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9" r:id="rId5"/>
    <p:sldId id="258" r:id="rId6"/>
    <p:sldId id="618" r:id="rId7"/>
    <p:sldId id="619" r:id="rId8"/>
    <p:sldId id="620" r:id="rId9"/>
    <p:sldId id="629" r:id="rId10"/>
    <p:sldId id="260" r:id="rId11"/>
    <p:sldId id="621" r:id="rId12"/>
    <p:sldId id="622" r:id="rId13"/>
    <p:sldId id="261" r:id="rId14"/>
    <p:sldId id="623" r:id="rId15"/>
    <p:sldId id="624" r:id="rId16"/>
    <p:sldId id="279" r:id="rId17"/>
    <p:sldId id="625" r:id="rId18"/>
    <p:sldId id="626" r:id="rId19"/>
    <p:sldId id="627" r:id="rId20"/>
    <p:sldId id="628" r:id="rId21"/>
    <p:sldId id="630" r:id="rId22"/>
    <p:sldId id="631" r:id="rId23"/>
    <p:sldId id="632" r:id="rId24"/>
    <p:sldId id="633" r:id="rId25"/>
    <p:sldId id="634" r:id="rId26"/>
    <p:sldId id="635" r:id="rId27"/>
    <p:sldId id="263" r:id="rId28"/>
    <p:sldId id="262" r:id="rId29"/>
  </p:sldIdLst>
  <p:sldSz cx="12192000" cy="6858000"/>
  <p:notesSz cx="6858000" cy="9144000"/>
  <p:custDataLst>
    <p:tags r:id="rId30"/>
  </p:custDataLst>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77AC8-8611-4D28-88BC-5BAD5ECB75DB}" v="6" dt="2023-01-23T03:06:44.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48"/>
  </p:normalViewPr>
  <p:slideViewPr>
    <p:cSldViewPr snapToGrid="0">
      <p:cViewPr varScale="1">
        <p:scale>
          <a:sx n="90" d="100"/>
          <a:sy n="90" d="100"/>
        </p:scale>
        <p:origin x="232" y="7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31B3-03E4-9C41-C07E-FF7E30995F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FB7E98F1-7C2D-C240-0AF1-341CEBB42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41D0E572-ED00-ECA1-6144-D1B01A0C6DCD}"/>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72E0C9B6-FBB2-19BB-FF69-5BE15FAECB1E}"/>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74D52873-A9FF-F20D-395B-4F4BDF507FB1}"/>
              </a:ext>
            </a:extLst>
          </p:cNvPr>
          <p:cNvSpPr>
            <a:spLocks noGrp="1"/>
          </p:cNvSpPr>
          <p:nvPr>
            <p:ph type="sldNum" sz="quarter" idx="12"/>
          </p:nvPr>
        </p:nvSpPr>
        <p:spPr/>
        <p:txBody>
          <a:bodyPr/>
          <a:lstStyle/>
          <a:p>
            <a:fld id="{BC88D6C9-808C-47D0-A263-CDBC85657D3F}" type="slidenum">
              <a:rPr lang="es-419" smtClean="0"/>
              <a:t>‹Nº›</a:t>
            </a:fld>
            <a:endParaRPr lang="es-419"/>
          </a:p>
        </p:txBody>
      </p:sp>
    </p:spTree>
    <p:custDataLst>
      <p:tags r:id="rId1"/>
    </p:custDataLst>
    <p:extLst>
      <p:ext uri="{BB962C8B-B14F-4D97-AF65-F5344CB8AC3E}">
        <p14:creationId xmlns:p14="http://schemas.microsoft.com/office/powerpoint/2010/main" val="132322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A326-CB2B-BB76-9CB4-68FA2304D6ED}"/>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78826C95-5D65-C073-46C8-0197CB4583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F974041F-870A-6D11-24EC-2DFDEC02568A}"/>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A9F33D0B-1C4E-7A7F-3D71-2C25650518A1}"/>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709C99D-987B-BCAF-2A57-D0E10E6A6295}"/>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169043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EA61B-3EBC-16DD-9DE8-EA5EA854AE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646F0EFD-277D-0082-6405-5D5EEBAE55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82400469-9C2A-91A9-4F1A-B73770D9CCE3}"/>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B6895673-E810-1343-139F-341CDB6CE3A9}"/>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00689A0A-3085-C332-2A14-692D809B3479}"/>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1116167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CAC6-582A-7A64-FAD8-3CDBF21CE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95AB465D-E121-0CBB-7DB0-EEF14832A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1F02409E-AA17-935A-6FC2-D6A252804AE1}"/>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0677B205-7FBC-FB45-7616-16FDE7771139}"/>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5435E89-E13D-43FC-6642-A0E85CF955F2}"/>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23864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20EF-50B5-4AF7-B0FD-4330E164BFF3}"/>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155A9CD3-AF68-8C32-932E-D82D896D9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B6D74438-449D-192B-3DD5-C11684059A6B}"/>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D4C5E04E-25D5-BE05-FF8A-01B960239AAE}"/>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4785E28-7203-AB7C-FDF8-139948DEED18}"/>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408848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79FB-71CC-5A78-4E56-8BEB585313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56D210BF-7E1A-9148-BAA4-3A0ED443B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B73F7-D76A-A159-62DF-A56665E9755A}"/>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53B50EA4-5100-A078-2AA8-1B41A75E4B73}"/>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A930C88-570F-CBD2-2398-733AB65B92BA}"/>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454656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F767-6F26-8528-4A72-189CAFB1C216}"/>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781F084F-1601-D0DB-5B33-16A243600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110A06D-C715-0C4F-679F-BC872E495A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70ECAE0C-10FA-B587-2C9C-64C0096D41F4}"/>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6" name="Footer Placeholder 5">
            <a:extLst>
              <a:ext uri="{FF2B5EF4-FFF2-40B4-BE49-F238E27FC236}">
                <a16:creationId xmlns:a16="http://schemas.microsoft.com/office/drawing/2014/main" id="{34F87FD8-6A93-7BE2-F88E-96272ED627F1}"/>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AF6CF9BC-2FBE-B3C0-E8EA-5439DC3793B2}"/>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293742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6C11-F5BD-84FB-8F58-ABDE7ABCFE6B}"/>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159595C3-C971-9EBD-2DB4-AC1F38F74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CEA7A-3C42-097C-830C-154F5FC363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ED3F8FDA-88BD-BD47-B53C-F61BFDAD9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09BD72-9AE0-17DD-2E43-FB0737BAC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558EB1E0-43F7-3E03-C8E0-1D4C16C8B3C2}"/>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8" name="Footer Placeholder 7">
            <a:extLst>
              <a:ext uri="{FF2B5EF4-FFF2-40B4-BE49-F238E27FC236}">
                <a16:creationId xmlns:a16="http://schemas.microsoft.com/office/drawing/2014/main" id="{64BA056B-89F2-293C-A99E-D699C136ADBF}"/>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041A0C30-5CC5-E118-09C1-D5C6E821E273}"/>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2276358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068-BB87-5DEF-0A7B-CCA80F732701}"/>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6B67BDBF-4E0A-CD8C-CB21-0F20EA549821}"/>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4" name="Footer Placeholder 3">
            <a:extLst>
              <a:ext uri="{FF2B5EF4-FFF2-40B4-BE49-F238E27FC236}">
                <a16:creationId xmlns:a16="http://schemas.microsoft.com/office/drawing/2014/main" id="{CBF9EC21-1DB9-8E5C-8275-B449D4E36D20}"/>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F112DADD-1C60-075C-9819-36F5B59C246A}"/>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2047805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66236-9D85-D0E0-2547-08E8D4B26B50}"/>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3" name="Footer Placeholder 2">
            <a:extLst>
              <a:ext uri="{FF2B5EF4-FFF2-40B4-BE49-F238E27FC236}">
                <a16:creationId xmlns:a16="http://schemas.microsoft.com/office/drawing/2014/main" id="{41496DC9-8ABB-9C65-A259-FD6AD455F8D7}"/>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E4D3C774-8A6F-C551-D901-DE47E16B78B9}"/>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87355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6E69-7F87-8361-C22F-1F9551BBE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86A63F14-5BDE-6E04-E2F4-AF0A09B9FE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3172D85E-5C2E-B89D-F3B7-82E1D7B6F7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82503-B984-C9B6-3B86-06F830113384}"/>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6" name="Footer Placeholder 5">
            <a:extLst>
              <a:ext uri="{FF2B5EF4-FFF2-40B4-BE49-F238E27FC236}">
                <a16:creationId xmlns:a16="http://schemas.microsoft.com/office/drawing/2014/main" id="{F7BC2D8A-E3AF-4DF9-CF40-825358B5BE96}"/>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EDF4F261-4178-32C2-7C29-ECFB1C662EAF}"/>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308595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A6C6-509B-E7F5-9BF8-2154AA3757A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580ACC7F-ADB9-08CB-D459-B9F544625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000E5D4C-7266-F449-D503-43E00302BA2A}"/>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D77E482A-5B5A-6E2D-7B70-FF8568B2C291}"/>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6ED27A2D-7FDE-8AB9-953B-F09630E2F56B}"/>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298752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C904-D42D-FFE4-69D0-F0991DE17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AEE08133-C53C-914E-4A1F-F7BF12EA1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CD87AF28-C958-184F-9680-3D1052EAF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70225-6C30-4472-23EB-AD6311E4B34F}"/>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6" name="Footer Placeholder 5">
            <a:extLst>
              <a:ext uri="{FF2B5EF4-FFF2-40B4-BE49-F238E27FC236}">
                <a16:creationId xmlns:a16="http://schemas.microsoft.com/office/drawing/2014/main" id="{7B7AD913-09A3-B24F-35FE-17D56678AAC0}"/>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F36FDD8B-254E-E8F0-3643-9889EF29FE25}"/>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767160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4CC2-6863-35B0-C466-E611CE195C51}"/>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98EED3C7-56CD-232A-71B7-D489D6C0E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73D68CAF-9C4C-263B-E610-A61433D97B03}"/>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14E61C47-99D7-209C-32F9-E8DAE3C924D0}"/>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E88FE72B-2BF2-DB4D-AB2B-2F6AEE56DC58}"/>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3443874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7C1073-CD80-1222-4868-6A42724658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5B23501C-BF15-E38E-C958-7B54C2BE3C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3179AAC6-74C2-1EDC-3116-DE46592DA2F8}"/>
              </a:ext>
            </a:extLst>
          </p:cNvPr>
          <p:cNvSpPr>
            <a:spLocks noGrp="1"/>
          </p:cNvSpPr>
          <p:nvPr>
            <p:ph type="dt" sz="half" idx="10"/>
          </p:nvPr>
        </p:nvSpPr>
        <p:spPr/>
        <p:txBody>
          <a:body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3003AD0D-92A9-7C78-D6B9-B04428D9F169}"/>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49E049E-874B-6219-3308-C7B58D603B6B}"/>
              </a:ext>
            </a:extLst>
          </p:cNvPr>
          <p:cNvSpPr>
            <a:spLocks noGrp="1"/>
          </p:cNvSpPr>
          <p:nvPr>
            <p:ph type="sldNum" sz="quarter" idx="12"/>
          </p:nvPr>
        </p:nvSpPr>
        <p:spPr/>
        <p:txBody>
          <a:bodyPr/>
          <a:lstStyle/>
          <a:p>
            <a:fld id="{CDD80E32-833B-40B1-B210-B6B84DF7A751}" type="slidenum">
              <a:rPr lang="es-419" smtClean="0"/>
              <a:t>‹Nº›</a:t>
            </a:fld>
            <a:endParaRPr lang="es-419"/>
          </a:p>
        </p:txBody>
      </p:sp>
    </p:spTree>
    <p:extLst>
      <p:ext uri="{BB962C8B-B14F-4D97-AF65-F5344CB8AC3E}">
        <p14:creationId xmlns:p14="http://schemas.microsoft.com/office/powerpoint/2010/main" val="61127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B681-BE75-1B72-9A84-83D6D22DB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C05A3FD0-A199-5974-D3DF-0A01D080DC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8C965C-E58F-9D93-B24B-59539D9EFC82}"/>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59CA30CB-DA4C-4967-80C1-40B217A2A4F3}"/>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05F56A42-38DD-16CC-7756-FE74AB99C96C}"/>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385655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4619-D2DC-FB8C-522D-BAE84671EA10}"/>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7D20B2D0-C965-BBE4-AFE1-C413D9478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967982F4-8E1E-0F45-6800-9F32655210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56C6E999-9710-A463-2213-DBA4CAAD065E}"/>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6" name="Footer Placeholder 5">
            <a:extLst>
              <a:ext uri="{FF2B5EF4-FFF2-40B4-BE49-F238E27FC236}">
                <a16:creationId xmlns:a16="http://schemas.microsoft.com/office/drawing/2014/main" id="{6C3F6BF4-2A76-8AC2-1F77-6FD65108BA92}"/>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876C3DD6-F4BC-D132-DF7A-02F38998D54E}"/>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186248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B188-F286-A419-CDA6-6D6470E8C503}"/>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292CDE6D-5C7E-04D9-ECC2-CB467FC2D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9B117-9A40-1477-33C8-9A4544984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F04F363A-E755-DCC9-382F-7DF5A825FC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0B4792-A9ED-4834-8CDA-139B49387D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5EEA7086-1DA6-FB87-3C6A-D4806D2502E8}"/>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8" name="Footer Placeholder 7">
            <a:extLst>
              <a:ext uri="{FF2B5EF4-FFF2-40B4-BE49-F238E27FC236}">
                <a16:creationId xmlns:a16="http://schemas.microsoft.com/office/drawing/2014/main" id="{60D124AE-A398-89B0-7E86-B23B4FB532C3}"/>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B0C6AF6C-08A6-1F58-3F35-424E195AC3D5}"/>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171113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CB61-2681-8C67-8EA4-6E65C184085C}"/>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769D8776-2884-1454-3262-8F230B60B32B}"/>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4" name="Footer Placeholder 3">
            <a:extLst>
              <a:ext uri="{FF2B5EF4-FFF2-40B4-BE49-F238E27FC236}">
                <a16:creationId xmlns:a16="http://schemas.microsoft.com/office/drawing/2014/main" id="{95C330CD-E8B6-74B5-6AFB-6ACF40F3D91C}"/>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F231D59F-FA75-8AA9-772D-A686C20C6891}"/>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326137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030F6-2128-AF52-01CC-1473A901E6FC}"/>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3" name="Footer Placeholder 2">
            <a:extLst>
              <a:ext uri="{FF2B5EF4-FFF2-40B4-BE49-F238E27FC236}">
                <a16:creationId xmlns:a16="http://schemas.microsoft.com/office/drawing/2014/main" id="{7FEFB8E8-B93D-34FB-FAAC-117BBF680EA1}"/>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A37C19AC-7453-8FC7-544B-DC8C293416A4}"/>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235101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2585-B980-5D88-E48B-C44E0671A3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C9F1B3A2-A84F-945C-2F7E-6F53C871A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C811CF67-570A-0883-9FC5-43B3CB295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BEC32-E679-5819-0726-BD8C3D878CF6}"/>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6" name="Footer Placeholder 5">
            <a:extLst>
              <a:ext uri="{FF2B5EF4-FFF2-40B4-BE49-F238E27FC236}">
                <a16:creationId xmlns:a16="http://schemas.microsoft.com/office/drawing/2014/main" id="{E07719CC-3C22-12B9-26A7-2D7645548688}"/>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F986ACCD-39FA-26D1-56F8-CBF0C90707A3}"/>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363709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D02DB-9F8D-AED3-778A-AEDEAFEE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8619715F-42C2-B1D7-6055-CF1EB020D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956BAA6A-5C17-382A-78F9-8428FD374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F9214-F259-D8A6-8D87-A86F7E79AE93}"/>
              </a:ext>
            </a:extLst>
          </p:cNvPr>
          <p:cNvSpPr>
            <a:spLocks noGrp="1"/>
          </p:cNvSpPr>
          <p:nvPr>
            <p:ph type="dt" sz="half" idx="10"/>
          </p:nvPr>
        </p:nvSpPr>
        <p:spPr/>
        <p:txBody>
          <a:bodyPr/>
          <a:lstStyle/>
          <a:p>
            <a:fld id="{FBD1750A-BAB3-40C6-A8BE-A75E1EB7904A}" type="datetimeFigureOut">
              <a:rPr lang="es-419" smtClean="0"/>
              <a:t>25/1/23</a:t>
            </a:fld>
            <a:endParaRPr lang="es-419"/>
          </a:p>
        </p:txBody>
      </p:sp>
      <p:sp>
        <p:nvSpPr>
          <p:cNvPr id="6" name="Footer Placeholder 5">
            <a:extLst>
              <a:ext uri="{FF2B5EF4-FFF2-40B4-BE49-F238E27FC236}">
                <a16:creationId xmlns:a16="http://schemas.microsoft.com/office/drawing/2014/main" id="{FD7E420A-6A2D-3938-C0A9-4B885EE1181C}"/>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AFCE1D11-8CAF-D0B1-B8E3-E2B73B6F08B5}"/>
              </a:ext>
            </a:extLst>
          </p:cNvPr>
          <p:cNvSpPr>
            <a:spLocks noGrp="1"/>
          </p:cNvSpPr>
          <p:nvPr>
            <p:ph type="sldNum" sz="quarter" idx="12"/>
          </p:nvPr>
        </p:nvSpPr>
        <p:spPr/>
        <p:txBody>
          <a:bodyPr/>
          <a:lstStyle/>
          <a:p>
            <a:fld id="{BC88D6C9-808C-47D0-A263-CDBC85657D3F}" type="slidenum">
              <a:rPr lang="es-419" smtClean="0"/>
              <a:t>‹Nº›</a:t>
            </a:fld>
            <a:endParaRPr lang="es-419"/>
          </a:p>
        </p:txBody>
      </p:sp>
    </p:spTree>
    <p:extLst>
      <p:ext uri="{BB962C8B-B14F-4D97-AF65-F5344CB8AC3E}">
        <p14:creationId xmlns:p14="http://schemas.microsoft.com/office/powerpoint/2010/main" val="66503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B11C2-1CB3-3F4B-5AA9-469B6B9C1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468A05DC-D9EE-F4CA-16DC-14D2197DE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ED88A5F1-0A71-282F-A80A-DD3A3CA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1750A-BAB3-40C6-A8BE-A75E1EB7904A}" type="datetimeFigureOut">
              <a:rPr lang="es-419" smtClean="0"/>
              <a:t>25/1/23</a:t>
            </a:fld>
            <a:endParaRPr lang="es-419"/>
          </a:p>
        </p:txBody>
      </p:sp>
      <p:sp>
        <p:nvSpPr>
          <p:cNvPr id="5" name="Footer Placeholder 4">
            <a:extLst>
              <a:ext uri="{FF2B5EF4-FFF2-40B4-BE49-F238E27FC236}">
                <a16:creationId xmlns:a16="http://schemas.microsoft.com/office/drawing/2014/main" id="{669B3027-7858-369F-173E-7B202736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42FE70D4-0DB9-FAEA-A01F-E98AC7513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8D6C9-808C-47D0-A263-CDBC85657D3F}" type="slidenum">
              <a:rPr lang="es-419" smtClean="0"/>
              <a:t>‹Nº›</a:t>
            </a:fld>
            <a:endParaRPr lang="es-419"/>
          </a:p>
        </p:txBody>
      </p:sp>
      <p:pic>
        <p:nvPicPr>
          <p:cNvPr id="7" name="Imagen 6" descr="Texto&#10;&#10;Descripción generada automáticamente">
            <a:extLst>
              <a:ext uri="{FF2B5EF4-FFF2-40B4-BE49-F238E27FC236}">
                <a16:creationId xmlns:a16="http://schemas.microsoft.com/office/drawing/2014/main" id="{229A23FE-01EB-1B0D-2AF1-B8F6D414BA9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4313" t="1" b="75602"/>
          <a:stretch/>
        </p:blipFill>
        <p:spPr>
          <a:xfrm>
            <a:off x="8665029" y="56700"/>
            <a:ext cx="3526971" cy="346975"/>
          </a:xfrm>
          <a:prstGeom prst="rect">
            <a:avLst/>
          </a:prstGeom>
        </p:spPr>
      </p:pic>
    </p:spTree>
    <p:custDataLst>
      <p:tags r:id="rId13"/>
    </p:custDataLst>
    <p:extLst>
      <p:ext uri="{BB962C8B-B14F-4D97-AF65-F5344CB8AC3E}">
        <p14:creationId xmlns:p14="http://schemas.microsoft.com/office/powerpoint/2010/main" val="1673722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738E1-1CD2-3DEB-0DFD-12A364CC0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6E3EF704-DB77-6E88-7779-69D14E056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86CD9344-E7CA-354F-5C81-26AE5BF7E7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ACFC0-4EE5-46BA-B7BE-9840B2662B92}" type="datetimeFigureOut">
              <a:rPr lang="es-419" smtClean="0"/>
              <a:t>25/1/23</a:t>
            </a:fld>
            <a:endParaRPr lang="es-419"/>
          </a:p>
        </p:txBody>
      </p:sp>
      <p:sp>
        <p:nvSpPr>
          <p:cNvPr id="5" name="Footer Placeholder 4">
            <a:extLst>
              <a:ext uri="{FF2B5EF4-FFF2-40B4-BE49-F238E27FC236}">
                <a16:creationId xmlns:a16="http://schemas.microsoft.com/office/drawing/2014/main" id="{B7AB5239-BBEF-2528-767F-63A6DB0D3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62EBA53B-2F75-BCD4-196B-D42BD004B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80E32-833B-40B1-B210-B6B84DF7A751}" type="slidenum">
              <a:rPr lang="es-419" smtClean="0"/>
              <a:t>‹Nº›</a:t>
            </a:fld>
            <a:endParaRPr lang="es-419"/>
          </a:p>
        </p:txBody>
      </p:sp>
    </p:spTree>
    <p:extLst>
      <p:ext uri="{BB962C8B-B14F-4D97-AF65-F5344CB8AC3E}">
        <p14:creationId xmlns:p14="http://schemas.microsoft.com/office/powerpoint/2010/main" val="4007771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Texto&#10;&#10;Descripción generada automáticamente">
            <a:extLst>
              <a:ext uri="{FF2B5EF4-FFF2-40B4-BE49-F238E27FC236}">
                <a16:creationId xmlns:a16="http://schemas.microsoft.com/office/drawing/2014/main" id="{3EC23A60-C990-8E54-C6DB-A11F995C0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10" y="552289"/>
            <a:ext cx="6680105" cy="1130007"/>
          </a:xfrm>
          <a:prstGeom prst="rect">
            <a:avLst/>
          </a:prstGeom>
        </p:spPr>
      </p:pic>
      <p:pic>
        <p:nvPicPr>
          <p:cNvPr id="6" name="Imagen 5">
            <a:extLst>
              <a:ext uri="{FF2B5EF4-FFF2-40B4-BE49-F238E27FC236}">
                <a16:creationId xmlns:a16="http://schemas.microsoft.com/office/drawing/2014/main" id="{3595170C-3998-87B8-9511-2F9BD0D73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071" y="349088"/>
            <a:ext cx="4664075" cy="6054173"/>
          </a:xfrm>
          <a:prstGeom prst="rect">
            <a:avLst/>
          </a:prstGeom>
        </p:spPr>
      </p:pic>
      <p:sp>
        <p:nvSpPr>
          <p:cNvPr id="2" name="Title 1">
            <a:extLst>
              <a:ext uri="{FF2B5EF4-FFF2-40B4-BE49-F238E27FC236}">
                <a16:creationId xmlns:a16="http://schemas.microsoft.com/office/drawing/2014/main" id="{75C706E0-8A8B-8642-9529-120E374EB6A7}"/>
              </a:ext>
            </a:extLst>
          </p:cNvPr>
          <p:cNvSpPr>
            <a:spLocks noGrp="1"/>
          </p:cNvSpPr>
          <p:nvPr>
            <p:ph type="ctrTitle"/>
          </p:nvPr>
        </p:nvSpPr>
        <p:spPr>
          <a:xfrm>
            <a:off x="841248" y="552289"/>
            <a:ext cx="6151654" cy="3900326"/>
          </a:xfrm>
        </p:spPr>
        <p:txBody>
          <a:bodyPr>
            <a:normAutofit/>
          </a:bodyPr>
          <a:lstStyle/>
          <a:p>
            <a:pPr algn="l"/>
            <a:r>
              <a:rPr lang="es-419" sz="5200"/>
              <a:t>Manejo de lodos fecales</a:t>
            </a:r>
            <a:br>
              <a:rPr lang="es-419" sz="5200"/>
            </a:br>
            <a:r>
              <a:rPr lang="es-419" sz="5200"/>
              <a:t>Aspectos básicos </a:t>
            </a:r>
          </a:p>
        </p:txBody>
      </p:sp>
      <p:sp>
        <p:nvSpPr>
          <p:cNvPr id="3" name="Subtitle 2">
            <a:extLst>
              <a:ext uri="{FF2B5EF4-FFF2-40B4-BE49-F238E27FC236}">
                <a16:creationId xmlns:a16="http://schemas.microsoft.com/office/drawing/2014/main" id="{78D3A981-F754-BF5A-DE67-86CB1392D1CB}"/>
              </a:ext>
            </a:extLst>
          </p:cNvPr>
          <p:cNvSpPr>
            <a:spLocks noGrp="1"/>
          </p:cNvSpPr>
          <p:nvPr>
            <p:ph type="subTitle" idx="1"/>
          </p:nvPr>
        </p:nvSpPr>
        <p:spPr>
          <a:xfrm>
            <a:off x="841248" y="4624330"/>
            <a:ext cx="6151654" cy="1680208"/>
          </a:xfrm>
        </p:spPr>
        <p:txBody>
          <a:bodyPr>
            <a:normAutofit/>
          </a:bodyPr>
          <a:lstStyle/>
          <a:p>
            <a:pPr algn="l"/>
            <a:r>
              <a:rPr lang="es-419" dirty="0"/>
              <a:t>Facilitador: Sr. Elías Rosales Escalante</a:t>
            </a:r>
            <a:endParaRPr lang="es-419"/>
          </a:p>
          <a:p>
            <a:pPr algn="l"/>
            <a:r>
              <a:rPr lang="es-419" dirty="0"/>
              <a:t>Proyecto: </a:t>
            </a:r>
            <a:r>
              <a:rPr lang="es-419" dirty="0" err="1"/>
              <a:t>CoTriSan</a:t>
            </a:r>
            <a:r>
              <a:rPr lang="es-419" dirty="0"/>
              <a:t> GIZ Costa Rica</a:t>
            </a:r>
            <a:endParaRPr lang="es-419"/>
          </a:p>
        </p:txBody>
      </p:sp>
    </p:spTree>
    <p:custDataLst>
      <p:tags r:id="rId1"/>
    </p:custDataLst>
    <p:extLst>
      <p:ext uri="{BB962C8B-B14F-4D97-AF65-F5344CB8AC3E}">
        <p14:creationId xmlns:p14="http://schemas.microsoft.com/office/powerpoint/2010/main" val="32541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11">
            <a:extLst>
              <a:ext uri="{FF2B5EF4-FFF2-40B4-BE49-F238E27FC236}">
                <a16:creationId xmlns:a16="http://schemas.microsoft.com/office/drawing/2014/main" id="{1E6E5C8E-36C0-838E-74B9-34154E6D040C}"/>
              </a:ext>
            </a:extLst>
          </p:cNvPr>
          <p:cNvPicPr>
            <a:picLocks noGrp="1" noChangeAspect="1" noChangeArrowheads="1"/>
          </p:cNvPicPr>
          <p:nvPr>
            <p:ph sz="half" idx="2"/>
          </p:nvPr>
        </p:nvPicPr>
        <p:blipFill rotWithShape="1">
          <a:blip r:embed="rId2"/>
          <a:srcRect t="4860" r="-1" b="-1"/>
          <a:stretch/>
        </p:blipFill>
        <p:spPr bwMode="auto">
          <a:xfrm>
            <a:off x="17739" y="249387"/>
            <a:ext cx="7484194" cy="5909968"/>
          </a:xfrm>
          <a:prstGeom prst="rect">
            <a:avLst/>
          </a:prstGeom>
          <a:noFill/>
        </p:spPr>
      </p:pic>
      <p:sp>
        <p:nvSpPr>
          <p:cNvPr id="3" name="Content Placeholder 2">
            <a:extLst>
              <a:ext uri="{FF2B5EF4-FFF2-40B4-BE49-F238E27FC236}">
                <a16:creationId xmlns:a16="http://schemas.microsoft.com/office/drawing/2014/main" id="{1DEB9988-70ED-9480-5659-7173FAFBCA5C}"/>
              </a:ext>
            </a:extLst>
          </p:cNvPr>
          <p:cNvSpPr>
            <a:spLocks noGrp="1"/>
          </p:cNvSpPr>
          <p:nvPr>
            <p:ph sz="half" idx="1"/>
          </p:nvPr>
        </p:nvSpPr>
        <p:spPr>
          <a:xfrm>
            <a:off x="7402282" y="1772249"/>
            <a:ext cx="4717145" cy="4609072"/>
          </a:xfrm>
        </p:spPr>
        <p:txBody>
          <a:bodyPr vert="horz" lIns="91440" tIns="45720" rIns="91440" bIns="45720" rtlCol="0">
            <a:noAutofit/>
          </a:bodyPr>
          <a:lstStyle/>
          <a:p>
            <a:r>
              <a:rPr lang="es-ES_tradnl" sz="2400" dirty="0"/>
              <a:t>En forma semejante, con instrumento en forma de “L”.</a:t>
            </a:r>
          </a:p>
          <a:p>
            <a:r>
              <a:rPr lang="es-ES_tradnl" sz="2400" dirty="0"/>
              <a:t>Se marca la altura de la boca del registro, y la profundidad de la parte inferior de las natas.</a:t>
            </a:r>
          </a:p>
          <a:p>
            <a:r>
              <a:rPr lang="es-ES_tradnl" sz="2400" dirty="0"/>
              <a:t>La diferencia determinada con las marcas se compara con la posición de la boca de salida.</a:t>
            </a:r>
          </a:p>
          <a:p>
            <a:r>
              <a:rPr lang="es-ES_tradnl" sz="2400" dirty="0"/>
              <a:t>El espacio libre entre la boca de salida de líquidos y el nivel del fondo de las natas no debe ser menor a 5,0 cm. </a:t>
            </a:r>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579C5-EE33-F834-75A4-C96BEDDB4674}"/>
              </a:ext>
            </a:extLst>
          </p:cNvPr>
          <p:cNvSpPr>
            <a:spLocks noGrp="1"/>
          </p:cNvSpPr>
          <p:nvPr>
            <p:ph type="title"/>
          </p:nvPr>
        </p:nvSpPr>
        <p:spPr>
          <a:xfrm>
            <a:off x="7519671" y="-54839"/>
            <a:ext cx="4599756" cy="1655483"/>
          </a:xfrm>
        </p:spPr>
        <p:txBody>
          <a:bodyPr vert="horz" lIns="91440" tIns="45720" rIns="91440" bIns="45720" rtlCol="0" anchor="b">
            <a:normAutofit/>
          </a:bodyPr>
          <a:lstStyle/>
          <a:p>
            <a:r>
              <a:rPr lang="es-ES_tradnl" sz="3700" dirty="0"/>
              <a:t>Inspección y verificación de niveles de natas</a:t>
            </a:r>
          </a:p>
        </p:txBody>
      </p:sp>
    </p:spTree>
    <p:extLst>
      <p:ext uri="{BB962C8B-B14F-4D97-AF65-F5344CB8AC3E}">
        <p14:creationId xmlns:p14="http://schemas.microsoft.com/office/powerpoint/2010/main" val="35709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pentágono 3">
            <a:extLst>
              <a:ext uri="{FF2B5EF4-FFF2-40B4-BE49-F238E27FC236}">
                <a16:creationId xmlns:a16="http://schemas.microsoft.com/office/drawing/2014/main" id="{BBB2CC6D-541C-9D07-E23F-D54EF324923B}"/>
              </a:ext>
            </a:extLst>
          </p:cNvPr>
          <p:cNvSpPr/>
          <p:nvPr/>
        </p:nvSpPr>
        <p:spPr>
          <a:xfrm>
            <a:off x="0" y="515441"/>
            <a:ext cx="8638391" cy="817581"/>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itle 1">
            <a:extLst>
              <a:ext uri="{FF2B5EF4-FFF2-40B4-BE49-F238E27FC236}">
                <a16:creationId xmlns:a16="http://schemas.microsoft.com/office/drawing/2014/main" id="{0560E7DF-0419-A025-B400-DEDFB1772629}"/>
              </a:ext>
            </a:extLst>
          </p:cNvPr>
          <p:cNvSpPr>
            <a:spLocks noGrp="1"/>
          </p:cNvSpPr>
          <p:nvPr>
            <p:ph type="title"/>
          </p:nvPr>
        </p:nvSpPr>
        <p:spPr>
          <a:xfrm>
            <a:off x="53846" y="557605"/>
            <a:ext cx="11867536" cy="775417"/>
          </a:xfrm>
        </p:spPr>
        <p:txBody>
          <a:bodyPr/>
          <a:lstStyle/>
          <a:p>
            <a:r>
              <a:rPr lang="es-419" dirty="0">
                <a:solidFill>
                  <a:schemeClr val="bg1"/>
                </a:solidFill>
              </a:rPr>
              <a:t>Inspección y verificación de niveles</a:t>
            </a:r>
          </a:p>
        </p:txBody>
      </p:sp>
      <p:sp>
        <p:nvSpPr>
          <p:cNvPr id="3" name="Content Placeholder 2">
            <a:extLst>
              <a:ext uri="{FF2B5EF4-FFF2-40B4-BE49-F238E27FC236}">
                <a16:creationId xmlns:a16="http://schemas.microsoft.com/office/drawing/2014/main" id="{DDA7E86E-A9A6-F61A-675C-2A54F82F8B71}"/>
              </a:ext>
            </a:extLst>
          </p:cNvPr>
          <p:cNvSpPr>
            <a:spLocks noGrp="1"/>
          </p:cNvSpPr>
          <p:nvPr>
            <p:ph sz="half" idx="1"/>
          </p:nvPr>
        </p:nvSpPr>
        <p:spPr>
          <a:xfrm>
            <a:off x="157316" y="1688951"/>
            <a:ext cx="4827639" cy="5020233"/>
          </a:xfrm>
        </p:spPr>
        <p:txBody>
          <a:bodyPr>
            <a:normAutofit lnSpcReduction="10000"/>
          </a:bodyPr>
          <a:lstStyle/>
          <a:p>
            <a:r>
              <a:rPr lang="es-419" dirty="0"/>
              <a:t>Para verificar las natas flotando el proceso es similar, con una regla de madera con un ángulo al final, asemejando una L, verificando las mismas desde las cajas de registro superiores. </a:t>
            </a:r>
          </a:p>
          <a:p>
            <a:r>
              <a:rPr lang="es-419" dirty="0"/>
              <a:t>Se mide la profundidad de la boquilla de salida al siguiente paso (T de salida) y el nivel inferior de la nata. </a:t>
            </a:r>
          </a:p>
          <a:p>
            <a:r>
              <a:rPr lang="es-419" dirty="0"/>
              <a:t>La distancia entre ambas no puede ser menor a 5 cm. </a:t>
            </a:r>
          </a:p>
        </p:txBody>
      </p:sp>
      <p:pic>
        <p:nvPicPr>
          <p:cNvPr id="6" name="Content Placeholder 5">
            <a:extLst>
              <a:ext uri="{FF2B5EF4-FFF2-40B4-BE49-F238E27FC236}">
                <a16:creationId xmlns:a16="http://schemas.microsoft.com/office/drawing/2014/main" id="{8AE6047D-2A01-6EF7-39D0-D93675DE94B0}"/>
              </a:ext>
            </a:extLst>
          </p:cNvPr>
          <p:cNvPicPr>
            <a:picLocks noGrp="1" noChangeAspect="1"/>
          </p:cNvPicPr>
          <p:nvPr>
            <p:ph sz="half" idx="2"/>
          </p:nvPr>
        </p:nvPicPr>
        <p:blipFill>
          <a:blip r:embed="rId3"/>
          <a:stretch>
            <a:fillRect/>
          </a:stretch>
        </p:blipFill>
        <p:spPr>
          <a:xfrm>
            <a:off x="5191432" y="1912305"/>
            <a:ext cx="7000568" cy="4019976"/>
          </a:xfrm>
        </p:spPr>
      </p:pic>
    </p:spTree>
    <p:custDataLst>
      <p:tags r:id="rId1"/>
    </p:custDataLst>
    <p:extLst>
      <p:ext uri="{BB962C8B-B14F-4D97-AF65-F5344CB8AC3E}">
        <p14:creationId xmlns:p14="http://schemas.microsoft.com/office/powerpoint/2010/main" val="7729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684142-0341-9125-02BB-769C73442C6A}"/>
              </a:ext>
            </a:extLst>
          </p:cNvPr>
          <p:cNvSpPr>
            <a:spLocks noGrp="1"/>
          </p:cNvSpPr>
          <p:nvPr>
            <p:ph sz="half" idx="1"/>
          </p:nvPr>
        </p:nvSpPr>
        <p:spPr>
          <a:xfrm>
            <a:off x="69997" y="1828800"/>
            <a:ext cx="5877233" cy="4348163"/>
          </a:xfrm>
        </p:spPr>
        <p:txBody>
          <a:bodyPr/>
          <a:lstStyle/>
          <a:p>
            <a:r>
              <a:rPr lang="es-419" dirty="0"/>
              <a:t>Se debe realizar durante época seca en la región donde se ubique. </a:t>
            </a:r>
          </a:p>
          <a:p>
            <a:pPr lvl="1"/>
            <a:r>
              <a:rPr lang="es-419" dirty="0"/>
              <a:t>Favorece la deshidratación de los lodos. </a:t>
            </a:r>
          </a:p>
          <a:p>
            <a:pPr lvl="1"/>
            <a:r>
              <a:rPr lang="es-419" dirty="0"/>
              <a:t>Para reducir efectos de flotación en el tanque vacío.</a:t>
            </a:r>
          </a:p>
          <a:p>
            <a:pPr lvl="1"/>
            <a:r>
              <a:rPr lang="es-419" dirty="0"/>
              <a:t>Reducir efecto por cargas horizontales del agua subterránea y del suelo contra el tanque vacío (especialmente en unidades de plástico). </a:t>
            </a:r>
          </a:p>
        </p:txBody>
      </p:sp>
      <p:sp>
        <p:nvSpPr>
          <p:cNvPr id="4" name="Content Placeholder 3">
            <a:extLst>
              <a:ext uri="{FF2B5EF4-FFF2-40B4-BE49-F238E27FC236}">
                <a16:creationId xmlns:a16="http://schemas.microsoft.com/office/drawing/2014/main" id="{F310F21D-343D-30F4-73A8-972ADF41EAC2}"/>
              </a:ext>
            </a:extLst>
          </p:cNvPr>
          <p:cNvSpPr>
            <a:spLocks noGrp="1"/>
          </p:cNvSpPr>
          <p:nvPr>
            <p:ph sz="half" idx="2"/>
          </p:nvPr>
        </p:nvSpPr>
        <p:spPr>
          <a:xfrm>
            <a:off x="6360882" y="1828800"/>
            <a:ext cx="5803490" cy="4348163"/>
          </a:xfrm>
        </p:spPr>
        <p:txBody>
          <a:bodyPr/>
          <a:lstStyle/>
          <a:p>
            <a:r>
              <a:rPr lang="es-419" dirty="0"/>
              <a:t>En caso de no contar con equipo de bombeo, se procede a extraer con baldes, teniendo las precauciones sanitarias correspondientes.</a:t>
            </a:r>
          </a:p>
          <a:p>
            <a:pPr lvl="1"/>
            <a:r>
              <a:rPr lang="es-419" dirty="0"/>
              <a:t>Se empieza con las natas.</a:t>
            </a:r>
          </a:p>
          <a:p>
            <a:pPr lvl="1"/>
            <a:r>
              <a:rPr lang="es-419" dirty="0"/>
              <a:t>Se mezclan los sedimentos con una paleta y se procede a extraer. </a:t>
            </a:r>
          </a:p>
        </p:txBody>
      </p:sp>
      <p:sp>
        <p:nvSpPr>
          <p:cNvPr id="5" name="Flecha: pentágono 4">
            <a:extLst>
              <a:ext uri="{FF2B5EF4-FFF2-40B4-BE49-F238E27FC236}">
                <a16:creationId xmlns:a16="http://schemas.microsoft.com/office/drawing/2014/main" id="{398E0449-77A1-B044-33F0-8A81801996D8}"/>
              </a:ext>
            </a:extLst>
          </p:cNvPr>
          <p:cNvSpPr/>
          <p:nvPr/>
        </p:nvSpPr>
        <p:spPr>
          <a:xfrm>
            <a:off x="0" y="591671"/>
            <a:ext cx="8638391" cy="817581"/>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itle 1">
            <a:extLst>
              <a:ext uri="{FF2B5EF4-FFF2-40B4-BE49-F238E27FC236}">
                <a16:creationId xmlns:a16="http://schemas.microsoft.com/office/drawing/2014/main" id="{639C2407-B9FD-1C86-8D96-00161D8CA048}"/>
              </a:ext>
            </a:extLst>
          </p:cNvPr>
          <p:cNvSpPr>
            <a:spLocks noGrp="1"/>
          </p:cNvSpPr>
          <p:nvPr>
            <p:ph type="title"/>
          </p:nvPr>
        </p:nvSpPr>
        <p:spPr>
          <a:xfrm>
            <a:off x="68825" y="610932"/>
            <a:ext cx="11906865" cy="903236"/>
          </a:xfrm>
        </p:spPr>
        <p:txBody>
          <a:bodyPr/>
          <a:lstStyle/>
          <a:p>
            <a:r>
              <a:rPr lang="es-419" dirty="0">
                <a:solidFill>
                  <a:schemeClr val="bg1"/>
                </a:solidFill>
              </a:rPr>
              <a:t>Remoción de lodos acumulados</a:t>
            </a:r>
          </a:p>
        </p:txBody>
      </p:sp>
    </p:spTree>
    <p:custDataLst>
      <p:tags r:id="rId1"/>
    </p:custDataLst>
    <p:extLst>
      <p:ext uri="{BB962C8B-B14F-4D97-AF65-F5344CB8AC3E}">
        <p14:creationId xmlns:p14="http://schemas.microsoft.com/office/powerpoint/2010/main" val="27184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8">
            <a:extLst>
              <a:ext uri="{FF2B5EF4-FFF2-40B4-BE49-F238E27FC236}">
                <a16:creationId xmlns:a16="http://schemas.microsoft.com/office/drawing/2014/main" id="{11FE9628-78C1-8F95-CE3A-72B91D8D4F2E}"/>
              </a:ext>
            </a:extLst>
          </p:cNvPr>
          <p:cNvPicPr>
            <a:picLocks noChangeAspect="1" noChangeArrowheads="1"/>
          </p:cNvPicPr>
          <p:nvPr/>
        </p:nvPicPr>
        <p:blipFill rotWithShape="1">
          <a:blip r:embed="rId3"/>
          <a:srcRect t="16297" b="18436"/>
          <a:stretch/>
        </p:blipFill>
        <p:spPr bwMode="auto">
          <a:xfrm>
            <a:off x="457200" y="457200"/>
            <a:ext cx="11277600" cy="5943600"/>
          </a:xfrm>
          <a:prstGeom prst="rect">
            <a:avLst/>
          </a:prstGeom>
          <a:noFill/>
        </p:spPr>
      </p:pic>
    </p:spTree>
    <p:custDataLst>
      <p:tags r:id="rId1"/>
    </p:custDataLst>
    <p:extLst>
      <p:ext uri="{BB962C8B-B14F-4D97-AF65-F5344CB8AC3E}">
        <p14:creationId xmlns:p14="http://schemas.microsoft.com/office/powerpoint/2010/main" val="1870376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78FE0-832E-444C-F4BC-BDB93D54DBE0}"/>
              </a:ext>
            </a:extLst>
          </p:cNvPr>
          <p:cNvSpPr>
            <a:spLocks noGrp="1"/>
          </p:cNvSpPr>
          <p:nvPr>
            <p:ph type="title"/>
          </p:nvPr>
        </p:nvSpPr>
        <p:spPr>
          <a:xfrm>
            <a:off x="8190271" y="233869"/>
            <a:ext cx="3736258" cy="1299963"/>
          </a:xfrm>
        </p:spPr>
        <p:txBody>
          <a:bodyPr vert="horz" lIns="91440" tIns="45720" rIns="91440" bIns="45720" rtlCol="0" anchor="b">
            <a:normAutofit/>
          </a:bodyPr>
          <a:lstStyle/>
          <a:p>
            <a:r>
              <a:rPr lang="es-ES_tradnl" sz="3700"/>
              <a:t>Remoción de lodos acumulados</a:t>
            </a:r>
          </a:p>
        </p:txBody>
      </p:sp>
      <p:pic>
        <p:nvPicPr>
          <p:cNvPr id="6" name="Content Placeholder 5">
            <a:extLst>
              <a:ext uri="{FF2B5EF4-FFF2-40B4-BE49-F238E27FC236}">
                <a16:creationId xmlns:a16="http://schemas.microsoft.com/office/drawing/2014/main" id="{A539B438-9055-9C38-8C86-477FD0D8607D}"/>
              </a:ext>
            </a:extLst>
          </p:cNvPr>
          <p:cNvPicPr>
            <a:picLocks noGrp="1" noChangeAspect="1"/>
          </p:cNvPicPr>
          <p:nvPr>
            <p:ph sz="half" idx="2"/>
          </p:nvPr>
        </p:nvPicPr>
        <p:blipFill rotWithShape="1">
          <a:blip r:embed="rId3"/>
          <a:srcRect l="7239" r="-2"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EE4AD37B-743D-CD05-DB98-CBF97BF618FE}"/>
              </a:ext>
            </a:extLst>
          </p:cNvPr>
          <p:cNvSpPr>
            <a:spLocks noGrp="1"/>
          </p:cNvSpPr>
          <p:nvPr>
            <p:ph sz="half" idx="1"/>
          </p:nvPr>
        </p:nvSpPr>
        <p:spPr>
          <a:xfrm>
            <a:off x="8327923" y="1767699"/>
            <a:ext cx="3598606" cy="4446287"/>
          </a:xfrm>
        </p:spPr>
        <p:txBody>
          <a:bodyPr vert="horz" lIns="91440" tIns="45720" rIns="91440" bIns="45720" rtlCol="0">
            <a:normAutofit/>
          </a:bodyPr>
          <a:lstStyle/>
          <a:p>
            <a:r>
              <a:rPr lang="es-ES_tradnl" sz="2400"/>
              <a:t>De un tanque se debe extraer únicamente el 80% de su contenido, dejando el 20% restante como “semilla” de los procesos de descomposición futuros. </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1852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3D0162E2-73ED-F728-1A22-2CDB3B20320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62"/>
          <a:stretch/>
        </p:blipFill>
        <p:spPr>
          <a:xfrm>
            <a:off x="514350" y="1982028"/>
            <a:ext cx="11212282" cy="2642981"/>
          </a:xfrm>
          <a:prstGeom prst="rect">
            <a:avLst/>
          </a:prstGeom>
        </p:spPr>
      </p:pic>
    </p:spTree>
    <p:extLst>
      <p:ext uri="{BB962C8B-B14F-4D97-AF65-F5344CB8AC3E}">
        <p14:creationId xmlns:p14="http://schemas.microsoft.com/office/powerpoint/2010/main" val="396403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pentágono 3">
            <a:extLst>
              <a:ext uri="{FF2B5EF4-FFF2-40B4-BE49-F238E27FC236}">
                <a16:creationId xmlns:a16="http://schemas.microsoft.com/office/drawing/2014/main" id="{E3ED3916-E505-A0FB-7358-3F986E45DA28}"/>
              </a:ext>
            </a:extLst>
          </p:cNvPr>
          <p:cNvSpPr/>
          <p:nvPr/>
        </p:nvSpPr>
        <p:spPr>
          <a:xfrm>
            <a:off x="1" y="171977"/>
            <a:ext cx="6931742" cy="840745"/>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itle 1">
            <a:extLst>
              <a:ext uri="{FF2B5EF4-FFF2-40B4-BE49-F238E27FC236}">
                <a16:creationId xmlns:a16="http://schemas.microsoft.com/office/drawing/2014/main" id="{B5105FA3-FA6A-A3D4-CD61-211F2A56B62D}"/>
              </a:ext>
            </a:extLst>
          </p:cNvPr>
          <p:cNvSpPr>
            <a:spLocks noGrp="1"/>
          </p:cNvSpPr>
          <p:nvPr>
            <p:ph type="title"/>
          </p:nvPr>
        </p:nvSpPr>
        <p:spPr>
          <a:xfrm>
            <a:off x="186813" y="148815"/>
            <a:ext cx="11788877" cy="863907"/>
          </a:xfrm>
        </p:spPr>
        <p:txBody>
          <a:bodyPr/>
          <a:lstStyle/>
          <a:p>
            <a:r>
              <a:rPr lang="es-419" dirty="0">
                <a:solidFill>
                  <a:schemeClr val="bg1"/>
                </a:solidFill>
              </a:rPr>
              <a:t>Tratamiento de lodos fecales</a:t>
            </a:r>
          </a:p>
        </p:txBody>
      </p:sp>
      <p:sp>
        <p:nvSpPr>
          <p:cNvPr id="3" name="Content Placeholder 2">
            <a:extLst>
              <a:ext uri="{FF2B5EF4-FFF2-40B4-BE49-F238E27FC236}">
                <a16:creationId xmlns:a16="http://schemas.microsoft.com/office/drawing/2014/main" id="{562B1256-9AAE-3F78-1C72-145EB4617229}"/>
              </a:ext>
            </a:extLst>
          </p:cNvPr>
          <p:cNvSpPr>
            <a:spLocks noGrp="1"/>
          </p:cNvSpPr>
          <p:nvPr>
            <p:ph sz="half" idx="1"/>
          </p:nvPr>
        </p:nvSpPr>
        <p:spPr>
          <a:xfrm>
            <a:off x="393290" y="1271322"/>
            <a:ext cx="5702710" cy="5362166"/>
          </a:xfrm>
        </p:spPr>
        <p:txBody>
          <a:bodyPr/>
          <a:lstStyle/>
          <a:p>
            <a:r>
              <a:rPr lang="es-419" dirty="0"/>
              <a:t>En el proceso de extracción se mezclan lodos “viejos” con “nuevos”, por lo que una vez removidos de la solución sanitaria requieren un tratamiento adicional. </a:t>
            </a:r>
          </a:p>
          <a:p>
            <a:r>
              <a:rPr lang="es-419" dirty="0"/>
              <a:t>El tratamiento recomendado es el depósito de este material en un sistema centralizado para el tratamiento de lodos sépticos.</a:t>
            </a:r>
          </a:p>
          <a:p>
            <a:r>
              <a:rPr lang="es-419" dirty="0"/>
              <a:t>De no existir disponibilidad, debe aplicarse al menos un paso adicional de biodegradación y deshidratación.</a:t>
            </a:r>
          </a:p>
        </p:txBody>
      </p:sp>
      <p:pic>
        <p:nvPicPr>
          <p:cNvPr id="6" name="Content Placeholder 5">
            <a:extLst>
              <a:ext uri="{FF2B5EF4-FFF2-40B4-BE49-F238E27FC236}">
                <a16:creationId xmlns:a16="http://schemas.microsoft.com/office/drawing/2014/main" id="{93A32626-7CD9-3691-1506-D5B7DC8366B3}"/>
              </a:ext>
            </a:extLst>
          </p:cNvPr>
          <p:cNvPicPr>
            <a:picLocks noGrp="1" noChangeAspect="1"/>
          </p:cNvPicPr>
          <p:nvPr>
            <p:ph sz="half" idx="2"/>
          </p:nvPr>
        </p:nvPicPr>
        <p:blipFill>
          <a:blip r:embed="rId3"/>
          <a:stretch>
            <a:fillRect/>
          </a:stretch>
        </p:blipFill>
        <p:spPr>
          <a:xfrm>
            <a:off x="7323786" y="785308"/>
            <a:ext cx="4474923" cy="5848180"/>
          </a:xfrm>
        </p:spPr>
      </p:pic>
    </p:spTree>
    <p:custDataLst>
      <p:tags r:id="rId1"/>
    </p:custDataLst>
    <p:extLst>
      <p:ext uri="{BB962C8B-B14F-4D97-AF65-F5344CB8AC3E}">
        <p14:creationId xmlns:p14="http://schemas.microsoft.com/office/powerpoint/2010/main" val="11322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echa: pentágono 5">
            <a:extLst>
              <a:ext uri="{FF2B5EF4-FFF2-40B4-BE49-F238E27FC236}">
                <a16:creationId xmlns:a16="http://schemas.microsoft.com/office/drawing/2014/main" id="{CB45FC0E-2890-7930-D80F-72708677D8BC}"/>
              </a:ext>
            </a:extLst>
          </p:cNvPr>
          <p:cNvSpPr/>
          <p:nvPr/>
        </p:nvSpPr>
        <p:spPr>
          <a:xfrm>
            <a:off x="0" y="207139"/>
            <a:ext cx="8638391" cy="169699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itle 1">
            <a:extLst>
              <a:ext uri="{FF2B5EF4-FFF2-40B4-BE49-F238E27FC236}">
                <a16:creationId xmlns:a16="http://schemas.microsoft.com/office/drawing/2014/main" id="{33B14707-0D51-2E61-07DE-D95837AAF5E9}"/>
              </a:ext>
            </a:extLst>
          </p:cNvPr>
          <p:cNvSpPr>
            <a:spLocks noGrp="1"/>
          </p:cNvSpPr>
          <p:nvPr>
            <p:ph type="title"/>
          </p:nvPr>
        </p:nvSpPr>
        <p:spPr>
          <a:xfrm>
            <a:off x="196646" y="524291"/>
            <a:ext cx="6679342" cy="1027471"/>
          </a:xfrm>
        </p:spPr>
        <p:txBody>
          <a:bodyPr>
            <a:normAutofit fontScale="90000"/>
          </a:bodyPr>
          <a:lstStyle/>
          <a:p>
            <a:r>
              <a:rPr lang="es-419" dirty="0">
                <a:solidFill>
                  <a:schemeClr val="bg1"/>
                </a:solidFill>
              </a:rPr>
              <a:t>Aspectos generales a considerar para el manejo de los lodos</a:t>
            </a:r>
          </a:p>
        </p:txBody>
      </p:sp>
      <p:sp>
        <p:nvSpPr>
          <p:cNvPr id="3" name="Content Placeholder 2">
            <a:extLst>
              <a:ext uri="{FF2B5EF4-FFF2-40B4-BE49-F238E27FC236}">
                <a16:creationId xmlns:a16="http://schemas.microsoft.com/office/drawing/2014/main" id="{D0000D37-236A-D741-381D-FB2F8F2A2000}"/>
              </a:ext>
            </a:extLst>
          </p:cNvPr>
          <p:cNvSpPr>
            <a:spLocks noGrp="1"/>
          </p:cNvSpPr>
          <p:nvPr>
            <p:ph sz="half" idx="1"/>
          </p:nvPr>
        </p:nvSpPr>
        <p:spPr>
          <a:xfrm>
            <a:off x="196646" y="2221284"/>
            <a:ext cx="5073445" cy="4260141"/>
          </a:xfrm>
        </p:spPr>
        <p:txBody>
          <a:bodyPr>
            <a:normAutofit fontScale="92500" lnSpcReduction="10000"/>
          </a:bodyPr>
          <a:lstStyle/>
          <a:p>
            <a:r>
              <a:rPr lang="es-419" dirty="0"/>
              <a:t>La empresa a contratar debe contar con permiso sanitario de funcionamiento, emitido por el Ministerio de Salud. </a:t>
            </a:r>
          </a:p>
          <a:p>
            <a:r>
              <a:rPr lang="es-419" dirty="0"/>
              <a:t>Debe contarse con sistema propio de tratamiento, o contrato con una que ofrezca el servicio de tratamiento y disposición de lodos. </a:t>
            </a:r>
          </a:p>
          <a:p>
            <a:r>
              <a:rPr lang="es-419" b="1" dirty="0">
                <a:solidFill>
                  <a:schemeClr val="accent1">
                    <a:lumMod val="75000"/>
                  </a:schemeClr>
                </a:solidFill>
              </a:rPr>
              <a:t>Conocer las dimensiones y el volumen de almacenamiento del tanque séptico</a:t>
            </a:r>
            <a:r>
              <a:rPr lang="es-419" dirty="0"/>
              <a:t>. </a:t>
            </a:r>
          </a:p>
        </p:txBody>
      </p:sp>
      <p:pic>
        <p:nvPicPr>
          <p:cNvPr id="5" name="Picture 4" descr="IMG_0139.JPG">
            <a:extLst>
              <a:ext uri="{FF2B5EF4-FFF2-40B4-BE49-F238E27FC236}">
                <a16:creationId xmlns:a16="http://schemas.microsoft.com/office/drawing/2014/main" id="{0C73A33F-AE4C-947A-D448-86A3AF7825A6}"/>
              </a:ext>
            </a:extLst>
          </p:cNvPr>
          <p:cNvPicPr>
            <a:picLocks noChangeAspect="1"/>
          </p:cNvPicPr>
          <p:nvPr/>
        </p:nvPicPr>
        <p:blipFill>
          <a:blip r:embed="rId3">
            <a:lum contrast="6000"/>
          </a:blip>
          <a:srcRect t="16772"/>
          <a:stretch>
            <a:fillRect/>
          </a:stretch>
        </p:blipFill>
        <p:spPr>
          <a:xfrm>
            <a:off x="5338917" y="2256503"/>
            <a:ext cx="6853083" cy="4260141"/>
          </a:xfrm>
          <a:prstGeom prst="rect">
            <a:avLst/>
          </a:prstGeom>
        </p:spPr>
      </p:pic>
    </p:spTree>
    <p:custDataLst>
      <p:tags r:id="rId1"/>
    </p:custDataLst>
    <p:extLst>
      <p:ext uri="{BB962C8B-B14F-4D97-AF65-F5344CB8AC3E}">
        <p14:creationId xmlns:p14="http://schemas.microsoft.com/office/powerpoint/2010/main" val="1605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62723DC-3926-8817-EB2E-549B36A5785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s-ES_tradnl" sz="3400" kern="1200">
                <a:solidFill>
                  <a:srgbClr val="FFFFFF"/>
                </a:solidFill>
                <a:latin typeface="+mj-lt"/>
                <a:ea typeface="+mj-ea"/>
                <a:cs typeface="+mj-cs"/>
              </a:rPr>
              <a:t>Macroproceso</a:t>
            </a:r>
          </a:p>
        </p:txBody>
      </p:sp>
      <p:pic>
        <p:nvPicPr>
          <p:cNvPr id="4" name="Picture 3">
            <a:extLst>
              <a:ext uri="{FF2B5EF4-FFF2-40B4-BE49-F238E27FC236}">
                <a16:creationId xmlns:a16="http://schemas.microsoft.com/office/drawing/2014/main" id="{1AC0D777-E2F3-ECB2-B996-E7E88DE4DD2B}"/>
              </a:ext>
            </a:extLst>
          </p:cNvPr>
          <p:cNvPicPr>
            <a:picLocks noChangeAspect="1"/>
          </p:cNvPicPr>
          <p:nvPr/>
        </p:nvPicPr>
        <p:blipFill rotWithShape="1">
          <a:blip r:embed="rId3"/>
          <a:srcRect b="39351"/>
          <a:stretch/>
        </p:blipFill>
        <p:spPr>
          <a:xfrm>
            <a:off x="4038604" y="366353"/>
            <a:ext cx="8079891" cy="3258724"/>
          </a:xfrm>
          <a:prstGeom prst="rect">
            <a:avLst/>
          </a:prstGeom>
        </p:spPr>
      </p:pic>
      <p:pic>
        <p:nvPicPr>
          <p:cNvPr id="3" name="Picture 3">
            <a:extLst>
              <a:ext uri="{FF2B5EF4-FFF2-40B4-BE49-F238E27FC236}">
                <a16:creationId xmlns:a16="http://schemas.microsoft.com/office/drawing/2014/main" id="{345A3558-A237-0E69-C13E-FCE880B4A4F4}"/>
              </a:ext>
            </a:extLst>
          </p:cNvPr>
          <p:cNvPicPr>
            <a:picLocks noChangeAspect="1"/>
          </p:cNvPicPr>
          <p:nvPr/>
        </p:nvPicPr>
        <p:blipFill rotWithShape="1">
          <a:blip r:embed="rId3"/>
          <a:srcRect t="60649"/>
          <a:stretch/>
        </p:blipFill>
        <p:spPr>
          <a:xfrm>
            <a:off x="4060723" y="3991429"/>
            <a:ext cx="8079891" cy="2114404"/>
          </a:xfrm>
          <a:prstGeom prst="rect">
            <a:avLst/>
          </a:prstGeom>
        </p:spPr>
      </p:pic>
    </p:spTree>
    <p:custDataLst>
      <p:tags r:id="rId1"/>
    </p:custDataLst>
    <p:extLst>
      <p:ext uri="{BB962C8B-B14F-4D97-AF65-F5344CB8AC3E}">
        <p14:creationId xmlns:p14="http://schemas.microsoft.com/office/powerpoint/2010/main" val="14440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62723DC-3926-8817-EB2E-549B36A5785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Macroproceso</a:t>
            </a:r>
          </a:p>
        </p:txBody>
      </p:sp>
      <p:pic>
        <p:nvPicPr>
          <p:cNvPr id="4" name="Picture 3">
            <a:extLst>
              <a:ext uri="{FF2B5EF4-FFF2-40B4-BE49-F238E27FC236}">
                <a16:creationId xmlns:a16="http://schemas.microsoft.com/office/drawing/2014/main" id="{9366B9D9-DD02-8C66-1AB9-E79AF6F20A21}"/>
              </a:ext>
            </a:extLst>
          </p:cNvPr>
          <p:cNvPicPr>
            <a:picLocks noChangeAspect="1"/>
          </p:cNvPicPr>
          <p:nvPr/>
        </p:nvPicPr>
        <p:blipFill rotWithShape="1">
          <a:blip r:embed="rId3"/>
          <a:srcRect b="61941"/>
          <a:stretch/>
        </p:blipFill>
        <p:spPr>
          <a:xfrm>
            <a:off x="4038604" y="608185"/>
            <a:ext cx="8087572" cy="1654436"/>
          </a:xfrm>
          <a:prstGeom prst="rect">
            <a:avLst/>
          </a:prstGeom>
        </p:spPr>
      </p:pic>
      <p:pic>
        <p:nvPicPr>
          <p:cNvPr id="3" name="Picture 3">
            <a:extLst>
              <a:ext uri="{FF2B5EF4-FFF2-40B4-BE49-F238E27FC236}">
                <a16:creationId xmlns:a16="http://schemas.microsoft.com/office/drawing/2014/main" id="{5B933051-43DA-1EE4-1583-EB725F2DBD15}"/>
              </a:ext>
            </a:extLst>
          </p:cNvPr>
          <p:cNvPicPr>
            <a:picLocks noChangeAspect="1"/>
          </p:cNvPicPr>
          <p:nvPr/>
        </p:nvPicPr>
        <p:blipFill rotWithShape="1">
          <a:blip r:embed="rId3"/>
          <a:srcRect t="38726" b="20539"/>
          <a:stretch/>
        </p:blipFill>
        <p:spPr>
          <a:xfrm>
            <a:off x="4031485" y="2989943"/>
            <a:ext cx="8087572" cy="1770744"/>
          </a:xfrm>
          <a:prstGeom prst="rect">
            <a:avLst/>
          </a:prstGeom>
        </p:spPr>
      </p:pic>
      <p:pic>
        <p:nvPicPr>
          <p:cNvPr id="6" name="Picture 3">
            <a:extLst>
              <a:ext uri="{FF2B5EF4-FFF2-40B4-BE49-F238E27FC236}">
                <a16:creationId xmlns:a16="http://schemas.microsoft.com/office/drawing/2014/main" id="{CF64B8DA-22DA-8856-E44F-3FD92A9C2145}"/>
              </a:ext>
            </a:extLst>
          </p:cNvPr>
          <p:cNvPicPr>
            <a:picLocks noChangeAspect="1"/>
          </p:cNvPicPr>
          <p:nvPr/>
        </p:nvPicPr>
        <p:blipFill rotWithShape="1">
          <a:blip r:embed="rId3"/>
          <a:srcRect t="79461"/>
          <a:stretch/>
        </p:blipFill>
        <p:spPr>
          <a:xfrm>
            <a:off x="4031485" y="5299233"/>
            <a:ext cx="8087572" cy="892860"/>
          </a:xfrm>
          <a:prstGeom prst="rect">
            <a:avLst/>
          </a:prstGeom>
        </p:spPr>
      </p:pic>
    </p:spTree>
    <p:custDataLst>
      <p:tags r:id="rId1"/>
    </p:custDataLst>
    <p:extLst>
      <p:ext uri="{BB962C8B-B14F-4D97-AF65-F5344CB8AC3E}">
        <p14:creationId xmlns:p14="http://schemas.microsoft.com/office/powerpoint/2010/main" val="39791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picture containing grass, outdoor&#10;&#10;Description automatically generated">
            <a:extLst>
              <a:ext uri="{FF2B5EF4-FFF2-40B4-BE49-F238E27FC236}">
                <a16:creationId xmlns:a16="http://schemas.microsoft.com/office/drawing/2014/main" id="{85436241-1E49-2997-94C9-DB2E1652FB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49" r="17339"/>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BF37B2-17E6-E0E5-C633-9C1B85ADECB8}"/>
              </a:ext>
            </a:extLst>
          </p:cNvPr>
          <p:cNvSpPr>
            <a:spLocks noGrp="1"/>
          </p:cNvSpPr>
          <p:nvPr>
            <p:ph type="title"/>
          </p:nvPr>
        </p:nvSpPr>
        <p:spPr>
          <a:xfrm>
            <a:off x="482440" y="111084"/>
            <a:ext cx="3212690" cy="1899912"/>
          </a:xfrm>
        </p:spPr>
        <p:txBody>
          <a:bodyPr vert="horz" lIns="91440" tIns="45720" rIns="91440" bIns="45720" rtlCol="0" anchor="ctr">
            <a:normAutofit/>
          </a:bodyPr>
          <a:lstStyle/>
          <a:p>
            <a:r>
              <a:rPr lang="es-ES_tradnl" sz="4000"/>
              <a:t>Usuarios y comunidad en general</a:t>
            </a:r>
          </a:p>
        </p:txBody>
      </p:sp>
      <p:sp>
        <p:nvSpPr>
          <p:cNvPr id="3" name="Content Placeholder 2">
            <a:extLst>
              <a:ext uri="{FF2B5EF4-FFF2-40B4-BE49-F238E27FC236}">
                <a16:creationId xmlns:a16="http://schemas.microsoft.com/office/drawing/2014/main" id="{41B130D9-948B-54A3-0E66-8E77313E4379}"/>
              </a:ext>
            </a:extLst>
          </p:cNvPr>
          <p:cNvSpPr>
            <a:spLocks noGrp="1"/>
          </p:cNvSpPr>
          <p:nvPr>
            <p:ph sz="half" idx="1"/>
          </p:nvPr>
        </p:nvSpPr>
        <p:spPr>
          <a:xfrm>
            <a:off x="0" y="2010996"/>
            <a:ext cx="4119615" cy="4858424"/>
          </a:xfrm>
        </p:spPr>
        <p:txBody>
          <a:bodyPr vert="horz" lIns="91440" tIns="45720" rIns="91440" bIns="45720" rtlCol="0">
            <a:noAutofit/>
          </a:bodyPr>
          <a:lstStyle/>
          <a:p>
            <a:r>
              <a:rPr lang="es-ES_tradnl" sz="2200" dirty="0"/>
              <a:t>Esta guía pretende orientar a las personas usuarias de soluciones sanitarias individuales (fuera de la red) para el tratamiento de aguas residuales domésticas, en el manejo del sistema en sí, especialmente cuando se requiere extraer los lodos sépticos.</a:t>
            </a:r>
          </a:p>
          <a:p>
            <a:r>
              <a:rPr lang="es-ES_tradnl" sz="2200" dirty="0"/>
              <a:t>Cualquier solución de saneamiento requiere mantenimiento, la intención es aportar una serie de conceptos y buenas prácticas.</a:t>
            </a:r>
          </a:p>
        </p:txBody>
      </p:sp>
    </p:spTree>
    <p:extLst>
      <p:ext uri="{BB962C8B-B14F-4D97-AF65-F5344CB8AC3E}">
        <p14:creationId xmlns:p14="http://schemas.microsoft.com/office/powerpoint/2010/main" val="6681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C709B-353F-95DE-6409-E7BA9AC54F6A}"/>
              </a:ext>
            </a:extLst>
          </p:cNvPr>
          <p:cNvSpPr>
            <a:spLocks noGrp="1"/>
          </p:cNvSpPr>
          <p:nvPr>
            <p:ph type="ctrTitle"/>
          </p:nvPr>
        </p:nvSpPr>
        <p:spPr>
          <a:xfrm>
            <a:off x="643468" y="643467"/>
            <a:ext cx="4620584" cy="4567137"/>
          </a:xfrm>
        </p:spPr>
        <p:txBody>
          <a:bodyPr>
            <a:normAutofit/>
          </a:bodyPr>
          <a:lstStyle/>
          <a:p>
            <a:pPr algn="l"/>
            <a:r>
              <a:rPr lang="es-419" sz="4400"/>
              <a:t>Manejo de lodos fecales</a:t>
            </a:r>
            <a:br>
              <a:rPr lang="es-419" sz="4400"/>
            </a:br>
            <a:r>
              <a:rPr lang="es-419" sz="4400"/>
              <a:t>Extracción y transporte de lodos</a:t>
            </a:r>
          </a:p>
        </p:txBody>
      </p:sp>
      <p:sp>
        <p:nvSpPr>
          <p:cNvPr id="3" name="Subtitle 2">
            <a:extLst>
              <a:ext uri="{FF2B5EF4-FFF2-40B4-BE49-F238E27FC236}">
                <a16:creationId xmlns:a16="http://schemas.microsoft.com/office/drawing/2014/main" id="{629DFA11-0F12-C550-89C5-CA12120CD80D}"/>
              </a:ext>
            </a:extLst>
          </p:cNvPr>
          <p:cNvSpPr>
            <a:spLocks noGrp="1"/>
          </p:cNvSpPr>
          <p:nvPr>
            <p:ph type="subTitle" idx="1"/>
          </p:nvPr>
        </p:nvSpPr>
        <p:spPr>
          <a:xfrm>
            <a:off x="643467" y="5277684"/>
            <a:ext cx="4620584" cy="1214556"/>
          </a:xfrm>
        </p:spPr>
        <p:txBody>
          <a:bodyPr>
            <a:noAutofit/>
          </a:bodyPr>
          <a:lstStyle/>
          <a:p>
            <a:pPr algn="l"/>
            <a:r>
              <a:rPr lang="es-419" sz="1800" dirty="0"/>
              <a:t>Facilitador: Sr. Elías Rosales Escalante</a:t>
            </a:r>
          </a:p>
          <a:p>
            <a:pPr algn="l"/>
            <a:r>
              <a:rPr lang="es-419" sz="1800" dirty="0"/>
              <a:t>Proyecto: CoTriSan GIZ Costa Rica</a:t>
            </a:r>
          </a:p>
          <a:p>
            <a:pPr algn="l"/>
            <a:r>
              <a:rPr lang="es-419" sz="1800" dirty="0"/>
              <a:t>Enero 2023</a:t>
            </a:r>
          </a:p>
        </p:txBody>
      </p:sp>
      <p:pic>
        <p:nvPicPr>
          <p:cNvPr id="4" name="Imagen 3">
            <a:extLst>
              <a:ext uri="{FF2B5EF4-FFF2-40B4-BE49-F238E27FC236}">
                <a16:creationId xmlns:a16="http://schemas.microsoft.com/office/drawing/2014/main" id="{FA3B6F12-D39D-020A-1278-F78C12450F8F}"/>
              </a:ext>
            </a:extLst>
          </p:cNvPr>
          <p:cNvPicPr>
            <a:picLocks noChangeAspect="1"/>
          </p:cNvPicPr>
          <p:nvPr/>
        </p:nvPicPr>
        <p:blipFill rotWithShape="1">
          <a:blip r:embed="rId2">
            <a:extLst>
              <a:ext uri="{28A0092B-C50C-407E-A947-70E740481C1C}">
                <a14:useLocalDpi xmlns:a14="http://schemas.microsoft.com/office/drawing/2010/main" val="0"/>
              </a:ext>
            </a:extLst>
          </a:blip>
          <a:srcRect t="111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2758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6274E7-A900-6661-4766-B993A918B21E}"/>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s-ES_tradnl" sz="3200" kern="1200">
                <a:solidFill>
                  <a:schemeClr val="tx1"/>
                </a:solidFill>
                <a:latin typeface="+mj-lt"/>
                <a:ea typeface="+mj-ea"/>
                <a:cs typeface="+mj-cs"/>
              </a:rPr>
              <a:t>Aspectos a tomar en cuenta</a:t>
            </a: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F1C1D5-4D54-3C79-43A0-2016D69C0639}"/>
              </a:ext>
            </a:extLst>
          </p:cNvPr>
          <p:cNvSpPr>
            <a:spLocks noGrp="1"/>
          </p:cNvSpPr>
          <p:nvPr>
            <p:ph sz="half" idx="1"/>
          </p:nvPr>
        </p:nvSpPr>
        <p:spPr>
          <a:xfrm>
            <a:off x="5035320" y="365125"/>
            <a:ext cx="6602264" cy="2089317"/>
          </a:xfrm>
        </p:spPr>
        <p:txBody>
          <a:bodyPr vert="horz" lIns="91440" tIns="45720" rIns="91440" bIns="45720" rtlCol="0" anchor="ctr">
            <a:normAutofit/>
          </a:bodyPr>
          <a:lstStyle/>
          <a:p>
            <a:r>
              <a:rPr lang="es-ES_tradnl" sz="2000" dirty="0"/>
              <a:t>La materia que se extrae del tanque séptico tiene diferentes edades, por lo que la biodegradación no es uniforme. </a:t>
            </a:r>
          </a:p>
          <a:p>
            <a:r>
              <a:rPr lang="es-ES_tradnl" sz="2000" dirty="0"/>
              <a:t>Por ello es necesario añadir una fase de tratamiento adicional, para homogenizar la degradación de los lodos. </a:t>
            </a:r>
          </a:p>
          <a:p>
            <a:r>
              <a:rPr lang="es-ES_tradnl" sz="2000" dirty="0"/>
              <a:t>Con ello también se busca eliminar patógenos y aprovechar el residuo como un subproducto. </a:t>
            </a:r>
          </a:p>
        </p:txBody>
      </p:sp>
      <p:pic>
        <p:nvPicPr>
          <p:cNvPr id="6" name="Content Placeholder 5">
            <a:extLst>
              <a:ext uri="{FF2B5EF4-FFF2-40B4-BE49-F238E27FC236}">
                <a16:creationId xmlns:a16="http://schemas.microsoft.com/office/drawing/2014/main" id="{C64B71A4-D8A2-4675-4E56-0F9199451E6E}"/>
              </a:ext>
            </a:extLst>
          </p:cNvPr>
          <p:cNvPicPr>
            <a:picLocks noGrp="1" noChangeAspect="1"/>
          </p:cNvPicPr>
          <p:nvPr>
            <p:ph sz="half" idx="2"/>
          </p:nvPr>
        </p:nvPicPr>
        <p:blipFill rotWithShape="1">
          <a:blip r:embed="rId2"/>
          <a:srcRect b="43268"/>
          <a:stretch/>
        </p:blipFill>
        <p:spPr>
          <a:xfrm>
            <a:off x="566017" y="2734056"/>
            <a:ext cx="11148358" cy="1976489"/>
          </a:xfrm>
          <a:prstGeom prst="rect">
            <a:avLst/>
          </a:prstGeom>
        </p:spPr>
      </p:pic>
      <p:pic>
        <p:nvPicPr>
          <p:cNvPr id="4" name="Content Placeholder 5">
            <a:extLst>
              <a:ext uri="{FF2B5EF4-FFF2-40B4-BE49-F238E27FC236}">
                <a16:creationId xmlns:a16="http://schemas.microsoft.com/office/drawing/2014/main" id="{D3EBD197-61D4-ED11-B2C1-EFBB816F8600}"/>
              </a:ext>
            </a:extLst>
          </p:cNvPr>
          <p:cNvPicPr>
            <a:picLocks noChangeAspect="1"/>
          </p:cNvPicPr>
          <p:nvPr/>
        </p:nvPicPr>
        <p:blipFill rotWithShape="1">
          <a:blip r:embed="rId2"/>
          <a:srcRect t="56733"/>
          <a:stretch/>
        </p:blipFill>
        <p:spPr>
          <a:xfrm>
            <a:off x="566017" y="4710544"/>
            <a:ext cx="11148358" cy="1507375"/>
          </a:xfrm>
          <a:prstGeom prst="rect">
            <a:avLst/>
          </a:prstGeom>
          <a:solidFill>
            <a:schemeClr val="accent4">
              <a:lumMod val="20000"/>
              <a:lumOff val="80000"/>
            </a:schemeClr>
          </a:solidFill>
        </p:spPr>
      </p:pic>
    </p:spTree>
    <p:extLst>
      <p:ext uri="{BB962C8B-B14F-4D97-AF65-F5344CB8AC3E}">
        <p14:creationId xmlns:p14="http://schemas.microsoft.com/office/powerpoint/2010/main" val="40406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87B31-168D-AD91-60DD-C7648DE0A7EB}"/>
              </a:ext>
            </a:extLst>
          </p:cNvPr>
          <p:cNvPicPr>
            <a:picLocks noChangeAspect="1"/>
          </p:cNvPicPr>
          <p:nvPr/>
        </p:nvPicPr>
        <p:blipFill>
          <a:blip r:embed="rId2"/>
          <a:stretch>
            <a:fillRect/>
          </a:stretch>
        </p:blipFill>
        <p:spPr>
          <a:xfrm>
            <a:off x="643467" y="1279933"/>
            <a:ext cx="10905066" cy="5261692"/>
          </a:xfrm>
          <a:prstGeom prst="rect">
            <a:avLst/>
          </a:prstGeom>
        </p:spPr>
      </p:pic>
      <p:sp>
        <p:nvSpPr>
          <p:cNvPr id="5" name="TextBox 4">
            <a:extLst>
              <a:ext uri="{FF2B5EF4-FFF2-40B4-BE49-F238E27FC236}">
                <a16:creationId xmlns:a16="http://schemas.microsoft.com/office/drawing/2014/main" id="{DB3B7B56-E19B-5856-1DE3-72C202353366}"/>
              </a:ext>
            </a:extLst>
          </p:cNvPr>
          <p:cNvSpPr txBox="1"/>
          <p:nvPr/>
        </p:nvSpPr>
        <p:spPr>
          <a:xfrm>
            <a:off x="117987" y="127819"/>
            <a:ext cx="119756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4400" b="0" i="0" u="none" strike="noStrike" kern="1200" cap="none" spc="0" normalizeH="0" baseline="0" noProof="0" dirty="0">
                <a:ln>
                  <a:noFill/>
                </a:ln>
                <a:solidFill>
                  <a:prstClr val="black"/>
                </a:solidFill>
                <a:effectLst/>
                <a:uLnTx/>
                <a:uFillTx/>
                <a:latin typeface="Calibri Light" panose="020F0302020204030204"/>
                <a:ea typeface="+mn-ea"/>
                <a:cs typeface="+mn-cs"/>
              </a:rPr>
              <a:t>Etapas del proceso de gestión de lodos sépticos</a:t>
            </a:r>
          </a:p>
        </p:txBody>
      </p:sp>
    </p:spTree>
    <p:extLst>
      <p:ext uri="{BB962C8B-B14F-4D97-AF65-F5344CB8AC3E}">
        <p14:creationId xmlns:p14="http://schemas.microsoft.com/office/powerpoint/2010/main" val="2889909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FF10B-55BD-78FB-BBDA-2A959D3C457F}"/>
              </a:ext>
            </a:extLst>
          </p:cNvPr>
          <p:cNvSpPr>
            <a:spLocks noGrp="1"/>
          </p:cNvSpPr>
          <p:nvPr>
            <p:ph type="title"/>
          </p:nvPr>
        </p:nvSpPr>
        <p:spPr>
          <a:xfrm>
            <a:off x="838200" y="415161"/>
            <a:ext cx="10515600" cy="1325563"/>
          </a:xfrm>
        </p:spPr>
        <p:txBody>
          <a:bodyPr>
            <a:normAutofit/>
          </a:bodyPr>
          <a:lstStyle/>
          <a:p>
            <a:r>
              <a:rPr lang="es-419">
                <a:solidFill>
                  <a:srgbClr val="FFFFFF"/>
                </a:solidFill>
                <a:latin typeface="+mj-lt"/>
              </a:rPr>
              <a:t>Etapas del proceso de gestión de lodos sépticos</a:t>
            </a:r>
            <a:endParaRPr lang="es-419">
              <a:solidFill>
                <a:srgbClr val="FFFFFF"/>
              </a:solidFill>
            </a:endParaRP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90D7B9-89D0-7C19-2C34-197B0D736E66}"/>
              </a:ext>
            </a:extLst>
          </p:cNvPr>
          <p:cNvSpPr>
            <a:spLocks noGrp="1"/>
          </p:cNvSpPr>
          <p:nvPr>
            <p:ph sz="half" idx="1"/>
          </p:nvPr>
        </p:nvSpPr>
        <p:spPr>
          <a:xfrm>
            <a:off x="488518" y="2266345"/>
            <a:ext cx="5447462" cy="4372450"/>
          </a:xfrm>
        </p:spPr>
        <p:txBody>
          <a:bodyPr>
            <a:noAutofit/>
          </a:bodyPr>
          <a:lstStyle/>
          <a:p>
            <a:r>
              <a:rPr lang="es-419" sz="2400" b="1" dirty="0">
                <a:solidFill>
                  <a:srgbClr val="FFFFFF"/>
                </a:solidFill>
              </a:rPr>
              <a:t>Remoción materia fecal: </a:t>
            </a:r>
            <a:r>
              <a:rPr lang="es-419" sz="2400" dirty="0">
                <a:solidFill>
                  <a:srgbClr val="FFFFFF"/>
                </a:solidFill>
              </a:rPr>
              <a:t>Se realiza periódicamente según el plan de mantenimiento o bien, las revisiones periódicas. </a:t>
            </a:r>
          </a:p>
          <a:p>
            <a:r>
              <a:rPr lang="es-419" sz="2400" b="1" dirty="0">
                <a:solidFill>
                  <a:srgbClr val="FFFFFF"/>
                </a:solidFill>
              </a:rPr>
              <a:t>Almacenamiento y transporte: </a:t>
            </a:r>
            <a:r>
              <a:rPr lang="es-419" sz="2400" dirty="0">
                <a:solidFill>
                  <a:srgbClr val="FFFFFF"/>
                </a:solidFill>
              </a:rPr>
              <a:t>Se almacena en tanques cisternas y es transportada al sitio donde se le da el tratamiento posterior.</a:t>
            </a:r>
          </a:p>
          <a:p>
            <a:pPr lvl="1"/>
            <a:r>
              <a:rPr lang="es-419" dirty="0">
                <a:solidFill>
                  <a:srgbClr val="FFFFFF"/>
                </a:solidFill>
              </a:rPr>
              <a:t>Se extrae el 80 % del contenido de los tanques. </a:t>
            </a:r>
          </a:p>
          <a:p>
            <a:pPr lvl="1"/>
            <a:r>
              <a:rPr lang="es-419" dirty="0">
                <a:solidFill>
                  <a:srgbClr val="FFFFFF"/>
                </a:solidFill>
              </a:rPr>
              <a:t>En promedio los lodos se componen de un 95 % de humedad.  </a:t>
            </a:r>
          </a:p>
        </p:txBody>
      </p:sp>
      <p:sp>
        <p:nvSpPr>
          <p:cNvPr id="4" name="Content Placeholder 3">
            <a:extLst>
              <a:ext uri="{FF2B5EF4-FFF2-40B4-BE49-F238E27FC236}">
                <a16:creationId xmlns:a16="http://schemas.microsoft.com/office/drawing/2014/main" id="{FC65C560-EA8C-9C18-330F-D0F149AD3BDE}"/>
              </a:ext>
            </a:extLst>
          </p:cNvPr>
          <p:cNvSpPr>
            <a:spLocks noGrp="1"/>
          </p:cNvSpPr>
          <p:nvPr>
            <p:ph sz="half" idx="2"/>
          </p:nvPr>
        </p:nvSpPr>
        <p:spPr>
          <a:xfrm>
            <a:off x="6256019" y="2266345"/>
            <a:ext cx="5617325" cy="4372450"/>
          </a:xfrm>
        </p:spPr>
        <p:txBody>
          <a:bodyPr>
            <a:noAutofit/>
          </a:bodyPr>
          <a:lstStyle/>
          <a:p>
            <a:r>
              <a:rPr lang="es-419" sz="2400" b="1" dirty="0">
                <a:solidFill>
                  <a:srgbClr val="FFFFFF"/>
                </a:solidFill>
              </a:rPr>
              <a:t>Tratamiento de lodos sépticos: </a:t>
            </a:r>
            <a:r>
              <a:rPr lang="es-419" sz="2400" dirty="0">
                <a:solidFill>
                  <a:srgbClr val="FFFFFF"/>
                </a:solidFill>
              </a:rPr>
              <a:t>Para reducir y homogenizar los lodos se requiere una Planta de Tratamiento de Lodos Sépticos o PTLS, en ella se realiza:</a:t>
            </a:r>
          </a:p>
          <a:p>
            <a:pPr lvl="1"/>
            <a:r>
              <a:rPr lang="es-419" dirty="0">
                <a:solidFill>
                  <a:srgbClr val="FFFFFF"/>
                </a:solidFill>
              </a:rPr>
              <a:t>Homogenización: Reducción de materia y sus contaminantes. </a:t>
            </a:r>
          </a:p>
          <a:p>
            <a:pPr lvl="1"/>
            <a:r>
              <a:rPr lang="es-419" dirty="0">
                <a:solidFill>
                  <a:srgbClr val="FFFFFF"/>
                </a:solidFill>
              </a:rPr>
              <a:t>Reducción de humedad (hasta un 50 -60 % de humedad).</a:t>
            </a:r>
          </a:p>
          <a:p>
            <a:pPr lvl="1"/>
            <a:r>
              <a:rPr lang="es-419" dirty="0">
                <a:solidFill>
                  <a:srgbClr val="FFFFFF"/>
                </a:solidFill>
              </a:rPr>
              <a:t>Secado (hasta un 10-12 % de humedad).</a:t>
            </a:r>
          </a:p>
          <a:p>
            <a:pPr lvl="1"/>
            <a:r>
              <a:rPr lang="es-419" dirty="0">
                <a:solidFill>
                  <a:srgbClr val="FFFFFF"/>
                </a:solidFill>
              </a:rPr>
              <a:t>Molido, cribado y empacado de materia seca.   </a:t>
            </a:r>
          </a:p>
          <a:p>
            <a:endParaRPr lang="es-419" sz="2400" b="1" dirty="0">
              <a:solidFill>
                <a:srgbClr val="FFFFFF"/>
              </a:solidFill>
            </a:endParaRPr>
          </a:p>
        </p:txBody>
      </p:sp>
    </p:spTree>
    <p:extLst>
      <p:ext uri="{BB962C8B-B14F-4D97-AF65-F5344CB8AC3E}">
        <p14:creationId xmlns:p14="http://schemas.microsoft.com/office/powerpoint/2010/main" val="7676841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3CA6-C3C2-1FA9-E8C4-C6C0EDC24A5E}"/>
              </a:ext>
            </a:extLst>
          </p:cNvPr>
          <p:cNvSpPr>
            <a:spLocks noGrp="1"/>
          </p:cNvSpPr>
          <p:nvPr>
            <p:ph type="title"/>
          </p:nvPr>
        </p:nvSpPr>
        <p:spPr>
          <a:xfrm>
            <a:off x="119576" y="111432"/>
            <a:ext cx="11956026" cy="903236"/>
          </a:xfrm>
        </p:spPr>
        <p:txBody>
          <a:bodyPr/>
          <a:lstStyle/>
          <a:p>
            <a:r>
              <a:rPr lang="es-419"/>
              <a:t>Etapas del proceso de gestión de lodos sépticos</a:t>
            </a:r>
            <a:endParaRPr lang="es-419" dirty="0"/>
          </a:p>
        </p:txBody>
      </p:sp>
      <p:pic>
        <p:nvPicPr>
          <p:cNvPr id="10" name="Content Placeholder 9">
            <a:extLst>
              <a:ext uri="{FF2B5EF4-FFF2-40B4-BE49-F238E27FC236}">
                <a16:creationId xmlns:a16="http://schemas.microsoft.com/office/drawing/2014/main" id="{BCFE6F78-F4AB-CF98-39F3-73AF9154B00B}"/>
              </a:ext>
            </a:extLst>
          </p:cNvPr>
          <p:cNvPicPr>
            <a:picLocks noGrp="1" noChangeAspect="1"/>
          </p:cNvPicPr>
          <p:nvPr>
            <p:ph sz="half" idx="2"/>
          </p:nvPr>
        </p:nvPicPr>
        <p:blipFill rotWithShape="1">
          <a:blip r:embed="rId2"/>
          <a:srcRect l="6041" t="2921" r="5537" b="3259"/>
          <a:stretch/>
        </p:blipFill>
        <p:spPr>
          <a:xfrm>
            <a:off x="4594736" y="1321784"/>
            <a:ext cx="7477688" cy="4214431"/>
          </a:xfrm>
        </p:spPr>
      </p:pic>
      <p:sp>
        <p:nvSpPr>
          <p:cNvPr id="3" name="Content Placeholder 2">
            <a:extLst>
              <a:ext uri="{FF2B5EF4-FFF2-40B4-BE49-F238E27FC236}">
                <a16:creationId xmlns:a16="http://schemas.microsoft.com/office/drawing/2014/main" id="{782D6640-D620-5CFB-5126-F5369666E1DF}"/>
              </a:ext>
            </a:extLst>
          </p:cNvPr>
          <p:cNvSpPr>
            <a:spLocks noGrp="1"/>
          </p:cNvSpPr>
          <p:nvPr>
            <p:ph sz="half" idx="1"/>
          </p:nvPr>
        </p:nvSpPr>
        <p:spPr>
          <a:xfrm>
            <a:off x="128924" y="1014668"/>
            <a:ext cx="4465812" cy="5727289"/>
          </a:xfrm>
        </p:spPr>
        <p:txBody>
          <a:bodyPr>
            <a:noAutofit/>
          </a:bodyPr>
          <a:lstStyle/>
          <a:p>
            <a:r>
              <a:rPr lang="es-419" sz="2400" b="1" dirty="0"/>
              <a:t>Disposición o aprovechamiento de materia procesada: </a:t>
            </a:r>
            <a:r>
              <a:rPr lang="es-419" sz="2400" dirty="0"/>
              <a:t>Los lodos sépticos son ricos en materia orgánica (contiene Carbono) además de nutrientes como Nitrógeno, Fósforo y otros, lo que lo convierte en un excelente abono natural.</a:t>
            </a:r>
          </a:p>
          <a:p>
            <a:r>
              <a:rPr lang="es-419" sz="2400" dirty="0">
                <a:solidFill>
                  <a:srgbClr val="FF0000"/>
                </a:solidFill>
              </a:rPr>
              <a:t>“Si se come sano, se defeca sano”</a:t>
            </a:r>
            <a:r>
              <a:rPr lang="es-419" sz="2400" dirty="0"/>
              <a:t> la frase que evoca el principio de circularidad entre suelos y una dieta saludable a través de la devolución de dichos nutrientes a la tierra.  </a:t>
            </a:r>
          </a:p>
          <a:p>
            <a:r>
              <a:rPr lang="es-419" sz="2400" dirty="0"/>
              <a:t>Expresa que no hay químicos fuera de la dieta de la persona.</a:t>
            </a:r>
            <a:endParaRPr lang="es-419" sz="2400" b="1" dirty="0"/>
          </a:p>
        </p:txBody>
      </p:sp>
    </p:spTree>
    <p:extLst>
      <p:ext uri="{BB962C8B-B14F-4D97-AF65-F5344CB8AC3E}">
        <p14:creationId xmlns:p14="http://schemas.microsoft.com/office/powerpoint/2010/main" val="1662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8865-9BDD-2E6F-B4F3-682E534B72E7}"/>
              </a:ext>
            </a:extLst>
          </p:cNvPr>
          <p:cNvSpPr>
            <a:spLocks noGrp="1"/>
          </p:cNvSpPr>
          <p:nvPr>
            <p:ph type="title"/>
          </p:nvPr>
        </p:nvSpPr>
        <p:spPr>
          <a:xfrm>
            <a:off x="137651" y="90277"/>
            <a:ext cx="11926529" cy="1572701"/>
          </a:xfrm>
        </p:spPr>
        <p:txBody>
          <a:bodyPr>
            <a:normAutofit fontScale="90000"/>
          </a:bodyPr>
          <a:lstStyle/>
          <a:p>
            <a:r>
              <a:rPr lang="es-419" dirty="0"/>
              <a:t>Criterios para quienes ofrecen el servicio de recolección, transporte, tratamiento y disposición de lodos sépticos</a:t>
            </a:r>
          </a:p>
        </p:txBody>
      </p:sp>
      <p:sp>
        <p:nvSpPr>
          <p:cNvPr id="3" name="Content Placeholder 2">
            <a:extLst>
              <a:ext uri="{FF2B5EF4-FFF2-40B4-BE49-F238E27FC236}">
                <a16:creationId xmlns:a16="http://schemas.microsoft.com/office/drawing/2014/main" id="{39D06738-D6DF-F5CD-6879-A4E7054EF9CC}"/>
              </a:ext>
            </a:extLst>
          </p:cNvPr>
          <p:cNvSpPr>
            <a:spLocks noGrp="1"/>
          </p:cNvSpPr>
          <p:nvPr>
            <p:ph sz="half" idx="1"/>
          </p:nvPr>
        </p:nvSpPr>
        <p:spPr>
          <a:xfrm>
            <a:off x="1" y="1825625"/>
            <a:ext cx="6019800" cy="4914388"/>
          </a:xfrm>
        </p:spPr>
        <p:txBody>
          <a:bodyPr>
            <a:normAutofit/>
          </a:bodyPr>
          <a:lstStyle/>
          <a:p>
            <a:r>
              <a:rPr lang="es-419" b="1" dirty="0"/>
              <a:t>Recolección, almacenamiento y transporte: </a:t>
            </a:r>
            <a:r>
              <a:rPr lang="es-419" dirty="0"/>
              <a:t>En casos de sitios de difícil acceso, determinar si la cisterna y su sistema de mangueras llega al tanque, se puede optar por equipos más pequeños como las estaciones de transferencia. </a:t>
            </a:r>
          </a:p>
          <a:p>
            <a:r>
              <a:rPr lang="es-419" dirty="0"/>
              <a:t>Importante calcular de antemano el peso y volumen de la materia a remover, así como la capacidad de la PTLS para recibir nuevo material, para así programar las rutas de recolección. </a:t>
            </a:r>
          </a:p>
        </p:txBody>
      </p:sp>
      <p:sp>
        <p:nvSpPr>
          <p:cNvPr id="4" name="Content Placeholder 3">
            <a:extLst>
              <a:ext uri="{FF2B5EF4-FFF2-40B4-BE49-F238E27FC236}">
                <a16:creationId xmlns:a16="http://schemas.microsoft.com/office/drawing/2014/main" id="{DF182EBA-8102-DFA7-50D5-BD3D98F33F6C}"/>
              </a:ext>
            </a:extLst>
          </p:cNvPr>
          <p:cNvSpPr>
            <a:spLocks noGrp="1"/>
          </p:cNvSpPr>
          <p:nvPr>
            <p:ph sz="half" idx="2"/>
          </p:nvPr>
        </p:nvSpPr>
        <p:spPr>
          <a:xfrm>
            <a:off x="6172200" y="1825625"/>
            <a:ext cx="5882148" cy="4351338"/>
          </a:xfrm>
        </p:spPr>
        <p:txBody>
          <a:bodyPr>
            <a:normAutofit/>
          </a:bodyPr>
          <a:lstStyle/>
          <a:p>
            <a:endParaRPr lang="es-419" dirty="0"/>
          </a:p>
        </p:txBody>
      </p:sp>
      <p:pic>
        <p:nvPicPr>
          <p:cNvPr id="6" name="Picture 5">
            <a:extLst>
              <a:ext uri="{FF2B5EF4-FFF2-40B4-BE49-F238E27FC236}">
                <a16:creationId xmlns:a16="http://schemas.microsoft.com/office/drawing/2014/main" id="{677FD58F-3C62-7C98-46C8-15E4E4C790C2}"/>
              </a:ext>
            </a:extLst>
          </p:cNvPr>
          <p:cNvPicPr>
            <a:picLocks noChangeAspect="1"/>
          </p:cNvPicPr>
          <p:nvPr/>
        </p:nvPicPr>
        <p:blipFill>
          <a:blip r:embed="rId2"/>
          <a:stretch>
            <a:fillRect/>
          </a:stretch>
        </p:blipFill>
        <p:spPr>
          <a:xfrm>
            <a:off x="6172200" y="1825625"/>
            <a:ext cx="5394115" cy="4628576"/>
          </a:xfrm>
          <a:prstGeom prst="rect">
            <a:avLst/>
          </a:prstGeom>
        </p:spPr>
      </p:pic>
    </p:spTree>
    <p:extLst>
      <p:ext uri="{BB962C8B-B14F-4D97-AF65-F5344CB8AC3E}">
        <p14:creationId xmlns:p14="http://schemas.microsoft.com/office/powerpoint/2010/main" val="9194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EC8865-9BDD-2E6F-B4F3-682E534B72E7}"/>
              </a:ext>
            </a:extLst>
          </p:cNvPr>
          <p:cNvSpPr>
            <a:spLocks noGrp="1"/>
          </p:cNvSpPr>
          <p:nvPr>
            <p:ph type="title"/>
          </p:nvPr>
        </p:nvSpPr>
        <p:spPr>
          <a:xfrm>
            <a:off x="525357" y="941433"/>
            <a:ext cx="2899189" cy="4363844"/>
          </a:xfrm>
        </p:spPr>
        <p:txBody>
          <a:bodyPr anchor="t">
            <a:normAutofit/>
          </a:bodyPr>
          <a:lstStyle/>
          <a:p>
            <a:r>
              <a:rPr lang="es-419" sz="3400" dirty="0">
                <a:solidFill>
                  <a:srgbClr val="FFFFFF"/>
                </a:solidFill>
              </a:rPr>
              <a:t>Criterios para quienes ofrecen el servicio de recolección, transporte, tratamiento y disposición de lodos sépticos</a:t>
            </a:r>
          </a:p>
        </p:txBody>
      </p:sp>
      <p:sp>
        <p:nvSpPr>
          <p:cNvPr id="3" name="Content Placeholder 2">
            <a:extLst>
              <a:ext uri="{FF2B5EF4-FFF2-40B4-BE49-F238E27FC236}">
                <a16:creationId xmlns:a16="http://schemas.microsoft.com/office/drawing/2014/main" id="{39D06738-D6DF-F5CD-6879-A4E7054EF9CC}"/>
              </a:ext>
            </a:extLst>
          </p:cNvPr>
          <p:cNvSpPr>
            <a:spLocks noGrp="1"/>
          </p:cNvSpPr>
          <p:nvPr>
            <p:ph sz="half" idx="1"/>
          </p:nvPr>
        </p:nvSpPr>
        <p:spPr>
          <a:xfrm>
            <a:off x="4109637" y="124353"/>
            <a:ext cx="4059050" cy="6609293"/>
          </a:xfrm>
        </p:spPr>
        <p:txBody>
          <a:bodyPr>
            <a:noAutofit/>
          </a:bodyPr>
          <a:lstStyle/>
          <a:p>
            <a:r>
              <a:rPr lang="es-419" sz="2400" b="1" dirty="0"/>
              <a:t>Seguridad y salud: </a:t>
            </a:r>
            <a:r>
              <a:rPr lang="es-419" sz="2400" dirty="0"/>
              <a:t>Cumplimiento de las disposiciones vigentes por el MTSS a través del Consejo de Salud Ocupacional.</a:t>
            </a:r>
          </a:p>
          <a:p>
            <a:pPr marL="0" indent="0">
              <a:buNone/>
            </a:pPr>
            <a:endParaRPr lang="es-419" sz="2400" dirty="0"/>
          </a:p>
          <a:p>
            <a:r>
              <a:rPr lang="es-419" sz="2400" b="1" dirty="0"/>
              <a:t>Para los vehículos recolectores, algunas de las disposiciones son:</a:t>
            </a:r>
          </a:p>
          <a:p>
            <a:pPr lvl="1"/>
            <a:r>
              <a:rPr lang="es-419" dirty="0">
                <a:solidFill>
                  <a:srgbClr val="2A55BD"/>
                </a:solidFill>
              </a:rPr>
              <a:t>Portar la leyenda “Transporte Exclusivo de Lodos”.</a:t>
            </a:r>
          </a:p>
          <a:p>
            <a:pPr lvl="1"/>
            <a:r>
              <a:rPr lang="es-419" dirty="0">
                <a:solidFill>
                  <a:srgbClr val="2A55BD"/>
                </a:solidFill>
              </a:rPr>
              <a:t>Cisterna hermética.</a:t>
            </a:r>
          </a:p>
          <a:p>
            <a:pPr lvl="1"/>
            <a:r>
              <a:rPr lang="es-419" dirty="0">
                <a:solidFill>
                  <a:srgbClr val="2A55BD"/>
                </a:solidFill>
              </a:rPr>
              <a:t>Procurar el buen estado de accesorios como bombas, mangueras, válvulas, etc.</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F182EBA-8102-DFA7-50D5-BD3D98F33F6C}"/>
              </a:ext>
            </a:extLst>
          </p:cNvPr>
          <p:cNvSpPr>
            <a:spLocks noGrp="1"/>
          </p:cNvSpPr>
          <p:nvPr>
            <p:ph sz="half" idx="2"/>
          </p:nvPr>
        </p:nvSpPr>
        <p:spPr>
          <a:xfrm>
            <a:off x="8219274" y="261884"/>
            <a:ext cx="3930832" cy="6471762"/>
          </a:xfrm>
        </p:spPr>
        <p:txBody>
          <a:bodyPr>
            <a:noAutofit/>
          </a:bodyPr>
          <a:lstStyle/>
          <a:p>
            <a:pPr marL="330200" lvl="1" indent="-330200">
              <a:lnSpc>
                <a:spcPct val="100000"/>
              </a:lnSpc>
              <a:spcBef>
                <a:spcPts val="0"/>
              </a:spcBef>
            </a:pPr>
            <a:r>
              <a:rPr lang="es-419" dirty="0">
                <a:solidFill>
                  <a:srgbClr val="2A55BD"/>
                </a:solidFill>
              </a:rPr>
              <a:t>Tomar las precauciones para evitar derrames o fugas.</a:t>
            </a:r>
          </a:p>
          <a:p>
            <a:pPr marL="330200" lvl="1" indent="-330200">
              <a:lnSpc>
                <a:spcPct val="100000"/>
              </a:lnSpc>
              <a:spcBef>
                <a:spcPts val="0"/>
              </a:spcBef>
            </a:pPr>
            <a:r>
              <a:rPr lang="es-419" dirty="0">
                <a:solidFill>
                  <a:srgbClr val="2A55BD"/>
                </a:solidFill>
              </a:rPr>
              <a:t>La salida para la descarga deber ser única y con un acople rápido y sello de seguridad.  </a:t>
            </a:r>
          </a:p>
          <a:p>
            <a:pPr marL="330200" indent="-330200">
              <a:lnSpc>
                <a:spcPct val="100000"/>
              </a:lnSpc>
              <a:spcBef>
                <a:spcPts val="0"/>
              </a:spcBef>
            </a:pPr>
            <a:r>
              <a:rPr lang="es-419" sz="2400" dirty="0">
                <a:solidFill>
                  <a:srgbClr val="2A55BD"/>
                </a:solidFill>
              </a:rPr>
              <a:t>Sellos de seguridad con numeración consecutiva propia. </a:t>
            </a:r>
            <a:endParaRPr lang="es-419" sz="2000" dirty="0"/>
          </a:p>
          <a:p>
            <a:r>
              <a:rPr lang="es-419" sz="2000" b="1" dirty="0"/>
              <a:t>Bitácora con: </a:t>
            </a:r>
          </a:p>
          <a:p>
            <a:pPr lvl="1"/>
            <a:r>
              <a:rPr lang="es-419" sz="2000" dirty="0"/>
              <a:t>Número de sello de seguridad.</a:t>
            </a:r>
          </a:p>
          <a:p>
            <a:pPr lvl="1"/>
            <a:r>
              <a:rPr lang="es-419" sz="2000" dirty="0"/>
              <a:t>Fecha de colocación del sello.</a:t>
            </a:r>
          </a:p>
          <a:p>
            <a:pPr lvl="1"/>
            <a:r>
              <a:rPr lang="es-419" sz="2000" dirty="0"/>
              <a:t>Identificación del servicio brindado.</a:t>
            </a:r>
          </a:p>
          <a:p>
            <a:pPr lvl="1"/>
            <a:r>
              <a:rPr lang="es-419" sz="2000" dirty="0"/>
              <a:t>Fecha de descarga en la planta de tratamiento. </a:t>
            </a:r>
          </a:p>
          <a:p>
            <a:pPr lvl="1"/>
            <a:endParaRPr lang="es-419" sz="2000" dirty="0"/>
          </a:p>
        </p:txBody>
      </p:sp>
    </p:spTree>
    <p:extLst>
      <p:ext uri="{BB962C8B-B14F-4D97-AF65-F5344CB8AC3E}">
        <p14:creationId xmlns:p14="http://schemas.microsoft.com/office/powerpoint/2010/main" val="31461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4248-11BE-6BC7-3533-C2E805F8E4E5}"/>
              </a:ext>
            </a:extLst>
          </p:cNvPr>
          <p:cNvSpPr>
            <a:spLocks noGrp="1"/>
          </p:cNvSpPr>
          <p:nvPr>
            <p:ph type="title"/>
          </p:nvPr>
        </p:nvSpPr>
        <p:spPr>
          <a:xfrm>
            <a:off x="208936" y="229419"/>
            <a:ext cx="3576484" cy="903236"/>
          </a:xfrm>
        </p:spPr>
        <p:txBody>
          <a:bodyPr/>
          <a:lstStyle/>
          <a:p>
            <a:r>
              <a:rPr lang="es-419" dirty="0"/>
              <a:t>Macroproceso</a:t>
            </a:r>
          </a:p>
        </p:txBody>
      </p:sp>
      <p:sp>
        <p:nvSpPr>
          <p:cNvPr id="3" name="Content Placeholder 2">
            <a:extLst>
              <a:ext uri="{FF2B5EF4-FFF2-40B4-BE49-F238E27FC236}">
                <a16:creationId xmlns:a16="http://schemas.microsoft.com/office/drawing/2014/main" id="{55581D71-C0D0-5C4A-47BF-65F6F86AA3F1}"/>
              </a:ext>
            </a:extLst>
          </p:cNvPr>
          <p:cNvSpPr>
            <a:spLocks noGrp="1"/>
          </p:cNvSpPr>
          <p:nvPr>
            <p:ph sz="half" idx="1"/>
          </p:nvPr>
        </p:nvSpPr>
        <p:spPr>
          <a:xfrm>
            <a:off x="603456" y="1386348"/>
            <a:ext cx="4748980" cy="5242233"/>
          </a:xfrm>
        </p:spPr>
        <p:txBody>
          <a:bodyPr/>
          <a:lstStyle/>
          <a:p>
            <a:r>
              <a:rPr lang="es-419" dirty="0"/>
              <a:t>Programación de la remoción de lodos (con los datos de volumen y accesos correspondientes).</a:t>
            </a:r>
          </a:p>
          <a:p>
            <a:r>
              <a:rPr lang="es-419" dirty="0"/>
              <a:t>Apertura tapas de registro (liberación de gases).</a:t>
            </a:r>
          </a:p>
          <a:p>
            <a:r>
              <a:rPr lang="es-419" dirty="0"/>
              <a:t>Remoción de natas.</a:t>
            </a:r>
          </a:p>
          <a:p>
            <a:r>
              <a:rPr lang="es-419" dirty="0"/>
              <a:t>Mezcla del tanque y remoción del 80 % del volumen hacia el cisterna.</a:t>
            </a:r>
          </a:p>
          <a:p>
            <a:endParaRPr lang="es-419" dirty="0"/>
          </a:p>
        </p:txBody>
      </p:sp>
      <p:pic>
        <p:nvPicPr>
          <p:cNvPr id="5" name="Imagen 11">
            <a:extLst>
              <a:ext uri="{FF2B5EF4-FFF2-40B4-BE49-F238E27FC236}">
                <a16:creationId xmlns:a16="http://schemas.microsoft.com/office/drawing/2014/main" id="{62A4CC93-A98A-46D8-97E5-49CF38A3FBEB}"/>
              </a:ext>
            </a:extLst>
          </p:cNvPr>
          <p:cNvPicPr>
            <a:picLocks noChangeAspect="1"/>
          </p:cNvPicPr>
          <p:nvPr/>
        </p:nvPicPr>
        <p:blipFill>
          <a:blip r:embed="rId2"/>
          <a:stretch>
            <a:fillRect/>
          </a:stretch>
        </p:blipFill>
        <p:spPr>
          <a:xfrm rot="5400000">
            <a:off x="5238750" y="857251"/>
            <a:ext cx="6858000" cy="5143501"/>
          </a:xfrm>
          <a:prstGeom prst="rect">
            <a:avLst/>
          </a:prstGeom>
        </p:spPr>
      </p:pic>
    </p:spTree>
    <p:extLst>
      <p:ext uri="{BB962C8B-B14F-4D97-AF65-F5344CB8AC3E}">
        <p14:creationId xmlns:p14="http://schemas.microsoft.com/office/powerpoint/2010/main" val="37930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E011D0-A595-B9D8-56EA-4E5075806444}"/>
              </a:ext>
            </a:extLst>
          </p:cNvPr>
          <p:cNvSpPr>
            <a:spLocks noGrp="1"/>
          </p:cNvSpPr>
          <p:nvPr>
            <p:ph type="title"/>
          </p:nvPr>
        </p:nvSpPr>
        <p:spPr>
          <a:xfrm>
            <a:off x="8219769" y="224036"/>
            <a:ext cx="3824748" cy="1122983"/>
          </a:xfrm>
        </p:spPr>
        <p:txBody>
          <a:bodyPr vert="horz" lIns="91440" tIns="45720" rIns="91440" bIns="45720" rtlCol="0" anchor="b">
            <a:normAutofit/>
          </a:bodyPr>
          <a:lstStyle/>
          <a:p>
            <a:r>
              <a:rPr lang="es-ES_tradnl" sz="3700"/>
              <a:t>Contenidos de un tanque séptico</a:t>
            </a:r>
          </a:p>
        </p:txBody>
      </p:sp>
      <p:pic>
        <p:nvPicPr>
          <p:cNvPr id="6" name="Content Placeholder 5" descr="Graphical user interface, diagram&#10;&#10;Description automatically generated">
            <a:extLst>
              <a:ext uri="{FF2B5EF4-FFF2-40B4-BE49-F238E27FC236}">
                <a16:creationId xmlns:a16="http://schemas.microsoft.com/office/drawing/2014/main" id="{18BD6265-C9F4-585D-C6D8-8F2ADE55B2E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252" r="17213"/>
          <a:stretch/>
        </p:blipFill>
        <p:spPr>
          <a:xfrm>
            <a:off x="20" y="11861"/>
            <a:ext cx="8115280" cy="6408311"/>
          </a:xfrm>
          <a:prstGeom prst="rect">
            <a:avLst/>
          </a:prstGeom>
        </p:spPr>
      </p:pic>
      <p:sp>
        <p:nvSpPr>
          <p:cNvPr id="4" name="Content Placeholder 3">
            <a:extLst>
              <a:ext uri="{FF2B5EF4-FFF2-40B4-BE49-F238E27FC236}">
                <a16:creationId xmlns:a16="http://schemas.microsoft.com/office/drawing/2014/main" id="{9CCBBD9A-2137-7320-122B-6E86E245BF55}"/>
              </a:ext>
            </a:extLst>
          </p:cNvPr>
          <p:cNvSpPr>
            <a:spLocks noGrp="1"/>
          </p:cNvSpPr>
          <p:nvPr>
            <p:ph sz="half" idx="2"/>
          </p:nvPr>
        </p:nvSpPr>
        <p:spPr>
          <a:xfrm>
            <a:off x="8028275" y="1571053"/>
            <a:ext cx="4001730" cy="4741257"/>
          </a:xfrm>
          <a:solidFill>
            <a:schemeClr val="bg1"/>
          </a:solidFill>
        </p:spPr>
        <p:txBody>
          <a:bodyPr vert="horz" lIns="91440" tIns="45720" rIns="91440" bIns="45720" rtlCol="0">
            <a:normAutofit/>
          </a:bodyPr>
          <a:lstStyle/>
          <a:p>
            <a:r>
              <a:rPr lang="es-ES_tradnl" sz="2400" dirty="0"/>
              <a:t>En todo sistema para la remoción de contaminantes en el agua residual, habrá retención de sedimentos (materia más pesada) y grasas o natas que flotan sobre el agua.</a:t>
            </a:r>
          </a:p>
          <a:p>
            <a:r>
              <a:rPr lang="es-ES_tradnl" sz="2400" dirty="0"/>
              <a:t>En los tanques sépticos, tanto las grasas como los sedimentos se van acumulando, por lo que los sistemas requieren limpiezas periódicas. </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B77A4D-0008-1028-2925-17B446931A7B}"/>
              </a:ext>
            </a:extLst>
          </p:cNvPr>
          <p:cNvSpPr/>
          <p:nvPr/>
        </p:nvSpPr>
        <p:spPr>
          <a:xfrm>
            <a:off x="2084439" y="3726426"/>
            <a:ext cx="3795251" cy="7767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419" sz="2800" b="1" dirty="0"/>
              <a:t>Zona de sedimentación y biodigestión</a:t>
            </a:r>
          </a:p>
        </p:txBody>
      </p:sp>
    </p:spTree>
    <p:extLst>
      <p:ext uri="{BB962C8B-B14F-4D97-AF65-F5344CB8AC3E}">
        <p14:creationId xmlns:p14="http://schemas.microsoft.com/office/powerpoint/2010/main" val="413417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6132-002F-7542-0D5F-056EDEA68E0A}"/>
              </a:ext>
            </a:extLst>
          </p:cNvPr>
          <p:cNvSpPr>
            <a:spLocks noGrp="1"/>
          </p:cNvSpPr>
          <p:nvPr>
            <p:ph type="title"/>
          </p:nvPr>
        </p:nvSpPr>
        <p:spPr>
          <a:xfrm>
            <a:off x="6533" y="0"/>
            <a:ext cx="4632523" cy="1622321"/>
          </a:xfrm>
        </p:spPr>
        <p:txBody>
          <a:bodyPr vert="horz" lIns="91440" tIns="45720" rIns="91440" bIns="45720" rtlCol="0" anchor="ctr">
            <a:normAutofit/>
          </a:bodyPr>
          <a:lstStyle/>
          <a:p>
            <a:r>
              <a:rPr lang="es-ES_tradnl" sz="3400" kern="1200" dirty="0">
                <a:solidFill>
                  <a:schemeClr val="tx1"/>
                </a:solidFill>
                <a:latin typeface="+mj-lt"/>
                <a:ea typeface="+mj-ea"/>
                <a:cs typeface="+mj-cs"/>
              </a:rPr>
              <a:t>Operación y mantenimiento de un tanque séptico</a:t>
            </a:r>
          </a:p>
        </p:txBody>
      </p:sp>
      <p:sp>
        <p:nvSpPr>
          <p:cNvPr id="3" name="Content Placeholder 2">
            <a:extLst>
              <a:ext uri="{FF2B5EF4-FFF2-40B4-BE49-F238E27FC236}">
                <a16:creationId xmlns:a16="http://schemas.microsoft.com/office/drawing/2014/main" id="{154E5977-035D-63CD-7C8A-59BA295CBDC6}"/>
              </a:ext>
            </a:extLst>
          </p:cNvPr>
          <p:cNvSpPr>
            <a:spLocks noGrp="1"/>
          </p:cNvSpPr>
          <p:nvPr>
            <p:ph sz="half" idx="1"/>
          </p:nvPr>
        </p:nvSpPr>
        <p:spPr>
          <a:xfrm>
            <a:off x="31218" y="1582402"/>
            <a:ext cx="4365522" cy="5275597"/>
          </a:xfrm>
        </p:spPr>
        <p:txBody>
          <a:bodyPr vert="horz" lIns="91440" tIns="45720" rIns="91440" bIns="45720" rtlCol="0">
            <a:noAutofit/>
          </a:bodyPr>
          <a:lstStyle/>
          <a:p>
            <a:r>
              <a:rPr lang="es-ES_tradnl" sz="2000" dirty="0"/>
              <a:t>¿Cuándo le corresponde mantenimiento a un tanque séptico?</a:t>
            </a:r>
          </a:p>
          <a:p>
            <a:pPr lvl="1"/>
            <a:r>
              <a:rPr lang="es-ES_tradnl" sz="2000" dirty="0"/>
              <a:t>Se determina verificando los niveles de sedimentos y grasas dentro del tanque. </a:t>
            </a:r>
          </a:p>
          <a:p>
            <a:pPr lvl="1"/>
            <a:r>
              <a:rPr lang="es-ES_tradnl" sz="2000" dirty="0"/>
              <a:t>Tomando el tiempo de almacenamiento propuesto con el diseño.</a:t>
            </a:r>
          </a:p>
          <a:p>
            <a:r>
              <a:rPr lang="es-ES_tradnl" sz="2000" dirty="0"/>
              <a:t>¿Qué pasa si pasa más tiempo del debido sin mantenimiento?</a:t>
            </a:r>
          </a:p>
          <a:p>
            <a:pPr lvl="1"/>
            <a:r>
              <a:rPr lang="es-ES_tradnl" sz="2000" dirty="0"/>
              <a:t>Se pueden filtrar las grasas al sistema de drenaje.</a:t>
            </a:r>
          </a:p>
          <a:p>
            <a:pPr lvl="1"/>
            <a:r>
              <a:rPr lang="es-ES_tradnl" sz="2000" dirty="0"/>
              <a:t>Se pueden endurecer (mineralizar) los sedimentos, dificultando su extracción.</a:t>
            </a:r>
          </a:p>
          <a:p>
            <a:pPr lvl="1"/>
            <a:r>
              <a:rPr lang="es-ES_tradnl" sz="2000" dirty="0"/>
              <a:t>Filtraciones, contaminación y malos olores.</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A275D1B9-5308-FA2B-AF5E-C7059472BCEE}"/>
              </a:ext>
            </a:extLst>
          </p:cNvPr>
          <p:cNvPicPr>
            <a:picLocks noGrp="1" noChangeAspect="1"/>
          </p:cNvPicPr>
          <p:nvPr>
            <p:ph sz="half" idx="2"/>
          </p:nvPr>
        </p:nvPicPr>
        <p:blipFill>
          <a:blip r:embed="rId2"/>
          <a:stretch>
            <a:fillRect/>
          </a:stretch>
        </p:blipFill>
        <p:spPr>
          <a:xfrm>
            <a:off x="5405862" y="1087362"/>
            <a:ext cx="6019331" cy="4680029"/>
          </a:xfrm>
          <a:prstGeom prst="rect">
            <a:avLst/>
          </a:prstGeom>
          <a:effectLst/>
        </p:spPr>
      </p:pic>
    </p:spTree>
    <p:extLst>
      <p:ext uri="{BB962C8B-B14F-4D97-AF65-F5344CB8AC3E}">
        <p14:creationId xmlns:p14="http://schemas.microsoft.com/office/powerpoint/2010/main" val="22433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516B49-EFC1-9FC7-A19E-B2E8EE804F0E}"/>
              </a:ext>
            </a:extLst>
          </p:cNvPr>
          <p:cNvPicPr>
            <a:picLocks noChangeAspect="1"/>
          </p:cNvPicPr>
          <p:nvPr/>
        </p:nvPicPr>
        <p:blipFill rotWithShape="1">
          <a:blip r:embed="rId3"/>
          <a:srcRect r="66667"/>
          <a:stretch/>
        </p:blipFill>
        <p:spPr>
          <a:xfrm>
            <a:off x="1219204" y="643467"/>
            <a:ext cx="3062514" cy="5571066"/>
          </a:xfrm>
          <a:prstGeom prst="rect">
            <a:avLst/>
          </a:prstGeom>
        </p:spPr>
      </p:pic>
      <p:pic>
        <p:nvPicPr>
          <p:cNvPr id="2" name="Picture 2">
            <a:extLst>
              <a:ext uri="{FF2B5EF4-FFF2-40B4-BE49-F238E27FC236}">
                <a16:creationId xmlns:a16="http://schemas.microsoft.com/office/drawing/2014/main" id="{E3B47820-4B94-0A5A-6303-8C4BD11B63B0}"/>
              </a:ext>
            </a:extLst>
          </p:cNvPr>
          <p:cNvPicPr>
            <a:picLocks noChangeAspect="1"/>
          </p:cNvPicPr>
          <p:nvPr/>
        </p:nvPicPr>
        <p:blipFill rotWithShape="1">
          <a:blip r:embed="rId3"/>
          <a:srcRect l="33333" r="33333"/>
          <a:stretch/>
        </p:blipFill>
        <p:spPr>
          <a:xfrm>
            <a:off x="4564743" y="643467"/>
            <a:ext cx="3062514" cy="5571066"/>
          </a:xfrm>
          <a:prstGeom prst="rect">
            <a:avLst/>
          </a:prstGeom>
        </p:spPr>
      </p:pic>
      <p:pic>
        <p:nvPicPr>
          <p:cNvPr id="4" name="Picture 2">
            <a:extLst>
              <a:ext uri="{FF2B5EF4-FFF2-40B4-BE49-F238E27FC236}">
                <a16:creationId xmlns:a16="http://schemas.microsoft.com/office/drawing/2014/main" id="{1E83032F-0827-9A15-C872-2EF4CB1B4505}"/>
              </a:ext>
            </a:extLst>
          </p:cNvPr>
          <p:cNvPicPr>
            <a:picLocks noChangeAspect="1"/>
          </p:cNvPicPr>
          <p:nvPr/>
        </p:nvPicPr>
        <p:blipFill rotWithShape="1">
          <a:blip r:embed="rId3"/>
          <a:srcRect l="66667"/>
          <a:stretch/>
        </p:blipFill>
        <p:spPr>
          <a:xfrm>
            <a:off x="8040911" y="643467"/>
            <a:ext cx="3062514" cy="5571066"/>
          </a:xfrm>
          <a:prstGeom prst="rect">
            <a:avLst/>
          </a:prstGeom>
        </p:spPr>
      </p:pic>
    </p:spTree>
    <p:custDataLst>
      <p:tags r:id="rId1"/>
    </p:custDataLst>
    <p:extLst>
      <p:ext uri="{BB962C8B-B14F-4D97-AF65-F5344CB8AC3E}">
        <p14:creationId xmlns:p14="http://schemas.microsoft.com/office/powerpoint/2010/main" val="24554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7E50097-78FD-E67A-F241-8E662CF82BE1}"/>
              </a:ext>
            </a:extLst>
          </p:cNvPr>
          <p:cNvPicPr>
            <a:picLocks noChangeAspect="1"/>
          </p:cNvPicPr>
          <p:nvPr/>
        </p:nvPicPr>
        <p:blipFill rotWithShape="1">
          <a:blip r:embed="rId3"/>
          <a:srcRect r="66667" b="8554"/>
          <a:stretch/>
        </p:blipFill>
        <p:spPr>
          <a:xfrm>
            <a:off x="0" y="206261"/>
            <a:ext cx="3724177" cy="6283404"/>
          </a:xfrm>
          <a:prstGeom prst="rect">
            <a:avLst/>
          </a:prstGeom>
        </p:spPr>
      </p:pic>
      <p:pic>
        <p:nvPicPr>
          <p:cNvPr id="2" name="Picture 3">
            <a:extLst>
              <a:ext uri="{FF2B5EF4-FFF2-40B4-BE49-F238E27FC236}">
                <a16:creationId xmlns:a16="http://schemas.microsoft.com/office/drawing/2014/main" id="{249B4B06-F817-2D2C-D4B2-891E69909CE5}"/>
              </a:ext>
            </a:extLst>
          </p:cNvPr>
          <p:cNvPicPr>
            <a:picLocks noChangeAspect="1"/>
          </p:cNvPicPr>
          <p:nvPr/>
        </p:nvPicPr>
        <p:blipFill rotWithShape="1">
          <a:blip r:embed="rId3"/>
          <a:srcRect l="33333" r="33691" b="8554"/>
          <a:stretch/>
        </p:blipFill>
        <p:spPr>
          <a:xfrm>
            <a:off x="4064000" y="1282"/>
            <a:ext cx="4020457" cy="6856718"/>
          </a:xfrm>
          <a:prstGeom prst="rect">
            <a:avLst/>
          </a:prstGeom>
        </p:spPr>
      </p:pic>
      <p:pic>
        <p:nvPicPr>
          <p:cNvPr id="3" name="Picture 3">
            <a:extLst>
              <a:ext uri="{FF2B5EF4-FFF2-40B4-BE49-F238E27FC236}">
                <a16:creationId xmlns:a16="http://schemas.microsoft.com/office/drawing/2014/main" id="{98AA3330-88BC-040D-3F71-013A41FD04DD}"/>
              </a:ext>
            </a:extLst>
          </p:cNvPr>
          <p:cNvPicPr>
            <a:picLocks noChangeAspect="1"/>
          </p:cNvPicPr>
          <p:nvPr/>
        </p:nvPicPr>
        <p:blipFill rotWithShape="1">
          <a:blip r:embed="rId3"/>
          <a:srcRect l="66310" b="8554"/>
          <a:stretch/>
        </p:blipFill>
        <p:spPr>
          <a:xfrm>
            <a:off x="8424280" y="200212"/>
            <a:ext cx="3767720" cy="6289453"/>
          </a:xfrm>
          <a:prstGeom prst="rect">
            <a:avLst/>
          </a:prstGeom>
        </p:spPr>
      </p:pic>
    </p:spTree>
    <p:custDataLst>
      <p:tags r:id="rId1"/>
    </p:custDataLst>
    <p:extLst>
      <p:ext uri="{BB962C8B-B14F-4D97-AF65-F5344CB8AC3E}">
        <p14:creationId xmlns:p14="http://schemas.microsoft.com/office/powerpoint/2010/main" val="3259781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easuring tape next to a tree&#10;&#10;Description automatically generated with low confidence">
            <a:extLst>
              <a:ext uri="{FF2B5EF4-FFF2-40B4-BE49-F238E27FC236}">
                <a16:creationId xmlns:a16="http://schemas.microsoft.com/office/drawing/2014/main" id="{566DDB5D-10F6-244E-4F21-07B5624FD448}"/>
              </a:ext>
            </a:extLst>
          </p:cNvPr>
          <p:cNvPicPr>
            <a:picLocks noChangeAspect="1"/>
          </p:cNvPicPr>
          <p:nvPr/>
        </p:nvPicPr>
        <p:blipFill rotWithShape="1">
          <a:blip r:embed="rId2"/>
          <a:srcRect t="12231" r="1" b="14168"/>
          <a:stretch/>
        </p:blipFill>
        <p:spPr>
          <a:xfrm>
            <a:off x="196850" y="173518"/>
            <a:ext cx="11798300" cy="6512763"/>
          </a:xfrm>
          <a:prstGeom prst="rect">
            <a:avLst/>
          </a:prstGeom>
        </p:spPr>
      </p:pic>
    </p:spTree>
    <p:extLst>
      <p:ext uri="{BB962C8B-B14F-4D97-AF65-F5344CB8AC3E}">
        <p14:creationId xmlns:p14="http://schemas.microsoft.com/office/powerpoint/2010/main" val="3990555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Shape 26">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3579C5-EE33-F834-75A4-C96BEDDB4674}"/>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kern="1200">
                <a:solidFill>
                  <a:srgbClr val="FFFFFF"/>
                </a:solidFill>
                <a:latin typeface="+mj-lt"/>
                <a:ea typeface="+mj-ea"/>
                <a:cs typeface="+mj-cs"/>
              </a:rPr>
              <a:t>Inspección y verificación de niveles</a:t>
            </a:r>
          </a:p>
        </p:txBody>
      </p:sp>
      <p:sp>
        <p:nvSpPr>
          <p:cNvPr id="2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DEB9988-70ED-9480-5659-7173FAFBCA5C}"/>
              </a:ext>
            </a:extLst>
          </p:cNvPr>
          <p:cNvSpPr>
            <a:spLocks noGrp="1"/>
          </p:cNvSpPr>
          <p:nvPr>
            <p:ph sz="half" idx="1"/>
          </p:nvPr>
        </p:nvSpPr>
        <p:spPr>
          <a:xfrm>
            <a:off x="5221862" y="1719618"/>
            <a:ext cx="5948831" cy="4334629"/>
          </a:xfrm>
        </p:spPr>
        <p:txBody>
          <a:bodyPr vert="horz" lIns="91440" tIns="45720" rIns="91440" bIns="45720" rtlCol="0" anchor="ctr">
            <a:normAutofit/>
          </a:bodyPr>
          <a:lstStyle/>
          <a:p>
            <a:r>
              <a:rPr lang="es-ES_tradnl" sz="2400" dirty="0">
                <a:solidFill>
                  <a:srgbClr val="FEFFFF"/>
                </a:solidFill>
              </a:rPr>
              <a:t>Se puede revisar los niveles utilizando una vara con retazos de tela en el extremo a introducir en el registro.</a:t>
            </a:r>
          </a:p>
          <a:p>
            <a:r>
              <a:rPr lang="es-ES_tradnl" sz="2400" dirty="0">
                <a:solidFill>
                  <a:srgbClr val="FEFFFF"/>
                </a:solidFill>
              </a:rPr>
              <a:t>Se realiza una marca de referencia a la altura de la boca del registro, luego con una cinta métrica se determina la altura de la acumulación de sedimentos.</a:t>
            </a:r>
          </a:p>
          <a:p>
            <a:r>
              <a:rPr lang="es-ES_tradnl" sz="2400" dirty="0">
                <a:solidFill>
                  <a:srgbClr val="FEFFFF"/>
                </a:solidFill>
              </a:rPr>
              <a:t>El espacio entre la boca de salida de líquidos y el nivel de sedimentos no debe ser menor a 20 cm. </a:t>
            </a:r>
          </a:p>
        </p:txBody>
      </p:sp>
    </p:spTree>
    <p:extLst>
      <p:ext uri="{BB962C8B-B14F-4D97-AF65-F5344CB8AC3E}">
        <p14:creationId xmlns:p14="http://schemas.microsoft.com/office/powerpoint/2010/main" val="27790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C96AA-053D-64FA-C73A-95E907C7587C}"/>
              </a:ext>
            </a:extLst>
          </p:cNvPr>
          <p:cNvSpPr>
            <a:spLocks noGrp="1"/>
          </p:cNvSpPr>
          <p:nvPr>
            <p:ph type="title"/>
          </p:nvPr>
        </p:nvSpPr>
        <p:spPr>
          <a:xfrm>
            <a:off x="443388" y="172223"/>
            <a:ext cx="6395401" cy="1495425"/>
          </a:xfrm>
        </p:spPr>
        <p:txBody>
          <a:bodyPr vert="horz" lIns="91440" tIns="45720" rIns="91440" bIns="45720" rtlCol="0" anchor="ctr">
            <a:normAutofit/>
          </a:bodyPr>
          <a:lstStyle/>
          <a:p>
            <a:r>
              <a:rPr lang="es-ES_tradnl" sz="4000"/>
              <a:t>Operación y mantenimiento de un tanque séptico</a:t>
            </a:r>
          </a:p>
        </p:txBody>
      </p:sp>
      <p:sp>
        <p:nvSpPr>
          <p:cNvPr id="3" name="Content Placeholder 2">
            <a:extLst>
              <a:ext uri="{FF2B5EF4-FFF2-40B4-BE49-F238E27FC236}">
                <a16:creationId xmlns:a16="http://schemas.microsoft.com/office/drawing/2014/main" id="{4A58E3A8-B0EB-0752-F27A-6440A3818ED1}"/>
              </a:ext>
            </a:extLst>
          </p:cNvPr>
          <p:cNvSpPr>
            <a:spLocks noGrp="1"/>
          </p:cNvSpPr>
          <p:nvPr>
            <p:ph sz="half" idx="1"/>
          </p:nvPr>
        </p:nvSpPr>
        <p:spPr>
          <a:xfrm>
            <a:off x="186813" y="1667648"/>
            <a:ext cx="6651977" cy="5018129"/>
          </a:xfrm>
        </p:spPr>
        <p:txBody>
          <a:bodyPr vert="horz" lIns="91440" tIns="45720" rIns="91440" bIns="45720" rtlCol="0">
            <a:normAutofit fontScale="92500"/>
          </a:bodyPr>
          <a:lstStyle/>
          <a:p>
            <a:r>
              <a:rPr lang="es-ES_tradnl" sz="2200" dirty="0"/>
              <a:t>La revisión de los niveles de grasas y sedimentos se realiza a través de los registros o </a:t>
            </a:r>
            <a:r>
              <a:rPr lang="es-ES_tradnl" sz="2200" dirty="0" err="1"/>
              <a:t>T’s</a:t>
            </a:r>
            <a:r>
              <a:rPr lang="es-ES_tradnl" sz="2200" dirty="0"/>
              <a:t> (imagen previa).</a:t>
            </a:r>
          </a:p>
          <a:p>
            <a:r>
              <a:rPr lang="es-ES_tradnl" sz="2200" dirty="0"/>
              <a:t>Se recomienda al menos una revisión anual, en ella se revisa la acumulación de sedimentos en el fondo y de grasas sobre la superficie. </a:t>
            </a:r>
          </a:p>
          <a:p>
            <a:r>
              <a:rPr lang="es-ES_tradnl" sz="2200" dirty="0"/>
              <a:t>Para ello es necesario tomar precauciones sanitarias, como llevar ropa adecuada, guantes, lentes, mascarilla y botas. </a:t>
            </a:r>
          </a:p>
          <a:p>
            <a:r>
              <a:rPr lang="es-ES_tradnl" sz="2200" dirty="0"/>
              <a:t>Asegurar el área y evitar que niños y mascotas se acerquen es recomendado.</a:t>
            </a:r>
          </a:p>
          <a:p>
            <a:r>
              <a:rPr lang="es-ES_tradnl" sz="2200" dirty="0"/>
              <a:t>Al finalizar desinfectar la ropa, un correcto lavado de manos y hasta un baño son buenas prácticas. </a:t>
            </a:r>
          </a:p>
          <a:p>
            <a:pPr marL="0" indent="0">
              <a:buNone/>
            </a:pPr>
            <a:endParaRPr lang="es-ES_tradnl" sz="2200" dirty="0"/>
          </a:p>
          <a:p>
            <a:pPr marL="0" indent="0">
              <a:buNone/>
            </a:pPr>
            <a:r>
              <a:rPr lang="es-ES_tradnl" sz="2200" b="1" dirty="0">
                <a:solidFill>
                  <a:schemeClr val="accent1">
                    <a:lumMod val="75000"/>
                  </a:schemeClr>
                </a:solidFill>
              </a:rPr>
              <a:t>Nota: En la imagen se ven una serie de incumplimientos, una referencia </a:t>
            </a:r>
            <a:r>
              <a:rPr lang="es-ES_tradnl" sz="2200" b="1" u="sng" dirty="0">
                <a:solidFill>
                  <a:schemeClr val="accent1">
                    <a:lumMod val="75000"/>
                  </a:schemeClr>
                </a:solidFill>
              </a:rPr>
              <a:t>de lo que NO </a:t>
            </a:r>
            <a:r>
              <a:rPr lang="es-ES_tradnl" sz="2200" b="1" dirty="0">
                <a:solidFill>
                  <a:schemeClr val="accent1">
                    <a:lumMod val="75000"/>
                  </a:schemeClr>
                </a:solidFill>
              </a:rPr>
              <a:t>se debe hacer. </a:t>
            </a:r>
          </a:p>
        </p:txBody>
      </p:sp>
      <p:pic>
        <p:nvPicPr>
          <p:cNvPr id="6" name="Content Placeholder 5" descr="A picture containing ground, outdoor&#10;&#10;Description automatically generated">
            <a:extLst>
              <a:ext uri="{FF2B5EF4-FFF2-40B4-BE49-F238E27FC236}">
                <a16:creationId xmlns:a16="http://schemas.microsoft.com/office/drawing/2014/main" id="{B0AED9AE-7867-4C57-13F9-06F0330E944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934"/>
          <a:stretch/>
        </p:blipFill>
        <p:spPr>
          <a:xfrm>
            <a:off x="7199440" y="10"/>
            <a:ext cx="4992560" cy="6857990"/>
          </a:xfrm>
          <a:prstGeom prst="rect">
            <a:avLst/>
          </a:prstGeom>
          <a:effectLst/>
        </p:spPr>
      </p:pic>
    </p:spTree>
    <p:extLst>
      <p:ext uri="{BB962C8B-B14F-4D97-AF65-F5344CB8AC3E}">
        <p14:creationId xmlns:p14="http://schemas.microsoft.com/office/powerpoint/2010/main" val="36215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 name="ARTICULATE_DESIGN_ID_OFFICE THEME" val="FVOC2fZy"/>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1477</Words>
  <Application>Microsoft Macintosh PowerPoint</Application>
  <PresentationFormat>Panorámica</PresentationFormat>
  <Paragraphs>105</Paragraphs>
  <Slides>27</Slides>
  <Notes>0</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27</vt:i4>
      </vt:variant>
    </vt:vector>
  </HeadingPairs>
  <TitlesOfParts>
    <vt:vector size="32" baseType="lpstr">
      <vt:lpstr>Arial</vt:lpstr>
      <vt:lpstr>Calibri</vt:lpstr>
      <vt:lpstr>Calibri Light</vt:lpstr>
      <vt:lpstr>Office Theme</vt:lpstr>
      <vt:lpstr>1_Office Theme</vt:lpstr>
      <vt:lpstr>Manejo de lodos fecales Aspectos básicos </vt:lpstr>
      <vt:lpstr>Usuarios y comunidad en general</vt:lpstr>
      <vt:lpstr>Contenidos de un tanque séptico</vt:lpstr>
      <vt:lpstr>Operación y mantenimiento de un tanque séptico</vt:lpstr>
      <vt:lpstr>Presentación de PowerPoint</vt:lpstr>
      <vt:lpstr>Presentación de PowerPoint</vt:lpstr>
      <vt:lpstr>Presentación de PowerPoint</vt:lpstr>
      <vt:lpstr>Inspección y verificación de niveles</vt:lpstr>
      <vt:lpstr>Operación y mantenimiento de un tanque séptico</vt:lpstr>
      <vt:lpstr>Inspección y verificación de niveles de natas</vt:lpstr>
      <vt:lpstr>Inspección y verificación de niveles</vt:lpstr>
      <vt:lpstr>Remoción de lodos acumulados</vt:lpstr>
      <vt:lpstr>Presentación de PowerPoint</vt:lpstr>
      <vt:lpstr>Remoción de lodos acumulados</vt:lpstr>
      <vt:lpstr>Presentación de PowerPoint</vt:lpstr>
      <vt:lpstr>Tratamiento de lodos fecales</vt:lpstr>
      <vt:lpstr>Aspectos generales a considerar para el manejo de los lodos</vt:lpstr>
      <vt:lpstr>Macroproceso</vt:lpstr>
      <vt:lpstr>Macroproceso</vt:lpstr>
      <vt:lpstr>Manejo de lodos fecales Extracción y transporte de lodos</vt:lpstr>
      <vt:lpstr>Aspectos a tomar en cuenta</vt:lpstr>
      <vt:lpstr>Presentación de PowerPoint</vt:lpstr>
      <vt:lpstr>Etapas del proceso de gestión de lodos sépticos</vt:lpstr>
      <vt:lpstr>Etapas del proceso de gestión de lodos sépticos</vt:lpstr>
      <vt:lpstr>Criterios para quienes ofrecen el servicio de recolección, transporte, tratamiento y disposición de lodos sépticos</vt:lpstr>
      <vt:lpstr>Criterios para quienes ofrecen el servicio de recolección, transporte, tratamiento y disposición de lodos sépticos</vt:lpstr>
      <vt:lpstr>Macroproceso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Manejo de lodos fecales Aspectos básicos </dc:title>
  <dc:creator>Ricardo Arévalo</dc:creator>
  <cp:lastModifiedBy>Elías Rosales-Escalante</cp:lastModifiedBy>
  <cp:revision>35</cp:revision>
  <dcterms:created xsi:type="dcterms:W3CDTF">2022-12-28T21:41:50Z</dcterms:created>
  <dcterms:modified xsi:type="dcterms:W3CDTF">2023-01-25T23:08:11Z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38B22901-F3F8-495C-80E3-8E632A2F94FE</vt:lpwstr>
  </property>
  <property fmtid="{D5CDD505-2E9C-101B-9397-08002B2CF9AE}" pid="3" name="ArticulatePath">
    <vt:lpwstr>https://icapaccr0-my.sharepoint.com/personal/marvin_lima_icap_ac_cr/Documents/CATIC MDLA/CURSOS/CoTriSan - GIZ - ICAP/PRESENTACIONES/C2M1T1 Manejo de lodos fecales - Aspectos básicos</vt:lpwstr>
  </property>
</Properties>
</file>