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custDataLst>
    <p:tags r:id="rId29"/>
  </p:custDataLst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A1632-2E97-1878-8B69-01990A22FE1C}" v="1062" dt="2023-01-18T19:48:55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D2E87-554E-42F7-B7DF-273C3836640E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28D61-EA6C-4394-89CF-F9D045DAB35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683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28D61-EA6C-4394-89CF-F9D045DAB354}" type="slidenum">
              <a:rPr lang="es-419" smtClean="0"/>
              <a:t>7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3742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757E-C4ED-91F4-CDFE-D079FB8F9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41152-422A-F668-B262-16EE060CD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D4926-C549-F73C-8107-B9A8EA2C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95E7-CFC3-3526-375E-5422D5B5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7A64-79B1-8FFA-C359-07B9A1B2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5838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EE3EA-CAF9-F90B-1219-234B0485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2ADA-DA8D-ACB1-3AA3-3B0684CC5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2C909-4489-EA6B-6C3F-8B80671C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005F-6E7E-6F79-C75C-14970391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81C4-DFCF-359B-4288-2C0E8DFC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8048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5E7268-DB55-92F5-8D98-11F8F89D8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ED73B-8102-3516-C1AE-DBFBB872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E4093-7DEF-C6B3-51B9-9BA62231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0FB6F-0ECB-CE40-CB20-891FC435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B4DA-B21F-960B-5111-5CEC8934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1521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1AAF-E771-1272-78C5-D5C8B59C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C51C2-8FB6-CE99-32F1-46294371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5B75-58FB-D372-01A1-C38FC811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CAC2-4B8D-999A-DAE8-7DF7D710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8CC86-2CD8-1B22-8366-F337BFF9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2844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7EE7-57FE-59AA-E485-D6F79F96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84BE0-CF55-0388-1B79-2687230B1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6217B-64B9-8864-6EC6-32314FD5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CC7BD-AE84-25E2-7B1A-C879E050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24465-3B7F-811E-2BBC-C6780507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9137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F870-9303-9450-31FE-EA97F6D0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71DA-A03F-AD4B-005C-5EFC5881D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5FA4-AD60-3652-6EFA-F4B1901F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D8A5-C59E-2272-83D2-5D1D9077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7FE2B-04B9-4CE9-982F-28D98F94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6A298-F030-7F15-2B30-DD7CB89D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34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1859-56A9-8450-0E6D-883ADDF2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706DF-E1A9-CCF5-0358-362BC809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9F162-A548-FDDA-5620-F17910A8E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BA32D-703D-70CE-F5CB-B73670DC9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B3504-B110-9927-7C6B-85AEE948D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BFE8F-E203-CD90-8242-36F2DDD5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2E4C7-5223-8DD4-7F50-E938BE4B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93B31-4DBE-11C9-0B8F-1E742732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9480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418D4-C556-2DBA-5D54-1DD3CB3E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D0CFF-A77B-4661-6F19-66222A23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C5761-5707-983C-012A-D661400D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24-BF8C-9601-39E6-79335FAF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7707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342DF-9747-EF2C-2911-60888D10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E3E8-2903-3748-C1FC-4DCD56E0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842B-C6C7-3E57-12B2-7E490B86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5091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F8E2-1F39-2E91-F533-69A3C7C8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6103-E3BC-E163-F5D1-3270DD9C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86D70-0BBE-F97A-920C-A72D1B6CA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945F-3710-8C29-FC55-A3586518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5C802-1538-ED39-3FDF-C711F2B6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C688-2C6B-2C34-6415-DE11BB18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2859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B1A9-171D-0B8F-446A-1E22DF0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E3A86-303B-A292-631B-7A0367DF7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1C365-85B8-0D13-A229-B7F9339E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E603A-7FD2-C2E8-519B-9CC92FFF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A2F79-5A03-B650-EA10-E4630770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EC353-831C-FEA6-8C8D-365EF19D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1801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127D3-EED3-B5C4-3DD5-B9197833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01A29-1751-FCEE-6E18-8BBFEE75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3AC4-C7A0-E43F-F877-71D6452D2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CEF0-0FCC-4511-891B-255D67524642}" type="datetimeFigureOut">
              <a:rPr lang="es-419" smtClean="0"/>
              <a:t>18/1/23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F30FB-74E9-A532-B2F6-C7701B0CD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7C104-8F2E-6736-00F5-BACF77FA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9FEB-AF10-4B68-ACD8-D027D09E16EA}" type="slidenum">
              <a:rPr lang="es-419" smtClean="0"/>
              <a:t>‹Nº›</a:t>
            </a:fld>
            <a:endParaRPr lang="es-419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5DFC385-6A21-8534-1077-C659FCBFF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3" t="1" b="75602"/>
          <a:stretch/>
        </p:blipFill>
        <p:spPr>
          <a:xfrm>
            <a:off x="8665029" y="56700"/>
            <a:ext cx="3526971" cy="3469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1528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7343-38E6-2FDE-D624-E3B729090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849" y="2246489"/>
            <a:ext cx="9144000" cy="2387600"/>
          </a:xfrm>
        </p:spPr>
        <p:txBody>
          <a:bodyPr/>
          <a:lstStyle/>
          <a:p>
            <a:r>
              <a:rPr lang="es-419" dirty="0"/>
              <a:t>Preguntas frecuentes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31963-FED1-BFFF-DAFE-33FEEE895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171" y="5249731"/>
            <a:ext cx="4471595" cy="1511449"/>
          </a:xfrm>
        </p:spPr>
        <p:txBody>
          <a:bodyPr/>
          <a:lstStyle/>
          <a:p>
            <a:r>
              <a:rPr lang="es-419" dirty="0"/>
              <a:t>Facilitador: Sr. Elías Rosales</a:t>
            </a:r>
          </a:p>
          <a:p>
            <a:r>
              <a:rPr lang="es-419" dirty="0"/>
              <a:t>Proyecto: </a:t>
            </a:r>
            <a:r>
              <a:rPr lang="es-419" dirty="0" err="1"/>
              <a:t>CoTriSan</a:t>
            </a:r>
            <a:r>
              <a:rPr lang="es-419" dirty="0"/>
              <a:t> GIZ Costa Rica</a:t>
            </a:r>
          </a:p>
          <a:p>
            <a:r>
              <a:rPr lang="es-419" dirty="0"/>
              <a:t>Enero 2023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B291280-F8CF-9540-7A23-233A813ED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46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08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2040A-0825-D100-941C-6B88545F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78" y="4185994"/>
            <a:ext cx="10901471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</a:rPr>
              <a:t>¿La entrada de aguas al tanque séptico puede estar a la par de las salida?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C56BD-5C19-FE64-9621-09F8C8E8E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78" y="5423051"/>
            <a:ext cx="10901471" cy="142944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R/ Lo </a:t>
            </a:r>
            <a:r>
              <a:rPr lang="en-US" dirty="0" err="1">
                <a:solidFill>
                  <a:schemeClr val="bg1"/>
                </a:solidFill>
              </a:rPr>
              <a:t>correcto</a:t>
            </a:r>
            <a:r>
              <a:rPr lang="en-US" dirty="0">
                <a:solidFill>
                  <a:schemeClr val="bg1"/>
                </a:solidFill>
              </a:rPr>
              <a:t> es </a:t>
            </a:r>
            <a:r>
              <a:rPr lang="en-US" dirty="0" err="1">
                <a:solidFill>
                  <a:schemeClr val="bg1"/>
                </a:solidFill>
              </a:rPr>
              <a:t>colocar</a:t>
            </a:r>
            <a:r>
              <a:rPr lang="en-US" dirty="0">
                <a:solidFill>
                  <a:schemeClr val="bg1"/>
                </a:solidFill>
              </a:rPr>
              <a:t> la entrada </a:t>
            </a:r>
            <a:r>
              <a:rPr lang="en-US" dirty="0" err="1">
                <a:solidFill>
                  <a:schemeClr val="bg1"/>
                </a:solidFill>
              </a:rPr>
              <a:t>por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extremo</a:t>
            </a:r>
            <a:r>
              <a:rPr lang="en-US" dirty="0">
                <a:solidFill>
                  <a:schemeClr val="bg1"/>
                </a:solidFill>
              </a:rPr>
              <a:t> y la </a:t>
            </a:r>
            <a:r>
              <a:rPr lang="en-US" dirty="0" err="1">
                <a:solidFill>
                  <a:schemeClr val="bg1"/>
                </a:solidFill>
              </a:rPr>
              <a:t>salida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encuentre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extremo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opuesto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condición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eficiente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logra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forma rectangular de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tanques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F1E09-F537-D974-18C9-E50B1A44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" b="7835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2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7A7F5-2E9B-CE9C-7F72-C7C5E918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11" y="430016"/>
            <a:ext cx="4782045" cy="2632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¿Es más eficiente un tanque séptico con paredes internas que lo dividen en dos compartimentos o más?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F69CF9C-DA74-62F0-745B-F11191AE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98" y="441616"/>
            <a:ext cx="6498097" cy="614393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F61C-499A-7F01-5A4D-BF78ADA37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941" y="4601279"/>
            <a:ext cx="5319926" cy="20225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R/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eficiencia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aunque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términos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marginales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acorde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esfuerzo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la </a:t>
            </a:r>
            <a:r>
              <a:rPr lang="en-US" dirty="0" err="1">
                <a:solidFill>
                  <a:schemeClr val="tx1"/>
                </a:solidFill>
              </a:rPr>
              <a:t>inversión</a:t>
            </a:r>
            <a:r>
              <a:rPr lang="en-US" dirty="0">
                <a:solidFill>
                  <a:schemeClr val="tx1"/>
                </a:solidFill>
              </a:rPr>
              <a:t>, con 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1:3 entre </a:t>
            </a: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ancho 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largo, se </a:t>
            </a:r>
            <a:r>
              <a:rPr lang="en-US" dirty="0" err="1">
                <a:solidFill>
                  <a:schemeClr val="tx1"/>
                </a:solidFill>
              </a:rPr>
              <a:t>logra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conveniente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eficiencia</a:t>
            </a:r>
            <a:r>
              <a:rPr lang="en-US" dirty="0">
                <a:solidFill>
                  <a:schemeClr val="tx1"/>
                </a:solidFill>
              </a:rPr>
              <a:t> para la </a:t>
            </a:r>
            <a:r>
              <a:rPr lang="en-US" dirty="0" err="1">
                <a:solidFill>
                  <a:schemeClr val="tx1"/>
                </a:solidFill>
              </a:rPr>
              <a:t>remoción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contaminantes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5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D3043-6FDD-32B0-F60C-F6E4B08D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2" y="98493"/>
            <a:ext cx="4233952" cy="250624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b="1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300" b="1" dirty="0"/>
              <a:t>Por </a:t>
            </a:r>
            <a:r>
              <a:rPr lang="en-US" sz="4300" b="1" dirty="0" err="1"/>
              <a:t>qué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después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limpiar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un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tanque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séptico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se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llena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 tan </a:t>
            </a:r>
            <a:r>
              <a:rPr lang="en-US" sz="4300" b="1" kern="1200" dirty="0" err="1">
                <a:latin typeface="+mj-lt"/>
                <a:ea typeface="+mj-ea"/>
                <a:cs typeface="+mj-cs"/>
              </a:rPr>
              <a:t>rápido</a:t>
            </a:r>
            <a:r>
              <a:rPr lang="en-US" sz="4300" b="1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DE6D9D4-F871-564E-C5D3-846B0FBE7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35" y="1893460"/>
            <a:ext cx="5934456" cy="3071080"/>
          </a:xfrm>
          <a:prstGeom prst="rect">
            <a:avLst/>
          </a:prstGeom>
          <a:effectLst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BCB25F-EA5B-046C-82C2-DB7953999988}"/>
              </a:ext>
            </a:extLst>
          </p:cNvPr>
          <p:cNvSpPr txBox="1"/>
          <p:nvPr/>
        </p:nvSpPr>
        <p:spPr>
          <a:xfrm>
            <a:off x="7216958" y="3677752"/>
            <a:ext cx="238046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cs typeface="Calibri"/>
              </a:rPr>
              <a:t>Zona de sedimentación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B7837-F406-AF66-97DC-F1C4F9E2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42" y="3063744"/>
            <a:ext cx="5218246" cy="3546620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R/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Básicamente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funcionamiento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s-E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litros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6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salen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disposición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nivel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máximo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líquidos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 define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altura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tubería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salida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próxima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limpieza</a:t>
            </a:r>
            <a:r>
              <a:rPr lang="en-US" dirty="0">
                <a:solidFill>
                  <a:schemeClr val="tx1"/>
                </a:solidFill>
              </a:rPr>
              <a:t> se </a:t>
            </a:r>
            <a:r>
              <a:rPr lang="en-US" dirty="0" err="1">
                <a:solidFill>
                  <a:schemeClr val="tx1"/>
                </a:solidFill>
              </a:rPr>
              <a:t>debe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cuando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grasas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bajado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altos y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puedan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salir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3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BF957-97E6-C0A4-D4A5-8A7380AC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956" y="9264"/>
            <a:ext cx="4651044" cy="187304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¿Al </a:t>
            </a:r>
            <a:r>
              <a:rPr lang="en-US" sz="3200" b="1" dirty="0" err="1">
                <a:solidFill>
                  <a:schemeClr val="bg1"/>
                </a:solidFill>
              </a:rPr>
              <a:t>limpiar</a:t>
            </a:r>
            <a:r>
              <a:rPr lang="en-US" sz="3200" b="1" dirty="0">
                <a:solidFill>
                  <a:schemeClr val="bg1"/>
                </a:solidFill>
              </a:rPr>
              <a:t> un </a:t>
            </a:r>
            <a:r>
              <a:rPr lang="en-US" sz="3200" b="1" dirty="0" err="1">
                <a:solidFill>
                  <a:schemeClr val="bg1"/>
                </a:solidFill>
              </a:rPr>
              <a:t>tanque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séptico</a:t>
            </a:r>
            <a:r>
              <a:rPr lang="en-US" sz="3200" b="1" dirty="0">
                <a:solidFill>
                  <a:schemeClr val="bg1"/>
                </a:solidFill>
              </a:rPr>
              <a:t> se le </a:t>
            </a:r>
            <a:r>
              <a:rPr lang="en-US" sz="3200" b="1" dirty="0" err="1">
                <a:solidFill>
                  <a:schemeClr val="bg1"/>
                </a:solidFill>
              </a:rPr>
              <a:t>debe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extraer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todo</a:t>
            </a:r>
            <a:r>
              <a:rPr lang="en-US" sz="3200" b="1" dirty="0">
                <a:solidFill>
                  <a:schemeClr val="bg1"/>
                </a:solidFill>
              </a:rPr>
              <a:t> lo que </a:t>
            </a:r>
            <a:r>
              <a:rPr lang="en-US" sz="3200" b="1" dirty="0" err="1">
                <a:solidFill>
                  <a:schemeClr val="bg1"/>
                </a:solidFill>
              </a:rPr>
              <a:t>contiene</a:t>
            </a:r>
            <a:r>
              <a:rPr lang="en-US" sz="3200" b="1" dirty="0">
                <a:solidFill>
                  <a:schemeClr val="bg1"/>
                </a:solidFill>
              </a:rPr>
              <a:t> y se </a:t>
            </a:r>
            <a:r>
              <a:rPr lang="en-US" sz="3200" b="1" dirty="0" err="1">
                <a:solidFill>
                  <a:schemeClr val="bg1"/>
                </a:solidFill>
              </a:rPr>
              <a:t>debe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desinfectar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3D2B9-7563-0F51-9D63-2322ABCA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3379" y="1979729"/>
            <a:ext cx="4369830" cy="477454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R/ </a:t>
            </a:r>
            <a:r>
              <a:rPr lang="en-US" dirty="0" err="1">
                <a:solidFill>
                  <a:schemeClr val="bg1"/>
                </a:solidFill>
              </a:rPr>
              <a:t>Ninguna</a:t>
            </a:r>
            <a:r>
              <a:rPr lang="en-US" dirty="0">
                <a:solidFill>
                  <a:schemeClr val="bg1"/>
                </a:solidFill>
              </a:rPr>
              <a:t> de las dos, </a:t>
            </a:r>
            <a:r>
              <a:rPr lang="en-US" dirty="0" err="1">
                <a:solidFill>
                  <a:schemeClr val="bg1"/>
                </a:solidFill>
              </a:rPr>
              <a:t>porque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>
              <a:buChar char="•"/>
            </a:pPr>
            <a:r>
              <a:rPr lang="en-US" dirty="0" err="1">
                <a:solidFill>
                  <a:schemeClr val="bg1"/>
                </a:solidFill>
              </a:rPr>
              <a:t>aparte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sedimentación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también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lleva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cabo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microbiológico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biodigestión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anaeróbica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eso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marL="342900" indent="-342900">
              <a:buChar char="•"/>
            </a:pPr>
            <a:r>
              <a:rPr lang="en-US" dirty="0">
                <a:solidFill>
                  <a:schemeClr val="bg1"/>
                </a:solidFill>
              </a:rPr>
              <a:t>al </a:t>
            </a:r>
            <a:r>
              <a:rPr lang="en-US" dirty="0" err="1">
                <a:solidFill>
                  <a:schemeClr val="bg1"/>
                </a:solidFill>
              </a:rPr>
              <a:t>limpiar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tanque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deja</a:t>
            </a:r>
            <a:r>
              <a:rPr lang="en-US" dirty="0">
                <a:solidFill>
                  <a:schemeClr val="bg1"/>
                </a:solidFill>
              </a:rPr>
              <a:t> un 20 % de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contenido</a:t>
            </a:r>
            <a:r>
              <a:rPr lang="en-US" dirty="0">
                <a:solidFill>
                  <a:schemeClr val="bg1"/>
                </a:solidFill>
              </a:rPr>
              <a:t> para que </a:t>
            </a:r>
            <a:r>
              <a:rPr lang="en-US" dirty="0" err="1">
                <a:solidFill>
                  <a:schemeClr val="bg1"/>
                </a:solidFill>
              </a:rPr>
              <a:t>continúe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degradando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nueva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orgánica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marL="342900" indent="-342900">
              <a:buChar char="•"/>
            </a:pPr>
            <a:r>
              <a:rPr lang="en-US" dirty="0" err="1">
                <a:solidFill>
                  <a:schemeClr val="bg1"/>
                </a:solidFill>
              </a:rPr>
              <a:t>desinfectar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tanques</a:t>
            </a:r>
            <a:r>
              <a:rPr lang="en-US" dirty="0">
                <a:solidFill>
                  <a:schemeClr val="bg1"/>
                </a:solidFill>
              </a:rPr>
              <a:t> no es </a:t>
            </a:r>
            <a:r>
              <a:rPr lang="en-US" dirty="0" err="1">
                <a:solidFill>
                  <a:schemeClr val="bg1"/>
                </a:solidFill>
              </a:rPr>
              <a:t>correcto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ya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anula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dicho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. 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Picture 4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B37CF3D4-3F2C-28B5-F521-F71BCBF3D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7056" b="2"/>
          <a:stretch/>
        </p:blipFill>
        <p:spPr>
          <a:xfrm>
            <a:off x="20" y="352671"/>
            <a:ext cx="6457760" cy="5875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42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340C3-6564-E46B-98D7-132D18A3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9" y="109230"/>
            <a:ext cx="4677696" cy="26044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¿Es </a:t>
            </a:r>
            <a:r>
              <a:rPr lang="en-US" sz="3600" b="1" dirty="0" err="1"/>
              <a:t>mejor</a:t>
            </a:r>
            <a:r>
              <a:rPr lang="en-US" sz="3600" b="1" dirty="0"/>
              <a:t> </a:t>
            </a:r>
            <a:r>
              <a:rPr lang="en-US" sz="3600" b="1" dirty="0" err="1"/>
              <a:t>tener</a:t>
            </a:r>
            <a:r>
              <a:rPr lang="en-US" sz="3600" b="1" dirty="0"/>
              <a:t> un </a:t>
            </a:r>
            <a:r>
              <a:rPr lang="en-US" sz="3600" b="1" dirty="0" err="1"/>
              <a:t>tanque</a:t>
            </a:r>
            <a:r>
              <a:rPr lang="en-US" sz="3600" b="1" dirty="0"/>
              <a:t> </a:t>
            </a:r>
            <a:r>
              <a:rPr lang="en-US" sz="3600" b="1" dirty="0" err="1"/>
              <a:t>séptico</a:t>
            </a:r>
            <a:r>
              <a:rPr lang="en-US" sz="3600" b="1" dirty="0"/>
              <a:t> que se </a:t>
            </a:r>
            <a:r>
              <a:rPr lang="en-US" sz="3600" b="1" dirty="0" err="1"/>
              <a:t>deba</a:t>
            </a:r>
            <a:r>
              <a:rPr lang="en-US" sz="3600" b="1" dirty="0"/>
              <a:t> </a:t>
            </a:r>
            <a:r>
              <a:rPr lang="en-US" sz="3600" b="1" dirty="0" err="1"/>
              <a:t>limpiar</a:t>
            </a:r>
            <a:r>
              <a:rPr lang="en-US" sz="3600" b="1" dirty="0"/>
              <a:t> </a:t>
            </a:r>
            <a:r>
              <a:rPr lang="en-US" sz="3600" b="1" dirty="0" err="1"/>
              <a:t>cada</a:t>
            </a:r>
            <a:r>
              <a:rPr lang="en-US" sz="3600" b="1" dirty="0"/>
              <a:t> 10 </a:t>
            </a:r>
            <a:r>
              <a:rPr lang="en-US" sz="3600" b="1" dirty="0" err="1"/>
              <a:t>años</a:t>
            </a:r>
            <a:r>
              <a:rPr lang="en-US" sz="3600" b="1" dirty="0"/>
              <a:t> o </a:t>
            </a:r>
            <a:r>
              <a:rPr lang="en-US" sz="3600" b="1" dirty="0" err="1"/>
              <a:t>en</a:t>
            </a:r>
            <a:r>
              <a:rPr lang="en-US" sz="3600" b="1" dirty="0"/>
              <a:t> </a:t>
            </a:r>
            <a:r>
              <a:rPr lang="en-US" sz="3600" b="1" dirty="0" err="1"/>
              <a:t>períodos</a:t>
            </a:r>
            <a:r>
              <a:rPr lang="en-US" sz="3600" b="1" dirty="0"/>
              <a:t> </a:t>
            </a:r>
            <a:r>
              <a:rPr lang="en-US" sz="3600" b="1" dirty="0" err="1"/>
              <a:t>aún</a:t>
            </a:r>
            <a:r>
              <a:rPr lang="en-US" sz="3600" b="1" dirty="0"/>
              <a:t> </a:t>
            </a:r>
            <a:r>
              <a:rPr lang="en-US" sz="3600" b="1" dirty="0" err="1"/>
              <a:t>mayores</a:t>
            </a:r>
            <a:r>
              <a:rPr lang="en-US" sz="3600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1AD5D-163A-9C96-4AA3-C46F4881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439" y="3146323"/>
            <a:ext cx="4677696" cy="3519948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R/ </a:t>
            </a:r>
            <a:r>
              <a:rPr lang="en-US" dirty="0" err="1">
                <a:solidFill>
                  <a:schemeClr val="tx1"/>
                </a:solidFill>
              </a:rPr>
              <a:t>Depende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varios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factores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endParaRPr lang="es-E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un </a:t>
            </a:r>
            <a:r>
              <a:rPr lang="en-US" dirty="0" err="1">
                <a:solidFill>
                  <a:schemeClr val="tx1"/>
                </a:solidFill>
              </a:rPr>
              <a:t>tanque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significa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mayor </a:t>
            </a:r>
            <a:r>
              <a:rPr lang="en-US" dirty="0" err="1">
                <a:solidFill>
                  <a:schemeClr val="tx1"/>
                </a:solidFill>
              </a:rPr>
              <a:t>inversión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inicial</a:t>
            </a:r>
            <a:r>
              <a:rPr lang="en-US" dirty="0">
                <a:solidFill>
                  <a:schemeClr val="tx1"/>
                </a:solidFill>
              </a:rPr>
              <a:t>, 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hacerlo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buscando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reducir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frecuencia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mantenimiento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ocasionar</a:t>
            </a:r>
            <a:r>
              <a:rPr lang="en-US" dirty="0">
                <a:solidFill>
                  <a:schemeClr val="tx1"/>
                </a:solidFill>
              </a:rPr>
              <a:t> un </a:t>
            </a:r>
            <a:r>
              <a:rPr lang="en-US" dirty="0" err="1">
                <a:solidFill>
                  <a:schemeClr val="tx1"/>
                </a:solidFill>
              </a:rPr>
              <a:t>abandono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solución</a:t>
            </a:r>
            <a:r>
              <a:rPr lang="en-US" dirty="0">
                <a:solidFill>
                  <a:schemeClr val="tx1"/>
                </a:solidFill>
              </a:rPr>
              <a:t>, 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un </a:t>
            </a:r>
            <a:r>
              <a:rPr lang="en-US" dirty="0" err="1">
                <a:solidFill>
                  <a:schemeClr val="tx1"/>
                </a:solidFill>
              </a:rPr>
              <a:t>sistema</a:t>
            </a:r>
            <a:r>
              <a:rPr lang="en-US" dirty="0">
                <a:solidFill>
                  <a:schemeClr val="tx1"/>
                </a:solidFill>
              </a:rPr>
              <a:t> sin </a:t>
            </a:r>
            <a:r>
              <a:rPr lang="en-US" dirty="0" err="1">
                <a:solidFill>
                  <a:schemeClr val="tx1"/>
                </a:solidFill>
              </a:rPr>
              <a:t>mantenimiento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</a:t>
            </a:r>
            <a:r>
              <a:rPr lang="en-US" dirty="0">
                <a:solidFill>
                  <a:schemeClr val="tx1"/>
                </a:solidFill>
              </a:rPr>
              <a:t> pie a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petrificación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los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sedimentos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8EAC9111-9FD4-71B6-1AF9-E4584CC9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6" t="39146" r="35856"/>
          <a:stretch/>
        </p:blipFill>
        <p:spPr>
          <a:xfrm rot="5400000">
            <a:off x="5802421" y="323080"/>
            <a:ext cx="5462622" cy="6192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3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FAF2-31E7-C791-0068-D3849F73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090" y="305464"/>
            <a:ext cx="4685570" cy="26208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/>
              <a:t>¿</a:t>
            </a:r>
            <a:r>
              <a:rPr lang="en-US" sz="4600" b="1" dirty="0" err="1"/>
              <a:t>Qué</a:t>
            </a:r>
            <a:r>
              <a:rPr lang="en-US" sz="4600" b="1" dirty="0"/>
              <a:t> se </a:t>
            </a:r>
            <a:r>
              <a:rPr lang="en-US" sz="4600" b="1" dirty="0" err="1"/>
              <a:t>hace</a:t>
            </a:r>
            <a:r>
              <a:rPr lang="en-US" sz="4600" b="1" dirty="0"/>
              <a:t> con </a:t>
            </a:r>
            <a:r>
              <a:rPr lang="en-US" sz="4600" b="1" dirty="0" err="1"/>
              <a:t>los</a:t>
            </a:r>
            <a:r>
              <a:rPr lang="en-US" sz="4600" b="1" dirty="0"/>
              <a:t> </a:t>
            </a:r>
            <a:r>
              <a:rPr lang="en-US" sz="4600" b="1" dirty="0" err="1"/>
              <a:t>lodos</a:t>
            </a:r>
            <a:r>
              <a:rPr lang="en-US" sz="4600" b="1" dirty="0"/>
              <a:t> </a:t>
            </a:r>
            <a:r>
              <a:rPr lang="en-US" sz="4600" b="1" dirty="0" err="1"/>
              <a:t>extraídos</a:t>
            </a:r>
            <a:r>
              <a:rPr lang="en-US" sz="4600" b="1" dirty="0"/>
              <a:t> de un </a:t>
            </a:r>
            <a:r>
              <a:rPr lang="en-US" sz="4600" b="1" dirty="0" err="1"/>
              <a:t>tanque</a:t>
            </a:r>
            <a:r>
              <a:rPr lang="en-US" sz="4600" b="1" dirty="0"/>
              <a:t> </a:t>
            </a:r>
            <a:r>
              <a:rPr lang="en-US" sz="4600" b="1" dirty="0" err="1"/>
              <a:t>séptico</a:t>
            </a:r>
            <a:r>
              <a:rPr lang="en-US" sz="4600" b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3181A-521F-F9F6-A93A-5587E2757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926" y="2925198"/>
            <a:ext cx="4463275" cy="38540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R/ Una </a:t>
            </a:r>
            <a:r>
              <a:rPr lang="en-US" dirty="0" err="1">
                <a:solidFill>
                  <a:schemeClr val="tx1"/>
                </a:solidFill>
              </a:rPr>
              <a:t>cosa</a:t>
            </a:r>
            <a:r>
              <a:rPr lang="en-US" dirty="0">
                <a:solidFill>
                  <a:schemeClr val="tx1"/>
                </a:solidFill>
              </a:rPr>
              <a:t> es lo que se ha </a:t>
            </a:r>
            <a:r>
              <a:rPr lang="en-US" dirty="0" err="1">
                <a:solidFill>
                  <a:schemeClr val="tx1"/>
                </a:solidFill>
              </a:rPr>
              <a:t>venido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haciendo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otra</a:t>
            </a:r>
            <a:r>
              <a:rPr lang="en-US" dirty="0">
                <a:solidFill>
                  <a:schemeClr val="tx1"/>
                </a:solidFill>
              </a:rPr>
              <a:t>, es lo que se </a:t>
            </a:r>
            <a:r>
              <a:rPr lang="en-US" dirty="0" err="1">
                <a:solidFill>
                  <a:schemeClr val="tx1"/>
                </a:solidFill>
              </a:rPr>
              <a:t>debe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hacer</a:t>
            </a:r>
            <a:r>
              <a:rPr lang="en-US" dirty="0">
                <a:solidFill>
                  <a:schemeClr val="tx1"/>
                </a:solidFill>
              </a:rPr>
              <a:t>.  Muchos </a:t>
            </a:r>
            <a:r>
              <a:rPr lang="en-US" dirty="0" err="1">
                <a:solidFill>
                  <a:schemeClr val="tx1"/>
                </a:solidFill>
              </a:rPr>
              <a:t>operadores</a:t>
            </a:r>
            <a:r>
              <a:rPr lang="en-US" dirty="0">
                <a:solidFill>
                  <a:schemeClr val="tx1"/>
                </a:solidFill>
              </a:rPr>
              <a:t> no le dan </a:t>
            </a:r>
            <a:r>
              <a:rPr lang="en-US" dirty="0" err="1">
                <a:solidFill>
                  <a:schemeClr val="tx1"/>
                </a:solidFill>
              </a:rPr>
              <a:t>tratamiento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alguno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mezcla</a:t>
            </a:r>
            <a:r>
              <a:rPr lang="en-US" dirty="0">
                <a:solidFill>
                  <a:schemeClr val="tx1"/>
                </a:solidFill>
              </a:rPr>
              <a:t> que se </a:t>
            </a:r>
            <a:r>
              <a:rPr lang="en-US" dirty="0" err="1">
                <a:solidFill>
                  <a:schemeClr val="tx1"/>
                </a:solidFill>
              </a:rPr>
              <a:t>extrae</a:t>
            </a:r>
            <a:r>
              <a:rPr lang="en-US" dirty="0">
                <a:solidFill>
                  <a:schemeClr val="tx1"/>
                </a:solidFill>
              </a:rPr>
              <a:t>.  Se </a:t>
            </a:r>
            <a:r>
              <a:rPr lang="en-US" dirty="0" err="1">
                <a:solidFill>
                  <a:schemeClr val="tx1"/>
                </a:solidFill>
              </a:rPr>
              <a:t>requiere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otros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procesos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como</a:t>
            </a:r>
            <a:endParaRPr lang="es-ES" dirty="0" err="1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biodigestión</a:t>
            </a:r>
            <a:endParaRPr lang="en-US" dirty="0" err="1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El </a:t>
            </a:r>
            <a:r>
              <a:rPr lang="en-US" dirty="0" err="1">
                <a:solidFill>
                  <a:schemeClr val="tx1"/>
                </a:solidFill>
              </a:rPr>
              <a:t>secado</a:t>
            </a:r>
            <a:r>
              <a:rPr lang="en-US" dirty="0">
                <a:solidFill>
                  <a:schemeClr val="tx1"/>
                </a:solidFill>
              </a:rPr>
              <a:t> y 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 err="1">
                <a:solidFill>
                  <a:schemeClr val="tx1"/>
                </a:solidFill>
              </a:rPr>
              <a:t>correcta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disposición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aprovechamiento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IMG_0139.JPG">
            <a:extLst>
              <a:ext uri="{FF2B5EF4-FFF2-40B4-BE49-F238E27FC236}">
                <a16:creationId xmlns:a16="http://schemas.microsoft.com/office/drawing/2014/main" id="{83204BF8-F4A8-A8BC-E548-031C585F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6000"/>
          </a:blip>
          <a:srcRect t="16772"/>
          <a:stretch>
            <a:fillRect/>
          </a:stretch>
        </p:blipFill>
        <p:spPr>
          <a:xfrm>
            <a:off x="151140" y="1496730"/>
            <a:ext cx="6640167" cy="41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C2F8B-90EB-FCC7-8BEB-6CC37183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11089"/>
            <a:ext cx="6251110" cy="26239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dirty="0"/>
              <a:t>¿Por </a:t>
            </a:r>
            <a:r>
              <a:rPr lang="en-US" sz="5000" b="1" dirty="0" err="1"/>
              <a:t>qué</a:t>
            </a:r>
            <a:r>
              <a:rPr lang="en-US" sz="5000" b="1" dirty="0"/>
              <a:t> </a:t>
            </a:r>
            <a:r>
              <a:rPr lang="en-US" sz="5000" b="1" dirty="0" err="1"/>
              <a:t>una</a:t>
            </a:r>
            <a:r>
              <a:rPr lang="en-US" sz="5000" b="1" dirty="0"/>
              <a:t> </a:t>
            </a:r>
            <a:r>
              <a:rPr lang="en-US" sz="5000" b="1" dirty="0" err="1"/>
              <a:t>alcantarilla</a:t>
            </a:r>
            <a:r>
              <a:rPr lang="en-US" sz="5000" b="1" dirty="0"/>
              <a:t> (</a:t>
            </a:r>
            <a:r>
              <a:rPr lang="en-US" sz="5000" b="1" dirty="0" err="1"/>
              <a:t>tubo</a:t>
            </a:r>
            <a:r>
              <a:rPr lang="en-US" sz="5000" b="1" dirty="0"/>
              <a:t> </a:t>
            </a:r>
            <a:r>
              <a:rPr lang="en-US" sz="5000" b="1" dirty="0" err="1"/>
              <a:t>grande</a:t>
            </a:r>
            <a:r>
              <a:rPr lang="en-US" sz="5000" b="1" dirty="0"/>
              <a:t>) no </a:t>
            </a:r>
            <a:r>
              <a:rPr lang="en-US" sz="5000" b="1" dirty="0" err="1"/>
              <a:t>sirve</a:t>
            </a:r>
            <a:r>
              <a:rPr lang="en-US" sz="5000" b="1" dirty="0"/>
              <a:t> </a:t>
            </a:r>
            <a:r>
              <a:rPr lang="en-US" sz="5000" b="1" dirty="0" err="1"/>
              <a:t>como</a:t>
            </a:r>
            <a:r>
              <a:rPr lang="en-US" sz="5000" b="1" dirty="0"/>
              <a:t> </a:t>
            </a:r>
            <a:r>
              <a:rPr lang="en-US" sz="5000" b="1" dirty="0" err="1"/>
              <a:t>tanque</a:t>
            </a:r>
            <a:r>
              <a:rPr lang="en-US" sz="5000" b="1" dirty="0"/>
              <a:t> </a:t>
            </a:r>
            <a:r>
              <a:rPr lang="en-US" sz="5000" b="1" dirty="0" err="1"/>
              <a:t>séptico</a:t>
            </a:r>
            <a:r>
              <a:rPr lang="en-US" sz="5000" b="1" dirty="0"/>
              <a:t>? 	</a:t>
            </a:r>
          </a:p>
        </p:txBody>
      </p:sp>
      <p:pic>
        <p:nvPicPr>
          <p:cNvPr id="5" name="Picture 4" descr="A picture containing grass, outdoor, rock, pile&#10;&#10;Description automatically generated">
            <a:extLst>
              <a:ext uri="{FF2B5EF4-FFF2-40B4-BE49-F238E27FC236}">
                <a16:creationId xmlns:a16="http://schemas.microsoft.com/office/drawing/2014/main" id="{B220EF71-293B-716C-1950-801490F91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54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A812E55E-D76D-3606-8138-DE78CA79D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3" t="1" b="75602"/>
          <a:stretch/>
        </p:blipFill>
        <p:spPr>
          <a:xfrm>
            <a:off x="8665029" y="56700"/>
            <a:ext cx="3526971" cy="3469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B2D99-2A6F-3218-606B-9354074E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7093" y="2945956"/>
            <a:ext cx="6400969" cy="3535521"/>
          </a:xfr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R/ Por </a:t>
            </a:r>
            <a:r>
              <a:rPr lang="en-US" dirty="0" err="1">
                <a:solidFill>
                  <a:schemeClr val="tx1"/>
                </a:solidFill>
              </a:rPr>
              <a:t>varios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motivos</a:t>
            </a:r>
            <a:r>
              <a:rPr lang="en-US" dirty="0">
                <a:solidFill>
                  <a:schemeClr val="tx1"/>
                </a:solidFill>
              </a:rPr>
              <a:t>, </a:t>
            </a:r>
            <a:endParaRPr lang="es-E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distancia</a:t>
            </a:r>
            <a:r>
              <a:rPr lang="en-US" dirty="0">
                <a:solidFill>
                  <a:schemeClr val="tx1"/>
                </a:solidFill>
              </a:rPr>
              <a:t> entre la entrada y la </a:t>
            </a:r>
            <a:r>
              <a:rPr lang="en-US" dirty="0" err="1">
                <a:solidFill>
                  <a:schemeClr val="tx1"/>
                </a:solidFill>
              </a:rPr>
              <a:t>salida</a:t>
            </a:r>
            <a:r>
              <a:rPr lang="en-US" dirty="0">
                <a:solidFill>
                  <a:schemeClr val="tx1"/>
                </a:solidFill>
              </a:rPr>
              <a:t> son </a:t>
            </a:r>
            <a:r>
              <a:rPr lang="en-US" dirty="0" err="1">
                <a:solidFill>
                  <a:schemeClr val="tx1"/>
                </a:solidFill>
              </a:rPr>
              <a:t>muy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cortas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por</a:t>
            </a:r>
            <a:r>
              <a:rPr lang="en-US" dirty="0">
                <a:solidFill>
                  <a:schemeClr val="tx1"/>
                </a:solidFill>
              </a:rPr>
              <a:t> lo que reduce la </a:t>
            </a:r>
            <a:r>
              <a:rPr lang="en-US" dirty="0" err="1">
                <a:solidFill>
                  <a:schemeClr val="tx1"/>
                </a:solidFill>
              </a:rPr>
              <a:t>capacidad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sedimentación</a:t>
            </a:r>
            <a:r>
              <a:rPr lang="en-US" dirty="0">
                <a:solidFill>
                  <a:schemeClr val="tx1"/>
                </a:solidFill>
              </a:rPr>
              <a:t>, 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profundidad</a:t>
            </a:r>
            <a:r>
              <a:rPr lang="en-US" dirty="0">
                <a:solidFill>
                  <a:schemeClr val="tx1"/>
                </a:solidFill>
              </a:rPr>
              <a:t> interna es </a:t>
            </a:r>
            <a:r>
              <a:rPr lang="en-US" dirty="0" err="1">
                <a:solidFill>
                  <a:schemeClr val="tx1"/>
                </a:solidFill>
              </a:rPr>
              <a:t>muy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corta</a:t>
            </a:r>
            <a:r>
              <a:rPr lang="en-US" dirty="0">
                <a:solidFill>
                  <a:schemeClr val="tx1"/>
                </a:solidFill>
              </a:rPr>
              <a:t>, lo que </a:t>
            </a:r>
            <a:r>
              <a:rPr lang="en-US" dirty="0" err="1">
                <a:solidFill>
                  <a:schemeClr val="tx1"/>
                </a:solidFill>
              </a:rPr>
              <a:t>tampoco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ayuda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biodigestión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 dirty="0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dirty="0" err="1">
                <a:solidFill>
                  <a:schemeClr val="tx1"/>
                </a:solidFill>
              </a:rPr>
              <a:t>Además</a:t>
            </a:r>
            <a:r>
              <a:rPr lang="en-US" dirty="0">
                <a:solidFill>
                  <a:schemeClr val="tx1"/>
                </a:solidFill>
              </a:rPr>
              <a:t>, al ser </a:t>
            </a:r>
            <a:r>
              <a:rPr lang="en-US" dirty="0" err="1">
                <a:solidFill>
                  <a:schemeClr val="tx1"/>
                </a:solidFill>
              </a:rPr>
              <a:t>concreto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descubierto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ser </a:t>
            </a:r>
            <a:r>
              <a:rPr lang="en-US" dirty="0" err="1">
                <a:solidFill>
                  <a:schemeClr val="tx1"/>
                </a:solidFill>
              </a:rPr>
              <a:t>sujeto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filtraciones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desgaste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1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A01E4-B81F-69B6-A916-41BC7B50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41" y="227449"/>
            <a:ext cx="3571810" cy="29727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¿Por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deben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salir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gases que se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forman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tanque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séptico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C6D92-1CFC-5EC5-A283-42B4F1D3B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4631161"/>
            <a:ext cx="11117385" cy="18988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R/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 ser un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descomposición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anaerobia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gases que 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generan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provocan</a:t>
            </a:r>
            <a:r>
              <a:rPr lang="en-US" dirty="0">
                <a:solidFill>
                  <a:schemeClr val="tx1"/>
                </a:solidFill>
              </a:rPr>
              <a:t> un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olor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desagradable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si</a:t>
            </a:r>
            <a:r>
              <a:rPr lang="en-US" dirty="0">
                <a:solidFill>
                  <a:schemeClr val="tx1"/>
                </a:solidFill>
              </a:rPr>
              <a:t> no son </a:t>
            </a:r>
            <a:r>
              <a:rPr lang="en-US" dirty="0" err="1">
                <a:solidFill>
                  <a:schemeClr val="tx1"/>
                </a:solidFill>
              </a:rPr>
              <a:t>correctamente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conducidos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ellos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buscarán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salir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acostumbra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colocar</a:t>
            </a:r>
            <a:r>
              <a:rPr lang="en-US" dirty="0">
                <a:solidFill>
                  <a:schemeClr val="tx1"/>
                </a:solidFill>
              </a:rPr>
              <a:t> la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salida</a:t>
            </a:r>
            <a:r>
              <a:rPr lang="en-US" dirty="0">
                <a:solidFill>
                  <a:schemeClr val="tx1"/>
                </a:solidFill>
              </a:rPr>
              <a:t> de gases </a:t>
            </a:r>
            <a:r>
              <a:rPr lang="en-US" dirty="0" err="1">
                <a:solidFill>
                  <a:schemeClr val="tx1"/>
                </a:solidFill>
              </a:rPr>
              <a:t>directamente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tanque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sin embargo, es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común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quiebre</a:t>
            </a:r>
            <a:r>
              <a:rPr lang="en-US" dirty="0">
                <a:solidFill>
                  <a:schemeClr val="tx1"/>
                </a:solidFill>
              </a:rPr>
              <a:t> y se tape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 que 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recomienda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chimenea </a:t>
            </a:r>
            <a:r>
              <a:rPr lang="en-US" dirty="0" err="1">
                <a:solidFill>
                  <a:schemeClr val="tx1"/>
                </a:solidFill>
              </a:rPr>
              <a:t>pegada</a:t>
            </a:r>
            <a:r>
              <a:rPr lang="en-US" dirty="0">
                <a:solidFill>
                  <a:schemeClr val="tx1"/>
                </a:solidFill>
              </a:rPr>
              <a:t> a las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viviendas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saliendo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sobre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techo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solución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 </a:t>
            </a:r>
            <a:r>
              <a:rPr lang="en-US" dirty="0" err="1">
                <a:solidFill>
                  <a:schemeClr val="tx1"/>
                </a:solidFill>
              </a:rPr>
              <a:t>conviene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colocar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sifón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entrada del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tanque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96F893D-4725-9292-9BE4-3039CCAD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13" y="226316"/>
            <a:ext cx="8291492" cy="4082189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0D52D378-DB63-C9E5-0845-E99FCB70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3" t="1" b="75602"/>
          <a:stretch/>
        </p:blipFill>
        <p:spPr>
          <a:xfrm>
            <a:off x="8665029" y="56700"/>
            <a:ext cx="3526971" cy="34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82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98BB-0FB1-6794-EE34-2C38C52E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24" y="259959"/>
            <a:ext cx="4658560" cy="26503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/>
              <a:t>¿Es </a:t>
            </a:r>
            <a:r>
              <a:rPr lang="en-US" sz="4600" b="1" dirty="0" err="1"/>
              <a:t>apropiado</a:t>
            </a:r>
            <a:r>
              <a:rPr lang="en-US" sz="4600" b="1" dirty="0"/>
              <a:t> </a:t>
            </a:r>
            <a:r>
              <a:rPr lang="en-US" sz="4600" b="1" dirty="0" err="1"/>
              <a:t>colocar</a:t>
            </a:r>
            <a:r>
              <a:rPr lang="en-US" sz="4600" b="1" dirty="0"/>
              <a:t> un </a:t>
            </a:r>
            <a:r>
              <a:rPr lang="en-US" sz="4600" b="1" dirty="0" err="1"/>
              <a:t>sifón</a:t>
            </a:r>
            <a:r>
              <a:rPr lang="en-US" sz="4600" b="1" dirty="0"/>
              <a:t> a la entrada del </a:t>
            </a:r>
            <a:r>
              <a:rPr lang="en-US" sz="4600" b="1" dirty="0" err="1"/>
              <a:t>tanque</a:t>
            </a:r>
            <a:r>
              <a:rPr lang="en-US" sz="4600" b="1" dirty="0"/>
              <a:t> </a:t>
            </a:r>
            <a:r>
              <a:rPr lang="en-US" sz="4600" b="1" dirty="0" err="1"/>
              <a:t>séptico</a:t>
            </a:r>
            <a:r>
              <a:rPr lang="en-US" sz="4600" b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87CAD-469A-FA4B-E798-B67C8356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0581" y="3475080"/>
            <a:ext cx="5105277" cy="31733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R/ No, </a:t>
            </a:r>
            <a:r>
              <a:rPr lang="en-US" sz="2000" dirty="0" err="1">
                <a:solidFill>
                  <a:schemeClr val="tx1"/>
                </a:solidFill>
              </a:rPr>
              <a:t>porque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estaría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impidiendo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evacuación</a:t>
            </a:r>
            <a:r>
              <a:rPr lang="en-US" sz="2000" dirty="0">
                <a:solidFill>
                  <a:schemeClr val="tx1"/>
                </a:solidFill>
              </a:rPr>
              <a:t> de gases del </a:t>
            </a:r>
            <a:r>
              <a:rPr lang="en-US" sz="2000" dirty="0" err="1">
                <a:solidFill>
                  <a:schemeClr val="tx1"/>
                </a:solidFill>
              </a:rPr>
              <a:t>tanque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las </a:t>
            </a:r>
            <a:r>
              <a:rPr lang="en-US" sz="2000" dirty="0" err="1">
                <a:solidFill>
                  <a:schemeClr val="tx1"/>
                </a:solidFill>
              </a:rPr>
              <a:t>tuberías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hacia</a:t>
            </a:r>
            <a:r>
              <a:rPr lang="en-US" sz="2000" dirty="0">
                <a:solidFill>
                  <a:schemeClr val="tx1"/>
                </a:solidFill>
              </a:rPr>
              <a:t> las </a:t>
            </a:r>
            <a:r>
              <a:rPr lang="en-US" sz="2000" dirty="0" err="1">
                <a:solidFill>
                  <a:schemeClr val="tx1"/>
                </a:solidFill>
              </a:rPr>
              <a:t>líneas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ventilación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existentes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la casa.  </a:t>
            </a:r>
            <a:endParaRPr lang="es-ES" sz="2000" dirty="0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Los </a:t>
            </a:r>
            <a:r>
              <a:rPr lang="en-US" sz="2000" dirty="0" err="1">
                <a:solidFill>
                  <a:schemeClr val="tx1"/>
                </a:solidFill>
              </a:rPr>
              <a:t>sifones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responden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más</a:t>
            </a:r>
            <a:r>
              <a:rPr lang="en-US" sz="2000" dirty="0">
                <a:solidFill>
                  <a:schemeClr val="tx1"/>
                </a:solidFill>
              </a:rPr>
              <a:t> a la </a:t>
            </a:r>
            <a:r>
              <a:rPr lang="en-US" sz="2000" dirty="0" err="1">
                <a:solidFill>
                  <a:schemeClr val="tx1"/>
                </a:solidFill>
              </a:rPr>
              <a:t>situación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tener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conexión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red de </a:t>
            </a:r>
            <a:r>
              <a:rPr lang="en-US" sz="2000" dirty="0" err="1">
                <a:solidFill>
                  <a:schemeClr val="tx1"/>
                </a:solidFill>
              </a:rPr>
              <a:t>alcantarillado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sanitario</a:t>
            </a:r>
            <a:r>
              <a:rPr lang="en-US" sz="2000" dirty="0">
                <a:solidFill>
                  <a:schemeClr val="tx1"/>
                </a:solidFill>
              </a:rPr>
              <a:t>. </a:t>
            </a:r>
            <a:endParaRPr lang="en-US" sz="2000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000" dirty="0">
                <a:solidFill>
                  <a:schemeClr val="tx1"/>
                </a:solidFill>
                <a:cs typeface="Calibri"/>
              </a:rPr>
              <a:t>La chimenea a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colocar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sirve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para que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también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salgan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los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gases que produce la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materia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depositada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en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la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tubería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en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su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camino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al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tanque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Calibri"/>
              </a:rPr>
              <a:t>séptico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. 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metalware&#10;&#10;Description automatically generated">
            <a:extLst>
              <a:ext uri="{FF2B5EF4-FFF2-40B4-BE49-F238E27FC236}">
                <a16:creationId xmlns:a16="http://schemas.microsoft.com/office/drawing/2014/main" id="{F22BCCE2-CF16-4E53-D557-7F29A10B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AC22FD2-AC19-6BA0-3A88-2A54A129C98B}"/>
              </a:ext>
            </a:extLst>
          </p:cNvPr>
          <p:cNvCxnSpPr/>
          <p:nvPr/>
        </p:nvCxnSpPr>
        <p:spPr>
          <a:xfrm>
            <a:off x="3346502" y="2392428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500FDD9-67A0-5E6C-F91D-0C62C0052160}"/>
              </a:ext>
            </a:extLst>
          </p:cNvPr>
          <p:cNvCxnSpPr>
            <a:cxnSpLocks/>
          </p:cNvCxnSpPr>
          <p:nvPr/>
        </p:nvCxnSpPr>
        <p:spPr>
          <a:xfrm flipH="1">
            <a:off x="2333860" y="2493187"/>
            <a:ext cx="735550" cy="11285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974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37703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17238-DFA1-8F95-DEFF-EED312AF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339" y="-529105"/>
            <a:ext cx="4663632" cy="3582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¿Se </a:t>
            </a:r>
            <a:r>
              <a:rPr lang="en-US" sz="3700" b="1" dirty="0" err="1">
                <a:solidFill>
                  <a:schemeClr val="bg1"/>
                </a:solidFill>
              </a:rPr>
              <a:t>puede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colocar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las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aguas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baño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de la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cocina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tanque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séptico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directo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drenajes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AC9BA-F53B-ACF4-61DF-40B51F7E2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7893" y="3477613"/>
            <a:ext cx="4002393" cy="284152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R/ Lo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correcto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es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darle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tratamiento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todas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las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aguas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usadas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vivienda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para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depositarlas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naturaleza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las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mejores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condiciones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posibles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Las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aguas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grises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jabonosas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también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tienen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contaminantes</a:t>
            </a: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E37B774-7D08-AD07-22B7-06C0372A4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1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352011C9-3966-637E-C7D4-F122652EC759}"/>
              </a:ext>
            </a:extLst>
          </p:cNvPr>
          <p:cNvSpPr/>
          <p:nvPr/>
        </p:nvSpPr>
        <p:spPr>
          <a:xfrm>
            <a:off x="0" y="591671"/>
            <a:ext cx="8638391" cy="81758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8CDA0-1D8A-F733-C0C8-63B3F209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solidFill>
                  <a:schemeClr val="bg1"/>
                </a:solidFill>
              </a:rPr>
              <a:t>Preguntas frecuentes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E98C7-7B28-778B-633B-FBC567B1F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929" y="1825625"/>
            <a:ext cx="3360174" cy="4667250"/>
          </a:xfrm>
        </p:spPr>
        <p:txBody>
          <a:bodyPr/>
          <a:lstStyle/>
          <a:p>
            <a:r>
              <a:rPr lang="es-419" dirty="0"/>
              <a:t>En el presente apartado se revisarán algunas de las preguntas más frecuentes en cuanto al tema de soluciones de saneamiento individuales, basadas en el tanque séptico.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E905189-31D0-0722-92D7-65EEFF94E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82" y="1827977"/>
            <a:ext cx="8649446" cy="4272098"/>
          </a:xfr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367396E-7D09-EF69-99EB-8D899E6A199E}"/>
              </a:ext>
            </a:extLst>
          </p:cNvPr>
          <p:cNvSpPr/>
          <p:nvPr/>
        </p:nvSpPr>
        <p:spPr>
          <a:xfrm rot="1200000">
            <a:off x="6121189" y="4571999"/>
            <a:ext cx="1272099" cy="428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B071E4F-4DDD-F586-76CC-0A7AB2C4A633}"/>
              </a:ext>
            </a:extLst>
          </p:cNvPr>
          <p:cNvSpPr/>
          <p:nvPr/>
        </p:nvSpPr>
        <p:spPr>
          <a:xfrm rot="1200000">
            <a:off x="7412180" y="5088395"/>
            <a:ext cx="1272099" cy="428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18B002F-D7BA-1639-CCCB-31A7ECCCE78D}"/>
              </a:ext>
            </a:extLst>
          </p:cNvPr>
          <p:cNvCxnSpPr/>
          <p:nvPr/>
        </p:nvCxnSpPr>
        <p:spPr>
          <a:xfrm flipV="1">
            <a:off x="4807526" y="2488150"/>
            <a:ext cx="637310" cy="382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33BB94E-F9F7-61FE-11E6-FF12C99A174E}"/>
              </a:ext>
            </a:extLst>
          </p:cNvPr>
          <p:cNvCxnSpPr>
            <a:cxnSpLocks/>
          </p:cNvCxnSpPr>
          <p:nvPr/>
        </p:nvCxnSpPr>
        <p:spPr>
          <a:xfrm flipV="1">
            <a:off x="6589723" y="3993256"/>
            <a:ext cx="637310" cy="382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780C382-33C0-30BC-EB4E-D6C60CA9DD50}"/>
              </a:ext>
            </a:extLst>
          </p:cNvPr>
          <p:cNvCxnSpPr>
            <a:cxnSpLocks/>
          </p:cNvCxnSpPr>
          <p:nvPr/>
        </p:nvCxnSpPr>
        <p:spPr>
          <a:xfrm flipV="1">
            <a:off x="6192980" y="3709868"/>
            <a:ext cx="637310" cy="382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608A1310-C641-8EE0-4A2B-B443BD471F2A}"/>
              </a:ext>
            </a:extLst>
          </p:cNvPr>
          <p:cNvSpPr/>
          <p:nvPr/>
        </p:nvSpPr>
        <p:spPr>
          <a:xfrm>
            <a:off x="9975270" y="2966130"/>
            <a:ext cx="1649950" cy="6423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44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9F701-F199-D617-7CAF-560B422D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41" y="197550"/>
            <a:ext cx="3451121" cy="20732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¿El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funcionamiento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“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gusanos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del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tanque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afecta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uso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cloro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limpieza-desinfección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hogar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23155-4140-A837-5A70-3E6B93A18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16" y="2749520"/>
            <a:ext cx="3828971" cy="362976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R/ Bajo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condiciones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normales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uso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doméstico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(no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dirty="0">
                <a:solidFill>
                  <a:srgbClr val="FFFFFF"/>
                </a:solidFill>
              </a:rPr>
              <a:t>250 ml 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cloro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comercial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diluido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 un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5-7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%) </a:t>
            </a:r>
            <a:endParaRPr lang="es-ES"/>
          </a:p>
          <a:p>
            <a:r>
              <a:rPr lang="en-US" dirty="0">
                <a:solidFill>
                  <a:srgbClr val="FFFFFF"/>
                </a:solidFill>
              </a:rPr>
              <a:t>para </a:t>
            </a:r>
            <a:r>
              <a:rPr lang="en-US" dirty="0" err="1">
                <a:solidFill>
                  <a:srgbClr val="FFFFFF"/>
                </a:solidFill>
              </a:rPr>
              <a:t>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volumen</a:t>
            </a:r>
            <a:r>
              <a:rPr lang="en-US" dirty="0">
                <a:solidFill>
                  <a:srgbClr val="FFFFFF"/>
                </a:solidFill>
              </a:rPr>
              <a:t> de 1,5 m3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capacidad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tanque</a:t>
            </a:r>
            <a:r>
              <a:rPr lang="en-US" dirty="0">
                <a:solidFill>
                  <a:srgbClr val="FFFFFF"/>
                </a:solidFill>
              </a:rPr>
              <a:t>,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lang="en-US">
              <a:solidFill>
                <a:srgbClr val="898989"/>
              </a:solidFill>
            </a:endParaRPr>
          </a:p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es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concentración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residual que no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afecta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significativamente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la microbiota del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tanque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solidFill>
                  <a:srgbClr val="FFFFFF"/>
                </a:solidFill>
              </a:rPr>
              <a:t> </a:t>
            </a:r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0ED1D-9849-72CB-4558-7CFDA102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26" y="25212"/>
            <a:ext cx="3841209" cy="6831865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27C1C7C-8995-7D8F-8422-31EAA735FB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3" t="1" b="75602"/>
          <a:stretch/>
        </p:blipFill>
        <p:spPr>
          <a:xfrm>
            <a:off x="8665029" y="56700"/>
            <a:ext cx="3526971" cy="34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6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39AB-5570-8101-982D-24D859A2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00" y="1044256"/>
            <a:ext cx="4979902" cy="23182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kern="1200" dirty="0">
                <a:latin typeface="+mj-lt"/>
                <a:ea typeface="+mj-ea"/>
                <a:cs typeface="+mj-cs"/>
              </a:rPr>
              <a:t>¿Es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mejor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hacer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 la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prueba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percolación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verano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outdoor, plant&#10;&#10;Description automatically generated">
            <a:extLst>
              <a:ext uri="{FF2B5EF4-FFF2-40B4-BE49-F238E27FC236}">
                <a16:creationId xmlns:a16="http://schemas.microsoft.com/office/drawing/2014/main" id="{DF88E9F2-5739-4A5D-1EA5-494CB079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48" y="293804"/>
            <a:ext cx="4096151" cy="620584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517FB-4A00-1A74-E3A4-C4F6862D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734" y="4505209"/>
            <a:ext cx="8044167" cy="24420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R/ </a:t>
            </a:r>
            <a:r>
              <a:rPr lang="en-US" dirty="0">
                <a:solidFill>
                  <a:schemeClr val="tx1"/>
                </a:solidFill>
              </a:rPr>
              <a:t>Decir que </a:t>
            </a:r>
            <a:r>
              <a:rPr lang="en-US" dirty="0" err="1">
                <a:solidFill>
                  <a:schemeClr val="tx1"/>
                </a:solidFill>
              </a:rPr>
              <a:t>sí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responde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aprobar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permiso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buscar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seguridad</a:t>
            </a:r>
            <a:r>
              <a:rPr lang="en-US" dirty="0">
                <a:solidFill>
                  <a:schemeClr val="tx1"/>
                </a:solidFill>
              </a:rPr>
              <a:t> del </a:t>
            </a:r>
            <a:r>
              <a:rPr lang="en-US" dirty="0" err="1">
                <a:solidFill>
                  <a:schemeClr val="tx1"/>
                </a:solidFill>
              </a:rPr>
              <a:t>sistema</a:t>
            </a:r>
            <a:r>
              <a:rPr lang="en-US" dirty="0">
                <a:solidFill>
                  <a:schemeClr val="tx1"/>
                </a:solidFill>
              </a:rPr>
              <a:t> y 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descarga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agua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entorno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</a:rPr>
              <a:t>El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suelo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condiciones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completa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saturación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reales</a:t>
            </a:r>
            <a:r>
              <a:rPr lang="en-US" dirty="0">
                <a:solidFill>
                  <a:schemeClr val="tx1"/>
                </a:solidFill>
              </a:rPr>
              <a:t> para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terrenos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tropicales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nuestro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país</a:t>
            </a:r>
            <a:r>
              <a:rPr lang="en-US" dirty="0">
                <a:solidFill>
                  <a:schemeClr val="tx1"/>
                </a:solidFill>
              </a:rPr>
              <a:t> 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0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60397-4922-B040-FD0C-22E93955E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1184" y="4755441"/>
            <a:ext cx="9600103" cy="11995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419" dirty="0">
                <a:solidFill>
                  <a:schemeClr val="tx1"/>
                </a:solidFill>
              </a:rPr>
              <a:t>R/ No, puesto que impide la salida de gases y la evapotranspiración. </a:t>
            </a:r>
            <a:endParaRPr lang="es-ES">
              <a:solidFill>
                <a:schemeClr val="tx1"/>
              </a:solidFill>
            </a:endParaRPr>
          </a:p>
          <a:p>
            <a:r>
              <a:rPr lang="es-419" dirty="0">
                <a:solidFill>
                  <a:schemeClr val="tx1"/>
                </a:solidFill>
              </a:rPr>
              <a:t>Además que causaría un efecto invernadero, aumentando la temperatura y comprometiendo la vida de los microorganismos del sistema. </a:t>
            </a:r>
            <a:endParaRPr lang="es-419">
              <a:solidFill>
                <a:schemeClr val="tx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BD265B9-9C41-E973-1EE8-5EF223214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8" y="900350"/>
            <a:ext cx="10940679" cy="3565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D6FA1-B958-3C84-7205-AFD79FAA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412" y="89397"/>
            <a:ext cx="5166647" cy="2028232"/>
          </a:xfrm>
        </p:spPr>
        <p:txBody>
          <a:bodyPr>
            <a:normAutofit/>
          </a:bodyPr>
          <a:lstStyle/>
          <a:p>
            <a:pPr algn="ctr"/>
            <a:r>
              <a:rPr lang="es-419" sz="4000" b="1" dirty="0"/>
              <a:t>¿Se debe colocar plásticos sobre la piedra de los drenajes?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3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17EF-7EC5-A4C0-F414-E7E14FC4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52" y="53310"/>
            <a:ext cx="8933958" cy="1441193"/>
          </a:xfrm>
        </p:spPr>
        <p:txBody>
          <a:bodyPr>
            <a:normAutofit/>
          </a:bodyPr>
          <a:lstStyle/>
          <a:p>
            <a:r>
              <a:rPr lang="es-419" sz="4800" b="1" dirty="0"/>
              <a:t>¿Se puede construir “</a:t>
            </a:r>
            <a:r>
              <a:rPr lang="es-419" sz="4800" b="1" dirty="0" err="1"/>
              <a:t>planchés</a:t>
            </a:r>
            <a:r>
              <a:rPr lang="es-419" sz="4800" b="1" dirty="0"/>
              <a:t>” de concreto sobre los drenajes?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A8A6B-3BA9-197C-92B1-5AAA7092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542" y="5531255"/>
            <a:ext cx="11906865" cy="1131477"/>
          </a:xfrm>
        </p:spPr>
        <p:txBody>
          <a:bodyPr/>
          <a:lstStyle/>
          <a:p>
            <a:r>
              <a:rPr lang="es-419" dirty="0">
                <a:solidFill>
                  <a:srgbClr val="000000"/>
                </a:solidFill>
              </a:rPr>
              <a:t>R/ De acuerdo a la reglamentación no se puede hacer, especialmente si el sistema se diseñó para funcionar sin ningún tipo de cobertura, afectando la evapotranspiración y participación bacteriana. 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B3499ED-8BB8-2C3C-B3B3-2CC115B30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91" y="1515854"/>
            <a:ext cx="6807816" cy="3826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603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1B0C9-75CD-2C2A-F3F7-9C898EEB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8" y="228265"/>
            <a:ext cx="5289755" cy="30873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/>
              <a:t>Al usar dos </a:t>
            </a:r>
            <a:r>
              <a:rPr lang="en-US" sz="3600" b="1" dirty="0" err="1"/>
              <a:t>unidades</a:t>
            </a:r>
            <a:r>
              <a:rPr lang="en-US" sz="3600" b="1" dirty="0"/>
              <a:t> para </a:t>
            </a:r>
            <a:r>
              <a:rPr lang="en-US" sz="3600" b="1" dirty="0" err="1"/>
              <a:t>el</a:t>
            </a:r>
            <a:r>
              <a:rPr lang="en-US" sz="3600" b="1" dirty="0"/>
              <a:t> </a:t>
            </a:r>
            <a:r>
              <a:rPr lang="en-US" sz="3600" b="1" dirty="0" err="1"/>
              <a:t>tratamiento</a:t>
            </a:r>
            <a:r>
              <a:rPr lang="en-US" sz="3600" b="1" dirty="0"/>
              <a:t>, </a:t>
            </a:r>
            <a:r>
              <a:rPr lang="en-US" sz="3600" b="1" dirty="0" err="1"/>
              <a:t>como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</a:t>
            </a:r>
            <a:r>
              <a:rPr lang="en-US" sz="3600" b="1" dirty="0" err="1"/>
              <a:t>el</a:t>
            </a:r>
            <a:r>
              <a:rPr lang="en-US" sz="3600" b="1" dirty="0"/>
              <a:t> </a:t>
            </a:r>
            <a:r>
              <a:rPr lang="en-US" sz="3600" b="1" dirty="0" err="1"/>
              <a:t>caso</a:t>
            </a:r>
            <a:r>
              <a:rPr lang="en-US" sz="3600" b="1" dirty="0"/>
              <a:t> de </a:t>
            </a:r>
            <a:r>
              <a:rPr lang="en-US" sz="3600" b="1" dirty="0" err="1"/>
              <a:t>tanque</a:t>
            </a:r>
            <a:r>
              <a:rPr lang="en-US" sz="3600" b="1" dirty="0"/>
              <a:t> </a:t>
            </a:r>
            <a:r>
              <a:rPr lang="en-US" sz="3600" b="1" dirty="0" err="1"/>
              <a:t>séptico</a:t>
            </a:r>
            <a:r>
              <a:rPr lang="en-US" sz="3600" b="1" dirty="0"/>
              <a:t> </a:t>
            </a:r>
            <a:r>
              <a:rPr lang="en-US" sz="3600" b="1" dirty="0" err="1"/>
              <a:t>mejorado</a:t>
            </a:r>
            <a:r>
              <a:rPr lang="en-US" sz="3600" b="1" dirty="0"/>
              <a:t>, ¿se </a:t>
            </a:r>
            <a:r>
              <a:rPr lang="en-US" sz="3600" b="1" dirty="0" err="1"/>
              <a:t>requiere</a:t>
            </a:r>
            <a:r>
              <a:rPr lang="en-US" sz="3600" b="1" dirty="0"/>
              <a:t> </a:t>
            </a:r>
            <a:r>
              <a:rPr lang="en-US" sz="3600" b="1" dirty="0" err="1"/>
              <a:t>menor</a:t>
            </a:r>
            <a:r>
              <a:rPr lang="en-US" sz="3600" b="1" dirty="0"/>
              <a:t> </a:t>
            </a:r>
            <a:r>
              <a:rPr lang="en-US" sz="3600" b="1" dirty="0" err="1"/>
              <a:t>longitud</a:t>
            </a:r>
            <a:r>
              <a:rPr lang="en-US" sz="3600" b="1" dirty="0"/>
              <a:t> de </a:t>
            </a:r>
            <a:r>
              <a:rPr lang="en-US" sz="3600" b="1" dirty="0" err="1"/>
              <a:t>drenaje</a:t>
            </a:r>
            <a:r>
              <a:rPr lang="en-US" sz="3600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22379-CF8A-9C58-7875-7DF3C481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68" y="4445843"/>
            <a:ext cx="5289755" cy="2290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R/ No,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cosa</a:t>
            </a:r>
            <a:r>
              <a:rPr lang="en-US" dirty="0">
                <a:solidFill>
                  <a:schemeClr val="tx1"/>
                </a:solidFill>
              </a:rPr>
              <a:t> es </a:t>
            </a: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volumen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descarga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otro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calidad</a:t>
            </a:r>
            <a:r>
              <a:rPr lang="en-US" dirty="0">
                <a:solidFill>
                  <a:schemeClr val="tx1"/>
                </a:solidFill>
              </a:rPr>
              <a:t> del </a:t>
            </a:r>
            <a:r>
              <a:rPr lang="en-US" dirty="0" err="1">
                <a:solidFill>
                  <a:schemeClr val="tx1"/>
                </a:solidFill>
              </a:rPr>
              <a:t>agua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tratada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s-ES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En </a:t>
            </a:r>
            <a:r>
              <a:rPr lang="en-US" dirty="0" err="1">
                <a:solidFill>
                  <a:schemeClr val="tx1"/>
                </a:solidFill>
              </a:rPr>
              <a:t>este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caso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volumen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mantiene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virtualmente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igual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sólo</a:t>
            </a:r>
            <a:r>
              <a:rPr lang="en-US" dirty="0">
                <a:solidFill>
                  <a:schemeClr val="tx1"/>
                </a:solidFill>
              </a:rPr>
              <a:t> que con </a:t>
            </a:r>
            <a:r>
              <a:rPr lang="en-US" dirty="0" err="1">
                <a:solidFill>
                  <a:schemeClr val="tx1"/>
                </a:solidFill>
              </a:rPr>
              <a:t>menor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grado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contaminación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67ED6-F5A5-0E43-34BE-45D170FE541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5402223" y="676305"/>
            <a:ext cx="6436340" cy="57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40002FE5-45A7-D6D2-BBF5-5226A689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3" t="1" b="75602"/>
          <a:stretch/>
        </p:blipFill>
        <p:spPr>
          <a:xfrm>
            <a:off x="8665029" y="56700"/>
            <a:ext cx="3526971" cy="34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8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grass, curb&#10;&#10;Description automatically generated">
            <a:extLst>
              <a:ext uri="{FF2B5EF4-FFF2-40B4-BE49-F238E27FC236}">
                <a16:creationId xmlns:a16="http://schemas.microsoft.com/office/drawing/2014/main" id="{C208CCF1-5CAA-0586-0488-935BC254C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033A8-2BAA-BCB1-BB30-0F7F875B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" y="95867"/>
            <a:ext cx="4590136" cy="29706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 err="1"/>
              <a:t>Cuando</a:t>
            </a:r>
            <a:r>
              <a:rPr lang="en-US" sz="3200" b="1" dirty="0"/>
              <a:t> un </a:t>
            </a:r>
            <a:r>
              <a:rPr lang="en-US" sz="3200" b="1" dirty="0" err="1"/>
              <a:t>terreno</a:t>
            </a:r>
            <a:r>
              <a:rPr lang="en-US" sz="3200" b="1" dirty="0"/>
              <a:t> se </a:t>
            </a:r>
            <a:r>
              <a:rPr lang="en-US" sz="3200" b="1" dirty="0" err="1"/>
              <a:t>inunda</a:t>
            </a:r>
            <a:r>
              <a:rPr lang="en-US" sz="3200" b="1" dirty="0"/>
              <a:t>, ¿es </a:t>
            </a:r>
            <a:r>
              <a:rPr lang="en-US" sz="3200" b="1" dirty="0" err="1"/>
              <a:t>mejor</a:t>
            </a:r>
            <a:r>
              <a:rPr lang="en-US" sz="3200" b="1" dirty="0"/>
              <a:t> </a:t>
            </a:r>
            <a:r>
              <a:rPr lang="en-US" sz="3200" b="1" dirty="0" err="1"/>
              <a:t>utilizar</a:t>
            </a:r>
            <a:r>
              <a:rPr lang="en-US" sz="3200" b="1" dirty="0"/>
              <a:t> </a:t>
            </a:r>
            <a:r>
              <a:rPr lang="en-US" sz="3200" b="1" dirty="0" err="1"/>
              <a:t>alcantarillado</a:t>
            </a:r>
            <a:r>
              <a:rPr lang="en-US" sz="3200" b="1" dirty="0"/>
              <a:t> </a:t>
            </a:r>
            <a:r>
              <a:rPr lang="en-US" sz="3200" b="1" dirty="0" err="1"/>
              <a:t>sanitario</a:t>
            </a:r>
            <a:r>
              <a:rPr lang="en-US" sz="3200" b="1" dirty="0"/>
              <a:t> </a:t>
            </a:r>
            <a:r>
              <a:rPr lang="en-US" sz="3200" b="1" dirty="0" err="1"/>
              <a:t>porque</a:t>
            </a:r>
            <a:r>
              <a:rPr lang="en-US" sz="3200" b="1" dirty="0"/>
              <a:t>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tanques</a:t>
            </a:r>
            <a:r>
              <a:rPr lang="en-US" sz="3200" b="1" dirty="0"/>
              <a:t> </a:t>
            </a:r>
            <a:r>
              <a:rPr lang="en-US" sz="3200" b="1" dirty="0" err="1"/>
              <a:t>sépticos</a:t>
            </a:r>
            <a:r>
              <a:rPr lang="en-US" sz="3200" b="1" dirty="0"/>
              <a:t> no </a:t>
            </a:r>
            <a:r>
              <a:rPr lang="en-US" sz="3200" b="1" dirty="0" err="1"/>
              <a:t>sirven</a:t>
            </a:r>
            <a:r>
              <a:rPr lang="en-US" sz="3200" b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6869-52C6-83C5-5DDF-2E40EF73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330" y="3245458"/>
            <a:ext cx="4154374" cy="29456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R/ Bajo </a:t>
            </a:r>
            <a:r>
              <a:rPr lang="en-US" sz="2000" dirty="0" err="1">
                <a:solidFill>
                  <a:schemeClr val="tx1"/>
                </a:solidFill>
              </a:rPr>
              <a:t>esas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condiciones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ninguno</a:t>
            </a:r>
            <a:r>
              <a:rPr lang="en-US" sz="2000" dirty="0">
                <a:solidFill>
                  <a:schemeClr val="tx1"/>
                </a:solidFill>
              </a:rPr>
              <a:t> es </a:t>
            </a:r>
            <a:r>
              <a:rPr lang="en-US" sz="2000" dirty="0" err="1">
                <a:solidFill>
                  <a:schemeClr val="tx1"/>
                </a:solidFill>
              </a:rPr>
              <a:t>mejor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otro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ya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dirty="0" err="1">
                <a:solidFill>
                  <a:schemeClr val="tx1"/>
                </a:solidFill>
              </a:rPr>
              <a:t>ninguno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estos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sistemas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serviría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únicamente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gravedad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ausencia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bombeo</a:t>
            </a:r>
            <a:r>
              <a:rPr lang="en-US" sz="2000" dirty="0">
                <a:solidFill>
                  <a:schemeClr val="tx1"/>
                </a:solidFill>
              </a:rPr>
              <a:t>). 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El </a:t>
            </a:r>
            <a:r>
              <a:rPr lang="en-US" sz="2000" dirty="0" err="1">
                <a:solidFill>
                  <a:schemeClr val="tx1"/>
                </a:solidFill>
              </a:rPr>
              <a:t>agua</a:t>
            </a:r>
            <a:r>
              <a:rPr lang="en-US" sz="2000" dirty="0">
                <a:solidFill>
                  <a:schemeClr val="tx1"/>
                </a:solidFill>
              </a:rPr>
              <a:t> del </a:t>
            </a:r>
            <a:r>
              <a:rPr lang="en-US" sz="2000" dirty="0" err="1">
                <a:solidFill>
                  <a:schemeClr val="tx1"/>
                </a:solidFill>
              </a:rPr>
              <a:t>sistema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fluirá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</a:t>
            </a:r>
            <a:r>
              <a:rPr lang="en-US" sz="2000" dirty="0">
                <a:solidFill>
                  <a:schemeClr val="tx1"/>
                </a:solidFill>
              </a:rPr>
              <a:t> y solo </a:t>
            </a:r>
            <a:r>
              <a:rPr lang="en-US" sz="2000" dirty="0" err="1">
                <a:solidFill>
                  <a:schemeClr val="tx1"/>
                </a:solidFill>
              </a:rPr>
              <a:t>si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sistema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está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sobre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niveles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agua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terreno</a:t>
            </a:r>
            <a:r>
              <a:rPr lang="en-US" sz="2000" dirty="0">
                <a:solidFill>
                  <a:schemeClr val="tx1"/>
                </a:solidFill>
              </a:rPr>
              <a:t>, sea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solución</a:t>
            </a:r>
            <a:r>
              <a:rPr lang="en-US" sz="2000" dirty="0">
                <a:solidFill>
                  <a:schemeClr val="tx1"/>
                </a:solidFill>
              </a:rPr>
              <a:t> individual o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red de </a:t>
            </a:r>
            <a:r>
              <a:rPr lang="en-US" sz="2000" dirty="0" err="1">
                <a:solidFill>
                  <a:schemeClr val="tx1"/>
                </a:solidFill>
              </a:rPr>
              <a:t>alcantarillado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sanitario</a:t>
            </a:r>
            <a:r>
              <a:rPr lang="en-US" sz="2000" dirty="0">
                <a:solidFill>
                  <a:schemeClr val="tx1"/>
                </a:solidFill>
              </a:rPr>
              <a:t>.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64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9156B2F2-3453-4202-A296-76354C80A825}"/>
              </a:ext>
            </a:extLst>
          </p:cNvPr>
          <p:cNvSpPr/>
          <p:nvPr/>
        </p:nvSpPr>
        <p:spPr>
          <a:xfrm>
            <a:off x="0" y="2636287"/>
            <a:ext cx="11768941" cy="221607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5481B-DA51-6061-ACF7-4518405F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solidFill>
                  <a:schemeClr val="bg1"/>
                </a:solidFill>
              </a:rPr>
              <a:t>Ustedes como estudiantes, ¿tienen alguna otra duda?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F7AE1-10AE-2E8D-ED07-00352214B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52273"/>
            <a:ext cx="10515600" cy="466631"/>
          </a:xfrm>
        </p:spPr>
        <p:txBody>
          <a:bodyPr/>
          <a:lstStyle/>
          <a:p>
            <a:r>
              <a:rPr lang="es-419" dirty="0">
                <a:solidFill>
                  <a:schemeClr val="tx1"/>
                </a:solidFill>
              </a:rPr>
              <a:t>Entre los participantes podemos contribuir al conocimiento del resto de la clase. 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91B3EEC7-4731-4C9F-3F88-6118999F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46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51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623C5DB8-1C29-17F1-77D9-411DEFC41BFA}"/>
              </a:ext>
            </a:extLst>
          </p:cNvPr>
          <p:cNvSpPr/>
          <p:nvPr/>
        </p:nvSpPr>
        <p:spPr>
          <a:xfrm>
            <a:off x="0" y="2205318"/>
            <a:ext cx="11768941" cy="221607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1C055-6D47-0FF0-5377-A26EAF6B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59" y="2312168"/>
            <a:ext cx="10515600" cy="1719262"/>
          </a:xfrm>
        </p:spPr>
        <p:txBody>
          <a:bodyPr>
            <a:normAutofit fontScale="90000"/>
          </a:bodyPr>
          <a:lstStyle/>
          <a:p>
            <a:r>
              <a:rPr lang="es-419" dirty="0">
                <a:solidFill>
                  <a:schemeClr val="bg1"/>
                </a:solidFill>
              </a:rPr>
              <a:t>¿Un tanque séptico se puede usar en cualquier lote?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26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3F4B4-64BA-F2A7-CDBB-8225B7C7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6" y="699428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R: No se </a:t>
            </a:r>
            <a:r>
              <a:rPr lang="en-US" sz="3600" b="1" dirty="0" err="1"/>
              <a:t>puede</a:t>
            </a:r>
            <a:r>
              <a:rPr lang="en-US" sz="3600" b="1" dirty="0"/>
              <a:t> </a:t>
            </a:r>
            <a:r>
              <a:rPr lang="en-US" sz="3600" b="1" dirty="0" err="1"/>
              <a:t>utilizar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</a:t>
            </a:r>
            <a:r>
              <a:rPr lang="en-US" sz="3600" b="1" dirty="0" err="1"/>
              <a:t>cualquier</a:t>
            </a:r>
            <a:r>
              <a:rPr lang="en-US" sz="3600" b="1" dirty="0"/>
              <a:t> </a:t>
            </a:r>
            <a:r>
              <a:rPr lang="en-US" sz="3600" b="1" dirty="0" err="1"/>
              <a:t>lote</a:t>
            </a:r>
            <a:r>
              <a:rPr lang="en-US" sz="3600" b="1" dirty="0"/>
              <a:t> </a:t>
            </a:r>
            <a:endParaRPr lang="en-US" sz="3600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AE802-1EAE-5E27-233D-287BE9679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8" y="2411245"/>
            <a:ext cx="4492551" cy="36394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/>
              <a:t>Es </a:t>
            </a:r>
            <a:r>
              <a:rPr lang="en-US" sz="2200" dirty="0" err="1"/>
              <a:t>necesario</a:t>
            </a:r>
            <a:r>
              <a:rPr lang="en-US" sz="2200" dirty="0"/>
              <a:t> </a:t>
            </a:r>
            <a:r>
              <a:rPr lang="en-US" sz="2200" dirty="0" err="1"/>
              <a:t>cumpla</a:t>
            </a:r>
            <a:r>
              <a:rPr lang="en-US" sz="2200" dirty="0"/>
              <a:t> con:</a:t>
            </a:r>
          </a:p>
          <a:p>
            <a:pPr lvl="1"/>
            <a:r>
              <a:rPr lang="en-US" sz="2200" dirty="0" err="1"/>
              <a:t>Abastecimiento</a:t>
            </a:r>
            <a:r>
              <a:rPr lang="en-US" sz="2200" dirty="0"/>
              <a:t> de </a:t>
            </a:r>
            <a:r>
              <a:rPr lang="en-US" sz="2200" dirty="0" err="1"/>
              <a:t>agua</a:t>
            </a:r>
            <a:r>
              <a:rPr lang="en-US" sz="2200" dirty="0"/>
              <a:t> </a:t>
            </a:r>
            <a:r>
              <a:rPr lang="en-US" sz="2200" dirty="0" err="1"/>
              <a:t>permanente</a:t>
            </a:r>
            <a:r>
              <a:rPr lang="en-US" sz="2200" dirty="0"/>
              <a:t>.</a:t>
            </a:r>
          </a:p>
          <a:p>
            <a:pPr lvl="1"/>
            <a:r>
              <a:rPr lang="en-US" sz="2200" dirty="0" err="1"/>
              <a:t>Terreno</a:t>
            </a:r>
            <a:r>
              <a:rPr lang="en-US" sz="2200" dirty="0"/>
              <a:t> con </a:t>
            </a:r>
            <a:r>
              <a:rPr lang="en-US" sz="2200" dirty="0" err="1"/>
              <a:t>disponibilidad</a:t>
            </a:r>
            <a:r>
              <a:rPr lang="en-US" sz="2200" dirty="0"/>
              <a:t> para </a:t>
            </a:r>
            <a:r>
              <a:rPr lang="en-US" sz="2200" dirty="0" err="1"/>
              <a:t>colocar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</a:t>
            </a:r>
            <a:r>
              <a:rPr lang="en-US" sz="2200" dirty="0" err="1"/>
              <a:t>sistema</a:t>
            </a:r>
            <a:r>
              <a:rPr lang="en-US" sz="2200" dirty="0"/>
              <a:t> de </a:t>
            </a:r>
            <a:r>
              <a:rPr lang="en-US" sz="2200" dirty="0" err="1"/>
              <a:t>infiltración</a:t>
            </a:r>
            <a:r>
              <a:rPr lang="en-US" sz="2200" dirty="0"/>
              <a:t>, que a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</a:t>
            </a:r>
            <a:r>
              <a:rPr lang="en-US" sz="2200" dirty="0" err="1"/>
              <a:t>debe</a:t>
            </a:r>
            <a:r>
              <a:rPr lang="en-US" sz="2200" dirty="0"/>
              <a:t> </a:t>
            </a:r>
            <a:r>
              <a:rPr lang="en-US" sz="2200" dirty="0" err="1"/>
              <a:t>tener</a:t>
            </a:r>
            <a:r>
              <a:rPr lang="en-US" sz="2200" dirty="0"/>
              <a:t> </a:t>
            </a:r>
            <a:r>
              <a:rPr lang="en-US" sz="2200" dirty="0" err="1"/>
              <a:t>capacidad</a:t>
            </a:r>
            <a:r>
              <a:rPr lang="en-US" sz="2200" dirty="0"/>
              <a:t> de </a:t>
            </a:r>
            <a:r>
              <a:rPr lang="en-US" sz="2200" dirty="0" err="1"/>
              <a:t>percolación</a:t>
            </a:r>
            <a:r>
              <a:rPr lang="en-US" sz="2200" dirty="0"/>
              <a:t>.</a:t>
            </a:r>
          </a:p>
          <a:p>
            <a:r>
              <a:rPr lang="en-US" sz="2200" dirty="0"/>
              <a:t>Al no remover la </a:t>
            </a:r>
            <a:r>
              <a:rPr lang="en-US" sz="2200" dirty="0" err="1"/>
              <a:t>totalidad</a:t>
            </a:r>
            <a:r>
              <a:rPr lang="en-US" sz="2200" dirty="0"/>
              <a:t> de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contaminantes</a:t>
            </a:r>
            <a:r>
              <a:rPr lang="en-US" sz="2200" dirty="0"/>
              <a:t>, las </a:t>
            </a:r>
            <a:r>
              <a:rPr lang="en-US" sz="2200" dirty="0" err="1"/>
              <a:t>condiciones</a:t>
            </a:r>
            <a:r>
              <a:rPr lang="en-US" sz="2200" dirty="0"/>
              <a:t> para la </a:t>
            </a:r>
            <a:r>
              <a:rPr lang="en-US" sz="2200" dirty="0" err="1"/>
              <a:t>disposición</a:t>
            </a:r>
            <a:r>
              <a:rPr lang="en-US" sz="2200" dirty="0"/>
              <a:t> final del </a:t>
            </a:r>
            <a:r>
              <a:rPr lang="en-US" sz="2200" dirty="0" err="1"/>
              <a:t>agua</a:t>
            </a:r>
            <a:r>
              <a:rPr lang="en-US" sz="2200" dirty="0"/>
              <a:t> residual es vital.</a:t>
            </a:r>
          </a:p>
        </p:txBody>
      </p:sp>
      <p:pic>
        <p:nvPicPr>
          <p:cNvPr id="6" name="Content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5DF133B-9B5D-9F9A-2C5D-89FD43D76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988" b="-1"/>
          <a:stretch/>
        </p:blipFill>
        <p:spPr>
          <a:xfrm>
            <a:off x="5225066" y="10"/>
            <a:ext cx="6966934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D07EE36-68D5-5D86-B8FB-EB9BAEF1B840}"/>
              </a:ext>
            </a:extLst>
          </p:cNvPr>
          <p:cNvSpPr txBox="1"/>
          <p:nvPr/>
        </p:nvSpPr>
        <p:spPr>
          <a:xfrm>
            <a:off x="6487706" y="2702896"/>
            <a:ext cx="10428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 Light"/>
              </a:rPr>
              <a:t>¿ ?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18E044-8314-2814-0481-A3199CE3D9E9}"/>
              </a:ext>
            </a:extLst>
          </p:cNvPr>
          <p:cNvSpPr txBox="1"/>
          <p:nvPr/>
        </p:nvSpPr>
        <p:spPr>
          <a:xfrm>
            <a:off x="10751127" y="3074449"/>
            <a:ext cx="10428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 Light"/>
              </a:rPr>
              <a:t>¿ ?</a:t>
            </a:r>
            <a:endParaRPr lang="es-ES" sz="4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0C64D9-7062-0ACF-5264-1BBEF3F487CE}"/>
              </a:ext>
            </a:extLst>
          </p:cNvPr>
          <p:cNvSpPr txBox="1"/>
          <p:nvPr/>
        </p:nvSpPr>
        <p:spPr>
          <a:xfrm>
            <a:off x="8313986" y="2778465"/>
            <a:ext cx="10428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 Light"/>
              </a:rPr>
              <a:t>¿ ?</a:t>
            </a:r>
            <a:endParaRPr lang="es-E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0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build="allAtOnce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262A64A0-B856-E6B5-3BCD-C82900F4E7CF}"/>
              </a:ext>
            </a:extLst>
          </p:cNvPr>
          <p:cNvSpPr/>
          <p:nvPr/>
        </p:nvSpPr>
        <p:spPr>
          <a:xfrm>
            <a:off x="0" y="2452744"/>
            <a:ext cx="11962504" cy="247425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60DBA-7F5A-683C-E228-DEE7C9E3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solidFill>
                  <a:schemeClr val="bg1"/>
                </a:solidFill>
              </a:rPr>
              <a:t>¿Por qué los tanques sépticos deben ser impermeables?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12982-7A4B-F8F3-E314-1272A9006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71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ground, outdoor, grass, rock&#10;&#10;Description automatically generated">
            <a:extLst>
              <a:ext uri="{FF2B5EF4-FFF2-40B4-BE49-F238E27FC236}">
                <a16:creationId xmlns:a16="http://schemas.microsoft.com/office/drawing/2014/main" id="{D3BE9E77-A6D5-BDF7-3FE0-0565508878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16113"/>
          <a:stretch/>
        </p:blipFill>
        <p:spPr>
          <a:xfrm>
            <a:off x="6299" y="415646"/>
            <a:ext cx="8655742" cy="61400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E7030-3FB3-D1EF-2FB2-EFF57B843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15" y="267145"/>
            <a:ext cx="485498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Es </a:t>
            </a:r>
            <a:r>
              <a:rPr lang="en-US" sz="4000" b="1" dirty="0" err="1"/>
              <a:t>necesario</a:t>
            </a:r>
            <a:r>
              <a:rPr lang="en-US" sz="4000" b="1" dirty="0"/>
              <a:t> para que: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6206F-B5C9-9A1D-3612-12AE86CC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6460" y="1930390"/>
            <a:ext cx="4716436" cy="3742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Las </a:t>
            </a:r>
            <a:r>
              <a:rPr lang="en-US" sz="2400" dirty="0" err="1"/>
              <a:t>aguas</a:t>
            </a:r>
            <a:r>
              <a:rPr lang="en-US" sz="2400" dirty="0"/>
              <a:t> </a:t>
            </a:r>
            <a:r>
              <a:rPr lang="en-US" sz="2400" dirty="0" err="1"/>
              <a:t>residuales</a:t>
            </a:r>
            <a:r>
              <a:rPr lang="en-US" sz="2400" dirty="0"/>
              <a:t> que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él</a:t>
            </a:r>
            <a:r>
              <a:rPr lang="en-US" sz="2400" dirty="0"/>
              <a:t> se </a:t>
            </a:r>
            <a:r>
              <a:rPr lang="en-US" sz="2400" dirty="0" err="1"/>
              <a:t>almacenan</a:t>
            </a:r>
            <a:r>
              <a:rPr lang="en-US" sz="2400" dirty="0"/>
              <a:t> no se </a:t>
            </a:r>
            <a:r>
              <a:rPr lang="en-US" sz="2400" dirty="0" err="1"/>
              <a:t>salgan</a:t>
            </a:r>
            <a:r>
              <a:rPr lang="en-US" sz="2400" dirty="0"/>
              <a:t> y </a:t>
            </a:r>
            <a:r>
              <a:rPr lang="en-US" sz="2400" dirty="0" err="1"/>
              <a:t>contaminen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medio </a:t>
            </a:r>
            <a:r>
              <a:rPr lang="en-US" sz="2400" dirty="0" err="1"/>
              <a:t>donde</a:t>
            </a:r>
            <a:r>
              <a:rPr lang="en-US" sz="2400" dirty="0"/>
              <a:t> se </a:t>
            </a:r>
            <a:r>
              <a:rPr lang="en-US" sz="2400" dirty="0" err="1"/>
              <a:t>encuentren</a:t>
            </a:r>
            <a:r>
              <a:rPr lang="en-US" sz="2400" dirty="0"/>
              <a:t>.</a:t>
            </a:r>
          </a:p>
          <a:p>
            <a:r>
              <a:rPr lang="en-US" sz="2400" dirty="0"/>
              <a:t>No le </a:t>
            </a:r>
            <a:r>
              <a:rPr lang="en-US" sz="2400" dirty="0" err="1"/>
              <a:t>entren</a:t>
            </a:r>
            <a:r>
              <a:rPr lang="en-US" sz="2400" dirty="0"/>
              <a:t> </a:t>
            </a:r>
            <a:r>
              <a:rPr lang="en-US" sz="2400" dirty="0" err="1"/>
              <a:t>otras</a:t>
            </a:r>
            <a:r>
              <a:rPr lang="en-US" sz="2400" dirty="0"/>
              <a:t> </a:t>
            </a:r>
            <a:r>
              <a:rPr lang="en-US" sz="2400" dirty="0" err="1"/>
              <a:t>aguas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que </a:t>
            </a:r>
            <a:r>
              <a:rPr lang="en-US" sz="2400" dirty="0" err="1"/>
              <a:t>estarían</a:t>
            </a:r>
            <a:r>
              <a:rPr lang="en-US" sz="2400" dirty="0"/>
              <a:t> </a:t>
            </a:r>
            <a:r>
              <a:rPr lang="en-US" sz="2400" dirty="0" err="1"/>
              <a:t>alterando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proceso</a:t>
            </a:r>
            <a:r>
              <a:rPr lang="en-US" sz="2400" dirty="0"/>
              <a:t> </a:t>
            </a:r>
            <a:r>
              <a:rPr lang="en-US" sz="2400" dirty="0" err="1"/>
              <a:t>interno</a:t>
            </a:r>
            <a:r>
              <a:rPr lang="en-US" sz="2400" dirty="0"/>
              <a:t> de </a:t>
            </a:r>
            <a:r>
              <a:rPr lang="en-US" sz="2400" dirty="0" err="1"/>
              <a:t>tratamiento</a:t>
            </a:r>
            <a:r>
              <a:rPr lang="en-US" sz="2400" dirty="0"/>
              <a:t>.</a:t>
            </a:r>
          </a:p>
          <a:p>
            <a:r>
              <a:rPr lang="en-US" sz="2400" dirty="0"/>
              <a:t>Los </a:t>
            </a:r>
            <a:r>
              <a:rPr lang="en-US" sz="2400" dirty="0" err="1"/>
              <a:t>compuestos</a:t>
            </a:r>
            <a:r>
              <a:rPr lang="en-US" sz="2400" dirty="0"/>
              <a:t> </a:t>
            </a:r>
            <a:r>
              <a:rPr lang="en-US" sz="2400" dirty="0" err="1"/>
              <a:t>orgánicos</a:t>
            </a:r>
            <a:r>
              <a:rPr lang="en-US" sz="2400" dirty="0"/>
              <a:t> del </a:t>
            </a:r>
            <a:r>
              <a:rPr lang="en-US" sz="2400" dirty="0" err="1"/>
              <a:t>agua</a:t>
            </a:r>
            <a:r>
              <a:rPr lang="en-US" sz="2400" dirty="0"/>
              <a:t> no </a:t>
            </a:r>
            <a:r>
              <a:rPr lang="en-US" sz="2400" dirty="0" err="1"/>
              <a:t>dañen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resto de </a:t>
            </a:r>
            <a:r>
              <a:rPr lang="en-US" sz="2400" dirty="0" err="1"/>
              <a:t>materiales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. 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9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06933E9-0F57-C046-DD65-742D8F36D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CD73C-6EFE-9285-3ECC-24F0E6F5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376" y="2684047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/>
              <a:t>¿Cómo se logra impermeabilizar un tanque?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0003B-1581-16E0-D2E0-7B267CB34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481" y="4764064"/>
            <a:ext cx="4330262" cy="1338226"/>
          </a:xfr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R/ Si es de concreto, utilizando aditivos, repellos y revestimientos; o bien, utilizando tanques de otros materiales como el plástico.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011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0749-94E6-3BF4-3439-CF0F081E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969" y="725976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¿Es necesario pintar los tanques por dentro? ¿Con qué?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8F846-1014-FB96-074D-73AF199F3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0083" y="4209306"/>
            <a:ext cx="4087305" cy="14753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Para evitar desgaste y filtraciones, se recomiendan pinturas bituminosas y productos epóxicos para ello. </a:t>
            </a:r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person, rock&#10;&#10;Description automatically generated">
            <a:extLst>
              <a:ext uri="{FF2B5EF4-FFF2-40B4-BE49-F238E27FC236}">
                <a16:creationId xmlns:a16="http://schemas.microsoft.com/office/drawing/2014/main" id="{91D697A2-685B-6872-9308-2ABA04452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1592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8867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6692A-F645-74AD-6B36-584A925A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165" y="1117279"/>
            <a:ext cx="4129140" cy="21242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¿La entrada de las aguas a un tanque séptico se hace colocando un codo o se deja la caída libre del chorro?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DDC3D-2469-553F-CFAC-5774A393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8577" y="3649334"/>
            <a:ext cx="3322316" cy="22000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R/ Ninguna de las anteriores, la entrada debe contar con una pantalla o filtro para reducir la velocidad con la que el agua ingresa al sistema, facilitando la sedimentación, sin alterar las capas de grasa. </a:t>
            </a:r>
          </a:p>
        </p:txBody>
      </p:sp>
      <p:pic>
        <p:nvPicPr>
          <p:cNvPr id="4" name="Imagen 5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3BC21F48-6A82-04C1-572C-B8CDE32D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10" y="260622"/>
            <a:ext cx="5909334" cy="643387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8071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  <p:tag name="ARTICULATE_DESIGN_ID_OFFICE THEME" val="J4KQIAF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1445</Words>
  <Application>Microsoft Macintosh PowerPoint</Application>
  <PresentationFormat>Panorámica</PresentationFormat>
  <Paragraphs>89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Tw Cen MT</vt:lpstr>
      <vt:lpstr>Office Theme</vt:lpstr>
      <vt:lpstr>Preguntas frecuentes</vt:lpstr>
      <vt:lpstr>Preguntas frecuentes </vt:lpstr>
      <vt:lpstr>¿Un tanque séptico se puede usar en cualquier lote?</vt:lpstr>
      <vt:lpstr>R: No se puede utilizar en cualquier lote </vt:lpstr>
      <vt:lpstr>¿Por qué los tanques sépticos deben ser impermeables? </vt:lpstr>
      <vt:lpstr>Es necesario para que:</vt:lpstr>
      <vt:lpstr>¿Cómo se logra impermeabilizar un tanque?</vt:lpstr>
      <vt:lpstr>¿Es necesario pintar los tanques por dentro? ¿Con qué?</vt:lpstr>
      <vt:lpstr>¿La entrada de las aguas a un tanque séptico se hace colocando un codo o se deja la caída libre del chorro?</vt:lpstr>
      <vt:lpstr>¿La entrada de aguas al tanque séptico puede estar a la par de las salida?</vt:lpstr>
      <vt:lpstr>¿Es más eficiente un tanque séptico con paredes internas que lo dividen en dos compartimentos o más?</vt:lpstr>
      <vt:lpstr>¿Por qué después de limpiar un tanque séptico se llena tan rápido?</vt:lpstr>
      <vt:lpstr>¿Al limpiar un tanque séptico se le debe extraer todo lo que contiene y se debe desinfectar?</vt:lpstr>
      <vt:lpstr>¿Es mejor tener un tanque séptico que se deba limpiar cada 10 años o en períodos aún mayores?</vt:lpstr>
      <vt:lpstr>¿Qué se hace con los lodos extraídos de un tanque séptico? </vt:lpstr>
      <vt:lpstr>¿Por qué una alcantarilla (tubo grande) no sirve como tanque séptico?  </vt:lpstr>
      <vt:lpstr>¿Por qué deben salir los gases que se forman en un tanque séptico?</vt:lpstr>
      <vt:lpstr>¿Es apropiado colocar un sifón a la entrada del tanque séptico? </vt:lpstr>
      <vt:lpstr>¿Se puede colocar las aguas del baño y de la cocina en el tanque séptico o directo a los drenajes? </vt:lpstr>
      <vt:lpstr>¿El funcionamiento de “los gusanos” del tanque se afecta por el uso del cloro en limpieza-desinfección en el hogar?</vt:lpstr>
      <vt:lpstr>¿Es mejor hacer la prueba de percolación en verano?</vt:lpstr>
      <vt:lpstr>¿Se debe colocar plásticos sobre la piedra de los drenajes?</vt:lpstr>
      <vt:lpstr>¿Se puede construir “planchés” de concreto sobre los drenajes?</vt:lpstr>
      <vt:lpstr>Al usar dos unidades para el tratamiento, como en el caso de tanque séptico mejorado, ¿se requiere menor longitud de drenaje?</vt:lpstr>
      <vt:lpstr>Cuando un terreno se inunda, ¿es mejor utilizar alcantarillado sanitario porque los tanques sépticos no sirven? </vt:lpstr>
      <vt:lpstr>Ustedes como estudiantes, ¿tienen alguna otra duda?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tanque séptico: Preguntas frecuentes</dc:title>
  <dc:creator>Ricardo Arévalo</dc:creator>
  <cp:lastModifiedBy>Elías Rosales-Escalante</cp:lastModifiedBy>
  <cp:revision>459</cp:revision>
  <dcterms:created xsi:type="dcterms:W3CDTF">2022-12-14T00:52:32Z</dcterms:created>
  <dcterms:modified xsi:type="dcterms:W3CDTF">2023-01-18T22:18:25Z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476264D0-5160-41C9-BA2E-5B82A9CFF480</vt:lpwstr>
  </property>
  <property fmtid="{D5CDD505-2E9C-101B-9397-08002B2CF9AE}" pid="3" name="ArticulatePath">
    <vt:lpwstr>C1M1T2 - El Tanque Séptico, preguntas frecuentes</vt:lpwstr>
  </property>
</Properties>
</file>