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6" r:id="rId18"/>
    <p:sldId id="277" r:id="rId19"/>
    <p:sldId id="275" r:id="rId20"/>
    <p:sldId id="278" r:id="rId21"/>
    <p:sldId id="274" r:id="rId22"/>
    <p:sldId id="269" r:id="rId23"/>
    <p:sldId id="264" r:id="rId24"/>
  </p:sldIdLst>
  <p:sldSz cx="12192000" cy="6858000"/>
  <p:notesSz cx="6858000" cy="9144000"/>
  <p:custDataLst>
    <p:tags r:id="rId26"/>
  </p:custDataLst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AB113E-3D14-493F-A8E2-944FE13EAF3C}" v="25" dt="2023-01-16T04:44:25.473"/>
    <p1510:client id="{E94F82B2-A016-43DC-B614-0F17A4BB3F3D}" v="511" dt="2023-01-16T16:33:13.729"/>
    <p1510:client id="{F45C5BBD-FB7C-978B-6C1D-6025D2D960D7}" v="29" dt="2023-01-16T21:13:41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31745-BA2A-47DA-8E90-32F748A7F777}" type="datetimeFigureOut">
              <a:rPr lang="es-419" smtClean="0"/>
              <a:t>18/1/23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24F7-C51E-4172-A0D4-B0B8CC4687E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4070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B24F7-C51E-4172-A0D4-B0B8CC4687E5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6996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B24F7-C51E-4172-A0D4-B0B8CC4687E5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246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4E33-497D-A675-C726-A16B5BEF1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0708C-0176-408B-355A-9B269A1DF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5EC40-834C-D904-3B7C-19807D9C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0CF4-F3CF-4F86-9B30-9DCC369ED14A}" type="datetimeFigureOut">
              <a:rPr lang="es-419" smtClean="0"/>
              <a:t>18/1/23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63BDC-319E-E5DD-3F19-05BA9B4E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D26D-9B5A-C987-809B-E1BA6246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5F20-2A00-4E30-933C-AC816F49756F}" type="slidenum">
              <a:rPr lang="es-419" smtClean="0"/>
              <a:t>‹Nº›</a:t>
            </a:fld>
            <a:endParaRPr lang="es-419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52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0A7BA-FAE9-474E-E4E1-9E82D49A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52369-E2A7-22EF-D6D0-E3CDD3C54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4E5D6-12A2-EF18-CAA7-25D870A6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0CF4-F3CF-4F86-9B30-9DCC369ED14A}" type="datetimeFigureOut">
              <a:rPr lang="es-419" smtClean="0"/>
              <a:t>18/1/23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2D8B0-575E-86AB-2784-407D1A8D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DBC1-A61A-157D-B79A-F5FE0F71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5F20-2A00-4E30-933C-AC816F49756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0332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D60B5-FA8A-EDC9-2EB0-10B867520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ABF87-8A17-94B6-2C97-E27B31D68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17199-9F2B-D5EF-F529-8003FFE4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0CF4-F3CF-4F86-9B30-9DCC369ED14A}" type="datetimeFigureOut">
              <a:rPr lang="es-419" smtClean="0"/>
              <a:t>18/1/23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4CB83-D663-6B3B-D591-81592835E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4C22F-D60B-BA2D-93F1-6CA60F6F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5F20-2A00-4E30-933C-AC816F49756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1831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1304-A96B-3298-CD6A-30B98C74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4FA58-8658-2783-648A-16CA73AF4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1F4C6-245D-D2B8-B270-24E4892DC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0CF4-F3CF-4F86-9B30-9DCC369ED14A}" type="datetimeFigureOut">
              <a:rPr lang="es-419" smtClean="0"/>
              <a:t>18/1/23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59207-8007-949D-B3E8-02489B99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A2C7B-5C97-E02C-425B-9D90B123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5F20-2A00-4E30-933C-AC816F49756F}" type="slidenum">
              <a:rPr lang="es-419" smtClean="0"/>
              <a:t>‹Nº›</a:t>
            </a:fld>
            <a:endParaRPr lang="es-419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62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4C96-45DD-3B01-AA7B-A3FBB17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A4D10-E428-1F4E-0169-F0BE3B32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D189A-5C10-3494-1BE0-1C5F3CA1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0CF4-F3CF-4F86-9B30-9DCC369ED14A}" type="datetimeFigureOut">
              <a:rPr lang="es-419" smtClean="0"/>
              <a:t>18/1/23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33215-0020-6CA7-2403-905BE72A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0077C-A557-83D2-8FE9-CC6BA190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5F20-2A00-4E30-933C-AC816F49756F}" type="slidenum">
              <a:rPr lang="es-419" smtClean="0"/>
              <a:t>‹Nº›</a:t>
            </a:fld>
            <a:endParaRPr lang="es-419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36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99F1E-F79A-2F73-0BC2-8E3F6ECD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61175-57C3-F516-8C4E-CA7FA81EA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F6374-4E9D-D604-F864-1D40A3911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A0C2F-8FFE-B147-90B1-6268B381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0CF4-F3CF-4F86-9B30-9DCC369ED14A}" type="datetimeFigureOut">
              <a:rPr lang="es-419" smtClean="0"/>
              <a:t>18/1/23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06A3F-4443-45C0-80F0-A1F97036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F1E96-7714-9941-259C-EDE41962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5F20-2A00-4E30-933C-AC816F49756F}" type="slidenum">
              <a:rPr lang="es-419" smtClean="0"/>
              <a:t>‹Nº›</a:t>
            </a:fld>
            <a:endParaRPr lang="es-419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58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FB95-D90A-72AD-B074-36BEB48A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1F709-4F6F-BA6C-0BF6-8EBEEB919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32321-D64A-9339-4C1A-1C86A808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171E4-9A85-BE88-F5E5-FF1EE787D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1922F-4D9E-360E-C8F8-85E574B83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16B50-AED5-3EFF-9C0E-CC87B170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0CF4-F3CF-4F86-9B30-9DCC369ED14A}" type="datetimeFigureOut">
              <a:rPr lang="es-419" smtClean="0"/>
              <a:t>18/1/23</a:t>
            </a:fld>
            <a:endParaRPr lang="es-419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09664-231B-0D24-CB9E-6249CE91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67D39-8AEC-8BD6-0E20-DA606130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5F20-2A00-4E30-933C-AC816F49756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9970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9B8C-292E-D20F-06DB-FB0AFB3A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FE981-4D11-833A-64EE-7A741DDC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0CF4-F3CF-4F86-9B30-9DCC369ED14A}" type="datetimeFigureOut">
              <a:rPr lang="es-419" smtClean="0"/>
              <a:t>18/1/23</a:t>
            </a:fld>
            <a:endParaRPr lang="es-419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6F5A9-B63B-5195-91E9-E28A568E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1A184-3A66-6671-A7B0-6F7073D1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5F20-2A00-4E30-933C-AC816F49756F}" type="slidenum">
              <a:rPr lang="es-419" smtClean="0"/>
              <a:t>‹Nº›</a:t>
            </a:fld>
            <a:endParaRPr lang="es-419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63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28763D-0C96-BC68-4DE1-EE6D5AFC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0CF4-F3CF-4F86-9B30-9DCC369ED14A}" type="datetimeFigureOut">
              <a:rPr lang="es-419" smtClean="0"/>
              <a:t>18/1/23</a:t>
            </a:fld>
            <a:endParaRPr lang="es-419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31BA5-37E2-B69D-A8F0-83523C4F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C2BAB-768D-2CEE-8E83-C642E557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5F20-2A00-4E30-933C-AC816F49756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8295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7CFB-42C1-F2C7-746F-5624ED52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D64F-FF64-F1B1-2F47-26C57970E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3EC2D-AE86-0A27-E3FA-14DC957FA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D5A37-86C0-3776-BDE4-57F64F4D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0CF4-F3CF-4F86-9B30-9DCC369ED14A}" type="datetimeFigureOut">
              <a:rPr lang="es-419" smtClean="0"/>
              <a:t>18/1/23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224B6-E09F-9ABE-FBFC-DF320CC20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78AAF-66C6-731A-A0F0-877B8DAA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5F20-2A00-4E30-933C-AC816F49756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5235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DB1B-CF7B-7BA8-CA82-5A273330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EE244-B50E-54D3-36EF-DFCBBBF22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45B66-3B02-C5CB-1D7E-97E242063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54630-7D6B-94D1-7228-49C90C3B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0CF4-F3CF-4F86-9B30-9DCC369ED14A}" type="datetimeFigureOut">
              <a:rPr lang="es-419" smtClean="0"/>
              <a:t>18/1/23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F154C-15CB-24CC-243D-D85AE1E3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560EF-0DF8-C14C-F4DF-3F2BC42E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5F20-2A00-4E30-933C-AC816F49756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501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2A3549-0782-7588-13A0-AC4AD201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1CC94-8972-2A28-ADB4-01E559119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D2985-0502-21D8-EF08-88236B286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0CF4-F3CF-4F86-9B30-9DCC369ED14A}" type="datetimeFigureOut">
              <a:rPr lang="es-419" smtClean="0"/>
              <a:t>18/1/23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186E6-AC86-3DB4-10A9-AA0EE6FBC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58EB4-8591-7D6D-1835-D032144DD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05F20-2A00-4E30-933C-AC816F49756F}" type="slidenum">
              <a:rPr lang="es-419" smtClean="0"/>
              <a:t>‹Nº›</a:t>
            </a:fld>
            <a:endParaRPr lang="es-419"/>
          </a:p>
        </p:txBody>
      </p:sp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0FE9FFAD-7CD6-AEA5-260D-78EEADAF5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3" t="1" b="75602"/>
          <a:stretch/>
        </p:blipFill>
        <p:spPr>
          <a:xfrm>
            <a:off x="8665029" y="56700"/>
            <a:ext cx="3526971" cy="346975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4564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hyperlink" Target="https://descargas.intef.es/cedec/proyectoedia/realengua/contenidos/contagiate_de_lecturas/el_libro_ese_desconocido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CCCACE-E14E-41A6-DC6A-6BE9DFD06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3685" y="5350155"/>
            <a:ext cx="4898315" cy="1507845"/>
          </a:xfrm>
        </p:spPr>
        <p:txBody>
          <a:bodyPr>
            <a:normAutofit/>
          </a:bodyPr>
          <a:lstStyle/>
          <a:p>
            <a:r>
              <a:rPr lang="es-419" sz="1800" b="1"/>
              <a:t>Facilitador: Sr. Elías Rosales</a:t>
            </a:r>
          </a:p>
          <a:p>
            <a:r>
              <a:rPr lang="es-419" sz="1800" b="1"/>
              <a:t>Proyecto: CoTriSan GIZ Costa Rica</a:t>
            </a:r>
          </a:p>
          <a:p>
            <a:r>
              <a:rPr lang="es-419" sz="1800" b="1"/>
              <a:t>Enero 2023</a:t>
            </a: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8F1F9397-58D5-4375-56AA-60C1459CD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464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1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CC406974-2215-047D-9171-CD3737330FEF}"/>
              </a:ext>
            </a:extLst>
          </p:cNvPr>
          <p:cNvSpPr/>
          <p:nvPr/>
        </p:nvSpPr>
        <p:spPr>
          <a:xfrm>
            <a:off x="0" y="591671"/>
            <a:ext cx="8638391" cy="8175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9D688-2507-B783-6EC7-4D9546535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50" y="311508"/>
            <a:ext cx="11530781" cy="1325563"/>
          </a:xfrm>
        </p:spPr>
        <p:txBody>
          <a:bodyPr/>
          <a:lstStyle/>
          <a:p>
            <a:r>
              <a:rPr lang="es-419">
                <a:solidFill>
                  <a:schemeClr val="bg1"/>
                </a:solidFill>
              </a:rPr>
              <a:t>Aguas residuales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5A342-D2E4-80B3-3176-D90DDA811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4021393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419"/>
              <a:t>Toda aquella que utilizamos y cargamos con algún elemento contaminante.</a:t>
            </a:r>
          </a:p>
          <a:p>
            <a:r>
              <a:rPr lang="es-419"/>
              <a:t>Las aguas residuales domésticas provenientes de inodoros se les llama aguas residuales café/marrón, mientras que las jabonosas, se les denomina grises. </a:t>
            </a:r>
            <a:endParaRPr lang="es-419">
              <a:ea typeface="Calibri"/>
              <a:cs typeface="Calibri"/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0BB06B0A-7526-4ECB-7931-67AF25B0B9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42" y="2730283"/>
            <a:ext cx="7040864" cy="249064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28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89D6AFF8-EE43-3C33-4AA7-1F27DEE235BF}"/>
              </a:ext>
            </a:extLst>
          </p:cNvPr>
          <p:cNvSpPr/>
          <p:nvPr/>
        </p:nvSpPr>
        <p:spPr>
          <a:xfrm>
            <a:off x="0" y="591671"/>
            <a:ext cx="8638391" cy="8175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0D331-DD4A-9004-87BB-8AC8C1C5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>
                <a:solidFill>
                  <a:schemeClr val="bg1"/>
                </a:solidFill>
              </a:rPr>
              <a:t>Amenaza</a:t>
            </a:r>
          </a:p>
        </p:txBody>
      </p:sp>
      <p:pic>
        <p:nvPicPr>
          <p:cNvPr id="6" name="Content Placeholder 5" descr="Diagram, map&#10;&#10;Description automatically generated">
            <a:extLst>
              <a:ext uri="{FF2B5EF4-FFF2-40B4-BE49-F238E27FC236}">
                <a16:creationId xmlns:a16="http://schemas.microsoft.com/office/drawing/2014/main" id="{91D5F3B5-DCF3-9BAD-9D62-0D0A3E9389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2129605"/>
            <a:ext cx="6923087" cy="35538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9612E-AE97-CFDE-5947-E10C111B1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6711" y="1690688"/>
            <a:ext cx="4788308" cy="49264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419"/>
              <a:t>Fenómeno o evento físico-natural que de suceder, puede poner en peligro el entorno (natural o construido), la salud e inclusive la vida.</a:t>
            </a:r>
          </a:p>
          <a:p>
            <a:r>
              <a:rPr lang="es-419"/>
              <a:t>Pueden ser naturales (terremotos) o provocados por actividad humana (deslizamientos en tierras deforestadas o alteradas).</a:t>
            </a:r>
            <a:endParaRPr lang="es-419">
              <a:ea typeface="Calibri"/>
              <a:cs typeface="Calibri"/>
            </a:endParaRPr>
          </a:p>
          <a:p>
            <a:endParaRPr lang="es-419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5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378EF6DB-5204-CF1B-E494-754BBBEA3639}"/>
              </a:ext>
            </a:extLst>
          </p:cNvPr>
          <p:cNvSpPr/>
          <p:nvPr/>
        </p:nvSpPr>
        <p:spPr>
          <a:xfrm>
            <a:off x="0" y="591671"/>
            <a:ext cx="8638391" cy="8175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7E44A-0965-55DD-C4F7-43C30911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3200">
                <a:solidFill>
                  <a:schemeClr val="bg1"/>
                </a:solidFill>
              </a:rPr>
              <a:t>Artefactos de bajo consumo de agua (ABC)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181E-9369-5072-4986-1FED332E21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/>
              <a:t>Se denomina </a:t>
            </a:r>
            <a:r>
              <a:rPr lang="es-419" err="1"/>
              <a:t>ABCs</a:t>
            </a:r>
            <a:r>
              <a:rPr lang="es-419"/>
              <a:t> a inodoros que funcionan con menos de 6 litros por descarga y llaves que consumen menos de 10 litros por minuto. </a:t>
            </a:r>
          </a:p>
          <a:p>
            <a:r>
              <a:rPr lang="es-419"/>
              <a:t>Dentro de esta categoría caben los </a:t>
            </a:r>
            <a:r>
              <a:rPr lang="es-419" err="1"/>
              <a:t>ecoinodoros</a:t>
            </a:r>
            <a:r>
              <a:rPr lang="es-419"/>
              <a:t> de bajo caudal. </a:t>
            </a:r>
          </a:p>
          <a:p>
            <a:r>
              <a:rPr lang="es-419"/>
              <a:t>También existen los inodoros secos (vistos anteriormente).</a:t>
            </a:r>
          </a:p>
        </p:txBody>
      </p:sp>
      <p:pic>
        <p:nvPicPr>
          <p:cNvPr id="6" name="Content Placeholder 5" descr="A picture containing person, indoor, hand, sink&#10;&#10;Description automatically generated">
            <a:extLst>
              <a:ext uri="{FF2B5EF4-FFF2-40B4-BE49-F238E27FC236}">
                <a16:creationId xmlns:a16="http://schemas.microsoft.com/office/drawing/2014/main" id="{139410DD-967E-3659-B166-1CCD8A3636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618059"/>
            <a:ext cx="4766469" cy="4766469"/>
          </a:xfrm>
          <a:ln>
            <a:solidFill>
              <a:srgbClr val="00B05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279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B13767CF-E6DE-AB12-3867-48ECDC6989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r="4675" b="-4"/>
          <a:stretch/>
        </p:blipFill>
        <p:spPr>
          <a:xfrm>
            <a:off x="1" y="10"/>
            <a:ext cx="8986684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485D6-A513-E944-5F47-45020974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735" y="286809"/>
            <a:ext cx="3546986" cy="11978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err="1"/>
              <a:t>Disposición</a:t>
            </a:r>
            <a:r>
              <a:rPr lang="en-US" sz="4000"/>
              <a:t> - </a:t>
            </a:r>
            <a:r>
              <a:rPr lang="en-US" sz="4000" err="1"/>
              <a:t>Vulnerabilidad</a:t>
            </a:r>
            <a:r>
              <a:rPr lang="en-US" sz="400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0D540-B457-88EF-50BA-F2A66A0E8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7923" y="1632155"/>
            <a:ext cx="3733798" cy="51226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err="1"/>
              <a:t>Vulnerabilidad</a:t>
            </a:r>
            <a:r>
              <a:rPr lang="en-US" sz="2400"/>
              <a:t>: Sitio </a:t>
            </a:r>
            <a:r>
              <a:rPr lang="en-US" sz="2400" err="1"/>
              <a:t>en</a:t>
            </a:r>
            <a:r>
              <a:rPr lang="en-US" sz="2400"/>
              <a:t> </a:t>
            </a:r>
            <a:r>
              <a:rPr lang="en-US" sz="2400" err="1"/>
              <a:t>donde</a:t>
            </a:r>
            <a:r>
              <a:rPr lang="en-US" sz="2400"/>
              <a:t> se “</a:t>
            </a:r>
            <a:r>
              <a:rPr lang="en-US" sz="2400" err="1"/>
              <a:t>descargan</a:t>
            </a:r>
            <a:r>
              <a:rPr lang="en-US" sz="2400"/>
              <a:t>” las </a:t>
            </a:r>
            <a:r>
              <a:rPr lang="en-US" sz="2400" err="1"/>
              <a:t>aguas</a:t>
            </a:r>
            <a:r>
              <a:rPr lang="en-US" sz="2400"/>
              <a:t> </a:t>
            </a:r>
            <a:r>
              <a:rPr lang="en-US" sz="2400" err="1"/>
              <a:t>residuales</a:t>
            </a:r>
            <a:r>
              <a:rPr lang="en-US" sz="2400"/>
              <a:t> </a:t>
            </a:r>
            <a:r>
              <a:rPr lang="en-US" sz="2400" err="1"/>
              <a:t>tratadas</a:t>
            </a:r>
            <a:r>
              <a:rPr lang="en-US" sz="2400"/>
              <a:t>, </a:t>
            </a:r>
            <a:r>
              <a:rPr lang="en-US" sz="2400" err="1"/>
              <a:t>en</a:t>
            </a:r>
            <a:r>
              <a:rPr lang="en-US" sz="2400"/>
              <a:t> CR </a:t>
            </a:r>
            <a:r>
              <a:rPr lang="en-US" sz="2400" err="1"/>
              <a:t>normalmente</a:t>
            </a:r>
            <a:r>
              <a:rPr lang="en-US" sz="2400"/>
              <a:t> es </a:t>
            </a:r>
            <a:r>
              <a:rPr lang="en-US" sz="2400" err="1"/>
              <a:t>en</a:t>
            </a:r>
            <a:r>
              <a:rPr lang="en-US" sz="2400"/>
              <a:t> </a:t>
            </a:r>
            <a:r>
              <a:rPr lang="en-US" sz="2400" err="1"/>
              <a:t>cuerpos</a:t>
            </a:r>
            <a:r>
              <a:rPr lang="en-US" sz="2400"/>
              <a:t> de </a:t>
            </a:r>
            <a:r>
              <a:rPr lang="en-US" sz="2400" err="1"/>
              <a:t>agua</a:t>
            </a:r>
            <a:r>
              <a:rPr lang="en-US" sz="2400"/>
              <a:t> o a </a:t>
            </a:r>
            <a:r>
              <a:rPr lang="en-US" sz="2400" err="1"/>
              <a:t>través</a:t>
            </a:r>
            <a:r>
              <a:rPr lang="en-US" sz="2400"/>
              <a:t> de </a:t>
            </a:r>
            <a:r>
              <a:rPr lang="en-US" sz="2400" err="1"/>
              <a:t>infiltración</a:t>
            </a:r>
            <a:r>
              <a:rPr lang="en-US" sz="2400"/>
              <a:t> </a:t>
            </a:r>
            <a:r>
              <a:rPr lang="en-US" sz="2400" err="1"/>
              <a:t>en</a:t>
            </a:r>
            <a:r>
              <a:rPr lang="en-US" sz="2400"/>
              <a:t>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suelo</a:t>
            </a:r>
            <a:r>
              <a:rPr lang="en-US" sz="2400"/>
              <a:t>. </a:t>
            </a:r>
          </a:p>
          <a:p>
            <a:r>
              <a:rPr lang="en-US" sz="2400" err="1"/>
              <a:t>Vulnerabilidad</a:t>
            </a:r>
            <a:r>
              <a:rPr lang="en-US" sz="2400"/>
              <a:t>: Grado de </a:t>
            </a:r>
            <a:r>
              <a:rPr lang="en-US" sz="2400" err="1"/>
              <a:t>susceptibilidad</a:t>
            </a:r>
            <a:r>
              <a:rPr lang="en-US" sz="2400"/>
              <a:t>, </a:t>
            </a:r>
            <a:r>
              <a:rPr lang="en-US" sz="2400" err="1"/>
              <a:t>sensibilidad</a:t>
            </a:r>
            <a:r>
              <a:rPr lang="en-US" sz="2400"/>
              <a:t>, o </a:t>
            </a:r>
            <a:r>
              <a:rPr lang="en-US" sz="2400" err="1"/>
              <a:t>fragilidad</a:t>
            </a:r>
            <a:r>
              <a:rPr lang="en-US" sz="2400"/>
              <a:t> </a:t>
            </a:r>
            <a:r>
              <a:rPr lang="en-US" sz="2400" err="1"/>
              <a:t>frente</a:t>
            </a:r>
            <a:r>
              <a:rPr lang="en-US" sz="2400"/>
              <a:t> al </a:t>
            </a:r>
            <a:r>
              <a:rPr lang="en-US" sz="2400" err="1"/>
              <a:t>impacto</a:t>
            </a:r>
            <a:r>
              <a:rPr lang="en-US" sz="2400"/>
              <a:t> de </a:t>
            </a:r>
            <a:r>
              <a:rPr lang="en-US" sz="2400" err="1"/>
              <a:t>amenazas</a:t>
            </a:r>
            <a:r>
              <a:rPr lang="en-US" sz="2400"/>
              <a:t> socio naturales, </a:t>
            </a:r>
            <a:r>
              <a:rPr lang="en-US" sz="2400" err="1"/>
              <a:t>así</a:t>
            </a:r>
            <a:r>
              <a:rPr lang="en-US" sz="2400"/>
              <a:t> </a:t>
            </a:r>
            <a:r>
              <a:rPr lang="en-US" sz="2400" err="1"/>
              <a:t>como</a:t>
            </a:r>
            <a:r>
              <a:rPr lang="en-US" sz="2400"/>
              <a:t> </a:t>
            </a:r>
            <a:r>
              <a:rPr lang="en-US" sz="2400" err="1"/>
              <a:t>su</a:t>
            </a:r>
            <a:r>
              <a:rPr lang="en-US" sz="2400"/>
              <a:t> </a:t>
            </a:r>
            <a:r>
              <a:rPr lang="en-US" sz="2400" err="1"/>
              <a:t>capacidad</a:t>
            </a:r>
            <a:r>
              <a:rPr lang="en-US" sz="2400"/>
              <a:t> de </a:t>
            </a:r>
            <a:r>
              <a:rPr lang="en-US" sz="2400" err="1"/>
              <a:t>respuesta</a:t>
            </a:r>
            <a:r>
              <a:rPr lang="en-US" sz="2400"/>
              <a:t> y </a:t>
            </a:r>
            <a:r>
              <a:rPr lang="en-US" sz="2400" err="1"/>
              <a:t>resistencia</a:t>
            </a:r>
            <a:r>
              <a:rPr lang="en-US" sz="240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9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0FADE-CAA2-DFB9-41A1-CDA7F75E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845" y="312857"/>
            <a:ext cx="3091607" cy="1289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err="1"/>
              <a:t>Drenaje</a:t>
            </a:r>
            <a:r>
              <a:rPr lang="en-US" sz="3700"/>
              <a:t> pluvial </a:t>
            </a:r>
            <a:r>
              <a:rPr lang="en-US" sz="3700" err="1"/>
              <a:t>urbano</a:t>
            </a:r>
            <a:r>
              <a:rPr lang="en-US" sz="3700"/>
              <a:t> </a:t>
            </a:r>
          </a:p>
        </p:txBody>
      </p:sp>
      <p:pic>
        <p:nvPicPr>
          <p:cNvPr id="6" name="Content Placeholder 5" descr="A picture containing text, grass, different&#10;&#10;Description automatically generated">
            <a:extLst>
              <a:ext uri="{FF2B5EF4-FFF2-40B4-BE49-F238E27FC236}">
                <a16:creationId xmlns:a16="http://schemas.microsoft.com/office/drawing/2014/main" id="{FE42DD47-EED0-E2FB-2325-B9C20D8095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"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4A7F7-9529-203A-15F0-51438D754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49" y="1809136"/>
            <a:ext cx="3431458" cy="41495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err="1"/>
              <a:t>Mecanismos</a:t>
            </a:r>
            <a:r>
              <a:rPr lang="en-US" sz="2400"/>
              <a:t> de </a:t>
            </a:r>
            <a:r>
              <a:rPr lang="en-US" sz="2400" err="1"/>
              <a:t>evacuación</a:t>
            </a:r>
            <a:r>
              <a:rPr lang="en-US" sz="2400"/>
              <a:t> y/o </a:t>
            </a:r>
            <a:r>
              <a:rPr lang="en-US" sz="2400" err="1"/>
              <a:t>manejo</a:t>
            </a:r>
            <a:r>
              <a:rPr lang="en-US" sz="2400"/>
              <a:t> del </a:t>
            </a:r>
            <a:r>
              <a:rPr lang="en-US" sz="2400" err="1"/>
              <a:t>agua</a:t>
            </a:r>
            <a:r>
              <a:rPr lang="en-US" sz="2400"/>
              <a:t> de </a:t>
            </a:r>
            <a:r>
              <a:rPr lang="en-US" sz="2400" err="1"/>
              <a:t>lluvia</a:t>
            </a:r>
            <a:r>
              <a:rPr lang="en-US" sz="2400"/>
              <a:t> </a:t>
            </a:r>
            <a:r>
              <a:rPr lang="en-US" sz="2400" err="1"/>
              <a:t>en</a:t>
            </a:r>
            <a:r>
              <a:rPr lang="en-US" sz="2400"/>
              <a:t> </a:t>
            </a:r>
            <a:r>
              <a:rPr lang="en-US" sz="2400" err="1"/>
              <a:t>asentamientos</a:t>
            </a:r>
            <a:r>
              <a:rPr lang="en-US" sz="2400"/>
              <a:t>.</a:t>
            </a:r>
          </a:p>
          <a:p>
            <a:r>
              <a:rPr lang="en-US" sz="2400"/>
              <a:t>Procura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aprovechamiento</a:t>
            </a:r>
            <a:r>
              <a:rPr lang="en-US" sz="2400"/>
              <a:t> del </a:t>
            </a:r>
            <a:r>
              <a:rPr lang="en-US" sz="2400" err="1"/>
              <a:t>agua</a:t>
            </a:r>
            <a:r>
              <a:rPr lang="en-US" sz="2400"/>
              <a:t> y/o </a:t>
            </a:r>
            <a:r>
              <a:rPr lang="en-US" sz="2400" err="1"/>
              <a:t>retardamiento</a:t>
            </a:r>
            <a:r>
              <a:rPr lang="en-US" sz="2400"/>
              <a:t> de la </a:t>
            </a:r>
            <a:r>
              <a:rPr lang="en-US" sz="2400" err="1"/>
              <a:t>descarga</a:t>
            </a:r>
            <a:r>
              <a:rPr lang="en-US" sz="240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outdoor, grass, curb&#10;&#10;Description automatically generated">
            <a:extLst>
              <a:ext uri="{FF2B5EF4-FFF2-40B4-BE49-F238E27FC236}">
                <a16:creationId xmlns:a16="http://schemas.microsoft.com/office/drawing/2014/main" id="{E8B65658-F477-9D57-B785-35F89ECB5E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2" b="1939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4EFAE-4B64-D348-D982-06A53605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4354337"/>
            <a:ext cx="10058400" cy="7048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err="1">
                <a:solidFill>
                  <a:srgbClr val="FFFFFF"/>
                </a:solidFill>
              </a:rPr>
              <a:t>Escorrentía</a:t>
            </a:r>
            <a:r>
              <a:rPr lang="en-US" sz="5200">
                <a:solidFill>
                  <a:srgbClr val="FFFFFF"/>
                </a:solidFill>
              </a:rPr>
              <a:t> superficial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E59E6-F92B-C400-6AD5-9E665CB7B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5141026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Agua de </a:t>
            </a:r>
            <a:r>
              <a:rPr lang="en-US" sz="2400" err="1">
                <a:solidFill>
                  <a:srgbClr val="FFFFFF"/>
                </a:solidFill>
              </a:rPr>
              <a:t>lluvia</a:t>
            </a:r>
            <a:r>
              <a:rPr lang="en-US" sz="2400">
                <a:solidFill>
                  <a:srgbClr val="FFFFFF"/>
                </a:solidFill>
              </a:rPr>
              <a:t> que </a:t>
            </a:r>
            <a:r>
              <a:rPr lang="en-US" sz="2400" err="1">
                <a:solidFill>
                  <a:srgbClr val="FFFFFF"/>
                </a:solidFill>
              </a:rPr>
              <a:t>cae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sobre</a:t>
            </a:r>
            <a:r>
              <a:rPr lang="en-US" sz="2400">
                <a:solidFill>
                  <a:srgbClr val="FFFFFF"/>
                </a:solidFill>
              </a:rPr>
              <a:t> superficies </a:t>
            </a:r>
            <a:r>
              <a:rPr lang="en-US" sz="2400" err="1">
                <a:solidFill>
                  <a:srgbClr val="FFFFFF"/>
                </a:solidFill>
              </a:rPr>
              <a:t>impermeabilizadas</a:t>
            </a:r>
            <a:r>
              <a:rPr lang="en-US" sz="2400">
                <a:solidFill>
                  <a:srgbClr val="FFFFFF"/>
                </a:solidFill>
              </a:rPr>
              <a:t>, </a:t>
            </a:r>
            <a:r>
              <a:rPr lang="en-US" sz="2400" err="1">
                <a:solidFill>
                  <a:srgbClr val="FFFFFF"/>
                </a:solidFill>
              </a:rPr>
              <a:t>como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techos</a:t>
            </a:r>
            <a:r>
              <a:rPr lang="en-US" sz="2400">
                <a:solidFill>
                  <a:srgbClr val="FFFFFF"/>
                </a:solidFill>
              </a:rPr>
              <a:t> y </a:t>
            </a:r>
            <a:r>
              <a:rPr lang="en-US" sz="2400" err="1">
                <a:solidFill>
                  <a:srgbClr val="FFFFFF"/>
                </a:solidFill>
              </a:rPr>
              <a:t>carreteras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asfaltadas</a:t>
            </a:r>
            <a:r>
              <a:rPr lang="en-US" sz="2400">
                <a:solidFill>
                  <a:srgbClr val="FFFFFF"/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40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4F92747A-42BE-064E-D86E-49AEF682613E}"/>
              </a:ext>
            </a:extLst>
          </p:cNvPr>
          <p:cNvSpPr/>
          <p:nvPr/>
        </p:nvSpPr>
        <p:spPr>
          <a:xfrm>
            <a:off x="0" y="591671"/>
            <a:ext cx="8638391" cy="8175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B7993-774E-19CA-72CC-84B4446D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>
                <a:solidFill>
                  <a:schemeClr val="bg1"/>
                </a:solidFill>
              </a:rPr>
              <a:t>Eutroficación o Eutrofización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21EB1-74CB-13EA-BB5C-D6201D5A1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432" y="1832281"/>
            <a:ext cx="4618703" cy="4745499"/>
          </a:xfrm>
        </p:spPr>
        <p:txBody>
          <a:bodyPr>
            <a:normAutofit lnSpcReduction="10000"/>
          </a:bodyPr>
          <a:lstStyle/>
          <a:p>
            <a:r>
              <a:rPr lang="es-419"/>
              <a:t>Efecto que surge en el agua en presencia de materia que provee nutrientes como Nitrógeno y Fósforo, provenientes de aguas residuales y escorrentía agrícola, propiciando el crecimiento de flora acuática como algas, plancton, lirios, etc. </a:t>
            </a:r>
          </a:p>
          <a:p>
            <a:r>
              <a:rPr lang="es-419"/>
              <a:t>Términos relacionados: DBO y DQO.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DD413-23BD-25CD-AF97-1815510D3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1825624"/>
            <a:ext cx="6467168" cy="4752155"/>
          </a:xfrm>
        </p:spPr>
        <p:txBody>
          <a:bodyPr>
            <a:normAutofit lnSpcReduction="10000"/>
          </a:bodyPr>
          <a:lstStyle/>
          <a:p>
            <a:r>
              <a:rPr lang="es-419"/>
              <a:t>Parámetro DBO (Demanda Biológica de Oxígeno): Cantidad de oxígeno que requieren los microorganismos para degradar la materia orgánica en el agua residual. </a:t>
            </a:r>
          </a:p>
          <a:p>
            <a:r>
              <a:rPr lang="es-419"/>
              <a:t>Parámetro DQO (Demanda Química de Oxígeno): Cantidad de oxígeno que requieren microorganismos y las reacciones químicas para degradar la materia orgánica en el agua residual, siempre es mayor a la DBO.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3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EFD2A-F9A5-9AF0-2C2F-DB962F720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302" y="1549100"/>
            <a:ext cx="5744498" cy="5009015"/>
          </a:xfrm>
        </p:spPr>
        <p:txBody>
          <a:bodyPr>
            <a:normAutofit lnSpcReduction="10000"/>
          </a:bodyPr>
          <a:lstStyle/>
          <a:p>
            <a:r>
              <a:rPr lang="es-419"/>
              <a:t>Acciones para mejorar las condiciones sanitarias que afecten la salud de las personas y/o del entorno.</a:t>
            </a:r>
          </a:p>
          <a:p>
            <a:r>
              <a:rPr lang="es-419"/>
              <a:t>Saneamiento ambiental: Acciones de saneamiento en torno al agua para consumo humano, excretas y aguas residuales, drenaje urbano y residuos sólidos. </a:t>
            </a:r>
          </a:p>
          <a:p>
            <a:r>
              <a:rPr lang="es-419"/>
              <a:t>Saneamiento ecológico: Acciones de saneamiento sin utilizar agua para la remoción de excretas, aprovechando los residuos.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6D6AD-289B-1294-EAFC-3CCEAFED3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3226" y="1549100"/>
            <a:ext cx="5744498" cy="5009016"/>
          </a:xfrm>
        </p:spPr>
        <p:txBody>
          <a:bodyPr>
            <a:normAutofit lnSpcReduction="10000"/>
          </a:bodyPr>
          <a:lstStyle/>
          <a:p>
            <a:r>
              <a:rPr lang="es-419"/>
              <a:t>Saneamiento sostenible: Acciones de saneamiento orientadas a reducir los volúmenes de utilización, racionalizando el consumo, en este caso de agua para el consumo doméstico.</a:t>
            </a:r>
          </a:p>
          <a:p>
            <a:r>
              <a:rPr lang="es-419"/>
              <a:t>Sistemas individuales para el tratamiento de aguas residuales: Pueden remover hasta un 70% de carga orgánica (DBO), para ello requiere tiempos de retención hidráulica, biodigestión y biodegradación. </a:t>
            </a:r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8512B442-DF38-4354-0C94-5A3E944FB4C0}"/>
              </a:ext>
            </a:extLst>
          </p:cNvPr>
          <p:cNvSpPr/>
          <p:nvPr/>
        </p:nvSpPr>
        <p:spPr>
          <a:xfrm>
            <a:off x="0" y="591671"/>
            <a:ext cx="8638391" cy="8175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C037B-EA56-D2C4-17BE-A0A536E9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75" y="741990"/>
            <a:ext cx="10966525" cy="667262"/>
          </a:xfrm>
        </p:spPr>
        <p:txBody>
          <a:bodyPr>
            <a:normAutofit fontScale="90000"/>
          </a:bodyPr>
          <a:lstStyle/>
          <a:p>
            <a:r>
              <a:rPr lang="es-419">
                <a:solidFill>
                  <a:schemeClr val="bg1"/>
                </a:solidFill>
              </a:rPr>
              <a:t>Saneamiento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04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CCB8E-8227-A41A-7CE7-F2FE1E17A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316" y="1712773"/>
            <a:ext cx="3923071" cy="4863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419" dirty="0"/>
              <a:t>Se refiere a los sistemas que remueven contaminantes al agua, pueden ser individuales (</a:t>
            </a:r>
            <a:r>
              <a:rPr lang="es-419" b="1" dirty="0"/>
              <a:t>bajo responsabilidad directa del generador de contaminantes</a:t>
            </a:r>
            <a:r>
              <a:rPr lang="es-419" dirty="0"/>
              <a:t>) o sistemas colectivos (centralizados) bajo la responsabilidad de un operador. </a:t>
            </a:r>
          </a:p>
          <a:p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E88DF-A8A0-DD05-0CA5-A8AA1D0E2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8542" y="1710466"/>
            <a:ext cx="7846142" cy="49692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419"/>
              <a:t>Los sistemas centralizados, como las Plantas para el Tratamiento de Aguas Residuales, o PTAR, son sistemas vinculados al alcantarillado sanitario, depurando grandes volúmenes de agua en una localidad determinada. </a:t>
            </a:r>
          </a:p>
          <a:p>
            <a:r>
              <a:rPr lang="es-419"/>
              <a:t>Normalmente se componen por tratamiento primario, donde remueven aproximadamente un 50 % de la carga orgánica, mientras que con el secundario se logra remover entre el 80 y el 95 %. </a:t>
            </a:r>
            <a:endParaRPr lang="es-419">
              <a:ea typeface="Calibri"/>
              <a:cs typeface="Calibri"/>
            </a:endParaRPr>
          </a:p>
          <a:p>
            <a:r>
              <a:rPr lang="es-419"/>
              <a:t>Para la remoción de nutrientes, se requiere tratamiento terciario, no exigido en CR.</a:t>
            </a:r>
            <a:endParaRPr lang="es-419">
              <a:ea typeface="Calibri"/>
              <a:cs typeface="Calibri"/>
            </a:endParaRPr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5667A914-2915-FDA5-7AE2-DBEC6E37CCF3}"/>
              </a:ext>
            </a:extLst>
          </p:cNvPr>
          <p:cNvSpPr/>
          <p:nvPr/>
        </p:nvSpPr>
        <p:spPr>
          <a:xfrm>
            <a:off x="0" y="591671"/>
            <a:ext cx="8638391" cy="8175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46561-CA71-0254-1A68-6EED7082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81" y="669375"/>
            <a:ext cx="10515600" cy="834411"/>
          </a:xfrm>
        </p:spPr>
        <p:txBody>
          <a:bodyPr/>
          <a:lstStyle/>
          <a:p>
            <a:r>
              <a:rPr lang="es-419">
                <a:solidFill>
                  <a:schemeClr val="bg1"/>
                </a:solidFill>
              </a:rPr>
              <a:t>Sistemas para el tratamiento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7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C2D4-27F1-7480-3A5B-441B182CB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915" y="1770801"/>
            <a:ext cx="5191433" cy="45169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s-419" dirty="0">
                <a:ea typeface="+mn-lt"/>
                <a:cs typeface="+mn-lt"/>
              </a:rPr>
              <a:t>Recolección: Medio para llevar las aguas residuales hasta el proceso de saneamiento, remoción de contaminantes. </a:t>
            </a:r>
            <a:endParaRPr lang="es-419" dirty="0"/>
          </a:p>
          <a:p>
            <a:pPr marL="457200" indent="-457200"/>
            <a:r>
              <a:rPr lang="es-419" dirty="0"/>
              <a:t>Lodos: Materia sólido-acuosa extraída de tanques sépticos u otros mecanismos para el tratamiento de aguas residuales.</a:t>
            </a:r>
            <a:endParaRPr lang="es-419">
              <a:cs typeface="Calibri" panose="020F0502020204030204"/>
            </a:endParaRPr>
          </a:p>
          <a:p>
            <a:endParaRPr lang="es-419" dirty="0">
              <a:ea typeface="Calibri"/>
              <a:cs typeface="Calibri"/>
            </a:endParaRP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39A105E1-15F7-B01E-4BFB-AF79D90882CB}"/>
              </a:ext>
            </a:extLst>
          </p:cNvPr>
          <p:cNvSpPr/>
          <p:nvPr/>
        </p:nvSpPr>
        <p:spPr>
          <a:xfrm>
            <a:off x="0" y="591671"/>
            <a:ext cx="8638391" cy="8175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E0491-2340-D2D9-A8A3-5CD94B0E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43" y="746471"/>
            <a:ext cx="8264185" cy="662782"/>
          </a:xfrm>
        </p:spPr>
        <p:txBody>
          <a:bodyPr>
            <a:normAutofit fontScale="90000"/>
          </a:bodyPr>
          <a:lstStyle/>
          <a:p>
            <a:r>
              <a:rPr lang="es-419">
                <a:solidFill>
                  <a:schemeClr val="bg1"/>
                </a:solidFill>
              </a:rPr>
              <a:t>Lodos sépticos - Recolección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1652E25B-7CF1-5B6C-A8B3-E59C47A5FF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44" y="451989"/>
            <a:ext cx="5354205" cy="63523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8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47363D25-8B2A-483E-8822-3E21EC2C7ED6}"/>
              </a:ext>
            </a:extLst>
          </p:cNvPr>
          <p:cNvSpPr/>
          <p:nvPr/>
        </p:nvSpPr>
        <p:spPr>
          <a:xfrm>
            <a:off x="0" y="591671"/>
            <a:ext cx="8638391" cy="8175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14995-1812-7909-7D1C-1586E2E7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6" y="785308"/>
            <a:ext cx="11700386" cy="492886"/>
          </a:xfrm>
        </p:spPr>
        <p:txBody>
          <a:bodyPr>
            <a:normAutofit fontScale="90000"/>
          </a:bodyPr>
          <a:lstStyle/>
          <a:p>
            <a:r>
              <a:rPr lang="es-419">
                <a:solidFill>
                  <a:schemeClr val="bg1"/>
                </a:solidFill>
              </a:rPr>
              <a:t>Contenidos a revisar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B95CC-84B1-68A3-F641-795574981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806" y="1957892"/>
            <a:ext cx="5112775" cy="3254887"/>
          </a:xfrm>
        </p:spPr>
        <p:txBody>
          <a:bodyPr>
            <a:normAutofit/>
          </a:bodyPr>
          <a:lstStyle/>
          <a:p>
            <a:r>
              <a:rPr lang="es-419"/>
              <a:t>Tanque séptico: Procesos que componen el sistema.</a:t>
            </a:r>
          </a:p>
          <a:p>
            <a:r>
              <a:rPr lang="es-419"/>
              <a:t>Caracterización de una solución individual.</a:t>
            </a:r>
          </a:p>
          <a:p>
            <a:r>
              <a:rPr lang="es-419"/>
              <a:t>Condiciones para la capacidad de remoción de contaminantes.</a:t>
            </a:r>
          </a:p>
          <a:p>
            <a:r>
              <a:rPr lang="es-419"/>
              <a:t>Glosario.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FDF3F-99D6-129C-BD47-6EFE8537B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4705" y="1474799"/>
            <a:ext cx="6851487" cy="51808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419"/>
              <a:t>Esta es el primer tema del primer módulo del curso “</a:t>
            </a:r>
            <a:r>
              <a:rPr lang="es-419" b="1"/>
              <a:t>tanques sépticos: Orientación para su mejor utilización</a:t>
            </a:r>
            <a:r>
              <a:rPr lang="es-419"/>
              <a:t>” en el marco del proyecto Cooperación Triangular en Saneamiento </a:t>
            </a:r>
            <a:r>
              <a:rPr lang="es-419" err="1"/>
              <a:t>CoTriSan</a:t>
            </a:r>
            <a:r>
              <a:rPr lang="es-419"/>
              <a:t>, entre Alemania, Bolivia y Costa Rica, implementado por la Cooperación Alemana GIZ e instituciones como los Ministerios de Salud, Ambiente y Energía, Planificación, Relaciones Exteriores y el </a:t>
            </a:r>
            <a:r>
              <a:rPr lang="es-419" err="1"/>
              <a:t>AyA</a:t>
            </a:r>
            <a:r>
              <a:rPr lang="es-419"/>
              <a:t> por Costa Rica y el Gobierno del Departamento de Santa Cruz con apoyo del Ministerio de Planificación en Bolivia. </a:t>
            </a:r>
            <a:endParaRPr lang="es-ES">
              <a:ea typeface="Calibri" panose="020F0502020204030204"/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6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64D45DD-9A63-BD4E-FD34-CB1D9BCAB6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s-419"/>
          </a:p>
        </p:txBody>
      </p:sp>
      <p:pic>
        <p:nvPicPr>
          <p:cNvPr id="13" name="Picture 12" descr="T.Sep. y fafa, sección.pdf">
            <a:extLst>
              <a:ext uri="{FF2B5EF4-FFF2-40B4-BE49-F238E27FC236}">
                <a16:creationId xmlns:a16="http://schemas.microsoft.com/office/drawing/2014/main" id="{DDAEDD3D-5DDD-D903-3992-325379B889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17165" r="9342" b="32468"/>
          <a:stretch/>
        </p:blipFill>
        <p:spPr>
          <a:xfrm>
            <a:off x="0" y="252855"/>
            <a:ext cx="7889892" cy="61726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584E6-F474-9ED1-B948-90D48CE9E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0273" y="1335947"/>
            <a:ext cx="4983713" cy="51652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/>
              <a:t>Sistema “in situ” con dos </a:t>
            </a:r>
            <a:r>
              <a:rPr lang="en-US" sz="2400" err="1"/>
              <a:t>procesos</a:t>
            </a:r>
            <a:r>
              <a:rPr lang="en-US" sz="2400"/>
              <a:t> para </a:t>
            </a:r>
            <a:r>
              <a:rPr lang="en-US" sz="2400" err="1"/>
              <a:t>remoción</a:t>
            </a:r>
            <a:r>
              <a:rPr lang="en-US" sz="2400"/>
              <a:t> = </a:t>
            </a:r>
            <a:r>
              <a:rPr lang="en-US" sz="2400" u="sng" err="1"/>
              <a:t>sedimentación</a:t>
            </a:r>
            <a:r>
              <a:rPr lang="en-US" sz="2400" u="sng"/>
              <a:t> y </a:t>
            </a:r>
            <a:r>
              <a:rPr lang="en-US" sz="2400" u="sng" err="1"/>
              <a:t>flotación</a:t>
            </a:r>
            <a:r>
              <a:rPr lang="en-US" sz="2400"/>
              <a:t> +</a:t>
            </a:r>
            <a:r>
              <a:rPr lang="en-US" sz="2400" u="sng"/>
              <a:t> </a:t>
            </a:r>
            <a:r>
              <a:rPr lang="en-US" sz="2400" u="sng" err="1"/>
              <a:t>biodigestión</a:t>
            </a:r>
            <a:r>
              <a:rPr lang="en-US" sz="2400"/>
              <a:t>. </a:t>
            </a:r>
            <a:endParaRPr lang="es-ES"/>
          </a:p>
          <a:p>
            <a:r>
              <a:rPr lang="en-US" sz="2400" err="1"/>
              <a:t>Su</a:t>
            </a:r>
            <a:r>
              <a:rPr lang="en-US" sz="2400"/>
              <a:t> </a:t>
            </a:r>
            <a:r>
              <a:rPr lang="en-US" sz="2400" err="1"/>
              <a:t>eficiencia</a:t>
            </a:r>
            <a:r>
              <a:rPr lang="en-US" sz="2400"/>
              <a:t> para remover </a:t>
            </a:r>
            <a:r>
              <a:rPr lang="en-US" sz="2400" err="1"/>
              <a:t>contaminantes</a:t>
            </a:r>
            <a:r>
              <a:rPr lang="en-US" sz="2400"/>
              <a:t> </a:t>
            </a:r>
            <a:r>
              <a:rPr lang="en-US" sz="2400" err="1"/>
              <a:t>depende</a:t>
            </a:r>
            <a:r>
              <a:rPr lang="en-US" sz="2400"/>
              <a:t>  de </a:t>
            </a:r>
            <a:r>
              <a:rPr lang="en-US" sz="2400" err="1"/>
              <a:t>su</a:t>
            </a:r>
            <a:r>
              <a:rPr lang="en-US" sz="2400"/>
              <a:t> </a:t>
            </a:r>
            <a:r>
              <a:rPr lang="en-US" sz="2400" err="1"/>
              <a:t>correcto</a:t>
            </a:r>
            <a:r>
              <a:rPr lang="en-US" sz="2400"/>
              <a:t> </a:t>
            </a:r>
            <a:r>
              <a:rPr lang="en-US" sz="2400" err="1"/>
              <a:t>diseño</a:t>
            </a:r>
            <a:r>
              <a:rPr lang="en-US" sz="2400"/>
              <a:t>. </a:t>
            </a:r>
            <a:endParaRPr lang="en-US"/>
          </a:p>
          <a:p>
            <a:r>
              <a:rPr lang="en-US" sz="2400"/>
              <a:t>El </a:t>
            </a:r>
            <a:r>
              <a:rPr lang="en-US" sz="2400" err="1"/>
              <a:t>tanque</a:t>
            </a:r>
            <a:r>
              <a:rPr lang="en-US" sz="2400"/>
              <a:t> </a:t>
            </a:r>
            <a:r>
              <a:rPr lang="en-US" sz="2400" err="1"/>
              <a:t>séptico</a:t>
            </a:r>
            <a:r>
              <a:rPr lang="en-US" sz="2400"/>
              <a:t> </a:t>
            </a:r>
            <a:r>
              <a:rPr lang="en-US" sz="2400" err="1"/>
              <a:t>mejorado</a:t>
            </a:r>
            <a:r>
              <a:rPr lang="en-US" sz="2400"/>
              <a:t> (TSM) </a:t>
            </a:r>
            <a:r>
              <a:rPr lang="en-US" sz="2400" err="1"/>
              <a:t>además</a:t>
            </a:r>
            <a:r>
              <a:rPr lang="en-US" sz="2400"/>
              <a:t> de </a:t>
            </a:r>
            <a:r>
              <a:rPr lang="en-US" sz="2400" err="1"/>
              <a:t>los</a:t>
            </a:r>
            <a:r>
              <a:rPr lang="en-US" sz="2400"/>
              <a:t> </a:t>
            </a:r>
            <a:r>
              <a:rPr lang="en-US" sz="2400" err="1"/>
              <a:t>procesos</a:t>
            </a:r>
            <a:r>
              <a:rPr lang="en-US" sz="2400"/>
              <a:t> </a:t>
            </a:r>
            <a:r>
              <a:rPr lang="en-US" sz="2400" err="1"/>
              <a:t>previamente</a:t>
            </a:r>
            <a:r>
              <a:rPr lang="en-US" sz="2400"/>
              <a:t> </a:t>
            </a:r>
            <a:r>
              <a:rPr lang="en-US" sz="2400" err="1"/>
              <a:t>mencionados</a:t>
            </a:r>
            <a:r>
              <a:rPr lang="en-US" sz="2400"/>
              <a:t>, se </a:t>
            </a:r>
            <a:r>
              <a:rPr lang="en-US" sz="2400" err="1"/>
              <a:t>determina</a:t>
            </a:r>
            <a:r>
              <a:rPr lang="en-US" sz="2400"/>
              <a:t> </a:t>
            </a:r>
            <a:r>
              <a:rPr lang="en-US" sz="2400" err="1"/>
              <a:t>cuando</a:t>
            </a:r>
            <a:r>
              <a:rPr lang="en-US" sz="2400"/>
              <a:t> hay </a:t>
            </a:r>
            <a:r>
              <a:rPr lang="en-US" sz="2400" err="1"/>
              <a:t>otro</a:t>
            </a:r>
            <a:r>
              <a:rPr lang="en-US" sz="2400"/>
              <a:t> paso para remover </a:t>
            </a:r>
            <a:r>
              <a:rPr lang="en-US" sz="2400" err="1"/>
              <a:t>contaminantes</a:t>
            </a:r>
            <a:r>
              <a:rPr lang="en-US" sz="2400"/>
              <a:t>.  </a:t>
            </a:r>
          </a:p>
          <a:p>
            <a:r>
              <a:rPr lang="en-US" sz="2400" err="1"/>
              <a:t>Así</a:t>
            </a:r>
            <a:r>
              <a:rPr lang="en-US" sz="2400"/>
              <a:t> con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filtro</a:t>
            </a:r>
            <a:r>
              <a:rPr lang="en-US" sz="2400"/>
              <a:t> </a:t>
            </a:r>
            <a:r>
              <a:rPr lang="en-US" sz="2400" err="1"/>
              <a:t>anaeróbico</a:t>
            </a:r>
            <a:r>
              <a:rPr lang="en-US" sz="2400"/>
              <a:t> de </a:t>
            </a:r>
            <a:r>
              <a:rPr lang="en-US" sz="2400" err="1"/>
              <a:t>flujo</a:t>
            </a:r>
            <a:r>
              <a:rPr lang="en-US" sz="2400"/>
              <a:t> </a:t>
            </a:r>
            <a:r>
              <a:rPr lang="en-US" sz="2400" err="1"/>
              <a:t>ascendente</a:t>
            </a:r>
            <a:r>
              <a:rPr lang="en-US" sz="2400"/>
              <a:t> (FAFA), </a:t>
            </a:r>
            <a:r>
              <a:rPr lang="en-US" sz="2400" err="1"/>
              <a:t>además</a:t>
            </a:r>
            <a:r>
              <a:rPr lang="en-US" sz="2400"/>
              <a:t> </a:t>
            </a:r>
            <a:r>
              <a:rPr lang="en-US" sz="2400" err="1"/>
              <a:t>puede</a:t>
            </a:r>
            <a:r>
              <a:rPr lang="en-US" sz="2400"/>
              <a:t> </a:t>
            </a:r>
            <a:r>
              <a:rPr lang="en-US" sz="2400" err="1"/>
              <a:t>definirse</a:t>
            </a:r>
            <a:r>
              <a:rPr lang="en-US" sz="2400"/>
              <a:t>  con </a:t>
            </a:r>
            <a:r>
              <a:rPr lang="en-US" sz="2400" err="1"/>
              <a:t>biojardinerasdepurando</a:t>
            </a:r>
            <a:r>
              <a:rPr lang="en-US" sz="2400"/>
              <a:t> </a:t>
            </a:r>
            <a:r>
              <a:rPr lang="en-US" sz="2400" err="1"/>
              <a:t>aún</a:t>
            </a:r>
            <a:r>
              <a:rPr lang="en-US" sz="2400"/>
              <a:t> </a:t>
            </a:r>
            <a:r>
              <a:rPr lang="en-US" sz="2400" err="1"/>
              <a:t>más</a:t>
            </a:r>
            <a:r>
              <a:rPr lang="en-US" sz="2400"/>
              <a:t>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agua</a:t>
            </a:r>
            <a:r>
              <a:rPr lang="en-US" sz="2400"/>
              <a:t> residual u </a:t>
            </a:r>
            <a:r>
              <a:rPr lang="en-US" sz="2400" err="1"/>
              <a:t>otras</a:t>
            </a:r>
            <a:r>
              <a:rPr lang="en-US" sz="2400"/>
              <a:t> </a:t>
            </a:r>
            <a:r>
              <a:rPr lang="en-US" sz="2400" err="1"/>
              <a:t>técnicas</a:t>
            </a:r>
            <a:r>
              <a:rPr lang="en-US" sz="2400"/>
              <a:t>. 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22ED9-6A48-2521-63B8-AC694DBA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782" y="119868"/>
            <a:ext cx="3353599" cy="9982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Tanque </a:t>
            </a:r>
            <a:r>
              <a:rPr lang="en-US" sz="4000" dirty="0" err="1"/>
              <a:t>séptico</a:t>
            </a:r>
            <a:r>
              <a:rPr lang="en-US" sz="4000" dirty="0"/>
              <a:t> </a:t>
            </a:r>
            <a:r>
              <a:rPr lang="en-US" sz="4000" dirty="0" err="1"/>
              <a:t>mejorado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96ECFF82-C7B6-DA01-A30E-20BA0E893B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3" r="36501" b="512"/>
          <a:stretch/>
        </p:blipFill>
        <p:spPr>
          <a:xfrm>
            <a:off x="149196" y="729897"/>
            <a:ext cx="6924594" cy="5398193"/>
          </a:xfrm>
          <a:prstGeom prst="rect">
            <a:avLst/>
          </a:prstGeom>
        </p:spPr>
      </p:pic>
      <p:pic>
        <p:nvPicPr>
          <p:cNvPr id="5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84999450-0572-A97C-A8B7-F1F0FD6467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1" r="2218" b="54669"/>
          <a:stretch/>
        </p:blipFill>
        <p:spPr>
          <a:xfrm>
            <a:off x="6939921" y="422351"/>
            <a:ext cx="4986660" cy="3249323"/>
          </a:xfrm>
          <a:prstGeom prst="rect">
            <a:avLst/>
          </a:prstGeom>
        </p:spPr>
      </p:pic>
      <p:pic>
        <p:nvPicPr>
          <p:cNvPr id="7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796DC797-CCDB-A640-3A6D-BA5D28840F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1" t="45019" r="2218" b="13314"/>
          <a:stretch/>
        </p:blipFill>
        <p:spPr>
          <a:xfrm>
            <a:off x="6987975" y="3573324"/>
            <a:ext cx="4986660" cy="2986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8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45883-D7BC-F512-A7C4-5E289A45A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4137" y="2312894"/>
            <a:ext cx="4304122" cy="29010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419"/>
              <a:t>Unidad para el tratamiento de aguas residuales, donde una especie de macetera grande impermeabilizada realiza el trabajo de filtración. </a:t>
            </a:r>
          </a:p>
        </p:txBody>
      </p:sp>
      <p:pic>
        <p:nvPicPr>
          <p:cNvPr id="9" name="Content Placeholder 8" descr="A picture containing ground, outdoor, tree, dirt&#10;&#10;Description automatically generated">
            <a:extLst>
              <a:ext uri="{FF2B5EF4-FFF2-40B4-BE49-F238E27FC236}">
                <a16:creationId xmlns:a16="http://schemas.microsoft.com/office/drawing/2014/main" id="{1B73F80D-7E07-23D9-442D-972FB48478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7333"/>
            <a:ext cx="6025179" cy="4500055"/>
          </a:xfrm>
        </p:spPr>
      </p:pic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0EC78781-91DC-5CDC-DD36-F075782B345C}"/>
              </a:ext>
            </a:extLst>
          </p:cNvPr>
          <p:cNvSpPr/>
          <p:nvPr/>
        </p:nvSpPr>
        <p:spPr>
          <a:xfrm>
            <a:off x="0" y="591671"/>
            <a:ext cx="8638391" cy="8175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70EEA-63B4-AC6B-8843-5E015445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684"/>
            <a:ext cx="10515600" cy="835742"/>
          </a:xfrm>
        </p:spPr>
        <p:txBody>
          <a:bodyPr/>
          <a:lstStyle/>
          <a:p>
            <a:r>
              <a:rPr lang="es-419" err="1">
                <a:solidFill>
                  <a:schemeClr val="bg1"/>
                </a:solidFill>
              </a:rPr>
              <a:t>Biojardinera</a:t>
            </a:r>
            <a:endParaRPr lang="es-419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546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6768A41B-1688-3B03-23EC-BA3EB7DC043F}"/>
              </a:ext>
            </a:extLst>
          </p:cNvPr>
          <p:cNvSpPr/>
          <p:nvPr/>
        </p:nvSpPr>
        <p:spPr>
          <a:xfrm>
            <a:off x="0" y="591671"/>
            <a:ext cx="12192000" cy="6266329"/>
          </a:xfrm>
          <a:prstGeom prst="homePlate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47C802-C527-9DFF-1CEE-D1AF7839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7445"/>
            <a:ext cx="10515600" cy="1420009"/>
          </a:xfrm>
        </p:spPr>
        <p:txBody>
          <a:bodyPr>
            <a:noAutofit/>
          </a:bodyPr>
          <a:lstStyle/>
          <a:p>
            <a:pPr algn="ctr"/>
            <a:r>
              <a:rPr lang="es-419" sz="9600" b="1">
                <a:solidFill>
                  <a:schemeClr val="bg1"/>
                </a:solidFill>
              </a:rPr>
              <a:t>Gracias</a:t>
            </a:r>
          </a:p>
        </p:txBody>
      </p:sp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464EBBE2-49FB-D2C1-31E8-AC4BB0F30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71"/>
            <a:ext cx="12192000" cy="22464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73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7B54A-7A54-B44D-E336-7CF7B2236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814" y="2429584"/>
            <a:ext cx="7005946" cy="4428416"/>
          </a:xfrm>
          <a:prstGeom prst="rect">
            <a:avLst/>
          </a:prstGeom>
        </p:spPr>
      </p:pic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8C696ACF-4C60-1612-2AA3-665893AAE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464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763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C02704EF-C255-136D-8A55-8C3895627023}"/>
              </a:ext>
            </a:extLst>
          </p:cNvPr>
          <p:cNvSpPr/>
          <p:nvPr/>
        </p:nvSpPr>
        <p:spPr>
          <a:xfrm>
            <a:off x="0" y="591671"/>
            <a:ext cx="8638391" cy="8175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03119-74EB-26E5-BEC9-A3664327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9" y="365125"/>
            <a:ext cx="11009671" cy="1325563"/>
          </a:xfrm>
        </p:spPr>
        <p:txBody>
          <a:bodyPr/>
          <a:lstStyle/>
          <a:p>
            <a:r>
              <a:rPr lang="es-419">
                <a:solidFill>
                  <a:schemeClr val="bg1"/>
                </a:solidFill>
              </a:rPr>
              <a:t>El tanque séptico y sus procesos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33322-BE0D-B08C-82C0-3CE1F059C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129" y="1825625"/>
            <a:ext cx="5675671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419"/>
              <a:t>El tratamiento del agua residual (remoción de contaminantes).</a:t>
            </a:r>
          </a:p>
          <a:p>
            <a:pPr marL="514350" indent="-514350">
              <a:buFont typeface="+mj-lt"/>
              <a:buAutoNum type="arabicPeriod"/>
            </a:pPr>
            <a:r>
              <a:rPr lang="es-419"/>
              <a:t>Disposición del agua tratada.</a:t>
            </a:r>
            <a:endParaRPr lang="es-419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s-419"/>
              <a:t>Manejo de los residuos retenidos (limpieza del tanque). </a:t>
            </a:r>
            <a:endParaRPr lang="es-419">
              <a:ea typeface="Calibri"/>
              <a:cs typeface="Calibri"/>
            </a:endParaRPr>
          </a:p>
          <a:p>
            <a:pPr marL="0" indent="0">
              <a:buNone/>
            </a:pPr>
            <a:endParaRPr lang="es-419"/>
          </a:p>
          <a:p>
            <a:pPr marL="0" indent="0">
              <a:buNone/>
            </a:pPr>
            <a:r>
              <a:rPr lang="es-419"/>
              <a:t>Este tipo de solución en saneamiento se le denomina fuera de la red o “in situ”.  </a:t>
            </a:r>
            <a:endParaRPr lang="es-419">
              <a:ea typeface="Calibri"/>
              <a:cs typeface="Calibri"/>
            </a:endParaRPr>
          </a:p>
        </p:txBody>
      </p:sp>
      <p:pic>
        <p:nvPicPr>
          <p:cNvPr id="6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689DCD94-787B-E0B4-5DA9-E7079D6762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76" y="1302781"/>
            <a:ext cx="5452360" cy="549531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03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DA69C-8F4E-36E3-9961-E6E2173EB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819" y="1825625"/>
            <a:ext cx="5891981" cy="4806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419"/>
              <a:t>Se construyen cuando no hay red de alcantarillado disponible. </a:t>
            </a:r>
          </a:p>
          <a:p>
            <a:r>
              <a:rPr lang="es-419"/>
              <a:t>Existen diversas configuraciones de la solución, acorde al perfil y generación de las aguas residuales (grises y negras, volúmenes, </a:t>
            </a:r>
            <a:r>
              <a:rPr lang="es-419" err="1"/>
              <a:t>etc</a:t>
            </a:r>
            <a:r>
              <a:rPr lang="es-419"/>
              <a:t>).</a:t>
            </a:r>
            <a:endParaRPr lang="es-419">
              <a:ea typeface="Calibri"/>
              <a:cs typeface="Calibri"/>
            </a:endParaRPr>
          </a:p>
          <a:p>
            <a:r>
              <a:rPr lang="es-419"/>
              <a:t>Es posible utilizar mecanismos de separación de heces y orina, manejando las heces en forma seca a través de procesos de compostaje. </a:t>
            </a:r>
            <a:endParaRPr lang="es-419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E8040-B2F7-A2ED-94F0-6756EA815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882148" cy="48062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419" dirty="0"/>
              <a:t>Opciones para optimizar el tanque séptico:</a:t>
            </a:r>
          </a:p>
          <a:p>
            <a:pPr lvl="1"/>
            <a:r>
              <a:rPr lang="es-419" dirty="0"/>
              <a:t>Filtro anaerobio de flujo ascendente (FAFA).</a:t>
            </a:r>
            <a:endParaRPr lang="es-419" dirty="0">
              <a:ea typeface="Calibri"/>
              <a:cs typeface="Calibri"/>
            </a:endParaRPr>
          </a:p>
          <a:p>
            <a:pPr lvl="1"/>
            <a:r>
              <a:rPr lang="es-419" dirty="0"/>
              <a:t>Humedal artificial o biojardinera</a:t>
            </a:r>
          </a:p>
          <a:p>
            <a:pPr lvl="1"/>
            <a:r>
              <a:rPr lang="es-419" dirty="0"/>
              <a:t>Reactor anaerobio de flujo ascendente (RAFA).</a:t>
            </a:r>
            <a:endParaRPr lang="es-419" dirty="0">
              <a:ea typeface="Calibri"/>
              <a:cs typeface="Calibri"/>
            </a:endParaRPr>
          </a:p>
          <a:p>
            <a:pPr lvl="1"/>
            <a:r>
              <a:rPr lang="es-419" dirty="0"/>
              <a:t>Filtro percolador. </a:t>
            </a:r>
            <a:endParaRPr lang="es-419" dirty="0">
              <a:ea typeface="Calibri"/>
              <a:cs typeface="Calibri"/>
            </a:endParaRPr>
          </a:p>
          <a:p>
            <a:r>
              <a:rPr lang="es-419" dirty="0"/>
              <a:t>Para el diseño y utilización se considera la fragilidad ambiental del entorno.  </a:t>
            </a:r>
            <a:endParaRPr lang="es-419" dirty="0">
              <a:ea typeface="Calibri"/>
              <a:cs typeface="Calibri"/>
            </a:endParaRPr>
          </a:p>
          <a:p>
            <a:endParaRPr lang="es-419" dirty="0"/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078437E2-9F01-DEC0-F072-2C9190B66AFE}"/>
              </a:ext>
            </a:extLst>
          </p:cNvPr>
          <p:cNvSpPr/>
          <p:nvPr/>
        </p:nvSpPr>
        <p:spPr>
          <a:xfrm>
            <a:off x="0" y="591671"/>
            <a:ext cx="8638391" cy="8175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BC34E-7F9C-CEA9-60E9-906490C6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785308"/>
            <a:ext cx="8638391" cy="484094"/>
          </a:xfrm>
        </p:spPr>
        <p:txBody>
          <a:bodyPr>
            <a:noAutofit/>
          </a:bodyPr>
          <a:lstStyle/>
          <a:p>
            <a:r>
              <a:rPr lang="es-419" sz="3200">
                <a:solidFill>
                  <a:schemeClr val="bg1"/>
                </a:solidFill>
              </a:rPr>
              <a:t>Caracterización de las soluciones individuales de saneamiento.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6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window, indoor, floor, wood&#10;&#10;Description automatically generated">
            <a:extLst>
              <a:ext uri="{FF2B5EF4-FFF2-40B4-BE49-F238E27FC236}">
                <a16:creationId xmlns:a16="http://schemas.microsoft.com/office/drawing/2014/main" id="{812B4A3D-9EF5-62BC-88B5-82B587E5A9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01" y="1592472"/>
            <a:ext cx="3830559" cy="5107413"/>
          </a:xfrm>
          <a:ln>
            <a:solidFill>
              <a:srgbClr val="00B050"/>
            </a:solidFill>
          </a:ln>
        </p:spPr>
      </p:pic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B5818BFC-747D-7EFE-8F0D-E522CB7CC2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95" y="1592472"/>
            <a:ext cx="4454158" cy="5216315"/>
          </a:xfrm>
          <a:ln>
            <a:solidFill>
              <a:srgbClr val="00B050"/>
            </a:solidFill>
          </a:ln>
        </p:spPr>
      </p:pic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45F25D4D-6236-662F-E5B9-C5939C4D94A0}"/>
              </a:ext>
            </a:extLst>
          </p:cNvPr>
          <p:cNvSpPr/>
          <p:nvPr/>
        </p:nvSpPr>
        <p:spPr>
          <a:xfrm>
            <a:off x="0" y="591671"/>
            <a:ext cx="8638391" cy="8175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0C253-2C24-B5A2-4C4A-04573812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9" y="592861"/>
            <a:ext cx="8413752" cy="863907"/>
          </a:xfrm>
        </p:spPr>
        <p:txBody>
          <a:bodyPr>
            <a:noAutofit/>
          </a:bodyPr>
          <a:lstStyle/>
          <a:p>
            <a:r>
              <a:rPr lang="es-419" sz="3200">
                <a:solidFill>
                  <a:schemeClr val="bg1"/>
                </a:solidFill>
              </a:rPr>
              <a:t>Ejemplos de inodoros secos </a:t>
            </a:r>
            <a:br>
              <a:rPr lang="es-419" sz="3200">
                <a:solidFill>
                  <a:schemeClr val="bg1"/>
                </a:solidFill>
              </a:rPr>
            </a:br>
            <a:r>
              <a:rPr lang="es-419" sz="3200">
                <a:solidFill>
                  <a:schemeClr val="bg1"/>
                </a:solidFill>
              </a:rPr>
              <a:t>(compostaje de heces)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29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4BC85C3E-ABAD-883E-484B-30324400F900}"/>
              </a:ext>
            </a:extLst>
          </p:cNvPr>
          <p:cNvSpPr/>
          <p:nvPr/>
        </p:nvSpPr>
        <p:spPr>
          <a:xfrm>
            <a:off x="0" y="591671"/>
            <a:ext cx="8638391" cy="8175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33233-6DDD-E559-CC5E-1081EEA1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>
                <a:solidFill>
                  <a:schemeClr val="bg1"/>
                </a:solidFill>
              </a:rPr>
              <a:t>A considerar en los diseños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62667-E1C0-DCB2-404C-B337F6A57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91116" cy="4351338"/>
          </a:xfrm>
        </p:spPr>
        <p:txBody>
          <a:bodyPr/>
          <a:lstStyle/>
          <a:p>
            <a:r>
              <a:rPr lang="es-419"/>
              <a:t>Rutina hidráulica en el diseño de soluciones. </a:t>
            </a:r>
          </a:p>
          <a:p>
            <a:r>
              <a:rPr lang="es-419"/>
              <a:t>Separación de aguas grises (jabonosas) y negras (provenientes de inodoros).</a:t>
            </a:r>
          </a:p>
          <a:p>
            <a:r>
              <a:rPr lang="es-419"/>
              <a:t>Gestión Integral de Residuos, minimizando impactos ambientales.</a:t>
            </a:r>
          </a:p>
        </p:txBody>
      </p:sp>
      <p:pic>
        <p:nvPicPr>
          <p:cNvPr id="6" name="Content Placeholder 5" descr="Chart, funnel chart&#10;&#10;Description automatically generated">
            <a:extLst>
              <a:ext uri="{FF2B5EF4-FFF2-40B4-BE49-F238E27FC236}">
                <a16:creationId xmlns:a16="http://schemas.microsoft.com/office/drawing/2014/main" id="{271E599E-97F9-3006-B168-69D996482B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00" y="2298759"/>
            <a:ext cx="5857315" cy="38542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789D12-A1F8-0A02-BB3D-C35CBD3AAA4A}"/>
              </a:ext>
            </a:extLst>
          </p:cNvPr>
          <p:cNvSpPr txBox="1"/>
          <p:nvPr/>
        </p:nvSpPr>
        <p:spPr>
          <a:xfrm>
            <a:off x="6096000" y="1825625"/>
            <a:ext cx="559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/>
              <a:t>Pirámide invertida de la Gestión Integral de Residuos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59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alimentos, paraguas&#10;&#10;Descripción generada automáticamente">
            <a:extLst>
              <a:ext uri="{FF2B5EF4-FFF2-40B4-BE49-F238E27FC236}">
                <a16:creationId xmlns:a16="http://schemas.microsoft.com/office/drawing/2014/main" id="{F2FC613C-4D1D-2B9E-72D7-9CB625BAE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6350" y="591671"/>
            <a:ext cx="12191999" cy="6266329"/>
          </a:xfrm>
          <a:prstGeom prst="rect">
            <a:avLst/>
          </a:prstGeom>
        </p:spPr>
      </p:pic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B5E3C06F-DF4C-629A-00AE-A87502842722}"/>
              </a:ext>
            </a:extLst>
          </p:cNvPr>
          <p:cNvSpPr/>
          <p:nvPr/>
        </p:nvSpPr>
        <p:spPr>
          <a:xfrm>
            <a:off x="0" y="591671"/>
            <a:ext cx="12192000" cy="6266329"/>
          </a:xfrm>
          <a:prstGeom prst="homePlate">
            <a:avLst>
              <a:gd name="adj" fmla="val 0"/>
            </a:avLst>
          </a:prstGeom>
          <a:solidFill>
            <a:schemeClr val="accent6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41705-6D82-30C5-A3AE-A04DFB2E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7445"/>
            <a:ext cx="10515600" cy="1420009"/>
          </a:xfrm>
        </p:spPr>
        <p:txBody>
          <a:bodyPr>
            <a:noAutofit/>
          </a:bodyPr>
          <a:lstStyle/>
          <a:p>
            <a:pPr algn="ctr"/>
            <a:r>
              <a:rPr lang="es-419" sz="9600" b="1">
                <a:solidFill>
                  <a:schemeClr val="bg1"/>
                </a:solidFill>
              </a:rPr>
              <a:t>Glosario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87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A279BF24-3AB9-C798-5FE9-1E53E7232DB8}"/>
              </a:ext>
            </a:extLst>
          </p:cNvPr>
          <p:cNvSpPr/>
          <p:nvPr/>
        </p:nvSpPr>
        <p:spPr>
          <a:xfrm>
            <a:off x="0" y="591671"/>
            <a:ext cx="8638391" cy="8175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1586D-C9CA-568A-5016-AAA6BE6C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>
                <a:solidFill>
                  <a:schemeClr val="bg1"/>
                </a:solidFill>
              </a:rPr>
              <a:t>Agenda marrón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251E7-6D4E-E289-D330-032B29A60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471" y="1825624"/>
            <a:ext cx="5405349" cy="4487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s-419"/>
              <a:t>Emitida bajo los criterios del Desarrollo Sostenible en Río ’92, se enfoca en agua para consumo y el manejo de aguas residuales y residuos sólidos. </a:t>
            </a:r>
          </a:p>
          <a:p>
            <a:pPr algn="just"/>
            <a:r>
              <a:rPr lang="es-419">
                <a:cs typeface="Calibri"/>
              </a:rPr>
              <a:t>Refiere a lo que afecta el ambiente en el entorno inmediato de un asentamiento,  al impacto que provocan las personas con su proceder.</a:t>
            </a:r>
          </a:p>
        </p:txBody>
      </p:sp>
      <p:pic>
        <p:nvPicPr>
          <p:cNvPr id="6" name="Content Placeholder 5" descr="A picture containing text, sky, sign, desk&#10;&#10;Description automatically generated">
            <a:extLst>
              <a:ext uri="{FF2B5EF4-FFF2-40B4-BE49-F238E27FC236}">
                <a16:creationId xmlns:a16="http://schemas.microsoft.com/office/drawing/2014/main" id="{599224AD-AC4D-00D0-E942-8E5FA7F993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00" y="1825625"/>
            <a:ext cx="5413287" cy="48990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4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  <p:tag name="ARTICULATE_DESIGN_ID_OFFICE THEME" val="6EQWwVWj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</Words>
  <Application>Microsoft Macintosh PowerPoint</Application>
  <PresentationFormat>Panorámica</PresentationFormat>
  <Paragraphs>82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Presentación de PowerPoint</vt:lpstr>
      <vt:lpstr>Contenidos a revisar</vt:lpstr>
      <vt:lpstr>Presentación de PowerPoint</vt:lpstr>
      <vt:lpstr>El tanque séptico y sus procesos</vt:lpstr>
      <vt:lpstr>Caracterización de las soluciones individuales de saneamiento.</vt:lpstr>
      <vt:lpstr>Ejemplos de inodoros secos  (compostaje de heces)</vt:lpstr>
      <vt:lpstr>A considerar en los diseños</vt:lpstr>
      <vt:lpstr>Glosario</vt:lpstr>
      <vt:lpstr>Agenda marrón</vt:lpstr>
      <vt:lpstr>Aguas residuales</vt:lpstr>
      <vt:lpstr>Amenaza</vt:lpstr>
      <vt:lpstr>Artefactos de bajo consumo de agua (ABC)</vt:lpstr>
      <vt:lpstr>Disposición - Vulnerabilidad </vt:lpstr>
      <vt:lpstr>Drenaje pluvial urbano </vt:lpstr>
      <vt:lpstr>Escorrentía superficial</vt:lpstr>
      <vt:lpstr>Eutroficación o Eutrofización</vt:lpstr>
      <vt:lpstr>Saneamiento</vt:lpstr>
      <vt:lpstr>Sistemas para el tratamiento</vt:lpstr>
      <vt:lpstr>Lodos sépticos - Recolección</vt:lpstr>
      <vt:lpstr>Tanque séptico mejorado</vt:lpstr>
      <vt:lpstr>Presentación de PowerPoint</vt:lpstr>
      <vt:lpstr>Biojardinera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tanque séptico: Criterios básicos para su mejor utilización</dc:title>
  <dc:creator>Ricardo Arévalo</dc:creator>
  <cp:lastModifiedBy>Elías Rosales-Escalante</cp:lastModifiedBy>
  <cp:revision>20</cp:revision>
  <dcterms:created xsi:type="dcterms:W3CDTF">2022-12-12T19:13:17Z</dcterms:created>
  <dcterms:modified xsi:type="dcterms:W3CDTF">2023-01-19T01:16:06Z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3D5D9F6C-977D-47F6-8B43-D5261A6DE729</vt:lpwstr>
  </property>
  <property fmtid="{D5CDD505-2E9C-101B-9397-08002B2CF9AE}" pid="3" name="ArticulatePath">
    <vt:lpwstr>https://icapaccr0-my.sharepoint.com/personal/marvin_lima_icap_ac_cr/Documents/CATIC MDLA/CURSOS/CoTriSan - GIZ - ICAP/PRESENTACIONES/ACTUALIZADAS/C1M1T1 - El tanque séptico, criterios básicos</vt:lpwstr>
  </property>
</Properties>
</file>