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68" r:id="rId4"/>
    <p:sldId id="360" r:id="rId5"/>
    <p:sldId id="266" r:id="rId6"/>
    <p:sldId id="258" r:id="rId7"/>
    <p:sldId id="267" r:id="rId8"/>
    <p:sldId id="259" r:id="rId9"/>
    <p:sldId id="268" r:id="rId10"/>
    <p:sldId id="260" r:id="rId11"/>
    <p:sldId id="269" r:id="rId12"/>
    <p:sldId id="261" r:id="rId13"/>
    <p:sldId id="270" r:id="rId14"/>
    <p:sldId id="271" r:id="rId15"/>
    <p:sldId id="263" r:id="rId16"/>
    <p:sldId id="264" r:id="rId17"/>
    <p:sldId id="361" r:id="rId18"/>
    <p:sldId id="272" r:id="rId19"/>
    <p:sldId id="265" r:id="rId20"/>
    <p:sldId id="275" r:id="rId21"/>
    <p:sldId id="276" r:id="rId22"/>
    <p:sldId id="274" r:id="rId23"/>
    <p:sldId id="277" r:id="rId24"/>
    <p:sldId id="280" r:id="rId25"/>
    <p:sldId id="278" r:id="rId26"/>
    <p:sldId id="273" r:id="rId27"/>
    <p:sldId id="281" r:id="rId28"/>
    <p:sldId id="362" r:id="rId29"/>
    <p:sldId id="283" r:id="rId30"/>
    <p:sldId id="282" r:id="rId31"/>
    <p:sldId id="285" r:id="rId32"/>
    <p:sldId id="284" r:id="rId33"/>
    <p:sldId id="287" r:id="rId34"/>
    <p:sldId id="286" r:id="rId35"/>
    <p:sldId id="289" r:id="rId36"/>
    <p:sldId id="288" r:id="rId37"/>
    <p:sldId id="290" r:id="rId38"/>
    <p:sldId id="291" r:id="rId39"/>
    <p:sldId id="293" r:id="rId40"/>
    <p:sldId id="292" r:id="rId41"/>
    <p:sldId id="294" r:id="rId42"/>
    <p:sldId id="363"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8" r:id="rId56"/>
    <p:sldId id="369" r:id="rId57"/>
    <p:sldId id="364" r:id="rId58"/>
    <p:sldId id="307" r:id="rId59"/>
    <p:sldId id="317" r:id="rId60"/>
    <p:sldId id="309" r:id="rId61"/>
    <p:sldId id="318" r:id="rId62"/>
    <p:sldId id="310" r:id="rId63"/>
    <p:sldId id="316" r:id="rId64"/>
    <p:sldId id="311" r:id="rId65"/>
    <p:sldId id="319" r:id="rId66"/>
    <p:sldId id="312" r:id="rId67"/>
    <p:sldId id="315" r:id="rId68"/>
    <p:sldId id="313" r:id="rId69"/>
    <p:sldId id="314" r:id="rId70"/>
    <p:sldId id="320" r:id="rId71"/>
    <p:sldId id="365" r:id="rId72"/>
    <p:sldId id="331" r:id="rId73"/>
    <p:sldId id="321" r:id="rId74"/>
    <p:sldId id="330" r:id="rId75"/>
    <p:sldId id="322" r:id="rId76"/>
    <p:sldId id="329" r:id="rId77"/>
    <p:sldId id="323" r:id="rId78"/>
    <p:sldId id="328" r:id="rId79"/>
    <p:sldId id="324" r:id="rId80"/>
    <p:sldId id="327" r:id="rId81"/>
    <p:sldId id="325" r:id="rId82"/>
    <p:sldId id="332" r:id="rId83"/>
    <p:sldId id="326" r:id="rId84"/>
    <p:sldId id="333" r:id="rId85"/>
    <p:sldId id="366" r:id="rId86"/>
    <p:sldId id="335" r:id="rId87"/>
    <p:sldId id="334" r:id="rId88"/>
    <p:sldId id="336" r:id="rId89"/>
    <p:sldId id="341" r:id="rId90"/>
    <p:sldId id="337" r:id="rId91"/>
    <p:sldId id="342" r:id="rId92"/>
    <p:sldId id="338" r:id="rId93"/>
    <p:sldId id="343" r:id="rId94"/>
    <p:sldId id="339" r:id="rId95"/>
    <p:sldId id="344" r:id="rId96"/>
    <p:sldId id="340" r:id="rId97"/>
    <p:sldId id="345" r:id="rId98"/>
    <p:sldId id="346" r:id="rId99"/>
    <p:sldId id="367" r:id="rId100"/>
    <p:sldId id="347" r:id="rId101"/>
    <p:sldId id="348" r:id="rId102"/>
    <p:sldId id="350" r:id="rId103"/>
    <p:sldId id="349" r:id="rId104"/>
    <p:sldId id="352" r:id="rId105"/>
    <p:sldId id="351" r:id="rId106"/>
    <p:sldId id="355" r:id="rId107"/>
    <p:sldId id="353" r:id="rId108"/>
    <p:sldId id="354" r:id="rId109"/>
    <p:sldId id="356" r:id="rId110"/>
    <p:sldId id="357" r:id="rId111"/>
    <p:sldId id="358" r:id="rId112"/>
    <p:sldId id="359" r:id="rId113"/>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334"/>
    <p:restoredTop sz="94648"/>
  </p:normalViewPr>
  <p:slideViewPr>
    <p:cSldViewPr snapToGrid="0">
      <p:cViewPr>
        <p:scale>
          <a:sx n="94" d="100"/>
          <a:sy n="94" d="100"/>
        </p:scale>
        <p:origin x="1464" y="68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F4B2B9-68F9-4AF7-A6AB-78F5E634A4B3}"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0FE51793-F04C-4FFD-9446-D58EED33FD8B}">
      <dgm:prSet/>
      <dgm:spPr/>
      <dgm:t>
        <a:bodyPr/>
        <a:lstStyle/>
        <a:p>
          <a:r>
            <a:rPr lang="es-419"/>
            <a:t>Exploración posterior a la prueba: Se evalúa si el agua subterránea tiene un comportamiento “normal”.</a:t>
          </a:r>
          <a:endParaRPr lang="en-US"/>
        </a:p>
      </dgm:t>
    </dgm:pt>
    <dgm:pt modelId="{C10E3835-4BA7-47E7-A371-72795916EBA8}" type="parTrans" cxnId="{73C75EBB-7D8B-444C-8454-428523669D40}">
      <dgm:prSet/>
      <dgm:spPr/>
      <dgm:t>
        <a:bodyPr/>
        <a:lstStyle/>
        <a:p>
          <a:endParaRPr lang="en-US"/>
        </a:p>
      </dgm:t>
    </dgm:pt>
    <dgm:pt modelId="{200C1339-AD56-4FB6-A3C6-33916AF679B2}" type="sibTrans" cxnId="{73C75EBB-7D8B-444C-8454-428523669D40}">
      <dgm:prSet/>
      <dgm:spPr/>
      <dgm:t>
        <a:bodyPr/>
        <a:lstStyle/>
        <a:p>
          <a:endParaRPr lang="en-US"/>
        </a:p>
      </dgm:t>
    </dgm:pt>
    <dgm:pt modelId="{C378888A-DF96-4B08-8384-638923B43C77}">
      <dgm:prSet/>
      <dgm:spPr/>
      <dgm:t>
        <a:bodyPr/>
        <a:lstStyle/>
        <a:p>
          <a:r>
            <a:rPr lang="es-419"/>
            <a:t>En la exploración adicional se revisa si a mayor profundidad, hay otro tipo de material, como rocas grandes, que alteren el proceso de drenaje. </a:t>
          </a:r>
          <a:endParaRPr lang="en-US"/>
        </a:p>
      </dgm:t>
    </dgm:pt>
    <dgm:pt modelId="{87AD47FF-FBB6-4B66-B263-54BFBE102526}" type="parTrans" cxnId="{F4B2E613-847D-4626-BA40-E7DC066FE975}">
      <dgm:prSet/>
      <dgm:spPr/>
      <dgm:t>
        <a:bodyPr/>
        <a:lstStyle/>
        <a:p>
          <a:endParaRPr lang="en-US"/>
        </a:p>
      </dgm:t>
    </dgm:pt>
    <dgm:pt modelId="{7BB9D69B-B447-4CA2-B9EE-FD58D63ECB78}" type="sibTrans" cxnId="{F4B2E613-847D-4626-BA40-E7DC066FE975}">
      <dgm:prSet/>
      <dgm:spPr/>
      <dgm:t>
        <a:bodyPr/>
        <a:lstStyle/>
        <a:p>
          <a:endParaRPr lang="en-US"/>
        </a:p>
      </dgm:t>
    </dgm:pt>
    <dgm:pt modelId="{7FF65FBE-7EA2-43BE-B0E7-C3FAA97E7EA2}">
      <dgm:prSet/>
      <dgm:spPr/>
      <dgm:t>
        <a:bodyPr/>
        <a:lstStyle/>
        <a:p>
          <a:r>
            <a:rPr lang="es-419"/>
            <a:t>También se busca determinar la presencia de agua subterránea, con un “pozo” de observación, con las lecturas de nivel encontradas, durante varios de la época seca y lluviosa. </a:t>
          </a:r>
          <a:endParaRPr lang="en-US"/>
        </a:p>
      </dgm:t>
    </dgm:pt>
    <dgm:pt modelId="{B44BBADE-BF55-4682-BF79-059A029288AB}" type="parTrans" cxnId="{35C39635-30F0-4001-9DBD-835E133A7F3C}">
      <dgm:prSet/>
      <dgm:spPr/>
      <dgm:t>
        <a:bodyPr/>
        <a:lstStyle/>
        <a:p>
          <a:endParaRPr lang="en-US"/>
        </a:p>
      </dgm:t>
    </dgm:pt>
    <dgm:pt modelId="{61477953-7BF8-451D-A1BD-928D08DE8195}" type="sibTrans" cxnId="{35C39635-30F0-4001-9DBD-835E133A7F3C}">
      <dgm:prSet/>
      <dgm:spPr/>
      <dgm:t>
        <a:bodyPr/>
        <a:lstStyle/>
        <a:p>
          <a:endParaRPr lang="en-US"/>
        </a:p>
      </dgm:t>
    </dgm:pt>
    <dgm:pt modelId="{6AA2C330-4142-CC46-A2F1-A9BD421E21E2}" type="pres">
      <dgm:prSet presAssocID="{14F4B2B9-68F9-4AF7-A6AB-78F5E634A4B3}" presName="vert0" presStyleCnt="0">
        <dgm:presLayoutVars>
          <dgm:dir/>
          <dgm:animOne val="branch"/>
          <dgm:animLvl val="lvl"/>
        </dgm:presLayoutVars>
      </dgm:prSet>
      <dgm:spPr/>
    </dgm:pt>
    <dgm:pt modelId="{5FD516C4-42B6-274A-A0FC-AEC33E6923F6}" type="pres">
      <dgm:prSet presAssocID="{0FE51793-F04C-4FFD-9446-D58EED33FD8B}" presName="thickLine" presStyleLbl="alignNode1" presStyleIdx="0" presStyleCnt="3"/>
      <dgm:spPr/>
    </dgm:pt>
    <dgm:pt modelId="{464FC6B4-EC25-3D49-A524-3F2F87384C4F}" type="pres">
      <dgm:prSet presAssocID="{0FE51793-F04C-4FFD-9446-D58EED33FD8B}" presName="horz1" presStyleCnt="0"/>
      <dgm:spPr/>
    </dgm:pt>
    <dgm:pt modelId="{680A57CF-999C-AE44-94F3-FC1C5CA620CF}" type="pres">
      <dgm:prSet presAssocID="{0FE51793-F04C-4FFD-9446-D58EED33FD8B}" presName="tx1" presStyleLbl="revTx" presStyleIdx="0" presStyleCnt="3"/>
      <dgm:spPr/>
    </dgm:pt>
    <dgm:pt modelId="{A1A63D6C-C3BD-3C44-895C-C70798B79968}" type="pres">
      <dgm:prSet presAssocID="{0FE51793-F04C-4FFD-9446-D58EED33FD8B}" presName="vert1" presStyleCnt="0"/>
      <dgm:spPr/>
    </dgm:pt>
    <dgm:pt modelId="{E0396131-1955-9343-923C-3F47CC36750C}" type="pres">
      <dgm:prSet presAssocID="{C378888A-DF96-4B08-8384-638923B43C77}" presName="thickLine" presStyleLbl="alignNode1" presStyleIdx="1" presStyleCnt="3"/>
      <dgm:spPr/>
    </dgm:pt>
    <dgm:pt modelId="{A976BB35-1B1A-564A-B8C3-68D1C886C421}" type="pres">
      <dgm:prSet presAssocID="{C378888A-DF96-4B08-8384-638923B43C77}" presName="horz1" presStyleCnt="0"/>
      <dgm:spPr/>
    </dgm:pt>
    <dgm:pt modelId="{84C21267-C971-4544-9F7E-A8BC1E369849}" type="pres">
      <dgm:prSet presAssocID="{C378888A-DF96-4B08-8384-638923B43C77}" presName="tx1" presStyleLbl="revTx" presStyleIdx="1" presStyleCnt="3"/>
      <dgm:spPr/>
    </dgm:pt>
    <dgm:pt modelId="{9182B619-BBDC-754B-83F9-CD9195D27517}" type="pres">
      <dgm:prSet presAssocID="{C378888A-DF96-4B08-8384-638923B43C77}" presName="vert1" presStyleCnt="0"/>
      <dgm:spPr/>
    </dgm:pt>
    <dgm:pt modelId="{71F8F6B6-026E-AD44-89BB-7B8DEEA6EE11}" type="pres">
      <dgm:prSet presAssocID="{7FF65FBE-7EA2-43BE-B0E7-C3FAA97E7EA2}" presName="thickLine" presStyleLbl="alignNode1" presStyleIdx="2" presStyleCnt="3"/>
      <dgm:spPr/>
    </dgm:pt>
    <dgm:pt modelId="{AB66F88A-1032-974E-9F62-A3C42DF21458}" type="pres">
      <dgm:prSet presAssocID="{7FF65FBE-7EA2-43BE-B0E7-C3FAA97E7EA2}" presName="horz1" presStyleCnt="0"/>
      <dgm:spPr/>
    </dgm:pt>
    <dgm:pt modelId="{9D7CE89A-5CE1-5446-896C-8B5D10B21E27}" type="pres">
      <dgm:prSet presAssocID="{7FF65FBE-7EA2-43BE-B0E7-C3FAA97E7EA2}" presName="tx1" presStyleLbl="revTx" presStyleIdx="2" presStyleCnt="3"/>
      <dgm:spPr/>
    </dgm:pt>
    <dgm:pt modelId="{680ECA83-D00D-AC4E-8DDE-8D249118ABBF}" type="pres">
      <dgm:prSet presAssocID="{7FF65FBE-7EA2-43BE-B0E7-C3FAA97E7EA2}" presName="vert1" presStyleCnt="0"/>
      <dgm:spPr/>
    </dgm:pt>
  </dgm:ptLst>
  <dgm:cxnLst>
    <dgm:cxn modelId="{23BF5402-F1F8-894C-ACE2-A4C942002A29}" type="presOf" srcId="{7FF65FBE-7EA2-43BE-B0E7-C3FAA97E7EA2}" destId="{9D7CE89A-5CE1-5446-896C-8B5D10B21E27}" srcOrd="0" destOrd="0" presId="urn:microsoft.com/office/officeart/2008/layout/LinedList"/>
    <dgm:cxn modelId="{F4B2E613-847D-4626-BA40-E7DC066FE975}" srcId="{14F4B2B9-68F9-4AF7-A6AB-78F5E634A4B3}" destId="{C378888A-DF96-4B08-8384-638923B43C77}" srcOrd="1" destOrd="0" parTransId="{87AD47FF-FBB6-4B66-B263-54BFBE102526}" sibTransId="{7BB9D69B-B447-4CA2-B9EE-FD58D63ECB78}"/>
    <dgm:cxn modelId="{2F73732F-8798-664C-8965-F3652765C7AB}" type="presOf" srcId="{14F4B2B9-68F9-4AF7-A6AB-78F5E634A4B3}" destId="{6AA2C330-4142-CC46-A2F1-A9BD421E21E2}" srcOrd="0" destOrd="0" presId="urn:microsoft.com/office/officeart/2008/layout/LinedList"/>
    <dgm:cxn modelId="{35C39635-30F0-4001-9DBD-835E133A7F3C}" srcId="{14F4B2B9-68F9-4AF7-A6AB-78F5E634A4B3}" destId="{7FF65FBE-7EA2-43BE-B0E7-C3FAA97E7EA2}" srcOrd="2" destOrd="0" parTransId="{B44BBADE-BF55-4682-BF79-059A029288AB}" sibTransId="{61477953-7BF8-451D-A1BD-928D08DE8195}"/>
    <dgm:cxn modelId="{8A948844-5DF4-AC4A-A113-412B8E028185}" type="presOf" srcId="{0FE51793-F04C-4FFD-9446-D58EED33FD8B}" destId="{680A57CF-999C-AE44-94F3-FC1C5CA620CF}" srcOrd="0" destOrd="0" presId="urn:microsoft.com/office/officeart/2008/layout/LinedList"/>
    <dgm:cxn modelId="{73C75EBB-7D8B-444C-8454-428523669D40}" srcId="{14F4B2B9-68F9-4AF7-A6AB-78F5E634A4B3}" destId="{0FE51793-F04C-4FFD-9446-D58EED33FD8B}" srcOrd="0" destOrd="0" parTransId="{C10E3835-4BA7-47E7-A371-72795916EBA8}" sibTransId="{200C1339-AD56-4FB6-A3C6-33916AF679B2}"/>
    <dgm:cxn modelId="{F604CEE2-1EDD-4546-84F0-E61CDC2D8DF9}" type="presOf" srcId="{C378888A-DF96-4B08-8384-638923B43C77}" destId="{84C21267-C971-4544-9F7E-A8BC1E369849}" srcOrd="0" destOrd="0" presId="urn:microsoft.com/office/officeart/2008/layout/LinedList"/>
    <dgm:cxn modelId="{D7509EA6-76D3-394B-889B-D0D4D99EEBA0}" type="presParOf" srcId="{6AA2C330-4142-CC46-A2F1-A9BD421E21E2}" destId="{5FD516C4-42B6-274A-A0FC-AEC33E6923F6}" srcOrd="0" destOrd="0" presId="urn:microsoft.com/office/officeart/2008/layout/LinedList"/>
    <dgm:cxn modelId="{769914A0-2333-574E-8514-A1D5DB0C2A5C}" type="presParOf" srcId="{6AA2C330-4142-CC46-A2F1-A9BD421E21E2}" destId="{464FC6B4-EC25-3D49-A524-3F2F87384C4F}" srcOrd="1" destOrd="0" presId="urn:microsoft.com/office/officeart/2008/layout/LinedList"/>
    <dgm:cxn modelId="{C668075E-0181-9F40-B40E-B2636842FA3C}" type="presParOf" srcId="{464FC6B4-EC25-3D49-A524-3F2F87384C4F}" destId="{680A57CF-999C-AE44-94F3-FC1C5CA620CF}" srcOrd="0" destOrd="0" presId="urn:microsoft.com/office/officeart/2008/layout/LinedList"/>
    <dgm:cxn modelId="{E6650064-D574-BC4C-A918-AABAF9A86318}" type="presParOf" srcId="{464FC6B4-EC25-3D49-A524-3F2F87384C4F}" destId="{A1A63D6C-C3BD-3C44-895C-C70798B79968}" srcOrd="1" destOrd="0" presId="urn:microsoft.com/office/officeart/2008/layout/LinedList"/>
    <dgm:cxn modelId="{0C1A7F51-FD69-804E-B96A-D2F113518AB5}" type="presParOf" srcId="{6AA2C330-4142-CC46-A2F1-A9BD421E21E2}" destId="{E0396131-1955-9343-923C-3F47CC36750C}" srcOrd="2" destOrd="0" presId="urn:microsoft.com/office/officeart/2008/layout/LinedList"/>
    <dgm:cxn modelId="{980C38C9-A469-B449-8C99-A3A0BF9C93B6}" type="presParOf" srcId="{6AA2C330-4142-CC46-A2F1-A9BD421E21E2}" destId="{A976BB35-1B1A-564A-B8C3-68D1C886C421}" srcOrd="3" destOrd="0" presId="urn:microsoft.com/office/officeart/2008/layout/LinedList"/>
    <dgm:cxn modelId="{6859DB51-38EA-524B-B3B1-8A4C5ECFBA05}" type="presParOf" srcId="{A976BB35-1B1A-564A-B8C3-68D1C886C421}" destId="{84C21267-C971-4544-9F7E-A8BC1E369849}" srcOrd="0" destOrd="0" presId="urn:microsoft.com/office/officeart/2008/layout/LinedList"/>
    <dgm:cxn modelId="{B2E38507-B03F-9D43-AC5E-8EBE85545B69}" type="presParOf" srcId="{A976BB35-1B1A-564A-B8C3-68D1C886C421}" destId="{9182B619-BBDC-754B-83F9-CD9195D27517}" srcOrd="1" destOrd="0" presId="urn:microsoft.com/office/officeart/2008/layout/LinedList"/>
    <dgm:cxn modelId="{6F28DEDC-6177-474D-B4E9-AD0A301E71DD}" type="presParOf" srcId="{6AA2C330-4142-CC46-A2F1-A9BD421E21E2}" destId="{71F8F6B6-026E-AD44-89BB-7B8DEEA6EE11}" srcOrd="4" destOrd="0" presId="urn:microsoft.com/office/officeart/2008/layout/LinedList"/>
    <dgm:cxn modelId="{F4576D1A-8376-A645-820C-953D0B6A20BD}" type="presParOf" srcId="{6AA2C330-4142-CC46-A2F1-A9BD421E21E2}" destId="{AB66F88A-1032-974E-9F62-A3C42DF21458}" srcOrd="5" destOrd="0" presId="urn:microsoft.com/office/officeart/2008/layout/LinedList"/>
    <dgm:cxn modelId="{ECD71493-488B-E042-8290-6C24A9F06AAD}" type="presParOf" srcId="{AB66F88A-1032-974E-9F62-A3C42DF21458}" destId="{9D7CE89A-5CE1-5446-896C-8B5D10B21E27}" srcOrd="0" destOrd="0" presId="urn:microsoft.com/office/officeart/2008/layout/LinedList"/>
    <dgm:cxn modelId="{EB084CF3-F74E-AF4E-B7D5-A0767234941D}" type="presParOf" srcId="{AB66F88A-1032-974E-9F62-A3C42DF21458}" destId="{680ECA83-D00D-AC4E-8DDE-8D249118ABB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1AA67A-70D9-44AE-AFE2-919A03CDB037}" type="doc">
      <dgm:prSet loTypeId="urn:microsoft.com/office/officeart/2005/8/layout/hierarchy3" loCatId="hierarchy" qsTypeId="urn:microsoft.com/office/officeart/2005/8/quickstyle/simple1" qsCatId="simple" csTypeId="urn:microsoft.com/office/officeart/2005/8/colors/colorful1" csCatId="colorful"/>
      <dgm:spPr/>
      <dgm:t>
        <a:bodyPr/>
        <a:lstStyle/>
        <a:p>
          <a:endParaRPr lang="en-US"/>
        </a:p>
      </dgm:t>
    </dgm:pt>
    <dgm:pt modelId="{6BE96ED4-EAB0-4373-8465-A950BA314A08}">
      <dgm:prSet/>
      <dgm:spPr/>
      <dgm:t>
        <a:bodyPr/>
        <a:lstStyle/>
        <a:p>
          <a:r>
            <a:rPr lang="es-419"/>
            <a:t>Es importante diferenciar el volumen capaz de almacenar líquidos vs el volumen total del tanque.</a:t>
          </a:r>
          <a:endParaRPr lang="en-US"/>
        </a:p>
      </dgm:t>
    </dgm:pt>
    <dgm:pt modelId="{9FE4A453-F705-4DBD-A601-4B344D646045}" type="parTrans" cxnId="{98F56D72-B7B8-4187-B875-FA2BF132564A}">
      <dgm:prSet/>
      <dgm:spPr/>
      <dgm:t>
        <a:bodyPr/>
        <a:lstStyle/>
        <a:p>
          <a:endParaRPr lang="en-US"/>
        </a:p>
      </dgm:t>
    </dgm:pt>
    <dgm:pt modelId="{1A14FA87-7680-4FAD-A15A-9055FFBF1E3D}" type="sibTrans" cxnId="{98F56D72-B7B8-4187-B875-FA2BF132564A}">
      <dgm:prSet/>
      <dgm:spPr/>
      <dgm:t>
        <a:bodyPr/>
        <a:lstStyle/>
        <a:p>
          <a:endParaRPr lang="en-US"/>
        </a:p>
      </dgm:t>
    </dgm:pt>
    <dgm:pt modelId="{EC1882C6-5CB3-4F41-8CED-95F7BCD1E8A1}">
      <dgm:prSet/>
      <dgm:spPr/>
      <dgm:t>
        <a:bodyPr/>
        <a:lstStyle/>
        <a:p>
          <a:r>
            <a:rPr lang="es-419"/>
            <a:t>El primero es el que realmente determina si es adecuado para la demanda esperada.  </a:t>
          </a:r>
          <a:endParaRPr lang="en-US"/>
        </a:p>
      </dgm:t>
    </dgm:pt>
    <dgm:pt modelId="{BC237D0C-95CA-4A83-9FC8-2F26B22D20AE}" type="parTrans" cxnId="{4BE7F04D-763C-4078-9AAE-A37AD63E3313}">
      <dgm:prSet/>
      <dgm:spPr/>
      <dgm:t>
        <a:bodyPr/>
        <a:lstStyle/>
        <a:p>
          <a:endParaRPr lang="en-US"/>
        </a:p>
      </dgm:t>
    </dgm:pt>
    <dgm:pt modelId="{81EF015C-EB8D-466B-9F5D-165E99996519}" type="sibTrans" cxnId="{4BE7F04D-763C-4078-9AAE-A37AD63E3313}">
      <dgm:prSet/>
      <dgm:spPr/>
      <dgm:t>
        <a:bodyPr/>
        <a:lstStyle/>
        <a:p>
          <a:endParaRPr lang="en-US"/>
        </a:p>
      </dgm:t>
    </dgm:pt>
    <dgm:pt modelId="{5F81EDFC-4C93-4FE8-A56D-809F5F23BDC2}">
      <dgm:prSet/>
      <dgm:spPr/>
      <dgm:t>
        <a:bodyPr/>
        <a:lstStyle/>
        <a:p>
          <a:r>
            <a:rPr lang="es-419"/>
            <a:t>Tener claro su capacidad de soporte de cargas laterales y verticales.</a:t>
          </a:r>
          <a:endParaRPr lang="en-US"/>
        </a:p>
      </dgm:t>
    </dgm:pt>
    <dgm:pt modelId="{B7626A23-EB6B-4F19-8DD2-1C3DC81AEC61}" type="parTrans" cxnId="{96CB86B7-C98C-455B-9D5B-D3FFD9442B14}">
      <dgm:prSet/>
      <dgm:spPr/>
      <dgm:t>
        <a:bodyPr/>
        <a:lstStyle/>
        <a:p>
          <a:endParaRPr lang="en-US"/>
        </a:p>
      </dgm:t>
    </dgm:pt>
    <dgm:pt modelId="{5FFE9C16-DAAF-420A-8F2D-8E2EE07487A9}" type="sibTrans" cxnId="{96CB86B7-C98C-455B-9D5B-D3FFD9442B14}">
      <dgm:prSet/>
      <dgm:spPr/>
      <dgm:t>
        <a:bodyPr/>
        <a:lstStyle/>
        <a:p>
          <a:endParaRPr lang="en-US"/>
        </a:p>
      </dgm:t>
    </dgm:pt>
    <dgm:pt modelId="{404609D3-AE7A-4217-B3EE-7DD11155D647}">
      <dgm:prSet/>
      <dgm:spPr/>
      <dgm:t>
        <a:bodyPr/>
        <a:lstStyle/>
        <a:p>
          <a:r>
            <a:rPr lang="es-419"/>
            <a:t>Este dato nos dará certeza del desempeño del tanque bajo condiciones reales de llenado bajo tierra.</a:t>
          </a:r>
          <a:endParaRPr lang="en-US"/>
        </a:p>
      </dgm:t>
    </dgm:pt>
    <dgm:pt modelId="{05BC0EE0-FE48-4095-9E13-C38D43F505CD}" type="parTrans" cxnId="{CE96B8B7-1CEE-45C4-BFB5-FF7FDC4EEFDE}">
      <dgm:prSet/>
      <dgm:spPr/>
      <dgm:t>
        <a:bodyPr/>
        <a:lstStyle/>
        <a:p>
          <a:endParaRPr lang="en-US"/>
        </a:p>
      </dgm:t>
    </dgm:pt>
    <dgm:pt modelId="{0D2C20EB-59F4-447A-AE67-C531F6C94272}" type="sibTrans" cxnId="{CE96B8B7-1CEE-45C4-BFB5-FF7FDC4EEFDE}">
      <dgm:prSet/>
      <dgm:spPr/>
      <dgm:t>
        <a:bodyPr/>
        <a:lstStyle/>
        <a:p>
          <a:endParaRPr lang="en-US"/>
        </a:p>
      </dgm:t>
    </dgm:pt>
    <dgm:pt modelId="{B481CCE9-A89A-504D-B860-7FDA3D617709}" type="pres">
      <dgm:prSet presAssocID="{B51AA67A-70D9-44AE-AFE2-919A03CDB037}" presName="diagram" presStyleCnt="0">
        <dgm:presLayoutVars>
          <dgm:chPref val="1"/>
          <dgm:dir/>
          <dgm:animOne val="branch"/>
          <dgm:animLvl val="lvl"/>
          <dgm:resizeHandles/>
        </dgm:presLayoutVars>
      </dgm:prSet>
      <dgm:spPr/>
    </dgm:pt>
    <dgm:pt modelId="{A13C2A4F-7071-2C45-9610-3EB3F6C9F01C}" type="pres">
      <dgm:prSet presAssocID="{6BE96ED4-EAB0-4373-8465-A950BA314A08}" presName="root" presStyleCnt="0"/>
      <dgm:spPr/>
    </dgm:pt>
    <dgm:pt modelId="{D1CF37AA-E6F8-C54E-BA0A-8AE7FD5DB5E5}" type="pres">
      <dgm:prSet presAssocID="{6BE96ED4-EAB0-4373-8465-A950BA314A08}" presName="rootComposite" presStyleCnt="0"/>
      <dgm:spPr/>
    </dgm:pt>
    <dgm:pt modelId="{FC2A1499-A534-4A40-B565-7D9949234619}" type="pres">
      <dgm:prSet presAssocID="{6BE96ED4-EAB0-4373-8465-A950BA314A08}" presName="rootText" presStyleLbl="node1" presStyleIdx="0" presStyleCnt="2"/>
      <dgm:spPr/>
    </dgm:pt>
    <dgm:pt modelId="{F5048E3D-D44E-7C4D-8A3E-56D835D4BFFD}" type="pres">
      <dgm:prSet presAssocID="{6BE96ED4-EAB0-4373-8465-A950BA314A08}" presName="rootConnector" presStyleLbl="node1" presStyleIdx="0" presStyleCnt="2"/>
      <dgm:spPr/>
    </dgm:pt>
    <dgm:pt modelId="{211E0D45-1A3F-074F-98D9-49B8C58C06BF}" type="pres">
      <dgm:prSet presAssocID="{6BE96ED4-EAB0-4373-8465-A950BA314A08}" presName="childShape" presStyleCnt="0"/>
      <dgm:spPr/>
    </dgm:pt>
    <dgm:pt modelId="{3386486E-A3F2-FC42-98D4-65E84C0C08A1}" type="pres">
      <dgm:prSet presAssocID="{BC237D0C-95CA-4A83-9FC8-2F26B22D20AE}" presName="Name13" presStyleLbl="parChTrans1D2" presStyleIdx="0" presStyleCnt="2"/>
      <dgm:spPr/>
    </dgm:pt>
    <dgm:pt modelId="{E4CFF41D-2FB0-024E-97A5-243A19410DC3}" type="pres">
      <dgm:prSet presAssocID="{EC1882C6-5CB3-4F41-8CED-95F7BCD1E8A1}" presName="childText" presStyleLbl="bgAcc1" presStyleIdx="0" presStyleCnt="2">
        <dgm:presLayoutVars>
          <dgm:bulletEnabled val="1"/>
        </dgm:presLayoutVars>
      </dgm:prSet>
      <dgm:spPr/>
    </dgm:pt>
    <dgm:pt modelId="{3215696A-51F1-854C-A73F-197FEF1BD29A}" type="pres">
      <dgm:prSet presAssocID="{5F81EDFC-4C93-4FE8-A56D-809F5F23BDC2}" presName="root" presStyleCnt="0"/>
      <dgm:spPr/>
    </dgm:pt>
    <dgm:pt modelId="{405F8A49-730E-1240-8DC1-38009E9DD309}" type="pres">
      <dgm:prSet presAssocID="{5F81EDFC-4C93-4FE8-A56D-809F5F23BDC2}" presName="rootComposite" presStyleCnt="0"/>
      <dgm:spPr/>
    </dgm:pt>
    <dgm:pt modelId="{6DED9A4B-EC64-C949-9EB2-7CC4ECA09E47}" type="pres">
      <dgm:prSet presAssocID="{5F81EDFC-4C93-4FE8-A56D-809F5F23BDC2}" presName="rootText" presStyleLbl="node1" presStyleIdx="1" presStyleCnt="2"/>
      <dgm:spPr/>
    </dgm:pt>
    <dgm:pt modelId="{E3761D05-2409-CC4D-A96B-5721BD95F1D4}" type="pres">
      <dgm:prSet presAssocID="{5F81EDFC-4C93-4FE8-A56D-809F5F23BDC2}" presName="rootConnector" presStyleLbl="node1" presStyleIdx="1" presStyleCnt="2"/>
      <dgm:spPr/>
    </dgm:pt>
    <dgm:pt modelId="{831E874A-64B4-D04D-88F6-75AFE879B083}" type="pres">
      <dgm:prSet presAssocID="{5F81EDFC-4C93-4FE8-A56D-809F5F23BDC2}" presName="childShape" presStyleCnt="0"/>
      <dgm:spPr/>
    </dgm:pt>
    <dgm:pt modelId="{ED882049-CCA6-FA4F-BC89-6D4A014C5D97}" type="pres">
      <dgm:prSet presAssocID="{05BC0EE0-FE48-4095-9E13-C38D43F505CD}" presName="Name13" presStyleLbl="parChTrans1D2" presStyleIdx="1" presStyleCnt="2"/>
      <dgm:spPr/>
    </dgm:pt>
    <dgm:pt modelId="{CC0AA649-41B9-354E-BDC0-CB59A640EE24}" type="pres">
      <dgm:prSet presAssocID="{404609D3-AE7A-4217-B3EE-7DD11155D647}" presName="childText" presStyleLbl="bgAcc1" presStyleIdx="1" presStyleCnt="2">
        <dgm:presLayoutVars>
          <dgm:bulletEnabled val="1"/>
        </dgm:presLayoutVars>
      </dgm:prSet>
      <dgm:spPr/>
    </dgm:pt>
  </dgm:ptLst>
  <dgm:cxnLst>
    <dgm:cxn modelId="{A97A2717-769B-784C-88BB-283A1A3C16D1}" type="presOf" srcId="{BC237D0C-95CA-4A83-9FC8-2F26B22D20AE}" destId="{3386486E-A3F2-FC42-98D4-65E84C0C08A1}" srcOrd="0" destOrd="0" presId="urn:microsoft.com/office/officeart/2005/8/layout/hierarchy3"/>
    <dgm:cxn modelId="{0F49DF38-A6E4-9640-BB7B-5F486F38CB7F}" type="presOf" srcId="{05BC0EE0-FE48-4095-9E13-C38D43F505CD}" destId="{ED882049-CCA6-FA4F-BC89-6D4A014C5D97}" srcOrd="0" destOrd="0" presId="urn:microsoft.com/office/officeart/2005/8/layout/hierarchy3"/>
    <dgm:cxn modelId="{4BE7F04D-763C-4078-9AAE-A37AD63E3313}" srcId="{6BE96ED4-EAB0-4373-8465-A950BA314A08}" destId="{EC1882C6-5CB3-4F41-8CED-95F7BCD1E8A1}" srcOrd="0" destOrd="0" parTransId="{BC237D0C-95CA-4A83-9FC8-2F26B22D20AE}" sibTransId="{81EF015C-EB8D-466B-9F5D-165E99996519}"/>
    <dgm:cxn modelId="{95603F6C-326E-1343-A50B-69746348F7F0}" type="presOf" srcId="{404609D3-AE7A-4217-B3EE-7DD11155D647}" destId="{CC0AA649-41B9-354E-BDC0-CB59A640EE24}" srcOrd="0" destOrd="0" presId="urn:microsoft.com/office/officeart/2005/8/layout/hierarchy3"/>
    <dgm:cxn modelId="{98F56D72-B7B8-4187-B875-FA2BF132564A}" srcId="{B51AA67A-70D9-44AE-AFE2-919A03CDB037}" destId="{6BE96ED4-EAB0-4373-8465-A950BA314A08}" srcOrd="0" destOrd="0" parTransId="{9FE4A453-F705-4DBD-A601-4B344D646045}" sibTransId="{1A14FA87-7680-4FAD-A15A-9055FFBF1E3D}"/>
    <dgm:cxn modelId="{C5106B81-4EBE-7B4D-AE96-092CDF96C104}" type="presOf" srcId="{5F81EDFC-4C93-4FE8-A56D-809F5F23BDC2}" destId="{6DED9A4B-EC64-C949-9EB2-7CC4ECA09E47}" srcOrd="0" destOrd="0" presId="urn:microsoft.com/office/officeart/2005/8/layout/hierarchy3"/>
    <dgm:cxn modelId="{8DE9ED87-330C-0144-BF02-ACB927D1F6FA}" type="presOf" srcId="{B51AA67A-70D9-44AE-AFE2-919A03CDB037}" destId="{B481CCE9-A89A-504D-B860-7FDA3D617709}" srcOrd="0" destOrd="0" presId="urn:microsoft.com/office/officeart/2005/8/layout/hierarchy3"/>
    <dgm:cxn modelId="{97726DA6-C6EC-AF41-BFD3-81864407E75F}" type="presOf" srcId="{6BE96ED4-EAB0-4373-8465-A950BA314A08}" destId="{FC2A1499-A534-4A40-B565-7D9949234619}" srcOrd="0" destOrd="0" presId="urn:microsoft.com/office/officeart/2005/8/layout/hierarchy3"/>
    <dgm:cxn modelId="{96CB86B7-C98C-455B-9D5B-D3FFD9442B14}" srcId="{B51AA67A-70D9-44AE-AFE2-919A03CDB037}" destId="{5F81EDFC-4C93-4FE8-A56D-809F5F23BDC2}" srcOrd="1" destOrd="0" parTransId="{B7626A23-EB6B-4F19-8DD2-1C3DC81AEC61}" sibTransId="{5FFE9C16-DAAF-420A-8F2D-8E2EE07487A9}"/>
    <dgm:cxn modelId="{CE96B8B7-1CEE-45C4-BFB5-FF7FDC4EEFDE}" srcId="{5F81EDFC-4C93-4FE8-A56D-809F5F23BDC2}" destId="{404609D3-AE7A-4217-B3EE-7DD11155D647}" srcOrd="0" destOrd="0" parTransId="{05BC0EE0-FE48-4095-9E13-C38D43F505CD}" sibTransId="{0D2C20EB-59F4-447A-AE67-C531F6C94272}"/>
    <dgm:cxn modelId="{BAE4EECC-0B30-5048-806A-1B620CE9B266}" type="presOf" srcId="{EC1882C6-5CB3-4F41-8CED-95F7BCD1E8A1}" destId="{E4CFF41D-2FB0-024E-97A5-243A19410DC3}" srcOrd="0" destOrd="0" presId="urn:microsoft.com/office/officeart/2005/8/layout/hierarchy3"/>
    <dgm:cxn modelId="{87BECAE2-97E7-B449-8988-D9489C964FE5}" type="presOf" srcId="{6BE96ED4-EAB0-4373-8465-A950BA314A08}" destId="{F5048E3D-D44E-7C4D-8A3E-56D835D4BFFD}" srcOrd="1" destOrd="0" presId="urn:microsoft.com/office/officeart/2005/8/layout/hierarchy3"/>
    <dgm:cxn modelId="{08D63DE3-2ADB-A34C-9188-6B17E27398BF}" type="presOf" srcId="{5F81EDFC-4C93-4FE8-A56D-809F5F23BDC2}" destId="{E3761D05-2409-CC4D-A96B-5721BD95F1D4}" srcOrd="1" destOrd="0" presId="urn:microsoft.com/office/officeart/2005/8/layout/hierarchy3"/>
    <dgm:cxn modelId="{CFD43BFA-27DA-CC47-9B87-3BC5295BA69C}" type="presParOf" srcId="{B481CCE9-A89A-504D-B860-7FDA3D617709}" destId="{A13C2A4F-7071-2C45-9610-3EB3F6C9F01C}" srcOrd="0" destOrd="0" presId="urn:microsoft.com/office/officeart/2005/8/layout/hierarchy3"/>
    <dgm:cxn modelId="{82FFE407-CCDE-124A-9702-6250BBB1013A}" type="presParOf" srcId="{A13C2A4F-7071-2C45-9610-3EB3F6C9F01C}" destId="{D1CF37AA-E6F8-C54E-BA0A-8AE7FD5DB5E5}" srcOrd="0" destOrd="0" presId="urn:microsoft.com/office/officeart/2005/8/layout/hierarchy3"/>
    <dgm:cxn modelId="{5212C70D-AEED-FE4C-8A65-C6B4A35DA97F}" type="presParOf" srcId="{D1CF37AA-E6F8-C54E-BA0A-8AE7FD5DB5E5}" destId="{FC2A1499-A534-4A40-B565-7D9949234619}" srcOrd="0" destOrd="0" presId="urn:microsoft.com/office/officeart/2005/8/layout/hierarchy3"/>
    <dgm:cxn modelId="{F110C30F-0147-9347-9988-0AB78578D812}" type="presParOf" srcId="{D1CF37AA-E6F8-C54E-BA0A-8AE7FD5DB5E5}" destId="{F5048E3D-D44E-7C4D-8A3E-56D835D4BFFD}" srcOrd="1" destOrd="0" presId="urn:microsoft.com/office/officeart/2005/8/layout/hierarchy3"/>
    <dgm:cxn modelId="{8C98FDDE-5F72-4E4D-9DF6-B78F893A087B}" type="presParOf" srcId="{A13C2A4F-7071-2C45-9610-3EB3F6C9F01C}" destId="{211E0D45-1A3F-074F-98D9-49B8C58C06BF}" srcOrd="1" destOrd="0" presId="urn:microsoft.com/office/officeart/2005/8/layout/hierarchy3"/>
    <dgm:cxn modelId="{D0372712-2F82-BC45-8F50-AF38A5346087}" type="presParOf" srcId="{211E0D45-1A3F-074F-98D9-49B8C58C06BF}" destId="{3386486E-A3F2-FC42-98D4-65E84C0C08A1}" srcOrd="0" destOrd="0" presId="urn:microsoft.com/office/officeart/2005/8/layout/hierarchy3"/>
    <dgm:cxn modelId="{C86FFCF9-BC83-9747-B2DF-61791F13FE8C}" type="presParOf" srcId="{211E0D45-1A3F-074F-98D9-49B8C58C06BF}" destId="{E4CFF41D-2FB0-024E-97A5-243A19410DC3}" srcOrd="1" destOrd="0" presId="urn:microsoft.com/office/officeart/2005/8/layout/hierarchy3"/>
    <dgm:cxn modelId="{027085F5-7E4B-6E4B-AF9B-4B62A0A3FC8F}" type="presParOf" srcId="{B481CCE9-A89A-504D-B860-7FDA3D617709}" destId="{3215696A-51F1-854C-A73F-197FEF1BD29A}" srcOrd="1" destOrd="0" presId="urn:microsoft.com/office/officeart/2005/8/layout/hierarchy3"/>
    <dgm:cxn modelId="{6C00A3BC-5E2C-BB46-BABA-CA25A5EDBED0}" type="presParOf" srcId="{3215696A-51F1-854C-A73F-197FEF1BD29A}" destId="{405F8A49-730E-1240-8DC1-38009E9DD309}" srcOrd="0" destOrd="0" presId="urn:microsoft.com/office/officeart/2005/8/layout/hierarchy3"/>
    <dgm:cxn modelId="{7AF99E77-F7DF-2A42-B4E6-8185CB943295}" type="presParOf" srcId="{405F8A49-730E-1240-8DC1-38009E9DD309}" destId="{6DED9A4B-EC64-C949-9EB2-7CC4ECA09E47}" srcOrd="0" destOrd="0" presId="urn:microsoft.com/office/officeart/2005/8/layout/hierarchy3"/>
    <dgm:cxn modelId="{0B613853-B190-B349-9C53-FF04573872ED}" type="presParOf" srcId="{405F8A49-730E-1240-8DC1-38009E9DD309}" destId="{E3761D05-2409-CC4D-A96B-5721BD95F1D4}" srcOrd="1" destOrd="0" presId="urn:microsoft.com/office/officeart/2005/8/layout/hierarchy3"/>
    <dgm:cxn modelId="{C8C9364F-09D0-CA4A-8E11-123B674BDA31}" type="presParOf" srcId="{3215696A-51F1-854C-A73F-197FEF1BD29A}" destId="{831E874A-64B4-D04D-88F6-75AFE879B083}" srcOrd="1" destOrd="0" presId="urn:microsoft.com/office/officeart/2005/8/layout/hierarchy3"/>
    <dgm:cxn modelId="{C087E7EF-9348-304A-AD71-9E137E89D063}" type="presParOf" srcId="{831E874A-64B4-D04D-88F6-75AFE879B083}" destId="{ED882049-CCA6-FA4F-BC89-6D4A014C5D97}" srcOrd="0" destOrd="0" presId="urn:microsoft.com/office/officeart/2005/8/layout/hierarchy3"/>
    <dgm:cxn modelId="{77761C48-BF09-404D-81B7-A1EFCA0D3E2E}" type="presParOf" srcId="{831E874A-64B4-D04D-88F6-75AFE879B083}" destId="{CC0AA649-41B9-354E-BDC0-CB59A640EE24}"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31AAC3-DB9E-4608-BDF0-862BE6F4A22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75F6C67-196F-4A80-985E-291838DF7566}">
      <dgm:prSet/>
      <dgm:spPr/>
      <dgm:t>
        <a:bodyPr/>
        <a:lstStyle/>
        <a:p>
          <a:r>
            <a:rPr lang="es-419"/>
            <a:t>Puede ser prefabricado o construido en concreto o en bloques de concreto.</a:t>
          </a:r>
          <a:endParaRPr lang="en-US"/>
        </a:p>
      </dgm:t>
    </dgm:pt>
    <dgm:pt modelId="{94E8635D-2B21-43A7-ADC9-48C7F46D64F5}" type="parTrans" cxnId="{B39FA99B-29D7-47F0-BBD9-1AB49478D85A}">
      <dgm:prSet/>
      <dgm:spPr/>
      <dgm:t>
        <a:bodyPr/>
        <a:lstStyle/>
        <a:p>
          <a:endParaRPr lang="en-US"/>
        </a:p>
      </dgm:t>
    </dgm:pt>
    <dgm:pt modelId="{9C8CD539-78E1-48E8-99EC-AD5FFF6D6AC2}" type="sibTrans" cxnId="{B39FA99B-29D7-47F0-BBD9-1AB49478D85A}">
      <dgm:prSet/>
      <dgm:spPr/>
      <dgm:t>
        <a:bodyPr/>
        <a:lstStyle/>
        <a:p>
          <a:endParaRPr lang="en-US"/>
        </a:p>
      </dgm:t>
    </dgm:pt>
    <dgm:pt modelId="{34BD59C8-FA34-49CB-B63C-68A702E2A04F}">
      <dgm:prSet/>
      <dgm:spPr/>
      <dgm:t>
        <a:bodyPr/>
        <a:lstStyle/>
        <a:p>
          <a:r>
            <a:rPr lang="es-419"/>
            <a:t>Cuando haya concreto en el proceso, se deben realizar todas las acciones de protección de estructura, como el repello, lujado y revestimiento (pintura) protectora. </a:t>
          </a:r>
          <a:endParaRPr lang="en-US"/>
        </a:p>
      </dgm:t>
    </dgm:pt>
    <dgm:pt modelId="{D4FA7865-C7C8-48F9-9C2A-841E3B858C43}" type="parTrans" cxnId="{37452048-9035-46D3-979A-45D71014F6F9}">
      <dgm:prSet/>
      <dgm:spPr/>
      <dgm:t>
        <a:bodyPr/>
        <a:lstStyle/>
        <a:p>
          <a:endParaRPr lang="en-US"/>
        </a:p>
      </dgm:t>
    </dgm:pt>
    <dgm:pt modelId="{DDB9D286-6418-4497-9B23-6179D1A8C4CD}" type="sibTrans" cxnId="{37452048-9035-46D3-979A-45D71014F6F9}">
      <dgm:prSet/>
      <dgm:spPr/>
      <dgm:t>
        <a:bodyPr/>
        <a:lstStyle/>
        <a:p>
          <a:endParaRPr lang="en-US"/>
        </a:p>
      </dgm:t>
    </dgm:pt>
    <dgm:pt modelId="{FB6247F8-AB98-497D-ADE8-AF762A944C8F}">
      <dgm:prSet/>
      <dgm:spPr/>
      <dgm:t>
        <a:bodyPr/>
        <a:lstStyle/>
        <a:p>
          <a:r>
            <a:rPr lang="es-419"/>
            <a:t>En algunas soluciones prefabricadas el tanque séptico y el fafa vienen integrados.</a:t>
          </a:r>
          <a:endParaRPr lang="en-US"/>
        </a:p>
      </dgm:t>
    </dgm:pt>
    <dgm:pt modelId="{D3933604-DEC0-47CE-AB0B-0F74B03DF9FF}" type="parTrans" cxnId="{D1E26B45-B50C-4028-AA4F-633CC418A114}">
      <dgm:prSet/>
      <dgm:spPr/>
      <dgm:t>
        <a:bodyPr/>
        <a:lstStyle/>
        <a:p>
          <a:endParaRPr lang="en-US"/>
        </a:p>
      </dgm:t>
    </dgm:pt>
    <dgm:pt modelId="{6387BD8C-440A-4981-B1E7-B49B1D5308EE}" type="sibTrans" cxnId="{D1E26B45-B50C-4028-AA4F-633CC418A114}">
      <dgm:prSet/>
      <dgm:spPr/>
      <dgm:t>
        <a:bodyPr/>
        <a:lstStyle/>
        <a:p>
          <a:endParaRPr lang="en-US"/>
        </a:p>
      </dgm:t>
    </dgm:pt>
    <dgm:pt modelId="{3E316461-E4DA-421A-983B-9F8BCCD1FEE6}">
      <dgm:prSet/>
      <dgm:spPr/>
      <dgm:t>
        <a:bodyPr/>
        <a:lstStyle/>
        <a:p>
          <a:r>
            <a:rPr lang="es-419"/>
            <a:t>En estos casos es necesario verificar si la combinación y sus dimensiones se ajustan a las necesidades del sitio de instalación. </a:t>
          </a:r>
          <a:endParaRPr lang="en-US"/>
        </a:p>
      </dgm:t>
    </dgm:pt>
    <dgm:pt modelId="{DA514BF9-D36E-48E2-9756-76E6F3CA6F35}" type="parTrans" cxnId="{A6D30FCE-3F63-48FA-A8F3-503D6182DB88}">
      <dgm:prSet/>
      <dgm:spPr/>
      <dgm:t>
        <a:bodyPr/>
        <a:lstStyle/>
        <a:p>
          <a:endParaRPr lang="en-US"/>
        </a:p>
      </dgm:t>
    </dgm:pt>
    <dgm:pt modelId="{69CAFC6E-0FE6-4BCA-8C03-9606257C63EF}" type="sibTrans" cxnId="{A6D30FCE-3F63-48FA-A8F3-503D6182DB88}">
      <dgm:prSet/>
      <dgm:spPr/>
      <dgm:t>
        <a:bodyPr/>
        <a:lstStyle/>
        <a:p>
          <a:endParaRPr lang="en-US"/>
        </a:p>
      </dgm:t>
    </dgm:pt>
    <dgm:pt modelId="{1AA3B6CB-DF83-4465-8DB8-55E4904E1BD3}">
      <dgm:prSet/>
      <dgm:spPr/>
      <dgm:t>
        <a:bodyPr/>
        <a:lstStyle/>
        <a:p>
          <a:r>
            <a:rPr lang="es-419" dirty="0"/>
            <a:t>Se recomienda separar en al menos 50 cm el tanque séptico y el fafa. </a:t>
          </a:r>
          <a:endParaRPr lang="en-US" dirty="0"/>
        </a:p>
      </dgm:t>
    </dgm:pt>
    <dgm:pt modelId="{BA9D4AA1-3E77-4053-B9DC-38A43E9ADFA7}" type="parTrans" cxnId="{15F7E998-F9BA-4C2F-BED4-69B607AEA782}">
      <dgm:prSet/>
      <dgm:spPr/>
      <dgm:t>
        <a:bodyPr/>
        <a:lstStyle/>
        <a:p>
          <a:endParaRPr lang="en-US"/>
        </a:p>
      </dgm:t>
    </dgm:pt>
    <dgm:pt modelId="{B95737BE-43C9-45FB-9BE9-701DB51855FF}" type="sibTrans" cxnId="{15F7E998-F9BA-4C2F-BED4-69B607AEA782}">
      <dgm:prSet/>
      <dgm:spPr/>
      <dgm:t>
        <a:bodyPr/>
        <a:lstStyle/>
        <a:p>
          <a:endParaRPr lang="en-US"/>
        </a:p>
      </dgm:t>
    </dgm:pt>
    <dgm:pt modelId="{9B76DD6F-83E6-7546-8187-308768E33096}">
      <dgm:prSet/>
      <dgm:spPr/>
      <dgm:t>
        <a:bodyPr/>
        <a:lstStyle/>
        <a:p>
          <a:r>
            <a:rPr lang="es-MX" dirty="0"/>
            <a:t>Esta diferencia es la carga hidráulica apropiada al colocar piedra cuarta como material filtrante.</a:t>
          </a:r>
        </a:p>
      </dgm:t>
    </dgm:pt>
    <dgm:pt modelId="{65A6CDAF-BE5A-8544-BA58-F509A3BE9D2B}" type="parTrans" cxnId="{43A2D16C-2435-884E-9523-7D93A5A05852}">
      <dgm:prSet/>
      <dgm:spPr/>
      <dgm:t>
        <a:bodyPr/>
        <a:lstStyle/>
        <a:p>
          <a:endParaRPr lang="es-MX"/>
        </a:p>
      </dgm:t>
    </dgm:pt>
    <dgm:pt modelId="{0825A752-2189-BE41-ABC5-FF974315DA9F}" type="sibTrans" cxnId="{43A2D16C-2435-884E-9523-7D93A5A05852}">
      <dgm:prSet/>
      <dgm:spPr/>
      <dgm:t>
        <a:bodyPr/>
        <a:lstStyle/>
        <a:p>
          <a:endParaRPr lang="es-MX"/>
        </a:p>
      </dgm:t>
    </dgm:pt>
    <dgm:pt modelId="{4E852FF5-965A-9747-B6EA-B5EBA161BA0C}">
      <dgm:prSet/>
      <dgm:spPr/>
      <dgm:t>
        <a:bodyPr/>
        <a:lstStyle/>
        <a:p>
          <a:r>
            <a:rPr lang="es-MX" dirty="0"/>
            <a:t>Si se usa material más grueso es menor y si fuese más fino es mayor.</a:t>
          </a:r>
        </a:p>
      </dgm:t>
    </dgm:pt>
    <dgm:pt modelId="{4EC9DECF-C6A7-4343-B95B-06C8DE46E844}" type="parTrans" cxnId="{FC1A2334-5BBC-0947-9D75-6F4ED0CF4EAB}">
      <dgm:prSet/>
      <dgm:spPr/>
      <dgm:t>
        <a:bodyPr/>
        <a:lstStyle/>
        <a:p>
          <a:endParaRPr lang="es-MX"/>
        </a:p>
      </dgm:t>
    </dgm:pt>
    <dgm:pt modelId="{33A62C73-1614-0149-A0C6-AAA133A93F07}" type="sibTrans" cxnId="{FC1A2334-5BBC-0947-9D75-6F4ED0CF4EAB}">
      <dgm:prSet/>
      <dgm:spPr/>
      <dgm:t>
        <a:bodyPr/>
        <a:lstStyle/>
        <a:p>
          <a:endParaRPr lang="es-MX"/>
        </a:p>
      </dgm:t>
    </dgm:pt>
    <dgm:pt modelId="{6D99EB47-35E7-9343-8FEF-54C1F2DCA756}">
      <dgm:prSet/>
      <dgm:spPr/>
      <dgm:t>
        <a:bodyPr/>
        <a:lstStyle/>
        <a:p>
          <a:r>
            <a:rPr lang="es-MX" dirty="0"/>
            <a:t>Pero, las eficiencias son diferentes para cada caso.</a:t>
          </a:r>
        </a:p>
      </dgm:t>
    </dgm:pt>
    <dgm:pt modelId="{466C324E-CFF8-854C-B0EF-A6B1924621AA}" type="parTrans" cxnId="{654D9903-6956-1E43-BB86-8EB6627EDCE6}">
      <dgm:prSet/>
      <dgm:spPr/>
      <dgm:t>
        <a:bodyPr/>
        <a:lstStyle/>
        <a:p>
          <a:endParaRPr lang="es-MX"/>
        </a:p>
      </dgm:t>
    </dgm:pt>
    <dgm:pt modelId="{1AC9A3F1-FEE9-EE41-99D0-6F0B4FFEA1DE}" type="sibTrans" cxnId="{654D9903-6956-1E43-BB86-8EB6627EDCE6}">
      <dgm:prSet/>
      <dgm:spPr/>
      <dgm:t>
        <a:bodyPr/>
        <a:lstStyle/>
        <a:p>
          <a:endParaRPr lang="es-MX"/>
        </a:p>
      </dgm:t>
    </dgm:pt>
    <dgm:pt modelId="{E11CC51D-ED5A-6148-A346-E3D262EF3B70}" type="pres">
      <dgm:prSet presAssocID="{1C31AAC3-DB9E-4608-BDF0-862BE6F4A223}" presName="Name0" presStyleCnt="0">
        <dgm:presLayoutVars>
          <dgm:dir/>
          <dgm:animLvl val="lvl"/>
          <dgm:resizeHandles val="exact"/>
        </dgm:presLayoutVars>
      </dgm:prSet>
      <dgm:spPr/>
    </dgm:pt>
    <dgm:pt modelId="{6E838AB1-5884-D34B-9A39-AF37D3EF929A}" type="pres">
      <dgm:prSet presAssocID="{D75F6C67-196F-4A80-985E-291838DF7566}" presName="composite" presStyleCnt="0"/>
      <dgm:spPr/>
    </dgm:pt>
    <dgm:pt modelId="{DFD249BF-5B34-DA44-80F1-2587943C79E0}" type="pres">
      <dgm:prSet presAssocID="{D75F6C67-196F-4A80-985E-291838DF7566}" presName="parTx" presStyleLbl="alignNode1" presStyleIdx="0" presStyleCnt="3">
        <dgm:presLayoutVars>
          <dgm:chMax val="0"/>
          <dgm:chPref val="0"/>
          <dgm:bulletEnabled val="1"/>
        </dgm:presLayoutVars>
      </dgm:prSet>
      <dgm:spPr/>
    </dgm:pt>
    <dgm:pt modelId="{DFA1C11D-662D-894E-83EB-3947489100AB}" type="pres">
      <dgm:prSet presAssocID="{D75F6C67-196F-4A80-985E-291838DF7566}" presName="desTx" presStyleLbl="alignAccFollowNode1" presStyleIdx="0" presStyleCnt="3">
        <dgm:presLayoutVars>
          <dgm:bulletEnabled val="1"/>
        </dgm:presLayoutVars>
      </dgm:prSet>
      <dgm:spPr/>
    </dgm:pt>
    <dgm:pt modelId="{A3E8074A-F569-8142-822B-84ADBC28A8BD}" type="pres">
      <dgm:prSet presAssocID="{9C8CD539-78E1-48E8-99EC-AD5FFF6D6AC2}" presName="space" presStyleCnt="0"/>
      <dgm:spPr/>
    </dgm:pt>
    <dgm:pt modelId="{36091439-F7E4-3247-BFA2-E73662C042BA}" type="pres">
      <dgm:prSet presAssocID="{FB6247F8-AB98-497D-ADE8-AF762A944C8F}" presName="composite" presStyleCnt="0"/>
      <dgm:spPr/>
    </dgm:pt>
    <dgm:pt modelId="{4CB92DF1-9E42-894E-9637-DD4E53091F74}" type="pres">
      <dgm:prSet presAssocID="{FB6247F8-AB98-497D-ADE8-AF762A944C8F}" presName="parTx" presStyleLbl="alignNode1" presStyleIdx="1" presStyleCnt="3">
        <dgm:presLayoutVars>
          <dgm:chMax val="0"/>
          <dgm:chPref val="0"/>
          <dgm:bulletEnabled val="1"/>
        </dgm:presLayoutVars>
      </dgm:prSet>
      <dgm:spPr/>
    </dgm:pt>
    <dgm:pt modelId="{18D74DF1-598D-054A-8B51-62011AF97B0E}" type="pres">
      <dgm:prSet presAssocID="{FB6247F8-AB98-497D-ADE8-AF762A944C8F}" presName="desTx" presStyleLbl="alignAccFollowNode1" presStyleIdx="1" presStyleCnt="3">
        <dgm:presLayoutVars>
          <dgm:bulletEnabled val="1"/>
        </dgm:presLayoutVars>
      </dgm:prSet>
      <dgm:spPr/>
    </dgm:pt>
    <dgm:pt modelId="{31ADA45F-F210-804C-B418-B1AB23C927E7}" type="pres">
      <dgm:prSet presAssocID="{6387BD8C-440A-4981-B1E7-B49B1D5308EE}" presName="space" presStyleCnt="0"/>
      <dgm:spPr/>
    </dgm:pt>
    <dgm:pt modelId="{8D2E0FD0-A87A-9D49-BBE9-4128B4F9ACCD}" type="pres">
      <dgm:prSet presAssocID="{1AA3B6CB-DF83-4465-8DB8-55E4904E1BD3}" presName="composite" presStyleCnt="0"/>
      <dgm:spPr/>
    </dgm:pt>
    <dgm:pt modelId="{EDC1480B-0981-064F-9AA1-7F57834637FD}" type="pres">
      <dgm:prSet presAssocID="{1AA3B6CB-DF83-4465-8DB8-55E4904E1BD3}" presName="parTx" presStyleLbl="alignNode1" presStyleIdx="2" presStyleCnt="3">
        <dgm:presLayoutVars>
          <dgm:chMax val="0"/>
          <dgm:chPref val="0"/>
          <dgm:bulletEnabled val="1"/>
        </dgm:presLayoutVars>
      </dgm:prSet>
      <dgm:spPr/>
    </dgm:pt>
    <dgm:pt modelId="{81E3BFC9-2A7A-C942-BF66-687F53C27014}" type="pres">
      <dgm:prSet presAssocID="{1AA3B6CB-DF83-4465-8DB8-55E4904E1BD3}" presName="desTx" presStyleLbl="alignAccFollowNode1" presStyleIdx="2" presStyleCnt="3">
        <dgm:presLayoutVars>
          <dgm:bulletEnabled val="1"/>
        </dgm:presLayoutVars>
      </dgm:prSet>
      <dgm:spPr/>
    </dgm:pt>
  </dgm:ptLst>
  <dgm:cxnLst>
    <dgm:cxn modelId="{59448F01-15CE-EF40-B5F2-00728C97FAF0}" type="presOf" srcId="{9B76DD6F-83E6-7546-8187-308768E33096}" destId="{81E3BFC9-2A7A-C942-BF66-687F53C27014}" srcOrd="0" destOrd="0" presId="urn:microsoft.com/office/officeart/2005/8/layout/hList1"/>
    <dgm:cxn modelId="{654D9903-6956-1E43-BB86-8EB6627EDCE6}" srcId="{1AA3B6CB-DF83-4465-8DB8-55E4904E1BD3}" destId="{6D99EB47-35E7-9343-8FEF-54C1F2DCA756}" srcOrd="2" destOrd="0" parTransId="{466C324E-CFF8-854C-B0EF-A6B1924621AA}" sibTransId="{1AC9A3F1-FEE9-EE41-99D0-6F0B4FFEA1DE}"/>
    <dgm:cxn modelId="{C5D90334-5DF8-1C46-967A-E5EE094E9A76}" type="presOf" srcId="{3E316461-E4DA-421A-983B-9F8BCCD1FEE6}" destId="{18D74DF1-598D-054A-8B51-62011AF97B0E}" srcOrd="0" destOrd="0" presId="urn:microsoft.com/office/officeart/2005/8/layout/hList1"/>
    <dgm:cxn modelId="{FC1A2334-5BBC-0947-9D75-6F4ED0CF4EAB}" srcId="{1AA3B6CB-DF83-4465-8DB8-55E4904E1BD3}" destId="{4E852FF5-965A-9747-B6EA-B5EBA161BA0C}" srcOrd="1" destOrd="0" parTransId="{4EC9DECF-C6A7-4343-B95B-06C8DE46E844}" sibTransId="{33A62C73-1614-0149-A0C6-AAA133A93F07}"/>
    <dgm:cxn modelId="{D1E26B45-B50C-4028-AA4F-633CC418A114}" srcId="{1C31AAC3-DB9E-4608-BDF0-862BE6F4A223}" destId="{FB6247F8-AB98-497D-ADE8-AF762A944C8F}" srcOrd="1" destOrd="0" parTransId="{D3933604-DEC0-47CE-AB0B-0F74B03DF9FF}" sibTransId="{6387BD8C-440A-4981-B1E7-B49B1D5308EE}"/>
    <dgm:cxn modelId="{37452048-9035-46D3-979A-45D71014F6F9}" srcId="{D75F6C67-196F-4A80-985E-291838DF7566}" destId="{34BD59C8-FA34-49CB-B63C-68A702E2A04F}" srcOrd="0" destOrd="0" parTransId="{D4FA7865-C7C8-48F9-9C2A-841E3B858C43}" sibTransId="{DDB9D286-6418-4497-9B23-6179D1A8C4CD}"/>
    <dgm:cxn modelId="{69D0BF50-9F7C-FD47-8006-0C950E54F598}" type="presOf" srcId="{1C31AAC3-DB9E-4608-BDF0-862BE6F4A223}" destId="{E11CC51D-ED5A-6148-A346-E3D262EF3B70}" srcOrd="0" destOrd="0" presId="urn:microsoft.com/office/officeart/2005/8/layout/hList1"/>
    <dgm:cxn modelId="{43A2D16C-2435-884E-9523-7D93A5A05852}" srcId="{1AA3B6CB-DF83-4465-8DB8-55E4904E1BD3}" destId="{9B76DD6F-83E6-7546-8187-308768E33096}" srcOrd="0" destOrd="0" parTransId="{65A6CDAF-BE5A-8544-BA58-F509A3BE9D2B}" sibTransId="{0825A752-2189-BE41-ABC5-FF974315DA9F}"/>
    <dgm:cxn modelId="{574AE66C-6AA1-D84D-AA9A-F673B3869419}" type="presOf" srcId="{34BD59C8-FA34-49CB-B63C-68A702E2A04F}" destId="{DFA1C11D-662D-894E-83EB-3947489100AB}" srcOrd="0" destOrd="0" presId="urn:microsoft.com/office/officeart/2005/8/layout/hList1"/>
    <dgm:cxn modelId="{03B10573-D467-9148-94E0-1CADE7793894}" type="presOf" srcId="{4E852FF5-965A-9747-B6EA-B5EBA161BA0C}" destId="{81E3BFC9-2A7A-C942-BF66-687F53C27014}" srcOrd="0" destOrd="1" presId="urn:microsoft.com/office/officeart/2005/8/layout/hList1"/>
    <dgm:cxn modelId="{F410A58B-BB03-3542-AFE8-7C09B28F49BE}" type="presOf" srcId="{FB6247F8-AB98-497D-ADE8-AF762A944C8F}" destId="{4CB92DF1-9E42-894E-9637-DD4E53091F74}" srcOrd="0" destOrd="0" presId="urn:microsoft.com/office/officeart/2005/8/layout/hList1"/>
    <dgm:cxn modelId="{15F7E998-F9BA-4C2F-BED4-69B607AEA782}" srcId="{1C31AAC3-DB9E-4608-BDF0-862BE6F4A223}" destId="{1AA3B6CB-DF83-4465-8DB8-55E4904E1BD3}" srcOrd="2" destOrd="0" parTransId="{BA9D4AA1-3E77-4053-B9DC-38A43E9ADFA7}" sibTransId="{B95737BE-43C9-45FB-9BE9-701DB51855FF}"/>
    <dgm:cxn modelId="{B39FA99B-29D7-47F0-BBD9-1AB49478D85A}" srcId="{1C31AAC3-DB9E-4608-BDF0-862BE6F4A223}" destId="{D75F6C67-196F-4A80-985E-291838DF7566}" srcOrd="0" destOrd="0" parTransId="{94E8635D-2B21-43A7-ADC9-48C7F46D64F5}" sibTransId="{9C8CD539-78E1-48E8-99EC-AD5FFF6D6AC2}"/>
    <dgm:cxn modelId="{8DB0AAA9-36FE-AC4E-8665-7A9100B7A57B}" type="presOf" srcId="{D75F6C67-196F-4A80-985E-291838DF7566}" destId="{DFD249BF-5B34-DA44-80F1-2587943C79E0}" srcOrd="0" destOrd="0" presId="urn:microsoft.com/office/officeart/2005/8/layout/hList1"/>
    <dgm:cxn modelId="{BD21ECAE-D829-EE48-9173-C57BC55EC283}" type="presOf" srcId="{6D99EB47-35E7-9343-8FEF-54C1F2DCA756}" destId="{81E3BFC9-2A7A-C942-BF66-687F53C27014}" srcOrd="0" destOrd="2" presId="urn:microsoft.com/office/officeart/2005/8/layout/hList1"/>
    <dgm:cxn modelId="{AD01F8CD-85C8-8A45-B866-5604A7B21053}" type="presOf" srcId="{1AA3B6CB-DF83-4465-8DB8-55E4904E1BD3}" destId="{EDC1480B-0981-064F-9AA1-7F57834637FD}" srcOrd="0" destOrd="0" presId="urn:microsoft.com/office/officeart/2005/8/layout/hList1"/>
    <dgm:cxn modelId="{A6D30FCE-3F63-48FA-A8F3-503D6182DB88}" srcId="{FB6247F8-AB98-497D-ADE8-AF762A944C8F}" destId="{3E316461-E4DA-421A-983B-9F8BCCD1FEE6}" srcOrd="0" destOrd="0" parTransId="{DA514BF9-D36E-48E2-9756-76E6F3CA6F35}" sibTransId="{69CAFC6E-0FE6-4BCA-8C03-9606257C63EF}"/>
    <dgm:cxn modelId="{235BC3E8-C73F-E54C-BD65-9EDB00C599D2}" type="presParOf" srcId="{E11CC51D-ED5A-6148-A346-E3D262EF3B70}" destId="{6E838AB1-5884-D34B-9A39-AF37D3EF929A}" srcOrd="0" destOrd="0" presId="urn:microsoft.com/office/officeart/2005/8/layout/hList1"/>
    <dgm:cxn modelId="{2D8AF69B-B0D3-EA41-9F7A-3B6ACBAEFC19}" type="presParOf" srcId="{6E838AB1-5884-D34B-9A39-AF37D3EF929A}" destId="{DFD249BF-5B34-DA44-80F1-2587943C79E0}" srcOrd="0" destOrd="0" presId="urn:microsoft.com/office/officeart/2005/8/layout/hList1"/>
    <dgm:cxn modelId="{16DCBC00-FDEF-3646-B96A-D9B361514F4A}" type="presParOf" srcId="{6E838AB1-5884-D34B-9A39-AF37D3EF929A}" destId="{DFA1C11D-662D-894E-83EB-3947489100AB}" srcOrd="1" destOrd="0" presId="urn:microsoft.com/office/officeart/2005/8/layout/hList1"/>
    <dgm:cxn modelId="{A0CE1FD8-38AD-1044-BC3A-92EB7421353F}" type="presParOf" srcId="{E11CC51D-ED5A-6148-A346-E3D262EF3B70}" destId="{A3E8074A-F569-8142-822B-84ADBC28A8BD}" srcOrd="1" destOrd="0" presId="urn:microsoft.com/office/officeart/2005/8/layout/hList1"/>
    <dgm:cxn modelId="{348865A5-E4F4-B244-A43C-5D1A082D2A9C}" type="presParOf" srcId="{E11CC51D-ED5A-6148-A346-E3D262EF3B70}" destId="{36091439-F7E4-3247-BFA2-E73662C042BA}" srcOrd="2" destOrd="0" presId="urn:microsoft.com/office/officeart/2005/8/layout/hList1"/>
    <dgm:cxn modelId="{1D2F912F-0390-3947-9103-B67CDC2CBCA7}" type="presParOf" srcId="{36091439-F7E4-3247-BFA2-E73662C042BA}" destId="{4CB92DF1-9E42-894E-9637-DD4E53091F74}" srcOrd="0" destOrd="0" presId="urn:microsoft.com/office/officeart/2005/8/layout/hList1"/>
    <dgm:cxn modelId="{6FE4BE1B-BE81-6348-B1A9-1541E0BF6839}" type="presParOf" srcId="{36091439-F7E4-3247-BFA2-E73662C042BA}" destId="{18D74DF1-598D-054A-8B51-62011AF97B0E}" srcOrd="1" destOrd="0" presId="urn:microsoft.com/office/officeart/2005/8/layout/hList1"/>
    <dgm:cxn modelId="{B8052888-F9AB-D44E-AF93-B2CC42068F7A}" type="presParOf" srcId="{E11CC51D-ED5A-6148-A346-E3D262EF3B70}" destId="{31ADA45F-F210-804C-B418-B1AB23C927E7}" srcOrd="3" destOrd="0" presId="urn:microsoft.com/office/officeart/2005/8/layout/hList1"/>
    <dgm:cxn modelId="{A384E9FD-C832-8147-98C7-66BED34594BC}" type="presParOf" srcId="{E11CC51D-ED5A-6148-A346-E3D262EF3B70}" destId="{8D2E0FD0-A87A-9D49-BBE9-4128B4F9ACCD}" srcOrd="4" destOrd="0" presId="urn:microsoft.com/office/officeart/2005/8/layout/hList1"/>
    <dgm:cxn modelId="{944AC1CD-654E-3C49-B4DC-21B04C4186A9}" type="presParOf" srcId="{8D2E0FD0-A87A-9D49-BBE9-4128B4F9ACCD}" destId="{EDC1480B-0981-064F-9AA1-7F57834637FD}" srcOrd="0" destOrd="0" presId="urn:microsoft.com/office/officeart/2005/8/layout/hList1"/>
    <dgm:cxn modelId="{AE8F5C8C-ACDE-0344-B6C0-5CB1483A1FE9}" type="presParOf" srcId="{8D2E0FD0-A87A-9D49-BBE9-4128B4F9ACCD}" destId="{81E3BFC9-2A7A-C942-BF66-687F53C2701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516C4-42B6-274A-A0FC-AEC33E6923F6}">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0A57CF-999C-AE44-94F3-FC1C5CA620CF}">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419" sz="2600" kern="1200"/>
            <a:t>Exploración posterior a la prueba: Se evalúa si el agua subterránea tiene un comportamiento “normal”.</a:t>
          </a:r>
          <a:endParaRPr lang="en-US" sz="2600" kern="1200"/>
        </a:p>
      </dsp:txBody>
      <dsp:txXfrm>
        <a:off x="0" y="2703"/>
        <a:ext cx="6900512" cy="1843578"/>
      </dsp:txXfrm>
    </dsp:sp>
    <dsp:sp modelId="{E0396131-1955-9343-923C-3F47CC36750C}">
      <dsp:nvSpPr>
        <dsp:cNvPr id="0" name=""/>
        <dsp:cNvSpPr/>
      </dsp:nvSpPr>
      <dsp:spPr>
        <a:xfrm>
          <a:off x="0" y="1846281"/>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C21267-C971-4544-9F7E-A8BC1E369849}">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419" sz="2600" kern="1200"/>
            <a:t>En la exploración adicional se revisa si a mayor profundidad, hay otro tipo de material, como rocas grandes, que alteren el proceso de drenaje. </a:t>
          </a:r>
          <a:endParaRPr lang="en-US" sz="2600" kern="1200"/>
        </a:p>
      </dsp:txBody>
      <dsp:txXfrm>
        <a:off x="0" y="1846281"/>
        <a:ext cx="6900512" cy="1843578"/>
      </dsp:txXfrm>
    </dsp:sp>
    <dsp:sp modelId="{71F8F6B6-026E-AD44-89BB-7B8DEEA6EE11}">
      <dsp:nvSpPr>
        <dsp:cNvPr id="0" name=""/>
        <dsp:cNvSpPr/>
      </dsp:nvSpPr>
      <dsp:spPr>
        <a:xfrm>
          <a:off x="0" y="368985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7CE89A-5CE1-5446-896C-8B5D10B21E27}">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419" sz="2600" kern="1200"/>
            <a:t>También se busca determinar la presencia de agua subterránea, con un “pozo” de observación, con las lecturas de nivel encontradas, durante varios de la época seca y lluviosa. </a:t>
          </a:r>
          <a:endParaRPr lang="en-US" sz="2600" kern="1200"/>
        </a:p>
      </dsp:txBody>
      <dsp:txXfrm>
        <a:off x="0" y="3689859"/>
        <a:ext cx="6900512" cy="1843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A1499-A534-4A40-B565-7D9949234619}">
      <dsp:nvSpPr>
        <dsp:cNvPr id="0" name=""/>
        <dsp:cNvSpPr/>
      </dsp:nvSpPr>
      <dsp:spPr>
        <a:xfrm>
          <a:off x="1040493" y="650"/>
          <a:ext cx="3300795" cy="165039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s-419" sz="2300" kern="1200"/>
            <a:t>Es importante diferenciar el volumen capaz de almacenar líquidos vs el volumen total del tanque.</a:t>
          </a:r>
          <a:endParaRPr lang="en-US" sz="2300" kern="1200"/>
        </a:p>
      </dsp:txBody>
      <dsp:txXfrm>
        <a:off x="1088831" y="48988"/>
        <a:ext cx="3204119" cy="1553721"/>
      </dsp:txXfrm>
    </dsp:sp>
    <dsp:sp modelId="{3386486E-A3F2-FC42-98D4-65E84C0C08A1}">
      <dsp:nvSpPr>
        <dsp:cNvPr id="0" name=""/>
        <dsp:cNvSpPr/>
      </dsp:nvSpPr>
      <dsp:spPr>
        <a:xfrm>
          <a:off x="1370573" y="1651048"/>
          <a:ext cx="330079" cy="1237798"/>
        </a:xfrm>
        <a:custGeom>
          <a:avLst/>
          <a:gdLst/>
          <a:ahLst/>
          <a:cxnLst/>
          <a:rect l="0" t="0" r="0" b="0"/>
          <a:pathLst>
            <a:path>
              <a:moveTo>
                <a:pt x="0" y="0"/>
              </a:moveTo>
              <a:lnTo>
                <a:pt x="0" y="1237798"/>
              </a:lnTo>
              <a:lnTo>
                <a:pt x="330079" y="123779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CFF41D-2FB0-024E-97A5-243A19410DC3}">
      <dsp:nvSpPr>
        <dsp:cNvPr id="0" name=""/>
        <dsp:cNvSpPr/>
      </dsp:nvSpPr>
      <dsp:spPr>
        <a:xfrm>
          <a:off x="1700652" y="2063647"/>
          <a:ext cx="2640636" cy="165039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419" sz="2000" kern="1200"/>
            <a:t>El primero es el que realmente determina si es adecuado para la demanda esperada.  </a:t>
          </a:r>
          <a:endParaRPr lang="en-US" sz="2000" kern="1200"/>
        </a:p>
      </dsp:txBody>
      <dsp:txXfrm>
        <a:off x="1748990" y="2111985"/>
        <a:ext cx="2543960" cy="1553721"/>
      </dsp:txXfrm>
    </dsp:sp>
    <dsp:sp modelId="{6DED9A4B-EC64-C949-9EB2-7CC4ECA09E47}">
      <dsp:nvSpPr>
        <dsp:cNvPr id="0" name=""/>
        <dsp:cNvSpPr/>
      </dsp:nvSpPr>
      <dsp:spPr>
        <a:xfrm>
          <a:off x="5166488" y="650"/>
          <a:ext cx="3300795" cy="165039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s-419" sz="2300" kern="1200"/>
            <a:t>Tener claro su capacidad de soporte de cargas laterales y verticales.</a:t>
          </a:r>
          <a:endParaRPr lang="en-US" sz="2300" kern="1200"/>
        </a:p>
      </dsp:txBody>
      <dsp:txXfrm>
        <a:off x="5214826" y="48988"/>
        <a:ext cx="3204119" cy="1553721"/>
      </dsp:txXfrm>
    </dsp:sp>
    <dsp:sp modelId="{ED882049-CCA6-FA4F-BC89-6D4A014C5D97}">
      <dsp:nvSpPr>
        <dsp:cNvPr id="0" name=""/>
        <dsp:cNvSpPr/>
      </dsp:nvSpPr>
      <dsp:spPr>
        <a:xfrm>
          <a:off x="5496568" y="1651048"/>
          <a:ext cx="330079" cy="1237798"/>
        </a:xfrm>
        <a:custGeom>
          <a:avLst/>
          <a:gdLst/>
          <a:ahLst/>
          <a:cxnLst/>
          <a:rect l="0" t="0" r="0" b="0"/>
          <a:pathLst>
            <a:path>
              <a:moveTo>
                <a:pt x="0" y="0"/>
              </a:moveTo>
              <a:lnTo>
                <a:pt x="0" y="1237798"/>
              </a:lnTo>
              <a:lnTo>
                <a:pt x="330079" y="123779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0AA649-41B9-354E-BDC0-CB59A640EE24}">
      <dsp:nvSpPr>
        <dsp:cNvPr id="0" name=""/>
        <dsp:cNvSpPr/>
      </dsp:nvSpPr>
      <dsp:spPr>
        <a:xfrm>
          <a:off x="5826647" y="2063647"/>
          <a:ext cx="2640636" cy="165039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419" sz="2000" kern="1200"/>
            <a:t>Este dato nos dará certeza del desempeño del tanque bajo condiciones reales de llenado bajo tierra.</a:t>
          </a:r>
          <a:endParaRPr lang="en-US" sz="2000" kern="1200"/>
        </a:p>
      </dsp:txBody>
      <dsp:txXfrm>
        <a:off x="5874985" y="2111985"/>
        <a:ext cx="2543960" cy="15537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249BF-5B34-DA44-80F1-2587943C79E0}">
      <dsp:nvSpPr>
        <dsp:cNvPr id="0" name=""/>
        <dsp:cNvSpPr/>
      </dsp:nvSpPr>
      <dsp:spPr>
        <a:xfrm>
          <a:off x="3286" y="74877"/>
          <a:ext cx="3203971" cy="12815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419" sz="2000" kern="1200"/>
            <a:t>Puede ser prefabricado o construido en concreto o en bloques de concreto.</a:t>
          </a:r>
          <a:endParaRPr lang="en-US" sz="2000" kern="1200"/>
        </a:p>
      </dsp:txBody>
      <dsp:txXfrm>
        <a:off x="3286" y="74877"/>
        <a:ext cx="3203971" cy="1281588"/>
      </dsp:txXfrm>
    </dsp:sp>
    <dsp:sp modelId="{DFA1C11D-662D-894E-83EB-3947489100AB}">
      <dsp:nvSpPr>
        <dsp:cNvPr id="0" name=""/>
        <dsp:cNvSpPr/>
      </dsp:nvSpPr>
      <dsp:spPr>
        <a:xfrm>
          <a:off x="3286" y="1356466"/>
          <a:ext cx="3203971" cy="29199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419" sz="2000" kern="1200"/>
            <a:t>Cuando haya concreto en el proceso, se deben realizar todas las acciones de protección de estructura, como el repello, lujado y revestimiento (pintura) protectora. </a:t>
          </a:r>
          <a:endParaRPr lang="en-US" sz="2000" kern="1200"/>
        </a:p>
      </dsp:txBody>
      <dsp:txXfrm>
        <a:off x="3286" y="1356466"/>
        <a:ext cx="3203971" cy="2919993"/>
      </dsp:txXfrm>
    </dsp:sp>
    <dsp:sp modelId="{4CB92DF1-9E42-894E-9637-DD4E53091F74}">
      <dsp:nvSpPr>
        <dsp:cNvPr id="0" name=""/>
        <dsp:cNvSpPr/>
      </dsp:nvSpPr>
      <dsp:spPr>
        <a:xfrm>
          <a:off x="3655814" y="74877"/>
          <a:ext cx="3203971" cy="12815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419" sz="2000" kern="1200"/>
            <a:t>En algunas soluciones prefabricadas el tanque séptico y el fafa vienen integrados.</a:t>
          </a:r>
          <a:endParaRPr lang="en-US" sz="2000" kern="1200"/>
        </a:p>
      </dsp:txBody>
      <dsp:txXfrm>
        <a:off x="3655814" y="74877"/>
        <a:ext cx="3203971" cy="1281588"/>
      </dsp:txXfrm>
    </dsp:sp>
    <dsp:sp modelId="{18D74DF1-598D-054A-8B51-62011AF97B0E}">
      <dsp:nvSpPr>
        <dsp:cNvPr id="0" name=""/>
        <dsp:cNvSpPr/>
      </dsp:nvSpPr>
      <dsp:spPr>
        <a:xfrm>
          <a:off x="3655814" y="1356466"/>
          <a:ext cx="3203971" cy="29199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419" sz="2000" kern="1200"/>
            <a:t>En estos casos es necesario verificar si la combinación y sus dimensiones se ajustan a las necesidades del sitio de instalación. </a:t>
          </a:r>
          <a:endParaRPr lang="en-US" sz="2000" kern="1200"/>
        </a:p>
      </dsp:txBody>
      <dsp:txXfrm>
        <a:off x="3655814" y="1356466"/>
        <a:ext cx="3203971" cy="2919993"/>
      </dsp:txXfrm>
    </dsp:sp>
    <dsp:sp modelId="{EDC1480B-0981-064F-9AA1-7F57834637FD}">
      <dsp:nvSpPr>
        <dsp:cNvPr id="0" name=""/>
        <dsp:cNvSpPr/>
      </dsp:nvSpPr>
      <dsp:spPr>
        <a:xfrm>
          <a:off x="7308342" y="74877"/>
          <a:ext cx="3203971" cy="12815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419" sz="2000" kern="1200" dirty="0"/>
            <a:t>Se recomienda separar en al menos 50 cm el tanque séptico y el fafa. </a:t>
          </a:r>
          <a:endParaRPr lang="en-US" sz="2000" kern="1200" dirty="0"/>
        </a:p>
      </dsp:txBody>
      <dsp:txXfrm>
        <a:off x="7308342" y="74877"/>
        <a:ext cx="3203971" cy="1281588"/>
      </dsp:txXfrm>
    </dsp:sp>
    <dsp:sp modelId="{81E3BFC9-2A7A-C942-BF66-687F53C27014}">
      <dsp:nvSpPr>
        <dsp:cNvPr id="0" name=""/>
        <dsp:cNvSpPr/>
      </dsp:nvSpPr>
      <dsp:spPr>
        <a:xfrm>
          <a:off x="7308342" y="1356466"/>
          <a:ext cx="3203971" cy="291999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MX" sz="2000" kern="1200" dirty="0"/>
            <a:t>Esta diferencia es la carga hidráulica apropiada al colocar piedra cuarta como material filtrante.</a:t>
          </a:r>
        </a:p>
        <a:p>
          <a:pPr marL="228600" lvl="1" indent="-228600" algn="l" defTabSz="889000">
            <a:lnSpc>
              <a:spcPct val="90000"/>
            </a:lnSpc>
            <a:spcBef>
              <a:spcPct val="0"/>
            </a:spcBef>
            <a:spcAft>
              <a:spcPct val="15000"/>
            </a:spcAft>
            <a:buChar char="•"/>
          </a:pPr>
          <a:r>
            <a:rPr lang="es-MX" sz="2000" kern="1200" dirty="0"/>
            <a:t>Si se usa material más grueso es menor y si fuese más fino es mayor.</a:t>
          </a:r>
        </a:p>
        <a:p>
          <a:pPr marL="228600" lvl="1" indent="-228600" algn="l" defTabSz="889000">
            <a:lnSpc>
              <a:spcPct val="90000"/>
            </a:lnSpc>
            <a:spcBef>
              <a:spcPct val="0"/>
            </a:spcBef>
            <a:spcAft>
              <a:spcPct val="15000"/>
            </a:spcAft>
            <a:buChar char="•"/>
          </a:pPr>
          <a:r>
            <a:rPr lang="es-MX" sz="2000" kern="1200" dirty="0"/>
            <a:t>Pero, las eficiencias son diferentes para cada caso.</a:t>
          </a:r>
        </a:p>
      </dsp:txBody>
      <dsp:txXfrm>
        <a:off x="7308342" y="1356466"/>
        <a:ext cx="3203971" cy="291999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94C2E-E3FC-5C7C-DD22-FB0AD525A5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419"/>
          </a:p>
        </p:txBody>
      </p:sp>
      <p:sp>
        <p:nvSpPr>
          <p:cNvPr id="3" name="Subtitle 2">
            <a:extLst>
              <a:ext uri="{FF2B5EF4-FFF2-40B4-BE49-F238E27FC236}">
                <a16:creationId xmlns:a16="http://schemas.microsoft.com/office/drawing/2014/main" id="{0E48C122-8DCB-0E4E-AC1A-9B346E19EA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sp>
        <p:nvSpPr>
          <p:cNvPr id="4" name="Date Placeholder 3">
            <a:extLst>
              <a:ext uri="{FF2B5EF4-FFF2-40B4-BE49-F238E27FC236}">
                <a16:creationId xmlns:a16="http://schemas.microsoft.com/office/drawing/2014/main" id="{51DCCD0B-3FFE-37B0-06E5-A80B5F22D7D3}"/>
              </a:ext>
            </a:extLst>
          </p:cNvPr>
          <p:cNvSpPr>
            <a:spLocks noGrp="1"/>
          </p:cNvSpPr>
          <p:nvPr>
            <p:ph type="dt" sz="half" idx="10"/>
          </p:nvPr>
        </p:nvSpPr>
        <p:spPr/>
        <p:txBody>
          <a:bodyPr/>
          <a:lstStyle/>
          <a:p>
            <a:fld id="{A4043D53-7971-4433-B48B-D46890F16E0C}" type="datetimeFigureOut">
              <a:rPr lang="es-419" smtClean="0"/>
              <a:t>23/1/23</a:t>
            </a:fld>
            <a:endParaRPr lang="es-419"/>
          </a:p>
        </p:txBody>
      </p:sp>
      <p:sp>
        <p:nvSpPr>
          <p:cNvPr id="5" name="Footer Placeholder 4">
            <a:extLst>
              <a:ext uri="{FF2B5EF4-FFF2-40B4-BE49-F238E27FC236}">
                <a16:creationId xmlns:a16="http://schemas.microsoft.com/office/drawing/2014/main" id="{87A1BBB7-42D4-BE54-D53A-A78F7A85F07F}"/>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8DE3105E-7D50-326A-17A7-50797D8F5883}"/>
              </a:ext>
            </a:extLst>
          </p:cNvPr>
          <p:cNvSpPr>
            <a:spLocks noGrp="1"/>
          </p:cNvSpPr>
          <p:nvPr>
            <p:ph type="sldNum" sz="quarter" idx="12"/>
          </p:nvPr>
        </p:nvSpPr>
        <p:spPr/>
        <p:txBody>
          <a:bodyPr/>
          <a:lstStyle/>
          <a:p>
            <a:fld id="{BD92994A-372B-4D42-88F9-B0E1D24751F4}" type="slidenum">
              <a:rPr lang="es-419" smtClean="0"/>
              <a:t>‹Nº›</a:t>
            </a:fld>
            <a:endParaRPr lang="es-419"/>
          </a:p>
        </p:txBody>
      </p:sp>
    </p:spTree>
    <p:extLst>
      <p:ext uri="{BB962C8B-B14F-4D97-AF65-F5344CB8AC3E}">
        <p14:creationId xmlns:p14="http://schemas.microsoft.com/office/powerpoint/2010/main" val="2819165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118AA-ED43-FDE5-9E73-341DA5B05F5B}"/>
              </a:ext>
            </a:extLst>
          </p:cNvPr>
          <p:cNvSpPr>
            <a:spLocks noGrp="1"/>
          </p:cNvSpPr>
          <p:nvPr>
            <p:ph type="title"/>
          </p:nvPr>
        </p:nvSpPr>
        <p:spPr/>
        <p:txBody>
          <a:bodyPr/>
          <a:lstStyle/>
          <a:p>
            <a:r>
              <a:rPr lang="en-US"/>
              <a:t>Click to edit Master title style</a:t>
            </a:r>
            <a:endParaRPr lang="es-419"/>
          </a:p>
        </p:txBody>
      </p:sp>
      <p:sp>
        <p:nvSpPr>
          <p:cNvPr id="3" name="Vertical Text Placeholder 2">
            <a:extLst>
              <a:ext uri="{FF2B5EF4-FFF2-40B4-BE49-F238E27FC236}">
                <a16:creationId xmlns:a16="http://schemas.microsoft.com/office/drawing/2014/main" id="{D0FE24CC-1BF3-B688-B85B-E98CB9DA6B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FDB970AE-9DE3-F599-ACAA-E2AF51AB5BCB}"/>
              </a:ext>
            </a:extLst>
          </p:cNvPr>
          <p:cNvSpPr>
            <a:spLocks noGrp="1"/>
          </p:cNvSpPr>
          <p:nvPr>
            <p:ph type="dt" sz="half" idx="10"/>
          </p:nvPr>
        </p:nvSpPr>
        <p:spPr/>
        <p:txBody>
          <a:bodyPr/>
          <a:lstStyle/>
          <a:p>
            <a:fld id="{A4043D53-7971-4433-B48B-D46890F16E0C}" type="datetimeFigureOut">
              <a:rPr lang="es-419" smtClean="0"/>
              <a:t>23/1/23</a:t>
            </a:fld>
            <a:endParaRPr lang="es-419"/>
          </a:p>
        </p:txBody>
      </p:sp>
      <p:sp>
        <p:nvSpPr>
          <p:cNvPr id="5" name="Footer Placeholder 4">
            <a:extLst>
              <a:ext uri="{FF2B5EF4-FFF2-40B4-BE49-F238E27FC236}">
                <a16:creationId xmlns:a16="http://schemas.microsoft.com/office/drawing/2014/main" id="{CDDFD6C4-6A36-0544-083B-8D314307CF25}"/>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49D566E6-1EDF-42E7-61BE-90D01E255E52}"/>
              </a:ext>
            </a:extLst>
          </p:cNvPr>
          <p:cNvSpPr>
            <a:spLocks noGrp="1"/>
          </p:cNvSpPr>
          <p:nvPr>
            <p:ph type="sldNum" sz="quarter" idx="12"/>
          </p:nvPr>
        </p:nvSpPr>
        <p:spPr/>
        <p:txBody>
          <a:bodyPr/>
          <a:lstStyle/>
          <a:p>
            <a:fld id="{BD92994A-372B-4D42-88F9-B0E1D24751F4}" type="slidenum">
              <a:rPr lang="es-419" smtClean="0"/>
              <a:t>‹Nº›</a:t>
            </a:fld>
            <a:endParaRPr lang="es-419"/>
          </a:p>
        </p:txBody>
      </p:sp>
    </p:spTree>
    <p:extLst>
      <p:ext uri="{BB962C8B-B14F-4D97-AF65-F5344CB8AC3E}">
        <p14:creationId xmlns:p14="http://schemas.microsoft.com/office/powerpoint/2010/main" val="2618425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81F0C-5FB0-5907-611B-FC01A984EA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419"/>
          </a:p>
        </p:txBody>
      </p:sp>
      <p:sp>
        <p:nvSpPr>
          <p:cNvPr id="3" name="Vertical Text Placeholder 2">
            <a:extLst>
              <a:ext uri="{FF2B5EF4-FFF2-40B4-BE49-F238E27FC236}">
                <a16:creationId xmlns:a16="http://schemas.microsoft.com/office/drawing/2014/main" id="{ED587006-C006-08BE-C511-47518A5960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9283E704-C5F1-C9E9-B9E0-F4CF91509CA0}"/>
              </a:ext>
            </a:extLst>
          </p:cNvPr>
          <p:cNvSpPr>
            <a:spLocks noGrp="1"/>
          </p:cNvSpPr>
          <p:nvPr>
            <p:ph type="dt" sz="half" idx="10"/>
          </p:nvPr>
        </p:nvSpPr>
        <p:spPr/>
        <p:txBody>
          <a:bodyPr/>
          <a:lstStyle/>
          <a:p>
            <a:fld id="{A4043D53-7971-4433-B48B-D46890F16E0C}" type="datetimeFigureOut">
              <a:rPr lang="es-419" smtClean="0"/>
              <a:t>23/1/23</a:t>
            </a:fld>
            <a:endParaRPr lang="es-419"/>
          </a:p>
        </p:txBody>
      </p:sp>
      <p:sp>
        <p:nvSpPr>
          <p:cNvPr id="5" name="Footer Placeholder 4">
            <a:extLst>
              <a:ext uri="{FF2B5EF4-FFF2-40B4-BE49-F238E27FC236}">
                <a16:creationId xmlns:a16="http://schemas.microsoft.com/office/drawing/2014/main" id="{F37A1378-057A-68A8-033A-1DA39E61E7D9}"/>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1802DDF5-DB07-C6E2-F1D7-113F6A454C4E}"/>
              </a:ext>
            </a:extLst>
          </p:cNvPr>
          <p:cNvSpPr>
            <a:spLocks noGrp="1"/>
          </p:cNvSpPr>
          <p:nvPr>
            <p:ph type="sldNum" sz="quarter" idx="12"/>
          </p:nvPr>
        </p:nvSpPr>
        <p:spPr/>
        <p:txBody>
          <a:bodyPr/>
          <a:lstStyle/>
          <a:p>
            <a:fld id="{BD92994A-372B-4D42-88F9-B0E1D24751F4}" type="slidenum">
              <a:rPr lang="es-419" smtClean="0"/>
              <a:t>‹Nº›</a:t>
            </a:fld>
            <a:endParaRPr lang="es-419"/>
          </a:p>
        </p:txBody>
      </p:sp>
    </p:spTree>
    <p:extLst>
      <p:ext uri="{BB962C8B-B14F-4D97-AF65-F5344CB8AC3E}">
        <p14:creationId xmlns:p14="http://schemas.microsoft.com/office/powerpoint/2010/main" val="1192999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8ED27-A496-D7D1-22B1-F248E2A4AA9C}"/>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2DB5EEEF-899F-6B83-5BBA-0BBEC6583A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353D1012-6A18-5FE1-8E01-87B4BE83C074}"/>
              </a:ext>
            </a:extLst>
          </p:cNvPr>
          <p:cNvSpPr>
            <a:spLocks noGrp="1"/>
          </p:cNvSpPr>
          <p:nvPr>
            <p:ph type="dt" sz="half" idx="10"/>
          </p:nvPr>
        </p:nvSpPr>
        <p:spPr/>
        <p:txBody>
          <a:bodyPr/>
          <a:lstStyle/>
          <a:p>
            <a:fld id="{A4043D53-7971-4433-B48B-D46890F16E0C}" type="datetimeFigureOut">
              <a:rPr lang="es-419" smtClean="0"/>
              <a:t>23/1/23</a:t>
            </a:fld>
            <a:endParaRPr lang="es-419"/>
          </a:p>
        </p:txBody>
      </p:sp>
      <p:sp>
        <p:nvSpPr>
          <p:cNvPr id="5" name="Footer Placeholder 4">
            <a:extLst>
              <a:ext uri="{FF2B5EF4-FFF2-40B4-BE49-F238E27FC236}">
                <a16:creationId xmlns:a16="http://schemas.microsoft.com/office/drawing/2014/main" id="{BE001454-1484-BA36-D935-317AD242ED75}"/>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AE1428B6-0486-185E-744B-589DE0C088FE}"/>
              </a:ext>
            </a:extLst>
          </p:cNvPr>
          <p:cNvSpPr>
            <a:spLocks noGrp="1"/>
          </p:cNvSpPr>
          <p:nvPr>
            <p:ph type="sldNum" sz="quarter" idx="12"/>
          </p:nvPr>
        </p:nvSpPr>
        <p:spPr/>
        <p:txBody>
          <a:bodyPr/>
          <a:lstStyle/>
          <a:p>
            <a:fld id="{BD92994A-372B-4D42-88F9-B0E1D24751F4}" type="slidenum">
              <a:rPr lang="es-419" smtClean="0"/>
              <a:t>‹Nº›</a:t>
            </a:fld>
            <a:endParaRPr lang="es-419"/>
          </a:p>
        </p:txBody>
      </p:sp>
    </p:spTree>
    <p:extLst>
      <p:ext uri="{BB962C8B-B14F-4D97-AF65-F5344CB8AC3E}">
        <p14:creationId xmlns:p14="http://schemas.microsoft.com/office/powerpoint/2010/main" val="1478321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1648-FC38-35C0-F63D-A489D706C7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419"/>
          </a:p>
        </p:txBody>
      </p:sp>
      <p:sp>
        <p:nvSpPr>
          <p:cNvPr id="3" name="Text Placeholder 2">
            <a:extLst>
              <a:ext uri="{FF2B5EF4-FFF2-40B4-BE49-F238E27FC236}">
                <a16:creationId xmlns:a16="http://schemas.microsoft.com/office/drawing/2014/main" id="{A5671C34-3677-27F0-2F28-724103C627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939F5E-4C4C-22D0-4C15-59B18368D3E2}"/>
              </a:ext>
            </a:extLst>
          </p:cNvPr>
          <p:cNvSpPr>
            <a:spLocks noGrp="1"/>
          </p:cNvSpPr>
          <p:nvPr>
            <p:ph type="dt" sz="half" idx="10"/>
          </p:nvPr>
        </p:nvSpPr>
        <p:spPr/>
        <p:txBody>
          <a:bodyPr/>
          <a:lstStyle/>
          <a:p>
            <a:fld id="{A4043D53-7971-4433-B48B-D46890F16E0C}" type="datetimeFigureOut">
              <a:rPr lang="es-419" smtClean="0"/>
              <a:t>23/1/23</a:t>
            </a:fld>
            <a:endParaRPr lang="es-419"/>
          </a:p>
        </p:txBody>
      </p:sp>
      <p:sp>
        <p:nvSpPr>
          <p:cNvPr id="5" name="Footer Placeholder 4">
            <a:extLst>
              <a:ext uri="{FF2B5EF4-FFF2-40B4-BE49-F238E27FC236}">
                <a16:creationId xmlns:a16="http://schemas.microsoft.com/office/drawing/2014/main" id="{315944B6-DACA-250E-8F87-9A1AE72B360A}"/>
              </a:ext>
            </a:extLst>
          </p:cNvPr>
          <p:cNvSpPr>
            <a:spLocks noGrp="1"/>
          </p:cNvSpPr>
          <p:nvPr>
            <p:ph type="ftr" sz="quarter" idx="11"/>
          </p:nvPr>
        </p:nvSpPr>
        <p:spPr/>
        <p:txBody>
          <a:bodyPr/>
          <a:lstStyle/>
          <a:p>
            <a:endParaRPr lang="es-419"/>
          </a:p>
        </p:txBody>
      </p:sp>
      <p:sp>
        <p:nvSpPr>
          <p:cNvPr id="6" name="Slide Number Placeholder 5">
            <a:extLst>
              <a:ext uri="{FF2B5EF4-FFF2-40B4-BE49-F238E27FC236}">
                <a16:creationId xmlns:a16="http://schemas.microsoft.com/office/drawing/2014/main" id="{B0663F29-CB1A-EA72-9A2D-14F3DD54E288}"/>
              </a:ext>
            </a:extLst>
          </p:cNvPr>
          <p:cNvSpPr>
            <a:spLocks noGrp="1"/>
          </p:cNvSpPr>
          <p:nvPr>
            <p:ph type="sldNum" sz="quarter" idx="12"/>
          </p:nvPr>
        </p:nvSpPr>
        <p:spPr/>
        <p:txBody>
          <a:bodyPr/>
          <a:lstStyle/>
          <a:p>
            <a:fld id="{BD92994A-372B-4D42-88F9-B0E1D24751F4}" type="slidenum">
              <a:rPr lang="es-419" smtClean="0"/>
              <a:t>‹Nº›</a:t>
            </a:fld>
            <a:endParaRPr lang="es-419"/>
          </a:p>
        </p:txBody>
      </p:sp>
    </p:spTree>
    <p:extLst>
      <p:ext uri="{BB962C8B-B14F-4D97-AF65-F5344CB8AC3E}">
        <p14:creationId xmlns:p14="http://schemas.microsoft.com/office/powerpoint/2010/main" val="253824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668C8-DDC4-0869-FD64-033E679D645B}"/>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27A696F8-E18B-2FF8-8E50-66B6161CEC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Content Placeholder 3">
            <a:extLst>
              <a:ext uri="{FF2B5EF4-FFF2-40B4-BE49-F238E27FC236}">
                <a16:creationId xmlns:a16="http://schemas.microsoft.com/office/drawing/2014/main" id="{91A25C9A-38AC-2AFA-2AD3-609023DB2F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Date Placeholder 4">
            <a:extLst>
              <a:ext uri="{FF2B5EF4-FFF2-40B4-BE49-F238E27FC236}">
                <a16:creationId xmlns:a16="http://schemas.microsoft.com/office/drawing/2014/main" id="{5B303858-FC45-DDA4-8D91-0B7D58253458}"/>
              </a:ext>
            </a:extLst>
          </p:cNvPr>
          <p:cNvSpPr>
            <a:spLocks noGrp="1"/>
          </p:cNvSpPr>
          <p:nvPr>
            <p:ph type="dt" sz="half" idx="10"/>
          </p:nvPr>
        </p:nvSpPr>
        <p:spPr/>
        <p:txBody>
          <a:bodyPr/>
          <a:lstStyle/>
          <a:p>
            <a:fld id="{A4043D53-7971-4433-B48B-D46890F16E0C}" type="datetimeFigureOut">
              <a:rPr lang="es-419" smtClean="0"/>
              <a:t>23/1/23</a:t>
            </a:fld>
            <a:endParaRPr lang="es-419"/>
          </a:p>
        </p:txBody>
      </p:sp>
      <p:sp>
        <p:nvSpPr>
          <p:cNvPr id="6" name="Footer Placeholder 5">
            <a:extLst>
              <a:ext uri="{FF2B5EF4-FFF2-40B4-BE49-F238E27FC236}">
                <a16:creationId xmlns:a16="http://schemas.microsoft.com/office/drawing/2014/main" id="{8B09CAA5-B1DC-789C-6599-00B98F99937F}"/>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B8E90C26-2E16-0EF1-7C31-707DB6007278}"/>
              </a:ext>
            </a:extLst>
          </p:cNvPr>
          <p:cNvSpPr>
            <a:spLocks noGrp="1"/>
          </p:cNvSpPr>
          <p:nvPr>
            <p:ph type="sldNum" sz="quarter" idx="12"/>
          </p:nvPr>
        </p:nvSpPr>
        <p:spPr/>
        <p:txBody>
          <a:bodyPr/>
          <a:lstStyle/>
          <a:p>
            <a:fld id="{BD92994A-372B-4D42-88F9-B0E1D24751F4}" type="slidenum">
              <a:rPr lang="es-419" smtClean="0"/>
              <a:t>‹Nº›</a:t>
            </a:fld>
            <a:endParaRPr lang="es-419"/>
          </a:p>
        </p:txBody>
      </p:sp>
    </p:spTree>
    <p:extLst>
      <p:ext uri="{BB962C8B-B14F-4D97-AF65-F5344CB8AC3E}">
        <p14:creationId xmlns:p14="http://schemas.microsoft.com/office/powerpoint/2010/main" val="2301849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11955-396D-5ABE-E579-520173BE189C}"/>
              </a:ext>
            </a:extLst>
          </p:cNvPr>
          <p:cNvSpPr>
            <a:spLocks noGrp="1"/>
          </p:cNvSpPr>
          <p:nvPr>
            <p:ph type="title"/>
          </p:nvPr>
        </p:nvSpPr>
        <p:spPr>
          <a:xfrm>
            <a:off x="839788" y="365125"/>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54C6075E-9C90-AB42-C81C-77BF23D0A8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23BEF1-E766-FA83-1A2E-6CB380FB94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Text Placeholder 4">
            <a:extLst>
              <a:ext uri="{FF2B5EF4-FFF2-40B4-BE49-F238E27FC236}">
                <a16:creationId xmlns:a16="http://schemas.microsoft.com/office/drawing/2014/main" id="{D4754435-1CBD-98C5-7A5F-3D8769DCE9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27891A-79E6-9DE1-CF1E-7ADAF74DB1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7" name="Date Placeholder 6">
            <a:extLst>
              <a:ext uri="{FF2B5EF4-FFF2-40B4-BE49-F238E27FC236}">
                <a16:creationId xmlns:a16="http://schemas.microsoft.com/office/drawing/2014/main" id="{7E8FE999-FE1B-1BF6-7051-C9271B276EEC}"/>
              </a:ext>
            </a:extLst>
          </p:cNvPr>
          <p:cNvSpPr>
            <a:spLocks noGrp="1"/>
          </p:cNvSpPr>
          <p:nvPr>
            <p:ph type="dt" sz="half" idx="10"/>
          </p:nvPr>
        </p:nvSpPr>
        <p:spPr/>
        <p:txBody>
          <a:bodyPr/>
          <a:lstStyle/>
          <a:p>
            <a:fld id="{A4043D53-7971-4433-B48B-D46890F16E0C}" type="datetimeFigureOut">
              <a:rPr lang="es-419" smtClean="0"/>
              <a:t>23/1/23</a:t>
            </a:fld>
            <a:endParaRPr lang="es-419"/>
          </a:p>
        </p:txBody>
      </p:sp>
      <p:sp>
        <p:nvSpPr>
          <p:cNvPr id="8" name="Footer Placeholder 7">
            <a:extLst>
              <a:ext uri="{FF2B5EF4-FFF2-40B4-BE49-F238E27FC236}">
                <a16:creationId xmlns:a16="http://schemas.microsoft.com/office/drawing/2014/main" id="{BA15C8C3-0B87-9533-DB2D-365165C17211}"/>
              </a:ext>
            </a:extLst>
          </p:cNvPr>
          <p:cNvSpPr>
            <a:spLocks noGrp="1"/>
          </p:cNvSpPr>
          <p:nvPr>
            <p:ph type="ftr" sz="quarter" idx="11"/>
          </p:nvPr>
        </p:nvSpPr>
        <p:spPr/>
        <p:txBody>
          <a:bodyPr/>
          <a:lstStyle/>
          <a:p>
            <a:endParaRPr lang="es-419"/>
          </a:p>
        </p:txBody>
      </p:sp>
      <p:sp>
        <p:nvSpPr>
          <p:cNvPr id="9" name="Slide Number Placeholder 8">
            <a:extLst>
              <a:ext uri="{FF2B5EF4-FFF2-40B4-BE49-F238E27FC236}">
                <a16:creationId xmlns:a16="http://schemas.microsoft.com/office/drawing/2014/main" id="{EE310023-6BE0-FB87-1BF9-65DBF0B20A18}"/>
              </a:ext>
            </a:extLst>
          </p:cNvPr>
          <p:cNvSpPr>
            <a:spLocks noGrp="1"/>
          </p:cNvSpPr>
          <p:nvPr>
            <p:ph type="sldNum" sz="quarter" idx="12"/>
          </p:nvPr>
        </p:nvSpPr>
        <p:spPr/>
        <p:txBody>
          <a:bodyPr/>
          <a:lstStyle/>
          <a:p>
            <a:fld id="{BD92994A-372B-4D42-88F9-B0E1D24751F4}" type="slidenum">
              <a:rPr lang="es-419" smtClean="0"/>
              <a:t>‹Nº›</a:t>
            </a:fld>
            <a:endParaRPr lang="es-419"/>
          </a:p>
        </p:txBody>
      </p:sp>
    </p:spTree>
    <p:extLst>
      <p:ext uri="{BB962C8B-B14F-4D97-AF65-F5344CB8AC3E}">
        <p14:creationId xmlns:p14="http://schemas.microsoft.com/office/powerpoint/2010/main" val="2674139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67AF0-4CF2-CFC5-AF16-872106CF9725}"/>
              </a:ext>
            </a:extLst>
          </p:cNvPr>
          <p:cNvSpPr>
            <a:spLocks noGrp="1"/>
          </p:cNvSpPr>
          <p:nvPr>
            <p:ph type="title"/>
          </p:nvPr>
        </p:nvSpPr>
        <p:spPr/>
        <p:txBody>
          <a:bodyPr/>
          <a:lstStyle/>
          <a:p>
            <a:r>
              <a:rPr lang="en-US"/>
              <a:t>Click to edit Master title style</a:t>
            </a:r>
            <a:endParaRPr lang="es-419"/>
          </a:p>
        </p:txBody>
      </p:sp>
      <p:sp>
        <p:nvSpPr>
          <p:cNvPr id="3" name="Date Placeholder 2">
            <a:extLst>
              <a:ext uri="{FF2B5EF4-FFF2-40B4-BE49-F238E27FC236}">
                <a16:creationId xmlns:a16="http://schemas.microsoft.com/office/drawing/2014/main" id="{68854532-BB08-C20C-BFCA-6A36894C8BD8}"/>
              </a:ext>
            </a:extLst>
          </p:cNvPr>
          <p:cNvSpPr>
            <a:spLocks noGrp="1"/>
          </p:cNvSpPr>
          <p:nvPr>
            <p:ph type="dt" sz="half" idx="10"/>
          </p:nvPr>
        </p:nvSpPr>
        <p:spPr/>
        <p:txBody>
          <a:bodyPr/>
          <a:lstStyle/>
          <a:p>
            <a:fld id="{A4043D53-7971-4433-B48B-D46890F16E0C}" type="datetimeFigureOut">
              <a:rPr lang="es-419" smtClean="0"/>
              <a:t>23/1/23</a:t>
            </a:fld>
            <a:endParaRPr lang="es-419"/>
          </a:p>
        </p:txBody>
      </p:sp>
      <p:sp>
        <p:nvSpPr>
          <p:cNvPr id="4" name="Footer Placeholder 3">
            <a:extLst>
              <a:ext uri="{FF2B5EF4-FFF2-40B4-BE49-F238E27FC236}">
                <a16:creationId xmlns:a16="http://schemas.microsoft.com/office/drawing/2014/main" id="{3331DA9A-82FF-B062-60DD-9EDEE136C0B8}"/>
              </a:ext>
            </a:extLst>
          </p:cNvPr>
          <p:cNvSpPr>
            <a:spLocks noGrp="1"/>
          </p:cNvSpPr>
          <p:nvPr>
            <p:ph type="ftr" sz="quarter" idx="11"/>
          </p:nvPr>
        </p:nvSpPr>
        <p:spPr/>
        <p:txBody>
          <a:bodyPr/>
          <a:lstStyle/>
          <a:p>
            <a:endParaRPr lang="es-419"/>
          </a:p>
        </p:txBody>
      </p:sp>
      <p:sp>
        <p:nvSpPr>
          <p:cNvPr id="5" name="Slide Number Placeholder 4">
            <a:extLst>
              <a:ext uri="{FF2B5EF4-FFF2-40B4-BE49-F238E27FC236}">
                <a16:creationId xmlns:a16="http://schemas.microsoft.com/office/drawing/2014/main" id="{0F17D63A-49FB-9F3A-7570-4C2A36168256}"/>
              </a:ext>
            </a:extLst>
          </p:cNvPr>
          <p:cNvSpPr>
            <a:spLocks noGrp="1"/>
          </p:cNvSpPr>
          <p:nvPr>
            <p:ph type="sldNum" sz="quarter" idx="12"/>
          </p:nvPr>
        </p:nvSpPr>
        <p:spPr/>
        <p:txBody>
          <a:bodyPr/>
          <a:lstStyle/>
          <a:p>
            <a:fld id="{BD92994A-372B-4D42-88F9-B0E1D24751F4}" type="slidenum">
              <a:rPr lang="es-419" smtClean="0"/>
              <a:t>‹Nº›</a:t>
            </a:fld>
            <a:endParaRPr lang="es-419"/>
          </a:p>
        </p:txBody>
      </p:sp>
    </p:spTree>
    <p:extLst>
      <p:ext uri="{BB962C8B-B14F-4D97-AF65-F5344CB8AC3E}">
        <p14:creationId xmlns:p14="http://schemas.microsoft.com/office/powerpoint/2010/main" val="875094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49BFEE-E098-8E8D-EFB8-C580A0BC1B7C}"/>
              </a:ext>
            </a:extLst>
          </p:cNvPr>
          <p:cNvSpPr>
            <a:spLocks noGrp="1"/>
          </p:cNvSpPr>
          <p:nvPr>
            <p:ph type="dt" sz="half" idx="10"/>
          </p:nvPr>
        </p:nvSpPr>
        <p:spPr/>
        <p:txBody>
          <a:bodyPr/>
          <a:lstStyle/>
          <a:p>
            <a:fld id="{A4043D53-7971-4433-B48B-D46890F16E0C}" type="datetimeFigureOut">
              <a:rPr lang="es-419" smtClean="0"/>
              <a:t>23/1/23</a:t>
            </a:fld>
            <a:endParaRPr lang="es-419"/>
          </a:p>
        </p:txBody>
      </p:sp>
      <p:sp>
        <p:nvSpPr>
          <p:cNvPr id="3" name="Footer Placeholder 2">
            <a:extLst>
              <a:ext uri="{FF2B5EF4-FFF2-40B4-BE49-F238E27FC236}">
                <a16:creationId xmlns:a16="http://schemas.microsoft.com/office/drawing/2014/main" id="{A6344B7A-290C-776D-112C-86A693BE3076}"/>
              </a:ext>
            </a:extLst>
          </p:cNvPr>
          <p:cNvSpPr>
            <a:spLocks noGrp="1"/>
          </p:cNvSpPr>
          <p:nvPr>
            <p:ph type="ftr" sz="quarter" idx="11"/>
          </p:nvPr>
        </p:nvSpPr>
        <p:spPr/>
        <p:txBody>
          <a:bodyPr/>
          <a:lstStyle/>
          <a:p>
            <a:endParaRPr lang="es-419"/>
          </a:p>
        </p:txBody>
      </p:sp>
      <p:sp>
        <p:nvSpPr>
          <p:cNvPr id="4" name="Slide Number Placeholder 3">
            <a:extLst>
              <a:ext uri="{FF2B5EF4-FFF2-40B4-BE49-F238E27FC236}">
                <a16:creationId xmlns:a16="http://schemas.microsoft.com/office/drawing/2014/main" id="{42CAA4B8-BE73-89EB-2808-1ABD250C3920}"/>
              </a:ext>
            </a:extLst>
          </p:cNvPr>
          <p:cNvSpPr>
            <a:spLocks noGrp="1"/>
          </p:cNvSpPr>
          <p:nvPr>
            <p:ph type="sldNum" sz="quarter" idx="12"/>
          </p:nvPr>
        </p:nvSpPr>
        <p:spPr/>
        <p:txBody>
          <a:bodyPr/>
          <a:lstStyle/>
          <a:p>
            <a:fld id="{BD92994A-372B-4D42-88F9-B0E1D24751F4}" type="slidenum">
              <a:rPr lang="es-419" smtClean="0"/>
              <a:t>‹Nº›</a:t>
            </a:fld>
            <a:endParaRPr lang="es-419"/>
          </a:p>
        </p:txBody>
      </p:sp>
    </p:spTree>
    <p:extLst>
      <p:ext uri="{BB962C8B-B14F-4D97-AF65-F5344CB8AC3E}">
        <p14:creationId xmlns:p14="http://schemas.microsoft.com/office/powerpoint/2010/main" val="4010478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59B37-7F7F-9779-967C-9B0EF4A450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5CAA3866-359B-2E6B-139E-A7485AC79F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57123C6A-E1F2-8B54-F129-1BC66CDD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94639-6B25-33D5-1EBA-AE9CC5B87E67}"/>
              </a:ext>
            </a:extLst>
          </p:cNvPr>
          <p:cNvSpPr>
            <a:spLocks noGrp="1"/>
          </p:cNvSpPr>
          <p:nvPr>
            <p:ph type="dt" sz="half" idx="10"/>
          </p:nvPr>
        </p:nvSpPr>
        <p:spPr/>
        <p:txBody>
          <a:bodyPr/>
          <a:lstStyle/>
          <a:p>
            <a:fld id="{A4043D53-7971-4433-B48B-D46890F16E0C}" type="datetimeFigureOut">
              <a:rPr lang="es-419" smtClean="0"/>
              <a:t>23/1/23</a:t>
            </a:fld>
            <a:endParaRPr lang="es-419"/>
          </a:p>
        </p:txBody>
      </p:sp>
      <p:sp>
        <p:nvSpPr>
          <p:cNvPr id="6" name="Footer Placeholder 5">
            <a:extLst>
              <a:ext uri="{FF2B5EF4-FFF2-40B4-BE49-F238E27FC236}">
                <a16:creationId xmlns:a16="http://schemas.microsoft.com/office/drawing/2014/main" id="{B0C3DAC2-A1DE-F88E-A828-67D45F7C4AA1}"/>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1E120D51-6FA1-47A1-9A92-D1E7586C9FA8}"/>
              </a:ext>
            </a:extLst>
          </p:cNvPr>
          <p:cNvSpPr>
            <a:spLocks noGrp="1"/>
          </p:cNvSpPr>
          <p:nvPr>
            <p:ph type="sldNum" sz="quarter" idx="12"/>
          </p:nvPr>
        </p:nvSpPr>
        <p:spPr/>
        <p:txBody>
          <a:bodyPr/>
          <a:lstStyle/>
          <a:p>
            <a:fld id="{BD92994A-372B-4D42-88F9-B0E1D24751F4}" type="slidenum">
              <a:rPr lang="es-419" smtClean="0"/>
              <a:t>‹Nº›</a:t>
            </a:fld>
            <a:endParaRPr lang="es-419"/>
          </a:p>
        </p:txBody>
      </p:sp>
    </p:spTree>
    <p:extLst>
      <p:ext uri="{BB962C8B-B14F-4D97-AF65-F5344CB8AC3E}">
        <p14:creationId xmlns:p14="http://schemas.microsoft.com/office/powerpoint/2010/main" val="1534794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44E2D-480B-6117-3BFB-7F901F7241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Picture Placeholder 2">
            <a:extLst>
              <a:ext uri="{FF2B5EF4-FFF2-40B4-BE49-F238E27FC236}">
                <a16:creationId xmlns:a16="http://schemas.microsoft.com/office/drawing/2014/main" id="{7E813067-EEC3-AFBF-348E-17AEC383AB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Text Placeholder 3">
            <a:extLst>
              <a:ext uri="{FF2B5EF4-FFF2-40B4-BE49-F238E27FC236}">
                <a16:creationId xmlns:a16="http://schemas.microsoft.com/office/drawing/2014/main" id="{D83C9A8E-E972-1C72-7F01-0093B94DD8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59763A-AE95-9B46-C1F2-3CB4F7DCDC11}"/>
              </a:ext>
            </a:extLst>
          </p:cNvPr>
          <p:cNvSpPr>
            <a:spLocks noGrp="1"/>
          </p:cNvSpPr>
          <p:nvPr>
            <p:ph type="dt" sz="half" idx="10"/>
          </p:nvPr>
        </p:nvSpPr>
        <p:spPr/>
        <p:txBody>
          <a:bodyPr/>
          <a:lstStyle/>
          <a:p>
            <a:fld id="{A4043D53-7971-4433-B48B-D46890F16E0C}" type="datetimeFigureOut">
              <a:rPr lang="es-419" smtClean="0"/>
              <a:t>23/1/23</a:t>
            </a:fld>
            <a:endParaRPr lang="es-419"/>
          </a:p>
        </p:txBody>
      </p:sp>
      <p:sp>
        <p:nvSpPr>
          <p:cNvPr id="6" name="Footer Placeholder 5">
            <a:extLst>
              <a:ext uri="{FF2B5EF4-FFF2-40B4-BE49-F238E27FC236}">
                <a16:creationId xmlns:a16="http://schemas.microsoft.com/office/drawing/2014/main" id="{0AD7A287-59AF-5324-43B7-A2540C84FFB8}"/>
              </a:ext>
            </a:extLst>
          </p:cNvPr>
          <p:cNvSpPr>
            <a:spLocks noGrp="1"/>
          </p:cNvSpPr>
          <p:nvPr>
            <p:ph type="ftr" sz="quarter" idx="11"/>
          </p:nvPr>
        </p:nvSpPr>
        <p:spPr/>
        <p:txBody>
          <a:bodyPr/>
          <a:lstStyle/>
          <a:p>
            <a:endParaRPr lang="es-419"/>
          </a:p>
        </p:txBody>
      </p:sp>
      <p:sp>
        <p:nvSpPr>
          <p:cNvPr id="7" name="Slide Number Placeholder 6">
            <a:extLst>
              <a:ext uri="{FF2B5EF4-FFF2-40B4-BE49-F238E27FC236}">
                <a16:creationId xmlns:a16="http://schemas.microsoft.com/office/drawing/2014/main" id="{67FD57A8-D22B-0A6D-77F0-FD78DFBDBA69}"/>
              </a:ext>
            </a:extLst>
          </p:cNvPr>
          <p:cNvSpPr>
            <a:spLocks noGrp="1"/>
          </p:cNvSpPr>
          <p:nvPr>
            <p:ph type="sldNum" sz="quarter" idx="12"/>
          </p:nvPr>
        </p:nvSpPr>
        <p:spPr/>
        <p:txBody>
          <a:bodyPr/>
          <a:lstStyle/>
          <a:p>
            <a:fld id="{BD92994A-372B-4D42-88F9-B0E1D24751F4}" type="slidenum">
              <a:rPr lang="es-419" smtClean="0"/>
              <a:t>‹Nº›</a:t>
            </a:fld>
            <a:endParaRPr lang="es-419"/>
          </a:p>
        </p:txBody>
      </p:sp>
    </p:spTree>
    <p:extLst>
      <p:ext uri="{BB962C8B-B14F-4D97-AF65-F5344CB8AC3E}">
        <p14:creationId xmlns:p14="http://schemas.microsoft.com/office/powerpoint/2010/main" val="969660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2974ED-9342-EB07-CDC5-3FBBD03085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6DE9CE2D-F68F-4FBE-760B-991DB799D5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Date Placeholder 3">
            <a:extLst>
              <a:ext uri="{FF2B5EF4-FFF2-40B4-BE49-F238E27FC236}">
                <a16:creationId xmlns:a16="http://schemas.microsoft.com/office/drawing/2014/main" id="{D570769F-38CB-6817-F438-570E644585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43D53-7971-4433-B48B-D46890F16E0C}" type="datetimeFigureOut">
              <a:rPr lang="es-419" smtClean="0"/>
              <a:t>23/1/23</a:t>
            </a:fld>
            <a:endParaRPr lang="es-419"/>
          </a:p>
        </p:txBody>
      </p:sp>
      <p:sp>
        <p:nvSpPr>
          <p:cNvPr id="5" name="Footer Placeholder 4">
            <a:extLst>
              <a:ext uri="{FF2B5EF4-FFF2-40B4-BE49-F238E27FC236}">
                <a16:creationId xmlns:a16="http://schemas.microsoft.com/office/drawing/2014/main" id="{A42093A7-17DA-73EA-8DD9-4274839BEB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p>
        </p:txBody>
      </p:sp>
      <p:sp>
        <p:nvSpPr>
          <p:cNvPr id="6" name="Slide Number Placeholder 5">
            <a:extLst>
              <a:ext uri="{FF2B5EF4-FFF2-40B4-BE49-F238E27FC236}">
                <a16:creationId xmlns:a16="http://schemas.microsoft.com/office/drawing/2014/main" id="{17C447DF-FD9D-4EAD-7A94-6D202C8DA5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2994A-372B-4D42-88F9-B0E1D24751F4}" type="slidenum">
              <a:rPr lang="es-419" smtClean="0"/>
              <a:t>‹Nº›</a:t>
            </a:fld>
            <a:endParaRPr lang="es-419"/>
          </a:p>
        </p:txBody>
      </p:sp>
    </p:spTree>
    <p:extLst>
      <p:ext uri="{BB962C8B-B14F-4D97-AF65-F5344CB8AC3E}">
        <p14:creationId xmlns:p14="http://schemas.microsoft.com/office/powerpoint/2010/main" val="205537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F930D-0E90-62B5-5577-378D7F4C804B}"/>
              </a:ext>
            </a:extLst>
          </p:cNvPr>
          <p:cNvSpPr>
            <a:spLocks noGrp="1"/>
          </p:cNvSpPr>
          <p:nvPr>
            <p:ph type="ctrTitle"/>
          </p:nvPr>
        </p:nvSpPr>
        <p:spPr>
          <a:xfrm>
            <a:off x="638882" y="639193"/>
            <a:ext cx="3571810" cy="3573516"/>
          </a:xfrm>
        </p:spPr>
        <p:txBody>
          <a:bodyPr>
            <a:normAutofit/>
          </a:bodyPr>
          <a:lstStyle/>
          <a:p>
            <a:pPr algn="l"/>
            <a:r>
              <a:rPr lang="es-419" sz="4600"/>
              <a:t>Construcción de soluciones sanitarias individuales</a:t>
            </a:r>
          </a:p>
        </p:txBody>
      </p:sp>
      <p:sp>
        <p:nvSpPr>
          <p:cNvPr id="3" name="Subtitle 2">
            <a:extLst>
              <a:ext uri="{FF2B5EF4-FFF2-40B4-BE49-F238E27FC236}">
                <a16:creationId xmlns:a16="http://schemas.microsoft.com/office/drawing/2014/main" id="{8AE07DBD-3F5D-9E83-684B-25833F6341C2}"/>
              </a:ext>
            </a:extLst>
          </p:cNvPr>
          <p:cNvSpPr>
            <a:spLocks noGrp="1"/>
          </p:cNvSpPr>
          <p:nvPr>
            <p:ph type="subTitle" idx="1"/>
          </p:nvPr>
        </p:nvSpPr>
        <p:spPr>
          <a:xfrm>
            <a:off x="638882" y="4631161"/>
            <a:ext cx="3571810" cy="1559327"/>
          </a:xfrm>
        </p:spPr>
        <p:txBody>
          <a:bodyPr>
            <a:normAutofit/>
          </a:bodyPr>
          <a:lstStyle/>
          <a:p>
            <a:pPr algn="l"/>
            <a:r>
              <a:rPr lang="es-419" sz="2200"/>
              <a:t>Facilitador: Sr. Elías Rosales</a:t>
            </a:r>
          </a:p>
          <a:p>
            <a:pPr algn="l"/>
            <a:r>
              <a:rPr lang="es-419" sz="2200"/>
              <a:t>Proyecto: </a:t>
            </a:r>
            <a:r>
              <a:rPr lang="es-419" sz="2200" err="1"/>
              <a:t>CoTriSan</a:t>
            </a:r>
            <a:r>
              <a:rPr lang="es-419" sz="2200"/>
              <a:t> GIZ Costa Rica</a:t>
            </a:r>
          </a:p>
          <a:p>
            <a:pPr algn="l"/>
            <a:r>
              <a:rPr lang="es-419" sz="2200"/>
              <a:t>Enero 2023</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61DD360B-0A76-EBA4-2CF8-7EFC4E096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9107" y="640080"/>
            <a:ext cx="7184994" cy="5550408"/>
          </a:xfrm>
          <a:prstGeom prst="rect">
            <a:avLst/>
          </a:prstGeom>
        </p:spPr>
      </p:pic>
    </p:spTree>
    <p:extLst>
      <p:ext uri="{BB962C8B-B14F-4D97-AF65-F5344CB8AC3E}">
        <p14:creationId xmlns:p14="http://schemas.microsoft.com/office/powerpoint/2010/main" val="1987708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DF9D8-2E8E-A039-0981-FCAEA507461A}"/>
              </a:ext>
            </a:extLst>
          </p:cNvPr>
          <p:cNvSpPr>
            <a:spLocks noGrp="1"/>
          </p:cNvSpPr>
          <p:nvPr>
            <p:ph type="title"/>
          </p:nvPr>
        </p:nvSpPr>
        <p:spPr>
          <a:xfrm>
            <a:off x="838200" y="365125"/>
            <a:ext cx="10515600" cy="1325563"/>
          </a:xfrm>
        </p:spPr>
        <p:txBody>
          <a:bodyPr>
            <a:normAutofit/>
          </a:bodyPr>
          <a:lstStyle/>
          <a:p>
            <a:r>
              <a:rPr lang="es-419" sz="4600">
                <a:solidFill>
                  <a:srgbClr val="FFFFFF"/>
                </a:solidFill>
              </a:rPr>
              <a:t>Prueba de percolación</a:t>
            </a:r>
          </a:p>
        </p:txBody>
      </p:sp>
      <p:sp>
        <p:nvSpPr>
          <p:cNvPr id="3" name="Content Placeholder 2">
            <a:extLst>
              <a:ext uri="{FF2B5EF4-FFF2-40B4-BE49-F238E27FC236}">
                <a16:creationId xmlns:a16="http://schemas.microsoft.com/office/drawing/2014/main" id="{CADEE830-4E5B-5A36-95BC-B198A251112A}"/>
              </a:ext>
            </a:extLst>
          </p:cNvPr>
          <p:cNvSpPr>
            <a:spLocks noGrp="1"/>
          </p:cNvSpPr>
          <p:nvPr>
            <p:ph idx="1"/>
          </p:nvPr>
        </p:nvSpPr>
        <p:spPr>
          <a:xfrm>
            <a:off x="838200" y="2438400"/>
            <a:ext cx="10515600" cy="3738562"/>
          </a:xfrm>
        </p:spPr>
        <p:txBody>
          <a:bodyPr>
            <a:normAutofit/>
          </a:bodyPr>
          <a:lstStyle/>
          <a:p>
            <a:r>
              <a:rPr lang="es-419" sz="2600"/>
              <a:t>Como se ha indicado, la cantidad de agua que se incorpore al suelo es la que se descarga en determinado momento. </a:t>
            </a:r>
          </a:p>
          <a:p>
            <a:r>
              <a:rPr lang="es-419" sz="2600"/>
              <a:t>Se debe calcular el volumen de descargas y la capacidad del suelo para recibir agua.</a:t>
            </a:r>
          </a:p>
          <a:p>
            <a:r>
              <a:rPr lang="es-419" sz="2600"/>
              <a:t>Se dimensionan las zanjas de drenaje (transversal y longitudinal).</a:t>
            </a:r>
          </a:p>
          <a:p>
            <a:r>
              <a:rPr lang="es-419" sz="2600"/>
              <a:t>Para la prueba de percolación (capacidad del suelo de recibir agua), se realiza el agujero de prueba, con el proceso de </a:t>
            </a:r>
            <a:r>
              <a:rPr lang="es-419" sz="2600" b="1"/>
              <a:t>saturación</a:t>
            </a:r>
            <a:r>
              <a:rPr lang="es-419" sz="2600"/>
              <a:t> previa, cargando agua desde 24 horas previo a las lecturas, procurando emular escenarios donde el suelo está saturado producto de las lluvias.</a:t>
            </a:r>
          </a:p>
        </p:txBody>
      </p:sp>
    </p:spTree>
    <p:extLst>
      <p:ext uri="{BB962C8B-B14F-4D97-AF65-F5344CB8AC3E}">
        <p14:creationId xmlns:p14="http://schemas.microsoft.com/office/powerpoint/2010/main" val="194296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05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58BBE21A-E347-471E-38F3-0C249953E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798153"/>
            <a:ext cx="10905066" cy="5261694"/>
          </a:xfrm>
          <a:prstGeom prst="rect">
            <a:avLst/>
          </a:prstGeom>
        </p:spPr>
      </p:pic>
      <p:sp>
        <p:nvSpPr>
          <p:cNvPr id="2" name="Elipse 1">
            <a:extLst>
              <a:ext uri="{FF2B5EF4-FFF2-40B4-BE49-F238E27FC236}">
                <a16:creationId xmlns:a16="http://schemas.microsoft.com/office/drawing/2014/main" id="{38F20ACE-BAA4-F6E9-ECF4-5FA94F4B15A9}"/>
              </a:ext>
            </a:extLst>
          </p:cNvPr>
          <p:cNvSpPr/>
          <p:nvPr/>
        </p:nvSpPr>
        <p:spPr>
          <a:xfrm rot="1236095">
            <a:off x="3744970" y="2590107"/>
            <a:ext cx="2298395" cy="11572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cxnSp>
        <p:nvCxnSpPr>
          <p:cNvPr id="4" name="Conector recto de flecha 3">
            <a:extLst>
              <a:ext uri="{FF2B5EF4-FFF2-40B4-BE49-F238E27FC236}">
                <a16:creationId xmlns:a16="http://schemas.microsoft.com/office/drawing/2014/main" id="{42E886D8-C1C5-F0D5-1A17-09F4E9C86A52}"/>
              </a:ext>
            </a:extLst>
          </p:cNvPr>
          <p:cNvCxnSpPr/>
          <p:nvPr/>
        </p:nvCxnSpPr>
        <p:spPr>
          <a:xfrm flipV="1">
            <a:off x="1160054" y="3168753"/>
            <a:ext cx="2634018" cy="5193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344F7CB8-A4F4-5008-A110-F0C0CE355E0E}"/>
              </a:ext>
            </a:extLst>
          </p:cNvPr>
          <p:cNvSpPr txBox="1"/>
          <p:nvPr/>
        </p:nvSpPr>
        <p:spPr>
          <a:xfrm>
            <a:off x="1410597" y="4594821"/>
            <a:ext cx="7028598" cy="1384995"/>
          </a:xfrm>
          <a:prstGeom prst="rect">
            <a:avLst/>
          </a:prstGeom>
          <a:solidFill>
            <a:schemeClr val="bg1"/>
          </a:solidFill>
        </p:spPr>
        <p:txBody>
          <a:bodyPr wrap="square" rtlCol="0">
            <a:spAutoFit/>
          </a:bodyPr>
          <a:lstStyle/>
          <a:p>
            <a:r>
              <a:rPr lang="es-CR" sz="2800" dirty="0">
                <a:solidFill>
                  <a:srgbClr val="FF0000"/>
                </a:solidFill>
              </a:rPr>
              <a:t>Las etapas para el tratamiento de las aguas residuales no reducen el volumen total de esas aguas</a:t>
            </a:r>
          </a:p>
        </p:txBody>
      </p:sp>
    </p:spTree>
    <p:extLst>
      <p:ext uri="{BB962C8B-B14F-4D97-AF65-F5344CB8AC3E}">
        <p14:creationId xmlns:p14="http://schemas.microsoft.com/office/powerpoint/2010/main" val="259378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255065-9256-E920-3010-5884F55F81F4}"/>
              </a:ext>
            </a:extLst>
          </p:cNvPr>
          <p:cNvSpPr>
            <a:spLocks noGrp="1"/>
          </p:cNvSpPr>
          <p:nvPr>
            <p:ph type="title"/>
          </p:nvPr>
        </p:nvSpPr>
        <p:spPr>
          <a:xfrm>
            <a:off x="686834" y="1153572"/>
            <a:ext cx="3200400" cy="4461163"/>
          </a:xfrm>
        </p:spPr>
        <p:txBody>
          <a:bodyPr>
            <a:normAutofit/>
          </a:bodyPr>
          <a:lstStyle/>
          <a:p>
            <a:r>
              <a:rPr lang="es-419">
                <a:solidFill>
                  <a:srgbClr val="FFFFFF"/>
                </a:solidFill>
              </a:rPr>
              <a:t>Tanque séptico mejorado: Biojardinera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AC9998B-2FB2-DE68-9B94-4B90FEE39FAB}"/>
              </a:ext>
            </a:extLst>
          </p:cNvPr>
          <p:cNvSpPr>
            <a:spLocks noGrp="1"/>
          </p:cNvSpPr>
          <p:nvPr>
            <p:ph idx="1"/>
          </p:nvPr>
        </p:nvSpPr>
        <p:spPr>
          <a:xfrm>
            <a:off x="4447308" y="591344"/>
            <a:ext cx="6906491" cy="5585619"/>
          </a:xfrm>
        </p:spPr>
        <p:txBody>
          <a:bodyPr anchor="ctr">
            <a:normAutofit/>
          </a:bodyPr>
          <a:lstStyle/>
          <a:p>
            <a:r>
              <a:rPr lang="es-419" dirty="0"/>
              <a:t>La </a:t>
            </a:r>
            <a:r>
              <a:rPr lang="es-419" dirty="0" err="1"/>
              <a:t>biojardinera</a:t>
            </a:r>
            <a:r>
              <a:rPr lang="es-419" dirty="0"/>
              <a:t> es una técnica sanitaria que replica el sistema de humedales, para tratar aguas residuales en una segunda o tercera etapa. </a:t>
            </a:r>
          </a:p>
          <a:p>
            <a:pPr lvl="1"/>
            <a:r>
              <a:rPr lang="es-419" dirty="0"/>
              <a:t>Como segunda etapa, luego de un tanque séptico, permite la remoción de contaminantes orgánicos y minerales. </a:t>
            </a:r>
          </a:p>
          <a:p>
            <a:r>
              <a:rPr lang="es-419" dirty="0"/>
              <a:t>Esta técnica no demanda una carga hidráulica “grande”, por lo que es apropiada para sitios planos. </a:t>
            </a:r>
          </a:p>
        </p:txBody>
      </p:sp>
    </p:spTree>
    <p:extLst>
      <p:ext uri="{BB962C8B-B14F-4D97-AF65-F5344CB8AC3E}">
        <p14:creationId xmlns:p14="http://schemas.microsoft.com/office/powerpoint/2010/main" val="326514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8B6F206B-0DD2-DA14-AB44-1DC59DFD9443}"/>
              </a:ext>
            </a:extLst>
          </p:cNvPr>
          <p:cNvPicPr>
            <a:picLocks noChangeAspect="1"/>
          </p:cNvPicPr>
          <p:nvPr/>
        </p:nvPicPr>
        <p:blipFill rotWithShape="1">
          <a:blip r:embed="rId2">
            <a:extLst>
              <a:ext uri="{28A0092B-C50C-407E-A947-70E740481C1C}">
                <a14:useLocalDpi xmlns:a14="http://schemas.microsoft.com/office/drawing/2010/main" val="0"/>
              </a:ext>
            </a:extLst>
          </a:blip>
          <a:srcRect r="38049"/>
          <a:stretch/>
        </p:blipFill>
        <p:spPr>
          <a:xfrm>
            <a:off x="177423" y="111625"/>
            <a:ext cx="5918577" cy="4654573"/>
          </a:xfrm>
          <a:prstGeom prst="rect">
            <a:avLst/>
          </a:prstGeom>
        </p:spPr>
      </p:pic>
      <p:pic>
        <p:nvPicPr>
          <p:cNvPr id="2" name="Picture 2" descr="Diagram, engineering drawing&#10;&#10;Description automatically generated">
            <a:extLst>
              <a:ext uri="{FF2B5EF4-FFF2-40B4-BE49-F238E27FC236}">
                <a16:creationId xmlns:a16="http://schemas.microsoft.com/office/drawing/2014/main" id="{10621329-E533-1AC9-512E-043A04892C17}"/>
              </a:ext>
            </a:extLst>
          </p:cNvPr>
          <p:cNvPicPr>
            <a:picLocks noChangeAspect="1"/>
          </p:cNvPicPr>
          <p:nvPr/>
        </p:nvPicPr>
        <p:blipFill rotWithShape="1">
          <a:blip r:embed="rId2">
            <a:extLst>
              <a:ext uri="{28A0092B-C50C-407E-A947-70E740481C1C}">
                <a14:useLocalDpi xmlns:a14="http://schemas.microsoft.com/office/drawing/2010/main" val="0"/>
              </a:ext>
            </a:extLst>
          </a:blip>
          <a:srcRect l="62072" t="65926"/>
          <a:stretch/>
        </p:blipFill>
        <p:spPr>
          <a:xfrm>
            <a:off x="1959736" y="4814384"/>
            <a:ext cx="4286389" cy="1876178"/>
          </a:xfrm>
          <a:prstGeom prst="rect">
            <a:avLst/>
          </a:prstGeom>
        </p:spPr>
      </p:pic>
      <p:pic>
        <p:nvPicPr>
          <p:cNvPr id="4" name="Picture 2" descr="Diagram, engineering drawing&#10;&#10;Description automatically generated">
            <a:extLst>
              <a:ext uri="{FF2B5EF4-FFF2-40B4-BE49-F238E27FC236}">
                <a16:creationId xmlns:a16="http://schemas.microsoft.com/office/drawing/2014/main" id="{37C762DA-007D-90B1-C7EB-DDA08F138E01}"/>
              </a:ext>
            </a:extLst>
          </p:cNvPr>
          <p:cNvPicPr>
            <a:picLocks noChangeAspect="1"/>
          </p:cNvPicPr>
          <p:nvPr/>
        </p:nvPicPr>
        <p:blipFill rotWithShape="1">
          <a:blip r:embed="rId2">
            <a:extLst>
              <a:ext uri="{28A0092B-C50C-407E-A947-70E740481C1C}">
                <a14:useLocalDpi xmlns:a14="http://schemas.microsoft.com/office/drawing/2010/main" val="0"/>
              </a:ext>
            </a:extLst>
          </a:blip>
          <a:srcRect l="62072" b="72805"/>
          <a:stretch/>
        </p:blipFill>
        <p:spPr>
          <a:xfrm>
            <a:off x="6396250" y="406158"/>
            <a:ext cx="5436358" cy="1899093"/>
          </a:xfrm>
          <a:prstGeom prst="rect">
            <a:avLst/>
          </a:prstGeom>
        </p:spPr>
      </p:pic>
      <p:pic>
        <p:nvPicPr>
          <p:cNvPr id="5" name="Picture 2" descr="Diagram, engineering drawing&#10;&#10;Description automatically generated">
            <a:extLst>
              <a:ext uri="{FF2B5EF4-FFF2-40B4-BE49-F238E27FC236}">
                <a16:creationId xmlns:a16="http://schemas.microsoft.com/office/drawing/2014/main" id="{D1D2A6AF-0C82-A8F8-DDFC-6BC6B52679AD}"/>
              </a:ext>
            </a:extLst>
          </p:cNvPr>
          <p:cNvPicPr>
            <a:picLocks noChangeAspect="1"/>
          </p:cNvPicPr>
          <p:nvPr/>
        </p:nvPicPr>
        <p:blipFill rotWithShape="1">
          <a:blip r:embed="rId2">
            <a:extLst>
              <a:ext uri="{28A0092B-C50C-407E-A947-70E740481C1C}">
                <a14:useLocalDpi xmlns:a14="http://schemas.microsoft.com/office/drawing/2010/main" val="0"/>
              </a:ext>
            </a:extLst>
          </a:blip>
          <a:srcRect l="62072" t="27586" b="53586"/>
          <a:stretch/>
        </p:blipFill>
        <p:spPr>
          <a:xfrm>
            <a:off x="6396250" y="2793226"/>
            <a:ext cx="5436358" cy="1314818"/>
          </a:xfrm>
          <a:prstGeom prst="rect">
            <a:avLst/>
          </a:prstGeom>
        </p:spPr>
      </p:pic>
      <p:pic>
        <p:nvPicPr>
          <p:cNvPr id="6" name="Picture 2" descr="Diagram, engineering drawing&#10;&#10;Description automatically generated">
            <a:extLst>
              <a:ext uri="{FF2B5EF4-FFF2-40B4-BE49-F238E27FC236}">
                <a16:creationId xmlns:a16="http://schemas.microsoft.com/office/drawing/2014/main" id="{12144E0E-9A8D-F79B-FEFE-B7CEB9DD35B8}"/>
              </a:ext>
            </a:extLst>
          </p:cNvPr>
          <p:cNvPicPr>
            <a:picLocks noChangeAspect="1"/>
          </p:cNvPicPr>
          <p:nvPr/>
        </p:nvPicPr>
        <p:blipFill rotWithShape="1">
          <a:blip r:embed="rId2">
            <a:extLst>
              <a:ext uri="{28A0092B-C50C-407E-A947-70E740481C1C}">
                <a14:useLocalDpi xmlns:a14="http://schemas.microsoft.com/office/drawing/2010/main" val="0"/>
              </a:ext>
            </a:extLst>
          </a:blip>
          <a:srcRect l="62072" t="46414" b="33748"/>
          <a:stretch/>
        </p:blipFill>
        <p:spPr>
          <a:xfrm>
            <a:off x="6396250" y="4814384"/>
            <a:ext cx="5436358" cy="1385384"/>
          </a:xfrm>
          <a:prstGeom prst="rect">
            <a:avLst/>
          </a:prstGeom>
        </p:spPr>
      </p:pic>
    </p:spTree>
    <p:extLst>
      <p:ext uri="{BB962C8B-B14F-4D97-AF65-F5344CB8AC3E}">
        <p14:creationId xmlns:p14="http://schemas.microsoft.com/office/powerpoint/2010/main" val="247538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E6A7230-37E4-FC92-DD8D-E4ECC7E9F76D}"/>
              </a:ext>
            </a:extLst>
          </p:cNvPr>
          <p:cNvSpPr>
            <a:spLocks noGrp="1"/>
          </p:cNvSpPr>
          <p:nvPr>
            <p:ph type="title"/>
          </p:nvPr>
        </p:nvSpPr>
        <p:spPr>
          <a:xfrm>
            <a:off x="934872" y="982272"/>
            <a:ext cx="3388419" cy="4560970"/>
          </a:xfrm>
        </p:spPr>
        <p:txBody>
          <a:bodyPr>
            <a:normAutofit/>
          </a:bodyPr>
          <a:lstStyle/>
          <a:p>
            <a:r>
              <a:rPr lang="es-419" sz="4000">
                <a:solidFill>
                  <a:srgbClr val="FFFFFF"/>
                </a:solidFill>
              </a:rPr>
              <a:t>Biojardineras</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A4B30E1F-17EF-F4B6-540E-F8C8CE478749}"/>
              </a:ext>
            </a:extLst>
          </p:cNvPr>
          <p:cNvSpPr>
            <a:spLocks noGrp="1"/>
          </p:cNvSpPr>
          <p:nvPr>
            <p:ph idx="1"/>
          </p:nvPr>
        </p:nvSpPr>
        <p:spPr>
          <a:xfrm>
            <a:off x="5221862" y="1719618"/>
            <a:ext cx="5948831" cy="4334629"/>
          </a:xfrm>
        </p:spPr>
        <p:txBody>
          <a:bodyPr anchor="ctr">
            <a:normAutofit/>
          </a:bodyPr>
          <a:lstStyle/>
          <a:p>
            <a:r>
              <a:rPr lang="es-419" sz="2400" dirty="0">
                <a:solidFill>
                  <a:srgbClr val="FEFFFF"/>
                </a:solidFill>
              </a:rPr>
              <a:t>Es un mecanismo versátil, pueden ser de flujo vertical u horizontal.</a:t>
            </a:r>
          </a:p>
          <a:p>
            <a:pPr lvl="1"/>
            <a:r>
              <a:rPr lang="es-419" dirty="0">
                <a:solidFill>
                  <a:srgbClr val="FEFFFF"/>
                </a:solidFill>
              </a:rPr>
              <a:t>Para simplificar la operación y mantenimiento, se ha promovido la de flujo “sub-superficial”, que no tiene espejos de agua expuestos, reduciendo la posibilidad de reproducción de mosquitos. </a:t>
            </a:r>
          </a:p>
          <a:p>
            <a:r>
              <a:rPr lang="es-419" sz="2400" dirty="0">
                <a:solidFill>
                  <a:srgbClr val="FEFFFF"/>
                </a:solidFill>
              </a:rPr>
              <a:t>Pueden recibir agua anaerobia, donde las raíces de las plantas, la porosidad de las piedras y la acción de hongos y bacterias, se oxigena, lo que permite la descarga final. </a:t>
            </a:r>
          </a:p>
        </p:txBody>
      </p:sp>
    </p:spTree>
    <p:extLst>
      <p:ext uri="{BB962C8B-B14F-4D97-AF65-F5344CB8AC3E}">
        <p14:creationId xmlns:p14="http://schemas.microsoft.com/office/powerpoint/2010/main" val="312677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orking in a garden&#10;&#10;Description automatically generated with medium confidence">
            <a:extLst>
              <a:ext uri="{FF2B5EF4-FFF2-40B4-BE49-F238E27FC236}">
                <a16:creationId xmlns:a16="http://schemas.microsoft.com/office/drawing/2014/main" id="{42DB90AA-67B5-8752-9503-C18B6EE24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78" y="572729"/>
            <a:ext cx="11654043" cy="5712542"/>
          </a:xfrm>
          <a:prstGeom prst="rect">
            <a:avLst/>
          </a:prstGeom>
        </p:spPr>
      </p:pic>
    </p:spTree>
    <p:extLst>
      <p:ext uri="{BB962C8B-B14F-4D97-AF65-F5344CB8AC3E}">
        <p14:creationId xmlns:p14="http://schemas.microsoft.com/office/powerpoint/2010/main" val="28058315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61D53-C9D1-3B9F-163D-E32F3D8F09C3}"/>
              </a:ext>
            </a:extLst>
          </p:cNvPr>
          <p:cNvSpPr>
            <a:spLocks noGrp="1"/>
          </p:cNvSpPr>
          <p:nvPr>
            <p:ph type="title"/>
          </p:nvPr>
        </p:nvSpPr>
        <p:spPr>
          <a:xfrm>
            <a:off x="255639" y="365125"/>
            <a:ext cx="11720051" cy="1325563"/>
          </a:xfrm>
        </p:spPr>
        <p:txBody>
          <a:bodyPr/>
          <a:lstStyle/>
          <a:p>
            <a:r>
              <a:rPr lang="es-419" dirty="0" err="1"/>
              <a:t>Biojardineras</a:t>
            </a:r>
            <a:r>
              <a:rPr lang="es-419" dirty="0"/>
              <a:t> - Construcción</a:t>
            </a:r>
          </a:p>
        </p:txBody>
      </p:sp>
      <p:sp>
        <p:nvSpPr>
          <p:cNvPr id="3" name="Content Placeholder 2">
            <a:extLst>
              <a:ext uri="{FF2B5EF4-FFF2-40B4-BE49-F238E27FC236}">
                <a16:creationId xmlns:a16="http://schemas.microsoft.com/office/drawing/2014/main" id="{40EF36E5-8956-AAC1-3146-FFD629C14DE8}"/>
              </a:ext>
            </a:extLst>
          </p:cNvPr>
          <p:cNvSpPr>
            <a:spLocks noGrp="1"/>
          </p:cNvSpPr>
          <p:nvPr>
            <p:ph idx="1"/>
          </p:nvPr>
        </p:nvSpPr>
        <p:spPr>
          <a:xfrm>
            <a:off x="1090794" y="1880216"/>
            <a:ext cx="10010412" cy="4351338"/>
          </a:xfrm>
        </p:spPr>
        <p:txBody>
          <a:bodyPr/>
          <a:lstStyle/>
          <a:p>
            <a:r>
              <a:rPr lang="es-419" dirty="0"/>
              <a:t>El material filtrante debe ubicarse en un “recipiente” cerrado y hermético.	</a:t>
            </a:r>
          </a:p>
          <a:p>
            <a:pPr lvl="1"/>
            <a:r>
              <a:rPr lang="es-419" dirty="0"/>
              <a:t>El agua del proceso no debe salir, tampoco conviene que entre agua del entorno. </a:t>
            </a:r>
          </a:p>
          <a:p>
            <a:r>
              <a:rPr lang="es-419" dirty="0"/>
              <a:t>El recipiente cerrado se puede lograr con superficies plásticas o de geotextiles.</a:t>
            </a:r>
          </a:p>
          <a:p>
            <a:r>
              <a:rPr lang="es-419" dirty="0"/>
              <a:t>Se puede utilizar también ferrocemento, concreto o mampostería con bloques. </a:t>
            </a:r>
          </a:p>
        </p:txBody>
      </p:sp>
    </p:spTree>
    <p:extLst>
      <p:ext uri="{BB962C8B-B14F-4D97-AF65-F5344CB8AC3E}">
        <p14:creationId xmlns:p14="http://schemas.microsoft.com/office/powerpoint/2010/main" val="427655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71CBD57-9BFE-7EF7-C512-44B3381CD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65" y="602226"/>
            <a:ext cx="11734869" cy="5653548"/>
          </a:xfrm>
          <a:prstGeom prst="rect">
            <a:avLst/>
          </a:prstGeom>
        </p:spPr>
      </p:pic>
    </p:spTree>
    <p:extLst>
      <p:ext uri="{BB962C8B-B14F-4D97-AF65-F5344CB8AC3E}">
        <p14:creationId xmlns:p14="http://schemas.microsoft.com/office/powerpoint/2010/main" val="31936266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00AC37-742D-214E-6AB4-CBBFABB4DDD5}"/>
              </a:ext>
            </a:extLst>
          </p:cNvPr>
          <p:cNvSpPr>
            <a:spLocks noGrp="1"/>
          </p:cNvSpPr>
          <p:nvPr>
            <p:ph type="title"/>
          </p:nvPr>
        </p:nvSpPr>
        <p:spPr>
          <a:xfrm>
            <a:off x="838201" y="345810"/>
            <a:ext cx="5120561" cy="1325563"/>
          </a:xfrm>
        </p:spPr>
        <p:txBody>
          <a:bodyPr>
            <a:normAutofit/>
          </a:bodyPr>
          <a:lstStyle/>
          <a:p>
            <a:r>
              <a:rPr lang="es-419"/>
              <a:t>Biojardineras – Plantas apropiadas</a:t>
            </a:r>
            <a:endParaRPr lang="es-419" dirty="0"/>
          </a:p>
        </p:txBody>
      </p:sp>
      <p:sp>
        <p:nvSpPr>
          <p:cNvPr id="3" name="Content Placeholder 2">
            <a:extLst>
              <a:ext uri="{FF2B5EF4-FFF2-40B4-BE49-F238E27FC236}">
                <a16:creationId xmlns:a16="http://schemas.microsoft.com/office/drawing/2014/main" id="{EE6626D3-F02D-9220-51FA-E36450CBC1AF}"/>
              </a:ext>
            </a:extLst>
          </p:cNvPr>
          <p:cNvSpPr>
            <a:spLocks noGrp="1"/>
          </p:cNvSpPr>
          <p:nvPr>
            <p:ph idx="1"/>
          </p:nvPr>
        </p:nvSpPr>
        <p:spPr>
          <a:xfrm>
            <a:off x="838201" y="1825625"/>
            <a:ext cx="5092194" cy="4351338"/>
          </a:xfrm>
        </p:spPr>
        <p:txBody>
          <a:bodyPr>
            <a:normAutofit/>
          </a:bodyPr>
          <a:lstStyle/>
          <a:p>
            <a:r>
              <a:rPr lang="es-419" sz="2400" dirty="0"/>
              <a:t>Pertenecientes a la familia </a:t>
            </a:r>
            <a:r>
              <a:rPr lang="es-419" sz="2400" i="1" dirty="0"/>
              <a:t>“phragmites australis” </a:t>
            </a:r>
            <a:r>
              <a:rPr lang="es-419" sz="2400" dirty="0"/>
              <a:t>un “zacatón”.</a:t>
            </a:r>
          </a:p>
          <a:p>
            <a:r>
              <a:rPr lang="es-419" sz="2400" dirty="0"/>
              <a:t>En Costa Rica se han utilizado plantas tropicales acostumbradas a vivir en agua, a orilla de los ríos, que inclusive dan flores. </a:t>
            </a:r>
          </a:p>
          <a:p>
            <a:r>
              <a:rPr lang="es-419" sz="2400" dirty="0"/>
              <a:t>Una biojardinera puede ser más que una maceta con piedras, con el potencial de embellecer el entorno mientras remueve contaminantes. </a:t>
            </a:r>
          </a:p>
          <a:p>
            <a:r>
              <a:rPr lang="es-419" sz="2400" dirty="0"/>
              <a:t>Permite reusar el agua tratada</a:t>
            </a:r>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F4902742-0459-761A-2CD8-FB45AE77661C}"/>
              </a:ext>
            </a:extLst>
          </p:cNvPr>
          <p:cNvPicPr>
            <a:picLocks noChangeAspect="1"/>
          </p:cNvPicPr>
          <p:nvPr/>
        </p:nvPicPr>
        <p:blipFill rotWithShape="1">
          <a:blip r:embed="rId2">
            <a:extLst>
              <a:ext uri="{28A0092B-C50C-407E-A947-70E740481C1C}">
                <a14:useLocalDpi xmlns:a14="http://schemas.microsoft.com/office/drawing/2010/main" val="0"/>
              </a:ext>
            </a:extLst>
          </a:blip>
          <a:srcRect l="18695" r="3393" b="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9" name="Arc 1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Imagen 4">
            <a:extLst>
              <a:ext uri="{FF2B5EF4-FFF2-40B4-BE49-F238E27FC236}">
                <a16:creationId xmlns:a16="http://schemas.microsoft.com/office/drawing/2014/main" id="{50BE2DB4-2FA3-7544-654D-961FCA54E7D9}"/>
              </a:ext>
            </a:extLst>
          </p:cNvPr>
          <p:cNvPicPr>
            <a:picLocks noChangeAspect="1"/>
          </p:cNvPicPr>
          <p:nvPr/>
        </p:nvPicPr>
        <p:blipFill rotWithShape="1">
          <a:blip r:embed="rId3">
            <a:extLst>
              <a:ext uri="{28A0092B-C50C-407E-A947-70E740481C1C}">
                <a14:useLocalDpi xmlns:a14="http://schemas.microsoft.com/office/drawing/2010/main" val="0"/>
              </a:ext>
            </a:extLst>
          </a:blip>
          <a:srcRect l="1260" r="10986"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20713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5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aphical user interface&#10;&#10;Description automatically generated">
            <a:extLst>
              <a:ext uri="{FF2B5EF4-FFF2-40B4-BE49-F238E27FC236}">
                <a16:creationId xmlns:a16="http://schemas.microsoft.com/office/drawing/2014/main" id="{EA27CF3D-1903-9BE3-E463-8BACF3BA88B7}"/>
              </a:ext>
            </a:extLst>
          </p:cNvPr>
          <p:cNvPicPr>
            <a:picLocks noChangeAspect="1"/>
          </p:cNvPicPr>
          <p:nvPr/>
        </p:nvPicPr>
        <p:blipFill rotWithShape="1">
          <a:blip r:embed="rId2">
            <a:extLst>
              <a:ext uri="{28A0092B-C50C-407E-A947-70E740481C1C}">
                <a14:useLocalDpi xmlns:a14="http://schemas.microsoft.com/office/drawing/2010/main" val="0"/>
              </a:ext>
            </a:extLst>
          </a:blip>
          <a:srcRect r="67398" b="12647"/>
          <a:stretch/>
        </p:blipFill>
        <p:spPr>
          <a:xfrm>
            <a:off x="6853372" y="643467"/>
            <a:ext cx="4265110" cy="5571066"/>
          </a:xfrm>
          <a:prstGeom prst="rect">
            <a:avLst/>
          </a:prstGeom>
        </p:spPr>
      </p:pic>
      <p:sp>
        <p:nvSpPr>
          <p:cNvPr id="13" name="Rectangle 12">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A picture containing graphical user interface&#10;&#10;Description automatically generated">
            <a:extLst>
              <a:ext uri="{FF2B5EF4-FFF2-40B4-BE49-F238E27FC236}">
                <a16:creationId xmlns:a16="http://schemas.microsoft.com/office/drawing/2014/main" id="{4A7CA56F-0026-D59E-8609-7D38F3328B78}"/>
              </a:ext>
            </a:extLst>
          </p:cNvPr>
          <p:cNvPicPr>
            <a:picLocks noChangeAspect="1"/>
          </p:cNvPicPr>
          <p:nvPr/>
        </p:nvPicPr>
        <p:blipFill rotWithShape="1">
          <a:blip r:embed="rId2">
            <a:extLst>
              <a:ext uri="{28A0092B-C50C-407E-A947-70E740481C1C}">
                <a14:useLocalDpi xmlns:a14="http://schemas.microsoft.com/office/drawing/2010/main" val="0"/>
              </a:ext>
            </a:extLst>
          </a:blip>
          <a:srcRect l="64382" t="36590" r="2545" b="36719"/>
          <a:stretch/>
        </p:blipFill>
        <p:spPr>
          <a:xfrm>
            <a:off x="641180" y="2419898"/>
            <a:ext cx="5129784" cy="2018204"/>
          </a:xfrm>
          <a:prstGeom prst="rect">
            <a:avLst/>
          </a:prstGeom>
        </p:spPr>
      </p:pic>
    </p:spTree>
    <p:extLst>
      <p:ext uri="{BB962C8B-B14F-4D97-AF65-F5344CB8AC3E}">
        <p14:creationId xmlns:p14="http://schemas.microsoft.com/office/powerpoint/2010/main" val="12740165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95D92-8615-7D36-8C8A-301A3A0397F4}"/>
              </a:ext>
            </a:extLst>
          </p:cNvPr>
          <p:cNvSpPr>
            <a:spLocks noGrp="1"/>
          </p:cNvSpPr>
          <p:nvPr>
            <p:ph type="title"/>
          </p:nvPr>
        </p:nvSpPr>
        <p:spPr>
          <a:xfrm>
            <a:off x="245805" y="365125"/>
            <a:ext cx="11680723" cy="1325563"/>
          </a:xfrm>
        </p:spPr>
        <p:txBody>
          <a:bodyPr/>
          <a:lstStyle/>
          <a:p>
            <a:r>
              <a:rPr lang="es-419" dirty="0" err="1"/>
              <a:t>Biojardineras</a:t>
            </a:r>
            <a:r>
              <a:rPr lang="es-419" dirty="0"/>
              <a:t> – Plantas a incorporar</a:t>
            </a:r>
          </a:p>
        </p:txBody>
      </p:sp>
      <p:sp>
        <p:nvSpPr>
          <p:cNvPr id="3" name="Content Placeholder 2">
            <a:extLst>
              <a:ext uri="{FF2B5EF4-FFF2-40B4-BE49-F238E27FC236}">
                <a16:creationId xmlns:a16="http://schemas.microsoft.com/office/drawing/2014/main" id="{D0FF93EE-574E-AB3E-7096-6DAEA881BE4F}"/>
              </a:ext>
            </a:extLst>
          </p:cNvPr>
          <p:cNvSpPr>
            <a:spLocks noGrp="1"/>
          </p:cNvSpPr>
          <p:nvPr>
            <p:ph idx="1"/>
          </p:nvPr>
        </p:nvSpPr>
        <p:spPr>
          <a:xfrm>
            <a:off x="1419367" y="1825625"/>
            <a:ext cx="10507161" cy="4351338"/>
          </a:xfrm>
        </p:spPr>
        <p:txBody>
          <a:bodyPr/>
          <a:lstStyle/>
          <a:p>
            <a:r>
              <a:rPr lang="es-419" dirty="0"/>
              <a:t>Platanillos, heliconias y similares son óptimas. </a:t>
            </a:r>
          </a:p>
          <a:p>
            <a:pPr lvl="1"/>
            <a:r>
              <a:rPr lang="es-419" dirty="0"/>
              <a:t>Se siembran en agua, por lo que no requieren tierra.</a:t>
            </a:r>
          </a:p>
          <a:p>
            <a:r>
              <a:rPr lang="es-419" dirty="0"/>
              <a:t>Se recomienda mantener un patrón de siembra a lo ancho de la </a:t>
            </a:r>
            <a:r>
              <a:rPr lang="es-419" dirty="0" err="1"/>
              <a:t>biojardinera</a:t>
            </a:r>
            <a:r>
              <a:rPr lang="es-419" dirty="0"/>
              <a:t>, para no obstruir el flujo de agua, se alterna la colocación de las plantas en cada hilera.</a:t>
            </a:r>
          </a:p>
          <a:p>
            <a:r>
              <a:rPr lang="es-419" dirty="0"/>
              <a:t>Se debe hacer recorte de plantas al menos cada tres meses, por mantenimiento. </a:t>
            </a:r>
          </a:p>
          <a:p>
            <a:pPr lvl="1"/>
            <a:r>
              <a:rPr lang="es-419" dirty="0"/>
              <a:t>Sustituir las deterioradas y eliminar los hijos para evitar sobrepoblación. </a:t>
            </a:r>
          </a:p>
        </p:txBody>
      </p:sp>
    </p:spTree>
    <p:extLst>
      <p:ext uri="{BB962C8B-B14F-4D97-AF65-F5344CB8AC3E}">
        <p14:creationId xmlns:p14="http://schemas.microsoft.com/office/powerpoint/2010/main" val="268915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50BB87B-6A78-8BBA-B45C-6F1C9088DDEB}"/>
              </a:ext>
            </a:extLst>
          </p:cNvPr>
          <p:cNvPicPr>
            <a:picLocks noChangeAspect="1"/>
          </p:cNvPicPr>
          <p:nvPr/>
        </p:nvPicPr>
        <p:blipFill rotWithShape="1">
          <a:blip r:embed="rId2">
            <a:extLst>
              <a:ext uri="{28A0092B-C50C-407E-A947-70E740481C1C}">
                <a14:useLocalDpi xmlns:a14="http://schemas.microsoft.com/office/drawing/2010/main" val="0"/>
              </a:ext>
            </a:extLst>
          </a:blip>
          <a:srcRect r="4086" b="1"/>
          <a:stretch/>
        </p:blipFill>
        <p:spPr>
          <a:xfrm>
            <a:off x="643467" y="643467"/>
            <a:ext cx="10905066" cy="5571066"/>
          </a:xfrm>
          <a:prstGeom prst="rect">
            <a:avLst/>
          </a:prstGeom>
        </p:spPr>
      </p:pic>
    </p:spTree>
    <p:extLst>
      <p:ext uri="{BB962C8B-B14F-4D97-AF65-F5344CB8AC3E}">
        <p14:creationId xmlns:p14="http://schemas.microsoft.com/office/powerpoint/2010/main" val="1550007439"/>
      </p:ext>
    </p:extLst>
  </p:cSld>
  <p:clrMapOvr>
    <a:overrideClrMapping bg1="dk1" tx1="lt1" bg2="dk2"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44EB117-F986-B20C-D30A-5A6BC0736C5B}"/>
              </a:ext>
            </a:extLst>
          </p:cNvPr>
          <p:cNvPicPr>
            <a:picLocks noChangeAspect="1"/>
          </p:cNvPicPr>
          <p:nvPr/>
        </p:nvPicPr>
        <p:blipFill rotWithShape="1">
          <a:blip r:embed="rId2">
            <a:extLst>
              <a:ext uri="{28A0092B-C50C-407E-A947-70E740481C1C}">
                <a14:useLocalDpi xmlns:a14="http://schemas.microsoft.com/office/drawing/2010/main" val="0"/>
              </a:ext>
            </a:extLst>
          </a:blip>
          <a:srcRect r="38813"/>
          <a:stretch/>
        </p:blipFill>
        <p:spPr>
          <a:xfrm>
            <a:off x="301024" y="1101762"/>
            <a:ext cx="5267264" cy="4155501"/>
          </a:xfrm>
          <a:prstGeom prst="rect">
            <a:avLst/>
          </a:prstGeom>
        </p:spPr>
      </p:pic>
      <p:pic>
        <p:nvPicPr>
          <p:cNvPr id="2" name="Picture 2" descr="Diagram&#10;&#10;Description automatically generated">
            <a:extLst>
              <a:ext uri="{FF2B5EF4-FFF2-40B4-BE49-F238E27FC236}">
                <a16:creationId xmlns:a16="http://schemas.microsoft.com/office/drawing/2014/main" id="{00F80297-3686-3686-4662-607D9B1C9BF7}"/>
              </a:ext>
            </a:extLst>
          </p:cNvPr>
          <p:cNvPicPr>
            <a:picLocks noChangeAspect="1"/>
          </p:cNvPicPr>
          <p:nvPr/>
        </p:nvPicPr>
        <p:blipFill rotWithShape="1">
          <a:blip r:embed="rId2">
            <a:extLst>
              <a:ext uri="{28A0092B-C50C-407E-A947-70E740481C1C}">
                <a14:useLocalDpi xmlns:a14="http://schemas.microsoft.com/office/drawing/2010/main" val="0"/>
              </a:ext>
            </a:extLst>
          </a:blip>
          <a:srcRect l="63440" t="5471" r="2049" b="23282"/>
          <a:stretch/>
        </p:blipFill>
        <p:spPr>
          <a:xfrm>
            <a:off x="5461259" y="109182"/>
            <a:ext cx="6429717" cy="6407623"/>
          </a:xfrm>
          <a:prstGeom prst="rect">
            <a:avLst/>
          </a:prstGeom>
        </p:spPr>
      </p:pic>
    </p:spTree>
    <p:extLst>
      <p:ext uri="{BB962C8B-B14F-4D97-AF65-F5344CB8AC3E}">
        <p14:creationId xmlns:p14="http://schemas.microsoft.com/office/powerpoint/2010/main" val="17052121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0AA8F16-4C8A-9DA1-A4E2-F396A5F11C52}"/>
              </a:ext>
            </a:extLst>
          </p:cNvPr>
          <p:cNvSpPr>
            <a:spLocks noGrp="1"/>
          </p:cNvSpPr>
          <p:nvPr>
            <p:ph type="title"/>
          </p:nvPr>
        </p:nvSpPr>
        <p:spPr>
          <a:xfrm>
            <a:off x="934872" y="982272"/>
            <a:ext cx="3388419" cy="4560970"/>
          </a:xfrm>
        </p:spPr>
        <p:txBody>
          <a:bodyPr>
            <a:normAutofit/>
          </a:bodyPr>
          <a:lstStyle/>
          <a:p>
            <a:r>
              <a:rPr lang="es-419" sz="4000">
                <a:solidFill>
                  <a:srgbClr val="FFFFFF"/>
                </a:solidFill>
              </a:rPr>
              <a:t>Biojardinera - Diseño</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B78DDAE1-5B8B-4E78-8642-868BEDE655C7}"/>
              </a:ext>
            </a:extLst>
          </p:cNvPr>
          <p:cNvSpPr>
            <a:spLocks noGrp="1"/>
          </p:cNvSpPr>
          <p:nvPr>
            <p:ph idx="1"/>
          </p:nvPr>
        </p:nvSpPr>
        <p:spPr>
          <a:xfrm>
            <a:off x="5221862" y="1719618"/>
            <a:ext cx="5948831" cy="4334629"/>
          </a:xfrm>
        </p:spPr>
        <p:txBody>
          <a:bodyPr anchor="ctr">
            <a:normAutofit/>
          </a:bodyPr>
          <a:lstStyle/>
          <a:p>
            <a:r>
              <a:rPr lang="es-419" sz="2200">
                <a:solidFill>
                  <a:srgbClr val="FEFFFF"/>
                </a:solidFill>
              </a:rPr>
              <a:t>Si se consideran de manera correcta los caudales y tipos de agua residual podrá remover materia orgánica, nutrientes y hasta microorganismos. </a:t>
            </a:r>
          </a:p>
          <a:p>
            <a:r>
              <a:rPr lang="es-419" sz="2200">
                <a:solidFill>
                  <a:srgbClr val="FEFFFF"/>
                </a:solidFill>
              </a:rPr>
              <a:t>El tiempo de retención hidráulica oscila entre los 3 y 5 días. </a:t>
            </a:r>
          </a:p>
          <a:p>
            <a:r>
              <a:rPr lang="es-419" sz="2200">
                <a:solidFill>
                  <a:srgbClr val="FEFFFF"/>
                </a:solidFill>
              </a:rPr>
              <a:t>Son adecuadas para climas lluviosos, que inclusive pueden “lavar” el sistema de forma natural. </a:t>
            </a:r>
          </a:p>
          <a:p>
            <a:r>
              <a:rPr lang="es-419" sz="2200">
                <a:solidFill>
                  <a:srgbClr val="FEFFFF"/>
                </a:solidFill>
              </a:rPr>
              <a:t>Se debe colocar un borde perimetral, para su adecuada delimitación e impedir el ingreso de sedimentos. </a:t>
            </a:r>
          </a:p>
        </p:txBody>
      </p:sp>
    </p:spTree>
    <p:extLst>
      <p:ext uri="{BB962C8B-B14F-4D97-AF65-F5344CB8AC3E}">
        <p14:creationId xmlns:p14="http://schemas.microsoft.com/office/powerpoint/2010/main" val="22236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85625-542B-2A6C-F250-B7EF6C7C880C}"/>
              </a:ext>
            </a:extLst>
          </p:cNvPr>
          <p:cNvSpPr>
            <a:spLocks noGrp="1"/>
          </p:cNvSpPr>
          <p:nvPr>
            <p:ph type="title"/>
          </p:nvPr>
        </p:nvSpPr>
        <p:spPr>
          <a:xfrm>
            <a:off x="245805" y="365125"/>
            <a:ext cx="11670891" cy="1325563"/>
          </a:xfrm>
        </p:spPr>
        <p:txBody>
          <a:bodyPr/>
          <a:lstStyle/>
          <a:p>
            <a:r>
              <a:rPr lang="es-419"/>
              <a:t>A manera de repaso</a:t>
            </a:r>
            <a:endParaRPr lang="es-419" dirty="0"/>
          </a:p>
        </p:txBody>
      </p:sp>
      <p:sp>
        <p:nvSpPr>
          <p:cNvPr id="3" name="Content Placeholder 2">
            <a:extLst>
              <a:ext uri="{FF2B5EF4-FFF2-40B4-BE49-F238E27FC236}">
                <a16:creationId xmlns:a16="http://schemas.microsoft.com/office/drawing/2014/main" id="{17A4D86E-9072-F890-55EB-241DE6B58EBC}"/>
              </a:ext>
            </a:extLst>
          </p:cNvPr>
          <p:cNvSpPr>
            <a:spLocks noGrp="1"/>
          </p:cNvSpPr>
          <p:nvPr>
            <p:ph idx="1"/>
          </p:nvPr>
        </p:nvSpPr>
        <p:spPr>
          <a:xfrm>
            <a:off x="1255666" y="1798330"/>
            <a:ext cx="9651168" cy="4351338"/>
          </a:xfrm>
        </p:spPr>
        <p:txBody>
          <a:bodyPr/>
          <a:lstStyle/>
          <a:p>
            <a:r>
              <a:rPr lang="es-419" dirty="0"/>
              <a:t>Las </a:t>
            </a:r>
            <a:r>
              <a:rPr lang="es-419" dirty="0" err="1"/>
              <a:t>biojardineras</a:t>
            </a:r>
            <a:r>
              <a:rPr lang="es-419" dirty="0"/>
              <a:t> son la recreación de un humedal.</a:t>
            </a:r>
          </a:p>
          <a:p>
            <a:r>
              <a:rPr lang="es-419" dirty="0"/>
              <a:t>Son sistemas secundarios o terciarios de tratamiento.</a:t>
            </a:r>
          </a:p>
          <a:p>
            <a:r>
              <a:rPr lang="es-419" dirty="0"/>
              <a:t>Pueden remover materia orgánica, nutrientes y microorganismos. </a:t>
            </a:r>
          </a:p>
          <a:p>
            <a:r>
              <a:rPr lang="es-419" dirty="0"/>
              <a:t>Hay que darle mantenimiento periódico a las plantas del sistema. </a:t>
            </a:r>
          </a:p>
          <a:p>
            <a:r>
              <a:rPr lang="es-419" dirty="0"/>
              <a:t>Se acoplan bien a climas lluviosos y tropicales como el que prima en Costa Rica. </a:t>
            </a:r>
          </a:p>
        </p:txBody>
      </p:sp>
    </p:spTree>
    <p:extLst>
      <p:ext uri="{BB962C8B-B14F-4D97-AF65-F5344CB8AC3E}">
        <p14:creationId xmlns:p14="http://schemas.microsoft.com/office/powerpoint/2010/main" val="1419571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13A5FC3-AA4C-872B-085E-B781BE86A1B5}"/>
              </a:ext>
            </a:extLst>
          </p:cNvPr>
          <p:cNvSpPr>
            <a:spLocks noGrp="1"/>
          </p:cNvSpPr>
          <p:nvPr>
            <p:ph type="title"/>
          </p:nvPr>
        </p:nvSpPr>
        <p:spPr>
          <a:xfrm>
            <a:off x="958506" y="800392"/>
            <a:ext cx="10264697" cy="1212102"/>
          </a:xfrm>
        </p:spPr>
        <p:txBody>
          <a:bodyPr>
            <a:normAutofit/>
          </a:bodyPr>
          <a:lstStyle/>
          <a:p>
            <a:r>
              <a:rPr lang="es-419" sz="4000">
                <a:solidFill>
                  <a:srgbClr val="FFFFFF"/>
                </a:solidFill>
              </a:rPr>
              <a:t>Diseño de zanjas</a:t>
            </a:r>
          </a:p>
        </p:txBody>
      </p:sp>
      <p:sp>
        <p:nvSpPr>
          <p:cNvPr id="3" name="Content Placeholder 2">
            <a:extLst>
              <a:ext uri="{FF2B5EF4-FFF2-40B4-BE49-F238E27FC236}">
                <a16:creationId xmlns:a16="http://schemas.microsoft.com/office/drawing/2014/main" id="{76E3AFC4-E7E9-002D-39E0-747DC49637C7}"/>
              </a:ext>
            </a:extLst>
          </p:cNvPr>
          <p:cNvSpPr>
            <a:spLocks noGrp="1"/>
          </p:cNvSpPr>
          <p:nvPr>
            <p:ph idx="1"/>
          </p:nvPr>
        </p:nvSpPr>
        <p:spPr>
          <a:xfrm>
            <a:off x="1367624" y="2490436"/>
            <a:ext cx="9708995" cy="3567173"/>
          </a:xfrm>
        </p:spPr>
        <p:txBody>
          <a:bodyPr anchor="ctr">
            <a:normAutofit/>
          </a:bodyPr>
          <a:lstStyle/>
          <a:p>
            <a:r>
              <a:rPr lang="es-419" sz="2400"/>
              <a:t>Una vez determinada la capacidad de filtración/percolación, se diseñan las zanjas de drenaje acorde a esa capacidad. </a:t>
            </a:r>
          </a:p>
          <a:p>
            <a:r>
              <a:rPr lang="es-419" sz="2400"/>
              <a:t>Con la información previa, se define si la solución “cabe o no” en el terreno disponible. </a:t>
            </a:r>
          </a:p>
          <a:p>
            <a:r>
              <a:rPr lang="es-419" sz="2400"/>
              <a:t>El fondo necesita ser “plano” o sin pendientes.</a:t>
            </a:r>
          </a:p>
          <a:p>
            <a:r>
              <a:rPr lang="es-419" sz="2400"/>
              <a:t>Se debe nivelar también las piedras gruesas de la parte inferior de las zanjas, para que la tubería quede nivelada. </a:t>
            </a:r>
          </a:p>
        </p:txBody>
      </p:sp>
    </p:spTree>
    <p:extLst>
      <p:ext uri="{BB962C8B-B14F-4D97-AF65-F5344CB8AC3E}">
        <p14:creationId xmlns:p14="http://schemas.microsoft.com/office/powerpoint/2010/main" val="217899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7469404-72EF-C779-54FD-66EA1E0D06EB}"/>
              </a:ext>
            </a:extLst>
          </p:cNvPr>
          <p:cNvPicPr>
            <a:picLocks noChangeAspect="1"/>
          </p:cNvPicPr>
          <p:nvPr/>
        </p:nvPicPr>
        <p:blipFill rotWithShape="1">
          <a:blip r:embed="rId2">
            <a:extLst>
              <a:ext uri="{28A0092B-C50C-407E-A947-70E740481C1C}">
                <a14:useLocalDpi xmlns:a14="http://schemas.microsoft.com/office/drawing/2010/main" val="0"/>
              </a:ext>
            </a:extLst>
          </a:blip>
          <a:srcRect r="37298"/>
          <a:stretch/>
        </p:blipFill>
        <p:spPr>
          <a:xfrm>
            <a:off x="124692" y="1000234"/>
            <a:ext cx="6158262" cy="4857531"/>
          </a:xfrm>
          <a:prstGeom prst="rect">
            <a:avLst/>
          </a:prstGeom>
        </p:spPr>
      </p:pic>
      <p:sp>
        <p:nvSpPr>
          <p:cNvPr id="4" name="Content Placeholder 2">
            <a:extLst>
              <a:ext uri="{FF2B5EF4-FFF2-40B4-BE49-F238E27FC236}">
                <a16:creationId xmlns:a16="http://schemas.microsoft.com/office/drawing/2014/main" id="{B7C182E6-3510-6274-15B3-6108BC6B314F}"/>
              </a:ext>
            </a:extLst>
          </p:cNvPr>
          <p:cNvSpPr txBox="1">
            <a:spLocks/>
          </p:cNvSpPr>
          <p:nvPr/>
        </p:nvSpPr>
        <p:spPr>
          <a:xfrm>
            <a:off x="6427839" y="290944"/>
            <a:ext cx="5764161" cy="3767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419" dirty="0"/>
              <a:t>Se debe considerar el nivel “real” del suelo, luego de los movimientos de tierra que se dan en una construcción, que normalmente no son los mismos del terreno “en verde”. </a:t>
            </a:r>
          </a:p>
          <a:p>
            <a:r>
              <a:rPr lang="es-419" dirty="0"/>
              <a:t>El fondo del agujero debe estar al mismo nivel del que se proyectó para las zanjas de drenaje</a:t>
            </a:r>
          </a:p>
        </p:txBody>
      </p:sp>
      <p:grpSp>
        <p:nvGrpSpPr>
          <p:cNvPr id="7" name="Grupo 6">
            <a:extLst>
              <a:ext uri="{FF2B5EF4-FFF2-40B4-BE49-F238E27FC236}">
                <a16:creationId xmlns:a16="http://schemas.microsoft.com/office/drawing/2014/main" id="{662458F9-0489-4211-632D-1262192C13E0}"/>
              </a:ext>
            </a:extLst>
          </p:cNvPr>
          <p:cNvGrpSpPr/>
          <p:nvPr/>
        </p:nvGrpSpPr>
        <p:grpSpPr>
          <a:xfrm>
            <a:off x="8063346" y="3767322"/>
            <a:ext cx="3033536" cy="2799734"/>
            <a:chOff x="8063346" y="3767322"/>
            <a:chExt cx="3033536" cy="2799734"/>
          </a:xfrm>
        </p:grpSpPr>
        <p:pic>
          <p:nvPicPr>
            <p:cNvPr id="5" name="Picture 2" descr="Diagram&#10;&#10;Description automatically generated">
              <a:extLst>
                <a:ext uri="{FF2B5EF4-FFF2-40B4-BE49-F238E27FC236}">
                  <a16:creationId xmlns:a16="http://schemas.microsoft.com/office/drawing/2014/main" id="{46621D49-CC65-AF67-7F6A-F80287124EBA}"/>
                </a:ext>
              </a:extLst>
            </p:cNvPr>
            <p:cNvPicPr>
              <a:picLocks noChangeAspect="1"/>
            </p:cNvPicPr>
            <p:nvPr/>
          </p:nvPicPr>
          <p:blipFill rotWithShape="1">
            <a:blip r:embed="rId3">
              <a:extLst>
                <a:ext uri="{28A0092B-C50C-407E-A947-70E740481C1C}">
                  <a14:useLocalDpi xmlns:a14="http://schemas.microsoft.com/office/drawing/2010/main" val="0"/>
                </a:ext>
              </a:extLst>
            </a:blip>
            <a:srcRect l="7425" t="-1119" r="66322" b="50542"/>
            <a:stretch/>
          </p:blipFill>
          <p:spPr>
            <a:xfrm>
              <a:off x="8063346" y="3767322"/>
              <a:ext cx="3013364" cy="2799734"/>
            </a:xfrm>
            <a:prstGeom prst="rect">
              <a:avLst/>
            </a:prstGeom>
          </p:spPr>
        </p:pic>
        <p:sp>
          <p:nvSpPr>
            <p:cNvPr id="6" name="Rectángulo 5">
              <a:extLst>
                <a:ext uri="{FF2B5EF4-FFF2-40B4-BE49-F238E27FC236}">
                  <a16:creationId xmlns:a16="http://schemas.microsoft.com/office/drawing/2014/main" id="{F971F155-4661-C291-8078-419CA731B95A}"/>
                </a:ext>
              </a:extLst>
            </p:cNvPr>
            <p:cNvSpPr/>
            <p:nvPr/>
          </p:nvSpPr>
          <p:spPr>
            <a:xfrm>
              <a:off x="10831607" y="4208927"/>
              <a:ext cx="265275" cy="645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grpSp>
    </p:spTree>
    <p:extLst>
      <p:ext uri="{BB962C8B-B14F-4D97-AF65-F5344CB8AC3E}">
        <p14:creationId xmlns:p14="http://schemas.microsoft.com/office/powerpoint/2010/main" val="11628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70714AE-7DF7-91D5-A564-E3E403040AB5}"/>
              </a:ext>
            </a:extLst>
          </p:cNvPr>
          <p:cNvPicPr>
            <a:picLocks noChangeAspect="1"/>
          </p:cNvPicPr>
          <p:nvPr/>
        </p:nvPicPr>
        <p:blipFill rotWithShape="1">
          <a:blip r:embed="rId2">
            <a:extLst>
              <a:ext uri="{28A0092B-C50C-407E-A947-70E740481C1C}">
                <a14:useLocalDpi xmlns:a14="http://schemas.microsoft.com/office/drawing/2010/main" val="0"/>
              </a:ext>
            </a:extLst>
          </a:blip>
          <a:srcRect r="67891"/>
          <a:stretch/>
        </p:blipFill>
        <p:spPr>
          <a:xfrm>
            <a:off x="0" y="280219"/>
            <a:ext cx="3401559" cy="5109199"/>
          </a:xfrm>
          <a:prstGeom prst="rect">
            <a:avLst/>
          </a:prstGeom>
        </p:spPr>
      </p:pic>
      <p:pic>
        <p:nvPicPr>
          <p:cNvPr id="2" name="Picture 2" descr="Diagram&#10;&#10;Description automatically generated">
            <a:extLst>
              <a:ext uri="{FF2B5EF4-FFF2-40B4-BE49-F238E27FC236}">
                <a16:creationId xmlns:a16="http://schemas.microsoft.com/office/drawing/2014/main" id="{99292679-4F8B-DE86-7911-1BB96A0AAA08}"/>
              </a:ext>
            </a:extLst>
          </p:cNvPr>
          <p:cNvPicPr>
            <a:picLocks noChangeAspect="1"/>
          </p:cNvPicPr>
          <p:nvPr/>
        </p:nvPicPr>
        <p:blipFill rotWithShape="1">
          <a:blip r:embed="rId2">
            <a:extLst>
              <a:ext uri="{28A0092B-C50C-407E-A947-70E740481C1C}">
                <a14:useLocalDpi xmlns:a14="http://schemas.microsoft.com/office/drawing/2010/main" val="0"/>
              </a:ext>
            </a:extLst>
          </a:blip>
          <a:srcRect l="32230" r="35661"/>
          <a:stretch/>
        </p:blipFill>
        <p:spPr>
          <a:xfrm>
            <a:off x="8312728" y="855184"/>
            <a:ext cx="3685418" cy="5535560"/>
          </a:xfrm>
          <a:prstGeom prst="rect">
            <a:avLst/>
          </a:prstGeom>
        </p:spPr>
      </p:pic>
      <p:pic>
        <p:nvPicPr>
          <p:cNvPr id="4" name="Picture 2" descr="Diagram&#10;&#10;Description automatically generated">
            <a:extLst>
              <a:ext uri="{FF2B5EF4-FFF2-40B4-BE49-F238E27FC236}">
                <a16:creationId xmlns:a16="http://schemas.microsoft.com/office/drawing/2014/main" id="{4CDD485C-1BFF-9A78-1FAE-6E7DB872A2C3}"/>
              </a:ext>
            </a:extLst>
          </p:cNvPr>
          <p:cNvPicPr>
            <a:picLocks noChangeAspect="1"/>
          </p:cNvPicPr>
          <p:nvPr/>
        </p:nvPicPr>
        <p:blipFill rotWithShape="1">
          <a:blip r:embed="rId2">
            <a:extLst>
              <a:ext uri="{28A0092B-C50C-407E-A947-70E740481C1C}">
                <a14:useLocalDpi xmlns:a14="http://schemas.microsoft.com/office/drawing/2010/main" val="0"/>
              </a:ext>
            </a:extLst>
          </a:blip>
          <a:srcRect l="64216" t="36436" r="2274" b="9252"/>
          <a:stretch/>
        </p:blipFill>
        <p:spPr>
          <a:xfrm>
            <a:off x="4093531" y="3006436"/>
            <a:ext cx="4696912" cy="3671455"/>
          </a:xfrm>
          <a:prstGeom prst="rect">
            <a:avLst/>
          </a:prstGeom>
        </p:spPr>
      </p:pic>
      <p:pic>
        <p:nvPicPr>
          <p:cNvPr id="5" name="Picture 2" descr="Diagram&#10;&#10;Description automatically generated">
            <a:extLst>
              <a:ext uri="{FF2B5EF4-FFF2-40B4-BE49-F238E27FC236}">
                <a16:creationId xmlns:a16="http://schemas.microsoft.com/office/drawing/2014/main" id="{D13562E1-84B9-8622-3153-07020918C088}"/>
              </a:ext>
            </a:extLst>
          </p:cNvPr>
          <p:cNvPicPr>
            <a:picLocks noChangeAspect="1"/>
          </p:cNvPicPr>
          <p:nvPr/>
        </p:nvPicPr>
        <p:blipFill rotWithShape="1">
          <a:blip r:embed="rId2">
            <a:extLst>
              <a:ext uri="{28A0092B-C50C-407E-A947-70E740481C1C}">
                <a14:useLocalDpi xmlns:a14="http://schemas.microsoft.com/office/drawing/2010/main" val="0"/>
              </a:ext>
            </a:extLst>
          </a:blip>
          <a:srcRect l="64217" t="2398" b="65748"/>
          <a:stretch/>
        </p:blipFill>
        <p:spPr>
          <a:xfrm>
            <a:off x="3401559" y="280219"/>
            <a:ext cx="4800887" cy="2061199"/>
          </a:xfrm>
          <a:prstGeom prst="rect">
            <a:avLst/>
          </a:prstGeom>
        </p:spPr>
      </p:pic>
    </p:spTree>
    <p:extLst>
      <p:ext uri="{BB962C8B-B14F-4D97-AF65-F5344CB8AC3E}">
        <p14:creationId xmlns:p14="http://schemas.microsoft.com/office/powerpoint/2010/main" val="260910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2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47A0B4-F3E9-C78B-9A7B-96BEF65916DD}"/>
              </a:ext>
            </a:extLst>
          </p:cNvPr>
          <p:cNvSpPr>
            <a:spLocks noGrp="1"/>
          </p:cNvSpPr>
          <p:nvPr>
            <p:ph type="title"/>
          </p:nvPr>
        </p:nvSpPr>
        <p:spPr>
          <a:xfrm>
            <a:off x="635000" y="640823"/>
            <a:ext cx="3418659" cy="5583148"/>
          </a:xfrm>
        </p:spPr>
        <p:txBody>
          <a:bodyPr anchor="ctr">
            <a:normAutofit/>
          </a:bodyPr>
          <a:lstStyle/>
          <a:p>
            <a:r>
              <a:rPr lang="es-419" sz="5400" dirty="0"/>
              <a:t>Prueba de percolación	</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66135DC-94A0-438D-8E83-578FBB9FFC6B}"/>
              </a:ext>
            </a:extLst>
          </p:cNvPr>
          <p:cNvGraphicFramePr>
            <a:graphicFrameLocks noGrp="1"/>
          </p:cNvGraphicFramePr>
          <p:nvPr>
            <p:ph idx="1"/>
            <p:extLst>
              <p:ext uri="{D42A27DB-BD31-4B8C-83A1-F6EECF244321}">
                <p14:modId xmlns:p14="http://schemas.microsoft.com/office/powerpoint/2010/main" val="11641460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3351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CC">
            <a:alpha val="59216"/>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D6E0-4716-7948-22CB-338A5EB85DA0}"/>
              </a:ext>
            </a:extLst>
          </p:cNvPr>
          <p:cNvSpPr>
            <a:spLocks noGrp="1"/>
          </p:cNvSpPr>
          <p:nvPr>
            <p:ph type="title"/>
          </p:nvPr>
        </p:nvSpPr>
        <p:spPr/>
        <p:txBody>
          <a:bodyPr/>
          <a:lstStyle/>
          <a:p>
            <a:r>
              <a:rPr lang="es-419" dirty="0"/>
              <a:t>A manera de repaso</a:t>
            </a:r>
          </a:p>
        </p:txBody>
      </p:sp>
      <p:sp>
        <p:nvSpPr>
          <p:cNvPr id="3" name="Content Placeholder 2">
            <a:extLst>
              <a:ext uri="{FF2B5EF4-FFF2-40B4-BE49-F238E27FC236}">
                <a16:creationId xmlns:a16="http://schemas.microsoft.com/office/drawing/2014/main" id="{CA0CB9B5-FFB9-F4C9-9810-7E72BB218290}"/>
              </a:ext>
            </a:extLst>
          </p:cNvPr>
          <p:cNvSpPr>
            <a:spLocks noGrp="1"/>
          </p:cNvSpPr>
          <p:nvPr>
            <p:ph idx="1"/>
          </p:nvPr>
        </p:nvSpPr>
        <p:spPr>
          <a:xfrm>
            <a:off x="1686791" y="2076594"/>
            <a:ext cx="8818418" cy="2704811"/>
          </a:xfrm>
        </p:spPr>
        <p:txBody>
          <a:bodyPr>
            <a:normAutofit lnSpcReduction="10000"/>
          </a:bodyPr>
          <a:lstStyle/>
          <a:p>
            <a:r>
              <a:rPr lang="es-419" dirty="0"/>
              <a:t>Es fundamental determinar:</a:t>
            </a:r>
          </a:p>
          <a:p>
            <a:pPr lvl="1">
              <a:spcAft>
                <a:spcPts val="600"/>
              </a:spcAft>
            </a:pPr>
            <a:r>
              <a:rPr lang="es-419" dirty="0"/>
              <a:t>El perfil de consumo de agua en el hogar.</a:t>
            </a:r>
          </a:p>
          <a:p>
            <a:pPr lvl="1">
              <a:spcAft>
                <a:spcPts val="1200"/>
              </a:spcAft>
            </a:pPr>
            <a:r>
              <a:rPr lang="es-419" dirty="0"/>
              <a:t>La capacidad de percolación del suelo, en condiciones de saturación y a la profundidad a la que iría la solución.</a:t>
            </a:r>
          </a:p>
          <a:p>
            <a:pPr lvl="1">
              <a:spcAft>
                <a:spcPts val="1200"/>
              </a:spcAft>
            </a:pPr>
            <a:r>
              <a:rPr lang="es-419" dirty="0"/>
              <a:t>La zona disponible para la filtración del agua tratada.</a:t>
            </a:r>
          </a:p>
          <a:p>
            <a:pPr lvl="1">
              <a:spcAft>
                <a:spcPts val="1200"/>
              </a:spcAft>
            </a:pPr>
            <a:r>
              <a:rPr lang="es-419" dirty="0"/>
              <a:t>El trazado de las zanjas de drenaje.</a:t>
            </a:r>
          </a:p>
          <a:p>
            <a:pPr lvl="1"/>
            <a:endParaRPr lang="es-419" dirty="0"/>
          </a:p>
          <a:p>
            <a:pPr lvl="1"/>
            <a:endParaRPr lang="es-419" dirty="0"/>
          </a:p>
        </p:txBody>
      </p:sp>
    </p:spTree>
    <p:extLst>
      <p:ext uri="{BB962C8B-B14F-4D97-AF65-F5344CB8AC3E}">
        <p14:creationId xmlns:p14="http://schemas.microsoft.com/office/powerpoint/2010/main" val="259411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4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402F761-F02B-A7DC-FE77-20D4A88905A8}"/>
              </a:ext>
            </a:extLst>
          </p:cNvPr>
          <p:cNvPicPr>
            <a:picLocks noChangeAspect="1"/>
          </p:cNvPicPr>
          <p:nvPr/>
        </p:nvPicPr>
        <p:blipFill>
          <a:blip r:embed="rId2"/>
          <a:stretch>
            <a:fillRect/>
          </a:stretch>
        </p:blipFill>
        <p:spPr>
          <a:xfrm>
            <a:off x="939611" y="0"/>
            <a:ext cx="10312778" cy="6857999"/>
          </a:xfrm>
          <a:prstGeom prst="rect">
            <a:avLst/>
          </a:prstGeom>
        </p:spPr>
      </p:pic>
    </p:spTree>
    <p:extLst>
      <p:ext uri="{BB962C8B-B14F-4D97-AF65-F5344CB8AC3E}">
        <p14:creationId xmlns:p14="http://schemas.microsoft.com/office/powerpoint/2010/main" val="3797248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A452D209-9BCC-9C84-9110-A4E0167A7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789" y="646231"/>
            <a:ext cx="11526998" cy="5565538"/>
          </a:xfrm>
          <a:prstGeom prst="rect">
            <a:avLst/>
          </a:prstGeom>
        </p:spPr>
      </p:pic>
      <p:cxnSp>
        <p:nvCxnSpPr>
          <p:cNvPr id="4" name="Conector recto de flecha 3">
            <a:extLst>
              <a:ext uri="{FF2B5EF4-FFF2-40B4-BE49-F238E27FC236}">
                <a16:creationId xmlns:a16="http://schemas.microsoft.com/office/drawing/2014/main" id="{58063423-19B3-0D7C-9F73-14F4CFE154B0}"/>
              </a:ext>
            </a:extLst>
          </p:cNvPr>
          <p:cNvCxnSpPr/>
          <p:nvPr/>
        </p:nvCxnSpPr>
        <p:spPr>
          <a:xfrm flipH="1">
            <a:off x="4876799" y="2424546"/>
            <a:ext cx="429491" cy="8936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ector recto de flecha 4">
            <a:extLst>
              <a:ext uri="{FF2B5EF4-FFF2-40B4-BE49-F238E27FC236}">
                <a16:creationId xmlns:a16="http://schemas.microsoft.com/office/drawing/2014/main" id="{D3ED4918-82FF-B603-7837-B2A3F98D930B}"/>
              </a:ext>
            </a:extLst>
          </p:cNvPr>
          <p:cNvCxnSpPr/>
          <p:nvPr/>
        </p:nvCxnSpPr>
        <p:spPr>
          <a:xfrm flipH="1">
            <a:off x="5306290" y="3424539"/>
            <a:ext cx="429491" cy="8936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13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D1A9BB70-AE34-62A1-2C40-00427FC12FA7}"/>
              </a:ext>
            </a:extLst>
          </p:cNvPr>
          <p:cNvSpPr>
            <a:spLocks noGrp="1"/>
          </p:cNvSpPr>
          <p:nvPr>
            <p:ph type="title"/>
          </p:nvPr>
        </p:nvSpPr>
        <p:spPr>
          <a:xfrm>
            <a:off x="1098468" y="885651"/>
            <a:ext cx="3229803" cy="4624603"/>
          </a:xfrm>
        </p:spPr>
        <p:txBody>
          <a:bodyPr>
            <a:normAutofit/>
          </a:bodyPr>
          <a:lstStyle/>
          <a:p>
            <a:r>
              <a:rPr lang="es-419">
                <a:solidFill>
                  <a:srgbClr val="FFFFFF"/>
                </a:solidFill>
              </a:rPr>
              <a:t>Ubicación permitida para la colocación de zanjas de drenaje</a:t>
            </a:r>
          </a:p>
        </p:txBody>
      </p:sp>
      <p:sp>
        <p:nvSpPr>
          <p:cNvPr id="3" name="Content Placeholder 2">
            <a:extLst>
              <a:ext uri="{FF2B5EF4-FFF2-40B4-BE49-F238E27FC236}">
                <a16:creationId xmlns:a16="http://schemas.microsoft.com/office/drawing/2014/main" id="{8CA637C0-B633-DF1D-C8EB-77C122703F4A}"/>
              </a:ext>
            </a:extLst>
          </p:cNvPr>
          <p:cNvSpPr>
            <a:spLocks noGrp="1"/>
          </p:cNvSpPr>
          <p:nvPr>
            <p:ph idx="1"/>
          </p:nvPr>
        </p:nvSpPr>
        <p:spPr>
          <a:xfrm>
            <a:off x="4978708" y="885651"/>
            <a:ext cx="6525220" cy="4616849"/>
          </a:xfrm>
        </p:spPr>
        <p:txBody>
          <a:bodyPr anchor="ctr">
            <a:normAutofit/>
          </a:bodyPr>
          <a:lstStyle/>
          <a:p>
            <a:r>
              <a:rPr lang="es-419" sz="2400"/>
              <a:t>El campo de percolación debe “transpirar”, por ello es importante:</a:t>
            </a:r>
          </a:p>
          <a:p>
            <a:pPr lvl="1"/>
            <a:r>
              <a:rPr lang="es-419" dirty="0"/>
              <a:t>Ubicarlo en un espacio libre (preferiblemente un patio / jardín).</a:t>
            </a:r>
          </a:p>
          <a:p>
            <a:pPr lvl="1"/>
            <a:r>
              <a:rPr lang="es-419" dirty="0"/>
              <a:t>Permitir la circulación del aire para facilitar la evapotranspiración (prima el criterio de humedad relativa antes que el de exposición solar).</a:t>
            </a:r>
          </a:p>
        </p:txBody>
      </p:sp>
    </p:spTree>
    <p:extLst>
      <p:ext uri="{BB962C8B-B14F-4D97-AF65-F5344CB8AC3E}">
        <p14:creationId xmlns:p14="http://schemas.microsoft.com/office/powerpoint/2010/main" val="307070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FE8C-50CF-5718-6459-06702DFFA495}"/>
              </a:ext>
            </a:extLst>
          </p:cNvPr>
          <p:cNvSpPr>
            <a:spLocks noGrp="1"/>
          </p:cNvSpPr>
          <p:nvPr>
            <p:ph type="title"/>
          </p:nvPr>
        </p:nvSpPr>
        <p:spPr>
          <a:xfrm>
            <a:off x="648929" y="353962"/>
            <a:ext cx="3505495" cy="1897626"/>
          </a:xfrm>
        </p:spPr>
        <p:txBody>
          <a:bodyPr vert="horz" lIns="91440" tIns="45720" rIns="91440" bIns="45720" rtlCol="0" anchor="ctr">
            <a:normAutofit fontScale="90000"/>
          </a:bodyPr>
          <a:lstStyle/>
          <a:p>
            <a:r>
              <a:rPr lang="en-US" sz="4400" kern="1200" dirty="0" err="1">
                <a:solidFill>
                  <a:schemeClr val="tx1"/>
                </a:solidFill>
                <a:latin typeface="+mj-lt"/>
                <a:ea typeface="+mj-ea"/>
                <a:cs typeface="+mj-cs"/>
              </a:rPr>
              <a:t>Soluciones</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sanitarias</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individuales</a:t>
            </a:r>
            <a:endParaRPr lang="en-US" sz="44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19DD5CF9-68FD-9F49-796F-27AB67021EE6}"/>
              </a:ext>
            </a:extLst>
          </p:cNvPr>
          <p:cNvSpPr>
            <a:spLocks noGrp="1"/>
          </p:cNvSpPr>
          <p:nvPr>
            <p:ph sz="half" idx="1"/>
          </p:nvPr>
        </p:nvSpPr>
        <p:spPr>
          <a:xfrm>
            <a:off x="648931" y="2438400"/>
            <a:ext cx="3505494" cy="3785419"/>
          </a:xfrm>
        </p:spPr>
        <p:txBody>
          <a:bodyPr vert="horz" lIns="91440" tIns="45720" rIns="91440" bIns="45720" rtlCol="0">
            <a:normAutofit/>
          </a:bodyPr>
          <a:lstStyle/>
          <a:p>
            <a:r>
              <a:rPr lang="en-US" sz="2400" dirty="0" err="1"/>
              <a:t>Hemos</a:t>
            </a:r>
            <a:r>
              <a:rPr lang="en-US" sz="2400" dirty="0"/>
              <a:t> </a:t>
            </a:r>
            <a:r>
              <a:rPr lang="en-US" sz="2400" dirty="0" err="1"/>
              <a:t>hecho</a:t>
            </a:r>
            <a:r>
              <a:rPr lang="en-US" sz="2400" dirty="0"/>
              <a:t> </a:t>
            </a:r>
            <a:r>
              <a:rPr lang="en-US" sz="2400" dirty="0" err="1"/>
              <a:t>repaso</a:t>
            </a:r>
            <a:r>
              <a:rPr lang="en-US" sz="2400" dirty="0"/>
              <a:t> de </a:t>
            </a:r>
            <a:r>
              <a:rPr lang="en-US" sz="2400" dirty="0" err="1"/>
              <a:t>conceptos</a:t>
            </a:r>
            <a:r>
              <a:rPr lang="en-US" sz="2400" dirty="0"/>
              <a:t> </a:t>
            </a:r>
            <a:r>
              <a:rPr lang="en-US" sz="2400" dirty="0" err="1"/>
              <a:t>fundamentales</a:t>
            </a:r>
            <a:r>
              <a:rPr lang="en-US" sz="2400" dirty="0"/>
              <a:t> y de </a:t>
            </a:r>
            <a:r>
              <a:rPr lang="en-US" sz="2400" dirty="0" err="1"/>
              <a:t>preguntas</a:t>
            </a:r>
            <a:r>
              <a:rPr lang="en-US" sz="2400" dirty="0"/>
              <a:t> </a:t>
            </a:r>
            <a:r>
              <a:rPr lang="en-US" sz="2400" dirty="0" err="1"/>
              <a:t>frecuentes</a:t>
            </a:r>
            <a:r>
              <a:rPr lang="en-US" sz="2400" dirty="0"/>
              <a:t> </a:t>
            </a:r>
            <a:r>
              <a:rPr lang="en-US" sz="2400" dirty="0" err="1"/>
              <a:t>alrededor</a:t>
            </a:r>
            <a:r>
              <a:rPr lang="en-US" sz="2400" dirty="0"/>
              <a:t> de las </a:t>
            </a:r>
            <a:r>
              <a:rPr lang="en-US" sz="2400" dirty="0" err="1"/>
              <a:t>soluciones</a:t>
            </a:r>
            <a:r>
              <a:rPr lang="en-US" sz="2400" dirty="0"/>
              <a:t> </a:t>
            </a:r>
            <a:r>
              <a:rPr lang="en-US" sz="2400" dirty="0" err="1"/>
              <a:t>sanitarias</a:t>
            </a:r>
            <a:r>
              <a:rPr lang="en-US" sz="2400" dirty="0"/>
              <a:t> </a:t>
            </a:r>
            <a:r>
              <a:rPr lang="en-US" sz="2400" dirty="0" err="1"/>
              <a:t>individuales</a:t>
            </a:r>
            <a:r>
              <a:rPr lang="en-US" sz="2400" dirty="0"/>
              <a:t>, </a:t>
            </a:r>
            <a:r>
              <a:rPr lang="en-US" sz="2400" dirty="0" err="1"/>
              <a:t>ahora</a:t>
            </a:r>
            <a:r>
              <a:rPr lang="en-US" sz="2400" dirty="0"/>
              <a:t> </a:t>
            </a:r>
            <a:r>
              <a:rPr lang="en-US" sz="2400" dirty="0" err="1"/>
              <a:t>revisaremos</a:t>
            </a:r>
            <a:r>
              <a:rPr lang="en-US" sz="2400" dirty="0"/>
              <a:t> </a:t>
            </a:r>
            <a:r>
              <a:rPr lang="en-US" sz="2400" dirty="0" err="1"/>
              <a:t>buenas</a:t>
            </a:r>
            <a:r>
              <a:rPr lang="en-US" sz="2400" dirty="0"/>
              <a:t> </a:t>
            </a:r>
            <a:r>
              <a:rPr lang="en-US" sz="2400" dirty="0" err="1"/>
              <a:t>prácticas</a:t>
            </a:r>
            <a:r>
              <a:rPr lang="en-US" sz="2400" dirty="0"/>
              <a:t> para la </a:t>
            </a:r>
            <a:r>
              <a:rPr lang="en-US" sz="2400" dirty="0" err="1"/>
              <a:t>construcción</a:t>
            </a:r>
            <a:r>
              <a:rPr lang="en-US" sz="2400" dirty="0"/>
              <a:t> de </a:t>
            </a:r>
            <a:r>
              <a:rPr lang="en-US" sz="2400" dirty="0" err="1"/>
              <a:t>dichos</a:t>
            </a:r>
            <a:r>
              <a:rPr lang="en-US" sz="2400" dirty="0"/>
              <a:t> </a:t>
            </a:r>
            <a:r>
              <a:rPr lang="en-US" sz="2400" dirty="0" err="1"/>
              <a:t>sistemas</a:t>
            </a:r>
            <a:r>
              <a:rPr lang="en-US" sz="2400" dirty="0"/>
              <a:t>. </a:t>
            </a: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CDDA3E2-4C99-B8C4-6174-968CB101BA86}"/>
              </a:ext>
            </a:extLst>
          </p:cNvPr>
          <p:cNvPicPr>
            <a:picLocks noGrp="1" noChangeAspect="1"/>
          </p:cNvPicPr>
          <p:nvPr>
            <p:ph sz="half" idx="2"/>
          </p:nvPr>
        </p:nvPicPr>
        <p:blipFill>
          <a:blip r:embed="rId2"/>
          <a:stretch>
            <a:fillRect/>
          </a:stretch>
        </p:blipFill>
        <p:spPr>
          <a:xfrm>
            <a:off x="5172068" y="986276"/>
            <a:ext cx="6535718" cy="4885448"/>
          </a:xfrm>
          <a:prstGeom prst="rect">
            <a:avLst/>
          </a:prstGeom>
          <a:effectLst/>
        </p:spPr>
      </p:pic>
    </p:spTree>
    <p:extLst>
      <p:ext uri="{BB962C8B-B14F-4D97-AF65-F5344CB8AC3E}">
        <p14:creationId xmlns:p14="http://schemas.microsoft.com/office/powerpoint/2010/main" val="3447813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85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4DC04CC6-3EB9-9FD6-405F-45B5F2504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798153"/>
            <a:ext cx="10905066" cy="5261694"/>
          </a:xfrm>
          <a:prstGeom prst="rect">
            <a:avLst/>
          </a:prstGeom>
        </p:spPr>
      </p:pic>
    </p:spTree>
    <p:extLst>
      <p:ext uri="{BB962C8B-B14F-4D97-AF65-F5344CB8AC3E}">
        <p14:creationId xmlns:p14="http://schemas.microsoft.com/office/powerpoint/2010/main" val="706448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78D98EF-EE28-9E48-87B6-F70BEB550D0F}"/>
              </a:ext>
            </a:extLst>
          </p:cNvPr>
          <p:cNvSpPr>
            <a:spLocks noGrp="1"/>
          </p:cNvSpPr>
          <p:nvPr>
            <p:ph type="title"/>
          </p:nvPr>
        </p:nvSpPr>
        <p:spPr>
          <a:xfrm>
            <a:off x="1098468" y="885651"/>
            <a:ext cx="3229803" cy="4624603"/>
          </a:xfrm>
        </p:spPr>
        <p:txBody>
          <a:bodyPr>
            <a:normAutofit/>
          </a:bodyPr>
          <a:lstStyle/>
          <a:p>
            <a:r>
              <a:rPr lang="es-419">
                <a:solidFill>
                  <a:srgbClr val="FFFFFF"/>
                </a:solidFill>
              </a:rPr>
              <a:t>Ubicación de los tanques sépticos	</a:t>
            </a:r>
          </a:p>
        </p:txBody>
      </p:sp>
      <p:sp>
        <p:nvSpPr>
          <p:cNvPr id="3" name="Content Placeholder 2">
            <a:extLst>
              <a:ext uri="{FF2B5EF4-FFF2-40B4-BE49-F238E27FC236}">
                <a16:creationId xmlns:a16="http://schemas.microsoft.com/office/drawing/2014/main" id="{65353794-8F76-09B1-5248-BC33B6B6B893}"/>
              </a:ext>
            </a:extLst>
          </p:cNvPr>
          <p:cNvSpPr>
            <a:spLocks noGrp="1"/>
          </p:cNvSpPr>
          <p:nvPr>
            <p:ph idx="1"/>
          </p:nvPr>
        </p:nvSpPr>
        <p:spPr>
          <a:xfrm>
            <a:off x="4978708" y="885651"/>
            <a:ext cx="6525220" cy="4616849"/>
          </a:xfrm>
        </p:spPr>
        <p:txBody>
          <a:bodyPr anchor="ctr">
            <a:normAutofit/>
          </a:bodyPr>
          <a:lstStyle/>
          <a:p>
            <a:r>
              <a:rPr lang="es-419" sz="2400"/>
              <a:t>Normalmente se coloca en el patio trasero, sin embargo no siempre es la mejor ubicación, porque en algunos casos el equipo de bombeo, mangueras y demás tendrían que entrar a la casa, con todo lo que eso conlleva.</a:t>
            </a:r>
          </a:p>
          <a:p>
            <a:r>
              <a:rPr lang="es-419" sz="2400"/>
              <a:t>Una eventual conexión a un alcantarillado sanitario urbano también se dificulta colocando el tanque séptico en la parte trasera de la casa, ya que el flujo debería ir hacia el frente y no hacia atrás. </a:t>
            </a:r>
          </a:p>
        </p:txBody>
      </p:sp>
    </p:spTree>
    <p:extLst>
      <p:ext uri="{BB962C8B-B14F-4D97-AF65-F5344CB8AC3E}">
        <p14:creationId xmlns:p14="http://schemas.microsoft.com/office/powerpoint/2010/main" val="263111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2019B106-F06E-A228-57D9-220E5B021ADB}"/>
              </a:ext>
            </a:extLst>
          </p:cNvPr>
          <p:cNvPicPr>
            <a:picLocks noChangeAspect="1"/>
          </p:cNvPicPr>
          <p:nvPr/>
        </p:nvPicPr>
        <p:blipFill rotWithShape="1">
          <a:blip r:embed="rId2">
            <a:extLst>
              <a:ext uri="{28A0092B-C50C-407E-A947-70E740481C1C}">
                <a14:useLocalDpi xmlns:a14="http://schemas.microsoft.com/office/drawing/2010/main" val="0"/>
              </a:ext>
            </a:extLst>
          </a:blip>
          <a:srcRect l="64060" t="5331" r="1951" b="22507"/>
          <a:stretch/>
        </p:blipFill>
        <p:spPr>
          <a:xfrm>
            <a:off x="643467" y="660850"/>
            <a:ext cx="5294716" cy="5536297"/>
          </a:xfrm>
          <a:prstGeom prst="rect">
            <a:avLst/>
          </a:prstGeom>
        </p:spPr>
      </p:pic>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descr="Diagram&#10;&#10;Description automatically generated">
            <a:extLst>
              <a:ext uri="{FF2B5EF4-FFF2-40B4-BE49-F238E27FC236}">
                <a16:creationId xmlns:a16="http://schemas.microsoft.com/office/drawing/2014/main" id="{2838E95E-102C-1C04-F2FB-A575184CA084}"/>
              </a:ext>
            </a:extLst>
          </p:cNvPr>
          <p:cNvPicPr>
            <a:picLocks noChangeAspect="1"/>
          </p:cNvPicPr>
          <p:nvPr/>
        </p:nvPicPr>
        <p:blipFill rotWithShape="1">
          <a:blip r:embed="rId2">
            <a:extLst>
              <a:ext uri="{28A0092B-C50C-407E-A947-70E740481C1C}">
                <a14:useLocalDpi xmlns:a14="http://schemas.microsoft.com/office/drawing/2010/main" val="0"/>
              </a:ext>
            </a:extLst>
          </a:blip>
          <a:srcRect r="37013"/>
          <a:stretch/>
        </p:blipFill>
        <p:spPr>
          <a:xfrm>
            <a:off x="6253817" y="1359011"/>
            <a:ext cx="5294715" cy="4139977"/>
          </a:xfrm>
          <a:prstGeom prst="rect">
            <a:avLst/>
          </a:prstGeom>
        </p:spPr>
      </p:pic>
    </p:spTree>
    <p:extLst>
      <p:ext uri="{BB962C8B-B14F-4D97-AF65-F5344CB8AC3E}">
        <p14:creationId xmlns:p14="http://schemas.microsoft.com/office/powerpoint/2010/main" val="3477752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75C787-E896-6803-4252-EDAA2F77C9CB}"/>
              </a:ext>
            </a:extLst>
          </p:cNvPr>
          <p:cNvSpPr>
            <a:spLocks noGrp="1"/>
          </p:cNvSpPr>
          <p:nvPr>
            <p:ph type="title"/>
          </p:nvPr>
        </p:nvSpPr>
        <p:spPr>
          <a:xfrm>
            <a:off x="686834" y="1153572"/>
            <a:ext cx="3200400" cy="4461163"/>
          </a:xfrm>
        </p:spPr>
        <p:txBody>
          <a:bodyPr>
            <a:normAutofit/>
          </a:bodyPr>
          <a:lstStyle/>
          <a:p>
            <a:r>
              <a:rPr lang="es-419" sz="4100">
                <a:solidFill>
                  <a:srgbClr val="FFFFFF"/>
                </a:solidFill>
              </a:rPr>
              <a:t>Normativa y cumplimiento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4FA7180-B8FE-4D6C-6D6D-ABD1731F8F7E}"/>
              </a:ext>
            </a:extLst>
          </p:cNvPr>
          <p:cNvSpPr>
            <a:spLocks noGrp="1"/>
          </p:cNvSpPr>
          <p:nvPr>
            <p:ph idx="1"/>
          </p:nvPr>
        </p:nvSpPr>
        <p:spPr>
          <a:xfrm>
            <a:off x="4447308" y="591344"/>
            <a:ext cx="6906491" cy="5585619"/>
          </a:xfrm>
        </p:spPr>
        <p:txBody>
          <a:bodyPr anchor="ctr">
            <a:normAutofit/>
          </a:bodyPr>
          <a:lstStyle/>
          <a:p>
            <a:r>
              <a:rPr lang="es-419" dirty="0"/>
              <a:t>Aparte de que se necesita el espacio suficiente y que ese espacio tenga capacidad de percolación, hay limitaciones por normativa, como:</a:t>
            </a:r>
          </a:p>
          <a:p>
            <a:pPr lvl="1"/>
            <a:r>
              <a:rPr lang="es-419" dirty="0"/>
              <a:t>Zonas de tránsito vehicular.</a:t>
            </a:r>
          </a:p>
          <a:p>
            <a:pPr lvl="1"/>
            <a:r>
              <a:rPr lang="es-419" dirty="0"/>
              <a:t>Estacionamientos.</a:t>
            </a:r>
          </a:p>
          <a:p>
            <a:pPr lvl="1"/>
            <a:r>
              <a:rPr lang="es-419" dirty="0"/>
              <a:t>Zonas de protección de ríos y nacientes.</a:t>
            </a:r>
          </a:p>
          <a:p>
            <a:pPr lvl="1"/>
            <a:r>
              <a:rPr lang="es-419" dirty="0"/>
              <a:t>Cuando no haya la suficiente distancia entre el fondo de la zanja y el nivel subterráneo del agua. </a:t>
            </a:r>
          </a:p>
        </p:txBody>
      </p:sp>
    </p:spTree>
    <p:extLst>
      <p:ext uri="{BB962C8B-B14F-4D97-AF65-F5344CB8AC3E}">
        <p14:creationId xmlns:p14="http://schemas.microsoft.com/office/powerpoint/2010/main" val="3886731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E6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2E0939EA-EEE6-5CFE-20A6-36765E3F5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770890"/>
            <a:ext cx="10905066" cy="5316219"/>
          </a:xfrm>
          <a:prstGeom prst="rect">
            <a:avLst/>
          </a:prstGeom>
        </p:spPr>
      </p:pic>
    </p:spTree>
    <p:extLst>
      <p:ext uri="{BB962C8B-B14F-4D97-AF65-F5344CB8AC3E}">
        <p14:creationId xmlns:p14="http://schemas.microsoft.com/office/powerpoint/2010/main" val="2540055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62860656-D51E-8B62-05DD-107E280E2378}"/>
              </a:ext>
            </a:extLst>
          </p:cNvPr>
          <p:cNvSpPr>
            <a:spLocks noGrp="1"/>
          </p:cNvSpPr>
          <p:nvPr>
            <p:ph type="title"/>
          </p:nvPr>
        </p:nvSpPr>
        <p:spPr>
          <a:xfrm>
            <a:off x="1098468" y="885651"/>
            <a:ext cx="3229803" cy="4624603"/>
          </a:xfrm>
        </p:spPr>
        <p:txBody>
          <a:bodyPr>
            <a:normAutofit/>
          </a:bodyPr>
          <a:lstStyle/>
          <a:p>
            <a:r>
              <a:rPr lang="es-419">
                <a:solidFill>
                  <a:srgbClr val="FFFFFF"/>
                </a:solidFill>
              </a:rPr>
              <a:t>Criterios de ubicación de zanjas</a:t>
            </a:r>
          </a:p>
        </p:txBody>
      </p:sp>
      <p:sp>
        <p:nvSpPr>
          <p:cNvPr id="3" name="Content Placeholder 2">
            <a:extLst>
              <a:ext uri="{FF2B5EF4-FFF2-40B4-BE49-F238E27FC236}">
                <a16:creationId xmlns:a16="http://schemas.microsoft.com/office/drawing/2014/main" id="{20B3BA64-06D6-C1C0-014E-1C4005383B53}"/>
              </a:ext>
            </a:extLst>
          </p:cNvPr>
          <p:cNvSpPr>
            <a:spLocks noGrp="1"/>
          </p:cNvSpPr>
          <p:nvPr>
            <p:ph idx="1"/>
          </p:nvPr>
        </p:nvSpPr>
        <p:spPr>
          <a:xfrm>
            <a:off x="4978708" y="885651"/>
            <a:ext cx="6525220" cy="4616849"/>
          </a:xfrm>
        </p:spPr>
        <p:txBody>
          <a:bodyPr anchor="ctr">
            <a:normAutofit/>
          </a:bodyPr>
          <a:lstStyle/>
          <a:p>
            <a:r>
              <a:rPr lang="es-419" sz="2400"/>
              <a:t>Las zanjas permiten la salida del agua en las diferentes capas del suelo. </a:t>
            </a:r>
          </a:p>
          <a:p>
            <a:r>
              <a:rPr lang="es-419" sz="2400"/>
              <a:t>La longitud de las zanjas no debe ser el único criterio para su construcción, también la distancia entre las ramificaciones. </a:t>
            </a:r>
          </a:p>
          <a:p>
            <a:r>
              <a:rPr lang="es-419" sz="2400"/>
              <a:t>Además de la distancia entre zanjas, también se debe considerar los límites del terreno y las características de construcciones circundantes. </a:t>
            </a:r>
          </a:p>
        </p:txBody>
      </p:sp>
    </p:spTree>
    <p:extLst>
      <p:ext uri="{BB962C8B-B14F-4D97-AF65-F5344CB8AC3E}">
        <p14:creationId xmlns:p14="http://schemas.microsoft.com/office/powerpoint/2010/main" val="315781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engineering drawing&#10;&#10;Description automatically generated">
            <a:extLst>
              <a:ext uri="{FF2B5EF4-FFF2-40B4-BE49-F238E27FC236}">
                <a16:creationId xmlns:a16="http://schemas.microsoft.com/office/drawing/2014/main" id="{375A4453-5E34-A7EC-3D73-7085AA6854F6}"/>
              </a:ext>
            </a:extLst>
          </p:cNvPr>
          <p:cNvPicPr>
            <a:picLocks noChangeAspect="1"/>
          </p:cNvPicPr>
          <p:nvPr/>
        </p:nvPicPr>
        <p:blipFill rotWithShape="1">
          <a:blip r:embed="rId2">
            <a:extLst>
              <a:ext uri="{28A0092B-C50C-407E-A947-70E740481C1C}">
                <a14:useLocalDpi xmlns:a14="http://schemas.microsoft.com/office/drawing/2010/main" val="0"/>
              </a:ext>
            </a:extLst>
          </a:blip>
          <a:srcRect r="33890"/>
          <a:stretch/>
        </p:blipFill>
        <p:spPr>
          <a:xfrm>
            <a:off x="541330" y="0"/>
            <a:ext cx="4113798" cy="3046802"/>
          </a:xfrm>
          <a:prstGeom prst="rect">
            <a:avLst/>
          </a:prstGeom>
        </p:spPr>
      </p:pic>
      <p:pic>
        <p:nvPicPr>
          <p:cNvPr id="2" name="Picture 2" descr="A picture containing engineering drawing&#10;&#10;Description automatically generated">
            <a:extLst>
              <a:ext uri="{FF2B5EF4-FFF2-40B4-BE49-F238E27FC236}">
                <a16:creationId xmlns:a16="http://schemas.microsoft.com/office/drawing/2014/main" id="{F057E992-891B-0C32-BC4F-57816E6D1810}"/>
              </a:ext>
            </a:extLst>
          </p:cNvPr>
          <p:cNvPicPr>
            <a:picLocks noChangeAspect="1"/>
          </p:cNvPicPr>
          <p:nvPr/>
        </p:nvPicPr>
        <p:blipFill rotWithShape="1">
          <a:blip r:embed="rId2">
            <a:extLst>
              <a:ext uri="{28A0092B-C50C-407E-A947-70E740481C1C}">
                <a14:useLocalDpi xmlns:a14="http://schemas.microsoft.com/office/drawing/2010/main" val="0"/>
              </a:ext>
            </a:extLst>
          </a:blip>
          <a:srcRect l="65931" t="5966" r="2515" b="62322"/>
          <a:stretch/>
        </p:blipFill>
        <p:spPr>
          <a:xfrm>
            <a:off x="6096000" y="259526"/>
            <a:ext cx="5020118" cy="2470354"/>
          </a:xfrm>
          <a:prstGeom prst="rect">
            <a:avLst/>
          </a:prstGeom>
        </p:spPr>
      </p:pic>
      <p:sp>
        <p:nvSpPr>
          <p:cNvPr id="4" name="Content Placeholder 2">
            <a:extLst>
              <a:ext uri="{FF2B5EF4-FFF2-40B4-BE49-F238E27FC236}">
                <a16:creationId xmlns:a16="http://schemas.microsoft.com/office/drawing/2014/main" id="{3A63D0F4-FFE1-0354-0626-C1D9F2AF6044}"/>
              </a:ext>
            </a:extLst>
          </p:cNvPr>
          <p:cNvSpPr txBox="1">
            <a:spLocks/>
          </p:cNvSpPr>
          <p:nvPr/>
        </p:nvSpPr>
        <p:spPr>
          <a:xfrm>
            <a:off x="0" y="2989406"/>
            <a:ext cx="12024743" cy="38685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419" dirty="0"/>
              <a:t>El proceso de excavar para realizar las zanjas, puede dar pie a la compactación e impermeabilización del suelo, algo que no queremos que suceda, para ello es importante: </a:t>
            </a:r>
          </a:p>
          <a:p>
            <a:pPr lvl="1"/>
            <a:r>
              <a:rPr lang="es-419" dirty="0"/>
              <a:t>Utilizar un instrumento dentado (como un rastrillo) para raspar las paredes y fondo de las zanjas. </a:t>
            </a:r>
          </a:p>
          <a:p>
            <a:pPr lvl="1"/>
            <a:r>
              <a:rPr lang="es-419" dirty="0"/>
              <a:t>Remover el material suelto.</a:t>
            </a:r>
          </a:p>
          <a:p>
            <a:pPr lvl="1"/>
            <a:r>
              <a:rPr lang="es-419" dirty="0"/>
              <a:t>Para los movimientos de personas en el fondo de la zanja, se recomienda colocar una tabla. </a:t>
            </a:r>
          </a:p>
          <a:p>
            <a:pPr lvl="1"/>
            <a:r>
              <a:rPr lang="es-419" dirty="0"/>
              <a:t>NO colocar plástico u otros materiales impermeabilizantes sobre la última capa de piedra, ya que disminuyen o anulan el proceso de evapotranspiración.</a:t>
            </a:r>
          </a:p>
        </p:txBody>
      </p:sp>
    </p:spTree>
    <p:extLst>
      <p:ext uri="{BB962C8B-B14F-4D97-AF65-F5344CB8AC3E}">
        <p14:creationId xmlns:p14="http://schemas.microsoft.com/office/powerpoint/2010/main" val="190626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2CC">
            <a:alpha val="59608"/>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CAAC6-9CB2-D534-9E58-C3924F555D2B}"/>
              </a:ext>
            </a:extLst>
          </p:cNvPr>
          <p:cNvSpPr>
            <a:spLocks noGrp="1"/>
          </p:cNvSpPr>
          <p:nvPr>
            <p:ph type="title"/>
          </p:nvPr>
        </p:nvSpPr>
        <p:spPr/>
        <p:txBody>
          <a:bodyPr/>
          <a:lstStyle/>
          <a:p>
            <a:r>
              <a:rPr lang="es-419" dirty="0"/>
              <a:t>A manera de repaso	</a:t>
            </a:r>
          </a:p>
        </p:txBody>
      </p:sp>
      <p:sp>
        <p:nvSpPr>
          <p:cNvPr id="3" name="Content Placeholder 2">
            <a:extLst>
              <a:ext uri="{FF2B5EF4-FFF2-40B4-BE49-F238E27FC236}">
                <a16:creationId xmlns:a16="http://schemas.microsoft.com/office/drawing/2014/main" id="{51286139-5C3B-E009-1DBB-FE0DAC560B59}"/>
              </a:ext>
            </a:extLst>
          </p:cNvPr>
          <p:cNvSpPr>
            <a:spLocks noGrp="1"/>
          </p:cNvSpPr>
          <p:nvPr>
            <p:ph idx="1"/>
          </p:nvPr>
        </p:nvSpPr>
        <p:spPr/>
        <p:txBody>
          <a:bodyPr/>
          <a:lstStyle/>
          <a:p>
            <a:r>
              <a:rPr lang="es-419" dirty="0"/>
              <a:t>Construir la solución en un sito que el agua filtre. </a:t>
            </a:r>
          </a:p>
          <a:p>
            <a:r>
              <a:rPr lang="es-419" dirty="0"/>
              <a:t>Construir pensando en el mantenimiento del sistema (remoción de lodos y grasas).</a:t>
            </a:r>
          </a:p>
          <a:p>
            <a:r>
              <a:rPr lang="es-419" dirty="0"/>
              <a:t>Tomar en cuenta restricciones normativas.</a:t>
            </a:r>
          </a:p>
          <a:p>
            <a:r>
              <a:rPr lang="es-419" dirty="0"/>
              <a:t>Considerar límites de la propiedad y edificaciones vecinas.</a:t>
            </a:r>
          </a:p>
          <a:p>
            <a:r>
              <a:rPr lang="es-419" dirty="0"/>
              <a:t>Procurar no compactar el suelo ni impermeabilizar el sistema de drenaje. </a:t>
            </a:r>
          </a:p>
        </p:txBody>
      </p:sp>
    </p:spTree>
    <p:extLst>
      <p:ext uri="{BB962C8B-B14F-4D97-AF65-F5344CB8AC3E}">
        <p14:creationId xmlns:p14="http://schemas.microsoft.com/office/powerpoint/2010/main" val="2936914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5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4209C53-12B9-1E47-E0C6-BCD8222F709F}"/>
              </a:ext>
            </a:extLst>
          </p:cNvPr>
          <p:cNvPicPr>
            <a:picLocks noChangeAspect="1"/>
          </p:cNvPicPr>
          <p:nvPr/>
        </p:nvPicPr>
        <p:blipFill>
          <a:blip r:embed="rId2"/>
          <a:stretch>
            <a:fillRect/>
          </a:stretch>
        </p:blipFill>
        <p:spPr>
          <a:xfrm>
            <a:off x="900546" y="0"/>
            <a:ext cx="10390909" cy="6857999"/>
          </a:xfrm>
          <a:prstGeom prst="rect">
            <a:avLst/>
          </a:prstGeom>
        </p:spPr>
      </p:pic>
    </p:spTree>
    <p:extLst>
      <p:ext uri="{BB962C8B-B14F-4D97-AF65-F5344CB8AC3E}">
        <p14:creationId xmlns:p14="http://schemas.microsoft.com/office/powerpoint/2010/main" val="955724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0DEECB4C-417A-9EF1-8109-0462C66E8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126" y="1123527"/>
            <a:ext cx="9445743" cy="4604800"/>
          </a:xfrm>
          <a:prstGeom prst="rect">
            <a:avLst/>
          </a:prstGeom>
        </p:spPr>
      </p:pic>
    </p:spTree>
    <p:extLst>
      <p:ext uri="{BB962C8B-B14F-4D97-AF65-F5344CB8AC3E}">
        <p14:creationId xmlns:p14="http://schemas.microsoft.com/office/powerpoint/2010/main" val="202052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56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n 13">
            <a:extLst>
              <a:ext uri="{FF2B5EF4-FFF2-40B4-BE49-F238E27FC236}">
                <a16:creationId xmlns:a16="http://schemas.microsoft.com/office/drawing/2014/main" id="{D8FEDCD1-B5D8-16A2-8154-6649E09D4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316143"/>
            <a:ext cx="10905066" cy="4225714"/>
          </a:xfrm>
          <a:prstGeom prst="rect">
            <a:avLst/>
          </a:prstGeom>
        </p:spPr>
      </p:pic>
    </p:spTree>
    <p:extLst>
      <p:ext uri="{BB962C8B-B14F-4D97-AF65-F5344CB8AC3E}">
        <p14:creationId xmlns:p14="http://schemas.microsoft.com/office/powerpoint/2010/main" val="3152518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2CC1515-9AA5-595D-0B27-A3F7CE64ED09}"/>
              </a:ext>
            </a:extLst>
          </p:cNvPr>
          <p:cNvSpPr>
            <a:spLocks noGrp="1"/>
          </p:cNvSpPr>
          <p:nvPr>
            <p:ph type="title"/>
          </p:nvPr>
        </p:nvSpPr>
        <p:spPr>
          <a:xfrm>
            <a:off x="1098468" y="885651"/>
            <a:ext cx="3229803" cy="4624603"/>
          </a:xfrm>
        </p:spPr>
        <p:txBody>
          <a:bodyPr>
            <a:normAutofit/>
          </a:bodyPr>
          <a:lstStyle/>
          <a:p>
            <a:r>
              <a:rPr lang="es-419">
                <a:solidFill>
                  <a:srgbClr val="FFFFFF"/>
                </a:solidFill>
              </a:rPr>
              <a:t>Ventilación en la solución sanitaria de tanque séptico</a:t>
            </a:r>
          </a:p>
        </p:txBody>
      </p:sp>
      <p:sp>
        <p:nvSpPr>
          <p:cNvPr id="3" name="Content Placeholder 2">
            <a:extLst>
              <a:ext uri="{FF2B5EF4-FFF2-40B4-BE49-F238E27FC236}">
                <a16:creationId xmlns:a16="http://schemas.microsoft.com/office/drawing/2014/main" id="{84A13B5C-3A4C-2CA0-90EA-69FD9740087D}"/>
              </a:ext>
            </a:extLst>
          </p:cNvPr>
          <p:cNvSpPr>
            <a:spLocks noGrp="1"/>
          </p:cNvSpPr>
          <p:nvPr>
            <p:ph idx="1"/>
          </p:nvPr>
        </p:nvSpPr>
        <p:spPr>
          <a:xfrm>
            <a:off x="4978708" y="885651"/>
            <a:ext cx="6525220" cy="4616849"/>
          </a:xfrm>
        </p:spPr>
        <p:txBody>
          <a:bodyPr anchor="ctr">
            <a:normAutofit/>
          </a:bodyPr>
          <a:lstStyle/>
          <a:p>
            <a:r>
              <a:rPr lang="es-419" sz="2400"/>
              <a:t>En los tanques sépticos hay procesos de:</a:t>
            </a:r>
          </a:p>
          <a:p>
            <a:pPr lvl="1"/>
            <a:r>
              <a:rPr lang="es-419" dirty="0"/>
              <a:t>Sedimentación (retención y acumulación de materia) </a:t>
            </a:r>
          </a:p>
          <a:p>
            <a:pPr lvl="1"/>
            <a:r>
              <a:rPr lang="es-419" dirty="0"/>
              <a:t>Biodigestión (transformación de materia orgánica a través de la acción de microorganismos, cuyos procesos generan mineralización y gasificación).</a:t>
            </a:r>
          </a:p>
          <a:p>
            <a:r>
              <a:rPr lang="es-419" sz="2400"/>
              <a:t>Es por ello que es necesario una línea de ventilación para la adecuada salida de gases del tanque. </a:t>
            </a:r>
          </a:p>
        </p:txBody>
      </p:sp>
    </p:spTree>
    <p:extLst>
      <p:ext uri="{BB962C8B-B14F-4D97-AF65-F5344CB8AC3E}">
        <p14:creationId xmlns:p14="http://schemas.microsoft.com/office/powerpoint/2010/main" val="146306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5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1D6BA64A-A317-A76E-7269-6768CF347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770890"/>
            <a:ext cx="10905066" cy="5316219"/>
          </a:xfrm>
          <a:prstGeom prst="rect">
            <a:avLst/>
          </a:prstGeom>
        </p:spPr>
      </p:pic>
    </p:spTree>
    <p:extLst>
      <p:ext uri="{BB962C8B-B14F-4D97-AF65-F5344CB8AC3E}">
        <p14:creationId xmlns:p14="http://schemas.microsoft.com/office/powerpoint/2010/main" val="99724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214F0E-C6AB-7A1E-8669-C38046314AEF}"/>
              </a:ext>
            </a:extLst>
          </p:cNvPr>
          <p:cNvSpPr>
            <a:spLocks noGrp="1"/>
          </p:cNvSpPr>
          <p:nvPr>
            <p:ph type="title"/>
          </p:nvPr>
        </p:nvSpPr>
        <p:spPr>
          <a:xfrm>
            <a:off x="686834" y="1153572"/>
            <a:ext cx="3200400" cy="4461163"/>
          </a:xfrm>
        </p:spPr>
        <p:txBody>
          <a:bodyPr>
            <a:normAutofit/>
          </a:bodyPr>
          <a:lstStyle/>
          <a:p>
            <a:r>
              <a:rPr lang="es-419">
                <a:solidFill>
                  <a:srgbClr val="FFFFFF"/>
                </a:solidFill>
              </a:rPr>
              <a:t>Elementos que debe cumplir un tanque séptico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ED91778-7113-7AC3-366A-8B259AE42528}"/>
              </a:ext>
            </a:extLst>
          </p:cNvPr>
          <p:cNvSpPr>
            <a:spLocks noGrp="1"/>
          </p:cNvSpPr>
          <p:nvPr>
            <p:ph idx="1"/>
          </p:nvPr>
        </p:nvSpPr>
        <p:spPr>
          <a:xfrm>
            <a:off x="4447308" y="591344"/>
            <a:ext cx="6906491" cy="5585619"/>
          </a:xfrm>
        </p:spPr>
        <p:txBody>
          <a:bodyPr anchor="ctr">
            <a:normAutofit/>
          </a:bodyPr>
          <a:lstStyle/>
          <a:p>
            <a:r>
              <a:rPr lang="es-419" sz="2600"/>
              <a:t>Que cumpla una proporción de 1 a 3, siendo el largo 3 veces mayor que el ancho, facilitando la sedimentación y flotación de materia.</a:t>
            </a:r>
          </a:p>
          <a:p>
            <a:r>
              <a:rPr lang="es-419" sz="2600"/>
              <a:t>A la entrada y salida se deben colocar pantallas (</a:t>
            </a:r>
            <a:r>
              <a:rPr lang="es-419" sz="2600" err="1"/>
              <a:t>T’s</a:t>
            </a:r>
            <a:r>
              <a:rPr lang="es-419" sz="2600"/>
              <a:t>) para moderar la velocidad del flujo de agua y que la materia (sedimentos y/o grasas) vayan al siguiente paso del tratamiento o del drenaje. </a:t>
            </a:r>
          </a:p>
          <a:p>
            <a:r>
              <a:rPr lang="es-419" sz="2600"/>
              <a:t>La profundidad de los líquidos (parte baja de la tubería de salida) debe estar entre los 1,0 y 2,5 metros de profundidad. </a:t>
            </a:r>
          </a:p>
          <a:p>
            <a:r>
              <a:rPr lang="es-419" sz="2600"/>
              <a:t>De ser de concreto (chorreado o en bloques) debe de repellarse, lujar y pintar por dentro, piso y parte baja de la losa superior incluida. </a:t>
            </a:r>
          </a:p>
        </p:txBody>
      </p:sp>
    </p:spTree>
    <p:extLst>
      <p:ext uri="{BB962C8B-B14F-4D97-AF65-F5344CB8AC3E}">
        <p14:creationId xmlns:p14="http://schemas.microsoft.com/office/powerpoint/2010/main" val="130734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E564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 engineering drawing&#10;&#10;Description automatically generated">
            <a:extLst>
              <a:ext uri="{FF2B5EF4-FFF2-40B4-BE49-F238E27FC236}">
                <a16:creationId xmlns:a16="http://schemas.microsoft.com/office/drawing/2014/main" id="{78EB42F3-6A79-BC06-477C-0C440D962AC1}"/>
              </a:ext>
            </a:extLst>
          </p:cNvPr>
          <p:cNvPicPr>
            <a:picLocks noChangeAspect="1"/>
          </p:cNvPicPr>
          <p:nvPr/>
        </p:nvPicPr>
        <p:blipFill rotWithShape="1">
          <a:blip r:embed="rId2">
            <a:extLst>
              <a:ext uri="{28A0092B-C50C-407E-A947-70E740481C1C}">
                <a14:useLocalDpi xmlns:a14="http://schemas.microsoft.com/office/drawing/2010/main" val="0"/>
              </a:ext>
            </a:extLst>
          </a:blip>
          <a:srcRect l="63458" t="1" r="2054" b="62672"/>
          <a:stretch/>
        </p:blipFill>
        <p:spPr>
          <a:xfrm>
            <a:off x="622549" y="869516"/>
            <a:ext cx="3854945" cy="2023554"/>
          </a:xfrm>
          <a:prstGeom prst="rect">
            <a:avLst/>
          </a:prstGeom>
        </p:spPr>
      </p:pic>
      <p:sp>
        <p:nvSpPr>
          <p:cNvPr id="13" name="Rectangle 12">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E564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Diagram, engineering drawing&#10;&#10;Description automatically generated">
            <a:extLst>
              <a:ext uri="{FF2B5EF4-FFF2-40B4-BE49-F238E27FC236}">
                <a16:creationId xmlns:a16="http://schemas.microsoft.com/office/drawing/2014/main" id="{18849EEC-6DBD-FB44-A273-8756232791E2}"/>
              </a:ext>
            </a:extLst>
          </p:cNvPr>
          <p:cNvPicPr>
            <a:picLocks noChangeAspect="1"/>
          </p:cNvPicPr>
          <p:nvPr/>
        </p:nvPicPr>
        <p:blipFill rotWithShape="1">
          <a:blip r:embed="rId2">
            <a:extLst>
              <a:ext uri="{28A0092B-C50C-407E-A947-70E740481C1C}">
                <a14:useLocalDpi xmlns:a14="http://schemas.microsoft.com/office/drawing/2010/main" val="0"/>
              </a:ext>
            </a:extLst>
          </a:blip>
          <a:srcRect l="70270" t="46550" b="6604"/>
          <a:stretch/>
        </p:blipFill>
        <p:spPr>
          <a:xfrm>
            <a:off x="932930" y="3748194"/>
            <a:ext cx="3234183" cy="2471631"/>
          </a:xfrm>
          <a:prstGeom prst="rect">
            <a:avLst/>
          </a:prstGeom>
        </p:spPr>
      </p:pic>
      <p:sp>
        <p:nvSpPr>
          <p:cNvPr id="15" name="Rectangle 14">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 engineering drawing&#10;&#10;Description automatically generated">
            <a:extLst>
              <a:ext uri="{FF2B5EF4-FFF2-40B4-BE49-F238E27FC236}">
                <a16:creationId xmlns:a16="http://schemas.microsoft.com/office/drawing/2014/main" id="{326CD7B6-A683-4496-7FBD-238B8EFEF7F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3284" r="36201" b="7009"/>
          <a:stretch/>
        </p:blipFill>
        <p:spPr>
          <a:xfrm>
            <a:off x="5144764" y="1250344"/>
            <a:ext cx="6410084" cy="4371371"/>
          </a:xfrm>
          <a:prstGeom prst="rect">
            <a:avLst/>
          </a:prstGeom>
        </p:spPr>
      </p:pic>
    </p:spTree>
    <p:extLst>
      <p:ext uri="{BB962C8B-B14F-4D97-AF65-F5344CB8AC3E}">
        <p14:creationId xmlns:p14="http://schemas.microsoft.com/office/powerpoint/2010/main" val="356728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F5450B6-AD36-6FBB-CE22-76D3967460F0}"/>
              </a:ext>
            </a:extLst>
          </p:cNvPr>
          <p:cNvSpPr>
            <a:spLocks noGrp="1"/>
          </p:cNvSpPr>
          <p:nvPr>
            <p:ph type="title"/>
          </p:nvPr>
        </p:nvSpPr>
        <p:spPr>
          <a:xfrm>
            <a:off x="1098468" y="885651"/>
            <a:ext cx="3229803" cy="4624603"/>
          </a:xfrm>
        </p:spPr>
        <p:txBody>
          <a:bodyPr>
            <a:normAutofit/>
          </a:bodyPr>
          <a:lstStyle/>
          <a:p>
            <a:r>
              <a:rPr lang="es-419">
                <a:solidFill>
                  <a:srgbClr val="FFFFFF"/>
                </a:solidFill>
              </a:rPr>
              <a:t>Profundidad del tanque y proceso de construcción</a:t>
            </a:r>
          </a:p>
        </p:txBody>
      </p:sp>
      <p:sp>
        <p:nvSpPr>
          <p:cNvPr id="3" name="Content Placeholder 2">
            <a:extLst>
              <a:ext uri="{FF2B5EF4-FFF2-40B4-BE49-F238E27FC236}">
                <a16:creationId xmlns:a16="http://schemas.microsoft.com/office/drawing/2014/main" id="{F2CE60F8-3679-3638-DC36-F3B24DA69BE9}"/>
              </a:ext>
            </a:extLst>
          </p:cNvPr>
          <p:cNvSpPr>
            <a:spLocks noGrp="1"/>
          </p:cNvSpPr>
          <p:nvPr>
            <p:ph idx="1"/>
          </p:nvPr>
        </p:nvSpPr>
        <p:spPr>
          <a:xfrm>
            <a:off x="4978708" y="885651"/>
            <a:ext cx="6525220" cy="4616849"/>
          </a:xfrm>
        </p:spPr>
        <p:txBody>
          <a:bodyPr anchor="ctr">
            <a:normAutofit/>
          </a:bodyPr>
          <a:lstStyle/>
          <a:p>
            <a:r>
              <a:rPr lang="es-419" sz="2400"/>
              <a:t>Normalmente las soluciones sanitarias se construyen después de la casa, por ello el diseño de la solución debe ser parte integral del diseño de la casa, no verse como procesos independientes. </a:t>
            </a:r>
          </a:p>
          <a:p>
            <a:r>
              <a:rPr lang="es-419" sz="2400"/>
              <a:t>El no hacerlo así puede generar complicaciones a la hora de determinar la profundidad del tanque y las salidas de agua tratada, ya que puede que la profundidad disponible no sea la apropiada. </a:t>
            </a:r>
          </a:p>
        </p:txBody>
      </p:sp>
    </p:spTree>
    <p:extLst>
      <p:ext uri="{BB962C8B-B14F-4D97-AF65-F5344CB8AC3E}">
        <p14:creationId xmlns:p14="http://schemas.microsoft.com/office/powerpoint/2010/main" val="79187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35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 engineering drawing&#10;&#10;Description automatically generated">
            <a:extLst>
              <a:ext uri="{FF2B5EF4-FFF2-40B4-BE49-F238E27FC236}">
                <a16:creationId xmlns:a16="http://schemas.microsoft.com/office/drawing/2014/main" id="{D34DA1F2-A37A-01F8-E3D5-CCE5E24762EE}"/>
              </a:ext>
            </a:extLst>
          </p:cNvPr>
          <p:cNvPicPr>
            <a:picLocks noChangeAspect="1"/>
          </p:cNvPicPr>
          <p:nvPr/>
        </p:nvPicPr>
        <p:blipFill rotWithShape="1">
          <a:blip r:embed="rId2">
            <a:extLst>
              <a:ext uri="{28A0092B-C50C-407E-A947-70E740481C1C}">
                <a14:useLocalDpi xmlns:a14="http://schemas.microsoft.com/office/drawing/2010/main" val="0"/>
              </a:ext>
            </a:extLst>
          </a:blip>
          <a:srcRect r="37138" b="9645"/>
          <a:stretch/>
        </p:blipFill>
        <p:spPr>
          <a:xfrm>
            <a:off x="6421035" y="1640971"/>
            <a:ext cx="5129784" cy="3576058"/>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 engineering drawing&#10;&#10;Description automatically generated">
            <a:extLst>
              <a:ext uri="{FF2B5EF4-FFF2-40B4-BE49-F238E27FC236}">
                <a16:creationId xmlns:a16="http://schemas.microsoft.com/office/drawing/2014/main" id="{E9E97F9E-B6B1-DC24-2F68-60B61B925832}"/>
              </a:ext>
            </a:extLst>
          </p:cNvPr>
          <p:cNvPicPr>
            <a:picLocks noChangeAspect="1"/>
          </p:cNvPicPr>
          <p:nvPr/>
        </p:nvPicPr>
        <p:blipFill rotWithShape="1">
          <a:blip r:embed="rId2">
            <a:extLst>
              <a:ext uri="{28A0092B-C50C-407E-A947-70E740481C1C}">
                <a14:useLocalDpi xmlns:a14="http://schemas.microsoft.com/office/drawing/2010/main" val="0"/>
              </a:ext>
            </a:extLst>
          </a:blip>
          <a:srcRect l="62862" t="4606" r="1438" b="39356"/>
          <a:stretch/>
        </p:blipFill>
        <p:spPr>
          <a:xfrm>
            <a:off x="641180" y="1476345"/>
            <a:ext cx="5129784" cy="3905310"/>
          </a:xfrm>
          <a:prstGeom prst="rect">
            <a:avLst/>
          </a:prstGeom>
        </p:spPr>
      </p:pic>
    </p:spTree>
    <p:extLst>
      <p:ext uri="{BB962C8B-B14F-4D97-AF65-F5344CB8AC3E}">
        <p14:creationId xmlns:p14="http://schemas.microsoft.com/office/powerpoint/2010/main" val="3365705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36968-3EF6-C563-D1DD-ABEF7AA4A7EB}"/>
              </a:ext>
            </a:extLst>
          </p:cNvPr>
          <p:cNvSpPr>
            <a:spLocks noGrp="1"/>
          </p:cNvSpPr>
          <p:nvPr>
            <p:ph type="title"/>
          </p:nvPr>
        </p:nvSpPr>
        <p:spPr>
          <a:xfrm>
            <a:off x="686834" y="1153572"/>
            <a:ext cx="3200400" cy="4461163"/>
          </a:xfrm>
        </p:spPr>
        <p:txBody>
          <a:bodyPr>
            <a:normAutofit/>
          </a:bodyPr>
          <a:lstStyle/>
          <a:p>
            <a:r>
              <a:rPr lang="es-419" sz="3400">
                <a:solidFill>
                  <a:srgbClr val="FFFFFF"/>
                </a:solidFill>
              </a:rPr>
              <a:t>Impermeabilidad del tanque séptico y “T’s”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893548B-F610-ABA0-53B0-EDF5C5A85D60}"/>
              </a:ext>
            </a:extLst>
          </p:cNvPr>
          <p:cNvSpPr>
            <a:spLocks noGrp="1"/>
          </p:cNvSpPr>
          <p:nvPr>
            <p:ph idx="1"/>
          </p:nvPr>
        </p:nvSpPr>
        <p:spPr>
          <a:xfrm>
            <a:off x="4447308" y="591344"/>
            <a:ext cx="6906491" cy="5585619"/>
          </a:xfrm>
        </p:spPr>
        <p:txBody>
          <a:bodyPr anchor="ctr">
            <a:normAutofit/>
          </a:bodyPr>
          <a:lstStyle/>
          <a:p>
            <a:r>
              <a:rPr lang="es-419" dirty="0"/>
              <a:t>Aparte de la calidad de los materiales y la correcta impermeabilización (repello y lujado con mortero).</a:t>
            </a:r>
          </a:p>
          <a:p>
            <a:r>
              <a:rPr lang="es-419" dirty="0"/>
              <a:t>Verificar la colocación correcta de las piezas internas.</a:t>
            </a:r>
          </a:p>
          <a:p>
            <a:r>
              <a:rPr lang="es-419" dirty="0"/>
              <a:t>Se recomienda realizar una inspección de impermeabilidad y de flujos internos previo a su funcionamiento.</a:t>
            </a:r>
          </a:p>
        </p:txBody>
      </p:sp>
    </p:spTree>
    <p:extLst>
      <p:ext uri="{BB962C8B-B14F-4D97-AF65-F5344CB8AC3E}">
        <p14:creationId xmlns:p14="http://schemas.microsoft.com/office/powerpoint/2010/main" val="149405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4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8A4E5794-BC0A-C7D5-1E50-74E3B3FF98B7}"/>
              </a:ext>
            </a:extLst>
          </p:cNvPr>
          <p:cNvPicPr>
            <a:picLocks noChangeAspect="1"/>
          </p:cNvPicPr>
          <p:nvPr/>
        </p:nvPicPr>
        <p:blipFill rotWithShape="1">
          <a:blip r:embed="rId2">
            <a:extLst>
              <a:ext uri="{28A0092B-C50C-407E-A947-70E740481C1C}">
                <a14:useLocalDpi xmlns:a14="http://schemas.microsoft.com/office/drawing/2010/main" val="0"/>
              </a:ext>
            </a:extLst>
          </a:blip>
          <a:srcRect r="38665"/>
          <a:stretch/>
        </p:blipFill>
        <p:spPr>
          <a:xfrm>
            <a:off x="6421035" y="1390384"/>
            <a:ext cx="5129784" cy="4077231"/>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F626C66F-ABCA-2F44-A053-CDD88F9CEFF7}"/>
              </a:ext>
            </a:extLst>
          </p:cNvPr>
          <p:cNvPicPr>
            <a:picLocks noChangeAspect="1"/>
          </p:cNvPicPr>
          <p:nvPr/>
        </p:nvPicPr>
        <p:blipFill rotWithShape="1">
          <a:blip r:embed="rId2">
            <a:extLst>
              <a:ext uri="{28A0092B-C50C-407E-A947-70E740481C1C}">
                <a14:useLocalDpi xmlns:a14="http://schemas.microsoft.com/office/drawing/2010/main" val="0"/>
              </a:ext>
            </a:extLst>
          </a:blip>
          <a:srcRect l="64321" t="3855" r="2428" b="60558"/>
          <a:stretch/>
        </p:blipFill>
        <p:spPr>
          <a:xfrm>
            <a:off x="641180" y="2090771"/>
            <a:ext cx="5129784" cy="2676457"/>
          </a:xfrm>
          <a:prstGeom prst="rect">
            <a:avLst/>
          </a:prstGeom>
        </p:spPr>
      </p:pic>
    </p:spTree>
    <p:extLst>
      <p:ext uri="{BB962C8B-B14F-4D97-AF65-F5344CB8AC3E}">
        <p14:creationId xmlns:p14="http://schemas.microsoft.com/office/powerpoint/2010/main" val="1647442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700D09-FBE2-021B-5415-5A0282F93ACD}"/>
              </a:ext>
            </a:extLst>
          </p:cNvPr>
          <p:cNvSpPr>
            <a:spLocks noGrp="1"/>
          </p:cNvSpPr>
          <p:nvPr>
            <p:ph type="title"/>
          </p:nvPr>
        </p:nvSpPr>
        <p:spPr>
          <a:xfrm>
            <a:off x="686834" y="1153572"/>
            <a:ext cx="3200400" cy="4461163"/>
          </a:xfrm>
        </p:spPr>
        <p:txBody>
          <a:bodyPr>
            <a:normAutofit/>
          </a:bodyPr>
          <a:lstStyle/>
          <a:p>
            <a:r>
              <a:rPr lang="es-419">
                <a:solidFill>
                  <a:srgbClr val="FFFFFF"/>
                </a:solidFill>
              </a:rPr>
              <a:t>Construcción del tanque séptico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726B70-3A04-2C05-E15F-75EE3713E1A6}"/>
              </a:ext>
            </a:extLst>
          </p:cNvPr>
          <p:cNvSpPr>
            <a:spLocks noGrp="1"/>
          </p:cNvSpPr>
          <p:nvPr>
            <p:ph idx="1"/>
          </p:nvPr>
        </p:nvSpPr>
        <p:spPr>
          <a:xfrm>
            <a:off x="4447308" y="591344"/>
            <a:ext cx="6906491" cy="5585619"/>
          </a:xfrm>
        </p:spPr>
        <p:txBody>
          <a:bodyPr anchor="ctr">
            <a:normAutofit/>
          </a:bodyPr>
          <a:lstStyle/>
          <a:p>
            <a:r>
              <a:rPr lang="es-419"/>
              <a:t>Se puede hacer en mampostería (basado en bloques) con reforzamiento integral o confinada entre columnas y vigas. </a:t>
            </a:r>
          </a:p>
          <a:p>
            <a:r>
              <a:rPr lang="es-419"/>
              <a:t>El concreto (cemento, arena, piedra y agua) debe ser resistente e impermeable, necesario considerar:</a:t>
            </a:r>
          </a:p>
          <a:p>
            <a:pPr lvl="1"/>
            <a:r>
              <a:rPr lang="es-419" dirty="0"/>
              <a:t>Colocación de formaletas.</a:t>
            </a:r>
          </a:p>
          <a:p>
            <a:pPr lvl="1"/>
            <a:r>
              <a:rPr lang="es-419" dirty="0"/>
              <a:t>Vibrado y curado. </a:t>
            </a:r>
          </a:p>
          <a:p>
            <a:r>
              <a:rPr lang="es-419"/>
              <a:t>El mortero (cemento, arena y agua) debe mantener la plasticidad adecuada y no ser “</a:t>
            </a:r>
            <a:r>
              <a:rPr lang="es-419" err="1"/>
              <a:t>re-mezclado</a:t>
            </a:r>
            <a:r>
              <a:rPr lang="es-419"/>
              <a:t>” para no perder su impermeabilidad y resistencia. </a:t>
            </a:r>
          </a:p>
        </p:txBody>
      </p:sp>
    </p:spTree>
    <p:extLst>
      <p:ext uri="{BB962C8B-B14F-4D97-AF65-F5344CB8AC3E}">
        <p14:creationId xmlns:p14="http://schemas.microsoft.com/office/powerpoint/2010/main" val="164349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000462FE-2CDB-C5D8-EAF4-5BCC6028F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80085"/>
            <a:ext cx="11277600" cy="5497830"/>
          </a:xfrm>
          <a:prstGeom prst="rect">
            <a:avLst/>
          </a:prstGeom>
        </p:spPr>
      </p:pic>
    </p:spTree>
    <p:extLst>
      <p:ext uri="{BB962C8B-B14F-4D97-AF65-F5344CB8AC3E}">
        <p14:creationId xmlns:p14="http://schemas.microsoft.com/office/powerpoint/2010/main" val="2521682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4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C6AEEB2-3819-2674-0A9C-7F3EFEFB64FD}"/>
              </a:ext>
            </a:extLst>
          </p:cNvPr>
          <p:cNvPicPr>
            <a:picLocks noChangeAspect="1"/>
          </p:cNvPicPr>
          <p:nvPr/>
        </p:nvPicPr>
        <p:blipFill>
          <a:blip r:embed="rId2"/>
          <a:stretch>
            <a:fillRect/>
          </a:stretch>
        </p:blipFill>
        <p:spPr>
          <a:xfrm>
            <a:off x="900544" y="0"/>
            <a:ext cx="10390909" cy="6857999"/>
          </a:xfrm>
          <a:prstGeom prst="rect">
            <a:avLst/>
          </a:prstGeom>
        </p:spPr>
      </p:pic>
    </p:spTree>
    <p:extLst>
      <p:ext uri="{BB962C8B-B14F-4D97-AF65-F5344CB8AC3E}">
        <p14:creationId xmlns:p14="http://schemas.microsoft.com/office/powerpoint/2010/main" val="2732297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97CD7C-6F7A-7A03-7C6E-BF10DBE26466}"/>
              </a:ext>
            </a:extLst>
          </p:cNvPr>
          <p:cNvSpPr>
            <a:spLocks noGrp="1"/>
          </p:cNvSpPr>
          <p:nvPr>
            <p:ph type="title"/>
          </p:nvPr>
        </p:nvSpPr>
        <p:spPr>
          <a:xfrm>
            <a:off x="686834" y="1153572"/>
            <a:ext cx="3200400" cy="4461163"/>
          </a:xfrm>
        </p:spPr>
        <p:txBody>
          <a:bodyPr>
            <a:normAutofit/>
          </a:bodyPr>
          <a:lstStyle/>
          <a:p>
            <a:r>
              <a:rPr lang="es-419" sz="3400">
                <a:solidFill>
                  <a:srgbClr val="FFFFFF"/>
                </a:solidFill>
              </a:rPr>
              <a:t>Impermeabilidad y corrosión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B4B3E2F-350E-499D-7DB7-76368039E8FD}"/>
              </a:ext>
            </a:extLst>
          </p:cNvPr>
          <p:cNvSpPr>
            <a:spLocks noGrp="1"/>
          </p:cNvSpPr>
          <p:nvPr>
            <p:ph idx="1"/>
          </p:nvPr>
        </p:nvSpPr>
        <p:spPr>
          <a:xfrm>
            <a:off x="4447308" y="591344"/>
            <a:ext cx="6906491" cy="5585619"/>
          </a:xfrm>
        </p:spPr>
        <p:txBody>
          <a:bodyPr anchor="ctr">
            <a:normAutofit/>
          </a:bodyPr>
          <a:lstStyle/>
          <a:p>
            <a:r>
              <a:rPr lang="es-419" sz="2600"/>
              <a:t>Por la naturaleza de los procesos anaeróbios (sin oxígeno libre en el agua) de descomposición, la corrosión es muy probable. </a:t>
            </a:r>
          </a:p>
          <a:p>
            <a:r>
              <a:rPr lang="es-419" sz="2600"/>
              <a:t>Por ello es importante revestir e impermeabilizar las superficies internas del tanque (paredes, piso y fondo de la losa superior) con un material aislante. </a:t>
            </a:r>
          </a:p>
          <a:p>
            <a:r>
              <a:rPr lang="es-419" sz="2600"/>
              <a:t>Si se dan grietas o fugas, el efecto corrosivo llegará al acero, comprometiendo la estructura y la solución sanitaria. </a:t>
            </a:r>
          </a:p>
          <a:p>
            <a:r>
              <a:rPr lang="es-419" sz="2600"/>
              <a:t>Vital la adecuada colocación y protección de los elementos de acero, respetar los traslapes y dobleces según la normativa. </a:t>
            </a:r>
          </a:p>
        </p:txBody>
      </p:sp>
    </p:spTree>
    <p:extLst>
      <p:ext uri="{BB962C8B-B14F-4D97-AF65-F5344CB8AC3E}">
        <p14:creationId xmlns:p14="http://schemas.microsoft.com/office/powerpoint/2010/main" val="387770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2CC">
            <a:alpha val="60392"/>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16C20-440E-0B7A-AB3B-E7D908013C6A}"/>
              </a:ext>
            </a:extLst>
          </p:cNvPr>
          <p:cNvSpPr>
            <a:spLocks noGrp="1"/>
          </p:cNvSpPr>
          <p:nvPr>
            <p:ph type="title"/>
          </p:nvPr>
        </p:nvSpPr>
        <p:spPr/>
        <p:txBody>
          <a:bodyPr/>
          <a:lstStyle/>
          <a:p>
            <a:r>
              <a:rPr lang="es-419" dirty="0"/>
              <a:t>A manera de repaso</a:t>
            </a:r>
          </a:p>
        </p:txBody>
      </p:sp>
      <p:sp>
        <p:nvSpPr>
          <p:cNvPr id="3" name="Content Placeholder 2">
            <a:extLst>
              <a:ext uri="{FF2B5EF4-FFF2-40B4-BE49-F238E27FC236}">
                <a16:creationId xmlns:a16="http://schemas.microsoft.com/office/drawing/2014/main" id="{45BFD9C8-E205-3C36-25FE-78F1D6828E2C}"/>
              </a:ext>
            </a:extLst>
          </p:cNvPr>
          <p:cNvSpPr>
            <a:spLocks noGrp="1"/>
          </p:cNvSpPr>
          <p:nvPr>
            <p:ph idx="1"/>
          </p:nvPr>
        </p:nvSpPr>
        <p:spPr>
          <a:xfrm>
            <a:off x="1205344" y="2045421"/>
            <a:ext cx="10358061" cy="2767157"/>
          </a:xfrm>
        </p:spPr>
        <p:txBody>
          <a:bodyPr/>
          <a:lstStyle/>
          <a:p>
            <a:r>
              <a:rPr lang="es-419" dirty="0"/>
              <a:t>Dotar de ventilación al sistema. </a:t>
            </a:r>
          </a:p>
          <a:p>
            <a:r>
              <a:rPr lang="es-419" dirty="0"/>
              <a:t>Dimensiones, profundidad y elementos internos acorde a la normativa y buenas prácticas. </a:t>
            </a:r>
          </a:p>
          <a:p>
            <a:r>
              <a:rPr lang="es-419" dirty="0"/>
              <a:t>Construir con los materiales adecuados, respetando los procesos.</a:t>
            </a:r>
          </a:p>
          <a:p>
            <a:r>
              <a:rPr lang="es-419" dirty="0"/>
              <a:t>Garantizar impermeabilización de la estructura.</a:t>
            </a:r>
          </a:p>
          <a:p>
            <a:endParaRPr lang="es-419" dirty="0"/>
          </a:p>
        </p:txBody>
      </p:sp>
    </p:spTree>
    <p:extLst>
      <p:ext uri="{BB962C8B-B14F-4D97-AF65-F5344CB8AC3E}">
        <p14:creationId xmlns:p14="http://schemas.microsoft.com/office/powerpoint/2010/main" val="2501202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1403CD9-18F9-FDC6-9E3A-03CD7F46A44D}"/>
              </a:ext>
            </a:extLst>
          </p:cNvPr>
          <p:cNvPicPr>
            <a:picLocks noChangeAspect="1"/>
          </p:cNvPicPr>
          <p:nvPr/>
        </p:nvPicPr>
        <p:blipFill>
          <a:blip r:embed="rId2"/>
          <a:stretch>
            <a:fillRect/>
          </a:stretch>
        </p:blipFill>
        <p:spPr>
          <a:xfrm>
            <a:off x="900546" y="0"/>
            <a:ext cx="10390909" cy="6857999"/>
          </a:xfrm>
          <a:prstGeom prst="rect">
            <a:avLst/>
          </a:prstGeom>
        </p:spPr>
      </p:pic>
    </p:spTree>
    <p:extLst>
      <p:ext uri="{BB962C8B-B14F-4D97-AF65-F5344CB8AC3E}">
        <p14:creationId xmlns:p14="http://schemas.microsoft.com/office/powerpoint/2010/main" val="76491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59"/>
            <a:ext cx="5538555"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DC7FE650-CDB1-88D6-4172-FF7C09640641}"/>
              </a:ext>
            </a:extLst>
          </p:cNvPr>
          <p:cNvPicPr>
            <a:picLocks noChangeAspect="1"/>
          </p:cNvPicPr>
          <p:nvPr/>
        </p:nvPicPr>
        <p:blipFill rotWithShape="1">
          <a:blip r:embed="rId2">
            <a:extLst>
              <a:ext uri="{28A0092B-C50C-407E-A947-70E740481C1C}">
                <a14:useLocalDpi xmlns:a14="http://schemas.microsoft.com/office/drawing/2010/main" val="0"/>
              </a:ext>
            </a:extLst>
          </a:blip>
          <a:srcRect r="36849" b="12263"/>
          <a:stretch/>
        </p:blipFill>
        <p:spPr>
          <a:xfrm>
            <a:off x="1366752" y="644229"/>
            <a:ext cx="3760933" cy="2560320"/>
          </a:xfrm>
          <a:prstGeom prst="rect">
            <a:avLst/>
          </a:prstGeom>
        </p:spPr>
      </p:pic>
      <p:sp>
        <p:nvSpPr>
          <p:cNvPr id="14" name="Rectangle 13">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480060"/>
            <a:ext cx="5538555"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C11BD5D6-77E5-9E64-C91C-B3EC9AF022DE}"/>
              </a:ext>
            </a:extLst>
          </p:cNvPr>
          <p:cNvPicPr>
            <a:picLocks noChangeAspect="1"/>
          </p:cNvPicPr>
          <p:nvPr/>
        </p:nvPicPr>
        <p:blipFill rotWithShape="1">
          <a:blip r:embed="rId2">
            <a:extLst>
              <a:ext uri="{28A0092B-C50C-407E-A947-70E740481C1C}">
                <a14:useLocalDpi xmlns:a14="http://schemas.microsoft.com/office/drawing/2010/main" val="0"/>
              </a:ext>
            </a:extLst>
          </a:blip>
          <a:srcRect l="63518" t="5537" r="1800" b="72244"/>
          <a:stretch/>
        </p:blipFill>
        <p:spPr>
          <a:xfrm>
            <a:off x="6339669" y="1106307"/>
            <a:ext cx="5212080" cy="1636163"/>
          </a:xfrm>
          <a:prstGeom prst="rect">
            <a:avLst/>
          </a:prstGeom>
        </p:spPr>
      </p:pic>
      <p:sp>
        <p:nvSpPr>
          <p:cNvPr id="16" name="Rectangle 15">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3527956"/>
            <a:ext cx="5538554"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Diagram&#10;&#10;Description automatically generated">
            <a:extLst>
              <a:ext uri="{FF2B5EF4-FFF2-40B4-BE49-F238E27FC236}">
                <a16:creationId xmlns:a16="http://schemas.microsoft.com/office/drawing/2014/main" id="{ED105439-9F1F-EEE7-53AF-4D24704076CA}"/>
              </a:ext>
            </a:extLst>
          </p:cNvPr>
          <p:cNvPicPr>
            <a:picLocks noChangeAspect="1"/>
          </p:cNvPicPr>
          <p:nvPr/>
        </p:nvPicPr>
        <p:blipFill rotWithShape="1">
          <a:blip r:embed="rId2">
            <a:extLst>
              <a:ext uri="{28A0092B-C50C-407E-A947-70E740481C1C}">
                <a14:useLocalDpi xmlns:a14="http://schemas.microsoft.com/office/drawing/2010/main" val="0"/>
              </a:ext>
            </a:extLst>
          </a:blip>
          <a:srcRect l="63518" t="27757" r="1800" b="36292"/>
          <a:stretch/>
        </p:blipFill>
        <p:spPr>
          <a:xfrm>
            <a:off x="726864" y="3653451"/>
            <a:ext cx="5040710" cy="2560320"/>
          </a:xfrm>
          <a:prstGeom prst="rect">
            <a:avLst/>
          </a:prstGeom>
        </p:spPr>
      </p:pic>
      <p:sp>
        <p:nvSpPr>
          <p:cNvPr id="18" name="Rectangle 17">
            <a:extLst>
              <a:ext uri="{FF2B5EF4-FFF2-40B4-BE49-F238E27FC236}">
                <a16:creationId xmlns:a16="http://schemas.microsoft.com/office/drawing/2014/main" id="{BB93B4BF-AD35-4E52-8131-161C5FB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3527956"/>
            <a:ext cx="5538555"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Diagram&#10;&#10;Description automatically generated">
            <a:extLst>
              <a:ext uri="{FF2B5EF4-FFF2-40B4-BE49-F238E27FC236}">
                <a16:creationId xmlns:a16="http://schemas.microsoft.com/office/drawing/2014/main" id="{3A3A4BA6-FE3D-112F-0CD6-CAE53A9920EF}"/>
              </a:ext>
            </a:extLst>
          </p:cNvPr>
          <p:cNvPicPr>
            <a:picLocks noChangeAspect="1"/>
          </p:cNvPicPr>
          <p:nvPr/>
        </p:nvPicPr>
        <p:blipFill rotWithShape="1">
          <a:blip r:embed="rId2">
            <a:extLst>
              <a:ext uri="{28A0092B-C50C-407E-A947-70E740481C1C}">
                <a14:useLocalDpi xmlns:a14="http://schemas.microsoft.com/office/drawing/2010/main" val="0"/>
              </a:ext>
            </a:extLst>
          </a:blip>
          <a:srcRect l="63518" t="63708" r="1800" b="14505"/>
          <a:stretch/>
        </p:blipFill>
        <p:spPr>
          <a:xfrm>
            <a:off x="6339669" y="4150770"/>
            <a:ext cx="5212080" cy="1604355"/>
          </a:xfrm>
          <a:prstGeom prst="rect">
            <a:avLst/>
          </a:prstGeom>
        </p:spPr>
      </p:pic>
    </p:spTree>
    <p:extLst>
      <p:ext uri="{BB962C8B-B14F-4D97-AF65-F5344CB8AC3E}">
        <p14:creationId xmlns:p14="http://schemas.microsoft.com/office/powerpoint/2010/main" val="18185501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1B694CF-305F-566F-DDDF-1CD372B19628}"/>
              </a:ext>
            </a:extLst>
          </p:cNvPr>
          <p:cNvSpPr>
            <a:spLocks noGrp="1"/>
          </p:cNvSpPr>
          <p:nvPr>
            <p:ph type="title"/>
          </p:nvPr>
        </p:nvSpPr>
        <p:spPr>
          <a:xfrm>
            <a:off x="1098468" y="885651"/>
            <a:ext cx="3229803" cy="4624603"/>
          </a:xfrm>
        </p:spPr>
        <p:txBody>
          <a:bodyPr>
            <a:normAutofit/>
          </a:bodyPr>
          <a:lstStyle/>
          <a:p>
            <a:r>
              <a:rPr lang="es-419">
                <a:solidFill>
                  <a:srgbClr val="FFFFFF"/>
                </a:solidFill>
              </a:rPr>
              <a:t>Proceso de construcción del tanque séptico</a:t>
            </a:r>
          </a:p>
        </p:txBody>
      </p:sp>
      <p:sp>
        <p:nvSpPr>
          <p:cNvPr id="3" name="Content Placeholder 2">
            <a:extLst>
              <a:ext uri="{FF2B5EF4-FFF2-40B4-BE49-F238E27FC236}">
                <a16:creationId xmlns:a16="http://schemas.microsoft.com/office/drawing/2014/main" id="{6371AC73-2473-6022-11B4-BB8C9B1CCFB3}"/>
              </a:ext>
            </a:extLst>
          </p:cNvPr>
          <p:cNvSpPr>
            <a:spLocks noGrp="1"/>
          </p:cNvSpPr>
          <p:nvPr>
            <p:ph idx="1"/>
          </p:nvPr>
        </p:nvSpPr>
        <p:spPr>
          <a:xfrm>
            <a:off x="4978708" y="885651"/>
            <a:ext cx="6525220" cy="4616849"/>
          </a:xfrm>
        </p:spPr>
        <p:txBody>
          <a:bodyPr anchor="ctr">
            <a:normAutofit/>
          </a:bodyPr>
          <a:lstStyle/>
          <a:p>
            <a:r>
              <a:rPr lang="es-419" sz="2400"/>
              <a:t>Primero, dimensionar su importancia como un componente vital de la vivienda.</a:t>
            </a:r>
          </a:p>
          <a:p>
            <a:r>
              <a:rPr lang="es-419" sz="2400"/>
              <a:t>Las obras construidas en bloques de concreto presentan ventajas como su resistencia sísmica y una facilidad relativa al trabajar obras bajo tierra. </a:t>
            </a:r>
          </a:p>
          <a:p>
            <a:r>
              <a:rPr lang="es-419" sz="2400"/>
              <a:t>Importante verificar la calidad de los bloques, y seguir las recomendaciones y buenas prácticas en su armado:</a:t>
            </a:r>
          </a:p>
          <a:p>
            <a:pPr lvl="1"/>
            <a:r>
              <a:rPr lang="es-419"/>
              <a:t>Trabajos con el acero.</a:t>
            </a:r>
          </a:p>
          <a:p>
            <a:pPr lvl="1"/>
            <a:r>
              <a:rPr lang="es-419"/>
              <a:t>Trabajos con el mortero.</a:t>
            </a:r>
          </a:p>
          <a:p>
            <a:pPr lvl="1"/>
            <a:r>
              <a:rPr lang="es-419"/>
              <a:t>Trabajo con el concreto. </a:t>
            </a:r>
          </a:p>
        </p:txBody>
      </p:sp>
    </p:spTree>
    <p:extLst>
      <p:ext uri="{BB962C8B-B14F-4D97-AF65-F5344CB8AC3E}">
        <p14:creationId xmlns:p14="http://schemas.microsoft.com/office/powerpoint/2010/main" val="70793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D5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 engineering drawing&#10;&#10;Description automatically generated">
            <a:extLst>
              <a:ext uri="{FF2B5EF4-FFF2-40B4-BE49-F238E27FC236}">
                <a16:creationId xmlns:a16="http://schemas.microsoft.com/office/drawing/2014/main" id="{35935E98-5E2B-32C1-7E55-D4A51D96B6A4}"/>
              </a:ext>
            </a:extLst>
          </p:cNvPr>
          <p:cNvPicPr>
            <a:picLocks noChangeAspect="1"/>
          </p:cNvPicPr>
          <p:nvPr/>
        </p:nvPicPr>
        <p:blipFill rotWithShape="1">
          <a:blip r:embed="rId2">
            <a:extLst>
              <a:ext uri="{28A0092B-C50C-407E-A947-70E740481C1C}">
                <a14:useLocalDpi xmlns:a14="http://schemas.microsoft.com/office/drawing/2010/main" val="0"/>
              </a:ext>
            </a:extLst>
          </a:blip>
          <a:srcRect r="35105"/>
          <a:stretch/>
        </p:blipFill>
        <p:spPr>
          <a:xfrm>
            <a:off x="6421035" y="1482456"/>
            <a:ext cx="5129784" cy="3893087"/>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 engineering drawing&#10;&#10;Description automatically generated">
            <a:extLst>
              <a:ext uri="{FF2B5EF4-FFF2-40B4-BE49-F238E27FC236}">
                <a16:creationId xmlns:a16="http://schemas.microsoft.com/office/drawing/2014/main" id="{4B9DF663-B7FF-6611-E0DA-2EAC83075196}"/>
              </a:ext>
            </a:extLst>
          </p:cNvPr>
          <p:cNvPicPr>
            <a:picLocks noChangeAspect="1"/>
          </p:cNvPicPr>
          <p:nvPr/>
        </p:nvPicPr>
        <p:blipFill rotWithShape="1">
          <a:blip r:embed="rId2">
            <a:extLst>
              <a:ext uri="{28A0092B-C50C-407E-A947-70E740481C1C}">
                <a14:useLocalDpi xmlns:a14="http://schemas.microsoft.com/office/drawing/2010/main" val="0"/>
              </a:ext>
            </a:extLst>
          </a:blip>
          <a:srcRect l="63253" t="7919" r="1891" b="58708"/>
          <a:stretch/>
        </p:blipFill>
        <p:spPr>
          <a:xfrm>
            <a:off x="641180" y="2219536"/>
            <a:ext cx="5129784" cy="2418928"/>
          </a:xfrm>
          <a:prstGeom prst="rect">
            <a:avLst/>
          </a:prstGeom>
        </p:spPr>
      </p:pic>
    </p:spTree>
    <p:extLst>
      <p:ext uri="{BB962C8B-B14F-4D97-AF65-F5344CB8AC3E}">
        <p14:creationId xmlns:p14="http://schemas.microsoft.com/office/powerpoint/2010/main" val="364063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E483FC32-E8A1-E4D4-9013-A32B22F7E204}"/>
              </a:ext>
            </a:extLst>
          </p:cNvPr>
          <p:cNvSpPr>
            <a:spLocks noGrp="1"/>
          </p:cNvSpPr>
          <p:nvPr>
            <p:ph type="title"/>
          </p:nvPr>
        </p:nvSpPr>
        <p:spPr>
          <a:xfrm>
            <a:off x="1098468" y="885651"/>
            <a:ext cx="3229803" cy="4624603"/>
          </a:xfrm>
        </p:spPr>
        <p:txBody>
          <a:bodyPr>
            <a:normAutofit/>
          </a:bodyPr>
          <a:lstStyle/>
          <a:p>
            <a:r>
              <a:rPr lang="es-419">
                <a:solidFill>
                  <a:srgbClr val="FFFFFF"/>
                </a:solidFill>
              </a:rPr>
              <a:t>Proceso de construcción del tanque séptico</a:t>
            </a:r>
          </a:p>
        </p:txBody>
      </p:sp>
      <p:sp>
        <p:nvSpPr>
          <p:cNvPr id="3" name="Content Placeholder 2">
            <a:extLst>
              <a:ext uri="{FF2B5EF4-FFF2-40B4-BE49-F238E27FC236}">
                <a16:creationId xmlns:a16="http://schemas.microsoft.com/office/drawing/2014/main" id="{F599A7BE-E0A7-0F3F-4DBA-FA2D4799F795}"/>
              </a:ext>
            </a:extLst>
          </p:cNvPr>
          <p:cNvSpPr>
            <a:spLocks noGrp="1"/>
          </p:cNvSpPr>
          <p:nvPr>
            <p:ph idx="1"/>
          </p:nvPr>
        </p:nvSpPr>
        <p:spPr>
          <a:xfrm>
            <a:off x="4978708" y="885651"/>
            <a:ext cx="6525220" cy="4616849"/>
          </a:xfrm>
        </p:spPr>
        <p:txBody>
          <a:bodyPr anchor="ctr">
            <a:normAutofit/>
          </a:bodyPr>
          <a:lstStyle/>
          <a:p>
            <a:r>
              <a:rPr lang="es-419" sz="2200"/>
              <a:t>La chorrea de una losa y una viga corona son procesos regulares en la construcción, no por ello se deben realizar a la ligera, especialmente por la función y los requerimientos que debe cumplir un tanque séptico. </a:t>
            </a:r>
          </a:p>
          <a:p>
            <a:r>
              <a:rPr lang="es-419" sz="2200"/>
              <a:t>Fundamental una adecuada colocación de la formaleta. </a:t>
            </a:r>
          </a:p>
          <a:p>
            <a:r>
              <a:rPr lang="es-419" sz="2200"/>
              <a:t>Refuerzo con acero tanto la viga corona, como la losa. </a:t>
            </a:r>
          </a:p>
          <a:p>
            <a:r>
              <a:rPr lang="es-419" sz="2200"/>
              <a:t>Precisión para la colocación de piezas de PVC y uniones con rosca sobre las T’s (ingresos y salidas).</a:t>
            </a:r>
          </a:p>
          <a:p>
            <a:r>
              <a:rPr lang="es-419" sz="2200"/>
              <a:t>También es necesario reforzar en hacer alrededor de la abertura del registro principal y el reborde de la tapa. </a:t>
            </a:r>
          </a:p>
        </p:txBody>
      </p:sp>
    </p:spTree>
    <p:extLst>
      <p:ext uri="{BB962C8B-B14F-4D97-AF65-F5344CB8AC3E}">
        <p14:creationId xmlns:p14="http://schemas.microsoft.com/office/powerpoint/2010/main" val="129260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16D1134B-09CA-0424-BE3F-515A7B0287E4}"/>
              </a:ext>
            </a:extLst>
          </p:cNvPr>
          <p:cNvPicPr>
            <a:picLocks noChangeAspect="1"/>
          </p:cNvPicPr>
          <p:nvPr/>
        </p:nvPicPr>
        <p:blipFill rotWithShape="1">
          <a:blip r:embed="rId2">
            <a:extLst>
              <a:ext uri="{28A0092B-C50C-407E-A947-70E740481C1C}">
                <a14:useLocalDpi xmlns:a14="http://schemas.microsoft.com/office/drawing/2010/main" val="0"/>
              </a:ext>
            </a:extLst>
          </a:blip>
          <a:srcRect r="38967" b="1287"/>
          <a:stretch/>
        </p:blipFill>
        <p:spPr>
          <a:xfrm>
            <a:off x="206779" y="1048871"/>
            <a:ext cx="6130969" cy="4840941"/>
          </a:xfrm>
          <a:prstGeom prst="rect">
            <a:avLst/>
          </a:prstGeom>
        </p:spPr>
      </p:pic>
      <p:pic>
        <p:nvPicPr>
          <p:cNvPr id="2" name="Picture 2" descr="Diagram, engineering drawing&#10;&#10;Description automatically generated">
            <a:extLst>
              <a:ext uri="{FF2B5EF4-FFF2-40B4-BE49-F238E27FC236}">
                <a16:creationId xmlns:a16="http://schemas.microsoft.com/office/drawing/2014/main" id="{573B95DA-4381-BD6D-D922-660415CFAEA1}"/>
              </a:ext>
            </a:extLst>
          </p:cNvPr>
          <p:cNvPicPr>
            <a:picLocks noChangeAspect="1"/>
          </p:cNvPicPr>
          <p:nvPr/>
        </p:nvPicPr>
        <p:blipFill rotWithShape="1">
          <a:blip r:embed="rId2">
            <a:extLst>
              <a:ext uri="{28A0092B-C50C-407E-A947-70E740481C1C}">
                <a14:useLocalDpi xmlns:a14="http://schemas.microsoft.com/office/drawing/2010/main" val="0"/>
              </a:ext>
            </a:extLst>
          </a:blip>
          <a:srcRect l="62245" r="2373" b="68899"/>
          <a:stretch/>
        </p:blipFill>
        <p:spPr>
          <a:xfrm>
            <a:off x="6298327" y="160353"/>
            <a:ext cx="5204250" cy="2233223"/>
          </a:xfrm>
          <a:prstGeom prst="rect">
            <a:avLst/>
          </a:prstGeom>
        </p:spPr>
      </p:pic>
      <p:pic>
        <p:nvPicPr>
          <p:cNvPr id="4" name="Picture 2" descr="Diagram, engineering drawing&#10;&#10;Description automatically generated">
            <a:extLst>
              <a:ext uri="{FF2B5EF4-FFF2-40B4-BE49-F238E27FC236}">
                <a16:creationId xmlns:a16="http://schemas.microsoft.com/office/drawing/2014/main" id="{0EA96EF7-51CC-4C92-43E6-FCDE70720F8F}"/>
              </a:ext>
            </a:extLst>
          </p:cNvPr>
          <p:cNvPicPr>
            <a:picLocks noChangeAspect="1"/>
          </p:cNvPicPr>
          <p:nvPr/>
        </p:nvPicPr>
        <p:blipFill rotWithShape="1">
          <a:blip r:embed="rId2">
            <a:extLst>
              <a:ext uri="{28A0092B-C50C-407E-A947-70E740481C1C}">
                <a14:useLocalDpi xmlns:a14="http://schemas.microsoft.com/office/drawing/2010/main" val="0"/>
              </a:ext>
            </a:extLst>
          </a:blip>
          <a:srcRect l="62245" t="31101" r="2373" b="34816"/>
          <a:stretch/>
        </p:blipFill>
        <p:spPr>
          <a:xfrm>
            <a:off x="6298327" y="2393576"/>
            <a:ext cx="5204250" cy="2447365"/>
          </a:xfrm>
          <a:prstGeom prst="rect">
            <a:avLst/>
          </a:prstGeom>
        </p:spPr>
      </p:pic>
      <p:pic>
        <p:nvPicPr>
          <p:cNvPr id="5" name="Picture 2" descr="Diagram, engineering drawing&#10;&#10;Description automatically generated">
            <a:extLst>
              <a:ext uri="{FF2B5EF4-FFF2-40B4-BE49-F238E27FC236}">
                <a16:creationId xmlns:a16="http://schemas.microsoft.com/office/drawing/2014/main" id="{29507731-FD1D-9C4A-CEA8-3973A063E170}"/>
              </a:ext>
            </a:extLst>
          </p:cNvPr>
          <p:cNvPicPr>
            <a:picLocks noChangeAspect="1"/>
          </p:cNvPicPr>
          <p:nvPr/>
        </p:nvPicPr>
        <p:blipFill rotWithShape="1">
          <a:blip r:embed="rId2">
            <a:extLst>
              <a:ext uri="{28A0092B-C50C-407E-A947-70E740481C1C}">
                <a14:useLocalDpi xmlns:a14="http://schemas.microsoft.com/office/drawing/2010/main" val="0"/>
              </a:ext>
            </a:extLst>
          </a:blip>
          <a:srcRect l="62245" t="65185" r="2373" b="8237"/>
          <a:stretch/>
        </p:blipFill>
        <p:spPr>
          <a:xfrm>
            <a:off x="6298327" y="4840941"/>
            <a:ext cx="5204250" cy="1908471"/>
          </a:xfrm>
          <a:prstGeom prst="rect">
            <a:avLst/>
          </a:prstGeom>
        </p:spPr>
      </p:pic>
    </p:spTree>
    <p:extLst>
      <p:ext uri="{BB962C8B-B14F-4D97-AF65-F5344CB8AC3E}">
        <p14:creationId xmlns:p14="http://schemas.microsoft.com/office/powerpoint/2010/main" val="420260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BBF1E9-6BAA-8131-9F77-5655E86FEA32}"/>
              </a:ext>
            </a:extLst>
          </p:cNvPr>
          <p:cNvSpPr>
            <a:spLocks noGrp="1"/>
          </p:cNvSpPr>
          <p:nvPr>
            <p:ph type="title"/>
          </p:nvPr>
        </p:nvSpPr>
        <p:spPr>
          <a:xfrm>
            <a:off x="841248" y="548640"/>
            <a:ext cx="3600860" cy="5431536"/>
          </a:xfrm>
        </p:spPr>
        <p:txBody>
          <a:bodyPr>
            <a:normAutofit/>
          </a:bodyPr>
          <a:lstStyle/>
          <a:p>
            <a:r>
              <a:rPr lang="es-419" sz="5400"/>
              <a:t>Colocación de bloques y preparación de mortero</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169B8C-57FD-7629-ABFC-B6618F5DCD6A}"/>
              </a:ext>
            </a:extLst>
          </p:cNvPr>
          <p:cNvSpPr>
            <a:spLocks noGrp="1"/>
          </p:cNvSpPr>
          <p:nvPr>
            <p:ph idx="1"/>
          </p:nvPr>
        </p:nvSpPr>
        <p:spPr>
          <a:xfrm>
            <a:off x="5126418" y="552091"/>
            <a:ext cx="6224335" cy="5431536"/>
          </a:xfrm>
        </p:spPr>
        <p:txBody>
          <a:bodyPr anchor="ctr">
            <a:normAutofit/>
          </a:bodyPr>
          <a:lstStyle/>
          <a:p>
            <a:r>
              <a:rPr lang="es-419" sz="2200"/>
              <a:t>Importante mantenerlos limpios, se recomienda mantenerlos en tarimas o superficies limpias, y no sobre la tierra (afecta la adherencia del mortero y concreto). </a:t>
            </a:r>
          </a:p>
          <a:p>
            <a:r>
              <a:rPr lang="es-419" sz="2200"/>
              <a:t>El mortero se puede trabajar en sitio o se puede utilizar el llamado cemento de mampostería. </a:t>
            </a:r>
          </a:p>
          <a:p>
            <a:r>
              <a:rPr lang="es-419" sz="2200"/>
              <a:t>Opciones para preparar mortero </a:t>
            </a:r>
          </a:p>
          <a:p>
            <a:pPr lvl="1"/>
            <a:r>
              <a:rPr lang="es-419" sz="2200"/>
              <a:t>Cemento: 1 + Cal hidratada: ½ + Arena húmeda y suelta: 4.</a:t>
            </a:r>
          </a:p>
          <a:p>
            <a:pPr lvl="1"/>
            <a:r>
              <a:rPr lang="es-419" sz="2200"/>
              <a:t>Cemento: ½ + Cemento mampostería: 1 + Arena húmeda y suelta: 4.</a:t>
            </a:r>
          </a:p>
        </p:txBody>
      </p:sp>
    </p:spTree>
    <p:extLst>
      <p:ext uri="{BB962C8B-B14F-4D97-AF65-F5344CB8AC3E}">
        <p14:creationId xmlns:p14="http://schemas.microsoft.com/office/powerpoint/2010/main" val="195658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ADD5B36-BEDA-E397-65E5-42803B8C1B8C}"/>
              </a:ext>
            </a:extLst>
          </p:cNvPr>
          <p:cNvPicPr>
            <a:picLocks noChangeAspect="1"/>
          </p:cNvPicPr>
          <p:nvPr/>
        </p:nvPicPr>
        <p:blipFill rotWithShape="1">
          <a:blip r:embed="rId2">
            <a:extLst>
              <a:ext uri="{28A0092B-C50C-407E-A947-70E740481C1C}">
                <a14:useLocalDpi xmlns:a14="http://schemas.microsoft.com/office/drawing/2010/main" val="0"/>
              </a:ext>
            </a:extLst>
          </a:blip>
          <a:srcRect r="36786"/>
          <a:stretch/>
        </p:blipFill>
        <p:spPr>
          <a:xfrm>
            <a:off x="264159" y="1172930"/>
            <a:ext cx="5831841" cy="4512139"/>
          </a:xfrm>
          <a:prstGeom prst="rect">
            <a:avLst/>
          </a:prstGeom>
        </p:spPr>
      </p:pic>
      <p:pic>
        <p:nvPicPr>
          <p:cNvPr id="2" name="Picture 2" descr="Diagram&#10;&#10;Description automatically generated">
            <a:extLst>
              <a:ext uri="{FF2B5EF4-FFF2-40B4-BE49-F238E27FC236}">
                <a16:creationId xmlns:a16="http://schemas.microsoft.com/office/drawing/2014/main" id="{CFA5DEC0-89B2-E1BF-6D25-55843C1564B3}"/>
              </a:ext>
            </a:extLst>
          </p:cNvPr>
          <p:cNvPicPr>
            <a:picLocks noChangeAspect="1"/>
          </p:cNvPicPr>
          <p:nvPr/>
        </p:nvPicPr>
        <p:blipFill rotWithShape="1">
          <a:blip r:embed="rId2">
            <a:extLst>
              <a:ext uri="{28A0092B-C50C-407E-A947-70E740481C1C}">
                <a14:useLocalDpi xmlns:a14="http://schemas.microsoft.com/office/drawing/2010/main" val="0"/>
              </a:ext>
            </a:extLst>
          </a:blip>
          <a:srcRect l="63213" t="4241" r="2987" b="72961"/>
          <a:stretch/>
        </p:blipFill>
        <p:spPr>
          <a:xfrm>
            <a:off x="6096000" y="1139963"/>
            <a:ext cx="5919595" cy="1952861"/>
          </a:xfrm>
          <a:prstGeom prst="rect">
            <a:avLst/>
          </a:prstGeom>
        </p:spPr>
      </p:pic>
      <p:pic>
        <p:nvPicPr>
          <p:cNvPr id="4" name="Picture 2" descr="Diagram&#10;&#10;Description automatically generated">
            <a:extLst>
              <a:ext uri="{FF2B5EF4-FFF2-40B4-BE49-F238E27FC236}">
                <a16:creationId xmlns:a16="http://schemas.microsoft.com/office/drawing/2014/main" id="{3268009C-5824-7370-ADE3-0B1B381CE147}"/>
              </a:ext>
            </a:extLst>
          </p:cNvPr>
          <p:cNvPicPr>
            <a:picLocks noChangeAspect="1"/>
          </p:cNvPicPr>
          <p:nvPr/>
        </p:nvPicPr>
        <p:blipFill rotWithShape="1">
          <a:blip r:embed="rId2">
            <a:extLst>
              <a:ext uri="{28A0092B-C50C-407E-A947-70E740481C1C}">
                <a14:useLocalDpi xmlns:a14="http://schemas.microsoft.com/office/drawing/2010/main" val="0"/>
              </a:ext>
            </a:extLst>
          </a:blip>
          <a:srcRect l="63213" t="27039" r="2987" b="59147"/>
          <a:stretch/>
        </p:blipFill>
        <p:spPr>
          <a:xfrm>
            <a:off x="6096000" y="3092824"/>
            <a:ext cx="5919595" cy="1183341"/>
          </a:xfrm>
          <a:prstGeom prst="rect">
            <a:avLst/>
          </a:prstGeom>
        </p:spPr>
      </p:pic>
      <p:pic>
        <p:nvPicPr>
          <p:cNvPr id="5" name="Picture 2" descr="Diagram&#10;&#10;Description automatically generated">
            <a:extLst>
              <a:ext uri="{FF2B5EF4-FFF2-40B4-BE49-F238E27FC236}">
                <a16:creationId xmlns:a16="http://schemas.microsoft.com/office/drawing/2014/main" id="{B0B14F04-76EC-6EB4-9B8F-43D8B5DA241B}"/>
              </a:ext>
            </a:extLst>
          </p:cNvPr>
          <p:cNvPicPr>
            <a:picLocks noChangeAspect="1"/>
          </p:cNvPicPr>
          <p:nvPr/>
        </p:nvPicPr>
        <p:blipFill rotWithShape="1">
          <a:blip r:embed="rId2">
            <a:extLst>
              <a:ext uri="{28A0092B-C50C-407E-A947-70E740481C1C}">
                <a14:useLocalDpi xmlns:a14="http://schemas.microsoft.com/office/drawing/2010/main" val="0"/>
              </a:ext>
            </a:extLst>
          </a:blip>
          <a:srcRect l="63213" t="40853" r="2987" b="43084"/>
          <a:stretch/>
        </p:blipFill>
        <p:spPr>
          <a:xfrm>
            <a:off x="6096000" y="4276165"/>
            <a:ext cx="5919595" cy="1375937"/>
          </a:xfrm>
          <a:prstGeom prst="rect">
            <a:avLst/>
          </a:prstGeom>
        </p:spPr>
      </p:pic>
    </p:spTree>
    <p:extLst>
      <p:ext uri="{BB962C8B-B14F-4D97-AF65-F5344CB8AC3E}">
        <p14:creationId xmlns:p14="http://schemas.microsoft.com/office/powerpoint/2010/main" val="4060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0A683C2-979D-81B5-9DAA-F0E4C73534BE}"/>
              </a:ext>
            </a:extLst>
          </p:cNvPr>
          <p:cNvPicPr>
            <a:picLocks noChangeAspect="1"/>
          </p:cNvPicPr>
          <p:nvPr/>
        </p:nvPicPr>
        <p:blipFill rotWithShape="1">
          <a:blip r:embed="rId2">
            <a:extLst>
              <a:ext uri="{28A0092B-C50C-407E-A947-70E740481C1C}">
                <a14:useLocalDpi xmlns:a14="http://schemas.microsoft.com/office/drawing/2010/main" val="0"/>
              </a:ext>
            </a:extLst>
          </a:blip>
          <a:srcRect l="8478"/>
          <a:stretch/>
        </p:blipFill>
        <p:spPr>
          <a:xfrm>
            <a:off x="321733" y="321733"/>
            <a:ext cx="11548534" cy="6214534"/>
          </a:xfrm>
          <a:prstGeom prst="rect">
            <a:avLst/>
          </a:prstGeom>
        </p:spPr>
      </p:pic>
    </p:spTree>
    <p:extLst>
      <p:ext uri="{BB962C8B-B14F-4D97-AF65-F5344CB8AC3E}">
        <p14:creationId xmlns:p14="http://schemas.microsoft.com/office/powerpoint/2010/main" val="1089905502"/>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555DAAD-FBD9-0D1B-FFA1-1ED6262ECC9A}"/>
              </a:ext>
            </a:extLst>
          </p:cNvPr>
          <p:cNvSpPr>
            <a:spLocks noGrp="1"/>
          </p:cNvSpPr>
          <p:nvPr>
            <p:ph type="title"/>
          </p:nvPr>
        </p:nvSpPr>
        <p:spPr>
          <a:xfrm>
            <a:off x="958506" y="800392"/>
            <a:ext cx="10264697" cy="1212102"/>
          </a:xfrm>
        </p:spPr>
        <p:txBody>
          <a:bodyPr>
            <a:normAutofit/>
          </a:bodyPr>
          <a:lstStyle/>
          <a:p>
            <a:r>
              <a:rPr lang="es-419" sz="4000">
                <a:solidFill>
                  <a:srgbClr val="FFFFFF"/>
                </a:solidFill>
              </a:rPr>
              <a:t>Concreto de relleno</a:t>
            </a:r>
          </a:p>
        </p:txBody>
      </p:sp>
      <p:sp>
        <p:nvSpPr>
          <p:cNvPr id="3" name="Content Placeholder 2">
            <a:extLst>
              <a:ext uri="{FF2B5EF4-FFF2-40B4-BE49-F238E27FC236}">
                <a16:creationId xmlns:a16="http://schemas.microsoft.com/office/drawing/2014/main" id="{E0506577-EAEE-EB77-A463-889413CF29E4}"/>
              </a:ext>
            </a:extLst>
          </p:cNvPr>
          <p:cNvSpPr>
            <a:spLocks noGrp="1"/>
          </p:cNvSpPr>
          <p:nvPr>
            <p:ph idx="1"/>
          </p:nvPr>
        </p:nvSpPr>
        <p:spPr>
          <a:xfrm>
            <a:off x="1367624" y="2490436"/>
            <a:ext cx="9708995" cy="3567173"/>
          </a:xfrm>
        </p:spPr>
        <p:txBody>
          <a:bodyPr anchor="ctr">
            <a:normAutofit/>
          </a:bodyPr>
          <a:lstStyle/>
          <a:p>
            <a:r>
              <a:rPr lang="es-419" sz="2200"/>
              <a:t>Se prepara con piedra quintilla (tamaño máximo 1,2 cm).</a:t>
            </a:r>
          </a:p>
          <a:p>
            <a:r>
              <a:rPr lang="es-419" sz="2200"/>
              <a:t>Proporciones según el Instituto Costarricense del Cemento y el Concreto:</a:t>
            </a:r>
          </a:p>
          <a:p>
            <a:pPr lvl="1"/>
            <a:r>
              <a:rPr lang="es-419" sz="2200"/>
              <a:t>Cemento: 1 + Arena suelta: 2 + Piedra quintilla: 2.</a:t>
            </a:r>
          </a:p>
          <a:p>
            <a:pPr lvl="1"/>
            <a:r>
              <a:rPr lang="es-419" sz="2200"/>
              <a:t>Cemento: 1 + Arena suelta 2 ½ + Piedra quintilla: 2.</a:t>
            </a:r>
          </a:p>
          <a:p>
            <a:r>
              <a:rPr lang="es-419" sz="2200"/>
              <a:t>Preferible prepararlo en batidora con el tiempo adecuado en movimiento. </a:t>
            </a:r>
          </a:p>
          <a:p>
            <a:r>
              <a:rPr lang="es-419" sz="2200"/>
              <a:t>El concreto sin usar que tenga más de hora y media de haberse fabricado debe descartarse. </a:t>
            </a:r>
          </a:p>
          <a:p>
            <a:r>
              <a:rPr lang="es-419" sz="2200"/>
              <a:t>Tanto al mortero como al concreto, únicamente se le agrega la cantidad de agua inicial, importante NO cargarle más agua en el proceso. </a:t>
            </a:r>
          </a:p>
          <a:p>
            <a:pPr lvl="1"/>
            <a:endParaRPr lang="es-419" sz="2200"/>
          </a:p>
        </p:txBody>
      </p:sp>
    </p:spTree>
    <p:extLst>
      <p:ext uri="{BB962C8B-B14F-4D97-AF65-F5344CB8AC3E}">
        <p14:creationId xmlns:p14="http://schemas.microsoft.com/office/powerpoint/2010/main" val="310478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C2CA935-DB70-62B6-839A-CD9E00B13DBA}"/>
              </a:ext>
            </a:extLst>
          </p:cNvPr>
          <p:cNvPicPr>
            <a:picLocks noChangeAspect="1"/>
          </p:cNvPicPr>
          <p:nvPr/>
        </p:nvPicPr>
        <p:blipFill rotWithShape="1">
          <a:blip r:embed="rId2">
            <a:extLst>
              <a:ext uri="{28A0092B-C50C-407E-A947-70E740481C1C}">
                <a14:useLocalDpi xmlns:a14="http://schemas.microsoft.com/office/drawing/2010/main" val="0"/>
              </a:ext>
            </a:extLst>
          </a:blip>
          <a:srcRect r="39704"/>
          <a:stretch/>
        </p:blipFill>
        <p:spPr>
          <a:xfrm>
            <a:off x="0" y="618786"/>
            <a:ext cx="6470891" cy="5244132"/>
          </a:xfrm>
          <a:prstGeom prst="rect">
            <a:avLst/>
          </a:prstGeom>
        </p:spPr>
      </p:pic>
      <p:pic>
        <p:nvPicPr>
          <p:cNvPr id="2" name="Picture 2" descr="A picture containing text&#10;&#10;Description automatically generated">
            <a:extLst>
              <a:ext uri="{FF2B5EF4-FFF2-40B4-BE49-F238E27FC236}">
                <a16:creationId xmlns:a16="http://schemas.microsoft.com/office/drawing/2014/main" id="{96D03030-22BC-F301-576A-01B29860E7D8}"/>
              </a:ext>
            </a:extLst>
          </p:cNvPr>
          <p:cNvPicPr>
            <a:picLocks noChangeAspect="1"/>
          </p:cNvPicPr>
          <p:nvPr/>
        </p:nvPicPr>
        <p:blipFill rotWithShape="1">
          <a:blip r:embed="rId2">
            <a:extLst>
              <a:ext uri="{28A0092B-C50C-407E-A947-70E740481C1C}">
                <a14:useLocalDpi xmlns:a14="http://schemas.microsoft.com/office/drawing/2010/main" val="0"/>
              </a:ext>
            </a:extLst>
          </a:blip>
          <a:srcRect l="63878" t="4945" r="1591" b="75517"/>
          <a:stretch/>
        </p:blipFill>
        <p:spPr>
          <a:xfrm>
            <a:off x="6452930" y="0"/>
            <a:ext cx="5739070" cy="1586753"/>
          </a:xfrm>
          <a:prstGeom prst="rect">
            <a:avLst/>
          </a:prstGeom>
        </p:spPr>
      </p:pic>
      <p:pic>
        <p:nvPicPr>
          <p:cNvPr id="4" name="Picture 2" descr="A picture containing text&#10;&#10;Description automatically generated">
            <a:extLst>
              <a:ext uri="{FF2B5EF4-FFF2-40B4-BE49-F238E27FC236}">
                <a16:creationId xmlns:a16="http://schemas.microsoft.com/office/drawing/2014/main" id="{0023B15D-184C-9311-17DC-7D7EAA8B2E93}"/>
              </a:ext>
            </a:extLst>
          </p:cNvPr>
          <p:cNvPicPr>
            <a:picLocks noChangeAspect="1"/>
          </p:cNvPicPr>
          <p:nvPr/>
        </p:nvPicPr>
        <p:blipFill rotWithShape="1">
          <a:blip r:embed="rId2">
            <a:extLst>
              <a:ext uri="{28A0092B-C50C-407E-A947-70E740481C1C}">
                <a14:useLocalDpi xmlns:a14="http://schemas.microsoft.com/office/drawing/2010/main" val="0"/>
              </a:ext>
            </a:extLst>
          </a:blip>
          <a:srcRect l="63878" t="24483" r="1591" b="50019"/>
          <a:stretch/>
        </p:blipFill>
        <p:spPr>
          <a:xfrm>
            <a:off x="6452930" y="1586753"/>
            <a:ext cx="5739070" cy="2070847"/>
          </a:xfrm>
          <a:prstGeom prst="rect">
            <a:avLst/>
          </a:prstGeom>
        </p:spPr>
      </p:pic>
      <p:pic>
        <p:nvPicPr>
          <p:cNvPr id="5" name="Picture 2" descr="A picture containing text&#10;&#10;Description automatically generated">
            <a:extLst>
              <a:ext uri="{FF2B5EF4-FFF2-40B4-BE49-F238E27FC236}">
                <a16:creationId xmlns:a16="http://schemas.microsoft.com/office/drawing/2014/main" id="{A9BE5559-0686-B8FF-0065-DD26ECEBB041}"/>
              </a:ext>
            </a:extLst>
          </p:cNvPr>
          <p:cNvPicPr>
            <a:picLocks noChangeAspect="1"/>
          </p:cNvPicPr>
          <p:nvPr/>
        </p:nvPicPr>
        <p:blipFill rotWithShape="1">
          <a:blip r:embed="rId2">
            <a:extLst>
              <a:ext uri="{28A0092B-C50C-407E-A947-70E740481C1C}">
                <a14:useLocalDpi xmlns:a14="http://schemas.microsoft.com/office/drawing/2010/main" val="0"/>
              </a:ext>
            </a:extLst>
          </a:blip>
          <a:srcRect l="63878" t="49982" r="1591" b="13709"/>
          <a:stretch/>
        </p:blipFill>
        <p:spPr>
          <a:xfrm>
            <a:off x="6452930" y="3657600"/>
            <a:ext cx="5739070" cy="2948835"/>
          </a:xfrm>
          <a:prstGeom prst="rect">
            <a:avLst/>
          </a:prstGeom>
        </p:spPr>
      </p:pic>
    </p:spTree>
    <p:extLst>
      <p:ext uri="{BB962C8B-B14F-4D97-AF65-F5344CB8AC3E}">
        <p14:creationId xmlns:p14="http://schemas.microsoft.com/office/powerpoint/2010/main" val="219530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88A7C5-59A4-66FE-96A7-3BE80F25AE70}"/>
              </a:ext>
            </a:extLst>
          </p:cNvPr>
          <p:cNvSpPr>
            <a:spLocks noGrp="1"/>
          </p:cNvSpPr>
          <p:nvPr>
            <p:ph type="title"/>
          </p:nvPr>
        </p:nvSpPr>
        <p:spPr>
          <a:xfrm>
            <a:off x="841248" y="548640"/>
            <a:ext cx="3600860" cy="5431536"/>
          </a:xfrm>
        </p:spPr>
        <p:txBody>
          <a:bodyPr>
            <a:normAutofit/>
          </a:bodyPr>
          <a:lstStyle/>
          <a:p>
            <a:r>
              <a:rPr lang="es-419" sz="5400"/>
              <a:t>Código sísmico y control de humedad.</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42CE0D-6862-7B5C-0A9C-8DA2E817F839}"/>
              </a:ext>
            </a:extLst>
          </p:cNvPr>
          <p:cNvSpPr>
            <a:spLocks noGrp="1"/>
          </p:cNvSpPr>
          <p:nvPr>
            <p:ph idx="1"/>
          </p:nvPr>
        </p:nvSpPr>
        <p:spPr>
          <a:xfrm>
            <a:off x="5126418" y="552091"/>
            <a:ext cx="6224335" cy="5431536"/>
          </a:xfrm>
        </p:spPr>
        <p:txBody>
          <a:bodyPr anchor="ctr">
            <a:normAutofit/>
          </a:bodyPr>
          <a:lstStyle/>
          <a:p>
            <a:r>
              <a:rPr lang="es-419" sz="2200"/>
              <a:t>La construcción de tanques sépticos también debe de cumplir con dicho código cuando se trabaja con bloques de concreto. </a:t>
            </a:r>
          </a:p>
          <a:p>
            <a:r>
              <a:rPr lang="es-419" sz="2200"/>
              <a:t>Importante revisar tipos o clases de bloques y su capacidad de resistencia. </a:t>
            </a:r>
          </a:p>
          <a:p>
            <a:r>
              <a:rPr lang="es-419" sz="2200"/>
              <a:t>Aparte de que los bloques estén limpios, también se recomienda que estén secos, ya que las mezclas que se usan para el relleno son muy fluidas, con alta carga de agua, así un bloque seco absorberá mejor esa humedad, mejorando su resistencia. </a:t>
            </a:r>
          </a:p>
          <a:p>
            <a:endParaRPr lang="es-419" sz="2200"/>
          </a:p>
        </p:txBody>
      </p:sp>
    </p:spTree>
    <p:extLst>
      <p:ext uri="{BB962C8B-B14F-4D97-AF65-F5344CB8AC3E}">
        <p14:creationId xmlns:p14="http://schemas.microsoft.com/office/powerpoint/2010/main" val="330538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5E3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low confidence">
            <a:extLst>
              <a:ext uri="{FF2B5EF4-FFF2-40B4-BE49-F238E27FC236}">
                <a16:creationId xmlns:a16="http://schemas.microsoft.com/office/drawing/2014/main" id="{E304570F-8A52-DC99-45AB-65C19706569B}"/>
              </a:ext>
            </a:extLst>
          </p:cNvPr>
          <p:cNvPicPr>
            <a:picLocks noChangeAspect="1"/>
          </p:cNvPicPr>
          <p:nvPr/>
        </p:nvPicPr>
        <p:blipFill rotWithShape="1">
          <a:blip r:embed="rId2">
            <a:extLst>
              <a:ext uri="{28A0092B-C50C-407E-A947-70E740481C1C}">
                <a14:useLocalDpi xmlns:a14="http://schemas.microsoft.com/office/drawing/2010/main" val="0"/>
              </a:ext>
            </a:extLst>
          </a:blip>
          <a:srcRect r="39247"/>
          <a:stretch/>
        </p:blipFill>
        <p:spPr>
          <a:xfrm>
            <a:off x="818437" y="958496"/>
            <a:ext cx="6253058" cy="4940444"/>
          </a:xfrm>
          <a:prstGeom prst="rect">
            <a:avLst/>
          </a:prstGeom>
        </p:spPr>
      </p:pic>
      <p:sp>
        <p:nvSpPr>
          <p:cNvPr id="13" name="Rectangle 12">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Graphical user interface&#10;&#10;Description automatically generated with low confidence">
            <a:extLst>
              <a:ext uri="{FF2B5EF4-FFF2-40B4-BE49-F238E27FC236}">
                <a16:creationId xmlns:a16="http://schemas.microsoft.com/office/drawing/2014/main" id="{04FD5B18-B801-1983-000D-8799E6D1047F}"/>
              </a:ext>
            </a:extLst>
          </p:cNvPr>
          <p:cNvPicPr>
            <a:picLocks noChangeAspect="1"/>
          </p:cNvPicPr>
          <p:nvPr/>
        </p:nvPicPr>
        <p:blipFill rotWithShape="1">
          <a:blip r:embed="rId2">
            <a:extLst>
              <a:ext uri="{28A0092B-C50C-407E-A947-70E740481C1C}">
                <a14:useLocalDpi xmlns:a14="http://schemas.microsoft.com/office/drawing/2010/main" val="0"/>
              </a:ext>
            </a:extLst>
          </a:blip>
          <a:srcRect l="64453" t="4572" r="1837" b="69106"/>
          <a:stretch/>
        </p:blipFill>
        <p:spPr>
          <a:xfrm>
            <a:off x="7883059" y="1577620"/>
            <a:ext cx="3502643" cy="1312796"/>
          </a:xfrm>
          <a:prstGeom prst="rect">
            <a:avLst/>
          </a:prstGeom>
        </p:spPr>
      </p:pic>
      <p:sp>
        <p:nvSpPr>
          <p:cNvPr id="15" name="Rectangle 14">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Graphical user interface&#10;&#10;Description automatically generated with low confidence">
            <a:extLst>
              <a:ext uri="{FF2B5EF4-FFF2-40B4-BE49-F238E27FC236}">
                <a16:creationId xmlns:a16="http://schemas.microsoft.com/office/drawing/2014/main" id="{C84A9392-A34C-215B-FEB6-E88FE5787FD9}"/>
              </a:ext>
            </a:extLst>
          </p:cNvPr>
          <p:cNvPicPr>
            <a:picLocks noChangeAspect="1"/>
          </p:cNvPicPr>
          <p:nvPr/>
        </p:nvPicPr>
        <p:blipFill rotWithShape="1">
          <a:blip r:embed="rId2">
            <a:extLst>
              <a:ext uri="{28A0092B-C50C-407E-A947-70E740481C1C}">
                <a14:useLocalDpi xmlns:a14="http://schemas.microsoft.com/office/drawing/2010/main" val="0"/>
              </a:ext>
            </a:extLst>
          </a:blip>
          <a:srcRect l="64453" t="30894" r="1837" b="44819"/>
          <a:stretch/>
        </p:blipFill>
        <p:spPr>
          <a:xfrm>
            <a:off x="7883059" y="4644941"/>
            <a:ext cx="3502643" cy="1211302"/>
          </a:xfrm>
          <a:prstGeom prst="rect">
            <a:avLst/>
          </a:prstGeom>
        </p:spPr>
      </p:pic>
    </p:spTree>
    <p:extLst>
      <p:ext uri="{BB962C8B-B14F-4D97-AF65-F5344CB8AC3E}">
        <p14:creationId xmlns:p14="http://schemas.microsoft.com/office/powerpoint/2010/main" val="332802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6FB90BE-2CA3-F541-1170-3637C1CC6690}"/>
              </a:ext>
            </a:extLst>
          </p:cNvPr>
          <p:cNvSpPr>
            <a:spLocks noGrp="1"/>
          </p:cNvSpPr>
          <p:nvPr>
            <p:ph type="title"/>
          </p:nvPr>
        </p:nvSpPr>
        <p:spPr>
          <a:xfrm>
            <a:off x="958506" y="800392"/>
            <a:ext cx="10264697" cy="1212102"/>
          </a:xfrm>
        </p:spPr>
        <p:txBody>
          <a:bodyPr>
            <a:normAutofit/>
          </a:bodyPr>
          <a:lstStyle/>
          <a:p>
            <a:r>
              <a:rPr lang="es-419" sz="4000">
                <a:solidFill>
                  <a:srgbClr val="FFFFFF"/>
                </a:solidFill>
              </a:rPr>
              <a:t>Acabados internos	</a:t>
            </a:r>
          </a:p>
        </p:txBody>
      </p:sp>
      <p:sp>
        <p:nvSpPr>
          <p:cNvPr id="3" name="Content Placeholder 2">
            <a:extLst>
              <a:ext uri="{FF2B5EF4-FFF2-40B4-BE49-F238E27FC236}">
                <a16:creationId xmlns:a16="http://schemas.microsoft.com/office/drawing/2014/main" id="{46F690AE-7068-E79F-E078-D7282F06EC8C}"/>
              </a:ext>
            </a:extLst>
          </p:cNvPr>
          <p:cNvSpPr>
            <a:spLocks noGrp="1"/>
          </p:cNvSpPr>
          <p:nvPr>
            <p:ph idx="1"/>
          </p:nvPr>
        </p:nvSpPr>
        <p:spPr>
          <a:xfrm>
            <a:off x="1367624" y="2490436"/>
            <a:ext cx="9708995" cy="3567173"/>
          </a:xfrm>
        </p:spPr>
        <p:txBody>
          <a:bodyPr anchor="ctr">
            <a:normAutofit/>
          </a:bodyPr>
          <a:lstStyle/>
          <a:p>
            <a:r>
              <a:rPr lang="es-419" sz="2400"/>
              <a:t>El recubrimiento de acero es vital, para evitar corrosión por la acidez y gases producto del proceso de descomposición. </a:t>
            </a:r>
          </a:p>
          <a:p>
            <a:r>
              <a:rPr lang="es-419" sz="2400"/>
              <a:t>El acabado interno también es fundamental, en paredes, piso y parte baja de la losa superior.</a:t>
            </a:r>
          </a:p>
          <a:p>
            <a:r>
              <a:rPr lang="es-419" sz="2400"/>
              <a:t>Existen múltiples casos del colapso de estructuras producto de fugas y acabados deficientes. </a:t>
            </a:r>
          </a:p>
        </p:txBody>
      </p:sp>
    </p:spTree>
    <p:extLst>
      <p:ext uri="{BB962C8B-B14F-4D97-AF65-F5344CB8AC3E}">
        <p14:creationId xmlns:p14="http://schemas.microsoft.com/office/powerpoint/2010/main" val="221903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40924"/>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C2CA-4B20-CD68-D983-8074F4B17916}"/>
              </a:ext>
            </a:extLst>
          </p:cNvPr>
          <p:cNvSpPr>
            <a:spLocks noGrp="1"/>
          </p:cNvSpPr>
          <p:nvPr>
            <p:ph type="title"/>
          </p:nvPr>
        </p:nvSpPr>
        <p:spPr>
          <a:xfrm>
            <a:off x="206477" y="365125"/>
            <a:ext cx="11838039" cy="1325563"/>
          </a:xfrm>
        </p:spPr>
        <p:txBody>
          <a:bodyPr/>
          <a:lstStyle/>
          <a:p>
            <a:r>
              <a:rPr lang="es-419" dirty="0"/>
              <a:t>A manera de repaso </a:t>
            </a:r>
          </a:p>
        </p:txBody>
      </p:sp>
      <p:sp>
        <p:nvSpPr>
          <p:cNvPr id="3" name="Content Placeholder 2">
            <a:extLst>
              <a:ext uri="{FF2B5EF4-FFF2-40B4-BE49-F238E27FC236}">
                <a16:creationId xmlns:a16="http://schemas.microsoft.com/office/drawing/2014/main" id="{881DE185-E104-A241-A358-24D8BD82988D}"/>
              </a:ext>
            </a:extLst>
          </p:cNvPr>
          <p:cNvSpPr>
            <a:spLocks noGrp="1"/>
          </p:cNvSpPr>
          <p:nvPr>
            <p:ph idx="1"/>
          </p:nvPr>
        </p:nvSpPr>
        <p:spPr>
          <a:xfrm>
            <a:off x="1095718" y="1690688"/>
            <a:ext cx="10000563" cy="4351338"/>
          </a:xfrm>
        </p:spPr>
        <p:txBody>
          <a:bodyPr/>
          <a:lstStyle/>
          <a:p>
            <a:r>
              <a:rPr lang="es-419" dirty="0"/>
              <a:t>Tener presente la importancia de una adecuada construcción del tanque séptico. </a:t>
            </a:r>
          </a:p>
          <a:p>
            <a:r>
              <a:rPr lang="es-419" dirty="0"/>
              <a:t>Ser preciso en la colocación de piezas, revestimientos y bloques.</a:t>
            </a:r>
          </a:p>
          <a:p>
            <a:r>
              <a:rPr lang="es-419" dirty="0"/>
              <a:t>Mantener los bloques limpios y secos. </a:t>
            </a:r>
          </a:p>
          <a:p>
            <a:r>
              <a:rPr lang="es-419" dirty="0"/>
              <a:t>Mantener las proporciones de las mezclas a preparar. </a:t>
            </a:r>
          </a:p>
          <a:p>
            <a:r>
              <a:rPr lang="es-419" dirty="0"/>
              <a:t>Proteger e impermeabilizar partes de acero e interior del tanque en todas sus caras. </a:t>
            </a:r>
          </a:p>
        </p:txBody>
      </p:sp>
    </p:spTree>
    <p:extLst>
      <p:ext uri="{BB962C8B-B14F-4D97-AF65-F5344CB8AC3E}">
        <p14:creationId xmlns:p14="http://schemas.microsoft.com/office/powerpoint/2010/main" val="29386713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F930D-0E90-62B5-5577-378D7F4C804B}"/>
              </a:ext>
            </a:extLst>
          </p:cNvPr>
          <p:cNvSpPr>
            <a:spLocks noGrp="1"/>
          </p:cNvSpPr>
          <p:nvPr>
            <p:ph type="ctrTitle"/>
          </p:nvPr>
        </p:nvSpPr>
        <p:spPr>
          <a:xfrm>
            <a:off x="638882" y="639193"/>
            <a:ext cx="3571810" cy="3573516"/>
          </a:xfrm>
        </p:spPr>
        <p:txBody>
          <a:bodyPr>
            <a:normAutofit/>
          </a:bodyPr>
          <a:lstStyle/>
          <a:p>
            <a:pPr algn="l"/>
            <a:r>
              <a:rPr lang="es-419" sz="4600" dirty="0"/>
              <a:t>Construcción de soluciones sanitarias individuales</a:t>
            </a:r>
            <a:br>
              <a:rPr lang="es-419" sz="4600" dirty="0"/>
            </a:br>
            <a:r>
              <a:rPr lang="es-419" sz="4600" dirty="0"/>
              <a:t>(2da. Parte)</a:t>
            </a:r>
          </a:p>
        </p:txBody>
      </p:sp>
      <p:sp>
        <p:nvSpPr>
          <p:cNvPr id="3" name="Subtitle 2">
            <a:extLst>
              <a:ext uri="{FF2B5EF4-FFF2-40B4-BE49-F238E27FC236}">
                <a16:creationId xmlns:a16="http://schemas.microsoft.com/office/drawing/2014/main" id="{8AE07DBD-3F5D-9E83-684B-25833F6341C2}"/>
              </a:ext>
            </a:extLst>
          </p:cNvPr>
          <p:cNvSpPr>
            <a:spLocks noGrp="1"/>
          </p:cNvSpPr>
          <p:nvPr>
            <p:ph type="subTitle" idx="1"/>
          </p:nvPr>
        </p:nvSpPr>
        <p:spPr>
          <a:xfrm>
            <a:off x="638882" y="4631161"/>
            <a:ext cx="3571810" cy="1559327"/>
          </a:xfrm>
        </p:spPr>
        <p:txBody>
          <a:bodyPr>
            <a:normAutofit/>
          </a:bodyPr>
          <a:lstStyle/>
          <a:p>
            <a:pPr algn="l"/>
            <a:r>
              <a:rPr lang="es-419" sz="2200"/>
              <a:t>Facilitador: Sr. Elías Rosales</a:t>
            </a:r>
          </a:p>
          <a:p>
            <a:pPr algn="l"/>
            <a:r>
              <a:rPr lang="es-419" sz="2200"/>
              <a:t>Proyecto: </a:t>
            </a:r>
            <a:r>
              <a:rPr lang="es-419" sz="2200" err="1"/>
              <a:t>CoTriSan</a:t>
            </a:r>
            <a:r>
              <a:rPr lang="es-419" sz="2200"/>
              <a:t> GIZ Costa Rica</a:t>
            </a:r>
          </a:p>
          <a:p>
            <a:pPr algn="l"/>
            <a:r>
              <a:rPr lang="es-419" sz="2200"/>
              <a:t>Enero 2023</a:t>
            </a:r>
          </a:p>
        </p:txBody>
      </p:sp>
      <p:pic>
        <p:nvPicPr>
          <p:cNvPr id="5" name="Imagen 4">
            <a:extLst>
              <a:ext uri="{FF2B5EF4-FFF2-40B4-BE49-F238E27FC236}">
                <a16:creationId xmlns:a16="http://schemas.microsoft.com/office/drawing/2014/main" id="{61DD360B-0A76-EBA4-2CF8-7EFC4E096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9107" y="640080"/>
            <a:ext cx="7184994" cy="5550408"/>
          </a:xfrm>
          <a:prstGeom prst="rect">
            <a:avLst/>
          </a:prstGeom>
        </p:spPr>
      </p:pic>
    </p:spTree>
    <p:extLst>
      <p:ext uri="{BB962C8B-B14F-4D97-AF65-F5344CB8AC3E}">
        <p14:creationId xmlns:p14="http://schemas.microsoft.com/office/powerpoint/2010/main" val="12161686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5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FC8F17-D155-B652-727B-49FEE5D1D5CC}"/>
              </a:ext>
            </a:extLst>
          </p:cNvPr>
          <p:cNvPicPr>
            <a:picLocks noChangeAspect="1"/>
          </p:cNvPicPr>
          <p:nvPr/>
        </p:nvPicPr>
        <p:blipFill>
          <a:blip r:embed="rId2"/>
          <a:stretch>
            <a:fillRect/>
          </a:stretch>
        </p:blipFill>
        <p:spPr>
          <a:xfrm>
            <a:off x="900544" y="0"/>
            <a:ext cx="10390909" cy="6857999"/>
          </a:xfrm>
          <a:prstGeom prst="rect">
            <a:avLst/>
          </a:prstGeom>
        </p:spPr>
      </p:pic>
    </p:spTree>
    <p:extLst>
      <p:ext uri="{BB962C8B-B14F-4D97-AF65-F5344CB8AC3E}">
        <p14:creationId xmlns:p14="http://schemas.microsoft.com/office/powerpoint/2010/main" val="301504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0243"/>
          </a:schemeClr>
        </a:solidFill>
        <a:effectLst/>
      </p:bgPr>
    </p:bg>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43966EE4-D866-908D-41A5-F930DE4A7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39" y="658761"/>
            <a:ext cx="12009633" cy="5838346"/>
          </a:xfrm>
          <a:prstGeom prst="rect">
            <a:avLst/>
          </a:prstGeom>
        </p:spPr>
      </p:pic>
    </p:spTree>
    <p:extLst>
      <p:ext uri="{BB962C8B-B14F-4D97-AF65-F5344CB8AC3E}">
        <p14:creationId xmlns:p14="http://schemas.microsoft.com/office/powerpoint/2010/main" val="35738628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6CDB6-3CC4-6379-A8D9-1D572E0E744A}"/>
              </a:ext>
            </a:extLst>
          </p:cNvPr>
          <p:cNvSpPr>
            <a:spLocks noGrp="1"/>
          </p:cNvSpPr>
          <p:nvPr>
            <p:ph type="title"/>
          </p:nvPr>
        </p:nvSpPr>
        <p:spPr>
          <a:xfrm>
            <a:off x="117987" y="365125"/>
            <a:ext cx="11965858" cy="1325563"/>
          </a:xfrm>
        </p:spPr>
        <p:txBody>
          <a:bodyPr/>
          <a:lstStyle/>
          <a:p>
            <a:r>
              <a:rPr lang="es-419" dirty="0"/>
              <a:t>Tiempo, costo y calidad</a:t>
            </a:r>
          </a:p>
        </p:txBody>
      </p:sp>
      <p:sp>
        <p:nvSpPr>
          <p:cNvPr id="3" name="Content Placeholder 2">
            <a:extLst>
              <a:ext uri="{FF2B5EF4-FFF2-40B4-BE49-F238E27FC236}">
                <a16:creationId xmlns:a16="http://schemas.microsoft.com/office/drawing/2014/main" id="{1D111F2A-E7E3-8689-FB36-EF34F2AAAE75}"/>
              </a:ext>
            </a:extLst>
          </p:cNvPr>
          <p:cNvSpPr>
            <a:spLocks noGrp="1"/>
          </p:cNvSpPr>
          <p:nvPr>
            <p:ph idx="1"/>
          </p:nvPr>
        </p:nvSpPr>
        <p:spPr>
          <a:xfrm>
            <a:off x="1234865" y="2112229"/>
            <a:ext cx="9722269" cy="2214112"/>
          </a:xfrm>
        </p:spPr>
        <p:txBody>
          <a:bodyPr/>
          <a:lstStyle/>
          <a:p>
            <a:r>
              <a:rPr lang="es-419" dirty="0"/>
              <a:t>Como cualquier obra civil, debe cumplir con lo estipulado en tiempo, costo y calidad. </a:t>
            </a:r>
          </a:p>
          <a:p>
            <a:r>
              <a:rPr lang="es-419" dirty="0"/>
              <a:t>No se debe prescindir de la seguridad laboral, incluyendo vestimenta, equipo de protección y herramientas adecuadas. </a:t>
            </a:r>
          </a:p>
        </p:txBody>
      </p:sp>
    </p:spTree>
    <p:extLst>
      <p:ext uri="{BB962C8B-B14F-4D97-AF65-F5344CB8AC3E}">
        <p14:creationId xmlns:p14="http://schemas.microsoft.com/office/powerpoint/2010/main" val="200139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E4EA0B-9FBD-9CAC-348E-2E4806D13920}"/>
              </a:ext>
            </a:extLst>
          </p:cNvPr>
          <p:cNvSpPr>
            <a:spLocks noGrp="1"/>
          </p:cNvSpPr>
          <p:nvPr>
            <p:ph type="title"/>
          </p:nvPr>
        </p:nvSpPr>
        <p:spPr>
          <a:xfrm>
            <a:off x="838200" y="365125"/>
            <a:ext cx="10515600" cy="1325563"/>
          </a:xfrm>
        </p:spPr>
        <p:txBody>
          <a:bodyPr>
            <a:normAutofit/>
          </a:bodyPr>
          <a:lstStyle/>
          <a:p>
            <a:r>
              <a:rPr lang="es-419" sz="4600">
                <a:solidFill>
                  <a:srgbClr val="FFFFFF"/>
                </a:solidFill>
              </a:rPr>
              <a:t>El tanque séptico</a:t>
            </a:r>
          </a:p>
        </p:txBody>
      </p:sp>
      <p:sp>
        <p:nvSpPr>
          <p:cNvPr id="3" name="Content Placeholder 2">
            <a:extLst>
              <a:ext uri="{FF2B5EF4-FFF2-40B4-BE49-F238E27FC236}">
                <a16:creationId xmlns:a16="http://schemas.microsoft.com/office/drawing/2014/main" id="{AC0AF059-89C8-6333-EB59-2A9AD4128E22}"/>
              </a:ext>
            </a:extLst>
          </p:cNvPr>
          <p:cNvSpPr>
            <a:spLocks noGrp="1"/>
          </p:cNvSpPr>
          <p:nvPr>
            <p:ph idx="1"/>
          </p:nvPr>
        </p:nvSpPr>
        <p:spPr>
          <a:xfrm>
            <a:off x="838200" y="2438400"/>
            <a:ext cx="10515600" cy="3738562"/>
          </a:xfrm>
        </p:spPr>
        <p:txBody>
          <a:bodyPr>
            <a:normAutofit/>
          </a:bodyPr>
          <a:lstStyle/>
          <a:p>
            <a:r>
              <a:rPr lang="es-419" sz="2600"/>
              <a:t>Es la técnica más utilizada, cuando hay sistema de cañería y suministro permanente de agua. </a:t>
            </a:r>
          </a:p>
          <a:p>
            <a:r>
              <a:rPr lang="es-419" sz="2600"/>
              <a:t>Se compone de dos partes, el tanque para remover los contaminantes y el campo de infiltración.</a:t>
            </a:r>
          </a:p>
          <a:p>
            <a:r>
              <a:rPr lang="es-419" sz="2600"/>
              <a:t>Se debe verificar primero si el terreno tiene capacidad de recibir el agua usada.</a:t>
            </a:r>
          </a:p>
          <a:p>
            <a:r>
              <a:rPr lang="es-419" sz="2600"/>
              <a:t>De nada sirve el mejor tanque si no hay opciones de disponer el agua tratada. </a:t>
            </a:r>
          </a:p>
        </p:txBody>
      </p:sp>
    </p:spTree>
    <p:extLst>
      <p:ext uri="{BB962C8B-B14F-4D97-AF65-F5344CB8AC3E}">
        <p14:creationId xmlns:p14="http://schemas.microsoft.com/office/powerpoint/2010/main" val="286469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9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DFFAD89B-C510-450C-D1B0-CFB6FBCBE6CC}"/>
              </a:ext>
            </a:extLst>
          </p:cNvPr>
          <p:cNvPicPr>
            <a:picLocks noChangeAspect="1"/>
          </p:cNvPicPr>
          <p:nvPr/>
        </p:nvPicPr>
        <p:blipFill rotWithShape="1">
          <a:blip r:embed="rId2">
            <a:extLst>
              <a:ext uri="{28A0092B-C50C-407E-A947-70E740481C1C}">
                <a14:useLocalDpi xmlns:a14="http://schemas.microsoft.com/office/drawing/2010/main" val="0"/>
              </a:ext>
            </a:extLst>
          </a:blip>
          <a:srcRect r="36233"/>
          <a:stretch/>
        </p:blipFill>
        <p:spPr>
          <a:xfrm>
            <a:off x="6421035" y="1478190"/>
            <a:ext cx="5129784" cy="3901619"/>
          </a:xfrm>
          <a:prstGeom prst="rect">
            <a:avLst/>
          </a:prstGeom>
        </p:spPr>
      </p:pic>
      <p:sp>
        <p:nvSpPr>
          <p:cNvPr id="16"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23A7A43B-6BE4-9057-0FED-913CE07F20DB}"/>
              </a:ext>
            </a:extLst>
          </p:cNvPr>
          <p:cNvPicPr>
            <a:picLocks noChangeAspect="1"/>
          </p:cNvPicPr>
          <p:nvPr/>
        </p:nvPicPr>
        <p:blipFill rotWithShape="1">
          <a:blip r:embed="rId2">
            <a:extLst>
              <a:ext uri="{28A0092B-C50C-407E-A947-70E740481C1C}">
                <a14:useLocalDpi xmlns:a14="http://schemas.microsoft.com/office/drawing/2010/main" val="0"/>
              </a:ext>
            </a:extLst>
          </a:blip>
          <a:srcRect l="64001" t="11974" b="27885"/>
          <a:stretch/>
        </p:blipFill>
        <p:spPr>
          <a:xfrm>
            <a:off x="641180" y="1350782"/>
            <a:ext cx="5129784" cy="4156436"/>
          </a:xfrm>
          <a:prstGeom prst="rect">
            <a:avLst/>
          </a:prstGeom>
        </p:spPr>
      </p:pic>
    </p:spTree>
    <p:extLst>
      <p:ext uri="{BB962C8B-B14F-4D97-AF65-F5344CB8AC3E}">
        <p14:creationId xmlns:p14="http://schemas.microsoft.com/office/powerpoint/2010/main" val="15853553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603AB4F-B37E-467B-BAC2-20881AFC7C43}"/>
              </a:ext>
            </a:extLst>
          </p:cNvPr>
          <p:cNvSpPr>
            <a:spLocks noGrp="1"/>
          </p:cNvSpPr>
          <p:nvPr>
            <p:ph type="title"/>
          </p:nvPr>
        </p:nvSpPr>
        <p:spPr>
          <a:xfrm>
            <a:off x="958506" y="800392"/>
            <a:ext cx="10264697" cy="1212102"/>
          </a:xfrm>
        </p:spPr>
        <p:txBody>
          <a:bodyPr>
            <a:normAutofit/>
          </a:bodyPr>
          <a:lstStyle/>
          <a:p>
            <a:r>
              <a:rPr lang="es-419" sz="4000">
                <a:solidFill>
                  <a:srgbClr val="FFFFFF"/>
                </a:solidFill>
              </a:rPr>
              <a:t>Seguridad en excavaciones</a:t>
            </a:r>
          </a:p>
        </p:txBody>
      </p:sp>
      <p:sp>
        <p:nvSpPr>
          <p:cNvPr id="3" name="Content Placeholder 2">
            <a:extLst>
              <a:ext uri="{FF2B5EF4-FFF2-40B4-BE49-F238E27FC236}">
                <a16:creationId xmlns:a16="http://schemas.microsoft.com/office/drawing/2014/main" id="{F0E4CB08-94D7-00AB-E2C5-35394D0870B8}"/>
              </a:ext>
            </a:extLst>
          </p:cNvPr>
          <p:cNvSpPr>
            <a:spLocks noGrp="1"/>
          </p:cNvSpPr>
          <p:nvPr>
            <p:ph idx="1"/>
          </p:nvPr>
        </p:nvSpPr>
        <p:spPr>
          <a:xfrm>
            <a:off x="1367625" y="2490436"/>
            <a:ext cx="9468698" cy="3567173"/>
          </a:xfrm>
        </p:spPr>
        <p:txBody>
          <a:bodyPr anchor="ctr">
            <a:normAutofit lnSpcReduction="10000"/>
          </a:bodyPr>
          <a:lstStyle/>
          <a:p>
            <a:r>
              <a:rPr lang="es-419" sz="2400" dirty="0"/>
              <a:t>Dentro del reglamento de seguridad en construcciones 40790-S-MTSS, emitido por el Gobierno de Costa Rica, destacan (citas no textuales):</a:t>
            </a:r>
          </a:p>
          <a:p>
            <a:pPr lvl="1">
              <a:spcAft>
                <a:spcPts val="600"/>
              </a:spcAft>
            </a:pPr>
            <a:r>
              <a:rPr lang="es-419" dirty="0"/>
              <a:t>Art. 39: El profesional ante el CFIA debe realizar reconocimiento del lugar y determinar medidas de seguridad, según el tipo de suelo. </a:t>
            </a:r>
          </a:p>
          <a:p>
            <a:pPr lvl="1">
              <a:spcAft>
                <a:spcPts val="600"/>
              </a:spcAft>
            </a:pPr>
            <a:r>
              <a:rPr lang="es-419" dirty="0"/>
              <a:t>Art. 40: Se debe garantizar la estabilidad de taludes y en su caso, disponer de ademes para ofrecer seguridad a las personas. </a:t>
            </a:r>
          </a:p>
          <a:p>
            <a:pPr lvl="1">
              <a:spcAft>
                <a:spcPts val="600"/>
              </a:spcAft>
            </a:pPr>
            <a:r>
              <a:rPr lang="es-419" dirty="0"/>
              <a:t>Art. 43: En excavaciones de más de 1,50 m se requiere de escaleras. </a:t>
            </a:r>
          </a:p>
          <a:p>
            <a:pPr lvl="1">
              <a:spcAft>
                <a:spcPts val="600"/>
              </a:spcAft>
            </a:pPr>
            <a:r>
              <a:rPr lang="es-419" dirty="0"/>
              <a:t>Art. 49: Las cargas o sobrecargas ocasionales, deben ser consideradas para los cálculos de las protecciones. </a:t>
            </a:r>
          </a:p>
          <a:p>
            <a:pPr lvl="1"/>
            <a:endParaRPr lang="es-419" dirty="0"/>
          </a:p>
        </p:txBody>
      </p:sp>
    </p:spTree>
    <p:extLst>
      <p:ext uri="{BB962C8B-B14F-4D97-AF65-F5344CB8AC3E}">
        <p14:creationId xmlns:p14="http://schemas.microsoft.com/office/powerpoint/2010/main" val="70741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kitchen appliance&#10;&#10;Description automatically generated">
            <a:extLst>
              <a:ext uri="{FF2B5EF4-FFF2-40B4-BE49-F238E27FC236}">
                <a16:creationId xmlns:a16="http://schemas.microsoft.com/office/drawing/2014/main" id="{5C504CA0-D87B-A750-B6B1-CAA58F78E226}"/>
              </a:ext>
            </a:extLst>
          </p:cNvPr>
          <p:cNvPicPr>
            <a:picLocks noChangeAspect="1"/>
          </p:cNvPicPr>
          <p:nvPr/>
        </p:nvPicPr>
        <p:blipFill rotWithShape="1">
          <a:blip r:embed="rId2">
            <a:extLst>
              <a:ext uri="{28A0092B-C50C-407E-A947-70E740481C1C}">
                <a14:useLocalDpi xmlns:a14="http://schemas.microsoft.com/office/drawing/2010/main" val="0"/>
              </a:ext>
            </a:extLst>
          </a:blip>
          <a:srcRect r="44232"/>
          <a:stretch/>
        </p:blipFill>
        <p:spPr>
          <a:xfrm>
            <a:off x="350948" y="998799"/>
            <a:ext cx="5569883" cy="4860401"/>
          </a:xfrm>
          <a:prstGeom prst="rect">
            <a:avLst/>
          </a:prstGeom>
        </p:spPr>
      </p:pic>
      <p:pic>
        <p:nvPicPr>
          <p:cNvPr id="2" name="Picture 2" descr="A picture containing text, kitchen appliance&#10;&#10;Description automatically generated">
            <a:extLst>
              <a:ext uri="{FF2B5EF4-FFF2-40B4-BE49-F238E27FC236}">
                <a16:creationId xmlns:a16="http://schemas.microsoft.com/office/drawing/2014/main" id="{A79FBEEB-2211-76B7-3EB9-5C0EDD4FEFF0}"/>
              </a:ext>
            </a:extLst>
          </p:cNvPr>
          <p:cNvPicPr>
            <a:picLocks noChangeAspect="1"/>
          </p:cNvPicPr>
          <p:nvPr/>
        </p:nvPicPr>
        <p:blipFill rotWithShape="1">
          <a:blip r:embed="rId2">
            <a:extLst>
              <a:ext uri="{28A0092B-C50C-407E-A947-70E740481C1C}">
                <a14:useLocalDpi xmlns:a14="http://schemas.microsoft.com/office/drawing/2010/main" val="0"/>
              </a:ext>
            </a:extLst>
          </a:blip>
          <a:srcRect l="63884" t="4324" r="2700" b="54475"/>
          <a:stretch/>
        </p:blipFill>
        <p:spPr>
          <a:xfrm>
            <a:off x="6271171" y="1834266"/>
            <a:ext cx="5315779" cy="3189468"/>
          </a:xfrm>
          <a:prstGeom prst="rect">
            <a:avLst/>
          </a:prstGeom>
        </p:spPr>
      </p:pic>
    </p:spTree>
    <p:extLst>
      <p:ext uri="{BB962C8B-B14F-4D97-AF65-F5344CB8AC3E}">
        <p14:creationId xmlns:p14="http://schemas.microsoft.com/office/powerpoint/2010/main" val="324848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4A4F9-3371-4583-095F-F24ACF302841}"/>
              </a:ext>
            </a:extLst>
          </p:cNvPr>
          <p:cNvSpPr>
            <a:spLocks noGrp="1"/>
          </p:cNvSpPr>
          <p:nvPr>
            <p:ph type="title"/>
          </p:nvPr>
        </p:nvSpPr>
        <p:spPr>
          <a:xfrm>
            <a:off x="167146" y="0"/>
            <a:ext cx="11897033" cy="1325563"/>
          </a:xfrm>
        </p:spPr>
        <p:txBody>
          <a:bodyPr/>
          <a:lstStyle/>
          <a:p>
            <a:r>
              <a:rPr lang="es-419" dirty="0"/>
              <a:t>Gestión de residuos</a:t>
            </a:r>
          </a:p>
        </p:txBody>
      </p:sp>
      <p:sp>
        <p:nvSpPr>
          <p:cNvPr id="3" name="Content Placeholder 2">
            <a:extLst>
              <a:ext uri="{FF2B5EF4-FFF2-40B4-BE49-F238E27FC236}">
                <a16:creationId xmlns:a16="http://schemas.microsoft.com/office/drawing/2014/main" id="{C814CC18-EF67-3A16-26D4-F9F98E0D4D90}"/>
              </a:ext>
            </a:extLst>
          </p:cNvPr>
          <p:cNvSpPr>
            <a:spLocks noGrp="1"/>
          </p:cNvSpPr>
          <p:nvPr>
            <p:ph idx="1"/>
          </p:nvPr>
        </p:nvSpPr>
        <p:spPr>
          <a:xfrm>
            <a:off x="881966" y="1703707"/>
            <a:ext cx="10467392" cy="4351338"/>
          </a:xfrm>
        </p:spPr>
        <p:txBody>
          <a:bodyPr/>
          <a:lstStyle/>
          <a:p>
            <a:r>
              <a:rPr lang="es-419" dirty="0"/>
              <a:t>En el mismo reglamento, también se hace referencia a la gestión de residuos, específicamente (citas no textuales):</a:t>
            </a:r>
          </a:p>
          <a:p>
            <a:pPr lvl="1"/>
            <a:r>
              <a:rPr lang="es-419" dirty="0"/>
              <a:t>Art. 38: Es requisito retirar los residuos de la obra según las leyes y reglamentos. </a:t>
            </a:r>
          </a:p>
          <a:p>
            <a:pPr lvl="1"/>
            <a:r>
              <a:rPr lang="es-419" dirty="0"/>
              <a:t>Art. 77: Al terminar toda obra los residuos se recogen y se disponen, previendo contaminación en los ecosistemas. </a:t>
            </a:r>
          </a:p>
          <a:p>
            <a:r>
              <a:rPr lang="es-419" dirty="0"/>
              <a:t>Muchos de los residuos de una obra son aprovechables, por lo que se debe tener en cuenta desde el proceso de diseño, buscando evitar, reducir y reutilizar los residuos en la mayor medida posible. </a:t>
            </a:r>
          </a:p>
        </p:txBody>
      </p:sp>
    </p:spTree>
    <p:extLst>
      <p:ext uri="{BB962C8B-B14F-4D97-AF65-F5344CB8AC3E}">
        <p14:creationId xmlns:p14="http://schemas.microsoft.com/office/powerpoint/2010/main" val="403742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679488C0-6E01-5B81-1D95-9E4F0CA0AA81}"/>
              </a:ext>
            </a:extLst>
          </p:cNvPr>
          <p:cNvPicPr>
            <a:picLocks noChangeAspect="1"/>
          </p:cNvPicPr>
          <p:nvPr/>
        </p:nvPicPr>
        <p:blipFill rotWithShape="1">
          <a:blip r:embed="rId2">
            <a:extLst>
              <a:ext uri="{28A0092B-C50C-407E-A947-70E740481C1C}">
                <a14:useLocalDpi xmlns:a14="http://schemas.microsoft.com/office/drawing/2010/main" val="0"/>
              </a:ext>
            </a:extLst>
          </a:blip>
          <a:srcRect r="38594"/>
          <a:stretch/>
        </p:blipFill>
        <p:spPr>
          <a:xfrm>
            <a:off x="1120477" y="1491032"/>
            <a:ext cx="4814653" cy="3822336"/>
          </a:xfrm>
          <a:prstGeom prst="rect">
            <a:avLst/>
          </a:prstGeom>
        </p:spPr>
      </p:pic>
      <p:pic>
        <p:nvPicPr>
          <p:cNvPr id="2" name="Picture 2" descr="Diagram&#10;&#10;Description automatically generated">
            <a:extLst>
              <a:ext uri="{FF2B5EF4-FFF2-40B4-BE49-F238E27FC236}">
                <a16:creationId xmlns:a16="http://schemas.microsoft.com/office/drawing/2014/main" id="{EF9206A9-FE81-C130-AFEC-7CA21DF4266D}"/>
              </a:ext>
            </a:extLst>
          </p:cNvPr>
          <p:cNvPicPr>
            <a:picLocks noChangeAspect="1"/>
          </p:cNvPicPr>
          <p:nvPr/>
        </p:nvPicPr>
        <p:blipFill rotWithShape="1">
          <a:blip r:embed="rId2">
            <a:extLst>
              <a:ext uri="{28A0092B-C50C-407E-A947-70E740481C1C}">
                <a14:useLocalDpi xmlns:a14="http://schemas.microsoft.com/office/drawing/2010/main" val="0"/>
              </a:ext>
            </a:extLst>
          </a:blip>
          <a:srcRect l="63750" t="3233" r="2265" b="59450"/>
          <a:stretch/>
        </p:blipFill>
        <p:spPr>
          <a:xfrm>
            <a:off x="6256863" y="2137293"/>
            <a:ext cx="4814655" cy="2577268"/>
          </a:xfrm>
          <a:prstGeom prst="rect">
            <a:avLst/>
          </a:prstGeom>
        </p:spPr>
      </p:pic>
    </p:spTree>
    <p:extLst>
      <p:ext uri="{BB962C8B-B14F-4D97-AF65-F5344CB8AC3E}">
        <p14:creationId xmlns:p14="http://schemas.microsoft.com/office/powerpoint/2010/main" val="149662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B95F2-42EF-BA2E-4D2D-EE2F067FC8B6}"/>
              </a:ext>
            </a:extLst>
          </p:cNvPr>
          <p:cNvSpPr>
            <a:spLocks noGrp="1"/>
          </p:cNvSpPr>
          <p:nvPr>
            <p:ph type="title"/>
          </p:nvPr>
        </p:nvSpPr>
        <p:spPr>
          <a:xfrm>
            <a:off x="176981" y="365125"/>
            <a:ext cx="11818374" cy="1325563"/>
          </a:xfrm>
        </p:spPr>
        <p:txBody>
          <a:bodyPr/>
          <a:lstStyle/>
          <a:p>
            <a:r>
              <a:rPr lang="es-419" dirty="0"/>
              <a:t>Fallas ante inundaciones</a:t>
            </a:r>
          </a:p>
        </p:txBody>
      </p:sp>
      <p:sp>
        <p:nvSpPr>
          <p:cNvPr id="3" name="Content Placeholder 2">
            <a:extLst>
              <a:ext uri="{FF2B5EF4-FFF2-40B4-BE49-F238E27FC236}">
                <a16:creationId xmlns:a16="http://schemas.microsoft.com/office/drawing/2014/main" id="{6FAB8697-84D0-A4EB-CDCA-44284D8E74C9}"/>
              </a:ext>
            </a:extLst>
          </p:cNvPr>
          <p:cNvSpPr>
            <a:spLocks noGrp="1"/>
          </p:cNvSpPr>
          <p:nvPr>
            <p:ph idx="1"/>
          </p:nvPr>
        </p:nvSpPr>
        <p:spPr>
          <a:xfrm>
            <a:off x="835302" y="1690688"/>
            <a:ext cx="10096555" cy="4351338"/>
          </a:xfrm>
        </p:spPr>
        <p:txBody>
          <a:bodyPr/>
          <a:lstStyle/>
          <a:p>
            <a:r>
              <a:rPr lang="es-419" dirty="0"/>
              <a:t>A falta de políticas de desarrollo urbano y de Gestión Integrada del Recurso Hídrico (GIRH) la solución de tanque séptico se ha generalizado. </a:t>
            </a:r>
          </a:p>
          <a:p>
            <a:r>
              <a:rPr lang="es-419" dirty="0"/>
              <a:t>Los fenómenos climáticos más extremos y una mayor impermeabilización del suelo por cambios en su uso hace más propensas muchas áreas a inundaciones. </a:t>
            </a:r>
          </a:p>
          <a:p>
            <a:r>
              <a:rPr lang="es-419" dirty="0"/>
              <a:t>Cuando hay inundaciones en sitios con tanques sépticos, esta agua se filtra a los tanques y hace subir los sedimentos y grasas contenidos en el tanque, generando contaminación y riesgos a la salud pública. </a:t>
            </a:r>
          </a:p>
        </p:txBody>
      </p:sp>
    </p:spTree>
    <p:extLst>
      <p:ext uri="{BB962C8B-B14F-4D97-AF65-F5344CB8AC3E}">
        <p14:creationId xmlns:p14="http://schemas.microsoft.com/office/powerpoint/2010/main" val="98619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F1C8774C-8EF1-FED1-03CA-B0628151DC30}"/>
              </a:ext>
            </a:extLst>
          </p:cNvPr>
          <p:cNvPicPr>
            <a:picLocks noChangeAspect="1"/>
          </p:cNvPicPr>
          <p:nvPr/>
        </p:nvPicPr>
        <p:blipFill rotWithShape="1">
          <a:blip r:embed="rId2">
            <a:extLst>
              <a:ext uri="{28A0092B-C50C-407E-A947-70E740481C1C}">
                <a14:useLocalDpi xmlns:a14="http://schemas.microsoft.com/office/drawing/2010/main" val="0"/>
              </a:ext>
            </a:extLst>
          </a:blip>
          <a:srcRect l="65489" t="3525" b="58614"/>
          <a:stretch/>
        </p:blipFill>
        <p:spPr>
          <a:xfrm>
            <a:off x="6176433" y="1985076"/>
            <a:ext cx="5372100" cy="2887848"/>
          </a:xfrm>
          <a:prstGeom prst="rect">
            <a:avLst/>
          </a:prstGeom>
        </p:spPr>
      </p:pic>
      <p:sp>
        <p:nvSpPr>
          <p:cNvPr id="10" name="Rectangle 9">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F7291768-07AB-7CB8-FF4E-1BE3C93C7FA4}"/>
              </a:ext>
            </a:extLst>
          </p:cNvPr>
          <p:cNvPicPr>
            <a:picLocks noChangeAspect="1"/>
          </p:cNvPicPr>
          <p:nvPr/>
        </p:nvPicPr>
        <p:blipFill rotWithShape="1">
          <a:blip r:embed="rId2">
            <a:extLst>
              <a:ext uri="{28A0092B-C50C-407E-A947-70E740481C1C}">
                <a14:useLocalDpi xmlns:a14="http://schemas.microsoft.com/office/drawing/2010/main" val="0"/>
              </a:ext>
            </a:extLst>
          </a:blip>
          <a:srcRect r="37146"/>
          <a:stretch/>
        </p:blipFill>
        <p:spPr>
          <a:xfrm>
            <a:off x="643466" y="1334997"/>
            <a:ext cx="5372099" cy="4188005"/>
          </a:xfrm>
          <a:prstGeom prst="rect">
            <a:avLst/>
          </a:prstGeom>
        </p:spPr>
      </p:pic>
    </p:spTree>
    <p:extLst>
      <p:ext uri="{BB962C8B-B14F-4D97-AF65-F5344CB8AC3E}">
        <p14:creationId xmlns:p14="http://schemas.microsoft.com/office/powerpoint/2010/main" val="410018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5C591-0B3E-394D-3FFA-48504C498AB6}"/>
              </a:ext>
            </a:extLst>
          </p:cNvPr>
          <p:cNvSpPr>
            <a:spLocks noGrp="1"/>
          </p:cNvSpPr>
          <p:nvPr>
            <p:ph type="title"/>
          </p:nvPr>
        </p:nvSpPr>
        <p:spPr>
          <a:xfrm>
            <a:off x="147484" y="365125"/>
            <a:ext cx="11877368" cy="1325563"/>
          </a:xfrm>
        </p:spPr>
        <p:txBody>
          <a:bodyPr/>
          <a:lstStyle/>
          <a:p>
            <a:r>
              <a:rPr lang="es-419" dirty="0"/>
              <a:t>Medidas preventivas a las inundaciones</a:t>
            </a:r>
          </a:p>
        </p:txBody>
      </p:sp>
      <p:sp>
        <p:nvSpPr>
          <p:cNvPr id="3" name="Content Placeholder 2">
            <a:extLst>
              <a:ext uri="{FF2B5EF4-FFF2-40B4-BE49-F238E27FC236}">
                <a16:creationId xmlns:a16="http://schemas.microsoft.com/office/drawing/2014/main" id="{94B83D85-F412-B56F-9B9E-15611DFAFA2D}"/>
              </a:ext>
            </a:extLst>
          </p:cNvPr>
          <p:cNvSpPr>
            <a:spLocks noGrp="1"/>
          </p:cNvSpPr>
          <p:nvPr>
            <p:ph idx="1"/>
          </p:nvPr>
        </p:nvSpPr>
        <p:spPr>
          <a:xfrm>
            <a:off x="977502" y="1690688"/>
            <a:ext cx="10236995" cy="4351338"/>
          </a:xfrm>
        </p:spPr>
        <p:txBody>
          <a:bodyPr/>
          <a:lstStyle/>
          <a:p>
            <a:r>
              <a:rPr lang="es-419" dirty="0"/>
              <a:t>Construir el tanque sobre la superficie del terreno. </a:t>
            </a:r>
          </a:p>
          <a:p>
            <a:r>
              <a:rPr lang="es-419" dirty="0"/>
              <a:t>Colocar una “válvula de no retorno” en la tubería de salida del tanque, antes de la siguiente etapa para el tratamiento o antes del drenaje. </a:t>
            </a:r>
          </a:p>
          <a:p>
            <a:r>
              <a:rPr lang="es-419" dirty="0"/>
              <a:t>Elevar “la boca” del registro central, colocado en la losa superior del tanque. </a:t>
            </a:r>
          </a:p>
          <a:p>
            <a:r>
              <a:rPr lang="es-419" dirty="0"/>
              <a:t>Colocar como cierre de ese registro una tapa “en una sola pieza”, sin agujeros para manijas o elementos usados para levantar. </a:t>
            </a:r>
          </a:p>
        </p:txBody>
      </p:sp>
    </p:spTree>
    <p:extLst>
      <p:ext uri="{BB962C8B-B14F-4D97-AF65-F5344CB8AC3E}">
        <p14:creationId xmlns:p14="http://schemas.microsoft.com/office/powerpoint/2010/main" val="350136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29F3C09-1B89-AFB8-368C-ED50250706E5}"/>
              </a:ext>
            </a:extLst>
          </p:cNvPr>
          <p:cNvPicPr>
            <a:picLocks noChangeAspect="1"/>
          </p:cNvPicPr>
          <p:nvPr/>
        </p:nvPicPr>
        <p:blipFill rotWithShape="1">
          <a:blip r:embed="rId2">
            <a:extLst>
              <a:ext uri="{28A0092B-C50C-407E-A947-70E740481C1C}">
                <a14:useLocalDpi xmlns:a14="http://schemas.microsoft.com/office/drawing/2010/main" val="0"/>
              </a:ext>
            </a:extLst>
          </a:blip>
          <a:srcRect r="37258" b="45838"/>
          <a:stretch/>
        </p:blipFill>
        <p:spPr>
          <a:xfrm>
            <a:off x="58755" y="177457"/>
            <a:ext cx="6963601" cy="2934233"/>
          </a:xfrm>
          <a:prstGeom prst="rect">
            <a:avLst/>
          </a:prstGeom>
        </p:spPr>
      </p:pic>
      <p:pic>
        <p:nvPicPr>
          <p:cNvPr id="2" name="Picture 2" descr="Diagram&#10;&#10;Description automatically generated">
            <a:extLst>
              <a:ext uri="{FF2B5EF4-FFF2-40B4-BE49-F238E27FC236}">
                <a16:creationId xmlns:a16="http://schemas.microsoft.com/office/drawing/2014/main" id="{0A4EF435-05EC-4628-6CAC-70543969E603}"/>
              </a:ext>
            </a:extLst>
          </p:cNvPr>
          <p:cNvPicPr>
            <a:picLocks noChangeAspect="1"/>
          </p:cNvPicPr>
          <p:nvPr/>
        </p:nvPicPr>
        <p:blipFill rotWithShape="1">
          <a:blip r:embed="rId2">
            <a:extLst>
              <a:ext uri="{28A0092B-C50C-407E-A947-70E740481C1C}">
                <a14:useLocalDpi xmlns:a14="http://schemas.microsoft.com/office/drawing/2010/main" val="0"/>
              </a:ext>
            </a:extLst>
          </a:blip>
          <a:srcRect l="64115" t="11020" r="863" b="47930"/>
          <a:stretch/>
        </p:blipFill>
        <p:spPr>
          <a:xfrm>
            <a:off x="6929871" y="627833"/>
            <a:ext cx="5128506" cy="2934234"/>
          </a:xfrm>
          <a:prstGeom prst="rect">
            <a:avLst/>
          </a:prstGeom>
        </p:spPr>
      </p:pic>
      <p:pic>
        <p:nvPicPr>
          <p:cNvPr id="4" name="Picture 2" descr="Diagram&#10;&#10;Description automatically generated">
            <a:extLst>
              <a:ext uri="{FF2B5EF4-FFF2-40B4-BE49-F238E27FC236}">
                <a16:creationId xmlns:a16="http://schemas.microsoft.com/office/drawing/2014/main" id="{08990DA9-EA37-E417-3FDB-367BBF0C7A49}"/>
              </a:ext>
            </a:extLst>
          </p:cNvPr>
          <p:cNvPicPr>
            <a:picLocks noChangeAspect="1"/>
          </p:cNvPicPr>
          <p:nvPr/>
        </p:nvPicPr>
        <p:blipFill rotWithShape="1">
          <a:blip r:embed="rId2">
            <a:extLst>
              <a:ext uri="{28A0092B-C50C-407E-A947-70E740481C1C}">
                <a14:useLocalDpi xmlns:a14="http://schemas.microsoft.com/office/drawing/2010/main" val="0"/>
              </a:ext>
            </a:extLst>
          </a:blip>
          <a:srcRect t="54162" r="37258"/>
          <a:stretch/>
        </p:blipFill>
        <p:spPr>
          <a:xfrm>
            <a:off x="0" y="4012442"/>
            <a:ext cx="6888733" cy="2456596"/>
          </a:xfrm>
          <a:prstGeom prst="rect">
            <a:avLst/>
          </a:prstGeom>
        </p:spPr>
      </p:pic>
      <p:pic>
        <p:nvPicPr>
          <p:cNvPr id="5" name="Picture 2" descr="Diagram&#10;&#10;Description automatically generated">
            <a:extLst>
              <a:ext uri="{FF2B5EF4-FFF2-40B4-BE49-F238E27FC236}">
                <a16:creationId xmlns:a16="http://schemas.microsoft.com/office/drawing/2014/main" id="{B5BF2FA5-6765-4A65-93BC-C63EE564CF30}"/>
              </a:ext>
            </a:extLst>
          </p:cNvPr>
          <p:cNvPicPr>
            <a:picLocks noChangeAspect="1"/>
          </p:cNvPicPr>
          <p:nvPr/>
        </p:nvPicPr>
        <p:blipFill rotWithShape="1">
          <a:blip r:embed="rId2">
            <a:extLst>
              <a:ext uri="{28A0092B-C50C-407E-A947-70E740481C1C}">
                <a14:useLocalDpi xmlns:a14="http://schemas.microsoft.com/office/drawing/2010/main" val="0"/>
              </a:ext>
            </a:extLst>
          </a:blip>
          <a:srcRect l="64115" t="49343" r="863" b="21922"/>
          <a:stretch/>
        </p:blipFill>
        <p:spPr>
          <a:xfrm>
            <a:off x="7022356" y="4213747"/>
            <a:ext cx="5128506" cy="2053987"/>
          </a:xfrm>
          <a:prstGeom prst="rect">
            <a:avLst/>
          </a:prstGeom>
        </p:spPr>
      </p:pic>
    </p:spTree>
    <p:extLst>
      <p:ext uri="{BB962C8B-B14F-4D97-AF65-F5344CB8AC3E}">
        <p14:creationId xmlns:p14="http://schemas.microsoft.com/office/powerpoint/2010/main" val="244593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edge">
                                      <p:cBhvr>
                                        <p:cTn id="18"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B5D23-A877-BA66-47C7-5BDEF39A197A}"/>
              </a:ext>
            </a:extLst>
          </p:cNvPr>
          <p:cNvSpPr>
            <a:spLocks noGrp="1"/>
          </p:cNvSpPr>
          <p:nvPr>
            <p:ph type="title"/>
          </p:nvPr>
        </p:nvSpPr>
        <p:spPr>
          <a:xfrm>
            <a:off x="127819" y="365125"/>
            <a:ext cx="11916697" cy="1325563"/>
          </a:xfrm>
        </p:spPr>
        <p:txBody>
          <a:bodyPr/>
          <a:lstStyle/>
          <a:p>
            <a:r>
              <a:rPr lang="es-419" dirty="0"/>
              <a:t>Tratamiento y sistemas mejorados</a:t>
            </a:r>
          </a:p>
        </p:txBody>
      </p:sp>
      <p:sp>
        <p:nvSpPr>
          <p:cNvPr id="3" name="Content Placeholder 2">
            <a:extLst>
              <a:ext uri="{FF2B5EF4-FFF2-40B4-BE49-F238E27FC236}">
                <a16:creationId xmlns:a16="http://schemas.microsoft.com/office/drawing/2014/main" id="{533FFA3D-D12C-0E85-67FE-EEBD2E632503}"/>
              </a:ext>
            </a:extLst>
          </p:cNvPr>
          <p:cNvSpPr>
            <a:spLocks noGrp="1"/>
          </p:cNvSpPr>
          <p:nvPr>
            <p:ph idx="1"/>
          </p:nvPr>
        </p:nvSpPr>
        <p:spPr>
          <a:xfrm>
            <a:off x="1528550" y="2385183"/>
            <a:ext cx="8769053" cy="2473420"/>
          </a:xfrm>
        </p:spPr>
        <p:txBody>
          <a:bodyPr/>
          <a:lstStyle/>
          <a:p>
            <a:r>
              <a:rPr lang="es-419" dirty="0"/>
              <a:t>En caso que las condiciones del suelo no permitan la percolación adecuada, hay que pensar en alternativas. </a:t>
            </a:r>
          </a:p>
          <a:p>
            <a:pPr lvl="1"/>
            <a:r>
              <a:rPr lang="es-419" dirty="0"/>
              <a:t>Ubicar posibilidades en terrenos circundantes </a:t>
            </a:r>
          </a:p>
          <a:p>
            <a:pPr lvl="1"/>
            <a:r>
              <a:rPr lang="es-419" dirty="0"/>
              <a:t>cuerpos de agua cercanos</a:t>
            </a:r>
          </a:p>
          <a:p>
            <a:pPr lvl="1"/>
            <a:r>
              <a:rPr lang="es-419" dirty="0"/>
              <a:t>Sistemas secos o que evaporen, donde no haya producción de aguas residuales. </a:t>
            </a:r>
          </a:p>
          <a:p>
            <a:pPr lvl="1"/>
            <a:endParaRPr lang="es-419" dirty="0"/>
          </a:p>
        </p:txBody>
      </p:sp>
    </p:spTree>
    <p:extLst>
      <p:ext uri="{BB962C8B-B14F-4D97-AF65-F5344CB8AC3E}">
        <p14:creationId xmlns:p14="http://schemas.microsoft.com/office/powerpoint/2010/main" val="170719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536CE2F-501E-CC84-4893-1F7F1EF4CAD6}"/>
              </a:ext>
            </a:extLst>
          </p:cNvPr>
          <p:cNvPicPr>
            <a:picLocks noChangeAspect="1"/>
          </p:cNvPicPr>
          <p:nvPr/>
        </p:nvPicPr>
        <p:blipFill rotWithShape="1">
          <a:blip r:embed="rId2">
            <a:extLst>
              <a:ext uri="{28A0092B-C50C-407E-A947-70E740481C1C}">
                <a14:useLocalDpi xmlns:a14="http://schemas.microsoft.com/office/drawing/2010/main" val="0"/>
              </a:ext>
            </a:extLst>
          </a:blip>
          <a:srcRect r="45232"/>
          <a:stretch/>
        </p:blipFill>
        <p:spPr>
          <a:xfrm>
            <a:off x="6124" y="416715"/>
            <a:ext cx="6582935" cy="5849615"/>
          </a:xfrm>
          <a:prstGeom prst="rect">
            <a:avLst/>
          </a:prstGeom>
        </p:spPr>
      </p:pic>
      <p:pic>
        <p:nvPicPr>
          <p:cNvPr id="2" name="Picture 2" descr="Diagram&#10;&#10;Description automatically generated">
            <a:extLst>
              <a:ext uri="{FF2B5EF4-FFF2-40B4-BE49-F238E27FC236}">
                <a16:creationId xmlns:a16="http://schemas.microsoft.com/office/drawing/2014/main" id="{8EB84C86-5D04-D40B-F938-C6BF8D46D58C}"/>
              </a:ext>
            </a:extLst>
          </p:cNvPr>
          <p:cNvPicPr>
            <a:picLocks noChangeAspect="1"/>
          </p:cNvPicPr>
          <p:nvPr/>
        </p:nvPicPr>
        <p:blipFill rotWithShape="1">
          <a:blip r:embed="rId2">
            <a:extLst>
              <a:ext uri="{28A0092B-C50C-407E-A947-70E740481C1C}">
                <a14:useLocalDpi xmlns:a14="http://schemas.microsoft.com/office/drawing/2010/main" val="0"/>
              </a:ext>
            </a:extLst>
          </a:blip>
          <a:srcRect l="54768"/>
          <a:stretch/>
        </p:blipFill>
        <p:spPr>
          <a:xfrm>
            <a:off x="6508376" y="443609"/>
            <a:ext cx="5596817" cy="6021938"/>
          </a:xfrm>
          <a:prstGeom prst="rect">
            <a:avLst/>
          </a:prstGeom>
        </p:spPr>
      </p:pic>
    </p:spTree>
    <p:extLst>
      <p:ext uri="{BB962C8B-B14F-4D97-AF65-F5344CB8AC3E}">
        <p14:creationId xmlns:p14="http://schemas.microsoft.com/office/powerpoint/2010/main" val="50434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F38B-CE14-8DA1-F925-0D75C7D7AEFA}"/>
              </a:ext>
            </a:extLst>
          </p:cNvPr>
          <p:cNvSpPr>
            <a:spLocks noGrp="1"/>
          </p:cNvSpPr>
          <p:nvPr>
            <p:ph type="title"/>
          </p:nvPr>
        </p:nvSpPr>
        <p:spPr>
          <a:xfrm>
            <a:off x="196645" y="365125"/>
            <a:ext cx="11720052" cy="1325563"/>
          </a:xfrm>
        </p:spPr>
        <p:txBody>
          <a:bodyPr/>
          <a:lstStyle/>
          <a:p>
            <a:r>
              <a:rPr lang="es-419" dirty="0"/>
              <a:t>A manera de repaso</a:t>
            </a:r>
          </a:p>
        </p:txBody>
      </p:sp>
      <p:sp>
        <p:nvSpPr>
          <p:cNvPr id="3" name="Content Placeholder 2">
            <a:extLst>
              <a:ext uri="{FF2B5EF4-FFF2-40B4-BE49-F238E27FC236}">
                <a16:creationId xmlns:a16="http://schemas.microsoft.com/office/drawing/2014/main" id="{F34CC718-D6CC-35DD-AD5D-ABCC26D7CD8A}"/>
              </a:ext>
            </a:extLst>
          </p:cNvPr>
          <p:cNvSpPr>
            <a:spLocks noGrp="1"/>
          </p:cNvSpPr>
          <p:nvPr>
            <p:ph idx="1"/>
          </p:nvPr>
        </p:nvSpPr>
        <p:spPr>
          <a:xfrm>
            <a:off x="1632081" y="1866568"/>
            <a:ext cx="8927837" cy="2869205"/>
          </a:xfrm>
        </p:spPr>
        <p:txBody>
          <a:bodyPr/>
          <a:lstStyle/>
          <a:p>
            <a:r>
              <a:rPr lang="es-419" dirty="0"/>
              <a:t>Revisar y cumplir con los reglamentos de seguridad correspondientes. </a:t>
            </a:r>
          </a:p>
          <a:p>
            <a:r>
              <a:rPr lang="es-419" dirty="0"/>
              <a:t>Diseñar en sitios con menor riesgo de inundación, (y hacerlos resistentes a dicho fenómeno).</a:t>
            </a:r>
          </a:p>
          <a:p>
            <a:r>
              <a:rPr lang="es-419" dirty="0"/>
              <a:t>Diseñar alternativas en caso de la que la percolación no sea una opción. </a:t>
            </a:r>
          </a:p>
        </p:txBody>
      </p:sp>
    </p:spTree>
    <p:extLst>
      <p:ext uri="{BB962C8B-B14F-4D97-AF65-F5344CB8AC3E}">
        <p14:creationId xmlns:p14="http://schemas.microsoft.com/office/powerpoint/2010/main" val="17376676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B5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A0CC050-7267-92EF-248A-C823320A655B}"/>
              </a:ext>
            </a:extLst>
          </p:cNvPr>
          <p:cNvPicPr>
            <a:picLocks noChangeAspect="1"/>
          </p:cNvPicPr>
          <p:nvPr/>
        </p:nvPicPr>
        <p:blipFill>
          <a:blip r:embed="rId2"/>
          <a:stretch>
            <a:fillRect/>
          </a:stretch>
        </p:blipFill>
        <p:spPr>
          <a:xfrm>
            <a:off x="880794" y="0"/>
            <a:ext cx="10430414" cy="6857999"/>
          </a:xfrm>
          <a:prstGeom prst="rect">
            <a:avLst/>
          </a:prstGeom>
        </p:spPr>
      </p:pic>
    </p:spTree>
    <p:extLst>
      <p:ext uri="{BB962C8B-B14F-4D97-AF65-F5344CB8AC3E}">
        <p14:creationId xmlns:p14="http://schemas.microsoft.com/office/powerpoint/2010/main" val="2279297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956FFDF7-A2DA-40C3-718A-1C4423523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708279"/>
            <a:ext cx="11277600" cy="5441442"/>
          </a:xfrm>
          <a:prstGeom prst="rect">
            <a:avLst/>
          </a:prstGeom>
        </p:spPr>
      </p:pic>
    </p:spTree>
    <p:extLst>
      <p:ext uri="{BB962C8B-B14F-4D97-AF65-F5344CB8AC3E}">
        <p14:creationId xmlns:p14="http://schemas.microsoft.com/office/powerpoint/2010/main" val="14742617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A4315-B6F5-3F94-65CA-4442B440C8F4}"/>
              </a:ext>
            </a:extLst>
          </p:cNvPr>
          <p:cNvSpPr>
            <a:spLocks noGrp="1"/>
          </p:cNvSpPr>
          <p:nvPr>
            <p:ph type="title"/>
          </p:nvPr>
        </p:nvSpPr>
        <p:spPr>
          <a:xfrm>
            <a:off x="186813" y="365125"/>
            <a:ext cx="11818374" cy="1325563"/>
          </a:xfrm>
        </p:spPr>
        <p:txBody>
          <a:bodyPr/>
          <a:lstStyle/>
          <a:p>
            <a:r>
              <a:rPr lang="es-419" dirty="0"/>
              <a:t>Tanques sépticos prefabricados</a:t>
            </a:r>
          </a:p>
        </p:txBody>
      </p:sp>
      <p:sp>
        <p:nvSpPr>
          <p:cNvPr id="3" name="Content Placeholder 2">
            <a:extLst>
              <a:ext uri="{FF2B5EF4-FFF2-40B4-BE49-F238E27FC236}">
                <a16:creationId xmlns:a16="http://schemas.microsoft.com/office/drawing/2014/main" id="{9EDDBAF1-DE3A-65DB-FEB6-2D208F8EDABA}"/>
              </a:ext>
            </a:extLst>
          </p:cNvPr>
          <p:cNvSpPr>
            <a:spLocks noGrp="1"/>
          </p:cNvSpPr>
          <p:nvPr>
            <p:ph idx="1"/>
          </p:nvPr>
        </p:nvSpPr>
        <p:spPr>
          <a:xfrm>
            <a:off x="1437711" y="1953454"/>
            <a:ext cx="9589680" cy="3737662"/>
          </a:xfrm>
        </p:spPr>
        <p:txBody>
          <a:bodyPr>
            <a:noAutofit/>
          </a:bodyPr>
          <a:lstStyle/>
          <a:p>
            <a:r>
              <a:rPr lang="es-419" sz="2400" dirty="0"/>
              <a:t>Los hay en concreto, plástico reforzado con fibra de vidrio y de polietileno.</a:t>
            </a:r>
          </a:p>
          <a:p>
            <a:r>
              <a:rPr lang="es-419" sz="2400" dirty="0"/>
              <a:t>Importante determinar cuál es el volumen de líquidos para su valoración técnica, este volumen normalmente es menor al de la capacidad de los tanques.</a:t>
            </a:r>
          </a:p>
          <a:p>
            <a:r>
              <a:rPr lang="es-419" sz="2400" dirty="0"/>
              <a:t>Y, correlacionar la información que da el fabricante con los requerimientos y realidades del proyecto.</a:t>
            </a:r>
          </a:p>
          <a:p>
            <a:pPr lvl="1"/>
            <a:r>
              <a:rPr lang="es-419" dirty="0"/>
              <a:t>Si es para 6 personas pero, para qué caudal ?</a:t>
            </a:r>
          </a:p>
          <a:p>
            <a:pPr lvl="1"/>
            <a:r>
              <a:rPr lang="es-419" dirty="0"/>
              <a:t>Si es para 6 personas pero, qué tipo de agua residual ?</a:t>
            </a:r>
          </a:p>
          <a:p>
            <a:pPr lvl="1"/>
            <a:r>
              <a:rPr lang="es-419" dirty="0"/>
              <a:t>La eficiencia de remoción a qué tipo de concentración inicial refiere ?</a:t>
            </a:r>
          </a:p>
          <a:p>
            <a:endParaRPr lang="es-419" sz="2400" dirty="0"/>
          </a:p>
        </p:txBody>
      </p:sp>
    </p:spTree>
    <p:extLst>
      <p:ext uri="{BB962C8B-B14F-4D97-AF65-F5344CB8AC3E}">
        <p14:creationId xmlns:p14="http://schemas.microsoft.com/office/powerpoint/2010/main" val="199020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B4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9B6D0295-E12A-B096-AC39-204D94169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784521"/>
            <a:ext cx="10905066" cy="5288957"/>
          </a:xfrm>
          <a:prstGeom prst="rect">
            <a:avLst/>
          </a:prstGeom>
        </p:spPr>
      </p:pic>
    </p:spTree>
    <p:extLst>
      <p:ext uri="{BB962C8B-B14F-4D97-AF65-F5344CB8AC3E}">
        <p14:creationId xmlns:p14="http://schemas.microsoft.com/office/powerpoint/2010/main" val="11692464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E4F293-0A40-4AA3-8747-1C7D9F3EE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D1CC8B8-2CD1-45F6-9CED-CA31040022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D0486316-3F2D-434E-AF23-A8EDD6E78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2AF5945E-96EF-472A-8B30-5AC427AA4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F43F39F5-753C-4BA6-AF2B-6F0EEE25AD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2CC5073C-8188-4DE4-B2AB-9C87DDA4F0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AEF2074A-D7D4-4AF6-866A-31DDF66B1F7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1979B51-C0DC-8568-D5FB-9CD42B0E0FE4}"/>
              </a:ext>
            </a:extLst>
          </p:cNvPr>
          <p:cNvSpPr>
            <a:spLocks noGrp="1"/>
          </p:cNvSpPr>
          <p:nvPr>
            <p:ph type="title"/>
          </p:nvPr>
        </p:nvSpPr>
        <p:spPr>
          <a:xfrm>
            <a:off x="1353666" y="759805"/>
            <a:ext cx="10000133" cy="1325563"/>
          </a:xfrm>
        </p:spPr>
        <p:txBody>
          <a:bodyPr>
            <a:normAutofit/>
          </a:bodyPr>
          <a:lstStyle/>
          <a:p>
            <a:r>
              <a:rPr lang="es-419" sz="4000">
                <a:solidFill>
                  <a:srgbClr val="FFFFFF"/>
                </a:solidFill>
              </a:rPr>
              <a:t>Tanques sépticos prefabricados</a:t>
            </a:r>
          </a:p>
        </p:txBody>
      </p:sp>
      <p:graphicFrame>
        <p:nvGraphicFramePr>
          <p:cNvPr id="5" name="Content Placeholder 2">
            <a:extLst>
              <a:ext uri="{FF2B5EF4-FFF2-40B4-BE49-F238E27FC236}">
                <a16:creationId xmlns:a16="http://schemas.microsoft.com/office/drawing/2014/main" id="{691FABCF-0B3C-C914-CD56-F78AC978FE44}"/>
              </a:ext>
            </a:extLst>
          </p:cNvPr>
          <p:cNvGraphicFramePr>
            <a:graphicFrameLocks noGrp="1"/>
          </p:cNvGraphicFramePr>
          <p:nvPr>
            <p:ph idx="1"/>
            <p:extLst>
              <p:ext uri="{D42A27DB-BD31-4B8C-83A1-F6EECF244321}">
                <p14:modId xmlns:p14="http://schemas.microsoft.com/office/powerpoint/2010/main" val="4087016991"/>
              </p:ext>
            </p:extLst>
          </p:nvPr>
        </p:nvGraphicFramePr>
        <p:xfrm>
          <a:off x="1422492" y="2499837"/>
          <a:ext cx="9507778" cy="371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350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C2A1499-A534-4A40-B565-7D994923461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3386486E-A3F2-FC42-98D4-65E84C0C08A1}"/>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E4CFF41D-2FB0-024E-97A5-243A19410DC3}"/>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6DED9A4B-EC64-C949-9EB2-7CC4ECA09E47}"/>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ED882049-CCA6-FA4F-BC89-6D4A014C5D97}"/>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CC0AA649-41B9-354E-BDC0-CB59A640EE2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Diagram, engineering drawing&#10;&#10;Description automatically generated">
            <a:extLst>
              <a:ext uri="{FF2B5EF4-FFF2-40B4-BE49-F238E27FC236}">
                <a16:creationId xmlns:a16="http://schemas.microsoft.com/office/drawing/2014/main" id="{9AE3BEF1-DFA0-2EBE-49D9-B9393175D3A2}"/>
              </a:ext>
            </a:extLst>
          </p:cNvPr>
          <p:cNvPicPr>
            <a:picLocks noChangeAspect="1"/>
          </p:cNvPicPr>
          <p:nvPr/>
        </p:nvPicPr>
        <p:blipFill rotWithShape="1">
          <a:blip r:embed="rId2">
            <a:extLst>
              <a:ext uri="{28A0092B-C50C-407E-A947-70E740481C1C}">
                <a14:useLocalDpi xmlns:a14="http://schemas.microsoft.com/office/drawing/2010/main" val="0"/>
              </a:ext>
            </a:extLst>
          </a:blip>
          <a:srcRect r="39362"/>
          <a:stretch/>
        </p:blipFill>
        <p:spPr>
          <a:xfrm>
            <a:off x="637376" y="1643459"/>
            <a:ext cx="3343202" cy="2673989"/>
          </a:xfrm>
          <a:prstGeom prst="rect">
            <a:avLst/>
          </a:prstGeom>
        </p:spPr>
      </p:pic>
      <p:sp>
        <p:nvSpPr>
          <p:cNvPr id="16" name="Freeform: Shape 15">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descr="Diagram, engineering drawing&#10;&#10;Description automatically generated">
            <a:extLst>
              <a:ext uri="{FF2B5EF4-FFF2-40B4-BE49-F238E27FC236}">
                <a16:creationId xmlns:a16="http://schemas.microsoft.com/office/drawing/2014/main" id="{CFD8A2BC-B76C-DF4B-DEB4-D4219D48E52B}"/>
              </a:ext>
            </a:extLst>
          </p:cNvPr>
          <p:cNvPicPr>
            <a:picLocks noChangeAspect="1"/>
          </p:cNvPicPr>
          <p:nvPr/>
        </p:nvPicPr>
        <p:blipFill rotWithShape="1">
          <a:blip r:embed="rId2">
            <a:extLst>
              <a:ext uri="{28A0092B-C50C-407E-A947-70E740481C1C}">
                <a14:useLocalDpi xmlns:a14="http://schemas.microsoft.com/office/drawing/2010/main" val="0"/>
              </a:ext>
            </a:extLst>
          </a:blip>
          <a:srcRect l="62934" t="4944" r="2615" b="79847"/>
          <a:stretch/>
        </p:blipFill>
        <p:spPr>
          <a:xfrm>
            <a:off x="5835887" y="1715030"/>
            <a:ext cx="5439444" cy="1164648"/>
          </a:xfrm>
          <a:prstGeom prst="rect">
            <a:avLst/>
          </a:prstGeom>
        </p:spPr>
      </p:pic>
      <p:pic>
        <p:nvPicPr>
          <p:cNvPr id="4" name="Picture 2" descr="Diagram, engineering drawing&#10;&#10;Description automatically generated">
            <a:extLst>
              <a:ext uri="{FF2B5EF4-FFF2-40B4-BE49-F238E27FC236}">
                <a16:creationId xmlns:a16="http://schemas.microsoft.com/office/drawing/2014/main" id="{0971A536-9555-70A7-0B01-9064F271B1D5}"/>
              </a:ext>
            </a:extLst>
          </p:cNvPr>
          <p:cNvPicPr>
            <a:picLocks noChangeAspect="1"/>
          </p:cNvPicPr>
          <p:nvPr/>
        </p:nvPicPr>
        <p:blipFill rotWithShape="1">
          <a:blip r:embed="rId2">
            <a:extLst>
              <a:ext uri="{28A0092B-C50C-407E-A947-70E740481C1C}">
                <a14:useLocalDpi xmlns:a14="http://schemas.microsoft.com/office/drawing/2010/main" val="0"/>
              </a:ext>
            </a:extLst>
          </a:blip>
          <a:srcRect l="62934" t="20153" r="2615" b="61071"/>
          <a:stretch/>
        </p:blipFill>
        <p:spPr>
          <a:xfrm>
            <a:off x="5835887" y="2879678"/>
            <a:ext cx="5439444" cy="1437770"/>
          </a:xfrm>
          <a:prstGeom prst="rect">
            <a:avLst/>
          </a:prstGeom>
        </p:spPr>
      </p:pic>
      <p:pic>
        <p:nvPicPr>
          <p:cNvPr id="5" name="Picture 2" descr="Diagram, engineering drawing&#10;&#10;Description automatically generated">
            <a:extLst>
              <a:ext uri="{FF2B5EF4-FFF2-40B4-BE49-F238E27FC236}">
                <a16:creationId xmlns:a16="http://schemas.microsoft.com/office/drawing/2014/main" id="{7D7CC191-C9EF-21C4-23C1-93624A7369D3}"/>
              </a:ext>
            </a:extLst>
          </p:cNvPr>
          <p:cNvPicPr>
            <a:picLocks noChangeAspect="1"/>
          </p:cNvPicPr>
          <p:nvPr/>
        </p:nvPicPr>
        <p:blipFill rotWithShape="1">
          <a:blip r:embed="rId2">
            <a:extLst>
              <a:ext uri="{28A0092B-C50C-407E-A947-70E740481C1C}">
                <a14:useLocalDpi xmlns:a14="http://schemas.microsoft.com/office/drawing/2010/main" val="0"/>
              </a:ext>
            </a:extLst>
          </a:blip>
          <a:srcRect l="62934" t="37974" r="2615" b="43250"/>
          <a:stretch/>
        </p:blipFill>
        <p:spPr>
          <a:xfrm>
            <a:off x="5835887" y="4244372"/>
            <a:ext cx="5439444" cy="1437770"/>
          </a:xfrm>
          <a:prstGeom prst="rect">
            <a:avLst/>
          </a:prstGeom>
        </p:spPr>
      </p:pic>
    </p:spTree>
    <p:extLst>
      <p:ext uri="{BB962C8B-B14F-4D97-AF65-F5344CB8AC3E}">
        <p14:creationId xmlns:p14="http://schemas.microsoft.com/office/powerpoint/2010/main" val="325214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CA3F-9417-3D87-7601-C03794906500}"/>
              </a:ext>
            </a:extLst>
          </p:cNvPr>
          <p:cNvSpPr>
            <a:spLocks noGrp="1"/>
          </p:cNvSpPr>
          <p:nvPr>
            <p:ph type="title"/>
          </p:nvPr>
        </p:nvSpPr>
        <p:spPr>
          <a:xfrm>
            <a:off x="176981" y="365125"/>
            <a:ext cx="11877367" cy="1325563"/>
          </a:xfrm>
        </p:spPr>
        <p:txBody>
          <a:bodyPr/>
          <a:lstStyle/>
          <a:p>
            <a:r>
              <a:rPr lang="es-419" dirty="0"/>
              <a:t>Tanques sépticos prefabricados</a:t>
            </a:r>
          </a:p>
        </p:txBody>
      </p:sp>
      <p:sp>
        <p:nvSpPr>
          <p:cNvPr id="3" name="Content Placeholder 2">
            <a:extLst>
              <a:ext uri="{FF2B5EF4-FFF2-40B4-BE49-F238E27FC236}">
                <a16:creationId xmlns:a16="http://schemas.microsoft.com/office/drawing/2014/main" id="{CB420DBF-1C52-778C-2D2A-B40320F22600}"/>
              </a:ext>
            </a:extLst>
          </p:cNvPr>
          <p:cNvSpPr>
            <a:spLocks noGrp="1"/>
          </p:cNvSpPr>
          <p:nvPr>
            <p:ph idx="1"/>
          </p:nvPr>
        </p:nvSpPr>
        <p:spPr>
          <a:xfrm>
            <a:off x="1378424" y="1690688"/>
            <a:ext cx="9242909" cy="3399927"/>
          </a:xfrm>
        </p:spPr>
        <p:txBody>
          <a:bodyPr/>
          <a:lstStyle/>
          <a:p>
            <a:r>
              <a:rPr lang="es-419" dirty="0"/>
              <a:t>Se utilizará para tratar aguas residuales ordinarias (domésticas).</a:t>
            </a:r>
          </a:p>
          <a:p>
            <a:r>
              <a:rPr lang="es-419" dirty="0"/>
              <a:t>Se debe conocer el caudal de retorno (cantidad de agua residual que se genera).</a:t>
            </a:r>
          </a:p>
          <a:p>
            <a:r>
              <a:rPr lang="es-419" dirty="0"/>
              <a:t>Se debe conocer la cantidad de personas usuarias.</a:t>
            </a:r>
          </a:p>
          <a:p>
            <a:r>
              <a:rPr lang="es-419" dirty="0"/>
              <a:t>Se debe conocer la temperatura del agua residual. </a:t>
            </a:r>
          </a:p>
          <a:p>
            <a:r>
              <a:rPr lang="es-419" dirty="0"/>
              <a:t>Se aplican las fórmulas de diseño de tanques sépticos. </a:t>
            </a:r>
          </a:p>
          <a:p>
            <a:endParaRPr lang="es-419" dirty="0"/>
          </a:p>
        </p:txBody>
      </p:sp>
    </p:spTree>
    <p:extLst>
      <p:ext uri="{BB962C8B-B14F-4D97-AF65-F5344CB8AC3E}">
        <p14:creationId xmlns:p14="http://schemas.microsoft.com/office/powerpoint/2010/main" val="304870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FF7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 engineering drawing&#10;&#10;Description automatically generated">
            <a:extLst>
              <a:ext uri="{FF2B5EF4-FFF2-40B4-BE49-F238E27FC236}">
                <a16:creationId xmlns:a16="http://schemas.microsoft.com/office/drawing/2014/main" id="{D28AB596-0B31-64E5-4DDB-463C88331C0A}"/>
              </a:ext>
            </a:extLst>
          </p:cNvPr>
          <p:cNvPicPr>
            <a:picLocks noChangeAspect="1"/>
          </p:cNvPicPr>
          <p:nvPr/>
        </p:nvPicPr>
        <p:blipFill rotWithShape="1">
          <a:blip r:embed="rId2">
            <a:extLst>
              <a:ext uri="{28A0092B-C50C-407E-A947-70E740481C1C}">
                <a14:useLocalDpi xmlns:a14="http://schemas.microsoft.com/office/drawing/2010/main" val="0"/>
              </a:ext>
            </a:extLst>
          </a:blip>
          <a:srcRect l="64541" t="-1" r="615" b="75990"/>
          <a:stretch/>
        </p:blipFill>
        <p:spPr>
          <a:xfrm>
            <a:off x="622549" y="1237108"/>
            <a:ext cx="3854945" cy="1288371"/>
          </a:xfrm>
          <a:prstGeom prst="rect">
            <a:avLst/>
          </a:prstGeom>
        </p:spPr>
      </p:pic>
      <p:sp>
        <p:nvSpPr>
          <p:cNvPr id="13" name="Rectangle 12">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FF7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Diagram, engineering drawing&#10;&#10;Description automatically generated">
            <a:extLst>
              <a:ext uri="{FF2B5EF4-FFF2-40B4-BE49-F238E27FC236}">
                <a16:creationId xmlns:a16="http://schemas.microsoft.com/office/drawing/2014/main" id="{C1A5F0AB-6039-B756-97E1-815B79DAA8DD}"/>
              </a:ext>
            </a:extLst>
          </p:cNvPr>
          <p:cNvPicPr>
            <a:picLocks noChangeAspect="1"/>
          </p:cNvPicPr>
          <p:nvPr/>
        </p:nvPicPr>
        <p:blipFill rotWithShape="1">
          <a:blip r:embed="rId2">
            <a:extLst>
              <a:ext uri="{28A0092B-C50C-407E-A947-70E740481C1C}">
                <a14:useLocalDpi xmlns:a14="http://schemas.microsoft.com/office/drawing/2010/main" val="0"/>
              </a:ext>
            </a:extLst>
          </a:blip>
          <a:srcRect l="64541" t="24011" r="615" b="50308"/>
          <a:stretch/>
        </p:blipFill>
        <p:spPr>
          <a:xfrm>
            <a:off x="763314" y="3748194"/>
            <a:ext cx="3573416" cy="2471631"/>
          </a:xfrm>
          <a:prstGeom prst="rect">
            <a:avLst/>
          </a:prstGeom>
        </p:spPr>
      </p:pic>
      <p:sp>
        <p:nvSpPr>
          <p:cNvPr id="15" name="Rectangle 14">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 engineering drawing&#10;&#10;Description automatically generated">
            <a:extLst>
              <a:ext uri="{FF2B5EF4-FFF2-40B4-BE49-F238E27FC236}">
                <a16:creationId xmlns:a16="http://schemas.microsoft.com/office/drawing/2014/main" id="{8243552A-0D70-E964-7E1C-805854859CF5}"/>
              </a:ext>
            </a:extLst>
          </p:cNvPr>
          <p:cNvPicPr>
            <a:picLocks noChangeAspect="1"/>
          </p:cNvPicPr>
          <p:nvPr/>
        </p:nvPicPr>
        <p:blipFill rotWithShape="1">
          <a:blip r:embed="rId2">
            <a:extLst>
              <a:ext uri="{28A0092B-C50C-407E-A947-70E740481C1C}">
                <a14:useLocalDpi xmlns:a14="http://schemas.microsoft.com/office/drawing/2010/main" val="0"/>
              </a:ext>
            </a:extLst>
          </a:blip>
          <a:srcRect r="36525"/>
          <a:stretch/>
        </p:blipFill>
        <p:spPr>
          <a:xfrm>
            <a:off x="5144764" y="987120"/>
            <a:ext cx="6410084" cy="4897820"/>
          </a:xfrm>
          <a:prstGeom prst="rect">
            <a:avLst/>
          </a:prstGeom>
        </p:spPr>
      </p:pic>
    </p:spTree>
    <p:extLst>
      <p:ext uri="{BB962C8B-B14F-4D97-AF65-F5344CB8AC3E}">
        <p14:creationId xmlns:p14="http://schemas.microsoft.com/office/powerpoint/2010/main" val="196332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6AFC6-C584-470F-3309-5F75FD9A32C5}"/>
              </a:ext>
            </a:extLst>
          </p:cNvPr>
          <p:cNvSpPr>
            <a:spLocks noGrp="1"/>
          </p:cNvSpPr>
          <p:nvPr>
            <p:ph type="title"/>
          </p:nvPr>
        </p:nvSpPr>
        <p:spPr>
          <a:xfrm>
            <a:off x="206477" y="365125"/>
            <a:ext cx="11779046" cy="1325563"/>
          </a:xfrm>
        </p:spPr>
        <p:txBody>
          <a:bodyPr/>
          <a:lstStyle/>
          <a:p>
            <a:r>
              <a:rPr lang="es-419" dirty="0"/>
              <a:t>Tanques sépticos y volúmenes</a:t>
            </a:r>
          </a:p>
        </p:txBody>
      </p:sp>
      <p:sp>
        <p:nvSpPr>
          <p:cNvPr id="3" name="Content Placeholder 2">
            <a:extLst>
              <a:ext uri="{FF2B5EF4-FFF2-40B4-BE49-F238E27FC236}">
                <a16:creationId xmlns:a16="http://schemas.microsoft.com/office/drawing/2014/main" id="{086DF1AC-14BA-5854-6D54-599FC56B6D86}"/>
              </a:ext>
            </a:extLst>
          </p:cNvPr>
          <p:cNvSpPr>
            <a:spLocks noGrp="1"/>
          </p:cNvSpPr>
          <p:nvPr>
            <p:ph idx="1"/>
          </p:nvPr>
        </p:nvSpPr>
        <p:spPr>
          <a:xfrm>
            <a:off x="1733266" y="1690688"/>
            <a:ext cx="8570794" cy="4486275"/>
          </a:xfrm>
        </p:spPr>
        <p:txBody>
          <a:bodyPr>
            <a:normAutofit fontScale="92500" lnSpcReduction="10000"/>
          </a:bodyPr>
          <a:lstStyle/>
          <a:p>
            <a:r>
              <a:rPr lang="es-419" dirty="0"/>
              <a:t>Teniendo en cuenta su capacidad de almacenamiento y el perfil de generación de aguas residuales del hogar, se puede determinar la periodicidad de limpiezas o remoción de materia.</a:t>
            </a:r>
          </a:p>
          <a:p>
            <a:r>
              <a:rPr lang="es-419" dirty="0"/>
              <a:t>El volumen total de líquidos es menor al volumen total del tanque. </a:t>
            </a:r>
          </a:p>
          <a:p>
            <a:r>
              <a:rPr lang="es-419" dirty="0"/>
              <a:t>Para la condición particular se determina el volumen de sedimentación y el volumen de biodigestión requeridos.</a:t>
            </a:r>
          </a:p>
          <a:p>
            <a:r>
              <a:rPr lang="es-419" dirty="0"/>
              <a:t>Del volumen total de líquidos se restan los anteriores para determinar el volumen de almacenamiento y con ello, el estimado de los tiempos para la remoción de materia fecal/lodos</a:t>
            </a:r>
          </a:p>
        </p:txBody>
      </p:sp>
    </p:spTree>
    <p:extLst>
      <p:ext uri="{BB962C8B-B14F-4D97-AF65-F5344CB8AC3E}">
        <p14:creationId xmlns:p14="http://schemas.microsoft.com/office/powerpoint/2010/main" val="173215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1B2980B-42D8-C529-2DB3-3E381581B8B1}"/>
              </a:ext>
            </a:extLst>
          </p:cNvPr>
          <p:cNvSpPr>
            <a:spLocks noGrp="1"/>
          </p:cNvSpPr>
          <p:nvPr>
            <p:ph type="title"/>
          </p:nvPr>
        </p:nvSpPr>
        <p:spPr>
          <a:xfrm>
            <a:off x="838200" y="401221"/>
            <a:ext cx="10515600" cy="1348065"/>
          </a:xfrm>
        </p:spPr>
        <p:txBody>
          <a:bodyPr>
            <a:normAutofit/>
          </a:bodyPr>
          <a:lstStyle/>
          <a:p>
            <a:r>
              <a:rPr lang="es-419" sz="5400">
                <a:solidFill>
                  <a:srgbClr val="FFFFFF"/>
                </a:solidFill>
              </a:rPr>
              <a:t>Zanjas de drenaje</a:t>
            </a:r>
          </a:p>
        </p:txBody>
      </p:sp>
      <p:sp>
        <p:nvSpPr>
          <p:cNvPr id="3" name="Content Placeholder 2">
            <a:extLst>
              <a:ext uri="{FF2B5EF4-FFF2-40B4-BE49-F238E27FC236}">
                <a16:creationId xmlns:a16="http://schemas.microsoft.com/office/drawing/2014/main" id="{939F03CD-D083-8A6E-D340-71886E88A9DE}"/>
              </a:ext>
            </a:extLst>
          </p:cNvPr>
          <p:cNvSpPr>
            <a:spLocks noGrp="1"/>
          </p:cNvSpPr>
          <p:nvPr>
            <p:ph idx="1"/>
          </p:nvPr>
        </p:nvSpPr>
        <p:spPr>
          <a:xfrm>
            <a:off x="838200" y="2586789"/>
            <a:ext cx="10515600" cy="3590174"/>
          </a:xfrm>
        </p:spPr>
        <p:txBody>
          <a:bodyPr>
            <a:normAutofit/>
          </a:bodyPr>
          <a:lstStyle/>
          <a:p>
            <a:r>
              <a:rPr lang="es-419" sz="2000"/>
              <a:t>Son el medio más utilizado como complemento del tanque séptico. </a:t>
            </a:r>
          </a:p>
          <a:p>
            <a:r>
              <a:rPr lang="es-419" sz="2000"/>
              <a:t>Antes de pensar en zanjas, se debe considerar:</a:t>
            </a:r>
          </a:p>
          <a:p>
            <a:pPr lvl="1"/>
            <a:r>
              <a:rPr lang="es-419" sz="2000"/>
              <a:t>Condiciones del terreno.</a:t>
            </a:r>
          </a:p>
          <a:p>
            <a:pPr lvl="1"/>
            <a:r>
              <a:rPr lang="es-419" sz="2000"/>
              <a:t>Cantidad de usuarios.</a:t>
            </a:r>
          </a:p>
          <a:p>
            <a:pPr lvl="1"/>
            <a:r>
              <a:rPr lang="es-419" sz="2000"/>
              <a:t>Hábitos de consumo de agua. </a:t>
            </a:r>
          </a:p>
          <a:p>
            <a:r>
              <a:rPr lang="es-419" sz="2000"/>
              <a:t>El flujo del agua hacia las zanjas de drenaje es horizontal y luego vertical de las zanjas hacia el suelo.</a:t>
            </a:r>
          </a:p>
          <a:p>
            <a:r>
              <a:rPr lang="es-419" sz="2000"/>
              <a:t>Según el tamaño de las piedras bajo las tuberías de distribución, pueden crecer microorganismos que ayuden a remover aún más materia disuelta en el agua antes de que se filtre en el suelo. </a:t>
            </a:r>
          </a:p>
        </p:txBody>
      </p:sp>
    </p:spTree>
    <p:extLst>
      <p:ext uri="{BB962C8B-B14F-4D97-AF65-F5344CB8AC3E}">
        <p14:creationId xmlns:p14="http://schemas.microsoft.com/office/powerpoint/2010/main" val="287250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2CEBAA1B-7C49-3414-883B-592A24F88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23" y="619432"/>
            <a:ext cx="11863992" cy="5849607"/>
          </a:xfrm>
          <a:prstGeom prst="rect">
            <a:avLst/>
          </a:prstGeom>
        </p:spPr>
      </p:pic>
    </p:spTree>
    <p:extLst>
      <p:ext uri="{BB962C8B-B14F-4D97-AF65-F5344CB8AC3E}">
        <p14:creationId xmlns:p14="http://schemas.microsoft.com/office/powerpoint/2010/main" val="42495829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7AF3AF-2452-E386-FD63-177B9A439B5C}"/>
              </a:ext>
            </a:extLst>
          </p:cNvPr>
          <p:cNvSpPr>
            <a:spLocks noGrp="1"/>
          </p:cNvSpPr>
          <p:nvPr>
            <p:ph type="title"/>
          </p:nvPr>
        </p:nvSpPr>
        <p:spPr>
          <a:xfrm>
            <a:off x="466722" y="586855"/>
            <a:ext cx="3201366" cy="3387497"/>
          </a:xfrm>
        </p:spPr>
        <p:txBody>
          <a:bodyPr anchor="b">
            <a:normAutofit/>
          </a:bodyPr>
          <a:lstStyle/>
          <a:p>
            <a:pPr algn="r"/>
            <a:r>
              <a:rPr lang="es-419" sz="4000">
                <a:solidFill>
                  <a:srgbClr val="FFFFFF"/>
                </a:solidFill>
              </a:rPr>
              <a:t>Tanques sépticos prefabricados</a:t>
            </a:r>
          </a:p>
        </p:txBody>
      </p:sp>
      <p:sp>
        <p:nvSpPr>
          <p:cNvPr id="3" name="Content Placeholder 2">
            <a:extLst>
              <a:ext uri="{FF2B5EF4-FFF2-40B4-BE49-F238E27FC236}">
                <a16:creationId xmlns:a16="http://schemas.microsoft.com/office/drawing/2014/main" id="{92331A17-31B8-2105-3F08-B55F60D0282A}"/>
              </a:ext>
            </a:extLst>
          </p:cNvPr>
          <p:cNvSpPr>
            <a:spLocks noGrp="1"/>
          </p:cNvSpPr>
          <p:nvPr>
            <p:ph idx="1"/>
          </p:nvPr>
        </p:nvSpPr>
        <p:spPr>
          <a:xfrm>
            <a:off x="4810259" y="649480"/>
            <a:ext cx="6555347" cy="5546047"/>
          </a:xfrm>
        </p:spPr>
        <p:txBody>
          <a:bodyPr anchor="ctr">
            <a:normAutofit/>
          </a:bodyPr>
          <a:lstStyle/>
          <a:p>
            <a:r>
              <a:rPr lang="es-419" sz="2400" dirty="0"/>
              <a:t>Para las unidades de plástico o polietileno, es fundamental:</a:t>
            </a:r>
          </a:p>
          <a:p>
            <a:pPr lvl="1"/>
            <a:r>
              <a:rPr lang="es-419" dirty="0"/>
              <a:t>Determinar las dimensiones de la excavación. </a:t>
            </a:r>
          </a:p>
          <a:p>
            <a:pPr lvl="1"/>
            <a:r>
              <a:rPr lang="es-419" dirty="0"/>
              <a:t>Colocar uniformemente arena en el fondo de la excavación, para nivelar y eliminar la presencia de elementos punzantes.</a:t>
            </a:r>
          </a:p>
          <a:p>
            <a:pPr lvl="1"/>
            <a:r>
              <a:rPr lang="es-419" dirty="0"/>
              <a:t>Colocar agua dentro del tanque por secciones e ir colocando y compactando en la parte externa del material de relleno, también por secciones. </a:t>
            </a:r>
          </a:p>
        </p:txBody>
      </p:sp>
    </p:spTree>
    <p:extLst>
      <p:ext uri="{BB962C8B-B14F-4D97-AF65-F5344CB8AC3E}">
        <p14:creationId xmlns:p14="http://schemas.microsoft.com/office/powerpoint/2010/main" val="202621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5AB1A929-6FC3-6979-1E2A-96D58A180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11800470" cy="5801801"/>
          </a:xfrm>
          <a:prstGeom prst="rect">
            <a:avLst/>
          </a:prstGeom>
        </p:spPr>
      </p:pic>
    </p:spTree>
    <p:extLst>
      <p:ext uri="{BB962C8B-B14F-4D97-AF65-F5344CB8AC3E}">
        <p14:creationId xmlns:p14="http://schemas.microsoft.com/office/powerpoint/2010/main" val="22007265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0558A-4858-8351-6F51-A7C42F3B9DD8}"/>
              </a:ext>
            </a:extLst>
          </p:cNvPr>
          <p:cNvSpPr>
            <a:spLocks noGrp="1"/>
          </p:cNvSpPr>
          <p:nvPr>
            <p:ph type="title"/>
          </p:nvPr>
        </p:nvSpPr>
        <p:spPr>
          <a:xfrm>
            <a:off x="196645" y="365125"/>
            <a:ext cx="11788878" cy="1325563"/>
          </a:xfrm>
        </p:spPr>
        <p:txBody>
          <a:bodyPr/>
          <a:lstStyle/>
          <a:p>
            <a:r>
              <a:rPr lang="es-419" dirty="0"/>
              <a:t>Tanque séptico prefabricado</a:t>
            </a:r>
          </a:p>
        </p:txBody>
      </p:sp>
      <p:sp>
        <p:nvSpPr>
          <p:cNvPr id="3" name="Content Placeholder 2">
            <a:extLst>
              <a:ext uri="{FF2B5EF4-FFF2-40B4-BE49-F238E27FC236}">
                <a16:creationId xmlns:a16="http://schemas.microsoft.com/office/drawing/2014/main" id="{70D138DC-795B-D5C0-7B62-FD16636A919C}"/>
              </a:ext>
            </a:extLst>
          </p:cNvPr>
          <p:cNvSpPr>
            <a:spLocks noGrp="1"/>
          </p:cNvSpPr>
          <p:nvPr>
            <p:ph idx="1"/>
          </p:nvPr>
        </p:nvSpPr>
        <p:spPr>
          <a:xfrm>
            <a:off x="828477" y="1839273"/>
            <a:ext cx="10525213" cy="4351338"/>
          </a:xfrm>
        </p:spPr>
        <p:txBody>
          <a:bodyPr/>
          <a:lstStyle/>
          <a:p>
            <a:r>
              <a:rPr lang="es-419" dirty="0"/>
              <a:t>Su colocación también requiere control de los niveles del tanque.</a:t>
            </a:r>
          </a:p>
          <a:p>
            <a:r>
              <a:rPr lang="es-419" dirty="0"/>
              <a:t>Hay que calibrar la profundidad del acople entre las tuberías que vienen de la casa, el tanque séptico y del sistema de drenaje o percolación. </a:t>
            </a:r>
          </a:p>
          <a:p>
            <a:r>
              <a:rPr lang="es-419" dirty="0"/>
              <a:t>Algunos tanques prefabricados necesitan losa superior para protección adicional e identificar su ubicación luego de instalado, requiere ubicar y resaltar las cajas de registro. </a:t>
            </a:r>
          </a:p>
        </p:txBody>
      </p:sp>
    </p:spTree>
    <p:extLst>
      <p:ext uri="{BB962C8B-B14F-4D97-AF65-F5344CB8AC3E}">
        <p14:creationId xmlns:p14="http://schemas.microsoft.com/office/powerpoint/2010/main" val="43850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1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B2A93-0EC9-3EB5-49BB-B90B1D7E95F7}"/>
              </a:ext>
            </a:extLst>
          </p:cNvPr>
          <p:cNvSpPr>
            <a:spLocks noGrp="1"/>
          </p:cNvSpPr>
          <p:nvPr>
            <p:ph type="title"/>
          </p:nvPr>
        </p:nvSpPr>
        <p:spPr>
          <a:xfrm>
            <a:off x="167147" y="365125"/>
            <a:ext cx="11828207" cy="1325563"/>
          </a:xfrm>
        </p:spPr>
        <p:txBody>
          <a:bodyPr/>
          <a:lstStyle/>
          <a:p>
            <a:r>
              <a:rPr lang="es-419" dirty="0"/>
              <a:t>A manera de repaso</a:t>
            </a:r>
          </a:p>
        </p:txBody>
      </p:sp>
      <p:sp>
        <p:nvSpPr>
          <p:cNvPr id="3" name="Content Placeholder 2">
            <a:extLst>
              <a:ext uri="{FF2B5EF4-FFF2-40B4-BE49-F238E27FC236}">
                <a16:creationId xmlns:a16="http://schemas.microsoft.com/office/drawing/2014/main" id="{EF01C81E-DE22-95E4-546E-F8C0A90B7603}"/>
              </a:ext>
            </a:extLst>
          </p:cNvPr>
          <p:cNvSpPr>
            <a:spLocks noGrp="1"/>
          </p:cNvSpPr>
          <p:nvPr>
            <p:ph idx="1"/>
          </p:nvPr>
        </p:nvSpPr>
        <p:spPr>
          <a:xfrm>
            <a:off x="1517175" y="1690688"/>
            <a:ext cx="9157649" cy="4351338"/>
          </a:xfrm>
        </p:spPr>
        <p:txBody>
          <a:bodyPr/>
          <a:lstStyle/>
          <a:p>
            <a:r>
              <a:rPr lang="es-419" dirty="0"/>
              <a:t>Determinar el volumen de almacenamiento, las dimensiones y otras especificaciones técnicas del tanque. </a:t>
            </a:r>
          </a:p>
          <a:p>
            <a:r>
              <a:rPr lang="es-419" dirty="0"/>
              <a:t>Perfilar la generación de aguas residuales del hogar para determinar el tanque idóneo.</a:t>
            </a:r>
          </a:p>
          <a:p>
            <a:r>
              <a:rPr lang="es-419" dirty="0"/>
              <a:t>Tomar las precauciones a la hora de instalarlo:</a:t>
            </a:r>
          </a:p>
          <a:p>
            <a:pPr lvl="1"/>
            <a:r>
              <a:rPr lang="es-419" dirty="0"/>
              <a:t>Excavación.</a:t>
            </a:r>
          </a:p>
          <a:p>
            <a:pPr lvl="1"/>
            <a:r>
              <a:rPr lang="es-419" dirty="0"/>
              <a:t>Nivelación.</a:t>
            </a:r>
          </a:p>
          <a:p>
            <a:pPr lvl="1"/>
            <a:r>
              <a:rPr lang="es-419" dirty="0"/>
              <a:t>Rellenado.</a:t>
            </a:r>
          </a:p>
          <a:p>
            <a:pPr lvl="1"/>
            <a:r>
              <a:rPr lang="es-419" dirty="0"/>
              <a:t>Acople. </a:t>
            </a:r>
          </a:p>
        </p:txBody>
      </p:sp>
    </p:spTree>
    <p:extLst>
      <p:ext uri="{BB962C8B-B14F-4D97-AF65-F5344CB8AC3E}">
        <p14:creationId xmlns:p14="http://schemas.microsoft.com/office/powerpoint/2010/main" val="38043530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3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B0705B-2C8D-E7E6-E2FF-50B45947DDEB}"/>
              </a:ext>
            </a:extLst>
          </p:cNvPr>
          <p:cNvPicPr>
            <a:picLocks noChangeAspect="1"/>
          </p:cNvPicPr>
          <p:nvPr/>
        </p:nvPicPr>
        <p:blipFill>
          <a:blip r:embed="rId2"/>
          <a:stretch>
            <a:fillRect/>
          </a:stretch>
        </p:blipFill>
        <p:spPr>
          <a:xfrm>
            <a:off x="880793" y="0"/>
            <a:ext cx="10430413" cy="6857999"/>
          </a:xfrm>
          <a:prstGeom prst="rect">
            <a:avLst/>
          </a:prstGeom>
        </p:spPr>
      </p:pic>
    </p:spTree>
    <p:extLst>
      <p:ext uri="{BB962C8B-B14F-4D97-AF65-F5344CB8AC3E}">
        <p14:creationId xmlns:p14="http://schemas.microsoft.com/office/powerpoint/2010/main" val="1729646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1DE9500C-2B07-E810-7112-BB567C895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80085"/>
            <a:ext cx="11277600" cy="5497830"/>
          </a:xfrm>
          <a:prstGeom prst="rect">
            <a:avLst/>
          </a:prstGeom>
        </p:spPr>
      </p:pic>
      <p:sp>
        <p:nvSpPr>
          <p:cNvPr id="2" name="Elipse 1">
            <a:extLst>
              <a:ext uri="{FF2B5EF4-FFF2-40B4-BE49-F238E27FC236}">
                <a16:creationId xmlns:a16="http://schemas.microsoft.com/office/drawing/2014/main" id="{3C12A3E7-1501-7036-1BD7-5882B5EF1D4D}"/>
              </a:ext>
            </a:extLst>
          </p:cNvPr>
          <p:cNvSpPr/>
          <p:nvPr/>
        </p:nvSpPr>
        <p:spPr>
          <a:xfrm rot="1236095">
            <a:off x="4195352" y="2330797"/>
            <a:ext cx="2298395" cy="11572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cxnSp>
        <p:nvCxnSpPr>
          <p:cNvPr id="5" name="Conector recto de flecha 4">
            <a:extLst>
              <a:ext uri="{FF2B5EF4-FFF2-40B4-BE49-F238E27FC236}">
                <a16:creationId xmlns:a16="http://schemas.microsoft.com/office/drawing/2014/main" id="{B70D0EF8-9EBD-A066-C2EC-504A7927F850}"/>
              </a:ext>
            </a:extLst>
          </p:cNvPr>
          <p:cNvCxnSpPr/>
          <p:nvPr/>
        </p:nvCxnSpPr>
        <p:spPr>
          <a:xfrm flipV="1">
            <a:off x="1610436" y="2909443"/>
            <a:ext cx="2634018" cy="5193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5F2B5058-3D56-71E2-C1DA-2B58E2BA548B}"/>
              </a:ext>
            </a:extLst>
          </p:cNvPr>
          <p:cNvSpPr txBox="1"/>
          <p:nvPr/>
        </p:nvSpPr>
        <p:spPr>
          <a:xfrm>
            <a:off x="2581318" y="4313755"/>
            <a:ext cx="7028598" cy="1384995"/>
          </a:xfrm>
          <a:prstGeom prst="rect">
            <a:avLst/>
          </a:prstGeom>
          <a:solidFill>
            <a:schemeClr val="bg1"/>
          </a:solidFill>
        </p:spPr>
        <p:txBody>
          <a:bodyPr wrap="square" rtlCol="0">
            <a:spAutoFit/>
          </a:bodyPr>
          <a:lstStyle/>
          <a:p>
            <a:r>
              <a:rPr lang="es-CR" sz="2800" dirty="0">
                <a:solidFill>
                  <a:srgbClr val="FF0000"/>
                </a:solidFill>
              </a:rPr>
              <a:t>Las etapas para el tratamiento de las aguas residuales no reducen el volumen total de esas aguas</a:t>
            </a:r>
          </a:p>
        </p:txBody>
      </p:sp>
    </p:spTree>
    <p:extLst>
      <p:ext uri="{BB962C8B-B14F-4D97-AF65-F5344CB8AC3E}">
        <p14:creationId xmlns:p14="http://schemas.microsoft.com/office/powerpoint/2010/main" val="72142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1"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5B4D-111C-3F49-72F4-33B90D11A33D}"/>
              </a:ext>
            </a:extLst>
          </p:cNvPr>
          <p:cNvSpPr>
            <a:spLocks noGrp="1"/>
          </p:cNvSpPr>
          <p:nvPr>
            <p:ph type="title"/>
          </p:nvPr>
        </p:nvSpPr>
        <p:spPr>
          <a:xfrm>
            <a:off x="176981" y="365125"/>
            <a:ext cx="11828206" cy="1325563"/>
          </a:xfrm>
        </p:spPr>
        <p:txBody>
          <a:bodyPr/>
          <a:lstStyle/>
          <a:p>
            <a:r>
              <a:rPr lang="es-419" dirty="0"/>
              <a:t>Tanque séptico mejorado</a:t>
            </a:r>
          </a:p>
        </p:txBody>
      </p:sp>
      <p:sp>
        <p:nvSpPr>
          <p:cNvPr id="3" name="Content Placeholder 2">
            <a:extLst>
              <a:ext uri="{FF2B5EF4-FFF2-40B4-BE49-F238E27FC236}">
                <a16:creationId xmlns:a16="http://schemas.microsoft.com/office/drawing/2014/main" id="{16249D13-0F9C-5BE2-3808-F491E39CDF0F}"/>
              </a:ext>
            </a:extLst>
          </p:cNvPr>
          <p:cNvSpPr>
            <a:spLocks noGrp="1"/>
          </p:cNvSpPr>
          <p:nvPr>
            <p:ph idx="1"/>
          </p:nvPr>
        </p:nvSpPr>
        <p:spPr>
          <a:xfrm>
            <a:off x="1737447" y="1690688"/>
            <a:ext cx="8707273" cy="4351338"/>
          </a:xfrm>
        </p:spPr>
        <p:txBody>
          <a:bodyPr/>
          <a:lstStyle/>
          <a:p>
            <a:r>
              <a:rPr lang="es-419" dirty="0"/>
              <a:t>Se incorpora un filtro anaerobio de flujo ascendente (conocido como FAFA) como segunda unidad sanitaria para remover contaminantes. </a:t>
            </a:r>
          </a:p>
          <a:p>
            <a:r>
              <a:rPr lang="es-419" dirty="0"/>
              <a:t>Al requerir una carga hidráulica importante, debe haber diferencia entre la salida del tanque séptico y la salida del fafa.</a:t>
            </a:r>
          </a:p>
          <a:p>
            <a:r>
              <a:rPr lang="es-419" dirty="0"/>
              <a:t>Al ser parte de la solución sanitaria doméstica, también está sujeto a las normativas correspondientes, especialmente a la calidad del agua a ser vertida al ambiente. </a:t>
            </a:r>
          </a:p>
        </p:txBody>
      </p:sp>
    </p:spTree>
    <p:extLst>
      <p:ext uri="{BB962C8B-B14F-4D97-AF65-F5344CB8AC3E}">
        <p14:creationId xmlns:p14="http://schemas.microsoft.com/office/powerpoint/2010/main" val="23723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51B23D0-0113-4E41-D70E-28718E4F5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84" y="580103"/>
            <a:ext cx="11573314" cy="5712542"/>
          </a:xfrm>
          <a:prstGeom prst="rect">
            <a:avLst/>
          </a:prstGeom>
        </p:spPr>
      </p:pic>
    </p:spTree>
    <p:extLst>
      <p:ext uri="{BB962C8B-B14F-4D97-AF65-F5344CB8AC3E}">
        <p14:creationId xmlns:p14="http://schemas.microsoft.com/office/powerpoint/2010/main" val="25358083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5634-8CDC-FB51-DC99-8F9B97B3242C}"/>
              </a:ext>
            </a:extLst>
          </p:cNvPr>
          <p:cNvSpPr>
            <a:spLocks noGrp="1"/>
          </p:cNvSpPr>
          <p:nvPr>
            <p:ph type="title"/>
          </p:nvPr>
        </p:nvSpPr>
        <p:spPr>
          <a:xfrm>
            <a:off x="167148" y="365125"/>
            <a:ext cx="11877368" cy="1325563"/>
          </a:xfrm>
        </p:spPr>
        <p:txBody>
          <a:bodyPr/>
          <a:lstStyle/>
          <a:p>
            <a:r>
              <a:rPr lang="es-419" dirty="0"/>
              <a:t>FAFA</a:t>
            </a:r>
          </a:p>
        </p:txBody>
      </p:sp>
      <p:sp>
        <p:nvSpPr>
          <p:cNvPr id="3" name="Content Placeholder 2">
            <a:extLst>
              <a:ext uri="{FF2B5EF4-FFF2-40B4-BE49-F238E27FC236}">
                <a16:creationId xmlns:a16="http://schemas.microsoft.com/office/drawing/2014/main" id="{6E06B365-816C-7C6C-F24F-7C718568A718}"/>
              </a:ext>
            </a:extLst>
          </p:cNvPr>
          <p:cNvSpPr>
            <a:spLocks noGrp="1"/>
          </p:cNvSpPr>
          <p:nvPr>
            <p:ph idx="1"/>
          </p:nvPr>
        </p:nvSpPr>
        <p:spPr>
          <a:xfrm>
            <a:off x="1175395" y="1690688"/>
            <a:ext cx="9860874" cy="4351338"/>
          </a:xfrm>
        </p:spPr>
        <p:txBody>
          <a:bodyPr/>
          <a:lstStyle/>
          <a:p>
            <a:r>
              <a:rPr lang="es-419" dirty="0"/>
              <a:t>No funciona como primera etapa, puesto que no podría manejar los gruesos provenientes del agua residual. </a:t>
            </a:r>
          </a:p>
          <a:p>
            <a:r>
              <a:rPr lang="es-419" dirty="0"/>
              <a:t>En la superficie del material filtrante se forman bacterias que se alimentan de la materia orgánica, en condición anaerobia (agua sin moléculas libres de oxígeno). </a:t>
            </a:r>
          </a:p>
          <a:p>
            <a:r>
              <a:rPr lang="es-419" dirty="0"/>
              <a:t>Los gases que produce esta solución deben encausarse a una altura mayor “a las narices de las personas” para evitar olores desagradables en el entorno doméstico. </a:t>
            </a:r>
          </a:p>
        </p:txBody>
      </p:sp>
    </p:spTree>
    <p:extLst>
      <p:ext uri="{BB962C8B-B14F-4D97-AF65-F5344CB8AC3E}">
        <p14:creationId xmlns:p14="http://schemas.microsoft.com/office/powerpoint/2010/main" val="288020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etter&#10;&#10;Description automatically generated">
            <a:extLst>
              <a:ext uri="{FF2B5EF4-FFF2-40B4-BE49-F238E27FC236}">
                <a16:creationId xmlns:a16="http://schemas.microsoft.com/office/drawing/2014/main" id="{2B10A5F7-5A4B-F8F6-6587-528F7851C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558" y="698091"/>
            <a:ext cx="11014681" cy="5393170"/>
          </a:xfrm>
          <a:prstGeom prst="rect">
            <a:avLst/>
          </a:prstGeom>
        </p:spPr>
      </p:pic>
    </p:spTree>
    <p:extLst>
      <p:ext uri="{BB962C8B-B14F-4D97-AF65-F5344CB8AC3E}">
        <p14:creationId xmlns:p14="http://schemas.microsoft.com/office/powerpoint/2010/main" val="9494208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 engineering drawing&#10;&#10;Description automatically generated">
            <a:extLst>
              <a:ext uri="{FF2B5EF4-FFF2-40B4-BE49-F238E27FC236}">
                <a16:creationId xmlns:a16="http://schemas.microsoft.com/office/drawing/2014/main" id="{5A4C3244-D200-918B-274C-DC5881B8DE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94182"/>
            <a:ext cx="11277600" cy="5469636"/>
          </a:xfrm>
          <a:prstGeom prst="rect">
            <a:avLst/>
          </a:prstGeom>
        </p:spPr>
      </p:pic>
    </p:spTree>
    <p:extLst>
      <p:ext uri="{BB962C8B-B14F-4D97-AF65-F5344CB8AC3E}">
        <p14:creationId xmlns:p14="http://schemas.microsoft.com/office/powerpoint/2010/main" val="36915074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310B6D-9C8A-56EB-1037-AD152CED808B}"/>
              </a:ext>
            </a:extLst>
          </p:cNvPr>
          <p:cNvSpPr>
            <a:spLocks noGrp="1"/>
          </p:cNvSpPr>
          <p:nvPr>
            <p:ph type="title"/>
          </p:nvPr>
        </p:nvSpPr>
        <p:spPr>
          <a:xfrm>
            <a:off x="686834" y="1153572"/>
            <a:ext cx="3200400" cy="4461163"/>
          </a:xfrm>
        </p:spPr>
        <p:txBody>
          <a:bodyPr>
            <a:normAutofit/>
          </a:bodyPr>
          <a:lstStyle/>
          <a:p>
            <a:r>
              <a:rPr lang="es-419">
                <a:solidFill>
                  <a:srgbClr val="FFFFFF"/>
                </a:solidFill>
              </a:rPr>
              <a:t>FAFA – Aspectos a considerar de la solución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DF9377-C707-88BA-DC76-93089F7CC5FB}"/>
              </a:ext>
            </a:extLst>
          </p:cNvPr>
          <p:cNvSpPr>
            <a:spLocks noGrp="1"/>
          </p:cNvSpPr>
          <p:nvPr>
            <p:ph idx="1"/>
          </p:nvPr>
        </p:nvSpPr>
        <p:spPr>
          <a:xfrm>
            <a:off x="4447308" y="591344"/>
            <a:ext cx="6906491" cy="5585619"/>
          </a:xfrm>
        </p:spPr>
        <p:txBody>
          <a:bodyPr anchor="ctr">
            <a:normAutofit/>
          </a:bodyPr>
          <a:lstStyle/>
          <a:p>
            <a:r>
              <a:rPr lang="es-419" dirty="0"/>
              <a:t>Debe dimensionarse según el perfil de generación de aguas residuales. </a:t>
            </a:r>
          </a:p>
          <a:p>
            <a:r>
              <a:rPr lang="es-419" dirty="0"/>
              <a:t>Importante tener claridad sobre las características del material filtrante. </a:t>
            </a:r>
          </a:p>
          <a:p>
            <a:r>
              <a:rPr lang="es-419" dirty="0"/>
              <a:t>Considerar el tiempo de retención hidráulica, que es la relación entre el caudal por circular y el volumen de agua en el fafa.	</a:t>
            </a:r>
          </a:p>
          <a:p>
            <a:pPr lvl="1"/>
            <a:r>
              <a:rPr lang="es-419" dirty="0"/>
              <a:t>El tiempo de retención hidráulica óptimo está entre las 6 y 8 horas.</a:t>
            </a:r>
          </a:p>
          <a:p>
            <a:r>
              <a:rPr lang="es-419" dirty="0"/>
              <a:t>Requiere mantenimiento periódico</a:t>
            </a:r>
          </a:p>
        </p:txBody>
      </p:sp>
    </p:spTree>
    <p:extLst>
      <p:ext uri="{BB962C8B-B14F-4D97-AF65-F5344CB8AC3E}">
        <p14:creationId xmlns:p14="http://schemas.microsoft.com/office/powerpoint/2010/main" val="56273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A picture containing text, indoor, kitchen appliance&#10;&#10;Description automatically generated">
            <a:extLst>
              <a:ext uri="{FF2B5EF4-FFF2-40B4-BE49-F238E27FC236}">
                <a16:creationId xmlns:a16="http://schemas.microsoft.com/office/drawing/2014/main" id="{A023ED2B-90CE-CF21-31DC-3E39C6551AEC}"/>
              </a:ext>
            </a:extLst>
          </p:cNvPr>
          <p:cNvPicPr>
            <a:picLocks noChangeAspect="1"/>
          </p:cNvPicPr>
          <p:nvPr/>
        </p:nvPicPr>
        <p:blipFill rotWithShape="1">
          <a:blip r:embed="rId2">
            <a:extLst>
              <a:ext uri="{28A0092B-C50C-407E-A947-70E740481C1C}">
                <a14:useLocalDpi xmlns:a14="http://schemas.microsoft.com/office/drawing/2010/main" val="0"/>
              </a:ext>
            </a:extLst>
          </a:blip>
          <a:srcRect l="63894" t="41394" r="2120" b="40200"/>
          <a:stretch/>
        </p:blipFill>
        <p:spPr>
          <a:xfrm>
            <a:off x="457202" y="1057936"/>
            <a:ext cx="5426764" cy="1432766"/>
          </a:xfrm>
          <a:prstGeom prst="rect">
            <a:avLst/>
          </a:prstGeom>
        </p:spPr>
      </p:pic>
      <p:sp>
        <p:nvSpPr>
          <p:cNvPr id="10" name="Rectangle 9">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indoor, kitchen appliance&#10;&#10;Description automatically generated">
            <a:extLst>
              <a:ext uri="{FF2B5EF4-FFF2-40B4-BE49-F238E27FC236}">
                <a16:creationId xmlns:a16="http://schemas.microsoft.com/office/drawing/2014/main" id="{D79F753C-34E9-2F06-87BB-34578EABD358}"/>
              </a:ext>
            </a:extLst>
          </p:cNvPr>
          <p:cNvPicPr>
            <a:picLocks noChangeAspect="1"/>
          </p:cNvPicPr>
          <p:nvPr/>
        </p:nvPicPr>
        <p:blipFill rotWithShape="1">
          <a:blip r:embed="rId2">
            <a:extLst>
              <a:ext uri="{28A0092B-C50C-407E-A947-70E740481C1C}">
                <a14:useLocalDpi xmlns:a14="http://schemas.microsoft.com/office/drawing/2010/main" val="0"/>
              </a:ext>
            </a:extLst>
          </a:blip>
          <a:srcRect r="43329"/>
          <a:stretch/>
        </p:blipFill>
        <p:spPr>
          <a:xfrm>
            <a:off x="7175728" y="321734"/>
            <a:ext cx="3377207" cy="2905170"/>
          </a:xfrm>
          <a:prstGeom prst="rect">
            <a:avLst/>
          </a:prstGeom>
        </p:spPr>
      </p:pic>
      <p:sp>
        <p:nvSpPr>
          <p:cNvPr id="12" name="Rectangle 11">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 picture containing text, indoor, kitchen appliance&#10;&#10;Description automatically generated">
            <a:extLst>
              <a:ext uri="{FF2B5EF4-FFF2-40B4-BE49-F238E27FC236}">
                <a16:creationId xmlns:a16="http://schemas.microsoft.com/office/drawing/2014/main" id="{FCEA17F7-E0AE-7A6A-7FBD-EFA9B5B8BDE3}"/>
              </a:ext>
            </a:extLst>
          </p:cNvPr>
          <p:cNvPicPr>
            <a:picLocks noChangeAspect="1"/>
          </p:cNvPicPr>
          <p:nvPr/>
        </p:nvPicPr>
        <p:blipFill rotWithShape="1">
          <a:blip r:embed="rId2">
            <a:extLst>
              <a:ext uri="{28A0092B-C50C-407E-A947-70E740481C1C}">
                <a14:useLocalDpi xmlns:a14="http://schemas.microsoft.com/office/drawing/2010/main" val="0"/>
              </a:ext>
            </a:extLst>
          </a:blip>
          <a:srcRect l="63894" t="59800" r="2120" b="12803"/>
          <a:stretch/>
        </p:blipFill>
        <p:spPr>
          <a:xfrm>
            <a:off x="457201" y="3945054"/>
            <a:ext cx="5426764" cy="2132643"/>
          </a:xfrm>
          <a:prstGeom prst="rect">
            <a:avLst/>
          </a:prstGeom>
        </p:spPr>
      </p:pic>
      <p:pic>
        <p:nvPicPr>
          <p:cNvPr id="2" name="Picture 2" descr="A picture containing text, indoor, kitchen appliance&#10;&#10;Description automatically generated">
            <a:extLst>
              <a:ext uri="{FF2B5EF4-FFF2-40B4-BE49-F238E27FC236}">
                <a16:creationId xmlns:a16="http://schemas.microsoft.com/office/drawing/2014/main" id="{3F81E919-C860-7B9E-B452-8E0018C8ED07}"/>
              </a:ext>
            </a:extLst>
          </p:cNvPr>
          <p:cNvPicPr>
            <a:picLocks noChangeAspect="1"/>
          </p:cNvPicPr>
          <p:nvPr/>
        </p:nvPicPr>
        <p:blipFill rotWithShape="1">
          <a:blip r:embed="rId2">
            <a:extLst>
              <a:ext uri="{28A0092B-C50C-407E-A947-70E740481C1C}">
                <a14:useLocalDpi xmlns:a14="http://schemas.microsoft.com/office/drawing/2010/main" val="0"/>
              </a:ext>
            </a:extLst>
          </a:blip>
          <a:srcRect l="63894" t="5131" r="2120" b="58606"/>
          <a:stretch/>
        </p:blipFill>
        <p:spPr>
          <a:xfrm>
            <a:off x="6308034" y="3681688"/>
            <a:ext cx="5112595" cy="2659375"/>
          </a:xfrm>
          <a:prstGeom prst="rect">
            <a:avLst/>
          </a:prstGeom>
        </p:spPr>
      </p:pic>
    </p:spTree>
    <p:extLst>
      <p:ext uri="{BB962C8B-B14F-4D97-AF65-F5344CB8AC3E}">
        <p14:creationId xmlns:p14="http://schemas.microsoft.com/office/powerpoint/2010/main" val="211437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AB4814-7A3B-8478-BDA6-2D7C3A96CA4E}"/>
              </a:ext>
            </a:extLst>
          </p:cNvPr>
          <p:cNvSpPr>
            <a:spLocks noGrp="1"/>
          </p:cNvSpPr>
          <p:nvPr>
            <p:ph type="title"/>
          </p:nvPr>
        </p:nvSpPr>
        <p:spPr>
          <a:xfrm>
            <a:off x="838200" y="459863"/>
            <a:ext cx="10515600" cy="1004594"/>
          </a:xfrm>
        </p:spPr>
        <p:txBody>
          <a:bodyPr>
            <a:normAutofit/>
          </a:bodyPr>
          <a:lstStyle/>
          <a:p>
            <a:pPr algn="ctr"/>
            <a:r>
              <a:rPr lang="es-419">
                <a:solidFill>
                  <a:srgbClr val="FFFFFF"/>
                </a:solidFill>
              </a:rPr>
              <a:t>FAFA </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6100D12-E3BA-950F-02B5-25DAF7ECE755}"/>
              </a:ext>
            </a:extLst>
          </p:cNvPr>
          <p:cNvGraphicFramePr>
            <a:graphicFrameLocks noGrp="1"/>
          </p:cNvGraphicFramePr>
          <p:nvPr>
            <p:ph idx="1"/>
            <p:extLst>
              <p:ext uri="{D42A27DB-BD31-4B8C-83A1-F6EECF244321}">
                <p14:modId xmlns:p14="http://schemas.microsoft.com/office/powerpoint/2010/main" val="1051898545"/>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130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DFD249BF-5B34-DA44-80F1-2587943C79E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4CB92DF1-9E42-894E-9637-DD4E53091F7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EDC1480B-0981-064F-9AA1-7F57834637F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DFA1C11D-662D-894E-83EB-3947489100A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8D74DF1-598D-054A-8B51-62011AF97B0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81E3BFC9-2A7A-C942-BF66-687F53C2701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text&#10;&#10;Description automatically generated">
            <a:extLst>
              <a:ext uri="{FF2B5EF4-FFF2-40B4-BE49-F238E27FC236}">
                <a16:creationId xmlns:a16="http://schemas.microsoft.com/office/drawing/2014/main" id="{E860AC07-E1C3-BBFF-DE89-5891CCC08800}"/>
              </a:ext>
            </a:extLst>
          </p:cNvPr>
          <p:cNvPicPr>
            <a:picLocks noChangeAspect="1"/>
          </p:cNvPicPr>
          <p:nvPr/>
        </p:nvPicPr>
        <p:blipFill rotWithShape="1">
          <a:blip r:embed="rId2">
            <a:extLst>
              <a:ext uri="{28A0092B-C50C-407E-A947-70E740481C1C}">
                <a14:useLocalDpi xmlns:a14="http://schemas.microsoft.com/office/drawing/2010/main" val="0"/>
              </a:ext>
            </a:extLst>
          </a:blip>
          <a:srcRect l="64142" t="4276" b="77832"/>
          <a:stretch/>
        </p:blipFill>
        <p:spPr>
          <a:xfrm>
            <a:off x="6176433" y="1272634"/>
            <a:ext cx="5372100" cy="1306793"/>
          </a:xfrm>
          <a:prstGeom prst="rect">
            <a:avLst/>
          </a:prstGeom>
        </p:spPr>
      </p:pic>
      <p:sp>
        <p:nvSpPr>
          <p:cNvPr id="10" name="Rectangle 9">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C1F21BED-B92F-C7A3-EC38-A73D9E655375}"/>
              </a:ext>
            </a:extLst>
          </p:cNvPr>
          <p:cNvPicPr>
            <a:picLocks noChangeAspect="1"/>
          </p:cNvPicPr>
          <p:nvPr/>
        </p:nvPicPr>
        <p:blipFill rotWithShape="1">
          <a:blip r:embed="rId2">
            <a:extLst>
              <a:ext uri="{28A0092B-C50C-407E-A947-70E740481C1C}">
                <a14:useLocalDpi xmlns:a14="http://schemas.microsoft.com/office/drawing/2010/main" val="0"/>
              </a:ext>
            </a:extLst>
          </a:blip>
          <a:srcRect r="39078"/>
          <a:stretch/>
        </p:blipFill>
        <p:spPr>
          <a:xfrm>
            <a:off x="643466" y="1279613"/>
            <a:ext cx="5372099" cy="4298773"/>
          </a:xfrm>
          <a:prstGeom prst="rect">
            <a:avLst/>
          </a:prstGeom>
        </p:spPr>
      </p:pic>
      <p:pic>
        <p:nvPicPr>
          <p:cNvPr id="4" name="Picture 2" descr="A picture containing text&#10;&#10;Description automatically generated">
            <a:extLst>
              <a:ext uri="{FF2B5EF4-FFF2-40B4-BE49-F238E27FC236}">
                <a16:creationId xmlns:a16="http://schemas.microsoft.com/office/drawing/2014/main" id="{553FBAB7-D54B-01D2-EF79-FDDB87502B37}"/>
              </a:ext>
            </a:extLst>
          </p:cNvPr>
          <p:cNvPicPr>
            <a:picLocks noChangeAspect="1"/>
          </p:cNvPicPr>
          <p:nvPr/>
        </p:nvPicPr>
        <p:blipFill rotWithShape="1">
          <a:blip r:embed="rId2">
            <a:extLst>
              <a:ext uri="{28A0092B-C50C-407E-A947-70E740481C1C}">
                <a14:useLocalDpi xmlns:a14="http://schemas.microsoft.com/office/drawing/2010/main" val="0"/>
              </a:ext>
            </a:extLst>
          </a:blip>
          <a:srcRect l="64142" t="22169" b="52605"/>
          <a:stretch/>
        </p:blipFill>
        <p:spPr>
          <a:xfrm>
            <a:off x="6176433" y="2579427"/>
            <a:ext cx="5372100" cy="1842448"/>
          </a:xfrm>
          <a:prstGeom prst="rect">
            <a:avLst/>
          </a:prstGeom>
        </p:spPr>
      </p:pic>
      <p:pic>
        <p:nvPicPr>
          <p:cNvPr id="5" name="Picture 2" descr="A picture containing text&#10;&#10;Description automatically generated">
            <a:extLst>
              <a:ext uri="{FF2B5EF4-FFF2-40B4-BE49-F238E27FC236}">
                <a16:creationId xmlns:a16="http://schemas.microsoft.com/office/drawing/2014/main" id="{BDCD3AD6-1CEC-CE21-018E-67822D622A02}"/>
              </a:ext>
            </a:extLst>
          </p:cNvPr>
          <p:cNvPicPr>
            <a:picLocks noChangeAspect="1"/>
          </p:cNvPicPr>
          <p:nvPr/>
        </p:nvPicPr>
        <p:blipFill rotWithShape="1">
          <a:blip r:embed="rId2">
            <a:extLst>
              <a:ext uri="{28A0092B-C50C-407E-A947-70E740481C1C}">
                <a14:useLocalDpi xmlns:a14="http://schemas.microsoft.com/office/drawing/2010/main" val="0"/>
              </a:ext>
            </a:extLst>
          </a:blip>
          <a:srcRect l="64142" t="47395" b="36674"/>
          <a:stretch/>
        </p:blipFill>
        <p:spPr>
          <a:xfrm>
            <a:off x="6176433" y="4421874"/>
            <a:ext cx="5372100" cy="1163491"/>
          </a:xfrm>
          <a:prstGeom prst="rect">
            <a:avLst/>
          </a:prstGeom>
        </p:spPr>
      </p:pic>
    </p:spTree>
    <p:extLst>
      <p:ext uri="{BB962C8B-B14F-4D97-AF65-F5344CB8AC3E}">
        <p14:creationId xmlns:p14="http://schemas.microsoft.com/office/powerpoint/2010/main" val="396266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AFEC3-41F0-45BB-BC62-365CABE60120}"/>
              </a:ext>
            </a:extLst>
          </p:cNvPr>
          <p:cNvSpPr>
            <a:spLocks noGrp="1"/>
          </p:cNvSpPr>
          <p:nvPr>
            <p:ph type="title"/>
          </p:nvPr>
        </p:nvSpPr>
        <p:spPr>
          <a:xfrm>
            <a:off x="176980" y="100628"/>
            <a:ext cx="11838039" cy="1325563"/>
          </a:xfrm>
        </p:spPr>
        <p:txBody>
          <a:bodyPr/>
          <a:lstStyle/>
          <a:p>
            <a:r>
              <a:rPr lang="es-419" dirty="0"/>
              <a:t>FAFA - Mantenimiento</a:t>
            </a:r>
          </a:p>
        </p:txBody>
      </p:sp>
      <p:sp>
        <p:nvSpPr>
          <p:cNvPr id="3" name="Content Placeholder 2">
            <a:extLst>
              <a:ext uri="{FF2B5EF4-FFF2-40B4-BE49-F238E27FC236}">
                <a16:creationId xmlns:a16="http://schemas.microsoft.com/office/drawing/2014/main" id="{0C965571-C7E6-1C2F-3BAA-D7158F204A12}"/>
              </a:ext>
            </a:extLst>
          </p:cNvPr>
          <p:cNvSpPr>
            <a:spLocks noGrp="1"/>
          </p:cNvSpPr>
          <p:nvPr>
            <p:ph idx="1"/>
          </p:nvPr>
        </p:nvSpPr>
        <p:spPr>
          <a:xfrm>
            <a:off x="817701" y="1289728"/>
            <a:ext cx="6524071" cy="3173091"/>
          </a:xfrm>
        </p:spPr>
        <p:txBody>
          <a:bodyPr>
            <a:normAutofit lnSpcReduction="10000"/>
          </a:bodyPr>
          <a:lstStyle/>
          <a:p>
            <a:r>
              <a:rPr lang="es-419" dirty="0"/>
              <a:t>Se determina según las cargas contaminantes provenientes del tanque séptico.</a:t>
            </a:r>
          </a:p>
          <a:p>
            <a:pPr lvl="1"/>
            <a:r>
              <a:rPr lang="es-419" dirty="0"/>
              <a:t>Necesario vigilar el comportamiento del nivel de agua en el ducto vertical que lleva el agua al fafa. </a:t>
            </a:r>
          </a:p>
          <a:p>
            <a:pPr lvl="1"/>
            <a:r>
              <a:rPr lang="es-419" dirty="0"/>
              <a:t>La diferencia de niveles entre la salida del tanque y la salida del fafa es la “carga hidráulica” </a:t>
            </a:r>
          </a:p>
        </p:txBody>
      </p:sp>
      <p:sp>
        <p:nvSpPr>
          <p:cNvPr id="6" name="CuadroTexto 5">
            <a:extLst>
              <a:ext uri="{FF2B5EF4-FFF2-40B4-BE49-F238E27FC236}">
                <a16:creationId xmlns:a16="http://schemas.microsoft.com/office/drawing/2014/main" id="{5D9E7D3C-2A5A-0A6A-4F41-57AF90D67DFE}"/>
              </a:ext>
            </a:extLst>
          </p:cNvPr>
          <p:cNvSpPr txBox="1"/>
          <p:nvPr/>
        </p:nvSpPr>
        <p:spPr>
          <a:xfrm>
            <a:off x="785314" y="4646563"/>
            <a:ext cx="10621370" cy="1384995"/>
          </a:xfrm>
          <a:prstGeom prst="rect">
            <a:avLst/>
          </a:prstGeom>
          <a:noFill/>
        </p:spPr>
        <p:txBody>
          <a:bodyPr wrap="square">
            <a:spAutoFit/>
          </a:bodyPr>
          <a:lstStyle/>
          <a:p>
            <a:pPr marL="457200" indent="-457200">
              <a:buFont typeface="Arial" panose="020B0604020202020204" pitchFamily="34" charset="0"/>
              <a:buChar char="•"/>
            </a:pPr>
            <a:r>
              <a:rPr lang="es-419" sz="2800" dirty="0"/>
              <a:t>A mayor carga hidráulica, el tamaño del material filtrante es menor.</a:t>
            </a:r>
          </a:p>
          <a:p>
            <a:pPr marL="457200" indent="-457200">
              <a:buFont typeface="Arial" panose="020B0604020202020204" pitchFamily="34" charset="0"/>
              <a:buChar char="•"/>
            </a:pPr>
            <a:r>
              <a:rPr lang="es-419" sz="2800" dirty="0"/>
              <a:t>El mantenimiento se debe realizar cuando el agua no baja a la entrada del fafa y el nivel de agua se mantiene alto en ese ducto. </a:t>
            </a:r>
          </a:p>
        </p:txBody>
      </p:sp>
      <p:pic>
        <p:nvPicPr>
          <p:cNvPr id="7" name="Imagen 6">
            <a:extLst>
              <a:ext uri="{FF2B5EF4-FFF2-40B4-BE49-F238E27FC236}">
                <a16:creationId xmlns:a16="http://schemas.microsoft.com/office/drawing/2014/main" id="{81634A0D-1D5F-CCCA-4E77-CF1D16166CE3}"/>
              </a:ext>
            </a:extLst>
          </p:cNvPr>
          <p:cNvPicPr>
            <a:picLocks noChangeAspect="1"/>
          </p:cNvPicPr>
          <p:nvPr/>
        </p:nvPicPr>
        <p:blipFill rotWithShape="1">
          <a:blip r:embed="rId2">
            <a:extLst>
              <a:ext uri="{28A0092B-C50C-407E-A947-70E740481C1C}">
                <a14:useLocalDpi xmlns:a14="http://schemas.microsoft.com/office/drawing/2010/main" val="0"/>
              </a:ext>
            </a:extLst>
          </a:blip>
          <a:srcRect l="63905"/>
          <a:stretch/>
        </p:blipFill>
        <p:spPr>
          <a:xfrm>
            <a:off x="7573783" y="215579"/>
            <a:ext cx="3371721" cy="4247240"/>
          </a:xfrm>
          <a:prstGeom prst="rect">
            <a:avLst/>
          </a:prstGeom>
        </p:spPr>
      </p:pic>
      <p:cxnSp>
        <p:nvCxnSpPr>
          <p:cNvPr id="9" name="Conector recto 8">
            <a:extLst>
              <a:ext uri="{FF2B5EF4-FFF2-40B4-BE49-F238E27FC236}">
                <a16:creationId xmlns:a16="http://schemas.microsoft.com/office/drawing/2014/main" id="{05DB346E-8509-1727-A6E0-10902CC2644B}"/>
              </a:ext>
            </a:extLst>
          </p:cNvPr>
          <p:cNvCxnSpPr>
            <a:cxnSpLocks/>
          </p:cNvCxnSpPr>
          <p:nvPr/>
        </p:nvCxnSpPr>
        <p:spPr>
          <a:xfrm>
            <a:off x="8024884" y="1091821"/>
            <a:ext cx="324816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C62BA029-88E4-DD4E-D26D-BDC8B939B499}"/>
              </a:ext>
            </a:extLst>
          </p:cNvPr>
          <p:cNvCxnSpPr>
            <a:cxnSpLocks/>
          </p:cNvCxnSpPr>
          <p:nvPr/>
        </p:nvCxnSpPr>
        <p:spPr>
          <a:xfrm>
            <a:off x="8600365" y="1899314"/>
            <a:ext cx="324816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3422CDF9-DD56-9FCB-FFAE-54F8DE28CA8D}"/>
              </a:ext>
            </a:extLst>
          </p:cNvPr>
          <p:cNvCxnSpPr/>
          <p:nvPr/>
        </p:nvCxnSpPr>
        <p:spPr>
          <a:xfrm>
            <a:off x="11041039" y="1091821"/>
            <a:ext cx="0" cy="80749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60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46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F0222B75-05EB-F5D0-8064-524967AB8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784521"/>
            <a:ext cx="10905066" cy="5288957"/>
          </a:xfrm>
          <a:prstGeom prst="rect">
            <a:avLst/>
          </a:prstGeom>
        </p:spPr>
      </p:pic>
    </p:spTree>
    <p:extLst>
      <p:ext uri="{BB962C8B-B14F-4D97-AF65-F5344CB8AC3E}">
        <p14:creationId xmlns:p14="http://schemas.microsoft.com/office/powerpoint/2010/main" val="26861223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5E7E3AA-FFF0-501F-830B-D7EEDCC373DA}"/>
              </a:ext>
            </a:extLst>
          </p:cNvPr>
          <p:cNvSpPr>
            <a:spLocks noGrp="1"/>
          </p:cNvSpPr>
          <p:nvPr>
            <p:ph type="title"/>
          </p:nvPr>
        </p:nvSpPr>
        <p:spPr>
          <a:xfrm>
            <a:off x="934872" y="982272"/>
            <a:ext cx="3388419" cy="4560970"/>
          </a:xfrm>
        </p:spPr>
        <p:txBody>
          <a:bodyPr>
            <a:normAutofit/>
          </a:bodyPr>
          <a:lstStyle/>
          <a:p>
            <a:r>
              <a:rPr lang="es-419" sz="4000">
                <a:solidFill>
                  <a:srgbClr val="FFFFFF"/>
                </a:solidFill>
              </a:rPr>
              <a:t>FAFA – Vertido de agua tratada</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C13659D2-B7A1-0335-95F7-16D2C198D6AE}"/>
              </a:ext>
            </a:extLst>
          </p:cNvPr>
          <p:cNvSpPr>
            <a:spLocks noGrp="1"/>
          </p:cNvSpPr>
          <p:nvPr>
            <p:ph idx="1"/>
          </p:nvPr>
        </p:nvSpPr>
        <p:spPr>
          <a:xfrm>
            <a:off x="5221862" y="1719618"/>
            <a:ext cx="5948831" cy="4334629"/>
          </a:xfrm>
        </p:spPr>
        <p:txBody>
          <a:bodyPr anchor="ctr">
            <a:normAutofit/>
          </a:bodyPr>
          <a:lstStyle/>
          <a:p>
            <a:r>
              <a:rPr lang="es-419" sz="2400">
                <a:solidFill>
                  <a:srgbClr val="FEFFFF"/>
                </a:solidFill>
              </a:rPr>
              <a:t>Al ser sistemas anaerobios, no se pueden verter de manera directa, puesto que generaría gases malolientes. </a:t>
            </a:r>
          </a:p>
          <a:p>
            <a:pPr lvl="1"/>
            <a:r>
              <a:rPr lang="es-419">
                <a:solidFill>
                  <a:srgbClr val="FEFFFF"/>
                </a:solidFill>
              </a:rPr>
              <a:t>Por eso, a estos sistemas se les añade un sistema de oxigenación en un recipiente controlado, canalizando los gases en sitios donde no afecten a las personas, a través de tuberías de ventilación o chimeneas. </a:t>
            </a:r>
          </a:p>
          <a:p>
            <a:pPr lvl="1"/>
            <a:endParaRPr lang="es-419">
              <a:solidFill>
                <a:srgbClr val="FEFFFF"/>
              </a:solidFill>
            </a:endParaRPr>
          </a:p>
        </p:txBody>
      </p:sp>
    </p:spTree>
    <p:extLst>
      <p:ext uri="{BB962C8B-B14F-4D97-AF65-F5344CB8AC3E}">
        <p14:creationId xmlns:p14="http://schemas.microsoft.com/office/powerpoint/2010/main" val="168013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2F611-0D8D-DA39-D831-D5B6A3AF1CE1}"/>
              </a:ext>
            </a:extLst>
          </p:cNvPr>
          <p:cNvSpPr>
            <a:spLocks noGrp="1"/>
          </p:cNvSpPr>
          <p:nvPr>
            <p:ph type="title"/>
          </p:nvPr>
        </p:nvSpPr>
        <p:spPr>
          <a:xfrm>
            <a:off x="235974" y="365125"/>
            <a:ext cx="11729884" cy="1325563"/>
          </a:xfrm>
        </p:spPr>
        <p:txBody>
          <a:bodyPr/>
          <a:lstStyle/>
          <a:p>
            <a:r>
              <a:rPr lang="es-419" dirty="0"/>
              <a:t>A manera de repaso</a:t>
            </a:r>
          </a:p>
        </p:txBody>
      </p:sp>
      <p:sp>
        <p:nvSpPr>
          <p:cNvPr id="3" name="Content Placeholder 2">
            <a:extLst>
              <a:ext uri="{FF2B5EF4-FFF2-40B4-BE49-F238E27FC236}">
                <a16:creationId xmlns:a16="http://schemas.microsoft.com/office/drawing/2014/main" id="{5B44E38D-6740-84E5-FB62-A6A5576BCBDB}"/>
              </a:ext>
            </a:extLst>
          </p:cNvPr>
          <p:cNvSpPr>
            <a:spLocks noGrp="1"/>
          </p:cNvSpPr>
          <p:nvPr>
            <p:ph idx="1"/>
          </p:nvPr>
        </p:nvSpPr>
        <p:spPr>
          <a:xfrm>
            <a:off x="1571767" y="1690688"/>
            <a:ext cx="9048465" cy="4351338"/>
          </a:xfrm>
        </p:spPr>
        <p:txBody>
          <a:bodyPr/>
          <a:lstStyle/>
          <a:p>
            <a:r>
              <a:rPr lang="es-419" dirty="0"/>
              <a:t>El filtro anaerobio de flujo ascendente fafa, es un complemento del tanque séptico para mejorar la calidad de agua a disponer en el ambiente. </a:t>
            </a:r>
          </a:p>
          <a:p>
            <a:r>
              <a:rPr lang="es-419" dirty="0"/>
              <a:t>Importante incorporar chimeneas para la salida de gases.</a:t>
            </a:r>
          </a:p>
          <a:p>
            <a:r>
              <a:rPr lang="es-419" dirty="0"/>
              <a:t>Determinar el tiempo de retención hidráulica según el perfil de generación de agua residual. </a:t>
            </a:r>
          </a:p>
          <a:p>
            <a:r>
              <a:rPr lang="es-419" dirty="0"/>
              <a:t>También requiere de un mantenimiento específico. </a:t>
            </a:r>
          </a:p>
          <a:p>
            <a:r>
              <a:rPr lang="es-419" dirty="0"/>
              <a:t>Requiere oxigenación previo a la descarga. </a:t>
            </a:r>
          </a:p>
        </p:txBody>
      </p:sp>
    </p:spTree>
    <p:extLst>
      <p:ext uri="{BB962C8B-B14F-4D97-AF65-F5344CB8AC3E}">
        <p14:creationId xmlns:p14="http://schemas.microsoft.com/office/powerpoint/2010/main" val="17281992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5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6FF4301-607F-0A0B-57C3-3EB057797059}"/>
              </a:ext>
            </a:extLst>
          </p:cNvPr>
          <p:cNvPicPr>
            <a:picLocks noChangeAspect="1"/>
          </p:cNvPicPr>
          <p:nvPr/>
        </p:nvPicPr>
        <p:blipFill>
          <a:blip r:embed="rId2"/>
          <a:stretch>
            <a:fillRect/>
          </a:stretch>
        </p:blipFill>
        <p:spPr>
          <a:xfrm>
            <a:off x="860888" y="0"/>
            <a:ext cx="10470226" cy="6857999"/>
          </a:xfrm>
          <a:prstGeom prst="rect">
            <a:avLst/>
          </a:prstGeom>
        </p:spPr>
      </p:pic>
    </p:spTree>
    <p:extLst>
      <p:ext uri="{BB962C8B-B14F-4D97-AF65-F5344CB8AC3E}">
        <p14:creationId xmlns:p14="http://schemas.microsoft.com/office/powerpoint/2010/main" val="3097303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2715</TotalTime>
  <Words>4281</Words>
  <Application>Microsoft Macintosh PowerPoint</Application>
  <PresentationFormat>Panorámica</PresentationFormat>
  <Paragraphs>294</Paragraphs>
  <Slides>112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112</vt:i4>
      </vt:variant>
    </vt:vector>
  </HeadingPairs>
  <TitlesOfParts>
    <vt:vector size="116" baseType="lpstr">
      <vt:lpstr>Arial</vt:lpstr>
      <vt:lpstr>Calibri</vt:lpstr>
      <vt:lpstr>Calibri Light</vt:lpstr>
      <vt:lpstr>Office Theme</vt:lpstr>
      <vt:lpstr>Construcción de soluciones sanitarias individuales</vt:lpstr>
      <vt:lpstr>Soluciones sanitarias individuales</vt:lpstr>
      <vt:lpstr>Presentación de PowerPoint</vt:lpstr>
      <vt:lpstr>Presentación de PowerPoint</vt:lpstr>
      <vt:lpstr>Presentación de PowerPoint</vt:lpstr>
      <vt:lpstr>El tanque séptico</vt:lpstr>
      <vt:lpstr>Presentación de PowerPoint</vt:lpstr>
      <vt:lpstr>Zanjas de drenaje</vt:lpstr>
      <vt:lpstr>Presentación de PowerPoint</vt:lpstr>
      <vt:lpstr>Prueba de percolación</vt:lpstr>
      <vt:lpstr>Presentación de PowerPoint</vt:lpstr>
      <vt:lpstr>Diseño de zanjas</vt:lpstr>
      <vt:lpstr>Presentación de PowerPoint</vt:lpstr>
      <vt:lpstr>Presentación de PowerPoint</vt:lpstr>
      <vt:lpstr>Prueba de percolación </vt:lpstr>
      <vt:lpstr>A manera de repaso</vt:lpstr>
      <vt:lpstr>Presentación de PowerPoint</vt:lpstr>
      <vt:lpstr>Presentación de PowerPoint</vt:lpstr>
      <vt:lpstr>Ubicación permitida para la colocación de zanjas de drenaje</vt:lpstr>
      <vt:lpstr>Presentación de PowerPoint</vt:lpstr>
      <vt:lpstr>Ubicación de los tanques sépticos </vt:lpstr>
      <vt:lpstr>Presentación de PowerPoint</vt:lpstr>
      <vt:lpstr>Normativa y cumplimiento</vt:lpstr>
      <vt:lpstr>Presentación de PowerPoint</vt:lpstr>
      <vt:lpstr>Criterios de ubicación de zanjas</vt:lpstr>
      <vt:lpstr>Presentación de PowerPoint</vt:lpstr>
      <vt:lpstr>A manera de repaso </vt:lpstr>
      <vt:lpstr>Presentación de PowerPoint</vt:lpstr>
      <vt:lpstr>Presentación de PowerPoint</vt:lpstr>
      <vt:lpstr>Ventilación en la solución sanitaria de tanque séptico</vt:lpstr>
      <vt:lpstr>Presentación de PowerPoint</vt:lpstr>
      <vt:lpstr>Elementos que debe cumplir un tanque séptico</vt:lpstr>
      <vt:lpstr>Presentación de PowerPoint</vt:lpstr>
      <vt:lpstr>Profundidad del tanque y proceso de construcción</vt:lpstr>
      <vt:lpstr>Presentación de PowerPoint</vt:lpstr>
      <vt:lpstr>Impermeabilidad del tanque séptico y “T’s”</vt:lpstr>
      <vt:lpstr>Presentación de PowerPoint</vt:lpstr>
      <vt:lpstr>Construcción del tanque séptico</vt:lpstr>
      <vt:lpstr>Presentación de PowerPoint</vt:lpstr>
      <vt:lpstr>Impermeabilidad y corrosión</vt:lpstr>
      <vt:lpstr>A manera de repaso</vt:lpstr>
      <vt:lpstr>Presentación de PowerPoint</vt:lpstr>
      <vt:lpstr>Presentación de PowerPoint</vt:lpstr>
      <vt:lpstr>Proceso de construcción del tanque séptico</vt:lpstr>
      <vt:lpstr>Presentación de PowerPoint</vt:lpstr>
      <vt:lpstr>Proceso de construcción del tanque séptico</vt:lpstr>
      <vt:lpstr>Presentación de PowerPoint</vt:lpstr>
      <vt:lpstr>Colocación de bloques y preparación de mortero</vt:lpstr>
      <vt:lpstr>Presentación de PowerPoint</vt:lpstr>
      <vt:lpstr>Concreto de relleno</vt:lpstr>
      <vt:lpstr>Presentación de PowerPoint</vt:lpstr>
      <vt:lpstr>Código sísmico y control de humedad.</vt:lpstr>
      <vt:lpstr>Presentación de PowerPoint</vt:lpstr>
      <vt:lpstr>Acabados internos </vt:lpstr>
      <vt:lpstr>A manera de repaso </vt:lpstr>
      <vt:lpstr>Construcción de soluciones sanitarias individuales (2da. Parte)</vt:lpstr>
      <vt:lpstr>Presentación de PowerPoint</vt:lpstr>
      <vt:lpstr>Presentación de PowerPoint</vt:lpstr>
      <vt:lpstr>Tiempo, costo y calidad</vt:lpstr>
      <vt:lpstr>Presentación de PowerPoint</vt:lpstr>
      <vt:lpstr>Seguridad en excavaciones</vt:lpstr>
      <vt:lpstr>Presentación de PowerPoint</vt:lpstr>
      <vt:lpstr>Gestión de residuos</vt:lpstr>
      <vt:lpstr>Presentación de PowerPoint</vt:lpstr>
      <vt:lpstr>Fallas ante inundaciones</vt:lpstr>
      <vt:lpstr>Presentación de PowerPoint</vt:lpstr>
      <vt:lpstr>Medidas preventivas a las inundaciones</vt:lpstr>
      <vt:lpstr>Presentación de PowerPoint</vt:lpstr>
      <vt:lpstr>Tratamiento y sistemas mejorados</vt:lpstr>
      <vt:lpstr>A manera de repaso</vt:lpstr>
      <vt:lpstr>Presentación de PowerPoint</vt:lpstr>
      <vt:lpstr>Presentación de PowerPoint</vt:lpstr>
      <vt:lpstr>Tanques sépticos prefabricados</vt:lpstr>
      <vt:lpstr>Presentación de PowerPoint</vt:lpstr>
      <vt:lpstr>Tanques sépticos prefabricados</vt:lpstr>
      <vt:lpstr>Presentación de PowerPoint</vt:lpstr>
      <vt:lpstr>Tanques sépticos prefabricados</vt:lpstr>
      <vt:lpstr>Presentación de PowerPoint</vt:lpstr>
      <vt:lpstr>Tanques sépticos y volúmenes</vt:lpstr>
      <vt:lpstr>Presentación de PowerPoint</vt:lpstr>
      <vt:lpstr>Tanques sépticos prefabricados</vt:lpstr>
      <vt:lpstr>Presentación de PowerPoint</vt:lpstr>
      <vt:lpstr>Tanque séptico prefabricado</vt:lpstr>
      <vt:lpstr>A manera de repaso</vt:lpstr>
      <vt:lpstr>Presentación de PowerPoint</vt:lpstr>
      <vt:lpstr>Presentación de PowerPoint</vt:lpstr>
      <vt:lpstr>Tanque séptico mejorado</vt:lpstr>
      <vt:lpstr>Presentación de PowerPoint</vt:lpstr>
      <vt:lpstr>FAFA</vt:lpstr>
      <vt:lpstr>Presentación de PowerPoint</vt:lpstr>
      <vt:lpstr>FAFA – Aspectos a considerar de la solución</vt:lpstr>
      <vt:lpstr>Presentación de PowerPoint</vt:lpstr>
      <vt:lpstr>FAFA </vt:lpstr>
      <vt:lpstr>Presentación de PowerPoint</vt:lpstr>
      <vt:lpstr>FAFA - Mantenimiento</vt:lpstr>
      <vt:lpstr>Presentación de PowerPoint</vt:lpstr>
      <vt:lpstr>FAFA – Vertido de agua tratada</vt:lpstr>
      <vt:lpstr>A manera de repaso</vt:lpstr>
      <vt:lpstr>Presentación de PowerPoint</vt:lpstr>
      <vt:lpstr>Presentación de PowerPoint</vt:lpstr>
      <vt:lpstr>Tanque séptico mejorado: Biojardinera</vt:lpstr>
      <vt:lpstr>Presentación de PowerPoint</vt:lpstr>
      <vt:lpstr>Biojardineras</vt:lpstr>
      <vt:lpstr>Presentación de PowerPoint</vt:lpstr>
      <vt:lpstr>Biojardineras - Construcción</vt:lpstr>
      <vt:lpstr>Presentación de PowerPoint</vt:lpstr>
      <vt:lpstr>Biojardineras – Plantas apropiadas</vt:lpstr>
      <vt:lpstr>Presentación de PowerPoint</vt:lpstr>
      <vt:lpstr>Biojardineras – Plantas a incorporar</vt:lpstr>
      <vt:lpstr>Presentación de PowerPoint</vt:lpstr>
      <vt:lpstr>Biojardinera - Diseño</vt:lpstr>
      <vt:lpstr>A manera de repaso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Construcción de soluciones sanitarias individuales</dc:title>
  <dc:creator>Ricardo Arévalo</dc:creator>
  <cp:lastModifiedBy>Elías Rosales-Escalante</cp:lastModifiedBy>
  <cp:revision>112</cp:revision>
  <dcterms:created xsi:type="dcterms:W3CDTF">2022-12-20T20:28:18Z</dcterms:created>
  <dcterms:modified xsi:type="dcterms:W3CDTF">2023-01-23T17:43:34Z</dcterms:modified>
</cp:coreProperties>
</file>