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4" r:id="rId3"/>
    <p:sldId id="267" r:id="rId4"/>
    <p:sldId id="266" r:id="rId5"/>
    <p:sldId id="268" r:id="rId6"/>
    <p:sldId id="269" r:id="rId7"/>
    <p:sldId id="273" r:id="rId8"/>
    <p:sldId id="270" r:id="rId9"/>
    <p:sldId id="271" r:id="rId10"/>
    <p:sldId id="276" r:id="rId11"/>
    <p:sldId id="272" r:id="rId12"/>
    <p:sldId id="274" r:id="rId13"/>
    <p:sldId id="275" r:id="rId14"/>
  </p:sldIdLst>
  <p:sldSz cx="12192000" cy="6858000"/>
  <p:notesSz cx="6858000" cy="9144000"/>
  <p:defaultTextStyle>
    <a:defPPr>
      <a:defRPr lang="es-C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B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4AD37E5-24B2-4D52-A9AC-190BE2EBBAAB}" v="146" dt="2023-03-06T20:41:00.94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5C71BA5-43E7-4306-89C9-C194F89699D2}" type="doc">
      <dgm:prSet loTypeId="urn:microsoft.com/office/officeart/2005/8/layout/list1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s-CR"/>
        </a:p>
      </dgm:t>
    </dgm:pt>
    <dgm:pt modelId="{07922AD1-021B-4B06-A3B4-B8994C1DF175}">
      <dgm:prSet phldrT="[Texto]" custT="1"/>
      <dgm:spPr/>
      <dgm:t>
        <a:bodyPr/>
        <a:lstStyle/>
        <a:p>
          <a:pPr algn="ctr"/>
          <a:r>
            <a:rPr lang="es-ES" sz="1400" b="1" dirty="0"/>
            <a:t>Sesión N°1. El emprendimiento como actividad económica que permite el desarrollo rural sostenible </a:t>
          </a:r>
          <a:endParaRPr lang="es-CR" sz="1400" b="1" dirty="0"/>
        </a:p>
      </dgm:t>
    </dgm:pt>
    <dgm:pt modelId="{57895C89-DE47-4FDC-8ADC-37D2991848D0}" type="parTrans" cxnId="{0B9D218D-18CB-40AC-8466-EE2A20483F87}">
      <dgm:prSet/>
      <dgm:spPr/>
      <dgm:t>
        <a:bodyPr/>
        <a:lstStyle/>
        <a:p>
          <a:endParaRPr lang="es-CR" sz="1000"/>
        </a:p>
      </dgm:t>
    </dgm:pt>
    <dgm:pt modelId="{3604CDB3-4368-4D38-BA34-EB43BCB902A5}" type="sibTrans" cxnId="{0B9D218D-18CB-40AC-8466-EE2A20483F87}">
      <dgm:prSet/>
      <dgm:spPr/>
      <dgm:t>
        <a:bodyPr/>
        <a:lstStyle/>
        <a:p>
          <a:endParaRPr lang="es-CR" sz="1000"/>
        </a:p>
      </dgm:t>
    </dgm:pt>
    <dgm:pt modelId="{271E6C1F-359E-40AC-86A9-55DDF088EED4}">
      <dgm:prSet custT="1"/>
      <dgm:spPr/>
      <dgm:t>
        <a:bodyPr/>
        <a:lstStyle/>
        <a:p>
          <a:r>
            <a:rPr lang="es-ES" sz="1000" dirty="0"/>
            <a:t>¿Cuál es la diferencia entre un emprendimiento y un proyecto?</a:t>
          </a:r>
          <a:endParaRPr lang="es-CR" sz="1000" dirty="0"/>
        </a:p>
      </dgm:t>
    </dgm:pt>
    <dgm:pt modelId="{AFBB862C-AE97-4F7F-BAE4-FB178748DBBC}" type="parTrans" cxnId="{FB0A4F5E-20F4-4EFD-8A72-86189A783B44}">
      <dgm:prSet/>
      <dgm:spPr/>
      <dgm:t>
        <a:bodyPr/>
        <a:lstStyle/>
        <a:p>
          <a:endParaRPr lang="es-CR" sz="1000"/>
        </a:p>
      </dgm:t>
    </dgm:pt>
    <dgm:pt modelId="{4E751F30-E56D-4E9A-B24C-4B3AF318A62B}" type="sibTrans" cxnId="{FB0A4F5E-20F4-4EFD-8A72-86189A783B44}">
      <dgm:prSet/>
      <dgm:spPr/>
      <dgm:t>
        <a:bodyPr/>
        <a:lstStyle/>
        <a:p>
          <a:endParaRPr lang="es-CR" sz="1000"/>
        </a:p>
      </dgm:t>
    </dgm:pt>
    <dgm:pt modelId="{61558F41-782B-4F88-9A1C-E1AF2106C684}">
      <dgm:prSet custT="1"/>
      <dgm:spPr/>
      <dgm:t>
        <a:bodyPr/>
        <a:lstStyle/>
        <a:p>
          <a:r>
            <a:rPr lang="es-CR" sz="1000" dirty="0"/>
            <a:t>¿Por qué emprender?</a:t>
          </a:r>
        </a:p>
      </dgm:t>
    </dgm:pt>
    <dgm:pt modelId="{68A88F2F-F3EE-4B1B-8051-8C8480381380}" type="parTrans" cxnId="{30020FAE-4E65-4F8B-9A1A-07235E65C852}">
      <dgm:prSet/>
      <dgm:spPr/>
      <dgm:t>
        <a:bodyPr/>
        <a:lstStyle/>
        <a:p>
          <a:endParaRPr lang="es-CR" sz="1000"/>
        </a:p>
      </dgm:t>
    </dgm:pt>
    <dgm:pt modelId="{2B88282E-5C2B-4B83-B435-C8FD82040096}" type="sibTrans" cxnId="{30020FAE-4E65-4F8B-9A1A-07235E65C852}">
      <dgm:prSet/>
      <dgm:spPr/>
      <dgm:t>
        <a:bodyPr/>
        <a:lstStyle/>
        <a:p>
          <a:endParaRPr lang="es-CR" sz="1000"/>
        </a:p>
      </dgm:t>
    </dgm:pt>
    <dgm:pt modelId="{0FA90F5B-ACD7-4D9D-B86D-4D82CFAC44F2}">
      <dgm:prSet custT="1"/>
      <dgm:spPr/>
      <dgm:t>
        <a:bodyPr/>
        <a:lstStyle/>
        <a:p>
          <a:r>
            <a:rPr lang="es-CR" sz="1000" dirty="0"/>
            <a:t>Aspectos conceptuales del emprendimiento</a:t>
          </a:r>
        </a:p>
      </dgm:t>
    </dgm:pt>
    <dgm:pt modelId="{D37BB4CB-3689-42A8-9C53-B40C0010BE5C}" type="parTrans" cxnId="{09EDEA17-0485-4A7C-B66A-149F2A1CEF8A}">
      <dgm:prSet/>
      <dgm:spPr/>
      <dgm:t>
        <a:bodyPr/>
        <a:lstStyle/>
        <a:p>
          <a:endParaRPr lang="es-CR" sz="1000"/>
        </a:p>
      </dgm:t>
    </dgm:pt>
    <dgm:pt modelId="{6ADBD982-C512-4D84-BA12-9F1B7136CA10}" type="sibTrans" cxnId="{09EDEA17-0485-4A7C-B66A-149F2A1CEF8A}">
      <dgm:prSet/>
      <dgm:spPr/>
      <dgm:t>
        <a:bodyPr/>
        <a:lstStyle/>
        <a:p>
          <a:endParaRPr lang="es-CR" sz="1000"/>
        </a:p>
      </dgm:t>
    </dgm:pt>
    <dgm:pt modelId="{064E63BD-6B8D-405A-B8D1-104CC4B6FF48}">
      <dgm:prSet custT="1"/>
      <dgm:spPr/>
      <dgm:t>
        <a:bodyPr/>
        <a:lstStyle/>
        <a:p>
          <a:r>
            <a:rPr lang="es-ES" sz="1000" dirty="0"/>
            <a:t>Visión empresarial de los emprendimientos</a:t>
          </a:r>
          <a:endParaRPr lang="es-CR" sz="1000" dirty="0"/>
        </a:p>
      </dgm:t>
    </dgm:pt>
    <dgm:pt modelId="{940C6750-6C72-4FC5-AD43-A4372A4B8A7E}" type="parTrans" cxnId="{E741772E-4C23-42E0-8DDB-CEF39CEE5DD3}">
      <dgm:prSet/>
      <dgm:spPr/>
      <dgm:t>
        <a:bodyPr/>
        <a:lstStyle/>
        <a:p>
          <a:endParaRPr lang="es-CR" sz="1000"/>
        </a:p>
      </dgm:t>
    </dgm:pt>
    <dgm:pt modelId="{D0CD1E70-09A6-46CD-B9A4-6160AFD4B4DF}" type="sibTrans" cxnId="{E741772E-4C23-42E0-8DDB-CEF39CEE5DD3}">
      <dgm:prSet/>
      <dgm:spPr/>
      <dgm:t>
        <a:bodyPr/>
        <a:lstStyle/>
        <a:p>
          <a:endParaRPr lang="es-CR" sz="1000"/>
        </a:p>
      </dgm:t>
    </dgm:pt>
    <dgm:pt modelId="{FDC1E688-6A8B-4090-872C-FDAD0CA8CBFE}">
      <dgm:prSet custT="1"/>
      <dgm:spPr/>
      <dgm:t>
        <a:bodyPr/>
        <a:lstStyle/>
        <a:p>
          <a:r>
            <a:rPr lang="es-CR" sz="1000" dirty="0"/>
            <a:t>Mitos del emprendimiento</a:t>
          </a:r>
        </a:p>
      </dgm:t>
    </dgm:pt>
    <dgm:pt modelId="{089B27A3-961A-4669-BCD2-F3C99473EEA3}" type="parTrans" cxnId="{4F62E279-D93F-4266-A33A-8C33589BE606}">
      <dgm:prSet/>
      <dgm:spPr/>
      <dgm:t>
        <a:bodyPr/>
        <a:lstStyle/>
        <a:p>
          <a:endParaRPr lang="es-CR" sz="1000"/>
        </a:p>
      </dgm:t>
    </dgm:pt>
    <dgm:pt modelId="{32DE8333-99D1-4C1F-9BFB-784C03509D15}" type="sibTrans" cxnId="{4F62E279-D93F-4266-A33A-8C33589BE606}">
      <dgm:prSet/>
      <dgm:spPr/>
      <dgm:t>
        <a:bodyPr/>
        <a:lstStyle/>
        <a:p>
          <a:endParaRPr lang="es-CR" sz="1000"/>
        </a:p>
      </dgm:t>
    </dgm:pt>
    <dgm:pt modelId="{C6AC7E1A-20D6-4197-86A8-9EEE71C965F3}" type="pres">
      <dgm:prSet presAssocID="{45C71BA5-43E7-4306-89C9-C194F89699D2}" presName="linear" presStyleCnt="0">
        <dgm:presLayoutVars>
          <dgm:dir/>
          <dgm:animLvl val="lvl"/>
          <dgm:resizeHandles val="exact"/>
        </dgm:presLayoutVars>
      </dgm:prSet>
      <dgm:spPr/>
    </dgm:pt>
    <dgm:pt modelId="{50E4692B-60FE-47F0-8341-101C080364C1}" type="pres">
      <dgm:prSet presAssocID="{07922AD1-021B-4B06-A3B4-B8994C1DF175}" presName="parentLin" presStyleCnt="0"/>
      <dgm:spPr/>
    </dgm:pt>
    <dgm:pt modelId="{A5C1F3F9-366F-4744-BA66-850CC759F1B4}" type="pres">
      <dgm:prSet presAssocID="{07922AD1-021B-4B06-A3B4-B8994C1DF175}" presName="parentLeftMargin" presStyleLbl="node1" presStyleIdx="0" presStyleCnt="6"/>
      <dgm:spPr/>
    </dgm:pt>
    <dgm:pt modelId="{A52E2BAB-8353-419F-A20B-689040B76760}" type="pres">
      <dgm:prSet presAssocID="{07922AD1-021B-4B06-A3B4-B8994C1DF175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08029B8A-EB56-4BE0-A335-FDD58DE50B74}" type="pres">
      <dgm:prSet presAssocID="{07922AD1-021B-4B06-A3B4-B8994C1DF175}" presName="negativeSpace" presStyleCnt="0"/>
      <dgm:spPr/>
    </dgm:pt>
    <dgm:pt modelId="{044A2BEB-CB96-4054-8BEE-E4A76B3A760A}" type="pres">
      <dgm:prSet presAssocID="{07922AD1-021B-4B06-A3B4-B8994C1DF175}" presName="childText" presStyleLbl="conFgAcc1" presStyleIdx="0" presStyleCnt="6">
        <dgm:presLayoutVars>
          <dgm:bulletEnabled val="1"/>
        </dgm:presLayoutVars>
      </dgm:prSet>
      <dgm:spPr/>
    </dgm:pt>
    <dgm:pt modelId="{209FF066-4554-43CF-8EB7-7C968C331014}" type="pres">
      <dgm:prSet presAssocID="{3604CDB3-4368-4D38-BA34-EB43BCB902A5}" presName="spaceBetweenRectangles" presStyleCnt="0"/>
      <dgm:spPr/>
    </dgm:pt>
    <dgm:pt modelId="{66B3D3D3-68A1-40EE-856A-8AB6F8733BC6}" type="pres">
      <dgm:prSet presAssocID="{271E6C1F-359E-40AC-86A9-55DDF088EED4}" presName="parentLin" presStyleCnt="0"/>
      <dgm:spPr/>
    </dgm:pt>
    <dgm:pt modelId="{6AB8F301-24EC-42A0-97F9-A0B061945D0E}" type="pres">
      <dgm:prSet presAssocID="{271E6C1F-359E-40AC-86A9-55DDF088EED4}" presName="parentLeftMargin" presStyleLbl="node1" presStyleIdx="0" presStyleCnt="6"/>
      <dgm:spPr/>
    </dgm:pt>
    <dgm:pt modelId="{198EC0D6-848B-4A39-B1EA-46787AEC2690}" type="pres">
      <dgm:prSet presAssocID="{271E6C1F-359E-40AC-86A9-55DDF088EED4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41E84A82-75D3-471F-AF5A-AF4EC17D45B0}" type="pres">
      <dgm:prSet presAssocID="{271E6C1F-359E-40AC-86A9-55DDF088EED4}" presName="negativeSpace" presStyleCnt="0"/>
      <dgm:spPr/>
    </dgm:pt>
    <dgm:pt modelId="{E4155A5D-A679-4CD6-917E-F6D470ABCDDD}" type="pres">
      <dgm:prSet presAssocID="{271E6C1F-359E-40AC-86A9-55DDF088EED4}" presName="childText" presStyleLbl="conFgAcc1" presStyleIdx="1" presStyleCnt="6">
        <dgm:presLayoutVars>
          <dgm:bulletEnabled val="1"/>
        </dgm:presLayoutVars>
      </dgm:prSet>
      <dgm:spPr/>
    </dgm:pt>
    <dgm:pt modelId="{44905443-6DCC-49C0-AB8D-0CF28C289534}" type="pres">
      <dgm:prSet presAssocID="{4E751F30-E56D-4E9A-B24C-4B3AF318A62B}" presName="spaceBetweenRectangles" presStyleCnt="0"/>
      <dgm:spPr/>
    </dgm:pt>
    <dgm:pt modelId="{6735D8A3-A600-4176-8286-8C4AFD5D76F7}" type="pres">
      <dgm:prSet presAssocID="{61558F41-782B-4F88-9A1C-E1AF2106C684}" presName="parentLin" presStyleCnt="0"/>
      <dgm:spPr/>
    </dgm:pt>
    <dgm:pt modelId="{460D6A1C-BC48-4AE6-9C07-1D14BEFB97F7}" type="pres">
      <dgm:prSet presAssocID="{61558F41-782B-4F88-9A1C-E1AF2106C684}" presName="parentLeftMargin" presStyleLbl="node1" presStyleIdx="1" presStyleCnt="6"/>
      <dgm:spPr/>
    </dgm:pt>
    <dgm:pt modelId="{2187B0E2-C5EA-4B3E-9566-66FDB1971642}" type="pres">
      <dgm:prSet presAssocID="{61558F41-782B-4F88-9A1C-E1AF2106C684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3F28BD41-415D-48A4-994A-C51B74C19D23}" type="pres">
      <dgm:prSet presAssocID="{61558F41-782B-4F88-9A1C-E1AF2106C684}" presName="negativeSpace" presStyleCnt="0"/>
      <dgm:spPr/>
    </dgm:pt>
    <dgm:pt modelId="{6E9F35EE-ADC7-45B0-B81F-C1D5289F486A}" type="pres">
      <dgm:prSet presAssocID="{61558F41-782B-4F88-9A1C-E1AF2106C684}" presName="childText" presStyleLbl="conFgAcc1" presStyleIdx="2" presStyleCnt="6">
        <dgm:presLayoutVars>
          <dgm:bulletEnabled val="1"/>
        </dgm:presLayoutVars>
      </dgm:prSet>
      <dgm:spPr/>
    </dgm:pt>
    <dgm:pt modelId="{5CE51898-CE61-43A3-806D-12ED2A020AE0}" type="pres">
      <dgm:prSet presAssocID="{2B88282E-5C2B-4B83-B435-C8FD82040096}" presName="spaceBetweenRectangles" presStyleCnt="0"/>
      <dgm:spPr/>
    </dgm:pt>
    <dgm:pt modelId="{B351C9E4-176E-4F61-B40B-C828E28A8C9E}" type="pres">
      <dgm:prSet presAssocID="{0FA90F5B-ACD7-4D9D-B86D-4D82CFAC44F2}" presName="parentLin" presStyleCnt="0"/>
      <dgm:spPr/>
    </dgm:pt>
    <dgm:pt modelId="{A99038BE-9EF5-4B7B-BB6A-E060052B2255}" type="pres">
      <dgm:prSet presAssocID="{0FA90F5B-ACD7-4D9D-B86D-4D82CFAC44F2}" presName="parentLeftMargin" presStyleLbl="node1" presStyleIdx="2" presStyleCnt="6"/>
      <dgm:spPr/>
    </dgm:pt>
    <dgm:pt modelId="{4B70C440-D445-4837-B681-40EAEFC7871A}" type="pres">
      <dgm:prSet presAssocID="{0FA90F5B-ACD7-4D9D-B86D-4D82CFAC44F2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C764AB48-7E18-407A-8101-BAF15FBFF1DD}" type="pres">
      <dgm:prSet presAssocID="{0FA90F5B-ACD7-4D9D-B86D-4D82CFAC44F2}" presName="negativeSpace" presStyleCnt="0"/>
      <dgm:spPr/>
    </dgm:pt>
    <dgm:pt modelId="{A97E16B4-5271-450B-8527-45452A0A44B0}" type="pres">
      <dgm:prSet presAssocID="{0FA90F5B-ACD7-4D9D-B86D-4D82CFAC44F2}" presName="childText" presStyleLbl="conFgAcc1" presStyleIdx="3" presStyleCnt="6">
        <dgm:presLayoutVars>
          <dgm:bulletEnabled val="1"/>
        </dgm:presLayoutVars>
      </dgm:prSet>
      <dgm:spPr/>
    </dgm:pt>
    <dgm:pt modelId="{0D86AEDE-D771-4183-8BCE-BA6CC5139CD5}" type="pres">
      <dgm:prSet presAssocID="{6ADBD982-C512-4D84-BA12-9F1B7136CA10}" presName="spaceBetweenRectangles" presStyleCnt="0"/>
      <dgm:spPr/>
    </dgm:pt>
    <dgm:pt modelId="{2AEF9925-F2ED-4F28-A98D-42C15C8FF27A}" type="pres">
      <dgm:prSet presAssocID="{064E63BD-6B8D-405A-B8D1-104CC4B6FF48}" presName="parentLin" presStyleCnt="0"/>
      <dgm:spPr/>
    </dgm:pt>
    <dgm:pt modelId="{B20B007A-3DB8-48DE-9841-CFA19F1CC71A}" type="pres">
      <dgm:prSet presAssocID="{064E63BD-6B8D-405A-B8D1-104CC4B6FF48}" presName="parentLeftMargin" presStyleLbl="node1" presStyleIdx="3" presStyleCnt="6"/>
      <dgm:spPr/>
    </dgm:pt>
    <dgm:pt modelId="{18793AF0-A2A8-4091-A9C2-1D5A689A575B}" type="pres">
      <dgm:prSet presAssocID="{064E63BD-6B8D-405A-B8D1-104CC4B6FF48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DB3D11EC-6FFD-4596-BC49-FF358D47C3B3}" type="pres">
      <dgm:prSet presAssocID="{064E63BD-6B8D-405A-B8D1-104CC4B6FF48}" presName="negativeSpace" presStyleCnt="0"/>
      <dgm:spPr/>
    </dgm:pt>
    <dgm:pt modelId="{9133F234-FE5E-41E0-A58B-3364A33C6E23}" type="pres">
      <dgm:prSet presAssocID="{064E63BD-6B8D-405A-B8D1-104CC4B6FF48}" presName="childText" presStyleLbl="conFgAcc1" presStyleIdx="4" presStyleCnt="6">
        <dgm:presLayoutVars>
          <dgm:bulletEnabled val="1"/>
        </dgm:presLayoutVars>
      </dgm:prSet>
      <dgm:spPr/>
    </dgm:pt>
    <dgm:pt modelId="{A23957F9-0C21-498C-A7A6-F81998558C0A}" type="pres">
      <dgm:prSet presAssocID="{D0CD1E70-09A6-46CD-B9A4-6160AFD4B4DF}" presName="spaceBetweenRectangles" presStyleCnt="0"/>
      <dgm:spPr/>
    </dgm:pt>
    <dgm:pt modelId="{7D3A07ED-EDDF-458F-95F4-19017FEA93E1}" type="pres">
      <dgm:prSet presAssocID="{FDC1E688-6A8B-4090-872C-FDAD0CA8CBFE}" presName="parentLin" presStyleCnt="0"/>
      <dgm:spPr/>
    </dgm:pt>
    <dgm:pt modelId="{B1FF89C0-9872-404D-8390-589154EF1FC7}" type="pres">
      <dgm:prSet presAssocID="{FDC1E688-6A8B-4090-872C-FDAD0CA8CBFE}" presName="parentLeftMargin" presStyleLbl="node1" presStyleIdx="4" presStyleCnt="6"/>
      <dgm:spPr/>
    </dgm:pt>
    <dgm:pt modelId="{3594B992-2CAC-4E25-99AE-BC164E581F71}" type="pres">
      <dgm:prSet presAssocID="{FDC1E688-6A8B-4090-872C-FDAD0CA8CBFE}" presName="parentText" presStyleLbl="node1" presStyleIdx="5" presStyleCnt="6">
        <dgm:presLayoutVars>
          <dgm:chMax val="0"/>
          <dgm:bulletEnabled val="1"/>
        </dgm:presLayoutVars>
      </dgm:prSet>
      <dgm:spPr/>
    </dgm:pt>
    <dgm:pt modelId="{30E2C30A-E33C-4422-B321-6BA52FDF6560}" type="pres">
      <dgm:prSet presAssocID="{FDC1E688-6A8B-4090-872C-FDAD0CA8CBFE}" presName="negativeSpace" presStyleCnt="0"/>
      <dgm:spPr/>
    </dgm:pt>
    <dgm:pt modelId="{79850D60-C7A7-4CE2-AE5C-F2E3981D4A0F}" type="pres">
      <dgm:prSet presAssocID="{FDC1E688-6A8B-4090-872C-FDAD0CA8CBFE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6BC56B13-960F-40BA-87E8-668834A16747}" type="presOf" srcId="{271E6C1F-359E-40AC-86A9-55DDF088EED4}" destId="{6AB8F301-24EC-42A0-97F9-A0B061945D0E}" srcOrd="0" destOrd="0" presId="urn:microsoft.com/office/officeart/2005/8/layout/list1"/>
    <dgm:cxn modelId="{F3448816-66B7-413C-997B-95C0C58F18DD}" type="presOf" srcId="{07922AD1-021B-4B06-A3B4-B8994C1DF175}" destId="{A5C1F3F9-366F-4744-BA66-850CC759F1B4}" srcOrd="0" destOrd="0" presId="urn:microsoft.com/office/officeart/2005/8/layout/list1"/>
    <dgm:cxn modelId="{09EDEA17-0485-4A7C-B66A-149F2A1CEF8A}" srcId="{45C71BA5-43E7-4306-89C9-C194F89699D2}" destId="{0FA90F5B-ACD7-4D9D-B86D-4D82CFAC44F2}" srcOrd="3" destOrd="0" parTransId="{D37BB4CB-3689-42A8-9C53-B40C0010BE5C}" sibTransId="{6ADBD982-C512-4D84-BA12-9F1B7136CA10}"/>
    <dgm:cxn modelId="{E741772E-4C23-42E0-8DDB-CEF39CEE5DD3}" srcId="{45C71BA5-43E7-4306-89C9-C194F89699D2}" destId="{064E63BD-6B8D-405A-B8D1-104CC4B6FF48}" srcOrd="4" destOrd="0" parTransId="{940C6750-6C72-4FC5-AD43-A4372A4B8A7E}" sibTransId="{D0CD1E70-09A6-46CD-B9A4-6160AFD4B4DF}"/>
    <dgm:cxn modelId="{326DD93C-3F1B-4DE6-9C21-8634A9EF4A0B}" type="presOf" srcId="{07922AD1-021B-4B06-A3B4-B8994C1DF175}" destId="{A52E2BAB-8353-419F-A20B-689040B76760}" srcOrd="1" destOrd="0" presId="urn:microsoft.com/office/officeart/2005/8/layout/list1"/>
    <dgm:cxn modelId="{1FE5423F-EECD-4EB2-A22F-BF26A89A2611}" type="presOf" srcId="{45C71BA5-43E7-4306-89C9-C194F89699D2}" destId="{C6AC7E1A-20D6-4197-86A8-9EEE71C965F3}" srcOrd="0" destOrd="0" presId="urn:microsoft.com/office/officeart/2005/8/layout/list1"/>
    <dgm:cxn modelId="{FB0A4F5E-20F4-4EFD-8A72-86189A783B44}" srcId="{45C71BA5-43E7-4306-89C9-C194F89699D2}" destId="{271E6C1F-359E-40AC-86A9-55DDF088EED4}" srcOrd="1" destOrd="0" parTransId="{AFBB862C-AE97-4F7F-BAE4-FB178748DBBC}" sibTransId="{4E751F30-E56D-4E9A-B24C-4B3AF318A62B}"/>
    <dgm:cxn modelId="{BD638A44-A1E8-4FAF-9710-4AE95090F4A1}" type="presOf" srcId="{61558F41-782B-4F88-9A1C-E1AF2106C684}" destId="{2187B0E2-C5EA-4B3E-9566-66FDB1971642}" srcOrd="1" destOrd="0" presId="urn:microsoft.com/office/officeart/2005/8/layout/list1"/>
    <dgm:cxn modelId="{4F62E279-D93F-4266-A33A-8C33589BE606}" srcId="{45C71BA5-43E7-4306-89C9-C194F89699D2}" destId="{FDC1E688-6A8B-4090-872C-FDAD0CA8CBFE}" srcOrd="5" destOrd="0" parTransId="{089B27A3-961A-4669-BCD2-F3C99473EEA3}" sibTransId="{32DE8333-99D1-4C1F-9BFB-784C03509D15}"/>
    <dgm:cxn modelId="{C8B26A86-0D75-4E1D-9405-D10C8273FDAD}" type="presOf" srcId="{0FA90F5B-ACD7-4D9D-B86D-4D82CFAC44F2}" destId="{4B70C440-D445-4837-B681-40EAEFC7871A}" srcOrd="1" destOrd="0" presId="urn:microsoft.com/office/officeart/2005/8/layout/list1"/>
    <dgm:cxn modelId="{0B9D218D-18CB-40AC-8466-EE2A20483F87}" srcId="{45C71BA5-43E7-4306-89C9-C194F89699D2}" destId="{07922AD1-021B-4B06-A3B4-B8994C1DF175}" srcOrd="0" destOrd="0" parTransId="{57895C89-DE47-4FDC-8ADC-37D2991848D0}" sibTransId="{3604CDB3-4368-4D38-BA34-EB43BCB902A5}"/>
    <dgm:cxn modelId="{A4E54D91-C239-430B-8489-C33E9C5EEED3}" type="presOf" srcId="{271E6C1F-359E-40AC-86A9-55DDF088EED4}" destId="{198EC0D6-848B-4A39-B1EA-46787AEC2690}" srcOrd="1" destOrd="0" presId="urn:microsoft.com/office/officeart/2005/8/layout/list1"/>
    <dgm:cxn modelId="{A63EAEAB-8BAF-430C-B0D1-C0AF067AAD47}" type="presOf" srcId="{0FA90F5B-ACD7-4D9D-B86D-4D82CFAC44F2}" destId="{A99038BE-9EF5-4B7B-BB6A-E060052B2255}" srcOrd="0" destOrd="0" presId="urn:microsoft.com/office/officeart/2005/8/layout/list1"/>
    <dgm:cxn modelId="{30020FAE-4E65-4F8B-9A1A-07235E65C852}" srcId="{45C71BA5-43E7-4306-89C9-C194F89699D2}" destId="{61558F41-782B-4F88-9A1C-E1AF2106C684}" srcOrd="2" destOrd="0" parTransId="{68A88F2F-F3EE-4B1B-8051-8C8480381380}" sibTransId="{2B88282E-5C2B-4B83-B435-C8FD82040096}"/>
    <dgm:cxn modelId="{343D9CAE-7BE2-44C9-9F94-FCB9ED36E763}" type="presOf" srcId="{FDC1E688-6A8B-4090-872C-FDAD0CA8CBFE}" destId="{B1FF89C0-9872-404D-8390-589154EF1FC7}" srcOrd="0" destOrd="0" presId="urn:microsoft.com/office/officeart/2005/8/layout/list1"/>
    <dgm:cxn modelId="{C86ABAD4-48BF-4918-96EC-17AD6B1BC353}" type="presOf" srcId="{064E63BD-6B8D-405A-B8D1-104CC4B6FF48}" destId="{B20B007A-3DB8-48DE-9841-CFA19F1CC71A}" srcOrd="0" destOrd="0" presId="urn:microsoft.com/office/officeart/2005/8/layout/list1"/>
    <dgm:cxn modelId="{C4053ED7-FB4D-44D7-BCF0-15F40E168DFB}" type="presOf" srcId="{61558F41-782B-4F88-9A1C-E1AF2106C684}" destId="{460D6A1C-BC48-4AE6-9C07-1D14BEFB97F7}" srcOrd="0" destOrd="0" presId="urn:microsoft.com/office/officeart/2005/8/layout/list1"/>
    <dgm:cxn modelId="{653B38F1-0C8D-483B-9CD7-FB1597AF1664}" type="presOf" srcId="{FDC1E688-6A8B-4090-872C-FDAD0CA8CBFE}" destId="{3594B992-2CAC-4E25-99AE-BC164E581F71}" srcOrd="1" destOrd="0" presId="urn:microsoft.com/office/officeart/2005/8/layout/list1"/>
    <dgm:cxn modelId="{3E127DFD-379E-4D13-819A-10BB3DB0971A}" type="presOf" srcId="{064E63BD-6B8D-405A-B8D1-104CC4B6FF48}" destId="{18793AF0-A2A8-4091-A9C2-1D5A689A575B}" srcOrd="1" destOrd="0" presId="urn:microsoft.com/office/officeart/2005/8/layout/list1"/>
    <dgm:cxn modelId="{402288FE-56C4-49A9-BB5C-6D7126DD3B5E}" type="presParOf" srcId="{C6AC7E1A-20D6-4197-86A8-9EEE71C965F3}" destId="{50E4692B-60FE-47F0-8341-101C080364C1}" srcOrd="0" destOrd="0" presId="urn:microsoft.com/office/officeart/2005/8/layout/list1"/>
    <dgm:cxn modelId="{03001689-0DA8-4514-9CA8-27C5283CB052}" type="presParOf" srcId="{50E4692B-60FE-47F0-8341-101C080364C1}" destId="{A5C1F3F9-366F-4744-BA66-850CC759F1B4}" srcOrd="0" destOrd="0" presId="urn:microsoft.com/office/officeart/2005/8/layout/list1"/>
    <dgm:cxn modelId="{CF5DA5DE-FA08-4DDF-8976-3536FA328225}" type="presParOf" srcId="{50E4692B-60FE-47F0-8341-101C080364C1}" destId="{A52E2BAB-8353-419F-A20B-689040B76760}" srcOrd="1" destOrd="0" presId="urn:microsoft.com/office/officeart/2005/8/layout/list1"/>
    <dgm:cxn modelId="{FD482815-9F13-4980-A1EC-2A1010C7DD67}" type="presParOf" srcId="{C6AC7E1A-20D6-4197-86A8-9EEE71C965F3}" destId="{08029B8A-EB56-4BE0-A335-FDD58DE50B74}" srcOrd="1" destOrd="0" presId="urn:microsoft.com/office/officeart/2005/8/layout/list1"/>
    <dgm:cxn modelId="{445FFCF0-F6A7-444B-ABBE-8672CF4DF602}" type="presParOf" srcId="{C6AC7E1A-20D6-4197-86A8-9EEE71C965F3}" destId="{044A2BEB-CB96-4054-8BEE-E4A76B3A760A}" srcOrd="2" destOrd="0" presId="urn:microsoft.com/office/officeart/2005/8/layout/list1"/>
    <dgm:cxn modelId="{FFE3D930-C475-446D-89C5-AF6C0290494C}" type="presParOf" srcId="{C6AC7E1A-20D6-4197-86A8-9EEE71C965F3}" destId="{209FF066-4554-43CF-8EB7-7C968C331014}" srcOrd="3" destOrd="0" presId="urn:microsoft.com/office/officeart/2005/8/layout/list1"/>
    <dgm:cxn modelId="{82A2B277-F4B8-4BDD-878C-375552398C4D}" type="presParOf" srcId="{C6AC7E1A-20D6-4197-86A8-9EEE71C965F3}" destId="{66B3D3D3-68A1-40EE-856A-8AB6F8733BC6}" srcOrd="4" destOrd="0" presId="urn:microsoft.com/office/officeart/2005/8/layout/list1"/>
    <dgm:cxn modelId="{0F4322B6-EEAE-45C0-9AF4-DCE94D310A2C}" type="presParOf" srcId="{66B3D3D3-68A1-40EE-856A-8AB6F8733BC6}" destId="{6AB8F301-24EC-42A0-97F9-A0B061945D0E}" srcOrd="0" destOrd="0" presId="urn:microsoft.com/office/officeart/2005/8/layout/list1"/>
    <dgm:cxn modelId="{763CCB58-4858-4356-AC9D-94353E1DC3CA}" type="presParOf" srcId="{66B3D3D3-68A1-40EE-856A-8AB6F8733BC6}" destId="{198EC0D6-848B-4A39-B1EA-46787AEC2690}" srcOrd="1" destOrd="0" presId="urn:microsoft.com/office/officeart/2005/8/layout/list1"/>
    <dgm:cxn modelId="{AA95F705-05E8-47EA-A103-296599A418CB}" type="presParOf" srcId="{C6AC7E1A-20D6-4197-86A8-9EEE71C965F3}" destId="{41E84A82-75D3-471F-AF5A-AF4EC17D45B0}" srcOrd="5" destOrd="0" presId="urn:microsoft.com/office/officeart/2005/8/layout/list1"/>
    <dgm:cxn modelId="{B7BFE5DC-C112-4223-9957-3CF5C180418D}" type="presParOf" srcId="{C6AC7E1A-20D6-4197-86A8-9EEE71C965F3}" destId="{E4155A5D-A679-4CD6-917E-F6D470ABCDDD}" srcOrd="6" destOrd="0" presId="urn:microsoft.com/office/officeart/2005/8/layout/list1"/>
    <dgm:cxn modelId="{F7453D48-4FA7-4BB5-B10C-575C08BFAC36}" type="presParOf" srcId="{C6AC7E1A-20D6-4197-86A8-9EEE71C965F3}" destId="{44905443-6DCC-49C0-AB8D-0CF28C289534}" srcOrd="7" destOrd="0" presId="urn:microsoft.com/office/officeart/2005/8/layout/list1"/>
    <dgm:cxn modelId="{489FC4B9-A30D-49EC-9110-C6327CD6FD0D}" type="presParOf" srcId="{C6AC7E1A-20D6-4197-86A8-9EEE71C965F3}" destId="{6735D8A3-A600-4176-8286-8C4AFD5D76F7}" srcOrd="8" destOrd="0" presId="urn:microsoft.com/office/officeart/2005/8/layout/list1"/>
    <dgm:cxn modelId="{7F5B68C0-29F0-4002-835C-C7320F8F0C52}" type="presParOf" srcId="{6735D8A3-A600-4176-8286-8C4AFD5D76F7}" destId="{460D6A1C-BC48-4AE6-9C07-1D14BEFB97F7}" srcOrd="0" destOrd="0" presId="urn:microsoft.com/office/officeart/2005/8/layout/list1"/>
    <dgm:cxn modelId="{5F29C0CF-0C54-4591-A863-B58E3F7D4B73}" type="presParOf" srcId="{6735D8A3-A600-4176-8286-8C4AFD5D76F7}" destId="{2187B0E2-C5EA-4B3E-9566-66FDB1971642}" srcOrd="1" destOrd="0" presId="urn:microsoft.com/office/officeart/2005/8/layout/list1"/>
    <dgm:cxn modelId="{2D52DFA8-58C2-4E09-AC0A-F80236079E23}" type="presParOf" srcId="{C6AC7E1A-20D6-4197-86A8-9EEE71C965F3}" destId="{3F28BD41-415D-48A4-994A-C51B74C19D23}" srcOrd="9" destOrd="0" presId="urn:microsoft.com/office/officeart/2005/8/layout/list1"/>
    <dgm:cxn modelId="{CC154446-245E-482E-A732-29CF65C0F734}" type="presParOf" srcId="{C6AC7E1A-20D6-4197-86A8-9EEE71C965F3}" destId="{6E9F35EE-ADC7-45B0-B81F-C1D5289F486A}" srcOrd="10" destOrd="0" presId="urn:microsoft.com/office/officeart/2005/8/layout/list1"/>
    <dgm:cxn modelId="{076B5023-8BCE-4C12-9A21-81873D1BB260}" type="presParOf" srcId="{C6AC7E1A-20D6-4197-86A8-9EEE71C965F3}" destId="{5CE51898-CE61-43A3-806D-12ED2A020AE0}" srcOrd="11" destOrd="0" presId="urn:microsoft.com/office/officeart/2005/8/layout/list1"/>
    <dgm:cxn modelId="{D17DC080-8521-4099-993F-3811F5F3D02B}" type="presParOf" srcId="{C6AC7E1A-20D6-4197-86A8-9EEE71C965F3}" destId="{B351C9E4-176E-4F61-B40B-C828E28A8C9E}" srcOrd="12" destOrd="0" presId="urn:microsoft.com/office/officeart/2005/8/layout/list1"/>
    <dgm:cxn modelId="{D289BCB5-A1DA-47CC-816C-F68A2F230A74}" type="presParOf" srcId="{B351C9E4-176E-4F61-B40B-C828E28A8C9E}" destId="{A99038BE-9EF5-4B7B-BB6A-E060052B2255}" srcOrd="0" destOrd="0" presId="urn:microsoft.com/office/officeart/2005/8/layout/list1"/>
    <dgm:cxn modelId="{EFF004BB-591B-44E6-816A-165F4A16EAB5}" type="presParOf" srcId="{B351C9E4-176E-4F61-B40B-C828E28A8C9E}" destId="{4B70C440-D445-4837-B681-40EAEFC7871A}" srcOrd="1" destOrd="0" presId="urn:microsoft.com/office/officeart/2005/8/layout/list1"/>
    <dgm:cxn modelId="{D6E4AFF1-45E8-480F-A19B-B9DC502BF42A}" type="presParOf" srcId="{C6AC7E1A-20D6-4197-86A8-9EEE71C965F3}" destId="{C764AB48-7E18-407A-8101-BAF15FBFF1DD}" srcOrd="13" destOrd="0" presId="urn:microsoft.com/office/officeart/2005/8/layout/list1"/>
    <dgm:cxn modelId="{2D329A4B-E8E1-4377-AA7E-8C0CB3BD3B18}" type="presParOf" srcId="{C6AC7E1A-20D6-4197-86A8-9EEE71C965F3}" destId="{A97E16B4-5271-450B-8527-45452A0A44B0}" srcOrd="14" destOrd="0" presId="urn:microsoft.com/office/officeart/2005/8/layout/list1"/>
    <dgm:cxn modelId="{482916F6-4521-4199-B6C8-98E3A8728F8C}" type="presParOf" srcId="{C6AC7E1A-20D6-4197-86A8-9EEE71C965F3}" destId="{0D86AEDE-D771-4183-8BCE-BA6CC5139CD5}" srcOrd="15" destOrd="0" presId="urn:microsoft.com/office/officeart/2005/8/layout/list1"/>
    <dgm:cxn modelId="{95A9206C-CE10-4235-B9B1-813F243A5AD8}" type="presParOf" srcId="{C6AC7E1A-20D6-4197-86A8-9EEE71C965F3}" destId="{2AEF9925-F2ED-4F28-A98D-42C15C8FF27A}" srcOrd="16" destOrd="0" presId="urn:microsoft.com/office/officeart/2005/8/layout/list1"/>
    <dgm:cxn modelId="{7153E3D6-83BE-441E-807A-2B64A80D2FE1}" type="presParOf" srcId="{2AEF9925-F2ED-4F28-A98D-42C15C8FF27A}" destId="{B20B007A-3DB8-48DE-9841-CFA19F1CC71A}" srcOrd="0" destOrd="0" presId="urn:microsoft.com/office/officeart/2005/8/layout/list1"/>
    <dgm:cxn modelId="{648A9526-9764-4257-BD36-2B47AE9035C6}" type="presParOf" srcId="{2AEF9925-F2ED-4F28-A98D-42C15C8FF27A}" destId="{18793AF0-A2A8-4091-A9C2-1D5A689A575B}" srcOrd="1" destOrd="0" presId="urn:microsoft.com/office/officeart/2005/8/layout/list1"/>
    <dgm:cxn modelId="{063C5193-9B34-498A-9393-61B65DB4AD31}" type="presParOf" srcId="{C6AC7E1A-20D6-4197-86A8-9EEE71C965F3}" destId="{DB3D11EC-6FFD-4596-BC49-FF358D47C3B3}" srcOrd="17" destOrd="0" presId="urn:microsoft.com/office/officeart/2005/8/layout/list1"/>
    <dgm:cxn modelId="{D696AE14-277A-4E1F-B472-ABD9F50D8D1D}" type="presParOf" srcId="{C6AC7E1A-20D6-4197-86A8-9EEE71C965F3}" destId="{9133F234-FE5E-41E0-A58B-3364A33C6E23}" srcOrd="18" destOrd="0" presId="urn:microsoft.com/office/officeart/2005/8/layout/list1"/>
    <dgm:cxn modelId="{332A7F30-6C45-4D54-A389-7DF7DE83604B}" type="presParOf" srcId="{C6AC7E1A-20D6-4197-86A8-9EEE71C965F3}" destId="{A23957F9-0C21-498C-A7A6-F81998558C0A}" srcOrd="19" destOrd="0" presId="urn:microsoft.com/office/officeart/2005/8/layout/list1"/>
    <dgm:cxn modelId="{83FAEABA-41C6-4C7B-A579-F4AFB6BA13D9}" type="presParOf" srcId="{C6AC7E1A-20D6-4197-86A8-9EEE71C965F3}" destId="{7D3A07ED-EDDF-458F-95F4-19017FEA93E1}" srcOrd="20" destOrd="0" presId="urn:microsoft.com/office/officeart/2005/8/layout/list1"/>
    <dgm:cxn modelId="{4FFA58D0-D7D2-41FB-AD1B-F3F7ACCEC4A9}" type="presParOf" srcId="{7D3A07ED-EDDF-458F-95F4-19017FEA93E1}" destId="{B1FF89C0-9872-404D-8390-589154EF1FC7}" srcOrd="0" destOrd="0" presId="urn:microsoft.com/office/officeart/2005/8/layout/list1"/>
    <dgm:cxn modelId="{6839E31E-169A-4776-9C20-43C37A06360A}" type="presParOf" srcId="{7D3A07ED-EDDF-458F-95F4-19017FEA93E1}" destId="{3594B992-2CAC-4E25-99AE-BC164E581F71}" srcOrd="1" destOrd="0" presId="urn:microsoft.com/office/officeart/2005/8/layout/list1"/>
    <dgm:cxn modelId="{497C44C8-6410-4A52-B397-DEBA7B5AF8ED}" type="presParOf" srcId="{C6AC7E1A-20D6-4197-86A8-9EEE71C965F3}" destId="{30E2C30A-E33C-4422-B321-6BA52FDF6560}" srcOrd="21" destOrd="0" presId="urn:microsoft.com/office/officeart/2005/8/layout/list1"/>
    <dgm:cxn modelId="{ED7845FB-37B3-4D18-BA9F-95ACB231D335}" type="presParOf" srcId="{C6AC7E1A-20D6-4197-86A8-9EEE71C965F3}" destId="{79850D60-C7A7-4CE2-AE5C-F2E3981D4A0F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4A2BEB-CB96-4054-8BEE-E4A76B3A760A}">
      <dsp:nvSpPr>
        <dsp:cNvPr id="0" name=""/>
        <dsp:cNvSpPr/>
      </dsp:nvSpPr>
      <dsp:spPr>
        <a:xfrm>
          <a:off x="0" y="336933"/>
          <a:ext cx="81280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2E2BAB-8353-419F-A20B-689040B76760}">
      <dsp:nvSpPr>
        <dsp:cNvPr id="0" name=""/>
        <dsp:cNvSpPr/>
      </dsp:nvSpPr>
      <dsp:spPr>
        <a:xfrm>
          <a:off x="406400" y="41733"/>
          <a:ext cx="5689600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dirty="0"/>
            <a:t>Sesión N°1. El emprendimiento como actividad económica que permite el desarrollo rural sostenible </a:t>
          </a:r>
          <a:endParaRPr lang="es-CR" sz="1400" b="1" kern="1200" dirty="0"/>
        </a:p>
      </dsp:txBody>
      <dsp:txXfrm>
        <a:off x="435221" y="70554"/>
        <a:ext cx="5631958" cy="532758"/>
      </dsp:txXfrm>
    </dsp:sp>
    <dsp:sp modelId="{E4155A5D-A679-4CD6-917E-F6D470ABCDDD}">
      <dsp:nvSpPr>
        <dsp:cNvPr id="0" name=""/>
        <dsp:cNvSpPr/>
      </dsp:nvSpPr>
      <dsp:spPr>
        <a:xfrm>
          <a:off x="0" y="1244133"/>
          <a:ext cx="81280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8EC0D6-848B-4A39-B1EA-46787AEC2690}">
      <dsp:nvSpPr>
        <dsp:cNvPr id="0" name=""/>
        <dsp:cNvSpPr/>
      </dsp:nvSpPr>
      <dsp:spPr>
        <a:xfrm>
          <a:off x="406400" y="948933"/>
          <a:ext cx="5689600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kern="1200" dirty="0"/>
            <a:t>¿Cuál es la diferencia entre un emprendimiento y un proyecto?</a:t>
          </a:r>
          <a:endParaRPr lang="es-CR" sz="1000" kern="1200" dirty="0"/>
        </a:p>
      </dsp:txBody>
      <dsp:txXfrm>
        <a:off x="435221" y="977754"/>
        <a:ext cx="5631958" cy="532758"/>
      </dsp:txXfrm>
    </dsp:sp>
    <dsp:sp modelId="{6E9F35EE-ADC7-45B0-B81F-C1D5289F486A}">
      <dsp:nvSpPr>
        <dsp:cNvPr id="0" name=""/>
        <dsp:cNvSpPr/>
      </dsp:nvSpPr>
      <dsp:spPr>
        <a:xfrm>
          <a:off x="0" y="2151333"/>
          <a:ext cx="81280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87B0E2-C5EA-4B3E-9566-66FDB1971642}">
      <dsp:nvSpPr>
        <dsp:cNvPr id="0" name=""/>
        <dsp:cNvSpPr/>
      </dsp:nvSpPr>
      <dsp:spPr>
        <a:xfrm>
          <a:off x="406400" y="1856133"/>
          <a:ext cx="5689600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1000" kern="1200" dirty="0"/>
            <a:t>¿Por qué emprender?</a:t>
          </a:r>
        </a:p>
      </dsp:txBody>
      <dsp:txXfrm>
        <a:off x="435221" y="1884954"/>
        <a:ext cx="5631958" cy="532758"/>
      </dsp:txXfrm>
    </dsp:sp>
    <dsp:sp modelId="{A97E16B4-5271-450B-8527-45452A0A44B0}">
      <dsp:nvSpPr>
        <dsp:cNvPr id="0" name=""/>
        <dsp:cNvSpPr/>
      </dsp:nvSpPr>
      <dsp:spPr>
        <a:xfrm>
          <a:off x="0" y="3058533"/>
          <a:ext cx="81280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70C440-D445-4837-B681-40EAEFC7871A}">
      <dsp:nvSpPr>
        <dsp:cNvPr id="0" name=""/>
        <dsp:cNvSpPr/>
      </dsp:nvSpPr>
      <dsp:spPr>
        <a:xfrm>
          <a:off x="406400" y="2763333"/>
          <a:ext cx="5689600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1000" kern="1200" dirty="0"/>
            <a:t>Aspectos conceptuales del emprendimiento</a:t>
          </a:r>
        </a:p>
      </dsp:txBody>
      <dsp:txXfrm>
        <a:off x="435221" y="2792154"/>
        <a:ext cx="5631958" cy="532758"/>
      </dsp:txXfrm>
    </dsp:sp>
    <dsp:sp modelId="{9133F234-FE5E-41E0-A58B-3364A33C6E23}">
      <dsp:nvSpPr>
        <dsp:cNvPr id="0" name=""/>
        <dsp:cNvSpPr/>
      </dsp:nvSpPr>
      <dsp:spPr>
        <a:xfrm>
          <a:off x="0" y="3965733"/>
          <a:ext cx="81280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793AF0-A2A8-4091-A9C2-1D5A689A575B}">
      <dsp:nvSpPr>
        <dsp:cNvPr id="0" name=""/>
        <dsp:cNvSpPr/>
      </dsp:nvSpPr>
      <dsp:spPr>
        <a:xfrm>
          <a:off x="406400" y="3670533"/>
          <a:ext cx="5689600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kern="1200" dirty="0"/>
            <a:t>Visión empresarial de los emprendimientos</a:t>
          </a:r>
          <a:endParaRPr lang="es-CR" sz="1000" kern="1200" dirty="0"/>
        </a:p>
      </dsp:txBody>
      <dsp:txXfrm>
        <a:off x="435221" y="3699354"/>
        <a:ext cx="5631958" cy="532758"/>
      </dsp:txXfrm>
    </dsp:sp>
    <dsp:sp modelId="{79850D60-C7A7-4CE2-AE5C-F2E3981D4A0F}">
      <dsp:nvSpPr>
        <dsp:cNvPr id="0" name=""/>
        <dsp:cNvSpPr/>
      </dsp:nvSpPr>
      <dsp:spPr>
        <a:xfrm>
          <a:off x="0" y="4872933"/>
          <a:ext cx="81280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94B992-2CAC-4E25-99AE-BC164E581F71}">
      <dsp:nvSpPr>
        <dsp:cNvPr id="0" name=""/>
        <dsp:cNvSpPr/>
      </dsp:nvSpPr>
      <dsp:spPr>
        <a:xfrm>
          <a:off x="406400" y="4577733"/>
          <a:ext cx="5689600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1000" kern="1200" dirty="0"/>
            <a:t>Mitos del emprendimiento</a:t>
          </a:r>
        </a:p>
      </dsp:txBody>
      <dsp:txXfrm>
        <a:off x="435221" y="4606554"/>
        <a:ext cx="5631958" cy="5327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23:42:32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23:46:09.0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23:46:09.8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23:46:10.2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</inkml:trace>
  <inkml:trace contextRef="#ctx0" brushRef="#br0" timeOffset="1">0 0 24575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23:46:11.5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23:46:11.8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23:42:32.6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23:42:33.0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23:42:33.7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23:42:37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23:42:37.6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23:42:37.9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</inkml:trace>
  <inkml:trace contextRef="#ctx0" brushRef="#br0" timeOffset="1">0 1 24575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23:42:38.3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4T23:46:08.6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</inkml:trace>
</inkml:ink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3DA3B8-09BD-3D14-7500-DEE5D00480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02306" y="1122363"/>
            <a:ext cx="7037294" cy="1109849"/>
          </a:xfrm>
        </p:spPr>
        <p:txBody>
          <a:bodyPr anchor="b">
            <a:normAutofit/>
          </a:bodyPr>
          <a:lstStyle>
            <a:lvl1pPr algn="r">
              <a:defRPr sz="3600"/>
            </a:lvl1pPr>
          </a:lstStyle>
          <a:p>
            <a:r>
              <a:rPr lang="es-ES" dirty="0"/>
              <a:t>Haga clic para modificar el estilo de título del patrón</a:t>
            </a:r>
            <a:endParaRPr lang="es-CR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CBA5BA8-3575-82B2-D8A8-5C94F58370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02306" y="2601119"/>
            <a:ext cx="7060297" cy="1655762"/>
          </a:xfrm>
        </p:spPr>
        <p:txBody>
          <a:bodyPr/>
          <a:lstStyle>
            <a:lvl1pPr marL="0" indent="0" algn="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modificar el estilo de subtítulo del patrón</a:t>
            </a:r>
            <a:endParaRPr lang="es-CR" dirty="0"/>
          </a:p>
        </p:txBody>
      </p:sp>
      <p:sp>
        <p:nvSpPr>
          <p:cNvPr id="9" name="Marcador de posición de imagen 8">
            <a:extLst>
              <a:ext uri="{FF2B5EF4-FFF2-40B4-BE49-F238E27FC236}">
                <a16:creationId xmlns:a16="http://schemas.microsoft.com/office/drawing/2014/main" id="{0889D18C-B3DE-7B11-2AE0-5086C06796A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876800" cy="6857999"/>
          </a:xfrm>
        </p:spPr>
        <p:txBody>
          <a:bodyPr/>
          <a:lstStyle/>
          <a:p>
            <a:endParaRPr lang="es-CR" dirty="0"/>
          </a:p>
        </p:txBody>
      </p:sp>
      <p:pic>
        <p:nvPicPr>
          <p:cNvPr id="12" name="Imagen 11" descr="Logotipo, Icono&#10;&#10;Descripción generada automáticamente">
            <a:extLst>
              <a:ext uri="{FF2B5EF4-FFF2-40B4-BE49-F238E27FC236}">
                <a16:creationId xmlns:a16="http://schemas.microsoft.com/office/drawing/2014/main" id="{046E3BC0-3910-ADE1-13C0-7DD7E7A03B0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528043" y="4864603"/>
            <a:ext cx="2663957" cy="1993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852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3C7531-6BF4-4DE6-45EC-CB3C17ACA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B410C58-2D68-EB83-7A3F-588B42E8FE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B26A539-6532-17D8-54A2-E1569204DE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237F9-6EA1-4027-A262-40DF514FD2E4}" type="datetimeFigureOut">
              <a:rPr lang="es-CR" smtClean="0"/>
              <a:t>4/3/2023</a:t>
            </a:fld>
            <a:endParaRPr lang="es-C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1C4FB70-1F36-4845-1B14-4DE5CEAC15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94980A3-C568-DCD0-3A60-8C5A6D558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BEF3F-E320-49DA-8FF1-559E2EB3FFD4}" type="slidenum">
              <a:rPr lang="es-CR" smtClean="0"/>
              <a:t>‹Nº›</a:t>
            </a:fld>
            <a:endParaRPr lang="es-CR"/>
          </a:p>
        </p:txBody>
      </p:sp>
      <p:pic>
        <p:nvPicPr>
          <p:cNvPr id="7" name="Imagen 6" descr="Logotipo, Icono&#10;&#10;Descripción generada automáticamente">
            <a:extLst>
              <a:ext uri="{FF2B5EF4-FFF2-40B4-BE49-F238E27FC236}">
                <a16:creationId xmlns:a16="http://schemas.microsoft.com/office/drawing/2014/main" id="{1C6E6DE7-292F-5783-6B2D-5A64CD09721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63957" cy="1993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470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2BE9F81-7513-894F-E0A0-284A5F9860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1025235"/>
            <a:ext cx="2628900" cy="5151727"/>
          </a:xfrm>
        </p:spPr>
        <p:txBody>
          <a:bodyPr vert="eaVert"/>
          <a:lstStyle/>
          <a:p>
            <a:r>
              <a:rPr lang="es-ES" dirty="0"/>
              <a:t>Haga clic para modificar el estilo de título del patrón</a:t>
            </a:r>
            <a:endParaRPr lang="es-CR" dirty="0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217482F-FAC2-9BEF-E55D-8E4C58AD2F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025235"/>
            <a:ext cx="7677727" cy="5151728"/>
          </a:xfrm>
        </p:spPr>
        <p:txBody>
          <a:bodyPr vert="eaVert"/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R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3A8FE23-56C0-FFD6-69E7-11F8B7644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237F9-6EA1-4027-A262-40DF514FD2E4}" type="datetimeFigureOut">
              <a:rPr lang="es-CR" smtClean="0"/>
              <a:t>4/3/2023</a:t>
            </a:fld>
            <a:endParaRPr lang="es-C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E8B51E8-9A90-CEB8-C461-607E5D672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944423B-88E2-63FF-1548-99FC5B5F0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BEF3F-E320-49DA-8FF1-559E2EB3FFD4}" type="slidenum">
              <a:rPr lang="es-CR" smtClean="0"/>
              <a:t>‹Nº›</a:t>
            </a:fld>
            <a:endParaRPr lang="es-CR"/>
          </a:p>
        </p:txBody>
      </p:sp>
      <p:pic>
        <p:nvPicPr>
          <p:cNvPr id="7" name="Imagen 6" descr="Logotipo, Icono&#10;&#10;Descripción generada automáticamente">
            <a:extLst>
              <a:ext uri="{FF2B5EF4-FFF2-40B4-BE49-F238E27FC236}">
                <a16:creationId xmlns:a16="http://schemas.microsoft.com/office/drawing/2014/main" id="{7BEC3624-799D-4523-8C87-46270B6F85B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63957" cy="1993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1324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Texto&#10;&#10;Descripción generada automáticamente">
            <a:extLst>
              <a:ext uri="{FF2B5EF4-FFF2-40B4-BE49-F238E27FC236}">
                <a16:creationId xmlns:a16="http://schemas.microsoft.com/office/drawing/2014/main" id="{E122C919-43C7-4836-8FCD-66E1E129AB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9069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Diagrama, Escala de tiempo&#10;&#10;Descripción generada automáticamente">
            <a:extLst>
              <a:ext uri="{FF2B5EF4-FFF2-40B4-BE49-F238E27FC236}">
                <a16:creationId xmlns:a16="http://schemas.microsoft.com/office/drawing/2014/main" id="{49B91E02-6823-32B1-5271-B85C45289C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3617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Diagrama&#10;&#10;Descripción generada automáticamente con confianza media">
            <a:extLst>
              <a:ext uri="{FF2B5EF4-FFF2-40B4-BE49-F238E27FC236}">
                <a16:creationId xmlns:a16="http://schemas.microsoft.com/office/drawing/2014/main" id="{C6238274-F947-72D5-9B38-DD7434E13E8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8000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5121B369-2016-9FF5-7355-E7B7B741BBA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71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0A1FAD-0113-DF9D-2DA9-9A6E9F375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R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B6E1452-D549-AEB3-DB60-C5695ACDAC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R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427FEF3-75A7-2696-39A1-5164A2FC0B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237F9-6EA1-4027-A262-40DF514FD2E4}" type="datetimeFigureOut">
              <a:rPr lang="es-CR" smtClean="0"/>
              <a:t>4/3/2023</a:t>
            </a:fld>
            <a:endParaRPr lang="es-C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9CEBA7B-11FC-E956-E62E-C621BCA7A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AB80161-F143-BD97-868A-E8B6BBD7C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BEF3F-E320-49DA-8FF1-559E2EB3FFD4}" type="slidenum">
              <a:rPr lang="es-CR" smtClean="0"/>
              <a:t>‹Nº›</a:t>
            </a:fld>
            <a:endParaRPr lang="es-CR"/>
          </a:p>
        </p:txBody>
      </p:sp>
      <p:pic>
        <p:nvPicPr>
          <p:cNvPr id="7" name="Imagen 6" descr="Logotipo, Icono&#10;&#10;Descripción generada automáticamente">
            <a:extLst>
              <a:ext uri="{FF2B5EF4-FFF2-40B4-BE49-F238E27FC236}">
                <a16:creationId xmlns:a16="http://schemas.microsoft.com/office/drawing/2014/main" id="{DB756FB5-B979-FA5B-E558-7647D7331AB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63957" cy="1993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370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DF5AE2-24E3-9266-A817-0912EB3A0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dirty="0"/>
              <a:t>Haga clic para modificar el estilo de título del patrón</a:t>
            </a:r>
            <a:endParaRPr lang="es-CR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177340B-32A2-5B4E-8685-A21059333B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DB7C7B6-CC6A-9090-C234-1DDF2AB56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237F9-6EA1-4027-A262-40DF514FD2E4}" type="datetimeFigureOut">
              <a:rPr lang="es-CR" smtClean="0"/>
              <a:t>4/3/2023</a:t>
            </a:fld>
            <a:endParaRPr lang="es-C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C8A4460-AAD7-F99E-CF08-D3F843C39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FA4A036-6720-33B8-20A1-B480814A2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BEF3F-E320-49DA-8FF1-559E2EB3FFD4}" type="slidenum">
              <a:rPr lang="es-CR" smtClean="0"/>
              <a:t>‹Nº›</a:t>
            </a:fld>
            <a:endParaRPr lang="es-CR"/>
          </a:p>
        </p:txBody>
      </p:sp>
      <p:pic>
        <p:nvPicPr>
          <p:cNvPr id="7" name="Imagen 6" descr="Logotipo, Icono&#10;&#10;Descripción generada automáticamente">
            <a:extLst>
              <a:ext uri="{FF2B5EF4-FFF2-40B4-BE49-F238E27FC236}">
                <a16:creationId xmlns:a16="http://schemas.microsoft.com/office/drawing/2014/main" id="{7302C84D-DCEF-FD6C-8D4E-94FCBD5A6B7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63957" cy="1993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040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56E5AE-3DA3-3EF5-9F51-1DDC27C5C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152A20D-F4FD-6AD4-C958-9E8490D1C5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811293"/>
            <a:ext cx="5181600" cy="336566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91A40AB-C686-A454-EEC4-86E97031C8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811293"/>
            <a:ext cx="5181600" cy="336566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0C8E116-BC6E-89F5-4B78-95FCAC435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237F9-6EA1-4027-A262-40DF514FD2E4}" type="datetimeFigureOut">
              <a:rPr lang="es-CR" smtClean="0"/>
              <a:t>4/3/2023</a:t>
            </a:fld>
            <a:endParaRPr lang="es-C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6EFBABB-B688-964F-6A2D-92E89F8F8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1CA39B4-1BCA-84FE-2C63-55F7FA377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BEF3F-E320-49DA-8FF1-559E2EB3FFD4}" type="slidenum">
              <a:rPr lang="es-CR" smtClean="0"/>
              <a:t>‹Nº›</a:t>
            </a:fld>
            <a:endParaRPr lang="es-CR"/>
          </a:p>
        </p:txBody>
      </p:sp>
      <p:pic>
        <p:nvPicPr>
          <p:cNvPr id="8" name="Imagen 7" descr="Logotipo, Icono&#10;&#10;Descripción generada automáticamente">
            <a:extLst>
              <a:ext uri="{FF2B5EF4-FFF2-40B4-BE49-F238E27FC236}">
                <a16:creationId xmlns:a16="http://schemas.microsoft.com/office/drawing/2014/main" id="{FD1C4605-D04A-BB9B-4DAD-2A43A1A0399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63957" cy="1993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386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83AA83-EF30-3C5A-4C6F-A522CB03B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5064" y="1147863"/>
            <a:ext cx="9750323" cy="1001949"/>
          </a:xfr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R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66D2607-6BE9-AE0F-71B2-FD70639314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438399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060563E-08B8-48BE-8528-48BBD6C16B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428999"/>
            <a:ext cx="5157787" cy="2760663"/>
          </a:xfrm>
        </p:spPr>
        <p:txBody>
          <a:bodyPr/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R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82F2708-150B-CB01-9BA2-C3A71B18C7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438399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ECF120B-7A7F-6C50-0690-9DFDA47D27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428999"/>
            <a:ext cx="5183188" cy="2760663"/>
          </a:xfrm>
        </p:spPr>
        <p:txBody>
          <a:bodyPr/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R" dirty="0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D67FFD8-9437-022A-DCA3-7C68AC43D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237F9-6EA1-4027-A262-40DF514FD2E4}" type="datetimeFigureOut">
              <a:rPr lang="es-CR" smtClean="0"/>
              <a:t>4/3/2023</a:t>
            </a:fld>
            <a:endParaRPr lang="es-CR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B5F06EB-87D2-7118-C776-BEEAF25063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78E7166-24D0-377E-560B-C12EACA3D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BEF3F-E320-49DA-8FF1-559E2EB3FFD4}" type="slidenum">
              <a:rPr lang="es-CR" smtClean="0"/>
              <a:t>‹Nº›</a:t>
            </a:fld>
            <a:endParaRPr lang="es-CR"/>
          </a:p>
        </p:txBody>
      </p:sp>
      <p:pic>
        <p:nvPicPr>
          <p:cNvPr id="10" name="Imagen 9" descr="Logotipo, Icono&#10;&#10;Descripción generada automáticamente">
            <a:extLst>
              <a:ext uri="{FF2B5EF4-FFF2-40B4-BE49-F238E27FC236}">
                <a16:creationId xmlns:a16="http://schemas.microsoft.com/office/drawing/2014/main" id="{CF3B3984-E517-E718-C099-E08245AF72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63957" cy="1993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776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6A55A0-3267-7131-9C3A-E7D2CB4CE3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62FF126-5370-7358-0D70-502223084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237F9-6EA1-4027-A262-40DF514FD2E4}" type="datetimeFigureOut">
              <a:rPr lang="es-CR" smtClean="0"/>
              <a:t>4/3/2023</a:t>
            </a:fld>
            <a:endParaRPr lang="es-CR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D930DB4-65A0-2FC1-6402-D2511CDC44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76B4183-6A8F-17C1-D9E0-8DFBFF9C1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BEF3F-E320-49DA-8FF1-559E2EB3FFD4}" type="slidenum">
              <a:rPr lang="es-CR" smtClean="0"/>
              <a:t>‹Nº›</a:t>
            </a:fld>
            <a:endParaRPr lang="es-CR"/>
          </a:p>
        </p:txBody>
      </p:sp>
      <p:pic>
        <p:nvPicPr>
          <p:cNvPr id="6" name="Imagen 5" descr="Logotipo, Icono&#10;&#10;Descripción generada automáticamente">
            <a:extLst>
              <a:ext uri="{FF2B5EF4-FFF2-40B4-BE49-F238E27FC236}">
                <a16:creationId xmlns:a16="http://schemas.microsoft.com/office/drawing/2014/main" id="{151613A0-EDB7-7AEF-39F9-0D19139DF5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63957" cy="1993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133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07DD1C0-1297-9E5D-2415-809CE745D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237F9-6EA1-4027-A262-40DF514FD2E4}" type="datetimeFigureOut">
              <a:rPr lang="es-CR" smtClean="0"/>
              <a:t>4/3/2023</a:t>
            </a:fld>
            <a:endParaRPr lang="es-CR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31D8904-53E7-96E5-6DCC-FE5760571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3951CB0-AEAF-DA4B-A4DE-934F0E00E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BEF3F-E320-49DA-8FF1-559E2EB3FFD4}" type="slidenum">
              <a:rPr lang="es-CR" smtClean="0"/>
              <a:t>‹Nº›</a:t>
            </a:fld>
            <a:endParaRPr lang="es-CR"/>
          </a:p>
        </p:txBody>
      </p:sp>
      <p:pic>
        <p:nvPicPr>
          <p:cNvPr id="5" name="Imagen 4" descr="Logotipo, Icono&#10;&#10;Descripción generada automáticamente">
            <a:extLst>
              <a:ext uri="{FF2B5EF4-FFF2-40B4-BE49-F238E27FC236}">
                <a16:creationId xmlns:a16="http://schemas.microsoft.com/office/drawing/2014/main" id="{4DEAD433-DAD1-18EB-523F-B7422C5CFB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63957" cy="1993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840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4CFA07-FCB5-828D-6064-09CE624CA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4733" y="987425"/>
            <a:ext cx="3932237" cy="227134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dirty="0"/>
              <a:t>Haga clic para modificar el estilo de título del patrón</a:t>
            </a:r>
            <a:endParaRPr lang="es-CR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9015D5E-CED2-92EE-68E5-F3DC8B0921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82510" y="987425"/>
            <a:ext cx="5372877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R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4031562-2C99-6798-3CB8-03D5766CBA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734733" y="3421062"/>
            <a:ext cx="3932237" cy="24399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73B9BF0-1238-F61B-F0C4-98EC51DE0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237F9-6EA1-4027-A262-40DF514FD2E4}" type="datetimeFigureOut">
              <a:rPr lang="es-CR" smtClean="0"/>
              <a:t>4/3/2023</a:t>
            </a:fld>
            <a:endParaRPr lang="es-C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31BD00A-CE9A-A444-D14E-DE6EB74E36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119677F-CAE1-1223-DB80-6D27DF03A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BEF3F-E320-49DA-8FF1-559E2EB3FFD4}" type="slidenum">
              <a:rPr lang="es-CR" smtClean="0"/>
              <a:t>‹Nº›</a:t>
            </a:fld>
            <a:endParaRPr lang="es-CR"/>
          </a:p>
        </p:txBody>
      </p:sp>
      <p:pic>
        <p:nvPicPr>
          <p:cNvPr id="8" name="Imagen 7" descr="Logotipo, Icono&#10;&#10;Descripción generada automáticamente">
            <a:extLst>
              <a:ext uri="{FF2B5EF4-FFF2-40B4-BE49-F238E27FC236}">
                <a16:creationId xmlns:a16="http://schemas.microsoft.com/office/drawing/2014/main" id="{9C055114-FD9A-118D-5534-25FDD1B770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63957" cy="1993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195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981F37-031B-BB0E-F591-175EF95C9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9890" y="1254868"/>
            <a:ext cx="411479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dirty="0"/>
              <a:t>Haga clic para modificar el estilo de título del patrón</a:t>
            </a:r>
            <a:endParaRPr lang="es-CR" dirty="0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9BAC3C1-23C6-B9B1-EEE4-925C302ACC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1254868"/>
            <a:ext cx="5259388" cy="460618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83D0ED9-51BC-0C72-BC6E-45CBFB8A8F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789890" y="2958998"/>
            <a:ext cx="4114799" cy="290205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F737471-6BF5-193D-624A-6B05C71839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237F9-6EA1-4027-A262-40DF514FD2E4}" type="datetimeFigureOut">
              <a:rPr lang="es-CR" smtClean="0"/>
              <a:t>4/3/2023</a:t>
            </a:fld>
            <a:endParaRPr lang="es-C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6FFC6F7-4C9A-C6E7-24E9-812A9C2BA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956D414-2A8C-3026-08F0-018EEDA6F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BEF3F-E320-49DA-8FF1-559E2EB3FFD4}" type="slidenum">
              <a:rPr lang="es-CR" smtClean="0"/>
              <a:t>‹Nº›</a:t>
            </a:fld>
            <a:endParaRPr lang="es-CR"/>
          </a:p>
        </p:txBody>
      </p:sp>
      <p:pic>
        <p:nvPicPr>
          <p:cNvPr id="8" name="Imagen 7" descr="Logotipo, Icono&#10;&#10;Descripción generada automáticamente">
            <a:extLst>
              <a:ext uri="{FF2B5EF4-FFF2-40B4-BE49-F238E27FC236}">
                <a16:creationId xmlns:a16="http://schemas.microsoft.com/office/drawing/2014/main" id="{B8561808-1210-59B4-1B6A-3CFACD98BE0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63957" cy="1993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384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01F5E738-A379-C9C5-ED4E-DFA08B880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4732" y="1205635"/>
            <a:ext cx="933906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s-CR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57BCF2E-3CCF-B3D2-8295-C91667ED46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844799"/>
            <a:ext cx="10515600" cy="3332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R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A1D55D6-650D-2463-C758-BA5ADF1BDE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D237F9-6EA1-4027-A262-40DF514FD2E4}" type="datetimeFigureOut">
              <a:rPr lang="es-CR" smtClean="0"/>
              <a:t>4/3/2023</a:t>
            </a:fld>
            <a:endParaRPr lang="es-C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10241AC-2033-B7CE-8C0E-BDD44C33FD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EB5CF2-5B1E-94FA-4E7F-C7F71C6964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1BEF3F-E320-49DA-8FF1-559E2EB3FFD4}" type="slidenum">
              <a:rPr lang="es-CR" smtClean="0"/>
              <a:t>‹Nº›</a:t>
            </a:fld>
            <a:endParaRPr lang="es-CR"/>
          </a:p>
        </p:txBody>
      </p:sp>
      <p:pic>
        <p:nvPicPr>
          <p:cNvPr id="10" name="Imagen 9" descr="Imagen que contiene Logotipo&#10;&#10;Descripción generada automáticamente">
            <a:extLst>
              <a:ext uri="{FF2B5EF4-FFF2-40B4-BE49-F238E27FC236}">
                <a16:creationId xmlns:a16="http://schemas.microsoft.com/office/drawing/2014/main" id="{A1B7368A-B79C-2319-724D-8844E76ADAF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0704" y="-278000"/>
            <a:ext cx="3180459" cy="1483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21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3" r:id="rId14"/>
    <p:sldLayoutId id="2147483661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Open Sauce Sans" panose="00000500000000000000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Open Sauce Sans" panose="00000500000000000000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Open Sauce Sans" panose="00000500000000000000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uce Sans" panose="00000500000000000000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uce Sans" panose="000005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13" Type="http://schemas.openxmlformats.org/officeDocument/2006/relationships/customXml" Target="../ink/ink8.xml"/><Relationship Id="rId18" Type="http://schemas.openxmlformats.org/officeDocument/2006/relationships/customXml" Target="../ink/ink13.xml"/><Relationship Id="rId3" Type="http://schemas.openxmlformats.org/officeDocument/2006/relationships/image" Target="../media/image8.jpeg"/><Relationship Id="rId7" Type="http://schemas.openxmlformats.org/officeDocument/2006/relationships/customXml" Target="../ink/ink2.xml"/><Relationship Id="rId12" Type="http://schemas.openxmlformats.org/officeDocument/2006/relationships/customXml" Target="../ink/ink7.xml"/><Relationship Id="rId17" Type="http://schemas.openxmlformats.org/officeDocument/2006/relationships/customXml" Target="../ink/ink12.xml"/><Relationship Id="rId2" Type="http://schemas.openxmlformats.org/officeDocument/2006/relationships/image" Target="../media/image7.jpeg"/><Relationship Id="rId16" Type="http://schemas.openxmlformats.org/officeDocument/2006/relationships/customXml" Target="../ink/ink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customXml" Target="../ink/ink6.xml"/><Relationship Id="rId5" Type="http://schemas.openxmlformats.org/officeDocument/2006/relationships/customXml" Target="../ink/ink1.xml"/><Relationship Id="rId15" Type="http://schemas.openxmlformats.org/officeDocument/2006/relationships/customXml" Target="../ink/ink10.xml"/><Relationship Id="rId10" Type="http://schemas.openxmlformats.org/officeDocument/2006/relationships/customXml" Target="../ink/ink5.xml"/><Relationship Id="rId19" Type="http://schemas.openxmlformats.org/officeDocument/2006/relationships/customXml" Target="../ink/ink14.xml"/><Relationship Id="rId4" Type="http://schemas.openxmlformats.org/officeDocument/2006/relationships/image" Target="../media/image9.jpeg"/><Relationship Id="rId9" Type="http://schemas.openxmlformats.org/officeDocument/2006/relationships/customXml" Target="../ink/ink4.xml"/><Relationship Id="rId14" Type="http://schemas.openxmlformats.org/officeDocument/2006/relationships/customXml" Target="../ink/ink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C5266E-4FBF-4153-C930-9B7BBDB54E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53374" y="2168269"/>
            <a:ext cx="6078071" cy="2306637"/>
          </a:xfrm>
        </p:spPr>
        <p:txBody>
          <a:bodyPr>
            <a:normAutofit fontScale="90000"/>
          </a:bodyPr>
          <a:lstStyle/>
          <a:p>
            <a:r>
              <a:rPr lang="es-ES" sz="28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Curso de Introducción a la Formulación de un Proyecto</a:t>
            </a:r>
            <a:br>
              <a:rPr lang="es-ES" sz="28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</a:rPr>
            </a:br>
            <a:br>
              <a:rPr lang="es-ES" sz="28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</a:rPr>
            </a:br>
            <a:br>
              <a:rPr lang="es-ES" sz="28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</a:rPr>
            </a:br>
            <a:br>
              <a:rPr lang="es-ES" sz="28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</a:rPr>
            </a:br>
            <a:r>
              <a:rPr lang="es-ES" sz="1600" b="0" i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Msc</a:t>
            </a:r>
            <a:r>
              <a:rPr lang="es-ES" sz="1600" b="0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. Jorge Castillo Torres</a:t>
            </a:r>
            <a:br>
              <a:rPr lang="es-C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s-CR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Marcador de posición de imagen 6" descr="Una persona sosteniendo una laptop&#10;&#10;Descripción generada automáticamente con confianza media">
            <a:extLst>
              <a:ext uri="{FF2B5EF4-FFF2-40B4-BE49-F238E27FC236}">
                <a16:creationId xmlns:a16="http://schemas.microsoft.com/office/drawing/2014/main" id="{25619DDB-F539-3FCE-7F01-9868A3C3F26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96" r="26296"/>
          <a:stretch>
            <a:fillRect/>
          </a:stretch>
        </p:blipFill>
        <p:spPr>
          <a:xfrm>
            <a:off x="-152576" y="195942"/>
            <a:ext cx="4876800" cy="6857999"/>
          </a:xfrm>
          <a:effectLst>
            <a:softEdge rad="635000"/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830E8A06-4D74-15A9-D061-0BC422B3DB02}"/>
              </a:ext>
            </a:extLst>
          </p:cNvPr>
          <p:cNvSpPr txBox="1"/>
          <p:nvPr/>
        </p:nvSpPr>
        <p:spPr>
          <a:xfrm>
            <a:off x="8681885" y="6488668"/>
            <a:ext cx="1557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b="1" dirty="0">
                <a:solidFill>
                  <a:srgbClr val="002060"/>
                </a:solidFill>
                <a:latin typeface="Calibri" panose="020F0502020204030204" pitchFamily="34" charset="0"/>
                <a:ea typeface="Arial" panose="020B0604020202020204" pitchFamily="34" charset="0"/>
              </a:rPr>
              <a:t>Marzo</a:t>
            </a:r>
            <a:r>
              <a:rPr lang="es-SV" sz="18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,2023</a:t>
            </a:r>
            <a:endParaRPr lang="es-CR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Qué le depara el futuro al empleo agrícola? - Factor Trabajo">
            <a:extLst>
              <a:ext uri="{FF2B5EF4-FFF2-40B4-BE49-F238E27FC236}">
                <a16:creationId xmlns:a16="http://schemas.microsoft.com/office/drawing/2014/main" id="{FAD8764D-5223-2E62-3956-3570FE59EC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9413" y="195942"/>
            <a:ext cx="4919838" cy="3377681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onsejo Agropecuario Centroamericano |">
            <a:extLst>
              <a:ext uri="{FF2B5EF4-FFF2-40B4-BE49-F238E27FC236}">
                <a16:creationId xmlns:a16="http://schemas.microsoft.com/office/drawing/2014/main" id="{A55D7FF7-A436-7F32-6CF8-A527AA3055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1909" y="0"/>
            <a:ext cx="838867" cy="895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upo 11">
            <a:extLst>
              <a:ext uri="{FF2B5EF4-FFF2-40B4-BE49-F238E27FC236}">
                <a16:creationId xmlns:a16="http://schemas.microsoft.com/office/drawing/2014/main" id="{649DC391-9EC7-02CC-FD72-A86542BF32CF}"/>
              </a:ext>
            </a:extLst>
          </p:cNvPr>
          <p:cNvGrpSpPr/>
          <p:nvPr/>
        </p:nvGrpSpPr>
        <p:grpSpPr>
          <a:xfrm>
            <a:off x="8388088" y="373188"/>
            <a:ext cx="360" cy="360"/>
            <a:chOff x="8388088" y="373188"/>
            <a:chExt cx="360" cy="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5" name="Entrada de lápiz 4">
                  <a:extLst>
                    <a:ext uri="{FF2B5EF4-FFF2-40B4-BE49-F238E27FC236}">
                      <a16:creationId xmlns:a16="http://schemas.microsoft.com/office/drawing/2014/main" id="{7B2B9D40-1422-7B27-24CB-59D78C15F84D}"/>
                    </a:ext>
                  </a:extLst>
                </p14:cNvPr>
                <p14:cNvContentPartPr/>
                <p14:nvPr/>
              </p14:nvContentPartPr>
              <p14:xfrm>
                <a:off x="8388088" y="373188"/>
                <a:ext cx="360" cy="360"/>
              </p14:xfrm>
            </p:contentPart>
          </mc:Choice>
          <mc:Fallback xmlns="">
            <p:pic>
              <p:nvPicPr>
                <p:cNvPr id="5" name="Entrada de lápiz 4">
                  <a:extLst>
                    <a:ext uri="{FF2B5EF4-FFF2-40B4-BE49-F238E27FC236}">
                      <a16:creationId xmlns:a16="http://schemas.microsoft.com/office/drawing/2014/main" id="{7B2B9D40-1422-7B27-24CB-59D78C15F84D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8379448" y="364188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9" name="Entrada de lápiz 8">
                  <a:extLst>
                    <a:ext uri="{FF2B5EF4-FFF2-40B4-BE49-F238E27FC236}">
                      <a16:creationId xmlns:a16="http://schemas.microsoft.com/office/drawing/2014/main" id="{57C4DAF7-BCBF-7866-DC0C-9586DBB6E9A9}"/>
                    </a:ext>
                  </a:extLst>
                </p14:cNvPr>
                <p14:cNvContentPartPr/>
                <p14:nvPr/>
              </p14:nvContentPartPr>
              <p14:xfrm>
                <a:off x="8388088" y="373188"/>
                <a:ext cx="360" cy="360"/>
              </p14:xfrm>
            </p:contentPart>
          </mc:Choice>
          <mc:Fallback xmlns="">
            <p:pic>
              <p:nvPicPr>
                <p:cNvPr id="9" name="Entrada de lápiz 8">
                  <a:extLst>
                    <a:ext uri="{FF2B5EF4-FFF2-40B4-BE49-F238E27FC236}">
                      <a16:creationId xmlns:a16="http://schemas.microsoft.com/office/drawing/2014/main" id="{57C4DAF7-BCBF-7866-DC0C-9586DBB6E9A9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8379448" y="364188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0" name="Entrada de lápiz 9">
                  <a:extLst>
                    <a:ext uri="{FF2B5EF4-FFF2-40B4-BE49-F238E27FC236}">
                      <a16:creationId xmlns:a16="http://schemas.microsoft.com/office/drawing/2014/main" id="{49B201FB-A69F-AB94-2EEB-F2B4ABE154AB}"/>
                    </a:ext>
                  </a:extLst>
                </p14:cNvPr>
                <p14:cNvContentPartPr/>
                <p14:nvPr/>
              </p14:nvContentPartPr>
              <p14:xfrm>
                <a:off x="8388088" y="373188"/>
                <a:ext cx="360" cy="360"/>
              </p14:xfrm>
            </p:contentPart>
          </mc:Choice>
          <mc:Fallback xmlns="">
            <p:pic>
              <p:nvPicPr>
                <p:cNvPr id="10" name="Entrada de lápiz 9">
                  <a:extLst>
                    <a:ext uri="{FF2B5EF4-FFF2-40B4-BE49-F238E27FC236}">
                      <a16:creationId xmlns:a16="http://schemas.microsoft.com/office/drawing/2014/main" id="{49B201FB-A69F-AB94-2EEB-F2B4ABE154AB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8379448" y="364188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1" name="Entrada de lápiz 10">
                <a:extLst>
                  <a:ext uri="{FF2B5EF4-FFF2-40B4-BE49-F238E27FC236}">
                    <a16:creationId xmlns:a16="http://schemas.microsoft.com/office/drawing/2014/main" id="{3700A42E-B11F-DF41-C9D2-2AB05D62C644}"/>
                  </a:ext>
                </a:extLst>
              </p14:cNvPr>
              <p14:cNvContentPartPr/>
              <p14:nvPr/>
            </p14:nvContentPartPr>
            <p14:xfrm>
              <a:off x="6904528" y="1931268"/>
              <a:ext cx="360" cy="360"/>
            </p14:xfrm>
          </p:contentPart>
        </mc:Choice>
        <mc:Fallback xmlns="">
          <p:pic>
            <p:nvPicPr>
              <p:cNvPr id="11" name="Entrada de lápiz 10">
                <a:extLst>
                  <a:ext uri="{FF2B5EF4-FFF2-40B4-BE49-F238E27FC236}">
                    <a16:creationId xmlns:a16="http://schemas.microsoft.com/office/drawing/2014/main" id="{3700A42E-B11F-DF41-C9D2-2AB05D62C64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895528" y="1922628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7" name="Grupo 16">
            <a:extLst>
              <a:ext uri="{FF2B5EF4-FFF2-40B4-BE49-F238E27FC236}">
                <a16:creationId xmlns:a16="http://schemas.microsoft.com/office/drawing/2014/main" id="{C7C3E95F-FD8C-0CA5-FAED-501AEBA9B036}"/>
              </a:ext>
            </a:extLst>
          </p:cNvPr>
          <p:cNvGrpSpPr/>
          <p:nvPr/>
        </p:nvGrpSpPr>
        <p:grpSpPr>
          <a:xfrm>
            <a:off x="8248048" y="326388"/>
            <a:ext cx="360" cy="360"/>
            <a:chOff x="8248048" y="326388"/>
            <a:chExt cx="360" cy="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3" name="Entrada de lápiz 12">
                  <a:extLst>
                    <a:ext uri="{FF2B5EF4-FFF2-40B4-BE49-F238E27FC236}">
                      <a16:creationId xmlns:a16="http://schemas.microsoft.com/office/drawing/2014/main" id="{114ADCB3-F6A8-DA1B-23BE-78E795EAB283}"/>
                    </a:ext>
                  </a:extLst>
                </p14:cNvPr>
                <p14:cNvContentPartPr/>
                <p14:nvPr/>
              </p14:nvContentPartPr>
              <p14:xfrm>
                <a:off x="8248048" y="326388"/>
                <a:ext cx="360" cy="360"/>
              </p14:xfrm>
            </p:contentPart>
          </mc:Choice>
          <mc:Fallback xmlns="">
            <p:pic>
              <p:nvPicPr>
                <p:cNvPr id="13" name="Entrada de lápiz 12">
                  <a:extLst>
                    <a:ext uri="{FF2B5EF4-FFF2-40B4-BE49-F238E27FC236}">
                      <a16:creationId xmlns:a16="http://schemas.microsoft.com/office/drawing/2014/main" id="{114ADCB3-F6A8-DA1B-23BE-78E795EAB283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8239048" y="317748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4" name="Entrada de lápiz 13">
                  <a:extLst>
                    <a:ext uri="{FF2B5EF4-FFF2-40B4-BE49-F238E27FC236}">
                      <a16:creationId xmlns:a16="http://schemas.microsoft.com/office/drawing/2014/main" id="{A1A0CABD-2056-3785-BD84-C621C1326E3F}"/>
                    </a:ext>
                  </a:extLst>
                </p14:cNvPr>
                <p14:cNvContentPartPr/>
                <p14:nvPr/>
              </p14:nvContentPartPr>
              <p14:xfrm>
                <a:off x="8248048" y="326388"/>
                <a:ext cx="360" cy="360"/>
              </p14:xfrm>
            </p:contentPart>
          </mc:Choice>
          <mc:Fallback xmlns="">
            <p:pic>
              <p:nvPicPr>
                <p:cNvPr id="14" name="Entrada de lápiz 13">
                  <a:extLst>
                    <a:ext uri="{FF2B5EF4-FFF2-40B4-BE49-F238E27FC236}">
                      <a16:creationId xmlns:a16="http://schemas.microsoft.com/office/drawing/2014/main" id="{A1A0CABD-2056-3785-BD84-C621C1326E3F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8239048" y="317748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5" name="Entrada de lápiz 14">
                  <a:extLst>
                    <a:ext uri="{FF2B5EF4-FFF2-40B4-BE49-F238E27FC236}">
                      <a16:creationId xmlns:a16="http://schemas.microsoft.com/office/drawing/2014/main" id="{FC79F166-A490-30A0-E74B-BC6492F7BEC8}"/>
                    </a:ext>
                  </a:extLst>
                </p14:cNvPr>
                <p14:cNvContentPartPr/>
                <p14:nvPr/>
              </p14:nvContentPartPr>
              <p14:xfrm>
                <a:off x="8248048" y="326388"/>
                <a:ext cx="360" cy="360"/>
              </p14:xfrm>
            </p:contentPart>
          </mc:Choice>
          <mc:Fallback xmlns="">
            <p:pic>
              <p:nvPicPr>
                <p:cNvPr id="15" name="Entrada de lápiz 14">
                  <a:extLst>
                    <a:ext uri="{FF2B5EF4-FFF2-40B4-BE49-F238E27FC236}">
                      <a16:creationId xmlns:a16="http://schemas.microsoft.com/office/drawing/2014/main" id="{FC79F166-A490-30A0-E74B-BC6492F7BEC8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8239048" y="317748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6" name="Entrada de lápiz 15">
                  <a:extLst>
                    <a:ext uri="{FF2B5EF4-FFF2-40B4-BE49-F238E27FC236}">
                      <a16:creationId xmlns:a16="http://schemas.microsoft.com/office/drawing/2014/main" id="{7A027E06-C265-A213-160A-74EBA364A92E}"/>
                    </a:ext>
                  </a:extLst>
                </p14:cNvPr>
                <p14:cNvContentPartPr/>
                <p14:nvPr/>
              </p14:nvContentPartPr>
              <p14:xfrm>
                <a:off x="8248048" y="326388"/>
                <a:ext cx="360" cy="360"/>
              </p14:xfrm>
            </p:contentPart>
          </mc:Choice>
          <mc:Fallback xmlns="">
            <p:pic>
              <p:nvPicPr>
                <p:cNvPr id="16" name="Entrada de lápiz 15">
                  <a:extLst>
                    <a:ext uri="{FF2B5EF4-FFF2-40B4-BE49-F238E27FC236}">
                      <a16:creationId xmlns:a16="http://schemas.microsoft.com/office/drawing/2014/main" id="{7A027E06-C265-A213-160A-74EBA364A92E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8239048" y="317748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" name="Grupo 22">
            <a:extLst>
              <a:ext uri="{FF2B5EF4-FFF2-40B4-BE49-F238E27FC236}">
                <a16:creationId xmlns:a16="http://schemas.microsoft.com/office/drawing/2014/main" id="{F0A654EF-F4DF-1783-177E-6D5E4D1A1BFA}"/>
              </a:ext>
            </a:extLst>
          </p:cNvPr>
          <p:cNvGrpSpPr/>
          <p:nvPr/>
        </p:nvGrpSpPr>
        <p:grpSpPr>
          <a:xfrm>
            <a:off x="9451888" y="6643308"/>
            <a:ext cx="360" cy="360"/>
            <a:chOff x="9451888" y="6643308"/>
            <a:chExt cx="360" cy="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8" name="Entrada de lápiz 17">
                  <a:extLst>
                    <a:ext uri="{FF2B5EF4-FFF2-40B4-BE49-F238E27FC236}">
                      <a16:creationId xmlns:a16="http://schemas.microsoft.com/office/drawing/2014/main" id="{4761A6D8-A34D-2A6B-1702-55C0DDC3B5B7}"/>
                    </a:ext>
                  </a:extLst>
                </p14:cNvPr>
                <p14:cNvContentPartPr/>
                <p14:nvPr/>
              </p14:nvContentPartPr>
              <p14:xfrm>
                <a:off x="9451888" y="6643308"/>
                <a:ext cx="360" cy="360"/>
              </p14:xfrm>
            </p:contentPart>
          </mc:Choice>
          <mc:Fallback xmlns="">
            <p:pic>
              <p:nvPicPr>
                <p:cNvPr id="18" name="Entrada de lápiz 17">
                  <a:extLst>
                    <a:ext uri="{FF2B5EF4-FFF2-40B4-BE49-F238E27FC236}">
                      <a16:creationId xmlns:a16="http://schemas.microsoft.com/office/drawing/2014/main" id="{4761A6D8-A34D-2A6B-1702-55C0DDC3B5B7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9442888" y="6634308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9" name="Entrada de lápiz 18">
                  <a:extLst>
                    <a:ext uri="{FF2B5EF4-FFF2-40B4-BE49-F238E27FC236}">
                      <a16:creationId xmlns:a16="http://schemas.microsoft.com/office/drawing/2014/main" id="{39AA2459-EAC9-0FAF-C943-0D3B2935707E}"/>
                    </a:ext>
                  </a:extLst>
                </p14:cNvPr>
                <p14:cNvContentPartPr/>
                <p14:nvPr/>
              </p14:nvContentPartPr>
              <p14:xfrm>
                <a:off x="9451888" y="6643308"/>
                <a:ext cx="360" cy="360"/>
              </p14:xfrm>
            </p:contentPart>
          </mc:Choice>
          <mc:Fallback xmlns="">
            <p:pic>
              <p:nvPicPr>
                <p:cNvPr id="19" name="Entrada de lápiz 18">
                  <a:extLst>
                    <a:ext uri="{FF2B5EF4-FFF2-40B4-BE49-F238E27FC236}">
                      <a16:creationId xmlns:a16="http://schemas.microsoft.com/office/drawing/2014/main" id="{39AA2459-EAC9-0FAF-C943-0D3B2935707E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9442888" y="6634308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21" name="Entrada de lápiz 20">
                  <a:extLst>
                    <a:ext uri="{FF2B5EF4-FFF2-40B4-BE49-F238E27FC236}">
                      <a16:creationId xmlns:a16="http://schemas.microsoft.com/office/drawing/2014/main" id="{081F5A91-9C0E-EE02-0AAA-5AA7D5C716E6}"/>
                    </a:ext>
                  </a:extLst>
                </p14:cNvPr>
                <p14:cNvContentPartPr/>
                <p14:nvPr/>
              </p14:nvContentPartPr>
              <p14:xfrm>
                <a:off x="9451888" y="6643308"/>
                <a:ext cx="360" cy="360"/>
              </p14:xfrm>
            </p:contentPart>
          </mc:Choice>
          <mc:Fallback xmlns="">
            <p:pic>
              <p:nvPicPr>
                <p:cNvPr id="21" name="Entrada de lápiz 20">
                  <a:extLst>
                    <a:ext uri="{FF2B5EF4-FFF2-40B4-BE49-F238E27FC236}">
                      <a16:creationId xmlns:a16="http://schemas.microsoft.com/office/drawing/2014/main" id="{081F5A91-9C0E-EE02-0AAA-5AA7D5C716E6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9442888" y="6634308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22" name="Entrada de lápiz 21">
                  <a:extLst>
                    <a:ext uri="{FF2B5EF4-FFF2-40B4-BE49-F238E27FC236}">
                      <a16:creationId xmlns:a16="http://schemas.microsoft.com/office/drawing/2014/main" id="{1E119C8F-37C7-672C-3434-26AF4833AF0A}"/>
                    </a:ext>
                  </a:extLst>
                </p14:cNvPr>
                <p14:cNvContentPartPr/>
                <p14:nvPr/>
              </p14:nvContentPartPr>
              <p14:xfrm>
                <a:off x="9451888" y="6643308"/>
                <a:ext cx="360" cy="360"/>
              </p14:xfrm>
            </p:contentPart>
          </mc:Choice>
          <mc:Fallback xmlns="">
            <p:pic>
              <p:nvPicPr>
                <p:cNvPr id="22" name="Entrada de lápiz 21">
                  <a:extLst>
                    <a:ext uri="{FF2B5EF4-FFF2-40B4-BE49-F238E27FC236}">
                      <a16:creationId xmlns:a16="http://schemas.microsoft.com/office/drawing/2014/main" id="{1E119C8F-37C7-672C-3434-26AF4833AF0A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9442888" y="6634308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" name="Grupo 25">
            <a:extLst>
              <a:ext uri="{FF2B5EF4-FFF2-40B4-BE49-F238E27FC236}">
                <a16:creationId xmlns:a16="http://schemas.microsoft.com/office/drawing/2014/main" id="{C3184A98-315D-CE21-0D22-FB5DA41EBA44}"/>
              </a:ext>
            </a:extLst>
          </p:cNvPr>
          <p:cNvGrpSpPr/>
          <p:nvPr/>
        </p:nvGrpSpPr>
        <p:grpSpPr>
          <a:xfrm>
            <a:off x="11290048" y="3321588"/>
            <a:ext cx="360" cy="360"/>
            <a:chOff x="11290048" y="3321588"/>
            <a:chExt cx="360" cy="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24" name="Entrada de lápiz 23">
                  <a:extLst>
                    <a:ext uri="{FF2B5EF4-FFF2-40B4-BE49-F238E27FC236}">
                      <a16:creationId xmlns:a16="http://schemas.microsoft.com/office/drawing/2014/main" id="{C41842D1-0344-DD50-3396-F4FC5362B309}"/>
                    </a:ext>
                  </a:extLst>
                </p14:cNvPr>
                <p14:cNvContentPartPr/>
                <p14:nvPr/>
              </p14:nvContentPartPr>
              <p14:xfrm>
                <a:off x="11290048" y="3321588"/>
                <a:ext cx="360" cy="360"/>
              </p14:xfrm>
            </p:contentPart>
          </mc:Choice>
          <mc:Fallback xmlns="">
            <p:pic>
              <p:nvPicPr>
                <p:cNvPr id="24" name="Entrada de lápiz 23">
                  <a:extLst>
                    <a:ext uri="{FF2B5EF4-FFF2-40B4-BE49-F238E27FC236}">
                      <a16:creationId xmlns:a16="http://schemas.microsoft.com/office/drawing/2014/main" id="{C41842D1-0344-DD50-3396-F4FC5362B309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1281408" y="3312948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25" name="Entrada de lápiz 24">
                  <a:extLst>
                    <a:ext uri="{FF2B5EF4-FFF2-40B4-BE49-F238E27FC236}">
                      <a16:creationId xmlns:a16="http://schemas.microsoft.com/office/drawing/2014/main" id="{C826E9F8-6549-CD82-D89A-4242A08BD15D}"/>
                    </a:ext>
                  </a:extLst>
                </p14:cNvPr>
                <p14:cNvContentPartPr/>
                <p14:nvPr/>
              </p14:nvContentPartPr>
              <p14:xfrm>
                <a:off x="11290048" y="3321588"/>
                <a:ext cx="360" cy="360"/>
              </p14:xfrm>
            </p:contentPart>
          </mc:Choice>
          <mc:Fallback xmlns="">
            <p:pic>
              <p:nvPicPr>
                <p:cNvPr id="25" name="Entrada de lápiz 24">
                  <a:extLst>
                    <a:ext uri="{FF2B5EF4-FFF2-40B4-BE49-F238E27FC236}">
                      <a16:creationId xmlns:a16="http://schemas.microsoft.com/office/drawing/2014/main" id="{C826E9F8-6549-CD82-D89A-4242A08BD15D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1281408" y="3312948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7275461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7F28A11-3A52-6B5E-287E-A91A7F6CE0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8903" y="1035998"/>
            <a:ext cx="7947230" cy="5332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0005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Consejo Agropecuario Centroamericano |">
            <a:extLst>
              <a:ext uri="{FF2B5EF4-FFF2-40B4-BE49-F238E27FC236}">
                <a16:creationId xmlns:a16="http://schemas.microsoft.com/office/drawing/2014/main" id="{FFE3AA8E-C8C0-57FA-548F-CB326EC617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1237" y="92589"/>
            <a:ext cx="838867" cy="895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A01C7FE8-0274-B6F8-73F1-EA8DA8205D52}"/>
              </a:ext>
            </a:extLst>
          </p:cNvPr>
          <p:cNvSpPr txBox="1">
            <a:spLocks/>
          </p:cNvSpPr>
          <p:nvPr/>
        </p:nvSpPr>
        <p:spPr>
          <a:xfrm>
            <a:off x="1192162" y="1374141"/>
            <a:ext cx="4903838" cy="577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s-CR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800" b="1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+mj-cs"/>
              </a:defRPr>
            </a:lvl1pPr>
          </a:lstStyle>
          <a:p>
            <a:pPr algn="just"/>
            <a:r>
              <a:rPr lang="es-ES" sz="1600" dirty="0"/>
              <a:t>1.	Emprendedores son personas arriesgadas.</a:t>
            </a:r>
          </a:p>
          <a:p>
            <a:pPr algn="just"/>
            <a:r>
              <a:rPr lang="es-ES" sz="1600" dirty="0"/>
              <a:t>	</a:t>
            </a:r>
            <a:r>
              <a:rPr lang="es-ES" sz="1600" b="0" dirty="0"/>
              <a:t>Asumir riesgos no implica que se toman o ejecutan decisiones temerarias. Se asume riesgo calculado o se tiene la convicción de que se está preparado para enfrentarlos y salir airoso. </a:t>
            </a:r>
          </a:p>
          <a:p>
            <a:pPr algn="just"/>
            <a:r>
              <a:rPr lang="es-ES" sz="1600" dirty="0"/>
              <a:t>2.	Todos los emprendedores son ricos. </a:t>
            </a:r>
          </a:p>
          <a:p>
            <a:pPr algn="just"/>
            <a:r>
              <a:rPr lang="es-ES" sz="1600" dirty="0"/>
              <a:t>	</a:t>
            </a:r>
            <a:r>
              <a:rPr lang="es-ES" sz="1600" b="0" dirty="0"/>
              <a:t>Los ricos no son tal por sus números en la chequera, sino porque producen ideas todos los días.</a:t>
            </a:r>
          </a:p>
          <a:p>
            <a:pPr algn="just"/>
            <a:r>
              <a:rPr lang="es-ES" sz="1600" dirty="0"/>
              <a:t>3.	Yo he nacido para ser empleado y no empleador. </a:t>
            </a:r>
          </a:p>
          <a:p>
            <a:pPr algn="just"/>
            <a:r>
              <a:rPr lang="es-ES" sz="1600" dirty="0"/>
              <a:t>4.	Emprendedores deberían ser jóvenes.</a:t>
            </a:r>
          </a:p>
          <a:p>
            <a:pPr algn="just"/>
            <a:r>
              <a:rPr lang="es-ES" sz="1600" dirty="0"/>
              <a:t>	</a:t>
            </a:r>
            <a:r>
              <a:rPr lang="es-ES" sz="1600" b="0" dirty="0"/>
              <a:t>Aunque las relacionamos con la edad, tienen más que ver con el estado de la persona en tanto su capacidad para arriesgarse. </a:t>
            </a:r>
          </a:p>
          <a:p>
            <a:pPr algn="just"/>
            <a:br>
              <a:rPr lang="es-CR" sz="1600" dirty="0"/>
            </a:br>
            <a:endParaRPr lang="es-CR" sz="1600" dirty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11DCD877-CA16-FC82-7C65-1B16D5DAF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0770" y="325546"/>
            <a:ext cx="9339068" cy="1325563"/>
          </a:xfrm>
        </p:spPr>
        <p:txBody>
          <a:bodyPr>
            <a:normAutofit/>
          </a:bodyPr>
          <a:lstStyle/>
          <a:p>
            <a:r>
              <a:rPr lang="es-ES" sz="4000" dirty="0"/>
              <a:t>Los Mitos Más Famosos Sobre El Emprendimiento</a:t>
            </a:r>
            <a:endParaRPr lang="es-CR" sz="4000" dirty="0"/>
          </a:p>
        </p:txBody>
      </p:sp>
      <p:pic>
        <p:nvPicPr>
          <p:cNvPr id="4098" name="Picture 2" descr="Los 8 mitos sobre los emprendedores que debes dejar de creer | Revista  Emprende">
            <a:extLst>
              <a:ext uri="{FF2B5EF4-FFF2-40B4-BE49-F238E27FC236}">
                <a16:creationId xmlns:a16="http://schemas.microsoft.com/office/drawing/2014/main" id="{37979EE5-EBC5-6692-1576-0D2C616D27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8581" y="2004398"/>
            <a:ext cx="5063045" cy="2849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96871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Consejo Agropecuario Centroamericano |">
            <a:extLst>
              <a:ext uri="{FF2B5EF4-FFF2-40B4-BE49-F238E27FC236}">
                <a16:creationId xmlns:a16="http://schemas.microsoft.com/office/drawing/2014/main" id="{FFE3AA8E-C8C0-57FA-548F-CB326EC617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1237" y="92589"/>
            <a:ext cx="838867" cy="895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A01C7FE8-0274-B6F8-73F1-EA8DA8205D52}"/>
              </a:ext>
            </a:extLst>
          </p:cNvPr>
          <p:cNvSpPr txBox="1">
            <a:spLocks/>
          </p:cNvSpPr>
          <p:nvPr/>
        </p:nvSpPr>
        <p:spPr>
          <a:xfrm>
            <a:off x="466381" y="912928"/>
            <a:ext cx="6180225" cy="577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s-CR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800" b="1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+mj-cs"/>
              </a:defRPr>
            </a:lvl1pPr>
          </a:lstStyle>
          <a:p>
            <a:pPr algn="just"/>
            <a:r>
              <a:rPr lang="es-ES" sz="1600" dirty="0"/>
              <a:t>5.	Si se tiene dinero suficiente, no se fallará. </a:t>
            </a:r>
          </a:p>
          <a:p>
            <a:pPr algn="just"/>
            <a:r>
              <a:rPr lang="es-ES" sz="1600" dirty="0"/>
              <a:t>	</a:t>
            </a:r>
            <a:r>
              <a:rPr lang="es-ES" sz="1600" b="0" dirty="0"/>
              <a:t>El dinero es un obstáculo para que la empresa crezca, no para empezar. El fracaso en el inicio está asociado al escaso conocimiento del mercado y fallas en desarrollar un producto o servicio.</a:t>
            </a:r>
          </a:p>
          <a:p>
            <a:pPr algn="just"/>
            <a:r>
              <a:rPr lang="es-ES" sz="1600" dirty="0"/>
              <a:t>6.	Es importante lo que sabes, los consejos son costosos.</a:t>
            </a:r>
          </a:p>
          <a:p>
            <a:pPr algn="just"/>
            <a:r>
              <a:rPr lang="es-ES" sz="1600" dirty="0"/>
              <a:t>	</a:t>
            </a:r>
            <a:r>
              <a:rPr lang="es-ES" sz="1600" b="0" dirty="0"/>
              <a:t>Cuando se explora lo desconocido, se saca algo que gusta y es un éxito en el mercado porque no existía, es innovación. Los consejos no son costosos, son valiosos. </a:t>
            </a:r>
          </a:p>
          <a:p>
            <a:pPr algn="just"/>
            <a:r>
              <a:rPr lang="es-ES" sz="1600" dirty="0"/>
              <a:t>7.	Los emprendedores están motivados solo por dinero.</a:t>
            </a:r>
          </a:p>
          <a:p>
            <a:pPr algn="just"/>
            <a:r>
              <a:rPr lang="es-ES" sz="1600" dirty="0"/>
              <a:t>8.	Para emprender No se necesita de la planeación. </a:t>
            </a:r>
          </a:p>
          <a:p>
            <a:pPr algn="just"/>
            <a:r>
              <a:rPr lang="es-ES" sz="1600" dirty="0"/>
              <a:t>	</a:t>
            </a:r>
            <a:r>
              <a:rPr lang="es-ES" sz="1600" b="0" dirty="0"/>
              <a:t>Una buena idea debe respaldarse con una buena planeación y un seguimiento del proceso. Solo así puede convertirse en una gran empresa y marcar diferencia entre sus competidores.</a:t>
            </a:r>
          </a:p>
          <a:p>
            <a:pPr algn="just"/>
            <a:r>
              <a:rPr lang="es-ES" sz="1600" dirty="0"/>
              <a:t>9.	Al crear una empresa, te conviertes en Jefe. </a:t>
            </a:r>
          </a:p>
          <a:p>
            <a:pPr algn="just"/>
            <a:r>
              <a:rPr lang="es-ES" sz="1600" dirty="0"/>
              <a:t>	</a:t>
            </a:r>
            <a:r>
              <a:rPr lang="es-ES" sz="1600" b="0" dirty="0"/>
              <a:t>Quien encabeza un emprendimiento no necesariamente es un jefe, pero sí es un líder. </a:t>
            </a:r>
          </a:p>
          <a:p>
            <a:pPr algn="just"/>
            <a:br>
              <a:rPr lang="es-CR" sz="1600" dirty="0"/>
            </a:br>
            <a:endParaRPr lang="es-CR" sz="1600" dirty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11DCD877-CA16-FC82-7C65-1B16D5DAF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0770" y="325546"/>
            <a:ext cx="9339068" cy="1325563"/>
          </a:xfrm>
        </p:spPr>
        <p:txBody>
          <a:bodyPr>
            <a:normAutofit/>
          </a:bodyPr>
          <a:lstStyle/>
          <a:p>
            <a:r>
              <a:rPr lang="es-ES" sz="4000" dirty="0"/>
              <a:t>Los Mitos Más Famosos Sobre El Emprendimiento</a:t>
            </a:r>
            <a:endParaRPr lang="es-CR" sz="4000" dirty="0"/>
          </a:p>
        </p:txBody>
      </p:sp>
      <p:pic>
        <p:nvPicPr>
          <p:cNvPr id="5122" name="Picture 2" descr="Los 6 mitos del emprendimiento">
            <a:extLst>
              <a:ext uri="{FF2B5EF4-FFF2-40B4-BE49-F238E27FC236}">
                <a16:creationId xmlns:a16="http://schemas.microsoft.com/office/drawing/2014/main" id="{AF9263EE-D080-AB92-4FE1-DD1F34075E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9279" y="1651109"/>
            <a:ext cx="5154160" cy="3752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47532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39095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onsejo Agropecuario Centroamericano |">
            <a:extLst>
              <a:ext uri="{FF2B5EF4-FFF2-40B4-BE49-F238E27FC236}">
                <a16:creationId xmlns:a16="http://schemas.microsoft.com/office/drawing/2014/main" id="{4CD6BCE3-102E-FAC6-4422-B37CCF8D95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1237" y="92589"/>
            <a:ext cx="838867" cy="895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CA242A4A-4620-D316-9FB4-BC5251A552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50133269"/>
              </p:ext>
            </p:extLst>
          </p:nvPr>
        </p:nvGraphicFramePr>
        <p:xfrm>
          <a:off x="262670" y="988328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2" descr="Juventudes Rurales SICA - Home | Facebook">
            <a:extLst>
              <a:ext uri="{FF2B5EF4-FFF2-40B4-BE49-F238E27FC236}">
                <a16:creationId xmlns:a16="http://schemas.microsoft.com/office/drawing/2014/main" id="{63DBCBBA-43AC-B7BB-ADC7-7BF8173C78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0104" y="2001882"/>
            <a:ext cx="3042066" cy="3042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66853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onsejo Agropecuario Centroamericano |">
            <a:extLst>
              <a:ext uri="{FF2B5EF4-FFF2-40B4-BE49-F238E27FC236}">
                <a16:creationId xmlns:a16="http://schemas.microsoft.com/office/drawing/2014/main" id="{4CD6BCE3-102E-FAC6-4422-B37CCF8D95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1237" y="92589"/>
            <a:ext cx="838867" cy="895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🥇 El DESARROLLO RURAL sostenible y la educación son la respuesta">
            <a:extLst>
              <a:ext uri="{FF2B5EF4-FFF2-40B4-BE49-F238E27FC236}">
                <a16:creationId xmlns:a16="http://schemas.microsoft.com/office/drawing/2014/main" id="{F7B3BDAC-713B-5238-510E-2C6B9643EB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127" y="1931523"/>
            <a:ext cx="6711131" cy="4448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EC9C9025-D612-6FD7-885C-33CD434CE6C0}"/>
              </a:ext>
            </a:extLst>
          </p:cNvPr>
          <p:cNvSpPr txBox="1">
            <a:spLocks/>
          </p:cNvSpPr>
          <p:nvPr/>
        </p:nvSpPr>
        <p:spPr>
          <a:xfrm>
            <a:off x="7374196" y="1374141"/>
            <a:ext cx="4473677" cy="577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s-CR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800" b="1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+mj-cs"/>
              </a:defRPr>
            </a:lvl1pPr>
          </a:lstStyle>
          <a:p>
            <a:pPr algn="just"/>
            <a:endParaRPr lang="es-ES" sz="1600" dirty="0"/>
          </a:p>
          <a:p>
            <a:pPr algn="just"/>
            <a:endParaRPr lang="es-ES" sz="1600" dirty="0"/>
          </a:p>
          <a:p>
            <a:pPr algn="just"/>
            <a:r>
              <a:rPr lang="es-ES" sz="1600" dirty="0"/>
              <a:t>Proceso que busca el de cambio social y de crecimiento económico sostenible para un progreso permanente de la comunidad rural. </a:t>
            </a:r>
          </a:p>
          <a:p>
            <a:pPr algn="just"/>
            <a:endParaRPr lang="es-ES" sz="1600" dirty="0"/>
          </a:p>
          <a:p>
            <a:pPr algn="just"/>
            <a:r>
              <a:rPr lang="es-ES" sz="1600" dirty="0"/>
              <a:t>Objetivo final: mejorar la calidad de vida de estas sociedades y conservar el medio ambiente.</a:t>
            </a:r>
          </a:p>
          <a:p>
            <a:pPr algn="just"/>
            <a:endParaRPr lang="es-ES" sz="1600" dirty="0"/>
          </a:p>
          <a:p>
            <a:pPr algn="just"/>
            <a:r>
              <a:rPr lang="es-ES" sz="1600" dirty="0"/>
              <a:t>Necesidades básicas en el desarrollo rural para un futuro sostenible:</a:t>
            </a:r>
          </a:p>
          <a:p>
            <a:pPr algn="just"/>
            <a:endParaRPr lang="es-ES" sz="1600" dirty="0"/>
          </a:p>
          <a:p>
            <a:pPr algn="just"/>
            <a:r>
              <a:rPr lang="es-ES" sz="1600" b="0" dirty="0"/>
              <a:t>1. Mejorar el bienestar de millones de personas que viven en el medio rural (aproximadamente la mitad de la población mundial), reduciendo la brecha rural-urbana, erradicando la pobreza y evitando la migración a la ciudad.</a:t>
            </a:r>
          </a:p>
          <a:p>
            <a:pPr algn="just"/>
            <a:endParaRPr lang="es-ES" sz="1600" b="0" dirty="0"/>
          </a:p>
          <a:p>
            <a:pPr algn="just"/>
            <a:r>
              <a:rPr lang="es-ES" sz="1600" b="0" dirty="0"/>
              <a:t>2. Proteger y conservar los recursos naturales, paisajísticos y culturales.</a:t>
            </a:r>
          </a:p>
          <a:p>
            <a:pPr algn="just"/>
            <a:endParaRPr lang="es-ES" sz="1600" b="0" dirty="0"/>
          </a:p>
          <a:p>
            <a:pPr algn="just"/>
            <a:r>
              <a:rPr lang="es-ES" sz="1600" b="0" dirty="0"/>
              <a:t>3. Asegurar el acceso universal a los alimentos con una producción agrícola sostenible.</a:t>
            </a:r>
            <a:br>
              <a:rPr lang="es-CR" sz="1600" dirty="0"/>
            </a:br>
            <a:endParaRPr lang="es-CR" sz="1600" dirty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C5DE5558-B93D-9AC6-AC5E-7B5C03D96CF5}"/>
              </a:ext>
            </a:extLst>
          </p:cNvPr>
          <p:cNvSpPr txBox="1">
            <a:spLocks/>
          </p:cNvSpPr>
          <p:nvPr/>
        </p:nvSpPr>
        <p:spPr>
          <a:xfrm>
            <a:off x="1681317" y="478402"/>
            <a:ext cx="6872748" cy="23066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Open Sauce Sans" panose="00000500000000000000" pitchFamily="2" charset="0"/>
                <a:ea typeface="+mj-ea"/>
                <a:cs typeface="+mj-cs"/>
              </a:defRPr>
            </a:lvl1pPr>
          </a:lstStyle>
          <a:p>
            <a:r>
              <a:rPr lang="es-ES" sz="2800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QUÉ ES EL DESARROLLO RURAL SOSTENIBLE?</a:t>
            </a:r>
            <a:br>
              <a:rPr lang="es-C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s-CR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94004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Consejo Agropecuario Centroamericano |">
            <a:extLst>
              <a:ext uri="{FF2B5EF4-FFF2-40B4-BE49-F238E27FC236}">
                <a16:creationId xmlns:a16="http://schemas.microsoft.com/office/drawing/2014/main" id="{FFE3AA8E-C8C0-57FA-548F-CB326EC617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1237" y="92589"/>
            <a:ext cx="838867" cy="895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A01C7FE8-0274-B6F8-73F1-EA8DA8205D52}"/>
              </a:ext>
            </a:extLst>
          </p:cNvPr>
          <p:cNvSpPr txBox="1">
            <a:spLocks/>
          </p:cNvSpPr>
          <p:nvPr/>
        </p:nvSpPr>
        <p:spPr>
          <a:xfrm>
            <a:off x="7865806" y="1374141"/>
            <a:ext cx="3982068" cy="577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s-CR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800" b="1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+mj-cs"/>
              </a:defRPr>
            </a:lvl1pPr>
          </a:lstStyle>
          <a:p>
            <a:pPr algn="just"/>
            <a:endParaRPr lang="es-ES" sz="1600" dirty="0"/>
          </a:p>
          <a:p>
            <a:pPr algn="ctr"/>
            <a:r>
              <a:rPr lang="es-ES" sz="1600" u="sng" dirty="0"/>
              <a:t>La diferencia principal es su objetivo</a:t>
            </a:r>
            <a:r>
              <a:rPr lang="es-ES" sz="1600" b="0" dirty="0"/>
              <a:t>. </a:t>
            </a:r>
          </a:p>
          <a:p>
            <a:pPr algn="just"/>
            <a:endParaRPr lang="es-ES" sz="1600" b="0" dirty="0"/>
          </a:p>
          <a:p>
            <a:pPr algn="just"/>
            <a:r>
              <a:rPr lang="es-ES" sz="1600" b="0" dirty="0"/>
              <a:t>Pues, una empresa está orientada a obtener una rentabilidad económica, mientras que, un emprendimiento surge como un proyecto cuya primera intención es posicionarse y resaltar en el mercado.</a:t>
            </a:r>
          </a:p>
          <a:p>
            <a:endParaRPr lang="es-ES" sz="1600" b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/>
              <a:t>RIESGO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/>
              <a:t>ROL DE LIDERAZGO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/>
              <a:t>IDEA DE NEGOCIO</a:t>
            </a:r>
            <a:br>
              <a:rPr lang="es-CR" sz="1600" dirty="0"/>
            </a:br>
            <a:endParaRPr lang="es-CR" sz="1600" dirty="0"/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45A26C59-535F-D74E-DC20-6945D44895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796" y="711359"/>
            <a:ext cx="9339068" cy="1325563"/>
          </a:xfrm>
        </p:spPr>
        <p:txBody>
          <a:bodyPr/>
          <a:lstStyle/>
          <a:p>
            <a:r>
              <a:rPr lang="es-ES" dirty="0"/>
              <a:t>Qué es un emprendimiento y que es un proyecto.</a:t>
            </a:r>
            <a:endParaRPr lang="es-CR" dirty="0"/>
          </a:p>
        </p:txBody>
      </p:sp>
      <p:pic>
        <p:nvPicPr>
          <p:cNvPr id="7176" name="Picture 8" descr="Qué son y Cómo se construyen las Líneas Base del Proyecto?| UCI">
            <a:extLst>
              <a:ext uri="{FF2B5EF4-FFF2-40B4-BE49-F238E27FC236}">
                <a16:creationId xmlns:a16="http://schemas.microsoft.com/office/drawing/2014/main" id="{5DE4906E-23EB-6864-B75F-6AF6540C85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76604"/>
            <a:ext cx="6311695" cy="3948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Retos en el aula para enseñar emprendimiento | Gestión">
            <a:extLst>
              <a:ext uri="{FF2B5EF4-FFF2-40B4-BE49-F238E27FC236}">
                <a16:creationId xmlns:a16="http://schemas.microsoft.com/office/drawing/2014/main" id="{9764DE8E-4F9B-7359-76B5-E457A82C86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652" y="1629566"/>
            <a:ext cx="4079154" cy="158633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40404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Consejo Agropecuario Centroamericano |">
            <a:extLst>
              <a:ext uri="{FF2B5EF4-FFF2-40B4-BE49-F238E27FC236}">
                <a16:creationId xmlns:a16="http://schemas.microsoft.com/office/drawing/2014/main" id="{FFE3AA8E-C8C0-57FA-548F-CB326EC617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1237" y="92589"/>
            <a:ext cx="838867" cy="895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A01C7FE8-0274-B6F8-73F1-EA8DA8205D52}"/>
              </a:ext>
            </a:extLst>
          </p:cNvPr>
          <p:cNvSpPr txBox="1">
            <a:spLocks/>
          </p:cNvSpPr>
          <p:nvPr/>
        </p:nvSpPr>
        <p:spPr>
          <a:xfrm>
            <a:off x="680233" y="2699572"/>
            <a:ext cx="3645962" cy="35387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s-CR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800" b="1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+mj-cs"/>
              </a:defRPr>
            </a:lvl1pPr>
          </a:lstStyle>
          <a:p>
            <a:pPr algn="just"/>
            <a:endParaRPr lang="es-ES" sz="1600" dirty="0"/>
          </a:p>
          <a:p>
            <a:pPr algn="just"/>
            <a:r>
              <a:rPr lang="es-ES" sz="1600" dirty="0"/>
              <a:t>El emprendimiento tradicional tiene un fin de lucro y hace real un proyecto, mientras que el emprendimiento social utiliza las técnicas de empresas y las estrategias y sistemas que usan los emprendedores para hacer viables sus proyectos  para desarrollar soluciones a determinados problemas sociales.</a:t>
            </a:r>
          </a:p>
          <a:p>
            <a:pPr algn="just"/>
            <a:endParaRPr lang="es-ES" sz="1600" dirty="0"/>
          </a:p>
          <a:p>
            <a:pPr algn="just"/>
            <a:r>
              <a:rPr lang="es-ES" sz="1600" dirty="0"/>
              <a:t>Las empresas creadas con enfoque social generan empleos, poseen una concepción diferente de empresa, brindan bienestar a la comunidad involucrada y reducen los niveles de exclusión social .</a:t>
            </a:r>
          </a:p>
          <a:p>
            <a:pPr algn="just"/>
            <a:br>
              <a:rPr lang="es-CR" sz="1600" dirty="0"/>
            </a:br>
            <a:endParaRPr lang="es-CR" sz="1600" dirty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11DCD877-CA16-FC82-7C65-1B16D5DAF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0770" y="860509"/>
            <a:ext cx="9339068" cy="1325563"/>
          </a:xfrm>
        </p:spPr>
        <p:txBody>
          <a:bodyPr>
            <a:normAutofit/>
          </a:bodyPr>
          <a:lstStyle/>
          <a:p>
            <a:r>
              <a:rPr lang="es-ES" dirty="0"/>
              <a:t>¿Es lo mismo emprendimiento que “emprendimiento social”?</a:t>
            </a:r>
            <a:endParaRPr lang="es-CR" dirty="0"/>
          </a:p>
        </p:txBody>
      </p:sp>
      <p:pic>
        <p:nvPicPr>
          <p:cNvPr id="1026" name="Picture 2" descr="Emprendimiento Social: Qué es Definición Características Tipos">
            <a:extLst>
              <a:ext uri="{FF2B5EF4-FFF2-40B4-BE49-F238E27FC236}">
                <a16:creationId xmlns:a16="http://schemas.microsoft.com/office/drawing/2014/main" id="{95FF3FEB-8863-DA20-C861-0055CD5A68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5189" y="2389620"/>
            <a:ext cx="6748445" cy="4158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37791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Consejo Agropecuario Centroamericano |">
            <a:extLst>
              <a:ext uri="{FF2B5EF4-FFF2-40B4-BE49-F238E27FC236}">
                <a16:creationId xmlns:a16="http://schemas.microsoft.com/office/drawing/2014/main" id="{FFE3AA8E-C8C0-57FA-548F-CB326EC617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1237" y="92589"/>
            <a:ext cx="838867" cy="895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A01C7FE8-0274-B6F8-73F1-EA8DA8205D52}"/>
              </a:ext>
            </a:extLst>
          </p:cNvPr>
          <p:cNvSpPr txBox="1">
            <a:spLocks/>
          </p:cNvSpPr>
          <p:nvPr/>
        </p:nvSpPr>
        <p:spPr>
          <a:xfrm>
            <a:off x="157223" y="391476"/>
            <a:ext cx="4510160" cy="577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s-CR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800" b="1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+mj-cs"/>
              </a:defRPr>
            </a:lvl1pPr>
          </a:lstStyle>
          <a:p>
            <a:pPr algn="just"/>
            <a:endParaRPr lang="es-ES" sz="1600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" sz="1600" dirty="0"/>
              <a:t>Un emprendedor hace avanzar por sus propios medios un proyecto en el que cree apasionadamente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" sz="1600" dirty="0"/>
              <a:t>A diario busca la forma de alcanzar ese sueño reconociendo oportunidades y soluciones.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" sz="1600" dirty="0"/>
              <a:t>Concretas tu energía en proyectos que te hacen feliz y te llenen tanto mental como espiritualmente.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" sz="1600" dirty="0"/>
              <a:t>Fomentas la creación de nuevas empresas nuevas y más oportunidades de trabajo,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" sz="1600" dirty="0"/>
              <a:t>Motivas a otras personas a darse cuenta por qué es importante emprender y generar nuevas oportunidades</a:t>
            </a:r>
            <a:endParaRPr lang="es-CR" sz="1600" dirty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11DCD877-CA16-FC82-7C65-1B16D5DAF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5349" y="774728"/>
            <a:ext cx="9339068" cy="1325563"/>
          </a:xfrm>
        </p:spPr>
        <p:txBody>
          <a:bodyPr/>
          <a:lstStyle/>
          <a:p>
            <a:r>
              <a:rPr lang="es-ES" dirty="0"/>
              <a:t>¿Por qué emprender?</a:t>
            </a:r>
            <a:endParaRPr lang="es-CR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BB1C1C1-9337-B8FF-D662-87FE12C353C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t="24988"/>
          <a:stretch/>
        </p:blipFill>
        <p:spPr>
          <a:xfrm>
            <a:off x="4803683" y="2100291"/>
            <a:ext cx="7388317" cy="3425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8066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Consejo Agropecuario Centroamericano |">
            <a:extLst>
              <a:ext uri="{FF2B5EF4-FFF2-40B4-BE49-F238E27FC236}">
                <a16:creationId xmlns:a16="http://schemas.microsoft.com/office/drawing/2014/main" id="{FFE3AA8E-C8C0-57FA-548F-CB326EC617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1237" y="92589"/>
            <a:ext cx="838867" cy="895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Por qué usar Design Thinking en nuestro proyecto de emprendimiento? - Pablo  Peñalver">
            <a:extLst>
              <a:ext uri="{FF2B5EF4-FFF2-40B4-BE49-F238E27FC236}">
                <a16:creationId xmlns:a16="http://schemas.microsoft.com/office/drawing/2014/main" id="{D6AFEB2E-BDA4-7A61-896B-033B843E4F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" t="14411"/>
          <a:stretch/>
        </p:blipFill>
        <p:spPr bwMode="auto">
          <a:xfrm>
            <a:off x="2143432" y="895739"/>
            <a:ext cx="9116091" cy="5869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41809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Consejo Agropecuario Centroamericano |">
            <a:extLst>
              <a:ext uri="{FF2B5EF4-FFF2-40B4-BE49-F238E27FC236}">
                <a16:creationId xmlns:a16="http://schemas.microsoft.com/office/drawing/2014/main" id="{FFE3AA8E-C8C0-57FA-548F-CB326EC617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1237" y="92589"/>
            <a:ext cx="838867" cy="895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A01C7FE8-0274-B6F8-73F1-EA8DA8205D52}"/>
              </a:ext>
            </a:extLst>
          </p:cNvPr>
          <p:cNvSpPr txBox="1">
            <a:spLocks/>
          </p:cNvSpPr>
          <p:nvPr/>
        </p:nvSpPr>
        <p:spPr>
          <a:xfrm>
            <a:off x="7757652" y="1374141"/>
            <a:ext cx="4090221" cy="577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s-CR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800" b="1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+mj-cs"/>
              </a:defRPr>
            </a:lvl1pPr>
          </a:lstStyle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600" dirty="0"/>
              <a:t>Resiliencia: Emprender es resistir. Y resistir es caerse, levantarse y seguir intentándolo hasta conseguirlo.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600" dirty="0"/>
              <a:t>Creatividad: Los emprendedores exitosos buscan soluciones donde otros solamente ven problemas.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600" dirty="0"/>
              <a:t>Recursos:  Porque para un emprendimiento es imposible poder medir con absoluta certeza, cuánto y de qué cosa va a necesitar o qué problemas va encontrarse.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600" dirty="0"/>
              <a:t>Umbrales: deben existir  puntos de control, que te permitan medir el avance. Para ello, es vital tener un plan de negocios claro y una idea de objetivo final bien definida en cuanto a tiempo y metas.</a:t>
            </a:r>
          </a:p>
          <a:p>
            <a:pPr algn="just"/>
            <a:br>
              <a:rPr lang="es-CR" sz="1600" dirty="0"/>
            </a:br>
            <a:endParaRPr lang="es-CR" sz="1600" dirty="0"/>
          </a:p>
        </p:txBody>
      </p:sp>
      <p:pic>
        <p:nvPicPr>
          <p:cNvPr id="2" name="Picture 4" descr="Modelo de gestión del emprendimiento • gestiopolis">
            <a:extLst>
              <a:ext uri="{FF2B5EF4-FFF2-40B4-BE49-F238E27FC236}">
                <a16:creationId xmlns:a16="http://schemas.microsoft.com/office/drawing/2014/main" id="{72481A65-CB15-8DFD-D05B-A32436063C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7400"/>
            <a:ext cx="7448550" cy="480060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787D4FD5-DFE5-A094-2992-BF9D34C30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1609" y="555392"/>
            <a:ext cx="9339068" cy="1325563"/>
          </a:xfrm>
        </p:spPr>
        <p:txBody>
          <a:bodyPr>
            <a:normAutofit fontScale="90000"/>
          </a:bodyPr>
          <a:lstStyle/>
          <a:p>
            <a:br>
              <a:rPr lang="es-ES" dirty="0"/>
            </a:br>
            <a:r>
              <a:rPr lang="es-ES" dirty="0"/>
              <a:t>Aspectos conceptuales del emprendimiento</a:t>
            </a:r>
            <a:br>
              <a:rPr lang="es-ES" dirty="0"/>
            </a:br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5885133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Consejo Agropecuario Centroamericano |">
            <a:extLst>
              <a:ext uri="{FF2B5EF4-FFF2-40B4-BE49-F238E27FC236}">
                <a16:creationId xmlns:a16="http://schemas.microsoft.com/office/drawing/2014/main" id="{FFE3AA8E-C8C0-57FA-548F-CB326EC617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1237" y="92589"/>
            <a:ext cx="838867" cy="895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11DCD877-CA16-FC82-7C65-1B16D5DAF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0770" y="988328"/>
            <a:ext cx="9339068" cy="1325563"/>
          </a:xfrm>
        </p:spPr>
        <p:txBody>
          <a:bodyPr>
            <a:normAutofit/>
          </a:bodyPr>
          <a:lstStyle/>
          <a:p>
            <a:r>
              <a:rPr lang="es-ES" sz="4000" dirty="0"/>
              <a:t>El poder de una Visión Empresarial constituida</a:t>
            </a:r>
            <a:endParaRPr lang="es-CR" sz="4000" dirty="0"/>
          </a:p>
        </p:txBody>
      </p:sp>
      <p:pic>
        <p:nvPicPr>
          <p:cNvPr id="3074" name="Picture 2" descr="River of stars flows from the mountains and compass, tattoo art. Infinite space, meditation symbols, travel, tourism. Endless universe concept. Mountains tattoo, t-shirt design, surreal graphics - 87222911">
            <a:extLst>
              <a:ext uri="{FF2B5EF4-FFF2-40B4-BE49-F238E27FC236}">
                <a16:creationId xmlns:a16="http://schemas.microsoft.com/office/drawing/2014/main" id="{6D744772-C4E0-84FB-AD80-02D3B59B6E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0770" y="2618691"/>
            <a:ext cx="2286142" cy="2630129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C22A99A6-DF13-E663-39ED-A6001CF10CF1}"/>
              </a:ext>
            </a:extLst>
          </p:cNvPr>
          <p:cNvSpPr txBox="1">
            <a:spLocks/>
          </p:cNvSpPr>
          <p:nvPr/>
        </p:nvSpPr>
        <p:spPr>
          <a:xfrm>
            <a:off x="336754" y="3531051"/>
            <a:ext cx="3035709" cy="30995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s-CR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800" b="1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+mj-cs"/>
              </a:defRPr>
            </a:lvl1pPr>
          </a:lstStyle>
          <a:p>
            <a:pPr algn="just"/>
            <a:endParaRPr lang="es-ES" sz="1600" dirty="0"/>
          </a:p>
          <a:p>
            <a:r>
              <a:rPr lang="es-ES" sz="1600" dirty="0"/>
              <a:t>Misión: </a:t>
            </a:r>
            <a:r>
              <a:rPr lang="es-ES" sz="1600" b="0" dirty="0"/>
              <a:t>Destino</a:t>
            </a:r>
          </a:p>
          <a:p>
            <a:r>
              <a:rPr lang="es-ES" sz="1600" dirty="0"/>
              <a:t>Visión: </a:t>
            </a:r>
            <a:r>
              <a:rPr lang="es-ES" sz="1600" b="0" dirty="0"/>
              <a:t>Cómo llegar hasta allí?</a:t>
            </a:r>
            <a:br>
              <a:rPr lang="es-CR" sz="1600" dirty="0"/>
            </a:br>
            <a:endParaRPr lang="es-CR" sz="1600" dirty="0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AE389536-0600-A684-17DE-4BEF2A7EACB1}"/>
              </a:ext>
            </a:extLst>
          </p:cNvPr>
          <p:cNvSpPr txBox="1">
            <a:spLocks/>
          </p:cNvSpPr>
          <p:nvPr/>
        </p:nvSpPr>
        <p:spPr>
          <a:xfrm>
            <a:off x="3946912" y="2178650"/>
            <a:ext cx="3876636" cy="29021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s-CR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800" b="1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+mj-cs"/>
              </a:defRPr>
            </a:lvl1pPr>
          </a:lstStyle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sz="1600" dirty="0"/>
          </a:p>
          <a:p>
            <a:pPr algn="just"/>
            <a:r>
              <a:rPr lang="es-ES" sz="1600" dirty="0"/>
              <a:t>MISIÓN</a:t>
            </a:r>
          </a:p>
          <a:p>
            <a:pPr algn="just"/>
            <a:endParaRPr lang="es-ES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600" dirty="0"/>
              <a:t>¿Por qué tu empresa hace lo que hace?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600" dirty="0"/>
              <a:t>¿Qué problemas quiere solucionar tu empresa? ¿cuál es tu ventaja competitiva? ¿A qué público objetivo te diriges? </a:t>
            </a:r>
          </a:p>
          <a:p>
            <a:pPr algn="just"/>
            <a:endParaRPr lang="es-ES" sz="1600" dirty="0"/>
          </a:p>
          <a:p>
            <a:pPr algn="just"/>
            <a:r>
              <a:rPr lang="es-ES" sz="1600" dirty="0"/>
              <a:t>VISIÓN</a:t>
            </a:r>
          </a:p>
          <a:p>
            <a:pPr algn="just"/>
            <a:endParaRPr lang="es-ES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600" dirty="0"/>
              <a:t>¿Cómo lograrás tu misión?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EF794E0D-F91E-F061-7E05-59D51D5991C9}"/>
              </a:ext>
            </a:extLst>
          </p:cNvPr>
          <p:cNvSpPr txBox="1"/>
          <p:nvPr/>
        </p:nvSpPr>
        <p:spPr>
          <a:xfrm>
            <a:off x="7958946" y="3136490"/>
            <a:ext cx="4146754" cy="30428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s-C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misión de empresa: Ofrecer entretenimiento, informar e inspirar a las personas de todo el mundo...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s-C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Declaración de visión : a través del poder de contar historias sin igual, reflejando las marcas icónicas, las mentes creativas y las tecnologías innovadoras que hacen de la nuestra la principal compañía de entretenimiento del mundo.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738FB6F4-A0EB-5100-790F-0DE80B9327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2912" y="1333507"/>
            <a:ext cx="3612670" cy="1960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84205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ICAP 2022">
      <a:dk1>
        <a:srgbClr val="002060"/>
      </a:dk1>
      <a:lt1>
        <a:srgbClr val="FFFFFF"/>
      </a:lt1>
      <a:dk2>
        <a:srgbClr val="002060"/>
      </a:dk2>
      <a:lt2>
        <a:srgbClr val="FFFFFF"/>
      </a:lt2>
      <a:accent1>
        <a:srgbClr val="8496B0"/>
      </a:accent1>
      <a:accent2>
        <a:srgbClr val="BDD7EE"/>
      </a:accent2>
      <a:accent3>
        <a:srgbClr val="9CC3E5"/>
      </a:accent3>
      <a:accent4>
        <a:srgbClr val="48A1FA"/>
      </a:accent4>
      <a:accent5>
        <a:srgbClr val="034A90"/>
      </a:accent5>
      <a:accent6>
        <a:srgbClr val="8EAADB"/>
      </a:accent6>
      <a:hlink>
        <a:srgbClr val="3113A1"/>
      </a:hlink>
      <a:folHlink>
        <a:srgbClr val="01254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2870</TotalTime>
  <Words>956</Words>
  <Application>Microsoft Office PowerPoint</Application>
  <PresentationFormat>Panorámica</PresentationFormat>
  <Paragraphs>86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20" baseType="lpstr">
      <vt:lpstr>Arial</vt:lpstr>
      <vt:lpstr>Calibri</vt:lpstr>
      <vt:lpstr>Open Sauce Sans</vt:lpstr>
      <vt:lpstr>Symbol</vt:lpstr>
      <vt:lpstr>Times New Roman</vt:lpstr>
      <vt:lpstr>Wingdings</vt:lpstr>
      <vt:lpstr>Tema de Office</vt:lpstr>
      <vt:lpstr>Curso de Introducción a la Formulación de un Proyecto    Msc. Jorge Castillo Torres </vt:lpstr>
      <vt:lpstr>Presentación de PowerPoint</vt:lpstr>
      <vt:lpstr>Presentación de PowerPoint</vt:lpstr>
      <vt:lpstr>Qué es un emprendimiento y que es un proyecto.</vt:lpstr>
      <vt:lpstr>¿Es lo mismo emprendimiento que “emprendimiento social”?</vt:lpstr>
      <vt:lpstr>¿Por qué emprender?</vt:lpstr>
      <vt:lpstr>Presentación de PowerPoint</vt:lpstr>
      <vt:lpstr> Aspectos conceptuales del emprendimiento </vt:lpstr>
      <vt:lpstr>El poder de una Visión Empresarial constituida</vt:lpstr>
      <vt:lpstr>Presentación de PowerPoint</vt:lpstr>
      <vt:lpstr>Los Mitos Más Famosos Sobre El Emprendimiento</vt:lpstr>
      <vt:lpstr>Los Mitos Más Famosos Sobre El Emprendimiento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Jonathan Naranjo Hernández</dc:creator>
  <cp:lastModifiedBy>Jorge Antonio Castillo Torres</cp:lastModifiedBy>
  <cp:revision>4</cp:revision>
  <dcterms:created xsi:type="dcterms:W3CDTF">2022-07-21T15:23:12Z</dcterms:created>
  <dcterms:modified xsi:type="dcterms:W3CDTF">2023-03-06T20:42:17Z</dcterms:modified>
</cp:coreProperties>
</file>