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3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3"/>
  </p:notesMasterIdLst>
  <p:sldIdLst>
    <p:sldId id="256" r:id="rId2"/>
    <p:sldId id="263" r:id="rId3"/>
    <p:sldId id="260" r:id="rId4"/>
    <p:sldId id="261" r:id="rId5"/>
    <p:sldId id="264" r:id="rId6"/>
    <p:sldId id="265" r:id="rId7"/>
    <p:sldId id="266" r:id="rId8"/>
    <p:sldId id="267" r:id="rId9"/>
    <p:sldId id="268" r:id="rId10"/>
    <p:sldId id="269" r:id="rId11"/>
    <p:sldId id="270" r:id="rId12"/>
    <p:sldId id="271" r:id="rId13"/>
    <p:sldId id="272" r:id="rId14"/>
    <p:sldId id="257" r:id="rId15"/>
    <p:sldId id="273" r:id="rId16"/>
    <p:sldId id="274" r:id="rId17"/>
    <p:sldId id="258" r:id="rId18"/>
    <p:sldId id="275" r:id="rId19"/>
    <p:sldId id="276" r:id="rId20"/>
    <p:sldId id="277" r:id="rId21"/>
    <p:sldId id="278" r:id="rId22"/>
    <p:sldId id="279" r:id="rId23"/>
    <p:sldId id="280" r:id="rId24"/>
    <p:sldId id="281" r:id="rId25"/>
    <p:sldId id="283" r:id="rId26"/>
    <p:sldId id="282" r:id="rId27"/>
    <p:sldId id="284" r:id="rId28"/>
    <p:sldId id="286" r:id="rId29"/>
    <p:sldId id="285" r:id="rId30"/>
    <p:sldId id="262" r:id="rId31"/>
    <p:sldId id="287" r:id="rId32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Estilo temático 1 - Énfasis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5758FB7-9AC5-4552-8A53-C91805E547FA}" styleName="Estilo temático 1 - Énfasis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D113A9D2-9D6B-4929-AA2D-F23B5EE8CBE7}" styleName="Estilo temático 2 - Énfasis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27F97BB-C833-4FB7-BDE5-3F7075034690}" styleName="Estilo temático 2 - Énfasis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1368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A87E7E7-0988-4AFE-AA0B-AAFCF0505AD1}" type="doc">
      <dgm:prSet loTypeId="urn:microsoft.com/office/officeart/2005/8/layout/radial6" loCatId="cycle" qsTypeId="urn:microsoft.com/office/officeart/2005/8/quickstyle/3d4" qsCatId="3D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50912C8-8B2E-44D8-9768-C659FD4B340E}">
      <dgm:prSet phldrT="[Text]" custT="1"/>
      <dgm:spPr/>
      <dgm:t>
        <a:bodyPr/>
        <a:lstStyle/>
        <a:p>
          <a:pPr algn="ctr"/>
          <a:r>
            <a:rPr lang="es-AR" sz="2000" noProof="0" dirty="0" smtClean="0"/>
            <a:t>Pilares del ciclo de gestión</a:t>
          </a:r>
          <a:endParaRPr lang="es-AR" sz="2000" noProof="0" dirty="0"/>
        </a:p>
      </dgm:t>
    </dgm:pt>
    <dgm:pt modelId="{B6DE4A42-3AD4-4EF7-AE9C-CDC75BF9003D}" type="parTrans" cxnId="{DE307AA7-A48D-44A1-8651-181786498118}">
      <dgm:prSet/>
      <dgm:spPr/>
      <dgm:t>
        <a:bodyPr/>
        <a:lstStyle/>
        <a:p>
          <a:pPr algn="ctr"/>
          <a:endParaRPr lang="es-AR" noProof="0"/>
        </a:p>
      </dgm:t>
    </dgm:pt>
    <dgm:pt modelId="{A32AD181-12FF-4339-8BFA-449453E2CBFF}" type="sibTrans" cxnId="{DE307AA7-A48D-44A1-8651-181786498118}">
      <dgm:prSet/>
      <dgm:spPr/>
      <dgm:t>
        <a:bodyPr/>
        <a:lstStyle/>
        <a:p>
          <a:pPr algn="ctr"/>
          <a:endParaRPr lang="es-AR" noProof="0"/>
        </a:p>
      </dgm:t>
    </dgm:pt>
    <dgm:pt modelId="{390ABEF8-0193-40AF-AAB8-BF29741A30E1}">
      <dgm:prSet phldrT="[Text]"/>
      <dgm:spPr/>
      <dgm:t>
        <a:bodyPr/>
        <a:lstStyle/>
        <a:p>
          <a:pPr algn="ctr"/>
          <a:r>
            <a:rPr lang="es-AR" noProof="0" dirty="0" smtClean="0"/>
            <a:t>Pilar 1: Planificación orientada a resultados</a:t>
          </a:r>
          <a:endParaRPr lang="es-AR" noProof="0" dirty="0"/>
        </a:p>
      </dgm:t>
    </dgm:pt>
    <dgm:pt modelId="{764B07FE-0EBE-440E-91E3-52A11D6FC783}" type="parTrans" cxnId="{F2F6F353-D4D5-4042-8133-F1F0A3E0FB8C}">
      <dgm:prSet/>
      <dgm:spPr/>
      <dgm:t>
        <a:bodyPr/>
        <a:lstStyle/>
        <a:p>
          <a:pPr algn="ctr"/>
          <a:endParaRPr lang="es-AR" noProof="0"/>
        </a:p>
      </dgm:t>
    </dgm:pt>
    <dgm:pt modelId="{F849A88F-E951-4794-BEB6-F50A23EDD6E0}" type="sibTrans" cxnId="{F2F6F353-D4D5-4042-8133-F1F0A3E0FB8C}">
      <dgm:prSet/>
      <dgm:spPr/>
      <dgm:t>
        <a:bodyPr/>
        <a:lstStyle/>
        <a:p>
          <a:pPr algn="ctr"/>
          <a:endParaRPr lang="es-AR" noProof="0"/>
        </a:p>
      </dgm:t>
    </dgm:pt>
    <dgm:pt modelId="{0BA5587F-16D7-4D8F-8FAA-ED09A1019AB1}">
      <dgm:prSet phldrT="[Text]"/>
      <dgm:spPr/>
      <dgm:t>
        <a:bodyPr/>
        <a:lstStyle/>
        <a:p>
          <a:pPr algn="ctr"/>
          <a:r>
            <a:rPr lang="es-AR" noProof="0" smtClean="0"/>
            <a:t>Pilar 2: Presupuesto por resultados</a:t>
          </a:r>
          <a:endParaRPr lang="es-AR" noProof="0"/>
        </a:p>
      </dgm:t>
    </dgm:pt>
    <dgm:pt modelId="{1D3B1DF4-3A3F-40AC-BA01-D9511C0E5283}" type="parTrans" cxnId="{B47CC3B3-39F7-475F-9870-597F503CB9C5}">
      <dgm:prSet/>
      <dgm:spPr/>
      <dgm:t>
        <a:bodyPr/>
        <a:lstStyle/>
        <a:p>
          <a:pPr algn="ctr"/>
          <a:endParaRPr lang="es-AR" noProof="0"/>
        </a:p>
      </dgm:t>
    </dgm:pt>
    <dgm:pt modelId="{FAC9D7E3-050B-4810-84AC-D5A0A21049C1}" type="sibTrans" cxnId="{B47CC3B3-39F7-475F-9870-597F503CB9C5}">
      <dgm:prSet/>
      <dgm:spPr/>
      <dgm:t>
        <a:bodyPr/>
        <a:lstStyle/>
        <a:p>
          <a:pPr algn="ctr"/>
          <a:endParaRPr lang="es-AR" noProof="0"/>
        </a:p>
      </dgm:t>
    </dgm:pt>
    <dgm:pt modelId="{55A83991-C9EC-4A78-A0A6-EEAB3CD4A348}">
      <dgm:prSet phldrT="[Text]"/>
      <dgm:spPr/>
      <dgm:t>
        <a:bodyPr/>
        <a:lstStyle/>
        <a:p>
          <a:pPr algn="ctr"/>
          <a:r>
            <a:rPr lang="es-AR" noProof="0" dirty="0" smtClean="0"/>
            <a:t>Pilar 3: Gestión financiera pública</a:t>
          </a:r>
          <a:endParaRPr lang="es-AR" noProof="0" dirty="0"/>
        </a:p>
      </dgm:t>
    </dgm:pt>
    <dgm:pt modelId="{AF87DB41-F60E-4198-98C1-174CEE618AE0}" type="parTrans" cxnId="{AD20AB2A-3EF3-4D89-A4B9-F11C7D2986BD}">
      <dgm:prSet/>
      <dgm:spPr/>
      <dgm:t>
        <a:bodyPr/>
        <a:lstStyle/>
        <a:p>
          <a:pPr algn="ctr"/>
          <a:endParaRPr lang="es-AR" noProof="0"/>
        </a:p>
      </dgm:t>
    </dgm:pt>
    <dgm:pt modelId="{FA68CBC7-6EFB-4DC7-A357-12334C820FB2}" type="sibTrans" cxnId="{AD20AB2A-3EF3-4D89-A4B9-F11C7D2986BD}">
      <dgm:prSet/>
      <dgm:spPr/>
      <dgm:t>
        <a:bodyPr/>
        <a:lstStyle/>
        <a:p>
          <a:pPr algn="ctr"/>
          <a:endParaRPr lang="es-AR" noProof="0"/>
        </a:p>
      </dgm:t>
    </dgm:pt>
    <dgm:pt modelId="{FF00E76B-9FA0-4198-B8C6-71F6FBA7F740}">
      <dgm:prSet phldrT="[Text]"/>
      <dgm:spPr/>
      <dgm:t>
        <a:bodyPr/>
        <a:lstStyle/>
        <a:p>
          <a:pPr algn="ctr"/>
          <a:r>
            <a:rPr lang="es-AR" noProof="0" dirty="0" smtClean="0"/>
            <a:t>Pilar 5: Sistemas de seguimiento y evaluación</a:t>
          </a:r>
          <a:endParaRPr lang="es-AR" noProof="0" dirty="0"/>
        </a:p>
      </dgm:t>
    </dgm:pt>
    <dgm:pt modelId="{00036889-B140-439A-836F-D8CF14E45E6F}" type="parTrans" cxnId="{93863485-53CF-4E4A-A2C3-B9ADBF2984DF}">
      <dgm:prSet/>
      <dgm:spPr/>
      <dgm:t>
        <a:bodyPr/>
        <a:lstStyle/>
        <a:p>
          <a:pPr algn="ctr"/>
          <a:endParaRPr lang="es-AR" noProof="0"/>
        </a:p>
      </dgm:t>
    </dgm:pt>
    <dgm:pt modelId="{D70CE204-FC07-442F-8EDA-F07B2250E2EB}" type="sibTrans" cxnId="{93863485-53CF-4E4A-A2C3-B9ADBF2984DF}">
      <dgm:prSet/>
      <dgm:spPr/>
      <dgm:t>
        <a:bodyPr/>
        <a:lstStyle/>
        <a:p>
          <a:pPr algn="ctr"/>
          <a:endParaRPr lang="es-AR" noProof="0"/>
        </a:p>
      </dgm:t>
    </dgm:pt>
    <dgm:pt modelId="{B535A4ED-A406-4ECB-B0F7-45FE9BE9F715}">
      <dgm:prSet phldrT="[Text]"/>
      <dgm:spPr/>
      <dgm:t>
        <a:bodyPr/>
        <a:lstStyle/>
        <a:p>
          <a:pPr algn="ctr"/>
          <a:r>
            <a:rPr lang="es-AR" noProof="0" dirty="0" smtClean="0"/>
            <a:t>Pilar4: Gestión de programas y proyectos</a:t>
          </a:r>
          <a:endParaRPr lang="es-AR" noProof="0" dirty="0"/>
        </a:p>
      </dgm:t>
    </dgm:pt>
    <dgm:pt modelId="{48F0B80A-6EE5-4FF3-8753-AC70696A42C4}" type="sibTrans" cxnId="{F3046300-31B5-40AE-9719-EEA071AC61DC}">
      <dgm:prSet/>
      <dgm:spPr/>
      <dgm:t>
        <a:bodyPr/>
        <a:lstStyle/>
        <a:p>
          <a:pPr algn="ctr"/>
          <a:endParaRPr lang="es-AR" noProof="0"/>
        </a:p>
      </dgm:t>
    </dgm:pt>
    <dgm:pt modelId="{A7352025-7CB1-45C8-95B6-060AB9CE3AD8}" type="parTrans" cxnId="{F3046300-31B5-40AE-9719-EEA071AC61DC}">
      <dgm:prSet/>
      <dgm:spPr/>
      <dgm:t>
        <a:bodyPr/>
        <a:lstStyle/>
        <a:p>
          <a:pPr algn="ctr"/>
          <a:endParaRPr lang="es-AR" noProof="0"/>
        </a:p>
      </dgm:t>
    </dgm:pt>
    <dgm:pt modelId="{4F398D86-B8AA-4B3E-97B3-13EAEBD5264B}" type="pres">
      <dgm:prSet presAssocID="{AA87E7E7-0988-4AFE-AA0B-AAFCF0505AD1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3568C3F-2877-4FE5-B69C-27D93659FB23}" type="pres">
      <dgm:prSet presAssocID="{950912C8-8B2E-44D8-9768-C659FD4B340E}" presName="centerShape" presStyleLbl="node0" presStyleIdx="0" presStyleCnt="1"/>
      <dgm:spPr/>
      <dgm:t>
        <a:bodyPr/>
        <a:lstStyle/>
        <a:p>
          <a:endParaRPr lang="en-US"/>
        </a:p>
      </dgm:t>
    </dgm:pt>
    <dgm:pt modelId="{4D0563AC-3ED2-4E59-A490-B83E4FAF1C02}" type="pres">
      <dgm:prSet presAssocID="{390ABEF8-0193-40AF-AAB8-BF29741A30E1}" presName="node" presStyleLbl="node1" presStyleIdx="0" presStyleCnt="5" custScaleX="147977" custScaleY="1238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9C032AF-E04F-4A7F-A194-DD4BFBEEAE34}" type="pres">
      <dgm:prSet presAssocID="{390ABEF8-0193-40AF-AAB8-BF29741A30E1}" presName="dummy" presStyleCnt="0"/>
      <dgm:spPr/>
      <dgm:t>
        <a:bodyPr/>
        <a:lstStyle/>
        <a:p>
          <a:endParaRPr lang="en-US"/>
        </a:p>
      </dgm:t>
    </dgm:pt>
    <dgm:pt modelId="{8572062D-CD87-4AFF-84A7-DD2011B06B99}" type="pres">
      <dgm:prSet presAssocID="{F849A88F-E951-4794-BEB6-F50A23EDD6E0}" presName="sibTrans" presStyleLbl="sibTrans2D1" presStyleIdx="0" presStyleCnt="5"/>
      <dgm:spPr/>
      <dgm:t>
        <a:bodyPr/>
        <a:lstStyle/>
        <a:p>
          <a:endParaRPr lang="en-US"/>
        </a:p>
      </dgm:t>
    </dgm:pt>
    <dgm:pt modelId="{38EE130D-2BA3-4370-833F-D8FB49526737}" type="pres">
      <dgm:prSet presAssocID="{0BA5587F-16D7-4D8F-8FAA-ED09A1019AB1}" presName="node" presStyleLbl="node1" presStyleIdx="1" presStyleCnt="5" custScaleX="147977" custScaleY="123810" custRadScaleRad="122398" custRadScaleInc="1442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7B60537-6306-41F6-9749-179CF4052939}" type="pres">
      <dgm:prSet presAssocID="{0BA5587F-16D7-4D8F-8FAA-ED09A1019AB1}" presName="dummy" presStyleCnt="0"/>
      <dgm:spPr/>
      <dgm:t>
        <a:bodyPr/>
        <a:lstStyle/>
        <a:p>
          <a:endParaRPr lang="en-US"/>
        </a:p>
      </dgm:t>
    </dgm:pt>
    <dgm:pt modelId="{58C45185-1274-4A07-8C5F-B2A6B8D3555B}" type="pres">
      <dgm:prSet presAssocID="{FAC9D7E3-050B-4810-84AC-D5A0A21049C1}" presName="sibTrans" presStyleLbl="sibTrans2D1" presStyleIdx="1" presStyleCnt="5"/>
      <dgm:spPr/>
      <dgm:t>
        <a:bodyPr/>
        <a:lstStyle/>
        <a:p>
          <a:endParaRPr lang="en-US"/>
        </a:p>
      </dgm:t>
    </dgm:pt>
    <dgm:pt modelId="{E4BD1B21-AF09-4619-A54C-3D92AD389C65}" type="pres">
      <dgm:prSet presAssocID="{55A83991-C9EC-4A78-A0A6-EEAB3CD4A348}" presName="node" presStyleLbl="node1" presStyleIdx="2" presStyleCnt="5" custScaleX="147977" custScaleY="123810" custRadScaleRad="115423" custRadScaleInc="-3907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D2FB27A-03AE-4CF3-AF5B-F0638F54E33B}" type="pres">
      <dgm:prSet presAssocID="{55A83991-C9EC-4A78-A0A6-EEAB3CD4A348}" presName="dummy" presStyleCnt="0"/>
      <dgm:spPr/>
      <dgm:t>
        <a:bodyPr/>
        <a:lstStyle/>
        <a:p>
          <a:endParaRPr lang="en-US"/>
        </a:p>
      </dgm:t>
    </dgm:pt>
    <dgm:pt modelId="{CCAE4D8B-AE64-40FC-9F65-850CB7196972}" type="pres">
      <dgm:prSet presAssocID="{FA68CBC7-6EFB-4DC7-A357-12334C820FB2}" presName="sibTrans" presStyleLbl="sibTrans2D1" presStyleIdx="2" presStyleCnt="5"/>
      <dgm:spPr/>
      <dgm:t>
        <a:bodyPr/>
        <a:lstStyle/>
        <a:p>
          <a:endParaRPr lang="en-US"/>
        </a:p>
      </dgm:t>
    </dgm:pt>
    <dgm:pt modelId="{E8B7BC07-9A1E-45F9-AF60-16D1B1B5CD62}" type="pres">
      <dgm:prSet presAssocID="{B535A4ED-A406-4ECB-B0F7-45FE9BE9F715}" presName="node" presStyleLbl="node1" presStyleIdx="3" presStyleCnt="5" custScaleX="147977" custScaleY="123810" custRadScaleRad="109555" custRadScaleInc="2609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B49EE64-8BDD-473A-9536-74C61C607A13}" type="pres">
      <dgm:prSet presAssocID="{B535A4ED-A406-4ECB-B0F7-45FE9BE9F715}" presName="dummy" presStyleCnt="0"/>
      <dgm:spPr/>
      <dgm:t>
        <a:bodyPr/>
        <a:lstStyle/>
        <a:p>
          <a:endParaRPr lang="en-US"/>
        </a:p>
      </dgm:t>
    </dgm:pt>
    <dgm:pt modelId="{96EA1D53-B674-47E9-85A4-1217C1CD3376}" type="pres">
      <dgm:prSet presAssocID="{48F0B80A-6EE5-4FF3-8753-AC70696A42C4}" presName="sibTrans" presStyleLbl="sibTrans2D1" presStyleIdx="3" presStyleCnt="5"/>
      <dgm:spPr/>
      <dgm:t>
        <a:bodyPr/>
        <a:lstStyle/>
        <a:p>
          <a:endParaRPr lang="en-US"/>
        </a:p>
      </dgm:t>
    </dgm:pt>
    <dgm:pt modelId="{09E9F973-CDD3-4A51-A38D-2CCAAB686698}" type="pres">
      <dgm:prSet presAssocID="{FF00E76B-9FA0-4198-B8C6-71F6FBA7F740}" presName="node" presStyleLbl="node1" presStyleIdx="4" presStyleCnt="5" custScaleX="147977" custScaleY="123810" custRadScaleRad="114217" custRadScaleInc="-997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5A62183-B2CD-4AE2-AA64-7A7F14C7D2CB}" type="pres">
      <dgm:prSet presAssocID="{FF00E76B-9FA0-4198-B8C6-71F6FBA7F740}" presName="dummy" presStyleCnt="0"/>
      <dgm:spPr/>
      <dgm:t>
        <a:bodyPr/>
        <a:lstStyle/>
        <a:p>
          <a:endParaRPr lang="en-US"/>
        </a:p>
      </dgm:t>
    </dgm:pt>
    <dgm:pt modelId="{91E6D5AB-B794-4BB5-BCB7-6DB95686DC25}" type="pres">
      <dgm:prSet presAssocID="{D70CE204-FC07-442F-8EDA-F07B2250E2EB}" presName="sibTrans" presStyleLbl="sibTrans2D1" presStyleIdx="4" presStyleCnt="5"/>
      <dgm:spPr/>
      <dgm:t>
        <a:bodyPr/>
        <a:lstStyle/>
        <a:p>
          <a:endParaRPr lang="en-US"/>
        </a:p>
      </dgm:t>
    </dgm:pt>
  </dgm:ptLst>
  <dgm:cxnLst>
    <dgm:cxn modelId="{B47CC3B3-39F7-475F-9870-597F503CB9C5}" srcId="{950912C8-8B2E-44D8-9768-C659FD4B340E}" destId="{0BA5587F-16D7-4D8F-8FAA-ED09A1019AB1}" srcOrd="1" destOrd="0" parTransId="{1D3B1DF4-3A3F-40AC-BA01-D9511C0E5283}" sibTransId="{FAC9D7E3-050B-4810-84AC-D5A0A21049C1}"/>
    <dgm:cxn modelId="{53DB37D5-E542-4E64-865C-0BE873302CD3}" type="presOf" srcId="{FA68CBC7-6EFB-4DC7-A357-12334C820FB2}" destId="{CCAE4D8B-AE64-40FC-9F65-850CB7196972}" srcOrd="0" destOrd="0" presId="urn:microsoft.com/office/officeart/2005/8/layout/radial6"/>
    <dgm:cxn modelId="{DE307AA7-A48D-44A1-8651-181786498118}" srcId="{AA87E7E7-0988-4AFE-AA0B-AAFCF0505AD1}" destId="{950912C8-8B2E-44D8-9768-C659FD4B340E}" srcOrd="0" destOrd="0" parTransId="{B6DE4A42-3AD4-4EF7-AE9C-CDC75BF9003D}" sibTransId="{A32AD181-12FF-4339-8BFA-449453E2CBFF}"/>
    <dgm:cxn modelId="{8C03F1BD-1AE3-4373-8837-6CE62BCFB852}" type="presOf" srcId="{390ABEF8-0193-40AF-AAB8-BF29741A30E1}" destId="{4D0563AC-3ED2-4E59-A490-B83E4FAF1C02}" srcOrd="0" destOrd="0" presId="urn:microsoft.com/office/officeart/2005/8/layout/radial6"/>
    <dgm:cxn modelId="{03AF414A-77C4-478A-8BDC-81486574B6A8}" type="presOf" srcId="{D70CE204-FC07-442F-8EDA-F07B2250E2EB}" destId="{91E6D5AB-B794-4BB5-BCB7-6DB95686DC25}" srcOrd="0" destOrd="0" presId="urn:microsoft.com/office/officeart/2005/8/layout/radial6"/>
    <dgm:cxn modelId="{F2F6F353-D4D5-4042-8133-F1F0A3E0FB8C}" srcId="{950912C8-8B2E-44D8-9768-C659FD4B340E}" destId="{390ABEF8-0193-40AF-AAB8-BF29741A30E1}" srcOrd="0" destOrd="0" parTransId="{764B07FE-0EBE-440E-91E3-52A11D6FC783}" sibTransId="{F849A88F-E951-4794-BEB6-F50A23EDD6E0}"/>
    <dgm:cxn modelId="{F3046300-31B5-40AE-9719-EEA071AC61DC}" srcId="{950912C8-8B2E-44D8-9768-C659FD4B340E}" destId="{B535A4ED-A406-4ECB-B0F7-45FE9BE9F715}" srcOrd="3" destOrd="0" parTransId="{A7352025-7CB1-45C8-95B6-060AB9CE3AD8}" sibTransId="{48F0B80A-6EE5-4FF3-8753-AC70696A42C4}"/>
    <dgm:cxn modelId="{09ED8F53-0C31-4958-909C-5115BEAB1B5B}" type="presOf" srcId="{0BA5587F-16D7-4D8F-8FAA-ED09A1019AB1}" destId="{38EE130D-2BA3-4370-833F-D8FB49526737}" srcOrd="0" destOrd="0" presId="urn:microsoft.com/office/officeart/2005/8/layout/radial6"/>
    <dgm:cxn modelId="{81C3F3FD-B7F5-4E7A-968B-FB59B70907E4}" type="presOf" srcId="{48F0B80A-6EE5-4FF3-8753-AC70696A42C4}" destId="{96EA1D53-B674-47E9-85A4-1217C1CD3376}" srcOrd="0" destOrd="0" presId="urn:microsoft.com/office/officeart/2005/8/layout/radial6"/>
    <dgm:cxn modelId="{C93D3452-646A-4E7C-A7FE-88D15B6327B0}" type="presOf" srcId="{FF00E76B-9FA0-4198-B8C6-71F6FBA7F740}" destId="{09E9F973-CDD3-4A51-A38D-2CCAAB686698}" srcOrd="0" destOrd="0" presId="urn:microsoft.com/office/officeart/2005/8/layout/radial6"/>
    <dgm:cxn modelId="{B85D2FEF-1AAD-47B6-82AA-1FE21BDB11A1}" type="presOf" srcId="{55A83991-C9EC-4A78-A0A6-EEAB3CD4A348}" destId="{E4BD1B21-AF09-4619-A54C-3D92AD389C65}" srcOrd="0" destOrd="0" presId="urn:microsoft.com/office/officeart/2005/8/layout/radial6"/>
    <dgm:cxn modelId="{93863485-53CF-4E4A-A2C3-B9ADBF2984DF}" srcId="{950912C8-8B2E-44D8-9768-C659FD4B340E}" destId="{FF00E76B-9FA0-4198-B8C6-71F6FBA7F740}" srcOrd="4" destOrd="0" parTransId="{00036889-B140-439A-836F-D8CF14E45E6F}" sibTransId="{D70CE204-FC07-442F-8EDA-F07B2250E2EB}"/>
    <dgm:cxn modelId="{AD20AB2A-3EF3-4D89-A4B9-F11C7D2986BD}" srcId="{950912C8-8B2E-44D8-9768-C659FD4B340E}" destId="{55A83991-C9EC-4A78-A0A6-EEAB3CD4A348}" srcOrd="2" destOrd="0" parTransId="{AF87DB41-F60E-4198-98C1-174CEE618AE0}" sibTransId="{FA68CBC7-6EFB-4DC7-A357-12334C820FB2}"/>
    <dgm:cxn modelId="{4E3D8D35-478E-4487-BEAF-738E8EDCF59A}" type="presOf" srcId="{F849A88F-E951-4794-BEB6-F50A23EDD6E0}" destId="{8572062D-CD87-4AFF-84A7-DD2011B06B99}" srcOrd="0" destOrd="0" presId="urn:microsoft.com/office/officeart/2005/8/layout/radial6"/>
    <dgm:cxn modelId="{1CF46FC3-3CAC-4892-8969-74D1F3A7A663}" type="presOf" srcId="{950912C8-8B2E-44D8-9768-C659FD4B340E}" destId="{53568C3F-2877-4FE5-B69C-27D93659FB23}" srcOrd="0" destOrd="0" presId="urn:microsoft.com/office/officeart/2005/8/layout/radial6"/>
    <dgm:cxn modelId="{A98CE9B3-EE55-4A08-9BF8-598F0EE21144}" type="presOf" srcId="{B535A4ED-A406-4ECB-B0F7-45FE9BE9F715}" destId="{E8B7BC07-9A1E-45F9-AF60-16D1B1B5CD62}" srcOrd="0" destOrd="0" presId="urn:microsoft.com/office/officeart/2005/8/layout/radial6"/>
    <dgm:cxn modelId="{C6D3EF36-F125-48AA-9FF6-7DA059C3AFE0}" type="presOf" srcId="{AA87E7E7-0988-4AFE-AA0B-AAFCF0505AD1}" destId="{4F398D86-B8AA-4B3E-97B3-13EAEBD5264B}" srcOrd="0" destOrd="0" presId="urn:microsoft.com/office/officeart/2005/8/layout/radial6"/>
    <dgm:cxn modelId="{74514535-9018-429E-806B-19BA1767CAF1}" type="presOf" srcId="{FAC9D7E3-050B-4810-84AC-D5A0A21049C1}" destId="{58C45185-1274-4A07-8C5F-B2A6B8D3555B}" srcOrd="0" destOrd="0" presId="urn:microsoft.com/office/officeart/2005/8/layout/radial6"/>
    <dgm:cxn modelId="{005C09BB-9694-4DDA-9C75-612C4A3B957E}" type="presParOf" srcId="{4F398D86-B8AA-4B3E-97B3-13EAEBD5264B}" destId="{53568C3F-2877-4FE5-B69C-27D93659FB23}" srcOrd="0" destOrd="0" presId="urn:microsoft.com/office/officeart/2005/8/layout/radial6"/>
    <dgm:cxn modelId="{3233AC43-F5EB-4D5A-B1F6-68524000D9AD}" type="presParOf" srcId="{4F398D86-B8AA-4B3E-97B3-13EAEBD5264B}" destId="{4D0563AC-3ED2-4E59-A490-B83E4FAF1C02}" srcOrd="1" destOrd="0" presId="urn:microsoft.com/office/officeart/2005/8/layout/radial6"/>
    <dgm:cxn modelId="{FB120ECF-D3FD-44FE-8F3E-BE9C0A37A52E}" type="presParOf" srcId="{4F398D86-B8AA-4B3E-97B3-13EAEBD5264B}" destId="{99C032AF-E04F-4A7F-A194-DD4BFBEEAE34}" srcOrd="2" destOrd="0" presId="urn:microsoft.com/office/officeart/2005/8/layout/radial6"/>
    <dgm:cxn modelId="{2B7F51B6-C390-4855-8755-522A849DC282}" type="presParOf" srcId="{4F398D86-B8AA-4B3E-97B3-13EAEBD5264B}" destId="{8572062D-CD87-4AFF-84A7-DD2011B06B99}" srcOrd="3" destOrd="0" presId="urn:microsoft.com/office/officeart/2005/8/layout/radial6"/>
    <dgm:cxn modelId="{F08B3919-EE1D-48A8-9E20-365115B91FBC}" type="presParOf" srcId="{4F398D86-B8AA-4B3E-97B3-13EAEBD5264B}" destId="{38EE130D-2BA3-4370-833F-D8FB49526737}" srcOrd="4" destOrd="0" presId="urn:microsoft.com/office/officeart/2005/8/layout/radial6"/>
    <dgm:cxn modelId="{9CF72F54-782A-458B-B488-677154004EF4}" type="presParOf" srcId="{4F398D86-B8AA-4B3E-97B3-13EAEBD5264B}" destId="{67B60537-6306-41F6-9749-179CF4052939}" srcOrd="5" destOrd="0" presId="urn:microsoft.com/office/officeart/2005/8/layout/radial6"/>
    <dgm:cxn modelId="{7AC28B7C-67DB-432E-B454-DFC794593CDB}" type="presParOf" srcId="{4F398D86-B8AA-4B3E-97B3-13EAEBD5264B}" destId="{58C45185-1274-4A07-8C5F-B2A6B8D3555B}" srcOrd="6" destOrd="0" presId="urn:microsoft.com/office/officeart/2005/8/layout/radial6"/>
    <dgm:cxn modelId="{30EEDC84-8421-455F-97D3-13369A4A533E}" type="presParOf" srcId="{4F398D86-B8AA-4B3E-97B3-13EAEBD5264B}" destId="{E4BD1B21-AF09-4619-A54C-3D92AD389C65}" srcOrd="7" destOrd="0" presId="urn:microsoft.com/office/officeart/2005/8/layout/radial6"/>
    <dgm:cxn modelId="{2128517D-A341-4F15-A36D-B589FFE90509}" type="presParOf" srcId="{4F398D86-B8AA-4B3E-97B3-13EAEBD5264B}" destId="{DD2FB27A-03AE-4CF3-AF5B-F0638F54E33B}" srcOrd="8" destOrd="0" presId="urn:microsoft.com/office/officeart/2005/8/layout/radial6"/>
    <dgm:cxn modelId="{74DF5FA2-BFC6-494A-8C6F-A2644EBD71D3}" type="presParOf" srcId="{4F398D86-B8AA-4B3E-97B3-13EAEBD5264B}" destId="{CCAE4D8B-AE64-40FC-9F65-850CB7196972}" srcOrd="9" destOrd="0" presId="urn:microsoft.com/office/officeart/2005/8/layout/radial6"/>
    <dgm:cxn modelId="{C18B5C72-23AB-4990-8D8F-FE8743685215}" type="presParOf" srcId="{4F398D86-B8AA-4B3E-97B3-13EAEBD5264B}" destId="{E8B7BC07-9A1E-45F9-AF60-16D1B1B5CD62}" srcOrd="10" destOrd="0" presId="urn:microsoft.com/office/officeart/2005/8/layout/radial6"/>
    <dgm:cxn modelId="{09205A12-11B9-4419-8C0D-EC680DA9649E}" type="presParOf" srcId="{4F398D86-B8AA-4B3E-97B3-13EAEBD5264B}" destId="{AB49EE64-8BDD-473A-9536-74C61C607A13}" srcOrd="11" destOrd="0" presId="urn:microsoft.com/office/officeart/2005/8/layout/radial6"/>
    <dgm:cxn modelId="{542E0E88-D01A-4AB8-8F5D-50DEB6A8F626}" type="presParOf" srcId="{4F398D86-B8AA-4B3E-97B3-13EAEBD5264B}" destId="{96EA1D53-B674-47E9-85A4-1217C1CD3376}" srcOrd="12" destOrd="0" presId="urn:microsoft.com/office/officeart/2005/8/layout/radial6"/>
    <dgm:cxn modelId="{2F997B7E-F298-4F7E-A732-8705E4C3D2B5}" type="presParOf" srcId="{4F398D86-B8AA-4B3E-97B3-13EAEBD5264B}" destId="{09E9F973-CDD3-4A51-A38D-2CCAAB686698}" srcOrd="13" destOrd="0" presId="urn:microsoft.com/office/officeart/2005/8/layout/radial6"/>
    <dgm:cxn modelId="{51C2A7E1-4398-44F2-9268-D7E75A5383FC}" type="presParOf" srcId="{4F398D86-B8AA-4B3E-97B3-13EAEBD5264B}" destId="{F5A62183-B2CD-4AE2-AA64-7A7F14C7D2CB}" srcOrd="14" destOrd="0" presId="urn:microsoft.com/office/officeart/2005/8/layout/radial6"/>
    <dgm:cxn modelId="{9B914653-2800-4503-A549-579298C1E59B}" type="presParOf" srcId="{4F398D86-B8AA-4B3E-97B3-13EAEBD5264B}" destId="{91E6D5AB-B794-4BB5-BCB7-6DB95686DC25}" srcOrd="15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D51F1A3-E7EF-4952-8442-73843DE513A6}" type="doc">
      <dgm:prSet loTypeId="urn:microsoft.com/office/officeart/2005/8/layout/process2" loCatId="process" qsTypeId="urn:microsoft.com/office/officeart/2005/8/quickstyle/simple1" qsCatId="simple" csTypeId="urn:microsoft.com/office/officeart/2005/8/colors/accent1_2" csCatId="accent1" phldr="1"/>
      <dgm:spPr/>
    </dgm:pt>
    <dgm:pt modelId="{E12F7D75-4786-4221-A039-2EFF27981F0F}">
      <dgm:prSet phldrT="[Texto]"/>
      <dgm:spPr>
        <a:solidFill>
          <a:schemeClr val="accent6">
            <a:lumMod val="75000"/>
          </a:schemeClr>
        </a:solidFill>
      </dgm:spPr>
      <dgm:t>
        <a:bodyPr/>
        <a:lstStyle/>
        <a:p>
          <a:r>
            <a:rPr lang="es-CO" b="1" dirty="0" smtClean="0"/>
            <a:t>Impactos</a:t>
          </a:r>
          <a:endParaRPr lang="es-CO" b="1" dirty="0"/>
        </a:p>
      </dgm:t>
    </dgm:pt>
    <dgm:pt modelId="{79DF4633-18F7-470C-8DC4-1DF488E886D4}" type="parTrans" cxnId="{280B1BE6-5EBA-4F06-B103-1AE18D5ABC42}">
      <dgm:prSet/>
      <dgm:spPr/>
      <dgm:t>
        <a:bodyPr/>
        <a:lstStyle/>
        <a:p>
          <a:endParaRPr lang="es-CO"/>
        </a:p>
      </dgm:t>
    </dgm:pt>
    <dgm:pt modelId="{A62FC93C-4046-4778-9AAB-12283797D97D}" type="sibTrans" cxnId="{280B1BE6-5EBA-4F06-B103-1AE18D5ABC42}">
      <dgm:prSet/>
      <dgm:spPr/>
      <dgm:t>
        <a:bodyPr/>
        <a:lstStyle/>
        <a:p>
          <a:endParaRPr lang="es-CO"/>
        </a:p>
      </dgm:t>
    </dgm:pt>
    <dgm:pt modelId="{E9D2625F-8126-4656-B231-9B5CA3F45CA4}">
      <dgm:prSet phldrT="[Texto]"/>
      <dgm:spPr>
        <a:solidFill>
          <a:schemeClr val="accent6">
            <a:lumMod val="75000"/>
          </a:schemeClr>
        </a:solidFill>
      </dgm:spPr>
      <dgm:t>
        <a:bodyPr/>
        <a:lstStyle/>
        <a:p>
          <a:r>
            <a:rPr lang="es-CO" b="1" dirty="0" smtClean="0"/>
            <a:t>Insumos </a:t>
          </a:r>
          <a:endParaRPr lang="es-CO" b="1" dirty="0"/>
        </a:p>
      </dgm:t>
    </dgm:pt>
    <dgm:pt modelId="{180FAE22-242B-42E6-80C4-192612813C1D}" type="parTrans" cxnId="{497E4DFF-7D7E-45B0-88E9-9E1BFE3B521C}">
      <dgm:prSet/>
      <dgm:spPr/>
      <dgm:t>
        <a:bodyPr/>
        <a:lstStyle/>
        <a:p>
          <a:endParaRPr lang="es-CO"/>
        </a:p>
      </dgm:t>
    </dgm:pt>
    <dgm:pt modelId="{5F97F87F-413F-42AB-9B4F-2603EB383510}" type="sibTrans" cxnId="{497E4DFF-7D7E-45B0-88E9-9E1BFE3B521C}">
      <dgm:prSet/>
      <dgm:spPr/>
      <dgm:t>
        <a:bodyPr/>
        <a:lstStyle/>
        <a:p>
          <a:endParaRPr lang="es-CO"/>
        </a:p>
      </dgm:t>
    </dgm:pt>
    <dgm:pt modelId="{5325F5A9-699C-4246-9C2F-E1C0996A6FCB}">
      <dgm:prSet/>
      <dgm:spPr>
        <a:solidFill>
          <a:schemeClr val="accent6">
            <a:lumMod val="75000"/>
          </a:schemeClr>
        </a:solidFill>
      </dgm:spPr>
      <dgm:t>
        <a:bodyPr/>
        <a:lstStyle/>
        <a:p>
          <a:r>
            <a:rPr lang="es-CO" b="1" dirty="0" smtClean="0"/>
            <a:t>Actividades </a:t>
          </a:r>
          <a:endParaRPr lang="es-CO" b="1" dirty="0"/>
        </a:p>
      </dgm:t>
    </dgm:pt>
    <dgm:pt modelId="{FDD594BF-D217-4342-82E9-DA37E4D4C7FF}" type="parTrans" cxnId="{8F587172-0601-4348-AA47-0FE63FE000E1}">
      <dgm:prSet/>
      <dgm:spPr/>
      <dgm:t>
        <a:bodyPr/>
        <a:lstStyle/>
        <a:p>
          <a:endParaRPr lang="es-CO"/>
        </a:p>
      </dgm:t>
    </dgm:pt>
    <dgm:pt modelId="{2AC3D56D-07B6-4122-9476-CA130CB0A104}" type="sibTrans" cxnId="{8F587172-0601-4348-AA47-0FE63FE000E1}">
      <dgm:prSet/>
      <dgm:spPr/>
      <dgm:t>
        <a:bodyPr/>
        <a:lstStyle/>
        <a:p>
          <a:endParaRPr lang="es-CO"/>
        </a:p>
      </dgm:t>
    </dgm:pt>
    <dgm:pt modelId="{39B7FED8-21A3-4EA6-88FA-83468ABF0B36}">
      <dgm:prSet/>
      <dgm:spPr>
        <a:solidFill>
          <a:schemeClr val="accent6">
            <a:lumMod val="75000"/>
          </a:schemeClr>
        </a:solidFill>
      </dgm:spPr>
      <dgm:t>
        <a:bodyPr/>
        <a:lstStyle/>
        <a:p>
          <a:r>
            <a:rPr lang="es-CO" b="1" dirty="0" smtClean="0"/>
            <a:t>Resultados</a:t>
          </a:r>
          <a:endParaRPr lang="es-CO" b="1" dirty="0"/>
        </a:p>
      </dgm:t>
    </dgm:pt>
    <dgm:pt modelId="{68C05246-32DA-4390-A293-D0F6514BA947}" type="parTrans" cxnId="{FA81FBA0-AFAB-40D5-810D-465A98439881}">
      <dgm:prSet/>
      <dgm:spPr/>
      <dgm:t>
        <a:bodyPr/>
        <a:lstStyle/>
        <a:p>
          <a:endParaRPr lang="es-CO"/>
        </a:p>
      </dgm:t>
    </dgm:pt>
    <dgm:pt modelId="{168BE264-8381-4D10-9DC1-1F42A248733C}" type="sibTrans" cxnId="{FA81FBA0-AFAB-40D5-810D-465A98439881}">
      <dgm:prSet/>
      <dgm:spPr/>
      <dgm:t>
        <a:bodyPr/>
        <a:lstStyle/>
        <a:p>
          <a:endParaRPr lang="es-CO"/>
        </a:p>
      </dgm:t>
    </dgm:pt>
    <dgm:pt modelId="{E5F0B71C-09AC-49FC-841A-956ED767D3B4}">
      <dgm:prSet/>
      <dgm:spPr>
        <a:solidFill>
          <a:schemeClr val="accent6">
            <a:lumMod val="75000"/>
          </a:schemeClr>
        </a:solidFill>
      </dgm:spPr>
      <dgm:t>
        <a:bodyPr/>
        <a:lstStyle/>
        <a:p>
          <a:r>
            <a:rPr lang="es-CO" b="1" dirty="0" smtClean="0"/>
            <a:t>Productos</a:t>
          </a:r>
          <a:endParaRPr lang="es-CO" b="1" dirty="0"/>
        </a:p>
      </dgm:t>
    </dgm:pt>
    <dgm:pt modelId="{8B85D75D-F07E-4FC1-AE5B-C8ED45DF044C}" type="parTrans" cxnId="{BE8B7CCC-8E6E-4F8E-93F3-4A46C52BF590}">
      <dgm:prSet/>
      <dgm:spPr/>
      <dgm:t>
        <a:bodyPr/>
        <a:lstStyle/>
        <a:p>
          <a:endParaRPr lang="es-CO"/>
        </a:p>
      </dgm:t>
    </dgm:pt>
    <dgm:pt modelId="{0B746CA5-9C10-43C1-AEEB-24AD10155DA0}" type="sibTrans" cxnId="{BE8B7CCC-8E6E-4F8E-93F3-4A46C52BF590}">
      <dgm:prSet/>
      <dgm:spPr/>
      <dgm:t>
        <a:bodyPr/>
        <a:lstStyle/>
        <a:p>
          <a:endParaRPr lang="es-CO"/>
        </a:p>
      </dgm:t>
    </dgm:pt>
    <dgm:pt modelId="{DBCBCEAA-F620-417D-9763-D4E8AEC4F8FD}" type="pres">
      <dgm:prSet presAssocID="{FD51F1A3-E7EF-4952-8442-73843DE513A6}" presName="linearFlow" presStyleCnt="0">
        <dgm:presLayoutVars>
          <dgm:resizeHandles val="exact"/>
        </dgm:presLayoutVars>
      </dgm:prSet>
      <dgm:spPr/>
    </dgm:pt>
    <dgm:pt modelId="{4399B1A5-6448-4D89-8134-ED956B2A7E4B}" type="pres">
      <dgm:prSet presAssocID="{E12F7D75-4786-4221-A039-2EFF27981F0F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E2A1D9E4-7E1A-4233-A520-0EA53385F60B}" type="pres">
      <dgm:prSet presAssocID="{A62FC93C-4046-4778-9AAB-12283797D97D}" presName="sibTrans" presStyleLbl="sibTrans2D1" presStyleIdx="0" presStyleCnt="4" custScaleX="151344" custScaleY="51163"/>
      <dgm:spPr>
        <a:prstGeom prst="leftRightArrow">
          <a:avLst/>
        </a:prstGeom>
      </dgm:spPr>
      <dgm:t>
        <a:bodyPr/>
        <a:lstStyle/>
        <a:p>
          <a:endParaRPr lang="es-CO"/>
        </a:p>
      </dgm:t>
    </dgm:pt>
    <dgm:pt modelId="{E22EE436-0AEC-448A-AC07-E4D5C68F8248}" type="pres">
      <dgm:prSet presAssocID="{A62FC93C-4046-4778-9AAB-12283797D97D}" presName="connectorText" presStyleLbl="sibTrans2D1" presStyleIdx="0" presStyleCnt="4"/>
      <dgm:spPr/>
      <dgm:t>
        <a:bodyPr/>
        <a:lstStyle/>
        <a:p>
          <a:endParaRPr lang="es-CO"/>
        </a:p>
      </dgm:t>
    </dgm:pt>
    <dgm:pt modelId="{05D5ED04-C36B-4F9C-9588-03F8E838B060}" type="pres">
      <dgm:prSet presAssocID="{39B7FED8-21A3-4EA6-88FA-83468ABF0B36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33AE1032-6468-4238-AA11-8EB26BD8C5FB}" type="pres">
      <dgm:prSet presAssocID="{168BE264-8381-4D10-9DC1-1F42A248733C}" presName="sibTrans" presStyleLbl="sibTrans2D1" presStyleIdx="1" presStyleCnt="4" custScaleX="137117" custScaleY="51163"/>
      <dgm:spPr>
        <a:prstGeom prst="leftRightArrow">
          <a:avLst/>
        </a:prstGeom>
      </dgm:spPr>
      <dgm:t>
        <a:bodyPr/>
        <a:lstStyle/>
        <a:p>
          <a:endParaRPr lang="es-CO"/>
        </a:p>
      </dgm:t>
    </dgm:pt>
    <dgm:pt modelId="{0DE55C16-67D2-46D9-A2FD-D8A2830C1843}" type="pres">
      <dgm:prSet presAssocID="{168BE264-8381-4D10-9DC1-1F42A248733C}" presName="connectorText" presStyleLbl="sibTrans2D1" presStyleIdx="1" presStyleCnt="4"/>
      <dgm:spPr/>
      <dgm:t>
        <a:bodyPr/>
        <a:lstStyle/>
        <a:p>
          <a:endParaRPr lang="es-CO"/>
        </a:p>
      </dgm:t>
    </dgm:pt>
    <dgm:pt modelId="{FE55B969-C10A-433B-BC34-9CA34213884F}" type="pres">
      <dgm:prSet presAssocID="{E5F0B71C-09AC-49FC-841A-956ED767D3B4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206AB408-5AF0-4ED3-9503-452FD078B59F}" type="pres">
      <dgm:prSet presAssocID="{0B746CA5-9C10-43C1-AEEB-24AD10155DA0}" presName="sibTrans" presStyleLbl="sibTrans2D1" presStyleIdx="2" presStyleCnt="4" custScaleX="137119" custScaleY="51162"/>
      <dgm:spPr>
        <a:prstGeom prst="leftRightArrow">
          <a:avLst/>
        </a:prstGeom>
      </dgm:spPr>
      <dgm:t>
        <a:bodyPr/>
        <a:lstStyle/>
        <a:p>
          <a:endParaRPr lang="es-CO"/>
        </a:p>
      </dgm:t>
    </dgm:pt>
    <dgm:pt modelId="{23022845-72E4-4BE2-AF3A-DC60EDFAAA2D}" type="pres">
      <dgm:prSet presAssocID="{0B746CA5-9C10-43C1-AEEB-24AD10155DA0}" presName="connectorText" presStyleLbl="sibTrans2D1" presStyleIdx="2" presStyleCnt="4"/>
      <dgm:spPr/>
      <dgm:t>
        <a:bodyPr/>
        <a:lstStyle/>
        <a:p>
          <a:endParaRPr lang="es-CO"/>
        </a:p>
      </dgm:t>
    </dgm:pt>
    <dgm:pt modelId="{0FF6ABB4-E43C-4C57-B1DD-6B847BDFEC72}" type="pres">
      <dgm:prSet presAssocID="{5325F5A9-699C-4246-9C2F-E1C0996A6FCB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5A6B5B66-945B-4135-B819-035E1E31336A}" type="pres">
      <dgm:prSet presAssocID="{2AC3D56D-07B6-4122-9476-CA130CB0A104}" presName="sibTrans" presStyleLbl="sibTrans2D1" presStyleIdx="3" presStyleCnt="4" custScaleX="151342" custScaleY="51163"/>
      <dgm:spPr>
        <a:prstGeom prst="leftRightArrow">
          <a:avLst/>
        </a:prstGeom>
      </dgm:spPr>
      <dgm:t>
        <a:bodyPr/>
        <a:lstStyle/>
        <a:p>
          <a:endParaRPr lang="es-CO"/>
        </a:p>
      </dgm:t>
    </dgm:pt>
    <dgm:pt modelId="{3B054BE6-F6EE-44DE-91B4-DCC5F4B3F32A}" type="pres">
      <dgm:prSet presAssocID="{2AC3D56D-07B6-4122-9476-CA130CB0A104}" presName="connectorText" presStyleLbl="sibTrans2D1" presStyleIdx="3" presStyleCnt="4"/>
      <dgm:spPr/>
      <dgm:t>
        <a:bodyPr/>
        <a:lstStyle/>
        <a:p>
          <a:endParaRPr lang="es-CO"/>
        </a:p>
      </dgm:t>
    </dgm:pt>
    <dgm:pt modelId="{33392E2F-45D5-41E5-A638-55B79C2129E5}" type="pres">
      <dgm:prSet presAssocID="{E9D2625F-8126-4656-B231-9B5CA3F45CA4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</dgm:ptLst>
  <dgm:cxnLst>
    <dgm:cxn modelId="{E575CB07-F0A3-4DC3-B8B9-192EA42E551D}" type="presOf" srcId="{2AC3D56D-07B6-4122-9476-CA130CB0A104}" destId="{3B054BE6-F6EE-44DE-91B4-DCC5F4B3F32A}" srcOrd="1" destOrd="0" presId="urn:microsoft.com/office/officeart/2005/8/layout/process2"/>
    <dgm:cxn modelId="{A18EA037-A48F-4F71-856C-9AB1B334C0F1}" type="presOf" srcId="{E9D2625F-8126-4656-B231-9B5CA3F45CA4}" destId="{33392E2F-45D5-41E5-A638-55B79C2129E5}" srcOrd="0" destOrd="0" presId="urn:microsoft.com/office/officeart/2005/8/layout/process2"/>
    <dgm:cxn modelId="{1BD44F90-3FA2-4C10-B875-10507DFEE8D3}" type="presOf" srcId="{168BE264-8381-4D10-9DC1-1F42A248733C}" destId="{33AE1032-6468-4238-AA11-8EB26BD8C5FB}" srcOrd="0" destOrd="0" presId="urn:microsoft.com/office/officeart/2005/8/layout/process2"/>
    <dgm:cxn modelId="{85AAA788-CA58-42DC-95B3-395700C89B4E}" type="presOf" srcId="{2AC3D56D-07B6-4122-9476-CA130CB0A104}" destId="{5A6B5B66-945B-4135-B819-035E1E31336A}" srcOrd="0" destOrd="0" presId="urn:microsoft.com/office/officeart/2005/8/layout/process2"/>
    <dgm:cxn modelId="{1F0DECAC-3302-4871-A1AB-C3D43D38D709}" type="presOf" srcId="{E5F0B71C-09AC-49FC-841A-956ED767D3B4}" destId="{FE55B969-C10A-433B-BC34-9CA34213884F}" srcOrd="0" destOrd="0" presId="urn:microsoft.com/office/officeart/2005/8/layout/process2"/>
    <dgm:cxn modelId="{497E4DFF-7D7E-45B0-88E9-9E1BFE3B521C}" srcId="{FD51F1A3-E7EF-4952-8442-73843DE513A6}" destId="{E9D2625F-8126-4656-B231-9B5CA3F45CA4}" srcOrd="4" destOrd="0" parTransId="{180FAE22-242B-42E6-80C4-192612813C1D}" sibTransId="{5F97F87F-413F-42AB-9B4F-2603EB383510}"/>
    <dgm:cxn modelId="{7433E429-9603-4D3D-8FF4-E51F957ED861}" type="presOf" srcId="{0B746CA5-9C10-43C1-AEEB-24AD10155DA0}" destId="{206AB408-5AF0-4ED3-9503-452FD078B59F}" srcOrd="0" destOrd="0" presId="urn:microsoft.com/office/officeart/2005/8/layout/process2"/>
    <dgm:cxn modelId="{11FB4064-43B4-4DB2-BF72-99EFF8A099FE}" type="presOf" srcId="{5325F5A9-699C-4246-9C2F-E1C0996A6FCB}" destId="{0FF6ABB4-E43C-4C57-B1DD-6B847BDFEC72}" srcOrd="0" destOrd="0" presId="urn:microsoft.com/office/officeart/2005/8/layout/process2"/>
    <dgm:cxn modelId="{FA81FBA0-AFAB-40D5-810D-465A98439881}" srcId="{FD51F1A3-E7EF-4952-8442-73843DE513A6}" destId="{39B7FED8-21A3-4EA6-88FA-83468ABF0B36}" srcOrd="1" destOrd="0" parTransId="{68C05246-32DA-4390-A293-D0F6514BA947}" sibTransId="{168BE264-8381-4D10-9DC1-1F42A248733C}"/>
    <dgm:cxn modelId="{BE8B7CCC-8E6E-4F8E-93F3-4A46C52BF590}" srcId="{FD51F1A3-E7EF-4952-8442-73843DE513A6}" destId="{E5F0B71C-09AC-49FC-841A-956ED767D3B4}" srcOrd="2" destOrd="0" parTransId="{8B85D75D-F07E-4FC1-AE5B-C8ED45DF044C}" sibTransId="{0B746CA5-9C10-43C1-AEEB-24AD10155DA0}"/>
    <dgm:cxn modelId="{B5DAE71E-7FBC-41E7-887F-082A7F2F9B55}" type="presOf" srcId="{E12F7D75-4786-4221-A039-2EFF27981F0F}" destId="{4399B1A5-6448-4D89-8134-ED956B2A7E4B}" srcOrd="0" destOrd="0" presId="urn:microsoft.com/office/officeart/2005/8/layout/process2"/>
    <dgm:cxn modelId="{FA3B6691-3C61-4942-9A8F-C4753E63D22D}" type="presOf" srcId="{168BE264-8381-4D10-9DC1-1F42A248733C}" destId="{0DE55C16-67D2-46D9-A2FD-D8A2830C1843}" srcOrd="1" destOrd="0" presId="urn:microsoft.com/office/officeart/2005/8/layout/process2"/>
    <dgm:cxn modelId="{280B1BE6-5EBA-4F06-B103-1AE18D5ABC42}" srcId="{FD51F1A3-E7EF-4952-8442-73843DE513A6}" destId="{E12F7D75-4786-4221-A039-2EFF27981F0F}" srcOrd="0" destOrd="0" parTransId="{79DF4633-18F7-470C-8DC4-1DF488E886D4}" sibTransId="{A62FC93C-4046-4778-9AAB-12283797D97D}"/>
    <dgm:cxn modelId="{C811F7FD-09D3-49D0-8B91-A468C515B9C5}" type="presOf" srcId="{A62FC93C-4046-4778-9AAB-12283797D97D}" destId="{E2A1D9E4-7E1A-4233-A520-0EA53385F60B}" srcOrd="0" destOrd="0" presId="urn:microsoft.com/office/officeart/2005/8/layout/process2"/>
    <dgm:cxn modelId="{6DDFC4EA-41E6-4DBC-AC95-024A4DA7345F}" type="presOf" srcId="{A62FC93C-4046-4778-9AAB-12283797D97D}" destId="{E22EE436-0AEC-448A-AC07-E4D5C68F8248}" srcOrd="1" destOrd="0" presId="urn:microsoft.com/office/officeart/2005/8/layout/process2"/>
    <dgm:cxn modelId="{88F3EFC9-CB40-4FCE-A50B-0DB48BE6349D}" type="presOf" srcId="{FD51F1A3-E7EF-4952-8442-73843DE513A6}" destId="{DBCBCEAA-F620-417D-9763-D4E8AEC4F8FD}" srcOrd="0" destOrd="0" presId="urn:microsoft.com/office/officeart/2005/8/layout/process2"/>
    <dgm:cxn modelId="{06389F33-D24A-43DE-A53C-C5BA0CF3B33C}" type="presOf" srcId="{0B746CA5-9C10-43C1-AEEB-24AD10155DA0}" destId="{23022845-72E4-4BE2-AF3A-DC60EDFAAA2D}" srcOrd="1" destOrd="0" presId="urn:microsoft.com/office/officeart/2005/8/layout/process2"/>
    <dgm:cxn modelId="{F7345603-1A94-40F5-98F0-22169F3CF3A6}" type="presOf" srcId="{39B7FED8-21A3-4EA6-88FA-83468ABF0B36}" destId="{05D5ED04-C36B-4F9C-9588-03F8E838B060}" srcOrd="0" destOrd="0" presId="urn:microsoft.com/office/officeart/2005/8/layout/process2"/>
    <dgm:cxn modelId="{8F587172-0601-4348-AA47-0FE63FE000E1}" srcId="{FD51F1A3-E7EF-4952-8442-73843DE513A6}" destId="{5325F5A9-699C-4246-9C2F-E1C0996A6FCB}" srcOrd="3" destOrd="0" parTransId="{FDD594BF-D217-4342-82E9-DA37E4D4C7FF}" sibTransId="{2AC3D56D-07B6-4122-9476-CA130CB0A104}"/>
    <dgm:cxn modelId="{F036111F-D8C5-42F3-BFF1-E108180A09F7}" type="presParOf" srcId="{DBCBCEAA-F620-417D-9763-D4E8AEC4F8FD}" destId="{4399B1A5-6448-4D89-8134-ED956B2A7E4B}" srcOrd="0" destOrd="0" presId="urn:microsoft.com/office/officeart/2005/8/layout/process2"/>
    <dgm:cxn modelId="{12F40BFE-F19F-4DC6-8226-A9966989F5FF}" type="presParOf" srcId="{DBCBCEAA-F620-417D-9763-D4E8AEC4F8FD}" destId="{E2A1D9E4-7E1A-4233-A520-0EA53385F60B}" srcOrd="1" destOrd="0" presId="urn:microsoft.com/office/officeart/2005/8/layout/process2"/>
    <dgm:cxn modelId="{F9F79EE0-E76F-411A-BA35-DFB60C614ED1}" type="presParOf" srcId="{E2A1D9E4-7E1A-4233-A520-0EA53385F60B}" destId="{E22EE436-0AEC-448A-AC07-E4D5C68F8248}" srcOrd="0" destOrd="0" presId="urn:microsoft.com/office/officeart/2005/8/layout/process2"/>
    <dgm:cxn modelId="{DBB4E540-1F53-4CCE-9760-4DAA133F3524}" type="presParOf" srcId="{DBCBCEAA-F620-417D-9763-D4E8AEC4F8FD}" destId="{05D5ED04-C36B-4F9C-9588-03F8E838B060}" srcOrd="2" destOrd="0" presId="urn:microsoft.com/office/officeart/2005/8/layout/process2"/>
    <dgm:cxn modelId="{2B1F7F5F-33B5-4D2E-98FE-9930AC7C7FBD}" type="presParOf" srcId="{DBCBCEAA-F620-417D-9763-D4E8AEC4F8FD}" destId="{33AE1032-6468-4238-AA11-8EB26BD8C5FB}" srcOrd="3" destOrd="0" presId="urn:microsoft.com/office/officeart/2005/8/layout/process2"/>
    <dgm:cxn modelId="{C9881F62-20FD-444D-8009-3F18AA52ECE0}" type="presParOf" srcId="{33AE1032-6468-4238-AA11-8EB26BD8C5FB}" destId="{0DE55C16-67D2-46D9-A2FD-D8A2830C1843}" srcOrd="0" destOrd="0" presId="urn:microsoft.com/office/officeart/2005/8/layout/process2"/>
    <dgm:cxn modelId="{5CF89D1F-4C0D-4797-A5E4-65A2710CCE7E}" type="presParOf" srcId="{DBCBCEAA-F620-417D-9763-D4E8AEC4F8FD}" destId="{FE55B969-C10A-433B-BC34-9CA34213884F}" srcOrd="4" destOrd="0" presId="urn:microsoft.com/office/officeart/2005/8/layout/process2"/>
    <dgm:cxn modelId="{9503EB78-8C03-480C-9853-8F51B888FDF2}" type="presParOf" srcId="{DBCBCEAA-F620-417D-9763-D4E8AEC4F8FD}" destId="{206AB408-5AF0-4ED3-9503-452FD078B59F}" srcOrd="5" destOrd="0" presId="urn:microsoft.com/office/officeart/2005/8/layout/process2"/>
    <dgm:cxn modelId="{72DFE7B7-D131-435B-9AD3-B91711E3689A}" type="presParOf" srcId="{206AB408-5AF0-4ED3-9503-452FD078B59F}" destId="{23022845-72E4-4BE2-AF3A-DC60EDFAAA2D}" srcOrd="0" destOrd="0" presId="urn:microsoft.com/office/officeart/2005/8/layout/process2"/>
    <dgm:cxn modelId="{02E032BC-D6CE-4142-9DC3-427D9F9F432C}" type="presParOf" srcId="{DBCBCEAA-F620-417D-9763-D4E8AEC4F8FD}" destId="{0FF6ABB4-E43C-4C57-B1DD-6B847BDFEC72}" srcOrd="6" destOrd="0" presId="urn:microsoft.com/office/officeart/2005/8/layout/process2"/>
    <dgm:cxn modelId="{FC32AAF4-3746-4285-9D1D-034FB684ABF5}" type="presParOf" srcId="{DBCBCEAA-F620-417D-9763-D4E8AEC4F8FD}" destId="{5A6B5B66-945B-4135-B819-035E1E31336A}" srcOrd="7" destOrd="0" presId="urn:microsoft.com/office/officeart/2005/8/layout/process2"/>
    <dgm:cxn modelId="{FBD8AAFE-D768-42A4-8D76-77601CE70130}" type="presParOf" srcId="{5A6B5B66-945B-4135-B819-035E1E31336A}" destId="{3B054BE6-F6EE-44DE-91B4-DCC5F4B3F32A}" srcOrd="0" destOrd="0" presId="urn:microsoft.com/office/officeart/2005/8/layout/process2"/>
    <dgm:cxn modelId="{46D4620E-C0C0-45F1-90EE-D649131AA9AD}" type="presParOf" srcId="{DBCBCEAA-F620-417D-9763-D4E8AEC4F8FD}" destId="{33392E2F-45D5-41E5-A638-55B79C2129E5}" srcOrd="8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FE2A3EC-55D4-483E-AA32-233B61FFDD40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CO"/>
        </a:p>
      </dgm:t>
    </dgm:pt>
    <dgm:pt modelId="{84C838EC-1EB6-4B18-8F56-DEA9FCED09E0}">
      <dgm:prSet phldrT="[Texto]">
        <dgm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s-CO" dirty="0" smtClean="0"/>
            <a:t>Impactos </a:t>
          </a:r>
          <a:endParaRPr lang="es-CO" dirty="0"/>
        </a:p>
      </dgm:t>
    </dgm:pt>
    <dgm:pt modelId="{0E92DF4A-0D59-41BE-8019-1C1BD8684754}" type="parTrans" cxnId="{B67CE631-9620-4952-B7B7-49128F48A436}">
      <dgm:prSet/>
      <dgm:spPr/>
      <dgm:t>
        <a:bodyPr/>
        <a:lstStyle/>
        <a:p>
          <a:endParaRPr lang="es-CO"/>
        </a:p>
      </dgm:t>
    </dgm:pt>
    <dgm:pt modelId="{4D27DD37-F1C0-4B4E-884C-DC6EDDB1EDB8}" type="sibTrans" cxnId="{B67CE631-9620-4952-B7B7-49128F48A436}">
      <dgm:prSet/>
      <dgm:spPr/>
      <dgm:t>
        <a:bodyPr/>
        <a:lstStyle/>
        <a:p>
          <a:endParaRPr lang="es-CO"/>
        </a:p>
      </dgm:t>
    </dgm:pt>
    <dgm:pt modelId="{0FD8181D-87EA-46D7-AA36-4E478A0C4E23}">
      <dgm:prSet phldrT="[Texto]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s-CO" dirty="0" smtClean="0"/>
            <a:t>Incremento del Índice de Desarrollo Humano</a:t>
          </a:r>
          <a:endParaRPr lang="es-CO" dirty="0"/>
        </a:p>
      </dgm:t>
    </dgm:pt>
    <dgm:pt modelId="{7FACE325-DA1D-4555-A549-1ABAAE1379B6}" type="parTrans" cxnId="{7D4D6804-13D8-40E5-BAA0-3075084B0D1C}">
      <dgm:prSet/>
      <dgm:spPr/>
      <dgm:t>
        <a:bodyPr/>
        <a:lstStyle/>
        <a:p>
          <a:endParaRPr lang="es-CO"/>
        </a:p>
      </dgm:t>
    </dgm:pt>
    <dgm:pt modelId="{5677306E-BC8E-4763-A644-EC756B5B4F97}" type="sibTrans" cxnId="{7D4D6804-13D8-40E5-BAA0-3075084B0D1C}">
      <dgm:prSet/>
      <dgm:spPr/>
      <dgm:t>
        <a:bodyPr/>
        <a:lstStyle/>
        <a:p>
          <a:endParaRPr lang="es-CO"/>
        </a:p>
      </dgm:t>
    </dgm:pt>
    <dgm:pt modelId="{CAB19233-E2EB-48A1-A512-BD2DF8426C03}">
      <dgm:prSet phldrT="[Texto]">
        <dgm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s-CO" dirty="0" smtClean="0"/>
            <a:t>Resultados</a:t>
          </a:r>
          <a:endParaRPr lang="es-CO" dirty="0"/>
        </a:p>
      </dgm:t>
    </dgm:pt>
    <dgm:pt modelId="{BDB4ACFD-69E3-41D6-94BD-8C9CF77366D8}" type="parTrans" cxnId="{12E672F5-394F-4C51-B17A-1CEB64F197DF}">
      <dgm:prSet/>
      <dgm:spPr/>
      <dgm:t>
        <a:bodyPr/>
        <a:lstStyle/>
        <a:p>
          <a:endParaRPr lang="es-CO"/>
        </a:p>
      </dgm:t>
    </dgm:pt>
    <dgm:pt modelId="{2A09FC29-248A-4CFA-AF94-AD84EAD6F8B2}" type="sibTrans" cxnId="{12E672F5-394F-4C51-B17A-1CEB64F197DF}">
      <dgm:prSet/>
      <dgm:spPr/>
      <dgm:t>
        <a:bodyPr/>
        <a:lstStyle/>
        <a:p>
          <a:endParaRPr lang="es-CO"/>
        </a:p>
      </dgm:t>
    </dgm:pt>
    <dgm:pt modelId="{DB62C0C0-FEA5-47E2-94EE-ADDA9EAE2254}">
      <dgm:prSet phldrT="[Texto]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s-CO" dirty="0" smtClean="0"/>
            <a:t>Incremento de productividad / </a:t>
          </a:r>
          <a:r>
            <a:rPr lang="es-CO" dirty="0" err="1" smtClean="0"/>
            <a:t>há</a:t>
          </a:r>
          <a:r>
            <a:rPr lang="es-CO" dirty="0" smtClean="0"/>
            <a:t> </a:t>
          </a:r>
          <a:endParaRPr lang="es-CO" dirty="0"/>
        </a:p>
      </dgm:t>
    </dgm:pt>
    <dgm:pt modelId="{C00DCA98-C210-40E3-8E50-2F5CCFAB5799}" type="parTrans" cxnId="{43CF3E18-BE19-448E-A466-267A2C4442E1}">
      <dgm:prSet/>
      <dgm:spPr/>
      <dgm:t>
        <a:bodyPr/>
        <a:lstStyle/>
        <a:p>
          <a:endParaRPr lang="es-CO"/>
        </a:p>
      </dgm:t>
    </dgm:pt>
    <dgm:pt modelId="{658CDEC7-609F-4C51-AA74-83EB32886C23}" type="sibTrans" cxnId="{43CF3E18-BE19-448E-A466-267A2C4442E1}">
      <dgm:prSet/>
      <dgm:spPr/>
      <dgm:t>
        <a:bodyPr/>
        <a:lstStyle/>
        <a:p>
          <a:endParaRPr lang="es-CO"/>
        </a:p>
      </dgm:t>
    </dgm:pt>
    <dgm:pt modelId="{AA6E320A-66D7-4D30-87B5-DDC47A79DA86}">
      <dgm:prSet phldrT="[Texto]">
        <dgm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s-CO" dirty="0" smtClean="0"/>
            <a:t>Productos</a:t>
          </a:r>
          <a:endParaRPr lang="es-CO" dirty="0"/>
        </a:p>
      </dgm:t>
    </dgm:pt>
    <dgm:pt modelId="{CB1BE736-9531-41FF-A3FF-24F20279E0EC}" type="parTrans" cxnId="{CB0A23D6-4D55-4294-AE0B-EFF1F53BD9DD}">
      <dgm:prSet/>
      <dgm:spPr/>
      <dgm:t>
        <a:bodyPr/>
        <a:lstStyle/>
        <a:p>
          <a:endParaRPr lang="es-CO"/>
        </a:p>
      </dgm:t>
    </dgm:pt>
    <dgm:pt modelId="{4C83FC53-2B11-41DB-A131-B1B30A3B1F0C}" type="sibTrans" cxnId="{CB0A23D6-4D55-4294-AE0B-EFF1F53BD9DD}">
      <dgm:prSet/>
      <dgm:spPr/>
      <dgm:t>
        <a:bodyPr/>
        <a:lstStyle/>
        <a:p>
          <a:endParaRPr lang="es-CO"/>
        </a:p>
      </dgm:t>
    </dgm:pt>
    <dgm:pt modelId="{A391EC2E-9C8A-4934-86EB-2C2C3F833AC0}">
      <dgm:prSet phldrT="[Texto]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s-CO" dirty="0" smtClean="0"/>
            <a:t> Productores con formación técnica</a:t>
          </a:r>
          <a:endParaRPr lang="es-CO" dirty="0"/>
        </a:p>
      </dgm:t>
    </dgm:pt>
    <dgm:pt modelId="{4FA4A778-E774-490C-ADC3-8A176B06A74A}" type="parTrans" cxnId="{9140C9B7-5CDB-4562-9127-0F3B263119CF}">
      <dgm:prSet/>
      <dgm:spPr/>
      <dgm:t>
        <a:bodyPr/>
        <a:lstStyle/>
        <a:p>
          <a:endParaRPr lang="es-CO"/>
        </a:p>
      </dgm:t>
    </dgm:pt>
    <dgm:pt modelId="{05CCFF28-9E40-4723-BBC9-C07F9FC77CAA}" type="sibTrans" cxnId="{9140C9B7-5CDB-4562-9127-0F3B263119CF}">
      <dgm:prSet/>
      <dgm:spPr/>
      <dgm:t>
        <a:bodyPr/>
        <a:lstStyle/>
        <a:p>
          <a:endParaRPr lang="es-CO"/>
        </a:p>
      </dgm:t>
    </dgm:pt>
    <dgm:pt modelId="{29229A52-7215-4524-9E4C-63AA4D42FD56}">
      <dgm:prSet>
        <dgm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s-CO" dirty="0" smtClean="0"/>
            <a:t>Actividades</a:t>
          </a:r>
          <a:endParaRPr lang="es-CO" dirty="0"/>
        </a:p>
      </dgm:t>
    </dgm:pt>
    <dgm:pt modelId="{70554EB4-07AB-478B-BD15-1457478B543F}" type="parTrans" cxnId="{46ACE6E8-C5AA-4605-906C-34722535AFA3}">
      <dgm:prSet/>
      <dgm:spPr/>
      <dgm:t>
        <a:bodyPr/>
        <a:lstStyle/>
        <a:p>
          <a:endParaRPr lang="es-CO"/>
        </a:p>
      </dgm:t>
    </dgm:pt>
    <dgm:pt modelId="{4CAFF351-A4AD-43D1-AFAA-C026238C7C8B}" type="sibTrans" cxnId="{46ACE6E8-C5AA-4605-906C-34722535AFA3}">
      <dgm:prSet/>
      <dgm:spPr/>
      <dgm:t>
        <a:bodyPr/>
        <a:lstStyle/>
        <a:p>
          <a:endParaRPr lang="es-CO"/>
        </a:p>
      </dgm:t>
    </dgm:pt>
    <dgm:pt modelId="{5F97972C-314A-497B-8FF2-B5D05A21BA50}">
      <dgm:prSet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s-CO" dirty="0" smtClean="0"/>
            <a:t>Asistencia técnica, formación técnica rural ;apoyo en gestión crediticia y certificación, fortalecimiento organizacional</a:t>
          </a:r>
          <a:endParaRPr lang="es-CO" dirty="0"/>
        </a:p>
      </dgm:t>
    </dgm:pt>
    <dgm:pt modelId="{67E5900E-48D7-4FD0-8C09-24E53C001923}" type="parTrans" cxnId="{B359E895-A294-4EA6-A82C-4A67DC1E2D7E}">
      <dgm:prSet/>
      <dgm:spPr/>
      <dgm:t>
        <a:bodyPr/>
        <a:lstStyle/>
        <a:p>
          <a:endParaRPr lang="es-CO"/>
        </a:p>
      </dgm:t>
    </dgm:pt>
    <dgm:pt modelId="{BF2BD796-6020-48B3-A935-4CBEDC84DAD9}" type="sibTrans" cxnId="{B359E895-A294-4EA6-A82C-4A67DC1E2D7E}">
      <dgm:prSet/>
      <dgm:spPr/>
      <dgm:t>
        <a:bodyPr/>
        <a:lstStyle/>
        <a:p>
          <a:endParaRPr lang="es-CO"/>
        </a:p>
      </dgm:t>
    </dgm:pt>
    <dgm:pt modelId="{A70790B7-4CAA-495F-A02E-5AA6E9DFFFA8}">
      <dgm:prSet>
        <dgm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s-CO" dirty="0" smtClean="0"/>
            <a:t>Insumos</a:t>
          </a:r>
          <a:endParaRPr lang="es-CO" dirty="0"/>
        </a:p>
      </dgm:t>
    </dgm:pt>
    <dgm:pt modelId="{77A63230-F041-4209-B305-8F8244B7CD1F}" type="parTrans" cxnId="{B0816B6C-8E7E-4E1F-8073-3B637A7A82C9}">
      <dgm:prSet/>
      <dgm:spPr/>
      <dgm:t>
        <a:bodyPr/>
        <a:lstStyle/>
        <a:p>
          <a:endParaRPr lang="es-CO"/>
        </a:p>
      </dgm:t>
    </dgm:pt>
    <dgm:pt modelId="{62B18409-3A04-4173-B0C8-6DE1CF063B09}" type="sibTrans" cxnId="{B0816B6C-8E7E-4E1F-8073-3B637A7A82C9}">
      <dgm:prSet/>
      <dgm:spPr/>
      <dgm:t>
        <a:bodyPr/>
        <a:lstStyle/>
        <a:p>
          <a:endParaRPr lang="es-CO"/>
        </a:p>
      </dgm:t>
    </dgm:pt>
    <dgm:pt modelId="{CC1E8E88-BE09-4A87-AD9F-030BE5627539}">
      <dgm:prSet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s-CO" dirty="0" smtClean="0"/>
            <a:t> Material pedagógico y divulgativo;  herramientas y equipos de campo, laboratorios, fertilizantes , personal técnico y de extensión…</a:t>
          </a:r>
          <a:endParaRPr lang="es-CO" dirty="0"/>
        </a:p>
      </dgm:t>
    </dgm:pt>
    <dgm:pt modelId="{65FC28C9-DFBA-4465-93C2-62AE9245F85A}" type="parTrans" cxnId="{62F3CB49-7E1C-4CA0-81F8-EEB1625F1DEA}">
      <dgm:prSet/>
      <dgm:spPr/>
      <dgm:t>
        <a:bodyPr/>
        <a:lstStyle/>
        <a:p>
          <a:endParaRPr lang="es-CO"/>
        </a:p>
      </dgm:t>
    </dgm:pt>
    <dgm:pt modelId="{5F3AD46C-90F5-4BAD-94B7-0CDE9877D71F}" type="sibTrans" cxnId="{62F3CB49-7E1C-4CA0-81F8-EEB1625F1DEA}">
      <dgm:prSet/>
      <dgm:spPr/>
      <dgm:t>
        <a:bodyPr/>
        <a:lstStyle/>
        <a:p>
          <a:endParaRPr lang="es-CO"/>
        </a:p>
      </dgm:t>
    </dgm:pt>
    <dgm:pt modelId="{FB354351-E3B7-4416-B2A5-F8D3BA21C5E3}">
      <dgm:prSet phldrT="[Texto]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s-CO" dirty="0" smtClean="0"/>
            <a:t>Organizaciones productivas constituidas y operando</a:t>
          </a:r>
          <a:endParaRPr lang="es-CO" dirty="0"/>
        </a:p>
      </dgm:t>
    </dgm:pt>
    <dgm:pt modelId="{04B7A5AA-FC4C-4D98-8F36-9A07C0633AFA}" type="parTrans" cxnId="{62360B17-1DCA-436A-A895-971C2BA9E679}">
      <dgm:prSet/>
      <dgm:spPr/>
      <dgm:t>
        <a:bodyPr/>
        <a:lstStyle/>
        <a:p>
          <a:endParaRPr lang="es-ES"/>
        </a:p>
      </dgm:t>
    </dgm:pt>
    <dgm:pt modelId="{4B508D28-CF69-4BA1-AA1E-543204008ED1}" type="sibTrans" cxnId="{62360B17-1DCA-436A-A895-971C2BA9E679}">
      <dgm:prSet/>
      <dgm:spPr/>
      <dgm:t>
        <a:bodyPr/>
        <a:lstStyle/>
        <a:p>
          <a:endParaRPr lang="es-ES"/>
        </a:p>
      </dgm:t>
    </dgm:pt>
    <dgm:pt modelId="{72784DC9-3B59-4F66-BBD5-84A88B018683}">
      <dgm:prSet phldrT="[Texto]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s-CO" dirty="0" smtClean="0"/>
            <a:t>Incremento de ingreso rural</a:t>
          </a:r>
          <a:endParaRPr lang="es-CO" dirty="0"/>
        </a:p>
      </dgm:t>
    </dgm:pt>
    <dgm:pt modelId="{06442C68-ED04-430A-B659-B77B550CA091}" type="parTrans" cxnId="{BC60FCE9-4A17-496D-A12F-850533D6F58C}">
      <dgm:prSet/>
      <dgm:spPr/>
      <dgm:t>
        <a:bodyPr/>
        <a:lstStyle/>
        <a:p>
          <a:endParaRPr lang="es-ES"/>
        </a:p>
      </dgm:t>
    </dgm:pt>
    <dgm:pt modelId="{C96C0DD4-D533-4250-A96B-668CF31E8373}" type="sibTrans" cxnId="{BC60FCE9-4A17-496D-A12F-850533D6F58C}">
      <dgm:prSet/>
      <dgm:spPr/>
      <dgm:t>
        <a:bodyPr/>
        <a:lstStyle/>
        <a:p>
          <a:endParaRPr lang="es-ES"/>
        </a:p>
      </dgm:t>
    </dgm:pt>
    <dgm:pt modelId="{019C1AB1-5F1E-4EFE-BCF5-0462806E3C6C}">
      <dgm:prSet phldrT="[Texto]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s-CO" dirty="0" smtClean="0"/>
            <a:t>Beneficiarios de crédito, maquinaria &amp; equipos</a:t>
          </a:r>
          <a:endParaRPr lang="es-CO" dirty="0"/>
        </a:p>
      </dgm:t>
    </dgm:pt>
    <dgm:pt modelId="{FF571E2C-497B-4960-85E7-E1C29DD58878}" type="parTrans" cxnId="{2398818E-C8B9-4840-9001-6EA45FE4F488}">
      <dgm:prSet/>
      <dgm:spPr/>
      <dgm:t>
        <a:bodyPr/>
        <a:lstStyle/>
        <a:p>
          <a:endParaRPr lang="es-ES"/>
        </a:p>
      </dgm:t>
    </dgm:pt>
    <dgm:pt modelId="{805442FE-1508-42D0-9EB0-EA00E94E33A2}" type="sibTrans" cxnId="{2398818E-C8B9-4840-9001-6EA45FE4F488}">
      <dgm:prSet/>
      <dgm:spPr/>
      <dgm:t>
        <a:bodyPr/>
        <a:lstStyle/>
        <a:p>
          <a:endParaRPr lang="es-ES"/>
        </a:p>
      </dgm:t>
    </dgm:pt>
    <dgm:pt modelId="{6BE7343A-2314-4923-8F31-84A06BE2BD3F}">
      <dgm:prSet phldrT="[Texto]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s-CO" dirty="0" smtClean="0"/>
            <a:t>Adopción del  prácticas culturales modernas</a:t>
          </a:r>
          <a:endParaRPr lang="es-CO" dirty="0"/>
        </a:p>
      </dgm:t>
    </dgm:pt>
    <dgm:pt modelId="{196BBD19-C617-46C5-9AA4-3F9CF47B3163}" type="parTrans" cxnId="{69822630-B464-453D-B896-92DE618F10B6}">
      <dgm:prSet/>
      <dgm:spPr/>
      <dgm:t>
        <a:bodyPr/>
        <a:lstStyle/>
        <a:p>
          <a:endParaRPr lang="es-ES"/>
        </a:p>
      </dgm:t>
    </dgm:pt>
    <dgm:pt modelId="{81199292-2B6C-489A-83AD-2C35231EE288}" type="sibTrans" cxnId="{69822630-B464-453D-B896-92DE618F10B6}">
      <dgm:prSet/>
      <dgm:spPr/>
      <dgm:t>
        <a:bodyPr/>
        <a:lstStyle/>
        <a:p>
          <a:endParaRPr lang="es-ES"/>
        </a:p>
      </dgm:t>
    </dgm:pt>
    <dgm:pt modelId="{6CA91D44-7E90-4795-9900-5C8826F4AE59}" type="pres">
      <dgm:prSet presAssocID="{3FE2A3EC-55D4-483E-AA32-233B61FFDD40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CO"/>
        </a:p>
      </dgm:t>
    </dgm:pt>
    <dgm:pt modelId="{EFD17DCE-36C1-4475-AA87-BEA61273A5DB}" type="pres">
      <dgm:prSet presAssocID="{84C838EC-1EB6-4B18-8F56-DEA9FCED09E0}" presName="linNode" presStyleCnt="0"/>
      <dgm:spPr/>
    </dgm:pt>
    <dgm:pt modelId="{0729C668-B505-4E63-88CF-CC8940D575A6}" type="pres">
      <dgm:prSet presAssocID="{84C838EC-1EB6-4B18-8F56-DEA9FCED09E0}" presName="parentText" presStyleLbl="node1" presStyleIdx="0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635FDF69-F6AC-47DB-8995-4C4054AEEF10}" type="pres">
      <dgm:prSet presAssocID="{84C838EC-1EB6-4B18-8F56-DEA9FCED09E0}" presName="descendantText" presStyleLbl="alignAccFollowNode1" presStyleIdx="0" presStyleCnt="5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5C3FB388-0B4F-4DD3-9006-8BF46D98E9EC}" type="pres">
      <dgm:prSet presAssocID="{4D27DD37-F1C0-4B4E-884C-DC6EDDB1EDB8}" presName="sp" presStyleCnt="0"/>
      <dgm:spPr/>
    </dgm:pt>
    <dgm:pt modelId="{18A8DB65-F245-41B3-9B89-E6E63FC60BEF}" type="pres">
      <dgm:prSet presAssocID="{CAB19233-E2EB-48A1-A512-BD2DF8426C03}" presName="linNode" presStyleCnt="0"/>
      <dgm:spPr/>
    </dgm:pt>
    <dgm:pt modelId="{7EEF3B4E-1B1C-4B45-A9BA-4F7592E2412A}" type="pres">
      <dgm:prSet presAssocID="{CAB19233-E2EB-48A1-A512-BD2DF8426C03}" presName="parentText" presStyleLbl="node1" presStyleIdx="1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F12108E0-A6A7-4A1A-A5C1-343E4658110F}" type="pres">
      <dgm:prSet presAssocID="{CAB19233-E2EB-48A1-A512-BD2DF8426C03}" presName="descendantText" presStyleLbl="alignAccFollowNode1" presStyleIdx="1" presStyleCnt="5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FB2530F1-B19A-4CF9-819F-5FE3D114B5A2}" type="pres">
      <dgm:prSet presAssocID="{2A09FC29-248A-4CFA-AF94-AD84EAD6F8B2}" presName="sp" presStyleCnt="0"/>
      <dgm:spPr/>
    </dgm:pt>
    <dgm:pt modelId="{898E150D-21B6-4F6B-A77E-AEC07C23B3AB}" type="pres">
      <dgm:prSet presAssocID="{AA6E320A-66D7-4D30-87B5-DDC47A79DA86}" presName="linNode" presStyleCnt="0"/>
      <dgm:spPr/>
    </dgm:pt>
    <dgm:pt modelId="{13778EAC-832B-4C01-BF3B-6519C83BC513}" type="pres">
      <dgm:prSet presAssocID="{AA6E320A-66D7-4D30-87B5-DDC47A79DA86}" presName="parentText" presStyleLbl="node1" presStyleIdx="2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1ACA004A-472D-4978-AB86-DD4F244CB410}" type="pres">
      <dgm:prSet presAssocID="{AA6E320A-66D7-4D30-87B5-DDC47A79DA86}" presName="descendantText" presStyleLbl="alignAccFollowNode1" presStyleIdx="2" presStyleCnt="5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473DB548-BA07-40EC-A185-DC3FDBA30613}" type="pres">
      <dgm:prSet presAssocID="{4C83FC53-2B11-41DB-A131-B1B30A3B1F0C}" presName="sp" presStyleCnt="0"/>
      <dgm:spPr/>
    </dgm:pt>
    <dgm:pt modelId="{2BAC777E-EABC-4BDE-912A-3D8812C99906}" type="pres">
      <dgm:prSet presAssocID="{29229A52-7215-4524-9E4C-63AA4D42FD56}" presName="linNode" presStyleCnt="0"/>
      <dgm:spPr/>
    </dgm:pt>
    <dgm:pt modelId="{12917E98-E5D9-43BB-BC30-9BF036CE6004}" type="pres">
      <dgm:prSet presAssocID="{29229A52-7215-4524-9E4C-63AA4D42FD56}" presName="parentText" presStyleLbl="node1" presStyleIdx="3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3656F041-7A49-4EA3-89B0-97B4B29A7854}" type="pres">
      <dgm:prSet presAssocID="{29229A52-7215-4524-9E4C-63AA4D42FD56}" presName="descendantText" presStyleLbl="alignAccFollowNode1" presStyleIdx="3" presStyleCnt="5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8D9CA7BB-2B93-416D-A4ED-49DDB48E401E}" type="pres">
      <dgm:prSet presAssocID="{4CAFF351-A4AD-43D1-AFAA-C026238C7C8B}" presName="sp" presStyleCnt="0"/>
      <dgm:spPr/>
    </dgm:pt>
    <dgm:pt modelId="{D51DBBD6-53A4-4718-BD91-C7823AD9CC39}" type="pres">
      <dgm:prSet presAssocID="{A70790B7-4CAA-495F-A02E-5AA6E9DFFFA8}" presName="linNode" presStyleCnt="0"/>
      <dgm:spPr/>
    </dgm:pt>
    <dgm:pt modelId="{CB642D2F-368A-4087-9D27-983145065BE7}" type="pres">
      <dgm:prSet presAssocID="{A70790B7-4CAA-495F-A02E-5AA6E9DFFFA8}" presName="parentText" presStyleLbl="node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E22C9B75-066E-44C4-B6B4-ECE30DACAABE}" type="pres">
      <dgm:prSet presAssocID="{A70790B7-4CAA-495F-A02E-5AA6E9DFFFA8}" presName="descendantText" presStyleLbl="alignAccFollowNode1" presStyleIdx="4" presStyleCnt="5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</dgm:ptLst>
  <dgm:cxnLst>
    <dgm:cxn modelId="{7D484811-6B25-4CDE-9508-0B9E11149435}" type="presOf" srcId="{A70790B7-4CAA-495F-A02E-5AA6E9DFFFA8}" destId="{CB642D2F-368A-4087-9D27-983145065BE7}" srcOrd="0" destOrd="0" presId="urn:microsoft.com/office/officeart/2005/8/layout/vList5"/>
    <dgm:cxn modelId="{46ACE6E8-C5AA-4605-906C-34722535AFA3}" srcId="{3FE2A3EC-55D4-483E-AA32-233B61FFDD40}" destId="{29229A52-7215-4524-9E4C-63AA4D42FD56}" srcOrd="3" destOrd="0" parTransId="{70554EB4-07AB-478B-BD15-1457478B543F}" sibTransId="{4CAFF351-A4AD-43D1-AFAA-C026238C7C8B}"/>
    <dgm:cxn modelId="{2398818E-C8B9-4840-9001-6EA45FE4F488}" srcId="{AA6E320A-66D7-4D30-87B5-DDC47A79DA86}" destId="{019C1AB1-5F1E-4EFE-BCF5-0462806E3C6C}" srcOrd="1" destOrd="0" parTransId="{FF571E2C-497B-4960-85E7-E1C29DD58878}" sibTransId="{805442FE-1508-42D0-9EB0-EA00E94E33A2}"/>
    <dgm:cxn modelId="{27F47F08-BC6B-4456-AB85-45689831D023}" type="presOf" srcId="{5F97972C-314A-497B-8FF2-B5D05A21BA50}" destId="{3656F041-7A49-4EA3-89B0-97B4B29A7854}" srcOrd="0" destOrd="0" presId="urn:microsoft.com/office/officeart/2005/8/layout/vList5"/>
    <dgm:cxn modelId="{28A69F11-FA95-4D80-A6CD-79D9C529CCA5}" type="presOf" srcId="{72784DC9-3B59-4F66-BBD5-84A88B018683}" destId="{F12108E0-A6A7-4A1A-A5C1-343E4658110F}" srcOrd="0" destOrd="1" presId="urn:microsoft.com/office/officeart/2005/8/layout/vList5"/>
    <dgm:cxn modelId="{55F2D265-077D-4A3E-8C7F-0AD807778685}" type="presOf" srcId="{6BE7343A-2314-4923-8F31-84A06BE2BD3F}" destId="{F12108E0-A6A7-4A1A-A5C1-343E4658110F}" srcOrd="0" destOrd="2" presId="urn:microsoft.com/office/officeart/2005/8/layout/vList5"/>
    <dgm:cxn modelId="{071568C0-62F8-4781-99C0-361AE5D1CD94}" type="presOf" srcId="{A391EC2E-9C8A-4934-86EB-2C2C3F833AC0}" destId="{1ACA004A-472D-4978-AB86-DD4F244CB410}" srcOrd="0" destOrd="0" presId="urn:microsoft.com/office/officeart/2005/8/layout/vList5"/>
    <dgm:cxn modelId="{62F3CB49-7E1C-4CA0-81F8-EEB1625F1DEA}" srcId="{A70790B7-4CAA-495F-A02E-5AA6E9DFFFA8}" destId="{CC1E8E88-BE09-4A87-AD9F-030BE5627539}" srcOrd="0" destOrd="0" parTransId="{65FC28C9-DFBA-4465-93C2-62AE9245F85A}" sibTransId="{5F3AD46C-90F5-4BAD-94B7-0CDE9877D71F}"/>
    <dgm:cxn modelId="{62360B17-1DCA-436A-A895-971C2BA9E679}" srcId="{AA6E320A-66D7-4D30-87B5-DDC47A79DA86}" destId="{FB354351-E3B7-4416-B2A5-F8D3BA21C5E3}" srcOrd="2" destOrd="0" parTransId="{04B7A5AA-FC4C-4D98-8F36-9A07C0633AFA}" sibTransId="{4B508D28-CF69-4BA1-AA1E-543204008ED1}"/>
    <dgm:cxn modelId="{A1CD774D-8BC2-4FA2-B1DA-5BA7027404DB}" type="presOf" srcId="{84C838EC-1EB6-4B18-8F56-DEA9FCED09E0}" destId="{0729C668-B505-4E63-88CF-CC8940D575A6}" srcOrd="0" destOrd="0" presId="urn:microsoft.com/office/officeart/2005/8/layout/vList5"/>
    <dgm:cxn modelId="{43CF3E18-BE19-448E-A466-267A2C4442E1}" srcId="{CAB19233-E2EB-48A1-A512-BD2DF8426C03}" destId="{DB62C0C0-FEA5-47E2-94EE-ADDA9EAE2254}" srcOrd="0" destOrd="0" parTransId="{C00DCA98-C210-40E3-8E50-2F5CCFAB5799}" sibTransId="{658CDEC7-609F-4C51-AA74-83EB32886C23}"/>
    <dgm:cxn modelId="{130747FD-0780-4106-88ED-7D3B12C2E542}" type="presOf" srcId="{3FE2A3EC-55D4-483E-AA32-233B61FFDD40}" destId="{6CA91D44-7E90-4795-9900-5C8826F4AE59}" srcOrd="0" destOrd="0" presId="urn:microsoft.com/office/officeart/2005/8/layout/vList5"/>
    <dgm:cxn modelId="{7D4D6804-13D8-40E5-BAA0-3075084B0D1C}" srcId="{84C838EC-1EB6-4B18-8F56-DEA9FCED09E0}" destId="{0FD8181D-87EA-46D7-AA36-4E478A0C4E23}" srcOrd="0" destOrd="0" parTransId="{7FACE325-DA1D-4555-A549-1ABAAE1379B6}" sibTransId="{5677306E-BC8E-4763-A644-EC756B5B4F97}"/>
    <dgm:cxn modelId="{2D81CACD-BFE2-4524-A61E-5FD0BE050A1E}" type="presOf" srcId="{DB62C0C0-FEA5-47E2-94EE-ADDA9EAE2254}" destId="{F12108E0-A6A7-4A1A-A5C1-343E4658110F}" srcOrd="0" destOrd="0" presId="urn:microsoft.com/office/officeart/2005/8/layout/vList5"/>
    <dgm:cxn modelId="{F109E906-B3EC-4DB0-A221-5FDD0DC34581}" type="presOf" srcId="{019C1AB1-5F1E-4EFE-BCF5-0462806E3C6C}" destId="{1ACA004A-472D-4978-AB86-DD4F244CB410}" srcOrd="0" destOrd="1" presId="urn:microsoft.com/office/officeart/2005/8/layout/vList5"/>
    <dgm:cxn modelId="{CB0A23D6-4D55-4294-AE0B-EFF1F53BD9DD}" srcId="{3FE2A3EC-55D4-483E-AA32-233B61FFDD40}" destId="{AA6E320A-66D7-4D30-87B5-DDC47A79DA86}" srcOrd="2" destOrd="0" parTransId="{CB1BE736-9531-41FF-A3FF-24F20279E0EC}" sibTransId="{4C83FC53-2B11-41DB-A131-B1B30A3B1F0C}"/>
    <dgm:cxn modelId="{9140C9B7-5CDB-4562-9127-0F3B263119CF}" srcId="{AA6E320A-66D7-4D30-87B5-DDC47A79DA86}" destId="{A391EC2E-9C8A-4934-86EB-2C2C3F833AC0}" srcOrd="0" destOrd="0" parTransId="{4FA4A778-E774-490C-ADC3-8A176B06A74A}" sibTransId="{05CCFF28-9E40-4723-BBC9-C07F9FC77CAA}"/>
    <dgm:cxn modelId="{14F9982A-236C-4F2E-AFAD-9E5493AD6BD1}" type="presOf" srcId="{CC1E8E88-BE09-4A87-AD9F-030BE5627539}" destId="{E22C9B75-066E-44C4-B6B4-ECE30DACAABE}" srcOrd="0" destOrd="0" presId="urn:microsoft.com/office/officeart/2005/8/layout/vList5"/>
    <dgm:cxn modelId="{736F4D58-1F45-4CC5-884D-52D7425E4812}" type="presOf" srcId="{FB354351-E3B7-4416-B2A5-F8D3BA21C5E3}" destId="{1ACA004A-472D-4978-AB86-DD4F244CB410}" srcOrd="0" destOrd="2" presId="urn:microsoft.com/office/officeart/2005/8/layout/vList5"/>
    <dgm:cxn modelId="{BC60FCE9-4A17-496D-A12F-850533D6F58C}" srcId="{CAB19233-E2EB-48A1-A512-BD2DF8426C03}" destId="{72784DC9-3B59-4F66-BBD5-84A88B018683}" srcOrd="1" destOrd="0" parTransId="{06442C68-ED04-430A-B659-B77B550CA091}" sibTransId="{C96C0DD4-D533-4250-A96B-668CF31E8373}"/>
    <dgm:cxn modelId="{B0816B6C-8E7E-4E1F-8073-3B637A7A82C9}" srcId="{3FE2A3EC-55D4-483E-AA32-233B61FFDD40}" destId="{A70790B7-4CAA-495F-A02E-5AA6E9DFFFA8}" srcOrd="4" destOrd="0" parTransId="{77A63230-F041-4209-B305-8F8244B7CD1F}" sibTransId="{62B18409-3A04-4173-B0C8-6DE1CF063B09}"/>
    <dgm:cxn modelId="{A1B8A8B5-6DF1-4F29-82DE-FDCAE5252DFE}" type="presOf" srcId="{0FD8181D-87EA-46D7-AA36-4E478A0C4E23}" destId="{635FDF69-F6AC-47DB-8995-4C4054AEEF10}" srcOrd="0" destOrd="0" presId="urn:microsoft.com/office/officeart/2005/8/layout/vList5"/>
    <dgm:cxn modelId="{B359E895-A294-4EA6-A82C-4A67DC1E2D7E}" srcId="{29229A52-7215-4524-9E4C-63AA4D42FD56}" destId="{5F97972C-314A-497B-8FF2-B5D05A21BA50}" srcOrd="0" destOrd="0" parTransId="{67E5900E-48D7-4FD0-8C09-24E53C001923}" sibTransId="{BF2BD796-6020-48B3-A935-4CBEDC84DAD9}"/>
    <dgm:cxn modelId="{A7F7A923-4EFD-4FD8-B7AB-D2842174ABB2}" type="presOf" srcId="{AA6E320A-66D7-4D30-87B5-DDC47A79DA86}" destId="{13778EAC-832B-4C01-BF3B-6519C83BC513}" srcOrd="0" destOrd="0" presId="urn:microsoft.com/office/officeart/2005/8/layout/vList5"/>
    <dgm:cxn modelId="{DCECAB21-1421-453B-991F-0F745C4A6770}" type="presOf" srcId="{CAB19233-E2EB-48A1-A512-BD2DF8426C03}" destId="{7EEF3B4E-1B1C-4B45-A9BA-4F7592E2412A}" srcOrd="0" destOrd="0" presId="urn:microsoft.com/office/officeart/2005/8/layout/vList5"/>
    <dgm:cxn modelId="{0EEBFFD8-D8D8-438E-8A09-EE604157414B}" type="presOf" srcId="{29229A52-7215-4524-9E4C-63AA4D42FD56}" destId="{12917E98-E5D9-43BB-BC30-9BF036CE6004}" srcOrd="0" destOrd="0" presId="urn:microsoft.com/office/officeart/2005/8/layout/vList5"/>
    <dgm:cxn modelId="{B67CE631-9620-4952-B7B7-49128F48A436}" srcId="{3FE2A3EC-55D4-483E-AA32-233B61FFDD40}" destId="{84C838EC-1EB6-4B18-8F56-DEA9FCED09E0}" srcOrd="0" destOrd="0" parTransId="{0E92DF4A-0D59-41BE-8019-1C1BD8684754}" sibTransId="{4D27DD37-F1C0-4B4E-884C-DC6EDDB1EDB8}"/>
    <dgm:cxn modelId="{12E672F5-394F-4C51-B17A-1CEB64F197DF}" srcId="{3FE2A3EC-55D4-483E-AA32-233B61FFDD40}" destId="{CAB19233-E2EB-48A1-A512-BD2DF8426C03}" srcOrd="1" destOrd="0" parTransId="{BDB4ACFD-69E3-41D6-94BD-8C9CF77366D8}" sibTransId="{2A09FC29-248A-4CFA-AF94-AD84EAD6F8B2}"/>
    <dgm:cxn modelId="{69822630-B464-453D-B896-92DE618F10B6}" srcId="{CAB19233-E2EB-48A1-A512-BD2DF8426C03}" destId="{6BE7343A-2314-4923-8F31-84A06BE2BD3F}" srcOrd="2" destOrd="0" parTransId="{196BBD19-C617-46C5-9AA4-3F9CF47B3163}" sibTransId="{81199292-2B6C-489A-83AD-2C35231EE288}"/>
    <dgm:cxn modelId="{7F7714DB-619E-4635-B737-E549E21054C0}" type="presParOf" srcId="{6CA91D44-7E90-4795-9900-5C8826F4AE59}" destId="{EFD17DCE-36C1-4475-AA87-BEA61273A5DB}" srcOrd="0" destOrd="0" presId="urn:microsoft.com/office/officeart/2005/8/layout/vList5"/>
    <dgm:cxn modelId="{3AE9273B-CFC3-496F-BD38-D8FE193B121E}" type="presParOf" srcId="{EFD17DCE-36C1-4475-AA87-BEA61273A5DB}" destId="{0729C668-B505-4E63-88CF-CC8940D575A6}" srcOrd="0" destOrd="0" presId="urn:microsoft.com/office/officeart/2005/8/layout/vList5"/>
    <dgm:cxn modelId="{755BD477-2477-4FDB-B9F1-F81DC9092CAB}" type="presParOf" srcId="{EFD17DCE-36C1-4475-AA87-BEA61273A5DB}" destId="{635FDF69-F6AC-47DB-8995-4C4054AEEF10}" srcOrd="1" destOrd="0" presId="urn:microsoft.com/office/officeart/2005/8/layout/vList5"/>
    <dgm:cxn modelId="{36F465B5-52E7-47C4-A3C9-7B2B348A1F7C}" type="presParOf" srcId="{6CA91D44-7E90-4795-9900-5C8826F4AE59}" destId="{5C3FB388-0B4F-4DD3-9006-8BF46D98E9EC}" srcOrd="1" destOrd="0" presId="urn:microsoft.com/office/officeart/2005/8/layout/vList5"/>
    <dgm:cxn modelId="{5BD96FED-6089-475D-896A-9FBD0E91374C}" type="presParOf" srcId="{6CA91D44-7E90-4795-9900-5C8826F4AE59}" destId="{18A8DB65-F245-41B3-9B89-E6E63FC60BEF}" srcOrd="2" destOrd="0" presId="urn:microsoft.com/office/officeart/2005/8/layout/vList5"/>
    <dgm:cxn modelId="{8D0693CE-B91F-4613-B14C-18F1A1681CC9}" type="presParOf" srcId="{18A8DB65-F245-41B3-9B89-E6E63FC60BEF}" destId="{7EEF3B4E-1B1C-4B45-A9BA-4F7592E2412A}" srcOrd="0" destOrd="0" presId="urn:microsoft.com/office/officeart/2005/8/layout/vList5"/>
    <dgm:cxn modelId="{CA1D650A-FCF2-46C1-93A4-072564BF72A1}" type="presParOf" srcId="{18A8DB65-F245-41B3-9B89-E6E63FC60BEF}" destId="{F12108E0-A6A7-4A1A-A5C1-343E4658110F}" srcOrd="1" destOrd="0" presId="urn:microsoft.com/office/officeart/2005/8/layout/vList5"/>
    <dgm:cxn modelId="{DC3DDA11-F33B-4238-AA00-724374547C1B}" type="presParOf" srcId="{6CA91D44-7E90-4795-9900-5C8826F4AE59}" destId="{FB2530F1-B19A-4CF9-819F-5FE3D114B5A2}" srcOrd="3" destOrd="0" presId="urn:microsoft.com/office/officeart/2005/8/layout/vList5"/>
    <dgm:cxn modelId="{1314CFCF-CE91-4557-9A5B-D0165A2C5236}" type="presParOf" srcId="{6CA91D44-7E90-4795-9900-5C8826F4AE59}" destId="{898E150D-21B6-4F6B-A77E-AEC07C23B3AB}" srcOrd="4" destOrd="0" presId="urn:microsoft.com/office/officeart/2005/8/layout/vList5"/>
    <dgm:cxn modelId="{CFEFCC68-10C6-4BC7-AA8D-420E7D207028}" type="presParOf" srcId="{898E150D-21B6-4F6B-A77E-AEC07C23B3AB}" destId="{13778EAC-832B-4C01-BF3B-6519C83BC513}" srcOrd="0" destOrd="0" presId="urn:microsoft.com/office/officeart/2005/8/layout/vList5"/>
    <dgm:cxn modelId="{6C11927D-3CD1-47FA-94D0-448661A800A0}" type="presParOf" srcId="{898E150D-21B6-4F6B-A77E-AEC07C23B3AB}" destId="{1ACA004A-472D-4978-AB86-DD4F244CB410}" srcOrd="1" destOrd="0" presId="urn:microsoft.com/office/officeart/2005/8/layout/vList5"/>
    <dgm:cxn modelId="{0B75167B-9401-4FF4-9339-142DA86E12E0}" type="presParOf" srcId="{6CA91D44-7E90-4795-9900-5C8826F4AE59}" destId="{473DB548-BA07-40EC-A185-DC3FDBA30613}" srcOrd="5" destOrd="0" presId="urn:microsoft.com/office/officeart/2005/8/layout/vList5"/>
    <dgm:cxn modelId="{A06FED37-398F-4831-A5BA-99745EA78D15}" type="presParOf" srcId="{6CA91D44-7E90-4795-9900-5C8826F4AE59}" destId="{2BAC777E-EABC-4BDE-912A-3D8812C99906}" srcOrd="6" destOrd="0" presId="urn:microsoft.com/office/officeart/2005/8/layout/vList5"/>
    <dgm:cxn modelId="{D59DEB2B-7C65-4D49-BCB1-7AB99E234397}" type="presParOf" srcId="{2BAC777E-EABC-4BDE-912A-3D8812C99906}" destId="{12917E98-E5D9-43BB-BC30-9BF036CE6004}" srcOrd="0" destOrd="0" presId="urn:microsoft.com/office/officeart/2005/8/layout/vList5"/>
    <dgm:cxn modelId="{9B559707-5FA8-4E3D-A0B6-2BA56FD152D3}" type="presParOf" srcId="{2BAC777E-EABC-4BDE-912A-3D8812C99906}" destId="{3656F041-7A49-4EA3-89B0-97B4B29A7854}" srcOrd="1" destOrd="0" presId="urn:microsoft.com/office/officeart/2005/8/layout/vList5"/>
    <dgm:cxn modelId="{099773A3-BB8E-4CAF-A1CC-8D817CDCB954}" type="presParOf" srcId="{6CA91D44-7E90-4795-9900-5C8826F4AE59}" destId="{8D9CA7BB-2B93-416D-A4ED-49DDB48E401E}" srcOrd="7" destOrd="0" presId="urn:microsoft.com/office/officeart/2005/8/layout/vList5"/>
    <dgm:cxn modelId="{B0D9B209-7503-43DA-B256-39DE8222BF4F}" type="presParOf" srcId="{6CA91D44-7E90-4795-9900-5C8826F4AE59}" destId="{D51DBBD6-53A4-4718-BD91-C7823AD9CC39}" srcOrd="8" destOrd="0" presId="urn:microsoft.com/office/officeart/2005/8/layout/vList5"/>
    <dgm:cxn modelId="{88D2B901-84CE-4613-A2EA-53217974B351}" type="presParOf" srcId="{D51DBBD6-53A4-4718-BD91-C7823AD9CC39}" destId="{CB642D2F-368A-4087-9D27-983145065BE7}" srcOrd="0" destOrd="0" presId="urn:microsoft.com/office/officeart/2005/8/layout/vList5"/>
    <dgm:cxn modelId="{364B4BCC-BFB6-4347-9FBE-3AC7D58CC898}" type="presParOf" srcId="{D51DBBD6-53A4-4718-BD91-C7823AD9CC39}" destId="{E22C9B75-066E-44C4-B6B4-ECE30DACAABE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48B9BEBA-8DA8-4916-BBC8-12ED155A48E2}" type="doc">
      <dgm:prSet loTypeId="urn:microsoft.com/office/officeart/2005/8/layout/venn1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D8DD5207-C8E7-4727-BAFF-DD46E4EE849D}">
      <dgm:prSet custT="1"/>
      <dgm:spPr/>
      <dgm:t>
        <a:bodyPr/>
        <a:lstStyle/>
        <a:p>
          <a:pPr rtl="0"/>
          <a:r>
            <a:rPr lang="es-MX" sz="2000" dirty="0" smtClean="0"/>
            <a:t>Valores, objetivos misionales</a:t>
          </a:r>
        </a:p>
        <a:p>
          <a:pPr rtl="0"/>
          <a:r>
            <a:rPr lang="es-MX" sz="1400" dirty="0" smtClean="0"/>
            <a:t>(valores y normas sociales, acuerdos de política)</a:t>
          </a:r>
          <a:endParaRPr lang="es-ES" sz="1400" dirty="0"/>
        </a:p>
      </dgm:t>
    </dgm:pt>
    <dgm:pt modelId="{66A51BA8-EDFF-4E79-A45F-C457136A0134}" type="parTrans" cxnId="{969789E3-9830-4FC3-9ED1-54371081AE9F}">
      <dgm:prSet/>
      <dgm:spPr/>
      <dgm:t>
        <a:bodyPr/>
        <a:lstStyle/>
        <a:p>
          <a:endParaRPr lang="es-ES"/>
        </a:p>
      </dgm:t>
    </dgm:pt>
    <dgm:pt modelId="{862FD4C2-CEBE-4264-A88E-BC0044156EFC}" type="sibTrans" cxnId="{969789E3-9830-4FC3-9ED1-54371081AE9F}">
      <dgm:prSet/>
      <dgm:spPr/>
      <dgm:t>
        <a:bodyPr/>
        <a:lstStyle/>
        <a:p>
          <a:endParaRPr lang="es-ES"/>
        </a:p>
      </dgm:t>
    </dgm:pt>
    <dgm:pt modelId="{02C89FC9-364B-4F98-A308-FFDB26C960F1}">
      <dgm:prSet custT="1"/>
      <dgm:spPr/>
      <dgm:t>
        <a:bodyPr/>
        <a:lstStyle/>
        <a:p>
          <a:pPr rtl="0"/>
          <a:r>
            <a:rPr lang="es-MX" sz="2000" dirty="0" smtClean="0"/>
            <a:t>Entorno de autoridad </a:t>
          </a:r>
        </a:p>
        <a:p>
          <a:pPr rtl="0"/>
          <a:r>
            <a:rPr lang="es-MX" sz="1400" dirty="0" smtClean="0"/>
            <a:t>(Instituciones formales e informales de rendición de cuentas y participación</a:t>
          </a:r>
          <a:r>
            <a:rPr lang="es-MX" sz="1600" dirty="0" smtClean="0"/>
            <a:t>)</a:t>
          </a:r>
          <a:endParaRPr lang="es-ES" sz="1600" dirty="0"/>
        </a:p>
      </dgm:t>
    </dgm:pt>
    <dgm:pt modelId="{74AF3863-1CD2-492B-9149-1A419CCC03F0}" type="parTrans" cxnId="{C5C7E13C-03E0-4517-9F3C-305E213E4514}">
      <dgm:prSet/>
      <dgm:spPr/>
      <dgm:t>
        <a:bodyPr/>
        <a:lstStyle/>
        <a:p>
          <a:endParaRPr lang="es-ES"/>
        </a:p>
      </dgm:t>
    </dgm:pt>
    <dgm:pt modelId="{4532BE5E-8351-4562-8DBE-32270F97D693}" type="sibTrans" cxnId="{C5C7E13C-03E0-4517-9F3C-305E213E4514}">
      <dgm:prSet/>
      <dgm:spPr/>
      <dgm:t>
        <a:bodyPr/>
        <a:lstStyle/>
        <a:p>
          <a:endParaRPr lang="es-ES"/>
        </a:p>
      </dgm:t>
    </dgm:pt>
    <dgm:pt modelId="{715FFE69-F81A-4A89-AA4B-C587D3D9E88D}">
      <dgm:prSet custT="1"/>
      <dgm:spPr/>
      <dgm:t>
        <a:bodyPr/>
        <a:lstStyle/>
        <a:p>
          <a:pPr algn="ctr" rtl="0"/>
          <a:r>
            <a:rPr lang="es-ES" sz="2000" dirty="0" smtClean="0"/>
            <a:t>Capacidad institucional</a:t>
          </a:r>
        </a:p>
        <a:p>
          <a:pPr algn="ctr" rtl="0"/>
          <a:r>
            <a:rPr lang="es-MX" sz="1400" dirty="0" smtClean="0"/>
            <a:t>(tecnológica y técnica,  incentivos, calidad en provisión de bienes y servicios)</a:t>
          </a:r>
          <a:endParaRPr lang="es-ES" sz="1400" dirty="0"/>
        </a:p>
      </dgm:t>
    </dgm:pt>
    <dgm:pt modelId="{4F8FA1AF-B127-4D4A-B235-8A8A90D0C01A}" type="parTrans" cxnId="{C6EA48E8-5ADC-4ACE-ACF2-B4DD405B0B17}">
      <dgm:prSet/>
      <dgm:spPr/>
      <dgm:t>
        <a:bodyPr/>
        <a:lstStyle/>
        <a:p>
          <a:endParaRPr lang="es-ES"/>
        </a:p>
      </dgm:t>
    </dgm:pt>
    <dgm:pt modelId="{82E8490E-84BA-4DAA-8274-6A5E3B0E21DE}" type="sibTrans" cxnId="{C6EA48E8-5ADC-4ACE-ACF2-B4DD405B0B17}">
      <dgm:prSet/>
      <dgm:spPr/>
      <dgm:t>
        <a:bodyPr/>
        <a:lstStyle/>
        <a:p>
          <a:endParaRPr lang="es-ES"/>
        </a:p>
      </dgm:t>
    </dgm:pt>
    <dgm:pt modelId="{C1707132-3620-4C5B-88C0-ED80F7EE3CE9}" type="pres">
      <dgm:prSet presAssocID="{48B9BEBA-8DA8-4916-BBC8-12ED155A48E2}" presName="compositeShape" presStyleCnt="0">
        <dgm:presLayoutVars>
          <dgm:chMax val="7"/>
          <dgm:dir/>
          <dgm:resizeHandles val="exact"/>
        </dgm:presLayoutVars>
      </dgm:prSet>
      <dgm:spPr/>
      <dgm:t>
        <a:bodyPr/>
        <a:lstStyle/>
        <a:p>
          <a:endParaRPr lang="es-CO"/>
        </a:p>
      </dgm:t>
    </dgm:pt>
    <dgm:pt modelId="{352A588E-B0B1-4D0E-9FDF-3A195D682F2F}" type="pres">
      <dgm:prSet presAssocID="{D8DD5207-C8E7-4727-BAFF-DD46E4EE849D}" presName="circ1" presStyleLbl="vennNode1" presStyleIdx="0" presStyleCnt="3" custScaleX="116305" custScaleY="109988" custLinFactNeighborX="7388" custLinFactNeighborY="1318"/>
      <dgm:spPr/>
      <dgm:t>
        <a:bodyPr/>
        <a:lstStyle/>
        <a:p>
          <a:endParaRPr lang="es-ES"/>
        </a:p>
      </dgm:t>
    </dgm:pt>
    <dgm:pt modelId="{075EBFBB-CA6C-4F3E-B9FB-252B37A5E8BF}" type="pres">
      <dgm:prSet presAssocID="{D8DD5207-C8E7-4727-BAFF-DD46E4EE849D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1AE140EB-3F8F-4BD9-BBAD-435820D06407}" type="pres">
      <dgm:prSet presAssocID="{02C89FC9-364B-4F98-A308-FFDB26C960F1}" presName="circ2" presStyleLbl="vennNode1" presStyleIdx="1" presStyleCnt="3" custScaleX="112955" custScaleY="105776" custLinFactNeighborX="12102" custLinFactNeighborY="-4108"/>
      <dgm:spPr/>
      <dgm:t>
        <a:bodyPr/>
        <a:lstStyle/>
        <a:p>
          <a:endParaRPr lang="es-ES"/>
        </a:p>
      </dgm:t>
    </dgm:pt>
    <dgm:pt modelId="{F991687B-A1C1-4A6E-99F2-92C81CB52E93}" type="pres">
      <dgm:prSet presAssocID="{02C89FC9-364B-4F98-A308-FFDB26C960F1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DFF3F3FD-CC34-401E-997C-4846CD2A0BE6}" type="pres">
      <dgm:prSet presAssocID="{715FFE69-F81A-4A89-AA4B-C587D3D9E88D}" presName="circ3" presStyleLbl="vennNode1" presStyleIdx="2" presStyleCnt="3" custScaleX="108554" custScaleY="105849" custLinFactNeighborX="-1688" custLinFactNeighborY="-5934"/>
      <dgm:spPr/>
      <dgm:t>
        <a:bodyPr/>
        <a:lstStyle/>
        <a:p>
          <a:endParaRPr lang="es-ES"/>
        </a:p>
      </dgm:t>
    </dgm:pt>
    <dgm:pt modelId="{70673F58-A77E-4A7E-BAB6-C960137EE0A8}" type="pres">
      <dgm:prSet presAssocID="{715FFE69-F81A-4A89-AA4B-C587D3D9E88D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4915DF1D-5C30-495D-B202-D57A469B1681}" type="presOf" srcId="{D8DD5207-C8E7-4727-BAFF-DD46E4EE849D}" destId="{352A588E-B0B1-4D0E-9FDF-3A195D682F2F}" srcOrd="0" destOrd="0" presId="urn:microsoft.com/office/officeart/2005/8/layout/venn1"/>
    <dgm:cxn modelId="{5BFCF2C5-1B0D-4E79-ADA3-9C4D199B84EB}" type="presOf" srcId="{715FFE69-F81A-4A89-AA4B-C587D3D9E88D}" destId="{70673F58-A77E-4A7E-BAB6-C960137EE0A8}" srcOrd="1" destOrd="0" presId="urn:microsoft.com/office/officeart/2005/8/layout/venn1"/>
    <dgm:cxn modelId="{124D11A0-3B97-4BB5-8980-DC2DE9D4C982}" type="presOf" srcId="{48B9BEBA-8DA8-4916-BBC8-12ED155A48E2}" destId="{C1707132-3620-4C5B-88C0-ED80F7EE3CE9}" srcOrd="0" destOrd="0" presId="urn:microsoft.com/office/officeart/2005/8/layout/venn1"/>
    <dgm:cxn modelId="{0D6BA5A5-B631-41E6-B3EC-1F404297A2A0}" type="presOf" srcId="{02C89FC9-364B-4F98-A308-FFDB26C960F1}" destId="{1AE140EB-3F8F-4BD9-BBAD-435820D06407}" srcOrd="0" destOrd="0" presId="urn:microsoft.com/office/officeart/2005/8/layout/venn1"/>
    <dgm:cxn modelId="{8FBC8F0D-F94C-46B6-B72A-011DFFAF53A4}" type="presOf" srcId="{02C89FC9-364B-4F98-A308-FFDB26C960F1}" destId="{F991687B-A1C1-4A6E-99F2-92C81CB52E93}" srcOrd="1" destOrd="0" presId="urn:microsoft.com/office/officeart/2005/8/layout/venn1"/>
    <dgm:cxn modelId="{C5C7E13C-03E0-4517-9F3C-305E213E4514}" srcId="{48B9BEBA-8DA8-4916-BBC8-12ED155A48E2}" destId="{02C89FC9-364B-4F98-A308-FFDB26C960F1}" srcOrd="1" destOrd="0" parTransId="{74AF3863-1CD2-492B-9149-1A419CCC03F0}" sibTransId="{4532BE5E-8351-4562-8DBE-32270F97D693}"/>
    <dgm:cxn modelId="{969789E3-9830-4FC3-9ED1-54371081AE9F}" srcId="{48B9BEBA-8DA8-4916-BBC8-12ED155A48E2}" destId="{D8DD5207-C8E7-4727-BAFF-DD46E4EE849D}" srcOrd="0" destOrd="0" parTransId="{66A51BA8-EDFF-4E79-A45F-C457136A0134}" sibTransId="{862FD4C2-CEBE-4264-A88E-BC0044156EFC}"/>
    <dgm:cxn modelId="{A8C7F945-2E26-495C-93E2-6E6174AA89B8}" type="presOf" srcId="{D8DD5207-C8E7-4727-BAFF-DD46E4EE849D}" destId="{075EBFBB-CA6C-4F3E-B9FB-252B37A5E8BF}" srcOrd="1" destOrd="0" presId="urn:microsoft.com/office/officeart/2005/8/layout/venn1"/>
    <dgm:cxn modelId="{C6EA48E8-5ADC-4ACE-ACF2-B4DD405B0B17}" srcId="{48B9BEBA-8DA8-4916-BBC8-12ED155A48E2}" destId="{715FFE69-F81A-4A89-AA4B-C587D3D9E88D}" srcOrd="2" destOrd="0" parTransId="{4F8FA1AF-B127-4D4A-B235-8A8A90D0C01A}" sibTransId="{82E8490E-84BA-4DAA-8274-6A5E3B0E21DE}"/>
    <dgm:cxn modelId="{D48385A5-6EB6-4DC9-A57F-C0C9EEDF41BD}" type="presOf" srcId="{715FFE69-F81A-4A89-AA4B-C587D3D9E88D}" destId="{DFF3F3FD-CC34-401E-997C-4846CD2A0BE6}" srcOrd="0" destOrd="0" presId="urn:microsoft.com/office/officeart/2005/8/layout/venn1"/>
    <dgm:cxn modelId="{7C1B5FE4-93C8-41B0-8C64-C46924BC92E4}" type="presParOf" srcId="{C1707132-3620-4C5B-88C0-ED80F7EE3CE9}" destId="{352A588E-B0B1-4D0E-9FDF-3A195D682F2F}" srcOrd="0" destOrd="0" presId="urn:microsoft.com/office/officeart/2005/8/layout/venn1"/>
    <dgm:cxn modelId="{092FFBA0-6FE9-452A-83B5-7348812A9B6C}" type="presParOf" srcId="{C1707132-3620-4C5B-88C0-ED80F7EE3CE9}" destId="{075EBFBB-CA6C-4F3E-B9FB-252B37A5E8BF}" srcOrd="1" destOrd="0" presId="urn:microsoft.com/office/officeart/2005/8/layout/venn1"/>
    <dgm:cxn modelId="{E04B0629-89A3-4ABE-A1DF-F58AD4D91356}" type="presParOf" srcId="{C1707132-3620-4C5B-88C0-ED80F7EE3CE9}" destId="{1AE140EB-3F8F-4BD9-BBAD-435820D06407}" srcOrd="2" destOrd="0" presId="urn:microsoft.com/office/officeart/2005/8/layout/venn1"/>
    <dgm:cxn modelId="{14A18F17-B1EF-42C0-94F2-A7E85AA0A0E2}" type="presParOf" srcId="{C1707132-3620-4C5B-88C0-ED80F7EE3CE9}" destId="{F991687B-A1C1-4A6E-99F2-92C81CB52E93}" srcOrd="3" destOrd="0" presId="urn:microsoft.com/office/officeart/2005/8/layout/venn1"/>
    <dgm:cxn modelId="{40645BBA-5AFF-49D8-9F4B-3FC22A5B7951}" type="presParOf" srcId="{C1707132-3620-4C5B-88C0-ED80F7EE3CE9}" destId="{DFF3F3FD-CC34-401E-997C-4846CD2A0BE6}" srcOrd="4" destOrd="0" presId="urn:microsoft.com/office/officeart/2005/8/layout/venn1"/>
    <dgm:cxn modelId="{4DCE1FD9-AE4A-4907-8E33-42E6FCB4B146}" type="presParOf" srcId="{C1707132-3620-4C5B-88C0-ED80F7EE3CE9}" destId="{70673F58-A77E-4A7E-BAB6-C960137EE0A8}" srcOrd="5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1E6D5AB-B794-4BB5-BCB7-6DB95686DC25}">
      <dsp:nvSpPr>
        <dsp:cNvPr id="0" name=""/>
        <dsp:cNvSpPr/>
      </dsp:nvSpPr>
      <dsp:spPr>
        <a:xfrm>
          <a:off x="1931287" y="570240"/>
          <a:ext cx="3824955" cy="3824955"/>
        </a:xfrm>
        <a:prstGeom prst="blockArc">
          <a:avLst>
            <a:gd name="adj1" fmla="val 11835471"/>
            <a:gd name="adj2" fmla="val 16700542"/>
            <a:gd name="adj3" fmla="val 4644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z="-70000" extrusionH="1700" prstMaterial="translucentPowder">
          <a:bevelT w="25400" h="6350" prst="softRound"/>
          <a:bevelB w="0" h="0" prst="convex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6EA1D53-B674-47E9-85A4-1217C1CD3376}">
      <dsp:nvSpPr>
        <dsp:cNvPr id="0" name=""/>
        <dsp:cNvSpPr/>
      </dsp:nvSpPr>
      <dsp:spPr>
        <a:xfrm>
          <a:off x="1924823" y="590635"/>
          <a:ext cx="3824955" cy="3824955"/>
        </a:xfrm>
        <a:prstGeom prst="blockArc">
          <a:avLst>
            <a:gd name="adj1" fmla="val 7561967"/>
            <a:gd name="adj2" fmla="val 11874843"/>
            <a:gd name="adj3" fmla="val 4644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z="-70000" extrusionH="1700" prstMaterial="translucentPowder">
          <a:bevelT w="25400" h="6350" prst="softRound"/>
          <a:bevelB w="0" h="0" prst="convex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CAE4D8B-AE64-40FC-9F65-850CB7196972}">
      <dsp:nvSpPr>
        <dsp:cNvPr id="0" name=""/>
        <dsp:cNvSpPr/>
      </dsp:nvSpPr>
      <dsp:spPr>
        <a:xfrm>
          <a:off x="2281454" y="930347"/>
          <a:ext cx="3824955" cy="3824955"/>
        </a:xfrm>
        <a:prstGeom prst="blockArc">
          <a:avLst>
            <a:gd name="adj1" fmla="val 2328995"/>
            <a:gd name="adj2" fmla="val 8471005"/>
            <a:gd name="adj3" fmla="val 4644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z="-70000" extrusionH="1700" prstMaterial="translucentPowder">
          <a:bevelT w="25400" h="6350" prst="softRound"/>
          <a:bevelB w="0" h="0" prst="convex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8C45185-1274-4A07-8C5F-B2A6B8D3555B}">
      <dsp:nvSpPr>
        <dsp:cNvPr id="0" name=""/>
        <dsp:cNvSpPr/>
      </dsp:nvSpPr>
      <dsp:spPr>
        <a:xfrm>
          <a:off x="2638085" y="590636"/>
          <a:ext cx="3824955" cy="3824955"/>
        </a:xfrm>
        <a:prstGeom prst="blockArc">
          <a:avLst>
            <a:gd name="adj1" fmla="val 20525166"/>
            <a:gd name="adj2" fmla="val 3238032"/>
            <a:gd name="adj3" fmla="val 4644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z="-70000" extrusionH="1700" prstMaterial="translucentPowder">
          <a:bevelT w="25400" h="6350" prst="softRound"/>
          <a:bevelB w="0" h="0" prst="convex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572062D-CD87-4AFF-84A7-DD2011B06B99}">
      <dsp:nvSpPr>
        <dsp:cNvPr id="0" name=""/>
        <dsp:cNvSpPr/>
      </dsp:nvSpPr>
      <dsp:spPr>
        <a:xfrm>
          <a:off x="2623092" y="542002"/>
          <a:ext cx="3824955" cy="3824955"/>
        </a:xfrm>
        <a:prstGeom prst="blockArc">
          <a:avLst>
            <a:gd name="adj1" fmla="val 15418970"/>
            <a:gd name="adj2" fmla="val 20618823"/>
            <a:gd name="adj3" fmla="val 4644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z="-70000" extrusionH="1700" prstMaterial="translucentPowder">
          <a:bevelT w="25400" h="6350" prst="softRound"/>
          <a:bevelB w="0" h="0" prst="convex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3568C3F-2877-4FE5-B69C-27D93659FB23}">
      <dsp:nvSpPr>
        <dsp:cNvPr id="0" name=""/>
        <dsp:cNvSpPr/>
      </dsp:nvSpPr>
      <dsp:spPr>
        <a:xfrm>
          <a:off x="3233774" y="1621459"/>
          <a:ext cx="1762050" cy="176205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2000" kern="1200" noProof="0" dirty="0" smtClean="0"/>
            <a:t>Pilares del ciclo de gestión</a:t>
          </a:r>
          <a:endParaRPr lang="es-AR" sz="2000" kern="1200" noProof="0" dirty="0"/>
        </a:p>
      </dsp:txBody>
      <dsp:txXfrm>
        <a:off x="3491820" y="1879505"/>
        <a:ext cx="1245958" cy="1245958"/>
      </dsp:txXfrm>
    </dsp:sp>
    <dsp:sp modelId="{4D0563AC-3ED2-4E59-A490-B83E4FAF1C02}">
      <dsp:nvSpPr>
        <dsp:cNvPr id="0" name=""/>
        <dsp:cNvSpPr/>
      </dsp:nvSpPr>
      <dsp:spPr>
        <a:xfrm>
          <a:off x="3202199" y="-129147"/>
          <a:ext cx="1825200" cy="152711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800" kern="1200" noProof="0" dirty="0" smtClean="0"/>
            <a:t>Pilar 1: Planificación orientada a resultados</a:t>
          </a:r>
          <a:endParaRPr lang="es-AR" sz="1800" kern="1200" noProof="0" dirty="0"/>
        </a:p>
      </dsp:txBody>
      <dsp:txXfrm>
        <a:off x="3469493" y="94494"/>
        <a:ext cx="1290612" cy="1079834"/>
      </dsp:txXfrm>
    </dsp:sp>
    <dsp:sp modelId="{38EE130D-2BA3-4370-833F-D8FB49526737}">
      <dsp:nvSpPr>
        <dsp:cNvPr id="0" name=""/>
        <dsp:cNvSpPr/>
      </dsp:nvSpPr>
      <dsp:spPr>
        <a:xfrm>
          <a:off x="5415472" y="1164959"/>
          <a:ext cx="1825200" cy="152711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800" kern="1200" noProof="0" smtClean="0"/>
            <a:t>Pilar 2: Presupuesto por resultados</a:t>
          </a:r>
          <a:endParaRPr lang="es-AR" sz="1800" kern="1200" noProof="0"/>
        </a:p>
      </dsp:txBody>
      <dsp:txXfrm>
        <a:off x="5682766" y="1388600"/>
        <a:ext cx="1290612" cy="1079834"/>
      </dsp:txXfrm>
    </dsp:sp>
    <dsp:sp modelId="{E4BD1B21-AF09-4619-A54C-3D92AD389C65}">
      <dsp:nvSpPr>
        <dsp:cNvPr id="0" name=""/>
        <dsp:cNvSpPr/>
      </dsp:nvSpPr>
      <dsp:spPr>
        <a:xfrm>
          <a:off x="4736854" y="3250230"/>
          <a:ext cx="1825200" cy="152711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800" kern="1200" noProof="0" dirty="0" smtClean="0"/>
            <a:t>Pilar 3: Gestión financiera pública</a:t>
          </a:r>
          <a:endParaRPr lang="es-AR" sz="1800" kern="1200" noProof="0" dirty="0"/>
        </a:p>
      </dsp:txBody>
      <dsp:txXfrm>
        <a:off x="5004148" y="3473871"/>
        <a:ext cx="1290612" cy="1079834"/>
      </dsp:txXfrm>
    </dsp:sp>
    <dsp:sp modelId="{E8B7BC07-9A1E-45F9-AF60-16D1B1B5CD62}">
      <dsp:nvSpPr>
        <dsp:cNvPr id="0" name=""/>
        <dsp:cNvSpPr/>
      </dsp:nvSpPr>
      <dsp:spPr>
        <a:xfrm>
          <a:off x="1825810" y="3250230"/>
          <a:ext cx="1825200" cy="152711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800" kern="1200" noProof="0" dirty="0" smtClean="0"/>
            <a:t>Pilar4: Gestión de programas y proyectos</a:t>
          </a:r>
          <a:endParaRPr lang="es-AR" sz="1800" kern="1200" noProof="0" dirty="0"/>
        </a:p>
      </dsp:txBody>
      <dsp:txXfrm>
        <a:off x="2093104" y="3473871"/>
        <a:ext cx="1290612" cy="1079834"/>
      </dsp:txXfrm>
    </dsp:sp>
    <dsp:sp modelId="{09E9F973-CDD3-4A51-A38D-2CCAAB686698}">
      <dsp:nvSpPr>
        <dsp:cNvPr id="0" name=""/>
        <dsp:cNvSpPr/>
      </dsp:nvSpPr>
      <dsp:spPr>
        <a:xfrm>
          <a:off x="1147192" y="1164954"/>
          <a:ext cx="1825200" cy="152711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800" kern="1200" noProof="0" dirty="0" smtClean="0"/>
            <a:t>Pilar 5: Sistemas de seguimiento y evaluación</a:t>
          </a:r>
          <a:endParaRPr lang="es-AR" sz="1800" kern="1200" noProof="0" dirty="0"/>
        </a:p>
      </dsp:txBody>
      <dsp:txXfrm>
        <a:off x="1414486" y="1388595"/>
        <a:ext cx="1290612" cy="107983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399B1A5-6448-4D89-8134-ED956B2A7E4B}">
      <dsp:nvSpPr>
        <dsp:cNvPr id="0" name=""/>
        <dsp:cNvSpPr/>
      </dsp:nvSpPr>
      <dsp:spPr>
        <a:xfrm>
          <a:off x="1101315" y="636"/>
          <a:ext cx="1340665" cy="744814"/>
        </a:xfrm>
        <a:prstGeom prst="roundRect">
          <a:avLst>
            <a:gd name="adj" fmla="val 10000"/>
          </a:avLst>
        </a:prstGeom>
        <a:solidFill>
          <a:schemeClr val="accent6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800" b="1" kern="1200" dirty="0" smtClean="0"/>
            <a:t>Impactos</a:t>
          </a:r>
          <a:endParaRPr lang="es-CO" sz="1800" b="1" kern="1200" dirty="0"/>
        </a:p>
      </dsp:txBody>
      <dsp:txXfrm>
        <a:off x="1123130" y="22451"/>
        <a:ext cx="1297035" cy="701184"/>
      </dsp:txXfrm>
    </dsp:sp>
    <dsp:sp modelId="{E2A1D9E4-7E1A-4233-A520-0EA53385F60B}">
      <dsp:nvSpPr>
        <dsp:cNvPr id="0" name=""/>
        <dsp:cNvSpPr/>
      </dsp:nvSpPr>
      <dsp:spPr>
        <a:xfrm rot="5400000">
          <a:off x="1560292" y="845913"/>
          <a:ext cx="422711" cy="171481"/>
        </a:xfrm>
        <a:prstGeom prst="leftRight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O" sz="1400" kern="1200"/>
        </a:p>
      </dsp:txBody>
      <dsp:txXfrm rot="-5400000">
        <a:off x="1720203" y="720298"/>
        <a:ext cx="102889" cy="371267"/>
      </dsp:txXfrm>
    </dsp:sp>
    <dsp:sp modelId="{05D5ED04-C36B-4F9C-9588-03F8E838B060}">
      <dsp:nvSpPr>
        <dsp:cNvPr id="0" name=""/>
        <dsp:cNvSpPr/>
      </dsp:nvSpPr>
      <dsp:spPr>
        <a:xfrm>
          <a:off x="1101315" y="1117858"/>
          <a:ext cx="1340665" cy="744814"/>
        </a:xfrm>
        <a:prstGeom prst="roundRect">
          <a:avLst>
            <a:gd name="adj" fmla="val 10000"/>
          </a:avLst>
        </a:prstGeom>
        <a:solidFill>
          <a:schemeClr val="accent6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800" b="1" kern="1200" dirty="0" smtClean="0"/>
            <a:t>Resultados</a:t>
          </a:r>
          <a:endParaRPr lang="es-CO" sz="1800" b="1" kern="1200" dirty="0"/>
        </a:p>
      </dsp:txBody>
      <dsp:txXfrm>
        <a:off x="1123130" y="1139673"/>
        <a:ext cx="1297035" cy="701184"/>
      </dsp:txXfrm>
    </dsp:sp>
    <dsp:sp modelId="{33AE1032-6468-4238-AA11-8EB26BD8C5FB}">
      <dsp:nvSpPr>
        <dsp:cNvPr id="0" name=""/>
        <dsp:cNvSpPr/>
      </dsp:nvSpPr>
      <dsp:spPr>
        <a:xfrm rot="5400000">
          <a:off x="1580160" y="1963135"/>
          <a:ext cx="382975" cy="171481"/>
        </a:xfrm>
        <a:prstGeom prst="leftRight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O" sz="1400" kern="1200"/>
        </a:p>
      </dsp:txBody>
      <dsp:txXfrm rot="-5400000">
        <a:off x="1720203" y="1857388"/>
        <a:ext cx="102889" cy="331531"/>
      </dsp:txXfrm>
    </dsp:sp>
    <dsp:sp modelId="{FE55B969-C10A-433B-BC34-9CA34213884F}">
      <dsp:nvSpPr>
        <dsp:cNvPr id="0" name=""/>
        <dsp:cNvSpPr/>
      </dsp:nvSpPr>
      <dsp:spPr>
        <a:xfrm>
          <a:off x="1101315" y="2235079"/>
          <a:ext cx="1340665" cy="744814"/>
        </a:xfrm>
        <a:prstGeom prst="roundRect">
          <a:avLst>
            <a:gd name="adj" fmla="val 10000"/>
          </a:avLst>
        </a:prstGeom>
        <a:solidFill>
          <a:schemeClr val="accent6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800" b="1" kern="1200" dirty="0" smtClean="0"/>
            <a:t>Productos</a:t>
          </a:r>
          <a:endParaRPr lang="es-CO" sz="1800" b="1" kern="1200" dirty="0"/>
        </a:p>
      </dsp:txBody>
      <dsp:txXfrm>
        <a:off x="1123130" y="2256894"/>
        <a:ext cx="1297035" cy="701184"/>
      </dsp:txXfrm>
    </dsp:sp>
    <dsp:sp modelId="{206AB408-5AF0-4ED3-9503-452FD078B59F}">
      <dsp:nvSpPr>
        <dsp:cNvPr id="0" name=""/>
        <dsp:cNvSpPr/>
      </dsp:nvSpPr>
      <dsp:spPr>
        <a:xfrm rot="5400000">
          <a:off x="1580157" y="3080358"/>
          <a:ext cx="382980" cy="171477"/>
        </a:xfrm>
        <a:prstGeom prst="leftRight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O" sz="1400" kern="1200"/>
        </a:p>
      </dsp:txBody>
      <dsp:txXfrm rot="-5400000">
        <a:off x="1720204" y="2974607"/>
        <a:ext cx="102887" cy="331537"/>
      </dsp:txXfrm>
    </dsp:sp>
    <dsp:sp modelId="{0FF6ABB4-E43C-4C57-B1DD-6B847BDFEC72}">
      <dsp:nvSpPr>
        <dsp:cNvPr id="0" name=""/>
        <dsp:cNvSpPr/>
      </dsp:nvSpPr>
      <dsp:spPr>
        <a:xfrm>
          <a:off x="1101315" y="3352301"/>
          <a:ext cx="1340665" cy="744814"/>
        </a:xfrm>
        <a:prstGeom prst="roundRect">
          <a:avLst>
            <a:gd name="adj" fmla="val 10000"/>
          </a:avLst>
        </a:prstGeom>
        <a:solidFill>
          <a:schemeClr val="accent6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800" b="1" kern="1200" dirty="0" smtClean="0"/>
            <a:t>Actividades </a:t>
          </a:r>
          <a:endParaRPr lang="es-CO" sz="1800" b="1" kern="1200" dirty="0"/>
        </a:p>
      </dsp:txBody>
      <dsp:txXfrm>
        <a:off x="1123130" y="3374116"/>
        <a:ext cx="1297035" cy="701184"/>
      </dsp:txXfrm>
    </dsp:sp>
    <dsp:sp modelId="{5A6B5B66-945B-4135-B819-035E1E31336A}">
      <dsp:nvSpPr>
        <dsp:cNvPr id="0" name=""/>
        <dsp:cNvSpPr/>
      </dsp:nvSpPr>
      <dsp:spPr>
        <a:xfrm rot="5400000">
          <a:off x="1560294" y="4197578"/>
          <a:ext cx="422706" cy="171481"/>
        </a:xfrm>
        <a:prstGeom prst="leftRight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O" sz="1400" kern="1200"/>
        </a:p>
      </dsp:txBody>
      <dsp:txXfrm rot="-5400000">
        <a:off x="1720202" y="4071966"/>
        <a:ext cx="102889" cy="371262"/>
      </dsp:txXfrm>
    </dsp:sp>
    <dsp:sp modelId="{33392E2F-45D5-41E5-A638-55B79C2129E5}">
      <dsp:nvSpPr>
        <dsp:cNvPr id="0" name=""/>
        <dsp:cNvSpPr/>
      </dsp:nvSpPr>
      <dsp:spPr>
        <a:xfrm>
          <a:off x="1101315" y="4469523"/>
          <a:ext cx="1340665" cy="744814"/>
        </a:xfrm>
        <a:prstGeom prst="roundRect">
          <a:avLst>
            <a:gd name="adj" fmla="val 10000"/>
          </a:avLst>
        </a:prstGeom>
        <a:solidFill>
          <a:schemeClr val="accent6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800" b="1" kern="1200" dirty="0" smtClean="0"/>
            <a:t>Insumos </a:t>
          </a:r>
          <a:endParaRPr lang="es-CO" sz="1800" b="1" kern="1200" dirty="0"/>
        </a:p>
      </dsp:txBody>
      <dsp:txXfrm>
        <a:off x="1123130" y="4491338"/>
        <a:ext cx="1297035" cy="70118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35FDF69-F6AC-47DB-8995-4C4054AEEF10}">
      <dsp:nvSpPr>
        <dsp:cNvPr id="0" name=""/>
        <dsp:cNvSpPr/>
      </dsp:nvSpPr>
      <dsp:spPr>
        <a:xfrm rot="5400000">
          <a:off x="4189990" y="-1676295"/>
          <a:ext cx="752652" cy="4297710"/>
        </a:xfrm>
        <a:prstGeom prst="round2SameRect">
          <a:avLst/>
        </a:prstGeom>
        <a:gradFill rotWithShape="1">
          <a:gsLst>
            <a:gs pos="0">
              <a:schemeClr val="accent6">
                <a:tint val="50000"/>
                <a:satMod val="300000"/>
              </a:schemeClr>
            </a:gs>
            <a:gs pos="35000">
              <a:schemeClr val="accent6">
                <a:tint val="37000"/>
                <a:satMod val="300000"/>
              </a:schemeClr>
            </a:gs>
            <a:gs pos="100000">
              <a:schemeClr val="accent6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6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49530" tIns="24765" rIns="49530" bIns="24765" numCol="1" spcCol="1270" anchor="ctr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CO" sz="1300" kern="1200" dirty="0" smtClean="0"/>
            <a:t>Incremento del Índice de Desarrollo Humano</a:t>
          </a:r>
          <a:endParaRPr lang="es-CO" sz="1300" kern="1200" dirty="0"/>
        </a:p>
      </dsp:txBody>
      <dsp:txXfrm rot="-5400000">
        <a:off x="2417462" y="132974"/>
        <a:ext cx="4260969" cy="679170"/>
      </dsp:txXfrm>
    </dsp:sp>
    <dsp:sp modelId="{0729C668-B505-4E63-88CF-CC8940D575A6}">
      <dsp:nvSpPr>
        <dsp:cNvPr id="0" name=""/>
        <dsp:cNvSpPr/>
      </dsp:nvSpPr>
      <dsp:spPr>
        <a:xfrm>
          <a:off x="0" y="2151"/>
          <a:ext cx="2417461" cy="940815"/>
        </a:xfrm>
        <a:prstGeom prst="roundRect">
          <a:avLst/>
        </a:prstGeom>
        <a:gradFill rotWithShape="1">
          <a:gsLst>
            <a:gs pos="0">
              <a:schemeClr val="accent6">
                <a:shade val="51000"/>
                <a:satMod val="130000"/>
              </a:schemeClr>
            </a:gs>
            <a:gs pos="80000">
              <a:schemeClr val="accent6">
                <a:shade val="93000"/>
                <a:satMod val="130000"/>
              </a:schemeClr>
            </a:gs>
            <a:gs pos="100000">
              <a:schemeClr val="accent6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6"/>
        </a:lnRef>
        <a:fillRef idx="3">
          <a:schemeClr val="accent6"/>
        </a:fillRef>
        <a:effectRef idx="3">
          <a:schemeClr val="accent6"/>
        </a:effectRef>
        <a:fontRef idx="minor">
          <a:schemeClr val="lt1"/>
        </a:fontRef>
      </dsp:style>
      <dsp:txBody>
        <a:bodyPr spcFirstLastPara="0" vert="horz" wrap="square" lIns="121920" tIns="60960" rIns="121920" bIns="6096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3200" kern="1200" dirty="0" smtClean="0"/>
            <a:t>Impactos </a:t>
          </a:r>
          <a:endParaRPr lang="es-CO" sz="3200" kern="1200" dirty="0"/>
        </a:p>
      </dsp:txBody>
      <dsp:txXfrm>
        <a:off x="45927" y="48078"/>
        <a:ext cx="2325607" cy="848961"/>
      </dsp:txXfrm>
    </dsp:sp>
    <dsp:sp modelId="{F12108E0-A6A7-4A1A-A5C1-343E4658110F}">
      <dsp:nvSpPr>
        <dsp:cNvPr id="0" name=""/>
        <dsp:cNvSpPr/>
      </dsp:nvSpPr>
      <dsp:spPr>
        <a:xfrm rot="5400000">
          <a:off x="4189990" y="-688439"/>
          <a:ext cx="752652" cy="4297710"/>
        </a:xfrm>
        <a:prstGeom prst="round2SameRect">
          <a:avLst/>
        </a:prstGeom>
        <a:gradFill rotWithShape="1">
          <a:gsLst>
            <a:gs pos="0">
              <a:schemeClr val="accent6">
                <a:tint val="50000"/>
                <a:satMod val="300000"/>
              </a:schemeClr>
            </a:gs>
            <a:gs pos="35000">
              <a:schemeClr val="accent6">
                <a:tint val="37000"/>
                <a:satMod val="300000"/>
              </a:schemeClr>
            </a:gs>
            <a:gs pos="100000">
              <a:schemeClr val="accent6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6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49530" tIns="24765" rIns="49530" bIns="24765" numCol="1" spcCol="1270" anchor="ctr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CO" sz="1300" kern="1200" dirty="0" smtClean="0"/>
            <a:t>Incremento de productividad / </a:t>
          </a:r>
          <a:r>
            <a:rPr lang="es-CO" sz="1300" kern="1200" dirty="0" err="1" smtClean="0"/>
            <a:t>há</a:t>
          </a:r>
          <a:r>
            <a:rPr lang="es-CO" sz="1300" kern="1200" dirty="0" smtClean="0"/>
            <a:t> </a:t>
          </a:r>
          <a:endParaRPr lang="es-CO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CO" sz="1300" kern="1200" dirty="0" smtClean="0"/>
            <a:t>Incremento de ingreso rural</a:t>
          </a:r>
          <a:endParaRPr lang="es-CO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CO" sz="1300" kern="1200" dirty="0" smtClean="0"/>
            <a:t>Adopción del  prácticas culturales modernas</a:t>
          </a:r>
          <a:endParaRPr lang="es-CO" sz="1300" kern="1200" dirty="0"/>
        </a:p>
      </dsp:txBody>
      <dsp:txXfrm rot="-5400000">
        <a:off x="2417462" y="1120830"/>
        <a:ext cx="4260969" cy="679170"/>
      </dsp:txXfrm>
    </dsp:sp>
    <dsp:sp modelId="{7EEF3B4E-1B1C-4B45-A9BA-4F7592E2412A}">
      <dsp:nvSpPr>
        <dsp:cNvPr id="0" name=""/>
        <dsp:cNvSpPr/>
      </dsp:nvSpPr>
      <dsp:spPr>
        <a:xfrm>
          <a:off x="0" y="990008"/>
          <a:ext cx="2417461" cy="940815"/>
        </a:xfrm>
        <a:prstGeom prst="roundRect">
          <a:avLst/>
        </a:prstGeom>
        <a:gradFill rotWithShape="1">
          <a:gsLst>
            <a:gs pos="0">
              <a:schemeClr val="accent6">
                <a:shade val="51000"/>
                <a:satMod val="130000"/>
              </a:schemeClr>
            </a:gs>
            <a:gs pos="80000">
              <a:schemeClr val="accent6">
                <a:shade val="93000"/>
                <a:satMod val="130000"/>
              </a:schemeClr>
            </a:gs>
            <a:gs pos="100000">
              <a:schemeClr val="accent6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6"/>
        </a:lnRef>
        <a:fillRef idx="3">
          <a:schemeClr val="accent6"/>
        </a:fillRef>
        <a:effectRef idx="3">
          <a:schemeClr val="accent6"/>
        </a:effectRef>
        <a:fontRef idx="minor">
          <a:schemeClr val="lt1"/>
        </a:fontRef>
      </dsp:style>
      <dsp:txBody>
        <a:bodyPr spcFirstLastPara="0" vert="horz" wrap="square" lIns="121920" tIns="60960" rIns="121920" bIns="6096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3200" kern="1200" dirty="0" smtClean="0"/>
            <a:t>Resultados</a:t>
          </a:r>
          <a:endParaRPr lang="es-CO" sz="3200" kern="1200" dirty="0"/>
        </a:p>
      </dsp:txBody>
      <dsp:txXfrm>
        <a:off x="45927" y="1035935"/>
        <a:ext cx="2325607" cy="848961"/>
      </dsp:txXfrm>
    </dsp:sp>
    <dsp:sp modelId="{1ACA004A-472D-4978-AB86-DD4F244CB410}">
      <dsp:nvSpPr>
        <dsp:cNvPr id="0" name=""/>
        <dsp:cNvSpPr/>
      </dsp:nvSpPr>
      <dsp:spPr>
        <a:xfrm rot="5400000">
          <a:off x="4189990" y="299416"/>
          <a:ext cx="752652" cy="4297710"/>
        </a:xfrm>
        <a:prstGeom prst="round2SameRect">
          <a:avLst/>
        </a:prstGeom>
        <a:gradFill rotWithShape="1">
          <a:gsLst>
            <a:gs pos="0">
              <a:schemeClr val="accent6">
                <a:tint val="50000"/>
                <a:satMod val="300000"/>
              </a:schemeClr>
            </a:gs>
            <a:gs pos="35000">
              <a:schemeClr val="accent6">
                <a:tint val="37000"/>
                <a:satMod val="300000"/>
              </a:schemeClr>
            </a:gs>
            <a:gs pos="100000">
              <a:schemeClr val="accent6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6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49530" tIns="24765" rIns="49530" bIns="24765" numCol="1" spcCol="1270" anchor="ctr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CO" sz="1300" kern="1200" dirty="0" smtClean="0"/>
            <a:t> Productores con formación técnica</a:t>
          </a:r>
          <a:endParaRPr lang="es-CO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CO" sz="1300" kern="1200" dirty="0" smtClean="0"/>
            <a:t>Beneficiarios de crédito, maquinaria &amp; equipos</a:t>
          </a:r>
          <a:endParaRPr lang="es-CO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CO" sz="1300" kern="1200" dirty="0" smtClean="0"/>
            <a:t>Organizaciones productivas constituidas y operando</a:t>
          </a:r>
          <a:endParaRPr lang="es-CO" sz="1300" kern="1200" dirty="0"/>
        </a:p>
      </dsp:txBody>
      <dsp:txXfrm rot="-5400000">
        <a:off x="2417462" y="2108686"/>
        <a:ext cx="4260969" cy="679170"/>
      </dsp:txXfrm>
    </dsp:sp>
    <dsp:sp modelId="{13778EAC-832B-4C01-BF3B-6519C83BC513}">
      <dsp:nvSpPr>
        <dsp:cNvPr id="0" name=""/>
        <dsp:cNvSpPr/>
      </dsp:nvSpPr>
      <dsp:spPr>
        <a:xfrm>
          <a:off x="0" y="1977864"/>
          <a:ext cx="2417461" cy="940815"/>
        </a:xfrm>
        <a:prstGeom prst="roundRect">
          <a:avLst/>
        </a:prstGeom>
        <a:gradFill rotWithShape="1">
          <a:gsLst>
            <a:gs pos="0">
              <a:schemeClr val="accent6">
                <a:shade val="51000"/>
                <a:satMod val="130000"/>
              </a:schemeClr>
            </a:gs>
            <a:gs pos="80000">
              <a:schemeClr val="accent6">
                <a:shade val="93000"/>
                <a:satMod val="130000"/>
              </a:schemeClr>
            </a:gs>
            <a:gs pos="100000">
              <a:schemeClr val="accent6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6"/>
        </a:lnRef>
        <a:fillRef idx="3">
          <a:schemeClr val="accent6"/>
        </a:fillRef>
        <a:effectRef idx="3">
          <a:schemeClr val="accent6"/>
        </a:effectRef>
        <a:fontRef idx="minor">
          <a:schemeClr val="lt1"/>
        </a:fontRef>
      </dsp:style>
      <dsp:txBody>
        <a:bodyPr spcFirstLastPara="0" vert="horz" wrap="square" lIns="121920" tIns="60960" rIns="121920" bIns="6096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3200" kern="1200" dirty="0" smtClean="0"/>
            <a:t>Productos</a:t>
          </a:r>
          <a:endParaRPr lang="es-CO" sz="3200" kern="1200" dirty="0"/>
        </a:p>
      </dsp:txBody>
      <dsp:txXfrm>
        <a:off x="45927" y="2023791"/>
        <a:ext cx="2325607" cy="848961"/>
      </dsp:txXfrm>
    </dsp:sp>
    <dsp:sp modelId="{3656F041-7A49-4EA3-89B0-97B4B29A7854}">
      <dsp:nvSpPr>
        <dsp:cNvPr id="0" name=""/>
        <dsp:cNvSpPr/>
      </dsp:nvSpPr>
      <dsp:spPr>
        <a:xfrm rot="5400000">
          <a:off x="4189990" y="1287273"/>
          <a:ext cx="752652" cy="4297710"/>
        </a:xfrm>
        <a:prstGeom prst="round2SameRect">
          <a:avLst/>
        </a:prstGeom>
        <a:gradFill rotWithShape="1">
          <a:gsLst>
            <a:gs pos="0">
              <a:schemeClr val="accent6">
                <a:tint val="50000"/>
                <a:satMod val="300000"/>
              </a:schemeClr>
            </a:gs>
            <a:gs pos="35000">
              <a:schemeClr val="accent6">
                <a:tint val="37000"/>
                <a:satMod val="300000"/>
              </a:schemeClr>
            </a:gs>
            <a:gs pos="100000">
              <a:schemeClr val="accent6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6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49530" tIns="24765" rIns="49530" bIns="24765" numCol="1" spcCol="1270" anchor="ctr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CO" sz="1300" kern="1200" dirty="0" smtClean="0"/>
            <a:t>Asistencia técnica, formación técnica rural ;apoyo en gestión crediticia y certificación, fortalecimiento organizacional</a:t>
          </a:r>
          <a:endParaRPr lang="es-CO" sz="1300" kern="1200" dirty="0"/>
        </a:p>
      </dsp:txBody>
      <dsp:txXfrm rot="-5400000">
        <a:off x="2417462" y="3096543"/>
        <a:ext cx="4260969" cy="679170"/>
      </dsp:txXfrm>
    </dsp:sp>
    <dsp:sp modelId="{12917E98-E5D9-43BB-BC30-9BF036CE6004}">
      <dsp:nvSpPr>
        <dsp:cNvPr id="0" name=""/>
        <dsp:cNvSpPr/>
      </dsp:nvSpPr>
      <dsp:spPr>
        <a:xfrm>
          <a:off x="0" y="2965720"/>
          <a:ext cx="2417461" cy="940815"/>
        </a:xfrm>
        <a:prstGeom prst="roundRect">
          <a:avLst/>
        </a:prstGeom>
        <a:gradFill rotWithShape="1">
          <a:gsLst>
            <a:gs pos="0">
              <a:schemeClr val="accent6">
                <a:shade val="51000"/>
                <a:satMod val="130000"/>
              </a:schemeClr>
            </a:gs>
            <a:gs pos="80000">
              <a:schemeClr val="accent6">
                <a:shade val="93000"/>
                <a:satMod val="130000"/>
              </a:schemeClr>
            </a:gs>
            <a:gs pos="100000">
              <a:schemeClr val="accent6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6"/>
        </a:lnRef>
        <a:fillRef idx="3">
          <a:schemeClr val="accent6"/>
        </a:fillRef>
        <a:effectRef idx="3">
          <a:schemeClr val="accent6"/>
        </a:effectRef>
        <a:fontRef idx="minor">
          <a:schemeClr val="lt1"/>
        </a:fontRef>
      </dsp:style>
      <dsp:txBody>
        <a:bodyPr spcFirstLastPara="0" vert="horz" wrap="square" lIns="121920" tIns="60960" rIns="121920" bIns="6096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3200" kern="1200" dirty="0" smtClean="0"/>
            <a:t>Actividades</a:t>
          </a:r>
          <a:endParaRPr lang="es-CO" sz="3200" kern="1200" dirty="0"/>
        </a:p>
      </dsp:txBody>
      <dsp:txXfrm>
        <a:off x="45927" y="3011647"/>
        <a:ext cx="2325607" cy="848961"/>
      </dsp:txXfrm>
    </dsp:sp>
    <dsp:sp modelId="{E22C9B75-066E-44C4-B6B4-ECE30DACAABE}">
      <dsp:nvSpPr>
        <dsp:cNvPr id="0" name=""/>
        <dsp:cNvSpPr/>
      </dsp:nvSpPr>
      <dsp:spPr>
        <a:xfrm rot="5400000">
          <a:off x="4189990" y="2275129"/>
          <a:ext cx="752652" cy="4297710"/>
        </a:xfrm>
        <a:prstGeom prst="round2SameRect">
          <a:avLst/>
        </a:prstGeom>
        <a:gradFill rotWithShape="1">
          <a:gsLst>
            <a:gs pos="0">
              <a:schemeClr val="accent6">
                <a:tint val="50000"/>
                <a:satMod val="300000"/>
              </a:schemeClr>
            </a:gs>
            <a:gs pos="35000">
              <a:schemeClr val="accent6">
                <a:tint val="37000"/>
                <a:satMod val="300000"/>
              </a:schemeClr>
            </a:gs>
            <a:gs pos="100000">
              <a:schemeClr val="accent6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6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49530" tIns="24765" rIns="49530" bIns="24765" numCol="1" spcCol="1270" anchor="ctr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CO" sz="1300" kern="1200" dirty="0" smtClean="0"/>
            <a:t> Material pedagógico y divulgativo;  herramientas y equipos de campo, laboratorios, fertilizantes , personal técnico y de extensión…</a:t>
          </a:r>
          <a:endParaRPr lang="es-CO" sz="1300" kern="1200" dirty="0"/>
        </a:p>
      </dsp:txBody>
      <dsp:txXfrm rot="-5400000">
        <a:off x="2417462" y="4084399"/>
        <a:ext cx="4260969" cy="679170"/>
      </dsp:txXfrm>
    </dsp:sp>
    <dsp:sp modelId="{CB642D2F-368A-4087-9D27-983145065BE7}">
      <dsp:nvSpPr>
        <dsp:cNvPr id="0" name=""/>
        <dsp:cNvSpPr/>
      </dsp:nvSpPr>
      <dsp:spPr>
        <a:xfrm>
          <a:off x="0" y="3953576"/>
          <a:ext cx="2417461" cy="940815"/>
        </a:xfrm>
        <a:prstGeom prst="roundRect">
          <a:avLst/>
        </a:prstGeom>
        <a:gradFill rotWithShape="1">
          <a:gsLst>
            <a:gs pos="0">
              <a:schemeClr val="accent6">
                <a:shade val="51000"/>
                <a:satMod val="130000"/>
              </a:schemeClr>
            </a:gs>
            <a:gs pos="80000">
              <a:schemeClr val="accent6">
                <a:shade val="93000"/>
                <a:satMod val="130000"/>
              </a:schemeClr>
            </a:gs>
            <a:gs pos="100000">
              <a:schemeClr val="accent6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6"/>
        </a:lnRef>
        <a:fillRef idx="3">
          <a:schemeClr val="accent6"/>
        </a:fillRef>
        <a:effectRef idx="3">
          <a:schemeClr val="accent6"/>
        </a:effectRef>
        <a:fontRef idx="minor">
          <a:schemeClr val="lt1"/>
        </a:fontRef>
      </dsp:style>
      <dsp:txBody>
        <a:bodyPr spcFirstLastPara="0" vert="horz" wrap="square" lIns="121920" tIns="60960" rIns="121920" bIns="6096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3200" kern="1200" dirty="0" smtClean="0"/>
            <a:t>Insumos</a:t>
          </a:r>
          <a:endParaRPr lang="es-CO" sz="3200" kern="1200" dirty="0"/>
        </a:p>
      </dsp:txBody>
      <dsp:txXfrm>
        <a:off x="45927" y="3999503"/>
        <a:ext cx="2325607" cy="848961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52A588E-B0B1-4D0E-9FDF-3A195D682F2F}">
      <dsp:nvSpPr>
        <dsp:cNvPr id="0" name=""/>
        <dsp:cNvSpPr/>
      </dsp:nvSpPr>
      <dsp:spPr>
        <a:xfrm>
          <a:off x="2515818" y="-16739"/>
          <a:ext cx="3489610" cy="3300075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000" kern="1200" dirty="0" smtClean="0"/>
            <a:t>Valores, objetivos misionales</a:t>
          </a:r>
        </a:p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kern="1200" dirty="0" smtClean="0"/>
            <a:t>(valores y normas sociales, acuerdos de política)</a:t>
          </a:r>
          <a:endParaRPr lang="es-ES" sz="1400" kern="1200" dirty="0"/>
        </a:p>
      </dsp:txBody>
      <dsp:txXfrm>
        <a:off x="2981099" y="560773"/>
        <a:ext cx="2559047" cy="1485033"/>
      </dsp:txXfrm>
    </dsp:sp>
    <dsp:sp modelId="{1AE140EB-3F8F-4BD9-BBAD-435820D06407}">
      <dsp:nvSpPr>
        <dsp:cNvPr id="0" name=""/>
        <dsp:cNvSpPr/>
      </dsp:nvSpPr>
      <dsp:spPr>
        <a:xfrm>
          <a:off x="3790156" y="1758894"/>
          <a:ext cx="3389097" cy="3173698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000" kern="1200" dirty="0" smtClean="0"/>
            <a:t>Entorno de autoridad </a:t>
          </a:r>
        </a:p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kern="1200" dirty="0" smtClean="0"/>
            <a:t>(Instituciones formales e informales de rendición de cuentas y participación</a:t>
          </a:r>
          <a:r>
            <a:rPr lang="es-MX" sz="1600" kern="1200" dirty="0" smtClean="0"/>
            <a:t>)</a:t>
          </a:r>
          <a:endParaRPr lang="es-ES" sz="1600" kern="1200" dirty="0"/>
        </a:p>
      </dsp:txBody>
      <dsp:txXfrm>
        <a:off x="4826655" y="2578766"/>
        <a:ext cx="2033458" cy="1745534"/>
      </dsp:txXfrm>
    </dsp:sp>
    <dsp:sp modelId="{DFF3F3FD-CC34-401E-997C-4846CD2A0BE6}">
      <dsp:nvSpPr>
        <dsp:cNvPr id="0" name=""/>
        <dsp:cNvSpPr/>
      </dsp:nvSpPr>
      <dsp:spPr>
        <a:xfrm>
          <a:off x="1277139" y="1703012"/>
          <a:ext cx="3257049" cy="3175889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kern="1200" dirty="0" smtClean="0"/>
            <a:t>Capacidad institucional</a:t>
          </a:r>
        </a:p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kern="1200" dirty="0" smtClean="0"/>
            <a:t>(tecnológica y técnica,  incentivos, calidad en provisión de bienes y servicios)</a:t>
          </a:r>
          <a:endParaRPr lang="es-ES" sz="1400" kern="1200" dirty="0"/>
        </a:p>
      </dsp:txBody>
      <dsp:txXfrm>
        <a:off x="1583845" y="2523450"/>
        <a:ext cx="1954229" cy="174673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07F919-9F71-4607-9DC9-F80BB55089B2}" type="datetimeFigureOut">
              <a:rPr lang="es-CO" smtClean="0"/>
              <a:t>16/09/2021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852630-6D5D-46C9-96EA-EE900DAAAB6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981679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3D2065-F862-46F4-A90E-DC1C33E86038}" type="slidenum">
              <a:rPr lang="es-CO" smtClean="0"/>
              <a:t>14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5931920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3D2065-F862-46F4-A90E-DC1C33E86038}" type="slidenum">
              <a:rPr lang="es-CO" smtClean="0"/>
              <a:t>15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5931920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3D2065-F862-46F4-A90E-DC1C33E86038}" type="slidenum">
              <a:rPr lang="es-CO" smtClean="0"/>
              <a:t>16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59319203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3D2065-F862-46F4-A90E-DC1C33E86038}" type="slidenum">
              <a:rPr lang="es-CO" smtClean="0"/>
              <a:t>17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59319203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6ACE0EE-B40A-41D0-92A8-300C9346EBAD}" type="slidenum">
              <a:rPr lang="es-ES"/>
              <a:pPr/>
              <a:t>30</a:t>
            </a:fld>
            <a:endParaRPr lang="es-ES"/>
          </a:p>
        </p:txBody>
      </p:sp>
      <p:sp>
        <p:nvSpPr>
          <p:cNvPr id="7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s-E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99EB0-031D-45A3-A725-D4393FBF22A5}" type="datetimeFigureOut">
              <a:rPr lang="es-CO" smtClean="0"/>
              <a:t>16/09/2021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82B25-F852-4A14-B556-576B3E5E515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042916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99EB0-031D-45A3-A725-D4393FBF22A5}" type="datetimeFigureOut">
              <a:rPr lang="es-CO" smtClean="0"/>
              <a:t>16/09/2021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82B25-F852-4A14-B556-576B3E5E515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405754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99EB0-031D-45A3-A725-D4393FBF22A5}" type="datetimeFigureOut">
              <a:rPr lang="es-CO" smtClean="0"/>
              <a:t>16/09/2021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82B25-F852-4A14-B556-576B3E5E515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3590830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Click to edit Master title style</a:t>
            </a:r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648200"/>
          </a:xfrm>
        </p:spPr>
        <p:txBody>
          <a:bodyPr/>
          <a:lstStyle>
            <a:lvl5pPr>
              <a:buClr>
                <a:schemeClr val="accent2"/>
              </a:buClr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9799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99EB0-031D-45A3-A725-D4393FBF22A5}" type="datetimeFigureOut">
              <a:rPr lang="es-CO" smtClean="0"/>
              <a:t>16/09/2021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82B25-F852-4A14-B556-576B3E5E515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948812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99EB0-031D-45A3-A725-D4393FBF22A5}" type="datetimeFigureOut">
              <a:rPr lang="es-CO" smtClean="0"/>
              <a:t>16/09/2021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82B25-F852-4A14-B556-576B3E5E515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608557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99EB0-031D-45A3-A725-D4393FBF22A5}" type="datetimeFigureOut">
              <a:rPr lang="es-CO" smtClean="0"/>
              <a:t>16/09/2021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82B25-F852-4A14-B556-576B3E5E515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578951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99EB0-031D-45A3-A725-D4393FBF22A5}" type="datetimeFigureOut">
              <a:rPr lang="es-CO" smtClean="0"/>
              <a:t>16/09/2021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82B25-F852-4A14-B556-576B3E5E515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5718803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99EB0-031D-45A3-A725-D4393FBF22A5}" type="datetimeFigureOut">
              <a:rPr lang="es-CO" smtClean="0"/>
              <a:t>16/09/2021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82B25-F852-4A14-B556-576B3E5E515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019976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99EB0-031D-45A3-A725-D4393FBF22A5}" type="datetimeFigureOut">
              <a:rPr lang="es-CO" smtClean="0"/>
              <a:t>16/09/2021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82B25-F852-4A14-B556-576B3E5E515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21842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99EB0-031D-45A3-A725-D4393FBF22A5}" type="datetimeFigureOut">
              <a:rPr lang="es-CO" smtClean="0"/>
              <a:t>16/09/2021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82B25-F852-4A14-B556-576B3E5E515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4716825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99EB0-031D-45A3-A725-D4393FBF22A5}" type="datetimeFigureOut">
              <a:rPr lang="es-CO" smtClean="0"/>
              <a:t>16/09/2021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82B25-F852-4A14-B556-576B3E5E515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032271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E99EB0-031D-45A3-A725-D4393FBF22A5}" type="datetimeFigureOut">
              <a:rPr lang="es-CO" smtClean="0"/>
              <a:t>16/09/2021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F82B25-F852-4A14-B556-576B3E5E515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1172681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emf"/><Relationship Id="rId3" Type="http://schemas.openxmlformats.org/officeDocument/2006/relationships/image" Target="../media/image2.emf"/><Relationship Id="rId7" Type="http://schemas.openxmlformats.org/officeDocument/2006/relationships/image" Target="../media/image6.emf"/><Relationship Id="rId12" Type="http://schemas.openxmlformats.org/officeDocument/2006/relationships/image" Target="../media/image1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emf"/><Relationship Id="rId11" Type="http://schemas.openxmlformats.org/officeDocument/2006/relationships/image" Target="../media/image10.emf"/><Relationship Id="rId5" Type="http://schemas.openxmlformats.org/officeDocument/2006/relationships/image" Target="../media/image4.emf"/><Relationship Id="rId10" Type="http://schemas.openxmlformats.org/officeDocument/2006/relationships/image" Target="../media/image9.emf"/><Relationship Id="rId4" Type="http://schemas.openxmlformats.org/officeDocument/2006/relationships/image" Target="../media/image3.emf"/><Relationship Id="rId9" Type="http://schemas.openxmlformats.org/officeDocument/2006/relationships/image" Target="../media/image8.e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26776" y="2319015"/>
            <a:ext cx="8621688" cy="1470025"/>
          </a:xfrm>
        </p:spPr>
        <p:txBody>
          <a:bodyPr>
            <a:noAutofit/>
          </a:bodyPr>
          <a:lstStyle/>
          <a:p>
            <a:r>
              <a:rPr lang="es-CO" sz="3000" dirty="0" smtClean="0"/>
              <a:t>Taller de capacitación sobre planificación estadística y </a:t>
            </a:r>
            <a:r>
              <a:rPr lang="es-CO" sz="3000" dirty="0" err="1" smtClean="0"/>
              <a:t>GpRD</a:t>
            </a:r>
            <a:r>
              <a:rPr lang="es-CO" sz="3000" dirty="0" smtClean="0"/>
              <a:t> en América Latina</a:t>
            </a:r>
            <a:endParaRPr lang="es-CO" sz="3000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31640" y="4196680"/>
            <a:ext cx="6656784" cy="1752600"/>
          </a:xfrm>
        </p:spPr>
        <p:txBody>
          <a:bodyPr>
            <a:noAutofit/>
          </a:bodyPr>
          <a:lstStyle/>
          <a:p>
            <a:r>
              <a:rPr lang="es-CO" sz="2600" b="1" dirty="0" smtClean="0">
                <a:solidFill>
                  <a:schemeClr val="tx1"/>
                </a:solidFill>
              </a:rPr>
              <a:t>Gestión para Resultados en el Desarrollo</a:t>
            </a:r>
          </a:p>
          <a:p>
            <a:endParaRPr lang="es-CO" sz="1800" dirty="0" smtClean="0">
              <a:solidFill>
                <a:schemeClr val="tx1"/>
              </a:solidFill>
            </a:endParaRPr>
          </a:p>
          <a:p>
            <a:endParaRPr lang="es-CO" sz="1800" dirty="0" smtClean="0">
              <a:solidFill>
                <a:schemeClr val="tx1"/>
              </a:solidFill>
            </a:endParaRPr>
          </a:p>
          <a:p>
            <a:r>
              <a:rPr lang="es-CO" sz="1800" dirty="0" smtClean="0">
                <a:solidFill>
                  <a:schemeClr val="tx1"/>
                </a:solidFill>
              </a:rPr>
              <a:t>Rafael Gómez-R</a:t>
            </a:r>
          </a:p>
          <a:p>
            <a:endParaRPr lang="es-CO" sz="1800" dirty="0">
              <a:solidFill>
                <a:schemeClr val="tx1"/>
              </a:solidFill>
            </a:endParaRPr>
          </a:p>
          <a:p>
            <a:r>
              <a:rPr lang="es-CO" sz="1800" dirty="0" smtClean="0">
                <a:solidFill>
                  <a:schemeClr val="tx1"/>
                </a:solidFill>
              </a:rPr>
              <a:t>Bogotá D.C. mayo 2014</a:t>
            </a:r>
            <a:endParaRPr lang="es-CO" sz="1800" dirty="0">
              <a:solidFill>
                <a:schemeClr val="tx1"/>
              </a:solidFill>
            </a:endParaRPr>
          </a:p>
        </p:txBody>
      </p:sp>
      <p:pic>
        <p:nvPicPr>
          <p:cNvPr id="4" name="3 Imagen"/>
          <p:cNvPicPr/>
          <p:nvPr/>
        </p:nvPicPr>
        <p:blipFill>
          <a:blip r:embed="rId2"/>
          <a:srcRect l="23278" t="22958" r="26640" b="57395"/>
          <a:stretch>
            <a:fillRect/>
          </a:stretch>
        </p:blipFill>
        <p:spPr bwMode="auto">
          <a:xfrm>
            <a:off x="1115616" y="188640"/>
            <a:ext cx="6768752" cy="21602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238299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5"/>
          <p:cNvSpPr>
            <a:spLocks noChangeArrowheads="1"/>
          </p:cNvSpPr>
          <p:nvPr/>
        </p:nvSpPr>
        <p:spPr bwMode="auto">
          <a:xfrm>
            <a:off x="381000" y="1484784"/>
            <a:ext cx="8458200" cy="36563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buClr>
                <a:srgbClr val="006699"/>
              </a:buClr>
            </a:pPr>
            <a:endParaRPr lang="es-ES" altLang="zh-CN" sz="1400" dirty="0" smtClean="0">
              <a:ea typeface="SimSun" pitchFamily="2" charset="-122"/>
            </a:endParaRPr>
          </a:p>
          <a:p>
            <a:pPr marL="457200" indent="-457200">
              <a:lnSpc>
                <a:spcPct val="85000"/>
              </a:lnSpc>
              <a:spcBef>
                <a:spcPct val="0"/>
              </a:spcBef>
              <a:buFont typeface="Wingdings" pitchFamily="2" charset="2"/>
              <a:buChar char="§"/>
            </a:pPr>
            <a:r>
              <a:rPr lang="es-ES" sz="3200" dirty="0"/>
              <a:t>Compatibiliza los objetivos y aspiraciones con las posibilidades reales de alcanzarlas.</a:t>
            </a:r>
          </a:p>
          <a:p>
            <a:pPr>
              <a:lnSpc>
                <a:spcPct val="85000"/>
              </a:lnSpc>
              <a:spcBef>
                <a:spcPct val="0"/>
              </a:spcBef>
              <a:buClr>
                <a:srgbClr val="CC9900"/>
              </a:buClr>
            </a:pPr>
            <a:r>
              <a:rPr lang="es-ES" sz="3200" dirty="0"/>
              <a:t> </a:t>
            </a:r>
          </a:p>
          <a:p>
            <a:pPr marL="457200" indent="-457200">
              <a:lnSpc>
                <a:spcPct val="85000"/>
              </a:lnSpc>
              <a:spcBef>
                <a:spcPct val="0"/>
              </a:spcBef>
              <a:buFont typeface="Wingdings" pitchFamily="2" charset="2"/>
              <a:buChar char="§"/>
            </a:pPr>
            <a:r>
              <a:rPr lang="es-ES" sz="3200" dirty="0"/>
              <a:t> Marco de referencia para orientar la gestión </a:t>
            </a:r>
            <a:r>
              <a:rPr lang="es-ES" sz="3200" dirty="0" smtClean="0"/>
              <a:t>y </a:t>
            </a:r>
            <a:r>
              <a:rPr lang="es-ES" sz="3200" dirty="0"/>
              <a:t>adelantar </a:t>
            </a:r>
            <a:r>
              <a:rPr lang="es-ES" sz="3200" dirty="0" smtClean="0"/>
              <a:t>su </a:t>
            </a:r>
            <a:r>
              <a:rPr lang="es-ES" sz="3200" dirty="0"/>
              <a:t>monitoreo y evaluación</a:t>
            </a:r>
            <a:r>
              <a:rPr lang="es-ES" sz="3200" dirty="0" smtClean="0"/>
              <a:t>.</a:t>
            </a:r>
          </a:p>
          <a:p>
            <a:pPr marL="457200" indent="-457200">
              <a:lnSpc>
                <a:spcPct val="85000"/>
              </a:lnSpc>
              <a:spcBef>
                <a:spcPct val="0"/>
              </a:spcBef>
              <a:buFont typeface="Wingdings" pitchFamily="2" charset="2"/>
              <a:buChar char="§"/>
            </a:pPr>
            <a:endParaRPr lang="es-CO" sz="3200" dirty="0"/>
          </a:p>
          <a:p>
            <a:pPr marL="457200" indent="-457200">
              <a:lnSpc>
                <a:spcPct val="85000"/>
              </a:lnSpc>
              <a:spcBef>
                <a:spcPct val="0"/>
              </a:spcBef>
              <a:buFont typeface="Wingdings" pitchFamily="2" charset="2"/>
              <a:buChar char="§"/>
            </a:pPr>
            <a:r>
              <a:rPr lang="es-CO" sz="3200" dirty="0" smtClean="0"/>
              <a:t>Orienta estratégicamente la programación y asignación plurianual del gasto</a:t>
            </a:r>
            <a:endParaRPr lang="es-ES" sz="3200" dirty="0"/>
          </a:p>
        </p:txBody>
      </p:sp>
      <p:sp>
        <p:nvSpPr>
          <p:cNvPr id="19" name="Rectangle 4"/>
          <p:cNvSpPr>
            <a:spLocks noChangeArrowheads="1"/>
          </p:cNvSpPr>
          <p:nvPr/>
        </p:nvSpPr>
        <p:spPr bwMode="auto">
          <a:xfrm>
            <a:off x="381000" y="467961"/>
            <a:ext cx="84582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457200" indent="-457200" algn="ctr" eaLnBrk="0" hangingPunct="0">
              <a:spcBef>
                <a:spcPct val="20000"/>
              </a:spcBef>
            </a:pPr>
            <a:r>
              <a:rPr lang="es-CO" altLang="en-US" sz="3600" b="1" dirty="0" smtClean="0">
                <a:solidFill>
                  <a:schemeClr val="accent1">
                    <a:lumMod val="75000"/>
                  </a:schemeClr>
                </a:solidFill>
                <a:ea typeface="ＭＳ Ｐゴシック" pitchFamily="34" charset="-128"/>
              </a:rPr>
              <a:t>Pilar 1: Planificación orientada a resultados</a:t>
            </a:r>
            <a:endParaRPr lang="es-CO" sz="3600" dirty="0">
              <a:solidFill>
                <a:srgbClr val="006699"/>
              </a:solidFill>
              <a:ea typeface="SimSun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861172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3 Grupo"/>
          <p:cNvGrpSpPr/>
          <p:nvPr/>
        </p:nvGrpSpPr>
        <p:grpSpPr>
          <a:xfrm>
            <a:off x="154512" y="2276872"/>
            <a:ext cx="2329256" cy="2376264"/>
            <a:chOff x="3202199" y="-129147"/>
            <a:chExt cx="1825200" cy="1527116"/>
          </a:xfrm>
          <a:scene3d>
            <a:camera prst="orthographicFront"/>
            <a:lightRig rig="chilly" dir="t"/>
          </a:scene3d>
        </p:grpSpPr>
        <p:sp>
          <p:nvSpPr>
            <p:cNvPr id="5" name="4 Elipse"/>
            <p:cNvSpPr/>
            <p:nvPr/>
          </p:nvSpPr>
          <p:spPr>
            <a:xfrm>
              <a:off x="3202199" y="-129147"/>
              <a:ext cx="1825200" cy="1527116"/>
            </a:xfrm>
            <a:prstGeom prst="ellipse">
              <a:avLst/>
            </a:prstGeom>
            <a:sp3d prstMaterial="translucentPowder">
              <a:bevelT w="127000" h="25400" prst="softRound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" name="Elipse 4"/>
            <p:cNvSpPr/>
            <p:nvPr/>
          </p:nvSpPr>
          <p:spPr>
            <a:xfrm>
              <a:off x="3379675" y="94494"/>
              <a:ext cx="1478448" cy="1164646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2860" tIns="22860" rIns="22860" bIns="22860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AR" sz="1800" kern="1200" noProof="0" dirty="0" smtClean="0"/>
                <a:t>Pilar 2: Presupuesto por resultados</a:t>
              </a:r>
              <a:endParaRPr lang="es-AR" sz="1800" kern="1200" noProof="0" dirty="0"/>
            </a:p>
          </p:txBody>
        </p:sp>
      </p:grp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381000" y="467961"/>
            <a:ext cx="84582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457200" indent="-457200" algn="ctr" eaLnBrk="0" hangingPunct="0">
              <a:spcBef>
                <a:spcPct val="20000"/>
              </a:spcBef>
            </a:pPr>
            <a:r>
              <a:rPr lang="es-CO" altLang="en-US" sz="3600" b="1" dirty="0" smtClean="0">
                <a:solidFill>
                  <a:schemeClr val="accent1">
                    <a:lumMod val="75000"/>
                  </a:schemeClr>
                </a:solidFill>
                <a:ea typeface="ＭＳ Ｐゴシック" pitchFamily="34" charset="-128"/>
              </a:rPr>
              <a:t>Pilar 2: Presupuesto por resultados</a:t>
            </a:r>
            <a:endParaRPr lang="es-CO" sz="3600" dirty="0">
              <a:solidFill>
                <a:srgbClr val="006699"/>
              </a:solidFill>
              <a:ea typeface="SimSun" pitchFamily="2" charset="-122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2483768" y="1484784"/>
            <a:ext cx="6355432" cy="47397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buClr>
                <a:srgbClr val="006699"/>
              </a:buClr>
            </a:pPr>
            <a:endParaRPr lang="es-ES" altLang="zh-CN" sz="1400" dirty="0" smtClean="0">
              <a:ea typeface="SimSun" pitchFamily="2" charset="-122"/>
            </a:endParaRPr>
          </a:p>
          <a:p>
            <a:pPr marL="457200" indent="-457200" algn="just">
              <a:spcBef>
                <a:spcPct val="50000"/>
              </a:spcBef>
              <a:buClr>
                <a:srgbClr val="006699"/>
              </a:buClr>
              <a:buFont typeface="Arial" pitchFamily="34" charset="0"/>
              <a:buChar char="•"/>
            </a:pPr>
            <a:r>
              <a:rPr lang="es-CO" sz="3200" dirty="0"/>
              <a:t>P</a:t>
            </a:r>
            <a:r>
              <a:rPr lang="es-CO" sz="3200" dirty="0" smtClean="0"/>
              <a:t>roceso </a:t>
            </a:r>
            <a:r>
              <a:rPr lang="es-CO" sz="3200" dirty="0"/>
              <a:t>presupuestal que enfatiza el logro de resultados correspondientes a prioridades de </a:t>
            </a:r>
            <a:r>
              <a:rPr lang="es-CO" sz="3200" dirty="0" smtClean="0"/>
              <a:t>política</a:t>
            </a:r>
          </a:p>
          <a:p>
            <a:pPr marL="457200" indent="-457200" algn="just">
              <a:spcBef>
                <a:spcPct val="50000"/>
              </a:spcBef>
              <a:buClr>
                <a:srgbClr val="006699"/>
              </a:buClr>
              <a:buFont typeface="Arial" pitchFamily="34" charset="0"/>
              <a:buChar char="•"/>
            </a:pPr>
            <a:r>
              <a:rPr lang="es-CO" sz="3200" dirty="0" smtClean="0"/>
              <a:t>Emplea </a:t>
            </a:r>
            <a:r>
              <a:rPr lang="es-CO" sz="3200" dirty="0"/>
              <a:t>información de desempeño para apoyar la toma de decisiones </a:t>
            </a:r>
            <a:r>
              <a:rPr lang="es-CO" sz="3200" dirty="0" smtClean="0"/>
              <a:t>presupuestales bajo una perspectiva de mediano plazo</a:t>
            </a:r>
          </a:p>
        </p:txBody>
      </p:sp>
    </p:spTree>
    <p:extLst>
      <p:ext uri="{BB962C8B-B14F-4D97-AF65-F5344CB8AC3E}">
        <p14:creationId xmlns:p14="http://schemas.microsoft.com/office/powerpoint/2010/main" val="282899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3 Grupo"/>
          <p:cNvGrpSpPr/>
          <p:nvPr/>
        </p:nvGrpSpPr>
        <p:grpSpPr>
          <a:xfrm>
            <a:off x="154512" y="2276872"/>
            <a:ext cx="2329256" cy="2376264"/>
            <a:chOff x="3202199" y="-129147"/>
            <a:chExt cx="1825200" cy="1527116"/>
          </a:xfrm>
          <a:scene3d>
            <a:camera prst="orthographicFront"/>
            <a:lightRig rig="chilly" dir="t"/>
          </a:scene3d>
        </p:grpSpPr>
        <p:sp>
          <p:nvSpPr>
            <p:cNvPr id="5" name="4 Elipse"/>
            <p:cNvSpPr/>
            <p:nvPr/>
          </p:nvSpPr>
          <p:spPr>
            <a:xfrm>
              <a:off x="3202199" y="-129147"/>
              <a:ext cx="1825200" cy="1527116"/>
            </a:xfrm>
            <a:prstGeom prst="ellipse">
              <a:avLst/>
            </a:prstGeom>
            <a:sp3d prstMaterial="translucentPowder">
              <a:bevelT w="127000" h="25400" prst="softRound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" name="Elipse 4"/>
            <p:cNvSpPr/>
            <p:nvPr/>
          </p:nvSpPr>
          <p:spPr>
            <a:xfrm>
              <a:off x="3379675" y="94494"/>
              <a:ext cx="1478448" cy="1164646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2860" tIns="22860" rIns="22860" bIns="22860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AR" sz="1800" kern="1200" noProof="0" dirty="0" smtClean="0"/>
                <a:t>Pilar 2: Presupuesto por resultados</a:t>
              </a:r>
              <a:endParaRPr lang="es-AR" sz="1800" kern="1200" noProof="0" dirty="0"/>
            </a:p>
          </p:txBody>
        </p:sp>
      </p:grp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381000" y="467961"/>
            <a:ext cx="84582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457200" indent="-457200" algn="ctr" eaLnBrk="0" hangingPunct="0">
              <a:spcBef>
                <a:spcPct val="20000"/>
              </a:spcBef>
            </a:pPr>
            <a:r>
              <a:rPr lang="es-CO" altLang="en-US" sz="3600" b="1" dirty="0" smtClean="0">
                <a:solidFill>
                  <a:schemeClr val="accent1">
                    <a:lumMod val="75000"/>
                  </a:schemeClr>
                </a:solidFill>
                <a:ea typeface="ＭＳ Ｐゴシック" pitchFamily="34" charset="-128"/>
              </a:rPr>
              <a:t>Pilar 2: Presupuesto por resultados</a:t>
            </a:r>
            <a:endParaRPr lang="es-CO" sz="3600" dirty="0">
              <a:solidFill>
                <a:srgbClr val="006699"/>
              </a:solidFill>
              <a:ea typeface="SimSun" pitchFamily="2" charset="-122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2483768" y="1484784"/>
            <a:ext cx="6355432" cy="47397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buClr>
                <a:srgbClr val="006699"/>
              </a:buClr>
            </a:pPr>
            <a:endParaRPr lang="es-ES" altLang="zh-CN" sz="1400" dirty="0" smtClean="0">
              <a:ea typeface="SimSun" pitchFamily="2" charset="-122"/>
            </a:endParaRPr>
          </a:p>
          <a:p>
            <a:pPr marL="457200" indent="-457200" algn="just">
              <a:spcBef>
                <a:spcPct val="50000"/>
              </a:spcBef>
              <a:buClr>
                <a:srgbClr val="006699"/>
              </a:buClr>
              <a:buFont typeface="Arial" pitchFamily="34" charset="0"/>
              <a:buChar char="•"/>
            </a:pPr>
            <a:r>
              <a:rPr lang="es-CO" sz="3200" dirty="0"/>
              <a:t>A</a:t>
            </a:r>
            <a:r>
              <a:rPr lang="es-CO" sz="3200" dirty="0" smtClean="0"/>
              <a:t>plica </a:t>
            </a:r>
            <a:r>
              <a:rPr lang="es-CO" sz="3200" dirty="0"/>
              <a:t>incentivos a la efectividad del gasto, al igual que mecanismos de participación y rendición de cuentas. </a:t>
            </a:r>
            <a:endParaRPr lang="es-CO" sz="3200" dirty="0" smtClean="0"/>
          </a:p>
          <a:p>
            <a:pPr marL="457200" indent="-457200" algn="just">
              <a:spcBef>
                <a:spcPct val="50000"/>
              </a:spcBef>
              <a:buClr>
                <a:srgbClr val="006699"/>
              </a:buClr>
              <a:buFont typeface="Arial" pitchFamily="34" charset="0"/>
              <a:buChar char="•"/>
            </a:pPr>
            <a:r>
              <a:rPr lang="es-CO" sz="3200" dirty="0" smtClean="0"/>
              <a:t>El </a:t>
            </a:r>
            <a:r>
              <a:rPr lang="es-CO" sz="3200" dirty="0"/>
              <a:t>presupuesto por resultados se estructura en programas alineados con los objetivos de </a:t>
            </a:r>
            <a:r>
              <a:rPr lang="es-CO" sz="3200" dirty="0" smtClean="0"/>
              <a:t>política</a:t>
            </a:r>
          </a:p>
        </p:txBody>
      </p:sp>
    </p:spTree>
    <p:extLst>
      <p:ext uri="{BB962C8B-B14F-4D97-AF65-F5344CB8AC3E}">
        <p14:creationId xmlns:p14="http://schemas.microsoft.com/office/powerpoint/2010/main" val="2944550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3 Grupo"/>
          <p:cNvGrpSpPr/>
          <p:nvPr/>
        </p:nvGrpSpPr>
        <p:grpSpPr>
          <a:xfrm>
            <a:off x="154512" y="2276872"/>
            <a:ext cx="2329256" cy="2376264"/>
            <a:chOff x="3202199" y="-129147"/>
            <a:chExt cx="1825200" cy="1527116"/>
          </a:xfrm>
          <a:scene3d>
            <a:camera prst="orthographicFront"/>
            <a:lightRig rig="chilly" dir="t"/>
          </a:scene3d>
        </p:grpSpPr>
        <p:sp>
          <p:nvSpPr>
            <p:cNvPr id="5" name="4 Elipse"/>
            <p:cNvSpPr/>
            <p:nvPr/>
          </p:nvSpPr>
          <p:spPr>
            <a:xfrm>
              <a:off x="3202199" y="-129147"/>
              <a:ext cx="1825200" cy="1527116"/>
            </a:xfrm>
            <a:prstGeom prst="ellipse">
              <a:avLst/>
            </a:prstGeom>
            <a:sp3d prstMaterial="translucentPowder">
              <a:bevelT w="127000" h="25400" prst="softRound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" name="Elipse 4"/>
            <p:cNvSpPr/>
            <p:nvPr/>
          </p:nvSpPr>
          <p:spPr>
            <a:xfrm>
              <a:off x="3379675" y="94494"/>
              <a:ext cx="1478448" cy="1164646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2860" tIns="22860" rIns="22860" bIns="22860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AR" sz="1800" kern="1200" noProof="0" dirty="0" smtClean="0"/>
                <a:t>Pilar 2: Presupuesto por resultados</a:t>
              </a:r>
              <a:endParaRPr lang="es-AR" sz="1800" kern="1200" noProof="0" dirty="0"/>
            </a:p>
          </p:txBody>
        </p:sp>
      </p:grp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381000" y="467961"/>
            <a:ext cx="84582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457200" indent="-457200" algn="ctr" eaLnBrk="0" hangingPunct="0">
              <a:spcBef>
                <a:spcPct val="20000"/>
              </a:spcBef>
            </a:pPr>
            <a:r>
              <a:rPr lang="es-CO" altLang="en-US" sz="3600" b="1" dirty="0" smtClean="0">
                <a:solidFill>
                  <a:schemeClr val="accent1">
                    <a:lumMod val="75000"/>
                  </a:schemeClr>
                </a:solidFill>
                <a:ea typeface="ＭＳ Ｐゴシック" pitchFamily="34" charset="-128"/>
              </a:rPr>
              <a:t>Pilar 2: Presupuesto por resultados</a:t>
            </a:r>
            <a:endParaRPr lang="es-CO" sz="3600" dirty="0">
              <a:solidFill>
                <a:srgbClr val="006699"/>
              </a:solidFill>
              <a:ea typeface="SimSun" pitchFamily="2" charset="-122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2483768" y="1484784"/>
            <a:ext cx="6355432" cy="40010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buClr>
                <a:srgbClr val="006699"/>
              </a:buClr>
            </a:pPr>
            <a:endParaRPr lang="es-ES" altLang="zh-CN" sz="1400" dirty="0" smtClean="0">
              <a:ea typeface="SimSun" pitchFamily="2" charset="-122"/>
            </a:endParaRPr>
          </a:p>
          <a:p>
            <a:pPr marL="457200" indent="-457200" algn="just">
              <a:spcBef>
                <a:spcPct val="50000"/>
              </a:spcBef>
              <a:buClr>
                <a:srgbClr val="006699"/>
              </a:buClr>
              <a:buFont typeface="Arial" pitchFamily="34" charset="0"/>
              <a:buChar char="•"/>
            </a:pPr>
            <a:r>
              <a:rPr lang="es-CO" sz="3200" dirty="0"/>
              <a:t>Mediante la articulación programática, se vinculan los dos primeros pilares con el objeto de asegurar la mayor consistencia posible entre la planeación del presupuesto y la presupuestación de la planeación</a:t>
            </a:r>
            <a:endParaRPr lang="es-CO" sz="3200" dirty="0" smtClean="0"/>
          </a:p>
        </p:txBody>
      </p:sp>
    </p:spTree>
    <p:extLst>
      <p:ext uri="{BB962C8B-B14F-4D97-AF65-F5344CB8AC3E}">
        <p14:creationId xmlns:p14="http://schemas.microsoft.com/office/powerpoint/2010/main" val="294200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381000" y="467961"/>
            <a:ext cx="84582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457200" indent="-457200" algn="ctr" eaLnBrk="0" hangingPunct="0">
              <a:spcBef>
                <a:spcPct val="20000"/>
              </a:spcBef>
            </a:pPr>
            <a:r>
              <a:rPr lang="es-CO" altLang="en-US" sz="3600" b="1" dirty="0" smtClean="0">
                <a:solidFill>
                  <a:schemeClr val="accent1">
                    <a:lumMod val="75000"/>
                  </a:schemeClr>
                </a:solidFill>
                <a:ea typeface="ＭＳ Ｐゴシック" pitchFamily="34" charset="-128"/>
              </a:rPr>
              <a:t>Articulación pilares 1 y 2</a:t>
            </a:r>
            <a:endParaRPr lang="es-CO" sz="3600" dirty="0">
              <a:solidFill>
                <a:srgbClr val="006699"/>
              </a:solidFill>
              <a:ea typeface="SimSun" pitchFamily="2" charset="-122"/>
            </a:endParaRPr>
          </a:p>
        </p:txBody>
      </p:sp>
      <p:grpSp>
        <p:nvGrpSpPr>
          <p:cNvPr id="3" name="Group 4"/>
          <p:cNvGrpSpPr>
            <a:grpSpLocks noChangeAspect="1"/>
          </p:cNvGrpSpPr>
          <p:nvPr/>
        </p:nvGrpSpPr>
        <p:grpSpPr bwMode="auto">
          <a:xfrm>
            <a:off x="388938" y="1073150"/>
            <a:ext cx="8367713" cy="4718050"/>
            <a:chOff x="245" y="676"/>
            <a:chExt cx="5271" cy="2972"/>
          </a:xfrm>
        </p:grpSpPr>
        <p:sp>
          <p:nvSpPr>
            <p:cNvPr id="4" name="AutoShape 3"/>
            <p:cNvSpPr>
              <a:spLocks noChangeAspect="1" noChangeArrowheads="1" noTextEdit="1"/>
            </p:cNvSpPr>
            <p:nvPr/>
          </p:nvSpPr>
          <p:spPr bwMode="auto">
            <a:xfrm>
              <a:off x="245" y="676"/>
              <a:ext cx="5270" cy="29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6" name="Rectangle 5"/>
            <p:cNvSpPr>
              <a:spLocks noChangeArrowheads="1"/>
            </p:cNvSpPr>
            <p:nvPr/>
          </p:nvSpPr>
          <p:spPr bwMode="auto">
            <a:xfrm>
              <a:off x="1239" y="1585"/>
              <a:ext cx="956" cy="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16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 Narrow" pitchFamily="34" charset="0"/>
                  <a:cs typeface="Arial" pitchFamily="34" charset="0"/>
                </a:rPr>
                <a:t>Insumos y bienes 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" name="Rectangle 6"/>
            <p:cNvSpPr>
              <a:spLocks noChangeArrowheads="1"/>
            </p:cNvSpPr>
            <p:nvPr/>
          </p:nvSpPr>
          <p:spPr bwMode="auto">
            <a:xfrm>
              <a:off x="1524" y="1739"/>
              <a:ext cx="701" cy="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16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 Narrow" pitchFamily="34" charset="0"/>
                  <a:cs typeface="Arial" pitchFamily="34" charset="0"/>
                </a:rPr>
                <a:t>intermedios  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auto">
            <a:xfrm>
              <a:off x="1018" y="2106"/>
              <a:ext cx="568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16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 Narrow" pitchFamily="34" charset="0"/>
                  <a:cs typeface="Arial" pitchFamily="34" charset="0"/>
                </a:rPr>
                <a:t>Productos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" name="Rectangle 8"/>
            <p:cNvSpPr>
              <a:spLocks noChangeArrowheads="1"/>
            </p:cNvSpPr>
            <p:nvPr/>
          </p:nvSpPr>
          <p:spPr bwMode="auto">
            <a:xfrm>
              <a:off x="487" y="3210"/>
              <a:ext cx="537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16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 Narrow" pitchFamily="34" charset="0"/>
                  <a:cs typeface="Arial" pitchFamily="34" charset="0"/>
                </a:rPr>
                <a:t>Impactos 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" name="Rectangle 9"/>
            <p:cNvSpPr>
              <a:spLocks noChangeArrowheads="1"/>
            </p:cNvSpPr>
            <p:nvPr/>
          </p:nvSpPr>
          <p:spPr bwMode="auto">
            <a:xfrm>
              <a:off x="1665" y="3304"/>
              <a:ext cx="2600" cy="284"/>
            </a:xfrm>
            <a:prstGeom prst="rect">
              <a:avLst/>
            </a:prstGeom>
            <a:solidFill>
              <a:srgbClr val="99CC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pic>
          <p:nvPicPr>
            <p:cNvPr id="1034" name="Picture 10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65" y="3305"/>
              <a:ext cx="2601" cy="2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1" name="Rectangle 11"/>
            <p:cNvSpPr>
              <a:spLocks noChangeArrowheads="1"/>
            </p:cNvSpPr>
            <p:nvPr/>
          </p:nvSpPr>
          <p:spPr bwMode="auto">
            <a:xfrm>
              <a:off x="1665" y="3304"/>
              <a:ext cx="2600" cy="284"/>
            </a:xfrm>
            <a:prstGeom prst="rect">
              <a:avLst/>
            </a:prstGeom>
            <a:solidFill>
              <a:srgbClr val="99CC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2" name="Freeform 12"/>
            <p:cNvSpPr>
              <a:spLocks noEditPoints="1"/>
            </p:cNvSpPr>
            <p:nvPr/>
          </p:nvSpPr>
          <p:spPr bwMode="auto">
            <a:xfrm>
              <a:off x="1661" y="3301"/>
              <a:ext cx="2609" cy="291"/>
            </a:xfrm>
            <a:custGeom>
              <a:avLst/>
              <a:gdLst>
                <a:gd name="T0" fmla="*/ 0 w 2609"/>
                <a:gd name="T1" fmla="*/ 0 h 291"/>
                <a:gd name="T2" fmla="*/ 2609 w 2609"/>
                <a:gd name="T3" fmla="*/ 0 h 291"/>
                <a:gd name="T4" fmla="*/ 2609 w 2609"/>
                <a:gd name="T5" fmla="*/ 291 h 291"/>
                <a:gd name="T6" fmla="*/ 0 w 2609"/>
                <a:gd name="T7" fmla="*/ 291 h 291"/>
                <a:gd name="T8" fmla="*/ 0 w 2609"/>
                <a:gd name="T9" fmla="*/ 0 h 291"/>
                <a:gd name="T10" fmla="*/ 8 w 2609"/>
                <a:gd name="T11" fmla="*/ 287 h 291"/>
                <a:gd name="T12" fmla="*/ 4 w 2609"/>
                <a:gd name="T13" fmla="*/ 283 h 291"/>
                <a:gd name="T14" fmla="*/ 2605 w 2609"/>
                <a:gd name="T15" fmla="*/ 283 h 291"/>
                <a:gd name="T16" fmla="*/ 2601 w 2609"/>
                <a:gd name="T17" fmla="*/ 287 h 291"/>
                <a:gd name="T18" fmla="*/ 2601 w 2609"/>
                <a:gd name="T19" fmla="*/ 4 h 291"/>
                <a:gd name="T20" fmla="*/ 2605 w 2609"/>
                <a:gd name="T21" fmla="*/ 8 h 291"/>
                <a:gd name="T22" fmla="*/ 4 w 2609"/>
                <a:gd name="T23" fmla="*/ 8 h 291"/>
                <a:gd name="T24" fmla="*/ 8 w 2609"/>
                <a:gd name="T25" fmla="*/ 4 h 291"/>
                <a:gd name="T26" fmla="*/ 8 w 2609"/>
                <a:gd name="T27" fmla="*/ 287 h 2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609" h="291">
                  <a:moveTo>
                    <a:pt x="0" y="0"/>
                  </a:moveTo>
                  <a:lnTo>
                    <a:pt x="2609" y="0"/>
                  </a:lnTo>
                  <a:lnTo>
                    <a:pt x="2609" y="291"/>
                  </a:lnTo>
                  <a:lnTo>
                    <a:pt x="0" y="291"/>
                  </a:lnTo>
                  <a:lnTo>
                    <a:pt x="0" y="0"/>
                  </a:lnTo>
                  <a:close/>
                  <a:moveTo>
                    <a:pt x="8" y="287"/>
                  </a:moveTo>
                  <a:lnTo>
                    <a:pt x="4" y="283"/>
                  </a:lnTo>
                  <a:lnTo>
                    <a:pt x="2605" y="283"/>
                  </a:lnTo>
                  <a:lnTo>
                    <a:pt x="2601" y="287"/>
                  </a:lnTo>
                  <a:lnTo>
                    <a:pt x="2601" y="4"/>
                  </a:lnTo>
                  <a:lnTo>
                    <a:pt x="2605" y="8"/>
                  </a:lnTo>
                  <a:lnTo>
                    <a:pt x="4" y="8"/>
                  </a:lnTo>
                  <a:lnTo>
                    <a:pt x="8" y="4"/>
                  </a:lnTo>
                  <a:lnTo>
                    <a:pt x="8" y="287"/>
                  </a:lnTo>
                  <a:close/>
                </a:path>
              </a:pathLst>
            </a:custGeom>
            <a:solidFill>
              <a:srgbClr val="000000"/>
            </a:solidFill>
            <a:ln w="0" cap="flat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3" name="Rectangle 13"/>
            <p:cNvSpPr>
              <a:spLocks noChangeArrowheads="1"/>
            </p:cNvSpPr>
            <p:nvPr/>
          </p:nvSpPr>
          <p:spPr bwMode="auto">
            <a:xfrm>
              <a:off x="2261" y="3342"/>
              <a:ext cx="1477" cy="2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22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 Narrow" pitchFamily="34" charset="0"/>
                  <a:cs typeface="Arial" pitchFamily="34" charset="0"/>
                </a:rPr>
                <a:t>Objetivos de política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" name="Rectangle 14"/>
            <p:cNvSpPr>
              <a:spLocks noChangeArrowheads="1"/>
            </p:cNvSpPr>
            <p:nvPr/>
          </p:nvSpPr>
          <p:spPr bwMode="auto">
            <a:xfrm>
              <a:off x="1850" y="2812"/>
              <a:ext cx="2231" cy="317"/>
            </a:xfrm>
            <a:prstGeom prst="rect">
              <a:avLst/>
            </a:prstGeom>
            <a:solidFill>
              <a:srgbClr val="99CC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pic>
          <p:nvPicPr>
            <p:cNvPr id="1039" name="Picture 15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50" y="2812"/>
              <a:ext cx="2231" cy="3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5" name="Rectangle 16"/>
            <p:cNvSpPr>
              <a:spLocks noChangeArrowheads="1"/>
            </p:cNvSpPr>
            <p:nvPr/>
          </p:nvSpPr>
          <p:spPr bwMode="auto">
            <a:xfrm>
              <a:off x="1850" y="2812"/>
              <a:ext cx="2231" cy="317"/>
            </a:xfrm>
            <a:prstGeom prst="rect">
              <a:avLst/>
            </a:prstGeom>
            <a:solidFill>
              <a:srgbClr val="99CC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6" name="Rectangle 17"/>
            <p:cNvSpPr>
              <a:spLocks noChangeArrowheads="1"/>
            </p:cNvSpPr>
            <p:nvPr/>
          </p:nvSpPr>
          <p:spPr bwMode="auto">
            <a:xfrm>
              <a:off x="2579" y="2866"/>
              <a:ext cx="844" cy="2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22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 Narrow" pitchFamily="34" charset="0"/>
                  <a:cs typeface="Arial" pitchFamily="34" charset="0"/>
                </a:rPr>
                <a:t>Estrategias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" name="Freeform 18"/>
            <p:cNvSpPr>
              <a:spLocks noEditPoints="1"/>
            </p:cNvSpPr>
            <p:nvPr/>
          </p:nvSpPr>
          <p:spPr bwMode="auto">
            <a:xfrm>
              <a:off x="1847" y="2809"/>
              <a:ext cx="2238" cy="324"/>
            </a:xfrm>
            <a:custGeom>
              <a:avLst/>
              <a:gdLst>
                <a:gd name="T0" fmla="*/ 0 w 2238"/>
                <a:gd name="T1" fmla="*/ 0 h 324"/>
                <a:gd name="T2" fmla="*/ 2238 w 2238"/>
                <a:gd name="T3" fmla="*/ 0 h 324"/>
                <a:gd name="T4" fmla="*/ 2238 w 2238"/>
                <a:gd name="T5" fmla="*/ 324 h 324"/>
                <a:gd name="T6" fmla="*/ 0 w 2238"/>
                <a:gd name="T7" fmla="*/ 324 h 324"/>
                <a:gd name="T8" fmla="*/ 0 w 2238"/>
                <a:gd name="T9" fmla="*/ 0 h 324"/>
                <a:gd name="T10" fmla="*/ 7 w 2238"/>
                <a:gd name="T11" fmla="*/ 320 h 324"/>
                <a:gd name="T12" fmla="*/ 3 w 2238"/>
                <a:gd name="T13" fmla="*/ 316 h 324"/>
                <a:gd name="T14" fmla="*/ 2234 w 2238"/>
                <a:gd name="T15" fmla="*/ 316 h 324"/>
                <a:gd name="T16" fmla="*/ 2231 w 2238"/>
                <a:gd name="T17" fmla="*/ 320 h 324"/>
                <a:gd name="T18" fmla="*/ 2231 w 2238"/>
                <a:gd name="T19" fmla="*/ 3 h 324"/>
                <a:gd name="T20" fmla="*/ 2234 w 2238"/>
                <a:gd name="T21" fmla="*/ 7 h 324"/>
                <a:gd name="T22" fmla="*/ 3 w 2238"/>
                <a:gd name="T23" fmla="*/ 7 h 324"/>
                <a:gd name="T24" fmla="*/ 7 w 2238"/>
                <a:gd name="T25" fmla="*/ 3 h 324"/>
                <a:gd name="T26" fmla="*/ 7 w 2238"/>
                <a:gd name="T27" fmla="*/ 320 h 3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238" h="324">
                  <a:moveTo>
                    <a:pt x="0" y="0"/>
                  </a:moveTo>
                  <a:lnTo>
                    <a:pt x="2238" y="0"/>
                  </a:lnTo>
                  <a:lnTo>
                    <a:pt x="2238" y="324"/>
                  </a:lnTo>
                  <a:lnTo>
                    <a:pt x="0" y="324"/>
                  </a:lnTo>
                  <a:lnTo>
                    <a:pt x="0" y="0"/>
                  </a:lnTo>
                  <a:close/>
                  <a:moveTo>
                    <a:pt x="7" y="320"/>
                  </a:moveTo>
                  <a:lnTo>
                    <a:pt x="3" y="316"/>
                  </a:lnTo>
                  <a:lnTo>
                    <a:pt x="2234" y="316"/>
                  </a:lnTo>
                  <a:lnTo>
                    <a:pt x="2231" y="320"/>
                  </a:lnTo>
                  <a:lnTo>
                    <a:pt x="2231" y="3"/>
                  </a:lnTo>
                  <a:lnTo>
                    <a:pt x="2234" y="7"/>
                  </a:lnTo>
                  <a:lnTo>
                    <a:pt x="3" y="7"/>
                  </a:lnTo>
                  <a:lnTo>
                    <a:pt x="7" y="3"/>
                  </a:lnTo>
                  <a:lnTo>
                    <a:pt x="7" y="320"/>
                  </a:lnTo>
                  <a:close/>
                </a:path>
              </a:pathLst>
            </a:custGeom>
            <a:solidFill>
              <a:srgbClr val="000000"/>
            </a:solidFill>
            <a:ln w="0" cap="flat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8" name="Rectangle 19"/>
            <p:cNvSpPr>
              <a:spLocks noChangeArrowheads="1"/>
            </p:cNvSpPr>
            <p:nvPr/>
          </p:nvSpPr>
          <p:spPr bwMode="auto">
            <a:xfrm>
              <a:off x="2138" y="2314"/>
              <a:ext cx="1655" cy="268"/>
            </a:xfrm>
            <a:prstGeom prst="rect">
              <a:avLst/>
            </a:prstGeom>
            <a:solidFill>
              <a:srgbClr val="99CC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pic>
          <p:nvPicPr>
            <p:cNvPr id="1044" name="Picture 20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38" y="2314"/>
              <a:ext cx="1655" cy="2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9" name="Rectangle 21"/>
            <p:cNvSpPr>
              <a:spLocks noChangeArrowheads="1"/>
            </p:cNvSpPr>
            <p:nvPr/>
          </p:nvSpPr>
          <p:spPr bwMode="auto">
            <a:xfrm>
              <a:off x="2138" y="2314"/>
              <a:ext cx="1655" cy="268"/>
            </a:xfrm>
            <a:prstGeom prst="rect">
              <a:avLst/>
            </a:prstGeom>
            <a:pattFill prst="openDmnd">
              <a:fgClr>
                <a:srgbClr val="99CC00"/>
              </a:fgClr>
              <a:bgClr>
                <a:schemeClr val="tx2">
                  <a:lumMod val="60000"/>
                  <a:lumOff val="40000"/>
                </a:schemeClr>
              </a:bgClr>
            </a:patt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0" name="Rectangle 22"/>
            <p:cNvSpPr>
              <a:spLocks noChangeArrowheads="1"/>
            </p:cNvSpPr>
            <p:nvPr/>
          </p:nvSpPr>
          <p:spPr bwMode="auto">
            <a:xfrm>
              <a:off x="2590" y="2344"/>
              <a:ext cx="861" cy="2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22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 Narrow" pitchFamily="34" charset="0"/>
                  <a:cs typeface="Arial" pitchFamily="34" charset="0"/>
                </a:rPr>
                <a:t>Programas </a:t>
              </a:r>
              <a:endParaRPr kumimoji="0" lang="es-E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" name="Freeform 23"/>
            <p:cNvSpPr>
              <a:spLocks noEditPoints="1"/>
            </p:cNvSpPr>
            <p:nvPr/>
          </p:nvSpPr>
          <p:spPr bwMode="auto">
            <a:xfrm>
              <a:off x="2135" y="2310"/>
              <a:ext cx="1662" cy="277"/>
            </a:xfrm>
            <a:custGeom>
              <a:avLst/>
              <a:gdLst>
                <a:gd name="T0" fmla="*/ 0 w 1662"/>
                <a:gd name="T1" fmla="*/ 0 h 277"/>
                <a:gd name="T2" fmla="*/ 1662 w 1662"/>
                <a:gd name="T3" fmla="*/ 0 h 277"/>
                <a:gd name="T4" fmla="*/ 1662 w 1662"/>
                <a:gd name="T5" fmla="*/ 277 h 277"/>
                <a:gd name="T6" fmla="*/ 0 w 1662"/>
                <a:gd name="T7" fmla="*/ 277 h 277"/>
                <a:gd name="T8" fmla="*/ 0 w 1662"/>
                <a:gd name="T9" fmla="*/ 0 h 277"/>
                <a:gd name="T10" fmla="*/ 7 w 1662"/>
                <a:gd name="T11" fmla="*/ 273 h 277"/>
                <a:gd name="T12" fmla="*/ 3 w 1662"/>
                <a:gd name="T13" fmla="*/ 269 h 277"/>
                <a:gd name="T14" fmla="*/ 1658 w 1662"/>
                <a:gd name="T15" fmla="*/ 269 h 277"/>
                <a:gd name="T16" fmla="*/ 1655 w 1662"/>
                <a:gd name="T17" fmla="*/ 273 h 277"/>
                <a:gd name="T18" fmla="*/ 1655 w 1662"/>
                <a:gd name="T19" fmla="*/ 4 h 277"/>
                <a:gd name="T20" fmla="*/ 1658 w 1662"/>
                <a:gd name="T21" fmla="*/ 8 h 277"/>
                <a:gd name="T22" fmla="*/ 3 w 1662"/>
                <a:gd name="T23" fmla="*/ 8 h 277"/>
                <a:gd name="T24" fmla="*/ 7 w 1662"/>
                <a:gd name="T25" fmla="*/ 4 h 277"/>
                <a:gd name="T26" fmla="*/ 7 w 1662"/>
                <a:gd name="T27" fmla="*/ 273 h 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662" h="277">
                  <a:moveTo>
                    <a:pt x="0" y="0"/>
                  </a:moveTo>
                  <a:lnTo>
                    <a:pt x="1662" y="0"/>
                  </a:lnTo>
                  <a:lnTo>
                    <a:pt x="1662" y="277"/>
                  </a:lnTo>
                  <a:lnTo>
                    <a:pt x="0" y="277"/>
                  </a:lnTo>
                  <a:lnTo>
                    <a:pt x="0" y="0"/>
                  </a:lnTo>
                  <a:close/>
                  <a:moveTo>
                    <a:pt x="7" y="273"/>
                  </a:moveTo>
                  <a:lnTo>
                    <a:pt x="3" y="269"/>
                  </a:lnTo>
                  <a:lnTo>
                    <a:pt x="1658" y="269"/>
                  </a:lnTo>
                  <a:lnTo>
                    <a:pt x="1655" y="273"/>
                  </a:lnTo>
                  <a:lnTo>
                    <a:pt x="1655" y="4"/>
                  </a:lnTo>
                  <a:lnTo>
                    <a:pt x="1658" y="8"/>
                  </a:lnTo>
                  <a:lnTo>
                    <a:pt x="3" y="8"/>
                  </a:lnTo>
                  <a:lnTo>
                    <a:pt x="7" y="4"/>
                  </a:lnTo>
                  <a:lnTo>
                    <a:pt x="7" y="273"/>
                  </a:lnTo>
                  <a:close/>
                </a:path>
              </a:pathLst>
            </a:custGeom>
            <a:gradFill>
              <a:gsLst>
                <a:gs pos="0">
                  <a:schemeClr val="tx2">
                    <a:lumMod val="60000"/>
                    <a:lumOff val="4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  <a:ln w="0" cap="flat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2" name="Rectangle 24"/>
            <p:cNvSpPr>
              <a:spLocks noChangeArrowheads="1"/>
            </p:cNvSpPr>
            <p:nvPr/>
          </p:nvSpPr>
          <p:spPr bwMode="auto">
            <a:xfrm>
              <a:off x="2413" y="1744"/>
              <a:ext cx="1104" cy="400"/>
            </a:xfrm>
            <a:prstGeom prst="rect">
              <a:avLst/>
            </a:prstGeom>
            <a:solidFill>
              <a:srgbClr val="FFCC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pic>
          <p:nvPicPr>
            <p:cNvPr id="1049" name="Picture 25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413" y="1745"/>
              <a:ext cx="1105" cy="3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3" name="Rectangle 26"/>
            <p:cNvSpPr>
              <a:spLocks noChangeArrowheads="1"/>
            </p:cNvSpPr>
            <p:nvPr/>
          </p:nvSpPr>
          <p:spPr bwMode="auto">
            <a:xfrm>
              <a:off x="2413" y="1744"/>
              <a:ext cx="1104" cy="400"/>
            </a:xfrm>
            <a:prstGeom prst="rect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4" name="Rectangle 27"/>
            <p:cNvSpPr>
              <a:spLocks noChangeArrowheads="1"/>
            </p:cNvSpPr>
            <p:nvPr/>
          </p:nvSpPr>
          <p:spPr bwMode="auto">
            <a:xfrm>
              <a:off x="2618" y="1840"/>
              <a:ext cx="765" cy="2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22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 Narrow" pitchFamily="34" charset="0"/>
                  <a:cs typeface="Arial" pitchFamily="34" charset="0"/>
                </a:rPr>
                <a:t>Proyectos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5" name="Freeform 28"/>
            <p:cNvSpPr>
              <a:spLocks noEditPoints="1"/>
            </p:cNvSpPr>
            <p:nvPr/>
          </p:nvSpPr>
          <p:spPr bwMode="auto">
            <a:xfrm>
              <a:off x="2409" y="1741"/>
              <a:ext cx="1113" cy="407"/>
            </a:xfrm>
            <a:custGeom>
              <a:avLst/>
              <a:gdLst>
                <a:gd name="T0" fmla="*/ 0 w 1113"/>
                <a:gd name="T1" fmla="*/ 0 h 407"/>
                <a:gd name="T2" fmla="*/ 1113 w 1113"/>
                <a:gd name="T3" fmla="*/ 0 h 407"/>
                <a:gd name="T4" fmla="*/ 1113 w 1113"/>
                <a:gd name="T5" fmla="*/ 407 h 407"/>
                <a:gd name="T6" fmla="*/ 0 w 1113"/>
                <a:gd name="T7" fmla="*/ 407 h 407"/>
                <a:gd name="T8" fmla="*/ 0 w 1113"/>
                <a:gd name="T9" fmla="*/ 0 h 407"/>
                <a:gd name="T10" fmla="*/ 8 w 1113"/>
                <a:gd name="T11" fmla="*/ 403 h 407"/>
                <a:gd name="T12" fmla="*/ 4 w 1113"/>
                <a:gd name="T13" fmla="*/ 399 h 407"/>
                <a:gd name="T14" fmla="*/ 1109 w 1113"/>
                <a:gd name="T15" fmla="*/ 399 h 407"/>
                <a:gd name="T16" fmla="*/ 1105 w 1113"/>
                <a:gd name="T17" fmla="*/ 403 h 407"/>
                <a:gd name="T18" fmla="*/ 1105 w 1113"/>
                <a:gd name="T19" fmla="*/ 4 h 407"/>
                <a:gd name="T20" fmla="*/ 1109 w 1113"/>
                <a:gd name="T21" fmla="*/ 8 h 407"/>
                <a:gd name="T22" fmla="*/ 4 w 1113"/>
                <a:gd name="T23" fmla="*/ 8 h 407"/>
                <a:gd name="T24" fmla="*/ 8 w 1113"/>
                <a:gd name="T25" fmla="*/ 4 h 407"/>
                <a:gd name="T26" fmla="*/ 8 w 1113"/>
                <a:gd name="T27" fmla="*/ 403 h 4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113" h="407">
                  <a:moveTo>
                    <a:pt x="0" y="0"/>
                  </a:moveTo>
                  <a:lnTo>
                    <a:pt x="1113" y="0"/>
                  </a:lnTo>
                  <a:lnTo>
                    <a:pt x="1113" y="407"/>
                  </a:lnTo>
                  <a:lnTo>
                    <a:pt x="0" y="407"/>
                  </a:lnTo>
                  <a:lnTo>
                    <a:pt x="0" y="0"/>
                  </a:lnTo>
                  <a:close/>
                  <a:moveTo>
                    <a:pt x="8" y="403"/>
                  </a:moveTo>
                  <a:lnTo>
                    <a:pt x="4" y="399"/>
                  </a:lnTo>
                  <a:lnTo>
                    <a:pt x="1109" y="399"/>
                  </a:lnTo>
                  <a:lnTo>
                    <a:pt x="1105" y="403"/>
                  </a:lnTo>
                  <a:lnTo>
                    <a:pt x="1105" y="4"/>
                  </a:lnTo>
                  <a:lnTo>
                    <a:pt x="1109" y="8"/>
                  </a:lnTo>
                  <a:lnTo>
                    <a:pt x="4" y="8"/>
                  </a:lnTo>
                  <a:lnTo>
                    <a:pt x="8" y="4"/>
                  </a:lnTo>
                  <a:lnTo>
                    <a:pt x="8" y="403"/>
                  </a:lnTo>
                  <a:close/>
                </a:path>
              </a:pathLst>
            </a:custGeom>
            <a:solidFill>
              <a:srgbClr val="000000"/>
            </a:solidFill>
            <a:ln w="0" cap="flat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6" name="Rectangle 29"/>
            <p:cNvSpPr>
              <a:spLocks noChangeArrowheads="1"/>
            </p:cNvSpPr>
            <p:nvPr/>
          </p:nvSpPr>
          <p:spPr bwMode="auto">
            <a:xfrm>
              <a:off x="2492" y="1213"/>
              <a:ext cx="1085" cy="281"/>
            </a:xfrm>
            <a:prstGeom prst="rect">
              <a:avLst/>
            </a:prstGeom>
            <a:solidFill>
              <a:srgbClr val="FFCC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pic>
          <p:nvPicPr>
            <p:cNvPr id="1054" name="Picture 30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493" y="1213"/>
              <a:ext cx="1084" cy="2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7" name="Rectangle 31"/>
            <p:cNvSpPr>
              <a:spLocks noChangeArrowheads="1"/>
            </p:cNvSpPr>
            <p:nvPr/>
          </p:nvSpPr>
          <p:spPr bwMode="auto">
            <a:xfrm>
              <a:off x="2492" y="1213"/>
              <a:ext cx="1135" cy="281"/>
            </a:xfrm>
            <a:prstGeom prst="rect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8" name="Rectangle 32"/>
            <p:cNvSpPr>
              <a:spLocks noChangeArrowheads="1"/>
            </p:cNvSpPr>
            <p:nvPr/>
          </p:nvSpPr>
          <p:spPr bwMode="auto">
            <a:xfrm>
              <a:off x="2631" y="1249"/>
              <a:ext cx="877" cy="2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22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 Narrow" pitchFamily="34" charset="0"/>
                  <a:cs typeface="Arial" pitchFamily="34" charset="0"/>
                </a:rPr>
                <a:t>Actividades</a:t>
              </a:r>
              <a:endParaRPr kumimoji="0" lang="es-E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9" name="Freeform 33"/>
            <p:cNvSpPr>
              <a:spLocks noEditPoints="1"/>
            </p:cNvSpPr>
            <p:nvPr/>
          </p:nvSpPr>
          <p:spPr bwMode="auto">
            <a:xfrm>
              <a:off x="2490" y="1209"/>
              <a:ext cx="1137" cy="289"/>
            </a:xfrm>
            <a:custGeom>
              <a:avLst/>
              <a:gdLst>
                <a:gd name="T0" fmla="*/ 0 w 1137"/>
                <a:gd name="T1" fmla="*/ 0 h 289"/>
                <a:gd name="T2" fmla="*/ 1137 w 1137"/>
                <a:gd name="T3" fmla="*/ 0 h 289"/>
                <a:gd name="T4" fmla="*/ 1137 w 1137"/>
                <a:gd name="T5" fmla="*/ 289 h 289"/>
                <a:gd name="T6" fmla="*/ 0 w 1137"/>
                <a:gd name="T7" fmla="*/ 289 h 289"/>
                <a:gd name="T8" fmla="*/ 0 w 1137"/>
                <a:gd name="T9" fmla="*/ 0 h 289"/>
                <a:gd name="T10" fmla="*/ 7 w 1137"/>
                <a:gd name="T11" fmla="*/ 285 h 289"/>
                <a:gd name="T12" fmla="*/ 4 w 1137"/>
                <a:gd name="T13" fmla="*/ 282 h 289"/>
                <a:gd name="T14" fmla="*/ 1134 w 1137"/>
                <a:gd name="T15" fmla="*/ 282 h 289"/>
                <a:gd name="T16" fmla="*/ 1130 w 1137"/>
                <a:gd name="T17" fmla="*/ 285 h 289"/>
                <a:gd name="T18" fmla="*/ 1130 w 1137"/>
                <a:gd name="T19" fmla="*/ 4 h 289"/>
                <a:gd name="T20" fmla="*/ 1134 w 1137"/>
                <a:gd name="T21" fmla="*/ 8 h 289"/>
                <a:gd name="T22" fmla="*/ 4 w 1137"/>
                <a:gd name="T23" fmla="*/ 8 h 289"/>
                <a:gd name="T24" fmla="*/ 7 w 1137"/>
                <a:gd name="T25" fmla="*/ 4 h 289"/>
                <a:gd name="T26" fmla="*/ 7 w 1137"/>
                <a:gd name="T27" fmla="*/ 285 h 2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137" h="289">
                  <a:moveTo>
                    <a:pt x="0" y="0"/>
                  </a:moveTo>
                  <a:lnTo>
                    <a:pt x="1137" y="0"/>
                  </a:lnTo>
                  <a:lnTo>
                    <a:pt x="1137" y="289"/>
                  </a:lnTo>
                  <a:lnTo>
                    <a:pt x="0" y="289"/>
                  </a:lnTo>
                  <a:lnTo>
                    <a:pt x="0" y="0"/>
                  </a:lnTo>
                  <a:close/>
                  <a:moveTo>
                    <a:pt x="7" y="285"/>
                  </a:moveTo>
                  <a:lnTo>
                    <a:pt x="4" y="282"/>
                  </a:lnTo>
                  <a:lnTo>
                    <a:pt x="1134" y="282"/>
                  </a:lnTo>
                  <a:lnTo>
                    <a:pt x="1130" y="285"/>
                  </a:lnTo>
                  <a:lnTo>
                    <a:pt x="1130" y="4"/>
                  </a:lnTo>
                  <a:lnTo>
                    <a:pt x="1134" y="8"/>
                  </a:lnTo>
                  <a:lnTo>
                    <a:pt x="4" y="8"/>
                  </a:lnTo>
                  <a:lnTo>
                    <a:pt x="7" y="4"/>
                  </a:lnTo>
                  <a:lnTo>
                    <a:pt x="7" y="285"/>
                  </a:lnTo>
                  <a:close/>
                </a:path>
              </a:pathLst>
            </a:custGeom>
            <a:solidFill>
              <a:schemeClr val="tx2">
                <a:lumMod val="60000"/>
                <a:lumOff val="40000"/>
              </a:schemeClr>
            </a:solidFill>
            <a:ln w="0" cap="flat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30" name="Rectangle 34"/>
            <p:cNvSpPr>
              <a:spLocks noChangeArrowheads="1"/>
            </p:cNvSpPr>
            <p:nvPr/>
          </p:nvSpPr>
          <p:spPr bwMode="auto">
            <a:xfrm>
              <a:off x="2820" y="779"/>
              <a:ext cx="289" cy="298"/>
            </a:xfrm>
            <a:prstGeom prst="rect">
              <a:avLst/>
            </a:prstGeom>
            <a:solidFill>
              <a:srgbClr val="FFCC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pic>
          <p:nvPicPr>
            <p:cNvPr id="1059" name="Picture 35"/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20" y="779"/>
              <a:ext cx="290" cy="2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1" name="Rectangle 36"/>
            <p:cNvSpPr>
              <a:spLocks noChangeArrowheads="1"/>
            </p:cNvSpPr>
            <p:nvPr/>
          </p:nvSpPr>
          <p:spPr bwMode="auto">
            <a:xfrm>
              <a:off x="2820" y="779"/>
              <a:ext cx="289" cy="298"/>
            </a:xfrm>
            <a:prstGeom prst="rect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64" name="Freeform 37"/>
            <p:cNvSpPr>
              <a:spLocks noEditPoints="1"/>
            </p:cNvSpPr>
            <p:nvPr/>
          </p:nvSpPr>
          <p:spPr bwMode="auto">
            <a:xfrm>
              <a:off x="2817" y="776"/>
              <a:ext cx="296" cy="305"/>
            </a:xfrm>
            <a:custGeom>
              <a:avLst/>
              <a:gdLst>
                <a:gd name="T0" fmla="*/ 0 w 296"/>
                <a:gd name="T1" fmla="*/ 0 h 305"/>
                <a:gd name="T2" fmla="*/ 296 w 296"/>
                <a:gd name="T3" fmla="*/ 0 h 305"/>
                <a:gd name="T4" fmla="*/ 296 w 296"/>
                <a:gd name="T5" fmla="*/ 305 h 305"/>
                <a:gd name="T6" fmla="*/ 0 w 296"/>
                <a:gd name="T7" fmla="*/ 305 h 305"/>
                <a:gd name="T8" fmla="*/ 0 w 296"/>
                <a:gd name="T9" fmla="*/ 0 h 305"/>
                <a:gd name="T10" fmla="*/ 6 w 296"/>
                <a:gd name="T11" fmla="*/ 302 h 305"/>
                <a:gd name="T12" fmla="*/ 3 w 296"/>
                <a:gd name="T13" fmla="*/ 299 h 305"/>
                <a:gd name="T14" fmla="*/ 293 w 296"/>
                <a:gd name="T15" fmla="*/ 299 h 305"/>
                <a:gd name="T16" fmla="*/ 290 w 296"/>
                <a:gd name="T17" fmla="*/ 302 h 305"/>
                <a:gd name="T18" fmla="*/ 290 w 296"/>
                <a:gd name="T19" fmla="*/ 3 h 305"/>
                <a:gd name="T20" fmla="*/ 293 w 296"/>
                <a:gd name="T21" fmla="*/ 6 h 305"/>
                <a:gd name="T22" fmla="*/ 3 w 296"/>
                <a:gd name="T23" fmla="*/ 6 h 305"/>
                <a:gd name="T24" fmla="*/ 6 w 296"/>
                <a:gd name="T25" fmla="*/ 3 h 305"/>
                <a:gd name="T26" fmla="*/ 6 w 296"/>
                <a:gd name="T27" fmla="*/ 302 h 3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6" h="305">
                  <a:moveTo>
                    <a:pt x="0" y="0"/>
                  </a:moveTo>
                  <a:lnTo>
                    <a:pt x="296" y="0"/>
                  </a:lnTo>
                  <a:lnTo>
                    <a:pt x="296" y="305"/>
                  </a:lnTo>
                  <a:lnTo>
                    <a:pt x="0" y="305"/>
                  </a:lnTo>
                  <a:lnTo>
                    <a:pt x="0" y="0"/>
                  </a:lnTo>
                  <a:close/>
                  <a:moveTo>
                    <a:pt x="6" y="302"/>
                  </a:moveTo>
                  <a:lnTo>
                    <a:pt x="3" y="299"/>
                  </a:lnTo>
                  <a:lnTo>
                    <a:pt x="293" y="299"/>
                  </a:lnTo>
                  <a:lnTo>
                    <a:pt x="290" y="302"/>
                  </a:lnTo>
                  <a:lnTo>
                    <a:pt x="290" y="3"/>
                  </a:lnTo>
                  <a:lnTo>
                    <a:pt x="293" y="6"/>
                  </a:lnTo>
                  <a:lnTo>
                    <a:pt x="3" y="6"/>
                  </a:lnTo>
                  <a:lnTo>
                    <a:pt x="6" y="3"/>
                  </a:lnTo>
                  <a:lnTo>
                    <a:pt x="6" y="302"/>
                  </a:lnTo>
                  <a:close/>
                </a:path>
              </a:pathLst>
            </a:custGeom>
            <a:solidFill>
              <a:srgbClr val="000000"/>
            </a:solidFill>
            <a:ln w="0" cap="flat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65" name="Rectangle 38"/>
            <p:cNvSpPr>
              <a:spLocks noChangeArrowheads="1"/>
            </p:cNvSpPr>
            <p:nvPr/>
          </p:nvSpPr>
          <p:spPr bwMode="auto">
            <a:xfrm>
              <a:off x="2926" y="824"/>
              <a:ext cx="148" cy="2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22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 Narrow" pitchFamily="34" charset="0"/>
                  <a:cs typeface="Arial" pitchFamily="34" charset="0"/>
                </a:rPr>
                <a:t>$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6" name="Rectangle 39"/>
            <p:cNvSpPr>
              <a:spLocks noChangeArrowheads="1"/>
            </p:cNvSpPr>
            <p:nvPr/>
          </p:nvSpPr>
          <p:spPr bwMode="auto">
            <a:xfrm>
              <a:off x="4866" y="1946"/>
              <a:ext cx="641" cy="49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pic>
          <p:nvPicPr>
            <p:cNvPr id="1064" name="Picture 40"/>
            <p:cNvPicPr>
              <a:picLocks noChangeAspect="1" noChangeArrowheads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66" y="1946"/>
              <a:ext cx="641" cy="4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67" name="Rectangle 41"/>
            <p:cNvSpPr>
              <a:spLocks noChangeArrowheads="1"/>
            </p:cNvSpPr>
            <p:nvPr/>
          </p:nvSpPr>
          <p:spPr bwMode="auto">
            <a:xfrm>
              <a:off x="4866" y="1946"/>
              <a:ext cx="641" cy="547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68" name="Freeform 42"/>
            <p:cNvSpPr>
              <a:spLocks noEditPoints="1"/>
            </p:cNvSpPr>
            <p:nvPr/>
          </p:nvSpPr>
          <p:spPr bwMode="auto">
            <a:xfrm>
              <a:off x="4858" y="1938"/>
              <a:ext cx="658" cy="514"/>
            </a:xfrm>
            <a:custGeom>
              <a:avLst/>
              <a:gdLst>
                <a:gd name="T0" fmla="*/ 0 w 658"/>
                <a:gd name="T1" fmla="*/ 0 h 514"/>
                <a:gd name="T2" fmla="*/ 658 w 658"/>
                <a:gd name="T3" fmla="*/ 0 h 514"/>
                <a:gd name="T4" fmla="*/ 658 w 658"/>
                <a:gd name="T5" fmla="*/ 514 h 514"/>
                <a:gd name="T6" fmla="*/ 0 w 658"/>
                <a:gd name="T7" fmla="*/ 514 h 514"/>
                <a:gd name="T8" fmla="*/ 0 w 658"/>
                <a:gd name="T9" fmla="*/ 0 h 514"/>
                <a:gd name="T10" fmla="*/ 16 w 658"/>
                <a:gd name="T11" fmla="*/ 506 h 514"/>
                <a:gd name="T12" fmla="*/ 8 w 658"/>
                <a:gd name="T13" fmla="*/ 498 h 514"/>
                <a:gd name="T14" fmla="*/ 649 w 658"/>
                <a:gd name="T15" fmla="*/ 498 h 514"/>
                <a:gd name="T16" fmla="*/ 641 w 658"/>
                <a:gd name="T17" fmla="*/ 506 h 514"/>
                <a:gd name="T18" fmla="*/ 641 w 658"/>
                <a:gd name="T19" fmla="*/ 8 h 514"/>
                <a:gd name="T20" fmla="*/ 649 w 658"/>
                <a:gd name="T21" fmla="*/ 16 h 514"/>
                <a:gd name="T22" fmla="*/ 8 w 658"/>
                <a:gd name="T23" fmla="*/ 16 h 514"/>
                <a:gd name="T24" fmla="*/ 16 w 658"/>
                <a:gd name="T25" fmla="*/ 8 h 514"/>
                <a:gd name="T26" fmla="*/ 16 w 658"/>
                <a:gd name="T27" fmla="*/ 506 h 5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58" h="514">
                  <a:moveTo>
                    <a:pt x="0" y="0"/>
                  </a:moveTo>
                  <a:lnTo>
                    <a:pt x="658" y="0"/>
                  </a:lnTo>
                  <a:lnTo>
                    <a:pt x="658" y="514"/>
                  </a:lnTo>
                  <a:lnTo>
                    <a:pt x="0" y="514"/>
                  </a:lnTo>
                  <a:lnTo>
                    <a:pt x="0" y="0"/>
                  </a:lnTo>
                  <a:close/>
                  <a:moveTo>
                    <a:pt x="16" y="506"/>
                  </a:moveTo>
                  <a:lnTo>
                    <a:pt x="8" y="498"/>
                  </a:lnTo>
                  <a:lnTo>
                    <a:pt x="649" y="498"/>
                  </a:lnTo>
                  <a:lnTo>
                    <a:pt x="641" y="506"/>
                  </a:lnTo>
                  <a:lnTo>
                    <a:pt x="641" y="8"/>
                  </a:lnTo>
                  <a:lnTo>
                    <a:pt x="649" y="16"/>
                  </a:lnTo>
                  <a:lnTo>
                    <a:pt x="8" y="16"/>
                  </a:lnTo>
                  <a:lnTo>
                    <a:pt x="16" y="8"/>
                  </a:lnTo>
                  <a:lnTo>
                    <a:pt x="16" y="506"/>
                  </a:lnTo>
                  <a:close/>
                </a:path>
              </a:pathLst>
            </a:custGeom>
            <a:solidFill>
              <a:srgbClr val="CC0000"/>
            </a:solidFill>
            <a:ln w="0" cap="flat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69" name="Rectangle 43"/>
            <p:cNvSpPr>
              <a:spLocks noChangeArrowheads="1"/>
            </p:cNvSpPr>
            <p:nvPr/>
          </p:nvSpPr>
          <p:spPr bwMode="auto">
            <a:xfrm>
              <a:off x="5012" y="2024"/>
              <a:ext cx="352" cy="3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1800" b="1" i="0" u="none" strike="noStrike" cap="none" normalizeH="0" baseline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 Narrow" pitchFamily="34" charset="0"/>
                  <a:cs typeface="Arial" pitchFamily="34" charset="0"/>
                </a:rPr>
                <a:t>PPR</a:t>
              </a:r>
              <a:r>
                <a:rPr kumimoji="0" lang="es-ES" sz="18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 Narrow" pitchFamily="34" charset="0"/>
                  <a:cs typeface="Arial" pitchFamily="34" charset="0"/>
                </a:rPr>
                <a:t> 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18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 Narrow" pitchFamily="34" charset="0"/>
                  <a:cs typeface="Arial" pitchFamily="34" charset="0"/>
                </a:rPr>
                <a:t>y Plan</a:t>
              </a:r>
              <a:endParaRPr kumimoji="0" lang="es-E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0" name="Freeform 44"/>
            <p:cNvSpPr>
              <a:spLocks/>
            </p:cNvSpPr>
            <p:nvPr/>
          </p:nvSpPr>
          <p:spPr bwMode="auto">
            <a:xfrm>
              <a:off x="2178" y="1180"/>
              <a:ext cx="102" cy="866"/>
            </a:xfrm>
            <a:custGeom>
              <a:avLst/>
              <a:gdLst>
                <a:gd name="T0" fmla="*/ 773 w 855"/>
                <a:gd name="T1" fmla="*/ 7221 h 7223"/>
                <a:gd name="T2" fmla="*/ 615 w 855"/>
                <a:gd name="T3" fmla="*/ 7203 h 7223"/>
                <a:gd name="T4" fmla="*/ 468 w 855"/>
                <a:gd name="T5" fmla="*/ 7168 h 7223"/>
                <a:gd name="T6" fmla="*/ 335 w 855"/>
                <a:gd name="T7" fmla="*/ 7118 h 7223"/>
                <a:gd name="T8" fmla="*/ 219 w 855"/>
                <a:gd name="T9" fmla="*/ 7053 h 7223"/>
                <a:gd name="T10" fmla="*/ 123 w 855"/>
                <a:gd name="T11" fmla="*/ 6973 h 7223"/>
                <a:gd name="T12" fmla="*/ 75 w 855"/>
                <a:gd name="T13" fmla="*/ 6917 h 7223"/>
                <a:gd name="T14" fmla="*/ 43 w 855"/>
                <a:gd name="T15" fmla="*/ 6866 h 7223"/>
                <a:gd name="T16" fmla="*/ 19 w 855"/>
                <a:gd name="T17" fmla="*/ 6810 h 7223"/>
                <a:gd name="T18" fmla="*/ 5 w 855"/>
                <a:gd name="T19" fmla="*/ 6750 h 7223"/>
                <a:gd name="T20" fmla="*/ 0 w 855"/>
                <a:gd name="T21" fmla="*/ 526 h 7223"/>
                <a:gd name="T22" fmla="*/ 8 w 855"/>
                <a:gd name="T23" fmla="*/ 456 h 7223"/>
                <a:gd name="T24" fmla="*/ 25 w 855"/>
                <a:gd name="T25" fmla="*/ 399 h 7223"/>
                <a:gd name="T26" fmla="*/ 50 w 855"/>
                <a:gd name="T27" fmla="*/ 345 h 7223"/>
                <a:gd name="T28" fmla="*/ 115 w 855"/>
                <a:gd name="T29" fmla="*/ 258 h 7223"/>
                <a:gd name="T30" fmla="*/ 212 w 855"/>
                <a:gd name="T31" fmla="*/ 175 h 7223"/>
                <a:gd name="T32" fmla="*/ 329 w 855"/>
                <a:gd name="T33" fmla="*/ 108 h 7223"/>
                <a:gd name="T34" fmla="*/ 461 w 855"/>
                <a:gd name="T35" fmla="*/ 56 h 7223"/>
                <a:gd name="T36" fmla="*/ 608 w 855"/>
                <a:gd name="T37" fmla="*/ 21 h 7223"/>
                <a:gd name="T38" fmla="*/ 767 w 855"/>
                <a:gd name="T39" fmla="*/ 2 h 7223"/>
                <a:gd name="T40" fmla="*/ 855 w 855"/>
                <a:gd name="T41" fmla="*/ 199 h 7223"/>
                <a:gd name="T42" fmla="*/ 715 w 855"/>
                <a:gd name="T43" fmla="*/ 207 h 7223"/>
                <a:gd name="T44" fmla="*/ 586 w 855"/>
                <a:gd name="T45" fmla="*/ 229 h 7223"/>
                <a:gd name="T46" fmla="*/ 471 w 855"/>
                <a:gd name="T47" fmla="*/ 264 h 7223"/>
                <a:gd name="T48" fmla="*/ 374 w 855"/>
                <a:gd name="T49" fmla="*/ 310 h 7223"/>
                <a:gd name="T50" fmla="*/ 297 w 855"/>
                <a:gd name="T51" fmla="*/ 361 h 7223"/>
                <a:gd name="T52" fmla="*/ 244 w 855"/>
                <a:gd name="T53" fmla="*/ 414 h 7223"/>
                <a:gd name="T54" fmla="*/ 226 w 855"/>
                <a:gd name="T55" fmla="*/ 440 h 7223"/>
                <a:gd name="T56" fmla="*/ 212 w 855"/>
                <a:gd name="T57" fmla="*/ 466 h 7223"/>
                <a:gd name="T58" fmla="*/ 204 w 855"/>
                <a:gd name="T59" fmla="*/ 492 h 7223"/>
                <a:gd name="T60" fmla="*/ 200 w 855"/>
                <a:gd name="T61" fmla="*/ 6688 h 7223"/>
                <a:gd name="T62" fmla="*/ 201 w 855"/>
                <a:gd name="T63" fmla="*/ 6715 h 7223"/>
                <a:gd name="T64" fmla="*/ 207 w 855"/>
                <a:gd name="T65" fmla="*/ 6742 h 7223"/>
                <a:gd name="T66" fmla="*/ 219 w 855"/>
                <a:gd name="T67" fmla="*/ 6770 h 7223"/>
                <a:gd name="T68" fmla="*/ 235 w 855"/>
                <a:gd name="T69" fmla="*/ 6798 h 7223"/>
                <a:gd name="T70" fmla="*/ 289 w 855"/>
                <a:gd name="T71" fmla="*/ 6856 h 7223"/>
                <a:gd name="T72" fmla="*/ 367 w 855"/>
                <a:gd name="T73" fmla="*/ 6910 h 7223"/>
                <a:gd name="T74" fmla="*/ 464 w 855"/>
                <a:gd name="T75" fmla="*/ 6956 h 7223"/>
                <a:gd name="T76" fmla="*/ 581 w 855"/>
                <a:gd name="T77" fmla="*/ 6992 h 7223"/>
                <a:gd name="T78" fmla="*/ 710 w 855"/>
                <a:gd name="T79" fmla="*/ 7015 h 7223"/>
                <a:gd name="T80" fmla="*/ 855 w 855"/>
                <a:gd name="T81" fmla="*/ 7023 h 72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855" h="7223">
                  <a:moveTo>
                    <a:pt x="850" y="7223"/>
                  </a:moveTo>
                  <a:lnTo>
                    <a:pt x="773" y="7221"/>
                  </a:lnTo>
                  <a:lnTo>
                    <a:pt x="692" y="7215"/>
                  </a:lnTo>
                  <a:lnTo>
                    <a:pt x="615" y="7203"/>
                  </a:lnTo>
                  <a:lnTo>
                    <a:pt x="539" y="7188"/>
                  </a:lnTo>
                  <a:lnTo>
                    <a:pt x="468" y="7168"/>
                  </a:lnTo>
                  <a:lnTo>
                    <a:pt x="400" y="7146"/>
                  </a:lnTo>
                  <a:lnTo>
                    <a:pt x="335" y="7118"/>
                  </a:lnTo>
                  <a:lnTo>
                    <a:pt x="275" y="7088"/>
                  </a:lnTo>
                  <a:lnTo>
                    <a:pt x="219" y="7053"/>
                  </a:lnTo>
                  <a:lnTo>
                    <a:pt x="169" y="7016"/>
                  </a:lnTo>
                  <a:lnTo>
                    <a:pt x="123" y="6973"/>
                  </a:lnTo>
                  <a:lnTo>
                    <a:pt x="84" y="6929"/>
                  </a:lnTo>
                  <a:cubicBezTo>
                    <a:pt x="81" y="6925"/>
                    <a:pt x="78" y="6921"/>
                    <a:pt x="75" y="6917"/>
                  </a:cubicBezTo>
                  <a:lnTo>
                    <a:pt x="50" y="6878"/>
                  </a:lnTo>
                  <a:cubicBezTo>
                    <a:pt x="48" y="6874"/>
                    <a:pt x="45" y="6870"/>
                    <a:pt x="43" y="6866"/>
                  </a:cubicBezTo>
                  <a:lnTo>
                    <a:pt x="25" y="6825"/>
                  </a:lnTo>
                  <a:cubicBezTo>
                    <a:pt x="23" y="6820"/>
                    <a:pt x="21" y="6815"/>
                    <a:pt x="19" y="6810"/>
                  </a:cubicBezTo>
                  <a:lnTo>
                    <a:pt x="8" y="6767"/>
                  </a:lnTo>
                  <a:cubicBezTo>
                    <a:pt x="6" y="6762"/>
                    <a:pt x="5" y="6756"/>
                    <a:pt x="5" y="6750"/>
                  </a:cubicBezTo>
                  <a:lnTo>
                    <a:pt x="1" y="6707"/>
                  </a:lnTo>
                  <a:lnTo>
                    <a:pt x="0" y="526"/>
                  </a:lnTo>
                  <a:lnTo>
                    <a:pt x="5" y="473"/>
                  </a:lnTo>
                  <a:cubicBezTo>
                    <a:pt x="5" y="468"/>
                    <a:pt x="6" y="462"/>
                    <a:pt x="8" y="456"/>
                  </a:cubicBezTo>
                  <a:lnTo>
                    <a:pt x="19" y="414"/>
                  </a:lnTo>
                  <a:cubicBezTo>
                    <a:pt x="21" y="409"/>
                    <a:pt x="23" y="404"/>
                    <a:pt x="25" y="399"/>
                  </a:cubicBezTo>
                  <a:lnTo>
                    <a:pt x="43" y="358"/>
                  </a:lnTo>
                  <a:cubicBezTo>
                    <a:pt x="45" y="353"/>
                    <a:pt x="48" y="349"/>
                    <a:pt x="50" y="345"/>
                  </a:cubicBezTo>
                  <a:lnTo>
                    <a:pt x="75" y="306"/>
                  </a:lnTo>
                  <a:lnTo>
                    <a:pt x="115" y="258"/>
                  </a:lnTo>
                  <a:lnTo>
                    <a:pt x="161" y="214"/>
                  </a:lnTo>
                  <a:lnTo>
                    <a:pt x="212" y="175"/>
                  </a:lnTo>
                  <a:lnTo>
                    <a:pt x="268" y="139"/>
                  </a:lnTo>
                  <a:lnTo>
                    <a:pt x="329" y="108"/>
                  </a:lnTo>
                  <a:lnTo>
                    <a:pt x="393" y="80"/>
                  </a:lnTo>
                  <a:lnTo>
                    <a:pt x="461" y="56"/>
                  </a:lnTo>
                  <a:lnTo>
                    <a:pt x="534" y="36"/>
                  </a:lnTo>
                  <a:lnTo>
                    <a:pt x="608" y="21"/>
                  </a:lnTo>
                  <a:lnTo>
                    <a:pt x="687" y="9"/>
                  </a:lnTo>
                  <a:lnTo>
                    <a:pt x="767" y="2"/>
                  </a:lnTo>
                  <a:lnTo>
                    <a:pt x="850" y="0"/>
                  </a:lnTo>
                  <a:lnTo>
                    <a:pt x="855" y="199"/>
                  </a:lnTo>
                  <a:lnTo>
                    <a:pt x="784" y="201"/>
                  </a:lnTo>
                  <a:lnTo>
                    <a:pt x="715" y="207"/>
                  </a:lnTo>
                  <a:lnTo>
                    <a:pt x="650" y="216"/>
                  </a:lnTo>
                  <a:lnTo>
                    <a:pt x="586" y="229"/>
                  </a:lnTo>
                  <a:lnTo>
                    <a:pt x="527" y="245"/>
                  </a:lnTo>
                  <a:lnTo>
                    <a:pt x="471" y="264"/>
                  </a:lnTo>
                  <a:lnTo>
                    <a:pt x="420" y="286"/>
                  </a:lnTo>
                  <a:lnTo>
                    <a:pt x="374" y="310"/>
                  </a:lnTo>
                  <a:lnTo>
                    <a:pt x="333" y="334"/>
                  </a:lnTo>
                  <a:lnTo>
                    <a:pt x="297" y="361"/>
                  </a:lnTo>
                  <a:lnTo>
                    <a:pt x="268" y="387"/>
                  </a:lnTo>
                  <a:lnTo>
                    <a:pt x="244" y="414"/>
                  </a:lnTo>
                  <a:lnTo>
                    <a:pt x="219" y="453"/>
                  </a:lnTo>
                  <a:lnTo>
                    <a:pt x="226" y="440"/>
                  </a:lnTo>
                  <a:lnTo>
                    <a:pt x="207" y="481"/>
                  </a:lnTo>
                  <a:lnTo>
                    <a:pt x="212" y="466"/>
                  </a:lnTo>
                  <a:lnTo>
                    <a:pt x="201" y="509"/>
                  </a:lnTo>
                  <a:lnTo>
                    <a:pt x="204" y="492"/>
                  </a:lnTo>
                  <a:lnTo>
                    <a:pt x="200" y="526"/>
                  </a:lnTo>
                  <a:lnTo>
                    <a:pt x="200" y="6688"/>
                  </a:lnTo>
                  <a:lnTo>
                    <a:pt x="204" y="6732"/>
                  </a:lnTo>
                  <a:lnTo>
                    <a:pt x="201" y="6715"/>
                  </a:lnTo>
                  <a:lnTo>
                    <a:pt x="212" y="6757"/>
                  </a:lnTo>
                  <a:lnTo>
                    <a:pt x="207" y="6742"/>
                  </a:lnTo>
                  <a:lnTo>
                    <a:pt x="226" y="6783"/>
                  </a:lnTo>
                  <a:lnTo>
                    <a:pt x="219" y="6770"/>
                  </a:lnTo>
                  <a:lnTo>
                    <a:pt x="244" y="6809"/>
                  </a:lnTo>
                  <a:lnTo>
                    <a:pt x="235" y="6798"/>
                  </a:lnTo>
                  <a:lnTo>
                    <a:pt x="260" y="6828"/>
                  </a:lnTo>
                  <a:lnTo>
                    <a:pt x="289" y="6856"/>
                  </a:lnTo>
                  <a:lnTo>
                    <a:pt x="326" y="6884"/>
                  </a:lnTo>
                  <a:lnTo>
                    <a:pt x="367" y="6910"/>
                  </a:lnTo>
                  <a:lnTo>
                    <a:pt x="414" y="6934"/>
                  </a:lnTo>
                  <a:lnTo>
                    <a:pt x="464" y="6956"/>
                  </a:lnTo>
                  <a:lnTo>
                    <a:pt x="520" y="6975"/>
                  </a:lnTo>
                  <a:lnTo>
                    <a:pt x="581" y="6992"/>
                  </a:lnTo>
                  <a:lnTo>
                    <a:pt x="643" y="7006"/>
                  </a:lnTo>
                  <a:lnTo>
                    <a:pt x="710" y="7015"/>
                  </a:lnTo>
                  <a:lnTo>
                    <a:pt x="778" y="7021"/>
                  </a:lnTo>
                  <a:lnTo>
                    <a:pt x="855" y="7023"/>
                  </a:lnTo>
                  <a:lnTo>
                    <a:pt x="850" y="7223"/>
                  </a:lnTo>
                  <a:close/>
                </a:path>
              </a:pathLst>
            </a:custGeom>
            <a:solidFill>
              <a:srgbClr val="1C1C1C"/>
            </a:solidFill>
            <a:ln w="0" cap="flat">
              <a:solidFill>
                <a:srgbClr val="1C1C1C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71" name="Freeform 45"/>
            <p:cNvSpPr>
              <a:spLocks/>
            </p:cNvSpPr>
            <p:nvPr/>
          </p:nvSpPr>
          <p:spPr bwMode="auto">
            <a:xfrm>
              <a:off x="1512" y="2296"/>
              <a:ext cx="102" cy="998"/>
            </a:xfrm>
            <a:custGeom>
              <a:avLst/>
              <a:gdLst>
                <a:gd name="T0" fmla="*/ 92 w 102"/>
                <a:gd name="T1" fmla="*/ 998 h 998"/>
                <a:gd name="T2" fmla="*/ 73 w 102"/>
                <a:gd name="T3" fmla="*/ 995 h 998"/>
                <a:gd name="T4" fmla="*/ 55 w 102"/>
                <a:gd name="T5" fmla="*/ 989 h 998"/>
                <a:gd name="T6" fmla="*/ 39 w 102"/>
                <a:gd name="T7" fmla="*/ 981 h 998"/>
                <a:gd name="T8" fmla="*/ 25 w 102"/>
                <a:gd name="T9" fmla="*/ 971 h 998"/>
                <a:gd name="T10" fmla="*/ 13 w 102"/>
                <a:gd name="T11" fmla="*/ 958 h 998"/>
                <a:gd name="T12" fmla="*/ 5 w 102"/>
                <a:gd name="T13" fmla="*/ 944 h 998"/>
                <a:gd name="T14" fmla="*/ 0 w 102"/>
                <a:gd name="T15" fmla="*/ 927 h 998"/>
                <a:gd name="T16" fmla="*/ 0 w 102"/>
                <a:gd name="T17" fmla="*/ 80 h 998"/>
                <a:gd name="T18" fmla="*/ 2 w 102"/>
                <a:gd name="T19" fmla="*/ 64 h 998"/>
                <a:gd name="T20" fmla="*/ 8 w 102"/>
                <a:gd name="T21" fmla="*/ 49 h 998"/>
                <a:gd name="T22" fmla="*/ 18 w 102"/>
                <a:gd name="T23" fmla="*/ 35 h 998"/>
                <a:gd name="T24" fmla="*/ 30 w 102"/>
                <a:gd name="T25" fmla="*/ 23 h 998"/>
                <a:gd name="T26" fmla="*/ 45 w 102"/>
                <a:gd name="T27" fmla="*/ 13 h 998"/>
                <a:gd name="T28" fmla="*/ 63 w 102"/>
                <a:gd name="T29" fmla="*/ 6 h 998"/>
                <a:gd name="T30" fmla="*/ 81 w 102"/>
                <a:gd name="T31" fmla="*/ 2 h 998"/>
                <a:gd name="T32" fmla="*/ 102 w 102"/>
                <a:gd name="T33" fmla="*/ 0 h 998"/>
                <a:gd name="T34" fmla="*/ 94 w 102"/>
                <a:gd name="T35" fmla="*/ 24 h 998"/>
                <a:gd name="T36" fmla="*/ 78 w 102"/>
                <a:gd name="T37" fmla="*/ 27 h 998"/>
                <a:gd name="T38" fmla="*/ 64 w 102"/>
                <a:gd name="T39" fmla="*/ 31 h 998"/>
                <a:gd name="T40" fmla="*/ 51 w 102"/>
                <a:gd name="T41" fmla="*/ 37 h 998"/>
                <a:gd name="T42" fmla="*/ 41 w 102"/>
                <a:gd name="T43" fmla="*/ 45 h 998"/>
                <a:gd name="T44" fmla="*/ 33 w 102"/>
                <a:gd name="T45" fmla="*/ 54 h 998"/>
                <a:gd name="T46" fmla="*/ 27 w 102"/>
                <a:gd name="T47" fmla="*/ 64 h 998"/>
                <a:gd name="T48" fmla="*/ 24 w 102"/>
                <a:gd name="T49" fmla="*/ 74 h 998"/>
                <a:gd name="T50" fmla="*/ 24 w 102"/>
                <a:gd name="T51" fmla="*/ 917 h 998"/>
                <a:gd name="T52" fmla="*/ 25 w 102"/>
                <a:gd name="T53" fmla="*/ 928 h 998"/>
                <a:gd name="T54" fmla="*/ 29 w 102"/>
                <a:gd name="T55" fmla="*/ 938 h 998"/>
                <a:gd name="T56" fmla="*/ 36 w 102"/>
                <a:gd name="T57" fmla="*/ 948 h 998"/>
                <a:gd name="T58" fmla="*/ 45 w 102"/>
                <a:gd name="T59" fmla="*/ 956 h 998"/>
                <a:gd name="T60" fmla="*/ 57 w 102"/>
                <a:gd name="T61" fmla="*/ 964 h 998"/>
                <a:gd name="T62" fmla="*/ 70 w 102"/>
                <a:gd name="T63" fmla="*/ 969 h 998"/>
                <a:gd name="T64" fmla="*/ 85 w 102"/>
                <a:gd name="T65" fmla="*/ 973 h 998"/>
                <a:gd name="T66" fmla="*/ 102 w 102"/>
                <a:gd name="T67" fmla="*/ 974 h 9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02" h="998">
                  <a:moveTo>
                    <a:pt x="102" y="998"/>
                  </a:moveTo>
                  <a:lnTo>
                    <a:pt x="92" y="998"/>
                  </a:lnTo>
                  <a:lnTo>
                    <a:pt x="82" y="997"/>
                  </a:lnTo>
                  <a:lnTo>
                    <a:pt x="73" y="995"/>
                  </a:lnTo>
                  <a:lnTo>
                    <a:pt x="64" y="992"/>
                  </a:lnTo>
                  <a:lnTo>
                    <a:pt x="55" y="989"/>
                  </a:lnTo>
                  <a:lnTo>
                    <a:pt x="46" y="986"/>
                  </a:lnTo>
                  <a:lnTo>
                    <a:pt x="39" y="981"/>
                  </a:lnTo>
                  <a:lnTo>
                    <a:pt x="31" y="976"/>
                  </a:lnTo>
                  <a:lnTo>
                    <a:pt x="25" y="971"/>
                  </a:lnTo>
                  <a:lnTo>
                    <a:pt x="19" y="965"/>
                  </a:lnTo>
                  <a:lnTo>
                    <a:pt x="13" y="958"/>
                  </a:lnTo>
                  <a:lnTo>
                    <a:pt x="9" y="951"/>
                  </a:lnTo>
                  <a:lnTo>
                    <a:pt x="5" y="944"/>
                  </a:lnTo>
                  <a:lnTo>
                    <a:pt x="2" y="936"/>
                  </a:lnTo>
                  <a:lnTo>
                    <a:pt x="0" y="927"/>
                  </a:lnTo>
                  <a:lnTo>
                    <a:pt x="0" y="919"/>
                  </a:lnTo>
                  <a:lnTo>
                    <a:pt x="0" y="80"/>
                  </a:lnTo>
                  <a:lnTo>
                    <a:pt x="0" y="72"/>
                  </a:lnTo>
                  <a:lnTo>
                    <a:pt x="2" y="64"/>
                  </a:lnTo>
                  <a:lnTo>
                    <a:pt x="4" y="56"/>
                  </a:lnTo>
                  <a:lnTo>
                    <a:pt x="8" y="49"/>
                  </a:lnTo>
                  <a:lnTo>
                    <a:pt x="12" y="41"/>
                  </a:lnTo>
                  <a:lnTo>
                    <a:pt x="18" y="35"/>
                  </a:lnTo>
                  <a:lnTo>
                    <a:pt x="24" y="28"/>
                  </a:lnTo>
                  <a:lnTo>
                    <a:pt x="30" y="23"/>
                  </a:lnTo>
                  <a:lnTo>
                    <a:pt x="38" y="18"/>
                  </a:lnTo>
                  <a:lnTo>
                    <a:pt x="45" y="13"/>
                  </a:lnTo>
                  <a:lnTo>
                    <a:pt x="54" y="9"/>
                  </a:lnTo>
                  <a:lnTo>
                    <a:pt x="63" y="6"/>
                  </a:lnTo>
                  <a:lnTo>
                    <a:pt x="72" y="4"/>
                  </a:lnTo>
                  <a:lnTo>
                    <a:pt x="81" y="2"/>
                  </a:lnTo>
                  <a:lnTo>
                    <a:pt x="91" y="0"/>
                  </a:lnTo>
                  <a:lnTo>
                    <a:pt x="102" y="0"/>
                  </a:lnTo>
                  <a:lnTo>
                    <a:pt x="102" y="24"/>
                  </a:lnTo>
                  <a:lnTo>
                    <a:pt x="94" y="24"/>
                  </a:lnTo>
                  <a:lnTo>
                    <a:pt x="86" y="25"/>
                  </a:lnTo>
                  <a:lnTo>
                    <a:pt x="78" y="27"/>
                  </a:lnTo>
                  <a:lnTo>
                    <a:pt x="71" y="29"/>
                  </a:lnTo>
                  <a:lnTo>
                    <a:pt x="64" y="31"/>
                  </a:lnTo>
                  <a:lnTo>
                    <a:pt x="57" y="34"/>
                  </a:lnTo>
                  <a:lnTo>
                    <a:pt x="51" y="37"/>
                  </a:lnTo>
                  <a:lnTo>
                    <a:pt x="46" y="41"/>
                  </a:lnTo>
                  <a:lnTo>
                    <a:pt x="41" y="45"/>
                  </a:lnTo>
                  <a:lnTo>
                    <a:pt x="36" y="50"/>
                  </a:lnTo>
                  <a:lnTo>
                    <a:pt x="33" y="54"/>
                  </a:lnTo>
                  <a:lnTo>
                    <a:pt x="30" y="59"/>
                  </a:lnTo>
                  <a:lnTo>
                    <a:pt x="27" y="64"/>
                  </a:lnTo>
                  <a:lnTo>
                    <a:pt x="25" y="69"/>
                  </a:lnTo>
                  <a:lnTo>
                    <a:pt x="24" y="74"/>
                  </a:lnTo>
                  <a:lnTo>
                    <a:pt x="24" y="80"/>
                  </a:lnTo>
                  <a:lnTo>
                    <a:pt x="24" y="917"/>
                  </a:lnTo>
                  <a:lnTo>
                    <a:pt x="24" y="923"/>
                  </a:lnTo>
                  <a:lnTo>
                    <a:pt x="25" y="928"/>
                  </a:lnTo>
                  <a:lnTo>
                    <a:pt x="27" y="933"/>
                  </a:lnTo>
                  <a:lnTo>
                    <a:pt x="29" y="938"/>
                  </a:lnTo>
                  <a:lnTo>
                    <a:pt x="32" y="943"/>
                  </a:lnTo>
                  <a:lnTo>
                    <a:pt x="36" y="948"/>
                  </a:lnTo>
                  <a:lnTo>
                    <a:pt x="40" y="952"/>
                  </a:lnTo>
                  <a:lnTo>
                    <a:pt x="45" y="956"/>
                  </a:lnTo>
                  <a:lnTo>
                    <a:pt x="51" y="960"/>
                  </a:lnTo>
                  <a:lnTo>
                    <a:pt x="57" y="964"/>
                  </a:lnTo>
                  <a:lnTo>
                    <a:pt x="63" y="967"/>
                  </a:lnTo>
                  <a:lnTo>
                    <a:pt x="70" y="969"/>
                  </a:lnTo>
                  <a:lnTo>
                    <a:pt x="77" y="971"/>
                  </a:lnTo>
                  <a:lnTo>
                    <a:pt x="85" y="973"/>
                  </a:lnTo>
                  <a:lnTo>
                    <a:pt x="93" y="974"/>
                  </a:lnTo>
                  <a:lnTo>
                    <a:pt x="102" y="974"/>
                  </a:lnTo>
                  <a:lnTo>
                    <a:pt x="102" y="998"/>
                  </a:lnTo>
                  <a:close/>
                </a:path>
              </a:pathLst>
            </a:custGeom>
            <a:solidFill>
              <a:srgbClr val="1C1C1C"/>
            </a:solidFill>
            <a:ln w="0" cap="flat">
              <a:solidFill>
                <a:srgbClr val="1C1C1C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72" name="Freeform 46"/>
            <p:cNvSpPr>
              <a:spLocks/>
            </p:cNvSpPr>
            <p:nvPr/>
          </p:nvSpPr>
          <p:spPr bwMode="auto">
            <a:xfrm>
              <a:off x="1368" y="2794"/>
              <a:ext cx="102" cy="841"/>
            </a:xfrm>
            <a:custGeom>
              <a:avLst/>
              <a:gdLst>
                <a:gd name="T0" fmla="*/ 92 w 102"/>
                <a:gd name="T1" fmla="*/ 841 h 841"/>
                <a:gd name="T2" fmla="*/ 73 w 102"/>
                <a:gd name="T3" fmla="*/ 838 h 841"/>
                <a:gd name="T4" fmla="*/ 55 w 102"/>
                <a:gd name="T5" fmla="*/ 832 h 841"/>
                <a:gd name="T6" fmla="*/ 39 w 102"/>
                <a:gd name="T7" fmla="*/ 824 h 841"/>
                <a:gd name="T8" fmla="*/ 25 w 102"/>
                <a:gd name="T9" fmla="*/ 813 h 841"/>
                <a:gd name="T10" fmla="*/ 13 w 102"/>
                <a:gd name="T11" fmla="*/ 801 h 841"/>
                <a:gd name="T12" fmla="*/ 5 w 102"/>
                <a:gd name="T13" fmla="*/ 786 h 841"/>
                <a:gd name="T14" fmla="*/ 0 w 102"/>
                <a:gd name="T15" fmla="*/ 770 h 841"/>
                <a:gd name="T16" fmla="*/ 0 w 102"/>
                <a:gd name="T17" fmla="*/ 80 h 841"/>
                <a:gd name="T18" fmla="*/ 2 w 102"/>
                <a:gd name="T19" fmla="*/ 64 h 841"/>
                <a:gd name="T20" fmla="*/ 8 w 102"/>
                <a:gd name="T21" fmla="*/ 49 h 841"/>
                <a:gd name="T22" fmla="*/ 18 w 102"/>
                <a:gd name="T23" fmla="*/ 35 h 841"/>
                <a:gd name="T24" fmla="*/ 30 w 102"/>
                <a:gd name="T25" fmla="*/ 23 h 841"/>
                <a:gd name="T26" fmla="*/ 45 w 102"/>
                <a:gd name="T27" fmla="*/ 13 h 841"/>
                <a:gd name="T28" fmla="*/ 63 w 102"/>
                <a:gd name="T29" fmla="*/ 6 h 841"/>
                <a:gd name="T30" fmla="*/ 81 w 102"/>
                <a:gd name="T31" fmla="*/ 2 h 841"/>
                <a:gd name="T32" fmla="*/ 102 w 102"/>
                <a:gd name="T33" fmla="*/ 0 h 841"/>
                <a:gd name="T34" fmla="*/ 94 w 102"/>
                <a:gd name="T35" fmla="*/ 24 h 841"/>
                <a:gd name="T36" fmla="*/ 78 w 102"/>
                <a:gd name="T37" fmla="*/ 27 h 841"/>
                <a:gd name="T38" fmla="*/ 64 w 102"/>
                <a:gd name="T39" fmla="*/ 31 h 841"/>
                <a:gd name="T40" fmla="*/ 51 w 102"/>
                <a:gd name="T41" fmla="*/ 38 h 841"/>
                <a:gd name="T42" fmla="*/ 41 w 102"/>
                <a:gd name="T43" fmla="*/ 45 h 841"/>
                <a:gd name="T44" fmla="*/ 33 w 102"/>
                <a:gd name="T45" fmla="*/ 54 h 841"/>
                <a:gd name="T46" fmla="*/ 27 w 102"/>
                <a:gd name="T47" fmla="*/ 64 h 841"/>
                <a:gd name="T48" fmla="*/ 24 w 102"/>
                <a:gd name="T49" fmla="*/ 74 h 841"/>
                <a:gd name="T50" fmla="*/ 24 w 102"/>
                <a:gd name="T51" fmla="*/ 760 h 841"/>
                <a:gd name="T52" fmla="*/ 25 w 102"/>
                <a:gd name="T53" fmla="*/ 771 h 841"/>
                <a:gd name="T54" fmla="*/ 29 w 102"/>
                <a:gd name="T55" fmla="*/ 781 h 841"/>
                <a:gd name="T56" fmla="*/ 36 w 102"/>
                <a:gd name="T57" fmla="*/ 791 h 841"/>
                <a:gd name="T58" fmla="*/ 45 w 102"/>
                <a:gd name="T59" fmla="*/ 799 h 841"/>
                <a:gd name="T60" fmla="*/ 57 w 102"/>
                <a:gd name="T61" fmla="*/ 807 h 841"/>
                <a:gd name="T62" fmla="*/ 70 w 102"/>
                <a:gd name="T63" fmla="*/ 812 h 841"/>
                <a:gd name="T64" fmla="*/ 85 w 102"/>
                <a:gd name="T65" fmla="*/ 816 h 841"/>
                <a:gd name="T66" fmla="*/ 102 w 102"/>
                <a:gd name="T67" fmla="*/ 817 h 8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02" h="841">
                  <a:moveTo>
                    <a:pt x="102" y="841"/>
                  </a:moveTo>
                  <a:lnTo>
                    <a:pt x="92" y="841"/>
                  </a:lnTo>
                  <a:lnTo>
                    <a:pt x="82" y="840"/>
                  </a:lnTo>
                  <a:lnTo>
                    <a:pt x="73" y="838"/>
                  </a:lnTo>
                  <a:lnTo>
                    <a:pt x="64" y="835"/>
                  </a:lnTo>
                  <a:lnTo>
                    <a:pt x="55" y="832"/>
                  </a:lnTo>
                  <a:lnTo>
                    <a:pt x="46" y="828"/>
                  </a:lnTo>
                  <a:lnTo>
                    <a:pt x="39" y="824"/>
                  </a:lnTo>
                  <a:lnTo>
                    <a:pt x="31" y="819"/>
                  </a:lnTo>
                  <a:lnTo>
                    <a:pt x="25" y="813"/>
                  </a:lnTo>
                  <a:lnTo>
                    <a:pt x="19" y="808"/>
                  </a:lnTo>
                  <a:lnTo>
                    <a:pt x="13" y="801"/>
                  </a:lnTo>
                  <a:lnTo>
                    <a:pt x="9" y="794"/>
                  </a:lnTo>
                  <a:lnTo>
                    <a:pt x="5" y="786"/>
                  </a:lnTo>
                  <a:lnTo>
                    <a:pt x="2" y="779"/>
                  </a:lnTo>
                  <a:lnTo>
                    <a:pt x="0" y="770"/>
                  </a:lnTo>
                  <a:lnTo>
                    <a:pt x="0" y="762"/>
                  </a:lnTo>
                  <a:lnTo>
                    <a:pt x="0" y="80"/>
                  </a:lnTo>
                  <a:lnTo>
                    <a:pt x="0" y="73"/>
                  </a:lnTo>
                  <a:lnTo>
                    <a:pt x="2" y="64"/>
                  </a:lnTo>
                  <a:lnTo>
                    <a:pt x="4" y="56"/>
                  </a:lnTo>
                  <a:lnTo>
                    <a:pt x="8" y="49"/>
                  </a:lnTo>
                  <a:lnTo>
                    <a:pt x="12" y="41"/>
                  </a:lnTo>
                  <a:lnTo>
                    <a:pt x="18" y="35"/>
                  </a:lnTo>
                  <a:lnTo>
                    <a:pt x="24" y="29"/>
                  </a:lnTo>
                  <a:lnTo>
                    <a:pt x="30" y="23"/>
                  </a:lnTo>
                  <a:lnTo>
                    <a:pt x="38" y="18"/>
                  </a:lnTo>
                  <a:lnTo>
                    <a:pt x="45" y="13"/>
                  </a:lnTo>
                  <a:lnTo>
                    <a:pt x="54" y="9"/>
                  </a:lnTo>
                  <a:lnTo>
                    <a:pt x="63" y="6"/>
                  </a:lnTo>
                  <a:lnTo>
                    <a:pt x="72" y="4"/>
                  </a:lnTo>
                  <a:lnTo>
                    <a:pt x="81" y="2"/>
                  </a:lnTo>
                  <a:lnTo>
                    <a:pt x="91" y="1"/>
                  </a:lnTo>
                  <a:lnTo>
                    <a:pt x="102" y="0"/>
                  </a:lnTo>
                  <a:lnTo>
                    <a:pt x="102" y="24"/>
                  </a:lnTo>
                  <a:lnTo>
                    <a:pt x="94" y="24"/>
                  </a:lnTo>
                  <a:lnTo>
                    <a:pt x="86" y="25"/>
                  </a:lnTo>
                  <a:lnTo>
                    <a:pt x="78" y="27"/>
                  </a:lnTo>
                  <a:lnTo>
                    <a:pt x="71" y="29"/>
                  </a:lnTo>
                  <a:lnTo>
                    <a:pt x="64" y="31"/>
                  </a:lnTo>
                  <a:lnTo>
                    <a:pt x="57" y="34"/>
                  </a:lnTo>
                  <a:lnTo>
                    <a:pt x="51" y="38"/>
                  </a:lnTo>
                  <a:lnTo>
                    <a:pt x="46" y="42"/>
                  </a:lnTo>
                  <a:lnTo>
                    <a:pt x="41" y="45"/>
                  </a:lnTo>
                  <a:lnTo>
                    <a:pt x="36" y="50"/>
                  </a:lnTo>
                  <a:lnTo>
                    <a:pt x="33" y="54"/>
                  </a:lnTo>
                  <a:lnTo>
                    <a:pt x="30" y="59"/>
                  </a:lnTo>
                  <a:lnTo>
                    <a:pt x="27" y="64"/>
                  </a:lnTo>
                  <a:lnTo>
                    <a:pt x="25" y="69"/>
                  </a:lnTo>
                  <a:lnTo>
                    <a:pt x="24" y="74"/>
                  </a:lnTo>
                  <a:lnTo>
                    <a:pt x="24" y="80"/>
                  </a:lnTo>
                  <a:lnTo>
                    <a:pt x="24" y="760"/>
                  </a:lnTo>
                  <a:lnTo>
                    <a:pt x="24" y="765"/>
                  </a:lnTo>
                  <a:lnTo>
                    <a:pt x="25" y="771"/>
                  </a:lnTo>
                  <a:lnTo>
                    <a:pt x="27" y="776"/>
                  </a:lnTo>
                  <a:lnTo>
                    <a:pt x="29" y="781"/>
                  </a:lnTo>
                  <a:lnTo>
                    <a:pt x="32" y="786"/>
                  </a:lnTo>
                  <a:lnTo>
                    <a:pt x="36" y="791"/>
                  </a:lnTo>
                  <a:lnTo>
                    <a:pt x="40" y="795"/>
                  </a:lnTo>
                  <a:lnTo>
                    <a:pt x="45" y="799"/>
                  </a:lnTo>
                  <a:lnTo>
                    <a:pt x="51" y="803"/>
                  </a:lnTo>
                  <a:lnTo>
                    <a:pt x="57" y="807"/>
                  </a:lnTo>
                  <a:lnTo>
                    <a:pt x="63" y="810"/>
                  </a:lnTo>
                  <a:lnTo>
                    <a:pt x="70" y="812"/>
                  </a:lnTo>
                  <a:lnTo>
                    <a:pt x="77" y="814"/>
                  </a:lnTo>
                  <a:lnTo>
                    <a:pt x="85" y="816"/>
                  </a:lnTo>
                  <a:lnTo>
                    <a:pt x="93" y="817"/>
                  </a:lnTo>
                  <a:lnTo>
                    <a:pt x="102" y="817"/>
                  </a:lnTo>
                  <a:lnTo>
                    <a:pt x="102" y="841"/>
                  </a:lnTo>
                  <a:close/>
                </a:path>
              </a:pathLst>
            </a:custGeom>
            <a:solidFill>
              <a:srgbClr val="1C1C1C"/>
            </a:solidFill>
            <a:ln w="0" cap="flat">
              <a:solidFill>
                <a:srgbClr val="1C1C1C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73" name="Freeform 47"/>
            <p:cNvSpPr>
              <a:spLocks/>
            </p:cNvSpPr>
            <p:nvPr/>
          </p:nvSpPr>
          <p:spPr bwMode="auto">
            <a:xfrm>
              <a:off x="3667" y="781"/>
              <a:ext cx="122" cy="1377"/>
            </a:xfrm>
            <a:custGeom>
              <a:avLst/>
              <a:gdLst>
                <a:gd name="T0" fmla="*/ 98 w 1014"/>
                <a:gd name="T1" fmla="*/ 2 h 11472"/>
                <a:gd name="T2" fmla="*/ 285 w 1014"/>
                <a:gd name="T3" fmla="*/ 20 h 11472"/>
                <a:gd name="T4" fmla="*/ 459 w 1014"/>
                <a:gd name="T5" fmla="*/ 53 h 11472"/>
                <a:gd name="T6" fmla="*/ 615 w 1014"/>
                <a:gd name="T7" fmla="*/ 100 h 11472"/>
                <a:gd name="T8" fmla="*/ 751 w 1014"/>
                <a:gd name="T9" fmla="*/ 162 h 11472"/>
                <a:gd name="T10" fmla="*/ 864 w 1014"/>
                <a:gd name="T11" fmla="*/ 236 h 11472"/>
                <a:gd name="T12" fmla="*/ 951 w 1014"/>
                <a:gd name="T13" fmla="*/ 327 h 11472"/>
                <a:gd name="T14" fmla="*/ 983 w 1014"/>
                <a:gd name="T15" fmla="*/ 381 h 11472"/>
                <a:gd name="T16" fmla="*/ 1005 w 1014"/>
                <a:gd name="T17" fmla="*/ 439 h 11472"/>
                <a:gd name="T18" fmla="*/ 1014 w 1014"/>
                <a:gd name="T19" fmla="*/ 503 h 11472"/>
                <a:gd name="T20" fmla="*/ 1009 w 1014"/>
                <a:gd name="T21" fmla="*/ 11012 h 11472"/>
                <a:gd name="T22" fmla="*/ 991 w 1014"/>
                <a:gd name="T23" fmla="*/ 11075 h 11472"/>
                <a:gd name="T24" fmla="*/ 960 w 1014"/>
                <a:gd name="T25" fmla="*/ 11132 h 11472"/>
                <a:gd name="T26" fmla="*/ 921 w 1014"/>
                <a:gd name="T27" fmla="*/ 11183 h 11472"/>
                <a:gd name="T28" fmla="*/ 873 w 1014"/>
                <a:gd name="T29" fmla="*/ 11230 h 11472"/>
                <a:gd name="T30" fmla="*/ 759 w 1014"/>
                <a:gd name="T31" fmla="*/ 11308 h 11472"/>
                <a:gd name="T32" fmla="*/ 621 w 1014"/>
                <a:gd name="T33" fmla="*/ 11371 h 11472"/>
                <a:gd name="T34" fmla="*/ 464 w 1014"/>
                <a:gd name="T35" fmla="*/ 11419 h 11472"/>
                <a:gd name="T36" fmla="*/ 290 w 1014"/>
                <a:gd name="T37" fmla="*/ 11453 h 11472"/>
                <a:gd name="T38" fmla="*/ 103 w 1014"/>
                <a:gd name="T39" fmla="*/ 11470 h 11472"/>
                <a:gd name="T40" fmla="*/ 0 w 1014"/>
                <a:gd name="T41" fmla="*/ 11272 h 11472"/>
                <a:gd name="T42" fmla="*/ 175 w 1014"/>
                <a:gd name="T43" fmla="*/ 11265 h 11472"/>
                <a:gd name="T44" fmla="*/ 336 w 1014"/>
                <a:gd name="T45" fmla="*/ 11242 h 11472"/>
                <a:gd name="T46" fmla="*/ 481 w 1014"/>
                <a:gd name="T47" fmla="*/ 11207 h 11472"/>
                <a:gd name="T48" fmla="*/ 603 w 1014"/>
                <a:gd name="T49" fmla="*/ 11162 h 11472"/>
                <a:gd name="T50" fmla="*/ 699 w 1014"/>
                <a:gd name="T51" fmla="*/ 11110 h 11472"/>
                <a:gd name="T52" fmla="*/ 775 w 1014"/>
                <a:gd name="T53" fmla="*/ 11047 h 11472"/>
                <a:gd name="T54" fmla="*/ 795 w 1014"/>
                <a:gd name="T55" fmla="*/ 11020 h 11472"/>
                <a:gd name="T56" fmla="*/ 809 w 1014"/>
                <a:gd name="T57" fmla="*/ 10993 h 11472"/>
                <a:gd name="T58" fmla="*/ 815 w 1014"/>
                <a:gd name="T59" fmla="*/ 10970 h 11472"/>
                <a:gd name="T60" fmla="*/ 814 w 1014"/>
                <a:gd name="T61" fmla="*/ 10959 h 11472"/>
                <a:gd name="T62" fmla="*/ 811 w 1014"/>
                <a:gd name="T63" fmla="*/ 482 h 11472"/>
                <a:gd name="T64" fmla="*/ 801 w 1014"/>
                <a:gd name="T65" fmla="*/ 463 h 11472"/>
                <a:gd name="T66" fmla="*/ 786 w 1014"/>
                <a:gd name="T67" fmla="*/ 439 h 11472"/>
                <a:gd name="T68" fmla="*/ 774 w 1014"/>
                <a:gd name="T69" fmla="*/ 426 h 11472"/>
                <a:gd name="T70" fmla="*/ 708 w 1014"/>
                <a:gd name="T71" fmla="*/ 368 h 11472"/>
                <a:gd name="T72" fmla="*/ 610 w 1014"/>
                <a:gd name="T73" fmla="*/ 314 h 11472"/>
                <a:gd name="T74" fmla="*/ 486 w 1014"/>
                <a:gd name="T75" fmla="*/ 267 h 11472"/>
                <a:gd name="T76" fmla="*/ 341 w 1014"/>
                <a:gd name="T77" fmla="*/ 232 h 11472"/>
                <a:gd name="T78" fmla="*/ 179 w 1014"/>
                <a:gd name="T79" fmla="*/ 209 h 11472"/>
                <a:gd name="T80" fmla="*/ 0 w 1014"/>
                <a:gd name="T81" fmla="*/ 200 h 114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014" h="11472">
                  <a:moveTo>
                    <a:pt x="5" y="0"/>
                  </a:moveTo>
                  <a:lnTo>
                    <a:pt x="98" y="2"/>
                  </a:lnTo>
                  <a:lnTo>
                    <a:pt x="194" y="9"/>
                  </a:lnTo>
                  <a:lnTo>
                    <a:pt x="285" y="20"/>
                  </a:lnTo>
                  <a:lnTo>
                    <a:pt x="374" y="34"/>
                  </a:lnTo>
                  <a:lnTo>
                    <a:pt x="459" y="53"/>
                  </a:lnTo>
                  <a:lnTo>
                    <a:pt x="539" y="75"/>
                  </a:lnTo>
                  <a:lnTo>
                    <a:pt x="615" y="100"/>
                  </a:lnTo>
                  <a:lnTo>
                    <a:pt x="685" y="129"/>
                  </a:lnTo>
                  <a:lnTo>
                    <a:pt x="751" y="162"/>
                  </a:lnTo>
                  <a:lnTo>
                    <a:pt x="810" y="197"/>
                  </a:lnTo>
                  <a:lnTo>
                    <a:pt x="864" y="236"/>
                  </a:lnTo>
                  <a:lnTo>
                    <a:pt x="912" y="280"/>
                  </a:lnTo>
                  <a:lnTo>
                    <a:pt x="951" y="327"/>
                  </a:lnTo>
                  <a:cubicBezTo>
                    <a:pt x="955" y="332"/>
                    <a:pt x="958" y="336"/>
                    <a:pt x="961" y="341"/>
                  </a:cubicBezTo>
                  <a:lnTo>
                    <a:pt x="983" y="381"/>
                  </a:lnTo>
                  <a:cubicBezTo>
                    <a:pt x="986" y="387"/>
                    <a:pt x="989" y="392"/>
                    <a:pt x="991" y="398"/>
                  </a:cubicBezTo>
                  <a:lnTo>
                    <a:pt x="1005" y="439"/>
                  </a:lnTo>
                  <a:cubicBezTo>
                    <a:pt x="1007" y="446"/>
                    <a:pt x="1009" y="453"/>
                    <a:pt x="1009" y="461"/>
                  </a:cubicBezTo>
                  <a:lnTo>
                    <a:pt x="1014" y="503"/>
                  </a:lnTo>
                  <a:lnTo>
                    <a:pt x="1014" y="10959"/>
                  </a:lnTo>
                  <a:lnTo>
                    <a:pt x="1009" y="11012"/>
                  </a:lnTo>
                  <a:cubicBezTo>
                    <a:pt x="1009" y="11020"/>
                    <a:pt x="1007" y="11027"/>
                    <a:pt x="1005" y="11034"/>
                  </a:cubicBezTo>
                  <a:lnTo>
                    <a:pt x="991" y="11075"/>
                  </a:lnTo>
                  <a:cubicBezTo>
                    <a:pt x="989" y="11081"/>
                    <a:pt x="986" y="11087"/>
                    <a:pt x="983" y="11092"/>
                  </a:cubicBezTo>
                  <a:lnTo>
                    <a:pt x="960" y="11132"/>
                  </a:lnTo>
                  <a:cubicBezTo>
                    <a:pt x="958" y="11137"/>
                    <a:pt x="955" y="11141"/>
                    <a:pt x="951" y="11145"/>
                  </a:cubicBezTo>
                  <a:lnTo>
                    <a:pt x="921" y="11183"/>
                  </a:lnTo>
                  <a:cubicBezTo>
                    <a:pt x="918" y="11187"/>
                    <a:pt x="915" y="11190"/>
                    <a:pt x="911" y="11194"/>
                  </a:cubicBezTo>
                  <a:lnTo>
                    <a:pt x="873" y="11230"/>
                  </a:lnTo>
                  <a:lnTo>
                    <a:pt x="819" y="11271"/>
                  </a:lnTo>
                  <a:lnTo>
                    <a:pt x="759" y="11308"/>
                  </a:lnTo>
                  <a:lnTo>
                    <a:pt x="692" y="11341"/>
                  </a:lnTo>
                  <a:lnTo>
                    <a:pt x="621" y="11371"/>
                  </a:lnTo>
                  <a:lnTo>
                    <a:pt x="544" y="11397"/>
                  </a:lnTo>
                  <a:lnTo>
                    <a:pt x="464" y="11419"/>
                  </a:lnTo>
                  <a:lnTo>
                    <a:pt x="379" y="11438"/>
                  </a:lnTo>
                  <a:lnTo>
                    <a:pt x="290" y="11453"/>
                  </a:lnTo>
                  <a:lnTo>
                    <a:pt x="198" y="11463"/>
                  </a:lnTo>
                  <a:lnTo>
                    <a:pt x="103" y="11470"/>
                  </a:lnTo>
                  <a:lnTo>
                    <a:pt x="5" y="11472"/>
                  </a:lnTo>
                  <a:lnTo>
                    <a:pt x="0" y="11272"/>
                  </a:lnTo>
                  <a:lnTo>
                    <a:pt x="89" y="11271"/>
                  </a:lnTo>
                  <a:lnTo>
                    <a:pt x="175" y="11265"/>
                  </a:lnTo>
                  <a:lnTo>
                    <a:pt x="257" y="11255"/>
                  </a:lnTo>
                  <a:lnTo>
                    <a:pt x="336" y="11242"/>
                  </a:lnTo>
                  <a:lnTo>
                    <a:pt x="411" y="11226"/>
                  </a:lnTo>
                  <a:lnTo>
                    <a:pt x="481" y="11207"/>
                  </a:lnTo>
                  <a:lnTo>
                    <a:pt x="544" y="11186"/>
                  </a:lnTo>
                  <a:lnTo>
                    <a:pt x="603" y="11162"/>
                  </a:lnTo>
                  <a:lnTo>
                    <a:pt x="654" y="11137"/>
                  </a:lnTo>
                  <a:lnTo>
                    <a:pt x="699" y="11110"/>
                  </a:lnTo>
                  <a:lnTo>
                    <a:pt x="736" y="11083"/>
                  </a:lnTo>
                  <a:lnTo>
                    <a:pt x="775" y="11047"/>
                  </a:lnTo>
                  <a:lnTo>
                    <a:pt x="765" y="11058"/>
                  </a:lnTo>
                  <a:lnTo>
                    <a:pt x="795" y="11020"/>
                  </a:lnTo>
                  <a:lnTo>
                    <a:pt x="787" y="11033"/>
                  </a:lnTo>
                  <a:lnTo>
                    <a:pt x="809" y="10993"/>
                  </a:lnTo>
                  <a:lnTo>
                    <a:pt x="801" y="11011"/>
                  </a:lnTo>
                  <a:lnTo>
                    <a:pt x="815" y="10970"/>
                  </a:lnTo>
                  <a:lnTo>
                    <a:pt x="811" y="10991"/>
                  </a:lnTo>
                  <a:lnTo>
                    <a:pt x="814" y="10959"/>
                  </a:lnTo>
                  <a:lnTo>
                    <a:pt x="815" y="524"/>
                  </a:lnTo>
                  <a:lnTo>
                    <a:pt x="811" y="482"/>
                  </a:lnTo>
                  <a:lnTo>
                    <a:pt x="815" y="504"/>
                  </a:lnTo>
                  <a:lnTo>
                    <a:pt x="801" y="463"/>
                  </a:lnTo>
                  <a:lnTo>
                    <a:pt x="809" y="479"/>
                  </a:lnTo>
                  <a:lnTo>
                    <a:pt x="786" y="439"/>
                  </a:lnTo>
                  <a:lnTo>
                    <a:pt x="796" y="454"/>
                  </a:lnTo>
                  <a:lnTo>
                    <a:pt x="774" y="426"/>
                  </a:lnTo>
                  <a:lnTo>
                    <a:pt x="745" y="397"/>
                  </a:lnTo>
                  <a:lnTo>
                    <a:pt x="708" y="368"/>
                  </a:lnTo>
                  <a:lnTo>
                    <a:pt x="662" y="340"/>
                  </a:lnTo>
                  <a:lnTo>
                    <a:pt x="610" y="314"/>
                  </a:lnTo>
                  <a:lnTo>
                    <a:pt x="550" y="290"/>
                  </a:lnTo>
                  <a:lnTo>
                    <a:pt x="486" y="267"/>
                  </a:lnTo>
                  <a:lnTo>
                    <a:pt x="416" y="248"/>
                  </a:lnTo>
                  <a:lnTo>
                    <a:pt x="341" y="232"/>
                  </a:lnTo>
                  <a:lnTo>
                    <a:pt x="263" y="218"/>
                  </a:lnTo>
                  <a:lnTo>
                    <a:pt x="179" y="209"/>
                  </a:lnTo>
                  <a:lnTo>
                    <a:pt x="94" y="202"/>
                  </a:lnTo>
                  <a:lnTo>
                    <a:pt x="0" y="200"/>
                  </a:lnTo>
                  <a:lnTo>
                    <a:pt x="5" y="0"/>
                  </a:lnTo>
                  <a:close/>
                </a:path>
              </a:pathLst>
            </a:custGeom>
            <a:solidFill>
              <a:srgbClr val="1C1C1C"/>
            </a:solidFill>
            <a:ln w="0" cap="flat">
              <a:solidFill>
                <a:srgbClr val="1C1C1C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74" name="Freeform 48"/>
            <p:cNvSpPr>
              <a:spLocks/>
            </p:cNvSpPr>
            <p:nvPr/>
          </p:nvSpPr>
          <p:spPr bwMode="auto">
            <a:xfrm>
              <a:off x="4666" y="845"/>
              <a:ext cx="116" cy="2778"/>
            </a:xfrm>
            <a:custGeom>
              <a:avLst/>
              <a:gdLst>
                <a:gd name="T0" fmla="*/ 12 w 116"/>
                <a:gd name="T1" fmla="*/ 0 h 2778"/>
                <a:gd name="T2" fmla="*/ 34 w 116"/>
                <a:gd name="T3" fmla="*/ 4 h 2778"/>
                <a:gd name="T4" fmla="*/ 54 w 116"/>
                <a:gd name="T5" fmla="*/ 11 h 2778"/>
                <a:gd name="T6" fmla="*/ 73 w 116"/>
                <a:gd name="T7" fmla="*/ 21 h 2778"/>
                <a:gd name="T8" fmla="*/ 89 w 116"/>
                <a:gd name="T9" fmla="*/ 33 h 2778"/>
                <a:gd name="T10" fmla="*/ 101 w 116"/>
                <a:gd name="T11" fmla="*/ 49 h 2778"/>
                <a:gd name="T12" fmla="*/ 111 w 116"/>
                <a:gd name="T13" fmla="*/ 66 h 2778"/>
                <a:gd name="T14" fmla="*/ 115 w 116"/>
                <a:gd name="T15" fmla="*/ 85 h 2778"/>
                <a:gd name="T16" fmla="*/ 116 w 116"/>
                <a:gd name="T17" fmla="*/ 2681 h 2778"/>
                <a:gd name="T18" fmla="*/ 114 w 116"/>
                <a:gd name="T19" fmla="*/ 2701 h 2778"/>
                <a:gd name="T20" fmla="*/ 107 w 116"/>
                <a:gd name="T21" fmla="*/ 2719 h 2778"/>
                <a:gd name="T22" fmla="*/ 96 w 116"/>
                <a:gd name="T23" fmla="*/ 2736 h 2778"/>
                <a:gd name="T24" fmla="*/ 82 w 116"/>
                <a:gd name="T25" fmla="*/ 2750 h 2778"/>
                <a:gd name="T26" fmla="*/ 65 w 116"/>
                <a:gd name="T27" fmla="*/ 2761 h 2778"/>
                <a:gd name="T28" fmla="*/ 45 w 116"/>
                <a:gd name="T29" fmla="*/ 2770 h 2778"/>
                <a:gd name="T30" fmla="*/ 24 w 116"/>
                <a:gd name="T31" fmla="*/ 2776 h 2778"/>
                <a:gd name="T32" fmla="*/ 1 w 116"/>
                <a:gd name="T33" fmla="*/ 2778 h 2778"/>
                <a:gd name="T34" fmla="*/ 10 w 116"/>
                <a:gd name="T35" fmla="*/ 2753 h 2778"/>
                <a:gd name="T36" fmla="*/ 28 w 116"/>
                <a:gd name="T37" fmla="*/ 2750 h 2778"/>
                <a:gd name="T38" fmla="*/ 45 w 116"/>
                <a:gd name="T39" fmla="*/ 2745 h 2778"/>
                <a:gd name="T40" fmla="*/ 59 w 116"/>
                <a:gd name="T41" fmla="*/ 2737 h 2778"/>
                <a:gd name="T42" fmla="*/ 72 w 116"/>
                <a:gd name="T43" fmla="*/ 2727 h 2778"/>
                <a:gd name="T44" fmla="*/ 81 w 116"/>
                <a:gd name="T45" fmla="*/ 2715 h 2778"/>
                <a:gd name="T46" fmla="*/ 88 w 116"/>
                <a:gd name="T47" fmla="*/ 2703 h 2778"/>
                <a:gd name="T48" fmla="*/ 92 w 116"/>
                <a:gd name="T49" fmla="*/ 2689 h 2778"/>
                <a:gd name="T50" fmla="*/ 92 w 116"/>
                <a:gd name="T51" fmla="*/ 97 h 2778"/>
                <a:gd name="T52" fmla="*/ 91 w 116"/>
                <a:gd name="T53" fmla="*/ 83 h 2778"/>
                <a:gd name="T54" fmla="*/ 86 w 116"/>
                <a:gd name="T55" fmla="*/ 69 h 2778"/>
                <a:gd name="T56" fmla="*/ 78 w 116"/>
                <a:gd name="T57" fmla="*/ 57 h 2778"/>
                <a:gd name="T58" fmla="*/ 67 w 116"/>
                <a:gd name="T59" fmla="*/ 46 h 2778"/>
                <a:gd name="T60" fmla="*/ 53 w 116"/>
                <a:gd name="T61" fmla="*/ 37 h 2778"/>
                <a:gd name="T62" fmla="*/ 37 w 116"/>
                <a:gd name="T63" fmla="*/ 30 h 2778"/>
                <a:gd name="T64" fmla="*/ 20 w 116"/>
                <a:gd name="T65" fmla="*/ 25 h 2778"/>
                <a:gd name="T66" fmla="*/ 0 w 116"/>
                <a:gd name="T67" fmla="*/ 23 h 27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16" h="2778">
                  <a:moveTo>
                    <a:pt x="1" y="0"/>
                  </a:moveTo>
                  <a:lnTo>
                    <a:pt x="12" y="0"/>
                  </a:lnTo>
                  <a:lnTo>
                    <a:pt x="23" y="1"/>
                  </a:lnTo>
                  <a:lnTo>
                    <a:pt x="34" y="4"/>
                  </a:lnTo>
                  <a:lnTo>
                    <a:pt x="44" y="7"/>
                  </a:lnTo>
                  <a:lnTo>
                    <a:pt x="54" y="11"/>
                  </a:lnTo>
                  <a:lnTo>
                    <a:pt x="64" y="15"/>
                  </a:lnTo>
                  <a:lnTo>
                    <a:pt x="73" y="21"/>
                  </a:lnTo>
                  <a:lnTo>
                    <a:pt x="81" y="27"/>
                  </a:lnTo>
                  <a:lnTo>
                    <a:pt x="89" y="33"/>
                  </a:lnTo>
                  <a:lnTo>
                    <a:pt x="96" y="41"/>
                  </a:lnTo>
                  <a:lnTo>
                    <a:pt x="101" y="49"/>
                  </a:lnTo>
                  <a:lnTo>
                    <a:pt x="107" y="57"/>
                  </a:lnTo>
                  <a:lnTo>
                    <a:pt x="111" y="66"/>
                  </a:lnTo>
                  <a:lnTo>
                    <a:pt x="114" y="76"/>
                  </a:lnTo>
                  <a:lnTo>
                    <a:pt x="115" y="85"/>
                  </a:lnTo>
                  <a:lnTo>
                    <a:pt x="116" y="95"/>
                  </a:lnTo>
                  <a:lnTo>
                    <a:pt x="116" y="2681"/>
                  </a:lnTo>
                  <a:lnTo>
                    <a:pt x="116" y="2691"/>
                  </a:lnTo>
                  <a:lnTo>
                    <a:pt x="114" y="2701"/>
                  </a:lnTo>
                  <a:lnTo>
                    <a:pt x="111" y="2710"/>
                  </a:lnTo>
                  <a:lnTo>
                    <a:pt x="107" y="2719"/>
                  </a:lnTo>
                  <a:lnTo>
                    <a:pt x="102" y="2727"/>
                  </a:lnTo>
                  <a:lnTo>
                    <a:pt x="96" y="2736"/>
                  </a:lnTo>
                  <a:lnTo>
                    <a:pt x="90" y="2743"/>
                  </a:lnTo>
                  <a:lnTo>
                    <a:pt x="82" y="2750"/>
                  </a:lnTo>
                  <a:lnTo>
                    <a:pt x="74" y="2756"/>
                  </a:lnTo>
                  <a:lnTo>
                    <a:pt x="65" y="2761"/>
                  </a:lnTo>
                  <a:lnTo>
                    <a:pt x="55" y="2766"/>
                  </a:lnTo>
                  <a:lnTo>
                    <a:pt x="45" y="2770"/>
                  </a:lnTo>
                  <a:lnTo>
                    <a:pt x="35" y="2773"/>
                  </a:lnTo>
                  <a:lnTo>
                    <a:pt x="24" y="2776"/>
                  </a:lnTo>
                  <a:lnTo>
                    <a:pt x="13" y="2777"/>
                  </a:lnTo>
                  <a:lnTo>
                    <a:pt x="1" y="2778"/>
                  </a:lnTo>
                  <a:lnTo>
                    <a:pt x="0" y="2754"/>
                  </a:lnTo>
                  <a:lnTo>
                    <a:pt x="10" y="2753"/>
                  </a:lnTo>
                  <a:lnTo>
                    <a:pt x="19" y="2752"/>
                  </a:lnTo>
                  <a:lnTo>
                    <a:pt x="28" y="2750"/>
                  </a:lnTo>
                  <a:lnTo>
                    <a:pt x="37" y="2748"/>
                  </a:lnTo>
                  <a:lnTo>
                    <a:pt x="45" y="2745"/>
                  </a:lnTo>
                  <a:lnTo>
                    <a:pt x="52" y="2741"/>
                  </a:lnTo>
                  <a:lnTo>
                    <a:pt x="59" y="2737"/>
                  </a:lnTo>
                  <a:lnTo>
                    <a:pt x="66" y="2732"/>
                  </a:lnTo>
                  <a:lnTo>
                    <a:pt x="72" y="2727"/>
                  </a:lnTo>
                  <a:lnTo>
                    <a:pt x="77" y="2721"/>
                  </a:lnTo>
                  <a:lnTo>
                    <a:pt x="81" y="2715"/>
                  </a:lnTo>
                  <a:lnTo>
                    <a:pt x="85" y="2709"/>
                  </a:lnTo>
                  <a:lnTo>
                    <a:pt x="88" y="2703"/>
                  </a:lnTo>
                  <a:lnTo>
                    <a:pt x="90" y="2696"/>
                  </a:lnTo>
                  <a:lnTo>
                    <a:pt x="92" y="2689"/>
                  </a:lnTo>
                  <a:lnTo>
                    <a:pt x="92" y="2681"/>
                  </a:lnTo>
                  <a:lnTo>
                    <a:pt x="92" y="97"/>
                  </a:lnTo>
                  <a:lnTo>
                    <a:pt x="92" y="90"/>
                  </a:lnTo>
                  <a:lnTo>
                    <a:pt x="91" y="83"/>
                  </a:lnTo>
                  <a:lnTo>
                    <a:pt x="89" y="76"/>
                  </a:lnTo>
                  <a:lnTo>
                    <a:pt x="86" y="69"/>
                  </a:lnTo>
                  <a:lnTo>
                    <a:pt x="82" y="63"/>
                  </a:lnTo>
                  <a:lnTo>
                    <a:pt x="78" y="57"/>
                  </a:lnTo>
                  <a:lnTo>
                    <a:pt x="73" y="51"/>
                  </a:lnTo>
                  <a:lnTo>
                    <a:pt x="67" y="46"/>
                  </a:lnTo>
                  <a:lnTo>
                    <a:pt x="60" y="41"/>
                  </a:lnTo>
                  <a:lnTo>
                    <a:pt x="53" y="37"/>
                  </a:lnTo>
                  <a:lnTo>
                    <a:pt x="46" y="33"/>
                  </a:lnTo>
                  <a:lnTo>
                    <a:pt x="37" y="30"/>
                  </a:lnTo>
                  <a:lnTo>
                    <a:pt x="29" y="27"/>
                  </a:lnTo>
                  <a:lnTo>
                    <a:pt x="20" y="25"/>
                  </a:lnTo>
                  <a:lnTo>
                    <a:pt x="11" y="24"/>
                  </a:lnTo>
                  <a:lnTo>
                    <a:pt x="0" y="23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1C1C1C"/>
            </a:solidFill>
            <a:ln w="0" cap="flat">
              <a:solidFill>
                <a:srgbClr val="1C1C1C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75" name="Rectangle 49"/>
            <p:cNvSpPr>
              <a:spLocks noChangeArrowheads="1"/>
            </p:cNvSpPr>
            <p:nvPr/>
          </p:nvSpPr>
          <p:spPr bwMode="auto">
            <a:xfrm>
              <a:off x="3851" y="1219"/>
              <a:ext cx="815" cy="499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pic>
          <p:nvPicPr>
            <p:cNvPr id="1074" name="Picture 50"/>
            <p:cNvPicPr>
              <a:picLocks noChangeAspect="1" noChangeArrowheads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851" y="1219"/>
              <a:ext cx="815" cy="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6" name="Rectangle 51"/>
            <p:cNvSpPr>
              <a:spLocks noChangeArrowheads="1"/>
            </p:cNvSpPr>
            <p:nvPr/>
          </p:nvSpPr>
          <p:spPr bwMode="auto">
            <a:xfrm>
              <a:off x="3851" y="1219"/>
              <a:ext cx="815" cy="499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77" name="Freeform 52"/>
            <p:cNvSpPr>
              <a:spLocks noEditPoints="1"/>
            </p:cNvSpPr>
            <p:nvPr/>
          </p:nvSpPr>
          <p:spPr bwMode="auto">
            <a:xfrm>
              <a:off x="3842" y="1211"/>
              <a:ext cx="833" cy="516"/>
            </a:xfrm>
            <a:custGeom>
              <a:avLst/>
              <a:gdLst>
                <a:gd name="T0" fmla="*/ 0 w 833"/>
                <a:gd name="T1" fmla="*/ 0 h 516"/>
                <a:gd name="T2" fmla="*/ 833 w 833"/>
                <a:gd name="T3" fmla="*/ 0 h 516"/>
                <a:gd name="T4" fmla="*/ 833 w 833"/>
                <a:gd name="T5" fmla="*/ 516 h 516"/>
                <a:gd name="T6" fmla="*/ 0 w 833"/>
                <a:gd name="T7" fmla="*/ 516 h 516"/>
                <a:gd name="T8" fmla="*/ 0 w 833"/>
                <a:gd name="T9" fmla="*/ 0 h 516"/>
                <a:gd name="T10" fmla="*/ 17 w 833"/>
                <a:gd name="T11" fmla="*/ 507 h 516"/>
                <a:gd name="T12" fmla="*/ 9 w 833"/>
                <a:gd name="T13" fmla="*/ 499 h 516"/>
                <a:gd name="T14" fmla="*/ 824 w 833"/>
                <a:gd name="T15" fmla="*/ 499 h 516"/>
                <a:gd name="T16" fmla="*/ 816 w 833"/>
                <a:gd name="T17" fmla="*/ 507 h 516"/>
                <a:gd name="T18" fmla="*/ 816 w 833"/>
                <a:gd name="T19" fmla="*/ 8 h 516"/>
                <a:gd name="T20" fmla="*/ 824 w 833"/>
                <a:gd name="T21" fmla="*/ 16 h 516"/>
                <a:gd name="T22" fmla="*/ 9 w 833"/>
                <a:gd name="T23" fmla="*/ 16 h 516"/>
                <a:gd name="T24" fmla="*/ 17 w 833"/>
                <a:gd name="T25" fmla="*/ 8 h 516"/>
                <a:gd name="T26" fmla="*/ 17 w 833"/>
                <a:gd name="T27" fmla="*/ 507 h 5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833" h="516">
                  <a:moveTo>
                    <a:pt x="0" y="0"/>
                  </a:moveTo>
                  <a:lnTo>
                    <a:pt x="833" y="0"/>
                  </a:lnTo>
                  <a:lnTo>
                    <a:pt x="833" y="516"/>
                  </a:lnTo>
                  <a:lnTo>
                    <a:pt x="0" y="516"/>
                  </a:lnTo>
                  <a:lnTo>
                    <a:pt x="0" y="0"/>
                  </a:lnTo>
                  <a:close/>
                  <a:moveTo>
                    <a:pt x="17" y="507"/>
                  </a:moveTo>
                  <a:lnTo>
                    <a:pt x="9" y="499"/>
                  </a:lnTo>
                  <a:lnTo>
                    <a:pt x="824" y="499"/>
                  </a:lnTo>
                  <a:lnTo>
                    <a:pt x="816" y="507"/>
                  </a:lnTo>
                  <a:lnTo>
                    <a:pt x="816" y="8"/>
                  </a:lnTo>
                  <a:lnTo>
                    <a:pt x="824" y="16"/>
                  </a:lnTo>
                  <a:lnTo>
                    <a:pt x="9" y="16"/>
                  </a:lnTo>
                  <a:lnTo>
                    <a:pt x="17" y="8"/>
                  </a:lnTo>
                  <a:lnTo>
                    <a:pt x="17" y="507"/>
                  </a:lnTo>
                  <a:close/>
                </a:path>
              </a:pathLst>
            </a:custGeom>
            <a:solidFill>
              <a:srgbClr val="CC0000"/>
            </a:solidFill>
            <a:ln w="0" cap="flat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78" name="Rectangle 53"/>
            <p:cNvSpPr>
              <a:spLocks noChangeArrowheads="1"/>
            </p:cNvSpPr>
            <p:nvPr/>
          </p:nvSpPr>
          <p:spPr bwMode="auto">
            <a:xfrm>
              <a:off x="4147" y="1304"/>
              <a:ext cx="279" cy="1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18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 Narrow" pitchFamily="34" charset="0"/>
                  <a:cs typeface="Arial" pitchFamily="34" charset="0"/>
                </a:rPr>
                <a:t>Pto.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9" name="Rectangle 54"/>
            <p:cNvSpPr>
              <a:spLocks noChangeArrowheads="1"/>
            </p:cNvSpPr>
            <p:nvPr/>
          </p:nvSpPr>
          <p:spPr bwMode="auto">
            <a:xfrm>
              <a:off x="3960" y="1477"/>
              <a:ext cx="654" cy="1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18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 Narrow" pitchFamily="34" charset="0"/>
                  <a:cs typeface="Arial" pitchFamily="34" charset="0"/>
                </a:rPr>
                <a:t>Financiero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0" name="Rectangle 55"/>
            <p:cNvSpPr>
              <a:spLocks noChangeArrowheads="1"/>
            </p:cNvSpPr>
            <p:nvPr/>
          </p:nvSpPr>
          <p:spPr bwMode="auto">
            <a:xfrm>
              <a:off x="267" y="810"/>
              <a:ext cx="951" cy="284"/>
            </a:xfrm>
            <a:prstGeom prst="rect">
              <a:avLst/>
            </a:prstGeom>
            <a:solidFill>
              <a:srgbClr val="99CC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pic>
          <p:nvPicPr>
            <p:cNvPr id="1080" name="Picture 56"/>
            <p:cNvPicPr>
              <a:picLocks noChangeAspect="1" noChangeArrowheads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8" y="811"/>
              <a:ext cx="951" cy="2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81" name="Rectangle 57"/>
            <p:cNvSpPr>
              <a:spLocks noChangeArrowheads="1"/>
            </p:cNvSpPr>
            <p:nvPr/>
          </p:nvSpPr>
          <p:spPr bwMode="auto">
            <a:xfrm>
              <a:off x="267" y="810"/>
              <a:ext cx="951" cy="284"/>
            </a:xfrm>
            <a:prstGeom prst="rect">
              <a:avLst/>
            </a:prstGeom>
            <a:solidFill>
              <a:srgbClr val="99CC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82" name="Freeform 58"/>
            <p:cNvSpPr>
              <a:spLocks noEditPoints="1"/>
            </p:cNvSpPr>
            <p:nvPr/>
          </p:nvSpPr>
          <p:spPr bwMode="auto">
            <a:xfrm>
              <a:off x="264" y="807"/>
              <a:ext cx="959" cy="291"/>
            </a:xfrm>
            <a:custGeom>
              <a:avLst/>
              <a:gdLst>
                <a:gd name="T0" fmla="*/ 0 w 959"/>
                <a:gd name="T1" fmla="*/ 0 h 291"/>
                <a:gd name="T2" fmla="*/ 959 w 959"/>
                <a:gd name="T3" fmla="*/ 0 h 291"/>
                <a:gd name="T4" fmla="*/ 959 w 959"/>
                <a:gd name="T5" fmla="*/ 291 h 291"/>
                <a:gd name="T6" fmla="*/ 0 w 959"/>
                <a:gd name="T7" fmla="*/ 291 h 291"/>
                <a:gd name="T8" fmla="*/ 0 w 959"/>
                <a:gd name="T9" fmla="*/ 0 h 291"/>
                <a:gd name="T10" fmla="*/ 7 w 959"/>
                <a:gd name="T11" fmla="*/ 287 h 291"/>
                <a:gd name="T12" fmla="*/ 4 w 959"/>
                <a:gd name="T13" fmla="*/ 283 h 291"/>
                <a:gd name="T14" fmla="*/ 955 w 959"/>
                <a:gd name="T15" fmla="*/ 283 h 291"/>
                <a:gd name="T16" fmla="*/ 951 w 959"/>
                <a:gd name="T17" fmla="*/ 287 h 291"/>
                <a:gd name="T18" fmla="*/ 951 w 959"/>
                <a:gd name="T19" fmla="*/ 4 h 291"/>
                <a:gd name="T20" fmla="*/ 955 w 959"/>
                <a:gd name="T21" fmla="*/ 8 h 291"/>
                <a:gd name="T22" fmla="*/ 4 w 959"/>
                <a:gd name="T23" fmla="*/ 8 h 291"/>
                <a:gd name="T24" fmla="*/ 7 w 959"/>
                <a:gd name="T25" fmla="*/ 4 h 291"/>
                <a:gd name="T26" fmla="*/ 7 w 959"/>
                <a:gd name="T27" fmla="*/ 287 h 2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959" h="291">
                  <a:moveTo>
                    <a:pt x="0" y="0"/>
                  </a:moveTo>
                  <a:lnTo>
                    <a:pt x="959" y="0"/>
                  </a:lnTo>
                  <a:lnTo>
                    <a:pt x="959" y="291"/>
                  </a:lnTo>
                  <a:lnTo>
                    <a:pt x="0" y="291"/>
                  </a:lnTo>
                  <a:lnTo>
                    <a:pt x="0" y="0"/>
                  </a:lnTo>
                  <a:close/>
                  <a:moveTo>
                    <a:pt x="7" y="287"/>
                  </a:moveTo>
                  <a:lnTo>
                    <a:pt x="4" y="283"/>
                  </a:lnTo>
                  <a:lnTo>
                    <a:pt x="955" y="283"/>
                  </a:lnTo>
                  <a:lnTo>
                    <a:pt x="951" y="287"/>
                  </a:lnTo>
                  <a:lnTo>
                    <a:pt x="951" y="4"/>
                  </a:lnTo>
                  <a:lnTo>
                    <a:pt x="955" y="8"/>
                  </a:lnTo>
                  <a:lnTo>
                    <a:pt x="4" y="8"/>
                  </a:lnTo>
                  <a:lnTo>
                    <a:pt x="7" y="4"/>
                  </a:lnTo>
                  <a:lnTo>
                    <a:pt x="7" y="287"/>
                  </a:lnTo>
                  <a:close/>
                </a:path>
              </a:pathLst>
            </a:custGeom>
            <a:solidFill>
              <a:srgbClr val="000000"/>
            </a:solidFill>
            <a:ln w="0" cap="flat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83" name="Rectangle 59"/>
            <p:cNvSpPr>
              <a:spLocks noChangeArrowheads="1"/>
            </p:cNvSpPr>
            <p:nvPr/>
          </p:nvSpPr>
          <p:spPr bwMode="auto">
            <a:xfrm>
              <a:off x="397" y="856"/>
              <a:ext cx="754" cy="2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20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 Narrow" pitchFamily="34" charset="0"/>
                  <a:cs typeface="Arial" pitchFamily="34" charset="0"/>
                </a:rPr>
                <a:t>Planeación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4" name="Rectangle 60"/>
            <p:cNvSpPr>
              <a:spLocks noChangeArrowheads="1"/>
            </p:cNvSpPr>
            <p:nvPr/>
          </p:nvSpPr>
          <p:spPr bwMode="auto">
            <a:xfrm>
              <a:off x="267" y="1184"/>
              <a:ext cx="943" cy="281"/>
            </a:xfrm>
            <a:prstGeom prst="rect">
              <a:avLst/>
            </a:prstGeom>
            <a:solidFill>
              <a:srgbClr val="FFCC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pic>
          <p:nvPicPr>
            <p:cNvPr id="1085" name="Picture 61"/>
            <p:cNvPicPr>
              <a:picLocks noChangeAspect="1" noChangeArrowheads="1"/>
            </p:cNvPicPr>
            <p:nvPr/>
          </p:nvPicPr>
          <p:blipFill>
            <a:blip r:embed="rId1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8" y="1184"/>
              <a:ext cx="942" cy="2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85" name="Rectangle 62"/>
            <p:cNvSpPr>
              <a:spLocks noChangeArrowheads="1"/>
            </p:cNvSpPr>
            <p:nvPr/>
          </p:nvSpPr>
          <p:spPr bwMode="auto">
            <a:xfrm>
              <a:off x="267" y="1184"/>
              <a:ext cx="943" cy="281"/>
            </a:xfrm>
            <a:prstGeom prst="rect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87" name="Freeform 63"/>
            <p:cNvSpPr>
              <a:spLocks noEditPoints="1"/>
            </p:cNvSpPr>
            <p:nvPr/>
          </p:nvSpPr>
          <p:spPr bwMode="auto">
            <a:xfrm>
              <a:off x="265" y="1181"/>
              <a:ext cx="948" cy="287"/>
            </a:xfrm>
            <a:custGeom>
              <a:avLst/>
              <a:gdLst>
                <a:gd name="T0" fmla="*/ 0 w 948"/>
                <a:gd name="T1" fmla="*/ 0 h 287"/>
                <a:gd name="T2" fmla="*/ 948 w 948"/>
                <a:gd name="T3" fmla="*/ 0 h 287"/>
                <a:gd name="T4" fmla="*/ 948 w 948"/>
                <a:gd name="T5" fmla="*/ 287 h 287"/>
                <a:gd name="T6" fmla="*/ 0 w 948"/>
                <a:gd name="T7" fmla="*/ 287 h 287"/>
                <a:gd name="T8" fmla="*/ 0 w 948"/>
                <a:gd name="T9" fmla="*/ 0 h 287"/>
                <a:gd name="T10" fmla="*/ 5 w 948"/>
                <a:gd name="T11" fmla="*/ 285 h 287"/>
                <a:gd name="T12" fmla="*/ 3 w 948"/>
                <a:gd name="T13" fmla="*/ 282 h 287"/>
                <a:gd name="T14" fmla="*/ 945 w 948"/>
                <a:gd name="T15" fmla="*/ 282 h 287"/>
                <a:gd name="T16" fmla="*/ 942 w 948"/>
                <a:gd name="T17" fmla="*/ 285 h 287"/>
                <a:gd name="T18" fmla="*/ 942 w 948"/>
                <a:gd name="T19" fmla="*/ 3 h 287"/>
                <a:gd name="T20" fmla="*/ 945 w 948"/>
                <a:gd name="T21" fmla="*/ 6 h 287"/>
                <a:gd name="T22" fmla="*/ 3 w 948"/>
                <a:gd name="T23" fmla="*/ 6 h 287"/>
                <a:gd name="T24" fmla="*/ 5 w 948"/>
                <a:gd name="T25" fmla="*/ 3 h 287"/>
                <a:gd name="T26" fmla="*/ 5 w 948"/>
                <a:gd name="T27" fmla="*/ 285 h 2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948" h="287">
                  <a:moveTo>
                    <a:pt x="0" y="0"/>
                  </a:moveTo>
                  <a:lnTo>
                    <a:pt x="948" y="0"/>
                  </a:lnTo>
                  <a:lnTo>
                    <a:pt x="948" y="287"/>
                  </a:lnTo>
                  <a:lnTo>
                    <a:pt x="0" y="287"/>
                  </a:lnTo>
                  <a:lnTo>
                    <a:pt x="0" y="0"/>
                  </a:lnTo>
                  <a:close/>
                  <a:moveTo>
                    <a:pt x="5" y="285"/>
                  </a:moveTo>
                  <a:lnTo>
                    <a:pt x="3" y="282"/>
                  </a:lnTo>
                  <a:lnTo>
                    <a:pt x="945" y="282"/>
                  </a:lnTo>
                  <a:lnTo>
                    <a:pt x="942" y="285"/>
                  </a:lnTo>
                  <a:lnTo>
                    <a:pt x="942" y="3"/>
                  </a:lnTo>
                  <a:lnTo>
                    <a:pt x="945" y="6"/>
                  </a:lnTo>
                  <a:lnTo>
                    <a:pt x="3" y="6"/>
                  </a:lnTo>
                  <a:lnTo>
                    <a:pt x="5" y="3"/>
                  </a:lnTo>
                  <a:lnTo>
                    <a:pt x="5" y="285"/>
                  </a:lnTo>
                  <a:close/>
                </a:path>
              </a:pathLst>
            </a:custGeom>
            <a:solidFill>
              <a:srgbClr val="000000"/>
            </a:solidFill>
            <a:ln w="0" cap="flat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88" name="Rectangle 64"/>
            <p:cNvSpPr>
              <a:spLocks noChangeArrowheads="1"/>
            </p:cNvSpPr>
            <p:nvPr/>
          </p:nvSpPr>
          <p:spPr bwMode="auto">
            <a:xfrm>
              <a:off x="341" y="1228"/>
              <a:ext cx="857" cy="2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20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 Narrow" pitchFamily="34" charset="0"/>
                  <a:cs typeface="Arial" pitchFamily="34" charset="0"/>
                </a:rPr>
                <a:t>Presupuesto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9" name="Rectangle 65"/>
            <p:cNvSpPr>
              <a:spLocks noChangeArrowheads="1"/>
            </p:cNvSpPr>
            <p:nvPr/>
          </p:nvSpPr>
          <p:spPr bwMode="auto">
            <a:xfrm>
              <a:off x="688" y="2719"/>
              <a:ext cx="643" cy="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16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 Narrow" pitchFamily="34" charset="0"/>
                  <a:cs typeface="Arial" pitchFamily="34" charset="0"/>
                </a:rPr>
                <a:t>Resultados </a:t>
              </a:r>
              <a:endParaRPr kumimoji="0" lang="es-E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0" name="Freeform 66"/>
            <p:cNvSpPr>
              <a:spLocks/>
            </p:cNvSpPr>
            <p:nvPr/>
          </p:nvSpPr>
          <p:spPr bwMode="auto">
            <a:xfrm>
              <a:off x="1757" y="1945"/>
              <a:ext cx="94" cy="696"/>
            </a:xfrm>
            <a:custGeom>
              <a:avLst/>
              <a:gdLst>
                <a:gd name="T0" fmla="*/ 85 w 94"/>
                <a:gd name="T1" fmla="*/ 695 h 696"/>
                <a:gd name="T2" fmla="*/ 68 w 94"/>
                <a:gd name="T3" fmla="*/ 693 h 696"/>
                <a:gd name="T4" fmla="*/ 51 w 94"/>
                <a:gd name="T5" fmla="*/ 687 h 696"/>
                <a:gd name="T6" fmla="*/ 36 w 94"/>
                <a:gd name="T7" fmla="*/ 680 h 696"/>
                <a:gd name="T8" fmla="*/ 23 w 94"/>
                <a:gd name="T9" fmla="*/ 670 h 696"/>
                <a:gd name="T10" fmla="*/ 13 w 94"/>
                <a:gd name="T11" fmla="*/ 659 h 696"/>
                <a:gd name="T12" fmla="*/ 5 w 94"/>
                <a:gd name="T13" fmla="*/ 645 h 696"/>
                <a:gd name="T14" fmla="*/ 1 w 94"/>
                <a:gd name="T15" fmla="*/ 631 h 696"/>
                <a:gd name="T16" fmla="*/ 0 w 94"/>
                <a:gd name="T17" fmla="*/ 73 h 696"/>
                <a:gd name="T18" fmla="*/ 2 w 94"/>
                <a:gd name="T19" fmla="*/ 58 h 696"/>
                <a:gd name="T20" fmla="*/ 8 w 94"/>
                <a:gd name="T21" fmla="*/ 44 h 696"/>
                <a:gd name="T22" fmla="*/ 17 w 94"/>
                <a:gd name="T23" fmla="*/ 31 h 696"/>
                <a:gd name="T24" fmla="*/ 29 w 94"/>
                <a:gd name="T25" fmla="*/ 21 h 696"/>
                <a:gd name="T26" fmla="*/ 42 w 94"/>
                <a:gd name="T27" fmla="*/ 12 h 696"/>
                <a:gd name="T28" fmla="*/ 58 w 94"/>
                <a:gd name="T29" fmla="*/ 5 h 696"/>
                <a:gd name="T30" fmla="*/ 75 w 94"/>
                <a:gd name="T31" fmla="*/ 1 h 696"/>
                <a:gd name="T32" fmla="*/ 94 w 94"/>
                <a:gd name="T33" fmla="*/ 0 h 696"/>
                <a:gd name="T34" fmla="*/ 87 w 94"/>
                <a:gd name="T35" fmla="*/ 24 h 696"/>
                <a:gd name="T36" fmla="*/ 73 w 94"/>
                <a:gd name="T37" fmla="*/ 26 h 696"/>
                <a:gd name="T38" fmla="*/ 60 w 94"/>
                <a:gd name="T39" fmla="*/ 30 h 696"/>
                <a:gd name="T40" fmla="*/ 49 w 94"/>
                <a:gd name="T41" fmla="*/ 36 h 696"/>
                <a:gd name="T42" fmla="*/ 40 w 94"/>
                <a:gd name="T43" fmla="*/ 43 h 696"/>
                <a:gd name="T44" fmla="*/ 32 w 94"/>
                <a:gd name="T45" fmla="*/ 50 h 696"/>
                <a:gd name="T46" fmla="*/ 28 w 94"/>
                <a:gd name="T47" fmla="*/ 59 h 696"/>
                <a:gd name="T48" fmla="*/ 25 w 94"/>
                <a:gd name="T49" fmla="*/ 68 h 696"/>
                <a:gd name="T50" fmla="*/ 24 w 94"/>
                <a:gd name="T51" fmla="*/ 621 h 696"/>
                <a:gd name="T52" fmla="*/ 25 w 94"/>
                <a:gd name="T53" fmla="*/ 630 h 696"/>
                <a:gd name="T54" fmla="*/ 29 w 94"/>
                <a:gd name="T55" fmla="*/ 639 h 696"/>
                <a:gd name="T56" fmla="*/ 35 w 94"/>
                <a:gd name="T57" fmla="*/ 648 h 696"/>
                <a:gd name="T58" fmla="*/ 43 w 94"/>
                <a:gd name="T59" fmla="*/ 656 h 696"/>
                <a:gd name="T60" fmla="*/ 53 w 94"/>
                <a:gd name="T61" fmla="*/ 662 h 696"/>
                <a:gd name="T62" fmla="*/ 66 w 94"/>
                <a:gd name="T63" fmla="*/ 667 h 696"/>
                <a:gd name="T64" fmla="*/ 79 w 94"/>
                <a:gd name="T65" fmla="*/ 670 h 696"/>
                <a:gd name="T66" fmla="*/ 94 w 94"/>
                <a:gd name="T67" fmla="*/ 672 h 6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94" h="696">
                  <a:moveTo>
                    <a:pt x="94" y="696"/>
                  </a:moveTo>
                  <a:lnTo>
                    <a:pt x="85" y="695"/>
                  </a:lnTo>
                  <a:lnTo>
                    <a:pt x="76" y="694"/>
                  </a:lnTo>
                  <a:lnTo>
                    <a:pt x="68" y="693"/>
                  </a:lnTo>
                  <a:lnTo>
                    <a:pt x="59" y="690"/>
                  </a:lnTo>
                  <a:lnTo>
                    <a:pt x="51" y="687"/>
                  </a:lnTo>
                  <a:lnTo>
                    <a:pt x="43" y="684"/>
                  </a:lnTo>
                  <a:lnTo>
                    <a:pt x="36" y="680"/>
                  </a:lnTo>
                  <a:lnTo>
                    <a:pt x="30" y="675"/>
                  </a:lnTo>
                  <a:lnTo>
                    <a:pt x="23" y="670"/>
                  </a:lnTo>
                  <a:lnTo>
                    <a:pt x="18" y="665"/>
                  </a:lnTo>
                  <a:lnTo>
                    <a:pt x="13" y="659"/>
                  </a:lnTo>
                  <a:lnTo>
                    <a:pt x="9" y="652"/>
                  </a:lnTo>
                  <a:lnTo>
                    <a:pt x="5" y="645"/>
                  </a:lnTo>
                  <a:lnTo>
                    <a:pt x="3" y="638"/>
                  </a:lnTo>
                  <a:lnTo>
                    <a:pt x="1" y="631"/>
                  </a:lnTo>
                  <a:lnTo>
                    <a:pt x="1" y="623"/>
                  </a:lnTo>
                  <a:lnTo>
                    <a:pt x="0" y="73"/>
                  </a:lnTo>
                  <a:lnTo>
                    <a:pt x="1" y="66"/>
                  </a:lnTo>
                  <a:lnTo>
                    <a:pt x="2" y="58"/>
                  </a:lnTo>
                  <a:lnTo>
                    <a:pt x="5" y="51"/>
                  </a:lnTo>
                  <a:lnTo>
                    <a:pt x="8" y="44"/>
                  </a:lnTo>
                  <a:lnTo>
                    <a:pt x="12" y="37"/>
                  </a:lnTo>
                  <a:lnTo>
                    <a:pt x="17" y="31"/>
                  </a:lnTo>
                  <a:lnTo>
                    <a:pt x="23" y="26"/>
                  </a:lnTo>
                  <a:lnTo>
                    <a:pt x="29" y="21"/>
                  </a:lnTo>
                  <a:lnTo>
                    <a:pt x="35" y="16"/>
                  </a:lnTo>
                  <a:lnTo>
                    <a:pt x="42" y="12"/>
                  </a:lnTo>
                  <a:lnTo>
                    <a:pt x="50" y="8"/>
                  </a:lnTo>
                  <a:lnTo>
                    <a:pt x="58" y="5"/>
                  </a:lnTo>
                  <a:lnTo>
                    <a:pt x="67" y="3"/>
                  </a:lnTo>
                  <a:lnTo>
                    <a:pt x="75" y="1"/>
                  </a:lnTo>
                  <a:lnTo>
                    <a:pt x="84" y="0"/>
                  </a:lnTo>
                  <a:lnTo>
                    <a:pt x="94" y="0"/>
                  </a:lnTo>
                  <a:lnTo>
                    <a:pt x="94" y="24"/>
                  </a:lnTo>
                  <a:lnTo>
                    <a:pt x="87" y="24"/>
                  </a:lnTo>
                  <a:lnTo>
                    <a:pt x="80" y="25"/>
                  </a:lnTo>
                  <a:lnTo>
                    <a:pt x="73" y="26"/>
                  </a:lnTo>
                  <a:lnTo>
                    <a:pt x="66" y="28"/>
                  </a:lnTo>
                  <a:lnTo>
                    <a:pt x="60" y="30"/>
                  </a:lnTo>
                  <a:lnTo>
                    <a:pt x="54" y="33"/>
                  </a:lnTo>
                  <a:lnTo>
                    <a:pt x="49" y="36"/>
                  </a:lnTo>
                  <a:lnTo>
                    <a:pt x="44" y="39"/>
                  </a:lnTo>
                  <a:lnTo>
                    <a:pt x="40" y="43"/>
                  </a:lnTo>
                  <a:lnTo>
                    <a:pt x="36" y="46"/>
                  </a:lnTo>
                  <a:lnTo>
                    <a:pt x="32" y="50"/>
                  </a:lnTo>
                  <a:lnTo>
                    <a:pt x="30" y="55"/>
                  </a:lnTo>
                  <a:lnTo>
                    <a:pt x="28" y="59"/>
                  </a:lnTo>
                  <a:lnTo>
                    <a:pt x="26" y="63"/>
                  </a:lnTo>
                  <a:lnTo>
                    <a:pt x="25" y="68"/>
                  </a:lnTo>
                  <a:lnTo>
                    <a:pt x="24" y="73"/>
                  </a:lnTo>
                  <a:lnTo>
                    <a:pt x="24" y="621"/>
                  </a:lnTo>
                  <a:lnTo>
                    <a:pt x="25" y="626"/>
                  </a:lnTo>
                  <a:lnTo>
                    <a:pt x="25" y="630"/>
                  </a:lnTo>
                  <a:lnTo>
                    <a:pt x="27" y="635"/>
                  </a:lnTo>
                  <a:lnTo>
                    <a:pt x="29" y="639"/>
                  </a:lnTo>
                  <a:lnTo>
                    <a:pt x="32" y="644"/>
                  </a:lnTo>
                  <a:lnTo>
                    <a:pt x="35" y="648"/>
                  </a:lnTo>
                  <a:lnTo>
                    <a:pt x="39" y="652"/>
                  </a:lnTo>
                  <a:lnTo>
                    <a:pt x="43" y="656"/>
                  </a:lnTo>
                  <a:lnTo>
                    <a:pt x="48" y="659"/>
                  </a:lnTo>
                  <a:lnTo>
                    <a:pt x="53" y="662"/>
                  </a:lnTo>
                  <a:lnTo>
                    <a:pt x="59" y="665"/>
                  </a:lnTo>
                  <a:lnTo>
                    <a:pt x="66" y="667"/>
                  </a:lnTo>
                  <a:lnTo>
                    <a:pt x="72" y="669"/>
                  </a:lnTo>
                  <a:lnTo>
                    <a:pt x="79" y="670"/>
                  </a:lnTo>
                  <a:lnTo>
                    <a:pt x="86" y="671"/>
                  </a:lnTo>
                  <a:lnTo>
                    <a:pt x="94" y="672"/>
                  </a:lnTo>
                  <a:lnTo>
                    <a:pt x="94" y="696"/>
                  </a:lnTo>
                  <a:close/>
                </a:path>
              </a:pathLst>
            </a:custGeom>
            <a:solidFill>
              <a:srgbClr val="1C1C1C"/>
            </a:solidFill>
            <a:ln w="0" cap="flat">
              <a:solidFill>
                <a:srgbClr val="1C1C1C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91" name="Freeform 67"/>
            <p:cNvSpPr>
              <a:spLocks/>
            </p:cNvSpPr>
            <p:nvPr/>
          </p:nvSpPr>
          <p:spPr bwMode="auto">
            <a:xfrm flipH="1" flipV="1">
              <a:off x="657" y="2886"/>
              <a:ext cx="274" cy="312"/>
            </a:xfrm>
            <a:custGeom>
              <a:avLst/>
              <a:gdLst>
                <a:gd name="T0" fmla="*/ 0 w 181"/>
                <a:gd name="T1" fmla="*/ 299 h 321"/>
                <a:gd name="T2" fmla="*/ 66 w 181"/>
                <a:gd name="T3" fmla="*/ 65 h 321"/>
                <a:gd name="T4" fmla="*/ 28 w 181"/>
                <a:gd name="T5" fmla="*/ 54 h 321"/>
                <a:gd name="T6" fmla="*/ 126 w 181"/>
                <a:gd name="T7" fmla="*/ 0 h 321"/>
                <a:gd name="T8" fmla="*/ 181 w 181"/>
                <a:gd name="T9" fmla="*/ 98 h 321"/>
                <a:gd name="T10" fmla="*/ 143 w 181"/>
                <a:gd name="T11" fmla="*/ 87 h 321"/>
                <a:gd name="T12" fmla="*/ 76 w 181"/>
                <a:gd name="T13" fmla="*/ 321 h 321"/>
                <a:gd name="T14" fmla="*/ 0 w 181"/>
                <a:gd name="T15" fmla="*/ 299 h 3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81" h="321">
                  <a:moveTo>
                    <a:pt x="0" y="299"/>
                  </a:moveTo>
                  <a:lnTo>
                    <a:pt x="66" y="65"/>
                  </a:lnTo>
                  <a:lnTo>
                    <a:pt x="28" y="54"/>
                  </a:lnTo>
                  <a:lnTo>
                    <a:pt x="126" y="0"/>
                  </a:lnTo>
                  <a:lnTo>
                    <a:pt x="181" y="98"/>
                  </a:lnTo>
                  <a:lnTo>
                    <a:pt x="143" y="87"/>
                  </a:lnTo>
                  <a:lnTo>
                    <a:pt x="76" y="321"/>
                  </a:lnTo>
                  <a:lnTo>
                    <a:pt x="0" y="299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93" name="Freeform 69"/>
            <p:cNvSpPr>
              <a:spLocks/>
            </p:cNvSpPr>
            <p:nvPr/>
          </p:nvSpPr>
          <p:spPr bwMode="auto">
            <a:xfrm flipH="1" flipV="1">
              <a:off x="883" y="2344"/>
              <a:ext cx="281" cy="297"/>
            </a:xfrm>
            <a:custGeom>
              <a:avLst/>
              <a:gdLst>
                <a:gd name="T0" fmla="*/ 0 w 181"/>
                <a:gd name="T1" fmla="*/ 300 h 321"/>
                <a:gd name="T2" fmla="*/ 67 w 181"/>
                <a:gd name="T3" fmla="*/ 66 h 321"/>
                <a:gd name="T4" fmla="*/ 29 w 181"/>
                <a:gd name="T5" fmla="*/ 55 h 321"/>
                <a:gd name="T6" fmla="*/ 127 w 181"/>
                <a:gd name="T7" fmla="*/ 0 h 321"/>
                <a:gd name="T8" fmla="*/ 181 w 181"/>
                <a:gd name="T9" fmla="*/ 98 h 321"/>
                <a:gd name="T10" fmla="*/ 143 w 181"/>
                <a:gd name="T11" fmla="*/ 87 h 321"/>
                <a:gd name="T12" fmla="*/ 77 w 181"/>
                <a:gd name="T13" fmla="*/ 321 h 321"/>
                <a:gd name="T14" fmla="*/ 0 w 181"/>
                <a:gd name="T15" fmla="*/ 300 h 3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81" h="321">
                  <a:moveTo>
                    <a:pt x="0" y="300"/>
                  </a:moveTo>
                  <a:lnTo>
                    <a:pt x="67" y="66"/>
                  </a:lnTo>
                  <a:lnTo>
                    <a:pt x="29" y="55"/>
                  </a:lnTo>
                  <a:lnTo>
                    <a:pt x="127" y="0"/>
                  </a:lnTo>
                  <a:lnTo>
                    <a:pt x="181" y="98"/>
                  </a:lnTo>
                  <a:lnTo>
                    <a:pt x="143" y="87"/>
                  </a:lnTo>
                  <a:lnTo>
                    <a:pt x="77" y="321"/>
                  </a:lnTo>
                  <a:lnTo>
                    <a:pt x="0" y="300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95" name="Freeform 71"/>
            <p:cNvSpPr>
              <a:spLocks/>
            </p:cNvSpPr>
            <p:nvPr/>
          </p:nvSpPr>
          <p:spPr bwMode="auto">
            <a:xfrm flipH="1" flipV="1">
              <a:off x="1191" y="1797"/>
              <a:ext cx="192" cy="221"/>
            </a:xfrm>
            <a:custGeom>
              <a:avLst/>
              <a:gdLst>
                <a:gd name="T0" fmla="*/ 0 w 168"/>
                <a:gd name="T1" fmla="*/ 250 h 272"/>
                <a:gd name="T2" fmla="*/ 53 w 168"/>
                <a:gd name="T3" fmla="*/ 65 h 272"/>
                <a:gd name="T4" fmla="*/ 15 w 168"/>
                <a:gd name="T5" fmla="*/ 54 h 272"/>
                <a:gd name="T6" fmla="*/ 113 w 168"/>
                <a:gd name="T7" fmla="*/ 0 h 272"/>
                <a:gd name="T8" fmla="*/ 168 w 168"/>
                <a:gd name="T9" fmla="*/ 98 h 272"/>
                <a:gd name="T10" fmla="*/ 129 w 168"/>
                <a:gd name="T11" fmla="*/ 87 h 272"/>
                <a:gd name="T12" fmla="*/ 77 w 168"/>
                <a:gd name="T13" fmla="*/ 272 h 272"/>
                <a:gd name="T14" fmla="*/ 0 w 168"/>
                <a:gd name="T15" fmla="*/ 250 h 2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68" h="272">
                  <a:moveTo>
                    <a:pt x="0" y="250"/>
                  </a:moveTo>
                  <a:lnTo>
                    <a:pt x="53" y="65"/>
                  </a:lnTo>
                  <a:lnTo>
                    <a:pt x="15" y="54"/>
                  </a:lnTo>
                  <a:lnTo>
                    <a:pt x="113" y="0"/>
                  </a:lnTo>
                  <a:lnTo>
                    <a:pt x="168" y="98"/>
                  </a:lnTo>
                  <a:lnTo>
                    <a:pt x="129" y="87"/>
                  </a:lnTo>
                  <a:lnTo>
                    <a:pt x="77" y="272"/>
                  </a:lnTo>
                  <a:lnTo>
                    <a:pt x="0" y="250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</p:grpSp>
      <p:sp>
        <p:nvSpPr>
          <p:cNvPr id="79874" name="79873 Rectángulo"/>
          <p:cNvSpPr/>
          <p:nvPr/>
        </p:nvSpPr>
        <p:spPr>
          <a:xfrm rot="17589112">
            <a:off x="208216" y="3465301"/>
            <a:ext cx="157575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O" dirty="0" smtClean="0"/>
              <a:t>Modelo lógico </a:t>
            </a:r>
            <a:endParaRPr lang="es-ES" dirty="0"/>
          </a:p>
        </p:txBody>
      </p:sp>
      <p:sp>
        <p:nvSpPr>
          <p:cNvPr id="96" name="Freeform 44"/>
          <p:cNvSpPr>
            <a:spLocks/>
          </p:cNvSpPr>
          <p:nvPr/>
        </p:nvSpPr>
        <p:spPr bwMode="auto">
          <a:xfrm rot="1441752">
            <a:off x="1154833" y="2723068"/>
            <a:ext cx="179452" cy="2085707"/>
          </a:xfrm>
          <a:custGeom>
            <a:avLst/>
            <a:gdLst>
              <a:gd name="T0" fmla="*/ 773 w 855"/>
              <a:gd name="T1" fmla="*/ 7221 h 7223"/>
              <a:gd name="T2" fmla="*/ 615 w 855"/>
              <a:gd name="T3" fmla="*/ 7203 h 7223"/>
              <a:gd name="T4" fmla="*/ 468 w 855"/>
              <a:gd name="T5" fmla="*/ 7168 h 7223"/>
              <a:gd name="T6" fmla="*/ 335 w 855"/>
              <a:gd name="T7" fmla="*/ 7118 h 7223"/>
              <a:gd name="T8" fmla="*/ 219 w 855"/>
              <a:gd name="T9" fmla="*/ 7053 h 7223"/>
              <a:gd name="T10" fmla="*/ 123 w 855"/>
              <a:gd name="T11" fmla="*/ 6973 h 7223"/>
              <a:gd name="T12" fmla="*/ 75 w 855"/>
              <a:gd name="T13" fmla="*/ 6917 h 7223"/>
              <a:gd name="T14" fmla="*/ 43 w 855"/>
              <a:gd name="T15" fmla="*/ 6866 h 7223"/>
              <a:gd name="T16" fmla="*/ 19 w 855"/>
              <a:gd name="T17" fmla="*/ 6810 h 7223"/>
              <a:gd name="T18" fmla="*/ 5 w 855"/>
              <a:gd name="T19" fmla="*/ 6750 h 7223"/>
              <a:gd name="T20" fmla="*/ 0 w 855"/>
              <a:gd name="T21" fmla="*/ 526 h 7223"/>
              <a:gd name="T22" fmla="*/ 8 w 855"/>
              <a:gd name="T23" fmla="*/ 456 h 7223"/>
              <a:gd name="T24" fmla="*/ 25 w 855"/>
              <a:gd name="T25" fmla="*/ 399 h 7223"/>
              <a:gd name="T26" fmla="*/ 50 w 855"/>
              <a:gd name="T27" fmla="*/ 345 h 7223"/>
              <a:gd name="T28" fmla="*/ 115 w 855"/>
              <a:gd name="T29" fmla="*/ 258 h 7223"/>
              <a:gd name="T30" fmla="*/ 212 w 855"/>
              <a:gd name="T31" fmla="*/ 175 h 7223"/>
              <a:gd name="T32" fmla="*/ 329 w 855"/>
              <a:gd name="T33" fmla="*/ 108 h 7223"/>
              <a:gd name="T34" fmla="*/ 461 w 855"/>
              <a:gd name="T35" fmla="*/ 56 h 7223"/>
              <a:gd name="T36" fmla="*/ 608 w 855"/>
              <a:gd name="T37" fmla="*/ 21 h 7223"/>
              <a:gd name="T38" fmla="*/ 767 w 855"/>
              <a:gd name="T39" fmla="*/ 2 h 7223"/>
              <a:gd name="T40" fmla="*/ 855 w 855"/>
              <a:gd name="T41" fmla="*/ 199 h 7223"/>
              <a:gd name="T42" fmla="*/ 715 w 855"/>
              <a:gd name="T43" fmla="*/ 207 h 7223"/>
              <a:gd name="T44" fmla="*/ 586 w 855"/>
              <a:gd name="T45" fmla="*/ 229 h 7223"/>
              <a:gd name="T46" fmla="*/ 471 w 855"/>
              <a:gd name="T47" fmla="*/ 264 h 7223"/>
              <a:gd name="T48" fmla="*/ 374 w 855"/>
              <a:gd name="T49" fmla="*/ 310 h 7223"/>
              <a:gd name="T50" fmla="*/ 297 w 855"/>
              <a:gd name="T51" fmla="*/ 361 h 7223"/>
              <a:gd name="T52" fmla="*/ 244 w 855"/>
              <a:gd name="T53" fmla="*/ 414 h 7223"/>
              <a:gd name="T54" fmla="*/ 226 w 855"/>
              <a:gd name="T55" fmla="*/ 440 h 7223"/>
              <a:gd name="T56" fmla="*/ 212 w 855"/>
              <a:gd name="T57" fmla="*/ 466 h 7223"/>
              <a:gd name="T58" fmla="*/ 204 w 855"/>
              <a:gd name="T59" fmla="*/ 492 h 7223"/>
              <a:gd name="T60" fmla="*/ 200 w 855"/>
              <a:gd name="T61" fmla="*/ 6688 h 7223"/>
              <a:gd name="T62" fmla="*/ 201 w 855"/>
              <a:gd name="T63" fmla="*/ 6715 h 7223"/>
              <a:gd name="T64" fmla="*/ 207 w 855"/>
              <a:gd name="T65" fmla="*/ 6742 h 7223"/>
              <a:gd name="T66" fmla="*/ 219 w 855"/>
              <a:gd name="T67" fmla="*/ 6770 h 7223"/>
              <a:gd name="T68" fmla="*/ 235 w 855"/>
              <a:gd name="T69" fmla="*/ 6798 h 7223"/>
              <a:gd name="T70" fmla="*/ 289 w 855"/>
              <a:gd name="T71" fmla="*/ 6856 h 7223"/>
              <a:gd name="T72" fmla="*/ 367 w 855"/>
              <a:gd name="T73" fmla="*/ 6910 h 7223"/>
              <a:gd name="T74" fmla="*/ 464 w 855"/>
              <a:gd name="T75" fmla="*/ 6956 h 7223"/>
              <a:gd name="T76" fmla="*/ 581 w 855"/>
              <a:gd name="T77" fmla="*/ 6992 h 7223"/>
              <a:gd name="T78" fmla="*/ 710 w 855"/>
              <a:gd name="T79" fmla="*/ 7015 h 7223"/>
              <a:gd name="T80" fmla="*/ 855 w 855"/>
              <a:gd name="T81" fmla="*/ 7023 h 72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</a:cxnLst>
            <a:rect l="0" t="0" r="r" b="b"/>
            <a:pathLst>
              <a:path w="855" h="7223">
                <a:moveTo>
                  <a:pt x="850" y="7223"/>
                </a:moveTo>
                <a:lnTo>
                  <a:pt x="773" y="7221"/>
                </a:lnTo>
                <a:lnTo>
                  <a:pt x="692" y="7215"/>
                </a:lnTo>
                <a:lnTo>
                  <a:pt x="615" y="7203"/>
                </a:lnTo>
                <a:lnTo>
                  <a:pt x="539" y="7188"/>
                </a:lnTo>
                <a:lnTo>
                  <a:pt x="468" y="7168"/>
                </a:lnTo>
                <a:lnTo>
                  <a:pt x="400" y="7146"/>
                </a:lnTo>
                <a:lnTo>
                  <a:pt x="335" y="7118"/>
                </a:lnTo>
                <a:lnTo>
                  <a:pt x="275" y="7088"/>
                </a:lnTo>
                <a:lnTo>
                  <a:pt x="219" y="7053"/>
                </a:lnTo>
                <a:lnTo>
                  <a:pt x="169" y="7016"/>
                </a:lnTo>
                <a:lnTo>
                  <a:pt x="123" y="6973"/>
                </a:lnTo>
                <a:lnTo>
                  <a:pt x="84" y="6929"/>
                </a:lnTo>
                <a:cubicBezTo>
                  <a:pt x="81" y="6925"/>
                  <a:pt x="78" y="6921"/>
                  <a:pt x="75" y="6917"/>
                </a:cubicBezTo>
                <a:lnTo>
                  <a:pt x="50" y="6878"/>
                </a:lnTo>
                <a:cubicBezTo>
                  <a:pt x="48" y="6874"/>
                  <a:pt x="45" y="6870"/>
                  <a:pt x="43" y="6866"/>
                </a:cubicBezTo>
                <a:lnTo>
                  <a:pt x="25" y="6825"/>
                </a:lnTo>
                <a:cubicBezTo>
                  <a:pt x="23" y="6820"/>
                  <a:pt x="21" y="6815"/>
                  <a:pt x="19" y="6810"/>
                </a:cubicBezTo>
                <a:lnTo>
                  <a:pt x="8" y="6767"/>
                </a:lnTo>
                <a:cubicBezTo>
                  <a:pt x="6" y="6762"/>
                  <a:pt x="5" y="6756"/>
                  <a:pt x="5" y="6750"/>
                </a:cubicBezTo>
                <a:lnTo>
                  <a:pt x="1" y="6707"/>
                </a:lnTo>
                <a:lnTo>
                  <a:pt x="0" y="526"/>
                </a:lnTo>
                <a:lnTo>
                  <a:pt x="5" y="473"/>
                </a:lnTo>
                <a:cubicBezTo>
                  <a:pt x="5" y="468"/>
                  <a:pt x="6" y="462"/>
                  <a:pt x="8" y="456"/>
                </a:cubicBezTo>
                <a:lnTo>
                  <a:pt x="19" y="414"/>
                </a:lnTo>
                <a:cubicBezTo>
                  <a:pt x="21" y="409"/>
                  <a:pt x="23" y="404"/>
                  <a:pt x="25" y="399"/>
                </a:cubicBezTo>
                <a:lnTo>
                  <a:pt x="43" y="358"/>
                </a:lnTo>
                <a:cubicBezTo>
                  <a:pt x="45" y="353"/>
                  <a:pt x="48" y="349"/>
                  <a:pt x="50" y="345"/>
                </a:cubicBezTo>
                <a:lnTo>
                  <a:pt x="75" y="306"/>
                </a:lnTo>
                <a:lnTo>
                  <a:pt x="115" y="258"/>
                </a:lnTo>
                <a:lnTo>
                  <a:pt x="161" y="214"/>
                </a:lnTo>
                <a:lnTo>
                  <a:pt x="212" y="175"/>
                </a:lnTo>
                <a:lnTo>
                  <a:pt x="268" y="139"/>
                </a:lnTo>
                <a:lnTo>
                  <a:pt x="329" y="108"/>
                </a:lnTo>
                <a:lnTo>
                  <a:pt x="393" y="80"/>
                </a:lnTo>
                <a:lnTo>
                  <a:pt x="461" y="56"/>
                </a:lnTo>
                <a:lnTo>
                  <a:pt x="534" y="36"/>
                </a:lnTo>
                <a:lnTo>
                  <a:pt x="608" y="21"/>
                </a:lnTo>
                <a:lnTo>
                  <a:pt x="687" y="9"/>
                </a:lnTo>
                <a:lnTo>
                  <a:pt x="767" y="2"/>
                </a:lnTo>
                <a:lnTo>
                  <a:pt x="850" y="0"/>
                </a:lnTo>
                <a:lnTo>
                  <a:pt x="855" y="199"/>
                </a:lnTo>
                <a:lnTo>
                  <a:pt x="784" y="201"/>
                </a:lnTo>
                <a:lnTo>
                  <a:pt x="715" y="207"/>
                </a:lnTo>
                <a:lnTo>
                  <a:pt x="650" y="216"/>
                </a:lnTo>
                <a:lnTo>
                  <a:pt x="586" y="229"/>
                </a:lnTo>
                <a:lnTo>
                  <a:pt x="527" y="245"/>
                </a:lnTo>
                <a:lnTo>
                  <a:pt x="471" y="264"/>
                </a:lnTo>
                <a:lnTo>
                  <a:pt x="420" y="286"/>
                </a:lnTo>
                <a:lnTo>
                  <a:pt x="374" y="310"/>
                </a:lnTo>
                <a:lnTo>
                  <a:pt x="333" y="334"/>
                </a:lnTo>
                <a:lnTo>
                  <a:pt x="297" y="361"/>
                </a:lnTo>
                <a:lnTo>
                  <a:pt x="268" y="387"/>
                </a:lnTo>
                <a:lnTo>
                  <a:pt x="244" y="414"/>
                </a:lnTo>
                <a:lnTo>
                  <a:pt x="219" y="453"/>
                </a:lnTo>
                <a:lnTo>
                  <a:pt x="226" y="440"/>
                </a:lnTo>
                <a:lnTo>
                  <a:pt x="207" y="481"/>
                </a:lnTo>
                <a:lnTo>
                  <a:pt x="212" y="466"/>
                </a:lnTo>
                <a:lnTo>
                  <a:pt x="201" y="509"/>
                </a:lnTo>
                <a:lnTo>
                  <a:pt x="204" y="492"/>
                </a:lnTo>
                <a:lnTo>
                  <a:pt x="200" y="526"/>
                </a:lnTo>
                <a:lnTo>
                  <a:pt x="200" y="6688"/>
                </a:lnTo>
                <a:lnTo>
                  <a:pt x="204" y="6732"/>
                </a:lnTo>
                <a:lnTo>
                  <a:pt x="201" y="6715"/>
                </a:lnTo>
                <a:lnTo>
                  <a:pt x="212" y="6757"/>
                </a:lnTo>
                <a:lnTo>
                  <a:pt x="207" y="6742"/>
                </a:lnTo>
                <a:lnTo>
                  <a:pt x="226" y="6783"/>
                </a:lnTo>
                <a:lnTo>
                  <a:pt x="219" y="6770"/>
                </a:lnTo>
                <a:lnTo>
                  <a:pt x="244" y="6809"/>
                </a:lnTo>
                <a:lnTo>
                  <a:pt x="235" y="6798"/>
                </a:lnTo>
                <a:lnTo>
                  <a:pt x="260" y="6828"/>
                </a:lnTo>
                <a:lnTo>
                  <a:pt x="289" y="6856"/>
                </a:lnTo>
                <a:lnTo>
                  <a:pt x="326" y="6884"/>
                </a:lnTo>
                <a:lnTo>
                  <a:pt x="367" y="6910"/>
                </a:lnTo>
                <a:lnTo>
                  <a:pt x="414" y="6934"/>
                </a:lnTo>
                <a:lnTo>
                  <a:pt x="464" y="6956"/>
                </a:lnTo>
                <a:lnTo>
                  <a:pt x="520" y="6975"/>
                </a:lnTo>
                <a:lnTo>
                  <a:pt x="581" y="6992"/>
                </a:lnTo>
                <a:lnTo>
                  <a:pt x="643" y="7006"/>
                </a:lnTo>
                <a:lnTo>
                  <a:pt x="710" y="7015"/>
                </a:lnTo>
                <a:lnTo>
                  <a:pt x="778" y="7021"/>
                </a:lnTo>
                <a:lnTo>
                  <a:pt x="855" y="7023"/>
                </a:lnTo>
                <a:lnTo>
                  <a:pt x="850" y="7223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  <a:ln w="0" cap="flat">
            <a:solidFill>
              <a:schemeClr val="bg1">
                <a:lumMod val="50000"/>
              </a:schemeClr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7759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381000" y="260648"/>
            <a:ext cx="84582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457200" indent="-457200" algn="ctr" eaLnBrk="0" hangingPunct="0">
              <a:spcBef>
                <a:spcPct val="20000"/>
              </a:spcBef>
            </a:pPr>
            <a:r>
              <a:rPr lang="es-CO" altLang="en-US" sz="3600" b="1" dirty="0" smtClean="0">
                <a:solidFill>
                  <a:schemeClr val="accent1">
                    <a:lumMod val="75000"/>
                  </a:schemeClr>
                </a:solidFill>
                <a:ea typeface="ＭＳ Ｐゴシック" pitchFamily="34" charset="-128"/>
              </a:rPr>
              <a:t>Articulación pilares 1 y 2</a:t>
            </a:r>
            <a:endParaRPr lang="es-CO" sz="3600" dirty="0">
              <a:solidFill>
                <a:srgbClr val="006699"/>
              </a:solidFill>
              <a:ea typeface="SimSun" pitchFamily="2" charset="-122"/>
            </a:endParaRPr>
          </a:p>
        </p:txBody>
      </p:sp>
      <p:graphicFrame>
        <p:nvGraphicFramePr>
          <p:cNvPr id="92" name="4 Marcador de contenido"/>
          <p:cNvGraphicFramePr>
            <a:graphicFrameLocks/>
          </p:cNvGraphicFramePr>
          <p:nvPr/>
        </p:nvGraphicFramePr>
        <p:xfrm>
          <a:off x="928662" y="1094346"/>
          <a:ext cx="3543296" cy="52149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94" name="93 Abrir llave"/>
          <p:cNvSpPr/>
          <p:nvPr/>
        </p:nvSpPr>
        <p:spPr>
          <a:xfrm>
            <a:off x="1643063" y="1352550"/>
            <a:ext cx="71437" cy="142875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CO" sz="2000"/>
          </a:p>
        </p:txBody>
      </p:sp>
      <p:sp>
        <p:nvSpPr>
          <p:cNvPr id="97" name="96 Abrir llave"/>
          <p:cNvSpPr/>
          <p:nvPr/>
        </p:nvSpPr>
        <p:spPr>
          <a:xfrm>
            <a:off x="1643063" y="3592513"/>
            <a:ext cx="71437" cy="2357437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CO" sz="2000"/>
          </a:p>
        </p:txBody>
      </p:sp>
      <p:sp>
        <p:nvSpPr>
          <p:cNvPr id="98" name="97 CuadroTexto"/>
          <p:cNvSpPr txBox="1"/>
          <p:nvPr/>
        </p:nvSpPr>
        <p:spPr>
          <a:xfrm>
            <a:off x="819453" y="1068696"/>
            <a:ext cx="800219" cy="2000264"/>
          </a:xfrm>
          <a:prstGeom prst="rect">
            <a:avLst/>
          </a:prstGeom>
          <a:noFill/>
        </p:spPr>
        <p:txBody>
          <a:bodyPr vert="vert27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CO" sz="2000" dirty="0">
                <a:latin typeface="Arial" pitchFamily="34" charset="0"/>
                <a:cs typeface="+mn-cs"/>
              </a:rPr>
              <a:t>Variables exógenas</a:t>
            </a:r>
          </a:p>
        </p:txBody>
      </p:sp>
      <p:sp>
        <p:nvSpPr>
          <p:cNvPr id="99" name="98 CuadroTexto"/>
          <p:cNvSpPr txBox="1"/>
          <p:nvPr/>
        </p:nvSpPr>
        <p:spPr>
          <a:xfrm>
            <a:off x="827584" y="3284984"/>
            <a:ext cx="800219" cy="3240360"/>
          </a:xfrm>
          <a:prstGeom prst="rect">
            <a:avLst/>
          </a:prstGeom>
          <a:noFill/>
        </p:spPr>
        <p:txBody>
          <a:bodyPr vert="vert27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CO" sz="2000" dirty="0">
                <a:latin typeface="Arial" pitchFamily="34" charset="0"/>
                <a:cs typeface="+mn-cs"/>
              </a:rPr>
              <a:t>Dependen de la(s) entidad(es)  responsable(s)</a:t>
            </a:r>
          </a:p>
        </p:txBody>
      </p:sp>
      <p:sp>
        <p:nvSpPr>
          <p:cNvPr id="100" name="17 CuadroTexto"/>
          <p:cNvSpPr txBox="1">
            <a:spLocks noChangeArrowheads="1"/>
          </p:cNvSpPr>
          <p:nvPr/>
        </p:nvSpPr>
        <p:spPr bwMode="auto">
          <a:xfrm>
            <a:off x="4140200" y="1209675"/>
            <a:ext cx="360045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buFont typeface="Arial" charset="0"/>
              <a:buChar char="•"/>
            </a:pPr>
            <a:r>
              <a:rPr lang="es-CO" sz="2000"/>
              <a:t>Efectos largo plazo (cambios permanentes en bienestar) </a:t>
            </a:r>
          </a:p>
        </p:txBody>
      </p:sp>
      <p:sp>
        <p:nvSpPr>
          <p:cNvPr id="101" name="18 CuadroTexto"/>
          <p:cNvSpPr txBox="1">
            <a:spLocks noChangeArrowheads="1"/>
          </p:cNvSpPr>
          <p:nvPr/>
        </p:nvSpPr>
        <p:spPr bwMode="auto">
          <a:xfrm>
            <a:off x="3995738" y="2217738"/>
            <a:ext cx="3960812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buFont typeface="Arial" charset="0"/>
              <a:buChar char="•"/>
            </a:pPr>
            <a:r>
              <a:rPr lang="es-CO" sz="2000"/>
              <a:t>Efectos (cambios en bienestar o comportamiento) mediano- corto plazo </a:t>
            </a:r>
          </a:p>
        </p:txBody>
      </p:sp>
      <p:sp>
        <p:nvSpPr>
          <p:cNvPr id="102" name="19 CuadroTexto"/>
          <p:cNvSpPr txBox="1">
            <a:spLocks noChangeArrowheads="1"/>
          </p:cNvSpPr>
          <p:nvPr/>
        </p:nvSpPr>
        <p:spPr bwMode="auto">
          <a:xfrm>
            <a:off x="4211638" y="3370263"/>
            <a:ext cx="3384550" cy="706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buFont typeface="Arial" charset="0"/>
              <a:buChar char="•"/>
            </a:pPr>
            <a:r>
              <a:rPr lang="es-CO" sz="2000"/>
              <a:t>Bienes y servicios entregados  a beneficiarios</a:t>
            </a:r>
          </a:p>
        </p:txBody>
      </p:sp>
      <p:sp>
        <p:nvSpPr>
          <p:cNvPr id="103" name="20 CuadroTexto"/>
          <p:cNvSpPr txBox="1">
            <a:spLocks noChangeArrowheads="1"/>
          </p:cNvSpPr>
          <p:nvPr/>
        </p:nvSpPr>
        <p:spPr bwMode="auto">
          <a:xfrm>
            <a:off x="4286250" y="4449763"/>
            <a:ext cx="3165475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buFont typeface="Arial" charset="0"/>
              <a:buChar char="•"/>
            </a:pPr>
            <a:r>
              <a:rPr lang="es-CO" sz="2000"/>
              <a:t> Gestión para transformar los insumos en productos </a:t>
            </a:r>
          </a:p>
        </p:txBody>
      </p:sp>
      <p:sp>
        <p:nvSpPr>
          <p:cNvPr id="104" name="21 CuadroTexto"/>
          <p:cNvSpPr txBox="1">
            <a:spLocks noChangeArrowheads="1"/>
          </p:cNvSpPr>
          <p:nvPr/>
        </p:nvSpPr>
        <p:spPr bwMode="auto">
          <a:xfrm>
            <a:off x="4286250" y="5589588"/>
            <a:ext cx="32385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buFont typeface="Arial" charset="0"/>
              <a:buChar char="•"/>
            </a:pPr>
            <a:r>
              <a:rPr lang="es-CO" sz="2000"/>
              <a:t>Recursos financieros, materiales y humanos </a:t>
            </a:r>
          </a:p>
        </p:txBody>
      </p:sp>
      <p:sp>
        <p:nvSpPr>
          <p:cNvPr id="105" name="104 Rectángulo"/>
          <p:cNvSpPr/>
          <p:nvPr/>
        </p:nvSpPr>
        <p:spPr>
          <a:xfrm rot="16200000">
            <a:off x="-912615" y="3388358"/>
            <a:ext cx="238866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O" sz="2800" b="1" dirty="0" smtClean="0"/>
              <a:t>Modelo lógico </a:t>
            </a:r>
            <a:endParaRPr lang="es-ES" sz="2800" b="1" dirty="0"/>
          </a:p>
        </p:txBody>
      </p:sp>
      <p:sp>
        <p:nvSpPr>
          <p:cNvPr id="106" name="Freeform 44"/>
          <p:cNvSpPr>
            <a:spLocks/>
          </p:cNvSpPr>
          <p:nvPr/>
        </p:nvSpPr>
        <p:spPr bwMode="auto">
          <a:xfrm rot="52640">
            <a:off x="531608" y="1564260"/>
            <a:ext cx="109528" cy="4539663"/>
          </a:xfrm>
          <a:custGeom>
            <a:avLst/>
            <a:gdLst>
              <a:gd name="T0" fmla="*/ 773 w 855"/>
              <a:gd name="T1" fmla="*/ 7221 h 7223"/>
              <a:gd name="T2" fmla="*/ 615 w 855"/>
              <a:gd name="T3" fmla="*/ 7203 h 7223"/>
              <a:gd name="T4" fmla="*/ 468 w 855"/>
              <a:gd name="T5" fmla="*/ 7168 h 7223"/>
              <a:gd name="T6" fmla="*/ 335 w 855"/>
              <a:gd name="T7" fmla="*/ 7118 h 7223"/>
              <a:gd name="T8" fmla="*/ 219 w 855"/>
              <a:gd name="T9" fmla="*/ 7053 h 7223"/>
              <a:gd name="T10" fmla="*/ 123 w 855"/>
              <a:gd name="T11" fmla="*/ 6973 h 7223"/>
              <a:gd name="T12" fmla="*/ 75 w 855"/>
              <a:gd name="T13" fmla="*/ 6917 h 7223"/>
              <a:gd name="T14" fmla="*/ 43 w 855"/>
              <a:gd name="T15" fmla="*/ 6866 h 7223"/>
              <a:gd name="T16" fmla="*/ 19 w 855"/>
              <a:gd name="T17" fmla="*/ 6810 h 7223"/>
              <a:gd name="T18" fmla="*/ 5 w 855"/>
              <a:gd name="T19" fmla="*/ 6750 h 7223"/>
              <a:gd name="T20" fmla="*/ 0 w 855"/>
              <a:gd name="T21" fmla="*/ 526 h 7223"/>
              <a:gd name="T22" fmla="*/ 8 w 855"/>
              <a:gd name="T23" fmla="*/ 456 h 7223"/>
              <a:gd name="T24" fmla="*/ 25 w 855"/>
              <a:gd name="T25" fmla="*/ 399 h 7223"/>
              <a:gd name="T26" fmla="*/ 50 w 855"/>
              <a:gd name="T27" fmla="*/ 345 h 7223"/>
              <a:gd name="T28" fmla="*/ 115 w 855"/>
              <a:gd name="T29" fmla="*/ 258 h 7223"/>
              <a:gd name="T30" fmla="*/ 212 w 855"/>
              <a:gd name="T31" fmla="*/ 175 h 7223"/>
              <a:gd name="T32" fmla="*/ 329 w 855"/>
              <a:gd name="T33" fmla="*/ 108 h 7223"/>
              <a:gd name="T34" fmla="*/ 461 w 855"/>
              <a:gd name="T35" fmla="*/ 56 h 7223"/>
              <a:gd name="T36" fmla="*/ 608 w 855"/>
              <a:gd name="T37" fmla="*/ 21 h 7223"/>
              <a:gd name="T38" fmla="*/ 767 w 855"/>
              <a:gd name="T39" fmla="*/ 2 h 7223"/>
              <a:gd name="T40" fmla="*/ 855 w 855"/>
              <a:gd name="T41" fmla="*/ 199 h 7223"/>
              <a:gd name="T42" fmla="*/ 715 w 855"/>
              <a:gd name="T43" fmla="*/ 207 h 7223"/>
              <a:gd name="T44" fmla="*/ 586 w 855"/>
              <a:gd name="T45" fmla="*/ 229 h 7223"/>
              <a:gd name="T46" fmla="*/ 471 w 855"/>
              <a:gd name="T47" fmla="*/ 264 h 7223"/>
              <a:gd name="T48" fmla="*/ 374 w 855"/>
              <a:gd name="T49" fmla="*/ 310 h 7223"/>
              <a:gd name="T50" fmla="*/ 297 w 855"/>
              <a:gd name="T51" fmla="*/ 361 h 7223"/>
              <a:gd name="T52" fmla="*/ 244 w 855"/>
              <a:gd name="T53" fmla="*/ 414 h 7223"/>
              <a:gd name="T54" fmla="*/ 226 w 855"/>
              <a:gd name="T55" fmla="*/ 440 h 7223"/>
              <a:gd name="T56" fmla="*/ 212 w 855"/>
              <a:gd name="T57" fmla="*/ 466 h 7223"/>
              <a:gd name="T58" fmla="*/ 204 w 855"/>
              <a:gd name="T59" fmla="*/ 492 h 7223"/>
              <a:gd name="T60" fmla="*/ 200 w 855"/>
              <a:gd name="T61" fmla="*/ 6688 h 7223"/>
              <a:gd name="T62" fmla="*/ 201 w 855"/>
              <a:gd name="T63" fmla="*/ 6715 h 7223"/>
              <a:gd name="T64" fmla="*/ 207 w 855"/>
              <a:gd name="T65" fmla="*/ 6742 h 7223"/>
              <a:gd name="T66" fmla="*/ 219 w 855"/>
              <a:gd name="T67" fmla="*/ 6770 h 7223"/>
              <a:gd name="T68" fmla="*/ 235 w 855"/>
              <a:gd name="T69" fmla="*/ 6798 h 7223"/>
              <a:gd name="T70" fmla="*/ 289 w 855"/>
              <a:gd name="T71" fmla="*/ 6856 h 7223"/>
              <a:gd name="T72" fmla="*/ 367 w 855"/>
              <a:gd name="T73" fmla="*/ 6910 h 7223"/>
              <a:gd name="T74" fmla="*/ 464 w 855"/>
              <a:gd name="T75" fmla="*/ 6956 h 7223"/>
              <a:gd name="T76" fmla="*/ 581 w 855"/>
              <a:gd name="T77" fmla="*/ 6992 h 7223"/>
              <a:gd name="T78" fmla="*/ 710 w 855"/>
              <a:gd name="T79" fmla="*/ 7015 h 7223"/>
              <a:gd name="T80" fmla="*/ 855 w 855"/>
              <a:gd name="T81" fmla="*/ 7023 h 72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</a:cxnLst>
            <a:rect l="0" t="0" r="r" b="b"/>
            <a:pathLst>
              <a:path w="855" h="7223">
                <a:moveTo>
                  <a:pt x="850" y="7223"/>
                </a:moveTo>
                <a:lnTo>
                  <a:pt x="773" y="7221"/>
                </a:lnTo>
                <a:lnTo>
                  <a:pt x="692" y="7215"/>
                </a:lnTo>
                <a:lnTo>
                  <a:pt x="615" y="7203"/>
                </a:lnTo>
                <a:lnTo>
                  <a:pt x="539" y="7188"/>
                </a:lnTo>
                <a:lnTo>
                  <a:pt x="468" y="7168"/>
                </a:lnTo>
                <a:lnTo>
                  <a:pt x="400" y="7146"/>
                </a:lnTo>
                <a:lnTo>
                  <a:pt x="335" y="7118"/>
                </a:lnTo>
                <a:lnTo>
                  <a:pt x="275" y="7088"/>
                </a:lnTo>
                <a:lnTo>
                  <a:pt x="219" y="7053"/>
                </a:lnTo>
                <a:lnTo>
                  <a:pt x="169" y="7016"/>
                </a:lnTo>
                <a:lnTo>
                  <a:pt x="123" y="6973"/>
                </a:lnTo>
                <a:lnTo>
                  <a:pt x="84" y="6929"/>
                </a:lnTo>
                <a:cubicBezTo>
                  <a:pt x="81" y="6925"/>
                  <a:pt x="78" y="6921"/>
                  <a:pt x="75" y="6917"/>
                </a:cubicBezTo>
                <a:lnTo>
                  <a:pt x="50" y="6878"/>
                </a:lnTo>
                <a:cubicBezTo>
                  <a:pt x="48" y="6874"/>
                  <a:pt x="45" y="6870"/>
                  <a:pt x="43" y="6866"/>
                </a:cubicBezTo>
                <a:lnTo>
                  <a:pt x="25" y="6825"/>
                </a:lnTo>
                <a:cubicBezTo>
                  <a:pt x="23" y="6820"/>
                  <a:pt x="21" y="6815"/>
                  <a:pt x="19" y="6810"/>
                </a:cubicBezTo>
                <a:lnTo>
                  <a:pt x="8" y="6767"/>
                </a:lnTo>
                <a:cubicBezTo>
                  <a:pt x="6" y="6762"/>
                  <a:pt x="5" y="6756"/>
                  <a:pt x="5" y="6750"/>
                </a:cubicBezTo>
                <a:lnTo>
                  <a:pt x="1" y="6707"/>
                </a:lnTo>
                <a:lnTo>
                  <a:pt x="0" y="526"/>
                </a:lnTo>
                <a:lnTo>
                  <a:pt x="5" y="473"/>
                </a:lnTo>
                <a:cubicBezTo>
                  <a:pt x="5" y="468"/>
                  <a:pt x="6" y="462"/>
                  <a:pt x="8" y="456"/>
                </a:cubicBezTo>
                <a:lnTo>
                  <a:pt x="19" y="414"/>
                </a:lnTo>
                <a:cubicBezTo>
                  <a:pt x="21" y="409"/>
                  <a:pt x="23" y="404"/>
                  <a:pt x="25" y="399"/>
                </a:cubicBezTo>
                <a:lnTo>
                  <a:pt x="43" y="358"/>
                </a:lnTo>
                <a:cubicBezTo>
                  <a:pt x="45" y="353"/>
                  <a:pt x="48" y="349"/>
                  <a:pt x="50" y="345"/>
                </a:cubicBezTo>
                <a:lnTo>
                  <a:pt x="75" y="306"/>
                </a:lnTo>
                <a:lnTo>
                  <a:pt x="115" y="258"/>
                </a:lnTo>
                <a:lnTo>
                  <a:pt x="161" y="214"/>
                </a:lnTo>
                <a:lnTo>
                  <a:pt x="212" y="175"/>
                </a:lnTo>
                <a:lnTo>
                  <a:pt x="268" y="139"/>
                </a:lnTo>
                <a:lnTo>
                  <a:pt x="329" y="108"/>
                </a:lnTo>
                <a:lnTo>
                  <a:pt x="393" y="80"/>
                </a:lnTo>
                <a:lnTo>
                  <a:pt x="461" y="56"/>
                </a:lnTo>
                <a:lnTo>
                  <a:pt x="534" y="36"/>
                </a:lnTo>
                <a:lnTo>
                  <a:pt x="608" y="21"/>
                </a:lnTo>
                <a:lnTo>
                  <a:pt x="687" y="9"/>
                </a:lnTo>
                <a:lnTo>
                  <a:pt x="767" y="2"/>
                </a:lnTo>
                <a:lnTo>
                  <a:pt x="850" y="0"/>
                </a:lnTo>
                <a:lnTo>
                  <a:pt x="855" y="199"/>
                </a:lnTo>
                <a:lnTo>
                  <a:pt x="784" y="201"/>
                </a:lnTo>
                <a:lnTo>
                  <a:pt x="715" y="207"/>
                </a:lnTo>
                <a:lnTo>
                  <a:pt x="650" y="216"/>
                </a:lnTo>
                <a:lnTo>
                  <a:pt x="586" y="229"/>
                </a:lnTo>
                <a:lnTo>
                  <a:pt x="527" y="245"/>
                </a:lnTo>
                <a:lnTo>
                  <a:pt x="471" y="264"/>
                </a:lnTo>
                <a:lnTo>
                  <a:pt x="420" y="286"/>
                </a:lnTo>
                <a:lnTo>
                  <a:pt x="374" y="310"/>
                </a:lnTo>
                <a:lnTo>
                  <a:pt x="333" y="334"/>
                </a:lnTo>
                <a:lnTo>
                  <a:pt x="297" y="361"/>
                </a:lnTo>
                <a:lnTo>
                  <a:pt x="268" y="387"/>
                </a:lnTo>
                <a:lnTo>
                  <a:pt x="244" y="414"/>
                </a:lnTo>
                <a:lnTo>
                  <a:pt x="219" y="453"/>
                </a:lnTo>
                <a:lnTo>
                  <a:pt x="226" y="440"/>
                </a:lnTo>
                <a:lnTo>
                  <a:pt x="207" y="481"/>
                </a:lnTo>
                <a:lnTo>
                  <a:pt x="212" y="466"/>
                </a:lnTo>
                <a:lnTo>
                  <a:pt x="201" y="509"/>
                </a:lnTo>
                <a:lnTo>
                  <a:pt x="204" y="492"/>
                </a:lnTo>
                <a:lnTo>
                  <a:pt x="200" y="526"/>
                </a:lnTo>
                <a:lnTo>
                  <a:pt x="200" y="6688"/>
                </a:lnTo>
                <a:lnTo>
                  <a:pt x="204" y="6732"/>
                </a:lnTo>
                <a:lnTo>
                  <a:pt x="201" y="6715"/>
                </a:lnTo>
                <a:lnTo>
                  <a:pt x="212" y="6757"/>
                </a:lnTo>
                <a:lnTo>
                  <a:pt x="207" y="6742"/>
                </a:lnTo>
                <a:lnTo>
                  <a:pt x="226" y="6783"/>
                </a:lnTo>
                <a:lnTo>
                  <a:pt x="219" y="6770"/>
                </a:lnTo>
                <a:lnTo>
                  <a:pt x="244" y="6809"/>
                </a:lnTo>
                <a:lnTo>
                  <a:pt x="235" y="6798"/>
                </a:lnTo>
                <a:lnTo>
                  <a:pt x="260" y="6828"/>
                </a:lnTo>
                <a:lnTo>
                  <a:pt x="289" y="6856"/>
                </a:lnTo>
                <a:lnTo>
                  <a:pt x="326" y="6884"/>
                </a:lnTo>
                <a:lnTo>
                  <a:pt x="367" y="6910"/>
                </a:lnTo>
                <a:lnTo>
                  <a:pt x="414" y="6934"/>
                </a:lnTo>
                <a:lnTo>
                  <a:pt x="464" y="6956"/>
                </a:lnTo>
                <a:lnTo>
                  <a:pt x="520" y="6975"/>
                </a:lnTo>
                <a:lnTo>
                  <a:pt x="581" y="6992"/>
                </a:lnTo>
                <a:lnTo>
                  <a:pt x="643" y="7006"/>
                </a:lnTo>
                <a:lnTo>
                  <a:pt x="710" y="7015"/>
                </a:lnTo>
                <a:lnTo>
                  <a:pt x="778" y="7021"/>
                </a:lnTo>
                <a:lnTo>
                  <a:pt x="855" y="7023"/>
                </a:lnTo>
                <a:lnTo>
                  <a:pt x="850" y="7223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  <a:ln w="0" cap="flat">
            <a:solidFill>
              <a:schemeClr val="bg1">
                <a:lumMod val="50000"/>
              </a:schemeClr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8958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381000" y="260648"/>
            <a:ext cx="84582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457200" indent="-457200" algn="ctr" eaLnBrk="0" hangingPunct="0">
              <a:spcBef>
                <a:spcPct val="20000"/>
              </a:spcBef>
            </a:pPr>
            <a:r>
              <a:rPr lang="es-CO" altLang="en-US" sz="3600" b="1" dirty="0" smtClean="0">
                <a:solidFill>
                  <a:schemeClr val="accent1">
                    <a:lumMod val="75000"/>
                  </a:schemeClr>
                </a:solidFill>
                <a:ea typeface="ＭＳ Ｐゴシック" pitchFamily="34" charset="-128"/>
              </a:rPr>
              <a:t>Articulación pilares 1 y 2</a:t>
            </a:r>
            <a:endParaRPr lang="es-CO" sz="3600" dirty="0">
              <a:solidFill>
                <a:srgbClr val="006699"/>
              </a:solidFill>
              <a:ea typeface="SimSun" pitchFamily="2" charset="-122"/>
            </a:endParaRPr>
          </a:p>
        </p:txBody>
      </p:sp>
      <p:sp>
        <p:nvSpPr>
          <p:cNvPr id="105" name="104 Rectángulo"/>
          <p:cNvSpPr/>
          <p:nvPr/>
        </p:nvSpPr>
        <p:spPr>
          <a:xfrm rot="16200000">
            <a:off x="-912615" y="3388358"/>
            <a:ext cx="238866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O" sz="2800" b="1" dirty="0" smtClean="0"/>
              <a:t>Modelo lógico </a:t>
            </a:r>
            <a:endParaRPr lang="es-ES" sz="2800" b="1" dirty="0"/>
          </a:p>
        </p:txBody>
      </p:sp>
      <p:sp>
        <p:nvSpPr>
          <p:cNvPr id="106" name="Freeform 44"/>
          <p:cNvSpPr>
            <a:spLocks/>
          </p:cNvSpPr>
          <p:nvPr/>
        </p:nvSpPr>
        <p:spPr bwMode="auto">
          <a:xfrm rot="52640">
            <a:off x="531608" y="1564260"/>
            <a:ext cx="109528" cy="4539663"/>
          </a:xfrm>
          <a:custGeom>
            <a:avLst/>
            <a:gdLst>
              <a:gd name="T0" fmla="*/ 773 w 855"/>
              <a:gd name="T1" fmla="*/ 7221 h 7223"/>
              <a:gd name="T2" fmla="*/ 615 w 855"/>
              <a:gd name="T3" fmla="*/ 7203 h 7223"/>
              <a:gd name="T4" fmla="*/ 468 w 855"/>
              <a:gd name="T5" fmla="*/ 7168 h 7223"/>
              <a:gd name="T6" fmla="*/ 335 w 855"/>
              <a:gd name="T7" fmla="*/ 7118 h 7223"/>
              <a:gd name="T8" fmla="*/ 219 w 855"/>
              <a:gd name="T9" fmla="*/ 7053 h 7223"/>
              <a:gd name="T10" fmla="*/ 123 w 855"/>
              <a:gd name="T11" fmla="*/ 6973 h 7223"/>
              <a:gd name="T12" fmla="*/ 75 w 855"/>
              <a:gd name="T13" fmla="*/ 6917 h 7223"/>
              <a:gd name="T14" fmla="*/ 43 w 855"/>
              <a:gd name="T15" fmla="*/ 6866 h 7223"/>
              <a:gd name="T16" fmla="*/ 19 w 855"/>
              <a:gd name="T17" fmla="*/ 6810 h 7223"/>
              <a:gd name="T18" fmla="*/ 5 w 855"/>
              <a:gd name="T19" fmla="*/ 6750 h 7223"/>
              <a:gd name="T20" fmla="*/ 0 w 855"/>
              <a:gd name="T21" fmla="*/ 526 h 7223"/>
              <a:gd name="T22" fmla="*/ 8 w 855"/>
              <a:gd name="T23" fmla="*/ 456 h 7223"/>
              <a:gd name="T24" fmla="*/ 25 w 855"/>
              <a:gd name="T25" fmla="*/ 399 h 7223"/>
              <a:gd name="T26" fmla="*/ 50 w 855"/>
              <a:gd name="T27" fmla="*/ 345 h 7223"/>
              <a:gd name="T28" fmla="*/ 115 w 855"/>
              <a:gd name="T29" fmla="*/ 258 h 7223"/>
              <a:gd name="T30" fmla="*/ 212 w 855"/>
              <a:gd name="T31" fmla="*/ 175 h 7223"/>
              <a:gd name="T32" fmla="*/ 329 w 855"/>
              <a:gd name="T33" fmla="*/ 108 h 7223"/>
              <a:gd name="T34" fmla="*/ 461 w 855"/>
              <a:gd name="T35" fmla="*/ 56 h 7223"/>
              <a:gd name="T36" fmla="*/ 608 w 855"/>
              <a:gd name="T37" fmla="*/ 21 h 7223"/>
              <a:gd name="T38" fmla="*/ 767 w 855"/>
              <a:gd name="T39" fmla="*/ 2 h 7223"/>
              <a:gd name="T40" fmla="*/ 855 w 855"/>
              <a:gd name="T41" fmla="*/ 199 h 7223"/>
              <a:gd name="T42" fmla="*/ 715 w 855"/>
              <a:gd name="T43" fmla="*/ 207 h 7223"/>
              <a:gd name="T44" fmla="*/ 586 w 855"/>
              <a:gd name="T45" fmla="*/ 229 h 7223"/>
              <a:gd name="T46" fmla="*/ 471 w 855"/>
              <a:gd name="T47" fmla="*/ 264 h 7223"/>
              <a:gd name="T48" fmla="*/ 374 w 855"/>
              <a:gd name="T49" fmla="*/ 310 h 7223"/>
              <a:gd name="T50" fmla="*/ 297 w 855"/>
              <a:gd name="T51" fmla="*/ 361 h 7223"/>
              <a:gd name="T52" fmla="*/ 244 w 855"/>
              <a:gd name="T53" fmla="*/ 414 h 7223"/>
              <a:gd name="T54" fmla="*/ 226 w 855"/>
              <a:gd name="T55" fmla="*/ 440 h 7223"/>
              <a:gd name="T56" fmla="*/ 212 w 855"/>
              <a:gd name="T57" fmla="*/ 466 h 7223"/>
              <a:gd name="T58" fmla="*/ 204 w 855"/>
              <a:gd name="T59" fmla="*/ 492 h 7223"/>
              <a:gd name="T60" fmla="*/ 200 w 855"/>
              <a:gd name="T61" fmla="*/ 6688 h 7223"/>
              <a:gd name="T62" fmla="*/ 201 w 855"/>
              <a:gd name="T63" fmla="*/ 6715 h 7223"/>
              <a:gd name="T64" fmla="*/ 207 w 855"/>
              <a:gd name="T65" fmla="*/ 6742 h 7223"/>
              <a:gd name="T66" fmla="*/ 219 w 855"/>
              <a:gd name="T67" fmla="*/ 6770 h 7223"/>
              <a:gd name="T68" fmla="*/ 235 w 855"/>
              <a:gd name="T69" fmla="*/ 6798 h 7223"/>
              <a:gd name="T70" fmla="*/ 289 w 855"/>
              <a:gd name="T71" fmla="*/ 6856 h 7223"/>
              <a:gd name="T72" fmla="*/ 367 w 855"/>
              <a:gd name="T73" fmla="*/ 6910 h 7223"/>
              <a:gd name="T74" fmla="*/ 464 w 855"/>
              <a:gd name="T75" fmla="*/ 6956 h 7223"/>
              <a:gd name="T76" fmla="*/ 581 w 855"/>
              <a:gd name="T77" fmla="*/ 6992 h 7223"/>
              <a:gd name="T78" fmla="*/ 710 w 855"/>
              <a:gd name="T79" fmla="*/ 7015 h 7223"/>
              <a:gd name="T80" fmla="*/ 855 w 855"/>
              <a:gd name="T81" fmla="*/ 7023 h 72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</a:cxnLst>
            <a:rect l="0" t="0" r="r" b="b"/>
            <a:pathLst>
              <a:path w="855" h="7223">
                <a:moveTo>
                  <a:pt x="850" y="7223"/>
                </a:moveTo>
                <a:lnTo>
                  <a:pt x="773" y="7221"/>
                </a:lnTo>
                <a:lnTo>
                  <a:pt x="692" y="7215"/>
                </a:lnTo>
                <a:lnTo>
                  <a:pt x="615" y="7203"/>
                </a:lnTo>
                <a:lnTo>
                  <a:pt x="539" y="7188"/>
                </a:lnTo>
                <a:lnTo>
                  <a:pt x="468" y="7168"/>
                </a:lnTo>
                <a:lnTo>
                  <a:pt x="400" y="7146"/>
                </a:lnTo>
                <a:lnTo>
                  <a:pt x="335" y="7118"/>
                </a:lnTo>
                <a:lnTo>
                  <a:pt x="275" y="7088"/>
                </a:lnTo>
                <a:lnTo>
                  <a:pt x="219" y="7053"/>
                </a:lnTo>
                <a:lnTo>
                  <a:pt x="169" y="7016"/>
                </a:lnTo>
                <a:lnTo>
                  <a:pt x="123" y="6973"/>
                </a:lnTo>
                <a:lnTo>
                  <a:pt x="84" y="6929"/>
                </a:lnTo>
                <a:cubicBezTo>
                  <a:pt x="81" y="6925"/>
                  <a:pt x="78" y="6921"/>
                  <a:pt x="75" y="6917"/>
                </a:cubicBezTo>
                <a:lnTo>
                  <a:pt x="50" y="6878"/>
                </a:lnTo>
                <a:cubicBezTo>
                  <a:pt x="48" y="6874"/>
                  <a:pt x="45" y="6870"/>
                  <a:pt x="43" y="6866"/>
                </a:cubicBezTo>
                <a:lnTo>
                  <a:pt x="25" y="6825"/>
                </a:lnTo>
                <a:cubicBezTo>
                  <a:pt x="23" y="6820"/>
                  <a:pt x="21" y="6815"/>
                  <a:pt x="19" y="6810"/>
                </a:cubicBezTo>
                <a:lnTo>
                  <a:pt x="8" y="6767"/>
                </a:lnTo>
                <a:cubicBezTo>
                  <a:pt x="6" y="6762"/>
                  <a:pt x="5" y="6756"/>
                  <a:pt x="5" y="6750"/>
                </a:cubicBezTo>
                <a:lnTo>
                  <a:pt x="1" y="6707"/>
                </a:lnTo>
                <a:lnTo>
                  <a:pt x="0" y="526"/>
                </a:lnTo>
                <a:lnTo>
                  <a:pt x="5" y="473"/>
                </a:lnTo>
                <a:cubicBezTo>
                  <a:pt x="5" y="468"/>
                  <a:pt x="6" y="462"/>
                  <a:pt x="8" y="456"/>
                </a:cubicBezTo>
                <a:lnTo>
                  <a:pt x="19" y="414"/>
                </a:lnTo>
                <a:cubicBezTo>
                  <a:pt x="21" y="409"/>
                  <a:pt x="23" y="404"/>
                  <a:pt x="25" y="399"/>
                </a:cubicBezTo>
                <a:lnTo>
                  <a:pt x="43" y="358"/>
                </a:lnTo>
                <a:cubicBezTo>
                  <a:pt x="45" y="353"/>
                  <a:pt x="48" y="349"/>
                  <a:pt x="50" y="345"/>
                </a:cubicBezTo>
                <a:lnTo>
                  <a:pt x="75" y="306"/>
                </a:lnTo>
                <a:lnTo>
                  <a:pt x="115" y="258"/>
                </a:lnTo>
                <a:lnTo>
                  <a:pt x="161" y="214"/>
                </a:lnTo>
                <a:lnTo>
                  <a:pt x="212" y="175"/>
                </a:lnTo>
                <a:lnTo>
                  <a:pt x="268" y="139"/>
                </a:lnTo>
                <a:lnTo>
                  <a:pt x="329" y="108"/>
                </a:lnTo>
                <a:lnTo>
                  <a:pt x="393" y="80"/>
                </a:lnTo>
                <a:lnTo>
                  <a:pt x="461" y="56"/>
                </a:lnTo>
                <a:lnTo>
                  <a:pt x="534" y="36"/>
                </a:lnTo>
                <a:lnTo>
                  <a:pt x="608" y="21"/>
                </a:lnTo>
                <a:lnTo>
                  <a:pt x="687" y="9"/>
                </a:lnTo>
                <a:lnTo>
                  <a:pt x="767" y="2"/>
                </a:lnTo>
                <a:lnTo>
                  <a:pt x="850" y="0"/>
                </a:lnTo>
                <a:lnTo>
                  <a:pt x="855" y="199"/>
                </a:lnTo>
                <a:lnTo>
                  <a:pt x="784" y="201"/>
                </a:lnTo>
                <a:lnTo>
                  <a:pt x="715" y="207"/>
                </a:lnTo>
                <a:lnTo>
                  <a:pt x="650" y="216"/>
                </a:lnTo>
                <a:lnTo>
                  <a:pt x="586" y="229"/>
                </a:lnTo>
                <a:lnTo>
                  <a:pt x="527" y="245"/>
                </a:lnTo>
                <a:lnTo>
                  <a:pt x="471" y="264"/>
                </a:lnTo>
                <a:lnTo>
                  <a:pt x="420" y="286"/>
                </a:lnTo>
                <a:lnTo>
                  <a:pt x="374" y="310"/>
                </a:lnTo>
                <a:lnTo>
                  <a:pt x="333" y="334"/>
                </a:lnTo>
                <a:lnTo>
                  <a:pt x="297" y="361"/>
                </a:lnTo>
                <a:lnTo>
                  <a:pt x="268" y="387"/>
                </a:lnTo>
                <a:lnTo>
                  <a:pt x="244" y="414"/>
                </a:lnTo>
                <a:lnTo>
                  <a:pt x="219" y="453"/>
                </a:lnTo>
                <a:lnTo>
                  <a:pt x="226" y="440"/>
                </a:lnTo>
                <a:lnTo>
                  <a:pt x="207" y="481"/>
                </a:lnTo>
                <a:lnTo>
                  <a:pt x="212" y="466"/>
                </a:lnTo>
                <a:lnTo>
                  <a:pt x="201" y="509"/>
                </a:lnTo>
                <a:lnTo>
                  <a:pt x="204" y="492"/>
                </a:lnTo>
                <a:lnTo>
                  <a:pt x="200" y="526"/>
                </a:lnTo>
                <a:lnTo>
                  <a:pt x="200" y="6688"/>
                </a:lnTo>
                <a:lnTo>
                  <a:pt x="204" y="6732"/>
                </a:lnTo>
                <a:lnTo>
                  <a:pt x="201" y="6715"/>
                </a:lnTo>
                <a:lnTo>
                  <a:pt x="212" y="6757"/>
                </a:lnTo>
                <a:lnTo>
                  <a:pt x="207" y="6742"/>
                </a:lnTo>
                <a:lnTo>
                  <a:pt x="226" y="6783"/>
                </a:lnTo>
                <a:lnTo>
                  <a:pt x="219" y="6770"/>
                </a:lnTo>
                <a:lnTo>
                  <a:pt x="244" y="6809"/>
                </a:lnTo>
                <a:lnTo>
                  <a:pt x="235" y="6798"/>
                </a:lnTo>
                <a:lnTo>
                  <a:pt x="260" y="6828"/>
                </a:lnTo>
                <a:lnTo>
                  <a:pt x="289" y="6856"/>
                </a:lnTo>
                <a:lnTo>
                  <a:pt x="326" y="6884"/>
                </a:lnTo>
                <a:lnTo>
                  <a:pt x="367" y="6910"/>
                </a:lnTo>
                <a:lnTo>
                  <a:pt x="414" y="6934"/>
                </a:lnTo>
                <a:lnTo>
                  <a:pt x="464" y="6956"/>
                </a:lnTo>
                <a:lnTo>
                  <a:pt x="520" y="6975"/>
                </a:lnTo>
                <a:lnTo>
                  <a:pt x="581" y="6992"/>
                </a:lnTo>
                <a:lnTo>
                  <a:pt x="643" y="7006"/>
                </a:lnTo>
                <a:lnTo>
                  <a:pt x="710" y="7015"/>
                </a:lnTo>
                <a:lnTo>
                  <a:pt x="778" y="7021"/>
                </a:lnTo>
                <a:lnTo>
                  <a:pt x="855" y="7023"/>
                </a:lnTo>
                <a:lnTo>
                  <a:pt x="850" y="7223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  <a:ln w="0" cap="flat">
            <a:solidFill>
              <a:schemeClr val="bg1">
                <a:lumMod val="50000"/>
              </a:schemeClr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20" name="2 Marcador de contenido"/>
          <p:cNvSpPr txBox="1">
            <a:spLocks/>
          </p:cNvSpPr>
          <p:nvPr/>
        </p:nvSpPr>
        <p:spPr>
          <a:xfrm>
            <a:off x="457200" y="1071563"/>
            <a:ext cx="8229600" cy="5054600"/>
          </a:xfrm>
          <a:prstGeom prst="rect">
            <a:avLst/>
          </a:prstGeom>
        </p:spPr>
        <p:txBody>
          <a:bodyPr/>
          <a:lstStyle/>
          <a:p>
            <a:pPr marL="342900" indent="-342900" fontAlgn="auto">
              <a:spcBef>
                <a:spcPts val="0"/>
              </a:spcBef>
              <a:spcAft>
                <a:spcPts val="0"/>
              </a:spcAft>
              <a:defRPr/>
            </a:pPr>
            <a:endParaRPr lang="es-CO" sz="3200" b="1" kern="0">
              <a:latin typeface="+mn-lt"/>
              <a:cs typeface="+mn-cs"/>
            </a:endParaRP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defRPr/>
            </a:pPr>
            <a:endParaRPr lang="es-CO" sz="3200" b="1" kern="0">
              <a:latin typeface="+mn-lt"/>
              <a:cs typeface="+mn-cs"/>
            </a:endParaRP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defRPr/>
            </a:pPr>
            <a:endParaRPr lang="es-CO" sz="3200" b="1" kern="0" dirty="0">
              <a:latin typeface="+mn-lt"/>
              <a:cs typeface="+mn-cs"/>
            </a:endParaRPr>
          </a:p>
        </p:txBody>
      </p:sp>
      <p:graphicFrame>
        <p:nvGraphicFramePr>
          <p:cNvPr id="21" name="20 Diagrama"/>
          <p:cNvGraphicFramePr/>
          <p:nvPr/>
        </p:nvGraphicFramePr>
        <p:xfrm>
          <a:off x="1428728" y="1268760"/>
          <a:ext cx="6715172" cy="48965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2" name="21 Flecha arriba y abajo"/>
          <p:cNvSpPr/>
          <p:nvPr/>
        </p:nvSpPr>
        <p:spPr>
          <a:xfrm>
            <a:off x="3500438" y="1992313"/>
            <a:ext cx="214312" cy="428625"/>
          </a:xfrm>
          <a:prstGeom prst="up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CO"/>
          </a:p>
        </p:txBody>
      </p:sp>
      <p:sp>
        <p:nvSpPr>
          <p:cNvPr id="23" name="22 Flecha arriba y abajo"/>
          <p:cNvSpPr/>
          <p:nvPr/>
        </p:nvSpPr>
        <p:spPr>
          <a:xfrm>
            <a:off x="3492500" y="3000375"/>
            <a:ext cx="214313" cy="428625"/>
          </a:xfrm>
          <a:prstGeom prst="up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CO"/>
          </a:p>
        </p:txBody>
      </p:sp>
      <p:sp>
        <p:nvSpPr>
          <p:cNvPr id="24" name="23 Flecha arriba y abajo"/>
          <p:cNvSpPr/>
          <p:nvPr/>
        </p:nvSpPr>
        <p:spPr>
          <a:xfrm>
            <a:off x="3500438" y="4008438"/>
            <a:ext cx="214312" cy="428625"/>
          </a:xfrm>
          <a:prstGeom prst="up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CO"/>
          </a:p>
        </p:txBody>
      </p:sp>
      <p:sp>
        <p:nvSpPr>
          <p:cNvPr id="25" name="24 Flecha arriba y abajo"/>
          <p:cNvSpPr/>
          <p:nvPr/>
        </p:nvSpPr>
        <p:spPr>
          <a:xfrm>
            <a:off x="3500438" y="5016500"/>
            <a:ext cx="214312" cy="428625"/>
          </a:xfrm>
          <a:prstGeom prst="up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72340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oup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8089209"/>
              </p:ext>
            </p:extLst>
          </p:nvPr>
        </p:nvGraphicFramePr>
        <p:xfrm>
          <a:off x="609600" y="1925028"/>
          <a:ext cx="7704138" cy="4240659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32448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906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1686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18082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O" altLang="es-CO" sz="2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Nivel </a:t>
                      </a:r>
                      <a:endParaRPr kumimoji="0" lang="es-ES" altLang="es-CO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3" marB="45713" anchor="ctr" horzOverflow="overflow"/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CO" altLang="es-CO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3" marB="45713" anchor="ctr" horzOverflow="overflow"/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O" altLang="es-CO" sz="2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Instrumentos </a:t>
                      </a:r>
                      <a:endParaRPr kumimoji="0" lang="es-ES" altLang="es-CO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3" marB="45713" anchor="ctr"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79341">
                <a:tc>
                  <a:txBody>
                    <a:bodyPr/>
                    <a:lstStyle>
                      <a:lvl1pPr marL="88900" indent="90488"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88900" marR="0" lvl="0" indent="9048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O" altLang="es-CO" sz="2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Disciplina Fiscal</a:t>
                      </a:r>
                      <a:endParaRPr kumimoji="0" lang="es-ES" altLang="es-CO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3" marB="45713" anchor="ctr" horzOverflow="overflow"/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CO" altLang="es-CO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3" marB="45713" anchor="ctr" horzOverflow="overflow"/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O" altLang="es-CO" sz="2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Marco Fiscal de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O" altLang="es-CO" sz="2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Mediano Plazo – </a:t>
                      </a:r>
                      <a:r>
                        <a:rPr kumimoji="0" lang="es-CO" altLang="es-CO" sz="20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MFMP</a:t>
                      </a:r>
                      <a:endParaRPr kumimoji="0" lang="es-ES" altLang="es-CO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3" marB="45713" anchor="ctr" horzOverflow="overflow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88542">
                <a:tc>
                  <a:txBody>
                    <a:bodyPr/>
                    <a:lstStyle>
                      <a:lvl1pPr marL="179388"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1077913" indent="-457200"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638300" indent="-381000"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2160588" indent="-3429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682875" indent="-3429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3140075" indent="-3429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3597275" indent="-3429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4054475" indent="-3429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4511675" indent="-3429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17938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O" altLang="es-CO" sz="2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Asignación de acuerdo a prioridades</a:t>
                      </a:r>
                      <a:endParaRPr kumimoji="0" lang="es-ES" altLang="es-CO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3" marB="45713" anchor="ctr" horzOverflow="overflow"/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CO" altLang="es-CO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3" marB="45713" anchor="ctr" horzOverflow="overflow"/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O" altLang="es-CO" sz="2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Plan de Desarrollo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O" altLang="es-CO" sz="20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MGMP</a:t>
                      </a:r>
                      <a:r>
                        <a:rPr kumimoji="0" lang="es-CO" altLang="es-CO" sz="2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, </a:t>
                      </a:r>
                      <a:r>
                        <a:rPr kumimoji="0" lang="es-CO" altLang="es-CO" sz="20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PPR</a:t>
                      </a:r>
                      <a:endParaRPr kumimoji="0" lang="es-ES" altLang="es-CO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3" marB="45713" anchor="ctr" horzOverflow="overflow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54247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179388"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638300" indent="-381000"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2160588" indent="-3429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682875" indent="-3429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3140075" indent="-3429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3597275" indent="-3429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4054475" indent="-3429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4511675" indent="-3429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179388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O" altLang="es-CO" sz="2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Eficiencia y efectividad en provisión de bienes y servicios </a:t>
                      </a:r>
                      <a:endParaRPr kumimoji="0" lang="es-ES" altLang="es-CO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3" marB="45713" anchor="ctr" horzOverflow="overflow"/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CO" altLang="es-CO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3" marB="45713" anchor="ctr" horzOverflow="overflow"/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O" altLang="es-CO" sz="2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Sistemas de Seguimiento y Evaluación </a:t>
                      </a:r>
                      <a:endParaRPr kumimoji="0" lang="es-ES" altLang="es-CO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3" marB="45713" anchor="ctr" horzOverflow="overflow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" name="WordArt 25"/>
          <p:cNvSpPr>
            <a:spLocks noChangeArrowheads="1" noChangeShapeType="1" noTextEdit="1"/>
          </p:cNvSpPr>
          <p:nvPr/>
        </p:nvSpPr>
        <p:spPr bwMode="auto">
          <a:xfrm>
            <a:off x="3962400" y="2565276"/>
            <a:ext cx="1081088" cy="6477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s-ES" kern="10" dirty="0">
                <a:solidFill>
                  <a:schemeClr val="tx1">
                    <a:alpha val="50195"/>
                  </a:schemeClr>
                </a:solidFill>
                <a:latin typeface="Arial Black"/>
              </a:rPr>
              <a:t>¿Cuánto?</a:t>
            </a:r>
          </a:p>
        </p:txBody>
      </p:sp>
      <p:sp>
        <p:nvSpPr>
          <p:cNvPr id="6" name="WordArt 26"/>
          <p:cNvSpPr>
            <a:spLocks noChangeArrowheads="1" noChangeShapeType="1" noTextEdit="1"/>
          </p:cNvSpPr>
          <p:nvPr/>
        </p:nvSpPr>
        <p:spPr bwMode="auto">
          <a:xfrm>
            <a:off x="3962400" y="3716833"/>
            <a:ext cx="1038225" cy="576263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s-ES" sz="2400" kern="10" dirty="0">
                <a:solidFill>
                  <a:schemeClr val="tx1">
                    <a:alpha val="50195"/>
                  </a:schemeClr>
                </a:solidFill>
                <a:latin typeface="Arial Black"/>
              </a:rPr>
              <a:t>¿Qué?</a:t>
            </a:r>
          </a:p>
        </p:txBody>
      </p:sp>
      <p:sp>
        <p:nvSpPr>
          <p:cNvPr id="7" name="WordArt 27"/>
          <p:cNvSpPr>
            <a:spLocks noChangeArrowheads="1" noChangeShapeType="1" noTextEdit="1"/>
          </p:cNvSpPr>
          <p:nvPr/>
        </p:nvSpPr>
        <p:spPr bwMode="auto">
          <a:xfrm>
            <a:off x="3962400" y="5013176"/>
            <a:ext cx="1081088" cy="715963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s-ES" kern="10" dirty="0">
                <a:solidFill>
                  <a:schemeClr val="tx1">
                    <a:alpha val="50195"/>
                  </a:schemeClr>
                </a:solidFill>
                <a:latin typeface="Arial Black"/>
              </a:rPr>
              <a:t>¿Cómo?</a:t>
            </a: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381000" y="467961"/>
            <a:ext cx="84582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457200" indent="-457200" algn="ctr" eaLnBrk="0" hangingPunct="0">
              <a:spcBef>
                <a:spcPct val="20000"/>
              </a:spcBef>
            </a:pPr>
            <a:r>
              <a:rPr lang="es-CO" altLang="en-US" sz="3600" b="1" dirty="0" smtClean="0">
                <a:solidFill>
                  <a:schemeClr val="accent1">
                    <a:lumMod val="75000"/>
                  </a:schemeClr>
                </a:solidFill>
                <a:ea typeface="ＭＳ Ｐゴシック" pitchFamily="34" charset="-128"/>
              </a:rPr>
              <a:t>Articulación pilares</a:t>
            </a:r>
            <a:endParaRPr lang="es-CO" sz="3600" dirty="0">
              <a:solidFill>
                <a:srgbClr val="006699"/>
              </a:solidFill>
              <a:ea typeface="SimSun" pitchFamily="2" charset="-122"/>
            </a:endParaRPr>
          </a:p>
        </p:txBody>
      </p:sp>
      <p:sp>
        <p:nvSpPr>
          <p:cNvPr id="3" name="2 CuadroTexto"/>
          <p:cNvSpPr txBox="1"/>
          <p:nvPr/>
        </p:nvSpPr>
        <p:spPr>
          <a:xfrm>
            <a:off x="755576" y="1249596"/>
            <a:ext cx="179331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800" dirty="0" smtClean="0"/>
              <a:t>En síntesis:</a:t>
            </a:r>
            <a:endParaRPr lang="es-ES" sz="2800" dirty="0"/>
          </a:p>
        </p:txBody>
      </p:sp>
    </p:spTree>
    <p:extLst>
      <p:ext uri="{BB962C8B-B14F-4D97-AF65-F5344CB8AC3E}">
        <p14:creationId xmlns:p14="http://schemas.microsoft.com/office/powerpoint/2010/main" val="7665318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3 Grupo"/>
          <p:cNvGrpSpPr/>
          <p:nvPr/>
        </p:nvGrpSpPr>
        <p:grpSpPr>
          <a:xfrm>
            <a:off x="154512" y="2276872"/>
            <a:ext cx="2329256" cy="2376264"/>
            <a:chOff x="3202199" y="-129147"/>
            <a:chExt cx="1825200" cy="1527116"/>
          </a:xfrm>
          <a:scene3d>
            <a:camera prst="orthographicFront"/>
            <a:lightRig rig="chilly" dir="t"/>
          </a:scene3d>
        </p:grpSpPr>
        <p:sp>
          <p:nvSpPr>
            <p:cNvPr id="5" name="4 Elipse"/>
            <p:cNvSpPr/>
            <p:nvPr/>
          </p:nvSpPr>
          <p:spPr>
            <a:xfrm>
              <a:off x="3202199" y="-129147"/>
              <a:ext cx="1825200" cy="1527116"/>
            </a:xfrm>
            <a:prstGeom prst="ellipse">
              <a:avLst/>
            </a:prstGeom>
            <a:sp3d prstMaterial="translucentPowder">
              <a:bevelT w="127000" h="25400" prst="softRound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" name="Elipse 4"/>
            <p:cNvSpPr/>
            <p:nvPr/>
          </p:nvSpPr>
          <p:spPr>
            <a:xfrm>
              <a:off x="3379675" y="94494"/>
              <a:ext cx="1478448" cy="1164646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2860" tIns="22860" rIns="22860" bIns="22860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AR" sz="1800" kern="1200" noProof="0" dirty="0" smtClean="0"/>
                <a:t>Pilar 3: Gestión financiera pública</a:t>
              </a:r>
              <a:endParaRPr lang="es-AR" sz="1800" kern="1200" noProof="0" dirty="0"/>
            </a:p>
          </p:txBody>
        </p:sp>
      </p:grp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381000" y="467961"/>
            <a:ext cx="84582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457200" indent="-457200" algn="ctr" eaLnBrk="0" hangingPunct="0">
              <a:spcBef>
                <a:spcPct val="20000"/>
              </a:spcBef>
            </a:pPr>
            <a:r>
              <a:rPr lang="es-CO" altLang="en-US" sz="3600" b="1" dirty="0" smtClean="0">
                <a:solidFill>
                  <a:schemeClr val="accent1">
                    <a:lumMod val="75000"/>
                  </a:schemeClr>
                </a:solidFill>
                <a:ea typeface="ＭＳ Ｐゴシック" pitchFamily="34" charset="-128"/>
              </a:rPr>
              <a:t>Pilar 3: Gestión financiera pública</a:t>
            </a:r>
            <a:endParaRPr lang="es-CO" sz="3600" dirty="0">
              <a:solidFill>
                <a:srgbClr val="006699"/>
              </a:solidFill>
              <a:ea typeface="SimSun" pitchFamily="2" charset="-122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2483768" y="1484784"/>
            <a:ext cx="6355432" cy="52322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buClr>
                <a:srgbClr val="006699"/>
              </a:buClr>
            </a:pPr>
            <a:endParaRPr lang="es-ES" altLang="zh-CN" sz="1400" dirty="0" smtClean="0">
              <a:ea typeface="SimSun" pitchFamily="2" charset="-122"/>
            </a:endParaRPr>
          </a:p>
          <a:p>
            <a:pPr marL="457200" indent="-457200" algn="just">
              <a:spcBef>
                <a:spcPct val="50000"/>
              </a:spcBef>
              <a:buClr>
                <a:srgbClr val="006699"/>
              </a:buClr>
              <a:buFont typeface="Arial" pitchFamily="34" charset="0"/>
              <a:buChar char="•"/>
            </a:pPr>
            <a:r>
              <a:rPr lang="es-CO" sz="3200" dirty="0"/>
              <a:t>C</a:t>
            </a:r>
            <a:r>
              <a:rPr lang="es-CO" sz="3200" dirty="0" smtClean="0"/>
              <a:t>omprende </a:t>
            </a:r>
            <a:r>
              <a:rPr lang="es-CO" sz="3200" dirty="0"/>
              <a:t>la implementación de sistemas integrados de administración financiera, gestión del riesgo </a:t>
            </a:r>
            <a:r>
              <a:rPr lang="es-CO" sz="3200" dirty="0" smtClean="0"/>
              <a:t>fiscal y </a:t>
            </a:r>
            <a:r>
              <a:rPr lang="es-CO" sz="3200" dirty="0"/>
              <a:t>auditoría </a:t>
            </a:r>
            <a:endParaRPr lang="es-CO" sz="3200" dirty="0" smtClean="0"/>
          </a:p>
          <a:p>
            <a:pPr marL="457200" indent="-457200" algn="just">
              <a:spcBef>
                <a:spcPct val="50000"/>
              </a:spcBef>
              <a:buClr>
                <a:srgbClr val="006699"/>
              </a:buClr>
              <a:buFont typeface="Arial" pitchFamily="34" charset="0"/>
              <a:buChar char="•"/>
            </a:pPr>
            <a:r>
              <a:rPr lang="es-CO" sz="3200" dirty="0" smtClean="0"/>
              <a:t>Se emplean </a:t>
            </a:r>
            <a:r>
              <a:rPr lang="es-CO" sz="3200" dirty="0"/>
              <a:t>tecnologías de la información y aplican estándares internacionales bajo principios de transparencia, celeridad y rendición de cuentas</a:t>
            </a:r>
            <a:endParaRPr lang="es-CO" sz="3200" dirty="0" smtClean="0"/>
          </a:p>
        </p:txBody>
      </p:sp>
    </p:spTree>
    <p:extLst>
      <p:ext uri="{BB962C8B-B14F-4D97-AF65-F5344CB8AC3E}">
        <p14:creationId xmlns:p14="http://schemas.microsoft.com/office/powerpoint/2010/main" val="1906614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3 Grupo"/>
          <p:cNvGrpSpPr/>
          <p:nvPr/>
        </p:nvGrpSpPr>
        <p:grpSpPr>
          <a:xfrm>
            <a:off x="154512" y="2276872"/>
            <a:ext cx="2329256" cy="2376264"/>
            <a:chOff x="3202199" y="-129147"/>
            <a:chExt cx="1825200" cy="1527116"/>
          </a:xfrm>
          <a:scene3d>
            <a:camera prst="orthographicFront"/>
            <a:lightRig rig="chilly" dir="t"/>
          </a:scene3d>
        </p:grpSpPr>
        <p:sp>
          <p:nvSpPr>
            <p:cNvPr id="5" name="4 Elipse"/>
            <p:cNvSpPr/>
            <p:nvPr/>
          </p:nvSpPr>
          <p:spPr>
            <a:xfrm>
              <a:off x="3202199" y="-129147"/>
              <a:ext cx="1825200" cy="1527116"/>
            </a:xfrm>
            <a:prstGeom prst="ellipse">
              <a:avLst/>
            </a:prstGeom>
            <a:sp3d prstMaterial="translucentPowder">
              <a:bevelT w="127000" h="25400" prst="softRound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" name="Elipse 4"/>
            <p:cNvSpPr/>
            <p:nvPr/>
          </p:nvSpPr>
          <p:spPr>
            <a:xfrm>
              <a:off x="3379675" y="94494"/>
              <a:ext cx="1478448" cy="1164646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2860" tIns="22860" rIns="22860" bIns="22860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AR" sz="1800" kern="1200" noProof="0" dirty="0" smtClean="0"/>
                <a:t>Pilar 3: Gestión financiera pública</a:t>
              </a:r>
              <a:endParaRPr lang="es-AR" sz="1800" kern="1200" noProof="0" dirty="0"/>
            </a:p>
          </p:txBody>
        </p:sp>
      </p:grp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381000" y="467961"/>
            <a:ext cx="84582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457200" indent="-457200" algn="ctr" eaLnBrk="0" hangingPunct="0">
              <a:spcBef>
                <a:spcPct val="20000"/>
              </a:spcBef>
            </a:pPr>
            <a:r>
              <a:rPr lang="es-CO" altLang="en-US" sz="3600" b="1" dirty="0" smtClean="0">
                <a:solidFill>
                  <a:schemeClr val="accent1">
                    <a:lumMod val="75000"/>
                  </a:schemeClr>
                </a:solidFill>
                <a:ea typeface="ＭＳ Ｐゴシック" pitchFamily="34" charset="-128"/>
              </a:rPr>
              <a:t>Pilar 3: Gestión financiera pública</a:t>
            </a:r>
            <a:endParaRPr lang="es-CO" sz="3600" dirty="0">
              <a:solidFill>
                <a:srgbClr val="006699"/>
              </a:solidFill>
              <a:ea typeface="SimSun" pitchFamily="2" charset="-122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2483768" y="1484784"/>
            <a:ext cx="6355432" cy="449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buClr>
                <a:srgbClr val="006699"/>
              </a:buClr>
            </a:pPr>
            <a:endParaRPr lang="es-ES" altLang="zh-CN" sz="1400" dirty="0" smtClean="0">
              <a:ea typeface="SimSun" pitchFamily="2" charset="-122"/>
            </a:endParaRPr>
          </a:p>
          <a:p>
            <a:pPr marL="457200" indent="-457200" algn="just">
              <a:spcBef>
                <a:spcPct val="50000"/>
              </a:spcBef>
              <a:buClr>
                <a:srgbClr val="006699"/>
              </a:buClr>
              <a:buFont typeface="Arial" pitchFamily="34" charset="0"/>
              <a:buChar char="•"/>
            </a:pPr>
            <a:r>
              <a:rPr lang="es-CO" sz="3200" dirty="0" smtClean="0"/>
              <a:t>Predictibilidad y transparencia presupuestal </a:t>
            </a:r>
          </a:p>
          <a:p>
            <a:pPr marL="457200" indent="-457200" algn="just">
              <a:spcBef>
                <a:spcPct val="50000"/>
              </a:spcBef>
              <a:buClr>
                <a:srgbClr val="006699"/>
              </a:buClr>
              <a:buFont typeface="Arial" pitchFamily="34" charset="0"/>
              <a:buChar char="•"/>
            </a:pPr>
            <a:r>
              <a:rPr lang="es-CO" sz="3200" dirty="0" smtClean="0"/>
              <a:t>Clasificación presupuestaria bajo estándares FMI</a:t>
            </a:r>
          </a:p>
          <a:p>
            <a:pPr marL="457200" indent="-457200" algn="just">
              <a:spcBef>
                <a:spcPct val="50000"/>
              </a:spcBef>
              <a:buClr>
                <a:srgbClr val="006699"/>
              </a:buClr>
              <a:buFont typeface="Arial" pitchFamily="34" charset="0"/>
              <a:buChar char="•"/>
            </a:pPr>
            <a:r>
              <a:rPr lang="es-CO" sz="3200" dirty="0" smtClean="0"/>
              <a:t>Sistema contable cumple normas y estándares internacionales (</a:t>
            </a:r>
            <a:r>
              <a:rPr lang="es-CO" sz="3200" dirty="0" err="1" smtClean="0"/>
              <a:t>IPSAS</a:t>
            </a:r>
            <a:r>
              <a:rPr lang="es-CO" sz="3200" dirty="0" smtClean="0"/>
              <a:t>) </a:t>
            </a:r>
          </a:p>
        </p:txBody>
      </p:sp>
    </p:spTree>
    <p:extLst>
      <p:ext uri="{BB962C8B-B14F-4D97-AF65-F5344CB8AC3E}">
        <p14:creationId xmlns:p14="http://schemas.microsoft.com/office/powerpoint/2010/main" val="2210429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301625" y="384175"/>
            <a:ext cx="8534400" cy="758825"/>
          </a:xfrm>
        </p:spPr>
        <p:txBody>
          <a:bodyPr>
            <a:noAutofit/>
          </a:bodyPr>
          <a:lstStyle/>
          <a:p>
            <a:pPr eaLnBrk="1" hangingPunct="1"/>
            <a:r>
              <a:rPr lang="es-ES" altLang="en-US" sz="3600" b="1" dirty="0" smtClean="0">
                <a:solidFill>
                  <a:schemeClr val="accent1">
                    <a:lumMod val="75000"/>
                  </a:schemeClr>
                </a:solidFill>
                <a:ea typeface="ＭＳ Ｐゴシック" pitchFamily="34" charset="-128"/>
              </a:rPr>
              <a:t>¿Qué es la Gestión para Resultados en el Desarrollo (</a:t>
            </a:r>
            <a:r>
              <a:rPr lang="es-ES" altLang="en-US" sz="3600" b="1" dirty="0" err="1" smtClean="0">
                <a:solidFill>
                  <a:schemeClr val="accent1">
                    <a:lumMod val="75000"/>
                  </a:schemeClr>
                </a:solidFill>
                <a:ea typeface="ＭＳ Ｐゴシック" pitchFamily="34" charset="-128"/>
              </a:rPr>
              <a:t>GpRD</a:t>
            </a:r>
            <a:r>
              <a:rPr lang="es-ES" altLang="en-US" sz="3600" b="1" dirty="0" smtClean="0">
                <a:solidFill>
                  <a:schemeClr val="accent1">
                    <a:lumMod val="75000"/>
                  </a:schemeClr>
                </a:solidFill>
                <a:ea typeface="ＭＳ Ｐゴシック" pitchFamily="34" charset="-128"/>
              </a:rPr>
              <a:t>)?</a:t>
            </a:r>
            <a:endParaRPr lang="en-US" altLang="en-US" sz="3600" b="1" dirty="0" smtClean="0">
              <a:solidFill>
                <a:schemeClr val="accent1">
                  <a:lumMod val="75000"/>
                </a:schemeClr>
              </a:solidFill>
              <a:ea typeface="ＭＳ Ｐゴシック" pitchFamily="34" charset="-128"/>
            </a:endParaRP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392488"/>
          </a:xfrm>
        </p:spPr>
        <p:txBody>
          <a:bodyPr anchor="ctr">
            <a:noAutofit/>
          </a:bodyPr>
          <a:lstStyle/>
          <a:p>
            <a:pPr eaLnBrk="1" hangingPunct="1">
              <a:lnSpc>
                <a:spcPct val="90000"/>
              </a:lnSpc>
            </a:pPr>
            <a:r>
              <a:rPr lang="es-ES" altLang="en-US" sz="2800" dirty="0" smtClean="0">
                <a:ea typeface="ＭＳ Ｐゴシック" pitchFamily="34" charset="-128"/>
              </a:rPr>
              <a:t>La </a:t>
            </a:r>
            <a:r>
              <a:rPr lang="es-ES" altLang="en-US" sz="2800" dirty="0" err="1" smtClean="0">
                <a:ea typeface="ＭＳ Ｐゴシック" pitchFamily="34" charset="-128"/>
              </a:rPr>
              <a:t>GpRD</a:t>
            </a:r>
            <a:r>
              <a:rPr lang="es-ES" altLang="en-US" sz="2800" dirty="0" smtClean="0">
                <a:ea typeface="ＭＳ Ｐゴシック" pitchFamily="34" charset="-128"/>
              </a:rPr>
              <a:t> es </a:t>
            </a:r>
            <a:r>
              <a:rPr lang="es-ES" altLang="en-US" sz="2800" b="1" u="sng" dirty="0" smtClean="0">
                <a:ea typeface="ＭＳ Ｐゴシック" pitchFamily="34" charset="-128"/>
              </a:rPr>
              <a:t>un modelo </a:t>
            </a:r>
            <a:r>
              <a:rPr lang="es-ES" altLang="en-US" sz="2800" dirty="0" smtClean="0">
                <a:ea typeface="ＭＳ Ｐゴシック" pitchFamily="34" charset="-128"/>
              </a:rPr>
              <a:t>de gestión que orienta la función de las instituciones públicas hacia la generación de </a:t>
            </a:r>
            <a:r>
              <a:rPr lang="es-ES" altLang="en-US" sz="2800" b="1" u="sng" dirty="0" smtClean="0">
                <a:ea typeface="ＭＳ Ｐゴシック" pitchFamily="34" charset="-128"/>
              </a:rPr>
              <a:t>valor público</a:t>
            </a:r>
            <a:r>
              <a:rPr lang="es-ES" altLang="en-US" sz="2800" dirty="0" smtClean="0">
                <a:ea typeface="ＭＳ Ｐゴシック" pitchFamily="34" charset="-128"/>
              </a:rPr>
              <a:t> </a:t>
            </a:r>
          </a:p>
          <a:p>
            <a:pPr eaLnBrk="1" hangingPunct="1">
              <a:lnSpc>
                <a:spcPct val="90000"/>
              </a:lnSpc>
            </a:pPr>
            <a:endParaRPr lang="es-ES" altLang="en-US" sz="2800" dirty="0">
              <a:ea typeface="ＭＳ Ｐゴシック" pitchFamily="34" charset="-128"/>
            </a:endParaRPr>
          </a:p>
          <a:p>
            <a:pPr>
              <a:lnSpc>
                <a:spcPct val="90000"/>
              </a:lnSpc>
            </a:pPr>
            <a:r>
              <a:rPr lang="es-CO" sz="2800" dirty="0" smtClean="0"/>
              <a:t>Su énfasis es por tanto lograr resultados </a:t>
            </a:r>
            <a:r>
              <a:rPr lang="es-CO" sz="2800" dirty="0"/>
              <a:t>correspondientes a prioridades de </a:t>
            </a:r>
            <a:r>
              <a:rPr lang="es-CO" sz="2800" dirty="0" smtClean="0"/>
              <a:t>política, entendidos como  </a:t>
            </a:r>
            <a:r>
              <a:rPr lang="es-CO" sz="2800" b="1" dirty="0" smtClean="0"/>
              <a:t>efectos positivos de la gestión sobre el bienestar</a:t>
            </a:r>
            <a:r>
              <a:rPr lang="es-CO" sz="2800" dirty="0" smtClean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893801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3 Grupo"/>
          <p:cNvGrpSpPr/>
          <p:nvPr/>
        </p:nvGrpSpPr>
        <p:grpSpPr>
          <a:xfrm>
            <a:off x="154512" y="2276872"/>
            <a:ext cx="2329256" cy="2376264"/>
            <a:chOff x="3202199" y="-129147"/>
            <a:chExt cx="1825200" cy="1527116"/>
          </a:xfrm>
          <a:scene3d>
            <a:camera prst="orthographicFront"/>
            <a:lightRig rig="chilly" dir="t"/>
          </a:scene3d>
        </p:grpSpPr>
        <p:sp>
          <p:nvSpPr>
            <p:cNvPr id="5" name="4 Elipse"/>
            <p:cNvSpPr/>
            <p:nvPr/>
          </p:nvSpPr>
          <p:spPr>
            <a:xfrm>
              <a:off x="3202199" y="-129147"/>
              <a:ext cx="1825200" cy="1527116"/>
            </a:xfrm>
            <a:prstGeom prst="ellipse">
              <a:avLst/>
            </a:prstGeom>
            <a:sp3d prstMaterial="translucentPowder">
              <a:bevelT w="127000" h="25400" prst="softRound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" name="Elipse 4"/>
            <p:cNvSpPr/>
            <p:nvPr/>
          </p:nvSpPr>
          <p:spPr>
            <a:xfrm>
              <a:off x="3379675" y="94494"/>
              <a:ext cx="1478448" cy="1164646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2860" tIns="22860" rIns="22860" bIns="22860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AR" sz="1800" kern="1200" noProof="0" dirty="0" smtClean="0"/>
                <a:t>Pilar 3: Gestión financiera pública</a:t>
              </a:r>
              <a:endParaRPr lang="es-AR" sz="1800" kern="1200" noProof="0" dirty="0"/>
            </a:p>
          </p:txBody>
        </p:sp>
      </p:grp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381000" y="467961"/>
            <a:ext cx="84582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457200" indent="-457200" algn="ctr" eaLnBrk="0" hangingPunct="0">
              <a:spcBef>
                <a:spcPct val="20000"/>
              </a:spcBef>
            </a:pPr>
            <a:r>
              <a:rPr lang="es-CO" altLang="en-US" sz="3600" b="1" dirty="0" smtClean="0">
                <a:solidFill>
                  <a:schemeClr val="accent1">
                    <a:lumMod val="75000"/>
                  </a:schemeClr>
                </a:solidFill>
                <a:ea typeface="ＭＳ Ｐゴシック" pitchFamily="34" charset="-128"/>
              </a:rPr>
              <a:t>Pilar 3: Gestión financiera pública</a:t>
            </a:r>
            <a:endParaRPr lang="es-CO" sz="3600" dirty="0">
              <a:solidFill>
                <a:srgbClr val="006699"/>
              </a:solidFill>
              <a:ea typeface="SimSun" pitchFamily="2" charset="-122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2483768" y="1484784"/>
            <a:ext cx="6355432" cy="52322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buClr>
                <a:srgbClr val="006699"/>
              </a:buClr>
            </a:pPr>
            <a:endParaRPr lang="es-ES" altLang="zh-CN" sz="1400" dirty="0" smtClean="0">
              <a:ea typeface="SimSun" pitchFamily="2" charset="-122"/>
            </a:endParaRPr>
          </a:p>
          <a:p>
            <a:pPr marL="457200" indent="-457200" algn="just">
              <a:spcBef>
                <a:spcPct val="50000"/>
              </a:spcBef>
              <a:buClr>
                <a:srgbClr val="006699"/>
              </a:buClr>
              <a:buFont typeface="Arial" pitchFamily="34" charset="0"/>
              <a:buChar char="•"/>
            </a:pPr>
            <a:r>
              <a:rPr lang="es-CO" sz="3200" dirty="0" smtClean="0"/>
              <a:t>Sistema integrado de administración financiera abarca los sistemas de inversión pública, e-compras y contabilidad</a:t>
            </a:r>
          </a:p>
          <a:p>
            <a:pPr marL="457200" indent="-457200" algn="just">
              <a:spcBef>
                <a:spcPct val="50000"/>
              </a:spcBef>
              <a:buClr>
                <a:srgbClr val="006699"/>
              </a:buClr>
              <a:buFont typeface="Arial" pitchFamily="34" charset="0"/>
              <a:buChar char="•"/>
            </a:pPr>
            <a:r>
              <a:rPr lang="es-CO" sz="3200" dirty="0" smtClean="0"/>
              <a:t>Auditorías internas y externas bajo estándares y normas internacionales con cobertura total del sector público y control fiscal efectivo</a:t>
            </a:r>
          </a:p>
        </p:txBody>
      </p:sp>
    </p:spTree>
    <p:extLst>
      <p:ext uri="{BB962C8B-B14F-4D97-AF65-F5344CB8AC3E}">
        <p14:creationId xmlns:p14="http://schemas.microsoft.com/office/powerpoint/2010/main" val="2177511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3 Grupo"/>
          <p:cNvGrpSpPr/>
          <p:nvPr/>
        </p:nvGrpSpPr>
        <p:grpSpPr>
          <a:xfrm>
            <a:off x="154512" y="2276872"/>
            <a:ext cx="2329256" cy="2376264"/>
            <a:chOff x="3202199" y="-129147"/>
            <a:chExt cx="1825200" cy="1527116"/>
          </a:xfrm>
          <a:scene3d>
            <a:camera prst="orthographicFront"/>
            <a:lightRig rig="chilly" dir="t"/>
          </a:scene3d>
        </p:grpSpPr>
        <p:sp>
          <p:nvSpPr>
            <p:cNvPr id="5" name="4 Elipse"/>
            <p:cNvSpPr/>
            <p:nvPr/>
          </p:nvSpPr>
          <p:spPr>
            <a:xfrm>
              <a:off x="3202199" y="-129147"/>
              <a:ext cx="1825200" cy="1527116"/>
            </a:xfrm>
            <a:prstGeom prst="ellipse">
              <a:avLst/>
            </a:prstGeom>
            <a:sp3d prstMaterial="translucentPowder">
              <a:bevelT w="127000" h="25400" prst="softRound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" name="Elipse 4"/>
            <p:cNvSpPr/>
            <p:nvPr/>
          </p:nvSpPr>
          <p:spPr>
            <a:xfrm>
              <a:off x="3379675" y="94494"/>
              <a:ext cx="1478448" cy="1164646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2860" tIns="22860" rIns="22860" bIns="22860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AR" sz="1800" kern="1200" noProof="0" dirty="0" smtClean="0"/>
                <a:t>Pilar 4: Gestión de programas y proyectos</a:t>
              </a:r>
              <a:endParaRPr lang="es-AR" sz="1800" kern="1200" noProof="0" dirty="0"/>
            </a:p>
          </p:txBody>
        </p:sp>
      </p:grp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381000" y="467961"/>
            <a:ext cx="84582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457200" indent="-457200" algn="ctr" eaLnBrk="0" hangingPunct="0">
              <a:spcBef>
                <a:spcPct val="20000"/>
              </a:spcBef>
            </a:pPr>
            <a:r>
              <a:rPr lang="es-CO" altLang="en-US" sz="3600" b="1" dirty="0" smtClean="0">
                <a:solidFill>
                  <a:schemeClr val="accent1">
                    <a:lumMod val="75000"/>
                  </a:schemeClr>
                </a:solidFill>
                <a:ea typeface="ＭＳ Ｐゴシック" pitchFamily="34" charset="-128"/>
              </a:rPr>
              <a:t>Pilar 4: Gestión de programas y proyectos</a:t>
            </a:r>
            <a:endParaRPr lang="es-CO" sz="3600" dirty="0">
              <a:solidFill>
                <a:srgbClr val="006699"/>
              </a:solidFill>
              <a:ea typeface="SimSun" pitchFamily="2" charset="-122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2483768" y="1484784"/>
            <a:ext cx="6355432" cy="47397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buClr>
                <a:srgbClr val="006699"/>
              </a:buClr>
            </a:pPr>
            <a:endParaRPr lang="es-ES" altLang="zh-CN" sz="1400" dirty="0" smtClean="0">
              <a:ea typeface="SimSun" pitchFamily="2" charset="-122"/>
            </a:endParaRPr>
          </a:p>
          <a:p>
            <a:pPr marL="457200" indent="-457200" algn="just">
              <a:spcBef>
                <a:spcPct val="50000"/>
              </a:spcBef>
              <a:buClr>
                <a:srgbClr val="006699"/>
              </a:buClr>
              <a:buFont typeface="Arial" pitchFamily="34" charset="0"/>
              <a:buChar char="•"/>
            </a:pPr>
            <a:r>
              <a:rPr lang="es-CO" sz="3200" dirty="0" smtClean="0"/>
              <a:t>Existencia de una visión sectorial de mediano plazo alineada al plan nacional</a:t>
            </a:r>
            <a:endParaRPr lang="es-ES" sz="3200" dirty="0" smtClean="0"/>
          </a:p>
          <a:p>
            <a:pPr marL="457200" indent="-457200" algn="just">
              <a:spcBef>
                <a:spcPct val="50000"/>
              </a:spcBef>
              <a:buClr>
                <a:srgbClr val="006699"/>
              </a:buClr>
              <a:buFont typeface="Arial" pitchFamily="34" charset="0"/>
              <a:buChar char="•"/>
            </a:pPr>
            <a:r>
              <a:rPr lang="es-ES" sz="3200" dirty="0"/>
              <a:t>Capacidad institucional de formular y evaluar ex ante programas y proyectos de inversión: sistema de inversión pública</a:t>
            </a:r>
            <a:r>
              <a:rPr lang="es-ES" sz="3200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266600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3 Grupo"/>
          <p:cNvGrpSpPr/>
          <p:nvPr/>
        </p:nvGrpSpPr>
        <p:grpSpPr>
          <a:xfrm>
            <a:off x="154512" y="2276872"/>
            <a:ext cx="2329256" cy="2376264"/>
            <a:chOff x="3202199" y="-129147"/>
            <a:chExt cx="1825200" cy="1527116"/>
          </a:xfrm>
          <a:scene3d>
            <a:camera prst="orthographicFront"/>
            <a:lightRig rig="chilly" dir="t"/>
          </a:scene3d>
        </p:grpSpPr>
        <p:sp>
          <p:nvSpPr>
            <p:cNvPr id="5" name="4 Elipse"/>
            <p:cNvSpPr/>
            <p:nvPr/>
          </p:nvSpPr>
          <p:spPr>
            <a:xfrm>
              <a:off x="3202199" y="-129147"/>
              <a:ext cx="1825200" cy="1527116"/>
            </a:xfrm>
            <a:prstGeom prst="ellipse">
              <a:avLst/>
            </a:prstGeom>
            <a:sp3d prstMaterial="translucentPowder">
              <a:bevelT w="127000" h="25400" prst="softRound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" name="Elipse 4"/>
            <p:cNvSpPr/>
            <p:nvPr/>
          </p:nvSpPr>
          <p:spPr>
            <a:xfrm>
              <a:off x="3379675" y="94494"/>
              <a:ext cx="1478448" cy="1164646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2860" tIns="22860" rIns="22860" bIns="22860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AR" sz="1800" kern="1200" noProof="0" dirty="0" smtClean="0"/>
                <a:t>Pilar 4: Gestión de programas y proyectos</a:t>
              </a:r>
              <a:endParaRPr lang="es-AR" sz="1800" kern="1200" noProof="0" dirty="0"/>
            </a:p>
          </p:txBody>
        </p:sp>
      </p:grp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381000" y="467961"/>
            <a:ext cx="84582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457200" indent="-457200" algn="ctr" eaLnBrk="0" hangingPunct="0">
              <a:spcBef>
                <a:spcPct val="20000"/>
              </a:spcBef>
            </a:pPr>
            <a:r>
              <a:rPr lang="es-CO" altLang="en-US" sz="3600" b="1" dirty="0" smtClean="0">
                <a:solidFill>
                  <a:schemeClr val="accent1">
                    <a:lumMod val="75000"/>
                  </a:schemeClr>
                </a:solidFill>
                <a:ea typeface="ＭＳ Ｐゴシック" pitchFamily="34" charset="-128"/>
              </a:rPr>
              <a:t>Pilar 4: Gestión de programas y proyectos</a:t>
            </a:r>
            <a:endParaRPr lang="es-CO" sz="3600" dirty="0">
              <a:solidFill>
                <a:srgbClr val="006699"/>
              </a:solidFill>
              <a:ea typeface="SimSun" pitchFamily="2" charset="-122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2537048" y="1268760"/>
            <a:ext cx="6355432" cy="49859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buClr>
                <a:srgbClr val="006699"/>
              </a:buClr>
            </a:pPr>
            <a:endParaRPr lang="es-ES" altLang="zh-CN" sz="1400" dirty="0" smtClean="0">
              <a:ea typeface="SimSun" pitchFamily="2" charset="-122"/>
            </a:endParaRPr>
          </a:p>
          <a:p>
            <a:pPr marL="457200" indent="-457200" algn="just">
              <a:spcBef>
                <a:spcPct val="50000"/>
              </a:spcBef>
              <a:buClr>
                <a:srgbClr val="006699"/>
              </a:buClr>
              <a:buFont typeface="Arial" pitchFamily="34" charset="0"/>
              <a:buChar char="•"/>
            </a:pPr>
            <a:r>
              <a:rPr lang="es-ES" sz="3200" dirty="0" smtClean="0"/>
              <a:t>La </a:t>
            </a:r>
            <a:r>
              <a:rPr lang="es-ES" sz="3200" dirty="0"/>
              <a:t>gestión de bienes y servicios se alinea con las prioridades sectoriales, aplicando estándares de calidad y eficiencia y soportándose en sistemas de información sectorial. </a:t>
            </a:r>
            <a:endParaRPr lang="es-ES" sz="3200" dirty="0" smtClean="0"/>
          </a:p>
          <a:p>
            <a:pPr marL="457200" indent="-457200" algn="just">
              <a:spcBef>
                <a:spcPct val="50000"/>
              </a:spcBef>
              <a:buClr>
                <a:srgbClr val="006699"/>
              </a:buClr>
              <a:buFont typeface="Arial" pitchFamily="34" charset="0"/>
              <a:buChar char="•"/>
            </a:pPr>
            <a:r>
              <a:rPr lang="es-CO" sz="3200" dirty="0" smtClean="0"/>
              <a:t>Orientación al cliente</a:t>
            </a:r>
          </a:p>
          <a:p>
            <a:pPr marL="457200" indent="-457200" algn="just">
              <a:spcBef>
                <a:spcPct val="50000"/>
              </a:spcBef>
              <a:buClr>
                <a:srgbClr val="006699"/>
              </a:buClr>
              <a:buFont typeface="Arial" pitchFamily="34" charset="0"/>
              <a:buChar char="•"/>
            </a:pPr>
            <a:r>
              <a:rPr lang="es-CO" sz="3200" dirty="0" smtClean="0"/>
              <a:t>Incentivos y desempeño</a:t>
            </a:r>
          </a:p>
        </p:txBody>
      </p:sp>
    </p:spTree>
    <p:extLst>
      <p:ext uri="{BB962C8B-B14F-4D97-AF65-F5344CB8AC3E}">
        <p14:creationId xmlns:p14="http://schemas.microsoft.com/office/powerpoint/2010/main" val="537440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3 Grupo"/>
          <p:cNvGrpSpPr/>
          <p:nvPr/>
        </p:nvGrpSpPr>
        <p:grpSpPr>
          <a:xfrm>
            <a:off x="154512" y="2276872"/>
            <a:ext cx="2329256" cy="2376264"/>
            <a:chOff x="3202199" y="-129147"/>
            <a:chExt cx="1825200" cy="1527116"/>
          </a:xfrm>
          <a:scene3d>
            <a:camera prst="orthographicFront"/>
            <a:lightRig rig="chilly" dir="t"/>
          </a:scene3d>
        </p:grpSpPr>
        <p:sp>
          <p:nvSpPr>
            <p:cNvPr id="5" name="4 Elipse"/>
            <p:cNvSpPr/>
            <p:nvPr/>
          </p:nvSpPr>
          <p:spPr>
            <a:xfrm>
              <a:off x="3202199" y="-129147"/>
              <a:ext cx="1825200" cy="1527116"/>
            </a:xfrm>
            <a:prstGeom prst="ellipse">
              <a:avLst/>
            </a:prstGeom>
            <a:sp3d prstMaterial="translucentPowder">
              <a:bevelT w="127000" h="25400" prst="softRound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" name="Elipse 4"/>
            <p:cNvSpPr/>
            <p:nvPr/>
          </p:nvSpPr>
          <p:spPr>
            <a:xfrm>
              <a:off x="3379675" y="94494"/>
              <a:ext cx="1478448" cy="1164646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2860" tIns="22860" rIns="22860" bIns="22860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AR" sz="1800" kern="1200" noProof="0" dirty="0" smtClean="0"/>
                <a:t>Pilar 5: Sistemas de seguimiento y evaluación</a:t>
              </a:r>
              <a:endParaRPr lang="es-AR" sz="1800" kern="1200" noProof="0" dirty="0"/>
            </a:p>
          </p:txBody>
        </p:sp>
      </p:grp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381000" y="467961"/>
            <a:ext cx="84582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457200" indent="-457200" algn="ctr" eaLnBrk="0" hangingPunct="0">
              <a:spcBef>
                <a:spcPct val="20000"/>
              </a:spcBef>
            </a:pPr>
            <a:r>
              <a:rPr lang="es-CO" altLang="en-US" sz="3600" b="1" dirty="0" smtClean="0">
                <a:solidFill>
                  <a:schemeClr val="accent1">
                    <a:lumMod val="75000"/>
                  </a:schemeClr>
                </a:solidFill>
                <a:ea typeface="ＭＳ Ｐゴシック" pitchFamily="34" charset="-128"/>
              </a:rPr>
              <a:t>Pilar 5: Sistemas de seguimiento y evaluación</a:t>
            </a:r>
            <a:endParaRPr lang="es-CO" sz="3600" dirty="0">
              <a:solidFill>
                <a:srgbClr val="006699"/>
              </a:solidFill>
              <a:ea typeface="SimSun" pitchFamily="2" charset="-122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2537048" y="1383734"/>
            <a:ext cx="6355432" cy="49859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buClr>
                <a:srgbClr val="006699"/>
              </a:buClr>
            </a:pPr>
            <a:endParaRPr lang="es-ES" altLang="zh-CN" sz="1400" dirty="0" smtClean="0">
              <a:ea typeface="SimSun" pitchFamily="2" charset="-122"/>
            </a:endParaRPr>
          </a:p>
          <a:p>
            <a:pPr marL="457200" indent="-457200" algn="just">
              <a:spcBef>
                <a:spcPct val="50000"/>
              </a:spcBef>
              <a:buClr>
                <a:srgbClr val="006699"/>
              </a:buClr>
              <a:buFont typeface="Arial" pitchFamily="34" charset="0"/>
              <a:buChar char="•"/>
            </a:pPr>
            <a:r>
              <a:rPr lang="es-CO" sz="3200" dirty="0" smtClean="0"/>
              <a:t>Se implementa el </a:t>
            </a:r>
            <a:r>
              <a:rPr lang="es-CO" sz="3200" dirty="0"/>
              <a:t>seguimiento orientado a resultados </a:t>
            </a:r>
            <a:r>
              <a:rPr lang="es-CO" sz="3200" dirty="0" smtClean="0"/>
              <a:t>como proceso </a:t>
            </a:r>
            <a:r>
              <a:rPr lang="es-CO" sz="3200" dirty="0"/>
              <a:t>continuo de recolección, procesamiento, análisis y difusión de información con base en indicadores que apoyan la valoración en el tiempo del logro de intervenciones (políticas, programas o proyectos). </a:t>
            </a:r>
            <a:endParaRPr lang="es-CO" sz="3200" dirty="0" smtClean="0"/>
          </a:p>
        </p:txBody>
      </p:sp>
    </p:spTree>
    <p:extLst>
      <p:ext uri="{BB962C8B-B14F-4D97-AF65-F5344CB8AC3E}">
        <p14:creationId xmlns:p14="http://schemas.microsoft.com/office/powerpoint/2010/main" val="535922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3 Grupo"/>
          <p:cNvGrpSpPr/>
          <p:nvPr/>
        </p:nvGrpSpPr>
        <p:grpSpPr>
          <a:xfrm>
            <a:off x="154512" y="2276872"/>
            <a:ext cx="2329256" cy="2376264"/>
            <a:chOff x="3202199" y="-129147"/>
            <a:chExt cx="1825200" cy="1527116"/>
          </a:xfrm>
          <a:scene3d>
            <a:camera prst="orthographicFront"/>
            <a:lightRig rig="chilly" dir="t"/>
          </a:scene3d>
        </p:grpSpPr>
        <p:sp>
          <p:nvSpPr>
            <p:cNvPr id="5" name="4 Elipse"/>
            <p:cNvSpPr/>
            <p:nvPr/>
          </p:nvSpPr>
          <p:spPr>
            <a:xfrm>
              <a:off x="3202199" y="-129147"/>
              <a:ext cx="1825200" cy="1527116"/>
            </a:xfrm>
            <a:prstGeom prst="ellipse">
              <a:avLst/>
            </a:prstGeom>
            <a:sp3d prstMaterial="translucentPowder">
              <a:bevelT w="127000" h="25400" prst="softRound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" name="Elipse 4"/>
            <p:cNvSpPr/>
            <p:nvPr/>
          </p:nvSpPr>
          <p:spPr>
            <a:xfrm>
              <a:off x="3379675" y="94494"/>
              <a:ext cx="1478448" cy="1164646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2860" tIns="22860" rIns="22860" bIns="22860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AR" dirty="0"/>
                <a:t>Pilar 5: Sistemas de seguimiento y evaluación</a:t>
              </a:r>
            </a:p>
          </p:txBody>
        </p:sp>
      </p:grp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381000" y="467961"/>
            <a:ext cx="84582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457200" indent="-457200" algn="ctr" eaLnBrk="0" hangingPunct="0">
              <a:spcBef>
                <a:spcPct val="20000"/>
              </a:spcBef>
            </a:pPr>
            <a:r>
              <a:rPr lang="es-CO" altLang="en-US" sz="3600" b="1" dirty="0" smtClean="0">
                <a:solidFill>
                  <a:schemeClr val="accent1">
                    <a:lumMod val="75000"/>
                  </a:schemeClr>
                </a:solidFill>
                <a:ea typeface="ＭＳ Ｐゴシック" pitchFamily="34" charset="-128"/>
              </a:rPr>
              <a:t>Pilar 5: Sistemas de seguimiento y evaluación</a:t>
            </a:r>
            <a:endParaRPr lang="es-CO" sz="3600" dirty="0">
              <a:solidFill>
                <a:srgbClr val="006699"/>
              </a:solidFill>
              <a:ea typeface="SimSun" pitchFamily="2" charset="-122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2537048" y="1599758"/>
            <a:ext cx="6355432" cy="449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buClr>
                <a:srgbClr val="006699"/>
              </a:buClr>
            </a:pPr>
            <a:endParaRPr lang="es-ES" altLang="zh-CN" sz="1400" dirty="0" smtClean="0">
              <a:ea typeface="SimSun" pitchFamily="2" charset="-122"/>
            </a:endParaRPr>
          </a:p>
          <a:p>
            <a:pPr marL="457200" indent="-457200" algn="just">
              <a:spcBef>
                <a:spcPct val="50000"/>
              </a:spcBef>
              <a:buClr>
                <a:srgbClr val="006699"/>
              </a:buClr>
              <a:buFont typeface="Arial" pitchFamily="34" charset="0"/>
              <a:buChar char="•"/>
            </a:pPr>
            <a:r>
              <a:rPr lang="es-CO" sz="3200" dirty="0" smtClean="0"/>
              <a:t>El foco de </a:t>
            </a:r>
            <a:r>
              <a:rPr lang="es-CO" sz="3200" dirty="0"/>
              <a:t>medición </a:t>
            </a:r>
            <a:r>
              <a:rPr lang="es-CO" sz="3200" dirty="0" smtClean="0"/>
              <a:t>del sistema de seguimiento lo </a:t>
            </a:r>
            <a:r>
              <a:rPr lang="es-CO" sz="3200" dirty="0"/>
              <a:t>constituye la cadena de resultados correspondiente a dichas intervenciones, y su utilidad </a:t>
            </a:r>
            <a:r>
              <a:rPr lang="es-CO" sz="3200" dirty="0" smtClean="0"/>
              <a:t>radica en </a:t>
            </a:r>
            <a:r>
              <a:rPr lang="es-CO" sz="3200" dirty="0"/>
              <a:t>apoyar la toma de decisiones presupuestales y de </a:t>
            </a:r>
            <a:r>
              <a:rPr lang="es-CO" sz="3200" dirty="0" smtClean="0"/>
              <a:t>política </a:t>
            </a:r>
          </a:p>
        </p:txBody>
      </p:sp>
    </p:spTree>
    <p:extLst>
      <p:ext uri="{BB962C8B-B14F-4D97-AF65-F5344CB8AC3E}">
        <p14:creationId xmlns:p14="http://schemas.microsoft.com/office/powerpoint/2010/main" val="2817956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3 Grupo"/>
          <p:cNvGrpSpPr/>
          <p:nvPr/>
        </p:nvGrpSpPr>
        <p:grpSpPr>
          <a:xfrm>
            <a:off x="154512" y="2276872"/>
            <a:ext cx="2329256" cy="2376264"/>
            <a:chOff x="3202199" y="-129147"/>
            <a:chExt cx="1825200" cy="1527116"/>
          </a:xfrm>
          <a:scene3d>
            <a:camera prst="orthographicFront"/>
            <a:lightRig rig="chilly" dir="t"/>
          </a:scene3d>
        </p:grpSpPr>
        <p:sp>
          <p:nvSpPr>
            <p:cNvPr id="5" name="4 Elipse"/>
            <p:cNvSpPr/>
            <p:nvPr/>
          </p:nvSpPr>
          <p:spPr>
            <a:xfrm>
              <a:off x="3202199" y="-129147"/>
              <a:ext cx="1825200" cy="1527116"/>
            </a:xfrm>
            <a:prstGeom prst="ellipse">
              <a:avLst/>
            </a:prstGeom>
            <a:sp3d prstMaterial="translucentPowder">
              <a:bevelT w="127000" h="25400" prst="softRound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" name="Elipse 4"/>
            <p:cNvSpPr/>
            <p:nvPr/>
          </p:nvSpPr>
          <p:spPr>
            <a:xfrm>
              <a:off x="3379675" y="94494"/>
              <a:ext cx="1478448" cy="1164646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2860" tIns="22860" rIns="22860" bIns="22860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AR" dirty="0"/>
                <a:t>Pilar 5: Sistemas de seguimiento y evaluación</a:t>
              </a:r>
            </a:p>
          </p:txBody>
        </p:sp>
      </p:grp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381000" y="467961"/>
            <a:ext cx="84582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457200" indent="-457200" algn="ctr" eaLnBrk="0" hangingPunct="0">
              <a:spcBef>
                <a:spcPct val="20000"/>
              </a:spcBef>
            </a:pPr>
            <a:r>
              <a:rPr lang="es-CO" altLang="en-US" sz="3600" b="1" dirty="0" smtClean="0">
                <a:solidFill>
                  <a:schemeClr val="accent1">
                    <a:lumMod val="75000"/>
                  </a:schemeClr>
                </a:solidFill>
                <a:ea typeface="ＭＳ Ｐゴシック" pitchFamily="34" charset="-128"/>
              </a:rPr>
              <a:t>Pilar 5: Sistemas de seguimiento y evaluación</a:t>
            </a:r>
            <a:endParaRPr lang="es-CO" sz="3600" dirty="0">
              <a:solidFill>
                <a:srgbClr val="006699"/>
              </a:solidFill>
              <a:ea typeface="SimSun" pitchFamily="2" charset="-122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2537048" y="1268760"/>
            <a:ext cx="6355432" cy="49859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buClr>
                <a:srgbClr val="006699"/>
              </a:buClr>
            </a:pPr>
            <a:endParaRPr lang="es-ES" altLang="zh-CN" sz="1400" dirty="0" smtClean="0">
              <a:ea typeface="SimSun" pitchFamily="2" charset="-122"/>
            </a:endParaRPr>
          </a:p>
          <a:p>
            <a:pPr marL="457200" indent="-457200" algn="just">
              <a:spcBef>
                <a:spcPct val="50000"/>
              </a:spcBef>
              <a:buClr>
                <a:srgbClr val="006699"/>
              </a:buClr>
              <a:buFont typeface="Arial" pitchFamily="34" charset="0"/>
              <a:buChar char="•"/>
            </a:pPr>
            <a:r>
              <a:rPr lang="es-CO" sz="3200" dirty="0" smtClean="0"/>
              <a:t>Información accesible y empleada para rendir cuentas</a:t>
            </a:r>
          </a:p>
          <a:p>
            <a:pPr marL="457200" indent="-457200" algn="just">
              <a:spcBef>
                <a:spcPct val="50000"/>
              </a:spcBef>
              <a:buClr>
                <a:srgbClr val="006699"/>
              </a:buClr>
              <a:buFont typeface="Arial" pitchFamily="34" charset="0"/>
              <a:buChar char="•"/>
            </a:pPr>
            <a:r>
              <a:rPr lang="es-CO" sz="3200" dirty="0" smtClean="0"/>
              <a:t>El sistema facilita la </a:t>
            </a:r>
            <a:r>
              <a:rPr lang="es-CO" sz="3200" dirty="0" err="1" smtClean="0"/>
              <a:t>contractualización</a:t>
            </a:r>
            <a:endParaRPr lang="es-CO" sz="3200" dirty="0" smtClean="0"/>
          </a:p>
          <a:p>
            <a:pPr marL="457200" indent="-457200" algn="just">
              <a:spcBef>
                <a:spcPct val="50000"/>
              </a:spcBef>
              <a:buClr>
                <a:srgbClr val="006699"/>
              </a:buClr>
              <a:buFont typeface="Arial" pitchFamily="34" charset="0"/>
              <a:buChar char="•"/>
            </a:pPr>
            <a:r>
              <a:rPr lang="es-CO" sz="3200" dirty="0" smtClean="0"/>
              <a:t>Institucionalidad, metodologías y normas técnicas claramente definidas (</a:t>
            </a:r>
            <a:r>
              <a:rPr lang="es-CO" sz="3200" dirty="0" err="1" smtClean="0"/>
              <a:t>eg</a:t>
            </a:r>
            <a:r>
              <a:rPr lang="es-CO" sz="3200" dirty="0" smtClean="0"/>
              <a:t>. registros administrativos)</a:t>
            </a:r>
          </a:p>
        </p:txBody>
      </p:sp>
    </p:spTree>
    <p:extLst>
      <p:ext uri="{BB962C8B-B14F-4D97-AF65-F5344CB8AC3E}">
        <p14:creationId xmlns:p14="http://schemas.microsoft.com/office/powerpoint/2010/main" val="298023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3 Grupo"/>
          <p:cNvGrpSpPr/>
          <p:nvPr/>
        </p:nvGrpSpPr>
        <p:grpSpPr>
          <a:xfrm>
            <a:off x="154512" y="2276872"/>
            <a:ext cx="2329256" cy="2376264"/>
            <a:chOff x="3202199" y="-129147"/>
            <a:chExt cx="1825200" cy="1527116"/>
          </a:xfrm>
          <a:scene3d>
            <a:camera prst="orthographicFront"/>
            <a:lightRig rig="chilly" dir="t"/>
          </a:scene3d>
        </p:grpSpPr>
        <p:sp>
          <p:nvSpPr>
            <p:cNvPr id="5" name="4 Elipse"/>
            <p:cNvSpPr/>
            <p:nvPr/>
          </p:nvSpPr>
          <p:spPr>
            <a:xfrm>
              <a:off x="3202199" y="-129147"/>
              <a:ext cx="1825200" cy="1527116"/>
            </a:xfrm>
            <a:prstGeom prst="ellipse">
              <a:avLst/>
            </a:prstGeom>
            <a:sp3d prstMaterial="translucentPowder">
              <a:bevelT w="127000" h="25400" prst="softRound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" name="Elipse 4"/>
            <p:cNvSpPr/>
            <p:nvPr/>
          </p:nvSpPr>
          <p:spPr>
            <a:xfrm>
              <a:off x="3379675" y="94494"/>
              <a:ext cx="1478448" cy="1164646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2860" tIns="22860" rIns="22860" bIns="22860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AR" sz="1800" kern="1200" noProof="0" dirty="0" smtClean="0"/>
                <a:t>Pilar 5: Sistemas de seguimiento y evaluación</a:t>
              </a:r>
              <a:endParaRPr lang="es-AR" sz="1800" kern="1200" noProof="0" dirty="0"/>
            </a:p>
          </p:txBody>
        </p:sp>
      </p:grp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381000" y="467961"/>
            <a:ext cx="84582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457200" indent="-457200" algn="ctr" eaLnBrk="0" hangingPunct="0">
              <a:spcBef>
                <a:spcPct val="20000"/>
              </a:spcBef>
            </a:pPr>
            <a:r>
              <a:rPr lang="es-CO" altLang="en-US" sz="3600" b="1" dirty="0" smtClean="0">
                <a:solidFill>
                  <a:schemeClr val="accent1">
                    <a:lumMod val="75000"/>
                  </a:schemeClr>
                </a:solidFill>
                <a:ea typeface="ＭＳ Ｐゴシック" pitchFamily="34" charset="-128"/>
              </a:rPr>
              <a:t>Pilar 5: Sistemas de seguimiento y evaluación</a:t>
            </a:r>
            <a:endParaRPr lang="es-CO" sz="3600" dirty="0">
              <a:solidFill>
                <a:srgbClr val="006699"/>
              </a:solidFill>
              <a:ea typeface="SimSun" pitchFamily="2" charset="-122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2537048" y="1383734"/>
            <a:ext cx="6355432" cy="52322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buClr>
                <a:srgbClr val="006699"/>
              </a:buClr>
            </a:pPr>
            <a:endParaRPr lang="es-ES" altLang="zh-CN" sz="1400" dirty="0" smtClean="0">
              <a:ea typeface="SimSun" pitchFamily="2" charset="-122"/>
            </a:endParaRPr>
          </a:p>
          <a:p>
            <a:pPr marL="457200" indent="-457200" algn="just">
              <a:spcBef>
                <a:spcPct val="50000"/>
              </a:spcBef>
              <a:buClr>
                <a:srgbClr val="006699"/>
              </a:buClr>
              <a:buFont typeface="Arial" pitchFamily="34" charset="0"/>
              <a:buChar char="•"/>
            </a:pPr>
            <a:r>
              <a:rPr lang="es-CO" sz="3200" dirty="0" smtClean="0"/>
              <a:t>Existencia de sistemas estadísticos sobre la situación social, demográfica, económica y ambiental</a:t>
            </a:r>
          </a:p>
          <a:p>
            <a:pPr marL="457200" indent="-457200" algn="just">
              <a:spcBef>
                <a:spcPct val="50000"/>
              </a:spcBef>
              <a:buClr>
                <a:srgbClr val="006699"/>
              </a:buClr>
              <a:buFont typeface="Arial" pitchFamily="34" charset="0"/>
              <a:buChar char="•"/>
            </a:pPr>
            <a:r>
              <a:rPr lang="es-CO" sz="3200" dirty="0" smtClean="0"/>
              <a:t>La información es periódica-oportuna, de calidad, confiable y útil para el </a:t>
            </a:r>
            <a:r>
              <a:rPr lang="es-CO" sz="3200" dirty="0" err="1" smtClean="0"/>
              <a:t>SyE</a:t>
            </a:r>
            <a:r>
              <a:rPr lang="es-CO" sz="3200" dirty="0" smtClean="0"/>
              <a:t> de las políticas, programas y proyectos </a:t>
            </a:r>
            <a:r>
              <a:rPr lang="es-CO" sz="2600" dirty="0" smtClean="0"/>
              <a:t>(</a:t>
            </a:r>
            <a:r>
              <a:rPr lang="es-CO" sz="2600" dirty="0" err="1" smtClean="0"/>
              <a:t>eg</a:t>
            </a:r>
            <a:r>
              <a:rPr lang="es-CO" sz="2600" dirty="0" smtClean="0"/>
              <a:t>. incluye indicadores estructurales)</a:t>
            </a:r>
          </a:p>
        </p:txBody>
      </p:sp>
    </p:spTree>
    <p:extLst>
      <p:ext uri="{BB962C8B-B14F-4D97-AF65-F5344CB8AC3E}">
        <p14:creationId xmlns:p14="http://schemas.microsoft.com/office/powerpoint/2010/main" val="898996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3 Grupo"/>
          <p:cNvGrpSpPr/>
          <p:nvPr/>
        </p:nvGrpSpPr>
        <p:grpSpPr>
          <a:xfrm>
            <a:off x="154512" y="2276872"/>
            <a:ext cx="2329256" cy="2376264"/>
            <a:chOff x="3202199" y="-129147"/>
            <a:chExt cx="1825200" cy="1527116"/>
          </a:xfrm>
          <a:scene3d>
            <a:camera prst="orthographicFront"/>
            <a:lightRig rig="chilly" dir="t"/>
          </a:scene3d>
        </p:grpSpPr>
        <p:sp>
          <p:nvSpPr>
            <p:cNvPr id="5" name="4 Elipse"/>
            <p:cNvSpPr/>
            <p:nvPr/>
          </p:nvSpPr>
          <p:spPr>
            <a:xfrm>
              <a:off x="3202199" y="-129147"/>
              <a:ext cx="1825200" cy="1527116"/>
            </a:xfrm>
            <a:prstGeom prst="ellipse">
              <a:avLst/>
            </a:prstGeom>
            <a:sp3d prstMaterial="translucentPowder">
              <a:bevelT w="127000" h="25400" prst="softRound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" name="Elipse 4"/>
            <p:cNvSpPr/>
            <p:nvPr/>
          </p:nvSpPr>
          <p:spPr>
            <a:xfrm>
              <a:off x="3379675" y="94494"/>
              <a:ext cx="1478448" cy="1164646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2860" tIns="22860" rIns="22860" bIns="22860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AR" sz="1800" kern="1200" noProof="0" dirty="0" smtClean="0"/>
                <a:t>Pilar 5: Sistemas de seguimiento y evaluación</a:t>
              </a:r>
              <a:endParaRPr lang="es-AR" sz="1800" kern="1200" noProof="0" dirty="0"/>
            </a:p>
          </p:txBody>
        </p:sp>
      </p:grp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381000" y="467961"/>
            <a:ext cx="84582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457200" indent="-457200" algn="ctr" eaLnBrk="0" hangingPunct="0">
              <a:spcBef>
                <a:spcPct val="20000"/>
              </a:spcBef>
            </a:pPr>
            <a:r>
              <a:rPr lang="es-CO" altLang="en-US" sz="3600" b="1" dirty="0" smtClean="0">
                <a:solidFill>
                  <a:schemeClr val="accent1">
                    <a:lumMod val="75000"/>
                  </a:schemeClr>
                </a:solidFill>
                <a:ea typeface="ＭＳ Ｐゴシック" pitchFamily="34" charset="-128"/>
              </a:rPr>
              <a:t>Pilar 5: Sistemas de seguimiento y evaluación</a:t>
            </a:r>
            <a:endParaRPr lang="es-CO" sz="3600" dirty="0">
              <a:solidFill>
                <a:srgbClr val="006699"/>
              </a:solidFill>
              <a:ea typeface="SimSun" pitchFamily="2" charset="-122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2537048" y="1383734"/>
            <a:ext cx="6355432" cy="54784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buClr>
                <a:srgbClr val="006699"/>
              </a:buClr>
            </a:pPr>
            <a:endParaRPr lang="es-ES" altLang="zh-CN" sz="1400" dirty="0" smtClean="0">
              <a:ea typeface="SimSun" pitchFamily="2" charset="-122"/>
            </a:endParaRPr>
          </a:p>
          <a:p>
            <a:pPr marL="457200" indent="-457200" algn="just">
              <a:spcBef>
                <a:spcPct val="50000"/>
              </a:spcBef>
              <a:buClr>
                <a:srgbClr val="006699"/>
              </a:buClr>
              <a:buFont typeface="Arial" pitchFamily="34" charset="0"/>
              <a:buChar char="•"/>
            </a:pPr>
            <a:r>
              <a:rPr lang="es-CO" sz="3200" dirty="0" smtClean="0"/>
              <a:t>El INE es autónomo con respecto al gobierno</a:t>
            </a:r>
          </a:p>
          <a:p>
            <a:pPr marL="457200" indent="-457200" algn="just">
              <a:spcBef>
                <a:spcPct val="50000"/>
              </a:spcBef>
              <a:buClr>
                <a:srgbClr val="006699"/>
              </a:buClr>
              <a:buFont typeface="Arial" pitchFamily="34" charset="0"/>
              <a:buChar char="•"/>
            </a:pPr>
            <a:r>
              <a:rPr lang="es-CO" sz="3200" dirty="0" smtClean="0"/>
              <a:t>El INE maneja una estructura presupuestal programática y está se alinea a su planeación estratégica</a:t>
            </a:r>
          </a:p>
          <a:p>
            <a:pPr marL="457200" indent="-457200" algn="just">
              <a:spcBef>
                <a:spcPct val="50000"/>
              </a:spcBef>
              <a:buClr>
                <a:srgbClr val="006699"/>
              </a:buClr>
              <a:buFont typeface="Arial" pitchFamily="34" charset="0"/>
              <a:buChar char="•"/>
            </a:pPr>
            <a:r>
              <a:rPr lang="es-CO" sz="3200" dirty="0" smtClean="0"/>
              <a:t>Su cultura organizacional enfatiza la  orientación al cliente e incentiva el buen desempeño</a:t>
            </a:r>
          </a:p>
        </p:txBody>
      </p:sp>
    </p:spTree>
    <p:extLst>
      <p:ext uri="{BB962C8B-B14F-4D97-AF65-F5344CB8AC3E}">
        <p14:creationId xmlns:p14="http://schemas.microsoft.com/office/powerpoint/2010/main" val="3211237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3 Grupo"/>
          <p:cNvGrpSpPr/>
          <p:nvPr/>
        </p:nvGrpSpPr>
        <p:grpSpPr>
          <a:xfrm>
            <a:off x="154512" y="2276872"/>
            <a:ext cx="2329256" cy="2376264"/>
            <a:chOff x="3202199" y="-129147"/>
            <a:chExt cx="1825200" cy="1527116"/>
          </a:xfrm>
          <a:scene3d>
            <a:camera prst="orthographicFront"/>
            <a:lightRig rig="chilly" dir="t"/>
          </a:scene3d>
        </p:grpSpPr>
        <p:sp>
          <p:nvSpPr>
            <p:cNvPr id="5" name="4 Elipse"/>
            <p:cNvSpPr/>
            <p:nvPr/>
          </p:nvSpPr>
          <p:spPr>
            <a:xfrm>
              <a:off x="3202199" y="-129147"/>
              <a:ext cx="1825200" cy="1527116"/>
            </a:xfrm>
            <a:prstGeom prst="ellipse">
              <a:avLst/>
            </a:prstGeom>
            <a:sp3d prstMaterial="translucentPowder">
              <a:bevelT w="127000" h="25400" prst="softRound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" name="Elipse 4"/>
            <p:cNvSpPr/>
            <p:nvPr/>
          </p:nvSpPr>
          <p:spPr>
            <a:xfrm>
              <a:off x="3379675" y="94494"/>
              <a:ext cx="1478448" cy="1164646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2860" tIns="22860" rIns="22860" bIns="22860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AR" sz="1800" kern="1200" noProof="0" dirty="0" smtClean="0"/>
                <a:t>Pilar 5: Sistemas de seguimiento y evaluación</a:t>
              </a:r>
              <a:endParaRPr lang="es-AR" sz="1800" kern="1200" noProof="0" dirty="0"/>
            </a:p>
          </p:txBody>
        </p:sp>
      </p:grp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381000" y="467961"/>
            <a:ext cx="84582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457200" indent="-457200" algn="ctr" eaLnBrk="0" hangingPunct="0">
              <a:spcBef>
                <a:spcPct val="20000"/>
              </a:spcBef>
            </a:pPr>
            <a:r>
              <a:rPr lang="es-CO" altLang="en-US" sz="3600" b="1" dirty="0" smtClean="0">
                <a:solidFill>
                  <a:schemeClr val="accent1">
                    <a:lumMod val="75000"/>
                  </a:schemeClr>
                </a:solidFill>
                <a:ea typeface="ＭＳ Ｐゴシック" pitchFamily="34" charset="-128"/>
              </a:rPr>
              <a:t>Pilar 5: Sistemas de seguimiento y evaluación</a:t>
            </a:r>
            <a:endParaRPr lang="es-CO" sz="3600" dirty="0">
              <a:solidFill>
                <a:srgbClr val="006699"/>
              </a:solidFill>
              <a:ea typeface="SimSun" pitchFamily="2" charset="-122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2537048" y="1629955"/>
            <a:ext cx="6355432" cy="52322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buClr>
                <a:srgbClr val="006699"/>
              </a:buClr>
            </a:pPr>
            <a:endParaRPr lang="es-ES" altLang="zh-CN" sz="1400" dirty="0" smtClean="0">
              <a:ea typeface="SimSun" pitchFamily="2" charset="-122"/>
            </a:endParaRPr>
          </a:p>
          <a:p>
            <a:pPr marL="457200" indent="-457200" algn="just">
              <a:spcBef>
                <a:spcPct val="50000"/>
              </a:spcBef>
              <a:buClr>
                <a:srgbClr val="006699"/>
              </a:buClr>
              <a:buFont typeface="Arial" pitchFamily="34" charset="0"/>
              <a:buChar char="•"/>
            </a:pPr>
            <a:r>
              <a:rPr lang="es-CO" sz="3200" dirty="0"/>
              <a:t>La evaluación permite entender los efectos causales de una intervención sobre la población </a:t>
            </a:r>
            <a:r>
              <a:rPr lang="es-CO" sz="3200" dirty="0" smtClean="0"/>
              <a:t>beneficiaria  (eficiencia</a:t>
            </a:r>
            <a:r>
              <a:rPr lang="es-CO" sz="3200" dirty="0"/>
              <a:t>, eficacia, impacto y </a:t>
            </a:r>
            <a:r>
              <a:rPr lang="es-CO" sz="3200" dirty="0" smtClean="0"/>
              <a:t>sostenibilidad) </a:t>
            </a:r>
          </a:p>
          <a:p>
            <a:pPr marL="457200" indent="-457200" algn="just">
              <a:spcBef>
                <a:spcPct val="50000"/>
              </a:spcBef>
              <a:buClr>
                <a:srgbClr val="006699"/>
              </a:buClr>
              <a:buFont typeface="Arial" pitchFamily="34" charset="0"/>
              <a:buChar char="•"/>
            </a:pPr>
            <a:r>
              <a:rPr lang="es-CO" sz="3200" dirty="0" smtClean="0"/>
              <a:t>La evaluación se emplea como  </a:t>
            </a:r>
            <a:r>
              <a:rPr lang="es-CO" sz="3200" dirty="0"/>
              <a:t>herramienta gerencial de retroalimentación a la planeación y la presupuestación</a:t>
            </a:r>
            <a:endParaRPr lang="es-CO" sz="3200" dirty="0" smtClean="0"/>
          </a:p>
        </p:txBody>
      </p:sp>
    </p:spTree>
    <p:extLst>
      <p:ext uri="{BB962C8B-B14F-4D97-AF65-F5344CB8AC3E}">
        <p14:creationId xmlns:p14="http://schemas.microsoft.com/office/powerpoint/2010/main" val="636738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3 Grupo"/>
          <p:cNvGrpSpPr/>
          <p:nvPr/>
        </p:nvGrpSpPr>
        <p:grpSpPr>
          <a:xfrm>
            <a:off x="154512" y="2276872"/>
            <a:ext cx="2329256" cy="2376264"/>
            <a:chOff x="3202199" y="-129147"/>
            <a:chExt cx="1825200" cy="1527116"/>
          </a:xfrm>
          <a:scene3d>
            <a:camera prst="orthographicFront"/>
            <a:lightRig rig="chilly" dir="t"/>
          </a:scene3d>
        </p:grpSpPr>
        <p:sp>
          <p:nvSpPr>
            <p:cNvPr id="5" name="4 Elipse"/>
            <p:cNvSpPr/>
            <p:nvPr/>
          </p:nvSpPr>
          <p:spPr>
            <a:xfrm>
              <a:off x="3202199" y="-129147"/>
              <a:ext cx="1825200" cy="1527116"/>
            </a:xfrm>
            <a:prstGeom prst="ellipse">
              <a:avLst/>
            </a:prstGeom>
            <a:sp3d prstMaterial="translucentPowder">
              <a:bevelT w="127000" h="25400" prst="softRound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" name="Elipse 4"/>
            <p:cNvSpPr/>
            <p:nvPr/>
          </p:nvSpPr>
          <p:spPr>
            <a:xfrm>
              <a:off x="3379675" y="94494"/>
              <a:ext cx="1478448" cy="1164646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2860" tIns="22860" rIns="22860" bIns="22860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AR" sz="1800" kern="1200" noProof="0" dirty="0" smtClean="0"/>
                <a:t>Pilar 5: Sistemas de seguimiento y evaluación</a:t>
              </a:r>
              <a:endParaRPr lang="es-AR" sz="1800" kern="1200" noProof="0" dirty="0"/>
            </a:p>
          </p:txBody>
        </p:sp>
      </p:grp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381000" y="467961"/>
            <a:ext cx="84582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457200" indent="-457200" algn="ctr" eaLnBrk="0" hangingPunct="0">
              <a:spcBef>
                <a:spcPct val="20000"/>
              </a:spcBef>
            </a:pPr>
            <a:r>
              <a:rPr lang="es-CO" altLang="en-US" sz="3600" b="1" dirty="0" smtClean="0">
                <a:solidFill>
                  <a:schemeClr val="accent1">
                    <a:lumMod val="75000"/>
                  </a:schemeClr>
                </a:solidFill>
                <a:ea typeface="ＭＳ Ｐゴシック" pitchFamily="34" charset="-128"/>
              </a:rPr>
              <a:t>Pilar 5: Sistemas de seguimiento y evaluación</a:t>
            </a:r>
            <a:endParaRPr lang="es-CO" sz="3600" dirty="0">
              <a:solidFill>
                <a:srgbClr val="006699"/>
              </a:solidFill>
              <a:ea typeface="SimSun" pitchFamily="2" charset="-122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2537048" y="949359"/>
            <a:ext cx="6355432" cy="59708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buClr>
                <a:srgbClr val="006699"/>
              </a:buClr>
            </a:pPr>
            <a:endParaRPr lang="es-ES" altLang="zh-CN" sz="1400" dirty="0" smtClean="0">
              <a:ea typeface="SimSun" pitchFamily="2" charset="-122"/>
            </a:endParaRPr>
          </a:p>
          <a:p>
            <a:pPr marL="457200" indent="-457200" algn="just">
              <a:spcBef>
                <a:spcPct val="50000"/>
              </a:spcBef>
              <a:buClr>
                <a:srgbClr val="006699"/>
              </a:buClr>
              <a:buFont typeface="Arial" pitchFamily="34" charset="0"/>
              <a:buChar char="•"/>
            </a:pPr>
            <a:r>
              <a:rPr lang="es-CO" sz="3200" dirty="0" smtClean="0"/>
              <a:t>Existe un marco legal e institucional, incluyendo metodologías de evaluación aplicables y un plan de evaluaciones</a:t>
            </a:r>
          </a:p>
          <a:p>
            <a:pPr marL="457200" indent="-457200" algn="just">
              <a:spcBef>
                <a:spcPct val="50000"/>
              </a:spcBef>
              <a:buClr>
                <a:srgbClr val="006699"/>
              </a:buClr>
              <a:buFont typeface="Arial" pitchFamily="34" charset="0"/>
              <a:buChar char="•"/>
            </a:pPr>
            <a:r>
              <a:rPr lang="es-CO" sz="3200" dirty="0" smtClean="0"/>
              <a:t>Cobertura del gasto evaluado es relevante y los hallazgos tienen implicaciones en la asignación</a:t>
            </a:r>
          </a:p>
          <a:p>
            <a:pPr marL="457200" indent="-457200" algn="just">
              <a:spcBef>
                <a:spcPct val="50000"/>
              </a:spcBef>
              <a:buClr>
                <a:srgbClr val="006699"/>
              </a:buClr>
              <a:buFont typeface="Arial" pitchFamily="34" charset="0"/>
              <a:buChar char="•"/>
            </a:pPr>
            <a:r>
              <a:rPr lang="es-CO" sz="3200" dirty="0" smtClean="0"/>
              <a:t>Las evaluaciones se difunden y son accesibles</a:t>
            </a:r>
          </a:p>
        </p:txBody>
      </p:sp>
    </p:spTree>
    <p:extLst>
      <p:ext uri="{BB962C8B-B14F-4D97-AF65-F5344CB8AC3E}">
        <p14:creationId xmlns:p14="http://schemas.microsoft.com/office/powerpoint/2010/main" val="2770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301625" y="384175"/>
            <a:ext cx="8534400" cy="758825"/>
          </a:xfrm>
        </p:spPr>
        <p:txBody>
          <a:bodyPr>
            <a:noAutofit/>
          </a:bodyPr>
          <a:lstStyle/>
          <a:p>
            <a:pPr eaLnBrk="1" hangingPunct="1"/>
            <a:r>
              <a:rPr lang="es-ES" altLang="en-US" sz="3600" b="1" dirty="0" smtClean="0">
                <a:solidFill>
                  <a:schemeClr val="accent1">
                    <a:lumMod val="75000"/>
                  </a:schemeClr>
                </a:solidFill>
                <a:ea typeface="ＭＳ Ｐゴシック" pitchFamily="34" charset="-128"/>
              </a:rPr>
              <a:t>¿Qué es la Gestión para Resultados en el Desarrollo (</a:t>
            </a:r>
            <a:r>
              <a:rPr lang="es-ES" altLang="en-US" sz="3600" b="1" dirty="0" err="1" smtClean="0">
                <a:solidFill>
                  <a:schemeClr val="accent1">
                    <a:lumMod val="75000"/>
                  </a:schemeClr>
                </a:solidFill>
                <a:ea typeface="ＭＳ Ｐゴシック" pitchFamily="34" charset="-128"/>
              </a:rPr>
              <a:t>GpRD</a:t>
            </a:r>
            <a:r>
              <a:rPr lang="es-ES" altLang="en-US" sz="3600" b="1" dirty="0" smtClean="0">
                <a:solidFill>
                  <a:schemeClr val="accent1">
                    <a:lumMod val="75000"/>
                  </a:schemeClr>
                </a:solidFill>
                <a:ea typeface="ＭＳ Ｐゴシック" pitchFamily="34" charset="-128"/>
              </a:rPr>
              <a:t>)?</a:t>
            </a:r>
            <a:endParaRPr lang="en-US" altLang="en-US" sz="3600" b="1" dirty="0" smtClean="0">
              <a:solidFill>
                <a:schemeClr val="accent1">
                  <a:lumMod val="75000"/>
                </a:schemeClr>
              </a:solidFill>
              <a:ea typeface="ＭＳ Ｐゴシック" pitchFamily="34" charset="-128"/>
            </a:endParaRP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648200"/>
          </a:xfrm>
        </p:spPr>
        <p:txBody>
          <a:bodyPr anchor="ctr">
            <a:noAutofit/>
          </a:bodyPr>
          <a:lstStyle/>
          <a:p>
            <a:pPr>
              <a:lnSpc>
                <a:spcPct val="90000"/>
              </a:lnSpc>
            </a:pPr>
            <a:r>
              <a:rPr lang="es-ES" altLang="en-US" sz="3000" dirty="0" smtClean="0">
                <a:ea typeface="ＭＳ Ｐゴシック" pitchFamily="34" charset="-128"/>
              </a:rPr>
              <a:t>La </a:t>
            </a:r>
            <a:r>
              <a:rPr lang="es-ES" altLang="en-US" sz="3000" dirty="0" err="1" smtClean="0">
                <a:ea typeface="ＭＳ Ｐゴシック" pitchFamily="34" charset="-128"/>
              </a:rPr>
              <a:t>GpRD</a:t>
            </a:r>
            <a:r>
              <a:rPr lang="es-ES" altLang="en-US" sz="3000" dirty="0" smtClean="0">
                <a:ea typeface="ＭＳ Ｐゴシック" pitchFamily="34" charset="-128"/>
              </a:rPr>
              <a:t> </a:t>
            </a:r>
            <a:r>
              <a:rPr lang="es-ES" altLang="en-US" sz="3000" dirty="0">
                <a:ea typeface="ＭＳ Ｐゴシック" pitchFamily="34" charset="-128"/>
              </a:rPr>
              <a:t>reúne </a:t>
            </a:r>
            <a:r>
              <a:rPr lang="es-ES" altLang="en-US" sz="3000" b="1" dirty="0">
                <a:ea typeface="ＭＳ Ｐゴシック" pitchFamily="34" charset="-128"/>
              </a:rPr>
              <a:t>reglas formales, </a:t>
            </a:r>
            <a:r>
              <a:rPr lang="es-ES" altLang="en-US" sz="3000" b="1" dirty="0" smtClean="0">
                <a:ea typeface="ＭＳ Ｐゴシック" pitchFamily="34" charset="-128"/>
              </a:rPr>
              <a:t>capacidades e instrumentos </a:t>
            </a:r>
            <a:r>
              <a:rPr lang="es-ES" altLang="en-US" sz="3000" b="1" dirty="0">
                <a:ea typeface="ＭＳ Ｐゴシック" pitchFamily="34" charset="-128"/>
              </a:rPr>
              <a:t>técnicos, arreglos institucionales </a:t>
            </a:r>
            <a:r>
              <a:rPr lang="es-ES" altLang="en-US" sz="3000" dirty="0">
                <a:ea typeface="ＭＳ Ｐゴシック" pitchFamily="34" charset="-128"/>
              </a:rPr>
              <a:t>de responsabilidad, coordinación y </a:t>
            </a:r>
            <a:r>
              <a:rPr lang="es-ES" altLang="en-US" sz="3000" dirty="0" smtClean="0">
                <a:ea typeface="ＭＳ Ｐゴシック" pitchFamily="34" charset="-128"/>
              </a:rPr>
              <a:t>cooperación;</a:t>
            </a:r>
          </a:p>
          <a:p>
            <a:pPr>
              <a:lnSpc>
                <a:spcPct val="90000"/>
              </a:lnSpc>
            </a:pPr>
            <a:endParaRPr lang="es-ES" altLang="en-US" sz="3000" dirty="0">
              <a:ea typeface="ＭＳ Ｐゴシック" pitchFamily="34" charset="-128"/>
            </a:endParaRPr>
          </a:p>
          <a:p>
            <a:pPr>
              <a:lnSpc>
                <a:spcPct val="90000"/>
              </a:lnSpc>
            </a:pPr>
            <a:r>
              <a:rPr lang="es-ES" altLang="en-US" sz="3000" dirty="0">
                <a:ea typeface="ＭＳ Ｐゴシック" pitchFamily="34" charset="-128"/>
              </a:rPr>
              <a:t>a</a:t>
            </a:r>
            <a:r>
              <a:rPr lang="es-ES" altLang="en-US" sz="3000" dirty="0" smtClean="0">
                <a:ea typeface="ＭＳ Ｐゴシック" pitchFamily="34" charset="-128"/>
              </a:rPr>
              <a:t>sí como factores de voluntad y </a:t>
            </a:r>
            <a:r>
              <a:rPr lang="es-ES" altLang="en-US" sz="3000" b="1" dirty="0">
                <a:ea typeface="ＭＳ Ｐゴシック" pitchFamily="34" charset="-128"/>
              </a:rPr>
              <a:t>liderazgo</a:t>
            </a:r>
            <a:r>
              <a:rPr lang="es-ES" altLang="en-US" sz="3000" dirty="0">
                <a:ea typeface="ＭＳ Ｐゴシック" pitchFamily="34" charset="-128"/>
              </a:rPr>
              <a:t> político de </a:t>
            </a:r>
            <a:r>
              <a:rPr lang="es-ES" altLang="en-US" sz="3000" dirty="0" smtClean="0">
                <a:ea typeface="ＭＳ Ｐゴシック" pitchFamily="34" charset="-128"/>
              </a:rPr>
              <a:t>los </a:t>
            </a:r>
            <a:r>
              <a:rPr lang="es-ES" altLang="en-US" sz="3000" dirty="0">
                <a:ea typeface="ＭＳ Ｐゴシック" pitchFamily="34" charset="-128"/>
              </a:rPr>
              <a:t>tomadores de decisiones para </a:t>
            </a:r>
            <a:r>
              <a:rPr lang="es-ES" altLang="en-US" sz="3000" dirty="0" smtClean="0">
                <a:ea typeface="ＭＳ Ｐゴシック" pitchFamily="34" charset="-128"/>
              </a:rPr>
              <a:t>seguir la senda </a:t>
            </a:r>
            <a:r>
              <a:rPr lang="es-ES" altLang="en-US" sz="3000" dirty="0">
                <a:ea typeface="ＭＳ Ｐゴシック" pitchFamily="34" charset="-128"/>
              </a:rPr>
              <a:t>de la generación de </a:t>
            </a:r>
            <a:r>
              <a:rPr lang="es-ES" altLang="en-US" sz="3000" dirty="0" smtClean="0">
                <a:ea typeface="ＭＳ Ｐゴシック" pitchFamily="34" charset="-128"/>
              </a:rPr>
              <a:t>bienestar.</a:t>
            </a:r>
            <a:endParaRPr lang="en-US" altLang="en-US" sz="3000" dirty="0" smtClean="0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66766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Rectangle 3"/>
          <p:cNvSpPr txBox="1">
            <a:spLocks noChangeArrowheads="1"/>
          </p:cNvSpPr>
          <p:nvPr/>
        </p:nvSpPr>
        <p:spPr bwMode="auto">
          <a:xfrm>
            <a:off x="89098" y="332656"/>
            <a:ext cx="8515350" cy="784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CO" sz="3600" b="1" kern="0" dirty="0" smtClean="0">
                <a:solidFill>
                  <a:srgbClr val="006699"/>
                </a:solidFill>
                <a:ea typeface="+mj-ea"/>
                <a:cs typeface="+mj-cs"/>
              </a:rPr>
              <a:t>Reflexión final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CO" sz="3600" b="1" kern="0" dirty="0" smtClean="0">
                <a:solidFill>
                  <a:srgbClr val="006699"/>
                </a:solidFill>
                <a:ea typeface="+mj-ea"/>
                <a:cs typeface="+mj-cs"/>
              </a:rPr>
              <a:t>Economía política y viabilidad de la </a:t>
            </a:r>
            <a:r>
              <a:rPr lang="es-CO" sz="3600" b="1" kern="0" dirty="0" err="1" smtClean="0">
                <a:solidFill>
                  <a:srgbClr val="006699"/>
                </a:solidFill>
                <a:ea typeface="+mj-ea"/>
                <a:cs typeface="+mj-cs"/>
              </a:rPr>
              <a:t>GpRD</a:t>
            </a:r>
            <a:endParaRPr lang="es-ES" sz="2800" b="1" kern="0" dirty="0">
              <a:solidFill>
                <a:srgbClr val="006699"/>
              </a:solidFill>
              <a:ea typeface="+mj-ea"/>
              <a:cs typeface="+mj-cs"/>
            </a:endParaRPr>
          </a:p>
        </p:txBody>
      </p:sp>
      <p:graphicFrame>
        <p:nvGraphicFramePr>
          <p:cNvPr id="7" name="6 Diagrama"/>
          <p:cNvGraphicFramePr/>
          <p:nvPr>
            <p:extLst>
              <p:ext uri="{D42A27DB-BD31-4B8C-83A1-F6EECF244321}">
                <p14:modId xmlns:p14="http://schemas.microsoft.com/office/powerpoint/2010/main" val="2665833124"/>
              </p:ext>
            </p:extLst>
          </p:nvPr>
        </p:nvGraphicFramePr>
        <p:xfrm>
          <a:off x="285720" y="1285860"/>
          <a:ext cx="8143932" cy="50006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8" name="7 CuadroTexto"/>
          <p:cNvSpPr txBox="1"/>
          <p:nvPr/>
        </p:nvSpPr>
        <p:spPr>
          <a:xfrm>
            <a:off x="214282" y="6407371"/>
            <a:ext cx="351872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400" dirty="0" smtClean="0"/>
              <a:t>Fuente: </a:t>
            </a:r>
            <a:r>
              <a:rPr lang="es-MX" sz="1400" dirty="0" err="1" smtClean="0"/>
              <a:t>Shah</a:t>
            </a:r>
            <a:r>
              <a:rPr lang="es-MX" sz="1400" dirty="0" smtClean="0"/>
              <a:t> 2005 Fiscal Management (</a:t>
            </a:r>
            <a:r>
              <a:rPr lang="es-MX" sz="1400" dirty="0" err="1" smtClean="0"/>
              <a:t>p214</a:t>
            </a:r>
            <a:r>
              <a:rPr lang="es-MX" sz="1400" dirty="0" smtClean="0"/>
              <a:t>)</a:t>
            </a:r>
            <a:endParaRPr lang="es-ES" sz="1400" dirty="0"/>
          </a:p>
        </p:txBody>
      </p:sp>
      <p:sp>
        <p:nvSpPr>
          <p:cNvPr id="9" name="8 CuadroTexto"/>
          <p:cNvSpPr txBox="1"/>
          <p:nvPr/>
        </p:nvSpPr>
        <p:spPr>
          <a:xfrm>
            <a:off x="4116045" y="4149080"/>
            <a:ext cx="7312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b="1" dirty="0" err="1" smtClean="0"/>
              <a:t>GpRD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150595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795536" y="4196680"/>
            <a:ext cx="7304856" cy="1752600"/>
          </a:xfrm>
        </p:spPr>
        <p:txBody>
          <a:bodyPr>
            <a:normAutofit/>
          </a:bodyPr>
          <a:lstStyle/>
          <a:p>
            <a:r>
              <a:rPr lang="es-CO" sz="4200" b="1" dirty="0" smtClean="0">
                <a:solidFill>
                  <a:schemeClr val="tx1"/>
                </a:solidFill>
              </a:rPr>
              <a:t> Gracias!</a:t>
            </a:r>
            <a:endParaRPr lang="es-CO" sz="3400" dirty="0">
              <a:solidFill>
                <a:schemeClr val="tx1"/>
              </a:solidFill>
            </a:endParaRPr>
          </a:p>
        </p:txBody>
      </p:sp>
      <p:pic>
        <p:nvPicPr>
          <p:cNvPr id="4" name="3 Imagen"/>
          <p:cNvPicPr/>
          <p:nvPr/>
        </p:nvPicPr>
        <p:blipFill>
          <a:blip r:embed="rId2"/>
          <a:srcRect l="23278" t="22958" r="26640" b="57395"/>
          <a:stretch>
            <a:fillRect/>
          </a:stretch>
        </p:blipFill>
        <p:spPr bwMode="auto">
          <a:xfrm>
            <a:off x="1115616" y="188640"/>
            <a:ext cx="6768752" cy="21602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1 Título"/>
          <p:cNvSpPr>
            <a:spLocks noGrp="1"/>
          </p:cNvSpPr>
          <p:nvPr>
            <p:ph type="ctrTitle"/>
          </p:nvPr>
        </p:nvSpPr>
        <p:spPr>
          <a:xfrm>
            <a:off x="126776" y="2319015"/>
            <a:ext cx="8621688" cy="1470025"/>
          </a:xfrm>
        </p:spPr>
        <p:txBody>
          <a:bodyPr>
            <a:noAutofit/>
          </a:bodyPr>
          <a:lstStyle/>
          <a:p>
            <a:r>
              <a:rPr lang="es-CO" sz="3000" dirty="0" smtClean="0"/>
              <a:t>Taller de capacitación sobre planificación estadística y </a:t>
            </a:r>
            <a:r>
              <a:rPr lang="es-CO" sz="3000" dirty="0" err="1" smtClean="0"/>
              <a:t>GpRD</a:t>
            </a:r>
            <a:r>
              <a:rPr lang="es-CO" sz="3000" dirty="0" smtClean="0"/>
              <a:t> en América Latina</a:t>
            </a:r>
            <a:endParaRPr lang="es-CO" sz="3000" dirty="0"/>
          </a:p>
        </p:txBody>
      </p:sp>
    </p:spTree>
    <p:extLst>
      <p:ext uri="{BB962C8B-B14F-4D97-AF65-F5344CB8AC3E}">
        <p14:creationId xmlns:p14="http://schemas.microsoft.com/office/powerpoint/2010/main" val="1228319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301625" y="384175"/>
            <a:ext cx="8534400" cy="758825"/>
          </a:xfrm>
        </p:spPr>
        <p:txBody>
          <a:bodyPr>
            <a:noAutofit/>
          </a:bodyPr>
          <a:lstStyle/>
          <a:p>
            <a:pPr eaLnBrk="1" hangingPunct="1"/>
            <a:r>
              <a:rPr lang="es-ES" altLang="en-US" sz="3600" b="1" dirty="0" smtClean="0">
                <a:solidFill>
                  <a:schemeClr val="accent1">
                    <a:lumMod val="75000"/>
                  </a:schemeClr>
                </a:solidFill>
                <a:ea typeface="ＭＳ Ｐゴシック" pitchFamily="34" charset="-128"/>
              </a:rPr>
              <a:t>Características principales</a:t>
            </a:r>
            <a:endParaRPr lang="en-US" altLang="en-US" sz="3600" b="1" dirty="0" smtClean="0">
              <a:solidFill>
                <a:schemeClr val="accent1">
                  <a:lumMod val="75000"/>
                </a:schemeClr>
              </a:solidFill>
              <a:ea typeface="ＭＳ Ｐゴシック" pitchFamily="34" charset="-128"/>
            </a:endParaRP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648200"/>
          </a:xfrm>
        </p:spPr>
        <p:txBody>
          <a:bodyPr anchor="ctr">
            <a:noAutofit/>
          </a:bodyPr>
          <a:lstStyle/>
          <a:p>
            <a:pPr>
              <a:lnSpc>
                <a:spcPct val="90000"/>
              </a:lnSpc>
              <a:buFont typeface="Wingdings" pitchFamily="2" charset="2"/>
              <a:buChar char="§"/>
            </a:pPr>
            <a:r>
              <a:rPr lang="es-CO" sz="2700" dirty="0" smtClean="0"/>
              <a:t>Toma </a:t>
            </a:r>
            <a:r>
              <a:rPr lang="es-CO" sz="2700" dirty="0"/>
              <a:t>de decisiones basada en información oportuna y de </a:t>
            </a:r>
            <a:r>
              <a:rPr lang="es-CO" sz="2700" dirty="0" smtClean="0"/>
              <a:t>calidad (manejo sistemático e integrado; </a:t>
            </a:r>
            <a:r>
              <a:rPr lang="es-CO" sz="2700" dirty="0" err="1" smtClean="0"/>
              <a:t>TICs</a:t>
            </a:r>
            <a:r>
              <a:rPr lang="es-CO" sz="2700" dirty="0" smtClean="0"/>
              <a:t>)</a:t>
            </a:r>
          </a:p>
          <a:p>
            <a:pPr>
              <a:lnSpc>
                <a:spcPct val="90000"/>
              </a:lnSpc>
              <a:buFont typeface="Wingdings" pitchFamily="2" charset="2"/>
              <a:buChar char="§"/>
            </a:pPr>
            <a:endParaRPr lang="es-ES" altLang="en-US" sz="1600" dirty="0">
              <a:ea typeface="ＭＳ Ｐゴシック" pitchFamily="34" charset="-128"/>
            </a:endParaRPr>
          </a:p>
          <a:p>
            <a:pPr>
              <a:lnSpc>
                <a:spcPct val="90000"/>
              </a:lnSpc>
              <a:buFont typeface="Wingdings" pitchFamily="2" charset="2"/>
              <a:buChar char="§"/>
            </a:pPr>
            <a:r>
              <a:rPr lang="es-CO" sz="2700" dirty="0" smtClean="0"/>
              <a:t>Cultura organizacional del desempeño. </a:t>
            </a:r>
          </a:p>
          <a:p>
            <a:pPr>
              <a:lnSpc>
                <a:spcPct val="90000"/>
              </a:lnSpc>
              <a:buFont typeface="Wingdings" pitchFamily="2" charset="2"/>
              <a:buChar char="§"/>
            </a:pPr>
            <a:endParaRPr lang="es-ES" altLang="en-US" sz="1600" dirty="0">
              <a:ea typeface="ＭＳ Ｐゴシック" pitchFamily="34" charset="-128"/>
            </a:endParaRPr>
          </a:p>
          <a:p>
            <a:pPr>
              <a:lnSpc>
                <a:spcPct val="90000"/>
              </a:lnSpc>
              <a:buFont typeface="Wingdings" pitchFamily="2" charset="2"/>
              <a:buChar char="§"/>
            </a:pPr>
            <a:r>
              <a:rPr lang="es-ES" altLang="en-US" sz="2700" dirty="0" smtClean="0">
                <a:ea typeface="ＭＳ Ｐゴシック" pitchFamily="34" charset="-128"/>
              </a:rPr>
              <a:t>Responsabilidades claras del servidor público (</a:t>
            </a:r>
            <a:r>
              <a:rPr lang="es-ES" altLang="en-US" sz="2700" dirty="0" err="1" smtClean="0">
                <a:ea typeface="ＭＳ Ｐゴシック" pitchFamily="34" charset="-128"/>
              </a:rPr>
              <a:t>contractualización</a:t>
            </a:r>
            <a:r>
              <a:rPr lang="es-ES" altLang="en-US" sz="2700" dirty="0" smtClean="0">
                <a:ea typeface="ＭＳ Ｐゴシック" pitchFamily="34" charset="-128"/>
              </a:rPr>
              <a:t>) </a:t>
            </a:r>
          </a:p>
          <a:p>
            <a:pPr>
              <a:lnSpc>
                <a:spcPct val="90000"/>
              </a:lnSpc>
              <a:buFont typeface="Wingdings" pitchFamily="2" charset="2"/>
              <a:buChar char="§"/>
            </a:pPr>
            <a:endParaRPr lang="es-ES" altLang="en-US" sz="1600" dirty="0">
              <a:ea typeface="ＭＳ Ｐゴシック" pitchFamily="34" charset="-128"/>
            </a:endParaRPr>
          </a:p>
          <a:p>
            <a:pPr>
              <a:lnSpc>
                <a:spcPct val="90000"/>
              </a:lnSpc>
              <a:buFont typeface="Wingdings" pitchFamily="2" charset="2"/>
              <a:buChar char="§"/>
            </a:pPr>
            <a:r>
              <a:rPr lang="es-ES" altLang="en-US" sz="2700" dirty="0" smtClean="0">
                <a:ea typeface="ＭＳ Ｐゴシック" pitchFamily="34" charset="-128"/>
              </a:rPr>
              <a:t>Incentivos al desempeño.</a:t>
            </a:r>
          </a:p>
          <a:p>
            <a:pPr>
              <a:lnSpc>
                <a:spcPct val="90000"/>
              </a:lnSpc>
              <a:buFont typeface="Wingdings" pitchFamily="2" charset="2"/>
              <a:buChar char="§"/>
            </a:pPr>
            <a:endParaRPr lang="es-ES" altLang="en-US" sz="1600" dirty="0">
              <a:ea typeface="ＭＳ Ｐゴシック" pitchFamily="34" charset="-128"/>
            </a:endParaRPr>
          </a:p>
          <a:p>
            <a:pPr>
              <a:lnSpc>
                <a:spcPct val="90000"/>
              </a:lnSpc>
              <a:buFont typeface="Wingdings" pitchFamily="2" charset="2"/>
              <a:buChar char="§"/>
            </a:pPr>
            <a:r>
              <a:rPr lang="es-ES" altLang="en-US" sz="2700" dirty="0" smtClean="0">
                <a:ea typeface="ＭＳ Ｐゴシック" pitchFamily="34" charset="-128"/>
              </a:rPr>
              <a:t>Mecanismos de transparencia, difusión, participación y control (social, político, fiscal)</a:t>
            </a:r>
            <a:endParaRPr lang="en-US" altLang="en-US" sz="2700" dirty="0" smtClean="0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35734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301625" y="384175"/>
            <a:ext cx="8534400" cy="758825"/>
          </a:xfrm>
        </p:spPr>
        <p:txBody>
          <a:bodyPr>
            <a:noAutofit/>
          </a:bodyPr>
          <a:lstStyle/>
          <a:p>
            <a:pPr eaLnBrk="1" hangingPunct="1"/>
            <a:r>
              <a:rPr lang="es-CO" altLang="en-US" sz="3600" b="1" dirty="0" smtClean="0">
                <a:solidFill>
                  <a:schemeClr val="accent1">
                    <a:lumMod val="75000"/>
                  </a:schemeClr>
                </a:solidFill>
                <a:ea typeface="ＭＳ Ｐゴシック" pitchFamily="34" charset="-128"/>
              </a:rPr>
              <a:t>Economía política</a:t>
            </a:r>
            <a:endParaRPr lang="en-US" altLang="en-US" sz="3600" b="1" dirty="0" smtClean="0">
              <a:solidFill>
                <a:schemeClr val="accent1">
                  <a:lumMod val="75000"/>
                </a:schemeClr>
              </a:solidFill>
              <a:ea typeface="ＭＳ Ｐゴシック" pitchFamily="34" charset="-128"/>
            </a:endParaRP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>
          <a:xfrm>
            <a:off x="457200" y="1517104"/>
            <a:ext cx="8229600" cy="4648200"/>
          </a:xfrm>
        </p:spPr>
        <p:txBody>
          <a:bodyPr anchor="ctr">
            <a:noAutofit/>
          </a:bodyPr>
          <a:lstStyle/>
          <a:p>
            <a:pPr marL="0" indent="0" algn="ctr">
              <a:buClr>
                <a:srgbClr val="006699"/>
              </a:buClr>
              <a:buNone/>
            </a:pPr>
            <a:r>
              <a:rPr lang="es-CO" b="1" dirty="0" smtClean="0"/>
              <a:t>Reto:  reducir asimetrías de información </a:t>
            </a:r>
          </a:p>
          <a:p>
            <a:pPr marL="0" indent="0" algn="ctr">
              <a:buClr>
                <a:srgbClr val="006699"/>
              </a:buClr>
              <a:buNone/>
            </a:pPr>
            <a:endParaRPr lang="es-ES" sz="2800" b="1" dirty="0" smtClean="0"/>
          </a:p>
          <a:p>
            <a:pPr>
              <a:buClr>
                <a:srgbClr val="006699"/>
              </a:buClr>
              <a:buFont typeface="Wingdings" pitchFamily="2" charset="2"/>
              <a:buChar char="§"/>
            </a:pPr>
            <a:r>
              <a:rPr lang="es-ES" sz="2800" dirty="0" smtClean="0"/>
              <a:t>Ventaja </a:t>
            </a:r>
            <a:r>
              <a:rPr lang="es-ES" sz="2800" dirty="0"/>
              <a:t>en información intrínseca de una de las partes antes del contrato (</a:t>
            </a:r>
            <a:r>
              <a:rPr lang="es-ES" sz="2800" u="sng" dirty="0"/>
              <a:t>selección adversa</a:t>
            </a:r>
            <a:r>
              <a:rPr lang="es-ES" sz="2800" dirty="0"/>
              <a:t>).</a:t>
            </a:r>
          </a:p>
          <a:p>
            <a:pPr>
              <a:buClr>
                <a:srgbClr val="006699"/>
              </a:buClr>
              <a:buFont typeface="Wingdings" pitchFamily="2" charset="2"/>
              <a:buChar char="§"/>
            </a:pPr>
            <a:endParaRPr lang="es-ES" sz="2800" dirty="0" smtClean="0"/>
          </a:p>
          <a:p>
            <a:pPr>
              <a:buClr>
                <a:srgbClr val="006699"/>
              </a:buClr>
              <a:buFont typeface="Wingdings" pitchFamily="2" charset="2"/>
              <a:buChar char="§"/>
            </a:pPr>
            <a:r>
              <a:rPr lang="es-ES" sz="2800" dirty="0" smtClean="0"/>
              <a:t>No </a:t>
            </a:r>
            <a:r>
              <a:rPr lang="es-ES" sz="2800" dirty="0" err="1"/>
              <a:t>observabilidad</a:t>
            </a:r>
            <a:r>
              <a:rPr lang="es-ES" sz="2800" dirty="0"/>
              <a:t> </a:t>
            </a:r>
            <a:r>
              <a:rPr lang="es-ES" sz="2800" dirty="0" smtClean="0"/>
              <a:t>de </a:t>
            </a:r>
            <a:r>
              <a:rPr lang="es-ES" sz="2800" dirty="0"/>
              <a:t>las acciones del agente (</a:t>
            </a:r>
            <a:r>
              <a:rPr lang="es-ES" sz="2800" u="sng" dirty="0"/>
              <a:t>riesgo </a:t>
            </a:r>
            <a:r>
              <a:rPr lang="es-ES" sz="2800" u="sng" dirty="0" smtClean="0"/>
              <a:t>moral</a:t>
            </a:r>
            <a:r>
              <a:rPr lang="es-ES" sz="2800" dirty="0" smtClean="0"/>
              <a:t>).</a:t>
            </a:r>
            <a:endParaRPr lang="es-ES" sz="2800" dirty="0"/>
          </a:p>
          <a:p>
            <a:pPr>
              <a:buClr>
                <a:srgbClr val="006699"/>
              </a:buClr>
              <a:buFont typeface="Wingdings" pitchFamily="2" charset="2"/>
              <a:buChar char="§"/>
            </a:pPr>
            <a:endParaRPr lang="es-ES" sz="2800" dirty="0" smtClean="0"/>
          </a:p>
          <a:p>
            <a:pPr>
              <a:buClr>
                <a:srgbClr val="006699"/>
              </a:buClr>
              <a:buFont typeface="Wingdings" pitchFamily="2" charset="2"/>
              <a:buChar char="§"/>
            </a:pPr>
            <a:r>
              <a:rPr lang="es-ES" sz="2800" dirty="0" smtClean="0"/>
              <a:t>No </a:t>
            </a:r>
            <a:r>
              <a:rPr lang="es-ES" sz="2800" dirty="0"/>
              <a:t>verificabilidad de </a:t>
            </a:r>
            <a:r>
              <a:rPr lang="es-ES" sz="2800" dirty="0" smtClean="0"/>
              <a:t>información.</a:t>
            </a:r>
          </a:p>
          <a:p>
            <a:pPr marL="457200" indent="-457200">
              <a:buClr>
                <a:srgbClr val="006699"/>
              </a:buClr>
              <a:buFont typeface="Wingdings" pitchFamily="2" charset="2"/>
              <a:buChar char="è"/>
            </a:pPr>
            <a:endParaRPr lang="es-ES" sz="2800" dirty="0"/>
          </a:p>
        </p:txBody>
      </p:sp>
    </p:spTree>
    <p:extLst>
      <p:ext uri="{BB962C8B-B14F-4D97-AF65-F5344CB8AC3E}">
        <p14:creationId xmlns:p14="http://schemas.microsoft.com/office/powerpoint/2010/main" val="4026730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4"/>
          <p:cNvSpPr>
            <a:spLocks noChangeArrowheads="1"/>
          </p:cNvSpPr>
          <p:nvPr/>
        </p:nvSpPr>
        <p:spPr bwMode="auto">
          <a:xfrm>
            <a:off x="381000" y="467961"/>
            <a:ext cx="84582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457200" indent="-457200" algn="ctr" eaLnBrk="0" hangingPunct="0">
              <a:spcBef>
                <a:spcPct val="20000"/>
              </a:spcBef>
            </a:pPr>
            <a:r>
              <a:rPr lang="es-CO" altLang="en-US" sz="3600" b="1" dirty="0">
                <a:solidFill>
                  <a:schemeClr val="accent1">
                    <a:lumMod val="75000"/>
                  </a:schemeClr>
                </a:solidFill>
                <a:ea typeface="ＭＳ Ｐゴシック" pitchFamily="34" charset="-128"/>
              </a:rPr>
              <a:t>Economía </a:t>
            </a:r>
            <a:r>
              <a:rPr lang="es-CO" altLang="en-US" sz="3600" b="1" dirty="0" smtClean="0">
                <a:solidFill>
                  <a:schemeClr val="accent1">
                    <a:lumMod val="75000"/>
                  </a:schemeClr>
                </a:solidFill>
                <a:ea typeface="ＭＳ Ｐゴシック" pitchFamily="34" charset="-128"/>
              </a:rPr>
              <a:t>política</a:t>
            </a:r>
            <a:endParaRPr lang="es-CO" sz="3600" dirty="0">
              <a:solidFill>
                <a:srgbClr val="006699"/>
              </a:solidFill>
              <a:ea typeface="SimSun" pitchFamily="2" charset="-122"/>
            </a:endParaRPr>
          </a:p>
        </p:txBody>
      </p:sp>
      <p:sp>
        <p:nvSpPr>
          <p:cNvPr id="12291" name="Rectangle 5"/>
          <p:cNvSpPr>
            <a:spLocks noChangeArrowheads="1"/>
          </p:cNvSpPr>
          <p:nvPr/>
        </p:nvSpPr>
        <p:spPr bwMode="auto">
          <a:xfrm>
            <a:off x="601612" y="1484784"/>
            <a:ext cx="7570788" cy="40934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Clr>
                <a:srgbClr val="006699"/>
              </a:buClr>
            </a:pPr>
            <a:r>
              <a:rPr lang="es-CO" sz="3200" b="1" dirty="0" smtClean="0"/>
              <a:t>..que afectan tres tipos de relaciones</a:t>
            </a:r>
            <a:endParaRPr lang="es-ES" sz="3200" b="1" dirty="0"/>
          </a:p>
          <a:p>
            <a:pPr marL="457200" indent="-457200" algn="just">
              <a:spcBef>
                <a:spcPct val="50000"/>
              </a:spcBef>
              <a:buClr>
                <a:srgbClr val="006699"/>
              </a:buClr>
              <a:buFont typeface="Arial" pitchFamily="34" charset="0"/>
              <a:buChar char="•"/>
            </a:pPr>
            <a:endParaRPr lang="es-ES" altLang="zh-CN" sz="1400" dirty="0" smtClean="0">
              <a:ea typeface="SimSun" pitchFamily="2" charset="-122"/>
            </a:endParaRPr>
          </a:p>
          <a:p>
            <a:pPr marL="457200" indent="-457200" algn="just">
              <a:spcBef>
                <a:spcPct val="50000"/>
              </a:spcBef>
              <a:buClr>
                <a:srgbClr val="006699"/>
              </a:buClr>
              <a:buFont typeface="Arial" pitchFamily="34" charset="0"/>
              <a:buChar char="•"/>
            </a:pPr>
            <a:r>
              <a:rPr lang="es-ES" altLang="zh-CN" sz="3000" dirty="0" smtClean="0">
                <a:ea typeface="SimSun" pitchFamily="2" charset="-122"/>
              </a:rPr>
              <a:t>Al </a:t>
            </a:r>
            <a:r>
              <a:rPr lang="es-ES" altLang="zh-CN" sz="3000" dirty="0">
                <a:ea typeface="SimSun" pitchFamily="2" charset="-122"/>
              </a:rPr>
              <a:t>interior del Ejecutivo, entre agencias </a:t>
            </a:r>
            <a:r>
              <a:rPr lang="es-ES" altLang="zh-CN" sz="3000" dirty="0" err="1">
                <a:ea typeface="SimSun" pitchFamily="2" charset="-122"/>
              </a:rPr>
              <a:t>asignadoras</a:t>
            </a:r>
            <a:r>
              <a:rPr lang="es-ES" altLang="zh-CN" sz="3000" dirty="0">
                <a:ea typeface="SimSun" pitchFamily="2" charset="-122"/>
              </a:rPr>
              <a:t> y agencias ejecutoras</a:t>
            </a:r>
          </a:p>
          <a:p>
            <a:pPr marL="457200" indent="-457200" algn="just">
              <a:spcBef>
                <a:spcPct val="50000"/>
              </a:spcBef>
              <a:buClr>
                <a:srgbClr val="006699"/>
              </a:buClr>
              <a:buFont typeface="Arial" pitchFamily="34" charset="0"/>
              <a:buChar char="•"/>
            </a:pPr>
            <a:endParaRPr lang="es-ES" altLang="zh-CN" sz="1400" dirty="0">
              <a:ea typeface="SimSun" pitchFamily="2" charset="-122"/>
            </a:endParaRPr>
          </a:p>
          <a:p>
            <a:pPr marL="457200" indent="-457200" algn="just">
              <a:spcBef>
                <a:spcPct val="50000"/>
              </a:spcBef>
              <a:buClr>
                <a:srgbClr val="006699"/>
              </a:buClr>
              <a:buFont typeface="Arial" pitchFamily="34" charset="0"/>
              <a:buChar char="•"/>
            </a:pPr>
            <a:r>
              <a:rPr lang="es-ES" altLang="zh-CN" sz="3000" dirty="0">
                <a:ea typeface="SimSun" pitchFamily="2" charset="-122"/>
              </a:rPr>
              <a:t>Entre el Ejecutivo y el Legislativo</a:t>
            </a:r>
          </a:p>
          <a:p>
            <a:pPr marL="457200" indent="-457200" algn="just">
              <a:spcBef>
                <a:spcPct val="50000"/>
              </a:spcBef>
              <a:buClr>
                <a:srgbClr val="006699"/>
              </a:buClr>
              <a:buFont typeface="Arial" pitchFamily="34" charset="0"/>
              <a:buChar char="•"/>
            </a:pPr>
            <a:endParaRPr lang="es-ES" altLang="zh-CN" sz="1400" dirty="0" smtClean="0">
              <a:ea typeface="SimSun" pitchFamily="2" charset="-122"/>
            </a:endParaRPr>
          </a:p>
          <a:p>
            <a:pPr marL="457200" indent="-457200" algn="just">
              <a:spcBef>
                <a:spcPct val="50000"/>
              </a:spcBef>
              <a:buClr>
                <a:srgbClr val="006699"/>
              </a:buClr>
              <a:buFont typeface="Arial" pitchFamily="34" charset="0"/>
              <a:buChar char="•"/>
            </a:pPr>
            <a:r>
              <a:rPr lang="es-ES" altLang="zh-CN" sz="3000" dirty="0" smtClean="0">
                <a:ea typeface="SimSun" pitchFamily="2" charset="-122"/>
              </a:rPr>
              <a:t>Entre </a:t>
            </a:r>
            <a:r>
              <a:rPr lang="es-ES" altLang="zh-CN" sz="3000" dirty="0">
                <a:ea typeface="SimSun" pitchFamily="2" charset="-122"/>
              </a:rPr>
              <a:t>el gobierno y los votantes</a:t>
            </a:r>
          </a:p>
        </p:txBody>
      </p:sp>
    </p:spTree>
    <p:extLst>
      <p:ext uri="{BB962C8B-B14F-4D97-AF65-F5344CB8AC3E}">
        <p14:creationId xmlns:p14="http://schemas.microsoft.com/office/powerpoint/2010/main" val="821300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4"/>
          <p:cNvSpPr>
            <a:spLocks noChangeArrowheads="1"/>
          </p:cNvSpPr>
          <p:nvPr/>
        </p:nvSpPr>
        <p:spPr bwMode="auto">
          <a:xfrm>
            <a:off x="381000" y="467961"/>
            <a:ext cx="84582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457200" indent="-457200" algn="ctr" eaLnBrk="0" hangingPunct="0">
              <a:spcBef>
                <a:spcPct val="20000"/>
              </a:spcBef>
            </a:pPr>
            <a:r>
              <a:rPr lang="es-CO" altLang="en-US" sz="3600" b="1" dirty="0" smtClean="0">
                <a:solidFill>
                  <a:schemeClr val="accent1">
                    <a:lumMod val="75000"/>
                  </a:schemeClr>
                </a:solidFill>
                <a:ea typeface="ＭＳ Ｐゴシック" pitchFamily="34" charset="-128"/>
              </a:rPr>
              <a:t>Pilares</a:t>
            </a:r>
            <a:endParaRPr lang="es-CO" sz="3600" dirty="0">
              <a:solidFill>
                <a:srgbClr val="006699"/>
              </a:solidFill>
              <a:ea typeface="SimSun" pitchFamily="2" charset="-122"/>
            </a:endParaRPr>
          </a:p>
        </p:txBody>
      </p:sp>
      <p:graphicFrame>
        <p:nvGraphicFramePr>
          <p:cNvPr id="4" name="Picture Placeholder 6"/>
          <p:cNvGraphicFramePr>
            <a:graphicFrameLocks noGrp="1"/>
          </p:cNvGraphicFramePr>
          <p:nvPr>
            <p:ph idx="1"/>
          </p:nvPr>
        </p:nvGraphicFramePr>
        <p:xfrm>
          <a:off x="457200" y="1143000"/>
          <a:ext cx="8229600" cy="4648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1 CuadroTexto"/>
          <p:cNvSpPr txBox="1"/>
          <p:nvPr/>
        </p:nvSpPr>
        <p:spPr>
          <a:xfrm>
            <a:off x="1187624" y="6237312"/>
            <a:ext cx="25181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dirty="0" smtClean="0"/>
              <a:t>Fuente: </a:t>
            </a:r>
            <a:r>
              <a:rPr lang="es-CO" dirty="0" err="1" smtClean="0"/>
              <a:t>SEP</a:t>
            </a:r>
            <a:r>
              <a:rPr lang="es-CO" dirty="0" smtClean="0"/>
              <a:t> </a:t>
            </a:r>
            <a:r>
              <a:rPr lang="es-CO" dirty="0" err="1" smtClean="0"/>
              <a:t>PRODEV</a:t>
            </a:r>
            <a:r>
              <a:rPr lang="es-CO" dirty="0" smtClean="0"/>
              <a:t>-BID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562280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3 Grupo"/>
          <p:cNvGrpSpPr/>
          <p:nvPr/>
        </p:nvGrpSpPr>
        <p:grpSpPr>
          <a:xfrm>
            <a:off x="154512" y="2276872"/>
            <a:ext cx="2329256" cy="2376264"/>
            <a:chOff x="3202199" y="-129147"/>
            <a:chExt cx="1825200" cy="1527116"/>
          </a:xfrm>
          <a:scene3d>
            <a:camera prst="orthographicFront"/>
            <a:lightRig rig="chilly" dir="t"/>
          </a:scene3d>
        </p:grpSpPr>
        <p:sp>
          <p:nvSpPr>
            <p:cNvPr id="5" name="4 Elipse"/>
            <p:cNvSpPr/>
            <p:nvPr/>
          </p:nvSpPr>
          <p:spPr>
            <a:xfrm>
              <a:off x="3202199" y="-129147"/>
              <a:ext cx="1825200" cy="1527116"/>
            </a:xfrm>
            <a:prstGeom prst="ellipse">
              <a:avLst/>
            </a:prstGeom>
            <a:sp3d prstMaterial="translucentPowder">
              <a:bevelT w="127000" h="25400" prst="softRound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" name="Elipse 4"/>
            <p:cNvSpPr/>
            <p:nvPr/>
          </p:nvSpPr>
          <p:spPr>
            <a:xfrm>
              <a:off x="3379675" y="94494"/>
              <a:ext cx="1478448" cy="1164646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2860" tIns="22860" rIns="22860" bIns="22860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AR" sz="1800" kern="1200" noProof="0" dirty="0" smtClean="0"/>
                <a:t>Pilar 1: Planificación orientada a resultados</a:t>
              </a:r>
              <a:endParaRPr lang="es-AR" sz="1800" kern="1200" noProof="0" dirty="0"/>
            </a:p>
          </p:txBody>
        </p:sp>
      </p:grp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381000" y="467961"/>
            <a:ext cx="84582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457200" indent="-457200" algn="ctr" eaLnBrk="0" hangingPunct="0">
              <a:spcBef>
                <a:spcPct val="20000"/>
              </a:spcBef>
            </a:pPr>
            <a:r>
              <a:rPr lang="es-CO" altLang="en-US" sz="3600" b="1" dirty="0" smtClean="0">
                <a:solidFill>
                  <a:schemeClr val="accent1">
                    <a:lumMod val="75000"/>
                  </a:schemeClr>
                </a:solidFill>
                <a:ea typeface="ＭＳ Ｐゴシック" pitchFamily="34" charset="-128"/>
              </a:rPr>
              <a:t>Pilar 1: Planificación orientada a resultados</a:t>
            </a:r>
            <a:endParaRPr lang="es-CO" sz="3600" dirty="0">
              <a:solidFill>
                <a:srgbClr val="006699"/>
              </a:solidFill>
              <a:ea typeface="SimSun" pitchFamily="2" charset="-122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2483768" y="1190937"/>
            <a:ext cx="6355432" cy="54784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buClr>
                <a:srgbClr val="006699"/>
              </a:buClr>
            </a:pPr>
            <a:endParaRPr lang="es-ES" altLang="zh-CN" sz="1400" dirty="0" smtClean="0">
              <a:ea typeface="SimSun" pitchFamily="2" charset="-122"/>
            </a:endParaRPr>
          </a:p>
          <a:p>
            <a:pPr marL="457200" indent="-457200" algn="just">
              <a:spcBef>
                <a:spcPct val="50000"/>
              </a:spcBef>
              <a:buClr>
                <a:srgbClr val="006699"/>
              </a:buClr>
              <a:buFont typeface="Arial" pitchFamily="34" charset="0"/>
              <a:buChar char="•"/>
            </a:pPr>
            <a:r>
              <a:rPr lang="es-CO" sz="3200" dirty="0"/>
              <a:t>D</a:t>
            </a:r>
            <a:r>
              <a:rPr lang="es-CO" sz="3200" dirty="0" smtClean="0"/>
              <a:t>efine </a:t>
            </a:r>
            <a:r>
              <a:rPr lang="es-CO" sz="3200" dirty="0"/>
              <a:t>el horizonte plurianual de desarrollo y las prioridades de política </a:t>
            </a:r>
            <a:r>
              <a:rPr lang="es-CO" sz="3200" dirty="0" smtClean="0"/>
              <a:t>respectivas</a:t>
            </a:r>
          </a:p>
          <a:p>
            <a:pPr marL="457200" indent="-457200" algn="just">
              <a:spcBef>
                <a:spcPct val="50000"/>
              </a:spcBef>
              <a:buClr>
                <a:srgbClr val="006699"/>
              </a:buClr>
              <a:buFont typeface="Arial" pitchFamily="34" charset="0"/>
              <a:buChar char="•"/>
            </a:pPr>
            <a:r>
              <a:rPr lang="es-CO" sz="3200" dirty="0" smtClean="0"/>
              <a:t>Emplea </a:t>
            </a:r>
            <a:r>
              <a:rPr lang="es-CO" sz="3200" dirty="0"/>
              <a:t>una estructura programática y un marco de resultados que observa la lógica vertical necesaria para alcanzar los objetivos de política</a:t>
            </a:r>
            <a:r>
              <a:rPr lang="es-CO" sz="3200" dirty="0" smtClean="0"/>
              <a:t>.</a:t>
            </a:r>
          </a:p>
          <a:p>
            <a:pPr marL="457200" indent="-457200" algn="just">
              <a:spcBef>
                <a:spcPct val="50000"/>
              </a:spcBef>
              <a:buClr>
                <a:srgbClr val="006699"/>
              </a:buClr>
              <a:buFont typeface="Arial" pitchFamily="34" charset="0"/>
              <a:buChar char="•"/>
            </a:pPr>
            <a:r>
              <a:rPr lang="es-CO" sz="3200" dirty="0" smtClean="0"/>
              <a:t>Carácter participativo</a:t>
            </a:r>
          </a:p>
        </p:txBody>
      </p:sp>
    </p:spTree>
    <p:extLst>
      <p:ext uri="{BB962C8B-B14F-4D97-AF65-F5344CB8AC3E}">
        <p14:creationId xmlns:p14="http://schemas.microsoft.com/office/powerpoint/2010/main" val="811101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AutoShape 2"/>
          <p:cNvSpPr>
            <a:spLocks noChangeArrowheads="1"/>
          </p:cNvSpPr>
          <p:nvPr/>
        </p:nvSpPr>
        <p:spPr bwMode="auto">
          <a:xfrm>
            <a:off x="3387725" y="1846263"/>
            <a:ext cx="2339975" cy="1295400"/>
          </a:xfrm>
          <a:prstGeom prst="homePlate">
            <a:avLst>
              <a:gd name="adj" fmla="val 36153"/>
            </a:avLst>
          </a:prstGeom>
          <a:solidFill>
            <a:srgbClr val="3366CC">
              <a:alpha val="70195"/>
            </a:srgbClr>
          </a:solidFill>
          <a:ln>
            <a:noFill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s-CO" sz="2400">
                <a:latin typeface="+mn-lt"/>
              </a:rPr>
              <a:t>Dónde estamos</a:t>
            </a:r>
          </a:p>
        </p:txBody>
      </p:sp>
      <p:sp>
        <p:nvSpPr>
          <p:cNvPr id="10" name="AutoShape 3"/>
          <p:cNvSpPr>
            <a:spLocks noChangeArrowheads="1"/>
          </p:cNvSpPr>
          <p:nvPr/>
        </p:nvSpPr>
        <p:spPr bwMode="auto">
          <a:xfrm>
            <a:off x="900113" y="1846263"/>
            <a:ext cx="2324100" cy="1295400"/>
          </a:xfrm>
          <a:prstGeom prst="homePlate">
            <a:avLst>
              <a:gd name="adj" fmla="val 41290"/>
            </a:avLst>
          </a:prstGeom>
          <a:solidFill>
            <a:srgbClr val="3366CC">
              <a:alpha val="70195"/>
            </a:srgbClr>
          </a:solidFill>
          <a:ln>
            <a:noFill/>
          </a:ln>
          <a:extLst/>
        </p:spPr>
        <p:txBody>
          <a:bodyPr wrap="none" anchor="ctr"/>
          <a:lstStyle/>
          <a:p>
            <a:pPr algn="ctr">
              <a:defRPr/>
            </a:pPr>
            <a:r>
              <a:rPr lang="es-CO" sz="2400" dirty="0">
                <a:latin typeface="+mn-lt"/>
              </a:rPr>
              <a:t>De dónde </a:t>
            </a:r>
          </a:p>
          <a:p>
            <a:pPr algn="ctr">
              <a:buFontTx/>
              <a:buNone/>
              <a:defRPr/>
            </a:pPr>
            <a:r>
              <a:rPr lang="es-CO" sz="2400" dirty="0">
                <a:latin typeface="+mn-lt"/>
              </a:rPr>
              <a:t>venimos</a:t>
            </a:r>
          </a:p>
        </p:txBody>
      </p:sp>
      <p:sp>
        <p:nvSpPr>
          <p:cNvPr id="11" name="AutoShape 4"/>
          <p:cNvSpPr>
            <a:spLocks noChangeArrowheads="1"/>
          </p:cNvSpPr>
          <p:nvPr/>
        </p:nvSpPr>
        <p:spPr bwMode="auto">
          <a:xfrm>
            <a:off x="5976938" y="1846263"/>
            <a:ext cx="2339975" cy="1295400"/>
          </a:xfrm>
          <a:prstGeom prst="homePlate">
            <a:avLst>
              <a:gd name="adj" fmla="val 36153"/>
            </a:avLst>
          </a:prstGeom>
          <a:solidFill>
            <a:srgbClr val="6699FF">
              <a:alpha val="50195"/>
            </a:srgbClr>
          </a:solidFill>
          <a:ln>
            <a:noFill/>
          </a:ln>
          <a:extLst/>
        </p:spPr>
        <p:txBody>
          <a:bodyPr wrap="none" anchor="ctr"/>
          <a:lstStyle/>
          <a:p>
            <a:pPr algn="ctr">
              <a:defRPr/>
            </a:pPr>
            <a:r>
              <a:rPr lang="es-CO" sz="2400" dirty="0">
                <a:latin typeface="+mn-lt"/>
              </a:rPr>
              <a:t>Hacia dónde </a:t>
            </a:r>
          </a:p>
          <a:p>
            <a:pPr algn="ctr">
              <a:buFontTx/>
              <a:buNone/>
              <a:defRPr/>
            </a:pPr>
            <a:r>
              <a:rPr lang="es-CO" sz="2400" dirty="0">
                <a:latin typeface="+mn-lt"/>
              </a:rPr>
              <a:t>vamos</a:t>
            </a:r>
          </a:p>
        </p:txBody>
      </p:sp>
      <p:sp>
        <p:nvSpPr>
          <p:cNvPr id="12" name="Text Box 5"/>
          <p:cNvSpPr txBox="1">
            <a:spLocks noChangeArrowheads="1"/>
          </p:cNvSpPr>
          <p:nvPr/>
        </p:nvSpPr>
        <p:spPr bwMode="auto">
          <a:xfrm>
            <a:off x="5867400" y="4595813"/>
            <a:ext cx="2809055" cy="1785104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 marL="171450" indent="-171450" eaLnBrk="0" hangingPunct="0">
              <a:defRPr sz="3200" b="1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>
              <a:defRPr/>
            </a:pPr>
            <a:r>
              <a:rPr lang="es-CO" sz="2200" i="0" dirty="0" smtClean="0">
                <a:solidFill>
                  <a:srgbClr val="1C1C1C"/>
                </a:solidFill>
                <a:latin typeface="+mn-lt"/>
              </a:rPr>
              <a:t>Armoniza</a:t>
            </a:r>
            <a:endParaRPr lang="es-CO" sz="2200" i="0" dirty="0">
              <a:solidFill>
                <a:srgbClr val="1C1C1C"/>
              </a:solidFill>
              <a:latin typeface="+mn-lt"/>
            </a:endParaRPr>
          </a:p>
          <a:p>
            <a:pPr>
              <a:defRPr/>
            </a:pPr>
            <a:r>
              <a:rPr lang="es-MX" sz="2200" b="0" i="0" dirty="0">
                <a:solidFill>
                  <a:srgbClr val="1C1C1C"/>
                </a:solidFill>
                <a:latin typeface="+mn-lt"/>
              </a:rPr>
              <a:t>Políticas</a:t>
            </a:r>
          </a:p>
          <a:p>
            <a:pPr>
              <a:defRPr/>
            </a:pPr>
            <a:r>
              <a:rPr lang="es-MX" sz="2200" b="0" i="0" dirty="0">
                <a:solidFill>
                  <a:srgbClr val="1C1C1C"/>
                </a:solidFill>
                <a:latin typeface="+mn-lt"/>
              </a:rPr>
              <a:t>Programas</a:t>
            </a:r>
            <a:endParaRPr lang="es-CO" sz="2200" b="0" i="0" dirty="0">
              <a:solidFill>
                <a:srgbClr val="1C1C1C"/>
              </a:solidFill>
              <a:latin typeface="+mn-lt"/>
            </a:endParaRPr>
          </a:p>
          <a:p>
            <a:pPr>
              <a:defRPr/>
            </a:pPr>
            <a:r>
              <a:rPr lang="es-MX" sz="2200" b="0" i="0" dirty="0">
                <a:solidFill>
                  <a:srgbClr val="1C1C1C"/>
                </a:solidFill>
                <a:latin typeface="+mn-lt"/>
              </a:rPr>
              <a:t>Presupuesto</a:t>
            </a:r>
          </a:p>
          <a:p>
            <a:pPr>
              <a:defRPr/>
            </a:pPr>
            <a:r>
              <a:rPr lang="es-MX" sz="2200" b="0" i="0" dirty="0" smtClean="0">
                <a:solidFill>
                  <a:srgbClr val="1C1C1C"/>
                </a:solidFill>
                <a:latin typeface="+mn-lt"/>
              </a:rPr>
              <a:t>Metas y Responsables</a:t>
            </a:r>
            <a:endParaRPr lang="es-CO" sz="2200" b="0" i="0" dirty="0">
              <a:solidFill>
                <a:srgbClr val="1C1C1C"/>
              </a:solidFill>
              <a:latin typeface="+mn-lt"/>
            </a:endParaRPr>
          </a:p>
        </p:txBody>
      </p:sp>
      <p:sp>
        <p:nvSpPr>
          <p:cNvPr id="13" name="Text Box 6"/>
          <p:cNvSpPr txBox="1">
            <a:spLocks noChangeArrowheads="1"/>
          </p:cNvSpPr>
          <p:nvPr/>
        </p:nvSpPr>
        <p:spPr bwMode="auto">
          <a:xfrm>
            <a:off x="1331913" y="3789363"/>
            <a:ext cx="3816350" cy="461962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marL="266700" indent="-266700" eaLnBrk="0" hangingPunct="0">
              <a:defRPr sz="3200" b="1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algn="ctr">
              <a:buFontTx/>
              <a:buNone/>
              <a:defRPr/>
            </a:pPr>
            <a:r>
              <a:rPr lang="es-MX" sz="2400" dirty="0" smtClean="0">
                <a:solidFill>
                  <a:srgbClr val="1C1C1C"/>
                </a:solidFill>
                <a:latin typeface="+mn-lt"/>
              </a:rPr>
              <a:t>Situación actual</a:t>
            </a:r>
            <a:endParaRPr lang="es-CO" sz="2400" dirty="0">
              <a:solidFill>
                <a:srgbClr val="1C1C1C"/>
              </a:solidFill>
              <a:latin typeface="+mn-lt"/>
            </a:endParaRPr>
          </a:p>
        </p:txBody>
      </p:sp>
      <p:sp>
        <p:nvSpPr>
          <p:cNvPr id="14" name="Text Box 7"/>
          <p:cNvSpPr txBox="1">
            <a:spLocks noChangeArrowheads="1"/>
          </p:cNvSpPr>
          <p:nvPr/>
        </p:nvSpPr>
        <p:spPr bwMode="auto">
          <a:xfrm>
            <a:off x="5435600" y="3716338"/>
            <a:ext cx="3384550" cy="831850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marL="266700" indent="-266700" eaLnBrk="0" hangingPunct="0">
              <a:defRPr sz="3200" b="1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>
              <a:buFontTx/>
              <a:buNone/>
              <a:defRPr/>
            </a:pPr>
            <a:r>
              <a:rPr lang="es-MX" sz="2400" dirty="0" smtClean="0">
                <a:solidFill>
                  <a:srgbClr val="1C1C1C"/>
                </a:solidFill>
                <a:latin typeface="+mn-lt"/>
              </a:rPr>
              <a:t>Objetivos – resultados y estrategias</a:t>
            </a:r>
            <a:endParaRPr lang="es-CO" sz="2400" dirty="0">
              <a:solidFill>
                <a:srgbClr val="1C1C1C"/>
              </a:solidFill>
              <a:latin typeface="+mn-lt"/>
            </a:endParaRPr>
          </a:p>
        </p:txBody>
      </p:sp>
      <p:sp>
        <p:nvSpPr>
          <p:cNvPr id="15" name="AutoShape 8"/>
          <p:cNvSpPr>
            <a:spLocks/>
          </p:cNvSpPr>
          <p:nvPr/>
        </p:nvSpPr>
        <p:spPr bwMode="auto">
          <a:xfrm rot="16200000">
            <a:off x="3080544" y="1234282"/>
            <a:ext cx="231775" cy="4478337"/>
          </a:xfrm>
          <a:prstGeom prst="leftBracket">
            <a:avLst>
              <a:gd name="adj" fmla="val 34962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endParaRPr lang="es-CO">
              <a:latin typeface="+mn-lt"/>
            </a:endParaRPr>
          </a:p>
        </p:txBody>
      </p:sp>
      <p:sp>
        <p:nvSpPr>
          <p:cNvPr id="16" name="AutoShape 9"/>
          <p:cNvSpPr>
            <a:spLocks/>
          </p:cNvSpPr>
          <p:nvPr/>
        </p:nvSpPr>
        <p:spPr bwMode="auto">
          <a:xfrm rot="16200000">
            <a:off x="6984207" y="2240756"/>
            <a:ext cx="228600" cy="2462213"/>
          </a:xfrm>
          <a:prstGeom prst="leftBracket">
            <a:avLst>
              <a:gd name="adj" fmla="val 48269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endParaRPr lang="es-CO">
              <a:latin typeface="+mn-lt"/>
            </a:endParaRPr>
          </a:p>
        </p:txBody>
      </p:sp>
      <p:sp>
        <p:nvSpPr>
          <p:cNvPr id="17" name="Text Box 10"/>
          <p:cNvSpPr txBox="1">
            <a:spLocks noChangeArrowheads="1"/>
          </p:cNvSpPr>
          <p:nvPr/>
        </p:nvSpPr>
        <p:spPr bwMode="auto">
          <a:xfrm>
            <a:off x="1835696" y="4402138"/>
            <a:ext cx="3024336" cy="1785104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 marL="171450" indent="-171450" eaLnBrk="0" hangingPunct="0">
              <a:defRPr sz="3200" b="1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>
              <a:defRPr/>
            </a:pPr>
            <a:r>
              <a:rPr lang="es-CO" sz="2200" i="0" dirty="0" smtClean="0">
                <a:solidFill>
                  <a:srgbClr val="1C1C1C"/>
                </a:solidFill>
                <a:latin typeface="+mn-lt"/>
              </a:rPr>
              <a:t>Define/identifica</a:t>
            </a:r>
            <a:endParaRPr lang="es-CO" sz="2200" i="0" dirty="0">
              <a:solidFill>
                <a:srgbClr val="1C1C1C"/>
              </a:solidFill>
              <a:latin typeface="+mn-lt"/>
            </a:endParaRPr>
          </a:p>
          <a:p>
            <a:pPr>
              <a:defRPr/>
            </a:pPr>
            <a:r>
              <a:rPr lang="es-CO" sz="2200" b="0" i="0" dirty="0">
                <a:solidFill>
                  <a:srgbClr val="1C1C1C"/>
                </a:solidFill>
                <a:latin typeface="+mn-lt"/>
              </a:rPr>
              <a:t>Línea de base</a:t>
            </a:r>
          </a:p>
          <a:p>
            <a:pPr>
              <a:defRPr/>
            </a:pPr>
            <a:r>
              <a:rPr lang="es-CO" sz="2200" b="0" i="0" dirty="0">
                <a:solidFill>
                  <a:srgbClr val="1C1C1C"/>
                </a:solidFill>
                <a:latin typeface="+mn-lt"/>
              </a:rPr>
              <a:t>Resultados vigencias </a:t>
            </a:r>
            <a:r>
              <a:rPr lang="es-CO" sz="2200" b="0" i="0" dirty="0" err="1">
                <a:solidFill>
                  <a:srgbClr val="1C1C1C"/>
                </a:solidFill>
                <a:latin typeface="+mn-lt"/>
              </a:rPr>
              <a:t>ant</a:t>
            </a:r>
            <a:r>
              <a:rPr lang="es-CO" sz="2200" b="0" dirty="0">
                <a:solidFill>
                  <a:srgbClr val="1C1C1C"/>
                </a:solidFill>
                <a:latin typeface="+mn-lt"/>
              </a:rPr>
              <a:t>.</a:t>
            </a:r>
          </a:p>
          <a:p>
            <a:pPr>
              <a:defRPr/>
            </a:pPr>
            <a:endParaRPr lang="es-CO" sz="2200" b="0" dirty="0">
              <a:solidFill>
                <a:srgbClr val="1C1C1C"/>
              </a:solidFill>
              <a:latin typeface="+mn-lt"/>
            </a:endParaRPr>
          </a:p>
          <a:p>
            <a:pPr>
              <a:defRPr/>
            </a:pPr>
            <a:endParaRPr lang="es-CO" sz="2200" b="0" dirty="0">
              <a:solidFill>
                <a:srgbClr val="1C1C1C"/>
              </a:solidFill>
              <a:latin typeface="+mn-lt"/>
            </a:endParaRPr>
          </a:p>
        </p:txBody>
      </p:sp>
      <p:sp>
        <p:nvSpPr>
          <p:cNvPr id="18" name="Rectangle 4"/>
          <p:cNvSpPr>
            <a:spLocks noChangeArrowheads="1"/>
          </p:cNvSpPr>
          <p:nvPr/>
        </p:nvSpPr>
        <p:spPr bwMode="auto">
          <a:xfrm>
            <a:off x="381000" y="467961"/>
            <a:ext cx="84582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457200" indent="-457200" algn="ctr" eaLnBrk="0" hangingPunct="0">
              <a:spcBef>
                <a:spcPct val="20000"/>
              </a:spcBef>
            </a:pPr>
            <a:r>
              <a:rPr lang="es-CO" altLang="en-US" sz="3600" b="1" dirty="0" smtClean="0">
                <a:solidFill>
                  <a:schemeClr val="accent1">
                    <a:lumMod val="75000"/>
                  </a:schemeClr>
                </a:solidFill>
                <a:ea typeface="ＭＳ Ｐゴシック" pitchFamily="34" charset="-128"/>
              </a:rPr>
              <a:t>Pilar 1: Planificación orientada a resultados</a:t>
            </a:r>
            <a:endParaRPr lang="es-CO" sz="3600" dirty="0">
              <a:solidFill>
                <a:srgbClr val="006699"/>
              </a:solidFill>
              <a:ea typeface="SimSun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929624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1216</TotalTime>
  <Words>1469</Words>
  <Application>Microsoft Office PowerPoint</Application>
  <PresentationFormat>Presentación en pantalla (4:3)</PresentationFormat>
  <Paragraphs>237</Paragraphs>
  <Slides>31</Slides>
  <Notes>5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31</vt:i4>
      </vt:variant>
    </vt:vector>
  </HeadingPairs>
  <TitlesOfParts>
    <vt:vector size="39" baseType="lpstr">
      <vt:lpstr>ＭＳ Ｐゴシック</vt:lpstr>
      <vt:lpstr>SimSun</vt:lpstr>
      <vt:lpstr>Arial</vt:lpstr>
      <vt:lpstr>Arial Black</vt:lpstr>
      <vt:lpstr>Arial Narrow</vt:lpstr>
      <vt:lpstr>Calibri</vt:lpstr>
      <vt:lpstr>Wingdings</vt:lpstr>
      <vt:lpstr>Tema de Office</vt:lpstr>
      <vt:lpstr>Taller de capacitación sobre planificación estadística y GpRD en América Latina</vt:lpstr>
      <vt:lpstr>¿Qué es la Gestión para Resultados en el Desarrollo (GpRD)?</vt:lpstr>
      <vt:lpstr>¿Qué es la Gestión para Resultados en el Desarrollo (GpRD)?</vt:lpstr>
      <vt:lpstr>Características principales</vt:lpstr>
      <vt:lpstr>Economía política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Taller de capacitación sobre planificación estadística y GpRD en América Latina</vt:lpstr>
    </vt:vector>
  </TitlesOfParts>
  <Company>PERSONAL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RGOMEZ</dc:creator>
  <cp:lastModifiedBy>Miguel Corleto</cp:lastModifiedBy>
  <cp:revision>39</cp:revision>
  <dcterms:created xsi:type="dcterms:W3CDTF">2014-05-12T03:27:26Z</dcterms:created>
  <dcterms:modified xsi:type="dcterms:W3CDTF">2021-09-16T22:05:12Z</dcterms:modified>
</cp:coreProperties>
</file>