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363" r:id="rId3"/>
    <p:sldId id="364" r:id="rId4"/>
    <p:sldId id="365" r:id="rId5"/>
    <p:sldId id="366" r:id="rId6"/>
    <p:sldId id="367" r:id="rId7"/>
    <p:sldId id="368" r:id="rId8"/>
    <p:sldId id="289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5" autoAdjust="0"/>
  </p:normalViewPr>
  <p:slideViewPr>
    <p:cSldViewPr>
      <p:cViewPr varScale="1">
        <p:scale>
          <a:sx n="75" d="100"/>
          <a:sy n="75" d="100"/>
        </p:scale>
        <p:origin x="2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3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3928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56C87-2099-B44D-A22C-5EE31300B3FC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2B7DE-43E0-B447-A563-B81E0A32158B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21699-161A-4C41-B27C-B6017DB0A198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B0C4-7FF3-BA4B-A317-77CD58B0840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SV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1693-96A6-499B-BC7A-3E9A5F6C936A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SV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2C2C8-2D3E-47FF-93C2-7368825D1B84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21693-96A6-499B-BC7A-3E9A5F6C936A}" type="slidenum">
              <a:rPr lang="es-SV" smtClean="0"/>
              <a:t>‹Nº›</a:t>
            </a:fld>
            <a:endParaRPr lang="es-SV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22" b="19625"/>
          <a:stretch>
            <a:fillRect/>
          </a:stretch>
        </p:blipFill>
        <p:spPr>
          <a:xfrm>
            <a:off x="3779912" y="115533"/>
            <a:ext cx="5292080" cy="6862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977B9-C326-46E7-B19C-F0D147D83BE6}" type="datetimeFigureOut">
              <a:rPr lang="es-SV" smtClean="0"/>
              <a:t>15/6/2023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2B920-A1BE-437F-A36E-488EAD1BEDC8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Captura de pantalla 2012-10-01 a la(s) 12.03.19.png">
            <a:extLst>
              <a:ext uri="{FF2B5EF4-FFF2-40B4-BE49-F238E27FC236}">
                <a16:creationId xmlns:a16="http://schemas.microsoft.com/office/drawing/2014/main" id="{A7C6D770-6AFD-CA4C-9AE8-DA01A7639E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9" t="3451" r="9538" b="3451"/>
          <a:stretch/>
        </p:blipFill>
        <p:spPr>
          <a:xfrm>
            <a:off x="0" y="3429000"/>
            <a:ext cx="1959055" cy="3425884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828800" y="2630290"/>
            <a:ext cx="6858000" cy="17907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300" dirty="0"/>
              <a:t>DIRESAN 4ra. PROMOCION</a:t>
            </a:r>
            <a:br>
              <a:rPr lang="es-ES" sz="3300" dirty="0"/>
            </a:br>
            <a:r>
              <a:rPr lang="es-ES" sz="3300" dirty="0"/>
              <a:t>Guía Trabajo Final</a:t>
            </a:r>
          </a:p>
          <a:p>
            <a:pPr algn="ctr"/>
            <a:r>
              <a:rPr lang="es-ES" sz="3300" b="1" dirty="0"/>
              <a:t>Perfil de proyecto SAN</a:t>
            </a:r>
          </a:p>
          <a:p>
            <a:pPr algn="ctr"/>
            <a:endParaRPr lang="es-SV" sz="3300" b="1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5220072" y="4755669"/>
            <a:ext cx="3129137" cy="5227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100" dirty="0" smtClean="0"/>
              <a:t>15 de junio del 2023</a:t>
            </a:r>
            <a:endParaRPr lang="es-SV" sz="21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79512" y="332656"/>
            <a:ext cx="3780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b="1" dirty="0"/>
              <a:t>Diplomado en Resiliencia de la Seguridad </a:t>
            </a:r>
          </a:p>
          <a:p>
            <a:r>
              <a:rPr lang="es-SV" sz="1200" b="1" dirty="0"/>
              <a:t>Alimentaria y Nutricional (DIRESAN)</a:t>
            </a:r>
            <a:endParaRPr lang="es-SV" sz="1000" b="1" dirty="0">
              <a:latin typeface="+mj-lt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8" b="25700"/>
          <a:stretch>
            <a:fillRect/>
          </a:stretch>
        </p:blipFill>
        <p:spPr>
          <a:xfrm>
            <a:off x="6084168" y="6135860"/>
            <a:ext cx="3047961" cy="71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81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377279"/>
            <a:ext cx="6864256" cy="463136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Trabajo final DIRESAN 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IV</a:t>
            </a:r>
            <a:endParaRPr lang="es-SV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59557" y="1896555"/>
            <a:ext cx="752259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350" dirty="0"/>
          </a:p>
        </p:txBody>
      </p:sp>
      <p:sp>
        <p:nvSpPr>
          <p:cNvPr id="4" name="CuadroTexto 3"/>
          <p:cNvSpPr txBox="1"/>
          <p:nvPr/>
        </p:nvSpPr>
        <p:spPr>
          <a:xfrm>
            <a:off x="683568" y="2221780"/>
            <a:ext cx="78488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El trabajo final es un componente fundamental del proceso de enseñanza aprendizaje; tiene como objetivo aplicar los conocimientos teóricos a una situación real y concreta, de un territorio seleccionado por el grupo. </a:t>
            </a:r>
          </a:p>
          <a:p>
            <a:endParaRPr lang="es-ES" sz="2000" dirty="0"/>
          </a:p>
          <a:p>
            <a:r>
              <a:rPr lang="es-ES" sz="2000" dirty="0"/>
              <a:t>El trabajo consistirá en el diseño de una operación de socorro y recuperación prolongada según los mandatos y principios de acción del Programa Mundial de Alimentos.   El documento de proyecto deberá considerar la información de contexto relevante para el territorio seleccionado, desarrollar el marco lógico y elaborar un presupuesto realista. </a:t>
            </a:r>
            <a:endParaRPr lang="es-E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8" b="25700"/>
          <a:stretch>
            <a:fillRect/>
          </a:stretch>
        </p:blipFill>
        <p:spPr>
          <a:xfrm>
            <a:off x="6084168" y="6161260"/>
            <a:ext cx="3047961" cy="71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6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2755" y="1151566"/>
            <a:ext cx="7886700" cy="46313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Guía detallada del Trabajo Final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2276872"/>
            <a:ext cx="7886700" cy="36699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000" b="1" dirty="0"/>
              <a:t>Perfil de proyecto de Seguridad Alimentaria y Nutricional</a:t>
            </a:r>
            <a:endParaRPr lang="es-SV" sz="2000" dirty="0"/>
          </a:p>
          <a:p>
            <a:r>
              <a:rPr lang="es-ES" sz="2000" b="1" dirty="0"/>
              <a:t> </a:t>
            </a:r>
            <a:r>
              <a:rPr lang="es-ES" sz="2000" dirty="0"/>
              <a:t>Se conformarán grupos </a:t>
            </a:r>
            <a:r>
              <a:rPr lang="es-ES" sz="2000" dirty="0" smtClean="0"/>
              <a:t>para </a:t>
            </a:r>
            <a:r>
              <a:rPr lang="es-ES" sz="2000" dirty="0"/>
              <a:t>la elaboración de una propuesta de </a:t>
            </a:r>
            <a:r>
              <a:rPr lang="es-ES" sz="2000" dirty="0" smtClean="0"/>
              <a:t>operación de socorro y </a:t>
            </a:r>
            <a:r>
              <a:rPr lang="es-ES" sz="2000" dirty="0" smtClean="0"/>
              <a:t>recuperación prolongada</a:t>
            </a:r>
            <a:endParaRPr lang="es-ES" sz="2000" dirty="0"/>
          </a:p>
          <a:p>
            <a:r>
              <a:rPr lang="es-ES" sz="2000" dirty="0" smtClean="0"/>
              <a:t>Se </a:t>
            </a:r>
            <a:r>
              <a:rPr lang="es-ES" sz="2000" dirty="0"/>
              <a:t>entregará documento en formato en Word con letra A</a:t>
            </a:r>
            <a:r>
              <a:rPr lang="es-ES" sz="2000" dirty="0" smtClean="0"/>
              <a:t>rial </a:t>
            </a:r>
            <a:r>
              <a:rPr lang="es-ES" sz="2000" dirty="0"/>
              <a:t>11 a un espacio y medio con límite de </a:t>
            </a:r>
            <a:r>
              <a:rPr lang="es-ES" sz="2000" dirty="0" smtClean="0"/>
              <a:t>10 </a:t>
            </a:r>
            <a:r>
              <a:rPr lang="es-ES" sz="2000" dirty="0"/>
              <a:t>páginas más anexos </a:t>
            </a:r>
          </a:p>
          <a:p>
            <a:r>
              <a:rPr lang="es-ES" sz="2000" dirty="0"/>
              <a:t>Se realizará una presentación en </a:t>
            </a:r>
            <a:r>
              <a:rPr lang="es-ES" sz="2000" dirty="0" err="1"/>
              <a:t>Power</a:t>
            </a:r>
            <a:r>
              <a:rPr lang="es-ES" sz="2000" dirty="0"/>
              <a:t> Point por país el día </a:t>
            </a:r>
            <a:r>
              <a:rPr lang="es-ES" sz="2000" dirty="0" smtClean="0"/>
              <a:t>29 de Septiembre</a:t>
            </a:r>
          </a:p>
          <a:p>
            <a:r>
              <a:rPr lang="es-ES" sz="2000" dirty="0" smtClean="0"/>
              <a:t>La presentación tendrá una duración </a:t>
            </a:r>
            <a:r>
              <a:rPr lang="es-ES" sz="2000" b="1" dirty="0" smtClean="0"/>
              <a:t>máxima</a:t>
            </a:r>
            <a:r>
              <a:rPr lang="es-ES" sz="2000" dirty="0" smtClean="0"/>
              <a:t> de 10 minutos por grupo. No habrá flexibilidad en este límite.</a:t>
            </a:r>
          </a:p>
          <a:p>
            <a:pPr marL="0" indent="0">
              <a:buNone/>
            </a:pPr>
            <a:endParaRPr lang="es-ES" sz="2000" dirty="0" smtClean="0"/>
          </a:p>
          <a:p>
            <a:endParaRPr lang="es-ES" sz="2000" dirty="0" smtClean="0"/>
          </a:p>
          <a:p>
            <a:endParaRPr lang="es-ES" sz="2000" dirty="0" smtClean="0"/>
          </a:p>
          <a:p>
            <a:endParaRPr lang="es-SV" sz="2000" dirty="0"/>
          </a:p>
          <a:p>
            <a:endParaRPr lang="es-SV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8" b="25700"/>
          <a:stretch>
            <a:fillRect/>
          </a:stretch>
        </p:blipFill>
        <p:spPr>
          <a:xfrm>
            <a:off x="6096039" y="6123613"/>
            <a:ext cx="3047961" cy="71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42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/>
          </a:bodyPr>
          <a:lstStyle/>
          <a:p>
            <a:r>
              <a:rPr lang="es-ES" sz="4000" dirty="0" smtClean="0"/>
              <a:t>A tener en cuenta: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0813" y="2057143"/>
            <a:ext cx="8229600" cy="3773014"/>
          </a:xfrm>
        </p:spPr>
        <p:txBody>
          <a:bodyPr>
            <a:normAutofit/>
          </a:bodyPr>
          <a:lstStyle/>
          <a:p>
            <a:r>
              <a:rPr lang="es-ES" sz="2400" dirty="0" smtClean="0"/>
              <a:t>Si bien no se está condicionando de forma estricta la selección de las acciones a proponer en el perfil de proyecto, cabe señalar que entre los temas prioritarios para el PMA se encuentran:</a:t>
            </a:r>
          </a:p>
          <a:p>
            <a:pPr marL="0" indent="0">
              <a:buNone/>
            </a:pPr>
            <a:endParaRPr lang="es-ES" sz="2400" dirty="0" smtClean="0"/>
          </a:p>
          <a:p>
            <a:pPr lvl="1"/>
            <a:r>
              <a:rPr lang="es-ES" sz="2000" dirty="0" smtClean="0"/>
              <a:t>Poblaciones migrantes</a:t>
            </a:r>
          </a:p>
          <a:p>
            <a:pPr lvl="1"/>
            <a:r>
              <a:rPr lang="es-ES" sz="2000" dirty="0" smtClean="0"/>
              <a:t>Corredor seco (en el caso de Centroamérica)</a:t>
            </a:r>
          </a:p>
          <a:p>
            <a:pPr lvl="1"/>
            <a:r>
              <a:rPr lang="es-ES" sz="2000" dirty="0" smtClean="0"/>
              <a:t>Eventos climáticos extremos </a:t>
            </a:r>
          </a:p>
          <a:p>
            <a:pPr lvl="1"/>
            <a:r>
              <a:rPr lang="es-ES" sz="2000" dirty="0" smtClean="0"/>
              <a:t>Poblaciones indígenas y afrodescendientes</a:t>
            </a:r>
            <a:endParaRPr lang="es-ES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8" b="25700"/>
          <a:stretch>
            <a:fillRect/>
          </a:stretch>
        </p:blipFill>
        <p:spPr>
          <a:xfrm>
            <a:off x="6096039" y="6123613"/>
            <a:ext cx="3047961" cy="71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4641" y="1028736"/>
            <a:ext cx="7886700" cy="504079"/>
          </a:xfrm>
        </p:spPr>
        <p:txBody>
          <a:bodyPr>
            <a:noAutofit/>
          </a:bodyPr>
          <a:lstStyle/>
          <a:p>
            <a:r>
              <a:rPr lang="es-ES" sz="3600" dirty="0" smtClean="0">
                <a:solidFill>
                  <a:schemeClr val="tx2"/>
                </a:solidFill>
              </a:rPr>
              <a:t>Estructura del Perfil de Proyecto</a:t>
            </a:r>
            <a:endParaRPr lang="es-SV" sz="3600" dirty="0">
              <a:solidFill>
                <a:schemeClr val="tx2"/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652120" y="2132856"/>
            <a:ext cx="3330907" cy="1683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100" dirty="0"/>
              <a:t>Anexos </a:t>
            </a:r>
            <a:endParaRPr lang="es-SV" sz="2100" dirty="0"/>
          </a:p>
          <a:p>
            <a:pPr lvl="1"/>
            <a:r>
              <a:rPr lang="es-ES" sz="1800" dirty="0"/>
              <a:t>Marco </a:t>
            </a:r>
            <a:r>
              <a:rPr lang="es-ES" sz="1800" dirty="0"/>
              <a:t>Lógico</a:t>
            </a:r>
            <a:endParaRPr lang="es-SV" sz="1800" dirty="0"/>
          </a:p>
          <a:p>
            <a:pPr lvl="1"/>
            <a:r>
              <a:rPr lang="es-ES" sz="1800" dirty="0"/>
              <a:t>Mapas (opcional)</a:t>
            </a:r>
          </a:p>
          <a:p>
            <a:pPr lvl="1"/>
            <a:r>
              <a:rPr lang="es-ES" sz="1800" dirty="0"/>
              <a:t>Otros (opcional)</a:t>
            </a:r>
            <a:endParaRPr lang="es-SV" sz="1800" dirty="0"/>
          </a:p>
          <a:p>
            <a:endParaRPr lang="es-SV" sz="21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608" y="1844824"/>
            <a:ext cx="5614607" cy="452078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8" b="25700"/>
          <a:stretch>
            <a:fillRect/>
          </a:stretch>
        </p:blipFill>
        <p:spPr>
          <a:xfrm>
            <a:off x="6096039" y="6123613"/>
            <a:ext cx="3047961" cy="71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608" y="980728"/>
            <a:ext cx="7166639" cy="504079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Criterios de Evaluación </a:t>
            </a:r>
            <a:endParaRPr lang="es-SV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700831"/>
            <a:ext cx="7678146" cy="38884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000" dirty="0"/>
              <a:t>La propuesta de proyecto debe ser factible de ejecución, por lo que la delimitación geográfica, la conformidad con las políticas públicas y el marco presupuestario deben ajustarse en la medida de lo posible a parámetros realistas </a:t>
            </a:r>
            <a:endParaRPr lang="es-ES" sz="2000" dirty="0"/>
          </a:p>
          <a:p>
            <a:pPr marL="0" indent="0" algn="just">
              <a:buNone/>
            </a:pPr>
            <a:r>
              <a:rPr lang="es-ES" sz="2000" dirty="0"/>
              <a:t>La calificación del trabajo final constituirá el 60% </a:t>
            </a:r>
            <a:r>
              <a:rPr lang="es-ES" sz="2000" dirty="0"/>
              <a:t>del total de </a:t>
            </a:r>
            <a:r>
              <a:rPr lang="es-ES" sz="2000" dirty="0"/>
              <a:t>la </a:t>
            </a:r>
            <a:r>
              <a:rPr lang="es-ES" sz="2000" dirty="0"/>
              <a:t>evaluación del </a:t>
            </a:r>
            <a:r>
              <a:rPr lang="es-ES" sz="2000" dirty="0"/>
              <a:t>módulo DR5</a:t>
            </a:r>
            <a:r>
              <a:rPr lang="es-ES" sz="2000" dirty="0"/>
              <a:t>.</a:t>
            </a:r>
            <a:endParaRPr lang="es-SV" sz="2000" dirty="0"/>
          </a:p>
          <a:p>
            <a:pPr marL="0" indent="0" algn="just">
              <a:buNone/>
            </a:pPr>
            <a:r>
              <a:rPr lang="es-ES" sz="2000" b="1" dirty="0"/>
              <a:t>Criterios </a:t>
            </a:r>
            <a:r>
              <a:rPr lang="es-ES" sz="2000" b="1" dirty="0"/>
              <a:t>para la </a:t>
            </a:r>
            <a:r>
              <a:rPr lang="es-ES" sz="2000" b="1" dirty="0"/>
              <a:t>evaluación (*) :  		</a:t>
            </a:r>
            <a:r>
              <a:rPr lang="es-ES" sz="2000" b="1" dirty="0" smtClean="0"/>
              <a:t>	100 </a:t>
            </a:r>
            <a:r>
              <a:rPr lang="es-ES" sz="2000" b="1" dirty="0"/>
              <a:t>%</a:t>
            </a:r>
            <a:endParaRPr lang="es-SV" sz="2000" dirty="0"/>
          </a:p>
          <a:p>
            <a:pPr lvl="0" algn="just"/>
            <a:r>
              <a:rPr lang="es-ES" sz="2000" dirty="0"/>
              <a:t>Consistencia conceptual </a:t>
            </a:r>
            <a:r>
              <a:rPr lang="es-ES" sz="2000" dirty="0"/>
              <a:t> 			(20 %)</a:t>
            </a:r>
            <a:endParaRPr lang="es-SV" sz="2000" dirty="0"/>
          </a:p>
          <a:p>
            <a:pPr lvl="0" algn="just"/>
            <a:r>
              <a:rPr lang="es-ES" sz="2000" dirty="0"/>
              <a:t>Contexto político e </a:t>
            </a:r>
            <a:r>
              <a:rPr lang="es-ES" sz="2000" dirty="0"/>
              <a:t>institucional   		(15 %) </a:t>
            </a:r>
            <a:endParaRPr lang="es-SV" sz="2000" dirty="0"/>
          </a:p>
          <a:p>
            <a:pPr lvl="0" algn="just"/>
            <a:r>
              <a:rPr lang="es-ES" sz="2000" dirty="0"/>
              <a:t>Utilización de sistemas de </a:t>
            </a:r>
            <a:r>
              <a:rPr lang="es-ES" sz="2000" dirty="0"/>
              <a:t>información  	</a:t>
            </a:r>
            <a:r>
              <a:rPr lang="es-ES" sz="2000" dirty="0" smtClean="0"/>
              <a:t>	(</a:t>
            </a:r>
            <a:r>
              <a:rPr lang="es-ES" sz="2000" dirty="0"/>
              <a:t>20 %)</a:t>
            </a:r>
            <a:endParaRPr lang="es-SV" sz="2000" dirty="0"/>
          </a:p>
          <a:p>
            <a:pPr lvl="0" algn="just"/>
            <a:r>
              <a:rPr lang="es-ES" sz="2000" dirty="0"/>
              <a:t>Lógica del análisis </a:t>
            </a:r>
            <a:r>
              <a:rPr lang="es-ES" sz="2000" dirty="0"/>
              <a:t> 			</a:t>
            </a:r>
            <a:r>
              <a:rPr lang="es-ES" sz="2000" dirty="0" smtClean="0"/>
              <a:t>	(</a:t>
            </a:r>
            <a:r>
              <a:rPr lang="es-ES" sz="2000" dirty="0"/>
              <a:t>30 %)</a:t>
            </a:r>
            <a:endParaRPr lang="es-SV" sz="2000" dirty="0"/>
          </a:p>
          <a:p>
            <a:pPr lvl="0" algn="just"/>
            <a:r>
              <a:rPr lang="es-ES" sz="2000" dirty="0"/>
              <a:t>Elaboración de </a:t>
            </a:r>
            <a:r>
              <a:rPr lang="es-ES" sz="2000" dirty="0"/>
              <a:t>indicadores 		</a:t>
            </a:r>
            <a:r>
              <a:rPr lang="es-ES" sz="2000" dirty="0" smtClean="0"/>
              <a:t>	(</a:t>
            </a:r>
            <a:r>
              <a:rPr lang="es-ES" sz="2000" dirty="0"/>
              <a:t>15 %) </a:t>
            </a:r>
            <a:r>
              <a:rPr lang="es-ES" sz="2000" dirty="0"/>
              <a:t>		</a:t>
            </a:r>
            <a:endParaRPr lang="es-SV" sz="2000" dirty="0"/>
          </a:p>
          <a:p>
            <a:pPr algn="just"/>
            <a:endParaRPr lang="es-SV" sz="2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23528" y="5877272"/>
            <a:ext cx="83217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i="1" dirty="0"/>
              <a:t>(*)  Se conformará un panel de expertos para la presentación y evaluación final del perfil de proyecto </a:t>
            </a:r>
            <a:endParaRPr lang="es-SV" sz="1500" b="1" i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8" b="25700"/>
          <a:stretch>
            <a:fillRect/>
          </a:stretch>
        </p:blipFill>
        <p:spPr>
          <a:xfrm>
            <a:off x="6096039" y="6123613"/>
            <a:ext cx="3047961" cy="71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62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2012-10-01 a la(s) 12.03.19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1" t="-309" r="11615" b="3952"/>
          <a:stretch>
            <a:fillRect/>
          </a:stretch>
        </p:blipFill>
        <p:spPr>
          <a:xfrm>
            <a:off x="1" y="-27384"/>
            <a:ext cx="3328192" cy="6850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uadroTexto 5"/>
          <p:cNvSpPr txBox="1"/>
          <p:nvPr/>
        </p:nvSpPr>
        <p:spPr>
          <a:xfrm>
            <a:off x="1259634" y="6629859"/>
            <a:ext cx="26792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i="1" dirty="0">
                <a:latin typeface="Apple Chancery"/>
                <a:cs typeface="Apple Chancery"/>
              </a:rPr>
              <a:t>Mural de Fernando </a:t>
            </a:r>
            <a:r>
              <a:rPr lang="es-ES" sz="1100" b="1" i="1" dirty="0" err="1">
                <a:latin typeface="Apple Chancery"/>
                <a:cs typeface="Apple Chancery"/>
              </a:rPr>
              <a:t>Llort</a:t>
            </a:r>
            <a:r>
              <a:rPr lang="es-ES" sz="1100" b="1" i="1" dirty="0">
                <a:latin typeface="Apple Chancery"/>
                <a:cs typeface="Apple Chancery"/>
              </a:rPr>
              <a:t>- Edificio SICA</a:t>
            </a:r>
          </a:p>
        </p:txBody>
      </p:sp>
      <p:sp>
        <p:nvSpPr>
          <p:cNvPr id="7" name="Título 1"/>
          <p:cNvSpPr txBox="1"/>
          <p:nvPr/>
        </p:nvSpPr>
        <p:spPr>
          <a:xfrm>
            <a:off x="1371600" y="2924946"/>
            <a:ext cx="7772400" cy="1362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>
                <a:solidFill>
                  <a:schemeClr val="bg1">
                    <a:lumMod val="50000"/>
                  </a:schemeClr>
                </a:solidFill>
              </a:rPr>
              <a:t>Gracias</a:t>
            </a:r>
            <a:br>
              <a:rPr lang="es-ES" sz="28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2800" b="1" dirty="0">
                <a:solidFill>
                  <a:schemeClr val="bg1">
                    <a:lumMod val="50000"/>
                  </a:schemeClr>
                </a:solidFill>
              </a:rPr>
              <a:t>WWW.SICA.INT</a:t>
            </a:r>
            <a:br>
              <a:rPr lang="es-ES" sz="28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2800" b="1" dirty="0">
                <a:solidFill>
                  <a:schemeClr val="bg1">
                    <a:lumMod val="50000"/>
                  </a:schemeClr>
                </a:solidFill>
              </a:rPr>
              <a:t>WWW.SICA.INT/SAN</a:t>
            </a:r>
            <a:br>
              <a:rPr lang="es-ES" sz="2800" b="1" dirty="0">
                <a:solidFill>
                  <a:schemeClr val="bg1">
                    <a:lumMod val="50000"/>
                  </a:schemeClr>
                </a:solidFill>
              </a:rPr>
            </a:br>
            <a:endParaRPr lang="es-E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8" b="25700"/>
          <a:stretch>
            <a:fillRect/>
          </a:stretch>
        </p:blipFill>
        <p:spPr>
          <a:xfrm>
            <a:off x="5733535" y="5972747"/>
            <a:ext cx="3410465" cy="8045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RESAN PMA programacion_ [solo lectura]" id="{7CE792F9-ADB0-4F4C-954C-A563D6283FAE}" vid="{CF9B2625-8753-458F-B8BA-56CF5A6D4B45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RESAN PMA programacion_ [solo lectura]" id="{7CE792F9-ADB0-4F4C-954C-A563D6283FAE}" vid="{7544790D-2870-4CE3-92D1-B152235B3E2E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DIRESAN PMA programacion_</Template>
  <TotalTime>39</TotalTime>
  <Words>428</Words>
  <Application>Microsoft Office PowerPoint</Application>
  <PresentationFormat>Presentación en pantalla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Apple Chancery</vt:lpstr>
      <vt:lpstr>Arial</vt:lpstr>
      <vt:lpstr>Calibri</vt:lpstr>
      <vt:lpstr>Tema de Office</vt:lpstr>
      <vt:lpstr>Diseño personalizado</vt:lpstr>
      <vt:lpstr>Presentación de PowerPoint</vt:lpstr>
      <vt:lpstr>Trabajo final DIRESAN IV</vt:lpstr>
      <vt:lpstr>Guía detallada del Trabajo Final</vt:lpstr>
      <vt:lpstr>A tener en cuenta:</vt:lpstr>
      <vt:lpstr>Estructura del Perfil de Proyecto</vt:lpstr>
      <vt:lpstr>Criterios de Evaluación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Alvaro Herdocia</dc:creator>
  <cp:lastModifiedBy>Alvaro Herdocia</cp:lastModifiedBy>
  <cp:revision>6</cp:revision>
  <cp:lastPrinted>2020-11-04T22:39:00Z</cp:lastPrinted>
  <dcterms:created xsi:type="dcterms:W3CDTF">2023-06-15T21:16:16Z</dcterms:created>
  <dcterms:modified xsi:type="dcterms:W3CDTF">2023-06-15T21:55:49Z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FC95F34B561A479BB560325362F488CE</vt:lpwstr>
  </property>
  <property fmtid="{D5CDD505-2E9C-101B-9397-08002B2CF9AE}" pid="3" name="KSOProductBuildVer">
    <vt:lpwstr>1033-11.2.0.11516</vt:lpwstr>
  </property>
</Properties>
</file>