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1.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36" r:id="rId1"/>
  </p:sldMasterIdLst>
  <p:notesMasterIdLst>
    <p:notesMasterId r:id="rId39"/>
  </p:notesMasterIdLst>
  <p:sldIdLst>
    <p:sldId id="256" r:id="rId2"/>
    <p:sldId id="306" r:id="rId3"/>
    <p:sldId id="296" r:id="rId4"/>
    <p:sldId id="297" r:id="rId5"/>
    <p:sldId id="298" r:id="rId6"/>
    <p:sldId id="299" r:id="rId7"/>
    <p:sldId id="300" r:id="rId8"/>
    <p:sldId id="301" r:id="rId9"/>
    <p:sldId id="302" r:id="rId10"/>
    <p:sldId id="307" r:id="rId11"/>
    <p:sldId id="308" r:id="rId12"/>
    <p:sldId id="303" r:id="rId13"/>
    <p:sldId id="304" r:id="rId14"/>
    <p:sldId id="258" r:id="rId15"/>
    <p:sldId id="259" r:id="rId16"/>
    <p:sldId id="260" r:id="rId17"/>
    <p:sldId id="279" r:id="rId18"/>
    <p:sldId id="309" r:id="rId19"/>
    <p:sldId id="342" r:id="rId20"/>
    <p:sldId id="280" r:id="rId21"/>
    <p:sldId id="343" r:id="rId22"/>
    <p:sldId id="344" r:id="rId23"/>
    <p:sldId id="293" r:id="rId24"/>
    <p:sldId id="345" r:id="rId25"/>
    <p:sldId id="346" r:id="rId26"/>
    <p:sldId id="348" r:id="rId27"/>
    <p:sldId id="287" r:id="rId28"/>
    <p:sldId id="350" r:id="rId29"/>
    <p:sldId id="261" r:id="rId30"/>
    <p:sldId id="294" r:id="rId31"/>
    <p:sldId id="295" r:id="rId32"/>
    <p:sldId id="265" r:id="rId33"/>
    <p:sldId id="351" r:id="rId34"/>
    <p:sldId id="352" r:id="rId35"/>
    <p:sldId id="353" r:id="rId36"/>
    <p:sldId id="262" r:id="rId37"/>
    <p:sldId id="305" r:id="rId38"/>
  </p:sldIdLst>
  <p:sldSz cx="12192000" cy="6858000"/>
  <p:notesSz cx="6858000" cy="9144000"/>
  <p:defaultTextStyle>
    <a:defPPr>
      <a:defRPr lang="es-ES"/>
    </a:defPPr>
    <a:lvl1pPr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ＭＳ Ｐゴシック" panose="020B0600070205080204" pitchFamily="34" charset="-128"/>
        <a:cs typeface="+mn-cs"/>
      </a:defRPr>
    </a:lvl5pPr>
    <a:lvl6pPr marL="22860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6pPr>
    <a:lvl7pPr marL="27432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7pPr>
    <a:lvl8pPr marL="32004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8pPr>
    <a:lvl9pPr marL="3657600" algn="l" defTabSz="914400" rtl="0" eaLnBrk="1" latinLnBrk="0" hangingPunct="1">
      <a:defRPr kern="1200">
        <a:solidFill>
          <a:schemeClr val="tx1"/>
        </a:solidFill>
        <a:latin typeface="Arial" panose="020B0604020202020204" pitchFamily="34" charset="0"/>
        <a:ea typeface="ＭＳ Ｐゴシック" panose="020B0600070205080204" pitchFamily="34"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756"/>
    <p:restoredTop sz="94689"/>
  </p:normalViewPr>
  <p:slideViewPr>
    <p:cSldViewPr>
      <p:cViewPr varScale="1">
        <p:scale>
          <a:sx n="108" d="100"/>
          <a:sy n="108" d="100"/>
        </p:scale>
        <p:origin x="496" y="184"/>
      </p:cViewPr>
      <p:guideLst>
        <p:guide orient="horz" pos="2160"/>
        <p:guide pos="3840"/>
      </p:guideLst>
    </p:cSldViewPr>
  </p:slideViewPr>
  <p:notesTextViewPr>
    <p:cViewPr>
      <p:scale>
        <a:sx n="100" d="100"/>
        <a:sy n="100" d="100"/>
      </p:scale>
      <p:origin x="0" y="0"/>
    </p:cViewPr>
  </p:notesTextViewPr>
  <p:sorterViewPr>
    <p:cViewPr>
      <p:scale>
        <a:sx n="80" d="100"/>
        <a:sy n="8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C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3B87CF-932E-A046-86A9-7C51A09AD237}" type="datetimeFigureOut">
              <a:rPr lang="es-CR" smtClean="0"/>
              <a:t>10/2/23</a:t>
            </a:fld>
            <a:endParaRPr lang="es-CR"/>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C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C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C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D4A2F3-52C9-B849-BE48-C7BF7AF3AA6E}" type="slidenum">
              <a:rPr lang="es-CR" smtClean="0"/>
              <a:t>‹Nº›</a:t>
            </a:fld>
            <a:endParaRPr lang="es-CR"/>
          </a:p>
        </p:txBody>
      </p:sp>
    </p:spTree>
    <p:extLst>
      <p:ext uri="{BB962C8B-B14F-4D97-AF65-F5344CB8AC3E}">
        <p14:creationId xmlns:p14="http://schemas.microsoft.com/office/powerpoint/2010/main" val="23573944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7" name="1 Marcador de imagen de diapositiva">
            <a:extLst>
              <a:ext uri="{FF2B5EF4-FFF2-40B4-BE49-F238E27FC236}">
                <a16:creationId xmlns:a16="http://schemas.microsoft.com/office/drawing/2014/main" id="{701C89EA-1C63-5940-B476-9F8EFC429E93}"/>
              </a:ext>
            </a:extLst>
          </p:cNvPr>
          <p:cNvSpPr>
            <a:spLocks noGrp="1" noRot="1" noChangeAspect="1" noChangeArrowheads="1" noTextEdit="1"/>
          </p:cNvSpPr>
          <p:nvPr>
            <p:ph type="sldImg"/>
          </p:nvPr>
        </p:nvSpPr>
        <p:spPr>
          <a:xfrm>
            <a:off x="685800" y="1143000"/>
            <a:ext cx="5486400" cy="3086100"/>
          </a:xfrm>
          <a:ln/>
        </p:spPr>
      </p:sp>
      <p:sp>
        <p:nvSpPr>
          <p:cNvPr id="24578" name="2 Marcador de notas">
            <a:extLst>
              <a:ext uri="{FF2B5EF4-FFF2-40B4-BE49-F238E27FC236}">
                <a16:creationId xmlns:a16="http://schemas.microsoft.com/office/drawing/2014/main" id="{79069B60-0BD6-8944-AD69-BF643A891E3F}"/>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R" altLang="es-CR">
              <a:ea typeface="ＭＳ Ｐゴシック" panose="020B0600070205080204" pitchFamily="34" charset="-128"/>
            </a:endParaRPr>
          </a:p>
        </p:txBody>
      </p:sp>
      <p:sp>
        <p:nvSpPr>
          <p:cNvPr id="24579" name="3 Marcador de número de diapositiva">
            <a:extLst>
              <a:ext uri="{FF2B5EF4-FFF2-40B4-BE49-F238E27FC236}">
                <a16:creationId xmlns:a16="http://schemas.microsoft.com/office/drawing/2014/main" id="{81917175-5394-4B49-BA4E-ADFB60D8837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fld id="{DECFDD50-AA59-0B44-B7B1-F090F76B0D0D}" type="slidenum">
              <a:rPr lang="es-ES" altLang="es-CR" sz="1300" smtClean="0"/>
              <a:pPr fontAlgn="base">
                <a:spcBef>
                  <a:spcPct val="0"/>
                </a:spcBef>
                <a:spcAft>
                  <a:spcPct val="0"/>
                </a:spcAft>
              </a:pPr>
              <a:t>20</a:t>
            </a:fld>
            <a:endParaRPr lang="es-ES" altLang="es-CR" sz="130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1 Marcador de imagen de diapositiva">
            <a:extLst>
              <a:ext uri="{FF2B5EF4-FFF2-40B4-BE49-F238E27FC236}">
                <a16:creationId xmlns:a16="http://schemas.microsoft.com/office/drawing/2014/main" id="{6B5D3D24-64FA-D84F-A38C-2CA8EA6AA6D5}"/>
              </a:ext>
            </a:extLst>
          </p:cNvPr>
          <p:cNvSpPr>
            <a:spLocks noGrp="1" noRot="1" noChangeAspect="1" noChangeArrowheads="1" noTextEdit="1"/>
          </p:cNvSpPr>
          <p:nvPr>
            <p:ph type="sldImg"/>
          </p:nvPr>
        </p:nvSpPr>
        <p:spPr>
          <a:xfrm>
            <a:off x="685800" y="1143000"/>
            <a:ext cx="5486400" cy="3086100"/>
          </a:xfrm>
          <a:ln/>
        </p:spPr>
      </p:sp>
      <p:sp>
        <p:nvSpPr>
          <p:cNvPr id="26626" name="2 Marcador de notas">
            <a:extLst>
              <a:ext uri="{FF2B5EF4-FFF2-40B4-BE49-F238E27FC236}">
                <a16:creationId xmlns:a16="http://schemas.microsoft.com/office/drawing/2014/main" id="{991BE459-614D-C54B-814E-CE406B87D12D}"/>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R" altLang="es-CR">
              <a:ea typeface="ＭＳ Ｐゴシック" panose="020B0600070205080204" pitchFamily="34" charset="-128"/>
            </a:endParaRPr>
          </a:p>
        </p:txBody>
      </p:sp>
      <p:sp>
        <p:nvSpPr>
          <p:cNvPr id="26627" name="3 Marcador de número de diapositiva">
            <a:extLst>
              <a:ext uri="{FF2B5EF4-FFF2-40B4-BE49-F238E27FC236}">
                <a16:creationId xmlns:a16="http://schemas.microsoft.com/office/drawing/2014/main" id="{1B6FCCF2-3B20-F348-A109-492E6FC3FE75}"/>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fld id="{343BB6EF-1479-7D47-AD95-4815EBDFB9AF}" type="slidenum">
              <a:rPr lang="es-ES" altLang="es-CR" sz="1300" smtClean="0"/>
              <a:pPr fontAlgn="base">
                <a:spcBef>
                  <a:spcPct val="0"/>
                </a:spcBef>
                <a:spcAft>
                  <a:spcPct val="0"/>
                </a:spcAft>
              </a:pPr>
              <a:t>21</a:t>
            </a:fld>
            <a:endParaRPr lang="es-ES" altLang="es-CR" sz="130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1 Marcador de imagen de diapositiva">
            <a:extLst>
              <a:ext uri="{FF2B5EF4-FFF2-40B4-BE49-F238E27FC236}">
                <a16:creationId xmlns:a16="http://schemas.microsoft.com/office/drawing/2014/main" id="{21DC3FAD-E209-D948-ACD4-F9A1CCBD6134}"/>
              </a:ext>
            </a:extLst>
          </p:cNvPr>
          <p:cNvSpPr>
            <a:spLocks noGrp="1" noRot="1" noChangeAspect="1" noChangeArrowheads="1" noTextEdit="1"/>
          </p:cNvSpPr>
          <p:nvPr>
            <p:ph type="sldImg"/>
          </p:nvPr>
        </p:nvSpPr>
        <p:spPr>
          <a:xfrm>
            <a:off x="685800" y="1143000"/>
            <a:ext cx="5486400" cy="3086100"/>
          </a:xfrm>
          <a:ln/>
        </p:spPr>
      </p:sp>
      <p:sp>
        <p:nvSpPr>
          <p:cNvPr id="37890" name="2 Marcador de notas">
            <a:extLst>
              <a:ext uri="{FF2B5EF4-FFF2-40B4-BE49-F238E27FC236}">
                <a16:creationId xmlns:a16="http://schemas.microsoft.com/office/drawing/2014/main" id="{CE045BC1-89BF-E549-A732-44A29994EB33}"/>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R" altLang="es-CR">
              <a:ea typeface="ＭＳ Ｐゴシック" panose="020B0600070205080204" pitchFamily="34" charset="-128"/>
            </a:endParaRPr>
          </a:p>
        </p:txBody>
      </p:sp>
      <p:sp>
        <p:nvSpPr>
          <p:cNvPr id="37891" name="3 Marcador de número de diapositiva">
            <a:extLst>
              <a:ext uri="{FF2B5EF4-FFF2-40B4-BE49-F238E27FC236}">
                <a16:creationId xmlns:a16="http://schemas.microsoft.com/office/drawing/2014/main" id="{3D5EC72A-47E1-9F4A-A183-C854B4C8997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fld id="{41240150-25CD-5942-8867-1746D2A07BC9}" type="slidenum">
              <a:rPr lang="es-ES" altLang="es-CR" sz="1300" smtClean="0"/>
              <a:pPr fontAlgn="base">
                <a:spcBef>
                  <a:spcPct val="0"/>
                </a:spcBef>
                <a:spcAft>
                  <a:spcPct val="0"/>
                </a:spcAft>
              </a:pPr>
              <a:t>23</a:t>
            </a:fld>
            <a:endParaRPr lang="es-ES" altLang="es-CR" sz="130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3" name="1 Marcador de imagen de diapositiva">
            <a:extLst>
              <a:ext uri="{FF2B5EF4-FFF2-40B4-BE49-F238E27FC236}">
                <a16:creationId xmlns:a16="http://schemas.microsoft.com/office/drawing/2014/main" id="{0597E8FA-DE9A-CB4A-B1AF-D8E5FF236D3E}"/>
              </a:ext>
            </a:extLst>
          </p:cNvPr>
          <p:cNvSpPr>
            <a:spLocks noGrp="1" noRot="1" noChangeAspect="1" noChangeArrowheads="1" noTextEdit="1"/>
          </p:cNvSpPr>
          <p:nvPr>
            <p:ph type="sldImg"/>
          </p:nvPr>
        </p:nvSpPr>
        <p:spPr>
          <a:xfrm>
            <a:off x="685800" y="1143000"/>
            <a:ext cx="5486400" cy="3086100"/>
          </a:xfrm>
          <a:ln/>
        </p:spPr>
      </p:sp>
      <p:sp>
        <p:nvSpPr>
          <p:cNvPr id="44034" name="2 Marcador de notas">
            <a:extLst>
              <a:ext uri="{FF2B5EF4-FFF2-40B4-BE49-F238E27FC236}">
                <a16:creationId xmlns:a16="http://schemas.microsoft.com/office/drawing/2014/main" id="{6C476E26-4666-FD45-BDB8-17DC61ABF294}"/>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s-CR" altLang="es-CR">
              <a:ea typeface="ＭＳ Ｐゴシック" panose="020B0600070205080204" pitchFamily="34" charset="-128"/>
            </a:endParaRPr>
          </a:p>
        </p:txBody>
      </p:sp>
      <p:sp>
        <p:nvSpPr>
          <p:cNvPr id="44035" name="3 Marcador de número de diapositiva">
            <a:extLst>
              <a:ext uri="{FF2B5EF4-FFF2-40B4-BE49-F238E27FC236}">
                <a16:creationId xmlns:a16="http://schemas.microsoft.com/office/drawing/2014/main" id="{F2E92535-1CCC-7147-A552-0EC30B717350}"/>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Arial" panose="020B0604020202020204" pitchFamily="34" charset="0"/>
                <a:ea typeface="ＭＳ Ｐゴシック" panose="020B0600070205080204" pitchFamily="34" charset="-128"/>
              </a:defRPr>
            </a:lvl1pPr>
            <a:lvl2pPr marL="742950" indent="-285750">
              <a:spcBef>
                <a:spcPct val="30000"/>
              </a:spcBef>
              <a:defRPr sz="1200">
                <a:solidFill>
                  <a:schemeClr val="tx1"/>
                </a:solidFill>
                <a:latin typeface="Arial" panose="020B0604020202020204" pitchFamily="34" charset="0"/>
                <a:ea typeface="ＭＳ Ｐゴシック" panose="020B0600070205080204" pitchFamily="34" charset="-128"/>
              </a:defRPr>
            </a:lvl2pPr>
            <a:lvl3pPr marL="1143000" indent="-228600">
              <a:spcBef>
                <a:spcPct val="30000"/>
              </a:spcBef>
              <a:defRPr sz="1200">
                <a:solidFill>
                  <a:schemeClr val="tx1"/>
                </a:solidFill>
                <a:latin typeface="Arial" panose="020B0604020202020204" pitchFamily="34" charset="0"/>
                <a:ea typeface="ＭＳ Ｐゴシック" panose="020B0600070205080204" pitchFamily="34" charset="-128"/>
              </a:defRPr>
            </a:lvl3pPr>
            <a:lvl4pPr marL="1600200" indent="-228600">
              <a:spcBef>
                <a:spcPct val="30000"/>
              </a:spcBef>
              <a:defRPr sz="1200">
                <a:solidFill>
                  <a:schemeClr val="tx1"/>
                </a:solidFill>
                <a:latin typeface="Arial" panose="020B0604020202020204" pitchFamily="34" charset="0"/>
                <a:ea typeface="ＭＳ Ｐゴシック" panose="020B0600070205080204" pitchFamily="34" charset="-128"/>
              </a:defRPr>
            </a:lvl4pPr>
            <a:lvl5pPr marL="2057400" indent="-228600">
              <a:spcBef>
                <a:spcPct val="30000"/>
              </a:spcBef>
              <a:defRPr sz="12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ＭＳ Ｐゴシック" panose="020B0600070205080204" pitchFamily="34" charset="-128"/>
              </a:defRPr>
            </a:lvl9pPr>
          </a:lstStyle>
          <a:p>
            <a:pPr fontAlgn="base">
              <a:spcBef>
                <a:spcPct val="0"/>
              </a:spcBef>
              <a:spcAft>
                <a:spcPct val="0"/>
              </a:spcAft>
            </a:pPr>
            <a:fld id="{F454D410-90AB-2B4C-9500-F8BE94E04039}" type="slidenum">
              <a:rPr lang="es-ES" altLang="es-CR" sz="1300" smtClean="0"/>
              <a:pPr fontAlgn="base">
                <a:spcBef>
                  <a:spcPct val="0"/>
                </a:spcBef>
                <a:spcAft>
                  <a:spcPct val="0"/>
                </a:spcAft>
              </a:pPr>
              <a:t>27</a:t>
            </a:fld>
            <a:endParaRPr lang="es-ES" altLang="es-CR" sz="13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914400" y="2130426"/>
            <a:ext cx="10363200" cy="1470025"/>
          </a:xfrm>
        </p:spPr>
        <p:txBody>
          <a:bodyPr/>
          <a:lstStyle/>
          <a:p>
            <a:r>
              <a:rPr lang="es-ES_tradnl"/>
              <a:t>Clic para editar título</a:t>
            </a:r>
            <a:endParaRPr lang="es-ES"/>
          </a:p>
        </p:txBody>
      </p:sp>
      <p:sp>
        <p:nvSpPr>
          <p:cNvPr id="3" name="Subtítulo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a:t>Haga clic para modificar el estilo de subtítulo del patrón</a:t>
            </a:r>
            <a:endParaRPr lang="es-ES"/>
          </a:p>
        </p:txBody>
      </p:sp>
      <p:sp>
        <p:nvSpPr>
          <p:cNvPr id="4" name="Marcador de fecha 3">
            <a:extLst>
              <a:ext uri="{FF2B5EF4-FFF2-40B4-BE49-F238E27FC236}">
                <a16:creationId xmlns:a16="http://schemas.microsoft.com/office/drawing/2014/main" id="{BE227610-066C-5142-988C-51EECE6B01BD}"/>
              </a:ext>
            </a:extLst>
          </p:cNvPr>
          <p:cNvSpPr>
            <a:spLocks noGrp="1"/>
          </p:cNvSpPr>
          <p:nvPr>
            <p:ph type="dt" sz="half" idx="10"/>
          </p:nvPr>
        </p:nvSpPr>
        <p:spPr/>
        <p:txBody>
          <a:bodyPr/>
          <a:lstStyle>
            <a:lvl1pPr>
              <a:defRPr/>
            </a:lvl1pPr>
          </a:lstStyle>
          <a:p>
            <a:pPr>
              <a:defRPr/>
            </a:pPr>
            <a:endParaRPr lang="es-ES"/>
          </a:p>
        </p:txBody>
      </p:sp>
      <p:sp>
        <p:nvSpPr>
          <p:cNvPr id="5" name="Marcador de pie de página 4">
            <a:extLst>
              <a:ext uri="{FF2B5EF4-FFF2-40B4-BE49-F238E27FC236}">
                <a16:creationId xmlns:a16="http://schemas.microsoft.com/office/drawing/2014/main" id="{19F2D0AF-80D3-BF42-9690-18F49304C99D}"/>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34F399E0-79C2-CF45-A26F-00F3922340C8}"/>
              </a:ext>
            </a:extLst>
          </p:cNvPr>
          <p:cNvSpPr>
            <a:spLocks noGrp="1"/>
          </p:cNvSpPr>
          <p:nvPr>
            <p:ph type="sldNum" sz="quarter" idx="12"/>
          </p:nvPr>
        </p:nvSpPr>
        <p:spPr/>
        <p:txBody>
          <a:bodyPr/>
          <a:lstStyle>
            <a:lvl1pPr>
              <a:defRPr/>
            </a:lvl1pPr>
          </a:lstStyle>
          <a:p>
            <a:pPr>
              <a:defRPr/>
            </a:pPr>
            <a:fld id="{52FFFCB4-0C10-4C49-9D7E-6AE476186A85}" type="slidenum">
              <a:rPr lang="es-ES" altLang="es-CR"/>
              <a:pPr>
                <a:defRPr/>
              </a:pPr>
              <a:t>‹Nº›</a:t>
            </a:fld>
            <a:endParaRPr lang="es-ES" altLang="es-CR"/>
          </a:p>
        </p:txBody>
      </p:sp>
    </p:spTree>
    <p:extLst>
      <p:ext uri="{BB962C8B-B14F-4D97-AF65-F5344CB8AC3E}">
        <p14:creationId xmlns:p14="http://schemas.microsoft.com/office/powerpoint/2010/main" val="13964262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EDA228AD-F282-EC4B-BEC7-A03296D2592A}"/>
              </a:ext>
            </a:extLst>
          </p:cNvPr>
          <p:cNvSpPr>
            <a:spLocks noGrp="1"/>
          </p:cNvSpPr>
          <p:nvPr>
            <p:ph type="dt" sz="half" idx="10"/>
          </p:nvPr>
        </p:nvSpPr>
        <p:spPr/>
        <p:txBody>
          <a:bodyPr/>
          <a:lstStyle>
            <a:lvl1pPr>
              <a:defRPr/>
            </a:lvl1pPr>
          </a:lstStyle>
          <a:p>
            <a:pPr>
              <a:defRPr/>
            </a:pPr>
            <a:endParaRPr lang="es-ES"/>
          </a:p>
        </p:txBody>
      </p:sp>
      <p:sp>
        <p:nvSpPr>
          <p:cNvPr id="5" name="Marcador de pie de página 4">
            <a:extLst>
              <a:ext uri="{FF2B5EF4-FFF2-40B4-BE49-F238E27FC236}">
                <a16:creationId xmlns:a16="http://schemas.microsoft.com/office/drawing/2014/main" id="{EA08C130-FD1E-7B4B-9FA8-1D0B36FE54E5}"/>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6C2B6FBC-8051-2F4F-9635-7A65C89FEEA9}"/>
              </a:ext>
            </a:extLst>
          </p:cNvPr>
          <p:cNvSpPr>
            <a:spLocks noGrp="1"/>
          </p:cNvSpPr>
          <p:nvPr>
            <p:ph type="sldNum" sz="quarter" idx="12"/>
          </p:nvPr>
        </p:nvSpPr>
        <p:spPr/>
        <p:txBody>
          <a:bodyPr/>
          <a:lstStyle>
            <a:lvl1pPr>
              <a:defRPr/>
            </a:lvl1pPr>
          </a:lstStyle>
          <a:p>
            <a:pPr>
              <a:defRPr/>
            </a:pPr>
            <a:fld id="{A4158663-ED74-224B-9F50-4FD7D83BDCFE}" type="slidenum">
              <a:rPr lang="es-ES" altLang="es-CR"/>
              <a:pPr>
                <a:defRPr/>
              </a:pPr>
              <a:t>‹Nº›</a:t>
            </a:fld>
            <a:endParaRPr lang="es-ES" altLang="es-CR"/>
          </a:p>
        </p:txBody>
      </p:sp>
    </p:spTree>
    <p:extLst>
      <p:ext uri="{BB962C8B-B14F-4D97-AF65-F5344CB8AC3E}">
        <p14:creationId xmlns:p14="http://schemas.microsoft.com/office/powerpoint/2010/main" val="3134956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839200" y="274639"/>
            <a:ext cx="2743200" cy="5851525"/>
          </a:xfrm>
        </p:spPr>
        <p:txBody>
          <a:bodyPr vert="eaVert"/>
          <a:lstStyle/>
          <a:p>
            <a:r>
              <a:rPr lang="es-ES_tradnl"/>
              <a:t>Clic para editar título</a:t>
            </a:r>
            <a:endParaRPr lang="es-ES"/>
          </a:p>
        </p:txBody>
      </p:sp>
      <p:sp>
        <p:nvSpPr>
          <p:cNvPr id="3" name="Marcador de texto vertical 2"/>
          <p:cNvSpPr>
            <a:spLocks noGrp="1"/>
          </p:cNvSpPr>
          <p:nvPr>
            <p:ph type="body" orient="vert" idx="1"/>
          </p:nvPr>
        </p:nvSpPr>
        <p:spPr>
          <a:xfrm>
            <a:off x="609600" y="274639"/>
            <a:ext cx="8026400" cy="5851525"/>
          </a:xfrm>
        </p:spPr>
        <p:txBody>
          <a:bodyPr vert="eaVert"/>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47299B15-A65C-B74D-BAFA-898E352BB99C}"/>
              </a:ext>
            </a:extLst>
          </p:cNvPr>
          <p:cNvSpPr>
            <a:spLocks noGrp="1"/>
          </p:cNvSpPr>
          <p:nvPr>
            <p:ph type="dt" sz="half" idx="10"/>
          </p:nvPr>
        </p:nvSpPr>
        <p:spPr/>
        <p:txBody>
          <a:bodyPr/>
          <a:lstStyle>
            <a:lvl1pPr>
              <a:defRPr/>
            </a:lvl1pPr>
          </a:lstStyle>
          <a:p>
            <a:pPr>
              <a:defRPr/>
            </a:pPr>
            <a:endParaRPr lang="es-ES"/>
          </a:p>
        </p:txBody>
      </p:sp>
      <p:sp>
        <p:nvSpPr>
          <p:cNvPr id="5" name="Marcador de pie de página 4">
            <a:extLst>
              <a:ext uri="{FF2B5EF4-FFF2-40B4-BE49-F238E27FC236}">
                <a16:creationId xmlns:a16="http://schemas.microsoft.com/office/drawing/2014/main" id="{7B5A52FF-3DB8-5548-8B57-AC23BB209F7D}"/>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28EE5589-9479-D64A-9E62-3B315A12968D}"/>
              </a:ext>
            </a:extLst>
          </p:cNvPr>
          <p:cNvSpPr>
            <a:spLocks noGrp="1"/>
          </p:cNvSpPr>
          <p:nvPr>
            <p:ph type="sldNum" sz="quarter" idx="12"/>
          </p:nvPr>
        </p:nvSpPr>
        <p:spPr/>
        <p:txBody>
          <a:bodyPr/>
          <a:lstStyle>
            <a:lvl1pPr>
              <a:defRPr/>
            </a:lvl1pPr>
          </a:lstStyle>
          <a:p>
            <a:pPr>
              <a:defRPr/>
            </a:pPr>
            <a:fld id="{124A000F-50C5-2C4D-8234-853ECB4512A1}" type="slidenum">
              <a:rPr lang="es-ES" altLang="es-CR"/>
              <a:pPr>
                <a:defRPr/>
              </a:pPr>
              <a:t>‹Nº›</a:t>
            </a:fld>
            <a:endParaRPr lang="es-ES" altLang="es-CR"/>
          </a:p>
        </p:txBody>
      </p:sp>
    </p:spTree>
    <p:extLst>
      <p:ext uri="{BB962C8B-B14F-4D97-AF65-F5344CB8AC3E}">
        <p14:creationId xmlns:p14="http://schemas.microsoft.com/office/powerpoint/2010/main" val="4533652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cSld name="1_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13" name="Content Placeholder 12"/>
          <p:cNvSpPr>
            <a:spLocks noGrp="1"/>
          </p:cNvSpPr>
          <p:nvPr>
            <p:ph sz="quarter" idx="13"/>
          </p:nvPr>
        </p:nvSpPr>
        <p:spPr>
          <a:xfrm>
            <a:off x="914400" y="1536192"/>
            <a:ext cx="4876800" cy="387705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15" name="Content Placeholder 14"/>
          <p:cNvSpPr>
            <a:spLocks noGrp="1"/>
          </p:cNvSpPr>
          <p:nvPr>
            <p:ph sz="quarter" idx="14"/>
          </p:nvPr>
        </p:nvSpPr>
        <p:spPr>
          <a:xfrm>
            <a:off x="6400800" y="1536192"/>
            <a:ext cx="4876800" cy="3877056"/>
          </a:xfr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n-US" dirty="0"/>
          </a:p>
        </p:txBody>
      </p:sp>
      <p:sp>
        <p:nvSpPr>
          <p:cNvPr id="5" name="Marcador de fecha 3">
            <a:extLst>
              <a:ext uri="{FF2B5EF4-FFF2-40B4-BE49-F238E27FC236}">
                <a16:creationId xmlns:a16="http://schemas.microsoft.com/office/drawing/2014/main" id="{EE4FA176-61CD-0A4A-B821-1DDE5546A45B}"/>
              </a:ext>
            </a:extLst>
          </p:cNvPr>
          <p:cNvSpPr>
            <a:spLocks noGrp="1"/>
          </p:cNvSpPr>
          <p:nvPr>
            <p:ph type="dt" sz="half" idx="15"/>
          </p:nvPr>
        </p:nvSpPr>
        <p:spPr/>
        <p:txBody>
          <a:bodyPr/>
          <a:lstStyle>
            <a:lvl1pPr>
              <a:defRPr/>
            </a:lvl1pPr>
          </a:lstStyle>
          <a:p>
            <a:pPr>
              <a:defRPr/>
            </a:pPr>
            <a:fld id="{B1EB22AD-61EA-304A-8358-F6DA73308708}" type="datetimeFigureOut">
              <a:rPr lang="es-CR" altLang="es-CR"/>
              <a:pPr>
                <a:defRPr/>
              </a:pPr>
              <a:t>10/2/23</a:t>
            </a:fld>
            <a:endParaRPr lang="es-CR" altLang="es-CR"/>
          </a:p>
        </p:txBody>
      </p:sp>
      <p:sp>
        <p:nvSpPr>
          <p:cNvPr id="6" name="Marcador de pie de página 4">
            <a:extLst>
              <a:ext uri="{FF2B5EF4-FFF2-40B4-BE49-F238E27FC236}">
                <a16:creationId xmlns:a16="http://schemas.microsoft.com/office/drawing/2014/main" id="{23E0A649-1AA5-E643-A8BA-71E0F099E913}"/>
              </a:ext>
            </a:extLst>
          </p:cNvPr>
          <p:cNvSpPr>
            <a:spLocks noGrp="1"/>
          </p:cNvSpPr>
          <p:nvPr>
            <p:ph type="ftr" sz="quarter" idx="16"/>
          </p:nvPr>
        </p:nvSpPr>
        <p:spPr/>
        <p:txBody>
          <a:bodyPr/>
          <a:lstStyle>
            <a:lvl1pPr>
              <a:defRPr/>
            </a:lvl1pPr>
          </a:lstStyle>
          <a:p>
            <a:pPr>
              <a:defRPr/>
            </a:pPr>
            <a:endParaRPr lang="es-CR"/>
          </a:p>
        </p:txBody>
      </p:sp>
      <p:sp>
        <p:nvSpPr>
          <p:cNvPr id="7" name="Marcador de número de diapositiva 5">
            <a:extLst>
              <a:ext uri="{FF2B5EF4-FFF2-40B4-BE49-F238E27FC236}">
                <a16:creationId xmlns:a16="http://schemas.microsoft.com/office/drawing/2014/main" id="{ECED12FE-00C2-B84A-B484-499C8FA89134}"/>
              </a:ext>
            </a:extLst>
          </p:cNvPr>
          <p:cNvSpPr>
            <a:spLocks noGrp="1"/>
          </p:cNvSpPr>
          <p:nvPr>
            <p:ph type="sldNum" sz="quarter" idx="17"/>
          </p:nvPr>
        </p:nvSpPr>
        <p:spPr/>
        <p:txBody>
          <a:bodyPr/>
          <a:lstStyle>
            <a:lvl1pPr>
              <a:defRPr/>
            </a:lvl1pPr>
          </a:lstStyle>
          <a:p>
            <a:pPr>
              <a:defRPr/>
            </a:pPr>
            <a:fld id="{43572CFF-15C0-DD4A-8BA4-891B6FABCA33}" type="slidenum">
              <a:rPr lang="es-CR" altLang="es-CR"/>
              <a:pPr>
                <a:defRPr/>
              </a:pPr>
              <a:t>‹Nº›</a:t>
            </a:fld>
            <a:endParaRPr lang="es-CR" altLang="es-CR"/>
          </a:p>
        </p:txBody>
      </p:sp>
    </p:spTree>
    <p:extLst>
      <p:ext uri="{BB962C8B-B14F-4D97-AF65-F5344CB8AC3E}">
        <p14:creationId xmlns:p14="http://schemas.microsoft.com/office/powerpoint/2010/main" val="22886761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idx="1"/>
          </p:nvPr>
        </p:nvSpPr>
        <p:spPr/>
        <p:txBody>
          <a:body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fecha 3">
            <a:extLst>
              <a:ext uri="{FF2B5EF4-FFF2-40B4-BE49-F238E27FC236}">
                <a16:creationId xmlns:a16="http://schemas.microsoft.com/office/drawing/2014/main" id="{35FD157F-35FC-8D45-8C46-217DCE886A2D}"/>
              </a:ext>
            </a:extLst>
          </p:cNvPr>
          <p:cNvSpPr>
            <a:spLocks noGrp="1"/>
          </p:cNvSpPr>
          <p:nvPr>
            <p:ph type="dt" sz="half" idx="10"/>
          </p:nvPr>
        </p:nvSpPr>
        <p:spPr/>
        <p:txBody>
          <a:bodyPr/>
          <a:lstStyle>
            <a:lvl1pPr>
              <a:defRPr/>
            </a:lvl1pPr>
          </a:lstStyle>
          <a:p>
            <a:pPr>
              <a:defRPr/>
            </a:pPr>
            <a:endParaRPr lang="es-ES"/>
          </a:p>
        </p:txBody>
      </p:sp>
      <p:sp>
        <p:nvSpPr>
          <p:cNvPr id="5" name="Marcador de pie de página 4">
            <a:extLst>
              <a:ext uri="{FF2B5EF4-FFF2-40B4-BE49-F238E27FC236}">
                <a16:creationId xmlns:a16="http://schemas.microsoft.com/office/drawing/2014/main" id="{1A4E9629-A19D-704D-8CA9-B0EAC2F1A7DB}"/>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71356A88-D1D0-2048-BE5F-AA0B3C4A85F3}"/>
              </a:ext>
            </a:extLst>
          </p:cNvPr>
          <p:cNvSpPr>
            <a:spLocks noGrp="1"/>
          </p:cNvSpPr>
          <p:nvPr>
            <p:ph type="sldNum" sz="quarter" idx="12"/>
          </p:nvPr>
        </p:nvSpPr>
        <p:spPr/>
        <p:txBody>
          <a:bodyPr/>
          <a:lstStyle>
            <a:lvl1pPr>
              <a:defRPr/>
            </a:lvl1pPr>
          </a:lstStyle>
          <a:p>
            <a:pPr>
              <a:defRPr/>
            </a:pPr>
            <a:fld id="{3B4E7C41-A3DF-FA4E-A993-2C38CA0EAA57}" type="slidenum">
              <a:rPr lang="es-ES" altLang="es-CR"/>
              <a:pPr>
                <a:defRPr/>
              </a:pPr>
              <a:t>‹Nº›</a:t>
            </a:fld>
            <a:endParaRPr lang="es-ES" altLang="es-CR"/>
          </a:p>
        </p:txBody>
      </p:sp>
    </p:spTree>
    <p:extLst>
      <p:ext uri="{BB962C8B-B14F-4D97-AF65-F5344CB8AC3E}">
        <p14:creationId xmlns:p14="http://schemas.microsoft.com/office/powerpoint/2010/main" val="36739548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963084" y="4406901"/>
            <a:ext cx="10363200" cy="1362075"/>
          </a:xfrm>
        </p:spPr>
        <p:txBody>
          <a:bodyPr anchor="t"/>
          <a:lstStyle>
            <a:lvl1pPr algn="l">
              <a:defRPr sz="4000" b="1" cap="all"/>
            </a:lvl1pPr>
          </a:lstStyle>
          <a:p>
            <a:r>
              <a:rPr lang="es-ES_tradnl"/>
              <a:t>Clic para editar título</a:t>
            </a:r>
            <a:endParaRPr lang="es-ES"/>
          </a:p>
        </p:txBody>
      </p:sp>
      <p:sp>
        <p:nvSpPr>
          <p:cNvPr id="3" name="Marcador de texto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a:t>Haga clic para modificar el estilo de texto del patrón</a:t>
            </a:r>
          </a:p>
        </p:txBody>
      </p:sp>
      <p:sp>
        <p:nvSpPr>
          <p:cNvPr id="4" name="Marcador de fecha 3">
            <a:extLst>
              <a:ext uri="{FF2B5EF4-FFF2-40B4-BE49-F238E27FC236}">
                <a16:creationId xmlns:a16="http://schemas.microsoft.com/office/drawing/2014/main" id="{BECE3FA2-5C9E-2946-B81C-D5504608704A}"/>
              </a:ext>
            </a:extLst>
          </p:cNvPr>
          <p:cNvSpPr>
            <a:spLocks noGrp="1"/>
          </p:cNvSpPr>
          <p:nvPr>
            <p:ph type="dt" sz="half" idx="10"/>
          </p:nvPr>
        </p:nvSpPr>
        <p:spPr/>
        <p:txBody>
          <a:bodyPr/>
          <a:lstStyle>
            <a:lvl1pPr>
              <a:defRPr/>
            </a:lvl1pPr>
          </a:lstStyle>
          <a:p>
            <a:pPr>
              <a:defRPr/>
            </a:pPr>
            <a:endParaRPr lang="es-ES"/>
          </a:p>
        </p:txBody>
      </p:sp>
      <p:sp>
        <p:nvSpPr>
          <p:cNvPr id="5" name="Marcador de pie de página 4">
            <a:extLst>
              <a:ext uri="{FF2B5EF4-FFF2-40B4-BE49-F238E27FC236}">
                <a16:creationId xmlns:a16="http://schemas.microsoft.com/office/drawing/2014/main" id="{1CD93A7A-ADF4-6F4F-B127-7C407D8B964F}"/>
              </a:ext>
            </a:extLst>
          </p:cNvPr>
          <p:cNvSpPr>
            <a:spLocks noGrp="1"/>
          </p:cNvSpPr>
          <p:nvPr>
            <p:ph type="ftr" sz="quarter" idx="11"/>
          </p:nvPr>
        </p:nvSpPr>
        <p:spPr/>
        <p:txBody>
          <a:bodyPr/>
          <a:lstStyle>
            <a:lvl1pPr>
              <a:defRPr/>
            </a:lvl1pPr>
          </a:lstStyle>
          <a:p>
            <a:pPr>
              <a:defRPr/>
            </a:pPr>
            <a:endParaRPr lang="es-ES"/>
          </a:p>
        </p:txBody>
      </p:sp>
      <p:sp>
        <p:nvSpPr>
          <p:cNvPr id="6" name="Marcador de número de diapositiva 5">
            <a:extLst>
              <a:ext uri="{FF2B5EF4-FFF2-40B4-BE49-F238E27FC236}">
                <a16:creationId xmlns:a16="http://schemas.microsoft.com/office/drawing/2014/main" id="{944B26CA-8B7A-D348-98FA-01F5DF63E598}"/>
              </a:ext>
            </a:extLst>
          </p:cNvPr>
          <p:cNvSpPr>
            <a:spLocks noGrp="1"/>
          </p:cNvSpPr>
          <p:nvPr>
            <p:ph type="sldNum" sz="quarter" idx="12"/>
          </p:nvPr>
        </p:nvSpPr>
        <p:spPr/>
        <p:txBody>
          <a:bodyPr/>
          <a:lstStyle>
            <a:lvl1pPr>
              <a:defRPr/>
            </a:lvl1pPr>
          </a:lstStyle>
          <a:p>
            <a:pPr>
              <a:defRPr/>
            </a:pPr>
            <a:fld id="{85C54858-1BDA-6349-9243-76E896AF6694}" type="slidenum">
              <a:rPr lang="es-ES" altLang="es-CR"/>
              <a:pPr>
                <a:defRPr/>
              </a:pPr>
              <a:t>‹Nº›</a:t>
            </a:fld>
            <a:endParaRPr lang="es-ES" altLang="es-CR"/>
          </a:p>
        </p:txBody>
      </p:sp>
    </p:spTree>
    <p:extLst>
      <p:ext uri="{BB962C8B-B14F-4D97-AF65-F5344CB8AC3E}">
        <p14:creationId xmlns:p14="http://schemas.microsoft.com/office/powerpoint/2010/main" val="15772040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contenido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contenido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fecha 3">
            <a:extLst>
              <a:ext uri="{FF2B5EF4-FFF2-40B4-BE49-F238E27FC236}">
                <a16:creationId xmlns:a16="http://schemas.microsoft.com/office/drawing/2014/main" id="{4065DDAC-5221-494A-B42C-85C052DE67C3}"/>
              </a:ext>
            </a:extLst>
          </p:cNvPr>
          <p:cNvSpPr>
            <a:spLocks noGrp="1"/>
          </p:cNvSpPr>
          <p:nvPr>
            <p:ph type="dt" sz="half" idx="10"/>
          </p:nvPr>
        </p:nvSpPr>
        <p:spPr/>
        <p:txBody>
          <a:bodyPr/>
          <a:lstStyle>
            <a:lvl1pPr>
              <a:defRPr/>
            </a:lvl1pPr>
          </a:lstStyle>
          <a:p>
            <a:pPr>
              <a:defRPr/>
            </a:pPr>
            <a:endParaRPr lang="es-ES"/>
          </a:p>
        </p:txBody>
      </p:sp>
      <p:sp>
        <p:nvSpPr>
          <p:cNvPr id="6" name="Marcador de pie de página 4">
            <a:extLst>
              <a:ext uri="{FF2B5EF4-FFF2-40B4-BE49-F238E27FC236}">
                <a16:creationId xmlns:a16="http://schemas.microsoft.com/office/drawing/2014/main" id="{87F9A573-C03E-2D4B-8632-A359DF9750D1}"/>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6558CB12-0B7A-8B46-ADA7-AF49463564FB}"/>
              </a:ext>
            </a:extLst>
          </p:cNvPr>
          <p:cNvSpPr>
            <a:spLocks noGrp="1"/>
          </p:cNvSpPr>
          <p:nvPr>
            <p:ph type="sldNum" sz="quarter" idx="12"/>
          </p:nvPr>
        </p:nvSpPr>
        <p:spPr/>
        <p:txBody>
          <a:bodyPr/>
          <a:lstStyle>
            <a:lvl1pPr>
              <a:defRPr/>
            </a:lvl1pPr>
          </a:lstStyle>
          <a:p>
            <a:pPr>
              <a:defRPr/>
            </a:pPr>
            <a:fld id="{C7C8A8C7-B090-284E-BAE1-2E019E354418}" type="slidenum">
              <a:rPr lang="es-ES" altLang="es-CR"/>
              <a:pPr>
                <a:defRPr/>
              </a:pPr>
              <a:t>‹Nº›</a:t>
            </a:fld>
            <a:endParaRPr lang="es-ES" altLang="es-CR"/>
          </a:p>
        </p:txBody>
      </p:sp>
    </p:spTree>
    <p:extLst>
      <p:ext uri="{BB962C8B-B14F-4D97-AF65-F5344CB8AC3E}">
        <p14:creationId xmlns:p14="http://schemas.microsoft.com/office/powerpoint/2010/main" val="2699813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a:t>Clic para editar título</a:t>
            </a:r>
            <a:endParaRPr lang="es-ES"/>
          </a:p>
        </p:txBody>
      </p:sp>
      <p:sp>
        <p:nvSpPr>
          <p:cNvPr id="3" name="Marcador de texto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4" name="Marcador de contenido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5" name="Marcador de texto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a:t>Haga clic para modificar el estilo de texto del patrón</a:t>
            </a:r>
          </a:p>
        </p:txBody>
      </p:sp>
      <p:sp>
        <p:nvSpPr>
          <p:cNvPr id="6" name="Marcador de contenido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7" name="Marcador de fecha 3">
            <a:extLst>
              <a:ext uri="{FF2B5EF4-FFF2-40B4-BE49-F238E27FC236}">
                <a16:creationId xmlns:a16="http://schemas.microsoft.com/office/drawing/2014/main" id="{DFD0E2BD-0465-A24A-9F51-310C184BF3FA}"/>
              </a:ext>
            </a:extLst>
          </p:cNvPr>
          <p:cNvSpPr>
            <a:spLocks noGrp="1"/>
          </p:cNvSpPr>
          <p:nvPr>
            <p:ph type="dt" sz="half" idx="10"/>
          </p:nvPr>
        </p:nvSpPr>
        <p:spPr/>
        <p:txBody>
          <a:bodyPr/>
          <a:lstStyle>
            <a:lvl1pPr>
              <a:defRPr/>
            </a:lvl1pPr>
          </a:lstStyle>
          <a:p>
            <a:pPr>
              <a:defRPr/>
            </a:pPr>
            <a:endParaRPr lang="es-ES"/>
          </a:p>
        </p:txBody>
      </p:sp>
      <p:sp>
        <p:nvSpPr>
          <p:cNvPr id="8" name="Marcador de pie de página 4">
            <a:extLst>
              <a:ext uri="{FF2B5EF4-FFF2-40B4-BE49-F238E27FC236}">
                <a16:creationId xmlns:a16="http://schemas.microsoft.com/office/drawing/2014/main" id="{1C745988-E7C0-0240-AE16-E8405E0B5AB1}"/>
              </a:ext>
            </a:extLst>
          </p:cNvPr>
          <p:cNvSpPr>
            <a:spLocks noGrp="1"/>
          </p:cNvSpPr>
          <p:nvPr>
            <p:ph type="ftr" sz="quarter" idx="11"/>
          </p:nvPr>
        </p:nvSpPr>
        <p:spPr/>
        <p:txBody>
          <a:bodyPr/>
          <a:lstStyle>
            <a:lvl1pPr>
              <a:defRPr/>
            </a:lvl1pPr>
          </a:lstStyle>
          <a:p>
            <a:pPr>
              <a:defRPr/>
            </a:pPr>
            <a:endParaRPr lang="es-ES"/>
          </a:p>
        </p:txBody>
      </p:sp>
      <p:sp>
        <p:nvSpPr>
          <p:cNvPr id="9" name="Marcador de número de diapositiva 5">
            <a:extLst>
              <a:ext uri="{FF2B5EF4-FFF2-40B4-BE49-F238E27FC236}">
                <a16:creationId xmlns:a16="http://schemas.microsoft.com/office/drawing/2014/main" id="{913DAB7B-604B-F549-BF8C-107A8FCF8E28}"/>
              </a:ext>
            </a:extLst>
          </p:cNvPr>
          <p:cNvSpPr>
            <a:spLocks noGrp="1"/>
          </p:cNvSpPr>
          <p:nvPr>
            <p:ph type="sldNum" sz="quarter" idx="12"/>
          </p:nvPr>
        </p:nvSpPr>
        <p:spPr/>
        <p:txBody>
          <a:bodyPr/>
          <a:lstStyle>
            <a:lvl1pPr>
              <a:defRPr/>
            </a:lvl1pPr>
          </a:lstStyle>
          <a:p>
            <a:pPr>
              <a:defRPr/>
            </a:pPr>
            <a:fld id="{B34BE6C5-357D-EF42-8193-116CBD655743}" type="slidenum">
              <a:rPr lang="es-ES" altLang="es-CR"/>
              <a:pPr>
                <a:defRPr/>
              </a:pPr>
              <a:t>‹Nº›</a:t>
            </a:fld>
            <a:endParaRPr lang="es-ES" altLang="es-CR"/>
          </a:p>
        </p:txBody>
      </p:sp>
    </p:spTree>
    <p:extLst>
      <p:ext uri="{BB962C8B-B14F-4D97-AF65-F5344CB8AC3E}">
        <p14:creationId xmlns:p14="http://schemas.microsoft.com/office/powerpoint/2010/main" val="7347573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a:t>Clic para editar título</a:t>
            </a:r>
            <a:endParaRPr lang="es-ES"/>
          </a:p>
        </p:txBody>
      </p:sp>
      <p:sp>
        <p:nvSpPr>
          <p:cNvPr id="3" name="Marcador de fecha 3">
            <a:extLst>
              <a:ext uri="{FF2B5EF4-FFF2-40B4-BE49-F238E27FC236}">
                <a16:creationId xmlns:a16="http://schemas.microsoft.com/office/drawing/2014/main" id="{3F646449-9C6C-B34F-941D-99CD443F097B}"/>
              </a:ext>
            </a:extLst>
          </p:cNvPr>
          <p:cNvSpPr>
            <a:spLocks noGrp="1"/>
          </p:cNvSpPr>
          <p:nvPr>
            <p:ph type="dt" sz="half" idx="10"/>
          </p:nvPr>
        </p:nvSpPr>
        <p:spPr/>
        <p:txBody>
          <a:bodyPr/>
          <a:lstStyle>
            <a:lvl1pPr>
              <a:defRPr/>
            </a:lvl1pPr>
          </a:lstStyle>
          <a:p>
            <a:pPr>
              <a:defRPr/>
            </a:pPr>
            <a:endParaRPr lang="es-ES"/>
          </a:p>
        </p:txBody>
      </p:sp>
      <p:sp>
        <p:nvSpPr>
          <p:cNvPr id="4" name="Marcador de pie de página 4">
            <a:extLst>
              <a:ext uri="{FF2B5EF4-FFF2-40B4-BE49-F238E27FC236}">
                <a16:creationId xmlns:a16="http://schemas.microsoft.com/office/drawing/2014/main" id="{7B416E19-0485-794D-8C26-5942A4145DB7}"/>
              </a:ext>
            </a:extLst>
          </p:cNvPr>
          <p:cNvSpPr>
            <a:spLocks noGrp="1"/>
          </p:cNvSpPr>
          <p:nvPr>
            <p:ph type="ftr" sz="quarter" idx="11"/>
          </p:nvPr>
        </p:nvSpPr>
        <p:spPr/>
        <p:txBody>
          <a:bodyPr/>
          <a:lstStyle>
            <a:lvl1pPr>
              <a:defRPr/>
            </a:lvl1pPr>
          </a:lstStyle>
          <a:p>
            <a:pPr>
              <a:defRPr/>
            </a:pPr>
            <a:endParaRPr lang="es-ES"/>
          </a:p>
        </p:txBody>
      </p:sp>
      <p:sp>
        <p:nvSpPr>
          <p:cNvPr id="5" name="Marcador de número de diapositiva 5">
            <a:extLst>
              <a:ext uri="{FF2B5EF4-FFF2-40B4-BE49-F238E27FC236}">
                <a16:creationId xmlns:a16="http://schemas.microsoft.com/office/drawing/2014/main" id="{B89FA2C3-BF8F-2C4F-AC87-1582F2E0EA57}"/>
              </a:ext>
            </a:extLst>
          </p:cNvPr>
          <p:cNvSpPr>
            <a:spLocks noGrp="1"/>
          </p:cNvSpPr>
          <p:nvPr>
            <p:ph type="sldNum" sz="quarter" idx="12"/>
          </p:nvPr>
        </p:nvSpPr>
        <p:spPr/>
        <p:txBody>
          <a:bodyPr/>
          <a:lstStyle>
            <a:lvl1pPr>
              <a:defRPr/>
            </a:lvl1pPr>
          </a:lstStyle>
          <a:p>
            <a:pPr>
              <a:defRPr/>
            </a:pPr>
            <a:fld id="{6FF876C4-507E-AA4C-AE01-7D2BA76B8CE6}" type="slidenum">
              <a:rPr lang="es-ES" altLang="es-CR"/>
              <a:pPr>
                <a:defRPr/>
              </a:pPr>
              <a:t>‹Nº›</a:t>
            </a:fld>
            <a:endParaRPr lang="es-ES" altLang="es-CR"/>
          </a:p>
        </p:txBody>
      </p:sp>
    </p:spTree>
    <p:extLst>
      <p:ext uri="{BB962C8B-B14F-4D97-AF65-F5344CB8AC3E}">
        <p14:creationId xmlns:p14="http://schemas.microsoft.com/office/powerpoint/2010/main" val="13379226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3">
            <a:extLst>
              <a:ext uri="{FF2B5EF4-FFF2-40B4-BE49-F238E27FC236}">
                <a16:creationId xmlns:a16="http://schemas.microsoft.com/office/drawing/2014/main" id="{BFE4C279-9019-CE4D-8B1D-C116B132F8E4}"/>
              </a:ext>
            </a:extLst>
          </p:cNvPr>
          <p:cNvSpPr>
            <a:spLocks noGrp="1"/>
          </p:cNvSpPr>
          <p:nvPr>
            <p:ph type="dt" sz="half" idx="10"/>
          </p:nvPr>
        </p:nvSpPr>
        <p:spPr/>
        <p:txBody>
          <a:bodyPr/>
          <a:lstStyle>
            <a:lvl1pPr>
              <a:defRPr/>
            </a:lvl1pPr>
          </a:lstStyle>
          <a:p>
            <a:pPr>
              <a:defRPr/>
            </a:pPr>
            <a:endParaRPr lang="es-ES"/>
          </a:p>
        </p:txBody>
      </p:sp>
      <p:sp>
        <p:nvSpPr>
          <p:cNvPr id="3" name="Marcador de pie de página 4">
            <a:extLst>
              <a:ext uri="{FF2B5EF4-FFF2-40B4-BE49-F238E27FC236}">
                <a16:creationId xmlns:a16="http://schemas.microsoft.com/office/drawing/2014/main" id="{52962A5D-FC76-D844-9163-405799B2533C}"/>
              </a:ext>
            </a:extLst>
          </p:cNvPr>
          <p:cNvSpPr>
            <a:spLocks noGrp="1"/>
          </p:cNvSpPr>
          <p:nvPr>
            <p:ph type="ftr" sz="quarter" idx="11"/>
          </p:nvPr>
        </p:nvSpPr>
        <p:spPr/>
        <p:txBody>
          <a:bodyPr/>
          <a:lstStyle>
            <a:lvl1pPr>
              <a:defRPr/>
            </a:lvl1pPr>
          </a:lstStyle>
          <a:p>
            <a:pPr>
              <a:defRPr/>
            </a:pPr>
            <a:endParaRPr lang="es-ES"/>
          </a:p>
        </p:txBody>
      </p:sp>
      <p:sp>
        <p:nvSpPr>
          <p:cNvPr id="4" name="Marcador de número de diapositiva 5">
            <a:extLst>
              <a:ext uri="{FF2B5EF4-FFF2-40B4-BE49-F238E27FC236}">
                <a16:creationId xmlns:a16="http://schemas.microsoft.com/office/drawing/2014/main" id="{A93DA1EB-9402-254E-B599-8E323523B12E}"/>
              </a:ext>
            </a:extLst>
          </p:cNvPr>
          <p:cNvSpPr>
            <a:spLocks noGrp="1"/>
          </p:cNvSpPr>
          <p:nvPr>
            <p:ph type="sldNum" sz="quarter" idx="12"/>
          </p:nvPr>
        </p:nvSpPr>
        <p:spPr/>
        <p:txBody>
          <a:bodyPr/>
          <a:lstStyle>
            <a:lvl1pPr>
              <a:defRPr/>
            </a:lvl1pPr>
          </a:lstStyle>
          <a:p>
            <a:pPr>
              <a:defRPr/>
            </a:pPr>
            <a:fld id="{ADDAD48A-7DD4-F34A-AF02-02B5776F6B89}" type="slidenum">
              <a:rPr lang="es-ES" altLang="es-CR"/>
              <a:pPr>
                <a:defRPr/>
              </a:pPr>
              <a:t>‹Nº›</a:t>
            </a:fld>
            <a:endParaRPr lang="es-ES" altLang="es-CR"/>
          </a:p>
        </p:txBody>
      </p:sp>
    </p:spTree>
    <p:extLst>
      <p:ext uri="{BB962C8B-B14F-4D97-AF65-F5344CB8AC3E}">
        <p14:creationId xmlns:p14="http://schemas.microsoft.com/office/powerpoint/2010/main" val="335824949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609601" y="273050"/>
            <a:ext cx="4011084" cy="1162050"/>
          </a:xfrm>
        </p:spPr>
        <p:txBody>
          <a:bodyPr anchor="b"/>
          <a:lstStyle>
            <a:lvl1pPr algn="l">
              <a:defRPr sz="2000" b="1"/>
            </a:lvl1pPr>
          </a:lstStyle>
          <a:p>
            <a:r>
              <a:rPr lang="es-ES_tradnl"/>
              <a:t>Clic para editar título</a:t>
            </a:r>
            <a:endParaRPr lang="es-ES"/>
          </a:p>
        </p:txBody>
      </p:sp>
      <p:sp>
        <p:nvSpPr>
          <p:cNvPr id="3" name="Marcador de contenido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a:t>Haga clic para modificar el estilo de texto del patrón</a:t>
            </a:r>
          </a:p>
          <a:p>
            <a:pPr lvl="1"/>
            <a:r>
              <a:rPr lang="es-ES_tradnl"/>
              <a:t>Segundo nivel</a:t>
            </a:r>
          </a:p>
          <a:p>
            <a:pPr lvl="2"/>
            <a:r>
              <a:rPr lang="es-ES_tradnl"/>
              <a:t>Tercer nivel</a:t>
            </a:r>
          </a:p>
          <a:p>
            <a:pPr lvl="3"/>
            <a:r>
              <a:rPr lang="es-ES_tradnl"/>
              <a:t>Cuarto nivel</a:t>
            </a:r>
          </a:p>
          <a:p>
            <a:pPr lvl="4"/>
            <a:r>
              <a:rPr lang="es-ES_tradnl"/>
              <a:t>Quinto nivel</a:t>
            </a:r>
            <a:endParaRPr lang="es-ES"/>
          </a:p>
        </p:txBody>
      </p:sp>
      <p:sp>
        <p:nvSpPr>
          <p:cNvPr id="4" name="Marcador de texto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3">
            <a:extLst>
              <a:ext uri="{FF2B5EF4-FFF2-40B4-BE49-F238E27FC236}">
                <a16:creationId xmlns:a16="http://schemas.microsoft.com/office/drawing/2014/main" id="{B50C6704-4FF6-1E46-B218-430ADBF03A53}"/>
              </a:ext>
            </a:extLst>
          </p:cNvPr>
          <p:cNvSpPr>
            <a:spLocks noGrp="1"/>
          </p:cNvSpPr>
          <p:nvPr>
            <p:ph type="dt" sz="half" idx="10"/>
          </p:nvPr>
        </p:nvSpPr>
        <p:spPr/>
        <p:txBody>
          <a:bodyPr/>
          <a:lstStyle>
            <a:lvl1pPr>
              <a:defRPr/>
            </a:lvl1pPr>
          </a:lstStyle>
          <a:p>
            <a:pPr>
              <a:defRPr/>
            </a:pPr>
            <a:endParaRPr lang="es-ES"/>
          </a:p>
        </p:txBody>
      </p:sp>
      <p:sp>
        <p:nvSpPr>
          <p:cNvPr id="6" name="Marcador de pie de página 4">
            <a:extLst>
              <a:ext uri="{FF2B5EF4-FFF2-40B4-BE49-F238E27FC236}">
                <a16:creationId xmlns:a16="http://schemas.microsoft.com/office/drawing/2014/main" id="{8DA68B84-34A8-F34D-91C4-51DEDAD456DA}"/>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42E274AB-1BC2-5941-B3A2-C2C31B04709B}"/>
              </a:ext>
            </a:extLst>
          </p:cNvPr>
          <p:cNvSpPr>
            <a:spLocks noGrp="1"/>
          </p:cNvSpPr>
          <p:nvPr>
            <p:ph type="sldNum" sz="quarter" idx="12"/>
          </p:nvPr>
        </p:nvSpPr>
        <p:spPr/>
        <p:txBody>
          <a:bodyPr/>
          <a:lstStyle>
            <a:lvl1pPr>
              <a:defRPr/>
            </a:lvl1pPr>
          </a:lstStyle>
          <a:p>
            <a:pPr>
              <a:defRPr/>
            </a:pPr>
            <a:fld id="{9915211F-EC8E-E941-A9E9-E71061E38D47}" type="slidenum">
              <a:rPr lang="es-ES" altLang="es-CR"/>
              <a:pPr>
                <a:defRPr/>
              </a:pPr>
              <a:t>‹Nº›</a:t>
            </a:fld>
            <a:endParaRPr lang="es-ES" altLang="es-CR"/>
          </a:p>
        </p:txBody>
      </p:sp>
    </p:spTree>
    <p:extLst>
      <p:ext uri="{BB962C8B-B14F-4D97-AF65-F5344CB8AC3E}">
        <p14:creationId xmlns:p14="http://schemas.microsoft.com/office/powerpoint/2010/main" val="39937241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2389717" y="4800600"/>
            <a:ext cx="7315200" cy="566738"/>
          </a:xfrm>
        </p:spPr>
        <p:txBody>
          <a:bodyPr anchor="b"/>
          <a:lstStyle>
            <a:lvl1pPr algn="l">
              <a:defRPr sz="2000" b="1"/>
            </a:lvl1pPr>
          </a:lstStyle>
          <a:p>
            <a:r>
              <a:rPr lang="es-ES_tradnl"/>
              <a:t>Clic para editar título</a:t>
            </a:r>
            <a:endParaRPr lang="es-ES"/>
          </a:p>
        </p:txBody>
      </p:sp>
      <p:sp>
        <p:nvSpPr>
          <p:cNvPr id="3" name="Marcador de posición de imagen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s-ES" noProof="0"/>
          </a:p>
        </p:txBody>
      </p:sp>
      <p:sp>
        <p:nvSpPr>
          <p:cNvPr id="4" name="Marcador de texto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a:t>Haga clic para modificar el estilo de texto del patrón</a:t>
            </a:r>
          </a:p>
        </p:txBody>
      </p:sp>
      <p:sp>
        <p:nvSpPr>
          <p:cNvPr id="5" name="Marcador de fecha 3">
            <a:extLst>
              <a:ext uri="{FF2B5EF4-FFF2-40B4-BE49-F238E27FC236}">
                <a16:creationId xmlns:a16="http://schemas.microsoft.com/office/drawing/2014/main" id="{FDADB18B-232A-A942-BD34-3D6C3506AF95}"/>
              </a:ext>
            </a:extLst>
          </p:cNvPr>
          <p:cNvSpPr>
            <a:spLocks noGrp="1"/>
          </p:cNvSpPr>
          <p:nvPr>
            <p:ph type="dt" sz="half" idx="10"/>
          </p:nvPr>
        </p:nvSpPr>
        <p:spPr/>
        <p:txBody>
          <a:bodyPr/>
          <a:lstStyle>
            <a:lvl1pPr>
              <a:defRPr/>
            </a:lvl1pPr>
          </a:lstStyle>
          <a:p>
            <a:pPr>
              <a:defRPr/>
            </a:pPr>
            <a:endParaRPr lang="es-ES"/>
          </a:p>
        </p:txBody>
      </p:sp>
      <p:sp>
        <p:nvSpPr>
          <p:cNvPr id="6" name="Marcador de pie de página 4">
            <a:extLst>
              <a:ext uri="{FF2B5EF4-FFF2-40B4-BE49-F238E27FC236}">
                <a16:creationId xmlns:a16="http://schemas.microsoft.com/office/drawing/2014/main" id="{AA72746E-C547-0349-9C17-EA5A34455B19}"/>
              </a:ext>
            </a:extLst>
          </p:cNvPr>
          <p:cNvSpPr>
            <a:spLocks noGrp="1"/>
          </p:cNvSpPr>
          <p:nvPr>
            <p:ph type="ftr" sz="quarter" idx="11"/>
          </p:nvPr>
        </p:nvSpPr>
        <p:spPr/>
        <p:txBody>
          <a:bodyPr/>
          <a:lstStyle>
            <a:lvl1pPr>
              <a:defRPr/>
            </a:lvl1pPr>
          </a:lstStyle>
          <a:p>
            <a:pPr>
              <a:defRPr/>
            </a:pPr>
            <a:endParaRPr lang="es-ES"/>
          </a:p>
        </p:txBody>
      </p:sp>
      <p:sp>
        <p:nvSpPr>
          <p:cNvPr id="7" name="Marcador de número de diapositiva 5">
            <a:extLst>
              <a:ext uri="{FF2B5EF4-FFF2-40B4-BE49-F238E27FC236}">
                <a16:creationId xmlns:a16="http://schemas.microsoft.com/office/drawing/2014/main" id="{2AEDE0ED-B5A2-8841-A4EC-01B91AAAA9A3}"/>
              </a:ext>
            </a:extLst>
          </p:cNvPr>
          <p:cNvSpPr>
            <a:spLocks noGrp="1"/>
          </p:cNvSpPr>
          <p:nvPr>
            <p:ph type="sldNum" sz="quarter" idx="12"/>
          </p:nvPr>
        </p:nvSpPr>
        <p:spPr/>
        <p:txBody>
          <a:bodyPr/>
          <a:lstStyle>
            <a:lvl1pPr>
              <a:defRPr/>
            </a:lvl1pPr>
          </a:lstStyle>
          <a:p>
            <a:pPr>
              <a:defRPr/>
            </a:pPr>
            <a:fld id="{83DC26E7-C8FE-264D-A63C-AE23B4CD9191}" type="slidenum">
              <a:rPr lang="es-ES" altLang="es-CR"/>
              <a:pPr>
                <a:defRPr/>
              </a:pPr>
              <a:t>‹Nº›</a:t>
            </a:fld>
            <a:endParaRPr lang="es-ES" altLang="es-CR"/>
          </a:p>
        </p:txBody>
      </p:sp>
    </p:spTree>
    <p:extLst>
      <p:ext uri="{BB962C8B-B14F-4D97-AF65-F5344CB8AC3E}">
        <p14:creationId xmlns:p14="http://schemas.microsoft.com/office/powerpoint/2010/main" val="413297860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Marcador de título 1">
            <a:extLst>
              <a:ext uri="{FF2B5EF4-FFF2-40B4-BE49-F238E27FC236}">
                <a16:creationId xmlns:a16="http://schemas.microsoft.com/office/drawing/2014/main" id="{DC4339F0-1E56-054B-93F6-576E1F91EFF2}"/>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s-ES_tradnl" altLang="es-CR"/>
              <a:t>Clic para editar título</a:t>
            </a:r>
            <a:endParaRPr lang="es-ES" altLang="es-CR"/>
          </a:p>
        </p:txBody>
      </p:sp>
      <p:sp>
        <p:nvSpPr>
          <p:cNvPr id="1027" name="Marcador de texto 2">
            <a:extLst>
              <a:ext uri="{FF2B5EF4-FFF2-40B4-BE49-F238E27FC236}">
                <a16:creationId xmlns:a16="http://schemas.microsoft.com/office/drawing/2014/main" id="{96FD7B2C-8747-474C-8B8B-58ADC6DEA922}"/>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s-ES_tradnl" altLang="es-CR"/>
              <a:t>Haga clic para modificar el estilo de texto del patrón</a:t>
            </a:r>
          </a:p>
          <a:p>
            <a:pPr lvl="1"/>
            <a:r>
              <a:rPr lang="es-ES_tradnl" altLang="es-CR"/>
              <a:t>Segundo nivel</a:t>
            </a:r>
          </a:p>
          <a:p>
            <a:pPr lvl="2"/>
            <a:r>
              <a:rPr lang="es-ES_tradnl" altLang="es-CR"/>
              <a:t>Tercer nivel</a:t>
            </a:r>
          </a:p>
          <a:p>
            <a:pPr lvl="3"/>
            <a:r>
              <a:rPr lang="es-ES_tradnl" altLang="es-CR"/>
              <a:t>Cuarto nivel</a:t>
            </a:r>
          </a:p>
          <a:p>
            <a:pPr lvl="4"/>
            <a:r>
              <a:rPr lang="es-ES_tradnl" altLang="es-CR"/>
              <a:t>Quinto nivel</a:t>
            </a:r>
            <a:endParaRPr lang="es-ES" altLang="es-CR"/>
          </a:p>
        </p:txBody>
      </p:sp>
      <p:sp>
        <p:nvSpPr>
          <p:cNvPr id="4" name="Marcador de fecha 3">
            <a:extLst>
              <a:ext uri="{FF2B5EF4-FFF2-40B4-BE49-F238E27FC236}">
                <a16:creationId xmlns:a16="http://schemas.microsoft.com/office/drawing/2014/main" id="{4BEFCF44-2B50-6849-8FFF-4A9E0194073A}"/>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hangingPunct="1">
              <a:defRPr sz="1200">
                <a:solidFill>
                  <a:schemeClr val="tx1">
                    <a:tint val="75000"/>
                  </a:schemeClr>
                </a:solidFill>
                <a:latin typeface="Arial" charset="0"/>
                <a:ea typeface="ＭＳ Ｐゴシック" charset="0"/>
                <a:cs typeface="ＭＳ Ｐゴシック" charset="0"/>
              </a:defRPr>
            </a:lvl1pPr>
          </a:lstStyle>
          <a:p>
            <a:pPr>
              <a:defRPr/>
            </a:pPr>
            <a:endParaRPr lang="es-ES"/>
          </a:p>
        </p:txBody>
      </p:sp>
      <p:sp>
        <p:nvSpPr>
          <p:cNvPr id="5" name="Marcador de pie de página 4">
            <a:extLst>
              <a:ext uri="{FF2B5EF4-FFF2-40B4-BE49-F238E27FC236}">
                <a16:creationId xmlns:a16="http://schemas.microsoft.com/office/drawing/2014/main" id="{6B2AEC95-7143-444C-87B7-9478880A590D}"/>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hangingPunct="1">
              <a:defRPr sz="1200">
                <a:solidFill>
                  <a:schemeClr val="tx1">
                    <a:tint val="75000"/>
                  </a:schemeClr>
                </a:solidFill>
                <a:latin typeface="Arial" charset="0"/>
                <a:ea typeface="ＭＳ Ｐゴシック" charset="0"/>
                <a:cs typeface="ＭＳ Ｐゴシック" charset="0"/>
              </a:defRPr>
            </a:lvl1pPr>
          </a:lstStyle>
          <a:p>
            <a:pPr>
              <a:defRPr/>
            </a:pPr>
            <a:endParaRPr lang="es-ES"/>
          </a:p>
        </p:txBody>
      </p:sp>
      <p:sp>
        <p:nvSpPr>
          <p:cNvPr id="6" name="Marcador de número de diapositiva 5">
            <a:extLst>
              <a:ext uri="{FF2B5EF4-FFF2-40B4-BE49-F238E27FC236}">
                <a16:creationId xmlns:a16="http://schemas.microsoft.com/office/drawing/2014/main" id="{CC85065E-7CBE-C14D-AB5D-A4B56B9D32C5}"/>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418293DE-FD1C-5D42-9270-F6AEE61B0E0E}" type="slidenum">
              <a:rPr lang="es-ES" altLang="es-CR"/>
              <a:pPr>
                <a:defRPr/>
              </a:pPr>
              <a:t>‹Nº›</a:t>
            </a:fld>
            <a:endParaRPr lang="es-ES" altLang="es-CR"/>
          </a:p>
        </p:txBody>
      </p:sp>
    </p:spTree>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 id="2147483749" r:id="rId12"/>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ＭＳ Ｐゴシック" pitchFamily="34" charset="-128"/>
        </a:defRPr>
      </a:lvl5pPr>
      <a:lvl6pPr marL="457200" algn="ctr" defTabSz="457200" rtl="0" fontAlgn="base">
        <a:spcBef>
          <a:spcPct val="0"/>
        </a:spcBef>
        <a:spcAft>
          <a:spcPct val="0"/>
        </a:spcAft>
        <a:defRPr sz="4400">
          <a:solidFill>
            <a:schemeClr val="tx1"/>
          </a:solidFill>
          <a:latin typeface="Calibri" pitchFamily="34" charset="0"/>
          <a:ea typeface="ＭＳ Ｐゴシック" pitchFamily="34" charset="-128"/>
        </a:defRPr>
      </a:lvl6pPr>
      <a:lvl7pPr marL="914400" algn="ctr" defTabSz="457200" rtl="0" fontAlgn="base">
        <a:spcBef>
          <a:spcPct val="0"/>
        </a:spcBef>
        <a:spcAft>
          <a:spcPct val="0"/>
        </a:spcAft>
        <a:defRPr sz="4400">
          <a:solidFill>
            <a:schemeClr val="tx1"/>
          </a:solidFill>
          <a:latin typeface="Calibri" pitchFamily="34" charset="0"/>
          <a:ea typeface="ＭＳ Ｐゴシック" pitchFamily="34" charset="-128"/>
        </a:defRPr>
      </a:lvl7pPr>
      <a:lvl8pPr marL="1371600" algn="ctr" defTabSz="457200" rtl="0" fontAlgn="base">
        <a:spcBef>
          <a:spcPct val="0"/>
        </a:spcBef>
        <a:spcAft>
          <a:spcPct val="0"/>
        </a:spcAft>
        <a:defRPr sz="4400">
          <a:solidFill>
            <a:schemeClr val="tx1"/>
          </a:solidFill>
          <a:latin typeface="Calibri" pitchFamily="34" charset="0"/>
          <a:ea typeface="ＭＳ Ｐゴシック" pitchFamily="34" charset="-128"/>
        </a:defRPr>
      </a:lvl8pPr>
      <a:lvl9pPr marL="1828800" algn="ctr" defTabSz="457200" rtl="0" fontAlgn="base">
        <a:spcBef>
          <a:spcPct val="0"/>
        </a:spcBef>
        <a:spcAft>
          <a:spcPct val="0"/>
        </a:spcAft>
        <a:defRPr sz="4400">
          <a:solidFill>
            <a:schemeClr val="tx1"/>
          </a:solidFill>
          <a:latin typeface="Calibri" pitchFamily="34" charset="0"/>
          <a:ea typeface="ＭＳ Ｐゴシック"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ＭＳ Ｐゴシック"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ＭＳ Ｐゴシック"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ＭＳ Ｐゴシック"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ＭＳ Ｐゴシック"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hyperlink" Target="http://www.alvarorivasvillatoro.com/" TargetMode="Externa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hyperlink" Target="http://www.ihmc.us/" TargetMode="External"/></Relationships>
</file>

<file path=ppt/slides/_rels/slide2.xml.rels><?xml version="1.0" encoding="UTF-8" standalone="yes"?>
<Relationships xmlns="http://schemas.openxmlformats.org/package/2006/relationships"><Relationship Id="rId3" Type="http://schemas.openxmlformats.org/officeDocument/2006/relationships/hyperlink" Target="../Programa/(4)PROGRAMA%20VIRTUAL%20Taller%202.pdf" TargetMode="External"/><Relationship Id="rId2" Type="http://schemas.openxmlformats.org/officeDocument/2006/relationships/image" Target="../media/image1.em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gi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hyperlink" Target="http://www.ihmc.us/" TargetMode="External"/><Relationship Id="rId2" Type="http://schemas.openxmlformats.org/officeDocument/2006/relationships/image" Target="../media/image6.png"/><Relationship Id="rId1" Type="http://schemas.openxmlformats.org/officeDocument/2006/relationships/slideLayout" Target="../slideLayouts/slideLayout12.xml"/><Relationship Id="rId5" Type="http://schemas.openxmlformats.org/officeDocument/2006/relationships/image" Target="../media/image9.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hyperlink" Target="http://www.ihmc.us/" TargetMode="External"/><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1.jpg"/><Relationship Id="rId4" Type="http://schemas.openxmlformats.org/officeDocument/2006/relationships/image" Target="../media/image7.png"/></Relationships>
</file>

<file path=ppt/slides/_rels/slide26.xml.rels><?xml version="1.0" encoding="UTF-8" standalone="yes"?>
<Relationships xmlns="http://schemas.openxmlformats.org/package/2006/relationships"><Relationship Id="rId3" Type="http://schemas.openxmlformats.org/officeDocument/2006/relationships/hyperlink" Target="http://www.ihmc.us/" TargetMode="External"/><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7.png"/></Relationships>
</file>

<file path=ppt/slides/_rels/slide2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2.xml"/><Relationship Id="rId1" Type="http://schemas.openxmlformats.org/officeDocument/2006/relationships/tags" Target="../tags/tag1.xml"/><Relationship Id="rId5" Type="http://schemas.openxmlformats.org/officeDocument/2006/relationships/image" Target="../media/image18.emf"/><Relationship Id="rId4" Type="http://schemas.openxmlformats.org/officeDocument/2006/relationships/image" Target="../media/image1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pattFill prst="pct5">
          <a:fgClr>
            <a:schemeClr val="accent1"/>
          </a:fgClr>
          <a:bgClr>
            <a:schemeClr val="bg1"/>
          </a:bgClr>
        </a:pattFill>
        <a:effectLst/>
      </p:bgPr>
    </p:bg>
    <p:spTree>
      <p:nvGrpSpPr>
        <p:cNvPr id="1" name=""/>
        <p:cNvGrpSpPr/>
        <p:nvPr/>
      </p:nvGrpSpPr>
      <p:grpSpPr>
        <a:xfrm>
          <a:off x="0" y="0"/>
          <a:ext cx="0" cy="0"/>
          <a:chOff x="0" y="0"/>
          <a:chExt cx="0" cy="0"/>
        </a:xfrm>
      </p:grpSpPr>
      <p:sp>
        <p:nvSpPr>
          <p:cNvPr id="14337" name="Rectangle 2">
            <a:extLst>
              <a:ext uri="{FF2B5EF4-FFF2-40B4-BE49-F238E27FC236}">
                <a16:creationId xmlns:a16="http://schemas.microsoft.com/office/drawing/2014/main" id="{708E4B35-DEE2-A24E-B717-09A78B123C89}"/>
              </a:ext>
            </a:extLst>
          </p:cNvPr>
          <p:cNvSpPr>
            <a:spLocks noGrp="1"/>
          </p:cNvSpPr>
          <p:nvPr>
            <p:ph type="ctrTitle"/>
          </p:nvPr>
        </p:nvSpPr>
        <p:spPr>
          <a:xfrm>
            <a:off x="2351088" y="1125538"/>
            <a:ext cx="7772400" cy="1752600"/>
          </a:xfrm>
        </p:spPr>
        <p:txBody>
          <a:bodyPr/>
          <a:lstStyle/>
          <a:p>
            <a:pPr eaLnBrk="1" hangingPunct="1"/>
            <a:r>
              <a:rPr lang="es-ES" altLang="es-CR" dirty="0"/>
              <a:t>Taller 2</a:t>
            </a:r>
            <a:br>
              <a:rPr lang="es-ES" altLang="es-CR" dirty="0"/>
            </a:br>
            <a:r>
              <a:rPr lang="es-ES" altLang="es-CR" dirty="0"/>
              <a:t>El Marco teórico </a:t>
            </a:r>
            <a:br>
              <a:rPr lang="es-ES" altLang="es-CR" dirty="0"/>
            </a:br>
            <a:r>
              <a:rPr lang="es-ES" altLang="es-CR" sz="2800" dirty="0"/>
              <a:t>(De que se trata)</a:t>
            </a:r>
            <a:endParaRPr lang="es-ES" altLang="es-CR" dirty="0"/>
          </a:p>
        </p:txBody>
      </p:sp>
      <p:sp>
        <p:nvSpPr>
          <p:cNvPr id="14338" name="Rectangle 3">
            <a:extLst>
              <a:ext uri="{FF2B5EF4-FFF2-40B4-BE49-F238E27FC236}">
                <a16:creationId xmlns:a16="http://schemas.microsoft.com/office/drawing/2014/main" id="{A95CF7BB-85D3-B745-ADAC-3362A8263CBC}"/>
              </a:ext>
            </a:extLst>
          </p:cNvPr>
          <p:cNvSpPr>
            <a:spLocks noGrp="1"/>
          </p:cNvSpPr>
          <p:nvPr>
            <p:ph type="subTitle" idx="1"/>
          </p:nvPr>
        </p:nvSpPr>
        <p:spPr>
          <a:xfrm>
            <a:off x="2895600" y="3429000"/>
            <a:ext cx="6400800" cy="1752600"/>
          </a:xfrm>
        </p:spPr>
        <p:txBody>
          <a:bodyPr/>
          <a:lstStyle/>
          <a:p>
            <a:pPr eaLnBrk="1" hangingPunct="1"/>
            <a:r>
              <a:rPr lang="es-ES" altLang="es-CR" dirty="0">
                <a:solidFill>
                  <a:srgbClr val="898989"/>
                </a:solidFill>
              </a:rPr>
              <a:t>Dr. Álvaro Rivas Villatoro</a:t>
            </a:r>
          </a:p>
          <a:p>
            <a:pPr eaLnBrk="1" hangingPunct="1"/>
            <a:r>
              <a:rPr lang="es-ES" altLang="es-CR" dirty="0">
                <a:solidFill>
                  <a:srgbClr val="898989"/>
                </a:solidFill>
                <a:hlinkClick r:id="rId2"/>
              </a:rPr>
              <a:t>www.alvarorivasvillatoro.com</a:t>
            </a:r>
            <a:endParaRPr lang="es-ES" altLang="es-CR" dirty="0">
              <a:solidFill>
                <a:srgbClr val="898989"/>
              </a:solidFill>
            </a:endParaRPr>
          </a:p>
          <a:p>
            <a:pPr eaLnBrk="1" hangingPunct="1"/>
            <a:r>
              <a:rPr lang="es-ES" altLang="es-CR" dirty="0" err="1">
                <a:solidFill>
                  <a:srgbClr val="898989"/>
                </a:solidFill>
              </a:rPr>
              <a:t>arivas@icap.ac.cr</a:t>
            </a:r>
            <a:endParaRPr lang="es-ES" altLang="es-CR" dirty="0">
              <a:solidFill>
                <a:srgbClr val="898989"/>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7F0772-07EE-C149-8D51-C54FCA0F49DB}"/>
              </a:ext>
            </a:extLst>
          </p:cNvPr>
          <p:cNvSpPr>
            <a:spLocks noGrp="1"/>
          </p:cNvSpPr>
          <p:nvPr>
            <p:ph type="title"/>
          </p:nvPr>
        </p:nvSpPr>
        <p:spPr>
          <a:xfrm>
            <a:off x="1981200" y="274638"/>
            <a:ext cx="8229600" cy="562074"/>
          </a:xfrm>
        </p:spPr>
        <p:txBody>
          <a:bodyPr/>
          <a:lstStyle/>
          <a:p>
            <a:r>
              <a:rPr lang="es-CR" dirty="0"/>
              <a:t>Ejercicio práctico</a:t>
            </a:r>
          </a:p>
        </p:txBody>
      </p:sp>
      <p:pic>
        <p:nvPicPr>
          <p:cNvPr id="4" name="Pearl Jam - Do the Evolution (Official Video).mp4" descr="Pearl Jam - Do the Evolution (Official Video).mp4">
            <a:hlinkClick r:id="" action="ppaction://media"/>
            <a:extLst>
              <a:ext uri="{FF2B5EF4-FFF2-40B4-BE49-F238E27FC236}">
                <a16:creationId xmlns:a16="http://schemas.microsoft.com/office/drawing/2014/main" id="{D150F73B-0A20-3846-8E70-82C13A0C2E5D}"/>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1981200" y="1271589"/>
            <a:ext cx="8229600" cy="4637087"/>
          </a:xfrm>
        </p:spPr>
      </p:pic>
    </p:spTree>
    <p:extLst>
      <p:ext uri="{BB962C8B-B14F-4D97-AF65-F5344CB8AC3E}">
        <p14:creationId xmlns:p14="http://schemas.microsoft.com/office/powerpoint/2010/main" val="404485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086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2C95353-B107-F046-8D8E-E537534536AC}"/>
              </a:ext>
            </a:extLst>
          </p:cNvPr>
          <p:cNvSpPr>
            <a:spLocks noGrp="1"/>
          </p:cNvSpPr>
          <p:nvPr>
            <p:ph type="title"/>
          </p:nvPr>
        </p:nvSpPr>
        <p:spPr/>
        <p:txBody>
          <a:bodyPr/>
          <a:lstStyle/>
          <a:p>
            <a:r>
              <a:rPr lang="es-CR" dirty="0"/>
              <a:t>Ejercicio Práctico</a:t>
            </a:r>
          </a:p>
        </p:txBody>
      </p:sp>
      <p:pic>
        <p:nvPicPr>
          <p:cNvPr id="4" name="El Gen Egoista (Animacion).mp4" descr="El Gen Egoista (Animacion).mp4">
            <a:hlinkClick r:id="" action="ppaction://media"/>
            <a:extLst>
              <a:ext uri="{FF2B5EF4-FFF2-40B4-BE49-F238E27FC236}">
                <a16:creationId xmlns:a16="http://schemas.microsoft.com/office/drawing/2014/main" id="{102F6F78-85FC-7940-A4E3-5BB93A794ACF}"/>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079625" y="1600201"/>
            <a:ext cx="8034338" cy="4525963"/>
          </a:xfrm>
        </p:spPr>
      </p:pic>
    </p:spTree>
    <p:extLst>
      <p:ext uri="{BB962C8B-B14F-4D97-AF65-F5344CB8AC3E}">
        <p14:creationId xmlns:p14="http://schemas.microsoft.com/office/powerpoint/2010/main" val="20076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60706"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529" name="Group 6">
            <a:extLst>
              <a:ext uri="{FF2B5EF4-FFF2-40B4-BE49-F238E27FC236}">
                <a16:creationId xmlns:a16="http://schemas.microsoft.com/office/drawing/2014/main" id="{32F5A56F-3F39-BE4F-A61F-C4FFCD41B7D4}"/>
              </a:ext>
            </a:extLst>
          </p:cNvPr>
          <p:cNvGrpSpPr>
            <a:grpSpLocks/>
          </p:cNvGrpSpPr>
          <p:nvPr/>
        </p:nvGrpSpPr>
        <p:grpSpPr bwMode="auto">
          <a:xfrm>
            <a:off x="1928814" y="762000"/>
            <a:ext cx="7546975" cy="5238750"/>
            <a:chOff x="255" y="480"/>
            <a:chExt cx="4754" cy="3300"/>
          </a:xfrm>
        </p:grpSpPr>
        <p:sp>
          <p:nvSpPr>
            <p:cNvPr id="22530" name="Text Box 4">
              <a:extLst>
                <a:ext uri="{FF2B5EF4-FFF2-40B4-BE49-F238E27FC236}">
                  <a16:creationId xmlns:a16="http://schemas.microsoft.com/office/drawing/2014/main" id="{BDFBC0BD-7A00-8847-9F84-A600A026E16F}"/>
                </a:ext>
              </a:extLst>
            </p:cNvPr>
            <p:cNvSpPr txBox="1">
              <a:spLocks noChangeArrowheads="1"/>
            </p:cNvSpPr>
            <p:nvPr/>
          </p:nvSpPr>
          <p:spPr bwMode="auto">
            <a:xfrm>
              <a:off x="329" y="480"/>
              <a:ext cx="442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R" sz="2000" b="1" i="1" u="sng">
                  <a:solidFill>
                    <a:srgbClr val="FF9900"/>
                  </a:solidFill>
                  <a:latin typeface="Arial" panose="020B0604020202020204" pitchFamily="34" charset="0"/>
                </a:rPr>
                <a:t>ESTRATEGIAS PARA CONSTRUIR EL MARCO TEÓRICO</a:t>
              </a:r>
            </a:p>
          </p:txBody>
        </p:sp>
        <p:sp>
          <p:nvSpPr>
            <p:cNvPr id="22531" name="Text Box 5">
              <a:extLst>
                <a:ext uri="{FF2B5EF4-FFF2-40B4-BE49-F238E27FC236}">
                  <a16:creationId xmlns:a16="http://schemas.microsoft.com/office/drawing/2014/main" id="{E257137B-EA69-9F46-A1E0-BF04634ACF52}"/>
                </a:ext>
              </a:extLst>
            </p:cNvPr>
            <p:cNvSpPr txBox="1">
              <a:spLocks noChangeArrowheads="1"/>
            </p:cNvSpPr>
            <p:nvPr/>
          </p:nvSpPr>
          <p:spPr bwMode="auto">
            <a:xfrm>
              <a:off x="255" y="855"/>
              <a:ext cx="4754" cy="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AutoNum type="arabicPeriod" startAt="2"/>
              </a:pPr>
              <a:r>
                <a:rPr lang="es-ES" altLang="es-CR" sz="1800">
                  <a:solidFill>
                    <a:schemeClr val="hlink"/>
                  </a:solidFill>
                  <a:latin typeface="Arial" panose="020B0604020202020204" pitchFamily="34" charset="0"/>
                </a:rPr>
                <a:t>Existencia de varias teorías aplicables:</a:t>
              </a:r>
            </a:p>
            <a:p>
              <a:pPr eaLnBrk="1" hangingPunct="1">
                <a:spcBef>
                  <a:spcPct val="0"/>
                </a:spcBef>
                <a:buFontTx/>
                <a:buNone/>
              </a:pPr>
              <a:endParaRPr lang="es-ES" altLang="es-CR" sz="1600">
                <a:solidFill>
                  <a:srgbClr val="000000"/>
                </a:solidFill>
                <a:latin typeface="Arial" panose="020B0604020202020204" pitchFamily="34" charset="0"/>
              </a:endParaRPr>
            </a:p>
            <a:p>
              <a:pPr eaLnBrk="1" hangingPunct="1">
                <a:spcBef>
                  <a:spcPct val="0"/>
                </a:spcBef>
                <a:buFontTx/>
                <a:buNone/>
              </a:pPr>
              <a:r>
                <a:rPr lang="ja-JP" altLang="es-ES" sz="1600">
                  <a:solidFill>
                    <a:srgbClr val="000000"/>
                  </a:solidFill>
                  <a:latin typeface="Arial" panose="020B0604020202020204" pitchFamily="34" charset="0"/>
                </a:rPr>
                <a:t>“</a:t>
              </a:r>
              <a:r>
                <a:rPr lang="es-ES" altLang="ja-JP" sz="1600">
                  <a:solidFill>
                    <a:srgbClr val="000000"/>
                  </a:solidFill>
                  <a:latin typeface="Arial" panose="020B0604020202020204" pitchFamily="34" charset="0"/>
                </a:rPr>
                <a:t>Se elige una</a:t>
              </a:r>
              <a:r>
                <a:rPr lang="ja-JP" altLang="es-ES" sz="1600">
                  <a:solidFill>
                    <a:srgbClr val="000000"/>
                  </a:solidFill>
                  <a:latin typeface="Arial" panose="020B0604020202020204" pitchFamily="34" charset="0"/>
                </a:rPr>
                <a:t>”</a:t>
              </a:r>
              <a:endParaRPr lang="es-ES" altLang="ja-JP" sz="1600">
                <a:solidFill>
                  <a:srgbClr val="000000"/>
                </a:solidFill>
                <a:latin typeface="Arial" panose="020B0604020202020204" pitchFamily="34" charset="0"/>
              </a:endParaRPr>
            </a:p>
            <a:p>
              <a:pPr eaLnBrk="1" hangingPunct="1">
                <a:spcBef>
                  <a:spcPct val="0"/>
                </a:spcBef>
                <a:buFontTx/>
                <a:buNone/>
              </a:pPr>
              <a:endParaRPr lang="es-ES" altLang="es-CR" sz="1600">
                <a:solidFill>
                  <a:srgbClr val="000000"/>
                </a:solidFill>
                <a:latin typeface="Arial" panose="020B0604020202020204" pitchFamily="34" charset="0"/>
              </a:endParaRPr>
            </a:p>
            <a:p>
              <a:pPr eaLnBrk="1" hangingPunct="1">
                <a:spcBef>
                  <a:spcPct val="0"/>
                </a:spcBef>
                <a:buFontTx/>
                <a:buNone/>
              </a:pPr>
              <a:r>
                <a:rPr lang="ja-JP" altLang="es-ES" sz="1600">
                  <a:solidFill>
                    <a:srgbClr val="000000"/>
                  </a:solidFill>
                  <a:latin typeface="Arial" panose="020B0604020202020204" pitchFamily="34" charset="0"/>
                </a:rPr>
                <a:t>“</a:t>
              </a:r>
              <a:r>
                <a:rPr lang="es-ES" altLang="ja-JP" sz="1600">
                  <a:solidFill>
                    <a:srgbClr val="000000"/>
                  </a:solidFill>
                  <a:latin typeface="Arial" panose="020B0604020202020204" pitchFamily="34" charset="0"/>
                </a:rPr>
                <a:t>Se toman las partes más relevantes para el trabajo</a:t>
              </a:r>
              <a:r>
                <a:rPr lang="ja-JP" altLang="es-ES" sz="1600">
                  <a:solidFill>
                    <a:srgbClr val="000000"/>
                  </a:solidFill>
                  <a:latin typeface="Arial" panose="020B0604020202020204" pitchFamily="34" charset="0"/>
                </a:rPr>
                <a:t>”</a:t>
              </a:r>
              <a:endParaRPr lang="es-ES" altLang="ja-JP" sz="1600">
                <a:solidFill>
                  <a:srgbClr val="000000"/>
                </a:solidFill>
                <a:latin typeface="Arial" panose="020B0604020202020204" pitchFamily="34" charset="0"/>
              </a:endParaRPr>
            </a:p>
            <a:p>
              <a:pPr eaLnBrk="1" hangingPunct="1">
                <a:spcBef>
                  <a:spcPct val="0"/>
                </a:spcBef>
                <a:buFontTx/>
                <a:buNone/>
              </a:pPr>
              <a:endParaRPr lang="es-ES" altLang="es-CR" sz="1800">
                <a:solidFill>
                  <a:schemeClr val="hlink"/>
                </a:solidFill>
                <a:latin typeface="Arial" panose="020B0604020202020204" pitchFamily="34" charset="0"/>
              </a:endParaRPr>
            </a:p>
            <a:p>
              <a:pPr eaLnBrk="1" hangingPunct="1">
                <a:spcBef>
                  <a:spcPct val="0"/>
                </a:spcBef>
                <a:buFontTx/>
                <a:buNone/>
              </a:pPr>
              <a:endParaRPr lang="es-ES" altLang="es-CR" sz="1800" b="1">
                <a:solidFill>
                  <a:schemeClr val="hlink"/>
                </a:solidFill>
                <a:latin typeface="Arial" panose="020B0604020202020204" pitchFamily="34" charset="0"/>
              </a:endParaRPr>
            </a:p>
            <a:p>
              <a:pPr eaLnBrk="1" hangingPunct="1">
                <a:spcBef>
                  <a:spcPct val="0"/>
                </a:spcBef>
                <a:buFontTx/>
                <a:buAutoNum type="arabicPeriod" startAt="3"/>
              </a:pPr>
              <a:r>
                <a:rPr lang="es-ES" altLang="es-CR" sz="1800">
                  <a:solidFill>
                    <a:schemeClr val="hlink"/>
                  </a:solidFill>
                  <a:latin typeface="Arial" panose="020B0604020202020204" pitchFamily="34" charset="0"/>
                </a:rPr>
                <a:t>Existencia de </a:t>
              </a:r>
              <a:r>
                <a:rPr lang="ja-JP" altLang="es-ES" sz="1800">
                  <a:solidFill>
                    <a:schemeClr val="hlink"/>
                  </a:solidFill>
                  <a:latin typeface="Arial" panose="020B0604020202020204" pitchFamily="34" charset="0"/>
                </a:rPr>
                <a:t>“</a:t>
              </a:r>
              <a:r>
                <a:rPr lang="es-ES" altLang="ja-JP" sz="1800">
                  <a:solidFill>
                    <a:schemeClr val="hlink"/>
                  </a:solidFill>
                  <a:latin typeface="Arial" panose="020B0604020202020204" pitchFamily="34" charset="0"/>
                </a:rPr>
                <a:t>piezas y trozos</a:t>
              </a:r>
              <a:r>
                <a:rPr lang="ja-JP" altLang="es-ES" sz="1800">
                  <a:solidFill>
                    <a:schemeClr val="hlink"/>
                  </a:solidFill>
                  <a:latin typeface="Arial" panose="020B0604020202020204" pitchFamily="34" charset="0"/>
                </a:rPr>
                <a:t>”</a:t>
              </a:r>
              <a:r>
                <a:rPr lang="es-ES" altLang="ja-JP" sz="1800">
                  <a:solidFill>
                    <a:schemeClr val="hlink"/>
                  </a:solidFill>
                  <a:latin typeface="Arial" panose="020B0604020202020204" pitchFamily="34" charset="0"/>
                </a:rPr>
                <a:t> de teorías</a:t>
              </a:r>
            </a:p>
            <a:p>
              <a:pPr eaLnBrk="1" hangingPunct="1">
                <a:spcBef>
                  <a:spcPct val="0"/>
                </a:spcBef>
                <a:buFontTx/>
                <a:buAutoNum type="arabicPeriod" startAt="3"/>
              </a:pPr>
              <a:endParaRPr lang="es-ES" altLang="es-CR" sz="1800">
                <a:solidFill>
                  <a:schemeClr val="hlink"/>
                </a:solidFill>
                <a:latin typeface="Arial" panose="020B0604020202020204" pitchFamily="34" charset="0"/>
              </a:endParaRPr>
            </a:p>
            <a:p>
              <a:pPr eaLnBrk="1" hangingPunct="1">
                <a:spcBef>
                  <a:spcPct val="0"/>
                </a:spcBef>
                <a:buFontTx/>
                <a:buNone/>
              </a:pPr>
              <a:r>
                <a:rPr lang="es-ES" altLang="es-CR" sz="1600">
                  <a:solidFill>
                    <a:srgbClr val="000000"/>
                  </a:solidFill>
                  <a:latin typeface="Arial" panose="020B0604020202020204" pitchFamily="34" charset="0"/>
                </a:rPr>
                <a:t>Generalizaciones empíricas:	proposiciones que han sido comprobadas</a:t>
              </a:r>
            </a:p>
            <a:p>
              <a:pPr eaLnBrk="1" hangingPunct="1">
                <a:spcBef>
                  <a:spcPct val="0"/>
                </a:spcBef>
                <a:buFontTx/>
                <a:buNone/>
              </a:pPr>
              <a:r>
                <a:rPr lang="es-ES" altLang="es-CR" sz="1600">
                  <a:solidFill>
                    <a:srgbClr val="000000"/>
                  </a:solidFill>
                  <a:latin typeface="Arial" panose="020B0604020202020204" pitchFamily="34" charset="0"/>
                </a:rPr>
                <a:t>				en la mayor parte de las investigaciones</a:t>
              </a:r>
            </a:p>
            <a:p>
              <a:pPr eaLnBrk="1" hangingPunct="1">
                <a:spcBef>
                  <a:spcPct val="0"/>
                </a:spcBef>
                <a:buFontTx/>
                <a:buNone/>
              </a:pPr>
              <a:r>
                <a:rPr lang="es-ES" altLang="es-CR" sz="1600">
                  <a:solidFill>
                    <a:srgbClr val="000000"/>
                  </a:solidFill>
                  <a:latin typeface="Arial" panose="020B0604020202020204" pitchFamily="34" charset="0"/>
                </a:rPr>
                <a:t>				realizadas</a:t>
              </a:r>
            </a:p>
            <a:p>
              <a:pPr eaLnBrk="1" hangingPunct="1">
                <a:spcBef>
                  <a:spcPct val="0"/>
                </a:spcBef>
                <a:buFontTx/>
                <a:buNone/>
              </a:pPr>
              <a:endParaRPr lang="es-ES" altLang="es-CR" sz="1600">
                <a:solidFill>
                  <a:srgbClr val="000000"/>
                </a:solidFill>
                <a:latin typeface="Arial" panose="020B0604020202020204" pitchFamily="34" charset="0"/>
              </a:endParaRPr>
            </a:p>
            <a:p>
              <a:pPr eaLnBrk="1" hangingPunct="1">
                <a:spcBef>
                  <a:spcPct val="0"/>
                </a:spcBef>
                <a:buFontTx/>
                <a:buNone/>
              </a:pPr>
              <a:r>
                <a:rPr lang="es-ES" altLang="es-CR" sz="1600">
                  <a:solidFill>
                    <a:srgbClr val="000000"/>
                  </a:solidFill>
                  <a:latin typeface="Arial" panose="020B0604020202020204" pitchFamily="34" charset="0"/>
                </a:rPr>
                <a:t>				(bases para otras hipótesis han sido comprobadas)</a:t>
              </a:r>
            </a:p>
            <a:p>
              <a:pPr eaLnBrk="1" hangingPunct="1">
                <a:spcBef>
                  <a:spcPct val="0"/>
                </a:spcBef>
                <a:buFontTx/>
                <a:buNone/>
              </a:pPr>
              <a:endParaRPr lang="es-ES" altLang="es-CR" sz="1600">
                <a:solidFill>
                  <a:srgbClr val="000000"/>
                </a:solidFill>
                <a:latin typeface="Arial" panose="020B0604020202020204" pitchFamily="34" charset="0"/>
              </a:endParaRPr>
            </a:p>
            <a:p>
              <a:pPr eaLnBrk="1" hangingPunct="1">
                <a:spcBef>
                  <a:spcPct val="0"/>
                </a:spcBef>
                <a:buFontTx/>
                <a:buNone/>
              </a:pPr>
              <a:endParaRPr lang="es-ES" altLang="es-CR" sz="1600">
                <a:solidFill>
                  <a:srgbClr val="000000"/>
                </a:solidFill>
                <a:latin typeface="Arial" panose="020B0604020202020204" pitchFamily="34" charset="0"/>
              </a:endParaRPr>
            </a:p>
            <a:p>
              <a:pPr eaLnBrk="1" hangingPunct="1">
                <a:spcBef>
                  <a:spcPct val="0"/>
                </a:spcBef>
                <a:buFontTx/>
                <a:buNone/>
              </a:pPr>
              <a:r>
                <a:rPr lang="ja-JP" altLang="es-ES" sz="1600">
                  <a:solidFill>
                    <a:srgbClr val="000000"/>
                  </a:solidFill>
                  <a:latin typeface="Arial" panose="020B0604020202020204" pitchFamily="34" charset="0"/>
                </a:rPr>
                <a:t>“</a:t>
              </a:r>
              <a:r>
                <a:rPr lang="es-ES" altLang="ja-JP" sz="1600">
                  <a:solidFill>
                    <a:srgbClr val="000000"/>
                  </a:solidFill>
                  <a:latin typeface="Arial" panose="020B0604020202020204" pitchFamily="34" charset="0"/>
                </a:rPr>
                <a:t>se toman como bases para formular teorías</a:t>
              </a:r>
              <a:r>
                <a:rPr lang="ja-JP" altLang="es-ES" sz="1600">
                  <a:solidFill>
                    <a:srgbClr val="000000"/>
                  </a:solidFill>
                  <a:latin typeface="Arial" panose="020B0604020202020204" pitchFamily="34" charset="0"/>
                </a:rPr>
                <a:t>”</a:t>
              </a:r>
              <a:endParaRPr lang="es-ES" altLang="ja-JP" sz="1600">
                <a:solidFill>
                  <a:srgbClr val="000000"/>
                </a:solidFill>
                <a:latin typeface="Arial" panose="020B0604020202020204" pitchFamily="34" charset="0"/>
              </a:endParaRPr>
            </a:p>
            <a:p>
              <a:pPr eaLnBrk="1" hangingPunct="1">
                <a:spcBef>
                  <a:spcPct val="0"/>
                </a:spcBef>
                <a:buFontTx/>
                <a:buNone/>
              </a:pPr>
              <a:endParaRPr lang="es-ES" altLang="es-CR" sz="1600">
                <a:solidFill>
                  <a:srgbClr val="000000"/>
                </a:solidFill>
                <a:latin typeface="Arial" panose="020B0604020202020204" pitchFamily="34" charset="0"/>
              </a:endParaRPr>
            </a:p>
          </p:txBody>
        </p:sp>
      </p:gr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553" name="Group 4">
            <a:extLst>
              <a:ext uri="{FF2B5EF4-FFF2-40B4-BE49-F238E27FC236}">
                <a16:creationId xmlns:a16="http://schemas.microsoft.com/office/drawing/2014/main" id="{4D1E1C54-FDAA-A54E-A3AD-F36A6CBAA49A}"/>
              </a:ext>
            </a:extLst>
          </p:cNvPr>
          <p:cNvGrpSpPr>
            <a:grpSpLocks/>
          </p:cNvGrpSpPr>
          <p:nvPr/>
        </p:nvGrpSpPr>
        <p:grpSpPr bwMode="auto">
          <a:xfrm>
            <a:off x="1928813" y="762001"/>
            <a:ext cx="7999412" cy="3795713"/>
            <a:chOff x="255" y="480"/>
            <a:chExt cx="5039" cy="2391"/>
          </a:xfrm>
        </p:grpSpPr>
        <p:sp>
          <p:nvSpPr>
            <p:cNvPr id="23555" name="Text Box 5">
              <a:extLst>
                <a:ext uri="{FF2B5EF4-FFF2-40B4-BE49-F238E27FC236}">
                  <a16:creationId xmlns:a16="http://schemas.microsoft.com/office/drawing/2014/main" id="{C3DF1B6B-8064-0F4D-A3FC-3F45D6475D71}"/>
                </a:ext>
              </a:extLst>
            </p:cNvPr>
            <p:cNvSpPr txBox="1">
              <a:spLocks noChangeArrowheads="1"/>
            </p:cNvSpPr>
            <p:nvPr/>
          </p:nvSpPr>
          <p:spPr bwMode="auto">
            <a:xfrm>
              <a:off x="329" y="480"/>
              <a:ext cx="442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R" sz="2000" b="1" i="1" u="sng">
                  <a:solidFill>
                    <a:srgbClr val="FF9900"/>
                  </a:solidFill>
                  <a:latin typeface="Arial" panose="020B0604020202020204" pitchFamily="34" charset="0"/>
                </a:rPr>
                <a:t>ESTRATEGIAS PARA CONSTRUIR EL MARCO TEÓRICO</a:t>
              </a:r>
            </a:p>
          </p:txBody>
        </p:sp>
        <p:sp>
          <p:nvSpPr>
            <p:cNvPr id="23556" name="Text Box 6">
              <a:extLst>
                <a:ext uri="{FF2B5EF4-FFF2-40B4-BE49-F238E27FC236}">
                  <a16:creationId xmlns:a16="http://schemas.microsoft.com/office/drawing/2014/main" id="{6E5E1D2C-1361-0B4D-A0A9-948AC36173E4}"/>
                </a:ext>
              </a:extLst>
            </p:cNvPr>
            <p:cNvSpPr txBox="1">
              <a:spLocks noChangeArrowheads="1"/>
            </p:cNvSpPr>
            <p:nvPr/>
          </p:nvSpPr>
          <p:spPr bwMode="auto">
            <a:xfrm>
              <a:off x="255" y="855"/>
              <a:ext cx="5039" cy="20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AutoNum type="arabicPeriod" startAt="4"/>
              </a:pPr>
              <a:r>
                <a:rPr lang="es-ES" altLang="es-CR" sz="1800">
                  <a:solidFill>
                    <a:schemeClr val="hlink"/>
                  </a:solidFill>
                  <a:latin typeface="Arial" panose="020B0604020202020204" pitchFamily="34" charset="0"/>
                </a:rPr>
                <a:t>Descubrimientos interesantes, pero parciales, que no se ajustan </a:t>
              </a:r>
            </a:p>
            <a:p>
              <a:pPr eaLnBrk="1" hangingPunct="1">
                <a:spcBef>
                  <a:spcPct val="0"/>
                </a:spcBef>
                <a:buFontTx/>
                <a:buNone/>
              </a:pPr>
              <a:r>
                <a:rPr lang="es-ES" altLang="es-CR" sz="1800">
                  <a:solidFill>
                    <a:schemeClr val="hlink"/>
                  </a:solidFill>
                  <a:latin typeface="Arial" panose="020B0604020202020204" pitchFamily="34" charset="0"/>
                </a:rPr>
                <a:t>       a una teoría</a:t>
              </a:r>
            </a:p>
            <a:p>
              <a:pPr eaLnBrk="1" hangingPunct="1">
                <a:spcBef>
                  <a:spcPct val="0"/>
                </a:spcBef>
                <a:buFontTx/>
                <a:buNone/>
              </a:pPr>
              <a:endParaRPr lang="es-ES" altLang="es-CR" sz="1600">
                <a:solidFill>
                  <a:srgbClr val="000000"/>
                </a:solidFill>
                <a:latin typeface="Arial" panose="020B0604020202020204" pitchFamily="34" charset="0"/>
              </a:endParaRPr>
            </a:p>
            <a:p>
              <a:pPr eaLnBrk="1" hangingPunct="1">
                <a:spcBef>
                  <a:spcPct val="0"/>
                </a:spcBef>
                <a:buFontTx/>
                <a:buNone/>
              </a:pPr>
              <a:r>
                <a:rPr lang="ja-JP" altLang="es-ES" sz="1600">
                  <a:solidFill>
                    <a:srgbClr val="000000"/>
                  </a:solidFill>
                  <a:latin typeface="Arial" panose="020B0604020202020204" pitchFamily="34" charset="0"/>
                </a:rPr>
                <a:t>“</a:t>
              </a:r>
              <a:r>
                <a:rPr lang="es-ES" altLang="ja-JP" sz="1600">
                  <a:solidFill>
                    <a:srgbClr val="000000"/>
                  </a:solidFill>
                  <a:latin typeface="Arial" panose="020B0604020202020204" pitchFamily="34" charset="0"/>
                </a:rPr>
                <a:t>Se toman como puntos de referencia</a:t>
              </a:r>
              <a:r>
                <a:rPr lang="ja-JP" altLang="es-ES" sz="1600">
                  <a:solidFill>
                    <a:srgbClr val="000000"/>
                  </a:solidFill>
                  <a:latin typeface="Arial" panose="020B0604020202020204" pitchFamily="34" charset="0"/>
                </a:rPr>
                <a:t>”</a:t>
              </a:r>
              <a:r>
                <a:rPr lang="es-ES" altLang="ja-JP" sz="1600">
                  <a:solidFill>
                    <a:srgbClr val="000000"/>
                  </a:solidFill>
                  <a:latin typeface="Arial" panose="020B0604020202020204" pitchFamily="34" charset="0"/>
                </a:rPr>
                <a:t> se utilizan como antecedentes, ordenados de </a:t>
              </a:r>
            </a:p>
            <a:p>
              <a:pPr eaLnBrk="1" hangingPunct="1">
                <a:spcBef>
                  <a:spcPct val="0"/>
                </a:spcBef>
                <a:buFontTx/>
                <a:buNone/>
              </a:pPr>
              <a:r>
                <a:rPr lang="es-ES" altLang="es-CR" sz="1600">
                  <a:solidFill>
                    <a:srgbClr val="000000"/>
                  </a:solidFill>
                  <a:latin typeface="Arial" panose="020B0604020202020204" pitchFamily="34" charset="0"/>
                </a:rPr>
                <a:t>                                                              forma lógica, coherente y consistente</a:t>
              </a:r>
            </a:p>
            <a:p>
              <a:pPr eaLnBrk="1" hangingPunct="1">
                <a:spcBef>
                  <a:spcPct val="0"/>
                </a:spcBef>
                <a:buFontTx/>
                <a:buNone/>
              </a:pPr>
              <a:endParaRPr lang="es-ES" altLang="es-CR" sz="1600">
                <a:solidFill>
                  <a:srgbClr val="000000"/>
                </a:solidFill>
                <a:latin typeface="Arial" panose="020B0604020202020204" pitchFamily="34" charset="0"/>
              </a:endParaRPr>
            </a:p>
            <a:p>
              <a:pPr eaLnBrk="1" hangingPunct="1">
                <a:spcBef>
                  <a:spcPct val="0"/>
                </a:spcBef>
                <a:buFontTx/>
                <a:buAutoNum type="arabicPeriod" startAt="5"/>
              </a:pPr>
              <a:r>
                <a:rPr lang="es-ES" altLang="es-CR" sz="1800">
                  <a:solidFill>
                    <a:schemeClr val="hlink"/>
                  </a:solidFill>
                  <a:latin typeface="Arial" panose="020B0604020202020204" pitchFamily="34" charset="0"/>
                </a:rPr>
                <a:t>Existencia de guías no investigadas, ideas largamente relacionadas</a:t>
              </a:r>
            </a:p>
            <a:p>
              <a:pPr eaLnBrk="1" hangingPunct="1">
                <a:spcBef>
                  <a:spcPct val="0"/>
                </a:spcBef>
                <a:buFontTx/>
                <a:buNone/>
              </a:pPr>
              <a:r>
                <a:rPr lang="es-ES" altLang="es-CR" sz="1800">
                  <a:solidFill>
                    <a:schemeClr val="hlink"/>
                  </a:solidFill>
                  <a:latin typeface="Arial" panose="020B0604020202020204" pitchFamily="34" charset="0"/>
                </a:rPr>
                <a:t>       con la investigación</a:t>
              </a:r>
            </a:p>
            <a:p>
              <a:pPr eaLnBrk="1" hangingPunct="1">
                <a:spcBef>
                  <a:spcPct val="0"/>
                </a:spcBef>
                <a:buFontTx/>
                <a:buAutoNum type="arabicPeriod" startAt="3"/>
              </a:pPr>
              <a:endParaRPr lang="es-ES" altLang="es-CR" sz="1800">
                <a:solidFill>
                  <a:schemeClr val="hlink"/>
                </a:solidFill>
                <a:latin typeface="Arial" panose="020B0604020202020204" pitchFamily="34" charset="0"/>
              </a:endParaRPr>
            </a:p>
            <a:p>
              <a:pPr eaLnBrk="1" hangingPunct="1">
                <a:spcBef>
                  <a:spcPct val="0"/>
                </a:spcBef>
                <a:buFontTx/>
                <a:buNone/>
              </a:pPr>
              <a:r>
                <a:rPr lang="es-ES" altLang="es-CR" sz="1600">
                  <a:solidFill>
                    <a:srgbClr val="000000"/>
                  </a:solidFill>
                  <a:latin typeface="Arial" panose="020B0604020202020204" pitchFamily="34" charset="0"/>
                </a:rPr>
                <a:t>        Se consideran estudios de temas similares o más generales.</a:t>
              </a:r>
            </a:p>
            <a:p>
              <a:pPr eaLnBrk="1" hangingPunct="1">
                <a:spcBef>
                  <a:spcPct val="0"/>
                </a:spcBef>
                <a:buFontTx/>
                <a:buNone/>
              </a:pPr>
              <a:endParaRPr lang="es-ES" altLang="es-CR" sz="1600">
                <a:solidFill>
                  <a:srgbClr val="000000"/>
                </a:solidFill>
                <a:latin typeface="Arial" panose="020B0604020202020204" pitchFamily="34" charset="0"/>
              </a:endParaRPr>
            </a:p>
            <a:p>
              <a:pPr eaLnBrk="1" hangingPunct="1">
                <a:spcBef>
                  <a:spcPct val="0"/>
                </a:spcBef>
                <a:buFontTx/>
                <a:buNone/>
              </a:pPr>
              <a:r>
                <a:rPr lang="es-ES" altLang="es-CR" sz="1600">
                  <a:solidFill>
                    <a:srgbClr val="000000"/>
                  </a:solidFill>
                  <a:latin typeface="Arial" panose="020B0604020202020204" pitchFamily="34" charset="0"/>
                </a:rPr>
                <a:t>			</a:t>
              </a:r>
            </a:p>
          </p:txBody>
        </p:sp>
      </p:grpSp>
      <p:sp>
        <p:nvSpPr>
          <p:cNvPr id="23554" name="Text Box 7">
            <a:extLst>
              <a:ext uri="{FF2B5EF4-FFF2-40B4-BE49-F238E27FC236}">
                <a16:creationId xmlns:a16="http://schemas.microsoft.com/office/drawing/2014/main" id="{19AD980A-0857-3B42-8990-F1CC0952C69D}"/>
              </a:ext>
            </a:extLst>
          </p:cNvPr>
          <p:cNvSpPr txBox="1">
            <a:spLocks noChangeArrowheads="1"/>
          </p:cNvSpPr>
          <p:nvPr/>
        </p:nvSpPr>
        <p:spPr bwMode="auto">
          <a:xfrm>
            <a:off x="2786064" y="4495801"/>
            <a:ext cx="6967537" cy="1954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R" sz="1800" b="1" i="1" u="sng">
                <a:solidFill>
                  <a:schemeClr val="hlink"/>
                </a:solidFill>
                <a:latin typeface="Arial" panose="020B0604020202020204" pitchFamily="34" charset="0"/>
              </a:rPr>
              <a:t>Recordar:</a:t>
            </a:r>
          </a:p>
          <a:p>
            <a:pPr eaLnBrk="1" hangingPunct="1">
              <a:spcBef>
                <a:spcPct val="0"/>
              </a:spcBef>
              <a:buFontTx/>
              <a:buNone/>
            </a:pPr>
            <a:endParaRPr lang="es-ES" altLang="es-CR" sz="1000" b="1" i="1" u="sng">
              <a:solidFill>
                <a:schemeClr val="hlink"/>
              </a:solidFill>
              <a:latin typeface="Arial" panose="020B0604020202020204" pitchFamily="34" charset="0"/>
            </a:endParaRPr>
          </a:p>
          <a:p>
            <a:pPr eaLnBrk="1" hangingPunct="1">
              <a:spcBef>
                <a:spcPct val="0"/>
              </a:spcBef>
              <a:buFontTx/>
              <a:buNone/>
            </a:pPr>
            <a:r>
              <a:rPr lang="es-ES" altLang="es-CR" sz="1600">
                <a:latin typeface="Arial" panose="020B0604020202020204" pitchFamily="34" charset="0"/>
              </a:rPr>
              <a:t>---</a:t>
            </a:r>
            <a:r>
              <a:rPr lang="es-ES" altLang="es-CR" sz="1600">
                <a:latin typeface="Arial" panose="020B0604020202020204" pitchFamily="34" charset="0"/>
                <a:sym typeface="Wingdings" pitchFamily="2" charset="2"/>
              </a:rPr>
              <a:t> centrarse en el tema de investigación, sin divagar</a:t>
            </a:r>
          </a:p>
          <a:p>
            <a:pPr eaLnBrk="1" hangingPunct="1">
              <a:spcBef>
                <a:spcPct val="0"/>
              </a:spcBef>
              <a:buFontTx/>
              <a:buNone/>
            </a:pPr>
            <a:endParaRPr lang="es-ES" altLang="es-CR" sz="1000">
              <a:latin typeface="Arial" panose="020B0604020202020204" pitchFamily="34" charset="0"/>
              <a:sym typeface="Wingdings" pitchFamily="2" charset="2"/>
            </a:endParaRPr>
          </a:p>
          <a:p>
            <a:pPr eaLnBrk="1" hangingPunct="1">
              <a:spcBef>
                <a:spcPct val="0"/>
              </a:spcBef>
              <a:buFontTx/>
              <a:buNone/>
            </a:pPr>
            <a:r>
              <a:rPr lang="es-ES" altLang="es-CR" sz="1600">
                <a:latin typeface="Arial" panose="020B0604020202020204" pitchFamily="34" charset="0"/>
                <a:sym typeface="Wingdings" pitchFamily="2" charset="2"/>
              </a:rPr>
              <a:t>--- vincular lógica y coherentemente los conceptos de estudios anteriores</a:t>
            </a:r>
          </a:p>
          <a:p>
            <a:pPr eaLnBrk="1" hangingPunct="1">
              <a:spcBef>
                <a:spcPct val="0"/>
              </a:spcBef>
              <a:buFontTx/>
              <a:buNone/>
            </a:pPr>
            <a:endParaRPr lang="es-ES" altLang="es-CR" sz="1000">
              <a:latin typeface="Arial" panose="020B0604020202020204" pitchFamily="34" charset="0"/>
              <a:sym typeface="Wingdings" pitchFamily="2" charset="2"/>
            </a:endParaRPr>
          </a:p>
          <a:p>
            <a:pPr eaLnBrk="1" hangingPunct="1">
              <a:spcBef>
                <a:spcPct val="0"/>
              </a:spcBef>
              <a:buFontTx/>
              <a:buNone/>
            </a:pPr>
            <a:r>
              <a:rPr lang="es-ES" altLang="es-CR" sz="1600">
                <a:latin typeface="Arial" panose="020B0604020202020204" pitchFamily="34" charset="0"/>
                <a:sym typeface="Wingdings" pitchFamily="2" charset="2"/>
              </a:rPr>
              <a:t>--- trata en profundidad sólo lo relacionado con el tema</a:t>
            </a:r>
          </a:p>
          <a:p>
            <a:pPr eaLnBrk="1" hangingPunct="1">
              <a:spcBef>
                <a:spcPct val="0"/>
              </a:spcBef>
              <a:buFontTx/>
              <a:buNone/>
            </a:pPr>
            <a:endParaRPr lang="es-ES" altLang="es-CR" sz="1000">
              <a:latin typeface="Arial" panose="020B0604020202020204" pitchFamily="34" charset="0"/>
              <a:sym typeface="Wingdings" pitchFamily="2" charset="2"/>
            </a:endParaRPr>
          </a:p>
          <a:p>
            <a:pPr eaLnBrk="1" hangingPunct="1">
              <a:spcBef>
                <a:spcPct val="0"/>
              </a:spcBef>
              <a:buFontTx/>
              <a:buNone/>
            </a:pPr>
            <a:r>
              <a:rPr lang="es-ES" altLang="es-CR" sz="1600">
                <a:latin typeface="Arial" panose="020B0604020202020204" pitchFamily="34" charset="0"/>
                <a:sym typeface="Wingdings" pitchFamily="2" charset="2"/>
              </a:rPr>
              <a:t>--- las ideas deben enlazarse o ligarse una a otra de forma apropiada</a:t>
            </a:r>
            <a:endParaRPr lang="es-ES" altLang="es-CR" sz="1600">
              <a:latin typeface="Arial" panose="020B060402020202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Rectangle 4">
            <a:extLst>
              <a:ext uri="{FF2B5EF4-FFF2-40B4-BE49-F238E27FC236}">
                <a16:creationId xmlns:a16="http://schemas.microsoft.com/office/drawing/2014/main" id="{22DE9A40-9374-CC49-ADF8-B733A41A4F04}"/>
              </a:ext>
            </a:extLst>
          </p:cNvPr>
          <p:cNvSpPr>
            <a:spLocks noGrp="1"/>
          </p:cNvSpPr>
          <p:nvPr>
            <p:ph type="title"/>
          </p:nvPr>
        </p:nvSpPr>
        <p:spPr/>
        <p:txBody>
          <a:bodyPr/>
          <a:lstStyle/>
          <a:p>
            <a:pPr eaLnBrk="1" hangingPunct="1"/>
            <a:r>
              <a:rPr lang="es-ES" altLang="es-CR"/>
              <a:t>Revisión de la Literatura</a:t>
            </a:r>
          </a:p>
        </p:txBody>
      </p:sp>
      <p:sp>
        <p:nvSpPr>
          <p:cNvPr id="8195" name="Rectangle 3">
            <a:extLst>
              <a:ext uri="{FF2B5EF4-FFF2-40B4-BE49-F238E27FC236}">
                <a16:creationId xmlns:a16="http://schemas.microsoft.com/office/drawing/2014/main" id="{F7828B55-627F-634E-965E-B3BCF524DCC4}"/>
              </a:ext>
            </a:extLst>
          </p:cNvPr>
          <p:cNvSpPr>
            <a:spLocks noGrp="1" noChangeArrowheads="1"/>
          </p:cNvSpPr>
          <p:nvPr>
            <p:ph idx="1"/>
          </p:nvPr>
        </p:nvSpPr>
        <p:spPr/>
        <p:txBody>
          <a:bodyPr>
            <a:normAutofit/>
          </a:bodyPr>
          <a:lstStyle/>
          <a:p>
            <a:pPr marL="469900" indent="-469900" algn="just" eaLnBrk="1" hangingPunct="1">
              <a:lnSpc>
                <a:spcPct val="80000"/>
              </a:lnSpc>
              <a:defRPr/>
            </a:pPr>
            <a:r>
              <a:rPr lang="es-ES" altLang="es-CR" sz="2200" b="1"/>
              <a:t>Supone la detección, obtención y consulta de bibliografía u otras fuentes. Una vez </a:t>
            </a:r>
            <a:r>
              <a:rPr lang="es-ES" altLang="es-CR" sz="2200" b="1">
                <a:solidFill>
                  <a:schemeClr val="folHlink"/>
                </a:solidFill>
                <a:effectLst>
                  <a:outerShdw blurRad="38100" dist="38100" dir="2700000" algn="tl">
                    <a:srgbClr val="C0C0C0"/>
                  </a:outerShdw>
                </a:effectLst>
              </a:rPr>
              <a:t>clasificadas</a:t>
            </a:r>
            <a:r>
              <a:rPr lang="es-ES" altLang="es-CR" sz="2200" b="1"/>
              <a:t>, permite extraer, </a:t>
            </a:r>
            <a:r>
              <a:rPr lang="es-ES" altLang="es-CR" sz="2200" b="1">
                <a:solidFill>
                  <a:schemeClr val="folHlink"/>
                </a:solidFill>
                <a:effectLst>
                  <a:outerShdw blurRad="38100" dist="38100" dir="2700000" algn="tl">
                    <a:srgbClr val="C0C0C0"/>
                  </a:outerShdw>
                </a:effectLst>
              </a:rPr>
              <a:t>en forma selectiva</a:t>
            </a:r>
            <a:r>
              <a:rPr lang="es-ES" altLang="es-CR" sz="2200" b="1"/>
              <a:t>, información pertinente al problema en estudio.</a:t>
            </a:r>
          </a:p>
          <a:p>
            <a:pPr marL="469900" indent="-469900" algn="just" eaLnBrk="1" hangingPunct="1">
              <a:lnSpc>
                <a:spcPct val="80000"/>
              </a:lnSpc>
              <a:defRPr/>
            </a:pPr>
            <a:endParaRPr lang="es-CL" altLang="es-CR" sz="2200" b="1"/>
          </a:p>
          <a:p>
            <a:pPr lvl="1" algn="just" eaLnBrk="1" hangingPunct="1">
              <a:lnSpc>
                <a:spcPct val="80000"/>
              </a:lnSpc>
              <a:defRPr/>
            </a:pPr>
            <a:r>
              <a:rPr lang="es-CL" altLang="es-CR" sz="2000" b="1"/>
              <a:t>Fuentes Primarias</a:t>
            </a:r>
            <a:r>
              <a:rPr lang="es-CL" altLang="es-CR" sz="2000"/>
              <a:t>: Proporcionan datos  de primera mano. En estas podemos incluir: libros, artículos de revistas, documentos, ponencias, tesis, y otros.</a:t>
            </a:r>
          </a:p>
          <a:p>
            <a:pPr lvl="1" algn="just" eaLnBrk="1" hangingPunct="1">
              <a:lnSpc>
                <a:spcPct val="80000"/>
              </a:lnSpc>
              <a:buFont typeface="Wingdings" pitchFamily="2" charset="2"/>
              <a:buNone/>
              <a:defRPr/>
            </a:pPr>
            <a:endParaRPr lang="es-CL" altLang="es-CR" sz="2000" b="1"/>
          </a:p>
          <a:p>
            <a:pPr lvl="1" algn="just" eaLnBrk="1" hangingPunct="1">
              <a:lnSpc>
                <a:spcPct val="80000"/>
              </a:lnSpc>
              <a:defRPr/>
            </a:pPr>
            <a:r>
              <a:rPr lang="es-CL" altLang="es-CR" sz="2000" b="1"/>
              <a:t>Fuentes Secundarias</a:t>
            </a:r>
            <a:r>
              <a:rPr lang="es-CL" altLang="es-CR" sz="2000"/>
              <a:t>: Fuentes que proporcionan información producto del procesamiento de las fuentes primarias. Ejemplo: publicaciones anuales que exponen síntesis, análisis y compilaciones de libros, tesis y otros documentos relevantes.</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5" name="Rectangle 3">
            <a:extLst>
              <a:ext uri="{FF2B5EF4-FFF2-40B4-BE49-F238E27FC236}">
                <a16:creationId xmlns:a16="http://schemas.microsoft.com/office/drawing/2014/main" id="{2FA3D2B2-738B-7C40-BE40-870A391DFFDE}"/>
              </a:ext>
            </a:extLst>
          </p:cNvPr>
          <p:cNvSpPr>
            <a:spLocks noGrp="1"/>
          </p:cNvSpPr>
          <p:nvPr>
            <p:ph type="title"/>
          </p:nvPr>
        </p:nvSpPr>
        <p:spPr/>
        <p:txBody>
          <a:bodyPr/>
          <a:lstStyle/>
          <a:p>
            <a:pPr eaLnBrk="1" hangingPunct="1"/>
            <a:r>
              <a:rPr lang="es-ES" altLang="es-CR"/>
              <a:t>Revisión de la Literatura</a:t>
            </a:r>
          </a:p>
        </p:txBody>
      </p:sp>
      <p:sp>
        <p:nvSpPr>
          <p:cNvPr id="26626" name="Rectangle 3">
            <a:extLst>
              <a:ext uri="{FF2B5EF4-FFF2-40B4-BE49-F238E27FC236}">
                <a16:creationId xmlns:a16="http://schemas.microsoft.com/office/drawing/2014/main" id="{F80AE214-4ED1-DA45-9208-C20640BBB982}"/>
              </a:ext>
            </a:extLst>
          </p:cNvPr>
          <p:cNvSpPr>
            <a:spLocks noGrp="1"/>
          </p:cNvSpPr>
          <p:nvPr>
            <p:ph idx="1"/>
          </p:nvPr>
        </p:nvSpPr>
        <p:spPr/>
        <p:txBody>
          <a:bodyPr/>
          <a:lstStyle/>
          <a:p>
            <a:pPr marL="469900" indent="-469900" algn="just" eaLnBrk="1" hangingPunct="1">
              <a:lnSpc>
                <a:spcPct val="90000"/>
              </a:lnSpc>
            </a:pPr>
            <a:r>
              <a:rPr lang="es-CL" altLang="es-CR" sz="2600"/>
              <a:t>Permite detectar si existen respuestas parciales a la investigación que desarrollamos, o bien nos da orientaciones a seguir dentro del tema en estudio.</a:t>
            </a:r>
          </a:p>
          <a:p>
            <a:pPr marL="469900" indent="-469900" algn="just" eaLnBrk="1" hangingPunct="1">
              <a:lnSpc>
                <a:spcPct val="90000"/>
              </a:lnSpc>
            </a:pPr>
            <a:endParaRPr lang="es-CL" altLang="es-CR" sz="2600"/>
          </a:p>
          <a:p>
            <a:pPr marL="469900" indent="-469900" algn="just" eaLnBrk="1" hangingPunct="1">
              <a:lnSpc>
                <a:spcPct val="90000"/>
              </a:lnSpc>
            </a:pPr>
            <a:r>
              <a:rPr lang="es-CL" altLang="es-CR" sz="2600"/>
              <a:t>Revela:</a:t>
            </a:r>
          </a:p>
          <a:p>
            <a:pPr lvl="1" algn="just" eaLnBrk="1" hangingPunct="1">
              <a:lnSpc>
                <a:spcPct val="90000"/>
              </a:lnSpc>
              <a:buFontTx/>
              <a:buChar char="-"/>
            </a:pPr>
            <a:r>
              <a:rPr lang="es-CL" altLang="es-CR" sz="2200"/>
              <a:t>La posible existencia de teorías desarrolladas, con evidencia empírica aplicable a nuestro estudio.</a:t>
            </a:r>
          </a:p>
          <a:p>
            <a:pPr lvl="1" algn="just" eaLnBrk="1" hangingPunct="1">
              <a:lnSpc>
                <a:spcPct val="90000"/>
              </a:lnSpc>
              <a:buFontTx/>
              <a:buChar char="-"/>
            </a:pPr>
            <a:r>
              <a:rPr lang="es-CL" altLang="es-CR" sz="2200"/>
              <a:t>La existencias de varias teorías.</a:t>
            </a:r>
          </a:p>
          <a:p>
            <a:pPr lvl="1" algn="just" eaLnBrk="1" hangingPunct="1">
              <a:lnSpc>
                <a:spcPct val="90000"/>
              </a:lnSpc>
              <a:buFontTx/>
              <a:buChar char="-"/>
            </a:pPr>
            <a:r>
              <a:rPr lang="es-CL" altLang="es-CR" sz="2200"/>
              <a:t>Información sobre variables potencialmente importantes para el estudio.</a:t>
            </a:r>
          </a:p>
          <a:p>
            <a:pPr lvl="1" algn="just" eaLnBrk="1" hangingPunct="1">
              <a:lnSpc>
                <a:spcPct val="90000"/>
              </a:lnSpc>
              <a:buFontTx/>
              <a:buChar char="-"/>
            </a:pPr>
            <a:r>
              <a:rPr lang="es-CL" altLang="es-CR" sz="2200"/>
              <a:t>Ideas vagamente relacionadas con el problema.</a:t>
            </a:r>
          </a:p>
          <a:p>
            <a:pPr marL="469900" indent="-469900" algn="just" eaLnBrk="1" hangingPunct="1">
              <a:lnSpc>
                <a:spcPct val="90000"/>
              </a:lnSpc>
            </a:pPr>
            <a:endParaRPr lang="es-CL" altLang="es-CR" sz="260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Rectangle 4">
            <a:extLst>
              <a:ext uri="{FF2B5EF4-FFF2-40B4-BE49-F238E27FC236}">
                <a16:creationId xmlns:a16="http://schemas.microsoft.com/office/drawing/2014/main" id="{DAED7F00-58CA-5848-9B2A-9383A54CC93B}"/>
              </a:ext>
            </a:extLst>
          </p:cNvPr>
          <p:cNvSpPr>
            <a:spLocks noGrp="1"/>
          </p:cNvSpPr>
          <p:nvPr>
            <p:ph type="title"/>
          </p:nvPr>
        </p:nvSpPr>
        <p:spPr/>
        <p:txBody>
          <a:bodyPr/>
          <a:lstStyle/>
          <a:p>
            <a:pPr eaLnBrk="1" hangingPunct="1"/>
            <a:r>
              <a:rPr lang="es-ES" altLang="es-CR" sz="4000"/>
              <a:t>¿Cómo construir el Marco Teórico?</a:t>
            </a:r>
          </a:p>
        </p:txBody>
      </p:sp>
      <p:sp>
        <p:nvSpPr>
          <p:cNvPr id="27650" name="Rectangle 3">
            <a:extLst>
              <a:ext uri="{FF2B5EF4-FFF2-40B4-BE49-F238E27FC236}">
                <a16:creationId xmlns:a16="http://schemas.microsoft.com/office/drawing/2014/main" id="{0C51DB80-F971-3F43-ACED-A15F32525387}"/>
              </a:ext>
            </a:extLst>
          </p:cNvPr>
          <p:cNvSpPr>
            <a:spLocks noGrp="1"/>
          </p:cNvSpPr>
          <p:nvPr>
            <p:ph idx="1"/>
          </p:nvPr>
        </p:nvSpPr>
        <p:spPr/>
        <p:txBody>
          <a:bodyPr/>
          <a:lstStyle/>
          <a:p>
            <a:pPr marL="469900" indent="-469900" eaLnBrk="1" hangingPunct="1"/>
            <a:r>
              <a:rPr lang="es-CL" altLang="es-CR" sz="2600"/>
              <a:t>Recoger aquella idea relevante de la teoría consultada (referencia).</a:t>
            </a:r>
          </a:p>
          <a:p>
            <a:pPr marL="469900" indent="-469900" eaLnBrk="1" hangingPunct="1">
              <a:buNone/>
            </a:pPr>
            <a:endParaRPr lang="es-CL" altLang="es-CR" sz="2600"/>
          </a:p>
          <a:p>
            <a:pPr marL="469900" indent="-469900" eaLnBrk="1" hangingPunct="1"/>
            <a:r>
              <a:rPr lang="es-CL" altLang="es-CR" sz="2600"/>
              <a:t>El investigador debe construir una opinión sobre la idea en general o sobre algún aspecto de ésta.</a:t>
            </a:r>
          </a:p>
          <a:p>
            <a:pPr marL="469900" indent="-469900" eaLnBrk="1" hangingPunct="1">
              <a:buNone/>
            </a:pPr>
            <a:endParaRPr lang="es-CL" altLang="es-CR" sz="2600"/>
          </a:p>
          <a:p>
            <a:pPr marL="469900" indent="-469900" eaLnBrk="1" hangingPunct="1"/>
            <a:r>
              <a:rPr lang="es-CL" altLang="es-CR" sz="2600"/>
              <a:t>Analizar la información extraída, considerando como guía las preguntas de investigación que el estudio se ha propuesto.</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3" name="Rectangle 2">
            <a:extLst>
              <a:ext uri="{FF2B5EF4-FFF2-40B4-BE49-F238E27FC236}">
                <a16:creationId xmlns:a16="http://schemas.microsoft.com/office/drawing/2014/main" id="{F20EF4F0-C156-A84B-8F92-93272555E03A}"/>
              </a:ext>
            </a:extLst>
          </p:cNvPr>
          <p:cNvSpPr>
            <a:spLocks noGrp="1"/>
          </p:cNvSpPr>
          <p:nvPr>
            <p:ph type="title"/>
          </p:nvPr>
        </p:nvSpPr>
        <p:spPr/>
        <p:txBody>
          <a:bodyPr/>
          <a:lstStyle/>
          <a:p>
            <a:pPr eaLnBrk="1" hangingPunct="1"/>
            <a:r>
              <a:rPr lang="es-ES" altLang="es-CR" sz="3200"/>
              <a:t>Extracción y recopilación de la información de interés en la literatura</a:t>
            </a:r>
          </a:p>
        </p:txBody>
      </p:sp>
      <p:sp>
        <p:nvSpPr>
          <p:cNvPr id="28674" name="Rectangle 3">
            <a:extLst>
              <a:ext uri="{FF2B5EF4-FFF2-40B4-BE49-F238E27FC236}">
                <a16:creationId xmlns:a16="http://schemas.microsoft.com/office/drawing/2014/main" id="{F49BEAC9-144B-0D40-A32D-46700555EDB0}"/>
              </a:ext>
            </a:extLst>
          </p:cNvPr>
          <p:cNvSpPr>
            <a:spLocks noGrp="1"/>
          </p:cNvSpPr>
          <p:nvPr>
            <p:ph idx="1"/>
          </p:nvPr>
        </p:nvSpPr>
        <p:spPr/>
        <p:txBody>
          <a:bodyPr/>
          <a:lstStyle/>
          <a:p>
            <a:pPr eaLnBrk="1" hangingPunct="1"/>
            <a:r>
              <a:rPr lang="es-ES" altLang="es-CR"/>
              <a:t>Por ejemplo, a través de una FICHA BIBLIOGRÁFICA:</a:t>
            </a:r>
          </a:p>
          <a:p>
            <a:pPr eaLnBrk="1" hangingPunct="1"/>
            <a:endParaRPr lang="es-ES" altLang="es-CR"/>
          </a:p>
          <a:p>
            <a:pPr lvl="1" eaLnBrk="1" hangingPunct="1"/>
            <a:r>
              <a:rPr lang="es-ES" altLang="es-CR"/>
              <a:t>Registro de la referencia completa [Autor (año),Título, Datos editoriales]</a:t>
            </a:r>
          </a:p>
          <a:p>
            <a:pPr lvl="1" eaLnBrk="1" hangingPunct="1"/>
            <a:endParaRPr lang="es-ES" altLang="es-CR"/>
          </a:p>
          <a:p>
            <a:pPr lvl="1" eaLnBrk="1" hangingPunct="1"/>
            <a:r>
              <a:rPr lang="es-ES" altLang="es-CR"/>
              <a:t>Idea, dato, opinión, análisis, resumen</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FBAEF7-58E4-E44E-B827-CF954A351ECF}"/>
              </a:ext>
            </a:extLst>
          </p:cNvPr>
          <p:cNvSpPr>
            <a:spLocks noGrp="1"/>
          </p:cNvSpPr>
          <p:nvPr>
            <p:ph type="title"/>
          </p:nvPr>
        </p:nvSpPr>
        <p:spPr/>
        <p:txBody>
          <a:bodyPr/>
          <a:lstStyle/>
          <a:p>
            <a:r>
              <a:rPr lang="es-CR" dirty="0"/>
              <a:t>USO DE MAPAS CONCEPTUALES</a:t>
            </a:r>
            <a:br>
              <a:rPr lang="es-CR" dirty="0"/>
            </a:br>
            <a:r>
              <a:rPr lang="es-CR" sz="2000" dirty="0"/>
              <a:t>Herramientas: 1- </a:t>
            </a:r>
            <a:r>
              <a:rPr lang="es-CR" sz="2000" dirty="0" err="1"/>
              <a:t>CmapTool</a:t>
            </a:r>
            <a:r>
              <a:rPr lang="es-CR" sz="2000" dirty="0"/>
              <a:t> 2- </a:t>
            </a:r>
            <a:r>
              <a:rPr lang="es-CR" sz="2000" dirty="0" err="1"/>
              <a:t>MindNode</a:t>
            </a:r>
            <a:r>
              <a:rPr lang="es-CR" sz="2000" dirty="0"/>
              <a:t> 3- </a:t>
            </a:r>
            <a:r>
              <a:rPr lang="es-CR" sz="2000" dirty="0" err="1"/>
              <a:t>MindManager</a:t>
            </a:r>
            <a:r>
              <a:rPr lang="es-CR" sz="2000" dirty="0"/>
              <a:t> 4-Otros</a:t>
            </a:r>
            <a:endParaRPr lang="es-CR" dirty="0"/>
          </a:p>
        </p:txBody>
      </p:sp>
      <p:sp>
        <p:nvSpPr>
          <p:cNvPr id="3" name="Marcador de contenido 2">
            <a:extLst>
              <a:ext uri="{FF2B5EF4-FFF2-40B4-BE49-F238E27FC236}">
                <a16:creationId xmlns:a16="http://schemas.microsoft.com/office/drawing/2014/main" id="{D1036AA0-0FAE-8F47-8F6B-371656F37938}"/>
              </a:ext>
            </a:extLst>
          </p:cNvPr>
          <p:cNvSpPr>
            <a:spLocks noGrp="1"/>
          </p:cNvSpPr>
          <p:nvPr>
            <p:ph idx="1"/>
          </p:nvPr>
        </p:nvSpPr>
        <p:spPr/>
        <p:txBody>
          <a:bodyPr/>
          <a:lstStyle/>
          <a:p>
            <a:r>
              <a:rPr lang="es-ES" altLang="ja-JP" dirty="0">
                <a:effectLst>
                  <a:outerShdw blurRad="38100" dist="38100" dir="2700000" algn="tl">
                    <a:srgbClr val="FFFFFF"/>
                  </a:outerShdw>
                </a:effectLst>
              </a:rPr>
              <a:t>Un mapa conceptual es un recurso esquemático para representar un conjunto de significados conceptuales incluidos en una estructura de proposiciones </a:t>
            </a:r>
            <a:endParaRPr lang="es-ES" altLang="ja-JP" sz="2000" b="1" dirty="0">
              <a:effectLst>
                <a:outerShdw blurRad="38100" dist="38100" dir="2700000" algn="tl">
                  <a:srgbClr val="FFFFFF"/>
                </a:outerShdw>
              </a:effectLst>
            </a:endParaRPr>
          </a:p>
          <a:p>
            <a:r>
              <a:rPr lang="es-ES" altLang="ja-JP" dirty="0">
                <a:effectLst>
                  <a:outerShdw blurRad="38100" dist="38100" dir="2700000" algn="tl">
                    <a:srgbClr val="FFFFFF"/>
                  </a:outerShdw>
                </a:effectLst>
              </a:rPr>
              <a:t>La Construcción de los mapas conceptuales (...), es un método para ayudar a los investigadores (as) a captar el significado de los materiales consultados e identificar las categorías investigativas.</a:t>
            </a:r>
            <a:endParaRPr lang="es-ES" altLang="ja-JP" b="1" dirty="0">
              <a:effectLst>
                <a:outerShdw blurRad="38100" dist="38100" dir="2700000" algn="tl">
                  <a:srgbClr val="FFFFFF"/>
                </a:outerShdw>
              </a:effectLst>
            </a:endParaRPr>
          </a:p>
          <a:p>
            <a:endParaRPr lang="es-CR" dirty="0"/>
          </a:p>
        </p:txBody>
      </p:sp>
    </p:spTree>
    <p:extLst>
      <p:ext uri="{BB962C8B-B14F-4D97-AF65-F5344CB8AC3E}">
        <p14:creationId xmlns:p14="http://schemas.microsoft.com/office/powerpoint/2010/main" val="126025994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Imagen 7" descr="Qué son los mapas conceptuales.jpg">
            <a:extLst>
              <a:ext uri="{FF2B5EF4-FFF2-40B4-BE49-F238E27FC236}">
                <a16:creationId xmlns:a16="http://schemas.microsoft.com/office/drawing/2014/main" id="{04C6E813-9BF1-9E48-AE66-59EE64B8E1E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919288" y="765176"/>
            <a:ext cx="8502650" cy="4970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ángulo 4">
            <a:extLst>
              <a:ext uri="{FF2B5EF4-FFF2-40B4-BE49-F238E27FC236}">
                <a16:creationId xmlns:a16="http://schemas.microsoft.com/office/drawing/2014/main" id="{79B3C953-8154-FA49-AAB8-F1B1316019C8}"/>
              </a:ext>
            </a:extLst>
          </p:cNvPr>
          <p:cNvSpPr>
            <a:spLocks noChangeArrowheads="1"/>
          </p:cNvSpPr>
          <p:nvPr/>
        </p:nvSpPr>
        <p:spPr bwMode="auto">
          <a:xfrm>
            <a:off x="1631950" y="5949951"/>
            <a:ext cx="8928100" cy="836613"/>
          </a:xfrm>
          <a:prstGeom prst="rect">
            <a:avLst/>
          </a:prstGeom>
          <a:solidFill>
            <a:schemeClr val="bg1"/>
          </a:solidFill>
          <a:ln>
            <a:noFill/>
          </a:ln>
          <a:effectLst>
            <a:outerShdw blurRad="40000" dist="23000" dir="5400000" rotWithShape="0">
              <a:srgbClr val="808080">
                <a:alpha val="34998"/>
              </a:srgbClr>
            </a:outerShdw>
          </a:effectLst>
        </p:spPr>
        <p:txBody>
          <a:bodyPr anchor="ctr"/>
          <a:lstStyle/>
          <a:p>
            <a:pPr algn="ctr" eaLnBrk="1" fontAlgn="auto" hangingPunct="1">
              <a:spcBef>
                <a:spcPts val="0"/>
              </a:spcBef>
              <a:spcAft>
                <a:spcPts val="0"/>
              </a:spcAft>
              <a:defRPr/>
            </a:pPr>
            <a:endParaRPr lang="es-ES_tradnl">
              <a:solidFill>
                <a:srgbClr val="FFFFFF"/>
              </a:solidFill>
              <a:latin typeface="+mn-lt"/>
            </a:endParaRPr>
          </a:p>
        </p:txBody>
      </p:sp>
      <p:pic>
        <p:nvPicPr>
          <p:cNvPr id="22532" name="Imagen 1" descr="http://cmap.ihmc.us/docs/Logo-CmapTools.gif">
            <a:extLst>
              <a:ext uri="{FF2B5EF4-FFF2-40B4-BE49-F238E27FC236}">
                <a16:creationId xmlns:a16="http://schemas.microsoft.com/office/drawing/2014/main" id="{27808A24-7EC5-8547-BB64-AA921E5A7F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3389" y="5732463"/>
            <a:ext cx="110648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2533" name="Imagen 2" descr="http://cmap.ihmc.us/docs/IHMC_logoShort.png">
            <a:hlinkClick r:id="rId4"/>
            <a:extLst>
              <a:ext uri="{FF2B5EF4-FFF2-40B4-BE49-F238E27FC236}">
                <a16:creationId xmlns:a16="http://schemas.microsoft.com/office/drawing/2014/main" id="{60B73AD9-503A-274D-A0AD-5B08545DE1C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6389" y="5946775"/>
            <a:ext cx="90963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78C227A4-ED3A-A4A7-1409-92236560E8F7}"/>
              </a:ext>
            </a:extLst>
          </p:cNvPr>
          <p:cNvPicPr>
            <a:picLocks noChangeAspect="1"/>
          </p:cNvPicPr>
          <p:nvPr/>
        </p:nvPicPr>
        <p:blipFill>
          <a:blip r:embed="rId2"/>
          <a:stretch>
            <a:fillRect/>
          </a:stretch>
        </p:blipFill>
        <p:spPr>
          <a:xfrm>
            <a:off x="3635535" y="402620"/>
            <a:ext cx="4523591" cy="5618668"/>
          </a:xfrm>
          <a:prstGeom prst="rect">
            <a:avLst/>
          </a:prstGeom>
        </p:spPr>
      </p:pic>
      <p:sp>
        <p:nvSpPr>
          <p:cNvPr id="4" name="CuadroTexto 3">
            <a:hlinkClick r:id="rId3"/>
            <a:extLst>
              <a:ext uri="{FF2B5EF4-FFF2-40B4-BE49-F238E27FC236}">
                <a16:creationId xmlns:a16="http://schemas.microsoft.com/office/drawing/2014/main" id="{5F41B3B6-5B5B-6505-69FA-FA9B766CCCA4}"/>
              </a:ext>
            </a:extLst>
          </p:cNvPr>
          <p:cNvSpPr txBox="1"/>
          <p:nvPr/>
        </p:nvSpPr>
        <p:spPr>
          <a:xfrm>
            <a:off x="1199456" y="6021288"/>
            <a:ext cx="1197764" cy="369332"/>
          </a:xfrm>
          <a:prstGeom prst="rect">
            <a:avLst/>
          </a:prstGeom>
          <a:noFill/>
        </p:spPr>
        <p:txBody>
          <a:bodyPr wrap="none" rtlCol="0">
            <a:spAutoFit/>
          </a:bodyPr>
          <a:lstStyle/>
          <a:p>
            <a:r>
              <a:rPr lang="es-CR" dirty="0"/>
              <a:t>Programa</a:t>
            </a:r>
          </a:p>
        </p:txBody>
      </p:sp>
    </p:spTree>
    <p:extLst>
      <p:ext uri="{BB962C8B-B14F-4D97-AF65-F5344CB8AC3E}">
        <p14:creationId xmlns:p14="http://schemas.microsoft.com/office/powerpoint/2010/main" val="6654505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Text Box 2">
            <a:extLst>
              <a:ext uri="{FF2B5EF4-FFF2-40B4-BE49-F238E27FC236}">
                <a16:creationId xmlns:a16="http://schemas.microsoft.com/office/drawing/2014/main" id="{5E6BC3D4-43A1-924A-8E40-E7D03C432781}"/>
              </a:ext>
            </a:extLst>
          </p:cNvPr>
          <p:cNvSpPr txBox="1">
            <a:spLocks noChangeArrowheads="1"/>
          </p:cNvSpPr>
          <p:nvPr/>
        </p:nvSpPr>
        <p:spPr bwMode="auto">
          <a:xfrm>
            <a:off x="4114800" y="762000"/>
            <a:ext cx="4038600" cy="641350"/>
          </a:xfrm>
          <a:prstGeom prst="rect">
            <a:avLst/>
          </a:prstGeom>
          <a:noFill/>
          <a:ln w="9525">
            <a:noFill/>
            <a:miter lim="800000"/>
            <a:headEnd/>
            <a:tailEnd/>
          </a:ln>
          <a:effec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auto" hangingPunct="1">
              <a:spcBef>
                <a:spcPct val="50000"/>
              </a:spcBef>
              <a:spcAft>
                <a:spcPts val="0"/>
              </a:spcAft>
              <a:defRPr/>
            </a:pPr>
            <a:r>
              <a:rPr lang="es-MX" sz="3600" b="1">
                <a:solidFill>
                  <a:srgbClr val="00FFFF"/>
                </a:solidFill>
                <a:effectLst>
                  <a:outerShdw blurRad="38100" dist="38100" dir="2700000" algn="tl">
                    <a:srgbClr val="000000"/>
                  </a:outerShdw>
                </a:effectLst>
                <a:latin typeface="Simpson" charset="0"/>
              </a:rPr>
              <a:t>CONCEPTOS</a:t>
            </a:r>
            <a:endParaRPr lang="es-ES" sz="3600" b="1">
              <a:solidFill>
                <a:srgbClr val="00FFFF"/>
              </a:solidFill>
              <a:effectLst>
                <a:outerShdw blurRad="38100" dist="38100" dir="2700000" algn="tl">
                  <a:srgbClr val="000000"/>
                </a:outerShdw>
              </a:effectLst>
              <a:latin typeface="Simpson" charset="0"/>
            </a:endParaRPr>
          </a:p>
        </p:txBody>
      </p:sp>
      <p:pic>
        <p:nvPicPr>
          <p:cNvPr id="23554" name="Picture 3" descr="AG00317_">
            <a:extLst>
              <a:ext uri="{FF2B5EF4-FFF2-40B4-BE49-F238E27FC236}">
                <a16:creationId xmlns:a16="http://schemas.microsoft.com/office/drawing/2014/main" id="{A4E5F5FC-4575-8748-8034-47E9DF55350E}"/>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4648200" y="4038600"/>
            <a:ext cx="1246188"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3555" name="PubOvalCallout">
            <a:extLst>
              <a:ext uri="{FF2B5EF4-FFF2-40B4-BE49-F238E27FC236}">
                <a16:creationId xmlns:a16="http://schemas.microsoft.com/office/drawing/2014/main" id="{ACBFD628-AD2F-D542-B215-F194B1B2663D}"/>
              </a:ext>
            </a:extLst>
          </p:cNvPr>
          <p:cNvSpPr>
            <a:spLocks noEditPoints="1" noChangeArrowheads="1"/>
          </p:cNvSpPr>
          <p:nvPr/>
        </p:nvSpPr>
        <p:spPr bwMode="auto">
          <a:xfrm flipH="1">
            <a:off x="4419600" y="1524000"/>
            <a:ext cx="3200400" cy="2895600"/>
          </a:xfrm>
          <a:custGeom>
            <a:avLst/>
            <a:gdLst>
              <a:gd name="T0" fmla="*/ 2147483646 w 21600"/>
              <a:gd name="T1" fmla="*/ 0 h 21600"/>
              <a:gd name="T2" fmla="*/ 0 w 21600"/>
              <a:gd name="T3" fmla="*/ 2147483646 h 21600"/>
              <a:gd name="T4" fmla="*/ 2147483646 w 21600"/>
              <a:gd name="T5" fmla="*/ 2147483646 h 21600"/>
              <a:gd name="T6" fmla="*/ 2147483646 w 21600"/>
              <a:gd name="T7" fmla="*/ 2147483646 h 21600"/>
              <a:gd name="T8" fmla="*/ 2147483646 w 21600"/>
              <a:gd name="T9" fmla="*/ 2147483646 h 21600"/>
              <a:gd name="T10" fmla="*/ 0 60000 65536"/>
              <a:gd name="T11" fmla="*/ 0 60000 65536"/>
              <a:gd name="T12" fmla="*/ 0 60000 65536"/>
              <a:gd name="T13" fmla="*/ 0 60000 65536"/>
              <a:gd name="T14" fmla="*/ 0 60000 65536"/>
              <a:gd name="T15" fmla="*/ 3163 w 21600"/>
              <a:gd name="T16" fmla="*/ 2374 h 21600"/>
              <a:gd name="T17" fmla="*/ 18437 w 21600"/>
              <a:gd name="T18" fmla="*/ 13836 h 21600"/>
            </a:gdLst>
            <a:ahLst/>
            <a:cxnLst>
              <a:cxn ang="T10">
                <a:pos x="T0" y="T1"/>
              </a:cxn>
              <a:cxn ang="T11">
                <a:pos x="T2" y="T3"/>
              </a:cxn>
              <a:cxn ang="T12">
                <a:pos x="T4" y="T5"/>
              </a:cxn>
              <a:cxn ang="T13">
                <a:pos x="T6" y="T7"/>
              </a:cxn>
              <a:cxn ang="T14">
                <a:pos x="T8" y="T9"/>
              </a:cxn>
            </a:cxnLst>
            <a:rect l="T15" t="T16" r="T17" b="T18"/>
            <a:pathLst>
              <a:path w="21600" h="21600">
                <a:moveTo>
                  <a:pt x="10766" y="21600"/>
                </a:moveTo>
                <a:lnTo>
                  <a:pt x="9590" y="16158"/>
                </a:lnTo>
                <a:cubicBezTo>
                  <a:pt x="9991" y="16192"/>
                  <a:pt x="10395" y="16210"/>
                  <a:pt x="10800" y="16210"/>
                </a:cubicBezTo>
                <a:cubicBezTo>
                  <a:pt x="16764" y="16210"/>
                  <a:pt x="21600" y="12581"/>
                  <a:pt x="21600" y="8105"/>
                </a:cubicBezTo>
                <a:cubicBezTo>
                  <a:pt x="21600" y="3628"/>
                  <a:pt x="16764" y="0"/>
                  <a:pt x="10800" y="0"/>
                </a:cubicBezTo>
                <a:cubicBezTo>
                  <a:pt x="4835" y="0"/>
                  <a:pt x="0" y="3628"/>
                  <a:pt x="0" y="8105"/>
                </a:cubicBezTo>
                <a:cubicBezTo>
                  <a:pt x="-1" y="10568"/>
                  <a:pt x="1493" y="12898"/>
                  <a:pt x="4057" y="14436"/>
                </a:cubicBezTo>
                <a:lnTo>
                  <a:pt x="10766" y="21600"/>
                </a:lnTo>
                <a:close/>
              </a:path>
            </a:pathLst>
          </a:custGeom>
          <a:solidFill>
            <a:srgbClr val="CCCCFF"/>
          </a:solidFill>
          <a:ln w="9525">
            <a:solidFill>
              <a:srgbClr val="000000"/>
            </a:solidFill>
            <a:miter lim="800000"/>
            <a:headEnd/>
            <a:tailEnd/>
          </a:ln>
          <a:effectLst>
            <a:outerShdw dist="107763" dir="2700000" algn="ctr" rotWithShape="0">
              <a:srgbClr val="808080"/>
            </a:outerShdw>
          </a:effectLst>
        </p:spPr>
        <p:txBody>
          <a:bodyPr/>
          <a:lstStyle/>
          <a:p>
            <a:endParaRPr lang="es-CR"/>
          </a:p>
        </p:txBody>
      </p:sp>
      <p:sp>
        <p:nvSpPr>
          <p:cNvPr id="35845" name="Text Box 5">
            <a:extLst>
              <a:ext uri="{FF2B5EF4-FFF2-40B4-BE49-F238E27FC236}">
                <a16:creationId xmlns:a16="http://schemas.microsoft.com/office/drawing/2014/main" id="{8A9B2DB4-068F-0845-8873-856186243C32}"/>
              </a:ext>
            </a:extLst>
          </p:cNvPr>
          <p:cNvSpPr txBox="1">
            <a:spLocks noChangeArrowheads="1"/>
          </p:cNvSpPr>
          <p:nvPr/>
        </p:nvSpPr>
        <p:spPr bwMode="auto">
          <a:xfrm>
            <a:off x="4881564" y="2022475"/>
            <a:ext cx="2320925" cy="923330"/>
          </a:xfrm>
          <a:prstGeom prst="rect">
            <a:avLst/>
          </a:prstGeom>
          <a:noFill/>
          <a:ln w="9525">
            <a:noFill/>
            <a:miter lim="800000"/>
            <a:headEnd/>
            <a:tailEnd/>
          </a:ln>
          <a:effectLst/>
        </p:spPr>
        <p:txBody>
          <a:bodyPr>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algn="ctr" eaLnBrk="1" fontAlgn="auto" hangingPunct="1">
              <a:spcBef>
                <a:spcPct val="50000"/>
              </a:spcBef>
              <a:spcAft>
                <a:spcPts val="0"/>
              </a:spcAft>
              <a:defRPr/>
            </a:pPr>
            <a:r>
              <a:rPr lang="es-MX" altLang="es-CR" sz="1800" b="1">
                <a:solidFill>
                  <a:srgbClr val="FF3300"/>
                </a:solidFill>
                <a:effectLst>
                  <a:outerShdw blurRad="38100" dist="38100" dir="2700000" algn="tl">
                    <a:srgbClr val="FFFFFF"/>
                  </a:outerShdw>
                </a:effectLst>
                <a:latin typeface="Simpson" charset="0"/>
              </a:rPr>
              <a:t>IMÁGENES MENTALES QUE TENEMOS DE LAS COSAS</a:t>
            </a:r>
            <a:endParaRPr lang="es-ES" altLang="es-CR" sz="1800" b="1">
              <a:solidFill>
                <a:srgbClr val="FF3300"/>
              </a:solidFill>
              <a:effectLst>
                <a:outerShdw blurRad="38100" dist="38100" dir="2700000" algn="tl">
                  <a:srgbClr val="FFFFFF"/>
                </a:outerShdw>
              </a:effectLst>
              <a:latin typeface="Simpson" charset="0"/>
            </a:endParaRPr>
          </a:p>
        </p:txBody>
      </p:sp>
    </p:spTree>
  </p:cSld>
  <p:clrMapOvr>
    <a:masterClrMapping/>
  </p:clrMapOvr>
  <p:transition spd="slow"/>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2186231E-9050-CE49-AA20-C851C1C16346}"/>
              </a:ext>
            </a:extLst>
          </p:cNvPr>
          <p:cNvSpPr>
            <a:spLocks noGrp="1" noChangeArrowheads="1"/>
          </p:cNvSpPr>
          <p:nvPr>
            <p:ph type="title"/>
          </p:nvPr>
        </p:nvSpPr>
        <p:spPr>
          <a:xfrm>
            <a:off x="2524125" y="1428750"/>
            <a:ext cx="2209800" cy="457200"/>
          </a:xfrm>
        </p:spPr>
        <p:txBody>
          <a:bodyPr rtlCol="0">
            <a:normAutofit/>
          </a:bodyPr>
          <a:lstStyle/>
          <a:p>
            <a:pPr eaLnBrk="1" fontAlgn="auto" hangingPunct="1">
              <a:spcAft>
                <a:spcPts val="0"/>
              </a:spcAft>
              <a:defRPr/>
            </a:pPr>
            <a:r>
              <a:rPr lang="es-MX" sz="2400" b="1" dirty="0">
                <a:solidFill>
                  <a:srgbClr val="0070C0"/>
                </a:solidFill>
                <a:effectLst>
                  <a:outerShdw blurRad="38100" dist="38100" dir="2700000" algn="tl">
                    <a:srgbClr val="000000"/>
                  </a:outerShdw>
                </a:effectLst>
                <a:latin typeface="Bimini" charset="0"/>
              </a:rPr>
              <a:t>OBJETOS</a:t>
            </a:r>
            <a:endParaRPr lang="es-ES" sz="2400" b="1" dirty="0">
              <a:solidFill>
                <a:srgbClr val="0070C0"/>
              </a:solidFill>
              <a:effectLst>
                <a:outerShdw blurRad="38100" dist="38100" dir="2700000" algn="tl">
                  <a:srgbClr val="000000"/>
                </a:outerShdw>
              </a:effectLst>
              <a:latin typeface="Bimini" charset="0"/>
            </a:endParaRPr>
          </a:p>
        </p:txBody>
      </p:sp>
      <p:sp>
        <p:nvSpPr>
          <p:cNvPr id="34819" name="Rectangle 3">
            <a:extLst>
              <a:ext uri="{FF2B5EF4-FFF2-40B4-BE49-F238E27FC236}">
                <a16:creationId xmlns:a16="http://schemas.microsoft.com/office/drawing/2014/main" id="{5A598E8F-354C-E342-8FDC-17D4E637948A}"/>
              </a:ext>
            </a:extLst>
          </p:cNvPr>
          <p:cNvSpPr>
            <a:spLocks noGrp="1" noChangeArrowheads="1"/>
          </p:cNvSpPr>
          <p:nvPr>
            <p:ph sz="quarter" idx="13"/>
          </p:nvPr>
        </p:nvSpPr>
        <p:spPr>
          <a:xfrm>
            <a:off x="2743200" y="1852613"/>
            <a:ext cx="1995488" cy="4648200"/>
          </a:xfrm>
        </p:spPr>
        <p:txBody>
          <a:bodyPr rtlCol="0">
            <a:normAutofit/>
          </a:bodyPr>
          <a:lstStyle/>
          <a:p>
            <a:pPr indent="-274320" eaLnBrk="1" fontAlgn="auto" hangingPunct="1">
              <a:lnSpc>
                <a:spcPct val="80000"/>
              </a:lnSpc>
              <a:spcAft>
                <a:spcPts val="0"/>
              </a:spcAft>
              <a:buNone/>
              <a:defRPr/>
            </a:pPr>
            <a:endParaRPr lang="es-MX" sz="1600" dirty="0">
              <a:latin typeface="Bimini" charset="0"/>
            </a:endParaRPr>
          </a:p>
          <a:p>
            <a:pPr indent="-274320" eaLnBrk="1" fontAlgn="auto" hangingPunct="1">
              <a:lnSpc>
                <a:spcPct val="80000"/>
              </a:lnSpc>
              <a:spcAft>
                <a:spcPts val="0"/>
              </a:spcAft>
              <a:buFont typeface="Wingdings 3" pitchFamily="18" charset="2"/>
              <a:buChar char=""/>
              <a:defRPr/>
            </a:pPr>
            <a:r>
              <a:rPr lang="es-MX" sz="1800" b="1" dirty="0">
                <a:effectLst>
                  <a:outerShdw blurRad="38100" dist="38100" dir="2700000" algn="tl">
                    <a:srgbClr val="000000"/>
                  </a:outerShdw>
                </a:effectLst>
                <a:latin typeface="Bimini" charset="0"/>
              </a:rPr>
              <a:t>TELEFONO</a:t>
            </a:r>
          </a:p>
          <a:p>
            <a:pPr indent="-274320" eaLnBrk="1" fontAlgn="auto" hangingPunct="1">
              <a:lnSpc>
                <a:spcPct val="80000"/>
              </a:lnSpc>
              <a:spcAft>
                <a:spcPts val="0"/>
              </a:spcAft>
              <a:buFont typeface="Wingdings 3" pitchFamily="18" charset="2"/>
              <a:buChar char=""/>
              <a:defRPr/>
            </a:pPr>
            <a:endParaRPr lang="es-MX" sz="1800" b="1" dirty="0">
              <a:effectLst>
                <a:outerShdw blurRad="38100" dist="38100" dir="2700000" algn="tl">
                  <a:srgbClr val="000000"/>
                </a:outerShdw>
              </a:effectLst>
              <a:latin typeface="Bimini" charset="0"/>
            </a:endParaRPr>
          </a:p>
          <a:p>
            <a:pPr indent="-274320" eaLnBrk="1" fontAlgn="auto" hangingPunct="1">
              <a:lnSpc>
                <a:spcPct val="80000"/>
              </a:lnSpc>
              <a:spcAft>
                <a:spcPts val="0"/>
              </a:spcAft>
              <a:buFont typeface="Wingdings 3" pitchFamily="18" charset="2"/>
              <a:buChar char=""/>
              <a:defRPr/>
            </a:pPr>
            <a:r>
              <a:rPr lang="es-MX" sz="1800" b="1" dirty="0">
                <a:effectLst>
                  <a:outerShdw blurRad="38100" dist="38100" dir="2700000" algn="tl">
                    <a:srgbClr val="000000"/>
                  </a:outerShdw>
                </a:effectLst>
                <a:latin typeface="Bimini" charset="0"/>
              </a:rPr>
              <a:t>LIBRO</a:t>
            </a:r>
          </a:p>
          <a:p>
            <a:pPr indent="-274320" eaLnBrk="1" fontAlgn="auto" hangingPunct="1">
              <a:lnSpc>
                <a:spcPct val="80000"/>
              </a:lnSpc>
              <a:spcAft>
                <a:spcPts val="0"/>
              </a:spcAft>
              <a:buFont typeface="Wingdings 3" pitchFamily="18" charset="2"/>
              <a:buChar char=""/>
              <a:defRPr/>
            </a:pPr>
            <a:endParaRPr lang="es-MX" sz="1800" b="1" dirty="0">
              <a:effectLst>
                <a:outerShdw blurRad="38100" dist="38100" dir="2700000" algn="tl">
                  <a:srgbClr val="000000"/>
                </a:outerShdw>
              </a:effectLst>
              <a:latin typeface="Bimini" charset="0"/>
            </a:endParaRPr>
          </a:p>
          <a:p>
            <a:pPr indent="-274320" eaLnBrk="1" fontAlgn="auto" hangingPunct="1">
              <a:lnSpc>
                <a:spcPct val="80000"/>
              </a:lnSpc>
              <a:spcAft>
                <a:spcPts val="0"/>
              </a:spcAft>
              <a:buFont typeface="Wingdings 3" pitchFamily="18" charset="2"/>
              <a:buChar char=""/>
              <a:defRPr/>
            </a:pPr>
            <a:r>
              <a:rPr lang="es-MX" sz="1800" b="1" dirty="0">
                <a:effectLst>
                  <a:outerShdw blurRad="38100" dist="38100" dir="2700000" algn="tl">
                    <a:srgbClr val="000000"/>
                  </a:outerShdw>
                </a:effectLst>
                <a:latin typeface="Bimini" charset="0"/>
              </a:rPr>
              <a:t>HOJA</a:t>
            </a:r>
          </a:p>
          <a:p>
            <a:pPr indent="-274320" eaLnBrk="1" fontAlgn="auto" hangingPunct="1">
              <a:lnSpc>
                <a:spcPct val="80000"/>
              </a:lnSpc>
              <a:spcAft>
                <a:spcPts val="0"/>
              </a:spcAft>
              <a:buFont typeface="Wingdings 3" pitchFamily="18" charset="2"/>
              <a:buChar char=""/>
              <a:defRPr/>
            </a:pPr>
            <a:endParaRPr lang="es-MX" sz="1800" b="1" dirty="0">
              <a:effectLst>
                <a:outerShdw blurRad="38100" dist="38100" dir="2700000" algn="tl">
                  <a:srgbClr val="000000"/>
                </a:outerShdw>
              </a:effectLst>
              <a:latin typeface="Bimini" charset="0"/>
            </a:endParaRPr>
          </a:p>
          <a:p>
            <a:pPr indent="-274320" eaLnBrk="1" fontAlgn="auto" hangingPunct="1">
              <a:lnSpc>
                <a:spcPct val="80000"/>
              </a:lnSpc>
              <a:spcAft>
                <a:spcPts val="0"/>
              </a:spcAft>
              <a:buFont typeface="Wingdings 3" pitchFamily="18" charset="2"/>
              <a:buChar char=""/>
              <a:defRPr/>
            </a:pPr>
            <a:r>
              <a:rPr lang="es-MX" sz="1800" b="1" dirty="0">
                <a:effectLst>
                  <a:outerShdw blurRad="38100" dist="38100" dir="2700000" algn="tl">
                    <a:srgbClr val="000000"/>
                  </a:outerShdw>
                </a:effectLst>
                <a:latin typeface="Bimini" charset="0"/>
              </a:rPr>
              <a:t>CASA</a:t>
            </a:r>
          </a:p>
          <a:p>
            <a:pPr indent="-274320" eaLnBrk="1" fontAlgn="auto" hangingPunct="1">
              <a:lnSpc>
                <a:spcPct val="80000"/>
              </a:lnSpc>
              <a:spcAft>
                <a:spcPts val="0"/>
              </a:spcAft>
              <a:buFont typeface="Wingdings 3" pitchFamily="18" charset="2"/>
              <a:buChar char=""/>
              <a:defRPr/>
            </a:pPr>
            <a:endParaRPr lang="es-MX" sz="1800" b="1" dirty="0">
              <a:effectLst>
                <a:outerShdw blurRad="38100" dist="38100" dir="2700000" algn="tl">
                  <a:srgbClr val="000000"/>
                </a:outerShdw>
              </a:effectLst>
              <a:latin typeface="Bimini" charset="0"/>
            </a:endParaRPr>
          </a:p>
          <a:p>
            <a:pPr indent="-274320" eaLnBrk="1" fontAlgn="auto" hangingPunct="1">
              <a:lnSpc>
                <a:spcPct val="80000"/>
              </a:lnSpc>
              <a:spcAft>
                <a:spcPts val="0"/>
              </a:spcAft>
              <a:buFont typeface="Wingdings 3" pitchFamily="18" charset="2"/>
              <a:buChar char=""/>
              <a:defRPr/>
            </a:pPr>
            <a:r>
              <a:rPr lang="es-MX" sz="1800" b="1" dirty="0">
                <a:effectLst>
                  <a:outerShdw blurRad="38100" dist="38100" dir="2700000" algn="tl">
                    <a:srgbClr val="000000"/>
                  </a:outerShdw>
                </a:effectLst>
                <a:latin typeface="Bimini" charset="0"/>
              </a:rPr>
              <a:t>CUADRO</a:t>
            </a:r>
          </a:p>
          <a:p>
            <a:pPr indent="-274320" eaLnBrk="1" fontAlgn="auto" hangingPunct="1">
              <a:lnSpc>
                <a:spcPct val="80000"/>
              </a:lnSpc>
              <a:spcAft>
                <a:spcPts val="0"/>
              </a:spcAft>
              <a:buFont typeface="Wingdings 3" pitchFamily="18" charset="2"/>
              <a:buChar char=""/>
              <a:defRPr/>
            </a:pPr>
            <a:endParaRPr lang="es-MX" sz="1800" b="1" dirty="0">
              <a:effectLst>
                <a:outerShdw blurRad="38100" dist="38100" dir="2700000" algn="tl">
                  <a:srgbClr val="000000"/>
                </a:outerShdw>
              </a:effectLst>
              <a:latin typeface="Bimini" charset="0"/>
            </a:endParaRPr>
          </a:p>
          <a:p>
            <a:pPr indent="-274320" eaLnBrk="1" fontAlgn="auto" hangingPunct="1">
              <a:lnSpc>
                <a:spcPct val="80000"/>
              </a:lnSpc>
              <a:spcAft>
                <a:spcPts val="0"/>
              </a:spcAft>
              <a:buFont typeface="Wingdings 3" pitchFamily="18" charset="2"/>
              <a:buChar char=""/>
              <a:defRPr/>
            </a:pPr>
            <a:r>
              <a:rPr lang="es-MX" sz="1800" b="1" dirty="0">
                <a:effectLst>
                  <a:outerShdw blurRad="38100" dist="38100" dir="2700000" algn="tl">
                    <a:srgbClr val="000000"/>
                  </a:outerShdw>
                </a:effectLst>
                <a:latin typeface="Bimini" charset="0"/>
              </a:rPr>
              <a:t>PEZ</a:t>
            </a:r>
          </a:p>
          <a:p>
            <a:pPr indent="-274320" eaLnBrk="1" fontAlgn="auto" hangingPunct="1">
              <a:lnSpc>
                <a:spcPct val="80000"/>
              </a:lnSpc>
              <a:spcAft>
                <a:spcPts val="0"/>
              </a:spcAft>
              <a:buFont typeface="Wingdings 3" pitchFamily="18" charset="2"/>
              <a:buChar char=""/>
              <a:defRPr/>
            </a:pPr>
            <a:endParaRPr lang="es-MX" sz="1800" b="1" dirty="0">
              <a:effectLst>
                <a:outerShdw blurRad="38100" dist="38100" dir="2700000" algn="tl">
                  <a:srgbClr val="000000"/>
                </a:outerShdw>
              </a:effectLst>
              <a:latin typeface="Bimini" charset="0"/>
            </a:endParaRPr>
          </a:p>
          <a:p>
            <a:pPr indent="-274320" eaLnBrk="1" fontAlgn="auto" hangingPunct="1">
              <a:lnSpc>
                <a:spcPct val="80000"/>
              </a:lnSpc>
              <a:spcAft>
                <a:spcPts val="0"/>
              </a:spcAft>
              <a:buFont typeface="Wingdings 3" pitchFamily="18" charset="2"/>
              <a:buChar char=""/>
              <a:defRPr/>
            </a:pPr>
            <a:r>
              <a:rPr lang="es-MX" sz="1800" b="1" dirty="0">
                <a:effectLst>
                  <a:outerShdw blurRad="38100" dist="38100" dir="2700000" algn="tl">
                    <a:srgbClr val="000000"/>
                  </a:outerShdw>
                </a:effectLst>
                <a:latin typeface="Bimini" charset="0"/>
              </a:rPr>
              <a:t>ROSA</a:t>
            </a:r>
          </a:p>
          <a:p>
            <a:pPr indent="-274320" eaLnBrk="1" fontAlgn="auto" hangingPunct="1">
              <a:lnSpc>
                <a:spcPct val="80000"/>
              </a:lnSpc>
              <a:spcAft>
                <a:spcPts val="0"/>
              </a:spcAft>
              <a:buFont typeface="Wingdings 3" pitchFamily="18" charset="2"/>
              <a:buChar char=""/>
              <a:defRPr/>
            </a:pPr>
            <a:endParaRPr lang="es-MX" sz="1800" b="1" dirty="0">
              <a:effectLst>
                <a:outerShdw blurRad="38100" dist="38100" dir="2700000" algn="tl">
                  <a:srgbClr val="000000"/>
                </a:outerShdw>
              </a:effectLst>
              <a:latin typeface="Bimini" charset="0"/>
            </a:endParaRPr>
          </a:p>
          <a:p>
            <a:pPr indent="-274320" eaLnBrk="1" fontAlgn="auto" hangingPunct="1">
              <a:lnSpc>
                <a:spcPct val="80000"/>
              </a:lnSpc>
              <a:spcAft>
                <a:spcPts val="0"/>
              </a:spcAft>
              <a:buFont typeface="Wingdings 3" pitchFamily="18" charset="2"/>
              <a:buChar char=""/>
              <a:defRPr/>
            </a:pPr>
            <a:r>
              <a:rPr lang="es-MX" sz="1800" b="1" dirty="0">
                <a:effectLst>
                  <a:outerShdw blurRad="38100" dist="38100" dir="2700000" algn="tl">
                    <a:srgbClr val="000000"/>
                  </a:outerShdw>
                </a:effectLst>
                <a:latin typeface="Bimini" charset="0"/>
              </a:rPr>
              <a:t>NUBE</a:t>
            </a:r>
          </a:p>
          <a:p>
            <a:pPr indent="-274320" eaLnBrk="1" fontAlgn="auto" hangingPunct="1">
              <a:lnSpc>
                <a:spcPct val="80000"/>
              </a:lnSpc>
              <a:spcAft>
                <a:spcPts val="0"/>
              </a:spcAft>
              <a:buFont typeface="Wingdings 3" pitchFamily="18" charset="2"/>
              <a:buChar char=""/>
              <a:defRPr/>
            </a:pPr>
            <a:endParaRPr lang="es-MX" sz="1800" b="1" dirty="0">
              <a:effectLst>
                <a:outerShdw blurRad="38100" dist="38100" dir="2700000" algn="tl">
                  <a:srgbClr val="000000"/>
                </a:outerShdw>
              </a:effectLst>
              <a:latin typeface="Bimini" charset="0"/>
            </a:endParaRPr>
          </a:p>
          <a:p>
            <a:pPr indent="-274320" eaLnBrk="1" fontAlgn="auto" hangingPunct="1">
              <a:lnSpc>
                <a:spcPct val="80000"/>
              </a:lnSpc>
              <a:spcAft>
                <a:spcPts val="0"/>
              </a:spcAft>
              <a:buFont typeface="Wingdings 3" pitchFamily="18" charset="2"/>
              <a:buChar char=""/>
              <a:defRPr/>
            </a:pPr>
            <a:endParaRPr lang="es-ES" sz="1400" b="1" dirty="0">
              <a:latin typeface="Bimini" charset="0"/>
            </a:endParaRPr>
          </a:p>
        </p:txBody>
      </p:sp>
      <p:sp>
        <p:nvSpPr>
          <p:cNvPr id="34820" name="Rectangle 4">
            <a:extLst>
              <a:ext uri="{FF2B5EF4-FFF2-40B4-BE49-F238E27FC236}">
                <a16:creationId xmlns:a16="http://schemas.microsoft.com/office/drawing/2014/main" id="{633AC683-774C-EE45-9E13-4142447CAB5C}"/>
              </a:ext>
            </a:extLst>
          </p:cNvPr>
          <p:cNvSpPr>
            <a:spLocks noGrp="1" noChangeArrowheads="1"/>
          </p:cNvSpPr>
          <p:nvPr>
            <p:ph sz="quarter" idx="14"/>
          </p:nvPr>
        </p:nvSpPr>
        <p:spPr>
          <a:xfrm>
            <a:off x="6553201" y="2085976"/>
            <a:ext cx="2543175" cy="4271963"/>
          </a:xfrm>
        </p:spPr>
        <p:txBody>
          <a:bodyPr rtlCol="0">
            <a:normAutofit/>
          </a:bodyPr>
          <a:lstStyle/>
          <a:p>
            <a:pPr eaLnBrk="1" fontAlgn="auto" hangingPunct="1">
              <a:lnSpc>
                <a:spcPct val="70000"/>
              </a:lnSpc>
              <a:spcAft>
                <a:spcPts val="0"/>
              </a:spcAft>
              <a:defRPr/>
            </a:pPr>
            <a:r>
              <a:rPr lang="es-MX" altLang="es-CR" sz="1700" b="1" dirty="0">
                <a:effectLst>
                  <a:outerShdw blurRad="38100" dist="38100" dir="2700000" algn="tl">
                    <a:srgbClr val="FFFFFF"/>
                  </a:outerShdw>
                </a:effectLst>
                <a:latin typeface="Bimini" charset="0"/>
              </a:rPr>
              <a:t>ESCRIBIR</a:t>
            </a:r>
          </a:p>
          <a:p>
            <a:pPr eaLnBrk="1" fontAlgn="auto" hangingPunct="1">
              <a:lnSpc>
                <a:spcPct val="70000"/>
              </a:lnSpc>
              <a:spcAft>
                <a:spcPts val="0"/>
              </a:spcAft>
              <a:defRPr/>
            </a:pPr>
            <a:endParaRPr lang="es-MX" altLang="es-CR" sz="1700" b="1" dirty="0">
              <a:effectLst>
                <a:outerShdw blurRad="38100" dist="38100" dir="2700000" algn="tl">
                  <a:srgbClr val="FFFFFF"/>
                </a:outerShdw>
              </a:effectLst>
              <a:latin typeface="Bimini" charset="0"/>
            </a:endParaRPr>
          </a:p>
          <a:p>
            <a:pPr eaLnBrk="1" fontAlgn="auto" hangingPunct="1">
              <a:lnSpc>
                <a:spcPct val="70000"/>
              </a:lnSpc>
              <a:spcAft>
                <a:spcPts val="0"/>
              </a:spcAft>
              <a:defRPr/>
            </a:pPr>
            <a:r>
              <a:rPr lang="es-MX" altLang="es-CR" sz="1700" b="1" dirty="0">
                <a:effectLst>
                  <a:outerShdw blurRad="38100" dist="38100" dir="2700000" algn="tl">
                    <a:srgbClr val="FFFFFF"/>
                  </a:outerShdw>
                </a:effectLst>
                <a:latin typeface="Bimini" charset="0"/>
              </a:rPr>
              <a:t>REUNIÓN</a:t>
            </a:r>
          </a:p>
          <a:p>
            <a:pPr eaLnBrk="1" fontAlgn="auto" hangingPunct="1">
              <a:lnSpc>
                <a:spcPct val="70000"/>
              </a:lnSpc>
              <a:spcAft>
                <a:spcPts val="0"/>
              </a:spcAft>
              <a:defRPr/>
            </a:pPr>
            <a:endParaRPr lang="es-MX" altLang="es-CR" sz="1700" b="1" dirty="0">
              <a:effectLst>
                <a:outerShdw blurRad="38100" dist="38100" dir="2700000" algn="tl">
                  <a:srgbClr val="FFFFFF"/>
                </a:outerShdw>
              </a:effectLst>
              <a:latin typeface="Bimini" charset="0"/>
            </a:endParaRPr>
          </a:p>
          <a:p>
            <a:pPr eaLnBrk="1" fontAlgn="auto" hangingPunct="1">
              <a:lnSpc>
                <a:spcPct val="70000"/>
              </a:lnSpc>
              <a:spcAft>
                <a:spcPts val="0"/>
              </a:spcAft>
              <a:defRPr/>
            </a:pPr>
            <a:r>
              <a:rPr lang="es-MX" altLang="es-CR" sz="1700" b="1" dirty="0">
                <a:effectLst>
                  <a:outerShdw blurRad="38100" dist="38100" dir="2700000" algn="tl">
                    <a:srgbClr val="FFFFFF"/>
                  </a:outerShdw>
                </a:effectLst>
                <a:latin typeface="Bimini" charset="0"/>
              </a:rPr>
              <a:t>GRADUACIÓN</a:t>
            </a:r>
          </a:p>
          <a:p>
            <a:pPr eaLnBrk="1" fontAlgn="auto" hangingPunct="1">
              <a:lnSpc>
                <a:spcPct val="70000"/>
              </a:lnSpc>
              <a:spcAft>
                <a:spcPts val="0"/>
              </a:spcAft>
              <a:defRPr/>
            </a:pPr>
            <a:endParaRPr lang="es-MX" altLang="es-CR" sz="1700" b="1" dirty="0">
              <a:effectLst>
                <a:outerShdw blurRad="38100" dist="38100" dir="2700000" algn="tl">
                  <a:srgbClr val="FFFFFF"/>
                </a:outerShdw>
              </a:effectLst>
              <a:latin typeface="Bimini" charset="0"/>
            </a:endParaRPr>
          </a:p>
          <a:p>
            <a:pPr eaLnBrk="1" fontAlgn="auto" hangingPunct="1">
              <a:lnSpc>
                <a:spcPct val="70000"/>
              </a:lnSpc>
              <a:spcAft>
                <a:spcPts val="0"/>
              </a:spcAft>
              <a:defRPr/>
            </a:pPr>
            <a:r>
              <a:rPr lang="es-MX" altLang="es-CR" sz="1700" b="1" dirty="0">
                <a:effectLst>
                  <a:outerShdw blurRad="38100" dist="38100" dir="2700000" algn="tl">
                    <a:srgbClr val="FFFFFF"/>
                  </a:outerShdw>
                </a:effectLst>
                <a:latin typeface="Bimini" charset="0"/>
              </a:rPr>
              <a:t>LEER</a:t>
            </a:r>
          </a:p>
          <a:p>
            <a:pPr eaLnBrk="1" fontAlgn="auto" hangingPunct="1">
              <a:lnSpc>
                <a:spcPct val="70000"/>
              </a:lnSpc>
              <a:spcAft>
                <a:spcPts val="0"/>
              </a:spcAft>
              <a:defRPr/>
            </a:pPr>
            <a:endParaRPr lang="es-MX" altLang="es-CR" sz="1700" b="1" dirty="0">
              <a:effectLst>
                <a:outerShdw blurRad="38100" dist="38100" dir="2700000" algn="tl">
                  <a:srgbClr val="FFFFFF"/>
                </a:outerShdw>
              </a:effectLst>
              <a:latin typeface="Bimini" charset="0"/>
            </a:endParaRPr>
          </a:p>
          <a:p>
            <a:pPr eaLnBrk="1" fontAlgn="auto" hangingPunct="1">
              <a:lnSpc>
                <a:spcPct val="70000"/>
              </a:lnSpc>
              <a:spcAft>
                <a:spcPts val="0"/>
              </a:spcAft>
              <a:defRPr/>
            </a:pPr>
            <a:r>
              <a:rPr lang="es-MX" altLang="es-CR" sz="1700" b="1" dirty="0">
                <a:effectLst>
                  <a:outerShdw blurRad="38100" dist="38100" dir="2700000" algn="tl">
                    <a:srgbClr val="FFFFFF"/>
                  </a:outerShdw>
                </a:effectLst>
                <a:latin typeface="Bimini" charset="0"/>
              </a:rPr>
              <a:t>CONVERSAR</a:t>
            </a:r>
          </a:p>
          <a:p>
            <a:pPr eaLnBrk="1" fontAlgn="auto" hangingPunct="1">
              <a:lnSpc>
                <a:spcPct val="70000"/>
              </a:lnSpc>
              <a:spcAft>
                <a:spcPts val="0"/>
              </a:spcAft>
              <a:defRPr/>
            </a:pPr>
            <a:endParaRPr lang="es-MX" altLang="es-CR" sz="1700" b="1" dirty="0">
              <a:effectLst>
                <a:outerShdw blurRad="38100" dist="38100" dir="2700000" algn="tl">
                  <a:srgbClr val="FFFFFF"/>
                </a:outerShdw>
              </a:effectLst>
              <a:latin typeface="Bimini" charset="0"/>
            </a:endParaRPr>
          </a:p>
          <a:p>
            <a:pPr eaLnBrk="1" fontAlgn="auto" hangingPunct="1">
              <a:lnSpc>
                <a:spcPct val="70000"/>
              </a:lnSpc>
              <a:spcAft>
                <a:spcPts val="0"/>
              </a:spcAft>
              <a:defRPr/>
            </a:pPr>
            <a:r>
              <a:rPr lang="es-MX" altLang="es-CR" sz="1700" b="1" dirty="0">
                <a:effectLst>
                  <a:outerShdw blurRad="38100" dist="38100" dir="2700000" algn="tl">
                    <a:srgbClr val="FFFFFF"/>
                  </a:outerShdw>
                </a:effectLst>
                <a:latin typeface="Bimini" charset="0"/>
              </a:rPr>
              <a:t>BODA</a:t>
            </a:r>
          </a:p>
          <a:p>
            <a:pPr eaLnBrk="1" fontAlgn="auto" hangingPunct="1">
              <a:lnSpc>
                <a:spcPct val="70000"/>
              </a:lnSpc>
              <a:spcAft>
                <a:spcPts val="0"/>
              </a:spcAft>
              <a:defRPr/>
            </a:pPr>
            <a:endParaRPr lang="es-MX" altLang="es-CR" sz="1700" b="1" dirty="0">
              <a:effectLst>
                <a:outerShdw blurRad="38100" dist="38100" dir="2700000" algn="tl">
                  <a:srgbClr val="FFFFFF"/>
                </a:outerShdw>
              </a:effectLst>
              <a:latin typeface="Bimini" charset="0"/>
            </a:endParaRPr>
          </a:p>
          <a:p>
            <a:pPr eaLnBrk="1" fontAlgn="auto" hangingPunct="1">
              <a:lnSpc>
                <a:spcPct val="70000"/>
              </a:lnSpc>
              <a:spcAft>
                <a:spcPts val="0"/>
              </a:spcAft>
              <a:defRPr/>
            </a:pPr>
            <a:r>
              <a:rPr lang="es-MX" altLang="es-CR" sz="1700" b="1" dirty="0">
                <a:effectLst>
                  <a:outerShdw blurRad="38100" dist="38100" dir="2700000" algn="tl">
                    <a:srgbClr val="FFFFFF"/>
                  </a:outerShdw>
                </a:effectLst>
                <a:latin typeface="Bimini" charset="0"/>
              </a:rPr>
              <a:t>MANIFESTACIÓN</a:t>
            </a:r>
          </a:p>
          <a:p>
            <a:pPr eaLnBrk="1" fontAlgn="auto" hangingPunct="1">
              <a:lnSpc>
                <a:spcPct val="70000"/>
              </a:lnSpc>
              <a:spcAft>
                <a:spcPts val="0"/>
              </a:spcAft>
              <a:defRPr/>
            </a:pPr>
            <a:endParaRPr lang="es-MX" altLang="es-CR" sz="1700" b="1" dirty="0">
              <a:effectLst>
                <a:outerShdw blurRad="38100" dist="38100" dir="2700000" algn="tl">
                  <a:srgbClr val="FFFFFF"/>
                </a:outerShdw>
              </a:effectLst>
              <a:latin typeface="Bimini" charset="0"/>
            </a:endParaRPr>
          </a:p>
          <a:p>
            <a:pPr eaLnBrk="1" fontAlgn="auto" hangingPunct="1">
              <a:lnSpc>
                <a:spcPct val="70000"/>
              </a:lnSpc>
              <a:spcAft>
                <a:spcPts val="0"/>
              </a:spcAft>
              <a:defRPr/>
            </a:pPr>
            <a:r>
              <a:rPr lang="es-MX" altLang="es-CR" sz="1700" b="1" dirty="0">
                <a:effectLst>
                  <a:outerShdw blurRad="38100" dist="38100" dir="2700000" algn="tl">
                    <a:srgbClr val="FFFFFF"/>
                  </a:outerShdw>
                </a:effectLst>
                <a:latin typeface="Bimini" charset="0"/>
              </a:rPr>
              <a:t>ACCIDENTE</a:t>
            </a:r>
            <a:endParaRPr lang="es-ES" altLang="es-CR" sz="1700" b="1" dirty="0">
              <a:effectLst>
                <a:outerShdw blurRad="38100" dist="38100" dir="2700000" algn="tl">
                  <a:srgbClr val="FFFFFF"/>
                </a:outerShdw>
              </a:effectLst>
              <a:latin typeface="Bimini" charset="0"/>
            </a:endParaRPr>
          </a:p>
        </p:txBody>
      </p:sp>
      <p:sp>
        <p:nvSpPr>
          <p:cNvPr id="34821" name="Rectangle 5">
            <a:extLst>
              <a:ext uri="{FF2B5EF4-FFF2-40B4-BE49-F238E27FC236}">
                <a16:creationId xmlns:a16="http://schemas.microsoft.com/office/drawing/2014/main" id="{50F1D01F-B28E-D443-A9C0-386758E7D6C7}"/>
              </a:ext>
            </a:extLst>
          </p:cNvPr>
          <p:cNvSpPr>
            <a:spLocks noChangeArrowheads="1"/>
          </p:cNvSpPr>
          <p:nvPr/>
        </p:nvSpPr>
        <p:spPr bwMode="auto">
          <a:xfrm>
            <a:off x="6465888" y="1400175"/>
            <a:ext cx="3416300" cy="457200"/>
          </a:xfrm>
          <a:prstGeom prst="rect">
            <a:avLst/>
          </a:prstGeom>
          <a:noFill/>
          <a:ln w="9525">
            <a:noFill/>
            <a:miter lim="800000"/>
            <a:headEnd/>
            <a:tailEnd/>
          </a:ln>
          <a:effectLst/>
        </p:spPr>
        <p:txBody>
          <a:bodyPr anchor="ctr"/>
          <a:lstStyle/>
          <a:p>
            <a:pPr algn="ctr" eaLnBrk="1" fontAlgn="auto" hangingPunct="1">
              <a:spcBef>
                <a:spcPts val="0"/>
              </a:spcBef>
              <a:spcAft>
                <a:spcPts val="0"/>
              </a:spcAft>
              <a:defRPr/>
            </a:pPr>
            <a:r>
              <a:rPr lang="es-MX" b="1" dirty="0">
                <a:solidFill>
                  <a:srgbClr val="0070C0"/>
                </a:solidFill>
                <a:effectLst>
                  <a:outerShdw blurRad="38100" dist="38100" dir="2700000" algn="tl">
                    <a:srgbClr val="000000"/>
                  </a:outerShdw>
                </a:effectLst>
                <a:latin typeface="Bimini" charset="0"/>
              </a:rPr>
              <a:t>ACONTECIMIENTOS</a:t>
            </a:r>
            <a:endParaRPr lang="es-ES" b="1" dirty="0">
              <a:solidFill>
                <a:srgbClr val="0070C0"/>
              </a:solidFill>
              <a:effectLst>
                <a:outerShdw blurRad="38100" dist="38100" dir="2700000" algn="tl">
                  <a:srgbClr val="000000"/>
                </a:outerShdw>
              </a:effectLst>
              <a:latin typeface="Bimini" charset="0"/>
            </a:endParaRPr>
          </a:p>
        </p:txBody>
      </p:sp>
      <p:sp>
        <p:nvSpPr>
          <p:cNvPr id="6" name="Text Box 2">
            <a:extLst>
              <a:ext uri="{FF2B5EF4-FFF2-40B4-BE49-F238E27FC236}">
                <a16:creationId xmlns:a16="http://schemas.microsoft.com/office/drawing/2014/main" id="{82B9FD5D-A02D-0B4B-BF8B-1B01A0A96F78}"/>
              </a:ext>
            </a:extLst>
          </p:cNvPr>
          <p:cNvSpPr txBox="1">
            <a:spLocks noChangeArrowheads="1"/>
          </p:cNvSpPr>
          <p:nvPr/>
        </p:nvSpPr>
        <p:spPr bwMode="auto">
          <a:xfrm>
            <a:off x="4151313" y="142876"/>
            <a:ext cx="3155950" cy="646113"/>
          </a:xfrm>
          <a:prstGeom prst="rect">
            <a:avLst/>
          </a:prstGeom>
          <a:noFill/>
          <a:ln w="9525">
            <a:noFill/>
            <a:miter lim="800000"/>
            <a:headEnd/>
            <a:tailEnd/>
          </a:ln>
          <a:effectLst/>
        </p:spPr>
        <p:txBody>
          <a:bodyPr>
            <a:spAutoFit/>
          </a:bodyPr>
          <a:lstStyle>
            <a:lvl1pPr eaLnBrk="0" hangingPunct="0">
              <a:defRPr sz="2400">
                <a:solidFill>
                  <a:schemeClr val="tx1"/>
                </a:solidFill>
                <a:latin typeface="Arial" pitchFamily="34" charset="0"/>
                <a:ea typeface="ＭＳ Ｐゴシック" pitchFamily="34" charset="-128"/>
              </a:defRPr>
            </a:lvl1pPr>
            <a:lvl2pPr marL="37931725" indent="-37474525" eaLnBrk="0" hangingPunct="0">
              <a:defRPr sz="2400">
                <a:solidFill>
                  <a:schemeClr val="tx1"/>
                </a:solidFill>
                <a:latin typeface="Arial" pitchFamily="34" charset="0"/>
                <a:ea typeface="ＭＳ Ｐゴシック" pitchFamily="34" charset="-128"/>
              </a:defRPr>
            </a:lvl2pPr>
            <a:lvl3pPr eaLnBrk="0" hangingPunct="0">
              <a:defRPr sz="2400">
                <a:solidFill>
                  <a:schemeClr val="tx1"/>
                </a:solidFill>
                <a:latin typeface="Arial" pitchFamily="34" charset="0"/>
                <a:ea typeface="ＭＳ Ｐゴシック" pitchFamily="34" charset="-128"/>
              </a:defRPr>
            </a:lvl3pPr>
            <a:lvl4pPr eaLnBrk="0" hangingPunct="0">
              <a:defRPr sz="2400">
                <a:solidFill>
                  <a:schemeClr val="tx1"/>
                </a:solidFill>
                <a:latin typeface="Arial" pitchFamily="34" charset="0"/>
                <a:ea typeface="ＭＳ Ｐゴシック" pitchFamily="34" charset="-128"/>
              </a:defRPr>
            </a:lvl4pPr>
            <a:lvl5pPr eaLnBrk="0" hangingPunct="0">
              <a:defRPr sz="2400">
                <a:solidFill>
                  <a:schemeClr val="tx1"/>
                </a:solidFill>
                <a:latin typeface="Arial" pitchFamily="34" charset="0"/>
                <a:ea typeface="ＭＳ Ｐゴシック" pitchFamily="34" charset="-128"/>
              </a:defRPr>
            </a:lvl5pPr>
            <a:lvl6pPr marL="457200" eaLnBrk="0" fontAlgn="base" hangingPunct="0">
              <a:spcBef>
                <a:spcPct val="0"/>
              </a:spcBef>
              <a:spcAft>
                <a:spcPct val="0"/>
              </a:spcAft>
              <a:defRPr sz="2400">
                <a:solidFill>
                  <a:schemeClr val="tx1"/>
                </a:solidFill>
                <a:latin typeface="Arial" pitchFamily="34" charset="0"/>
                <a:ea typeface="ＭＳ Ｐゴシック" pitchFamily="34" charset="-128"/>
              </a:defRPr>
            </a:lvl6pPr>
            <a:lvl7pPr marL="914400" eaLnBrk="0" fontAlgn="base" hangingPunct="0">
              <a:spcBef>
                <a:spcPct val="0"/>
              </a:spcBef>
              <a:spcAft>
                <a:spcPct val="0"/>
              </a:spcAft>
              <a:defRPr sz="2400">
                <a:solidFill>
                  <a:schemeClr val="tx1"/>
                </a:solidFill>
                <a:latin typeface="Arial" pitchFamily="34" charset="0"/>
                <a:ea typeface="ＭＳ Ｐゴシック" pitchFamily="34" charset="-128"/>
              </a:defRPr>
            </a:lvl7pPr>
            <a:lvl8pPr marL="1371600" eaLnBrk="0" fontAlgn="base" hangingPunct="0">
              <a:spcBef>
                <a:spcPct val="0"/>
              </a:spcBef>
              <a:spcAft>
                <a:spcPct val="0"/>
              </a:spcAft>
              <a:defRPr sz="2400">
                <a:solidFill>
                  <a:schemeClr val="tx1"/>
                </a:solidFill>
                <a:latin typeface="Arial" pitchFamily="34" charset="0"/>
                <a:ea typeface="ＭＳ Ｐゴシック" pitchFamily="34" charset="-128"/>
              </a:defRPr>
            </a:lvl8pPr>
            <a:lvl9pPr marL="1828800" eaLnBrk="0" fontAlgn="base" hangingPunct="0">
              <a:spcBef>
                <a:spcPct val="0"/>
              </a:spcBef>
              <a:spcAft>
                <a:spcPct val="0"/>
              </a:spcAft>
              <a:defRPr sz="2400">
                <a:solidFill>
                  <a:schemeClr val="tx1"/>
                </a:solidFill>
                <a:latin typeface="Arial" pitchFamily="34" charset="0"/>
                <a:ea typeface="ＭＳ Ｐゴシック" pitchFamily="34" charset="-128"/>
              </a:defRPr>
            </a:lvl9pPr>
          </a:lstStyle>
          <a:p>
            <a:pPr algn="ctr" eaLnBrk="1" fontAlgn="auto" hangingPunct="1">
              <a:spcBef>
                <a:spcPct val="50000"/>
              </a:spcBef>
              <a:spcAft>
                <a:spcPts val="0"/>
              </a:spcAft>
              <a:defRPr/>
            </a:pPr>
            <a:r>
              <a:rPr lang="es-MX" sz="3600" b="1">
                <a:solidFill>
                  <a:srgbClr val="00FFFF"/>
                </a:solidFill>
                <a:effectLst>
                  <a:outerShdw blurRad="38100" dist="38100" dir="2700000" algn="tl">
                    <a:srgbClr val="000000"/>
                  </a:outerShdw>
                </a:effectLst>
                <a:latin typeface="Simpson" charset="0"/>
              </a:rPr>
              <a:t>CONCEPTOS</a:t>
            </a:r>
            <a:endParaRPr lang="es-ES" sz="3600" b="1">
              <a:solidFill>
                <a:srgbClr val="00FFFF"/>
              </a:solidFill>
              <a:effectLst>
                <a:outerShdw blurRad="38100" dist="38100" dir="2700000" algn="tl">
                  <a:srgbClr val="000000"/>
                </a:outerShdw>
              </a:effectLst>
              <a:latin typeface="Simpson" charset="0"/>
            </a:endParaRPr>
          </a:p>
        </p:txBody>
      </p:sp>
      <p:sp>
        <p:nvSpPr>
          <p:cNvPr id="7" name="6 Rectángulo">
            <a:extLst>
              <a:ext uri="{FF2B5EF4-FFF2-40B4-BE49-F238E27FC236}">
                <a16:creationId xmlns:a16="http://schemas.microsoft.com/office/drawing/2014/main" id="{9CDCFBA6-20A4-534C-BDCE-E3EC9C06A59D}"/>
              </a:ext>
            </a:extLst>
          </p:cNvPr>
          <p:cNvSpPr/>
          <p:nvPr/>
        </p:nvSpPr>
        <p:spPr>
          <a:xfrm>
            <a:off x="5016500" y="981075"/>
            <a:ext cx="1250950" cy="319088"/>
          </a:xfrm>
          <a:prstGeom prst="rect">
            <a:avLst/>
          </a:prstGeom>
        </p:spPr>
        <p:txBody>
          <a:bodyPr wrap="none">
            <a:spAutoFit/>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742950" indent="-285750" eaLnBrk="0" hangingPunct="0">
              <a:defRPr sz="2400">
                <a:solidFill>
                  <a:schemeClr val="tx1"/>
                </a:solidFill>
                <a:latin typeface="Arial" panose="020B0604020202020204" pitchFamily="34" charset="0"/>
                <a:ea typeface="ＭＳ Ｐゴシック" panose="020B0600070205080204" pitchFamily="34" charset="-128"/>
              </a:defRPr>
            </a:lvl2pPr>
            <a:lvl3pPr marL="1143000" indent="-228600" eaLnBrk="0" hangingPunct="0">
              <a:defRPr sz="2400">
                <a:solidFill>
                  <a:schemeClr val="tx1"/>
                </a:solidFill>
                <a:latin typeface="Arial" panose="020B0604020202020204" pitchFamily="34" charset="0"/>
                <a:ea typeface="ＭＳ Ｐゴシック" panose="020B0600070205080204" pitchFamily="34" charset="-128"/>
              </a:defRPr>
            </a:lvl3pPr>
            <a:lvl4pPr marL="1600200" indent="-228600" eaLnBrk="0" hangingPunct="0">
              <a:defRPr sz="2400">
                <a:solidFill>
                  <a:schemeClr val="tx1"/>
                </a:solidFill>
                <a:latin typeface="Arial" panose="020B0604020202020204" pitchFamily="34" charset="0"/>
                <a:ea typeface="ＭＳ Ｐゴシック" panose="020B0600070205080204" pitchFamily="34" charset="-128"/>
              </a:defRPr>
            </a:lvl4pPr>
            <a:lvl5pPr marL="2057400" indent="-228600" eaLnBrk="0" hangingPunct="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fontAlgn="auto" hangingPunct="1">
              <a:lnSpc>
                <a:spcPct val="80000"/>
              </a:lnSpc>
              <a:spcBef>
                <a:spcPts val="0"/>
              </a:spcBef>
              <a:spcAft>
                <a:spcPts val="0"/>
              </a:spcAft>
              <a:defRPr/>
            </a:pPr>
            <a:r>
              <a:rPr lang="es-MX" altLang="es-CR" sz="1800" b="1" dirty="0">
                <a:effectLst>
                  <a:outerShdw blurRad="38100" dist="38100" dir="2700000" algn="tl">
                    <a:srgbClr val="FFFFFF"/>
                  </a:outerShdw>
                </a:effectLst>
                <a:latin typeface="Bimini" charset="0"/>
              </a:rPr>
              <a:t>pueden ser</a:t>
            </a:r>
          </a:p>
        </p:txBody>
      </p:sp>
      <p:cxnSp>
        <p:nvCxnSpPr>
          <p:cNvPr id="9" name="8 Conector recto">
            <a:extLst>
              <a:ext uri="{FF2B5EF4-FFF2-40B4-BE49-F238E27FC236}">
                <a16:creationId xmlns:a16="http://schemas.microsoft.com/office/drawing/2014/main" id="{28070A77-9988-3541-B422-A94C90F0E544}"/>
              </a:ext>
            </a:extLst>
          </p:cNvPr>
          <p:cNvCxnSpPr>
            <a:cxnSpLocks noChangeShapeType="1"/>
            <a:stCxn id="6" idx="2"/>
            <a:endCxn id="7" idx="0"/>
          </p:cNvCxnSpPr>
          <p:nvPr/>
        </p:nvCxnSpPr>
        <p:spPr bwMode="auto">
          <a:xfrm flipH="1">
            <a:off x="5641976" y="788989"/>
            <a:ext cx="87313" cy="192087"/>
          </a:xfrm>
          <a:prstGeom prst="line">
            <a:avLst/>
          </a:prstGeom>
          <a:noFill/>
          <a:ln w="38100">
            <a:solidFill>
              <a:srgbClr val="FF0000"/>
            </a:solidFill>
            <a:round/>
            <a:headEnd/>
            <a:tailEnd/>
          </a:ln>
          <a:effectLst>
            <a:outerShdw blurRad="40000" dist="23000" dir="5400000" rotWithShape="0">
              <a:srgbClr val="808080">
                <a:alpha val="34998"/>
              </a:srgbClr>
            </a:outerShdw>
          </a:effectLst>
        </p:spPr>
      </p:cxnSp>
      <p:cxnSp>
        <p:nvCxnSpPr>
          <p:cNvPr id="12" name="11 Conector recto de flecha">
            <a:extLst>
              <a:ext uri="{FF2B5EF4-FFF2-40B4-BE49-F238E27FC236}">
                <a16:creationId xmlns:a16="http://schemas.microsoft.com/office/drawing/2014/main" id="{3943891A-D676-7041-B705-538DDE6B2EDE}"/>
              </a:ext>
            </a:extLst>
          </p:cNvPr>
          <p:cNvCxnSpPr>
            <a:cxnSpLocks noChangeShapeType="1"/>
          </p:cNvCxnSpPr>
          <p:nvPr/>
        </p:nvCxnSpPr>
        <p:spPr bwMode="auto">
          <a:xfrm rot="10800000" flipV="1">
            <a:off x="3952875" y="1214438"/>
            <a:ext cx="1143000" cy="214312"/>
          </a:xfrm>
          <a:prstGeom prst="straightConnector1">
            <a:avLst/>
          </a:prstGeom>
          <a:noFill/>
          <a:ln w="38100">
            <a:solidFill>
              <a:srgbClr val="FF0000"/>
            </a:solidFill>
            <a:round/>
            <a:headEnd/>
            <a:tailEnd type="arrow" w="med" len="med"/>
          </a:ln>
          <a:effectLst>
            <a:outerShdw blurRad="40000" dist="23000" dir="5400000" rotWithShape="0">
              <a:srgbClr val="808080">
                <a:alpha val="34998"/>
              </a:srgbClr>
            </a:outerShdw>
          </a:effectLst>
        </p:spPr>
      </p:cxnSp>
      <p:cxnSp>
        <p:nvCxnSpPr>
          <p:cNvPr id="14" name="13 Conector recto de flecha">
            <a:extLst>
              <a:ext uri="{FF2B5EF4-FFF2-40B4-BE49-F238E27FC236}">
                <a16:creationId xmlns:a16="http://schemas.microsoft.com/office/drawing/2014/main" id="{4EB40777-C9CD-AC47-8B0D-9B2E0B1019D0}"/>
              </a:ext>
            </a:extLst>
          </p:cNvPr>
          <p:cNvCxnSpPr>
            <a:cxnSpLocks noChangeShapeType="1"/>
          </p:cNvCxnSpPr>
          <p:nvPr/>
        </p:nvCxnSpPr>
        <p:spPr bwMode="auto">
          <a:xfrm>
            <a:off x="6310313" y="1143000"/>
            <a:ext cx="1143000" cy="285750"/>
          </a:xfrm>
          <a:prstGeom prst="straightConnector1">
            <a:avLst/>
          </a:prstGeom>
          <a:noFill/>
          <a:ln w="38100">
            <a:solidFill>
              <a:srgbClr val="FF0000"/>
            </a:solidFill>
            <a:round/>
            <a:headEnd/>
            <a:tailEnd type="arrow" w="med" len="med"/>
          </a:ln>
          <a:effectLst>
            <a:outerShdw blurRad="40000" dist="23000" dir="5400000" rotWithShape="0">
              <a:srgbClr val="808080">
                <a:alpha val="34998"/>
              </a:srgbClr>
            </a:outerShdw>
          </a:effectLst>
        </p:spPr>
      </p:cxnSp>
    </p:spTree>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6" presetClass="entr" presetSubtype="37" fill="hold" grpId="0" nodeType="afterEffect">
                                  <p:stCondLst>
                                    <p:cond delay="0"/>
                                  </p:stCondLst>
                                  <p:childTnLst>
                                    <p:set>
                                      <p:cBhvr>
                                        <p:cTn id="6" dur="1" fill="hold">
                                          <p:stCondLst>
                                            <p:cond delay="0"/>
                                          </p:stCondLst>
                                        </p:cTn>
                                        <p:tgtEl>
                                          <p:spTgt spid="34821"/>
                                        </p:tgtEl>
                                        <p:attrNameLst>
                                          <p:attrName>style.visibility</p:attrName>
                                        </p:attrNameLst>
                                      </p:cBhvr>
                                      <p:to>
                                        <p:strVal val="visible"/>
                                      </p:to>
                                    </p:set>
                                    <p:animEffect transition="in" filter="barn(outVertical)">
                                      <p:cBhvr>
                                        <p:cTn id="7" dur="500"/>
                                        <p:tgtEl>
                                          <p:spTgt spid="34821"/>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34818"/>
                                        </p:tgtEl>
                                        <p:attrNameLst>
                                          <p:attrName>style.visibility</p:attrName>
                                        </p:attrNameLst>
                                      </p:cBhvr>
                                      <p:to>
                                        <p:strVal val="visible"/>
                                      </p:to>
                                    </p:set>
                                    <p:animEffect transition="in" filter="wedge">
                                      <p:cBhvr>
                                        <p:cTn id="10" dur="1000"/>
                                        <p:tgtEl>
                                          <p:spTgt spid="348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4818" grpId="0"/>
      <p:bldP spid="34821" grpId="0"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B2723636-943D-C84A-B61A-8521C80CF13E}"/>
              </a:ext>
            </a:extLst>
          </p:cNvPr>
          <p:cNvSpPr>
            <a:spLocks noChangeArrowheads="1"/>
          </p:cNvSpPr>
          <p:nvPr/>
        </p:nvSpPr>
        <p:spPr bwMode="auto">
          <a:xfrm>
            <a:off x="1631950" y="5949951"/>
            <a:ext cx="8928100" cy="836613"/>
          </a:xfrm>
          <a:prstGeom prst="rect">
            <a:avLst/>
          </a:prstGeom>
          <a:solidFill>
            <a:schemeClr val="bg1"/>
          </a:solidFill>
          <a:ln>
            <a:noFill/>
          </a:ln>
          <a:effectLst>
            <a:outerShdw blurRad="40000" dist="23000" dir="5400000" rotWithShape="0">
              <a:srgbClr val="808080">
                <a:alpha val="34998"/>
              </a:srgbClr>
            </a:outerShdw>
          </a:effectLst>
        </p:spPr>
        <p:txBody>
          <a:bodyPr anchor="ctr"/>
          <a:lstStyle/>
          <a:p>
            <a:pPr algn="ctr" eaLnBrk="1" fontAlgn="auto" hangingPunct="1">
              <a:spcBef>
                <a:spcPts val="0"/>
              </a:spcBef>
              <a:spcAft>
                <a:spcPts val="0"/>
              </a:spcAft>
              <a:defRPr/>
            </a:pPr>
            <a:endParaRPr lang="es-ES_tradnl">
              <a:solidFill>
                <a:srgbClr val="FFFFFF"/>
              </a:solidFill>
              <a:latin typeface="+mn-lt"/>
            </a:endParaRPr>
          </a:p>
        </p:txBody>
      </p:sp>
      <p:pic>
        <p:nvPicPr>
          <p:cNvPr id="31747" name="Imagen 1" descr="http://cmap.ihmc.us/docs/Logo-CmapTools.gif">
            <a:extLst>
              <a:ext uri="{FF2B5EF4-FFF2-40B4-BE49-F238E27FC236}">
                <a16:creationId xmlns:a16="http://schemas.microsoft.com/office/drawing/2014/main" id="{C7254B1B-4C7A-654E-BACF-B24A31EEEC2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2412" y="5830888"/>
            <a:ext cx="1106488"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8" name="Imagen 2" descr="http://cmap.ihmc.us/docs/IHMC_logoShort.png">
            <a:hlinkClick r:id="rId3"/>
            <a:extLst>
              <a:ext uri="{FF2B5EF4-FFF2-40B4-BE49-F238E27FC236}">
                <a16:creationId xmlns:a16="http://schemas.microsoft.com/office/drawing/2014/main" id="{CCD097D1-5A0A-2942-B443-7C0DD5B2BC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65414" y="6045200"/>
            <a:ext cx="90963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9" name="Imagen 4">
            <a:extLst>
              <a:ext uri="{FF2B5EF4-FFF2-40B4-BE49-F238E27FC236}">
                <a16:creationId xmlns:a16="http://schemas.microsoft.com/office/drawing/2014/main" id="{29ADA002-06DE-BC41-9A8B-89D74019B578}"/>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3216275" y="188914"/>
            <a:ext cx="6840538" cy="5957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a:extLst>
              <a:ext uri="{FF2B5EF4-FFF2-40B4-BE49-F238E27FC236}">
                <a16:creationId xmlns:a16="http://schemas.microsoft.com/office/drawing/2014/main" id="{8FD4BAF6-7846-1744-BC1A-8EA7FF4CC6D0}"/>
              </a:ext>
            </a:extLst>
          </p:cNvPr>
          <p:cNvSpPr>
            <a:spLocks noGrp="1" noChangeArrowheads="1"/>
          </p:cNvSpPr>
          <p:nvPr>
            <p:ph type="title"/>
          </p:nvPr>
        </p:nvSpPr>
        <p:spPr>
          <a:xfrm>
            <a:off x="1847851" y="333375"/>
            <a:ext cx="8532813" cy="5761038"/>
          </a:xfrm>
        </p:spPr>
        <p:txBody>
          <a:bodyPr rtlCol="0">
            <a:normAutofit/>
          </a:bodyPr>
          <a:lstStyle/>
          <a:p>
            <a:pPr marL="457200" indent="-457200" eaLnBrk="1" fontAlgn="auto" hangingPunct="1">
              <a:spcAft>
                <a:spcPts val="0"/>
              </a:spcAft>
              <a:buFont typeface="Arial" panose="020B0604020202020204" pitchFamily="34" charset="0"/>
              <a:buChar char="•"/>
              <a:defRPr/>
            </a:pPr>
            <a:r>
              <a:rPr lang="es-ES" altLang="es-CR" sz="2800" dirty="0">
                <a:effectLst>
                  <a:outerShdw blurRad="38100" dist="38100" dir="2700000" algn="tl">
                    <a:srgbClr val="FFFFFF"/>
                  </a:outerShdw>
                </a:effectLst>
                <a:latin typeface="Bimini" charset="0"/>
              </a:rPr>
              <a:t>PROPOSICIÓN:</a:t>
            </a:r>
            <a:br>
              <a:rPr lang="es-ES" altLang="es-CR" sz="2800" dirty="0">
                <a:effectLst>
                  <a:outerShdw blurRad="38100" dist="38100" dir="2700000" algn="tl">
                    <a:srgbClr val="FFFFFF"/>
                  </a:outerShdw>
                </a:effectLst>
                <a:latin typeface="Bimini" charset="0"/>
              </a:rPr>
            </a:br>
            <a:br>
              <a:rPr lang="es-ES" altLang="es-CR" sz="2800" dirty="0">
                <a:effectLst>
                  <a:outerShdw blurRad="38100" dist="38100" dir="2700000" algn="tl">
                    <a:srgbClr val="FFFFFF"/>
                  </a:outerShdw>
                </a:effectLst>
                <a:latin typeface="Bimini" charset="0"/>
              </a:rPr>
            </a:br>
            <a:r>
              <a:rPr lang="es-ES" altLang="es-CR" sz="2800" dirty="0">
                <a:effectLst>
                  <a:outerShdw blurRad="38100" dist="38100" dir="2700000" algn="tl">
                    <a:srgbClr val="FFFFFF"/>
                  </a:outerShdw>
                </a:effectLst>
                <a:latin typeface="Bimini" charset="0"/>
              </a:rPr>
              <a:t>ES LA TRÍADA   </a:t>
            </a:r>
            <a:br>
              <a:rPr lang="es-ES" altLang="es-CR" sz="2800" dirty="0">
                <a:effectLst>
                  <a:outerShdw blurRad="38100" dist="38100" dir="2700000" algn="tl">
                    <a:srgbClr val="FFFFFF"/>
                  </a:outerShdw>
                </a:effectLst>
                <a:latin typeface="Bimini" charset="0"/>
              </a:rPr>
            </a:br>
            <a:br>
              <a:rPr lang="es-ES" altLang="es-CR" sz="2800" dirty="0">
                <a:effectLst>
                  <a:outerShdw blurRad="38100" dist="38100" dir="2700000" algn="tl">
                    <a:srgbClr val="FFFFFF"/>
                  </a:outerShdw>
                </a:effectLst>
                <a:latin typeface="Bimini" charset="0"/>
              </a:rPr>
            </a:br>
            <a:r>
              <a:rPr lang="es-ES" altLang="es-CR" sz="2800" dirty="0">
                <a:effectLst>
                  <a:outerShdw blurRad="38100" dist="38100" dir="2700000" algn="tl">
                    <a:srgbClr val="FFFFFF"/>
                  </a:outerShdw>
                </a:effectLst>
                <a:latin typeface="Bimini" charset="0"/>
              </a:rPr>
              <a:t> CONCEPTO-</a:t>
            </a:r>
            <a:r>
              <a:rPr lang="es-ES" altLang="es-CR" sz="2000" dirty="0">
                <a:effectLst>
                  <a:outerShdw blurRad="38100" dist="38100" dir="2700000" algn="tl">
                    <a:srgbClr val="FFFFFF"/>
                  </a:outerShdw>
                </a:effectLst>
                <a:latin typeface="Bimini" charset="0"/>
              </a:rPr>
              <a:t>PALABRAS DE</a:t>
            </a:r>
            <a:r>
              <a:rPr lang="es-ES" altLang="es-CR" sz="2800" dirty="0">
                <a:effectLst>
                  <a:outerShdw blurRad="38100" dist="38100" dir="2700000" algn="tl">
                    <a:srgbClr val="FFFFFF"/>
                  </a:outerShdw>
                </a:effectLst>
                <a:latin typeface="Bimini" charset="0"/>
              </a:rPr>
              <a:t> </a:t>
            </a:r>
            <a:r>
              <a:rPr lang="es-ES" altLang="es-CR" sz="2000" dirty="0">
                <a:effectLst>
                  <a:outerShdw blurRad="38100" dist="38100" dir="2700000" algn="tl">
                    <a:srgbClr val="FFFFFF"/>
                  </a:outerShdw>
                </a:effectLst>
                <a:latin typeface="Bimini" charset="0"/>
              </a:rPr>
              <a:t>ENLACE</a:t>
            </a:r>
            <a:r>
              <a:rPr lang="es-ES" altLang="es-CR" sz="2800" dirty="0">
                <a:effectLst>
                  <a:outerShdw blurRad="38100" dist="38100" dir="2700000" algn="tl">
                    <a:srgbClr val="FFFFFF"/>
                  </a:outerShdw>
                </a:effectLst>
                <a:latin typeface="Bimini" charset="0"/>
              </a:rPr>
              <a:t>-CONCEPTO</a:t>
            </a:r>
            <a:br>
              <a:rPr lang="es-ES" altLang="es-CR" sz="2800" dirty="0">
                <a:effectLst>
                  <a:outerShdw blurRad="38100" dist="38100" dir="2700000" algn="tl">
                    <a:srgbClr val="FFFFFF"/>
                  </a:outerShdw>
                </a:effectLst>
                <a:latin typeface="Bimini" charset="0"/>
              </a:rPr>
            </a:br>
            <a:br>
              <a:rPr lang="es-ES" altLang="es-CR" sz="2800" dirty="0">
                <a:effectLst>
                  <a:outerShdw blurRad="38100" dist="38100" dir="2700000" algn="tl">
                    <a:srgbClr val="FFFFFF"/>
                  </a:outerShdw>
                </a:effectLst>
                <a:latin typeface="Bimini" charset="0"/>
              </a:rPr>
            </a:br>
            <a:br>
              <a:rPr lang="es-ES" altLang="es-CR" sz="2800" dirty="0">
                <a:effectLst>
                  <a:outerShdw blurRad="38100" dist="38100" dir="2700000" algn="tl">
                    <a:srgbClr val="FFFFFF"/>
                  </a:outerShdw>
                </a:effectLst>
                <a:latin typeface="Bimini" charset="0"/>
              </a:rPr>
            </a:br>
            <a:r>
              <a:rPr lang="es-ES" altLang="es-CR" sz="2800" dirty="0">
                <a:effectLst>
                  <a:outerShdw blurRad="38100" dist="38100" dir="2700000" algn="tl">
                    <a:srgbClr val="FFFFFF"/>
                  </a:outerShdw>
                </a:effectLst>
                <a:latin typeface="Bimini" charset="0"/>
              </a:rPr>
              <a:t>ES UNA UNIDAD SEMÁNTICA </a:t>
            </a:r>
            <a:br>
              <a:rPr lang="es-ES" altLang="es-CR" sz="2800" dirty="0">
                <a:effectLst>
                  <a:outerShdw blurRad="38100" dist="38100" dir="2700000" algn="tl">
                    <a:srgbClr val="FFFFFF"/>
                  </a:outerShdw>
                </a:effectLst>
                <a:latin typeface="Bimini" charset="0"/>
              </a:rPr>
            </a:br>
            <a:r>
              <a:rPr lang="es-ES" altLang="es-CR" sz="2800" dirty="0">
                <a:effectLst>
                  <a:outerShdw blurRad="38100" dist="38100" dir="2700000" algn="tl">
                    <a:srgbClr val="FFFFFF"/>
                  </a:outerShdw>
                </a:effectLst>
                <a:latin typeface="Bimini" charset="0"/>
              </a:rPr>
              <a:t>ES UNA ORACIÓN O FRASE CON SENTIDO LÓGICO</a:t>
            </a:r>
            <a:br>
              <a:rPr lang="es-ES" altLang="es-CR" sz="2800" dirty="0">
                <a:effectLst>
                  <a:outerShdw blurRad="38100" dist="38100" dir="2700000" algn="tl">
                    <a:srgbClr val="FFFFFF"/>
                  </a:outerShdw>
                </a:effectLst>
                <a:latin typeface="Bimini" charset="0"/>
              </a:rPr>
            </a:br>
            <a:endParaRPr lang="es-ES" altLang="es-CR" sz="1600" dirty="0">
              <a:effectLst>
                <a:outerShdw blurRad="38100" dist="38100" dir="2700000" algn="tl">
                  <a:srgbClr val="FFFFFF"/>
                </a:outerShdw>
              </a:effectLst>
              <a:latin typeface="Bimini" charset="0"/>
            </a:endParaRPr>
          </a:p>
        </p:txBody>
      </p:sp>
    </p:spTree>
  </p:cSld>
  <p:clrMapOvr>
    <a:masterClrMapping/>
  </p:clrMapOvr>
  <p:transition spd="slow"/>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a:extLst>
              <a:ext uri="{FF2B5EF4-FFF2-40B4-BE49-F238E27FC236}">
                <a16:creationId xmlns:a16="http://schemas.microsoft.com/office/drawing/2014/main" id="{3D5C5348-4CD9-4947-8A36-D04B4E8EDC9F}"/>
              </a:ext>
            </a:extLst>
          </p:cNvPr>
          <p:cNvSpPr>
            <a:spLocks noChangeArrowheads="1"/>
          </p:cNvSpPr>
          <p:nvPr/>
        </p:nvSpPr>
        <p:spPr bwMode="auto">
          <a:xfrm>
            <a:off x="1631950" y="6192838"/>
            <a:ext cx="8928100" cy="692150"/>
          </a:xfrm>
          <a:prstGeom prst="rect">
            <a:avLst/>
          </a:prstGeom>
          <a:solidFill>
            <a:schemeClr val="bg1"/>
          </a:solidFill>
          <a:ln>
            <a:noFill/>
          </a:ln>
          <a:effectLst>
            <a:outerShdw blurRad="40000" dist="23000" dir="5400000" rotWithShape="0">
              <a:srgbClr val="808080">
                <a:alpha val="34998"/>
              </a:srgbClr>
            </a:outerShdw>
          </a:effectLst>
        </p:spPr>
        <p:txBody>
          <a:bodyPr anchor="ctr"/>
          <a:lstStyle/>
          <a:p>
            <a:pPr algn="ctr" eaLnBrk="1" fontAlgn="auto" hangingPunct="1">
              <a:spcBef>
                <a:spcPts val="0"/>
              </a:spcBef>
              <a:spcAft>
                <a:spcPts val="0"/>
              </a:spcAft>
              <a:defRPr/>
            </a:pPr>
            <a:endParaRPr lang="es-ES_tradnl">
              <a:solidFill>
                <a:srgbClr val="FFFFFF"/>
              </a:solidFill>
              <a:latin typeface="+mn-lt"/>
            </a:endParaRPr>
          </a:p>
        </p:txBody>
      </p:sp>
      <p:pic>
        <p:nvPicPr>
          <p:cNvPr id="2" name="Imagen 1">
            <a:extLst>
              <a:ext uri="{FF2B5EF4-FFF2-40B4-BE49-F238E27FC236}">
                <a16:creationId xmlns:a16="http://schemas.microsoft.com/office/drawing/2014/main" id="{5D7BAC6A-F6C2-2994-20A8-E29897934258}"/>
              </a:ext>
            </a:extLst>
          </p:cNvPr>
          <p:cNvPicPr>
            <a:picLocks noChangeAspect="1"/>
          </p:cNvPicPr>
          <p:nvPr/>
        </p:nvPicPr>
        <p:blipFill>
          <a:blip r:embed="rId2"/>
          <a:stretch>
            <a:fillRect/>
          </a:stretch>
        </p:blipFill>
        <p:spPr>
          <a:xfrm>
            <a:off x="767408" y="-105757"/>
            <a:ext cx="10873208" cy="6776791"/>
          </a:xfrm>
          <a:prstGeom prst="rect">
            <a:avLst/>
          </a:prstGeom>
        </p:spPr>
      </p:pic>
    </p:spTree>
  </p:cSld>
  <p:clrMapOvr>
    <a:masterClrMapping/>
  </p:clrMapOvr>
  <p:transition spd="slow"/>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ángulo 7">
            <a:extLst>
              <a:ext uri="{FF2B5EF4-FFF2-40B4-BE49-F238E27FC236}">
                <a16:creationId xmlns:a16="http://schemas.microsoft.com/office/drawing/2014/main" id="{F8E3CA07-1FB9-024A-BAC2-5B433ED5E360}"/>
              </a:ext>
            </a:extLst>
          </p:cNvPr>
          <p:cNvSpPr>
            <a:spLocks noChangeArrowheads="1"/>
          </p:cNvSpPr>
          <p:nvPr/>
        </p:nvSpPr>
        <p:spPr bwMode="auto">
          <a:xfrm>
            <a:off x="1631950" y="6092825"/>
            <a:ext cx="8928100" cy="693738"/>
          </a:xfrm>
          <a:prstGeom prst="rect">
            <a:avLst/>
          </a:prstGeom>
          <a:solidFill>
            <a:schemeClr val="bg1"/>
          </a:solidFill>
          <a:ln>
            <a:noFill/>
          </a:ln>
          <a:effectLst>
            <a:outerShdw blurRad="40000" dist="23000" dir="5400000" rotWithShape="0">
              <a:srgbClr val="808080">
                <a:alpha val="34998"/>
              </a:srgbClr>
            </a:outerShdw>
          </a:effectLst>
        </p:spPr>
        <p:txBody>
          <a:bodyPr anchor="ctr"/>
          <a:lstStyle/>
          <a:p>
            <a:pPr algn="ctr" eaLnBrk="1" fontAlgn="auto" hangingPunct="1">
              <a:spcBef>
                <a:spcPts val="0"/>
              </a:spcBef>
              <a:spcAft>
                <a:spcPts val="0"/>
              </a:spcAft>
              <a:defRPr/>
            </a:pPr>
            <a:endParaRPr lang="es-ES_tradnl">
              <a:solidFill>
                <a:srgbClr val="FFFFFF"/>
              </a:solidFill>
              <a:latin typeface="+mn-lt"/>
            </a:endParaRPr>
          </a:p>
        </p:txBody>
      </p:sp>
      <p:pic>
        <p:nvPicPr>
          <p:cNvPr id="40964" name="Imagen 1" descr="http://cmap.ihmc.us/docs/Logo-CmapTools.gif">
            <a:extLst>
              <a:ext uri="{FF2B5EF4-FFF2-40B4-BE49-F238E27FC236}">
                <a16:creationId xmlns:a16="http://schemas.microsoft.com/office/drawing/2014/main" id="{ED3BA77E-D760-D54A-A6F5-337F1F092CD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9889" y="5735638"/>
            <a:ext cx="110648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965" name="Imagen 2" descr="http://cmap.ihmc.us/docs/IHMC_logoShort.png">
            <a:hlinkClick r:id="rId3"/>
            <a:extLst>
              <a:ext uri="{FF2B5EF4-FFF2-40B4-BE49-F238E27FC236}">
                <a16:creationId xmlns:a16="http://schemas.microsoft.com/office/drawing/2014/main" id="{B4FF88E2-36AA-E94E-B118-A42A687BA25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2889" y="5949950"/>
            <a:ext cx="90963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n 4">
            <a:extLst>
              <a:ext uri="{FF2B5EF4-FFF2-40B4-BE49-F238E27FC236}">
                <a16:creationId xmlns:a16="http://schemas.microsoft.com/office/drawing/2014/main" id="{A05DBF96-EFBC-F3F9-8BF4-0B2029F46076}"/>
              </a:ext>
            </a:extLst>
          </p:cNvPr>
          <p:cNvPicPr>
            <a:picLocks noChangeAspect="1"/>
          </p:cNvPicPr>
          <p:nvPr/>
        </p:nvPicPr>
        <p:blipFill>
          <a:blip r:embed="rId5"/>
          <a:stretch>
            <a:fillRect/>
          </a:stretch>
        </p:blipFill>
        <p:spPr>
          <a:xfrm>
            <a:off x="59063" y="0"/>
            <a:ext cx="12073873" cy="6858000"/>
          </a:xfrm>
          <a:prstGeom prst="rect">
            <a:avLst/>
          </a:prstGeom>
        </p:spPr>
      </p:pic>
    </p:spTree>
  </p:cSld>
  <p:clrMapOvr>
    <a:masterClrMapping/>
  </p:clrMapOvr>
  <p:transition spd="slow"/>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E074BC50-0DDE-1747-94B2-571B7148F1A3}"/>
              </a:ext>
            </a:extLst>
          </p:cNvPr>
          <p:cNvSpPr>
            <a:spLocks noChangeArrowheads="1"/>
          </p:cNvSpPr>
          <p:nvPr/>
        </p:nvSpPr>
        <p:spPr bwMode="auto">
          <a:xfrm>
            <a:off x="1631950" y="6092825"/>
            <a:ext cx="8928100" cy="693738"/>
          </a:xfrm>
          <a:prstGeom prst="rect">
            <a:avLst/>
          </a:prstGeom>
          <a:solidFill>
            <a:schemeClr val="bg1"/>
          </a:solidFill>
          <a:ln>
            <a:noFill/>
          </a:ln>
          <a:effectLst>
            <a:outerShdw blurRad="40000" dist="23000" dir="5400000" rotWithShape="0">
              <a:srgbClr val="808080">
                <a:alpha val="34998"/>
              </a:srgbClr>
            </a:outerShdw>
          </a:effectLst>
        </p:spPr>
        <p:txBody>
          <a:bodyPr anchor="ctr"/>
          <a:lstStyle/>
          <a:p>
            <a:pPr algn="ctr" eaLnBrk="1" fontAlgn="auto" hangingPunct="1">
              <a:spcBef>
                <a:spcPts val="0"/>
              </a:spcBef>
              <a:spcAft>
                <a:spcPts val="0"/>
              </a:spcAft>
              <a:defRPr/>
            </a:pPr>
            <a:endParaRPr lang="es-ES_tradnl">
              <a:solidFill>
                <a:srgbClr val="FFFFFF"/>
              </a:solidFill>
              <a:latin typeface="+mn-lt"/>
            </a:endParaRPr>
          </a:p>
        </p:txBody>
      </p:sp>
      <p:pic>
        <p:nvPicPr>
          <p:cNvPr id="41988" name="Imagen 1" descr="http://cmap.ihmc.us/docs/Logo-CmapTools.gif">
            <a:extLst>
              <a:ext uri="{FF2B5EF4-FFF2-40B4-BE49-F238E27FC236}">
                <a16:creationId xmlns:a16="http://schemas.microsoft.com/office/drawing/2014/main" id="{C0674C93-7E2C-824F-925E-708780F4E6A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9889" y="5735638"/>
            <a:ext cx="1106487" cy="622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9" name="Imagen 2" descr="http://cmap.ihmc.us/docs/IHMC_logoShort.png">
            <a:hlinkClick r:id="rId3"/>
            <a:extLst>
              <a:ext uri="{FF2B5EF4-FFF2-40B4-BE49-F238E27FC236}">
                <a16:creationId xmlns:a16="http://schemas.microsoft.com/office/drawing/2014/main" id="{72FA24D4-EA74-074E-915D-DBBCD009492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82889" y="5949950"/>
            <a:ext cx="909637" cy="27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Imagen 1">
            <a:extLst>
              <a:ext uri="{FF2B5EF4-FFF2-40B4-BE49-F238E27FC236}">
                <a16:creationId xmlns:a16="http://schemas.microsoft.com/office/drawing/2014/main" id="{A6F9A9C5-F78D-8B07-6D30-0C5173231A86}"/>
              </a:ext>
            </a:extLst>
          </p:cNvPr>
          <p:cNvPicPr>
            <a:picLocks noChangeAspect="1"/>
          </p:cNvPicPr>
          <p:nvPr/>
        </p:nvPicPr>
        <p:blipFill>
          <a:blip r:embed="rId5"/>
          <a:stretch>
            <a:fillRect/>
          </a:stretch>
        </p:blipFill>
        <p:spPr>
          <a:xfrm>
            <a:off x="239941" y="634999"/>
            <a:ext cx="11184651" cy="5336339"/>
          </a:xfrm>
          <a:prstGeom prst="rect">
            <a:avLst/>
          </a:prstGeom>
        </p:spPr>
      </p:pic>
    </p:spTree>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3">
            <a:extLst>
              <a:ext uri="{FF2B5EF4-FFF2-40B4-BE49-F238E27FC236}">
                <a16:creationId xmlns:a16="http://schemas.microsoft.com/office/drawing/2014/main" id="{3FF61727-3A6C-2D46-A8CD-17E1F1FE17EE}"/>
              </a:ext>
            </a:extLst>
          </p:cNvPr>
          <p:cNvSpPr>
            <a:spLocks noChangeArrowheads="1"/>
          </p:cNvSpPr>
          <p:nvPr/>
        </p:nvSpPr>
        <p:spPr bwMode="auto">
          <a:xfrm>
            <a:off x="1524000" y="6237288"/>
            <a:ext cx="9144000" cy="576262"/>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pPr eaLnBrk="1" hangingPunct="1"/>
            <a:endParaRPr lang="es-CR" altLang="es-CR">
              <a:latin typeface="Arial" panose="020B0604020202020204" pitchFamily="34" charset="0"/>
              <a:ea typeface="ＭＳ Ｐゴシック" panose="020B0600070205080204" pitchFamily="34" charset="-128"/>
            </a:endParaRPr>
          </a:p>
        </p:txBody>
      </p:sp>
      <p:pic>
        <p:nvPicPr>
          <p:cNvPr id="2" name="Imagen 1">
            <a:extLst>
              <a:ext uri="{FF2B5EF4-FFF2-40B4-BE49-F238E27FC236}">
                <a16:creationId xmlns:a16="http://schemas.microsoft.com/office/drawing/2014/main" id="{3DA768EE-3CBB-5D82-7957-41374D723DE4}"/>
              </a:ext>
            </a:extLst>
          </p:cNvPr>
          <p:cNvPicPr>
            <a:picLocks noChangeAspect="1"/>
          </p:cNvPicPr>
          <p:nvPr/>
        </p:nvPicPr>
        <p:blipFill>
          <a:blip r:embed="rId3"/>
          <a:stretch>
            <a:fillRect/>
          </a:stretch>
        </p:blipFill>
        <p:spPr>
          <a:xfrm>
            <a:off x="3071664" y="219689"/>
            <a:ext cx="6120680" cy="6495034"/>
          </a:xfrm>
          <a:prstGeom prst="rect">
            <a:avLst/>
          </a:prstGeom>
        </p:spPr>
      </p:pic>
    </p:spTree>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Título 1">
            <a:extLst>
              <a:ext uri="{FF2B5EF4-FFF2-40B4-BE49-F238E27FC236}">
                <a16:creationId xmlns:a16="http://schemas.microsoft.com/office/drawing/2014/main" id="{5D67CD46-7F73-4B44-BC71-0721773E74A3}"/>
              </a:ext>
            </a:extLst>
          </p:cNvPr>
          <p:cNvSpPr>
            <a:spLocks noGrp="1" noChangeArrowheads="1"/>
          </p:cNvSpPr>
          <p:nvPr>
            <p:ph type="title"/>
          </p:nvPr>
        </p:nvSpPr>
        <p:spPr>
          <a:xfrm>
            <a:off x="2152650" y="365125"/>
            <a:ext cx="7886700" cy="400050"/>
          </a:xfrm>
        </p:spPr>
        <p:txBody>
          <a:bodyPr/>
          <a:lstStyle/>
          <a:p>
            <a:pPr algn="ctr"/>
            <a:r>
              <a:rPr lang="es-CR" altLang="es-CR" sz="2800" b="1" u="sng" dirty="0"/>
              <a:t>Procedimiento de construcción de Mapa Conceptual</a:t>
            </a:r>
          </a:p>
        </p:txBody>
      </p:sp>
      <p:sp>
        <p:nvSpPr>
          <p:cNvPr id="3" name="Marcador de contenido 2">
            <a:extLst>
              <a:ext uri="{FF2B5EF4-FFF2-40B4-BE49-F238E27FC236}">
                <a16:creationId xmlns:a16="http://schemas.microsoft.com/office/drawing/2014/main" id="{1ED890FF-C0D0-F849-9DCF-0EB419349194}"/>
              </a:ext>
            </a:extLst>
          </p:cNvPr>
          <p:cNvSpPr>
            <a:spLocks noGrp="1"/>
          </p:cNvSpPr>
          <p:nvPr>
            <p:ph idx="1"/>
          </p:nvPr>
        </p:nvSpPr>
        <p:spPr>
          <a:xfrm>
            <a:off x="2109788" y="1006475"/>
            <a:ext cx="7886700" cy="2098676"/>
          </a:xfrm>
        </p:spPr>
        <p:txBody>
          <a:bodyPr/>
          <a:lstStyle/>
          <a:p>
            <a:pPr marL="0" indent="0">
              <a:buNone/>
              <a:defRPr/>
            </a:pPr>
            <a:r>
              <a:rPr lang="es-CR" sz="2000" dirty="0"/>
              <a:t>1- Hacer una lluvia de conceptos</a:t>
            </a:r>
          </a:p>
          <a:p>
            <a:pPr marL="0" indent="0">
              <a:buNone/>
              <a:defRPr/>
            </a:pPr>
            <a:r>
              <a:rPr lang="es-CR" sz="2000" dirty="0"/>
              <a:t>2- Interrelacionar los conceptos</a:t>
            </a:r>
          </a:p>
          <a:p>
            <a:pPr marL="0" indent="0">
              <a:buNone/>
              <a:defRPr/>
            </a:pPr>
            <a:r>
              <a:rPr lang="es-CR" sz="2000" dirty="0"/>
              <a:t>3- Asociarlos a una teoría </a:t>
            </a:r>
          </a:p>
          <a:p>
            <a:pPr marL="0" indent="0">
              <a:buNone/>
              <a:defRPr/>
            </a:pPr>
            <a:r>
              <a:rPr lang="es-CR" sz="2000" dirty="0"/>
              <a:t>4- </a:t>
            </a:r>
            <a:r>
              <a:rPr lang="es-CR" sz="1800" dirty="0"/>
              <a:t>Identificar</a:t>
            </a:r>
            <a:r>
              <a:rPr lang="es-CR" sz="2000" dirty="0"/>
              <a:t> </a:t>
            </a:r>
            <a:r>
              <a:rPr lang="es-CR" sz="2000" b="1" u="sng" dirty="0">
                <a:solidFill>
                  <a:srgbClr val="FF0000"/>
                </a:solidFill>
              </a:rPr>
              <a:t>los conceptos y categorías investigativas </a:t>
            </a:r>
            <a:r>
              <a:rPr lang="es-CR" sz="2000" dirty="0"/>
              <a:t>que servirán de guía para interpretar los resultados de la investigación.</a:t>
            </a:r>
          </a:p>
          <a:p>
            <a:pPr marL="0" indent="0" algn="ctr">
              <a:buNone/>
              <a:defRPr/>
            </a:pPr>
            <a:r>
              <a:rPr lang="es-CR" sz="2000" b="1" u="sng" dirty="0"/>
              <a:t>EJERCICIO PRÁTICO</a:t>
            </a:r>
          </a:p>
        </p:txBody>
      </p:sp>
      <p:sp>
        <p:nvSpPr>
          <p:cNvPr id="4" name="CuadroTexto 3">
            <a:extLst>
              <a:ext uri="{FF2B5EF4-FFF2-40B4-BE49-F238E27FC236}">
                <a16:creationId xmlns:a16="http://schemas.microsoft.com/office/drawing/2014/main" id="{616AB003-3C33-1F44-AADA-6F1680B0D82D}"/>
              </a:ext>
            </a:extLst>
          </p:cNvPr>
          <p:cNvSpPr txBox="1">
            <a:spLocks noChangeArrowheads="1"/>
          </p:cNvSpPr>
          <p:nvPr/>
        </p:nvSpPr>
        <p:spPr bwMode="auto">
          <a:xfrm>
            <a:off x="1919288" y="3511550"/>
            <a:ext cx="33020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CR" altLang="es-CR" dirty="0"/>
              <a:t>La Familia está integrada por……..</a:t>
            </a:r>
          </a:p>
        </p:txBody>
      </p:sp>
      <p:sp>
        <p:nvSpPr>
          <p:cNvPr id="5" name="CuadroTexto 4">
            <a:extLst>
              <a:ext uri="{FF2B5EF4-FFF2-40B4-BE49-F238E27FC236}">
                <a16:creationId xmlns:a16="http://schemas.microsoft.com/office/drawing/2014/main" id="{B9FC49B0-26D5-7D4B-91C8-6E5FFC3F6F3E}"/>
              </a:ext>
            </a:extLst>
          </p:cNvPr>
          <p:cNvSpPr txBox="1">
            <a:spLocks noChangeArrowheads="1"/>
          </p:cNvSpPr>
          <p:nvPr/>
        </p:nvSpPr>
        <p:spPr bwMode="auto">
          <a:xfrm>
            <a:off x="1901825" y="5157788"/>
            <a:ext cx="1709738"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CR" altLang="es-CR"/>
              <a:t>La familia es…….</a:t>
            </a:r>
          </a:p>
        </p:txBody>
      </p:sp>
      <p:sp>
        <p:nvSpPr>
          <p:cNvPr id="6" name="CuadroTexto 5">
            <a:extLst>
              <a:ext uri="{FF2B5EF4-FFF2-40B4-BE49-F238E27FC236}">
                <a16:creationId xmlns:a16="http://schemas.microsoft.com/office/drawing/2014/main" id="{4F5D5FAA-64FE-7144-AA8F-8655786987C2}"/>
              </a:ext>
            </a:extLst>
          </p:cNvPr>
          <p:cNvSpPr txBox="1">
            <a:spLocks noChangeArrowheads="1"/>
          </p:cNvSpPr>
          <p:nvPr/>
        </p:nvSpPr>
        <p:spPr bwMode="auto">
          <a:xfrm>
            <a:off x="5645151" y="3197225"/>
            <a:ext cx="1338263" cy="922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CR" altLang="es-CR" dirty="0"/>
              <a:t>Papá, </a:t>
            </a:r>
          </a:p>
          <a:p>
            <a:r>
              <a:rPr lang="es-CR" altLang="es-CR" dirty="0"/>
              <a:t>Mamá, hijos</a:t>
            </a:r>
          </a:p>
          <a:p>
            <a:endParaRPr lang="es-CR" altLang="es-CR" dirty="0"/>
          </a:p>
        </p:txBody>
      </p:sp>
      <p:sp>
        <p:nvSpPr>
          <p:cNvPr id="9" name="Abrir llave 8">
            <a:extLst>
              <a:ext uri="{FF2B5EF4-FFF2-40B4-BE49-F238E27FC236}">
                <a16:creationId xmlns:a16="http://schemas.microsoft.com/office/drawing/2014/main" id="{1032D923-CBB0-5B4C-B44A-56B7D3E22932}"/>
              </a:ext>
            </a:extLst>
          </p:cNvPr>
          <p:cNvSpPr/>
          <p:nvPr/>
        </p:nvSpPr>
        <p:spPr>
          <a:xfrm>
            <a:off x="7162800" y="3116264"/>
            <a:ext cx="215900" cy="1017587"/>
          </a:xfrm>
          <a:prstGeom prst="leftBrace">
            <a:avLst/>
          </a:prstGeom>
          <a:ln w="25400">
            <a:solidFill>
              <a:schemeClr val="accent2">
                <a:lumMod val="75000"/>
              </a:schemeClr>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CR"/>
          </a:p>
        </p:txBody>
      </p:sp>
      <p:sp>
        <p:nvSpPr>
          <p:cNvPr id="10" name="CuadroTexto 9">
            <a:extLst>
              <a:ext uri="{FF2B5EF4-FFF2-40B4-BE49-F238E27FC236}">
                <a16:creationId xmlns:a16="http://schemas.microsoft.com/office/drawing/2014/main" id="{4C9ACFBB-44E6-0F49-9520-B64FCCC0F32A}"/>
              </a:ext>
            </a:extLst>
          </p:cNvPr>
          <p:cNvSpPr txBox="1">
            <a:spLocks noChangeArrowheads="1"/>
          </p:cNvSpPr>
          <p:nvPr/>
        </p:nvSpPr>
        <p:spPr bwMode="auto">
          <a:xfrm flipH="1">
            <a:off x="7426325" y="3176589"/>
            <a:ext cx="1709738" cy="92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CR" altLang="es-CR" u="sng"/>
              <a:t>Teoría de la</a:t>
            </a:r>
          </a:p>
          <a:p>
            <a:r>
              <a:rPr lang="es-CR" altLang="es-CR"/>
              <a:t>Familia tradicional</a:t>
            </a:r>
          </a:p>
        </p:txBody>
      </p:sp>
      <p:sp>
        <p:nvSpPr>
          <p:cNvPr id="11" name="CuadroTexto 10">
            <a:extLst>
              <a:ext uri="{FF2B5EF4-FFF2-40B4-BE49-F238E27FC236}">
                <a16:creationId xmlns:a16="http://schemas.microsoft.com/office/drawing/2014/main" id="{72FF5746-CCDD-874F-9BFA-E5421937C597}"/>
              </a:ext>
            </a:extLst>
          </p:cNvPr>
          <p:cNvSpPr txBox="1">
            <a:spLocks noChangeArrowheads="1"/>
          </p:cNvSpPr>
          <p:nvPr/>
        </p:nvSpPr>
        <p:spPr bwMode="auto">
          <a:xfrm>
            <a:off x="6030914" y="4419600"/>
            <a:ext cx="2759075"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CR" altLang="es-CR"/>
              <a:t>Abuelos, tíos, tías, primos,  </a:t>
            </a:r>
          </a:p>
        </p:txBody>
      </p:sp>
      <p:sp>
        <p:nvSpPr>
          <p:cNvPr id="12" name="Abrir llave 11">
            <a:extLst>
              <a:ext uri="{FF2B5EF4-FFF2-40B4-BE49-F238E27FC236}">
                <a16:creationId xmlns:a16="http://schemas.microsoft.com/office/drawing/2014/main" id="{4EAF35D5-55F5-7346-BD4B-F6824D8805C7}"/>
              </a:ext>
            </a:extLst>
          </p:cNvPr>
          <p:cNvSpPr/>
          <p:nvPr/>
        </p:nvSpPr>
        <p:spPr>
          <a:xfrm>
            <a:off x="8672513" y="4013200"/>
            <a:ext cx="215900" cy="1016000"/>
          </a:xfrm>
          <a:prstGeom prst="leftBrace">
            <a:avLst/>
          </a:prstGeom>
          <a:ln w="28575">
            <a:solidFill>
              <a:srgbClr val="FFC00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CR"/>
          </a:p>
        </p:txBody>
      </p:sp>
      <p:sp>
        <p:nvSpPr>
          <p:cNvPr id="13" name="CuadroTexto 12">
            <a:extLst>
              <a:ext uri="{FF2B5EF4-FFF2-40B4-BE49-F238E27FC236}">
                <a16:creationId xmlns:a16="http://schemas.microsoft.com/office/drawing/2014/main" id="{1799D391-6424-C64F-B5FE-4637F8E936B8}"/>
              </a:ext>
            </a:extLst>
          </p:cNvPr>
          <p:cNvSpPr txBox="1">
            <a:spLocks noChangeArrowheads="1"/>
          </p:cNvSpPr>
          <p:nvPr/>
        </p:nvSpPr>
        <p:spPr bwMode="auto">
          <a:xfrm>
            <a:off x="9048750" y="4149725"/>
            <a:ext cx="990600" cy="73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CR" altLang="es-CR" sz="1400"/>
              <a:t>Familia tradicional extendida</a:t>
            </a:r>
          </a:p>
        </p:txBody>
      </p:sp>
      <p:sp>
        <p:nvSpPr>
          <p:cNvPr id="14" name="CuadroTexto 13">
            <a:extLst>
              <a:ext uri="{FF2B5EF4-FFF2-40B4-BE49-F238E27FC236}">
                <a16:creationId xmlns:a16="http://schemas.microsoft.com/office/drawing/2014/main" id="{35DCBAEA-2D19-5A4B-A462-86490451B4CD}"/>
              </a:ext>
            </a:extLst>
          </p:cNvPr>
          <p:cNvSpPr txBox="1">
            <a:spLocks noChangeArrowheads="1"/>
          </p:cNvSpPr>
          <p:nvPr/>
        </p:nvSpPr>
        <p:spPr bwMode="auto">
          <a:xfrm>
            <a:off x="6827839" y="5616575"/>
            <a:ext cx="1952625" cy="831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CR" altLang="es-CR" sz="1600"/>
              <a:t>Mamá, mamá, papá, papá, abuelos, hijos, hijas</a:t>
            </a:r>
          </a:p>
        </p:txBody>
      </p:sp>
      <p:sp>
        <p:nvSpPr>
          <p:cNvPr id="15" name="Abrir llave 14">
            <a:extLst>
              <a:ext uri="{FF2B5EF4-FFF2-40B4-BE49-F238E27FC236}">
                <a16:creationId xmlns:a16="http://schemas.microsoft.com/office/drawing/2014/main" id="{FAE53FEE-1341-CE4C-83AB-076BE25DF717}"/>
              </a:ext>
            </a:extLst>
          </p:cNvPr>
          <p:cNvSpPr/>
          <p:nvPr/>
        </p:nvSpPr>
        <p:spPr>
          <a:xfrm>
            <a:off x="8763001" y="5500688"/>
            <a:ext cx="150813" cy="876300"/>
          </a:xfrm>
          <a:prstGeom prst="leftBrace">
            <a:avLst/>
          </a:prstGeom>
          <a:ln w="38100">
            <a:solidFill>
              <a:srgbClr val="00B0F0"/>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CR" dirty="0"/>
          </a:p>
        </p:txBody>
      </p:sp>
      <p:sp>
        <p:nvSpPr>
          <p:cNvPr id="16" name="CuadroTexto 15">
            <a:extLst>
              <a:ext uri="{FF2B5EF4-FFF2-40B4-BE49-F238E27FC236}">
                <a16:creationId xmlns:a16="http://schemas.microsoft.com/office/drawing/2014/main" id="{EA6FDE40-35D0-2C48-A9A0-4643D4F7F5F5}"/>
              </a:ext>
            </a:extLst>
          </p:cNvPr>
          <p:cNvSpPr txBox="1">
            <a:spLocks noChangeArrowheads="1"/>
          </p:cNvSpPr>
          <p:nvPr/>
        </p:nvSpPr>
        <p:spPr bwMode="auto">
          <a:xfrm>
            <a:off x="9015413" y="5692775"/>
            <a:ext cx="990600" cy="522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CR" altLang="es-CR" sz="1400"/>
              <a:t>Familia diversidad</a:t>
            </a:r>
          </a:p>
        </p:txBody>
      </p:sp>
      <p:sp>
        <p:nvSpPr>
          <p:cNvPr id="19" name="CuadroTexto 18">
            <a:extLst>
              <a:ext uri="{FF2B5EF4-FFF2-40B4-BE49-F238E27FC236}">
                <a16:creationId xmlns:a16="http://schemas.microsoft.com/office/drawing/2014/main" id="{4EB29C10-DC30-1444-9AF4-80C12A451FD9}"/>
              </a:ext>
            </a:extLst>
          </p:cNvPr>
          <p:cNvSpPr txBox="1">
            <a:spLocks noChangeArrowheads="1"/>
          </p:cNvSpPr>
          <p:nvPr/>
        </p:nvSpPr>
        <p:spPr bwMode="auto">
          <a:xfrm>
            <a:off x="3287714" y="5692775"/>
            <a:ext cx="20351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CR" altLang="es-CR"/>
              <a:t>Amor, respeto,</a:t>
            </a:r>
          </a:p>
          <a:p>
            <a:r>
              <a:rPr lang="es-CR" altLang="es-CR"/>
              <a:t>Relaciones, amistad</a:t>
            </a:r>
          </a:p>
          <a:p>
            <a:r>
              <a:rPr lang="es-CR" altLang="es-CR"/>
              <a:t>Amigos, mascotas</a:t>
            </a:r>
          </a:p>
          <a:p>
            <a:endParaRPr lang="es-CR" altLang="es-CR"/>
          </a:p>
        </p:txBody>
      </p:sp>
      <p:sp>
        <p:nvSpPr>
          <p:cNvPr id="20" name="CuadroTexto 19">
            <a:extLst>
              <a:ext uri="{FF2B5EF4-FFF2-40B4-BE49-F238E27FC236}">
                <a16:creationId xmlns:a16="http://schemas.microsoft.com/office/drawing/2014/main" id="{6DBD7D7C-3014-0641-97C2-87E23F7F3DF6}"/>
              </a:ext>
            </a:extLst>
          </p:cNvPr>
          <p:cNvSpPr txBox="1">
            <a:spLocks noChangeArrowheads="1"/>
          </p:cNvSpPr>
          <p:nvPr/>
        </p:nvSpPr>
        <p:spPr bwMode="auto">
          <a:xfrm>
            <a:off x="5514976" y="5938839"/>
            <a:ext cx="1743075"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defRPr>
            </a:lvl9pPr>
          </a:lstStyle>
          <a:p>
            <a:r>
              <a:rPr lang="es-CR" altLang="es-CR" sz="1400"/>
              <a:t>Familia moderna diversidad</a:t>
            </a:r>
          </a:p>
        </p:txBody>
      </p:sp>
      <p:sp>
        <p:nvSpPr>
          <p:cNvPr id="21" name="Abrir llave 20">
            <a:extLst>
              <a:ext uri="{FF2B5EF4-FFF2-40B4-BE49-F238E27FC236}">
                <a16:creationId xmlns:a16="http://schemas.microsoft.com/office/drawing/2014/main" id="{0A3FD07D-58E3-8F47-83AD-A5BBC02D9F2A}"/>
              </a:ext>
            </a:extLst>
          </p:cNvPr>
          <p:cNvSpPr/>
          <p:nvPr/>
        </p:nvSpPr>
        <p:spPr>
          <a:xfrm>
            <a:off x="5307013" y="5692775"/>
            <a:ext cx="215900" cy="1016000"/>
          </a:xfrm>
          <a:prstGeom prst="leftBrace">
            <a:avLst/>
          </a:prstGeom>
          <a:ln w="22225">
            <a:solidFill>
              <a:schemeClr val="accent2"/>
            </a:solidFill>
          </a:ln>
        </p:spPr>
        <p:style>
          <a:lnRef idx="1">
            <a:schemeClr val="accent1"/>
          </a:lnRef>
          <a:fillRef idx="0">
            <a:schemeClr val="accent1"/>
          </a:fillRef>
          <a:effectRef idx="0">
            <a:schemeClr val="accent1"/>
          </a:effectRef>
          <a:fontRef idx="minor">
            <a:schemeClr val="tx1"/>
          </a:fontRef>
        </p:style>
        <p:txBody>
          <a:bodyPr anchor="ctr"/>
          <a:lstStyle/>
          <a:p>
            <a:pPr algn="ctr">
              <a:defRPr/>
            </a:pPr>
            <a:endParaRPr lang="es-CR"/>
          </a:p>
        </p:txBody>
      </p:sp>
    </p:spTree>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grpId="0" nodeType="click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par>
                    <p:cTn id="14" fill="hold" nodeType="clickPar">
                      <p:stCondLst>
                        <p:cond delay="indefinite"/>
                      </p:stCondLst>
                      <p:childTnLst>
                        <p:par>
                          <p:cTn id="15" fill="hold" nodeType="withGroup">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9"/>
                                        </p:tgtEl>
                                        <p:attrNameLst>
                                          <p:attrName>style.visibility</p:attrName>
                                        </p:attrNameLst>
                                      </p:cBhvr>
                                      <p:to>
                                        <p:strVal val="visible"/>
                                      </p:to>
                                    </p:se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childTnLst>
                                </p:cTn>
                              </p:par>
                            </p:childTnLst>
                          </p:cTn>
                        </p:par>
                      </p:childTnLst>
                    </p:cTn>
                  </p:par>
                  <p:par>
                    <p:cTn id="26" fill="hold" nodeType="clickPar">
                      <p:stCondLst>
                        <p:cond delay="indefinite"/>
                      </p:stCondLst>
                      <p:childTnLst>
                        <p:par>
                          <p:cTn id="27" fill="hold" nodeType="withGroup">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childTnLst>
                                </p:cTn>
                              </p:par>
                            </p:childTnLst>
                          </p:cTn>
                        </p:par>
                      </p:childTnLst>
                    </p:cTn>
                  </p:par>
                  <p:par>
                    <p:cTn id="30" fill="hold" nodeType="clickPar">
                      <p:stCondLst>
                        <p:cond delay="indefinite"/>
                      </p:stCondLst>
                      <p:childTnLst>
                        <p:par>
                          <p:cTn id="31" fill="hold" nodeType="withGroup">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par>
                    <p:cTn id="34" fill="hold" nodeType="clickPar">
                      <p:stCondLst>
                        <p:cond delay="indefinite"/>
                      </p:stCondLst>
                      <p:childTnLst>
                        <p:par>
                          <p:cTn id="35" fill="hold" nodeType="withGroup">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5"/>
                                        </p:tgtEl>
                                        <p:attrNameLst>
                                          <p:attrName>style.visibility</p:attrName>
                                        </p:attrNameLst>
                                      </p:cBhvr>
                                      <p:to>
                                        <p:strVal val="visible"/>
                                      </p:to>
                                    </p:set>
                                  </p:childTnLst>
                                </p:cTn>
                              </p:par>
                            </p:childTnLst>
                          </p:cTn>
                        </p:par>
                      </p:childTnLst>
                    </p:cTn>
                  </p:par>
                  <p:par>
                    <p:cTn id="38" fill="hold" nodeType="clickPar">
                      <p:stCondLst>
                        <p:cond delay="indefinite"/>
                      </p:stCondLst>
                      <p:childTnLst>
                        <p:par>
                          <p:cTn id="39" fill="hold" nodeType="withGroup">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19"/>
                                        </p:tgtEl>
                                        <p:attrNameLst>
                                          <p:attrName>style.visibility</p:attrName>
                                        </p:attrNameLst>
                                      </p:cBhvr>
                                      <p:to>
                                        <p:strVal val="visible"/>
                                      </p:to>
                                    </p:set>
                                  </p:childTnLst>
                                </p:cTn>
                              </p:par>
                            </p:childTnLst>
                          </p:cTn>
                        </p:par>
                      </p:childTnLst>
                    </p:cTn>
                  </p:par>
                  <p:par>
                    <p:cTn id="42" fill="hold" nodeType="clickPar">
                      <p:stCondLst>
                        <p:cond delay="indefinite"/>
                      </p:stCondLst>
                      <p:childTnLst>
                        <p:par>
                          <p:cTn id="43" fill="hold" nodeType="withGroup">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21"/>
                                        </p:tgtEl>
                                        <p:attrNameLst>
                                          <p:attrName>style.visibility</p:attrName>
                                        </p:attrNameLst>
                                      </p:cBhvr>
                                      <p:to>
                                        <p:strVal val="visible"/>
                                      </p:to>
                                    </p:set>
                                  </p:childTnLst>
                                </p:cTn>
                              </p:par>
                            </p:childTnLst>
                          </p:cTn>
                        </p:par>
                      </p:childTnLst>
                    </p:cTn>
                  </p:par>
                  <p:par>
                    <p:cTn id="46" fill="hold" nodeType="clickPar">
                      <p:stCondLst>
                        <p:cond delay="indefinite"/>
                      </p:stCondLst>
                      <p:childTnLst>
                        <p:par>
                          <p:cTn id="47" fill="hold" nodeType="withGroup">
                            <p:stCondLst>
                              <p:cond delay="0"/>
                            </p:stCondLst>
                            <p:childTnLst>
                              <p:par>
                                <p:cTn id="48" presetID="1" presetClass="entr" presetSubtype="0" fill="hold" grpId="0" nodeType="clickEffect">
                                  <p:stCondLst>
                                    <p:cond delay="0"/>
                                  </p:stCondLst>
                                  <p:childTnLst>
                                    <p:set>
                                      <p:cBhvr>
                                        <p:cTn id="49" dur="1" fill="hold">
                                          <p:stCondLst>
                                            <p:cond delay="0"/>
                                          </p:stCondLst>
                                        </p:cTn>
                                        <p:tgtEl>
                                          <p:spTgt spid="20"/>
                                        </p:tgtEl>
                                        <p:attrNameLst>
                                          <p:attrName>style.visibility</p:attrName>
                                        </p:attrNameLst>
                                      </p:cBhvr>
                                      <p:to>
                                        <p:strVal val="visible"/>
                                      </p:to>
                                    </p:set>
                                  </p:childTnLst>
                                </p:cTn>
                              </p:par>
                            </p:childTnLst>
                          </p:cTn>
                        </p:par>
                      </p:childTnLst>
                    </p:cTn>
                  </p:par>
                  <p:par>
                    <p:cTn id="50" fill="hold" nodeType="clickPar">
                      <p:stCondLst>
                        <p:cond delay="indefinite"/>
                      </p:stCondLst>
                      <p:childTnLst>
                        <p:par>
                          <p:cTn id="51" fill="hold" nodeType="withGroup">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14"/>
                                        </p:tgtEl>
                                        <p:attrNameLst>
                                          <p:attrName>style.visibility</p:attrName>
                                        </p:attrNameLst>
                                      </p:cBhvr>
                                      <p:to>
                                        <p:strVal val="visible"/>
                                      </p:to>
                                    </p:set>
                                  </p:childTnLst>
                                </p:cTn>
                              </p:par>
                            </p:childTnLst>
                          </p:cTn>
                        </p:par>
                      </p:childTnLst>
                    </p:cTn>
                  </p:par>
                  <p:par>
                    <p:cTn id="54" fill="hold" nodeType="clickPar">
                      <p:stCondLst>
                        <p:cond delay="indefinite"/>
                      </p:stCondLst>
                      <p:childTnLst>
                        <p:par>
                          <p:cTn id="55" fill="hold" nodeType="withGroup">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15"/>
                                        </p:tgtEl>
                                        <p:attrNameLst>
                                          <p:attrName>style.visibility</p:attrName>
                                        </p:attrNameLst>
                                      </p:cBhvr>
                                      <p:to>
                                        <p:strVal val="visible"/>
                                      </p:to>
                                    </p:set>
                                  </p:childTnLst>
                                </p:cTn>
                              </p:par>
                            </p:childTnLst>
                          </p:cTn>
                        </p:par>
                      </p:childTnLst>
                    </p:cTn>
                  </p:par>
                  <p:par>
                    <p:cTn id="58" fill="hold" nodeType="clickPar">
                      <p:stCondLst>
                        <p:cond delay="indefinite"/>
                      </p:stCondLst>
                      <p:childTnLst>
                        <p:par>
                          <p:cTn id="59" fill="hold" nodeType="withGroup">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9" grpId="0" animBg="1"/>
      <p:bldP spid="10" grpId="0"/>
      <p:bldP spid="11" grpId="0"/>
      <p:bldP spid="12" grpId="0" animBg="1"/>
      <p:bldP spid="13" grpId="0"/>
      <p:bldP spid="14" grpId="0"/>
      <p:bldP spid="15" grpId="0" animBg="1"/>
      <p:bldP spid="16" grpId="0"/>
      <p:bldP spid="19" grpId="0"/>
      <p:bldP spid="20" grpId="0"/>
      <p:bldP spid="2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Rectangle 4">
            <a:extLst>
              <a:ext uri="{FF2B5EF4-FFF2-40B4-BE49-F238E27FC236}">
                <a16:creationId xmlns:a16="http://schemas.microsoft.com/office/drawing/2014/main" id="{0DCA2D64-FE05-234D-8279-AC2FEC576D70}"/>
              </a:ext>
            </a:extLst>
          </p:cNvPr>
          <p:cNvSpPr>
            <a:spLocks noGrp="1"/>
          </p:cNvSpPr>
          <p:nvPr>
            <p:ph type="title"/>
          </p:nvPr>
        </p:nvSpPr>
        <p:spPr>
          <a:xfrm>
            <a:off x="1631950" y="274638"/>
            <a:ext cx="8578850" cy="1143000"/>
          </a:xfrm>
        </p:spPr>
        <p:txBody>
          <a:bodyPr/>
          <a:lstStyle/>
          <a:p>
            <a:pPr eaLnBrk="1" hangingPunct="1"/>
            <a:r>
              <a:rPr lang="es-ES" altLang="es-CR" sz="3200" b="1" u="sng"/>
              <a:t>¿Cuándo se ha elaborado un buen marco teórico?</a:t>
            </a:r>
          </a:p>
        </p:txBody>
      </p:sp>
      <p:sp>
        <p:nvSpPr>
          <p:cNvPr id="29698" name="Rectangle 3">
            <a:extLst>
              <a:ext uri="{FF2B5EF4-FFF2-40B4-BE49-F238E27FC236}">
                <a16:creationId xmlns:a16="http://schemas.microsoft.com/office/drawing/2014/main" id="{3BB9AE9A-129F-D54E-BCA4-BF8AE5803628}"/>
              </a:ext>
            </a:extLst>
          </p:cNvPr>
          <p:cNvSpPr>
            <a:spLocks noGrp="1"/>
          </p:cNvSpPr>
          <p:nvPr>
            <p:ph idx="1"/>
          </p:nvPr>
        </p:nvSpPr>
        <p:spPr/>
        <p:txBody>
          <a:bodyPr/>
          <a:lstStyle/>
          <a:p>
            <a:pPr marL="469900" indent="-469900" eaLnBrk="1" hangingPunct="1"/>
            <a:r>
              <a:rPr lang="es-CL" altLang="es-CR" sz="2000" dirty="0"/>
              <a:t>¿Se acudió a un banco de datos y se buscaron referencias de por lo menos 5 años atrás?</a:t>
            </a:r>
          </a:p>
          <a:p>
            <a:pPr marL="469900" indent="-469900" eaLnBrk="1" hangingPunct="1"/>
            <a:r>
              <a:rPr lang="es-CL" altLang="es-CR" sz="2000" dirty="0"/>
              <a:t>¿Se consultaron por lo menos 4 revistas de investigación educativa?</a:t>
            </a:r>
          </a:p>
          <a:p>
            <a:pPr marL="469900" indent="-469900" eaLnBrk="1" hangingPunct="1"/>
            <a:r>
              <a:rPr lang="es-CL" altLang="es-CR" sz="2000" dirty="0"/>
              <a:t>¿Buscamos tesis y libros en al menos dos bibliotecas?</a:t>
            </a:r>
          </a:p>
          <a:p>
            <a:pPr marL="469900" indent="-469900" eaLnBrk="1" hangingPunct="1"/>
            <a:r>
              <a:rPr lang="es-CL" altLang="es-CR" sz="2000" dirty="0"/>
              <a:t>¿Consultamos con más de dos personas que sepan del tema?</a:t>
            </a:r>
          </a:p>
          <a:p>
            <a:pPr marL="469900" indent="-469900" eaLnBrk="1" hangingPunct="1"/>
            <a:r>
              <a:rPr lang="es-CL" altLang="es-CR" sz="2000" dirty="0"/>
              <a:t>¿Sabemos quién o quiénes son los autores más importante dentro del campo de estudio?</a:t>
            </a:r>
          </a:p>
          <a:p>
            <a:pPr marL="469900" indent="-469900" eaLnBrk="1" hangingPunct="1"/>
            <a:r>
              <a:rPr lang="es-CL" altLang="es-CR" sz="2000" dirty="0"/>
              <a:t>¿Sabemos qué aspectos, escenarios o variables ya se han estudiado?</a:t>
            </a:r>
          </a:p>
          <a:p>
            <a:pPr marL="469900" indent="-469900" eaLnBrk="1" hangingPunct="1"/>
            <a:r>
              <a:rPr lang="es-CL" altLang="es-CR" sz="2000" dirty="0"/>
              <a:t>¿Hay alguna investigación que tenga algún similitud con la nuestra?</a:t>
            </a:r>
          </a:p>
          <a:p>
            <a:pPr marL="469900" indent="-469900" eaLnBrk="1" hangingPunct="1"/>
            <a:r>
              <a:rPr lang="es-CL" altLang="es-CR" sz="2000" dirty="0"/>
              <a:t>¿Se han encontrado antecedentes que justifican nuestra investigación? </a:t>
            </a:r>
          </a:p>
          <a:p>
            <a:pPr marL="469900" indent="-469900" eaLnBrk="1" hangingPunct="1"/>
            <a:r>
              <a:rPr lang="es-CL" altLang="es-CR" sz="2000" dirty="0"/>
              <a:t>¿Hemos generado un análisis crítico de la literatura que hemos encontrado?</a:t>
            </a:r>
          </a:p>
          <a:p>
            <a:pPr marL="469900" indent="-469900" eaLnBrk="1" hangingPunct="1"/>
            <a:r>
              <a:rPr lang="es-CL" altLang="es-CR" sz="2000" dirty="0"/>
              <a:t>¿Hemos desarrollado una opinión o postura sobre el tema de investigación que se fundamenta en el marco referencial?</a:t>
            </a:r>
            <a:endParaRPr lang="es-ES" altLang="es-CR" sz="2000" dirty="0"/>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61" name="Group 28">
            <a:extLst>
              <a:ext uri="{FF2B5EF4-FFF2-40B4-BE49-F238E27FC236}">
                <a16:creationId xmlns:a16="http://schemas.microsoft.com/office/drawing/2014/main" id="{CD956D88-35C2-B742-9708-E2F3764947C0}"/>
              </a:ext>
            </a:extLst>
          </p:cNvPr>
          <p:cNvGrpSpPr>
            <a:grpSpLocks/>
          </p:cNvGrpSpPr>
          <p:nvPr/>
        </p:nvGrpSpPr>
        <p:grpSpPr bwMode="auto">
          <a:xfrm>
            <a:off x="2133600" y="236538"/>
            <a:ext cx="8382000" cy="6316662"/>
            <a:chOff x="384" y="149"/>
            <a:chExt cx="5280" cy="3979"/>
          </a:xfrm>
        </p:grpSpPr>
        <p:sp>
          <p:nvSpPr>
            <p:cNvPr id="15362" name="Text Box 2">
              <a:extLst>
                <a:ext uri="{FF2B5EF4-FFF2-40B4-BE49-F238E27FC236}">
                  <a16:creationId xmlns:a16="http://schemas.microsoft.com/office/drawing/2014/main" id="{965F5A27-6AF6-B544-A4A4-F73C027E6180}"/>
                </a:ext>
              </a:extLst>
            </p:cNvPr>
            <p:cNvSpPr txBox="1">
              <a:spLocks noChangeArrowheads="1"/>
            </p:cNvSpPr>
            <p:nvPr/>
          </p:nvSpPr>
          <p:spPr bwMode="auto">
            <a:xfrm>
              <a:off x="1296" y="149"/>
              <a:ext cx="3091" cy="2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R" sz="1800" u="sng">
                  <a:solidFill>
                    <a:srgbClr val="FF0000"/>
                  </a:solidFill>
                  <a:latin typeface="Arial Black" panose="020B0604020202020204" pitchFamily="34" charset="0"/>
                </a:rPr>
                <a:t>ELABORACIÓN DEL MARCO TEÓRICO</a:t>
              </a:r>
            </a:p>
          </p:txBody>
        </p:sp>
        <p:grpSp>
          <p:nvGrpSpPr>
            <p:cNvPr id="15363" name="Group 6">
              <a:extLst>
                <a:ext uri="{FF2B5EF4-FFF2-40B4-BE49-F238E27FC236}">
                  <a16:creationId xmlns:a16="http://schemas.microsoft.com/office/drawing/2014/main" id="{6B71E4A3-3C7C-3A4F-B3A9-68DC12B8D8AA}"/>
                </a:ext>
              </a:extLst>
            </p:cNvPr>
            <p:cNvGrpSpPr>
              <a:grpSpLocks/>
            </p:cNvGrpSpPr>
            <p:nvPr/>
          </p:nvGrpSpPr>
          <p:grpSpPr bwMode="auto">
            <a:xfrm>
              <a:off x="585" y="528"/>
              <a:ext cx="4884" cy="634"/>
              <a:chOff x="585" y="718"/>
              <a:chExt cx="4884" cy="634"/>
            </a:xfrm>
          </p:grpSpPr>
          <p:sp>
            <p:nvSpPr>
              <p:cNvPr id="15381" name="Text Box 3">
                <a:extLst>
                  <a:ext uri="{FF2B5EF4-FFF2-40B4-BE49-F238E27FC236}">
                    <a16:creationId xmlns:a16="http://schemas.microsoft.com/office/drawing/2014/main" id="{2E316753-10F8-B641-8C3C-162A6F720258}"/>
                  </a:ext>
                </a:extLst>
              </p:cNvPr>
              <p:cNvSpPr txBox="1">
                <a:spLocks noChangeArrowheads="1"/>
              </p:cNvSpPr>
              <p:nvPr/>
            </p:nvSpPr>
            <p:spPr bwMode="auto">
              <a:xfrm>
                <a:off x="585" y="749"/>
                <a:ext cx="694"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s-ES" altLang="es-CR" sz="2000" b="1">
                    <a:solidFill>
                      <a:srgbClr val="FF9900"/>
                    </a:solidFill>
                    <a:latin typeface="Arial" panose="020B0604020202020204" pitchFamily="34" charset="0"/>
                  </a:rPr>
                  <a:t>Marco </a:t>
                </a:r>
              </a:p>
              <a:p>
                <a:pPr algn="ctr" eaLnBrk="1" hangingPunct="1">
                  <a:spcBef>
                    <a:spcPct val="0"/>
                  </a:spcBef>
                  <a:buFontTx/>
                  <a:buNone/>
                </a:pPr>
                <a:r>
                  <a:rPr lang="es-ES" altLang="es-CR" sz="2000" b="1">
                    <a:solidFill>
                      <a:srgbClr val="FF9900"/>
                    </a:solidFill>
                    <a:latin typeface="Arial" panose="020B0604020202020204" pitchFamily="34" charset="0"/>
                  </a:rPr>
                  <a:t>Teórico</a:t>
                </a:r>
              </a:p>
            </p:txBody>
          </p:sp>
          <p:sp>
            <p:nvSpPr>
              <p:cNvPr id="15382" name="Text Box 4">
                <a:extLst>
                  <a:ext uri="{FF2B5EF4-FFF2-40B4-BE49-F238E27FC236}">
                    <a16:creationId xmlns:a16="http://schemas.microsoft.com/office/drawing/2014/main" id="{A4F85E43-9F8E-954E-B04E-1DC6E154B586}"/>
                  </a:ext>
                </a:extLst>
              </p:cNvPr>
              <p:cNvSpPr txBox="1">
                <a:spLocks noChangeArrowheads="1"/>
              </p:cNvSpPr>
              <p:nvPr/>
            </p:nvSpPr>
            <p:spPr bwMode="auto">
              <a:xfrm>
                <a:off x="2304" y="718"/>
                <a:ext cx="3165" cy="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None/>
                </a:pPr>
                <a:r>
                  <a:rPr lang="es-ES" altLang="es-CR" sz="2000">
                    <a:solidFill>
                      <a:srgbClr val="000000"/>
                    </a:solidFill>
                    <a:latin typeface="Arial" panose="020B0604020202020204" pitchFamily="34" charset="0"/>
                  </a:rPr>
                  <a:t>Implica analizar teorías, investigaciones; </a:t>
                </a:r>
              </a:p>
              <a:p>
                <a:pPr algn="just" eaLnBrk="1" hangingPunct="1">
                  <a:spcBef>
                    <a:spcPct val="0"/>
                  </a:spcBef>
                  <a:buFontTx/>
                  <a:buNone/>
                </a:pPr>
                <a:r>
                  <a:rPr lang="es-ES" altLang="es-CR" sz="2000">
                    <a:solidFill>
                      <a:srgbClr val="000000"/>
                    </a:solidFill>
                    <a:latin typeface="Arial" panose="020B0604020202020204" pitchFamily="34" charset="0"/>
                  </a:rPr>
                  <a:t>Y antecedentes que se consideren válidos </a:t>
                </a:r>
              </a:p>
              <a:p>
                <a:pPr algn="just" eaLnBrk="1" hangingPunct="1">
                  <a:spcBef>
                    <a:spcPct val="0"/>
                  </a:spcBef>
                  <a:buFontTx/>
                  <a:buNone/>
                </a:pPr>
                <a:r>
                  <a:rPr lang="es-ES" altLang="es-CR" sz="2000">
                    <a:solidFill>
                      <a:srgbClr val="000000"/>
                    </a:solidFill>
                    <a:latin typeface="Arial" panose="020B0604020202020204" pitchFamily="34" charset="0"/>
                  </a:rPr>
                  <a:t>Para el encuadre del estudio.</a:t>
                </a:r>
              </a:p>
            </p:txBody>
          </p:sp>
          <p:sp>
            <p:nvSpPr>
              <p:cNvPr id="15383" name="AutoShape 5">
                <a:extLst>
                  <a:ext uri="{FF2B5EF4-FFF2-40B4-BE49-F238E27FC236}">
                    <a16:creationId xmlns:a16="http://schemas.microsoft.com/office/drawing/2014/main" id="{12A931DA-8686-194B-AD7F-B0CF21C0B17A}"/>
                  </a:ext>
                </a:extLst>
              </p:cNvPr>
              <p:cNvSpPr>
                <a:spLocks noChangeArrowheads="1"/>
              </p:cNvSpPr>
              <p:nvPr/>
            </p:nvSpPr>
            <p:spPr bwMode="auto">
              <a:xfrm>
                <a:off x="1392" y="912"/>
                <a:ext cx="480" cy="192"/>
              </a:xfrm>
              <a:prstGeom prst="rightArrow">
                <a:avLst>
                  <a:gd name="adj1" fmla="val 37500"/>
                  <a:gd name="adj2" fmla="val 108333"/>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s-CR" sz="1800">
                  <a:latin typeface="Arial" panose="020B0604020202020204" pitchFamily="34" charset="0"/>
                </a:endParaRPr>
              </a:p>
            </p:txBody>
          </p:sp>
        </p:grpSp>
        <p:grpSp>
          <p:nvGrpSpPr>
            <p:cNvPr id="15364" name="Group 25">
              <a:extLst>
                <a:ext uri="{FF2B5EF4-FFF2-40B4-BE49-F238E27FC236}">
                  <a16:creationId xmlns:a16="http://schemas.microsoft.com/office/drawing/2014/main" id="{582FA478-0205-0048-8DDE-7F45E2943E7D}"/>
                </a:ext>
              </a:extLst>
            </p:cNvPr>
            <p:cNvGrpSpPr>
              <a:grpSpLocks/>
            </p:cNvGrpSpPr>
            <p:nvPr/>
          </p:nvGrpSpPr>
          <p:grpSpPr bwMode="auto">
            <a:xfrm>
              <a:off x="613" y="1200"/>
              <a:ext cx="4774" cy="1244"/>
              <a:chOff x="613" y="1358"/>
              <a:chExt cx="4774" cy="1244"/>
            </a:xfrm>
          </p:grpSpPr>
          <p:grpSp>
            <p:nvGrpSpPr>
              <p:cNvPr id="15367" name="Group 19">
                <a:extLst>
                  <a:ext uri="{FF2B5EF4-FFF2-40B4-BE49-F238E27FC236}">
                    <a16:creationId xmlns:a16="http://schemas.microsoft.com/office/drawing/2014/main" id="{1F7D9838-0D48-9C45-BE7E-9D8BB1971132}"/>
                  </a:ext>
                </a:extLst>
              </p:cNvPr>
              <p:cNvGrpSpPr>
                <a:grpSpLocks/>
              </p:cNvGrpSpPr>
              <p:nvPr/>
            </p:nvGrpSpPr>
            <p:grpSpPr bwMode="auto">
              <a:xfrm>
                <a:off x="613" y="1358"/>
                <a:ext cx="4774" cy="922"/>
                <a:chOff x="613" y="1358"/>
                <a:chExt cx="4774" cy="922"/>
              </a:xfrm>
            </p:grpSpPr>
            <p:sp>
              <p:nvSpPr>
                <p:cNvPr id="15374" name="Text Box 7">
                  <a:extLst>
                    <a:ext uri="{FF2B5EF4-FFF2-40B4-BE49-F238E27FC236}">
                      <a16:creationId xmlns:a16="http://schemas.microsoft.com/office/drawing/2014/main" id="{91F8CD1A-0255-0645-9C91-FE985A4EE2A8}"/>
                    </a:ext>
                  </a:extLst>
                </p:cNvPr>
                <p:cNvSpPr txBox="1">
                  <a:spLocks noChangeArrowheads="1"/>
                </p:cNvSpPr>
                <p:nvPr/>
              </p:nvSpPr>
              <p:spPr bwMode="auto">
                <a:xfrm>
                  <a:off x="613" y="1517"/>
                  <a:ext cx="827"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s-ES" altLang="es-CR" sz="2000">
                      <a:solidFill>
                        <a:srgbClr val="000000"/>
                      </a:solidFill>
                      <a:latin typeface="Arial" panose="020B0604020202020204" pitchFamily="34" charset="0"/>
                    </a:rPr>
                    <a:t>Tenemos </a:t>
                  </a:r>
                </a:p>
                <a:p>
                  <a:pPr algn="ctr" eaLnBrk="1" hangingPunct="1">
                    <a:spcBef>
                      <a:spcPct val="0"/>
                    </a:spcBef>
                    <a:buFontTx/>
                    <a:buNone/>
                  </a:pPr>
                  <a:r>
                    <a:rPr lang="es-ES" altLang="es-CR" sz="2000">
                      <a:solidFill>
                        <a:srgbClr val="000000"/>
                      </a:solidFill>
                      <a:latin typeface="Arial" panose="020B0604020202020204" pitchFamily="34" charset="0"/>
                    </a:rPr>
                    <a:t>ya</a:t>
                  </a:r>
                </a:p>
              </p:txBody>
            </p:sp>
            <p:sp>
              <p:nvSpPr>
                <p:cNvPr id="15375" name="Text Box 8">
                  <a:extLst>
                    <a:ext uri="{FF2B5EF4-FFF2-40B4-BE49-F238E27FC236}">
                      <a16:creationId xmlns:a16="http://schemas.microsoft.com/office/drawing/2014/main" id="{1F0F5EDA-C47D-FF48-942B-9F27AE9E7781}"/>
                    </a:ext>
                  </a:extLst>
                </p:cNvPr>
                <p:cNvSpPr txBox="1">
                  <a:spLocks noChangeArrowheads="1"/>
                </p:cNvSpPr>
                <p:nvPr/>
              </p:nvSpPr>
              <p:spPr bwMode="auto">
                <a:xfrm>
                  <a:off x="2352" y="1550"/>
                  <a:ext cx="1752"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R" sz="2000">
                      <a:solidFill>
                        <a:srgbClr val="000000"/>
                      </a:solidFill>
                      <a:latin typeface="Arial" panose="020B0604020202020204" pitchFamily="34" charset="0"/>
                    </a:rPr>
                    <a:t>El problema de estudio</a:t>
                  </a:r>
                </a:p>
                <a:p>
                  <a:pPr eaLnBrk="1" hangingPunct="1">
                    <a:spcBef>
                      <a:spcPct val="0"/>
                    </a:spcBef>
                    <a:buFontTx/>
                    <a:buNone/>
                  </a:pPr>
                  <a:endParaRPr lang="es-ES" altLang="es-CR" sz="2000">
                    <a:solidFill>
                      <a:srgbClr val="000000"/>
                    </a:solidFill>
                    <a:latin typeface="Arial" panose="020B0604020202020204" pitchFamily="34" charset="0"/>
                  </a:endParaRPr>
                </a:p>
              </p:txBody>
            </p:sp>
            <p:sp>
              <p:nvSpPr>
                <p:cNvPr id="15376" name="Text Box 10">
                  <a:extLst>
                    <a:ext uri="{FF2B5EF4-FFF2-40B4-BE49-F238E27FC236}">
                      <a16:creationId xmlns:a16="http://schemas.microsoft.com/office/drawing/2014/main" id="{E9ED53DE-F1B2-E048-B531-AEE08DDA3319}"/>
                    </a:ext>
                  </a:extLst>
                </p:cNvPr>
                <p:cNvSpPr txBox="1">
                  <a:spLocks noChangeArrowheads="1"/>
                </p:cNvSpPr>
                <p:nvPr/>
              </p:nvSpPr>
              <p:spPr bwMode="auto">
                <a:xfrm>
                  <a:off x="4560" y="1838"/>
                  <a:ext cx="827"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R" sz="2000">
                      <a:solidFill>
                        <a:srgbClr val="000000"/>
                      </a:solidFill>
                      <a:latin typeface="Arial" panose="020B0604020202020204" pitchFamily="34" charset="0"/>
                    </a:rPr>
                    <a:t>preguntas</a:t>
                  </a:r>
                </a:p>
                <a:p>
                  <a:pPr eaLnBrk="1" hangingPunct="1">
                    <a:spcBef>
                      <a:spcPct val="0"/>
                    </a:spcBef>
                    <a:buFontTx/>
                    <a:buNone/>
                  </a:pPr>
                  <a:endParaRPr lang="es-ES" altLang="es-CR" sz="2000">
                    <a:solidFill>
                      <a:srgbClr val="000000"/>
                    </a:solidFill>
                    <a:latin typeface="Arial" panose="020B0604020202020204" pitchFamily="34" charset="0"/>
                  </a:endParaRPr>
                </a:p>
              </p:txBody>
            </p:sp>
            <p:sp>
              <p:nvSpPr>
                <p:cNvPr id="15377" name="Text Box 11">
                  <a:extLst>
                    <a:ext uri="{FF2B5EF4-FFF2-40B4-BE49-F238E27FC236}">
                      <a16:creationId xmlns:a16="http://schemas.microsoft.com/office/drawing/2014/main" id="{5E301218-B3BD-F042-9E30-AB31472641B0}"/>
                    </a:ext>
                  </a:extLst>
                </p:cNvPr>
                <p:cNvSpPr txBox="1">
                  <a:spLocks noChangeArrowheads="1"/>
                </p:cNvSpPr>
                <p:nvPr/>
              </p:nvSpPr>
              <p:spPr bwMode="auto">
                <a:xfrm>
                  <a:off x="4560" y="1358"/>
                  <a:ext cx="748" cy="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R" sz="2000">
                      <a:solidFill>
                        <a:srgbClr val="000000"/>
                      </a:solidFill>
                      <a:latin typeface="Arial" panose="020B0604020202020204" pitchFamily="34" charset="0"/>
                    </a:rPr>
                    <a:t>objetivos</a:t>
                  </a:r>
                </a:p>
                <a:p>
                  <a:pPr eaLnBrk="1" hangingPunct="1">
                    <a:spcBef>
                      <a:spcPct val="0"/>
                    </a:spcBef>
                    <a:buFontTx/>
                    <a:buNone/>
                  </a:pPr>
                  <a:endParaRPr lang="es-ES" altLang="es-CR" sz="2000">
                    <a:solidFill>
                      <a:srgbClr val="000000"/>
                    </a:solidFill>
                    <a:latin typeface="Arial" panose="020B0604020202020204" pitchFamily="34" charset="0"/>
                  </a:endParaRPr>
                </a:p>
              </p:txBody>
            </p:sp>
            <p:sp>
              <p:nvSpPr>
                <p:cNvPr id="15378" name="Line 12">
                  <a:extLst>
                    <a:ext uri="{FF2B5EF4-FFF2-40B4-BE49-F238E27FC236}">
                      <a16:creationId xmlns:a16="http://schemas.microsoft.com/office/drawing/2014/main" id="{21FF003B-6B10-EE40-87AC-3A4949E1841A}"/>
                    </a:ext>
                  </a:extLst>
                </p:cNvPr>
                <p:cNvSpPr>
                  <a:spLocks noChangeShapeType="1"/>
                </p:cNvSpPr>
                <p:nvPr/>
              </p:nvSpPr>
              <p:spPr bwMode="auto">
                <a:xfrm>
                  <a:off x="1728" y="1680"/>
                  <a:ext cx="528"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CR"/>
                </a:p>
              </p:txBody>
            </p:sp>
            <p:sp>
              <p:nvSpPr>
                <p:cNvPr id="15379" name="Line 13">
                  <a:extLst>
                    <a:ext uri="{FF2B5EF4-FFF2-40B4-BE49-F238E27FC236}">
                      <a16:creationId xmlns:a16="http://schemas.microsoft.com/office/drawing/2014/main" id="{B203C7B0-A13C-684B-B56A-65FA2118B7DC}"/>
                    </a:ext>
                  </a:extLst>
                </p:cNvPr>
                <p:cNvSpPr>
                  <a:spLocks noChangeShapeType="1"/>
                </p:cNvSpPr>
                <p:nvPr/>
              </p:nvSpPr>
              <p:spPr bwMode="auto">
                <a:xfrm flipV="1">
                  <a:off x="4128" y="1488"/>
                  <a:ext cx="432" cy="192"/>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CR"/>
                </a:p>
              </p:txBody>
            </p:sp>
            <p:sp>
              <p:nvSpPr>
                <p:cNvPr id="15380" name="Line 14">
                  <a:extLst>
                    <a:ext uri="{FF2B5EF4-FFF2-40B4-BE49-F238E27FC236}">
                      <a16:creationId xmlns:a16="http://schemas.microsoft.com/office/drawing/2014/main" id="{668B9AFF-7405-5B43-857D-4F60E532F83D}"/>
                    </a:ext>
                  </a:extLst>
                </p:cNvPr>
                <p:cNvSpPr>
                  <a:spLocks noChangeShapeType="1"/>
                </p:cNvSpPr>
                <p:nvPr/>
              </p:nvSpPr>
              <p:spPr bwMode="auto">
                <a:xfrm>
                  <a:off x="4128" y="1680"/>
                  <a:ext cx="432" cy="288"/>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CR"/>
                </a:p>
              </p:txBody>
            </p:sp>
          </p:grpSp>
          <p:grpSp>
            <p:nvGrpSpPr>
              <p:cNvPr id="15368" name="Group 22">
                <a:extLst>
                  <a:ext uri="{FF2B5EF4-FFF2-40B4-BE49-F238E27FC236}">
                    <a16:creationId xmlns:a16="http://schemas.microsoft.com/office/drawing/2014/main" id="{523F5E7F-79EA-574D-B887-E24A6BC7D4F5}"/>
                  </a:ext>
                </a:extLst>
              </p:cNvPr>
              <p:cNvGrpSpPr>
                <a:grpSpLocks/>
              </p:cNvGrpSpPr>
              <p:nvPr/>
            </p:nvGrpSpPr>
            <p:grpSpPr bwMode="auto">
              <a:xfrm>
                <a:off x="1728" y="1920"/>
                <a:ext cx="1584" cy="250"/>
                <a:chOff x="1728" y="1920"/>
                <a:chExt cx="1584" cy="250"/>
              </a:xfrm>
            </p:grpSpPr>
            <p:sp>
              <p:nvSpPr>
                <p:cNvPr id="15372" name="Line 15">
                  <a:extLst>
                    <a:ext uri="{FF2B5EF4-FFF2-40B4-BE49-F238E27FC236}">
                      <a16:creationId xmlns:a16="http://schemas.microsoft.com/office/drawing/2014/main" id="{9BBED735-B375-C845-804C-100E613D0217}"/>
                    </a:ext>
                  </a:extLst>
                </p:cNvPr>
                <p:cNvSpPr>
                  <a:spLocks noChangeShapeType="1"/>
                </p:cNvSpPr>
                <p:nvPr/>
              </p:nvSpPr>
              <p:spPr bwMode="auto">
                <a:xfrm>
                  <a:off x="1728" y="2112"/>
                  <a:ext cx="528"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CR"/>
                </a:p>
              </p:txBody>
            </p:sp>
            <p:sp>
              <p:nvSpPr>
                <p:cNvPr id="15373" name="Text Box 17">
                  <a:extLst>
                    <a:ext uri="{FF2B5EF4-FFF2-40B4-BE49-F238E27FC236}">
                      <a16:creationId xmlns:a16="http://schemas.microsoft.com/office/drawing/2014/main" id="{0979180B-709E-F94A-994E-3C299BD3032C}"/>
                    </a:ext>
                  </a:extLst>
                </p:cNvPr>
                <p:cNvSpPr txBox="1">
                  <a:spLocks noChangeArrowheads="1"/>
                </p:cNvSpPr>
                <p:nvPr/>
              </p:nvSpPr>
              <p:spPr bwMode="auto">
                <a:xfrm>
                  <a:off x="2400" y="1920"/>
                  <a:ext cx="912"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R" sz="2000">
                      <a:solidFill>
                        <a:srgbClr val="000000"/>
                      </a:solidFill>
                      <a:latin typeface="Arial" panose="020B0604020202020204" pitchFamily="34" charset="0"/>
                    </a:rPr>
                    <a:t>relevancia</a:t>
                  </a:r>
                </a:p>
              </p:txBody>
            </p:sp>
          </p:grpSp>
          <p:grpSp>
            <p:nvGrpSpPr>
              <p:cNvPr id="15369" name="Group 21">
                <a:extLst>
                  <a:ext uri="{FF2B5EF4-FFF2-40B4-BE49-F238E27FC236}">
                    <a16:creationId xmlns:a16="http://schemas.microsoft.com/office/drawing/2014/main" id="{ED8AED91-16C8-EB4B-92EB-D066CF098167}"/>
                  </a:ext>
                </a:extLst>
              </p:cNvPr>
              <p:cNvGrpSpPr>
                <a:grpSpLocks/>
              </p:cNvGrpSpPr>
              <p:nvPr/>
            </p:nvGrpSpPr>
            <p:grpSpPr bwMode="auto">
              <a:xfrm>
                <a:off x="1728" y="2352"/>
                <a:ext cx="1776" cy="250"/>
                <a:chOff x="1728" y="2352"/>
                <a:chExt cx="1776" cy="250"/>
              </a:xfrm>
            </p:grpSpPr>
            <p:sp>
              <p:nvSpPr>
                <p:cNvPr id="15370" name="Line 16">
                  <a:extLst>
                    <a:ext uri="{FF2B5EF4-FFF2-40B4-BE49-F238E27FC236}">
                      <a16:creationId xmlns:a16="http://schemas.microsoft.com/office/drawing/2014/main" id="{1AB7821B-006A-C64E-AD2B-CBC9DCCC0B45}"/>
                    </a:ext>
                  </a:extLst>
                </p:cNvPr>
                <p:cNvSpPr>
                  <a:spLocks noChangeShapeType="1"/>
                </p:cNvSpPr>
                <p:nvPr/>
              </p:nvSpPr>
              <p:spPr bwMode="auto">
                <a:xfrm>
                  <a:off x="1728" y="2496"/>
                  <a:ext cx="528" cy="0"/>
                </a:xfrm>
                <a:prstGeom prst="line">
                  <a:avLst/>
                </a:prstGeom>
                <a:noFill/>
                <a:ln w="28575">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s-CR"/>
                </a:p>
              </p:txBody>
            </p:sp>
            <p:sp>
              <p:nvSpPr>
                <p:cNvPr id="15371" name="Text Box 18">
                  <a:extLst>
                    <a:ext uri="{FF2B5EF4-FFF2-40B4-BE49-F238E27FC236}">
                      <a16:creationId xmlns:a16="http://schemas.microsoft.com/office/drawing/2014/main" id="{56762D04-1363-2043-8A5D-189E7DA4AE8C}"/>
                    </a:ext>
                  </a:extLst>
                </p:cNvPr>
                <p:cNvSpPr txBox="1">
                  <a:spLocks noChangeArrowheads="1"/>
                </p:cNvSpPr>
                <p:nvPr/>
              </p:nvSpPr>
              <p:spPr bwMode="auto">
                <a:xfrm>
                  <a:off x="2400" y="2352"/>
                  <a:ext cx="1104"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R" sz="2000">
                      <a:solidFill>
                        <a:srgbClr val="000000"/>
                      </a:solidFill>
                      <a:latin typeface="Arial" panose="020B0604020202020204" pitchFamily="34" charset="0"/>
                    </a:rPr>
                    <a:t>factibilidad</a:t>
                  </a:r>
                </a:p>
              </p:txBody>
            </p:sp>
          </p:grpSp>
        </p:grpSp>
        <p:sp>
          <p:nvSpPr>
            <p:cNvPr id="15365" name="Text Box 23">
              <a:extLst>
                <a:ext uri="{FF2B5EF4-FFF2-40B4-BE49-F238E27FC236}">
                  <a16:creationId xmlns:a16="http://schemas.microsoft.com/office/drawing/2014/main" id="{10707AF7-A3EB-3D45-8239-7656BDD5DCF4}"/>
                </a:ext>
              </a:extLst>
            </p:cNvPr>
            <p:cNvSpPr txBox="1">
              <a:spLocks noChangeArrowheads="1"/>
            </p:cNvSpPr>
            <p:nvPr/>
          </p:nvSpPr>
          <p:spPr bwMode="auto">
            <a:xfrm>
              <a:off x="384" y="2534"/>
              <a:ext cx="3969"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R" sz="2000" b="1" i="1" u="sng">
                  <a:solidFill>
                    <a:srgbClr val="FF9900"/>
                  </a:solidFill>
                  <a:latin typeface="Arial" panose="020B0604020202020204" pitchFamily="34" charset="0"/>
                </a:rPr>
                <a:t>FUNCIONES PRINCIPALES DEL MARCO TEÓRICO</a:t>
              </a:r>
            </a:p>
          </p:txBody>
        </p:sp>
        <p:sp>
          <p:nvSpPr>
            <p:cNvPr id="15366" name="Text Box 24">
              <a:extLst>
                <a:ext uri="{FF2B5EF4-FFF2-40B4-BE49-F238E27FC236}">
                  <a16:creationId xmlns:a16="http://schemas.microsoft.com/office/drawing/2014/main" id="{09D619DD-5357-4047-9A64-7CC0117FEC93}"/>
                </a:ext>
              </a:extLst>
            </p:cNvPr>
            <p:cNvSpPr txBox="1">
              <a:spLocks noChangeArrowheads="1"/>
            </p:cNvSpPr>
            <p:nvPr/>
          </p:nvSpPr>
          <p:spPr bwMode="auto">
            <a:xfrm>
              <a:off x="384" y="2859"/>
              <a:ext cx="5280" cy="12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just" eaLnBrk="1" hangingPunct="1">
                <a:spcBef>
                  <a:spcPct val="0"/>
                </a:spcBef>
                <a:buFontTx/>
                <a:buAutoNum type="arabicPeriod"/>
              </a:pPr>
              <a:r>
                <a:rPr lang="es-ES" altLang="es-CR" sz="1800">
                  <a:solidFill>
                    <a:srgbClr val="000000"/>
                  </a:solidFill>
                  <a:latin typeface="Arial" panose="020B0604020202020204" pitchFamily="34" charset="0"/>
                </a:rPr>
                <a:t>Ayuda a prevenir errores</a:t>
              </a:r>
            </a:p>
            <a:p>
              <a:pPr algn="just" eaLnBrk="1" hangingPunct="1">
                <a:spcBef>
                  <a:spcPct val="0"/>
                </a:spcBef>
                <a:buFontTx/>
                <a:buAutoNum type="arabicPeriod"/>
              </a:pPr>
              <a:r>
                <a:rPr lang="es-ES" altLang="es-CR" sz="1800">
                  <a:solidFill>
                    <a:srgbClr val="000000"/>
                  </a:solidFill>
                  <a:latin typeface="Arial" panose="020B0604020202020204" pitchFamily="34" charset="0"/>
                </a:rPr>
                <a:t>Orienta sobre cómo analizar el estudio</a:t>
              </a:r>
            </a:p>
            <a:p>
              <a:pPr algn="just" eaLnBrk="1" hangingPunct="1">
                <a:spcBef>
                  <a:spcPct val="0"/>
                </a:spcBef>
                <a:buFontTx/>
                <a:buAutoNum type="arabicPeriod"/>
              </a:pPr>
              <a:r>
                <a:rPr lang="es-ES" altLang="es-CR" sz="1800">
                  <a:solidFill>
                    <a:srgbClr val="000000"/>
                  </a:solidFill>
                  <a:latin typeface="Arial" panose="020B0604020202020204" pitchFamily="34" charset="0"/>
                </a:rPr>
                <a:t>Guía al investigador para centrarse en el problema, evitando desviaciones del planteamiento original.</a:t>
              </a:r>
            </a:p>
            <a:p>
              <a:pPr algn="just" eaLnBrk="1" hangingPunct="1">
                <a:spcBef>
                  <a:spcPct val="0"/>
                </a:spcBef>
                <a:buFontTx/>
                <a:buAutoNum type="arabicPeriod"/>
              </a:pPr>
              <a:r>
                <a:rPr lang="es-ES" altLang="es-CR" sz="1800">
                  <a:solidFill>
                    <a:srgbClr val="000000"/>
                  </a:solidFill>
                  <a:latin typeface="Arial" panose="020B0604020202020204" pitchFamily="34" charset="0"/>
                </a:rPr>
                <a:t>Conduce al establecimiento de hipótesis o afirmaciones</a:t>
              </a:r>
            </a:p>
            <a:p>
              <a:pPr algn="just" eaLnBrk="1" hangingPunct="1">
                <a:spcBef>
                  <a:spcPct val="0"/>
                </a:spcBef>
                <a:buFontTx/>
                <a:buAutoNum type="arabicPeriod"/>
              </a:pPr>
              <a:r>
                <a:rPr lang="es-ES" altLang="es-CR" sz="1800">
                  <a:solidFill>
                    <a:srgbClr val="000000"/>
                  </a:solidFill>
                  <a:latin typeface="Arial" panose="020B0604020202020204" pitchFamily="34" charset="0"/>
                </a:rPr>
                <a:t>Inspira nuevas líneas y áreas de investigación</a:t>
              </a:r>
            </a:p>
            <a:p>
              <a:pPr algn="just" eaLnBrk="1" hangingPunct="1">
                <a:spcBef>
                  <a:spcPct val="0"/>
                </a:spcBef>
                <a:buFontTx/>
                <a:buAutoNum type="arabicPeriod"/>
              </a:pPr>
              <a:r>
                <a:rPr lang="es-ES" altLang="es-CR" sz="1800">
                  <a:solidFill>
                    <a:srgbClr val="000000"/>
                  </a:solidFill>
                  <a:latin typeface="Arial" panose="020B0604020202020204" pitchFamily="34" charset="0"/>
                </a:rPr>
                <a:t>Posee un marco de referencia para interpretar los resultados del estudio.</a:t>
              </a:r>
            </a:p>
          </p:txBody>
        </p:sp>
      </p:gr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Rectangle 2">
            <a:extLst>
              <a:ext uri="{FF2B5EF4-FFF2-40B4-BE49-F238E27FC236}">
                <a16:creationId xmlns:a16="http://schemas.microsoft.com/office/drawing/2014/main" id="{038CD2A6-25E6-5446-87D3-FA4A023D635B}"/>
              </a:ext>
            </a:extLst>
          </p:cNvPr>
          <p:cNvSpPr>
            <a:spLocks noGrp="1"/>
          </p:cNvSpPr>
          <p:nvPr>
            <p:ph type="title"/>
          </p:nvPr>
        </p:nvSpPr>
        <p:spPr/>
        <p:txBody>
          <a:bodyPr/>
          <a:lstStyle/>
          <a:p>
            <a:pPr eaLnBrk="1" hangingPunct="1"/>
            <a:r>
              <a:rPr lang="es-ES" altLang="es-CR"/>
              <a:t>Observaciones finales</a:t>
            </a:r>
          </a:p>
        </p:txBody>
      </p:sp>
      <p:sp>
        <p:nvSpPr>
          <p:cNvPr id="65539" name="Rectangle 3">
            <a:extLst>
              <a:ext uri="{FF2B5EF4-FFF2-40B4-BE49-F238E27FC236}">
                <a16:creationId xmlns:a16="http://schemas.microsoft.com/office/drawing/2014/main" id="{3E91EAB2-C010-FA40-8C33-A42619F470C0}"/>
              </a:ext>
            </a:extLst>
          </p:cNvPr>
          <p:cNvSpPr>
            <a:spLocks noGrp="1" noChangeArrowheads="1"/>
          </p:cNvSpPr>
          <p:nvPr>
            <p:ph idx="1"/>
          </p:nvPr>
        </p:nvSpPr>
        <p:spPr/>
        <p:txBody>
          <a:bodyPr>
            <a:normAutofit/>
          </a:bodyPr>
          <a:lstStyle/>
          <a:p>
            <a:pPr eaLnBrk="1" hangingPunct="1">
              <a:defRPr/>
            </a:pPr>
            <a:r>
              <a:rPr lang="es-ES" altLang="es-CR"/>
              <a:t>Un  buen marco teórico no es aquel que contiene muchas páginas, sino el que trata con profundidad únicamente los aspectos relacionados con el problema, y que </a:t>
            </a:r>
            <a:r>
              <a:rPr lang="es-ES" altLang="es-CR">
                <a:solidFill>
                  <a:schemeClr val="folHlink"/>
                </a:solidFill>
                <a:effectLst>
                  <a:outerShdw blurRad="38100" dist="38100" dir="2700000" algn="tl">
                    <a:srgbClr val="C0C0C0"/>
                  </a:outerShdw>
                </a:effectLst>
              </a:rPr>
              <a:t>vincula de manera lógica y coherente</a:t>
            </a:r>
            <a:r>
              <a:rPr lang="es-ES" altLang="es-CR"/>
              <a:t> los conceptos y las proposiciones existentes en estudios anteriores. (Hernández et al.,1991, p. 91)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Rectangle 2">
            <a:extLst>
              <a:ext uri="{FF2B5EF4-FFF2-40B4-BE49-F238E27FC236}">
                <a16:creationId xmlns:a16="http://schemas.microsoft.com/office/drawing/2014/main" id="{15FD7732-7A1B-DC4A-97F2-D521B09F5D75}"/>
              </a:ext>
            </a:extLst>
          </p:cNvPr>
          <p:cNvSpPr>
            <a:spLocks noGrp="1"/>
          </p:cNvSpPr>
          <p:nvPr>
            <p:ph type="title"/>
          </p:nvPr>
        </p:nvSpPr>
        <p:spPr/>
        <p:txBody>
          <a:bodyPr/>
          <a:lstStyle/>
          <a:p>
            <a:pPr eaLnBrk="1" hangingPunct="1"/>
            <a:r>
              <a:rPr lang="es-ES" altLang="es-CR"/>
              <a:t>Observaciones finales</a:t>
            </a:r>
          </a:p>
        </p:txBody>
      </p:sp>
      <p:sp>
        <p:nvSpPr>
          <p:cNvPr id="31746" name="Rectangle 3">
            <a:extLst>
              <a:ext uri="{FF2B5EF4-FFF2-40B4-BE49-F238E27FC236}">
                <a16:creationId xmlns:a16="http://schemas.microsoft.com/office/drawing/2014/main" id="{B715559C-8221-7244-B377-E6B0134B0079}"/>
              </a:ext>
            </a:extLst>
          </p:cNvPr>
          <p:cNvSpPr>
            <a:spLocks noGrp="1"/>
          </p:cNvSpPr>
          <p:nvPr>
            <p:ph idx="1"/>
          </p:nvPr>
        </p:nvSpPr>
        <p:spPr/>
        <p:txBody>
          <a:bodyPr/>
          <a:lstStyle/>
          <a:p>
            <a:pPr eaLnBrk="1" hangingPunct="1">
              <a:lnSpc>
                <a:spcPct val="80000"/>
              </a:lnSpc>
            </a:pPr>
            <a:r>
              <a:rPr lang="es-ES" altLang="es-CR" sz="2800"/>
              <a:t>Si puede recoger información e informar sobre ella precisa e inteligiblemente, entonces posee una destreza altamente valorada tanto en las aulas como en los sitios de trabajo. Más valiosa todavía es la destreza de poder dirimir opiniones y argumentos en conflicto, sopesar datos de diferentes clases y distintas fuentes, reunir información no vinculada y llegar a una perspectiva original sobre un problema importante. Para poder hacer esto, usted necesita aprender cómo analizar las fuentes no sólo de una forma precisa,sino también críticamente. (Booth et al., 2004, p. 93)</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2646680" y="1834946"/>
            <a:ext cx="6898640" cy="3970318"/>
          </a:xfrm>
          <a:prstGeom prst="rect">
            <a:avLst/>
          </a:prstGeom>
        </p:spPr>
        <p:txBody>
          <a:bodyPr wrap="square">
            <a:spAutoFit/>
          </a:bodyPr>
          <a:lstStyle/>
          <a:p>
            <a:r>
              <a:rPr lang="es-ES_tradnl" sz="1600" b="1" dirty="0"/>
              <a:t>Capitulo II</a:t>
            </a:r>
          </a:p>
          <a:p>
            <a:r>
              <a:rPr lang="es-ES_tradnl" sz="1600" b="1" dirty="0"/>
              <a:t>Marco Teórico</a:t>
            </a:r>
            <a:endParaRPr lang="es-CR" sz="2400" dirty="0"/>
          </a:p>
          <a:p>
            <a:pPr marL="685793" lvl="1" indent="-228598">
              <a:buFont typeface="+mj-lt"/>
              <a:buAutoNum type="arabicPeriod"/>
            </a:pPr>
            <a:r>
              <a:rPr lang="es-ES_tradnl" sz="1200" dirty="0"/>
              <a:t>Revisión bibliográfica (Estado de la cuestión)</a:t>
            </a:r>
            <a:endParaRPr lang="es-CR" sz="2000" dirty="0"/>
          </a:p>
          <a:p>
            <a:pPr marL="685793" lvl="1" indent="-228598">
              <a:buFont typeface="+mj-lt"/>
              <a:buAutoNum type="arabicPeriod"/>
            </a:pPr>
            <a:r>
              <a:rPr lang="es-ES_tradnl" sz="1200" dirty="0"/>
              <a:t>Descripción de la o las teorías que sustentan la investigación</a:t>
            </a:r>
            <a:endParaRPr lang="es-CR" sz="2000" dirty="0"/>
          </a:p>
          <a:p>
            <a:pPr marL="685793" lvl="1" indent="-228598">
              <a:buFont typeface="+mj-lt"/>
              <a:buAutoNum type="arabicPeriod"/>
            </a:pPr>
            <a:r>
              <a:rPr lang="es-ES_tradnl" sz="1200" dirty="0"/>
              <a:t>Exposición de los principales conceptos que guiaran la investigación..</a:t>
            </a:r>
            <a:endParaRPr lang="es-CR" sz="2000" dirty="0"/>
          </a:p>
          <a:p>
            <a:endParaRPr lang="es-CR" sz="1600" b="1" dirty="0"/>
          </a:p>
          <a:p>
            <a:r>
              <a:rPr lang="es-CR" sz="1600" b="1" dirty="0"/>
              <a:t>PLAN DE TRABAJO</a:t>
            </a:r>
          </a:p>
          <a:p>
            <a:pPr marL="800092" lvl="1" indent="-342897">
              <a:buFont typeface="Arial" panose="020B0604020202020204" pitchFamily="34" charset="0"/>
              <a:buChar char="•"/>
            </a:pPr>
            <a:r>
              <a:rPr lang="es-ES_tradnl" sz="1600" dirty="0"/>
              <a:t>Tipo de resultado que se obtendrá </a:t>
            </a:r>
          </a:p>
          <a:p>
            <a:pPr marL="800092" lvl="1" indent="-342897">
              <a:buFont typeface="Arial" panose="020B0604020202020204" pitchFamily="34" charset="0"/>
              <a:buChar char="•"/>
            </a:pPr>
            <a:r>
              <a:rPr lang="es-ES_tradnl" sz="1600" dirty="0"/>
              <a:t>Análisis de resultados</a:t>
            </a:r>
            <a:endParaRPr lang="es-CR" sz="2400" dirty="0"/>
          </a:p>
          <a:p>
            <a:pPr marL="800092" lvl="1" indent="-342897">
              <a:buFont typeface="Arial" panose="020B0604020202020204" pitchFamily="34" charset="0"/>
              <a:buChar char="•"/>
            </a:pPr>
            <a:r>
              <a:rPr lang="es-ES_tradnl" sz="1600" dirty="0"/>
              <a:t>Tabla de contenidos prevista </a:t>
            </a:r>
            <a:endParaRPr lang="es-CR" sz="2400" dirty="0"/>
          </a:p>
          <a:p>
            <a:pPr marL="800092" lvl="1" indent="-342897">
              <a:buFont typeface="Arial" panose="020B0604020202020204" pitchFamily="34" charset="0"/>
              <a:buChar char="•"/>
            </a:pPr>
            <a:r>
              <a:rPr lang="es-ES_tradnl" sz="1600" dirty="0"/>
              <a:t>Cronograma y presupuesto (costo estimado de la investigación)</a:t>
            </a:r>
            <a:endParaRPr lang="es-CR" sz="2400" dirty="0"/>
          </a:p>
          <a:p>
            <a:pPr marL="1142989" lvl="2" indent="-228598">
              <a:buFont typeface="+mj-lt"/>
              <a:buAutoNum type="alphaUcPeriod"/>
            </a:pPr>
            <a:r>
              <a:rPr lang="es-ES_tradnl" sz="1200" dirty="0"/>
              <a:t>Actividades con tiempo previsto</a:t>
            </a:r>
            <a:endParaRPr lang="es-CR" sz="2000" dirty="0"/>
          </a:p>
          <a:p>
            <a:pPr marL="1142989" lvl="2" indent="-228598">
              <a:buFont typeface="+mj-lt"/>
              <a:buAutoNum type="alphaUcPeriod"/>
            </a:pPr>
            <a:r>
              <a:rPr lang="es-ES_tradnl" sz="1200" dirty="0"/>
              <a:t>Costo por actividad</a:t>
            </a:r>
            <a:endParaRPr lang="es-CR" sz="2000" dirty="0"/>
          </a:p>
          <a:p>
            <a:r>
              <a:rPr lang="es-ES_tradnl" sz="1600" b="1" dirty="0"/>
              <a:t> </a:t>
            </a:r>
            <a:endParaRPr lang="es-CR" sz="2400" dirty="0"/>
          </a:p>
          <a:p>
            <a:r>
              <a:rPr lang="es-ES_tradnl" sz="1600" b="1" dirty="0"/>
              <a:t>Bibliografía Consultada</a:t>
            </a:r>
            <a:endParaRPr lang="es-CR" sz="2400" dirty="0"/>
          </a:p>
          <a:p>
            <a:r>
              <a:rPr lang="es-ES_tradnl" sz="1600" b="1" dirty="0"/>
              <a:t>Apéndice</a:t>
            </a:r>
            <a:endParaRPr lang="es-CR" sz="2400" dirty="0"/>
          </a:p>
          <a:p>
            <a:r>
              <a:rPr lang="es-ES_tradnl" sz="1600" b="1" dirty="0"/>
              <a:t>Anexos</a:t>
            </a:r>
            <a:endParaRPr lang="es-CR" sz="2400" dirty="0"/>
          </a:p>
        </p:txBody>
      </p:sp>
      <p:sp>
        <p:nvSpPr>
          <p:cNvPr id="3" name="Título 2"/>
          <p:cNvSpPr>
            <a:spLocks noGrp="1"/>
          </p:cNvSpPr>
          <p:nvPr>
            <p:ph type="title"/>
          </p:nvPr>
        </p:nvSpPr>
        <p:spPr>
          <a:xfrm>
            <a:off x="1981200" y="274638"/>
            <a:ext cx="8229600" cy="497522"/>
          </a:xfrm>
        </p:spPr>
        <p:txBody>
          <a:bodyPr>
            <a:normAutofit fontScale="90000"/>
          </a:bodyPr>
          <a:lstStyle/>
          <a:p>
            <a:r>
              <a:rPr lang="es-ES" u="sng" dirty="0"/>
              <a:t>Lo que falta</a:t>
            </a:r>
            <a:br>
              <a:rPr lang="es-ES" u="sng" dirty="0"/>
            </a:br>
            <a:r>
              <a:rPr lang="es-ES" sz="2000" u="sng" dirty="0"/>
              <a:t>Mejorar lo elaborado de Marco Metodológico y Marco Referencial</a:t>
            </a:r>
            <a:endParaRPr lang="es-ES" u="sng" dirty="0"/>
          </a:p>
        </p:txBody>
      </p:sp>
    </p:spTree>
    <p:extLst>
      <p:ext uri="{BB962C8B-B14F-4D97-AF65-F5344CB8AC3E}">
        <p14:creationId xmlns:p14="http://schemas.microsoft.com/office/powerpoint/2010/main" val="2589375967"/>
      </p:ext>
    </p:extLst>
  </p:cSld>
  <p:clrMapOvr>
    <a:masterClrMapping/>
  </p:clrMapOvr>
  <p:transition spd="slow">
    <p:push dir="u"/>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ítulo 6"/>
          <p:cNvSpPr>
            <a:spLocks noGrp="1"/>
          </p:cNvSpPr>
          <p:nvPr>
            <p:ph type="title"/>
          </p:nvPr>
        </p:nvSpPr>
        <p:spPr>
          <a:xfrm>
            <a:off x="1981200" y="31979"/>
            <a:ext cx="8229600" cy="457198"/>
          </a:xfrm>
        </p:spPr>
        <p:txBody>
          <a:bodyPr>
            <a:normAutofit fontScale="90000"/>
          </a:bodyPr>
          <a:lstStyle/>
          <a:p>
            <a:r>
              <a:rPr lang="es-ES" dirty="0"/>
              <a:t>Ejemplo </a:t>
            </a:r>
          </a:p>
        </p:txBody>
      </p:sp>
      <p:sp>
        <p:nvSpPr>
          <p:cNvPr id="3" name="Marcador de contenido 2">
            <a:extLst>
              <a:ext uri="{FF2B5EF4-FFF2-40B4-BE49-F238E27FC236}">
                <a16:creationId xmlns:a16="http://schemas.microsoft.com/office/drawing/2014/main" id="{B9AC832F-EDF9-5243-AEE6-D749AF785448}"/>
              </a:ext>
            </a:extLst>
          </p:cNvPr>
          <p:cNvSpPr>
            <a:spLocks noGrp="1"/>
          </p:cNvSpPr>
          <p:nvPr>
            <p:ph idx="1"/>
          </p:nvPr>
        </p:nvSpPr>
        <p:spPr>
          <a:xfrm>
            <a:off x="1981200" y="792678"/>
            <a:ext cx="8229600" cy="5572496"/>
          </a:xfrm>
        </p:spPr>
        <p:txBody>
          <a:bodyPr>
            <a:normAutofit/>
          </a:bodyPr>
          <a:lstStyle/>
          <a:p>
            <a:r>
              <a:rPr lang="es-CR" b="1" u="sng" dirty="0"/>
              <a:t>PLAN DE TRABAJO</a:t>
            </a:r>
            <a:endParaRPr lang="es-CR" sz="1600" b="1" dirty="0"/>
          </a:p>
          <a:p>
            <a:pPr marL="800092" lvl="1" indent="-342897">
              <a:buFont typeface="Arial" panose="020B0604020202020204" pitchFamily="34" charset="0"/>
              <a:buChar char="•"/>
            </a:pPr>
            <a:r>
              <a:rPr lang="es-ES_tradnl" sz="2400" u="sng" dirty="0"/>
              <a:t>Tipo de resultado que se obtendrá </a:t>
            </a:r>
          </a:p>
          <a:p>
            <a:pPr marL="0" indent="0">
              <a:buNone/>
            </a:pPr>
            <a:r>
              <a:rPr lang="es-ES_tradnl" sz="1800" dirty="0"/>
              <a:t>Por el tipo de investigación (estudio de pre-inversión, evaluación ex-post, otros) se considera que la mayoría de datos son mixtos con un fuerte componente cuantitativos, etc.</a:t>
            </a:r>
          </a:p>
          <a:p>
            <a:pPr marL="800092" lvl="1" indent="-342897">
              <a:buFont typeface="Arial" panose="020B0604020202020204" pitchFamily="34" charset="0"/>
              <a:buChar char="•"/>
            </a:pPr>
            <a:r>
              <a:rPr lang="es-ES_tradnl" sz="2400" u="sng" dirty="0"/>
              <a:t>Análisis de resultados</a:t>
            </a:r>
          </a:p>
          <a:p>
            <a:pPr marL="57149" indent="0">
              <a:buNone/>
            </a:pPr>
            <a:r>
              <a:rPr lang="es-ES_tradnl" sz="1800" dirty="0"/>
              <a:t>Los resultados obtenidos serán analizados a partir en 3 fases.</a:t>
            </a:r>
          </a:p>
          <a:p>
            <a:pPr marL="57149" indent="0">
              <a:buNone/>
            </a:pPr>
            <a:r>
              <a:rPr lang="es-ES_tradnl" sz="1800" dirty="0"/>
              <a:t>A- Primera fase: Utilización de los métodos propios del enfoque CUALITATIVO, haciendo una sistematización de la información que proporcionen los informantes claves, tales como los expertos consultados.</a:t>
            </a:r>
          </a:p>
          <a:p>
            <a:pPr marL="57149" indent="0">
              <a:buNone/>
            </a:pPr>
            <a:r>
              <a:rPr lang="es-CR" sz="1800" dirty="0"/>
              <a:t>B- En la segunda fase: metodologías propias de los métodos CUANTITATIVOS, esto es: tabulación de la información recogida en las encuestas a empresas clientes de la empresa XXX. Al análisis de las estimaciones financieras producto de la proyecciones realizadas.</a:t>
            </a:r>
          </a:p>
          <a:p>
            <a:pPr marL="57149" indent="0">
              <a:buNone/>
            </a:pPr>
            <a:r>
              <a:rPr lang="es-CR" sz="1800" dirty="0"/>
              <a:t>C- Tercera fase: Análisis actual de la gestión empresarial de la empresa en estudio XXX mediante un análisis FODA.</a:t>
            </a:r>
          </a:p>
        </p:txBody>
      </p:sp>
    </p:spTree>
    <p:extLst>
      <p:ext uri="{BB962C8B-B14F-4D97-AF65-F5344CB8AC3E}">
        <p14:creationId xmlns:p14="http://schemas.microsoft.com/office/powerpoint/2010/main" val="3300916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2"/>
          <p:cNvSpPr>
            <a:spLocks noGrp="1"/>
          </p:cNvSpPr>
          <p:nvPr>
            <p:ph type="title"/>
          </p:nvPr>
        </p:nvSpPr>
        <p:spPr>
          <a:xfrm>
            <a:off x="1981200" y="274640"/>
            <a:ext cx="8229600" cy="473349"/>
          </a:xfrm>
        </p:spPr>
        <p:txBody>
          <a:bodyPr>
            <a:noAutofit/>
          </a:bodyPr>
          <a:lstStyle/>
          <a:p>
            <a:r>
              <a:rPr lang="es-ES" sz="2400" u="sng" dirty="0"/>
              <a:t>Ejemplo de Tabla de contenidos de un estudio de pre-factibilidad</a:t>
            </a:r>
          </a:p>
        </p:txBody>
      </p:sp>
      <p:pic>
        <p:nvPicPr>
          <p:cNvPr id="4" name="Imagen 3"/>
          <p:cNvPicPr>
            <a:picLocks noChangeAspect="1"/>
          </p:cNvPicPr>
          <p:nvPr/>
        </p:nvPicPr>
        <p:blipFill>
          <a:blip r:embed="rId2"/>
          <a:stretch>
            <a:fillRect/>
          </a:stretch>
        </p:blipFill>
        <p:spPr>
          <a:xfrm>
            <a:off x="3289301" y="1249062"/>
            <a:ext cx="5613400" cy="5334000"/>
          </a:xfrm>
          <a:prstGeom prst="rect">
            <a:avLst/>
          </a:prstGeom>
        </p:spPr>
      </p:pic>
    </p:spTree>
    <p:extLst>
      <p:ext uri="{BB962C8B-B14F-4D97-AF65-F5344CB8AC3E}">
        <p14:creationId xmlns:p14="http://schemas.microsoft.com/office/powerpoint/2010/main" val="12765330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n 1"/>
          <p:cNvPicPr>
            <a:picLocks noChangeAspect="1"/>
          </p:cNvPicPr>
          <p:nvPr/>
        </p:nvPicPr>
        <p:blipFill>
          <a:blip r:embed="rId2"/>
          <a:stretch>
            <a:fillRect/>
          </a:stretch>
        </p:blipFill>
        <p:spPr>
          <a:xfrm>
            <a:off x="3657601" y="0"/>
            <a:ext cx="4869395" cy="5914318"/>
          </a:xfrm>
          <a:prstGeom prst="rect">
            <a:avLst/>
          </a:prstGeom>
        </p:spPr>
      </p:pic>
    </p:spTree>
    <p:extLst>
      <p:ext uri="{BB962C8B-B14F-4D97-AF65-F5344CB8AC3E}">
        <p14:creationId xmlns:p14="http://schemas.microsoft.com/office/powerpoint/2010/main" val="8321783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C1A673DC-6BA2-4BCF-BDC1-848EF6EF63FE}" type="slidenum">
              <a:rPr lang="es-CR" smtClean="0"/>
              <a:t>36</a:t>
            </a:fld>
            <a:endParaRPr lang="es-CR"/>
          </a:p>
        </p:txBody>
      </p:sp>
      <p:pic>
        <p:nvPicPr>
          <p:cNvPr id="26" name="Picture 25"/>
          <p:cNvPicPr>
            <a:picLocks noChangeAspect="1"/>
          </p:cNvPicPr>
          <p:nvPr/>
        </p:nvPicPr>
        <p:blipFill>
          <a:blip r:embed="rId3"/>
          <a:stretch>
            <a:fillRect/>
          </a:stretch>
        </p:blipFill>
        <p:spPr>
          <a:xfrm>
            <a:off x="1537975" y="260648"/>
            <a:ext cx="2022122" cy="1264940"/>
          </a:xfrm>
          <a:prstGeom prst="rect">
            <a:avLst/>
          </a:prstGeom>
        </p:spPr>
      </p:pic>
      <p:sp>
        <p:nvSpPr>
          <p:cNvPr id="29" name="Right Arrow 28"/>
          <p:cNvSpPr/>
          <p:nvPr/>
        </p:nvSpPr>
        <p:spPr>
          <a:xfrm>
            <a:off x="3334119" y="1049271"/>
            <a:ext cx="1701675" cy="28803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7"/>
          </a:p>
        </p:txBody>
      </p:sp>
      <p:pic>
        <p:nvPicPr>
          <p:cNvPr id="30" name="Picture 29"/>
          <p:cNvPicPr>
            <a:picLocks noChangeAspect="1"/>
          </p:cNvPicPr>
          <p:nvPr/>
        </p:nvPicPr>
        <p:blipFill>
          <a:blip r:embed="rId4"/>
          <a:stretch>
            <a:fillRect/>
          </a:stretch>
        </p:blipFill>
        <p:spPr>
          <a:xfrm>
            <a:off x="1317183" y="1700808"/>
            <a:ext cx="2503949" cy="1196331"/>
          </a:xfrm>
          <a:prstGeom prst="rect">
            <a:avLst/>
          </a:prstGeom>
        </p:spPr>
      </p:pic>
      <p:sp>
        <p:nvSpPr>
          <p:cNvPr id="31" name="Right Arrow 30"/>
          <p:cNvSpPr/>
          <p:nvPr/>
        </p:nvSpPr>
        <p:spPr>
          <a:xfrm>
            <a:off x="3973910" y="2301531"/>
            <a:ext cx="1061885" cy="288032"/>
          </a:xfrm>
          <a:prstGeom prst="rightArrow">
            <a:avLst/>
          </a:prstGeom>
          <a:solidFill>
            <a:schemeClr val="accent2"/>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7"/>
          </a:p>
        </p:txBody>
      </p:sp>
      <p:sp>
        <p:nvSpPr>
          <p:cNvPr id="33" name="TextBox 32"/>
          <p:cNvSpPr txBox="1"/>
          <p:nvPr/>
        </p:nvSpPr>
        <p:spPr>
          <a:xfrm>
            <a:off x="579426" y="4510619"/>
            <a:ext cx="1999679" cy="707886"/>
          </a:xfrm>
          <a:prstGeom prst="rect">
            <a:avLst/>
          </a:prstGeom>
          <a:noFill/>
        </p:spPr>
        <p:txBody>
          <a:bodyPr wrap="square" rtlCol="0">
            <a:spAutoFit/>
          </a:bodyPr>
          <a:lstStyle/>
          <a:p>
            <a:r>
              <a:rPr lang="en-US" sz="2000" dirty="0"/>
              <a:t>MAPA CONCEPTUAL</a:t>
            </a:r>
          </a:p>
        </p:txBody>
      </p:sp>
      <p:sp>
        <p:nvSpPr>
          <p:cNvPr id="34" name="Right Arrow 33"/>
          <p:cNvSpPr/>
          <p:nvPr/>
        </p:nvSpPr>
        <p:spPr>
          <a:xfrm>
            <a:off x="3083211" y="4685651"/>
            <a:ext cx="1475842" cy="288032"/>
          </a:xfrm>
          <a:prstGeom prst="rightArrow">
            <a:avLst/>
          </a:prstGeom>
          <a:solidFill>
            <a:schemeClr val="accent3">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7"/>
          </a:p>
        </p:txBody>
      </p:sp>
      <p:sp>
        <p:nvSpPr>
          <p:cNvPr id="35" name="Right Arrow 34"/>
          <p:cNvSpPr/>
          <p:nvPr/>
        </p:nvSpPr>
        <p:spPr>
          <a:xfrm rot="2653795" flipV="1">
            <a:off x="1303232" y="4282256"/>
            <a:ext cx="3856024" cy="186009"/>
          </a:xfrm>
          <a:prstGeom prst="rightArrow">
            <a:avLst/>
          </a:prstGeom>
          <a:solidFill>
            <a:srgbClr val="FFC000"/>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2397"/>
          </a:p>
        </p:txBody>
      </p:sp>
      <p:sp>
        <p:nvSpPr>
          <p:cNvPr id="5" name="Abrir llave 4">
            <a:extLst>
              <a:ext uri="{FF2B5EF4-FFF2-40B4-BE49-F238E27FC236}">
                <a16:creationId xmlns:a16="http://schemas.microsoft.com/office/drawing/2014/main" id="{7C440056-4F44-C341-9255-8F3B9C0D9600}"/>
              </a:ext>
            </a:extLst>
          </p:cNvPr>
          <p:cNvSpPr/>
          <p:nvPr/>
        </p:nvSpPr>
        <p:spPr>
          <a:xfrm>
            <a:off x="5217227" y="926275"/>
            <a:ext cx="95003" cy="774532"/>
          </a:xfrm>
          <a:prstGeom prst="leftBrace">
            <a:avLst/>
          </a:prstGeom>
        </p:spPr>
        <p:style>
          <a:lnRef idx="2">
            <a:schemeClr val="accent1"/>
          </a:lnRef>
          <a:fillRef idx="0">
            <a:schemeClr val="accent1"/>
          </a:fillRef>
          <a:effectRef idx="1">
            <a:schemeClr val="accent1"/>
          </a:effectRef>
          <a:fontRef idx="minor">
            <a:schemeClr val="tx1"/>
          </a:fontRef>
        </p:style>
        <p:txBody>
          <a:bodyPr rtlCol="0" anchor="ctr"/>
          <a:lstStyle/>
          <a:p>
            <a:pPr algn="ctr"/>
            <a:endParaRPr lang="es-CR"/>
          </a:p>
        </p:txBody>
      </p:sp>
      <p:sp>
        <p:nvSpPr>
          <p:cNvPr id="15" name="Abrir llave 14">
            <a:extLst>
              <a:ext uri="{FF2B5EF4-FFF2-40B4-BE49-F238E27FC236}">
                <a16:creationId xmlns:a16="http://schemas.microsoft.com/office/drawing/2014/main" id="{F8413FFB-FB5A-4541-83CA-9719B9230193}"/>
              </a:ext>
            </a:extLst>
          </p:cNvPr>
          <p:cNvSpPr/>
          <p:nvPr/>
        </p:nvSpPr>
        <p:spPr>
          <a:xfrm flipH="1">
            <a:off x="5286500" y="1853600"/>
            <a:ext cx="45719" cy="1575400"/>
          </a:xfrm>
          <a:prstGeom prst="leftBrace">
            <a:avLst/>
          </a:prstGeom>
          <a:solidFill>
            <a:schemeClr val="accent2"/>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s-CR"/>
          </a:p>
        </p:txBody>
      </p:sp>
      <p:sp>
        <p:nvSpPr>
          <p:cNvPr id="16" name="Abrir llave 15">
            <a:extLst>
              <a:ext uri="{FF2B5EF4-FFF2-40B4-BE49-F238E27FC236}">
                <a16:creationId xmlns:a16="http://schemas.microsoft.com/office/drawing/2014/main" id="{7EAECC08-DF33-C846-9EF2-DC3B4BAB3811}"/>
              </a:ext>
            </a:extLst>
          </p:cNvPr>
          <p:cNvSpPr/>
          <p:nvPr/>
        </p:nvSpPr>
        <p:spPr>
          <a:xfrm>
            <a:off x="4791143" y="4436774"/>
            <a:ext cx="95003" cy="774532"/>
          </a:xfrm>
          <a:prstGeom prst="leftBrace">
            <a:avLst/>
          </a:prstGeom>
          <a:solidFill>
            <a:srgbClr val="00B050"/>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s-CR"/>
          </a:p>
        </p:txBody>
      </p:sp>
      <p:sp>
        <p:nvSpPr>
          <p:cNvPr id="17" name="Abrir llave 16">
            <a:extLst>
              <a:ext uri="{FF2B5EF4-FFF2-40B4-BE49-F238E27FC236}">
                <a16:creationId xmlns:a16="http://schemas.microsoft.com/office/drawing/2014/main" id="{367CC052-56B4-3D46-80D0-F6C2425C8BA1}"/>
              </a:ext>
            </a:extLst>
          </p:cNvPr>
          <p:cNvSpPr/>
          <p:nvPr/>
        </p:nvSpPr>
        <p:spPr>
          <a:xfrm>
            <a:off x="4808910" y="5454283"/>
            <a:ext cx="95003" cy="488376"/>
          </a:xfrm>
          <a:prstGeom prst="leftBrace">
            <a:avLst/>
          </a:prstGeom>
          <a:solidFill>
            <a:srgbClr val="FFC000"/>
          </a:solidFill>
        </p:spPr>
        <p:style>
          <a:lnRef idx="2">
            <a:schemeClr val="accent1"/>
          </a:lnRef>
          <a:fillRef idx="0">
            <a:schemeClr val="accent1"/>
          </a:fillRef>
          <a:effectRef idx="1">
            <a:schemeClr val="accent1"/>
          </a:effectRef>
          <a:fontRef idx="minor">
            <a:schemeClr val="tx1"/>
          </a:fontRef>
        </p:style>
        <p:txBody>
          <a:bodyPr rtlCol="0" anchor="ctr"/>
          <a:lstStyle/>
          <a:p>
            <a:pPr algn="ctr"/>
            <a:endParaRPr lang="es-CR"/>
          </a:p>
        </p:txBody>
      </p:sp>
      <p:pic>
        <p:nvPicPr>
          <p:cNvPr id="6" name="Imagen 5">
            <a:extLst>
              <a:ext uri="{FF2B5EF4-FFF2-40B4-BE49-F238E27FC236}">
                <a16:creationId xmlns:a16="http://schemas.microsoft.com/office/drawing/2014/main" id="{2C671C85-222D-C2DD-7011-1A88FA937833}"/>
              </a:ext>
            </a:extLst>
          </p:cNvPr>
          <p:cNvPicPr>
            <a:picLocks noChangeAspect="1"/>
          </p:cNvPicPr>
          <p:nvPr/>
        </p:nvPicPr>
        <p:blipFill>
          <a:blip r:embed="rId5"/>
          <a:stretch>
            <a:fillRect/>
          </a:stretch>
        </p:blipFill>
        <p:spPr>
          <a:xfrm>
            <a:off x="5387229" y="260648"/>
            <a:ext cx="5244353" cy="6858000"/>
          </a:xfrm>
          <a:prstGeom prst="rect">
            <a:avLst/>
          </a:prstGeom>
        </p:spPr>
      </p:pic>
    </p:spTree>
    <p:custDataLst>
      <p:tags r:id="rId1"/>
    </p:custDataLst>
    <p:extLst>
      <p:ext uri="{BB962C8B-B14F-4D97-AF65-F5344CB8AC3E}">
        <p14:creationId xmlns:p14="http://schemas.microsoft.com/office/powerpoint/2010/main" val="3453724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heel(1)">
                                      <p:cBhvr>
                                        <p:cTn id="7" dur="20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strips(downLeft)">
                                      <p:cBhvr>
                                        <p:cTn id="12" dur="500"/>
                                        <p:tgtEl>
                                          <p:spTgt spid="29"/>
                                        </p:tgtEl>
                                      </p:cBhvr>
                                    </p:animEffect>
                                  </p:childTnLst>
                                </p:cTn>
                              </p:par>
                            </p:childTnLst>
                          </p:cTn>
                        </p:par>
                      </p:childTnLst>
                    </p:cTn>
                  </p:par>
                  <p:par>
                    <p:cTn id="13" fill="hold">
                      <p:stCondLst>
                        <p:cond delay="indefinite"/>
                      </p:stCondLst>
                      <p:childTnLst>
                        <p:par>
                          <p:cTn id="14" fill="hold">
                            <p:stCondLst>
                              <p:cond delay="0"/>
                            </p:stCondLst>
                            <p:childTnLst>
                              <p:par>
                                <p:cTn id="15" presetID="43" presetClass="entr" presetSubtype="0" fill="hold" nodeType="click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
                                        <p:tgtEl>
                                          <p:spTgt spid="30"/>
                                        </p:tgtEl>
                                      </p:cBhvr>
                                    </p:animEffect>
                                    <p:anim calcmode="lin" valueType="num">
                                      <p:cBhvr>
                                        <p:cTn id="18" dur="400" fill="hold"/>
                                        <p:tgtEl>
                                          <p:spTgt spid="30"/>
                                        </p:tgtEl>
                                        <p:attrNameLst>
                                          <p:attrName>ppt_x</p:attrName>
                                        </p:attrNameLst>
                                      </p:cBhvr>
                                      <p:tavLst>
                                        <p:tav tm="0">
                                          <p:val>
                                            <p:strVal val="#ppt_x"/>
                                          </p:val>
                                        </p:tav>
                                        <p:tav tm="100000">
                                          <p:val>
                                            <p:strVal val="#ppt_x"/>
                                          </p:val>
                                        </p:tav>
                                      </p:tavLst>
                                    </p:anim>
                                    <p:anim calcmode="lin" valueType="num">
                                      <p:cBhvr>
                                        <p:cTn id="19" dur="400" fill="hold"/>
                                        <p:tgtEl>
                                          <p:spTgt spid="30"/>
                                        </p:tgtEl>
                                        <p:attrNameLst>
                                          <p:attrName>ppt_y</p:attrName>
                                        </p:attrNameLst>
                                      </p:cBhvr>
                                      <p:tavLst>
                                        <p:tav tm="0">
                                          <p:val>
                                            <p:strVal val="#ppt_y+0.31"/>
                                          </p:val>
                                        </p:tav>
                                        <p:tav tm="100000">
                                          <p:val>
                                            <p:strVal val="#ppt_y+0.31"/>
                                          </p:val>
                                        </p:tav>
                                      </p:tavLst>
                                    </p:anim>
                                    <p:anim calcmode="lin" valueType="num">
                                      <p:cBhvr>
                                        <p:cTn id="20" dur="600" decel="50000" fill="hold">
                                          <p:stCondLst>
                                            <p:cond delay="400"/>
                                          </p:stCondLst>
                                        </p:cTn>
                                        <p:tgtEl>
                                          <p:spTgt spid="30"/>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21" dur="600" decel="50000" fill="hold">
                                          <p:stCondLst>
                                            <p:cond delay="400"/>
                                          </p:stCondLst>
                                        </p:cTn>
                                        <p:tgtEl>
                                          <p:spTgt spid="30"/>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30" presetClass="entr" presetSubtype="0" fill="hold" grpId="0" nodeType="clickEffect">
                                  <p:stCondLst>
                                    <p:cond delay="0"/>
                                  </p:stCondLst>
                                  <p:childTnLst>
                                    <p:set>
                                      <p:cBhvr>
                                        <p:cTn id="25" dur="1" fill="hold">
                                          <p:stCondLst>
                                            <p:cond delay="0"/>
                                          </p:stCondLst>
                                        </p:cTn>
                                        <p:tgtEl>
                                          <p:spTgt spid="31"/>
                                        </p:tgtEl>
                                        <p:attrNameLst>
                                          <p:attrName>style.visibility</p:attrName>
                                        </p:attrNameLst>
                                      </p:cBhvr>
                                      <p:to>
                                        <p:strVal val="visible"/>
                                      </p:to>
                                    </p:set>
                                    <p:animEffect transition="in" filter="fade">
                                      <p:cBhvr>
                                        <p:cTn id="26" dur="800" decel="100000"/>
                                        <p:tgtEl>
                                          <p:spTgt spid="31"/>
                                        </p:tgtEl>
                                      </p:cBhvr>
                                    </p:animEffect>
                                    <p:anim calcmode="lin" valueType="num">
                                      <p:cBhvr>
                                        <p:cTn id="27" dur="800" decel="100000" fill="hold"/>
                                        <p:tgtEl>
                                          <p:spTgt spid="31"/>
                                        </p:tgtEl>
                                        <p:attrNameLst>
                                          <p:attrName>style.rotation</p:attrName>
                                        </p:attrNameLst>
                                      </p:cBhvr>
                                      <p:tavLst>
                                        <p:tav tm="0">
                                          <p:val>
                                            <p:fltVal val="-90"/>
                                          </p:val>
                                        </p:tav>
                                        <p:tav tm="100000">
                                          <p:val>
                                            <p:fltVal val="0"/>
                                          </p:val>
                                        </p:tav>
                                      </p:tavLst>
                                    </p:anim>
                                    <p:anim calcmode="lin" valueType="num">
                                      <p:cBhvr>
                                        <p:cTn id="28" dur="800" decel="100000" fill="hold"/>
                                        <p:tgtEl>
                                          <p:spTgt spid="31"/>
                                        </p:tgtEl>
                                        <p:attrNameLst>
                                          <p:attrName>ppt_x</p:attrName>
                                        </p:attrNameLst>
                                      </p:cBhvr>
                                      <p:tavLst>
                                        <p:tav tm="0">
                                          <p:val>
                                            <p:strVal val="#ppt_x+0.4"/>
                                          </p:val>
                                        </p:tav>
                                        <p:tav tm="100000">
                                          <p:val>
                                            <p:strVal val="#ppt_x-0.05"/>
                                          </p:val>
                                        </p:tav>
                                      </p:tavLst>
                                    </p:anim>
                                    <p:anim calcmode="lin" valueType="num">
                                      <p:cBhvr>
                                        <p:cTn id="29" dur="800" decel="100000" fill="hold"/>
                                        <p:tgtEl>
                                          <p:spTgt spid="31"/>
                                        </p:tgtEl>
                                        <p:attrNameLst>
                                          <p:attrName>ppt_y</p:attrName>
                                        </p:attrNameLst>
                                      </p:cBhvr>
                                      <p:tavLst>
                                        <p:tav tm="0">
                                          <p:val>
                                            <p:strVal val="#ppt_y-0.4"/>
                                          </p:val>
                                        </p:tav>
                                        <p:tav tm="100000">
                                          <p:val>
                                            <p:strVal val="#ppt_y+0.1"/>
                                          </p:val>
                                        </p:tav>
                                      </p:tavLst>
                                    </p:anim>
                                    <p:anim calcmode="lin" valueType="num">
                                      <p:cBhvr>
                                        <p:cTn id="30" dur="200" accel="100000" fill="hold">
                                          <p:stCondLst>
                                            <p:cond delay="800"/>
                                          </p:stCondLst>
                                        </p:cTn>
                                        <p:tgtEl>
                                          <p:spTgt spid="31"/>
                                        </p:tgtEl>
                                        <p:attrNameLst>
                                          <p:attrName>ppt_x</p:attrName>
                                        </p:attrNameLst>
                                      </p:cBhvr>
                                      <p:tavLst>
                                        <p:tav tm="0">
                                          <p:val>
                                            <p:strVal val="#ppt_x-0.05"/>
                                          </p:val>
                                        </p:tav>
                                        <p:tav tm="100000">
                                          <p:val>
                                            <p:strVal val="#ppt_x"/>
                                          </p:val>
                                        </p:tav>
                                      </p:tavLst>
                                    </p:anim>
                                    <p:anim calcmode="lin" valueType="num">
                                      <p:cBhvr>
                                        <p:cTn id="31" dur="200" accel="100000" fill="hold">
                                          <p:stCondLst>
                                            <p:cond delay="800"/>
                                          </p:stCondLst>
                                        </p:cTn>
                                        <p:tgtEl>
                                          <p:spTgt spid="31"/>
                                        </p:tgtEl>
                                        <p:attrNameLst>
                                          <p:attrName>ppt_y</p:attrName>
                                        </p:attrNameLst>
                                      </p:cBhvr>
                                      <p:tavLst>
                                        <p:tav tm="0">
                                          <p:val>
                                            <p:strVal val="#ppt_y+0.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52" presetClass="entr" presetSubtype="0" fill="hold" grpId="0" nodeType="clickEffect">
                                  <p:stCondLst>
                                    <p:cond delay="0"/>
                                  </p:stCondLst>
                                  <p:childTnLst>
                                    <p:set>
                                      <p:cBhvr>
                                        <p:cTn id="35" dur="1" fill="hold">
                                          <p:stCondLst>
                                            <p:cond delay="0"/>
                                          </p:stCondLst>
                                        </p:cTn>
                                        <p:tgtEl>
                                          <p:spTgt spid="33"/>
                                        </p:tgtEl>
                                        <p:attrNameLst>
                                          <p:attrName>style.visibility</p:attrName>
                                        </p:attrNameLst>
                                      </p:cBhvr>
                                      <p:to>
                                        <p:strVal val="visible"/>
                                      </p:to>
                                    </p:set>
                                    <p:animScale>
                                      <p:cBhvr>
                                        <p:cTn id="36" dur="1000" decel="50000" fill="hold">
                                          <p:stCondLst>
                                            <p:cond delay="0"/>
                                          </p:stCondLst>
                                        </p:cTn>
                                        <p:tgtEl>
                                          <p:spTgt spid="3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7" dur="1000" decel="50000" fill="hold">
                                          <p:stCondLst>
                                            <p:cond delay="0"/>
                                          </p:stCondLst>
                                        </p:cTn>
                                        <p:tgtEl>
                                          <p:spTgt spid="33"/>
                                        </p:tgtEl>
                                        <p:attrNameLst>
                                          <p:attrName>ppt_x</p:attrName>
                                          <p:attrName>ppt_y</p:attrName>
                                        </p:attrNameLst>
                                      </p:cBhvr>
                                    </p:animMotion>
                                    <p:animEffect transition="in" filter="fade">
                                      <p:cBhvr>
                                        <p:cTn id="38" dur="1000"/>
                                        <p:tgtEl>
                                          <p:spTgt spid="33"/>
                                        </p:tgtEl>
                                      </p:cBhvr>
                                    </p:animEffect>
                                  </p:childTnLst>
                                </p:cTn>
                              </p:par>
                            </p:childTnLst>
                          </p:cTn>
                        </p:par>
                      </p:childTnLst>
                    </p:cTn>
                  </p:par>
                  <p:par>
                    <p:cTn id="39" fill="hold">
                      <p:stCondLst>
                        <p:cond delay="indefinite"/>
                      </p:stCondLst>
                      <p:childTnLst>
                        <p:par>
                          <p:cTn id="40" fill="hold">
                            <p:stCondLst>
                              <p:cond delay="0"/>
                            </p:stCondLst>
                            <p:childTnLst>
                              <p:par>
                                <p:cTn id="41" presetID="15" presetClass="entr" presetSubtype="0" fill="hold" grpId="0" nodeType="clickEffect">
                                  <p:stCondLst>
                                    <p:cond delay="0"/>
                                  </p:stCondLst>
                                  <p:childTnLst>
                                    <p:set>
                                      <p:cBhvr>
                                        <p:cTn id="42" dur="1" fill="hold">
                                          <p:stCondLst>
                                            <p:cond delay="0"/>
                                          </p:stCondLst>
                                        </p:cTn>
                                        <p:tgtEl>
                                          <p:spTgt spid="34"/>
                                        </p:tgtEl>
                                        <p:attrNameLst>
                                          <p:attrName>style.visibility</p:attrName>
                                        </p:attrNameLst>
                                      </p:cBhvr>
                                      <p:to>
                                        <p:strVal val="visible"/>
                                      </p:to>
                                    </p:set>
                                    <p:anim calcmode="lin" valueType="num">
                                      <p:cBhvr>
                                        <p:cTn id="43" dur="1000" fill="hold"/>
                                        <p:tgtEl>
                                          <p:spTgt spid="34"/>
                                        </p:tgtEl>
                                        <p:attrNameLst>
                                          <p:attrName>ppt_w</p:attrName>
                                        </p:attrNameLst>
                                      </p:cBhvr>
                                      <p:tavLst>
                                        <p:tav tm="0">
                                          <p:val>
                                            <p:fltVal val="0"/>
                                          </p:val>
                                        </p:tav>
                                        <p:tav tm="100000">
                                          <p:val>
                                            <p:strVal val="#ppt_w"/>
                                          </p:val>
                                        </p:tav>
                                      </p:tavLst>
                                    </p:anim>
                                    <p:anim calcmode="lin" valueType="num">
                                      <p:cBhvr>
                                        <p:cTn id="44" dur="1000" fill="hold"/>
                                        <p:tgtEl>
                                          <p:spTgt spid="34"/>
                                        </p:tgtEl>
                                        <p:attrNameLst>
                                          <p:attrName>ppt_h</p:attrName>
                                        </p:attrNameLst>
                                      </p:cBhvr>
                                      <p:tavLst>
                                        <p:tav tm="0">
                                          <p:val>
                                            <p:fltVal val="0"/>
                                          </p:val>
                                        </p:tav>
                                        <p:tav tm="100000">
                                          <p:val>
                                            <p:strVal val="#ppt_h"/>
                                          </p:val>
                                        </p:tav>
                                      </p:tavLst>
                                    </p:anim>
                                    <p:anim calcmode="lin" valueType="num">
                                      <p:cBhvr>
                                        <p:cTn id="45" dur="1000" fill="hold"/>
                                        <p:tgtEl>
                                          <p:spTgt spid="34"/>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3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p:stCondLst>
                        <p:cond delay="indefinite"/>
                      </p:stCondLst>
                      <p:childTnLst>
                        <p:par>
                          <p:cTn id="48" fill="hold">
                            <p:stCondLst>
                              <p:cond delay="0"/>
                            </p:stCondLst>
                            <p:childTnLst>
                              <p:par>
                                <p:cTn id="49" presetID="18" presetClass="entr" presetSubtype="12" fill="hold" grpId="0" nodeType="clickEffect">
                                  <p:stCondLst>
                                    <p:cond delay="0"/>
                                  </p:stCondLst>
                                  <p:childTnLst>
                                    <p:set>
                                      <p:cBhvr>
                                        <p:cTn id="50" dur="1" fill="hold">
                                          <p:stCondLst>
                                            <p:cond delay="0"/>
                                          </p:stCondLst>
                                        </p:cTn>
                                        <p:tgtEl>
                                          <p:spTgt spid="35"/>
                                        </p:tgtEl>
                                        <p:attrNameLst>
                                          <p:attrName>style.visibility</p:attrName>
                                        </p:attrNameLst>
                                      </p:cBhvr>
                                      <p:to>
                                        <p:strVal val="visible"/>
                                      </p:to>
                                    </p:set>
                                    <p:animEffect transition="in" filter="strips(downLeft)">
                                      <p:cBhvr>
                                        <p:cTn id="5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1" grpId="0" animBg="1"/>
      <p:bldP spid="33" grpId="0"/>
      <p:bldP spid="34" grpId="0" animBg="1"/>
      <p:bldP spid="3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ítulo 5">
            <a:extLst>
              <a:ext uri="{FF2B5EF4-FFF2-40B4-BE49-F238E27FC236}">
                <a16:creationId xmlns:a16="http://schemas.microsoft.com/office/drawing/2014/main" id="{BE48FE67-5DBE-2242-818C-0735962B36F7}"/>
              </a:ext>
            </a:extLst>
          </p:cNvPr>
          <p:cNvSpPr>
            <a:spLocks noGrp="1"/>
          </p:cNvSpPr>
          <p:nvPr>
            <p:ph type="title"/>
          </p:nvPr>
        </p:nvSpPr>
        <p:spPr>
          <a:xfrm>
            <a:off x="1524000" y="2420938"/>
            <a:ext cx="8229600" cy="1143000"/>
          </a:xfrm>
        </p:spPr>
        <p:txBody>
          <a:bodyPr/>
          <a:lstStyle/>
          <a:p>
            <a:r>
              <a:rPr lang="es-CR" altLang="es-CR"/>
              <a:t>Gracias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385" name="Group 19">
            <a:extLst>
              <a:ext uri="{FF2B5EF4-FFF2-40B4-BE49-F238E27FC236}">
                <a16:creationId xmlns:a16="http://schemas.microsoft.com/office/drawing/2014/main" id="{BF4E5C2C-392A-1F46-BFB7-9B0E4ED1F895}"/>
              </a:ext>
            </a:extLst>
          </p:cNvPr>
          <p:cNvGrpSpPr>
            <a:grpSpLocks/>
          </p:cNvGrpSpPr>
          <p:nvPr/>
        </p:nvGrpSpPr>
        <p:grpSpPr bwMode="auto">
          <a:xfrm>
            <a:off x="1981201" y="304800"/>
            <a:ext cx="8596313" cy="6483350"/>
            <a:chOff x="288" y="192"/>
            <a:chExt cx="5415" cy="4084"/>
          </a:xfrm>
        </p:grpSpPr>
        <p:sp>
          <p:nvSpPr>
            <p:cNvPr id="16386" name="Text Box 4">
              <a:extLst>
                <a:ext uri="{FF2B5EF4-FFF2-40B4-BE49-F238E27FC236}">
                  <a16:creationId xmlns:a16="http://schemas.microsoft.com/office/drawing/2014/main" id="{7539E3B7-1C21-2F41-B4D3-9D51FA9B0CC7}"/>
                </a:ext>
              </a:extLst>
            </p:cNvPr>
            <p:cNvSpPr txBox="1">
              <a:spLocks noChangeArrowheads="1"/>
            </p:cNvSpPr>
            <p:nvPr/>
          </p:nvSpPr>
          <p:spPr bwMode="auto">
            <a:xfrm>
              <a:off x="288" y="528"/>
              <a:ext cx="5328"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Blip>
                  <a:blip r:embed="rId2"/>
                </a:buBlip>
              </a:pPr>
              <a:r>
                <a:rPr lang="es-ES" altLang="es-CR" sz="1800">
                  <a:latin typeface="Arial" panose="020B0604020202020204" pitchFamily="34" charset="0"/>
                </a:rPr>
                <a:t> Revisión de la literatura</a:t>
              </a:r>
            </a:p>
            <a:p>
              <a:pPr eaLnBrk="1" hangingPunct="1">
                <a:spcBef>
                  <a:spcPct val="0"/>
                </a:spcBef>
                <a:buFontTx/>
                <a:buBlip>
                  <a:blip r:embed="rId2"/>
                </a:buBlip>
              </a:pPr>
              <a:r>
                <a:rPr lang="es-ES" altLang="es-CR" sz="1800">
                  <a:latin typeface="Arial" panose="020B0604020202020204" pitchFamily="34" charset="0"/>
                </a:rPr>
                <a:t> Adopción de una teoría o desarrollo de una perspectiva teórica </a:t>
              </a:r>
            </a:p>
            <a:p>
              <a:pPr eaLnBrk="1" hangingPunct="1">
                <a:spcBef>
                  <a:spcPct val="0"/>
                </a:spcBef>
                <a:buFontTx/>
                <a:buNone/>
              </a:pPr>
              <a:r>
                <a:rPr lang="es-ES" altLang="es-CR" sz="1800">
                  <a:latin typeface="Arial" panose="020B0604020202020204" pitchFamily="34" charset="0"/>
                </a:rPr>
                <a:t>   o de referencia</a:t>
              </a:r>
            </a:p>
          </p:txBody>
        </p:sp>
        <p:sp>
          <p:nvSpPr>
            <p:cNvPr id="16387" name="Text Box 5">
              <a:extLst>
                <a:ext uri="{FF2B5EF4-FFF2-40B4-BE49-F238E27FC236}">
                  <a16:creationId xmlns:a16="http://schemas.microsoft.com/office/drawing/2014/main" id="{1C2F0D4A-2145-BB48-9E6F-8058622466DD}"/>
                </a:ext>
              </a:extLst>
            </p:cNvPr>
            <p:cNvSpPr txBox="1">
              <a:spLocks noChangeArrowheads="1"/>
            </p:cNvSpPr>
            <p:nvPr/>
          </p:nvSpPr>
          <p:spPr bwMode="auto">
            <a:xfrm>
              <a:off x="480" y="192"/>
              <a:ext cx="431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R" sz="2000" b="1" i="1" u="sng">
                  <a:solidFill>
                    <a:srgbClr val="FF9900"/>
                  </a:solidFill>
                  <a:latin typeface="Arial" panose="020B0604020202020204" pitchFamily="34" charset="0"/>
                </a:rPr>
                <a:t>ETAPAS DE LA ELABORACIÓN DEL MARCO TEÓRICO</a:t>
              </a:r>
            </a:p>
          </p:txBody>
        </p:sp>
        <p:sp>
          <p:nvSpPr>
            <p:cNvPr id="16388" name="Text Box 6">
              <a:extLst>
                <a:ext uri="{FF2B5EF4-FFF2-40B4-BE49-F238E27FC236}">
                  <a16:creationId xmlns:a16="http://schemas.microsoft.com/office/drawing/2014/main" id="{D96E80E8-868A-A842-A59D-402F5DB93326}"/>
                </a:ext>
              </a:extLst>
            </p:cNvPr>
            <p:cNvSpPr txBox="1">
              <a:spLocks noChangeArrowheads="1"/>
            </p:cNvSpPr>
            <p:nvPr/>
          </p:nvSpPr>
          <p:spPr bwMode="auto">
            <a:xfrm>
              <a:off x="432" y="1248"/>
              <a:ext cx="1718" cy="248"/>
            </a:xfrm>
            <a:prstGeom prst="rect">
              <a:avLst/>
            </a:prstGeom>
            <a:noFill/>
            <a:ln w="12700">
              <a:solidFill>
                <a:srgbClr val="800000"/>
              </a:solidFill>
              <a:miter lim="800000"/>
              <a:headEnd/>
              <a:tailEnd/>
            </a:ln>
            <a:extLst>
              <a:ext uri="{909E8E84-426E-40DD-AFC4-6F175D3DCCD1}">
                <a14:hiddenFill xmlns:a14="http://schemas.microsoft.com/office/drawing/2010/main">
                  <a:solidFill>
                    <a:srgbClr val="FFFFFF"/>
                  </a:solidFill>
                </a14:hiddenFill>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R" sz="1900">
                  <a:solidFill>
                    <a:schemeClr val="hlink"/>
                  </a:solidFill>
                  <a:latin typeface="Arial" panose="020B0604020202020204" pitchFamily="34" charset="0"/>
                </a:rPr>
                <a:t>Revisión de la literatura</a:t>
              </a:r>
            </a:p>
          </p:txBody>
        </p:sp>
        <p:grpSp>
          <p:nvGrpSpPr>
            <p:cNvPr id="16389" name="Group 16">
              <a:extLst>
                <a:ext uri="{FF2B5EF4-FFF2-40B4-BE49-F238E27FC236}">
                  <a16:creationId xmlns:a16="http://schemas.microsoft.com/office/drawing/2014/main" id="{25C6BBA6-E2D3-CF44-9A5F-946E885C3D96}"/>
                </a:ext>
              </a:extLst>
            </p:cNvPr>
            <p:cNvGrpSpPr>
              <a:grpSpLocks/>
            </p:cNvGrpSpPr>
            <p:nvPr/>
          </p:nvGrpSpPr>
          <p:grpSpPr bwMode="auto">
            <a:xfrm>
              <a:off x="384" y="1536"/>
              <a:ext cx="4621" cy="826"/>
              <a:chOff x="768" y="1648"/>
              <a:chExt cx="4621" cy="826"/>
            </a:xfrm>
          </p:grpSpPr>
          <p:sp>
            <p:nvSpPr>
              <p:cNvPr id="16392" name="Text Box 7">
                <a:extLst>
                  <a:ext uri="{FF2B5EF4-FFF2-40B4-BE49-F238E27FC236}">
                    <a16:creationId xmlns:a16="http://schemas.microsoft.com/office/drawing/2014/main" id="{674BA800-AFBD-7546-9B38-BFB0F79031B9}"/>
                  </a:ext>
                </a:extLst>
              </p:cNvPr>
              <p:cNvSpPr txBox="1">
                <a:spLocks noChangeArrowheads="1"/>
              </p:cNvSpPr>
              <p:nvPr/>
            </p:nvSpPr>
            <p:spPr bwMode="auto">
              <a:xfrm>
                <a:off x="768" y="1648"/>
                <a:ext cx="700" cy="5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R" sz="1800">
                    <a:latin typeface="Arial" panose="020B0604020202020204" pitchFamily="34" charset="0"/>
                  </a:rPr>
                  <a:t>detectar</a:t>
                </a:r>
              </a:p>
              <a:p>
                <a:pPr eaLnBrk="1" hangingPunct="1">
                  <a:spcBef>
                    <a:spcPct val="0"/>
                  </a:spcBef>
                  <a:buFontTx/>
                  <a:buNone/>
                </a:pPr>
                <a:r>
                  <a:rPr lang="es-ES" altLang="es-CR" sz="1800">
                    <a:latin typeface="Arial" panose="020B0604020202020204" pitchFamily="34" charset="0"/>
                  </a:rPr>
                  <a:t>obtener</a:t>
                </a:r>
              </a:p>
              <a:p>
                <a:pPr eaLnBrk="1" hangingPunct="1">
                  <a:spcBef>
                    <a:spcPct val="0"/>
                  </a:spcBef>
                  <a:buFontTx/>
                  <a:buNone/>
                </a:pPr>
                <a:r>
                  <a:rPr lang="es-ES" altLang="es-CR" sz="1800">
                    <a:latin typeface="Arial" panose="020B0604020202020204" pitchFamily="34" charset="0"/>
                  </a:rPr>
                  <a:t>consultar</a:t>
                </a:r>
              </a:p>
            </p:txBody>
          </p:sp>
          <p:sp>
            <p:nvSpPr>
              <p:cNvPr id="16393" name="Text Box 8">
                <a:extLst>
                  <a:ext uri="{FF2B5EF4-FFF2-40B4-BE49-F238E27FC236}">
                    <a16:creationId xmlns:a16="http://schemas.microsoft.com/office/drawing/2014/main" id="{8F9D4484-B6E3-F84E-9A29-AE9BA446970A}"/>
                  </a:ext>
                </a:extLst>
              </p:cNvPr>
              <p:cNvSpPr txBox="1">
                <a:spLocks noChangeArrowheads="1"/>
              </p:cNvSpPr>
              <p:nvPr/>
            </p:nvSpPr>
            <p:spPr bwMode="auto">
              <a:xfrm>
                <a:off x="1814" y="1878"/>
                <a:ext cx="8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R" sz="1800">
                    <a:latin typeface="Arial" panose="020B0604020202020204" pitchFamily="34" charset="0"/>
                  </a:rPr>
                  <a:t>bibliografía</a:t>
                </a:r>
              </a:p>
            </p:txBody>
          </p:sp>
          <p:sp>
            <p:nvSpPr>
              <p:cNvPr id="16394" name="Text Box 9">
                <a:extLst>
                  <a:ext uri="{FF2B5EF4-FFF2-40B4-BE49-F238E27FC236}">
                    <a16:creationId xmlns:a16="http://schemas.microsoft.com/office/drawing/2014/main" id="{AA64700E-2E9E-BD4C-BE01-35C42F60FE60}"/>
                  </a:ext>
                </a:extLst>
              </p:cNvPr>
              <p:cNvSpPr txBox="1">
                <a:spLocks noChangeArrowheads="1"/>
              </p:cNvSpPr>
              <p:nvPr/>
            </p:nvSpPr>
            <p:spPr bwMode="auto">
              <a:xfrm>
                <a:off x="3350" y="2022"/>
                <a:ext cx="668"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R" sz="1800">
                    <a:latin typeface="Arial" panose="020B0604020202020204" pitchFamily="34" charset="0"/>
                  </a:rPr>
                  <a:t>extraer</a:t>
                </a:r>
              </a:p>
              <a:p>
                <a:pPr eaLnBrk="1" hangingPunct="1">
                  <a:spcBef>
                    <a:spcPct val="0"/>
                  </a:spcBef>
                  <a:buFontTx/>
                  <a:buNone/>
                </a:pPr>
                <a:r>
                  <a:rPr lang="es-ES" altLang="es-CR" sz="1800">
                    <a:latin typeface="Arial" panose="020B0604020202020204" pitchFamily="34" charset="0"/>
                  </a:rPr>
                  <a:t>recopilar</a:t>
                </a:r>
              </a:p>
            </p:txBody>
          </p:sp>
          <p:sp>
            <p:nvSpPr>
              <p:cNvPr id="16395" name="Text Box 10">
                <a:extLst>
                  <a:ext uri="{FF2B5EF4-FFF2-40B4-BE49-F238E27FC236}">
                    <a16:creationId xmlns:a16="http://schemas.microsoft.com/office/drawing/2014/main" id="{DD3F5B90-DDD3-C248-9B6C-C892917AC942}"/>
                  </a:ext>
                </a:extLst>
              </p:cNvPr>
              <p:cNvSpPr txBox="1">
                <a:spLocks noChangeArrowheads="1"/>
              </p:cNvSpPr>
              <p:nvPr/>
            </p:nvSpPr>
            <p:spPr bwMode="auto">
              <a:xfrm>
                <a:off x="4529" y="2070"/>
                <a:ext cx="860" cy="4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R" sz="1800">
                    <a:latin typeface="Arial" panose="020B0604020202020204" pitchFamily="34" charset="0"/>
                  </a:rPr>
                  <a:t>información</a:t>
                </a:r>
              </a:p>
              <a:p>
                <a:pPr eaLnBrk="1" hangingPunct="1">
                  <a:spcBef>
                    <a:spcPct val="0"/>
                  </a:spcBef>
                  <a:buFontTx/>
                  <a:buNone/>
                </a:pPr>
                <a:r>
                  <a:rPr lang="es-ES" altLang="es-CR" sz="1800">
                    <a:latin typeface="Arial" panose="020B0604020202020204" pitchFamily="34" charset="0"/>
                  </a:rPr>
                  <a:t>relevante</a:t>
                </a:r>
              </a:p>
            </p:txBody>
          </p:sp>
          <p:sp>
            <p:nvSpPr>
              <p:cNvPr id="16396" name="AutoShape 11">
                <a:extLst>
                  <a:ext uri="{FF2B5EF4-FFF2-40B4-BE49-F238E27FC236}">
                    <a16:creationId xmlns:a16="http://schemas.microsoft.com/office/drawing/2014/main" id="{83D8EE30-7198-D543-AE10-C0A5352B15FF}"/>
                  </a:ext>
                </a:extLst>
              </p:cNvPr>
              <p:cNvSpPr>
                <a:spLocks noChangeArrowheads="1"/>
              </p:cNvSpPr>
              <p:nvPr/>
            </p:nvSpPr>
            <p:spPr bwMode="auto">
              <a:xfrm>
                <a:off x="1488" y="1824"/>
                <a:ext cx="288" cy="288"/>
              </a:xfrm>
              <a:prstGeom prst="rightArrow">
                <a:avLst>
                  <a:gd name="adj1" fmla="val 0"/>
                  <a:gd name="adj2" fmla="val 25000"/>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s-CR" sz="1800">
                  <a:latin typeface="Arial" panose="020B0604020202020204" pitchFamily="34" charset="0"/>
                </a:endParaRPr>
              </a:p>
            </p:txBody>
          </p:sp>
          <p:sp>
            <p:nvSpPr>
              <p:cNvPr id="16397" name="AutoShape 12">
                <a:extLst>
                  <a:ext uri="{FF2B5EF4-FFF2-40B4-BE49-F238E27FC236}">
                    <a16:creationId xmlns:a16="http://schemas.microsoft.com/office/drawing/2014/main" id="{48A5CA55-58F6-6E4F-8218-2B10F0472F27}"/>
                  </a:ext>
                </a:extLst>
              </p:cNvPr>
              <p:cNvSpPr>
                <a:spLocks noChangeArrowheads="1"/>
              </p:cNvSpPr>
              <p:nvPr/>
            </p:nvSpPr>
            <p:spPr bwMode="auto">
              <a:xfrm rot="1331939">
                <a:off x="2743" y="2024"/>
                <a:ext cx="423" cy="143"/>
              </a:xfrm>
              <a:prstGeom prst="rightArrow">
                <a:avLst>
                  <a:gd name="adj1" fmla="val 50000"/>
                  <a:gd name="adj2" fmla="val 73951"/>
                </a:avLst>
              </a:prstGeom>
              <a:solidFill>
                <a:schemeClr val="accent1"/>
              </a:solidFill>
              <a:ln w="9525">
                <a:solidFill>
                  <a:schemeClr val="tx1"/>
                </a:solidFill>
                <a:miter lim="800000"/>
                <a:headEnd/>
                <a:tailEnd/>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s-CR" sz="1800">
                  <a:latin typeface="Arial" panose="020B0604020202020204" pitchFamily="34" charset="0"/>
                </a:endParaRPr>
              </a:p>
            </p:txBody>
          </p:sp>
          <p:grpSp>
            <p:nvGrpSpPr>
              <p:cNvPr id="16398" name="Group 15">
                <a:extLst>
                  <a:ext uri="{FF2B5EF4-FFF2-40B4-BE49-F238E27FC236}">
                    <a16:creationId xmlns:a16="http://schemas.microsoft.com/office/drawing/2014/main" id="{6FBF4675-9CFA-5043-8794-DF67CDB1F915}"/>
                  </a:ext>
                </a:extLst>
              </p:cNvPr>
              <p:cNvGrpSpPr>
                <a:grpSpLocks/>
              </p:cNvGrpSpPr>
              <p:nvPr/>
            </p:nvGrpSpPr>
            <p:grpSpPr bwMode="auto">
              <a:xfrm>
                <a:off x="4176" y="2064"/>
                <a:ext cx="288" cy="336"/>
                <a:chOff x="4032" y="2064"/>
                <a:chExt cx="288" cy="336"/>
              </a:xfrm>
            </p:grpSpPr>
            <p:sp>
              <p:nvSpPr>
                <p:cNvPr id="16399" name="Line 13">
                  <a:extLst>
                    <a:ext uri="{FF2B5EF4-FFF2-40B4-BE49-F238E27FC236}">
                      <a16:creationId xmlns:a16="http://schemas.microsoft.com/office/drawing/2014/main" id="{87429C1F-00BC-B546-BDE0-D2DD55F31D57}"/>
                    </a:ext>
                  </a:extLst>
                </p:cNvPr>
                <p:cNvSpPr>
                  <a:spLocks noChangeShapeType="1"/>
                </p:cNvSpPr>
                <p:nvPr/>
              </p:nvSpPr>
              <p:spPr bwMode="auto">
                <a:xfrm flipV="1">
                  <a:off x="4032" y="2256"/>
                  <a:ext cx="288" cy="144"/>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s-CR"/>
                </a:p>
              </p:txBody>
            </p:sp>
            <p:sp>
              <p:nvSpPr>
                <p:cNvPr id="16400" name="Line 14">
                  <a:extLst>
                    <a:ext uri="{FF2B5EF4-FFF2-40B4-BE49-F238E27FC236}">
                      <a16:creationId xmlns:a16="http://schemas.microsoft.com/office/drawing/2014/main" id="{7B3417F2-9AAD-CB48-A04D-F03EAF700D41}"/>
                    </a:ext>
                  </a:extLst>
                </p:cNvPr>
                <p:cNvSpPr>
                  <a:spLocks noChangeShapeType="1"/>
                </p:cNvSpPr>
                <p:nvPr/>
              </p:nvSpPr>
              <p:spPr bwMode="auto">
                <a:xfrm>
                  <a:off x="4032" y="2064"/>
                  <a:ext cx="288" cy="192"/>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s-CR"/>
                </a:p>
              </p:txBody>
            </p:sp>
          </p:grpSp>
        </p:grpSp>
        <p:sp>
          <p:nvSpPr>
            <p:cNvPr id="16390" name="Text Box 17">
              <a:extLst>
                <a:ext uri="{FF2B5EF4-FFF2-40B4-BE49-F238E27FC236}">
                  <a16:creationId xmlns:a16="http://schemas.microsoft.com/office/drawing/2014/main" id="{54A7BDD5-4EBA-F34E-A373-13E9D29FB084}"/>
                </a:ext>
              </a:extLst>
            </p:cNvPr>
            <p:cNvSpPr txBox="1">
              <a:spLocks noChangeArrowheads="1"/>
            </p:cNvSpPr>
            <p:nvPr/>
          </p:nvSpPr>
          <p:spPr bwMode="auto">
            <a:xfrm>
              <a:off x="384" y="2272"/>
              <a:ext cx="162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R" sz="1800" u="sng">
                  <a:solidFill>
                    <a:schemeClr val="hlink"/>
                  </a:solidFill>
                  <a:latin typeface="Arial" panose="020B0604020202020204" pitchFamily="34" charset="0"/>
                </a:rPr>
                <a:t>Fuentes de información</a:t>
              </a:r>
            </a:p>
          </p:txBody>
        </p:sp>
        <p:sp>
          <p:nvSpPr>
            <p:cNvPr id="16391" name="Text Box 18">
              <a:extLst>
                <a:ext uri="{FF2B5EF4-FFF2-40B4-BE49-F238E27FC236}">
                  <a16:creationId xmlns:a16="http://schemas.microsoft.com/office/drawing/2014/main" id="{98092852-BC8F-194B-905A-FE280BE8C26F}"/>
                </a:ext>
              </a:extLst>
            </p:cNvPr>
            <p:cNvSpPr txBox="1">
              <a:spLocks noChangeArrowheads="1"/>
            </p:cNvSpPr>
            <p:nvPr/>
          </p:nvSpPr>
          <p:spPr bwMode="auto">
            <a:xfrm>
              <a:off x="384" y="2544"/>
              <a:ext cx="5319" cy="17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286000" indent="-4572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743200"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3200400"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657600"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4114800" indent="-4572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AutoNum type="alphaUcPeriod"/>
              </a:pPr>
              <a:r>
                <a:rPr lang="es-ES" altLang="es-CR" sz="1600">
                  <a:solidFill>
                    <a:schemeClr val="hlink"/>
                  </a:solidFill>
                  <a:latin typeface="Arial" panose="020B0604020202020204" pitchFamily="34" charset="0"/>
                </a:rPr>
                <a:t>PRIMARIAS:</a:t>
              </a:r>
              <a:r>
                <a:rPr lang="es-ES" altLang="es-CR" sz="1600">
                  <a:latin typeface="Arial" panose="020B0604020202020204" pitchFamily="34" charset="0"/>
                </a:rPr>
                <a:t>	(datos de primera mano)</a:t>
              </a:r>
            </a:p>
            <a:p>
              <a:pPr eaLnBrk="1" hangingPunct="1">
                <a:spcBef>
                  <a:spcPct val="0"/>
                </a:spcBef>
                <a:buFontTx/>
                <a:buNone/>
              </a:pPr>
              <a:r>
                <a:rPr lang="es-ES" altLang="es-CR" sz="1600">
                  <a:latin typeface="Arial" panose="020B0604020202020204" pitchFamily="34" charset="0"/>
                </a:rPr>
                <a:t>			libros, antologías, artículos, monografías, tesis, disertaciones</a:t>
              </a:r>
            </a:p>
            <a:p>
              <a:pPr eaLnBrk="1" hangingPunct="1">
                <a:spcBef>
                  <a:spcPct val="0"/>
                </a:spcBef>
                <a:buFontTx/>
                <a:buNone/>
              </a:pPr>
              <a:r>
                <a:rPr lang="es-ES" altLang="es-CR" sz="1600">
                  <a:latin typeface="Arial" panose="020B0604020202020204" pitchFamily="34" charset="0"/>
                </a:rPr>
                <a:t>			documentos oficiales, testimonios de expertos, Internet,</a:t>
              </a:r>
            </a:p>
            <a:p>
              <a:pPr eaLnBrk="1" hangingPunct="1">
                <a:spcBef>
                  <a:spcPct val="0"/>
                </a:spcBef>
                <a:buFontTx/>
                <a:buNone/>
              </a:pPr>
              <a:r>
                <a:rPr lang="es-ES" altLang="es-CR" sz="1600">
                  <a:latin typeface="Arial" panose="020B0604020202020204" pitchFamily="34" charset="0"/>
                </a:rPr>
                <a:t>			</a:t>
              </a:r>
              <a:r>
                <a:rPr lang="ja-JP" altLang="es-ES" sz="1600">
                  <a:latin typeface="Arial" panose="020B0604020202020204" pitchFamily="34" charset="0"/>
                </a:rPr>
                <a:t>“</a:t>
              </a:r>
              <a:r>
                <a:rPr lang="es-ES" altLang="ja-JP" sz="1600">
                  <a:latin typeface="Arial" panose="020B0604020202020204" pitchFamily="34" charset="0"/>
                </a:rPr>
                <a:t>artículos científicos</a:t>
              </a:r>
              <a:r>
                <a:rPr lang="ja-JP" altLang="es-ES" sz="1600">
                  <a:latin typeface="Arial" panose="020B0604020202020204" pitchFamily="34" charset="0"/>
                </a:rPr>
                <a:t>”</a:t>
              </a:r>
              <a:r>
                <a:rPr lang="es-ES" altLang="ja-JP" sz="1600">
                  <a:latin typeface="Arial" panose="020B0604020202020204" pitchFamily="34" charset="0"/>
                </a:rPr>
                <a:t>.</a:t>
              </a:r>
            </a:p>
            <a:p>
              <a:pPr eaLnBrk="1" hangingPunct="1">
                <a:spcBef>
                  <a:spcPct val="0"/>
                </a:spcBef>
                <a:buFontTx/>
                <a:buNone/>
              </a:pPr>
              <a:endParaRPr lang="es-ES" altLang="es-CR" sz="1400">
                <a:latin typeface="Arial" panose="020B0604020202020204" pitchFamily="34" charset="0"/>
              </a:endParaRPr>
            </a:p>
            <a:p>
              <a:pPr eaLnBrk="1" hangingPunct="1">
                <a:spcBef>
                  <a:spcPct val="0"/>
                </a:spcBef>
                <a:buFontTx/>
                <a:buAutoNum type="alphaUcPeriod" startAt="2"/>
              </a:pPr>
              <a:r>
                <a:rPr lang="es-ES" altLang="es-CR" sz="1600">
                  <a:solidFill>
                    <a:schemeClr val="hlink"/>
                  </a:solidFill>
                  <a:latin typeface="Arial" panose="020B0604020202020204" pitchFamily="34" charset="0"/>
                </a:rPr>
                <a:t>SECUNDARIAS</a:t>
              </a:r>
              <a:r>
                <a:rPr lang="es-ES" altLang="es-CR" sz="1600">
                  <a:latin typeface="Arial" panose="020B0604020202020204" pitchFamily="34" charset="0"/>
                </a:rPr>
                <a:t>: (listado de fuentes primarias) (reprocesar información)</a:t>
              </a:r>
            </a:p>
            <a:p>
              <a:pPr lvl="4" eaLnBrk="1" hangingPunct="1">
                <a:spcBef>
                  <a:spcPct val="0"/>
                </a:spcBef>
                <a:buFontTx/>
                <a:buNone/>
              </a:pPr>
              <a:r>
                <a:rPr lang="es-ES" altLang="es-CR" sz="1600">
                  <a:latin typeface="Arial" panose="020B0604020202020204" pitchFamily="34" charset="0"/>
                </a:rPr>
                <a:t>   compilaciones, resúmenes y listado de referencias,</a:t>
              </a:r>
            </a:p>
            <a:p>
              <a:pPr lvl="4" eaLnBrk="1" hangingPunct="1">
                <a:spcBef>
                  <a:spcPct val="0"/>
                </a:spcBef>
                <a:buFontTx/>
                <a:buNone/>
              </a:pPr>
              <a:r>
                <a:rPr lang="es-ES" altLang="es-CR" sz="1600">
                  <a:latin typeface="Arial" panose="020B0604020202020204" pitchFamily="34" charset="0"/>
                </a:rPr>
                <a:t>   publicaciones en un área de conocimiento.</a:t>
              </a:r>
            </a:p>
            <a:p>
              <a:pPr lvl="4" eaLnBrk="1" hangingPunct="1">
                <a:spcBef>
                  <a:spcPct val="0"/>
                </a:spcBef>
                <a:buFontTx/>
                <a:buNone/>
              </a:pPr>
              <a:endParaRPr lang="es-ES" altLang="es-CR" sz="1600">
                <a:latin typeface="Arial" panose="020B0604020202020204" pitchFamily="34" charset="0"/>
              </a:endParaRPr>
            </a:p>
            <a:p>
              <a:pPr eaLnBrk="1" hangingPunct="1">
                <a:spcBef>
                  <a:spcPct val="0"/>
                </a:spcBef>
                <a:buFontTx/>
                <a:buAutoNum type="alphaUcPeriod" startAt="2"/>
              </a:pPr>
              <a:r>
                <a:rPr lang="es-ES" altLang="es-CR" sz="1600">
                  <a:solidFill>
                    <a:schemeClr val="hlink"/>
                  </a:solidFill>
                  <a:latin typeface="Arial" panose="020B0604020202020204" pitchFamily="34" charset="0"/>
                </a:rPr>
                <a:t>TERCIARIAS</a:t>
              </a:r>
              <a:r>
                <a:rPr lang="es-ES" altLang="es-CR" sz="1600">
                  <a:latin typeface="Arial" panose="020B0604020202020204" pitchFamily="34" charset="0"/>
                </a:rPr>
                <a:t>: compendios de fuentes secundarios, listados de publicaciones</a:t>
              </a:r>
            </a:p>
            <a:p>
              <a:pPr eaLnBrk="1" hangingPunct="1">
                <a:spcBef>
                  <a:spcPct val="0"/>
                </a:spcBef>
                <a:buFontTx/>
                <a:buNone/>
              </a:pPr>
              <a:r>
                <a:rPr lang="es-ES" altLang="es-CR" sz="1600">
                  <a:latin typeface="Arial" panose="020B0604020202020204" pitchFamily="34" charset="0"/>
                </a:rPr>
                <a:t>			 boletines, conferencias, simposios, sitios WEB, títulos de reportes, etc.</a:t>
              </a:r>
            </a:p>
          </p:txBody>
        </p:sp>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409" name="Group 24">
            <a:extLst>
              <a:ext uri="{FF2B5EF4-FFF2-40B4-BE49-F238E27FC236}">
                <a16:creationId xmlns:a16="http://schemas.microsoft.com/office/drawing/2014/main" id="{185042F7-2708-2344-B940-98FDD5351B44}"/>
              </a:ext>
            </a:extLst>
          </p:cNvPr>
          <p:cNvGrpSpPr>
            <a:grpSpLocks/>
          </p:cNvGrpSpPr>
          <p:nvPr/>
        </p:nvGrpSpPr>
        <p:grpSpPr bwMode="auto">
          <a:xfrm>
            <a:off x="1981201" y="304800"/>
            <a:ext cx="8569325" cy="3511550"/>
            <a:chOff x="288" y="192"/>
            <a:chExt cx="5398" cy="2212"/>
          </a:xfrm>
        </p:grpSpPr>
        <p:sp>
          <p:nvSpPr>
            <p:cNvPr id="17413" name="Text Box 6">
              <a:extLst>
                <a:ext uri="{FF2B5EF4-FFF2-40B4-BE49-F238E27FC236}">
                  <a16:creationId xmlns:a16="http://schemas.microsoft.com/office/drawing/2014/main" id="{FDC3E247-91E5-E24E-97BC-2FAFFD01575E}"/>
                </a:ext>
              </a:extLst>
            </p:cNvPr>
            <p:cNvSpPr txBox="1">
              <a:spLocks noChangeArrowheads="1"/>
            </p:cNvSpPr>
            <p:nvPr/>
          </p:nvSpPr>
          <p:spPr bwMode="auto">
            <a:xfrm>
              <a:off x="480" y="192"/>
              <a:ext cx="4316"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R" sz="2000" b="1" i="1" u="sng">
                  <a:solidFill>
                    <a:srgbClr val="FF9900"/>
                  </a:solidFill>
                  <a:latin typeface="Arial" panose="020B0604020202020204" pitchFamily="34" charset="0"/>
                </a:rPr>
                <a:t>ETAPAS DE LA ELABORACIÓN DEL MARCO TEÓRICO</a:t>
              </a:r>
            </a:p>
          </p:txBody>
        </p:sp>
        <p:grpSp>
          <p:nvGrpSpPr>
            <p:cNvPr id="17414" name="Group 22">
              <a:extLst>
                <a:ext uri="{FF2B5EF4-FFF2-40B4-BE49-F238E27FC236}">
                  <a16:creationId xmlns:a16="http://schemas.microsoft.com/office/drawing/2014/main" id="{73B69283-B999-7E4A-B0EF-F17E06B58525}"/>
                </a:ext>
              </a:extLst>
            </p:cNvPr>
            <p:cNvGrpSpPr>
              <a:grpSpLocks/>
            </p:cNvGrpSpPr>
            <p:nvPr/>
          </p:nvGrpSpPr>
          <p:grpSpPr bwMode="auto">
            <a:xfrm>
              <a:off x="288" y="624"/>
              <a:ext cx="5398" cy="1780"/>
              <a:chOff x="288" y="624"/>
              <a:chExt cx="5398" cy="1780"/>
            </a:xfrm>
          </p:grpSpPr>
          <p:sp>
            <p:nvSpPr>
              <p:cNvPr id="17415" name="Text Box 18">
                <a:extLst>
                  <a:ext uri="{FF2B5EF4-FFF2-40B4-BE49-F238E27FC236}">
                    <a16:creationId xmlns:a16="http://schemas.microsoft.com/office/drawing/2014/main" id="{7A17E4CC-E61B-E640-9D07-B2AF1E061BE1}"/>
                  </a:ext>
                </a:extLst>
              </p:cNvPr>
              <p:cNvSpPr txBox="1">
                <a:spLocks noChangeArrowheads="1"/>
              </p:cNvSpPr>
              <p:nvPr/>
            </p:nvSpPr>
            <p:spPr bwMode="auto">
              <a:xfrm>
                <a:off x="336" y="624"/>
                <a:ext cx="134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R" sz="1800" u="sng">
                    <a:solidFill>
                      <a:schemeClr val="hlink"/>
                    </a:solidFill>
                    <a:latin typeface="Arial" panose="020B0604020202020204" pitchFamily="34" charset="0"/>
                  </a:rPr>
                  <a:t>Inicio de la revisión</a:t>
                </a:r>
              </a:p>
            </p:txBody>
          </p:sp>
          <p:sp>
            <p:nvSpPr>
              <p:cNvPr id="17416" name="Text Box 19">
                <a:extLst>
                  <a:ext uri="{FF2B5EF4-FFF2-40B4-BE49-F238E27FC236}">
                    <a16:creationId xmlns:a16="http://schemas.microsoft.com/office/drawing/2014/main" id="{4C575BCF-B8E0-5A49-AD12-C5637BE13214}"/>
                  </a:ext>
                </a:extLst>
              </p:cNvPr>
              <p:cNvSpPr txBox="1">
                <a:spLocks noChangeArrowheads="1"/>
              </p:cNvSpPr>
              <p:nvPr/>
            </p:nvSpPr>
            <p:spPr bwMode="auto">
              <a:xfrm>
                <a:off x="288" y="960"/>
                <a:ext cx="5398" cy="1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AutoNum type="alphaLcPeriod"/>
                </a:pPr>
                <a:r>
                  <a:rPr lang="es-ES" altLang="es-CR" sz="1600">
                    <a:latin typeface="Arial" panose="020B0604020202020204" pitchFamily="34" charset="0"/>
                  </a:rPr>
                  <a:t>acudir directamente a las fuentes primarias u originales (cuando se conoce bien el área </a:t>
                </a:r>
              </a:p>
              <a:p>
                <a:pPr eaLnBrk="1" hangingPunct="1">
                  <a:spcBef>
                    <a:spcPct val="0"/>
                  </a:spcBef>
                  <a:buFontTx/>
                  <a:buNone/>
                </a:pPr>
                <a:r>
                  <a:rPr lang="es-ES" altLang="es-CR" sz="1600">
                    <a:latin typeface="Arial" panose="020B0604020202020204" pitchFamily="34" charset="0"/>
                  </a:rPr>
                  <a:t>        de estudio)</a:t>
                </a:r>
              </a:p>
              <a:p>
                <a:pPr eaLnBrk="1" hangingPunct="1">
                  <a:spcBef>
                    <a:spcPct val="0"/>
                  </a:spcBef>
                  <a:buFontTx/>
                  <a:buNone/>
                </a:pPr>
                <a:endParaRPr lang="es-ES" altLang="es-CR" sz="1600">
                  <a:latin typeface="Arial" panose="020B0604020202020204" pitchFamily="34" charset="0"/>
                </a:endParaRPr>
              </a:p>
              <a:p>
                <a:pPr eaLnBrk="1" hangingPunct="1">
                  <a:spcBef>
                    <a:spcPct val="0"/>
                  </a:spcBef>
                  <a:buFontTx/>
                  <a:buNone/>
                </a:pPr>
                <a:r>
                  <a:rPr lang="es-ES" altLang="es-CR" sz="1600">
                    <a:latin typeface="Arial" panose="020B0604020202020204" pitchFamily="34" charset="0"/>
                  </a:rPr>
                  <a:t>b.	 Consultar a expertos, para encaminarnos a las fuentes primarias</a:t>
                </a:r>
              </a:p>
              <a:p>
                <a:pPr eaLnBrk="1" hangingPunct="1">
                  <a:spcBef>
                    <a:spcPct val="0"/>
                  </a:spcBef>
                  <a:buFontTx/>
                  <a:buNone/>
                </a:pPr>
                <a:endParaRPr lang="es-ES" altLang="es-CR" sz="1600">
                  <a:latin typeface="Arial" panose="020B0604020202020204" pitchFamily="34" charset="0"/>
                </a:endParaRPr>
              </a:p>
              <a:p>
                <a:pPr eaLnBrk="1" hangingPunct="1">
                  <a:spcBef>
                    <a:spcPct val="0"/>
                  </a:spcBef>
                  <a:buFontTx/>
                  <a:buNone/>
                </a:pPr>
                <a:r>
                  <a:rPr lang="es-ES" altLang="es-CR" sz="1600">
                    <a:latin typeface="Arial" panose="020B0604020202020204" pitchFamily="34" charset="0"/>
                  </a:rPr>
                  <a:t>c.	Fuentes terciarios         secundarios          primarios</a:t>
                </a:r>
              </a:p>
              <a:p>
                <a:pPr eaLnBrk="1" hangingPunct="1">
                  <a:spcBef>
                    <a:spcPct val="0"/>
                  </a:spcBef>
                  <a:buFontTx/>
                  <a:buNone/>
                </a:pPr>
                <a:endParaRPr lang="es-ES" altLang="es-CR" sz="1600">
                  <a:latin typeface="Arial" panose="020B0604020202020204" pitchFamily="34" charset="0"/>
                </a:endParaRPr>
              </a:p>
              <a:p>
                <a:pPr eaLnBrk="1" hangingPunct="1">
                  <a:spcBef>
                    <a:spcPct val="0"/>
                  </a:spcBef>
                  <a:buFontTx/>
                  <a:buNone/>
                </a:pPr>
                <a:r>
                  <a:rPr lang="es-ES" altLang="es-CR" sz="1600">
                    <a:latin typeface="Arial" panose="020B0604020202020204" pitchFamily="34" charset="0"/>
                  </a:rPr>
                  <a:t>d.	Motores de búsqueda en Internet, directorios, base de datos de la WEB</a:t>
                </a:r>
              </a:p>
              <a:p>
                <a:pPr eaLnBrk="1" hangingPunct="1">
                  <a:spcBef>
                    <a:spcPct val="0"/>
                  </a:spcBef>
                  <a:buFontTx/>
                  <a:buNone/>
                </a:pPr>
                <a:r>
                  <a:rPr lang="es-ES" altLang="es-CR" sz="1600">
                    <a:latin typeface="Arial" panose="020B0604020202020204" pitchFamily="34" charset="0"/>
                  </a:rPr>
                  <a:t>			</a:t>
                </a:r>
              </a:p>
            </p:txBody>
          </p:sp>
          <p:sp>
            <p:nvSpPr>
              <p:cNvPr id="17417" name="Line 20">
                <a:extLst>
                  <a:ext uri="{FF2B5EF4-FFF2-40B4-BE49-F238E27FC236}">
                    <a16:creationId xmlns:a16="http://schemas.microsoft.com/office/drawing/2014/main" id="{8B4A9D01-9CD3-B04C-A586-C599B95B5BC2}"/>
                  </a:ext>
                </a:extLst>
              </p:cNvPr>
              <p:cNvSpPr>
                <a:spLocks noChangeShapeType="1"/>
              </p:cNvSpPr>
              <p:nvPr/>
            </p:nvSpPr>
            <p:spPr bwMode="auto">
              <a:xfrm>
                <a:off x="1680" y="1872"/>
                <a:ext cx="240"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s-CR"/>
              </a:p>
            </p:txBody>
          </p:sp>
          <p:sp>
            <p:nvSpPr>
              <p:cNvPr id="17418" name="Line 21">
                <a:extLst>
                  <a:ext uri="{FF2B5EF4-FFF2-40B4-BE49-F238E27FC236}">
                    <a16:creationId xmlns:a16="http://schemas.microsoft.com/office/drawing/2014/main" id="{312BEFB8-3376-B248-9B1C-3BF78B9C2D96}"/>
                  </a:ext>
                </a:extLst>
              </p:cNvPr>
              <p:cNvSpPr>
                <a:spLocks noChangeShapeType="1"/>
              </p:cNvSpPr>
              <p:nvPr/>
            </p:nvSpPr>
            <p:spPr bwMode="auto">
              <a:xfrm>
                <a:off x="2688" y="1872"/>
                <a:ext cx="240"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s-CR"/>
              </a:p>
            </p:txBody>
          </p:sp>
        </p:grpSp>
      </p:grpSp>
      <p:grpSp>
        <p:nvGrpSpPr>
          <p:cNvPr id="17410" name="Group 25">
            <a:extLst>
              <a:ext uri="{FF2B5EF4-FFF2-40B4-BE49-F238E27FC236}">
                <a16:creationId xmlns:a16="http://schemas.microsoft.com/office/drawing/2014/main" id="{54E04EA0-7BB5-9242-BA7D-C61EE89DA771}"/>
              </a:ext>
            </a:extLst>
          </p:cNvPr>
          <p:cNvGrpSpPr>
            <a:grpSpLocks/>
          </p:cNvGrpSpPr>
          <p:nvPr/>
        </p:nvGrpSpPr>
        <p:grpSpPr bwMode="auto">
          <a:xfrm>
            <a:off x="1981200" y="3962401"/>
            <a:ext cx="7772400" cy="1939925"/>
            <a:chOff x="336" y="480"/>
            <a:chExt cx="4896" cy="1222"/>
          </a:xfrm>
        </p:grpSpPr>
        <p:sp>
          <p:nvSpPr>
            <p:cNvPr id="17411" name="Text Box 26">
              <a:extLst>
                <a:ext uri="{FF2B5EF4-FFF2-40B4-BE49-F238E27FC236}">
                  <a16:creationId xmlns:a16="http://schemas.microsoft.com/office/drawing/2014/main" id="{1D556683-C378-AB4C-91BA-DA19B9FD18C5}"/>
                </a:ext>
              </a:extLst>
            </p:cNvPr>
            <p:cNvSpPr txBox="1">
              <a:spLocks noChangeArrowheads="1"/>
            </p:cNvSpPr>
            <p:nvPr/>
          </p:nvSpPr>
          <p:spPr bwMode="auto">
            <a:xfrm>
              <a:off x="336" y="480"/>
              <a:ext cx="2692"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R" sz="1800" u="sng">
                  <a:solidFill>
                    <a:schemeClr val="hlink"/>
                  </a:solidFill>
                  <a:latin typeface="Arial" panose="020B0604020202020204" pitchFamily="34" charset="0"/>
                </a:rPr>
                <a:t>Obtención (recuperación) de la literatura</a:t>
              </a:r>
            </a:p>
          </p:txBody>
        </p:sp>
        <p:sp>
          <p:nvSpPr>
            <p:cNvPr id="17412" name="Text Box 27">
              <a:extLst>
                <a:ext uri="{FF2B5EF4-FFF2-40B4-BE49-F238E27FC236}">
                  <a16:creationId xmlns:a16="http://schemas.microsoft.com/office/drawing/2014/main" id="{B5D2737C-74A9-A243-A5B6-F40B5E721741}"/>
                </a:ext>
              </a:extLst>
            </p:cNvPr>
            <p:cNvSpPr txBox="1">
              <a:spLocks noChangeArrowheads="1"/>
            </p:cNvSpPr>
            <p:nvPr/>
          </p:nvSpPr>
          <p:spPr bwMode="auto">
            <a:xfrm>
              <a:off x="337" y="720"/>
              <a:ext cx="4895" cy="9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R" sz="1600">
                  <a:latin typeface="Arial" panose="020B0604020202020204" pitchFamily="34" charset="0"/>
                </a:rPr>
                <a:t>Localizar físicamente la información		- bibliotecas físicas y electrónicas</a:t>
              </a:r>
            </a:p>
            <a:p>
              <a:pPr eaLnBrk="1" hangingPunct="1">
                <a:spcBef>
                  <a:spcPct val="0"/>
                </a:spcBef>
                <a:buFontTx/>
                <a:buNone/>
              </a:pPr>
              <a:r>
                <a:rPr lang="es-ES" altLang="es-CR" sz="1600">
                  <a:latin typeface="Arial" panose="020B0604020202020204" pitchFamily="34" charset="0"/>
                </a:rPr>
                <a:t>						- filmotecas</a:t>
              </a:r>
            </a:p>
            <a:p>
              <a:pPr eaLnBrk="1" hangingPunct="1">
                <a:spcBef>
                  <a:spcPct val="0"/>
                </a:spcBef>
                <a:buFontTx/>
                <a:buNone/>
              </a:pPr>
              <a:r>
                <a:rPr lang="es-ES" altLang="es-CR" sz="1600">
                  <a:latin typeface="Arial" panose="020B0604020202020204" pitchFamily="34" charset="0"/>
                </a:rPr>
                <a:t>						- hemerotecas</a:t>
              </a:r>
            </a:p>
            <a:p>
              <a:pPr eaLnBrk="1" hangingPunct="1">
                <a:spcBef>
                  <a:spcPct val="0"/>
                </a:spcBef>
                <a:buFontTx/>
                <a:buNone/>
              </a:pPr>
              <a:r>
                <a:rPr lang="es-ES" altLang="es-CR" sz="1600">
                  <a:latin typeface="Arial" panose="020B0604020202020204" pitchFamily="34" charset="0"/>
                </a:rPr>
                <a:t>						- videotecas</a:t>
              </a:r>
            </a:p>
            <a:p>
              <a:pPr eaLnBrk="1" hangingPunct="1">
                <a:spcBef>
                  <a:spcPct val="0"/>
                </a:spcBef>
                <a:buFontTx/>
                <a:buNone/>
              </a:pPr>
              <a:r>
                <a:rPr lang="es-ES" altLang="es-CR" sz="1600">
                  <a:latin typeface="Arial" panose="020B0604020202020204" pitchFamily="34" charset="0"/>
                </a:rPr>
                <a:t>						- sitios de INTERNET</a:t>
              </a:r>
            </a:p>
            <a:p>
              <a:pPr eaLnBrk="1" hangingPunct="1">
                <a:spcBef>
                  <a:spcPct val="0"/>
                </a:spcBef>
                <a:buFontTx/>
                <a:buNone/>
              </a:pPr>
              <a:r>
                <a:rPr lang="es-ES" altLang="es-CR" sz="1600">
                  <a:latin typeface="Arial" panose="020B0604020202020204" pitchFamily="34" charset="0"/>
                </a:rPr>
                <a:t>			</a:t>
              </a:r>
            </a:p>
          </p:txBody>
        </p:sp>
      </p:gr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433" name="Group 23">
            <a:extLst>
              <a:ext uri="{FF2B5EF4-FFF2-40B4-BE49-F238E27FC236}">
                <a16:creationId xmlns:a16="http://schemas.microsoft.com/office/drawing/2014/main" id="{FD487A71-DB86-2043-AD37-259282CAFE69}"/>
              </a:ext>
            </a:extLst>
          </p:cNvPr>
          <p:cNvGrpSpPr>
            <a:grpSpLocks/>
          </p:cNvGrpSpPr>
          <p:nvPr/>
        </p:nvGrpSpPr>
        <p:grpSpPr bwMode="auto">
          <a:xfrm>
            <a:off x="1905001" y="677864"/>
            <a:ext cx="7999413" cy="6199187"/>
            <a:chOff x="240" y="427"/>
            <a:chExt cx="5039" cy="3905"/>
          </a:xfrm>
        </p:grpSpPr>
        <p:sp>
          <p:nvSpPr>
            <p:cNvPr id="18434" name="Text Box 12">
              <a:extLst>
                <a:ext uri="{FF2B5EF4-FFF2-40B4-BE49-F238E27FC236}">
                  <a16:creationId xmlns:a16="http://schemas.microsoft.com/office/drawing/2014/main" id="{24ED4781-4D3B-2B48-A39A-672834EC5132}"/>
                </a:ext>
              </a:extLst>
            </p:cNvPr>
            <p:cNvSpPr txBox="1">
              <a:spLocks noChangeArrowheads="1"/>
            </p:cNvSpPr>
            <p:nvPr/>
          </p:nvSpPr>
          <p:spPr bwMode="auto">
            <a:xfrm>
              <a:off x="289" y="667"/>
              <a:ext cx="4990" cy="19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R" sz="1600">
                  <a:latin typeface="Arial" panose="020B0604020202020204" pitchFamily="34" charset="0"/>
                </a:rPr>
                <a:t>Seleccionar los que serán útiles a la investigación	</a:t>
              </a:r>
            </a:p>
            <a:p>
              <a:pPr eaLnBrk="1" hangingPunct="1">
                <a:spcBef>
                  <a:spcPct val="0"/>
                </a:spcBef>
                <a:buFontTx/>
                <a:buNone/>
              </a:pPr>
              <a:endParaRPr lang="es-ES" altLang="es-CR" sz="1600">
                <a:latin typeface="Arial" panose="020B0604020202020204" pitchFamily="34" charset="0"/>
              </a:endParaRPr>
            </a:p>
            <a:p>
              <a:pPr eaLnBrk="1" hangingPunct="1">
                <a:spcBef>
                  <a:spcPct val="0"/>
                </a:spcBef>
                <a:buFontTx/>
                <a:buNone/>
              </a:pPr>
              <a:r>
                <a:rPr lang="es-ES" altLang="es-CR" sz="1600" b="1">
                  <a:latin typeface="Arial" panose="020B0604020202020204" pitchFamily="34" charset="0"/>
                </a:rPr>
                <a:t>F.P</a:t>
              </a:r>
              <a:r>
                <a:rPr lang="es-ES" altLang="es-CR" sz="1600">
                  <a:latin typeface="Arial" panose="020B0604020202020204" pitchFamily="34" charset="0"/>
                </a:rPr>
                <a:t>.		Libros, revistas científicas, ponencias o trabajos presentados en congresos,</a:t>
              </a:r>
            </a:p>
            <a:p>
              <a:pPr eaLnBrk="1" hangingPunct="1">
                <a:spcBef>
                  <a:spcPct val="0"/>
                </a:spcBef>
                <a:buFontTx/>
                <a:buNone/>
              </a:pPr>
              <a:r>
                <a:rPr lang="es-ES" altLang="es-CR" sz="1600">
                  <a:latin typeface="Arial" panose="020B0604020202020204" pitchFamily="34" charset="0"/>
                </a:rPr>
                <a:t>		simposios, seminarios, etc.	</a:t>
              </a:r>
            </a:p>
            <a:p>
              <a:pPr eaLnBrk="1" hangingPunct="1">
                <a:spcBef>
                  <a:spcPct val="0"/>
                </a:spcBef>
                <a:buFontTx/>
                <a:buNone/>
              </a:pPr>
              <a:endParaRPr lang="es-ES" altLang="es-CR" sz="1600">
                <a:latin typeface="Arial" panose="020B0604020202020204" pitchFamily="34" charset="0"/>
              </a:endParaRPr>
            </a:p>
            <a:p>
              <a:pPr eaLnBrk="1" hangingPunct="1">
                <a:spcBef>
                  <a:spcPct val="0"/>
                </a:spcBef>
                <a:buFontTx/>
                <a:buNone/>
              </a:pPr>
              <a:r>
                <a:rPr lang="es-ES" altLang="es-CR" sz="1600">
                  <a:latin typeface="Arial" panose="020B0604020202020204" pitchFamily="34" charset="0"/>
                </a:rPr>
                <a:t>¡ Anotar datos necesarios para volver a localizarla!</a:t>
              </a:r>
            </a:p>
            <a:p>
              <a:pPr eaLnBrk="1" hangingPunct="1">
                <a:spcBef>
                  <a:spcPct val="0"/>
                </a:spcBef>
                <a:buFontTx/>
                <a:buNone/>
              </a:pPr>
              <a:endParaRPr lang="es-ES" altLang="es-CR" sz="700">
                <a:latin typeface="Arial" panose="020B0604020202020204" pitchFamily="34" charset="0"/>
              </a:endParaRPr>
            </a:p>
            <a:p>
              <a:pPr eaLnBrk="1" hangingPunct="1">
                <a:spcBef>
                  <a:spcPct val="0"/>
                </a:spcBef>
                <a:buFontTx/>
                <a:buNone/>
              </a:pPr>
              <a:r>
                <a:rPr lang="es-ES" altLang="es-CR" sz="1600">
                  <a:solidFill>
                    <a:schemeClr val="hlink"/>
                  </a:solidFill>
                  <a:latin typeface="Arial" panose="020B0604020202020204" pitchFamily="34" charset="0"/>
                </a:rPr>
                <a:t>EXTRACCIÓN, RECOPILACIÓN</a:t>
              </a:r>
              <a:r>
                <a:rPr lang="es-ES" altLang="es-CR" sz="1600">
                  <a:latin typeface="Arial" panose="020B0604020202020204" pitchFamily="34" charset="0"/>
                </a:rPr>
                <a:t> de la información</a:t>
              </a:r>
            </a:p>
            <a:p>
              <a:pPr eaLnBrk="1" hangingPunct="1">
                <a:spcBef>
                  <a:spcPct val="0"/>
                </a:spcBef>
                <a:buFontTx/>
                <a:buNone/>
              </a:pPr>
              <a:endParaRPr lang="es-ES" altLang="es-CR" sz="1600">
                <a:latin typeface="Arial" panose="020B0604020202020204" pitchFamily="34" charset="0"/>
              </a:endParaRPr>
            </a:p>
            <a:p>
              <a:pPr eaLnBrk="1" hangingPunct="1">
                <a:spcBef>
                  <a:spcPct val="0"/>
                </a:spcBef>
                <a:buFontTx/>
                <a:buNone/>
              </a:pPr>
              <a:r>
                <a:rPr lang="es-ES" altLang="es-CR" sz="1600">
                  <a:latin typeface="Arial" panose="020B0604020202020204" pitchFamily="34" charset="0"/>
                </a:rPr>
                <a:t>Anotar la referencia completa		/ forma de recopilar:</a:t>
              </a:r>
            </a:p>
            <a:p>
              <a:pPr eaLnBrk="1" hangingPunct="1">
                <a:spcBef>
                  <a:spcPct val="0"/>
                </a:spcBef>
                <a:buFontTx/>
                <a:buNone/>
              </a:pPr>
              <a:r>
                <a:rPr lang="es-ES" altLang="es-CR" sz="1600">
                  <a:latin typeface="Arial" panose="020B0604020202020204" pitchFamily="34" charset="0"/>
                </a:rPr>
                <a:t>					fichas</a:t>
              </a:r>
            </a:p>
            <a:p>
              <a:pPr eaLnBrk="1" hangingPunct="1">
                <a:spcBef>
                  <a:spcPct val="0"/>
                </a:spcBef>
                <a:buFontTx/>
                <a:buNone/>
              </a:pPr>
              <a:r>
                <a:rPr lang="es-ES" altLang="es-CR" sz="1600">
                  <a:latin typeface="Arial" panose="020B0604020202020204" pitchFamily="34" charset="0"/>
                </a:rPr>
                <a:t>					magnético</a:t>
              </a:r>
            </a:p>
            <a:p>
              <a:pPr eaLnBrk="1" hangingPunct="1">
                <a:spcBef>
                  <a:spcPct val="0"/>
                </a:spcBef>
                <a:buFontTx/>
                <a:buNone/>
              </a:pPr>
              <a:r>
                <a:rPr lang="es-ES" altLang="es-CR" sz="1600">
                  <a:latin typeface="Arial" panose="020B0604020202020204" pitchFamily="34" charset="0"/>
                </a:rPr>
                <a:t>					fotocopias</a:t>
              </a:r>
            </a:p>
          </p:txBody>
        </p:sp>
        <p:sp>
          <p:nvSpPr>
            <p:cNvPr id="18435" name="Line 13">
              <a:extLst>
                <a:ext uri="{FF2B5EF4-FFF2-40B4-BE49-F238E27FC236}">
                  <a16:creationId xmlns:a16="http://schemas.microsoft.com/office/drawing/2014/main" id="{F9AC4E03-4026-F644-A3A3-EFB8ECA0C865}"/>
                </a:ext>
              </a:extLst>
            </p:cNvPr>
            <p:cNvSpPr>
              <a:spLocks noChangeShapeType="1"/>
            </p:cNvSpPr>
            <p:nvPr/>
          </p:nvSpPr>
          <p:spPr bwMode="auto">
            <a:xfrm>
              <a:off x="624" y="1104"/>
              <a:ext cx="240"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s-CR"/>
            </a:p>
          </p:txBody>
        </p:sp>
        <p:sp>
          <p:nvSpPr>
            <p:cNvPr id="18436" name="Text Box 11">
              <a:extLst>
                <a:ext uri="{FF2B5EF4-FFF2-40B4-BE49-F238E27FC236}">
                  <a16:creationId xmlns:a16="http://schemas.microsoft.com/office/drawing/2014/main" id="{0EDB22AE-F84B-7C44-8670-FF6AF512EA96}"/>
                </a:ext>
              </a:extLst>
            </p:cNvPr>
            <p:cNvSpPr txBox="1">
              <a:spLocks noChangeArrowheads="1"/>
            </p:cNvSpPr>
            <p:nvPr/>
          </p:nvSpPr>
          <p:spPr bwMode="auto">
            <a:xfrm>
              <a:off x="288" y="427"/>
              <a:ext cx="167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R" sz="1800" u="sng">
                  <a:solidFill>
                    <a:schemeClr val="hlink"/>
                  </a:solidFill>
                  <a:latin typeface="Arial" panose="020B0604020202020204" pitchFamily="34" charset="0"/>
                </a:rPr>
                <a:t>Consulta de la literatura:</a:t>
              </a:r>
            </a:p>
          </p:txBody>
        </p:sp>
        <p:grpSp>
          <p:nvGrpSpPr>
            <p:cNvPr id="18437" name="Group 16">
              <a:extLst>
                <a:ext uri="{FF2B5EF4-FFF2-40B4-BE49-F238E27FC236}">
                  <a16:creationId xmlns:a16="http://schemas.microsoft.com/office/drawing/2014/main" id="{AFFB2646-DBFF-8448-9821-B1234591F147}"/>
                </a:ext>
              </a:extLst>
            </p:cNvPr>
            <p:cNvGrpSpPr>
              <a:grpSpLocks/>
            </p:cNvGrpSpPr>
            <p:nvPr/>
          </p:nvGrpSpPr>
          <p:grpSpPr bwMode="auto">
            <a:xfrm>
              <a:off x="240" y="2754"/>
              <a:ext cx="4985" cy="1578"/>
              <a:chOff x="336" y="480"/>
              <a:chExt cx="4985" cy="1578"/>
            </a:xfrm>
          </p:grpSpPr>
          <p:sp>
            <p:nvSpPr>
              <p:cNvPr id="18438" name="Text Box 17">
                <a:extLst>
                  <a:ext uri="{FF2B5EF4-FFF2-40B4-BE49-F238E27FC236}">
                    <a16:creationId xmlns:a16="http://schemas.microsoft.com/office/drawing/2014/main" id="{8E4A9E19-24CB-9D4E-A1D7-60B121BE2DED}"/>
                  </a:ext>
                </a:extLst>
              </p:cNvPr>
              <p:cNvSpPr txBox="1">
                <a:spLocks noChangeArrowheads="1"/>
              </p:cNvSpPr>
              <p:nvPr/>
            </p:nvSpPr>
            <p:spPr bwMode="auto">
              <a:xfrm>
                <a:off x="336" y="480"/>
                <a:ext cx="344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R" sz="1800" b="1" i="1" u="sng">
                    <a:solidFill>
                      <a:srgbClr val="FF9900"/>
                    </a:solidFill>
                    <a:latin typeface="Arial" panose="020B0604020202020204" pitchFamily="34" charset="0"/>
                  </a:rPr>
                  <a:t>¿CÓMO SE CONSTITUYE EL MARCO TEÓRICO?</a:t>
                </a:r>
              </a:p>
            </p:txBody>
          </p:sp>
          <p:sp>
            <p:nvSpPr>
              <p:cNvPr id="18439" name="Text Box 18">
                <a:extLst>
                  <a:ext uri="{FF2B5EF4-FFF2-40B4-BE49-F238E27FC236}">
                    <a16:creationId xmlns:a16="http://schemas.microsoft.com/office/drawing/2014/main" id="{8798D4CF-6C33-1F42-807C-B07DA0FC53D6}"/>
                  </a:ext>
                </a:extLst>
              </p:cNvPr>
              <p:cNvSpPr txBox="1">
                <a:spLocks noChangeArrowheads="1"/>
              </p:cNvSpPr>
              <p:nvPr/>
            </p:nvSpPr>
            <p:spPr bwMode="auto">
              <a:xfrm>
                <a:off x="337" y="720"/>
                <a:ext cx="4984" cy="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R" sz="1600">
                    <a:solidFill>
                      <a:schemeClr val="hlink"/>
                    </a:solidFill>
                    <a:latin typeface="Arial" panose="020B0604020202020204" pitchFamily="34" charset="0"/>
                  </a:rPr>
                  <a:t>Acepciones del término</a:t>
                </a:r>
                <a:r>
                  <a:rPr lang="es-ES" altLang="es-CR" sz="1600">
                    <a:latin typeface="Arial" panose="020B0604020202020204" pitchFamily="34" charset="0"/>
                  </a:rPr>
                  <a:t>  </a:t>
                </a:r>
                <a:r>
                  <a:rPr lang="ja-JP" altLang="es-ES" sz="1600" b="1" u="sng">
                    <a:solidFill>
                      <a:schemeClr val="hlink"/>
                    </a:solidFill>
                    <a:latin typeface="Arial" panose="020B0604020202020204" pitchFamily="34" charset="0"/>
                  </a:rPr>
                  <a:t>“</a:t>
                </a:r>
                <a:r>
                  <a:rPr lang="es-ES" altLang="ja-JP" sz="1600" b="1" u="sng">
                    <a:solidFill>
                      <a:schemeClr val="hlink"/>
                    </a:solidFill>
                    <a:latin typeface="Arial" panose="020B0604020202020204" pitchFamily="34" charset="0"/>
                  </a:rPr>
                  <a:t>TEORÍA</a:t>
                </a:r>
                <a:r>
                  <a:rPr lang="ja-JP" altLang="es-ES" sz="1600" b="1" u="sng">
                    <a:solidFill>
                      <a:schemeClr val="hlink"/>
                    </a:solidFill>
                    <a:latin typeface="Arial" panose="020B0604020202020204" pitchFamily="34" charset="0"/>
                  </a:rPr>
                  <a:t>“</a:t>
                </a:r>
                <a:endParaRPr lang="es-ES" altLang="ja-JP" sz="1600" b="1" u="sng">
                  <a:solidFill>
                    <a:schemeClr val="hlink"/>
                  </a:solidFill>
                  <a:latin typeface="Arial" panose="020B0604020202020204" pitchFamily="34" charset="0"/>
                </a:endParaRPr>
              </a:p>
              <a:p>
                <a:pPr eaLnBrk="1" hangingPunct="1">
                  <a:spcBef>
                    <a:spcPct val="0"/>
                  </a:spcBef>
                  <a:buFontTx/>
                  <a:buNone/>
                </a:pPr>
                <a:endParaRPr lang="es-ES" altLang="es-CR" sz="900" u="sng">
                  <a:solidFill>
                    <a:schemeClr val="hlink"/>
                  </a:solidFill>
                  <a:latin typeface="Arial" panose="020B0604020202020204" pitchFamily="34" charset="0"/>
                </a:endParaRPr>
              </a:p>
              <a:p>
                <a:pPr eaLnBrk="1" hangingPunct="1">
                  <a:spcBef>
                    <a:spcPct val="0"/>
                  </a:spcBef>
                  <a:buFontTx/>
                  <a:buNone/>
                </a:pPr>
                <a:r>
                  <a:rPr lang="ja-JP" altLang="es-ES" sz="1600">
                    <a:latin typeface="Arial" panose="020B0604020202020204" pitchFamily="34" charset="0"/>
                  </a:rPr>
                  <a:t>“</a:t>
                </a:r>
                <a:r>
                  <a:rPr lang="es-ES" altLang="ja-JP" sz="1600">
                    <a:latin typeface="Arial" panose="020B0604020202020204" pitchFamily="34" charset="0"/>
                  </a:rPr>
                  <a:t>Serie de ideas que una persona tiene respecto a algo</a:t>
                </a:r>
                <a:r>
                  <a:rPr lang="ja-JP" altLang="es-ES" sz="1600">
                    <a:latin typeface="Arial" panose="020B0604020202020204" pitchFamily="34" charset="0"/>
                  </a:rPr>
                  <a:t>”</a:t>
                </a:r>
                <a:endParaRPr lang="es-ES" altLang="ja-JP" sz="1600">
                  <a:latin typeface="Arial" panose="020B0604020202020204" pitchFamily="34" charset="0"/>
                </a:endParaRPr>
              </a:p>
              <a:p>
                <a:pPr eaLnBrk="1" hangingPunct="1">
                  <a:spcBef>
                    <a:spcPct val="0"/>
                  </a:spcBef>
                  <a:buFontTx/>
                  <a:buNone/>
                </a:pPr>
                <a:endParaRPr lang="es-ES" altLang="es-CR" sz="900">
                  <a:latin typeface="Arial" panose="020B0604020202020204" pitchFamily="34" charset="0"/>
                </a:endParaRPr>
              </a:p>
              <a:p>
                <a:pPr eaLnBrk="1" hangingPunct="1">
                  <a:spcBef>
                    <a:spcPct val="0"/>
                  </a:spcBef>
                  <a:buFontTx/>
                  <a:buNone/>
                </a:pPr>
                <a:r>
                  <a:rPr lang="ja-JP" altLang="es-ES" sz="1600">
                    <a:latin typeface="Arial" panose="020B0604020202020204" pitchFamily="34" charset="0"/>
                  </a:rPr>
                  <a:t>“</a:t>
                </a:r>
                <a:r>
                  <a:rPr lang="es-ES" altLang="ja-JP" sz="1600">
                    <a:latin typeface="Arial" panose="020B0604020202020204" pitchFamily="34" charset="0"/>
                  </a:rPr>
                  <a:t>Conjunto de ideas no comprobables e incomprensibles</a:t>
                </a:r>
                <a:r>
                  <a:rPr lang="ja-JP" altLang="es-ES" sz="1600">
                    <a:latin typeface="Arial" panose="020B0604020202020204" pitchFamily="34" charset="0"/>
                  </a:rPr>
                  <a:t>”</a:t>
                </a:r>
                <a:endParaRPr lang="es-ES" altLang="ja-JP" sz="1600">
                  <a:latin typeface="Arial" panose="020B0604020202020204" pitchFamily="34" charset="0"/>
                </a:endParaRPr>
              </a:p>
              <a:p>
                <a:pPr eaLnBrk="1" hangingPunct="1">
                  <a:spcBef>
                    <a:spcPct val="0"/>
                  </a:spcBef>
                  <a:buFontTx/>
                  <a:buNone/>
                </a:pPr>
                <a:endParaRPr lang="es-ES" altLang="es-CR" sz="900">
                  <a:latin typeface="Arial" panose="020B0604020202020204" pitchFamily="34" charset="0"/>
                </a:endParaRPr>
              </a:p>
              <a:p>
                <a:pPr eaLnBrk="1" hangingPunct="1">
                  <a:spcBef>
                    <a:spcPct val="0"/>
                  </a:spcBef>
                  <a:buFontTx/>
                  <a:buNone/>
                </a:pPr>
                <a:r>
                  <a:rPr lang="ja-JP" altLang="es-ES" sz="1600">
                    <a:latin typeface="Arial" panose="020B0604020202020204" pitchFamily="34" charset="0"/>
                  </a:rPr>
                  <a:t>“</a:t>
                </a:r>
                <a:r>
                  <a:rPr lang="es-ES" altLang="ja-JP" sz="1600">
                    <a:latin typeface="Arial" panose="020B0604020202020204" pitchFamily="34" charset="0"/>
                  </a:rPr>
                  <a:t>Lo teórico es lo que no se puede medir</a:t>
                </a:r>
                <a:r>
                  <a:rPr lang="ja-JP" altLang="es-ES" sz="1600">
                    <a:latin typeface="Arial" panose="020B0604020202020204" pitchFamily="34" charset="0"/>
                  </a:rPr>
                  <a:t>”</a:t>
                </a:r>
                <a:endParaRPr lang="es-ES" altLang="ja-JP" sz="1600">
                  <a:latin typeface="Arial" panose="020B0604020202020204" pitchFamily="34" charset="0"/>
                </a:endParaRPr>
              </a:p>
              <a:p>
                <a:pPr eaLnBrk="1" hangingPunct="1">
                  <a:spcBef>
                    <a:spcPct val="0"/>
                  </a:spcBef>
                  <a:buFontTx/>
                  <a:buNone/>
                </a:pPr>
                <a:endParaRPr lang="es-ES" altLang="es-CR" sz="900">
                  <a:latin typeface="Arial" panose="020B0604020202020204" pitchFamily="34" charset="0"/>
                </a:endParaRPr>
              </a:p>
              <a:p>
                <a:pPr eaLnBrk="1" hangingPunct="1">
                  <a:spcBef>
                    <a:spcPct val="0"/>
                  </a:spcBef>
                  <a:buFontTx/>
                  <a:buNone/>
                </a:pPr>
                <a:r>
                  <a:rPr lang="ja-JP" altLang="es-ES" sz="1600">
                    <a:latin typeface="Arial" panose="020B0604020202020204" pitchFamily="34" charset="0"/>
                  </a:rPr>
                  <a:t>“</a:t>
                </a:r>
                <a:r>
                  <a:rPr lang="es-ES" altLang="ja-JP" sz="1600">
                    <a:latin typeface="Arial" panose="020B0604020202020204" pitchFamily="34" charset="0"/>
                  </a:rPr>
                  <a:t>conjunto de conceptos relacionados que representan la naturaleza de una realidad</a:t>
                </a:r>
                <a:r>
                  <a:rPr lang="ja-JP" altLang="es-ES" sz="1600">
                    <a:latin typeface="Arial" panose="020B0604020202020204" pitchFamily="34" charset="0"/>
                  </a:rPr>
                  <a:t>”</a:t>
                </a:r>
                <a:endParaRPr lang="es-ES" altLang="ja-JP" sz="1600">
                  <a:latin typeface="Arial" panose="020B0604020202020204" pitchFamily="34" charset="0"/>
                </a:endParaRPr>
              </a:p>
              <a:p>
                <a:pPr eaLnBrk="1" hangingPunct="1">
                  <a:spcBef>
                    <a:spcPct val="0"/>
                  </a:spcBef>
                  <a:buFontTx/>
                  <a:buNone/>
                </a:pPr>
                <a:endParaRPr lang="es-ES" altLang="es-CR" sz="800">
                  <a:latin typeface="Arial" panose="020B0604020202020204" pitchFamily="34" charset="0"/>
                </a:endParaRPr>
              </a:p>
              <a:p>
                <a:pPr eaLnBrk="1" hangingPunct="1">
                  <a:spcBef>
                    <a:spcPct val="0"/>
                  </a:spcBef>
                  <a:buFontTx/>
                  <a:buNone/>
                </a:pPr>
                <a:endParaRPr lang="es-ES" altLang="es-CR" sz="800" b="1" u="sng">
                  <a:solidFill>
                    <a:schemeClr val="hlink"/>
                  </a:solidFill>
                  <a:latin typeface="Arial" panose="020B0604020202020204" pitchFamily="34" charset="0"/>
                </a:endParaRPr>
              </a:p>
            </p:txBody>
          </p:sp>
        </p:grpSp>
      </p:gr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9457" name="Group 16">
            <a:extLst>
              <a:ext uri="{FF2B5EF4-FFF2-40B4-BE49-F238E27FC236}">
                <a16:creationId xmlns:a16="http://schemas.microsoft.com/office/drawing/2014/main" id="{68B09EAC-BBB8-5847-999B-5242C2872184}"/>
              </a:ext>
            </a:extLst>
          </p:cNvPr>
          <p:cNvGrpSpPr>
            <a:grpSpLocks/>
          </p:cNvGrpSpPr>
          <p:nvPr/>
        </p:nvGrpSpPr>
        <p:grpSpPr bwMode="auto">
          <a:xfrm>
            <a:off x="1981200" y="838201"/>
            <a:ext cx="8383588" cy="4860925"/>
            <a:chOff x="288" y="432"/>
            <a:chExt cx="5281" cy="3062"/>
          </a:xfrm>
        </p:grpSpPr>
        <p:grpSp>
          <p:nvGrpSpPr>
            <p:cNvPr id="19458" name="Group 9">
              <a:extLst>
                <a:ext uri="{FF2B5EF4-FFF2-40B4-BE49-F238E27FC236}">
                  <a16:creationId xmlns:a16="http://schemas.microsoft.com/office/drawing/2014/main" id="{42EE23C2-ABA8-4848-B3A3-34BC286AEB60}"/>
                </a:ext>
              </a:extLst>
            </p:cNvPr>
            <p:cNvGrpSpPr>
              <a:grpSpLocks/>
            </p:cNvGrpSpPr>
            <p:nvPr/>
          </p:nvGrpSpPr>
          <p:grpSpPr bwMode="auto">
            <a:xfrm>
              <a:off x="288" y="2474"/>
              <a:ext cx="4973" cy="1020"/>
              <a:chOff x="384" y="480"/>
              <a:chExt cx="4973" cy="1020"/>
            </a:xfrm>
          </p:grpSpPr>
          <p:sp>
            <p:nvSpPr>
              <p:cNvPr id="19465" name="Rectangle 10">
                <a:extLst>
                  <a:ext uri="{FF2B5EF4-FFF2-40B4-BE49-F238E27FC236}">
                    <a16:creationId xmlns:a16="http://schemas.microsoft.com/office/drawing/2014/main" id="{1FE36920-7B88-7042-AA9D-D9F4720B4B19}"/>
                  </a:ext>
                </a:extLst>
              </p:cNvPr>
              <p:cNvSpPr>
                <a:spLocks noChangeArrowheads="1"/>
              </p:cNvSpPr>
              <p:nvPr/>
            </p:nvSpPr>
            <p:spPr bwMode="auto">
              <a:xfrm>
                <a:off x="384" y="480"/>
                <a:ext cx="218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R" sz="1800" u="sng">
                    <a:solidFill>
                      <a:schemeClr val="hlink"/>
                    </a:solidFill>
                    <a:latin typeface="Arial" panose="020B0604020202020204" pitchFamily="34" charset="0"/>
                  </a:rPr>
                  <a:t>¿Cuál es la utilidad de la teoría?</a:t>
                </a:r>
              </a:p>
            </p:txBody>
          </p:sp>
          <p:sp>
            <p:nvSpPr>
              <p:cNvPr id="19466" name="Text Box 11">
                <a:extLst>
                  <a:ext uri="{FF2B5EF4-FFF2-40B4-BE49-F238E27FC236}">
                    <a16:creationId xmlns:a16="http://schemas.microsoft.com/office/drawing/2014/main" id="{3B3FD8D1-DD11-5D47-B067-948EB2CE907B}"/>
                  </a:ext>
                </a:extLst>
              </p:cNvPr>
              <p:cNvSpPr txBox="1">
                <a:spLocks noChangeArrowheads="1"/>
              </p:cNvSpPr>
              <p:nvPr/>
            </p:nvSpPr>
            <p:spPr bwMode="auto">
              <a:xfrm>
                <a:off x="422" y="692"/>
                <a:ext cx="4935" cy="8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s-ES" altLang="es-CR" sz="600">
                  <a:latin typeface="Arial" panose="020B0604020202020204" pitchFamily="34" charset="0"/>
                </a:endParaRPr>
              </a:p>
              <a:p>
                <a:pPr eaLnBrk="1" hangingPunct="1">
                  <a:spcBef>
                    <a:spcPct val="0"/>
                  </a:spcBef>
                  <a:buFontTx/>
                  <a:buChar char="-"/>
                </a:pPr>
                <a:r>
                  <a:rPr lang="es-ES" altLang="es-CR" sz="1600">
                    <a:latin typeface="Arial" panose="020B0604020202020204" pitchFamily="34" charset="0"/>
                  </a:rPr>
                  <a:t> describe, explica y predice el fenómeno, contexto, evento o hecho al que se refiere.</a:t>
                </a:r>
              </a:p>
              <a:p>
                <a:pPr eaLnBrk="1" hangingPunct="1">
                  <a:spcBef>
                    <a:spcPct val="0"/>
                  </a:spcBef>
                  <a:buFontTx/>
                  <a:buNone/>
                </a:pPr>
                <a:endParaRPr lang="es-ES" altLang="es-CR" sz="1200">
                  <a:latin typeface="Arial" panose="020B0604020202020204" pitchFamily="34" charset="0"/>
                </a:endParaRPr>
              </a:p>
              <a:p>
                <a:pPr eaLnBrk="1" hangingPunct="1">
                  <a:spcBef>
                    <a:spcPct val="0"/>
                  </a:spcBef>
                  <a:buFontTx/>
                  <a:buChar char="-"/>
                </a:pPr>
                <a:r>
                  <a:rPr lang="es-ES" altLang="es-CR" sz="1600">
                    <a:latin typeface="Arial" panose="020B0604020202020204" pitchFamily="34" charset="0"/>
                  </a:rPr>
                  <a:t> organiza el conocimiento</a:t>
                </a:r>
              </a:p>
              <a:p>
                <a:pPr eaLnBrk="1" hangingPunct="1">
                  <a:spcBef>
                    <a:spcPct val="0"/>
                  </a:spcBef>
                  <a:buFontTx/>
                  <a:buNone/>
                </a:pPr>
                <a:endParaRPr lang="es-ES" altLang="es-CR" sz="1200">
                  <a:latin typeface="Arial" panose="020B0604020202020204" pitchFamily="34" charset="0"/>
                </a:endParaRPr>
              </a:p>
              <a:p>
                <a:pPr eaLnBrk="1" hangingPunct="1">
                  <a:spcBef>
                    <a:spcPct val="0"/>
                  </a:spcBef>
                  <a:buFontTx/>
                  <a:buChar char="-"/>
                </a:pPr>
                <a:r>
                  <a:rPr lang="es-ES" altLang="es-CR" sz="1600">
                    <a:latin typeface="Arial" panose="020B0604020202020204" pitchFamily="34" charset="0"/>
                  </a:rPr>
                  <a:t> orienta la investigación</a:t>
                </a:r>
              </a:p>
            </p:txBody>
          </p:sp>
        </p:grpSp>
        <p:grpSp>
          <p:nvGrpSpPr>
            <p:cNvPr id="19459" name="Group 15">
              <a:extLst>
                <a:ext uri="{FF2B5EF4-FFF2-40B4-BE49-F238E27FC236}">
                  <a16:creationId xmlns:a16="http://schemas.microsoft.com/office/drawing/2014/main" id="{D351CF21-8C0A-174E-A045-47A780E591F0}"/>
                </a:ext>
              </a:extLst>
            </p:cNvPr>
            <p:cNvGrpSpPr>
              <a:grpSpLocks/>
            </p:cNvGrpSpPr>
            <p:nvPr/>
          </p:nvGrpSpPr>
          <p:grpSpPr bwMode="auto">
            <a:xfrm>
              <a:off x="288" y="432"/>
              <a:ext cx="5281" cy="1990"/>
              <a:chOff x="288" y="432"/>
              <a:chExt cx="5281" cy="1990"/>
            </a:xfrm>
          </p:grpSpPr>
          <p:grpSp>
            <p:nvGrpSpPr>
              <p:cNvPr id="19460" name="Group 4">
                <a:extLst>
                  <a:ext uri="{FF2B5EF4-FFF2-40B4-BE49-F238E27FC236}">
                    <a16:creationId xmlns:a16="http://schemas.microsoft.com/office/drawing/2014/main" id="{8810B20B-8A90-044E-8A07-F23CCB112A4A}"/>
                  </a:ext>
                </a:extLst>
              </p:cNvPr>
              <p:cNvGrpSpPr>
                <a:grpSpLocks/>
              </p:cNvGrpSpPr>
              <p:nvPr/>
            </p:nvGrpSpPr>
            <p:grpSpPr bwMode="auto">
              <a:xfrm>
                <a:off x="288" y="480"/>
                <a:ext cx="5281" cy="1942"/>
                <a:chOff x="336" y="480"/>
                <a:chExt cx="5281" cy="1942"/>
              </a:xfrm>
            </p:grpSpPr>
            <p:sp>
              <p:nvSpPr>
                <p:cNvPr id="19463" name="Text Box 5">
                  <a:extLst>
                    <a:ext uri="{FF2B5EF4-FFF2-40B4-BE49-F238E27FC236}">
                      <a16:creationId xmlns:a16="http://schemas.microsoft.com/office/drawing/2014/main" id="{1C1194C2-44D5-1742-AF44-5024E752016E}"/>
                    </a:ext>
                  </a:extLst>
                </p:cNvPr>
                <p:cNvSpPr txBox="1">
                  <a:spLocks noChangeArrowheads="1"/>
                </p:cNvSpPr>
                <p:nvPr/>
              </p:nvSpPr>
              <p:spPr bwMode="auto">
                <a:xfrm>
                  <a:off x="336" y="480"/>
                  <a:ext cx="116"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n-US" altLang="es-CR" sz="1800" b="1" i="1" u="sng">
                    <a:solidFill>
                      <a:srgbClr val="FFFF00"/>
                    </a:solidFill>
                    <a:latin typeface="Arial" panose="020B0604020202020204" pitchFamily="34" charset="0"/>
                  </a:endParaRPr>
                </a:p>
              </p:txBody>
            </p:sp>
            <p:sp>
              <p:nvSpPr>
                <p:cNvPr id="19464" name="Text Box 6">
                  <a:extLst>
                    <a:ext uri="{FF2B5EF4-FFF2-40B4-BE49-F238E27FC236}">
                      <a16:creationId xmlns:a16="http://schemas.microsoft.com/office/drawing/2014/main" id="{92F3A625-C69F-3C46-AE14-D26E2C2B44B4}"/>
                    </a:ext>
                  </a:extLst>
                </p:cNvPr>
                <p:cNvSpPr txBox="1">
                  <a:spLocks noChangeArrowheads="1"/>
                </p:cNvSpPr>
                <p:nvPr/>
              </p:nvSpPr>
              <p:spPr bwMode="auto">
                <a:xfrm>
                  <a:off x="337" y="720"/>
                  <a:ext cx="5280" cy="1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R" sz="1600" b="1" u="sng">
                      <a:solidFill>
                        <a:schemeClr val="hlink"/>
                      </a:solidFill>
                      <a:latin typeface="Arial" panose="020B0604020202020204" pitchFamily="34" charset="0"/>
                    </a:rPr>
                    <a:t>TEORÍA</a:t>
                  </a:r>
                  <a:r>
                    <a:rPr lang="es-ES" altLang="es-CR" sz="1600">
                      <a:solidFill>
                        <a:schemeClr val="hlink"/>
                      </a:solidFill>
                      <a:latin typeface="Arial" panose="020B0604020202020204" pitchFamily="34" charset="0"/>
                    </a:rPr>
                    <a:t>:	     </a:t>
                  </a:r>
                  <a:r>
                    <a:rPr lang="es-ES" altLang="es-CR" sz="1600">
                      <a:latin typeface="Arial" panose="020B0604020202020204" pitchFamily="34" charset="0"/>
                    </a:rPr>
                    <a:t>conjunto de conceptos, definiciones y proposiciones relacionados entre sí, </a:t>
                  </a:r>
                </a:p>
                <a:p>
                  <a:pPr eaLnBrk="1" hangingPunct="1">
                    <a:spcBef>
                      <a:spcPct val="0"/>
                    </a:spcBef>
                    <a:buFontTx/>
                    <a:buNone/>
                  </a:pPr>
                  <a:r>
                    <a:rPr lang="es-ES" altLang="es-CR" sz="1600">
                      <a:latin typeface="Arial" panose="020B0604020202020204" pitchFamily="34" charset="0"/>
                    </a:rPr>
                    <a:t>(Kerlinger)    que presentan una visión sistemática de fenómenos especificando relaciones </a:t>
                  </a:r>
                </a:p>
                <a:p>
                  <a:pPr eaLnBrk="1" hangingPunct="1">
                    <a:spcBef>
                      <a:spcPct val="0"/>
                    </a:spcBef>
                    <a:buFontTx/>
                    <a:buNone/>
                  </a:pPr>
                  <a:r>
                    <a:rPr lang="es-ES" altLang="es-CR" sz="1600">
                      <a:latin typeface="Arial" panose="020B0604020202020204" pitchFamily="34" charset="0"/>
                    </a:rPr>
                    <a:t>		     entre variables con el objetivo de explicar y predecir fenómenos.</a:t>
                  </a:r>
                </a:p>
                <a:p>
                  <a:pPr eaLnBrk="1" hangingPunct="1">
                    <a:spcBef>
                      <a:spcPct val="0"/>
                    </a:spcBef>
                    <a:buFontTx/>
                    <a:buNone/>
                  </a:pPr>
                  <a:endParaRPr lang="es-ES" altLang="es-CR" sz="800" b="1" u="sng">
                    <a:solidFill>
                      <a:schemeClr val="hlink"/>
                    </a:solidFill>
                    <a:latin typeface="Arial" panose="020B0604020202020204" pitchFamily="34" charset="0"/>
                  </a:endParaRPr>
                </a:p>
                <a:p>
                  <a:pPr eaLnBrk="1" hangingPunct="1">
                    <a:spcBef>
                      <a:spcPct val="0"/>
                    </a:spcBef>
                    <a:buFontTx/>
                    <a:buNone/>
                  </a:pPr>
                  <a:r>
                    <a:rPr lang="es-ES" altLang="es-CR" sz="1800" u="sng">
                      <a:solidFill>
                        <a:schemeClr val="hlink"/>
                      </a:solidFill>
                      <a:latin typeface="Arial" panose="020B0604020202020204" pitchFamily="34" charset="0"/>
                    </a:rPr>
                    <a:t>¿Cuáles son las funciones de una  Teoría?</a:t>
                  </a:r>
                </a:p>
                <a:p>
                  <a:pPr eaLnBrk="1" hangingPunct="1">
                    <a:spcBef>
                      <a:spcPct val="0"/>
                    </a:spcBef>
                    <a:buFontTx/>
                    <a:buNone/>
                  </a:pPr>
                  <a:endParaRPr lang="es-ES" altLang="es-CR" sz="900" u="sng">
                    <a:solidFill>
                      <a:schemeClr val="hlink"/>
                    </a:solidFill>
                    <a:latin typeface="Arial" panose="020B0604020202020204" pitchFamily="34" charset="0"/>
                  </a:endParaRPr>
                </a:p>
                <a:p>
                  <a:pPr eaLnBrk="1" hangingPunct="1">
                    <a:spcBef>
                      <a:spcPct val="0"/>
                    </a:spcBef>
                    <a:buFontTx/>
                    <a:buChar char="-"/>
                  </a:pPr>
                  <a:r>
                    <a:rPr lang="es-ES" altLang="es-CR" sz="1600">
                      <a:solidFill>
                        <a:srgbClr val="000000"/>
                      </a:solidFill>
                      <a:latin typeface="Arial" panose="020B0604020202020204" pitchFamily="34" charset="0"/>
                    </a:rPr>
                    <a:t>explicar, decir porqué, cómo, cuando,  ocurre un fenómeno</a:t>
                  </a:r>
                </a:p>
                <a:p>
                  <a:pPr eaLnBrk="1" hangingPunct="1">
                    <a:spcBef>
                      <a:spcPct val="0"/>
                    </a:spcBef>
                    <a:buFontTx/>
                    <a:buChar char="-"/>
                  </a:pPr>
                  <a:r>
                    <a:rPr lang="es-ES" altLang="es-CR" sz="1600">
                      <a:solidFill>
                        <a:srgbClr val="000000"/>
                      </a:solidFill>
                      <a:latin typeface="Arial" panose="020B0604020202020204" pitchFamily="34" charset="0"/>
                    </a:rPr>
                    <a:t>sistematizar, ordenar el conocimiento sobre un fenómeno o una realidad</a:t>
                  </a:r>
                </a:p>
                <a:p>
                  <a:pPr eaLnBrk="1" hangingPunct="1">
                    <a:spcBef>
                      <a:spcPct val="0"/>
                    </a:spcBef>
                    <a:buFontTx/>
                    <a:buChar char="-"/>
                  </a:pPr>
                  <a:r>
                    <a:rPr lang="es-ES" altLang="es-CR" sz="1600">
                      <a:solidFill>
                        <a:srgbClr val="000000"/>
                      </a:solidFill>
                      <a:latin typeface="Arial" panose="020B0604020202020204" pitchFamily="34" charset="0"/>
                    </a:rPr>
                    <a:t>Hacer inferencias a futuro, predecir, sobre el comportamiento de un futuro</a:t>
                  </a:r>
                </a:p>
                <a:p>
                  <a:pPr eaLnBrk="1" hangingPunct="1">
                    <a:spcBef>
                      <a:spcPct val="0"/>
                    </a:spcBef>
                    <a:buFontTx/>
                    <a:buNone/>
                  </a:pPr>
                  <a:endParaRPr lang="es-ES" altLang="es-CR" sz="1000">
                    <a:solidFill>
                      <a:srgbClr val="000000"/>
                    </a:solidFill>
                    <a:latin typeface="Arial" panose="020B0604020202020204" pitchFamily="34" charset="0"/>
                  </a:endParaRPr>
                </a:p>
                <a:p>
                  <a:pPr eaLnBrk="1" hangingPunct="1">
                    <a:spcBef>
                      <a:spcPct val="0"/>
                    </a:spcBef>
                    <a:buFontTx/>
                    <a:buNone/>
                  </a:pPr>
                  <a:r>
                    <a:rPr lang="es-ES" altLang="es-CR" sz="1600">
                      <a:solidFill>
                        <a:srgbClr val="000000"/>
                      </a:solidFill>
                      <a:latin typeface="Arial" panose="020B0604020202020204" pitchFamily="34" charset="0"/>
                    </a:rPr>
                    <a:t>		TEORÍA		incrementa el conocimiento sobre un fenómeno</a:t>
                  </a:r>
                </a:p>
                <a:p>
                  <a:pPr eaLnBrk="1" hangingPunct="1">
                    <a:spcBef>
                      <a:spcPct val="0"/>
                    </a:spcBef>
                    <a:buFontTx/>
                    <a:buNone/>
                  </a:pPr>
                  <a:endParaRPr lang="es-ES" altLang="es-CR" sz="1400">
                    <a:solidFill>
                      <a:srgbClr val="000000"/>
                    </a:solidFill>
                    <a:latin typeface="Arial" panose="020B0604020202020204" pitchFamily="34" charset="0"/>
                  </a:endParaRPr>
                </a:p>
              </p:txBody>
            </p:sp>
          </p:grpSp>
          <p:sp>
            <p:nvSpPr>
              <p:cNvPr id="19461" name="Line 7">
                <a:extLst>
                  <a:ext uri="{FF2B5EF4-FFF2-40B4-BE49-F238E27FC236}">
                    <a16:creationId xmlns:a16="http://schemas.microsoft.com/office/drawing/2014/main" id="{FFF3D2D3-9C38-E74B-A6A1-B9399453E2B3}"/>
                  </a:ext>
                </a:extLst>
              </p:cNvPr>
              <p:cNvSpPr>
                <a:spLocks noChangeShapeType="1"/>
              </p:cNvSpPr>
              <p:nvPr/>
            </p:nvSpPr>
            <p:spPr bwMode="auto">
              <a:xfrm>
                <a:off x="1488" y="2208"/>
                <a:ext cx="480"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s-CR"/>
              </a:p>
            </p:txBody>
          </p:sp>
          <p:sp>
            <p:nvSpPr>
              <p:cNvPr id="19462" name="Rectangle 14">
                <a:extLst>
                  <a:ext uri="{FF2B5EF4-FFF2-40B4-BE49-F238E27FC236}">
                    <a16:creationId xmlns:a16="http://schemas.microsoft.com/office/drawing/2014/main" id="{7626539B-6771-DA4F-8380-6D9037ECA875}"/>
                  </a:ext>
                </a:extLst>
              </p:cNvPr>
              <p:cNvSpPr>
                <a:spLocks noChangeArrowheads="1"/>
              </p:cNvSpPr>
              <p:nvPr/>
            </p:nvSpPr>
            <p:spPr bwMode="auto">
              <a:xfrm>
                <a:off x="288" y="432"/>
                <a:ext cx="344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R" sz="1800" b="1" i="1" u="sng">
                    <a:solidFill>
                      <a:srgbClr val="FF9900"/>
                    </a:solidFill>
                    <a:latin typeface="Arial" panose="020B0604020202020204" pitchFamily="34" charset="0"/>
                  </a:rPr>
                  <a:t>¿CÓMO SE CONSTITUYE EL MARCO TEÓRICO?</a:t>
                </a:r>
              </a:p>
            </p:txBody>
          </p:sp>
        </p:grpSp>
      </p:gr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481" name="Group 7">
            <a:extLst>
              <a:ext uri="{FF2B5EF4-FFF2-40B4-BE49-F238E27FC236}">
                <a16:creationId xmlns:a16="http://schemas.microsoft.com/office/drawing/2014/main" id="{118FE32C-3258-4041-BE0C-58D54771FF37}"/>
              </a:ext>
            </a:extLst>
          </p:cNvPr>
          <p:cNvGrpSpPr>
            <a:grpSpLocks/>
          </p:cNvGrpSpPr>
          <p:nvPr/>
        </p:nvGrpSpPr>
        <p:grpSpPr bwMode="auto">
          <a:xfrm>
            <a:off x="2057400" y="762001"/>
            <a:ext cx="6999288" cy="5827713"/>
            <a:chOff x="384" y="480"/>
            <a:chExt cx="4409" cy="3671"/>
          </a:xfrm>
        </p:grpSpPr>
        <p:sp>
          <p:nvSpPr>
            <p:cNvPr id="20482" name="Rectangle 8">
              <a:extLst>
                <a:ext uri="{FF2B5EF4-FFF2-40B4-BE49-F238E27FC236}">
                  <a16:creationId xmlns:a16="http://schemas.microsoft.com/office/drawing/2014/main" id="{2916649F-FEAE-5240-A5C9-B437B7164D67}"/>
                </a:ext>
              </a:extLst>
            </p:cNvPr>
            <p:cNvSpPr>
              <a:spLocks noChangeArrowheads="1"/>
            </p:cNvSpPr>
            <p:nvPr/>
          </p:nvSpPr>
          <p:spPr bwMode="auto">
            <a:xfrm>
              <a:off x="384" y="480"/>
              <a:ext cx="33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R" sz="1800" u="sng">
                  <a:solidFill>
                    <a:schemeClr val="hlink"/>
                  </a:solidFill>
                  <a:latin typeface="Arial" panose="020B0604020202020204" pitchFamily="34" charset="0"/>
                </a:rPr>
                <a:t>¿Cuáles son los criterios para evaluar una teoría?</a:t>
              </a:r>
            </a:p>
          </p:txBody>
        </p:sp>
        <p:sp>
          <p:nvSpPr>
            <p:cNvPr id="20483" name="Text Box 9">
              <a:extLst>
                <a:ext uri="{FF2B5EF4-FFF2-40B4-BE49-F238E27FC236}">
                  <a16:creationId xmlns:a16="http://schemas.microsoft.com/office/drawing/2014/main" id="{E0E68893-9B44-CC43-AD38-358B9981E2E1}"/>
                </a:ext>
              </a:extLst>
            </p:cNvPr>
            <p:cNvSpPr txBox="1">
              <a:spLocks noChangeArrowheads="1"/>
            </p:cNvSpPr>
            <p:nvPr/>
          </p:nvSpPr>
          <p:spPr bwMode="auto">
            <a:xfrm>
              <a:off x="422" y="669"/>
              <a:ext cx="4371" cy="3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s-ES" altLang="es-CR" sz="900">
                <a:latin typeface="Arial" panose="020B0604020202020204" pitchFamily="34" charset="0"/>
              </a:endParaRPr>
            </a:p>
            <a:p>
              <a:pPr eaLnBrk="1" hangingPunct="1">
                <a:spcBef>
                  <a:spcPct val="0"/>
                </a:spcBef>
                <a:buFontTx/>
                <a:buNone/>
              </a:pPr>
              <a:r>
                <a:rPr lang="es-ES" altLang="es-CR" sz="1600" i="1">
                  <a:latin typeface="Arial" panose="020B0604020202020204" pitchFamily="34" charset="0"/>
                </a:rPr>
                <a:t>1) Capacidad de descripción, explicación y predicción</a:t>
              </a:r>
            </a:p>
            <a:p>
              <a:pPr eaLnBrk="1" hangingPunct="1">
                <a:spcBef>
                  <a:spcPct val="0"/>
                </a:spcBef>
                <a:buFontTx/>
                <a:buNone/>
              </a:pPr>
              <a:r>
                <a:rPr lang="es-ES" altLang="es-CR" sz="1600">
                  <a:latin typeface="Arial" panose="020B0604020202020204" pitchFamily="34" charset="0"/>
                </a:rPr>
                <a:t>    </a:t>
              </a:r>
            </a:p>
            <a:p>
              <a:pPr eaLnBrk="1" hangingPunct="1">
                <a:spcBef>
                  <a:spcPct val="0"/>
                </a:spcBef>
                <a:buFontTx/>
                <a:buNone/>
              </a:pPr>
              <a:r>
                <a:rPr lang="es-ES" altLang="es-CR" sz="1600">
                  <a:latin typeface="Arial" panose="020B0604020202020204" pitchFamily="34" charset="0"/>
                </a:rPr>
                <a:t>     describir	definir el fenómeno, características y componentes</a:t>
              </a:r>
            </a:p>
            <a:p>
              <a:pPr eaLnBrk="1" hangingPunct="1">
                <a:spcBef>
                  <a:spcPct val="0"/>
                </a:spcBef>
                <a:buFontTx/>
                <a:buNone/>
              </a:pPr>
              <a:r>
                <a:rPr lang="es-ES" altLang="es-CR" sz="1600">
                  <a:latin typeface="Arial" panose="020B0604020202020204" pitchFamily="34" charset="0"/>
                </a:rPr>
                <a:t>		condiciones y contextos en que se presenta</a:t>
              </a:r>
            </a:p>
            <a:p>
              <a:pPr eaLnBrk="1" hangingPunct="1">
                <a:spcBef>
                  <a:spcPct val="0"/>
                </a:spcBef>
                <a:buFontTx/>
                <a:buNone/>
              </a:pPr>
              <a:r>
                <a:rPr lang="es-ES" altLang="es-CR" sz="1600">
                  <a:latin typeface="Arial" panose="020B0604020202020204" pitchFamily="34" charset="0"/>
                </a:rPr>
                <a:t>		como se manifiesta</a:t>
              </a:r>
            </a:p>
            <a:p>
              <a:pPr eaLnBrk="1" hangingPunct="1">
                <a:spcBef>
                  <a:spcPct val="0"/>
                </a:spcBef>
                <a:buFontTx/>
                <a:buNone/>
              </a:pPr>
              <a:endParaRPr lang="es-ES" altLang="es-CR" sz="900">
                <a:latin typeface="Arial" panose="020B0604020202020204" pitchFamily="34" charset="0"/>
              </a:endParaRPr>
            </a:p>
            <a:p>
              <a:pPr eaLnBrk="1" hangingPunct="1">
                <a:spcBef>
                  <a:spcPct val="0"/>
                </a:spcBef>
                <a:buFontTx/>
                <a:buNone/>
              </a:pPr>
              <a:r>
                <a:rPr lang="es-ES" altLang="es-CR" sz="1600">
                  <a:latin typeface="Arial" panose="020B0604020202020204" pitchFamily="34" charset="0"/>
                </a:rPr>
                <a:t>     explicar	incrementar a la comprensión</a:t>
              </a:r>
            </a:p>
            <a:p>
              <a:pPr eaLnBrk="1" hangingPunct="1">
                <a:spcBef>
                  <a:spcPct val="0"/>
                </a:spcBef>
                <a:buFontTx/>
                <a:buNone/>
              </a:pPr>
              <a:r>
                <a:rPr lang="es-ES" altLang="es-CR" sz="1600">
                  <a:latin typeface="Arial" panose="020B0604020202020204" pitchFamily="34" charset="0"/>
                </a:rPr>
                <a:t>		prueba empírica</a:t>
              </a:r>
            </a:p>
            <a:p>
              <a:pPr eaLnBrk="1" hangingPunct="1">
                <a:spcBef>
                  <a:spcPct val="0"/>
                </a:spcBef>
                <a:buFontTx/>
                <a:buNone/>
              </a:pPr>
              <a:endParaRPr lang="es-ES" altLang="es-CR" sz="900">
                <a:latin typeface="Arial" panose="020B0604020202020204" pitchFamily="34" charset="0"/>
              </a:endParaRPr>
            </a:p>
            <a:p>
              <a:pPr eaLnBrk="1" hangingPunct="1">
                <a:spcBef>
                  <a:spcPct val="0"/>
                </a:spcBef>
                <a:buFontTx/>
                <a:buNone/>
              </a:pPr>
              <a:r>
                <a:rPr lang="es-ES" altLang="es-CR" sz="1600">
                  <a:latin typeface="Arial" panose="020B0604020202020204" pitchFamily="34" charset="0"/>
                </a:rPr>
                <a:t>    predicción	se puede pronosticar, si las pruebas empíricas se han </a:t>
              </a:r>
            </a:p>
            <a:p>
              <a:pPr eaLnBrk="1" hangingPunct="1">
                <a:spcBef>
                  <a:spcPct val="0"/>
                </a:spcBef>
                <a:buFontTx/>
                <a:buNone/>
              </a:pPr>
              <a:r>
                <a:rPr lang="es-ES" altLang="es-CR" sz="1600">
                  <a:latin typeface="Arial" panose="020B0604020202020204" pitchFamily="34" charset="0"/>
                </a:rPr>
                <a:t>		presentado una y otra vez.</a:t>
              </a:r>
            </a:p>
            <a:p>
              <a:pPr eaLnBrk="1" hangingPunct="1">
                <a:spcBef>
                  <a:spcPct val="0"/>
                </a:spcBef>
                <a:buFontTx/>
                <a:buNone/>
              </a:pPr>
              <a:endParaRPr lang="es-ES" altLang="es-CR" sz="1600">
                <a:latin typeface="Arial" panose="020B0604020202020204" pitchFamily="34" charset="0"/>
              </a:endParaRPr>
            </a:p>
            <a:p>
              <a:pPr eaLnBrk="1" hangingPunct="1">
                <a:spcBef>
                  <a:spcPct val="0"/>
                </a:spcBef>
                <a:buFontTx/>
                <a:buNone/>
              </a:pPr>
              <a:r>
                <a:rPr lang="es-ES" altLang="es-CR" sz="1600" i="1">
                  <a:latin typeface="Arial" panose="020B0604020202020204" pitchFamily="34" charset="0"/>
                </a:rPr>
                <a:t>2) Consistencia lógica</a:t>
              </a:r>
            </a:p>
            <a:p>
              <a:pPr eaLnBrk="1" hangingPunct="1">
                <a:spcBef>
                  <a:spcPct val="0"/>
                </a:spcBef>
                <a:buFontTx/>
                <a:buNone/>
              </a:pPr>
              <a:endParaRPr lang="es-ES" altLang="es-CR" sz="1600">
                <a:latin typeface="Arial" panose="020B0604020202020204" pitchFamily="34" charset="0"/>
              </a:endParaRPr>
            </a:p>
            <a:p>
              <a:pPr eaLnBrk="1" hangingPunct="1">
                <a:spcBef>
                  <a:spcPct val="0"/>
                </a:spcBef>
                <a:buFontTx/>
                <a:buNone/>
              </a:pPr>
              <a:r>
                <a:rPr lang="es-ES" altLang="es-CR" sz="1600">
                  <a:latin typeface="Arial" panose="020B0604020202020204" pitchFamily="34" charset="0"/>
                </a:rPr>
                <a:t>     proposiciones interrelacionadas</a:t>
              </a:r>
            </a:p>
            <a:p>
              <a:pPr eaLnBrk="1" hangingPunct="1">
                <a:spcBef>
                  <a:spcPct val="0"/>
                </a:spcBef>
                <a:buFontTx/>
                <a:buNone/>
              </a:pPr>
              <a:r>
                <a:rPr lang="es-ES" altLang="es-CR" sz="1600">
                  <a:latin typeface="Arial" panose="020B0604020202020204" pitchFamily="34" charset="0"/>
                </a:rPr>
                <a:t>	            mutuamente excluyentes (sin repetición o duplicación)</a:t>
              </a:r>
            </a:p>
            <a:p>
              <a:pPr eaLnBrk="1" hangingPunct="1">
                <a:spcBef>
                  <a:spcPct val="0"/>
                </a:spcBef>
                <a:buFontTx/>
                <a:buNone/>
              </a:pPr>
              <a:r>
                <a:rPr lang="es-ES" altLang="es-CR" sz="1600">
                  <a:latin typeface="Arial" panose="020B0604020202020204" pitchFamily="34" charset="0"/>
                </a:rPr>
                <a:t>                            sin contradicciones internas o incoherencias</a:t>
              </a:r>
            </a:p>
            <a:p>
              <a:pPr eaLnBrk="1" hangingPunct="1">
                <a:spcBef>
                  <a:spcPct val="0"/>
                </a:spcBef>
                <a:buFontTx/>
                <a:buNone/>
              </a:pPr>
              <a:endParaRPr lang="es-ES" altLang="es-CR" sz="1600">
                <a:latin typeface="Arial" panose="020B0604020202020204" pitchFamily="34" charset="0"/>
              </a:endParaRPr>
            </a:p>
            <a:p>
              <a:pPr eaLnBrk="1" hangingPunct="1">
                <a:spcBef>
                  <a:spcPct val="0"/>
                </a:spcBef>
                <a:buFontTx/>
                <a:buNone/>
              </a:pPr>
              <a:r>
                <a:rPr lang="es-ES" altLang="es-CR" sz="1600" i="1">
                  <a:latin typeface="Arial" panose="020B0604020202020204" pitchFamily="34" charset="0"/>
                </a:rPr>
                <a:t>3) Perspectiva</a:t>
              </a:r>
            </a:p>
            <a:p>
              <a:pPr eaLnBrk="1" hangingPunct="1">
                <a:spcBef>
                  <a:spcPct val="0"/>
                </a:spcBef>
                <a:buFontTx/>
                <a:buNone/>
              </a:pPr>
              <a:endParaRPr lang="es-ES" altLang="es-CR" sz="900">
                <a:latin typeface="Arial" panose="020B0604020202020204" pitchFamily="34" charset="0"/>
              </a:endParaRPr>
            </a:p>
            <a:p>
              <a:pPr eaLnBrk="1" hangingPunct="1">
                <a:spcBef>
                  <a:spcPct val="0"/>
                </a:spcBef>
                <a:buFontTx/>
                <a:buNone/>
              </a:pPr>
              <a:r>
                <a:rPr lang="es-ES" altLang="es-CR" sz="1600">
                  <a:latin typeface="Arial" panose="020B0604020202020204" pitchFamily="34" charset="0"/>
                </a:rPr>
                <a:t>     puede explicar gran cantidad de fenómenos</a:t>
              </a:r>
            </a:p>
            <a:p>
              <a:pPr eaLnBrk="1" hangingPunct="1">
                <a:spcBef>
                  <a:spcPct val="0"/>
                </a:spcBef>
                <a:buFontTx/>
                <a:buNone/>
              </a:pPr>
              <a:r>
                <a:rPr lang="es-ES" altLang="es-CR" sz="1600">
                  <a:latin typeface="Arial" panose="020B0604020202020204" pitchFamily="34" charset="0"/>
                </a:rPr>
                <a:t>     tiene gran número de aplicaciones	</a:t>
              </a:r>
            </a:p>
            <a:p>
              <a:pPr eaLnBrk="1" hangingPunct="1">
                <a:spcBef>
                  <a:spcPct val="0"/>
                </a:spcBef>
                <a:buFontTx/>
                <a:buNone/>
              </a:pPr>
              <a:r>
                <a:rPr lang="es-ES" altLang="es-CR" sz="1600">
                  <a:latin typeface="Arial" panose="020B0604020202020204" pitchFamily="34" charset="0"/>
                </a:rPr>
                <a:t> </a:t>
              </a:r>
            </a:p>
          </p:txBody>
        </p:sp>
      </p:gr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505" name="Group 28">
            <a:extLst>
              <a:ext uri="{FF2B5EF4-FFF2-40B4-BE49-F238E27FC236}">
                <a16:creationId xmlns:a16="http://schemas.microsoft.com/office/drawing/2014/main" id="{69E04D0B-CF08-FC44-8B51-F2F43A42002C}"/>
              </a:ext>
            </a:extLst>
          </p:cNvPr>
          <p:cNvGrpSpPr>
            <a:grpSpLocks/>
          </p:cNvGrpSpPr>
          <p:nvPr/>
        </p:nvGrpSpPr>
        <p:grpSpPr bwMode="auto">
          <a:xfrm>
            <a:off x="1981201" y="731838"/>
            <a:ext cx="8099425" cy="5745162"/>
            <a:chOff x="288" y="432"/>
            <a:chExt cx="5102" cy="3619"/>
          </a:xfrm>
        </p:grpSpPr>
        <p:sp>
          <p:nvSpPr>
            <p:cNvPr id="21506" name="Text Box 13">
              <a:extLst>
                <a:ext uri="{FF2B5EF4-FFF2-40B4-BE49-F238E27FC236}">
                  <a16:creationId xmlns:a16="http://schemas.microsoft.com/office/drawing/2014/main" id="{3B0325B8-C6A2-0347-9E5F-BF0904CEB0C5}"/>
                </a:ext>
              </a:extLst>
            </p:cNvPr>
            <p:cNvSpPr txBox="1">
              <a:spLocks noChangeArrowheads="1"/>
            </p:cNvSpPr>
            <p:nvPr/>
          </p:nvSpPr>
          <p:spPr bwMode="auto">
            <a:xfrm>
              <a:off x="410" y="2204"/>
              <a:ext cx="4423" cy="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R" sz="2000" b="1" i="1" u="sng">
                  <a:solidFill>
                    <a:srgbClr val="FF9900"/>
                  </a:solidFill>
                  <a:latin typeface="Arial" panose="020B0604020202020204" pitchFamily="34" charset="0"/>
                </a:rPr>
                <a:t>ESTRATEGIAS PARA CONSTRUIR EL MARCO TEÓRICO</a:t>
              </a:r>
            </a:p>
          </p:txBody>
        </p:sp>
        <p:sp>
          <p:nvSpPr>
            <p:cNvPr id="21507" name="Text Box 15">
              <a:extLst>
                <a:ext uri="{FF2B5EF4-FFF2-40B4-BE49-F238E27FC236}">
                  <a16:creationId xmlns:a16="http://schemas.microsoft.com/office/drawing/2014/main" id="{6473BEEE-0D11-BE4C-BE34-56F388A735EE}"/>
                </a:ext>
              </a:extLst>
            </p:cNvPr>
            <p:cNvSpPr txBox="1">
              <a:spLocks noChangeArrowheads="1"/>
            </p:cNvSpPr>
            <p:nvPr/>
          </p:nvSpPr>
          <p:spPr bwMode="auto">
            <a:xfrm>
              <a:off x="336" y="2579"/>
              <a:ext cx="3804"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R" sz="1800">
                  <a:solidFill>
                    <a:schemeClr val="hlink"/>
                  </a:solidFill>
                  <a:latin typeface="Arial" panose="020B0604020202020204" pitchFamily="34" charset="0"/>
                </a:rPr>
                <a:t>1</a:t>
              </a:r>
              <a:r>
                <a:rPr lang="es-ES" altLang="es-CR" sz="1800" b="1">
                  <a:solidFill>
                    <a:schemeClr val="hlink"/>
                  </a:solidFill>
                  <a:latin typeface="Arial" panose="020B0604020202020204" pitchFamily="34" charset="0"/>
                </a:rPr>
                <a:t>.  </a:t>
              </a:r>
              <a:r>
                <a:rPr lang="es-ES" altLang="es-CR" sz="1800">
                  <a:solidFill>
                    <a:schemeClr val="hlink"/>
                  </a:solidFill>
                  <a:latin typeface="Arial" panose="020B0604020202020204" pitchFamily="34" charset="0"/>
                </a:rPr>
                <a:t>Existencia de una  teoría completamente desarrollada</a:t>
              </a:r>
              <a:r>
                <a:rPr lang="es-ES" altLang="es-CR" sz="1800" b="1">
                  <a:solidFill>
                    <a:schemeClr val="hlink"/>
                  </a:solidFill>
                  <a:latin typeface="Arial" panose="020B0604020202020204" pitchFamily="34" charset="0"/>
                </a:rPr>
                <a:t>:</a:t>
              </a:r>
            </a:p>
          </p:txBody>
        </p:sp>
        <p:grpSp>
          <p:nvGrpSpPr>
            <p:cNvPr id="21508" name="Group 26">
              <a:extLst>
                <a:ext uri="{FF2B5EF4-FFF2-40B4-BE49-F238E27FC236}">
                  <a16:creationId xmlns:a16="http://schemas.microsoft.com/office/drawing/2014/main" id="{B53E4EDD-D7BD-DD4B-9FB7-A9B71A1831A7}"/>
                </a:ext>
              </a:extLst>
            </p:cNvPr>
            <p:cNvGrpSpPr>
              <a:grpSpLocks/>
            </p:cNvGrpSpPr>
            <p:nvPr/>
          </p:nvGrpSpPr>
          <p:grpSpPr bwMode="auto">
            <a:xfrm>
              <a:off x="288" y="432"/>
              <a:ext cx="5102" cy="3619"/>
              <a:chOff x="288" y="432"/>
              <a:chExt cx="5102" cy="3619"/>
            </a:xfrm>
          </p:grpSpPr>
          <p:grpSp>
            <p:nvGrpSpPr>
              <p:cNvPr id="21509" name="Group 8">
                <a:extLst>
                  <a:ext uri="{FF2B5EF4-FFF2-40B4-BE49-F238E27FC236}">
                    <a16:creationId xmlns:a16="http://schemas.microsoft.com/office/drawing/2014/main" id="{5FD3B0C5-317D-4046-91F7-02EB0FA6BB1A}"/>
                  </a:ext>
                </a:extLst>
              </p:cNvPr>
              <p:cNvGrpSpPr>
                <a:grpSpLocks/>
              </p:cNvGrpSpPr>
              <p:nvPr/>
            </p:nvGrpSpPr>
            <p:grpSpPr bwMode="auto">
              <a:xfrm>
                <a:off x="336" y="432"/>
                <a:ext cx="3869" cy="1719"/>
                <a:chOff x="336" y="480"/>
                <a:chExt cx="3869" cy="1719"/>
              </a:xfrm>
            </p:grpSpPr>
            <p:grpSp>
              <p:nvGrpSpPr>
                <p:cNvPr id="21518" name="Group 4">
                  <a:extLst>
                    <a:ext uri="{FF2B5EF4-FFF2-40B4-BE49-F238E27FC236}">
                      <a16:creationId xmlns:a16="http://schemas.microsoft.com/office/drawing/2014/main" id="{A57F20F5-3920-5549-951F-60C86DA6BAE6}"/>
                    </a:ext>
                  </a:extLst>
                </p:cNvPr>
                <p:cNvGrpSpPr>
                  <a:grpSpLocks/>
                </p:cNvGrpSpPr>
                <p:nvPr/>
              </p:nvGrpSpPr>
              <p:grpSpPr bwMode="auto">
                <a:xfrm>
                  <a:off x="336" y="480"/>
                  <a:ext cx="3869" cy="1719"/>
                  <a:chOff x="384" y="480"/>
                  <a:chExt cx="3869" cy="1719"/>
                </a:xfrm>
              </p:grpSpPr>
              <p:sp>
                <p:nvSpPr>
                  <p:cNvPr id="21520" name="Rectangle 5">
                    <a:extLst>
                      <a:ext uri="{FF2B5EF4-FFF2-40B4-BE49-F238E27FC236}">
                        <a16:creationId xmlns:a16="http://schemas.microsoft.com/office/drawing/2014/main" id="{1FC404B5-A86E-AA44-862F-4528CDDD045C}"/>
                      </a:ext>
                    </a:extLst>
                  </p:cNvPr>
                  <p:cNvSpPr>
                    <a:spLocks noChangeArrowheads="1"/>
                  </p:cNvSpPr>
                  <p:nvPr/>
                </p:nvSpPr>
                <p:spPr bwMode="auto">
                  <a:xfrm>
                    <a:off x="384" y="480"/>
                    <a:ext cx="3300" cy="2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r>
                      <a:rPr lang="es-ES" altLang="es-CR" sz="1800" u="sng">
                        <a:solidFill>
                          <a:schemeClr val="hlink"/>
                        </a:solidFill>
                        <a:latin typeface="Arial" panose="020B0604020202020204" pitchFamily="34" charset="0"/>
                      </a:rPr>
                      <a:t>¿Cuáles son los criterios para evaluar una teoría?</a:t>
                    </a:r>
                  </a:p>
                </p:txBody>
              </p:sp>
              <p:sp>
                <p:nvSpPr>
                  <p:cNvPr id="21521" name="Text Box 6">
                    <a:extLst>
                      <a:ext uri="{FF2B5EF4-FFF2-40B4-BE49-F238E27FC236}">
                        <a16:creationId xmlns:a16="http://schemas.microsoft.com/office/drawing/2014/main" id="{E04AD532-20AD-D54D-8332-BBC24F877F1F}"/>
                      </a:ext>
                    </a:extLst>
                  </p:cNvPr>
                  <p:cNvSpPr txBox="1">
                    <a:spLocks noChangeArrowheads="1"/>
                  </p:cNvSpPr>
                  <p:nvPr/>
                </p:nvSpPr>
                <p:spPr bwMode="auto">
                  <a:xfrm>
                    <a:off x="422" y="669"/>
                    <a:ext cx="3831" cy="15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eaLnBrk="1" hangingPunct="1">
                      <a:spcBef>
                        <a:spcPct val="0"/>
                      </a:spcBef>
                      <a:buFontTx/>
                      <a:buNone/>
                    </a:pPr>
                    <a:endParaRPr lang="es-ES" altLang="es-CR" sz="900">
                      <a:latin typeface="Arial" panose="020B0604020202020204" pitchFamily="34" charset="0"/>
                    </a:endParaRPr>
                  </a:p>
                  <a:p>
                    <a:pPr eaLnBrk="1" hangingPunct="1">
                      <a:spcBef>
                        <a:spcPct val="0"/>
                      </a:spcBef>
                      <a:buFontTx/>
                      <a:buNone/>
                    </a:pPr>
                    <a:r>
                      <a:rPr lang="es-ES" altLang="es-CR" sz="1600" i="1">
                        <a:latin typeface="Arial" panose="020B0604020202020204" pitchFamily="34" charset="0"/>
                      </a:rPr>
                      <a:t>4) Fructificación</a:t>
                    </a:r>
                    <a:endParaRPr lang="es-ES" altLang="es-CR" sz="1600">
                      <a:latin typeface="Arial" panose="020B0604020202020204" pitchFamily="34" charset="0"/>
                    </a:endParaRPr>
                  </a:p>
                  <a:p>
                    <a:pPr eaLnBrk="1" hangingPunct="1">
                      <a:spcBef>
                        <a:spcPct val="0"/>
                      </a:spcBef>
                      <a:buFontTx/>
                      <a:buNone/>
                    </a:pPr>
                    <a:r>
                      <a:rPr lang="es-ES" altLang="es-CR" sz="1600">
                        <a:latin typeface="Arial" panose="020B0604020202020204" pitchFamily="34" charset="0"/>
                      </a:rPr>
                      <a:t>     capacidad de generar nuevas interrogantes y descubrimientos</a:t>
                    </a:r>
                  </a:p>
                  <a:p>
                    <a:pPr eaLnBrk="1" hangingPunct="1">
                      <a:spcBef>
                        <a:spcPct val="0"/>
                      </a:spcBef>
                      <a:buFontTx/>
                      <a:buNone/>
                    </a:pPr>
                    <a:r>
                      <a:rPr lang="es-ES" altLang="es-CR" sz="1600">
                        <a:latin typeface="Arial" panose="020B0604020202020204" pitchFamily="34" charset="0"/>
                      </a:rPr>
                      <a:t>     (permiten que la ciencia avance)</a:t>
                    </a:r>
                  </a:p>
                  <a:p>
                    <a:pPr eaLnBrk="1" hangingPunct="1">
                      <a:spcBef>
                        <a:spcPct val="0"/>
                      </a:spcBef>
                      <a:buFontTx/>
                      <a:buNone/>
                    </a:pPr>
                    <a:r>
                      <a:rPr lang="es-ES" altLang="es-CR" sz="1600">
                        <a:latin typeface="Arial" panose="020B0604020202020204" pitchFamily="34" charset="0"/>
                      </a:rPr>
                      <a:t>		</a:t>
                    </a:r>
                  </a:p>
                  <a:p>
                    <a:pPr eaLnBrk="1" hangingPunct="1">
                      <a:spcBef>
                        <a:spcPct val="0"/>
                      </a:spcBef>
                      <a:buFontTx/>
                      <a:buNone/>
                    </a:pPr>
                    <a:r>
                      <a:rPr lang="es-ES" altLang="es-CR" sz="1600" i="1">
                        <a:latin typeface="Arial" panose="020B0604020202020204" pitchFamily="34" charset="0"/>
                      </a:rPr>
                      <a:t>5) Parsimonía</a:t>
                    </a:r>
                  </a:p>
                  <a:p>
                    <a:pPr eaLnBrk="1" hangingPunct="1">
                      <a:spcBef>
                        <a:spcPct val="0"/>
                      </a:spcBef>
                      <a:buFontTx/>
                      <a:buNone/>
                    </a:pPr>
                    <a:endParaRPr lang="es-ES" altLang="es-CR" sz="1600">
                      <a:latin typeface="Arial" panose="020B0604020202020204" pitchFamily="34" charset="0"/>
                    </a:endParaRPr>
                  </a:p>
                  <a:p>
                    <a:pPr eaLnBrk="1" hangingPunct="1">
                      <a:spcBef>
                        <a:spcPct val="0"/>
                      </a:spcBef>
                      <a:buFontTx/>
                      <a:buNone/>
                    </a:pPr>
                    <a:r>
                      <a:rPr lang="es-ES" altLang="es-CR" sz="1600">
                        <a:latin typeface="Arial" panose="020B0604020202020204" pitchFamily="34" charset="0"/>
                      </a:rPr>
                      <a:t>     teoría parsimoniosa	simple, sencilla</a:t>
                    </a:r>
                  </a:p>
                  <a:p>
                    <a:pPr eaLnBrk="1" hangingPunct="1">
                      <a:spcBef>
                        <a:spcPct val="0"/>
                      </a:spcBef>
                      <a:buFontTx/>
                      <a:buNone/>
                    </a:pPr>
                    <a:r>
                      <a:rPr lang="es-ES" altLang="es-CR" sz="1600">
                        <a:latin typeface="Arial" panose="020B0604020202020204" pitchFamily="34" charset="0"/>
                      </a:rPr>
                      <a:t>	 		(pocas proposiciones)</a:t>
                    </a:r>
                  </a:p>
                  <a:p>
                    <a:pPr eaLnBrk="1" hangingPunct="1">
                      <a:spcBef>
                        <a:spcPct val="0"/>
                      </a:spcBef>
                      <a:buFontTx/>
                      <a:buNone/>
                    </a:pPr>
                    <a:r>
                      <a:rPr lang="es-ES" altLang="es-CR" sz="1600">
                        <a:latin typeface="Arial" panose="020B0604020202020204" pitchFamily="34" charset="0"/>
                      </a:rPr>
                      <a:t>                             </a:t>
                    </a:r>
                  </a:p>
                </p:txBody>
              </p:sp>
            </p:grpSp>
            <p:sp>
              <p:nvSpPr>
                <p:cNvPr id="21519" name="Line 7">
                  <a:extLst>
                    <a:ext uri="{FF2B5EF4-FFF2-40B4-BE49-F238E27FC236}">
                      <a16:creationId xmlns:a16="http://schemas.microsoft.com/office/drawing/2014/main" id="{D11096C0-7E32-BD4C-84A0-B867733F046F}"/>
                    </a:ext>
                  </a:extLst>
                </p:cNvPr>
                <p:cNvSpPr>
                  <a:spLocks noChangeShapeType="1"/>
                </p:cNvSpPr>
                <p:nvPr/>
              </p:nvSpPr>
              <p:spPr bwMode="auto">
                <a:xfrm>
                  <a:off x="1776" y="1968"/>
                  <a:ext cx="288"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s-CR"/>
                </a:p>
              </p:txBody>
            </p:sp>
          </p:grpSp>
          <p:grpSp>
            <p:nvGrpSpPr>
              <p:cNvPr id="21510" name="Group 25">
                <a:extLst>
                  <a:ext uri="{FF2B5EF4-FFF2-40B4-BE49-F238E27FC236}">
                    <a16:creationId xmlns:a16="http://schemas.microsoft.com/office/drawing/2014/main" id="{F14647F9-AF24-D34C-BE0D-3BE6E36D8EB6}"/>
                  </a:ext>
                </a:extLst>
              </p:cNvPr>
              <p:cNvGrpSpPr>
                <a:grpSpLocks/>
              </p:cNvGrpSpPr>
              <p:nvPr/>
            </p:nvGrpSpPr>
            <p:grpSpPr bwMode="auto">
              <a:xfrm>
                <a:off x="288" y="2915"/>
                <a:ext cx="5102" cy="1136"/>
                <a:chOff x="288" y="2915"/>
                <a:chExt cx="5102" cy="1136"/>
              </a:xfrm>
            </p:grpSpPr>
            <p:grpSp>
              <p:nvGrpSpPr>
                <p:cNvPr id="21511" name="Group 21">
                  <a:extLst>
                    <a:ext uri="{FF2B5EF4-FFF2-40B4-BE49-F238E27FC236}">
                      <a16:creationId xmlns:a16="http://schemas.microsoft.com/office/drawing/2014/main" id="{F077FB78-24DD-0849-8FCD-9EFC22D7F457}"/>
                    </a:ext>
                  </a:extLst>
                </p:cNvPr>
                <p:cNvGrpSpPr>
                  <a:grpSpLocks/>
                </p:cNvGrpSpPr>
                <p:nvPr/>
              </p:nvGrpSpPr>
              <p:grpSpPr bwMode="auto">
                <a:xfrm>
                  <a:off x="288" y="2915"/>
                  <a:ext cx="3751" cy="1136"/>
                  <a:chOff x="288" y="2915"/>
                  <a:chExt cx="3751" cy="1136"/>
                </a:xfrm>
              </p:grpSpPr>
              <p:sp>
                <p:nvSpPr>
                  <p:cNvPr id="21514" name="Text Box 16">
                    <a:extLst>
                      <a:ext uri="{FF2B5EF4-FFF2-40B4-BE49-F238E27FC236}">
                        <a16:creationId xmlns:a16="http://schemas.microsoft.com/office/drawing/2014/main" id="{EC8D7406-D866-2845-BB5E-989535B41C04}"/>
                      </a:ext>
                    </a:extLst>
                  </p:cNvPr>
                  <p:cNvSpPr txBox="1">
                    <a:spLocks noChangeArrowheads="1"/>
                  </p:cNvSpPr>
                  <p:nvPr/>
                </p:nvSpPr>
                <p:spPr bwMode="auto">
                  <a:xfrm>
                    <a:off x="288" y="2915"/>
                    <a:ext cx="3751" cy="1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marL="457200" indent="-457200">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914400" indent="-45720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lvl="1" eaLnBrk="1" hangingPunct="1">
                      <a:spcBef>
                        <a:spcPct val="0"/>
                      </a:spcBef>
                      <a:buFontTx/>
                      <a:buNone/>
                    </a:pPr>
                    <a:r>
                      <a:rPr lang="es-ES" altLang="es-CR" sz="1600">
                        <a:latin typeface="Arial" panose="020B0604020202020204" pitchFamily="34" charset="0"/>
                      </a:rPr>
                      <a:t>Describe		fenómeno		   lógica</a:t>
                    </a:r>
                  </a:p>
                  <a:p>
                    <a:pPr lvl="1" eaLnBrk="1" hangingPunct="1">
                      <a:spcBef>
                        <a:spcPct val="0"/>
                      </a:spcBef>
                      <a:buFontTx/>
                      <a:buNone/>
                    </a:pPr>
                    <a:r>
                      <a:rPr lang="es-ES" altLang="es-CR" sz="1600">
                        <a:latin typeface="Arial" panose="020B0604020202020204" pitchFamily="34" charset="0"/>
                      </a:rPr>
                      <a:t>Explica		evento		   completa</a:t>
                    </a:r>
                  </a:p>
                  <a:p>
                    <a:pPr lvl="1" eaLnBrk="1" hangingPunct="1">
                      <a:spcBef>
                        <a:spcPct val="0"/>
                      </a:spcBef>
                      <a:buFontTx/>
                      <a:buNone/>
                    </a:pPr>
                    <a:r>
                      <a:rPr lang="es-ES" altLang="es-CR" sz="1600">
                        <a:latin typeface="Arial" panose="020B0604020202020204" pitchFamily="34" charset="0"/>
                      </a:rPr>
                      <a:t>Predice		suceso		   profunda</a:t>
                    </a:r>
                  </a:p>
                  <a:p>
                    <a:pPr lvl="1" eaLnBrk="1" hangingPunct="1">
                      <a:spcBef>
                        <a:spcPct val="0"/>
                      </a:spcBef>
                      <a:buFontTx/>
                      <a:buNone/>
                    </a:pPr>
                    <a:r>
                      <a:rPr lang="es-ES" altLang="es-CR" sz="1600">
                        <a:latin typeface="Arial" panose="020B0604020202020204" pitchFamily="34" charset="0"/>
                      </a:rPr>
                      <a:t>					   consistente</a:t>
                    </a:r>
                  </a:p>
                  <a:p>
                    <a:pPr eaLnBrk="1" hangingPunct="1">
                      <a:spcBef>
                        <a:spcPct val="0"/>
                      </a:spcBef>
                      <a:buFontTx/>
                      <a:buNone/>
                    </a:pPr>
                    <a:endParaRPr lang="es-ES" altLang="es-CR" sz="1600">
                      <a:latin typeface="Arial" panose="020B0604020202020204" pitchFamily="34" charset="0"/>
                    </a:endParaRPr>
                  </a:p>
                  <a:p>
                    <a:pPr eaLnBrk="1" hangingPunct="1">
                      <a:spcBef>
                        <a:spcPct val="0"/>
                      </a:spcBef>
                      <a:buFontTx/>
                      <a:buNone/>
                    </a:pPr>
                    <a:endParaRPr lang="es-ES" altLang="es-CR" sz="1600">
                      <a:latin typeface="Arial" panose="020B0604020202020204" pitchFamily="34" charset="0"/>
                    </a:endParaRPr>
                  </a:p>
                  <a:p>
                    <a:pPr eaLnBrk="1" hangingPunct="1">
                      <a:spcBef>
                        <a:spcPct val="0"/>
                      </a:spcBef>
                      <a:buFontTx/>
                      <a:buNone/>
                    </a:pPr>
                    <a:r>
                      <a:rPr lang="es-ES" altLang="es-CR" sz="1600">
                        <a:latin typeface="Arial" panose="020B0604020202020204" pitchFamily="34" charset="0"/>
                      </a:rPr>
                      <a:t>		</a:t>
                    </a:r>
                    <a:r>
                      <a:rPr lang="ja-JP" altLang="es-ES" sz="1600">
                        <a:latin typeface="Arial" panose="020B0604020202020204" pitchFamily="34" charset="0"/>
                      </a:rPr>
                      <a:t>“</a:t>
                    </a:r>
                    <a:r>
                      <a:rPr lang="es-ES" altLang="ja-JP" sz="1600">
                        <a:latin typeface="Arial" panose="020B0604020202020204" pitchFamily="34" charset="0"/>
                      </a:rPr>
                      <a:t>Se desarrolla la TEORÍA</a:t>
                    </a:r>
                    <a:r>
                      <a:rPr lang="ja-JP" altLang="es-ES" sz="1600">
                        <a:latin typeface="Arial" panose="020B0604020202020204" pitchFamily="34" charset="0"/>
                      </a:rPr>
                      <a:t>”</a:t>
                    </a:r>
                    <a:r>
                      <a:rPr lang="es-ES" altLang="ja-JP" sz="1600">
                        <a:latin typeface="Arial" panose="020B0604020202020204" pitchFamily="34" charset="0"/>
                      </a:rPr>
                      <a:t> 			</a:t>
                    </a:r>
                    <a:endParaRPr lang="es-ES" altLang="es-CR" sz="1600">
                      <a:latin typeface="Arial" panose="020B0604020202020204" pitchFamily="34" charset="0"/>
                    </a:endParaRPr>
                  </a:p>
                </p:txBody>
              </p:sp>
              <p:sp>
                <p:nvSpPr>
                  <p:cNvPr id="21515" name="Line 17">
                    <a:extLst>
                      <a:ext uri="{FF2B5EF4-FFF2-40B4-BE49-F238E27FC236}">
                        <a16:creationId xmlns:a16="http://schemas.microsoft.com/office/drawing/2014/main" id="{9D5BCD65-23D4-F348-9356-87D57FBEC147}"/>
                      </a:ext>
                    </a:extLst>
                  </p:cNvPr>
                  <p:cNvSpPr>
                    <a:spLocks noChangeShapeType="1"/>
                  </p:cNvSpPr>
                  <p:nvPr/>
                </p:nvSpPr>
                <p:spPr bwMode="auto">
                  <a:xfrm>
                    <a:off x="1296" y="3168"/>
                    <a:ext cx="336" cy="0"/>
                  </a:xfrm>
                  <a:prstGeom prst="line">
                    <a:avLst/>
                  </a:prstGeom>
                  <a:noFill/>
                  <a:ln w="9525">
                    <a:solidFill>
                      <a:schemeClr val="tx1"/>
                    </a:solidFill>
                    <a:miter lim="800000"/>
                    <a:headEnd/>
                    <a:tailEnd type="triangle" w="med" len="med"/>
                  </a:ln>
                  <a:extLst>
                    <a:ext uri="{909E8E84-426E-40DD-AFC4-6F175D3DCCD1}">
                      <a14:hiddenFill xmlns:a14="http://schemas.microsoft.com/office/drawing/2010/main">
                        <a:noFill/>
                      </a14:hiddenFill>
                    </a:ext>
                  </a:extLst>
                </p:spPr>
                <p:txBody>
                  <a:bodyPr wrap="none"/>
                  <a:lstStyle/>
                  <a:p>
                    <a:endParaRPr lang="es-CR"/>
                  </a:p>
                </p:txBody>
              </p:sp>
              <p:sp>
                <p:nvSpPr>
                  <p:cNvPr id="21516" name="Line 19">
                    <a:extLst>
                      <a:ext uri="{FF2B5EF4-FFF2-40B4-BE49-F238E27FC236}">
                        <a16:creationId xmlns:a16="http://schemas.microsoft.com/office/drawing/2014/main" id="{8860D507-25A2-244D-B0C8-094BFB2EDD9B}"/>
                      </a:ext>
                    </a:extLst>
                  </p:cNvPr>
                  <p:cNvSpPr>
                    <a:spLocks noChangeShapeType="1"/>
                  </p:cNvSpPr>
                  <p:nvPr/>
                </p:nvSpPr>
                <p:spPr bwMode="auto">
                  <a:xfrm>
                    <a:off x="2736" y="2976"/>
                    <a:ext cx="288" cy="192"/>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s-CR"/>
                  </a:p>
                </p:txBody>
              </p:sp>
              <p:sp>
                <p:nvSpPr>
                  <p:cNvPr id="21517" name="Line 20">
                    <a:extLst>
                      <a:ext uri="{FF2B5EF4-FFF2-40B4-BE49-F238E27FC236}">
                        <a16:creationId xmlns:a16="http://schemas.microsoft.com/office/drawing/2014/main" id="{2FB55ACD-38FB-7044-80D4-DB400FDD747A}"/>
                      </a:ext>
                    </a:extLst>
                  </p:cNvPr>
                  <p:cNvSpPr>
                    <a:spLocks noChangeShapeType="1"/>
                  </p:cNvSpPr>
                  <p:nvPr/>
                </p:nvSpPr>
                <p:spPr bwMode="auto">
                  <a:xfrm flipV="1">
                    <a:off x="2736" y="3168"/>
                    <a:ext cx="288" cy="240"/>
                  </a:xfrm>
                  <a:prstGeom prst="line">
                    <a:avLst/>
                  </a:prstGeom>
                  <a:noFill/>
                  <a:ln w="9525">
                    <a:solidFill>
                      <a:schemeClr val="tx1"/>
                    </a:solidFill>
                    <a:miter lim="800000"/>
                    <a:headEnd/>
                    <a:tailEnd/>
                  </a:ln>
                  <a:extLst>
                    <a:ext uri="{909E8E84-426E-40DD-AFC4-6F175D3DCCD1}">
                      <a14:hiddenFill xmlns:a14="http://schemas.microsoft.com/office/drawing/2010/main">
                        <a:noFill/>
                      </a14:hiddenFill>
                    </a:ext>
                  </a:extLst>
                </p:spPr>
                <p:txBody>
                  <a:bodyPr wrap="none"/>
                  <a:lstStyle/>
                  <a:p>
                    <a:endParaRPr lang="es-CR"/>
                  </a:p>
                </p:txBody>
              </p:sp>
            </p:grpSp>
            <p:sp>
              <p:nvSpPr>
                <p:cNvPr id="21512" name="Freeform 23">
                  <a:extLst>
                    <a:ext uri="{FF2B5EF4-FFF2-40B4-BE49-F238E27FC236}">
                      <a16:creationId xmlns:a16="http://schemas.microsoft.com/office/drawing/2014/main" id="{E0B48E59-8B08-6E4B-9690-1270075EFB59}"/>
                    </a:ext>
                  </a:extLst>
                </p:cNvPr>
                <p:cNvSpPr>
                  <a:spLocks/>
                </p:cNvSpPr>
                <p:nvPr/>
              </p:nvSpPr>
              <p:spPr bwMode="auto">
                <a:xfrm>
                  <a:off x="4050" y="3033"/>
                  <a:ext cx="369" cy="363"/>
                </a:xfrm>
                <a:custGeom>
                  <a:avLst/>
                  <a:gdLst>
                    <a:gd name="T0" fmla="*/ 0 w 369"/>
                    <a:gd name="T1" fmla="*/ 0 h 363"/>
                    <a:gd name="T2" fmla="*/ 108 w 369"/>
                    <a:gd name="T3" fmla="*/ 36 h 363"/>
                    <a:gd name="T4" fmla="*/ 171 w 369"/>
                    <a:gd name="T5" fmla="*/ 99 h 363"/>
                    <a:gd name="T6" fmla="*/ 252 w 369"/>
                    <a:gd name="T7" fmla="*/ 315 h 363"/>
                    <a:gd name="T8" fmla="*/ 306 w 369"/>
                    <a:gd name="T9" fmla="*/ 351 h 363"/>
                    <a:gd name="T10" fmla="*/ 369 w 369"/>
                    <a:gd name="T11" fmla="*/ 351 h 363"/>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369" h="363">
                      <a:moveTo>
                        <a:pt x="0" y="0"/>
                      </a:moveTo>
                      <a:cubicBezTo>
                        <a:pt x="37" y="7"/>
                        <a:pt x="78" y="9"/>
                        <a:pt x="108" y="36"/>
                      </a:cubicBezTo>
                      <a:cubicBezTo>
                        <a:pt x="130" y="56"/>
                        <a:pt x="171" y="99"/>
                        <a:pt x="171" y="99"/>
                      </a:cubicBezTo>
                      <a:cubicBezTo>
                        <a:pt x="196" y="173"/>
                        <a:pt x="227" y="241"/>
                        <a:pt x="252" y="315"/>
                      </a:cubicBezTo>
                      <a:cubicBezTo>
                        <a:pt x="259" y="336"/>
                        <a:pt x="288" y="339"/>
                        <a:pt x="306" y="351"/>
                      </a:cubicBezTo>
                      <a:cubicBezTo>
                        <a:pt x="323" y="363"/>
                        <a:pt x="348" y="351"/>
                        <a:pt x="369" y="351"/>
                      </a:cubicBezTo>
                    </a:path>
                  </a:pathLst>
                </a:custGeom>
                <a:noFill/>
                <a:ln w="19050" cap="flat" cmpd="sng">
                  <a:solidFill>
                    <a:schemeClr val="tx1"/>
                  </a:solidFill>
                  <a:prstDash val="solid"/>
                  <a:miter lim="800000"/>
                  <a:headEnd type="none" w="med" len="med"/>
                  <a:tailEnd type="stealth" w="med" len="med"/>
                </a:ln>
                <a:extLst>
                  <a:ext uri="{909E8E84-426E-40DD-AFC4-6F175D3DCCD1}">
                    <a14:hiddenFill xmlns:a14="http://schemas.microsoft.com/office/drawing/2010/main">
                      <a:solidFill>
                        <a:srgbClr val="FFFFFF"/>
                      </a:solidFill>
                    </a14:hiddenFill>
                  </a:ext>
                </a:extLst>
              </p:spPr>
              <p:txBody>
                <a:bodyPr wrap="none"/>
                <a:lstStyle/>
                <a:p>
                  <a:endParaRPr lang="es-CR"/>
                </a:p>
              </p:txBody>
            </p:sp>
            <p:sp>
              <p:nvSpPr>
                <p:cNvPr id="21513" name="Text Box 24">
                  <a:extLst>
                    <a:ext uri="{FF2B5EF4-FFF2-40B4-BE49-F238E27FC236}">
                      <a16:creationId xmlns:a16="http://schemas.microsoft.com/office/drawing/2014/main" id="{3275A625-7449-F94C-9461-165F622C4447}"/>
                    </a:ext>
                  </a:extLst>
                </p:cNvPr>
                <p:cNvSpPr txBox="1">
                  <a:spLocks noChangeArrowheads="1"/>
                </p:cNvSpPr>
                <p:nvPr/>
              </p:nvSpPr>
              <p:spPr bwMode="auto">
                <a:xfrm>
                  <a:off x="4704" y="3224"/>
                  <a:ext cx="686" cy="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ea typeface="ＭＳ Ｐゴシック" panose="020B0600070205080204" pitchFamily="34" charset="-128"/>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ea typeface="ＭＳ Ｐゴシック" panose="020B0600070205080204" pitchFamily="34" charset="-128"/>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ea typeface="ＭＳ Ｐゴシック" panose="020B0600070205080204" pitchFamily="34" charset="-128"/>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ea typeface="ＭＳ Ｐゴシック" panose="020B0600070205080204" pitchFamily="34" charset="-128"/>
                    </a:defRPr>
                  </a:lvl9pPr>
                </a:lstStyle>
                <a:p>
                  <a:pPr algn="ctr" eaLnBrk="1" hangingPunct="1">
                    <a:spcBef>
                      <a:spcPct val="0"/>
                    </a:spcBef>
                    <a:buFontTx/>
                    <a:buNone/>
                  </a:pPr>
                  <a:r>
                    <a:rPr lang="es-ES" altLang="es-CR" sz="1600">
                      <a:latin typeface="Arial" panose="020B0604020202020204" pitchFamily="34" charset="0"/>
                    </a:rPr>
                    <a:t>estructura</a:t>
                  </a:r>
                </a:p>
                <a:p>
                  <a:pPr algn="ctr" eaLnBrk="1" hangingPunct="1">
                    <a:spcBef>
                      <a:spcPct val="0"/>
                    </a:spcBef>
                    <a:buFontTx/>
                    <a:buNone/>
                  </a:pPr>
                  <a:r>
                    <a:rPr lang="es-ES" altLang="es-CR" sz="1600">
                      <a:latin typeface="Arial" panose="020B0604020202020204" pitchFamily="34" charset="0"/>
                    </a:rPr>
                    <a:t>del marco</a:t>
                  </a:r>
                </a:p>
                <a:p>
                  <a:pPr algn="ctr" eaLnBrk="1" hangingPunct="1">
                    <a:spcBef>
                      <a:spcPct val="0"/>
                    </a:spcBef>
                    <a:buFontTx/>
                    <a:buNone/>
                  </a:pPr>
                  <a:r>
                    <a:rPr lang="es-ES" altLang="es-CR" sz="1600">
                      <a:latin typeface="Arial" panose="020B0604020202020204" pitchFamily="34" charset="0"/>
                    </a:rPr>
                    <a:t>teórico</a:t>
                  </a:r>
                </a:p>
              </p:txBody>
            </p:sp>
          </p:grpSp>
        </p:grpSp>
      </p:grpSp>
    </p:spTree>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5.3|3|5.9|1.3|10.2|1.2|4.7"/>
</p:tagLst>
</file>

<file path=ppt/theme/theme1.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2192</TotalTime>
  <Words>2165</Words>
  <Application>Microsoft Macintosh PowerPoint</Application>
  <PresentationFormat>Panorámica</PresentationFormat>
  <Paragraphs>338</Paragraphs>
  <Slides>37</Slides>
  <Notes>4</Notes>
  <HiddenSlides>0</HiddenSlides>
  <MMClips>2</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37</vt:i4>
      </vt:variant>
    </vt:vector>
  </HeadingPairs>
  <TitlesOfParts>
    <vt:vector size="45" baseType="lpstr">
      <vt:lpstr>Arial</vt:lpstr>
      <vt:lpstr>Arial Black</vt:lpstr>
      <vt:lpstr>Bimini</vt:lpstr>
      <vt:lpstr>Calibri</vt:lpstr>
      <vt:lpstr>Simpson</vt:lpstr>
      <vt:lpstr>Wingdings</vt:lpstr>
      <vt:lpstr>Wingdings 3</vt:lpstr>
      <vt:lpstr>Tema de Office</vt:lpstr>
      <vt:lpstr>Taller 2 El Marco teórico  (De que se trata)</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Ejercicio práctico</vt:lpstr>
      <vt:lpstr>Ejercicio Práctico</vt:lpstr>
      <vt:lpstr>Presentación de PowerPoint</vt:lpstr>
      <vt:lpstr>Presentación de PowerPoint</vt:lpstr>
      <vt:lpstr>Revisión de la Literatura</vt:lpstr>
      <vt:lpstr>Revisión de la Literatura</vt:lpstr>
      <vt:lpstr>¿Cómo construir el Marco Teórico?</vt:lpstr>
      <vt:lpstr>Extracción y recopilación de la información de interés en la literatura</vt:lpstr>
      <vt:lpstr>USO DE MAPAS CONCEPTUALES Herramientas: 1- CmapTool 2- MindNode 3- MindManager 4-Otros</vt:lpstr>
      <vt:lpstr>Presentación de PowerPoint</vt:lpstr>
      <vt:lpstr>Presentación de PowerPoint</vt:lpstr>
      <vt:lpstr>OBJETOS</vt:lpstr>
      <vt:lpstr>Presentación de PowerPoint</vt:lpstr>
      <vt:lpstr>PROPOSICIÓN:  ES LA TRÍADA      CONCEPTO-PALABRAS DE ENLACE-CONCEPTO   ES UNA UNIDAD SEMÁNTICA  ES UNA ORACIÓN O FRASE CON SENTIDO LÓGICO </vt:lpstr>
      <vt:lpstr>Presentación de PowerPoint</vt:lpstr>
      <vt:lpstr>Presentación de PowerPoint</vt:lpstr>
      <vt:lpstr>Presentación de PowerPoint</vt:lpstr>
      <vt:lpstr>Presentación de PowerPoint</vt:lpstr>
      <vt:lpstr>Procedimiento de construcción de Mapa Conceptual</vt:lpstr>
      <vt:lpstr>¿Cuándo se ha elaborado un buen marco teórico?</vt:lpstr>
      <vt:lpstr>Observaciones finales</vt:lpstr>
      <vt:lpstr>Observaciones finales</vt:lpstr>
      <vt:lpstr>Lo que falta Mejorar lo elaborado de Marco Metodológico y Marco Referencial</vt:lpstr>
      <vt:lpstr>Ejemplo </vt:lpstr>
      <vt:lpstr>Ejemplo de Tabla de contenidos de un estudio de pre-factibilidad</vt:lpstr>
      <vt:lpstr>Presentación de PowerPoint</vt:lpstr>
      <vt:lpstr>Presentación de PowerPoint</vt:lpstr>
      <vt:lpstr>Gracias</vt:lpstr>
    </vt:vector>
  </TitlesOfParts>
  <Company>O.R.P.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Marco teórico o referencial</dc:title>
  <dc:creator>Javier E. Jiménez C.</dc:creator>
  <cp:lastModifiedBy>Alvaro Rivas V</cp:lastModifiedBy>
  <cp:revision>64</cp:revision>
  <dcterms:created xsi:type="dcterms:W3CDTF">2010-03-29T00:19:29Z</dcterms:created>
  <dcterms:modified xsi:type="dcterms:W3CDTF">2023-02-10T21:02:39Z</dcterms:modified>
</cp:coreProperties>
</file>