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5" r:id="rId2"/>
  </p:sldMasterIdLst>
  <p:notesMasterIdLst>
    <p:notesMasterId r:id="rId15"/>
  </p:notesMasterIdLst>
  <p:handoutMasterIdLst>
    <p:handoutMasterId r:id="rId16"/>
  </p:handoutMasterIdLst>
  <p:sldIdLst>
    <p:sldId id="265" r:id="rId3"/>
    <p:sldId id="307" r:id="rId4"/>
    <p:sldId id="423" r:id="rId5"/>
    <p:sldId id="424" r:id="rId6"/>
    <p:sldId id="306" r:id="rId7"/>
    <p:sldId id="334" r:id="rId8"/>
    <p:sldId id="419" r:id="rId9"/>
    <p:sldId id="420" r:id="rId10"/>
    <p:sldId id="421" r:id="rId11"/>
    <p:sldId id="422" r:id="rId12"/>
    <p:sldId id="412" r:id="rId13"/>
    <p:sldId id="427" r:id="rId14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or" initials="A" lastIdx="1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64C386-38AF-48AE-A253-2F7DF894F6C0}" v="1" dt="2023-07-01T12:51:28.473"/>
  </p1510:revLst>
</p1510:revInfo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77306" autoAdjust="0"/>
  </p:normalViewPr>
  <p:slideViewPr>
    <p:cSldViewPr>
      <p:cViewPr varScale="1">
        <p:scale>
          <a:sx n="67" d="100"/>
          <a:sy n="67" d="100"/>
        </p:scale>
        <p:origin x="918" y="60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7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7/1/2023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7/1/2023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B667E1-E601-4AAF-B95C-B25720D70A60}" type="slidenum">
              <a:rPr lang="es-CR" smtClean="0"/>
              <a:t>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49115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410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B667E1-E601-4AAF-B95C-B25720D70A60}" type="slidenum">
              <a:rPr lang="es-CR" smtClean="0"/>
              <a:t>3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4073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sz="1200" b="0" i="1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FB667E1-E601-4AAF-B95C-B25720D70A60}" type="slidenum">
              <a:rPr lang="en-US" sz="1200" b="0" i="0">
                <a:latin typeface="Corbel"/>
                <a:ea typeface="+mn-ea"/>
                <a:cs typeface="+mn-cs"/>
              </a:rPr>
              <a:t>5</a:t>
            </a:fld>
            <a:endParaRPr lang="en-US" sz="1200" b="0" i="0"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0585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sz="1200" b="0" i="1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FB667E1-E601-4AAF-B95C-B25720D70A60}" type="slidenum">
              <a:rPr lang="en-US" sz="1200" b="0" i="0">
                <a:latin typeface="Corbel"/>
                <a:ea typeface="+mn-ea"/>
                <a:cs typeface="+mn-cs"/>
              </a:rPr>
              <a:t>6</a:t>
            </a:fld>
            <a:endParaRPr lang="en-US" sz="1200" b="0" i="0"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638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B667E1-E601-4AAF-B95C-B25720D70A60}" type="slidenum">
              <a:rPr lang="es-CR" smtClean="0"/>
              <a:t>11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71776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B667E1-E601-4AAF-B95C-B25720D70A60}" type="slidenum">
              <a:rPr lang="es-CR" smtClean="0"/>
              <a:t>12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80595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80ED6D-BA29-4E1D-9F48-83C6FD18B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C346F6-65FC-4867-8277-42F9F1B212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518A8B-B54C-4529-B07B-368B82CDA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7125-B125-4EBF-8585-593BA400603E}" type="datetimeFigureOut">
              <a:rPr lang="es-CR" smtClean="0"/>
              <a:t>01/07/2023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2AC74D-95CF-4326-82F8-24CF95DB9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C27CA2-12BB-4488-B293-D548E8F44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CD9D-4B62-4156-96F3-839576FF278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8055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A2D1DC-7FBF-4DD2-9A90-7BD86297B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B65C9F-4A37-4245-994A-A03E13506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D408A3-3C8F-4642-A2A6-A3058526A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59074B-4F45-4196-B48C-97007CBE6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45C0EA-3A67-4FBE-8F65-6ED0ABB91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0717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07A2A7-9EC4-4757-85CF-530EA16D07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99B220-3F17-41C1-83F2-EF3AA99BD4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A16298-7F21-48A3-95E4-447E50ABF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1D3F01-888F-4CDC-B1D8-778439425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3AD189-5893-4436-ABF5-E03DF13E2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9026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0BF267-41D0-4098-839D-C71ED107E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D9C541-C519-4DBE-B0E5-2C10CB9E0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448043-DC9C-45DD-9CEF-43FA4014F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9EEA2C-B7F1-464D-8655-C2AF98E9F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E859AD-2B9C-4249-8682-641EF8F8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23233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B41584-07DB-4B9D-8A45-07AB9ED9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FFE33A-BF87-43E5-9707-2993A81BC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D9C8FA-F973-416B-A80D-A6DB3055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4A3D2A-CA62-498D-9D8E-924438BF6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E5CDB1-2CDB-4B91-BF6C-B54370B4C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08517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624C8-8E10-47B9-B157-168ABAA83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AA2BA4-B6E9-4450-B5DA-BBEBDB8D90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7F3D1F-3E3C-46C8-BDEC-934FE49B7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1730C2-A522-436B-9426-F11C7D7E0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A3638E-75FE-4B3C-8B77-B42B17C62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4FF70E-3046-4016-86AC-616623B96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6795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C0A614-770B-4875-A69F-094FC3D4D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FFC229-D881-49F7-BBE6-5DD1C78A5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994177-C3FE-46AB-95D3-79E654535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5270913-E280-40BF-AF6B-84C4266C0E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9D904DC-7D17-4741-893C-B84A65965C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CCEF3D7-80E0-48B3-8F9E-C501BB8FF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536DEF8-BD59-42AB-A775-0FEB585EE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583A2AA-A4AC-4FF2-B7BE-672A81412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7237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B1C691-9783-48F7-8EDB-0EA6C4CBB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55BB7FF-9CB0-443D-8EC8-7EAD47BE6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C358B31-17C4-4A0C-A829-72F1BE72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71B414-F934-4E70-B2BB-F710FD1BE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9579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0054889-AA8E-4585-ADB2-8378209F7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7/1/2023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181818F-0922-45E7-9B81-2763E22E2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50D2D6C-2E18-40AC-902F-BF05E023A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2956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A6CB43-AE15-4445-84B8-B9FD71739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DDCB95-CE76-43AC-A139-427678456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D24965-6985-44CB-864E-9397946FE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44A749-6A34-4F9B-985C-572DBB433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32AC73-1412-4303-9129-71332F545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96403D-CA80-4BFF-821A-970D1A3F4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6557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2D2F31-6418-4223-8A8D-19C1F0E7B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7574EB-67B5-4052-9909-66F7724FA2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CFBC6FE-C900-4AA0-90BA-103C5C00D6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691E2D-0FB9-4003-AD85-2117A7EBB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F4BFEE-02FC-4DB9-896B-76BF4D0FC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2AC392-8085-495F-BED0-EA663BADF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1079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57D1335-5C8F-4C4E-BA20-7760AB9EB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582A9F-5E91-4055-AE83-6894BB1CD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6DD6A3-750C-4998-858C-642AA450B5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7/1/2023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D9118B-25CE-4D05-A998-97AEA98CAB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54F33F-A33A-4E03-B993-9A6EBFA4CA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D9AD5-F248-4919-864A-CFD76CC027D6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25582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77" name="Rectangle 171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43193" y="489507"/>
            <a:ext cx="3091607" cy="1655483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 algn="ctr"/>
            <a:r>
              <a:rPr lang="es-CR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Dimensión Económica y Social de la Calidad</a:t>
            </a:r>
          </a:p>
        </p:txBody>
      </p:sp>
      <p:pic>
        <p:nvPicPr>
          <p:cNvPr id="1026" name="Picture 2" descr="Te interesa estudiar economía? | Escuela de Economía">
            <a:extLst>
              <a:ext uri="{FF2B5EF4-FFF2-40B4-BE49-F238E27FC236}">
                <a16:creationId xmlns:a16="http://schemas.microsoft.com/office/drawing/2014/main" id="{B7EDAA7C-968E-4920-9B01-E87DBD72B5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53" r="4463" b="-1"/>
          <a:stretch/>
        </p:blipFill>
        <p:spPr bwMode="auto">
          <a:xfrm>
            <a:off x="19078" y="15207"/>
            <a:ext cx="8115280" cy="6408311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1" name="Text Placeholder 3">
            <a:extLst>
              <a:ext uri="{FF2B5EF4-FFF2-40B4-BE49-F238E27FC236}">
                <a16:creationId xmlns:a16="http://schemas.microsoft.com/office/drawing/2014/main" id="{24385509-FDE0-47C9-A82C-AF1FFF9A9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3193" y="2418408"/>
            <a:ext cx="3429471" cy="3540265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s-CR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R" sz="2000" b="1" dirty="0">
                <a:solidFill>
                  <a:schemeClr val="accent1">
                    <a:lumMod val="50000"/>
                  </a:schemeClr>
                </a:solidFill>
              </a:rPr>
              <a:t>UNIDAD 1: CONCEPTOS DE ECONOMÍA</a:t>
            </a:r>
          </a:p>
          <a:p>
            <a:endParaRPr lang="es-CR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s-CR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R" sz="2000" dirty="0">
                <a:solidFill>
                  <a:schemeClr val="accent1">
                    <a:lumMod val="50000"/>
                  </a:schemeClr>
                </a:solidFill>
              </a:rPr>
              <a:t>Profesor: </a:t>
            </a:r>
            <a:r>
              <a:rPr lang="es-CR" sz="2000" dirty="0" err="1">
                <a:solidFill>
                  <a:schemeClr val="accent1">
                    <a:lumMod val="50000"/>
                  </a:schemeClr>
                </a:solidFill>
              </a:rPr>
              <a:t>M.Sc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</a:rPr>
              <a:t>. Denis García Aguinaga</a:t>
            </a:r>
          </a:p>
          <a:p>
            <a:endParaRPr lang="es-CR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R" sz="2000" dirty="0">
                <a:solidFill>
                  <a:schemeClr val="accent1">
                    <a:lumMod val="50000"/>
                  </a:schemeClr>
                </a:solidFill>
              </a:rPr>
              <a:t>Sábado 01 de julio 2023</a:t>
            </a:r>
          </a:p>
        </p:txBody>
      </p:sp>
      <p:sp>
        <p:nvSpPr>
          <p:cNvPr id="1078" name="Rectangle 173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9" name="Rectangle 175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53" name="Rectangle 133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05C5E52-0F48-4A26-8973-895398A44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es-CR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Externalidades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C9C235-477C-4DD5-8DA6-692CA595B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318022"/>
            <a:ext cx="5092194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R" sz="2000" b="1" dirty="0"/>
              <a:t>Fallos del mercado</a:t>
            </a:r>
            <a:r>
              <a:rPr lang="es-CR" sz="2000" dirty="0"/>
              <a:t>; cuando l</a:t>
            </a:r>
            <a:r>
              <a:rPr lang="es-CR" sz="2000" b="0" i="0" dirty="0">
                <a:effectLst/>
              </a:rPr>
              <a:t>os costos o beneficios de producir o consumir un bien o servicio no se reflejan en su precio de mercado.</a:t>
            </a:r>
          </a:p>
          <a:p>
            <a:pPr marL="0" indent="0" algn="just">
              <a:buNone/>
            </a:pPr>
            <a:endParaRPr lang="es-CR" sz="2000" b="0" i="0" dirty="0">
              <a:effectLst/>
            </a:endParaRPr>
          </a:p>
          <a:p>
            <a:pPr marL="0" indent="0" algn="just">
              <a:buNone/>
            </a:pPr>
            <a:r>
              <a:rPr lang="es-CR" sz="2000" b="1" dirty="0">
                <a:solidFill>
                  <a:schemeClr val="accent1">
                    <a:lumMod val="50000"/>
                  </a:schemeClr>
                </a:solidFill>
              </a:rPr>
              <a:t>Negativas</a:t>
            </a:r>
            <a:r>
              <a:rPr lang="es-CR" sz="2000" dirty="0"/>
              <a:t>:</a:t>
            </a:r>
          </a:p>
          <a:p>
            <a:pPr marL="0" indent="0" algn="just">
              <a:buNone/>
            </a:pPr>
            <a:r>
              <a:rPr lang="es-CR" sz="2000" dirty="0"/>
              <a:t>No se asumen todos los costes de un efecto negativo y </a:t>
            </a:r>
            <a:r>
              <a:rPr lang="es-CR" sz="2000" b="0" i="0" dirty="0">
                <a:effectLst/>
              </a:rPr>
              <a:t>el precio de mercado no recoge este coste.</a:t>
            </a:r>
          </a:p>
          <a:p>
            <a:pPr marL="0" indent="0" algn="just">
              <a:buNone/>
            </a:pPr>
            <a:endParaRPr lang="es-CR" sz="2000" dirty="0"/>
          </a:p>
          <a:p>
            <a:pPr marL="0" indent="0" algn="just">
              <a:buNone/>
            </a:pPr>
            <a:r>
              <a:rPr lang="es-CR" sz="2000" b="1" dirty="0">
                <a:solidFill>
                  <a:schemeClr val="accent1">
                    <a:lumMod val="50000"/>
                  </a:schemeClr>
                </a:solidFill>
              </a:rPr>
              <a:t>Positivas</a:t>
            </a:r>
            <a:r>
              <a:rPr lang="es-CR" sz="2000" b="1" dirty="0"/>
              <a:t>:</a:t>
            </a:r>
          </a:p>
          <a:p>
            <a:pPr marL="0" indent="0" algn="just">
              <a:buNone/>
            </a:pPr>
            <a:r>
              <a:rPr lang="es-CR" sz="2000" dirty="0"/>
              <a:t>Un efecto positivo que no se reporta como beneficio y </a:t>
            </a:r>
            <a:r>
              <a:rPr lang="es-CR" sz="2000" b="0" i="0" dirty="0">
                <a:effectLst/>
              </a:rPr>
              <a:t>los precios de mercado no recogen los beneficios reales.</a:t>
            </a:r>
            <a:endParaRPr lang="es-CR" sz="2000" dirty="0"/>
          </a:p>
          <a:p>
            <a:pPr algn="just"/>
            <a:endParaRPr lang="es-CR" sz="2000" dirty="0"/>
          </a:p>
        </p:txBody>
      </p:sp>
      <p:sp>
        <p:nvSpPr>
          <p:cNvPr id="7254" name="Oval 135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74" name="Picture 6" descr="Medios de transporte y CO2 | Renovables Verdes">
            <a:extLst>
              <a:ext uri="{FF2B5EF4-FFF2-40B4-BE49-F238E27FC236}">
                <a16:creationId xmlns:a16="http://schemas.microsoft.com/office/drawing/2014/main" id="{CB73ACAC-C750-4F61-887D-4FA8AF0EE8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97" r="8881" b="-1"/>
          <a:stretch/>
        </p:blipFill>
        <p:spPr bwMode="auto"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55" name="Arc 137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170" name="Picture 2" descr="Conozca Costa Rica - Hotel Congo Bongo">
            <a:extLst>
              <a:ext uri="{FF2B5EF4-FFF2-40B4-BE49-F238E27FC236}">
                <a16:creationId xmlns:a16="http://schemas.microsoft.com/office/drawing/2014/main" id="{B46182D0-99BA-4EEF-AD0E-17F4D54FE9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0" r="14745" b="2"/>
          <a:stretch/>
        </p:blipFill>
        <p:spPr bwMode="auto"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94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1527" algn="r"/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Aportes</a:t>
            </a:r>
            <a:b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Adam Smith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223792" y="649480"/>
            <a:ext cx="39124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4611" algn="ctr">
              <a:lnSpc>
                <a:spcPct val="90000"/>
              </a:lnSpc>
              <a:spcAft>
                <a:spcPts val="600"/>
              </a:spcAft>
              <a:tabLst>
                <a:tab pos="2288014" algn="l"/>
              </a:tabLst>
            </a:pPr>
            <a:r>
              <a:rPr lang="es-CR" sz="1900" b="1" spc="-5" dirty="0"/>
              <a:t>Teoría de los sentimientos (1759)</a:t>
            </a:r>
          </a:p>
          <a:p>
            <a:pPr marL="11527" marR="4611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8014" algn="l"/>
              </a:tabLst>
            </a:pPr>
            <a:endParaRPr lang="es-CR" sz="1900" i="1" spc="-5" dirty="0"/>
          </a:p>
          <a:p>
            <a:pPr marL="11527" marR="4611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8014" algn="l"/>
              </a:tabLst>
            </a:pPr>
            <a:r>
              <a:rPr lang="es-CR" sz="1900" i="1" spc="-5" dirty="0"/>
              <a:t>Afirma que la tendencia del ser humano es el amor hacía sí mismo, por ello se ve obligado a controlar su egoísmo.</a:t>
            </a:r>
          </a:p>
          <a:p>
            <a:pPr marL="11527" marR="4611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8014" algn="l"/>
              </a:tabLst>
            </a:pPr>
            <a:endParaRPr lang="es-CR" sz="1900" i="1" spc="-5" dirty="0"/>
          </a:p>
          <a:p>
            <a:pPr marL="11527" marR="4611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8014" algn="l"/>
              </a:tabLst>
            </a:pPr>
            <a:endParaRPr lang="es-CR" sz="1900" i="1" spc="-5" dirty="0"/>
          </a:p>
          <a:p>
            <a:pPr marR="4611" algn="ctr">
              <a:lnSpc>
                <a:spcPct val="90000"/>
              </a:lnSpc>
              <a:spcAft>
                <a:spcPts val="600"/>
              </a:spcAft>
              <a:tabLst>
                <a:tab pos="2288014" algn="l"/>
              </a:tabLst>
            </a:pPr>
            <a:r>
              <a:rPr lang="es-CR" sz="1900" b="1" spc="-5" dirty="0"/>
              <a:t>La Riqueza de las naciones (1776)</a:t>
            </a:r>
          </a:p>
          <a:p>
            <a:pPr marR="4611" algn="ctr">
              <a:lnSpc>
                <a:spcPct val="90000"/>
              </a:lnSpc>
              <a:spcAft>
                <a:spcPts val="600"/>
              </a:spcAft>
              <a:tabLst>
                <a:tab pos="2288014" algn="l"/>
              </a:tabLst>
            </a:pPr>
            <a:endParaRPr lang="es-CR" sz="1900" b="1" spc="-5" dirty="0"/>
          </a:p>
          <a:p>
            <a:pPr marL="11527" marR="4611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8014" algn="l"/>
              </a:tabLst>
            </a:pPr>
            <a:r>
              <a:rPr lang="es-CR" sz="1900" i="1" spc="-5" dirty="0"/>
              <a:t>La clave del bienestar social está en el crecimiento económico que se potencia a través de la libre competencia y la división del trabajo. Las distorsiones serían corregidas por “La mano invisible” del sistema.</a:t>
            </a:r>
            <a:r>
              <a:rPr lang="es-CR" sz="1900" i="1" dirty="0"/>
              <a:t>	</a:t>
            </a:r>
          </a:p>
          <a:p>
            <a:pPr marR="4611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8014" algn="l"/>
              </a:tabLst>
            </a:pPr>
            <a:endParaRPr lang="es-CR" sz="1900" i="1" spc="-5" dirty="0"/>
          </a:p>
        </p:txBody>
      </p:sp>
      <p:pic>
        <p:nvPicPr>
          <p:cNvPr id="3" name="Imagen 2" descr="Foto en blanco y negro de un hombre mayor&#10;&#10;Descripción generada automáticamente con confianza media">
            <a:extLst>
              <a:ext uri="{FF2B5EF4-FFF2-40B4-BE49-F238E27FC236}">
                <a16:creationId xmlns:a16="http://schemas.microsoft.com/office/drawing/2014/main" id="{8F1F361E-705B-4EB0-A785-4209FA356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5985" y="945818"/>
            <a:ext cx="3566679" cy="497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296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43193" y="489507"/>
            <a:ext cx="3091607" cy="1655483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 algn="ctr"/>
            <a:r>
              <a:rPr lang="es-CR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Dimensión Económica y Social de la Calidad</a:t>
            </a:r>
          </a:p>
        </p:txBody>
      </p:sp>
      <p:pic>
        <p:nvPicPr>
          <p:cNvPr id="1026" name="Picture 2" descr="Te interesa estudiar economía? | Escuela de Economía">
            <a:extLst>
              <a:ext uri="{FF2B5EF4-FFF2-40B4-BE49-F238E27FC236}">
                <a16:creationId xmlns:a16="http://schemas.microsoft.com/office/drawing/2014/main" id="{B7EDAA7C-968E-4920-9B01-E87DBD72B5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53" r="4463" b="-1"/>
          <a:stretch/>
        </p:blipFill>
        <p:spPr bwMode="auto">
          <a:xfrm>
            <a:off x="19078" y="15207"/>
            <a:ext cx="8115280" cy="6408311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1" name="Text Placeholder 3">
            <a:extLst>
              <a:ext uri="{FF2B5EF4-FFF2-40B4-BE49-F238E27FC236}">
                <a16:creationId xmlns:a16="http://schemas.microsoft.com/office/drawing/2014/main" id="{24385509-FDE0-47C9-A82C-AF1FFF9A9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3193" y="2418408"/>
            <a:ext cx="3429471" cy="3540265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s-CR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R" sz="2000" b="1" dirty="0">
                <a:solidFill>
                  <a:schemeClr val="accent1">
                    <a:lumMod val="50000"/>
                  </a:schemeClr>
                </a:solidFill>
              </a:rPr>
              <a:t>UNIDAD 1: CONCEPTOS DE ECONOMÍA</a:t>
            </a:r>
          </a:p>
          <a:p>
            <a:endParaRPr lang="es-CR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s-CR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R" sz="2000" dirty="0">
                <a:solidFill>
                  <a:schemeClr val="accent1">
                    <a:lumMod val="50000"/>
                  </a:schemeClr>
                </a:solidFill>
              </a:rPr>
              <a:t>Profesor: </a:t>
            </a:r>
            <a:r>
              <a:rPr lang="es-CR" sz="2000" dirty="0" err="1">
                <a:solidFill>
                  <a:schemeClr val="accent1">
                    <a:lumMod val="50000"/>
                  </a:schemeClr>
                </a:solidFill>
              </a:rPr>
              <a:t>M.Sc</a:t>
            </a:r>
            <a:r>
              <a:rPr lang="es-CR" sz="2000" dirty="0">
                <a:solidFill>
                  <a:schemeClr val="accent1">
                    <a:lumMod val="50000"/>
                  </a:schemeClr>
                </a:solidFill>
              </a:rPr>
              <a:t>. Denis García Aguinaga</a:t>
            </a:r>
          </a:p>
          <a:p>
            <a:endParaRPr lang="es-CR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R" sz="2000" dirty="0">
                <a:solidFill>
                  <a:schemeClr val="accent1">
                    <a:lumMod val="50000"/>
                  </a:schemeClr>
                </a:solidFill>
              </a:rPr>
              <a:t>Sábado 01 de julio 2023</a:t>
            </a:r>
          </a:p>
        </p:txBody>
      </p:sp>
    </p:spTree>
    <p:extLst>
      <p:ext uri="{BB962C8B-B14F-4D97-AF65-F5344CB8AC3E}">
        <p14:creationId xmlns:p14="http://schemas.microsoft.com/office/powerpoint/2010/main" val="418404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74" name="Rectangle 85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64A944-9338-410B-8A91-24412517AAE0}"/>
              </a:ext>
            </a:extLst>
          </p:cNvPr>
          <p:cNvSpPr txBox="1"/>
          <p:nvPr/>
        </p:nvSpPr>
        <p:spPr>
          <a:xfrm>
            <a:off x="1144923" y="2405894"/>
            <a:ext cx="5315189" cy="35350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rgbClr val="263050"/>
              </a:buClr>
            </a:pPr>
            <a:r>
              <a:rPr lang="es-CR" sz="2000" b="1">
                <a:solidFill>
                  <a:schemeClr val="accent1">
                    <a:lumMod val="50000"/>
                  </a:schemeClr>
                </a:solidFill>
              </a:rPr>
              <a:t>ECONOMÍA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263050"/>
              </a:buClr>
            </a:pPr>
            <a:r>
              <a:rPr lang="es-CR" sz="2000" u="sng">
                <a:solidFill>
                  <a:schemeClr val="accent1">
                    <a:lumMod val="50000"/>
                  </a:schemeClr>
                </a:solidFill>
              </a:rPr>
              <a:t>Oikonomos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rgbClr val="263050"/>
              </a:buClr>
              <a:buFont typeface="Arial" panose="020B0604020202020204" pitchFamily="34" charset="0"/>
              <a:buChar char="•"/>
            </a:pPr>
            <a:r>
              <a:rPr lang="es-CR" sz="2000">
                <a:solidFill>
                  <a:schemeClr val="accent1">
                    <a:lumMod val="50000"/>
                  </a:schemeClr>
                </a:solidFill>
              </a:rPr>
              <a:t>Oikos “hogar”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rgbClr val="263050"/>
              </a:buClr>
              <a:buFont typeface="Arial" panose="020B0604020202020204" pitchFamily="34" charset="0"/>
              <a:buChar char="•"/>
            </a:pPr>
            <a:r>
              <a:rPr lang="es-CR" sz="2000">
                <a:solidFill>
                  <a:schemeClr val="accent1">
                    <a:lumMod val="50000"/>
                  </a:schemeClr>
                </a:solidFill>
              </a:rPr>
              <a:t>Nemein “Administración”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rgbClr val="263050"/>
              </a:buClr>
              <a:buFont typeface="Arial" panose="020B0604020202020204" pitchFamily="34" charset="0"/>
              <a:buChar char="•"/>
            </a:pPr>
            <a:endParaRPr lang="es-CR" sz="200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263050"/>
              </a:buClr>
            </a:pPr>
            <a:r>
              <a:rPr lang="es-CR" sz="2000" b="1" i="0">
                <a:solidFill>
                  <a:schemeClr val="accent1">
                    <a:lumMod val="50000"/>
                  </a:schemeClr>
                </a:solidFill>
                <a:effectLst/>
              </a:rPr>
              <a:t>Calidad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rgbClr val="263050"/>
              </a:buClr>
              <a:buFont typeface="Arial" panose="020B0604020202020204" pitchFamily="34" charset="0"/>
              <a:buChar char="•"/>
            </a:pPr>
            <a:r>
              <a:rPr lang="es-CR" sz="2000">
                <a:solidFill>
                  <a:schemeClr val="accent1">
                    <a:lumMod val="50000"/>
                  </a:schemeClr>
                </a:solidFill>
              </a:rPr>
              <a:t>Cumplimiento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rgbClr val="263050"/>
              </a:buClr>
              <a:buFont typeface="Arial" panose="020B0604020202020204" pitchFamily="34" charset="0"/>
              <a:buChar char="•"/>
            </a:pPr>
            <a:r>
              <a:rPr lang="es-CR" sz="2000">
                <a:solidFill>
                  <a:schemeClr val="accent1">
                    <a:lumMod val="50000"/>
                  </a:schemeClr>
                </a:solidFill>
              </a:rPr>
              <a:t>Requisitos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rgbClr val="263050"/>
              </a:buClr>
              <a:buFont typeface="Arial" panose="020B0604020202020204" pitchFamily="34" charset="0"/>
              <a:buChar char="•"/>
            </a:pPr>
            <a:endParaRPr lang="es-CR" sz="2000">
              <a:solidFill>
                <a:schemeClr val="accent1">
                  <a:lumMod val="50000"/>
                </a:schemeClr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rgbClr val="263050"/>
              </a:buClr>
              <a:buFont typeface="Arial" panose="020B0604020202020204" pitchFamily="34" charset="0"/>
              <a:buChar char="•"/>
            </a:pPr>
            <a:endParaRPr lang="es-CR" sz="200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75" name="Rectangle 87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6" name="Rectangle 89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77" name="Rectangle 91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78" name="Rectangle 93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 descr="Concepto de ecología. grupo de personas cuidando del planeta, salvando a la  tierra | Vector Premium">
            <a:extLst>
              <a:ext uri="{FF2B5EF4-FFF2-40B4-BE49-F238E27FC236}">
                <a16:creationId xmlns:a16="http://schemas.microsoft.com/office/drawing/2014/main" id="{A3E24FEE-B940-4E79-BD31-53EDC08C9F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66" b="-2"/>
          <a:stretch/>
        </p:blipFill>
        <p:spPr bwMode="auto">
          <a:xfrm>
            <a:off x="6600056" y="783490"/>
            <a:ext cx="4646441" cy="48283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62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71" name="Rectangle 108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BD9788D-1030-4F77-A799-F0444441B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89507"/>
            <a:ext cx="3091607" cy="1655483"/>
          </a:xfrm>
        </p:spPr>
        <p:txBody>
          <a:bodyPr anchor="b">
            <a:normAutofit/>
          </a:bodyPr>
          <a:lstStyle/>
          <a:p>
            <a:r>
              <a:rPr lang="es-CR" sz="4000"/>
              <a:t>Pensamiento económico</a:t>
            </a:r>
          </a:p>
        </p:txBody>
      </p:sp>
      <p:pic>
        <p:nvPicPr>
          <p:cNvPr id="1026" name="Picture 2" descr="Mercantilismo - Qué es, definición y significado | 2021 | Economipedia">
            <a:extLst>
              <a:ext uri="{FF2B5EF4-FFF2-40B4-BE49-F238E27FC236}">
                <a16:creationId xmlns:a16="http://schemas.microsoft.com/office/drawing/2014/main" id="{39D82E69-5A1B-4C54-A1FB-65CE6D2BD9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51" b="-2"/>
          <a:stretch/>
        </p:blipFill>
        <p:spPr bwMode="auto">
          <a:xfrm>
            <a:off x="20" y="431"/>
            <a:ext cx="8115280" cy="64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6" name="Marcador de contenido 2">
            <a:extLst>
              <a:ext uri="{FF2B5EF4-FFF2-40B4-BE49-F238E27FC236}">
                <a16:creationId xmlns:a16="http://schemas.microsoft.com/office/drawing/2014/main" id="{2A2A0A5D-33FA-4E73-98F1-409DA9806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418408"/>
            <a:ext cx="2942813" cy="3540265"/>
          </a:xfrm>
        </p:spPr>
        <p:txBody>
          <a:bodyPr>
            <a:normAutofit/>
          </a:bodyPr>
          <a:lstStyle/>
          <a:p>
            <a:r>
              <a:rPr lang="es-CR" sz="2000"/>
              <a:t>Origen de la economía (VI a.c. – XVI) : Grecia, Roma y Edad Media</a:t>
            </a:r>
          </a:p>
          <a:p>
            <a:r>
              <a:rPr lang="es-CR" sz="2000"/>
              <a:t>Mercantilismo (XVI – XVII)</a:t>
            </a:r>
          </a:p>
          <a:p>
            <a:r>
              <a:rPr lang="es-CR" sz="2000"/>
              <a:t>Fisiócratas (XVIII)</a:t>
            </a:r>
          </a:p>
          <a:p>
            <a:r>
              <a:rPr lang="es-CR" sz="2000"/>
              <a:t>Clásicos (XVIII – XIX)</a:t>
            </a:r>
          </a:p>
        </p:txBody>
      </p:sp>
      <p:sp>
        <p:nvSpPr>
          <p:cNvPr id="1072" name="Rectangle 110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3" name="Rectangle 112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5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74" name="Rectangle 70">
            <a:extLst>
              <a:ext uri="{FF2B5EF4-FFF2-40B4-BE49-F238E27FC236}">
                <a16:creationId xmlns:a16="http://schemas.microsoft.com/office/drawing/2014/main" id="{9B76D444-2756-434F-AE61-96D69830C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ANIVERSARIO LUCTUOSO DE ADAM SMITH. ¿Influyó Adam Smith a Karl Marx?">
            <a:extLst>
              <a:ext uri="{FF2B5EF4-FFF2-40B4-BE49-F238E27FC236}">
                <a16:creationId xmlns:a16="http://schemas.microsoft.com/office/drawing/2014/main" id="{4BB545BF-7C9B-414D-80AC-D79F39A592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33754"/>
          <a:stretch/>
        </p:blipFill>
        <p:spPr bwMode="auto">
          <a:xfrm>
            <a:off x="320040" y="320040"/>
            <a:ext cx="11548872" cy="430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5" name="Rectangle 72">
            <a:extLst>
              <a:ext uri="{FF2B5EF4-FFF2-40B4-BE49-F238E27FC236}">
                <a16:creationId xmlns:a16="http://schemas.microsoft.com/office/drawing/2014/main" id="{A27B6159-7734-4564-9E0F-C4BC43C36E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4782312"/>
            <a:ext cx="11548872" cy="1755648"/>
          </a:xfrm>
          <a:prstGeom prst="rect">
            <a:avLst/>
          </a:prstGeom>
          <a:solidFill>
            <a:schemeClr val="tx1">
              <a:alpha val="93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58F019F-E1F0-400A-87D8-51FF7A284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009083"/>
            <a:ext cx="2889504" cy="1345997"/>
          </a:xfrm>
        </p:spPr>
        <p:txBody>
          <a:bodyPr anchor="ctr">
            <a:normAutofit/>
          </a:bodyPr>
          <a:lstStyle/>
          <a:p>
            <a:r>
              <a:rPr lang="es-CR" sz="2600">
                <a:solidFill>
                  <a:schemeClr val="bg1"/>
                </a:solidFill>
              </a:rPr>
              <a:t>Pensamiento económico</a:t>
            </a:r>
          </a:p>
        </p:txBody>
      </p:sp>
      <p:cxnSp>
        <p:nvCxnSpPr>
          <p:cNvPr id="2076" name="Straight Connector 74">
            <a:extLst>
              <a:ext uri="{FF2B5EF4-FFF2-40B4-BE49-F238E27FC236}">
                <a16:creationId xmlns:a16="http://schemas.microsoft.com/office/drawing/2014/main" id="{E2FFB46B-05BC-4950-B18A-9593FDAE6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059936" y="5237979"/>
            <a:ext cx="0" cy="914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447CF6-E436-46B1-95F9-0F376CC07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976" y="5009083"/>
            <a:ext cx="6976872" cy="1345997"/>
          </a:xfrm>
        </p:spPr>
        <p:txBody>
          <a:bodyPr anchor="ctr">
            <a:normAutofit/>
          </a:bodyPr>
          <a:lstStyle/>
          <a:p>
            <a:r>
              <a:rPr lang="es-CR" sz="1400">
                <a:solidFill>
                  <a:schemeClr val="bg1"/>
                </a:solidFill>
              </a:rPr>
              <a:t>Marxistas (XIX – XXI)</a:t>
            </a:r>
          </a:p>
          <a:p>
            <a:r>
              <a:rPr lang="es-CR" sz="1400">
                <a:solidFill>
                  <a:schemeClr val="bg1"/>
                </a:solidFill>
              </a:rPr>
              <a:t>Neoclásicos (XIX-XXI)</a:t>
            </a:r>
          </a:p>
          <a:p>
            <a:r>
              <a:rPr lang="es-CR" sz="1400">
                <a:solidFill>
                  <a:schemeClr val="bg1"/>
                </a:solidFill>
              </a:rPr>
              <a:t>Keynesianos (XX -XXI)</a:t>
            </a:r>
          </a:p>
          <a:p>
            <a:r>
              <a:rPr lang="es-CR" sz="1400">
                <a:solidFill>
                  <a:schemeClr val="bg1"/>
                </a:solidFill>
              </a:rPr>
              <a:t>Liberalismo (XX-XXI)</a:t>
            </a:r>
          </a:p>
          <a:p>
            <a:endParaRPr lang="es-CR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1344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5" name="Rectangle 84">
            <a:extLst>
              <a:ext uri="{FF2B5EF4-FFF2-40B4-BE49-F238E27FC236}">
                <a16:creationId xmlns:a16="http://schemas.microsoft.com/office/drawing/2014/main" id="{A4E37431-20F0-4DD6-84A9-ED2B64494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0AE98B72-66C6-4AB4-AF0D-BA830DE86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07EAFC6-733F-403D-BB4D-05A3A2874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7A36730-4CB0-4F61-AD11-A44C97658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69C79E1-F916-4929-A4F3-DE763D4BF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767334AB-16BD-4EC7-8C6B-4B5171600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0042" y="891652"/>
            <a:ext cx="4412021" cy="3030724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 algn="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¿Cuál es el principal problema económico?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type="body" idx="1"/>
          </p:nvPr>
        </p:nvSpPr>
        <p:spPr>
          <a:xfrm>
            <a:off x="945791" y="4745317"/>
            <a:ext cx="4126272" cy="1375145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Escasez de los recursos para satisfacer las necesidades humanas</a:t>
            </a:r>
          </a:p>
        </p:txBody>
      </p:sp>
      <p:pic>
        <p:nvPicPr>
          <p:cNvPr id="3074" name="Picture 2" descr="tabla de abraham maslow - Mercadotecnia aplicada">
            <a:extLst>
              <a:ext uri="{FF2B5EF4-FFF2-40B4-BE49-F238E27FC236}">
                <a16:creationId xmlns:a16="http://schemas.microsoft.com/office/drawing/2014/main" id="{7A1382D1-2F0C-454D-9DA2-C47EEB700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07968" y="1700808"/>
            <a:ext cx="6053621" cy="317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5802024" y="5658797"/>
            <a:ext cx="63892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s-CR" i="1" dirty="0">
                <a:solidFill>
                  <a:schemeClr val="accent1">
                    <a:lumMod val="50000"/>
                  </a:schemeClr>
                </a:solidFill>
              </a:rPr>
              <a:t>Existe una </a:t>
            </a:r>
            <a:r>
              <a:rPr lang="es-CR" b="1" i="1" dirty="0">
                <a:solidFill>
                  <a:schemeClr val="accent1">
                    <a:lumMod val="50000"/>
                  </a:schemeClr>
                </a:solidFill>
              </a:rPr>
              <a:t>jerarquía</a:t>
            </a:r>
            <a:r>
              <a:rPr lang="es-CR" i="1" dirty="0">
                <a:solidFill>
                  <a:schemeClr val="accent1">
                    <a:lumMod val="50000"/>
                  </a:schemeClr>
                </a:solidFill>
              </a:rPr>
              <a:t> para las </a:t>
            </a:r>
            <a:r>
              <a:rPr lang="es-CR" b="1" i="1" dirty="0">
                <a:solidFill>
                  <a:schemeClr val="accent1">
                    <a:lumMod val="50000"/>
                  </a:schemeClr>
                </a:solidFill>
              </a:rPr>
              <a:t>necesidades</a:t>
            </a:r>
            <a:r>
              <a:rPr lang="es-CR" i="1" dirty="0">
                <a:solidFill>
                  <a:schemeClr val="accent1">
                    <a:lumMod val="50000"/>
                  </a:schemeClr>
                </a:solidFill>
              </a:rPr>
              <a:t>, que se pretende </a:t>
            </a:r>
            <a:r>
              <a:rPr lang="es-CR" b="1" i="1" dirty="0">
                <a:solidFill>
                  <a:schemeClr val="accent1">
                    <a:lumMod val="50000"/>
                  </a:schemeClr>
                </a:solidFill>
              </a:rPr>
              <a:t>satisfacer</a:t>
            </a:r>
            <a:r>
              <a:rPr lang="es-CR" i="1" dirty="0">
                <a:solidFill>
                  <a:schemeClr val="accent1">
                    <a:lumMod val="50000"/>
                  </a:schemeClr>
                </a:solidFill>
              </a:rPr>
              <a:t> y ponderar la </a:t>
            </a:r>
            <a:r>
              <a:rPr lang="es-CR" b="1" i="1" dirty="0">
                <a:solidFill>
                  <a:schemeClr val="accent1">
                    <a:lumMod val="50000"/>
                  </a:schemeClr>
                </a:solidFill>
              </a:rPr>
              <a:t>eficacia</a:t>
            </a:r>
            <a:r>
              <a:rPr lang="es-CR" i="1" dirty="0">
                <a:solidFill>
                  <a:schemeClr val="accent1">
                    <a:lumMod val="50000"/>
                  </a:schemeClr>
                </a:solidFill>
              </a:rPr>
              <a:t> de los medios alternativos para lograrlo.</a:t>
            </a:r>
          </a:p>
        </p:txBody>
      </p:sp>
    </p:spTree>
    <p:extLst>
      <p:ext uri="{BB962C8B-B14F-4D97-AF65-F5344CB8AC3E}">
        <p14:creationId xmlns:p14="http://schemas.microsoft.com/office/powerpoint/2010/main" val="418338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1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4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16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Freeform: Shape 20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/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 resumen: Problemas Económicos Fundamentales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4052C65-F865-41A3-9A15-CD47A9AF4A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2428" y="1071600"/>
            <a:ext cx="7225748" cy="47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76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70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3780C81-2778-4A51-AEDF-EFE50E9A3B78}"/>
              </a:ext>
            </a:extLst>
          </p:cNvPr>
          <p:cNvSpPr txBox="1"/>
          <p:nvPr/>
        </p:nvSpPr>
        <p:spPr>
          <a:xfrm>
            <a:off x="8643193" y="489507"/>
            <a:ext cx="3091607" cy="16554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Costo de oportunidad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 descr="Costo de oportunidad: ¿sabes lo que es? - Blog LUZ">
            <a:extLst>
              <a:ext uri="{FF2B5EF4-FFF2-40B4-BE49-F238E27FC236}">
                <a16:creationId xmlns:a16="http://schemas.microsoft.com/office/drawing/2014/main" id="{FC504139-2CB2-4CD5-A8A8-AAF9775EA3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9" r="4156" b="-2"/>
          <a:stretch/>
        </p:blipFill>
        <p:spPr bwMode="auto">
          <a:xfrm>
            <a:off x="20" y="431"/>
            <a:ext cx="8115280" cy="64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59592ABB-08CD-439B-A78F-56876138C14B}"/>
              </a:ext>
            </a:extLst>
          </p:cNvPr>
          <p:cNvSpPr txBox="1"/>
          <p:nvPr/>
        </p:nvSpPr>
        <p:spPr>
          <a:xfrm>
            <a:off x="8717589" y="2634495"/>
            <a:ext cx="2942813" cy="3540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R" sz="2000" i="1">
                <a:solidFill>
                  <a:schemeClr val="accent1">
                    <a:lumMod val="50000"/>
                  </a:schemeClr>
                </a:solidFill>
              </a:rPr>
              <a:t>El</a:t>
            </a:r>
            <a:r>
              <a:rPr lang="es-CR" sz="2000" b="0" i="1">
                <a:solidFill>
                  <a:schemeClr val="accent1">
                    <a:lumMod val="50000"/>
                  </a:schemeClr>
                </a:solidFill>
                <a:effectLst/>
              </a:rPr>
              <a:t> valor de la mejor opción no seleccionada.</a:t>
            </a:r>
            <a:endParaRPr lang="es-CR" sz="2000" i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104" name="Rectangle 72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5" name="Rectangle 74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72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89" name="Rectangle 19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0" name="Rectangle 19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1" name="Rectangle 19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2" name="Rectangle 194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93" name="Freeform: Shape 195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194" name="Rectangle 19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D2829CE-74D5-4F0E-86B9-E7251E126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s-CR" sz="4000" b="1">
                <a:solidFill>
                  <a:srgbClr val="FFFFFF"/>
                </a:solidFill>
              </a:rPr>
              <a:t>Eficacia- Eficiencia- Productividad (Calidad)</a:t>
            </a:r>
          </a:p>
        </p:txBody>
      </p:sp>
      <p:sp>
        <p:nvSpPr>
          <p:cNvPr id="5195" name="Marcador de contenido 2">
            <a:extLst>
              <a:ext uri="{FF2B5EF4-FFF2-40B4-BE49-F238E27FC236}">
                <a16:creationId xmlns:a16="http://schemas.microsoft.com/office/drawing/2014/main" id="{B8C0DF79-620E-4CE7-887F-CEF2C0EDA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727" y="649480"/>
            <a:ext cx="3857636" cy="5546047"/>
          </a:xfrm>
        </p:spPr>
        <p:txBody>
          <a:bodyPr anchor="ctr">
            <a:normAutofit/>
          </a:bodyPr>
          <a:lstStyle/>
          <a:p>
            <a:pPr algn="just"/>
            <a:r>
              <a:rPr lang="es-CR" sz="1900" b="1" dirty="0"/>
              <a:t>Eficacia</a:t>
            </a:r>
            <a:r>
              <a:rPr lang="es-CR" sz="1900" dirty="0"/>
              <a:t>. Capacidad de alcanzar las </a:t>
            </a:r>
            <a:r>
              <a:rPr lang="es-CR" sz="1900" b="1" dirty="0">
                <a:solidFill>
                  <a:schemeClr val="accent1">
                    <a:lumMod val="50000"/>
                  </a:schemeClr>
                </a:solidFill>
              </a:rPr>
              <a:t>metas</a:t>
            </a:r>
            <a:r>
              <a:rPr lang="es-CR" sz="1900" dirty="0"/>
              <a:t> que la compañía se dispuso a alcanzar.</a:t>
            </a:r>
          </a:p>
          <a:p>
            <a:pPr algn="just"/>
            <a:endParaRPr lang="es-CR" sz="1900" dirty="0"/>
          </a:p>
          <a:p>
            <a:pPr algn="just"/>
            <a:r>
              <a:rPr lang="es-CR" sz="1900" b="1" dirty="0"/>
              <a:t>Eficiencia</a:t>
            </a:r>
            <a:r>
              <a:rPr lang="es-CR" sz="1900" dirty="0"/>
              <a:t>. Capacidad de lograr las metas establecidas haciendo uso de la menor cantidad posible de </a:t>
            </a:r>
            <a:r>
              <a:rPr lang="es-CR" sz="1900" b="1" dirty="0">
                <a:solidFill>
                  <a:schemeClr val="accent1">
                    <a:lumMod val="50000"/>
                  </a:schemeClr>
                </a:solidFill>
              </a:rPr>
              <a:t>recursos</a:t>
            </a:r>
            <a:r>
              <a:rPr lang="es-CR" sz="1900" dirty="0"/>
              <a:t>.</a:t>
            </a:r>
          </a:p>
          <a:p>
            <a:pPr algn="just"/>
            <a:endParaRPr lang="es-CR" sz="1900" dirty="0"/>
          </a:p>
          <a:p>
            <a:pPr algn="just"/>
            <a:r>
              <a:rPr lang="es-CR" sz="1900" b="1" dirty="0"/>
              <a:t>Productividad</a:t>
            </a:r>
            <a:r>
              <a:rPr lang="es-CR" sz="1900" dirty="0"/>
              <a:t>. Capacidad de producción, según la relación entre el producto y el insumo, es decir, </a:t>
            </a:r>
            <a:r>
              <a:rPr lang="es-CR" sz="1900" i="1" dirty="0"/>
              <a:t>los recursos que debieron utilizarse para generar esos bienes con la calidad que buscan los </a:t>
            </a:r>
            <a:r>
              <a:rPr lang="es-CR" sz="1900" b="1" i="1" dirty="0">
                <a:solidFill>
                  <a:schemeClr val="accent1">
                    <a:lumMod val="50000"/>
                  </a:schemeClr>
                </a:solidFill>
              </a:rPr>
              <a:t>clientes</a:t>
            </a:r>
            <a:r>
              <a:rPr lang="es-CR" sz="1900" dirty="0"/>
              <a:t>.</a:t>
            </a:r>
          </a:p>
        </p:txBody>
      </p:sp>
      <p:pic>
        <p:nvPicPr>
          <p:cNvPr id="5122" name="Picture 2" descr="Eficacia y eficiencia: Aspectos claves directivos | EUDE Business School">
            <a:extLst>
              <a:ext uri="{FF2B5EF4-FFF2-40B4-BE49-F238E27FC236}">
                <a16:creationId xmlns:a16="http://schemas.microsoft.com/office/drawing/2014/main" id="{4D0782BB-3963-42E7-8827-ED7ACE6A3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09318" y="2280603"/>
            <a:ext cx="3615776" cy="185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6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Qué son los bienes públicos?">
            <a:extLst>
              <a:ext uri="{FF2B5EF4-FFF2-40B4-BE49-F238E27FC236}">
                <a16:creationId xmlns:a16="http://schemas.microsoft.com/office/drawing/2014/main" id="{846CA6F0-9ED7-4D63-AC32-85549A27CF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8"/>
          <a:stretch/>
        </p:blipFill>
        <p:spPr bwMode="auto">
          <a:xfrm>
            <a:off x="-1" y="10"/>
            <a:ext cx="121920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A7120CA-FFB5-412B-8D3E-F99B11D0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57" y="1536497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s-CR" sz="3200" b="1" dirty="0">
                <a:solidFill>
                  <a:schemeClr val="accent1">
                    <a:lumMod val="50000"/>
                  </a:schemeClr>
                </a:solidFill>
              </a:rPr>
              <a:t>Bienes públicos</a:t>
            </a:r>
          </a:p>
        </p:txBody>
      </p:sp>
      <p:cxnSp>
        <p:nvCxnSpPr>
          <p:cNvPr id="6154" name="Straight Connector 72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F8C4B4-0F2A-4061-99D7-D96E7A9AB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688" y="3417573"/>
            <a:ext cx="5760640" cy="2963754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s-CR" sz="1800" b="1" dirty="0">
                <a:solidFill>
                  <a:schemeClr val="accent1">
                    <a:lumMod val="50000"/>
                  </a:schemeClr>
                </a:solidFill>
              </a:rPr>
              <a:t>Características</a:t>
            </a:r>
            <a:r>
              <a:rPr lang="es-CR" sz="1800" dirty="0">
                <a:solidFill>
                  <a:schemeClr val="accent1">
                    <a:lumMod val="50000"/>
                  </a:schemeClr>
                </a:solidFill>
              </a:rPr>
              <a:t>: </a:t>
            </a:r>
          </a:p>
          <a:p>
            <a:pPr lvl="1" algn="just"/>
            <a:r>
              <a:rPr lang="es-CR" sz="1800" dirty="0">
                <a:solidFill>
                  <a:schemeClr val="accent1">
                    <a:lumMod val="50000"/>
                  </a:schemeClr>
                </a:solidFill>
              </a:rPr>
              <a:t>No rivalidad (se pueden consumir por varios al mismo tiempo)</a:t>
            </a:r>
          </a:p>
          <a:p>
            <a:pPr lvl="1" algn="just"/>
            <a:r>
              <a:rPr lang="es-CR" sz="1800" dirty="0">
                <a:solidFill>
                  <a:schemeClr val="accent1">
                    <a:lumMod val="50000"/>
                  </a:schemeClr>
                </a:solidFill>
              </a:rPr>
              <a:t>No exclusivos (Aunque no pague, puede consumir)</a:t>
            </a:r>
          </a:p>
          <a:p>
            <a:pPr marL="0" indent="0" algn="just">
              <a:buNone/>
            </a:pPr>
            <a:r>
              <a:rPr lang="es-CR" sz="1800" b="1" dirty="0">
                <a:solidFill>
                  <a:schemeClr val="accent1">
                    <a:lumMod val="50000"/>
                  </a:schemeClr>
                </a:solidFill>
              </a:rPr>
              <a:t>Tipos</a:t>
            </a:r>
          </a:p>
          <a:p>
            <a:pPr lvl="1" algn="just"/>
            <a:r>
              <a:rPr lang="es-CR" sz="1800" b="1" dirty="0">
                <a:solidFill>
                  <a:schemeClr val="accent1">
                    <a:lumMod val="50000"/>
                  </a:schemeClr>
                </a:solidFill>
              </a:rPr>
              <a:t>Puros</a:t>
            </a:r>
            <a:r>
              <a:rPr lang="es-CR" sz="1800" dirty="0">
                <a:solidFill>
                  <a:schemeClr val="accent1">
                    <a:lumMod val="50000"/>
                  </a:schemeClr>
                </a:solidFill>
              </a:rPr>
              <a:t> (Alumbrado público, seguridad nacional)</a:t>
            </a:r>
          </a:p>
          <a:p>
            <a:pPr lvl="1" algn="just"/>
            <a:r>
              <a:rPr lang="es-CR" sz="1800" dirty="0">
                <a:solidFill>
                  <a:schemeClr val="accent1">
                    <a:lumMod val="50000"/>
                  </a:schemeClr>
                </a:solidFill>
              </a:rPr>
              <a:t>No </a:t>
            </a:r>
            <a:r>
              <a:rPr lang="es-CR" sz="1800" b="1" dirty="0">
                <a:solidFill>
                  <a:schemeClr val="accent1">
                    <a:lumMod val="50000"/>
                  </a:schemeClr>
                </a:solidFill>
              </a:rPr>
              <a:t>puros</a:t>
            </a:r>
            <a:r>
              <a:rPr lang="es-CR" sz="1800" dirty="0">
                <a:solidFill>
                  <a:schemeClr val="accent1">
                    <a:lumMod val="50000"/>
                  </a:schemeClr>
                </a:solidFill>
              </a:rPr>
              <a:t> (Se puede producir una exclusión, por medio de precio y puede haber proveedor privado; educación, carreteras).</a:t>
            </a:r>
          </a:p>
          <a:p>
            <a:pPr lvl="1" algn="just"/>
            <a:endParaRPr lang="es-CR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98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149403-D037-43A9-A21D-FD77B99076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477</Words>
  <Application>Microsoft Office PowerPoint</Application>
  <PresentationFormat>Panorámica</PresentationFormat>
  <Paragraphs>77</Paragraphs>
  <Slides>12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Corbel</vt:lpstr>
      <vt:lpstr>Tema de Office</vt:lpstr>
      <vt:lpstr>Dimensión Económica y Social de la Calidad</vt:lpstr>
      <vt:lpstr>Presentación de PowerPoint</vt:lpstr>
      <vt:lpstr>Pensamiento económico</vt:lpstr>
      <vt:lpstr>Pensamiento económico</vt:lpstr>
      <vt:lpstr>¿Cuál es el principal problema económico?</vt:lpstr>
      <vt:lpstr>En resumen: Problemas Económicos Fundamentales</vt:lpstr>
      <vt:lpstr>Presentación de PowerPoint</vt:lpstr>
      <vt:lpstr>Eficacia- Eficiencia- Productividad (Calidad)</vt:lpstr>
      <vt:lpstr>Bienes públicos</vt:lpstr>
      <vt:lpstr>Externalidades</vt:lpstr>
      <vt:lpstr>Aportes Adam Smith</vt:lpstr>
      <vt:lpstr>Dimensión Económica y Social de la Calidad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2014-09-23T04:02:07Z</dcterms:created>
  <dcterms:modified xsi:type="dcterms:W3CDTF">2023-07-01T12:51:31Z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TC034172719991</vt:lpwstr>
  </property>
</Properties>
</file>