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8" r:id="rId2"/>
  </p:sldMasterIdLst>
  <p:notesMasterIdLst>
    <p:notesMasterId r:id="rId35"/>
  </p:notesMasterIdLst>
  <p:handoutMasterIdLst>
    <p:handoutMasterId r:id="rId36"/>
  </p:handoutMasterIdLst>
  <p:sldIdLst>
    <p:sldId id="426" r:id="rId3"/>
    <p:sldId id="331" r:id="rId4"/>
    <p:sldId id="407" r:id="rId5"/>
    <p:sldId id="353" r:id="rId6"/>
    <p:sldId id="351" r:id="rId7"/>
    <p:sldId id="355" r:id="rId8"/>
    <p:sldId id="369" r:id="rId9"/>
    <p:sldId id="370" r:id="rId10"/>
    <p:sldId id="414" r:id="rId11"/>
    <p:sldId id="347" r:id="rId12"/>
    <p:sldId id="290" r:id="rId13"/>
    <p:sldId id="343" r:id="rId14"/>
    <p:sldId id="345" r:id="rId15"/>
    <p:sldId id="344" r:id="rId16"/>
    <p:sldId id="299" r:id="rId17"/>
    <p:sldId id="336" r:id="rId18"/>
    <p:sldId id="432" r:id="rId19"/>
    <p:sldId id="337" r:id="rId20"/>
    <p:sldId id="335" r:id="rId21"/>
    <p:sldId id="431" r:id="rId22"/>
    <p:sldId id="330" r:id="rId23"/>
    <p:sldId id="428" r:id="rId24"/>
    <p:sldId id="429" r:id="rId25"/>
    <p:sldId id="339" r:id="rId26"/>
    <p:sldId id="430" r:id="rId27"/>
    <p:sldId id="398" r:id="rId28"/>
    <p:sldId id="402" r:id="rId29"/>
    <p:sldId id="403" r:id="rId30"/>
    <p:sldId id="404" r:id="rId31"/>
    <p:sldId id="400" r:id="rId32"/>
    <p:sldId id="406" r:id="rId33"/>
    <p:sldId id="434" r:id="rId3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1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710DE-492D-4E44-8941-9D1922AB8DC7}" v="80" dt="2023-07-01T13:51:23.565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7306" autoAdjust="0"/>
  </p:normalViewPr>
  <p:slideViewPr>
    <p:cSldViewPr>
      <p:cViewPr varScale="1">
        <p:scale>
          <a:sx n="67" d="100"/>
          <a:sy n="67" d="100"/>
        </p:scale>
        <p:origin x="918" y="60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56E83-44A3-4326-A19D-2EEF1646F467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B0A8201-2348-4424-99FA-46782D954B4D}">
      <dgm:prSet/>
      <dgm:spPr/>
      <dgm:t>
        <a:bodyPr/>
        <a:lstStyle/>
        <a:p>
          <a:r>
            <a:rPr lang="es-ES" dirty="0"/>
            <a:t>Costos según la función que cumplen:</a:t>
          </a:r>
          <a:endParaRPr lang="en-US" dirty="0"/>
        </a:p>
      </dgm:t>
    </dgm:pt>
    <dgm:pt modelId="{9573AB38-0B6E-4A07-B84F-5E1886ADC1E9}" type="parTrans" cxnId="{2DB3534E-47B3-417E-9FD0-D534DC16CF62}">
      <dgm:prSet/>
      <dgm:spPr/>
      <dgm:t>
        <a:bodyPr/>
        <a:lstStyle/>
        <a:p>
          <a:endParaRPr lang="en-US"/>
        </a:p>
      </dgm:t>
    </dgm:pt>
    <dgm:pt modelId="{FAF31CAB-2E5F-4D62-9A5E-EF9F1EC1D44B}" type="sibTrans" cxnId="{2DB3534E-47B3-417E-9FD0-D534DC16CF62}">
      <dgm:prSet/>
      <dgm:spPr/>
      <dgm:t>
        <a:bodyPr/>
        <a:lstStyle/>
        <a:p>
          <a:endParaRPr lang="en-US"/>
        </a:p>
      </dgm:t>
    </dgm:pt>
    <dgm:pt modelId="{BEB53B78-3378-4779-9E6B-5AA8A6297E44}">
      <dgm:prSet/>
      <dgm:spPr/>
      <dgm:t>
        <a:bodyPr/>
        <a:lstStyle/>
        <a:p>
          <a:r>
            <a:rPr lang="es-ES" b="1"/>
            <a:t>Costo de producción</a:t>
          </a:r>
          <a:r>
            <a:rPr lang="es-ES"/>
            <a:t>: Son los que permiten obtener bienes a partir de otros mediante el proceso de transformación</a:t>
          </a:r>
          <a:endParaRPr lang="en-US"/>
        </a:p>
      </dgm:t>
    </dgm:pt>
    <dgm:pt modelId="{1F369D43-CB9A-4DE0-9EA8-013C3D952DC0}" type="parTrans" cxnId="{3B2547BF-5598-4FCE-9998-3018EB193BC5}">
      <dgm:prSet/>
      <dgm:spPr/>
      <dgm:t>
        <a:bodyPr/>
        <a:lstStyle/>
        <a:p>
          <a:endParaRPr lang="en-US"/>
        </a:p>
      </dgm:t>
    </dgm:pt>
    <dgm:pt modelId="{20635F43-0623-49EE-B269-E867150C77C0}" type="sibTrans" cxnId="{3B2547BF-5598-4FCE-9998-3018EB193BC5}">
      <dgm:prSet/>
      <dgm:spPr/>
      <dgm:t>
        <a:bodyPr/>
        <a:lstStyle/>
        <a:p>
          <a:endParaRPr lang="en-US"/>
        </a:p>
      </dgm:t>
    </dgm:pt>
    <dgm:pt modelId="{4586F686-5088-4E40-973E-302D9D7B9F35}">
      <dgm:prSet/>
      <dgm:spPr/>
      <dgm:t>
        <a:bodyPr/>
        <a:lstStyle/>
        <a:p>
          <a:r>
            <a:rPr lang="es-ES"/>
            <a:t>Costo de materia prima y Materiales que intervienen en el proceso productivo</a:t>
          </a:r>
          <a:endParaRPr lang="en-US"/>
        </a:p>
      </dgm:t>
    </dgm:pt>
    <dgm:pt modelId="{3C29F13B-B909-46EA-8A5F-E287A4284023}" type="parTrans" cxnId="{57A22C16-E212-4F4D-9AA7-93876C919E2F}">
      <dgm:prSet/>
      <dgm:spPr/>
      <dgm:t>
        <a:bodyPr/>
        <a:lstStyle/>
        <a:p>
          <a:endParaRPr lang="en-US"/>
        </a:p>
      </dgm:t>
    </dgm:pt>
    <dgm:pt modelId="{5BE68AB4-35A5-4685-A5A5-BE8D9B758101}" type="sibTrans" cxnId="{57A22C16-E212-4F4D-9AA7-93876C919E2F}">
      <dgm:prSet/>
      <dgm:spPr/>
      <dgm:t>
        <a:bodyPr/>
        <a:lstStyle/>
        <a:p>
          <a:endParaRPr lang="en-US"/>
        </a:p>
      </dgm:t>
    </dgm:pt>
    <dgm:pt modelId="{57C12DCD-3A2D-4787-9714-775CF8C41CA3}">
      <dgm:prSet/>
      <dgm:spPr/>
      <dgm:t>
        <a:bodyPr/>
        <a:lstStyle/>
        <a:p>
          <a:r>
            <a:rPr lang="es-ES"/>
            <a:t>Sueldos y cargas sociales del personal de producción</a:t>
          </a:r>
          <a:endParaRPr lang="en-US"/>
        </a:p>
      </dgm:t>
    </dgm:pt>
    <dgm:pt modelId="{68B1F632-E65F-4A6A-9E60-8A135423B3D1}" type="parTrans" cxnId="{9DD0D7A0-661C-4DD8-8317-EDC1B39C94F1}">
      <dgm:prSet/>
      <dgm:spPr/>
      <dgm:t>
        <a:bodyPr/>
        <a:lstStyle/>
        <a:p>
          <a:endParaRPr lang="en-US"/>
        </a:p>
      </dgm:t>
    </dgm:pt>
    <dgm:pt modelId="{C244B694-D1A8-4ED9-AC85-7F5C436EF5BC}" type="sibTrans" cxnId="{9DD0D7A0-661C-4DD8-8317-EDC1B39C94F1}">
      <dgm:prSet/>
      <dgm:spPr/>
      <dgm:t>
        <a:bodyPr/>
        <a:lstStyle/>
        <a:p>
          <a:endParaRPr lang="en-US"/>
        </a:p>
      </dgm:t>
    </dgm:pt>
    <dgm:pt modelId="{A2D36C61-278F-47C4-978A-3E91B6B2657C}">
      <dgm:prSet/>
      <dgm:spPr/>
      <dgm:t>
        <a:bodyPr/>
        <a:lstStyle/>
        <a:p>
          <a:r>
            <a:rPr lang="es-ES"/>
            <a:t>Depreciaciones del equipo productivo</a:t>
          </a:r>
          <a:endParaRPr lang="en-US"/>
        </a:p>
      </dgm:t>
    </dgm:pt>
    <dgm:pt modelId="{DDC14E39-3379-4381-84E0-9DCAB08B51FF}" type="parTrans" cxnId="{768C8D4B-CA68-4D7C-97E3-DC5521D2DF31}">
      <dgm:prSet/>
      <dgm:spPr/>
      <dgm:t>
        <a:bodyPr/>
        <a:lstStyle/>
        <a:p>
          <a:endParaRPr lang="en-US"/>
        </a:p>
      </dgm:t>
    </dgm:pt>
    <dgm:pt modelId="{D0FB8DAE-E291-4DA1-9884-446075AB315B}" type="sibTrans" cxnId="{768C8D4B-CA68-4D7C-97E3-DC5521D2DF31}">
      <dgm:prSet/>
      <dgm:spPr/>
      <dgm:t>
        <a:bodyPr/>
        <a:lstStyle/>
        <a:p>
          <a:endParaRPr lang="en-US"/>
        </a:p>
      </dgm:t>
    </dgm:pt>
    <dgm:pt modelId="{CDCFCCF1-A67C-4C9A-8FAC-3E6A83FEECC8}">
      <dgm:prSet/>
      <dgm:spPr/>
      <dgm:t>
        <a:bodyPr/>
        <a:lstStyle/>
        <a:p>
          <a:r>
            <a:rPr lang="es-ES"/>
            <a:t>Costo de Servicios públicos que intervienen en el proceso productivo</a:t>
          </a:r>
          <a:endParaRPr lang="en-US"/>
        </a:p>
      </dgm:t>
    </dgm:pt>
    <dgm:pt modelId="{480E3887-16BE-48C7-9872-3BE990E45C7F}" type="parTrans" cxnId="{B9816042-0D24-4C51-9A1A-C5AE09DD8563}">
      <dgm:prSet/>
      <dgm:spPr/>
      <dgm:t>
        <a:bodyPr/>
        <a:lstStyle/>
        <a:p>
          <a:endParaRPr lang="en-US"/>
        </a:p>
      </dgm:t>
    </dgm:pt>
    <dgm:pt modelId="{7B36E59C-A54C-484A-88C4-77C434083FCC}" type="sibTrans" cxnId="{B9816042-0D24-4C51-9A1A-C5AE09DD8563}">
      <dgm:prSet/>
      <dgm:spPr/>
      <dgm:t>
        <a:bodyPr/>
        <a:lstStyle/>
        <a:p>
          <a:endParaRPr lang="en-US"/>
        </a:p>
      </dgm:t>
    </dgm:pt>
    <dgm:pt modelId="{7D24E8DB-0288-4828-B459-469B45F793FF}">
      <dgm:prSet/>
      <dgm:spPr/>
      <dgm:t>
        <a:bodyPr/>
        <a:lstStyle/>
        <a:p>
          <a:r>
            <a:rPr lang="es-ES"/>
            <a:t>Costo de envases y embalaje</a:t>
          </a:r>
          <a:endParaRPr lang="en-US"/>
        </a:p>
      </dgm:t>
    </dgm:pt>
    <dgm:pt modelId="{FAA4850B-E9D6-4F0D-8225-C63441B2B2B3}" type="parTrans" cxnId="{0510EC71-1533-4B17-961F-E61FAB115BC9}">
      <dgm:prSet/>
      <dgm:spPr/>
      <dgm:t>
        <a:bodyPr/>
        <a:lstStyle/>
        <a:p>
          <a:endParaRPr lang="en-US"/>
        </a:p>
      </dgm:t>
    </dgm:pt>
    <dgm:pt modelId="{F05A3EC5-78BD-4C42-9903-6BC8F3E8848F}" type="sibTrans" cxnId="{0510EC71-1533-4B17-961F-E61FAB115BC9}">
      <dgm:prSet/>
      <dgm:spPr/>
      <dgm:t>
        <a:bodyPr/>
        <a:lstStyle/>
        <a:p>
          <a:endParaRPr lang="en-US"/>
        </a:p>
      </dgm:t>
    </dgm:pt>
    <dgm:pt modelId="{21516537-99CF-4517-AE93-031F77190B5A}">
      <dgm:prSet/>
      <dgm:spPr/>
      <dgm:t>
        <a:bodyPr/>
        <a:lstStyle/>
        <a:p>
          <a:r>
            <a:rPr lang="es-ES"/>
            <a:t>Costos de almacenamiento, depósito y expedición</a:t>
          </a:r>
          <a:endParaRPr lang="en-US"/>
        </a:p>
      </dgm:t>
    </dgm:pt>
    <dgm:pt modelId="{560B0119-7352-450C-A623-8352F59A22D3}" type="parTrans" cxnId="{AC4FC260-0A81-4A43-820B-4CA2843BE2DC}">
      <dgm:prSet/>
      <dgm:spPr/>
      <dgm:t>
        <a:bodyPr/>
        <a:lstStyle/>
        <a:p>
          <a:endParaRPr lang="en-US"/>
        </a:p>
      </dgm:t>
    </dgm:pt>
    <dgm:pt modelId="{B04E6A66-3770-49FD-8BDD-B0DBEB797503}" type="sibTrans" cxnId="{AC4FC260-0A81-4A43-820B-4CA2843BE2DC}">
      <dgm:prSet/>
      <dgm:spPr/>
      <dgm:t>
        <a:bodyPr/>
        <a:lstStyle/>
        <a:p>
          <a:endParaRPr lang="en-US"/>
        </a:p>
      </dgm:t>
    </dgm:pt>
    <dgm:pt modelId="{949961D8-076B-4838-8505-05BB022CA424}" type="pres">
      <dgm:prSet presAssocID="{FC956E83-44A3-4326-A19D-2EEF1646F467}" presName="linear" presStyleCnt="0">
        <dgm:presLayoutVars>
          <dgm:dir/>
          <dgm:animLvl val="lvl"/>
          <dgm:resizeHandles val="exact"/>
        </dgm:presLayoutVars>
      </dgm:prSet>
      <dgm:spPr/>
    </dgm:pt>
    <dgm:pt modelId="{87B2B8A5-856D-4B88-B3D1-E18DAAC60C8D}" type="pres">
      <dgm:prSet presAssocID="{4B0A8201-2348-4424-99FA-46782D954B4D}" presName="parentLin" presStyleCnt="0"/>
      <dgm:spPr/>
    </dgm:pt>
    <dgm:pt modelId="{0E305AA0-AC86-4577-8177-37975AAB40B6}" type="pres">
      <dgm:prSet presAssocID="{4B0A8201-2348-4424-99FA-46782D954B4D}" presName="parentLeftMargin" presStyleLbl="node1" presStyleIdx="0" presStyleCnt="1"/>
      <dgm:spPr/>
    </dgm:pt>
    <dgm:pt modelId="{7545F54D-0CD9-4370-8BD6-9B292A7559D6}" type="pres">
      <dgm:prSet presAssocID="{4B0A8201-2348-4424-99FA-46782D954B4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00F8489-8692-486A-ADB9-BF40E1867903}" type="pres">
      <dgm:prSet presAssocID="{4B0A8201-2348-4424-99FA-46782D954B4D}" presName="negativeSpace" presStyleCnt="0"/>
      <dgm:spPr/>
    </dgm:pt>
    <dgm:pt modelId="{8F90006A-ADB0-4992-AF40-5C22A297CC92}" type="pres">
      <dgm:prSet presAssocID="{4B0A8201-2348-4424-99FA-46782D954B4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7A22C16-E212-4F4D-9AA7-93876C919E2F}" srcId="{BEB53B78-3378-4779-9E6B-5AA8A6297E44}" destId="{4586F686-5088-4E40-973E-302D9D7B9F35}" srcOrd="0" destOrd="0" parTransId="{3C29F13B-B909-46EA-8A5F-E287A4284023}" sibTransId="{5BE68AB4-35A5-4685-A5A5-BE8D9B758101}"/>
    <dgm:cxn modelId="{5053911D-536F-47A1-AB62-DDCF5C17B9AA}" type="presOf" srcId="{57C12DCD-3A2D-4787-9714-775CF8C41CA3}" destId="{8F90006A-ADB0-4992-AF40-5C22A297CC92}" srcOrd="0" destOrd="2" presId="urn:microsoft.com/office/officeart/2005/8/layout/list1"/>
    <dgm:cxn modelId="{2DEABC25-D967-4711-9C70-B357734A86F8}" type="presOf" srcId="{4B0A8201-2348-4424-99FA-46782D954B4D}" destId="{0E305AA0-AC86-4577-8177-37975AAB40B6}" srcOrd="0" destOrd="0" presId="urn:microsoft.com/office/officeart/2005/8/layout/list1"/>
    <dgm:cxn modelId="{F580EC5F-1F0D-47B3-9F4D-073B14CA611B}" type="presOf" srcId="{4B0A8201-2348-4424-99FA-46782D954B4D}" destId="{7545F54D-0CD9-4370-8BD6-9B292A7559D6}" srcOrd="1" destOrd="0" presId="urn:microsoft.com/office/officeart/2005/8/layout/list1"/>
    <dgm:cxn modelId="{AC4FC260-0A81-4A43-820B-4CA2843BE2DC}" srcId="{BEB53B78-3378-4779-9E6B-5AA8A6297E44}" destId="{21516537-99CF-4517-AE93-031F77190B5A}" srcOrd="5" destOrd="0" parTransId="{560B0119-7352-450C-A623-8352F59A22D3}" sibTransId="{B04E6A66-3770-49FD-8BDD-B0DBEB797503}"/>
    <dgm:cxn modelId="{B9816042-0D24-4C51-9A1A-C5AE09DD8563}" srcId="{BEB53B78-3378-4779-9E6B-5AA8A6297E44}" destId="{CDCFCCF1-A67C-4C9A-8FAC-3E6A83FEECC8}" srcOrd="3" destOrd="0" parTransId="{480E3887-16BE-48C7-9872-3BE990E45C7F}" sibTransId="{7B36E59C-A54C-484A-88C4-77C434083FCC}"/>
    <dgm:cxn modelId="{768C8D4B-CA68-4D7C-97E3-DC5521D2DF31}" srcId="{BEB53B78-3378-4779-9E6B-5AA8A6297E44}" destId="{A2D36C61-278F-47C4-978A-3E91B6B2657C}" srcOrd="2" destOrd="0" parTransId="{DDC14E39-3379-4381-84E0-9DCAB08B51FF}" sibTransId="{D0FB8DAE-E291-4DA1-9884-446075AB315B}"/>
    <dgm:cxn modelId="{2DB3534E-47B3-417E-9FD0-D534DC16CF62}" srcId="{FC956E83-44A3-4326-A19D-2EEF1646F467}" destId="{4B0A8201-2348-4424-99FA-46782D954B4D}" srcOrd="0" destOrd="0" parTransId="{9573AB38-0B6E-4A07-B84F-5E1886ADC1E9}" sibTransId="{FAF31CAB-2E5F-4D62-9A5E-EF9F1EC1D44B}"/>
    <dgm:cxn modelId="{0510EC71-1533-4B17-961F-E61FAB115BC9}" srcId="{BEB53B78-3378-4779-9E6B-5AA8A6297E44}" destId="{7D24E8DB-0288-4828-B459-469B45F793FF}" srcOrd="4" destOrd="0" parTransId="{FAA4850B-E9D6-4F0D-8225-C63441B2B2B3}" sibTransId="{F05A3EC5-78BD-4C42-9903-6BC8F3E8848F}"/>
    <dgm:cxn modelId="{6B312A52-EC42-4B5B-A92E-975CF8FCB1B6}" type="presOf" srcId="{FC956E83-44A3-4326-A19D-2EEF1646F467}" destId="{949961D8-076B-4838-8505-05BB022CA424}" srcOrd="0" destOrd="0" presId="urn:microsoft.com/office/officeart/2005/8/layout/list1"/>
    <dgm:cxn modelId="{1F84438E-23B2-4E24-8CCC-6A4A0DBC5735}" type="presOf" srcId="{CDCFCCF1-A67C-4C9A-8FAC-3E6A83FEECC8}" destId="{8F90006A-ADB0-4992-AF40-5C22A297CC92}" srcOrd="0" destOrd="4" presId="urn:microsoft.com/office/officeart/2005/8/layout/list1"/>
    <dgm:cxn modelId="{9DD0D7A0-661C-4DD8-8317-EDC1B39C94F1}" srcId="{BEB53B78-3378-4779-9E6B-5AA8A6297E44}" destId="{57C12DCD-3A2D-4787-9714-775CF8C41CA3}" srcOrd="1" destOrd="0" parTransId="{68B1F632-E65F-4A6A-9E60-8A135423B3D1}" sibTransId="{C244B694-D1A8-4ED9-AC85-7F5C436EF5BC}"/>
    <dgm:cxn modelId="{199F06B2-F1C9-45FC-A3E8-883EE4704729}" type="presOf" srcId="{BEB53B78-3378-4779-9E6B-5AA8A6297E44}" destId="{8F90006A-ADB0-4992-AF40-5C22A297CC92}" srcOrd="0" destOrd="0" presId="urn:microsoft.com/office/officeart/2005/8/layout/list1"/>
    <dgm:cxn modelId="{F21858BE-7029-407F-B29F-57831E8B2D70}" type="presOf" srcId="{A2D36C61-278F-47C4-978A-3E91B6B2657C}" destId="{8F90006A-ADB0-4992-AF40-5C22A297CC92}" srcOrd="0" destOrd="3" presId="urn:microsoft.com/office/officeart/2005/8/layout/list1"/>
    <dgm:cxn modelId="{3B2547BF-5598-4FCE-9998-3018EB193BC5}" srcId="{4B0A8201-2348-4424-99FA-46782D954B4D}" destId="{BEB53B78-3378-4779-9E6B-5AA8A6297E44}" srcOrd="0" destOrd="0" parTransId="{1F369D43-CB9A-4DE0-9EA8-013C3D952DC0}" sibTransId="{20635F43-0623-49EE-B269-E867150C77C0}"/>
    <dgm:cxn modelId="{4121ACD2-A8ED-4D02-AE9A-BACED3801E3C}" type="presOf" srcId="{21516537-99CF-4517-AE93-031F77190B5A}" destId="{8F90006A-ADB0-4992-AF40-5C22A297CC92}" srcOrd="0" destOrd="6" presId="urn:microsoft.com/office/officeart/2005/8/layout/list1"/>
    <dgm:cxn modelId="{C4ABBEDB-1A45-4064-9C6B-E5839B088E85}" type="presOf" srcId="{4586F686-5088-4E40-973E-302D9D7B9F35}" destId="{8F90006A-ADB0-4992-AF40-5C22A297CC92}" srcOrd="0" destOrd="1" presId="urn:microsoft.com/office/officeart/2005/8/layout/list1"/>
    <dgm:cxn modelId="{280CDDF5-34D3-40DF-B0C0-358F2B00359E}" type="presOf" srcId="{7D24E8DB-0288-4828-B459-469B45F793FF}" destId="{8F90006A-ADB0-4992-AF40-5C22A297CC92}" srcOrd="0" destOrd="5" presId="urn:microsoft.com/office/officeart/2005/8/layout/list1"/>
    <dgm:cxn modelId="{E15D37A0-CE24-4940-8662-F5D00614060A}" type="presParOf" srcId="{949961D8-076B-4838-8505-05BB022CA424}" destId="{87B2B8A5-856D-4B88-B3D1-E18DAAC60C8D}" srcOrd="0" destOrd="0" presId="urn:microsoft.com/office/officeart/2005/8/layout/list1"/>
    <dgm:cxn modelId="{6F515B37-B704-427C-8162-74C82E5902D5}" type="presParOf" srcId="{87B2B8A5-856D-4B88-B3D1-E18DAAC60C8D}" destId="{0E305AA0-AC86-4577-8177-37975AAB40B6}" srcOrd="0" destOrd="0" presId="urn:microsoft.com/office/officeart/2005/8/layout/list1"/>
    <dgm:cxn modelId="{4E99BA81-2F9F-425A-B08A-0EA50ED4D845}" type="presParOf" srcId="{87B2B8A5-856D-4B88-B3D1-E18DAAC60C8D}" destId="{7545F54D-0CD9-4370-8BD6-9B292A7559D6}" srcOrd="1" destOrd="0" presId="urn:microsoft.com/office/officeart/2005/8/layout/list1"/>
    <dgm:cxn modelId="{24927646-55BE-43E6-8B20-69AA32BCB596}" type="presParOf" srcId="{949961D8-076B-4838-8505-05BB022CA424}" destId="{D00F8489-8692-486A-ADB9-BF40E1867903}" srcOrd="1" destOrd="0" presId="urn:microsoft.com/office/officeart/2005/8/layout/list1"/>
    <dgm:cxn modelId="{CAC81FA5-9609-49FE-849A-BD53B4599884}" type="presParOf" srcId="{949961D8-076B-4838-8505-05BB022CA424}" destId="{8F90006A-ADB0-4992-AF40-5C22A297CC9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CCFA9-1FC2-43C4-A4D7-1A054C5AA1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4A520E-8E56-47DF-9C20-D11A1087E379}">
      <dgm:prSet/>
      <dgm:spPr/>
      <dgm:t>
        <a:bodyPr/>
        <a:lstStyle/>
        <a:p>
          <a:r>
            <a:rPr lang="es-ES"/>
            <a:t>Según la función que cumplen:</a:t>
          </a:r>
          <a:endParaRPr lang="en-US"/>
        </a:p>
      </dgm:t>
    </dgm:pt>
    <dgm:pt modelId="{9A091659-0447-4BF0-8248-2B7441F0649C}" type="parTrans" cxnId="{D421A6FE-A2E0-4C5A-AEC9-90F45CFDF149}">
      <dgm:prSet/>
      <dgm:spPr/>
      <dgm:t>
        <a:bodyPr/>
        <a:lstStyle/>
        <a:p>
          <a:endParaRPr lang="en-US"/>
        </a:p>
      </dgm:t>
    </dgm:pt>
    <dgm:pt modelId="{65A9C6D7-E8D2-49DD-83AA-80926F3B065D}" type="sibTrans" cxnId="{D421A6FE-A2E0-4C5A-AEC9-90F45CFDF149}">
      <dgm:prSet/>
      <dgm:spPr/>
      <dgm:t>
        <a:bodyPr/>
        <a:lstStyle/>
        <a:p>
          <a:endParaRPr lang="en-US"/>
        </a:p>
      </dgm:t>
    </dgm:pt>
    <dgm:pt modelId="{F01AAE1B-0AA8-4C78-AAA2-73519E02B409}">
      <dgm:prSet/>
      <dgm:spPr/>
      <dgm:t>
        <a:bodyPr/>
        <a:lstStyle/>
        <a:p>
          <a:r>
            <a:rPr lang="es-ES" b="1"/>
            <a:t>Costos de financiación: </a:t>
          </a:r>
          <a:r>
            <a:rPr lang="es-ES"/>
            <a:t>Costos por la obtención de fondos aplicados al negocio</a:t>
          </a:r>
          <a:endParaRPr lang="en-US"/>
        </a:p>
      </dgm:t>
    </dgm:pt>
    <dgm:pt modelId="{0D83D5B9-248E-4095-AAF3-BD207FADA476}" type="parTrans" cxnId="{3D968986-E725-45BE-A051-CC1BE3EA12FD}">
      <dgm:prSet/>
      <dgm:spPr/>
      <dgm:t>
        <a:bodyPr/>
        <a:lstStyle/>
        <a:p>
          <a:endParaRPr lang="en-US"/>
        </a:p>
      </dgm:t>
    </dgm:pt>
    <dgm:pt modelId="{4DEC9322-6F16-4B1B-816F-3F16146DCCDF}" type="sibTrans" cxnId="{3D968986-E725-45BE-A051-CC1BE3EA12FD}">
      <dgm:prSet/>
      <dgm:spPr/>
      <dgm:t>
        <a:bodyPr/>
        <a:lstStyle/>
        <a:p>
          <a:endParaRPr lang="en-US"/>
        </a:p>
      </dgm:t>
    </dgm:pt>
    <dgm:pt modelId="{B90EBB3E-A390-402D-AD18-DF1F997BC8D8}">
      <dgm:prSet/>
      <dgm:spPr/>
      <dgm:t>
        <a:bodyPr/>
        <a:lstStyle/>
        <a:p>
          <a:r>
            <a:rPr lang="es-ES"/>
            <a:t>Intereses pagados por préstamos</a:t>
          </a:r>
          <a:endParaRPr lang="en-US"/>
        </a:p>
      </dgm:t>
    </dgm:pt>
    <dgm:pt modelId="{10A78435-D319-44F1-A33D-84E2B12EE34E}" type="parTrans" cxnId="{1240ADCD-C8D7-4288-8DDE-A57E1236837E}">
      <dgm:prSet/>
      <dgm:spPr/>
      <dgm:t>
        <a:bodyPr/>
        <a:lstStyle/>
        <a:p>
          <a:endParaRPr lang="en-US"/>
        </a:p>
      </dgm:t>
    </dgm:pt>
    <dgm:pt modelId="{6EE5BA02-979C-4200-A3DD-2F8D36D9A127}" type="sibTrans" cxnId="{1240ADCD-C8D7-4288-8DDE-A57E1236837E}">
      <dgm:prSet/>
      <dgm:spPr/>
      <dgm:t>
        <a:bodyPr/>
        <a:lstStyle/>
        <a:p>
          <a:endParaRPr lang="en-US"/>
        </a:p>
      </dgm:t>
    </dgm:pt>
    <dgm:pt modelId="{788416D7-4604-449F-B382-C457FAD4C0B2}">
      <dgm:prSet/>
      <dgm:spPr/>
      <dgm:t>
        <a:bodyPr/>
        <a:lstStyle/>
        <a:p>
          <a:r>
            <a:rPr lang="es-ES"/>
            <a:t>Comisiones y otros gastos bancarios</a:t>
          </a:r>
          <a:endParaRPr lang="en-US"/>
        </a:p>
      </dgm:t>
    </dgm:pt>
    <dgm:pt modelId="{FE4F1F68-2C65-47C0-9B94-179ECB19033E}" type="parTrans" cxnId="{7890047C-F2E0-47C4-BBB3-B8E820DD4ED1}">
      <dgm:prSet/>
      <dgm:spPr/>
      <dgm:t>
        <a:bodyPr/>
        <a:lstStyle/>
        <a:p>
          <a:endParaRPr lang="en-US"/>
        </a:p>
      </dgm:t>
    </dgm:pt>
    <dgm:pt modelId="{74A03FA6-24EC-4AD6-8B78-4CA8F29B3CB6}" type="sibTrans" cxnId="{7890047C-F2E0-47C4-BBB3-B8E820DD4ED1}">
      <dgm:prSet/>
      <dgm:spPr/>
      <dgm:t>
        <a:bodyPr/>
        <a:lstStyle/>
        <a:p>
          <a:endParaRPr lang="en-US"/>
        </a:p>
      </dgm:t>
    </dgm:pt>
    <dgm:pt modelId="{DDD5D1D6-2746-4B5D-8BF5-90647418B05B}">
      <dgm:prSet/>
      <dgm:spPr/>
      <dgm:t>
        <a:bodyPr/>
        <a:lstStyle/>
        <a:p>
          <a:r>
            <a:rPr lang="es-ES" dirty="0"/>
            <a:t>Impuestos derivados de las transacciones financieras</a:t>
          </a:r>
          <a:endParaRPr lang="en-US" dirty="0"/>
        </a:p>
      </dgm:t>
    </dgm:pt>
    <dgm:pt modelId="{A4B00932-C77D-4262-9BB8-469F25BAF6D5}" type="parTrans" cxnId="{685BCDEC-AE2D-457C-A067-2AC002466CE1}">
      <dgm:prSet/>
      <dgm:spPr/>
      <dgm:t>
        <a:bodyPr/>
        <a:lstStyle/>
        <a:p>
          <a:endParaRPr lang="en-US"/>
        </a:p>
      </dgm:t>
    </dgm:pt>
    <dgm:pt modelId="{A580745A-C353-43BA-BF2F-43C6EF0E7603}" type="sibTrans" cxnId="{685BCDEC-AE2D-457C-A067-2AC002466CE1}">
      <dgm:prSet/>
      <dgm:spPr/>
      <dgm:t>
        <a:bodyPr/>
        <a:lstStyle/>
        <a:p>
          <a:endParaRPr lang="en-US"/>
        </a:p>
      </dgm:t>
    </dgm:pt>
    <dgm:pt modelId="{3520321E-339C-4BF2-8D4D-D3329C9AD651}" type="pres">
      <dgm:prSet presAssocID="{76FCCFA9-1FC2-43C4-A4D7-1A054C5AA1C5}" presName="linear" presStyleCnt="0">
        <dgm:presLayoutVars>
          <dgm:animLvl val="lvl"/>
          <dgm:resizeHandles val="exact"/>
        </dgm:presLayoutVars>
      </dgm:prSet>
      <dgm:spPr/>
    </dgm:pt>
    <dgm:pt modelId="{EF46B73E-6416-4C8B-B771-0BDB5A0A8BCF}" type="pres">
      <dgm:prSet presAssocID="{FC4A520E-8E56-47DF-9C20-D11A1087E37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3F1A640-B930-4637-8BCB-607B9F6347C6}" type="pres">
      <dgm:prSet presAssocID="{FC4A520E-8E56-47DF-9C20-D11A1087E37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8F79403-A80B-4512-9772-732E612183F8}" type="presOf" srcId="{DDD5D1D6-2746-4B5D-8BF5-90647418B05B}" destId="{53F1A640-B930-4637-8BCB-607B9F6347C6}" srcOrd="0" destOrd="3" presId="urn:microsoft.com/office/officeart/2005/8/layout/vList2"/>
    <dgm:cxn modelId="{23510827-C883-441F-A011-2353B68B0509}" type="presOf" srcId="{788416D7-4604-449F-B382-C457FAD4C0B2}" destId="{53F1A640-B930-4637-8BCB-607B9F6347C6}" srcOrd="0" destOrd="2" presId="urn:microsoft.com/office/officeart/2005/8/layout/vList2"/>
    <dgm:cxn modelId="{7890047C-F2E0-47C4-BBB3-B8E820DD4ED1}" srcId="{F01AAE1B-0AA8-4C78-AAA2-73519E02B409}" destId="{788416D7-4604-449F-B382-C457FAD4C0B2}" srcOrd="1" destOrd="0" parTransId="{FE4F1F68-2C65-47C0-9B94-179ECB19033E}" sibTransId="{74A03FA6-24EC-4AD6-8B78-4CA8F29B3CB6}"/>
    <dgm:cxn modelId="{3D968986-E725-45BE-A051-CC1BE3EA12FD}" srcId="{FC4A520E-8E56-47DF-9C20-D11A1087E379}" destId="{F01AAE1B-0AA8-4C78-AAA2-73519E02B409}" srcOrd="0" destOrd="0" parTransId="{0D83D5B9-248E-4095-AAF3-BD207FADA476}" sibTransId="{4DEC9322-6F16-4B1B-816F-3F16146DCCDF}"/>
    <dgm:cxn modelId="{BC715897-82EF-43CE-8E0D-EB627F650FDB}" type="presOf" srcId="{FC4A520E-8E56-47DF-9C20-D11A1087E379}" destId="{EF46B73E-6416-4C8B-B771-0BDB5A0A8BCF}" srcOrd="0" destOrd="0" presId="urn:microsoft.com/office/officeart/2005/8/layout/vList2"/>
    <dgm:cxn modelId="{D93726A4-4F25-4682-98CC-517C55C18A6D}" type="presOf" srcId="{76FCCFA9-1FC2-43C4-A4D7-1A054C5AA1C5}" destId="{3520321E-339C-4BF2-8D4D-D3329C9AD651}" srcOrd="0" destOrd="0" presId="urn:microsoft.com/office/officeart/2005/8/layout/vList2"/>
    <dgm:cxn modelId="{1240ADCD-C8D7-4288-8DDE-A57E1236837E}" srcId="{F01AAE1B-0AA8-4C78-AAA2-73519E02B409}" destId="{B90EBB3E-A390-402D-AD18-DF1F997BC8D8}" srcOrd="0" destOrd="0" parTransId="{10A78435-D319-44F1-A33D-84E2B12EE34E}" sibTransId="{6EE5BA02-979C-4200-A3DD-2F8D36D9A127}"/>
    <dgm:cxn modelId="{3AF14BD9-0E7A-48D2-B43C-A7572C45DFAE}" type="presOf" srcId="{F01AAE1B-0AA8-4C78-AAA2-73519E02B409}" destId="{53F1A640-B930-4637-8BCB-607B9F6347C6}" srcOrd="0" destOrd="0" presId="urn:microsoft.com/office/officeart/2005/8/layout/vList2"/>
    <dgm:cxn modelId="{685BCDEC-AE2D-457C-A067-2AC002466CE1}" srcId="{F01AAE1B-0AA8-4C78-AAA2-73519E02B409}" destId="{DDD5D1D6-2746-4B5D-8BF5-90647418B05B}" srcOrd="2" destOrd="0" parTransId="{A4B00932-C77D-4262-9BB8-469F25BAF6D5}" sibTransId="{A580745A-C353-43BA-BF2F-43C6EF0E7603}"/>
    <dgm:cxn modelId="{C05EDCFD-67FB-4E1F-8DC6-6E0038423749}" type="presOf" srcId="{B90EBB3E-A390-402D-AD18-DF1F997BC8D8}" destId="{53F1A640-B930-4637-8BCB-607B9F6347C6}" srcOrd="0" destOrd="1" presId="urn:microsoft.com/office/officeart/2005/8/layout/vList2"/>
    <dgm:cxn modelId="{D421A6FE-A2E0-4C5A-AEC9-90F45CFDF149}" srcId="{76FCCFA9-1FC2-43C4-A4D7-1A054C5AA1C5}" destId="{FC4A520E-8E56-47DF-9C20-D11A1087E379}" srcOrd="0" destOrd="0" parTransId="{9A091659-0447-4BF0-8248-2B7441F0649C}" sibTransId="{65A9C6D7-E8D2-49DD-83AA-80926F3B065D}"/>
    <dgm:cxn modelId="{93DBC73F-0233-47DC-A45D-0ABC830030F1}" type="presParOf" srcId="{3520321E-339C-4BF2-8D4D-D3329C9AD651}" destId="{EF46B73E-6416-4C8B-B771-0BDB5A0A8BCF}" srcOrd="0" destOrd="0" presId="urn:microsoft.com/office/officeart/2005/8/layout/vList2"/>
    <dgm:cxn modelId="{AAE085C9-4AF5-44E7-8815-CBD368F1F6E0}" type="presParOf" srcId="{3520321E-339C-4BF2-8D4D-D3329C9AD651}" destId="{53F1A640-B930-4637-8BCB-607B9F6347C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F81F1A-27B4-451C-B921-EB56C5B26C77}" type="doc">
      <dgm:prSet loTypeId="urn:microsoft.com/office/officeart/2005/8/layout/defaul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3488E06-4ACB-49C4-8771-FB0B8AEA484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b="1" dirty="0"/>
            <a:t>Costos de fijos</a:t>
          </a:r>
          <a:r>
            <a:rPr lang="es-ES" dirty="0"/>
            <a:t>:  Son aquellos cuyo importe permanece constante independiente del nivel de actividad de la empresa.</a:t>
          </a:r>
          <a:endParaRPr lang="en-US" dirty="0"/>
        </a:p>
      </dgm:t>
    </dgm:pt>
    <dgm:pt modelId="{8611578E-8536-413F-B971-301C4327F68C}" type="parTrans" cxnId="{DA00C463-218D-4F4B-AA96-1B50581C28EA}">
      <dgm:prSet/>
      <dgm:spPr/>
      <dgm:t>
        <a:bodyPr/>
        <a:lstStyle/>
        <a:p>
          <a:endParaRPr lang="en-US"/>
        </a:p>
      </dgm:t>
    </dgm:pt>
    <dgm:pt modelId="{37208D2E-4058-4E0E-BD55-A21328516D90}" type="sibTrans" cxnId="{DA00C463-218D-4F4B-AA96-1B50581C28EA}">
      <dgm:prSet/>
      <dgm:spPr/>
      <dgm:t>
        <a:bodyPr/>
        <a:lstStyle/>
        <a:p>
          <a:endParaRPr lang="en-US"/>
        </a:p>
      </dgm:t>
    </dgm:pt>
    <dgm:pt modelId="{374740BA-29F0-4B4D-9568-FCDE2CE21D7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b="1" dirty="0"/>
            <a:t>Costos variables</a:t>
          </a:r>
          <a:r>
            <a:rPr lang="es-ES" dirty="0"/>
            <a:t>: Son aquellos que varían en forma proporcional de acuerdo al nivel de producción o actividad de la empresa.</a:t>
          </a:r>
          <a:endParaRPr lang="en-US" dirty="0"/>
        </a:p>
      </dgm:t>
    </dgm:pt>
    <dgm:pt modelId="{A3EA929A-4A37-45DF-A809-A92D591A5A88}" type="parTrans" cxnId="{4B1294C3-CA68-4B26-BBD8-DC6938536107}">
      <dgm:prSet/>
      <dgm:spPr/>
      <dgm:t>
        <a:bodyPr/>
        <a:lstStyle/>
        <a:p>
          <a:endParaRPr lang="en-US"/>
        </a:p>
      </dgm:t>
    </dgm:pt>
    <dgm:pt modelId="{96FB17E4-2FE7-4A2B-BB2E-0BF6CACB4124}" type="sibTrans" cxnId="{4B1294C3-CA68-4B26-BBD8-DC6938536107}">
      <dgm:prSet/>
      <dgm:spPr/>
      <dgm:t>
        <a:bodyPr/>
        <a:lstStyle/>
        <a:p>
          <a:endParaRPr lang="en-US"/>
        </a:p>
      </dgm:t>
    </dgm:pt>
    <dgm:pt modelId="{AA3982AC-6A1B-452A-AF4A-FDF0D6C3C78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err="1"/>
            <a:t>Servicios</a:t>
          </a:r>
          <a:r>
            <a:rPr lang="en-US" dirty="0"/>
            <a:t> </a:t>
          </a:r>
          <a:r>
            <a:rPr lang="en-US" dirty="0" err="1"/>
            <a:t>públicos</a:t>
          </a:r>
          <a:r>
            <a:rPr lang="en-US" dirty="0"/>
            <a:t>, </a:t>
          </a:r>
        </a:p>
        <a:p>
          <a:r>
            <a:rPr lang="en-US" dirty="0" err="1"/>
            <a:t>Alquiler</a:t>
          </a:r>
          <a:r>
            <a:rPr lang="en-US" dirty="0"/>
            <a:t>…</a:t>
          </a:r>
        </a:p>
      </dgm:t>
    </dgm:pt>
    <dgm:pt modelId="{672C0E5B-6AC3-4BE0-87F2-C4A1D2F85078}" type="parTrans" cxnId="{B85E4A44-40B2-49FC-ADF1-FBE09B9E68C3}">
      <dgm:prSet/>
      <dgm:spPr/>
      <dgm:t>
        <a:bodyPr/>
        <a:lstStyle/>
        <a:p>
          <a:endParaRPr lang="en-US"/>
        </a:p>
      </dgm:t>
    </dgm:pt>
    <dgm:pt modelId="{76498338-3F69-4F25-AA00-92A298564A5E}" type="sibTrans" cxnId="{B85E4A44-40B2-49FC-ADF1-FBE09B9E68C3}">
      <dgm:prSet/>
      <dgm:spPr/>
      <dgm:t>
        <a:bodyPr/>
        <a:lstStyle/>
        <a:p>
          <a:endParaRPr lang="en-US"/>
        </a:p>
      </dgm:t>
    </dgm:pt>
    <dgm:pt modelId="{D2537FDD-AC2B-441A-BC43-80A87F7B704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Envases, embalaje</a:t>
          </a:r>
        </a:p>
        <a:p>
          <a:r>
            <a:rPr lang="es-ES" dirty="0"/>
            <a:t>Materias primas</a:t>
          </a:r>
        </a:p>
        <a:p>
          <a:r>
            <a:rPr lang="es-ES" dirty="0"/>
            <a:t>Mano de obra del personal según producción</a:t>
          </a:r>
          <a:endParaRPr lang="en-US" dirty="0"/>
        </a:p>
      </dgm:t>
    </dgm:pt>
    <dgm:pt modelId="{6484D604-B017-4EB0-9530-062CDC7648C0}" type="parTrans" cxnId="{C50859AE-89BC-499F-A36D-04175A6CFA8D}">
      <dgm:prSet/>
      <dgm:spPr/>
      <dgm:t>
        <a:bodyPr/>
        <a:lstStyle/>
        <a:p>
          <a:endParaRPr lang="en-US"/>
        </a:p>
      </dgm:t>
    </dgm:pt>
    <dgm:pt modelId="{DE3EAAC7-A57D-44F7-810D-592B8BE7B105}" type="sibTrans" cxnId="{C50859AE-89BC-499F-A36D-04175A6CFA8D}">
      <dgm:prSet/>
      <dgm:spPr/>
      <dgm:t>
        <a:bodyPr/>
        <a:lstStyle/>
        <a:p>
          <a:endParaRPr lang="en-US"/>
        </a:p>
      </dgm:t>
    </dgm:pt>
    <dgm:pt modelId="{1AB2DC3F-3806-4DDB-8842-503FB056AB1B}" type="pres">
      <dgm:prSet presAssocID="{25F81F1A-27B4-451C-B921-EB56C5B26C77}" presName="diagram" presStyleCnt="0">
        <dgm:presLayoutVars>
          <dgm:dir/>
          <dgm:resizeHandles val="exact"/>
        </dgm:presLayoutVars>
      </dgm:prSet>
      <dgm:spPr/>
    </dgm:pt>
    <dgm:pt modelId="{386E37C4-8108-4054-8A5C-BC990F1583FE}" type="pres">
      <dgm:prSet presAssocID="{13488E06-4ACB-49C4-8771-FB0B8AEA4843}" presName="node" presStyleLbl="node1" presStyleIdx="0" presStyleCnt="4" custLinFactNeighborX="-2646" custLinFactNeighborY="-37665">
        <dgm:presLayoutVars>
          <dgm:bulletEnabled val="1"/>
        </dgm:presLayoutVars>
      </dgm:prSet>
      <dgm:spPr/>
    </dgm:pt>
    <dgm:pt modelId="{62CAAC1F-9A58-4D66-9461-D227E2486B2F}" type="pres">
      <dgm:prSet presAssocID="{37208D2E-4058-4E0E-BD55-A21328516D90}" presName="sibTrans" presStyleCnt="0"/>
      <dgm:spPr/>
    </dgm:pt>
    <dgm:pt modelId="{003A13FE-385F-4C4A-ACFF-57AE34C97B7C}" type="pres">
      <dgm:prSet presAssocID="{374740BA-29F0-4B4D-9568-FCDE2CE21D73}" presName="node" presStyleLbl="node1" presStyleIdx="1" presStyleCnt="4" custLinFactNeighborX="74421" custLinFactNeighborY="-32190">
        <dgm:presLayoutVars>
          <dgm:bulletEnabled val="1"/>
        </dgm:presLayoutVars>
      </dgm:prSet>
      <dgm:spPr/>
    </dgm:pt>
    <dgm:pt modelId="{C6824318-2F15-4DE7-AF8C-08603861D80B}" type="pres">
      <dgm:prSet presAssocID="{96FB17E4-2FE7-4A2B-BB2E-0BF6CACB4124}" presName="sibTrans" presStyleCnt="0"/>
      <dgm:spPr/>
    </dgm:pt>
    <dgm:pt modelId="{1B4BD345-8F4B-4A81-90E2-F88AB5571B44}" type="pres">
      <dgm:prSet presAssocID="{AA3982AC-6A1B-452A-AF4A-FDF0D6C3C788}" presName="node" presStyleLbl="node1" presStyleIdx="2" presStyleCnt="4" custLinFactNeighborX="-3916" custLinFactNeighborY="-3152">
        <dgm:presLayoutVars>
          <dgm:bulletEnabled val="1"/>
        </dgm:presLayoutVars>
      </dgm:prSet>
      <dgm:spPr/>
    </dgm:pt>
    <dgm:pt modelId="{48042A37-6F44-4BD7-97BC-BB0A9A2AA76E}" type="pres">
      <dgm:prSet presAssocID="{76498338-3F69-4F25-AA00-92A298564A5E}" presName="sibTrans" presStyleCnt="0"/>
      <dgm:spPr/>
    </dgm:pt>
    <dgm:pt modelId="{489D49C3-E164-462D-9923-B483B236AD83}" type="pres">
      <dgm:prSet presAssocID="{D2537FDD-AC2B-441A-BC43-80A87F7B7049}" presName="node" presStyleLbl="node1" presStyleIdx="3" presStyleCnt="4" custLinFactNeighborX="8024" custLinFactNeighborY="-3535">
        <dgm:presLayoutVars>
          <dgm:bulletEnabled val="1"/>
        </dgm:presLayoutVars>
      </dgm:prSet>
      <dgm:spPr/>
    </dgm:pt>
  </dgm:ptLst>
  <dgm:cxnLst>
    <dgm:cxn modelId="{3D1B9441-0C43-423B-9B28-75F651D9A000}" type="presOf" srcId="{13488E06-4ACB-49C4-8771-FB0B8AEA4843}" destId="{386E37C4-8108-4054-8A5C-BC990F1583FE}" srcOrd="0" destOrd="0" presId="urn:microsoft.com/office/officeart/2005/8/layout/default"/>
    <dgm:cxn modelId="{DA00C463-218D-4F4B-AA96-1B50581C28EA}" srcId="{25F81F1A-27B4-451C-B921-EB56C5B26C77}" destId="{13488E06-4ACB-49C4-8771-FB0B8AEA4843}" srcOrd="0" destOrd="0" parTransId="{8611578E-8536-413F-B971-301C4327F68C}" sibTransId="{37208D2E-4058-4E0E-BD55-A21328516D90}"/>
    <dgm:cxn modelId="{B85E4A44-40B2-49FC-ADF1-FBE09B9E68C3}" srcId="{25F81F1A-27B4-451C-B921-EB56C5B26C77}" destId="{AA3982AC-6A1B-452A-AF4A-FDF0D6C3C788}" srcOrd="2" destOrd="0" parTransId="{672C0E5B-6AC3-4BE0-87F2-C4A1D2F85078}" sibTransId="{76498338-3F69-4F25-AA00-92A298564A5E}"/>
    <dgm:cxn modelId="{61E6734C-1417-46BA-9C0E-970B0360534F}" type="presOf" srcId="{374740BA-29F0-4B4D-9568-FCDE2CE21D73}" destId="{003A13FE-385F-4C4A-ACFF-57AE34C97B7C}" srcOrd="0" destOrd="0" presId="urn:microsoft.com/office/officeart/2005/8/layout/default"/>
    <dgm:cxn modelId="{E8EAF887-5E01-453D-B971-878455EF9A2C}" type="presOf" srcId="{AA3982AC-6A1B-452A-AF4A-FDF0D6C3C788}" destId="{1B4BD345-8F4B-4A81-90E2-F88AB5571B44}" srcOrd="0" destOrd="0" presId="urn:microsoft.com/office/officeart/2005/8/layout/default"/>
    <dgm:cxn modelId="{B3A5E999-2824-4BC5-8674-9AEC2DA66D4F}" type="presOf" srcId="{25F81F1A-27B4-451C-B921-EB56C5B26C77}" destId="{1AB2DC3F-3806-4DDB-8842-503FB056AB1B}" srcOrd="0" destOrd="0" presId="urn:microsoft.com/office/officeart/2005/8/layout/default"/>
    <dgm:cxn modelId="{DD2295A5-7395-4774-9533-9C988DED5035}" type="presOf" srcId="{D2537FDD-AC2B-441A-BC43-80A87F7B7049}" destId="{489D49C3-E164-462D-9923-B483B236AD83}" srcOrd="0" destOrd="0" presId="urn:microsoft.com/office/officeart/2005/8/layout/default"/>
    <dgm:cxn modelId="{C50859AE-89BC-499F-A36D-04175A6CFA8D}" srcId="{25F81F1A-27B4-451C-B921-EB56C5B26C77}" destId="{D2537FDD-AC2B-441A-BC43-80A87F7B7049}" srcOrd="3" destOrd="0" parTransId="{6484D604-B017-4EB0-9530-062CDC7648C0}" sibTransId="{DE3EAAC7-A57D-44F7-810D-592B8BE7B105}"/>
    <dgm:cxn modelId="{4B1294C3-CA68-4B26-BBD8-DC6938536107}" srcId="{25F81F1A-27B4-451C-B921-EB56C5B26C77}" destId="{374740BA-29F0-4B4D-9568-FCDE2CE21D73}" srcOrd="1" destOrd="0" parTransId="{A3EA929A-4A37-45DF-A809-A92D591A5A88}" sibTransId="{96FB17E4-2FE7-4A2B-BB2E-0BF6CACB4124}"/>
    <dgm:cxn modelId="{89B70298-082E-41F9-8F67-100EF89430A5}" type="presParOf" srcId="{1AB2DC3F-3806-4DDB-8842-503FB056AB1B}" destId="{386E37C4-8108-4054-8A5C-BC990F1583FE}" srcOrd="0" destOrd="0" presId="urn:microsoft.com/office/officeart/2005/8/layout/default"/>
    <dgm:cxn modelId="{16E57CC4-DCA3-4B1C-A356-F6C03630844A}" type="presParOf" srcId="{1AB2DC3F-3806-4DDB-8842-503FB056AB1B}" destId="{62CAAC1F-9A58-4D66-9461-D227E2486B2F}" srcOrd="1" destOrd="0" presId="urn:microsoft.com/office/officeart/2005/8/layout/default"/>
    <dgm:cxn modelId="{577A6644-F9BD-49B9-9C58-26B8DB2E7EA5}" type="presParOf" srcId="{1AB2DC3F-3806-4DDB-8842-503FB056AB1B}" destId="{003A13FE-385F-4C4A-ACFF-57AE34C97B7C}" srcOrd="2" destOrd="0" presId="urn:microsoft.com/office/officeart/2005/8/layout/default"/>
    <dgm:cxn modelId="{C787802D-E0BA-485C-B5CA-297AEF9081E6}" type="presParOf" srcId="{1AB2DC3F-3806-4DDB-8842-503FB056AB1B}" destId="{C6824318-2F15-4DE7-AF8C-08603861D80B}" srcOrd="3" destOrd="0" presId="urn:microsoft.com/office/officeart/2005/8/layout/default"/>
    <dgm:cxn modelId="{10ECE9F4-887D-4CE8-AB57-1B5C6B4869C7}" type="presParOf" srcId="{1AB2DC3F-3806-4DDB-8842-503FB056AB1B}" destId="{1B4BD345-8F4B-4A81-90E2-F88AB5571B44}" srcOrd="4" destOrd="0" presId="urn:microsoft.com/office/officeart/2005/8/layout/default"/>
    <dgm:cxn modelId="{79C5F7D5-D2E2-4E5D-9F68-E7D5B989B1B5}" type="presParOf" srcId="{1AB2DC3F-3806-4DDB-8842-503FB056AB1B}" destId="{48042A37-6F44-4BD7-97BC-BB0A9A2AA76E}" srcOrd="5" destOrd="0" presId="urn:microsoft.com/office/officeart/2005/8/layout/default"/>
    <dgm:cxn modelId="{BEEA354F-225D-427E-AC63-22C161541A62}" type="presParOf" srcId="{1AB2DC3F-3806-4DDB-8842-503FB056AB1B}" destId="{489D49C3-E164-462D-9923-B483B236AD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1590C1-62F4-492B-968D-E1464BC2238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</dgm:pt>
    <dgm:pt modelId="{343BC6C5-5212-4FFF-9F4D-EEA26FB78A5B}">
      <dgm:prSet phldrT="[Texto]"/>
      <dgm:spPr/>
      <dgm:t>
        <a:bodyPr/>
        <a:lstStyle/>
        <a:p>
          <a:r>
            <a:rPr lang="es-CR" dirty="0"/>
            <a:t>Insumos</a:t>
          </a:r>
        </a:p>
      </dgm:t>
    </dgm:pt>
    <dgm:pt modelId="{7C98D0BE-A193-4404-A8E6-8D08524DAFC0}" type="parTrans" cxnId="{CFC66DB1-F42A-4001-884C-97B311CDEFF1}">
      <dgm:prSet/>
      <dgm:spPr/>
      <dgm:t>
        <a:bodyPr/>
        <a:lstStyle/>
        <a:p>
          <a:endParaRPr lang="es-CR"/>
        </a:p>
      </dgm:t>
    </dgm:pt>
    <dgm:pt modelId="{3769A69C-E795-472A-BADE-BA1FD50BA11B}" type="sibTrans" cxnId="{CFC66DB1-F42A-4001-884C-97B311CDEFF1}">
      <dgm:prSet/>
      <dgm:spPr/>
      <dgm:t>
        <a:bodyPr/>
        <a:lstStyle/>
        <a:p>
          <a:endParaRPr lang="es-CR" dirty="0"/>
        </a:p>
      </dgm:t>
    </dgm:pt>
    <dgm:pt modelId="{DF8E6411-9939-4A39-B882-56938C901E11}">
      <dgm:prSet phldrT="[Texto]"/>
      <dgm:spPr/>
      <dgm:t>
        <a:bodyPr/>
        <a:lstStyle/>
        <a:p>
          <a:r>
            <a:rPr lang="es-CR" dirty="0"/>
            <a:t>Mano de obra</a:t>
          </a:r>
        </a:p>
      </dgm:t>
    </dgm:pt>
    <dgm:pt modelId="{C9B2E9FF-5E88-43EB-B890-43975C6B448D}" type="parTrans" cxnId="{CE1158AF-E2A2-4043-99B5-28B5B8441FBA}">
      <dgm:prSet/>
      <dgm:spPr/>
      <dgm:t>
        <a:bodyPr/>
        <a:lstStyle/>
        <a:p>
          <a:endParaRPr lang="es-CR"/>
        </a:p>
      </dgm:t>
    </dgm:pt>
    <dgm:pt modelId="{39E8C83A-6F93-4394-8A03-4F8FBE01408D}" type="sibTrans" cxnId="{CE1158AF-E2A2-4043-99B5-28B5B8441FBA}">
      <dgm:prSet/>
      <dgm:spPr/>
      <dgm:t>
        <a:bodyPr/>
        <a:lstStyle/>
        <a:p>
          <a:endParaRPr lang="es-CR"/>
        </a:p>
      </dgm:t>
    </dgm:pt>
    <dgm:pt modelId="{56A9269F-4A0B-43D7-9F15-22AC202F9395}">
      <dgm:prSet phldrT="[Texto]"/>
      <dgm:spPr/>
      <dgm:t>
        <a:bodyPr/>
        <a:lstStyle/>
        <a:p>
          <a:r>
            <a:rPr lang="es-CR" dirty="0"/>
            <a:t>Producto terminado</a:t>
          </a:r>
        </a:p>
      </dgm:t>
    </dgm:pt>
    <dgm:pt modelId="{B15A08E0-B5A7-4EED-9240-A64F4461FD7A}" type="parTrans" cxnId="{DA0F6934-1AAA-4AD8-908C-072CBAD3BB96}">
      <dgm:prSet/>
      <dgm:spPr/>
      <dgm:t>
        <a:bodyPr/>
        <a:lstStyle/>
        <a:p>
          <a:endParaRPr lang="es-CR"/>
        </a:p>
      </dgm:t>
    </dgm:pt>
    <dgm:pt modelId="{DA1C0A60-DE92-448D-9F7C-5858C8A6FAC6}" type="sibTrans" cxnId="{DA0F6934-1AAA-4AD8-908C-072CBAD3BB96}">
      <dgm:prSet/>
      <dgm:spPr/>
      <dgm:t>
        <a:bodyPr/>
        <a:lstStyle/>
        <a:p>
          <a:endParaRPr lang="es-CR"/>
        </a:p>
      </dgm:t>
    </dgm:pt>
    <dgm:pt modelId="{066A50B3-B377-456D-9C2F-116E3D756B00}" type="pres">
      <dgm:prSet presAssocID="{BC1590C1-62F4-492B-968D-E1464BC22380}" presName="linear" presStyleCnt="0">
        <dgm:presLayoutVars>
          <dgm:dir/>
          <dgm:animLvl val="lvl"/>
          <dgm:resizeHandles val="exact"/>
        </dgm:presLayoutVars>
      </dgm:prSet>
      <dgm:spPr/>
    </dgm:pt>
    <dgm:pt modelId="{6E75395F-9CB8-40AC-8AA3-BCCEA46EC4F0}" type="pres">
      <dgm:prSet presAssocID="{343BC6C5-5212-4FFF-9F4D-EEA26FB78A5B}" presName="parentLin" presStyleCnt="0"/>
      <dgm:spPr/>
    </dgm:pt>
    <dgm:pt modelId="{B34B39D6-72F6-48EE-B141-59BD04E9FDBE}" type="pres">
      <dgm:prSet presAssocID="{343BC6C5-5212-4FFF-9F4D-EEA26FB78A5B}" presName="parentLeftMargin" presStyleLbl="node1" presStyleIdx="0" presStyleCnt="3"/>
      <dgm:spPr/>
    </dgm:pt>
    <dgm:pt modelId="{52FF666E-BDCC-4B2A-9FDD-5DB35719815A}" type="pres">
      <dgm:prSet presAssocID="{343BC6C5-5212-4FFF-9F4D-EEA26FB78A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89449F-8E01-496A-BA07-AC134EF6D130}" type="pres">
      <dgm:prSet presAssocID="{343BC6C5-5212-4FFF-9F4D-EEA26FB78A5B}" presName="negativeSpace" presStyleCnt="0"/>
      <dgm:spPr/>
    </dgm:pt>
    <dgm:pt modelId="{D5C4607E-C169-45D2-85FC-1728CD7A33C8}" type="pres">
      <dgm:prSet presAssocID="{343BC6C5-5212-4FFF-9F4D-EEA26FB78A5B}" presName="childText" presStyleLbl="conFgAcc1" presStyleIdx="0" presStyleCnt="3">
        <dgm:presLayoutVars>
          <dgm:bulletEnabled val="1"/>
        </dgm:presLayoutVars>
      </dgm:prSet>
      <dgm:spPr/>
    </dgm:pt>
    <dgm:pt modelId="{CDD3C958-32B5-4D32-8C67-F58B504876A7}" type="pres">
      <dgm:prSet presAssocID="{3769A69C-E795-472A-BADE-BA1FD50BA11B}" presName="spaceBetweenRectangles" presStyleCnt="0"/>
      <dgm:spPr/>
    </dgm:pt>
    <dgm:pt modelId="{CA574399-4161-44A1-9CC6-25F4E762BEC6}" type="pres">
      <dgm:prSet presAssocID="{DF8E6411-9939-4A39-B882-56938C901E11}" presName="parentLin" presStyleCnt="0"/>
      <dgm:spPr/>
    </dgm:pt>
    <dgm:pt modelId="{0AC1E0FF-224C-4610-BCB2-FA773EF8EECB}" type="pres">
      <dgm:prSet presAssocID="{DF8E6411-9939-4A39-B882-56938C901E11}" presName="parentLeftMargin" presStyleLbl="node1" presStyleIdx="0" presStyleCnt="3"/>
      <dgm:spPr/>
    </dgm:pt>
    <dgm:pt modelId="{25C8362C-A042-4F16-B20A-CDB6994BEEF7}" type="pres">
      <dgm:prSet presAssocID="{DF8E6411-9939-4A39-B882-56938C901E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871A69-59F6-455D-AFD2-1A52B2FDDFB5}" type="pres">
      <dgm:prSet presAssocID="{DF8E6411-9939-4A39-B882-56938C901E11}" presName="negativeSpace" presStyleCnt="0"/>
      <dgm:spPr/>
    </dgm:pt>
    <dgm:pt modelId="{35A59DCF-92D6-449B-8E67-716E304E990C}" type="pres">
      <dgm:prSet presAssocID="{DF8E6411-9939-4A39-B882-56938C901E11}" presName="childText" presStyleLbl="conFgAcc1" presStyleIdx="1" presStyleCnt="3">
        <dgm:presLayoutVars>
          <dgm:bulletEnabled val="1"/>
        </dgm:presLayoutVars>
      </dgm:prSet>
      <dgm:spPr/>
    </dgm:pt>
    <dgm:pt modelId="{92F92249-6481-4D7D-9CF7-843AD2DA3641}" type="pres">
      <dgm:prSet presAssocID="{39E8C83A-6F93-4394-8A03-4F8FBE01408D}" presName="spaceBetweenRectangles" presStyleCnt="0"/>
      <dgm:spPr/>
    </dgm:pt>
    <dgm:pt modelId="{2B749BB9-DC79-4EF4-B5B4-AF8CAFAC580A}" type="pres">
      <dgm:prSet presAssocID="{56A9269F-4A0B-43D7-9F15-22AC202F9395}" presName="parentLin" presStyleCnt="0"/>
      <dgm:spPr/>
    </dgm:pt>
    <dgm:pt modelId="{DC6C0A62-2915-4047-9F47-9DCAEED81278}" type="pres">
      <dgm:prSet presAssocID="{56A9269F-4A0B-43D7-9F15-22AC202F9395}" presName="parentLeftMargin" presStyleLbl="node1" presStyleIdx="1" presStyleCnt="3"/>
      <dgm:spPr/>
    </dgm:pt>
    <dgm:pt modelId="{93AF248E-8558-41B2-B1B0-6615025D1785}" type="pres">
      <dgm:prSet presAssocID="{56A9269F-4A0B-43D7-9F15-22AC202F939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7DCE7F0-21B9-4D5D-861C-E9DA332389E9}" type="pres">
      <dgm:prSet presAssocID="{56A9269F-4A0B-43D7-9F15-22AC202F9395}" presName="negativeSpace" presStyleCnt="0"/>
      <dgm:spPr/>
    </dgm:pt>
    <dgm:pt modelId="{64DADD64-B86A-4337-93FD-9D91D1459C07}" type="pres">
      <dgm:prSet presAssocID="{56A9269F-4A0B-43D7-9F15-22AC202F93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0F6934-1AAA-4AD8-908C-072CBAD3BB96}" srcId="{BC1590C1-62F4-492B-968D-E1464BC22380}" destId="{56A9269F-4A0B-43D7-9F15-22AC202F9395}" srcOrd="2" destOrd="0" parTransId="{B15A08E0-B5A7-4EED-9240-A64F4461FD7A}" sibTransId="{DA1C0A60-DE92-448D-9F7C-5858C8A6FAC6}"/>
    <dgm:cxn modelId="{3917B23F-7BE0-43FB-8952-0D4205DFE6CE}" type="presOf" srcId="{56A9269F-4A0B-43D7-9F15-22AC202F9395}" destId="{93AF248E-8558-41B2-B1B0-6615025D1785}" srcOrd="1" destOrd="0" presId="urn:microsoft.com/office/officeart/2005/8/layout/list1"/>
    <dgm:cxn modelId="{FD5D2E55-1C41-4C70-91CF-047E4937A8BC}" type="presOf" srcId="{DF8E6411-9939-4A39-B882-56938C901E11}" destId="{0AC1E0FF-224C-4610-BCB2-FA773EF8EECB}" srcOrd="0" destOrd="0" presId="urn:microsoft.com/office/officeart/2005/8/layout/list1"/>
    <dgm:cxn modelId="{33F24F89-1BE7-47CF-A318-A3261C06CFA7}" type="presOf" srcId="{DF8E6411-9939-4A39-B882-56938C901E11}" destId="{25C8362C-A042-4F16-B20A-CDB6994BEEF7}" srcOrd="1" destOrd="0" presId="urn:microsoft.com/office/officeart/2005/8/layout/list1"/>
    <dgm:cxn modelId="{8D29A6A0-9BEF-47EC-8272-A7FFE67160A8}" type="presOf" srcId="{56A9269F-4A0B-43D7-9F15-22AC202F9395}" destId="{DC6C0A62-2915-4047-9F47-9DCAEED81278}" srcOrd="0" destOrd="0" presId="urn:microsoft.com/office/officeart/2005/8/layout/list1"/>
    <dgm:cxn modelId="{CE1158AF-E2A2-4043-99B5-28B5B8441FBA}" srcId="{BC1590C1-62F4-492B-968D-E1464BC22380}" destId="{DF8E6411-9939-4A39-B882-56938C901E11}" srcOrd="1" destOrd="0" parTransId="{C9B2E9FF-5E88-43EB-B890-43975C6B448D}" sibTransId="{39E8C83A-6F93-4394-8A03-4F8FBE01408D}"/>
    <dgm:cxn modelId="{CFC66DB1-F42A-4001-884C-97B311CDEFF1}" srcId="{BC1590C1-62F4-492B-968D-E1464BC22380}" destId="{343BC6C5-5212-4FFF-9F4D-EEA26FB78A5B}" srcOrd="0" destOrd="0" parTransId="{7C98D0BE-A193-4404-A8E6-8D08524DAFC0}" sibTransId="{3769A69C-E795-472A-BADE-BA1FD50BA11B}"/>
    <dgm:cxn modelId="{0B3A90C4-135B-4224-A387-95E716CD5A0B}" type="presOf" srcId="{343BC6C5-5212-4FFF-9F4D-EEA26FB78A5B}" destId="{52FF666E-BDCC-4B2A-9FDD-5DB35719815A}" srcOrd="1" destOrd="0" presId="urn:microsoft.com/office/officeart/2005/8/layout/list1"/>
    <dgm:cxn modelId="{2D3602FB-451D-4245-9736-1EC0561FEE8F}" type="presOf" srcId="{BC1590C1-62F4-492B-968D-E1464BC22380}" destId="{066A50B3-B377-456D-9C2F-116E3D756B00}" srcOrd="0" destOrd="0" presId="urn:microsoft.com/office/officeart/2005/8/layout/list1"/>
    <dgm:cxn modelId="{B691A3FF-6127-4CBB-AD42-D3B833C2EC65}" type="presOf" srcId="{343BC6C5-5212-4FFF-9F4D-EEA26FB78A5B}" destId="{B34B39D6-72F6-48EE-B141-59BD04E9FDBE}" srcOrd="0" destOrd="0" presId="urn:microsoft.com/office/officeart/2005/8/layout/list1"/>
    <dgm:cxn modelId="{CEBE7A14-B8D9-4380-B645-5257D0D8D60A}" type="presParOf" srcId="{066A50B3-B377-456D-9C2F-116E3D756B00}" destId="{6E75395F-9CB8-40AC-8AA3-BCCEA46EC4F0}" srcOrd="0" destOrd="0" presId="urn:microsoft.com/office/officeart/2005/8/layout/list1"/>
    <dgm:cxn modelId="{D8D07A3B-D563-46EB-8F88-19AFE110A694}" type="presParOf" srcId="{6E75395F-9CB8-40AC-8AA3-BCCEA46EC4F0}" destId="{B34B39D6-72F6-48EE-B141-59BD04E9FDBE}" srcOrd="0" destOrd="0" presId="urn:microsoft.com/office/officeart/2005/8/layout/list1"/>
    <dgm:cxn modelId="{B9F5AB63-0872-4B85-9A02-50B52C999412}" type="presParOf" srcId="{6E75395F-9CB8-40AC-8AA3-BCCEA46EC4F0}" destId="{52FF666E-BDCC-4B2A-9FDD-5DB35719815A}" srcOrd="1" destOrd="0" presId="urn:microsoft.com/office/officeart/2005/8/layout/list1"/>
    <dgm:cxn modelId="{1CBAA417-FA91-4B91-B65B-FB0537824923}" type="presParOf" srcId="{066A50B3-B377-456D-9C2F-116E3D756B00}" destId="{AF89449F-8E01-496A-BA07-AC134EF6D130}" srcOrd="1" destOrd="0" presId="urn:microsoft.com/office/officeart/2005/8/layout/list1"/>
    <dgm:cxn modelId="{B37B7CD0-FF8F-4B4D-8981-10FBA9C812E0}" type="presParOf" srcId="{066A50B3-B377-456D-9C2F-116E3D756B00}" destId="{D5C4607E-C169-45D2-85FC-1728CD7A33C8}" srcOrd="2" destOrd="0" presId="urn:microsoft.com/office/officeart/2005/8/layout/list1"/>
    <dgm:cxn modelId="{5873AF40-8BBD-49DB-9E8B-917E6FF222DF}" type="presParOf" srcId="{066A50B3-B377-456D-9C2F-116E3D756B00}" destId="{CDD3C958-32B5-4D32-8C67-F58B504876A7}" srcOrd="3" destOrd="0" presId="urn:microsoft.com/office/officeart/2005/8/layout/list1"/>
    <dgm:cxn modelId="{E29316C8-E0DB-4103-B209-E17FD1B8254F}" type="presParOf" srcId="{066A50B3-B377-456D-9C2F-116E3D756B00}" destId="{CA574399-4161-44A1-9CC6-25F4E762BEC6}" srcOrd="4" destOrd="0" presId="urn:microsoft.com/office/officeart/2005/8/layout/list1"/>
    <dgm:cxn modelId="{00CF57C0-EE00-47AD-A41D-A46360621AB6}" type="presParOf" srcId="{CA574399-4161-44A1-9CC6-25F4E762BEC6}" destId="{0AC1E0FF-224C-4610-BCB2-FA773EF8EECB}" srcOrd="0" destOrd="0" presId="urn:microsoft.com/office/officeart/2005/8/layout/list1"/>
    <dgm:cxn modelId="{2DF6D825-6727-4B4B-A6B8-3087122967F1}" type="presParOf" srcId="{CA574399-4161-44A1-9CC6-25F4E762BEC6}" destId="{25C8362C-A042-4F16-B20A-CDB6994BEEF7}" srcOrd="1" destOrd="0" presId="urn:microsoft.com/office/officeart/2005/8/layout/list1"/>
    <dgm:cxn modelId="{B8F2873A-E519-4D71-B9F0-6418A7417656}" type="presParOf" srcId="{066A50B3-B377-456D-9C2F-116E3D756B00}" destId="{54871A69-59F6-455D-AFD2-1A52B2FDDFB5}" srcOrd="5" destOrd="0" presId="urn:microsoft.com/office/officeart/2005/8/layout/list1"/>
    <dgm:cxn modelId="{CE9EFC6B-B7DC-4C3E-8619-4E0630B8F7D1}" type="presParOf" srcId="{066A50B3-B377-456D-9C2F-116E3D756B00}" destId="{35A59DCF-92D6-449B-8E67-716E304E990C}" srcOrd="6" destOrd="0" presId="urn:microsoft.com/office/officeart/2005/8/layout/list1"/>
    <dgm:cxn modelId="{A346BAB0-52D2-4E49-ADE8-51D33B2DAC8C}" type="presParOf" srcId="{066A50B3-B377-456D-9C2F-116E3D756B00}" destId="{92F92249-6481-4D7D-9CF7-843AD2DA3641}" srcOrd="7" destOrd="0" presId="urn:microsoft.com/office/officeart/2005/8/layout/list1"/>
    <dgm:cxn modelId="{EEAD83A2-EFB1-4107-B126-B27DD935F851}" type="presParOf" srcId="{066A50B3-B377-456D-9C2F-116E3D756B00}" destId="{2B749BB9-DC79-4EF4-B5B4-AF8CAFAC580A}" srcOrd="8" destOrd="0" presId="urn:microsoft.com/office/officeart/2005/8/layout/list1"/>
    <dgm:cxn modelId="{91152E31-0129-437E-A05A-10D3305EEAF2}" type="presParOf" srcId="{2B749BB9-DC79-4EF4-B5B4-AF8CAFAC580A}" destId="{DC6C0A62-2915-4047-9F47-9DCAEED81278}" srcOrd="0" destOrd="0" presId="urn:microsoft.com/office/officeart/2005/8/layout/list1"/>
    <dgm:cxn modelId="{B73DBBBF-C0D2-496E-B694-DF11ADD09113}" type="presParOf" srcId="{2B749BB9-DC79-4EF4-B5B4-AF8CAFAC580A}" destId="{93AF248E-8558-41B2-B1B0-6615025D1785}" srcOrd="1" destOrd="0" presId="urn:microsoft.com/office/officeart/2005/8/layout/list1"/>
    <dgm:cxn modelId="{ECF38D63-8FC3-40CE-A2B5-91C25DD4EAFD}" type="presParOf" srcId="{066A50B3-B377-456D-9C2F-116E3D756B00}" destId="{47DCE7F0-21B9-4D5D-861C-E9DA332389E9}" srcOrd="9" destOrd="0" presId="urn:microsoft.com/office/officeart/2005/8/layout/list1"/>
    <dgm:cxn modelId="{A11DDA60-47B5-44C1-885E-375D3FAFE37C}" type="presParOf" srcId="{066A50B3-B377-456D-9C2F-116E3D756B00}" destId="{64DADD64-B86A-4337-93FD-9D91D1459C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BEF16A-0AD8-4508-A6C7-61966AD5B7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56B686-78CC-4D33-B7FA-2E2F5B1D6E08}">
      <dgm:prSet/>
      <dgm:spPr/>
      <dgm:t>
        <a:bodyPr/>
        <a:lstStyle/>
        <a:p>
          <a:r>
            <a:rPr lang="en-US"/>
            <a:t>Alquileres</a:t>
          </a:r>
        </a:p>
      </dgm:t>
    </dgm:pt>
    <dgm:pt modelId="{EC3DAFED-CD68-4CB0-A5D9-784BEF7D07F2}" type="parTrans" cxnId="{3C56EFD5-C043-4DEB-8905-203CB36A5C4F}">
      <dgm:prSet/>
      <dgm:spPr/>
      <dgm:t>
        <a:bodyPr/>
        <a:lstStyle/>
        <a:p>
          <a:endParaRPr lang="en-US"/>
        </a:p>
      </dgm:t>
    </dgm:pt>
    <dgm:pt modelId="{6F981709-1AE1-487D-B87E-9531F5F8FBD6}" type="sibTrans" cxnId="{3C56EFD5-C043-4DEB-8905-203CB36A5C4F}">
      <dgm:prSet/>
      <dgm:spPr/>
      <dgm:t>
        <a:bodyPr/>
        <a:lstStyle/>
        <a:p>
          <a:endParaRPr lang="en-US"/>
        </a:p>
      </dgm:t>
    </dgm:pt>
    <dgm:pt modelId="{50023C92-C6C1-4149-B5FB-AEA4043F4F99}">
      <dgm:prSet/>
      <dgm:spPr/>
      <dgm:t>
        <a:bodyPr/>
        <a:lstStyle/>
        <a:p>
          <a:r>
            <a:rPr lang="en-US"/>
            <a:t>Telefonía</a:t>
          </a:r>
        </a:p>
      </dgm:t>
    </dgm:pt>
    <dgm:pt modelId="{8C65FB50-FBCC-494B-BBCF-D41FE2519848}" type="parTrans" cxnId="{32F2C8CA-B059-4830-A857-5136DE517862}">
      <dgm:prSet/>
      <dgm:spPr/>
      <dgm:t>
        <a:bodyPr/>
        <a:lstStyle/>
        <a:p>
          <a:endParaRPr lang="en-US"/>
        </a:p>
      </dgm:t>
    </dgm:pt>
    <dgm:pt modelId="{4F3A2BCB-1004-4D83-AE41-57E1EC9CCCE9}" type="sibTrans" cxnId="{32F2C8CA-B059-4830-A857-5136DE517862}">
      <dgm:prSet/>
      <dgm:spPr/>
      <dgm:t>
        <a:bodyPr/>
        <a:lstStyle/>
        <a:p>
          <a:endParaRPr lang="en-US"/>
        </a:p>
      </dgm:t>
    </dgm:pt>
    <dgm:pt modelId="{EB0B9892-F13B-4E18-A569-87DD92AB3C9A}">
      <dgm:prSet/>
      <dgm:spPr/>
      <dgm:t>
        <a:bodyPr/>
        <a:lstStyle/>
        <a:p>
          <a:r>
            <a:rPr lang="en-US"/>
            <a:t>Seguros</a:t>
          </a:r>
        </a:p>
      </dgm:t>
    </dgm:pt>
    <dgm:pt modelId="{4C17B5B1-DE9E-45EE-866A-A0A62F60F262}" type="parTrans" cxnId="{5FF2D359-6445-4C92-913E-EB74B53C9CF9}">
      <dgm:prSet/>
      <dgm:spPr/>
      <dgm:t>
        <a:bodyPr/>
        <a:lstStyle/>
        <a:p>
          <a:endParaRPr lang="en-US"/>
        </a:p>
      </dgm:t>
    </dgm:pt>
    <dgm:pt modelId="{FEC7F20F-92CB-4C22-A748-C695D57A569B}" type="sibTrans" cxnId="{5FF2D359-6445-4C92-913E-EB74B53C9CF9}">
      <dgm:prSet/>
      <dgm:spPr/>
      <dgm:t>
        <a:bodyPr/>
        <a:lstStyle/>
        <a:p>
          <a:endParaRPr lang="en-US"/>
        </a:p>
      </dgm:t>
    </dgm:pt>
    <dgm:pt modelId="{18245690-D15C-4C6E-B113-54E98DC47ED5}">
      <dgm:prSet/>
      <dgm:spPr/>
      <dgm:t>
        <a:bodyPr/>
        <a:lstStyle/>
        <a:p>
          <a:r>
            <a:rPr lang="en-US"/>
            <a:t>Permisos, patentes, etc</a:t>
          </a:r>
        </a:p>
      </dgm:t>
    </dgm:pt>
    <dgm:pt modelId="{8E01249F-11ED-4ABE-8E4D-38EEA240A9C4}" type="parTrans" cxnId="{DBCA0685-FC08-4B1C-8D31-6FEAE853796D}">
      <dgm:prSet/>
      <dgm:spPr/>
      <dgm:t>
        <a:bodyPr/>
        <a:lstStyle/>
        <a:p>
          <a:endParaRPr lang="en-US"/>
        </a:p>
      </dgm:t>
    </dgm:pt>
    <dgm:pt modelId="{D62128AC-C205-49E1-BB7B-DE33982E1EA1}" type="sibTrans" cxnId="{DBCA0685-FC08-4B1C-8D31-6FEAE853796D}">
      <dgm:prSet/>
      <dgm:spPr/>
      <dgm:t>
        <a:bodyPr/>
        <a:lstStyle/>
        <a:p>
          <a:endParaRPr lang="en-US"/>
        </a:p>
      </dgm:t>
    </dgm:pt>
    <dgm:pt modelId="{10A7717B-A7BF-460C-841B-8D3FC98288FC}" type="pres">
      <dgm:prSet presAssocID="{97BEF16A-0AD8-4508-A6C7-61966AD5B728}" presName="root" presStyleCnt="0">
        <dgm:presLayoutVars>
          <dgm:dir/>
          <dgm:resizeHandles val="exact"/>
        </dgm:presLayoutVars>
      </dgm:prSet>
      <dgm:spPr/>
    </dgm:pt>
    <dgm:pt modelId="{1DEEDE8E-E66E-45F2-A64B-2587B9AC538D}" type="pres">
      <dgm:prSet presAssocID="{0156B686-78CC-4D33-B7FA-2E2F5B1D6E08}" presName="compNode" presStyleCnt="0"/>
      <dgm:spPr/>
    </dgm:pt>
    <dgm:pt modelId="{0C97CE8C-7528-4EB0-A240-9C12A0FC329C}" type="pres">
      <dgm:prSet presAssocID="{0156B686-78CC-4D33-B7FA-2E2F5B1D6E0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ificio"/>
        </a:ext>
      </dgm:extLst>
    </dgm:pt>
    <dgm:pt modelId="{7BD42AED-1C00-4578-80F5-0290000DCF91}" type="pres">
      <dgm:prSet presAssocID="{0156B686-78CC-4D33-B7FA-2E2F5B1D6E08}" presName="spaceRect" presStyleCnt="0"/>
      <dgm:spPr/>
    </dgm:pt>
    <dgm:pt modelId="{012F83F8-D94A-49A2-B9F2-EF1A10886A83}" type="pres">
      <dgm:prSet presAssocID="{0156B686-78CC-4D33-B7FA-2E2F5B1D6E08}" presName="textRect" presStyleLbl="revTx" presStyleIdx="0" presStyleCnt="4">
        <dgm:presLayoutVars>
          <dgm:chMax val="1"/>
          <dgm:chPref val="1"/>
        </dgm:presLayoutVars>
      </dgm:prSet>
      <dgm:spPr/>
    </dgm:pt>
    <dgm:pt modelId="{8709B91F-A0E6-4618-87EC-22B4C7AAF9B4}" type="pres">
      <dgm:prSet presAssocID="{6F981709-1AE1-487D-B87E-9531F5F8FBD6}" presName="sibTrans" presStyleCnt="0"/>
      <dgm:spPr/>
    </dgm:pt>
    <dgm:pt modelId="{7F780881-3F64-4000-BD81-B2A696A80047}" type="pres">
      <dgm:prSet presAssocID="{50023C92-C6C1-4149-B5FB-AEA4043F4F99}" presName="compNode" presStyleCnt="0"/>
      <dgm:spPr/>
    </dgm:pt>
    <dgm:pt modelId="{5DCB2E97-7556-4310-85DF-35DDCF3D784D}" type="pres">
      <dgm:prSet presAssocID="{50023C92-C6C1-4149-B5FB-AEA4043F4F9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ricular"/>
        </a:ext>
      </dgm:extLst>
    </dgm:pt>
    <dgm:pt modelId="{21F14ADB-5BFE-4A8C-B243-9BA95069B1CA}" type="pres">
      <dgm:prSet presAssocID="{50023C92-C6C1-4149-B5FB-AEA4043F4F99}" presName="spaceRect" presStyleCnt="0"/>
      <dgm:spPr/>
    </dgm:pt>
    <dgm:pt modelId="{B05DBFED-4AA2-4C52-B56B-06C92D702EEC}" type="pres">
      <dgm:prSet presAssocID="{50023C92-C6C1-4149-B5FB-AEA4043F4F99}" presName="textRect" presStyleLbl="revTx" presStyleIdx="1" presStyleCnt="4">
        <dgm:presLayoutVars>
          <dgm:chMax val="1"/>
          <dgm:chPref val="1"/>
        </dgm:presLayoutVars>
      </dgm:prSet>
      <dgm:spPr/>
    </dgm:pt>
    <dgm:pt modelId="{3101DEA8-3D5E-457B-9758-85309856F0BF}" type="pres">
      <dgm:prSet presAssocID="{4F3A2BCB-1004-4D83-AE41-57E1EC9CCCE9}" presName="sibTrans" presStyleCnt="0"/>
      <dgm:spPr/>
    </dgm:pt>
    <dgm:pt modelId="{6A8A8D07-7DE2-4B23-A012-A89F26C75B82}" type="pres">
      <dgm:prSet presAssocID="{EB0B9892-F13B-4E18-A569-87DD92AB3C9A}" presName="compNode" presStyleCnt="0"/>
      <dgm:spPr/>
    </dgm:pt>
    <dgm:pt modelId="{BB62BB81-DE62-4E0A-931C-EE3ABF967CB5}" type="pres">
      <dgm:prSet presAssocID="{EB0B9892-F13B-4E18-A569-87DD92AB3C9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2B3E3364-B02C-430F-96E4-E0630A890ED7}" type="pres">
      <dgm:prSet presAssocID="{EB0B9892-F13B-4E18-A569-87DD92AB3C9A}" presName="spaceRect" presStyleCnt="0"/>
      <dgm:spPr/>
    </dgm:pt>
    <dgm:pt modelId="{9FB33394-1A72-4EEB-B13D-6EA9F94ABE07}" type="pres">
      <dgm:prSet presAssocID="{EB0B9892-F13B-4E18-A569-87DD92AB3C9A}" presName="textRect" presStyleLbl="revTx" presStyleIdx="2" presStyleCnt="4">
        <dgm:presLayoutVars>
          <dgm:chMax val="1"/>
          <dgm:chPref val="1"/>
        </dgm:presLayoutVars>
      </dgm:prSet>
      <dgm:spPr/>
    </dgm:pt>
    <dgm:pt modelId="{6AF275F1-BCCC-401C-90A4-8A1BC34A7A29}" type="pres">
      <dgm:prSet presAssocID="{FEC7F20F-92CB-4C22-A748-C695D57A569B}" presName="sibTrans" presStyleCnt="0"/>
      <dgm:spPr/>
    </dgm:pt>
    <dgm:pt modelId="{5186560E-0FA1-4818-AC2D-B2F07B8FEE56}" type="pres">
      <dgm:prSet presAssocID="{18245690-D15C-4C6E-B113-54E98DC47ED5}" presName="compNode" presStyleCnt="0"/>
      <dgm:spPr/>
    </dgm:pt>
    <dgm:pt modelId="{E9615DD2-B567-4358-BFFE-50C398BB1337}" type="pres">
      <dgm:prSet presAssocID="{18245690-D15C-4C6E-B113-54E98DC47E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C940AA45-05FE-4834-8DA4-B3BED4CD1D03}" type="pres">
      <dgm:prSet presAssocID="{18245690-D15C-4C6E-B113-54E98DC47ED5}" presName="spaceRect" presStyleCnt="0"/>
      <dgm:spPr/>
    </dgm:pt>
    <dgm:pt modelId="{4DA291EC-CC72-4FC6-B37F-75B2BC02CC87}" type="pres">
      <dgm:prSet presAssocID="{18245690-D15C-4C6E-B113-54E98DC47ED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1479907-1102-40B4-9418-95A92F70D40A}" type="presOf" srcId="{18245690-D15C-4C6E-B113-54E98DC47ED5}" destId="{4DA291EC-CC72-4FC6-B37F-75B2BC02CC87}" srcOrd="0" destOrd="0" presId="urn:microsoft.com/office/officeart/2018/2/layout/IconLabelList"/>
    <dgm:cxn modelId="{D7D14530-4927-49EB-993E-DE8398D2484C}" type="presOf" srcId="{0156B686-78CC-4D33-B7FA-2E2F5B1D6E08}" destId="{012F83F8-D94A-49A2-B9F2-EF1A10886A83}" srcOrd="0" destOrd="0" presId="urn:microsoft.com/office/officeart/2018/2/layout/IconLabelList"/>
    <dgm:cxn modelId="{7A55856D-E1C8-4B6B-9A7F-08E08417B84D}" type="presOf" srcId="{97BEF16A-0AD8-4508-A6C7-61966AD5B728}" destId="{10A7717B-A7BF-460C-841B-8D3FC98288FC}" srcOrd="0" destOrd="0" presId="urn:microsoft.com/office/officeart/2018/2/layout/IconLabelList"/>
    <dgm:cxn modelId="{603D3277-C5BC-4927-8F44-28DFFE5CF1A1}" type="presOf" srcId="{EB0B9892-F13B-4E18-A569-87DD92AB3C9A}" destId="{9FB33394-1A72-4EEB-B13D-6EA9F94ABE07}" srcOrd="0" destOrd="0" presId="urn:microsoft.com/office/officeart/2018/2/layout/IconLabelList"/>
    <dgm:cxn modelId="{5FF2D359-6445-4C92-913E-EB74B53C9CF9}" srcId="{97BEF16A-0AD8-4508-A6C7-61966AD5B728}" destId="{EB0B9892-F13B-4E18-A569-87DD92AB3C9A}" srcOrd="2" destOrd="0" parTransId="{4C17B5B1-DE9E-45EE-866A-A0A62F60F262}" sibTransId="{FEC7F20F-92CB-4C22-A748-C695D57A569B}"/>
    <dgm:cxn modelId="{DBCA0685-FC08-4B1C-8D31-6FEAE853796D}" srcId="{97BEF16A-0AD8-4508-A6C7-61966AD5B728}" destId="{18245690-D15C-4C6E-B113-54E98DC47ED5}" srcOrd="3" destOrd="0" parTransId="{8E01249F-11ED-4ABE-8E4D-38EEA240A9C4}" sibTransId="{D62128AC-C205-49E1-BB7B-DE33982E1EA1}"/>
    <dgm:cxn modelId="{32F2C8CA-B059-4830-A857-5136DE517862}" srcId="{97BEF16A-0AD8-4508-A6C7-61966AD5B728}" destId="{50023C92-C6C1-4149-B5FB-AEA4043F4F99}" srcOrd="1" destOrd="0" parTransId="{8C65FB50-FBCC-494B-BBCF-D41FE2519848}" sibTransId="{4F3A2BCB-1004-4D83-AE41-57E1EC9CCCE9}"/>
    <dgm:cxn modelId="{9C6041CB-33B4-4F14-9AE1-8728C9D7AFA6}" type="presOf" srcId="{50023C92-C6C1-4149-B5FB-AEA4043F4F99}" destId="{B05DBFED-4AA2-4C52-B56B-06C92D702EEC}" srcOrd="0" destOrd="0" presId="urn:microsoft.com/office/officeart/2018/2/layout/IconLabelList"/>
    <dgm:cxn modelId="{3C56EFD5-C043-4DEB-8905-203CB36A5C4F}" srcId="{97BEF16A-0AD8-4508-A6C7-61966AD5B728}" destId="{0156B686-78CC-4D33-B7FA-2E2F5B1D6E08}" srcOrd="0" destOrd="0" parTransId="{EC3DAFED-CD68-4CB0-A5D9-784BEF7D07F2}" sibTransId="{6F981709-1AE1-487D-B87E-9531F5F8FBD6}"/>
    <dgm:cxn modelId="{FA6D3E2C-253F-44D4-AA3C-2118950CBE4C}" type="presParOf" srcId="{10A7717B-A7BF-460C-841B-8D3FC98288FC}" destId="{1DEEDE8E-E66E-45F2-A64B-2587B9AC538D}" srcOrd="0" destOrd="0" presId="urn:microsoft.com/office/officeart/2018/2/layout/IconLabelList"/>
    <dgm:cxn modelId="{B534BB6F-E6AD-4CFF-8AF4-27362667644F}" type="presParOf" srcId="{1DEEDE8E-E66E-45F2-A64B-2587B9AC538D}" destId="{0C97CE8C-7528-4EB0-A240-9C12A0FC329C}" srcOrd="0" destOrd="0" presId="urn:microsoft.com/office/officeart/2018/2/layout/IconLabelList"/>
    <dgm:cxn modelId="{6ADDDCFA-A1DC-47DF-BB78-629BD05D076C}" type="presParOf" srcId="{1DEEDE8E-E66E-45F2-A64B-2587B9AC538D}" destId="{7BD42AED-1C00-4578-80F5-0290000DCF91}" srcOrd="1" destOrd="0" presId="urn:microsoft.com/office/officeart/2018/2/layout/IconLabelList"/>
    <dgm:cxn modelId="{BAF89BAB-9148-4544-B5E9-A7AF44744EAD}" type="presParOf" srcId="{1DEEDE8E-E66E-45F2-A64B-2587B9AC538D}" destId="{012F83F8-D94A-49A2-B9F2-EF1A10886A83}" srcOrd="2" destOrd="0" presId="urn:microsoft.com/office/officeart/2018/2/layout/IconLabelList"/>
    <dgm:cxn modelId="{B959C189-BF50-472E-9AF3-26C8CEC4E3FB}" type="presParOf" srcId="{10A7717B-A7BF-460C-841B-8D3FC98288FC}" destId="{8709B91F-A0E6-4618-87EC-22B4C7AAF9B4}" srcOrd="1" destOrd="0" presId="urn:microsoft.com/office/officeart/2018/2/layout/IconLabelList"/>
    <dgm:cxn modelId="{C6C944D2-1995-4277-9459-9B5537215F9C}" type="presParOf" srcId="{10A7717B-A7BF-460C-841B-8D3FC98288FC}" destId="{7F780881-3F64-4000-BD81-B2A696A80047}" srcOrd="2" destOrd="0" presId="urn:microsoft.com/office/officeart/2018/2/layout/IconLabelList"/>
    <dgm:cxn modelId="{C0A2556D-5757-4990-929B-539558322A11}" type="presParOf" srcId="{7F780881-3F64-4000-BD81-B2A696A80047}" destId="{5DCB2E97-7556-4310-85DF-35DDCF3D784D}" srcOrd="0" destOrd="0" presId="urn:microsoft.com/office/officeart/2018/2/layout/IconLabelList"/>
    <dgm:cxn modelId="{4C778E7F-6BDC-421F-BEB5-51FC19AA4E44}" type="presParOf" srcId="{7F780881-3F64-4000-BD81-B2A696A80047}" destId="{21F14ADB-5BFE-4A8C-B243-9BA95069B1CA}" srcOrd="1" destOrd="0" presId="urn:microsoft.com/office/officeart/2018/2/layout/IconLabelList"/>
    <dgm:cxn modelId="{BB5B13E6-A6A2-4F3D-8F63-C1A501397E1D}" type="presParOf" srcId="{7F780881-3F64-4000-BD81-B2A696A80047}" destId="{B05DBFED-4AA2-4C52-B56B-06C92D702EEC}" srcOrd="2" destOrd="0" presId="urn:microsoft.com/office/officeart/2018/2/layout/IconLabelList"/>
    <dgm:cxn modelId="{22064B74-5F62-437D-9EAC-1743466A7A48}" type="presParOf" srcId="{10A7717B-A7BF-460C-841B-8D3FC98288FC}" destId="{3101DEA8-3D5E-457B-9758-85309856F0BF}" srcOrd="3" destOrd="0" presId="urn:microsoft.com/office/officeart/2018/2/layout/IconLabelList"/>
    <dgm:cxn modelId="{BA17D13A-F5EA-4803-A753-ECAC59F348A4}" type="presParOf" srcId="{10A7717B-A7BF-460C-841B-8D3FC98288FC}" destId="{6A8A8D07-7DE2-4B23-A012-A89F26C75B82}" srcOrd="4" destOrd="0" presId="urn:microsoft.com/office/officeart/2018/2/layout/IconLabelList"/>
    <dgm:cxn modelId="{27BE2636-75AD-4DEF-9985-6F1A599F70EA}" type="presParOf" srcId="{6A8A8D07-7DE2-4B23-A012-A89F26C75B82}" destId="{BB62BB81-DE62-4E0A-931C-EE3ABF967CB5}" srcOrd="0" destOrd="0" presId="urn:microsoft.com/office/officeart/2018/2/layout/IconLabelList"/>
    <dgm:cxn modelId="{8A6B20BA-E3ED-4B49-BF7C-FA0199B65553}" type="presParOf" srcId="{6A8A8D07-7DE2-4B23-A012-A89F26C75B82}" destId="{2B3E3364-B02C-430F-96E4-E0630A890ED7}" srcOrd="1" destOrd="0" presId="urn:microsoft.com/office/officeart/2018/2/layout/IconLabelList"/>
    <dgm:cxn modelId="{152B5037-57EB-4BC1-BC3D-2473BF6D416B}" type="presParOf" srcId="{6A8A8D07-7DE2-4B23-A012-A89F26C75B82}" destId="{9FB33394-1A72-4EEB-B13D-6EA9F94ABE07}" srcOrd="2" destOrd="0" presId="urn:microsoft.com/office/officeart/2018/2/layout/IconLabelList"/>
    <dgm:cxn modelId="{A433BAF3-12BF-44AF-B87C-0CD17FF52311}" type="presParOf" srcId="{10A7717B-A7BF-460C-841B-8D3FC98288FC}" destId="{6AF275F1-BCCC-401C-90A4-8A1BC34A7A29}" srcOrd="5" destOrd="0" presId="urn:microsoft.com/office/officeart/2018/2/layout/IconLabelList"/>
    <dgm:cxn modelId="{311E9845-93AC-4B45-BDA4-D8ABF2E30099}" type="presParOf" srcId="{10A7717B-A7BF-460C-841B-8D3FC98288FC}" destId="{5186560E-0FA1-4818-AC2D-B2F07B8FEE56}" srcOrd="6" destOrd="0" presId="urn:microsoft.com/office/officeart/2018/2/layout/IconLabelList"/>
    <dgm:cxn modelId="{CD5E2049-6D3E-449D-B08E-8A43670AA9F4}" type="presParOf" srcId="{5186560E-0FA1-4818-AC2D-B2F07B8FEE56}" destId="{E9615DD2-B567-4358-BFFE-50C398BB1337}" srcOrd="0" destOrd="0" presId="urn:microsoft.com/office/officeart/2018/2/layout/IconLabelList"/>
    <dgm:cxn modelId="{0A2070FC-BCD0-4223-B64F-EE4AF744B74F}" type="presParOf" srcId="{5186560E-0FA1-4818-AC2D-B2F07B8FEE56}" destId="{C940AA45-05FE-4834-8DA4-B3BED4CD1D03}" srcOrd="1" destOrd="0" presId="urn:microsoft.com/office/officeart/2018/2/layout/IconLabelList"/>
    <dgm:cxn modelId="{637DFDF3-C3A3-4111-A14C-83FE0F98ADE5}" type="presParOf" srcId="{5186560E-0FA1-4818-AC2D-B2F07B8FEE56}" destId="{4DA291EC-CC72-4FC6-B37F-75B2BC02CC8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3F2A2E-8B5C-4D86-A682-2EA1F021310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AF7F295-3489-461C-AD45-F6E1ECF8C580}">
      <dgm:prSet/>
      <dgm:spPr/>
      <dgm:t>
        <a:bodyPr/>
        <a:lstStyle/>
        <a:p>
          <a:pPr>
            <a:defRPr cap="all"/>
          </a:pPr>
          <a:r>
            <a:rPr lang="es-CR"/>
            <a:t>Consumo privado</a:t>
          </a:r>
          <a:endParaRPr lang="en-US"/>
        </a:p>
      </dgm:t>
    </dgm:pt>
    <dgm:pt modelId="{9ED27BA6-7A5F-4B66-BB23-46AB0FC1E3E5}" type="parTrans" cxnId="{17783BEA-DD2B-4FF9-A0F7-E4A7AC333D6D}">
      <dgm:prSet/>
      <dgm:spPr/>
      <dgm:t>
        <a:bodyPr/>
        <a:lstStyle/>
        <a:p>
          <a:endParaRPr lang="en-US"/>
        </a:p>
      </dgm:t>
    </dgm:pt>
    <dgm:pt modelId="{85CC21D1-2CBC-4E3D-9717-9FE78165F4AA}" type="sibTrans" cxnId="{17783BEA-DD2B-4FF9-A0F7-E4A7AC333D6D}">
      <dgm:prSet/>
      <dgm:spPr/>
      <dgm:t>
        <a:bodyPr/>
        <a:lstStyle/>
        <a:p>
          <a:endParaRPr lang="en-US"/>
        </a:p>
      </dgm:t>
    </dgm:pt>
    <dgm:pt modelId="{493A2C44-D202-46D5-B5FF-2F3CB64CB2BE}">
      <dgm:prSet/>
      <dgm:spPr/>
      <dgm:t>
        <a:bodyPr/>
        <a:lstStyle/>
        <a:p>
          <a:pPr>
            <a:defRPr cap="all"/>
          </a:pPr>
          <a:r>
            <a:rPr lang="es-CR"/>
            <a:t>Ahorro personal</a:t>
          </a:r>
          <a:endParaRPr lang="en-US"/>
        </a:p>
      </dgm:t>
    </dgm:pt>
    <dgm:pt modelId="{B7581BDF-C39A-4628-9679-1A2ED2703292}" type="parTrans" cxnId="{67F92E45-8F18-4A78-B9FB-3A21ACBA2D97}">
      <dgm:prSet/>
      <dgm:spPr/>
      <dgm:t>
        <a:bodyPr/>
        <a:lstStyle/>
        <a:p>
          <a:endParaRPr lang="en-US"/>
        </a:p>
      </dgm:t>
    </dgm:pt>
    <dgm:pt modelId="{FB2D4EBD-DA84-41BA-8876-C2ACE671506B}" type="sibTrans" cxnId="{67F92E45-8F18-4A78-B9FB-3A21ACBA2D97}">
      <dgm:prSet/>
      <dgm:spPr/>
      <dgm:t>
        <a:bodyPr/>
        <a:lstStyle/>
        <a:p>
          <a:endParaRPr lang="en-US"/>
        </a:p>
      </dgm:t>
    </dgm:pt>
    <dgm:pt modelId="{27B8172A-D23B-4EFC-830F-00B48B39D4C5}">
      <dgm:prSet/>
      <dgm:spPr/>
      <dgm:t>
        <a:bodyPr/>
        <a:lstStyle/>
        <a:p>
          <a:pPr>
            <a:defRPr cap="all"/>
          </a:pPr>
          <a:r>
            <a:rPr lang="es-CR"/>
            <a:t>Inversión privada</a:t>
          </a:r>
          <a:endParaRPr lang="en-US"/>
        </a:p>
      </dgm:t>
    </dgm:pt>
    <dgm:pt modelId="{9BE49DE5-4802-47CA-A8B8-50F6A8D968C8}" type="parTrans" cxnId="{D9BF277E-6610-40F9-9A07-3BF6AC0E255E}">
      <dgm:prSet/>
      <dgm:spPr/>
      <dgm:t>
        <a:bodyPr/>
        <a:lstStyle/>
        <a:p>
          <a:endParaRPr lang="en-US"/>
        </a:p>
      </dgm:t>
    </dgm:pt>
    <dgm:pt modelId="{DE61CAEB-DF70-416E-9F4B-BC34348068D9}" type="sibTrans" cxnId="{D9BF277E-6610-40F9-9A07-3BF6AC0E255E}">
      <dgm:prSet/>
      <dgm:spPr/>
      <dgm:t>
        <a:bodyPr/>
        <a:lstStyle/>
        <a:p>
          <a:endParaRPr lang="en-US"/>
        </a:p>
      </dgm:t>
    </dgm:pt>
    <dgm:pt modelId="{F7C7B62B-64B4-47CD-BAF9-EA9C211B4ABF}">
      <dgm:prSet/>
      <dgm:spPr/>
      <dgm:t>
        <a:bodyPr/>
        <a:lstStyle/>
        <a:p>
          <a:pPr>
            <a:defRPr cap="all"/>
          </a:pPr>
          <a:r>
            <a:rPr lang="es-CR"/>
            <a:t>Efecto multiplicador</a:t>
          </a:r>
          <a:endParaRPr lang="en-US"/>
        </a:p>
      </dgm:t>
    </dgm:pt>
    <dgm:pt modelId="{9F83B0E7-DEDF-4E13-9233-013269F93C7D}" type="parTrans" cxnId="{2ADF0E8D-B24A-4FC5-BAE5-67B037A815B6}">
      <dgm:prSet/>
      <dgm:spPr/>
      <dgm:t>
        <a:bodyPr/>
        <a:lstStyle/>
        <a:p>
          <a:endParaRPr lang="en-US"/>
        </a:p>
      </dgm:t>
    </dgm:pt>
    <dgm:pt modelId="{7ECBACB2-1B35-4E6F-A0D6-59EA0C3D4BAA}" type="sibTrans" cxnId="{2ADF0E8D-B24A-4FC5-BAE5-67B037A815B6}">
      <dgm:prSet/>
      <dgm:spPr/>
      <dgm:t>
        <a:bodyPr/>
        <a:lstStyle/>
        <a:p>
          <a:endParaRPr lang="en-US"/>
        </a:p>
      </dgm:t>
    </dgm:pt>
    <dgm:pt modelId="{09D7DB32-0BF1-4119-8EEE-36D2C457D98E}" type="pres">
      <dgm:prSet presAssocID="{0E3F2A2E-8B5C-4D86-A682-2EA1F021310B}" presName="root" presStyleCnt="0">
        <dgm:presLayoutVars>
          <dgm:dir/>
          <dgm:resizeHandles val="exact"/>
        </dgm:presLayoutVars>
      </dgm:prSet>
      <dgm:spPr/>
    </dgm:pt>
    <dgm:pt modelId="{153E4FAE-3B65-49B6-9688-7FA5CD7CFE03}" type="pres">
      <dgm:prSet presAssocID="{BAF7F295-3489-461C-AD45-F6E1ECF8C580}" presName="compNode" presStyleCnt="0"/>
      <dgm:spPr/>
    </dgm:pt>
    <dgm:pt modelId="{1344ED89-7EC5-4794-89D9-5BA2D2D8AE07}" type="pres">
      <dgm:prSet presAssocID="{BAF7F295-3489-461C-AD45-F6E1ECF8C580}" presName="iconBgRect" presStyleLbl="bgShp" presStyleIdx="0" presStyleCnt="4"/>
      <dgm:spPr/>
    </dgm:pt>
    <dgm:pt modelId="{4DBD3E00-B887-41E0-99D5-519DF89E74D0}" type="pres">
      <dgm:prSet presAssocID="{BAF7F295-3489-461C-AD45-F6E1ECF8C58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3BD34D4-CA4C-4DBB-ADAD-4353E3BBBF5C}" type="pres">
      <dgm:prSet presAssocID="{BAF7F295-3489-461C-AD45-F6E1ECF8C580}" presName="spaceRect" presStyleCnt="0"/>
      <dgm:spPr/>
    </dgm:pt>
    <dgm:pt modelId="{148A0E7F-745F-4140-B785-B300FE4EAFE6}" type="pres">
      <dgm:prSet presAssocID="{BAF7F295-3489-461C-AD45-F6E1ECF8C580}" presName="textRect" presStyleLbl="revTx" presStyleIdx="0" presStyleCnt="4">
        <dgm:presLayoutVars>
          <dgm:chMax val="1"/>
          <dgm:chPref val="1"/>
        </dgm:presLayoutVars>
      </dgm:prSet>
      <dgm:spPr/>
    </dgm:pt>
    <dgm:pt modelId="{571E32B4-0306-481E-89DF-940A2529A2A2}" type="pres">
      <dgm:prSet presAssocID="{85CC21D1-2CBC-4E3D-9717-9FE78165F4AA}" presName="sibTrans" presStyleCnt="0"/>
      <dgm:spPr/>
    </dgm:pt>
    <dgm:pt modelId="{93EC4855-A54A-4E05-B3D5-F399C4AF4E55}" type="pres">
      <dgm:prSet presAssocID="{493A2C44-D202-46D5-B5FF-2F3CB64CB2BE}" presName="compNode" presStyleCnt="0"/>
      <dgm:spPr/>
    </dgm:pt>
    <dgm:pt modelId="{100ACE5B-15D0-4ACD-85CB-05AC942744F7}" type="pres">
      <dgm:prSet presAssocID="{493A2C44-D202-46D5-B5FF-2F3CB64CB2BE}" presName="iconBgRect" presStyleLbl="bgShp" presStyleIdx="1" presStyleCnt="4"/>
      <dgm:spPr/>
    </dgm:pt>
    <dgm:pt modelId="{09FB40B6-3248-4E06-AA27-1810ADF8FA55}" type="pres">
      <dgm:prSet presAssocID="{493A2C44-D202-46D5-B5FF-2F3CB64CB2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E914141-3621-4E91-B02C-36FAF1C2DA73}" type="pres">
      <dgm:prSet presAssocID="{493A2C44-D202-46D5-B5FF-2F3CB64CB2BE}" presName="spaceRect" presStyleCnt="0"/>
      <dgm:spPr/>
    </dgm:pt>
    <dgm:pt modelId="{A3697612-D42F-4A59-96A8-A06D3C4E097B}" type="pres">
      <dgm:prSet presAssocID="{493A2C44-D202-46D5-B5FF-2F3CB64CB2BE}" presName="textRect" presStyleLbl="revTx" presStyleIdx="1" presStyleCnt="4">
        <dgm:presLayoutVars>
          <dgm:chMax val="1"/>
          <dgm:chPref val="1"/>
        </dgm:presLayoutVars>
      </dgm:prSet>
      <dgm:spPr/>
    </dgm:pt>
    <dgm:pt modelId="{8C786F1C-6E1B-4497-A8B4-2A9DB1CEF4C2}" type="pres">
      <dgm:prSet presAssocID="{FB2D4EBD-DA84-41BA-8876-C2ACE671506B}" presName="sibTrans" presStyleCnt="0"/>
      <dgm:spPr/>
    </dgm:pt>
    <dgm:pt modelId="{7FC3D0E2-EE9E-42B8-BEC0-ED906FE7486D}" type="pres">
      <dgm:prSet presAssocID="{27B8172A-D23B-4EFC-830F-00B48B39D4C5}" presName="compNode" presStyleCnt="0"/>
      <dgm:spPr/>
    </dgm:pt>
    <dgm:pt modelId="{B74DDD15-A451-414C-9A0B-45EF5D3CD0D9}" type="pres">
      <dgm:prSet presAssocID="{27B8172A-D23B-4EFC-830F-00B48B39D4C5}" presName="iconBgRect" presStyleLbl="bgShp" presStyleIdx="2" presStyleCnt="4"/>
      <dgm:spPr/>
    </dgm:pt>
    <dgm:pt modelId="{5B80FA6E-B5DA-4BC6-9E71-CC53D014DEF9}" type="pres">
      <dgm:prSet presAssocID="{27B8172A-D23B-4EFC-830F-00B48B39D4C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A76E28F-F2B9-460F-9AAE-1AB55187A6DE}" type="pres">
      <dgm:prSet presAssocID="{27B8172A-D23B-4EFC-830F-00B48B39D4C5}" presName="spaceRect" presStyleCnt="0"/>
      <dgm:spPr/>
    </dgm:pt>
    <dgm:pt modelId="{681F475C-52A6-49D3-B939-094B12ACCEBD}" type="pres">
      <dgm:prSet presAssocID="{27B8172A-D23B-4EFC-830F-00B48B39D4C5}" presName="textRect" presStyleLbl="revTx" presStyleIdx="2" presStyleCnt="4">
        <dgm:presLayoutVars>
          <dgm:chMax val="1"/>
          <dgm:chPref val="1"/>
        </dgm:presLayoutVars>
      </dgm:prSet>
      <dgm:spPr/>
    </dgm:pt>
    <dgm:pt modelId="{B9F19185-16D0-40B6-8A37-667F5C5CFA7C}" type="pres">
      <dgm:prSet presAssocID="{DE61CAEB-DF70-416E-9F4B-BC34348068D9}" presName="sibTrans" presStyleCnt="0"/>
      <dgm:spPr/>
    </dgm:pt>
    <dgm:pt modelId="{CEFCFEA0-4C4F-4E5F-AEE9-1B820A69982B}" type="pres">
      <dgm:prSet presAssocID="{F7C7B62B-64B4-47CD-BAF9-EA9C211B4ABF}" presName="compNode" presStyleCnt="0"/>
      <dgm:spPr/>
    </dgm:pt>
    <dgm:pt modelId="{01AD6C26-503B-4B43-8532-94B9BBB0203A}" type="pres">
      <dgm:prSet presAssocID="{F7C7B62B-64B4-47CD-BAF9-EA9C211B4ABF}" presName="iconBgRect" presStyleLbl="bgShp" presStyleIdx="3" presStyleCnt="4"/>
      <dgm:spPr/>
    </dgm:pt>
    <dgm:pt modelId="{EB180249-CCC2-4AAD-840C-4785CE209831}" type="pres">
      <dgm:prSet presAssocID="{F7C7B62B-64B4-47CD-BAF9-EA9C211B4A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5A7CA9A2-2D89-4FD7-B458-7052924022B1}" type="pres">
      <dgm:prSet presAssocID="{F7C7B62B-64B4-47CD-BAF9-EA9C211B4ABF}" presName="spaceRect" presStyleCnt="0"/>
      <dgm:spPr/>
    </dgm:pt>
    <dgm:pt modelId="{E1DFF9A7-2931-4497-9236-FD9F3160094C}" type="pres">
      <dgm:prSet presAssocID="{F7C7B62B-64B4-47CD-BAF9-EA9C211B4AB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9FB2205-6A5A-436F-9643-162FF44885E5}" type="presOf" srcId="{F7C7B62B-64B4-47CD-BAF9-EA9C211B4ABF}" destId="{E1DFF9A7-2931-4497-9236-FD9F3160094C}" srcOrd="0" destOrd="0" presId="urn:microsoft.com/office/officeart/2018/5/layout/IconCircleLabelList"/>
    <dgm:cxn modelId="{9CEE325B-04E9-4877-9AEE-EE52776A09D9}" type="presOf" srcId="{27B8172A-D23B-4EFC-830F-00B48B39D4C5}" destId="{681F475C-52A6-49D3-B939-094B12ACCEBD}" srcOrd="0" destOrd="0" presId="urn:microsoft.com/office/officeart/2018/5/layout/IconCircleLabelList"/>
    <dgm:cxn modelId="{67F92E45-8F18-4A78-B9FB-3A21ACBA2D97}" srcId="{0E3F2A2E-8B5C-4D86-A682-2EA1F021310B}" destId="{493A2C44-D202-46D5-B5FF-2F3CB64CB2BE}" srcOrd="1" destOrd="0" parTransId="{B7581BDF-C39A-4628-9679-1A2ED2703292}" sibTransId="{FB2D4EBD-DA84-41BA-8876-C2ACE671506B}"/>
    <dgm:cxn modelId="{13B09247-B7B0-4AE6-9E0D-DBDFF5DE375C}" type="presOf" srcId="{0E3F2A2E-8B5C-4D86-A682-2EA1F021310B}" destId="{09D7DB32-0BF1-4119-8EEE-36D2C457D98E}" srcOrd="0" destOrd="0" presId="urn:microsoft.com/office/officeart/2018/5/layout/IconCircleLabelList"/>
    <dgm:cxn modelId="{D9BF277E-6610-40F9-9A07-3BF6AC0E255E}" srcId="{0E3F2A2E-8B5C-4D86-A682-2EA1F021310B}" destId="{27B8172A-D23B-4EFC-830F-00B48B39D4C5}" srcOrd="2" destOrd="0" parTransId="{9BE49DE5-4802-47CA-A8B8-50F6A8D968C8}" sibTransId="{DE61CAEB-DF70-416E-9F4B-BC34348068D9}"/>
    <dgm:cxn modelId="{2ADF0E8D-B24A-4FC5-BAE5-67B037A815B6}" srcId="{0E3F2A2E-8B5C-4D86-A682-2EA1F021310B}" destId="{F7C7B62B-64B4-47CD-BAF9-EA9C211B4ABF}" srcOrd="3" destOrd="0" parTransId="{9F83B0E7-DEDF-4E13-9233-013269F93C7D}" sibTransId="{7ECBACB2-1B35-4E6F-A0D6-59EA0C3D4BAA}"/>
    <dgm:cxn modelId="{298227BF-84E2-4884-8CF4-6651929F6386}" type="presOf" srcId="{493A2C44-D202-46D5-B5FF-2F3CB64CB2BE}" destId="{A3697612-D42F-4A59-96A8-A06D3C4E097B}" srcOrd="0" destOrd="0" presId="urn:microsoft.com/office/officeart/2018/5/layout/IconCircleLabelList"/>
    <dgm:cxn modelId="{AF74EFCB-BD94-4274-820A-CAEE0A421180}" type="presOf" srcId="{BAF7F295-3489-461C-AD45-F6E1ECF8C580}" destId="{148A0E7F-745F-4140-B785-B300FE4EAFE6}" srcOrd="0" destOrd="0" presId="urn:microsoft.com/office/officeart/2018/5/layout/IconCircleLabelList"/>
    <dgm:cxn modelId="{17783BEA-DD2B-4FF9-A0F7-E4A7AC333D6D}" srcId="{0E3F2A2E-8B5C-4D86-A682-2EA1F021310B}" destId="{BAF7F295-3489-461C-AD45-F6E1ECF8C580}" srcOrd="0" destOrd="0" parTransId="{9ED27BA6-7A5F-4B66-BB23-46AB0FC1E3E5}" sibTransId="{85CC21D1-2CBC-4E3D-9717-9FE78165F4AA}"/>
    <dgm:cxn modelId="{33B9C7ED-B369-43E6-A45F-76C8B264F3C9}" type="presParOf" srcId="{09D7DB32-0BF1-4119-8EEE-36D2C457D98E}" destId="{153E4FAE-3B65-49B6-9688-7FA5CD7CFE03}" srcOrd="0" destOrd="0" presId="urn:microsoft.com/office/officeart/2018/5/layout/IconCircleLabelList"/>
    <dgm:cxn modelId="{A665C04B-024A-4588-B22F-900EA29CD4AD}" type="presParOf" srcId="{153E4FAE-3B65-49B6-9688-7FA5CD7CFE03}" destId="{1344ED89-7EC5-4794-89D9-5BA2D2D8AE07}" srcOrd="0" destOrd="0" presId="urn:microsoft.com/office/officeart/2018/5/layout/IconCircleLabelList"/>
    <dgm:cxn modelId="{9EEE6D7B-BD05-4E27-80D7-C6BA4D195314}" type="presParOf" srcId="{153E4FAE-3B65-49B6-9688-7FA5CD7CFE03}" destId="{4DBD3E00-B887-41E0-99D5-519DF89E74D0}" srcOrd="1" destOrd="0" presId="urn:microsoft.com/office/officeart/2018/5/layout/IconCircleLabelList"/>
    <dgm:cxn modelId="{E17FB2C2-E5BC-48B2-868B-BE63DF50944A}" type="presParOf" srcId="{153E4FAE-3B65-49B6-9688-7FA5CD7CFE03}" destId="{C3BD34D4-CA4C-4DBB-ADAD-4353E3BBBF5C}" srcOrd="2" destOrd="0" presId="urn:microsoft.com/office/officeart/2018/5/layout/IconCircleLabelList"/>
    <dgm:cxn modelId="{1FC0E19F-9CCB-4310-91A2-667E34BF8464}" type="presParOf" srcId="{153E4FAE-3B65-49B6-9688-7FA5CD7CFE03}" destId="{148A0E7F-745F-4140-B785-B300FE4EAFE6}" srcOrd="3" destOrd="0" presId="urn:microsoft.com/office/officeart/2018/5/layout/IconCircleLabelList"/>
    <dgm:cxn modelId="{CB5935C7-CD68-4080-B853-7C6053B574BA}" type="presParOf" srcId="{09D7DB32-0BF1-4119-8EEE-36D2C457D98E}" destId="{571E32B4-0306-481E-89DF-940A2529A2A2}" srcOrd="1" destOrd="0" presId="urn:microsoft.com/office/officeart/2018/5/layout/IconCircleLabelList"/>
    <dgm:cxn modelId="{A255AE42-B4BF-4D0B-BB61-85857AEF2C21}" type="presParOf" srcId="{09D7DB32-0BF1-4119-8EEE-36D2C457D98E}" destId="{93EC4855-A54A-4E05-B3D5-F399C4AF4E55}" srcOrd="2" destOrd="0" presId="urn:microsoft.com/office/officeart/2018/5/layout/IconCircleLabelList"/>
    <dgm:cxn modelId="{B85E410C-CF4A-4B38-97D8-923D4419B4EC}" type="presParOf" srcId="{93EC4855-A54A-4E05-B3D5-F399C4AF4E55}" destId="{100ACE5B-15D0-4ACD-85CB-05AC942744F7}" srcOrd="0" destOrd="0" presId="urn:microsoft.com/office/officeart/2018/5/layout/IconCircleLabelList"/>
    <dgm:cxn modelId="{65A35821-3A0C-45B3-912F-B50118A8CD4E}" type="presParOf" srcId="{93EC4855-A54A-4E05-B3D5-F399C4AF4E55}" destId="{09FB40B6-3248-4E06-AA27-1810ADF8FA55}" srcOrd="1" destOrd="0" presId="urn:microsoft.com/office/officeart/2018/5/layout/IconCircleLabelList"/>
    <dgm:cxn modelId="{2495FA49-64DB-47E8-AC9D-DA90BA4414E3}" type="presParOf" srcId="{93EC4855-A54A-4E05-B3D5-F399C4AF4E55}" destId="{7E914141-3621-4E91-B02C-36FAF1C2DA73}" srcOrd="2" destOrd="0" presId="urn:microsoft.com/office/officeart/2018/5/layout/IconCircleLabelList"/>
    <dgm:cxn modelId="{E3C8377F-AE7B-4749-939D-6136FDE38955}" type="presParOf" srcId="{93EC4855-A54A-4E05-B3D5-F399C4AF4E55}" destId="{A3697612-D42F-4A59-96A8-A06D3C4E097B}" srcOrd="3" destOrd="0" presId="urn:microsoft.com/office/officeart/2018/5/layout/IconCircleLabelList"/>
    <dgm:cxn modelId="{2B05419A-242A-46B4-88E1-54C548C00994}" type="presParOf" srcId="{09D7DB32-0BF1-4119-8EEE-36D2C457D98E}" destId="{8C786F1C-6E1B-4497-A8B4-2A9DB1CEF4C2}" srcOrd="3" destOrd="0" presId="urn:microsoft.com/office/officeart/2018/5/layout/IconCircleLabelList"/>
    <dgm:cxn modelId="{492DBFDD-4E78-485F-B826-C2A83CBC51CC}" type="presParOf" srcId="{09D7DB32-0BF1-4119-8EEE-36D2C457D98E}" destId="{7FC3D0E2-EE9E-42B8-BEC0-ED906FE7486D}" srcOrd="4" destOrd="0" presId="urn:microsoft.com/office/officeart/2018/5/layout/IconCircleLabelList"/>
    <dgm:cxn modelId="{4A527EEE-DA00-4917-B8C5-D678DFC54A76}" type="presParOf" srcId="{7FC3D0E2-EE9E-42B8-BEC0-ED906FE7486D}" destId="{B74DDD15-A451-414C-9A0B-45EF5D3CD0D9}" srcOrd="0" destOrd="0" presId="urn:microsoft.com/office/officeart/2018/5/layout/IconCircleLabelList"/>
    <dgm:cxn modelId="{7D7B4344-0C8F-48BA-9A7E-0A5B921A5970}" type="presParOf" srcId="{7FC3D0E2-EE9E-42B8-BEC0-ED906FE7486D}" destId="{5B80FA6E-B5DA-4BC6-9E71-CC53D014DEF9}" srcOrd="1" destOrd="0" presId="urn:microsoft.com/office/officeart/2018/5/layout/IconCircleLabelList"/>
    <dgm:cxn modelId="{3C798C3C-D73C-4924-9CAB-637B823033FD}" type="presParOf" srcId="{7FC3D0E2-EE9E-42B8-BEC0-ED906FE7486D}" destId="{AA76E28F-F2B9-460F-9AAE-1AB55187A6DE}" srcOrd="2" destOrd="0" presId="urn:microsoft.com/office/officeart/2018/5/layout/IconCircleLabelList"/>
    <dgm:cxn modelId="{15237917-B873-4A7C-A66B-C3C77C700552}" type="presParOf" srcId="{7FC3D0E2-EE9E-42B8-BEC0-ED906FE7486D}" destId="{681F475C-52A6-49D3-B939-094B12ACCEBD}" srcOrd="3" destOrd="0" presId="urn:microsoft.com/office/officeart/2018/5/layout/IconCircleLabelList"/>
    <dgm:cxn modelId="{0B2DB64C-7080-4F4C-9525-19DC9986E036}" type="presParOf" srcId="{09D7DB32-0BF1-4119-8EEE-36D2C457D98E}" destId="{B9F19185-16D0-40B6-8A37-667F5C5CFA7C}" srcOrd="5" destOrd="0" presId="urn:microsoft.com/office/officeart/2018/5/layout/IconCircleLabelList"/>
    <dgm:cxn modelId="{5A663FEC-FA8B-4A11-8B15-34B3B5B69B33}" type="presParOf" srcId="{09D7DB32-0BF1-4119-8EEE-36D2C457D98E}" destId="{CEFCFEA0-4C4F-4E5F-AEE9-1B820A69982B}" srcOrd="6" destOrd="0" presId="urn:microsoft.com/office/officeart/2018/5/layout/IconCircleLabelList"/>
    <dgm:cxn modelId="{5D655F4F-6935-4E7D-9EA6-36C882AF6CE0}" type="presParOf" srcId="{CEFCFEA0-4C4F-4E5F-AEE9-1B820A69982B}" destId="{01AD6C26-503B-4B43-8532-94B9BBB0203A}" srcOrd="0" destOrd="0" presId="urn:microsoft.com/office/officeart/2018/5/layout/IconCircleLabelList"/>
    <dgm:cxn modelId="{54AA188D-9122-490D-8433-8276AF39CA47}" type="presParOf" srcId="{CEFCFEA0-4C4F-4E5F-AEE9-1B820A69982B}" destId="{EB180249-CCC2-4AAD-840C-4785CE209831}" srcOrd="1" destOrd="0" presId="urn:microsoft.com/office/officeart/2018/5/layout/IconCircleLabelList"/>
    <dgm:cxn modelId="{27844ED2-2D7D-4198-8554-275BD2D5BDA9}" type="presParOf" srcId="{CEFCFEA0-4C4F-4E5F-AEE9-1B820A69982B}" destId="{5A7CA9A2-2D89-4FD7-B458-7052924022B1}" srcOrd="2" destOrd="0" presId="urn:microsoft.com/office/officeart/2018/5/layout/IconCircleLabelList"/>
    <dgm:cxn modelId="{A72A96DA-2877-4438-A468-07A778B20682}" type="presParOf" srcId="{CEFCFEA0-4C4F-4E5F-AEE9-1B820A69982B}" destId="{E1DFF9A7-2931-4497-9236-FD9F3160094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0006A-ADB0-4992-AF40-5C22A297CC92}">
      <dsp:nvSpPr>
        <dsp:cNvPr id="0" name=""/>
        <dsp:cNvSpPr/>
      </dsp:nvSpPr>
      <dsp:spPr>
        <a:xfrm>
          <a:off x="0" y="454777"/>
          <a:ext cx="5744684" cy="408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5851" tIns="374904" rIns="44585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/>
            <a:t>Costo de producción</a:t>
          </a:r>
          <a:r>
            <a:rPr lang="es-ES" sz="1800" kern="1200"/>
            <a:t>: Son los que permiten obtener bienes a partir de otros mediante el proceso de transformación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Costo de materia prima y Materiales que intervienen en el proceso productivo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Sueldos y cargas sociales del personal de producción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Depreciaciones del equipo productivo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Costo de Servicios públicos que intervienen en el proceso productivo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Costo de envases y embalaje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Costos de almacenamiento, depósito y expedición</a:t>
          </a:r>
          <a:endParaRPr lang="en-US" sz="1800" kern="1200"/>
        </a:p>
      </dsp:txBody>
      <dsp:txXfrm>
        <a:off x="0" y="454777"/>
        <a:ext cx="5744684" cy="4082400"/>
      </dsp:txXfrm>
    </dsp:sp>
    <dsp:sp modelId="{7545F54D-0CD9-4370-8BD6-9B292A7559D6}">
      <dsp:nvSpPr>
        <dsp:cNvPr id="0" name=""/>
        <dsp:cNvSpPr/>
      </dsp:nvSpPr>
      <dsp:spPr>
        <a:xfrm>
          <a:off x="287234" y="189097"/>
          <a:ext cx="4021279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Costos según la función que cumplen:</a:t>
          </a:r>
          <a:endParaRPr lang="en-US" sz="1800" kern="1200" dirty="0"/>
        </a:p>
      </dsp:txBody>
      <dsp:txXfrm>
        <a:off x="313173" y="215036"/>
        <a:ext cx="3969401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6B73E-6416-4C8B-B771-0BDB5A0A8BCF}">
      <dsp:nvSpPr>
        <dsp:cNvPr id="0" name=""/>
        <dsp:cNvSpPr/>
      </dsp:nvSpPr>
      <dsp:spPr>
        <a:xfrm>
          <a:off x="0" y="532875"/>
          <a:ext cx="5744684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/>
            <a:t>Según la función que cumplen:</a:t>
          </a:r>
          <a:endParaRPr lang="en-US" sz="3300" kern="1200"/>
        </a:p>
      </dsp:txBody>
      <dsp:txXfrm>
        <a:off x="38638" y="571513"/>
        <a:ext cx="5667408" cy="714229"/>
      </dsp:txXfrm>
    </dsp:sp>
    <dsp:sp modelId="{53F1A640-B930-4637-8BCB-607B9F6347C6}">
      <dsp:nvSpPr>
        <dsp:cNvPr id="0" name=""/>
        <dsp:cNvSpPr/>
      </dsp:nvSpPr>
      <dsp:spPr>
        <a:xfrm>
          <a:off x="0" y="1324380"/>
          <a:ext cx="5744684" cy="2869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39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b="1" kern="1200"/>
            <a:t>Costos de financiación: </a:t>
          </a:r>
          <a:r>
            <a:rPr lang="es-ES" sz="2600" kern="1200"/>
            <a:t>Costos por la obtención de fondos aplicados al negocio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/>
            <a:t>Intereses pagados por préstamos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/>
            <a:t>Comisiones y otros gastos bancarios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Impuestos derivados de las transacciones financieras</a:t>
          </a:r>
          <a:endParaRPr lang="en-US" sz="2600" kern="1200" dirty="0"/>
        </a:p>
      </dsp:txBody>
      <dsp:txXfrm>
        <a:off x="0" y="1324380"/>
        <a:ext cx="5744684" cy="2869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E37C4-8108-4054-8A5C-BC990F1583FE}">
      <dsp:nvSpPr>
        <dsp:cNvPr id="0" name=""/>
        <dsp:cNvSpPr/>
      </dsp:nvSpPr>
      <dsp:spPr>
        <a:xfrm>
          <a:off x="174497" y="0"/>
          <a:ext cx="3244475" cy="1946685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Costos de fijos</a:t>
          </a:r>
          <a:r>
            <a:rPr lang="es-ES" sz="2100" kern="1200" dirty="0"/>
            <a:t>:  Son aquellos cuyo importe permanece constante independiente del nivel de actividad de la empresa.</a:t>
          </a:r>
          <a:endParaRPr lang="en-US" sz="2100" kern="1200" dirty="0"/>
        </a:p>
      </dsp:txBody>
      <dsp:txXfrm>
        <a:off x="174497" y="0"/>
        <a:ext cx="3244475" cy="1946685"/>
      </dsp:txXfrm>
    </dsp:sp>
    <dsp:sp modelId="{003A13FE-385F-4C4A-ACFF-57AE34C97B7C}">
      <dsp:nvSpPr>
        <dsp:cNvPr id="0" name=""/>
        <dsp:cNvSpPr/>
      </dsp:nvSpPr>
      <dsp:spPr>
        <a:xfrm>
          <a:off x="4089615" y="0"/>
          <a:ext cx="3244475" cy="1946685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Costos variables</a:t>
          </a:r>
          <a:r>
            <a:rPr lang="es-ES" sz="2100" kern="1200" dirty="0"/>
            <a:t>: Son aquellos que varían en forma proporcional de acuerdo al nivel de producción o actividad de la empresa.</a:t>
          </a:r>
          <a:endParaRPr lang="en-US" sz="2100" kern="1200" dirty="0"/>
        </a:p>
      </dsp:txBody>
      <dsp:txXfrm>
        <a:off x="4089615" y="0"/>
        <a:ext cx="3244475" cy="1946685"/>
      </dsp:txXfrm>
    </dsp:sp>
    <dsp:sp modelId="{1B4BD345-8F4B-4A81-90E2-F88AB5571B44}">
      <dsp:nvSpPr>
        <dsp:cNvPr id="0" name=""/>
        <dsp:cNvSpPr/>
      </dsp:nvSpPr>
      <dsp:spPr>
        <a:xfrm>
          <a:off x="133292" y="2210502"/>
          <a:ext cx="3244475" cy="194668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Servicios</a:t>
          </a:r>
          <a:r>
            <a:rPr lang="en-US" sz="2100" kern="1200" dirty="0"/>
            <a:t> </a:t>
          </a:r>
          <a:r>
            <a:rPr lang="en-US" sz="2100" kern="1200" dirty="0" err="1"/>
            <a:t>públicos</a:t>
          </a:r>
          <a:r>
            <a:rPr lang="en-US" sz="2100" kern="1200" dirty="0"/>
            <a:t>,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Alquiler</a:t>
          </a:r>
          <a:r>
            <a:rPr lang="en-US" sz="2100" kern="1200" dirty="0"/>
            <a:t>…</a:t>
          </a:r>
        </a:p>
      </dsp:txBody>
      <dsp:txXfrm>
        <a:off x="133292" y="2210502"/>
        <a:ext cx="3244475" cy="1946685"/>
      </dsp:txXfrm>
    </dsp:sp>
    <dsp:sp modelId="{489D49C3-E164-462D-9923-B483B236AD83}">
      <dsp:nvSpPr>
        <dsp:cNvPr id="0" name=""/>
        <dsp:cNvSpPr/>
      </dsp:nvSpPr>
      <dsp:spPr>
        <a:xfrm>
          <a:off x="4089606" y="2203046"/>
          <a:ext cx="3244475" cy="194668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Envases, embalaje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Materias primas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Mano de obra del personal según producción</a:t>
          </a:r>
          <a:endParaRPr lang="en-US" sz="2100" kern="1200" dirty="0"/>
        </a:p>
      </dsp:txBody>
      <dsp:txXfrm>
        <a:off x="4089606" y="2203046"/>
        <a:ext cx="3244475" cy="1946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4607E-C169-45D2-85FC-1728CD7A33C8}">
      <dsp:nvSpPr>
        <dsp:cNvPr id="0" name=""/>
        <dsp:cNvSpPr/>
      </dsp:nvSpPr>
      <dsp:spPr>
        <a:xfrm>
          <a:off x="0" y="643417"/>
          <a:ext cx="574468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F666E-BDCC-4B2A-9FDD-5DB35719815A}">
      <dsp:nvSpPr>
        <dsp:cNvPr id="0" name=""/>
        <dsp:cNvSpPr/>
      </dsp:nvSpPr>
      <dsp:spPr>
        <a:xfrm>
          <a:off x="287234" y="141577"/>
          <a:ext cx="4021279" cy="1003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400" kern="1200" dirty="0"/>
            <a:t>Insumos</a:t>
          </a:r>
        </a:p>
      </dsp:txBody>
      <dsp:txXfrm>
        <a:off x="336230" y="190573"/>
        <a:ext cx="3923287" cy="905688"/>
      </dsp:txXfrm>
    </dsp:sp>
    <dsp:sp modelId="{35A59DCF-92D6-449B-8E67-716E304E990C}">
      <dsp:nvSpPr>
        <dsp:cNvPr id="0" name=""/>
        <dsp:cNvSpPr/>
      </dsp:nvSpPr>
      <dsp:spPr>
        <a:xfrm>
          <a:off x="0" y="2185658"/>
          <a:ext cx="574468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8362C-A042-4F16-B20A-CDB6994BEEF7}">
      <dsp:nvSpPr>
        <dsp:cNvPr id="0" name=""/>
        <dsp:cNvSpPr/>
      </dsp:nvSpPr>
      <dsp:spPr>
        <a:xfrm>
          <a:off x="287234" y="1683818"/>
          <a:ext cx="4021279" cy="100368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400" kern="1200" dirty="0"/>
            <a:t>Mano de obra</a:t>
          </a:r>
        </a:p>
      </dsp:txBody>
      <dsp:txXfrm>
        <a:off x="336230" y="1732814"/>
        <a:ext cx="3923287" cy="905688"/>
      </dsp:txXfrm>
    </dsp:sp>
    <dsp:sp modelId="{64DADD64-B86A-4337-93FD-9D91D1459C07}">
      <dsp:nvSpPr>
        <dsp:cNvPr id="0" name=""/>
        <dsp:cNvSpPr/>
      </dsp:nvSpPr>
      <dsp:spPr>
        <a:xfrm>
          <a:off x="0" y="3727898"/>
          <a:ext cx="574468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F248E-8558-41B2-B1B0-6615025D1785}">
      <dsp:nvSpPr>
        <dsp:cNvPr id="0" name=""/>
        <dsp:cNvSpPr/>
      </dsp:nvSpPr>
      <dsp:spPr>
        <a:xfrm>
          <a:off x="287234" y="3226057"/>
          <a:ext cx="4021279" cy="100368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400" kern="1200" dirty="0"/>
            <a:t>Producto terminado</a:t>
          </a:r>
        </a:p>
      </dsp:txBody>
      <dsp:txXfrm>
        <a:off x="336230" y="3275053"/>
        <a:ext cx="3923287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7CE8C-7528-4EB0-A240-9C12A0FC329C}">
      <dsp:nvSpPr>
        <dsp:cNvPr id="0" name=""/>
        <dsp:cNvSpPr/>
      </dsp:nvSpPr>
      <dsp:spPr>
        <a:xfrm>
          <a:off x="1409842" y="324561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83F8-D94A-49A2-B9F2-EF1A10886A83}">
      <dsp:nvSpPr>
        <dsp:cNvPr id="0" name=""/>
        <dsp:cNvSpPr/>
      </dsp:nvSpPr>
      <dsp:spPr>
        <a:xfrm>
          <a:off x="914842" y="14181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Alquileres</a:t>
          </a:r>
        </a:p>
      </dsp:txBody>
      <dsp:txXfrm>
        <a:off x="914842" y="1418137"/>
        <a:ext cx="1800000" cy="720000"/>
      </dsp:txXfrm>
    </dsp:sp>
    <dsp:sp modelId="{5DCB2E97-7556-4310-85DF-35DDCF3D784D}">
      <dsp:nvSpPr>
        <dsp:cNvPr id="0" name=""/>
        <dsp:cNvSpPr/>
      </dsp:nvSpPr>
      <dsp:spPr>
        <a:xfrm>
          <a:off x="3524842" y="324561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DBFED-4AA2-4C52-B56B-06C92D702EEC}">
      <dsp:nvSpPr>
        <dsp:cNvPr id="0" name=""/>
        <dsp:cNvSpPr/>
      </dsp:nvSpPr>
      <dsp:spPr>
        <a:xfrm>
          <a:off x="3029842" y="14181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Telefonía</a:t>
          </a:r>
        </a:p>
      </dsp:txBody>
      <dsp:txXfrm>
        <a:off x="3029842" y="1418137"/>
        <a:ext cx="1800000" cy="720000"/>
      </dsp:txXfrm>
    </dsp:sp>
    <dsp:sp modelId="{BB62BB81-DE62-4E0A-931C-EE3ABF967CB5}">
      <dsp:nvSpPr>
        <dsp:cNvPr id="0" name=""/>
        <dsp:cNvSpPr/>
      </dsp:nvSpPr>
      <dsp:spPr>
        <a:xfrm>
          <a:off x="1409842" y="2588138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33394-1A72-4EEB-B13D-6EA9F94ABE07}">
      <dsp:nvSpPr>
        <dsp:cNvPr id="0" name=""/>
        <dsp:cNvSpPr/>
      </dsp:nvSpPr>
      <dsp:spPr>
        <a:xfrm>
          <a:off x="914842" y="36817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Seguros</a:t>
          </a:r>
        </a:p>
      </dsp:txBody>
      <dsp:txXfrm>
        <a:off x="914842" y="3681714"/>
        <a:ext cx="1800000" cy="720000"/>
      </dsp:txXfrm>
    </dsp:sp>
    <dsp:sp modelId="{E9615DD2-B567-4358-BFFE-50C398BB1337}">
      <dsp:nvSpPr>
        <dsp:cNvPr id="0" name=""/>
        <dsp:cNvSpPr/>
      </dsp:nvSpPr>
      <dsp:spPr>
        <a:xfrm>
          <a:off x="3524842" y="2588138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291EC-CC72-4FC6-B37F-75B2BC02CC87}">
      <dsp:nvSpPr>
        <dsp:cNvPr id="0" name=""/>
        <dsp:cNvSpPr/>
      </dsp:nvSpPr>
      <dsp:spPr>
        <a:xfrm>
          <a:off x="3029842" y="36817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Permisos, patentes, etc</a:t>
          </a:r>
        </a:p>
      </dsp:txBody>
      <dsp:txXfrm>
        <a:off x="3029842" y="3681714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4ED89-7EC5-4794-89D9-5BA2D2D8AE07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D3E00-B887-41E0-99D5-519DF89E74D0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0E7F-745F-4140-B785-B300FE4EAFE6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R" sz="2500" kern="1200"/>
            <a:t>Consumo privado</a:t>
          </a:r>
          <a:endParaRPr lang="en-US" sz="2500" kern="1200"/>
        </a:p>
      </dsp:txBody>
      <dsp:txXfrm>
        <a:off x="100682" y="2684598"/>
        <a:ext cx="2370489" cy="720000"/>
      </dsp:txXfrm>
    </dsp:sp>
    <dsp:sp modelId="{100ACE5B-15D0-4ACD-85CB-05AC942744F7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B40B6-3248-4E06-AA27-1810ADF8FA55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97612-D42F-4A59-96A8-A06D3C4E097B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R" sz="2500" kern="1200"/>
            <a:t>Ahorro personal</a:t>
          </a:r>
          <a:endParaRPr lang="en-US" sz="2500" kern="1200"/>
        </a:p>
      </dsp:txBody>
      <dsp:txXfrm>
        <a:off x="2886007" y="2684598"/>
        <a:ext cx="2370489" cy="720000"/>
      </dsp:txXfrm>
    </dsp:sp>
    <dsp:sp modelId="{B74DDD15-A451-414C-9A0B-45EF5D3CD0D9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0FA6E-B5DA-4BC6-9E71-CC53D014DEF9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F475C-52A6-49D3-B939-094B12ACCEBD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R" sz="2500" kern="1200"/>
            <a:t>Inversión privada</a:t>
          </a:r>
          <a:endParaRPr lang="en-US" sz="2500" kern="1200"/>
        </a:p>
      </dsp:txBody>
      <dsp:txXfrm>
        <a:off x="5671332" y="2684598"/>
        <a:ext cx="2370489" cy="720000"/>
      </dsp:txXfrm>
    </dsp:sp>
    <dsp:sp modelId="{01AD6C26-503B-4B43-8532-94B9BBB0203A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80249-CCC2-4AAD-840C-4785CE209831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FF9A7-2931-4497-9236-FD9F3160094C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R" sz="2500" kern="1200"/>
            <a:t>Efecto multiplicador</a:t>
          </a:r>
          <a:endParaRPr lang="en-US" sz="2500" kern="1200"/>
        </a:p>
      </dsp:txBody>
      <dsp:txXfrm>
        <a:off x="8456657" y="2684598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7/1/2023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7/1/2023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2435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56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768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230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15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16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08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17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819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18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14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19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89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20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750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s-CR" smtClean="0"/>
              <a:t>21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0093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R" dirty="0"/>
          </a:p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139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22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01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23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794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24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382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25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517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CR" smtClean="0"/>
              <a:t>31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5387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s-CR" smtClean="0"/>
              <a:t>32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7661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07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96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93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95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10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27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68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887A7-FC08-43D3-BF6E-376ED343C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9F653-C2CD-4BDB-A993-D7C17B2A6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89F39-6C34-4F68-BCD4-97A0269E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EF6-7058-4CD4-B73B-CC3026252C30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B3E157-D70D-4636-A189-F6DAE013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D3B17-CAC0-4A04-BCC2-43FA9016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B906-98C6-45A9-B3F2-26BAF6533F5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01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21E0C-D137-45C3-9D56-963F3B99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FA6D4-E084-4E9E-AA9D-B097D0C43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7EFBA9-4A9E-4718-9C60-95AD1C79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8F196-1846-45F0-9554-EB451588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4DDE2A-3EAC-4F49-A359-AFA9E635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90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664C3E-A7B3-4ECA-85FC-A3072B20E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A56CF6-CC1A-4DA0-8878-A0C6BC657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D507B-CA91-4B62-86E8-11CD315C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8FE11-DB1A-4CCA-A56D-428CE3E3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D7743A-AB0D-4CE6-8CF4-8A65DE8F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721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s-C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EAF12C-CF46-4196-B5D3-CEE04F505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D8548A-5E53-4F3A-A402-B11A06A58E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820436-D264-403C-B588-5854B3932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78FA-D47F-4F05-9D5A-B90E1AD9D4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0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3FFE4-4A24-4765-9FC2-AC429A1F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8F7AE6-4FE3-42DC-87FA-B6D9EE9C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3F1269-7778-4861-AEB0-899ED293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65598-C722-4712-A783-C4F1493E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8C71C0-9838-43B7-B9AB-05118586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82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4AA7C-EDAC-42A8-8F80-559383CB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BFFB43-C3CA-406C-A27F-7A1D4BDBF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7F577-E765-4518-92D9-1707CCB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39E3B9-E3BE-404C-BD93-F079EBF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9D44EC-92BB-4E4A-A2A4-3546185C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454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84279-8369-420F-A89B-75E49E08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D0310E-CD22-4073-A93F-4AF2014A8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20D600-C9FD-4284-B07F-F3F224F7A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05FA9F-C049-4672-B041-6DE5CE54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415BC2-6627-42B8-9DD9-FED76856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A73AB4-34FF-4F73-AE64-A4F2F341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882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3DDCB-77DD-4410-BC3D-CFA06993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ACD52-40E0-4BB6-A34F-9785BA2AE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BB11E6-A97B-4DF4-92E2-84FF3930D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3C690E-C352-4288-8D7E-7922FC784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CC338E-D884-4A16-924B-A2C4FBC9A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E426AB-C157-483F-8AF2-CF239D35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4115DC-96C6-4D0C-A567-D80233B0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3C7BC4-9EEE-4839-8E66-239D57C8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600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2A508-3221-4B27-8377-34D4B12A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9F7D0-B714-4103-B468-598F0856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B3DFA5-D013-4FB1-B29C-47639132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220310-E664-4C6E-B316-0BC44DC2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053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151006-1F58-4C79-81D8-423DAA85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3E85B1-74B7-4341-97FA-72203563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FB57C8-692F-4CA4-BAB8-7D611300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8076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5E8E7-5FA0-4AFF-963C-1264B38B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228AC-B31C-4F56-8124-D8F979029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42052F-DDD4-494B-A678-FBB78A92A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77AC4-FC24-43D3-9967-C05169B0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83602C-61F1-470C-A658-B55C60CD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F22BC5-6E70-4DB9-881C-4AE45282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746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467F8-C95D-4B14-A790-C157F0B7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AE1C12-68E3-4471-A283-82A519A04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08254F-D5D2-4E92-9EAA-A0CEADC9C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5F8E5B-E144-484E-B0AF-34649F57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3CFE3E-9926-4F2A-A705-5478E863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2E740-6DA9-48B5-A5ED-E1C5CFC0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045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566C07-EE97-4205-9373-9F2AA95F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FE51A9-87AE-4068-9ED5-EB55A6C1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89596F-83BB-4445-BB09-9A239488E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DD8AD6-6238-4571-80F3-644F003E3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BD60C0-DB3E-4D47-AC0E-6390DB6A0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4206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75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s variables macroeconómicas que no debes ignorar a la hora de invertir |  El blog de SelfBank by Singular Bank">
            <a:extLst>
              <a:ext uri="{FF2B5EF4-FFF2-40B4-BE49-F238E27FC236}">
                <a16:creationId xmlns:a16="http://schemas.microsoft.com/office/drawing/2014/main" id="{0CD5F941-95B0-4F8D-C316-3F5FDFCF0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648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Rectangle 7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991" y="721805"/>
            <a:ext cx="4764908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s-CR" sz="3700" b="1" dirty="0">
                <a:solidFill>
                  <a:schemeClr val="bg1"/>
                </a:solidFill>
              </a:rPr>
              <a:t>Dimensión Económica y Social de la Calidad</a:t>
            </a:r>
          </a:p>
        </p:txBody>
      </p:sp>
      <p:sp>
        <p:nvSpPr>
          <p:cNvPr id="125" name="Rectangle 7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81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Rectangle 10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24385509-FDE0-47C9-A82C-AF1FFF9A9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671" y="3285015"/>
            <a:ext cx="4816228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s-CR" sz="2400" dirty="0">
              <a:solidFill>
                <a:schemeClr val="bg1"/>
              </a:solidFill>
            </a:endParaRPr>
          </a:p>
          <a:p>
            <a:r>
              <a:rPr lang="es-CR" sz="2400" b="1" dirty="0">
                <a:solidFill>
                  <a:schemeClr val="bg1"/>
                </a:solidFill>
              </a:rPr>
              <a:t>UNIDAD 2: VARIABLES ECONÓMICAS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s-CR" sz="2400" dirty="0">
              <a:solidFill>
                <a:schemeClr val="bg1"/>
              </a:solidFill>
            </a:endParaRPr>
          </a:p>
          <a:p>
            <a:pPr algn="ctr"/>
            <a:r>
              <a:rPr lang="es-CR" sz="2400" dirty="0">
                <a:solidFill>
                  <a:schemeClr val="bg1"/>
                </a:solidFill>
              </a:rPr>
              <a:t>Profesor: </a:t>
            </a:r>
          </a:p>
          <a:p>
            <a:pPr algn="ctr"/>
            <a:r>
              <a:rPr lang="es-CR" sz="2400" dirty="0" err="1">
                <a:solidFill>
                  <a:schemeClr val="bg1"/>
                </a:solidFill>
              </a:rPr>
              <a:t>M.Sc</a:t>
            </a:r>
            <a:r>
              <a:rPr lang="es-CR" sz="2400" dirty="0">
                <a:solidFill>
                  <a:schemeClr val="bg1"/>
                </a:solidFill>
              </a:rPr>
              <a:t>. Denis García Aguinaga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s-CR" sz="2400" dirty="0">
              <a:solidFill>
                <a:schemeClr val="bg1"/>
              </a:solidFill>
            </a:endParaRPr>
          </a:p>
          <a:p>
            <a:pPr algn="ctr"/>
            <a:r>
              <a:rPr lang="es-CR" sz="2400" dirty="0">
                <a:solidFill>
                  <a:schemeClr val="bg1"/>
                </a:solidFill>
              </a:rPr>
              <a:t>Sábado 01 de julio 2023</a:t>
            </a:r>
          </a:p>
        </p:txBody>
      </p:sp>
    </p:spTree>
    <p:extLst>
      <p:ext uri="{BB962C8B-B14F-4D97-AF65-F5344CB8AC3E}">
        <p14:creationId xmlns:p14="http://schemas.microsoft.com/office/powerpoint/2010/main" val="27922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648" y="721805"/>
            <a:ext cx="4264888" cy="2221992"/>
          </a:xfrm>
        </p:spPr>
        <p:txBody>
          <a:bodyPr>
            <a:normAutofit/>
          </a:bodyPr>
          <a:lstStyle/>
          <a:p>
            <a:r>
              <a:rPr lang="es-E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producción: Oferta de bienes</a:t>
            </a: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6158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9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0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1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2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3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4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5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6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7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8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9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0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1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2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3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4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5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6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7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79" name="Rectangle 617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166648" y="3531476"/>
            <a:ext cx="4264888" cy="3034862"/>
          </a:xfrm>
        </p:spPr>
        <p:txBody>
          <a:bodyPr anchor="ctr">
            <a:normAutofit/>
          </a:bodyPr>
          <a:lstStyle/>
          <a:p>
            <a:pPr marL="45720" indent="0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r>
              <a:rPr lang="es-ES" sz="1700"/>
              <a:t>El término oferta se refiere a la cantidad de un bien que los productores están dispuestos a lanzar al mercado para la venta:</a:t>
            </a:r>
          </a:p>
          <a:p>
            <a:pPr marL="502920" indent="-457200" defTabSz="914400">
              <a:spcBef>
                <a:spcPts val="1800"/>
              </a:spcBef>
              <a:buClr>
                <a:srgbClr val="263050"/>
              </a:buClr>
              <a:buSzPct val="80000"/>
              <a:buFont typeface="+mj-lt"/>
              <a:buAutoNum type="arabicPeriod"/>
            </a:pPr>
            <a:r>
              <a:rPr lang="es-ES" sz="1700"/>
              <a:t>Objetivos de la unidad productora</a:t>
            </a:r>
          </a:p>
          <a:p>
            <a:pPr marL="502920" indent="-457200" defTabSz="914400">
              <a:spcBef>
                <a:spcPts val="1800"/>
              </a:spcBef>
              <a:buClr>
                <a:srgbClr val="263050"/>
              </a:buClr>
              <a:buSzPct val="80000"/>
              <a:buFont typeface="+mj-lt"/>
              <a:buAutoNum type="arabicPeriod"/>
            </a:pPr>
            <a:r>
              <a:rPr lang="es-ES" sz="1700"/>
              <a:t>Precio del bien</a:t>
            </a:r>
          </a:p>
          <a:p>
            <a:pPr marL="388620" indent="-342900">
              <a:buClr>
                <a:srgbClr val="263050"/>
              </a:buClr>
              <a:buFont typeface="+mj-lt"/>
              <a:buAutoNum type="arabicPeriod"/>
            </a:pPr>
            <a:r>
              <a:rPr lang="es-ES" sz="1700"/>
              <a:t>Tecnología</a:t>
            </a:r>
          </a:p>
          <a:p>
            <a:pPr marL="388620" indent="-342900">
              <a:buClr>
                <a:srgbClr val="263050"/>
              </a:buClr>
              <a:buFont typeface="+mj-lt"/>
              <a:buAutoNum type="arabicPeriod"/>
            </a:pPr>
            <a:r>
              <a:rPr lang="es-ES" sz="1700" b="1"/>
              <a:t>Costos de producción</a:t>
            </a:r>
          </a:p>
          <a:p>
            <a:pPr marL="822960" lvl="1" indent="-457200">
              <a:buClr>
                <a:srgbClr val="263050"/>
              </a:buClr>
              <a:buFont typeface="+mj-lt"/>
              <a:buAutoNum type="alphaLcPeriod"/>
            </a:pPr>
            <a:r>
              <a:rPr lang="es-ES" sz="1700"/>
              <a:t>Afectan la rentabilidad del negocio</a:t>
            </a:r>
          </a:p>
        </p:txBody>
      </p:sp>
      <p:pic>
        <p:nvPicPr>
          <p:cNvPr id="6146" name="Picture 2" descr="Ofertas enero 2021 Movistar, Vodafone y Orange con ilimitados">
            <a:extLst>
              <a:ext uri="{FF2B5EF4-FFF2-40B4-BE49-F238E27FC236}">
                <a16:creationId xmlns:a16="http://schemas.microsoft.com/office/drawing/2014/main" id="{6D31632E-2192-4E8F-8E4F-6D755C87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7040" y="1985127"/>
            <a:ext cx="5526788" cy="28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6397" y="764704"/>
            <a:ext cx="7911931" cy="732214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 o demanda de bienes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51385" y="1944144"/>
            <a:ext cx="7056784" cy="3789112"/>
          </a:xfrm>
        </p:spPr>
        <p:txBody>
          <a:bodyPr anchor="t">
            <a:normAutofit fontScale="92500" lnSpcReduction="20000"/>
          </a:bodyPr>
          <a:lstStyle/>
          <a:p>
            <a:pPr marL="45720" indent="0" algn="just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r>
              <a:rPr lang="es-ES" sz="2000" dirty="0"/>
              <a:t>El término demanda se refiere al comportamiento de los consumidores. Importancia de reconocer los determinantes de la demanda:</a:t>
            </a:r>
          </a:p>
          <a:p>
            <a:pPr marL="502920" indent="-457200" algn="just" defTabSz="914400">
              <a:spcBef>
                <a:spcPts val="1800"/>
              </a:spcBef>
              <a:buClr>
                <a:srgbClr val="263050"/>
              </a:buClr>
              <a:buSzPct val="80000"/>
              <a:buFont typeface="+mj-lt"/>
              <a:buAutoNum type="arabicPeriod"/>
            </a:pPr>
            <a:r>
              <a:rPr lang="es-ES" sz="2000" dirty="0"/>
              <a:t>Gustos y preferencias</a:t>
            </a:r>
          </a:p>
          <a:p>
            <a:pPr marL="502920" indent="-457200" algn="just" defTabSz="914400">
              <a:spcBef>
                <a:spcPts val="1800"/>
              </a:spcBef>
              <a:buClr>
                <a:srgbClr val="263050"/>
              </a:buClr>
              <a:buSzPct val="80000"/>
              <a:buFont typeface="+mj-lt"/>
              <a:buAutoNum type="arabicPeriod"/>
            </a:pPr>
            <a:r>
              <a:rPr lang="es-ES" sz="2000" dirty="0"/>
              <a:t>Ingreso de los consumidores</a:t>
            </a:r>
          </a:p>
          <a:p>
            <a:pPr marL="822960" lvl="1" indent="-457200" algn="just">
              <a:spcBef>
                <a:spcPts val="1800"/>
              </a:spcBef>
              <a:buClr>
                <a:srgbClr val="263050"/>
              </a:buClr>
              <a:buFont typeface="+mj-lt"/>
              <a:buAutoNum type="alphaLcPeriod"/>
            </a:pPr>
            <a:r>
              <a:rPr lang="es-ES" sz="2000" dirty="0"/>
              <a:t>A mayor ingreso mayor consumo</a:t>
            </a:r>
          </a:p>
          <a:p>
            <a:pPr marL="388620" indent="-342900" algn="just">
              <a:buClr>
                <a:srgbClr val="263050"/>
              </a:buClr>
              <a:buFont typeface="+mj-lt"/>
              <a:buAutoNum type="arabicPeriod"/>
            </a:pPr>
            <a:r>
              <a:rPr lang="es-ES" sz="2000" dirty="0"/>
              <a:t>Precio del bien</a:t>
            </a:r>
          </a:p>
          <a:p>
            <a:pPr marL="388620" indent="-342900" algn="just">
              <a:buClr>
                <a:srgbClr val="263050"/>
              </a:buClr>
              <a:buFont typeface="+mj-lt"/>
              <a:buAutoNum type="arabicPeriod"/>
            </a:pPr>
            <a:r>
              <a:rPr lang="es-ES" sz="2000" dirty="0"/>
              <a:t>Precio de otros bienes</a:t>
            </a:r>
          </a:p>
          <a:p>
            <a:pPr marL="822960" lvl="1" indent="-457200" algn="just">
              <a:buClr>
                <a:srgbClr val="263050"/>
              </a:buClr>
              <a:buFont typeface="+mj-lt"/>
              <a:buAutoNum type="alphaLcPeriod"/>
            </a:pPr>
            <a:r>
              <a:rPr lang="es-ES" sz="2000" dirty="0"/>
              <a:t>Bienes sustitutos</a:t>
            </a:r>
          </a:p>
          <a:p>
            <a:pPr marL="822960" lvl="1" indent="-457200" algn="just">
              <a:buClr>
                <a:srgbClr val="263050"/>
              </a:buClr>
              <a:buFont typeface="+mj-lt"/>
              <a:buAutoNum type="alphaLcPeriod"/>
            </a:pPr>
            <a:r>
              <a:rPr lang="es-ES" sz="2000" dirty="0"/>
              <a:t>Bienes complementarios</a:t>
            </a:r>
          </a:p>
          <a:p>
            <a:pPr marL="502920" indent="-457200" algn="just">
              <a:buClr>
                <a:srgbClr val="263050"/>
              </a:buClr>
              <a:buFont typeface="+mj-lt"/>
              <a:buAutoNum type="arabicPeriod"/>
            </a:pPr>
            <a:r>
              <a:rPr lang="es-ES" sz="2000" dirty="0"/>
              <a:t>Población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2E84EF-8A23-4B64-9171-E4F61DC95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815" y="3916290"/>
            <a:ext cx="4240183" cy="2024687"/>
          </a:xfrm>
          <a:prstGeom prst="rect">
            <a:avLst/>
          </a:prstGeom>
        </p:spPr>
      </p:pic>
      <p:sp>
        <p:nvSpPr>
          <p:cNvPr id="37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206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Demanda de mercado y elasticidad de la demanda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endParaRPr lang="es-ES" dirty="0"/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6143AC-0909-4946-ACFA-609F23FE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4" y="1647143"/>
            <a:ext cx="5112568" cy="24890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199EA9C-73F0-4824-A57C-86C1CBD005A3}"/>
              </a:ext>
            </a:extLst>
          </p:cNvPr>
          <p:cNvSpPr txBox="1"/>
          <p:nvPr/>
        </p:nvSpPr>
        <p:spPr>
          <a:xfrm>
            <a:off x="6427115" y="2066435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Ejemplo: si se eleva el precio de la leche de $1.5 a $2, la cantidad demandada se reduce de 5.000 cajas de leche a 3.000 cajas de leche semanales, la elasticidad precio de la demanda será: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CB26FE4-5120-44ED-B840-63CE80F91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27640"/>
              </p:ext>
            </p:extLst>
          </p:nvPr>
        </p:nvGraphicFramePr>
        <p:xfrm>
          <a:off x="6590264" y="3350404"/>
          <a:ext cx="3672407" cy="15716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62707">
                  <a:extLst>
                    <a:ext uri="{9D8B030D-6E8A-4147-A177-3AD203B41FA5}">
                      <a16:colId xmlns:a16="http://schemas.microsoft.com/office/drawing/2014/main" val="3596293805"/>
                    </a:ext>
                  </a:extLst>
                </a:gridCol>
                <a:gridCol w="906767">
                  <a:extLst>
                    <a:ext uri="{9D8B030D-6E8A-4147-A177-3AD203B41FA5}">
                      <a16:colId xmlns:a16="http://schemas.microsoft.com/office/drawing/2014/main" val="808700252"/>
                    </a:ext>
                  </a:extLst>
                </a:gridCol>
                <a:gridCol w="317369">
                  <a:extLst>
                    <a:ext uri="{9D8B030D-6E8A-4147-A177-3AD203B41FA5}">
                      <a16:colId xmlns:a16="http://schemas.microsoft.com/office/drawing/2014/main" val="3441729486"/>
                    </a:ext>
                  </a:extLst>
                </a:gridCol>
                <a:gridCol w="211579">
                  <a:extLst>
                    <a:ext uri="{9D8B030D-6E8A-4147-A177-3AD203B41FA5}">
                      <a16:colId xmlns:a16="http://schemas.microsoft.com/office/drawing/2014/main" val="2151303117"/>
                    </a:ext>
                  </a:extLst>
                </a:gridCol>
                <a:gridCol w="906767">
                  <a:extLst>
                    <a:ext uri="{9D8B030D-6E8A-4147-A177-3AD203B41FA5}">
                      <a16:colId xmlns:a16="http://schemas.microsoft.com/office/drawing/2014/main" val="3530383019"/>
                    </a:ext>
                  </a:extLst>
                </a:gridCol>
                <a:gridCol w="181353">
                  <a:extLst>
                    <a:ext uri="{9D8B030D-6E8A-4147-A177-3AD203B41FA5}">
                      <a16:colId xmlns:a16="http://schemas.microsoft.com/office/drawing/2014/main" val="4238330563"/>
                    </a:ext>
                  </a:extLst>
                </a:gridCol>
                <a:gridCol w="785865">
                  <a:extLst>
                    <a:ext uri="{9D8B030D-6E8A-4147-A177-3AD203B41FA5}">
                      <a16:colId xmlns:a16="http://schemas.microsoft.com/office/drawing/2014/main" val="2595749622"/>
                    </a:ext>
                  </a:extLst>
                </a:gridCol>
              </a:tblGrid>
              <a:tr h="238014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</a:rPr>
                        <a:t>-2000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</a:rPr>
                        <a:t>-40%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2661177"/>
                  </a:ext>
                </a:extLst>
              </a:tr>
              <a:tr h="238014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</a:rPr>
                        <a:t>5000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=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=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000" u="none" strike="noStrike" dirty="0">
                          <a:effectLst/>
                        </a:rPr>
                        <a:t>-1.20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4010393"/>
                  </a:ext>
                </a:extLst>
              </a:tr>
              <a:tr h="238014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</a:rPr>
                        <a:t>33.3%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3841228"/>
                  </a:ext>
                </a:extLst>
              </a:tr>
              <a:tr h="238014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4089825"/>
                  </a:ext>
                </a:extLst>
              </a:tr>
              <a:tr h="249914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 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 dirty="0">
                          <a:effectLst/>
                        </a:rPr>
                        <a:t> 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520712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C82B580-1ABF-4050-AC7A-1709F6B7A26A}"/>
              </a:ext>
            </a:extLst>
          </p:cNvPr>
          <p:cNvSpPr txBox="1"/>
          <p:nvPr/>
        </p:nvSpPr>
        <p:spPr>
          <a:xfrm>
            <a:off x="6427115" y="5144561"/>
            <a:ext cx="398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¿El ingreso del productor se ve afectado?</a:t>
            </a:r>
          </a:p>
        </p:txBody>
      </p:sp>
    </p:spTree>
    <p:extLst>
      <p:ext uri="{BB962C8B-B14F-4D97-AF65-F5344CB8AC3E}">
        <p14:creationId xmlns:p14="http://schemas.microsoft.com/office/powerpoint/2010/main" val="13143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249289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Oferta, demanda y precio de mercado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pPr marL="45720" indent="0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endParaRPr lang="es-ES" sz="1800" dirty="0"/>
          </a:p>
          <a:p>
            <a:pPr marL="45720" indent="0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endParaRPr lang="es-E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65FFCF-4AB5-4455-B936-9A018163E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76" y="2729397"/>
            <a:ext cx="4885122" cy="34838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DA3DAF-78AC-419D-B402-456B0778B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781" y="3373719"/>
            <a:ext cx="5523082" cy="21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Resumen 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buClr>
                <a:srgbClr val="263050"/>
              </a:buClr>
            </a:pPr>
            <a:r>
              <a:rPr lang="es-ES" sz="2000"/>
              <a:t>En un sistema de mercado, las acciones de compradores y vendedores determinan los precios y cantidades intercambiadas.</a:t>
            </a:r>
          </a:p>
          <a:p>
            <a:pPr>
              <a:buClr>
                <a:srgbClr val="263050"/>
              </a:buClr>
            </a:pPr>
            <a:r>
              <a:rPr lang="es-ES" sz="2000"/>
              <a:t>Los compradores adquieren bienes para satisfacer sus necesidades y sus compras están determinadas por sus gustos, su ingreso y los precios de los bienes.</a:t>
            </a:r>
          </a:p>
          <a:p>
            <a:pPr>
              <a:buClr>
                <a:srgbClr val="263050"/>
              </a:buClr>
            </a:pPr>
            <a:r>
              <a:rPr lang="es-ES" sz="2000"/>
              <a:t>Existe una relación inversa entre la cantidad demandada de un bien y su precio.</a:t>
            </a:r>
          </a:p>
          <a:p>
            <a:pPr>
              <a:buClr>
                <a:srgbClr val="263050"/>
              </a:buClr>
            </a:pPr>
            <a:r>
              <a:rPr lang="es-ES" sz="2000"/>
              <a:t>Los vendedores o productores venden sus bienes para obtener ganancias y sus ventas están condicionadas por los costos de producción (en siguiente capítulo se ampliará este punto).</a:t>
            </a:r>
          </a:p>
          <a:p>
            <a:pPr>
              <a:buClr>
                <a:srgbClr val="263050"/>
              </a:buClr>
            </a:pPr>
            <a:r>
              <a:rPr lang="es-ES" sz="2000"/>
              <a:t>Para llevar a cabo la producción, las unidades productoras demandan recursos, por tanto es una demanda derivada de la demanda que existe por los bienes en cuya elaboración se emplean.</a:t>
            </a:r>
          </a:p>
        </p:txBody>
      </p:sp>
    </p:spTree>
    <p:extLst>
      <p:ext uri="{BB962C8B-B14F-4D97-AF65-F5344CB8AC3E}">
        <p14:creationId xmlns:p14="http://schemas.microsoft.com/office/powerpoint/2010/main" val="39556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442" y="921715"/>
            <a:ext cx="5163022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IDENTIDADES macroeconómicas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2E6E13-7C80-40A3-990C-C6E0B153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43" y="4541262"/>
            <a:ext cx="2608262" cy="21280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PIB </a:t>
            </a:r>
          </a:p>
          <a:p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Inflación</a:t>
            </a:r>
          </a:p>
          <a:p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Empleo</a:t>
            </a:r>
          </a:p>
          <a:p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Tipo de cambio</a:t>
            </a:r>
          </a:p>
          <a:p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Tasa de interés</a:t>
            </a:r>
          </a:p>
        </p:txBody>
      </p:sp>
      <p:pic>
        <p:nvPicPr>
          <p:cNvPr id="3074" name="Picture 2" descr="Producto Interno Bruto de México creció 0.8% en primer trimestre, pero cae  2.8% a tasa anual | Alto Nivel">
            <a:extLst>
              <a:ext uri="{FF2B5EF4-FFF2-40B4-BE49-F238E27FC236}">
                <a16:creationId xmlns:a16="http://schemas.microsoft.com/office/drawing/2014/main" id="{E7969B83-95B1-4B96-B625-CD6294BCF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48" b="-2"/>
          <a:stretch/>
        </p:blipFill>
        <p:spPr bwMode="auto">
          <a:xfrm>
            <a:off x="6573907" y="658515"/>
            <a:ext cx="5163022" cy="516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93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ACDB77-6035-4938-A214-A181A8CFE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9" r="24834" b="-1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24847A-E106-E721-7B90-E2F9B12F3D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34" b="20640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151" name="Rectangle 95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PIB</a:t>
            </a:r>
          </a:p>
        </p:txBody>
      </p:sp>
      <p:sp>
        <p:nvSpPr>
          <p:cNvPr id="152" name="Rectangle: Rounded Corners 9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808AF-A7C5-4153-A53E-34519DB65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2" y="5624945"/>
            <a:ext cx="907999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valor total de la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producción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bienes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dentro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un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territorio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nacional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durante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período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Se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expresa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moneda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local y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comúnmente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mide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trimestral o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anualmente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8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8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93537D-7A27-3EA3-5F97-A8C27E835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695134"/>
            <a:ext cx="9865096" cy="50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8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4000">
                <a:solidFill>
                  <a:srgbClr val="FFFFFF"/>
                </a:solidFill>
              </a:rPr>
              <a:t>PIB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24955A-062A-7492-43B9-D11F94EDA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442" y="0"/>
            <a:ext cx="5822179" cy="31730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77649D-1E63-5550-91DD-D24BD67E3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942" y="3429000"/>
            <a:ext cx="550333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Inflación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808AF-A7C5-4153-A53E-34519DB65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3892EA-02AE-4CBF-9CED-EA89AB9F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32" y="980728"/>
            <a:ext cx="7225748" cy="52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E2F397B-4BB1-48C6-9EE0-C8B339968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968" y="991556"/>
            <a:ext cx="5095797" cy="18537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sz="6200" b="1">
                <a:solidFill>
                  <a:schemeClr val="accent1">
                    <a:lumMod val="50000"/>
                  </a:schemeClr>
                </a:solidFill>
              </a:rPr>
              <a:t>Factores de producción</a:t>
            </a:r>
            <a:endParaRPr lang="es-CR" sz="6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type="body" idx="1"/>
          </p:nvPr>
        </p:nvSpPr>
        <p:spPr>
          <a:xfrm>
            <a:off x="1059103" y="3565350"/>
            <a:ext cx="5095796" cy="7524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R" sz="2300" i="1" dirty="0">
                <a:solidFill>
                  <a:schemeClr val="accent1">
                    <a:lumMod val="50000"/>
                  </a:schemeClr>
                </a:solidFill>
              </a:rPr>
              <a:t>¿Qué se necesita para satisfacer dichas necesidades?</a:t>
            </a:r>
            <a:endParaRPr lang="es-CR" sz="23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96618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856C990-1500-4B50-B148-B7E1943FE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5" y="268076"/>
            <a:ext cx="4479729" cy="2826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6" y="3308462"/>
            <a:ext cx="4479729" cy="2826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2D73E5-53FD-4424-884E-39703D32B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992" y="345827"/>
            <a:ext cx="3980763" cy="144302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16753" y="6353865"/>
            <a:ext cx="4478419" cy="46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CA8FF8-11A7-47B2-AD47-614D6FFBB722}"/>
              </a:ext>
            </a:extLst>
          </p:cNvPr>
          <p:cNvSpPr txBox="1"/>
          <p:nvPr/>
        </p:nvSpPr>
        <p:spPr>
          <a:xfrm>
            <a:off x="7845290" y="2083546"/>
            <a:ext cx="3600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R" sz="2000" b="1" dirty="0">
                <a:solidFill>
                  <a:schemeClr val="accent1">
                    <a:lumMod val="50000"/>
                  </a:schemeClr>
                </a:solidFill>
              </a:rPr>
              <a:t>Enfoque Clásico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41B98F-5328-4DBA-835D-7F6868F3E966}"/>
              </a:ext>
            </a:extLst>
          </p:cNvPr>
          <p:cNvSpPr txBox="1"/>
          <p:nvPr/>
        </p:nvSpPr>
        <p:spPr>
          <a:xfrm>
            <a:off x="9455309" y="2845341"/>
            <a:ext cx="44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36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9858EB-04F5-4A73-98C1-4968362D3D86}"/>
              </a:ext>
            </a:extLst>
          </p:cNvPr>
          <p:cNvSpPr txBox="1"/>
          <p:nvPr/>
        </p:nvSpPr>
        <p:spPr>
          <a:xfrm>
            <a:off x="7900173" y="5673024"/>
            <a:ext cx="3600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R" sz="2000" b="1" dirty="0">
                <a:solidFill>
                  <a:schemeClr val="accent1">
                    <a:lumMod val="50000"/>
                  </a:schemeClr>
                </a:solidFill>
              </a:rPr>
              <a:t>Enfoque moderno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6D2C1C-AEAD-4B6C-B8CB-F0FD8B96E4AD}"/>
              </a:ext>
            </a:extLst>
          </p:cNvPr>
          <p:cNvSpPr txBox="1"/>
          <p:nvPr/>
        </p:nvSpPr>
        <p:spPr>
          <a:xfrm>
            <a:off x="8292633" y="3272963"/>
            <a:ext cx="232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3200" b="1" dirty="0"/>
              <a:t>Información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2103AF9-A2DB-4B39-BD6A-3CBF13547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928" y="3891081"/>
            <a:ext cx="3980762" cy="16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Inflación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808AF-A7C5-4153-A53E-34519DB65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DDC8E-4E1B-07F0-B140-F13AF896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954" y="262989"/>
            <a:ext cx="6614416" cy="63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6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s-CR" b="1" dirty="0">
                <a:solidFill>
                  <a:srgbClr val="FFFFFF"/>
                </a:solidFill>
              </a:rPr>
              <a:t>Costos de la inflación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r>
              <a:rPr lang="es-CR" sz="1700" dirty="0">
                <a:solidFill>
                  <a:schemeClr val="accent1">
                    <a:lumMod val="50000"/>
                  </a:schemeClr>
                </a:solidFill>
              </a:rPr>
              <a:t>Se considera un mal social</a:t>
            </a:r>
          </a:p>
          <a:p>
            <a:r>
              <a:rPr lang="es-CR" sz="1700" dirty="0">
                <a:solidFill>
                  <a:schemeClr val="accent1">
                    <a:lumMod val="50000"/>
                  </a:schemeClr>
                </a:solidFill>
              </a:rPr>
              <a:t>El dinero pierde su poder adquisitivo</a:t>
            </a:r>
          </a:p>
          <a:p>
            <a:r>
              <a:rPr lang="es-CR" sz="1700" dirty="0">
                <a:solidFill>
                  <a:schemeClr val="accent1">
                    <a:lumMod val="50000"/>
                  </a:schemeClr>
                </a:solidFill>
              </a:rPr>
              <a:t>La inflación es un impuesto</a:t>
            </a:r>
          </a:p>
          <a:p>
            <a:r>
              <a:rPr lang="es-CR" sz="1700" dirty="0">
                <a:solidFill>
                  <a:schemeClr val="accent1">
                    <a:lumMod val="50000"/>
                  </a:schemeClr>
                </a:solidFill>
              </a:rPr>
              <a:t>Tasas de interés más altas 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r>
              <a:rPr lang="es-CR" sz="2000" dirty="0">
                <a:solidFill>
                  <a:schemeClr val="accent1">
                    <a:lumMod val="50000"/>
                  </a:schemeClr>
                </a:solidFill>
              </a:rPr>
              <a:t>Tipos de inflación:</a:t>
            </a:r>
          </a:p>
          <a:p>
            <a:pPr lvl="1"/>
            <a:r>
              <a:rPr lang="es-CR" sz="2000" b="1" dirty="0">
                <a:solidFill>
                  <a:schemeClr val="accent1">
                    <a:lumMod val="50000"/>
                  </a:schemeClr>
                </a:solidFill>
              </a:rPr>
              <a:t>Anticipada</a:t>
            </a:r>
            <a:r>
              <a:rPr lang="es-CR" sz="2000" dirty="0">
                <a:solidFill>
                  <a:schemeClr val="accent1">
                    <a:lumMod val="50000"/>
                  </a:schemeClr>
                </a:solidFill>
              </a:rPr>
              <a:t>: Es aquella que está incorporada en las expectativas y comportamiento del público.</a:t>
            </a:r>
          </a:p>
          <a:p>
            <a:pPr lvl="1"/>
            <a:r>
              <a:rPr lang="es-CR" sz="2000" b="1" dirty="0">
                <a:solidFill>
                  <a:schemeClr val="accent1">
                    <a:lumMod val="50000"/>
                  </a:schemeClr>
                </a:solidFill>
              </a:rPr>
              <a:t>No anticipada</a:t>
            </a:r>
            <a:r>
              <a:rPr lang="es-CR" sz="2000" dirty="0">
                <a:solidFill>
                  <a:schemeClr val="accent1">
                    <a:lumMod val="50000"/>
                  </a:schemeClr>
                </a:solidFill>
              </a:rPr>
              <a:t>: Es aquella que toma por sorpresa al público.</a:t>
            </a:r>
          </a:p>
        </p:txBody>
      </p:sp>
    </p:spTree>
    <p:extLst>
      <p:ext uri="{BB962C8B-B14F-4D97-AF65-F5344CB8AC3E}">
        <p14:creationId xmlns:p14="http://schemas.microsoft.com/office/powerpoint/2010/main" val="5117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Desempleo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BC4E42-D35F-E13B-5AA8-F552B43D0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83"/>
          <a:stretch/>
        </p:blipFill>
        <p:spPr>
          <a:xfrm>
            <a:off x="339834" y="1628800"/>
            <a:ext cx="11399083" cy="44149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2D4C82-08D4-1EF1-DFD4-47CE8C4744C3}"/>
              </a:ext>
            </a:extLst>
          </p:cNvPr>
          <p:cNvSpPr txBox="1"/>
          <p:nvPr/>
        </p:nvSpPr>
        <p:spPr>
          <a:xfrm>
            <a:off x="699713" y="6381328"/>
            <a:ext cx="9212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600" i="1" dirty="0"/>
              <a:t>Fuente: Encuesta Continua de Empleo (ECE) del Instituto Nacional de Estadística y Censos (INEC)</a:t>
            </a:r>
          </a:p>
        </p:txBody>
      </p:sp>
    </p:spTree>
    <p:extLst>
      <p:ext uri="{BB962C8B-B14F-4D97-AF65-F5344CB8AC3E}">
        <p14:creationId xmlns:p14="http://schemas.microsoft.com/office/powerpoint/2010/main" val="215323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Desempleo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BCB742-7245-F8BD-FE46-22A8A5D37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942" y="1966293"/>
            <a:ext cx="8440114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7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DC07B27-4E3C-4BCF-ABDB-6AA72857C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9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D11BE6-2A04-4DBB-842D-88602B5E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05E02A-9AA9-45EC-B87B-B46F043F3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91EDBA-E8E0-4575-8147-B7003452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09672" y="1716338"/>
            <a:ext cx="6858003" cy="3422328"/>
          </a:xfrm>
          <a:prstGeom prst="rect">
            <a:avLst/>
          </a:prstGeom>
          <a:gradFill>
            <a:gsLst>
              <a:gs pos="0">
                <a:schemeClr val="accent1">
                  <a:alpha val="52000"/>
                </a:schemeClr>
              </a:gs>
              <a:gs pos="76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209" y="107971"/>
            <a:ext cx="9867331" cy="8818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4800" b="1" dirty="0">
                <a:solidFill>
                  <a:srgbClr val="FFFFFF"/>
                </a:solidFill>
              </a:rPr>
              <a:t>Tipo de </a:t>
            </a:r>
            <a:r>
              <a:rPr lang="en-US" sz="4800" b="1" dirty="0" err="1">
                <a:solidFill>
                  <a:srgbClr val="FFFFFF"/>
                </a:solidFill>
              </a:rPr>
              <a:t>cambio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EE4473-A122-4E96-8C31-B4C5AAA2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123" y="2706446"/>
            <a:ext cx="12191997" cy="37119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92000">
                <a:schemeClr val="accent1">
                  <a:lumMod val="75000"/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0927B3-EF21-C711-1AD9-11004AD7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670" y="1096932"/>
            <a:ext cx="6367258" cy="337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CD4091-BD63-4B34-844F-C9039530B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3" y="2242960"/>
            <a:ext cx="4251288" cy="224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2314473E-4221-8C3D-E36A-ED1C11B8D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5" y="2870226"/>
            <a:ext cx="4460991" cy="375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15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Tasa de interés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type="body"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01002A-D505-35D8-550E-1D844A235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32" y="1966293"/>
            <a:ext cx="9275335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Tema: Consumo, Ahorro e Inversión</a:t>
            </a:r>
          </a:p>
        </p:txBody>
      </p:sp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748E3F64-3A10-4AB4-A207-7EE208E40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88704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52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Determinantes del gasto en consumo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FFEE78-2623-4EFD-9CFD-7A8AB3AFDF85}"/>
              </a:ext>
            </a:extLst>
          </p:cNvPr>
          <p:cNvSpPr txBox="1"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Ingreso disponible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Disponibilidad crediticia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Tasa de interés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Expectativas acerca de precios e ingreso</a:t>
            </a:r>
          </a:p>
        </p:txBody>
      </p:sp>
    </p:spTree>
    <p:extLst>
      <p:ext uri="{BB962C8B-B14F-4D97-AF65-F5344CB8AC3E}">
        <p14:creationId xmlns:p14="http://schemas.microsoft.com/office/powerpoint/2010/main" val="40116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Consumo, Ahorro e Inversión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FFEE78-2623-4EFD-9CFD-7A8AB3AFDF85}"/>
              </a:ext>
            </a:extLst>
          </p:cNvPr>
          <p:cNvSpPr txBox="1"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Ahorro personal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Constituye la parte no gastada del ingreso disponible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 Ingreso disponible= Gasto en consumo privado + Ahorro personal</a:t>
            </a:r>
          </a:p>
        </p:txBody>
      </p:sp>
    </p:spTree>
    <p:extLst>
      <p:ext uri="{BB962C8B-B14F-4D97-AF65-F5344CB8AC3E}">
        <p14:creationId xmlns:p14="http://schemas.microsoft.com/office/powerpoint/2010/main" val="28240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Importancia macroeconómica del ahorro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FFEE78-2623-4EFD-9CFD-7A8AB3AFDF85}"/>
              </a:ext>
            </a:extLst>
          </p:cNvPr>
          <p:cNvSpPr txBox="1"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Es de gran trascendencia  para el funcionamiento del sistema económico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En la medida en que las familias no gasten todos sus ingresos en la adquisición de bienes y servicios, las empresas no recuperarían por concepto de ventas las inversiones realizadas</a:t>
            </a:r>
          </a:p>
        </p:txBody>
      </p:sp>
    </p:spTree>
    <p:extLst>
      <p:ext uri="{BB962C8B-B14F-4D97-AF65-F5344CB8AC3E}">
        <p14:creationId xmlns:p14="http://schemas.microsoft.com/office/powerpoint/2010/main" val="4724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s-ES">
                <a:latin typeface="Times New Roman" panose="02020603050405020304" pitchFamily="18" charset="0"/>
                <a:cs typeface="Times New Roman" panose="02020603050405020304" pitchFamily="18" charset="0"/>
              </a:rPr>
              <a:t>Costos de producción</a:t>
            </a:r>
          </a:p>
        </p:txBody>
      </p:sp>
      <p:pic>
        <p:nvPicPr>
          <p:cNvPr id="38" name="Picture 30" descr="Calculadora, lápiz, brújula, dinero y un papel con gráficos impresos en él">
            <a:extLst>
              <a:ext uri="{FF2B5EF4-FFF2-40B4-BE49-F238E27FC236}">
                <a16:creationId xmlns:a16="http://schemas.microsoft.com/office/drawing/2014/main" id="{01775E66-B2CF-53E2-64DE-E345A4300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43" r="2102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45720" indent="0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endParaRPr lang="es-ES" sz="1700"/>
          </a:p>
          <a:p>
            <a:pPr marL="45720" indent="0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r>
              <a:rPr lang="es-ES" sz="1700"/>
              <a:t>Las unidades productoras deben buscar maximizar sus beneficios, por tanto, el precio del bien debe estar al menos cubierto por sus costos totales + un beneficio o ganancia.</a:t>
            </a:r>
          </a:p>
          <a:p>
            <a:pPr marL="45720" indent="0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r>
              <a:rPr lang="es-ES" sz="1700" b="1"/>
              <a:t>Concepto de costo: </a:t>
            </a:r>
          </a:p>
          <a:p>
            <a:pPr marL="365760" lvl="1" indent="0">
              <a:spcBef>
                <a:spcPts val="1800"/>
              </a:spcBef>
              <a:buClr>
                <a:srgbClr val="263050"/>
              </a:buClr>
              <a:buNone/>
            </a:pPr>
            <a:r>
              <a:rPr lang="es-ES" sz="1700"/>
              <a:t>Es el sacrificio o esfuerzo económico que se debe realizar para lograr un objetivo.</a:t>
            </a:r>
          </a:p>
          <a:p>
            <a:pPr marL="45720" indent="0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r>
              <a:rPr lang="es-ES" sz="1700"/>
              <a:t>El cálculo de los costos es importante en la planificación de productos y procesos de producción, la dirección y control de la empresa y hasta para determinar los precios.</a:t>
            </a:r>
          </a:p>
        </p:txBody>
      </p:sp>
    </p:spTree>
    <p:extLst>
      <p:ext uri="{BB962C8B-B14F-4D97-AF65-F5344CB8AC3E}">
        <p14:creationId xmlns:p14="http://schemas.microsoft.com/office/powerpoint/2010/main" val="25881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Medidas para canalizar para canalizar el ahorro familiar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2773B8-25AC-4C88-9FB4-F82FAFD6F06A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Las familias podrían prestar directamente sus ahorros a empresas particulares o al estado mediante la compra de bonos.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Invertir en emprendimientos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Depositar el ahorro en el sistema financiero para que a su vez se re presten a la cartera de clientes del Banco</a:t>
            </a:r>
          </a:p>
        </p:txBody>
      </p:sp>
    </p:spTree>
    <p:extLst>
      <p:ext uri="{BB962C8B-B14F-4D97-AF65-F5344CB8AC3E}">
        <p14:creationId xmlns:p14="http://schemas.microsoft.com/office/powerpoint/2010/main" val="28979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01D74E5B-EAF8-4386-B1C4-B3BBCF22BA09}"/>
              </a:ext>
            </a:extLst>
          </p:cNvPr>
          <p:cNvSpPr txBox="1"/>
          <p:nvPr/>
        </p:nvSpPr>
        <p:spPr>
          <a:xfrm>
            <a:off x="6096000" y="639763"/>
            <a:ext cx="5459413" cy="46370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s-CR" sz="2800" b="1"/>
              <a:t>Concepto</a:t>
            </a:r>
            <a:r>
              <a:rPr lang="es-CR" sz="2800"/>
              <a:t>: Gastos que realizan los agentes económico para mantener su acervo de capital</a:t>
            </a:r>
          </a:p>
          <a:p>
            <a:pPr>
              <a:spcAft>
                <a:spcPts val="600"/>
              </a:spcAft>
            </a:pPr>
            <a:endParaRPr lang="es-CR" sz="2800"/>
          </a:p>
          <a:p>
            <a:pPr>
              <a:spcAft>
                <a:spcPts val="600"/>
              </a:spcAft>
            </a:pPr>
            <a:r>
              <a:rPr lang="es-CR" sz="2800"/>
              <a:t>Conformada por 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R" sz="2800"/>
              <a:t>Bienes de capital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R" sz="2800"/>
              <a:t>Inventarios en mercancías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BCFFAC-A6B9-45EC-B729-64F88F0E9840}"/>
              </a:ext>
            </a:extLst>
          </p:cNvPr>
          <p:cNvSpPr txBox="1"/>
          <p:nvPr/>
        </p:nvSpPr>
        <p:spPr>
          <a:xfrm>
            <a:off x="6096000" y="5345113"/>
            <a:ext cx="5459413" cy="87312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s-CR" sz="2800"/>
              <a:t>Efecto multiplicador: 1/(1-c)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Inversión</a:t>
            </a:r>
          </a:p>
        </p:txBody>
      </p:sp>
    </p:spTree>
    <p:extLst>
      <p:ext uri="{BB962C8B-B14F-4D97-AF65-F5344CB8AC3E}">
        <p14:creationId xmlns:p14="http://schemas.microsoft.com/office/powerpoint/2010/main" val="27286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75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s variables macroeconómicas que no debes ignorar a la hora de invertir |  El blog de SelfBank by Singular Bank">
            <a:extLst>
              <a:ext uri="{FF2B5EF4-FFF2-40B4-BE49-F238E27FC236}">
                <a16:creationId xmlns:a16="http://schemas.microsoft.com/office/drawing/2014/main" id="{0CD5F941-95B0-4F8D-C316-3F5FDFCF0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648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Rectangle 7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991" y="721805"/>
            <a:ext cx="4764908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s-CR" sz="3700" b="1" dirty="0">
                <a:solidFill>
                  <a:schemeClr val="bg1"/>
                </a:solidFill>
              </a:rPr>
              <a:t>Dimensión Económica y Social de la Calidad</a:t>
            </a:r>
          </a:p>
        </p:txBody>
      </p:sp>
      <p:sp>
        <p:nvSpPr>
          <p:cNvPr id="125" name="Rectangle 7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81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Rectangle 10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24385509-FDE0-47C9-A82C-AF1FFF9A9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671" y="3285015"/>
            <a:ext cx="4816228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s-CR" sz="2400" dirty="0">
              <a:solidFill>
                <a:schemeClr val="bg1"/>
              </a:solidFill>
            </a:endParaRPr>
          </a:p>
          <a:p>
            <a:r>
              <a:rPr lang="es-CR" sz="2400" b="1" dirty="0">
                <a:solidFill>
                  <a:schemeClr val="bg1"/>
                </a:solidFill>
              </a:rPr>
              <a:t>UNIDAD 2: VARIABLES ECONÓMICAS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s-CR" sz="2400" dirty="0">
              <a:solidFill>
                <a:schemeClr val="bg1"/>
              </a:solidFill>
            </a:endParaRPr>
          </a:p>
          <a:p>
            <a:pPr algn="ctr"/>
            <a:r>
              <a:rPr lang="es-CR" sz="2400" dirty="0">
                <a:solidFill>
                  <a:schemeClr val="bg1"/>
                </a:solidFill>
              </a:rPr>
              <a:t>Profesor: </a:t>
            </a:r>
          </a:p>
          <a:p>
            <a:pPr algn="ctr"/>
            <a:r>
              <a:rPr lang="es-CR" sz="2400" dirty="0" err="1">
                <a:solidFill>
                  <a:schemeClr val="bg1"/>
                </a:solidFill>
              </a:rPr>
              <a:t>M.Sc</a:t>
            </a:r>
            <a:r>
              <a:rPr lang="es-CR" sz="2400" dirty="0">
                <a:solidFill>
                  <a:schemeClr val="bg1"/>
                </a:solidFill>
              </a:rPr>
              <a:t>. Denis García Aguinaga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s-CR" sz="2400" dirty="0">
              <a:solidFill>
                <a:schemeClr val="bg1"/>
              </a:solidFill>
            </a:endParaRPr>
          </a:p>
          <a:p>
            <a:pPr algn="ctr"/>
            <a:r>
              <a:rPr lang="es-CR" sz="2400" dirty="0">
                <a:solidFill>
                  <a:schemeClr val="bg1"/>
                </a:solidFill>
              </a:rPr>
              <a:t>Sábado 01 de julio 2023</a:t>
            </a:r>
          </a:p>
        </p:txBody>
      </p:sp>
    </p:spTree>
    <p:extLst>
      <p:ext uri="{BB962C8B-B14F-4D97-AF65-F5344CB8AC3E}">
        <p14:creationId xmlns:p14="http://schemas.microsoft.com/office/powerpoint/2010/main" val="64160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tables financiers: CONTABILIDAD DE CAUSACION EN COLOMBIA">
            <a:extLst>
              <a:ext uri="{FF2B5EF4-FFF2-40B4-BE49-F238E27FC236}">
                <a16:creationId xmlns:a16="http://schemas.microsoft.com/office/drawing/2014/main" id="{AAFB3696-FB19-4196-B5A7-7E1FCE6A1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r="899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065862"/>
            <a:ext cx="3313164" cy="4726276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Aplicaciones cotidianas del costo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839848" y="404664"/>
            <a:ext cx="8237332" cy="6264696"/>
          </a:xfrm>
        </p:spPr>
        <p:txBody>
          <a:bodyPr anchor="ctr">
            <a:normAutofit/>
          </a:bodyPr>
          <a:lstStyle/>
          <a:p>
            <a:pPr algn="just">
              <a:buClr>
                <a:srgbClr val="263050"/>
              </a:buClr>
            </a:pPr>
            <a:r>
              <a:rPr lang="es-ES" sz="2400" dirty="0">
                <a:solidFill>
                  <a:srgbClr val="FFFFFF"/>
                </a:solidFill>
              </a:rPr>
              <a:t>Base para calcular el </a:t>
            </a:r>
            <a:r>
              <a:rPr lang="es-ES" sz="2400" b="1" dirty="0">
                <a:solidFill>
                  <a:schemeClr val="accent2"/>
                </a:solidFill>
              </a:rPr>
              <a:t>precio</a:t>
            </a:r>
            <a:r>
              <a:rPr lang="es-ES" sz="2400" dirty="0">
                <a:solidFill>
                  <a:srgbClr val="FFFFFF"/>
                </a:solidFill>
              </a:rPr>
              <a:t> adecuado de los productos y servicios.</a:t>
            </a:r>
          </a:p>
          <a:p>
            <a:pPr algn="just">
              <a:buClr>
                <a:srgbClr val="263050"/>
              </a:buClr>
            </a:pPr>
            <a:r>
              <a:rPr lang="es-ES" sz="2400" dirty="0">
                <a:solidFill>
                  <a:srgbClr val="FFFFFF"/>
                </a:solidFill>
              </a:rPr>
              <a:t>Identificar que bienes o servicios producen </a:t>
            </a:r>
            <a:r>
              <a:rPr lang="es-ES" sz="2400" b="1" dirty="0">
                <a:solidFill>
                  <a:schemeClr val="accent2"/>
                </a:solidFill>
              </a:rPr>
              <a:t>utilidades o pérdidas </a:t>
            </a:r>
            <a:r>
              <a:rPr lang="es-ES" sz="2400" dirty="0">
                <a:solidFill>
                  <a:srgbClr val="FFFFFF"/>
                </a:solidFill>
              </a:rPr>
              <a:t>y en que magnitud.</a:t>
            </a:r>
          </a:p>
          <a:p>
            <a:pPr algn="just">
              <a:buClr>
                <a:srgbClr val="263050"/>
              </a:buClr>
            </a:pPr>
            <a:r>
              <a:rPr lang="es-ES" sz="2400" dirty="0">
                <a:solidFill>
                  <a:srgbClr val="FFFFFF"/>
                </a:solidFill>
              </a:rPr>
              <a:t>Para controlar los </a:t>
            </a:r>
            <a:r>
              <a:rPr lang="es-ES" sz="2400" dirty="0">
                <a:solidFill>
                  <a:schemeClr val="accent2"/>
                </a:solidFill>
              </a:rPr>
              <a:t>costos reales </a:t>
            </a:r>
            <a:r>
              <a:rPr lang="es-ES" sz="2400" dirty="0">
                <a:solidFill>
                  <a:srgbClr val="FFFFFF"/>
                </a:solidFill>
              </a:rPr>
              <a:t>en comparación con los </a:t>
            </a:r>
            <a:r>
              <a:rPr lang="es-ES" sz="2400" dirty="0">
                <a:solidFill>
                  <a:schemeClr val="accent2"/>
                </a:solidFill>
              </a:rPr>
              <a:t>costos predeterminados.</a:t>
            </a:r>
          </a:p>
          <a:p>
            <a:pPr algn="just">
              <a:buClr>
                <a:srgbClr val="263050"/>
              </a:buClr>
            </a:pPr>
            <a:r>
              <a:rPr lang="es-ES" sz="2400" dirty="0">
                <a:solidFill>
                  <a:srgbClr val="FFFFFF"/>
                </a:solidFill>
              </a:rPr>
              <a:t>Diseño de </a:t>
            </a:r>
            <a:r>
              <a:rPr lang="es-ES" sz="2400" b="1" dirty="0">
                <a:solidFill>
                  <a:schemeClr val="accent2"/>
                </a:solidFill>
              </a:rPr>
              <a:t>nuevos productos </a:t>
            </a:r>
            <a:r>
              <a:rPr lang="es-ES" sz="2400" dirty="0">
                <a:solidFill>
                  <a:srgbClr val="FFFFFF"/>
                </a:solidFill>
              </a:rPr>
              <a:t>y servicios que satisfagan las expectativas de los clientes.</a:t>
            </a:r>
          </a:p>
          <a:p>
            <a:pPr algn="just">
              <a:buClr>
                <a:srgbClr val="263050"/>
              </a:buClr>
            </a:pPr>
            <a:r>
              <a:rPr lang="es-ES" sz="2400" dirty="0">
                <a:solidFill>
                  <a:srgbClr val="FFFFFF"/>
                </a:solidFill>
              </a:rPr>
              <a:t>Elegir entre </a:t>
            </a:r>
            <a:r>
              <a:rPr lang="es-ES" sz="2400" b="1" dirty="0">
                <a:solidFill>
                  <a:schemeClr val="accent2"/>
                </a:solidFill>
              </a:rPr>
              <a:t>proveedores alternativos</a:t>
            </a:r>
            <a:r>
              <a:rPr lang="es-ES" sz="2400" dirty="0">
                <a:solidFill>
                  <a:srgbClr val="FFFFFF"/>
                </a:solidFill>
              </a:rPr>
              <a:t>.</a:t>
            </a:r>
          </a:p>
          <a:p>
            <a:pPr algn="just">
              <a:buClr>
                <a:srgbClr val="263050"/>
              </a:buClr>
            </a:pPr>
            <a:r>
              <a:rPr lang="es-ES" sz="2400" dirty="0">
                <a:solidFill>
                  <a:srgbClr val="FFFFFF"/>
                </a:solidFill>
              </a:rPr>
              <a:t>Estructurar unos </a:t>
            </a:r>
            <a:r>
              <a:rPr lang="es-ES" sz="2400" b="1" dirty="0">
                <a:solidFill>
                  <a:schemeClr val="accent2"/>
                </a:solidFill>
              </a:rPr>
              <a:t>procesos eficientes </a:t>
            </a:r>
            <a:r>
              <a:rPr lang="es-ES" sz="2400" dirty="0">
                <a:solidFill>
                  <a:srgbClr val="FFFFFF"/>
                </a:solidFill>
              </a:rPr>
              <a:t>y eficaces de distribución y servicios para los segmentos de cliente o usuarios.</a:t>
            </a:r>
          </a:p>
          <a:p>
            <a:pPr algn="just">
              <a:buClr>
                <a:srgbClr val="263050"/>
              </a:buClr>
            </a:pPr>
            <a:r>
              <a:rPr lang="es-ES" sz="2400" dirty="0">
                <a:solidFill>
                  <a:srgbClr val="FFFFFF"/>
                </a:solidFill>
              </a:rPr>
              <a:t>Se utiliza como instrumento de </a:t>
            </a:r>
            <a:r>
              <a:rPr lang="es-ES" sz="2400" b="1" dirty="0">
                <a:solidFill>
                  <a:schemeClr val="accent2"/>
                </a:solidFill>
              </a:rPr>
              <a:t>planificación</a:t>
            </a:r>
            <a:r>
              <a:rPr lang="es-ES" sz="2400" dirty="0">
                <a:solidFill>
                  <a:srgbClr val="FFFFFF"/>
                </a:solidFill>
              </a:rPr>
              <a:t> y </a:t>
            </a:r>
            <a:r>
              <a:rPr lang="es-ES" sz="2400" b="1" dirty="0">
                <a:solidFill>
                  <a:schemeClr val="accent2"/>
                </a:solidFill>
              </a:rPr>
              <a:t>control</a:t>
            </a:r>
            <a:r>
              <a:rPr lang="es-ES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56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6E2474-AC8B-4BCD-BDA0-106A23FE0F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5578" r="2866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E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costos</a:t>
            </a:r>
          </a:p>
        </p:txBody>
      </p:sp>
      <p:graphicFrame>
        <p:nvGraphicFramePr>
          <p:cNvPr id="7" name="Marcador de posición de contenido 2">
            <a:extLst>
              <a:ext uri="{FF2B5EF4-FFF2-40B4-BE49-F238E27FC236}">
                <a16:creationId xmlns:a16="http://schemas.microsoft.com/office/drawing/2014/main" id="{FAE73915-6F06-4151-801B-A569C7DA9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414036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AE781B89-5809-43BC-A9D3-72D62CEAE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1638"/>
            <a:ext cx="18473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CR" altLang="es-C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CR" altLang="es-C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42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FED090-D9A7-4A20-B208-E977A537C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61C3398-79BA-4E38-A679-30774A228127}"/>
              </a:ext>
            </a:extLst>
          </p:cNvPr>
          <p:cNvSpPr txBox="1">
            <a:spLocks/>
          </p:cNvSpPr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</a:rPr>
              <a:t>Tipos de costos</a:t>
            </a: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7" name="Marcador de posición de contenido 2">
            <a:extLst>
              <a:ext uri="{FF2B5EF4-FFF2-40B4-BE49-F238E27FC236}">
                <a16:creationId xmlns:a16="http://schemas.microsoft.com/office/drawing/2014/main" id="{3C2FB816-0290-4EF2-874D-0ACAC76D1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677885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906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72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61C3398-79BA-4E38-A679-30774A228127}"/>
              </a:ext>
            </a:extLst>
          </p:cNvPr>
          <p:cNvSpPr txBox="1">
            <a:spLocks/>
          </p:cNvSpPr>
          <p:nvPr/>
        </p:nvSpPr>
        <p:spPr>
          <a:xfrm>
            <a:off x="964760" y="804328"/>
            <a:ext cx="6091312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500">
                <a:solidFill>
                  <a:srgbClr val="FEFFFF"/>
                </a:solidFill>
              </a:rPr>
              <a:t>Tipos de costos</a:t>
            </a:r>
            <a:br>
              <a:rPr lang="en-US" sz="2500">
                <a:solidFill>
                  <a:srgbClr val="FEFFFF"/>
                </a:solidFill>
              </a:rPr>
            </a:br>
            <a:r>
              <a:rPr lang="en-US" sz="2500">
                <a:solidFill>
                  <a:srgbClr val="FEFFFF"/>
                </a:solidFill>
              </a:rPr>
              <a:t>Según su grado de variabilidad</a:t>
            </a:r>
            <a:br>
              <a:rPr lang="en-US" sz="2500">
                <a:solidFill>
                  <a:srgbClr val="FEFFFF"/>
                </a:solidFill>
              </a:rPr>
            </a:br>
            <a:endParaRPr lang="en-US" sz="2500">
              <a:solidFill>
                <a:srgbClr val="FEFFFF"/>
              </a:solidFill>
            </a:endParaRPr>
          </a:p>
        </p:txBody>
      </p:sp>
      <p:pic>
        <p:nvPicPr>
          <p:cNvPr id="2052" name="Picture 4" descr="Costos variables">
            <a:extLst>
              <a:ext uri="{FF2B5EF4-FFF2-40B4-BE49-F238E27FC236}">
                <a16:creationId xmlns:a16="http://schemas.microsoft.com/office/drawing/2014/main" id="{DECDAB3C-9BED-41E9-BC34-4EBBB63B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5176" y="3148112"/>
            <a:ext cx="3340358" cy="27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Marcador de posición de contenido 2">
            <a:extLst>
              <a:ext uri="{FF2B5EF4-FFF2-40B4-BE49-F238E27FC236}">
                <a16:creationId xmlns:a16="http://schemas.microsoft.com/office/drawing/2014/main" id="{CEB6E628-5BE3-4347-9C47-95D29766A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556870"/>
              </p:ext>
            </p:extLst>
          </p:nvPr>
        </p:nvGraphicFramePr>
        <p:xfrm>
          <a:off x="1282188" y="2378076"/>
          <a:ext cx="7334091" cy="4219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24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7" name="Picture 38915">
            <a:extLst>
              <a:ext uri="{FF2B5EF4-FFF2-40B4-BE49-F238E27FC236}">
                <a16:creationId xmlns:a16="http://schemas.microsoft.com/office/drawing/2014/main" id="{553BFAD4-23F9-44C2-9DAC-B2F3890DB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8914" name="1 Título">
            <a:extLst>
              <a:ext uri="{FF2B5EF4-FFF2-40B4-BE49-F238E27FC236}">
                <a16:creationId xmlns:a16="http://schemas.microsoft.com/office/drawing/2014/main" id="{27CA5E52-477B-43DD-B903-40F21415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es-CR" sz="4000" b="1">
                <a:solidFill>
                  <a:srgbClr val="FFFFFF"/>
                </a:solidFill>
              </a:rPr>
              <a:t>Costos variables (Producción y servicios)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Marcador de tabla">
            <a:extLst>
              <a:ext uri="{FF2B5EF4-FFF2-40B4-BE49-F238E27FC236}">
                <a16:creationId xmlns:a16="http://schemas.microsoft.com/office/drawing/2014/main" id="{F90523C3-49C7-488B-8717-681C4418819D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81113187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921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63BCCA29-2E50-4718-B665-3827D35CB4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E299E777-ADC2-43A4-9BBC-C1E4B9BE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es-CR" sz="4000">
                <a:solidFill>
                  <a:srgbClr val="FFFFFF"/>
                </a:solidFill>
              </a:rPr>
              <a:t>Costos fijos </a:t>
            </a:r>
          </a:p>
        </p:txBody>
      </p: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5 CuadroTexto">
            <a:extLst>
              <a:ext uri="{FF2B5EF4-FFF2-40B4-BE49-F238E27FC236}">
                <a16:creationId xmlns:a16="http://schemas.microsoft.com/office/drawing/2014/main" id="{D31D9E1A-4A0A-48FC-B8A7-F453C69C1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887965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7114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1107</Words>
  <Application>Microsoft Office PowerPoint</Application>
  <PresentationFormat>Panorámica</PresentationFormat>
  <Paragraphs>207</Paragraphs>
  <Slides>32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Avenir Next LT Pro</vt:lpstr>
      <vt:lpstr>Calibri</vt:lpstr>
      <vt:lpstr>Calibri Light</vt:lpstr>
      <vt:lpstr>Corbel</vt:lpstr>
      <vt:lpstr>Times New Roman</vt:lpstr>
      <vt:lpstr>Tema de Office</vt:lpstr>
      <vt:lpstr>Dimensión Económica y Social de la Calidad</vt:lpstr>
      <vt:lpstr>Factores de producción</vt:lpstr>
      <vt:lpstr>Costos de producción</vt:lpstr>
      <vt:lpstr>Aplicaciones cotidianas del costo</vt:lpstr>
      <vt:lpstr>Tipos de costos</vt:lpstr>
      <vt:lpstr>Presentación de PowerPoint</vt:lpstr>
      <vt:lpstr>Presentación de PowerPoint</vt:lpstr>
      <vt:lpstr>Costos variables (Producción y servicios)</vt:lpstr>
      <vt:lpstr>Costos fijos </vt:lpstr>
      <vt:lpstr>La producción: Oferta de bienes</vt:lpstr>
      <vt:lpstr>Consumo o demanda de bienes</vt:lpstr>
      <vt:lpstr>Demanda de mercado y elasticidad de la demanda</vt:lpstr>
      <vt:lpstr>Oferta, demanda y precio de mercado</vt:lpstr>
      <vt:lpstr>Resumen </vt:lpstr>
      <vt:lpstr>IDENTIDADES macroeconómicas</vt:lpstr>
      <vt:lpstr>PIB</vt:lpstr>
      <vt:lpstr>PIB</vt:lpstr>
      <vt:lpstr>PIB</vt:lpstr>
      <vt:lpstr>Inflación</vt:lpstr>
      <vt:lpstr>Inflación</vt:lpstr>
      <vt:lpstr>Costos de la inflación</vt:lpstr>
      <vt:lpstr>Desempleo</vt:lpstr>
      <vt:lpstr>Desempleo</vt:lpstr>
      <vt:lpstr>Tipo de cambio</vt:lpstr>
      <vt:lpstr>Tasa de interés</vt:lpstr>
      <vt:lpstr>Tema: Consumo, Ahorro e Inversión</vt:lpstr>
      <vt:lpstr>Determinantes del gasto en consumo</vt:lpstr>
      <vt:lpstr>Consumo, Ahorro e Inversión</vt:lpstr>
      <vt:lpstr>Importancia macroeconómica del ahorro </vt:lpstr>
      <vt:lpstr>Medidas para canalizar para canalizar el ahorro familiar</vt:lpstr>
      <vt:lpstr>Inversión</vt:lpstr>
      <vt:lpstr>Dimensión Económica y Social de la Calidad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2014-09-23T04:02:07Z</dcterms:created>
  <dcterms:modified xsi:type="dcterms:W3CDTF">2023-07-01T13:51:48Z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