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315" r:id="rId2"/>
    <p:sldId id="259" r:id="rId3"/>
    <p:sldId id="351" r:id="rId4"/>
    <p:sldId id="389" r:id="rId5"/>
    <p:sldId id="341" r:id="rId6"/>
    <p:sldId id="375" r:id="rId7"/>
    <p:sldId id="352" r:id="rId8"/>
    <p:sldId id="380" r:id="rId9"/>
    <p:sldId id="384" r:id="rId10"/>
    <p:sldId id="385" r:id="rId11"/>
    <p:sldId id="386" r:id="rId12"/>
    <p:sldId id="376" r:id="rId13"/>
    <p:sldId id="353" r:id="rId14"/>
    <p:sldId id="258" r:id="rId15"/>
    <p:sldId id="260" r:id="rId16"/>
    <p:sldId id="340" r:id="rId17"/>
    <p:sldId id="334" r:id="rId18"/>
    <p:sldId id="330" r:id="rId19"/>
    <p:sldId id="261" r:id="rId20"/>
    <p:sldId id="335" r:id="rId21"/>
    <p:sldId id="336" r:id="rId22"/>
    <p:sldId id="265" r:id="rId23"/>
    <p:sldId id="266" r:id="rId24"/>
    <p:sldId id="337" r:id="rId25"/>
    <p:sldId id="267" r:id="rId26"/>
    <p:sldId id="268" r:id="rId27"/>
    <p:sldId id="269" r:id="rId28"/>
    <p:sldId id="270" r:id="rId29"/>
    <p:sldId id="382" r:id="rId30"/>
    <p:sldId id="381" r:id="rId31"/>
    <p:sldId id="383" r:id="rId32"/>
    <p:sldId id="272" r:id="rId33"/>
    <p:sldId id="314" r:id="rId34"/>
    <p:sldId id="317" r:id="rId35"/>
    <p:sldId id="316" r:id="rId36"/>
    <p:sldId id="318" r:id="rId37"/>
    <p:sldId id="346" r:id="rId38"/>
    <p:sldId id="319" r:id="rId39"/>
    <p:sldId id="343" r:id="rId40"/>
    <p:sldId id="320" r:id="rId41"/>
    <p:sldId id="388" r:id="rId42"/>
    <p:sldId id="350" r:id="rId43"/>
    <p:sldId id="327" r:id="rId44"/>
    <p:sldId id="362" r:id="rId45"/>
    <p:sldId id="338" r:id="rId46"/>
    <p:sldId id="366" r:id="rId47"/>
    <p:sldId id="331" r:id="rId48"/>
    <p:sldId id="273" r:id="rId49"/>
    <p:sldId id="291" r:id="rId50"/>
    <p:sldId id="274" r:id="rId51"/>
    <p:sldId id="349" r:id="rId52"/>
    <p:sldId id="329" r:id="rId53"/>
    <p:sldId id="377" r:id="rId54"/>
    <p:sldId id="378" r:id="rId55"/>
    <p:sldId id="276" r:id="rId56"/>
    <p:sldId id="277" r:id="rId57"/>
    <p:sldId id="280" r:id="rId58"/>
    <p:sldId id="281" r:id="rId59"/>
    <p:sldId id="348" r:id="rId60"/>
    <p:sldId id="339" r:id="rId61"/>
    <p:sldId id="347" r:id="rId62"/>
    <p:sldId id="363" r:id="rId63"/>
    <p:sldId id="313" r:id="rId64"/>
    <p:sldId id="364" r:id="rId65"/>
    <p:sldId id="379" r:id="rId66"/>
    <p:sldId id="359" r:id="rId67"/>
    <p:sldId id="278" r:id="rId68"/>
    <p:sldId id="369" r:id="rId69"/>
    <p:sldId id="283" r:id="rId70"/>
    <p:sldId id="284" r:id="rId71"/>
    <p:sldId id="321" r:id="rId72"/>
    <p:sldId id="322" r:id="rId73"/>
    <p:sldId id="323" r:id="rId74"/>
    <p:sldId id="324" r:id="rId75"/>
    <p:sldId id="325" r:id="rId76"/>
    <p:sldId id="326" r:id="rId77"/>
    <p:sldId id="311" r:id="rId78"/>
    <p:sldId id="282" r:id="rId79"/>
  </p:sldIdLst>
  <p:sldSz cx="9144000" cy="6858000" type="letter"/>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1464"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1E3956A-0C3F-48A5-9108-19DCB5FE99F1}" type="datetimeFigureOut">
              <a:rPr lang="es-CR" smtClean="0"/>
              <a:pPr/>
              <a:t>17/7/2023</a:t>
            </a:fld>
            <a:endParaRPr lang="es-CR"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CR"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1E9FEF1-C942-4810-B545-001A16ABDF30}" type="slidenum">
              <a:rPr lang="es-CR" smtClean="0"/>
              <a:pPr/>
              <a:t>‹Nº›</a:t>
            </a:fld>
            <a:endParaRPr lang="es-CR"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6" name="Footer Placeholder 5"/>
          <p:cNvSpPr>
            <a:spLocks noGrp="1"/>
          </p:cNvSpPr>
          <p:nvPr>
            <p:ph type="ftr" sz="quarter" idx="11"/>
          </p:nvPr>
        </p:nvSpPr>
        <p:spPr/>
        <p:txBody>
          <a:bodyPr/>
          <a:lstStyle/>
          <a:p>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
        <p:nvSpPr>
          <p:cNvPr id="9" name="Content Placeholder 8"/>
          <p:cNvSpPr>
            <a:spLocks noGrp="1"/>
          </p:cNvSpPr>
          <p:nvPr>
            <p:ph sz="quarter" idx="13"/>
          </p:nvPr>
        </p:nvSpPr>
        <p:spPr>
          <a:xfrm>
            <a:off x="1042416" y="2313432"/>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8" name="Footer Placeholder 7"/>
          <p:cNvSpPr>
            <a:spLocks noGrp="1"/>
          </p:cNvSpPr>
          <p:nvPr>
            <p:ph type="ftr" sz="quarter" idx="11"/>
          </p:nvPr>
        </p:nvSpPr>
        <p:spPr/>
        <p:txBody>
          <a:bodyPr/>
          <a:lstStyle/>
          <a:p>
            <a:endParaRPr lang="es-CR" dirty="0"/>
          </a:p>
        </p:txBody>
      </p:sp>
      <p:sp>
        <p:nvSpPr>
          <p:cNvPr id="9" name="Slide Number Placeholder 8"/>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4" name="Footer Placeholder 3"/>
          <p:cNvSpPr>
            <a:spLocks noGrp="1"/>
          </p:cNvSpPr>
          <p:nvPr>
            <p:ph type="ftr" sz="quarter" idx="11"/>
          </p:nvPr>
        </p:nvSpPr>
        <p:spPr/>
        <p:txBody>
          <a:bodyPr/>
          <a:lstStyle/>
          <a:p>
            <a:endParaRPr lang="es-CR" dirty="0"/>
          </a:p>
        </p:txBody>
      </p:sp>
      <p:sp>
        <p:nvSpPr>
          <p:cNvPr id="5" name="Slide Number Placeholder 4"/>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3" name="Footer Placeholder 2"/>
          <p:cNvSpPr>
            <a:spLocks noGrp="1"/>
          </p:cNvSpPr>
          <p:nvPr>
            <p:ph type="ftr" sz="quarter" idx="11"/>
          </p:nvPr>
        </p:nvSpPr>
        <p:spPr/>
        <p:txBody>
          <a:bodyPr/>
          <a:lstStyle/>
          <a:p>
            <a:endParaRPr lang="es-CR" dirty="0"/>
          </a:p>
        </p:txBody>
      </p:sp>
      <p:sp>
        <p:nvSpPr>
          <p:cNvPr id="4" name="Slide Number Placeholder 3"/>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CR"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1E3956A-0C3F-48A5-9108-19DCB5FE99F1}" type="datetimeFigureOut">
              <a:rPr lang="es-CR" smtClean="0"/>
              <a:pPr/>
              <a:t>17/7/2023</a:t>
            </a:fld>
            <a:endParaRPr lang="es-CR"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1E3956A-0C3F-48A5-9108-19DCB5FE99F1}" type="datetimeFigureOut">
              <a:rPr lang="es-CR" smtClean="0"/>
              <a:pPr/>
              <a:t>17/7/2023</a:t>
            </a:fld>
            <a:endParaRPr lang="es-CR"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CR"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1E9FEF1-C942-4810-B545-001A16ABDF30}" type="slidenum">
              <a:rPr lang="es-CR" smtClean="0"/>
              <a:pPr/>
              <a:t>‹Nº›</a:t>
            </a:fld>
            <a:endParaRPr lang="es-CR"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67249" y="2382592"/>
            <a:ext cx="3536593" cy="2170358"/>
          </a:xfrm>
        </p:spPr>
        <p:txBody>
          <a:bodyPr>
            <a:noAutofit/>
          </a:bodyPr>
          <a:lstStyle/>
          <a:p>
            <a:r>
              <a:rPr lang="es-ES" dirty="0"/>
              <a:t>Bioética y  Derecho Humano a la Salud</a:t>
            </a:r>
            <a:endParaRPr lang="en-US" dirty="0"/>
          </a:p>
        </p:txBody>
      </p:sp>
      <p:sp>
        <p:nvSpPr>
          <p:cNvPr id="3" name="2 Marcador de contenido"/>
          <p:cNvSpPr>
            <a:spLocks noGrp="1"/>
          </p:cNvSpPr>
          <p:nvPr>
            <p:ph type="subTitle" idx="1"/>
          </p:nvPr>
        </p:nvSpPr>
        <p:spPr>
          <a:xfrm>
            <a:off x="4838700" y="4552950"/>
            <a:ext cx="3208020" cy="1448605"/>
          </a:xfrm>
        </p:spPr>
        <p:txBody>
          <a:bodyPr>
            <a:normAutofit/>
          </a:bodyPr>
          <a:lstStyle/>
          <a:p>
            <a:r>
              <a:rPr lang="es-ES" dirty="0" err="1"/>
              <a:t>Msc</a:t>
            </a:r>
            <a:r>
              <a:rPr lang="es-ES" dirty="0"/>
              <a:t>. Carlos Valerio</a:t>
            </a:r>
          </a:p>
          <a:p>
            <a:r>
              <a:rPr lang="es-ES" dirty="0"/>
              <a:t>Abogado con especialidad en Salud pública </a:t>
            </a:r>
          </a:p>
          <a:p>
            <a:endParaRPr lang="en-US" dirty="0"/>
          </a:p>
        </p:txBody>
      </p:sp>
    </p:spTree>
    <p:extLst>
      <p:ext uri="{BB962C8B-B14F-4D97-AF65-F5344CB8AC3E}">
        <p14:creationId xmlns:p14="http://schemas.microsoft.com/office/powerpoint/2010/main" val="50040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C7A9B-4666-CBFC-054C-CC13CD48289A}"/>
              </a:ext>
            </a:extLst>
          </p:cNvPr>
          <p:cNvSpPr>
            <a:spLocks noGrp="1"/>
          </p:cNvSpPr>
          <p:nvPr>
            <p:ph type="title"/>
          </p:nvPr>
        </p:nvSpPr>
        <p:spPr/>
        <p:txBody>
          <a:bodyPr>
            <a:normAutofit/>
          </a:bodyPr>
          <a:lstStyle/>
          <a:p>
            <a:pPr algn="ctr"/>
            <a:r>
              <a:rPr lang="es-CR" dirty="0"/>
              <a:t>En resumen </a:t>
            </a:r>
          </a:p>
        </p:txBody>
      </p:sp>
      <p:sp>
        <p:nvSpPr>
          <p:cNvPr id="3" name="Marcador de contenido 2">
            <a:extLst>
              <a:ext uri="{FF2B5EF4-FFF2-40B4-BE49-F238E27FC236}">
                <a16:creationId xmlns:a16="http://schemas.microsoft.com/office/drawing/2014/main" id="{BCD8052E-51D8-3B9C-75DD-F1427ABEDFFE}"/>
              </a:ext>
            </a:extLst>
          </p:cNvPr>
          <p:cNvSpPr>
            <a:spLocks noGrp="1"/>
          </p:cNvSpPr>
          <p:nvPr>
            <p:ph idx="1"/>
          </p:nvPr>
        </p:nvSpPr>
        <p:spPr/>
        <p:txBody>
          <a:bodyPr/>
          <a:lstStyle/>
          <a:p>
            <a:pPr algn="ctr"/>
            <a:endParaRPr lang="es-CR" b="1" dirty="0"/>
          </a:p>
          <a:p>
            <a:pPr algn="ctr"/>
            <a:r>
              <a:rPr lang="es-CR" b="1" dirty="0"/>
              <a:t>Que la persona sea el centro de las políticas públicas </a:t>
            </a:r>
          </a:p>
          <a:p>
            <a:pPr algn="ctr"/>
            <a:endParaRPr lang="es-CR" b="1" dirty="0"/>
          </a:p>
          <a:p>
            <a:pPr algn="ctr"/>
            <a:r>
              <a:rPr lang="es-CR" b="1" dirty="0"/>
              <a:t>Con enfoque de participación social </a:t>
            </a:r>
          </a:p>
          <a:p>
            <a:pPr algn="ctr"/>
            <a:endParaRPr lang="es-CR" b="1" dirty="0"/>
          </a:p>
          <a:p>
            <a:pPr algn="ctr"/>
            <a:r>
              <a:rPr lang="es-CR" b="1" dirty="0"/>
              <a:t>Cumplimiento del ODS</a:t>
            </a:r>
          </a:p>
          <a:p>
            <a:endParaRPr lang="es-CR" dirty="0"/>
          </a:p>
        </p:txBody>
      </p:sp>
    </p:spTree>
    <p:extLst>
      <p:ext uri="{BB962C8B-B14F-4D97-AF65-F5344CB8AC3E}">
        <p14:creationId xmlns:p14="http://schemas.microsoft.com/office/powerpoint/2010/main" val="280074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408BE83-28D4-F4E6-AEA4-7551710ACF13}"/>
              </a:ext>
            </a:extLst>
          </p:cNvPr>
          <p:cNvPicPr>
            <a:picLocks noChangeAspect="1"/>
          </p:cNvPicPr>
          <p:nvPr/>
        </p:nvPicPr>
        <p:blipFill>
          <a:blip r:embed="rId2"/>
          <a:stretch>
            <a:fillRect/>
          </a:stretch>
        </p:blipFill>
        <p:spPr>
          <a:xfrm>
            <a:off x="2886075" y="1047750"/>
            <a:ext cx="3371850" cy="4762500"/>
          </a:xfrm>
          <a:prstGeom prst="rect">
            <a:avLst/>
          </a:prstGeom>
        </p:spPr>
      </p:pic>
    </p:spTree>
    <p:extLst>
      <p:ext uri="{BB962C8B-B14F-4D97-AF65-F5344CB8AC3E}">
        <p14:creationId xmlns:p14="http://schemas.microsoft.com/office/powerpoint/2010/main" val="3834948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29C3B7-BC54-4E71-B820-3082E03709F2}"/>
              </a:ext>
            </a:extLst>
          </p:cNvPr>
          <p:cNvPicPr>
            <a:picLocks noChangeAspect="1"/>
          </p:cNvPicPr>
          <p:nvPr/>
        </p:nvPicPr>
        <p:blipFill>
          <a:blip r:embed="rId2"/>
          <a:stretch>
            <a:fillRect/>
          </a:stretch>
        </p:blipFill>
        <p:spPr>
          <a:xfrm>
            <a:off x="723900" y="390526"/>
            <a:ext cx="6524625" cy="3163381"/>
          </a:xfrm>
          <a:prstGeom prst="rect">
            <a:avLst/>
          </a:prstGeom>
        </p:spPr>
      </p:pic>
      <p:sp>
        <p:nvSpPr>
          <p:cNvPr id="3" name="CuadroTexto 2">
            <a:extLst>
              <a:ext uri="{FF2B5EF4-FFF2-40B4-BE49-F238E27FC236}">
                <a16:creationId xmlns:a16="http://schemas.microsoft.com/office/drawing/2014/main" id="{2AFF7476-9945-4BF6-AC84-D17B60F72264}"/>
              </a:ext>
            </a:extLst>
          </p:cNvPr>
          <p:cNvSpPr txBox="1"/>
          <p:nvPr/>
        </p:nvSpPr>
        <p:spPr>
          <a:xfrm>
            <a:off x="1247775" y="3697892"/>
            <a:ext cx="6591300" cy="1938992"/>
          </a:xfrm>
          <a:prstGeom prst="rect">
            <a:avLst/>
          </a:prstGeom>
          <a:noFill/>
        </p:spPr>
        <p:txBody>
          <a:bodyPr wrap="square" rtlCol="0">
            <a:spAutoFit/>
          </a:bodyPr>
          <a:lstStyle/>
          <a:p>
            <a:pPr algn="just"/>
            <a:r>
              <a:rPr lang="es-ES" sz="2000" b="0" i="0" dirty="0">
                <a:solidFill>
                  <a:srgbClr val="111111"/>
                </a:solidFill>
                <a:effectLst/>
                <a:latin typeface="Roboto" panose="02000000000000000000" pitchFamily="2" charset="0"/>
              </a:rPr>
              <a:t>La persona siente </a:t>
            </a:r>
            <a:r>
              <a:rPr lang="es-ES" sz="2000" b="1" i="0" dirty="0">
                <a:solidFill>
                  <a:srgbClr val="111111"/>
                </a:solidFill>
                <a:effectLst/>
                <a:latin typeface="Roboto" panose="02000000000000000000" pitchFamily="2" charset="0"/>
              </a:rPr>
              <a:t>respeto</a:t>
            </a:r>
            <a:r>
              <a:rPr lang="es-ES" sz="2000" b="0" i="0" dirty="0">
                <a:solidFill>
                  <a:srgbClr val="111111"/>
                </a:solidFill>
                <a:effectLst/>
                <a:latin typeface="Roboto" panose="02000000000000000000" pitchFamily="2" charset="0"/>
              </a:rPr>
              <a:t> por sí mismo y se valora al mismo tiempo que es respetado y valorado. </a:t>
            </a:r>
          </a:p>
          <a:p>
            <a:pPr algn="just"/>
            <a:endParaRPr lang="es-ES" sz="2000" dirty="0">
              <a:solidFill>
                <a:srgbClr val="111111"/>
              </a:solidFill>
              <a:latin typeface="Roboto" panose="02000000000000000000" pitchFamily="2" charset="0"/>
            </a:endParaRPr>
          </a:p>
          <a:p>
            <a:pPr algn="just"/>
            <a:r>
              <a:rPr lang="es-ES" sz="2000" b="0" i="0" dirty="0">
                <a:solidFill>
                  <a:srgbClr val="111111"/>
                </a:solidFill>
                <a:effectLst/>
                <a:latin typeface="Roboto" panose="02000000000000000000" pitchFamily="2" charset="0"/>
              </a:rPr>
              <a:t>Implica la necesidad de que todos los seres humanos sean tratados en un pie de </a:t>
            </a:r>
            <a:r>
              <a:rPr lang="es-ES" sz="2000" b="1" i="0" dirty="0">
                <a:solidFill>
                  <a:srgbClr val="111111"/>
                </a:solidFill>
                <a:effectLst/>
                <a:latin typeface="Roboto" panose="02000000000000000000" pitchFamily="2" charset="0"/>
              </a:rPr>
              <a:t>igualdad</a:t>
            </a:r>
            <a:r>
              <a:rPr lang="es-ES" sz="2000" b="0" i="0" dirty="0">
                <a:solidFill>
                  <a:srgbClr val="111111"/>
                </a:solidFill>
                <a:effectLst/>
                <a:latin typeface="Roboto" panose="02000000000000000000" pitchFamily="2" charset="0"/>
              </a:rPr>
              <a:t> y que puedan gozar de los derechos fundamentales que de </a:t>
            </a:r>
            <a:r>
              <a:rPr lang="es-ES" sz="2000" b="0" i="0">
                <a:solidFill>
                  <a:srgbClr val="111111"/>
                </a:solidFill>
                <a:effectLst/>
                <a:latin typeface="Roboto" panose="02000000000000000000" pitchFamily="2" charset="0"/>
              </a:rPr>
              <a:t>ellos derivan.</a:t>
            </a:r>
            <a:endParaRPr lang="es-CR" sz="2000" dirty="0"/>
          </a:p>
        </p:txBody>
      </p:sp>
    </p:spTree>
    <p:extLst>
      <p:ext uri="{BB962C8B-B14F-4D97-AF65-F5344CB8AC3E}">
        <p14:creationId xmlns:p14="http://schemas.microsoft.com/office/powerpoint/2010/main" val="351615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701" y="679935"/>
            <a:ext cx="7024744" cy="1143000"/>
          </a:xfrm>
        </p:spPr>
        <p:txBody>
          <a:bodyPr/>
          <a:lstStyle/>
          <a:p>
            <a:r>
              <a:rPr lang="en-US" dirty="0"/>
              <a:t>Libertad</a:t>
            </a:r>
          </a:p>
        </p:txBody>
      </p:sp>
      <p:pic>
        <p:nvPicPr>
          <p:cNvPr id="7" name="Marcador de contenido 6">
            <a:extLst>
              <a:ext uri="{FF2B5EF4-FFF2-40B4-BE49-F238E27FC236}">
                <a16:creationId xmlns:a16="http://schemas.microsoft.com/office/drawing/2014/main" id="{96BB3E8D-E300-4D1B-A630-D5C3725C843E}"/>
              </a:ext>
            </a:extLst>
          </p:cNvPr>
          <p:cNvPicPr>
            <a:picLocks noGrp="1" noChangeAspect="1"/>
          </p:cNvPicPr>
          <p:nvPr>
            <p:ph idx="1"/>
          </p:nvPr>
        </p:nvPicPr>
        <p:blipFill>
          <a:blip r:embed="rId2"/>
          <a:stretch>
            <a:fillRect/>
          </a:stretch>
        </p:blipFill>
        <p:spPr>
          <a:xfrm>
            <a:off x="1312951" y="2324100"/>
            <a:ext cx="6237111" cy="3508375"/>
          </a:xfrm>
          <a:prstGeom prst="rect">
            <a:avLst/>
          </a:prstGeom>
        </p:spPr>
      </p:pic>
    </p:spTree>
    <p:extLst>
      <p:ext uri="{BB962C8B-B14F-4D97-AF65-F5344CB8AC3E}">
        <p14:creationId xmlns:p14="http://schemas.microsoft.com/office/powerpoint/2010/main" val="25984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2040389"/>
          </a:xfrm>
        </p:spPr>
        <p:txBody>
          <a:bodyPr/>
          <a:lstStyle/>
          <a:p>
            <a:endParaRPr lang="en-US" dirty="0"/>
          </a:p>
        </p:txBody>
      </p:sp>
      <p:sp>
        <p:nvSpPr>
          <p:cNvPr id="3" name="2 Marcador de contenido"/>
          <p:cNvSpPr>
            <a:spLocks noGrp="1"/>
          </p:cNvSpPr>
          <p:nvPr>
            <p:ph idx="1"/>
          </p:nvPr>
        </p:nvSpPr>
        <p:spPr>
          <a:xfrm>
            <a:off x="1043493" y="3212432"/>
            <a:ext cx="6680782" cy="2620197"/>
          </a:xfrm>
        </p:spPr>
        <p:txBody>
          <a:bodyPr/>
          <a:lstStyle/>
          <a:p>
            <a:pPr marL="0" indent="0" algn="ctr">
              <a:buNone/>
            </a:pPr>
            <a:r>
              <a:rPr lang="es-ES" altLang="es-MX" dirty="0"/>
              <a:t> </a:t>
            </a:r>
            <a:r>
              <a:rPr lang="es-ES" altLang="es-MX" sz="4400" dirty="0"/>
              <a:t>¿ Cuál definición del derecho a la salud adoptamos ? </a:t>
            </a:r>
            <a:endParaRPr lang="en-US" sz="4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131" y="851987"/>
            <a:ext cx="19716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0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1895" y="365126"/>
            <a:ext cx="7700210" cy="1403516"/>
          </a:xfrm>
        </p:spPr>
        <p:txBody>
          <a:bodyPr/>
          <a:lstStyle/>
          <a:p>
            <a:pPr algn="ctr"/>
            <a:endParaRPr lang="en-US" dirty="0"/>
          </a:p>
        </p:txBody>
      </p:sp>
      <p:sp>
        <p:nvSpPr>
          <p:cNvPr id="3" name="2 Marcador de contenido"/>
          <p:cNvSpPr>
            <a:spLocks noGrp="1"/>
          </p:cNvSpPr>
          <p:nvPr>
            <p:ph idx="1"/>
          </p:nvPr>
        </p:nvSpPr>
        <p:spPr>
          <a:xfrm>
            <a:off x="581025" y="1962150"/>
            <a:ext cx="7934326" cy="4375150"/>
          </a:xfrm>
        </p:spPr>
        <p:txBody>
          <a:bodyPr>
            <a:normAutofit/>
          </a:bodyPr>
          <a:lstStyle/>
          <a:p>
            <a:pPr marL="68580" indent="0" algn="just">
              <a:buNone/>
            </a:pPr>
            <a:endParaRPr lang="es-ES" altLang="es-MX" dirty="0">
              <a:cs typeface="Times New Roman" pitchFamily="18" charset="0"/>
            </a:endParaRPr>
          </a:p>
          <a:p>
            <a:pPr algn="just"/>
            <a:r>
              <a:rPr lang="es-ES" altLang="es-MX" dirty="0">
                <a:cs typeface="Times New Roman" pitchFamily="18" charset="0"/>
              </a:rPr>
              <a:t>El derecho a la salud es un derecho humano básico. </a:t>
            </a:r>
          </a:p>
          <a:p>
            <a:pPr algn="just"/>
            <a:endParaRPr lang="es-ES" altLang="es-MX" dirty="0">
              <a:cs typeface="Times New Roman" pitchFamily="18" charset="0"/>
            </a:endParaRPr>
          </a:p>
          <a:p>
            <a:pPr algn="just"/>
            <a:r>
              <a:rPr lang="es-ES_tradnl" altLang="es-MX" dirty="0">
                <a:cs typeface="Times New Roman" panose="02020603050405020304" pitchFamily="18" charset="0"/>
              </a:rPr>
              <a:t>Reconocimiento de que </a:t>
            </a:r>
            <a:r>
              <a:rPr lang="es-ES_tradnl" altLang="es-MX" b="1" dirty="0">
                <a:cs typeface="Times New Roman" panose="02020603050405020304" pitchFamily="18" charset="0"/>
              </a:rPr>
              <a:t>todos</a:t>
            </a:r>
            <a:r>
              <a:rPr lang="es-ES_tradnl" altLang="es-MX" dirty="0">
                <a:cs typeface="Times New Roman" panose="02020603050405020304" pitchFamily="18" charset="0"/>
              </a:rPr>
              <a:t> son sujetos con </a:t>
            </a:r>
            <a:r>
              <a:rPr lang="es-ES_tradnl" altLang="es-MX" b="1" dirty="0">
                <a:cs typeface="Times New Roman" panose="02020603050405020304" pitchFamily="18" charset="0"/>
              </a:rPr>
              <a:t>dignidad y </a:t>
            </a:r>
            <a:r>
              <a:rPr lang="es-ES_tradnl" altLang="es-MX" dirty="0">
                <a:cs typeface="Times New Roman" panose="02020603050405020304" pitchFamily="18" charset="0"/>
              </a:rPr>
              <a:t>tienen el derecho de ser tratados con </a:t>
            </a:r>
            <a:r>
              <a:rPr lang="es-ES_tradnl" altLang="es-MX" b="1" dirty="0">
                <a:cs typeface="Times New Roman" panose="02020603050405020304" pitchFamily="18" charset="0"/>
              </a:rPr>
              <a:t>igualdad y equidad</a:t>
            </a:r>
            <a:r>
              <a:rPr lang="es-ES_tradnl" altLang="es-MX" dirty="0">
                <a:cs typeface="Times New Roman" panose="02020603050405020304" pitchFamily="18" charset="0"/>
              </a:rPr>
              <a:t> en cuanto a protección  del desarrollo  y el bienestar en todas las dimensiones del ser humano.</a:t>
            </a:r>
            <a:endParaRPr lang="es-ES" altLang="es-MX" dirty="0">
              <a:cs typeface="Times New Roman" pitchFamily="18" charset="0"/>
            </a:endParaRPr>
          </a:p>
          <a:p>
            <a:pPr algn="just"/>
            <a:endParaRPr lang="es-ES" altLang="es-MX" dirty="0">
              <a:cs typeface="Times New Roman" pitchFamily="18" charset="0"/>
            </a:endParaRPr>
          </a:p>
          <a:p>
            <a:pPr algn="just"/>
            <a:endParaRPr lang="es-ES_tradnl" altLang="es-MX" dirty="0">
              <a:cs typeface="Times New Roman" pitchFamily="18" charset="0"/>
            </a:endParaRPr>
          </a:p>
          <a:p>
            <a:endParaRPr lang="en-US" dirty="0"/>
          </a:p>
        </p:txBody>
      </p:sp>
    </p:spTree>
    <p:extLst>
      <p:ext uri="{BB962C8B-B14F-4D97-AF65-F5344CB8AC3E}">
        <p14:creationId xmlns:p14="http://schemas.microsoft.com/office/powerpoint/2010/main" val="249317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2445" y="1027664"/>
            <a:ext cx="7205789" cy="1143000"/>
          </a:xfrm>
        </p:spPr>
        <p:txBody>
          <a:bodyPr>
            <a:normAutofit/>
          </a:bodyPr>
          <a:lstStyle/>
          <a:p>
            <a:pPr algn="ctr"/>
            <a:endParaRPr lang="en-US" dirty="0"/>
          </a:p>
        </p:txBody>
      </p:sp>
      <p:sp>
        <p:nvSpPr>
          <p:cNvPr id="3" name="2 Marcador de contenido"/>
          <p:cNvSpPr>
            <a:spLocks noGrp="1"/>
          </p:cNvSpPr>
          <p:nvPr>
            <p:ph idx="1"/>
          </p:nvPr>
        </p:nvSpPr>
        <p:spPr>
          <a:xfrm>
            <a:off x="862446" y="2265218"/>
            <a:ext cx="6958364" cy="3567411"/>
          </a:xfrm>
        </p:spPr>
        <p:txBody>
          <a:bodyPr>
            <a:normAutofit fontScale="85000" lnSpcReduction="10000"/>
          </a:bodyPr>
          <a:lstStyle/>
          <a:p>
            <a:pPr marL="68580" indent="0" algn="just">
              <a:buNone/>
            </a:pPr>
            <a:r>
              <a:rPr lang="es-CR" dirty="0"/>
              <a:t>El derecho a la salud implica </a:t>
            </a:r>
            <a:r>
              <a:rPr lang="es-CR" b="1" dirty="0"/>
              <a:t>libertades</a:t>
            </a:r>
            <a:r>
              <a:rPr lang="es-CR" dirty="0"/>
              <a:t> y </a:t>
            </a:r>
            <a:r>
              <a:rPr lang="es-CR" b="1" dirty="0"/>
              <a:t>garantías</a:t>
            </a:r>
            <a:r>
              <a:rPr lang="es-CR" dirty="0"/>
              <a:t>. </a:t>
            </a:r>
          </a:p>
          <a:p>
            <a:pPr marL="68580" indent="0" algn="just">
              <a:buNone/>
            </a:pPr>
            <a:endParaRPr lang="es-CR" dirty="0"/>
          </a:p>
          <a:p>
            <a:pPr marL="68580" indent="0" algn="just">
              <a:buNone/>
            </a:pPr>
            <a:r>
              <a:rPr lang="es-CR" dirty="0"/>
              <a:t>Implica la actuación de </a:t>
            </a:r>
            <a:r>
              <a:rPr lang="es-CR" b="1" dirty="0"/>
              <a:t>todos</a:t>
            </a:r>
            <a:r>
              <a:rPr lang="es-CR" dirty="0"/>
              <a:t> sobre el ambiente, la economía, la educación para crear las condiciones para </a:t>
            </a:r>
            <a:r>
              <a:rPr lang="es-CR" b="1" dirty="0"/>
              <a:t>evitar </a:t>
            </a:r>
            <a:r>
              <a:rPr lang="es-CR" dirty="0"/>
              <a:t>el daño y promover el bienestar.</a:t>
            </a:r>
          </a:p>
          <a:p>
            <a:pPr marL="68580" indent="0" algn="just">
              <a:buNone/>
            </a:pPr>
            <a:endParaRPr lang="es-ES_tradnl" altLang="es-MX" dirty="0">
              <a:cs typeface="Times New Roman" pitchFamily="18" charset="0"/>
            </a:endParaRPr>
          </a:p>
          <a:p>
            <a:pPr marL="68580" indent="0" algn="just">
              <a:buNone/>
            </a:pPr>
            <a:r>
              <a:rPr lang="es-ES_tradnl" altLang="es-MX" dirty="0">
                <a:cs typeface="Times New Roman" pitchFamily="18" charset="0"/>
              </a:rPr>
              <a:t>Deber de la </a:t>
            </a:r>
            <a:r>
              <a:rPr lang="es-ES_tradnl" altLang="es-MX" b="1" dirty="0">
                <a:cs typeface="Times New Roman" pitchFamily="18" charset="0"/>
              </a:rPr>
              <a:t>Administración Sanitaria </a:t>
            </a:r>
            <a:r>
              <a:rPr lang="es-ES_tradnl" altLang="es-MX" dirty="0">
                <a:cs typeface="Times New Roman" pitchFamily="18" charset="0"/>
              </a:rPr>
              <a:t>de </a:t>
            </a:r>
            <a:r>
              <a:rPr lang="es-ES_tradnl" altLang="es-MX" b="1" dirty="0">
                <a:cs typeface="Times New Roman" pitchFamily="18" charset="0"/>
              </a:rPr>
              <a:t>obtener, proveer,  organizar y distribuir </a:t>
            </a:r>
            <a:r>
              <a:rPr lang="es-ES_tradnl" altLang="es-MX" dirty="0">
                <a:cs typeface="Times New Roman" pitchFamily="18" charset="0"/>
              </a:rPr>
              <a:t> los recursos y mecanismos que los habitantes necesiten a fin de favorecer sus condiciones de vida.</a:t>
            </a:r>
          </a:p>
          <a:p>
            <a:pPr marL="68580" indent="0">
              <a:buNone/>
            </a:pPr>
            <a:endParaRPr lang="en-US" dirty="0"/>
          </a:p>
          <a:p>
            <a:endParaRPr lang="en-US" dirty="0"/>
          </a:p>
        </p:txBody>
      </p:sp>
    </p:spTree>
    <p:extLst>
      <p:ext uri="{BB962C8B-B14F-4D97-AF65-F5344CB8AC3E}">
        <p14:creationId xmlns:p14="http://schemas.microsoft.com/office/powerpoint/2010/main" val="260354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70021" y="758536"/>
            <a:ext cx="7760915" cy="540875"/>
          </a:xfrm>
        </p:spPr>
        <p:txBody>
          <a:bodyPr>
            <a:normAutofit fontScale="90000"/>
          </a:bodyPr>
          <a:lstStyle/>
          <a:p>
            <a:r>
              <a:rPr lang="es-CR" sz="3600" dirty="0"/>
              <a:t>Derecho a la salud y Salud Pública</a:t>
            </a:r>
            <a:endParaRPr lang="en-US" sz="3600" dirty="0"/>
          </a:p>
        </p:txBody>
      </p:sp>
      <p:sp>
        <p:nvSpPr>
          <p:cNvPr id="3" name="2 Marcador de contenido"/>
          <p:cNvSpPr>
            <a:spLocks noGrp="1"/>
          </p:cNvSpPr>
          <p:nvPr>
            <p:ph idx="1"/>
          </p:nvPr>
        </p:nvSpPr>
        <p:spPr>
          <a:xfrm>
            <a:off x="517358" y="1359568"/>
            <a:ext cx="7976938" cy="4473062"/>
          </a:xfrm>
          <a:noFill/>
        </p:spPr>
        <p:txBody>
          <a:bodyPr>
            <a:normAutofit/>
          </a:bodyPr>
          <a:lstStyle/>
          <a:p>
            <a:pPr algn="just"/>
            <a:r>
              <a:rPr lang="es-CR" sz="2000" b="1" dirty="0"/>
              <a:t>Determinantes de la salud. </a:t>
            </a:r>
            <a:r>
              <a:rPr lang="es-CR" sz="2000" dirty="0"/>
              <a:t>Circunstancias personales, sociales, políticas y  ambientales en que las personas nacen, crecen, viven, trabajan y envejecen, </a:t>
            </a:r>
            <a:r>
              <a:rPr lang="es-CR" sz="2000" b="1" u="sng" dirty="0"/>
              <a:t>incluido el sistema de salud.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419" y="2671011"/>
            <a:ext cx="5476598" cy="389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5811253" y="4538112"/>
            <a:ext cx="950493" cy="105657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13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0179" y="721896"/>
            <a:ext cx="6909524" cy="1479884"/>
          </a:xfrm>
        </p:spPr>
        <p:txBody>
          <a:bodyPr>
            <a:normAutofit/>
          </a:bodyPr>
          <a:lstStyle/>
          <a:p>
            <a:pPr algn="ctr"/>
            <a:r>
              <a:rPr lang="es-MX" dirty="0"/>
              <a:t>¿Cuáles son las fuentes del Derecho a la Salud?</a:t>
            </a:r>
          </a:p>
        </p:txBody>
      </p:sp>
      <p:sp>
        <p:nvSpPr>
          <p:cNvPr id="3" name="Marcador de texto 2"/>
          <p:cNvSpPr>
            <a:spLocks noGrp="1"/>
          </p:cNvSpPr>
          <p:nvPr>
            <p:ph type="body" idx="1"/>
          </p:nvPr>
        </p:nvSpPr>
        <p:spPr>
          <a:xfrm>
            <a:off x="1167063" y="2538664"/>
            <a:ext cx="6729049" cy="3248950"/>
          </a:xfrm>
        </p:spPr>
        <p:txBody>
          <a:bodyPr/>
          <a:lstStyle/>
          <a:p>
            <a:endParaRPr lang="es-MX"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990" y="2382252"/>
            <a:ext cx="6329221" cy="371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79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6770474" cy="759572"/>
          </a:xfrm>
        </p:spPr>
        <p:txBody>
          <a:bodyPr/>
          <a:lstStyle/>
          <a:p>
            <a:pPr algn="ctr"/>
            <a:r>
              <a:rPr lang="es-CR" dirty="0"/>
              <a:t>Mundo normativo</a:t>
            </a:r>
            <a:endParaRPr lang="en-US" dirty="0"/>
          </a:p>
        </p:txBody>
      </p:sp>
      <p:sp>
        <p:nvSpPr>
          <p:cNvPr id="3" name="2 Marcador de contenido"/>
          <p:cNvSpPr>
            <a:spLocks noGrp="1"/>
          </p:cNvSpPr>
          <p:nvPr>
            <p:ph idx="1"/>
          </p:nvPr>
        </p:nvSpPr>
        <p:spPr/>
        <p:txBody>
          <a:bodyPr>
            <a:normAutofit fontScale="70000" lnSpcReduction="20000"/>
          </a:bodyPr>
          <a:lstStyle/>
          <a:p>
            <a:pPr algn="ctr">
              <a:spcBef>
                <a:spcPct val="0"/>
              </a:spcBef>
              <a:buClrTx/>
              <a:buFontTx/>
              <a:buNone/>
            </a:pPr>
            <a:r>
              <a:rPr lang="es-CR" altLang="es-MX" sz="3600" i="1" dirty="0" err="1"/>
              <a:t>Soft</a:t>
            </a:r>
            <a:r>
              <a:rPr lang="es-CR" altLang="es-MX" sz="3600" i="1" dirty="0"/>
              <a:t> </a:t>
            </a:r>
            <a:r>
              <a:rPr lang="es-CR" altLang="es-MX" sz="3600" i="1" dirty="0" err="1"/>
              <a:t>Law</a:t>
            </a:r>
            <a:r>
              <a:rPr lang="es-CR" altLang="es-MX" sz="3600" i="1" dirty="0"/>
              <a:t>. Derecho Blando</a:t>
            </a:r>
          </a:p>
          <a:p>
            <a:pPr algn="ctr">
              <a:spcBef>
                <a:spcPct val="0"/>
              </a:spcBef>
              <a:buClrTx/>
              <a:buFontTx/>
              <a:buNone/>
            </a:pPr>
            <a:r>
              <a:rPr lang="es-CR" altLang="es-MX" sz="3600" dirty="0"/>
              <a:t>Declaraciones,  Guías</a:t>
            </a:r>
          </a:p>
          <a:p>
            <a:pPr algn="ctr">
              <a:spcBef>
                <a:spcPct val="0"/>
              </a:spcBef>
              <a:buClrTx/>
              <a:buFontTx/>
              <a:buNone/>
            </a:pPr>
            <a:r>
              <a:rPr lang="es-CR" sz="3200" dirty="0"/>
              <a:t>Decisiones, recomendaciones y códigos de conducta</a:t>
            </a:r>
            <a:endParaRPr lang="es-CR" altLang="es-MX" sz="3600" dirty="0"/>
          </a:p>
          <a:p>
            <a:pPr algn="ctr">
              <a:spcBef>
                <a:spcPct val="0"/>
              </a:spcBef>
              <a:buClrTx/>
              <a:buFontTx/>
              <a:buNone/>
            </a:pPr>
            <a:r>
              <a:rPr lang="es-CR" altLang="es-MX" sz="4400" dirty="0"/>
              <a:t>Poder Moral</a:t>
            </a:r>
          </a:p>
          <a:p>
            <a:pPr algn="ctr">
              <a:spcBef>
                <a:spcPct val="0"/>
              </a:spcBef>
              <a:buClrTx/>
              <a:buFontTx/>
              <a:buNone/>
            </a:pPr>
            <a:endParaRPr lang="es-CR" altLang="es-MX" sz="3600" dirty="0"/>
          </a:p>
          <a:p>
            <a:pPr algn="ctr">
              <a:spcBef>
                <a:spcPct val="0"/>
              </a:spcBef>
              <a:buClrTx/>
              <a:buFontTx/>
              <a:buNone/>
            </a:pPr>
            <a:r>
              <a:rPr lang="es-CR" altLang="es-MX" sz="3600" dirty="0"/>
              <a:t>&amp;</a:t>
            </a:r>
          </a:p>
          <a:p>
            <a:pPr algn="ctr">
              <a:spcBef>
                <a:spcPct val="0"/>
              </a:spcBef>
              <a:buClrTx/>
              <a:buFontTx/>
              <a:buNone/>
            </a:pPr>
            <a:r>
              <a:rPr lang="es-CR" altLang="es-MX" sz="3600" dirty="0" err="1"/>
              <a:t>Hard</a:t>
            </a:r>
            <a:r>
              <a:rPr lang="es-CR" altLang="es-MX" sz="3600" dirty="0"/>
              <a:t> </a:t>
            </a:r>
            <a:r>
              <a:rPr lang="es-CR" altLang="es-MX" sz="3600" dirty="0" err="1"/>
              <a:t>Law</a:t>
            </a:r>
            <a:r>
              <a:rPr lang="es-CR" altLang="es-MX" sz="3600" dirty="0"/>
              <a:t>. </a:t>
            </a:r>
          </a:p>
          <a:p>
            <a:pPr algn="ctr">
              <a:spcBef>
                <a:spcPct val="0"/>
              </a:spcBef>
              <a:buClrTx/>
              <a:buFontTx/>
              <a:buNone/>
            </a:pPr>
            <a:r>
              <a:rPr lang="es-CR" altLang="es-MX" sz="3600" dirty="0"/>
              <a:t>Convenios, Tratados, Leyes</a:t>
            </a:r>
          </a:p>
          <a:p>
            <a:pPr algn="ctr">
              <a:spcBef>
                <a:spcPct val="0"/>
              </a:spcBef>
              <a:buClrTx/>
              <a:buFontTx/>
              <a:buNone/>
            </a:pPr>
            <a:r>
              <a:rPr lang="es-CR" altLang="es-MX" sz="4400" dirty="0"/>
              <a:t>Poder legal </a:t>
            </a:r>
          </a:p>
          <a:p>
            <a:endParaRPr lang="en-US" dirty="0"/>
          </a:p>
        </p:txBody>
      </p:sp>
    </p:spTree>
    <p:extLst>
      <p:ext uri="{BB962C8B-B14F-4D97-AF65-F5344CB8AC3E}">
        <p14:creationId xmlns:p14="http://schemas.microsoft.com/office/powerpoint/2010/main" val="18307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7024744" cy="750336"/>
          </a:xfrm>
        </p:spPr>
        <p:txBody>
          <a:bodyPr/>
          <a:lstStyle/>
          <a:p>
            <a:pPr algn="ctr"/>
            <a:r>
              <a:rPr lang="es-CR" dirty="0"/>
              <a:t>Índice</a:t>
            </a:r>
            <a:endParaRPr lang="en-US" dirty="0"/>
          </a:p>
        </p:txBody>
      </p:sp>
      <p:sp>
        <p:nvSpPr>
          <p:cNvPr id="3" name="2 Marcador de contenido"/>
          <p:cNvSpPr>
            <a:spLocks noGrp="1"/>
          </p:cNvSpPr>
          <p:nvPr>
            <p:ph idx="1"/>
          </p:nvPr>
        </p:nvSpPr>
        <p:spPr>
          <a:xfrm>
            <a:off x="1043492" y="1841500"/>
            <a:ext cx="6777317" cy="4470400"/>
          </a:xfrm>
        </p:spPr>
        <p:txBody>
          <a:bodyPr>
            <a:normAutofit fontScale="92500" lnSpcReduction="10000"/>
          </a:bodyPr>
          <a:lstStyle/>
          <a:p>
            <a:pPr marL="0" indent="0">
              <a:buNone/>
            </a:pPr>
            <a:endParaRPr lang="es-ES" altLang="es-MX" dirty="0"/>
          </a:p>
          <a:p>
            <a:r>
              <a:rPr lang="es-ES" altLang="es-MX" dirty="0"/>
              <a:t>Derecho a la salud</a:t>
            </a:r>
          </a:p>
          <a:p>
            <a:endParaRPr lang="es-ES" altLang="es-MX" dirty="0"/>
          </a:p>
          <a:p>
            <a:r>
              <a:rPr lang="es-ES" altLang="es-MX" dirty="0"/>
              <a:t>Fuentes del derecho a la salud</a:t>
            </a:r>
          </a:p>
          <a:p>
            <a:endParaRPr lang="es-ES" altLang="es-MX" dirty="0"/>
          </a:p>
          <a:p>
            <a:r>
              <a:rPr lang="es-ES" altLang="es-MX" dirty="0"/>
              <a:t>Regulaciones de Derechos Humanos y Salud</a:t>
            </a:r>
          </a:p>
          <a:p>
            <a:endParaRPr lang="es-ES" altLang="es-MX" dirty="0"/>
          </a:p>
          <a:p>
            <a:r>
              <a:rPr lang="es-ES" altLang="es-MX" dirty="0"/>
              <a:t>Ramas del Derecho a la salud</a:t>
            </a:r>
          </a:p>
          <a:p>
            <a:pPr marL="68580" indent="0">
              <a:buNone/>
            </a:pPr>
            <a:endParaRPr lang="es-ES" altLang="es-MX" dirty="0"/>
          </a:p>
          <a:p>
            <a:r>
              <a:rPr lang="es-ES" altLang="es-MX" dirty="0"/>
              <a:t>Bioética</a:t>
            </a:r>
          </a:p>
          <a:p>
            <a:endParaRPr lang="es-ES" altLang="es-MX" dirty="0"/>
          </a:p>
          <a:p>
            <a:r>
              <a:rPr lang="es-ES" altLang="es-MX" dirty="0"/>
              <a:t>Necesidades y vacíos</a:t>
            </a:r>
          </a:p>
          <a:p>
            <a:endParaRPr lang="es-ES" altLang="es-MX" dirty="0"/>
          </a:p>
          <a:p>
            <a:endParaRPr lang="es-ES" altLang="es-MX" dirty="0"/>
          </a:p>
          <a:p>
            <a:endParaRPr lang="en-US" dirty="0"/>
          </a:p>
        </p:txBody>
      </p:sp>
    </p:spTree>
    <p:extLst>
      <p:ext uri="{BB962C8B-B14F-4D97-AF65-F5344CB8AC3E}">
        <p14:creationId xmlns:p14="http://schemas.microsoft.com/office/powerpoint/2010/main" val="4117519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877" y="374574"/>
            <a:ext cx="7525157" cy="749146"/>
          </a:xfrm>
        </p:spPr>
        <p:txBody>
          <a:bodyPr>
            <a:normAutofit fontScale="90000"/>
          </a:bodyPr>
          <a:lstStyle/>
          <a:p>
            <a:r>
              <a:rPr lang="es-CR" sz="4400" dirty="0" err="1"/>
              <a:t>Soft</a:t>
            </a:r>
            <a:r>
              <a:rPr lang="es-CR" sz="4400" dirty="0"/>
              <a:t> </a:t>
            </a:r>
            <a:r>
              <a:rPr lang="es-CR" sz="4400" dirty="0" err="1"/>
              <a:t>Law</a:t>
            </a:r>
            <a:r>
              <a:rPr lang="es-CR" sz="4400" dirty="0"/>
              <a:t> </a:t>
            </a:r>
            <a:endParaRPr lang="en-US" sz="4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555" y="997675"/>
            <a:ext cx="21050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475" y="3682710"/>
            <a:ext cx="1897186" cy="288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26825" y="3422814"/>
            <a:ext cx="4120308" cy="276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371600"/>
            <a:ext cx="5729001" cy="288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4279C2C3-4950-4F7B-A4AC-0F406EEB5D01}"/>
              </a:ext>
            </a:extLst>
          </p:cNvPr>
          <p:cNvPicPr>
            <a:picLocks noChangeAspect="1"/>
          </p:cNvPicPr>
          <p:nvPr/>
        </p:nvPicPr>
        <p:blipFill>
          <a:blip r:embed="rId6"/>
          <a:stretch>
            <a:fillRect/>
          </a:stretch>
        </p:blipFill>
        <p:spPr>
          <a:xfrm>
            <a:off x="704849" y="4333876"/>
            <a:ext cx="3891931" cy="1971674"/>
          </a:xfrm>
          <a:prstGeom prst="rect">
            <a:avLst/>
          </a:prstGeom>
        </p:spPr>
      </p:pic>
    </p:spTree>
    <p:extLst>
      <p:ext uri="{BB962C8B-B14F-4D97-AF65-F5344CB8AC3E}">
        <p14:creationId xmlns:p14="http://schemas.microsoft.com/office/powerpoint/2010/main" val="84383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725" y="180473"/>
            <a:ext cx="7321841" cy="866129"/>
          </a:xfrm>
        </p:spPr>
        <p:txBody>
          <a:bodyPr/>
          <a:lstStyle/>
          <a:p>
            <a:r>
              <a:rPr lang="es-CR" dirty="0" err="1"/>
              <a:t>Hard</a:t>
            </a:r>
            <a:r>
              <a:rPr lang="es-CR" dirty="0"/>
              <a:t> </a:t>
            </a:r>
            <a:r>
              <a:rPr lang="es-CR" dirty="0" err="1"/>
              <a:t>Law</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295" y="2973220"/>
            <a:ext cx="3287126"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389" y="3717758"/>
            <a:ext cx="1876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419" y="418598"/>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117" y="3298658"/>
            <a:ext cx="17907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121" y="910532"/>
            <a:ext cx="22574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DF0901EA-72AA-47C7-BEE8-F5C478964D2B}"/>
              </a:ext>
            </a:extLst>
          </p:cNvPr>
          <p:cNvPicPr>
            <a:picLocks noChangeAspect="1"/>
          </p:cNvPicPr>
          <p:nvPr/>
        </p:nvPicPr>
        <p:blipFill>
          <a:blip r:embed="rId7"/>
          <a:stretch>
            <a:fillRect/>
          </a:stretch>
        </p:blipFill>
        <p:spPr>
          <a:xfrm>
            <a:off x="3220031" y="753670"/>
            <a:ext cx="3286029" cy="2469094"/>
          </a:xfrm>
          <a:prstGeom prst="rect">
            <a:avLst/>
          </a:prstGeom>
        </p:spPr>
      </p:pic>
    </p:spTree>
    <p:extLst>
      <p:ext uri="{BB962C8B-B14F-4D97-AF65-F5344CB8AC3E}">
        <p14:creationId xmlns:p14="http://schemas.microsoft.com/office/powerpoint/2010/main" val="92875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a:bodyPr>
          <a:lstStyle/>
          <a:p>
            <a:pPr marL="0" indent="0" algn="ctr">
              <a:buNone/>
            </a:pPr>
            <a:r>
              <a:rPr lang="es-ES" altLang="es-MX" sz="4400" dirty="0"/>
              <a:t>¿ Cuál normativa internacional regula el derecho a la salud ?</a:t>
            </a:r>
            <a:endParaRPr lang="en-US" sz="4400" dirty="0"/>
          </a:p>
        </p:txBody>
      </p:sp>
    </p:spTree>
    <p:extLst>
      <p:ext uri="{BB962C8B-B14F-4D97-AF65-F5344CB8AC3E}">
        <p14:creationId xmlns:p14="http://schemas.microsoft.com/office/powerpoint/2010/main" val="40591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365126"/>
            <a:ext cx="7886700" cy="1425574"/>
          </a:xfrm>
        </p:spPr>
        <p:txBody>
          <a:bodyPr>
            <a:normAutofit/>
          </a:bodyPr>
          <a:lstStyle/>
          <a:p>
            <a:pPr algn="ctr"/>
            <a:r>
              <a:rPr lang="es-ES" altLang="es-MX" dirty="0"/>
              <a:t>Derecho Internacional y Derecho a la Salud</a:t>
            </a:r>
            <a:endParaRPr lang="en-US" dirty="0"/>
          </a:p>
        </p:txBody>
      </p:sp>
      <p:sp>
        <p:nvSpPr>
          <p:cNvPr id="3" name="2 Marcador de contenido"/>
          <p:cNvSpPr>
            <a:spLocks noGrp="1"/>
          </p:cNvSpPr>
          <p:nvPr>
            <p:ph idx="1"/>
          </p:nvPr>
        </p:nvSpPr>
        <p:spPr/>
        <p:txBody>
          <a:bodyPr>
            <a:normAutofit fontScale="85000" lnSpcReduction="20000"/>
          </a:bodyPr>
          <a:lstStyle/>
          <a:p>
            <a:r>
              <a:rPr lang="es-ES" altLang="es-MX" dirty="0">
                <a:cs typeface="Times New Roman" pitchFamily="18" charset="0"/>
              </a:rPr>
              <a:t>Convención Americana de Derechos Humanos</a:t>
            </a:r>
          </a:p>
          <a:p>
            <a:r>
              <a:rPr lang="es-ES" altLang="es-MX" dirty="0">
                <a:cs typeface="Times New Roman" pitchFamily="18" charset="0"/>
              </a:rPr>
              <a:t>Pacto Internacional de Derechos Civiles y Políticos</a:t>
            </a:r>
          </a:p>
          <a:p>
            <a:r>
              <a:rPr lang="es-ES" altLang="es-MX" dirty="0">
                <a:cs typeface="Times New Roman" pitchFamily="18" charset="0"/>
              </a:rPr>
              <a:t>Declaración Universal de Derechos Humanos</a:t>
            </a:r>
          </a:p>
          <a:p>
            <a:r>
              <a:rPr lang="es-ES" altLang="es-MX" dirty="0">
                <a:cs typeface="Times New Roman" pitchFamily="18" charset="0"/>
              </a:rPr>
              <a:t>Pacto Internacional de Derechos Económicos, Sociales y Culturales</a:t>
            </a:r>
          </a:p>
          <a:p>
            <a:r>
              <a:rPr lang="es-ES" altLang="es-MX" dirty="0">
                <a:cs typeface="Times New Roman" pitchFamily="18" charset="0"/>
              </a:rPr>
              <a:t>Convención de la ONU sobre la Eliminación de Todas las Formas de Discriminación contra la Mujer</a:t>
            </a:r>
          </a:p>
          <a:p>
            <a:r>
              <a:rPr lang="es-ES" altLang="es-MX" dirty="0">
                <a:cs typeface="Times New Roman" pitchFamily="18" charset="0"/>
              </a:rPr>
              <a:t>Convención Iberoamericana de Derechos de los Jóvenes</a:t>
            </a:r>
            <a:r>
              <a:rPr lang="es-ES" altLang="es-MX" dirty="0"/>
              <a:t> </a:t>
            </a:r>
          </a:p>
          <a:p>
            <a:r>
              <a:rPr lang="es-ES" altLang="es-MX" b="1" dirty="0"/>
              <a:t>Reglamento Sanitario Internacional</a:t>
            </a:r>
          </a:p>
          <a:p>
            <a:r>
              <a:rPr lang="es-ES" altLang="es-MX" b="1" dirty="0"/>
              <a:t>Convenio Marco de la OMS contra el Tabaco</a:t>
            </a:r>
          </a:p>
          <a:p>
            <a:endParaRPr lang="es-ES" altLang="es-MX" dirty="0"/>
          </a:p>
          <a:p>
            <a:endParaRPr lang="en-US" dirty="0"/>
          </a:p>
        </p:txBody>
      </p:sp>
    </p:spTree>
    <p:extLst>
      <p:ext uri="{BB962C8B-B14F-4D97-AF65-F5344CB8AC3E}">
        <p14:creationId xmlns:p14="http://schemas.microsoft.com/office/powerpoint/2010/main" val="2090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80">
                                          <p:stCondLst>
                                            <p:cond delay="0"/>
                                          </p:stCondLst>
                                        </p:cTn>
                                        <p:tgtEl>
                                          <p:spTgt spid="3">
                                            <p:txEl>
                                              <p:pRg st="6" end="6"/>
                                            </p:txEl>
                                          </p:spTgt>
                                        </p:tgtEl>
                                      </p:cBhvr>
                                    </p:animEffect>
                                    <p:anim calcmode="lin" valueType="num">
                                      <p:cBhvr>
                                        <p:cTn id="41"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6" end="6"/>
                                            </p:txEl>
                                          </p:spTgt>
                                        </p:tgtEl>
                                      </p:cBhvr>
                                      <p:to x="100000" y="60000"/>
                                    </p:animScale>
                                    <p:animScale>
                                      <p:cBhvr>
                                        <p:cTn id="47" dur="166" decel="50000">
                                          <p:stCondLst>
                                            <p:cond delay="676"/>
                                          </p:stCondLst>
                                        </p:cTn>
                                        <p:tgtEl>
                                          <p:spTgt spid="3">
                                            <p:txEl>
                                              <p:pRg st="6" end="6"/>
                                            </p:txEl>
                                          </p:spTgt>
                                        </p:tgtEl>
                                      </p:cBhvr>
                                      <p:to x="100000" y="100000"/>
                                    </p:animScale>
                                    <p:animScale>
                                      <p:cBhvr>
                                        <p:cTn id="48" dur="26">
                                          <p:stCondLst>
                                            <p:cond delay="1312"/>
                                          </p:stCondLst>
                                        </p:cTn>
                                        <p:tgtEl>
                                          <p:spTgt spid="3">
                                            <p:txEl>
                                              <p:pRg st="6" end="6"/>
                                            </p:txEl>
                                          </p:spTgt>
                                        </p:tgtEl>
                                      </p:cBhvr>
                                      <p:to x="100000" y="80000"/>
                                    </p:animScale>
                                    <p:animScale>
                                      <p:cBhvr>
                                        <p:cTn id="49" dur="166" decel="50000">
                                          <p:stCondLst>
                                            <p:cond delay="1338"/>
                                          </p:stCondLst>
                                        </p:cTn>
                                        <p:tgtEl>
                                          <p:spTgt spid="3">
                                            <p:txEl>
                                              <p:pRg st="6" end="6"/>
                                            </p:txEl>
                                          </p:spTgt>
                                        </p:tgtEl>
                                      </p:cBhvr>
                                      <p:to x="100000" y="100000"/>
                                    </p:animScale>
                                    <p:animScale>
                                      <p:cBhvr>
                                        <p:cTn id="50" dur="26">
                                          <p:stCondLst>
                                            <p:cond delay="1642"/>
                                          </p:stCondLst>
                                        </p:cTn>
                                        <p:tgtEl>
                                          <p:spTgt spid="3">
                                            <p:txEl>
                                              <p:pRg st="6" end="6"/>
                                            </p:txEl>
                                          </p:spTgt>
                                        </p:tgtEl>
                                      </p:cBhvr>
                                      <p:to x="100000" y="90000"/>
                                    </p:animScale>
                                    <p:animScale>
                                      <p:cBhvr>
                                        <p:cTn id="51" dur="166" decel="50000">
                                          <p:stCondLst>
                                            <p:cond delay="1668"/>
                                          </p:stCondLst>
                                        </p:cTn>
                                        <p:tgtEl>
                                          <p:spTgt spid="3">
                                            <p:txEl>
                                              <p:pRg st="6" end="6"/>
                                            </p:txEl>
                                          </p:spTgt>
                                        </p:tgtEl>
                                      </p:cBhvr>
                                      <p:to x="100000" y="100000"/>
                                    </p:animScale>
                                    <p:animScale>
                                      <p:cBhvr>
                                        <p:cTn id="52" dur="26">
                                          <p:stCondLst>
                                            <p:cond delay="1808"/>
                                          </p:stCondLst>
                                        </p:cTn>
                                        <p:tgtEl>
                                          <p:spTgt spid="3">
                                            <p:txEl>
                                              <p:pRg st="6" end="6"/>
                                            </p:txEl>
                                          </p:spTgt>
                                        </p:tgtEl>
                                      </p:cBhvr>
                                      <p:to x="100000" y="95000"/>
                                    </p:animScale>
                                    <p:animScale>
                                      <p:cBhvr>
                                        <p:cTn id="53" dur="166" decel="50000">
                                          <p:stCondLst>
                                            <p:cond delay="1834"/>
                                          </p:stCondLst>
                                        </p:cTn>
                                        <p:tgtEl>
                                          <p:spTgt spid="3">
                                            <p:txEl>
                                              <p:pRg st="6" end="6"/>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MX" dirty="0"/>
              <a:t>Obligaciones DDHH y salud</a:t>
            </a:r>
          </a:p>
        </p:txBody>
      </p:sp>
      <p:sp>
        <p:nvSpPr>
          <p:cNvPr id="6" name="Marcador de contenido 5"/>
          <p:cNvSpPr>
            <a:spLocks noGrp="1"/>
          </p:cNvSpPr>
          <p:nvPr>
            <p:ph idx="1"/>
          </p:nvPr>
        </p:nvSpPr>
        <p:spPr>
          <a:xfrm>
            <a:off x="1043490" y="2627290"/>
            <a:ext cx="6902775" cy="3644721"/>
          </a:xfrm>
        </p:spPr>
        <p:txBody>
          <a:bodyPr>
            <a:normAutofit/>
          </a:bodyPr>
          <a:lstStyle/>
          <a:p>
            <a:pPr algn="ctr"/>
            <a:r>
              <a:rPr lang="es-MX" dirty="0"/>
              <a:t>Reconocer</a:t>
            </a:r>
          </a:p>
          <a:p>
            <a:pPr algn="ctr"/>
            <a:endParaRPr lang="es-MX" dirty="0"/>
          </a:p>
          <a:p>
            <a:pPr algn="ctr"/>
            <a:r>
              <a:rPr lang="es-MX" dirty="0" err="1"/>
              <a:t>Abstenerce</a:t>
            </a:r>
            <a:r>
              <a:rPr lang="es-MX" dirty="0"/>
              <a:t>  o respetar</a:t>
            </a:r>
          </a:p>
          <a:p>
            <a:pPr algn="ctr"/>
            <a:endParaRPr lang="es-MX" altLang="es-MX" dirty="0">
              <a:cs typeface="Times New Roman" pitchFamily="18" charset="0"/>
            </a:endParaRPr>
          </a:p>
          <a:p>
            <a:pPr algn="ctr"/>
            <a:r>
              <a:rPr lang="es-ES" altLang="es-MX" dirty="0">
                <a:cs typeface="Times New Roman" pitchFamily="18" charset="0"/>
              </a:rPr>
              <a:t>Cumplir.   </a:t>
            </a:r>
          </a:p>
          <a:p>
            <a:pPr marL="68580" indent="0">
              <a:buNone/>
            </a:pPr>
            <a:r>
              <a:rPr lang="es-ES" altLang="es-MX" dirty="0">
                <a:cs typeface="Times New Roman" pitchFamily="18" charset="0"/>
              </a:rPr>
              <a:t> a. facilitar: Ayudar a ejercer</a:t>
            </a:r>
          </a:p>
          <a:p>
            <a:pPr marL="609600" indent="-609600">
              <a:spcBef>
                <a:spcPct val="0"/>
              </a:spcBef>
              <a:buNone/>
            </a:pPr>
            <a:r>
              <a:rPr lang="es-ES" altLang="es-MX" dirty="0">
                <a:cs typeface="Times New Roman" pitchFamily="18" charset="0"/>
              </a:rPr>
              <a:t>  b. proporcionar:  dar </a:t>
            </a:r>
          </a:p>
          <a:p>
            <a:pPr marL="609600" indent="-609600">
              <a:spcBef>
                <a:spcPct val="0"/>
              </a:spcBef>
              <a:buNone/>
            </a:pPr>
            <a:r>
              <a:rPr lang="es-ES" altLang="es-MX">
                <a:cs typeface="Times New Roman" pitchFamily="18" charset="0"/>
              </a:rPr>
              <a:t>  c</a:t>
            </a:r>
            <a:r>
              <a:rPr lang="es-ES" altLang="es-MX" dirty="0">
                <a:cs typeface="Times New Roman" pitchFamily="18" charset="0"/>
              </a:rPr>
              <a:t>. promover: la salud ( participación ) </a:t>
            </a:r>
          </a:p>
          <a:p>
            <a:pPr marL="609600" indent="-609600">
              <a:spcBef>
                <a:spcPct val="0"/>
              </a:spcBef>
              <a:buNone/>
            </a:pPr>
            <a:endParaRPr lang="es-ES" altLang="es-MX" dirty="0">
              <a:cs typeface="Times New Roman" pitchFamily="18" charset="0"/>
            </a:endParaRPr>
          </a:p>
          <a:p>
            <a:pPr marL="609600" indent="-609600">
              <a:spcBef>
                <a:spcPct val="0"/>
              </a:spcBef>
              <a:buNone/>
            </a:pPr>
            <a:endParaRPr lang="es-CR" altLang="es-MX" dirty="0">
              <a:cs typeface="Times New Roman" pitchFamily="18" charset="0"/>
            </a:endParaRPr>
          </a:p>
          <a:p>
            <a:pPr algn="ctr"/>
            <a:endParaRPr lang="es-MX" dirty="0"/>
          </a:p>
        </p:txBody>
      </p:sp>
    </p:spTree>
    <p:extLst>
      <p:ext uri="{BB962C8B-B14F-4D97-AF65-F5344CB8AC3E}">
        <p14:creationId xmlns:p14="http://schemas.microsoft.com/office/powerpoint/2010/main" val="26057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1000"/>
                                        <p:tgtEl>
                                          <p:spTgt spid="6">
                                            <p:txEl>
                                              <p:pRg st="2" end="2"/>
                                            </p:txEl>
                                          </p:spTgt>
                                        </p:tgtEl>
                                      </p:cBhvr>
                                    </p:animEffect>
                                    <p:anim calcmode="lin" valueType="num">
                                      <p:cBhvr>
                                        <p:cTn id="1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 calcmode="lin" valueType="num">
                                      <p:cBhvr>
                                        <p:cTn id="1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0" dur="500"/>
                                        <p:tgtEl>
                                          <p:spTgt spid="6">
                                            <p:txEl>
                                              <p:pRg st="4" end="4"/>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p:cTn id="23"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5" dur="500"/>
                                        <p:tgtEl>
                                          <p:spTgt spid="6">
                                            <p:txEl>
                                              <p:pRg st="5" end="5"/>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 calcmode="lin" valueType="num">
                                      <p:cBhvr>
                                        <p:cTn id="28"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6">
                                            <p:txEl>
                                              <p:pRg st="6" end="6"/>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p:cTn id="33"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fontScale="92500" lnSpcReduction="10000"/>
          </a:bodyPr>
          <a:lstStyle/>
          <a:p>
            <a:pPr marL="0" indent="0" algn="ctr">
              <a:buNone/>
            </a:pPr>
            <a:r>
              <a:rPr lang="es-ES" altLang="es-MX" sz="4400" dirty="0"/>
              <a:t>¿ Cuál de todos estos estos convenios internacionales regula de forma específica el derecho humano de acceso a la salud?</a:t>
            </a:r>
            <a:endParaRPr lang="es-ES_tradnl" altLang="es-MX" sz="4400" dirty="0"/>
          </a:p>
          <a:p>
            <a:endParaRPr lang="en-US" dirty="0"/>
          </a:p>
        </p:txBody>
      </p:sp>
    </p:spTree>
    <p:extLst>
      <p:ext uri="{BB962C8B-B14F-4D97-AF65-F5344CB8AC3E}">
        <p14:creationId xmlns:p14="http://schemas.microsoft.com/office/powerpoint/2010/main" val="4260012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365126"/>
            <a:ext cx="7886700" cy="1768474"/>
          </a:xfrm>
        </p:spPr>
        <p:txBody>
          <a:bodyPr>
            <a:noAutofit/>
          </a:bodyPr>
          <a:lstStyle/>
          <a:p>
            <a:r>
              <a:rPr lang="es-ES_tradnl" altLang="es-MX" sz="2800" b="1" dirty="0">
                <a:cs typeface="Times New Roman" pitchFamily="18" charset="0"/>
              </a:rPr>
              <a:t>El Pacto de los Derechos Económicos, Sociales y Culturales</a:t>
            </a:r>
            <a:r>
              <a:rPr lang="es-ES" altLang="es-MX" sz="2800" b="1" dirty="0">
                <a:cs typeface="Times New Roman" pitchFamily="18" charset="0"/>
              </a:rPr>
              <a:t> el cual </a:t>
            </a:r>
            <a:r>
              <a:rPr lang="es-ES_tradnl" altLang="es-MX" sz="2800" b="1" dirty="0">
                <a:cs typeface="Times New Roman" pitchFamily="18" charset="0"/>
              </a:rPr>
              <a:t>dispone en el artículo 12 que:</a:t>
            </a:r>
            <a:endParaRPr lang="en-US" sz="2800" dirty="0"/>
          </a:p>
        </p:txBody>
      </p:sp>
      <p:sp>
        <p:nvSpPr>
          <p:cNvPr id="3" name="2 Marcador de contenido"/>
          <p:cNvSpPr>
            <a:spLocks noGrp="1"/>
          </p:cNvSpPr>
          <p:nvPr>
            <p:ph idx="1"/>
          </p:nvPr>
        </p:nvSpPr>
        <p:spPr>
          <a:xfrm>
            <a:off x="520700" y="2387600"/>
            <a:ext cx="7994650" cy="3789362"/>
          </a:xfrm>
        </p:spPr>
        <p:txBody>
          <a:bodyPr>
            <a:normAutofit/>
          </a:bodyPr>
          <a:lstStyle/>
          <a:p>
            <a:pPr algn="just"/>
            <a:r>
              <a:rPr lang="es-ES_tradnl" altLang="es-MX" dirty="0">
                <a:cs typeface="Times New Roman" pitchFamily="18" charset="0"/>
              </a:rPr>
              <a:t>1.	</a:t>
            </a:r>
            <a:r>
              <a:rPr lang="es-ES" altLang="es-MX" dirty="0">
                <a:cs typeface="Times New Roman" pitchFamily="18" charset="0"/>
              </a:rPr>
              <a:t>R</a:t>
            </a:r>
            <a:r>
              <a:rPr lang="es-ES_tradnl" altLang="es-MX" dirty="0">
                <a:cs typeface="Times New Roman" pitchFamily="18" charset="0"/>
              </a:rPr>
              <a:t>econoc</a:t>
            </a:r>
            <a:r>
              <a:rPr lang="es-ES" altLang="es-MX" dirty="0">
                <a:cs typeface="Times New Roman" pitchFamily="18" charset="0"/>
              </a:rPr>
              <a:t>imiento</a:t>
            </a:r>
            <a:r>
              <a:rPr lang="es-ES_tradnl" altLang="es-MX" dirty="0">
                <a:cs typeface="Times New Roman" pitchFamily="18" charset="0"/>
              </a:rPr>
              <a:t> </a:t>
            </a:r>
            <a:r>
              <a:rPr lang="es-ES" altLang="es-MX" dirty="0">
                <a:cs typeface="Times New Roman" pitchFamily="18" charset="0"/>
              </a:rPr>
              <a:t>d</a:t>
            </a:r>
            <a:r>
              <a:rPr lang="es-ES_tradnl" altLang="es-MX" dirty="0">
                <a:cs typeface="Times New Roman" pitchFamily="18" charset="0"/>
              </a:rPr>
              <a:t>el derecho de toda persona al disfrute del más alto nivel posible de salud física y mental.  (</a:t>
            </a:r>
            <a:r>
              <a:rPr lang="es-ES_tradnl" altLang="es-MX" dirty="0" err="1">
                <a:cs typeface="Times New Roman" pitchFamily="18" charset="0"/>
              </a:rPr>
              <a:t>Determinamtes</a:t>
            </a:r>
            <a:r>
              <a:rPr lang="es-ES_tradnl" altLang="es-MX" dirty="0">
                <a:cs typeface="Times New Roman" pitchFamily="18" charset="0"/>
              </a:rPr>
              <a:t> de la salud) </a:t>
            </a:r>
            <a:endParaRPr lang="es-ES" altLang="es-MX" dirty="0">
              <a:cs typeface="Times New Roman" pitchFamily="18" charset="0"/>
            </a:endParaRPr>
          </a:p>
          <a:p>
            <a:pPr algn="just"/>
            <a:endParaRPr lang="es-ES_tradnl" altLang="es-MX" dirty="0">
              <a:cs typeface="Times New Roman" pitchFamily="18" charset="0"/>
            </a:endParaRPr>
          </a:p>
          <a:p>
            <a:pPr algn="just"/>
            <a:r>
              <a:rPr lang="es-ES_tradnl" altLang="es-MX" dirty="0">
                <a:cs typeface="Times New Roman" pitchFamily="18" charset="0"/>
              </a:rPr>
              <a:t>2. </a:t>
            </a:r>
            <a:r>
              <a:rPr lang="es-ES" altLang="es-MX" dirty="0">
                <a:cs typeface="Times New Roman" pitchFamily="18" charset="0"/>
              </a:rPr>
              <a:t> Los </a:t>
            </a:r>
            <a:r>
              <a:rPr lang="es-ES_tradnl" altLang="es-MX" dirty="0">
                <a:cs typeface="Times New Roman" pitchFamily="18" charset="0"/>
              </a:rPr>
              <a:t>Estados </a:t>
            </a:r>
            <a:r>
              <a:rPr lang="es-ES" altLang="es-MX" dirty="0">
                <a:cs typeface="Times New Roman" pitchFamily="18" charset="0"/>
              </a:rPr>
              <a:t>se comprometen a </a:t>
            </a:r>
            <a:r>
              <a:rPr lang="es-ES_tradnl" altLang="es-MX" dirty="0">
                <a:cs typeface="Times New Roman" pitchFamily="18" charset="0"/>
              </a:rPr>
              <a:t>: </a:t>
            </a:r>
            <a:endParaRPr lang="es-ES" altLang="es-MX" dirty="0">
              <a:cs typeface="Times New Roman" pitchFamily="18" charset="0"/>
            </a:endParaRPr>
          </a:p>
          <a:p>
            <a:pPr marL="0" indent="0" algn="just">
              <a:buNone/>
            </a:pPr>
            <a:endParaRPr lang="es-ES" altLang="es-MX" dirty="0">
              <a:cs typeface="Times New Roman" pitchFamily="18" charset="0"/>
            </a:endParaRPr>
          </a:p>
          <a:p>
            <a:pPr algn="just"/>
            <a:r>
              <a:rPr lang="es-ES" altLang="es-MX" b="1" u="sng" dirty="0">
                <a:cs typeface="Times New Roman" pitchFamily="18" charset="0"/>
              </a:rPr>
              <a:t>d.	</a:t>
            </a:r>
            <a:r>
              <a:rPr lang="es-ES_tradnl" altLang="es-MX" b="1" u="sng" dirty="0">
                <a:cs typeface="Times New Roman" pitchFamily="18" charset="0"/>
              </a:rPr>
              <a:t>La creación de condiciones que aseguren a todos asistencia médica y servicios médicos en caso de enfermedad</a:t>
            </a:r>
          </a:p>
          <a:p>
            <a:endParaRPr lang="en-US" dirty="0"/>
          </a:p>
        </p:txBody>
      </p:sp>
    </p:spTree>
    <p:extLst>
      <p:ext uri="{BB962C8B-B14F-4D97-AF65-F5344CB8AC3E}">
        <p14:creationId xmlns:p14="http://schemas.microsoft.com/office/powerpoint/2010/main" val="25328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77826" cy="2148673"/>
          </a:xfrm>
        </p:spPr>
        <p:txBody>
          <a:bodyPr/>
          <a:lstStyle/>
          <a:p>
            <a:endParaRPr lang="en-US" dirty="0"/>
          </a:p>
        </p:txBody>
      </p:sp>
      <p:sp>
        <p:nvSpPr>
          <p:cNvPr id="3" name="2 Marcador de contenido"/>
          <p:cNvSpPr>
            <a:spLocks noGrp="1"/>
          </p:cNvSpPr>
          <p:nvPr>
            <p:ph idx="1"/>
          </p:nvPr>
        </p:nvSpPr>
        <p:spPr>
          <a:xfrm>
            <a:off x="1043492" y="3946357"/>
            <a:ext cx="7186108" cy="2382253"/>
          </a:xfrm>
        </p:spPr>
        <p:txBody>
          <a:bodyPr>
            <a:normAutofit fontScale="85000" lnSpcReduction="20000"/>
          </a:bodyPr>
          <a:lstStyle/>
          <a:p>
            <a:pPr marL="0" indent="0" algn="ctr">
              <a:buNone/>
            </a:pPr>
            <a:r>
              <a:rPr lang="es-ES" altLang="es-MX" sz="4400" dirty="0"/>
              <a:t>¿ Qué implica </a:t>
            </a:r>
            <a:r>
              <a:rPr lang="es-ES" altLang="es-MX" sz="4400" dirty="0">
                <a:cs typeface="Times New Roman" pitchFamily="18" charset="0"/>
              </a:rPr>
              <a:t>l</a:t>
            </a:r>
            <a:r>
              <a:rPr lang="es-ES_tradnl" altLang="es-MX" sz="4400" dirty="0">
                <a:cs typeface="Times New Roman" pitchFamily="18" charset="0"/>
              </a:rPr>
              <a:t>a creación de condiciones que aseguren a todos asistencia médica y servicios médicos en caso de enfermedad</a:t>
            </a:r>
            <a:r>
              <a:rPr lang="es-ES" altLang="es-MX" sz="4400" dirty="0">
                <a:cs typeface="Times New Roman" pitchFamily="18" charset="0"/>
              </a:rPr>
              <a:t>?</a:t>
            </a:r>
            <a:endParaRPr lang="es-ES_tradnl" altLang="es-MX" sz="4400" dirty="0">
              <a:cs typeface="Times New Roman" pitchFamily="18" charset="0"/>
            </a:endParaRP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68" y="486778"/>
            <a:ext cx="6641432" cy="332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44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9091" y="1027664"/>
            <a:ext cx="7029143" cy="551754"/>
          </a:xfrm>
        </p:spPr>
        <p:txBody>
          <a:bodyPr>
            <a:normAutofit fontScale="90000"/>
          </a:bodyPr>
          <a:lstStyle/>
          <a:p>
            <a:pPr algn="ctr"/>
            <a:r>
              <a:rPr lang="es-CR" dirty="0"/>
              <a:t>Hacer  lo siguiente</a:t>
            </a:r>
            <a:endParaRPr lang="en-US" dirty="0"/>
          </a:p>
        </p:txBody>
      </p:sp>
      <p:sp>
        <p:nvSpPr>
          <p:cNvPr id="3" name="2 Marcador de contenido"/>
          <p:cNvSpPr>
            <a:spLocks noGrp="1"/>
          </p:cNvSpPr>
          <p:nvPr>
            <p:ph idx="1"/>
          </p:nvPr>
        </p:nvSpPr>
        <p:spPr>
          <a:xfrm>
            <a:off x="997528" y="1652156"/>
            <a:ext cx="6823282" cy="4180474"/>
          </a:xfrm>
        </p:spPr>
        <p:txBody>
          <a:bodyPr>
            <a:normAutofit fontScale="55000" lnSpcReduction="20000"/>
          </a:bodyPr>
          <a:lstStyle/>
          <a:p>
            <a:pPr algn="just"/>
            <a:r>
              <a:rPr lang="es-ES_tradnl" altLang="es-MX" dirty="0">
                <a:cs typeface="Times New Roman" pitchFamily="18" charset="0"/>
              </a:rPr>
              <a:t>Organizar del sector salud</a:t>
            </a:r>
          </a:p>
          <a:p>
            <a:pPr algn="just"/>
            <a:r>
              <a:rPr lang="es-ES_tradnl" altLang="es-MX" dirty="0">
                <a:cs typeface="Times New Roman" pitchFamily="18" charset="0"/>
              </a:rPr>
              <a:t>Asegurar atención primaria para todos</a:t>
            </a:r>
          </a:p>
          <a:p>
            <a:pPr algn="just"/>
            <a:r>
              <a:rPr lang="es-ES_tradnl" altLang="es-MX" dirty="0">
                <a:cs typeface="Times New Roman" pitchFamily="18" charset="0"/>
              </a:rPr>
              <a:t>Construir hospitales</a:t>
            </a:r>
          </a:p>
          <a:p>
            <a:pPr algn="just"/>
            <a:r>
              <a:rPr lang="es-ES_tradnl" altLang="es-MX" dirty="0">
                <a:cs typeface="Times New Roman" pitchFamily="18" charset="0"/>
              </a:rPr>
              <a:t>Promover  la salud</a:t>
            </a:r>
          </a:p>
          <a:p>
            <a:pPr algn="just"/>
            <a:r>
              <a:rPr lang="es-ES_tradnl" altLang="es-MX" dirty="0">
                <a:cs typeface="Times New Roman" pitchFamily="18" charset="0"/>
              </a:rPr>
              <a:t>Educación en materia de salud</a:t>
            </a:r>
          </a:p>
          <a:p>
            <a:pPr algn="just"/>
            <a:r>
              <a:rPr lang="es-ES_tradnl" altLang="es-MX" dirty="0">
                <a:cs typeface="Times New Roman" pitchFamily="18" charset="0"/>
              </a:rPr>
              <a:t>Fomento de la participación de la población</a:t>
            </a:r>
          </a:p>
          <a:p>
            <a:pPr algn="just"/>
            <a:r>
              <a:rPr lang="es-ES_tradnl" altLang="es-MX" dirty="0">
                <a:cs typeface="Times New Roman" pitchFamily="18" charset="0"/>
              </a:rPr>
              <a:t>Creación de infraestructura sanitaria: acueductos, servicios de agua, letrinización</a:t>
            </a:r>
          </a:p>
          <a:p>
            <a:pPr algn="just"/>
            <a:r>
              <a:rPr lang="es-ES_tradnl" altLang="es-MX" dirty="0">
                <a:cs typeface="Times New Roman" pitchFamily="18" charset="0"/>
              </a:rPr>
              <a:t>Acceso igual y oportuno a los servicios de salud básicos preventivos, curativos</a:t>
            </a:r>
            <a:r>
              <a:rPr lang="es-ES" altLang="es-MX" dirty="0">
                <a:cs typeface="Times New Roman" pitchFamily="18" charset="0"/>
              </a:rPr>
              <a:t>, paliativos</a:t>
            </a:r>
            <a:r>
              <a:rPr lang="es-ES_tradnl" altLang="es-MX" dirty="0">
                <a:cs typeface="Times New Roman" pitchFamily="18" charset="0"/>
              </a:rPr>
              <a:t> y de rehabilitación</a:t>
            </a:r>
          </a:p>
          <a:p>
            <a:pPr algn="just"/>
            <a:r>
              <a:rPr lang="es-ES_tradnl" altLang="es-MX" dirty="0">
                <a:cs typeface="Times New Roman" pitchFamily="18" charset="0"/>
              </a:rPr>
              <a:t>Tratamiento apropiado de enfermedades y discapacidades frecuentes</a:t>
            </a:r>
          </a:p>
          <a:p>
            <a:pPr algn="just"/>
            <a:r>
              <a:rPr lang="es-ES_tradnl" altLang="es-MX" dirty="0">
                <a:cs typeface="Times New Roman" pitchFamily="18" charset="0"/>
              </a:rPr>
              <a:t>Suministro de medicamentos esenciales</a:t>
            </a:r>
          </a:p>
          <a:p>
            <a:r>
              <a:rPr lang="en-US" altLang="es-MX" dirty="0">
                <a:cs typeface="Times New Roman" pitchFamily="18" charset="0"/>
              </a:rPr>
              <a:t>Tratamiento y atención apropiados de la </a:t>
            </a:r>
            <a:r>
              <a:rPr lang="en-US" altLang="es-MX" dirty="0" err="1">
                <a:cs typeface="Times New Roman" pitchFamily="18" charset="0"/>
              </a:rPr>
              <a:t>salud</a:t>
            </a:r>
            <a:r>
              <a:rPr lang="en-US" altLang="es-MX" dirty="0">
                <a:cs typeface="Times New Roman" pitchFamily="18" charset="0"/>
              </a:rPr>
              <a:t> mental y reproductive. </a:t>
            </a:r>
          </a:p>
          <a:p>
            <a:r>
              <a:rPr lang="es-CR" altLang="es-MX" sz="4000" b="1" dirty="0">
                <a:cs typeface="Times New Roman" pitchFamily="18" charset="0"/>
              </a:rPr>
              <a:t>Establecer prioridades </a:t>
            </a:r>
          </a:p>
          <a:p>
            <a:r>
              <a:rPr lang="es-CR" altLang="es-MX" sz="4000" b="1" dirty="0">
                <a:cs typeface="Times New Roman" pitchFamily="18" charset="0"/>
              </a:rPr>
              <a:t>Atender los grupos de población en mayor desventaja</a:t>
            </a:r>
            <a:endParaRPr lang="es-ES_tradnl" altLang="es-MX" sz="4000" b="1" dirty="0">
              <a:cs typeface="Times New Roman" pitchFamily="18" charset="0"/>
            </a:endParaRPr>
          </a:p>
          <a:p>
            <a:endParaRPr lang="en-US" dirty="0"/>
          </a:p>
        </p:txBody>
      </p:sp>
    </p:spTree>
    <p:extLst>
      <p:ext uri="{BB962C8B-B14F-4D97-AF65-F5344CB8AC3E}">
        <p14:creationId xmlns:p14="http://schemas.microsoft.com/office/powerpoint/2010/main" val="492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p:cTn id="44"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80">
                                          <p:stCondLst>
                                            <p:cond delay="0"/>
                                          </p:stCondLst>
                                        </p:cTn>
                                        <p:tgtEl>
                                          <p:spTgt spid="3">
                                            <p:txEl>
                                              <p:pRg st="9" end="9"/>
                                            </p:txEl>
                                          </p:spTgt>
                                        </p:tgtEl>
                                      </p:cBhvr>
                                    </p:animEffect>
                                    <p:anim calcmode="lin" valueType="num">
                                      <p:cBhvr>
                                        <p:cTn id="53"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9" end="9"/>
                                            </p:txEl>
                                          </p:spTgt>
                                        </p:tgtEl>
                                      </p:cBhvr>
                                      <p:to x="100000" y="60000"/>
                                    </p:animScale>
                                    <p:animScale>
                                      <p:cBhvr>
                                        <p:cTn id="59" dur="166" decel="50000">
                                          <p:stCondLst>
                                            <p:cond delay="676"/>
                                          </p:stCondLst>
                                        </p:cTn>
                                        <p:tgtEl>
                                          <p:spTgt spid="3">
                                            <p:txEl>
                                              <p:pRg st="9" end="9"/>
                                            </p:txEl>
                                          </p:spTgt>
                                        </p:tgtEl>
                                      </p:cBhvr>
                                      <p:to x="100000" y="100000"/>
                                    </p:animScale>
                                    <p:animScale>
                                      <p:cBhvr>
                                        <p:cTn id="60" dur="26">
                                          <p:stCondLst>
                                            <p:cond delay="1312"/>
                                          </p:stCondLst>
                                        </p:cTn>
                                        <p:tgtEl>
                                          <p:spTgt spid="3">
                                            <p:txEl>
                                              <p:pRg st="9" end="9"/>
                                            </p:txEl>
                                          </p:spTgt>
                                        </p:tgtEl>
                                      </p:cBhvr>
                                      <p:to x="100000" y="80000"/>
                                    </p:animScale>
                                    <p:animScale>
                                      <p:cBhvr>
                                        <p:cTn id="61" dur="166" decel="50000">
                                          <p:stCondLst>
                                            <p:cond delay="1338"/>
                                          </p:stCondLst>
                                        </p:cTn>
                                        <p:tgtEl>
                                          <p:spTgt spid="3">
                                            <p:txEl>
                                              <p:pRg st="9" end="9"/>
                                            </p:txEl>
                                          </p:spTgt>
                                        </p:tgtEl>
                                      </p:cBhvr>
                                      <p:to x="100000" y="100000"/>
                                    </p:animScale>
                                    <p:animScale>
                                      <p:cBhvr>
                                        <p:cTn id="62" dur="26">
                                          <p:stCondLst>
                                            <p:cond delay="1642"/>
                                          </p:stCondLst>
                                        </p:cTn>
                                        <p:tgtEl>
                                          <p:spTgt spid="3">
                                            <p:txEl>
                                              <p:pRg st="9" end="9"/>
                                            </p:txEl>
                                          </p:spTgt>
                                        </p:tgtEl>
                                      </p:cBhvr>
                                      <p:to x="100000" y="90000"/>
                                    </p:animScale>
                                    <p:animScale>
                                      <p:cBhvr>
                                        <p:cTn id="63" dur="166" decel="50000">
                                          <p:stCondLst>
                                            <p:cond delay="1668"/>
                                          </p:stCondLst>
                                        </p:cTn>
                                        <p:tgtEl>
                                          <p:spTgt spid="3">
                                            <p:txEl>
                                              <p:pRg st="9" end="9"/>
                                            </p:txEl>
                                          </p:spTgt>
                                        </p:tgtEl>
                                      </p:cBhvr>
                                      <p:to x="100000" y="100000"/>
                                    </p:animScale>
                                    <p:animScale>
                                      <p:cBhvr>
                                        <p:cTn id="64" dur="26">
                                          <p:stCondLst>
                                            <p:cond delay="1808"/>
                                          </p:stCondLst>
                                        </p:cTn>
                                        <p:tgtEl>
                                          <p:spTgt spid="3">
                                            <p:txEl>
                                              <p:pRg st="9" end="9"/>
                                            </p:txEl>
                                          </p:spTgt>
                                        </p:tgtEl>
                                      </p:cBhvr>
                                      <p:to x="100000" y="95000"/>
                                    </p:animScale>
                                    <p:animScale>
                                      <p:cBhvr>
                                        <p:cTn id="65" dur="166" decel="50000">
                                          <p:stCondLst>
                                            <p:cond delay="1834"/>
                                          </p:stCondLst>
                                        </p:cTn>
                                        <p:tgtEl>
                                          <p:spTgt spid="3">
                                            <p:txEl>
                                              <p:pRg st="9" end="9"/>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10" end="1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nodeType="click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2000"/>
                                        <p:tgtEl>
                                          <p:spTgt spid="3">
                                            <p:txEl>
                                              <p:pRg st="11" end="11"/>
                                            </p:txEl>
                                          </p:spTgt>
                                        </p:tgtEl>
                                      </p:cBhvr>
                                    </p:animEffect>
                                    <p:anim calcmode="lin" valueType="num">
                                      <p:cBhvr>
                                        <p:cTn id="79" dur="2000" fill="hold"/>
                                        <p:tgtEl>
                                          <p:spTgt spid="3">
                                            <p:txEl>
                                              <p:pRg st="11" end="11"/>
                                            </p:txEl>
                                          </p:spTgt>
                                        </p:tgtEl>
                                        <p:attrNameLst>
                                          <p:attrName>ppt_w</p:attrName>
                                        </p:attrNameLst>
                                      </p:cBhvr>
                                      <p:tavLst>
                                        <p:tav tm="0" fmla="#ppt_w*sin(2.5*pi*$)">
                                          <p:val>
                                            <p:fltVal val="0"/>
                                          </p:val>
                                        </p:tav>
                                        <p:tav tm="100000">
                                          <p:val>
                                            <p:fltVal val="1"/>
                                          </p:val>
                                        </p:tav>
                                      </p:tavLst>
                                    </p:anim>
                                    <p:anim calcmode="lin" valueType="num">
                                      <p:cBhvr>
                                        <p:cTn id="80" dur="2000" fill="hold"/>
                                        <p:tgtEl>
                                          <p:spTgt spid="3">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nodeType="clickEffect">
                                  <p:stCondLst>
                                    <p:cond delay="0"/>
                                  </p:stCondLst>
                                  <p:childTnLst>
                                    <p:set>
                                      <p:cBhvr>
                                        <p:cTn id="84" dur="1" fill="hold">
                                          <p:stCondLst>
                                            <p:cond delay="0"/>
                                          </p:stCondLst>
                                        </p:cTn>
                                        <p:tgtEl>
                                          <p:spTgt spid="3">
                                            <p:txEl>
                                              <p:pRg st="12" end="12"/>
                                            </p:txEl>
                                          </p:spTgt>
                                        </p:tgtEl>
                                        <p:attrNameLst>
                                          <p:attrName>style.visibility</p:attrName>
                                        </p:attrNameLst>
                                      </p:cBhvr>
                                      <p:to>
                                        <p:strVal val="visible"/>
                                      </p:to>
                                    </p:set>
                                    <p:animEffect transition="in" filter="fade">
                                      <p:cBhvr>
                                        <p:cTn id="85" dur="2000"/>
                                        <p:tgtEl>
                                          <p:spTgt spid="3">
                                            <p:txEl>
                                              <p:pRg st="12" end="12"/>
                                            </p:txEl>
                                          </p:spTgt>
                                        </p:tgtEl>
                                      </p:cBhvr>
                                    </p:animEffect>
                                    <p:anim calcmode="lin" valueType="num">
                                      <p:cBhvr>
                                        <p:cTn id="86" dur="2000" fill="hold"/>
                                        <p:tgtEl>
                                          <p:spTgt spid="3">
                                            <p:txEl>
                                              <p:pRg st="12" end="12"/>
                                            </p:txEl>
                                          </p:spTgt>
                                        </p:tgtEl>
                                        <p:attrNameLst>
                                          <p:attrName>ppt_w</p:attrName>
                                        </p:attrNameLst>
                                      </p:cBhvr>
                                      <p:tavLst>
                                        <p:tav tm="0" fmla="#ppt_w*sin(2.5*pi*$)">
                                          <p:val>
                                            <p:fltVal val="0"/>
                                          </p:val>
                                        </p:tav>
                                        <p:tav tm="100000">
                                          <p:val>
                                            <p:fltVal val="1"/>
                                          </p:val>
                                        </p:tav>
                                      </p:tavLst>
                                    </p:anim>
                                    <p:anim calcmode="lin" valueType="num">
                                      <p:cBhvr>
                                        <p:cTn id="87" dur="2000" fill="hold"/>
                                        <p:tgtEl>
                                          <p:spTgt spid="3">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DB503-390B-3010-90FC-57D0145FE666}"/>
              </a:ext>
            </a:extLst>
          </p:cNvPr>
          <p:cNvSpPr>
            <a:spLocks noGrp="1"/>
          </p:cNvSpPr>
          <p:nvPr>
            <p:ph type="title"/>
          </p:nvPr>
        </p:nvSpPr>
        <p:spPr>
          <a:xfrm>
            <a:off x="733425" y="1027664"/>
            <a:ext cx="7486650" cy="648736"/>
          </a:xfrm>
        </p:spPr>
        <p:txBody>
          <a:bodyPr>
            <a:normAutofit fontScale="90000"/>
          </a:bodyPr>
          <a:lstStyle/>
          <a:p>
            <a:r>
              <a:rPr lang="es-CR" dirty="0"/>
              <a:t>¿ </a:t>
            </a:r>
            <a:r>
              <a:rPr lang="es-CR" sz="3100" dirty="0"/>
              <a:t>Cómo deben  ser ofrecidos los servicios de salud? </a:t>
            </a:r>
          </a:p>
        </p:txBody>
      </p:sp>
      <p:sp>
        <p:nvSpPr>
          <p:cNvPr id="3" name="Marcador de contenido 2">
            <a:extLst>
              <a:ext uri="{FF2B5EF4-FFF2-40B4-BE49-F238E27FC236}">
                <a16:creationId xmlns:a16="http://schemas.microsoft.com/office/drawing/2014/main" id="{8AC9779E-BC72-9690-DCF9-ED255C1F18D7}"/>
              </a:ext>
            </a:extLst>
          </p:cNvPr>
          <p:cNvSpPr>
            <a:spLocks noGrp="1"/>
          </p:cNvSpPr>
          <p:nvPr>
            <p:ph idx="1"/>
          </p:nvPr>
        </p:nvSpPr>
        <p:spPr>
          <a:xfrm>
            <a:off x="666750" y="1847850"/>
            <a:ext cx="7877175" cy="4524375"/>
          </a:xfrm>
        </p:spPr>
        <p:txBody>
          <a:bodyPr>
            <a:normAutofit/>
          </a:bodyPr>
          <a:lstStyle/>
          <a:p>
            <a:pPr algn="just"/>
            <a:r>
              <a:rPr lang="es-ES" sz="1900" b="1" i="1" u="none" strike="noStrike" baseline="0" dirty="0">
                <a:latin typeface="Times New Roman" panose="02020603050405020304" pitchFamily="18" charset="0"/>
              </a:rPr>
              <a:t>Disponibilidad</a:t>
            </a:r>
            <a:r>
              <a:rPr lang="es-ES" sz="1900" b="0" i="0" u="none" strike="noStrike" baseline="0" dirty="0">
                <a:latin typeface="Times New Roman" panose="02020603050405020304" pitchFamily="18" charset="0"/>
              </a:rPr>
              <a:t>. Número suficiente de establecimientos, bienes y servicios públicos de salud y centros de atención de la salud, así como de programas, personal suficiente, capacitado y bien remun</a:t>
            </a:r>
            <a:r>
              <a:rPr lang="es-ES" sz="1900" dirty="0">
                <a:latin typeface="Times New Roman" panose="02020603050405020304" pitchFamily="18" charset="0"/>
              </a:rPr>
              <a:t>erado.</a:t>
            </a:r>
          </a:p>
          <a:p>
            <a:pPr algn="just"/>
            <a:r>
              <a:rPr lang="es-ES" sz="1900" b="1" i="1" u="none" strike="noStrike" baseline="0" dirty="0">
                <a:latin typeface="Times New Roman" panose="02020603050405020304" pitchFamily="18" charset="0"/>
              </a:rPr>
              <a:t>Accesibilidad</a:t>
            </a:r>
            <a:r>
              <a:rPr lang="es-ES" sz="1900" b="1" i="0" u="none" strike="noStrike" baseline="0" dirty="0">
                <a:latin typeface="Times New Roman" panose="02020603050405020304" pitchFamily="18" charset="0"/>
              </a:rPr>
              <a:t>. </a:t>
            </a:r>
            <a:r>
              <a:rPr lang="es-ES" sz="1900" b="0" i="0" u="none" strike="noStrike" baseline="0" dirty="0">
                <a:latin typeface="Times New Roman" panose="02020603050405020304" pitchFamily="18" charset="0"/>
              </a:rPr>
              <a:t>Los establecimientos, bienes y servicios de salud</a:t>
            </a:r>
            <a:r>
              <a:rPr lang="es-ES" sz="1900" b="1" i="0" u="none" strike="noStrike" baseline="0" dirty="0">
                <a:latin typeface="Times New Roman" panose="02020603050405020304" pitchFamily="18" charset="0"/>
              </a:rPr>
              <a:t> </a:t>
            </a:r>
            <a:r>
              <a:rPr lang="es-ES" sz="1900" b="0" i="0" u="none" strike="noStrike" baseline="0" dirty="0">
                <a:latin typeface="Times New Roman" panose="02020603050405020304" pitchFamily="18" charset="0"/>
              </a:rPr>
              <a:t>deben ser accesibles a todos, sin discriminación alguna: </a:t>
            </a:r>
          </a:p>
          <a:p>
            <a:pPr algn="just"/>
            <a:r>
              <a:rPr lang="es-ES" sz="1900" dirty="0">
                <a:latin typeface="Times New Roman" panose="02020603050405020304" pitchFamily="18" charset="0"/>
              </a:rPr>
              <a:t>1.  </a:t>
            </a:r>
            <a:r>
              <a:rPr lang="es-CR" sz="1900" b="0" i="0" u="none" strike="noStrike" baseline="0" dirty="0">
                <a:latin typeface="Times New Roman" panose="02020603050405020304" pitchFamily="18" charset="0"/>
              </a:rPr>
              <a:t>No discriminación: más vulnerables y marginados</a:t>
            </a:r>
            <a:endParaRPr lang="es-ES" sz="1900" dirty="0">
              <a:latin typeface="Times New Roman" panose="02020603050405020304" pitchFamily="18" charset="0"/>
            </a:endParaRPr>
          </a:p>
          <a:p>
            <a:pPr algn="just"/>
            <a:r>
              <a:rPr lang="es-CR" sz="1900" b="0" i="0" u="none" strike="noStrike" baseline="0" dirty="0">
                <a:latin typeface="Times New Roman" panose="02020603050405020304" pitchFamily="18" charset="0"/>
              </a:rPr>
              <a:t>2. Accesibilidad física: alcance geográfico</a:t>
            </a:r>
          </a:p>
          <a:p>
            <a:pPr algn="just"/>
            <a:r>
              <a:rPr lang="es-CR" sz="1900" dirty="0">
                <a:latin typeface="Times New Roman" panose="02020603050405020304" pitchFamily="18" charset="0"/>
              </a:rPr>
              <a:t>3. </a:t>
            </a:r>
            <a:r>
              <a:rPr lang="es-CR" sz="1900" b="0" i="0" u="none" strike="noStrike" baseline="0" dirty="0">
                <a:latin typeface="Times New Roman" panose="02020603050405020304" pitchFamily="18" charset="0"/>
              </a:rPr>
              <a:t>Accesibilidad económica (asequibilidad): pago de conformidad con la equidad de conformidad con las posibilidades de cada persona.</a:t>
            </a:r>
          </a:p>
          <a:p>
            <a:pPr algn="just"/>
            <a:r>
              <a:rPr lang="es-CR" sz="1900" b="0" i="0" u="none" strike="noStrike" baseline="0" dirty="0">
                <a:latin typeface="Times New Roman" panose="02020603050405020304" pitchFamily="18" charset="0"/>
              </a:rPr>
              <a:t>4. Acceso a la información</a:t>
            </a:r>
          </a:p>
          <a:p>
            <a:pPr algn="just"/>
            <a:r>
              <a:rPr lang="es-ES" sz="1900" b="1" i="1" u="none" strike="noStrike" baseline="0" dirty="0">
                <a:latin typeface="Times New Roman" panose="02020603050405020304" pitchFamily="18" charset="0"/>
              </a:rPr>
              <a:t>Aceptabilidad</a:t>
            </a:r>
            <a:r>
              <a:rPr lang="es-ES" sz="1900" b="0" i="0" u="none" strike="noStrike" baseline="0" dirty="0">
                <a:latin typeface="Times New Roman" panose="02020603050405020304" pitchFamily="18" charset="0"/>
              </a:rPr>
              <a:t>. Todos los establecimientos, bienes y servicios de salud deberán ser respetuosos de la ética médica y culturalmente apropiados.</a:t>
            </a:r>
          </a:p>
          <a:p>
            <a:pPr algn="l"/>
            <a:r>
              <a:rPr lang="es-CR" sz="1900" b="1" i="1" u="none" strike="noStrike" baseline="0" dirty="0">
                <a:latin typeface="Times New Roman" panose="02020603050405020304" pitchFamily="18" charset="0"/>
              </a:rPr>
              <a:t>Calidad</a:t>
            </a:r>
            <a:r>
              <a:rPr lang="es-CR" sz="1900" b="1" i="0" u="none" strike="noStrike" baseline="0" dirty="0">
                <a:latin typeface="Times New Roman" panose="02020603050405020304" pitchFamily="18" charset="0"/>
              </a:rPr>
              <a:t>. </a:t>
            </a:r>
            <a:r>
              <a:rPr lang="es-CR" sz="1900" dirty="0">
                <a:latin typeface="Times New Roman" panose="02020603050405020304" pitchFamily="18" charset="0"/>
              </a:rPr>
              <a:t>A</a:t>
            </a:r>
            <a:r>
              <a:rPr lang="es-CR" sz="1900" b="0" i="0" u="none" strike="noStrike" baseline="0" dirty="0">
                <a:latin typeface="Times New Roman" panose="02020603050405020304" pitchFamily="18" charset="0"/>
              </a:rPr>
              <a:t>propiados desde </a:t>
            </a:r>
            <a:r>
              <a:rPr lang="es-ES" sz="1900" b="0" i="0" u="none" strike="noStrike" baseline="0" dirty="0">
                <a:latin typeface="Times New Roman" panose="02020603050405020304" pitchFamily="18" charset="0"/>
              </a:rPr>
              <a:t>el punto de vista científico y médico</a:t>
            </a:r>
            <a:r>
              <a:rPr lang="es-ES" sz="1800" b="0" i="0" u="none" strike="noStrike" baseline="0" dirty="0">
                <a:latin typeface="Times New Roman" panose="02020603050405020304" pitchFamily="18" charset="0"/>
              </a:rPr>
              <a:t>.</a:t>
            </a:r>
            <a:endParaRPr lang="es-CR" sz="1800" b="0" i="0" u="none" strike="noStrike" baseline="0" dirty="0">
              <a:latin typeface="Times New Roman" panose="02020603050405020304" pitchFamily="18" charset="0"/>
            </a:endParaRPr>
          </a:p>
        </p:txBody>
      </p:sp>
    </p:spTree>
    <p:extLst>
      <p:ext uri="{BB962C8B-B14F-4D97-AF65-F5344CB8AC3E}">
        <p14:creationId xmlns:p14="http://schemas.microsoft.com/office/powerpoint/2010/main" val="2808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anim calcmode="lin" valueType="num">
                                      <p:cBhvr>
                                        <p:cTn id="34"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80">
                                          <p:stCondLst>
                                            <p:cond delay="0"/>
                                          </p:stCondLst>
                                        </p:cTn>
                                        <p:tgtEl>
                                          <p:spTgt spid="3">
                                            <p:txEl>
                                              <p:pRg st="7" end="7"/>
                                            </p:txEl>
                                          </p:spTgt>
                                        </p:tgtEl>
                                      </p:cBhvr>
                                    </p:animEffect>
                                    <p:anim calcmode="lin" valueType="num">
                                      <p:cBhvr>
                                        <p:cTn id="4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7" end="7"/>
                                            </p:txEl>
                                          </p:spTgt>
                                        </p:tgtEl>
                                      </p:cBhvr>
                                      <p:to x="100000" y="60000"/>
                                    </p:animScale>
                                    <p:animScale>
                                      <p:cBhvr>
                                        <p:cTn id="52" dur="166" decel="50000">
                                          <p:stCondLst>
                                            <p:cond delay="676"/>
                                          </p:stCondLst>
                                        </p:cTn>
                                        <p:tgtEl>
                                          <p:spTgt spid="3">
                                            <p:txEl>
                                              <p:pRg st="7" end="7"/>
                                            </p:txEl>
                                          </p:spTgt>
                                        </p:tgtEl>
                                      </p:cBhvr>
                                      <p:to x="100000" y="100000"/>
                                    </p:animScale>
                                    <p:animScale>
                                      <p:cBhvr>
                                        <p:cTn id="53" dur="26">
                                          <p:stCondLst>
                                            <p:cond delay="1312"/>
                                          </p:stCondLst>
                                        </p:cTn>
                                        <p:tgtEl>
                                          <p:spTgt spid="3">
                                            <p:txEl>
                                              <p:pRg st="7" end="7"/>
                                            </p:txEl>
                                          </p:spTgt>
                                        </p:tgtEl>
                                      </p:cBhvr>
                                      <p:to x="100000" y="80000"/>
                                    </p:animScale>
                                    <p:animScale>
                                      <p:cBhvr>
                                        <p:cTn id="54" dur="166" decel="50000">
                                          <p:stCondLst>
                                            <p:cond delay="1338"/>
                                          </p:stCondLst>
                                        </p:cTn>
                                        <p:tgtEl>
                                          <p:spTgt spid="3">
                                            <p:txEl>
                                              <p:pRg st="7" end="7"/>
                                            </p:txEl>
                                          </p:spTgt>
                                        </p:tgtEl>
                                      </p:cBhvr>
                                      <p:to x="100000" y="100000"/>
                                    </p:animScale>
                                    <p:animScale>
                                      <p:cBhvr>
                                        <p:cTn id="55" dur="26">
                                          <p:stCondLst>
                                            <p:cond delay="1642"/>
                                          </p:stCondLst>
                                        </p:cTn>
                                        <p:tgtEl>
                                          <p:spTgt spid="3">
                                            <p:txEl>
                                              <p:pRg st="7" end="7"/>
                                            </p:txEl>
                                          </p:spTgt>
                                        </p:tgtEl>
                                      </p:cBhvr>
                                      <p:to x="100000" y="90000"/>
                                    </p:animScale>
                                    <p:animScale>
                                      <p:cBhvr>
                                        <p:cTn id="56" dur="166" decel="50000">
                                          <p:stCondLst>
                                            <p:cond delay="1668"/>
                                          </p:stCondLst>
                                        </p:cTn>
                                        <p:tgtEl>
                                          <p:spTgt spid="3">
                                            <p:txEl>
                                              <p:pRg st="7" end="7"/>
                                            </p:txEl>
                                          </p:spTgt>
                                        </p:tgtEl>
                                      </p:cBhvr>
                                      <p:to x="100000" y="100000"/>
                                    </p:animScale>
                                    <p:animScale>
                                      <p:cBhvr>
                                        <p:cTn id="57" dur="26">
                                          <p:stCondLst>
                                            <p:cond delay="1808"/>
                                          </p:stCondLst>
                                        </p:cTn>
                                        <p:tgtEl>
                                          <p:spTgt spid="3">
                                            <p:txEl>
                                              <p:pRg st="7" end="7"/>
                                            </p:txEl>
                                          </p:spTgt>
                                        </p:tgtEl>
                                      </p:cBhvr>
                                      <p:to x="100000" y="95000"/>
                                    </p:animScale>
                                    <p:animScale>
                                      <p:cBhvr>
                                        <p:cTn id="58"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BE11B6-9424-49CA-A950-59785D6A3010}"/>
              </a:ext>
            </a:extLst>
          </p:cNvPr>
          <p:cNvPicPr>
            <a:picLocks noChangeAspect="1"/>
          </p:cNvPicPr>
          <p:nvPr/>
        </p:nvPicPr>
        <p:blipFill>
          <a:blip r:embed="rId2"/>
          <a:stretch>
            <a:fillRect/>
          </a:stretch>
        </p:blipFill>
        <p:spPr>
          <a:xfrm>
            <a:off x="535002" y="400050"/>
            <a:ext cx="4922823" cy="2792337"/>
          </a:xfrm>
          <a:prstGeom prst="rect">
            <a:avLst/>
          </a:prstGeom>
        </p:spPr>
      </p:pic>
      <p:sp>
        <p:nvSpPr>
          <p:cNvPr id="2" name="1 Título"/>
          <p:cNvSpPr>
            <a:spLocks noGrp="1"/>
          </p:cNvSpPr>
          <p:nvPr>
            <p:ph type="title"/>
          </p:nvPr>
        </p:nvSpPr>
        <p:spPr/>
        <p:txBody>
          <a:bodyPr/>
          <a:lstStyle/>
          <a:p>
            <a:endParaRPr lang="en-US" dirty="0"/>
          </a:p>
        </p:txBody>
      </p:sp>
      <p:pic>
        <p:nvPicPr>
          <p:cNvPr id="6" name="Marcador de contenido 5">
            <a:extLst>
              <a:ext uri="{FF2B5EF4-FFF2-40B4-BE49-F238E27FC236}">
                <a16:creationId xmlns:a16="http://schemas.microsoft.com/office/drawing/2014/main" id="{C2EF1EB3-3033-42EC-9FED-1E0ECC61AF9C}"/>
              </a:ext>
            </a:extLst>
          </p:cNvPr>
          <p:cNvPicPr>
            <a:picLocks noGrp="1" noChangeAspect="1"/>
          </p:cNvPicPr>
          <p:nvPr>
            <p:ph idx="1"/>
          </p:nvPr>
        </p:nvPicPr>
        <p:blipFill>
          <a:blip r:embed="rId3"/>
          <a:stretch>
            <a:fillRect/>
          </a:stretch>
        </p:blipFill>
        <p:spPr>
          <a:xfrm>
            <a:off x="620727" y="3971925"/>
            <a:ext cx="4424585" cy="2486025"/>
          </a:xfrm>
          <a:prstGeom prst="rect">
            <a:avLst/>
          </a:prstGeom>
        </p:spPr>
      </p:pic>
      <p:sp>
        <p:nvSpPr>
          <p:cNvPr id="9" name="CuadroTexto 8">
            <a:extLst>
              <a:ext uri="{FF2B5EF4-FFF2-40B4-BE49-F238E27FC236}">
                <a16:creationId xmlns:a16="http://schemas.microsoft.com/office/drawing/2014/main" id="{7B3B9459-A495-488D-A156-6FB0CBE9181C}"/>
              </a:ext>
            </a:extLst>
          </p:cNvPr>
          <p:cNvSpPr txBox="1"/>
          <p:nvPr/>
        </p:nvSpPr>
        <p:spPr>
          <a:xfrm>
            <a:off x="5762626" y="800100"/>
            <a:ext cx="2610720" cy="923330"/>
          </a:xfrm>
          <a:prstGeom prst="rect">
            <a:avLst/>
          </a:prstGeom>
          <a:noFill/>
        </p:spPr>
        <p:txBody>
          <a:bodyPr wrap="square">
            <a:spAutoFit/>
          </a:bodyPr>
          <a:lstStyle/>
          <a:p>
            <a:r>
              <a:rPr lang="es-ES" dirty="0"/>
              <a:t>Rescate de los Jabalíes Salvajes. Tailandia, 2008</a:t>
            </a:r>
          </a:p>
        </p:txBody>
      </p:sp>
      <p:pic>
        <p:nvPicPr>
          <p:cNvPr id="8" name="Imagen 7">
            <a:extLst>
              <a:ext uri="{FF2B5EF4-FFF2-40B4-BE49-F238E27FC236}">
                <a16:creationId xmlns:a16="http://schemas.microsoft.com/office/drawing/2014/main" id="{7F8D49A7-74B9-479D-BE9F-62D5EDFDB8DB}"/>
              </a:ext>
            </a:extLst>
          </p:cNvPr>
          <p:cNvPicPr>
            <a:picLocks noChangeAspect="1"/>
          </p:cNvPicPr>
          <p:nvPr/>
        </p:nvPicPr>
        <p:blipFill>
          <a:blip r:embed="rId4"/>
          <a:stretch>
            <a:fillRect/>
          </a:stretch>
        </p:blipFill>
        <p:spPr>
          <a:xfrm>
            <a:off x="5543550" y="2309926"/>
            <a:ext cx="2829795" cy="4447948"/>
          </a:xfrm>
          <a:prstGeom prst="rect">
            <a:avLst/>
          </a:prstGeom>
        </p:spPr>
      </p:pic>
    </p:spTree>
    <p:extLst>
      <p:ext uri="{BB962C8B-B14F-4D97-AF65-F5344CB8AC3E}">
        <p14:creationId xmlns:p14="http://schemas.microsoft.com/office/powerpoint/2010/main" val="3671929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42B52D-917A-9298-F362-832735FAE809}"/>
              </a:ext>
            </a:extLst>
          </p:cNvPr>
          <p:cNvSpPr>
            <a:spLocks noGrp="1"/>
          </p:cNvSpPr>
          <p:nvPr>
            <p:ph type="title"/>
          </p:nvPr>
        </p:nvSpPr>
        <p:spPr>
          <a:xfrm>
            <a:off x="790575" y="428626"/>
            <a:ext cx="7553325" cy="1276350"/>
          </a:xfrm>
        </p:spPr>
        <p:txBody>
          <a:bodyPr>
            <a:noAutofit/>
          </a:bodyPr>
          <a:lstStyle/>
          <a:p>
            <a:r>
              <a:rPr lang="es-ES" sz="2400" dirty="0"/>
              <a:t>COMITÉ DE DERECHOS ECONÓMICOS, SOCIALES Y CULTURALES, Observación General </a:t>
            </a:r>
            <a:r>
              <a:rPr lang="es-ES" sz="2400" dirty="0" err="1"/>
              <a:t>Nº</a:t>
            </a:r>
            <a:r>
              <a:rPr lang="es-ES" sz="2400" dirty="0"/>
              <a:t> 14 (2000)</a:t>
            </a:r>
            <a:endParaRPr lang="es-CR" sz="2400" dirty="0"/>
          </a:p>
        </p:txBody>
      </p:sp>
      <p:sp>
        <p:nvSpPr>
          <p:cNvPr id="3" name="Marcador de contenido 2">
            <a:extLst>
              <a:ext uri="{FF2B5EF4-FFF2-40B4-BE49-F238E27FC236}">
                <a16:creationId xmlns:a16="http://schemas.microsoft.com/office/drawing/2014/main" id="{64CE5FB6-38B5-D9A2-C1C1-84A659B9B638}"/>
              </a:ext>
            </a:extLst>
          </p:cNvPr>
          <p:cNvSpPr>
            <a:spLocks noGrp="1"/>
          </p:cNvSpPr>
          <p:nvPr>
            <p:ph idx="1"/>
          </p:nvPr>
        </p:nvSpPr>
        <p:spPr>
          <a:xfrm>
            <a:off x="638174" y="1962150"/>
            <a:ext cx="7553325" cy="4324350"/>
          </a:xfrm>
        </p:spPr>
        <p:txBody>
          <a:bodyPr>
            <a:normAutofit fontScale="85000" lnSpcReduction="10000"/>
          </a:bodyPr>
          <a:lstStyle/>
          <a:p>
            <a:pPr algn="just"/>
            <a:r>
              <a:rPr lang="es-ES" sz="1800" dirty="0">
                <a:latin typeface="Times New Roman" panose="02020603050405020304" pitchFamily="18" charset="0"/>
              </a:rPr>
              <a:t>Los sistemas de salud no pueden ofrecer todo para todos y al mismo tiempo.</a:t>
            </a:r>
          </a:p>
          <a:p>
            <a:pPr algn="just"/>
            <a:endParaRPr lang="es-ES" sz="1800" b="0" i="0" u="none" strike="noStrike" baseline="0" dirty="0">
              <a:latin typeface="Times New Roman" panose="02020603050405020304" pitchFamily="18" charset="0"/>
            </a:endParaRPr>
          </a:p>
          <a:p>
            <a:pPr algn="just"/>
            <a:r>
              <a:rPr lang="es-ES" sz="1800" b="0" i="0" u="none" strike="noStrike" baseline="0" dirty="0">
                <a:latin typeface="Times New Roman" panose="02020603050405020304" pitchFamily="18" charset="0"/>
              </a:rPr>
              <a:t>Si bien el Pacto establece la aplicación </a:t>
            </a:r>
            <a:r>
              <a:rPr lang="es-ES" sz="1800" b="1" i="0" u="none" strike="noStrike" baseline="0" dirty="0">
                <a:latin typeface="Times New Roman" panose="02020603050405020304" pitchFamily="18" charset="0"/>
              </a:rPr>
              <a:t>progresiva </a:t>
            </a:r>
            <a:r>
              <a:rPr lang="es-ES" sz="1800" b="0" i="0" u="none" strike="noStrike" baseline="0" dirty="0">
                <a:latin typeface="Times New Roman" panose="02020603050405020304" pitchFamily="18" charset="0"/>
              </a:rPr>
              <a:t>y reconoce los </a:t>
            </a:r>
            <a:r>
              <a:rPr lang="es-ES" sz="1800" b="1" i="0" u="none" strike="noStrike" baseline="0" dirty="0">
                <a:latin typeface="Times New Roman" panose="02020603050405020304" pitchFamily="18" charset="0"/>
              </a:rPr>
              <a:t>obstáculos</a:t>
            </a:r>
            <a:r>
              <a:rPr lang="es-ES" sz="1800" b="0" i="0" u="none" strike="noStrike" baseline="0" dirty="0">
                <a:latin typeface="Times New Roman" panose="02020603050405020304" pitchFamily="18" charset="0"/>
              </a:rPr>
              <a:t> que representan los </a:t>
            </a:r>
            <a:r>
              <a:rPr lang="es-ES" sz="1800" b="1" i="0" u="none" strike="noStrike" baseline="0" dirty="0">
                <a:latin typeface="Times New Roman" panose="02020603050405020304" pitchFamily="18" charset="0"/>
              </a:rPr>
              <a:t>limitados recursos disponibles, </a:t>
            </a:r>
            <a:r>
              <a:rPr lang="es-ES" sz="1800" b="0" i="0" u="none" strike="noStrike" baseline="0" dirty="0">
                <a:latin typeface="Times New Roman" panose="02020603050405020304" pitchFamily="18" charset="0"/>
              </a:rPr>
              <a:t>también impone a los Estados Partes diversas </a:t>
            </a:r>
            <a:r>
              <a:rPr lang="es-CR" sz="1800" b="0" i="0" u="none" strike="noStrike" baseline="0" dirty="0">
                <a:latin typeface="Times New Roman" panose="02020603050405020304" pitchFamily="18" charset="0"/>
              </a:rPr>
              <a:t>obligaciones de efecto</a:t>
            </a:r>
            <a:r>
              <a:rPr lang="es-CR" sz="1800" b="1" i="0" u="none" strike="noStrike" baseline="0" dirty="0">
                <a:latin typeface="Times New Roman" panose="02020603050405020304" pitchFamily="18" charset="0"/>
              </a:rPr>
              <a:t> inmediato</a:t>
            </a:r>
            <a:r>
              <a:rPr lang="es-CR" sz="1800" b="0" i="0" u="none" strike="noStrike" baseline="0" dirty="0">
                <a:latin typeface="Times New Roman" panose="02020603050405020304" pitchFamily="18" charset="0"/>
              </a:rPr>
              <a:t>.</a:t>
            </a:r>
          </a:p>
          <a:p>
            <a:pPr algn="just"/>
            <a:endParaRPr lang="es-CR" sz="1800" dirty="0">
              <a:latin typeface="Times New Roman" panose="02020603050405020304" pitchFamily="18" charset="0"/>
            </a:endParaRPr>
          </a:p>
          <a:p>
            <a:pPr algn="just"/>
            <a:r>
              <a:rPr lang="es-ES" sz="1800" b="0" i="0" u="none" strike="noStrike" baseline="0" dirty="0">
                <a:latin typeface="Times New Roman" panose="02020603050405020304" pitchFamily="18" charset="0"/>
              </a:rPr>
              <a:t>La realización progresiva del derecho a la salud a lo largo de un determinado período no debe interpretarse en el sentido de que priva de todo contenido significativo las obligaciones de los Estados Partes. Antes al contrario, la realización progresiva significa que los Estados Partes tienen la obligación concreta y constante de </a:t>
            </a:r>
            <a:r>
              <a:rPr lang="es-ES" sz="1800" b="1" i="0" u="none" strike="noStrike" baseline="0" dirty="0">
                <a:latin typeface="Times New Roman" panose="02020603050405020304" pitchFamily="18" charset="0"/>
              </a:rPr>
              <a:t>avanzar lo más expedita y eficazmente </a:t>
            </a:r>
            <a:r>
              <a:rPr lang="es-ES" sz="1800" b="0" i="0" u="none" strike="noStrike" baseline="0" dirty="0">
                <a:latin typeface="Times New Roman" panose="02020603050405020304" pitchFamily="18" charset="0"/>
              </a:rPr>
              <a:t>posible hacia la plena realización del artículo 12</a:t>
            </a:r>
            <a:endParaRPr lang="es-ES" sz="1800" dirty="0">
              <a:latin typeface="Times New Roman" panose="02020603050405020304" pitchFamily="18" charset="0"/>
            </a:endParaRPr>
          </a:p>
          <a:p>
            <a:pPr marL="68580" indent="0" algn="just">
              <a:buNone/>
            </a:pPr>
            <a:endParaRPr lang="es-ES" sz="1800" dirty="0">
              <a:latin typeface="Times New Roman" panose="02020603050405020304" pitchFamily="18" charset="0"/>
            </a:endParaRPr>
          </a:p>
          <a:p>
            <a:pPr algn="just"/>
            <a:r>
              <a:rPr lang="es-ES" sz="1800" b="0" i="0" u="none" strike="noStrike" baseline="0" dirty="0">
                <a:latin typeface="Times New Roman" panose="02020603050405020304" pitchFamily="18" charset="0"/>
              </a:rPr>
              <a:t>Si se adoptan cualesquiera medidas deliberadamente regresivas, corresponde al Estado Parte </a:t>
            </a:r>
            <a:r>
              <a:rPr lang="es-ES" sz="1800" b="1" i="0" u="none" strike="noStrike" baseline="0" dirty="0">
                <a:latin typeface="Times New Roman" panose="02020603050405020304" pitchFamily="18" charset="0"/>
              </a:rPr>
              <a:t>demostrar</a:t>
            </a:r>
            <a:r>
              <a:rPr lang="es-ES" sz="1800" b="0" i="0" u="none" strike="noStrike" baseline="0" dirty="0">
                <a:latin typeface="Times New Roman" panose="02020603050405020304" pitchFamily="18" charset="0"/>
              </a:rPr>
              <a:t> que se han aplicado tras el examen más exhaustivo de todas las alternativas posibles y que esas medidas están debidamente </a:t>
            </a:r>
            <a:r>
              <a:rPr lang="es-ES" sz="1800" b="1" i="0" u="none" strike="noStrike" baseline="0" dirty="0">
                <a:latin typeface="Times New Roman" panose="02020603050405020304" pitchFamily="18" charset="0"/>
              </a:rPr>
              <a:t>justificadas</a:t>
            </a:r>
            <a:r>
              <a:rPr lang="es-ES" sz="1800" b="0" i="0" u="none" strike="noStrike" baseline="0" dirty="0">
                <a:latin typeface="Times New Roman" panose="02020603050405020304" pitchFamily="18" charset="0"/>
              </a:rPr>
              <a:t> por referencia a la totalidad de los derechos enunciados en el Pacto en relación con la plena utilización de los recursos máximos disponibles del Estado Parte</a:t>
            </a:r>
            <a:r>
              <a:rPr lang="es-ES" sz="1800" b="1" dirty="0">
                <a:latin typeface="Times New Roman" panose="02020603050405020304" pitchFamily="18" charset="0"/>
              </a:rPr>
              <a:t>.</a:t>
            </a:r>
            <a:endParaRPr lang="es-CR" dirty="0"/>
          </a:p>
        </p:txBody>
      </p:sp>
    </p:spTree>
    <p:extLst>
      <p:ext uri="{BB962C8B-B14F-4D97-AF65-F5344CB8AC3E}">
        <p14:creationId xmlns:p14="http://schemas.microsoft.com/office/powerpoint/2010/main" val="27713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726122-E5CE-D1F9-2F20-65516EB67E7C}"/>
              </a:ext>
            </a:extLst>
          </p:cNvPr>
          <p:cNvSpPr>
            <a:spLocks noGrp="1"/>
          </p:cNvSpPr>
          <p:nvPr>
            <p:ph type="title"/>
          </p:nvPr>
        </p:nvSpPr>
        <p:spPr/>
        <p:txBody>
          <a:bodyPr/>
          <a:lstStyle/>
          <a:p>
            <a:r>
              <a:rPr lang="es-CR" dirty="0"/>
              <a:t>Sobre los recursos </a:t>
            </a:r>
          </a:p>
        </p:txBody>
      </p:sp>
      <p:sp>
        <p:nvSpPr>
          <p:cNvPr id="3" name="Marcador de contenido 2">
            <a:extLst>
              <a:ext uri="{FF2B5EF4-FFF2-40B4-BE49-F238E27FC236}">
                <a16:creationId xmlns:a16="http://schemas.microsoft.com/office/drawing/2014/main" id="{E20877DC-A86D-EB52-A6B4-28DCBDC9A86A}"/>
              </a:ext>
            </a:extLst>
          </p:cNvPr>
          <p:cNvSpPr>
            <a:spLocks noGrp="1"/>
          </p:cNvSpPr>
          <p:nvPr>
            <p:ph idx="1"/>
          </p:nvPr>
        </p:nvSpPr>
        <p:spPr/>
        <p:txBody>
          <a:bodyPr>
            <a:normAutofit/>
          </a:bodyPr>
          <a:lstStyle/>
          <a:p>
            <a:pPr algn="just"/>
            <a:r>
              <a:rPr lang="es-ES" b="0" i="0" u="none" strike="noStrike" baseline="0" dirty="0">
                <a:latin typeface="Times New Roman" panose="02020603050405020304" pitchFamily="18" charset="0"/>
              </a:rPr>
              <a:t>Si la </a:t>
            </a:r>
            <a:r>
              <a:rPr lang="es-ES" b="1" i="0" u="none" strike="noStrike" baseline="0" dirty="0">
                <a:latin typeface="Times New Roman" panose="02020603050405020304" pitchFamily="18" charset="0"/>
              </a:rPr>
              <a:t>limitación </a:t>
            </a:r>
            <a:r>
              <a:rPr lang="es-ES" b="0" i="0" u="none" strike="noStrike" baseline="0" dirty="0">
                <a:latin typeface="Times New Roman" panose="02020603050405020304" pitchFamily="18" charset="0"/>
              </a:rPr>
              <a:t>de recursos imposibilita el pleno cumplimiento por un Estado de las obligaciones que ha contraído en virtud del Pacto, dicho Estado tendrá que </a:t>
            </a:r>
            <a:r>
              <a:rPr lang="es-ES" b="1" i="0" u="none" strike="noStrike" baseline="0" dirty="0">
                <a:latin typeface="Times New Roman" panose="02020603050405020304" pitchFamily="18" charset="0"/>
              </a:rPr>
              <a:t>justificar</a:t>
            </a:r>
            <a:r>
              <a:rPr lang="es-ES" b="0" i="0" u="none" strike="noStrike" baseline="0" dirty="0">
                <a:latin typeface="Times New Roman" panose="02020603050405020304" pitchFamily="18" charset="0"/>
              </a:rPr>
              <a:t> que se ha hecho </a:t>
            </a:r>
            <a:r>
              <a:rPr lang="es-ES" b="1" i="0" u="none" strike="noStrike" baseline="0" dirty="0">
                <a:latin typeface="Times New Roman" panose="02020603050405020304" pitchFamily="18" charset="0"/>
              </a:rPr>
              <a:t>todo lo posible</a:t>
            </a:r>
            <a:r>
              <a:rPr lang="es-ES" b="0" i="0" u="none" strike="noStrike" baseline="0" dirty="0">
                <a:latin typeface="Times New Roman" panose="02020603050405020304" pitchFamily="18" charset="0"/>
              </a:rPr>
              <a:t> por utilizar todos los recursos de que dispone para satisfacer, como cuestión de prioridad,  esa obligaciones.</a:t>
            </a:r>
            <a:endParaRPr lang="es-CR" dirty="0"/>
          </a:p>
        </p:txBody>
      </p:sp>
    </p:spTree>
    <p:extLst>
      <p:ext uri="{BB962C8B-B14F-4D97-AF65-F5344CB8AC3E}">
        <p14:creationId xmlns:p14="http://schemas.microsoft.com/office/powerpoint/2010/main" val="70113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altLang="es-MX" dirty="0"/>
              <a:t>Disciplinas que estudian el derecho a  la salud</a:t>
            </a:r>
            <a:endParaRPr lang="en-US" dirty="0"/>
          </a:p>
        </p:txBody>
      </p:sp>
      <p:sp>
        <p:nvSpPr>
          <p:cNvPr id="3" name="2 Marcador de contenido"/>
          <p:cNvSpPr>
            <a:spLocks noGrp="1"/>
          </p:cNvSpPr>
          <p:nvPr>
            <p:ph idx="1"/>
          </p:nvPr>
        </p:nvSpPr>
        <p:spPr/>
        <p:txBody>
          <a:bodyPr>
            <a:normAutofit/>
          </a:bodyPr>
          <a:lstStyle/>
          <a:p>
            <a:pPr marL="0" indent="0" algn="ctr">
              <a:buNone/>
            </a:pPr>
            <a:endParaRPr lang="es-ES" altLang="es-MX" sz="4400" dirty="0"/>
          </a:p>
          <a:p>
            <a:pPr marL="0" indent="0" algn="ctr">
              <a:buNone/>
            </a:pPr>
            <a:endParaRPr lang="es-ES" altLang="es-MX" sz="4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316" y="2394283"/>
            <a:ext cx="6821905" cy="410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267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1371600" y="1562100"/>
            <a:ext cx="3086100" cy="1892300"/>
          </a:xfrm>
          <a:prstGeom prst="ellipse">
            <a:avLst/>
          </a:prstGeom>
          <a:solidFill>
            <a:schemeClr val="accent1">
              <a:alpha val="60000"/>
            </a:schemeClr>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Bioderecho</a:t>
            </a:r>
            <a:endParaRPr lang="en-US" dirty="0">
              <a:solidFill>
                <a:schemeClr val="tx1"/>
              </a:solidFill>
            </a:endParaRPr>
          </a:p>
        </p:txBody>
      </p:sp>
      <p:sp>
        <p:nvSpPr>
          <p:cNvPr id="3" name="2 Rectángulo redondeado"/>
          <p:cNvSpPr/>
          <p:nvPr/>
        </p:nvSpPr>
        <p:spPr>
          <a:xfrm>
            <a:off x="2082800" y="3111500"/>
            <a:ext cx="2971800" cy="2336800"/>
          </a:xfrm>
          <a:prstGeom prst="roundRect">
            <a:avLst/>
          </a:prstGeom>
          <a:solidFill>
            <a:schemeClr val="accent2">
              <a:lumMod val="60000"/>
              <a:lumOff val="4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Derecho Sanitario</a:t>
            </a:r>
            <a:endParaRPr lang="en-US" dirty="0">
              <a:solidFill>
                <a:schemeClr val="tx1"/>
              </a:solidFill>
            </a:endParaRPr>
          </a:p>
        </p:txBody>
      </p:sp>
      <p:sp>
        <p:nvSpPr>
          <p:cNvPr id="4" name="3 Triángulo isósceles"/>
          <p:cNvSpPr/>
          <p:nvPr/>
        </p:nvSpPr>
        <p:spPr>
          <a:xfrm>
            <a:off x="3403600" y="1955800"/>
            <a:ext cx="2476500" cy="1676400"/>
          </a:xfrm>
          <a:prstGeom prst="triangle">
            <a:avLst/>
          </a:prstGeom>
          <a:solidFill>
            <a:srgbClr val="FFC000"/>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Derecho Médico</a:t>
            </a:r>
            <a:endParaRPr lang="en-US" dirty="0">
              <a:solidFill>
                <a:schemeClr val="tx1"/>
              </a:solidFill>
            </a:endParaRPr>
          </a:p>
        </p:txBody>
      </p:sp>
      <p:sp>
        <p:nvSpPr>
          <p:cNvPr id="6" name="5 Pentágono regular"/>
          <p:cNvSpPr/>
          <p:nvPr/>
        </p:nvSpPr>
        <p:spPr>
          <a:xfrm>
            <a:off x="4254500" y="4508500"/>
            <a:ext cx="2228850" cy="1371600"/>
          </a:xfrm>
          <a:prstGeom prst="pent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Derecho</a:t>
            </a:r>
          </a:p>
          <a:p>
            <a:pPr algn="ctr"/>
            <a:r>
              <a:rPr lang="es-CR" dirty="0">
                <a:solidFill>
                  <a:schemeClr val="tx1"/>
                </a:solidFill>
              </a:rPr>
              <a:t>Biomédico</a:t>
            </a:r>
            <a:endParaRPr lang="en-US" dirty="0">
              <a:solidFill>
                <a:schemeClr val="tx1"/>
              </a:solidFill>
            </a:endParaRPr>
          </a:p>
        </p:txBody>
      </p:sp>
      <p:sp>
        <p:nvSpPr>
          <p:cNvPr id="8" name="7 Llamada de nube"/>
          <p:cNvSpPr/>
          <p:nvPr/>
        </p:nvSpPr>
        <p:spPr>
          <a:xfrm>
            <a:off x="165100" y="4991100"/>
            <a:ext cx="1917700" cy="101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Medicina Legal</a:t>
            </a:r>
            <a:endParaRPr lang="en-US" dirty="0">
              <a:solidFill>
                <a:schemeClr val="tx1"/>
              </a:solidFill>
            </a:endParaRPr>
          </a:p>
        </p:txBody>
      </p:sp>
      <p:sp>
        <p:nvSpPr>
          <p:cNvPr id="9" name="8 Sol"/>
          <p:cNvSpPr/>
          <p:nvPr/>
        </p:nvSpPr>
        <p:spPr>
          <a:xfrm>
            <a:off x="5880100" y="533400"/>
            <a:ext cx="3124200" cy="26797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Bioética</a:t>
            </a:r>
            <a:endParaRPr lang="en-US" dirty="0">
              <a:solidFill>
                <a:schemeClr val="tx1"/>
              </a:solidFill>
            </a:endParaRPr>
          </a:p>
        </p:txBody>
      </p:sp>
      <p:cxnSp>
        <p:nvCxnSpPr>
          <p:cNvPr id="11" name="10 Conector recto de flecha"/>
          <p:cNvCxnSpPr/>
          <p:nvPr/>
        </p:nvCxnSpPr>
        <p:spPr>
          <a:xfrm flipH="1">
            <a:off x="5308600" y="1397000"/>
            <a:ext cx="571500" cy="165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H="1">
            <a:off x="5448300" y="1873250"/>
            <a:ext cx="317500" cy="196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H="1">
            <a:off x="5765800" y="2387600"/>
            <a:ext cx="444500" cy="317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a:off x="8102600" y="3111500"/>
            <a:ext cx="63500" cy="80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6985000" y="3162300"/>
            <a:ext cx="203200" cy="93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6210300" y="3213100"/>
            <a:ext cx="546100" cy="584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flipH="1">
            <a:off x="5988050" y="2908300"/>
            <a:ext cx="222250" cy="20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H="1">
            <a:off x="5308600" y="1155700"/>
            <a:ext cx="5715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54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Medicina Legal</a:t>
            </a:r>
            <a:endParaRPr lang="en-US" dirty="0"/>
          </a:p>
        </p:txBody>
      </p:sp>
      <p:sp>
        <p:nvSpPr>
          <p:cNvPr id="3" name="2 Marcador de contenido"/>
          <p:cNvSpPr>
            <a:spLocks noGrp="1"/>
          </p:cNvSpPr>
          <p:nvPr>
            <p:ph idx="1"/>
          </p:nvPr>
        </p:nvSpPr>
        <p:spPr/>
        <p:txBody>
          <a:bodyPr/>
          <a:lstStyle/>
          <a:p>
            <a:r>
              <a:rPr lang="es-ES" dirty="0"/>
              <a:t>Es una rama de la medicina</a:t>
            </a:r>
          </a:p>
          <a:p>
            <a:r>
              <a:rPr lang="es-ES" dirty="0"/>
              <a:t>Auxiliar de la Administración de Justicia</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846" y="3574472"/>
            <a:ext cx="5278582" cy="271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81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3899" y="784224"/>
            <a:ext cx="5188527" cy="1143000"/>
          </a:xfrm>
        </p:spPr>
        <p:txBody>
          <a:bodyPr>
            <a:normAutofit fontScale="90000"/>
          </a:bodyPr>
          <a:lstStyle/>
          <a:p>
            <a:pPr algn="ctr"/>
            <a:r>
              <a:rPr lang="es-ES" dirty="0"/>
              <a:t>Derecho   Médico 1967</a:t>
            </a:r>
            <a:endParaRPr lang="en-US" dirty="0"/>
          </a:p>
        </p:txBody>
      </p:sp>
      <p:sp>
        <p:nvSpPr>
          <p:cNvPr id="3" name="2 Marcador de contenido"/>
          <p:cNvSpPr>
            <a:spLocks noGrp="1"/>
          </p:cNvSpPr>
          <p:nvPr>
            <p:ph idx="1"/>
          </p:nvPr>
        </p:nvSpPr>
        <p:spPr>
          <a:xfrm>
            <a:off x="571501" y="2273300"/>
            <a:ext cx="5765800" cy="3937000"/>
          </a:xfrm>
        </p:spPr>
        <p:txBody>
          <a:bodyPr>
            <a:normAutofit fontScale="92500"/>
          </a:bodyPr>
          <a:lstStyle/>
          <a:p>
            <a:pPr algn="just"/>
            <a:r>
              <a:rPr lang="es-ES" dirty="0"/>
              <a:t>Aspectos jurídicos del ejercicio de la medicina</a:t>
            </a:r>
          </a:p>
          <a:p>
            <a:pPr algn="just"/>
            <a:r>
              <a:rPr lang="es-ES" dirty="0"/>
              <a:t>Luego se amplió a las relaciones entre médicos y otros profesionales sanitarios y los pacientes y usuarios.   </a:t>
            </a:r>
          </a:p>
          <a:p>
            <a:pPr algn="just"/>
            <a:r>
              <a:rPr lang="es-ES" dirty="0"/>
              <a:t>Responsabilidad Médica, acto médico. </a:t>
            </a:r>
          </a:p>
          <a:p>
            <a:pPr algn="just"/>
            <a:r>
              <a:rPr lang="es-ES" dirty="0"/>
              <a:t>Superado por el Derecho Biomédico</a:t>
            </a:r>
          </a:p>
          <a:p>
            <a:pPr algn="just"/>
            <a:endParaRPr lang="es-ES" dirty="0"/>
          </a:p>
          <a:p>
            <a:pPr algn="just"/>
            <a:r>
              <a:rPr lang="es-ES" dirty="0"/>
              <a:t>Ejemplo: Código de </a:t>
            </a:r>
            <a:r>
              <a:rPr lang="es-ES" dirty="0" err="1"/>
              <a:t>Etica</a:t>
            </a:r>
            <a:r>
              <a:rPr lang="es-ES" dirty="0"/>
              <a:t> Médica</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2186996"/>
            <a:ext cx="2569928"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473536" y="5195456"/>
            <a:ext cx="2660073" cy="646331"/>
          </a:xfrm>
          <a:prstGeom prst="rect">
            <a:avLst/>
          </a:prstGeom>
          <a:noFill/>
        </p:spPr>
        <p:txBody>
          <a:bodyPr wrap="square" rtlCol="0">
            <a:spAutoFit/>
          </a:bodyPr>
          <a:lstStyle/>
          <a:p>
            <a:r>
              <a:rPr lang="es-CR" dirty="0"/>
              <a:t>Raphael </a:t>
            </a:r>
            <a:r>
              <a:rPr lang="es-CR" dirty="0" err="1"/>
              <a:t>Dierkens</a:t>
            </a:r>
            <a:r>
              <a:rPr lang="es-CR" dirty="0"/>
              <a:t>. </a:t>
            </a:r>
          </a:p>
          <a:p>
            <a:pPr algn="ctr"/>
            <a:r>
              <a:rPr lang="es-CR" dirty="0"/>
              <a:t>1929-2009</a:t>
            </a:r>
            <a:endParaRPr lang="en-US" dirty="0"/>
          </a:p>
        </p:txBody>
      </p:sp>
    </p:spTree>
    <p:extLst>
      <p:ext uri="{BB962C8B-B14F-4D97-AF65-F5344CB8AC3E}">
        <p14:creationId xmlns:p14="http://schemas.microsoft.com/office/powerpoint/2010/main" val="1484496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127" y="519545"/>
            <a:ext cx="7153834" cy="1143000"/>
          </a:xfrm>
        </p:spPr>
        <p:txBody>
          <a:bodyPr/>
          <a:lstStyle/>
          <a:p>
            <a:r>
              <a:rPr lang="es-ES" dirty="0" err="1"/>
              <a:t>Bioderecho</a:t>
            </a:r>
            <a:endParaRPr lang="en-US" dirty="0"/>
          </a:p>
        </p:txBody>
      </p:sp>
      <p:sp>
        <p:nvSpPr>
          <p:cNvPr id="3" name="2 Marcador de contenido"/>
          <p:cNvSpPr>
            <a:spLocks noGrp="1"/>
          </p:cNvSpPr>
          <p:nvPr>
            <p:ph idx="1"/>
          </p:nvPr>
        </p:nvSpPr>
        <p:spPr>
          <a:xfrm>
            <a:off x="772732" y="1764406"/>
            <a:ext cx="3664187" cy="3721993"/>
          </a:xfrm>
        </p:spPr>
        <p:txBody>
          <a:bodyPr>
            <a:normAutofit fontScale="70000" lnSpcReduction="20000"/>
          </a:bodyPr>
          <a:lstStyle/>
          <a:p>
            <a:pPr lvl="0" algn="just"/>
            <a:r>
              <a:rPr lang="es-ES" dirty="0"/>
              <a:t>Relaciones jurídicas de todos los </a:t>
            </a:r>
            <a:r>
              <a:rPr lang="es-ES" b="1" dirty="0"/>
              <a:t>seres vivos</a:t>
            </a:r>
            <a:r>
              <a:rPr lang="es-ES" dirty="0"/>
              <a:t>, seres humanos,  animales, plantas y ecosistemas. </a:t>
            </a:r>
          </a:p>
          <a:p>
            <a:pPr lvl="0"/>
            <a:endParaRPr lang="es-ES" dirty="0"/>
          </a:p>
          <a:p>
            <a:pPr lvl="0"/>
            <a:r>
              <a:rPr lang="es-ES" dirty="0"/>
              <a:t>Ejemplo. Ley de Conservación de Fauna   Silvestre.  </a:t>
            </a:r>
          </a:p>
          <a:p>
            <a:pPr lvl="0"/>
            <a:endParaRPr lang="es-ES" dirty="0"/>
          </a:p>
          <a:p>
            <a:pPr lvl="0"/>
            <a:r>
              <a:rPr lang="es-ES" dirty="0"/>
              <a:t>Ley de Recurso </a:t>
            </a:r>
            <a:r>
              <a:rPr lang="es-ES" dirty="0" err="1"/>
              <a:t>Hidrico</a:t>
            </a:r>
            <a:endParaRPr lang="es-ES" dirty="0"/>
          </a:p>
          <a:p>
            <a:pPr marL="68580" lvl="0" indent="0">
              <a:buNone/>
            </a:pPr>
            <a:r>
              <a:rPr lang="es-ES" dirty="0"/>
              <a:t> </a:t>
            </a:r>
          </a:p>
          <a:p>
            <a:pPr lvl="0"/>
            <a:r>
              <a:rPr lang="es-ES" dirty="0"/>
              <a:t>Ley de Bienestar Animal</a:t>
            </a:r>
          </a:p>
          <a:p>
            <a:pPr lvl="0"/>
            <a:endParaRPr lang="es-ES" dirty="0"/>
          </a:p>
          <a:p>
            <a:pPr lvl="0"/>
            <a:endParaRPr lang="es-ES" dirty="0"/>
          </a:p>
          <a:p>
            <a:pPr marL="0" lvl="0" indent="0">
              <a:buNone/>
            </a:pPr>
            <a:r>
              <a:rPr lang="es-ES" dirty="0"/>
              <a:t>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199" y="1662545"/>
            <a:ext cx="3773293" cy="310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687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10491" y="685800"/>
            <a:ext cx="7257744" cy="779318"/>
          </a:xfrm>
        </p:spPr>
        <p:txBody>
          <a:bodyPr/>
          <a:lstStyle/>
          <a:p>
            <a:r>
              <a:rPr lang="es-CR" dirty="0" err="1"/>
              <a:t>Bioderecho</a:t>
            </a:r>
            <a:r>
              <a:rPr lang="es-CR" dirty="0"/>
              <a:t> y Hospitales </a:t>
            </a:r>
            <a:endParaRPr lang="en-US" dirty="0"/>
          </a:p>
        </p:txBody>
      </p:sp>
      <p:sp>
        <p:nvSpPr>
          <p:cNvPr id="3" name="2 Marcador de contenido"/>
          <p:cNvSpPr>
            <a:spLocks noGrp="1"/>
          </p:cNvSpPr>
          <p:nvPr>
            <p:ph idx="1"/>
          </p:nvPr>
        </p:nvSpPr>
        <p:spPr>
          <a:xfrm>
            <a:off x="675409" y="1558636"/>
            <a:ext cx="7865918" cy="4998028"/>
          </a:xfrm>
        </p:spPr>
        <p:txBody>
          <a:bodyPr>
            <a:normAutofit fontScale="92500" lnSpcReduction="10000"/>
          </a:bodyPr>
          <a:lstStyle/>
          <a:p>
            <a:pPr lvl="0" algn="ctr"/>
            <a:r>
              <a:rPr lang="es-CR" b="1" dirty="0"/>
              <a:t>Eficiencia energética </a:t>
            </a:r>
          </a:p>
          <a:p>
            <a:pPr lvl="0" algn="ctr"/>
            <a:endParaRPr lang="en-US" dirty="0"/>
          </a:p>
          <a:p>
            <a:pPr lvl="0" algn="ctr"/>
            <a:r>
              <a:rPr lang="es-CR" b="1" dirty="0"/>
              <a:t>Diseño de edificios verdes </a:t>
            </a:r>
          </a:p>
          <a:p>
            <a:pPr lvl="0" algn="ctr"/>
            <a:endParaRPr lang="en-US" dirty="0"/>
          </a:p>
          <a:p>
            <a:pPr lvl="0" algn="ctr"/>
            <a:r>
              <a:rPr lang="es-CR" b="1" dirty="0"/>
              <a:t>Generación de energía alternativa  </a:t>
            </a:r>
            <a:endParaRPr lang="es-CR" dirty="0"/>
          </a:p>
          <a:p>
            <a:pPr lvl="0" algn="ctr"/>
            <a:endParaRPr lang="en-US" dirty="0"/>
          </a:p>
          <a:p>
            <a:pPr lvl="0" algn="ctr"/>
            <a:r>
              <a:rPr lang="es-CR" b="1" dirty="0"/>
              <a:t>Transporte  </a:t>
            </a:r>
          </a:p>
          <a:p>
            <a:pPr lvl="0" algn="ctr"/>
            <a:endParaRPr lang="en-US" dirty="0"/>
          </a:p>
          <a:p>
            <a:pPr lvl="0" algn="ctr"/>
            <a:r>
              <a:rPr lang="es-CR" dirty="0"/>
              <a:t> </a:t>
            </a:r>
            <a:r>
              <a:rPr lang="es-CR" b="1" dirty="0"/>
              <a:t>Alimentación</a:t>
            </a:r>
            <a:r>
              <a:rPr lang="es-CR" dirty="0"/>
              <a:t>.</a:t>
            </a:r>
          </a:p>
          <a:p>
            <a:pPr lvl="0" algn="ctr"/>
            <a:endParaRPr lang="en-US" dirty="0"/>
          </a:p>
          <a:p>
            <a:pPr lvl="0" algn="ctr"/>
            <a:r>
              <a:rPr lang="es-CR" dirty="0"/>
              <a:t> </a:t>
            </a:r>
            <a:r>
              <a:rPr lang="es-CR" b="1" dirty="0"/>
              <a:t>Residuos</a:t>
            </a:r>
            <a:endParaRPr lang="es-CR" dirty="0"/>
          </a:p>
          <a:p>
            <a:pPr lvl="0" algn="ctr"/>
            <a:endParaRPr lang="en-US" dirty="0"/>
          </a:p>
          <a:p>
            <a:pPr lvl="0" algn="ctr"/>
            <a:r>
              <a:rPr lang="es-CR" b="1" dirty="0"/>
              <a:t>Agua </a:t>
            </a:r>
            <a:endParaRPr lang="en-US" dirty="0"/>
          </a:p>
        </p:txBody>
      </p:sp>
    </p:spTree>
    <p:extLst>
      <p:ext uri="{BB962C8B-B14F-4D97-AF65-F5344CB8AC3E}">
        <p14:creationId xmlns:p14="http://schemas.microsoft.com/office/powerpoint/2010/main" val="318580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80">
                                          <p:stCondLst>
                                            <p:cond delay="0"/>
                                          </p:stCondLst>
                                        </p:cTn>
                                        <p:tgtEl>
                                          <p:spTgt spid="3">
                                            <p:txEl>
                                              <p:pRg st="4" end="4"/>
                                            </p:txEl>
                                          </p:spTgt>
                                        </p:tgtEl>
                                      </p:cBhvr>
                                    </p:animEffect>
                                    <p:anim calcmode="lin" valueType="num">
                                      <p:cBhvr>
                                        <p:cTn id="1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4" end="4"/>
                                            </p:txEl>
                                          </p:spTgt>
                                        </p:tgtEl>
                                      </p:cBhvr>
                                      <p:to x="100000" y="60000"/>
                                    </p:animScale>
                                    <p:animScale>
                                      <p:cBhvr>
                                        <p:cTn id="25" dur="166" decel="50000">
                                          <p:stCondLst>
                                            <p:cond delay="676"/>
                                          </p:stCondLst>
                                        </p:cTn>
                                        <p:tgtEl>
                                          <p:spTgt spid="3">
                                            <p:txEl>
                                              <p:pRg st="4" end="4"/>
                                            </p:txEl>
                                          </p:spTgt>
                                        </p:tgtEl>
                                      </p:cBhvr>
                                      <p:to x="100000" y="100000"/>
                                    </p:animScale>
                                    <p:animScale>
                                      <p:cBhvr>
                                        <p:cTn id="26" dur="26">
                                          <p:stCondLst>
                                            <p:cond delay="1312"/>
                                          </p:stCondLst>
                                        </p:cTn>
                                        <p:tgtEl>
                                          <p:spTgt spid="3">
                                            <p:txEl>
                                              <p:pRg st="4" end="4"/>
                                            </p:txEl>
                                          </p:spTgt>
                                        </p:tgtEl>
                                      </p:cBhvr>
                                      <p:to x="100000" y="80000"/>
                                    </p:animScale>
                                    <p:animScale>
                                      <p:cBhvr>
                                        <p:cTn id="27" dur="166" decel="50000">
                                          <p:stCondLst>
                                            <p:cond delay="1338"/>
                                          </p:stCondLst>
                                        </p:cTn>
                                        <p:tgtEl>
                                          <p:spTgt spid="3">
                                            <p:txEl>
                                              <p:pRg st="4" end="4"/>
                                            </p:txEl>
                                          </p:spTgt>
                                        </p:tgtEl>
                                      </p:cBhvr>
                                      <p:to x="100000" y="100000"/>
                                    </p:animScale>
                                    <p:animScale>
                                      <p:cBhvr>
                                        <p:cTn id="28" dur="26">
                                          <p:stCondLst>
                                            <p:cond delay="1642"/>
                                          </p:stCondLst>
                                        </p:cTn>
                                        <p:tgtEl>
                                          <p:spTgt spid="3">
                                            <p:txEl>
                                              <p:pRg st="4" end="4"/>
                                            </p:txEl>
                                          </p:spTgt>
                                        </p:tgtEl>
                                      </p:cBhvr>
                                      <p:to x="100000" y="90000"/>
                                    </p:animScale>
                                    <p:animScale>
                                      <p:cBhvr>
                                        <p:cTn id="29" dur="166" decel="50000">
                                          <p:stCondLst>
                                            <p:cond delay="1668"/>
                                          </p:stCondLst>
                                        </p:cTn>
                                        <p:tgtEl>
                                          <p:spTgt spid="3">
                                            <p:txEl>
                                              <p:pRg st="4" end="4"/>
                                            </p:txEl>
                                          </p:spTgt>
                                        </p:tgtEl>
                                      </p:cBhvr>
                                      <p:to x="100000" y="100000"/>
                                    </p:animScale>
                                    <p:animScale>
                                      <p:cBhvr>
                                        <p:cTn id="30" dur="26">
                                          <p:stCondLst>
                                            <p:cond delay="1808"/>
                                          </p:stCondLst>
                                        </p:cTn>
                                        <p:tgtEl>
                                          <p:spTgt spid="3">
                                            <p:txEl>
                                              <p:pRg st="4" end="4"/>
                                            </p:txEl>
                                          </p:spTgt>
                                        </p:tgtEl>
                                      </p:cBhvr>
                                      <p:to x="100000" y="95000"/>
                                    </p:animScale>
                                    <p:animScale>
                                      <p:cBhvr>
                                        <p:cTn id="31" dur="166" decel="50000">
                                          <p:stCondLst>
                                            <p:cond delay="1834"/>
                                          </p:stCondLst>
                                        </p:cTn>
                                        <p:tgtEl>
                                          <p:spTgt spid="3">
                                            <p:txEl>
                                              <p:pRg st="4" end="4"/>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heel(1)">
                                      <p:cBhvr>
                                        <p:cTn id="41" dur="20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wipe(down)">
                                      <p:cBhvr>
                                        <p:cTn id="46" dur="580">
                                          <p:stCondLst>
                                            <p:cond delay="0"/>
                                          </p:stCondLst>
                                        </p:cTn>
                                        <p:tgtEl>
                                          <p:spTgt spid="3">
                                            <p:txEl>
                                              <p:pRg st="10" end="10"/>
                                            </p:txEl>
                                          </p:spTgt>
                                        </p:tgtEl>
                                      </p:cBhvr>
                                    </p:animEffect>
                                    <p:anim calcmode="lin" valueType="num">
                                      <p:cBhvr>
                                        <p:cTn id="47"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10" end="10"/>
                                            </p:txEl>
                                          </p:spTgt>
                                        </p:tgtEl>
                                      </p:cBhvr>
                                      <p:to x="100000" y="60000"/>
                                    </p:animScale>
                                    <p:animScale>
                                      <p:cBhvr>
                                        <p:cTn id="53" dur="166" decel="50000">
                                          <p:stCondLst>
                                            <p:cond delay="676"/>
                                          </p:stCondLst>
                                        </p:cTn>
                                        <p:tgtEl>
                                          <p:spTgt spid="3">
                                            <p:txEl>
                                              <p:pRg st="10" end="10"/>
                                            </p:txEl>
                                          </p:spTgt>
                                        </p:tgtEl>
                                      </p:cBhvr>
                                      <p:to x="100000" y="100000"/>
                                    </p:animScale>
                                    <p:animScale>
                                      <p:cBhvr>
                                        <p:cTn id="54" dur="26">
                                          <p:stCondLst>
                                            <p:cond delay="1312"/>
                                          </p:stCondLst>
                                        </p:cTn>
                                        <p:tgtEl>
                                          <p:spTgt spid="3">
                                            <p:txEl>
                                              <p:pRg st="10" end="10"/>
                                            </p:txEl>
                                          </p:spTgt>
                                        </p:tgtEl>
                                      </p:cBhvr>
                                      <p:to x="100000" y="80000"/>
                                    </p:animScale>
                                    <p:animScale>
                                      <p:cBhvr>
                                        <p:cTn id="55" dur="166" decel="50000">
                                          <p:stCondLst>
                                            <p:cond delay="1338"/>
                                          </p:stCondLst>
                                        </p:cTn>
                                        <p:tgtEl>
                                          <p:spTgt spid="3">
                                            <p:txEl>
                                              <p:pRg st="10" end="10"/>
                                            </p:txEl>
                                          </p:spTgt>
                                        </p:tgtEl>
                                      </p:cBhvr>
                                      <p:to x="100000" y="100000"/>
                                    </p:animScale>
                                    <p:animScale>
                                      <p:cBhvr>
                                        <p:cTn id="56" dur="26">
                                          <p:stCondLst>
                                            <p:cond delay="1642"/>
                                          </p:stCondLst>
                                        </p:cTn>
                                        <p:tgtEl>
                                          <p:spTgt spid="3">
                                            <p:txEl>
                                              <p:pRg st="10" end="10"/>
                                            </p:txEl>
                                          </p:spTgt>
                                        </p:tgtEl>
                                      </p:cBhvr>
                                      <p:to x="100000" y="90000"/>
                                    </p:animScale>
                                    <p:animScale>
                                      <p:cBhvr>
                                        <p:cTn id="57" dur="166" decel="50000">
                                          <p:stCondLst>
                                            <p:cond delay="1668"/>
                                          </p:stCondLst>
                                        </p:cTn>
                                        <p:tgtEl>
                                          <p:spTgt spid="3">
                                            <p:txEl>
                                              <p:pRg st="10" end="10"/>
                                            </p:txEl>
                                          </p:spTgt>
                                        </p:tgtEl>
                                      </p:cBhvr>
                                      <p:to x="100000" y="100000"/>
                                    </p:animScale>
                                    <p:animScale>
                                      <p:cBhvr>
                                        <p:cTn id="58" dur="26">
                                          <p:stCondLst>
                                            <p:cond delay="1808"/>
                                          </p:stCondLst>
                                        </p:cTn>
                                        <p:tgtEl>
                                          <p:spTgt spid="3">
                                            <p:txEl>
                                              <p:pRg st="10" end="10"/>
                                            </p:txEl>
                                          </p:spTgt>
                                        </p:tgtEl>
                                      </p:cBhvr>
                                      <p:to x="100000" y="95000"/>
                                    </p:animScale>
                                    <p:animScale>
                                      <p:cBhvr>
                                        <p:cTn id="59" dur="166" decel="50000">
                                          <p:stCondLst>
                                            <p:cond delay="1834"/>
                                          </p:stCondLst>
                                        </p:cTn>
                                        <p:tgtEl>
                                          <p:spTgt spid="3">
                                            <p:txEl>
                                              <p:pRg st="10" end="10"/>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wheel(1)">
                                      <p:cBhvr>
                                        <p:cTn id="64"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4120792" cy="1143000"/>
          </a:xfrm>
        </p:spPr>
        <p:txBody>
          <a:bodyPr>
            <a:normAutofit fontScale="90000"/>
          </a:bodyPr>
          <a:lstStyle/>
          <a:p>
            <a:r>
              <a:rPr lang="es-ES" dirty="0"/>
              <a:t>Derecho Sanitario</a:t>
            </a:r>
            <a:endParaRPr lang="en-US" dirty="0"/>
          </a:p>
        </p:txBody>
      </p:sp>
      <p:sp>
        <p:nvSpPr>
          <p:cNvPr id="3" name="2 Marcador de contenido"/>
          <p:cNvSpPr>
            <a:spLocks noGrp="1"/>
          </p:cNvSpPr>
          <p:nvPr>
            <p:ph idx="1"/>
          </p:nvPr>
        </p:nvSpPr>
        <p:spPr>
          <a:xfrm>
            <a:off x="421105" y="2707104"/>
            <a:ext cx="8265695" cy="3681663"/>
          </a:xfrm>
        </p:spPr>
        <p:txBody>
          <a:bodyPr>
            <a:normAutofit fontScale="62500" lnSpcReduction="20000"/>
          </a:bodyPr>
          <a:lstStyle/>
          <a:p>
            <a:r>
              <a:rPr lang="es-CR" b="1" dirty="0"/>
              <a:t>Obligación de fiscalización y supervisión de la prestación de servicios de salud</a:t>
            </a:r>
            <a:endParaRPr lang="en-US" b="1" dirty="0"/>
          </a:p>
          <a:p>
            <a:endParaRPr lang="es-CR" dirty="0"/>
          </a:p>
          <a:p>
            <a:r>
              <a:rPr lang="es-CR" dirty="0"/>
              <a:t>Su objeto de relación es la forma y la oportunidad del </a:t>
            </a:r>
            <a:r>
              <a:rPr lang="es-CR" u="sng" dirty="0"/>
              <a:t>servicio de salud y las relaciones </a:t>
            </a:r>
            <a:r>
              <a:rPr lang="es-CR" u="sng" dirty="0" err="1"/>
              <a:t>juridicas</a:t>
            </a:r>
            <a:r>
              <a:rPr lang="es-CR" u="sng" dirty="0"/>
              <a:t> entre Administración sanitaria y usuarios .</a:t>
            </a:r>
          </a:p>
          <a:p>
            <a:endParaRPr lang="es-ES" dirty="0"/>
          </a:p>
          <a:p>
            <a:pPr algn="just"/>
            <a:r>
              <a:rPr lang="es-ES" dirty="0"/>
              <a:t>Regulaciones de política  y planificación sanitaria. Derecho Público, Administrativo, Seguridad Social y Derecho Laboral</a:t>
            </a:r>
          </a:p>
          <a:p>
            <a:pPr algn="just"/>
            <a:endParaRPr lang="es-ES" dirty="0"/>
          </a:p>
          <a:p>
            <a:r>
              <a:rPr lang="es-ES" dirty="0"/>
              <a:t>Rectoría, poder de policía</a:t>
            </a:r>
          </a:p>
          <a:p>
            <a:endParaRPr lang="es-ES" dirty="0"/>
          </a:p>
          <a:p>
            <a:r>
              <a:rPr lang="es-ES" dirty="0"/>
              <a:t>Regulaciones administrativas de vigilancia y control de las salud</a:t>
            </a:r>
          </a:p>
          <a:p>
            <a:endParaRPr lang="es-ES" dirty="0"/>
          </a:p>
          <a:p>
            <a:r>
              <a:rPr lang="es-ES" dirty="0"/>
              <a:t> Ejemplo. Ley Constitutiva de la CCSS, </a:t>
            </a:r>
          </a:p>
          <a:p>
            <a:r>
              <a:rPr lang="es-ES" dirty="0"/>
              <a:t>                  Ley General de Salud</a:t>
            </a:r>
          </a:p>
          <a:p>
            <a:r>
              <a:rPr lang="es-ES" dirty="0"/>
              <a:t>                  Regulaciones de las profesiones de la salud</a:t>
            </a:r>
          </a:p>
          <a:p>
            <a:r>
              <a:rPr lang="es-ES" dirty="0"/>
              <a:t>                  Restricciones  venta  libre de antibióticos</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247" y="689263"/>
            <a:ext cx="2174298" cy="188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482" y="900626"/>
            <a:ext cx="16764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6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80">
                                          <p:stCondLst>
                                            <p:cond delay="0"/>
                                          </p:stCondLst>
                                        </p:cTn>
                                        <p:tgtEl>
                                          <p:spTgt spid="3">
                                            <p:txEl>
                                              <p:pRg st="6" end="6"/>
                                            </p:txEl>
                                          </p:spTgt>
                                        </p:tgtEl>
                                      </p:cBhvr>
                                    </p:animEffect>
                                    <p:anim calcmode="lin" valueType="num">
                                      <p:cBhvr>
                                        <p:cTn id="2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6" end="6"/>
                                            </p:txEl>
                                          </p:spTgt>
                                        </p:tgtEl>
                                      </p:cBhvr>
                                      <p:to x="100000" y="60000"/>
                                    </p:animScale>
                                    <p:animScale>
                                      <p:cBhvr>
                                        <p:cTn id="28" dur="166" decel="50000">
                                          <p:stCondLst>
                                            <p:cond delay="676"/>
                                          </p:stCondLst>
                                        </p:cTn>
                                        <p:tgtEl>
                                          <p:spTgt spid="3">
                                            <p:txEl>
                                              <p:pRg st="6" end="6"/>
                                            </p:txEl>
                                          </p:spTgt>
                                        </p:tgtEl>
                                      </p:cBhvr>
                                      <p:to x="100000" y="100000"/>
                                    </p:animScale>
                                    <p:animScale>
                                      <p:cBhvr>
                                        <p:cTn id="29" dur="26">
                                          <p:stCondLst>
                                            <p:cond delay="1312"/>
                                          </p:stCondLst>
                                        </p:cTn>
                                        <p:tgtEl>
                                          <p:spTgt spid="3">
                                            <p:txEl>
                                              <p:pRg st="6" end="6"/>
                                            </p:txEl>
                                          </p:spTgt>
                                        </p:tgtEl>
                                      </p:cBhvr>
                                      <p:to x="100000" y="80000"/>
                                    </p:animScale>
                                    <p:animScale>
                                      <p:cBhvr>
                                        <p:cTn id="30" dur="166" decel="50000">
                                          <p:stCondLst>
                                            <p:cond delay="1338"/>
                                          </p:stCondLst>
                                        </p:cTn>
                                        <p:tgtEl>
                                          <p:spTgt spid="3">
                                            <p:txEl>
                                              <p:pRg st="6" end="6"/>
                                            </p:txEl>
                                          </p:spTgt>
                                        </p:tgtEl>
                                      </p:cBhvr>
                                      <p:to x="100000" y="100000"/>
                                    </p:animScale>
                                    <p:animScale>
                                      <p:cBhvr>
                                        <p:cTn id="31" dur="26">
                                          <p:stCondLst>
                                            <p:cond delay="1642"/>
                                          </p:stCondLst>
                                        </p:cTn>
                                        <p:tgtEl>
                                          <p:spTgt spid="3">
                                            <p:txEl>
                                              <p:pRg st="6" end="6"/>
                                            </p:txEl>
                                          </p:spTgt>
                                        </p:tgtEl>
                                      </p:cBhvr>
                                      <p:to x="100000" y="90000"/>
                                    </p:animScale>
                                    <p:animScale>
                                      <p:cBhvr>
                                        <p:cTn id="32" dur="166" decel="50000">
                                          <p:stCondLst>
                                            <p:cond delay="1668"/>
                                          </p:stCondLst>
                                        </p:cTn>
                                        <p:tgtEl>
                                          <p:spTgt spid="3">
                                            <p:txEl>
                                              <p:pRg st="6" end="6"/>
                                            </p:txEl>
                                          </p:spTgt>
                                        </p:tgtEl>
                                      </p:cBhvr>
                                      <p:to x="100000" y="100000"/>
                                    </p:animScale>
                                    <p:animScale>
                                      <p:cBhvr>
                                        <p:cTn id="33" dur="26">
                                          <p:stCondLst>
                                            <p:cond delay="1808"/>
                                          </p:stCondLst>
                                        </p:cTn>
                                        <p:tgtEl>
                                          <p:spTgt spid="3">
                                            <p:txEl>
                                              <p:pRg st="6" end="6"/>
                                            </p:txEl>
                                          </p:spTgt>
                                        </p:tgtEl>
                                      </p:cBhvr>
                                      <p:to x="100000" y="95000"/>
                                    </p:animScale>
                                    <p:animScale>
                                      <p:cBhvr>
                                        <p:cTn id="34" dur="166" decel="50000">
                                          <p:stCondLst>
                                            <p:cond delay="1834"/>
                                          </p:stCondLst>
                                        </p:cTn>
                                        <p:tgtEl>
                                          <p:spTgt spid="3">
                                            <p:txEl>
                                              <p:pRg st="6" end="6"/>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heel(1)">
                                      <p:cBhvr>
                                        <p:cTn id="39" dur="20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 calcmode="lin" valueType="num">
                                      <p:cBhvr>
                                        <p:cTn id="44"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10" end="10"/>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 calcmode="lin" valueType="num">
                                      <p:cBhvr>
                                        <p:cTn id="50"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11" end="11"/>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 calcmode="lin" valueType="num">
                                      <p:cBhvr>
                                        <p:cTn id="56"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12" end="12"/>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 calcmode="lin" valueType="num">
                                      <p:cBhvr>
                                        <p:cTn id="62"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4258" y="426085"/>
            <a:ext cx="7024744" cy="1896010"/>
          </a:xfrm>
        </p:spPr>
        <p:txBody>
          <a:bodyPr>
            <a:normAutofit/>
          </a:bodyPr>
          <a:lstStyle/>
          <a:p>
            <a:r>
              <a:rPr lang="es-CR" dirty="0"/>
              <a:t>Florencia Luna</a:t>
            </a:r>
            <a:br>
              <a:rPr lang="es-CR" dirty="0"/>
            </a:br>
            <a:r>
              <a:rPr lang="es-CR" sz="2000" dirty="0"/>
              <a:t>Argentina </a:t>
            </a:r>
            <a:endParaRPr lang="en-US" sz="2000" dirty="0"/>
          </a:p>
        </p:txBody>
      </p:sp>
      <p:sp>
        <p:nvSpPr>
          <p:cNvPr id="3" name="2 Marcador de contenido"/>
          <p:cNvSpPr>
            <a:spLocks noGrp="1"/>
          </p:cNvSpPr>
          <p:nvPr>
            <p:ph sz="quarter" idx="13"/>
          </p:nvPr>
        </p:nvSpPr>
        <p:spPr>
          <a:xfrm>
            <a:off x="1042416" y="2899611"/>
            <a:ext cx="3419856" cy="3585409"/>
          </a:xfrm>
        </p:spPr>
        <p:txBody>
          <a:bodyPr/>
          <a:lstStyle/>
          <a:p>
            <a:r>
              <a:rPr lang="es-CR" b="1" dirty="0"/>
              <a:t>Temas sexys </a:t>
            </a:r>
          </a:p>
          <a:p>
            <a:endParaRPr lang="es-CR" b="1" dirty="0"/>
          </a:p>
          <a:p>
            <a:r>
              <a:rPr lang="es-CR" dirty="0"/>
              <a:t>Atraen</a:t>
            </a:r>
          </a:p>
          <a:p>
            <a:r>
              <a:rPr lang="es-CR" dirty="0"/>
              <a:t>Seducen</a:t>
            </a:r>
          </a:p>
          <a:p>
            <a:r>
              <a:rPr lang="es-CR" dirty="0"/>
              <a:t>Controversia</a:t>
            </a:r>
          </a:p>
          <a:p>
            <a:r>
              <a:rPr lang="es-CR" dirty="0"/>
              <a:t>Favor/contra</a:t>
            </a:r>
          </a:p>
          <a:p>
            <a:r>
              <a:rPr lang="es-CR" dirty="0"/>
              <a:t>Adelantos de la ciencia</a:t>
            </a:r>
          </a:p>
          <a:p>
            <a:endParaRPr lang="es-CR" dirty="0"/>
          </a:p>
          <a:p>
            <a:endParaRPr lang="en-US" dirty="0"/>
          </a:p>
        </p:txBody>
      </p:sp>
      <p:sp>
        <p:nvSpPr>
          <p:cNvPr id="4" name="3 Marcador de contenido"/>
          <p:cNvSpPr>
            <a:spLocks noGrp="1"/>
          </p:cNvSpPr>
          <p:nvPr>
            <p:ph sz="quarter" idx="14"/>
          </p:nvPr>
        </p:nvSpPr>
        <p:spPr>
          <a:xfrm>
            <a:off x="4764504" y="2959767"/>
            <a:ext cx="3300503" cy="3441033"/>
          </a:xfrm>
        </p:spPr>
        <p:txBody>
          <a:bodyPr>
            <a:normAutofit/>
          </a:bodyPr>
          <a:lstStyle/>
          <a:p>
            <a:r>
              <a:rPr lang="es-CR" b="1" dirty="0"/>
              <a:t>Temas aburridos </a:t>
            </a:r>
          </a:p>
          <a:p>
            <a:endParaRPr lang="es-CR" b="1" dirty="0"/>
          </a:p>
          <a:p>
            <a:r>
              <a:rPr lang="es-CR" dirty="0"/>
              <a:t>Alejado de los milagros</a:t>
            </a:r>
          </a:p>
          <a:p>
            <a:r>
              <a:rPr lang="es-CR" dirty="0"/>
              <a:t>No producen perplejidad  </a:t>
            </a:r>
          </a:p>
          <a:p>
            <a:r>
              <a:rPr lang="es-CR" dirty="0"/>
              <a:t>Cuestiones cotidianas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421" y="685031"/>
            <a:ext cx="2442411" cy="209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31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heel(1)">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p:cTn id="2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2000"/>
                                        <p:tgtEl>
                                          <p:spTgt spid="4">
                                            <p:txEl>
                                              <p:pRg st="2" end="2"/>
                                            </p:txEl>
                                          </p:spTgt>
                                        </p:tgtEl>
                                      </p:cBhvr>
                                    </p:animEffect>
                                    <p:anim calcmode="lin" valueType="num">
                                      <p:cBhvr>
                                        <p:cTn id="40"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41"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wheel(1)">
                                      <p:cBhvr>
                                        <p:cTn id="46" dur="2000"/>
                                        <p:tgtEl>
                                          <p:spTgt spid="4">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wipe(down)">
                                      <p:cBhvr>
                                        <p:cTn id="51" dur="580">
                                          <p:stCondLst>
                                            <p:cond delay="0"/>
                                          </p:stCondLst>
                                        </p:cTn>
                                        <p:tgtEl>
                                          <p:spTgt spid="4">
                                            <p:txEl>
                                              <p:pRg st="4" end="4"/>
                                            </p:txEl>
                                          </p:spTgt>
                                        </p:tgtEl>
                                      </p:cBhvr>
                                    </p:animEffect>
                                    <p:anim calcmode="lin" valueType="num">
                                      <p:cBhvr>
                                        <p:cTn id="52"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xEl>
                                              <p:pRg st="4" end="4"/>
                                            </p:txEl>
                                          </p:spTgt>
                                        </p:tgtEl>
                                      </p:cBhvr>
                                      <p:to x="100000" y="60000"/>
                                    </p:animScale>
                                    <p:animScale>
                                      <p:cBhvr>
                                        <p:cTn id="58" dur="166" decel="50000">
                                          <p:stCondLst>
                                            <p:cond delay="676"/>
                                          </p:stCondLst>
                                        </p:cTn>
                                        <p:tgtEl>
                                          <p:spTgt spid="4">
                                            <p:txEl>
                                              <p:pRg st="4" end="4"/>
                                            </p:txEl>
                                          </p:spTgt>
                                        </p:tgtEl>
                                      </p:cBhvr>
                                      <p:to x="100000" y="100000"/>
                                    </p:animScale>
                                    <p:animScale>
                                      <p:cBhvr>
                                        <p:cTn id="59" dur="26">
                                          <p:stCondLst>
                                            <p:cond delay="1312"/>
                                          </p:stCondLst>
                                        </p:cTn>
                                        <p:tgtEl>
                                          <p:spTgt spid="4">
                                            <p:txEl>
                                              <p:pRg st="4" end="4"/>
                                            </p:txEl>
                                          </p:spTgt>
                                        </p:tgtEl>
                                      </p:cBhvr>
                                      <p:to x="100000" y="80000"/>
                                    </p:animScale>
                                    <p:animScale>
                                      <p:cBhvr>
                                        <p:cTn id="60" dur="166" decel="50000">
                                          <p:stCondLst>
                                            <p:cond delay="1338"/>
                                          </p:stCondLst>
                                        </p:cTn>
                                        <p:tgtEl>
                                          <p:spTgt spid="4">
                                            <p:txEl>
                                              <p:pRg st="4" end="4"/>
                                            </p:txEl>
                                          </p:spTgt>
                                        </p:tgtEl>
                                      </p:cBhvr>
                                      <p:to x="100000" y="100000"/>
                                    </p:animScale>
                                    <p:animScale>
                                      <p:cBhvr>
                                        <p:cTn id="61" dur="26">
                                          <p:stCondLst>
                                            <p:cond delay="1642"/>
                                          </p:stCondLst>
                                        </p:cTn>
                                        <p:tgtEl>
                                          <p:spTgt spid="4">
                                            <p:txEl>
                                              <p:pRg st="4" end="4"/>
                                            </p:txEl>
                                          </p:spTgt>
                                        </p:tgtEl>
                                      </p:cBhvr>
                                      <p:to x="100000" y="90000"/>
                                    </p:animScale>
                                    <p:animScale>
                                      <p:cBhvr>
                                        <p:cTn id="62" dur="166" decel="50000">
                                          <p:stCondLst>
                                            <p:cond delay="1668"/>
                                          </p:stCondLst>
                                        </p:cTn>
                                        <p:tgtEl>
                                          <p:spTgt spid="4">
                                            <p:txEl>
                                              <p:pRg st="4" end="4"/>
                                            </p:txEl>
                                          </p:spTgt>
                                        </p:tgtEl>
                                      </p:cBhvr>
                                      <p:to x="100000" y="100000"/>
                                    </p:animScale>
                                    <p:animScale>
                                      <p:cBhvr>
                                        <p:cTn id="63" dur="26">
                                          <p:stCondLst>
                                            <p:cond delay="1808"/>
                                          </p:stCondLst>
                                        </p:cTn>
                                        <p:tgtEl>
                                          <p:spTgt spid="4">
                                            <p:txEl>
                                              <p:pRg st="4" end="4"/>
                                            </p:txEl>
                                          </p:spTgt>
                                        </p:tgtEl>
                                      </p:cBhvr>
                                      <p:to x="100000" y="95000"/>
                                    </p:animScale>
                                    <p:animScale>
                                      <p:cBhvr>
                                        <p:cTn id="64"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A205B-D571-8A3D-053A-8CD44A77BEDE}"/>
              </a:ext>
            </a:extLst>
          </p:cNvPr>
          <p:cNvSpPr>
            <a:spLocks noGrp="1"/>
          </p:cNvSpPr>
          <p:nvPr>
            <p:ph type="title"/>
          </p:nvPr>
        </p:nvSpPr>
        <p:spPr/>
        <p:txBody>
          <a:bodyPr/>
          <a:lstStyle/>
          <a:p>
            <a:endParaRPr lang="es-CR"/>
          </a:p>
        </p:txBody>
      </p:sp>
      <p:pic>
        <p:nvPicPr>
          <p:cNvPr id="3" name="Imagen 2">
            <a:extLst>
              <a:ext uri="{FF2B5EF4-FFF2-40B4-BE49-F238E27FC236}">
                <a16:creationId xmlns:a16="http://schemas.microsoft.com/office/drawing/2014/main" id="{76F20F69-98D9-48A3-EC47-2B8ABAAF44C7}"/>
              </a:ext>
            </a:extLst>
          </p:cNvPr>
          <p:cNvPicPr>
            <a:picLocks noChangeAspect="1"/>
          </p:cNvPicPr>
          <p:nvPr/>
        </p:nvPicPr>
        <p:blipFill>
          <a:blip r:embed="rId2"/>
          <a:stretch>
            <a:fillRect/>
          </a:stretch>
        </p:blipFill>
        <p:spPr>
          <a:xfrm>
            <a:off x="1182330" y="2051184"/>
            <a:ext cx="6779340" cy="2755631"/>
          </a:xfrm>
          <a:prstGeom prst="rect">
            <a:avLst/>
          </a:prstGeom>
        </p:spPr>
      </p:pic>
    </p:spTree>
    <p:extLst>
      <p:ext uri="{BB962C8B-B14F-4D97-AF65-F5344CB8AC3E}">
        <p14:creationId xmlns:p14="http://schemas.microsoft.com/office/powerpoint/2010/main" val="2136213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5168" y="473930"/>
            <a:ext cx="7611034" cy="789386"/>
          </a:xfrm>
        </p:spPr>
        <p:txBody>
          <a:bodyPr>
            <a:normAutofit/>
          </a:bodyPr>
          <a:lstStyle/>
          <a:p>
            <a:r>
              <a:rPr lang="es-ES" dirty="0"/>
              <a:t>Derecho Biomédico</a:t>
            </a:r>
            <a:endParaRPr lang="en-US" dirty="0"/>
          </a:p>
        </p:txBody>
      </p:sp>
      <p:sp>
        <p:nvSpPr>
          <p:cNvPr id="3" name="2 Marcador de contenido"/>
          <p:cNvSpPr>
            <a:spLocks noGrp="1"/>
          </p:cNvSpPr>
          <p:nvPr>
            <p:ph idx="1"/>
          </p:nvPr>
        </p:nvSpPr>
        <p:spPr>
          <a:xfrm>
            <a:off x="445168" y="1263316"/>
            <a:ext cx="4309440" cy="5240698"/>
          </a:xfrm>
        </p:spPr>
        <p:txBody>
          <a:bodyPr>
            <a:noAutofit/>
          </a:bodyPr>
          <a:lstStyle/>
          <a:p>
            <a:pPr algn="just"/>
            <a:r>
              <a:rPr lang="es-ES" sz="1600" dirty="0"/>
              <a:t>Derechos  de las personas de frente a  los tema  controversiales o de situaciones límite.  Biotecnologías</a:t>
            </a:r>
          </a:p>
          <a:p>
            <a:pPr algn="just"/>
            <a:endParaRPr lang="es-ES" sz="1600" dirty="0"/>
          </a:p>
          <a:p>
            <a:pPr algn="just"/>
            <a:r>
              <a:rPr lang="es-ES" sz="1600" dirty="0"/>
              <a:t>Enfermedades y sus problemas especiales. Ejemplo: enfermos mentales, trasplantes de órganos, células madre.</a:t>
            </a:r>
          </a:p>
          <a:p>
            <a:pPr algn="just"/>
            <a:endParaRPr lang="es-ES" sz="1600" dirty="0"/>
          </a:p>
          <a:p>
            <a:pPr algn="just"/>
            <a:r>
              <a:rPr lang="es-ES" sz="1600" dirty="0"/>
              <a:t>Procesos relacionados con el comienzo de  la vida y la reproducción humana ( FIV)</a:t>
            </a:r>
          </a:p>
          <a:p>
            <a:pPr algn="just"/>
            <a:endParaRPr lang="es-ES" sz="1600" dirty="0"/>
          </a:p>
          <a:p>
            <a:pPr algn="just"/>
            <a:r>
              <a:rPr lang="es-ES" sz="1600" dirty="0"/>
              <a:t>Muerte: cuidados paliativos, eutanasia, rechazo al tratamiento.</a:t>
            </a:r>
          </a:p>
          <a:p>
            <a:pPr algn="just"/>
            <a:endParaRPr lang="es-ES" sz="1600" dirty="0"/>
          </a:p>
          <a:p>
            <a:pPr algn="just"/>
            <a:r>
              <a:rPr lang="es-ES" sz="1600" dirty="0"/>
              <a:t>Investigación con seres humanos. Ensayos clínicos controlados.</a:t>
            </a:r>
          </a:p>
          <a:p>
            <a:pPr algn="just"/>
            <a:r>
              <a:rPr lang="es-ES" sz="1600" dirty="0" err="1"/>
              <a:t>Bioetecnologías</a:t>
            </a:r>
            <a:r>
              <a:rPr lang="es-ES" sz="1600" dirty="0"/>
              <a:t>,  inteligencia artificial </a:t>
            </a:r>
          </a:p>
          <a:p>
            <a:pPr algn="just"/>
            <a:endParaRPr lang="es-ES" sz="1600" dirty="0"/>
          </a:p>
          <a:p>
            <a:endParaRPr lang="es-CR" sz="1800" dirty="0"/>
          </a:p>
          <a:p>
            <a:endParaRPr lang="es-CR"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530" y="882222"/>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685" y="4781608"/>
            <a:ext cx="2588315" cy="172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127" y="4857750"/>
            <a:ext cx="1723298" cy="127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0270" y="2396697"/>
            <a:ext cx="3247470" cy="22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20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p:cTn id="2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heel(1)">
                                      <p:cBhvr>
                                        <p:cTn id="30" dur="20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2000"/>
                                        <p:tgtEl>
                                          <p:spTgt spid="3">
                                            <p:txEl>
                                              <p:pRg st="9" end="9"/>
                                            </p:txEl>
                                          </p:spTgt>
                                        </p:tgtEl>
                                      </p:cBhvr>
                                    </p:animEffect>
                                    <p:anim calcmode="lin" valueType="num">
                                      <p:cBhvr>
                                        <p:cTn id="36"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0AB04-D215-73F8-18D0-CFC58C9B18C7}"/>
              </a:ext>
            </a:extLst>
          </p:cNvPr>
          <p:cNvSpPr>
            <a:spLocks noGrp="1"/>
          </p:cNvSpPr>
          <p:nvPr>
            <p:ph type="title"/>
          </p:nvPr>
        </p:nvSpPr>
        <p:spPr>
          <a:xfrm>
            <a:off x="774551" y="796066"/>
            <a:ext cx="7293684" cy="570155"/>
          </a:xfrm>
        </p:spPr>
        <p:txBody>
          <a:bodyPr>
            <a:normAutofit/>
          </a:bodyPr>
          <a:lstStyle/>
          <a:p>
            <a:r>
              <a:rPr lang="es-CR" sz="2400" dirty="0"/>
              <a:t>FIV y las 4 ramas del Derecho a la Salud *</a:t>
            </a:r>
          </a:p>
        </p:txBody>
      </p:sp>
      <p:graphicFrame>
        <p:nvGraphicFramePr>
          <p:cNvPr id="9" name="Tabla 8">
            <a:extLst>
              <a:ext uri="{FF2B5EF4-FFF2-40B4-BE49-F238E27FC236}">
                <a16:creationId xmlns:a16="http://schemas.microsoft.com/office/drawing/2014/main" id="{D8551438-8942-D4CE-004B-3FD32AD2C91D}"/>
              </a:ext>
            </a:extLst>
          </p:cNvPr>
          <p:cNvGraphicFramePr>
            <a:graphicFrameLocks noGrp="1"/>
          </p:cNvGraphicFramePr>
          <p:nvPr>
            <p:extLst>
              <p:ext uri="{D42A27DB-BD31-4B8C-83A1-F6EECF244321}">
                <p14:modId xmlns:p14="http://schemas.microsoft.com/office/powerpoint/2010/main" val="2513905484"/>
              </p:ext>
            </p:extLst>
          </p:nvPr>
        </p:nvGraphicFramePr>
        <p:xfrm>
          <a:off x="774552" y="1656678"/>
          <a:ext cx="7143076" cy="4470083"/>
        </p:xfrm>
        <a:graphic>
          <a:graphicData uri="http://schemas.openxmlformats.org/drawingml/2006/table">
            <a:tbl>
              <a:tblPr firstRow="1" firstCol="1" bandRow="1">
                <a:tableStyleId>{3C2FFA5D-87B4-456A-9821-1D502468CF0F}</a:tableStyleId>
              </a:tblPr>
              <a:tblGrid>
                <a:gridCol w="1703348">
                  <a:extLst>
                    <a:ext uri="{9D8B030D-6E8A-4147-A177-3AD203B41FA5}">
                      <a16:colId xmlns:a16="http://schemas.microsoft.com/office/drawing/2014/main" val="3500055875"/>
                    </a:ext>
                  </a:extLst>
                </a:gridCol>
                <a:gridCol w="1825159">
                  <a:extLst>
                    <a:ext uri="{9D8B030D-6E8A-4147-A177-3AD203B41FA5}">
                      <a16:colId xmlns:a16="http://schemas.microsoft.com/office/drawing/2014/main" val="109472886"/>
                    </a:ext>
                  </a:extLst>
                </a:gridCol>
                <a:gridCol w="1690680">
                  <a:extLst>
                    <a:ext uri="{9D8B030D-6E8A-4147-A177-3AD203B41FA5}">
                      <a16:colId xmlns:a16="http://schemas.microsoft.com/office/drawing/2014/main" val="398443223"/>
                    </a:ext>
                  </a:extLst>
                </a:gridCol>
                <a:gridCol w="1923889">
                  <a:extLst>
                    <a:ext uri="{9D8B030D-6E8A-4147-A177-3AD203B41FA5}">
                      <a16:colId xmlns:a16="http://schemas.microsoft.com/office/drawing/2014/main" val="993866895"/>
                    </a:ext>
                  </a:extLst>
                </a:gridCol>
              </a:tblGrid>
              <a:tr h="506306">
                <a:tc>
                  <a:txBody>
                    <a:bodyPr/>
                    <a:lstStyle/>
                    <a:p>
                      <a:pPr>
                        <a:lnSpc>
                          <a:spcPct val="107000"/>
                        </a:lnSpc>
                        <a:spcAft>
                          <a:spcPts val="800"/>
                        </a:spcAft>
                      </a:pPr>
                      <a:r>
                        <a:rPr lang="en-US" sz="1800" dirty="0">
                          <a:effectLst/>
                        </a:rPr>
                        <a:t>Derecho Médico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err="1">
                          <a:effectLst/>
                        </a:rPr>
                        <a:t>Biodederecho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a:effectLst/>
                        </a:rPr>
                        <a:t>Derecho </a:t>
                      </a:r>
                      <a:r>
                        <a:rPr lang="en-US" sz="1800" dirty="0" err="1">
                          <a:effectLst/>
                        </a:rPr>
                        <a:t>Sanitario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a:effectLst/>
                        </a:rPr>
                        <a:t>Derecho </a:t>
                      </a:r>
                      <a:r>
                        <a:rPr lang="en-US" sz="1800" dirty="0" err="1">
                          <a:effectLst/>
                        </a:rPr>
                        <a:t>Biomédico</a:t>
                      </a:r>
                      <a:r>
                        <a:rPr lang="en-US" sz="1800" dirty="0">
                          <a:effectLst/>
                        </a:rPr>
                        <a:t> </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extLst>
                  <a:ext uri="{0D108BD9-81ED-4DB2-BD59-A6C34878D82A}">
                    <a16:rowId xmlns:a16="http://schemas.microsoft.com/office/drawing/2014/main" val="1169968848"/>
                  </a:ext>
                </a:extLst>
              </a:tr>
              <a:tr h="3549327">
                <a:tc>
                  <a:txBody>
                    <a:bodyPr/>
                    <a:lstStyle/>
                    <a:p>
                      <a:pPr>
                        <a:lnSpc>
                          <a:spcPct val="107000"/>
                        </a:lnSpc>
                        <a:spcAft>
                          <a:spcPts val="800"/>
                        </a:spcAft>
                      </a:pPr>
                      <a:r>
                        <a:rPr lang="es-CR" sz="1200" b="0" dirty="0">
                          <a:effectLst/>
                        </a:rPr>
                        <a:t>9.2.1 </a:t>
                      </a:r>
                      <a:r>
                        <a:rPr lang="en-US" sz="1200" b="0" dirty="0">
                          <a:effectLst/>
                        </a:rPr>
                        <a:t>    Luego de </a:t>
                      </a:r>
                      <a:r>
                        <a:rPr lang="en-US" sz="1200" b="0" dirty="0" err="1">
                          <a:effectLst/>
                        </a:rPr>
                        <a:t>recibir</a:t>
                      </a:r>
                      <a:r>
                        <a:rPr lang="en-US" sz="1200" b="0" dirty="0">
                          <a:effectLst/>
                        </a:rPr>
                        <a:t> </a:t>
                      </a:r>
                      <a:r>
                        <a:rPr lang="en-US" sz="1200" b="0" dirty="0" err="1">
                          <a:effectLst/>
                        </a:rPr>
                        <a:t>información</a:t>
                      </a:r>
                      <a:r>
                        <a:rPr lang="en-US" sz="1200" b="0" dirty="0">
                          <a:effectLst/>
                        </a:rPr>
                        <a:t> </a:t>
                      </a:r>
                      <a:r>
                        <a:rPr lang="en-US" sz="1200" b="0" dirty="0" err="1">
                          <a:effectLst/>
                        </a:rPr>
                        <a:t>completa</a:t>
                      </a:r>
                      <a:r>
                        <a:rPr lang="en-US" sz="1200" b="0" dirty="0">
                          <a:effectLst/>
                        </a:rPr>
                        <a:t> y </a:t>
                      </a:r>
                      <a:r>
                        <a:rPr lang="en-US" sz="1200" b="0" dirty="0" err="1">
                          <a:effectLst/>
                        </a:rPr>
                        <a:t>clara</a:t>
                      </a:r>
                      <a:r>
                        <a:rPr lang="en-US" sz="1200" b="0" dirty="0">
                          <a:effectLst/>
                        </a:rPr>
                        <a:t> </a:t>
                      </a:r>
                      <a:r>
                        <a:rPr lang="en-US" sz="1200" b="0" dirty="0" err="1">
                          <a:effectLst/>
                        </a:rPr>
                        <a:t>sobre</a:t>
                      </a:r>
                      <a:r>
                        <a:rPr lang="en-US" sz="1200" b="0" dirty="0">
                          <a:effectLst/>
                        </a:rPr>
                        <a:t> </a:t>
                      </a:r>
                      <a:r>
                        <a:rPr lang="en-US" sz="1200" b="0" dirty="0" err="1">
                          <a:effectLst/>
                        </a:rPr>
                        <a:t>el</a:t>
                      </a:r>
                      <a:r>
                        <a:rPr lang="en-US" sz="1200" b="0" dirty="0">
                          <a:effectLst/>
                        </a:rPr>
                        <a:t> </a:t>
                      </a:r>
                      <a:r>
                        <a:rPr lang="en-US" sz="1200" b="0" dirty="0" err="1">
                          <a:effectLst/>
                        </a:rPr>
                        <a:t>tratamiento</a:t>
                      </a:r>
                      <a:r>
                        <a:rPr lang="en-US" sz="1200" b="0" dirty="0">
                          <a:effectLst/>
                        </a:rPr>
                        <a:t>, las personas </a:t>
                      </a:r>
                      <a:r>
                        <a:rPr lang="en-US" sz="1200" b="0" dirty="0" err="1">
                          <a:effectLst/>
                        </a:rPr>
                        <a:t>destinatarias</a:t>
                      </a:r>
                      <a:r>
                        <a:rPr lang="en-US" sz="1200" b="0" dirty="0">
                          <a:effectLst/>
                        </a:rPr>
                        <a:t> de la FIV </a:t>
                      </a:r>
                      <a:r>
                        <a:rPr lang="en-US" sz="1200" b="0" dirty="0" err="1">
                          <a:effectLst/>
                        </a:rPr>
                        <a:t>deberán</a:t>
                      </a:r>
                      <a:r>
                        <a:rPr lang="en-US" sz="1200" b="0" dirty="0">
                          <a:effectLst/>
                        </a:rPr>
                        <a:t> </a:t>
                      </a:r>
                      <a:r>
                        <a:rPr lang="en-US" sz="1200" b="0" dirty="0" err="1">
                          <a:effectLst/>
                        </a:rPr>
                        <a:t>emitir</a:t>
                      </a:r>
                      <a:r>
                        <a:rPr lang="en-US" sz="1200" b="0" dirty="0">
                          <a:effectLst/>
                        </a:rPr>
                        <a:t> </a:t>
                      </a:r>
                      <a:r>
                        <a:rPr lang="en-US" sz="1200" b="0" dirty="0" err="1">
                          <a:effectLst/>
                        </a:rPr>
                        <a:t>su</a:t>
                      </a:r>
                      <a:r>
                        <a:rPr lang="en-US" sz="1200" b="0" dirty="0">
                          <a:effectLst/>
                        </a:rPr>
                        <a:t> </a:t>
                      </a:r>
                      <a:r>
                        <a:rPr lang="en-US" sz="1200" b="0" dirty="0" err="1">
                          <a:effectLst/>
                        </a:rPr>
                        <a:t>consentimiento</a:t>
                      </a:r>
                      <a:r>
                        <a:rPr lang="en-US" sz="1200" b="0" dirty="0">
                          <a:effectLst/>
                        </a:rPr>
                        <a:t> libre, </a:t>
                      </a:r>
                      <a:r>
                        <a:rPr lang="en-US" sz="1200" b="0" dirty="0" err="1">
                          <a:effectLst/>
                        </a:rPr>
                        <a:t>voluntario</a:t>
                      </a:r>
                      <a:r>
                        <a:rPr lang="en-US" sz="1200" b="0" dirty="0">
                          <a:effectLst/>
                        </a:rPr>
                        <a:t> e </a:t>
                      </a:r>
                      <a:r>
                        <a:rPr lang="en-US" sz="1200" b="0" dirty="0" err="1">
                          <a:effectLst/>
                        </a:rPr>
                        <a:t>informado</a:t>
                      </a:r>
                      <a:r>
                        <a:rPr lang="en-US" sz="1200" b="0" dirty="0">
                          <a:effectLst/>
                        </a:rPr>
                        <a:t> antes de la </a:t>
                      </a:r>
                      <a:r>
                        <a:rPr lang="en-US" sz="1200" b="0" dirty="0" err="1">
                          <a:effectLst/>
                        </a:rPr>
                        <a:t>aplicación</a:t>
                      </a:r>
                      <a:r>
                        <a:rPr lang="en-US" sz="1200" b="0" dirty="0">
                          <a:effectLst/>
                        </a:rPr>
                        <a:t> de la </a:t>
                      </a:r>
                      <a:r>
                        <a:rPr lang="en-US" sz="1200" b="0" dirty="0" err="1">
                          <a:effectLst/>
                        </a:rPr>
                        <a:t>técnica</a:t>
                      </a:r>
                      <a:r>
                        <a:rPr lang="en-US" sz="1200" b="0" dirty="0">
                          <a:effectLst/>
                        </a:rPr>
                        <a:t>, </a:t>
                      </a:r>
                      <a:r>
                        <a:rPr lang="en-US" sz="1200" b="0" dirty="0" err="1">
                          <a:effectLst/>
                        </a:rPr>
                        <a:t>en</a:t>
                      </a:r>
                      <a:r>
                        <a:rPr lang="en-US" sz="1200" b="0" dirty="0">
                          <a:effectLst/>
                        </a:rPr>
                        <a:t> </a:t>
                      </a:r>
                      <a:r>
                        <a:rPr lang="en-US" sz="1200" b="0" dirty="0" err="1">
                          <a:effectLst/>
                        </a:rPr>
                        <a:t>el</a:t>
                      </a:r>
                      <a:r>
                        <a:rPr lang="en-US" sz="1200" b="0" dirty="0">
                          <a:effectLst/>
                        </a:rPr>
                        <a:t> que </a:t>
                      </a:r>
                      <a:r>
                        <a:rPr lang="en-US" sz="1200" b="0" dirty="0" err="1">
                          <a:effectLst/>
                        </a:rPr>
                        <a:t>acepten</a:t>
                      </a:r>
                      <a:r>
                        <a:rPr lang="en-US" sz="1200" b="0" dirty="0">
                          <a:effectLst/>
                        </a:rPr>
                        <a:t> </a:t>
                      </a:r>
                      <a:r>
                        <a:rPr lang="en-US" sz="1200" b="0" dirty="0" err="1">
                          <a:effectLst/>
                        </a:rPr>
                        <a:t>someterse</a:t>
                      </a:r>
                      <a:r>
                        <a:rPr lang="en-US" sz="1200" b="0" dirty="0">
                          <a:effectLst/>
                        </a:rPr>
                        <a:t> al </a:t>
                      </a:r>
                      <a:r>
                        <a:rPr lang="en-US" sz="1200" b="0" dirty="0" err="1">
                          <a:effectLst/>
                        </a:rPr>
                        <a:t>tratamiento</a:t>
                      </a:r>
                      <a:r>
                        <a:rPr lang="en-US" sz="1200" b="0" dirty="0">
                          <a:effectLst/>
                        </a:rPr>
                        <a:t>.</a:t>
                      </a:r>
                      <a:endParaRPr lang="en-US" sz="1200" b="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10.5 El laboratorio debe contar con un mecanismo de descarte de material biológico y otros materiales contaminados, según el Decreto Ejecutivo 30965-S, denominado Reglamento sobre la gestión de los desechos infecto-contagiosos que se generan en establecimientos que presten atención a la salud y afines</a:t>
                      </a:r>
                      <a:endParaRPr lang="en-US" sz="1200" dirty="0">
                        <a:effectLst/>
                      </a:endParaRPr>
                    </a:p>
                    <a:p>
                      <a:pPr>
                        <a:lnSpc>
                          <a:spcPct val="107000"/>
                        </a:lnSpc>
                        <a:spcAft>
                          <a:spcPts val="800"/>
                        </a:spcAft>
                      </a:pPr>
                      <a:r>
                        <a:rPr lang="es-CR" sz="1200" dirty="0">
                          <a:effectLst/>
                        </a:rPr>
                        <a:t> </a:t>
                      </a:r>
                      <a:endParaRPr lang="en-US" sz="1200" dirty="0">
                        <a:effectLst/>
                      </a:endParaRPr>
                    </a:p>
                    <a:p>
                      <a:pPr>
                        <a:lnSpc>
                          <a:spcPct val="107000"/>
                        </a:lnSpc>
                        <a:spcAft>
                          <a:spcPts val="800"/>
                        </a:spcAft>
                      </a:pPr>
                      <a:r>
                        <a:rPr lang="es-CR" sz="1200" dirty="0">
                          <a:effectLst/>
                        </a:rPr>
                        <a:t> </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6.2.3 </a:t>
                      </a:r>
                      <a:r>
                        <a:rPr lang="en-US" sz="1200" dirty="0">
                          <a:effectLst/>
                        </a:rPr>
                        <a:t>    La </a:t>
                      </a:r>
                      <a:r>
                        <a:rPr lang="en-US" sz="1200" dirty="0" err="1">
                          <a:effectLst/>
                        </a:rPr>
                        <a:t>aplicación</a:t>
                      </a:r>
                      <a:r>
                        <a:rPr lang="en-US" sz="1200" dirty="0">
                          <a:effectLst/>
                        </a:rPr>
                        <a:t> de la FIV-TE </a:t>
                      </a:r>
                      <a:r>
                        <a:rPr lang="en-US" sz="1200" dirty="0" err="1">
                          <a:effectLst/>
                        </a:rPr>
                        <a:t>únicamente</a:t>
                      </a:r>
                      <a:r>
                        <a:rPr lang="en-US" sz="1200" dirty="0">
                          <a:effectLst/>
                        </a:rPr>
                        <a:t> </a:t>
                      </a:r>
                      <a:r>
                        <a:rPr lang="en-US" sz="1200" dirty="0" err="1">
                          <a:effectLst/>
                        </a:rPr>
                        <a:t>tendrá</a:t>
                      </a:r>
                      <a:r>
                        <a:rPr lang="en-US" sz="1200" dirty="0">
                          <a:effectLst/>
                        </a:rPr>
                        <a:t> </a:t>
                      </a:r>
                      <a:r>
                        <a:rPr lang="en-US" sz="1200" dirty="0" err="1">
                          <a:effectLst/>
                        </a:rPr>
                        <a:t>lugar</a:t>
                      </a:r>
                      <a:r>
                        <a:rPr lang="en-US" sz="1200" dirty="0">
                          <a:effectLst/>
                        </a:rPr>
                        <a:t> </a:t>
                      </a:r>
                      <a:r>
                        <a:rPr lang="en-US" sz="1200" dirty="0" err="1">
                          <a:effectLst/>
                        </a:rPr>
                        <a:t>en</a:t>
                      </a:r>
                      <a:r>
                        <a:rPr lang="en-US" sz="1200" dirty="0">
                          <a:effectLst/>
                        </a:rPr>
                        <a:t> </a:t>
                      </a:r>
                      <a:r>
                        <a:rPr lang="en-US" sz="1200" dirty="0" err="1">
                          <a:effectLst/>
                        </a:rPr>
                        <a:t>establecimientos</a:t>
                      </a:r>
                      <a:r>
                        <a:rPr lang="en-US" sz="1200" dirty="0">
                          <a:effectLst/>
                        </a:rPr>
                        <a:t> de </a:t>
                      </a:r>
                      <a:r>
                        <a:rPr lang="en-US" sz="1200" dirty="0" err="1">
                          <a:effectLst/>
                        </a:rPr>
                        <a:t>salud</a:t>
                      </a:r>
                      <a:r>
                        <a:rPr lang="en-US" sz="1200" dirty="0">
                          <a:effectLst/>
                        </a:rPr>
                        <a:t> </a:t>
                      </a:r>
                      <a:r>
                        <a:rPr lang="en-US" sz="1200" dirty="0" err="1">
                          <a:effectLst/>
                        </a:rPr>
                        <a:t>especializados</a:t>
                      </a:r>
                      <a:r>
                        <a:rPr lang="en-US" sz="1200" dirty="0">
                          <a:effectLst/>
                        </a:rPr>
                        <a:t> que </a:t>
                      </a:r>
                      <a:r>
                        <a:rPr lang="en-US" sz="1200" dirty="0" err="1">
                          <a:effectLst/>
                        </a:rPr>
                        <a:t>cuenten</a:t>
                      </a:r>
                      <a:r>
                        <a:rPr lang="en-US" sz="1200" dirty="0">
                          <a:effectLst/>
                        </a:rPr>
                        <a:t> con </a:t>
                      </a:r>
                      <a:r>
                        <a:rPr lang="en-US" sz="1200" dirty="0" err="1">
                          <a:effectLst/>
                        </a:rPr>
                        <a:t>el</a:t>
                      </a:r>
                      <a:r>
                        <a:rPr lang="en-US" sz="1200" dirty="0">
                          <a:effectLst/>
                        </a:rPr>
                        <a:t> </a:t>
                      </a:r>
                      <a:r>
                        <a:rPr lang="en-US" sz="1200" dirty="0" err="1">
                          <a:effectLst/>
                        </a:rPr>
                        <a:t>equipamiento</a:t>
                      </a:r>
                      <a:r>
                        <a:rPr lang="en-US" sz="1200" dirty="0">
                          <a:effectLst/>
                        </a:rPr>
                        <a:t> y </a:t>
                      </a:r>
                      <a:r>
                        <a:rPr lang="en-US" sz="1200" dirty="0" err="1">
                          <a:effectLst/>
                        </a:rPr>
                        <a:t>recurso</a:t>
                      </a:r>
                      <a:r>
                        <a:rPr lang="en-US" sz="1200" dirty="0">
                          <a:effectLst/>
                        </a:rPr>
                        <a:t> </a:t>
                      </a:r>
                      <a:r>
                        <a:rPr lang="en-US" sz="1200" dirty="0" err="1">
                          <a:effectLst/>
                        </a:rPr>
                        <a:t>humano</a:t>
                      </a:r>
                      <a:r>
                        <a:rPr lang="en-US" sz="1200" dirty="0">
                          <a:effectLst/>
                        </a:rPr>
                        <a:t> </a:t>
                      </a:r>
                      <a:r>
                        <a:rPr lang="en-US" sz="1200" dirty="0" err="1">
                          <a:effectLst/>
                        </a:rPr>
                        <a:t>necesario</a:t>
                      </a:r>
                      <a:r>
                        <a:rPr lang="en-US" sz="1200" dirty="0">
                          <a:effectLst/>
                        </a:rPr>
                        <a:t> para las </a:t>
                      </a:r>
                      <a:r>
                        <a:rPr lang="en-US" sz="1200" dirty="0" err="1">
                          <a:effectLst/>
                        </a:rPr>
                        <a:t>tareas</a:t>
                      </a:r>
                      <a:r>
                        <a:rPr lang="en-US" sz="1200" dirty="0">
                          <a:effectLst/>
                        </a:rPr>
                        <a:t> que se </a:t>
                      </a:r>
                      <a:r>
                        <a:rPr lang="en-US" sz="1200" dirty="0" err="1">
                          <a:effectLst/>
                        </a:rPr>
                        <a:t>desarrollan</a:t>
                      </a:r>
                      <a:r>
                        <a:rPr lang="en-US" sz="1200" dirty="0">
                          <a:effectLst/>
                        </a:rPr>
                        <a:t> </a:t>
                      </a:r>
                      <a:r>
                        <a:rPr lang="en-US" sz="1200" dirty="0" err="1">
                          <a:effectLst/>
                        </a:rPr>
                        <a:t>en</a:t>
                      </a:r>
                      <a:r>
                        <a:rPr lang="en-US" sz="1200" dirty="0">
                          <a:effectLst/>
                        </a:rPr>
                        <a:t> </a:t>
                      </a:r>
                      <a:r>
                        <a:rPr lang="en-US" sz="1200" dirty="0" err="1">
                          <a:effectLst/>
                        </a:rPr>
                        <a:t>él</a:t>
                      </a:r>
                      <a:r>
                        <a:rPr lang="en-US" sz="1200" dirty="0">
                          <a:effectLst/>
                        </a:rPr>
                        <a:t>.</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7.3.1 </a:t>
                      </a:r>
                      <a:r>
                        <a:rPr lang="en-US" sz="1200" dirty="0">
                          <a:effectLst/>
                        </a:rPr>
                        <a:t>    El </a:t>
                      </a:r>
                      <a:r>
                        <a:rPr lang="en-US" sz="1200" dirty="0" err="1">
                          <a:effectLst/>
                        </a:rPr>
                        <a:t>número</a:t>
                      </a:r>
                      <a:r>
                        <a:rPr lang="en-US" sz="1200" dirty="0">
                          <a:effectLst/>
                        </a:rPr>
                        <a:t> de </a:t>
                      </a:r>
                      <a:r>
                        <a:rPr lang="en-US" sz="1200" dirty="0" err="1">
                          <a:effectLst/>
                        </a:rPr>
                        <a:t>óvulos</a:t>
                      </a:r>
                      <a:r>
                        <a:rPr lang="en-US" sz="1200" dirty="0">
                          <a:effectLst/>
                        </a:rPr>
                        <a:t> </a:t>
                      </a:r>
                      <a:r>
                        <a:rPr lang="en-US" sz="1200" dirty="0" err="1">
                          <a:effectLst/>
                        </a:rPr>
                        <a:t>fecundados</a:t>
                      </a:r>
                      <a:r>
                        <a:rPr lang="en-US" sz="1200" dirty="0">
                          <a:effectLst/>
                        </a:rPr>
                        <a:t> que se </a:t>
                      </a:r>
                      <a:r>
                        <a:rPr lang="en-US" sz="1200" dirty="0" err="1">
                          <a:effectLst/>
                        </a:rPr>
                        <a:t>transfieran</a:t>
                      </a:r>
                      <a:r>
                        <a:rPr lang="en-US" sz="1200" dirty="0">
                          <a:effectLst/>
                        </a:rPr>
                        <a:t> a la </a:t>
                      </a:r>
                      <a:r>
                        <a:rPr lang="en-US" sz="1200" dirty="0" err="1">
                          <a:effectLst/>
                        </a:rPr>
                        <a:t>cavidad</a:t>
                      </a:r>
                      <a:r>
                        <a:rPr lang="en-US" sz="1200" dirty="0">
                          <a:effectLst/>
                        </a:rPr>
                        <a:t> </a:t>
                      </a:r>
                      <a:r>
                        <a:rPr lang="en-US" sz="1200" dirty="0" err="1">
                          <a:effectLst/>
                        </a:rPr>
                        <a:t>uterina</a:t>
                      </a:r>
                      <a:r>
                        <a:rPr lang="en-US" sz="1200" dirty="0">
                          <a:effectLst/>
                        </a:rPr>
                        <a:t> de la </a:t>
                      </a:r>
                      <a:r>
                        <a:rPr lang="en-US" sz="1200" dirty="0" err="1">
                          <a:effectLst/>
                        </a:rPr>
                        <a:t>mujer</a:t>
                      </a:r>
                      <a:r>
                        <a:rPr lang="en-US" sz="1200" dirty="0">
                          <a:effectLst/>
                        </a:rPr>
                        <a:t> no </a:t>
                      </a:r>
                      <a:r>
                        <a:rPr lang="en-US" sz="1200" dirty="0" err="1">
                          <a:effectLst/>
                        </a:rPr>
                        <a:t>podrá</a:t>
                      </a:r>
                      <a:r>
                        <a:rPr lang="en-US" sz="1200" dirty="0">
                          <a:effectLst/>
                        </a:rPr>
                        <a:t> ser mayor de dos </a:t>
                      </a:r>
                      <a:r>
                        <a:rPr lang="en-US" sz="1200" dirty="0" err="1">
                          <a:effectLst/>
                        </a:rPr>
                        <a:t>por</a:t>
                      </a:r>
                      <a:r>
                        <a:rPr lang="en-US" sz="1200" dirty="0">
                          <a:effectLst/>
                        </a:rPr>
                        <a:t> </a:t>
                      </a:r>
                      <a:r>
                        <a:rPr lang="en-US" sz="1200" dirty="0" err="1">
                          <a:effectLst/>
                        </a:rPr>
                        <a:t>ciclo</a:t>
                      </a:r>
                      <a:r>
                        <a:rPr lang="en-US" sz="1200" dirty="0">
                          <a:effectLst/>
                        </a:rPr>
                        <a:t> </a:t>
                      </a:r>
                      <a:r>
                        <a:rPr lang="en-US" sz="1200" dirty="0" err="1">
                          <a:effectLst/>
                        </a:rPr>
                        <a:t>reproductivo</a:t>
                      </a:r>
                      <a:r>
                        <a:rPr lang="en-US" sz="1200" dirty="0">
                          <a:effectLst/>
                        </a:rPr>
                        <a:t>.</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extLst>
                  <a:ext uri="{0D108BD9-81ED-4DB2-BD59-A6C34878D82A}">
                    <a16:rowId xmlns:a16="http://schemas.microsoft.com/office/drawing/2014/main" val="3619262850"/>
                  </a:ext>
                </a:extLst>
              </a:tr>
            </a:tbl>
          </a:graphicData>
        </a:graphic>
      </p:graphicFrame>
      <p:sp>
        <p:nvSpPr>
          <p:cNvPr id="10" name="CuadroTexto 9">
            <a:extLst>
              <a:ext uri="{FF2B5EF4-FFF2-40B4-BE49-F238E27FC236}">
                <a16:creationId xmlns:a16="http://schemas.microsoft.com/office/drawing/2014/main" id="{0EE7ADB5-586E-9A70-46DF-0B3A7AB16FD3}"/>
              </a:ext>
            </a:extLst>
          </p:cNvPr>
          <p:cNvSpPr txBox="1"/>
          <p:nvPr/>
        </p:nvSpPr>
        <p:spPr>
          <a:xfrm>
            <a:off x="1904104" y="6271708"/>
            <a:ext cx="3851237" cy="369332"/>
          </a:xfrm>
          <a:prstGeom prst="rect">
            <a:avLst/>
          </a:prstGeom>
          <a:noFill/>
        </p:spPr>
        <p:txBody>
          <a:bodyPr wrap="square" rtlCol="0">
            <a:spAutoFit/>
          </a:bodyPr>
          <a:lstStyle/>
          <a:p>
            <a:endParaRPr lang="es-CR" dirty="0"/>
          </a:p>
        </p:txBody>
      </p:sp>
      <p:graphicFrame>
        <p:nvGraphicFramePr>
          <p:cNvPr id="11" name="Tabla 10">
            <a:extLst>
              <a:ext uri="{FF2B5EF4-FFF2-40B4-BE49-F238E27FC236}">
                <a16:creationId xmlns:a16="http://schemas.microsoft.com/office/drawing/2014/main" id="{0AF5BB2D-75D3-0AFB-0EB4-BD1AE8EDA209}"/>
              </a:ext>
            </a:extLst>
          </p:cNvPr>
          <p:cNvGraphicFramePr>
            <a:graphicFrameLocks noGrp="1"/>
          </p:cNvGraphicFramePr>
          <p:nvPr>
            <p:extLst>
              <p:ext uri="{D42A27DB-BD31-4B8C-83A1-F6EECF244321}">
                <p14:modId xmlns:p14="http://schemas.microsoft.com/office/powerpoint/2010/main" val="3851177306"/>
              </p:ext>
            </p:extLst>
          </p:nvPr>
        </p:nvGraphicFramePr>
        <p:xfrm>
          <a:off x="505609" y="5883983"/>
          <a:ext cx="8143539" cy="1517277"/>
        </p:xfrm>
        <a:graphic>
          <a:graphicData uri="http://schemas.openxmlformats.org/drawingml/2006/table">
            <a:tbl>
              <a:tblPr/>
              <a:tblGrid>
                <a:gridCol w="7827780">
                  <a:extLst>
                    <a:ext uri="{9D8B030D-6E8A-4147-A177-3AD203B41FA5}">
                      <a16:colId xmlns:a16="http://schemas.microsoft.com/office/drawing/2014/main" val="2827401310"/>
                    </a:ext>
                  </a:extLst>
                </a:gridCol>
                <a:gridCol w="315759">
                  <a:extLst>
                    <a:ext uri="{9D8B030D-6E8A-4147-A177-3AD203B41FA5}">
                      <a16:colId xmlns:a16="http://schemas.microsoft.com/office/drawing/2014/main" val="515940874"/>
                    </a:ext>
                  </a:extLst>
                </a:gridCol>
              </a:tblGrid>
              <a:tr h="840653">
                <a:tc gridSpan="2">
                  <a:txBody>
                    <a:bodyPr/>
                    <a:lstStyle/>
                    <a:p>
                      <a:pPr algn="ctr"/>
                      <a:r>
                        <a:rPr lang="es-ES" sz="1000" b="0" dirty="0">
                          <a:effectLst/>
                          <a:latin typeface="Arial" panose="020B0604020202020204" pitchFamily="34" charset="0"/>
                        </a:rPr>
                        <a:t>* Norma para Establecimientos de Salud que realizan la Técnica de Reproducción Asistida de Fecundación In Vitro y Transferencia Embrionaria (FIV) No 39616-S</a:t>
                      </a:r>
                    </a:p>
                  </a:txBody>
                  <a:tcPr marL="238125" marR="238125" marT="238125" marB="238125" anchor="ctr">
                    <a:lnL>
                      <a:noFill/>
                    </a:lnL>
                    <a:lnR>
                      <a:noFill/>
                    </a:lnR>
                    <a:lnT>
                      <a:noFill/>
                    </a:lnT>
                    <a:lnB>
                      <a:noFill/>
                    </a:lnB>
                  </a:tcPr>
                </a:tc>
                <a:tc hMerge="1">
                  <a:txBody>
                    <a:bodyPr/>
                    <a:lstStyle/>
                    <a:p>
                      <a:endParaRPr lang="es-CR"/>
                    </a:p>
                  </a:txBody>
                  <a:tcPr/>
                </a:tc>
                <a:extLst>
                  <a:ext uri="{0D108BD9-81ED-4DB2-BD59-A6C34878D82A}">
                    <a16:rowId xmlns:a16="http://schemas.microsoft.com/office/drawing/2014/main" val="1962525148"/>
                  </a:ext>
                </a:extLst>
              </a:tr>
              <a:tr h="676624">
                <a:tc>
                  <a:txBody>
                    <a:bodyPr/>
                    <a:lstStyle/>
                    <a:p>
                      <a:pPr algn="ctr">
                        <a:spcAft>
                          <a:spcPts val="0"/>
                        </a:spcAft>
                      </a:pPr>
                      <a:endParaRPr lang="en-US" sz="1000" b="0" dirty="0">
                        <a:effectLst/>
                        <a:latin typeface="Verdana!important"/>
                      </a:endParaRPr>
                    </a:p>
                  </a:txBody>
                  <a:tcPr marL="238125" marR="238125" marT="238125" marB="238125" anchor="ctr">
                    <a:lnL>
                      <a:noFill/>
                    </a:lnL>
                    <a:lnR>
                      <a:noFill/>
                    </a:lnR>
                    <a:lnT>
                      <a:noFill/>
                    </a:lnT>
                    <a:lnB>
                      <a:noFill/>
                    </a:lnB>
                  </a:tcPr>
                </a:tc>
                <a:tc>
                  <a:txBody>
                    <a:bodyPr/>
                    <a:lstStyle/>
                    <a:p>
                      <a:endParaRPr lang="es-CR" dirty="0"/>
                    </a:p>
                  </a:txBody>
                  <a:tcPr>
                    <a:lnL>
                      <a:noFill/>
                    </a:lnL>
                    <a:lnT>
                      <a:noFill/>
                    </a:lnT>
                  </a:tcPr>
                </a:tc>
                <a:extLst>
                  <a:ext uri="{0D108BD9-81ED-4DB2-BD59-A6C34878D82A}">
                    <a16:rowId xmlns:a16="http://schemas.microsoft.com/office/drawing/2014/main" val="3309795658"/>
                  </a:ext>
                </a:extLst>
              </a:tr>
            </a:tbl>
          </a:graphicData>
        </a:graphic>
      </p:graphicFrame>
    </p:spTree>
    <p:extLst>
      <p:ext uri="{BB962C8B-B14F-4D97-AF65-F5344CB8AC3E}">
        <p14:creationId xmlns:p14="http://schemas.microsoft.com/office/powerpoint/2010/main" val="2452098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3768" y="847190"/>
            <a:ext cx="8001000" cy="1143000"/>
          </a:xfrm>
        </p:spPr>
        <p:txBody>
          <a:bodyPr>
            <a:normAutofit/>
          </a:bodyPr>
          <a:lstStyle/>
          <a:p>
            <a:r>
              <a:rPr lang="en-US" sz="3200" dirty="0">
                <a:solidFill>
                  <a:schemeClr val="tx1"/>
                </a:solidFill>
              </a:rPr>
              <a:t>http://enciclopedia-bioderecho.com</a:t>
            </a:r>
            <a:r>
              <a:rPr lang="en-US" sz="2800" dirty="0">
                <a:solidFill>
                  <a:schemeClr val="tx1"/>
                </a:solidFill>
              </a:rPr>
              <a: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7319" y="2324100"/>
            <a:ext cx="40767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378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normAutofit/>
          </a:bodyPr>
          <a:lstStyle/>
          <a:p>
            <a:pPr marL="68580" indent="0">
              <a:buNone/>
            </a:pPr>
            <a:r>
              <a:rPr lang="es-CR" sz="6000" dirty="0"/>
              <a:t> </a:t>
            </a:r>
            <a:endParaRPr lang="en-US" sz="6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477"/>
            <a:ext cx="4540970" cy="143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960" y="4743724"/>
            <a:ext cx="2463740" cy="1768642"/>
          </a:xfrm>
          <a:prstGeom prst="rect">
            <a:avLst/>
          </a:prstGeom>
          <a:noFill/>
          <a:ln w="76200">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191" y="2841392"/>
            <a:ext cx="2117558" cy="1902332"/>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321" y="827054"/>
            <a:ext cx="2423938" cy="1862394"/>
          </a:xfrm>
          <a:prstGeom prst="rect">
            <a:avLst/>
          </a:prstGeom>
          <a:noFill/>
          <a:ln w="762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10 Conector recto de flecha"/>
          <p:cNvCxnSpPr/>
          <p:nvPr/>
        </p:nvCxnSpPr>
        <p:spPr>
          <a:xfrm flipV="1">
            <a:off x="2576945" y="4540827"/>
            <a:ext cx="1143000" cy="748146"/>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5309755" y="2493818"/>
            <a:ext cx="935181" cy="716973"/>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723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2840951"/>
          </a:xfrm>
        </p:spPr>
        <p:txBody>
          <a:bodyPr/>
          <a:lstStyle/>
          <a:p>
            <a:r>
              <a:rPr lang="es-CR" dirty="0"/>
              <a:t>Prehistoria de la Bioética </a:t>
            </a:r>
            <a:endParaRPr lang="en-US" dirty="0"/>
          </a:p>
        </p:txBody>
      </p:sp>
    </p:spTree>
    <p:extLst>
      <p:ext uri="{BB962C8B-B14F-4D97-AF65-F5344CB8AC3E}">
        <p14:creationId xmlns:p14="http://schemas.microsoft.com/office/powerpoint/2010/main" val="2795606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97756" y="3381457"/>
            <a:ext cx="3760633" cy="3032222"/>
          </a:xfrm>
          <a:prstGeom prst="rect">
            <a:avLst/>
          </a:prstGeom>
        </p:spPr>
      </p:pic>
      <p:pic>
        <p:nvPicPr>
          <p:cNvPr id="3" name="Imagen 2"/>
          <p:cNvPicPr>
            <a:picLocks noChangeAspect="1"/>
          </p:cNvPicPr>
          <p:nvPr/>
        </p:nvPicPr>
        <p:blipFill>
          <a:blip r:embed="rId3"/>
          <a:stretch>
            <a:fillRect/>
          </a:stretch>
        </p:blipFill>
        <p:spPr>
          <a:xfrm>
            <a:off x="734096" y="433209"/>
            <a:ext cx="2588653" cy="3288786"/>
          </a:xfrm>
          <a:prstGeom prst="rect">
            <a:avLst/>
          </a:prstGeom>
        </p:spPr>
      </p:pic>
      <p:pic>
        <p:nvPicPr>
          <p:cNvPr id="4" name="Imagen 3"/>
          <p:cNvPicPr>
            <a:picLocks noChangeAspect="1"/>
          </p:cNvPicPr>
          <p:nvPr/>
        </p:nvPicPr>
        <p:blipFill>
          <a:blip r:embed="rId4"/>
          <a:stretch>
            <a:fillRect/>
          </a:stretch>
        </p:blipFill>
        <p:spPr>
          <a:xfrm>
            <a:off x="4842456" y="677307"/>
            <a:ext cx="3239767" cy="2634482"/>
          </a:xfrm>
          <a:prstGeom prst="rect">
            <a:avLst/>
          </a:prstGeom>
        </p:spPr>
      </p:pic>
      <p:pic>
        <p:nvPicPr>
          <p:cNvPr id="5" name="Imagen 4"/>
          <p:cNvPicPr>
            <a:picLocks noChangeAspect="1"/>
          </p:cNvPicPr>
          <p:nvPr/>
        </p:nvPicPr>
        <p:blipFill>
          <a:blip r:embed="rId5"/>
          <a:stretch>
            <a:fillRect/>
          </a:stretch>
        </p:blipFill>
        <p:spPr>
          <a:xfrm>
            <a:off x="734096" y="3825942"/>
            <a:ext cx="3392328" cy="2587737"/>
          </a:xfrm>
          <a:prstGeom prst="rect">
            <a:avLst/>
          </a:prstGeom>
        </p:spPr>
      </p:pic>
    </p:spTree>
    <p:extLst>
      <p:ext uri="{BB962C8B-B14F-4D97-AF65-F5344CB8AC3E}">
        <p14:creationId xmlns:p14="http://schemas.microsoft.com/office/powerpoint/2010/main" val="2102216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4303991"/>
          </a:xfrm>
        </p:spPr>
        <p:txBody>
          <a:bodyPr>
            <a:normAutofit fontScale="90000"/>
          </a:bodyPr>
          <a:lstStyle/>
          <a:p>
            <a:pPr algn="ctr"/>
            <a:br>
              <a:rPr lang="es-CR" dirty="0"/>
            </a:br>
            <a:br>
              <a:rPr lang="es-CR" dirty="0"/>
            </a:br>
            <a:br>
              <a:rPr lang="es-CR" dirty="0"/>
            </a:br>
            <a:r>
              <a:rPr lang="es-CR" dirty="0"/>
              <a:t>¿Por qué es importante </a:t>
            </a:r>
            <a:r>
              <a:rPr lang="es-CR"/>
              <a:t>la bioética?</a:t>
            </a:r>
            <a:br>
              <a:rPr lang="es-CR" dirty="0"/>
            </a:br>
            <a:br>
              <a:rPr lang="es-CR" dirty="0"/>
            </a:br>
            <a:r>
              <a:rPr lang="es-CR" dirty="0"/>
              <a:t>¿ Es la ética una necesidad? </a:t>
            </a:r>
            <a:br>
              <a:rPr lang="es-CR" dirty="0"/>
            </a:br>
            <a:br>
              <a:rPr lang="es-CR" dirty="0"/>
            </a:br>
            <a:endParaRPr lang="en-US" dirty="0"/>
          </a:p>
        </p:txBody>
      </p:sp>
    </p:spTree>
    <p:extLst>
      <p:ext uri="{BB962C8B-B14F-4D97-AF65-F5344CB8AC3E}">
        <p14:creationId xmlns:p14="http://schemas.microsoft.com/office/powerpoint/2010/main" val="1427784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1182" y="319856"/>
            <a:ext cx="7802941" cy="1199456"/>
          </a:xfrm>
        </p:spPr>
        <p:txBody>
          <a:bodyPr>
            <a:normAutofit/>
          </a:bodyPr>
          <a:lstStyle/>
          <a:p>
            <a:pPr algn="ctr"/>
            <a:r>
              <a:rPr lang="es-CR" dirty="0"/>
              <a:t>¿Somos neutrales ?</a:t>
            </a:r>
            <a:endParaRPr lang="en-US" dirty="0"/>
          </a:p>
        </p:txBody>
      </p:sp>
      <p:sp>
        <p:nvSpPr>
          <p:cNvPr id="3" name="2 Marcador de contenido"/>
          <p:cNvSpPr>
            <a:spLocks noGrp="1"/>
          </p:cNvSpPr>
          <p:nvPr>
            <p:ph idx="1"/>
          </p:nvPr>
        </p:nvSpPr>
        <p:spPr>
          <a:xfrm>
            <a:off x="717452" y="1505243"/>
            <a:ext cx="7652825" cy="4783015"/>
          </a:xfrm>
        </p:spPr>
        <p:txBody>
          <a:bodyPr>
            <a:normAutofit fontScale="70000" lnSpcReduction="20000"/>
          </a:bodyPr>
          <a:lstStyle/>
          <a:p>
            <a:pPr algn="just"/>
            <a:endParaRPr lang="es-CR" dirty="0"/>
          </a:p>
          <a:p>
            <a:pPr algn="just"/>
            <a:endParaRPr lang="es-CR" dirty="0"/>
          </a:p>
          <a:p>
            <a:pPr algn="just"/>
            <a:r>
              <a:rPr lang="es-CR" dirty="0"/>
              <a:t>Ofrece principios, axiomas o </a:t>
            </a:r>
            <a:r>
              <a:rPr lang="es-CR" dirty="0" err="1"/>
              <a:t>postutados</a:t>
            </a:r>
            <a:r>
              <a:rPr lang="es-CR" dirty="0"/>
              <a:t> éticos  y morales que orientan la correcta satisfacción del servicio de salud.</a:t>
            </a:r>
          </a:p>
          <a:p>
            <a:endParaRPr lang="es-CR" dirty="0"/>
          </a:p>
          <a:p>
            <a:pPr algn="just"/>
            <a:r>
              <a:rPr lang="es-CR" dirty="0"/>
              <a:t>Ofrece herramientas y métodos para la deliberación práctica de casos de la vida real</a:t>
            </a:r>
          </a:p>
          <a:p>
            <a:pPr marL="68580" indent="0">
              <a:buNone/>
            </a:pPr>
            <a:endParaRPr lang="es-CR" dirty="0"/>
          </a:p>
          <a:p>
            <a:pPr algn="just"/>
            <a:r>
              <a:rPr lang="es-CR" dirty="0"/>
              <a:t>Complementa la decisiones  legales.</a:t>
            </a:r>
          </a:p>
          <a:p>
            <a:pPr algn="just"/>
            <a:endParaRPr lang="es-CR" dirty="0"/>
          </a:p>
          <a:p>
            <a:pPr algn="just"/>
            <a:r>
              <a:rPr lang="es-CR" dirty="0"/>
              <a:t>Necesidad de crear consensos </a:t>
            </a:r>
          </a:p>
          <a:p>
            <a:pPr algn="just"/>
            <a:endParaRPr lang="es-CR" dirty="0"/>
          </a:p>
          <a:p>
            <a:pPr algn="just"/>
            <a:r>
              <a:rPr lang="es-CR" dirty="0"/>
              <a:t>Formar ciudadanos éticos</a:t>
            </a:r>
          </a:p>
          <a:p>
            <a:pPr algn="just"/>
            <a:endParaRPr lang="es-CR" dirty="0"/>
          </a:p>
          <a:p>
            <a:pPr algn="just"/>
            <a:r>
              <a:rPr lang="es-CR" dirty="0"/>
              <a:t>Querer hacer las cosas bien </a:t>
            </a:r>
          </a:p>
          <a:p>
            <a:pPr algn="just"/>
            <a:endParaRPr lang="es-CR" dirty="0"/>
          </a:p>
          <a:p>
            <a:pPr algn="just"/>
            <a:r>
              <a:rPr lang="es-CR" dirty="0"/>
              <a:t>Modificar actitudes </a:t>
            </a:r>
          </a:p>
          <a:p>
            <a:pPr algn="just"/>
            <a:endParaRPr lang="es-CR" dirty="0"/>
          </a:p>
          <a:p>
            <a:pPr algn="just"/>
            <a:endParaRPr lang="es-CR" dirty="0"/>
          </a:p>
        </p:txBody>
      </p:sp>
    </p:spTree>
    <p:extLst>
      <p:ext uri="{BB962C8B-B14F-4D97-AF65-F5344CB8AC3E}">
        <p14:creationId xmlns:p14="http://schemas.microsoft.com/office/powerpoint/2010/main" val="5204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arn(inVertic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 calcmode="lin" valueType="num">
                                      <p:cBhvr>
                                        <p:cTn id="26"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 calcmode="lin" valueType="num">
                                      <p:cBhvr>
                                        <p:cTn id="3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wheel(1)">
                                      <p:cBhvr>
                                        <p:cTn id="41"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altLang="es-MX" dirty="0"/>
              <a:t>Van Rensselaer Potter. EUA. 1970</a:t>
            </a:r>
            <a:endParaRPr lang="en-US" dirty="0"/>
          </a:p>
        </p:txBody>
      </p:sp>
      <p:sp>
        <p:nvSpPr>
          <p:cNvPr id="3" name="2 Marcador de contenido"/>
          <p:cNvSpPr>
            <a:spLocks noGrp="1"/>
          </p:cNvSpPr>
          <p:nvPr>
            <p:ph sz="quarter" idx="13"/>
          </p:nvPr>
        </p:nvSpPr>
        <p:spPr/>
        <p:txBody>
          <a:bodyPr>
            <a:normAutofit fontScale="92500" lnSpcReduction="20000"/>
          </a:bodyPr>
          <a:lstStyle/>
          <a:p>
            <a:pPr algn="just"/>
            <a:r>
              <a:rPr lang="es-ES" altLang="es-MX" dirty="0"/>
              <a:t>Estudio sistemático de la conducta humana en el campo de las ciencias biológicas y la atención de la salud, en la medida en que esta conducta se examine a la luz de valores y principios morales</a:t>
            </a:r>
          </a:p>
          <a:p>
            <a:endParaRPr lang="en-US" dirty="0"/>
          </a:p>
        </p:txBody>
      </p:sp>
      <p:pic>
        <p:nvPicPr>
          <p:cNvPr id="5" name="Picture 8"/>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5640287" y="3107398"/>
            <a:ext cx="1428950" cy="190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14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dirty="0">
                <a:cs typeface="Courier New" pitchFamily="49" charset="0"/>
              </a:rPr>
              <a:t>Warren Reich. EUA. 1973</a:t>
            </a:r>
            <a:endParaRPr lang="en-US" dirty="0"/>
          </a:p>
        </p:txBody>
      </p:sp>
      <p:sp>
        <p:nvSpPr>
          <p:cNvPr id="3" name="2 Marcador de contenido"/>
          <p:cNvSpPr>
            <a:spLocks noGrp="1"/>
          </p:cNvSpPr>
          <p:nvPr>
            <p:ph sz="quarter" idx="13"/>
          </p:nvPr>
        </p:nvSpPr>
        <p:spPr/>
        <p:txBody>
          <a:bodyPr>
            <a:normAutofit/>
          </a:bodyPr>
          <a:lstStyle/>
          <a:p>
            <a:pPr marL="0" indent="0" algn="just">
              <a:buNone/>
            </a:pPr>
            <a:endParaRPr lang="es-ES_tradnl" altLang="en-US" dirty="0">
              <a:cs typeface="Courier New" pitchFamily="49" charset="0"/>
            </a:endParaRPr>
          </a:p>
          <a:p>
            <a:pPr marL="0" indent="0" algn="just">
              <a:buNone/>
            </a:pPr>
            <a:r>
              <a:rPr lang="es-ES_tradnl" altLang="en-US" dirty="0">
                <a:cs typeface="Courier New" pitchFamily="49" charset="0"/>
              </a:rPr>
              <a:t>E</a:t>
            </a:r>
            <a:r>
              <a:rPr lang="es-ES" altLang="en-US" dirty="0">
                <a:cs typeface="Courier New" pitchFamily="49" charset="0"/>
              </a:rPr>
              <a:t>studio sistemático de la conducta humana en el ámbito de las ciencias de la salud, examinadas a la luz de los principios y valores morales </a:t>
            </a:r>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5402262" y="310753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29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4242" y="842211"/>
            <a:ext cx="7303169" cy="1744577"/>
          </a:xfrm>
        </p:spPr>
        <p:txBody>
          <a:bodyPr>
            <a:normAutofit fontScale="90000"/>
          </a:bodyPr>
          <a:lstStyle/>
          <a:p>
            <a:pPr algn="ctr"/>
            <a:r>
              <a:rPr lang="es-CR" dirty="0"/>
              <a:t>?Por qué un curso de derecho a </a:t>
            </a:r>
            <a:r>
              <a:rPr lang="es-CR"/>
              <a:t>la salud </a:t>
            </a:r>
            <a:r>
              <a:rPr lang="es-CR" dirty="0"/>
              <a:t>para personal sanitario?</a:t>
            </a:r>
            <a:endParaRPr lang="en-US" dirty="0"/>
          </a:p>
        </p:txBody>
      </p:sp>
      <p:sp>
        <p:nvSpPr>
          <p:cNvPr id="3" name="2 Marcador de contenido"/>
          <p:cNvSpPr>
            <a:spLocks noGrp="1"/>
          </p:cNvSpPr>
          <p:nvPr>
            <p:ph idx="1"/>
          </p:nvPr>
        </p:nvSpPr>
        <p:spPr>
          <a:xfrm>
            <a:off x="1381125" y="2454442"/>
            <a:ext cx="6006264" cy="3390218"/>
          </a:xfrm>
        </p:spPr>
        <p:txBody>
          <a:bodyPr/>
          <a:lstStyle/>
          <a:p>
            <a:pPr algn="ctr"/>
            <a:r>
              <a:rPr lang="es-CR" dirty="0"/>
              <a:t>Garante de la  Salud</a:t>
            </a:r>
          </a:p>
          <a:p>
            <a:endParaRPr lang="es-CR" dirty="0"/>
          </a:p>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396" y="3106878"/>
            <a:ext cx="4487779" cy="312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58" y="3789946"/>
            <a:ext cx="2875238" cy="215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05327" y="3272589"/>
            <a:ext cx="2851484" cy="369332"/>
          </a:xfrm>
          <a:prstGeom prst="rect">
            <a:avLst/>
          </a:prstGeom>
          <a:noFill/>
        </p:spPr>
        <p:txBody>
          <a:bodyPr wrap="square" rtlCol="0">
            <a:spAutoFit/>
          </a:bodyPr>
          <a:lstStyle/>
          <a:p>
            <a:r>
              <a:rPr lang="es-CR" dirty="0"/>
              <a:t>Escuela de salvavidas</a:t>
            </a:r>
            <a:endParaRPr lang="en-US" dirty="0"/>
          </a:p>
        </p:txBody>
      </p:sp>
    </p:spTree>
    <p:extLst>
      <p:ext uri="{BB962C8B-B14F-4D97-AF65-F5344CB8AC3E}">
        <p14:creationId xmlns:p14="http://schemas.microsoft.com/office/powerpoint/2010/main" val="3907887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795" y="353094"/>
            <a:ext cx="7867650" cy="1527174"/>
          </a:xfrm>
        </p:spPr>
        <p:txBody>
          <a:bodyPr>
            <a:normAutofit fontScale="90000"/>
          </a:bodyPr>
          <a:lstStyle/>
          <a:p>
            <a:r>
              <a:rPr lang="es-ES" altLang="es-MX" b="1" dirty="0">
                <a:cs typeface="Times New Roman" pitchFamily="18" charset="0"/>
              </a:rPr>
              <a:t>Principalismo</a:t>
            </a:r>
            <a:br>
              <a:rPr lang="es-ES" altLang="es-MX" b="1" dirty="0">
                <a:cs typeface="Times New Roman" pitchFamily="18" charset="0"/>
              </a:rPr>
            </a:br>
            <a:r>
              <a:rPr lang="es-ES" altLang="es-MX" b="1" dirty="0">
                <a:cs typeface="Times New Roman" pitchFamily="18" charset="0"/>
              </a:rPr>
              <a:t>Beachamp y Childress.  EUA. 1979</a:t>
            </a:r>
            <a:br>
              <a:rPr lang="es-ES" altLang="es-MX" b="1" dirty="0">
                <a:cs typeface="Times New Roman" pitchFamily="18" charset="0"/>
              </a:rPr>
            </a:br>
            <a:endParaRPr lang="en-US" sz="1800" dirty="0"/>
          </a:p>
        </p:txBody>
      </p:sp>
      <p:sp>
        <p:nvSpPr>
          <p:cNvPr id="3" name="2 Marcador de contenido"/>
          <p:cNvSpPr>
            <a:spLocks noGrp="1"/>
          </p:cNvSpPr>
          <p:nvPr>
            <p:ph sz="quarter" idx="13"/>
          </p:nvPr>
        </p:nvSpPr>
        <p:spPr>
          <a:xfrm>
            <a:off x="546100" y="1981199"/>
            <a:ext cx="4302626" cy="4563980"/>
          </a:xfrm>
        </p:spPr>
        <p:txBody>
          <a:bodyPr>
            <a:normAutofit fontScale="55000" lnSpcReduction="20000"/>
          </a:bodyPr>
          <a:lstStyle/>
          <a:p>
            <a:r>
              <a:rPr lang="es-ES_tradnl" altLang="es-MX" sz="3200" b="1" dirty="0">
                <a:cs typeface="Times New Roman" pitchFamily="18" charset="0"/>
              </a:rPr>
              <a:t>Autonomía de la voluntad.</a:t>
            </a:r>
            <a:r>
              <a:rPr lang="es-ES_tradnl" altLang="es-MX" sz="3200" dirty="0">
                <a:cs typeface="Times New Roman" pitchFamily="18" charset="0"/>
              </a:rPr>
              <a:t> Respeto por las personas. </a:t>
            </a:r>
            <a:r>
              <a:rPr lang="es-ES" altLang="es-MX" sz="3200" dirty="0">
                <a:cs typeface="Times New Roman" pitchFamily="18" charset="0"/>
              </a:rPr>
              <a:t>Todo ser humano es autónomo e inviolable. Consentimiento Informado</a:t>
            </a:r>
          </a:p>
          <a:p>
            <a:endParaRPr lang="es-ES" altLang="es-MX" sz="3200" dirty="0">
              <a:cs typeface="Times New Roman" pitchFamily="18" charset="0"/>
            </a:endParaRPr>
          </a:p>
          <a:p>
            <a:r>
              <a:rPr lang="es-ES" altLang="es-MX" sz="3200" b="1" dirty="0">
                <a:cs typeface="Times New Roman" pitchFamily="18" charset="0"/>
              </a:rPr>
              <a:t>Justicia y Equidad .</a:t>
            </a:r>
            <a:r>
              <a:rPr lang="es-ES" altLang="es-MX" sz="3200" dirty="0">
                <a:cs typeface="Times New Roman" pitchFamily="18" charset="0"/>
              </a:rPr>
              <a:t> Todos  los seres humanos tienen iguales derechos. Distribución justa.Distribuir los riesgos y beneficios entre todos los participantes</a:t>
            </a:r>
            <a:endParaRPr lang="es-ES_tradnl" altLang="es-MX" sz="3200" dirty="0">
              <a:cs typeface="Times New Roman" pitchFamily="18" charset="0"/>
            </a:endParaRPr>
          </a:p>
          <a:p>
            <a:endParaRPr lang="es-ES_tradnl" altLang="es-MX" sz="3200" dirty="0">
              <a:cs typeface="Times New Roman" pitchFamily="18" charset="0"/>
            </a:endParaRPr>
          </a:p>
          <a:p>
            <a:r>
              <a:rPr lang="es-ES_tradnl" altLang="es-MX" sz="3200" b="1" dirty="0">
                <a:cs typeface="Times New Roman" pitchFamily="18" charset="0"/>
              </a:rPr>
              <a:t>Beneficencia</a:t>
            </a:r>
          </a:p>
          <a:p>
            <a:pPr>
              <a:buNone/>
            </a:pPr>
            <a:endParaRPr lang="es-ES_tradnl" altLang="es-MX" sz="3200" b="1" dirty="0">
              <a:cs typeface="Times New Roman" pitchFamily="18" charset="0"/>
            </a:endParaRPr>
          </a:p>
          <a:p>
            <a:r>
              <a:rPr lang="es-ES_tradnl" altLang="es-MX" sz="3200" b="1" dirty="0">
                <a:cs typeface="Times New Roman" pitchFamily="18" charset="0"/>
              </a:rPr>
              <a:t>No-maleficencia</a:t>
            </a:r>
            <a:r>
              <a:rPr lang="es-ES_tradnl" altLang="es-MX" sz="3200" dirty="0">
                <a:cs typeface="Times New Roman" pitchFamily="18" charset="0"/>
              </a:rPr>
              <a:t>. </a:t>
            </a:r>
            <a:r>
              <a:rPr lang="es-ES" altLang="es-MX" sz="3200" dirty="0">
                <a:cs typeface="Times New Roman" pitchFamily="18" charset="0"/>
              </a:rPr>
              <a:t>Ningún ser humano  debe  hacer daño a otro.</a:t>
            </a:r>
          </a:p>
          <a:p>
            <a:endParaRPr lang="en-US" dirty="0"/>
          </a:p>
        </p:txBody>
      </p:sp>
      <p:pic>
        <p:nvPicPr>
          <p:cNvPr id="819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00600" y="1964530"/>
            <a:ext cx="2095500" cy="259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45" y="3086100"/>
            <a:ext cx="2340455" cy="259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2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8463" y="606559"/>
            <a:ext cx="7442592" cy="837231"/>
          </a:xfrm>
        </p:spPr>
        <p:txBody>
          <a:bodyPr>
            <a:normAutofit fontScale="90000"/>
          </a:bodyPr>
          <a:lstStyle/>
          <a:p>
            <a:r>
              <a:rPr lang="es-CR" b="1" dirty="0">
                <a:solidFill>
                  <a:srgbClr val="0070C0"/>
                </a:solidFill>
              </a:rPr>
              <a:t>Principio de Justicia y Equidad</a:t>
            </a:r>
            <a:endParaRPr lang="en-US" dirty="0"/>
          </a:p>
        </p:txBody>
      </p:sp>
      <p:pic>
        <p:nvPicPr>
          <p:cNvPr id="5" name="Marcador de contenido 4">
            <a:extLst>
              <a:ext uri="{FF2B5EF4-FFF2-40B4-BE49-F238E27FC236}">
                <a16:creationId xmlns:a16="http://schemas.microsoft.com/office/drawing/2014/main" id="{310D55F2-3A7A-45D0-8B85-2E0BDE833B9C}"/>
              </a:ext>
            </a:extLst>
          </p:cNvPr>
          <p:cNvPicPr>
            <a:picLocks noGrp="1" noChangeAspect="1"/>
          </p:cNvPicPr>
          <p:nvPr>
            <p:ph idx="1"/>
          </p:nvPr>
        </p:nvPicPr>
        <p:blipFill>
          <a:blip r:embed="rId2"/>
          <a:stretch>
            <a:fillRect/>
          </a:stretch>
        </p:blipFill>
        <p:spPr>
          <a:xfrm>
            <a:off x="1073519" y="2328617"/>
            <a:ext cx="6738648" cy="3414958"/>
          </a:xfrm>
          <a:prstGeom prst="rect">
            <a:avLst/>
          </a:prstGeom>
        </p:spPr>
      </p:pic>
    </p:spTree>
    <p:extLst>
      <p:ext uri="{BB962C8B-B14F-4D97-AF65-F5344CB8AC3E}">
        <p14:creationId xmlns:p14="http://schemas.microsoft.com/office/powerpoint/2010/main" val="3042641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378850320"/>
              </p:ext>
            </p:extLst>
          </p:nvPr>
        </p:nvGraphicFramePr>
        <p:xfrm>
          <a:off x="360608" y="167426"/>
          <a:ext cx="8563311" cy="6368524"/>
        </p:xfrm>
        <a:graphic>
          <a:graphicData uri="http://schemas.openxmlformats.org/drawingml/2006/table">
            <a:tbl>
              <a:tblPr firstRow="1" firstCol="1" bandRow="1">
                <a:tableStyleId>{5C22544A-7EE6-4342-B048-85BDC9FD1C3A}</a:tableStyleId>
              </a:tblPr>
              <a:tblGrid>
                <a:gridCol w="2854437">
                  <a:extLst>
                    <a:ext uri="{9D8B030D-6E8A-4147-A177-3AD203B41FA5}">
                      <a16:colId xmlns:a16="http://schemas.microsoft.com/office/drawing/2014/main" val="20000"/>
                    </a:ext>
                  </a:extLst>
                </a:gridCol>
                <a:gridCol w="2854437">
                  <a:extLst>
                    <a:ext uri="{9D8B030D-6E8A-4147-A177-3AD203B41FA5}">
                      <a16:colId xmlns:a16="http://schemas.microsoft.com/office/drawing/2014/main" val="20001"/>
                    </a:ext>
                  </a:extLst>
                </a:gridCol>
                <a:gridCol w="2854437">
                  <a:extLst>
                    <a:ext uri="{9D8B030D-6E8A-4147-A177-3AD203B41FA5}">
                      <a16:colId xmlns:a16="http://schemas.microsoft.com/office/drawing/2014/main" val="20002"/>
                    </a:ext>
                  </a:extLst>
                </a:gridCol>
              </a:tblGrid>
              <a:tr h="296989">
                <a:tc>
                  <a:txBody>
                    <a:bodyPr/>
                    <a:lstStyle/>
                    <a:p>
                      <a:pPr algn="ctr">
                        <a:lnSpc>
                          <a:spcPct val="90000"/>
                        </a:lnSpc>
                        <a:spcAft>
                          <a:spcPts val="0"/>
                        </a:spcAft>
                      </a:pPr>
                      <a:r>
                        <a:rPr lang="es-ES_tradnl" sz="1800" b="1" kern="1200" dirty="0">
                          <a:solidFill>
                            <a:srgbClr val="FFFF00"/>
                          </a:solidFill>
                          <a:effectLst/>
                        </a:rPr>
                        <a:t>Principio</a:t>
                      </a:r>
                      <a:endParaRPr lang="en-US" sz="1800" b="1" dirty="0">
                        <a:solidFill>
                          <a:srgbClr val="FFFF00"/>
                        </a:solidFill>
                        <a:effectLst/>
                        <a:latin typeface="Calibri"/>
                        <a:ea typeface="Calibri"/>
                        <a:cs typeface="Times New Roman"/>
                      </a:endParaRPr>
                    </a:p>
                  </a:txBody>
                  <a:tcPr marL="51802" marR="51802" marT="0" marB="0"/>
                </a:tc>
                <a:tc>
                  <a:txBody>
                    <a:bodyPr/>
                    <a:lstStyle/>
                    <a:p>
                      <a:pPr algn="ctr">
                        <a:lnSpc>
                          <a:spcPct val="90000"/>
                        </a:lnSpc>
                        <a:spcAft>
                          <a:spcPts val="0"/>
                        </a:spcAft>
                      </a:pPr>
                      <a:r>
                        <a:rPr lang="es-ES_tradnl" sz="1800" kern="1200" dirty="0">
                          <a:solidFill>
                            <a:srgbClr val="FFFF00"/>
                          </a:solidFill>
                          <a:effectLst/>
                        </a:rPr>
                        <a:t>Clínica</a:t>
                      </a:r>
                      <a:endParaRPr lang="en-US" sz="1800" dirty="0">
                        <a:solidFill>
                          <a:srgbClr val="FFFF00"/>
                        </a:solidFill>
                        <a:effectLst/>
                        <a:latin typeface="Calibri"/>
                        <a:ea typeface="Calibri"/>
                        <a:cs typeface="Times New Roman"/>
                      </a:endParaRPr>
                    </a:p>
                  </a:txBody>
                  <a:tcPr marL="51802" marR="51802" marT="0" marB="0"/>
                </a:tc>
                <a:tc>
                  <a:txBody>
                    <a:bodyPr/>
                    <a:lstStyle/>
                    <a:p>
                      <a:pPr algn="ctr">
                        <a:lnSpc>
                          <a:spcPct val="90000"/>
                        </a:lnSpc>
                        <a:spcAft>
                          <a:spcPts val="0"/>
                        </a:spcAft>
                      </a:pPr>
                      <a:r>
                        <a:rPr lang="es-ES_tradnl" sz="1800" kern="1200" dirty="0">
                          <a:solidFill>
                            <a:srgbClr val="FFFF00"/>
                          </a:solidFill>
                          <a:effectLst/>
                        </a:rPr>
                        <a:t>Salud Pública</a:t>
                      </a:r>
                      <a:endParaRPr lang="en-US" sz="1800" dirty="0">
                        <a:solidFill>
                          <a:srgbClr val="FFFF00"/>
                        </a:solidFill>
                        <a:effectLst/>
                        <a:latin typeface="Calibri"/>
                        <a:ea typeface="Calibri"/>
                        <a:cs typeface="Times New Roman"/>
                      </a:endParaRPr>
                    </a:p>
                  </a:txBody>
                  <a:tcPr marL="51802" marR="51802" marT="0" marB="0"/>
                </a:tc>
                <a:extLst>
                  <a:ext uri="{0D108BD9-81ED-4DB2-BD59-A6C34878D82A}">
                    <a16:rowId xmlns:a16="http://schemas.microsoft.com/office/drawing/2014/main" val="10000"/>
                  </a:ext>
                </a:extLst>
              </a:tr>
              <a:tr h="1794597">
                <a:tc>
                  <a:txBody>
                    <a:bodyPr/>
                    <a:lstStyle/>
                    <a:p>
                      <a:pPr>
                        <a:lnSpc>
                          <a:spcPct val="90000"/>
                        </a:lnSpc>
                        <a:spcAft>
                          <a:spcPts val="0"/>
                        </a:spcAft>
                      </a:pPr>
                      <a:r>
                        <a:rPr lang="es-ES_tradnl" sz="1600" kern="1200" dirty="0">
                          <a:effectLst/>
                          <a:latin typeface="+mn-lt"/>
                        </a:rPr>
                        <a:t>     Autonomía de la voluntad</a:t>
                      </a:r>
                      <a:endParaRPr lang="en-US" sz="1600" dirty="0">
                        <a:effectLst/>
                        <a:latin typeface="+mn-lt"/>
                        <a:ea typeface="Calibri"/>
                        <a:cs typeface="Times New Roman"/>
                      </a:endParaRPr>
                    </a:p>
                  </a:txBody>
                  <a:tcPr marL="51802" marR="51802" marT="0" marB="0"/>
                </a:tc>
                <a:tc>
                  <a:txBody>
                    <a:bodyPr/>
                    <a:lstStyle/>
                    <a:p>
                      <a:pPr marL="457200">
                        <a:lnSpc>
                          <a:spcPct val="90000"/>
                        </a:lnSpc>
                        <a:spcAft>
                          <a:spcPts val="0"/>
                        </a:spcAft>
                      </a:pPr>
                      <a:r>
                        <a:rPr lang="es-ES_tradnl" sz="1600" kern="1200" dirty="0">
                          <a:effectLst/>
                          <a:latin typeface="+mn-lt"/>
                        </a:rPr>
                        <a:t>Respeto por las personas. </a:t>
                      </a:r>
                      <a:r>
                        <a:rPr lang="es-ES" sz="1600" kern="1200" dirty="0">
                          <a:effectLst/>
                          <a:latin typeface="+mn-lt"/>
                        </a:rPr>
                        <a:t>Todo ser humano es autónomo e inviolable. Consentimiento Informado</a:t>
                      </a:r>
                      <a:endParaRPr lang="en-US" sz="1600" dirty="0">
                        <a:effectLst/>
                        <a:latin typeface="+mn-lt"/>
                        <a:ea typeface="Times New Roman"/>
                      </a:endParaRPr>
                    </a:p>
                  </a:txBody>
                  <a:tcPr marL="51802" marR="51802" marT="0" marB="0"/>
                </a:tc>
                <a:tc>
                  <a:txBody>
                    <a:bodyPr/>
                    <a:lstStyle/>
                    <a:p>
                      <a:pPr>
                        <a:lnSpc>
                          <a:spcPct val="90000"/>
                        </a:lnSpc>
                        <a:spcAft>
                          <a:spcPts val="0"/>
                        </a:spcAft>
                      </a:pPr>
                      <a:r>
                        <a:rPr lang="es-ES" sz="1600" kern="1200" dirty="0">
                          <a:effectLst/>
                          <a:latin typeface="+mn-lt"/>
                        </a:rPr>
                        <a:t>Familia, comunidad,            participación social en salud</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1"/>
                  </a:ext>
                </a:extLst>
              </a:tr>
              <a:tr h="2119805">
                <a:tc>
                  <a:txBody>
                    <a:bodyPr/>
                    <a:lstStyle/>
                    <a:p>
                      <a:pPr>
                        <a:lnSpc>
                          <a:spcPct val="90000"/>
                        </a:lnSpc>
                        <a:spcAft>
                          <a:spcPts val="0"/>
                        </a:spcAft>
                      </a:pPr>
                      <a:r>
                        <a:rPr lang="es-ES" sz="1600" kern="1200" dirty="0">
                          <a:effectLst/>
                          <a:latin typeface="+mn-lt"/>
                        </a:rPr>
                        <a:t>         Igualdad y Justicia</a:t>
                      </a:r>
                      <a:endParaRPr lang="en-US" sz="1600" dirty="0">
                        <a:effectLst/>
                        <a:latin typeface="+mn-lt"/>
                        <a:ea typeface="Calibri"/>
                        <a:cs typeface="Times New Roman"/>
                      </a:endParaRPr>
                    </a:p>
                  </a:txBody>
                  <a:tcPr marL="51802" marR="51802" marT="0" marB="0"/>
                </a:tc>
                <a:tc>
                  <a:txBody>
                    <a:bodyPr/>
                    <a:lstStyle/>
                    <a:p>
                      <a:pPr marL="457200">
                        <a:lnSpc>
                          <a:spcPct val="90000"/>
                        </a:lnSpc>
                        <a:spcAft>
                          <a:spcPts val="0"/>
                        </a:spcAft>
                      </a:pPr>
                      <a:r>
                        <a:rPr lang="es-ES" sz="1600" kern="1200" dirty="0">
                          <a:effectLst/>
                          <a:latin typeface="+mn-lt"/>
                        </a:rPr>
                        <a:t>Todos  los seres humanos tienen iguales derechos. Distribuir los riesgos y beneficios entre todos</a:t>
                      </a:r>
                      <a:endParaRPr lang="en-US" sz="1600" dirty="0">
                        <a:effectLst/>
                        <a:latin typeface="+mn-lt"/>
                      </a:endParaRPr>
                    </a:p>
                    <a:p>
                      <a:pPr>
                        <a:lnSpc>
                          <a:spcPct val="90000"/>
                        </a:lnSpc>
                        <a:spcAft>
                          <a:spcPts val="0"/>
                        </a:spcAft>
                      </a:pPr>
                      <a:r>
                        <a:rPr lang="es-CR" sz="1600" kern="1200" dirty="0">
                          <a:effectLst/>
                          <a:latin typeface="+mn-lt"/>
                        </a:rPr>
                        <a:t> </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 sz="1600" kern="1200" dirty="0">
                          <a:effectLst/>
                          <a:latin typeface="+mn-lt"/>
                        </a:rPr>
                        <a:t>Respeto por los derechos y la legalidad, protección y continuidad</a:t>
                      </a:r>
                      <a:endParaRPr lang="en-US" sz="1600" dirty="0">
                        <a:effectLst/>
                        <a:latin typeface="+mn-lt"/>
                      </a:endParaRPr>
                    </a:p>
                    <a:p>
                      <a:pPr>
                        <a:lnSpc>
                          <a:spcPct val="90000"/>
                        </a:lnSpc>
                        <a:spcAft>
                          <a:spcPts val="0"/>
                        </a:spcAft>
                      </a:pPr>
                      <a:r>
                        <a:rPr lang="es-ES" sz="1600" kern="1200" dirty="0">
                          <a:effectLst/>
                          <a:latin typeface="+mn-lt"/>
                        </a:rPr>
                        <a:t> </a:t>
                      </a:r>
                      <a:endParaRPr lang="en-US" sz="1600" dirty="0">
                        <a:effectLst/>
                        <a:latin typeface="+mn-lt"/>
                      </a:endParaRPr>
                    </a:p>
                    <a:p>
                      <a:pPr>
                        <a:lnSpc>
                          <a:spcPct val="90000"/>
                        </a:lnSpc>
                        <a:spcAft>
                          <a:spcPts val="0"/>
                        </a:spcAft>
                      </a:pPr>
                      <a:r>
                        <a:rPr lang="es-ES" sz="1600" kern="1200" dirty="0">
                          <a:effectLst/>
                          <a:latin typeface="+mn-lt"/>
                        </a:rPr>
                        <a:t>N</a:t>
                      </a:r>
                      <a:r>
                        <a:rPr lang="es-ES_tradnl" sz="1600" kern="1200" dirty="0">
                          <a:effectLst/>
                          <a:latin typeface="+mn-lt"/>
                        </a:rPr>
                        <a:t>o discriminar, igualdad en acceso y distribución de los recursos</a:t>
                      </a:r>
                      <a:endParaRPr lang="en-US" sz="1600" dirty="0">
                        <a:effectLst/>
                        <a:latin typeface="+mn-lt"/>
                      </a:endParaRPr>
                    </a:p>
                    <a:p>
                      <a:pPr>
                        <a:lnSpc>
                          <a:spcPct val="90000"/>
                        </a:lnSpc>
                        <a:spcAft>
                          <a:spcPts val="0"/>
                        </a:spcAft>
                      </a:pPr>
                      <a:r>
                        <a:rPr lang="es-ES_tradnl" sz="1600" kern="1200" dirty="0">
                          <a:effectLst/>
                          <a:latin typeface="+mn-lt"/>
                        </a:rPr>
                        <a:t> </a:t>
                      </a:r>
                      <a:endParaRPr lang="en-US" sz="1600" dirty="0">
                        <a:effectLst/>
                        <a:latin typeface="+mn-lt"/>
                      </a:endParaRPr>
                    </a:p>
                    <a:p>
                      <a:pPr>
                        <a:lnSpc>
                          <a:spcPct val="90000"/>
                        </a:lnSpc>
                        <a:spcAft>
                          <a:spcPts val="0"/>
                        </a:spcAft>
                      </a:pPr>
                      <a:r>
                        <a:rPr lang="es-ES_tradnl" sz="1600" kern="1200" dirty="0">
                          <a:effectLst/>
                          <a:latin typeface="+mn-lt"/>
                        </a:rPr>
                        <a:t>Solidaridad </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2"/>
                  </a:ext>
                </a:extLst>
              </a:tr>
              <a:tr h="1365161">
                <a:tc>
                  <a:txBody>
                    <a:bodyPr/>
                    <a:lstStyle/>
                    <a:p>
                      <a:pPr marL="457200" algn="just">
                        <a:lnSpc>
                          <a:spcPct val="90000"/>
                        </a:lnSpc>
                        <a:spcAft>
                          <a:spcPts val="0"/>
                        </a:spcAft>
                      </a:pPr>
                      <a:r>
                        <a:rPr lang="es-ES_tradnl" sz="1600" kern="1200" dirty="0">
                          <a:effectLst/>
                          <a:latin typeface="+mn-lt"/>
                        </a:rPr>
                        <a:t>   Beneficencia</a:t>
                      </a:r>
                      <a:endParaRPr lang="en-US" sz="1600" dirty="0">
                        <a:effectLst/>
                        <a:latin typeface="+mn-lt"/>
                      </a:endParaRPr>
                    </a:p>
                    <a:p>
                      <a:pPr>
                        <a:lnSpc>
                          <a:spcPct val="90000"/>
                        </a:lnSpc>
                        <a:spcAft>
                          <a:spcPts val="0"/>
                        </a:spcAft>
                      </a:pPr>
                      <a:r>
                        <a:rPr lang="es-ES_tradnl" sz="1600" kern="1200" dirty="0">
                          <a:effectLst/>
                          <a:latin typeface="+mn-lt"/>
                        </a:rPr>
                        <a:t> </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       Hacer el mayor bien posible</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Atención sanitaria de calidad </a:t>
                      </a:r>
                      <a:endParaRPr lang="en-US" sz="1600" dirty="0">
                        <a:effectLst/>
                        <a:latin typeface="+mn-lt"/>
                      </a:endParaRPr>
                    </a:p>
                    <a:p>
                      <a:pPr>
                        <a:lnSpc>
                          <a:spcPct val="90000"/>
                        </a:lnSpc>
                        <a:spcAft>
                          <a:spcPts val="0"/>
                        </a:spcAft>
                      </a:pPr>
                      <a:r>
                        <a:rPr lang="es-ES_tradnl" sz="1600" kern="1200" dirty="0">
                          <a:effectLst/>
                          <a:latin typeface="+mn-lt"/>
                        </a:rPr>
                        <a:t>Satisfacción de expectativas</a:t>
                      </a:r>
                      <a:endParaRPr lang="en-US" sz="1600" dirty="0">
                        <a:effectLst/>
                        <a:latin typeface="+mn-lt"/>
                      </a:endParaRPr>
                    </a:p>
                    <a:p>
                      <a:pPr>
                        <a:lnSpc>
                          <a:spcPct val="90000"/>
                        </a:lnSpc>
                        <a:spcAft>
                          <a:spcPts val="0"/>
                        </a:spcAft>
                      </a:pPr>
                      <a:r>
                        <a:rPr lang="es-ES_tradnl" sz="1600" kern="1200" dirty="0">
                          <a:effectLst/>
                          <a:latin typeface="+mn-lt"/>
                        </a:rPr>
                        <a:t>Relación más humana y personal</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3"/>
                  </a:ext>
                </a:extLst>
              </a:tr>
              <a:tr h="791972">
                <a:tc>
                  <a:txBody>
                    <a:bodyPr/>
                    <a:lstStyle/>
                    <a:p>
                      <a:pPr>
                        <a:lnSpc>
                          <a:spcPct val="90000"/>
                        </a:lnSpc>
                        <a:spcAft>
                          <a:spcPts val="0"/>
                        </a:spcAft>
                      </a:pPr>
                      <a:r>
                        <a:rPr lang="es-ES_tradnl" sz="1600" kern="1200" dirty="0">
                          <a:effectLst/>
                          <a:latin typeface="+mn-lt"/>
                        </a:rPr>
                        <a:t>        No-maleficencia</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 sz="1600" kern="1200" dirty="0">
                          <a:effectLst/>
                          <a:latin typeface="+mn-lt"/>
                        </a:rPr>
                        <a:t>     Ningún ser humano  </a:t>
                      </a:r>
                    </a:p>
                    <a:p>
                      <a:pPr>
                        <a:lnSpc>
                          <a:spcPct val="90000"/>
                        </a:lnSpc>
                        <a:spcAft>
                          <a:spcPts val="0"/>
                        </a:spcAft>
                      </a:pPr>
                      <a:r>
                        <a:rPr lang="es-ES" sz="1600" kern="1200" dirty="0">
                          <a:effectLst/>
                          <a:latin typeface="+mn-lt"/>
                        </a:rPr>
                        <a:t>     debe  hacer daño a otro.</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Seguridad</a:t>
                      </a:r>
                      <a:endParaRPr lang="en-US" sz="1600" dirty="0">
                        <a:effectLst/>
                        <a:latin typeface="+mn-lt"/>
                      </a:endParaRPr>
                    </a:p>
                    <a:p>
                      <a:pPr>
                        <a:lnSpc>
                          <a:spcPct val="90000"/>
                        </a:lnSpc>
                        <a:spcAft>
                          <a:spcPts val="0"/>
                        </a:spcAft>
                      </a:pPr>
                      <a:r>
                        <a:rPr lang="es-ES_tradnl" sz="1600" kern="1200" dirty="0">
                          <a:effectLst/>
                          <a:latin typeface="+mn-lt"/>
                        </a:rPr>
                        <a:t>Responsabilidad</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3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888C3-BDF9-450C-8B33-8200E30EF0B1}"/>
              </a:ext>
            </a:extLst>
          </p:cNvPr>
          <p:cNvSpPr>
            <a:spLocks noGrp="1"/>
          </p:cNvSpPr>
          <p:nvPr>
            <p:ph type="title"/>
          </p:nvPr>
        </p:nvSpPr>
        <p:spPr>
          <a:xfrm>
            <a:off x="514350" y="371476"/>
            <a:ext cx="7553884" cy="723900"/>
          </a:xfrm>
        </p:spPr>
        <p:txBody>
          <a:bodyPr/>
          <a:lstStyle/>
          <a:p>
            <a:r>
              <a:rPr lang="es-CR" dirty="0"/>
              <a:t>Diego Gracia</a:t>
            </a:r>
          </a:p>
        </p:txBody>
      </p:sp>
      <p:sp>
        <p:nvSpPr>
          <p:cNvPr id="4" name="CuadroTexto 3">
            <a:extLst>
              <a:ext uri="{FF2B5EF4-FFF2-40B4-BE49-F238E27FC236}">
                <a16:creationId xmlns:a16="http://schemas.microsoft.com/office/drawing/2014/main" id="{C4EB1F8E-9453-4D8C-B970-D3D1CACB9BF4}"/>
              </a:ext>
            </a:extLst>
          </p:cNvPr>
          <p:cNvSpPr txBox="1"/>
          <p:nvPr/>
        </p:nvSpPr>
        <p:spPr>
          <a:xfrm>
            <a:off x="661988" y="1095376"/>
            <a:ext cx="5691189" cy="1754326"/>
          </a:xfrm>
          <a:prstGeom prst="rect">
            <a:avLst/>
          </a:prstGeom>
          <a:noFill/>
        </p:spPr>
        <p:txBody>
          <a:bodyPr wrap="square">
            <a:spAutoFit/>
          </a:bodyPr>
          <a:lstStyle/>
          <a:p>
            <a:pPr algn="just"/>
            <a:r>
              <a:rPr lang="es-ES" i="1" dirty="0">
                <a:solidFill>
                  <a:srgbClr val="222222"/>
                </a:solidFill>
                <a:latin typeface="Georgia" panose="02040502050405020303" pitchFamily="18" charset="0"/>
              </a:rPr>
              <a:t>L</a:t>
            </a:r>
            <a:r>
              <a:rPr lang="es-ES" b="0" i="1" dirty="0">
                <a:solidFill>
                  <a:srgbClr val="222222"/>
                </a:solidFill>
                <a:effectLst/>
                <a:latin typeface="Georgia" panose="02040502050405020303" pitchFamily="18" charset="0"/>
              </a:rPr>
              <a:t>os cuatro principios se ordenan en dos niveles jerárquicos, que podemos denominar, respectivamente, nivel 1 y nivel 2. El primero, el nivel 1, está constituido por los principios de no maleficencia y de justicia, y el nivel 2 por los de autonomía y beneficencia.”</a:t>
            </a:r>
            <a:endParaRPr lang="es-CR" dirty="0"/>
          </a:p>
        </p:txBody>
      </p:sp>
      <p:graphicFrame>
        <p:nvGraphicFramePr>
          <p:cNvPr id="5" name="Tabla 4">
            <a:extLst>
              <a:ext uri="{FF2B5EF4-FFF2-40B4-BE49-F238E27FC236}">
                <a16:creationId xmlns:a16="http://schemas.microsoft.com/office/drawing/2014/main" id="{3C8B9F78-9D79-4110-8371-3F181E5EFE22}"/>
              </a:ext>
            </a:extLst>
          </p:cNvPr>
          <p:cNvGraphicFramePr>
            <a:graphicFrameLocks noGrp="1"/>
          </p:cNvGraphicFramePr>
          <p:nvPr>
            <p:extLst>
              <p:ext uri="{D42A27DB-BD31-4B8C-83A1-F6EECF244321}">
                <p14:modId xmlns:p14="http://schemas.microsoft.com/office/powerpoint/2010/main" val="4143437659"/>
              </p:ext>
            </p:extLst>
          </p:nvPr>
        </p:nvGraphicFramePr>
        <p:xfrm>
          <a:off x="661988" y="2959438"/>
          <a:ext cx="7749146" cy="3772808"/>
        </p:xfrm>
        <a:graphic>
          <a:graphicData uri="http://schemas.openxmlformats.org/drawingml/2006/table">
            <a:tbl>
              <a:tblPr firstRow="1" firstCol="1" bandRow="1">
                <a:tableStyleId>{5C22544A-7EE6-4342-B048-85BDC9FD1C3A}</a:tableStyleId>
              </a:tblPr>
              <a:tblGrid>
                <a:gridCol w="2195034">
                  <a:extLst>
                    <a:ext uri="{9D8B030D-6E8A-4147-A177-3AD203B41FA5}">
                      <a16:colId xmlns:a16="http://schemas.microsoft.com/office/drawing/2014/main" val="3060289577"/>
                    </a:ext>
                  </a:extLst>
                </a:gridCol>
                <a:gridCol w="2277480">
                  <a:extLst>
                    <a:ext uri="{9D8B030D-6E8A-4147-A177-3AD203B41FA5}">
                      <a16:colId xmlns:a16="http://schemas.microsoft.com/office/drawing/2014/main" val="225583437"/>
                    </a:ext>
                  </a:extLst>
                </a:gridCol>
                <a:gridCol w="1540361">
                  <a:extLst>
                    <a:ext uri="{9D8B030D-6E8A-4147-A177-3AD203B41FA5}">
                      <a16:colId xmlns:a16="http://schemas.microsoft.com/office/drawing/2014/main" val="891247392"/>
                    </a:ext>
                  </a:extLst>
                </a:gridCol>
                <a:gridCol w="1736271">
                  <a:extLst>
                    <a:ext uri="{9D8B030D-6E8A-4147-A177-3AD203B41FA5}">
                      <a16:colId xmlns:a16="http://schemas.microsoft.com/office/drawing/2014/main" val="3492501180"/>
                    </a:ext>
                  </a:extLst>
                </a:gridCol>
              </a:tblGrid>
              <a:tr h="779622">
                <a:tc>
                  <a:txBody>
                    <a:bodyPr/>
                    <a:lstStyle/>
                    <a:p>
                      <a:pPr>
                        <a:lnSpc>
                          <a:spcPct val="107000"/>
                        </a:lnSpc>
                        <a:spcAft>
                          <a:spcPts val="800"/>
                        </a:spcAft>
                      </a:pPr>
                      <a:r>
                        <a:rPr lang="en-US" sz="1800" dirty="0">
                          <a:effectLst/>
                        </a:rPr>
                        <a:t>Nivel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Principios</a:t>
                      </a:r>
                      <a:r>
                        <a:rPr lang="en-US" sz="1800" dirty="0">
                          <a:effectLst/>
                        </a:rPr>
                        <a:t>  </a:t>
                      </a:r>
                      <a:r>
                        <a:rPr lang="en-US" sz="1800" dirty="0" err="1">
                          <a:effectLst/>
                        </a:rPr>
                        <a:t>Bioéticos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rPr>
                        <a:t>Tipo de </a:t>
                      </a:r>
                      <a:r>
                        <a:rPr lang="en-US" sz="1800" dirty="0" err="1">
                          <a:effectLst/>
                        </a:rPr>
                        <a:t>obligación</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Papel</a:t>
                      </a:r>
                      <a:r>
                        <a:rPr lang="en-US" sz="1800" dirty="0">
                          <a:effectLst/>
                        </a:rPr>
                        <a:t> del Derecho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587490"/>
                  </a:ext>
                </a:extLst>
              </a:tr>
              <a:tr h="1406519">
                <a:tc>
                  <a:txBody>
                    <a:bodyPr/>
                    <a:lstStyle/>
                    <a:p>
                      <a:pPr>
                        <a:lnSpc>
                          <a:spcPct val="107000"/>
                        </a:lnSpc>
                        <a:spcAft>
                          <a:spcPts val="800"/>
                        </a:spcAft>
                      </a:pPr>
                      <a:r>
                        <a:rPr lang="en-US" sz="1800" dirty="0">
                          <a:effectLst/>
                        </a:rPr>
                        <a:t>Primer. </a:t>
                      </a:r>
                      <a:r>
                        <a:rPr lang="en-US" sz="1800" dirty="0" err="1">
                          <a:effectLst/>
                        </a:rPr>
                        <a:t>Etica</a:t>
                      </a:r>
                      <a:r>
                        <a:rPr lang="en-US" sz="1800" dirty="0">
                          <a:effectLst/>
                        </a:rPr>
                        <a:t> de </a:t>
                      </a:r>
                      <a:r>
                        <a:rPr lang="en-US" sz="1800" dirty="0" err="1">
                          <a:effectLst/>
                        </a:rPr>
                        <a:t>Mínimos</a:t>
                      </a:r>
                      <a:r>
                        <a:rPr lang="en-US" sz="1800" dirty="0">
                          <a:effectLst/>
                        </a:rPr>
                        <a:t> . </a:t>
                      </a:r>
                      <a:r>
                        <a:rPr lang="en-US" sz="1800" dirty="0" err="1">
                          <a:effectLst/>
                        </a:rPr>
                        <a:t>Etica</a:t>
                      </a:r>
                      <a:r>
                        <a:rPr lang="en-US" sz="1800" dirty="0">
                          <a:effectLst/>
                        </a:rPr>
                        <a:t> del </a:t>
                      </a:r>
                      <a:r>
                        <a:rPr lang="en-US" sz="1800" dirty="0" err="1">
                          <a:effectLst/>
                        </a:rPr>
                        <a:t>deber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R" sz="1800" dirty="0">
                          <a:effectLst/>
                        </a:rPr>
                        <a:t>No Maleficencia  y Justicia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R" sz="1800" dirty="0">
                          <a:effectLst/>
                        </a:rPr>
                        <a:t>Transitiva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Regulación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734331122"/>
                  </a:ext>
                </a:extLst>
              </a:tr>
              <a:tr h="1586667">
                <a:tc>
                  <a:txBody>
                    <a:bodyPr/>
                    <a:lstStyle/>
                    <a:p>
                      <a:pPr>
                        <a:lnSpc>
                          <a:spcPct val="107000"/>
                        </a:lnSpc>
                        <a:spcAft>
                          <a:spcPts val="800"/>
                        </a:spcAft>
                      </a:pPr>
                      <a:r>
                        <a:rPr lang="en-US" sz="1800" dirty="0">
                          <a:effectLst/>
                        </a:rPr>
                        <a:t>Segundo</a:t>
                      </a:r>
                    </a:p>
                    <a:p>
                      <a:pPr>
                        <a:lnSpc>
                          <a:spcPct val="107000"/>
                        </a:lnSpc>
                        <a:spcAft>
                          <a:spcPts val="800"/>
                        </a:spcAft>
                      </a:pPr>
                      <a:r>
                        <a:rPr lang="en-US" sz="1800" dirty="0" err="1">
                          <a:effectLst/>
                        </a:rPr>
                        <a:t>Etica</a:t>
                      </a:r>
                      <a:r>
                        <a:rPr lang="en-US" sz="1800" dirty="0">
                          <a:effectLst/>
                        </a:rPr>
                        <a:t> de </a:t>
                      </a:r>
                      <a:r>
                        <a:rPr lang="en-US" sz="1800" dirty="0" err="1">
                          <a:effectLst/>
                        </a:rPr>
                        <a:t>Máximos</a:t>
                      </a:r>
                      <a:r>
                        <a:rPr lang="en-US" sz="1800" dirty="0">
                          <a:effectLst/>
                        </a:rPr>
                        <a:t>. </a:t>
                      </a:r>
                      <a:r>
                        <a:rPr lang="en-US" sz="1800" dirty="0" err="1">
                          <a:effectLst/>
                        </a:rPr>
                        <a:t>Etica</a:t>
                      </a:r>
                      <a:r>
                        <a:rPr lang="en-US" sz="1800" dirty="0">
                          <a:effectLst/>
                        </a:rPr>
                        <a:t> de la </a:t>
                      </a:r>
                      <a:r>
                        <a:rPr lang="en-US" sz="1800" dirty="0" err="1">
                          <a:effectLst/>
                        </a:rPr>
                        <a:t>felicidad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Autonomía</a:t>
                      </a:r>
                      <a:r>
                        <a:rPr lang="en-US" sz="1800" dirty="0">
                          <a:effectLst/>
                        </a:rPr>
                        <a:t> y </a:t>
                      </a:r>
                      <a:r>
                        <a:rPr lang="en-US" sz="1800" dirty="0" err="1">
                          <a:effectLst/>
                        </a:rPr>
                        <a:t>Beneficencia</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Intransitiva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intervención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594487332"/>
                  </a:ext>
                </a:extLst>
              </a:tr>
            </a:tbl>
          </a:graphicData>
        </a:graphic>
      </p:graphicFrame>
      <p:pic>
        <p:nvPicPr>
          <p:cNvPr id="6" name="Imagen 5">
            <a:extLst>
              <a:ext uri="{FF2B5EF4-FFF2-40B4-BE49-F238E27FC236}">
                <a16:creationId xmlns:a16="http://schemas.microsoft.com/office/drawing/2014/main" id="{41B49783-36F3-408C-AB48-7C367DDA9FEF}"/>
              </a:ext>
            </a:extLst>
          </p:cNvPr>
          <p:cNvPicPr>
            <a:picLocks noChangeAspect="1"/>
          </p:cNvPicPr>
          <p:nvPr/>
        </p:nvPicPr>
        <p:blipFill>
          <a:blip r:embed="rId2"/>
          <a:stretch>
            <a:fillRect/>
          </a:stretch>
        </p:blipFill>
        <p:spPr>
          <a:xfrm>
            <a:off x="6500815" y="585590"/>
            <a:ext cx="1900237" cy="2264112"/>
          </a:xfrm>
          <a:prstGeom prst="rect">
            <a:avLst/>
          </a:prstGeom>
        </p:spPr>
      </p:pic>
    </p:spTree>
    <p:extLst>
      <p:ext uri="{BB962C8B-B14F-4D97-AF65-F5344CB8AC3E}">
        <p14:creationId xmlns:p14="http://schemas.microsoft.com/office/powerpoint/2010/main" val="5749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590AB-E477-45F4-99AA-6FBB6A09FA98}"/>
              </a:ext>
            </a:extLst>
          </p:cNvPr>
          <p:cNvSpPr>
            <a:spLocks noGrp="1"/>
          </p:cNvSpPr>
          <p:nvPr>
            <p:ph type="title"/>
          </p:nvPr>
        </p:nvSpPr>
        <p:spPr>
          <a:xfrm>
            <a:off x="733425" y="1027664"/>
            <a:ext cx="7334809" cy="658261"/>
          </a:xfrm>
        </p:spPr>
        <p:txBody>
          <a:bodyPr>
            <a:normAutofit fontScale="90000"/>
          </a:bodyPr>
          <a:lstStyle/>
          <a:p>
            <a:r>
              <a:rPr lang="es-CR" dirty="0" err="1"/>
              <a:t>Dilematismo</a:t>
            </a:r>
            <a:r>
              <a:rPr lang="es-CR" dirty="0"/>
              <a:t> y Problematización </a:t>
            </a:r>
          </a:p>
        </p:txBody>
      </p:sp>
      <p:graphicFrame>
        <p:nvGraphicFramePr>
          <p:cNvPr id="4" name="Marcador de contenido 3">
            <a:extLst>
              <a:ext uri="{FF2B5EF4-FFF2-40B4-BE49-F238E27FC236}">
                <a16:creationId xmlns:a16="http://schemas.microsoft.com/office/drawing/2014/main" id="{8F0EABFB-AF86-44EA-B228-D2D6376954F5}"/>
              </a:ext>
            </a:extLst>
          </p:cNvPr>
          <p:cNvGraphicFramePr>
            <a:graphicFrameLocks noGrp="1"/>
          </p:cNvGraphicFramePr>
          <p:nvPr>
            <p:ph idx="1"/>
            <p:extLst>
              <p:ext uri="{D42A27DB-BD31-4B8C-83A1-F6EECF244321}">
                <p14:modId xmlns:p14="http://schemas.microsoft.com/office/powerpoint/2010/main" val="3245842711"/>
              </p:ext>
            </p:extLst>
          </p:nvPr>
        </p:nvGraphicFramePr>
        <p:xfrm>
          <a:off x="428625" y="2028825"/>
          <a:ext cx="8372476" cy="4552950"/>
        </p:xfrm>
        <a:graphic>
          <a:graphicData uri="http://schemas.openxmlformats.org/drawingml/2006/table">
            <a:tbl>
              <a:tblPr firstRow="1" firstCol="1" bandRow="1">
                <a:tableStyleId>{5C22544A-7EE6-4342-B048-85BDC9FD1C3A}</a:tableStyleId>
              </a:tblPr>
              <a:tblGrid>
                <a:gridCol w="4186238">
                  <a:extLst>
                    <a:ext uri="{9D8B030D-6E8A-4147-A177-3AD203B41FA5}">
                      <a16:colId xmlns:a16="http://schemas.microsoft.com/office/drawing/2014/main" val="3583825249"/>
                    </a:ext>
                  </a:extLst>
                </a:gridCol>
                <a:gridCol w="4186238">
                  <a:extLst>
                    <a:ext uri="{9D8B030D-6E8A-4147-A177-3AD203B41FA5}">
                      <a16:colId xmlns:a16="http://schemas.microsoft.com/office/drawing/2014/main" val="3367320647"/>
                    </a:ext>
                  </a:extLst>
                </a:gridCol>
              </a:tblGrid>
              <a:tr h="976634">
                <a:tc>
                  <a:txBody>
                    <a:bodyPr/>
                    <a:lstStyle/>
                    <a:p>
                      <a:pPr algn="ctr">
                        <a:lnSpc>
                          <a:spcPct val="107000"/>
                        </a:lnSpc>
                        <a:spcAft>
                          <a:spcPts val="800"/>
                        </a:spcAft>
                      </a:pPr>
                      <a:r>
                        <a:rPr lang="en-US" sz="1800" dirty="0" err="1">
                          <a:effectLst/>
                        </a:rPr>
                        <a:t>Dilematismo</a:t>
                      </a:r>
                      <a:endParaRPr lang="en-US" sz="1800" dirty="0">
                        <a:effectLst/>
                      </a:endParaRPr>
                    </a:p>
                    <a:p>
                      <a:pPr algn="ctr">
                        <a:lnSpc>
                          <a:spcPct val="107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Problamatización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2595976"/>
                  </a:ext>
                </a:extLst>
              </a:tr>
              <a:tr h="614095">
                <a:tc>
                  <a:txBody>
                    <a:bodyPr/>
                    <a:lstStyle/>
                    <a:p>
                      <a:pPr algn="ctr">
                        <a:lnSpc>
                          <a:spcPct val="107000"/>
                        </a:lnSpc>
                        <a:spcAft>
                          <a:spcPts val="800"/>
                        </a:spcAft>
                      </a:pPr>
                      <a:r>
                        <a:rPr lang="es-CR" sz="1800">
                          <a:effectLst/>
                        </a:rPr>
                        <a:t>Modelo binario. Solo dos opciones.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Múltiples opciones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2123973"/>
                  </a:ext>
                </a:extLst>
              </a:tr>
              <a:tr h="614095">
                <a:tc>
                  <a:txBody>
                    <a:bodyPr/>
                    <a:lstStyle/>
                    <a:p>
                      <a:pPr algn="ctr">
                        <a:lnSpc>
                          <a:spcPct val="107000"/>
                        </a:lnSpc>
                        <a:spcAft>
                          <a:spcPts val="800"/>
                        </a:spcAft>
                      </a:pPr>
                      <a:r>
                        <a:rPr lang="es-CR" sz="1800">
                          <a:effectLst/>
                        </a:rPr>
                        <a:t>Realidad reducida a dos extremos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a:effectLst/>
                        </a:rPr>
                        <a:t>La realidad es rica y variada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859697"/>
                  </a:ext>
                </a:extLst>
              </a:tr>
              <a:tr h="368489">
                <a:tc>
                  <a:txBody>
                    <a:bodyPr/>
                    <a:lstStyle/>
                    <a:p>
                      <a:pPr algn="ctr">
                        <a:lnSpc>
                          <a:spcPct val="107000"/>
                        </a:lnSpc>
                        <a:spcAft>
                          <a:spcPts val="800"/>
                        </a:spcAft>
                      </a:pPr>
                      <a:r>
                        <a:rPr lang="es-CR" sz="1800">
                          <a:effectLst/>
                        </a:rPr>
                        <a:t>Racionalidad del método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a:effectLst/>
                        </a:rPr>
                        <a:t>Reflexión, prudencia y sopeso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947982"/>
                  </a:ext>
                </a:extLst>
              </a:tr>
              <a:tr h="1365336">
                <a:tc>
                  <a:txBody>
                    <a:bodyPr/>
                    <a:lstStyle/>
                    <a:p>
                      <a:pPr algn="ctr">
                        <a:lnSpc>
                          <a:spcPct val="107000"/>
                        </a:lnSpc>
                        <a:spcAft>
                          <a:spcPts val="800"/>
                        </a:spcAft>
                      </a:pPr>
                      <a:r>
                        <a:rPr lang="es-CR" sz="1800">
                          <a:effectLst/>
                        </a:rPr>
                        <a:t>La respuesta es la que tenga más éxito. Decisiones tecnócratas y utilitaristas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dirty="0">
                          <a:effectLst/>
                        </a:rPr>
                        <a:t>Puede haber varias respuestas, gradientes o capas.</a:t>
                      </a:r>
                      <a:endParaRPr lang="en-US" sz="1800" dirty="0">
                        <a:effectLst/>
                      </a:endParaRPr>
                    </a:p>
                  </a:txBody>
                  <a:tcPr marL="68580" marR="68580" marT="0" marB="0"/>
                </a:tc>
                <a:extLst>
                  <a:ext uri="{0D108BD9-81ED-4DB2-BD59-A6C34878D82A}">
                    <a16:rowId xmlns:a16="http://schemas.microsoft.com/office/drawing/2014/main" val="1612582302"/>
                  </a:ext>
                </a:extLst>
              </a:tr>
              <a:tr h="614301">
                <a:tc>
                  <a:txBody>
                    <a:bodyPr/>
                    <a:lstStyle/>
                    <a:p>
                      <a:pPr algn="ctr">
                        <a:lnSpc>
                          <a:spcPct val="107000"/>
                        </a:lnSpc>
                        <a:spcAft>
                          <a:spcPts val="800"/>
                        </a:spcAft>
                      </a:pPr>
                      <a:r>
                        <a:rPr lang="es-CR" sz="1800">
                          <a:effectLst/>
                        </a:rPr>
                        <a:t>Decisiones autoritarias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dirty="0">
                          <a:effectLst/>
                        </a:rPr>
                        <a:t>Decisiones consultadas y consensuadas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23596"/>
                  </a:ext>
                </a:extLst>
              </a:tr>
            </a:tbl>
          </a:graphicData>
        </a:graphic>
      </p:graphicFrame>
    </p:spTree>
    <p:extLst>
      <p:ext uri="{BB962C8B-B14F-4D97-AF65-F5344CB8AC3E}">
        <p14:creationId xmlns:p14="http://schemas.microsoft.com/office/powerpoint/2010/main" val="3346626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011" y="517358"/>
            <a:ext cx="4523873" cy="1239253"/>
          </a:xfrm>
        </p:spPr>
        <p:txBody>
          <a:bodyPr>
            <a:normAutofit fontScale="90000"/>
          </a:bodyPr>
          <a:lstStyle/>
          <a:p>
            <a:r>
              <a:rPr lang="es-ES" altLang="es-MX" dirty="0"/>
              <a:t>Peter Singer.</a:t>
            </a:r>
            <a:br>
              <a:rPr lang="es-ES" altLang="es-MX" dirty="0"/>
            </a:br>
            <a:r>
              <a:rPr lang="es-ES" altLang="es-MX" dirty="0"/>
              <a:t> Australia</a:t>
            </a:r>
            <a:endParaRPr lang="en-US" dirty="0"/>
          </a:p>
        </p:txBody>
      </p:sp>
      <p:sp>
        <p:nvSpPr>
          <p:cNvPr id="3" name="2 Marcador de contenido"/>
          <p:cNvSpPr>
            <a:spLocks noGrp="1"/>
          </p:cNvSpPr>
          <p:nvPr>
            <p:ph sz="quarter" idx="13"/>
          </p:nvPr>
        </p:nvSpPr>
        <p:spPr>
          <a:xfrm>
            <a:off x="613612" y="1997242"/>
            <a:ext cx="3404936" cy="3669632"/>
          </a:xfrm>
        </p:spPr>
        <p:txBody>
          <a:bodyPr>
            <a:normAutofit fontScale="85000" lnSpcReduction="10000"/>
          </a:bodyPr>
          <a:lstStyle/>
          <a:p>
            <a:r>
              <a:rPr lang="es-ES" altLang="es-MX" dirty="0"/>
              <a:t>Se debe obtener la máxima utilidad posible</a:t>
            </a:r>
          </a:p>
          <a:p>
            <a:r>
              <a:rPr lang="es-ES" altLang="es-MX" dirty="0"/>
              <a:t>Pueden haber beneficios  y perjuicios</a:t>
            </a:r>
          </a:p>
          <a:p>
            <a:r>
              <a:rPr lang="es-ES" altLang="es-MX" dirty="0"/>
              <a:t>Debe intentar favorecer a la mayoría</a:t>
            </a:r>
          </a:p>
          <a:p>
            <a:r>
              <a:rPr lang="es-ES" altLang="es-MX" dirty="0"/>
              <a:t>Sacrifica a ciertos miembros de la sociedad</a:t>
            </a:r>
          </a:p>
          <a:p>
            <a:r>
              <a:rPr lang="es-ES" altLang="es-MX" dirty="0"/>
              <a:t>El fin justifica los medios</a:t>
            </a:r>
          </a:p>
          <a:p>
            <a:endParaRPr lang="en-US" dirty="0"/>
          </a:p>
        </p:txBody>
      </p:sp>
      <p:pic>
        <p:nvPicPr>
          <p:cNvPr id="5" name="Picture 9"/>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3545187" y="701052"/>
            <a:ext cx="2343477" cy="24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235116" y="3188693"/>
            <a:ext cx="4572000" cy="3416320"/>
          </a:xfrm>
          <a:prstGeom prst="rect">
            <a:avLst/>
          </a:prstGeom>
        </p:spPr>
        <p:txBody>
          <a:bodyPr>
            <a:spAutoFit/>
          </a:bodyPr>
          <a:lstStyle/>
          <a:p>
            <a:r>
              <a:rPr lang="es-CR" dirty="0"/>
              <a:t>LA NACION </a:t>
            </a:r>
          </a:p>
          <a:p>
            <a:endParaRPr lang="es-CR" dirty="0"/>
          </a:p>
          <a:p>
            <a:r>
              <a:rPr lang="es-CR" dirty="0"/>
              <a:t>¿Puede la inteligencia artificial tener conducta ética? 17 de abril de 2016</a:t>
            </a:r>
          </a:p>
          <a:p>
            <a:endParaRPr lang="es-CR" dirty="0"/>
          </a:p>
          <a:p>
            <a:r>
              <a:rPr lang="es-CR" dirty="0"/>
              <a:t>¿Hay que honrar a un racista?. 15 de junio de 2016</a:t>
            </a:r>
          </a:p>
          <a:p>
            <a:endParaRPr lang="es-CR" dirty="0"/>
          </a:p>
          <a:p>
            <a:r>
              <a:rPr lang="en-US" dirty="0" err="1"/>
              <a:t>Reflexión</a:t>
            </a:r>
            <a:r>
              <a:rPr lang="en-US" dirty="0"/>
              <a:t> </a:t>
            </a:r>
            <a:r>
              <a:rPr lang="en-US" dirty="0" err="1"/>
              <a:t>sobre</a:t>
            </a:r>
            <a:r>
              <a:rPr lang="en-US" dirty="0"/>
              <a:t> el ‘surfing’. 28 de </a:t>
            </a:r>
            <a:r>
              <a:rPr lang="en-US" dirty="0" err="1"/>
              <a:t>enero</a:t>
            </a:r>
            <a:r>
              <a:rPr lang="en-US" dirty="0"/>
              <a:t> de 2015</a:t>
            </a:r>
          </a:p>
          <a:p>
            <a:endParaRPr lang="es-CR" dirty="0"/>
          </a:p>
          <a:p>
            <a:r>
              <a:rPr lang="es-CR" dirty="0"/>
              <a:t>Ética en Gaza. 19 de agosto de 2014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1897">
            <a:off x="6182477" y="261892"/>
            <a:ext cx="2450687" cy="326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0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2000"/>
                                        <p:tgtEl>
                                          <p:spTgt spid="4">
                                            <p:txEl>
                                              <p:pRg st="0" end="0"/>
                                            </p:txEl>
                                          </p:spTgt>
                                        </p:tgtEl>
                                      </p:cBhvr>
                                    </p:animEffect>
                                    <p:anim calcmode="lin" valueType="num">
                                      <p:cBhvr>
                                        <p:cTn id="36"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4">
                                            <p:txEl>
                                              <p:pRg st="0" end="0"/>
                                            </p:txEl>
                                          </p:spTgt>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2000"/>
                                        <p:tgtEl>
                                          <p:spTgt spid="4">
                                            <p:txEl>
                                              <p:pRg st="2" end="2"/>
                                            </p:txEl>
                                          </p:spTgt>
                                        </p:tgtEl>
                                      </p:cBhvr>
                                    </p:animEffect>
                                    <p:anim calcmode="lin" valueType="num">
                                      <p:cBhvr>
                                        <p:cTn id="41"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42" dur="2000" fill="hold"/>
                                        <p:tgtEl>
                                          <p:spTgt spid="4">
                                            <p:txEl>
                                              <p:pRg st="2" end="2"/>
                                            </p:txEl>
                                          </p:spTgt>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2000"/>
                                        <p:tgtEl>
                                          <p:spTgt spid="4">
                                            <p:txEl>
                                              <p:pRg st="4" end="4"/>
                                            </p:txEl>
                                          </p:spTgt>
                                        </p:tgtEl>
                                      </p:cBhvr>
                                    </p:animEffect>
                                    <p:anim calcmode="lin" valueType="num">
                                      <p:cBhvr>
                                        <p:cTn id="46"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47" dur="2000" fill="hold"/>
                                        <p:tgtEl>
                                          <p:spTgt spid="4">
                                            <p:txEl>
                                              <p:pRg st="4" end="4"/>
                                            </p:txEl>
                                          </p:spTgt>
                                        </p:tgtEl>
                                        <p:attrNameLst>
                                          <p:attrName>ppt_h</p:attrName>
                                        </p:attrNameLst>
                                      </p:cBhvr>
                                      <p:tavLst>
                                        <p:tav tm="0">
                                          <p:val>
                                            <p:strVal val="#ppt_h"/>
                                          </p:val>
                                        </p:tav>
                                        <p:tav tm="100000">
                                          <p:val>
                                            <p:strVal val="#ppt_h"/>
                                          </p:val>
                                        </p:tav>
                                      </p:tavLst>
                                    </p:anim>
                                  </p:childTnLst>
                                </p:cTn>
                              </p:par>
                              <p:par>
                                <p:cTn id="48" presetID="45" presetClass="entr" presetSubtype="0"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2000"/>
                                        <p:tgtEl>
                                          <p:spTgt spid="4">
                                            <p:txEl>
                                              <p:pRg st="6" end="6"/>
                                            </p:txEl>
                                          </p:spTgt>
                                        </p:tgtEl>
                                      </p:cBhvr>
                                    </p:animEffect>
                                    <p:anim calcmode="lin" valueType="num">
                                      <p:cBhvr>
                                        <p:cTn id="51"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52" dur="2000" fill="hold"/>
                                        <p:tgtEl>
                                          <p:spTgt spid="4">
                                            <p:txEl>
                                              <p:pRg st="6" end="6"/>
                                            </p:txEl>
                                          </p:spTgt>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2000"/>
                                        <p:tgtEl>
                                          <p:spTgt spid="4">
                                            <p:txEl>
                                              <p:pRg st="8" end="8"/>
                                            </p:txEl>
                                          </p:spTgt>
                                        </p:tgtEl>
                                      </p:cBhvr>
                                    </p:animEffect>
                                    <p:anim calcmode="lin" valueType="num">
                                      <p:cBhvr>
                                        <p:cTn id="56" dur="2000" fill="hold"/>
                                        <p:tgtEl>
                                          <p:spTgt spid="4">
                                            <p:txEl>
                                              <p:pRg st="8" end="8"/>
                                            </p:txEl>
                                          </p:spTgt>
                                        </p:tgtEl>
                                        <p:attrNameLst>
                                          <p:attrName>ppt_w</p:attrName>
                                        </p:attrNameLst>
                                      </p:cBhvr>
                                      <p:tavLst>
                                        <p:tav tm="0" fmla="#ppt_w*sin(2.5*pi*$)">
                                          <p:val>
                                            <p:fltVal val="0"/>
                                          </p:val>
                                        </p:tav>
                                        <p:tav tm="100000">
                                          <p:val>
                                            <p:fltVal val="1"/>
                                          </p:val>
                                        </p:tav>
                                      </p:tavLst>
                                    </p:anim>
                                    <p:anim calcmode="lin" valueType="num">
                                      <p:cBhvr>
                                        <p:cTn id="57" dur="2000" fill="hold"/>
                                        <p:tgtEl>
                                          <p:spTgt spid="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altLang="es-MX" dirty="0"/>
              <a:t>Adela Cortina. España</a:t>
            </a:r>
            <a:br>
              <a:rPr lang="es-ES" altLang="es-MX" dirty="0"/>
            </a:br>
            <a:r>
              <a:rPr lang="es-ES" altLang="es-MX" sz="2000" dirty="0"/>
              <a:t>Curso  de </a:t>
            </a:r>
            <a:r>
              <a:rPr lang="es-ES" altLang="es-MX" sz="2000" dirty="0" err="1"/>
              <a:t>Etica</a:t>
            </a:r>
            <a:r>
              <a:rPr lang="es-ES" altLang="es-MX" sz="2000" dirty="0"/>
              <a:t> y Valores. CCSS</a:t>
            </a:r>
            <a:endParaRPr lang="en-US" sz="2000" dirty="0"/>
          </a:p>
        </p:txBody>
      </p:sp>
      <p:sp>
        <p:nvSpPr>
          <p:cNvPr id="3" name="2 Marcador de contenido"/>
          <p:cNvSpPr>
            <a:spLocks noGrp="1"/>
          </p:cNvSpPr>
          <p:nvPr>
            <p:ph sz="quarter" idx="13"/>
          </p:nvPr>
        </p:nvSpPr>
        <p:spPr/>
        <p:txBody>
          <a:bodyPr/>
          <a:lstStyle/>
          <a:p>
            <a:pPr marL="0" indent="0" algn="just">
              <a:buNone/>
            </a:pPr>
            <a:endParaRPr lang="es-ES" altLang="es-MX" i="1" dirty="0">
              <a:cs typeface="Times New Roman" pitchFamily="18" charset="0"/>
            </a:endParaRPr>
          </a:p>
          <a:p>
            <a:pPr marL="0" indent="0" algn="just">
              <a:buNone/>
            </a:pPr>
            <a:r>
              <a:rPr lang="es-ES" altLang="es-MX" i="1" dirty="0">
                <a:cs typeface="Times New Roman" pitchFamily="18" charset="0"/>
              </a:rPr>
              <a:t>Cuatro Principios de la Ética Global</a:t>
            </a:r>
            <a:endParaRPr lang="es-ES" altLang="es-MX" dirty="0"/>
          </a:p>
          <a:p>
            <a:pPr marL="0" indent="0" algn="just">
              <a:buNone/>
            </a:pPr>
            <a:endParaRPr lang="es-ES" altLang="es-MX" i="1" dirty="0"/>
          </a:p>
          <a:p>
            <a:pPr marL="0" indent="0" algn="just">
              <a:buNone/>
            </a:pPr>
            <a:r>
              <a:rPr lang="es-ES" altLang="es-MX" i="1" dirty="0"/>
              <a:t>Ética de Mínimos</a:t>
            </a:r>
            <a:endParaRPr lang="en-US" dirty="0"/>
          </a:p>
        </p:txBody>
      </p:sp>
      <p:pic>
        <p:nvPicPr>
          <p:cNvPr id="5" name="Picture 7"/>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4921429" y="2788603"/>
            <a:ext cx="2866667" cy="254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64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34117" y="1265789"/>
            <a:ext cx="4597759" cy="1809750"/>
          </a:xfrm>
          <a:prstGeom prst="rect">
            <a:avLst/>
          </a:prstGeom>
        </p:spPr>
      </p:pic>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577850" y="825500"/>
            <a:ext cx="3556268" cy="5541963"/>
          </a:xfrm>
        </p:spPr>
        <p:txBody>
          <a:bodyPr>
            <a:normAutofit fontScale="92500" lnSpcReduction="20000"/>
          </a:bodyPr>
          <a:lstStyle/>
          <a:p>
            <a:pPr marL="0" indent="0" algn="just">
              <a:buNone/>
            </a:pPr>
            <a:endParaRPr lang="es-ES" altLang="es-MX" i="1" dirty="0">
              <a:cs typeface="Times New Roman" pitchFamily="18" charset="0"/>
            </a:endParaRPr>
          </a:p>
          <a:p>
            <a:pPr marL="0" indent="0" algn="just">
              <a:buNone/>
            </a:pPr>
            <a:r>
              <a:rPr lang="es-ES" altLang="es-MX" b="1" dirty="0">
                <a:cs typeface="Times New Roman" pitchFamily="18" charset="0"/>
              </a:rPr>
              <a:t>No instrumentalizarás a los seres humanos</a:t>
            </a:r>
            <a:r>
              <a:rPr lang="es-ES" altLang="es-MX" dirty="0">
                <a:cs typeface="Times New Roman" pitchFamily="18" charset="0"/>
              </a:rPr>
              <a:t>. Se trata de desarrollar el Principio Kantiano de la dignidad humana, estableciendo que las personas tienen dignidad y no precio.</a:t>
            </a:r>
          </a:p>
          <a:p>
            <a:pPr algn="just"/>
            <a:endParaRPr lang="es-ES" altLang="es-MX" dirty="0">
              <a:cs typeface="Times New Roman" pitchFamily="18" charset="0"/>
            </a:endParaRPr>
          </a:p>
          <a:p>
            <a:pPr marL="0" indent="0" algn="just">
              <a:buNone/>
            </a:pPr>
            <a:r>
              <a:rPr lang="es-ES" altLang="es-MX" b="1" i="1" dirty="0">
                <a:cs typeface="Times New Roman" pitchFamily="18" charset="0"/>
              </a:rPr>
              <a:t>Sí empoderarás</a:t>
            </a:r>
            <a:r>
              <a:rPr lang="es-ES" altLang="es-MX" i="1" dirty="0">
                <a:cs typeface="Times New Roman" pitchFamily="18" charset="0"/>
              </a:rPr>
              <a:t>.</a:t>
            </a:r>
            <a:r>
              <a:rPr lang="es-ES" altLang="es-MX" dirty="0">
                <a:cs typeface="Times New Roman" pitchFamily="18" charset="0"/>
              </a:rPr>
              <a:t> El  desarrollo tiene que ver con las capacidades de las personas. Debe potencializarse  las capacidades de las personas,  pues el empoderamiento es ya una exigencia.</a:t>
            </a:r>
          </a:p>
          <a:p>
            <a:endParaRPr lang="en-US" dirty="0"/>
          </a:p>
        </p:txBody>
      </p:sp>
      <p:pic>
        <p:nvPicPr>
          <p:cNvPr id="6" name="Imagen 5"/>
          <p:cNvPicPr>
            <a:picLocks noChangeAspect="1"/>
          </p:cNvPicPr>
          <p:nvPr/>
        </p:nvPicPr>
        <p:blipFill>
          <a:blip r:embed="rId3"/>
          <a:stretch>
            <a:fillRect/>
          </a:stretch>
        </p:blipFill>
        <p:spPr>
          <a:xfrm>
            <a:off x="4791488" y="3849963"/>
            <a:ext cx="3013109" cy="2005087"/>
          </a:xfrm>
          <a:prstGeom prst="rect">
            <a:avLst/>
          </a:prstGeom>
        </p:spPr>
      </p:pic>
    </p:spTree>
    <p:extLst>
      <p:ext uri="{BB962C8B-B14F-4D97-AF65-F5344CB8AC3E}">
        <p14:creationId xmlns:p14="http://schemas.microsoft.com/office/powerpoint/2010/main" val="33150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628650" y="546100"/>
            <a:ext cx="3441074" cy="5630863"/>
          </a:xfrm>
        </p:spPr>
        <p:txBody>
          <a:bodyPr>
            <a:normAutofit fontScale="92500"/>
          </a:bodyPr>
          <a:lstStyle/>
          <a:p>
            <a:pPr marL="0" indent="0" algn="just">
              <a:buNone/>
            </a:pPr>
            <a:endParaRPr lang="es-ES" altLang="es-MX" i="1" dirty="0">
              <a:cs typeface="Times New Roman" pitchFamily="18" charset="0"/>
            </a:endParaRPr>
          </a:p>
          <a:p>
            <a:pPr marL="0" indent="0" algn="just">
              <a:buNone/>
            </a:pPr>
            <a:r>
              <a:rPr lang="es-ES" altLang="es-MX" b="1" i="1" dirty="0">
                <a:cs typeface="Times New Roman" pitchFamily="18" charset="0"/>
              </a:rPr>
              <a:t>Participación de todos los afectados es indispensable como en el caso de las biotecnologías</a:t>
            </a:r>
            <a:r>
              <a:rPr lang="es-ES" altLang="es-MX" i="1" dirty="0">
                <a:cs typeface="Times New Roman" pitchFamily="18" charset="0"/>
              </a:rPr>
              <a:t>.</a:t>
            </a:r>
            <a:r>
              <a:rPr lang="es-ES" altLang="es-MX" dirty="0">
                <a:cs typeface="Times New Roman" pitchFamily="18" charset="0"/>
              </a:rPr>
              <a:t> En la mayoría de las decisiones trascendentales, muchos seres humanos no son consultados.</a:t>
            </a:r>
          </a:p>
          <a:p>
            <a:pPr marL="0" indent="0" algn="just">
              <a:buNone/>
            </a:pPr>
            <a:endParaRPr lang="es-ES" altLang="es-MX" dirty="0">
              <a:cs typeface="Times New Roman" pitchFamily="18" charset="0"/>
            </a:endParaRPr>
          </a:p>
          <a:p>
            <a:pPr marL="0" indent="0" algn="just">
              <a:buNone/>
            </a:pPr>
            <a:r>
              <a:rPr lang="es-ES" altLang="es-MX" dirty="0" err="1">
                <a:cs typeface="Times New Roman" pitchFamily="18" charset="0"/>
              </a:rPr>
              <a:t>HeLa</a:t>
            </a:r>
            <a:r>
              <a:rPr lang="es-ES" altLang="es-MX" dirty="0">
                <a:cs typeface="Times New Roman" pitchFamily="18" charset="0"/>
              </a:rPr>
              <a:t>. 1951. Johns Hopkins</a:t>
            </a:r>
          </a:p>
          <a:p>
            <a:pPr marL="0" indent="0" algn="just">
              <a:buNone/>
            </a:pPr>
            <a:r>
              <a:rPr lang="es-ES" altLang="es-MX" dirty="0">
                <a:cs typeface="Times New Roman" pitchFamily="18" charset="0"/>
              </a:rPr>
              <a:t>Rebecca </a:t>
            </a:r>
            <a:r>
              <a:rPr lang="es-ES" altLang="es-MX" dirty="0" err="1">
                <a:cs typeface="Times New Roman" pitchFamily="18" charset="0"/>
              </a:rPr>
              <a:t>Skloot</a:t>
            </a:r>
            <a:r>
              <a:rPr lang="es-ES" altLang="es-MX" dirty="0">
                <a:cs typeface="Times New Roman" pitchFamily="18" charset="0"/>
              </a:rPr>
              <a:t>. 2010.</a:t>
            </a:r>
          </a:p>
          <a:p>
            <a:pPr marL="0" indent="0" algn="just">
              <a:buNone/>
            </a:pPr>
            <a:endParaRPr lang="es-ES" altLang="es-MX" dirty="0">
              <a:cs typeface="Times New Roman" pitchFamily="18" charset="0"/>
            </a:endParaRPr>
          </a:p>
          <a:p>
            <a:pPr algn="just">
              <a:buFont typeface="Monotype Sorts" pitchFamily="2" charset="2"/>
              <a:buNone/>
            </a:pPr>
            <a:endParaRPr lang="es-ES" altLang="es-MX" dirty="0">
              <a:cs typeface="Times New Roman" pitchFamily="18" charset="0"/>
            </a:endParaRPr>
          </a:p>
          <a:p>
            <a:endParaRPr lang="en-US" dirty="0"/>
          </a:p>
        </p:txBody>
      </p:sp>
      <p:pic>
        <p:nvPicPr>
          <p:cNvPr id="5" name="Imagen 4"/>
          <p:cNvPicPr>
            <a:picLocks noChangeAspect="1"/>
          </p:cNvPicPr>
          <p:nvPr/>
        </p:nvPicPr>
        <p:blipFill>
          <a:blip r:embed="rId2"/>
          <a:stretch>
            <a:fillRect/>
          </a:stretch>
        </p:blipFill>
        <p:spPr>
          <a:xfrm>
            <a:off x="4327300" y="811370"/>
            <a:ext cx="3902299" cy="5460642"/>
          </a:xfrm>
          <a:prstGeom prst="rect">
            <a:avLst/>
          </a:prstGeom>
        </p:spPr>
      </p:pic>
    </p:spTree>
    <p:extLst>
      <p:ext uri="{BB962C8B-B14F-4D97-AF65-F5344CB8AC3E}">
        <p14:creationId xmlns:p14="http://schemas.microsoft.com/office/powerpoint/2010/main" val="2822499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8500" y="883228"/>
            <a:ext cx="3654709" cy="542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40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85E96B6-2D52-4109-8B8C-AC2F0CEDA8F6}"/>
              </a:ext>
            </a:extLst>
          </p:cNvPr>
          <p:cNvPicPr>
            <a:picLocks noChangeAspect="1"/>
          </p:cNvPicPr>
          <p:nvPr/>
        </p:nvPicPr>
        <p:blipFill>
          <a:blip r:embed="rId2"/>
          <a:stretch>
            <a:fillRect/>
          </a:stretch>
        </p:blipFill>
        <p:spPr>
          <a:xfrm>
            <a:off x="425253" y="380828"/>
            <a:ext cx="4545626" cy="2409997"/>
          </a:xfrm>
          <a:prstGeom prst="rect">
            <a:avLst/>
          </a:prstGeom>
        </p:spPr>
      </p:pic>
      <p:pic>
        <p:nvPicPr>
          <p:cNvPr id="3" name="Imagen 2">
            <a:extLst>
              <a:ext uri="{FF2B5EF4-FFF2-40B4-BE49-F238E27FC236}">
                <a16:creationId xmlns:a16="http://schemas.microsoft.com/office/drawing/2014/main" id="{0712B6D4-7BA5-4EF5-BC5F-B694D987F584}"/>
              </a:ext>
            </a:extLst>
          </p:cNvPr>
          <p:cNvPicPr>
            <a:picLocks noChangeAspect="1"/>
          </p:cNvPicPr>
          <p:nvPr/>
        </p:nvPicPr>
        <p:blipFill>
          <a:blip r:embed="rId3"/>
          <a:stretch>
            <a:fillRect/>
          </a:stretch>
        </p:blipFill>
        <p:spPr>
          <a:xfrm>
            <a:off x="3146023" y="3390901"/>
            <a:ext cx="5600898" cy="3149898"/>
          </a:xfrm>
          <a:prstGeom prst="rect">
            <a:avLst/>
          </a:prstGeom>
        </p:spPr>
      </p:pic>
    </p:spTree>
    <p:extLst>
      <p:ext uri="{BB962C8B-B14F-4D97-AF65-F5344CB8AC3E}">
        <p14:creationId xmlns:p14="http://schemas.microsoft.com/office/powerpoint/2010/main" val="1778351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a:xfrm>
            <a:off x="1043490" y="759443"/>
            <a:ext cx="7456565" cy="1488494"/>
          </a:xfrm>
        </p:spPr>
        <p:txBody>
          <a:bodyPr>
            <a:normAutofit lnSpcReduction="10000"/>
          </a:bodyPr>
          <a:lstStyle/>
          <a:p>
            <a:r>
              <a:rPr lang="es-ES" altLang="es-MX" b="1" i="1" dirty="0">
                <a:cs typeface="Times New Roman" pitchFamily="18" charset="0"/>
              </a:rPr>
              <a:t>Responsabilidad por los más vulnerables</a:t>
            </a:r>
            <a:r>
              <a:rPr lang="es-ES" altLang="es-MX" dirty="0">
                <a:cs typeface="Times New Roman" pitchFamily="18" charset="0"/>
              </a:rPr>
              <a:t>. Es inmoral que una persona -que estando en una mejor condición- no apoye a otra que se encuentra en una situación de desventaja.</a:t>
            </a:r>
            <a:r>
              <a:rPr lang="es-ES" altLang="es-MX" dirty="0"/>
              <a:t> </a:t>
            </a:r>
          </a:p>
          <a:p>
            <a:endParaRPr lang="es-MX" dirty="0"/>
          </a:p>
        </p:txBody>
      </p:sp>
      <p:pic>
        <p:nvPicPr>
          <p:cNvPr id="4" name="Imagen 3"/>
          <p:cNvPicPr>
            <a:picLocks noChangeAspect="1"/>
          </p:cNvPicPr>
          <p:nvPr/>
        </p:nvPicPr>
        <p:blipFill>
          <a:blip r:embed="rId2"/>
          <a:stretch>
            <a:fillRect/>
          </a:stretch>
        </p:blipFill>
        <p:spPr>
          <a:xfrm>
            <a:off x="579549" y="2292439"/>
            <a:ext cx="8165205" cy="4354468"/>
          </a:xfrm>
          <a:prstGeom prst="rect">
            <a:avLst/>
          </a:prstGeom>
        </p:spPr>
      </p:pic>
    </p:spTree>
    <p:extLst>
      <p:ext uri="{BB962C8B-B14F-4D97-AF65-F5344CB8AC3E}">
        <p14:creationId xmlns:p14="http://schemas.microsoft.com/office/powerpoint/2010/main" val="3842239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808" y="384788"/>
            <a:ext cx="4075944" cy="628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AA01C03C-DF4C-4A29-AF33-3F7F3923E97A}"/>
              </a:ext>
            </a:extLst>
          </p:cNvPr>
          <p:cNvPicPr>
            <a:picLocks noChangeAspect="1"/>
          </p:cNvPicPr>
          <p:nvPr/>
        </p:nvPicPr>
        <p:blipFill>
          <a:blip r:embed="rId3"/>
          <a:stretch>
            <a:fillRect/>
          </a:stretch>
        </p:blipFill>
        <p:spPr>
          <a:xfrm>
            <a:off x="5137821" y="1066801"/>
            <a:ext cx="3287041" cy="4867162"/>
          </a:xfrm>
          <a:prstGeom prst="rect">
            <a:avLst/>
          </a:prstGeom>
        </p:spPr>
      </p:pic>
    </p:spTree>
    <p:extLst>
      <p:ext uri="{BB962C8B-B14F-4D97-AF65-F5344CB8AC3E}">
        <p14:creationId xmlns:p14="http://schemas.microsoft.com/office/powerpoint/2010/main" val="2313608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R" dirty="0"/>
              <a:t>Bioética y DDHH </a:t>
            </a:r>
            <a:endParaRPr lang="en-US" dirty="0"/>
          </a:p>
        </p:txBody>
      </p:sp>
      <p:sp>
        <p:nvSpPr>
          <p:cNvPr id="3" name="2 Marcador de contenido"/>
          <p:cNvSpPr>
            <a:spLocks noGrp="1"/>
          </p:cNvSpPr>
          <p:nvPr>
            <p:ph idx="1"/>
          </p:nvPr>
        </p:nvSpPr>
        <p:spPr/>
        <p:txBody>
          <a:bodyPr>
            <a:normAutofit fontScale="85000" lnSpcReduction="10000"/>
          </a:bodyPr>
          <a:lstStyle/>
          <a:p>
            <a:r>
              <a:rPr lang="es-CR" dirty="0"/>
              <a:t>Bioética Global o Planetaria </a:t>
            </a:r>
          </a:p>
          <a:p>
            <a:endParaRPr lang="es-CR" dirty="0"/>
          </a:p>
          <a:p>
            <a:r>
              <a:rPr lang="es-CR" dirty="0"/>
              <a:t>Bioética como parte de reforma  social </a:t>
            </a:r>
          </a:p>
          <a:p>
            <a:endParaRPr lang="es-CR" dirty="0"/>
          </a:p>
          <a:p>
            <a:r>
              <a:rPr lang="es-CR" dirty="0"/>
              <a:t>Temas:</a:t>
            </a:r>
          </a:p>
          <a:p>
            <a:r>
              <a:rPr lang="es-CR" dirty="0" err="1"/>
              <a:t>Biopolítica</a:t>
            </a:r>
            <a:r>
              <a:rPr lang="es-CR" dirty="0"/>
              <a:t> </a:t>
            </a:r>
          </a:p>
          <a:p>
            <a:r>
              <a:rPr lang="es-CR" dirty="0"/>
              <a:t>Paz</a:t>
            </a:r>
          </a:p>
          <a:p>
            <a:r>
              <a:rPr lang="es-CR" dirty="0"/>
              <a:t>Pobreza</a:t>
            </a:r>
          </a:p>
          <a:p>
            <a:r>
              <a:rPr lang="es-CR" dirty="0"/>
              <a:t>Clima</a:t>
            </a:r>
          </a:p>
          <a:p>
            <a:r>
              <a:rPr lang="es-CR" dirty="0"/>
              <a:t>Todos lo seres vivos ( Salud Pública y Ambiente)</a:t>
            </a:r>
          </a:p>
          <a:p>
            <a:endParaRPr lang="es-CR" dirty="0"/>
          </a:p>
          <a:p>
            <a:endParaRPr lang="en-US" dirty="0"/>
          </a:p>
        </p:txBody>
      </p:sp>
    </p:spTree>
    <p:extLst>
      <p:ext uri="{BB962C8B-B14F-4D97-AF65-F5344CB8AC3E}">
        <p14:creationId xmlns:p14="http://schemas.microsoft.com/office/powerpoint/2010/main" val="8059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p:cTn id="1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8" dur="500"/>
                                        <p:tgtEl>
                                          <p:spTgt spid="3">
                                            <p:txEl>
                                              <p:pRg st="4" end="4"/>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p:cTn id="2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8" dur="500"/>
                                        <p:tgtEl>
                                          <p:spTgt spid="3">
                                            <p:txEl>
                                              <p:pRg st="6" end="6"/>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3">
                                            <p:txEl>
                                              <p:pRg st="7" end="7"/>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p:cTn id="3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3">
                                            <p:txEl>
                                              <p:pRg st="8" end="8"/>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p:cTn id="4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800100"/>
            <a:ext cx="7024744" cy="952500"/>
          </a:xfrm>
        </p:spPr>
        <p:txBody>
          <a:bodyPr>
            <a:normAutofit fontScale="90000"/>
          </a:bodyPr>
          <a:lstStyle/>
          <a:p>
            <a:r>
              <a:rPr lang="es-CR" dirty="0"/>
              <a:t>Carlos Casabona. España</a:t>
            </a:r>
            <a:br>
              <a:rPr lang="es-CR" dirty="0"/>
            </a:br>
            <a:r>
              <a:rPr lang="es-CR" sz="1800" dirty="0"/>
              <a:t>Profesor invitado por ASODEME desde el 2000</a:t>
            </a:r>
            <a:endParaRPr lang="en-US" sz="1800" dirty="0"/>
          </a:p>
        </p:txBody>
      </p:sp>
      <p:sp>
        <p:nvSpPr>
          <p:cNvPr id="3" name="2 Marcador de contenido"/>
          <p:cNvSpPr>
            <a:spLocks noGrp="1"/>
          </p:cNvSpPr>
          <p:nvPr>
            <p:ph sz="quarter" idx="13"/>
          </p:nvPr>
        </p:nvSpPr>
        <p:spPr>
          <a:xfrm>
            <a:off x="215900" y="1841500"/>
            <a:ext cx="5981700" cy="4648200"/>
          </a:xfrm>
        </p:spPr>
        <p:txBody>
          <a:bodyPr>
            <a:normAutofit fontScale="55000" lnSpcReduction="20000"/>
          </a:bodyPr>
          <a:lstStyle/>
          <a:p>
            <a:r>
              <a:rPr lang="es-CR" sz="3100" dirty="0"/>
              <a:t>La Bioética forma parte de la Ética general. No es Derecho. Su discurso es </a:t>
            </a:r>
            <a:r>
              <a:rPr lang="es-CR" sz="5100" b="1" dirty="0"/>
              <a:t>interdisciplinario</a:t>
            </a:r>
            <a:r>
              <a:rPr lang="es-CR" sz="3100" dirty="0"/>
              <a:t> entre la medicina, la biología, la filosofía, la teología, psicología, economía, por citar algunas disciplinas. </a:t>
            </a:r>
          </a:p>
          <a:p>
            <a:endParaRPr lang="es-CR" sz="3100" dirty="0"/>
          </a:p>
          <a:p>
            <a:r>
              <a:rPr lang="es-CR" sz="3100" dirty="0"/>
              <a:t>Su propósito es </a:t>
            </a:r>
            <a:r>
              <a:rPr lang="es-CR" sz="4500" b="1" dirty="0"/>
              <a:t>proponer respuestas </a:t>
            </a:r>
            <a:r>
              <a:rPr lang="es-CR" sz="3100" dirty="0"/>
              <a:t>y soluciones a los conflictos que pueden surgir en el ámbito de salud y la vida. </a:t>
            </a:r>
          </a:p>
          <a:p>
            <a:endParaRPr lang="es-CR" sz="3100" dirty="0"/>
          </a:p>
          <a:p>
            <a:r>
              <a:rPr lang="es-CR" sz="3100" dirty="0"/>
              <a:t>Hoy en día, consiste en la </a:t>
            </a:r>
            <a:r>
              <a:rPr lang="es-CR" sz="4500" b="1" dirty="0"/>
              <a:t>deliberación pública de todos los actores de la sociedad</a:t>
            </a:r>
            <a:r>
              <a:rPr lang="es-CR" sz="4500" dirty="0"/>
              <a:t> </a:t>
            </a:r>
            <a:r>
              <a:rPr lang="es-CR" sz="3100" dirty="0"/>
              <a:t>al aceptar que los problemas sobre la vida y el ambiente son globales. Su relación con los derechos humanos es íntima con temas que llegan hasta el cambio climático, la paz y la crisis mundial de alimentos. </a:t>
            </a:r>
            <a:endParaRPr lang="en-US" sz="3100" dirty="0"/>
          </a:p>
          <a:p>
            <a:endParaRPr lang="en-US" dirty="0"/>
          </a:p>
        </p:txBody>
      </p:sp>
      <p:pic>
        <p:nvPicPr>
          <p:cNvPr id="614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656386" y="3082130"/>
            <a:ext cx="1755577" cy="234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3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Propósitos </a:t>
            </a:r>
            <a:endParaRPr lang="en-US" dirty="0"/>
          </a:p>
        </p:txBody>
      </p:sp>
      <p:sp>
        <p:nvSpPr>
          <p:cNvPr id="3" name="2 Marcador de contenido"/>
          <p:cNvSpPr>
            <a:spLocks noGrp="1"/>
          </p:cNvSpPr>
          <p:nvPr>
            <p:ph idx="1"/>
          </p:nvPr>
        </p:nvSpPr>
        <p:spPr/>
        <p:txBody>
          <a:bodyPr>
            <a:normAutofit fontScale="92500" lnSpcReduction="20000"/>
          </a:bodyPr>
          <a:lstStyle/>
          <a:p>
            <a:r>
              <a:rPr lang="es-CR" dirty="0"/>
              <a:t>Promover la legitimidad de las decisiones colectivas</a:t>
            </a:r>
          </a:p>
          <a:p>
            <a:r>
              <a:rPr lang="es-CR" dirty="0"/>
              <a:t>Favorecer  una perspectiva pública</a:t>
            </a:r>
          </a:p>
          <a:p>
            <a:r>
              <a:rPr lang="es-CR" dirty="0"/>
              <a:t>Favoreces un respeto mutuo</a:t>
            </a:r>
          </a:p>
          <a:p>
            <a:r>
              <a:rPr lang="es-CR" dirty="0"/>
              <a:t>Ayudar a corregir decisiones colectivas</a:t>
            </a:r>
          </a:p>
          <a:p>
            <a:r>
              <a:rPr lang="es-CR" dirty="0"/>
              <a:t>Enseñar a ser responsable</a:t>
            </a:r>
          </a:p>
          <a:p>
            <a:r>
              <a:rPr lang="es-CR" dirty="0"/>
              <a:t>Enseñar a convivir</a:t>
            </a:r>
          </a:p>
          <a:p>
            <a:r>
              <a:rPr lang="es-CR" dirty="0"/>
              <a:t>Aprender y aplicar valores universales</a:t>
            </a:r>
          </a:p>
          <a:p>
            <a:r>
              <a:rPr lang="es-CR" dirty="0"/>
              <a:t>Intentar contribuir a cambiar  paradigmas</a:t>
            </a:r>
          </a:p>
          <a:p>
            <a:r>
              <a:rPr lang="es-CR" dirty="0"/>
              <a:t>Despertar un sentido de </a:t>
            </a:r>
            <a:r>
              <a:rPr lang="es-CR" b="1" dirty="0"/>
              <a:t>obligación moral</a:t>
            </a:r>
          </a:p>
          <a:p>
            <a:endParaRPr lang="en-US" dirty="0"/>
          </a:p>
        </p:txBody>
      </p:sp>
    </p:spTree>
    <p:extLst>
      <p:ext uri="{BB962C8B-B14F-4D97-AF65-F5344CB8AC3E}">
        <p14:creationId xmlns:p14="http://schemas.microsoft.com/office/powerpoint/2010/main" val="399634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heel(1)">
                                      <p:cBhvr>
                                        <p:cTn id="41" dur="2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80">
                                          <p:stCondLst>
                                            <p:cond delay="0"/>
                                          </p:stCondLst>
                                        </p:cTn>
                                        <p:tgtEl>
                                          <p:spTgt spid="3">
                                            <p:txEl>
                                              <p:pRg st="6" end="6"/>
                                            </p:txEl>
                                          </p:spTgt>
                                        </p:tgtEl>
                                      </p:cBhvr>
                                    </p:animEffect>
                                    <p:anim calcmode="lin" valueType="num">
                                      <p:cBhvr>
                                        <p:cTn id="47"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6" end="6"/>
                                            </p:txEl>
                                          </p:spTgt>
                                        </p:tgtEl>
                                      </p:cBhvr>
                                      <p:to x="100000" y="60000"/>
                                    </p:animScale>
                                    <p:animScale>
                                      <p:cBhvr>
                                        <p:cTn id="53" dur="166" decel="50000">
                                          <p:stCondLst>
                                            <p:cond delay="676"/>
                                          </p:stCondLst>
                                        </p:cTn>
                                        <p:tgtEl>
                                          <p:spTgt spid="3">
                                            <p:txEl>
                                              <p:pRg st="6" end="6"/>
                                            </p:txEl>
                                          </p:spTgt>
                                        </p:tgtEl>
                                      </p:cBhvr>
                                      <p:to x="100000" y="100000"/>
                                    </p:animScale>
                                    <p:animScale>
                                      <p:cBhvr>
                                        <p:cTn id="54" dur="26">
                                          <p:stCondLst>
                                            <p:cond delay="1312"/>
                                          </p:stCondLst>
                                        </p:cTn>
                                        <p:tgtEl>
                                          <p:spTgt spid="3">
                                            <p:txEl>
                                              <p:pRg st="6" end="6"/>
                                            </p:txEl>
                                          </p:spTgt>
                                        </p:tgtEl>
                                      </p:cBhvr>
                                      <p:to x="100000" y="80000"/>
                                    </p:animScale>
                                    <p:animScale>
                                      <p:cBhvr>
                                        <p:cTn id="55" dur="166" decel="50000">
                                          <p:stCondLst>
                                            <p:cond delay="1338"/>
                                          </p:stCondLst>
                                        </p:cTn>
                                        <p:tgtEl>
                                          <p:spTgt spid="3">
                                            <p:txEl>
                                              <p:pRg st="6" end="6"/>
                                            </p:txEl>
                                          </p:spTgt>
                                        </p:tgtEl>
                                      </p:cBhvr>
                                      <p:to x="100000" y="100000"/>
                                    </p:animScale>
                                    <p:animScale>
                                      <p:cBhvr>
                                        <p:cTn id="56" dur="26">
                                          <p:stCondLst>
                                            <p:cond delay="1642"/>
                                          </p:stCondLst>
                                        </p:cTn>
                                        <p:tgtEl>
                                          <p:spTgt spid="3">
                                            <p:txEl>
                                              <p:pRg st="6" end="6"/>
                                            </p:txEl>
                                          </p:spTgt>
                                        </p:tgtEl>
                                      </p:cBhvr>
                                      <p:to x="100000" y="90000"/>
                                    </p:animScale>
                                    <p:animScale>
                                      <p:cBhvr>
                                        <p:cTn id="57" dur="166" decel="50000">
                                          <p:stCondLst>
                                            <p:cond delay="1668"/>
                                          </p:stCondLst>
                                        </p:cTn>
                                        <p:tgtEl>
                                          <p:spTgt spid="3">
                                            <p:txEl>
                                              <p:pRg st="6" end="6"/>
                                            </p:txEl>
                                          </p:spTgt>
                                        </p:tgtEl>
                                      </p:cBhvr>
                                      <p:to x="100000" y="100000"/>
                                    </p:animScale>
                                    <p:animScale>
                                      <p:cBhvr>
                                        <p:cTn id="58" dur="26">
                                          <p:stCondLst>
                                            <p:cond delay="1808"/>
                                          </p:stCondLst>
                                        </p:cTn>
                                        <p:tgtEl>
                                          <p:spTgt spid="3">
                                            <p:txEl>
                                              <p:pRg st="6" end="6"/>
                                            </p:txEl>
                                          </p:spTgt>
                                        </p:tgtEl>
                                      </p:cBhvr>
                                      <p:to x="100000" y="95000"/>
                                    </p:animScale>
                                    <p:animScale>
                                      <p:cBhvr>
                                        <p:cTn id="59" dur="166" decel="50000">
                                          <p:stCondLst>
                                            <p:cond delay="1834"/>
                                          </p:stCondLst>
                                        </p:cTn>
                                        <p:tgtEl>
                                          <p:spTgt spid="3">
                                            <p:txEl>
                                              <p:pRg st="6" end="6"/>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heel(1)">
                                      <p:cBhvr>
                                        <p:cTn id="7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48FF9-95B4-4F5E-835D-6A7F9301071A}"/>
              </a:ext>
            </a:extLst>
          </p:cNvPr>
          <p:cNvSpPr>
            <a:spLocks noGrp="1"/>
          </p:cNvSpPr>
          <p:nvPr>
            <p:ph type="title"/>
          </p:nvPr>
        </p:nvSpPr>
        <p:spPr>
          <a:xfrm>
            <a:off x="443976" y="488966"/>
            <a:ext cx="7624258" cy="536405"/>
          </a:xfrm>
        </p:spPr>
        <p:txBody>
          <a:bodyPr>
            <a:normAutofit fontScale="90000"/>
          </a:bodyPr>
          <a:lstStyle/>
          <a:p>
            <a:r>
              <a:rPr lang="es-CR" dirty="0"/>
              <a:t>Henry Kissinger</a:t>
            </a:r>
          </a:p>
        </p:txBody>
      </p:sp>
      <p:sp>
        <p:nvSpPr>
          <p:cNvPr id="3" name="Marcador de contenido 2">
            <a:extLst>
              <a:ext uri="{FF2B5EF4-FFF2-40B4-BE49-F238E27FC236}">
                <a16:creationId xmlns:a16="http://schemas.microsoft.com/office/drawing/2014/main" id="{3B152D2F-3B96-4777-9E45-A097DCB64D5D}"/>
              </a:ext>
            </a:extLst>
          </p:cNvPr>
          <p:cNvSpPr>
            <a:spLocks noGrp="1"/>
          </p:cNvSpPr>
          <p:nvPr>
            <p:ph idx="1"/>
          </p:nvPr>
        </p:nvSpPr>
        <p:spPr>
          <a:xfrm>
            <a:off x="323851" y="1025371"/>
            <a:ext cx="4610100" cy="5508779"/>
          </a:xfrm>
        </p:spPr>
        <p:txBody>
          <a:bodyPr>
            <a:normAutofit fontScale="85000" lnSpcReduction="20000"/>
          </a:bodyPr>
          <a:lstStyle/>
          <a:p>
            <a:pPr algn="just"/>
            <a:r>
              <a:rPr lang="es-ES" b="0" i="0" dirty="0">
                <a:solidFill>
                  <a:srgbClr val="1D2228"/>
                </a:solidFill>
                <a:effectLst/>
                <a:latin typeface="Helvetica Neue"/>
              </a:rPr>
              <a:t>La meta es la </a:t>
            </a:r>
            <a:r>
              <a:rPr lang="es-ES" b="1" i="0" dirty="0">
                <a:solidFill>
                  <a:srgbClr val="1D2228"/>
                </a:solidFill>
                <a:effectLst/>
                <a:latin typeface="Helvetica Neue"/>
              </a:rPr>
              <a:t>aprobación</a:t>
            </a:r>
            <a:r>
              <a:rPr lang="es-ES" b="0" i="0" dirty="0">
                <a:solidFill>
                  <a:srgbClr val="1D2228"/>
                </a:solidFill>
                <a:effectLst/>
                <a:latin typeface="Helvetica Neue"/>
              </a:rPr>
              <a:t>; de no ser por ese objetivo, compartir información personal no sería una práctica tan difundida y a veces tan discordante. Solo las personalidades muy fuertes pueden resistir los juicios desfavorables digitalmente añadidos y amplificados de sus pares. Se busca el </a:t>
            </a:r>
            <a:r>
              <a:rPr lang="es-ES" b="1" i="0" dirty="0">
                <a:solidFill>
                  <a:srgbClr val="1D2228"/>
                </a:solidFill>
                <a:effectLst/>
                <a:latin typeface="Helvetica Neue"/>
              </a:rPr>
              <a:t>consenso</a:t>
            </a:r>
            <a:r>
              <a:rPr lang="es-ES" b="0" i="0" dirty="0">
                <a:solidFill>
                  <a:srgbClr val="1D2228"/>
                </a:solidFill>
                <a:effectLst/>
                <a:latin typeface="Helvetica Neue"/>
              </a:rPr>
              <a:t>, menos por el intercambio de ideas que por el compartir emociones. Los participantes tampoco pueden evitar verse afectados por la exaltación de plenitud que implica ser miembro de una multitud de personas que aparentemente piensan igual. ¿Estas redes serán acaso la primera institución libre de abuso ocasional, y por ende libre de los tradicionales peros y </a:t>
            </a:r>
            <a:r>
              <a:rPr lang="es-ES" b="0" i="0" dirty="0" err="1">
                <a:solidFill>
                  <a:srgbClr val="1D2228"/>
                </a:solidFill>
                <a:effectLst/>
                <a:latin typeface="Helvetica Neue"/>
              </a:rPr>
              <a:t>contraperos</a:t>
            </a:r>
            <a:r>
              <a:rPr lang="es-ES" b="0" i="0" dirty="0">
                <a:solidFill>
                  <a:srgbClr val="1D2228"/>
                </a:solidFill>
                <a:effectLst/>
                <a:latin typeface="Helvetica Neue"/>
              </a:rPr>
              <a:t>, de la historia humana?</a:t>
            </a:r>
            <a:endParaRPr lang="es-CR" dirty="0"/>
          </a:p>
        </p:txBody>
      </p:sp>
      <p:pic>
        <p:nvPicPr>
          <p:cNvPr id="6" name="Imagen 5">
            <a:extLst>
              <a:ext uri="{FF2B5EF4-FFF2-40B4-BE49-F238E27FC236}">
                <a16:creationId xmlns:a16="http://schemas.microsoft.com/office/drawing/2014/main" id="{6781A3F2-2D27-4FC3-B1BE-27FFDEDE1104}"/>
              </a:ext>
            </a:extLst>
          </p:cNvPr>
          <p:cNvPicPr>
            <a:picLocks noChangeAspect="1"/>
          </p:cNvPicPr>
          <p:nvPr/>
        </p:nvPicPr>
        <p:blipFill>
          <a:blip r:embed="rId2"/>
          <a:stretch>
            <a:fillRect/>
          </a:stretch>
        </p:blipFill>
        <p:spPr>
          <a:xfrm>
            <a:off x="5839384" y="2940034"/>
            <a:ext cx="2228850" cy="3429000"/>
          </a:xfrm>
          <a:prstGeom prst="rect">
            <a:avLst/>
          </a:prstGeom>
        </p:spPr>
      </p:pic>
      <p:pic>
        <p:nvPicPr>
          <p:cNvPr id="5" name="Imagen 4">
            <a:extLst>
              <a:ext uri="{FF2B5EF4-FFF2-40B4-BE49-F238E27FC236}">
                <a16:creationId xmlns:a16="http://schemas.microsoft.com/office/drawing/2014/main" id="{0ECA75D2-ED1F-47B7-91B8-017BA8ADB51E}"/>
              </a:ext>
            </a:extLst>
          </p:cNvPr>
          <p:cNvPicPr>
            <a:picLocks noChangeAspect="1"/>
          </p:cNvPicPr>
          <p:nvPr/>
        </p:nvPicPr>
        <p:blipFill>
          <a:blip r:embed="rId3"/>
          <a:stretch>
            <a:fillRect/>
          </a:stretch>
        </p:blipFill>
        <p:spPr>
          <a:xfrm>
            <a:off x="6064097" y="171450"/>
            <a:ext cx="1779424" cy="2698052"/>
          </a:xfrm>
          <a:prstGeom prst="rect">
            <a:avLst/>
          </a:prstGeom>
        </p:spPr>
      </p:pic>
    </p:spTree>
    <p:extLst>
      <p:ext uri="{BB962C8B-B14F-4D97-AF65-F5344CB8AC3E}">
        <p14:creationId xmlns:p14="http://schemas.microsoft.com/office/powerpoint/2010/main" val="721949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096" y="721217"/>
            <a:ext cx="7334138" cy="1557749"/>
          </a:xfrm>
        </p:spPr>
        <p:txBody>
          <a:bodyPr>
            <a:normAutofit/>
          </a:bodyPr>
          <a:lstStyle/>
          <a:p>
            <a:pPr algn="ctr"/>
            <a:r>
              <a:rPr lang="es-CR" dirty="0"/>
              <a:t>Comités de Bioética como espacio deliberativo</a:t>
            </a:r>
            <a:endParaRPr lang="en-US" dirty="0"/>
          </a:p>
        </p:txBody>
      </p:sp>
      <p:sp>
        <p:nvSpPr>
          <p:cNvPr id="3" name="2 Marcador de contenido"/>
          <p:cNvSpPr>
            <a:spLocks noGrp="1"/>
          </p:cNvSpPr>
          <p:nvPr>
            <p:ph idx="1"/>
          </p:nvPr>
        </p:nvSpPr>
        <p:spPr>
          <a:xfrm>
            <a:off x="717452" y="2447779"/>
            <a:ext cx="7075223" cy="3903444"/>
          </a:xfrm>
        </p:spPr>
        <p:txBody>
          <a:bodyPr/>
          <a:lstStyle/>
          <a:p>
            <a:r>
              <a:rPr lang="es-CR" dirty="0"/>
              <a:t>Comisión Nacional de Bioética</a:t>
            </a:r>
          </a:p>
          <a:p>
            <a:r>
              <a:rPr lang="es-CR" dirty="0"/>
              <a:t>Comité  de </a:t>
            </a:r>
            <a:r>
              <a:rPr lang="es-CR" dirty="0" err="1"/>
              <a:t>Etica</a:t>
            </a:r>
            <a:r>
              <a:rPr lang="es-CR" dirty="0"/>
              <a:t>  de Investigación</a:t>
            </a:r>
          </a:p>
          <a:p>
            <a:r>
              <a:rPr lang="es-CR" dirty="0"/>
              <a:t>Comité  </a:t>
            </a:r>
            <a:r>
              <a:rPr lang="es-CR" dirty="0" err="1"/>
              <a:t>Etico</a:t>
            </a:r>
            <a:r>
              <a:rPr lang="es-CR" dirty="0"/>
              <a:t>  Clínico</a:t>
            </a:r>
          </a:p>
          <a:p>
            <a:endParaRPr lang="es-CR" dirty="0"/>
          </a:p>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320" y="3663066"/>
            <a:ext cx="3734717" cy="280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26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914400" y="2045368"/>
            <a:ext cx="7441448" cy="4066674"/>
          </a:xfrm>
        </p:spPr>
        <p:txBody>
          <a:bodyPr>
            <a:normAutofit/>
          </a:bodyPr>
          <a:lstStyle/>
          <a:p>
            <a:pPr marL="0" indent="0" algn="ctr">
              <a:buNone/>
            </a:pPr>
            <a:endParaRPr lang="es-ES" altLang="es-MX" dirty="0"/>
          </a:p>
          <a:p>
            <a:pPr marL="0" indent="0" algn="ctr">
              <a:buNone/>
            </a:pPr>
            <a:endParaRPr lang="es-ES" altLang="es-MX" dirty="0"/>
          </a:p>
          <a:p>
            <a:pPr marL="0" indent="0" algn="ctr">
              <a:buNone/>
            </a:pPr>
            <a:r>
              <a:rPr lang="es-ES" altLang="es-MX" sz="4400" dirty="0"/>
              <a:t>FUNDAMENTACIÓN   BIOETICA DE</a:t>
            </a:r>
          </a:p>
          <a:p>
            <a:pPr marL="0" indent="0" algn="ctr">
              <a:buNone/>
            </a:pPr>
            <a:r>
              <a:rPr lang="es-ES" altLang="es-MX" sz="4400" dirty="0"/>
              <a:t> LOS DERECHOS HUMANOS</a:t>
            </a:r>
            <a:endParaRPr lang="es-ES_tradnl" altLang="es-MX" sz="4400"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278" y="420856"/>
            <a:ext cx="31400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27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12874" y="1027664"/>
            <a:ext cx="7055360" cy="576053"/>
          </a:xfrm>
        </p:spPr>
        <p:txBody>
          <a:bodyPr>
            <a:normAutofit fontScale="90000"/>
          </a:bodyPr>
          <a:lstStyle/>
          <a:p>
            <a:pPr algn="ctr"/>
            <a:r>
              <a:rPr lang="es-CR" dirty="0"/>
              <a:t>Principios </a:t>
            </a:r>
            <a:endParaRPr lang="en-US" dirty="0"/>
          </a:p>
        </p:txBody>
      </p:sp>
      <p:sp>
        <p:nvSpPr>
          <p:cNvPr id="3" name="2 Marcador de contenido"/>
          <p:cNvSpPr>
            <a:spLocks noGrp="1"/>
          </p:cNvSpPr>
          <p:nvPr>
            <p:ph idx="1"/>
          </p:nvPr>
        </p:nvSpPr>
        <p:spPr>
          <a:xfrm>
            <a:off x="1026942" y="1856936"/>
            <a:ext cx="6793867" cy="3975694"/>
          </a:xfrm>
        </p:spPr>
        <p:txBody>
          <a:bodyPr>
            <a:normAutofit fontScale="92500" lnSpcReduction="10000"/>
          </a:bodyPr>
          <a:lstStyle/>
          <a:p>
            <a:r>
              <a:rPr lang="es-CR" dirty="0"/>
              <a:t>Razonabilidad incluyente de la diversidad</a:t>
            </a:r>
          </a:p>
          <a:p>
            <a:endParaRPr lang="es-CR" dirty="0"/>
          </a:p>
          <a:p>
            <a:r>
              <a:rPr lang="es-CR" dirty="0"/>
              <a:t>Dialogo con amplia participación </a:t>
            </a:r>
          </a:p>
          <a:p>
            <a:endParaRPr lang="es-CR" dirty="0"/>
          </a:p>
          <a:p>
            <a:r>
              <a:rPr lang="es-CR" dirty="0"/>
              <a:t>Actores ponen su propia voz </a:t>
            </a:r>
          </a:p>
          <a:p>
            <a:endParaRPr lang="es-CR" dirty="0"/>
          </a:p>
          <a:p>
            <a:pPr algn="just"/>
            <a:r>
              <a:rPr lang="es-CR" dirty="0"/>
              <a:t>No se limita a Pactos, reconoce la historia, la moral universal y la dignidad humana</a:t>
            </a:r>
          </a:p>
          <a:p>
            <a:pPr algn="just"/>
            <a:endParaRPr lang="es-CR" dirty="0"/>
          </a:p>
          <a:p>
            <a:pPr algn="just"/>
            <a:r>
              <a:rPr lang="es-CR" dirty="0"/>
              <a:t>Tolerancia</a:t>
            </a:r>
            <a:endParaRPr lang="en-US" dirty="0"/>
          </a:p>
        </p:txBody>
      </p:sp>
    </p:spTree>
    <p:extLst>
      <p:ext uri="{BB962C8B-B14F-4D97-AF65-F5344CB8AC3E}">
        <p14:creationId xmlns:p14="http://schemas.microsoft.com/office/powerpoint/2010/main" val="56536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anim calcmode="lin" valueType="num">
                                      <p:cBhvr>
                                        <p:cTn id="25"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6"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2600" y="365126"/>
            <a:ext cx="8023726" cy="2209632"/>
          </a:xfrm>
        </p:spPr>
        <p:txBody>
          <a:bodyPr>
            <a:normAutofit/>
          </a:bodyPr>
          <a:lstStyle/>
          <a:p>
            <a:r>
              <a:rPr lang="es-ES" altLang="es-MX" sz="4000" dirty="0"/>
              <a:t>La Declaración Universal sobre Bioética y DDHH. </a:t>
            </a:r>
            <a:br>
              <a:rPr lang="es-ES" altLang="es-MX" sz="4000" dirty="0"/>
            </a:br>
            <a:r>
              <a:rPr lang="es-ES" altLang="es-MX" sz="4000" dirty="0"/>
              <a:t>Octubre  2005</a:t>
            </a:r>
            <a:endParaRPr lang="en-US" sz="4000" dirty="0"/>
          </a:p>
        </p:txBody>
      </p:sp>
      <p:sp>
        <p:nvSpPr>
          <p:cNvPr id="3" name="2 Marcador de contenido"/>
          <p:cNvSpPr>
            <a:spLocks noGrp="1"/>
          </p:cNvSpPr>
          <p:nvPr>
            <p:ph idx="1"/>
          </p:nvPr>
        </p:nvSpPr>
        <p:spPr>
          <a:xfrm>
            <a:off x="419100" y="2478504"/>
            <a:ext cx="8291763" cy="4023895"/>
          </a:xfrm>
        </p:spPr>
        <p:txBody>
          <a:bodyPr>
            <a:normAutofit/>
          </a:bodyPr>
          <a:lstStyle/>
          <a:p>
            <a:r>
              <a:rPr lang="es-ES" altLang="es-MX" dirty="0"/>
              <a:t>Acuerdo de Mínimos Éticos en Salud</a:t>
            </a:r>
          </a:p>
          <a:p>
            <a:r>
              <a:rPr lang="es-ES" altLang="es-MX" dirty="0"/>
              <a:t>Dirigido no sólo a los Estados, sino a </a:t>
            </a:r>
            <a:r>
              <a:rPr lang="es-ES" altLang="es-MX" b="1" dirty="0"/>
              <a:t>toda la sociedad.</a:t>
            </a:r>
          </a:p>
          <a:p>
            <a:r>
              <a:rPr lang="es-ES" altLang="es-MX" dirty="0"/>
              <a:t>!Al rescate de la Dignidad Humana !: el ser humano es un fin y no un medio.</a:t>
            </a:r>
          </a:p>
          <a:p>
            <a:r>
              <a:rPr lang="es-ES" altLang="es-MX" dirty="0"/>
              <a:t>Respuesta a las inequidades e injusticias</a:t>
            </a:r>
          </a:p>
          <a:p>
            <a:r>
              <a:rPr lang="es-ES" altLang="es-MX" dirty="0"/>
              <a:t>Combate a la pobreza y el hambre.</a:t>
            </a:r>
          </a:p>
          <a:p>
            <a:r>
              <a:rPr lang="es-ES" altLang="es-MX" dirty="0"/>
              <a:t>Lucha contra la discriminación y estigma</a:t>
            </a:r>
          </a:p>
          <a:p>
            <a:r>
              <a:rPr lang="es-ES" altLang="es-MX" dirty="0"/>
              <a:t>Responsabilidad social</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582" y="1323397"/>
            <a:ext cx="2214707" cy="161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2000"/>
                                        <p:tgtEl>
                                          <p:spTgt spid="3">
                                            <p:txEl>
                                              <p:pRg st="4" end="4"/>
                                            </p:txEl>
                                          </p:spTgt>
                                        </p:tgtEl>
                                      </p:cBhvr>
                                    </p:animEffect>
                                    <p:anim calcmode="lin" valueType="num">
                                      <p:cBhvr>
                                        <p:cTn id="42"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3"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2000"/>
                                        <p:tgtEl>
                                          <p:spTgt spid="3">
                                            <p:txEl>
                                              <p:pRg st="6" end="6"/>
                                            </p:txEl>
                                          </p:spTgt>
                                        </p:tgtEl>
                                      </p:cBhvr>
                                    </p:animEffect>
                                    <p:anim calcmode="lin" valueType="num">
                                      <p:cBhvr>
                                        <p:cTn id="54"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5"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1387" y="704850"/>
            <a:ext cx="7406848" cy="1057276"/>
          </a:xfrm>
        </p:spPr>
        <p:txBody>
          <a:bodyPr>
            <a:normAutofit fontScale="90000"/>
          </a:bodyPr>
          <a:lstStyle/>
          <a:p>
            <a:r>
              <a:rPr lang="es-CR" dirty="0"/>
              <a:t>Enfoque centrado en la persona</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386" y="1769944"/>
            <a:ext cx="4227220" cy="179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a:extLst>
              <a:ext uri="{FF2B5EF4-FFF2-40B4-BE49-F238E27FC236}">
                <a16:creationId xmlns:a16="http://schemas.microsoft.com/office/drawing/2014/main" id="{00BA11FE-D82B-4787-88D2-EA5819408BB5}"/>
              </a:ext>
            </a:extLst>
          </p:cNvPr>
          <p:cNvSpPr txBox="1"/>
          <p:nvPr/>
        </p:nvSpPr>
        <p:spPr>
          <a:xfrm>
            <a:off x="895350" y="3743325"/>
            <a:ext cx="7172884" cy="2308324"/>
          </a:xfrm>
          <a:prstGeom prst="rect">
            <a:avLst/>
          </a:prstGeom>
          <a:noFill/>
        </p:spPr>
        <p:txBody>
          <a:bodyPr wrap="square" rtlCol="0">
            <a:spAutoFit/>
          </a:bodyPr>
          <a:lstStyle/>
          <a:p>
            <a:pPr algn="just"/>
            <a:r>
              <a:rPr lang="es-ES" sz="1800" b="0" i="0" u="none" strike="noStrike" baseline="0" dirty="0">
                <a:latin typeface="Times New Roman" panose="02020603050405020304" pitchFamily="18" charset="0"/>
              </a:rPr>
              <a:t>3) a situar al individuo como </a:t>
            </a:r>
            <a:r>
              <a:rPr lang="es-ES" sz="1800" b="1" i="0" u="none" strike="noStrike" baseline="0" dirty="0">
                <a:latin typeface="Times New Roman" panose="02020603050405020304" pitchFamily="18" charset="0"/>
              </a:rPr>
              <a:t>elemento central </a:t>
            </a:r>
            <a:r>
              <a:rPr lang="es-ES" sz="1800" b="0" i="0" u="none" strike="noStrike" baseline="0" dirty="0">
                <a:latin typeface="Times New Roman" panose="02020603050405020304" pitchFamily="18" charset="0"/>
              </a:rPr>
              <a:t>de la prestación de la atención de salud adoptando, según proceda, modelos de prestación centrados en los niveles locales y distritales que proporcionen </a:t>
            </a:r>
            <a:r>
              <a:rPr lang="es-ES" sz="1800" b="1" i="0" u="none" strike="noStrike" baseline="0" dirty="0">
                <a:latin typeface="Times New Roman" panose="02020603050405020304" pitchFamily="18" charset="0"/>
              </a:rPr>
              <a:t>servicios integrales </a:t>
            </a:r>
            <a:r>
              <a:rPr lang="es-ES" sz="1800" b="0" i="0" u="none" strike="noStrike" baseline="0" dirty="0">
                <a:latin typeface="Times New Roman" panose="02020603050405020304" pitchFamily="18" charset="0"/>
              </a:rPr>
              <a:t>de atención primaria de salud, incluidos la promoción de la</a:t>
            </a:r>
          </a:p>
          <a:p>
            <a:pPr algn="just"/>
            <a:r>
              <a:rPr lang="es-ES" sz="1800" b="0" i="0" u="none" strike="noStrike" baseline="0" dirty="0">
                <a:latin typeface="Times New Roman" panose="02020603050405020304" pitchFamily="18" charset="0"/>
              </a:rPr>
              <a:t>salud, la prevención de la morbilidad, la atención curativa y los cuidados paliativos, </a:t>
            </a:r>
            <a:r>
              <a:rPr lang="es-ES" sz="1800" b="1" i="0" u="none" strike="noStrike" baseline="0" dirty="0">
                <a:latin typeface="Times New Roman" panose="02020603050405020304" pitchFamily="18" charset="0"/>
              </a:rPr>
              <a:t>integrados y coordinados </a:t>
            </a:r>
            <a:r>
              <a:rPr lang="es-ES" sz="1800" b="0" i="0" u="none" strike="noStrike" baseline="0" dirty="0">
                <a:latin typeface="Times New Roman" panose="02020603050405020304" pitchFamily="18" charset="0"/>
              </a:rPr>
              <a:t>en función con las necesidades, asegurando, al mismo tiempo, que los sistemas de envío de casos sean eficaces;</a:t>
            </a:r>
            <a:endParaRPr lang="es-CR" dirty="0"/>
          </a:p>
        </p:txBody>
      </p:sp>
      <p:sp>
        <p:nvSpPr>
          <p:cNvPr id="5" name="CuadroTexto 4">
            <a:extLst>
              <a:ext uri="{FF2B5EF4-FFF2-40B4-BE49-F238E27FC236}">
                <a16:creationId xmlns:a16="http://schemas.microsoft.com/office/drawing/2014/main" id="{BF20619E-DB7E-45B5-BF39-0E22B6FD0ECF}"/>
              </a:ext>
            </a:extLst>
          </p:cNvPr>
          <p:cNvSpPr txBox="1"/>
          <p:nvPr/>
        </p:nvSpPr>
        <p:spPr>
          <a:xfrm>
            <a:off x="5095875" y="1762126"/>
            <a:ext cx="3386738" cy="1200329"/>
          </a:xfrm>
          <a:prstGeom prst="rect">
            <a:avLst/>
          </a:prstGeom>
          <a:noFill/>
        </p:spPr>
        <p:txBody>
          <a:bodyPr wrap="square" rtlCol="0">
            <a:spAutoFit/>
          </a:bodyPr>
          <a:lstStyle/>
          <a:p>
            <a:pPr algn="l"/>
            <a:r>
              <a:rPr lang="es-CR" sz="1800" b="1" i="0" u="none" strike="noStrike" baseline="0" dirty="0">
                <a:latin typeface="Times New Roman" panose="02020603050405020304" pitchFamily="18" charset="0"/>
              </a:rPr>
              <a:t>62.ª ASAMBLEA MUNDIAL</a:t>
            </a:r>
          </a:p>
          <a:p>
            <a:pPr algn="l"/>
            <a:r>
              <a:rPr lang="es-CR" sz="1800" b="1" i="0" u="none" strike="noStrike" baseline="0" dirty="0">
                <a:latin typeface="Times New Roman" panose="02020603050405020304" pitchFamily="18" charset="0"/>
              </a:rPr>
              <a:t>DE LA SALUD</a:t>
            </a:r>
          </a:p>
          <a:p>
            <a:pPr algn="l"/>
            <a:r>
              <a:rPr lang="es-ES" sz="1800" b="1" i="0" u="none" strike="noStrike" baseline="0" dirty="0">
                <a:latin typeface="Times New Roman" panose="02020603050405020304" pitchFamily="18" charset="0"/>
              </a:rPr>
              <a:t>GINEBRA, 18-22 DE MAYO DE 2009</a:t>
            </a:r>
            <a:endParaRPr lang="es-CR" dirty="0"/>
          </a:p>
        </p:txBody>
      </p:sp>
      <p:pic>
        <p:nvPicPr>
          <p:cNvPr id="3" name="Imagen 2">
            <a:extLst>
              <a:ext uri="{FF2B5EF4-FFF2-40B4-BE49-F238E27FC236}">
                <a16:creationId xmlns:a16="http://schemas.microsoft.com/office/drawing/2014/main" id="{1F8A3A56-5F43-4D95-A546-AFB6797615E5}"/>
              </a:ext>
            </a:extLst>
          </p:cNvPr>
          <p:cNvPicPr>
            <a:picLocks noChangeAspect="1"/>
          </p:cNvPicPr>
          <p:nvPr/>
        </p:nvPicPr>
        <p:blipFill>
          <a:blip r:embed="rId3"/>
          <a:stretch>
            <a:fillRect/>
          </a:stretch>
        </p:blipFill>
        <p:spPr>
          <a:xfrm>
            <a:off x="9323094" y="1490662"/>
            <a:ext cx="3238500" cy="4314825"/>
          </a:xfrm>
          <a:prstGeom prst="rect">
            <a:avLst/>
          </a:prstGeom>
        </p:spPr>
      </p:pic>
    </p:spTree>
    <p:extLst>
      <p:ext uri="{BB962C8B-B14F-4D97-AF65-F5344CB8AC3E}">
        <p14:creationId xmlns:p14="http://schemas.microsoft.com/office/powerpoint/2010/main" val="2051871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lstStyle/>
          <a:p>
            <a:r>
              <a:rPr lang="es-ES_tradnl" altLang="es-MX" dirty="0">
                <a:solidFill>
                  <a:srgbClr val="333333"/>
                </a:solidFill>
                <a:cs typeface="Times New Roman" pitchFamily="18" charset="0"/>
              </a:rPr>
              <a:t>Importancia de la autonomía y el consentimiento en los procesos de salud.</a:t>
            </a:r>
            <a:endParaRPr lang="es-ES_tradnl" altLang="es-MX" dirty="0">
              <a:cs typeface="Times New Roman" pitchFamily="18" charset="0"/>
            </a:endParaRPr>
          </a:p>
          <a:p>
            <a:r>
              <a:rPr lang="es-ES_tradnl" altLang="es-MX" dirty="0">
                <a:solidFill>
                  <a:srgbClr val="333333"/>
                </a:solidFill>
                <a:cs typeface="Times New Roman" pitchFamily="18" charset="0"/>
              </a:rPr>
              <a:t>Protección de los grupos sociales vulnerabilizados</a:t>
            </a:r>
            <a:r>
              <a:rPr lang="es-ES_tradnl" altLang="es-MX" dirty="0">
                <a:cs typeface="Times New Roman" pitchFamily="18" charset="0"/>
              </a:rPr>
              <a:t> </a:t>
            </a:r>
            <a:endParaRPr lang="es-ES" altLang="es-MX" dirty="0">
              <a:cs typeface="Times New Roman" pitchFamily="18" charset="0"/>
            </a:endParaRPr>
          </a:p>
          <a:p>
            <a:r>
              <a:rPr lang="es-ES_tradnl" altLang="es-MX" dirty="0">
                <a:solidFill>
                  <a:srgbClr val="333333"/>
                </a:solidFill>
                <a:cs typeface="Times New Roman" pitchFamily="18" charset="0"/>
              </a:rPr>
              <a:t>Respeto por la privacidad de las personas</a:t>
            </a:r>
            <a:endParaRPr lang="es-ES" altLang="es-MX" dirty="0">
              <a:solidFill>
                <a:srgbClr val="333333"/>
              </a:solidFill>
              <a:cs typeface="Times New Roman" pitchFamily="18" charset="0"/>
            </a:endParaRPr>
          </a:p>
          <a:p>
            <a:r>
              <a:rPr lang="es-ES_tradnl" altLang="es-MX" dirty="0">
                <a:solidFill>
                  <a:srgbClr val="333333"/>
                </a:solidFill>
                <a:cs typeface="Times New Roman" pitchFamily="18" charset="0"/>
              </a:rPr>
              <a:t>Respeto por el pluralismo</a:t>
            </a:r>
            <a:r>
              <a:rPr lang="es-ES_tradnl" altLang="es-MX" dirty="0">
                <a:cs typeface="Times New Roman" pitchFamily="18" charset="0"/>
              </a:rPr>
              <a:t> </a:t>
            </a:r>
            <a:endParaRPr lang="es-ES" altLang="es-MX" dirty="0">
              <a:cs typeface="Times New Roman" pitchFamily="18" charset="0"/>
            </a:endParaRPr>
          </a:p>
          <a:p>
            <a:endParaRPr lang="en-US" dirty="0"/>
          </a:p>
        </p:txBody>
      </p:sp>
    </p:spTree>
    <p:extLst>
      <p:ext uri="{BB962C8B-B14F-4D97-AF65-F5344CB8AC3E}">
        <p14:creationId xmlns:p14="http://schemas.microsoft.com/office/powerpoint/2010/main" val="4488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pPr marL="0" indent="0" algn="ctr">
              <a:buNone/>
            </a:pPr>
            <a:r>
              <a:rPr lang="es-ES" sz="4800" dirty="0"/>
              <a:t>Vacíos del Derecho a la Salud </a:t>
            </a:r>
          </a:p>
        </p:txBody>
      </p:sp>
    </p:spTree>
    <p:extLst>
      <p:ext uri="{BB962C8B-B14F-4D97-AF65-F5344CB8AC3E}">
        <p14:creationId xmlns:p14="http://schemas.microsoft.com/office/powerpoint/2010/main" val="1519824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6745" y="715937"/>
            <a:ext cx="6987580" cy="842699"/>
          </a:xfrm>
        </p:spPr>
        <p:txBody>
          <a:bodyPr/>
          <a:lstStyle/>
          <a:p>
            <a:r>
              <a:rPr lang="es-ES" dirty="0"/>
              <a:t>Derecho Médico</a:t>
            </a:r>
            <a:endParaRPr lang="en-US" dirty="0"/>
          </a:p>
        </p:txBody>
      </p:sp>
      <p:sp>
        <p:nvSpPr>
          <p:cNvPr id="3" name="2 Marcador de contenido"/>
          <p:cNvSpPr>
            <a:spLocks noGrp="1"/>
          </p:cNvSpPr>
          <p:nvPr>
            <p:ph idx="1"/>
          </p:nvPr>
        </p:nvSpPr>
        <p:spPr>
          <a:xfrm>
            <a:off x="875762" y="2318197"/>
            <a:ext cx="7443989" cy="3915178"/>
          </a:xfrm>
        </p:spPr>
        <p:txBody>
          <a:bodyPr>
            <a:normAutofit/>
          </a:bodyPr>
          <a:lstStyle/>
          <a:p>
            <a:pPr algn="just"/>
            <a:r>
              <a:rPr lang="es-ES" b="1" dirty="0"/>
              <a:t>Objeción de Conciencia</a:t>
            </a:r>
          </a:p>
          <a:p>
            <a:pPr algn="just"/>
            <a:r>
              <a:rPr lang="es-ES" b="1" dirty="0"/>
              <a:t>Privilegio terapéutico </a:t>
            </a:r>
          </a:p>
          <a:p>
            <a:pPr algn="just"/>
            <a:r>
              <a:rPr lang="es-ES" dirty="0"/>
              <a:t>Mejorar las regulaciones del </a:t>
            </a:r>
            <a:r>
              <a:rPr lang="es-ES" b="1" dirty="0"/>
              <a:t>consentimiento informado.</a:t>
            </a:r>
            <a:r>
              <a:rPr lang="es-ES" dirty="0"/>
              <a:t> </a:t>
            </a:r>
          </a:p>
          <a:p>
            <a:pPr algn="just"/>
            <a:r>
              <a:rPr lang="es-ES" dirty="0"/>
              <a:t>Mejorar las regulaciones sobre </a:t>
            </a:r>
            <a:r>
              <a:rPr lang="es-ES" b="1" dirty="0"/>
              <a:t>derechos de los pacientes</a:t>
            </a:r>
            <a:r>
              <a:rPr lang="es-ES" dirty="0"/>
              <a:t>. Testamentos vitales, derecho a morir con dignidad.</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704" y="37537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7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heel(1)">
                                      <p:cBhvr>
                                        <p:cTn id="3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9125" y="590550"/>
            <a:ext cx="7449110" cy="804863"/>
          </a:xfrm>
        </p:spPr>
        <p:txBody>
          <a:bodyPr/>
          <a:lstStyle/>
          <a:p>
            <a:r>
              <a:rPr lang="es-ES" dirty="0" err="1"/>
              <a:t>Bioderecho</a:t>
            </a:r>
            <a:endParaRPr lang="en-US" dirty="0"/>
          </a:p>
        </p:txBody>
      </p:sp>
      <p:sp>
        <p:nvSpPr>
          <p:cNvPr id="3" name="2 Marcador de contenido"/>
          <p:cNvSpPr>
            <a:spLocks noGrp="1"/>
          </p:cNvSpPr>
          <p:nvPr>
            <p:ph idx="1"/>
          </p:nvPr>
        </p:nvSpPr>
        <p:spPr>
          <a:xfrm>
            <a:off x="466725" y="1571626"/>
            <a:ext cx="4105275" cy="4320020"/>
          </a:xfrm>
        </p:spPr>
        <p:txBody>
          <a:bodyPr>
            <a:normAutofit/>
          </a:bodyPr>
          <a:lstStyle/>
          <a:p>
            <a:r>
              <a:rPr lang="es-ES" dirty="0"/>
              <a:t>Fortalecer la Ley Forestal. </a:t>
            </a:r>
            <a:r>
              <a:rPr lang="es-ES" b="1" dirty="0"/>
              <a:t> </a:t>
            </a:r>
          </a:p>
          <a:p>
            <a:r>
              <a:rPr lang="es-ES" dirty="0"/>
              <a:t>Mejorar las leyes que establecen las competencias sobre vida silvestre, aguas, </a:t>
            </a:r>
          </a:p>
          <a:p>
            <a:r>
              <a:rPr lang="es-ES" dirty="0"/>
              <a:t>Residuos </a:t>
            </a:r>
          </a:p>
          <a:p>
            <a:r>
              <a:rPr lang="es-ES" dirty="0"/>
              <a:t>Reciclaje </a:t>
            </a:r>
          </a:p>
          <a:p>
            <a:r>
              <a:rPr lang="es-ES" b="1" dirty="0"/>
              <a:t>Agroquímicos</a:t>
            </a:r>
            <a:endParaRPr lang="es-E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791" y="2103209"/>
            <a:ext cx="4121869" cy="265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8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2445" y="1027664"/>
            <a:ext cx="7205789" cy="489409"/>
          </a:xfrm>
        </p:spPr>
        <p:txBody>
          <a:bodyPr>
            <a:normAutofit fontScale="90000"/>
          </a:bodyPr>
          <a:lstStyle/>
          <a:p>
            <a:r>
              <a:rPr lang="es-ES" dirty="0"/>
              <a:t>Derecho Sanitario </a:t>
            </a:r>
            <a:endParaRPr lang="en-US" dirty="0"/>
          </a:p>
        </p:txBody>
      </p:sp>
      <p:sp>
        <p:nvSpPr>
          <p:cNvPr id="3" name="2 Marcador de contenido"/>
          <p:cNvSpPr>
            <a:spLocks noGrp="1"/>
          </p:cNvSpPr>
          <p:nvPr>
            <p:ph idx="1"/>
          </p:nvPr>
        </p:nvSpPr>
        <p:spPr>
          <a:xfrm>
            <a:off x="789710" y="1641764"/>
            <a:ext cx="7031100" cy="4454236"/>
          </a:xfrm>
        </p:spPr>
        <p:txBody>
          <a:bodyPr>
            <a:normAutofit/>
          </a:bodyPr>
          <a:lstStyle/>
          <a:p>
            <a:endParaRPr lang="es-CR" dirty="0"/>
          </a:p>
          <a:p>
            <a:r>
              <a:rPr lang="es-ES" dirty="0"/>
              <a:t>Reforma a la Ley  General de Salud.</a:t>
            </a:r>
          </a:p>
          <a:p>
            <a:r>
              <a:rPr lang="es-ES" dirty="0"/>
              <a:t>Normas aseguramiento</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26" y="3549654"/>
            <a:ext cx="3086101" cy="231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536" y="2728479"/>
            <a:ext cx="2576945" cy="331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105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7364" y="1027664"/>
            <a:ext cx="5299363" cy="1143000"/>
          </a:xfrm>
        </p:spPr>
        <p:txBody>
          <a:bodyPr/>
          <a:lstStyle/>
          <a:p>
            <a:r>
              <a:rPr lang="es-ES" dirty="0"/>
              <a:t>Derecho Biomédico</a:t>
            </a:r>
            <a:endParaRPr lang="en-US" dirty="0"/>
          </a:p>
        </p:txBody>
      </p:sp>
      <p:sp>
        <p:nvSpPr>
          <p:cNvPr id="3" name="2 Marcador de contenido"/>
          <p:cNvSpPr>
            <a:spLocks noGrp="1"/>
          </p:cNvSpPr>
          <p:nvPr>
            <p:ph idx="1"/>
          </p:nvPr>
        </p:nvSpPr>
        <p:spPr>
          <a:xfrm>
            <a:off x="623023" y="2140528"/>
            <a:ext cx="4717903" cy="3200399"/>
          </a:xfrm>
        </p:spPr>
        <p:txBody>
          <a:bodyPr>
            <a:normAutofit fontScale="77500" lnSpcReduction="20000"/>
          </a:bodyPr>
          <a:lstStyle/>
          <a:p>
            <a:pPr marL="68580" indent="0">
              <a:buNone/>
            </a:pPr>
            <a:endParaRPr lang="es-ES" dirty="0"/>
          </a:p>
          <a:p>
            <a:r>
              <a:rPr lang="es-ES" dirty="0"/>
              <a:t>Ley para regular los bancos de células madre</a:t>
            </a:r>
          </a:p>
          <a:p>
            <a:endParaRPr lang="es-ES" dirty="0"/>
          </a:p>
          <a:p>
            <a:r>
              <a:rPr lang="es-ES" dirty="0"/>
              <a:t>Derechos sexuales y reproductivos. FIV</a:t>
            </a:r>
          </a:p>
          <a:p>
            <a:pPr marL="68580" indent="0">
              <a:buNone/>
            </a:pPr>
            <a:endParaRPr lang="es-ES" dirty="0"/>
          </a:p>
          <a:p>
            <a:r>
              <a:rPr lang="es-ES" dirty="0"/>
              <a:t>Reglas claras sobre medicina reconstructiva.</a:t>
            </a:r>
          </a:p>
          <a:p>
            <a:endParaRPr lang="es-ES" dirty="0"/>
          </a:p>
          <a:p>
            <a:r>
              <a:rPr lang="es-ES" dirty="0"/>
              <a:t>Derecho a morir con dignidad </a:t>
            </a: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62" y="4981214"/>
            <a:ext cx="22669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384" y="2901590"/>
            <a:ext cx="3424423" cy="207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51" y="18710"/>
            <a:ext cx="2317604" cy="154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459" y="5373384"/>
            <a:ext cx="20669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23" y="5259242"/>
            <a:ext cx="2599459" cy="146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113" y="95128"/>
            <a:ext cx="2394513" cy="138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8"/>
          <a:stretch>
            <a:fillRect/>
          </a:stretch>
        </p:blipFill>
        <p:spPr>
          <a:xfrm>
            <a:off x="5805362" y="95128"/>
            <a:ext cx="3158950" cy="2650613"/>
          </a:xfrm>
          <a:prstGeom prst="rect">
            <a:avLst/>
          </a:prstGeom>
        </p:spPr>
      </p:pic>
    </p:spTree>
    <p:extLst>
      <p:ext uri="{BB962C8B-B14F-4D97-AF65-F5344CB8AC3E}">
        <p14:creationId xmlns:p14="http://schemas.microsoft.com/office/powerpoint/2010/main" val="29419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anim calcmode="lin" valueType="num">
                                      <p:cBhvr>
                                        <p:cTn id="1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 calcmode="lin" valueType="num">
                                      <p:cBhvr>
                                        <p:cTn id="2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2836" y="810492"/>
            <a:ext cx="7195399" cy="644235"/>
          </a:xfrm>
        </p:spPr>
        <p:txBody>
          <a:bodyPr>
            <a:normAutofit fontScale="90000"/>
          </a:bodyPr>
          <a:lstStyle/>
          <a:p>
            <a:pPr algn="ctr"/>
            <a:r>
              <a:rPr lang="es-ES" dirty="0"/>
              <a:t>Consecuencias</a:t>
            </a:r>
            <a:endParaRPr lang="en-US" dirty="0"/>
          </a:p>
        </p:txBody>
      </p:sp>
      <p:sp>
        <p:nvSpPr>
          <p:cNvPr id="3" name="2 Marcador de contenido"/>
          <p:cNvSpPr>
            <a:spLocks noGrp="1"/>
          </p:cNvSpPr>
          <p:nvPr>
            <p:ph idx="1"/>
          </p:nvPr>
        </p:nvSpPr>
        <p:spPr>
          <a:xfrm>
            <a:off x="353291" y="1861057"/>
            <a:ext cx="4301836" cy="4622870"/>
          </a:xfrm>
        </p:spPr>
        <p:txBody>
          <a:bodyPr>
            <a:normAutofit fontScale="85000" lnSpcReduction="10000"/>
          </a:bodyPr>
          <a:lstStyle/>
          <a:p>
            <a:r>
              <a:rPr lang="es-ES" dirty="0"/>
              <a:t>Inseguridad jurídica. Las reglas del juego no son claras.</a:t>
            </a:r>
          </a:p>
          <a:p>
            <a:endParaRPr lang="es-ES" dirty="0"/>
          </a:p>
          <a:p>
            <a:r>
              <a:rPr lang="es-ES" dirty="0"/>
              <a:t>Débil protección del derecho a la salud. Lista de espera, demandas por mala práctica, maltrato y violación a otros derechos de los pacientes.</a:t>
            </a:r>
          </a:p>
          <a:p>
            <a:endParaRPr lang="es-ES" dirty="0"/>
          </a:p>
          <a:p>
            <a:r>
              <a:rPr lang="es-ES" dirty="0"/>
              <a:t>Judicialización.  Lo vacíos son llenados por la Sala Constitucional o lo Contencioso.</a:t>
            </a:r>
          </a:p>
          <a:p>
            <a:endParaRPr lang="es-ES" dirty="0"/>
          </a:p>
          <a:p>
            <a:r>
              <a:rPr lang="es-ES" b="1" dirty="0"/>
              <a:t>Escaso análisis bioético</a:t>
            </a:r>
          </a:p>
          <a:p>
            <a:endParaRPr lang="es-E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2783" y="2473036"/>
            <a:ext cx="25072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364" y="862447"/>
            <a:ext cx="1997220" cy="199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9021" y="4489035"/>
            <a:ext cx="3470563" cy="187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91" y="273628"/>
            <a:ext cx="2234046" cy="148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1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p:cTn id="2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a:bodyPr>
          <a:lstStyle/>
          <a:p>
            <a:pPr marL="0" indent="0" algn="ctr">
              <a:buNone/>
            </a:pPr>
            <a:r>
              <a:rPr lang="es-CR" sz="5400" dirty="0"/>
              <a:t>Muchas gracias</a:t>
            </a:r>
            <a:endParaRPr lang="en-US" sz="5400" dirty="0"/>
          </a:p>
        </p:txBody>
      </p:sp>
    </p:spTree>
    <p:extLst>
      <p:ext uri="{BB962C8B-B14F-4D97-AF65-F5344CB8AC3E}">
        <p14:creationId xmlns:p14="http://schemas.microsoft.com/office/powerpoint/2010/main" val="1453262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98500" y="1720840"/>
            <a:ext cx="7886700" cy="369332"/>
          </a:xfrm>
          <a:prstGeom prst="rect">
            <a:avLst/>
          </a:prstGeom>
        </p:spPr>
        <p:txBody>
          <a:bodyPr wrap="square">
            <a:spAutoFit/>
          </a:bodyPr>
          <a:lstStyle/>
          <a:p>
            <a:pPr algn="just"/>
            <a:r>
              <a:rPr lang="es-ES" altLang="es-MX" dirty="0">
                <a:cs typeface="Times New Roman" pitchFamily="18" charset="0"/>
              </a:rPr>
              <a:t>.</a:t>
            </a:r>
          </a:p>
        </p:txBody>
      </p:sp>
    </p:spTree>
    <p:extLst>
      <p:ext uri="{BB962C8B-B14F-4D97-AF65-F5344CB8AC3E}">
        <p14:creationId xmlns:p14="http://schemas.microsoft.com/office/powerpoint/2010/main" val="102765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EA11F3-4ED4-4767-8105-9ECBA36D2328}"/>
              </a:ext>
            </a:extLst>
          </p:cNvPr>
          <p:cNvPicPr>
            <a:picLocks noChangeAspect="1"/>
          </p:cNvPicPr>
          <p:nvPr/>
        </p:nvPicPr>
        <p:blipFill>
          <a:blip r:embed="rId2"/>
          <a:stretch>
            <a:fillRect/>
          </a:stretch>
        </p:blipFill>
        <p:spPr>
          <a:xfrm>
            <a:off x="2952750" y="1636931"/>
            <a:ext cx="3238500" cy="4725769"/>
          </a:xfrm>
          <a:prstGeom prst="rect">
            <a:avLst/>
          </a:prstGeom>
        </p:spPr>
      </p:pic>
      <p:sp>
        <p:nvSpPr>
          <p:cNvPr id="4" name="CuadroTexto 3">
            <a:extLst>
              <a:ext uri="{FF2B5EF4-FFF2-40B4-BE49-F238E27FC236}">
                <a16:creationId xmlns:a16="http://schemas.microsoft.com/office/drawing/2014/main" id="{2EFB5969-C5BF-4EB9-9AF1-70F19EF09EB4}"/>
              </a:ext>
            </a:extLst>
          </p:cNvPr>
          <p:cNvSpPr txBox="1"/>
          <p:nvPr/>
        </p:nvSpPr>
        <p:spPr>
          <a:xfrm>
            <a:off x="1362075" y="990600"/>
            <a:ext cx="6438899" cy="646331"/>
          </a:xfrm>
          <a:prstGeom prst="rect">
            <a:avLst/>
          </a:prstGeom>
          <a:noFill/>
        </p:spPr>
        <p:txBody>
          <a:bodyPr wrap="square">
            <a:spAutoFit/>
          </a:bodyPr>
          <a:lstStyle/>
          <a:p>
            <a:pPr algn="l"/>
            <a:r>
              <a:rPr lang="es-ES" b="0" i="0" dirty="0">
                <a:solidFill>
                  <a:srgbClr val="111111"/>
                </a:solidFill>
                <a:effectLst/>
                <a:latin typeface="Georgia" panose="02040502050405020303" pitchFamily="18" charset="0"/>
              </a:rPr>
              <a:t>Salud para el Pueblo, por el Pueblo</a:t>
            </a:r>
          </a:p>
          <a:p>
            <a:pPr algn="l"/>
            <a:r>
              <a:rPr lang="es-ES" b="0" i="1" dirty="0">
                <a:solidFill>
                  <a:srgbClr val="111111"/>
                </a:solidFill>
                <a:effectLst/>
                <a:latin typeface="Helvetica Neue"/>
              </a:rPr>
              <a:t>Creación de sistemas de salud centrados en las personas</a:t>
            </a:r>
          </a:p>
        </p:txBody>
      </p:sp>
    </p:spTree>
    <p:extLst>
      <p:ext uri="{BB962C8B-B14F-4D97-AF65-F5344CB8AC3E}">
        <p14:creationId xmlns:p14="http://schemas.microsoft.com/office/powerpoint/2010/main" val="110118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C2314-E186-15A9-5A72-9205414DA175}"/>
              </a:ext>
            </a:extLst>
          </p:cNvPr>
          <p:cNvSpPr>
            <a:spLocks noGrp="1"/>
          </p:cNvSpPr>
          <p:nvPr>
            <p:ph type="title"/>
          </p:nvPr>
        </p:nvSpPr>
        <p:spPr/>
        <p:txBody>
          <a:bodyPr/>
          <a:lstStyle/>
          <a:p>
            <a:r>
              <a:rPr lang="es-CR" dirty="0"/>
              <a:t>¿ Centrado en la persona?</a:t>
            </a:r>
          </a:p>
        </p:txBody>
      </p:sp>
      <p:sp>
        <p:nvSpPr>
          <p:cNvPr id="3" name="Marcador de contenido 2">
            <a:extLst>
              <a:ext uri="{FF2B5EF4-FFF2-40B4-BE49-F238E27FC236}">
                <a16:creationId xmlns:a16="http://schemas.microsoft.com/office/drawing/2014/main" id="{C030387B-DD10-CAEC-4F04-BC498CFF2952}"/>
              </a:ext>
            </a:extLst>
          </p:cNvPr>
          <p:cNvSpPr>
            <a:spLocks noGrp="1"/>
          </p:cNvSpPr>
          <p:nvPr>
            <p:ph idx="1"/>
          </p:nvPr>
        </p:nvSpPr>
        <p:spPr/>
        <p:txBody>
          <a:bodyPr>
            <a:normAutofit fontScale="92500" lnSpcReduction="20000"/>
          </a:bodyPr>
          <a:lstStyle/>
          <a:p>
            <a:pPr algn="just"/>
            <a:r>
              <a:rPr lang="es-CR" dirty="0"/>
              <a:t>El modelo biomédico se permee de una visión integradora del ser humano. Menos paternalismo médico y más autonomía de la voluntad.</a:t>
            </a:r>
          </a:p>
          <a:p>
            <a:pPr algn="just"/>
            <a:endParaRPr lang="es-CR" dirty="0"/>
          </a:p>
          <a:p>
            <a:pPr algn="just"/>
            <a:r>
              <a:rPr lang="es-CR" dirty="0"/>
              <a:t>Servicios de salud construidos desde el territorio  con participación social protagónica.</a:t>
            </a:r>
          </a:p>
          <a:p>
            <a:pPr algn="just"/>
            <a:endParaRPr lang="es-CR" dirty="0"/>
          </a:p>
          <a:p>
            <a:pPr algn="just"/>
            <a:r>
              <a:rPr lang="es-CR"/>
              <a:t>Trabajadores de la salud serviciales y empáticos.</a:t>
            </a:r>
          </a:p>
          <a:p>
            <a:endParaRPr lang="es-CR"/>
          </a:p>
        </p:txBody>
      </p:sp>
    </p:spTree>
    <p:extLst>
      <p:ext uri="{BB962C8B-B14F-4D97-AF65-F5344CB8AC3E}">
        <p14:creationId xmlns:p14="http://schemas.microsoft.com/office/powerpoint/2010/main" val="3562353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FFFFFF"/>
      </a:dk1>
      <a:lt1>
        <a:sysClr val="window" lastClr="000000"/>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2059</TotalTime>
  <Words>3154</Words>
  <Application>Microsoft Office PowerPoint</Application>
  <PresentationFormat>Carta (216 x 279 mm)</PresentationFormat>
  <Paragraphs>443</Paragraphs>
  <Slides>78</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78</vt:i4>
      </vt:variant>
    </vt:vector>
  </HeadingPairs>
  <TitlesOfParts>
    <vt:vector size="89" baseType="lpstr">
      <vt:lpstr>Arial</vt:lpstr>
      <vt:lpstr>Calibri</vt:lpstr>
      <vt:lpstr>Century Gothic</vt:lpstr>
      <vt:lpstr>Georgia</vt:lpstr>
      <vt:lpstr>Helvetica Neue</vt:lpstr>
      <vt:lpstr>Monotype Sorts</vt:lpstr>
      <vt:lpstr>Roboto</vt:lpstr>
      <vt:lpstr>Times New Roman</vt:lpstr>
      <vt:lpstr>Verdana!important</vt:lpstr>
      <vt:lpstr>Wingdings 2</vt:lpstr>
      <vt:lpstr>Austin</vt:lpstr>
      <vt:lpstr>Bioética y  Derecho Humano a la Salud</vt:lpstr>
      <vt:lpstr>Índice</vt:lpstr>
      <vt:lpstr>Presentación de PowerPoint</vt:lpstr>
      <vt:lpstr>Presentación de PowerPoint</vt:lpstr>
      <vt:lpstr>?Por qué un curso de derecho a la salud para personal sanitario?</vt:lpstr>
      <vt:lpstr>Presentación de PowerPoint</vt:lpstr>
      <vt:lpstr>Enfoque centrado en la persona</vt:lpstr>
      <vt:lpstr>Presentación de PowerPoint</vt:lpstr>
      <vt:lpstr>¿ Centrado en la persona?</vt:lpstr>
      <vt:lpstr>En resumen </vt:lpstr>
      <vt:lpstr>Presentación de PowerPoint</vt:lpstr>
      <vt:lpstr>Presentación de PowerPoint</vt:lpstr>
      <vt:lpstr>Libertad</vt:lpstr>
      <vt:lpstr>Presentación de PowerPoint</vt:lpstr>
      <vt:lpstr>Presentación de PowerPoint</vt:lpstr>
      <vt:lpstr>Presentación de PowerPoint</vt:lpstr>
      <vt:lpstr>Derecho a la salud y Salud Pública</vt:lpstr>
      <vt:lpstr>¿Cuáles son las fuentes del Derecho a la Salud?</vt:lpstr>
      <vt:lpstr>Mundo normativo</vt:lpstr>
      <vt:lpstr>Soft Law </vt:lpstr>
      <vt:lpstr>Hard Law</vt:lpstr>
      <vt:lpstr>Presentación de PowerPoint</vt:lpstr>
      <vt:lpstr>Derecho Internacional y Derecho a la Salud</vt:lpstr>
      <vt:lpstr>Obligaciones DDHH y salud</vt:lpstr>
      <vt:lpstr>Presentación de PowerPoint</vt:lpstr>
      <vt:lpstr>El Pacto de los Derechos Económicos, Sociales y Culturales el cual dispone en el artículo 12 que:</vt:lpstr>
      <vt:lpstr>Presentación de PowerPoint</vt:lpstr>
      <vt:lpstr>Hacer  lo siguiente</vt:lpstr>
      <vt:lpstr>¿ Cómo deben  ser ofrecidos los servicios de salud? </vt:lpstr>
      <vt:lpstr>COMITÉ DE DERECHOS ECONÓMICOS, SOCIALES Y CULTURALES, Observación General Nº 14 (2000)</vt:lpstr>
      <vt:lpstr>Sobre los recursos </vt:lpstr>
      <vt:lpstr>Disciplinas que estudian el derecho a  la salud</vt:lpstr>
      <vt:lpstr>Presentación de PowerPoint</vt:lpstr>
      <vt:lpstr>Medicina Legal</vt:lpstr>
      <vt:lpstr>Derecho   Médico 1967</vt:lpstr>
      <vt:lpstr>Bioderecho</vt:lpstr>
      <vt:lpstr>Bioderecho y Hospitales </vt:lpstr>
      <vt:lpstr>Derecho Sanitario</vt:lpstr>
      <vt:lpstr>Florencia Luna Argentina </vt:lpstr>
      <vt:lpstr>Derecho Biomédico</vt:lpstr>
      <vt:lpstr>FIV y las 4 ramas del Derecho a la Salud *</vt:lpstr>
      <vt:lpstr>http://enciclopedia-bioderecho.com/</vt:lpstr>
      <vt:lpstr>Presentación de PowerPoint</vt:lpstr>
      <vt:lpstr>Prehistoria de la Bioética </vt:lpstr>
      <vt:lpstr>Presentación de PowerPoint</vt:lpstr>
      <vt:lpstr>   ¿Por qué es importante la bioética?  ¿ Es la ética una necesidad?   </vt:lpstr>
      <vt:lpstr>¿Somos neutrales ?</vt:lpstr>
      <vt:lpstr>Van Rensselaer Potter. EUA. 1970</vt:lpstr>
      <vt:lpstr>Warren Reich. EUA. 1973</vt:lpstr>
      <vt:lpstr>Principalismo Beachamp y Childress.  EUA. 1979 </vt:lpstr>
      <vt:lpstr>Principio de Justicia y Equidad</vt:lpstr>
      <vt:lpstr>Presentación de PowerPoint</vt:lpstr>
      <vt:lpstr>Diego Gracia</vt:lpstr>
      <vt:lpstr>Dilematismo y Problematización </vt:lpstr>
      <vt:lpstr>Peter Singer.  Australia</vt:lpstr>
      <vt:lpstr>Adela Cortina. España Curso  de Etica y Valores. CCSS</vt:lpstr>
      <vt:lpstr>Presentación de PowerPoint</vt:lpstr>
      <vt:lpstr>Presentación de PowerPoint</vt:lpstr>
      <vt:lpstr>Presentación de PowerPoint</vt:lpstr>
      <vt:lpstr>Presentación de PowerPoint</vt:lpstr>
      <vt:lpstr>Presentación de PowerPoint</vt:lpstr>
      <vt:lpstr>Bioética y DDHH </vt:lpstr>
      <vt:lpstr>Carlos Casabona. España Profesor invitado por ASODEME desde el 2000</vt:lpstr>
      <vt:lpstr>Propósitos </vt:lpstr>
      <vt:lpstr>Henry Kissinger</vt:lpstr>
      <vt:lpstr>Comités de Bioética como espacio deliberativo</vt:lpstr>
      <vt:lpstr>Presentación de PowerPoint</vt:lpstr>
      <vt:lpstr>Principios </vt:lpstr>
      <vt:lpstr>La Declaración Universal sobre Bioética y DDHH.  Octubre  2005</vt:lpstr>
      <vt:lpstr>Presentación de PowerPoint</vt:lpstr>
      <vt:lpstr>Presentación de PowerPoint</vt:lpstr>
      <vt:lpstr>Derecho Médico</vt:lpstr>
      <vt:lpstr>Bioderecho</vt:lpstr>
      <vt:lpstr>Derecho Sanitario </vt:lpstr>
      <vt:lpstr>Derecho Biomédico</vt:lpstr>
      <vt:lpstr>Consecuencias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Ramirez Sanchez</dc:creator>
  <cp:lastModifiedBy>Carlos Valerio</cp:lastModifiedBy>
  <cp:revision>382</cp:revision>
  <dcterms:created xsi:type="dcterms:W3CDTF">2014-12-05T15:56:40Z</dcterms:created>
  <dcterms:modified xsi:type="dcterms:W3CDTF">2023-07-17T17:25:16Z</dcterms:modified>
</cp:coreProperties>
</file>