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7" r:id="rId4"/>
    <p:sldId id="268" r:id="rId5"/>
    <p:sldId id="269" r:id="rId6"/>
    <p:sldId id="270" r:id="rId7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B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3DA3B8-09BD-3D14-7500-DEE5D0048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2306" y="1122363"/>
            <a:ext cx="7037294" cy="1109849"/>
          </a:xfrm>
        </p:spPr>
        <p:txBody>
          <a:bodyPr anchor="b">
            <a:normAutofit/>
          </a:bodyPr>
          <a:lstStyle>
            <a:lvl1pPr algn="r">
              <a:defRPr sz="3600"/>
            </a:lvl1pPr>
          </a:lstStyle>
          <a:p>
            <a:r>
              <a:rPr lang="es-ES" dirty="0"/>
              <a:t>Haga clic para modificar el estilo de título del patrón</a:t>
            </a:r>
            <a:endParaRPr lang="es-C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CBA5BA8-3575-82B2-D8A8-5C94F5837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2306" y="2601119"/>
            <a:ext cx="7060297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R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0889D18C-B3DE-7B11-2AE0-5086C06796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876800" cy="6857999"/>
          </a:xfrm>
        </p:spPr>
        <p:txBody>
          <a:bodyPr/>
          <a:lstStyle/>
          <a:p>
            <a:endParaRPr lang="es-CR" dirty="0"/>
          </a:p>
        </p:txBody>
      </p:sp>
      <p:pic>
        <p:nvPicPr>
          <p:cNvPr id="12" name="Imagen 11" descr="Logotipo, Icono&#10;&#10;Descripción generada automáticamente">
            <a:extLst>
              <a:ext uri="{FF2B5EF4-FFF2-40B4-BE49-F238E27FC236}">
                <a16:creationId xmlns:a16="http://schemas.microsoft.com/office/drawing/2014/main" id="{046E3BC0-3910-ADE1-13C0-7DD7E7A03B0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528043" y="4864603"/>
            <a:ext cx="2663957" cy="199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52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3C7531-6BF4-4DE6-45EC-CB3C17ACA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410C58-2D68-EB83-7A3F-588B42E8F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26A539-6532-17D8-54A2-E1569204D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37F9-6EA1-4027-A262-40DF514FD2E4}" type="datetimeFigureOut">
              <a:rPr lang="es-CR" smtClean="0"/>
              <a:t>8/11/22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C4FB70-1F36-4845-1B14-4DE5CEAC1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4980A3-C568-DCD0-3A60-8C5A6D558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EF3F-E320-49DA-8FF1-559E2EB3FFD4}" type="slidenum">
              <a:rPr lang="es-CR" smtClean="0"/>
              <a:t>‹Nº›</a:t>
            </a:fld>
            <a:endParaRPr lang="es-CR"/>
          </a:p>
        </p:txBody>
      </p:sp>
      <p:pic>
        <p:nvPicPr>
          <p:cNvPr id="7" name="Imagen 6" descr="Logotipo, Icono&#10;&#10;Descripción generada automáticamente">
            <a:extLst>
              <a:ext uri="{FF2B5EF4-FFF2-40B4-BE49-F238E27FC236}">
                <a16:creationId xmlns:a16="http://schemas.microsoft.com/office/drawing/2014/main" id="{1C6E6DE7-292F-5783-6B2D-5A64CD0972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63957" cy="199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470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2BE9F81-7513-894F-E0A0-284A5F9860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025235"/>
            <a:ext cx="2628900" cy="5151727"/>
          </a:xfrm>
        </p:spPr>
        <p:txBody>
          <a:bodyPr vert="eaVert"/>
          <a:lstStyle/>
          <a:p>
            <a:r>
              <a:rPr lang="es-ES" dirty="0"/>
              <a:t>Haga clic para modificar el estilo de título del patrón</a:t>
            </a:r>
            <a:endParaRPr lang="es-CR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217482F-FAC2-9BEF-E55D-8E4C58AD2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25235"/>
            <a:ext cx="7677727" cy="5151728"/>
          </a:xfrm>
        </p:spPr>
        <p:txBody>
          <a:bodyPr vert="eaVert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R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A8FE23-56C0-FFD6-69E7-11F8B7644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37F9-6EA1-4027-A262-40DF514FD2E4}" type="datetimeFigureOut">
              <a:rPr lang="es-CR" smtClean="0"/>
              <a:t>8/11/22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8B51E8-9A90-CEB8-C461-607E5D672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44423B-88E2-63FF-1548-99FC5B5F0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EF3F-E320-49DA-8FF1-559E2EB3FFD4}" type="slidenum">
              <a:rPr lang="es-CR" smtClean="0"/>
              <a:t>‹Nº›</a:t>
            </a:fld>
            <a:endParaRPr lang="es-CR"/>
          </a:p>
        </p:txBody>
      </p:sp>
      <p:pic>
        <p:nvPicPr>
          <p:cNvPr id="7" name="Imagen 6" descr="Logotipo, Icono&#10;&#10;Descripción generada automáticamente">
            <a:extLst>
              <a:ext uri="{FF2B5EF4-FFF2-40B4-BE49-F238E27FC236}">
                <a16:creationId xmlns:a16="http://schemas.microsoft.com/office/drawing/2014/main" id="{7BEC3624-799D-4523-8C87-46270B6F85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63957" cy="199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132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E122C919-43C7-4836-8FCD-66E1E129AB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06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Diagrama, Escala de tiempo&#10;&#10;Descripción generada automáticamente">
            <a:extLst>
              <a:ext uri="{FF2B5EF4-FFF2-40B4-BE49-F238E27FC236}">
                <a16:creationId xmlns:a16="http://schemas.microsoft.com/office/drawing/2014/main" id="{49B91E02-6823-32B1-5271-B85C45289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61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C6238274-F947-72D5-9B38-DD7434E13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00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5121B369-2016-9FF5-7355-E7B7B741BB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1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0A1FAD-0113-DF9D-2DA9-9A6E9F375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6E1452-D549-AEB3-DB60-C5695ACDA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R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27FEF3-75A7-2696-39A1-5164A2FC0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37F9-6EA1-4027-A262-40DF514FD2E4}" type="datetimeFigureOut">
              <a:rPr lang="es-CR" smtClean="0"/>
              <a:t>8/11/22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CEBA7B-11FC-E956-E62E-C621BCA7A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B80161-F143-BD97-868A-E8B6BBD7C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EF3F-E320-49DA-8FF1-559E2EB3FFD4}" type="slidenum">
              <a:rPr lang="es-CR" smtClean="0"/>
              <a:t>‹Nº›</a:t>
            </a:fld>
            <a:endParaRPr lang="es-CR"/>
          </a:p>
        </p:txBody>
      </p:sp>
      <p:pic>
        <p:nvPicPr>
          <p:cNvPr id="7" name="Imagen 6" descr="Logotipo, Icono&#10;&#10;Descripción generada automáticamente">
            <a:extLst>
              <a:ext uri="{FF2B5EF4-FFF2-40B4-BE49-F238E27FC236}">
                <a16:creationId xmlns:a16="http://schemas.microsoft.com/office/drawing/2014/main" id="{DB756FB5-B979-FA5B-E558-7647D7331A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63957" cy="199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70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DF5AE2-24E3-9266-A817-0912EB3A0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CR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77340B-32A2-5B4E-8685-A21059333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B7C7B6-CC6A-9090-C234-1DDF2AB56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37F9-6EA1-4027-A262-40DF514FD2E4}" type="datetimeFigureOut">
              <a:rPr lang="es-CR" smtClean="0"/>
              <a:t>8/11/22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8A4460-AAD7-F99E-CF08-D3F843C39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A4A036-6720-33B8-20A1-B480814A2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EF3F-E320-49DA-8FF1-559E2EB3FFD4}" type="slidenum">
              <a:rPr lang="es-CR" smtClean="0"/>
              <a:t>‹Nº›</a:t>
            </a:fld>
            <a:endParaRPr lang="es-CR"/>
          </a:p>
        </p:txBody>
      </p:sp>
      <p:pic>
        <p:nvPicPr>
          <p:cNvPr id="7" name="Imagen 6" descr="Logotipo, Icono&#10;&#10;Descripción generada automáticamente">
            <a:extLst>
              <a:ext uri="{FF2B5EF4-FFF2-40B4-BE49-F238E27FC236}">
                <a16:creationId xmlns:a16="http://schemas.microsoft.com/office/drawing/2014/main" id="{7302C84D-DCEF-FD6C-8D4E-94FCBD5A6B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63957" cy="199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40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56E5AE-3DA3-3EF5-9F51-1DDC27C5C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52A20D-F4FD-6AD4-C958-9E8490D1C5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11293"/>
            <a:ext cx="5181600" cy="336566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1A40AB-C686-A454-EEC4-86E97031C8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811293"/>
            <a:ext cx="5181600" cy="336566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0C8E116-BC6E-89F5-4B78-95FCAC435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37F9-6EA1-4027-A262-40DF514FD2E4}" type="datetimeFigureOut">
              <a:rPr lang="es-CR" smtClean="0"/>
              <a:t>8/11/22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6EFBABB-B688-964F-6A2D-92E89F8F8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CA39B4-1BCA-84FE-2C63-55F7FA377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EF3F-E320-49DA-8FF1-559E2EB3FFD4}" type="slidenum">
              <a:rPr lang="es-CR" smtClean="0"/>
              <a:t>‹Nº›</a:t>
            </a:fld>
            <a:endParaRPr lang="es-CR"/>
          </a:p>
        </p:txBody>
      </p:sp>
      <p:pic>
        <p:nvPicPr>
          <p:cNvPr id="8" name="Imagen 7" descr="Logotipo, Icono&#10;&#10;Descripción generada automáticamente">
            <a:extLst>
              <a:ext uri="{FF2B5EF4-FFF2-40B4-BE49-F238E27FC236}">
                <a16:creationId xmlns:a16="http://schemas.microsoft.com/office/drawing/2014/main" id="{FD1C4605-D04A-BB9B-4DAD-2A43A1A0399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63957" cy="199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86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83AA83-EF30-3C5A-4C6F-A522CB03B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5064" y="1147863"/>
            <a:ext cx="9750323" cy="1001949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R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6D2607-6BE9-AE0F-71B2-FD7063931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43839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060563E-08B8-48BE-8528-48BBD6C16B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28999"/>
            <a:ext cx="5157787" cy="2760663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R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82F2708-150B-CB01-9BA2-C3A71B18C7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43839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CF120B-7A7F-6C50-0690-9DFDA47D27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28999"/>
            <a:ext cx="5183188" cy="2760663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R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D67FFD8-9437-022A-DCA3-7C68AC43D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37F9-6EA1-4027-A262-40DF514FD2E4}" type="datetimeFigureOut">
              <a:rPr lang="es-CR" smtClean="0"/>
              <a:t>8/11/22</a:t>
            </a:fld>
            <a:endParaRPr lang="es-C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B5F06EB-87D2-7118-C776-BEEAF2506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78E7166-24D0-377E-560B-C12EACA3D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EF3F-E320-49DA-8FF1-559E2EB3FFD4}" type="slidenum">
              <a:rPr lang="es-CR" smtClean="0"/>
              <a:t>‹Nº›</a:t>
            </a:fld>
            <a:endParaRPr lang="es-CR"/>
          </a:p>
        </p:txBody>
      </p:sp>
      <p:pic>
        <p:nvPicPr>
          <p:cNvPr id="10" name="Imagen 9" descr="Logotipo, Icono&#10;&#10;Descripción generada automáticamente">
            <a:extLst>
              <a:ext uri="{FF2B5EF4-FFF2-40B4-BE49-F238E27FC236}">
                <a16:creationId xmlns:a16="http://schemas.microsoft.com/office/drawing/2014/main" id="{CF3B3984-E517-E718-C099-E08245AF7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63957" cy="199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76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6A55A0-3267-7131-9C3A-E7D2CB4CE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62FF126-5370-7358-0D70-502223084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37F9-6EA1-4027-A262-40DF514FD2E4}" type="datetimeFigureOut">
              <a:rPr lang="es-CR" smtClean="0"/>
              <a:t>8/11/22</a:t>
            </a:fld>
            <a:endParaRPr lang="es-C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D930DB4-65A0-2FC1-6402-D2511CDC4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76B4183-6A8F-17C1-D9E0-8DFBFF9C1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EF3F-E320-49DA-8FF1-559E2EB3FFD4}" type="slidenum">
              <a:rPr lang="es-CR" smtClean="0"/>
              <a:t>‹Nº›</a:t>
            </a:fld>
            <a:endParaRPr lang="es-CR"/>
          </a:p>
        </p:txBody>
      </p:sp>
      <p:pic>
        <p:nvPicPr>
          <p:cNvPr id="6" name="Imagen 5" descr="Logotipo, Icono&#10;&#10;Descripción generada automáticamente">
            <a:extLst>
              <a:ext uri="{FF2B5EF4-FFF2-40B4-BE49-F238E27FC236}">
                <a16:creationId xmlns:a16="http://schemas.microsoft.com/office/drawing/2014/main" id="{151613A0-EDB7-7AEF-39F9-0D19139DF5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63957" cy="199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33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07DD1C0-1297-9E5D-2415-809CE745D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37F9-6EA1-4027-A262-40DF514FD2E4}" type="datetimeFigureOut">
              <a:rPr lang="es-CR" smtClean="0"/>
              <a:t>8/11/22</a:t>
            </a:fld>
            <a:endParaRPr lang="es-C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31D8904-53E7-96E5-6DCC-FE5760571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3951CB0-AEAF-DA4B-A4DE-934F0E00E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EF3F-E320-49DA-8FF1-559E2EB3FFD4}" type="slidenum">
              <a:rPr lang="es-CR" smtClean="0"/>
              <a:t>‹Nº›</a:t>
            </a:fld>
            <a:endParaRPr lang="es-CR"/>
          </a:p>
        </p:txBody>
      </p:sp>
      <p:pic>
        <p:nvPicPr>
          <p:cNvPr id="5" name="Imagen 4" descr="Logotipo, Icono&#10;&#10;Descripción generada automáticamente">
            <a:extLst>
              <a:ext uri="{FF2B5EF4-FFF2-40B4-BE49-F238E27FC236}">
                <a16:creationId xmlns:a16="http://schemas.microsoft.com/office/drawing/2014/main" id="{4DEAD433-DAD1-18EB-523F-B7422C5CFB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63957" cy="199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4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4CFA07-FCB5-828D-6064-09CE624CA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4733" y="987425"/>
            <a:ext cx="3932237" cy="227134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015D5E-CED2-92EE-68E5-F3DC8B092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2510" y="987425"/>
            <a:ext cx="537287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R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4031562-2C99-6798-3CB8-03D5766CB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34733" y="3421062"/>
            <a:ext cx="3932237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73B9BF0-1238-F61B-F0C4-98EC51DE0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37F9-6EA1-4027-A262-40DF514FD2E4}" type="datetimeFigureOut">
              <a:rPr lang="es-CR" smtClean="0"/>
              <a:t>8/11/22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1BD00A-CE9A-A444-D14E-DE6EB74E3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19677F-CAE1-1223-DB80-6D27DF03A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EF3F-E320-49DA-8FF1-559E2EB3FFD4}" type="slidenum">
              <a:rPr lang="es-CR" smtClean="0"/>
              <a:t>‹Nº›</a:t>
            </a:fld>
            <a:endParaRPr lang="es-CR"/>
          </a:p>
        </p:txBody>
      </p:sp>
      <p:pic>
        <p:nvPicPr>
          <p:cNvPr id="8" name="Imagen 7" descr="Logotipo, Icono&#10;&#10;Descripción generada automáticamente">
            <a:extLst>
              <a:ext uri="{FF2B5EF4-FFF2-40B4-BE49-F238E27FC236}">
                <a16:creationId xmlns:a16="http://schemas.microsoft.com/office/drawing/2014/main" id="{9C055114-FD9A-118D-5534-25FDD1B770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63957" cy="199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95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981F37-031B-BB0E-F591-175EF95C9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890" y="1254868"/>
            <a:ext cx="411479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s-CR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9BAC3C1-23C6-B9B1-EEE4-925C302ACC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1254868"/>
            <a:ext cx="5259388" cy="46061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83D0ED9-51BC-0C72-BC6E-45CBFB8A8F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89890" y="2958998"/>
            <a:ext cx="4114799" cy="29020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F737471-6BF5-193D-624A-6B05C7183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37F9-6EA1-4027-A262-40DF514FD2E4}" type="datetimeFigureOut">
              <a:rPr lang="es-CR" smtClean="0"/>
              <a:t>8/11/22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FFC6F7-4C9A-C6E7-24E9-812A9C2BA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956D414-2A8C-3026-08F0-018EEDA6F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EF3F-E320-49DA-8FF1-559E2EB3FFD4}" type="slidenum">
              <a:rPr lang="es-CR" smtClean="0"/>
              <a:t>‹Nº›</a:t>
            </a:fld>
            <a:endParaRPr lang="es-CR"/>
          </a:p>
        </p:txBody>
      </p:sp>
      <p:pic>
        <p:nvPicPr>
          <p:cNvPr id="8" name="Imagen 7" descr="Logotipo, Icono&#10;&#10;Descripción generada automáticamente">
            <a:extLst>
              <a:ext uri="{FF2B5EF4-FFF2-40B4-BE49-F238E27FC236}">
                <a16:creationId xmlns:a16="http://schemas.microsoft.com/office/drawing/2014/main" id="{B8561808-1210-59B4-1B6A-3CFACD98BE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63957" cy="199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84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1F5E738-A379-C9C5-ED4E-DFA08B880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4732" y="1205635"/>
            <a:ext cx="93390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R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7BCF2E-3CCF-B3D2-8295-C91667ED4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844799"/>
            <a:ext cx="10515600" cy="333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R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1D55D6-650D-2463-C758-BA5ADF1BDE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237F9-6EA1-4027-A262-40DF514FD2E4}" type="datetimeFigureOut">
              <a:rPr lang="es-CR" smtClean="0"/>
              <a:t>8/11/22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0241AC-2033-B7CE-8C0E-BDD44C33FD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EB5CF2-5B1E-94FA-4E7F-C7F71C6964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BEF3F-E320-49DA-8FF1-559E2EB3FFD4}" type="slidenum">
              <a:rPr lang="es-CR" smtClean="0"/>
              <a:t>‹Nº›</a:t>
            </a:fld>
            <a:endParaRPr lang="es-CR"/>
          </a:p>
        </p:txBody>
      </p:sp>
      <p:pic>
        <p:nvPicPr>
          <p:cNvPr id="10" name="Imagen 9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A1B7368A-B79C-2319-724D-8844E76ADAF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704" y="-278000"/>
            <a:ext cx="3180459" cy="148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1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Open Sauce Sans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uce Sans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uce Sans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uce Sans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uce Sans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ción de imagen 6" descr="Una persona sosteniendo una laptop&#10;&#10;Descripción generada automáticamente con confianza media">
            <a:extLst>
              <a:ext uri="{FF2B5EF4-FFF2-40B4-BE49-F238E27FC236}">
                <a16:creationId xmlns:a16="http://schemas.microsoft.com/office/drawing/2014/main" id="{25619DDB-F539-3FCE-7F01-9868A3C3F26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6" r="26296"/>
          <a:stretch>
            <a:fillRect/>
          </a:stretch>
        </p:blipFill>
        <p:spPr/>
      </p:pic>
      <p:pic>
        <p:nvPicPr>
          <p:cNvPr id="6" name="image1.jpg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BCECDEC0-1DC7-3B29-DA11-5DF0BAB53AF8}"/>
              </a:ext>
            </a:extLst>
          </p:cNvPr>
          <p:cNvPicPr/>
          <p:nvPr/>
        </p:nvPicPr>
        <p:blipFill>
          <a:blip r:embed="rId3"/>
          <a:srcRect l="10802" t="15114" r="10244" b="13160"/>
          <a:stretch>
            <a:fillRect/>
          </a:stretch>
        </p:blipFill>
        <p:spPr>
          <a:xfrm>
            <a:off x="5002306" y="136338"/>
            <a:ext cx="1362635" cy="799563"/>
          </a:xfrm>
          <a:prstGeom prst="rect">
            <a:avLst/>
          </a:prstGeom>
          <a:ln/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A8B9F02-9495-1ED4-F9A0-B1188AF690E1}"/>
              </a:ext>
            </a:extLst>
          </p:cNvPr>
          <p:cNvSpPr txBox="1"/>
          <p:nvPr/>
        </p:nvSpPr>
        <p:spPr>
          <a:xfrm>
            <a:off x="9476975" y="4221446"/>
            <a:ext cx="2061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800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Noviembre 2022</a:t>
            </a:r>
            <a:endParaRPr lang="es-C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uadro de texto 9">
            <a:extLst>
              <a:ext uri="{FF2B5EF4-FFF2-40B4-BE49-F238E27FC236}">
                <a16:creationId xmlns:a16="http://schemas.microsoft.com/office/drawing/2014/main" id="{8FD08F47-75BF-9345-7666-788447348DC6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5782933" y="1570816"/>
            <a:ext cx="6078537" cy="2131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R" sz="2000" b="1" dirty="0">
                <a:solidFill>
                  <a:srgbClr val="003366"/>
                </a:solidFill>
                <a:effectLst/>
                <a:latin typeface="Lucida Sans" panose="020B0602030504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R" sz="2400" dirty="0">
                <a:solidFill>
                  <a:srgbClr val="003366"/>
                </a:solidFill>
                <a:effectLst/>
                <a:latin typeface="Lucida Sans" panose="020B0602030504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De la Contratación Administrativa a la Contratación Pública, una perspectiva municipal</a:t>
            </a:r>
            <a:endParaRPr lang="es-C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546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05961D9-4DE1-E17D-D047-6371954F9BAC}"/>
              </a:ext>
            </a:extLst>
          </p:cNvPr>
          <p:cNvSpPr txBox="1"/>
          <p:nvPr/>
        </p:nvSpPr>
        <p:spPr>
          <a:xfrm>
            <a:off x="1508168" y="1496290"/>
            <a:ext cx="9628312" cy="4503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580">
              <a:lnSpc>
                <a:spcPct val="150000"/>
              </a:lnSpc>
              <a:spcAft>
                <a:spcPts val="1000"/>
              </a:spcAft>
            </a:pPr>
            <a:r>
              <a:rPr lang="es-ES_tradnl" sz="2400" b="1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OBJETIVO GENERAL</a:t>
            </a:r>
            <a:endParaRPr lang="es-C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4480" marR="264160" algn="just">
              <a:lnSpc>
                <a:spcPct val="150000"/>
              </a:lnSpc>
              <a:spcBef>
                <a:spcPts val="5"/>
              </a:spcBef>
              <a:spcAft>
                <a:spcPts val="1000"/>
              </a:spcAft>
            </a:pPr>
            <a:r>
              <a:rPr lang="es-ES_tradnl" sz="2400" dirty="0">
                <a:effectLst/>
                <a:latin typeface="Helvetica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Dotar a los participantes de las herramientas y el conocimiento indispensables para garantizar una adecuada y correcta aplicación de la nueva Ley General de Contratación Pública; con especial énfasis en el ámbito municipal, de modo tal que se tengan el criterio técnico idóneo para implementar los ajustes requeridos.</a:t>
            </a:r>
            <a:endParaRPr lang="es-CR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436685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05961D9-4DE1-E17D-D047-6371954F9BAC}"/>
              </a:ext>
            </a:extLst>
          </p:cNvPr>
          <p:cNvSpPr txBox="1"/>
          <p:nvPr/>
        </p:nvSpPr>
        <p:spPr>
          <a:xfrm>
            <a:off x="1080654" y="807522"/>
            <a:ext cx="11218223" cy="6350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1000"/>
              </a:spcAft>
            </a:pPr>
            <a:r>
              <a:rPr lang="es-ES_tradnl" b="1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OBJETIVOS ESPECÍFICOS</a:t>
            </a:r>
            <a:endParaRPr lang="es-C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4480" algn="just">
              <a:lnSpc>
                <a:spcPct val="150000"/>
              </a:lnSpc>
              <a:spcBef>
                <a:spcPts val="40"/>
              </a:spcBef>
              <a:spcAft>
                <a:spcPts val="1000"/>
              </a:spcAft>
            </a:pPr>
            <a:r>
              <a:rPr lang="es-ES_tradnl" dirty="0">
                <a:effectLst/>
                <a:latin typeface="Helvetica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1-	Examinar las regulaciones jurídicas que contiene la nueva Ley General de Contratación Pública, </a:t>
            </a:r>
            <a:endParaRPr lang="es-CR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49580" algn="just">
              <a:lnSpc>
                <a:spcPct val="150000"/>
              </a:lnSpc>
              <a:spcBef>
                <a:spcPts val="40"/>
              </a:spcBef>
              <a:spcAft>
                <a:spcPts val="1000"/>
              </a:spcAft>
            </a:pPr>
            <a:r>
              <a:rPr lang="es-ES_tradnl" dirty="0">
                <a:effectLst/>
                <a:latin typeface="Helvetica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a partir de un análisis comparado con la vigente Ley de Contratación Administrativa y su Reglamento.</a:t>
            </a:r>
            <a:endParaRPr lang="es-CR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4480" algn="just">
              <a:lnSpc>
                <a:spcPct val="150000"/>
              </a:lnSpc>
              <a:spcBef>
                <a:spcPts val="40"/>
              </a:spcBef>
              <a:spcAft>
                <a:spcPts val="1000"/>
              </a:spcAft>
            </a:pPr>
            <a:r>
              <a:rPr lang="es-ES_tradnl" dirty="0">
                <a:effectLst/>
                <a:latin typeface="Helvetica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2-	Conocer los principales cambios que introduce la nueva Ley de General de Contratación Pública   </a:t>
            </a:r>
            <a:endParaRPr lang="es-CR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4480" indent="449580" algn="just">
              <a:lnSpc>
                <a:spcPct val="150000"/>
              </a:lnSpc>
              <a:spcBef>
                <a:spcPts val="40"/>
              </a:spcBef>
              <a:spcAft>
                <a:spcPts val="1000"/>
              </a:spcAft>
            </a:pPr>
            <a:r>
              <a:rPr lang="es-ES_tradnl" dirty="0">
                <a:effectLst/>
                <a:latin typeface="Helvetica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y su aplicación en las corporaciones municipales.</a:t>
            </a:r>
            <a:endParaRPr lang="es-CR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4480" algn="just">
              <a:lnSpc>
                <a:spcPct val="150000"/>
              </a:lnSpc>
              <a:spcBef>
                <a:spcPts val="40"/>
              </a:spcBef>
              <a:spcAft>
                <a:spcPts val="1000"/>
              </a:spcAft>
            </a:pPr>
            <a:r>
              <a:rPr lang="es-ES_tradnl" dirty="0">
                <a:effectLst/>
                <a:latin typeface="Helvetica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3-	Identificar los cambios que se introducen en los principios de contratación administrativa, de </a:t>
            </a:r>
            <a:endParaRPr lang="es-CR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4480" indent="449580" algn="just">
              <a:lnSpc>
                <a:spcPct val="150000"/>
              </a:lnSpc>
              <a:spcBef>
                <a:spcPts val="40"/>
              </a:spcBef>
              <a:spcAft>
                <a:spcPts val="1000"/>
              </a:spcAft>
            </a:pPr>
            <a:r>
              <a:rPr lang="es-ES_tradnl" dirty="0">
                <a:effectLst/>
                <a:latin typeface="Helvetica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conformidad con el marco legal aprobado en la nueva norma legal. </a:t>
            </a:r>
            <a:endParaRPr lang="es-CR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4480" algn="just">
              <a:lnSpc>
                <a:spcPct val="150000"/>
              </a:lnSpc>
              <a:spcBef>
                <a:spcPts val="40"/>
              </a:spcBef>
              <a:spcAft>
                <a:spcPts val="1000"/>
              </a:spcAft>
            </a:pPr>
            <a:r>
              <a:rPr lang="es-ES_tradnl" dirty="0">
                <a:effectLst/>
                <a:latin typeface="Helvetica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4-	Comprender qué se debe entender por contratación pública estratégica a efectos de la </a:t>
            </a:r>
            <a:endParaRPr lang="es-CR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4480" indent="449580" algn="just">
              <a:lnSpc>
                <a:spcPct val="150000"/>
              </a:lnSpc>
              <a:spcBef>
                <a:spcPts val="40"/>
              </a:spcBef>
              <a:spcAft>
                <a:spcPts val="1000"/>
              </a:spcAft>
            </a:pPr>
            <a:r>
              <a:rPr lang="es-ES_tradnl" dirty="0">
                <a:effectLst/>
                <a:latin typeface="Helvetica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planificación municipal.</a:t>
            </a:r>
            <a:endParaRPr lang="es-CR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4480" algn="just">
              <a:lnSpc>
                <a:spcPct val="150000"/>
              </a:lnSpc>
              <a:spcBef>
                <a:spcPts val="40"/>
              </a:spcBef>
              <a:spcAft>
                <a:spcPts val="1000"/>
              </a:spcAft>
            </a:pPr>
            <a:r>
              <a:rPr lang="es-ES_tradnl" dirty="0">
                <a:effectLst/>
                <a:latin typeface="Helvetica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5-	Analizar los cambios en los procedimientos ordinarios de contratación administrativa.</a:t>
            </a:r>
            <a:endParaRPr lang="es-CR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4480" algn="just">
              <a:lnSpc>
                <a:spcPct val="150000"/>
              </a:lnSpc>
              <a:spcBef>
                <a:spcPts val="40"/>
              </a:spcBef>
              <a:spcAft>
                <a:spcPts val="1000"/>
              </a:spcAft>
            </a:pPr>
            <a:r>
              <a:rPr lang="es-ES_tradnl" dirty="0">
                <a:effectLst/>
                <a:latin typeface="Helvetica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6-	Revisión de los cambios en el régimen sancionatorio y la rectoría en contratación pública.</a:t>
            </a:r>
            <a:endParaRPr lang="es-CR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792566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05961D9-4DE1-E17D-D047-6371954F9BAC}"/>
              </a:ext>
            </a:extLst>
          </p:cNvPr>
          <p:cNvSpPr txBox="1"/>
          <p:nvPr/>
        </p:nvSpPr>
        <p:spPr>
          <a:xfrm>
            <a:off x="1175657" y="1840676"/>
            <a:ext cx="11218223" cy="480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480" algn="just">
              <a:lnSpc>
                <a:spcPct val="150000"/>
              </a:lnSpc>
              <a:spcBef>
                <a:spcPts val="50"/>
              </a:spcBef>
              <a:spcAft>
                <a:spcPts val="1000"/>
              </a:spcAft>
            </a:pPr>
            <a:r>
              <a:rPr lang="es-ES_tradnl" sz="1800" b="1" dirty="0">
                <a:effectLst/>
                <a:latin typeface="Helvetica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MÓDULO 1. ELEMENTOS ESENCIALES</a:t>
            </a:r>
            <a:endParaRPr lang="es-CR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4480" algn="just">
              <a:lnSpc>
                <a:spcPct val="150000"/>
              </a:lnSpc>
              <a:spcBef>
                <a:spcPts val="50"/>
              </a:spcBef>
              <a:spcAft>
                <a:spcPts val="1000"/>
              </a:spcAft>
            </a:pPr>
            <a:r>
              <a:rPr lang="es-ES_tradnl" sz="1800" dirty="0">
                <a:effectLst/>
                <a:latin typeface="Helvetica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a.	Antecedentes y bases del ordenamiento jurídico</a:t>
            </a:r>
            <a:endParaRPr lang="es-CR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4480" algn="just">
              <a:lnSpc>
                <a:spcPct val="150000"/>
              </a:lnSpc>
              <a:spcBef>
                <a:spcPts val="50"/>
              </a:spcBef>
              <a:spcAft>
                <a:spcPts val="1000"/>
              </a:spcAft>
            </a:pPr>
            <a:r>
              <a:rPr lang="es-ES_tradnl" sz="1800" dirty="0">
                <a:effectLst/>
                <a:latin typeface="Helvetica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b.	Análisis de la Ley de Contratación Administrativo y su Reglamento</a:t>
            </a:r>
            <a:endParaRPr lang="es-CR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4480" algn="just">
              <a:lnSpc>
                <a:spcPct val="150000"/>
              </a:lnSpc>
              <a:spcBef>
                <a:spcPts val="50"/>
              </a:spcBef>
              <a:spcAft>
                <a:spcPts val="1000"/>
              </a:spcAft>
            </a:pPr>
            <a:r>
              <a:rPr lang="es-ES_tradnl" sz="1800" dirty="0">
                <a:effectLst/>
                <a:latin typeface="Helvetica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b.	Ley General de Contratación Pública: principales cambios en la materia</a:t>
            </a:r>
            <a:endParaRPr lang="es-CR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4480" algn="just">
              <a:lnSpc>
                <a:spcPct val="150000"/>
              </a:lnSpc>
              <a:spcBef>
                <a:spcPts val="50"/>
              </a:spcBef>
              <a:spcAft>
                <a:spcPts val="1000"/>
              </a:spcAft>
            </a:pPr>
            <a:r>
              <a:rPr lang="es-ES_tradnl" sz="1800" dirty="0">
                <a:effectLst/>
                <a:latin typeface="Helvetica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c.	Características del régimen jurídico y ámbito de cobertura</a:t>
            </a:r>
            <a:endParaRPr lang="es-CR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4480" algn="just">
              <a:lnSpc>
                <a:spcPct val="150000"/>
              </a:lnSpc>
              <a:spcBef>
                <a:spcPts val="50"/>
              </a:spcBef>
              <a:spcAft>
                <a:spcPts val="1000"/>
              </a:spcAft>
            </a:pPr>
            <a:r>
              <a:rPr lang="es-ES_tradnl" sz="1800" dirty="0">
                <a:effectLst/>
                <a:latin typeface="Helvetica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d.	Principios esenciales de la contratación pública</a:t>
            </a:r>
            <a:endParaRPr lang="es-CR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4480" algn="just">
              <a:lnSpc>
                <a:spcPct val="150000"/>
              </a:lnSpc>
              <a:spcBef>
                <a:spcPts val="50"/>
              </a:spcBef>
              <a:spcAft>
                <a:spcPts val="1000"/>
              </a:spcAft>
            </a:pPr>
            <a:r>
              <a:rPr lang="es-ES_tradnl" sz="1800" dirty="0">
                <a:effectLst/>
                <a:latin typeface="Helvetica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e.	Procedimientos de excepción para contratar</a:t>
            </a:r>
            <a:endParaRPr lang="es-CR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4480" algn="just">
              <a:lnSpc>
                <a:spcPct val="150000"/>
              </a:lnSpc>
              <a:spcBef>
                <a:spcPts val="50"/>
              </a:spcBef>
              <a:spcAft>
                <a:spcPts val="1000"/>
              </a:spcAft>
            </a:pPr>
            <a:r>
              <a:rPr lang="es-ES_tradnl" sz="1800" dirty="0">
                <a:effectLst/>
                <a:latin typeface="Helvetica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es-CR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959478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05961D9-4DE1-E17D-D047-6371954F9BAC}"/>
              </a:ext>
            </a:extLst>
          </p:cNvPr>
          <p:cNvSpPr txBox="1"/>
          <p:nvPr/>
        </p:nvSpPr>
        <p:spPr>
          <a:xfrm>
            <a:off x="1389413" y="973777"/>
            <a:ext cx="11218223" cy="647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480" algn="just">
              <a:lnSpc>
                <a:spcPct val="150000"/>
              </a:lnSpc>
              <a:spcBef>
                <a:spcPts val="50"/>
              </a:spcBef>
              <a:spcAft>
                <a:spcPts val="1000"/>
              </a:spcAft>
            </a:pPr>
            <a:r>
              <a:rPr lang="es-ES_tradnl" sz="1800" b="1" dirty="0">
                <a:effectLst/>
                <a:latin typeface="Helvetica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MÓDULO 2. PROCEDIMIENTOS</a:t>
            </a:r>
            <a:endParaRPr lang="es-CR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4480" algn="just">
              <a:lnSpc>
                <a:spcPct val="150000"/>
              </a:lnSpc>
              <a:spcBef>
                <a:spcPts val="50"/>
              </a:spcBef>
              <a:spcAft>
                <a:spcPts val="1000"/>
              </a:spcAft>
            </a:pPr>
            <a:r>
              <a:rPr lang="es-ES_tradnl" sz="1800" dirty="0">
                <a:effectLst/>
                <a:latin typeface="Helvetica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a.	Procedimientos ordinarios</a:t>
            </a:r>
            <a:endParaRPr lang="es-CR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4480" algn="just">
              <a:lnSpc>
                <a:spcPct val="150000"/>
              </a:lnSpc>
              <a:spcBef>
                <a:spcPts val="50"/>
              </a:spcBef>
              <a:spcAft>
                <a:spcPts val="1000"/>
              </a:spcAft>
            </a:pPr>
            <a:r>
              <a:rPr lang="es-ES_tradnl" sz="1800" dirty="0">
                <a:effectLst/>
                <a:latin typeface="Helvetica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b.	Procedimientos extraordinarios</a:t>
            </a:r>
            <a:endParaRPr lang="es-CR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4480" algn="just">
              <a:lnSpc>
                <a:spcPct val="150000"/>
              </a:lnSpc>
              <a:spcBef>
                <a:spcPts val="50"/>
              </a:spcBef>
              <a:spcAft>
                <a:spcPts val="1000"/>
              </a:spcAft>
            </a:pPr>
            <a:r>
              <a:rPr lang="es-ES_tradnl" sz="1800" dirty="0">
                <a:effectLst/>
                <a:latin typeface="Helvetica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c.	Procedimientos especiales</a:t>
            </a:r>
            <a:endParaRPr lang="es-CR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4480" algn="just">
              <a:lnSpc>
                <a:spcPct val="150000"/>
              </a:lnSpc>
              <a:spcBef>
                <a:spcPts val="50"/>
              </a:spcBef>
              <a:spcAft>
                <a:spcPts val="1000"/>
              </a:spcAft>
            </a:pPr>
            <a:r>
              <a:rPr lang="es-ES_tradnl" sz="1800" dirty="0">
                <a:effectLst/>
                <a:latin typeface="Helvetica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d.	Exclusiones a la aplicación de la ley</a:t>
            </a:r>
            <a:endParaRPr lang="es-CR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4480" algn="just">
              <a:lnSpc>
                <a:spcPct val="150000"/>
              </a:lnSpc>
              <a:spcBef>
                <a:spcPts val="50"/>
              </a:spcBef>
              <a:spcAft>
                <a:spcPts val="1000"/>
              </a:spcAft>
            </a:pPr>
            <a:r>
              <a:rPr lang="es-ES_tradnl" sz="1800" dirty="0">
                <a:effectLst/>
                <a:latin typeface="Helvetica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e.	Procedimientos de excepción</a:t>
            </a:r>
            <a:endParaRPr lang="es-CR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4480" algn="just">
              <a:lnSpc>
                <a:spcPct val="150000"/>
              </a:lnSpc>
              <a:spcBef>
                <a:spcPts val="50"/>
              </a:spcBef>
              <a:spcAft>
                <a:spcPts val="1000"/>
              </a:spcAft>
            </a:pPr>
            <a:r>
              <a:rPr lang="es-ES_tradnl" sz="1800" b="1" dirty="0">
                <a:effectLst/>
                <a:latin typeface="Helvetica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MÓDULO 3. MODALIDADES EN LA CONTRATACIÓN</a:t>
            </a:r>
            <a:endParaRPr lang="es-CR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4480" algn="just">
              <a:lnSpc>
                <a:spcPct val="150000"/>
              </a:lnSpc>
              <a:spcBef>
                <a:spcPts val="50"/>
              </a:spcBef>
              <a:spcAft>
                <a:spcPts val="1000"/>
              </a:spcAft>
            </a:pPr>
            <a:r>
              <a:rPr lang="es-ES_tradnl" sz="1800" dirty="0">
                <a:effectLst/>
                <a:latin typeface="Helvetica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a.	Contratación Pública electrónica</a:t>
            </a:r>
            <a:endParaRPr lang="es-CR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4480" algn="just">
              <a:lnSpc>
                <a:spcPct val="150000"/>
              </a:lnSpc>
              <a:spcBef>
                <a:spcPts val="50"/>
              </a:spcBef>
              <a:spcAft>
                <a:spcPts val="1000"/>
              </a:spcAft>
            </a:pPr>
            <a:r>
              <a:rPr lang="es-ES_tradnl" sz="1800" dirty="0">
                <a:effectLst/>
                <a:latin typeface="Helvetica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b.	Contratación Pública Estratégica e Innovadora</a:t>
            </a:r>
            <a:endParaRPr lang="es-CR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4480" algn="just">
              <a:lnSpc>
                <a:spcPct val="150000"/>
              </a:lnSpc>
              <a:spcBef>
                <a:spcPts val="50"/>
              </a:spcBef>
              <a:spcAft>
                <a:spcPts val="1000"/>
              </a:spcAft>
            </a:pPr>
            <a:r>
              <a:rPr lang="es-ES_tradnl" sz="1800" dirty="0">
                <a:effectLst/>
                <a:latin typeface="Helvetica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c.	Tipos de contratos y modalidades de contratación</a:t>
            </a:r>
            <a:endParaRPr lang="es-CR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4480" algn="just">
              <a:lnSpc>
                <a:spcPct val="150000"/>
              </a:lnSpc>
              <a:spcBef>
                <a:spcPts val="50"/>
              </a:spcBef>
              <a:spcAft>
                <a:spcPts val="1000"/>
              </a:spcAft>
            </a:pPr>
            <a:r>
              <a:rPr lang="es-ES_tradnl" sz="1800" dirty="0">
                <a:effectLst/>
                <a:latin typeface="Helvetica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es-CR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505659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05961D9-4DE1-E17D-D047-6371954F9BAC}"/>
              </a:ext>
            </a:extLst>
          </p:cNvPr>
          <p:cNvSpPr txBox="1"/>
          <p:nvPr/>
        </p:nvSpPr>
        <p:spPr>
          <a:xfrm>
            <a:off x="1401288" y="771896"/>
            <a:ext cx="11218223" cy="7022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480" algn="just">
              <a:lnSpc>
                <a:spcPct val="150000"/>
              </a:lnSpc>
              <a:spcBef>
                <a:spcPts val="50"/>
              </a:spcBef>
              <a:spcAft>
                <a:spcPts val="1000"/>
              </a:spcAft>
            </a:pPr>
            <a:r>
              <a:rPr lang="es-ES_tradnl" sz="1800" b="1" dirty="0">
                <a:effectLst/>
                <a:latin typeface="Helvetica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MÓDULO 4. ESTRUCTURA GENERAL DEL PROCEDIMIENTO</a:t>
            </a:r>
            <a:endParaRPr lang="es-CR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4480" algn="just">
              <a:lnSpc>
                <a:spcPct val="150000"/>
              </a:lnSpc>
              <a:spcBef>
                <a:spcPts val="50"/>
              </a:spcBef>
              <a:spcAft>
                <a:spcPts val="1000"/>
              </a:spcAft>
            </a:pPr>
            <a:r>
              <a:rPr lang="es-ES_tradnl" sz="1800" dirty="0">
                <a:effectLst/>
                <a:latin typeface="Helvetica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a.	Etapa previa e inicio del procedimiento</a:t>
            </a:r>
            <a:endParaRPr lang="es-CR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4480" algn="just">
              <a:lnSpc>
                <a:spcPct val="150000"/>
              </a:lnSpc>
              <a:spcBef>
                <a:spcPts val="50"/>
              </a:spcBef>
              <a:spcAft>
                <a:spcPts val="1000"/>
              </a:spcAft>
            </a:pPr>
            <a:r>
              <a:rPr lang="es-ES_tradnl" sz="1800" dirty="0">
                <a:effectLst/>
                <a:latin typeface="Helvetica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b.	Pliego de condiciones y oferta</a:t>
            </a:r>
            <a:endParaRPr lang="es-CR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4480" algn="just">
              <a:lnSpc>
                <a:spcPct val="150000"/>
              </a:lnSpc>
              <a:spcBef>
                <a:spcPts val="50"/>
              </a:spcBef>
              <a:spcAft>
                <a:spcPts val="1000"/>
              </a:spcAft>
            </a:pPr>
            <a:r>
              <a:rPr lang="es-ES_tradnl" sz="1800" dirty="0">
                <a:effectLst/>
                <a:latin typeface="Helvetica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c.	Estudio de ofertas</a:t>
            </a:r>
            <a:endParaRPr lang="es-CR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4480" algn="just">
              <a:lnSpc>
                <a:spcPct val="150000"/>
              </a:lnSpc>
              <a:spcBef>
                <a:spcPts val="50"/>
              </a:spcBef>
              <a:spcAft>
                <a:spcPts val="1000"/>
              </a:spcAft>
            </a:pPr>
            <a:r>
              <a:rPr lang="es-ES_tradnl" sz="1800" dirty="0">
                <a:effectLst/>
                <a:latin typeface="Helvetica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d.	Régimen recursivo</a:t>
            </a:r>
            <a:endParaRPr lang="es-CR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4480" algn="just">
              <a:lnSpc>
                <a:spcPct val="150000"/>
              </a:lnSpc>
              <a:spcBef>
                <a:spcPts val="50"/>
              </a:spcBef>
              <a:spcAft>
                <a:spcPts val="1000"/>
              </a:spcAft>
            </a:pPr>
            <a:r>
              <a:rPr lang="es-ES_tradnl" sz="1800" dirty="0">
                <a:effectLst/>
                <a:latin typeface="Helvetica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e.	Ejecución del contrato</a:t>
            </a:r>
            <a:endParaRPr lang="es-CR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4480" algn="just">
              <a:lnSpc>
                <a:spcPct val="150000"/>
              </a:lnSpc>
              <a:spcBef>
                <a:spcPts val="50"/>
              </a:spcBef>
              <a:spcAft>
                <a:spcPts val="1000"/>
              </a:spcAft>
            </a:pPr>
            <a:r>
              <a:rPr lang="es-ES_tradnl" sz="1800" b="1" dirty="0">
                <a:effectLst/>
                <a:latin typeface="Helvetica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MÓDULO 5. ASPECTOS SANCIONATORIOS Y NUEVA LEY </a:t>
            </a:r>
            <a:r>
              <a:rPr lang="es-ES_tradnl" sz="1800" b="1" dirty="0" err="1">
                <a:effectLst/>
                <a:latin typeface="Helvetica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Nº</a:t>
            </a:r>
            <a:r>
              <a:rPr lang="es-ES_tradnl" sz="1800" b="1" dirty="0">
                <a:effectLst/>
                <a:latin typeface="Helvetica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9986</a:t>
            </a:r>
            <a:endParaRPr lang="es-CR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4480" algn="just">
              <a:lnSpc>
                <a:spcPct val="150000"/>
              </a:lnSpc>
              <a:spcBef>
                <a:spcPts val="50"/>
              </a:spcBef>
              <a:spcAft>
                <a:spcPts val="1000"/>
              </a:spcAft>
            </a:pPr>
            <a:r>
              <a:rPr lang="es-ES_tradnl" sz="1800" dirty="0">
                <a:effectLst/>
                <a:latin typeface="Helvetica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a.	Sanciones económicas</a:t>
            </a:r>
            <a:endParaRPr lang="es-CR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4480" algn="just">
              <a:lnSpc>
                <a:spcPct val="150000"/>
              </a:lnSpc>
              <a:spcBef>
                <a:spcPts val="50"/>
              </a:spcBef>
              <a:spcAft>
                <a:spcPts val="1000"/>
              </a:spcAft>
            </a:pPr>
            <a:r>
              <a:rPr lang="es-ES_tradnl" sz="1800" dirty="0">
                <a:effectLst/>
                <a:latin typeface="Helvetica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b.	Terminación del contrato</a:t>
            </a:r>
            <a:endParaRPr lang="es-CR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4480" algn="just">
              <a:lnSpc>
                <a:spcPct val="150000"/>
              </a:lnSpc>
              <a:spcBef>
                <a:spcPts val="50"/>
              </a:spcBef>
              <a:spcAft>
                <a:spcPts val="1000"/>
              </a:spcAft>
            </a:pPr>
            <a:r>
              <a:rPr lang="es-ES_tradnl" sz="1800" dirty="0">
                <a:effectLst/>
                <a:latin typeface="Helvetica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c.	Régimen sancionatorio administrativo</a:t>
            </a:r>
            <a:endParaRPr lang="es-CR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ES_tradnl" sz="1800" dirty="0"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d.	Régimen de Prohibiciones</a:t>
            </a:r>
            <a:endParaRPr lang="es-C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4480" algn="just">
              <a:lnSpc>
                <a:spcPct val="150000"/>
              </a:lnSpc>
              <a:spcBef>
                <a:spcPts val="50"/>
              </a:spcBef>
              <a:spcAft>
                <a:spcPts val="1000"/>
              </a:spcAft>
            </a:pPr>
            <a:r>
              <a:rPr lang="es-ES_tradnl" sz="1800" dirty="0">
                <a:effectLst/>
                <a:latin typeface="Helvetica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es-CR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6355538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ICAP 2022">
      <a:dk1>
        <a:srgbClr val="002060"/>
      </a:dk1>
      <a:lt1>
        <a:srgbClr val="FFFFFF"/>
      </a:lt1>
      <a:dk2>
        <a:srgbClr val="002060"/>
      </a:dk2>
      <a:lt2>
        <a:srgbClr val="FFFFFF"/>
      </a:lt2>
      <a:accent1>
        <a:srgbClr val="8496B0"/>
      </a:accent1>
      <a:accent2>
        <a:srgbClr val="BDD7EE"/>
      </a:accent2>
      <a:accent3>
        <a:srgbClr val="9CC3E5"/>
      </a:accent3>
      <a:accent4>
        <a:srgbClr val="48A1FA"/>
      </a:accent4>
      <a:accent5>
        <a:srgbClr val="034A90"/>
      </a:accent5>
      <a:accent6>
        <a:srgbClr val="8EAADB"/>
      </a:accent6>
      <a:hlink>
        <a:srgbClr val="3113A1"/>
      </a:hlink>
      <a:folHlink>
        <a:srgbClr val="01254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1531</TotalTime>
  <Words>416</Words>
  <Application>Microsoft Macintosh PowerPoint</Application>
  <PresentationFormat>Panorámica</PresentationFormat>
  <Paragraphs>47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</vt:lpstr>
      <vt:lpstr>Calibri</vt:lpstr>
      <vt:lpstr>Cambria</vt:lpstr>
      <vt:lpstr>Helvetica</vt:lpstr>
      <vt:lpstr>Lucida Sans</vt:lpstr>
      <vt:lpstr>Open Sauce Sans</vt:lpstr>
      <vt:lpstr>Tema de Office</vt:lpstr>
      <vt:lpstr>  De la Contratación Administrativa a la Contratación Pública, una perspectiva municipal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Jonathan Naranjo Hernández</dc:creator>
  <cp:lastModifiedBy>Erick Solano Coto</cp:lastModifiedBy>
  <cp:revision>4</cp:revision>
  <dcterms:created xsi:type="dcterms:W3CDTF">2022-07-21T15:23:12Z</dcterms:created>
  <dcterms:modified xsi:type="dcterms:W3CDTF">2022-11-08T16:30:45Z</dcterms:modified>
</cp:coreProperties>
</file>