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7" r:id="rId4"/>
    <p:sldId id="268" r:id="rId5"/>
    <p:sldId id="269" r:id="rId6"/>
    <p:sldId id="270" r:id="rId7"/>
    <p:sldId id="271" r:id="rId8"/>
    <p:sldId id="272" r:id="rId9"/>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108" d="100"/>
          <a:sy n="108" d="100"/>
        </p:scale>
        <p:origin x="77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DA3B8-09BD-3D14-7500-DEE5D0048060}"/>
              </a:ext>
            </a:extLst>
          </p:cNvPr>
          <p:cNvSpPr>
            <a:spLocks noGrp="1"/>
          </p:cNvSpPr>
          <p:nvPr>
            <p:ph type="ctrTitle"/>
          </p:nvPr>
        </p:nvSpPr>
        <p:spPr>
          <a:xfrm>
            <a:off x="5002306" y="1122363"/>
            <a:ext cx="7037294" cy="1109849"/>
          </a:xfrm>
        </p:spPr>
        <p:txBody>
          <a:bodyPr anchor="b">
            <a:normAutofit/>
          </a:bodyPr>
          <a:lstStyle>
            <a:lvl1pPr algn="r">
              <a:defRPr sz="3600"/>
            </a:lvl1pPr>
          </a:lstStyle>
          <a:p>
            <a:r>
              <a:rPr lang="es-ES" dirty="0"/>
              <a:t>Haga clic para modificar el estilo de título del patrón</a:t>
            </a:r>
            <a:endParaRPr lang="es-CR" dirty="0"/>
          </a:p>
        </p:txBody>
      </p:sp>
      <p:sp>
        <p:nvSpPr>
          <p:cNvPr id="3" name="Subtítulo 2">
            <a:extLst>
              <a:ext uri="{FF2B5EF4-FFF2-40B4-BE49-F238E27FC236}">
                <a16:creationId xmlns:a16="http://schemas.microsoft.com/office/drawing/2014/main" id="{8CBA5BA8-3575-82B2-D8A8-5C94F583702D}"/>
              </a:ext>
            </a:extLst>
          </p:cNvPr>
          <p:cNvSpPr>
            <a:spLocks noGrp="1"/>
          </p:cNvSpPr>
          <p:nvPr>
            <p:ph type="subTitle" idx="1"/>
          </p:nvPr>
        </p:nvSpPr>
        <p:spPr>
          <a:xfrm>
            <a:off x="5002306" y="2601119"/>
            <a:ext cx="7060297"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CR" dirty="0"/>
          </a:p>
        </p:txBody>
      </p:sp>
      <p:sp>
        <p:nvSpPr>
          <p:cNvPr id="9" name="Marcador de posición de imagen 8">
            <a:extLst>
              <a:ext uri="{FF2B5EF4-FFF2-40B4-BE49-F238E27FC236}">
                <a16:creationId xmlns:a16="http://schemas.microsoft.com/office/drawing/2014/main" id="{0889D18C-B3DE-7B11-2AE0-5086C06796A5}"/>
              </a:ext>
            </a:extLst>
          </p:cNvPr>
          <p:cNvSpPr>
            <a:spLocks noGrp="1"/>
          </p:cNvSpPr>
          <p:nvPr>
            <p:ph type="pic" sz="quarter" idx="13"/>
          </p:nvPr>
        </p:nvSpPr>
        <p:spPr>
          <a:xfrm>
            <a:off x="0" y="0"/>
            <a:ext cx="4876800" cy="6857999"/>
          </a:xfrm>
        </p:spPr>
        <p:txBody>
          <a:bodyPr/>
          <a:lstStyle/>
          <a:p>
            <a:endParaRPr lang="es-CR" dirty="0"/>
          </a:p>
        </p:txBody>
      </p:sp>
      <p:pic>
        <p:nvPicPr>
          <p:cNvPr id="12" name="Imagen 11" descr="Logotipo, Icono&#10;&#10;Descripción generada automáticamente">
            <a:extLst>
              <a:ext uri="{FF2B5EF4-FFF2-40B4-BE49-F238E27FC236}">
                <a16:creationId xmlns:a16="http://schemas.microsoft.com/office/drawing/2014/main" id="{046E3BC0-3910-ADE1-13C0-7DD7E7A03B0C}"/>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rot="10800000">
            <a:off x="9528043" y="4864603"/>
            <a:ext cx="2663957" cy="1993396"/>
          </a:xfrm>
          <a:prstGeom prst="rect">
            <a:avLst/>
          </a:prstGeom>
        </p:spPr>
      </p:pic>
    </p:spTree>
    <p:extLst>
      <p:ext uri="{BB962C8B-B14F-4D97-AF65-F5344CB8AC3E}">
        <p14:creationId xmlns:p14="http://schemas.microsoft.com/office/powerpoint/2010/main" val="3099852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3C7531-6BF4-4DE6-45EC-CB3C17ACAC23}"/>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2B410C58-2D68-EB83-7A3F-588B42E8FE5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B26A539-6532-17D8-54A2-E1569204DE6E}"/>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5" name="Marcador de pie de página 4">
            <a:extLst>
              <a:ext uri="{FF2B5EF4-FFF2-40B4-BE49-F238E27FC236}">
                <a16:creationId xmlns:a16="http://schemas.microsoft.com/office/drawing/2014/main" id="{91C4FB70-1F36-4845-1B14-4DE5CEAC15B7}"/>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F94980A3-C568-DCD0-3A60-8C5A6D5582C0}"/>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7" name="Imagen 6" descr="Logotipo, Icono&#10;&#10;Descripción generada automáticamente">
            <a:extLst>
              <a:ext uri="{FF2B5EF4-FFF2-40B4-BE49-F238E27FC236}">
                <a16:creationId xmlns:a16="http://schemas.microsoft.com/office/drawing/2014/main" id="{1C6E6DE7-292F-5783-6B2D-5A64CD0972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331647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2BE9F81-7513-894F-E0A0-284A5F9860AA}"/>
              </a:ext>
            </a:extLst>
          </p:cNvPr>
          <p:cNvSpPr>
            <a:spLocks noGrp="1"/>
          </p:cNvSpPr>
          <p:nvPr>
            <p:ph type="title" orient="vert"/>
          </p:nvPr>
        </p:nvSpPr>
        <p:spPr>
          <a:xfrm>
            <a:off x="8724900" y="1025235"/>
            <a:ext cx="2628900" cy="5151727"/>
          </a:xfrm>
        </p:spPr>
        <p:txBody>
          <a:bodyPr vert="eaVert"/>
          <a:lstStyle/>
          <a:p>
            <a:r>
              <a:rPr lang="es-ES" dirty="0"/>
              <a:t>Haga clic para modificar el estilo de título del patrón</a:t>
            </a:r>
            <a:endParaRPr lang="es-CR" dirty="0"/>
          </a:p>
        </p:txBody>
      </p:sp>
      <p:sp>
        <p:nvSpPr>
          <p:cNvPr id="3" name="Marcador de texto vertical 2">
            <a:extLst>
              <a:ext uri="{FF2B5EF4-FFF2-40B4-BE49-F238E27FC236}">
                <a16:creationId xmlns:a16="http://schemas.microsoft.com/office/drawing/2014/main" id="{2217482F-FAC2-9BEF-E55D-8E4C58AD2F6E}"/>
              </a:ext>
            </a:extLst>
          </p:cNvPr>
          <p:cNvSpPr>
            <a:spLocks noGrp="1"/>
          </p:cNvSpPr>
          <p:nvPr>
            <p:ph type="body" orient="vert" idx="1"/>
          </p:nvPr>
        </p:nvSpPr>
        <p:spPr>
          <a:xfrm>
            <a:off x="838200" y="1025235"/>
            <a:ext cx="7677727" cy="5151728"/>
          </a:xfrm>
        </p:spPr>
        <p:txBody>
          <a:bodyPr vert="eaVert"/>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4" name="Marcador de fecha 3">
            <a:extLst>
              <a:ext uri="{FF2B5EF4-FFF2-40B4-BE49-F238E27FC236}">
                <a16:creationId xmlns:a16="http://schemas.microsoft.com/office/drawing/2014/main" id="{F3A8FE23-56C0-FFD6-69E7-11F8B7644372}"/>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5" name="Marcador de pie de página 4">
            <a:extLst>
              <a:ext uri="{FF2B5EF4-FFF2-40B4-BE49-F238E27FC236}">
                <a16:creationId xmlns:a16="http://schemas.microsoft.com/office/drawing/2014/main" id="{3E8B51E8-9A90-CEB8-C461-607E5D672F26}"/>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9944423B-88E2-63FF-1548-99FC5B5F03CD}"/>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7" name="Imagen 6" descr="Logotipo, Icono&#10;&#10;Descripción generada automáticamente">
            <a:extLst>
              <a:ext uri="{FF2B5EF4-FFF2-40B4-BE49-F238E27FC236}">
                <a16:creationId xmlns:a16="http://schemas.microsoft.com/office/drawing/2014/main" id="{7BEC3624-799D-4523-8C87-46270B6F8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22931324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descr="Texto&#10;&#10;Descripción generada automáticamente">
            <a:extLst>
              <a:ext uri="{FF2B5EF4-FFF2-40B4-BE49-F238E27FC236}">
                <a16:creationId xmlns:a16="http://schemas.microsoft.com/office/drawing/2014/main" id="{E122C919-43C7-4836-8FCD-66E1E129AB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07906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7" name="Imagen 6" descr="Diagrama, Escala de tiempo&#10;&#10;Descripción generada automáticamente">
            <a:extLst>
              <a:ext uri="{FF2B5EF4-FFF2-40B4-BE49-F238E27FC236}">
                <a16:creationId xmlns:a16="http://schemas.microsoft.com/office/drawing/2014/main" id="{49B91E02-6823-32B1-5271-B85C45289C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336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7" name="Imagen 6" descr="Diagrama&#10;&#10;Descripción generada automáticamente con confianza media">
            <a:extLst>
              <a:ext uri="{FF2B5EF4-FFF2-40B4-BE49-F238E27FC236}">
                <a16:creationId xmlns:a16="http://schemas.microsoft.com/office/drawing/2014/main" id="{C6238274-F947-72D5-9B38-DD7434E13E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7800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9" name="Imagen 8" descr="Interfaz de usuario gráfica&#10;&#10;Descripción generada automáticamente">
            <a:extLst>
              <a:ext uri="{FF2B5EF4-FFF2-40B4-BE49-F238E27FC236}">
                <a16:creationId xmlns:a16="http://schemas.microsoft.com/office/drawing/2014/main" id="{5121B369-2016-9FF5-7355-E7B7B741BB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297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A1FAD-0113-DF9D-2DA9-9A6E9F375A3E}"/>
              </a:ext>
            </a:extLst>
          </p:cNvPr>
          <p:cNvSpPr>
            <a:spLocks noGrp="1"/>
          </p:cNvSpPr>
          <p:nvPr>
            <p:ph type="title"/>
          </p:nvPr>
        </p:nvSpPr>
        <p:spPr/>
        <p:txBody>
          <a:bodyPr/>
          <a:lstStyle/>
          <a:p>
            <a:r>
              <a:rPr lang="es-ES" dirty="0"/>
              <a:t>Haga clic para modificar el estilo de título del patrón</a:t>
            </a:r>
            <a:endParaRPr lang="es-CR" dirty="0"/>
          </a:p>
        </p:txBody>
      </p:sp>
      <p:sp>
        <p:nvSpPr>
          <p:cNvPr id="3" name="Marcador de contenido 2">
            <a:extLst>
              <a:ext uri="{FF2B5EF4-FFF2-40B4-BE49-F238E27FC236}">
                <a16:creationId xmlns:a16="http://schemas.microsoft.com/office/drawing/2014/main" id="{1B6E1452-D549-AEB3-DB60-C5695ACDACBF}"/>
              </a:ext>
            </a:extLst>
          </p:cNvPr>
          <p:cNvSpPr>
            <a:spLocks noGrp="1"/>
          </p:cNvSpPr>
          <p:nvPr>
            <p:ph idx="1"/>
          </p:nvPr>
        </p:nvSpPr>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4" name="Marcador de fecha 3">
            <a:extLst>
              <a:ext uri="{FF2B5EF4-FFF2-40B4-BE49-F238E27FC236}">
                <a16:creationId xmlns:a16="http://schemas.microsoft.com/office/drawing/2014/main" id="{6427FEF3-75A7-2696-39A1-5164A2FC0B7E}"/>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5" name="Marcador de pie de página 4">
            <a:extLst>
              <a:ext uri="{FF2B5EF4-FFF2-40B4-BE49-F238E27FC236}">
                <a16:creationId xmlns:a16="http://schemas.microsoft.com/office/drawing/2014/main" id="{49CEBA7B-11FC-E956-E62E-C621BCA7AE30}"/>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DAB80161-F143-BD97-868A-E8B6BBD7CE35}"/>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7" name="Imagen 6" descr="Logotipo, Icono&#10;&#10;Descripción generada automáticamente">
            <a:extLst>
              <a:ext uri="{FF2B5EF4-FFF2-40B4-BE49-F238E27FC236}">
                <a16:creationId xmlns:a16="http://schemas.microsoft.com/office/drawing/2014/main" id="{DB756FB5-B979-FA5B-E558-7647D7331AB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413637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DF5AE2-24E3-9266-A817-0912EB3A09A8}"/>
              </a:ext>
            </a:extLst>
          </p:cNvPr>
          <p:cNvSpPr>
            <a:spLocks noGrp="1"/>
          </p:cNvSpPr>
          <p:nvPr>
            <p:ph type="title"/>
          </p:nvPr>
        </p:nvSpPr>
        <p:spPr>
          <a:xfrm>
            <a:off x="831850" y="1709738"/>
            <a:ext cx="10515600" cy="2852737"/>
          </a:xfrm>
        </p:spPr>
        <p:txBody>
          <a:bodyPr anchor="b"/>
          <a:lstStyle>
            <a:lvl1pPr>
              <a:defRPr sz="6000"/>
            </a:lvl1p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F177340B-32A2-5B4E-8685-A21059333B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B7C7B6-CC6A-9090-C234-1DDF2AB56BF5}"/>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5" name="Marcador de pie de página 4">
            <a:extLst>
              <a:ext uri="{FF2B5EF4-FFF2-40B4-BE49-F238E27FC236}">
                <a16:creationId xmlns:a16="http://schemas.microsoft.com/office/drawing/2014/main" id="{0C8A4460-AAD7-F99E-CF08-D3F843C3985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EFA4A036-6720-33B8-20A1-B480814A2A0C}"/>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7" name="Imagen 6" descr="Logotipo, Icono&#10;&#10;Descripción generada automáticamente">
            <a:extLst>
              <a:ext uri="{FF2B5EF4-FFF2-40B4-BE49-F238E27FC236}">
                <a16:creationId xmlns:a16="http://schemas.microsoft.com/office/drawing/2014/main" id="{7302C84D-DCEF-FD6C-8D4E-94FCBD5A6B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372104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56E5AE-3DA3-3EF5-9F51-1DDC27C5CB6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152A20D-F4FD-6AD4-C958-9E8490D1C52E}"/>
              </a:ext>
            </a:extLst>
          </p:cNvPr>
          <p:cNvSpPr>
            <a:spLocks noGrp="1"/>
          </p:cNvSpPr>
          <p:nvPr>
            <p:ph sz="half" idx="1"/>
          </p:nvPr>
        </p:nvSpPr>
        <p:spPr>
          <a:xfrm>
            <a:off x="838200" y="2811293"/>
            <a:ext cx="5181600" cy="336566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A91A40AB-C686-A454-EEC4-86E97031C849}"/>
              </a:ext>
            </a:extLst>
          </p:cNvPr>
          <p:cNvSpPr>
            <a:spLocks noGrp="1"/>
          </p:cNvSpPr>
          <p:nvPr>
            <p:ph sz="half" idx="2"/>
          </p:nvPr>
        </p:nvSpPr>
        <p:spPr>
          <a:xfrm>
            <a:off x="6172200" y="2811293"/>
            <a:ext cx="5181600" cy="3365669"/>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0C8E116-BC6E-89F5-4B78-95FCAC435EF1}"/>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6" name="Marcador de pie de página 5">
            <a:extLst>
              <a:ext uri="{FF2B5EF4-FFF2-40B4-BE49-F238E27FC236}">
                <a16:creationId xmlns:a16="http://schemas.microsoft.com/office/drawing/2014/main" id="{66EFBABB-B688-964F-6A2D-92E89F8F87D9}"/>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A1CA39B4-1BCA-84FE-2C63-55F7FA37748B}"/>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8" name="Imagen 7" descr="Logotipo, Icono&#10;&#10;Descripción generada automáticamente">
            <a:extLst>
              <a:ext uri="{FF2B5EF4-FFF2-40B4-BE49-F238E27FC236}">
                <a16:creationId xmlns:a16="http://schemas.microsoft.com/office/drawing/2014/main" id="{FD1C4605-D04A-BB9B-4DAD-2A43A1A03990}"/>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3678386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83AA83-EF30-3C5A-4C6F-A522CB03B494}"/>
              </a:ext>
            </a:extLst>
          </p:cNvPr>
          <p:cNvSpPr>
            <a:spLocks noGrp="1"/>
          </p:cNvSpPr>
          <p:nvPr>
            <p:ph type="title"/>
          </p:nvPr>
        </p:nvSpPr>
        <p:spPr>
          <a:xfrm>
            <a:off x="1605064" y="1147863"/>
            <a:ext cx="9750323" cy="1001949"/>
          </a:xfrm>
        </p:spPr>
        <p:txBody>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766D2607-6BE9-AE0F-71B2-FD70639314EA}"/>
              </a:ext>
            </a:extLst>
          </p:cNvPr>
          <p:cNvSpPr>
            <a:spLocks noGrp="1"/>
          </p:cNvSpPr>
          <p:nvPr>
            <p:ph type="body" idx="1"/>
          </p:nvPr>
        </p:nvSpPr>
        <p:spPr>
          <a:xfrm>
            <a:off x="839788" y="243839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4060563E-08B8-48BE-8528-48BBD6C16BA2}"/>
              </a:ext>
            </a:extLst>
          </p:cNvPr>
          <p:cNvSpPr>
            <a:spLocks noGrp="1"/>
          </p:cNvSpPr>
          <p:nvPr>
            <p:ph sz="half" idx="2"/>
          </p:nvPr>
        </p:nvSpPr>
        <p:spPr>
          <a:xfrm>
            <a:off x="839788" y="3428999"/>
            <a:ext cx="5157787" cy="276066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5" name="Marcador de texto 4">
            <a:extLst>
              <a:ext uri="{FF2B5EF4-FFF2-40B4-BE49-F238E27FC236}">
                <a16:creationId xmlns:a16="http://schemas.microsoft.com/office/drawing/2014/main" id="{782F2708-150B-CB01-9BA2-C3A71B18C7B6}"/>
              </a:ext>
            </a:extLst>
          </p:cNvPr>
          <p:cNvSpPr>
            <a:spLocks noGrp="1"/>
          </p:cNvSpPr>
          <p:nvPr>
            <p:ph type="body" sz="quarter" idx="3"/>
          </p:nvPr>
        </p:nvSpPr>
        <p:spPr>
          <a:xfrm>
            <a:off x="6172200" y="243839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CF120B-7A7F-6C50-0690-9DFDA47D2715}"/>
              </a:ext>
            </a:extLst>
          </p:cNvPr>
          <p:cNvSpPr>
            <a:spLocks noGrp="1"/>
          </p:cNvSpPr>
          <p:nvPr>
            <p:ph sz="quarter" idx="4"/>
          </p:nvPr>
        </p:nvSpPr>
        <p:spPr>
          <a:xfrm>
            <a:off x="6172200" y="3428999"/>
            <a:ext cx="5183188" cy="2760663"/>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7" name="Marcador de fecha 6">
            <a:extLst>
              <a:ext uri="{FF2B5EF4-FFF2-40B4-BE49-F238E27FC236}">
                <a16:creationId xmlns:a16="http://schemas.microsoft.com/office/drawing/2014/main" id="{ED67FFD8-9437-022A-DCA3-7C68AC43DCD6}"/>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8" name="Marcador de pie de página 7">
            <a:extLst>
              <a:ext uri="{FF2B5EF4-FFF2-40B4-BE49-F238E27FC236}">
                <a16:creationId xmlns:a16="http://schemas.microsoft.com/office/drawing/2014/main" id="{2B5F06EB-87D2-7118-C776-BEEAF250632D}"/>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C78E7166-24D0-377E-560B-C12EACA3DF8F}"/>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10" name="Imagen 9" descr="Logotipo, Icono&#10;&#10;Descripción generada automáticamente">
            <a:extLst>
              <a:ext uri="{FF2B5EF4-FFF2-40B4-BE49-F238E27FC236}">
                <a16:creationId xmlns:a16="http://schemas.microsoft.com/office/drawing/2014/main" id="{CF3B3984-E517-E718-C099-E08245AF7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1140776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A55A0-3267-7131-9C3A-E7D2CB4CE39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D62FF126-5370-7358-0D70-502223084DA8}"/>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4" name="Marcador de pie de página 3">
            <a:extLst>
              <a:ext uri="{FF2B5EF4-FFF2-40B4-BE49-F238E27FC236}">
                <a16:creationId xmlns:a16="http://schemas.microsoft.com/office/drawing/2014/main" id="{6D930DB4-65A0-2FC1-6402-D2511CDC449B}"/>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776B4183-6A8F-17C1-D9E0-8DFBFF9C1D91}"/>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6" name="Imagen 5" descr="Logotipo, Icono&#10;&#10;Descripción generada automáticamente">
            <a:extLst>
              <a:ext uri="{FF2B5EF4-FFF2-40B4-BE49-F238E27FC236}">
                <a16:creationId xmlns:a16="http://schemas.microsoft.com/office/drawing/2014/main" id="{151613A0-EDB7-7AEF-39F9-0D19139DF5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1734133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07DD1C0-1297-9E5D-2415-809CE745D313}"/>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3" name="Marcador de pie de página 2">
            <a:extLst>
              <a:ext uri="{FF2B5EF4-FFF2-40B4-BE49-F238E27FC236}">
                <a16:creationId xmlns:a16="http://schemas.microsoft.com/office/drawing/2014/main" id="{C31D8904-53E7-96E5-6DCC-FE5760571B0D}"/>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23951CB0-AEAF-DA4B-A4DE-934F0E00E619}"/>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5" name="Imagen 4" descr="Logotipo, Icono&#10;&#10;Descripción generada automáticamente">
            <a:extLst>
              <a:ext uri="{FF2B5EF4-FFF2-40B4-BE49-F238E27FC236}">
                <a16:creationId xmlns:a16="http://schemas.microsoft.com/office/drawing/2014/main" id="{4DEAD433-DAD1-18EB-523F-B7422C5CFB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104684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4CFA07-FCB5-828D-6064-09CE624CA778}"/>
              </a:ext>
            </a:extLst>
          </p:cNvPr>
          <p:cNvSpPr>
            <a:spLocks noGrp="1"/>
          </p:cNvSpPr>
          <p:nvPr>
            <p:ph type="title"/>
          </p:nvPr>
        </p:nvSpPr>
        <p:spPr>
          <a:xfrm>
            <a:off x="1734733" y="987425"/>
            <a:ext cx="3932237" cy="2271341"/>
          </a:xfrm>
        </p:spPr>
        <p:txBody>
          <a:bodyPr anchor="b"/>
          <a:lstStyle>
            <a:lvl1pPr>
              <a:defRPr sz="3200"/>
            </a:lvl1pPr>
          </a:lstStyle>
          <a:p>
            <a:r>
              <a:rPr lang="es-ES" dirty="0"/>
              <a:t>Haga clic para modificar el estilo de título del patrón</a:t>
            </a:r>
            <a:endParaRPr lang="es-CR" dirty="0"/>
          </a:p>
        </p:txBody>
      </p:sp>
      <p:sp>
        <p:nvSpPr>
          <p:cNvPr id="3" name="Marcador de contenido 2">
            <a:extLst>
              <a:ext uri="{FF2B5EF4-FFF2-40B4-BE49-F238E27FC236}">
                <a16:creationId xmlns:a16="http://schemas.microsoft.com/office/drawing/2014/main" id="{79015D5E-CED2-92EE-68E5-F3DC8B0921DC}"/>
              </a:ext>
            </a:extLst>
          </p:cNvPr>
          <p:cNvSpPr>
            <a:spLocks noGrp="1"/>
          </p:cNvSpPr>
          <p:nvPr>
            <p:ph idx="1"/>
          </p:nvPr>
        </p:nvSpPr>
        <p:spPr>
          <a:xfrm>
            <a:off x="5982510" y="987425"/>
            <a:ext cx="537287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4" name="Marcador de texto 3">
            <a:extLst>
              <a:ext uri="{FF2B5EF4-FFF2-40B4-BE49-F238E27FC236}">
                <a16:creationId xmlns:a16="http://schemas.microsoft.com/office/drawing/2014/main" id="{D4031562-2C99-6798-3CB8-03D5766CBA0D}"/>
              </a:ext>
            </a:extLst>
          </p:cNvPr>
          <p:cNvSpPr>
            <a:spLocks noGrp="1"/>
          </p:cNvSpPr>
          <p:nvPr>
            <p:ph type="body" sz="half" idx="2"/>
          </p:nvPr>
        </p:nvSpPr>
        <p:spPr>
          <a:xfrm>
            <a:off x="1734733" y="3421062"/>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573B9BF0-1238-F61B-F0C4-98EC51DE08B1}"/>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6" name="Marcador de pie de página 5">
            <a:extLst>
              <a:ext uri="{FF2B5EF4-FFF2-40B4-BE49-F238E27FC236}">
                <a16:creationId xmlns:a16="http://schemas.microsoft.com/office/drawing/2014/main" id="{731BD00A-CE9A-A444-D14E-DE6EB74E361B}"/>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7119677F-CAE1-1223-DB80-6D27DF03A782}"/>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8" name="Imagen 7" descr="Logotipo, Icono&#10;&#10;Descripción generada automáticamente">
            <a:extLst>
              <a:ext uri="{FF2B5EF4-FFF2-40B4-BE49-F238E27FC236}">
                <a16:creationId xmlns:a16="http://schemas.microsoft.com/office/drawing/2014/main" id="{9C055114-FD9A-118D-5534-25FDD1B770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1070195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981F37-031B-BB0E-F591-175EF95C92FD}"/>
              </a:ext>
            </a:extLst>
          </p:cNvPr>
          <p:cNvSpPr>
            <a:spLocks noGrp="1"/>
          </p:cNvSpPr>
          <p:nvPr>
            <p:ph type="title"/>
          </p:nvPr>
        </p:nvSpPr>
        <p:spPr>
          <a:xfrm>
            <a:off x="1789890" y="1254868"/>
            <a:ext cx="4114799" cy="1600200"/>
          </a:xfrm>
        </p:spPr>
        <p:txBody>
          <a:bodyPr anchor="b"/>
          <a:lstStyle>
            <a:lvl1pPr>
              <a:defRPr sz="3200"/>
            </a:lvl1pPr>
          </a:lstStyle>
          <a:p>
            <a:r>
              <a:rPr lang="es-ES" dirty="0"/>
              <a:t>Haga clic para modificar el estilo de título del patrón</a:t>
            </a:r>
            <a:endParaRPr lang="es-CR" dirty="0"/>
          </a:p>
        </p:txBody>
      </p:sp>
      <p:sp>
        <p:nvSpPr>
          <p:cNvPr id="3" name="Marcador de posición de imagen 2">
            <a:extLst>
              <a:ext uri="{FF2B5EF4-FFF2-40B4-BE49-F238E27FC236}">
                <a16:creationId xmlns:a16="http://schemas.microsoft.com/office/drawing/2014/main" id="{99BAC3C1-23C6-B9B1-EEE4-925C302ACC1F}"/>
              </a:ext>
            </a:extLst>
          </p:cNvPr>
          <p:cNvSpPr>
            <a:spLocks noGrp="1"/>
          </p:cNvSpPr>
          <p:nvPr>
            <p:ph type="pic" idx="1"/>
          </p:nvPr>
        </p:nvSpPr>
        <p:spPr>
          <a:xfrm>
            <a:off x="6096000" y="1254868"/>
            <a:ext cx="5259388" cy="460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083D0ED9-51BC-0C72-BC6E-45CBFB8A8F13}"/>
              </a:ext>
            </a:extLst>
          </p:cNvPr>
          <p:cNvSpPr>
            <a:spLocks noGrp="1"/>
          </p:cNvSpPr>
          <p:nvPr>
            <p:ph type="body" sz="half" idx="2"/>
          </p:nvPr>
        </p:nvSpPr>
        <p:spPr>
          <a:xfrm>
            <a:off x="1789890" y="2958998"/>
            <a:ext cx="4114799" cy="290205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DF737471-6BF5-193D-624A-6B05C718392C}"/>
              </a:ext>
            </a:extLst>
          </p:cNvPr>
          <p:cNvSpPr>
            <a:spLocks noGrp="1"/>
          </p:cNvSpPr>
          <p:nvPr>
            <p:ph type="dt" sz="half" idx="10"/>
          </p:nvPr>
        </p:nvSpPr>
        <p:spPr/>
        <p:txBody>
          <a:bodyPr/>
          <a:lstStyle/>
          <a:p>
            <a:fld id="{8CD237F9-6EA1-4027-A262-40DF514FD2E4}" type="datetimeFigureOut">
              <a:rPr lang="es-CR" smtClean="0"/>
              <a:t>10/11/22</a:t>
            </a:fld>
            <a:endParaRPr lang="es-CR"/>
          </a:p>
        </p:txBody>
      </p:sp>
      <p:sp>
        <p:nvSpPr>
          <p:cNvPr id="6" name="Marcador de pie de página 5">
            <a:extLst>
              <a:ext uri="{FF2B5EF4-FFF2-40B4-BE49-F238E27FC236}">
                <a16:creationId xmlns:a16="http://schemas.microsoft.com/office/drawing/2014/main" id="{D6FFC6F7-4C9A-C6E7-24E9-812A9C2BAC87}"/>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D956D414-2A8C-3026-08F0-018EEDA6F6D5}"/>
              </a:ext>
            </a:extLst>
          </p:cNvPr>
          <p:cNvSpPr>
            <a:spLocks noGrp="1"/>
          </p:cNvSpPr>
          <p:nvPr>
            <p:ph type="sldNum" sz="quarter" idx="12"/>
          </p:nvPr>
        </p:nvSpPr>
        <p:spPr/>
        <p:txBody>
          <a:bodyPr/>
          <a:lstStyle/>
          <a:p>
            <a:fld id="{AD1BEF3F-E320-49DA-8FF1-559E2EB3FFD4}" type="slidenum">
              <a:rPr lang="es-CR" smtClean="0"/>
              <a:t>‹Nº›</a:t>
            </a:fld>
            <a:endParaRPr lang="es-CR"/>
          </a:p>
        </p:txBody>
      </p:sp>
      <p:pic>
        <p:nvPicPr>
          <p:cNvPr id="8" name="Imagen 7" descr="Logotipo, Icono&#10;&#10;Descripción generada automáticamente">
            <a:extLst>
              <a:ext uri="{FF2B5EF4-FFF2-40B4-BE49-F238E27FC236}">
                <a16:creationId xmlns:a16="http://schemas.microsoft.com/office/drawing/2014/main" id="{B8561808-1210-59B4-1B6A-3CFACD98B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663957" cy="1993396"/>
          </a:xfrm>
          <a:prstGeom prst="rect">
            <a:avLst/>
          </a:prstGeom>
        </p:spPr>
      </p:pic>
    </p:spTree>
    <p:extLst>
      <p:ext uri="{BB962C8B-B14F-4D97-AF65-F5344CB8AC3E}">
        <p14:creationId xmlns:p14="http://schemas.microsoft.com/office/powerpoint/2010/main" val="3923384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F5E738-A379-C9C5-ED4E-DFA08B880947}"/>
              </a:ext>
            </a:extLst>
          </p:cNvPr>
          <p:cNvSpPr>
            <a:spLocks noGrp="1"/>
          </p:cNvSpPr>
          <p:nvPr>
            <p:ph type="title"/>
          </p:nvPr>
        </p:nvSpPr>
        <p:spPr>
          <a:xfrm>
            <a:off x="2014732" y="1205635"/>
            <a:ext cx="9339068"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R" dirty="0"/>
          </a:p>
        </p:txBody>
      </p:sp>
      <p:sp>
        <p:nvSpPr>
          <p:cNvPr id="3" name="Marcador de texto 2">
            <a:extLst>
              <a:ext uri="{FF2B5EF4-FFF2-40B4-BE49-F238E27FC236}">
                <a16:creationId xmlns:a16="http://schemas.microsoft.com/office/drawing/2014/main" id="{457BCF2E-3CCF-B3D2-8295-C91667ED46F2}"/>
              </a:ext>
            </a:extLst>
          </p:cNvPr>
          <p:cNvSpPr>
            <a:spLocks noGrp="1"/>
          </p:cNvSpPr>
          <p:nvPr>
            <p:ph type="body" idx="1"/>
          </p:nvPr>
        </p:nvSpPr>
        <p:spPr>
          <a:xfrm>
            <a:off x="838200" y="2844799"/>
            <a:ext cx="10515600" cy="3332163"/>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R" dirty="0"/>
          </a:p>
        </p:txBody>
      </p:sp>
      <p:sp>
        <p:nvSpPr>
          <p:cNvPr id="4" name="Marcador de fecha 3">
            <a:extLst>
              <a:ext uri="{FF2B5EF4-FFF2-40B4-BE49-F238E27FC236}">
                <a16:creationId xmlns:a16="http://schemas.microsoft.com/office/drawing/2014/main" id="{4A1D55D6-650D-2463-C758-BA5ADF1BDE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237F9-6EA1-4027-A262-40DF514FD2E4}" type="datetimeFigureOut">
              <a:rPr lang="es-CR" smtClean="0"/>
              <a:t>10/11/22</a:t>
            </a:fld>
            <a:endParaRPr lang="es-CR"/>
          </a:p>
        </p:txBody>
      </p:sp>
      <p:sp>
        <p:nvSpPr>
          <p:cNvPr id="5" name="Marcador de pie de página 4">
            <a:extLst>
              <a:ext uri="{FF2B5EF4-FFF2-40B4-BE49-F238E27FC236}">
                <a16:creationId xmlns:a16="http://schemas.microsoft.com/office/drawing/2014/main" id="{810241AC-2033-B7CE-8C0E-BDD44C33FD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87EB5CF2-5B1E-94FA-4E7F-C7F71C696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BEF3F-E320-49DA-8FF1-559E2EB3FFD4}" type="slidenum">
              <a:rPr lang="es-CR" smtClean="0"/>
              <a:t>‹Nº›</a:t>
            </a:fld>
            <a:endParaRPr lang="es-CR"/>
          </a:p>
        </p:txBody>
      </p:sp>
      <p:pic>
        <p:nvPicPr>
          <p:cNvPr id="10" name="Imagen 9" descr="Imagen que contiene Logotipo&#10;&#10;Descripción generada automáticamente">
            <a:extLst>
              <a:ext uri="{FF2B5EF4-FFF2-40B4-BE49-F238E27FC236}">
                <a16:creationId xmlns:a16="http://schemas.microsoft.com/office/drawing/2014/main" id="{A1B7368A-B79C-2319-724D-8844E76ADAFB}"/>
              </a:ext>
            </a:extLst>
          </p:cNvPr>
          <p:cNvPicPr>
            <a:picLocks noGrp="1" noRot="1" noChangeAspect="1" noMove="1" noResize="1" noEditPoints="1" noAdjustHandles="1" noChangeArrowheads="1" noChangeShapeType="1" noCrop="1"/>
          </p:cNvPicPr>
          <p:nvPr userDrawn="1"/>
        </p:nvPicPr>
        <p:blipFill>
          <a:blip r:embed="rId17">
            <a:extLst>
              <a:ext uri="{28A0092B-C50C-407E-A947-70E740481C1C}">
                <a14:useLocalDpi xmlns:a14="http://schemas.microsoft.com/office/drawing/2010/main" val="0"/>
              </a:ext>
            </a:extLst>
          </a:blip>
          <a:stretch>
            <a:fillRect/>
          </a:stretch>
        </p:blipFill>
        <p:spPr>
          <a:xfrm>
            <a:off x="8900704" y="-278000"/>
            <a:ext cx="3180459" cy="1483635"/>
          </a:xfrm>
          <a:prstGeom prst="rect">
            <a:avLst/>
          </a:prstGeom>
        </p:spPr>
      </p:pic>
    </p:spTree>
    <p:extLst>
      <p:ext uri="{BB962C8B-B14F-4D97-AF65-F5344CB8AC3E}">
        <p14:creationId xmlns:p14="http://schemas.microsoft.com/office/powerpoint/2010/main" val="39022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1" r:id="rId15"/>
  </p:sldLayoutIdLst>
  <p:txStyles>
    <p:titleStyle>
      <a:lvl1pPr algn="l" defTabSz="914400" rtl="0" eaLnBrk="1" latinLnBrk="0" hangingPunct="1">
        <a:lnSpc>
          <a:spcPct val="90000"/>
        </a:lnSpc>
        <a:spcBef>
          <a:spcPct val="0"/>
        </a:spcBef>
        <a:buNone/>
        <a:defRPr sz="4400" b="1" kern="1200">
          <a:solidFill>
            <a:schemeClr val="tx1"/>
          </a:solidFill>
          <a:latin typeface="Open Sauce Sa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uce Sa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uce Sa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uce Sa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uce Sa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Una persona sosteniendo una laptop&#10;&#10;Descripción generada automáticamente con confianza media">
            <a:extLst>
              <a:ext uri="{FF2B5EF4-FFF2-40B4-BE49-F238E27FC236}">
                <a16:creationId xmlns:a16="http://schemas.microsoft.com/office/drawing/2014/main" id="{25619DDB-F539-3FCE-7F01-9868A3C3F26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96" r="26296"/>
          <a:stretch>
            <a:fillRect/>
          </a:stretch>
        </p:blipFill>
        <p:spPr/>
      </p:pic>
      <p:pic>
        <p:nvPicPr>
          <p:cNvPr id="6" name="image1.jpg" descr="Imagen que contiene Logotipo&#10;&#10;Descripción generada automáticamente">
            <a:extLst>
              <a:ext uri="{FF2B5EF4-FFF2-40B4-BE49-F238E27FC236}">
                <a16:creationId xmlns:a16="http://schemas.microsoft.com/office/drawing/2014/main" id="{BCECDEC0-1DC7-3B29-DA11-5DF0BAB53AF8}"/>
              </a:ext>
            </a:extLst>
          </p:cNvPr>
          <p:cNvPicPr/>
          <p:nvPr/>
        </p:nvPicPr>
        <p:blipFill>
          <a:blip r:embed="rId3"/>
          <a:srcRect l="10802" t="15114" r="10244" b="13160"/>
          <a:stretch>
            <a:fillRect/>
          </a:stretch>
        </p:blipFill>
        <p:spPr>
          <a:xfrm>
            <a:off x="5002306" y="136338"/>
            <a:ext cx="1362635" cy="799563"/>
          </a:xfrm>
          <a:prstGeom prst="rect">
            <a:avLst/>
          </a:prstGeom>
          <a:ln/>
        </p:spPr>
      </p:pic>
      <p:sp>
        <p:nvSpPr>
          <p:cNvPr id="4" name="CuadroTexto 3">
            <a:extLst>
              <a:ext uri="{FF2B5EF4-FFF2-40B4-BE49-F238E27FC236}">
                <a16:creationId xmlns:a16="http://schemas.microsoft.com/office/drawing/2014/main" id="{1A8B9F02-9495-1ED4-F9A0-B1188AF690E1}"/>
              </a:ext>
            </a:extLst>
          </p:cNvPr>
          <p:cNvSpPr txBox="1"/>
          <p:nvPr/>
        </p:nvSpPr>
        <p:spPr>
          <a:xfrm>
            <a:off x="9476975" y="4221446"/>
            <a:ext cx="2061882" cy="369332"/>
          </a:xfrm>
          <a:prstGeom prst="rect">
            <a:avLst/>
          </a:prstGeom>
          <a:noFill/>
        </p:spPr>
        <p:txBody>
          <a:bodyPr wrap="square" rtlCol="0">
            <a:spAutoFit/>
          </a:bodyPr>
          <a:lstStyle/>
          <a:p>
            <a:r>
              <a:rPr lang="es-SV" sz="1800" dirty="0">
                <a:solidFill>
                  <a:schemeClr val="accent4">
                    <a:lumMod val="75000"/>
                  </a:schemeClr>
                </a:solidFill>
                <a:effectLst/>
                <a:latin typeface="Calibri" panose="020F0502020204030204" pitchFamily="34" charset="0"/>
                <a:ea typeface="Arial" panose="020B0604020202020204" pitchFamily="34" charset="0"/>
              </a:rPr>
              <a:t>Noviembre 2022</a:t>
            </a:r>
            <a:endParaRPr lang="es-CR" dirty="0">
              <a:solidFill>
                <a:schemeClr val="accent4">
                  <a:lumMod val="75000"/>
                </a:schemeClr>
              </a:solidFill>
            </a:endParaRPr>
          </a:p>
        </p:txBody>
      </p:sp>
      <p:sp>
        <p:nvSpPr>
          <p:cNvPr id="3" name="Cuadro de texto 9">
            <a:extLst>
              <a:ext uri="{FF2B5EF4-FFF2-40B4-BE49-F238E27FC236}">
                <a16:creationId xmlns:a16="http://schemas.microsoft.com/office/drawing/2014/main" id="{8FD08F47-75BF-9345-7666-788447348DC6}"/>
              </a:ext>
            </a:extLst>
          </p:cNvPr>
          <p:cNvSpPr txBox="1">
            <a:spLocks noGrp="1" noChangeArrowheads="1"/>
          </p:cNvSpPr>
          <p:nvPr>
            <p:ph type="ctrTitle"/>
          </p:nvPr>
        </p:nvSpPr>
        <p:spPr bwMode="auto">
          <a:xfrm>
            <a:off x="5782933" y="1570816"/>
            <a:ext cx="6078537" cy="213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CR" sz="2000" b="1" dirty="0">
                <a:solidFill>
                  <a:srgbClr val="003366"/>
                </a:solidFill>
                <a:effectLst/>
                <a:latin typeface="Lucida Sans" panose="020B0602030504020204" pitchFamily="34" charset="77"/>
                <a:ea typeface="Calibri" panose="020F0502020204030204" pitchFamily="34" charset="0"/>
                <a:cs typeface="Times New Roman" panose="02020603050405020304" pitchFamily="18" charset="0"/>
              </a:rPr>
              <a:t> </a:t>
            </a:r>
            <a:endParaRPr lang="es-C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CR" sz="2400" dirty="0">
                <a:solidFill>
                  <a:srgbClr val="003366"/>
                </a:solidFill>
                <a:effectLst/>
                <a:latin typeface="Lucida Sans" panose="020B0602030504020204" pitchFamily="34" charset="77"/>
                <a:ea typeface="Calibri" panose="020F0502020204030204" pitchFamily="34" charset="0"/>
                <a:cs typeface="Times New Roman" panose="02020603050405020304" pitchFamily="18" charset="0"/>
              </a:rPr>
              <a:t>De la Contratación Administrativa a la Contratación Pública, una perspectiva municipal</a:t>
            </a: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7546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1721925" y="496231"/>
            <a:ext cx="9628312" cy="664797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Potenciar un sistema digital unificado.</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Prohibiciones, un régimen diferente (sanciones penales).</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Reducción de excepciones para fomentar la competencia.</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Simplificación de procedimientos (tres procesos ordinarios de compras y umbrales simplificados).</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Simplificación de las excepciones a los procesos de compras.</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Control eficiente y proporcional (régimen recursivo).</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Un único marco legal (simplificación de la actividad de contratación pública).</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Impugnaciones temerarias (sanción pecuniaria).</a:t>
            </a:r>
          </a:p>
          <a:p>
            <a:pPr marL="285750" indent="-285750" algn="just">
              <a:lnSpc>
                <a:spcPct val="150000"/>
              </a:lnSpc>
              <a:buFont typeface="Arial" panose="020B0604020202020204" pitchFamily="34" charset="0"/>
              <a:buChar char="•"/>
            </a:pPr>
            <a:r>
              <a:rPr lang="es-ES" sz="1700" dirty="0">
                <a:latin typeface="Arial" panose="020B0604020202020204" pitchFamily="34" charset="0"/>
                <a:cs typeface="Arial" panose="020B0604020202020204" pitchFamily="34" charset="0"/>
              </a:rPr>
              <a:t>Potenciar diferentes formas y modalidades de contrato (en contratos de suministro: entrega según demanda y ejecución por consignación y Convenio Marco, regulación y posibilidad de su uso para obra pública).</a:t>
            </a:r>
          </a:p>
          <a:p>
            <a:pPr marL="285750" indent="-285750" algn="just">
              <a:lnSpc>
                <a:spcPct val="150000"/>
              </a:lnSpc>
              <a:buFont typeface="Arial" panose="020B0604020202020204" pitchFamily="34" charset="0"/>
              <a:buChar char="•"/>
            </a:pPr>
            <a:r>
              <a:rPr lang="es-CR" sz="1700" dirty="0">
                <a:latin typeface="Arial" panose="020B0604020202020204" pitchFamily="34" charset="0"/>
                <a:cs typeface="Arial" panose="020B0604020202020204" pitchFamily="34" charset="0"/>
              </a:rPr>
              <a:t>Innovación de regulación sobre temas estratégicos: Fortalecimiento de PYMES, Gestión Sostenible de las compras, Participación de Grupos vulnerables, Favorecimiento de la Innovación.</a:t>
            </a:r>
          </a:p>
          <a:p>
            <a:pPr marL="285750" indent="-285750" algn="just">
              <a:lnSpc>
                <a:spcPct val="150000"/>
              </a:lnSpc>
              <a:buFont typeface="Arial" panose="020B0604020202020204" pitchFamily="34" charset="0"/>
              <a:buChar char="•"/>
            </a:pPr>
            <a:r>
              <a:rPr lang="es-CR" sz="1700" dirty="0">
                <a:latin typeface="Arial" panose="020B0604020202020204" pitchFamily="34" charset="0"/>
                <a:cs typeface="Arial" panose="020B0604020202020204" pitchFamily="34" charset="0"/>
              </a:rPr>
              <a:t>Profesionalización de los encargados de compras.</a:t>
            </a:r>
          </a:p>
          <a:p>
            <a:endParaRPr lang="es-CR" dirty="0"/>
          </a:p>
        </p:txBody>
      </p:sp>
    </p:spTree>
    <p:extLst>
      <p:ext uri="{BB962C8B-B14F-4D97-AF65-F5344CB8AC3E}">
        <p14:creationId xmlns:p14="http://schemas.microsoft.com/office/powerpoint/2010/main" val="1436685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6">
            <a:extLst>
              <a:ext uri="{FF2B5EF4-FFF2-40B4-BE49-F238E27FC236}">
                <a16:creationId xmlns:a16="http://schemas.microsoft.com/office/drawing/2014/main" id="{244F8FEC-9F30-1927-6B5B-F4031EC215FC}"/>
              </a:ext>
            </a:extLst>
          </p:cNvPr>
          <p:cNvGraphicFramePr>
            <a:graphicFrameLocks/>
          </p:cNvGraphicFramePr>
          <p:nvPr>
            <p:extLst>
              <p:ext uri="{D42A27DB-BD31-4B8C-83A1-F6EECF244321}">
                <p14:modId xmlns:p14="http://schemas.microsoft.com/office/powerpoint/2010/main" val="2374053110"/>
              </p:ext>
            </p:extLst>
          </p:nvPr>
        </p:nvGraphicFramePr>
        <p:xfrm>
          <a:off x="1557806" y="950026"/>
          <a:ext cx="8568952" cy="5727176"/>
        </p:xfrm>
        <a:graphic>
          <a:graphicData uri="http://schemas.openxmlformats.org/drawingml/2006/table">
            <a:tbl>
              <a:tblPr firstRow="1" bandRow="1">
                <a:tableStyleId>{3B4B98B0-60AC-42C2-AFA5-B58CD77FA1E5}</a:tableStyleId>
              </a:tblPr>
              <a:tblGrid>
                <a:gridCol w="4284476">
                  <a:extLst>
                    <a:ext uri="{9D8B030D-6E8A-4147-A177-3AD203B41FA5}">
                      <a16:colId xmlns:a16="http://schemas.microsoft.com/office/drawing/2014/main" val="20000"/>
                    </a:ext>
                  </a:extLst>
                </a:gridCol>
                <a:gridCol w="4284476">
                  <a:extLst>
                    <a:ext uri="{9D8B030D-6E8A-4147-A177-3AD203B41FA5}">
                      <a16:colId xmlns:a16="http://schemas.microsoft.com/office/drawing/2014/main" val="20001"/>
                    </a:ext>
                  </a:extLst>
                </a:gridCol>
              </a:tblGrid>
              <a:tr h="434273">
                <a:tc>
                  <a:txBody>
                    <a:bodyPr/>
                    <a:lstStyle/>
                    <a:p>
                      <a:pPr algn="ctr"/>
                      <a:r>
                        <a:rPr lang="es-CR" sz="2800" dirty="0">
                          <a:solidFill>
                            <a:schemeClr val="tx1"/>
                          </a:solidFill>
                          <a:latin typeface="Arial" pitchFamily="34" charset="0"/>
                          <a:cs typeface="Arial" pitchFamily="34" charset="0"/>
                        </a:rPr>
                        <a:t>LCA</a:t>
                      </a:r>
                    </a:p>
                  </a:txBody>
                  <a:tcPr/>
                </a:tc>
                <a:tc>
                  <a:txBody>
                    <a:bodyPr/>
                    <a:lstStyle/>
                    <a:p>
                      <a:pPr algn="ctr"/>
                      <a:r>
                        <a:rPr lang="es-CR" sz="2800" dirty="0">
                          <a:solidFill>
                            <a:schemeClr val="tx1"/>
                          </a:solidFill>
                          <a:latin typeface="Arial" pitchFamily="34" charset="0"/>
                          <a:cs typeface="Arial" pitchFamily="34" charset="0"/>
                        </a:rPr>
                        <a:t>LGCP</a:t>
                      </a:r>
                    </a:p>
                  </a:txBody>
                  <a:tcPr/>
                </a:tc>
                <a:extLst>
                  <a:ext uri="{0D108BD9-81ED-4DB2-BD59-A6C34878D82A}">
                    <a16:rowId xmlns:a16="http://schemas.microsoft.com/office/drawing/2014/main" val="10000"/>
                  </a:ext>
                </a:extLst>
              </a:tr>
              <a:tr h="316124">
                <a:tc>
                  <a:txBody>
                    <a:bodyPr/>
                    <a:lstStyle/>
                    <a:p>
                      <a:pPr algn="l" rtl="0" fontAlgn="ct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l" rtl="0" fontAlgn="ct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1"/>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 10 estratos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3  umbrales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2"/>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Contratación directa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Licitación reducida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3"/>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 ⅓ del plazo para objetar el cartel</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Plazo cierto para objetar: 8 o 3 días</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4"/>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 Más de 9 autorizaciones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Se eliminan autorizaciones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5"/>
                  </a:ext>
                </a:extLst>
              </a:tr>
              <a:tr h="423842">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 Levantamiento de prohibición por la Contraloría General de la República</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 Se elimina el levantamiento de prohibición. Regulación de tipo penal</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6"/>
                  </a:ext>
                </a:extLst>
              </a:tr>
              <a:tr h="422917">
                <a:tc>
                  <a:txBody>
                    <a:bodyPr/>
                    <a:lstStyle/>
                    <a:p>
                      <a:pPr algn="just" rtl="0" fontAlgn="ct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7"/>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Diferentes regímenes de contratación</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Un sólo régimen de contratación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8"/>
                  </a:ext>
                </a:extLst>
              </a:tr>
              <a:tr h="423842">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No existe regulación referida a compra pública estratégica propiamente.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Se incorpora regulación sobre contratación pública estratégica</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09"/>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No regula un marco ético propiamente dicho</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Se regula un marco ético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0"/>
                  </a:ext>
                </a:extLst>
              </a:tr>
              <a:tr h="316124">
                <a:tc>
                  <a:txBody>
                    <a:bodyPr/>
                    <a:lstStyle/>
                    <a:p>
                      <a:pPr algn="just" rtl="0" fontAlgn="ctr"/>
                      <a:r>
                        <a:rPr lang="es-CR" sz="1400" u="none" strike="noStrike">
                          <a:solidFill>
                            <a:schemeClr val="tx1"/>
                          </a:solidFill>
                          <a:effectLst/>
                          <a:latin typeface="Arial" panose="020B0604020202020204" pitchFamily="34" charset="0"/>
                          <a:cs typeface="Arial" panose="020B0604020202020204" pitchFamily="34" charset="0"/>
                        </a:rPr>
                        <a:t>Esquema recursivo complejo</a:t>
                      </a:r>
                      <a:endParaRPr lang="es-CR" sz="14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Esquema recursivo simple</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1"/>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Escasos registros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Diferentes registros de acceso público</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2"/>
                  </a:ext>
                </a:extLst>
              </a:tr>
              <a:tr h="316124">
                <a:tc>
                  <a:txBody>
                    <a:bodyPr/>
                    <a:lstStyle/>
                    <a:p>
                      <a:pPr algn="just" rtl="0" fontAlgn="ctr"/>
                      <a:r>
                        <a:rPr lang="es-CR" sz="1400" u="none" strike="noStrike">
                          <a:solidFill>
                            <a:schemeClr val="tx1"/>
                          </a:solidFill>
                          <a:effectLst/>
                          <a:latin typeface="Arial" panose="020B0604020202020204" pitchFamily="34" charset="0"/>
                          <a:cs typeface="Arial" panose="020B0604020202020204" pitchFamily="34" charset="0"/>
                        </a:rPr>
                        <a:t>No existe sanción para recursos temerarios</a:t>
                      </a:r>
                      <a:endParaRPr lang="es-CR" sz="1400" b="0" i="0" u="none" strike="noStrike">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Multa ante recursos temerarios</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3"/>
                  </a:ext>
                </a:extLst>
              </a:tr>
              <a:tr h="316124">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Modificación contractual muy amplia</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Se limita la modificación contractual</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4"/>
                  </a:ext>
                </a:extLst>
              </a:tr>
              <a:tr h="422917">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No existe figura de la caducidad del </a:t>
                      </a:r>
                    </a:p>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contrato ante la inactividad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tc>
                  <a:txBody>
                    <a:bodyPr/>
                    <a:lstStyle/>
                    <a:p>
                      <a:pPr algn="just" rtl="0" fontAlgn="ctr"/>
                      <a:r>
                        <a:rPr lang="es-CR" sz="1400" u="none" strike="noStrike" dirty="0">
                          <a:solidFill>
                            <a:schemeClr val="tx1"/>
                          </a:solidFill>
                          <a:effectLst/>
                          <a:latin typeface="Arial" panose="020B0604020202020204" pitchFamily="34" charset="0"/>
                          <a:cs typeface="Arial" panose="020B0604020202020204" pitchFamily="34" charset="0"/>
                        </a:rPr>
                        <a:t>Caducidad del contrato </a:t>
                      </a:r>
                      <a:endParaRPr lang="es-CR" sz="1400" b="0" i="0" u="none" strike="noStrike" dirty="0">
                        <a:solidFill>
                          <a:schemeClr val="tx1"/>
                        </a:solidFill>
                        <a:effectLst/>
                        <a:latin typeface="Arial" pitchFamily="34" charset="0"/>
                        <a:cs typeface="Arial" pitchFamily="34" charset="0"/>
                      </a:endParaRPr>
                    </a:p>
                  </a:txBody>
                  <a:tcPr marL="9525" marR="952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92566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1092530" y="747201"/>
            <a:ext cx="11218223" cy="6232475"/>
          </a:xfrm>
          <a:prstGeom prst="rect">
            <a:avLst/>
          </a:prstGeom>
          <a:noFill/>
        </p:spPr>
        <p:txBody>
          <a:bodyPr wrap="square" rtlCol="0">
            <a:spAutoFit/>
          </a:bodyPr>
          <a:lstStyle/>
          <a:p>
            <a:pPr marL="0" indent="0" algn="ctr">
              <a:buNone/>
            </a:pPr>
            <a:r>
              <a:rPr lang="es-ES" sz="3600" b="1" dirty="0">
                <a:latin typeface="Arial" panose="020B0604020202020204" pitchFamily="34" charset="0"/>
                <a:cs typeface="Arial" panose="020B0604020202020204" pitchFamily="34" charset="0"/>
              </a:rPr>
              <a:t>JERARQUÍA DE FUENTES</a:t>
            </a:r>
          </a:p>
          <a:p>
            <a:pPr marL="0" indent="0" algn="just">
              <a:buNone/>
            </a:pPr>
            <a:endParaRPr lang="es-ES" b="1" dirty="0">
              <a:latin typeface="Arial" panose="020B0604020202020204" pitchFamily="34" charset="0"/>
              <a:cs typeface="Arial" panose="020B0604020202020204" pitchFamily="34" charset="0"/>
            </a:endParaRPr>
          </a:p>
          <a:p>
            <a:pPr marL="0" indent="0" algn="just">
              <a:lnSpc>
                <a:spcPct val="150000"/>
              </a:lnSpc>
              <a:buNone/>
            </a:pPr>
            <a:r>
              <a:rPr lang="es-ES" sz="2000" dirty="0">
                <a:latin typeface="Arial" panose="020B0604020202020204" pitchFamily="34" charset="0"/>
                <a:cs typeface="Arial" panose="020B0604020202020204" pitchFamily="34" charset="0"/>
              </a:rPr>
              <a:t>La jerarquía de las normas en contratación pública se sujetará al siguiente orden: </a:t>
            </a:r>
          </a:p>
          <a:p>
            <a:pPr marL="0" indent="0" algn="just">
              <a:lnSpc>
                <a:spcPct val="150000"/>
              </a:lnSpc>
              <a:buNone/>
            </a:pPr>
            <a:r>
              <a:rPr lang="es-ES" sz="2000" dirty="0">
                <a:latin typeface="Arial" panose="020B0604020202020204" pitchFamily="34" charset="0"/>
                <a:cs typeface="Arial" panose="020B0604020202020204" pitchFamily="34" charset="0"/>
              </a:rPr>
              <a:t>a) Constitución Política.</a:t>
            </a:r>
          </a:p>
          <a:p>
            <a:pPr marL="0" indent="0" algn="just">
              <a:lnSpc>
                <a:spcPct val="150000"/>
              </a:lnSpc>
              <a:buNone/>
            </a:pPr>
            <a:r>
              <a:rPr lang="es-ES" sz="2000" dirty="0">
                <a:latin typeface="Arial" panose="020B0604020202020204" pitchFamily="34" charset="0"/>
                <a:cs typeface="Arial" panose="020B0604020202020204" pitchFamily="34" charset="0"/>
              </a:rPr>
              <a:t>b) Instrumentos Internacionales. </a:t>
            </a:r>
          </a:p>
          <a:p>
            <a:pPr marL="0" indent="0" algn="just">
              <a:lnSpc>
                <a:spcPct val="150000"/>
              </a:lnSpc>
              <a:buNone/>
            </a:pPr>
            <a:r>
              <a:rPr lang="es-ES" sz="2000" dirty="0">
                <a:latin typeface="Arial" panose="020B0604020202020204" pitchFamily="34" charset="0"/>
                <a:cs typeface="Arial" panose="020B0604020202020204" pitchFamily="34" charset="0"/>
              </a:rPr>
              <a:t>c) Ley General de Contratación Pública. </a:t>
            </a:r>
          </a:p>
          <a:p>
            <a:pPr marL="0" indent="0" algn="just">
              <a:lnSpc>
                <a:spcPct val="150000"/>
              </a:lnSpc>
              <a:buNone/>
            </a:pPr>
            <a:r>
              <a:rPr lang="es-ES" sz="2000" dirty="0">
                <a:latin typeface="Arial" panose="020B0604020202020204" pitchFamily="34" charset="0"/>
                <a:cs typeface="Arial" panose="020B0604020202020204" pitchFamily="34" charset="0"/>
              </a:rPr>
              <a:t>d)  Ley General de la Administración Pública.  </a:t>
            </a:r>
          </a:p>
          <a:p>
            <a:pPr marL="0" indent="0" algn="just">
              <a:lnSpc>
                <a:spcPct val="150000"/>
              </a:lnSpc>
              <a:buNone/>
            </a:pPr>
            <a:r>
              <a:rPr lang="es-ES" sz="2000" dirty="0">
                <a:latin typeface="Arial" panose="020B0604020202020204" pitchFamily="34" charset="0"/>
                <a:cs typeface="Arial" panose="020B0604020202020204" pitchFamily="34" charset="0"/>
              </a:rPr>
              <a:t>e)  Otras leyes. </a:t>
            </a:r>
          </a:p>
          <a:p>
            <a:pPr marL="0" indent="0" algn="just">
              <a:lnSpc>
                <a:spcPct val="150000"/>
              </a:lnSpc>
              <a:buNone/>
            </a:pPr>
            <a:r>
              <a:rPr lang="es-ES" sz="2000" dirty="0">
                <a:latin typeface="Arial" panose="020B0604020202020204" pitchFamily="34" charset="0"/>
                <a:cs typeface="Arial" panose="020B0604020202020204" pitchFamily="34" charset="0"/>
              </a:rPr>
              <a:t>f) Reglamento a la Ley General de Contratación Pública. </a:t>
            </a:r>
          </a:p>
          <a:p>
            <a:pPr marL="0" indent="0" algn="just">
              <a:lnSpc>
                <a:spcPct val="150000"/>
              </a:lnSpc>
              <a:buNone/>
            </a:pPr>
            <a:r>
              <a:rPr lang="es-ES" sz="2000" dirty="0">
                <a:latin typeface="Arial" panose="020B0604020202020204" pitchFamily="34" charset="0"/>
                <a:cs typeface="Arial" panose="020B0604020202020204" pitchFamily="34" charset="0"/>
              </a:rPr>
              <a:t>g) Otros decretos ejecutivos y reglamentos. </a:t>
            </a:r>
          </a:p>
          <a:p>
            <a:pPr marL="0" indent="0" algn="just">
              <a:lnSpc>
                <a:spcPct val="150000"/>
              </a:lnSpc>
              <a:buNone/>
            </a:pPr>
            <a:r>
              <a:rPr lang="es-ES" sz="2000" dirty="0">
                <a:latin typeface="Arial" panose="020B0604020202020204" pitchFamily="34" charset="0"/>
                <a:cs typeface="Arial" panose="020B0604020202020204" pitchFamily="34" charset="0"/>
              </a:rPr>
              <a:t>h) </a:t>
            </a:r>
            <a:r>
              <a:rPr lang="es-ES" sz="2000" u="sng" dirty="0">
                <a:latin typeface="Arial" panose="020B0604020202020204" pitchFamily="34" charset="0"/>
                <a:cs typeface="Arial" panose="020B0604020202020204" pitchFamily="34" charset="0"/>
              </a:rPr>
              <a:t>La normativa técnica aplicable según el objeto de la contratación</a:t>
            </a:r>
            <a:r>
              <a:rPr lang="es-ES" sz="2000" dirty="0">
                <a:latin typeface="Arial" panose="020B0604020202020204" pitchFamily="34" charset="0"/>
                <a:cs typeface="Arial" panose="020B0604020202020204" pitchFamily="34" charset="0"/>
              </a:rPr>
              <a:t>. </a:t>
            </a:r>
          </a:p>
          <a:p>
            <a:pPr marL="0" indent="0" algn="just">
              <a:lnSpc>
                <a:spcPct val="150000"/>
              </a:lnSpc>
              <a:buNone/>
            </a:pPr>
            <a:r>
              <a:rPr lang="es-ES" sz="2000" dirty="0">
                <a:latin typeface="Arial" panose="020B0604020202020204" pitchFamily="34" charset="0"/>
                <a:cs typeface="Arial" panose="020B0604020202020204" pitchFamily="34" charset="0"/>
              </a:rPr>
              <a:t>i) El pliego de condiciones. </a:t>
            </a:r>
          </a:p>
          <a:p>
            <a:pPr marL="0" indent="0" algn="just">
              <a:lnSpc>
                <a:spcPct val="150000"/>
              </a:lnSpc>
              <a:buNone/>
            </a:pPr>
            <a:r>
              <a:rPr lang="es-ES" sz="2000" dirty="0">
                <a:latin typeface="Arial" panose="020B0604020202020204" pitchFamily="34" charset="0"/>
                <a:cs typeface="Arial" panose="020B0604020202020204" pitchFamily="34" charset="0"/>
              </a:rPr>
              <a:t>j)  El respectivo contrato. </a:t>
            </a:r>
          </a:p>
          <a:p>
            <a:endParaRPr lang="es-CR" dirty="0"/>
          </a:p>
        </p:txBody>
      </p:sp>
    </p:spTree>
    <p:extLst>
      <p:ext uri="{BB962C8B-B14F-4D97-AF65-F5344CB8AC3E}">
        <p14:creationId xmlns:p14="http://schemas.microsoft.com/office/powerpoint/2010/main" val="3959478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486888" y="2185060"/>
            <a:ext cx="11218223" cy="3901837"/>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es-CR" sz="2400" dirty="0">
                <a:latin typeface="Arial" panose="020B0604020202020204" pitchFamily="34" charset="0"/>
                <a:cs typeface="Arial" panose="020B0604020202020204" pitchFamily="34" charset="0"/>
              </a:rPr>
              <a:t>Principios generales de la contratación pública: Transparencia / Integridad / Probidad / Reciprocidad / Rendición de Cuentas.</a:t>
            </a:r>
          </a:p>
          <a:p>
            <a:pPr marL="342900" indent="-342900" algn="just">
              <a:lnSpc>
                <a:spcPct val="150000"/>
              </a:lnSpc>
              <a:buFont typeface="Arial" panose="020B0604020202020204" pitchFamily="34" charset="0"/>
              <a:buChar char="•"/>
            </a:pPr>
            <a:r>
              <a:rPr lang="es-CR" sz="2400" dirty="0">
                <a:latin typeface="Arial" panose="020B0604020202020204" pitchFamily="34" charset="0"/>
                <a:cs typeface="Arial" panose="020B0604020202020204" pitchFamily="34" charset="0"/>
              </a:rPr>
              <a:t>Actuaciones de los diferentes sujetos involucrados en la contratación (deberes éticos).</a:t>
            </a:r>
          </a:p>
          <a:p>
            <a:pPr marL="342900" indent="-342900" algn="just">
              <a:lnSpc>
                <a:spcPct val="150000"/>
              </a:lnSpc>
              <a:buFont typeface="Arial" panose="020B0604020202020204" pitchFamily="34" charset="0"/>
              <a:buChar char="•"/>
            </a:pPr>
            <a:r>
              <a:rPr lang="es-CR" sz="2400" dirty="0">
                <a:latin typeface="Arial" panose="020B0604020202020204" pitchFamily="34" charset="0"/>
                <a:cs typeface="Arial" panose="020B0604020202020204" pitchFamily="34" charset="0"/>
              </a:rPr>
              <a:t>Excepción a la publicidad de la información (advertencia de confidencialidad).</a:t>
            </a:r>
          </a:p>
          <a:p>
            <a:pPr marL="342900" indent="-342900" algn="just">
              <a:lnSpc>
                <a:spcPct val="150000"/>
              </a:lnSpc>
              <a:buFont typeface="Arial" panose="020B0604020202020204" pitchFamily="34" charset="0"/>
              <a:buChar char="•"/>
            </a:pPr>
            <a:r>
              <a:rPr lang="es-CR" sz="2400" dirty="0">
                <a:latin typeface="Arial" panose="020B0604020202020204" pitchFamily="34" charset="0"/>
                <a:cs typeface="Arial" panose="020B0604020202020204" pitchFamily="34" charset="0"/>
              </a:rPr>
              <a:t>Sistema Digital Unificado (administrado por el Ministerio de Hacienda).</a:t>
            </a:r>
          </a:p>
          <a:p>
            <a:pPr marL="342900" indent="-342900" algn="just">
              <a:lnSpc>
                <a:spcPct val="150000"/>
              </a:lnSpc>
              <a:buFont typeface="Arial" panose="020B0604020202020204" pitchFamily="34" charset="0"/>
              <a:buChar char="•"/>
            </a:pPr>
            <a:r>
              <a:rPr lang="es-CR" sz="2400" dirty="0">
                <a:latin typeface="Arial" panose="020B0604020202020204" pitchFamily="34" charset="0"/>
                <a:cs typeface="Arial" panose="020B0604020202020204" pitchFamily="34" charset="0"/>
              </a:rPr>
              <a:t>Garantía en el uso de datos abiertos.</a:t>
            </a:r>
          </a:p>
        </p:txBody>
      </p:sp>
    </p:spTree>
    <p:extLst>
      <p:ext uri="{BB962C8B-B14F-4D97-AF65-F5344CB8AC3E}">
        <p14:creationId xmlns:p14="http://schemas.microsoft.com/office/powerpoint/2010/main" val="505659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973777" y="1104405"/>
            <a:ext cx="11218223" cy="7299434"/>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S" sz="2800" dirty="0">
                <a:latin typeface="Arial" panose="020B0604020202020204" pitchFamily="34" charset="0"/>
                <a:cs typeface="Arial" panose="020B0604020202020204" pitchFamily="34" charset="0"/>
              </a:rPr>
              <a:t>Banco de precios (Generación de información sobre precios de las contrataciones).</a:t>
            </a:r>
            <a:endParaRPr lang="es-CR" sz="28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sz="2800" dirty="0">
                <a:latin typeface="Arial" panose="020B0604020202020204" pitchFamily="34" charset="0"/>
                <a:cs typeface="Arial" panose="020B0604020202020204" pitchFamily="34" charset="0"/>
              </a:rPr>
              <a:t>Compra pública estratégica (incorporación de criterios sociales,  PYMES –consorcios, grupos económicos y pagos oportunos-, medioambientales y de innovación en los pliegos de condiciones).</a:t>
            </a:r>
            <a:endParaRPr lang="es-CR" sz="28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sz="2800" dirty="0">
                <a:latin typeface="Arial" panose="020B0604020202020204" pitchFamily="34" charset="0"/>
                <a:cs typeface="Arial" panose="020B0604020202020204" pitchFamily="34" charset="0"/>
              </a:rPr>
              <a:t>Nuevo Régimen de Prohibición.</a:t>
            </a:r>
            <a:endParaRPr lang="es-CR" sz="28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sz="2800" dirty="0">
                <a:latin typeface="Arial" panose="020B0604020202020204" pitchFamily="34" charset="0"/>
                <a:cs typeface="Arial" panose="020B0604020202020204" pitchFamily="34" charset="0"/>
              </a:rPr>
              <a:t>Declaración Jurada (Registro de Declaraciones Juradas y deber de rendir nueva Declaración Jurada).</a:t>
            </a:r>
            <a:endParaRPr lang="es-CR" sz="2800" dirty="0">
              <a:latin typeface="Arial" panose="020B0604020202020204" pitchFamily="34" charset="0"/>
              <a:cs typeface="Arial" panose="020B0604020202020204" pitchFamily="34" charset="0"/>
            </a:endParaRPr>
          </a:p>
          <a:p>
            <a:pPr marL="285750" lvl="0" indent="-285750" algn="just">
              <a:lnSpc>
                <a:spcPct val="150000"/>
              </a:lnSpc>
              <a:buFont typeface="Arial" panose="020B0604020202020204" pitchFamily="34" charset="0"/>
              <a:buChar char="•"/>
            </a:pPr>
            <a:r>
              <a:rPr lang="es-ES" sz="2800" dirty="0">
                <a:latin typeface="Arial" panose="020B0604020202020204" pitchFamily="34" charset="0"/>
                <a:cs typeface="Arial" panose="020B0604020202020204" pitchFamily="34" charset="0"/>
              </a:rPr>
              <a:t>Desafectación de la prohibición.  </a:t>
            </a:r>
            <a:endParaRPr lang="es-CR" sz="2800" dirty="0">
              <a:latin typeface="Arial" panose="020B0604020202020204" pitchFamily="34" charset="0"/>
              <a:cs typeface="Arial" panose="020B0604020202020204" pitchFamily="34" charset="0"/>
            </a:endParaRPr>
          </a:p>
          <a:p>
            <a:pPr marL="284480" algn="just">
              <a:lnSpc>
                <a:spcPct val="150000"/>
              </a:lnSpc>
              <a:spcBef>
                <a:spcPts val="50"/>
              </a:spcBef>
              <a:spcAft>
                <a:spcPts val="1000"/>
              </a:spcAft>
            </a:pPr>
            <a:endParaRPr lang="es-CR" sz="1800" dirty="0">
              <a:effectLst/>
              <a:latin typeface="Calibri" panose="020F0502020204030204" pitchFamily="34" charset="0"/>
              <a:ea typeface="Calibri" panose="020F0502020204030204" pitchFamily="34" charset="0"/>
              <a:cs typeface="Times New Roman" panose="02020603050405020304" pitchFamily="18" charset="0"/>
            </a:endParaRPr>
          </a:p>
          <a:p>
            <a:pPr marL="284480" algn="just">
              <a:lnSpc>
                <a:spcPct val="150000"/>
              </a:lnSpc>
              <a:spcBef>
                <a:spcPts val="50"/>
              </a:spcBef>
              <a:spcAft>
                <a:spcPts val="1000"/>
              </a:spcAft>
            </a:pPr>
            <a:r>
              <a:rPr lang="es-ES_tradnl" sz="1800" dirty="0">
                <a:effectLst/>
                <a:latin typeface="Helvetica" pitchFamily="2" charset="0"/>
                <a:ea typeface="Cambria" panose="02040503050406030204" pitchFamily="18" charset="0"/>
                <a:cs typeface="Times New Roman" panose="02020603050405020304" pitchFamily="18" charset="0"/>
              </a:rPr>
              <a:t> </a:t>
            </a:r>
            <a:endParaRPr lang="es-CR"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s-CR" dirty="0"/>
          </a:p>
        </p:txBody>
      </p:sp>
    </p:spTree>
    <p:extLst>
      <p:ext uri="{BB962C8B-B14F-4D97-AF65-F5344CB8AC3E}">
        <p14:creationId xmlns:p14="http://schemas.microsoft.com/office/powerpoint/2010/main" val="3635553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486888" y="1864426"/>
            <a:ext cx="11218223" cy="605293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s-419" sz="2400" dirty="0">
                <a:latin typeface="Arial" panose="020B0604020202020204" pitchFamily="34" charset="0"/>
                <a:cs typeface="Arial" panose="020B0604020202020204" pitchFamily="34" charset="0"/>
              </a:rPr>
              <a:t>Presentación en Sistema Único de Compras: uniformidad de plazos para presentar recursos (8 -3 días recurso de objeción, 8 días hábiles recurso de apelación, 5 días hábiles recurso de revocatoria).</a:t>
            </a:r>
          </a:p>
          <a:p>
            <a:pPr marL="285750" indent="-285750" algn="just">
              <a:lnSpc>
                <a:spcPct val="150000"/>
              </a:lnSpc>
              <a:buFont typeface="Arial" panose="020B0604020202020204" pitchFamily="34" charset="0"/>
              <a:buChar char="•"/>
            </a:pPr>
            <a:r>
              <a:rPr lang="es-419" sz="2400" dirty="0">
                <a:latin typeface="Arial" panose="020B0604020202020204" pitchFamily="34" charset="0"/>
                <a:cs typeface="Arial" panose="020B0604020202020204" pitchFamily="34" charset="0"/>
              </a:rPr>
              <a:t>Intervención inicial de la Administración: Recepción del recurso/Verificación inicial de procedencia/Audiencia entre las partes/Remisión de informe con posición.</a:t>
            </a:r>
          </a:p>
          <a:p>
            <a:pPr marL="285750" indent="-285750" algn="just">
              <a:lnSpc>
                <a:spcPct val="150000"/>
              </a:lnSpc>
              <a:buFont typeface="Arial" panose="020B0604020202020204" pitchFamily="34" charset="0"/>
              <a:buChar char="•"/>
            </a:pPr>
            <a:r>
              <a:rPr lang="es-419" sz="2400" dirty="0">
                <a:latin typeface="Arial" panose="020B0604020202020204" pitchFamily="34" charset="0"/>
                <a:cs typeface="Arial" panose="020B0604020202020204" pitchFamily="34" charset="0"/>
              </a:rPr>
              <a:t>Resolución de la CGR: Verifica procedencia/Disminución de plazos/Reducción de Audiencia.</a:t>
            </a:r>
            <a:endParaRPr lang="es-ES" sz="2400" dirty="0">
              <a:latin typeface="Arial" panose="020B0604020202020204" pitchFamily="34" charset="0"/>
              <a:cs typeface="Arial" panose="020B0604020202020204" pitchFamily="34" charset="0"/>
            </a:endParaRPr>
          </a:p>
          <a:p>
            <a:pPr marL="570230" indent="-285750" algn="just">
              <a:lnSpc>
                <a:spcPct val="150000"/>
              </a:lnSpc>
              <a:spcBef>
                <a:spcPts val="50"/>
              </a:spcBef>
              <a:spcAft>
                <a:spcPts val="1000"/>
              </a:spcAft>
              <a:buFont typeface="Arial" panose="020B0604020202020204" pitchFamily="34" charset="0"/>
              <a:buChar char="•"/>
            </a:pPr>
            <a:endParaRPr lang="es-CR" sz="2400" dirty="0">
              <a:effectLst/>
              <a:latin typeface="Arial" panose="020B0604020202020204" pitchFamily="34" charset="0"/>
              <a:ea typeface="Calibri" panose="020F0502020204030204" pitchFamily="34" charset="0"/>
              <a:cs typeface="Arial" panose="020B0604020202020204" pitchFamily="34" charset="0"/>
            </a:endParaRPr>
          </a:p>
          <a:p>
            <a:pPr marL="284480" algn="just">
              <a:lnSpc>
                <a:spcPct val="150000"/>
              </a:lnSpc>
              <a:spcBef>
                <a:spcPts val="50"/>
              </a:spcBef>
              <a:spcAft>
                <a:spcPts val="1000"/>
              </a:spcAft>
            </a:pPr>
            <a:r>
              <a:rPr lang="es-ES_tradnl" sz="1800" dirty="0">
                <a:effectLst/>
                <a:latin typeface="Helvetica" pitchFamily="2" charset="0"/>
                <a:ea typeface="Cambria" panose="02040503050406030204" pitchFamily="18" charset="0"/>
                <a:cs typeface="Times New Roman" panose="02020603050405020304" pitchFamily="18" charset="0"/>
              </a:rPr>
              <a:t> </a:t>
            </a:r>
            <a:endParaRPr lang="es-CR" sz="1800" dirty="0">
              <a:effectLst/>
              <a:latin typeface="Cambria" panose="02040503050406030204" pitchFamily="18" charset="0"/>
              <a:ea typeface="Cambria" panose="02040503050406030204" pitchFamily="18" charset="0"/>
              <a:cs typeface="Times New Roman" panose="02020603050405020304" pitchFamily="18" charset="0"/>
            </a:endParaRPr>
          </a:p>
          <a:p>
            <a:endParaRPr lang="es-CR" dirty="0"/>
          </a:p>
        </p:txBody>
      </p:sp>
    </p:spTree>
    <p:extLst>
      <p:ext uri="{BB962C8B-B14F-4D97-AF65-F5344CB8AC3E}">
        <p14:creationId xmlns:p14="http://schemas.microsoft.com/office/powerpoint/2010/main" val="277333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05961D9-4DE1-E17D-D047-6371954F9BAC}"/>
              </a:ext>
            </a:extLst>
          </p:cNvPr>
          <p:cNvSpPr txBox="1"/>
          <p:nvPr/>
        </p:nvSpPr>
        <p:spPr>
          <a:xfrm>
            <a:off x="486888" y="1662545"/>
            <a:ext cx="11218223" cy="5865708"/>
          </a:xfrm>
          <a:prstGeom prst="rect">
            <a:avLst/>
          </a:prstGeom>
          <a:noFill/>
        </p:spPr>
        <p:txBody>
          <a:bodyPr wrap="square" rtlCol="0">
            <a:spAutoFit/>
          </a:bodyPr>
          <a:lstStyle/>
          <a:p>
            <a:pPr marL="0" indent="0" algn="just">
              <a:buNone/>
            </a:pPr>
            <a:r>
              <a:rPr lang="es-ES" b="1" dirty="0">
                <a:latin typeface="Arial" panose="020B0604020202020204" pitchFamily="34" charset="0"/>
                <a:cs typeface="Arial" panose="020B0604020202020204" pitchFamily="34" charset="0"/>
              </a:rPr>
              <a:t>- Sanciones económicas.  </a:t>
            </a:r>
            <a:r>
              <a:rPr lang="es-ES" dirty="0">
                <a:latin typeface="Arial" panose="020B0604020202020204" pitchFamily="34" charset="0"/>
                <a:cs typeface="Arial" panose="020B0604020202020204" pitchFamily="34" charset="0"/>
              </a:rPr>
              <a:t>La Administración podrá establecer en el pliego de condiciones multas por ejecución defectuosa, o cláusulas penales por la ejecución prematura o tardía de las obligaciones contractuales, conforme a las condiciones que se definan en el reglamento a esta ley.</a:t>
            </a:r>
          </a:p>
          <a:p>
            <a:pPr marL="0" indent="0" algn="just">
              <a:buNone/>
            </a:pPr>
            <a:r>
              <a:rPr lang="es-ES" dirty="0">
                <a:latin typeface="Arial" panose="020B0604020202020204" pitchFamily="34" charset="0"/>
                <a:cs typeface="Arial" panose="020B0604020202020204" pitchFamily="34" charset="0"/>
              </a:rPr>
              <a:t>Con el fin de cubrir eventuales sanciones económicas, la Administración podrá practicar retenciones sobre los pagos entre un uno y cinco por ciento del total facturado, lo cual así deberá constar en el pliego de condiciones. El cobro de la cláusula penal o de las multas no podrá superar el veinticinco por ciento del precio del contrato, incluidas sus modificaciones, caso en el cual la Administración podrá valorar la resolución del contrato. </a:t>
            </a:r>
          </a:p>
          <a:p>
            <a:pPr marL="0" indent="0" algn="just">
              <a:buNone/>
            </a:pPr>
            <a:r>
              <a:rPr lang="es-ES" dirty="0">
                <a:latin typeface="Arial" panose="020B0604020202020204" pitchFamily="34" charset="0"/>
                <a:cs typeface="Arial" panose="020B0604020202020204" pitchFamily="34" charset="0"/>
              </a:rPr>
              <a:t> </a:t>
            </a:r>
          </a:p>
          <a:p>
            <a:pPr marL="0" indent="0" algn="just">
              <a:buNone/>
            </a:pPr>
            <a:r>
              <a:rPr lang="es-ES" b="1" dirty="0">
                <a:latin typeface="Arial" panose="020B0604020202020204" pitchFamily="34" charset="0"/>
                <a:cs typeface="Arial" panose="020B0604020202020204" pitchFamily="34" charset="0"/>
              </a:rPr>
              <a:t>- Aplicación de multas y cláusulas penales.</a:t>
            </a:r>
            <a:r>
              <a:rPr lang="es-ES" dirty="0">
                <a:latin typeface="Arial" panose="020B0604020202020204" pitchFamily="34" charset="0"/>
                <a:cs typeface="Arial" panose="020B0604020202020204" pitchFamily="34" charset="0"/>
              </a:rPr>
              <a:t> </a:t>
            </a:r>
            <a:r>
              <a:rPr lang="es-ES" b="1" u="sng" dirty="0">
                <a:latin typeface="Arial" panose="020B0604020202020204" pitchFamily="34" charset="0"/>
                <a:cs typeface="Arial" panose="020B0604020202020204" pitchFamily="34" charset="0"/>
              </a:rPr>
              <a:t>Para ejecutar tales sanciones no será necesario realizar procedimiento alguno por lo que su ejecución será inmediata, previo acto motivado, sin que ello incida en la continuidad de la ejecución del contrato.  </a:t>
            </a:r>
          </a:p>
          <a:p>
            <a:pPr marL="0" indent="0" algn="just">
              <a:buNone/>
            </a:pPr>
            <a:r>
              <a:rPr lang="es-ES" dirty="0">
                <a:latin typeface="Arial" panose="020B0604020202020204" pitchFamily="34" charset="0"/>
                <a:cs typeface="Arial" panose="020B0604020202020204" pitchFamily="34" charset="0"/>
              </a:rPr>
              <a:t>En contra de la decisión tomada por la Administración podrán presentarse los recursos de revocatoria y apelación, los cuales deberán presentarse dentro de los tres días hábiles siguientes a la notificación del acto que dispone la aplicación de la multa y/o cláusula penal.  La Administración deberá resolver el recurso de revocatoria dentro de los tres días hábiles siguiente a su interposición y el recurso de apelación deberá ser resuelto dentro de los cinco días hábiles siguientes al vencimiento del plazo para resolver el recurso de revocatoria.</a:t>
            </a:r>
            <a:endParaRPr lang="es-CR" dirty="0">
              <a:effectLst/>
              <a:latin typeface="Arial" panose="020B0604020202020204" pitchFamily="34" charset="0"/>
              <a:ea typeface="Calibri" panose="020F0502020204030204" pitchFamily="34" charset="0"/>
              <a:cs typeface="Arial" panose="020B0604020202020204" pitchFamily="34" charset="0"/>
            </a:endParaRPr>
          </a:p>
          <a:p>
            <a:pPr marL="284480" algn="just">
              <a:lnSpc>
                <a:spcPct val="150000"/>
              </a:lnSpc>
              <a:spcBef>
                <a:spcPts val="50"/>
              </a:spcBef>
              <a:spcAft>
                <a:spcPts val="1000"/>
              </a:spcAft>
            </a:pPr>
            <a:r>
              <a:rPr lang="es-ES_tradnl" sz="1400" dirty="0">
                <a:effectLst/>
                <a:latin typeface="Arial" panose="020B0604020202020204" pitchFamily="34" charset="0"/>
                <a:ea typeface="Cambria" panose="02040503050406030204" pitchFamily="18" charset="0"/>
                <a:cs typeface="Arial" panose="020B0604020202020204" pitchFamily="34" charset="0"/>
              </a:rPr>
              <a:t> </a:t>
            </a:r>
            <a:endParaRPr lang="es-CR" sz="1400" dirty="0">
              <a:effectLst/>
              <a:latin typeface="Arial" panose="020B0604020202020204" pitchFamily="34" charset="0"/>
              <a:ea typeface="Cambria" panose="02040503050406030204" pitchFamily="18" charset="0"/>
              <a:cs typeface="Arial" panose="020B0604020202020204" pitchFamily="34" charset="0"/>
            </a:endParaRPr>
          </a:p>
          <a:p>
            <a:endParaRPr lang="es-CR" dirty="0"/>
          </a:p>
        </p:txBody>
      </p:sp>
    </p:spTree>
    <p:extLst>
      <p:ext uri="{BB962C8B-B14F-4D97-AF65-F5344CB8AC3E}">
        <p14:creationId xmlns:p14="http://schemas.microsoft.com/office/powerpoint/2010/main" val="1612515984"/>
      </p:ext>
    </p:extLst>
  </p:cSld>
  <p:clrMapOvr>
    <a:masterClrMapping/>
  </p:clrMapOvr>
</p:sld>
</file>

<file path=ppt/theme/theme1.xml><?xml version="1.0" encoding="utf-8"?>
<a:theme xmlns:a="http://schemas.openxmlformats.org/drawingml/2006/main" name="Tema de Office">
  <a:themeElements>
    <a:clrScheme name="ICAP 2022">
      <a:dk1>
        <a:srgbClr val="002060"/>
      </a:dk1>
      <a:lt1>
        <a:srgbClr val="FFFFFF"/>
      </a:lt1>
      <a:dk2>
        <a:srgbClr val="002060"/>
      </a:dk2>
      <a:lt2>
        <a:srgbClr val="FFFFFF"/>
      </a:lt2>
      <a:accent1>
        <a:srgbClr val="8496B0"/>
      </a:accent1>
      <a:accent2>
        <a:srgbClr val="BDD7EE"/>
      </a:accent2>
      <a:accent3>
        <a:srgbClr val="9CC3E5"/>
      </a:accent3>
      <a:accent4>
        <a:srgbClr val="48A1FA"/>
      </a:accent4>
      <a:accent5>
        <a:srgbClr val="034A90"/>
      </a:accent5>
      <a:accent6>
        <a:srgbClr val="8EAADB"/>
      </a:accent6>
      <a:hlink>
        <a:srgbClr val="3113A1"/>
      </a:hlink>
      <a:folHlink>
        <a:srgbClr val="01254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1546</TotalTime>
  <Words>863</Words>
  <Application>Microsoft Macintosh PowerPoint</Application>
  <PresentationFormat>Panorámica</PresentationFormat>
  <Paragraphs>79</Paragraphs>
  <Slides>8</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8</vt:i4>
      </vt:variant>
    </vt:vector>
  </HeadingPairs>
  <TitlesOfParts>
    <vt:vector size="15" baseType="lpstr">
      <vt:lpstr>Arial</vt:lpstr>
      <vt:lpstr>Calibri</vt:lpstr>
      <vt:lpstr>Cambria</vt:lpstr>
      <vt:lpstr>Helvetica</vt:lpstr>
      <vt:lpstr>Lucida Sans</vt:lpstr>
      <vt:lpstr>Open Sauce Sans</vt:lpstr>
      <vt:lpstr>Tema de Office</vt:lpstr>
      <vt:lpstr>  De la Contratación Administrativa a la Contratación Pública, una perspectiva municipal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Jonathan Naranjo Hernández</dc:creator>
  <cp:lastModifiedBy>Erick Solano Coto</cp:lastModifiedBy>
  <cp:revision>5</cp:revision>
  <dcterms:created xsi:type="dcterms:W3CDTF">2022-07-21T15:23:12Z</dcterms:created>
  <dcterms:modified xsi:type="dcterms:W3CDTF">2022-11-10T13:51:43Z</dcterms:modified>
</cp:coreProperties>
</file>