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heme/themeOverride1.xml" ContentType="application/vnd.openxmlformats-officedocument.themeOverr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heme/themeOverride2.xml" ContentType="application/vnd.openxmlformats-officedocument.themeOverr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sldIdLst>
    <p:sldId id="256" r:id="rId2"/>
    <p:sldId id="311" r:id="rId3"/>
    <p:sldId id="267" r:id="rId4"/>
    <p:sldId id="269" r:id="rId5"/>
    <p:sldId id="305" r:id="rId6"/>
    <p:sldId id="270" r:id="rId7"/>
    <p:sldId id="271" r:id="rId8"/>
    <p:sldId id="272" r:id="rId9"/>
    <p:sldId id="273" r:id="rId10"/>
    <p:sldId id="290" r:id="rId11"/>
    <p:sldId id="274" r:id="rId12"/>
    <p:sldId id="275" r:id="rId13"/>
    <p:sldId id="276" r:id="rId14"/>
    <p:sldId id="285" r:id="rId15"/>
    <p:sldId id="277" r:id="rId16"/>
    <p:sldId id="304" r:id="rId17"/>
    <p:sldId id="278" r:id="rId18"/>
    <p:sldId id="287" r:id="rId19"/>
    <p:sldId id="312" r:id="rId20"/>
    <p:sldId id="281" r:id="rId21"/>
    <p:sldId id="257" r:id="rId22"/>
    <p:sldId id="283" r:id="rId23"/>
    <p:sldId id="306" r:id="rId24"/>
    <p:sldId id="260" r:id="rId25"/>
    <p:sldId id="307" r:id="rId26"/>
    <p:sldId id="308" r:id="rId27"/>
    <p:sldId id="309" r:id="rId28"/>
    <p:sldId id="264" r:id="rId29"/>
    <p:sldId id="265" r:id="rId30"/>
    <p:sldId id="310" r:id="rId31"/>
    <p:sldId id="313" r:id="rId32"/>
  </p:sldIdLst>
  <p:sldSz cx="9144000" cy="6858000" type="screen4x3"/>
  <p:notesSz cx="6858000" cy="9144000"/>
  <p:defaultTextStyle>
    <a:defPPr>
      <a:defRPr lang="es-C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Sección predeterminada" id="{FF0127E3-1286-47FF-89D4-A50DDD570657}">
          <p14:sldIdLst>
            <p14:sldId id="256"/>
            <p14:sldId id="311"/>
          </p14:sldIdLst>
        </p14:section>
        <p14:section name="GLOBALIZACION Y NEGOCIOS INERNACIONALES" id="{EB4C076E-4940-4D5E-8717-97D6DAAA2211}">
          <p14:sldIdLst>
            <p14:sldId id="267"/>
            <p14:sldId id="269"/>
            <p14:sldId id="305"/>
            <p14:sldId id="270"/>
            <p14:sldId id="271"/>
            <p14:sldId id="272"/>
          </p14:sldIdLst>
        </p14:section>
        <p14:section name="ASPECTOS CRITICOS DE LA GLOBALIZACIÓN" id="{6B08DB36-2B0E-431F-867D-DD2F9AE263A4}">
          <p14:sldIdLst>
            <p14:sldId id="273"/>
            <p14:sldId id="290"/>
            <p14:sldId id="274"/>
            <p14:sldId id="275"/>
            <p14:sldId id="276"/>
          </p14:sldIdLst>
        </p14:section>
        <p14:section name="PORQUE LAS EMPRESAS PARTICIPAN EN NEGIOC INTERNACIONALES" id="{D72F3149-165B-4859-91C8-758899F93ADA}">
          <p14:sldIdLst>
            <p14:sldId id="285"/>
            <p14:sldId id="277"/>
            <p14:sldId id="304"/>
            <p14:sldId id="278"/>
            <p14:sldId id="287"/>
            <p14:sldId id="312"/>
            <p14:sldId id="281"/>
            <p14:sldId id="257"/>
            <p14:sldId id="283"/>
          </p14:sldIdLst>
        </p14:section>
        <p14:section name="IED E IMPACTOS DISCUSION GRUPAL" id="{7BEC1BA8-C13C-4F73-8AD6-E2E5277C8823}">
          <p14:sldIdLst>
            <p14:sldId id="306"/>
            <p14:sldId id="260"/>
            <p14:sldId id="307"/>
            <p14:sldId id="308"/>
            <p14:sldId id="309"/>
            <p14:sldId id="264"/>
            <p14:sldId id="265"/>
            <p14:sldId id="310"/>
            <p14:sldId id="31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1014" y="6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10.xml.rels><?xml version="1.0" encoding="UTF-8" standalone="yes"?>
<Relationships xmlns="http://schemas.openxmlformats.org/package/2006/relationships"><Relationship Id="rId1" Type="http://schemas.openxmlformats.org/officeDocument/2006/relationships/image" Target="../media/image7.png"/></Relationships>
</file>

<file path=ppt/diagrams/_rels/drawing10.xml.rels><?xml version="1.0" encoding="UTF-8" standalone="yes"?>
<Relationships xmlns="http://schemas.openxmlformats.org/package/2006/relationships"><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7B0C5C-6F95-40FF-A45B-A1A871F4E0ED}"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GB"/>
        </a:p>
      </dgm:t>
    </dgm:pt>
    <dgm:pt modelId="{A693EB4D-43FA-44D2-81B5-7320FF1270FB}">
      <dgm:prSet/>
      <dgm:spPr/>
      <dgm:t>
        <a:bodyPr/>
        <a:lstStyle/>
        <a:p>
          <a:pPr rtl="0"/>
          <a:r>
            <a:rPr lang="es-CR" b="1"/>
            <a:t>Definición:</a:t>
          </a:r>
          <a:endParaRPr lang="es-CR"/>
        </a:p>
      </dgm:t>
    </dgm:pt>
    <dgm:pt modelId="{4F440E96-A13D-494F-A9FB-42B9F6A183A5}" type="parTrans" cxnId="{7795A5F2-2CB4-40A4-AA09-99D94B8AC3E4}">
      <dgm:prSet/>
      <dgm:spPr/>
      <dgm:t>
        <a:bodyPr/>
        <a:lstStyle/>
        <a:p>
          <a:endParaRPr lang="en-GB"/>
        </a:p>
      </dgm:t>
    </dgm:pt>
    <dgm:pt modelId="{D56EABF9-28C4-4240-806B-19E5A5632088}" type="sibTrans" cxnId="{7795A5F2-2CB4-40A4-AA09-99D94B8AC3E4}">
      <dgm:prSet/>
      <dgm:spPr/>
      <dgm:t>
        <a:bodyPr/>
        <a:lstStyle/>
        <a:p>
          <a:endParaRPr lang="en-GB"/>
        </a:p>
      </dgm:t>
    </dgm:pt>
    <dgm:pt modelId="{CC8A8AAF-6378-41B8-8AB2-4DAB4E313934}">
      <dgm:prSet/>
      <dgm:spPr/>
      <dgm:t>
        <a:bodyPr/>
        <a:lstStyle/>
        <a:p>
          <a:pPr rtl="0"/>
          <a:r>
            <a:rPr lang="es-CR" b="1" dirty="0"/>
            <a:t>Todas las transacciones entre dos o más países</a:t>
          </a:r>
          <a:endParaRPr lang="es-CR" dirty="0"/>
        </a:p>
      </dgm:t>
    </dgm:pt>
    <dgm:pt modelId="{70569250-CDB5-4B08-9D73-906F95E259F8}" type="parTrans" cxnId="{8AED9571-020E-4506-932D-4713058C28D3}">
      <dgm:prSet/>
      <dgm:spPr/>
      <dgm:t>
        <a:bodyPr/>
        <a:lstStyle/>
        <a:p>
          <a:endParaRPr lang="en-GB"/>
        </a:p>
      </dgm:t>
    </dgm:pt>
    <dgm:pt modelId="{BBBA9EDB-40CE-46C0-933F-E06FC3771781}" type="sibTrans" cxnId="{8AED9571-020E-4506-932D-4713058C28D3}">
      <dgm:prSet/>
      <dgm:spPr/>
      <dgm:t>
        <a:bodyPr/>
        <a:lstStyle/>
        <a:p>
          <a:endParaRPr lang="en-GB"/>
        </a:p>
      </dgm:t>
    </dgm:pt>
    <dgm:pt modelId="{561F6BDE-0221-4C1F-BFC7-168F48558A2E}">
      <dgm:prSet/>
      <dgm:spPr/>
      <dgm:t>
        <a:bodyPr/>
        <a:lstStyle/>
        <a:p>
          <a:pPr rtl="0"/>
          <a:r>
            <a:rPr lang="es-CR" b="1"/>
            <a:t>Agentes: </a:t>
          </a:r>
          <a:endParaRPr lang="es-CR"/>
        </a:p>
      </dgm:t>
    </dgm:pt>
    <dgm:pt modelId="{D1BC7BD9-B825-41A2-814C-355FF028352F}" type="parTrans" cxnId="{FE47EE5C-FE22-44E5-BF7C-411456798D67}">
      <dgm:prSet/>
      <dgm:spPr/>
      <dgm:t>
        <a:bodyPr/>
        <a:lstStyle/>
        <a:p>
          <a:endParaRPr lang="en-GB"/>
        </a:p>
      </dgm:t>
    </dgm:pt>
    <dgm:pt modelId="{38065511-9468-4B0B-BB5D-85284506EF7C}" type="sibTrans" cxnId="{FE47EE5C-FE22-44E5-BF7C-411456798D67}">
      <dgm:prSet/>
      <dgm:spPr/>
      <dgm:t>
        <a:bodyPr/>
        <a:lstStyle/>
        <a:p>
          <a:endParaRPr lang="en-GB"/>
        </a:p>
      </dgm:t>
    </dgm:pt>
    <dgm:pt modelId="{03C61BDA-4EA6-43CA-9DC8-7C9E3FE9C873}">
      <dgm:prSet/>
      <dgm:spPr/>
      <dgm:t>
        <a:bodyPr/>
        <a:lstStyle/>
        <a:p>
          <a:pPr rtl="0"/>
          <a:r>
            <a:rPr lang="es-CR" b="1"/>
            <a:t>Empresas privadas con el objetivos de lucro</a:t>
          </a:r>
          <a:endParaRPr lang="es-CR"/>
        </a:p>
      </dgm:t>
    </dgm:pt>
    <dgm:pt modelId="{9EB6A423-52EE-4675-8A25-7987DCFB1599}" type="parTrans" cxnId="{E42FB07F-94E4-4721-BB1A-7F1E27B9D3CF}">
      <dgm:prSet/>
      <dgm:spPr/>
      <dgm:t>
        <a:bodyPr/>
        <a:lstStyle/>
        <a:p>
          <a:endParaRPr lang="en-GB"/>
        </a:p>
      </dgm:t>
    </dgm:pt>
    <dgm:pt modelId="{A00F587F-42C7-4901-8321-3740E939EE27}" type="sibTrans" cxnId="{E42FB07F-94E4-4721-BB1A-7F1E27B9D3CF}">
      <dgm:prSet/>
      <dgm:spPr/>
      <dgm:t>
        <a:bodyPr/>
        <a:lstStyle/>
        <a:p>
          <a:endParaRPr lang="en-GB"/>
        </a:p>
      </dgm:t>
    </dgm:pt>
    <dgm:pt modelId="{D74F91C3-2D02-49FF-B2AB-D9316A51921D}">
      <dgm:prSet/>
      <dgm:spPr/>
      <dgm:t>
        <a:bodyPr/>
        <a:lstStyle/>
        <a:p>
          <a:pPr rtl="0"/>
          <a:r>
            <a:rPr lang="es-CR" b="1"/>
            <a:t>Empresas gubernamentales: lucro u otros objetivos</a:t>
          </a:r>
          <a:endParaRPr lang="es-CR"/>
        </a:p>
      </dgm:t>
    </dgm:pt>
    <dgm:pt modelId="{698D946A-9901-4919-A870-40612C8151A8}" type="parTrans" cxnId="{D2710271-3E23-4E90-B7A3-7956C76BCE33}">
      <dgm:prSet/>
      <dgm:spPr/>
      <dgm:t>
        <a:bodyPr/>
        <a:lstStyle/>
        <a:p>
          <a:endParaRPr lang="en-GB"/>
        </a:p>
      </dgm:t>
    </dgm:pt>
    <dgm:pt modelId="{9BAA6B20-018D-4654-A48B-45AACC9E834A}" type="sibTrans" cxnId="{D2710271-3E23-4E90-B7A3-7956C76BCE33}">
      <dgm:prSet/>
      <dgm:spPr/>
      <dgm:t>
        <a:bodyPr/>
        <a:lstStyle/>
        <a:p>
          <a:endParaRPr lang="en-GB"/>
        </a:p>
      </dgm:t>
    </dgm:pt>
    <dgm:pt modelId="{6336DFCA-ABBA-4771-81DA-42B9C6B557E8}">
      <dgm:prSet/>
      <dgm:spPr/>
      <dgm:t>
        <a:bodyPr/>
        <a:lstStyle/>
        <a:p>
          <a:pPr rtl="0"/>
          <a:r>
            <a:rPr lang="es-CR" b="1"/>
            <a:t>Porqué estudiarlos?</a:t>
          </a:r>
          <a:endParaRPr lang="es-CR"/>
        </a:p>
      </dgm:t>
    </dgm:pt>
    <dgm:pt modelId="{3859B4AD-27D7-433A-8328-A8B95AF1883C}" type="parTrans" cxnId="{EF039D8B-BB5E-408E-B5D7-0A410AFF5215}">
      <dgm:prSet/>
      <dgm:spPr/>
      <dgm:t>
        <a:bodyPr/>
        <a:lstStyle/>
        <a:p>
          <a:endParaRPr lang="en-GB"/>
        </a:p>
      </dgm:t>
    </dgm:pt>
    <dgm:pt modelId="{6EA403C3-1C35-4F91-BDE8-21B202D52BB2}" type="sibTrans" cxnId="{EF039D8B-BB5E-408E-B5D7-0A410AFF5215}">
      <dgm:prSet/>
      <dgm:spPr/>
      <dgm:t>
        <a:bodyPr/>
        <a:lstStyle/>
        <a:p>
          <a:endParaRPr lang="en-GB"/>
        </a:p>
      </dgm:t>
    </dgm:pt>
    <dgm:pt modelId="{10402733-F569-4E96-BD7A-88983FCA2D12}">
      <dgm:prSet/>
      <dgm:spPr/>
      <dgm:t>
        <a:bodyPr/>
        <a:lstStyle/>
        <a:p>
          <a:pPr rtl="0"/>
          <a:r>
            <a:rPr lang="es-CR" b="1"/>
            <a:t>Mayor parte de empresas vende su producción y obtiene sus insumos en el extranjero</a:t>
          </a:r>
          <a:endParaRPr lang="es-CR"/>
        </a:p>
      </dgm:t>
    </dgm:pt>
    <dgm:pt modelId="{868B77E2-FB68-4F3B-A96B-2683DA597ADC}" type="parTrans" cxnId="{97BD2E4A-7FC8-4A09-A8EB-A0F32A4110AC}">
      <dgm:prSet/>
      <dgm:spPr/>
      <dgm:t>
        <a:bodyPr/>
        <a:lstStyle/>
        <a:p>
          <a:endParaRPr lang="en-GB"/>
        </a:p>
      </dgm:t>
    </dgm:pt>
    <dgm:pt modelId="{474E09CD-AC60-4526-9A7E-6437AD29531D}" type="sibTrans" cxnId="{97BD2E4A-7FC8-4A09-A8EB-A0F32A4110AC}">
      <dgm:prSet/>
      <dgm:spPr/>
      <dgm:t>
        <a:bodyPr/>
        <a:lstStyle/>
        <a:p>
          <a:endParaRPr lang="en-GB"/>
        </a:p>
      </dgm:t>
    </dgm:pt>
    <dgm:pt modelId="{4E4F26FA-E0BC-49E5-BE1E-57E52BFD8618}">
      <dgm:prSet/>
      <dgm:spPr/>
      <dgm:t>
        <a:bodyPr/>
        <a:lstStyle/>
        <a:p>
          <a:pPr rtl="0"/>
          <a:r>
            <a:rPr lang="es-CR" b="1"/>
            <a:t>Entender la relación entre entorno y operaciones</a:t>
          </a:r>
          <a:endParaRPr lang="es-CR"/>
        </a:p>
      </dgm:t>
    </dgm:pt>
    <dgm:pt modelId="{8F86FC38-C5FC-417A-A8BF-825332FE549B}" type="parTrans" cxnId="{2BF23CFF-E19A-49A6-BA7B-EBDD4D71AD89}">
      <dgm:prSet/>
      <dgm:spPr/>
      <dgm:t>
        <a:bodyPr/>
        <a:lstStyle/>
        <a:p>
          <a:endParaRPr lang="en-GB"/>
        </a:p>
      </dgm:t>
    </dgm:pt>
    <dgm:pt modelId="{7A5AF773-31D1-4F64-BAA1-72453C8FDC91}" type="sibTrans" cxnId="{2BF23CFF-E19A-49A6-BA7B-EBDD4D71AD89}">
      <dgm:prSet/>
      <dgm:spPr/>
      <dgm:t>
        <a:bodyPr/>
        <a:lstStyle/>
        <a:p>
          <a:endParaRPr lang="en-GB"/>
        </a:p>
      </dgm:t>
    </dgm:pt>
    <dgm:pt modelId="{75B2BF89-1C57-44A7-82E7-E9247559D26E}" type="pres">
      <dgm:prSet presAssocID="{5D7B0C5C-6F95-40FF-A45B-A1A871F4E0ED}" presName="Name0" presStyleCnt="0">
        <dgm:presLayoutVars>
          <dgm:dir/>
          <dgm:animLvl val="lvl"/>
          <dgm:resizeHandles val="exact"/>
        </dgm:presLayoutVars>
      </dgm:prSet>
      <dgm:spPr/>
    </dgm:pt>
    <dgm:pt modelId="{3127699B-7D2D-4DEF-A7AC-A25183D0572F}" type="pres">
      <dgm:prSet presAssocID="{A693EB4D-43FA-44D2-81B5-7320FF1270FB}" presName="composite" presStyleCnt="0"/>
      <dgm:spPr/>
    </dgm:pt>
    <dgm:pt modelId="{E79CA548-2B8E-4040-A538-0F97EE0788C7}" type="pres">
      <dgm:prSet presAssocID="{A693EB4D-43FA-44D2-81B5-7320FF1270FB}" presName="parTx" presStyleLbl="alignNode1" presStyleIdx="0" presStyleCnt="2">
        <dgm:presLayoutVars>
          <dgm:chMax val="0"/>
          <dgm:chPref val="0"/>
          <dgm:bulletEnabled val="1"/>
        </dgm:presLayoutVars>
      </dgm:prSet>
      <dgm:spPr/>
    </dgm:pt>
    <dgm:pt modelId="{A1052C21-2E6C-4DFB-9A7C-98CE9B3A2F64}" type="pres">
      <dgm:prSet presAssocID="{A693EB4D-43FA-44D2-81B5-7320FF1270FB}" presName="desTx" presStyleLbl="alignAccFollowNode1" presStyleIdx="0" presStyleCnt="2">
        <dgm:presLayoutVars>
          <dgm:bulletEnabled val="1"/>
        </dgm:presLayoutVars>
      </dgm:prSet>
      <dgm:spPr/>
    </dgm:pt>
    <dgm:pt modelId="{9DF6F61A-0E90-4172-8F6F-420A93A81028}" type="pres">
      <dgm:prSet presAssocID="{D56EABF9-28C4-4240-806B-19E5A5632088}" presName="space" presStyleCnt="0"/>
      <dgm:spPr/>
    </dgm:pt>
    <dgm:pt modelId="{60AA5A85-AD00-4EF2-AAE1-5ECF4E6FC262}" type="pres">
      <dgm:prSet presAssocID="{6336DFCA-ABBA-4771-81DA-42B9C6B557E8}" presName="composite" presStyleCnt="0"/>
      <dgm:spPr/>
    </dgm:pt>
    <dgm:pt modelId="{388248EA-67FC-4C33-92EE-1F9C2190640E}" type="pres">
      <dgm:prSet presAssocID="{6336DFCA-ABBA-4771-81DA-42B9C6B557E8}" presName="parTx" presStyleLbl="alignNode1" presStyleIdx="1" presStyleCnt="2">
        <dgm:presLayoutVars>
          <dgm:chMax val="0"/>
          <dgm:chPref val="0"/>
          <dgm:bulletEnabled val="1"/>
        </dgm:presLayoutVars>
      </dgm:prSet>
      <dgm:spPr/>
    </dgm:pt>
    <dgm:pt modelId="{66A8EBA2-6166-4ED3-90EC-A3134DFE2753}" type="pres">
      <dgm:prSet presAssocID="{6336DFCA-ABBA-4771-81DA-42B9C6B557E8}" presName="desTx" presStyleLbl="alignAccFollowNode1" presStyleIdx="1" presStyleCnt="2">
        <dgm:presLayoutVars>
          <dgm:bulletEnabled val="1"/>
        </dgm:presLayoutVars>
      </dgm:prSet>
      <dgm:spPr/>
    </dgm:pt>
  </dgm:ptLst>
  <dgm:cxnLst>
    <dgm:cxn modelId="{FACA631A-EF0E-48C0-A1D4-4D9D92B5F828}" type="presOf" srcId="{6336DFCA-ABBA-4771-81DA-42B9C6B557E8}" destId="{388248EA-67FC-4C33-92EE-1F9C2190640E}" srcOrd="0" destOrd="0" presId="urn:microsoft.com/office/officeart/2005/8/layout/hList1"/>
    <dgm:cxn modelId="{F4F6B22B-CCBB-443A-ADB7-9F01B38ED503}" type="presOf" srcId="{D74F91C3-2D02-49FF-B2AB-D9316A51921D}" destId="{A1052C21-2E6C-4DFB-9A7C-98CE9B3A2F64}" srcOrd="0" destOrd="3" presId="urn:microsoft.com/office/officeart/2005/8/layout/hList1"/>
    <dgm:cxn modelId="{FE47EE5C-FE22-44E5-BF7C-411456798D67}" srcId="{A693EB4D-43FA-44D2-81B5-7320FF1270FB}" destId="{561F6BDE-0221-4C1F-BFC7-168F48558A2E}" srcOrd="1" destOrd="0" parTransId="{D1BC7BD9-B825-41A2-814C-355FF028352F}" sibTransId="{38065511-9468-4B0B-BB5D-85284506EF7C}"/>
    <dgm:cxn modelId="{97BD2E4A-7FC8-4A09-A8EB-A0F32A4110AC}" srcId="{6336DFCA-ABBA-4771-81DA-42B9C6B557E8}" destId="{10402733-F569-4E96-BD7A-88983FCA2D12}" srcOrd="0" destOrd="0" parTransId="{868B77E2-FB68-4F3B-A96B-2683DA597ADC}" sibTransId="{474E09CD-AC60-4526-9A7E-6437AD29531D}"/>
    <dgm:cxn modelId="{D2710271-3E23-4E90-B7A3-7956C76BCE33}" srcId="{561F6BDE-0221-4C1F-BFC7-168F48558A2E}" destId="{D74F91C3-2D02-49FF-B2AB-D9316A51921D}" srcOrd="1" destOrd="0" parTransId="{698D946A-9901-4919-A870-40612C8151A8}" sibTransId="{9BAA6B20-018D-4654-A48B-45AACC9E834A}"/>
    <dgm:cxn modelId="{8AED9571-020E-4506-932D-4713058C28D3}" srcId="{A693EB4D-43FA-44D2-81B5-7320FF1270FB}" destId="{CC8A8AAF-6378-41B8-8AB2-4DAB4E313934}" srcOrd="0" destOrd="0" parTransId="{70569250-CDB5-4B08-9D73-906F95E259F8}" sibTransId="{BBBA9EDB-40CE-46C0-933F-E06FC3771781}"/>
    <dgm:cxn modelId="{8EC57275-331A-423E-8BF2-F90E3CF6848B}" type="presOf" srcId="{561F6BDE-0221-4C1F-BFC7-168F48558A2E}" destId="{A1052C21-2E6C-4DFB-9A7C-98CE9B3A2F64}" srcOrd="0" destOrd="1" presId="urn:microsoft.com/office/officeart/2005/8/layout/hList1"/>
    <dgm:cxn modelId="{FAF1C655-BF34-4195-86C9-565BD922909F}" type="presOf" srcId="{03C61BDA-4EA6-43CA-9DC8-7C9E3FE9C873}" destId="{A1052C21-2E6C-4DFB-9A7C-98CE9B3A2F64}" srcOrd="0" destOrd="2" presId="urn:microsoft.com/office/officeart/2005/8/layout/hList1"/>
    <dgm:cxn modelId="{E42FB07F-94E4-4721-BB1A-7F1E27B9D3CF}" srcId="{561F6BDE-0221-4C1F-BFC7-168F48558A2E}" destId="{03C61BDA-4EA6-43CA-9DC8-7C9E3FE9C873}" srcOrd="0" destOrd="0" parTransId="{9EB6A423-52EE-4675-8A25-7987DCFB1599}" sibTransId="{A00F587F-42C7-4901-8321-3740E939EE27}"/>
    <dgm:cxn modelId="{B8520785-337F-4DBC-A449-C04F83F5372E}" type="presOf" srcId="{4E4F26FA-E0BC-49E5-BE1E-57E52BFD8618}" destId="{66A8EBA2-6166-4ED3-90EC-A3134DFE2753}" srcOrd="0" destOrd="1" presId="urn:microsoft.com/office/officeart/2005/8/layout/hList1"/>
    <dgm:cxn modelId="{EF039D8B-BB5E-408E-B5D7-0A410AFF5215}" srcId="{5D7B0C5C-6F95-40FF-A45B-A1A871F4E0ED}" destId="{6336DFCA-ABBA-4771-81DA-42B9C6B557E8}" srcOrd="1" destOrd="0" parTransId="{3859B4AD-27D7-433A-8328-A8B95AF1883C}" sibTransId="{6EA403C3-1C35-4F91-BDE8-21B202D52BB2}"/>
    <dgm:cxn modelId="{DE1AE093-6B76-449C-9591-F48160D084EE}" type="presOf" srcId="{5D7B0C5C-6F95-40FF-A45B-A1A871F4E0ED}" destId="{75B2BF89-1C57-44A7-82E7-E9247559D26E}" srcOrd="0" destOrd="0" presId="urn:microsoft.com/office/officeart/2005/8/layout/hList1"/>
    <dgm:cxn modelId="{8118CBD2-7875-45A1-8F12-0AAE424AC612}" type="presOf" srcId="{CC8A8AAF-6378-41B8-8AB2-4DAB4E313934}" destId="{A1052C21-2E6C-4DFB-9A7C-98CE9B3A2F64}" srcOrd="0" destOrd="0" presId="urn:microsoft.com/office/officeart/2005/8/layout/hList1"/>
    <dgm:cxn modelId="{6141AEDA-CA7D-4BD5-AC08-BDAA4CAC5D79}" type="presOf" srcId="{A693EB4D-43FA-44D2-81B5-7320FF1270FB}" destId="{E79CA548-2B8E-4040-A538-0F97EE0788C7}" srcOrd="0" destOrd="0" presId="urn:microsoft.com/office/officeart/2005/8/layout/hList1"/>
    <dgm:cxn modelId="{7795A5F2-2CB4-40A4-AA09-99D94B8AC3E4}" srcId="{5D7B0C5C-6F95-40FF-A45B-A1A871F4E0ED}" destId="{A693EB4D-43FA-44D2-81B5-7320FF1270FB}" srcOrd="0" destOrd="0" parTransId="{4F440E96-A13D-494F-A9FB-42B9F6A183A5}" sibTransId="{D56EABF9-28C4-4240-806B-19E5A5632088}"/>
    <dgm:cxn modelId="{04580AFD-150F-4225-A178-24B8C506B490}" type="presOf" srcId="{10402733-F569-4E96-BD7A-88983FCA2D12}" destId="{66A8EBA2-6166-4ED3-90EC-A3134DFE2753}" srcOrd="0" destOrd="0" presId="urn:microsoft.com/office/officeart/2005/8/layout/hList1"/>
    <dgm:cxn modelId="{2BF23CFF-E19A-49A6-BA7B-EBDD4D71AD89}" srcId="{6336DFCA-ABBA-4771-81DA-42B9C6B557E8}" destId="{4E4F26FA-E0BC-49E5-BE1E-57E52BFD8618}" srcOrd="1" destOrd="0" parTransId="{8F86FC38-C5FC-417A-A8BF-825332FE549B}" sibTransId="{7A5AF773-31D1-4F64-BAA1-72453C8FDC91}"/>
    <dgm:cxn modelId="{4C2508E3-75F8-4303-A374-A9504F77F0D5}" type="presParOf" srcId="{75B2BF89-1C57-44A7-82E7-E9247559D26E}" destId="{3127699B-7D2D-4DEF-A7AC-A25183D0572F}" srcOrd="0" destOrd="0" presId="urn:microsoft.com/office/officeart/2005/8/layout/hList1"/>
    <dgm:cxn modelId="{F6C0474F-6188-412A-BD0B-4E3C9696CDAF}" type="presParOf" srcId="{3127699B-7D2D-4DEF-A7AC-A25183D0572F}" destId="{E79CA548-2B8E-4040-A538-0F97EE0788C7}" srcOrd="0" destOrd="0" presId="urn:microsoft.com/office/officeart/2005/8/layout/hList1"/>
    <dgm:cxn modelId="{987F0704-5E1E-45F1-9646-827CE4C523A7}" type="presParOf" srcId="{3127699B-7D2D-4DEF-A7AC-A25183D0572F}" destId="{A1052C21-2E6C-4DFB-9A7C-98CE9B3A2F64}" srcOrd="1" destOrd="0" presId="urn:microsoft.com/office/officeart/2005/8/layout/hList1"/>
    <dgm:cxn modelId="{5036C058-FD0C-4F4F-9218-F0EC677C35E6}" type="presParOf" srcId="{75B2BF89-1C57-44A7-82E7-E9247559D26E}" destId="{9DF6F61A-0E90-4172-8F6F-420A93A81028}" srcOrd="1" destOrd="0" presId="urn:microsoft.com/office/officeart/2005/8/layout/hList1"/>
    <dgm:cxn modelId="{5C74F6EA-4529-4510-9C2F-88642AF4A19E}" type="presParOf" srcId="{75B2BF89-1C57-44A7-82E7-E9247559D26E}" destId="{60AA5A85-AD00-4EF2-AAE1-5ECF4E6FC262}" srcOrd="2" destOrd="0" presId="urn:microsoft.com/office/officeart/2005/8/layout/hList1"/>
    <dgm:cxn modelId="{3D2668E3-C80E-49B8-81E7-425AF8603F87}" type="presParOf" srcId="{60AA5A85-AD00-4EF2-AAE1-5ECF4E6FC262}" destId="{388248EA-67FC-4C33-92EE-1F9C2190640E}" srcOrd="0" destOrd="0" presId="urn:microsoft.com/office/officeart/2005/8/layout/hList1"/>
    <dgm:cxn modelId="{E918EDD0-2332-43F2-A529-CD3DC3F17CEF}" type="presParOf" srcId="{60AA5A85-AD00-4EF2-AAE1-5ECF4E6FC262}" destId="{66A8EBA2-6166-4ED3-90EC-A3134DFE275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DFB2151-DA5E-49D5-8788-02EFD0402D53}" type="doc">
      <dgm:prSet loTypeId="urn:microsoft.com/office/officeart/2005/8/layout/pList2" loCatId="picture" qsTypeId="urn:microsoft.com/office/officeart/2005/8/quickstyle/simple1" qsCatId="simple" csTypeId="urn:microsoft.com/office/officeart/2005/8/colors/accent1_2" csCatId="accent1" phldr="1"/>
      <dgm:spPr/>
      <dgm:t>
        <a:bodyPr/>
        <a:lstStyle/>
        <a:p>
          <a:endParaRPr lang="es-CR"/>
        </a:p>
      </dgm:t>
    </dgm:pt>
    <dgm:pt modelId="{73B46D1C-83A4-4355-8993-B2CC637F8676}">
      <dgm:prSet/>
      <dgm:spPr/>
      <dgm:t>
        <a:bodyPr/>
        <a:lstStyle/>
        <a:p>
          <a:r>
            <a:rPr lang="es-ES"/>
            <a:t>¿Porqué a las empresas les interesa el comportamiento ético?</a:t>
          </a:r>
          <a:endParaRPr lang="es-CR"/>
        </a:p>
      </dgm:t>
    </dgm:pt>
    <dgm:pt modelId="{B8180F10-9D1D-412F-A122-44C22BDA8B9D}" type="parTrans" cxnId="{97534096-2785-4EC4-9FFA-1C34F17E8F76}">
      <dgm:prSet/>
      <dgm:spPr/>
      <dgm:t>
        <a:bodyPr/>
        <a:lstStyle/>
        <a:p>
          <a:endParaRPr lang="es-CR"/>
        </a:p>
      </dgm:t>
    </dgm:pt>
    <dgm:pt modelId="{8C4D08D6-EF55-4167-BCB2-E17286BBF60B}" type="sibTrans" cxnId="{97534096-2785-4EC4-9FFA-1C34F17E8F76}">
      <dgm:prSet/>
      <dgm:spPr/>
      <dgm:t>
        <a:bodyPr/>
        <a:lstStyle/>
        <a:p>
          <a:endParaRPr lang="es-CR"/>
        </a:p>
      </dgm:t>
    </dgm:pt>
    <dgm:pt modelId="{A257AF99-B0DD-4DFE-A148-0226AFB0279A}">
      <dgm:prSet/>
      <dgm:spPr/>
      <dgm:t>
        <a:bodyPr/>
        <a:lstStyle/>
        <a:p>
          <a:r>
            <a:rPr lang="es-ES"/>
            <a:t>Dos posibles objetivos</a:t>
          </a:r>
          <a:endParaRPr lang="es-CR"/>
        </a:p>
      </dgm:t>
    </dgm:pt>
    <dgm:pt modelId="{736394E1-A522-4C07-A633-EA1CA4AF5FA9}" type="parTrans" cxnId="{6EADD89A-636E-45B2-88C6-87DDBB3DA38A}">
      <dgm:prSet/>
      <dgm:spPr/>
      <dgm:t>
        <a:bodyPr/>
        <a:lstStyle/>
        <a:p>
          <a:endParaRPr lang="es-CR"/>
        </a:p>
      </dgm:t>
    </dgm:pt>
    <dgm:pt modelId="{014E769F-C80A-40FD-9551-343ED32E14E2}" type="sibTrans" cxnId="{6EADD89A-636E-45B2-88C6-87DDBB3DA38A}">
      <dgm:prSet/>
      <dgm:spPr/>
      <dgm:t>
        <a:bodyPr/>
        <a:lstStyle/>
        <a:p>
          <a:endParaRPr lang="es-CR"/>
        </a:p>
      </dgm:t>
    </dgm:pt>
    <dgm:pt modelId="{6A576D82-DEDC-4008-8CBE-19BD014BC8AB}">
      <dgm:prSet/>
      <dgm:spPr/>
      <dgm:t>
        <a:bodyPr/>
        <a:lstStyle/>
        <a:p>
          <a:r>
            <a:rPr lang="es-ES" dirty="0"/>
            <a:t>Crear ventaja competitiva</a:t>
          </a:r>
          <a:endParaRPr lang="es-CR" dirty="0"/>
        </a:p>
      </dgm:t>
    </dgm:pt>
    <dgm:pt modelId="{DF56ACE3-7D10-4C94-AF24-8E174A1B3937}" type="parTrans" cxnId="{4E15FFD7-C0AF-4473-8256-178EDC90905C}">
      <dgm:prSet/>
      <dgm:spPr/>
      <dgm:t>
        <a:bodyPr/>
        <a:lstStyle/>
        <a:p>
          <a:endParaRPr lang="es-CR"/>
        </a:p>
      </dgm:t>
    </dgm:pt>
    <dgm:pt modelId="{E5EA1C5B-831C-42B7-B723-147D94C21C33}" type="sibTrans" cxnId="{4E15FFD7-C0AF-4473-8256-178EDC90905C}">
      <dgm:prSet/>
      <dgm:spPr/>
      <dgm:t>
        <a:bodyPr/>
        <a:lstStyle/>
        <a:p>
          <a:endParaRPr lang="es-CR"/>
        </a:p>
      </dgm:t>
    </dgm:pt>
    <dgm:pt modelId="{D0AC3A88-85A3-45AF-BBC7-D5C200571A11}">
      <dgm:prSet/>
      <dgm:spPr/>
      <dgm:t>
        <a:bodyPr/>
        <a:lstStyle/>
        <a:p>
          <a:r>
            <a:rPr lang="es-ES"/>
            <a:t>Evitar que la empresa se percibida como irresponsable</a:t>
          </a:r>
          <a:endParaRPr lang="es-CR"/>
        </a:p>
      </dgm:t>
    </dgm:pt>
    <dgm:pt modelId="{2A699D56-75CE-4D17-A0F0-A848E791CCC2}" type="parTrans" cxnId="{A5D16CB6-AD96-41C8-87E2-C5703293C632}">
      <dgm:prSet/>
      <dgm:spPr/>
      <dgm:t>
        <a:bodyPr/>
        <a:lstStyle/>
        <a:p>
          <a:endParaRPr lang="es-CR"/>
        </a:p>
      </dgm:t>
    </dgm:pt>
    <dgm:pt modelId="{2B4357AA-AAF6-4232-BE6B-8A992D20DEC1}" type="sibTrans" cxnId="{A5D16CB6-AD96-41C8-87E2-C5703293C632}">
      <dgm:prSet/>
      <dgm:spPr/>
      <dgm:t>
        <a:bodyPr/>
        <a:lstStyle/>
        <a:p>
          <a:endParaRPr lang="es-CR"/>
        </a:p>
      </dgm:t>
    </dgm:pt>
    <dgm:pt modelId="{3DDB7A28-DCF8-4D2C-873F-0E7D80C6CEE7}">
      <dgm:prSet/>
      <dgm:spPr/>
      <dgm:t>
        <a:bodyPr/>
        <a:lstStyle/>
        <a:p>
          <a:r>
            <a:rPr lang="es-ES" dirty="0"/>
            <a:t>Fundamentos culturales del comportamiento ético</a:t>
          </a:r>
          <a:endParaRPr lang="es-CR" dirty="0"/>
        </a:p>
      </dgm:t>
    </dgm:pt>
    <dgm:pt modelId="{67CC7C7A-1C0A-4946-9145-BFDE8EF31159}" type="parTrans" cxnId="{3CE27B4B-1E02-4269-9E22-68415D0D39FB}">
      <dgm:prSet/>
      <dgm:spPr/>
      <dgm:t>
        <a:bodyPr/>
        <a:lstStyle/>
        <a:p>
          <a:endParaRPr lang="es-CR"/>
        </a:p>
      </dgm:t>
    </dgm:pt>
    <dgm:pt modelId="{005DF40A-FC3A-4509-ACBF-64BA1F44CEA9}" type="sibTrans" cxnId="{3CE27B4B-1E02-4269-9E22-68415D0D39FB}">
      <dgm:prSet/>
      <dgm:spPr/>
      <dgm:t>
        <a:bodyPr/>
        <a:lstStyle/>
        <a:p>
          <a:endParaRPr lang="es-CR"/>
        </a:p>
      </dgm:t>
    </dgm:pt>
    <dgm:pt modelId="{76D01528-EE42-4325-99E7-DF084A8AE012}">
      <dgm:prSet/>
      <dgm:spPr/>
      <dgm:t>
        <a:bodyPr/>
        <a:lstStyle/>
        <a:p>
          <a:r>
            <a:rPr lang="es-ES"/>
            <a:t>Relativismo: verdades éticas dependen de grupos que los sostienen y practican</a:t>
          </a:r>
          <a:endParaRPr lang="es-CR"/>
        </a:p>
      </dgm:t>
    </dgm:pt>
    <dgm:pt modelId="{6FC67CEE-06BA-47B6-8A24-2000327D79B7}" type="parTrans" cxnId="{766558E3-0A07-4ECC-B5BE-7E9FA8CCDCE9}">
      <dgm:prSet/>
      <dgm:spPr/>
      <dgm:t>
        <a:bodyPr/>
        <a:lstStyle/>
        <a:p>
          <a:endParaRPr lang="es-CR"/>
        </a:p>
      </dgm:t>
    </dgm:pt>
    <dgm:pt modelId="{EC091958-F9D5-4B97-AE89-D5C7A8E0FBE9}" type="sibTrans" cxnId="{766558E3-0A07-4ECC-B5BE-7E9FA8CCDCE9}">
      <dgm:prSet/>
      <dgm:spPr/>
      <dgm:t>
        <a:bodyPr/>
        <a:lstStyle/>
        <a:p>
          <a:endParaRPr lang="es-CR"/>
        </a:p>
      </dgm:t>
    </dgm:pt>
    <dgm:pt modelId="{AA35EF4F-B019-4004-93B5-C6634B3F5E1E}">
      <dgm:prSet/>
      <dgm:spPr/>
      <dgm:t>
        <a:bodyPr/>
        <a:lstStyle/>
        <a:p>
          <a:r>
            <a:rPr lang="es-ES"/>
            <a:t>Intervención externa es falta de ética</a:t>
          </a:r>
          <a:endParaRPr lang="es-CR"/>
        </a:p>
      </dgm:t>
    </dgm:pt>
    <dgm:pt modelId="{3BEFC187-37B7-4C93-AB9D-393ECA8A2F71}" type="parTrans" cxnId="{0B2A33D0-2959-4BF5-8952-09DDE763CA73}">
      <dgm:prSet/>
      <dgm:spPr/>
      <dgm:t>
        <a:bodyPr/>
        <a:lstStyle/>
        <a:p>
          <a:endParaRPr lang="es-CR"/>
        </a:p>
      </dgm:t>
    </dgm:pt>
    <dgm:pt modelId="{460F8C04-E14D-4DBC-B584-53C7ABE6713C}" type="sibTrans" cxnId="{0B2A33D0-2959-4BF5-8952-09DDE763CA73}">
      <dgm:prSet/>
      <dgm:spPr/>
      <dgm:t>
        <a:bodyPr/>
        <a:lstStyle/>
        <a:p>
          <a:endParaRPr lang="es-CR"/>
        </a:p>
      </dgm:t>
    </dgm:pt>
    <dgm:pt modelId="{51FBC322-58A4-4521-9F9F-DE5F25E59BD1}">
      <dgm:prSet/>
      <dgm:spPr/>
      <dgm:t>
        <a:bodyPr/>
        <a:lstStyle/>
        <a:p>
          <a:r>
            <a:rPr lang="es-ES"/>
            <a:t>Normatividad: existen normas universales de comportamiento</a:t>
          </a:r>
          <a:endParaRPr lang="es-CR"/>
        </a:p>
      </dgm:t>
    </dgm:pt>
    <dgm:pt modelId="{4223AA66-1D82-4D16-86DF-0559B2E392B6}" type="parTrans" cxnId="{2ECA8FC0-98A9-4EB5-82A8-F5858F32F3CD}">
      <dgm:prSet/>
      <dgm:spPr/>
      <dgm:t>
        <a:bodyPr/>
        <a:lstStyle/>
        <a:p>
          <a:endParaRPr lang="es-CR"/>
        </a:p>
      </dgm:t>
    </dgm:pt>
    <dgm:pt modelId="{497889D8-2ACD-42F8-A030-8B018E2192DA}" type="sibTrans" cxnId="{2ECA8FC0-98A9-4EB5-82A8-F5858F32F3CD}">
      <dgm:prSet/>
      <dgm:spPr/>
      <dgm:t>
        <a:bodyPr/>
        <a:lstStyle/>
        <a:p>
          <a:endParaRPr lang="es-CR"/>
        </a:p>
      </dgm:t>
    </dgm:pt>
    <dgm:pt modelId="{CEDC6D2C-96D7-4B00-8C87-E8B457D5EC45}">
      <dgm:prSet/>
      <dgm:spPr/>
      <dgm:t>
        <a:bodyPr/>
        <a:lstStyle/>
        <a:p>
          <a:r>
            <a:rPr lang="es-ES"/>
            <a:t>No intervención es poco ético</a:t>
          </a:r>
          <a:endParaRPr lang="es-CR"/>
        </a:p>
      </dgm:t>
    </dgm:pt>
    <dgm:pt modelId="{F84F30FF-024C-4C28-B9B9-10F0E1352F19}" type="parTrans" cxnId="{B46BB9C0-9B94-4093-932E-E57B20F63D05}">
      <dgm:prSet/>
      <dgm:spPr/>
      <dgm:t>
        <a:bodyPr/>
        <a:lstStyle/>
        <a:p>
          <a:endParaRPr lang="es-CR"/>
        </a:p>
      </dgm:t>
    </dgm:pt>
    <dgm:pt modelId="{F2AFF328-F9F9-4F06-B1CB-41A0CF70D53A}" type="sibTrans" cxnId="{B46BB9C0-9B94-4093-932E-E57B20F63D05}">
      <dgm:prSet/>
      <dgm:spPr/>
      <dgm:t>
        <a:bodyPr/>
        <a:lstStyle/>
        <a:p>
          <a:endParaRPr lang="es-CR"/>
        </a:p>
      </dgm:t>
    </dgm:pt>
    <dgm:pt modelId="{A7A82392-F0C1-4B06-BC76-3DABE62FEF24}" type="pres">
      <dgm:prSet presAssocID="{6DFB2151-DA5E-49D5-8788-02EFD0402D53}" presName="Name0" presStyleCnt="0">
        <dgm:presLayoutVars>
          <dgm:dir/>
          <dgm:resizeHandles val="exact"/>
        </dgm:presLayoutVars>
      </dgm:prSet>
      <dgm:spPr/>
    </dgm:pt>
    <dgm:pt modelId="{CB9B99E6-DEA0-495F-8CF5-00E6EB3B0FD7}" type="pres">
      <dgm:prSet presAssocID="{6DFB2151-DA5E-49D5-8788-02EFD0402D53}" presName="bkgdShp" presStyleLbl="alignAccFollowNode1" presStyleIdx="0" presStyleCnt="1" custScaleY="139091" custLinFactY="80491" custLinFactNeighborX="5556" custLinFactNeighborY="100000"/>
      <dgm:spPr/>
    </dgm:pt>
    <dgm:pt modelId="{B8064DDA-E1A4-4A4C-BF69-01D61DB7CF8A}" type="pres">
      <dgm:prSet presAssocID="{6DFB2151-DA5E-49D5-8788-02EFD0402D53}" presName="linComp" presStyleCnt="0"/>
      <dgm:spPr/>
    </dgm:pt>
    <dgm:pt modelId="{A89D6A16-8FDE-4D62-B2FC-F82C606184E3}" type="pres">
      <dgm:prSet presAssocID="{73B46D1C-83A4-4355-8993-B2CC637F8676}" presName="compNode" presStyleCnt="0"/>
      <dgm:spPr/>
    </dgm:pt>
    <dgm:pt modelId="{462305DA-F92E-4063-AA72-7703DB56D87C}" type="pres">
      <dgm:prSet presAssocID="{73B46D1C-83A4-4355-8993-B2CC637F8676}" presName="node" presStyleLbl="node1" presStyleIdx="0" presStyleCnt="2" custLinFactNeighborX="-583" custLinFactNeighborY="-8360">
        <dgm:presLayoutVars>
          <dgm:bulletEnabled val="1"/>
        </dgm:presLayoutVars>
      </dgm:prSet>
      <dgm:spPr/>
    </dgm:pt>
    <dgm:pt modelId="{E6E9F468-9B8C-458C-97DD-4B336D16F9C9}" type="pres">
      <dgm:prSet presAssocID="{73B46D1C-83A4-4355-8993-B2CC637F8676}" presName="invisiNode" presStyleLbl="node1" presStyleIdx="0" presStyleCnt="2"/>
      <dgm:spPr/>
    </dgm:pt>
    <dgm:pt modelId="{CDE358D9-8F1A-4F41-8310-2DD8C8A66177}" type="pres">
      <dgm:prSet presAssocID="{73B46D1C-83A4-4355-8993-B2CC637F8676}" presName="imagNode" presStyleLbl="fgImgPlace1" presStyleIdx="0" presStyleCnt="2" custLinFactY="110499" custLinFactNeighborX="1204" custLinFactNeighborY="200000"/>
      <dgm:spPr/>
    </dgm:pt>
    <dgm:pt modelId="{4DD09338-5281-4339-A157-6C4CB10BF901}" type="pres">
      <dgm:prSet presAssocID="{8C4D08D6-EF55-4167-BCB2-E17286BBF60B}" presName="sibTrans" presStyleLbl="sibTrans2D1" presStyleIdx="0" presStyleCnt="0"/>
      <dgm:spPr/>
    </dgm:pt>
    <dgm:pt modelId="{A31CD2ED-1D6C-4CDD-B6B9-B9FFEA8BD21C}" type="pres">
      <dgm:prSet presAssocID="{3DDB7A28-DCF8-4D2C-873F-0E7D80C6CEE7}" presName="compNode" presStyleCnt="0"/>
      <dgm:spPr/>
    </dgm:pt>
    <dgm:pt modelId="{D2973DDA-227A-4753-80CF-E76CD1F1F9A9}" type="pres">
      <dgm:prSet presAssocID="{3DDB7A28-DCF8-4D2C-873F-0E7D80C6CEE7}" presName="node" presStyleLbl="node1" presStyleIdx="1" presStyleCnt="2" custLinFactNeighborX="-1231" custLinFactNeighborY="-12760">
        <dgm:presLayoutVars>
          <dgm:bulletEnabled val="1"/>
        </dgm:presLayoutVars>
      </dgm:prSet>
      <dgm:spPr/>
    </dgm:pt>
    <dgm:pt modelId="{90809DAC-439C-4F76-B6BC-085B46768580}" type="pres">
      <dgm:prSet presAssocID="{3DDB7A28-DCF8-4D2C-873F-0E7D80C6CEE7}" presName="invisiNode" presStyleLbl="node1" presStyleIdx="1" presStyleCnt="2"/>
      <dgm:spPr/>
    </dgm:pt>
    <dgm:pt modelId="{8922E656-86AF-457D-A256-1AB9B25097BA}" type="pres">
      <dgm:prSet presAssocID="{3DDB7A28-DCF8-4D2C-873F-0E7D80C6CEE7}" presName="imagNode" presStyleLbl="fgImgPlace1" presStyleIdx="1" presStyleCnt="2" custScaleX="74806" custScaleY="55394" custLinFactNeighborX="11732" custLinFactNeighborY="96424"/>
      <dgm:spPr>
        <a:blipFill rotWithShape="1">
          <a:blip xmlns:r="http://schemas.openxmlformats.org/officeDocument/2006/relationships" r:embed="rId1"/>
          <a:srcRect/>
          <a:stretch>
            <a:fillRect t="-77000" b="-77000"/>
          </a:stretch>
        </a:blipFill>
      </dgm:spPr>
    </dgm:pt>
  </dgm:ptLst>
  <dgm:cxnLst>
    <dgm:cxn modelId="{CF54BD2F-3C3D-498F-A50D-6D1C3AE04DD9}" type="presOf" srcId="{6A576D82-DEDC-4008-8CBE-19BD014BC8AB}" destId="{462305DA-F92E-4063-AA72-7703DB56D87C}" srcOrd="0" destOrd="2" presId="urn:microsoft.com/office/officeart/2005/8/layout/pList2"/>
    <dgm:cxn modelId="{A454123E-AF9C-4D76-ACC8-ECAAA5B0A6FB}" type="presOf" srcId="{73B46D1C-83A4-4355-8993-B2CC637F8676}" destId="{462305DA-F92E-4063-AA72-7703DB56D87C}" srcOrd="0" destOrd="0" presId="urn:microsoft.com/office/officeart/2005/8/layout/pList2"/>
    <dgm:cxn modelId="{20666160-0A01-46CA-A75F-451CF557CCEB}" type="presOf" srcId="{D0AC3A88-85A3-45AF-BBC7-D5C200571A11}" destId="{462305DA-F92E-4063-AA72-7703DB56D87C}" srcOrd="0" destOrd="3" presId="urn:microsoft.com/office/officeart/2005/8/layout/pList2"/>
    <dgm:cxn modelId="{3CE27B4B-1E02-4269-9E22-68415D0D39FB}" srcId="{6DFB2151-DA5E-49D5-8788-02EFD0402D53}" destId="{3DDB7A28-DCF8-4D2C-873F-0E7D80C6CEE7}" srcOrd="1" destOrd="0" parTransId="{67CC7C7A-1C0A-4946-9145-BFDE8EF31159}" sibTransId="{005DF40A-FC3A-4509-ACBF-64BA1F44CEA9}"/>
    <dgm:cxn modelId="{0987C44D-3D8A-4C48-B798-1A71C8657EE4}" type="presOf" srcId="{A257AF99-B0DD-4DFE-A148-0226AFB0279A}" destId="{462305DA-F92E-4063-AA72-7703DB56D87C}" srcOrd="0" destOrd="1" presId="urn:microsoft.com/office/officeart/2005/8/layout/pList2"/>
    <dgm:cxn modelId="{47FC3453-B6FA-4FD7-9222-DC94EED4F4F0}" type="presOf" srcId="{CEDC6D2C-96D7-4B00-8C87-E8B457D5EC45}" destId="{D2973DDA-227A-4753-80CF-E76CD1F1F9A9}" srcOrd="0" destOrd="4" presId="urn:microsoft.com/office/officeart/2005/8/layout/pList2"/>
    <dgm:cxn modelId="{B1404D8D-C7A9-44BE-AD55-50EBDEABED48}" type="presOf" srcId="{76D01528-EE42-4325-99E7-DF084A8AE012}" destId="{D2973DDA-227A-4753-80CF-E76CD1F1F9A9}" srcOrd="0" destOrd="1" presId="urn:microsoft.com/office/officeart/2005/8/layout/pList2"/>
    <dgm:cxn modelId="{97534096-2785-4EC4-9FFA-1C34F17E8F76}" srcId="{6DFB2151-DA5E-49D5-8788-02EFD0402D53}" destId="{73B46D1C-83A4-4355-8993-B2CC637F8676}" srcOrd="0" destOrd="0" parTransId="{B8180F10-9D1D-412F-A122-44C22BDA8B9D}" sibTransId="{8C4D08D6-EF55-4167-BCB2-E17286BBF60B}"/>
    <dgm:cxn modelId="{6EADD89A-636E-45B2-88C6-87DDBB3DA38A}" srcId="{73B46D1C-83A4-4355-8993-B2CC637F8676}" destId="{A257AF99-B0DD-4DFE-A148-0226AFB0279A}" srcOrd="0" destOrd="0" parTransId="{736394E1-A522-4C07-A633-EA1CA4AF5FA9}" sibTransId="{014E769F-C80A-40FD-9551-343ED32E14E2}"/>
    <dgm:cxn modelId="{F21D02A7-1869-4E0A-AD13-982162807829}" type="presOf" srcId="{8C4D08D6-EF55-4167-BCB2-E17286BBF60B}" destId="{4DD09338-5281-4339-A157-6C4CB10BF901}" srcOrd="0" destOrd="0" presId="urn:microsoft.com/office/officeart/2005/8/layout/pList2"/>
    <dgm:cxn modelId="{A5D16CB6-AD96-41C8-87E2-C5703293C632}" srcId="{A257AF99-B0DD-4DFE-A148-0226AFB0279A}" destId="{D0AC3A88-85A3-45AF-BBC7-D5C200571A11}" srcOrd="1" destOrd="0" parTransId="{2A699D56-75CE-4D17-A0F0-A848E791CCC2}" sibTransId="{2B4357AA-AAF6-4232-BE6B-8A992D20DEC1}"/>
    <dgm:cxn modelId="{FFDB6BB7-F06D-4EA8-B829-56D930202D55}" type="presOf" srcId="{AA35EF4F-B019-4004-93B5-C6634B3F5E1E}" destId="{D2973DDA-227A-4753-80CF-E76CD1F1F9A9}" srcOrd="0" destOrd="2" presId="urn:microsoft.com/office/officeart/2005/8/layout/pList2"/>
    <dgm:cxn modelId="{2ECA8FC0-98A9-4EB5-82A8-F5858F32F3CD}" srcId="{3DDB7A28-DCF8-4D2C-873F-0E7D80C6CEE7}" destId="{51FBC322-58A4-4521-9F9F-DE5F25E59BD1}" srcOrd="1" destOrd="0" parTransId="{4223AA66-1D82-4D16-86DF-0559B2E392B6}" sibTransId="{497889D8-2ACD-42F8-A030-8B018E2192DA}"/>
    <dgm:cxn modelId="{B46BB9C0-9B94-4093-932E-E57B20F63D05}" srcId="{51FBC322-58A4-4521-9F9F-DE5F25E59BD1}" destId="{CEDC6D2C-96D7-4B00-8C87-E8B457D5EC45}" srcOrd="0" destOrd="0" parTransId="{F84F30FF-024C-4C28-B9B9-10F0E1352F19}" sibTransId="{F2AFF328-F9F9-4F06-B1CB-41A0CF70D53A}"/>
    <dgm:cxn modelId="{9E594EC1-FCF4-492D-9C47-304742D780FD}" type="presOf" srcId="{3DDB7A28-DCF8-4D2C-873F-0E7D80C6CEE7}" destId="{D2973DDA-227A-4753-80CF-E76CD1F1F9A9}" srcOrd="0" destOrd="0" presId="urn:microsoft.com/office/officeart/2005/8/layout/pList2"/>
    <dgm:cxn modelId="{0B2A33D0-2959-4BF5-8952-09DDE763CA73}" srcId="{76D01528-EE42-4325-99E7-DF084A8AE012}" destId="{AA35EF4F-B019-4004-93B5-C6634B3F5E1E}" srcOrd="0" destOrd="0" parTransId="{3BEFC187-37B7-4C93-AB9D-393ECA8A2F71}" sibTransId="{460F8C04-E14D-4DBC-B584-53C7ABE6713C}"/>
    <dgm:cxn modelId="{4E15FFD7-C0AF-4473-8256-178EDC90905C}" srcId="{A257AF99-B0DD-4DFE-A148-0226AFB0279A}" destId="{6A576D82-DEDC-4008-8CBE-19BD014BC8AB}" srcOrd="0" destOrd="0" parTransId="{DF56ACE3-7D10-4C94-AF24-8E174A1B3937}" sibTransId="{E5EA1C5B-831C-42B7-B723-147D94C21C33}"/>
    <dgm:cxn modelId="{766558E3-0A07-4ECC-B5BE-7E9FA8CCDCE9}" srcId="{3DDB7A28-DCF8-4D2C-873F-0E7D80C6CEE7}" destId="{76D01528-EE42-4325-99E7-DF084A8AE012}" srcOrd="0" destOrd="0" parTransId="{6FC67CEE-06BA-47B6-8A24-2000327D79B7}" sibTransId="{EC091958-F9D5-4B97-AE89-D5C7A8E0FBE9}"/>
    <dgm:cxn modelId="{39603AE6-BC39-4F34-A855-A677F54DCF47}" type="presOf" srcId="{51FBC322-58A4-4521-9F9F-DE5F25E59BD1}" destId="{D2973DDA-227A-4753-80CF-E76CD1F1F9A9}" srcOrd="0" destOrd="3" presId="urn:microsoft.com/office/officeart/2005/8/layout/pList2"/>
    <dgm:cxn modelId="{DB9C3BF1-CC53-409A-8327-BE7B29567DC9}" type="presOf" srcId="{6DFB2151-DA5E-49D5-8788-02EFD0402D53}" destId="{A7A82392-F0C1-4B06-BC76-3DABE62FEF24}" srcOrd="0" destOrd="0" presId="urn:microsoft.com/office/officeart/2005/8/layout/pList2"/>
    <dgm:cxn modelId="{D8C9A547-20D5-4E86-B599-3DDDFE3A5E92}" type="presParOf" srcId="{A7A82392-F0C1-4B06-BC76-3DABE62FEF24}" destId="{CB9B99E6-DEA0-495F-8CF5-00E6EB3B0FD7}" srcOrd="0" destOrd="0" presId="urn:microsoft.com/office/officeart/2005/8/layout/pList2"/>
    <dgm:cxn modelId="{F0706C20-1572-4C8D-8342-6218D62F65D8}" type="presParOf" srcId="{A7A82392-F0C1-4B06-BC76-3DABE62FEF24}" destId="{B8064DDA-E1A4-4A4C-BF69-01D61DB7CF8A}" srcOrd="1" destOrd="0" presId="urn:microsoft.com/office/officeart/2005/8/layout/pList2"/>
    <dgm:cxn modelId="{30A4E15E-0645-476B-B2CE-6461D972AEAD}" type="presParOf" srcId="{B8064DDA-E1A4-4A4C-BF69-01D61DB7CF8A}" destId="{A89D6A16-8FDE-4D62-B2FC-F82C606184E3}" srcOrd="0" destOrd="0" presId="urn:microsoft.com/office/officeart/2005/8/layout/pList2"/>
    <dgm:cxn modelId="{11430F3A-2190-46AC-9B20-FC014C3950EB}" type="presParOf" srcId="{A89D6A16-8FDE-4D62-B2FC-F82C606184E3}" destId="{462305DA-F92E-4063-AA72-7703DB56D87C}" srcOrd="0" destOrd="0" presId="urn:microsoft.com/office/officeart/2005/8/layout/pList2"/>
    <dgm:cxn modelId="{3A1F8682-9849-4643-8029-81D153BAC6FF}" type="presParOf" srcId="{A89D6A16-8FDE-4D62-B2FC-F82C606184E3}" destId="{E6E9F468-9B8C-458C-97DD-4B336D16F9C9}" srcOrd="1" destOrd="0" presId="urn:microsoft.com/office/officeart/2005/8/layout/pList2"/>
    <dgm:cxn modelId="{76BBC884-2CE6-4BBD-92CF-4F33D44483AF}" type="presParOf" srcId="{A89D6A16-8FDE-4D62-B2FC-F82C606184E3}" destId="{CDE358D9-8F1A-4F41-8310-2DD8C8A66177}" srcOrd="2" destOrd="0" presId="urn:microsoft.com/office/officeart/2005/8/layout/pList2"/>
    <dgm:cxn modelId="{F5D6BF66-ACA9-436F-BDD6-4F1C6A0A63DB}" type="presParOf" srcId="{B8064DDA-E1A4-4A4C-BF69-01D61DB7CF8A}" destId="{4DD09338-5281-4339-A157-6C4CB10BF901}" srcOrd="1" destOrd="0" presId="urn:microsoft.com/office/officeart/2005/8/layout/pList2"/>
    <dgm:cxn modelId="{60BBC053-9371-470D-8C15-6A5F96B9C772}" type="presParOf" srcId="{B8064DDA-E1A4-4A4C-BF69-01D61DB7CF8A}" destId="{A31CD2ED-1D6C-4CDD-B6B9-B9FFEA8BD21C}" srcOrd="2" destOrd="0" presId="urn:microsoft.com/office/officeart/2005/8/layout/pList2"/>
    <dgm:cxn modelId="{843FF31C-0F29-4E75-8727-AEFFD172B586}" type="presParOf" srcId="{A31CD2ED-1D6C-4CDD-B6B9-B9FFEA8BD21C}" destId="{D2973DDA-227A-4753-80CF-E76CD1F1F9A9}" srcOrd="0" destOrd="0" presId="urn:microsoft.com/office/officeart/2005/8/layout/pList2"/>
    <dgm:cxn modelId="{49DB1F90-3BBE-4DF9-A701-73E4F0DC239F}" type="presParOf" srcId="{A31CD2ED-1D6C-4CDD-B6B9-B9FFEA8BD21C}" destId="{90809DAC-439C-4F76-B6BC-085B46768580}" srcOrd="1" destOrd="0" presId="urn:microsoft.com/office/officeart/2005/8/layout/pList2"/>
    <dgm:cxn modelId="{7C342AF4-F82D-48A7-B65C-9F907C078E0B}" type="presParOf" srcId="{A31CD2ED-1D6C-4CDD-B6B9-B9FFEA8BD21C}" destId="{8922E656-86AF-457D-A256-1AB9B25097BA}"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4E45868-88A8-42B5-A819-C39AB0FB3FD6}" type="doc">
      <dgm:prSet loTypeId="urn:microsoft.com/office/officeart/2005/8/layout/arrow3" loCatId="relationship" qsTypeId="urn:microsoft.com/office/officeart/2005/8/quickstyle/simple3" qsCatId="simple" csTypeId="urn:microsoft.com/office/officeart/2005/8/colors/accent1_2" csCatId="accent1" phldr="1"/>
      <dgm:spPr/>
      <dgm:t>
        <a:bodyPr/>
        <a:lstStyle/>
        <a:p>
          <a:endParaRPr lang="es-CR"/>
        </a:p>
      </dgm:t>
    </dgm:pt>
    <dgm:pt modelId="{B864F4AA-C597-496B-B62D-B25E147C24B0}">
      <dgm:prSet custT="1"/>
      <dgm:spPr/>
      <dgm:t>
        <a:bodyPr/>
        <a:lstStyle/>
        <a:p>
          <a:r>
            <a:rPr lang="es-ES" sz="1600" dirty="0">
              <a:latin typeface="Algerian" panose="04020705040A02060702" pitchFamily="82" charset="0"/>
            </a:rPr>
            <a:t>Elegir entre dos males</a:t>
          </a:r>
          <a:endParaRPr lang="es-CR" sz="1600" dirty="0">
            <a:latin typeface="Algerian" panose="04020705040A02060702" pitchFamily="82" charset="0"/>
          </a:endParaRPr>
        </a:p>
      </dgm:t>
    </dgm:pt>
    <dgm:pt modelId="{0BA858B6-14E0-400D-BF7F-8B4E78909963}" type="parTrans" cxnId="{AA046667-F380-4B4E-BAB6-7F0F44176461}">
      <dgm:prSet/>
      <dgm:spPr/>
      <dgm:t>
        <a:bodyPr/>
        <a:lstStyle/>
        <a:p>
          <a:endParaRPr lang="es-CR"/>
        </a:p>
      </dgm:t>
    </dgm:pt>
    <dgm:pt modelId="{574A5559-F8BC-4297-AEF4-36290DF04DBE}" type="sibTrans" cxnId="{AA046667-F380-4B4E-BAB6-7F0F44176461}">
      <dgm:prSet/>
      <dgm:spPr/>
      <dgm:t>
        <a:bodyPr/>
        <a:lstStyle/>
        <a:p>
          <a:endParaRPr lang="es-CR"/>
        </a:p>
      </dgm:t>
    </dgm:pt>
    <dgm:pt modelId="{4042F47B-77C3-4D11-9645-56B7B77858AB}">
      <dgm:prSet custT="1"/>
      <dgm:spPr/>
      <dgm:t>
        <a:bodyPr/>
        <a:lstStyle/>
        <a:p>
          <a:r>
            <a:rPr lang="es-ES" sz="1400" dirty="0">
              <a:latin typeface="Algerian" panose="04020705040A02060702" pitchFamily="82" charset="0"/>
            </a:rPr>
            <a:t>Respeto por la identidad cultural</a:t>
          </a:r>
          <a:endParaRPr lang="es-CR" sz="1400" dirty="0">
            <a:latin typeface="Algerian" panose="04020705040A02060702" pitchFamily="82" charset="0"/>
          </a:endParaRPr>
        </a:p>
      </dgm:t>
    </dgm:pt>
    <dgm:pt modelId="{E40DCE7C-42DE-43AB-B789-BDE7968D66A5}" type="parTrans" cxnId="{C2C5CAC3-DFA2-489C-8359-E13FC9DB1D40}">
      <dgm:prSet/>
      <dgm:spPr/>
      <dgm:t>
        <a:bodyPr/>
        <a:lstStyle/>
        <a:p>
          <a:endParaRPr lang="es-CR"/>
        </a:p>
      </dgm:t>
    </dgm:pt>
    <dgm:pt modelId="{E115F0D0-62AF-4103-BC4B-4272469E20EB}" type="sibTrans" cxnId="{C2C5CAC3-DFA2-489C-8359-E13FC9DB1D40}">
      <dgm:prSet/>
      <dgm:spPr/>
      <dgm:t>
        <a:bodyPr/>
        <a:lstStyle/>
        <a:p>
          <a:endParaRPr lang="es-CR"/>
        </a:p>
      </dgm:t>
    </dgm:pt>
    <dgm:pt modelId="{6F95284B-A9DF-4794-B1C9-D497C5B11628}" type="pres">
      <dgm:prSet presAssocID="{C4E45868-88A8-42B5-A819-C39AB0FB3FD6}" presName="compositeShape" presStyleCnt="0">
        <dgm:presLayoutVars>
          <dgm:chMax val="2"/>
          <dgm:dir/>
          <dgm:resizeHandles val="exact"/>
        </dgm:presLayoutVars>
      </dgm:prSet>
      <dgm:spPr/>
    </dgm:pt>
    <dgm:pt modelId="{00767B91-15CA-4BB9-B8CE-4B759402B42E}" type="pres">
      <dgm:prSet presAssocID="{C4E45868-88A8-42B5-A819-C39AB0FB3FD6}" presName="divider" presStyleLbl="fgShp" presStyleIdx="0" presStyleCnt="1" custScaleY="186299"/>
      <dgm:spPr/>
    </dgm:pt>
    <dgm:pt modelId="{3354EE38-68C7-43E1-BBC8-08043CC3D2AE}" type="pres">
      <dgm:prSet presAssocID="{B864F4AA-C597-496B-B62D-B25E147C24B0}" presName="downArrow" presStyleLbl="node1" presStyleIdx="0" presStyleCnt="2" custScaleX="25404" custScaleY="119937"/>
      <dgm:spPr/>
    </dgm:pt>
    <dgm:pt modelId="{FFC6C371-CB04-468B-A0E6-C1E51612AF17}" type="pres">
      <dgm:prSet presAssocID="{B864F4AA-C597-496B-B62D-B25E147C24B0}" presName="downArrowText" presStyleLbl="revTx" presStyleIdx="0" presStyleCnt="2" custScaleX="158897" custScaleY="109660" custLinFactX="-32301" custLinFactY="25226" custLinFactNeighborX="-100000" custLinFactNeighborY="100000">
        <dgm:presLayoutVars>
          <dgm:bulletEnabled val="1"/>
        </dgm:presLayoutVars>
      </dgm:prSet>
      <dgm:spPr/>
    </dgm:pt>
    <dgm:pt modelId="{292817E1-EF46-464B-8B70-1BFA618C51EE}" type="pres">
      <dgm:prSet presAssocID="{4042F47B-77C3-4D11-9645-56B7B77858AB}" presName="upArrow" presStyleLbl="node1" presStyleIdx="1" presStyleCnt="2" custScaleX="23702" custScaleY="96322"/>
      <dgm:spPr/>
    </dgm:pt>
    <dgm:pt modelId="{9545B7E9-67E9-449B-9A46-A6ABAB103E16}" type="pres">
      <dgm:prSet presAssocID="{4042F47B-77C3-4D11-9645-56B7B77858AB}" presName="upArrowText" presStyleLbl="revTx" presStyleIdx="1" presStyleCnt="2" custScaleX="180705" custLinFactX="26330" custLinFactY="-27791" custLinFactNeighborX="100000" custLinFactNeighborY="-100000">
        <dgm:presLayoutVars>
          <dgm:bulletEnabled val="1"/>
        </dgm:presLayoutVars>
      </dgm:prSet>
      <dgm:spPr/>
    </dgm:pt>
  </dgm:ptLst>
  <dgm:cxnLst>
    <dgm:cxn modelId="{AA046667-F380-4B4E-BAB6-7F0F44176461}" srcId="{C4E45868-88A8-42B5-A819-C39AB0FB3FD6}" destId="{B864F4AA-C597-496B-B62D-B25E147C24B0}" srcOrd="0" destOrd="0" parTransId="{0BA858B6-14E0-400D-BF7F-8B4E78909963}" sibTransId="{574A5559-F8BC-4297-AEF4-36290DF04DBE}"/>
    <dgm:cxn modelId="{332FE37F-3CAC-4CEE-B4CF-1515B11F2FDA}" type="presOf" srcId="{4042F47B-77C3-4D11-9645-56B7B77858AB}" destId="{9545B7E9-67E9-449B-9A46-A6ABAB103E16}" srcOrd="0" destOrd="0" presId="urn:microsoft.com/office/officeart/2005/8/layout/arrow3"/>
    <dgm:cxn modelId="{FF8EB0BE-041E-41DA-8916-F0EC38F785D3}" type="presOf" srcId="{B864F4AA-C597-496B-B62D-B25E147C24B0}" destId="{FFC6C371-CB04-468B-A0E6-C1E51612AF17}" srcOrd="0" destOrd="0" presId="urn:microsoft.com/office/officeart/2005/8/layout/arrow3"/>
    <dgm:cxn modelId="{C2C5CAC3-DFA2-489C-8359-E13FC9DB1D40}" srcId="{C4E45868-88A8-42B5-A819-C39AB0FB3FD6}" destId="{4042F47B-77C3-4D11-9645-56B7B77858AB}" srcOrd="1" destOrd="0" parTransId="{E40DCE7C-42DE-43AB-B789-BDE7968D66A5}" sibTransId="{E115F0D0-62AF-4103-BC4B-4272469E20EB}"/>
    <dgm:cxn modelId="{A5CBA8F4-A6C0-42C0-A2C9-FEB34B5D4976}" type="presOf" srcId="{C4E45868-88A8-42B5-A819-C39AB0FB3FD6}" destId="{6F95284B-A9DF-4794-B1C9-D497C5B11628}" srcOrd="0" destOrd="0" presId="urn:microsoft.com/office/officeart/2005/8/layout/arrow3"/>
    <dgm:cxn modelId="{CB42B2E6-14D8-45E2-A806-79EAB1BE9591}" type="presParOf" srcId="{6F95284B-A9DF-4794-B1C9-D497C5B11628}" destId="{00767B91-15CA-4BB9-B8CE-4B759402B42E}" srcOrd="0" destOrd="0" presId="urn:microsoft.com/office/officeart/2005/8/layout/arrow3"/>
    <dgm:cxn modelId="{37758846-6A2A-4827-8736-AC4D200C84F6}" type="presParOf" srcId="{6F95284B-A9DF-4794-B1C9-D497C5B11628}" destId="{3354EE38-68C7-43E1-BBC8-08043CC3D2AE}" srcOrd="1" destOrd="0" presId="urn:microsoft.com/office/officeart/2005/8/layout/arrow3"/>
    <dgm:cxn modelId="{F477A133-B4C8-42F0-B941-44712BC6C4AF}" type="presParOf" srcId="{6F95284B-A9DF-4794-B1C9-D497C5B11628}" destId="{FFC6C371-CB04-468B-A0E6-C1E51612AF17}" srcOrd="2" destOrd="0" presId="urn:microsoft.com/office/officeart/2005/8/layout/arrow3"/>
    <dgm:cxn modelId="{EF062E65-7234-4726-9B9E-0AF6E7FFF1D9}" type="presParOf" srcId="{6F95284B-A9DF-4794-B1C9-D497C5B11628}" destId="{292817E1-EF46-464B-8B70-1BFA618C51EE}" srcOrd="3" destOrd="0" presId="urn:microsoft.com/office/officeart/2005/8/layout/arrow3"/>
    <dgm:cxn modelId="{18A0221A-F3FC-4E7F-83BC-4940974E831D}" type="presParOf" srcId="{6F95284B-A9DF-4794-B1C9-D497C5B11628}" destId="{9545B7E9-67E9-449B-9A46-A6ABAB103E16}" srcOrd="4" destOrd="0" presId="urn:microsoft.com/office/officeart/2005/8/layout/arrow3"/>
  </dgm:cxnLst>
  <dgm:bg>
    <a:solidFill>
      <a:schemeClr val="accent6">
        <a:lumMod val="40000"/>
        <a:lumOff val="60000"/>
      </a:schemeClr>
    </a:solidFill>
  </dgm:bg>
  <dgm:whole/>
  <dgm:extLst>
    <a:ext uri="http://schemas.microsoft.com/office/drawing/2008/diagram">
      <dsp:dataModelExt xmlns:dsp="http://schemas.microsoft.com/office/drawing/2008/diagram" relId="rId13"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D1377E2-DFB0-49FE-B0D2-29B054DFC42C}" type="doc">
      <dgm:prSet loTypeId="urn:microsoft.com/office/officeart/2005/8/layout/hList1" loCatId="list" qsTypeId="urn:microsoft.com/office/officeart/2005/8/quickstyle/simple1" qsCatId="simple" csTypeId="urn:microsoft.com/office/officeart/2005/8/colors/colorful5" csCatId="colorful"/>
      <dgm:spPr/>
      <dgm:t>
        <a:bodyPr/>
        <a:lstStyle/>
        <a:p>
          <a:endParaRPr lang="es-CR"/>
        </a:p>
      </dgm:t>
    </dgm:pt>
    <dgm:pt modelId="{E91D6925-AA95-447E-9CAE-A49361D404EB}">
      <dgm:prSet/>
      <dgm:spPr/>
      <dgm:t>
        <a:bodyPr/>
        <a:lstStyle/>
        <a:p>
          <a:r>
            <a:rPr lang="es-ES" b="1"/>
            <a:t>FUNDAMENTOS JURÍDICOS</a:t>
          </a:r>
          <a:endParaRPr lang="es-CR" b="1"/>
        </a:p>
      </dgm:t>
    </dgm:pt>
    <dgm:pt modelId="{F048B761-1ABB-4727-8CE1-D71E39B85817}" type="parTrans" cxnId="{C0533F1E-B53E-47CF-86AC-ECF7F8EAF99B}">
      <dgm:prSet/>
      <dgm:spPr/>
      <dgm:t>
        <a:bodyPr/>
        <a:lstStyle/>
        <a:p>
          <a:endParaRPr lang="es-CR"/>
        </a:p>
      </dgm:t>
    </dgm:pt>
    <dgm:pt modelId="{1275AC08-38DF-4296-A3BD-ED5DE28499C5}" type="sibTrans" cxnId="{C0533F1E-B53E-47CF-86AC-ECF7F8EAF99B}">
      <dgm:prSet/>
      <dgm:spPr/>
      <dgm:t>
        <a:bodyPr/>
        <a:lstStyle/>
        <a:p>
          <a:endParaRPr lang="es-CR"/>
        </a:p>
      </dgm:t>
    </dgm:pt>
    <dgm:pt modelId="{8F56E019-A151-4F33-A708-67B16FBBC21C}">
      <dgm:prSet/>
      <dgm:spPr/>
      <dgm:t>
        <a:bodyPr/>
        <a:lstStyle/>
        <a:p>
          <a:r>
            <a:rPr lang="es-ES" dirty="0"/>
            <a:t>Justificación jurídica: ventajas y desventajas</a:t>
          </a:r>
          <a:endParaRPr lang="es-CR" dirty="0"/>
        </a:p>
      </dgm:t>
    </dgm:pt>
    <dgm:pt modelId="{D9C177D0-9EC7-4346-A3CD-1B5619C030C4}" type="parTrans" cxnId="{66A6161A-C074-4245-B33F-1D407E3FAD46}">
      <dgm:prSet/>
      <dgm:spPr/>
      <dgm:t>
        <a:bodyPr/>
        <a:lstStyle/>
        <a:p>
          <a:endParaRPr lang="es-CR"/>
        </a:p>
      </dgm:t>
    </dgm:pt>
    <dgm:pt modelId="{FE9336BB-EBAE-445A-87B9-5B521ECB827C}" type="sibTrans" cxnId="{66A6161A-C074-4245-B33F-1D407E3FAD46}">
      <dgm:prSet/>
      <dgm:spPr/>
      <dgm:t>
        <a:bodyPr/>
        <a:lstStyle/>
        <a:p>
          <a:endParaRPr lang="es-CR"/>
        </a:p>
      </dgm:t>
    </dgm:pt>
    <dgm:pt modelId="{5A884F5E-0488-4B9B-AB6B-2A826CE7C4E9}">
      <dgm:prSet/>
      <dgm:spPr/>
      <dgm:t>
        <a:bodyPr/>
        <a:lstStyle/>
        <a:p>
          <a:r>
            <a:rPr lang="es-ES"/>
            <a:t>Hacer lo que no sea ilegal</a:t>
          </a:r>
          <a:endParaRPr lang="es-CR"/>
        </a:p>
      </dgm:t>
    </dgm:pt>
    <dgm:pt modelId="{57F4E622-89DB-4DF3-8550-B9D061502240}" type="parTrans" cxnId="{D782E65C-D797-4C5D-AD0D-6B8E823B66D2}">
      <dgm:prSet/>
      <dgm:spPr/>
      <dgm:t>
        <a:bodyPr/>
        <a:lstStyle/>
        <a:p>
          <a:endParaRPr lang="es-CR"/>
        </a:p>
      </dgm:t>
    </dgm:pt>
    <dgm:pt modelId="{F49AD082-4722-435C-BA91-8BA6D370161A}" type="sibTrans" cxnId="{D782E65C-D797-4C5D-AD0D-6B8E823B66D2}">
      <dgm:prSet/>
      <dgm:spPr/>
      <dgm:t>
        <a:bodyPr/>
        <a:lstStyle/>
        <a:p>
          <a:endParaRPr lang="es-CR"/>
        </a:p>
      </dgm:t>
    </dgm:pt>
    <dgm:pt modelId="{E79A6AC7-4482-40CD-B101-B37EDB777E0B}">
      <dgm:prSet/>
      <dgm:spPr/>
      <dgm:t>
        <a:bodyPr/>
        <a:lstStyle/>
        <a:p>
          <a:r>
            <a:rPr lang="es-ES"/>
            <a:t>Extraterritorialidad</a:t>
          </a:r>
          <a:endParaRPr lang="es-CR"/>
        </a:p>
      </dgm:t>
    </dgm:pt>
    <dgm:pt modelId="{F7F85671-5182-448C-BB78-29C65A22BB8A}" type="parTrans" cxnId="{7797725A-A882-493D-9D84-C99734DCFF6E}">
      <dgm:prSet/>
      <dgm:spPr/>
      <dgm:t>
        <a:bodyPr/>
        <a:lstStyle/>
        <a:p>
          <a:endParaRPr lang="es-CR"/>
        </a:p>
      </dgm:t>
    </dgm:pt>
    <dgm:pt modelId="{5009B9C5-63BA-47A4-9D8B-4EE0C055D674}" type="sibTrans" cxnId="{7797725A-A882-493D-9D84-C99734DCFF6E}">
      <dgm:prSet/>
      <dgm:spPr/>
      <dgm:t>
        <a:bodyPr/>
        <a:lstStyle/>
        <a:p>
          <a:endParaRPr lang="es-CR"/>
        </a:p>
      </dgm:t>
    </dgm:pt>
    <dgm:pt modelId="{7928E21B-898A-4269-B7DA-CFB5246F56D4}">
      <dgm:prSet/>
      <dgm:spPr/>
      <dgm:t>
        <a:bodyPr/>
        <a:lstStyle/>
        <a:p>
          <a:r>
            <a:rPr lang="es-CR"/>
            <a:t>Leyes varían entre países</a:t>
          </a:r>
        </a:p>
      </dgm:t>
    </dgm:pt>
    <dgm:pt modelId="{1DCBDE7D-3351-4BD0-B4EF-0366B2B3613D}" type="parTrans" cxnId="{C5B49C46-D4A5-4E9B-AEDC-D6497C556EAB}">
      <dgm:prSet/>
      <dgm:spPr/>
      <dgm:t>
        <a:bodyPr/>
        <a:lstStyle/>
        <a:p>
          <a:endParaRPr lang="es-CR"/>
        </a:p>
      </dgm:t>
    </dgm:pt>
    <dgm:pt modelId="{45771451-E1FA-4015-9C44-26B5B879053A}" type="sibTrans" cxnId="{C5B49C46-D4A5-4E9B-AEDC-D6497C556EAB}">
      <dgm:prSet/>
      <dgm:spPr/>
      <dgm:t>
        <a:bodyPr/>
        <a:lstStyle/>
        <a:p>
          <a:endParaRPr lang="es-CR"/>
        </a:p>
      </dgm:t>
    </dgm:pt>
    <dgm:pt modelId="{0D0AA3A6-DE4A-42D3-B3FF-1AF6AE73B115}">
      <dgm:prSet/>
      <dgm:spPr/>
      <dgm:t>
        <a:bodyPr/>
        <a:lstStyle/>
        <a:p>
          <a:r>
            <a:rPr lang="es-CR" b="1"/>
            <a:t>ETICA Y SOBORNOS</a:t>
          </a:r>
        </a:p>
      </dgm:t>
    </dgm:pt>
    <dgm:pt modelId="{8B5EFFE0-6A4C-48B8-8FF1-A077E53A3971}" type="parTrans" cxnId="{C5778044-53AD-4C4B-80BD-AA6E7AA1F7D1}">
      <dgm:prSet/>
      <dgm:spPr/>
      <dgm:t>
        <a:bodyPr/>
        <a:lstStyle/>
        <a:p>
          <a:endParaRPr lang="es-CR"/>
        </a:p>
      </dgm:t>
    </dgm:pt>
    <dgm:pt modelId="{D5BE3E78-FF93-4046-BDF7-39977EBA4061}" type="sibTrans" cxnId="{C5778044-53AD-4C4B-80BD-AA6E7AA1F7D1}">
      <dgm:prSet/>
      <dgm:spPr/>
      <dgm:t>
        <a:bodyPr/>
        <a:lstStyle/>
        <a:p>
          <a:endParaRPr lang="es-CR"/>
        </a:p>
      </dgm:t>
    </dgm:pt>
    <dgm:pt modelId="{04CDCA4D-19A5-440F-8F89-1F3D3D82CC48}">
      <dgm:prSet/>
      <dgm:spPr/>
      <dgm:t>
        <a:bodyPr/>
        <a:lstStyle/>
        <a:p>
          <a:r>
            <a:rPr lang="es-CR"/>
            <a:t>Consecuencias de la corrupción</a:t>
          </a:r>
        </a:p>
      </dgm:t>
    </dgm:pt>
    <dgm:pt modelId="{2B2A2BCE-BA1D-47DF-B154-2BD9AB850325}" type="parTrans" cxnId="{25310C30-DECF-4C86-8CB7-51711BF739C3}">
      <dgm:prSet/>
      <dgm:spPr/>
      <dgm:t>
        <a:bodyPr/>
        <a:lstStyle/>
        <a:p>
          <a:endParaRPr lang="es-CR"/>
        </a:p>
      </dgm:t>
    </dgm:pt>
    <dgm:pt modelId="{8CB0275E-74A3-4735-BA8B-95B9D33A9417}" type="sibTrans" cxnId="{25310C30-DECF-4C86-8CB7-51711BF739C3}">
      <dgm:prSet/>
      <dgm:spPr/>
      <dgm:t>
        <a:bodyPr/>
        <a:lstStyle/>
        <a:p>
          <a:endParaRPr lang="es-CR"/>
        </a:p>
      </dgm:t>
    </dgm:pt>
    <dgm:pt modelId="{22907646-EB13-41BE-B68E-136D8EA07900}">
      <dgm:prSet/>
      <dgm:spPr/>
      <dgm:t>
        <a:bodyPr/>
        <a:lstStyle/>
        <a:p>
          <a:r>
            <a:rPr lang="es-CR"/>
            <a:t>Afectan las empresas y los países</a:t>
          </a:r>
        </a:p>
      </dgm:t>
    </dgm:pt>
    <dgm:pt modelId="{28F7B759-085A-4B13-8C47-4706EA428CB0}" type="parTrans" cxnId="{AEF626B5-CF55-4CE7-AC43-0D6017B4060E}">
      <dgm:prSet/>
      <dgm:spPr/>
      <dgm:t>
        <a:bodyPr/>
        <a:lstStyle/>
        <a:p>
          <a:endParaRPr lang="es-CR"/>
        </a:p>
      </dgm:t>
    </dgm:pt>
    <dgm:pt modelId="{5BD9DC53-F606-4C12-ADB9-0EB455423C0D}" type="sibTrans" cxnId="{AEF626B5-CF55-4CE7-AC43-0D6017B4060E}">
      <dgm:prSet/>
      <dgm:spPr/>
      <dgm:t>
        <a:bodyPr/>
        <a:lstStyle/>
        <a:p>
          <a:endParaRPr lang="es-CR"/>
        </a:p>
      </dgm:t>
    </dgm:pt>
    <dgm:pt modelId="{095DFDD5-123A-4C67-AFBA-D64D27B59157}">
      <dgm:prSet/>
      <dgm:spPr/>
      <dgm:t>
        <a:bodyPr/>
        <a:lstStyle/>
        <a:p>
          <a:r>
            <a:rPr lang="es-CR"/>
            <a:t>¿Qué se está haciendo</a:t>
          </a:r>
        </a:p>
      </dgm:t>
    </dgm:pt>
    <dgm:pt modelId="{597F8DEE-AAC4-42C0-A0B7-367F9F197446}" type="parTrans" cxnId="{213A69E5-3E0A-4949-B9FD-E7A90065C1BC}">
      <dgm:prSet/>
      <dgm:spPr/>
      <dgm:t>
        <a:bodyPr/>
        <a:lstStyle/>
        <a:p>
          <a:endParaRPr lang="es-CR"/>
        </a:p>
      </dgm:t>
    </dgm:pt>
    <dgm:pt modelId="{3454A106-EB9E-4810-9A54-1EABF10643D8}" type="sibTrans" cxnId="{213A69E5-3E0A-4949-B9FD-E7A90065C1BC}">
      <dgm:prSet/>
      <dgm:spPr/>
      <dgm:t>
        <a:bodyPr/>
        <a:lstStyle/>
        <a:p>
          <a:endParaRPr lang="es-CR"/>
        </a:p>
      </dgm:t>
    </dgm:pt>
    <dgm:pt modelId="{AD4762DF-08F5-469C-AAE7-C996C91A04EE}">
      <dgm:prSet/>
      <dgm:spPr/>
      <dgm:t>
        <a:bodyPr/>
        <a:lstStyle/>
        <a:p>
          <a:r>
            <a:rPr lang="es-CR"/>
            <a:t>Medidas multilaterales</a:t>
          </a:r>
        </a:p>
      </dgm:t>
    </dgm:pt>
    <dgm:pt modelId="{308246AE-84D1-450E-8C5C-6E814C9791DE}" type="parTrans" cxnId="{54DF554B-FD57-4FC8-9FA3-69B15AE33F24}">
      <dgm:prSet/>
      <dgm:spPr/>
      <dgm:t>
        <a:bodyPr/>
        <a:lstStyle/>
        <a:p>
          <a:endParaRPr lang="es-CR"/>
        </a:p>
      </dgm:t>
    </dgm:pt>
    <dgm:pt modelId="{52A971D2-ACE6-4764-8BCA-29B673D1EA77}" type="sibTrans" cxnId="{54DF554B-FD57-4FC8-9FA3-69B15AE33F24}">
      <dgm:prSet/>
      <dgm:spPr/>
      <dgm:t>
        <a:bodyPr/>
        <a:lstStyle/>
        <a:p>
          <a:endParaRPr lang="es-CR"/>
        </a:p>
      </dgm:t>
    </dgm:pt>
    <dgm:pt modelId="{ECEE66B7-EAD4-402A-91D4-E8D7987B0CA5}">
      <dgm:prSet/>
      <dgm:spPr/>
      <dgm:t>
        <a:bodyPr/>
        <a:lstStyle/>
        <a:p>
          <a:r>
            <a:rPr lang="es-CR"/>
            <a:t>Acuerdos internacionales: OCDE, ICC, ONU</a:t>
          </a:r>
        </a:p>
      </dgm:t>
    </dgm:pt>
    <dgm:pt modelId="{4B456682-F8B1-4F72-B374-0B645B9EF983}" type="parTrans" cxnId="{722CBB91-D23F-4687-8CC1-5C998FBA54DA}">
      <dgm:prSet/>
      <dgm:spPr/>
      <dgm:t>
        <a:bodyPr/>
        <a:lstStyle/>
        <a:p>
          <a:endParaRPr lang="es-CR"/>
        </a:p>
      </dgm:t>
    </dgm:pt>
    <dgm:pt modelId="{CC224E69-13DA-4163-9C9A-A534278EBF75}" type="sibTrans" cxnId="{722CBB91-D23F-4687-8CC1-5C998FBA54DA}">
      <dgm:prSet/>
      <dgm:spPr/>
      <dgm:t>
        <a:bodyPr/>
        <a:lstStyle/>
        <a:p>
          <a:endParaRPr lang="es-CR"/>
        </a:p>
      </dgm:t>
    </dgm:pt>
    <dgm:pt modelId="{72F5AA94-D17B-47F0-9B3C-173F33921C61}">
      <dgm:prSet/>
      <dgm:spPr/>
      <dgm:t>
        <a:bodyPr/>
        <a:lstStyle/>
        <a:p>
          <a:r>
            <a:rPr lang="es-CR"/>
            <a:t>Estados Unidos: Ley sobre Prácticas Extranjeras de Corrupción</a:t>
          </a:r>
        </a:p>
      </dgm:t>
    </dgm:pt>
    <dgm:pt modelId="{0262FD1E-8DA7-413E-A9FE-BD44E4F756A2}" type="parTrans" cxnId="{A46FAD64-A4C7-486A-93AA-D0276D49265B}">
      <dgm:prSet/>
      <dgm:spPr/>
      <dgm:t>
        <a:bodyPr/>
        <a:lstStyle/>
        <a:p>
          <a:endParaRPr lang="es-CR"/>
        </a:p>
      </dgm:t>
    </dgm:pt>
    <dgm:pt modelId="{3B21953A-8036-45A7-A100-AFB9E0437DF0}" type="sibTrans" cxnId="{A46FAD64-A4C7-486A-93AA-D0276D49265B}">
      <dgm:prSet/>
      <dgm:spPr/>
      <dgm:t>
        <a:bodyPr/>
        <a:lstStyle/>
        <a:p>
          <a:endParaRPr lang="es-CR"/>
        </a:p>
      </dgm:t>
    </dgm:pt>
    <dgm:pt modelId="{8EE8F3DA-0313-487C-A973-546923EB006D}" type="pres">
      <dgm:prSet presAssocID="{CD1377E2-DFB0-49FE-B0D2-29B054DFC42C}" presName="Name0" presStyleCnt="0">
        <dgm:presLayoutVars>
          <dgm:dir/>
          <dgm:animLvl val="lvl"/>
          <dgm:resizeHandles val="exact"/>
        </dgm:presLayoutVars>
      </dgm:prSet>
      <dgm:spPr/>
    </dgm:pt>
    <dgm:pt modelId="{8A3F49D9-2081-4A72-8B53-8179111F1866}" type="pres">
      <dgm:prSet presAssocID="{E91D6925-AA95-447E-9CAE-A49361D404EB}" presName="composite" presStyleCnt="0"/>
      <dgm:spPr/>
    </dgm:pt>
    <dgm:pt modelId="{E1B9E9CB-0C51-4CA1-93E8-F3F393CF7946}" type="pres">
      <dgm:prSet presAssocID="{E91D6925-AA95-447E-9CAE-A49361D404EB}" presName="parTx" presStyleLbl="alignNode1" presStyleIdx="0" presStyleCnt="2">
        <dgm:presLayoutVars>
          <dgm:chMax val="0"/>
          <dgm:chPref val="0"/>
          <dgm:bulletEnabled val="1"/>
        </dgm:presLayoutVars>
      </dgm:prSet>
      <dgm:spPr/>
    </dgm:pt>
    <dgm:pt modelId="{4976CF27-FDDE-4B01-9283-91A9DA90BF56}" type="pres">
      <dgm:prSet presAssocID="{E91D6925-AA95-447E-9CAE-A49361D404EB}" presName="desTx" presStyleLbl="alignAccFollowNode1" presStyleIdx="0" presStyleCnt="2">
        <dgm:presLayoutVars>
          <dgm:bulletEnabled val="1"/>
        </dgm:presLayoutVars>
      </dgm:prSet>
      <dgm:spPr/>
    </dgm:pt>
    <dgm:pt modelId="{EB786275-968D-4459-89B7-D5E9CBC3C313}" type="pres">
      <dgm:prSet presAssocID="{1275AC08-38DF-4296-A3BD-ED5DE28499C5}" presName="space" presStyleCnt="0"/>
      <dgm:spPr/>
    </dgm:pt>
    <dgm:pt modelId="{0CD73ADF-B0EE-4FEE-B073-A51E85058346}" type="pres">
      <dgm:prSet presAssocID="{0D0AA3A6-DE4A-42D3-B3FF-1AF6AE73B115}" presName="composite" presStyleCnt="0"/>
      <dgm:spPr/>
    </dgm:pt>
    <dgm:pt modelId="{57F1175C-D5D6-4122-83B8-E88384343E8B}" type="pres">
      <dgm:prSet presAssocID="{0D0AA3A6-DE4A-42D3-B3FF-1AF6AE73B115}" presName="parTx" presStyleLbl="alignNode1" presStyleIdx="1" presStyleCnt="2">
        <dgm:presLayoutVars>
          <dgm:chMax val="0"/>
          <dgm:chPref val="0"/>
          <dgm:bulletEnabled val="1"/>
        </dgm:presLayoutVars>
      </dgm:prSet>
      <dgm:spPr/>
    </dgm:pt>
    <dgm:pt modelId="{68F6461E-A5D6-4931-BC68-ABEDFA18E5D3}" type="pres">
      <dgm:prSet presAssocID="{0D0AA3A6-DE4A-42D3-B3FF-1AF6AE73B115}" presName="desTx" presStyleLbl="alignAccFollowNode1" presStyleIdx="1" presStyleCnt="2">
        <dgm:presLayoutVars>
          <dgm:bulletEnabled val="1"/>
        </dgm:presLayoutVars>
      </dgm:prSet>
      <dgm:spPr/>
    </dgm:pt>
  </dgm:ptLst>
  <dgm:cxnLst>
    <dgm:cxn modelId="{66A6161A-C074-4245-B33F-1D407E3FAD46}" srcId="{E91D6925-AA95-447E-9CAE-A49361D404EB}" destId="{8F56E019-A151-4F33-A708-67B16FBBC21C}" srcOrd="0" destOrd="0" parTransId="{D9C177D0-9EC7-4346-A3CD-1B5619C030C4}" sibTransId="{FE9336BB-EBAE-445A-87B9-5B521ECB827C}"/>
    <dgm:cxn modelId="{CFEC831A-E1A8-4B95-867C-54A1544AF7CA}" type="presOf" srcId="{E91D6925-AA95-447E-9CAE-A49361D404EB}" destId="{E1B9E9CB-0C51-4CA1-93E8-F3F393CF7946}" srcOrd="0" destOrd="0" presId="urn:microsoft.com/office/officeart/2005/8/layout/hList1"/>
    <dgm:cxn modelId="{C0533F1E-B53E-47CF-86AC-ECF7F8EAF99B}" srcId="{CD1377E2-DFB0-49FE-B0D2-29B054DFC42C}" destId="{E91D6925-AA95-447E-9CAE-A49361D404EB}" srcOrd="0" destOrd="0" parTransId="{F048B761-1ABB-4727-8CE1-D71E39B85817}" sibTransId="{1275AC08-38DF-4296-A3BD-ED5DE28499C5}"/>
    <dgm:cxn modelId="{25310C30-DECF-4C86-8CB7-51711BF739C3}" srcId="{0D0AA3A6-DE4A-42D3-B3FF-1AF6AE73B115}" destId="{04CDCA4D-19A5-440F-8F89-1F3D3D82CC48}" srcOrd="0" destOrd="0" parTransId="{2B2A2BCE-BA1D-47DF-B154-2BD9AB850325}" sibTransId="{8CB0275E-74A3-4735-BA8B-95B9D33A9417}"/>
    <dgm:cxn modelId="{D782E65C-D797-4C5D-AD0D-6B8E823B66D2}" srcId="{8F56E019-A151-4F33-A708-67B16FBBC21C}" destId="{5A884F5E-0488-4B9B-AB6B-2A826CE7C4E9}" srcOrd="0" destOrd="0" parTransId="{57F4E622-89DB-4DF3-8550-B9D061502240}" sibTransId="{F49AD082-4722-435C-BA91-8BA6D370161A}"/>
    <dgm:cxn modelId="{C5778044-53AD-4C4B-80BD-AA6E7AA1F7D1}" srcId="{CD1377E2-DFB0-49FE-B0D2-29B054DFC42C}" destId="{0D0AA3A6-DE4A-42D3-B3FF-1AF6AE73B115}" srcOrd="1" destOrd="0" parTransId="{8B5EFFE0-6A4C-48B8-8FF1-A077E53A3971}" sibTransId="{D5BE3E78-FF93-4046-BDF7-39977EBA4061}"/>
    <dgm:cxn modelId="{A46FAD64-A4C7-486A-93AA-D0276D49265B}" srcId="{095DFDD5-123A-4C67-AFBA-D64D27B59157}" destId="{72F5AA94-D17B-47F0-9B3C-173F33921C61}" srcOrd="2" destOrd="0" parTransId="{0262FD1E-8DA7-413E-A9FE-BD44E4F756A2}" sibTransId="{3B21953A-8036-45A7-A100-AFB9E0437DF0}"/>
    <dgm:cxn modelId="{C5B49C46-D4A5-4E9B-AEDC-D6497C556EAB}" srcId="{E79A6AC7-4482-40CD-B101-B37EDB777E0B}" destId="{7928E21B-898A-4269-B7DA-CFB5246F56D4}" srcOrd="0" destOrd="0" parTransId="{1DCBDE7D-3351-4BD0-B4EF-0366B2B3613D}" sibTransId="{45771451-E1FA-4015-9C44-26B5B879053A}"/>
    <dgm:cxn modelId="{54DF554B-FD57-4FC8-9FA3-69B15AE33F24}" srcId="{095DFDD5-123A-4C67-AFBA-D64D27B59157}" destId="{AD4762DF-08F5-469C-AAE7-C996C91A04EE}" srcOrd="0" destOrd="0" parTransId="{308246AE-84D1-450E-8C5C-6E814C9791DE}" sibTransId="{52A971D2-ACE6-4764-8BCA-29B673D1EA77}"/>
    <dgm:cxn modelId="{A98B196C-040F-4052-81A2-5DC1D59D74CD}" type="presOf" srcId="{0D0AA3A6-DE4A-42D3-B3FF-1AF6AE73B115}" destId="{57F1175C-D5D6-4122-83B8-E88384343E8B}" srcOrd="0" destOrd="0" presId="urn:microsoft.com/office/officeart/2005/8/layout/hList1"/>
    <dgm:cxn modelId="{0FFE846C-633B-4A87-9424-B8768031E5F8}" type="presOf" srcId="{04CDCA4D-19A5-440F-8F89-1F3D3D82CC48}" destId="{68F6461E-A5D6-4931-BC68-ABEDFA18E5D3}" srcOrd="0" destOrd="0" presId="urn:microsoft.com/office/officeart/2005/8/layout/hList1"/>
    <dgm:cxn modelId="{78A73C54-38EA-4762-A41C-A12FA5DB23D4}" type="presOf" srcId="{E79A6AC7-4482-40CD-B101-B37EDB777E0B}" destId="{4976CF27-FDDE-4B01-9283-91A9DA90BF56}" srcOrd="0" destOrd="2" presId="urn:microsoft.com/office/officeart/2005/8/layout/hList1"/>
    <dgm:cxn modelId="{A6A35478-DAC0-43E8-B639-645CC7629BC8}" type="presOf" srcId="{8F56E019-A151-4F33-A708-67B16FBBC21C}" destId="{4976CF27-FDDE-4B01-9283-91A9DA90BF56}" srcOrd="0" destOrd="0" presId="urn:microsoft.com/office/officeart/2005/8/layout/hList1"/>
    <dgm:cxn modelId="{7797725A-A882-493D-9D84-C99734DCFF6E}" srcId="{E91D6925-AA95-447E-9CAE-A49361D404EB}" destId="{E79A6AC7-4482-40CD-B101-B37EDB777E0B}" srcOrd="1" destOrd="0" parTransId="{F7F85671-5182-448C-BB78-29C65A22BB8A}" sibTransId="{5009B9C5-63BA-47A4-9D8B-4EE0C055D674}"/>
    <dgm:cxn modelId="{D0007A7D-9F65-4583-B7DA-D8F8EECD08F9}" type="presOf" srcId="{CD1377E2-DFB0-49FE-B0D2-29B054DFC42C}" destId="{8EE8F3DA-0313-487C-A973-546923EB006D}" srcOrd="0" destOrd="0" presId="urn:microsoft.com/office/officeart/2005/8/layout/hList1"/>
    <dgm:cxn modelId="{6A46F28C-6AFE-42E0-9372-721FBC13CD5B}" type="presOf" srcId="{7928E21B-898A-4269-B7DA-CFB5246F56D4}" destId="{4976CF27-FDDE-4B01-9283-91A9DA90BF56}" srcOrd="0" destOrd="3" presId="urn:microsoft.com/office/officeart/2005/8/layout/hList1"/>
    <dgm:cxn modelId="{722CBB91-D23F-4687-8CC1-5C998FBA54DA}" srcId="{095DFDD5-123A-4C67-AFBA-D64D27B59157}" destId="{ECEE66B7-EAD4-402A-91D4-E8D7987B0CA5}" srcOrd="1" destOrd="0" parTransId="{4B456682-F8B1-4F72-B374-0B645B9EF983}" sibTransId="{CC224E69-13DA-4163-9C9A-A534278EBF75}"/>
    <dgm:cxn modelId="{8449B6A7-E88A-41C7-AF4F-C60B451E4FF6}" type="presOf" srcId="{72F5AA94-D17B-47F0-9B3C-173F33921C61}" destId="{68F6461E-A5D6-4931-BC68-ABEDFA18E5D3}" srcOrd="0" destOrd="5" presId="urn:microsoft.com/office/officeart/2005/8/layout/hList1"/>
    <dgm:cxn modelId="{1BF136A9-5BC4-48E4-BACF-B9DAA1AE6512}" type="presOf" srcId="{095DFDD5-123A-4C67-AFBA-D64D27B59157}" destId="{68F6461E-A5D6-4931-BC68-ABEDFA18E5D3}" srcOrd="0" destOrd="2" presId="urn:microsoft.com/office/officeart/2005/8/layout/hList1"/>
    <dgm:cxn modelId="{9FAD93B0-858F-4FC1-95AE-FAF10685247A}" type="presOf" srcId="{ECEE66B7-EAD4-402A-91D4-E8D7987B0CA5}" destId="{68F6461E-A5D6-4931-BC68-ABEDFA18E5D3}" srcOrd="0" destOrd="4" presId="urn:microsoft.com/office/officeart/2005/8/layout/hList1"/>
    <dgm:cxn modelId="{26BEE5B2-098E-416E-B92E-2F6CD514ED03}" type="presOf" srcId="{AD4762DF-08F5-469C-AAE7-C996C91A04EE}" destId="{68F6461E-A5D6-4931-BC68-ABEDFA18E5D3}" srcOrd="0" destOrd="3" presId="urn:microsoft.com/office/officeart/2005/8/layout/hList1"/>
    <dgm:cxn modelId="{AEF626B5-CF55-4CE7-AC43-0D6017B4060E}" srcId="{04CDCA4D-19A5-440F-8F89-1F3D3D82CC48}" destId="{22907646-EB13-41BE-B68E-136D8EA07900}" srcOrd="0" destOrd="0" parTransId="{28F7B759-085A-4B13-8C47-4706EA428CB0}" sibTransId="{5BD9DC53-F606-4C12-ADB9-0EB455423C0D}"/>
    <dgm:cxn modelId="{213A69E5-3E0A-4949-B9FD-E7A90065C1BC}" srcId="{0D0AA3A6-DE4A-42D3-B3FF-1AF6AE73B115}" destId="{095DFDD5-123A-4C67-AFBA-D64D27B59157}" srcOrd="1" destOrd="0" parTransId="{597F8DEE-AAC4-42C0-A0B7-367F9F197446}" sibTransId="{3454A106-EB9E-4810-9A54-1EABF10643D8}"/>
    <dgm:cxn modelId="{CC7B05E8-FBE9-45E1-97D2-1C1B9B03DF66}" type="presOf" srcId="{22907646-EB13-41BE-B68E-136D8EA07900}" destId="{68F6461E-A5D6-4931-BC68-ABEDFA18E5D3}" srcOrd="0" destOrd="1" presId="urn:microsoft.com/office/officeart/2005/8/layout/hList1"/>
    <dgm:cxn modelId="{487AC7F9-0FB5-48B7-8B4F-5BC22E4921D4}" type="presOf" srcId="{5A884F5E-0488-4B9B-AB6B-2A826CE7C4E9}" destId="{4976CF27-FDDE-4B01-9283-91A9DA90BF56}" srcOrd="0" destOrd="1" presId="urn:microsoft.com/office/officeart/2005/8/layout/hList1"/>
    <dgm:cxn modelId="{4A72E446-C750-414C-9612-207D3A8DCABA}" type="presParOf" srcId="{8EE8F3DA-0313-487C-A973-546923EB006D}" destId="{8A3F49D9-2081-4A72-8B53-8179111F1866}" srcOrd="0" destOrd="0" presId="urn:microsoft.com/office/officeart/2005/8/layout/hList1"/>
    <dgm:cxn modelId="{9E9BBAB8-12F8-4F6B-81B6-B2A61AD7EA95}" type="presParOf" srcId="{8A3F49D9-2081-4A72-8B53-8179111F1866}" destId="{E1B9E9CB-0C51-4CA1-93E8-F3F393CF7946}" srcOrd="0" destOrd="0" presId="urn:microsoft.com/office/officeart/2005/8/layout/hList1"/>
    <dgm:cxn modelId="{97FB0FE1-43AD-4442-B9A7-D9CEC91F5F0B}" type="presParOf" srcId="{8A3F49D9-2081-4A72-8B53-8179111F1866}" destId="{4976CF27-FDDE-4B01-9283-91A9DA90BF56}" srcOrd="1" destOrd="0" presId="urn:microsoft.com/office/officeart/2005/8/layout/hList1"/>
    <dgm:cxn modelId="{DB25A292-2B61-42F4-A154-F980521CC736}" type="presParOf" srcId="{8EE8F3DA-0313-487C-A973-546923EB006D}" destId="{EB786275-968D-4459-89B7-D5E9CBC3C313}" srcOrd="1" destOrd="0" presId="urn:microsoft.com/office/officeart/2005/8/layout/hList1"/>
    <dgm:cxn modelId="{DACBAB85-C3B2-42CF-84BB-47D9DFBC0428}" type="presParOf" srcId="{8EE8F3DA-0313-487C-A973-546923EB006D}" destId="{0CD73ADF-B0EE-4FEE-B073-A51E85058346}" srcOrd="2" destOrd="0" presId="urn:microsoft.com/office/officeart/2005/8/layout/hList1"/>
    <dgm:cxn modelId="{E9297E9C-22A7-4B32-B070-73886CE0EC53}" type="presParOf" srcId="{0CD73ADF-B0EE-4FEE-B073-A51E85058346}" destId="{57F1175C-D5D6-4122-83B8-E88384343E8B}" srcOrd="0" destOrd="0" presId="urn:microsoft.com/office/officeart/2005/8/layout/hList1"/>
    <dgm:cxn modelId="{C31400D2-BA27-42D2-A5CD-9C7636FB9DDE}" type="presParOf" srcId="{0CD73ADF-B0EE-4FEE-B073-A51E85058346}" destId="{68F6461E-A5D6-4931-BC68-ABEDFA18E5D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7508CF6-CCC2-4961-AEBB-8E7037373073}" type="doc">
      <dgm:prSet loTypeId="urn:microsoft.com/office/officeart/2005/8/layout/radial1" loCatId="relationship" qsTypeId="urn:microsoft.com/office/officeart/2005/8/quickstyle/simple1" qsCatId="simple" csTypeId="urn:microsoft.com/office/officeart/2005/8/colors/accent0_2" csCatId="mainScheme" phldr="1"/>
      <dgm:spPr/>
      <dgm:t>
        <a:bodyPr/>
        <a:lstStyle/>
        <a:p>
          <a:endParaRPr lang="es-CR"/>
        </a:p>
      </dgm:t>
    </dgm:pt>
    <dgm:pt modelId="{50457FD9-78C0-4513-B12E-81489B059013}">
      <dgm:prSet custT="1"/>
      <dgm:spPr/>
      <dgm:t>
        <a:bodyPr/>
        <a:lstStyle/>
        <a:p>
          <a:r>
            <a:rPr lang="es-ES" sz="1800" dirty="0"/>
            <a:t>Presiones éticas y trabajadores</a:t>
          </a:r>
          <a:endParaRPr lang="es-CR" sz="1800" dirty="0"/>
        </a:p>
      </dgm:t>
    </dgm:pt>
    <dgm:pt modelId="{4BEE0489-9DBA-43DD-AFA8-700B1C1A2C8F}" type="parTrans" cxnId="{DDF548B9-9841-4AFD-8A19-22E2C0386AA9}">
      <dgm:prSet/>
      <dgm:spPr/>
      <dgm:t>
        <a:bodyPr/>
        <a:lstStyle/>
        <a:p>
          <a:endParaRPr lang="es-CR" sz="2800"/>
        </a:p>
      </dgm:t>
    </dgm:pt>
    <dgm:pt modelId="{A74FE684-EBD5-4FAA-8715-82E1945C5DAA}" type="sibTrans" cxnId="{DDF548B9-9841-4AFD-8A19-22E2C0386AA9}">
      <dgm:prSet/>
      <dgm:spPr/>
      <dgm:t>
        <a:bodyPr/>
        <a:lstStyle/>
        <a:p>
          <a:endParaRPr lang="es-CR" sz="2800"/>
        </a:p>
      </dgm:t>
    </dgm:pt>
    <dgm:pt modelId="{D8934732-FDC5-4665-B87B-D03FA0A57D04}">
      <dgm:prSet custT="1"/>
      <dgm:spPr/>
      <dgm:t>
        <a:bodyPr/>
        <a:lstStyle/>
        <a:p>
          <a:r>
            <a:rPr lang="es-ES" sz="1200"/>
            <a:t>Consumidores</a:t>
          </a:r>
          <a:endParaRPr lang="es-CR" sz="1200"/>
        </a:p>
      </dgm:t>
    </dgm:pt>
    <dgm:pt modelId="{61F40198-9F6C-4AFE-A456-53FD26F220A5}" type="parTrans" cxnId="{0D32EFEC-F537-4455-8E51-9978CF568DC1}">
      <dgm:prSet custT="1"/>
      <dgm:spPr/>
      <dgm:t>
        <a:bodyPr/>
        <a:lstStyle/>
        <a:p>
          <a:endParaRPr lang="es-CR" sz="800"/>
        </a:p>
      </dgm:t>
    </dgm:pt>
    <dgm:pt modelId="{48E07A18-18EE-411C-BA13-5ED45DA53725}" type="sibTrans" cxnId="{0D32EFEC-F537-4455-8E51-9978CF568DC1}">
      <dgm:prSet/>
      <dgm:spPr/>
      <dgm:t>
        <a:bodyPr/>
        <a:lstStyle/>
        <a:p>
          <a:endParaRPr lang="es-CR" sz="2800"/>
        </a:p>
      </dgm:t>
    </dgm:pt>
    <dgm:pt modelId="{9B1245B3-C282-48C3-84EE-BF6C4D790B6C}">
      <dgm:prSet custT="1"/>
      <dgm:spPr/>
      <dgm:t>
        <a:bodyPr/>
        <a:lstStyle/>
        <a:p>
          <a:r>
            <a:rPr lang="es-ES" sz="1200" dirty="0"/>
            <a:t>Inversionistas corporativos</a:t>
          </a:r>
          <a:endParaRPr lang="es-CR" sz="1200" dirty="0"/>
        </a:p>
      </dgm:t>
    </dgm:pt>
    <dgm:pt modelId="{002B6BC5-E813-4B40-B1FB-501876FF1FE3}" type="parTrans" cxnId="{325D85B2-4924-4634-8C05-106E2B880FB1}">
      <dgm:prSet custT="1"/>
      <dgm:spPr/>
      <dgm:t>
        <a:bodyPr/>
        <a:lstStyle/>
        <a:p>
          <a:endParaRPr lang="es-CR" sz="800"/>
        </a:p>
      </dgm:t>
    </dgm:pt>
    <dgm:pt modelId="{DE00FDEC-0DA3-4268-848B-50127F1DEF17}" type="sibTrans" cxnId="{325D85B2-4924-4634-8C05-106E2B880FB1}">
      <dgm:prSet/>
      <dgm:spPr/>
      <dgm:t>
        <a:bodyPr/>
        <a:lstStyle/>
        <a:p>
          <a:endParaRPr lang="es-CR" sz="2800"/>
        </a:p>
      </dgm:t>
    </dgm:pt>
    <dgm:pt modelId="{E2183668-5658-4F8C-9586-C54BEF8878CD}">
      <dgm:prSet custT="1"/>
      <dgm:spPr/>
      <dgm:t>
        <a:bodyPr/>
        <a:lstStyle/>
        <a:p>
          <a:r>
            <a:rPr lang="es-ES" sz="1200"/>
            <a:t>ONG</a:t>
          </a:r>
          <a:endParaRPr lang="es-CR" sz="1200"/>
        </a:p>
      </dgm:t>
    </dgm:pt>
    <dgm:pt modelId="{FEAE451B-9D61-43C1-A2E7-86EF17D87934}" type="parTrans" cxnId="{F581CD69-E6E3-48B0-876A-2729F310830A}">
      <dgm:prSet custT="1"/>
      <dgm:spPr/>
      <dgm:t>
        <a:bodyPr/>
        <a:lstStyle/>
        <a:p>
          <a:endParaRPr lang="es-CR" sz="800"/>
        </a:p>
      </dgm:t>
    </dgm:pt>
    <dgm:pt modelId="{0A52DE8C-A56D-436C-991F-A364CA00C320}" type="sibTrans" cxnId="{F581CD69-E6E3-48B0-876A-2729F310830A}">
      <dgm:prSet/>
      <dgm:spPr/>
      <dgm:t>
        <a:bodyPr/>
        <a:lstStyle/>
        <a:p>
          <a:endParaRPr lang="es-CR" sz="2800"/>
        </a:p>
      </dgm:t>
    </dgm:pt>
    <dgm:pt modelId="{CD55A5FC-CA6C-4A9F-9E78-0D7AA740A97D}">
      <dgm:prSet custT="1"/>
      <dgm:spPr/>
      <dgm:t>
        <a:bodyPr/>
        <a:lstStyle/>
        <a:p>
          <a:r>
            <a:rPr lang="es-ES" sz="1200"/>
            <a:t>Gobiernos</a:t>
          </a:r>
          <a:endParaRPr lang="es-CR" sz="1200"/>
        </a:p>
      </dgm:t>
    </dgm:pt>
    <dgm:pt modelId="{D9BBEA70-990B-452D-9837-1F203998AE47}" type="parTrans" cxnId="{2EE94D4E-E18C-4BA0-84B2-449C65E1EBD4}">
      <dgm:prSet custT="1"/>
      <dgm:spPr/>
      <dgm:t>
        <a:bodyPr/>
        <a:lstStyle/>
        <a:p>
          <a:endParaRPr lang="es-CR" sz="800"/>
        </a:p>
      </dgm:t>
    </dgm:pt>
    <dgm:pt modelId="{744C4A64-4FD2-4DA3-AB84-EBBD6F9996E7}" type="sibTrans" cxnId="{2EE94D4E-E18C-4BA0-84B2-449C65E1EBD4}">
      <dgm:prSet/>
      <dgm:spPr/>
      <dgm:t>
        <a:bodyPr/>
        <a:lstStyle/>
        <a:p>
          <a:endParaRPr lang="es-CR" sz="2800"/>
        </a:p>
      </dgm:t>
    </dgm:pt>
    <dgm:pt modelId="{01FA6A88-173D-4E85-AABD-A445DACCF9DB}">
      <dgm:prSet custT="1"/>
      <dgm:spPr/>
      <dgm:t>
        <a:bodyPr/>
        <a:lstStyle/>
        <a:p>
          <a:r>
            <a:rPr lang="es-ES" sz="1200"/>
            <a:t>Sindicatos</a:t>
          </a:r>
          <a:endParaRPr lang="es-CR" sz="1200"/>
        </a:p>
      </dgm:t>
    </dgm:pt>
    <dgm:pt modelId="{439B122F-ABD9-4BBC-AA68-50868E34F897}" type="parTrans" cxnId="{C2D5C2C2-C5D4-42C6-81CD-16683C1EC957}">
      <dgm:prSet custT="1"/>
      <dgm:spPr/>
      <dgm:t>
        <a:bodyPr/>
        <a:lstStyle/>
        <a:p>
          <a:endParaRPr lang="es-CR" sz="800"/>
        </a:p>
      </dgm:t>
    </dgm:pt>
    <dgm:pt modelId="{597EFF49-E37B-43B8-914B-47E67EE84944}" type="sibTrans" cxnId="{C2D5C2C2-C5D4-42C6-81CD-16683C1EC957}">
      <dgm:prSet/>
      <dgm:spPr/>
      <dgm:t>
        <a:bodyPr/>
        <a:lstStyle/>
        <a:p>
          <a:endParaRPr lang="es-CR" sz="2800"/>
        </a:p>
      </dgm:t>
    </dgm:pt>
    <dgm:pt modelId="{9E97EB4A-72E9-4BCF-932E-4A286DE36A43}">
      <dgm:prSet custT="1"/>
      <dgm:spPr/>
      <dgm:t>
        <a:bodyPr/>
        <a:lstStyle/>
        <a:p>
          <a:r>
            <a:rPr lang="es-ES" sz="1200" dirty="0"/>
            <a:t>Medios de comunicación</a:t>
          </a:r>
          <a:endParaRPr lang="es-CR" sz="1200" dirty="0"/>
        </a:p>
      </dgm:t>
    </dgm:pt>
    <dgm:pt modelId="{5D8D8655-F28B-465A-9971-7B964D0D1023}" type="parTrans" cxnId="{ED615EAE-8A17-492D-9906-382D02A15BCA}">
      <dgm:prSet custT="1"/>
      <dgm:spPr/>
      <dgm:t>
        <a:bodyPr/>
        <a:lstStyle/>
        <a:p>
          <a:endParaRPr lang="es-CR" sz="800"/>
        </a:p>
      </dgm:t>
    </dgm:pt>
    <dgm:pt modelId="{50D01AFA-2701-4792-946F-9E1FE845AD07}" type="sibTrans" cxnId="{ED615EAE-8A17-492D-9906-382D02A15BCA}">
      <dgm:prSet/>
      <dgm:spPr/>
      <dgm:t>
        <a:bodyPr/>
        <a:lstStyle/>
        <a:p>
          <a:endParaRPr lang="es-CR" sz="2800"/>
        </a:p>
      </dgm:t>
    </dgm:pt>
    <dgm:pt modelId="{D03D4043-160F-45A1-8E1A-23B971AB137F}">
      <dgm:prSet custT="1"/>
      <dgm:spPr/>
      <dgm:t>
        <a:bodyPr/>
        <a:lstStyle/>
        <a:p>
          <a:r>
            <a:rPr lang="es-ES" sz="1200" dirty="0"/>
            <a:t>Inversionistas particulares</a:t>
          </a:r>
          <a:endParaRPr lang="es-CR" sz="1200" dirty="0"/>
        </a:p>
      </dgm:t>
    </dgm:pt>
    <dgm:pt modelId="{35B25256-CC67-4293-89CB-54E76AE83E21}" type="parTrans" cxnId="{314C8C57-009E-43DF-BEA5-BDAD6E5DA685}">
      <dgm:prSet custT="1"/>
      <dgm:spPr/>
      <dgm:t>
        <a:bodyPr/>
        <a:lstStyle/>
        <a:p>
          <a:endParaRPr lang="es-CR" sz="800"/>
        </a:p>
      </dgm:t>
    </dgm:pt>
    <dgm:pt modelId="{A094A401-3736-48FE-AAB1-1CF6BD9E0A2D}" type="sibTrans" cxnId="{314C8C57-009E-43DF-BEA5-BDAD6E5DA685}">
      <dgm:prSet/>
      <dgm:spPr/>
      <dgm:t>
        <a:bodyPr/>
        <a:lstStyle/>
        <a:p>
          <a:endParaRPr lang="es-CR" sz="2800"/>
        </a:p>
      </dgm:t>
    </dgm:pt>
    <dgm:pt modelId="{D8F79319-8B3A-4E8C-9A5F-B85C88ED9168}" type="pres">
      <dgm:prSet presAssocID="{07508CF6-CCC2-4961-AEBB-8E7037373073}" presName="cycle" presStyleCnt="0">
        <dgm:presLayoutVars>
          <dgm:chMax val="1"/>
          <dgm:dir/>
          <dgm:animLvl val="ctr"/>
          <dgm:resizeHandles val="exact"/>
        </dgm:presLayoutVars>
      </dgm:prSet>
      <dgm:spPr/>
    </dgm:pt>
    <dgm:pt modelId="{675DFD00-BC30-4F47-908C-24902A6CA43D}" type="pres">
      <dgm:prSet presAssocID="{50457FD9-78C0-4513-B12E-81489B059013}" presName="centerShape" presStyleLbl="node0" presStyleIdx="0" presStyleCnt="1" custScaleX="153379" custScaleY="122101"/>
      <dgm:spPr/>
    </dgm:pt>
    <dgm:pt modelId="{0540EFEB-8DBA-4B4A-940E-E406CAFE6C57}" type="pres">
      <dgm:prSet presAssocID="{61F40198-9F6C-4AFE-A456-53FD26F220A5}" presName="Name9" presStyleLbl="parChTrans1D2" presStyleIdx="0" presStyleCnt="7"/>
      <dgm:spPr/>
    </dgm:pt>
    <dgm:pt modelId="{576C2550-C052-4290-8AE4-3339D91C54A5}" type="pres">
      <dgm:prSet presAssocID="{61F40198-9F6C-4AFE-A456-53FD26F220A5}" presName="connTx" presStyleLbl="parChTrans1D2" presStyleIdx="0" presStyleCnt="7"/>
      <dgm:spPr/>
    </dgm:pt>
    <dgm:pt modelId="{76DC8086-53C3-4076-9CC4-74F40EC806AC}" type="pres">
      <dgm:prSet presAssocID="{D8934732-FDC5-4665-B87B-D03FA0A57D04}" presName="node" presStyleLbl="node1" presStyleIdx="0" presStyleCnt="7" custScaleX="119435" custScaleY="97034">
        <dgm:presLayoutVars>
          <dgm:bulletEnabled val="1"/>
        </dgm:presLayoutVars>
      </dgm:prSet>
      <dgm:spPr/>
    </dgm:pt>
    <dgm:pt modelId="{CA158832-D9E8-48D3-8F08-E95D5CFA64C2}" type="pres">
      <dgm:prSet presAssocID="{002B6BC5-E813-4B40-B1FB-501876FF1FE3}" presName="Name9" presStyleLbl="parChTrans1D2" presStyleIdx="1" presStyleCnt="7"/>
      <dgm:spPr/>
    </dgm:pt>
    <dgm:pt modelId="{DA6BC8E7-3998-4EE7-98E0-D04BCF9DF226}" type="pres">
      <dgm:prSet presAssocID="{002B6BC5-E813-4B40-B1FB-501876FF1FE3}" presName="connTx" presStyleLbl="parChTrans1D2" presStyleIdx="1" presStyleCnt="7"/>
      <dgm:spPr/>
    </dgm:pt>
    <dgm:pt modelId="{DEDF4A4F-CA03-4306-9FBE-95223B151881}" type="pres">
      <dgm:prSet presAssocID="{9B1245B3-C282-48C3-84EE-BF6C4D790B6C}" presName="node" presStyleLbl="node1" presStyleIdx="1" presStyleCnt="7" custScaleX="107846" custScaleY="99264">
        <dgm:presLayoutVars>
          <dgm:bulletEnabled val="1"/>
        </dgm:presLayoutVars>
      </dgm:prSet>
      <dgm:spPr/>
    </dgm:pt>
    <dgm:pt modelId="{02ED384D-6671-4E79-8AFA-DF43AC9228D2}" type="pres">
      <dgm:prSet presAssocID="{FEAE451B-9D61-43C1-A2E7-86EF17D87934}" presName="Name9" presStyleLbl="parChTrans1D2" presStyleIdx="2" presStyleCnt="7"/>
      <dgm:spPr/>
    </dgm:pt>
    <dgm:pt modelId="{55AF332E-BEBD-4E59-B8E2-D883B8F05478}" type="pres">
      <dgm:prSet presAssocID="{FEAE451B-9D61-43C1-A2E7-86EF17D87934}" presName="connTx" presStyleLbl="parChTrans1D2" presStyleIdx="2" presStyleCnt="7"/>
      <dgm:spPr/>
    </dgm:pt>
    <dgm:pt modelId="{3A0AC386-F6E1-423A-8092-A31381B1961B}" type="pres">
      <dgm:prSet presAssocID="{E2183668-5658-4F8C-9586-C54BEF8878CD}" presName="node" presStyleLbl="node1" presStyleIdx="2" presStyleCnt="7">
        <dgm:presLayoutVars>
          <dgm:bulletEnabled val="1"/>
        </dgm:presLayoutVars>
      </dgm:prSet>
      <dgm:spPr/>
    </dgm:pt>
    <dgm:pt modelId="{36C514B1-AA7F-4DC2-B061-EB1E30B844EA}" type="pres">
      <dgm:prSet presAssocID="{D9BBEA70-990B-452D-9837-1F203998AE47}" presName="Name9" presStyleLbl="parChTrans1D2" presStyleIdx="3" presStyleCnt="7"/>
      <dgm:spPr/>
    </dgm:pt>
    <dgm:pt modelId="{6EADD97A-A573-40F4-9808-DDC028A6946D}" type="pres">
      <dgm:prSet presAssocID="{D9BBEA70-990B-452D-9837-1F203998AE47}" presName="connTx" presStyleLbl="parChTrans1D2" presStyleIdx="3" presStyleCnt="7"/>
      <dgm:spPr/>
    </dgm:pt>
    <dgm:pt modelId="{5D0159DD-63CB-4693-98D8-4081F7EDD220}" type="pres">
      <dgm:prSet presAssocID="{CD55A5FC-CA6C-4A9F-9E78-0D7AA740A97D}" presName="node" presStyleLbl="node1" presStyleIdx="3" presStyleCnt="7">
        <dgm:presLayoutVars>
          <dgm:bulletEnabled val="1"/>
        </dgm:presLayoutVars>
      </dgm:prSet>
      <dgm:spPr/>
    </dgm:pt>
    <dgm:pt modelId="{3EDA4129-5F6F-43DA-9C15-A5ADB6DD2C6B}" type="pres">
      <dgm:prSet presAssocID="{439B122F-ABD9-4BBC-AA68-50868E34F897}" presName="Name9" presStyleLbl="parChTrans1D2" presStyleIdx="4" presStyleCnt="7"/>
      <dgm:spPr/>
    </dgm:pt>
    <dgm:pt modelId="{592F4408-69C1-401F-B8E7-47EE769455C4}" type="pres">
      <dgm:prSet presAssocID="{439B122F-ABD9-4BBC-AA68-50868E34F897}" presName="connTx" presStyleLbl="parChTrans1D2" presStyleIdx="4" presStyleCnt="7"/>
      <dgm:spPr/>
    </dgm:pt>
    <dgm:pt modelId="{BD7F1ACC-590B-44BD-9AC3-A6D310B6FA3E}" type="pres">
      <dgm:prSet presAssocID="{01FA6A88-173D-4E85-AABD-A445DACCF9DB}" presName="node" presStyleLbl="node1" presStyleIdx="4" presStyleCnt="7">
        <dgm:presLayoutVars>
          <dgm:bulletEnabled val="1"/>
        </dgm:presLayoutVars>
      </dgm:prSet>
      <dgm:spPr/>
    </dgm:pt>
    <dgm:pt modelId="{CB3D409A-BB8C-44EA-94D3-8C5C35BFC14C}" type="pres">
      <dgm:prSet presAssocID="{5D8D8655-F28B-465A-9971-7B964D0D1023}" presName="Name9" presStyleLbl="parChTrans1D2" presStyleIdx="5" presStyleCnt="7"/>
      <dgm:spPr/>
    </dgm:pt>
    <dgm:pt modelId="{C4CC63DC-4D70-4801-8CC8-F35BE3520522}" type="pres">
      <dgm:prSet presAssocID="{5D8D8655-F28B-465A-9971-7B964D0D1023}" presName="connTx" presStyleLbl="parChTrans1D2" presStyleIdx="5" presStyleCnt="7"/>
      <dgm:spPr/>
    </dgm:pt>
    <dgm:pt modelId="{DBD0F82A-C5A6-42D3-B640-CC91D240A453}" type="pres">
      <dgm:prSet presAssocID="{9E97EB4A-72E9-4BCF-932E-4A286DE36A43}" presName="node" presStyleLbl="node1" presStyleIdx="5" presStyleCnt="7" custScaleX="114325" custScaleY="80023">
        <dgm:presLayoutVars>
          <dgm:bulletEnabled val="1"/>
        </dgm:presLayoutVars>
      </dgm:prSet>
      <dgm:spPr/>
    </dgm:pt>
    <dgm:pt modelId="{EBAAA8F5-FEFD-46A5-A0DF-44E7A620A932}" type="pres">
      <dgm:prSet presAssocID="{35B25256-CC67-4293-89CB-54E76AE83E21}" presName="Name9" presStyleLbl="parChTrans1D2" presStyleIdx="6" presStyleCnt="7"/>
      <dgm:spPr/>
    </dgm:pt>
    <dgm:pt modelId="{D7647B88-C2C8-4960-8D64-F6A20F2C64F0}" type="pres">
      <dgm:prSet presAssocID="{35B25256-CC67-4293-89CB-54E76AE83E21}" presName="connTx" presStyleLbl="parChTrans1D2" presStyleIdx="6" presStyleCnt="7"/>
      <dgm:spPr/>
    </dgm:pt>
    <dgm:pt modelId="{27137C22-B364-435E-9DE6-9DCCA049FE7D}" type="pres">
      <dgm:prSet presAssocID="{D03D4043-160F-45A1-8E1A-23B971AB137F}" presName="node" presStyleLbl="node1" presStyleIdx="6" presStyleCnt="7" custScaleX="117497" custScaleY="96575">
        <dgm:presLayoutVars>
          <dgm:bulletEnabled val="1"/>
        </dgm:presLayoutVars>
      </dgm:prSet>
      <dgm:spPr/>
    </dgm:pt>
  </dgm:ptLst>
  <dgm:cxnLst>
    <dgm:cxn modelId="{5D980301-50EF-40CD-958A-B2ADE5A4ACD9}" type="presOf" srcId="{439B122F-ABD9-4BBC-AA68-50868E34F897}" destId="{592F4408-69C1-401F-B8E7-47EE769455C4}" srcOrd="1" destOrd="0" presId="urn:microsoft.com/office/officeart/2005/8/layout/radial1"/>
    <dgm:cxn modelId="{7ABFF003-53E1-426B-87E4-849129F569B8}" type="presOf" srcId="{FEAE451B-9D61-43C1-A2E7-86EF17D87934}" destId="{55AF332E-BEBD-4E59-B8E2-D883B8F05478}" srcOrd="1" destOrd="0" presId="urn:microsoft.com/office/officeart/2005/8/layout/radial1"/>
    <dgm:cxn modelId="{6D61110B-599F-4C7B-88F3-09B21E8F2358}" type="presOf" srcId="{9B1245B3-C282-48C3-84EE-BF6C4D790B6C}" destId="{DEDF4A4F-CA03-4306-9FBE-95223B151881}" srcOrd="0" destOrd="0" presId="urn:microsoft.com/office/officeart/2005/8/layout/radial1"/>
    <dgm:cxn modelId="{B27D7018-39DB-44F4-9B47-8E98DA1ACB75}" type="presOf" srcId="{D9BBEA70-990B-452D-9837-1F203998AE47}" destId="{6EADD97A-A573-40F4-9808-DDC028A6946D}" srcOrd="1" destOrd="0" presId="urn:microsoft.com/office/officeart/2005/8/layout/radial1"/>
    <dgm:cxn modelId="{B7591333-EB6D-430A-A0B0-942236C93431}" type="presOf" srcId="{002B6BC5-E813-4B40-B1FB-501876FF1FE3}" destId="{DA6BC8E7-3998-4EE7-98E0-D04BCF9DF226}" srcOrd="1" destOrd="0" presId="urn:microsoft.com/office/officeart/2005/8/layout/radial1"/>
    <dgm:cxn modelId="{AB1D333C-CFC9-4055-8A67-54F2334C234D}" type="presOf" srcId="{61F40198-9F6C-4AFE-A456-53FD26F220A5}" destId="{576C2550-C052-4290-8AE4-3339D91C54A5}" srcOrd="1" destOrd="0" presId="urn:microsoft.com/office/officeart/2005/8/layout/radial1"/>
    <dgm:cxn modelId="{738E9A40-AA00-44B8-A1D5-9145730923A6}" type="presOf" srcId="{5D8D8655-F28B-465A-9971-7B964D0D1023}" destId="{C4CC63DC-4D70-4801-8CC8-F35BE3520522}" srcOrd="1" destOrd="0" presId="urn:microsoft.com/office/officeart/2005/8/layout/radial1"/>
    <dgm:cxn modelId="{79941B5D-D046-44B6-BD86-EEE014A162BE}" type="presOf" srcId="{61F40198-9F6C-4AFE-A456-53FD26F220A5}" destId="{0540EFEB-8DBA-4B4A-940E-E406CAFE6C57}" srcOrd="0" destOrd="0" presId="urn:microsoft.com/office/officeart/2005/8/layout/radial1"/>
    <dgm:cxn modelId="{291FCE5F-988C-4190-A267-C288C3FBD0B2}" type="presOf" srcId="{9E97EB4A-72E9-4BCF-932E-4A286DE36A43}" destId="{DBD0F82A-C5A6-42D3-B640-CC91D240A453}" srcOrd="0" destOrd="0" presId="urn:microsoft.com/office/officeart/2005/8/layout/radial1"/>
    <dgm:cxn modelId="{A872CC61-0A67-4B55-BC85-E44988A849C0}" type="presOf" srcId="{D9BBEA70-990B-452D-9837-1F203998AE47}" destId="{36C514B1-AA7F-4DC2-B061-EB1E30B844EA}" srcOrd="0" destOrd="0" presId="urn:microsoft.com/office/officeart/2005/8/layout/radial1"/>
    <dgm:cxn modelId="{7A295063-5159-45DE-AA28-50FBC7CB2AEA}" type="presOf" srcId="{35B25256-CC67-4293-89CB-54E76AE83E21}" destId="{D7647B88-C2C8-4960-8D64-F6A20F2C64F0}" srcOrd="1" destOrd="0" presId="urn:microsoft.com/office/officeart/2005/8/layout/radial1"/>
    <dgm:cxn modelId="{F581CD69-E6E3-48B0-876A-2729F310830A}" srcId="{50457FD9-78C0-4513-B12E-81489B059013}" destId="{E2183668-5658-4F8C-9586-C54BEF8878CD}" srcOrd="2" destOrd="0" parTransId="{FEAE451B-9D61-43C1-A2E7-86EF17D87934}" sibTransId="{0A52DE8C-A56D-436C-991F-A364CA00C320}"/>
    <dgm:cxn modelId="{2EE94D4E-E18C-4BA0-84B2-449C65E1EBD4}" srcId="{50457FD9-78C0-4513-B12E-81489B059013}" destId="{CD55A5FC-CA6C-4A9F-9E78-0D7AA740A97D}" srcOrd="3" destOrd="0" parTransId="{D9BBEA70-990B-452D-9837-1F203998AE47}" sibTransId="{744C4A64-4FD2-4DA3-AB84-EBBD6F9996E7}"/>
    <dgm:cxn modelId="{73596A6F-E7B8-42F0-91B1-43C42F6E626E}" type="presOf" srcId="{439B122F-ABD9-4BBC-AA68-50868E34F897}" destId="{3EDA4129-5F6F-43DA-9C15-A5ADB6DD2C6B}" srcOrd="0" destOrd="0" presId="urn:microsoft.com/office/officeart/2005/8/layout/radial1"/>
    <dgm:cxn modelId="{314C8C57-009E-43DF-BEA5-BDAD6E5DA685}" srcId="{50457FD9-78C0-4513-B12E-81489B059013}" destId="{D03D4043-160F-45A1-8E1A-23B971AB137F}" srcOrd="6" destOrd="0" parTransId="{35B25256-CC67-4293-89CB-54E76AE83E21}" sibTransId="{A094A401-3736-48FE-AAB1-1CF6BD9E0A2D}"/>
    <dgm:cxn modelId="{AF92B277-F98B-49FC-BBA6-936DBF87300E}" type="presOf" srcId="{07508CF6-CCC2-4961-AEBB-8E7037373073}" destId="{D8F79319-8B3A-4E8C-9A5F-B85C88ED9168}" srcOrd="0" destOrd="0" presId="urn:microsoft.com/office/officeart/2005/8/layout/radial1"/>
    <dgm:cxn modelId="{063FD085-5445-4CFB-9904-C737ED190FCF}" type="presOf" srcId="{D8934732-FDC5-4665-B87B-D03FA0A57D04}" destId="{76DC8086-53C3-4076-9CC4-74F40EC806AC}" srcOrd="0" destOrd="0" presId="urn:microsoft.com/office/officeart/2005/8/layout/radial1"/>
    <dgm:cxn modelId="{382C368D-F31B-494D-938B-50E0889528C2}" type="presOf" srcId="{E2183668-5658-4F8C-9586-C54BEF8878CD}" destId="{3A0AC386-F6E1-423A-8092-A31381B1961B}" srcOrd="0" destOrd="0" presId="urn:microsoft.com/office/officeart/2005/8/layout/radial1"/>
    <dgm:cxn modelId="{6AAFAF9A-CB41-427D-83CB-B5E5ED1D856D}" type="presOf" srcId="{FEAE451B-9D61-43C1-A2E7-86EF17D87934}" destId="{02ED384D-6671-4E79-8AFA-DF43AC9228D2}" srcOrd="0" destOrd="0" presId="urn:microsoft.com/office/officeart/2005/8/layout/radial1"/>
    <dgm:cxn modelId="{DB3067A7-89BE-4443-A2EB-CD4187A00A03}" type="presOf" srcId="{35B25256-CC67-4293-89CB-54E76AE83E21}" destId="{EBAAA8F5-FEFD-46A5-A0DF-44E7A620A932}" srcOrd="0" destOrd="0" presId="urn:microsoft.com/office/officeart/2005/8/layout/radial1"/>
    <dgm:cxn modelId="{1F35A0A7-A697-4E66-B455-F21FA0F62E6D}" type="presOf" srcId="{CD55A5FC-CA6C-4A9F-9E78-0D7AA740A97D}" destId="{5D0159DD-63CB-4693-98D8-4081F7EDD220}" srcOrd="0" destOrd="0" presId="urn:microsoft.com/office/officeart/2005/8/layout/radial1"/>
    <dgm:cxn modelId="{ED615EAE-8A17-492D-9906-382D02A15BCA}" srcId="{50457FD9-78C0-4513-B12E-81489B059013}" destId="{9E97EB4A-72E9-4BCF-932E-4A286DE36A43}" srcOrd="5" destOrd="0" parTransId="{5D8D8655-F28B-465A-9971-7B964D0D1023}" sibTransId="{50D01AFA-2701-4792-946F-9E1FE845AD07}"/>
    <dgm:cxn modelId="{325D85B2-4924-4634-8C05-106E2B880FB1}" srcId="{50457FD9-78C0-4513-B12E-81489B059013}" destId="{9B1245B3-C282-48C3-84EE-BF6C4D790B6C}" srcOrd="1" destOrd="0" parTransId="{002B6BC5-E813-4B40-B1FB-501876FF1FE3}" sibTransId="{DE00FDEC-0DA3-4268-848B-50127F1DEF17}"/>
    <dgm:cxn modelId="{DDF548B9-9841-4AFD-8A19-22E2C0386AA9}" srcId="{07508CF6-CCC2-4961-AEBB-8E7037373073}" destId="{50457FD9-78C0-4513-B12E-81489B059013}" srcOrd="0" destOrd="0" parTransId="{4BEE0489-9DBA-43DD-AFA8-700B1C1A2C8F}" sibTransId="{A74FE684-EBD5-4FAA-8715-82E1945C5DAA}"/>
    <dgm:cxn modelId="{50096CBC-0D45-4041-9186-4EEE39BFFD5A}" type="presOf" srcId="{002B6BC5-E813-4B40-B1FB-501876FF1FE3}" destId="{CA158832-D9E8-48D3-8F08-E95D5CFA64C2}" srcOrd="0" destOrd="0" presId="urn:microsoft.com/office/officeart/2005/8/layout/radial1"/>
    <dgm:cxn modelId="{C2D5C2C2-C5D4-42C6-81CD-16683C1EC957}" srcId="{50457FD9-78C0-4513-B12E-81489B059013}" destId="{01FA6A88-173D-4E85-AABD-A445DACCF9DB}" srcOrd="4" destOrd="0" parTransId="{439B122F-ABD9-4BBC-AA68-50868E34F897}" sibTransId="{597EFF49-E37B-43B8-914B-47E67EE84944}"/>
    <dgm:cxn modelId="{4A3508CB-E05C-4682-8184-86754C100BCA}" type="presOf" srcId="{5D8D8655-F28B-465A-9971-7B964D0D1023}" destId="{CB3D409A-BB8C-44EA-94D3-8C5C35BFC14C}" srcOrd="0" destOrd="0" presId="urn:microsoft.com/office/officeart/2005/8/layout/radial1"/>
    <dgm:cxn modelId="{F739E5E5-FB79-4C29-A4CD-6C95D9EF3EDE}" type="presOf" srcId="{D03D4043-160F-45A1-8E1A-23B971AB137F}" destId="{27137C22-B364-435E-9DE6-9DCCA049FE7D}" srcOrd="0" destOrd="0" presId="urn:microsoft.com/office/officeart/2005/8/layout/radial1"/>
    <dgm:cxn modelId="{13D143E8-F4EC-45CA-9FF3-52266F7CB610}" type="presOf" srcId="{01FA6A88-173D-4E85-AABD-A445DACCF9DB}" destId="{BD7F1ACC-590B-44BD-9AC3-A6D310B6FA3E}" srcOrd="0" destOrd="0" presId="urn:microsoft.com/office/officeart/2005/8/layout/radial1"/>
    <dgm:cxn modelId="{0D32EFEC-F537-4455-8E51-9978CF568DC1}" srcId="{50457FD9-78C0-4513-B12E-81489B059013}" destId="{D8934732-FDC5-4665-B87B-D03FA0A57D04}" srcOrd="0" destOrd="0" parTransId="{61F40198-9F6C-4AFE-A456-53FD26F220A5}" sibTransId="{48E07A18-18EE-411C-BA13-5ED45DA53725}"/>
    <dgm:cxn modelId="{7D6016EE-928F-4C91-9848-DEBB8F7F0201}" type="presOf" srcId="{50457FD9-78C0-4513-B12E-81489B059013}" destId="{675DFD00-BC30-4F47-908C-24902A6CA43D}" srcOrd="0" destOrd="0" presId="urn:microsoft.com/office/officeart/2005/8/layout/radial1"/>
    <dgm:cxn modelId="{E36603EA-2B11-41FF-8E93-09BEE43689CB}" type="presParOf" srcId="{D8F79319-8B3A-4E8C-9A5F-B85C88ED9168}" destId="{675DFD00-BC30-4F47-908C-24902A6CA43D}" srcOrd="0" destOrd="0" presId="urn:microsoft.com/office/officeart/2005/8/layout/radial1"/>
    <dgm:cxn modelId="{14C560C0-7A7A-49F0-8693-2A34DAA03C08}" type="presParOf" srcId="{D8F79319-8B3A-4E8C-9A5F-B85C88ED9168}" destId="{0540EFEB-8DBA-4B4A-940E-E406CAFE6C57}" srcOrd="1" destOrd="0" presId="urn:microsoft.com/office/officeart/2005/8/layout/radial1"/>
    <dgm:cxn modelId="{2EEFD670-58D9-4A3F-A9A7-8CD7360A0952}" type="presParOf" srcId="{0540EFEB-8DBA-4B4A-940E-E406CAFE6C57}" destId="{576C2550-C052-4290-8AE4-3339D91C54A5}" srcOrd="0" destOrd="0" presId="urn:microsoft.com/office/officeart/2005/8/layout/radial1"/>
    <dgm:cxn modelId="{B67DFC6D-B59D-4BBB-BA59-B372F5FC7E8D}" type="presParOf" srcId="{D8F79319-8B3A-4E8C-9A5F-B85C88ED9168}" destId="{76DC8086-53C3-4076-9CC4-74F40EC806AC}" srcOrd="2" destOrd="0" presId="urn:microsoft.com/office/officeart/2005/8/layout/radial1"/>
    <dgm:cxn modelId="{CF555464-B7F4-41A6-8526-C5FA0B2D6CDA}" type="presParOf" srcId="{D8F79319-8B3A-4E8C-9A5F-B85C88ED9168}" destId="{CA158832-D9E8-48D3-8F08-E95D5CFA64C2}" srcOrd="3" destOrd="0" presId="urn:microsoft.com/office/officeart/2005/8/layout/radial1"/>
    <dgm:cxn modelId="{4081C3DF-ECD3-4DFB-A0A8-C887BD7ACE25}" type="presParOf" srcId="{CA158832-D9E8-48D3-8F08-E95D5CFA64C2}" destId="{DA6BC8E7-3998-4EE7-98E0-D04BCF9DF226}" srcOrd="0" destOrd="0" presId="urn:microsoft.com/office/officeart/2005/8/layout/radial1"/>
    <dgm:cxn modelId="{2AEA1F1D-7135-4EA6-A9F4-B149E993EB53}" type="presParOf" srcId="{D8F79319-8B3A-4E8C-9A5F-B85C88ED9168}" destId="{DEDF4A4F-CA03-4306-9FBE-95223B151881}" srcOrd="4" destOrd="0" presId="urn:microsoft.com/office/officeart/2005/8/layout/radial1"/>
    <dgm:cxn modelId="{E93BA9D2-A28D-40CC-B540-A969A0B6AB1F}" type="presParOf" srcId="{D8F79319-8B3A-4E8C-9A5F-B85C88ED9168}" destId="{02ED384D-6671-4E79-8AFA-DF43AC9228D2}" srcOrd="5" destOrd="0" presId="urn:microsoft.com/office/officeart/2005/8/layout/radial1"/>
    <dgm:cxn modelId="{AC3E610C-9DC5-431A-9EF9-5F4961B09B8E}" type="presParOf" srcId="{02ED384D-6671-4E79-8AFA-DF43AC9228D2}" destId="{55AF332E-BEBD-4E59-B8E2-D883B8F05478}" srcOrd="0" destOrd="0" presId="urn:microsoft.com/office/officeart/2005/8/layout/radial1"/>
    <dgm:cxn modelId="{0C5F13BB-8D86-4AB0-B688-4A4B74B34A84}" type="presParOf" srcId="{D8F79319-8B3A-4E8C-9A5F-B85C88ED9168}" destId="{3A0AC386-F6E1-423A-8092-A31381B1961B}" srcOrd="6" destOrd="0" presId="urn:microsoft.com/office/officeart/2005/8/layout/radial1"/>
    <dgm:cxn modelId="{2174FD95-C258-4D8A-A8D0-8B09BAA97EB9}" type="presParOf" srcId="{D8F79319-8B3A-4E8C-9A5F-B85C88ED9168}" destId="{36C514B1-AA7F-4DC2-B061-EB1E30B844EA}" srcOrd="7" destOrd="0" presId="urn:microsoft.com/office/officeart/2005/8/layout/radial1"/>
    <dgm:cxn modelId="{8A0D492B-34E3-4368-B30C-2CB9273BEF3A}" type="presParOf" srcId="{36C514B1-AA7F-4DC2-B061-EB1E30B844EA}" destId="{6EADD97A-A573-40F4-9808-DDC028A6946D}" srcOrd="0" destOrd="0" presId="urn:microsoft.com/office/officeart/2005/8/layout/radial1"/>
    <dgm:cxn modelId="{F1B41EC5-A034-48B7-9211-9016AB34FC64}" type="presParOf" srcId="{D8F79319-8B3A-4E8C-9A5F-B85C88ED9168}" destId="{5D0159DD-63CB-4693-98D8-4081F7EDD220}" srcOrd="8" destOrd="0" presId="urn:microsoft.com/office/officeart/2005/8/layout/radial1"/>
    <dgm:cxn modelId="{2F95F8BA-7A77-4584-A1D2-44C4228C2AEC}" type="presParOf" srcId="{D8F79319-8B3A-4E8C-9A5F-B85C88ED9168}" destId="{3EDA4129-5F6F-43DA-9C15-A5ADB6DD2C6B}" srcOrd="9" destOrd="0" presId="urn:microsoft.com/office/officeart/2005/8/layout/radial1"/>
    <dgm:cxn modelId="{9833B92B-1F52-409A-94C0-7C0E847F13EB}" type="presParOf" srcId="{3EDA4129-5F6F-43DA-9C15-A5ADB6DD2C6B}" destId="{592F4408-69C1-401F-B8E7-47EE769455C4}" srcOrd="0" destOrd="0" presId="urn:microsoft.com/office/officeart/2005/8/layout/radial1"/>
    <dgm:cxn modelId="{FA02E261-C79A-47A5-AB2E-FEBFCFA44984}" type="presParOf" srcId="{D8F79319-8B3A-4E8C-9A5F-B85C88ED9168}" destId="{BD7F1ACC-590B-44BD-9AC3-A6D310B6FA3E}" srcOrd="10" destOrd="0" presId="urn:microsoft.com/office/officeart/2005/8/layout/radial1"/>
    <dgm:cxn modelId="{8A8E781F-D7C9-441B-87F5-8FDABA2F727D}" type="presParOf" srcId="{D8F79319-8B3A-4E8C-9A5F-B85C88ED9168}" destId="{CB3D409A-BB8C-44EA-94D3-8C5C35BFC14C}" srcOrd="11" destOrd="0" presId="urn:microsoft.com/office/officeart/2005/8/layout/radial1"/>
    <dgm:cxn modelId="{78A15554-CE78-4336-9B8B-5BEEBF32E9B2}" type="presParOf" srcId="{CB3D409A-BB8C-44EA-94D3-8C5C35BFC14C}" destId="{C4CC63DC-4D70-4801-8CC8-F35BE3520522}" srcOrd="0" destOrd="0" presId="urn:microsoft.com/office/officeart/2005/8/layout/radial1"/>
    <dgm:cxn modelId="{67ED130F-A16B-4DE3-89C1-D558F149370A}" type="presParOf" srcId="{D8F79319-8B3A-4E8C-9A5F-B85C88ED9168}" destId="{DBD0F82A-C5A6-42D3-B640-CC91D240A453}" srcOrd="12" destOrd="0" presId="urn:microsoft.com/office/officeart/2005/8/layout/radial1"/>
    <dgm:cxn modelId="{4B8BD790-6AB6-49A4-8D0C-F5ADC99B52AB}" type="presParOf" srcId="{D8F79319-8B3A-4E8C-9A5F-B85C88ED9168}" destId="{EBAAA8F5-FEFD-46A5-A0DF-44E7A620A932}" srcOrd="13" destOrd="0" presId="urn:microsoft.com/office/officeart/2005/8/layout/radial1"/>
    <dgm:cxn modelId="{165DAA3D-F1B4-4881-B391-BD1EC1885D33}" type="presParOf" srcId="{EBAAA8F5-FEFD-46A5-A0DF-44E7A620A932}" destId="{D7647B88-C2C8-4960-8D64-F6A20F2C64F0}" srcOrd="0" destOrd="0" presId="urn:microsoft.com/office/officeart/2005/8/layout/radial1"/>
    <dgm:cxn modelId="{834C55EC-D580-4A94-A745-AD50B2222972}" type="presParOf" srcId="{D8F79319-8B3A-4E8C-9A5F-B85C88ED9168}" destId="{27137C22-B364-435E-9DE6-9DCCA049FE7D}"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77DD63E-4630-4FC2-A8DA-39294EB4740B}" type="doc">
      <dgm:prSet loTypeId="urn:diagrams.loki3.com/TabbedArc+Icon" loCatId="relationship" qsTypeId="urn:microsoft.com/office/officeart/2005/8/quickstyle/simple1" qsCatId="simple" csTypeId="urn:microsoft.com/office/officeart/2005/8/colors/accent0_1" csCatId="mainScheme"/>
      <dgm:spPr/>
      <dgm:t>
        <a:bodyPr/>
        <a:lstStyle/>
        <a:p>
          <a:endParaRPr lang="es-CR"/>
        </a:p>
      </dgm:t>
    </dgm:pt>
    <dgm:pt modelId="{12439439-2061-4155-AD23-4FE219F15F7D}">
      <dgm:prSet/>
      <dgm:spPr/>
      <dgm:t>
        <a:bodyPr/>
        <a:lstStyle/>
        <a:p>
          <a:r>
            <a:rPr lang="es-ES"/>
            <a:t>Comportamiento no ético puede producir problemas legales</a:t>
          </a:r>
          <a:endParaRPr lang="es-CR"/>
        </a:p>
      </dgm:t>
    </dgm:pt>
    <dgm:pt modelId="{AA6267A8-3016-4747-8641-02DAC4CBCFBC}" type="parTrans" cxnId="{C5E281F4-5803-4F1B-A271-91D3DB6B4618}">
      <dgm:prSet/>
      <dgm:spPr/>
      <dgm:t>
        <a:bodyPr/>
        <a:lstStyle/>
        <a:p>
          <a:endParaRPr lang="es-CR"/>
        </a:p>
      </dgm:t>
    </dgm:pt>
    <dgm:pt modelId="{EB03F397-D742-4169-A3A0-3C7293D85F9E}" type="sibTrans" cxnId="{C5E281F4-5803-4F1B-A271-91D3DB6B4618}">
      <dgm:prSet/>
      <dgm:spPr/>
      <dgm:t>
        <a:bodyPr/>
        <a:lstStyle/>
        <a:p>
          <a:endParaRPr lang="es-CR"/>
        </a:p>
      </dgm:t>
    </dgm:pt>
    <dgm:pt modelId="{F6221AED-5646-4392-ABCF-BEE51FDD068D}">
      <dgm:prSet/>
      <dgm:spPr/>
      <dgm:t>
        <a:bodyPr/>
        <a:lstStyle/>
        <a:p>
          <a:r>
            <a:rPr lang="es-ES"/>
            <a:t>Acciones de los consumidores</a:t>
          </a:r>
          <a:endParaRPr lang="es-CR"/>
        </a:p>
      </dgm:t>
    </dgm:pt>
    <dgm:pt modelId="{0296AB04-40FB-4B3F-B432-D5D4474F0B9D}" type="parTrans" cxnId="{C32566F5-FB39-4787-98FF-B7CF7A72A23F}">
      <dgm:prSet/>
      <dgm:spPr/>
      <dgm:t>
        <a:bodyPr/>
        <a:lstStyle/>
        <a:p>
          <a:endParaRPr lang="es-CR"/>
        </a:p>
      </dgm:t>
    </dgm:pt>
    <dgm:pt modelId="{31ADEA89-9596-4861-9DEB-593517F89493}" type="sibTrans" cxnId="{C32566F5-FB39-4787-98FF-B7CF7A72A23F}">
      <dgm:prSet/>
      <dgm:spPr/>
      <dgm:t>
        <a:bodyPr/>
        <a:lstStyle/>
        <a:p>
          <a:endParaRPr lang="es-CR"/>
        </a:p>
      </dgm:t>
    </dgm:pt>
    <dgm:pt modelId="{8984D2CF-DAC1-4603-B47C-A01D0128B6F8}">
      <dgm:prSet/>
      <dgm:spPr/>
      <dgm:t>
        <a:bodyPr/>
        <a:lstStyle/>
        <a:p>
          <a:r>
            <a:rPr lang="es-ES"/>
            <a:t>Afecta moral de los empleados</a:t>
          </a:r>
          <a:endParaRPr lang="es-CR"/>
        </a:p>
      </dgm:t>
    </dgm:pt>
    <dgm:pt modelId="{C9AF303F-DF81-4CAD-9EAF-13487E01DFD4}" type="parTrans" cxnId="{DDD07928-D8CF-480A-A0A6-492F963C31E0}">
      <dgm:prSet/>
      <dgm:spPr/>
      <dgm:t>
        <a:bodyPr/>
        <a:lstStyle/>
        <a:p>
          <a:endParaRPr lang="es-CR"/>
        </a:p>
      </dgm:t>
    </dgm:pt>
    <dgm:pt modelId="{43086105-1524-4ED6-8580-2762131A9126}" type="sibTrans" cxnId="{DDD07928-D8CF-480A-A0A6-492F963C31E0}">
      <dgm:prSet/>
      <dgm:spPr/>
      <dgm:t>
        <a:bodyPr/>
        <a:lstStyle/>
        <a:p>
          <a:endParaRPr lang="es-CR"/>
        </a:p>
      </dgm:t>
    </dgm:pt>
    <dgm:pt modelId="{D93E218C-D038-471A-91CA-8D83B6D8B2BE}">
      <dgm:prSet/>
      <dgm:spPr/>
      <dgm:t>
        <a:bodyPr/>
        <a:lstStyle/>
        <a:p>
          <a:r>
            <a:rPr lang="es-ES"/>
            <a:t>Mala publicidad</a:t>
          </a:r>
          <a:endParaRPr lang="es-CR"/>
        </a:p>
      </dgm:t>
    </dgm:pt>
    <dgm:pt modelId="{99E2579C-B9F5-4156-BBEE-1761791E8161}" type="parTrans" cxnId="{D8172DC4-61F8-40DC-BA76-416E302BD70A}">
      <dgm:prSet/>
      <dgm:spPr/>
      <dgm:t>
        <a:bodyPr/>
        <a:lstStyle/>
        <a:p>
          <a:endParaRPr lang="es-CR"/>
        </a:p>
      </dgm:t>
    </dgm:pt>
    <dgm:pt modelId="{AE6F1A68-4259-46B5-9808-F68796B8F5E3}" type="sibTrans" cxnId="{D8172DC4-61F8-40DC-BA76-416E302BD70A}">
      <dgm:prSet/>
      <dgm:spPr/>
      <dgm:t>
        <a:bodyPr/>
        <a:lstStyle/>
        <a:p>
          <a:endParaRPr lang="es-CR"/>
        </a:p>
      </dgm:t>
    </dgm:pt>
    <dgm:pt modelId="{ADADF481-742E-49E5-8C09-EAB901219FCD}" type="pres">
      <dgm:prSet presAssocID="{877DD63E-4630-4FC2-A8DA-39294EB4740B}" presName="Name0" presStyleCnt="0">
        <dgm:presLayoutVars>
          <dgm:dir/>
          <dgm:resizeHandles val="exact"/>
        </dgm:presLayoutVars>
      </dgm:prSet>
      <dgm:spPr/>
    </dgm:pt>
    <dgm:pt modelId="{208F91C8-864A-4F0D-9C4B-D7963E45DFB3}" type="pres">
      <dgm:prSet presAssocID="{12439439-2061-4155-AD23-4FE219F15F7D}" presName="twoplus" presStyleLbl="node1" presStyleIdx="0" presStyleCnt="4">
        <dgm:presLayoutVars>
          <dgm:bulletEnabled val="1"/>
        </dgm:presLayoutVars>
      </dgm:prSet>
      <dgm:spPr/>
    </dgm:pt>
    <dgm:pt modelId="{0B091894-3116-403D-9F7D-DD739E1CE0AF}" type="pres">
      <dgm:prSet presAssocID="{F6221AED-5646-4392-ABCF-BEE51FDD068D}" presName="twoplus" presStyleLbl="node1" presStyleIdx="1" presStyleCnt="4">
        <dgm:presLayoutVars>
          <dgm:bulletEnabled val="1"/>
        </dgm:presLayoutVars>
      </dgm:prSet>
      <dgm:spPr/>
    </dgm:pt>
    <dgm:pt modelId="{CB835644-8EBB-41D6-9E0E-7FD8F1BE045A}" type="pres">
      <dgm:prSet presAssocID="{8984D2CF-DAC1-4603-B47C-A01D0128B6F8}" presName="twoplus" presStyleLbl="node1" presStyleIdx="2" presStyleCnt="4">
        <dgm:presLayoutVars>
          <dgm:bulletEnabled val="1"/>
        </dgm:presLayoutVars>
      </dgm:prSet>
      <dgm:spPr/>
    </dgm:pt>
    <dgm:pt modelId="{BC2C93D0-336B-4B97-B5CA-452ED69A178F}" type="pres">
      <dgm:prSet presAssocID="{D93E218C-D038-471A-91CA-8D83B6D8B2BE}" presName="twoplus" presStyleLbl="node1" presStyleIdx="3" presStyleCnt="4">
        <dgm:presLayoutVars>
          <dgm:bulletEnabled val="1"/>
        </dgm:presLayoutVars>
      </dgm:prSet>
      <dgm:spPr/>
    </dgm:pt>
  </dgm:ptLst>
  <dgm:cxnLst>
    <dgm:cxn modelId="{DDD07928-D8CF-480A-A0A6-492F963C31E0}" srcId="{877DD63E-4630-4FC2-A8DA-39294EB4740B}" destId="{8984D2CF-DAC1-4603-B47C-A01D0128B6F8}" srcOrd="2" destOrd="0" parTransId="{C9AF303F-DF81-4CAD-9EAF-13487E01DFD4}" sibTransId="{43086105-1524-4ED6-8580-2762131A9126}"/>
    <dgm:cxn modelId="{AD68E169-71AA-47BD-A4B2-4364FC47003F}" type="presOf" srcId="{8984D2CF-DAC1-4603-B47C-A01D0128B6F8}" destId="{CB835644-8EBB-41D6-9E0E-7FD8F1BE045A}" srcOrd="0" destOrd="0" presId="urn:diagrams.loki3.com/TabbedArc+Icon"/>
    <dgm:cxn modelId="{35044E55-B624-448E-91B0-449B6712D0AE}" type="presOf" srcId="{F6221AED-5646-4392-ABCF-BEE51FDD068D}" destId="{0B091894-3116-403D-9F7D-DD739E1CE0AF}" srcOrd="0" destOrd="0" presId="urn:diagrams.loki3.com/TabbedArc+Icon"/>
    <dgm:cxn modelId="{0CAE3D82-618F-4EE2-B94C-F2FC80A8BF97}" type="presOf" srcId="{12439439-2061-4155-AD23-4FE219F15F7D}" destId="{208F91C8-864A-4F0D-9C4B-D7963E45DFB3}" srcOrd="0" destOrd="0" presId="urn:diagrams.loki3.com/TabbedArc+Icon"/>
    <dgm:cxn modelId="{31771E8D-3804-4DA9-BFC7-080041CC9FE2}" type="presOf" srcId="{D93E218C-D038-471A-91CA-8D83B6D8B2BE}" destId="{BC2C93D0-336B-4B97-B5CA-452ED69A178F}" srcOrd="0" destOrd="0" presId="urn:diagrams.loki3.com/TabbedArc+Icon"/>
    <dgm:cxn modelId="{0CE89A9F-4451-43DC-8F08-5C5AFD10CCAE}" type="presOf" srcId="{877DD63E-4630-4FC2-A8DA-39294EB4740B}" destId="{ADADF481-742E-49E5-8C09-EAB901219FCD}" srcOrd="0" destOrd="0" presId="urn:diagrams.loki3.com/TabbedArc+Icon"/>
    <dgm:cxn modelId="{D8172DC4-61F8-40DC-BA76-416E302BD70A}" srcId="{877DD63E-4630-4FC2-A8DA-39294EB4740B}" destId="{D93E218C-D038-471A-91CA-8D83B6D8B2BE}" srcOrd="3" destOrd="0" parTransId="{99E2579C-B9F5-4156-BBEE-1761791E8161}" sibTransId="{AE6F1A68-4259-46B5-9808-F68796B8F5E3}"/>
    <dgm:cxn modelId="{C5E281F4-5803-4F1B-A271-91D3DB6B4618}" srcId="{877DD63E-4630-4FC2-A8DA-39294EB4740B}" destId="{12439439-2061-4155-AD23-4FE219F15F7D}" srcOrd="0" destOrd="0" parTransId="{AA6267A8-3016-4747-8641-02DAC4CBCFBC}" sibTransId="{EB03F397-D742-4169-A3A0-3C7293D85F9E}"/>
    <dgm:cxn modelId="{C32566F5-FB39-4787-98FF-B7CF7A72A23F}" srcId="{877DD63E-4630-4FC2-A8DA-39294EB4740B}" destId="{F6221AED-5646-4392-ABCF-BEE51FDD068D}" srcOrd="1" destOrd="0" parTransId="{0296AB04-40FB-4B3F-B432-D5D4474F0B9D}" sibTransId="{31ADEA89-9596-4861-9DEB-593517F89493}"/>
    <dgm:cxn modelId="{9E33C613-BB7D-46C8-92D9-CCC708F8C84E}" type="presParOf" srcId="{ADADF481-742E-49E5-8C09-EAB901219FCD}" destId="{208F91C8-864A-4F0D-9C4B-D7963E45DFB3}" srcOrd="0" destOrd="0" presId="urn:diagrams.loki3.com/TabbedArc+Icon"/>
    <dgm:cxn modelId="{F0F69A1F-77D4-4BD7-A99F-9FD304230A74}" type="presParOf" srcId="{ADADF481-742E-49E5-8C09-EAB901219FCD}" destId="{0B091894-3116-403D-9F7D-DD739E1CE0AF}" srcOrd="1" destOrd="0" presId="urn:diagrams.loki3.com/TabbedArc+Icon"/>
    <dgm:cxn modelId="{15C66747-9B97-4936-81B1-A356CA7AA5B7}" type="presParOf" srcId="{ADADF481-742E-49E5-8C09-EAB901219FCD}" destId="{CB835644-8EBB-41D6-9E0E-7FD8F1BE045A}" srcOrd="2" destOrd="0" presId="urn:diagrams.loki3.com/TabbedArc+Icon"/>
    <dgm:cxn modelId="{3AE2D284-1B36-4C42-9A1E-8F129BED827B}" type="presParOf" srcId="{ADADF481-742E-49E5-8C09-EAB901219FCD}" destId="{BC2C93D0-336B-4B97-B5CA-452ED69A178F}" srcOrd="3" destOrd="0" presId="urn:diagrams.loki3.com/TabbedArc+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75B517A-8E35-40B2-AB1D-7AE1E8A4EE8E}" type="doc">
      <dgm:prSet loTypeId="urn:microsoft.com/office/officeart/2008/layout/LinedList" loCatId="list" qsTypeId="urn:microsoft.com/office/officeart/2005/8/quickstyle/simple2" qsCatId="simple" csTypeId="urn:microsoft.com/office/officeart/2005/8/colors/accent3_2" csCatId="accent3"/>
      <dgm:spPr/>
      <dgm:t>
        <a:bodyPr/>
        <a:lstStyle/>
        <a:p>
          <a:endParaRPr lang="en-US"/>
        </a:p>
      </dgm:t>
    </dgm:pt>
    <dgm:pt modelId="{DDBD8256-8ECE-482D-9BB9-FE292FA0D4E0}">
      <dgm:prSet/>
      <dgm:spPr/>
      <dgm:t>
        <a:bodyPr/>
        <a:lstStyle/>
        <a:p>
          <a:r>
            <a:rPr lang="es-CR" b="0" i="0" baseline="0"/>
            <a:t>Identificar los problemas para evaluar las actividades de las empresas multinacionales (EMN) </a:t>
          </a:r>
          <a:endParaRPr lang="en-US"/>
        </a:p>
      </dgm:t>
    </dgm:pt>
    <dgm:pt modelId="{64619158-E6C3-4426-905A-F092F10C2CC5}" type="parTrans" cxnId="{F3AB2DC3-8E25-4219-8081-A8CD28936ADE}">
      <dgm:prSet/>
      <dgm:spPr/>
      <dgm:t>
        <a:bodyPr/>
        <a:lstStyle/>
        <a:p>
          <a:endParaRPr lang="en-US"/>
        </a:p>
      </dgm:t>
    </dgm:pt>
    <dgm:pt modelId="{AC67CAEF-7D4A-4924-A352-8BD5963F424B}" type="sibTrans" cxnId="{F3AB2DC3-8E25-4219-8081-A8CD28936ADE}">
      <dgm:prSet/>
      <dgm:spPr/>
      <dgm:t>
        <a:bodyPr/>
        <a:lstStyle/>
        <a:p>
          <a:endParaRPr lang="en-US"/>
        </a:p>
      </dgm:t>
    </dgm:pt>
    <dgm:pt modelId="{E0A247FB-BC6F-4D82-B362-6F2DC66A2D61}">
      <dgm:prSet/>
      <dgm:spPr/>
      <dgm:t>
        <a:bodyPr/>
        <a:lstStyle/>
        <a:p>
          <a:r>
            <a:rPr lang="es-CR" b="0" i="0" baseline="0"/>
            <a:t>Evaluar los principales efectos económicos de las EMN en el país de origen y en el país anfitrión</a:t>
          </a:r>
          <a:endParaRPr lang="en-US"/>
        </a:p>
      </dgm:t>
    </dgm:pt>
    <dgm:pt modelId="{FBEE79A6-C615-496A-A1D7-2AB636D0A8BD}" type="parTrans" cxnId="{CFDC97D7-D58B-4C88-8F39-125F7728DF63}">
      <dgm:prSet/>
      <dgm:spPr/>
      <dgm:t>
        <a:bodyPr/>
        <a:lstStyle/>
        <a:p>
          <a:endParaRPr lang="en-US"/>
        </a:p>
      </dgm:t>
    </dgm:pt>
    <dgm:pt modelId="{12A828EC-DBE1-47E6-AFBC-9EAFB84FB0BB}" type="sibTrans" cxnId="{CFDC97D7-D58B-4C88-8F39-125F7728DF63}">
      <dgm:prSet/>
      <dgm:spPr/>
      <dgm:t>
        <a:bodyPr/>
        <a:lstStyle/>
        <a:p>
          <a:endParaRPr lang="en-US"/>
        </a:p>
      </dgm:t>
    </dgm:pt>
    <dgm:pt modelId="{A54E771B-CAB6-4D82-90BB-29EEE4A548B9}">
      <dgm:prSet/>
      <dgm:spPr/>
      <dgm:t>
        <a:bodyPr/>
        <a:lstStyle/>
        <a:p>
          <a:r>
            <a:rPr lang="es-CR" b="0" i="0" baseline="0"/>
            <a:t>Comprender los fundamentos del comportamiento corporativo responsable en el ámbito internacional  </a:t>
          </a:r>
          <a:endParaRPr lang="en-US"/>
        </a:p>
      </dgm:t>
    </dgm:pt>
    <dgm:pt modelId="{A03F1DA2-770D-429E-9D37-91BD185187E9}" type="parTrans" cxnId="{63B487B0-B96D-435F-83AB-5F35C7A63158}">
      <dgm:prSet/>
      <dgm:spPr/>
      <dgm:t>
        <a:bodyPr/>
        <a:lstStyle/>
        <a:p>
          <a:endParaRPr lang="en-US"/>
        </a:p>
      </dgm:t>
    </dgm:pt>
    <dgm:pt modelId="{D65569FF-A3EC-4651-B2E4-9E4DE06495CC}" type="sibTrans" cxnId="{63B487B0-B96D-435F-83AB-5F35C7A63158}">
      <dgm:prSet/>
      <dgm:spPr/>
      <dgm:t>
        <a:bodyPr/>
        <a:lstStyle/>
        <a:p>
          <a:endParaRPr lang="en-US"/>
        </a:p>
      </dgm:t>
    </dgm:pt>
    <dgm:pt modelId="{34CB5740-3A2F-405F-9262-AB32E73E1ABE}">
      <dgm:prSet/>
      <dgm:spPr/>
      <dgm:t>
        <a:bodyPr/>
        <a:lstStyle/>
        <a:p>
          <a:r>
            <a:rPr lang="es-CR" b="0" i="0" baseline="0"/>
            <a:t>Analizar algunos aspectos esenciales de las actividades sociales y las consecuencias de los negocios globales</a:t>
          </a:r>
          <a:endParaRPr lang="en-US"/>
        </a:p>
      </dgm:t>
    </dgm:pt>
    <dgm:pt modelId="{7366D2E7-2B53-49CE-B691-3C4A8AC060D2}" type="parTrans" cxnId="{E3A3F4F8-8C73-4628-B375-3EE923408A70}">
      <dgm:prSet/>
      <dgm:spPr/>
      <dgm:t>
        <a:bodyPr/>
        <a:lstStyle/>
        <a:p>
          <a:endParaRPr lang="en-US"/>
        </a:p>
      </dgm:t>
    </dgm:pt>
    <dgm:pt modelId="{65CF12AD-333F-47A5-9D21-F9D4615132BB}" type="sibTrans" cxnId="{E3A3F4F8-8C73-4628-B375-3EE923408A70}">
      <dgm:prSet/>
      <dgm:spPr/>
      <dgm:t>
        <a:bodyPr/>
        <a:lstStyle/>
        <a:p>
          <a:endParaRPr lang="en-US"/>
        </a:p>
      </dgm:t>
    </dgm:pt>
    <dgm:pt modelId="{F6DEA08C-F13D-475E-8BA4-C8DD154B1E91}">
      <dgm:prSet/>
      <dgm:spPr/>
      <dgm:t>
        <a:bodyPr/>
        <a:lstStyle/>
        <a:p>
          <a:r>
            <a:rPr lang="es-CR" b="0" i="0" baseline="0"/>
            <a:t>Examinar las respuestas empresariales ante la globalización </a:t>
          </a:r>
          <a:endParaRPr lang="en-US"/>
        </a:p>
      </dgm:t>
    </dgm:pt>
    <dgm:pt modelId="{F5A119DB-4035-43E9-B0F2-FF727ECC977F}" type="parTrans" cxnId="{C3347099-E1B7-4B13-B14E-B8E28BEA1D6A}">
      <dgm:prSet/>
      <dgm:spPr/>
      <dgm:t>
        <a:bodyPr/>
        <a:lstStyle/>
        <a:p>
          <a:endParaRPr lang="en-US"/>
        </a:p>
      </dgm:t>
    </dgm:pt>
    <dgm:pt modelId="{F00007E7-8600-48F9-B228-5B84E1F758A0}" type="sibTrans" cxnId="{C3347099-E1B7-4B13-B14E-B8E28BEA1D6A}">
      <dgm:prSet/>
      <dgm:spPr/>
      <dgm:t>
        <a:bodyPr/>
        <a:lstStyle/>
        <a:p>
          <a:endParaRPr lang="en-US"/>
        </a:p>
      </dgm:t>
    </dgm:pt>
    <dgm:pt modelId="{1DB4767B-814A-4A40-A434-1FCE925B6FCA}" type="pres">
      <dgm:prSet presAssocID="{375B517A-8E35-40B2-AB1D-7AE1E8A4EE8E}" presName="vert0" presStyleCnt="0">
        <dgm:presLayoutVars>
          <dgm:dir/>
          <dgm:animOne val="branch"/>
          <dgm:animLvl val="lvl"/>
        </dgm:presLayoutVars>
      </dgm:prSet>
      <dgm:spPr/>
    </dgm:pt>
    <dgm:pt modelId="{239086A4-2099-4895-B949-9A5BA3B7DC7C}" type="pres">
      <dgm:prSet presAssocID="{DDBD8256-8ECE-482D-9BB9-FE292FA0D4E0}" presName="thickLine" presStyleLbl="alignNode1" presStyleIdx="0" presStyleCnt="5"/>
      <dgm:spPr/>
    </dgm:pt>
    <dgm:pt modelId="{B0D9F773-EAFF-4737-AD25-5CE63917E14A}" type="pres">
      <dgm:prSet presAssocID="{DDBD8256-8ECE-482D-9BB9-FE292FA0D4E0}" presName="horz1" presStyleCnt="0"/>
      <dgm:spPr/>
    </dgm:pt>
    <dgm:pt modelId="{93FFD5DB-3034-48BF-BE35-AA07AE9F12CB}" type="pres">
      <dgm:prSet presAssocID="{DDBD8256-8ECE-482D-9BB9-FE292FA0D4E0}" presName="tx1" presStyleLbl="revTx" presStyleIdx="0" presStyleCnt="5"/>
      <dgm:spPr/>
    </dgm:pt>
    <dgm:pt modelId="{199360A6-EF5C-4AAE-97AE-7C962FABFF81}" type="pres">
      <dgm:prSet presAssocID="{DDBD8256-8ECE-482D-9BB9-FE292FA0D4E0}" presName="vert1" presStyleCnt="0"/>
      <dgm:spPr/>
    </dgm:pt>
    <dgm:pt modelId="{B4E31AB5-060C-4140-9A8D-1E2ECA596A1C}" type="pres">
      <dgm:prSet presAssocID="{E0A247FB-BC6F-4D82-B362-6F2DC66A2D61}" presName="thickLine" presStyleLbl="alignNode1" presStyleIdx="1" presStyleCnt="5"/>
      <dgm:spPr/>
    </dgm:pt>
    <dgm:pt modelId="{018CBB8E-37AF-4D8A-B38F-76A145AB877A}" type="pres">
      <dgm:prSet presAssocID="{E0A247FB-BC6F-4D82-B362-6F2DC66A2D61}" presName="horz1" presStyleCnt="0"/>
      <dgm:spPr/>
    </dgm:pt>
    <dgm:pt modelId="{DE8B9150-B434-4F5A-B086-7341F697CCF8}" type="pres">
      <dgm:prSet presAssocID="{E0A247FB-BC6F-4D82-B362-6F2DC66A2D61}" presName="tx1" presStyleLbl="revTx" presStyleIdx="1" presStyleCnt="5"/>
      <dgm:spPr/>
    </dgm:pt>
    <dgm:pt modelId="{5FD7B73D-152F-403A-8BC9-20BE5F9C75DD}" type="pres">
      <dgm:prSet presAssocID="{E0A247FB-BC6F-4D82-B362-6F2DC66A2D61}" presName="vert1" presStyleCnt="0"/>
      <dgm:spPr/>
    </dgm:pt>
    <dgm:pt modelId="{4C2770FA-0FE6-4E02-852C-4E102EF9255B}" type="pres">
      <dgm:prSet presAssocID="{A54E771B-CAB6-4D82-90BB-29EEE4A548B9}" presName="thickLine" presStyleLbl="alignNode1" presStyleIdx="2" presStyleCnt="5"/>
      <dgm:spPr/>
    </dgm:pt>
    <dgm:pt modelId="{3CF8058B-6A1C-4782-9521-F9120A77384F}" type="pres">
      <dgm:prSet presAssocID="{A54E771B-CAB6-4D82-90BB-29EEE4A548B9}" presName="horz1" presStyleCnt="0"/>
      <dgm:spPr/>
    </dgm:pt>
    <dgm:pt modelId="{F8A58110-02A7-49E4-AEB9-AAE6B8E0B18C}" type="pres">
      <dgm:prSet presAssocID="{A54E771B-CAB6-4D82-90BB-29EEE4A548B9}" presName="tx1" presStyleLbl="revTx" presStyleIdx="2" presStyleCnt="5"/>
      <dgm:spPr/>
    </dgm:pt>
    <dgm:pt modelId="{AAB0DDDC-B761-4DA9-9B5B-4115E3FACFEE}" type="pres">
      <dgm:prSet presAssocID="{A54E771B-CAB6-4D82-90BB-29EEE4A548B9}" presName="vert1" presStyleCnt="0"/>
      <dgm:spPr/>
    </dgm:pt>
    <dgm:pt modelId="{99ED49FC-3C25-4300-8881-6A369893684B}" type="pres">
      <dgm:prSet presAssocID="{34CB5740-3A2F-405F-9262-AB32E73E1ABE}" presName="thickLine" presStyleLbl="alignNode1" presStyleIdx="3" presStyleCnt="5"/>
      <dgm:spPr/>
    </dgm:pt>
    <dgm:pt modelId="{9A9873D6-575A-4BC9-B298-5AE9B432DE51}" type="pres">
      <dgm:prSet presAssocID="{34CB5740-3A2F-405F-9262-AB32E73E1ABE}" presName="horz1" presStyleCnt="0"/>
      <dgm:spPr/>
    </dgm:pt>
    <dgm:pt modelId="{159C96B9-0670-4609-9775-DCF3A1F9A3B7}" type="pres">
      <dgm:prSet presAssocID="{34CB5740-3A2F-405F-9262-AB32E73E1ABE}" presName="tx1" presStyleLbl="revTx" presStyleIdx="3" presStyleCnt="5"/>
      <dgm:spPr/>
    </dgm:pt>
    <dgm:pt modelId="{5AC13B76-1B16-49BD-911B-DEFC94F43BA5}" type="pres">
      <dgm:prSet presAssocID="{34CB5740-3A2F-405F-9262-AB32E73E1ABE}" presName="vert1" presStyleCnt="0"/>
      <dgm:spPr/>
    </dgm:pt>
    <dgm:pt modelId="{45E39238-821D-4F7D-98B8-8B48887F165B}" type="pres">
      <dgm:prSet presAssocID="{F6DEA08C-F13D-475E-8BA4-C8DD154B1E91}" presName="thickLine" presStyleLbl="alignNode1" presStyleIdx="4" presStyleCnt="5"/>
      <dgm:spPr/>
    </dgm:pt>
    <dgm:pt modelId="{EEE9D0FF-1204-4283-992A-D32DDB913EAB}" type="pres">
      <dgm:prSet presAssocID="{F6DEA08C-F13D-475E-8BA4-C8DD154B1E91}" presName="horz1" presStyleCnt="0"/>
      <dgm:spPr/>
    </dgm:pt>
    <dgm:pt modelId="{F69661E4-B0F8-40B5-AEC1-C659900D409A}" type="pres">
      <dgm:prSet presAssocID="{F6DEA08C-F13D-475E-8BA4-C8DD154B1E91}" presName="tx1" presStyleLbl="revTx" presStyleIdx="4" presStyleCnt="5"/>
      <dgm:spPr/>
    </dgm:pt>
    <dgm:pt modelId="{CBD296B0-00E4-4590-ADF1-3B80AC58CB6A}" type="pres">
      <dgm:prSet presAssocID="{F6DEA08C-F13D-475E-8BA4-C8DD154B1E91}" presName="vert1" presStyleCnt="0"/>
      <dgm:spPr/>
    </dgm:pt>
  </dgm:ptLst>
  <dgm:cxnLst>
    <dgm:cxn modelId="{51D4C579-5780-411F-9BE0-31A4C3442469}" type="presOf" srcId="{DDBD8256-8ECE-482D-9BB9-FE292FA0D4E0}" destId="{93FFD5DB-3034-48BF-BE35-AA07AE9F12CB}" srcOrd="0" destOrd="0" presId="urn:microsoft.com/office/officeart/2008/layout/LinedList"/>
    <dgm:cxn modelId="{54BF678F-013A-4359-A0F1-FABF4E30F904}" type="presOf" srcId="{E0A247FB-BC6F-4D82-B362-6F2DC66A2D61}" destId="{DE8B9150-B434-4F5A-B086-7341F697CCF8}" srcOrd="0" destOrd="0" presId="urn:microsoft.com/office/officeart/2008/layout/LinedList"/>
    <dgm:cxn modelId="{C3347099-E1B7-4B13-B14E-B8E28BEA1D6A}" srcId="{375B517A-8E35-40B2-AB1D-7AE1E8A4EE8E}" destId="{F6DEA08C-F13D-475E-8BA4-C8DD154B1E91}" srcOrd="4" destOrd="0" parTransId="{F5A119DB-4035-43E9-B0F2-FF727ECC977F}" sibTransId="{F00007E7-8600-48F9-B228-5B84E1F758A0}"/>
    <dgm:cxn modelId="{63B487B0-B96D-435F-83AB-5F35C7A63158}" srcId="{375B517A-8E35-40B2-AB1D-7AE1E8A4EE8E}" destId="{A54E771B-CAB6-4D82-90BB-29EEE4A548B9}" srcOrd="2" destOrd="0" parTransId="{A03F1DA2-770D-429E-9D37-91BD185187E9}" sibTransId="{D65569FF-A3EC-4651-B2E4-9E4DE06495CC}"/>
    <dgm:cxn modelId="{F3AB2DC3-8E25-4219-8081-A8CD28936ADE}" srcId="{375B517A-8E35-40B2-AB1D-7AE1E8A4EE8E}" destId="{DDBD8256-8ECE-482D-9BB9-FE292FA0D4E0}" srcOrd="0" destOrd="0" parTransId="{64619158-E6C3-4426-905A-F092F10C2CC5}" sibTransId="{AC67CAEF-7D4A-4924-A352-8BD5963F424B}"/>
    <dgm:cxn modelId="{CFDC97D7-D58B-4C88-8F39-125F7728DF63}" srcId="{375B517A-8E35-40B2-AB1D-7AE1E8A4EE8E}" destId="{E0A247FB-BC6F-4D82-B362-6F2DC66A2D61}" srcOrd="1" destOrd="0" parTransId="{FBEE79A6-C615-496A-A1D7-2AB636D0A8BD}" sibTransId="{12A828EC-DBE1-47E6-AFBC-9EAFB84FB0BB}"/>
    <dgm:cxn modelId="{FA8D0CDA-7D1A-4EFE-A743-ECEECC86CB31}" type="presOf" srcId="{A54E771B-CAB6-4D82-90BB-29EEE4A548B9}" destId="{F8A58110-02A7-49E4-AEB9-AAE6B8E0B18C}" srcOrd="0" destOrd="0" presId="urn:microsoft.com/office/officeart/2008/layout/LinedList"/>
    <dgm:cxn modelId="{43C850DD-2B61-4E8F-8068-421FF09DA5D8}" type="presOf" srcId="{375B517A-8E35-40B2-AB1D-7AE1E8A4EE8E}" destId="{1DB4767B-814A-4A40-A434-1FCE925B6FCA}" srcOrd="0" destOrd="0" presId="urn:microsoft.com/office/officeart/2008/layout/LinedList"/>
    <dgm:cxn modelId="{A20B1EE8-0AE3-4764-AA42-1ABFBBF391FB}" type="presOf" srcId="{34CB5740-3A2F-405F-9262-AB32E73E1ABE}" destId="{159C96B9-0670-4609-9775-DCF3A1F9A3B7}" srcOrd="0" destOrd="0" presId="urn:microsoft.com/office/officeart/2008/layout/LinedList"/>
    <dgm:cxn modelId="{E3A3F4F8-8C73-4628-B375-3EE923408A70}" srcId="{375B517A-8E35-40B2-AB1D-7AE1E8A4EE8E}" destId="{34CB5740-3A2F-405F-9262-AB32E73E1ABE}" srcOrd="3" destOrd="0" parTransId="{7366D2E7-2B53-49CE-B691-3C4A8AC060D2}" sibTransId="{65CF12AD-333F-47A5-9D21-F9D4615132BB}"/>
    <dgm:cxn modelId="{27D209F9-1F5A-4E06-8A24-1D94D4C6CA03}" type="presOf" srcId="{F6DEA08C-F13D-475E-8BA4-C8DD154B1E91}" destId="{F69661E4-B0F8-40B5-AEC1-C659900D409A}" srcOrd="0" destOrd="0" presId="urn:microsoft.com/office/officeart/2008/layout/LinedList"/>
    <dgm:cxn modelId="{B6F5697B-24A8-4384-9739-BAC295427247}" type="presParOf" srcId="{1DB4767B-814A-4A40-A434-1FCE925B6FCA}" destId="{239086A4-2099-4895-B949-9A5BA3B7DC7C}" srcOrd="0" destOrd="0" presId="urn:microsoft.com/office/officeart/2008/layout/LinedList"/>
    <dgm:cxn modelId="{5705AED9-2A7F-43ED-AACD-7188C1071FD9}" type="presParOf" srcId="{1DB4767B-814A-4A40-A434-1FCE925B6FCA}" destId="{B0D9F773-EAFF-4737-AD25-5CE63917E14A}" srcOrd="1" destOrd="0" presId="urn:microsoft.com/office/officeart/2008/layout/LinedList"/>
    <dgm:cxn modelId="{8383FB47-3A4E-498A-B44F-5AB8360BD399}" type="presParOf" srcId="{B0D9F773-EAFF-4737-AD25-5CE63917E14A}" destId="{93FFD5DB-3034-48BF-BE35-AA07AE9F12CB}" srcOrd="0" destOrd="0" presId="urn:microsoft.com/office/officeart/2008/layout/LinedList"/>
    <dgm:cxn modelId="{84EF7E1C-C022-48C1-8612-8945ECDCCA9F}" type="presParOf" srcId="{B0D9F773-EAFF-4737-AD25-5CE63917E14A}" destId="{199360A6-EF5C-4AAE-97AE-7C962FABFF81}" srcOrd="1" destOrd="0" presId="urn:microsoft.com/office/officeart/2008/layout/LinedList"/>
    <dgm:cxn modelId="{D6DB7CC6-95E3-466B-9C91-ABCD1AB2DDA0}" type="presParOf" srcId="{1DB4767B-814A-4A40-A434-1FCE925B6FCA}" destId="{B4E31AB5-060C-4140-9A8D-1E2ECA596A1C}" srcOrd="2" destOrd="0" presId="urn:microsoft.com/office/officeart/2008/layout/LinedList"/>
    <dgm:cxn modelId="{02754D53-C4CA-4A12-9BCB-434D5A70EB0E}" type="presParOf" srcId="{1DB4767B-814A-4A40-A434-1FCE925B6FCA}" destId="{018CBB8E-37AF-4D8A-B38F-76A145AB877A}" srcOrd="3" destOrd="0" presId="urn:microsoft.com/office/officeart/2008/layout/LinedList"/>
    <dgm:cxn modelId="{7F8884E4-D213-4BC0-A1F9-14B629F172A3}" type="presParOf" srcId="{018CBB8E-37AF-4D8A-B38F-76A145AB877A}" destId="{DE8B9150-B434-4F5A-B086-7341F697CCF8}" srcOrd="0" destOrd="0" presId="urn:microsoft.com/office/officeart/2008/layout/LinedList"/>
    <dgm:cxn modelId="{82BD69AF-1281-411E-80A8-D61211D37F79}" type="presParOf" srcId="{018CBB8E-37AF-4D8A-B38F-76A145AB877A}" destId="{5FD7B73D-152F-403A-8BC9-20BE5F9C75DD}" srcOrd="1" destOrd="0" presId="urn:microsoft.com/office/officeart/2008/layout/LinedList"/>
    <dgm:cxn modelId="{7CD4300F-9D70-4EC0-BB70-44A3920BB42E}" type="presParOf" srcId="{1DB4767B-814A-4A40-A434-1FCE925B6FCA}" destId="{4C2770FA-0FE6-4E02-852C-4E102EF9255B}" srcOrd="4" destOrd="0" presId="urn:microsoft.com/office/officeart/2008/layout/LinedList"/>
    <dgm:cxn modelId="{D795666F-CA05-432F-BE53-DE5BAA7E9BAA}" type="presParOf" srcId="{1DB4767B-814A-4A40-A434-1FCE925B6FCA}" destId="{3CF8058B-6A1C-4782-9521-F9120A77384F}" srcOrd="5" destOrd="0" presId="urn:microsoft.com/office/officeart/2008/layout/LinedList"/>
    <dgm:cxn modelId="{44C291AF-555B-42C4-A9E0-E66AE6E4FD44}" type="presParOf" srcId="{3CF8058B-6A1C-4782-9521-F9120A77384F}" destId="{F8A58110-02A7-49E4-AEB9-AAE6B8E0B18C}" srcOrd="0" destOrd="0" presId="urn:microsoft.com/office/officeart/2008/layout/LinedList"/>
    <dgm:cxn modelId="{AAF0C674-E294-4057-9EFE-DEC879CC4571}" type="presParOf" srcId="{3CF8058B-6A1C-4782-9521-F9120A77384F}" destId="{AAB0DDDC-B761-4DA9-9B5B-4115E3FACFEE}" srcOrd="1" destOrd="0" presId="urn:microsoft.com/office/officeart/2008/layout/LinedList"/>
    <dgm:cxn modelId="{C5F36979-AFDB-4471-AD04-787854A4C6B2}" type="presParOf" srcId="{1DB4767B-814A-4A40-A434-1FCE925B6FCA}" destId="{99ED49FC-3C25-4300-8881-6A369893684B}" srcOrd="6" destOrd="0" presId="urn:microsoft.com/office/officeart/2008/layout/LinedList"/>
    <dgm:cxn modelId="{956A295A-8CBB-40D2-BDAC-233DD38505C2}" type="presParOf" srcId="{1DB4767B-814A-4A40-A434-1FCE925B6FCA}" destId="{9A9873D6-575A-4BC9-B298-5AE9B432DE51}" srcOrd="7" destOrd="0" presId="urn:microsoft.com/office/officeart/2008/layout/LinedList"/>
    <dgm:cxn modelId="{95E54B29-F2D2-4F96-B13B-AB4607C59388}" type="presParOf" srcId="{9A9873D6-575A-4BC9-B298-5AE9B432DE51}" destId="{159C96B9-0670-4609-9775-DCF3A1F9A3B7}" srcOrd="0" destOrd="0" presId="urn:microsoft.com/office/officeart/2008/layout/LinedList"/>
    <dgm:cxn modelId="{E65D5FEF-315F-4D98-99EB-3D08080B63FF}" type="presParOf" srcId="{9A9873D6-575A-4BC9-B298-5AE9B432DE51}" destId="{5AC13B76-1B16-49BD-911B-DEFC94F43BA5}" srcOrd="1" destOrd="0" presId="urn:microsoft.com/office/officeart/2008/layout/LinedList"/>
    <dgm:cxn modelId="{F4EDCB09-BF98-4B5C-8E0C-5D8F51F247C0}" type="presParOf" srcId="{1DB4767B-814A-4A40-A434-1FCE925B6FCA}" destId="{45E39238-821D-4F7D-98B8-8B48887F165B}" srcOrd="8" destOrd="0" presId="urn:microsoft.com/office/officeart/2008/layout/LinedList"/>
    <dgm:cxn modelId="{B9AAA50A-3C1B-4A33-91D9-36F75AC7A57B}" type="presParOf" srcId="{1DB4767B-814A-4A40-A434-1FCE925B6FCA}" destId="{EEE9D0FF-1204-4283-992A-D32DDB913EAB}" srcOrd="9" destOrd="0" presId="urn:microsoft.com/office/officeart/2008/layout/LinedList"/>
    <dgm:cxn modelId="{AE415DF1-E39C-49A4-AE1B-D19A385C132C}" type="presParOf" srcId="{EEE9D0FF-1204-4283-992A-D32DDB913EAB}" destId="{F69661E4-B0F8-40B5-AEC1-C659900D409A}" srcOrd="0" destOrd="0" presId="urn:microsoft.com/office/officeart/2008/layout/LinedList"/>
    <dgm:cxn modelId="{DD4559CA-4A9B-4135-B9C3-29049A467B58}" type="presParOf" srcId="{EEE9D0FF-1204-4283-992A-D32DDB913EAB}" destId="{CBD296B0-00E4-4590-ADF1-3B80AC58CB6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839C3D-ECC5-4D5B-9CBB-0FDFD884A2B9}" type="doc">
      <dgm:prSet loTypeId="urn:microsoft.com/office/officeart/2005/8/layout/process1" loCatId="process" qsTypeId="urn:microsoft.com/office/officeart/2005/8/quickstyle/simple3" qsCatId="simple" csTypeId="urn:microsoft.com/office/officeart/2005/8/colors/accent1_2" csCatId="accent1"/>
      <dgm:spPr/>
      <dgm:t>
        <a:bodyPr/>
        <a:lstStyle/>
        <a:p>
          <a:endParaRPr lang="es-CR"/>
        </a:p>
      </dgm:t>
    </dgm:pt>
    <dgm:pt modelId="{3963D78A-D8C1-4BE4-983A-A39CCBE222FD}">
      <dgm:prSet custT="1"/>
      <dgm:spPr/>
      <dgm:t>
        <a:bodyPr/>
        <a:lstStyle/>
        <a:p>
          <a:r>
            <a:rPr lang="es-CR" sz="1100" dirty="0"/>
            <a:t>•  La mayoría de las empresas son internacionales, o compiten con empresas internacionales.</a:t>
          </a:r>
        </a:p>
      </dgm:t>
    </dgm:pt>
    <dgm:pt modelId="{160384DB-FC82-4E0C-8EE7-F91E8E301623}" type="parTrans" cxnId="{FEDB20EF-EDEB-4A08-983B-32824E1E9456}">
      <dgm:prSet/>
      <dgm:spPr/>
      <dgm:t>
        <a:bodyPr/>
        <a:lstStyle/>
        <a:p>
          <a:endParaRPr lang="es-CR" sz="2400"/>
        </a:p>
      </dgm:t>
    </dgm:pt>
    <dgm:pt modelId="{66EB5F6F-25C7-4FB2-B649-A1288154A830}" type="sibTrans" cxnId="{FEDB20EF-EDEB-4A08-983B-32824E1E9456}">
      <dgm:prSet custT="1"/>
      <dgm:spPr/>
      <dgm:t>
        <a:bodyPr/>
        <a:lstStyle/>
        <a:p>
          <a:endParaRPr lang="es-CR" sz="1000"/>
        </a:p>
      </dgm:t>
    </dgm:pt>
    <dgm:pt modelId="{EEDB5500-3364-4233-9DEF-8CE8AEB8EC2D}">
      <dgm:prSet custT="1"/>
      <dgm:spPr/>
      <dgm:t>
        <a:bodyPr/>
        <a:lstStyle/>
        <a:p>
          <a:r>
            <a:rPr lang="es-CR" sz="1100"/>
            <a:t>•  Los modos de operación puede diferir de los que se emplean en el país de origen.</a:t>
          </a:r>
        </a:p>
      </dgm:t>
    </dgm:pt>
    <dgm:pt modelId="{9C240C38-690F-4C78-B19F-F8AC4D2F57E8}" type="parTrans" cxnId="{80592818-2DED-4593-B642-493E3CC1A818}">
      <dgm:prSet/>
      <dgm:spPr/>
      <dgm:t>
        <a:bodyPr/>
        <a:lstStyle/>
        <a:p>
          <a:endParaRPr lang="es-CR" sz="2400"/>
        </a:p>
      </dgm:t>
    </dgm:pt>
    <dgm:pt modelId="{B14CB623-9068-4DD4-895B-A8ADACC47242}" type="sibTrans" cxnId="{80592818-2DED-4593-B642-493E3CC1A818}">
      <dgm:prSet custT="1"/>
      <dgm:spPr/>
      <dgm:t>
        <a:bodyPr/>
        <a:lstStyle/>
        <a:p>
          <a:endParaRPr lang="es-CR" sz="1000"/>
        </a:p>
      </dgm:t>
    </dgm:pt>
    <dgm:pt modelId="{DA3605D1-D7C6-4710-A08C-B0EAB8440B40}">
      <dgm:prSet custT="1"/>
      <dgm:spPr/>
      <dgm:t>
        <a:bodyPr/>
        <a:lstStyle/>
        <a:p>
          <a:r>
            <a:rPr lang="es-CR" sz="1100" dirty="0"/>
            <a:t>•  La mejor manera de hacer negocios puede diferir según el país.</a:t>
          </a:r>
        </a:p>
      </dgm:t>
    </dgm:pt>
    <dgm:pt modelId="{35565ADE-A86C-43F0-B91C-E2DE2F9839B9}" type="parTrans" cxnId="{43B2052B-2E89-4A37-A0DC-1A8E3D227972}">
      <dgm:prSet/>
      <dgm:spPr/>
      <dgm:t>
        <a:bodyPr/>
        <a:lstStyle/>
        <a:p>
          <a:endParaRPr lang="es-CR" sz="2400"/>
        </a:p>
      </dgm:t>
    </dgm:pt>
    <dgm:pt modelId="{80D032EB-661D-4302-9319-AE47C79ACBBD}" type="sibTrans" cxnId="{43B2052B-2E89-4A37-A0DC-1A8E3D227972}">
      <dgm:prSet custT="1"/>
      <dgm:spPr/>
      <dgm:t>
        <a:bodyPr/>
        <a:lstStyle/>
        <a:p>
          <a:endParaRPr lang="es-CR" sz="1000"/>
        </a:p>
      </dgm:t>
    </dgm:pt>
    <dgm:pt modelId="{2402E267-8FB0-4596-BABD-830BC8B15045}">
      <dgm:prSet custT="1"/>
      <dgm:spPr/>
      <dgm:t>
        <a:bodyPr/>
        <a:lstStyle/>
        <a:p>
          <a:r>
            <a:rPr lang="es-CR" sz="1100"/>
            <a:t>•  Comprenderlos  le ayudará a tomar mejores decisiones sobre su carrera profesional.</a:t>
          </a:r>
        </a:p>
      </dgm:t>
    </dgm:pt>
    <dgm:pt modelId="{3A176667-889C-4CBD-BB0B-6A392443FFEA}" type="parTrans" cxnId="{EF493DEA-68BC-4552-8815-034D4CFD19AF}">
      <dgm:prSet/>
      <dgm:spPr/>
      <dgm:t>
        <a:bodyPr/>
        <a:lstStyle/>
        <a:p>
          <a:endParaRPr lang="es-CR" sz="2400"/>
        </a:p>
      </dgm:t>
    </dgm:pt>
    <dgm:pt modelId="{5377D7D0-F1BF-4168-B9CD-8DE3001FCFCD}" type="sibTrans" cxnId="{EF493DEA-68BC-4552-8815-034D4CFD19AF}">
      <dgm:prSet custT="1"/>
      <dgm:spPr/>
      <dgm:t>
        <a:bodyPr/>
        <a:lstStyle/>
        <a:p>
          <a:endParaRPr lang="es-CR" sz="1000"/>
        </a:p>
      </dgm:t>
    </dgm:pt>
    <dgm:pt modelId="{8E61C2A4-0F7E-4B49-9878-4C17114A6BF6}">
      <dgm:prSet custT="1"/>
      <dgm:spPr/>
      <dgm:t>
        <a:bodyPr/>
        <a:lstStyle/>
        <a:p>
          <a:r>
            <a:rPr lang="es-CR" sz="1100" dirty="0"/>
            <a:t>•  Comprenderlos  le ayudará a decidir qué políticas gubernamentales debe apoyar.</a:t>
          </a:r>
        </a:p>
      </dgm:t>
    </dgm:pt>
    <dgm:pt modelId="{8ADABBDC-2148-450F-8412-1BF56D3A0F2D}" type="parTrans" cxnId="{6A7CB843-E0E4-40EE-9A2C-5808BB26D0D5}">
      <dgm:prSet/>
      <dgm:spPr/>
      <dgm:t>
        <a:bodyPr/>
        <a:lstStyle/>
        <a:p>
          <a:endParaRPr lang="es-CR" sz="2400"/>
        </a:p>
      </dgm:t>
    </dgm:pt>
    <dgm:pt modelId="{CBBA9AC7-66FA-41AD-9509-29B13DF5290C}" type="sibTrans" cxnId="{6A7CB843-E0E4-40EE-9A2C-5808BB26D0D5}">
      <dgm:prSet/>
      <dgm:spPr/>
      <dgm:t>
        <a:bodyPr/>
        <a:lstStyle/>
        <a:p>
          <a:endParaRPr lang="es-CR" sz="2400"/>
        </a:p>
      </dgm:t>
    </dgm:pt>
    <dgm:pt modelId="{396DD7CB-FB04-44F1-92A5-122C75C9105B}" type="pres">
      <dgm:prSet presAssocID="{B1839C3D-ECC5-4D5B-9CBB-0FDFD884A2B9}" presName="Name0" presStyleCnt="0">
        <dgm:presLayoutVars>
          <dgm:dir/>
          <dgm:resizeHandles val="exact"/>
        </dgm:presLayoutVars>
      </dgm:prSet>
      <dgm:spPr/>
    </dgm:pt>
    <dgm:pt modelId="{C19159A1-9373-4E22-AD20-7D07F19487A9}" type="pres">
      <dgm:prSet presAssocID="{3963D78A-D8C1-4BE4-983A-A39CCBE222FD}" presName="node" presStyleLbl="node1" presStyleIdx="0" presStyleCnt="5">
        <dgm:presLayoutVars>
          <dgm:bulletEnabled val="1"/>
        </dgm:presLayoutVars>
      </dgm:prSet>
      <dgm:spPr/>
    </dgm:pt>
    <dgm:pt modelId="{FCC837EA-92BD-4A44-AD3E-C85C9B5D5C62}" type="pres">
      <dgm:prSet presAssocID="{66EB5F6F-25C7-4FB2-B649-A1288154A830}" presName="sibTrans" presStyleLbl="sibTrans2D1" presStyleIdx="0" presStyleCnt="4"/>
      <dgm:spPr/>
    </dgm:pt>
    <dgm:pt modelId="{1D716155-89BF-4437-9891-0B081605F657}" type="pres">
      <dgm:prSet presAssocID="{66EB5F6F-25C7-4FB2-B649-A1288154A830}" presName="connectorText" presStyleLbl="sibTrans2D1" presStyleIdx="0" presStyleCnt="4"/>
      <dgm:spPr/>
    </dgm:pt>
    <dgm:pt modelId="{6541B8D8-F657-4ABA-A7A6-623D64D3931C}" type="pres">
      <dgm:prSet presAssocID="{EEDB5500-3364-4233-9DEF-8CE8AEB8EC2D}" presName="node" presStyleLbl="node1" presStyleIdx="1" presStyleCnt="5">
        <dgm:presLayoutVars>
          <dgm:bulletEnabled val="1"/>
        </dgm:presLayoutVars>
      </dgm:prSet>
      <dgm:spPr/>
    </dgm:pt>
    <dgm:pt modelId="{2E57C3F5-70F7-4827-856A-672D651B6F93}" type="pres">
      <dgm:prSet presAssocID="{B14CB623-9068-4DD4-895B-A8ADACC47242}" presName="sibTrans" presStyleLbl="sibTrans2D1" presStyleIdx="1" presStyleCnt="4"/>
      <dgm:spPr/>
    </dgm:pt>
    <dgm:pt modelId="{52FED886-E1E1-4D31-927D-748B51D48434}" type="pres">
      <dgm:prSet presAssocID="{B14CB623-9068-4DD4-895B-A8ADACC47242}" presName="connectorText" presStyleLbl="sibTrans2D1" presStyleIdx="1" presStyleCnt="4"/>
      <dgm:spPr/>
    </dgm:pt>
    <dgm:pt modelId="{51C366FA-6F92-4A8B-A82C-49B324ACE20D}" type="pres">
      <dgm:prSet presAssocID="{DA3605D1-D7C6-4710-A08C-B0EAB8440B40}" presName="node" presStyleLbl="node1" presStyleIdx="2" presStyleCnt="5">
        <dgm:presLayoutVars>
          <dgm:bulletEnabled val="1"/>
        </dgm:presLayoutVars>
      </dgm:prSet>
      <dgm:spPr/>
    </dgm:pt>
    <dgm:pt modelId="{16247DB0-EFAC-4138-A134-BB9237FA0FE8}" type="pres">
      <dgm:prSet presAssocID="{80D032EB-661D-4302-9319-AE47C79ACBBD}" presName="sibTrans" presStyleLbl="sibTrans2D1" presStyleIdx="2" presStyleCnt="4"/>
      <dgm:spPr/>
    </dgm:pt>
    <dgm:pt modelId="{E9DC2460-F098-4A6F-9715-4FACB2EE8726}" type="pres">
      <dgm:prSet presAssocID="{80D032EB-661D-4302-9319-AE47C79ACBBD}" presName="connectorText" presStyleLbl="sibTrans2D1" presStyleIdx="2" presStyleCnt="4"/>
      <dgm:spPr/>
    </dgm:pt>
    <dgm:pt modelId="{8B645027-2F03-4130-AD6A-746C18CBEE06}" type="pres">
      <dgm:prSet presAssocID="{2402E267-8FB0-4596-BABD-830BC8B15045}" presName="node" presStyleLbl="node1" presStyleIdx="3" presStyleCnt="5">
        <dgm:presLayoutVars>
          <dgm:bulletEnabled val="1"/>
        </dgm:presLayoutVars>
      </dgm:prSet>
      <dgm:spPr/>
    </dgm:pt>
    <dgm:pt modelId="{D0DF777C-64BF-43DA-B860-A465A029F3DA}" type="pres">
      <dgm:prSet presAssocID="{5377D7D0-F1BF-4168-B9CD-8DE3001FCFCD}" presName="sibTrans" presStyleLbl="sibTrans2D1" presStyleIdx="3" presStyleCnt="4"/>
      <dgm:spPr/>
    </dgm:pt>
    <dgm:pt modelId="{729C6CEA-82C2-4BFA-9BC1-47B8F88D1F7D}" type="pres">
      <dgm:prSet presAssocID="{5377D7D0-F1BF-4168-B9CD-8DE3001FCFCD}" presName="connectorText" presStyleLbl="sibTrans2D1" presStyleIdx="3" presStyleCnt="4"/>
      <dgm:spPr/>
    </dgm:pt>
    <dgm:pt modelId="{A30A84C1-1DEB-41CA-BC7A-09A98C1F5EEB}" type="pres">
      <dgm:prSet presAssocID="{8E61C2A4-0F7E-4B49-9878-4C17114A6BF6}" presName="node" presStyleLbl="node1" presStyleIdx="4" presStyleCnt="5">
        <dgm:presLayoutVars>
          <dgm:bulletEnabled val="1"/>
        </dgm:presLayoutVars>
      </dgm:prSet>
      <dgm:spPr/>
    </dgm:pt>
  </dgm:ptLst>
  <dgm:cxnLst>
    <dgm:cxn modelId="{78BC6E0A-0A25-4E88-979D-9F8E8058B295}" type="presOf" srcId="{B1839C3D-ECC5-4D5B-9CBB-0FDFD884A2B9}" destId="{396DD7CB-FB04-44F1-92A5-122C75C9105B}" srcOrd="0" destOrd="0" presId="urn:microsoft.com/office/officeart/2005/8/layout/process1"/>
    <dgm:cxn modelId="{0DECCE0D-954C-4274-930A-1609AAD30775}" type="presOf" srcId="{EEDB5500-3364-4233-9DEF-8CE8AEB8EC2D}" destId="{6541B8D8-F657-4ABA-A7A6-623D64D3931C}" srcOrd="0" destOrd="0" presId="urn:microsoft.com/office/officeart/2005/8/layout/process1"/>
    <dgm:cxn modelId="{B14FBC15-B095-4FB7-A5B0-7B0DEE7FAD6B}" type="presOf" srcId="{66EB5F6F-25C7-4FB2-B649-A1288154A830}" destId="{FCC837EA-92BD-4A44-AD3E-C85C9B5D5C62}" srcOrd="0" destOrd="0" presId="urn:microsoft.com/office/officeart/2005/8/layout/process1"/>
    <dgm:cxn modelId="{80592818-2DED-4593-B642-493E3CC1A818}" srcId="{B1839C3D-ECC5-4D5B-9CBB-0FDFD884A2B9}" destId="{EEDB5500-3364-4233-9DEF-8CE8AEB8EC2D}" srcOrd="1" destOrd="0" parTransId="{9C240C38-690F-4C78-B19F-F8AC4D2F57E8}" sibTransId="{B14CB623-9068-4DD4-895B-A8ADACC47242}"/>
    <dgm:cxn modelId="{D6626D1B-398E-47A6-9422-0CA72654F610}" type="presOf" srcId="{B14CB623-9068-4DD4-895B-A8ADACC47242}" destId="{52FED886-E1E1-4D31-927D-748B51D48434}" srcOrd="1" destOrd="0" presId="urn:microsoft.com/office/officeart/2005/8/layout/process1"/>
    <dgm:cxn modelId="{43B2052B-2E89-4A37-A0DC-1A8E3D227972}" srcId="{B1839C3D-ECC5-4D5B-9CBB-0FDFD884A2B9}" destId="{DA3605D1-D7C6-4710-A08C-B0EAB8440B40}" srcOrd="2" destOrd="0" parTransId="{35565ADE-A86C-43F0-B91C-E2DE2F9839B9}" sibTransId="{80D032EB-661D-4302-9319-AE47C79ACBBD}"/>
    <dgm:cxn modelId="{6C63603B-1A9F-4110-BE89-13517FC1072C}" type="presOf" srcId="{B14CB623-9068-4DD4-895B-A8ADACC47242}" destId="{2E57C3F5-70F7-4827-856A-672D651B6F93}" srcOrd="0" destOrd="0" presId="urn:microsoft.com/office/officeart/2005/8/layout/process1"/>
    <dgm:cxn modelId="{46E5DF5F-52C8-40F8-9FE8-CFE7D4CC2753}" type="presOf" srcId="{5377D7D0-F1BF-4168-B9CD-8DE3001FCFCD}" destId="{D0DF777C-64BF-43DA-B860-A465A029F3DA}" srcOrd="0" destOrd="0" presId="urn:microsoft.com/office/officeart/2005/8/layout/process1"/>
    <dgm:cxn modelId="{6A7CB843-E0E4-40EE-9A2C-5808BB26D0D5}" srcId="{B1839C3D-ECC5-4D5B-9CBB-0FDFD884A2B9}" destId="{8E61C2A4-0F7E-4B49-9878-4C17114A6BF6}" srcOrd="4" destOrd="0" parTransId="{8ADABBDC-2148-450F-8412-1BF56D3A0F2D}" sibTransId="{CBBA9AC7-66FA-41AD-9509-29B13DF5290C}"/>
    <dgm:cxn modelId="{725A1265-9164-4C63-807C-59BDA48214C8}" type="presOf" srcId="{66EB5F6F-25C7-4FB2-B649-A1288154A830}" destId="{1D716155-89BF-4437-9891-0B081605F657}" srcOrd="1" destOrd="0" presId="urn:microsoft.com/office/officeart/2005/8/layout/process1"/>
    <dgm:cxn modelId="{3635A745-2871-438E-AE45-58DC46080A2B}" type="presOf" srcId="{2402E267-8FB0-4596-BABD-830BC8B15045}" destId="{8B645027-2F03-4130-AD6A-746C18CBEE06}" srcOrd="0" destOrd="0" presId="urn:microsoft.com/office/officeart/2005/8/layout/process1"/>
    <dgm:cxn modelId="{9C075E7F-D43C-4E4A-86D3-32C290539E43}" type="presOf" srcId="{80D032EB-661D-4302-9319-AE47C79ACBBD}" destId="{E9DC2460-F098-4A6F-9715-4FACB2EE8726}" srcOrd="1" destOrd="0" presId="urn:microsoft.com/office/officeart/2005/8/layout/process1"/>
    <dgm:cxn modelId="{A28E548E-D5CE-4122-81DE-C83D76E13A49}" type="presOf" srcId="{80D032EB-661D-4302-9319-AE47C79ACBBD}" destId="{16247DB0-EFAC-4138-A134-BB9237FA0FE8}" srcOrd="0" destOrd="0" presId="urn:microsoft.com/office/officeart/2005/8/layout/process1"/>
    <dgm:cxn modelId="{B72F37CD-EC71-426A-98A8-A9F7D091B305}" type="presOf" srcId="{5377D7D0-F1BF-4168-B9CD-8DE3001FCFCD}" destId="{729C6CEA-82C2-4BFA-9BC1-47B8F88D1F7D}" srcOrd="1" destOrd="0" presId="urn:microsoft.com/office/officeart/2005/8/layout/process1"/>
    <dgm:cxn modelId="{EF493DEA-68BC-4552-8815-034D4CFD19AF}" srcId="{B1839C3D-ECC5-4D5B-9CBB-0FDFD884A2B9}" destId="{2402E267-8FB0-4596-BABD-830BC8B15045}" srcOrd="3" destOrd="0" parTransId="{3A176667-889C-4CBD-BB0B-6A392443FFEA}" sibTransId="{5377D7D0-F1BF-4168-B9CD-8DE3001FCFCD}"/>
    <dgm:cxn modelId="{7003E3EA-D07E-4ED2-A83F-A36F87695B56}" type="presOf" srcId="{8E61C2A4-0F7E-4B49-9878-4C17114A6BF6}" destId="{A30A84C1-1DEB-41CA-BC7A-09A98C1F5EEB}" srcOrd="0" destOrd="0" presId="urn:microsoft.com/office/officeart/2005/8/layout/process1"/>
    <dgm:cxn modelId="{45039EEE-FDA6-4B45-9647-A8ACE98D3A9A}" type="presOf" srcId="{DA3605D1-D7C6-4710-A08C-B0EAB8440B40}" destId="{51C366FA-6F92-4A8B-A82C-49B324ACE20D}" srcOrd="0" destOrd="0" presId="urn:microsoft.com/office/officeart/2005/8/layout/process1"/>
    <dgm:cxn modelId="{FEDB20EF-EDEB-4A08-983B-32824E1E9456}" srcId="{B1839C3D-ECC5-4D5B-9CBB-0FDFD884A2B9}" destId="{3963D78A-D8C1-4BE4-983A-A39CCBE222FD}" srcOrd="0" destOrd="0" parTransId="{160384DB-FC82-4E0C-8EE7-F91E8E301623}" sibTransId="{66EB5F6F-25C7-4FB2-B649-A1288154A830}"/>
    <dgm:cxn modelId="{CDABF2F7-B862-4F5F-9694-DADAD8BE7CE9}" type="presOf" srcId="{3963D78A-D8C1-4BE4-983A-A39CCBE222FD}" destId="{C19159A1-9373-4E22-AD20-7D07F19487A9}" srcOrd="0" destOrd="0" presId="urn:microsoft.com/office/officeart/2005/8/layout/process1"/>
    <dgm:cxn modelId="{14871501-EA76-4DF0-8871-776298D3AF51}" type="presParOf" srcId="{396DD7CB-FB04-44F1-92A5-122C75C9105B}" destId="{C19159A1-9373-4E22-AD20-7D07F19487A9}" srcOrd="0" destOrd="0" presId="urn:microsoft.com/office/officeart/2005/8/layout/process1"/>
    <dgm:cxn modelId="{5CD0A417-6BF2-40A8-830F-976B484084A2}" type="presParOf" srcId="{396DD7CB-FB04-44F1-92A5-122C75C9105B}" destId="{FCC837EA-92BD-4A44-AD3E-C85C9B5D5C62}" srcOrd="1" destOrd="0" presId="urn:microsoft.com/office/officeart/2005/8/layout/process1"/>
    <dgm:cxn modelId="{3C3C1267-4318-4C62-8D4F-AA8ED20219D0}" type="presParOf" srcId="{FCC837EA-92BD-4A44-AD3E-C85C9B5D5C62}" destId="{1D716155-89BF-4437-9891-0B081605F657}" srcOrd="0" destOrd="0" presId="urn:microsoft.com/office/officeart/2005/8/layout/process1"/>
    <dgm:cxn modelId="{4F606D46-85ED-4404-B16F-6BAB5696C8FA}" type="presParOf" srcId="{396DD7CB-FB04-44F1-92A5-122C75C9105B}" destId="{6541B8D8-F657-4ABA-A7A6-623D64D3931C}" srcOrd="2" destOrd="0" presId="urn:microsoft.com/office/officeart/2005/8/layout/process1"/>
    <dgm:cxn modelId="{E325DD9D-50C7-4243-AEFB-972BB96D3072}" type="presParOf" srcId="{396DD7CB-FB04-44F1-92A5-122C75C9105B}" destId="{2E57C3F5-70F7-4827-856A-672D651B6F93}" srcOrd="3" destOrd="0" presId="urn:microsoft.com/office/officeart/2005/8/layout/process1"/>
    <dgm:cxn modelId="{1CEFC674-83C9-4045-8D03-9FC771690817}" type="presParOf" srcId="{2E57C3F5-70F7-4827-856A-672D651B6F93}" destId="{52FED886-E1E1-4D31-927D-748B51D48434}" srcOrd="0" destOrd="0" presId="urn:microsoft.com/office/officeart/2005/8/layout/process1"/>
    <dgm:cxn modelId="{FD92DB86-B892-4435-936B-F73B4650A190}" type="presParOf" srcId="{396DD7CB-FB04-44F1-92A5-122C75C9105B}" destId="{51C366FA-6F92-4A8B-A82C-49B324ACE20D}" srcOrd="4" destOrd="0" presId="urn:microsoft.com/office/officeart/2005/8/layout/process1"/>
    <dgm:cxn modelId="{01462D22-AA44-4485-BC14-D2F9F4002410}" type="presParOf" srcId="{396DD7CB-FB04-44F1-92A5-122C75C9105B}" destId="{16247DB0-EFAC-4138-A134-BB9237FA0FE8}" srcOrd="5" destOrd="0" presId="urn:microsoft.com/office/officeart/2005/8/layout/process1"/>
    <dgm:cxn modelId="{37E5FF69-EB01-4638-BBAA-C12F2A1E9003}" type="presParOf" srcId="{16247DB0-EFAC-4138-A134-BB9237FA0FE8}" destId="{E9DC2460-F098-4A6F-9715-4FACB2EE8726}" srcOrd="0" destOrd="0" presId="urn:microsoft.com/office/officeart/2005/8/layout/process1"/>
    <dgm:cxn modelId="{1999EEA3-F373-426B-85EC-F297A243339B}" type="presParOf" srcId="{396DD7CB-FB04-44F1-92A5-122C75C9105B}" destId="{8B645027-2F03-4130-AD6A-746C18CBEE06}" srcOrd="6" destOrd="0" presId="urn:microsoft.com/office/officeart/2005/8/layout/process1"/>
    <dgm:cxn modelId="{80ECB40A-AF2A-4F5B-9334-87882CF8455A}" type="presParOf" srcId="{396DD7CB-FB04-44F1-92A5-122C75C9105B}" destId="{D0DF777C-64BF-43DA-B860-A465A029F3DA}" srcOrd="7" destOrd="0" presId="urn:microsoft.com/office/officeart/2005/8/layout/process1"/>
    <dgm:cxn modelId="{8C80CC2A-2F36-4752-9E43-0EFFCF2F79CF}" type="presParOf" srcId="{D0DF777C-64BF-43DA-B860-A465A029F3DA}" destId="{729C6CEA-82C2-4BFA-9BC1-47B8F88D1F7D}" srcOrd="0" destOrd="0" presId="urn:microsoft.com/office/officeart/2005/8/layout/process1"/>
    <dgm:cxn modelId="{4156EF22-B7E2-4BD9-88DF-F40FB3777A07}" type="presParOf" srcId="{396DD7CB-FB04-44F1-92A5-122C75C9105B}" destId="{A30A84C1-1DEB-41CA-BC7A-09A98C1F5EEB}" srcOrd="8"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324301-B2F9-45A0-896F-79D0B37B7902}"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s-CR"/>
        </a:p>
      </dgm:t>
    </dgm:pt>
    <dgm:pt modelId="{35E41B48-0DEC-4D08-A0FC-95C4E550C38A}">
      <dgm:prSet custT="1"/>
      <dgm:spPr/>
      <dgm:t>
        <a:bodyPr/>
        <a:lstStyle/>
        <a:p>
          <a:pPr rtl="0"/>
          <a:r>
            <a:rPr lang="es-CR" sz="2400" dirty="0"/>
            <a:t>La cuestión de los objetivos y políticas locales</a:t>
          </a:r>
        </a:p>
      </dgm:t>
    </dgm:pt>
    <dgm:pt modelId="{377D3CED-9C28-4B90-A327-21809F911E0D}" type="parTrans" cxnId="{B00477E4-E3FD-449B-920B-0A7F0CB99CBD}">
      <dgm:prSet/>
      <dgm:spPr/>
      <dgm:t>
        <a:bodyPr/>
        <a:lstStyle/>
        <a:p>
          <a:endParaRPr lang="es-CR"/>
        </a:p>
      </dgm:t>
    </dgm:pt>
    <dgm:pt modelId="{4188FC37-3AFF-466C-889E-87498E0FEF3C}" type="sibTrans" cxnId="{B00477E4-E3FD-449B-920B-0A7F0CB99CBD}">
      <dgm:prSet/>
      <dgm:spPr/>
      <dgm:t>
        <a:bodyPr/>
        <a:lstStyle/>
        <a:p>
          <a:endParaRPr lang="es-CR"/>
        </a:p>
      </dgm:t>
    </dgm:pt>
    <dgm:pt modelId="{F0C7CA0A-BF49-40B7-B8D1-FD0B0067F7EE}">
      <dgm:prSet custT="1"/>
      <dgm:spPr/>
      <dgm:t>
        <a:bodyPr/>
        <a:lstStyle/>
        <a:p>
          <a:pPr rtl="0"/>
          <a:r>
            <a:rPr lang="es-CR" sz="1600" dirty="0"/>
            <a:t>Los países tratan de cumplir sus objetivos económicos, políticos y sociales para mantener el bienestar de los ciudadanos. Sin embargo, se critica que al abrir las fronteras al comercio se socavan las prioridades de los países. Se podría contraponer la renuncia a prioridades respecto a las desventajas de desempleo y pérdidas fiscales.</a:t>
          </a:r>
        </a:p>
      </dgm:t>
    </dgm:pt>
    <dgm:pt modelId="{F9D1B597-1063-4C39-9444-5AD07380DF7C}" type="parTrans" cxnId="{9971059E-D600-40C5-9E8B-15366452921F}">
      <dgm:prSet/>
      <dgm:spPr/>
      <dgm:t>
        <a:bodyPr/>
        <a:lstStyle/>
        <a:p>
          <a:endParaRPr lang="es-CR"/>
        </a:p>
      </dgm:t>
    </dgm:pt>
    <dgm:pt modelId="{63BC03E5-FA18-4008-9C13-4EE0035D3A8A}" type="sibTrans" cxnId="{9971059E-D600-40C5-9E8B-15366452921F}">
      <dgm:prSet/>
      <dgm:spPr/>
      <dgm:t>
        <a:bodyPr/>
        <a:lstStyle/>
        <a:p>
          <a:endParaRPr lang="es-CR"/>
        </a:p>
      </dgm:t>
    </dgm:pt>
    <dgm:pt modelId="{D7271C8C-BD19-443A-BC76-1181D82E569F}">
      <dgm:prSet custT="1"/>
      <dgm:spPr/>
      <dgm:t>
        <a:bodyPr/>
        <a:lstStyle/>
        <a:p>
          <a:pPr rtl="0"/>
          <a:r>
            <a:rPr lang="es-CR" sz="2400" dirty="0"/>
            <a:t>La cuestión del </a:t>
          </a:r>
          <a:r>
            <a:rPr lang="es-CR" sz="2000" dirty="0"/>
            <a:t>exceso</a:t>
          </a:r>
          <a:r>
            <a:rPr lang="es-CR" sz="2400" dirty="0"/>
            <a:t> </a:t>
          </a:r>
          <a:r>
            <a:rPr lang="es-CR" sz="2000" dirty="0"/>
            <a:t>de </a:t>
          </a:r>
          <a:r>
            <a:rPr lang="es-CR" sz="2400" dirty="0"/>
            <a:t>dependencia local</a:t>
          </a:r>
        </a:p>
      </dgm:t>
    </dgm:pt>
    <dgm:pt modelId="{5D662428-5FA2-48F1-85BE-C3B27B31EDFD}" type="parTrans" cxnId="{0F239852-53CC-49C9-8B20-638C7E09965E}">
      <dgm:prSet/>
      <dgm:spPr/>
      <dgm:t>
        <a:bodyPr/>
        <a:lstStyle/>
        <a:p>
          <a:endParaRPr lang="es-CR"/>
        </a:p>
      </dgm:t>
    </dgm:pt>
    <dgm:pt modelId="{61834013-7C4D-4CF4-8BA7-0003F758171F}" type="sibTrans" cxnId="{0F239852-53CC-49C9-8B20-638C7E09965E}">
      <dgm:prSet/>
      <dgm:spPr/>
      <dgm:t>
        <a:bodyPr/>
        <a:lstStyle/>
        <a:p>
          <a:endParaRPr lang="es-CR"/>
        </a:p>
      </dgm:t>
    </dgm:pt>
    <dgm:pt modelId="{E0690C12-C394-457F-AE56-973BC7FF46A0}">
      <dgm:prSet/>
      <dgm:spPr/>
      <dgm:t>
        <a:bodyPr/>
        <a:lstStyle/>
        <a:p>
          <a:pPr rtl="0"/>
          <a:r>
            <a:rPr lang="es-CR"/>
            <a:t>Esta es una preocupación fuerte de países pequeños respecto a los grandes, pues gran dependencia de suministro y ventas los hace vulnerables a exigencias de proveedores de mayor tamaño.</a:t>
          </a:r>
        </a:p>
      </dgm:t>
    </dgm:pt>
    <dgm:pt modelId="{95DA0543-2D2D-401C-B43E-7D611AAFA51E}" type="parTrans" cxnId="{622AD14B-29AD-4720-9B51-BF79F6B62A42}">
      <dgm:prSet/>
      <dgm:spPr/>
      <dgm:t>
        <a:bodyPr/>
        <a:lstStyle/>
        <a:p>
          <a:endParaRPr lang="es-CR"/>
        </a:p>
      </dgm:t>
    </dgm:pt>
    <dgm:pt modelId="{BA746A4D-232B-4915-B785-7166BA44A917}" type="sibTrans" cxnId="{622AD14B-29AD-4720-9B51-BF79F6B62A42}">
      <dgm:prSet/>
      <dgm:spPr/>
      <dgm:t>
        <a:bodyPr/>
        <a:lstStyle/>
        <a:p>
          <a:endParaRPr lang="es-CR"/>
        </a:p>
      </dgm:t>
    </dgm:pt>
    <dgm:pt modelId="{BD8948BC-A334-4C1A-BB18-D2A31FEDDF4A}">
      <dgm:prSet custT="1"/>
      <dgm:spPr/>
      <dgm:t>
        <a:bodyPr/>
        <a:lstStyle/>
        <a:p>
          <a:pPr rtl="0"/>
          <a:r>
            <a:rPr lang="es-CR" sz="2400" dirty="0"/>
            <a:t>La cuestión de la homogeneidad cultural</a:t>
          </a:r>
        </a:p>
      </dgm:t>
    </dgm:pt>
    <dgm:pt modelId="{9E0E6505-5A7B-4B87-81C8-EAF4C6F5A337}" type="parTrans" cxnId="{40C7B826-65E1-4EF2-89A8-B725483F6618}">
      <dgm:prSet/>
      <dgm:spPr/>
      <dgm:t>
        <a:bodyPr/>
        <a:lstStyle/>
        <a:p>
          <a:endParaRPr lang="es-CR"/>
        </a:p>
      </dgm:t>
    </dgm:pt>
    <dgm:pt modelId="{AB23EF60-8370-444E-A50A-E23B4A2DBDA1}" type="sibTrans" cxnId="{40C7B826-65E1-4EF2-89A8-B725483F6618}">
      <dgm:prSet/>
      <dgm:spPr/>
      <dgm:t>
        <a:bodyPr/>
        <a:lstStyle/>
        <a:p>
          <a:endParaRPr lang="es-CR"/>
        </a:p>
      </dgm:t>
    </dgm:pt>
    <dgm:pt modelId="{D1EF4EED-D9F1-411B-9336-7D96FEC56731}">
      <dgm:prSet/>
      <dgm:spPr/>
      <dgm:t>
        <a:bodyPr/>
        <a:lstStyle/>
        <a:p>
          <a:pPr rtl="0"/>
          <a:r>
            <a:rPr lang="es-CR"/>
            <a:t>La globalización homogeniza productos, empresas, métodos de trabajo, estructuras social y hasta el idioma.</a:t>
          </a:r>
        </a:p>
      </dgm:t>
    </dgm:pt>
    <dgm:pt modelId="{2AEFB646-EB44-45C3-8B74-7BA149F1C35B}" type="parTrans" cxnId="{0503B9AD-FE68-4A23-A9D5-BC9F8EB59B3E}">
      <dgm:prSet/>
      <dgm:spPr/>
      <dgm:t>
        <a:bodyPr/>
        <a:lstStyle/>
        <a:p>
          <a:endParaRPr lang="es-CR"/>
        </a:p>
      </dgm:t>
    </dgm:pt>
    <dgm:pt modelId="{099D7D38-7785-4617-B227-36EA262EEAB5}" type="sibTrans" cxnId="{0503B9AD-FE68-4A23-A9D5-BC9F8EB59B3E}">
      <dgm:prSet/>
      <dgm:spPr/>
      <dgm:t>
        <a:bodyPr/>
        <a:lstStyle/>
        <a:p>
          <a:endParaRPr lang="es-CR"/>
        </a:p>
      </dgm:t>
    </dgm:pt>
    <dgm:pt modelId="{8857FF11-1D6B-46F6-B09E-CF49AE749F06}">
      <dgm:prSet/>
      <dgm:spPr/>
      <dgm:t>
        <a:bodyPr/>
        <a:lstStyle/>
        <a:p>
          <a:pPr rtl="0"/>
          <a:r>
            <a:rPr lang="es-CR"/>
            <a:t>Se le acusa que socava el fundamento cultural de la soberanía.</a:t>
          </a:r>
        </a:p>
      </dgm:t>
    </dgm:pt>
    <dgm:pt modelId="{791150EB-7071-4B4E-8BF1-220422871CA6}" type="parTrans" cxnId="{74697936-41AC-4200-A479-B4C1405317D9}">
      <dgm:prSet/>
      <dgm:spPr/>
      <dgm:t>
        <a:bodyPr/>
        <a:lstStyle/>
        <a:p>
          <a:endParaRPr lang="es-CR"/>
        </a:p>
      </dgm:t>
    </dgm:pt>
    <dgm:pt modelId="{15D1B227-C9DF-49A7-AD96-EDACAAE589A7}" type="sibTrans" cxnId="{74697936-41AC-4200-A479-B4C1405317D9}">
      <dgm:prSet/>
      <dgm:spPr/>
      <dgm:t>
        <a:bodyPr/>
        <a:lstStyle/>
        <a:p>
          <a:endParaRPr lang="es-CR"/>
        </a:p>
      </dgm:t>
    </dgm:pt>
    <dgm:pt modelId="{7AED59FA-3B66-4C82-B3B4-27AB18C28E35}" type="pres">
      <dgm:prSet presAssocID="{BF324301-B2F9-45A0-896F-79D0B37B7902}" presName="Name0" presStyleCnt="0">
        <dgm:presLayoutVars>
          <dgm:dir/>
          <dgm:animLvl val="lvl"/>
          <dgm:resizeHandles val="exact"/>
        </dgm:presLayoutVars>
      </dgm:prSet>
      <dgm:spPr/>
    </dgm:pt>
    <dgm:pt modelId="{0B85A6EF-1EC1-4EB6-824C-5C7D84586F3E}" type="pres">
      <dgm:prSet presAssocID="{35E41B48-0DEC-4D08-A0FC-95C4E550C38A}" presName="linNode" presStyleCnt="0"/>
      <dgm:spPr/>
    </dgm:pt>
    <dgm:pt modelId="{E1802E6A-A160-4647-A6A9-F41127892516}" type="pres">
      <dgm:prSet presAssocID="{35E41B48-0DEC-4D08-A0FC-95C4E550C38A}" presName="parentText" presStyleLbl="node1" presStyleIdx="0" presStyleCnt="3">
        <dgm:presLayoutVars>
          <dgm:chMax val="1"/>
          <dgm:bulletEnabled val="1"/>
        </dgm:presLayoutVars>
      </dgm:prSet>
      <dgm:spPr/>
    </dgm:pt>
    <dgm:pt modelId="{4083D372-E13E-422F-AB70-587B3A6866FD}" type="pres">
      <dgm:prSet presAssocID="{35E41B48-0DEC-4D08-A0FC-95C4E550C38A}" presName="descendantText" presStyleLbl="alignAccFollowNode1" presStyleIdx="0" presStyleCnt="3">
        <dgm:presLayoutVars>
          <dgm:bulletEnabled val="1"/>
        </dgm:presLayoutVars>
      </dgm:prSet>
      <dgm:spPr/>
    </dgm:pt>
    <dgm:pt modelId="{F45ED553-2E50-4305-95DA-CA2E3909FD16}" type="pres">
      <dgm:prSet presAssocID="{4188FC37-3AFF-466C-889E-87498E0FEF3C}" presName="sp" presStyleCnt="0"/>
      <dgm:spPr/>
    </dgm:pt>
    <dgm:pt modelId="{84CED065-F1B3-498B-A946-DE2AFAB7C1AA}" type="pres">
      <dgm:prSet presAssocID="{D7271C8C-BD19-443A-BC76-1181D82E569F}" presName="linNode" presStyleCnt="0"/>
      <dgm:spPr/>
    </dgm:pt>
    <dgm:pt modelId="{6C9C5636-1744-4973-B3A4-CABFC830A35D}" type="pres">
      <dgm:prSet presAssocID="{D7271C8C-BD19-443A-BC76-1181D82E569F}" presName="parentText" presStyleLbl="node1" presStyleIdx="1" presStyleCnt="3">
        <dgm:presLayoutVars>
          <dgm:chMax val="1"/>
          <dgm:bulletEnabled val="1"/>
        </dgm:presLayoutVars>
      </dgm:prSet>
      <dgm:spPr/>
    </dgm:pt>
    <dgm:pt modelId="{DCB2C7E2-9E8B-4461-BA31-2468AD769EA8}" type="pres">
      <dgm:prSet presAssocID="{D7271C8C-BD19-443A-BC76-1181D82E569F}" presName="descendantText" presStyleLbl="alignAccFollowNode1" presStyleIdx="1" presStyleCnt="3">
        <dgm:presLayoutVars>
          <dgm:bulletEnabled val="1"/>
        </dgm:presLayoutVars>
      </dgm:prSet>
      <dgm:spPr/>
    </dgm:pt>
    <dgm:pt modelId="{83B1BE65-E459-43E1-8F3C-62B811FECB03}" type="pres">
      <dgm:prSet presAssocID="{61834013-7C4D-4CF4-8BA7-0003F758171F}" presName="sp" presStyleCnt="0"/>
      <dgm:spPr/>
    </dgm:pt>
    <dgm:pt modelId="{E55D6649-2249-4BCB-92EA-3F3B52DCDAAA}" type="pres">
      <dgm:prSet presAssocID="{BD8948BC-A334-4C1A-BB18-D2A31FEDDF4A}" presName="linNode" presStyleCnt="0"/>
      <dgm:spPr/>
    </dgm:pt>
    <dgm:pt modelId="{DA1E587E-66D1-4051-9D44-85319213B7A9}" type="pres">
      <dgm:prSet presAssocID="{BD8948BC-A334-4C1A-BB18-D2A31FEDDF4A}" presName="parentText" presStyleLbl="node1" presStyleIdx="2" presStyleCnt="3">
        <dgm:presLayoutVars>
          <dgm:chMax val="1"/>
          <dgm:bulletEnabled val="1"/>
        </dgm:presLayoutVars>
      </dgm:prSet>
      <dgm:spPr/>
    </dgm:pt>
    <dgm:pt modelId="{A9E20C9E-44DE-412E-AFDB-3417554579D9}" type="pres">
      <dgm:prSet presAssocID="{BD8948BC-A334-4C1A-BB18-D2A31FEDDF4A}" presName="descendantText" presStyleLbl="alignAccFollowNode1" presStyleIdx="2" presStyleCnt="3">
        <dgm:presLayoutVars>
          <dgm:bulletEnabled val="1"/>
        </dgm:presLayoutVars>
      </dgm:prSet>
      <dgm:spPr/>
    </dgm:pt>
  </dgm:ptLst>
  <dgm:cxnLst>
    <dgm:cxn modelId="{40C7B826-65E1-4EF2-89A8-B725483F6618}" srcId="{BF324301-B2F9-45A0-896F-79D0B37B7902}" destId="{BD8948BC-A334-4C1A-BB18-D2A31FEDDF4A}" srcOrd="2" destOrd="0" parTransId="{9E0E6505-5A7B-4B87-81C8-EAF4C6F5A337}" sibTransId="{AB23EF60-8370-444E-A50A-E23B4A2DBDA1}"/>
    <dgm:cxn modelId="{0CEF782C-DA56-4F79-9C0C-705C050DD09D}" type="presOf" srcId="{BD8948BC-A334-4C1A-BB18-D2A31FEDDF4A}" destId="{DA1E587E-66D1-4051-9D44-85319213B7A9}" srcOrd="0" destOrd="0" presId="urn:microsoft.com/office/officeart/2005/8/layout/vList5"/>
    <dgm:cxn modelId="{10CF3A34-A778-4902-AEE9-F9896E952105}" type="presOf" srcId="{F0C7CA0A-BF49-40B7-B8D1-FD0B0067F7EE}" destId="{4083D372-E13E-422F-AB70-587B3A6866FD}" srcOrd="0" destOrd="0" presId="urn:microsoft.com/office/officeart/2005/8/layout/vList5"/>
    <dgm:cxn modelId="{74697936-41AC-4200-A479-B4C1405317D9}" srcId="{BD8948BC-A334-4C1A-BB18-D2A31FEDDF4A}" destId="{8857FF11-1D6B-46F6-B09E-CF49AE749F06}" srcOrd="1" destOrd="0" parTransId="{791150EB-7071-4B4E-8BF1-220422871CA6}" sibTransId="{15D1B227-C9DF-49A7-AD96-EDACAAE589A7}"/>
    <dgm:cxn modelId="{F73A8C61-A850-4881-8FCF-423EC96867BF}" type="presOf" srcId="{BF324301-B2F9-45A0-896F-79D0B37B7902}" destId="{7AED59FA-3B66-4C82-B3B4-27AB18C28E35}" srcOrd="0" destOrd="0" presId="urn:microsoft.com/office/officeart/2005/8/layout/vList5"/>
    <dgm:cxn modelId="{622AD14B-29AD-4720-9B51-BF79F6B62A42}" srcId="{D7271C8C-BD19-443A-BC76-1181D82E569F}" destId="{E0690C12-C394-457F-AE56-973BC7FF46A0}" srcOrd="0" destOrd="0" parTransId="{95DA0543-2D2D-401C-B43E-7D611AAFA51E}" sibTransId="{BA746A4D-232B-4915-B785-7166BA44A917}"/>
    <dgm:cxn modelId="{0F239852-53CC-49C9-8B20-638C7E09965E}" srcId="{BF324301-B2F9-45A0-896F-79D0B37B7902}" destId="{D7271C8C-BD19-443A-BC76-1181D82E569F}" srcOrd="1" destOrd="0" parTransId="{5D662428-5FA2-48F1-85BE-C3B27B31EDFD}" sibTransId="{61834013-7C4D-4CF4-8BA7-0003F758171F}"/>
    <dgm:cxn modelId="{761BD577-03BC-4488-B9A6-6F29CD917512}" type="presOf" srcId="{D7271C8C-BD19-443A-BC76-1181D82E569F}" destId="{6C9C5636-1744-4973-B3A4-CABFC830A35D}" srcOrd="0" destOrd="0" presId="urn:microsoft.com/office/officeart/2005/8/layout/vList5"/>
    <dgm:cxn modelId="{9971059E-D600-40C5-9E8B-15366452921F}" srcId="{35E41B48-0DEC-4D08-A0FC-95C4E550C38A}" destId="{F0C7CA0A-BF49-40B7-B8D1-FD0B0067F7EE}" srcOrd="0" destOrd="0" parTransId="{F9D1B597-1063-4C39-9444-5AD07380DF7C}" sibTransId="{63BC03E5-FA18-4008-9C13-4EE0035D3A8A}"/>
    <dgm:cxn modelId="{B36A25A5-367B-42E7-ACEC-06A8094D63F7}" type="presOf" srcId="{35E41B48-0DEC-4D08-A0FC-95C4E550C38A}" destId="{E1802E6A-A160-4647-A6A9-F41127892516}" srcOrd="0" destOrd="0" presId="urn:microsoft.com/office/officeart/2005/8/layout/vList5"/>
    <dgm:cxn modelId="{0503B9AD-FE68-4A23-A9D5-BC9F8EB59B3E}" srcId="{BD8948BC-A334-4C1A-BB18-D2A31FEDDF4A}" destId="{D1EF4EED-D9F1-411B-9336-7D96FEC56731}" srcOrd="0" destOrd="0" parTransId="{2AEFB646-EB44-45C3-8B74-7BA149F1C35B}" sibTransId="{099D7D38-7785-4617-B227-36EA262EEAB5}"/>
    <dgm:cxn modelId="{A4CEEAD6-363F-4048-9683-7DD0B2427297}" type="presOf" srcId="{D1EF4EED-D9F1-411B-9336-7D96FEC56731}" destId="{A9E20C9E-44DE-412E-AFDB-3417554579D9}" srcOrd="0" destOrd="0" presId="urn:microsoft.com/office/officeart/2005/8/layout/vList5"/>
    <dgm:cxn modelId="{B00477E4-E3FD-449B-920B-0A7F0CB99CBD}" srcId="{BF324301-B2F9-45A0-896F-79D0B37B7902}" destId="{35E41B48-0DEC-4D08-A0FC-95C4E550C38A}" srcOrd="0" destOrd="0" parTransId="{377D3CED-9C28-4B90-A327-21809F911E0D}" sibTransId="{4188FC37-3AFF-466C-889E-87498E0FEF3C}"/>
    <dgm:cxn modelId="{2B187AE6-405F-4702-9F89-82D3A787C815}" type="presOf" srcId="{8857FF11-1D6B-46F6-B09E-CF49AE749F06}" destId="{A9E20C9E-44DE-412E-AFDB-3417554579D9}" srcOrd="0" destOrd="1" presId="urn:microsoft.com/office/officeart/2005/8/layout/vList5"/>
    <dgm:cxn modelId="{7192B7F1-5B0C-4637-AEF9-6C6A82E6750B}" type="presOf" srcId="{E0690C12-C394-457F-AE56-973BC7FF46A0}" destId="{DCB2C7E2-9E8B-4461-BA31-2468AD769EA8}" srcOrd="0" destOrd="0" presId="urn:microsoft.com/office/officeart/2005/8/layout/vList5"/>
    <dgm:cxn modelId="{C784D74A-887B-43F2-9A03-CFB321E67FDC}" type="presParOf" srcId="{7AED59FA-3B66-4C82-B3B4-27AB18C28E35}" destId="{0B85A6EF-1EC1-4EB6-824C-5C7D84586F3E}" srcOrd="0" destOrd="0" presId="urn:microsoft.com/office/officeart/2005/8/layout/vList5"/>
    <dgm:cxn modelId="{E5E4B776-0CC0-49F3-985D-BDB4A0FEACC7}" type="presParOf" srcId="{0B85A6EF-1EC1-4EB6-824C-5C7D84586F3E}" destId="{E1802E6A-A160-4647-A6A9-F41127892516}" srcOrd="0" destOrd="0" presId="urn:microsoft.com/office/officeart/2005/8/layout/vList5"/>
    <dgm:cxn modelId="{DAE61E11-EAFB-4BDE-84EA-F173E9A2680A}" type="presParOf" srcId="{0B85A6EF-1EC1-4EB6-824C-5C7D84586F3E}" destId="{4083D372-E13E-422F-AB70-587B3A6866FD}" srcOrd="1" destOrd="0" presId="urn:microsoft.com/office/officeart/2005/8/layout/vList5"/>
    <dgm:cxn modelId="{AC07A511-EF15-4D77-A56A-43773B0EBED5}" type="presParOf" srcId="{7AED59FA-3B66-4C82-B3B4-27AB18C28E35}" destId="{F45ED553-2E50-4305-95DA-CA2E3909FD16}" srcOrd="1" destOrd="0" presId="urn:microsoft.com/office/officeart/2005/8/layout/vList5"/>
    <dgm:cxn modelId="{E72D6D17-6271-4D18-BB32-2D9DB9B98F62}" type="presParOf" srcId="{7AED59FA-3B66-4C82-B3B4-27AB18C28E35}" destId="{84CED065-F1B3-498B-A946-DE2AFAB7C1AA}" srcOrd="2" destOrd="0" presId="urn:microsoft.com/office/officeart/2005/8/layout/vList5"/>
    <dgm:cxn modelId="{0B4FBE14-4895-4E06-AB55-644C3F1F3403}" type="presParOf" srcId="{84CED065-F1B3-498B-A946-DE2AFAB7C1AA}" destId="{6C9C5636-1744-4973-B3A4-CABFC830A35D}" srcOrd="0" destOrd="0" presId="urn:microsoft.com/office/officeart/2005/8/layout/vList5"/>
    <dgm:cxn modelId="{A93DBB59-3C0F-4ADE-AEB1-8EB2E636B29B}" type="presParOf" srcId="{84CED065-F1B3-498B-A946-DE2AFAB7C1AA}" destId="{DCB2C7E2-9E8B-4461-BA31-2468AD769EA8}" srcOrd="1" destOrd="0" presId="urn:microsoft.com/office/officeart/2005/8/layout/vList5"/>
    <dgm:cxn modelId="{F47F0823-553B-42CD-8011-065744B9E037}" type="presParOf" srcId="{7AED59FA-3B66-4C82-B3B4-27AB18C28E35}" destId="{83B1BE65-E459-43E1-8F3C-62B811FECB03}" srcOrd="3" destOrd="0" presId="urn:microsoft.com/office/officeart/2005/8/layout/vList5"/>
    <dgm:cxn modelId="{A0F6D3D6-15E6-459D-B0AF-4589BCD31BFF}" type="presParOf" srcId="{7AED59FA-3B66-4C82-B3B4-27AB18C28E35}" destId="{E55D6649-2249-4BCB-92EA-3F3B52DCDAAA}" srcOrd="4" destOrd="0" presId="urn:microsoft.com/office/officeart/2005/8/layout/vList5"/>
    <dgm:cxn modelId="{A0ABA840-6F98-4ED0-B75C-4F23697FCD15}" type="presParOf" srcId="{E55D6649-2249-4BCB-92EA-3F3B52DCDAAA}" destId="{DA1E587E-66D1-4051-9D44-85319213B7A9}" srcOrd="0" destOrd="0" presId="urn:microsoft.com/office/officeart/2005/8/layout/vList5"/>
    <dgm:cxn modelId="{3A5B6033-D4D1-4831-B28F-E715268B0286}" type="presParOf" srcId="{E55D6649-2249-4BCB-92EA-3F3B52DCDAAA}" destId="{A9E20C9E-44DE-412E-AFDB-3417554579D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EE1CEE-3C3A-44D5-9E4B-7DC95708790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CR"/>
        </a:p>
      </dgm:t>
    </dgm:pt>
    <dgm:pt modelId="{F8F6E866-92BC-4B77-9D82-94AFB0866220}">
      <dgm:prSet custT="1"/>
      <dgm:spPr/>
      <dgm:t>
        <a:bodyPr/>
        <a:lstStyle/>
        <a:p>
          <a:r>
            <a:rPr lang="es-CR" sz="1800"/>
            <a:t>Críticas en contra de la globalización gira en torno a los aspectos del crecimiento económico. </a:t>
          </a:r>
        </a:p>
      </dgm:t>
    </dgm:pt>
    <dgm:pt modelId="{A7567B27-9BA6-4147-A303-EBE34D5F720F}" type="parTrans" cxnId="{8E051E7A-1B8C-4568-9A2E-475102B51D36}">
      <dgm:prSet/>
      <dgm:spPr/>
      <dgm:t>
        <a:bodyPr/>
        <a:lstStyle/>
        <a:p>
          <a:endParaRPr lang="es-CR" sz="2000"/>
        </a:p>
      </dgm:t>
    </dgm:pt>
    <dgm:pt modelId="{F86A500B-65F1-420D-B4CE-FD1C76C24359}" type="sibTrans" cxnId="{8E051E7A-1B8C-4568-9A2E-475102B51D36}">
      <dgm:prSet/>
      <dgm:spPr/>
      <dgm:t>
        <a:bodyPr/>
        <a:lstStyle/>
        <a:p>
          <a:endParaRPr lang="es-CR" sz="2000"/>
        </a:p>
      </dgm:t>
    </dgm:pt>
    <dgm:pt modelId="{F551AAFF-146A-4A9D-8696-80DFC48EEEDD}">
      <dgm:prSet custT="1"/>
      <dgm:spPr/>
      <dgm:t>
        <a:bodyPr/>
        <a:lstStyle/>
        <a:p>
          <a:r>
            <a:rPr lang="es-CR" sz="1400" dirty="0"/>
            <a:t>Conforme la  globalización produce crecimiento, va consumiendo cada vez más recursos  naturales no renovables </a:t>
          </a:r>
        </a:p>
      </dgm:t>
    </dgm:pt>
    <dgm:pt modelId="{6B902CB5-E399-4029-9BF6-281F15604F1B}" type="parTrans" cxnId="{9AB6F46F-F0DC-4BD1-BF0B-5F9788CEE2A1}">
      <dgm:prSet/>
      <dgm:spPr/>
      <dgm:t>
        <a:bodyPr/>
        <a:lstStyle/>
        <a:p>
          <a:endParaRPr lang="es-CR" sz="2000"/>
        </a:p>
      </dgm:t>
    </dgm:pt>
    <dgm:pt modelId="{602D0672-F860-459D-B681-0AC21499DDBC}" type="sibTrans" cxnId="{9AB6F46F-F0DC-4BD1-BF0B-5F9788CEE2A1}">
      <dgm:prSet/>
      <dgm:spPr/>
      <dgm:t>
        <a:bodyPr/>
        <a:lstStyle/>
        <a:p>
          <a:endParaRPr lang="es-CR" sz="2000"/>
        </a:p>
      </dgm:t>
    </dgm:pt>
    <dgm:pt modelId="{04EDF455-50AF-4679-B53A-1A5E195C7C31}">
      <dgm:prSet custT="1"/>
      <dgm:spPr/>
      <dgm:t>
        <a:bodyPr/>
        <a:lstStyle/>
        <a:p>
          <a:r>
            <a:rPr lang="es-CR" sz="1400" dirty="0"/>
            <a:t>E incrementa los daños al medio ambiente:  escurrimientos de sustancias tóxicas y pesticidas  en ríos y océanos, la contaminación del aire por fábricas y emisiones  de vehículos y la deforestación, que afecta el clima.</a:t>
          </a:r>
        </a:p>
      </dgm:t>
    </dgm:pt>
    <dgm:pt modelId="{CC843FC7-BA8D-4587-B723-59A13F4B1E4D}" type="parTrans" cxnId="{8BAC6D4B-D670-45C5-AD22-67EFF9BC5ED3}">
      <dgm:prSet/>
      <dgm:spPr/>
      <dgm:t>
        <a:bodyPr/>
        <a:lstStyle/>
        <a:p>
          <a:endParaRPr lang="es-CR" sz="2000"/>
        </a:p>
      </dgm:t>
    </dgm:pt>
    <dgm:pt modelId="{F6B11B16-F675-4199-BCDC-1348780AB0DD}" type="sibTrans" cxnId="{8BAC6D4B-D670-45C5-AD22-67EFF9BC5ED3}">
      <dgm:prSet/>
      <dgm:spPr/>
      <dgm:t>
        <a:bodyPr/>
        <a:lstStyle/>
        <a:p>
          <a:endParaRPr lang="es-CR" sz="2000"/>
        </a:p>
      </dgm:t>
    </dgm:pt>
    <dgm:pt modelId="{C3906E08-94A2-4E6D-B5BD-98DEF0A76A8E}">
      <dgm:prSet custT="1"/>
      <dgm:spPr/>
      <dgm:t>
        <a:bodyPr/>
        <a:lstStyle/>
        <a:p>
          <a:r>
            <a:rPr lang="es-CR" sz="1800" dirty="0"/>
            <a:t>El argumento a favor del crecimiento y la cooperación global </a:t>
          </a:r>
        </a:p>
      </dgm:t>
    </dgm:pt>
    <dgm:pt modelId="{EEDD310D-B9BE-4003-A1B6-BCE8F3A67F2F}" type="parTrans" cxnId="{94EC1B73-7542-4A2A-A0E7-19473ED4CC79}">
      <dgm:prSet/>
      <dgm:spPr/>
      <dgm:t>
        <a:bodyPr/>
        <a:lstStyle/>
        <a:p>
          <a:endParaRPr lang="es-CR" sz="2000"/>
        </a:p>
      </dgm:t>
    </dgm:pt>
    <dgm:pt modelId="{C3775558-C8AF-466A-BF37-4768E9F3F83B}" type="sibTrans" cxnId="{94EC1B73-7542-4A2A-A0E7-19473ED4CC79}">
      <dgm:prSet/>
      <dgm:spPr/>
      <dgm:t>
        <a:bodyPr/>
        <a:lstStyle/>
        <a:p>
          <a:endParaRPr lang="es-CR" sz="2000"/>
        </a:p>
      </dgm:t>
    </dgm:pt>
    <dgm:pt modelId="{5A62A0E9-2C94-4DE5-BAA2-7EBBE95C4D10}">
      <dgm:prSet custT="1"/>
      <dgm:spPr/>
      <dgm:t>
        <a:bodyPr/>
        <a:lstStyle/>
        <a:p>
          <a:r>
            <a:rPr lang="es-CR" sz="1400"/>
            <a:t>Resultados positivos tanto para el sostenimiento de los recursos naturales  como para el mantenimiento del medio ambiente del planeta. </a:t>
          </a:r>
        </a:p>
      </dgm:t>
    </dgm:pt>
    <dgm:pt modelId="{2E46AC43-F567-4B44-917C-647CAAF28633}" type="parTrans" cxnId="{3FEE81DA-9B90-4D1D-A1EB-5129BBCA618A}">
      <dgm:prSet/>
      <dgm:spPr/>
      <dgm:t>
        <a:bodyPr/>
        <a:lstStyle/>
        <a:p>
          <a:endParaRPr lang="es-CR" sz="2000"/>
        </a:p>
      </dgm:t>
    </dgm:pt>
    <dgm:pt modelId="{C81F317B-11B2-40D4-88CB-8751F250304D}" type="sibTrans" cxnId="{3FEE81DA-9B90-4D1D-A1EB-5129BBCA618A}">
      <dgm:prSet/>
      <dgm:spPr/>
      <dgm:t>
        <a:bodyPr/>
        <a:lstStyle/>
        <a:p>
          <a:endParaRPr lang="es-CR" sz="2000"/>
        </a:p>
      </dgm:t>
    </dgm:pt>
    <dgm:pt modelId="{606D8DDE-4764-41EE-A17E-AE6496C0F408}">
      <dgm:prSet custT="1"/>
      <dgm:spPr/>
      <dgm:t>
        <a:bodyPr/>
        <a:lstStyle/>
        <a:p>
          <a:r>
            <a:rPr lang="es-CR" sz="1400"/>
            <a:t>La cooperación  global, fomenta el establecimiento de normas uniformes para combatir los problemas ecológicos. </a:t>
          </a:r>
        </a:p>
      </dgm:t>
    </dgm:pt>
    <dgm:pt modelId="{2B83C225-A482-4AF6-92CC-082177C7C1FC}" type="parTrans" cxnId="{AC84E9F6-73AD-4195-AD60-4A06A11B64E5}">
      <dgm:prSet/>
      <dgm:spPr/>
      <dgm:t>
        <a:bodyPr/>
        <a:lstStyle/>
        <a:p>
          <a:endParaRPr lang="es-CR" sz="2000"/>
        </a:p>
      </dgm:t>
    </dgm:pt>
    <dgm:pt modelId="{F4769509-EFBC-4679-B29F-922D38FAE704}" type="sibTrans" cxnId="{AC84E9F6-73AD-4195-AD60-4A06A11B64E5}">
      <dgm:prSet/>
      <dgm:spPr/>
      <dgm:t>
        <a:bodyPr/>
        <a:lstStyle/>
        <a:p>
          <a:endParaRPr lang="es-CR" sz="2000"/>
        </a:p>
      </dgm:t>
    </dgm:pt>
    <dgm:pt modelId="{614A5DF6-25E3-4847-B6F2-7F8BEDF9ECB8}">
      <dgm:prSet custT="1"/>
      <dgm:spPr/>
      <dgm:t>
        <a:bodyPr/>
        <a:lstStyle/>
        <a:p>
          <a:r>
            <a:rPr lang="es-CR" sz="1400" dirty="0"/>
            <a:t>La demanda por consumidores de productos y servicios extranjeros estimula producción lugares más baratos, que, por lo general, implica el uso de menos  recursos.</a:t>
          </a:r>
        </a:p>
      </dgm:t>
    </dgm:pt>
    <dgm:pt modelId="{D94999D8-599E-4D10-9D9C-4BBA7ED1780B}" type="parTrans" cxnId="{6CAC8D2F-2A58-40D9-810F-DA2FDA83A676}">
      <dgm:prSet/>
      <dgm:spPr/>
      <dgm:t>
        <a:bodyPr/>
        <a:lstStyle/>
        <a:p>
          <a:endParaRPr lang="es-CR" sz="2000"/>
        </a:p>
      </dgm:t>
    </dgm:pt>
    <dgm:pt modelId="{A9973E0D-F955-4ECC-ADD6-FBF4C49DB873}" type="sibTrans" cxnId="{6CAC8D2F-2A58-40D9-810F-DA2FDA83A676}">
      <dgm:prSet/>
      <dgm:spPr/>
      <dgm:t>
        <a:bodyPr/>
        <a:lstStyle/>
        <a:p>
          <a:endParaRPr lang="es-CR" sz="2000"/>
        </a:p>
      </dgm:t>
    </dgm:pt>
    <dgm:pt modelId="{8298D4C9-0D7A-4D65-8232-F058ACF6FC4D}">
      <dgm:prSet custT="1"/>
      <dgm:spPr/>
      <dgm:t>
        <a:bodyPr/>
        <a:lstStyle/>
        <a:p>
          <a:r>
            <a:rPr lang="es-CR" sz="1400" dirty="0"/>
            <a:t>Finalmente, cada vez más empresas producen para mercados globales, dependen de las tecnologías que ahorran recursos, como los motores  de automóvil que consumen menos gasolina y  sistemas de  emisiones que reducen la contaminación. </a:t>
          </a:r>
        </a:p>
      </dgm:t>
    </dgm:pt>
    <dgm:pt modelId="{5B300D65-0AB7-4D0C-B907-153EBC5DAD2E}" type="parTrans" cxnId="{2D28AFF8-D605-44DD-B676-1AE7E5A02D80}">
      <dgm:prSet/>
      <dgm:spPr/>
      <dgm:t>
        <a:bodyPr/>
        <a:lstStyle/>
        <a:p>
          <a:endParaRPr lang="es-CR" sz="2000"/>
        </a:p>
      </dgm:t>
    </dgm:pt>
    <dgm:pt modelId="{1BBB8387-A169-4892-9476-9D532AD9BEF8}" type="sibTrans" cxnId="{2D28AFF8-D605-44DD-B676-1AE7E5A02D80}">
      <dgm:prSet/>
      <dgm:spPr/>
      <dgm:t>
        <a:bodyPr/>
        <a:lstStyle/>
        <a:p>
          <a:endParaRPr lang="es-CR" sz="2000"/>
        </a:p>
      </dgm:t>
    </dgm:pt>
    <dgm:pt modelId="{B02331C6-F86C-48D0-9224-651A2862E8BC}">
      <dgm:prSet custT="1"/>
      <dgm:spPr/>
      <dgm:t>
        <a:bodyPr/>
        <a:lstStyle/>
        <a:p>
          <a:r>
            <a:rPr lang="es-CR" sz="1800"/>
            <a:t>Sin embargo, </a:t>
          </a:r>
        </a:p>
      </dgm:t>
    </dgm:pt>
    <dgm:pt modelId="{6E8B1735-EB84-4C92-B687-F9076F721EB5}" type="parTrans" cxnId="{F108422A-D8DD-482F-B9A9-5FDD2EFF21C6}">
      <dgm:prSet/>
      <dgm:spPr/>
      <dgm:t>
        <a:bodyPr/>
        <a:lstStyle/>
        <a:p>
          <a:endParaRPr lang="es-CR" sz="2000"/>
        </a:p>
      </dgm:t>
    </dgm:pt>
    <dgm:pt modelId="{7F984AF2-674D-4DBC-B2BE-14F1F5AEB798}" type="sibTrans" cxnId="{F108422A-D8DD-482F-B9A9-5FDD2EFF21C6}">
      <dgm:prSet/>
      <dgm:spPr/>
      <dgm:t>
        <a:bodyPr/>
        <a:lstStyle/>
        <a:p>
          <a:endParaRPr lang="es-CR" sz="2000"/>
        </a:p>
      </dgm:t>
    </dgm:pt>
    <dgm:pt modelId="{A026CB9D-2C84-4D36-8DE9-73554EC444CA}">
      <dgm:prSet custT="1"/>
      <dgm:spPr/>
      <dgm:t>
        <a:bodyPr/>
        <a:lstStyle/>
        <a:p>
          <a:r>
            <a:rPr lang="es-CR" sz="1400"/>
            <a:t>A menos que los resultados positivos de la globalización superen las consecuencias negativas del crecimiento, el  sostenimiento del crecimiento  económico seguirá siendo un problema en el futuro.</a:t>
          </a:r>
        </a:p>
      </dgm:t>
    </dgm:pt>
    <dgm:pt modelId="{99437889-3CBF-4993-90D7-62D570D17EDC}" type="parTrans" cxnId="{F6730ECF-34DE-40EC-B946-B72E2FFAB3DE}">
      <dgm:prSet/>
      <dgm:spPr/>
      <dgm:t>
        <a:bodyPr/>
        <a:lstStyle/>
        <a:p>
          <a:endParaRPr lang="es-CR" sz="2000"/>
        </a:p>
      </dgm:t>
    </dgm:pt>
    <dgm:pt modelId="{A455B043-29FB-4D0F-AB10-E77200B0662A}" type="sibTrans" cxnId="{F6730ECF-34DE-40EC-B946-B72E2FFAB3DE}">
      <dgm:prSet/>
      <dgm:spPr/>
      <dgm:t>
        <a:bodyPr/>
        <a:lstStyle/>
        <a:p>
          <a:endParaRPr lang="es-CR" sz="2000"/>
        </a:p>
      </dgm:t>
    </dgm:pt>
    <dgm:pt modelId="{BF657A3D-AB58-4E7E-BC80-50B32BF797DF}">
      <dgm:prSet custT="1"/>
      <dgm:spPr/>
      <dgm:t>
        <a:bodyPr/>
        <a:lstStyle/>
        <a:p>
          <a:r>
            <a:rPr lang="es-CR" sz="1400" dirty="0"/>
            <a:t>La satisfacción de los intereses globales puede entrar en conflicto con lo que los  ciudadanos de un país piensan que es mejor para ellos</a:t>
          </a:r>
        </a:p>
      </dgm:t>
    </dgm:pt>
    <dgm:pt modelId="{9E9AF6A0-4A7D-4586-8B6E-60F5B5DC3BC8}" type="parTrans" cxnId="{596B4A0F-ABB5-48C5-94B9-9A793CDD89DF}">
      <dgm:prSet/>
      <dgm:spPr/>
      <dgm:t>
        <a:bodyPr/>
        <a:lstStyle/>
        <a:p>
          <a:endParaRPr lang="es-CR" sz="2000"/>
        </a:p>
      </dgm:t>
    </dgm:pt>
    <dgm:pt modelId="{02FB49C4-B4E7-46B9-AA01-AACC816250B4}" type="sibTrans" cxnId="{596B4A0F-ABB5-48C5-94B9-9A793CDD89DF}">
      <dgm:prSet/>
      <dgm:spPr/>
      <dgm:t>
        <a:bodyPr/>
        <a:lstStyle/>
        <a:p>
          <a:endParaRPr lang="es-CR" sz="2000"/>
        </a:p>
      </dgm:t>
    </dgm:pt>
    <dgm:pt modelId="{69B68B03-B6C9-4A35-9D10-6150E16546AC}" type="pres">
      <dgm:prSet presAssocID="{80EE1CEE-3C3A-44D5-9E4B-7DC95708790E}" presName="linear" presStyleCnt="0">
        <dgm:presLayoutVars>
          <dgm:animLvl val="lvl"/>
          <dgm:resizeHandles val="exact"/>
        </dgm:presLayoutVars>
      </dgm:prSet>
      <dgm:spPr/>
    </dgm:pt>
    <dgm:pt modelId="{921B550A-E3D7-4DEC-9268-F4F4E298A859}" type="pres">
      <dgm:prSet presAssocID="{F8F6E866-92BC-4B77-9D82-94AFB0866220}" presName="parentText" presStyleLbl="node1" presStyleIdx="0" presStyleCnt="3">
        <dgm:presLayoutVars>
          <dgm:chMax val="0"/>
          <dgm:bulletEnabled val="1"/>
        </dgm:presLayoutVars>
      </dgm:prSet>
      <dgm:spPr/>
    </dgm:pt>
    <dgm:pt modelId="{668ABB04-E11A-453A-AD83-669A2E91B501}" type="pres">
      <dgm:prSet presAssocID="{F8F6E866-92BC-4B77-9D82-94AFB0866220}" presName="childText" presStyleLbl="revTx" presStyleIdx="0" presStyleCnt="3">
        <dgm:presLayoutVars>
          <dgm:bulletEnabled val="1"/>
        </dgm:presLayoutVars>
      </dgm:prSet>
      <dgm:spPr/>
    </dgm:pt>
    <dgm:pt modelId="{4FEBD7E2-771E-40BF-84F0-84F4608F055F}" type="pres">
      <dgm:prSet presAssocID="{C3906E08-94A2-4E6D-B5BD-98DEF0A76A8E}" presName="parentText" presStyleLbl="node1" presStyleIdx="1" presStyleCnt="3">
        <dgm:presLayoutVars>
          <dgm:chMax val="0"/>
          <dgm:bulletEnabled val="1"/>
        </dgm:presLayoutVars>
      </dgm:prSet>
      <dgm:spPr/>
    </dgm:pt>
    <dgm:pt modelId="{0CF1E2EB-AE74-4412-B1EC-A3B871DD8A8B}" type="pres">
      <dgm:prSet presAssocID="{C3906E08-94A2-4E6D-B5BD-98DEF0A76A8E}" presName="childText" presStyleLbl="revTx" presStyleIdx="1" presStyleCnt="3">
        <dgm:presLayoutVars>
          <dgm:bulletEnabled val="1"/>
        </dgm:presLayoutVars>
      </dgm:prSet>
      <dgm:spPr/>
    </dgm:pt>
    <dgm:pt modelId="{8F762880-09E1-4761-8670-F23222C787AB}" type="pres">
      <dgm:prSet presAssocID="{B02331C6-F86C-48D0-9224-651A2862E8BC}" presName="parentText" presStyleLbl="node1" presStyleIdx="2" presStyleCnt="3" custLinFactNeighborY="2117">
        <dgm:presLayoutVars>
          <dgm:chMax val="0"/>
          <dgm:bulletEnabled val="1"/>
        </dgm:presLayoutVars>
      </dgm:prSet>
      <dgm:spPr/>
    </dgm:pt>
    <dgm:pt modelId="{918B1947-66B4-4C0F-8284-8C678DF1D5D4}" type="pres">
      <dgm:prSet presAssocID="{B02331C6-F86C-48D0-9224-651A2862E8BC}" presName="childText" presStyleLbl="revTx" presStyleIdx="2" presStyleCnt="3">
        <dgm:presLayoutVars>
          <dgm:bulletEnabled val="1"/>
        </dgm:presLayoutVars>
      </dgm:prSet>
      <dgm:spPr/>
    </dgm:pt>
  </dgm:ptLst>
  <dgm:cxnLst>
    <dgm:cxn modelId="{DBC9FB03-E09F-4B4B-82D0-81A63CD1026C}" type="presOf" srcId="{606D8DDE-4764-41EE-A17E-AE6496C0F408}" destId="{0CF1E2EB-AE74-4412-B1EC-A3B871DD8A8B}" srcOrd="0" destOrd="1" presId="urn:microsoft.com/office/officeart/2005/8/layout/vList2"/>
    <dgm:cxn modelId="{596B4A0F-ABB5-48C5-94B9-9A793CDD89DF}" srcId="{B02331C6-F86C-48D0-9224-651A2862E8BC}" destId="{BF657A3D-AB58-4E7E-BC80-50B32BF797DF}" srcOrd="1" destOrd="0" parTransId="{9E9AF6A0-4A7D-4586-8B6E-60F5B5DC3BC8}" sibTransId="{02FB49C4-B4E7-46B9-AA01-AACC816250B4}"/>
    <dgm:cxn modelId="{48C01010-7F55-4472-A280-273F3FDDB4F0}" type="presOf" srcId="{BF657A3D-AB58-4E7E-BC80-50B32BF797DF}" destId="{918B1947-66B4-4C0F-8284-8C678DF1D5D4}" srcOrd="0" destOrd="1" presId="urn:microsoft.com/office/officeart/2005/8/layout/vList2"/>
    <dgm:cxn modelId="{F108422A-D8DD-482F-B9A9-5FDD2EFF21C6}" srcId="{80EE1CEE-3C3A-44D5-9E4B-7DC95708790E}" destId="{B02331C6-F86C-48D0-9224-651A2862E8BC}" srcOrd="2" destOrd="0" parTransId="{6E8B1735-EB84-4C92-B687-F9076F721EB5}" sibTransId="{7F984AF2-674D-4DBC-B2BE-14F1F5AEB798}"/>
    <dgm:cxn modelId="{6CAC8D2F-2A58-40D9-810F-DA2FDA83A676}" srcId="{C3906E08-94A2-4E6D-B5BD-98DEF0A76A8E}" destId="{614A5DF6-25E3-4847-B6F2-7F8BEDF9ECB8}" srcOrd="2" destOrd="0" parTransId="{D94999D8-599E-4D10-9D9C-4BBA7ED1780B}" sibTransId="{A9973E0D-F955-4ECC-ADD6-FBF4C49DB873}"/>
    <dgm:cxn modelId="{4C623636-D2DA-4A2C-AC9F-C4023C025D94}" type="presOf" srcId="{F551AAFF-146A-4A9D-8696-80DFC48EEEDD}" destId="{668ABB04-E11A-453A-AD83-669A2E91B501}" srcOrd="0" destOrd="0" presId="urn:microsoft.com/office/officeart/2005/8/layout/vList2"/>
    <dgm:cxn modelId="{84C5833C-99EA-4317-B3B7-8958F1272982}" type="presOf" srcId="{5A62A0E9-2C94-4DE5-BAA2-7EBBE95C4D10}" destId="{0CF1E2EB-AE74-4412-B1EC-A3B871DD8A8B}" srcOrd="0" destOrd="0" presId="urn:microsoft.com/office/officeart/2005/8/layout/vList2"/>
    <dgm:cxn modelId="{BF105140-753D-4F0B-B82F-F99306F581AB}" type="presOf" srcId="{C3906E08-94A2-4E6D-B5BD-98DEF0A76A8E}" destId="{4FEBD7E2-771E-40BF-84F0-84F4608F055F}" srcOrd="0" destOrd="0" presId="urn:microsoft.com/office/officeart/2005/8/layout/vList2"/>
    <dgm:cxn modelId="{8BAC6D4B-D670-45C5-AD22-67EFF9BC5ED3}" srcId="{F8F6E866-92BC-4B77-9D82-94AFB0866220}" destId="{04EDF455-50AF-4679-B53A-1A5E195C7C31}" srcOrd="1" destOrd="0" parTransId="{CC843FC7-BA8D-4587-B723-59A13F4B1E4D}" sibTransId="{F6B11B16-F675-4199-BCDC-1348780AB0DD}"/>
    <dgm:cxn modelId="{9AB6F46F-F0DC-4BD1-BF0B-5F9788CEE2A1}" srcId="{F8F6E866-92BC-4B77-9D82-94AFB0866220}" destId="{F551AAFF-146A-4A9D-8696-80DFC48EEEDD}" srcOrd="0" destOrd="0" parTransId="{6B902CB5-E399-4029-9BF6-281F15604F1B}" sibTransId="{602D0672-F860-459D-B681-0AC21499DDBC}"/>
    <dgm:cxn modelId="{BD00BC71-1C8B-4048-A309-54503D78AFFE}" type="presOf" srcId="{B02331C6-F86C-48D0-9224-651A2862E8BC}" destId="{8F762880-09E1-4761-8670-F23222C787AB}" srcOrd="0" destOrd="0" presId="urn:microsoft.com/office/officeart/2005/8/layout/vList2"/>
    <dgm:cxn modelId="{94EC1B73-7542-4A2A-A0E7-19473ED4CC79}" srcId="{80EE1CEE-3C3A-44D5-9E4B-7DC95708790E}" destId="{C3906E08-94A2-4E6D-B5BD-98DEF0A76A8E}" srcOrd="1" destOrd="0" parTransId="{EEDD310D-B9BE-4003-A1B6-BCE8F3A67F2F}" sibTransId="{C3775558-C8AF-466A-BF37-4768E9F3F83B}"/>
    <dgm:cxn modelId="{39DAB958-0895-4FF8-B7D9-3BA9377B9AFE}" type="presOf" srcId="{F8F6E866-92BC-4B77-9D82-94AFB0866220}" destId="{921B550A-E3D7-4DEC-9268-F4F4E298A859}" srcOrd="0" destOrd="0" presId="urn:microsoft.com/office/officeart/2005/8/layout/vList2"/>
    <dgm:cxn modelId="{8E051E7A-1B8C-4568-9A2E-475102B51D36}" srcId="{80EE1CEE-3C3A-44D5-9E4B-7DC95708790E}" destId="{F8F6E866-92BC-4B77-9D82-94AFB0866220}" srcOrd="0" destOrd="0" parTransId="{A7567B27-9BA6-4147-A303-EBE34D5F720F}" sibTransId="{F86A500B-65F1-420D-B4CE-FD1C76C24359}"/>
    <dgm:cxn modelId="{FAA4B68F-2786-461D-BD6B-4AD3105E65A5}" type="presOf" srcId="{04EDF455-50AF-4679-B53A-1A5E195C7C31}" destId="{668ABB04-E11A-453A-AD83-669A2E91B501}" srcOrd="0" destOrd="1" presId="urn:microsoft.com/office/officeart/2005/8/layout/vList2"/>
    <dgm:cxn modelId="{AF9AECC7-074E-44C4-BA61-7F2A06E80D20}" type="presOf" srcId="{A026CB9D-2C84-4D36-8DE9-73554EC444CA}" destId="{918B1947-66B4-4C0F-8284-8C678DF1D5D4}" srcOrd="0" destOrd="0" presId="urn:microsoft.com/office/officeart/2005/8/layout/vList2"/>
    <dgm:cxn modelId="{E9A89DC8-6EEA-44AB-991B-EBD5CBCE6A21}" type="presOf" srcId="{614A5DF6-25E3-4847-B6F2-7F8BEDF9ECB8}" destId="{0CF1E2EB-AE74-4412-B1EC-A3B871DD8A8B}" srcOrd="0" destOrd="2" presId="urn:microsoft.com/office/officeart/2005/8/layout/vList2"/>
    <dgm:cxn modelId="{F6730ECF-34DE-40EC-B946-B72E2FFAB3DE}" srcId="{B02331C6-F86C-48D0-9224-651A2862E8BC}" destId="{A026CB9D-2C84-4D36-8DE9-73554EC444CA}" srcOrd="0" destOrd="0" parTransId="{99437889-3CBF-4993-90D7-62D570D17EDC}" sibTransId="{A455B043-29FB-4D0F-AB10-E77200B0662A}"/>
    <dgm:cxn modelId="{6C632ACF-4201-4E73-8C1A-BC388CA82581}" type="presOf" srcId="{8298D4C9-0D7A-4D65-8232-F058ACF6FC4D}" destId="{0CF1E2EB-AE74-4412-B1EC-A3B871DD8A8B}" srcOrd="0" destOrd="3" presId="urn:microsoft.com/office/officeart/2005/8/layout/vList2"/>
    <dgm:cxn modelId="{3FEE81DA-9B90-4D1D-A1EB-5129BBCA618A}" srcId="{C3906E08-94A2-4E6D-B5BD-98DEF0A76A8E}" destId="{5A62A0E9-2C94-4DE5-BAA2-7EBBE95C4D10}" srcOrd="0" destOrd="0" parTransId="{2E46AC43-F567-4B44-917C-647CAAF28633}" sibTransId="{C81F317B-11B2-40D4-88CB-8751F250304D}"/>
    <dgm:cxn modelId="{E7DF23F4-A876-46F6-9F41-E3D7171E75C0}" type="presOf" srcId="{80EE1CEE-3C3A-44D5-9E4B-7DC95708790E}" destId="{69B68B03-B6C9-4A35-9D10-6150E16546AC}" srcOrd="0" destOrd="0" presId="urn:microsoft.com/office/officeart/2005/8/layout/vList2"/>
    <dgm:cxn modelId="{AC84E9F6-73AD-4195-AD60-4A06A11B64E5}" srcId="{C3906E08-94A2-4E6D-B5BD-98DEF0A76A8E}" destId="{606D8DDE-4764-41EE-A17E-AE6496C0F408}" srcOrd="1" destOrd="0" parTransId="{2B83C225-A482-4AF6-92CC-082177C7C1FC}" sibTransId="{F4769509-EFBC-4679-B29F-922D38FAE704}"/>
    <dgm:cxn modelId="{2D28AFF8-D605-44DD-B676-1AE7E5A02D80}" srcId="{C3906E08-94A2-4E6D-B5BD-98DEF0A76A8E}" destId="{8298D4C9-0D7A-4D65-8232-F058ACF6FC4D}" srcOrd="3" destOrd="0" parTransId="{5B300D65-0AB7-4D0C-B907-153EBC5DAD2E}" sibTransId="{1BBB8387-A169-4892-9476-9D532AD9BEF8}"/>
    <dgm:cxn modelId="{63190A3F-D264-4731-9758-3BBD56EF84ED}" type="presParOf" srcId="{69B68B03-B6C9-4A35-9D10-6150E16546AC}" destId="{921B550A-E3D7-4DEC-9268-F4F4E298A859}" srcOrd="0" destOrd="0" presId="urn:microsoft.com/office/officeart/2005/8/layout/vList2"/>
    <dgm:cxn modelId="{9E8C0637-3180-43EB-86AB-A57F9AA93868}" type="presParOf" srcId="{69B68B03-B6C9-4A35-9D10-6150E16546AC}" destId="{668ABB04-E11A-453A-AD83-669A2E91B501}" srcOrd="1" destOrd="0" presId="urn:microsoft.com/office/officeart/2005/8/layout/vList2"/>
    <dgm:cxn modelId="{5EE1FBD1-0616-4F83-9B6A-2A3550137A00}" type="presParOf" srcId="{69B68B03-B6C9-4A35-9D10-6150E16546AC}" destId="{4FEBD7E2-771E-40BF-84F0-84F4608F055F}" srcOrd="2" destOrd="0" presId="urn:microsoft.com/office/officeart/2005/8/layout/vList2"/>
    <dgm:cxn modelId="{A1B7D361-EDE2-4951-8163-3CAE754123FD}" type="presParOf" srcId="{69B68B03-B6C9-4A35-9D10-6150E16546AC}" destId="{0CF1E2EB-AE74-4412-B1EC-A3B871DD8A8B}" srcOrd="3" destOrd="0" presId="urn:microsoft.com/office/officeart/2005/8/layout/vList2"/>
    <dgm:cxn modelId="{528090E1-19FD-4821-8570-A96837357133}" type="presParOf" srcId="{69B68B03-B6C9-4A35-9D10-6150E16546AC}" destId="{8F762880-09E1-4761-8670-F23222C787AB}" srcOrd="4" destOrd="0" presId="urn:microsoft.com/office/officeart/2005/8/layout/vList2"/>
    <dgm:cxn modelId="{CEBA82BC-10E9-455F-BB35-22CFCA5D195C}" type="presParOf" srcId="{69B68B03-B6C9-4A35-9D10-6150E16546AC}" destId="{918B1947-66B4-4C0F-8284-8C678DF1D5D4}"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90387E-BF48-4EBD-A21A-92D67752EAB3}" type="doc">
      <dgm:prSet loTypeId="urn:microsoft.com/office/officeart/2005/8/layout/vList2" loCatId="list" qsTypeId="urn:microsoft.com/office/officeart/2005/8/quickstyle/simple1" qsCatId="simple" csTypeId="urn:microsoft.com/office/officeart/2005/8/colors/accent1_4" csCatId="accent1" phldr="1"/>
      <dgm:spPr/>
      <dgm:t>
        <a:bodyPr/>
        <a:lstStyle/>
        <a:p>
          <a:endParaRPr lang="es-CR"/>
        </a:p>
      </dgm:t>
    </dgm:pt>
    <dgm:pt modelId="{57DCF004-F964-44B8-8992-3B33F083B4AB}">
      <dgm:prSet/>
      <dgm:spPr/>
      <dgm:t>
        <a:bodyPr/>
        <a:lstStyle/>
        <a:p>
          <a:pPr rtl="0"/>
          <a:r>
            <a:rPr lang="es-CR"/>
            <a:t>Al medir el bienestar económico, debe tomarse en cuenta no sólo la situación relativa, sino el nivel comparativo con el bienestar de otros.</a:t>
          </a:r>
        </a:p>
      </dgm:t>
    </dgm:pt>
    <dgm:pt modelId="{1ADE8451-91EF-47E4-894D-A6364EBC39F9}" type="parTrans" cxnId="{DC977EC8-52A8-4540-9E74-F6B0EB48503C}">
      <dgm:prSet/>
      <dgm:spPr/>
      <dgm:t>
        <a:bodyPr/>
        <a:lstStyle/>
        <a:p>
          <a:endParaRPr lang="es-CR"/>
        </a:p>
      </dgm:t>
    </dgm:pt>
    <dgm:pt modelId="{433D993F-044A-4B08-800E-B13F517D1D63}" type="sibTrans" cxnId="{DC977EC8-52A8-4540-9E74-F6B0EB48503C}">
      <dgm:prSet/>
      <dgm:spPr/>
      <dgm:t>
        <a:bodyPr/>
        <a:lstStyle/>
        <a:p>
          <a:endParaRPr lang="es-CR"/>
        </a:p>
      </dgm:t>
    </dgm:pt>
    <dgm:pt modelId="{F7580780-55C1-4C89-8225-E249612013A3}">
      <dgm:prSet/>
      <dgm:spPr/>
      <dgm:t>
        <a:bodyPr/>
        <a:lstStyle/>
        <a:p>
          <a:pPr rtl="0"/>
          <a:r>
            <a:rPr lang="es-CR" dirty="0"/>
            <a:t>Si una compañía estadounidense de informática traslada operaciones a la India, es posible que los programadores estadounidenses tengan que aceptar empleos con menor salario.</a:t>
          </a:r>
        </a:p>
      </dgm:t>
    </dgm:pt>
    <dgm:pt modelId="{352CDB86-7F9A-4BB6-9FA0-20CEA95CAD7A}" type="parTrans" cxnId="{88908FD0-F0EF-4E9C-87D7-8A7DCA9691A7}">
      <dgm:prSet/>
      <dgm:spPr/>
      <dgm:t>
        <a:bodyPr/>
        <a:lstStyle/>
        <a:p>
          <a:endParaRPr lang="es-CR"/>
        </a:p>
      </dgm:t>
    </dgm:pt>
    <dgm:pt modelId="{7B3ACD0C-BC97-4E12-865E-6F3FE5FF48B0}" type="sibTrans" cxnId="{88908FD0-F0EF-4E9C-87D7-8A7DCA9691A7}">
      <dgm:prSet/>
      <dgm:spPr/>
      <dgm:t>
        <a:bodyPr/>
        <a:lstStyle/>
        <a:p>
          <a:endParaRPr lang="es-CR"/>
        </a:p>
      </dgm:t>
    </dgm:pt>
    <dgm:pt modelId="{8743C008-63FF-41D4-8F81-4147A06AA827}">
      <dgm:prSet/>
      <dgm:spPr/>
      <dgm:t>
        <a:bodyPr/>
        <a:lstStyle/>
        <a:p>
          <a:pPr rtl="0"/>
          <a:r>
            <a:rPr lang="es-CR" u="sng" dirty="0" err="1">
              <a:effectLst>
                <a:outerShdw blurRad="38100" dist="38100" dir="2700000" algn="tl">
                  <a:srgbClr val="000000">
                    <a:alpha val="43137"/>
                  </a:srgbClr>
                </a:outerShdw>
              </a:effectLst>
            </a:rPr>
            <a:t>Offshoring</a:t>
          </a:r>
          <a:r>
            <a:rPr lang="es-CR" u="sng" dirty="0">
              <a:effectLst>
                <a:outerShdw blurRad="38100" dist="38100" dir="2700000" algn="tl">
                  <a:srgbClr val="000000">
                    <a:alpha val="43137"/>
                  </a:srgbClr>
                </a:outerShdw>
              </a:effectLst>
            </a:rPr>
            <a:t>: </a:t>
          </a:r>
          <a:r>
            <a:rPr lang="es-CR" dirty="0"/>
            <a:t>proceso de trasladar la producción a un país extranjero (u outsourcing internacional), implica que  para programadores estadounidenses tienen pérdida absoluta. Pero disminuye costos de producción, y aumenta gratificaciones a los ejecutivos, con lo cual se afecta la distribución del ingreso.</a:t>
          </a:r>
        </a:p>
      </dgm:t>
    </dgm:pt>
    <dgm:pt modelId="{E93C8868-A37A-4060-907D-E533C799E790}" type="parTrans" cxnId="{98E20C14-850B-49ED-86D5-230028BC03C2}">
      <dgm:prSet/>
      <dgm:spPr/>
      <dgm:t>
        <a:bodyPr/>
        <a:lstStyle/>
        <a:p>
          <a:endParaRPr lang="es-CR"/>
        </a:p>
      </dgm:t>
    </dgm:pt>
    <dgm:pt modelId="{3996D30C-5159-4519-8678-A98F225D36DF}" type="sibTrans" cxnId="{98E20C14-850B-49ED-86D5-230028BC03C2}">
      <dgm:prSet/>
      <dgm:spPr/>
      <dgm:t>
        <a:bodyPr/>
        <a:lstStyle/>
        <a:p>
          <a:endParaRPr lang="es-CR"/>
        </a:p>
      </dgm:t>
    </dgm:pt>
    <dgm:pt modelId="{F235BB33-0EFA-4358-A69F-7649B218C206}">
      <dgm:prSet/>
      <dgm:spPr/>
      <dgm:t>
        <a:bodyPr/>
        <a:lstStyle/>
        <a:p>
          <a:pPr rtl="0"/>
          <a:r>
            <a:rPr lang="es-CR"/>
            <a:t>Por último el desplazamiento reduce la brecha económica de la India con EEUU. El reto es maximizar las ganancias de la globalización, y al mismo tiempo reduciendo los costos que deben pagar los perdedores.</a:t>
          </a:r>
        </a:p>
      </dgm:t>
    </dgm:pt>
    <dgm:pt modelId="{00EF8957-3E1C-438C-9F69-971DE73828B0}" type="parTrans" cxnId="{AB3570F2-A181-4E7A-9AB1-3300A2D74E74}">
      <dgm:prSet/>
      <dgm:spPr/>
      <dgm:t>
        <a:bodyPr/>
        <a:lstStyle/>
        <a:p>
          <a:endParaRPr lang="es-CR"/>
        </a:p>
      </dgm:t>
    </dgm:pt>
    <dgm:pt modelId="{934792B0-8C1C-4B6C-9ACA-736C78399BFC}" type="sibTrans" cxnId="{AB3570F2-A181-4E7A-9AB1-3300A2D74E74}">
      <dgm:prSet/>
      <dgm:spPr/>
      <dgm:t>
        <a:bodyPr/>
        <a:lstStyle/>
        <a:p>
          <a:endParaRPr lang="es-CR"/>
        </a:p>
      </dgm:t>
    </dgm:pt>
    <dgm:pt modelId="{4CBEA27E-D731-4AAC-AEE9-72A386C7E21F}" type="pres">
      <dgm:prSet presAssocID="{FD90387E-BF48-4EBD-A21A-92D67752EAB3}" presName="linear" presStyleCnt="0">
        <dgm:presLayoutVars>
          <dgm:animLvl val="lvl"/>
          <dgm:resizeHandles val="exact"/>
        </dgm:presLayoutVars>
      </dgm:prSet>
      <dgm:spPr/>
    </dgm:pt>
    <dgm:pt modelId="{C66EC693-B32C-45EA-A04B-91211071DA99}" type="pres">
      <dgm:prSet presAssocID="{57DCF004-F964-44B8-8992-3B33F083B4AB}" presName="parentText" presStyleLbl="node1" presStyleIdx="0" presStyleCnt="3">
        <dgm:presLayoutVars>
          <dgm:chMax val="0"/>
          <dgm:bulletEnabled val="1"/>
        </dgm:presLayoutVars>
      </dgm:prSet>
      <dgm:spPr/>
    </dgm:pt>
    <dgm:pt modelId="{3D235AB7-3C0D-42F1-8119-8680A96E3875}" type="pres">
      <dgm:prSet presAssocID="{57DCF004-F964-44B8-8992-3B33F083B4AB}" presName="childText" presStyleLbl="revTx" presStyleIdx="0" presStyleCnt="1">
        <dgm:presLayoutVars>
          <dgm:bulletEnabled val="1"/>
        </dgm:presLayoutVars>
      </dgm:prSet>
      <dgm:spPr/>
    </dgm:pt>
    <dgm:pt modelId="{617E0855-FE81-4B96-9004-944C55D714A1}" type="pres">
      <dgm:prSet presAssocID="{8743C008-63FF-41D4-8F81-4147A06AA827}" presName="parentText" presStyleLbl="node1" presStyleIdx="1" presStyleCnt="3">
        <dgm:presLayoutVars>
          <dgm:chMax val="0"/>
          <dgm:bulletEnabled val="1"/>
        </dgm:presLayoutVars>
      </dgm:prSet>
      <dgm:spPr/>
    </dgm:pt>
    <dgm:pt modelId="{F8F735FF-1B01-4A88-BD7E-480AD29C7F73}" type="pres">
      <dgm:prSet presAssocID="{3996D30C-5159-4519-8678-A98F225D36DF}" presName="spacer" presStyleCnt="0"/>
      <dgm:spPr/>
    </dgm:pt>
    <dgm:pt modelId="{DEABF394-417A-4D88-98A8-A24ACBDB793E}" type="pres">
      <dgm:prSet presAssocID="{F235BB33-0EFA-4358-A69F-7649B218C206}" presName="parentText" presStyleLbl="node1" presStyleIdx="2" presStyleCnt="3">
        <dgm:presLayoutVars>
          <dgm:chMax val="0"/>
          <dgm:bulletEnabled val="1"/>
        </dgm:presLayoutVars>
      </dgm:prSet>
      <dgm:spPr/>
    </dgm:pt>
  </dgm:ptLst>
  <dgm:cxnLst>
    <dgm:cxn modelId="{98E20C14-850B-49ED-86D5-230028BC03C2}" srcId="{FD90387E-BF48-4EBD-A21A-92D67752EAB3}" destId="{8743C008-63FF-41D4-8F81-4147A06AA827}" srcOrd="1" destOrd="0" parTransId="{E93C8868-A37A-4060-907D-E533C799E790}" sibTransId="{3996D30C-5159-4519-8678-A98F225D36DF}"/>
    <dgm:cxn modelId="{8FD6121E-7FAB-4915-8905-C733D4CE7CD3}" type="presOf" srcId="{FD90387E-BF48-4EBD-A21A-92D67752EAB3}" destId="{4CBEA27E-D731-4AAC-AEE9-72A386C7E21F}" srcOrd="0" destOrd="0" presId="urn:microsoft.com/office/officeart/2005/8/layout/vList2"/>
    <dgm:cxn modelId="{7F694F35-497E-47F6-B16F-98BA7E4C6643}" type="presOf" srcId="{F235BB33-0EFA-4358-A69F-7649B218C206}" destId="{DEABF394-417A-4D88-98A8-A24ACBDB793E}" srcOrd="0" destOrd="0" presId="urn:microsoft.com/office/officeart/2005/8/layout/vList2"/>
    <dgm:cxn modelId="{FE67E06E-671C-4E94-9418-DAA78ED90132}" type="presOf" srcId="{57DCF004-F964-44B8-8992-3B33F083B4AB}" destId="{C66EC693-B32C-45EA-A04B-91211071DA99}" srcOrd="0" destOrd="0" presId="urn:microsoft.com/office/officeart/2005/8/layout/vList2"/>
    <dgm:cxn modelId="{69103859-CF67-4EC9-9AAB-08E0C2267E6E}" type="presOf" srcId="{8743C008-63FF-41D4-8F81-4147A06AA827}" destId="{617E0855-FE81-4B96-9004-944C55D714A1}" srcOrd="0" destOrd="0" presId="urn:microsoft.com/office/officeart/2005/8/layout/vList2"/>
    <dgm:cxn modelId="{777101B0-992E-4E0A-97D7-C3089D6BDAC8}" type="presOf" srcId="{F7580780-55C1-4C89-8225-E249612013A3}" destId="{3D235AB7-3C0D-42F1-8119-8680A96E3875}" srcOrd="0" destOrd="0" presId="urn:microsoft.com/office/officeart/2005/8/layout/vList2"/>
    <dgm:cxn modelId="{DC977EC8-52A8-4540-9E74-F6B0EB48503C}" srcId="{FD90387E-BF48-4EBD-A21A-92D67752EAB3}" destId="{57DCF004-F964-44B8-8992-3B33F083B4AB}" srcOrd="0" destOrd="0" parTransId="{1ADE8451-91EF-47E4-894D-A6364EBC39F9}" sibTransId="{433D993F-044A-4B08-800E-B13F517D1D63}"/>
    <dgm:cxn modelId="{88908FD0-F0EF-4E9C-87D7-8A7DCA9691A7}" srcId="{57DCF004-F964-44B8-8992-3B33F083B4AB}" destId="{F7580780-55C1-4C89-8225-E249612013A3}" srcOrd="0" destOrd="0" parTransId="{352CDB86-7F9A-4BB6-9FA0-20CEA95CAD7A}" sibTransId="{7B3ACD0C-BC97-4E12-865E-6F3FE5FF48B0}"/>
    <dgm:cxn modelId="{AB3570F2-A181-4E7A-9AB1-3300A2D74E74}" srcId="{FD90387E-BF48-4EBD-A21A-92D67752EAB3}" destId="{F235BB33-0EFA-4358-A69F-7649B218C206}" srcOrd="2" destOrd="0" parTransId="{00EF8957-3E1C-438C-9F69-971DE73828B0}" sibTransId="{934792B0-8C1C-4B6C-9ACA-736C78399BFC}"/>
    <dgm:cxn modelId="{10CCA996-BD15-4B3B-8537-76EC4E3C5EC9}" type="presParOf" srcId="{4CBEA27E-D731-4AAC-AEE9-72A386C7E21F}" destId="{C66EC693-B32C-45EA-A04B-91211071DA99}" srcOrd="0" destOrd="0" presId="urn:microsoft.com/office/officeart/2005/8/layout/vList2"/>
    <dgm:cxn modelId="{77C62718-9DB7-400F-8BF8-59F508ADF910}" type="presParOf" srcId="{4CBEA27E-D731-4AAC-AEE9-72A386C7E21F}" destId="{3D235AB7-3C0D-42F1-8119-8680A96E3875}" srcOrd="1" destOrd="0" presId="urn:microsoft.com/office/officeart/2005/8/layout/vList2"/>
    <dgm:cxn modelId="{F7075E9E-9E53-40D5-9A25-34C1619E207D}" type="presParOf" srcId="{4CBEA27E-D731-4AAC-AEE9-72A386C7E21F}" destId="{617E0855-FE81-4B96-9004-944C55D714A1}" srcOrd="2" destOrd="0" presId="urn:microsoft.com/office/officeart/2005/8/layout/vList2"/>
    <dgm:cxn modelId="{6DA7F03A-D279-467F-A691-17601CE0D118}" type="presParOf" srcId="{4CBEA27E-D731-4AAC-AEE9-72A386C7E21F}" destId="{F8F735FF-1B01-4A88-BD7E-480AD29C7F73}" srcOrd="3" destOrd="0" presId="urn:microsoft.com/office/officeart/2005/8/layout/vList2"/>
    <dgm:cxn modelId="{B4DF9798-4459-4D10-A5DA-8325A3A033BC}" type="presParOf" srcId="{4CBEA27E-D731-4AAC-AEE9-72A386C7E21F}" destId="{DEABF394-417A-4D88-98A8-A24ACBDB793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4C5003B-4B40-4390-A525-52E91B7E31E2}"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s-CR"/>
        </a:p>
      </dgm:t>
    </dgm:pt>
    <dgm:pt modelId="{5D6DB840-298A-463E-9FD8-2432474F47F6}">
      <dgm:prSet/>
      <dgm:spPr/>
      <dgm:t>
        <a:bodyPr/>
        <a:lstStyle/>
        <a:p>
          <a:r>
            <a:rPr lang="es-CR" dirty="0"/>
            <a:t>PREGUNTAS RECURRENTES</a:t>
          </a:r>
        </a:p>
      </dgm:t>
    </dgm:pt>
    <dgm:pt modelId="{0C7C431B-0345-449E-B02C-112DCE83B1A9}" type="parTrans" cxnId="{49ACFA28-7DDC-49D7-8D04-B842B19F50AC}">
      <dgm:prSet/>
      <dgm:spPr/>
      <dgm:t>
        <a:bodyPr/>
        <a:lstStyle/>
        <a:p>
          <a:endParaRPr lang="es-CR"/>
        </a:p>
      </dgm:t>
    </dgm:pt>
    <dgm:pt modelId="{AA8EFCB8-58C9-4D16-B80D-AB2E5706BF8A}" type="sibTrans" cxnId="{49ACFA28-7DDC-49D7-8D04-B842B19F50AC}">
      <dgm:prSet/>
      <dgm:spPr/>
      <dgm:t>
        <a:bodyPr/>
        <a:lstStyle/>
        <a:p>
          <a:endParaRPr lang="es-CR"/>
        </a:p>
      </dgm:t>
    </dgm:pt>
    <dgm:pt modelId="{1C5B6864-E54F-4C87-80F2-878289019C2A}">
      <dgm:prSet/>
      <dgm:spPr/>
      <dgm:t>
        <a:bodyPr/>
        <a:lstStyle/>
        <a:p>
          <a:r>
            <a:rPr lang="es-CR"/>
            <a:t>Es inevitable que la globalización continúe expandiéndose.</a:t>
          </a:r>
        </a:p>
      </dgm:t>
    </dgm:pt>
    <dgm:pt modelId="{E2D6519D-0233-4947-96C7-FE990679CEF6}" type="parTrans" cxnId="{31300E4A-F3FD-4A1F-B584-411A96B466E9}">
      <dgm:prSet/>
      <dgm:spPr/>
      <dgm:t>
        <a:bodyPr/>
        <a:lstStyle/>
        <a:p>
          <a:endParaRPr lang="es-CR"/>
        </a:p>
      </dgm:t>
    </dgm:pt>
    <dgm:pt modelId="{F4045324-DF1C-47BE-9BBF-61671319B58F}" type="sibTrans" cxnId="{31300E4A-F3FD-4A1F-B584-411A96B466E9}">
      <dgm:prSet/>
      <dgm:spPr/>
      <dgm:t>
        <a:bodyPr/>
        <a:lstStyle/>
        <a:p>
          <a:endParaRPr lang="es-CR"/>
        </a:p>
      </dgm:t>
    </dgm:pt>
    <dgm:pt modelId="{5C0814EA-8C1B-4D07-830D-84021CA361D8}">
      <dgm:prSet/>
      <dgm:spPr/>
      <dgm:t>
        <a:bodyPr/>
        <a:lstStyle/>
        <a:p>
          <a:r>
            <a:rPr lang="es-CR"/>
            <a:t>Los negocios internacionales crecerán, sobre todo, en términos regionales, más que globales.</a:t>
          </a:r>
        </a:p>
      </dgm:t>
    </dgm:pt>
    <dgm:pt modelId="{3ED1BCF7-81E5-4DFC-B5A6-476E6DE85384}" type="parTrans" cxnId="{1C2D4656-78A2-4CA8-B11C-BD6EDF8A25C7}">
      <dgm:prSet/>
      <dgm:spPr/>
      <dgm:t>
        <a:bodyPr/>
        <a:lstStyle/>
        <a:p>
          <a:endParaRPr lang="es-CR"/>
        </a:p>
      </dgm:t>
    </dgm:pt>
    <dgm:pt modelId="{59A21B64-8E7B-4A24-87EF-FF2830AD2B80}" type="sibTrans" cxnId="{1C2D4656-78A2-4CA8-B11C-BD6EDF8A25C7}">
      <dgm:prSet/>
      <dgm:spPr/>
      <dgm:t>
        <a:bodyPr/>
        <a:lstStyle/>
        <a:p>
          <a:endParaRPr lang="es-CR"/>
        </a:p>
      </dgm:t>
    </dgm:pt>
    <dgm:pt modelId="{77248511-6DA8-4B58-A2BB-3D14660D610A}">
      <dgm:prSet/>
      <dgm:spPr/>
      <dgm:t>
        <a:bodyPr/>
        <a:lstStyle/>
        <a:p>
          <a:r>
            <a:rPr lang="es-CR"/>
            <a:t>Las fuerzas contra la globalización y los negocios internacionales desacelerarán ambas tendencias.</a:t>
          </a:r>
        </a:p>
      </dgm:t>
    </dgm:pt>
    <dgm:pt modelId="{0447FE25-52CB-4B0C-9C3F-1B0ABB7FFAB2}" type="parTrans" cxnId="{948F8C1B-3629-4A14-86EE-2529B3399893}">
      <dgm:prSet/>
      <dgm:spPr/>
      <dgm:t>
        <a:bodyPr/>
        <a:lstStyle/>
        <a:p>
          <a:endParaRPr lang="es-CR"/>
        </a:p>
      </dgm:t>
    </dgm:pt>
    <dgm:pt modelId="{9BB964CA-F874-4DCF-B3E1-491B9623CDD2}" type="sibTrans" cxnId="{948F8C1B-3629-4A14-86EE-2529B3399893}">
      <dgm:prSet/>
      <dgm:spPr/>
      <dgm:t>
        <a:bodyPr/>
        <a:lstStyle/>
        <a:p>
          <a:endParaRPr lang="es-CR"/>
        </a:p>
      </dgm:t>
    </dgm:pt>
    <dgm:pt modelId="{192148D7-6102-4067-B714-DFDFC2E51E09}" type="pres">
      <dgm:prSet presAssocID="{74C5003B-4B40-4390-A525-52E91B7E31E2}" presName="Name0" presStyleCnt="0">
        <dgm:presLayoutVars>
          <dgm:chMax val="7"/>
          <dgm:dir/>
          <dgm:animLvl val="lvl"/>
          <dgm:resizeHandles val="exact"/>
        </dgm:presLayoutVars>
      </dgm:prSet>
      <dgm:spPr/>
    </dgm:pt>
    <dgm:pt modelId="{5E9CC738-73A7-4515-A4CC-CE3CF2B0D8FB}" type="pres">
      <dgm:prSet presAssocID="{5D6DB840-298A-463E-9FD8-2432474F47F6}" presName="circle1" presStyleLbl="node1" presStyleIdx="0" presStyleCnt="1"/>
      <dgm:spPr/>
    </dgm:pt>
    <dgm:pt modelId="{CDB7991B-38BC-405B-8ABF-DB335DF0B921}" type="pres">
      <dgm:prSet presAssocID="{5D6DB840-298A-463E-9FD8-2432474F47F6}" presName="space" presStyleCnt="0"/>
      <dgm:spPr/>
    </dgm:pt>
    <dgm:pt modelId="{3134B2D1-C3D3-42B6-987B-2D634E29A2E1}" type="pres">
      <dgm:prSet presAssocID="{5D6DB840-298A-463E-9FD8-2432474F47F6}" presName="rect1" presStyleLbl="alignAcc1" presStyleIdx="0" presStyleCnt="1"/>
      <dgm:spPr/>
    </dgm:pt>
    <dgm:pt modelId="{281786EB-8316-45E7-8E9B-C3FF89DD050D}" type="pres">
      <dgm:prSet presAssocID="{5D6DB840-298A-463E-9FD8-2432474F47F6}" presName="rect1ParTx" presStyleLbl="alignAcc1" presStyleIdx="0" presStyleCnt="1">
        <dgm:presLayoutVars>
          <dgm:chMax val="1"/>
          <dgm:bulletEnabled val="1"/>
        </dgm:presLayoutVars>
      </dgm:prSet>
      <dgm:spPr/>
    </dgm:pt>
    <dgm:pt modelId="{7F9807DB-83B0-4A50-A8A4-E3D9811E4178}" type="pres">
      <dgm:prSet presAssocID="{5D6DB840-298A-463E-9FD8-2432474F47F6}" presName="rect1ChTx" presStyleLbl="alignAcc1" presStyleIdx="0" presStyleCnt="1">
        <dgm:presLayoutVars>
          <dgm:bulletEnabled val="1"/>
        </dgm:presLayoutVars>
      </dgm:prSet>
      <dgm:spPr/>
    </dgm:pt>
  </dgm:ptLst>
  <dgm:cxnLst>
    <dgm:cxn modelId="{948F8C1B-3629-4A14-86EE-2529B3399893}" srcId="{5D6DB840-298A-463E-9FD8-2432474F47F6}" destId="{77248511-6DA8-4B58-A2BB-3D14660D610A}" srcOrd="2" destOrd="0" parTransId="{0447FE25-52CB-4B0C-9C3F-1B0ABB7FFAB2}" sibTransId="{9BB964CA-F874-4DCF-B3E1-491B9623CDD2}"/>
    <dgm:cxn modelId="{49ACFA28-7DDC-49D7-8D04-B842B19F50AC}" srcId="{74C5003B-4B40-4390-A525-52E91B7E31E2}" destId="{5D6DB840-298A-463E-9FD8-2432474F47F6}" srcOrd="0" destOrd="0" parTransId="{0C7C431B-0345-449E-B02C-112DCE83B1A9}" sibTransId="{AA8EFCB8-58C9-4D16-B80D-AB2E5706BF8A}"/>
    <dgm:cxn modelId="{31300E4A-F3FD-4A1F-B584-411A96B466E9}" srcId="{5D6DB840-298A-463E-9FD8-2432474F47F6}" destId="{1C5B6864-E54F-4C87-80F2-878289019C2A}" srcOrd="0" destOrd="0" parTransId="{E2D6519D-0233-4947-96C7-FE990679CEF6}" sibTransId="{F4045324-DF1C-47BE-9BBF-61671319B58F}"/>
    <dgm:cxn modelId="{1C2D4656-78A2-4CA8-B11C-BD6EDF8A25C7}" srcId="{5D6DB840-298A-463E-9FD8-2432474F47F6}" destId="{5C0814EA-8C1B-4D07-830D-84021CA361D8}" srcOrd="1" destOrd="0" parTransId="{3ED1BCF7-81E5-4DFC-B5A6-476E6DE85384}" sibTransId="{59A21B64-8E7B-4A24-87EF-FF2830AD2B80}"/>
    <dgm:cxn modelId="{7A0A8881-C0D2-4716-B61B-5CC9A6122B62}" type="presOf" srcId="{5D6DB840-298A-463E-9FD8-2432474F47F6}" destId="{3134B2D1-C3D3-42B6-987B-2D634E29A2E1}" srcOrd="0" destOrd="0" presId="urn:microsoft.com/office/officeart/2005/8/layout/target3"/>
    <dgm:cxn modelId="{C43C4299-AD93-4353-A0B3-BBB92A973DEC}" type="presOf" srcId="{5D6DB840-298A-463E-9FD8-2432474F47F6}" destId="{281786EB-8316-45E7-8E9B-C3FF89DD050D}" srcOrd="1" destOrd="0" presId="urn:microsoft.com/office/officeart/2005/8/layout/target3"/>
    <dgm:cxn modelId="{196731A2-AC81-4CD9-8F88-1C3C746EFF41}" type="presOf" srcId="{5C0814EA-8C1B-4D07-830D-84021CA361D8}" destId="{7F9807DB-83B0-4A50-A8A4-E3D9811E4178}" srcOrd="0" destOrd="1" presId="urn:microsoft.com/office/officeart/2005/8/layout/target3"/>
    <dgm:cxn modelId="{E1FE21CF-94FD-40D7-89E2-F35D6BC21F29}" type="presOf" srcId="{1C5B6864-E54F-4C87-80F2-878289019C2A}" destId="{7F9807DB-83B0-4A50-A8A4-E3D9811E4178}" srcOrd="0" destOrd="0" presId="urn:microsoft.com/office/officeart/2005/8/layout/target3"/>
    <dgm:cxn modelId="{8AFF6CD5-FF91-4211-9532-2714E4BC5EE2}" type="presOf" srcId="{74C5003B-4B40-4390-A525-52E91B7E31E2}" destId="{192148D7-6102-4067-B714-DFDFC2E51E09}" srcOrd="0" destOrd="0" presId="urn:microsoft.com/office/officeart/2005/8/layout/target3"/>
    <dgm:cxn modelId="{A954FAF6-CAAD-4090-BAC2-CEB862AE96A2}" type="presOf" srcId="{77248511-6DA8-4B58-A2BB-3D14660D610A}" destId="{7F9807DB-83B0-4A50-A8A4-E3D9811E4178}" srcOrd="0" destOrd="2" presId="urn:microsoft.com/office/officeart/2005/8/layout/target3"/>
    <dgm:cxn modelId="{1D8217F7-9730-4995-A991-14E95EF7695F}" type="presParOf" srcId="{192148D7-6102-4067-B714-DFDFC2E51E09}" destId="{5E9CC738-73A7-4515-A4CC-CE3CF2B0D8FB}" srcOrd="0" destOrd="0" presId="urn:microsoft.com/office/officeart/2005/8/layout/target3"/>
    <dgm:cxn modelId="{29366DEE-33CA-4BC5-ABC4-85AE9424CCCD}" type="presParOf" srcId="{192148D7-6102-4067-B714-DFDFC2E51E09}" destId="{CDB7991B-38BC-405B-8ABF-DB335DF0B921}" srcOrd="1" destOrd="0" presId="urn:microsoft.com/office/officeart/2005/8/layout/target3"/>
    <dgm:cxn modelId="{36D97D7D-05C9-492F-9F27-ED029DAFA3E4}" type="presParOf" srcId="{192148D7-6102-4067-B714-DFDFC2E51E09}" destId="{3134B2D1-C3D3-42B6-987B-2D634E29A2E1}" srcOrd="2" destOrd="0" presId="urn:microsoft.com/office/officeart/2005/8/layout/target3"/>
    <dgm:cxn modelId="{D777B681-5C0C-49E8-BF19-91CC3FD82793}" type="presParOf" srcId="{192148D7-6102-4067-B714-DFDFC2E51E09}" destId="{281786EB-8316-45E7-8E9B-C3FF89DD050D}" srcOrd="3" destOrd="0" presId="urn:microsoft.com/office/officeart/2005/8/layout/target3"/>
    <dgm:cxn modelId="{8492151C-8629-4209-98E1-F91BB8989244}" type="presParOf" srcId="{192148D7-6102-4067-B714-DFDFC2E51E09}" destId="{7F9807DB-83B0-4A50-A8A4-E3D9811E4178}" srcOrd="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5519204-4D3B-4A7D-AC0C-30FCFB9DE06C}" type="doc">
      <dgm:prSet loTypeId="urn:microsoft.com/office/officeart/2005/8/layout/target3" loCatId="relationship" qsTypeId="urn:microsoft.com/office/officeart/2005/8/quickstyle/simple2" qsCatId="simple" csTypeId="urn:microsoft.com/office/officeart/2005/8/colors/accent1_5" csCatId="accent1" phldr="1"/>
      <dgm:spPr/>
      <dgm:t>
        <a:bodyPr/>
        <a:lstStyle/>
        <a:p>
          <a:endParaRPr lang="es-CR"/>
        </a:p>
      </dgm:t>
    </dgm:pt>
    <dgm:pt modelId="{EB334CB3-29FD-4EB0-A3ED-C41162346CD4}">
      <dgm:prSet custT="1"/>
      <dgm:spPr/>
      <dgm:t>
        <a:bodyPr/>
        <a:lstStyle/>
        <a:p>
          <a:r>
            <a:rPr lang="es-ES" sz="2000" dirty="0"/>
            <a:t>Posición de los ciudadanos: políticas gubernamentales que favorezcan el interés nacional</a:t>
          </a:r>
          <a:endParaRPr lang="es-CR" sz="2000" dirty="0"/>
        </a:p>
      </dgm:t>
    </dgm:pt>
    <dgm:pt modelId="{EB39260B-9503-4F3B-B95C-45AC018E3D59}" type="parTrans" cxnId="{28C1950F-DED2-4DD3-AB15-AF382BA0B49E}">
      <dgm:prSet/>
      <dgm:spPr/>
      <dgm:t>
        <a:bodyPr/>
        <a:lstStyle/>
        <a:p>
          <a:endParaRPr lang="es-CR"/>
        </a:p>
      </dgm:t>
    </dgm:pt>
    <dgm:pt modelId="{B826E725-BA22-43DD-BBCD-3EAFC8D30B2F}" type="sibTrans" cxnId="{28C1950F-DED2-4DD3-AB15-AF382BA0B49E}">
      <dgm:prSet/>
      <dgm:spPr/>
      <dgm:t>
        <a:bodyPr/>
        <a:lstStyle/>
        <a:p>
          <a:endParaRPr lang="es-CR"/>
        </a:p>
      </dgm:t>
    </dgm:pt>
    <dgm:pt modelId="{97261E56-770E-4681-9631-B7F91BDDD147}">
      <dgm:prSet custT="1"/>
      <dgm:spPr/>
      <dgm:t>
        <a:bodyPr/>
        <a:lstStyle/>
        <a:p>
          <a:r>
            <a:rPr lang="es-ES" sz="1600" dirty="0"/>
            <a:t>Entender las reacciones ante la IED tiene que ver con:</a:t>
          </a:r>
          <a:endParaRPr lang="es-CR" sz="1600" dirty="0"/>
        </a:p>
      </dgm:t>
    </dgm:pt>
    <dgm:pt modelId="{20115B49-A694-41DA-BECB-44AFCBB05068}" type="parTrans" cxnId="{656FF752-327E-4D83-BD26-B5D5C051E080}">
      <dgm:prSet/>
      <dgm:spPr/>
      <dgm:t>
        <a:bodyPr/>
        <a:lstStyle/>
        <a:p>
          <a:endParaRPr lang="es-CR"/>
        </a:p>
      </dgm:t>
    </dgm:pt>
    <dgm:pt modelId="{EA51E95F-4B46-4FC0-80C7-6B43DA6FFF29}" type="sibTrans" cxnId="{656FF752-327E-4D83-BD26-B5D5C051E080}">
      <dgm:prSet/>
      <dgm:spPr/>
      <dgm:t>
        <a:bodyPr/>
        <a:lstStyle/>
        <a:p>
          <a:endParaRPr lang="es-CR"/>
        </a:p>
      </dgm:t>
    </dgm:pt>
    <dgm:pt modelId="{9DF1E510-A68F-44C2-9ED1-ED64BC9FE76C}">
      <dgm:prSet custT="1"/>
      <dgm:spPr/>
      <dgm:t>
        <a:bodyPr/>
        <a:lstStyle/>
        <a:p>
          <a:r>
            <a:rPr lang="es-ES" sz="1600" dirty="0"/>
            <a:t>Las decisiones de quienes realizan la IED (EMN)</a:t>
          </a:r>
          <a:endParaRPr lang="es-CR" sz="1600" dirty="0"/>
        </a:p>
      </dgm:t>
    </dgm:pt>
    <dgm:pt modelId="{36935366-5663-4664-ABDF-2D592FFD8A32}" type="parTrans" cxnId="{64A3AC51-903C-408F-94C1-24A7D0DDB7E8}">
      <dgm:prSet/>
      <dgm:spPr/>
      <dgm:t>
        <a:bodyPr/>
        <a:lstStyle/>
        <a:p>
          <a:endParaRPr lang="es-CR"/>
        </a:p>
      </dgm:t>
    </dgm:pt>
    <dgm:pt modelId="{46CF7742-841C-48EA-A078-D0C796386195}" type="sibTrans" cxnId="{64A3AC51-903C-408F-94C1-24A7D0DDB7E8}">
      <dgm:prSet/>
      <dgm:spPr/>
      <dgm:t>
        <a:bodyPr/>
        <a:lstStyle/>
        <a:p>
          <a:endParaRPr lang="es-CR"/>
        </a:p>
      </dgm:t>
    </dgm:pt>
    <dgm:pt modelId="{396834CF-7F60-4944-9298-88D864C562EB}">
      <dgm:prSet custT="1"/>
      <dgm:spPr/>
      <dgm:t>
        <a:bodyPr/>
        <a:lstStyle/>
        <a:p>
          <a:r>
            <a:rPr lang="es-ES" sz="1600" dirty="0"/>
            <a:t>Posibles efectos en los países que la reciben</a:t>
          </a:r>
          <a:endParaRPr lang="es-CR" sz="1600" dirty="0"/>
        </a:p>
      </dgm:t>
    </dgm:pt>
    <dgm:pt modelId="{806DCFC0-7100-4445-AF14-1AA456E4D2EF}" type="parTrans" cxnId="{386ECAAC-0600-40F4-A546-ABC09E5268AB}">
      <dgm:prSet/>
      <dgm:spPr/>
      <dgm:t>
        <a:bodyPr/>
        <a:lstStyle/>
        <a:p>
          <a:endParaRPr lang="es-CR"/>
        </a:p>
      </dgm:t>
    </dgm:pt>
    <dgm:pt modelId="{1DDAD9DF-6858-4B74-90B8-B430959263F6}" type="sibTrans" cxnId="{386ECAAC-0600-40F4-A546-ABC09E5268AB}">
      <dgm:prSet/>
      <dgm:spPr/>
      <dgm:t>
        <a:bodyPr/>
        <a:lstStyle/>
        <a:p>
          <a:endParaRPr lang="es-CR"/>
        </a:p>
      </dgm:t>
    </dgm:pt>
    <dgm:pt modelId="{7425493E-2A99-4E7D-AFDA-E35886D3E88B}">
      <dgm:prSet custT="1"/>
      <dgm:spPr/>
      <dgm:t>
        <a:bodyPr/>
        <a:lstStyle/>
        <a:p>
          <a:r>
            <a:rPr lang="es-ES" sz="2800" dirty="0"/>
            <a:t>Tres áreas de acción para evaluar</a:t>
          </a:r>
          <a:endParaRPr lang="es-CR" sz="2800" dirty="0"/>
        </a:p>
      </dgm:t>
    </dgm:pt>
    <dgm:pt modelId="{35E1DFAB-9A1C-4FD4-9551-FE0DB314995C}" type="parTrans" cxnId="{EE0C4FD0-0D09-4203-B156-FA0C037F7CEA}">
      <dgm:prSet/>
      <dgm:spPr/>
      <dgm:t>
        <a:bodyPr/>
        <a:lstStyle/>
        <a:p>
          <a:endParaRPr lang="es-CR"/>
        </a:p>
      </dgm:t>
    </dgm:pt>
    <dgm:pt modelId="{EEE59369-4A92-449E-864A-4ED75A8F95F6}" type="sibTrans" cxnId="{EE0C4FD0-0D09-4203-B156-FA0C037F7CEA}">
      <dgm:prSet/>
      <dgm:spPr/>
      <dgm:t>
        <a:bodyPr/>
        <a:lstStyle/>
        <a:p>
          <a:endParaRPr lang="es-CR"/>
        </a:p>
      </dgm:t>
    </dgm:pt>
    <dgm:pt modelId="{4AAD1AB0-6A80-42C5-8CA7-DDAD7F00C23B}">
      <dgm:prSet custT="1"/>
      <dgm:spPr/>
      <dgm:t>
        <a:bodyPr/>
        <a:lstStyle/>
        <a:p>
          <a:r>
            <a:rPr lang="es-CR" sz="1200" dirty="0">
              <a:effectLst>
                <a:outerShdw blurRad="38100" dist="38100" dir="2700000" algn="tl">
                  <a:srgbClr val="000000">
                    <a:alpha val="43137"/>
                  </a:srgbClr>
                </a:outerShdw>
              </a:effectLst>
            </a:rPr>
            <a:t>Equilibrios entre las partes interesadas</a:t>
          </a:r>
          <a:r>
            <a:rPr lang="es-CR" sz="1200" dirty="0"/>
            <a:t>:</a:t>
          </a:r>
        </a:p>
      </dgm:t>
    </dgm:pt>
    <dgm:pt modelId="{5A0FF258-8F41-477B-9938-ABDB1FCC752A}" type="parTrans" cxnId="{1C24C1EE-BED9-42B8-89CA-899E0E406074}">
      <dgm:prSet/>
      <dgm:spPr/>
      <dgm:t>
        <a:bodyPr/>
        <a:lstStyle/>
        <a:p>
          <a:endParaRPr lang="es-CR"/>
        </a:p>
      </dgm:t>
    </dgm:pt>
    <dgm:pt modelId="{6F3005CE-985D-4548-B3DE-6CAC06BAAD9C}" type="sibTrans" cxnId="{1C24C1EE-BED9-42B8-89CA-899E0E406074}">
      <dgm:prSet/>
      <dgm:spPr/>
      <dgm:t>
        <a:bodyPr/>
        <a:lstStyle/>
        <a:p>
          <a:endParaRPr lang="es-CR"/>
        </a:p>
      </dgm:t>
    </dgm:pt>
    <dgm:pt modelId="{C817351F-B5FB-4F7E-B2C7-2837C13023A8}">
      <dgm:prSet custT="1"/>
      <dgm:spPr/>
      <dgm:t>
        <a:bodyPr/>
        <a:lstStyle/>
        <a:p>
          <a:r>
            <a:rPr lang="es-CR" sz="1200" dirty="0"/>
            <a:t>Accionistas, empleados, clientes, proveedores y la sociedad en general.</a:t>
          </a:r>
        </a:p>
      </dgm:t>
    </dgm:pt>
    <dgm:pt modelId="{C69A2444-44B4-4872-B238-95F402AF46D7}" type="parTrans" cxnId="{78E8B685-0C5E-4542-A5CD-95083ABB9114}">
      <dgm:prSet/>
      <dgm:spPr/>
      <dgm:t>
        <a:bodyPr/>
        <a:lstStyle/>
        <a:p>
          <a:endParaRPr lang="es-CR"/>
        </a:p>
      </dgm:t>
    </dgm:pt>
    <dgm:pt modelId="{56AB9798-10D7-4F06-8CC0-D10E376F6A57}" type="sibTrans" cxnId="{78E8B685-0C5E-4542-A5CD-95083ABB9114}">
      <dgm:prSet/>
      <dgm:spPr/>
      <dgm:t>
        <a:bodyPr/>
        <a:lstStyle/>
        <a:p>
          <a:endParaRPr lang="es-CR"/>
        </a:p>
      </dgm:t>
    </dgm:pt>
    <dgm:pt modelId="{6180185F-F626-47FD-9B8A-2F40A2D76F7F}">
      <dgm:prSet custT="1"/>
      <dgm:spPr/>
      <dgm:t>
        <a:bodyPr/>
        <a:lstStyle/>
        <a:p>
          <a:r>
            <a:rPr lang="es-CR" sz="1200" dirty="0">
              <a:effectLst>
                <a:outerShdw blurRad="38100" dist="38100" dir="2700000" algn="tl">
                  <a:srgbClr val="000000">
                    <a:alpha val="43137"/>
                  </a:srgbClr>
                </a:outerShdw>
              </a:effectLst>
            </a:rPr>
            <a:t>Relaciones de causa y efecto: </a:t>
          </a:r>
        </a:p>
      </dgm:t>
    </dgm:pt>
    <dgm:pt modelId="{72059E28-14BD-4352-B3D0-6F305F2D4BF9}" type="parTrans" cxnId="{15A64078-882B-4085-B452-3CD6F2AE4CD2}">
      <dgm:prSet/>
      <dgm:spPr/>
      <dgm:t>
        <a:bodyPr/>
        <a:lstStyle/>
        <a:p>
          <a:endParaRPr lang="es-CR"/>
        </a:p>
      </dgm:t>
    </dgm:pt>
    <dgm:pt modelId="{0BE2C5BE-1EF1-4DF7-A095-F5716881C6C9}" type="sibTrans" cxnId="{15A64078-882B-4085-B452-3CD6F2AE4CD2}">
      <dgm:prSet/>
      <dgm:spPr/>
      <dgm:t>
        <a:bodyPr/>
        <a:lstStyle/>
        <a:p>
          <a:endParaRPr lang="es-CR"/>
        </a:p>
      </dgm:t>
    </dgm:pt>
    <dgm:pt modelId="{CAF0B53C-7948-4A98-9CB3-2833CBE14D26}">
      <dgm:prSet custT="1"/>
      <dgm:spPr/>
      <dgm:t>
        <a:bodyPr/>
        <a:lstStyle/>
        <a:p>
          <a:r>
            <a:rPr lang="es-CR" sz="1200" dirty="0"/>
            <a:t>Ej. Desempleo – IED. Dificultad de establecer causalidades.</a:t>
          </a:r>
        </a:p>
      </dgm:t>
    </dgm:pt>
    <dgm:pt modelId="{C9049BF0-997C-4868-B061-088A579745FB}" type="parTrans" cxnId="{62F25632-D24D-436D-8165-049F441658CB}">
      <dgm:prSet/>
      <dgm:spPr/>
      <dgm:t>
        <a:bodyPr/>
        <a:lstStyle/>
        <a:p>
          <a:endParaRPr lang="es-CR"/>
        </a:p>
      </dgm:t>
    </dgm:pt>
    <dgm:pt modelId="{45ECB77B-74B0-4164-AE32-DDD208983AD8}" type="sibTrans" cxnId="{62F25632-D24D-436D-8165-049F441658CB}">
      <dgm:prSet/>
      <dgm:spPr/>
      <dgm:t>
        <a:bodyPr/>
        <a:lstStyle/>
        <a:p>
          <a:endParaRPr lang="es-CR"/>
        </a:p>
      </dgm:t>
    </dgm:pt>
    <dgm:pt modelId="{C85D0BC2-70BB-4EA3-80E3-C63BA7CFD82F}">
      <dgm:prSet custT="1"/>
      <dgm:spPr/>
      <dgm:t>
        <a:bodyPr/>
        <a:lstStyle/>
        <a:p>
          <a:r>
            <a:rPr lang="es-CR" sz="1200" dirty="0">
              <a:effectLst>
                <a:outerShdw blurRad="38100" dist="38100" dir="2700000" algn="tl">
                  <a:srgbClr val="000000">
                    <a:alpha val="43137"/>
                  </a:srgbClr>
                </a:outerShdw>
              </a:effectLst>
            </a:rPr>
            <a:t>Efectos individuales y agregados: E</a:t>
          </a:r>
          <a:r>
            <a:rPr lang="es-CR" sz="1200" dirty="0"/>
            <a:t>MN tienen variada forma, tamaños y funciones.</a:t>
          </a:r>
        </a:p>
      </dgm:t>
    </dgm:pt>
    <dgm:pt modelId="{5D77C643-A114-4576-8221-20241EC3C4A9}" type="parTrans" cxnId="{89139DED-6935-46A8-8349-F7EB177F6FA4}">
      <dgm:prSet/>
      <dgm:spPr/>
      <dgm:t>
        <a:bodyPr/>
        <a:lstStyle/>
        <a:p>
          <a:endParaRPr lang="es-CR"/>
        </a:p>
      </dgm:t>
    </dgm:pt>
    <dgm:pt modelId="{FF3B3414-894F-4908-BA61-11D7E2C01F43}" type="sibTrans" cxnId="{89139DED-6935-46A8-8349-F7EB177F6FA4}">
      <dgm:prSet/>
      <dgm:spPr/>
      <dgm:t>
        <a:bodyPr/>
        <a:lstStyle/>
        <a:p>
          <a:endParaRPr lang="es-CR"/>
        </a:p>
      </dgm:t>
    </dgm:pt>
    <dgm:pt modelId="{ADC39AB2-78FA-495F-80CB-2AEB797B7DEB}">
      <dgm:prSet custT="1"/>
      <dgm:spPr/>
      <dgm:t>
        <a:bodyPr/>
        <a:lstStyle/>
        <a:p>
          <a:r>
            <a:rPr lang="es-CR" sz="1200" dirty="0"/>
            <a:t>Tienen diferentes impactos en el ambiente local. Difícil hacer generalizaciones.</a:t>
          </a:r>
        </a:p>
      </dgm:t>
    </dgm:pt>
    <dgm:pt modelId="{6895437F-B0ED-4BD2-B28B-CAF4D4476E3E}" type="parTrans" cxnId="{09771226-B0C4-4229-B82B-FCC5257E3422}">
      <dgm:prSet/>
      <dgm:spPr/>
      <dgm:t>
        <a:bodyPr/>
        <a:lstStyle/>
        <a:p>
          <a:endParaRPr lang="es-CR"/>
        </a:p>
      </dgm:t>
    </dgm:pt>
    <dgm:pt modelId="{F2D69582-E20F-47BE-AB85-F5BE92D1190A}" type="sibTrans" cxnId="{09771226-B0C4-4229-B82B-FCC5257E3422}">
      <dgm:prSet/>
      <dgm:spPr/>
      <dgm:t>
        <a:bodyPr/>
        <a:lstStyle/>
        <a:p>
          <a:endParaRPr lang="es-CR"/>
        </a:p>
      </dgm:t>
    </dgm:pt>
    <dgm:pt modelId="{F5232D6C-AD6B-4AA5-81BB-BEF04E01608A}" type="pres">
      <dgm:prSet presAssocID="{A5519204-4D3B-4A7D-AC0C-30FCFB9DE06C}" presName="Name0" presStyleCnt="0">
        <dgm:presLayoutVars>
          <dgm:chMax val="7"/>
          <dgm:dir/>
          <dgm:animLvl val="lvl"/>
          <dgm:resizeHandles val="exact"/>
        </dgm:presLayoutVars>
      </dgm:prSet>
      <dgm:spPr/>
    </dgm:pt>
    <dgm:pt modelId="{5342E8AA-5E5E-419B-8331-7C87609EA9DD}" type="pres">
      <dgm:prSet presAssocID="{EB334CB3-29FD-4EB0-A3ED-C41162346CD4}" presName="circle1" presStyleLbl="node1" presStyleIdx="0" presStyleCnt="2"/>
      <dgm:spPr/>
    </dgm:pt>
    <dgm:pt modelId="{C23A7029-66C7-4A7A-9E65-627C330F976A}" type="pres">
      <dgm:prSet presAssocID="{EB334CB3-29FD-4EB0-A3ED-C41162346CD4}" presName="space" presStyleCnt="0"/>
      <dgm:spPr/>
    </dgm:pt>
    <dgm:pt modelId="{C57197B1-B7AF-457D-A51A-1F8E9A312A5C}" type="pres">
      <dgm:prSet presAssocID="{EB334CB3-29FD-4EB0-A3ED-C41162346CD4}" presName="rect1" presStyleLbl="alignAcc1" presStyleIdx="0" presStyleCnt="2"/>
      <dgm:spPr/>
    </dgm:pt>
    <dgm:pt modelId="{1E818B4A-107A-42F7-99AA-F639027C9DB7}" type="pres">
      <dgm:prSet presAssocID="{7425493E-2A99-4E7D-AFDA-E35886D3E88B}" presName="vertSpace2" presStyleLbl="node1" presStyleIdx="0" presStyleCnt="2"/>
      <dgm:spPr/>
    </dgm:pt>
    <dgm:pt modelId="{6A3C3AD0-CB3F-483A-AC0D-152CD741A068}" type="pres">
      <dgm:prSet presAssocID="{7425493E-2A99-4E7D-AFDA-E35886D3E88B}" presName="circle2" presStyleLbl="node1" presStyleIdx="1" presStyleCnt="2"/>
      <dgm:spPr/>
    </dgm:pt>
    <dgm:pt modelId="{0FAF8A07-AAFC-4376-A3A3-41C5F32BF015}" type="pres">
      <dgm:prSet presAssocID="{7425493E-2A99-4E7D-AFDA-E35886D3E88B}" presName="rect2" presStyleLbl="alignAcc1" presStyleIdx="1" presStyleCnt="2"/>
      <dgm:spPr/>
    </dgm:pt>
    <dgm:pt modelId="{AEB57B02-A040-4CEE-A1C7-00020DC8033D}" type="pres">
      <dgm:prSet presAssocID="{EB334CB3-29FD-4EB0-A3ED-C41162346CD4}" presName="rect1ParTx" presStyleLbl="alignAcc1" presStyleIdx="1" presStyleCnt="2">
        <dgm:presLayoutVars>
          <dgm:chMax val="1"/>
          <dgm:bulletEnabled val="1"/>
        </dgm:presLayoutVars>
      </dgm:prSet>
      <dgm:spPr/>
    </dgm:pt>
    <dgm:pt modelId="{5C460D24-1CE8-4120-BE03-E5074AFE894C}" type="pres">
      <dgm:prSet presAssocID="{EB334CB3-29FD-4EB0-A3ED-C41162346CD4}" presName="rect1ChTx" presStyleLbl="alignAcc1" presStyleIdx="1" presStyleCnt="2">
        <dgm:presLayoutVars>
          <dgm:bulletEnabled val="1"/>
        </dgm:presLayoutVars>
      </dgm:prSet>
      <dgm:spPr/>
    </dgm:pt>
    <dgm:pt modelId="{70BC3337-D314-49AD-B192-0AB56EBB42B1}" type="pres">
      <dgm:prSet presAssocID="{7425493E-2A99-4E7D-AFDA-E35886D3E88B}" presName="rect2ParTx" presStyleLbl="alignAcc1" presStyleIdx="1" presStyleCnt="2">
        <dgm:presLayoutVars>
          <dgm:chMax val="1"/>
          <dgm:bulletEnabled val="1"/>
        </dgm:presLayoutVars>
      </dgm:prSet>
      <dgm:spPr/>
    </dgm:pt>
    <dgm:pt modelId="{6D61E183-95D8-4590-B4B7-C7774449A89A}" type="pres">
      <dgm:prSet presAssocID="{7425493E-2A99-4E7D-AFDA-E35886D3E88B}" presName="rect2ChTx" presStyleLbl="alignAcc1" presStyleIdx="1" presStyleCnt="2" custScaleX="109964">
        <dgm:presLayoutVars>
          <dgm:bulletEnabled val="1"/>
        </dgm:presLayoutVars>
      </dgm:prSet>
      <dgm:spPr/>
    </dgm:pt>
  </dgm:ptLst>
  <dgm:cxnLst>
    <dgm:cxn modelId="{28C1950F-DED2-4DD3-AB15-AF382BA0B49E}" srcId="{A5519204-4D3B-4A7D-AC0C-30FCFB9DE06C}" destId="{EB334CB3-29FD-4EB0-A3ED-C41162346CD4}" srcOrd="0" destOrd="0" parTransId="{EB39260B-9503-4F3B-B95C-45AC018E3D59}" sibTransId="{B826E725-BA22-43DD-BBCD-3EAFC8D30B2F}"/>
    <dgm:cxn modelId="{09771226-B0C4-4229-B82B-FCC5257E3422}" srcId="{C85D0BC2-70BB-4EA3-80E3-C63BA7CFD82F}" destId="{ADC39AB2-78FA-495F-80CB-2AEB797B7DEB}" srcOrd="0" destOrd="0" parTransId="{6895437F-B0ED-4BD2-B28B-CAF4D4476E3E}" sibTransId="{F2D69582-E20F-47BE-AB85-F5BE92D1190A}"/>
    <dgm:cxn modelId="{62F25632-D24D-436D-8165-049F441658CB}" srcId="{6180185F-F626-47FD-9B8A-2F40A2D76F7F}" destId="{CAF0B53C-7948-4A98-9CB3-2833CBE14D26}" srcOrd="0" destOrd="0" parTransId="{C9049BF0-997C-4868-B061-088A579745FB}" sibTransId="{45ECB77B-74B0-4164-AE32-DDD208983AD8}"/>
    <dgm:cxn modelId="{69965633-7F4C-41F0-AEF1-AFF13A5115B8}" type="presOf" srcId="{ADC39AB2-78FA-495F-80CB-2AEB797B7DEB}" destId="{6D61E183-95D8-4590-B4B7-C7774449A89A}" srcOrd="0" destOrd="5" presId="urn:microsoft.com/office/officeart/2005/8/layout/target3"/>
    <dgm:cxn modelId="{04C64844-851F-4553-8179-A7788998963D}" type="presOf" srcId="{CAF0B53C-7948-4A98-9CB3-2833CBE14D26}" destId="{6D61E183-95D8-4590-B4B7-C7774449A89A}" srcOrd="0" destOrd="3" presId="urn:microsoft.com/office/officeart/2005/8/layout/target3"/>
    <dgm:cxn modelId="{86ECD064-8DE3-4F60-889B-906A839902CF}" type="presOf" srcId="{4AAD1AB0-6A80-42C5-8CA7-DDAD7F00C23B}" destId="{6D61E183-95D8-4590-B4B7-C7774449A89A}" srcOrd="0" destOrd="0" presId="urn:microsoft.com/office/officeart/2005/8/layout/target3"/>
    <dgm:cxn modelId="{444C2D69-E2A3-48A6-815D-1170B064AAD0}" type="presOf" srcId="{6180185F-F626-47FD-9B8A-2F40A2D76F7F}" destId="{6D61E183-95D8-4590-B4B7-C7774449A89A}" srcOrd="0" destOrd="2" presId="urn:microsoft.com/office/officeart/2005/8/layout/target3"/>
    <dgm:cxn modelId="{64A3AC51-903C-408F-94C1-24A7D0DDB7E8}" srcId="{EB334CB3-29FD-4EB0-A3ED-C41162346CD4}" destId="{9DF1E510-A68F-44C2-9ED1-ED64BC9FE76C}" srcOrd="1" destOrd="0" parTransId="{36935366-5663-4664-ABDF-2D592FFD8A32}" sibTransId="{46CF7742-841C-48EA-A078-D0C796386195}"/>
    <dgm:cxn modelId="{656FF752-327E-4D83-BD26-B5D5C051E080}" srcId="{EB334CB3-29FD-4EB0-A3ED-C41162346CD4}" destId="{97261E56-770E-4681-9631-B7F91BDDD147}" srcOrd="0" destOrd="0" parTransId="{20115B49-A694-41DA-BECB-44AFCBB05068}" sibTransId="{EA51E95F-4B46-4FC0-80C7-6B43DA6FFF29}"/>
    <dgm:cxn modelId="{15A64078-882B-4085-B452-3CD6F2AE4CD2}" srcId="{7425493E-2A99-4E7D-AFDA-E35886D3E88B}" destId="{6180185F-F626-47FD-9B8A-2F40A2D76F7F}" srcOrd="1" destOrd="0" parTransId="{72059E28-14BD-4352-B3D0-6F305F2D4BF9}" sibTransId="{0BE2C5BE-1EF1-4DF7-A095-F5716881C6C9}"/>
    <dgm:cxn modelId="{B7BBEF58-C795-4599-BA8E-CD40FEF71A35}" type="presOf" srcId="{EB334CB3-29FD-4EB0-A3ED-C41162346CD4}" destId="{AEB57B02-A040-4CEE-A1C7-00020DC8033D}" srcOrd="1" destOrd="0" presId="urn:microsoft.com/office/officeart/2005/8/layout/target3"/>
    <dgm:cxn modelId="{78E8B685-0C5E-4542-A5CD-95083ABB9114}" srcId="{4AAD1AB0-6A80-42C5-8CA7-DDAD7F00C23B}" destId="{C817351F-B5FB-4F7E-B2C7-2837C13023A8}" srcOrd="0" destOrd="0" parTransId="{C69A2444-44B4-4872-B238-95F402AF46D7}" sibTransId="{56AB9798-10D7-4F06-8CC0-D10E376F6A57}"/>
    <dgm:cxn modelId="{96A0E89C-575C-4248-AF4D-A34D91FBD9E8}" type="presOf" srcId="{C85D0BC2-70BB-4EA3-80E3-C63BA7CFD82F}" destId="{6D61E183-95D8-4590-B4B7-C7774449A89A}" srcOrd="0" destOrd="4" presId="urn:microsoft.com/office/officeart/2005/8/layout/target3"/>
    <dgm:cxn modelId="{891810A4-0EBB-48F0-885E-DC361908DF40}" type="presOf" srcId="{7425493E-2A99-4E7D-AFDA-E35886D3E88B}" destId="{70BC3337-D314-49AD-B192-0AB56EBB42B1}" srcOrd="1" destOrd="0" presId="urn:microsoft.com/office/officeart/2005/8/layout/target3"/>
    <dgm:cxn modelId="{386ECAAC-0600-40F4-A546-ABC09E5268AB}" srcId="{EB334CB3-29FD-4EB0-A3ED-C41162346CD4}" destId="{396834CF-7F60-4944-9298-88D864C562EB}" srcOrd="2" destOrd="0" parTransId="{806DCFC0-7100-4445-AF14-1AA456E4D2EF}" sibTransId="{1DDAD9DF-6858-4B74-90B8-B430959263F6}"/>
    <dgm:cxn modelId="{95858EB4-5CE4-47EE-B720-63213A0D51C3}" type="presOf" srcId="{396834CF-7F60-4944-9298-88D864C562EB}" destId="{5C460D24-1CE8-4120-BE03-E5074AFE894C}" srcOrd="0" destOrd="2" presId="urn:microsoft.com/office/officeart/2005/8/layout/target3"/>
    <dgm:cxn modelId="{EB9909B5-1A0D-4FBA-8ACF-0E7AA872BFEB}" type="presOf" srcId="{EB334CB3-29FD-4EB0-A3ED-C41162346CD4}" destId="{C57197B1-B7AF-457D-A51A-1F8E9A312A5C}" srcOrd="0" destOrd="0" presId="urn:microsoft.com/office/officeart/2005/8/layout/target3"/>
    <dgm:cxn modelId="{42042BC6-F731-4C10-983A-5A5513DC417C}" type="presOf" srcId="{C817351F-B5FB-4F7E-B2C7-2837C13023A8}" destId="{6D61E183-95D8-4590-B4B7-C7774449A89A}" srcOrd="0" destOrd="1" presId="urn:microsoft.com/office/officeart/2005/8/layout/target3"/>
    <dgm:cxn modelId="{7B9B80C9-E1FC-481A-B504-23A4AAAA487E}" type="presOf" srcId="{9DF1E510-A68F-44C2-9ED1-ED64BC9FE76C}" destId="{5C460D24-1CE8-4120-BE03-E5074AFE894C}" srcOrd="0" destOrd="1" presId="urn:microsoft.com/office/officeart/2005/8/layout/target3"/>
    <dgm:cxn modelId="{EE0C4FD0-0D09-4203-B156-FA0C037F7CEA}" srcId="{A5519204-4D3B-4A7D-AC0C-30FCFB9DE06C}" destId="{7425493E-2A99-4E7D-AFDA-E35886D3E88B}" srcOrd="1" destOrd="0" parTransId="{35E1DFAB-9A1C-4FD4-9551-FE0DB314995C}" sibTransId="{EEE59369-4A92-449E-864A-4ED75A8F95F6}"/>
    <dgm:cxn modelId="{C9BB9DE9-B007-4367-875C-19E1DB4B61F6}" type="presOf" srcId="{A5519204-4D3B-4A7D-AC0C-30FCFB9DE06C}" destId="{F5232D6C-AD6B-4AA5-81BB-BEF04E01608A}" srcOrd="0" destOrd="0" presId="urn:microsoft.com/office/officeart/2005/8/layout/target3"/>
    <dgm:cxn modelId="{E3BC3FEA-DB5F-408E-932B-B2C1F6C13150}" type="presOf" srcId="{97261E56-770E-4681-9631-B7F91BDDD147}" destId="{5C460D24-1CE8-4120-BE03-E5074AFE894C}" srcOrd="0" destOrd="0" presId="urn:microsoft.com/office/officeart/2005/8/layout/target3"/>
    <dgm:cxn modelId="{89139DED-6935-46A8-8349-F7EB177F6FA4}" srcId="{7425493E-2A99-4E7D-AFDA-E35886D3E88B}" destId="{C85D0BC2-70BB-4EA3-80E3-C63BA7CFD82F}" srcOrd="2" destOrd="0" parTransId="{5D77C643-A114-4576-8221-20241EC3C4A9}" sibTransId="{FF3B3414-894F-4908-BA61-11D7E2C01F43}"/>
    <dgm:cxn modelId="{1C24C1EE-BED9-42B8-89CA-899E0E406074}" srcId="{7425493E-2A99-4E7D-AFDA-E35886D3E88B}" destId="{4AAD1AB0-6A80-42C5-8CA7-DDAD7F00C23B}" srcOrd="0" destOrd="0" parTransId="{5A0FF258-8F41-477B-9938-ABDB1FCC752A}" sibTransId="{6F3005CE-985D-4548-B3DE-6CAC06BAAD9C}"/>
    <dgm:cxn modelId="{15524AFE-63FD-4BBA-9AC9-6389B4D8D539}" type="presOf" srcId="{7425493E-2A99-4E7D-AFDA-E35886D3E88B}" destId="{0FAF8A07-AAFC-4376-A3A3-41C5F32BF015}" srcOrd="0" destOrd="0" presId="urn:microsoft.com/office/officeart/2005/8/layout/target3"/>
    <dgm:cxn modelId="{7125B320-3668-4A04-A36A-B4C487F5FCEE}" type="presParOf" srcId="{F5232D6C-AD6B-4AA5-81BB-BEF04E01608A}" destId="{5342E8AA-5E5E-419B-8331-7C87609EA9DD}" srcOrd="0" destOrd="0" presId="urn:microsoft.com/office/officeart/2005/8/layout/target3"/>
    <dgm:cxn modelId="{E5B93E17-2D08-41A5-83B8-C571E27D2B09}" type="presParOf" srcId="{F5232D6C-AD6B-4AA5-81BB-BEF04E01608A}" destId="{C23A7029-66C7-4A7A-9E65-627C330F976A}" srcOrd="1" destOrd="0" presId="urn:microsoft.com/office/officeart/2005/8/layout/target3"/>
    <dgm:cxn modelId="{97F47F7B-61C8-47F3-983C-A286106FCCE8}" type="presParOf" srcId="{F5232D6C-AD6B-4AA5-81BB-BEF04E01608A}" destId="{C57197B1-B7AF-457D-A51A-1F8E9A312A5C}" srcOrd="2" destOrd="0" presId="urn:microsoft.com/office/officeart/2005/8/layout/target3"/>
    <dgm:cxn modelId="{4753DEEE-0FFE-49AD-AA18-99F28B7FC87C}" type="presParOf" srcId="{F5232D6C-AD6B-4AA5-81BB-BEF04E01608A}" destId="{1E818B4A-107A-42F7-99AA-F639027C9DB7}" srcOrd="3" destOrd="0" presId="urn:microsoft.com/office/officeart/2005/8/layout/target3"/>
    <dgm:cxn modelId="{2F9167D2-2808-41C4-A295-EAFC30277920}" type="presParOf" srcId="{F5232D6C-AD6B-4AA5-81BB-BEF04E01608A}" destId="{6A3C3AD0-CB3F-483A-AC0D-152CD741A068}" srcOrd="4" destOrd="0" presId="urn:microsoft.com/office/officeart/2005/8/layout/target3"/>
    <dgm:cxn modelId="{A660E104-7703-478F-966A-76B483FE3994}" type="presParOf" srcId="{F5232D6C-AD6B-4AA5-81BB-BEF04E01608A}" destId="{0FAF8A07-AAFC-4376-A3A3-41C5F32BF015}" srcOrd="5" destOrd="0" presId="urn:microsoft.com/office/officeart/2005/8/layout/target3"/>
    <dgm:cxn modelId="{B5C9ACC1-0CB4-403F-A423-D5788A76E8A0}" type="presParOf" srcId="{F5232D6C-AD6B-4AA5-81BB-BEF04E01608A}" destId="{AEB57B02-A040-4CEE-A1C7-00020DC8033D}" srcOrd="6" destOrd="0" presId="urn:microsoft.com/office/officeart/2005/8/layout/target3"/>
    <dgm:cxn modelId="{D6F27AB2-5393-4D28-A321-A85E363BA884}" type="presParOf" srcId="{F5232D6C-AD6B-4AA5-81BB-BEF04E01608A}" destId="{5C460D24-1CE8-4120-BE03-E5074AFE894C}" srcOrd="7" destOrd="0" presId="urn:microsoft.com/office/officeart/2005/8/layout/target3"/>
    <dgm:cxn modelId="{E1820F55-5DB2-48BF-888A-C4E05C4F3787}" type="presParOf" srcId="{F5232D6C-AD6B-4AA5-81BB-BEF04E01608A}" destId="{70BC3337-D314-49AD-B192-0AB56EBB42B1}" srcOrd="8" destOrd="0" presId="urn:microsoft.com/office/officeart/2005/8/layout/target3"/>
    <dgm:cxn modelId="{13BE01C9-83FE-4A9E-9037-FA1E43440404}" type="presParOf" srcId="{F5232D6C-AD6B-4AA5-81BB-BEF04E01608A}" destId="{6D61E183-95D8-4590-B4B7-C7774449A89A}" srcOrd="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09ED042-FADA-4CCE-9C5A-9AB3E864649E}" type="doc">
      <dgm:prSet loTypeId="urn:microsoft.com/office/officeart/2005/8/layout/target3" loCatId="relationship" qsTypeId="urn:microsoft.com/office/officeart/2005/8/quickstyle/simple1" qsCatId="simple" csTypeId="urn:microsoft.com/office/officeart/2005/8/colors/colorful5" csCatId="colorful" phldr="1"/>
      <dgm:spPr/>
      <dgm:t>
        <a:bodyPr/>
        <a:lstStyle/>
        <a:p>
          <a:endParaRPr lang="es-CR"/>
        </a:p>
      </dgm:t>
    </dgm:pt>
    <dgm:pt modelId="{83E68D13-496F-4BC5-848E-C2F1F7B6DE39}">
      <dgm:prSet custT="1"/>
      <dgm:spPr/>
      <dgm:t>
        <a:bodyPr/>
        <a:lstStyle/>
        <a:p>
          <a:pPr rtl="0"/>
          <a:r>
            <a:rPr lang="es-CR" sz="2000" dirty="0"/>
            <a:t>EFECTOS EN LA BALANZA DE PAGOS</a:t>
          </a:r>
        </a:p>
      </dgm:t>
    </dgm:pt>
    <dgm:pt modelId="{D17CBE3D-670B-4B28-8775-E847450D1612}" type="parTrans" cxnId="{E7FEBDD9-A9CA-43B7-851F-0B74B4D7D711}">
      <dgm:prSet/>
      <dgm:spPr/>
      <dgm:t>
        <a:bodyPr/>
        <a:lstStyle/>
        <a:p>
          <a:endParaRPr lang="es-CR"/>
        </a:p>
      </dgm:t>
    </dgm:pt>
    <dgm:pt modelId="{4B543E85-013D-449A-958E-EF43BB999FA3}" type="sibTrans" cxnId="{E7FEBDD9-A9CA-43B7-851F-0B74B4D7D711}">
      <dgm:prSet/>
      <dgm:spPr/>
      <dgm:t>
        <a:bodyPr/>
        <a:lstStyle/>
        <a:p>
          <a:endParaRPr lang="es-CR"/>
        </a:p>
      </dgm:t>
    </dgm:pt>
    <dgm:pt modelId="{A5CF94A9-BBD3-4276-8295-26805C47857A}">
      <dgm:prSet custT="1"/>
      <dgm:spPr/>
      <dgm:t>
        <a:bodyPr/>
        <a:lstStyle/>
        <a:p>
          <a:pPr rtl="0"/>
          <a:r>
            <a:rPr lang="es-CR" sz="1600" dirty="0"/>
            <a:t>Su afluencia da divisas necesarias para la importaciones de bienes y servicios y pago de la deuda extranjera.</a:t>
          </a:r>
        </a:p>
      </dgm:t>
    </dgm:pt>
    <dgm:pt modelId="{106358E8-9F49-42F6-BEE9-C2A481363E9F}" type="parTrans" cxnId="{0E77C194-5B41-4FEB-B63F-274CCAC5DD8E}">
      <dgm:prSet/>
      <dgm:spPr/>
      <dgm:t>
        <a:bodyPr/>
        <a:lstStyle/>
        <a:p>
          <a:endParaRPr lang="es-CR"/>
        </a:p>
      </dgm:t>
    </dgm:pt>
    <dgm:pt modelId="{5C52447B-D053-4472-AAB3-270AA499ED02}" type="sibTrans" cxnId="{0E77C194-5B41-4FEB-B63F-274CCAC5DD8E}">
      <dgm:prSet/>
      <dgm:spPr/>
      <dgm:t>
        <a:bodyPr/>
        <a:lstStyle/>
        <a:p>
          <a:endParaRPr lang="es-CR"/>
        </a:p>
      </dgm:t>
    </dgm:pt>
    <dgm:pt modelId="{963FA476-E91F-4D5E-844C-028C0D8C7CEC}">
      <dgm:prSet custT="1"/>
      <dgm:spPr/>
      <dgm:t>
        <a:bodyPr/>
        <a:lstStyle/>
        <a:p>
          <a:pPr rtl="0"/>
          <a:r>
            <a:rPr lang="es-CR" sz="1600" dirty="0"/>
            <a:t>Pero también provoca salidas, por lo que preocupa su impacto negativo.</a:t>
          </a:r>
        </a:p>
      </dgm:t>
    </dgm:pt>
    <dgm:pt modelId="{8516DC70-E563-4B71-A634-E31C52380DF9}" type="parTrans" cxnId="{EE632B01-ED68-4305-BA30-34DB44C908C3}">
      <dgm:prSet/>
      <dgm:spPr/>
      <dgm:t>
        <a:bodyPr/>
        <a:lstStyle/>
        <a:p>
          <a:endParaRPr lang="es-CR"/>
        </a:p>
      </dgm:t>
    </dgm:pt>
    <dgm:pt modelId="{25F263CD-7958-475D-A09D-33BB14201550}" type="sibTrans" cxnId="{EE632B01-ED68-4305-BA30-34DB44C908C3}">
      <dgm:prSet/>
      <dgm:spPr/>
      <dgm:t>
        <a:bodyPr/>
        <a:lstStyle/>
        <a:p>
          <a:endParaRPr lang="es-CR"/>
        </a:p>
      </dgm:t>
    </dgm:pt>
    <dgm:pt modelId="{A6EF0E2B-5530-4050-925F-E37E6E8F4314}">
      <dgm:prSet custT="1"/>
      <dgm:spPr/>
      <dgm:t>
        <a:bodyPr/>
        <a:lstStyle/>
        <a:p>
          <a:pPr rtl="0"/>
          <a:r>
            <a:rPr lang="es-CR" sz="2000" dirty="0"/>
            <a:t>EFECTOS EN EL CRECIMIENTO Y EMPLEO: no es un juego de suma cero.</a:t>
          </a:r>
        </a:p>
      </dgm:t>
    </dgm:pt>
    <dgm:pt modelId="{1945C273-2AB4-4CEA-B931-288C02D63A30}" type="parTrans" cxnId="{D59C6562-17F0-4DE2-B914-0220C65BEB6C}">
      <dgm:prSet/>
      <dgm:spPr/>
      <dgm:t>
        <a:bodyPr/>
        <a:lstStyle/>
        <a:p>
          <a:endParaRPr lang="es-CR"/>
        </a:p>
      </dgm:t>
    </dgm:pt>
    <dgm:pt modelId="{0D0D849E-EB44-43E8-9733-260F305FF840}" type="sibTrans" cxnId="{D59C6562-17F0-4DE2-B914-0220C65BEB6C}">
      <dgm:prSet/>
      <dgm:spPr/>
      <dgm:t>
        <a:bodyPr/>
        <a:lstStyle/>
        <a:p>
          <a:endParaRPr lang="es-CR"/>
        </a:p>
      </dgm:t>
    </dgm:pt>
    <dgm:pt modelId="{4CAE1E84-5C89-4027-9FD0-6F937A3B2BD5}">
      <dgm:prSet custT="1"/>
      <dgm:spPr/>
      <dgm:t>
        <a:bodyPr/>
        <a:lstStyle/>
        <a:p>
          <a:pPr rtl="0"/>
          <a:r>
            <a:rPr lang="es-CR" sz="1400" dirty="0"/>
            <a:t>Argumento de que tanto el país de origen como el anfitrión ganan, se basa en dos supuestos:</a:t>
          </a:r>
        </a:p>
      </dgm:t>
    </dgm:pt>
    <dgm:pt modelId="{8F2B6334-5DC3-4196-A4DE-A6D4F105C926}" type="parTrans" cxnId="{8C345813-E123-4679-8021-3337F995ABC4}">
      <dgm:prSet/>
      <dgm:spPr/>
      <dgm:t>
        <a:bodyPr/>
        <a:lstStyle/>
        <a:p>
          <a:endParaRPr lang="es-CR"/>
        </a:p>
      </dgm:t>
    </dgm:pt>
    <dgm:pt modelId="{15F0FF3E-B415-4391-B56C-D256D6201B87}" type="sibTrans" cxnId="{8C345813-E123-4679-8021-3337F995ABC4}">
      <dgm:prSet/>
      <dgm:spPr/>
      <dgm:t>
        <a:bodyPr/>
        <a:lstStyle/>
        <a:p>
          <a:endParaRPr lang="es-CR"/>
        </a:p>
      </dgm:t>
    </dgm:pt>
    <dgm:pt modelId="{5CAA2A9B-30EF-438D-921A-DE6E5AF6EC53}">
      <dgm:prSet custT="1"/>
      <dgm:spPr/>
      <dgm:t>
        <a:bodyPr/>
        <a:lstStyle/>
        <a:p>
          <a:pPr rtl="0"/>
          <a:r>
            <a:rPr lang="es-CR" sz="1400" dirty="0"/>
            <a:t>Los recursos no necesariamente están completamente empleados</a:t>
          </a:r>
        </a:p>
      </dgm:t>
    </dgm:pt>
    <dgm:pt modelId="{1D48522D-D63B-463A-AE28-668AFF4F954A}" type="parTrans" cxnId="{36ACD22A-9B59-4ABB-8D9A-A70521B240D7}">
      <dgm:prSet/>
      <dgm:spPr/>
      <dgm:t>
        <a:bodyPr/>
        <a:lstStyle/>
        <a:p>
          <a:endParaRPr lang="es-CR"/>
        </a:p>
      </dgm:t>
    </dgm:pt>
    <dgm:pt modelId="{DD6A5503-7AAD-49FA-B6E6-FE014B96D499}" type="sibTrans" cxnId="{36ACD22A-9B59-4ABB-8D9A-A70521B240D7}">
      <dgm:prSet/>
      <dgm:spPr/>
      <dgm:t>
        <a:bodyPr/>
        <a:lstStyle/>
        <a:p>
          <a:endParaRPr lang="es-CR"/>
        </a:p>
      </dgm:t>
    </dgm:pt>
    <dgm:pt modelId="{A0CDACA2-2452-41A2-A08C-DC7AE26F088E}">
      <dgm:prSet custT="1"/>
      <dgm:spPr/>
      <dgm:t>
        <a:bodyPr/>
        <a:lstStyle/>
        <a:p>
          <a:pPr rtl="0"/>
          <a:r>
            <a:rPr lang="es-CR" sz="1400" dirty="0"/>
            <a:t>El capital y la tecnología no pueden transferirse con facilidad de una industria a otra.</a:t>
          </a:r>
        </a:p>
      </dgm:t>
    </dgm:pt>
    <dgm:pt modelId="{3BB4E469-A3E1-47CB-9FAC-B29DD9476852}" type="parTrans" cxnId="{68087A4E-30D9-4DF1-8785-C59C44B88D04}">
      <dgm:prSet/>
      <dgm:spPr/>
      <dgm:t>
        <a:bodyPr/>
        <a:lstStyle/>
        <a:p>
          <a:endParaRPr lang="es-CR"/>
        </a:p>
      </dgm:t>
    </dgm:pt>
    <dgm:pt modelId="{B789DF54-74D2-4497-AC1A-A8C619786229}" type="sibTrans" cxnId="{68087A4E-30D9-4DF1-8785-C59C44B88D04}">
      <dgm:prSet/>
      <dgm:spPr/>
      <dgm:t>
        <a:bodyPr/>
        <a:lstStyle/>
        <a:p>
          <a:endParaRPr lang="es-CR"/>
        </a:p>
      </dgm:t>
    </dgm:pt>
    <dgm:pt modelId="{0A7CA163-9313-43C9-8165-153682F1501D}" type="pres">
      <dgm:prSet presAssocID="{D09ED042-FADA-4CCE-9C5A-9AB3E864649E}" presName="Name0" presStyleCnt="0">
        <dgm:presLayoutVars>
          <dgm:chMax val="7"/>
          <dgm:dir/>
          <dgm:animLvl val="lvl"/>
          <dgm:resizeHandles val="exact"/>
        </dgm:presLayoutVars>
      </dgm:prSet>
      <dgm:spPr/>
    </dgm:pt>
    <dgm:pt modelId="{4598EF50-54B7-4212-B3B2-F2BACF3E435B}" type="pres">
      <dgm:prSet presAssocID="{83E68D13-496F-4BC5-848E-C2F1F7B6DE39}" presName="circle1" presStyleLbl="node1" presStyleIdx="0" presStyleCnt="2"/>
      <dgm:spPr/>
    </dgm:pt>
    <dgm:pt modelId="{FEE7445E-0288-441A-90B1-332117CA43CD}" type="pres">
      <dgm:prSet presAssocID="{83E68D13-496F-4BC5-848E-C2F1F7B6DE39}" presName="space" presStyleCnt="0"/>
      <dgm:spPr/>
    </dgm:pt>
    <dgm:pt modelId="{3EAFE378-22AA-4624-B01B-467240A02A00}" type="pres">
      <dgm:prSet presAssocID="{83E68D13-496F-4BC5-848E-C2F1F7B6DE39}" presName="rect1" presStyleLbl="alignAcc1" presStyleIdx="0" presStyleCnt="2"/>
      <dgm:spPr/>
    </dgm:pt>
    <dgm:pt modelId="{50D9ED2F-9522-4182-8A9D-95E032E9FB6E}" type="pres">
      <dgm:prSet presAssocID="{A6EF0E2B-5530-4050-925F-E37E6E8F4314}" presName="vertSpace2" presStyleLbl="node1" presStyleIdx="0" presStyleCnt="2"/>
      <dgm:spPr/>
    </dgm:pt>
    <dgm:pt modelId="{A7B7EBE2-94C9-4243-8EB5-22584FA6F34A}" type="pres">
      <dgm:prSet presAssocID="{A6EF0E2B-5530-4050-925F-E37E6E8F4314}" presName="circle2" presStyleLbl="node1" presStyleIdx="1" presStyleCnt="2"/>
      <dgm:spPr/>
    </dgm:pt>
    <dgm:pt modelId="{8AC1AF9D-2856-423B-B0C1-C9F1C745B5A0}" type="pres">
      <dgm:prSet presAssocID="{A6EF0E2B-5530-4050-925F-E37E6E8F4314}" presName="rect2" presStyleLbl="alignAcc1" presStyleIdx="1" presStyleCnt="2" custScaleX="100000" custScaleY="105731"/>
      <dgm:spPr/>
    </dgm:pt>
    <dgm:pt modelId="{89274B82-01CE-45C1-A124-C234987C133C}" type="pres">
      <dgm:prSet presAssocID="{83E68D13-496F-4BC5-848E-C2F1F7B6DE39}" presName="rect1ParTx" presStyleLbl="alignAcc1" presStyleIdx="1" presStyleCnt="2">
        <dgm:presLayoutVars>
          <dgm:chMax val="1"/>
          <dgm:bulletEnabled val="1"/>
        </dgm:presLayoutVars>
      </dgm:prSet>
      <dgm:spPr/>
    </dgm:pt>
    <dgm:pt modelId="{C821DAF2-622C-4D81-8279-FCF464E96BDF}" type="pres">
      <dgm:prSet presAssocID="{83E68D13-496F-4BC5-848E-C2F1F7B6DE39}" presName="rect1ChTx" presStyleLbl="alignAcc1" presStyleIdx="1" presStyleCnt="2" custScaleX="117926">
        <dgm:presLayoutVars>
          <dgm:bulletEnabled val="1"/>
        </dgm:presLayoutVars>
      </dgm:prSet>
      <dgm:spPr/>
    </dgm:pt>
    <dgm:pt modelId="{7280EE60-5C7F-4CA9-956D-CB67D4EA4F10}" type="pres">
      <dgm:prSet presAssocID="{A6EF0E2B-5530-4050-925F-E37E6E8F4314}" presName="rect2ParTx" presStyleLbl="alignAcc1" presStyleIdx="1" presStyleCnt="2">
        <dgm:presLayoutVars>
          <dgm:chMax val="1"/>
          <dgm:bulletEnabled val="1"/>
        </dgm:presLayoutVars>
      </dgm:prSet>
      <dgm:spPr/>
    </dgm:pt>
    <dgm:pt modelId="{83B3C2A1-3F75-450D-AD6F-B73AA18CE366}" type="pres">
      <dgm:prSet presAssocID="{A6EF0E2B-5530-4050-925F-E37E6E8F4314}" presName="rect2ChTx" presStyleLbl="alignAcc1" presStyleIdx="1" presStyleCnt="2">
        <dgm:presLayoutVars>
          <dgm:bulletEnabled val="1"/>
        </dgm:presLayoutVars>
      </dgm:prSet>
      <dgm:spPr/>
    </dgm:pt>
  </dgm:ptLst>
  <dgm:cxnLst>
    <dgm:cxn modelId="{EE632B01-ED68-4305-BA30-34DB44C908C3}" srcId="{83E68D13-496F-4BC5-848E-C2F1F7B6DE39}" destId="{963FA476-E91F-4D5E-844C-028C0D8C7CEC}" srcOrd="1" destOrd="0" parTransId="{8516DC70-E563-4B71-A634-E31C52380DF9}" sibTransId="{25F263CD-7958-475D-A09D-33BB14201550}"/>
    <dgm:cxn modelId="{8C345813-E123-4679-8021-3337F995ABC4}" srcId="{A6EF0E2B-5530-4050-925F-E37E6E8F4314}" destId="{4CAE1E84-5C89-4027-9FD0-6F937A3B2BD5}" srcOrd="0" destOrd="0" parTransId="{8F2B6334-5DC3-4196-A4DE-A6D4F105C926}" sibTransId="{15F0FF3E-B415-4391-B56C-D256D6201B87}"/>
    <dgm:cxn modelId="{8B62071B-D80F-41FE-8F1F-4091A4F2AE7F}" type="presOf" srcId="{83E68D13-496F-4BC5-848E-C2F1F7B6DE39}" destId="{89274B82-01CE-45C1-A124-C234987C133C}" srcOrd="1" destOrd="0" presId="urn:microsoft.com/office/officeart/2005/8/layout/target3"/>
    <dgm:cxn modelId="{ECCA1225-4D62-4D1F-BC52-BD0C5FD75740}" type="presOf" srcId="{4CAE1E84-5C89-4027-9FD0-6F937A3B2BD5}" destId="{83B3C2A1-3F75-450D-AD6F-B73AA18CE366}" srcOrd="0" destOrd="0" presId="urn:microsoft.com/office/officeart/2005/8/layout/target3"/>
    <dgm:cxn modelId="{36ACD22A-9B59-4ABB-8D9A-A70521B240D7}" srcId="{4CAE1E84-5C89-4027-9FD0-6F937A3B2BD5}" destId="{5CAA2A9B-30EF-438D-921A-DE6E5AF6EC53}" srcOrd="0" destOrd="0" parTransId="{1D48522D-D63B-463A-AE28-668AFF4F954A}" sibTransId="{DD6A5503-7AAD-49FA-B6E6-FE014B96D499}"/>
    <dgm:cxn modelId="{D59C6562-17F0-4DE2-B914-0220C65BEB6C}" srcId="{D09ED042-FADA-4CCE-9C5A-9AB3E864649E}" destId="{A6EF0E2B-5530-4050-925F-E37E6E8F4314}" srcOrd="1" destOrd="0" parTransId="{1945C273-2AB4-4CEA-B931-288C02D63A30}" sibTransId="{0D0D849E-EB44-43E8-9733-260F305FF840}"/>
    <dgm:cxn modelId="{75921E4E-6500-4FF9-8F4A-7F2180986127}" type="presOf" srcId="{963FA476-E91F-4D5E-844C-028C0D8C7CEC}" destId="{C821DAF2-622C-4D81-8279-FCF464E96BDF}" srcOrd="0" destOrd="1" presId="urn:microsoft.com/office/officeart/2005/8/layout/target3"/>
    <dgm:cxn modelId="{68087A4E-30D9-4DF1-8785-C59C44B88D04}" srcId="{4CAE1E84-5C89-4027-9FD0-6F937A3B2BD5}" destId="{A0CDACA2-2452-41A2-A08C-DC7AE26F088E}" srcOrd="1" destOrd="0" parTransId="{3BB4E469-A3E1-47CB-9FAC-B29DD9476852}" sibTransId="{B789DF54-74D2-4497-AC1A-A8C619786229}"/>
    <dgm:cxn modelId="{B936FF4F-BEBF-4862-8380-FCD4DA085A56}" type="presOf" srcId="{A6EF0E2B-5530-4050-925F-E37E6E8F4314}" destId="{7280EE60-5C7F-4CA9-956D-CB67D4EA4F10}" srcOrd="1" destOrd="0" presId="urn:microsoft.com/office/officeart/2005/8/layout/target3"/>
    <dgm:cxn modelId="{6A2BC853-38C1-435E-9088-0DDC182F3818}" type="presOf" srcId="{A5CF94A9-BBD3-4276-8295-26805C47857A}" destId="{C821DAF2-622C-4D81-8279-FCF464E96BDF}" srcOrd="0" destOrd="0" presId="urn:microsoft.com/office/officeart/2005/8/layout/target3"/>
    <dgm:cxn modelId="{0E77C194-5B41-4FEB-B63F-274CCAC5DD8E}" srcId="{83E68D13-496F-4BC5-848E-C2F1F7B6DE39}" destId="{A5CF94A9-BBD3-4276-8295-26805C47857A}" srcOrd="0" destOrd="0" parTransId="{106358E8-9F49-42F6-BEE9-C2A481363E9F}" sibTransId="{5C52447B-D053-4472-AAB3-270AA499ED02}"/>
    <dgm:cxn modelId="{46FE6BA9-B9EA-4826-8BDC-6D8EA67E400C}" type="presOf" srcId="{83E68D13-496F-4BC5-848E-C2F1F7B6DE39}" destId="{3EAFE378-22AA-4624-B01B-467240A02A00}" srcOrd="0" destOrd="0" presId="urn:microsoft.com/office/officeart/2005/8/layout/target3"/>
    <dgm:cxn modelId="{0C0BDFB2-042A-4AE1-A585-F9B836B06D11}" type="presOf" srcId="{A6EF0E2B-5530-4050-925F-E37E6E8F4314}" destId="{8AC1AF9D-2856-423B-B0C1-C9F1C745B5A0}" srcOrd="0" destOrd="0" presId="urn:microsoft.com/office/officeart/2005/8/layout/target3"/>
    <dgm:cxn modelId="{778C42B7-D405-469D-814E-53B0394880A5}" type="presOf" srcId="{D09ED042-FADA-4CCE-9C5A-9AB3E864649E}" destId="{0A7CA163-9313-43C9-8165-153682F1501D}" srcOrd="0" destOrd="0" presId="urn:microsoft.com/office/officeart/2005/8/layout/target3"/>
    <dgm:cxn modelId="{102965D1-C28B-4F9E-B1BF-417626A0054A}" type="presOf" srcId="{A0CDACA2-2452-41A2-A08C-DC7AE26F088E}" destId="{83B3C2A1-3F75-450D-AD6F-B73AA18CE366}" srcOrd="0" destOrd="2" presId="urn:microsoft.com/office/officeart/2005/8/layout/target3"/>
    <dgm:cxn modelId="{E7FEBDD9-A9CA-43B7-851F-0B74B4D7D711}" srcId="{D09ED042-FADA-4CCE-9C5A-9AB3E864649E}" destId="{83E68D13-496F-4BC5-848E-C2F1F7B6DE39}" srcOrd="0" destOrd="0" parTransId="{D17CBE3D-670B-4B28-8775-E847450D1612}" sibTransId="{4B543E85-013D-449A-958E-EF43BB999FA3}"/>
    <dgm:cxn modelId="{09BBEDDB-FBA4-4F31-84A5-C205FEA41A04}" type="presOf" srcId="{5CAA2A9B-30EF-438D-921A-DE6E5AF6EC53}" destId="{83B3C2A1-3F75-450D-AD6F-B73AA18CE366}" srcOrd="0" destOrd="1" presId="urn:microsoft.com/office/officeart/2005/8/layout/target3"/>
    <dgm:cxn modelId="{32CCFB39-E9F8-49AB-9498-66FE188B2148}" type="presParOf" srcId="{0A7CA163-9313-43C9-8165-153682F1501D}" destId="{4598EF50-54B7-4212-B3B2-F2BACF3E435B}" srcOrd="0" destOrd="0" presId="urn:microsoft.com/office/officeart/2005/8/layout/target3"/>
    <dgm:cxn modelId="{54F0C91E-7CB3-4039-A5C9-28D3B8B60E1D}" type="presParOf" srcId="{0A7CA163-9313-43C9-8165-153682F1501D}" destId="{FEE7445E-0288-441A-90B1-332117CA43CD}" srcOrd="1" destOrd="0" presId="urn:microsoft.com/office/officeart/2005/8/layout/target3"/>
    <dgm:cxn modelId="{FB4782D2-FB36-4CC7-B821-4E55BBD0495C}" type="presParOf" srcId="{0A7CA163-9313-43C9-8165-153682F1501D}" destId="{3EAFE378-22AA-4624-B01B-467240A02A00}" srcOrd="2" destOrd="0" presId="urn:microsoft.com/office/officeart/2005/8/layout/target3"/>
    <dgm:cxn modelId="{900038CE-2483-4F1F-85A6-FD30FF78BAE3}" type="presParOf" srcId="{0A7CA163-9313-43C9-8165-153682F1501D}" destId="{50D9ED2F-9522-4182-8A9D-95E032E9FB6E}" srcOrd="3" destOrd="0" presId="urn:microsoft.com/office/officeart/2005/8/layout/target3"/>
    <dgm:cxn modelId="{A7DDCE5C-36D2-46F3-9E8A-8C2D50EDAE2C}" type="presParOf" srcId="{0A7CA163-9313-43C9-8165-153682F1501D}" destId="{A7B7EBE2-94C9-4243-8EB5-22584FA6F34A}" srcOrd="4" destOrd="0" presId="urn:microsoft.com/office/officeart/2005/8/layout/target3"/>
    <dgm:cxn modelId="{671D5050-9B63-4CDC-81AC-66E4E0491771}" type="presParOf" srcId="{0A7CA163-9313-43C9-8165-153682F1501D}" destId="{8AC1AF9D-2856-423B-B0C1-C9F1C745B5A0}" srcOrd="5" destOrd="0" presId="urn:microsoft.com/office/officeart/2005/8/layout/target3"/>
    <dgm:cxn modelId="{487C530F-0DA6-4E71-870D-22321D43596A}" type="presParOf" srcId="{0A7CA163-9313-43C9-8165-153682F1501D}" destId="{89274B82-01CE-45C1-A124-C234987C133C}" srcOrd="6" destOrd="0" presId="urn:microsoft.com/office/officeart/2005/8/layout/target3"/>
    <dgm:cxn modelId="{5FE1E174-D35B-4CEB-85B5-949EC45A77D8}" type="presParOf" srcId="{0A7CA163-9313-43C9-8165-153682F1501D}" destId="{C821DAF2-622C-4D81-8279-FCF464E96BDF}" srcOrd="7" destOrd="0" presId="urn:microsoft.com/office/officeart/2005/8/layout/target3"/>
    <dgm:cxn modelId="{422F06E1-8D62-48BC-8427-67D3CFA9880B}" type="presParOf" srcId="{0A7CA163-9313-43C9-8165-153682F1501D}" destId="{7280EE60-5C7F-4CA9-956D-CB67D4EA4F10}" srcOrd="8" destOrd="0" presId="urn:microsoft.com/office/officeart/2005/8/layout/target3"/>
    <dgm:cxn modelId="{71B0161D-95B1-40FC-B256-59D90019A9AD}" type="presParOf" srcId="{0A7CA163-9313-43C9-8165-153682F1501D}" destId="{83B3C2A1-3F75-450D-AD6F-B73AA18CE366}" srcOrd="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EC707DA-416E-4520-9699-2693FDDD1CD8}"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s-CR"/>
        </a:p>
      </dgm:t>
    </dgm:pt>
    <dgm:pt modelId="{42BEAF29-5501-4345-BB8F-643A1DCC0F5C}">
      <dgm:prSet/>
      <dgm:spPr/>
      <dgm:t>
        <a:bodyPr/>
        <a:lstStyle/>
        <a:p>
          <a:r>
            <a:rPr lang="es-ES" dirty="0">
              <a:effectLst>
                <a:outerShdw blurRad="38100" dist="38100" dir="2700000" algn="tl">
                  <a:srgbClr val="000000">
                    <a:alpha val="43137"/>
                  </a:srgbClr>
                </a:outerShdw>
              </a:effectLst>
            </a:rPr>
            <a:t>Pérdidas en el país de origen</a:t>
          </a:r>
          <a:r>
            <a:rPr lang="es-ES" dirty="0"/>
            <a:t>:</a:t>
          </a:r>
          <a:endParaRPr lang="es-CR" dirty="0"/>
        </a:p>
      </dgm:t>
    </dgm:pt>
    <dgm:pt modelId="{E207FA77-12F5-4B49-84F4-0E129D2C6F11}" type="parTrans" cxnId="{EE5F194B-AB2E-41B5-8A30-85BAF237CEB3}">
      <dgm:prSet/>
      <dgm:spPr/>
      <dgm:t>
        <a:bodyPr/>
        <a:lstStyle/>
        <a:p>
          <a:endParaRPr lang="es-CR"/>
        </a:p>
      </dgm:t>
    </dgm:pt>
    <dgm:pt modelId="{ABDFDA1A-BB44-4E3B-A2D6-2F9894AB84F1}" type="sibTrans" cxnId="{EE5F194B-AB2E-41B5-8A30-85BAF237CEB3}">
      <dgm:prSet/>
      <dgm:spPr/>
      <dgm:t>
        <a:bodyPr/>
        <a:lstStyle/>
        <a:p>
          <a:endParaRPr lang="es-CR"/>
        </a:p>
      </dgm:t>
    </dgm:pt>
    <dgm:pt modelId="{D638D812-DCC0-40F1-8B16-F66BA655AE9F}">
      <dgm:prSet/>
      <dgm:spPr/>
      <dgm:t>
        <a:bodyPr/>
        <a:lstStyle/>
        <a:p>
          <a:r>
            <a:rPr lang="es-ES" dirty="0">
              <a:effectLst>
                <a:outerShdw blurRad="38100" dist="38100" dir="2700000" algn="tl">
                  <a:srgbClr val="000000">
                    <a:alpha val="43137"/>
                  </a:srgbClr>
                </a:outerShdw>
              </a:effectLst>
            </a:rPr>
            <a:t>Ganancias del país anfitrión:</a:t>
          </a:r>
          <a:endParaRPr lang="es-CR" dirty="0">
            <a:effectLst>
              <a:outerShdw blurRad="38100" dist="38100" dir="2700000" algn="tl">
                <a:srgbClr val="000000">
                  <a:alpha val="43137"/>
                </a:srgbClr>
              </a:outerShdw>
            </a:effectLst>
          </a:endParaRPr>
        </a:p>
      </dgm:t>
    </dgm:pt>
    <dgm:pt modelId="{E755E3F8-F546-4860-BCCB-0A919D8B6E1D}" type="parTrans" cxnId="{C92C08FE-E07C-4113-8314-AB1D15F84AA2}">
      <dgm:prSet/>
      <dgm:spPr/>
      <dgm:t>
        <a:bodyPr/>
        <a:lstStyle/>
        <a:p>
          <a:endParaRPr lang="es-CR"/>
        </a:p>
      </dgm:t>
    </dgm:pt>
    <dgm:pt modelId="{8480D046-D51D-4AA6-9FC1-3F2704C54706}" type="sibTrans" cxnId="{C92C08FE-E07C-4113-8314-AB1D15F84AA2}">
      <dgm:prSet/>
      <dgm:spPr/>
      <dgm:t>
        <a:bodyPr/>
        <a:lstStyle/>
        <a:p>
          <a:endParaRPr lang="es-CR"/>
        </a:p>
      </dgm:t>
    </dgm:pt>
    <dgm:pt modelId="{3F42E214-5629-4517-A0E6-223C0F360B3B}">
      <dgm:prSet/>
      <dgm:spPr/>
      <dgm:t>
        <a:bodyPr/>
        <a:lstStyle/>
        <a:p>
          <a:r>
            <a:rPr lang="es-ES" dirty="0">
              <a:effectLst>
                <a:outerShdw blurRad="38100" dist="38100" dir="2700000" algn="tl">
                  <a:srgbClr val="000000">
                    <a:alpha val="43137"/>
                  </a:srgbClr>
                </a:outerShdw>
              </a:effectLst>
            </a:rPr>
            <a:t>Pérdidas del país anfitrión:</a:t>
          </a:r>
          <a:endParaRPr lang="es-CR" dirty="0">
            <a:effectLst>
              <a:outerShdw blurRad="38100" dist="38100" dir="2700000" algn="tl">
                <a:srgbClr val="000000">
                  <a:alpha val="43137"/>
                </a:srgbClr>
              </a:outerShdw>
            </a:effectLst>
          </a:endParaRPr>
        </a:p>
      </dgm:t>
    </dgm:pt>
    <dgm:pt modelId="{F8F795E9-564A-4CB8-AC3C-EB0066655C90}" type="parTrans" cxnId="{CEAC82DE-6A96-45AD-BADD-96A397F9A61C}">
      <dgm:prSet/>
      <dgm:spPr/>
      <dgm:t>
        <a:bodyPr/>
        <a:lstStyle/>
        <a:p>
          <a:endParaRPr lang="es-CR"/>
        </a:p>
      </dgm:t>
    </dgm:pt>
    <dgm:pt modelId="{673E1BAC-5B34-46CF-99DC-F4729F56EC1D}" type="sibTrans" cxnId="{CEAC82DE-6A96-45AD-BADD-96A397F9A61C}">
      <dgm:prSet/>
      <dgm:spPr/>
      <dgm:t>
        <a:bodyPr/>
        <a:lstStyle/>
        <a:p>
          <a:endParaRPr lang="es-CR"/>
        </a:p>
      </dgm:t>
    </dgm:pt>
    <dgm:pt modelId="{EB7EA62A-74EB-4361-A6F7-60826A23D516}">
      <dgm:prSet/>
      <dgm:spPr/>
      <dgm:t>
        <a:bodyPr/>
        <a:lstStyle/>
        <a:p>
          <a:r>
            <a:rPr lang="es-ES" dirty="0"/>
            <a:t>traslado de operaciones hacia países con salarios más bajos</a:t>
          </a:r>
          <a:endParaRPr lang="es-CR" dirty="0"/>
        </a:p>
      </dgm:t>
    </dgm:pt>
    <dgm:pt modelId="{B269497E-559C-48E0-AAAA-06D6B2C3CAE1}" type="parTrans" cxnId="{9169BFB5-7B09-45A5-8690-393C97209E9E}">
      <dgm:prSet/>
      <dgm:spPr/>
      <dgm:t>
        <a:bodyPr/>
        <a:lstStyle/>
        <a:p>
          <a:endParaRPr lang="es-CR"/>
        </a:p>
      </dgm:t>
    </dgm:pt>
    <dgm:pt modelId="{0A015C2E-E907-4F43-94D8-FD5B66842B2D}" type="sibTrans" cxnId="{9169BFB5-7B09-45A5-8690-393C97209E9E}">
      <dgm:prSet/>
      <dgm:spPr/>
      <dgm:t>
        <a:bodyPr/>
        <a:lstStyle/>
        <a:p>
          <a:endParaRPr lang="es-CR"/>
        </a:p>
      </dgm:t>
    </dgm:pt>
    <dgm:pt modelId="{5B97ACB3-5573-48C5-8089-1273C2CA30E1}">
      <dgm:prSet/>
      <dgm:spPr/>
      <dgm:t>
        <a:bodyPr/>
        <a:lstStyle/>
        <a:p>
          <a:r>
            <a:rPr lang="es-ES" dirty="0"/>
            <a:t>EMN realizan inversiones que compañías nacionales podría hacer, marginando empresarios locales</a:t>
          </a:r>
          <a:endParaRPr lang="es-CR" dirty="0"/>
        </a:p>
      </dgm:t>
    </dgm:pt>
    <dgm:pt modelId="{7C029C71-F744-4982-BCB1-43E735BC4AD4}" type="parTrans" cxnId="{E84919DB-0A8A-4FC5-9F2D-CC24D70B624E}">
      <dgm:prSet/>
      <dgm:spPr/>
      <dgm:t>
        <a:bodyPr/>
        <a:lstStyle/>
        <a:p>
          <a:endParaRPr lang="es-CR"/>
        </a:p>
      </dgm:t>
    </dgm:pt>
    <dgm:pt modelId="{39F40C42-18D9-4150-8CA1-74D28AAE58B2}" type="sibTrans" cxnId="{E84919DB-0A8A-4FC5-9F2D-CC24D70B624E}">
      <dgm:prSet/>
      <dgm:spPr/>
      <dgm:t>
        <a:bodyPr/>
        <a:lstStyle/>
        <a:p>
          <a:endParaRPr lang="es-CR"/>
        </a:p>
      </dgm:t>
    </dgm:pt>
    <dgm:pt modelId="{007688A2-E4AC-4CE1-8FDD-DEF11360F438}">
      <dgm:prSet/>
      <dgm:spPr/>
      <dgm:t>
        <a:bodyPr/>
        <a:lstStyle/>
        <a:p>
          <a:r>
            <a:rPr lang="es-ES" dirty="0"/>
            <a:t> transferencia de capital y tecnología</a:t>
          </a:r>
          <a:endParaRPr lang="es-CR" dirty="0"/>
        </a:p>
      </dgm:t>
    </dgm:pt>
    <dgm:pt modelId="{4D0B0C0F-69A2-4A84-9903-C158F161B7CE}" type="parTrans" cxnId="{9807309E-E4B8-44C7-AF89-A6BBC62E91D5}">
      <dgm:prSet/>
      <dgm:spPr/>
      <dgm:t>
        <a:bodyPr/>
        <a:lstStyle/>
        <a:p>
          <a:endParaRPr lang="es-CR"/>
        </a:p>
      </dgm:t>
    </dgm:pt>
    <dgm:pt modelId="{66FD4C66-946D-4210-92E4-8D1B10034714}" type="sibTrans" cxnId="{9807309E-E4B8-44C7-AF89-A6BBC62E91D5}">
      <dgm:prSet/>
      <dgm:spPr/>
      <dgm:t>
        <a:bodyPr/>
        <a:lstStyle/>
        <a:p>
          <a:endParaRPr lang="es-CR"/>
        </a:p>
      </dgm:t>
    </dgm:pt>
    <dgm:pt modelId="{7EC9757F-1C1E-4814-AE9A-FF5FCD00D0E9}" type="pres">
      <dgm:prSet presAssocID="{2EC707DA-416E-4520-9699-2693FDDD1CD8}" presName="Name0" presStyleCnt="0">
        <dgm:presLayoutVars>
          <dgm:dir/>
          <dgm:resizeHandles val="exact"/>
        </dgm:presLayoutVars>
      </dgm:prSet>
      <dgm:spPr/>
    </dgm:pt>
    <dgm:pt modelId="{83B6FEF0-08FB-4F07-AD68-33B5CCAD9ADA}" type="pres">
      <dgm:prSet presAssocID="{42BEAF29-5501-4345-BB8F-643A1DCC0F5C}" presName="Name5" presStyleLbl="vennNode1" presStyleIdx="0" presStyleCnt="3">
        <dgm:presLayoutVars>
          <dgm:bulletEnabled val="1"/>
        </dgm:presLayoutVars>
      </dgm:prSet>
      <dgm:spPr/>
    </dgm:pt>
    <dgm:pt modelId="{FC98F779-A695-4B4A-8B02-B312F836221D}" type="pres">
      <dgm:prSet presAssocID="{ABDFDA1A-BB44-4E3B-A2D6-2F9894AB84F1}" presName="space" presStyleCnt="0"/>
      <dgm:spPr/>
    </dgm:pt>
    <dgm:pt modelId="{8D3F26B9-6C87-4A39-ACC9-7297E747FF25}" type="pres">
      <dgm:prSet presAssocID="{D638D812-DCC0-40F1-8B16-F66BA655AE9F}" presName="Name5" presStyleLbl="vennNode1" presStyleIdx="1" presStyleCnt="3">
        <dgm:presLayoutVars>
          <dgm:bulletEnabled val="1"/>
        </dgm:presLayoutVars>
      </dgm:prSet>
      <dgm:spPr/>
    </dgm:pt>
    <dgm:pt modelId="{513A81E1-D09C-4BBF-B5AD-83A3601C9831}" type="pres">
      <dgm:prSet presAssocID="{8480D046-D51D-4AA6-9FC1-3F2704C54706}" presName="space" presStyleCnt="0"/>
      <dgm:spPr/>
    </dgm:pt>
    <dgm:pt modelId="{E0EF6ECC-E409-4A37-BC47-59498221DF45}" type="pres">
      <dgm:prSet presAssocID="{3F42E214-5629-4517-A0E6-223C0F360B3B}" presName="Name5" presStyleLbl="vennNode1" presStyleIdx="2" presStyleCnt="3">
        <dgm:presLayoutVars>
          <dgm:bulletEnabled val="1"/>
        </dgm:presLayoutVars>
      </dgm:prSet>
      <dgm:spPr/>
    </dgm:pt>
  </dgm:ptLst>
  <dgm:cxnLst>
    <dgm:cxn modelId="{9E3CB414-F4F3-4117-9072-4551BBB6596A}" type="presOf" srcId="{42BEAF29-5501-4345-BB8F-643A1DCC0F5C}" destId="{83B6FEF0-08FB-4F07-AD68-33B5CCAD9ADA}" srcOrd="0" destOrd="0" presId="urn:microsoft.com/office/officeart/2005/8/layout/venn3"/>
    <dgm:cxn modelId="{C7DDDD21-7278-4BFD-81B8-BD270F9696F9}" type="presOf" srcId="{EB7EA62A-74EB-4361-A6F7-60826A23D516}" destId="{83B6FEF0-08FB-4F07-AD68-33B5CCAD9ADA}" srcOrd="0" destOrd="1" presId="urn:microsoft.com/office/officeart/2005/8/layout/venn3"/>
    <dgm:cxn modelId="{EE5F194B-AB2E-41B5-8A30-85BAF237CEB3}" srcId="{2EC707DA-416E-4520-9699-2693FDDD1CD8}" destId="{42BEAF29-5501-4345-BB8F-643A1DCC0F5C}" srcOrd="0" destOrd="0" parTransId="{E207FA77-12F5-4B49-84F4-0E129D2C6F11}" sibTransId="{ABDFDA1A-BB44-4E3B-A2D6-2F9894AB84F1}"/>
    <dgm:cxn modelId="{FA099273-CC6F-4D9E-B59C-2D6945E0F4BF}" type="presOf" srcId="{007688A2-E4AC-4CE1-8FDD-DEF11360F438}" destId="{8D3F26B9-6C87-4A39-ACC9-7297E747FF25}" srcOrd="0" destOrd="1" presId="urn:microsoft.com/office/officeart/2005/8/layout/venn3"/>
    <dgm:cxn modelId="{CEB3DD99-0CDA-40F1-B580-1742D8DC3F44}" type="presOf" srcId="{3F42E214-5629-4517-A0E6-223C0F360B3B}" destId="{E0EF6ECC-E409-4A37-BC47-59498221DF45}" srcOrd="0" destOrd="0" presId="urn:microsoft.com/office/officeart/2005/8/layout/venn3"/>
    <dgm:cxn modelId="{9807309E-E4B8-44C7-AF89-A6BBC62E91D5}" srcId="{D638D812-DCC0-40F1-8B16-F66BA655AE9F}" destId="{007688A2-E4AC-4CE1-8FDD-DEF11360F438}" srcOrd="0" destOrd="0" parTransId="{4D0B0C0F-69A2-4A84-9903-C158F161B7CE}" sibTransId="{66FD4C66-946D-4210-92E4-8D1B10034714}"/>
    <dgm:cxn modelId="{9169BFB5-7B09-45A5-8690-393C97209E9E}" srcId="{42BEAF29-5501-4345-BB8F-643A1DCC0F5C}" destId="{EB7EA62A-74EB-4361-A6F7-60826A23D516}" srcOrd="0" destOrd="0" parTransId="{B269497E-559C-48E0-AAAA-06D6B2C3CAE1}" sibTransId="{0A015C2E-E907-4F43-94D8-FD5B66842B2D}"/>
    <dgm:cxn modelId="{A09B8FCA-FB0D-4A95-873B-681F1B1F35FC}" type="presOf" srcId="{D638D812-DCC0-40F1-8B16-F66BA655AE9F}" destId="{8D3F26B9-6C87-4A39-ACC9-7297E747FF25}" srcOrd="0" destOrd="0" presId="urn:microsoft.com/office/officeart/2005/8/layout/venn3"/>
    <dgm:cxn modelId="{E84919DB-0A8A-4FC5-9F2D-CC24D70B624E}" srcId="{3F42E214-5629-4517-A0E6-223C0F360B3B}" destId="{5B97ACB3-5573-48C5-8089-1273C2CA30E1}" srcOrd="0" destOrd="0" parTransId="{7C029C71-F744-4982-BCB1-43E735BC4AD4}" sibTransId="{39F40C42-18D9-4150-8CA1-74D28AAE58B2}"/>
    <dgm:cxn modelId="{4CADCBDD-A88F-43BF-BFBC-CD0523FC675A}" type="presOf" srcId="{5B97ACB3-5573-48C5-8089-1273C2CA30E1}" destId="{E0EF6ECC-E409-4A37-BC47-59498221DF45}" srcOrd="0" destOrd="1" presId="urn:microsoft.com/office/officeart/2005/8/layout/venn3"/>
    <dgm:cxn modelId="{CEAC82DE-6A96-45AD-BADD-96A397F9A61C}" srcId="{2EC707DA-416E-4520-9699-2693FDDD1CD8}" destId="{3F42E214-5629-4517-A0E6-223C0F360B3B}" srcOrd="2" destOrd="0" parTransId="{F8F795E9-564A-4CB8-AC3C-EB0066655C90}" sibTransId="{673E1BAC-5B34-46CF-99DC-F4729F56EC1D}"/>
    <dgm:cxn modelId="{B4AEC7F7-037C-4C79-8F98-79AB25A2C5CE}" type="presOf" srcId="{2EC707DA-416E-4520-9699-2693FDDD1CD8}" destId="{7EC9757F-1C1E-4814-AE9A-FF5FCD00D0E9}" srcOrd="0" destOrd="0" presId="urn:microsoft.com/office/officeart/2005/8/layout/venn3"/>
    <dgm:cxn modelId="{C92C08FE-E07C-4113-8314-AB1D15F84AA2}" srcId="{2EC707DA-416E-4520-9699-2693FDDD1CD8}" destId="{D638D812-DCC0-40F1-8B16-F66BA655AE9F}" srcOrd="1" destOrd="0" parTransId="{E755E3F8-F546-4860-BCCB-0A919D8B6E1D}" sibTransId="{8480D046-D51D-4AA6-9FC1-3F2704C54706}"/>
    <dgm:cxn modelId="{F1DF975A-1B78-4A7F-905C-BD7893A97AB5}" type="presParOf" srcId="{7EC9757F-1C1E-4814-AE9A-FF5FCD00D0E9}" destId="{83B6FEF0-08FB-4F07-AD68-33B5CCAD9ADA}" srcOrd="0" destOrd="0" presId="urn:microsoft.com/office/officeart/2005/8/layout/venn3"/>
    <dgm:cxn modelId="{E86E49CD-E71B-45F8-94FB-B2F0E0E20B8A}" type="presParOf" srcId="{7EC9757F-1C1E-4814-AE9A-FF5FCD00D0E9}" destId="{FC98F779-A695-4B4A-8B02-B312F836221D}" srcOrd="1" destOrd="0" presId="urn:microsoft.com/office/officeart/2005/8/layout/venn3"/>
    <dgm:cxn modelId="{55748D85-E5F6-46B8-B45C-CB8C73733D6C}" type="presParOf" srcId="{7EC9757F-1C1E-4814-AE9A-FF5FCD00D0E9}" destId="{8D3F26B9-6C87-4A39-ACC9-7297E747FF25}" srcOrd="2" destOrd="0" presId="urn:microsoft.com/office/officeart/2005/8/layout/venn3"/>
    <dgm:cxn modelId="{00710702-68DB-4526-8A8A-2545EB0DB32A}" type="presParOf" srcId="{7EC9757F-1C1E-4814-AE9A-FF5FCD00D0E9}" destId="{513A81E1-D09C-4BBF-B5AD-83A3601C9831}" srcOrd="3" destOrd="0" presId="urn:microsoft.com/office/officeart/2005/8/layout/venn3"/>
    <dgm:cxn modelId="{E73CA579-89CF-47CD-BF2D-3013202C943B}" type="presParOf" srcId="{7EC9757F-1C1E-4814-AE9A-FF5FCD00D0E9}" destId="{E0EF6ECC-E409-4A37-BC47-59498221DF45}"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9CA548-2B8E-4040-A538-0F97EE0788C7}">
      <dsp:nvSpPr>
        <dsp:cNvPr id="0" name=""/>
        <dsp:cNvSpPr/>
      </dsp:nvSpPr>
      <dsp:spPr>
        <a:xfrm>
          <a:off x="40" y="210431"/>
          <a:ext cx="3845569" cy="576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rtl="0">
            <a:lnSpc>
              <a:spcPct val="90000"/>
            </a:lnSpc>
            <a:spcBef>
              <a:spcPct val="0"/>
            </a:spcBef>
            <a:spcAft>
              <a:spcPct val="35000"/>
            </a:spcAft>
            <a:buNone/>
          </a:pPr>
          <a:r>
            <a:rPr lang="es-CR" sz="2000" b="1" kern="1200"/>
            <a:t>Definición:</a:t>
          </a:r>
          <a:endParaRPr lang="es-CR" sz="2000" kern="1200"/>
        </a:p>
      </dsp:txBody>
      <dsp:txXfrm>
        <a:off x="40" y="210431"/>
        <a:ext cx="3845569" cy="576000"/>
      </dsp:txXfrm>
    </dsp:sp>
    <dsp:sp modelId="{A1052C21-2E6C-4DFB-9A7C-98CE9B3A2F64}">
      <dsp:nvSpPr>
        <dsp:cNvPr id="0" name=""/>
        <dsp:cNvSpPr/>
      </dsp:nvSpPr>
      <dsp:spPr>
        <a:xfrm>
          <a:off x="40" y="786431"/>
          <a:ext cx="3845569" cy="23606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s-CR" sz="2000" b="1" kern="1200" dirty="0"/>
            <a:t>Todas las transacciones entre dos o más países</a:t>
          </a:r>
          <a:endParaRPr lang="es-CR" sz="2000" kern="1200" dirty="0"/>
        </a:p>
        <a:p>
          <a:pPr marL="228600" lvl="1" indent="-228600" algn="l" defTabSz="889000" rtl="0">
            <a:lnSpc>
              <a:spcPct val="90000"/>
            </a:lnSpc>
            <a:spcBef>
              <a:spcPct val="0"/>
            </a:spcBef>
            <a:spcAft>
              <a:spcPct val="15000"/>
            </a:spcAft>
            <a:buChar char="•"/>
          </a:pPr>
          <a:r>
            <a:rPr lang="es-CR" sz="2000" b="1" kern="1200"/>
            <a:t>Agentes: </a:t>
          </a:r>
          <a:endParaRPr lang="es-CR" sz="2000" kern="1200"/>
        </a:p>
        <a:p>
          <a:pPr marL="457200" lvl="2" indent="-228600" algn="l" defTabSz="889000" rtl="0">
            <a:lnSpc>
              <a:spcPct val="90000"/>
            </a:lnSpc>
            <a:spcBef>
              <a:spcPct val="0"/>
            </a:spcBef>
            <a:spcAft>
              <a:spcPct val="15000"/>
            </a:spcAft>
            <a:buChar char="•"/>
          </a:pPr>
          <a:r>
            <a:rPr lang="es-CR" sz="2000" b="1" kern="1200"/>
            <a:t>Empresas privadas con el objetivos de lucro</a:t>
          </a:r>
          <a:endParaRPr lang="es-CR" sz="2000" kern="1200"/>
        </a:p>
        <a:p>
          <a:pPr marL="457200" lvl="2" indent="-228600" algn="l" defTabSz="889000" rtl="0">
            <a:lnSpc>
              <a:spcPct val="90000"/>
            </a:lnSpc>
            <a:spcBef>
              <a:spcPct val="0"/>
            </a:spcBef>
            <a:spcAft>
              <a:spcPct val="15000"/>
            </a:spcAft>
            <a:buChar char="•"/>
          </a:pPr>
          <a:r>
            <a:rPr lang="es-CR" sz="2000" b="1" kern="1200"/>
            <a:t>Empresas gubernamentales: lucro u otros objetivos</a:t>
          </a:r>
          <a:endParaRPr lang="es-CR" sz="2000" kern="1200"/>
        </a:p>
      </dsp:txBody>
      <dsp:txXfrm>
        <a:off x="40" y="786431"/>
        <a:ext cx="3845569" cy="2360699"/>
      </dsp:txXfrm>
    </dsp:sp>
    <dsp:sp modelId="{388248EA-67FC-4C33-92EE-1F9C2190640E}">
      <dsp:nvSpPr>
        <dsp:cNvPr id="0" name=""/>
        <dsp:cNvSpPr/>
      </dsp:nvSpPr>
      <dsp:spPr>
        <a:xfrm>
          <a:off x="4383989" y="210431"/>
          <a:ext cx="3845569" cy="576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rtl="0">
            <a:lnSpc>
              <a:spcPct val="90000"/>
            </a:lnSpc>
            <a:spcBef>
              <a:spcPct val="0"/>
            </a:spcBef>
            <a:spcAft>
              <a:spcPct val="35000"/>
            </a:spcAft>
            <a:buNone/>
          </a:pPr>
          <a:r>
            <a:rPr lang="es-CR" sz="2000" b="1" kern="1200"/>
            <a:t>Porqué estudiarlos?</a:t>
          </a:r>
          <a:endParaRPr lang="es-CR" sz="2000" kern="1200"/>
        </a:p>
      </dsp:txBody>
      <dsp:txXfrm>
        <a:off x="4383989" y="210431"/>
        <a:ext cx="3845569" cy="576000"/>
      </dsp:txXfrm>
    </dsp:sp>
    <dsp:sp modelId="{66A8EBA2-6166-4ED3-90EC-A3134DFE2753}">
      <dsp:nvSpPr>
        <dsp:cNvPr id="0" name=""/>
        <dsp:cNvSpPr/>
      </dsp:nvSpPr>
      <dsp:spPr>
        <a:xfrm>
          <a:off x="4383989" y="786431"/>
          <a:ext cx="3845569" cy="23606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s-CR" sz="2000" b="1" kern="1200"/>
            <a:t>Mayor parte de empresas vende su producción y obtiene sus insumos en el extranjero</a:t>
          </a:r>
          <a:endParaRPr lang="es-CR" sz="2000" kern="1200"/>
        </a:p>
        <a:p>
          <a:pPr marL="228600" lvl="1" indent="-228600" algn="l" defTabSz="889000" rtl="0">
            <a:lnSpc>
              <a:spcPct val="90000"/>
            </a:lnSpc>
            <a:spcBef>
              <a:spcPct val="0"/>
            </a:spcBef>
            <a:spcAft>
              <a:spcPct val="15000"/>
            </a:spcAft>
            <a:buChar char="•"/>
          </a:pPr>
          <a:r>
            <a:rPr lang="es-CR" sz="2000" b="1" kern="1200"/>
            <a:t>Entender la relación entre entorno y operaciones</a:t>
          </a:r>
          <a:endParaRPr lang="es-CR" sz="2000" kern="1200"/>
        </a:p>
      </dsp:txBody>
      <dsp:txXfrm>
        <a:off x="4383989" y="786431"/>
        <a:ext cx="3845569" cy="236069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9B99E6-DEA0-495F-8CF5-00E6EB3B0FD7}">
      <dsp:nvSpPr>
        <dsp:cNvPr id="0" name=""/>
        <dsp:cNvSpPr/>
      </dsp:nvSpPr>
      <dsp:spPr>
        <a:xfrm>
          <a:off x="0" y="1683085"/>
          <a:ext cx="8003232" cy="2816055"/>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E358D9-8F1A-4F41-8310-2DD8C8A66177}">
      <dsp:nvSpPr>
        <dsp:cNvPr id="0" name=""/>
        <dsp:cNvSpPr/>
      </dsp:nvSpPr>
      <dsp:spPr>
        <a:xfrm>
          <a:off x="284136" y="3014424"/>
          <a:ext cx="3581524" cy="1484716"/>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2305DA-F92E-4063-AA72-7703DB56D87C}">
      <dsp:nvSpPr>
        <dsp:cNvPr id="0" name=""/>
        <dsp:cNvSpPr/>
      </dsp:nvSpPr>
      <dsp:spPr>
        <a:xfrm rot="10800000">
          <a:off x="220135" y="2015603"/>
          <a:ext cx="3581524" cy="2474527"/>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l" defTabSz="844550">
            <a:lnSpc>
              <a:spcPct val="90000"/>
            </a:lnSpc>
            <a:spcBef>
              <a:spcPct val="0"/>
            </a:spcBef>
            <a:spcAft>
              <a:spcPct val="35000"/>
            </a:spcAft>
            <a:buNone/>
          </a:pPr>
          <a:r>
            <a:rPr lang="es-ES" sz="1900" kern="1200"/>
            <a:t>¿Porqué a las empresas les interesa el comportamiento ético?</a:t>
          </a:r>
          <a:endParaRPr lang="es-CR" sz="1900" kern="1200"/>
        </a:p>
        <a:p>
          <a:pPr marL="114300" lvl="1" indent="-114300" algn="l" defTabSz="666750">
            <a:lnSpc>
              <a:spcPct val="90000"/>
            </a:lnSpc>
            <a:spcBef>
              <a:spcPct val="0"/>
            </a:spcBef>
            <a:spcAft>
              <a:spcPct val="15000"/>
            </a:spcAft>
            <a:buChar char="•"/>
          </a:pPr>
          <a:r>
            <a:rPr lang="es-ES" sz="1500" kern="1200"/>
            <a:t>Dos posibles objetivos</a:t>
          </a:r>
          <a:endParaRPr lang="es-CR" sz="1500" kern="1200"/>
        </a:p>
        <a:p>
          <a:pPr marL="228600" lvl="2" indent="-114300" algn="l" defTabSz="666750">
            <a:lnSpc>
              <a:spcPct val="90000"/>
            </a:lnSpc>
            <a:spcBef>
              <a:spcPct val="0"/>
            </a:spcBef>
            <a:spcAft>
              <a:spcPct val="15000"/>
            </a:spcAft>
            <a:buChar char="•"/>
          </a:pPr>
          <a:r>
            <a:rPr lang="es-ES" sz="1500" kern="1200" dirty="0"/>
            <a:t>Crear ventaja competitiva</a:t>
          </a:r>
          <a:endParaRPr lang="es-CR" sz="1500" kern="1200" dirty="0"/>
        </a:p>
        <a:p>
          <a:pPr marL="228600" lvl="2" indent="-114300" algn="l" defTabSz="666750">
            <a:lnSpc>
              <a:spcPct val="90000"/>
            </a:lnSpc>
            <a:spcBef>
              <a:spcPct val="0"/>
            </a:spcBef>
            <a:spcAft>
              <a:spcPct val="15000"/>
            </a:spcAft>
            <a:buChar char="•"/>
          </a:pPr>
          <a:r>
            <a:rPr lang="es-ES" sz="1500" kern="1200"/>
            <a:t>Evitar que la empresa se percibida como irresponsable</a:t>
          </a:r>
          <a:endParaRPr lang="es-CR" sz="1500" kern="1200"/>
        </a:p>
      </dsp:txBody>
      <dsp:txXfrm rot="10800000">
        <a:off x="296235" y="2015603"/>
        <a:ext cx="3429324" cy="2398427"/>
      </dsp:txXfrm>
    </dsp:sp>
    <dsp:sp modelId="{8922E656-86AF-457D-A256-1AB9B25097BA}">
      <dsp:nvSpPr>
        <dsp:cNvPr id="0" name=""/>
        <dsp:cNvSpPr/>
      </dsp:nvSpPr>
      <dsp:spPr>
        <a:xfrm>
          <a:off x="5052041" y="2230568"/>
          <a:ext cx="2679195" cy="822443"/>
        </a:xfrm>
        <a:prstGeom prst="roundRect">
          <a:avLst>
            <a:gd name="adj" fmla="val 10000"/>
          </a:avLst>
        </a:prstGeom>
        <a:blipFill rotWithShape="1">
          <a:blip xmlns:r="http://schemas.openxmlformats.org/officeDocument/2006/relationships" r:embed="rId1"/>
          <a:srcRect/>
          <a:stretch>
            <a:fillRect t="-77000" b="-7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973DDA-227A-4753-80CF-E76CD1F1F9A9}">
      <dsp:nvSpPr>
        <dsp:cNvPr id="0" name=""/>
        <dsp:cNvSpPr/>
      </dsp:nvSpPr>
      <dsp:spPr>
        <a:xfrm rot="10800000">
          <a:off x="4136603" y="1906724"/>
          <a:ext cx="3581524" cy="2474527"/>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l" defTabSz="844550">
            <a:lnSpc>
              <a:spcPct val="90000"/>
            </a:lnSpc>
            <a:spcBef>
              <a:spcPct val="0"/>
            </a:spcBef>
            <a:spcAft>
              <a:spcPct val="35000"/>
            </a:spcAft>
            <a:buNone/>
          </a:pPr>
          <a:r>
            <a:rPr lang="es-ES" sz="1900" kern="1200" dirty="0"/>
            <a:t>Fundamentos culturales del comportamiento ético</a:t>
          </a:r>
          <a:endParaRPr lang="es-CR" sz="1900" kern="1200" dirty="0"/>
        </a:p>
        <a:p>
          <a:pPr marL="114300" lvl="1" indent="-114300" algn="l" defTabSz="666750">
            <a:lnSpc>
              <a:spcPct val="90000"/>
            </a:lnSpc>
            <a:spcBef>
              <a:spcPct val="0"/>
            </a:spcBef>
            <a:spcAft>
              <a:spcPct val="15000"/>
            </a:spcAft>
            <a:buChar char="•"/>
          </a:pPr>
          <a:r>
            <a:rPr lang="es-ES" sz="1500" kern="1200"/>
            <a:t>Relativismo: verdades éticas dependen de grupos que los sostienen y practican</a:t>
          </a:r>
          <a:endParaRPr lang="es-CR" sz="1500" kern="1200"/>
        </a:p>
        <a:p>
          <a:pPr marL="228600" lvl="2" indent="-114300" algn="l" defTabSz="666750">
            <a:lnSpc>
              <a:spcPct val="90000"/>
            </a:lnSpc>
            <a:spcBef>
              <a:spcPct val="0"/>
            </a:spcBef>
            <a:spcAft>
              <a:spcPct val="15000"/>
            </a:spcAft>
            <a:buChar char="•"/>
          </a:pPr>
          <a:r>
            <a:rPr lang="es-ES" sz="1500" kern="1200"/>
            <a:t>Intervención externa es falta de ética</a:t>
          </a:r>
          <a:endParaRPr lang="es-CR" sz="1500" kern="1200"/>
        </a:p>
        <a:p>
          <a:pPr marL="114300" lvl="1" indent="-114300" algn="l" defTabSz="666750">
            <a:lnSpc>
              <a:spcPct val="90000"/>
            </a:lnSpc>
            <a:spcBef>
              <a:spcPct val="0"/>
            </a:spcBef>
            <a:spcAft>
              <a:spcPct val="15000"/>
            </a:spcAft>
            <a:buChar char="•"/>
          </a:pPr>
          <a:r>
            <a:rPr lang="es-ES" sz="1500" kern="1200"/>
            <a:t>Normatividad: existen normas universales de comportamiento</a:t>
          </a:r>
          <a:endParaRPr lang="es-CR" sz="1500" kern="1200"/>
        </a:p>
        <a:p>
          <a:pPr marL="228600" lvl="2" indent="-114300" algn="l" defTabSz="666750">
            <a:lnSpc>
              <a:spcPct val="90000"/>
            </a:lnSpc>
            <a:spcBef>
              <a:spcPct val="0"/>
            </a:spcBef>
            <a:spcAft>
              <a:spcPct val="15000"/>
            </a:spcAft>
            <a:buChar char="•"/>
          </a:pPr>
          <a:r>
            <a:rPr lang="es-ES" sz="1500" kern="1200"/>
            <a:t>No intervención es poco ético</a:t>
          </a:r>
          <a:endParaRPr lang="es-CR" sz="1500" kern="1200"/>
        </a:p>
      </dsp:txBody>
      <dsp:txXfrm rot="10800000">
        <a:off x="4212703" y="1906724"/>
        <a:ext cx="3429324" cy="239842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767B91-15CA-4BB9-B8CE-4B759402B42E}">
      <dsp:nvSpPr>
        <dsp:cNvPr id="0" name=""/>
        <dsp:cNvSpPr/>
      </dsp:nvSpPr>
      <dsp:spPr>
        <a:xfrm rot="21300000">
          <a:off x="1410719" y="288992"/>
          <a:ext cx="3947312" cy="345345"/>
        </a:xfrm>
        <a:prstGeom prst="mathMinus">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3354EE38-68C7-43E1-BBC8-08043CC3D2AE}">
      <dsp:nvSpPr>
        <dsp:cNvPr id="0" name=""/>
        <dsp:cNvSpPr/>
      </dsp:nvSpPr>
      <dsp:spPr>
        <a:xfrm>
          <a:off x="1569632" y="9349"/>
          <a:ext cx="515860" cy="442965"/>
        </a:xfrm>
        <a:prstGeom prst="downArrow">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FC6C371-CB04-468B-A0E6-C1E51612AF17}">
      <dsp:nvSpPr>
        <dsp:cNvPr id="0" name=""/>
        <dsp:cNvSpPr/>
      </dsp:nvSpPr>
      <dsp:spPr>
        <a:xfrm>
          <a:off x="83943" y="466894"/>
          <a:ext cx="3441710" cy="425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S" sz="1600" kern="1200" dirty="0">
              <a:latin typeface="Algerian" panose="04020705040A02060702" pitchFamily="82" charset="0"/>
            </a:rPr>
            <a:t>Elegir entre dos males</a:t>
          </a:r>
          <a:endParaRPr lang="es-CR" sz="1600" kern="1200" dirty="0">
            <a:latin typeface="Algerian" panose="04020705040A02060702" pitchFamily="82" charset="0"/>
          </a:endParaRPr>
        </a:p>
      </dsp:txBody>
      <dsp:txXfrm>
        <a:off x="83943" y="466894"/>
        <a:ext cx="3441710" cy="425259"/>
      </dsp:txXfrm>
    </dsp:sp>
    <dsp:sp modelId="{292817E1-EF46-464B-8B70-1BFA618C51EE}">
      <dsp:nvSpPr>
        <dsp:cNvPr id="0" name=""/>
        <dsp:cNvSpPr/>
      </dsp:nvSpPr>
      <dsp:spPr>
        <a:xfrm>
          <a:off x="4700539" y="514623"/>
          <a:ext cx="481298" cy="355747"/>
        </a:xfrm>
        <a:prstGeom prst="upArrow">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545B7E9-67E9-449B-9A46-A6ABAB103E16}">
      <dsp:nvSpPr>
        <dsp:cNvPr id="0" name=""/>
        <dsp:cNvSpPr/>
      </dsp:nvSpPr>
      <dsp:spPr>
        <a:xfrm>
          <a:off x="2854680" y="39959"/>
          <a:ext cx="3914071" cy="387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ES" sz="1400" kern="1200" dirty="0">
              <a:latin typeface="Algerian" panose="04020705040A02060702" pitchFamily="82" charset="0"/>
            </a:rPr>
            <a:t>Respeto por la identidad cultural</a:t>
          </a:r>
          <a:endParaRPr lang="es-CR" sz="1400" kern="1200" dirty="0">
            <a:latin typeface="Algerian" panose="04020705040A02060702" pitchFamily="82" charset="0"/>
          </a:endParaRPr>
        </a:p>
      </dsp:txBody>
      <dsp:txXfrm>
        <a:off x="2854680" y="39959"/>
        <a:ext cx="3914071" cy="38779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B9E9CB-0C51-4CA1-93E8-F3F393CF7946}">
      <dsp:nvSpPr>
        <dsp:cNvPr id="0" name=""/>
        <dsp:cNvSpPr/>
      </dsp:nvSpPr>
      <dsp:spPr>
        <a:xfrm>
          <a:off x="40" y="76926"/>
          <a:ext cx="3908032" cy="662400"/>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s-ES" sz="2300" b="1" kern="1200"/>
            <a:t>FUNDAMENTOS JURÍDICOS</a:t>
          </a:r>
          <a:endParaRPr lang="es-CR" sz="2300" b="1" kern="1200"/>
        </a:p>
      </dsp:txBody>
      <dsp:txXfrm>
        <a:off x="40" y="76926"/>
        <a:ext cx="3908032" cy="662400"/>
      </dsp:txXfrm>
    </dsp:sp>
    <dsp:sp modelId="{4976CF27-FDDE-4B01-9283-91A9DA90BF56}">
      <dsp:nvSpPr>
        <dsp:cNvPr id="0" name=""/>
        <dsp:cNvSpPr/>
      </dsp:nvSpPr>
      <dsp:spPr>
        <a:xfrm>
          <a:off x="40" y="739326"/>
          <a:ext cx="3908032" cy="4166909"/>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s-ES" sz="2300" kern="1200" dirty="0"/>
            <a:t>Justificación jurídica: ventajas y desventajas</a:t>
          </a:r>
          <a:endParaRPr lang="es-CR" sz="2300" kern="1200" dirty="0"/>
        </a:p>
        <a:p>
          <a:pPr marL="457200" lvl="2" indent="-228600" algn="l" defTabSz="1022350">
            <a:lnSpc>
              <a:spcPct val="90000"/>
            </a:lnSpc>
            <a:spcBef>
              <a:spcPct val="0"/>
            </a:spcBef>
            <a:spcAft>
              <a:spcPct val="15000"/>
            </a:spcAft>
            <a:buChar char="•"/>
          </a:pPr>
          <a:r>
            <a:rPr lang="es-ES" sz="2300" kern="1200"/>
            <a:t>Hacer lo que no sea ilegal</a:t>
          </a:r>
          <a:endParaRPr lang="es-CR" sz="2300" kern="1200"/>
        </a:p>
        <a:p>
          <a:pPr marL="228600" lvl="1" indent="-228600" algn="l" defTabSz="1022350">
            <a:lnSpc>
              <a:spcPct val="90000"/>
            </a:lnSpc>
            <a:spcBef>
              <a:spcPct val="0"/>
            </a:spcBef>
            <a:spcAft>
              <a:spcPct val="15000"/>
            </a:spcAft>
            <a:buChar char="•"/>
          </a:pPr>
          <a:r>
            <a:rPr lang="es-ES" sz="2300" kern="1200"/>
            <a:t>Extraterritorialidad</a:t>
          </a:r>
          <a:endParaRPr lang="es-CR" sz="2300" kern="1200"/>
        </a:p>
        <a:p>
          <a:pPr marL="457200" lvl="2" indent="-228600" algn="l" defTabSz="1022350">
            <a:lnSpc>
              <a:spcPct val="90000"/>
            </a:lnSpc>
            <a:spcBef>
              <a:spcPct val="0"/>
            </a:spcBef>
            <a:spcAft>
              <a:spcPct val="15000"/>
            </a:spcAft>
            <a:buChar char="•"/>
          </a:pPr>
          <a:r>
            <a:rPr lang="es-CR" sz="2300" kern="1200"/>
            <a:t>Leyes varían entre países</a:t>
          </a:r>
        </a:p>
      </dsp:txBody>
      <dsp:txXfrm>
        <a:off x="40" y="739326"/>
        <a:ext cx="3908032" cy="4166909"/>
      </dsp:txXfrm>
    </dsp:sp>
    <dsp:sp modelId="{57F1175C-D5D6-4122-83B8-E88384343E8B}">
      <dsp:nvSpPr>
        <dsp:cNvPr id="0" name=""/>
        <dsp:cNvSpPr/>
      </dsp:nvSpPr>
      <dsp:spPr>
        <a:xfrm>
          <a:off x="4455198" y="76926"/>
          <a:ext cx="3908032" cy="662400"/>
        </a:xfrm>
        <a:prstGeom prst="rect">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s-CR" sz="2300" b="1" kern="1200"/>
            <a:t>ETICA Y SOBORNOS</a:t>
          </a:r>
        </a:p>
      </dsp:txBody>
      <dsp:txXfrm>
        <a:off x="4455198" y="76926"/>
        <a:ext cx="3908032" cy="662400"/>
      </dsp:txXfrm>
    </dsp:sp>
    <dsp:sp modelId="{68F6461E-A5D6-4931-BC68-ABEDFA18E5D3}">
      <dsp:nvSpPr>
        <dsp:cNvPr id="0" name=""/>
        <dsp:cNvSpPr/>
      </dsp:nvSpPr>
      <dsp:spPr>
        <a:xfrm>
          <a:off x="4455198" y="739326"/>
          <a:ext cx="3908032" cy="4166909"/>
        </a:xfrm>
        <a:prstGeom prst="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s-CR" sz="2300" kern="1200"/>
            <a:t>Consecuencias de la corrupción</a:t>
          </a:r>
        </a:p>
        <a:p>
          <a:pPr marL="457200" lvl="2" indent="-228600" algn="l" defTabSz="1022350">
            <a:lnSpc>
              <a:spcPct val="90000"/>
            </a:lnSpc>
            <a:spcBef>
              <a:spcPct val="0"/>
            </a:spcBef>
            <a:spcAft>
              <a:spcPct val="15000"/>
            </a:spcAft>
            <a:buChar char="•"/>
          </a:pPr>
          <a:r>
            <a:rPr lang="es-CR" sz="2300" kern="1200"/>
            <a:t>Afectan las empresas y los países</a:t>
          </a:r>
        </a:p>
        <a:p>
          <a:pPr marL="228600" lvl="1" indent="-228600" algn="l" defTabSz="1022350">
            <a:lnSpc>
              <a:spcPct val="90000"/>
            </a:lnSpc>
            <a:spcBef>
              <a:spcPct val="0"/>
            </a:spcBef>
            <a:spcAft>
              <a:spcPct val="15000"/>
            </a:spcAft>
            <a:buChar char="•"/>
          </a:pPr>
          <a:r>
            <a:rPr lang="es-CR" sz="2300" kern="1200"/>
            <a:t>¿Qué se está haciendo</a:t>
          </a:r>
        </a:p>
        <a:p>
          <a:pPr marL="457200" lvl="2" indent="-228600" algn="l" defTabSz="1022350">
            <a:lnSpc>
              <a:spcPct val="90000"/>
            </a:lnSpc>
            <a:spcBef>
              <a:spcPct val="0"/>
            </a:spcBef>
            <a:spcAft>
              <a:spcPct val="15000"/>
            </a:spcAft>
            <a:buChar char="•"/>
          </a:pPr>
          <a:r>
            <a:rPr lang="es-CR" sz="2300" kern="1200"/>
            <a:t>Medidas multilaterales</a:t>
          </a:r>
        </a:p>
        <a:p>
          <a:pPr marL="457200" lvl="2" indent="-228600" algn="l" defTabSz="1022350">
            <a:lnSpc>
              <a:spcPct val="90000"/>
            </a:lnSpc>
            <a:spcBef>
              <a:spcPct val="0"/>
            </a:spcBef>
            <a:spcAft>
              <a:spcPct val="15000"/>
            </a:spcAft>
            <a:buChar char="•"/>
          </a:pPr>
          <a:r>
            <a:rPr lang="es-CR" sz="2300" kern="1200"/>
            <a:t>Acuerdos internacionales: OCDE, ICC, ONU</a:t>
          </a:r>
        </a:p>
        <a:p>
          <a:pPr marL="457200" lvl="2" indent="-228600" algn="l" defTabSz="1022350">
            <a:lnSpc>
              <a:spcPct val="90000"/>
            </a:lnSpc>
            <a:spcBef>
              <a:spcPct val="0"/>
            </a:spcBef>
            <a:spcAft>
              <a:spcPct val="15000"/>
            </a:spcAft>
            <a:buChar char="•"/>
          </a:pPr>
          <a:r>
            <a:rPr lang="es-CR" sz="2300" kern="1200"/>
            <a:t>Estados Unidos: Ley sobre Prácticas Extranjeras de Corrupción</a:t>
          </a:r>
        </a:p>
      </dsp:txBody>
      <dsp:txXfrm>
        <a:off x="4455198" y="739326"/>
        <a:ext cx="3908032" cy="416690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5DFD00-BC30-4F47-908C-24902A6CA43D}">
      <dsp:nvSpPr>
        <dsp:cNvPr id="0" name=""/>
        <dsp:cNvSpPr/>
      </dsp:nvSpPr>
      <dsp:spPr>
        <a:xfrm>
          <a:off x="3262220" y="1629012"/>
          <a:ext cx="1788686" cy="1423926"/>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t>Presiones éticas y trabajadores</a:t>
          </a:r>
          <a:endParaRPr lang="es-CR" sz="1800" kern="1200" dirty="0"/>
        </a:p>
      </dsp:txBody>
      <dsp:txXfrm>
        <a:off x="3524167" y="1837541"/>
        <a:ext cx="1264792" cy="1006868"/>
      </dsp:txXfrm>
    </dsp:sp>
    <dsp:sp modelId="{0540EFEB-8DBA-4B4A-940E-E406CAFE6C57}">
      <dsp:nvSpPr>
        <dsp:cNvPr id="0" name=""/>
        <dsp:cNvSpPr/>
      </dsp:nvSpPr>
      <dsp:spPr>
        <a:xfrm rot="16200000">
          <a:off x="3920548" y="1380243"/>
          <a:ext cx="472031" cy="25507"/>
        </a:xfrm>
        <a:custGeom>
          <a:avLst/>
          <a:gdLst/>
          <a:ahLst/>
          <a:cxnLst/>
          <a:rect l="0" t="0" r="0" b="0"/>
          <a:pathLst>
            <a:path>
              <a:moveTo>
                <a:pt x="0" y="12753"/>
              </a:moveTo>
              <a:lnTo>
                <a:pt x="472031" y="12753"/>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CR" sz="800" kern="1200"/>
        </a:p>
      </dsp:txBody>
      <dsp:txXfrm>
        <a:off x="4144763" y="1381196"/>
        <a:ext cx="23601" cy="23601"/>
      </dsp:txXfrm>
    </dsp:sp>
    <dsp:sp modelId="{76DC8086-53C3-4076-9CC4-74F40EC806AC}">
      <dsp:nvSpPr>
        <dsp:cNvPr id="0" name=""/>
        <dsp:cNvSpPr/>
      </dsp:nvSpPr>
      <dsp:spPr>
        <a:xfrm>
          <a:off x="3460146" y="25382"/>
          <a:ext cx="1392836" cy="1131598"/>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a:t>Consumidores</a:t>
          </a:r>
          <a:endParaRPr lang="es-CR" sz="1200" kern="1200"/>
        </a:p>
      </dsp:txBody>
      <dsp:txXfrm>
        <a:off x="3664122" y="191101"/>
        <a:ext cx="984884" cy="800160"/>
      </dsp:txXfrm>
    </dsp:sp>
    <dsp:sp modelId="{CA158832-D9E8-48D3-8F08-E95D5CFA64C2}">
      <dsp:nvSpPr>
        <dsp:cNvPr id="0" name=""/>
        <dsp:cNvSpPr/>
      </dsp:nvSpPr>
      <dsp:spPr>
        <a:xfrm rot="19285714">
          <a:off x="4751997" y="1720302"/>
          <a:ext cx="333749" cy="25507"/>
        </a:xfrm>
        <a:custGeom>
          <a:avLst/>
          <a:gdLst/>
          <a:ahLst/>
          <a:cxnLst/>
          <a:rect l="0" t="0" r="0" b="0"/>
          <a:pathLst>
            <a:path>
              <a:moveTo>
                <a:pt x="0" y="12753"/>
              </a:moveTo>
              <a:lnTo>
                <a:pt x="333749" y="12753"/>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CR" sz="800" kern="1200"/>
        </a:p>
      </dsp:txBody>
      <dsp:txXfrm>
        <a:off x="4910528" y="1724711"/>
        <a:ext cx="16687" cy="16687"/>
      </dsp:txXfrm>
    </dsp:sp>
    <dsp:sp modelId="{DEDF4A4F-CA03-4306-9FBE-95223B151881}">
      <dsp:nvSpPr>
        <dsp:cNvPr id="0" name=""/>
        <dsp:cNvSpPr/>
      </dsp:nvSpPr>
      <dsp:spPr>
        <a:xfrm>
          <a:off x="4895764" y="671195"/>
          <a:ext cx="1257686" cy="1157604"/>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t>Inversionistas corporativos</a:t>
          </a:r>
          <a:endParaRPr lang="es-CR" sz="1200" kern="1200" dirty="0"/>
        </a:p>
      </dsp:txBody>
      <dsp:txXfrm>
        <a:off x="5079948" y="840722"/>
        <a:ext cx="889318" cy="818550"/>
      </dsp:txXfrm>
    </dsp:sp>
    <dsp:sp modelId="{02ED384D-6671-4E79-8AFA-DF43AC9228D2}">
      <dsp:nvSpPr>
        <dsp:cNvPr id="0" name=""/>
        <dsp:cNvSpPr/>
      </dsp:nvSpPr>
      <dsp:spPr>
        <a:xfrm rot="771429">
          <a:off x="5012698" y="2556141"/>
          <a:ext cx="284885" cy="25507"/>
        </a:xfrm>
        <a:custGeom>
          <a:avLst/>
          <a:gdLst/>
          <a:ahLst/>
          <a:cxnLst/>
          <a:rect l="0" t="0" r="0" b="0"/>
          <a:pathLst>
            <a:path>
              <a:moveTo>
                <a:pt x="0" y="12753"/>
              </a:moveTo>
              <a:lnTo>
                <a:pt x="284885" y="12753"/>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CR" sz="800" kern="1200"/>
        </a:p>
      </dsp:txBody>
      <dsp:txXfrm>
        <a:off x="5148019" y="2561772"/>
        <a:ext cx="14244" cy="14244"/>
      </dsp:txXfrm>
    </dsp:sp>
    <dsp:sp modelId="{3A0AC386-F6E1-423A-8092-A31381B1961B}">
      <dsp:nvSpPr>
        <dsp:cNvPr id="0" name=""/>
        <dsp:cNvSpPr/>
      </dsp:nvSpPr>
      <dsp:spPr>
        <a:xfrm>
          <a:off x="5279393" y="2147248"/>
          <a:ext cx="1166187" cy="1166187"/>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a:t>ONG</a:t>
          </a:r>
          <a:endParaRPr lang="es-CR" sz="1200" kern="1200"/>
        </a:p>
      </dsp:txBody>
      <dsp:txXfrm>
        <a:off x="5450177" y="2318032"/>
        <a:ext cx="824619" cy="824619"/>
      </dsp:txXfrm>
    </dsp:sp>
    <dsp:sp modelId="{36C514B1-AA7F-4DC2-B061-EB1E30B844EA}">
      <dsp:nvSpPr>
        <dsp:cNvPr id="0" name=""/>
        <dsp:cNvSpPr/>
      </dsp:nvSpPr>
      <dsp:spPr>
        <a:xfrm rot="3857143">
          <a:off x="4355319" y="3186195"/>
          <a:ext cx="428844" cy="25507"/>
        </a:xfrm>
        <a:custGeom>
          <a:avLst/>
          <a:gdLst/>
          <a:ahLst/>
          <a:cxnLst/>
          <a:rect l="0" t="0" r="0" b="0"/>
          <a:pathLst>
            <a:path>
              <a:moveTo>
                <a:pt x="0" y="12753"/>
              </a:moveTo>
              <a:lnTo>
                <a:pt x="428844" y="12753"/>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CR" sz="800" kern="1200"/>
        </a:p>
      </dsp:txBody>
      <dsp:txXfrm>
        <a:off x="4559020" y="3188228"/>
        <a:ext cx="21442" cy="21442"/>
      </dsp:txXfrm>
    </dsp:sp>
    <dsp:sp modelId="{5D0159DD-63CB-4693-98D8-4081F7EDD220}">
      <dsp:nvSpPr>
        <dsp:cNvPr id="0" name=""/>
        <dsp:cNvSpPr/>
      </dsp:nvSpPr>
      <dsp:spPr>
        <a:xfrm>
          <a:off x="4332677" y="3334392"/>
          <a:ext cx="1166187" cy="1166187"/>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a:t>Gobiernos</a:t>
          </a:r>
          <a:endParaRPr lang="es-CR" sz="1200" kern="1200"/>
        </a:p>
      </dsp:txBody>
      <dsp:txXfrm>
        <a:off x="4503461" y="3505176"/>
        <a:ext cx="824619" cy="824619"/>
      </dsp:txXfrm>
    </dsp:sp>
    <dsp:sp modelId="{3EDA4129-5F6F-43DA-9C15-A5ADB6DD2C6B}">
      <dsp:nvSpPr>
        <dsp:cNvPr id="0" name=""/>
        <dsp:cNvSpPr/>
      </dsp:nvSpPr>
      <dsp:spPr>
        <a:xfrm rot="6942857">
          <a:off x="3528963" y="3186195"/>
          <a:ext cx="428844" cy="25507"/>
        </a:xfrm>
        <a:custGeom>
          <a:avLst/>
          <a:gdLst/>
          <a:ahLst/>
          <a:cxnLst/>
          <a:rect l="0" t="0" r="0" b="0"/>
          <a:pathLst>
            <a:path>
              <a:moveTo>
                <a:pt x="0" y="12753"/>
              </a:moveTo>
              <a:lnTo>
                <a:pt x="428844" y="12753"/>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CR" sz="800" kern="1200"/>
        </a:p>
      </dsp:txBody>
      <dsp:txXfrm rot="10800000">
        <a:off x="3732665" y="3188228"/>
        <a:ext cx="21442" cy="21442"/>
      </dsp:txXfrm>
    </dsp:sp>
    <dsp:sp modelId="{BD7F1ACC-590B-44BD-9AC3-A6D310B6FA3E}">
      <dsp:nvSpPr>
        <dsp:cNvPr id="0" name=""/>
        <dsp:cNvSpPr/>
      </dsp:nvSpPr>
      <dsp:spPr>
        <a:xfrm>
          <a:off x="2814263" y="3334392"/>
          <a:ext cx="1166187" cy="1166187"/>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a:t>Sindicatos</a:t>
          </a:r>
          <a:endParaRPr lang="es-CR" sz="1200" kern="1200"/>
        </a:p>
      </dsp:txBody>
      <dsp:txXfrm>
        <a:off x="2985047" y="3505176"/>
        <a:ext cx="824619" cy="824619"/>
      </dsp:txXfrm>
    </dsp:sp>
    <dsp:sp modelId="{CB3D409A-BB8C-44EA-94D3-8C5C35BFC14C}">
      <dsp:nvSpPr>
        <dsp:cNvPr id="0" name=""/>
        <dsp:cNvSpPr/>
      </dsp:nvSpPr>
      <dsp:spPr>
        <a:xfrm rot="10028571">
          <a:off x="3081687" y="2548688"/>
          <a:ext cx="217902" cy="25507"/>
        </a:xfrm>
        <a:custGeom>
          <a:avLst/>
          <a:gdLst/>
          <a:ahLst/>
          <a:cxnLst/>
          <a:rect l="0" t="0" r="0" b="0"/>
          <a:pathLst>
            <a:path>
              <a:moveTo>
                <a:pt x="0" y="12753"/>
              </a:moveTo>
              <a:lnTo>
                <a:pt x="217902" y="12753"/>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CR" sz="800" kern="1200"/>
        </a:p>
      </dsp:txBody>
      <dsp:txXfrm rot="10800000">
        <a:off x="3185191" y="2555994"/>
        <a:ext cx="10895" cy="10895"/>
      </dsp:txXfrm>
    </dsp:sp>
    <dsp:sp modelId="{DBD0F82A-C5A6-42D3-B640-CC91D240A453}">
      <dsp:nvSpPr>
        <dsp:cNvPr id="0" name=""/>
        <dsp:cNvSpPr/>
      </dsp:nvSpPr>
      <dsp:spPr>
        <a:xfrm>
          <a:off x="1784018" y="2263732"/>
          <a:ext cx="1333243" cy="933218"/>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t>Medios de comunicación</a:t>
          </a:r>
          <a:endParaRPr lang="es-CR" sz="1200" kern="1200" dirty="0"/>
        </a:p>
      </dsp:txBody>
      <dsp:txXfrm>
        <a:off x="1979267" y="2400399"/>
        <a:ext cx="942745" cy="659884"/>
      </dsp:txXfrm>
    </dsp:sp>
    <dsp:sp modelId="{EBAAA8F5-FEFD-46A5-A0DF-44E7A620A932}">
      <dsp:nvSpPr>
        <dsp:cNvPr id="0" name=""/>
        <dsp:cNvSpPr/>
      </dsp:nvSpPr>
      <dsp:spPr>
        <a:xfrm rot="13114286">
          <a:off x="3246120" y="1726859"/>
          <a:ext cx="312714" cy="25507"/>
        </a:xfrm>
        <a:custGeom>
          <a:avLst/>
          <a:gdLst/>
          <a:ahLst/>
          <a:cxnLst/>
          <a:rect l="0" t="0" r="0" b="0"/>
          <a:pathLst>
            <a:path>
              <a:moveTo>
                <a:pt x="0" y="12753"/>
              </a:moveTo>
              <a:lnTo>
                <a:pt x="312714" y="12753"/>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CR" sz="800" kern="1200"/>
        </a:p>
      </dsp:txBody>
      <dsp:txXfrm rot="10800000">
        <a:off x="3394660" y="1731795"/>
        <a:ext cx="15635" cy="15635"/>
      </dsp:txXfrm>
    </dsp:sp>
    <dsp:sp modelId="{27137C22-B364-435E-9DE6-9DCCA049FE7D}">
      <dsp:nvSpPr>
        <dsp:cNvPr id="0" name=""/>
        <dsp:cNvSpPr/>
      </dsp:nvSpPr>
      <dsp:spPr>
        <a:xfrm>
          <a:off x="2103402" y="686874"/>
          <a:ext cx="1370235" cy="1126245"/>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t>Inversionistas particulares</a:t>
          </a:r>
          <a:endParaRPr lang="es-CR" sz="1200" kern="1200" dirty="0"/>
        </a:p>
      </dsp:txBody>
      <dsp:txXfrm>
        <a:off x="2304068" y="851809"/>
        <a:ext cx="968903" cy="79637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8F91C8-864A-4F0D-9C4B-D7963E45DFB3}">
      <dsp:nvSpPr>
        <dsp:cNvPr id="0" name=""/>
        <dsp:cNvSpPr/>
      </dsp:nvSpPr>
      <dsp:spPr>
        <a:xfrm rot="18000000">
          <a:off x="986" y="2678991"/>
          <a:ext cx="2097583" cy="1363429"/>
        </a:xfrm>
        <a:prstGeom prst="round2Same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24130" rIns="72390" bIns="24130" numCol="1" spcCol="1270" anchor="ctr" anchorCtr="0">
          <a:noAutofit/>
        </a:bodyPr>
        <a:lstStyle/>
        <a:p>
          <a:pPr marL="0" lvl="0" indent="0" algn="ctr" defTabSz="844550">
            <a:lnSpc>
              <a:spcPct val="90000"/>
            </a:lnSpc>
            <a:spcBef>
              <a:spcPct val="0"/>
            </a:spcBef>
            <a:spcAft>
              <a:spcPct val="35000"/>
            </a:spcAft>
            <a:buNone/>
          </a:pPr>
          <a:r>
            <a:rPr lang="es-ES" sz="1900" kern="1200"/>
            <a:t>Comportamiento no ético puede producir problemas legales</a:t>
          </a:r>
          <a:endParaRPr lang="es-CR" sz="1900" kern="1200"/>
        </a:p>
      </dsp:txBody>
      <dsp:txXfrm>
        <a:off x="96363" y="2728909"/>
        <a:ext cx="1964469" cy="1296872"/>
      </dsp:txXfrm>
    </dsp:sp>
    <dsp:sp modelId="{0B091894-3116-403D-9F7D-DD739E1CE0AF}">
      <dsp:nvSpPr>
        <dsp:cNvPr id="0" name=""/>
        <dsp:cNvSpPr/>
      </dsp:nvSpPr>
      <dsp:spPr>
        <a:xfrm rot="20400000">
          <a:off x="1855536" y="1122839"/>
          <a:ext cx="2097583" cy="1363429"/>
        </a:xfrm>
        <a:prstGeom prst="round2Same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24130" rIns="72390" bIns="24130" numCol="1" spcCol="1270" anchor="ctr" anchorCtr="0">
          <a:noAutofit/>
        </a:bodyPr>
        <a:lstStyle/>
        <a:p>
          <a:pPr marL="0" lvl="0" indent="0" algn="ctr" defTabSz="844550">
            <a:lnSpc>
              <a:spcPct val="90000"/>
            </a:lnSpc>
            <a:spcBef>
              <a:spcPct val="0"/>
            </a:spcBef>
            <a:spcAft>
              <a:spcPct val="35000"/>
            </a:spcAft>
            <a:buNone/>
          </a:pPr>
          <a:r>
            <a:rPr lang="es-ES" sz="1900" kern="1200"/>
            <a:t>Acciones de los consumidores</a:t>
          </a:r>
          <a:endParaRPr lang="es-CR" sz="1900" kern="1200"/>
        </a:p>
      </dsp:txBody>
      <dsp:txXfrm>
        <a:off x="1933475" y="1187389"/>
        <a:ext cx="1964469" cy="1296872"/>
      </dsp:txXfrm>
    </dsp:sp>
    <dsp:sp modelId="{CB835644-8EBB-41D6-9E0E-7FD8F1BE045A}">
      <dsp:nvSpPr>
        <dsp:cNvPr id="0" name=""/>
        <dsp:cNvSpPr/>
      </dsp:nvSpPr>
      <dsp:spPr>
        <a:xfrm rot="1200000">
          <a:off x="4276479" y="1122839"/>
          <a:ext cx="2097583" cy="1363429"/>
        </a:xfrm>
        <a:prstGeom prst="round2Same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24130" rIns="72390" bIns="24130" numCol="1" spcCol="1270" anchor="ctr" anchorCtr="0">
          <a:noAutofit/>
        </a:bodyPr>
        <a:lstStyle/>
        <a:p>
          <a:pPr marL="0" lvl="0" indent="0" algn="ctr" defTabSz="844550">
            <a:lnSpc>
              <a:spcPct val="90000"/>
            </a:lnSpc>
            <a:spcBef>
              <a:spcPct val="0"/>
            </a:spcBef>
            <a:spcAft>
              <a:spcPct val="35000"/>
            </a:spcAft>
            <a:buNone/>
          </a:pPr>
          <a:r>
            <a:rPr lang="es-ES" sz="1900" kern="1200"/>
            <a:t>Afecta moral de los empleados</a:t>
          </a:r>
          <a:endParaRPr lang="es-CR" sz="1900" kern="1200"/>
        </a:p>
      </dsp:txBody>
      <dsp:txXfrm>
        <a:off x="4331654" y="1187389"/>
        <a:ext cx="1964469" cy="1296872"/>
      </dsp:txXfrm>
    </dsp:sp>
    <dsp:sp modelId="{BC2C93D0-336B-4B97-B5CA-452ED69A178F}">
      <dsp:nvSpPr>
        <dsp:cNvPr id="0" name=""/>
        <dsp:cNvSpPr/>
      </dsp:nvSpPr>
      <dsp:spPr>
        <a:xfrm rot="3600000">
          <a:off x="6131029" y="2678991"/>
          <a:ext cx="2097583" cy="1363429"/>
        </a:xfrm>
        <a:prstGeom prst="round2Same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24130" rIns="72390" bIns="24130" numCol="1" spcCol="1270" anchor="ctr" anchorCtr="0">
          <a:noAutofit/>
        </a:bodyPr>
        <a:lstStyle/>
        <a:p>
          <a:pPr marL="0" lvl="0" indent="0" algn="ctr" defTabSz="844550">
            <a:lnSpc>
              <a:spcPct val="90000"/>
            </a:lnSpc>
            <a:spcBef>
              <a:spcPct val="0"/>
            </a:spcBef>
            <a:spcAft>
              <a:spcPct val="35000"/>
            </a:spcAft>
            <a:buNone/>
          </a:pPr>
          <a:r>
            <a:rPr lang="es-ES" sz="1900" kern="1200"/>
            <a:t>Mala publicidad</a:t>
          </a:r>
          <a:endParaRPr lang="es-CR" sz="1900" kern="1200"/>
        </a:p>
      </dsp:txBody>
      <dsp:txXfrm>
        <a:off x="6168766" y="2728909"/>
        <a:ext cx="1964469" cy="129687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9086A4-2099-4895-B949-9A5BA3B7DC7C}">
      <dsp:nvSpPr>
        <dsp:cNvPr id="0" name=""/>
        <dsp:cNvSpPr/>
      </dsp:nvSpPr>
      <dsp:spPr>
        <a:xfrm>
          <a:off x="0" y="536"/>
          <a:ext cx="516839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93FFD5DB-3034-48BF-BE35-AA07AE9F12CB}">
      <dsp:nvSpPr>
        <dsp:cNvPr id="0" name=""/>
        <dsp:cNvSpPr/>
      </dsp:nvSpPr>
      <dsp:spPr>
        <a:xfrm>
          <a:off x="0" y="536"/>
          <a:ext cx="5168390" cy="878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s-CR" sz="1700" b="0" i="0" kern="1200" baseline="0"/>
            <a:t>Identificar los problemas para evaluar las actividades de las empresas multinacionales (EMN) </a:t>
          </a:r>
          <a:endParaRPr lang="en-US" sz="1700" kern="1200"/>
        </a:p>
      </dsp:txBody>
      <dsp:txXfrm>
        <a:off x="0" y="536"/>
        <a:ext cx="5168390" cy="878581"/>
      </dsp:txXfrm>
    </dsp:sp>
    <dsp:sp modelId="{B4E31AB5-060C-4140-9A8D-1E2ECA596A1C}">
      <dsp:nvSpPr>
        <dsp:cNvPr id="0" name=""/>
        <dsp:cNvSpPr/>
      </dsp:nvSpPr>
      <dsp:spPr>
        <a:xfrm>
          <a:off x="0" y="879118"/>
          <a:ext cx="516839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DE8B9150-B434-4F5A-B086-7341F697CCF8}">
      <dsp:nvSpPr>
        <dsp:cNvPr id="0" name=""/>
        <dsp:cNvSpPr/>
      </dsp:nvSpPr>
      <dsp:spPr>
        <a:xfrm>
          <a:off x="0" y="879118"/>
          <a:ext cx="5168390" cy="878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s-CR" sz="1700" b="0" i="0" kern="1200" baseline="0"/>
            <a:t>Evaluar los principales efectos económicos de las EMN en el país de origen y en el país anfitrión</a:t>
          </a:r>
          <a:endParaRPr lang="en-US" sz="1700" kern="1200"/>
        </a:p>
      </dsp:txBody>
      <dsp:txXfrm>
        <a:off x="0" y="879118"/>
        <a:ext cx="5168390" cy="878581"/>
      </dsp:txXfrm>
    </dsp:sp>
    <dsp:sp modelId="{4C2770FA-0FE6-4E02-852C-4E102EF9255B}">
      <dsp:nvSpPr>
        <dsp:cNvPr id="0" name=""/>
        <dsp:cNvSpPr/>
      </dsp:nvSpPr>
      <dsp:spPr>
        <a:xfrm>
          <a:off x="0" y="1757700"/>
          <a:ext cx="516839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F8A58110-02A7-49E4-AEB9-AAE6B8E0B18C}">
      <dsp:nvSpPr>
        <dsp:cNvPr id="0" name=""/>
        <dsp:cNvSpPr/>
      </dsp:nvSpPr>
      <dsp:spPr>
        <a:xfrm>
          <a:off x="0" y="1757700"/>
          <a:ext cx="5168390" cy="878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s-CR" sz="1700" b="0" i="0" kern="1200" baseline="0"/>
            <a:t>Comprender los fundamentos del comportamiento corporativo responsable en el ámbito internacional  </a:t>
          </a:r>
          <a:endParaRPr lang="en-US" sz="1700" kern="1200"/>
        </a:p>
      </dsp:txBody>
      <dsp:txXfrm>
        <a:off x="0" y="1757700"/>
        <a:ext cx="5168390" cy="878581"/>
      </dsp:txXfrm>
    </dsp:sp>
    <dsp:sp modelId="{99ED49FC-3C25-4300-8881-6A369893684B}">
      <dsp:nvSpPr>
        <dsp:cNvPr id="0" name=""/>
        <dsp:cNvSpPr/>
      </dsp:nvSpPr>
      <dsp:spPr>
        <a:xfrm>
          <a:off x="0" y="2636281"/>
          <a:ext cx="516839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159C96B9-0670-4609-9775-DCF3A1F9A3B7}">
      <dsp:nvSpPr>
        <dsp:cNvPr id="0" name=""/>
        <dsp:cNvSpPr/>
      </dsp:nvSpPr>
      <dsp:spPr>
        <a:xfrm>
          <a:off x="0" y="2636281"/>
          <a:ext cx="5168390" cy="878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s-CR" sz="1700" b="0" i="0" kern="1200" baseline="0"/>
            <a:t>Analizar algunos aspectos esenciales de las actividades sociales y las consecuencias de los negocios globales</a:t>
          </a:r>
          <a:endParaRPr lang="en-US" sz="1700" kern="1200"/>
        </a:p>
      </dsp:txBody>
      <dsp:txXfrm>
        <a:off x="0" y="2636281"/>
        <a:ext cx="5168390" cy="878581"/>
      </dsp:txXfrm>
    </dsp:sp>
    <dsp:sp modelId="{45E39238-821D-4F7D-98B8-8B48887F165B}">
      <dsp:nvSpPr>
        <dsp:cNvPr id="0" name=""/>
        <dsp:cNvSpPr/>
      </dsp:nvSpPr>
      <dsp:spPr>
        <a:xfrm>
          <a:off x="0" y="3514863"/>
          <a:ext cx="516839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F69661E4-B0F8-40B5-AEC1-C659900D409A}">
      <dsp:nvSpPr>
        <dsp:cNvPr id="0" name=""/>
        <dsp:cNvSpPr/>
      </dsp:nvSpPr>
      <dsp:spPr>
        <a:xfrm>
          <a:off x="0" y="3514863"/>
          <a:ext cx="5168390" cy="878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s-CR" sz="1700" b="0" i="0" kern="1200" baseline="0"/>
            <a:t>Examinar las respuestas empresariales ante la globalización </a:t>
          </a:r>
          <a:endParaRPr lang="en-US" sz="1700" kern="1200"/>
        </a:p>
      </dsp:txBody>
      <dsp:txXfrm>
        <a:off x="0" y="3514863"/>
        <a:ext cx="5168390" cy="8785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9159A1-9373-4E22-AD20-7D07F19487A9}">
      <dsp:nvSpPr>
        <dsp:cNvPr id="0" name=""/>
        <dsp:cNvSpPr/>
      </dsp:nvSpPr>
      <dsp:spPr>
        <a:xfrm>
          <a:off x="4043" y="597417"/>
          <a:ext cx="1253459" cy="106935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R" sz="1100" kern="1200" dirty="0"/>
            <a:t>•  La mayoría de las empresas son internacionales, o compiten con empresas internacionales.</a:t>
          </a:r>
        </a:p>
      </dsp:txBody>
      <dsp:txXfrm>
        <a:off x="35363" y="628737"/>
        <a:ext cx="1190819" cy="1006717"/>
      </dsp:txXfrm>
    </dsp:sp>
    <dsp:sp modelId="{FCC837EA-92BD-4A44-AD3E-C85C9B5D5C62}">
      <dsp:nvSpPr>
        <dsp:cNvPr id="0" name=""/>
        <dsp:cNvSpPr/>
      </dsp:nvSpPr>
      <dsp:spPr>
        <a:xfrm>
          <a:off x="1382848" y="976667"/>
          <a:ext cx="265733" cy="310857"/>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CR" sz="1000" kern="1200"/>
        </a:p>
      </dsp:txBody>
      <dsp:txXfrm>
        <a:off x="1382848" y="1038838"/>
        <a:ext cx="186013" cy="186515"/>
      </dsp:txXfrm>
    </dsp:sp>
    <dsp:sp modelId="{6541B8D8-F657-4ABA-A7A6-623D64D3931C}">
      <dsp:nvSpPr>
        <dsp:cNvPr id="0" name=""/>
        <dsp:cNvSpPr/>
      </dsp:nvSpPr>
      <dsp:spPr>
        <a:xfrm>
          <a:off x="1758886" y="597417"/>
          <a:ext cx="1253459" cy="106935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R" sz="1100" kern="1200"/>
            <a:t>•  Los modos de operación puede diferir de los que se emplean en el país de origen.</a:t>
          </a:r>
        </a:p>
      </dsp:txBody>
      <dsp:txXfrm>
        <a:off x="1790206" y="628737"/>
        <a:ext cx="1190819" cy="1006717"/>
      </dsp:txXfrm>
    </dsp:sp>
    <dsp:sp modelId="{2E57C3F5-70F7-4827-856A-672D651B6F93}">
      <dsp:nvSpPr>
        <dsp:cNvPr id="0" name=""/>
        <dsp:cNvSpPr/>
      </dsp:nvSpPr>
      <dsp:spPr>
        <a:xfrm>
          <a:off x="3137692" y="976667"/>
          <a:ext cx="265733" cy="310857"/>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CR" sz="1000" kern="1200"/>
        </a:p>
      </dsp:txBody>
      <dsp:txXfrm>
        <a:off x="3137692" y="1038838"/>
        <a:ext cx="186013" cy="186515"/>
      </dsp:txXfrm>
    </dsp:sp>
    <dsp:sp modelId="{51C366FA-6F92-4A8B-A82C-49B324ACE20D}">
      <dsp:nvSpPr>
        <dsp:cNvPr id="0" name=""/>
        <dsp:cNvSpPr/>
      </dsp:nvSpPr>
      <dsp:spPr>
        <a:xfrm>
          <a:off x="3513730" y="597417"/>
          <a:ext cx="1253459" cy="106935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R" sz="1100" kern="1200" dirty="0"/>
            <a:t>•  La mejor manera de hacer negocios puede diferir según el país.</a:t>
          </a:r>
        </a:p>
      </dsp:txBody>
      <dsp:txXfrm>
        <a:off x="3545050" y="628737"/>
        <a:ext cx="1190819" cy="1006717"/>
      </dsp:txXfrm>
    </dsp:sp>
    <dsp:sp modelId="{16247DB0-EFAC-4138-A134-BB9237FA0FE8}">
      <dsp:nvSpPr>
        <dsp:cNvPr id="0" name=""/>
        <dsp:cNvSpPr/>
      </dsp:nvSpPr>
      <dsp:spPr>
        <a:xfrm>
          <a:off x="4892535" y="976667"/>
          <a:ext cx="265733" cy="310857"/>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CR" sz="1000" kern="1200"/>
        </a:p>
      </dsp:txBody>
      <dsp:txXfrm>
        <a:off x="4892535" y="1038838"/>
        <a:ext cx="186013" cy="186515"/>
      </dsp:txXfrm>
    </dsp:sp>
    <dsp:sp modelId="{8B645027-2F03-4130-AD6A-746C18CBEE06}">
      <dsp:nvSpPr>
        <dsp:cNvPr id="0" name=""/>
        <dsp:cNvSpPr/>
      </dsp:nvSpPr>
      <dsp:spPr>
        <a:xfrm>
          <a:off x="5268573" y="597417"/>
          <a:ext cx="1253459" cy="106935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R" sz="1100" kern="1200"/>
            <a:t>•  Comprenderlos  le ayudará a tomar mejores decisiones sobre su carrera profesional.</a:t>
          </a:r>
        </a:p>
      </dsp:txBody>
      <dsp:txXfrm>
        <a:off x="5299893" y="628737"/>
        <a:ext cx="1190819" cy="1006717"/>
      </dsp:txXfrm>
    </dsp:sp>
    <dsp:sp modelId="{D0DF777C-64BF-43DA-B860-A465A029F3DA}">
      <dsp:nvSpPr>
        <dsp:cNvPr id="0" name=""/>
        <dsp:cNvSpPr/>
      </dsp:nvSpPr>
      <dsp:spPr>
        <a:xfrm>
          <a:off x="6647379" y="976667"/>
          <a:ext cx="265733" cy="310857"/>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CR" sz="1000" kern="1200"/>
        </a:p>
      </dsp:txBody>
      <dsp:txXfrm>
        <a:off x="6647379" y="1038838"/>
        <a:ext cx="186013" cy="186515"/>
      </dsp:txXfrm>
    </dsp:sp>
    <dsp:sp modelId="{A30A84C1-1DEB-41CA-BC7A-09A98C1F5EEB}">
      <dsp:nvSpPr>
        <dsp:cNvPr id="0" name=""/>
        <dsp:cNvSpPr/>
      </dsp:nvSpPr>
      <dsp:spPr>
        <a:xfrm>
          <a:off x="7023417" y="597417"/>
          <a:ext cx="1253459" cy="106935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R" sz="1100" kern="1200" dirty="0"/>
            <a:t>•  Comprenderlos  le ayudará a decidir qué políticas gubernamentales debe apoyar.</a:t>
          </a:r>
        </a:p>
      </dsp:txBody>
      <dsp:txXfrm>
        <a:off x="7054737" y="628737"/>
        <a:ext cx="1190819" cy="10067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83D372-E13E-422F-AB70-587B3A6866FD}">
      <dsp:nvSpPr>
        <dsp:cNvPr id="0" name=""/>
        <dsp:cNvSpPr/>
      </dsp:nvSpPr>
      <dsp:spPr>
        <a:xfrm rot="5400000">
          <a:off x="5138811" y="-1940831"/>
          <a:ext cx="1219186" cy="541026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171450" lvl="1" indent="-171450" algn="l" defTabSz="711200" rtl="0">
            <a:lnSpc>
              <a:spcPct val="90000"/>
            </a:lnSpc>
            <a:spcBef>
              <a:spcPct val="0"/>
            </a:spcBef>
            <a:spcAft>
              <a:spcPct val="15000"/>
            </a:spcAft>
            <a:buChar char="•"/>
          </a:pPr>
          <a:r>
            <a:rPr lang="es-CR" sz="1600" kern="1200" dirty="0"/>
            <a:t>Los países tratan de cumplir sus objetivos económicos, políticos y sociales para mantener el bienestar de los ciudadanos. Sin embargo, se critica que al abrir las fronteras al comercio se socavan las prioridades de los países. Se podría contraponer la renuncia a prioridades respecto a las desventajas de desempleo y pérdidas fiscales.</a:t>
          </a:r>
        </a:p>
      </dsp:txBody>
      <dsp:txXfrm rot="-5400000">
        <a:off x="3043273" y="214223"/>
        <a:ext cx="5350747" cy="1100154"/>
      </dsp:txXfrm>
    </dsp:sp>
    <dsp:sp modelId="{E1802E6A-A160-4647-A6A9-F41127892516}">
      <dsp:nvSpPr>
        <dsp:cNvPr id="0" name=""/>
        <dsp:cNvSpPr/>
      </dsp:nvSpPr>
      <dsp:spPr>
        <a:xfrm>
          <a:off x="0" y="2309"/>
          <a:ext cx="3043272" cy="15239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s-CR" sz="2400" kern="1200" dirty="0"/>
            <a:t>La cuestión de los objetivos y políticas locales</a:t>
          </a:r>
        </a:p>
      </dsp:txBody>
      <dsp:txXfrm>
        <a:off x="74395" y="76704"/>
        <a:ext cx="2894482" cy="1375192"/>
      </dsp:txXfrm>
    </dsp:sp>
    <dsp:sp modelId="{DCB2C7E2-9E8B-4461-BA31-2468AD769EA8}">
      <dsp:nvSpPr>
        <dsp:cNvPr id="0" name=""/>
        <dsp:cNvSpPr/>
      </dsp:nvSpPr>
      <dsp:spPr>
        <a:xfrm rot="5400000">
          <a:off x="5138811" y="-340649"/>
          <a:ext cx="1219186" cy="541026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s-CR" sz="1700" kern="1200"/>
            <a:t>Esta es una preocupación fuerte de países pequeños respecto a los grandes, pues gran dependencia de suministro y ventas los hace vulnerables a exigencias de proveedores de mayor tamaño.</a:t>
          </a:r>
        </a:p>
      </dsp:txBody>
      <dsp:txXfrm rot="-5400000">
        <a:off x="3043273" y="1814405"/>
        <a:ext cx="5350747" cy="1100154"/>
      </dsp:txXfrm>
    </dsp:sp>
    <dsp:sp modelId="{6C9C5636-1744-4973-B3A4-CABFC830A35D}">
      <dsp:nvSpPr>
        <dsp:cNvPr id="0" name=""/>
        <dsp:cNvSpPr/>
      </dsp:nvSpPr>
      <dsp:spPr>
        <a:xfrm>
          <a:off x="0" y="1602490"/>
          <a:ext cx="3043272" cy="15239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s-CR" sz="2400" kern="1200" dirty="0"/>
            <a:t>La cuestión del </a:t>
          </a:r>
          <a:r>
            <a:rPr lang="es-CR" sz="2000" kern="1200" dirty="0"/>
            <a:t>exceso</a:t>
          </a:r>
          <a:r>
            <a:rPr lang="es-CR" sz="2400" kern="1200" dirty="0"/>
            <a:t> </a:t>
          </a:r>
          <a:r>
            <a:rPr lang="es-CR" sz="2000" kern="1200" dirty="0"/>
            <a:t>de </a:t>
          </a:r>
          <a:r>
            <a:rPr lang="es-CR" sz="2400" kern="1200" dirty="0"/>
            <a:t>dependencia local</a:t>
          </a:r>
        </a:p>
      </dsp:txBody>
      <dsp:txXfrm>
        <a:off x="74395" y="1676885"/>
        <a:ext cx="2894482" cy="1375192"/>
      </dsp:txXfrm>
    </dsp:sp>
    <dsp:sp modelId="{A9E20C9E-44DE-412E-AFDB-3417554579D9}">
      <dsp:nvSpPr>
        <dsp:cNvPr id="0" name=""/>
        <dsp:cNvSpPr/>
      </dsp:nvSpPr>
      <dsp:spPr>
        <a:xfrm rot="5400000">
          <a:off x="5138811" y="1259532"/>
          <a:ext cx="1219186" cy="541026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s-CR" sz="1700" kern="1200"/>
            <a:t>La globalización homogeniza productos, empresas, métodos de trabajo, estructuras social y hasta el idioma.</a:t>
          </a:r>
        </a:p>
        <a:p>
          <a:pPr marL="171450" lvl="1" indent="-171450" algn="l" defTabSz="755650" rtl="0">
            <a:lnSpc>
              <a:spcPct val="90000"/>
            </a:lnSpc>
            <a:spcBef>
              <a:spcPct val="0"/>
            </a:spcBef>
            <a:spcAft>
              <a:spcPct val="15000"/>
            </a:spcAft>
            <a:buChar char="•"/>
          </a:pPr>
          <a:r>
            <a:rPr lang="es-CR" sz="1700" kern="1200"/>
            <a:t>Se le acusa que socava el fundamento cultural de la soberanía.</a:t>
          </a:r>
        </a:p>
      </dsp:txBody>
      <dsp:txXfrm rot="-5400000">
        <a:off x="3043273" y="3414586"/>
        <a:ext cx="5350747" cy="1100154"/>
      </dsp:txXfrm>
    </dsp:sp>
    <dsp:sp modelId="{DA1E587E-66D1-4051-9D44-85319213B7A9}">
      <dsp:nvSpPr>
        <dsp:cNvPr id="0" name=""/>
        <dsp:cNvSpPr/>
      </dsp:nvSpPr>
      <dsp:spPr>
        <a:xfrm>
          <a:off x="0" y="3202672"/>
          <a:ext cx="3043272" cy="15239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s-CR" sz="2400" kern="1200" dirty="0"/>
            <a:t>La cuestión de la homogeneidad cultural</a:t>
          </a:r>
        </a:p>
      </dsp:txBody>
      <dsp:txXfrm>
        <a:off x="74395" y="3277067"/>
        <a:ext cx="2894482" cy="13751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B550A-E3D7-4DEC-9268-F4F4E298A859}">
      <dsp:nvSpPr>
        <dsp:cNvPr id="0" name=""/>
        <dsp:cNvSpPr/>
      </dsp:nvSpPr>
      <dsp:spPr>
        <a:xfrm>
          <a:off x="0" y="5696"/>
          <a:ext cx="8363272" cy="6712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R" sz="1800" kern="1200"/>
            <a:t>Críticas en contra de la globalización gira en torno a los aspectos del crecimiento económico. </a:t>
          </a:r>
        </a:p>
      </dsp:txBody>
      <dsp:txXfrm>
        <a:off x="32767" y="38463"/>
        <a:ext cx="8297738" cy="605691"/>
      </dsp:txXfrm>
    </dsp:sp>
    <dsp:sp modelId="{668ABB04-E11A-453A-AD83-669A2E91B501}">
      <dsp:nvSpPr>
        <dsp:cNvPr id="0" name=""/>
        <dsp:cNvSpPr/>
      </dsp:nvSpPr>
      <dsp:spPr>
        <a:xfrm>
          <a:off x="0" y="676922"/>
          <a:ext cx="8363272" cy="992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534"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s-CR" sz="1400" kern="1200" dirty="0"/>
            <a:t>Conforme la  globalización produce crecimiento, va consumiendo cada vez más recursos  naturales no renovables </a:t>
          </a:r>
        </a:p>
        <a:p>
          <a:pPr marL="114300" lvl="1" indent="-114300" algn="l" defTabSz="622300">
            <a:lnSpc>
              <a:spcPct val="90000"/>
            </a:lnSpc>
            <a:spcBef>
              <a:spcPct val="0"/>
            </a:spcBef>
            <a:spcAft>
              <a:spcPct val="20000"/>
            </a:spcAft>
            <a:buChar char="•"/>
          </a:pPr>
          <a:r>
            <a:rPr lang="es-CR" sz="1400" kern="1200" dirty="0"/>
            <a:t>E incrementa los daños al medio ambiente:  escurrimientos de sustancias tóxicas y pesticidas  en ríos y océanos, la contaminación del aire por fábricas y emisiones  de vehículos y la deforestación, que afecta el clima.</a:t>
          </a:r>
        </a:p>
      </dsp:txBody>
      <dsp:txXfrm>
        <a:off x="0" y="676922"/>
        <a:ext cx="8363272" cy="992872"/>
      </dsp:txXfrm>
    </dsp:sp>
    <dsp:sp modelId="{4FEBD7E2-771E-40BF-84F0-84F4608F055F}">
      <dsp:nvSpPr>
        <dsp:cNvPr id="0" name=""/>
        <dsp:cNvSpPr/>
      </dsp:nvSpPr>
      <dsp:spPr>
        <a:xfrm>
          <a:off x="0" y="1669794"/>
          <a:ext cx="8363272" cy="6712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R" sz="1800" kern="1200" dirty="0"/>
            <a:t>El argumento a favor del crecimiento y la cooperación global </a:t>
          </a:r>
        </a:p>
      </dsp:txBody>
      <dsp:txXfrm>
        <a:off x="32767" y="1702561"/>
        <a:ext cx="8297738" cy="605691"/>
      </dsp:txXfrm>
    </dsp:sp>
    <dsp:sp modelId="{0CF1E2EB-AE74-4412-B1EC-A3B871DD8A8B}">
      <dsp:nvSpPr>
        <dsp:cNvPr id="0" name=""/>
        <dsp:cNvSpPr/>
      </dsp:nvSpPr>
      <dsp:spPr>
        <a:xfrm>
          <a:off x="0" y="2341019"/>
          <a:ext cx="8363272" cy="182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534"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s-CR" sz="1400" kern="1200"/>
            <a:t>Resultados positivos tanto para el sostenimiento de los recursos naturales  como para el mantenimiento del medio ambiente del planeta. </a:t>
          </a:r>
        </a:p>
        <a:p>
          <a:pPr marL="114300" lvl="1" indent="-114300" algn="l" defTabSz="622300">
            <a:lnSpc>
              <a:spcPct val="90000"/>
            </a:lnSpc>
            <a:spcBef>
              <a:spcPct val="0"/>
            </a:spcBef>
            <a:spcAft>
              <a:spcPct val="20000"/>
            </a:spcAft>
            <a:buChar char="•"/>
          </a:pPr>
          <a:r>
            <a:rPr lang="es-CR" sz="1400" kern="1200"/>
            <a:t>La cooperación  global, fomenta el establecimiento de normas uniformes para combatir los problemas ecológicos. </a:t>
          </a:r>
        </a:p>
        <a:p>
          <a:pPr marL="114300" lvl="1" indent="-114300" algn="l" defTabSz="622300">
            <a:lnSpc>
              <a:spcPct val="90000"/>
            </a:lnSpc>
            <a:spcBef>
              <a:spcPct val="0"/>
            </a:spcBef>
            <a:spcAft>
              <a:spcPct val="20000"/>
            </a:spcAft>
            <a:buChar char="•"/>
          </a:pPr>
          <a:r>
            <a:rPr lang="es-CR" sz="1400" kern="1200" dirty="0"/>
            <a:t>La demanda por consumidores de productos y servicios extranjeros estimula producción lugares más baratos, que, por lo general, implica el uso de menos  recursos.</a:t>
          </a:r>
        </a:p>
        <a:p>
          <a:pPr marL="114300" lvl="1" indent="-114300" algn="l" defTabSz="622300">
            <a:lnSpc>
              <a:spcPct val="90000"/>
            </a:lnSpc>
            <a:spcBef>
              <a:spcPct val="0"/>
            </a:spcBef>
            <a:spcAft>
              <a:spcPct val="20000"/>
            </a:spcAft>
            <a:buChar char="•"/>
          </a:pPr>
          <a:r>
            <a:rPr lang="es-CR" sz="1400" kern="1200" dirty="0"/>
            <a:t>Finalmente, cada vez más empresas producen para mercados globales, dependen de las tecnologías que ahorran recursos, como los motores  de automóvil que consumen menos gasolina y  sistemas de  emisiones que reducen la contaminación. </a:t>
          </a:r>
        </a:p>
      </dsp:txBody>
      <dsp:txXfrm>
        <a:off x="0" y="2341019"/>
        <a:ext cx="8363272" cy="1829999"/>
      </dsp:txXfrm>
    </dsp:sp>
    <dsp:sp modelId="{8F762880-09E1-4761-8670-F23222C787AB}">
      <dsp:nvSpPr>
        <dsp:cNvPr id="0" name=""/>
        <dsp:cNvSpPr/>
      </dsp:nvSpPr>
      <dsp:spPr>
        <a:xfrm>
          <a:off x="0" y="4188329"/>
          <a:ext cx="8363272" cy="6712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R" sz="1800" kern="1200"/>
            <a:t>Sin embargo, </a:t>
          </a:r>
        </a:p>
      </dsp:txBody>
      <dsp:txXfrm>
        <a:off x="32767" y="4221096"/>
        <a:ext cx="8297738" cy="605691"/>
      </dsp:txXfrm>
    </dsp:sp>
    <dsp:sp modelId="{918B1947-66B4-4C0F-8284-8C678DF1D5D4}">
      <dsp:nvSpPr>
        <dsp:cNvPr id="0" name=""/>
        <dsp:cNvSpPr/>
      </dsp:nvSpPr>
      <dsp:spPr>
        <a:xfrm>
          <a:off x="0" y="4842244"/>
          <a:ext cx="8363272" cy="817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534"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s-CR" sz="1400" kern="1200"/>
            <a:t>A menos que los resultados positivos de la globalización superen las consecuencias negativas del crecimiento, el  sostenimiento del crecimiento  económico seguirá siendo un problema en el futuro.</a:t>
          </a:r>
        </a:p>
        <a:p>
          <a:pPr marL="114300" lvl="1" indent="-114300" algn="l" defTabSz="622300">
            <a:lnSpc>
              <a:spcPct val="90000"/>
            </a:lnSpc>
            <a:spcBef>
              <a:spcPct val="0"/>
            </a:spcBef>
            <a:spcAft>
              <a:spcPct val="20000"/>
            </a:spcAft>
            <a:buChar char="•"/>
          </a:pPr>
          <a:r>
            <a:rPr lang="es-CR" sz="1400" kern="1200" dirty="0"/>
            <a:t>La satisfacción de los intereses globales puede entrar en conflicto con lo que los  ciudadanos de un país piensan que es mejor para ellos</a:t>
          </a:r>
        </a:p>
      </dsp:txBody>
      <dsp:txXfrm>
        <a:off x="0" y="4842244"/>
        <a:ext cx="8363272" cy="8176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6EC693-B32C-45EA-A04B-91211071DA99}">
      <dsp:nvSpPr>
        <dsp:cNvPr id="0" name=""/>
        <dsp:cNvSpPr/>
      </dsp:nvSpPr>
      <dsp:spPr>
        <a:xfrm>
          <a:off x="0" y="93467"/>
          <a:ext cx="8369012" cy="1346304"/>
        </a:xfrm>
        <a:prstGeom prst="round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s-CR" sz="1900" kern="1200"/>
            <a:t>Al medir el bienestar económico, debe tomarse en cuenta no sólo la situación relativa, sino el nivel comparativo con el bienestar de otros.</a:t>
          </a:r>
        </a:p>
      </dsp:txBody>
      <dsp:txXfrm>
        <a:off x="65721" y="159188"/>
        <a:ext cx="8237570" cy="1214862"/>
      </dsp:txXfrm>
    </dsp:sp>
    <dsp:sp modelId="{3D235AB7-3C0D-42F1-8119-8680A96E3875}">
      <dsp:nvSpPr>
        <dsp:cNvPr id="0" name=""/>
        <dsp:cNvSpPr/>
      </dsp:nvSpPr>
      <dsp:spPr>
        <a:xfrm>
          <a:off x="0" y="1439771"/>
          <a:ext cx="8369012" cy="471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716"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es-CR" sz="1500" kern="1200" dirty="0"/>
            <a:t>Si una compañía estadounidense de informática traslada operaciones a la India, es posible que los programadores estadounidenses tengan que aceptar empleos con menor salario.</a:t>
          </a:r>
        </a:p>
      </dsp:txBody>
      <dsp:txXfrm>
        <a:off x="0" y="1439771"/>
        <a:ext cx="8369012" cy="471960"/>
      </dsp:txXfrm>
    </dsp:sp>
    <dsp:sp modelId="{617E0855-FE81-4B96-9004-944C55D714A1}">
      <dsp:nvSpPr>
        <dsp:cNvPr id="0" name=""/>
        <dsp:cNvSpPr/>
      </dsp:nvSpPr>
      <dsp:spPr>
        <a:xfrm>
          <a:off x="0" y="1911731"/>
          <a:ext cx="8369012" cy="1346304"/>
        </a:xfrm>
        <a:prstGeom prst="roundRect">
          <a:avLst/>
        </a:prstGeom>
        <a:solidFill>
          <a:schemeClr val="accent1">
            <a:shade val="50000"/>
            <a:hueOff val="240958"/>
            <a:satOff val="-5040"/>
            <a:lumOff val="280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s-CR" sz="1900" u="sng" kern="1200" dirty="0" err="1">
              <a:effectLst>
                <a:outerShdw blurRad="38100" dist="38100" dir="2700000" algn="tl">
                  <a:srgbClr val="000000">
                    <a:alpha val="43137"/>
                  </a:srgbClr>
                </a:outerShdw>
              </a:effectLst>
            </a:rPr>
            <a:t>Offshoring</a:t>
          </a:r>
          <a:r>
            <a:rPr lang="es-CR" sz="1900" u="sng" kern="1200" dirty="0">
              <a:effectLst>
                <a:outerShdw blurRad="38100" dist="38100" dir="2700000" algn="tl">
                  <a:srgbClr val="000000">
                    <a:alpha val="43137"/>
                  </a:srgbClr>
                </a:outerShdw>
              </a:effectLst>
            </a:rPr>
            <a:t>: </a:t>
          </a:r>
          <a:r>
            <a:rPr lang="es-CR" sz="1900" kern="1200" dirty="0"/>
            <a:t>proceso de trasladar la producción a un país extranjero (u outsourcing internacional), implica que  para programadores estadounidenses tienen pérdida absoluta. Pero disminuye costos de producción, y aumenta gratificaciones a los ejecutivos, con lo cual se afecta la distribución del ingreso.</a:t>
          </a:r>
        </a:p>
      </dsp:txBody>
      <dsp:txXfrm>
        <a:off x="65721" y="1977452"/>
        <a:ext cx="8237570" cy="1214862"/>
      </dsp:txXfrm>
    </dsp:sp>
    <dsp:sp modelId="{DEABF394-417A-4D88-98A8-A24ACBDB793E}">
      <dsp:nvSpPr>
        <dsp:cNvPr id="0" name=""/>
        <dsp:cNvSpPr/>
      </dsp:nvSpPr>
      <dsp:spPr>
        <a:xfrm>
          <a:off x="0" y="3312756"/>
          <a:ext cx="8369012" cy="1346304"/>
        </a:xfrm>
        <a:prstGeom prst="roundRect">
          <a:avLst/>
        </a:prstGeom>
        <a:solidFill>
          <a:schemeClr val="accent1">
            <a:shade val="50000"/>
            <a:hueOff val="240958"/>
            <a:satOff val="-5040"/>
            <a:lumOff val="280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s-CR" sz="1900" kern="1200"/>
            <a:t>Por último el desplazamiento reduce la brecha económica de la India con EEUU. El reto es maximizar las ganancias de la globalización, y al mismo tiempo reduciendo los costos que deben pagar los perdedores.</a:t>
          </a:r>
        </a:p>
      </dsp:txBody>
      <dsp:txXfrm>
        <a:off x="65721" y="3378477"/>
        <a:ext cx="8237570" cy="12148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9CC738-73A7-4515-A4CC-CE3CF2B0D8FB}">
      <dsp:nvSpPr>
        <dsp:cNvPr id="0" name=""/>
        <dsp:cNvSpPr/>
      </dsp:nvSpPr>
      <dsp:spPr>
        <a:xfrm>
          <a:off x="0" y="0"/>
          <a:ext cx="4525963" cy="4525963"/>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34B2D1-C3D3-42B6-987B-2D634E29A2E1}">
      <dsp:nvSpPr>
        <dsp:cNvPr id="0" name=""/>
        <dsp:cNvSpPr/>
      </dsp:nvSpPr>
      <dsp:spPr>
        <a:xfrm>
          <a:off x="2262981" y="0"/>
          <a:ext cx="5966618" cy="452596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s-CR" sz="3500" kern="1200" dirty="0"/>
            <a:t>PREGUNTAS RECURRENTES</a:t>
          </a:r>
        </a:p>
      </dsp:txBody>
      <dsp:txXfrm>
        <a:off x="2262981" y="0"/>
        <a:ext cx="2983309" cy="4525963"/>
      </dsp:txXfrm>
    </dsp:sp>
    <dsp:sp modelId="{7F9807DB-83B0-4A50-A8A4-E3D9811E4178}">
      <dsp:nvSpPr>
        <dsp:cNvPr id="0" name=""/>
        <dsp:cNvSpPr/>
      </dsp:nvSpPr>
      <dsp:spPr>
        <a:xfrm>
          <a:off x="5246290" y="0"/>
          <a:ext cx="2983309" cy="452596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s-CR" sz="2100" kern="1200"/>
            <a:t>Es inevitable que la globalización continúe expandiéndose.</a:t>
          </a:r>
        </a:p>
        <a:p>
          <a:pPr marL="228600" lvl="1" indent="-228600" algn="l" defTabSz="933450">
            <a:lnSpc>
              <a:spcPct val="90000"/>
            </a:lnSpc>
            <a:spcBef>
              <a:spcPct val="0"/>
            </a:spcBef>
            <a:spcAft>
              <a:spcPct val="15000"/>
            </a:spcAft>
            <a:buChar char="•"/>
          </a:pPr>
          <a:r>
            <a:rPr lang="es-CR" sz="2100" kern="1200"/>
            <a:t>Los negocios internacionales crecerán, sobre todo, en términos regionales, más que globales.</a:t>
          </a:r>
        </a:p>
        <a:p>
          <a:pPr marL="228600" lvl="1" indent="-228600" algn="l" defTabSz="933450">
            <a:lnSpc>
              <a:spcPct val="90000"/>
            </a:lnSpc>
            <a:spcBef>
              <a:spcPct val="0"/>
            </a:spcBef>
            <a:spcAft>
              <a:spcPct val="15000"/>
            </a:spcAft>
            <a:buChar char="•"/>
          </a:pPr>
          <a:r>
            <a:rPr lang="es-CR" sz="2100" kern="1200"/>
            <a:t>Las fuerzas contra la globalización y los negocios internacionales desacelerarán ambas tendencias.</a:t>
          </a:r>
        </a:p>
      </dsp:txBody>
      <dsp:txXfrm>
        <a:off x="5246290" y="0"/>
        <a:ext cx="2983309" cy="452596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42E8AA-5E5E-419B-8331-7C87609EA9DD}">
      <dsp:nvSpPr>
        <dsp:cNvPr id="0" name=""/>
        <dsp:cNvSpPr/>
      </dsp:nvSpPr>
      <dsp:spPr>
        <a:xfrm>
          <a:off x="-72006" y="0"/>
          <a:ext cx="4896544" cy="4896544"/>
        </a:xfrm>
        <a:prstGeom prst="pie">
          <a:avLst>
            <a:gd name="adj1" fmla="val 5400000"/>
            <a:gd name="adj2" fmla="val 16200000"/>
          </a:avLst>
        </a:prstGeom>
        <a:solidFill>
          <a:schemeClr val="accent1">
            <a:alpha val="9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C57197B1-B7AF-457D-A51A-1F8E9A312A5C}">
      <dsp:nvSpPr>
        <dsp:cNvPr id="0" name=""/>
        <dsp:cNvSpPr/>
      </dsp:nvSpPr>
      <dsp:spPr>
        <a:xfrm>
          <a:off x="2376265" y="0"/>
          <a:ext cx="5781327" cy="4896544"/>
        </a:xfrm>
        <a:prstGeom prst="rect">
          <a:avLst/>
        </a:prstGeom>
        <a:solidFill>
          <a:schemeClr val="lt1">
            <a:alpha val="9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Posición de los ciudadanos: políticas gubernamentales que favorezcan el interés nacional</a:t>
          </a:r>
          <a:endParaRPr lang="es-CR" sz="2000" kern="1200" dirty="0"/>
        </a:p>
      </dsp:txBody>
      <dsp:txXfrm>
        <a:off x="2376265" y="0"/>
        <a:ext cx="2890663" cy="2325858"/>
      </dsp:txXfrm>
    </dsp:sp>
    <dsp:sp modelId="{6A3C3AD0-CB3F-483A-AC0D-152CD741A068}">
      <dsp:nvSpPr>
        <dsp:cNvPr id="0" name=""/>
        <dsp:cNvSpPr/>
      </dsp:nvSpPr>
      <dsp:spPr>
        <a:xfrm>
          <a:off x="1213336" y="2325858"/>
          <a:ext cx="2325858" cy="2325858"/>
        </a:xfrm>
        <a:prstGeom prst="pie">
          <a:avLst>
            <a:gd name="adj1" fmla="val 5400000"/>
            <a:gd name="adj2" fmla="val 16200000"/>
          </a:avLst>
        </a:prstGeom>
        <a:solidFill>
          <a:schemeClr val="accent1">
            <a:alpha val="90000"/>
            <a:hueOff val="0"/>
            <a:satOff val="0"/>
            <a:lumOff val="0"/>
            <a:alpha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FAF8A07-AAFC-4376-A3A3-41C5F32BF015}">
      <dsp:nvSpPr>
        <dsp:cNvPr id="0" name=""/>
        <dsp:cNvSpPr/>
      </dsp:nvSpPr>
      <dsp:spPr>
        <a:xfrm>
          <a:off x="2376265" y="2325858"/>
          <a:ext cx="5781327" cy="2325858"/>
        </a:xfrm>
        <a:prstGeom prst="rect">
          <a:avLst/>
        </a:prstGeom>
        <a:solidFill>
          <a:schemeClr val="lt1">
            <a:alpha val="90000"/>
            <a:hueOff val="0"/>
            <a:satOff val="0"/>
            <a:lumOff val="0"/>
            <a:alphaOff val="0"/>
          </a:schemeClr>
        </a:solidFill>
        <a:ln w="25400" cap="flat" cmpd="sng" algn="ctr">
          <a:solidFill>
            <a:schemeClr val="accent1">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ES" sz="2800" kern="1200" dirty="0"/>
            <a:t>Tres áreas de acción para evaluar</a:t>
          </a:r>
          <a:endParaRPr lang="es-CR" sz="2800" kern="1200" dirty="0"/>
        </a:p>
      </dsp:txBody>
      <dsp:txXfrm>
        <a:off x="2376265" y="2325858"/>
        <a:ext cx="2890663" cy="2325858"/>
      </dsp:txXfrm>
    </dsp:sp>
    <dsp:sp modelId="{5C460D24-1CE8-4120-BE03-E5074AFE894C}">
      <dsp:nvSpPr>
        <dsp:cNvPr id="0" name=""/>
        <dsp:cNvSpPr/>
      </dsp:nvSpPr>
      <dsp:spPr>
        <a:xfrm>
          <a:off x="5266929" y="0"/>
          <a:ext cx="2890663" cy="232585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a:t>Entender las reacciones ante la IED tiene que ver con:</a:t>
          </a:r>
          <a:endParaRPr lang="es-CR" sz="1600" kern="1200" dirty="0"/>
        </a:p>
        <a:p>
          <a:pPr marL="171450" lvl="1" indent="-171450" algn="l" defTabSz="711200">
            <a:lnSpc>
              <a:spcPct val="90000"/>
            </a:lnSpc>
            <a:spcBef>
              <a:spcPct val="0"/>
            </a:spcBef>
            <a:spcAft>
              <a:spcPct val="15000"/>
            </a:spcAft>
            <a:buChar char="•"/>
          </a:pPr>
          <a:r>
            <a:rPr lang="es-ES" sz="1600" kern="1200" dirty="0"/>
            <a:t>Las decisiones de quienes realizan la IED (EMN)</a:t>
          </a:r>
          <a:endParaRPr lang="es-CR" sz="1600" kern="1200" dirty="0"/>
        </a:p>
        <a:p>
          <a:pPr marL="171450" lvl="1" indent="-171450" algn="l" defTabSz="711200">
            <a:lnSpc>
              <a:spcPct val="90000"/>
            </a:lnSpc>
            <a:spcBef>
              <a:spcPct val="0"/>
            </a:spcBef>
            <a:spcAft>
              <a:spcPct val="15000"/>
            </a:spcAft>
            <a:buChar char="•"/>
          </a:pPr>
          <a:r>
            <a:rPr lang="es-ES" sz="1600" kern="1200" dirty="0"/>
            <a:t>Posibles efectos en los países que la reciben</a:t>
          </a:r>
          <a:endParaRPr lang="es-CR" sz="1600" kern="1200" dirty="0"/>
        </a:p>
      </dsp:txBody>
      <dsp:txXfrm>
        <a:off x="5266929" y="0"/>
        <a:ext cx="2890663" cy="2325858"/>
      </dsp:txXfrm>
    </dsp:sp>
    <dsp:sp modelId="{6D61E183-95D8-4590-B4B7-C7774449A89A}">
      <dsp:nvSpPr>
        <dsp:cNvPr id="0" name=""/>
        <dsp:cNvSpPr/>
      </dsp:nvSpPr>
      <dsp:spPr>
        <a:xfrm>
          <a:off x="5122916" y="2325858"/>
          <a:ext cx="3178689" cy="232585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533400">
            <a:lnSpc>
              <a:spcPct val="90000"/>
            </a:lnSpc>
            <a:spcBef>
              <a:spcPct val="0"/>
            </a:spcBef>
            <a:spcAft>
              <a:spcPct val="15000"/>
            </a:spcAft>
            <a:buChar char="•"/>
          </a:pPr>
          <a:r>
            <a:rPr lang="es-CR" sz="1200" kern="1200" dirty="0">
              <a:effectLst>
                <a:outerShdw blurRad="38100" dist="38100" dir="2700000" algn="tl">
                  <a:srgbClr val="000000">
                    <a:alpha val="43137"/>
                  </a:srgbClr>
                </a:outerShdw>
              </a:effectLst>
            </a:rPr>
            <a:t>Equilibrios entre las partes interesadas</a:t>
          </a:r>
          <a:r>
            <a:rPr lang="es-CR" sz="1200" kern="1200" dirty="0"/>
            <a:t>:</a:t>
          </a:r>
        </a:p>
        <a:p>
          <a:pPr marL="228600" lvl="2" indent="-114300" algn="l" defTabSz="533400">
            <a:lnSpc>
              <a:spcPct val="90000"/>
            </a:lnSpc>
            <a:spcBef>
              <a:spcPct val="0"/>
            </a:spcBef>
            <a:spcAft>
              <a:spcPct val="15000"/>
            </a:spcAft>
            <a:buChar char="•"/>
          </a:pPr>
          <a:r>
            <a:rPr lang="es-CR" sz="1200" kern="1200" dirty="0"/>
            <a:t>Accionistas, empleados, clientes, proveedores y la sociedad en general.</a:t>
          </a:r>
        </a:p>
        <a:p>
          <a:pPr marL="114300" lvl="1" indent="-114300" algn="l" defTabSz="533400">
            <a:lnSpc>
              <a:spcPct val="90000"/>
            </a:lnSpc>
            <a:spcBef>
              <a:spcPct val="0"/>
            </a:spcBef>
            <a:spcAft>
              <a:spcPct val="15000"/>
            </a:spcAft>
            <a:buChar char="•"/>
          </a:pPr>
          <a:r>
            <a:rPr lang="es-CR" sz="1200" kern="1200" dirty="0">
              <a:effectLst>
                <a:outerShdw blurRad="38100" dist="38100" dir="2700000" algn="tl">
                  <a:srgbClr val="000000">
                    <a:alpha val="43137"/>
                  </a:srgbClr>
                </a:outerShdw>
              </a:effectLst>
            </a:rPr>
            <a:t>Relaciones de causa y efecto: </a:t>
          </a:r>
        </a:p>
        <a:p>
          <a:pPr marL="228600" lvl="2" indent="-114300" algn="l" defTabSz="533400">
            <a:lnSpc>
              <a:spcPct val="90000"/>
            </a:lnSpc>
            <a:spcBef>
              <a:spcPct val="0"/>
            </a:spcBef>
            <a:spcAft>
              <a:spcPct val="15000"/>
            </a:spcAft>
            <a:buChar char="•"/>
          </a:pPr>
          <a:r>
            <a:rPr lang="es-CR" sz="1200" kern="1200" dirty="0"/>
            <a:t>Ej. Desempleo – IED. Dificultad de establecer causalidades.</a:t>
          </a:r>
        </a:p>
        <a:p>
          <a:pPr marL="114300" lvl="1" indent="-114300" algn="l" defTabSz="533400">
            <a:lnSpc>
              <a:spcPct val="90000"/>
            </a:lnSpc>
            <a:spcBef>
              <a:spcPct val="0"/>
            </a:spcBef>
            <a:spcAft>
              <a:spcPct val="15000"/>
            </a:spcAft>
            <a:buChar char="•"/>
          </a:pPr>
          <a:r>
            <a:rPr lang="es-CR" sz="1200" kern="1200" dirty="0">
              <a:effectLst>
                <a:outerShdw blurRad="38100" dist="38100" dir="2700000" algn="tl">
                  <a:srgbClr val="000000">
                    <a:alpha val="43137"/>
                  </a:srgbClr>
                </a:outerShdw>
              </a:effectLst>
            </a:rPr>
            <a:t>Efectos individuales y agregados: E</a:t>
          </a:r>
          <a:r>
            <a:rPr lang="es-CR" sz="1200" kern="1200" dirty="0"/>
            <a:t>MN tienen variada forma, tamaños y funciones.</a:t>
          </a:r>
        </a:p>
        <a:p>
          <a:pPr marL="228600" lvl="2" indent="-114300" algn="l" defTabSz="533400">
            <a:lnSpc>
              <a:spcPct val="90000"/>
            </a:lnSpc>
            <a:spcBef>
              <a:spcPct val="0"/>
            </a:spcBef>
            <a:spcAft>
              <a:spcPct val="15000"/>
            </a:spcAft>
            <a:buChar char="•"/>
          </a:pPr>
          <a:r>
            <a:rPr lang="es-CR" sz="1200" kern="1200" dirty="0"/>
            <a:t>Tienen diferentes impactos en el ambiente local. Difícil hacer generalizaciones.</a:t>
          </a:r>
        </a:p>
      </dsp:txBody>
      <dsp:txXfrm>
        <a:off x="5122916" y="2325858"/>
        <a:ext cx="3178689" cy="23258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98EF50-54B7-4212-B3B2-F2BACF3E435B}">
      <dsp:nvSpPr>
        <dsp:cNvPr id="0" name=""/>
        <dsp:cNvSpPr/>
      </dsp:nvSpPr>
      <dsp:spPr>
        <a:xfrm>
          <a:off x="-133697" y="0"/>
          <a:ext cx="4525963" cy="4525963"/>
        </a:xfrm>
        <a:prstGeom prst="pie">
          <a:avLst>
            <a:gd name="adj1" fmla="val 5400000"/>
            <a:gd name="adj2" fmla="val 1620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AFE378-22AA-4624-B01B-467240A02A00}">
      <dsp:nvSpPr>
        <dsp:cNvPr id="0" name=""/>
        <dsp:cNvSpPr/>
      </dsp:nvSpPr>
      <dsp:spPr>
        <a:xfrm>
          <a:off x="2129284" y="0"/>
          <a:ext cx="5966618" cy="4525963"/>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s-CR" sz="2000" kern="1200" dirty="0"/>
            <a:t>EFECTOS EN LA BALANZA DE PAGOS</a:t>
          </a:r>
        </a:p>
      </dsp:txBody>
      <dsp:txXfrm>
        <a:off x="2129284" y="0"/>
        <a:ext cx="2983309" cy="2149832"/>
      </dsp:txXfrm>
    </dsp:sp>
    <dsp:sp modelId="{A7B7EBE2-94C9-4243-8EB5-22584FA6F34A}">
      <dsp:nvSpPr>
        <dsp:cNvPr id="0" name=""/>
        <dsp:cNvSpPr/>
      </dsp:nvSpPr>
      <dsp:spPr>
        <a:xfrm>
          <a:off x="1054368" y="2149832"/>
          <a:ext cx="2149832" cy="2149832"/>
        </a:xfrm>
        <a:prstGeom prst="pie">
          <a:avLst>
            <a:gd name="adj1" fmla="val 5400000"/>
            <a:gd name="adj2" fmla="val 1620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C1AF9D-2856-423B-B0C1-C9F1C745B5A0}">
      <dsp:nvSpPr>
        <dsp:cNvPr id="0" name=""/>
        <dsp:cNvSpPr/>
      </dsp:nvSpPr>
      <dsp:spPr>
        <a:xfrm>
          <a:off x="2129284" y="2088228"/>
          <a:ext cx="5966618" cy="2273039"/>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s-CR" sz="2000" kern="1200" dirty="0"/>
            <a:t>EFECTOS EN EL CRECIMIENTO Y EMPLEO: no es un juego de suma cero.</a:t>
          </a:r>
        </a:p>
      </dsp:txBody>
      <dsp:txXfrm>
        <a:off x="2129284" y="2088228"/>
        <a:ext cx="2983309" cy="2273039"/>
      </dsp:txXfrm>
    </dsp:sp>
    <dsp:sp modelId="{C821DAF2-622C-4D81-8279-FCF464E96BDF}">
      <dsp:nvSpPr>
        <dsp:cNvPr id="0" name=""/>
        <dsp:cNvSpPr/>
      </dsp:nvSpPr>
      <dsp:spPr>
        <a:xfrm>
          <a:off x="4845199" y="0"/>
          <a:ext cx="3518097" cy="214983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rtl="0">
            <a:lnSpc>
              <a:spcPct val="90000"/>
            </a:lnSpc>
            <a:spcBef>
              <a:spcPct val="0"/>
            </a:spcBef>
            <a:spcAft>
              <a:spcPct val="15000"/>
            </a:spcAft>
            <a:buChar char="•"/>
          </a:pPr>
          <a:r>
            <a:rPr lang="es-CR" sz="1600" kern="1200" dirty="0"/>
            <a:t>Su afluencia da divisas necesarias para la importaciones de bienes y servicios y pago de la deuda extranjera.</a:t>
          </a:r>
        </a:p>
        <a:p>
          <a:pPr marL="171450" lvl="1" indent="-171450" algn="l" defTabSz="711200" rtl="0">
            <a:lnSpc>
              <a:spcPct val="90000"/>
            </a:lnSpc>
            <a:spcBef>
              <a:spcPct val="0"/>
            </a:spcBef>
            <a:spcAft>
              <a:spcPct val="15000"/>
            </a:spcAft>
            <a:buChar char="•"/>
          </a:pPr>
          <a:r>
            <a:rPr lang="es-CR" sz="1600" kern="1200" dirty="0"/>
            <a:t>Pero también provoca salidas, por lo que preocupa su impacto negativo.</a:t>
          </a:r>
        </a:p>
      </dsp:txBody>
      <dsp:txXfrm>
        <a:off x="4845199" y="0"/>
        <a:ext cx="3518097" cy="2149832"/>
      </dsp:txXfrm>
    </dsp:sp>
    <dsp:sp modelId="{83B3C2A1-3F75-450D-AD6F-B73AA18CE366}">
      <dsp:nvSpPr>
        <dsp:cNvPr id="0" name=""/>
        <dsp:cNvSpPr/>
      </dsp:nvSpPr>
      <dsp:spPr>
        <a:xfrm>
          <a:off x="5112593" y="2149832"/>
          <a:ext cx="2983309" cy="214983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622300" rtl="0">
            <a:lnSpc>
              <a:spcPct val="90000"/>
            </a:lnSpc>
            <a:spcBef>
              <a:spcPct val="0"/>
            </a:spcBef>
            <a:spcAft>
              <a:spcPct val="15000"/>
            </a:spcAft>
            <a:buChar char="•"/>
          </a:pPr>
          <a:r>
            <a:rPr lang="es-CR" sz="1400" kern="1200" dirty="0"/>
            <a:t>Argumento de que tanto el país de origen como el anfitrión ganan, se basa en dos supuestos:</a:t>
          </a:r>
        </a:p>
        <a:p>
          <a:pPr marL="228600" lvl="2" indent="-114300" algn="l" defTabSz="622300" rtl="0">
            <a:lnSpc>
              <a:spcPct val="90000"/>
            </a:lnSpc>
            <a:spcBef>
              <a:spcPct val="0"/>
            </a:spcBef>
            <a:spcAft>
              <a:spcPct val="15000"/>
            </a:spcAft>
            <a:buChar char="•"/>
          </a:pPr>
          <a:r>
            <a:rPr lang="es-CR" sz="1400" kern="1200" dirty="0"/>
            <a:t>Los recursos no necesariamente están completamente empleados</a:t>
          </a:r>
        </a:p>
        <a:p>
          <a:pPr marL="228600" lvl="2" indent="-114300" algn="l" defTabSz="622300" rtl="0">
            <a:lnSpc>
              <a:spcPct val="90000"/>
            </a:lnSpc>
            <a:spcBef>
              <a:spcPct val="0"/>
            </a:spcBef>
            <a:spcAft>
              <a:spcPct val="15000"/>
            </a:spcAft>
            <a:buChar char="•"/>
          </a:pPr>
          <a:r>
            <a:rPr lang="es-CR" sz="1400" kern="1200" dirty="0"/>
            <a:t>El capital y la tecnología no pueden transferirse con facilidad de una industria a otra.</a:t>
          </a:r>
        </a:p>
      </dsp:txBody>
      <dsp:txXfrm>
        <a:off x="5112593" y="2149832"/>
        <a:ext cx="2983309" cy="214983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6FEF0-08FB-4F07-AD68-33B5CCAD9ADA}">
      <dsp:nvSpPr>
        <dsp:cNvPr id="0" name=""/>
        <dsp:cNvSpPr/>
      </dsp:nvSpPr>
      <dsp:spPr>
        <a:xfrm>
          <a:off x="3575" y="20762"/>
          <a:ext cx="3126827" cy="312682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2080" tIns="26670" rIns="172080" bIns="26670" numCol="1" spcCol="1270" anchor="ctr" anchorCtr="1">
          <a:noAutofit/>
        </a:bodyPr>
        <a:lstStyle/>
        <a:p>
          <a:pPr marL="0" lvl="0" indent="0" algn="l" defTabSz="933450">
            <a:lnSpc>
              <a:spcPct val="90000"/>
            </a:lnSpc>
            <a:spcBef>
              <a:spcPct val="0"/>
            </a:spcBef>
            <a:spcAft>
              <a:spcPct val="35000"/>
            </a:spcAft>
            <a:buNone/>
          </a:pPr>
          <a:r>
            <a:rPr lang="es-ES" sz="2100" kern="1200" dirty="0">
              <a:effectLst>
                <a:outerShdw blurRad="38100" dist="38100" dir="2700000" algn="tl">
                  <a:srgbClr val="000000">
                    <a:alpha val="43137"/>
                  </a:srgbClr>
                </a:outerShdw>
              </a:effectLst>
            </a:rPr>
            <a:t>Pérdidas en el país de origen</a:t>
          </a:r>
          <a:r>
            <a:rPr lang="es-ES" sz="2100" kern="1200" dirty="0"/>
            <a:t>:</a:t>
          </a:r>
          <a:endParaRPr lang="es-CR" sz="2100" kern="1200" dirty="0"/>
        </a:p>
        <a:p>
          <a:pPr marL="171450" lvl="1" indent="-171450" algn="l" defTabSz="711200">
            <a:lnSpc>
              <a:spcPct val="90000"/>
            </a:lnSpc>
            <a:spcBef>
              <a:spcPct val="0"/>
            </a:spcBef>
            <a:spcAft>
              <a:spcPct val="15000"/>
            </a:spcAft>
            <a:buChar char="•"/>
          </a:pPr>
          <a:r>
            <a:rPr lang="es-ES" sz="1600" kern="1200" dirty="0"/>
            <a:t>traslado de operaciones hacia países con salarios más bajos</a:t>
          </a:r>
          <a:endParaRPr lang="es-CR" sz="1600" kern="1200" dirty="0"/>
        </a:p>
      </dsp:txBody>
      <dsp:txXfrm>
        <a:off x="461488" y="478675"/>
        <a:ext cx="2211001" cy="2211001"/>
      </dsp:txXfrm>
    </dsp:sp>
    <dsp:sp modelId="{8D3F26B9-6C87-4A39-ACC9-7297E747FF25}">
      <dsp:nvSpPr>
        <dsp:cNvPr id="0" name=""/>
        <dsp:cNvSpPr/>
      </dsp:nvSpPr>
      <dsp:spPr>
        <a:xfrm>
          <a:off x="2505038" y="20762"/>
          <a:ext cx="3126827" cy="312682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2080" tIns="26670" rIns="172080" bIns="26670" numCol="1" spcCol="1270" anchor="ctr" anchorCtr="1">
          <a:noAutofit/>
        </a:bodyPr>
        <a:lstStyle/>
        <a:p>
          <a:pPr marL="0" lvl="0" indent="0" algn="l" defTabSz="933450">
            <a:lnSpc>
              <a:spcPct val="90000"/>
            </a:lnSpc>
            <a:spcBef>
              <a:spcPct val="0"/>
            </a:spcBef>
            <a:spcAft>
              <a:spcPct val="35000"/>
            </a:spcAft>
            <a:buNone/>
          </a:pPr>
          <a:r>
            <a:rPr lang="es-ES" sz="2100" kern="1200" dirty="0">
              <a:effectLst>
                <a:outerShdw blurRad="38100" dist="38100" dir="2700000" algn="tl">
                  <a:srgbClr val="000000">
                    <a:alpha val="43137"/>
                  </a:srgbClr>
                </a:outerShdw>
              </a:effectLst>
            </a:rPr>
            <a:t>Ganancias del país anfitrión:</a:t>
          </a:r>
          <a:endParaRPr lang="es-CR" sz="2100" kern="1200" dirty="0">
            <a:effectLst>
              <a:outerShdw blurRad="38100" dist="38100" dir="2700000" algn="tl">
                <a:srgbClr val="000000">
                  <a:alpha val="43137"/>
                </a:srgbClr>
              </a:outerShdw>
            </a:effectLst>
          </a:endParaRPr>
        </a:p>
        <a:p>
          <a:pPr marL="171450" lvl="1" indent="-171450" algn="l" defTabSz="711200">
            <a:lnSpc>
              <a:spcPct val="90000"/>
            </a:lnSpc>
            <a:spcBef>
              <a:spcPct val="0"/>
            </a:spcBef>
            <a:spcAft>
              <a:spcPct val="15000"/>
            </a:spcAft>
            <a:buChar char="•"/>
          </a:pPr>
          <a:r>
            <a:rPr lang="es-ES" sz="1600" kern="1200" dirty="0"/>
            <a:t> transferencia de capital y tecnología</a:t>
          </a:r>
          <a:endParaRPr lang="es-CR" sz="1600" kern="1200" dirty="0"/>
        </a:p>
      </dsp:txBody>
      <dsp:txXfrm>
        <a:off x="2962951" y="478675"/>
        <a:ext cx="2211001" cy="2211001"/>
      </dsp:txXfrm>
    </dsp:sp>
    <dsp:sp modelId="{E0EF6ECC-E409-4A37-BC47-59498221DF45}">
      <dsp:nvSpPr>
        <dsp:cNvPr id="0" name=""/>
        <dsp:cNvSpPr/>
      </dsp:nvSpPr>
      <dsp:spPr>
        <a:xfrm>
          <a:off x="5006500" y="20762"/>
          <a:ext cx="3126827" cy="312682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2080" tIns="26670" rIns="172080" bIns="26670" numCol="1" spcCol="1270" anchor="ctr" anchorCtr="1">
          <a:noAutofit/>
        </a:bodyPr>
        <a:lstStyle/>
        <a:p>
          <a:pPr marL="0" lvl="0" indent="0" algn="l" defTabSz="933450">
            <a:lnSpc>
              <a:spcPct val="90000"/>
            </a:lnSpc>
            <a:spcBef>
              <a:spcPct val="0"/>
            </a:spcBef>
            <a:spcAft>
              <a:spcPct val="35000"/>
            </a:spcAft>
            <a:buNone/>
          </a:pPr>
          <a:r>
            <a:rPr lang="es-ES" sz="2100" kern="1200" dirty="0">
              <a:effectLst>
                <a:outerShdw blurRad="38100" dist="38100" dir="2700000" algn="tl">
                  <a:srgbClr val="000000">
                    <a:alpha val="43137"/>
                  </a:srgbClr>
                </a:outerShdw>
              </a:effectLst>
            </a:rPr>
            <a:t>Pérdidas del país anfitrión:</a:t>
          </a:r>
          <a:endParaRPr lang="es-CR" sz="2100" kern="1200" dirty="0">
            <a:effectLst>
              <a:outerShdw blurRad="38100" dist="38100" dir="2700000" algn="tl">
                <a:srgbClr val="000000">
                  <a:alpha val="43137"/>
                </a:srgbClr>
              </a:outerShdw>
            </a:effectLst>
          </a:endParaRPr>
        </a:p>
        <a:p>
          <a:pPr marL="171450" lvl="1" indent="-171450" algn="l" defTabSz="711200">
            <a:lnSpc>
              <a:spcPct val="90000"/>
            </a:lnSpc>
            <a:spcBef>
              <a:spcPct val="0"/>
            </a:spcBef>
            <a:spcAft>
              <a:spcPct val="15000"/>
            </a:spcAft>
            <a:buChar char="•"/>
          </a:pPr>
          <a:r>
            <a:rPr lang="es-ES" sz="1600" kern="1200" dirty="0"/>
            <a:t>EMN realizan inversiones que compañías nacionales podría hacer, marginando empresarios locales</a:t>
          </a:r>
          <a:endParaRPr lang="es-CR" sz="1600" kern="1200" dirty="0"/>
        </a:p>
      </dsp:txBody>
      <dsp:txXfrm>
        <a:off x="5464413" y="478675"/>
        <a:ext cx="2211001" cy="2211001"/>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4.xml><?xml version="1.0" encoding="utf-8"?>
<dgm:layoutDef xmlns:dgm="http://schemas.openxmlformats.org/drawingml/2006/diagram" xmlns:a="http://schemas.openxmlformats.org/drawingml/2006/main" uniqueId="urn:diagrams.loki3.com/TabbedArc+Icon">
  <dgm:title val="Tabbed Arc"/>
  <dgm:desc val="Use to show a set of related items arcing over a common area.  Best with small amounts of text."/>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643199-FEE7-42FA-BA59-07A45E1917A9}" type="datetimeFigureOut">
              <a:rPr lang="es-CR" smtClean="0"/>
              <a:t>1/9/2023</a:t>
            </a:fld>
            <a:endParaRPr lang="es-CR"/>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40F898-CD36-44B6-9FCE-EECEC7542E10}" type="slidenum">
              <a:rPr lang="es-CR" smtClean="0"/>
              <a:t>‹Nº›</a:t>
            </a:fld>
            <a:endParaRPr lang="es-CR"/>
          </a:p>
        </p:txBody>
      </p:sp>
    </p:spTree>
    <p:extLst>
      <p:ext uri="{BB962C8B-B14F-4D97-AF65-F5344CB8AC3E}">
        <p14:creationId xmlns:p14="http://schemas.microsoft.com/office/powerpoint/2010/main" val="973623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R"/>
          </a:p>
        </p:txBody>
      </p:sp>
      <p:sp>
        <p:nvSpPr>
          <p:cNvPr id="4" name="3 Marcador de fecha"/>
          <p:cNvSpPr>
            <a:spLocks noGrp="1"/>
          </p:cNvSpPr>
          <p:nvPr>
            <p:ph type="dt" sz="half" idx="10"/>
          </p:nvPr>
        </p:nvSpPr>
        <p:spPr/>
        <p:txBody>
          <a:bodyPr/>
          <a:lstStyle>
            <a:lvl1pPr>
              <a:defRPr/>
            </a:lvl1pPr>
          </a:lstStyle>
          <a:p>
            <a:pPr>
              <a:defRPr/>
            </a:pPr>
            <a:fld id="{55CD19D4-E2B3-4735-B413-BD292A05E22F}" type="datetime1">
              <a:rPr lang="es-CR" smtClean="0"/>
              <a:t>1/9/2023</a:t>
            </a:fld>
            <a:endParaRPr lang="es-CR"/>
          </a:p>
        </p:txBody>
      </p:sp>
      <p:sp>
        <p:nvSpPr>
          <p:cNvPr id="5" name="4 Marcador de pie de página"/>
          <p:cNvSpPr>
            <a:spLocks noGrp="1"/>
          </p:cNvSpPr>
          <p:nvPr>
            <p:ph type="ftr" sz="quarter" idx="11"/>
          </p:nvPr>
        </p:nvSpPr>
        <p:spPr/>
        <p:txBody>
          <a:bodyPr/>
          <a:lstStyle>
            <a:lvl1pPr>
              <a:defRPr/>
            </a:lvl1pPr>
          </a:lstStyle>
          <a:p>
            <a:pPr>
              <a:defRPr/>
            </a:pPr>
            <a:endParaRPr lang="es-CR"/>
          </a:p>
        </p:txBody>
      </p:sp>
      <p:sp>
        <p:nvSpPr>
          <p:cNvPr id="6" name="5 Marcador de número de diapositiva"/>
          <p:cNvSpPr>
            <a:spLocks noGrp="1"/>
          </p:cNvSpPr>
          <p:nvPr>
            <p:ph type="sldNum" sz="quarter" idx="12"/>
          </p:nvPr>
        </p:nvSpPr>
        <p:spPr/>
        <p:txBody>
          <a:bodyPr/>
          <a:lstStyle>
            <a:lvl1pPr>
              <a:defRPr/>
            </a:lvl1pPr>
          </a:lstStyle>
          <a:p>
            <a:pPr>
              <a:defRPr/>
            </a:pPr>
            <a:fld id="{52132047-114D-41E4-80A7-F5822653E8CF}" type="slidenum">
              <a:rPr lang="es-CR"/>
              <a:pPr>
                <a:defRPr/>
              </a:pPr>
              <a:t>‹Nº›</a:t>
            </a:fld>
            <a:endParaRPr lang="es-CR"/>
          </a:p>
        </p:txBody>
      </p:sp>
    </p:spTree>
    <p:extLst>
      <p:ext uri="{BB962C8B-B14F-4D97-AF65-F5344CB8AC3E}">
        <p14:creationId xmlns:p14="http://schemas.microsoft.com/office/powerpoint/2010/main" val="1280926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3 Marcador de fecha"/>
          <p:cNvSpPr>
            <a:spLocks noGrp="1"/>
          </p:cNvSpPr>
          <p:nvPr>
            <p:ph type="dt" sz="half" idx="10"/>
          </p:nvPr>
        </p:nvSpPr>
        <p:spPr/>
        <p:txBody>
          <a:bodyPr/>
          <a:lstStyle>
            <a:lvl1pPr>
              <a:defRPr/>
            </a:lvl1pPr>
          </a:lstStyle>
          <a:p>
            <a:pPr>
              <a:defRPr/>
            </a:pPr>
            <a:fld id="{52007F1C-06DE-4199-9C3D-25E0D8F0E010}" type="datetime1">
              <a:rPr lang="es-CR" smtClean="0"/>
              <a:t>1/9/2023</a:t>
            </a:fld>
            <a:endParaRPr lang="es-CR"/>
          </a:p>
        </p:txBody>
      </p:sp>
      <p:sp>
        <p:nvSpPr>
          <p:cNvPr id="5" name="4 Marcador de pie de página"/>
          <p:cNvSpPr>
            <a:spLocks noGrp="1"/>
          </p:cNvSpPr>
          <p:nvPr>
            <p:ph type="ftr" sz="quarter" idx="11"/>
          </p:nvPr>
        </p:nvSpPr>
        <p:spPr/>
        <p:txBody>
          <a:bodyPr/>
          <a:lstStyle>
            <a:lvl1pPr>
              <a:defRPr/>
            </a:lvl1pPr>
          </a:lstStyle>
          <a:p>
            <a:pPr>
              <a:defRPr/>
            </a:pPr>
            <a:endParaRPr lang="es-CR"/>
          </a:p>
        </p:txBody>
      </p:sp>
      <p:sp>
        <p:nvSpPr>
          <p:cNvPr id="6" name="5 Marcador de número de diapositiva"/>
          <p:cNvSpPr>
            <a:spLocks noGrp="1"/>
          </p:cNvSpPr>
          <p:nvPr>
            <p:ph type="sldNum" sz="quarter" idx="12"/>
          </p:nvPr>
        </p:nvSpPr>
        <p:spPr/>
        <p:txBody>
          <a:bodyPr/>
          <a:lstStyle>
            <a:lvl1pPr>
              <a:defRPr/>
            </a:lvl1pPr>
          </a:lstStyle>
          <a:p>
            <a:pPr>
              <a:defRPr/>
            </a:pPr>
            <a:fld id="{3577BFB4-1A90-4B7E-A8C7-657EAEFBCE91}" type="slidenum">
              <a:rPr lang="es-CR"/>
              <a:pPr>
                <a:defRPr/>
              </a:pPr>
              <a:t>‹Nº›</a:t>
            </a:fld>
            <a:endParaRPr lang="es-CR"/>
          </a:p>
        </p:txBody>
      </p:sp>
    </p:spTree>
    <p:extLst>
      <p:ext uri="{BB962C8B-B14F-4D97-AF65-F5344CB8AC3E}">
        <p14:creationId xmlns:p14="http://schemas.microsoft.com/office/powerpoint/2010/main" val="3022572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3 Marcador de fecha"/>
          <p:cNvSpPr>
            <a:spLocks noGrp="1"/>
          </p:cNvSpPr>
          <p:nvPr>
            <p:ph type="dt" sz="half" idx="10"/>
          </p:nvPr>
        </p:nvSpPr>
        <p:spPr/>
        <p:txBody>
          <a:bodyPr/>
          <a:lstStyle>
            <a:lvl1pPr>
              <a:defRPr/>
            </a:lvl1pPr>
          </a:lstStyle>
          <a:p>
            <a:pPr>
              <a:defRPr/>
            </a:pPr>
            <a:fld id="{411B88C5-0D07-4A61-A4F6-5C1B966E6367}" type="datetime1">
              <a:rPr lang="es-CR" smtClean="0"/>
              <a:t>1/9/2023</a:t>
            </a:fld>
            <a:endParaRPr lang="es-CR"/>
          </a:p>
        </p:txBody>
      </p:sp>
      <p:sp>
        <p:nvSpPr>
          <p:cNvPr id="5" name="4 Marcador de pie de página"/>
          <p:cNvSpPr>
            <a:spLocks noGrp="1"/>
          </p:cNvSpPr>
          <p:nvPr>
            <p:ph type="ftr" sz="quarter" idx="11"/>
          </p:nvPr>
        </p:nvSpPr>
        <p:spPr/>
        <p:txBody>
          <a:bodyPr/>
          <a:lstStyle>
            <a:lvl1pPr>
              <a:defRPr/>
            </a:lvl1pPr>
          </a:lstStyle>
          <a:p>
            <a:pPr>
              <a:defRPr/>
            </a:pPr>
            <a:endParaRPr lang="es-CR"/>
          </a:p>
        </p:txBody>
      </p:sp>
      <p:sp>
        <p:nvSpPr>
          <p:cNvPr id="6" name="5 Marcador de número de diapositiva"/>
          <p:cNvSpPr>
            <a:spLocks noGrp="1"/>
          </p:cNvSpPr>
          <p:nvPr>
            <p:ph type="sldNum" sz="quarter" idx="12"/>
          </p:nvPr>
        </p:nvSpPr>
        <p:spPr/>
        <p:txBody>
          <a:bodyPr/>
          <a:lstStyle>
            <a:lvl1pPr>
              <a:defRPr/>
            </a:lvl1pPr>
          </a:lstStyle>
          <a:p>
            <a:pPr>
              <a:defRPr/>
            </a:pPr>
            <a:fld id="{498CB20A-680E-467A-9548-46559C88044A}" type="slidenum">
              <a:rPr lang="es-CR"/>
              <a:pPr>
                <a:defRPr/>
              </a:pPr>
              <a:t>‹Nº›</a:t>
            </a:fld>
            <a:endParaRPr lang="es-CR"/>
          </a:p>
        </p:txBody>
      </p:sp>
    </p:spTree>
    <p:extLst>
      <p:ext uri="{BB962C8B-B14F-4D97-AF65-F5344CB8AC3E}">
        <p14:creationId xmlns:p14="http://schemas.microsoft.com/office/powerpoint/2010/main" val="2971437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3 Marcador de fecha"/>
          <p:cNvSpPr>
            <a:spLocks noGrp="1"/>
          </p:cNvSpPr>
          <p:nvPr>
            <p:ph type="dt" sz="half" idx="10"/>
          </p:nvPr>
        </p:nvSpPr>
        <p:spPr/>
        <p:txBody>
          <a:bodyPr/>
          <a:lstStyle>
            <a:lvl1pPr>
              <a:defRPr/>
            </a:lvl1pPr>
          </a:lstStyle>
          <a:p>
            <a:pPr>
              <a:defRPr/>
            </a:pPr>
            <a:fld id="{E90679D1-9105-4543-95A7-CAEB7877C8F9}" type="datetime1">
              <a:rPr lang="es-CR" smtClean="0"/>
              <a:t>1/9/2023</a:t>
            </a:fld>
            <a:endParaRPr lang="es-CR"/>
          </a:p>
        </p:txBody>
      </p:sp>
      <p:sp>
        <p:nvSpPr>
          <p:cNvPr id="5" name="4 Marcador de pie de página"/>
          <p:cNvSpPr>
            <a:spLocks noGrp="1"/>
          </p:cNvSpPr>
          <p:nvPr>
            <p:ph type="ftr" sz="quarter" idx="11"/>
          </p:nvPr>
        </p:nvSpPr>
        <p:spPr/>
        <p:txBody>
          <a:bodyPr/>
          <a:lstStyle>
            <a:lvl1pPr>
              <a:defRPr/>
            </a:lvl1pPr>
          </a:lstStyle>
          <a:p>
            <a:pPr>
              <a:defRPr/>
            </a:pPr>
            <a:endParaRPr lang="es-CR"/>
          </a:p>
        </p:txBody>
      </p:sp>
      <p:sp>
        <p:nvSpPr>
          <p:cNvPr id="6" name="5 Marcador de número de diapositiva"/>
          <p:cNvSpPr>
            <a:spLocks noGrp="1"/>
          </p:cNvSpPr>
          <p:nvPr>
            <p:ph type="sldNum" sz="quarter" idx="12"/>
          </p:nvPr>
        </p:nvSpPr>
        <p:spPr/>
        <p:txBody>
          <a:bodyPr/>
          <a:lstStyle>
            <a:lvl1pPr>
              <a:defRPr/>
            </a:lvl1pPr>
          </a:lstStyle>
          <a:p>
            <a:pPr>
              <a:defRPr/>
            </a:pPr>
            <a:fld id="{9C52DF8F-3F9B-43DA-85A7-1DD02717D162}" type="slidenum">
              <a:rPr lang="es-CR"/>
              <a:pPr>
                <a:defRPr/>
              </a:pPr>
              <a:t>‹Nº›</a:t>
            </a:fld>
            <a:endParaRPr lang="es-CR"/>
          </a:p>
        </p:txBody>
      </p:sp>
    </p:spTree>
    <p:extLst>
      <p:ext uri="{BB962C8B-B14F-4D97-AF65-F5344CB8AC3E}">
        <p14:creationId xmlns:p14="http://schemas.microsoft.com/office/powerpoint/2010/main" val="814274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03BD5D71-A8ED-4578-B455-EB25E6A6AB22}" type="datetime1">
              <a:rPr lang="es-CR" smtClean="0"/>
              <a:t>1/9/2023</a:t>
            </a:fld>
            <a:endParaRPr lang="es-CR"/>
          </a:p>
        </p:txBody>
      </p:sp>
      <p:sp>
        <p:nvSpPr>
          <p:cNvPr id="5" name="4 Marcador de pie de página"/>
          <p:cNvSpPr>
            <a:spLocks noGrp="1"/>
          </p:cNvSpPr>
          <p:nvPr>
            <p:ph type="ftr" sz="quarter" idx="11"/>
          </p:nvPr>
        </p:nvSpPr>
        <p:spPr/>
        <p:txBody>
          <a:bodyPr/>
          <a:lstStyle>
            <a:lvl1pPr>
              <a:defRPr/>
            </a:lvl1pPr>
          </a:lstStyle>
          <a:p>
            <a:pPr>
              <a:defRPr/>
            </a:pPr>
            <a:endParaRPr lang="es-CR"/>
          </a:p>
        </p:txBody>
      </p:sp>
      <p:sp>
        <p:nvSpPr>
          <p:cNvPr id="6" name="5 Marcador de número de diapositiva"/>
          <p:cNvSpPr>
            <a:spLocks noGrp="1"/>
          </p:cNvSpPr>
          <p:nvPr>
            <p:ph type="sldNum" sz="quarter" idx="12"/>
          </p:nvPr>
        </p:nvSpPr>
        <p:spPr/>
        <p:txBody>
          <a:bodyPr/>
          <a:lstStyle>
            <a:lvl1pPr>
              <a:defRPr/>
            </a:lvl1pPr>
          </a:lstStyle>
          <a:p>
            <a:pPr>
              <a:defRPr/>
            </a:pPr>
            <a:fld id="{FEB76648-6351-463B-AC7C-A679F7B9479B}" type="slidenum">
              <a:rPr lang="es-CR"/>
              <a:pPr>
                <a:defRPr/>
              </a:pPr>
              <a:t>‹Nº›</a:t>
            </a:fld>
            <a:endParaRPr lang="es-CR"/>
          </a:p>
        </p:txBody>
      </p:sp>
    </p:spTree>
    <p:extLst>
      <p:ext uri="{BB962C8B-B14F-4D97-AF65-F5344CB8AC3E}">
        <p14:creationId xmlns:p14="http://schemas.microsoft.com/office/powerpoint/2010/main" val="3655174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3 Marcador de fecha"/>
          <p:cNvSpPr>
            <a:spLocks noGrp="1"/>
          </p:cNvSpPr>
          <p:nvPr>
            <p:ph type="dt" sz="half" idx="10"/>
          </p:nvPr>
        </p:nvSpPr>
        <p:spPr/>
        <p:txBody>
          <a:bodyPr/>
          <a:lstStyle>
            <a:lvl1pPr>
              <a:defRPr/>
            </a:lvl1pPr>
          </a:lstStyle>
          <a:p>
            <a:pPr>
              <a:defRPr/>
            </a:pPr>
            <a:fld id="{ED346BF6-2526-4033-9F16-A5F09044294D}" type="datetime1">
              <a:rPr lang="es-CR" smtClean="0"/>
              <a:t>1/9/2023</a:t>
            </a:fld>
            <a:endParaRPr lang="es-CR"/>
          </a:p>
        </p:txBody>
      </p:sp>
      <p:sp>
        <p:nvSpPr>
          <p:cNvPr id="6" name="4 Marcador de pie de página"/>
          <p:cNvSpPr>
            <a:spLocks noGrp="1"/>
          </p:cNvSpPr>
          <p:nvPr>
            <p:ph type="ftr" sz="quarter" idx="11"/>
          </p:nvPr>
        </p:nvSpPr>
        <p:spPr/>
        <p:txBody>
          <a:bodyPr/>
          <a:lstStyle>
            <a:lvl1pPr>
              <a:defRPr/>
            </a:lvl1pPr>
          </a:lstStyle>
          <a:p>
            <a:pPr>
              <a:defRPr/>
            </a:pPr>
            <a:endParaRPr lang="es-CR"/>
          </a:p>
        </p:txBody>
      </p:sp>
      <p:sp>
        <p:nvSpPr>
          <p:cNvPr id="7" name="5 Marcador de número de diapositiva"/>
          <p:cNvSpPr>
            <a:spLocks noGrp="1"/>
          </p:cNvSpPr>
          <p:nvPr>
            <p:ph type="sldNum" sz="quarter" idx="12"/>
          </p:nvPr>
        </p:nvSpPr>
        <p:spPr/>
        <p:txBody>
          <a:bodyPr/>
          <a:lstStyle>
            <a:lvl1pPr>
              <a:defRPr/>
            </a:lvl1pPr>
          </a:lstStyle>
          <a:p>
            <a:pPr>
              <a:defRPr/>
            </a:pPr>
            <a:fld id="{09D15D10-881C-47FD-AED7-8B44B1398250}" type="slidenum">
              <a:rPr lang="es-CR"/>
              <a:pPr>
                <a:defRPr/>
              </a:pPr>
              <a:t>‹Nº›</a:t>
            </a:fld>
            <a:endParaRPr lang="es-CR"/>
          </a:p>
        </p:txBody>
      </p:sp>
    </p:spTree>
    <p:extLst>
      <p:ext uri="{BB962C8B-B14F-4D97-AF65-F5344CB8AC3E}">
        <p14:creationId xmlns:p14="http://schemas.microsoft.com/office/powerpoint/2010/main" val="1040850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7" name="3 Marcador de fecha"/>
          <p:cNvSpPr>
            <a:spLocks noGrp="1"/>
          </p:cNvSpPr>
          <p:nvPr>
            <p:ph type="dt" sz="half" idx="10"/>
          </p:nvPr>
        </p:nvSpPr>
        <p:spPr/>
        <p:txBody>
          <a:bodyPr/>
          <a:lstStyle>
            <a:lvl1pPr>
              <a:defRPr/>
            </a:lvl1pPr>
          </a:lstStyle>
          <a:p>
            <a:pPr>
              <a:defRPr/>
            </a:pPr>
            <a:fld id="{D49E1A53-6C0F-4DC2-8C95-4C3510B7F52A}" type="datetime1">
              <a:rPr lang="es-CR" smtClean="0"/>
              <a:t>1/9/2023</a:t>
            </a:fld>
            <a:endParaRPr lang="es-CR"/>
          </a:p>
        </p:txBody>
      </p:sp>
      <p:sp>
        <p:nvSpPr>
          <p:cNvPr id="8" name="4 Marcador de pie de página"/>
          <p:cNvSpPr>
            <a:spLocks noGrp="1"/>
          </p:cNvSpPr>
          <p:nvPr>
            <p:ph type="ftr" sz="quarter" idx="11"/>
          </p:nvPr>
        </p:nvSpPr>
        <p:spPr/>
        <p:txBody>
          <a:bodyPr/>
          <a:lstStyle>
            <a:lvl1pPr>
              <a:defRPr/>
            </a:lvl1pPr>
          </a:lstStyle>
          <a:p>
            <a:pPr>
              <a:defRPr/>
            </a:pPr>
            <a:endParaRPr lang="es-CR"/>
          </a:p>
        </p:txBody>
      </p:sp>
      <p:sp>
        <p:nvSpPr>
          <p:cNvPr id="9" name="5 Marcador de número de diapositiva"/>
          <p:cNvSpPr>
            <a:spLocks noGrp="1"/>
          </p:cNvSpPr>
          <p:nvPr>
            <p:ph type="sldNum" sz="quarter" idx="12"/>
          </p:nvPr>
        </p:nvSpPr>
        <p:spPr/>
        <p:txBody>
          <a:bodyPr/>
          <a:lstStyle>
            <a:lvl1pPr>
              <a:defRPr/>
            </a:lvl1pPr>
          </a:lstStyle>
          <a:p>
            <a:pPr>
              <a:defRPr/>
            </a:pPr>
            <a:fld id="{C7821018-F4B2-41E0-9FA7-0A91FAAE1701}" type="slidenum">
              <a:rPr lang="es-CR"/>
              <a:pPr>
                <a:defRPr/>
              </a:pPr>
              <a:t>‹Nº›</a:t>
            </a:fld>
            <a:endParaRPr lang="es-CR"/>
          </a:p>
        </p:txBody>
      </p:sp>
    </p:spTree>
    <p:extLst>
      <p:ext uri="{BB962C8B-B14F-4D97-AF65-F5344CB8AC3E}">
        <p14:creationId xmlns:p14="http://schemas.microsoft.com/office/powerpoint/2010/main" val="3897851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R"/>
          </a:p>
        </p:txBody>
      </p:sp>
      <p:sp>
        <p:nvSpPr>
          <p:cNvPr id="3" name="3 Marcador de fecha"/>
          <p:cNvSpPr>
            <a:spLocks noGrp="1"/>
          </p:cNvSpPr>
          <p:nvPr>
            <p:ph type="dt" sz="half" idx="10"/>
          </p:nvPr>
        </p:nvSpPr>
        <p:spPr/>
        <p:txBody>
          <a:bodyPr/>
          <a:lstStyle>
            <a:lvl1pPr>
              <a:defRPr/>
            </a:lvl1pPr>
          </a:lstStyle>
          <a:p>
            <a:pPr>
              <a:defRPr/>
            </a:pPr>
            <a:fld id="{D5A2475F-D5BD-49D9-A80C-17DC954896BD}" type="datetime1">
              <a:rPr lang="es-CR" smtClean="0"/>
              <a:t>1/9/2023</a:t>
            </a:fld>
            <a:endParaRPr lang="es-CR"/>
          </a:p>
        </p:txBody>
      </p:sp>
      <p:sp>
        <p:nvSpPr>
          <p:cNvPr id="4" name="4 Marcador de pie de página"/>
          <p:cNvSpPr>
            <a:spLocks noGrp="1"/>
          </p:cNvSpPr>
          <p:nvPr>
            <p:ph type="ftr" sz="quarter" idx="11"/>
          </p:nvPr>
        </p:nvSpPr>
        <p:spPr/>
        <p:txBody>
          <a:bodyPr/>
          <a:lstStyle>
            <a:lvl1pPr>
              <a:defRPr/>
            </a:lvl1pPr>
          </a:lstStyle>
          <a:p>
            <a:pPr>
              <a:defRPr/>
            </a:pPr>
            <a:endParaRPr lang="es-CR"/>
          </a:p>
        </p:txBody>
      </p:sp>
      <p:sp>
        <p:nvSpPr>
          <p:cNvPr id="5" name="5 Marcador de número de diapositiva"/>
          <p:cNvSpPr>
            <a:spLocks noGrp="1"/>
          </p:cNvSpPr>
          <p:nvPr>
            <p:ph type="sldNum" sz="quarter" idx="12"/>
          </p:nvPr>
        </p:nvSpPr>
        <p:spPr/>
        <p:txBody>
          <a:bodyPr/>
          <a:lstStyle>
            <a:lvl1pPr>
              <a:defRPr/>
            </a:lvl1pPr>
          </a:lstStyle>
          <a:p>
            <a:pPr>
              <a:defRPr/>
            </a:pPr>
            <a:fld id="{AE7EACC2-0B27-42FE-BB77-DA90C38C97F8}" type="slidenum">
              <a:rPr lang="es-CR"/>
              <a:pPr>
                <a:defRPr/>
              </a:pPr>
              <a:t>‹Nº›</a:t>
            </a:fld>
            <a:endParaRPr lang="es-CR"/>
          </a:p>
        </p:txBody>
      </p:sp>
    </p:spTree>
    <p:extLst>
      <p:ext uri="{BB962C8B-B14F-4D97-AF65-F5344CB8AC3E}">
        <p14:creationId xmlns:p14="http://schemas.microsoft.com/office/powerpoint/2010/main" val="473343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1F48552A-8351-48C8-B8F4-951C23753454}" type="datetime1">
              <a:rPr lang="es-CR" smtClean="0"/>
              <a:t>1/9/2023</a:t>
            </a:fld>
            <a:endParaRPr lang="es-CR"/>
          </a:p>
        </p:txBody>
      </p:sp>
      <p:sp>
        <p:nvSpPr>
          <p:cNvPr id="3" name="4 Marcador de pie de página"/>
          <p:cNvSpPr>
            <a:spLocks noGrp="1"/>
          </p:cNvSpPr>
          <p:nvPr>
            <p:ph type="ftr" sz="quarter" idx="11"/>
          </p:nvPr>
        </p:nvSpPr>
        <p:spPr/>
        <p:txBody>
          <a:bodyPr/>
          <a:lstStyle>
            <a:lvl1pPr>
              <a:defRPr/>
            </a:lvl1pPr>
          </a:lstStyle>
          <a:p>
            <a:pPr>
              <a:defRPr/>
            </a:pPr>
            <a:endParaRPr lang="es-CR"/>
          </a:p>
        </p:txBody>
      </p:sp>
      <p:sp>
        <p:nvSpPr>
          <p:cNvPr id="4" name="5 Marcador de número de diapositiva"/>
          <p:cNvSpPr>
            <a:spLocks noGrp="1"/>
          </p:cNvSpPr>
          <p:nvPr>
            <p:ph type="sldNum" sz="quarter" idx="12"/>
          </p:nvPr>
        </p:nvSpPr>
        <p:spPr/>
        <p:txBody>
          <a:bodyPr/>
          <a:lstStyle>
            <a:lvl1pPr>
              <a:defRPr/>
            </a:lvl1pPr>
          </a:lstStyle>
          <a:p>
            <a:pPr>
              <a:defRPr/>
            </a:pPr>
            <a:fld id="{7B184A4C-5B15-4902-BB40-6763E705DCED}" type="slidenum">
              <a:rPr lang="es-CR"/>
              <a:pPr>
                <a:defRPr/>
              </a:pPr>
              <a:t>‹Nº›</a:t>
            </a:fld>
            <a:endParaRPr lang="es-CR"/>
          </a:p>
        </p:txBody>
      </p:sp>
    </p:spTree>
    <p:extLst>
      <p:ext uri="{BB962C8B-B14F-4D97-AF65-F5344CB8AC3E}">
        <p14:creationId xmlns:p14="http://schemas.microsoft.com/office/powerpoint/2010/main" val="1604618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2811EEFE-2A60-4BD7-9BA3-ACB1C15554E8}" type="datetime1">
              <a:rPr lang="es-CR" smtClean="0"/>
              <a:t>1/9/2023</a:t>
            </a:fld>
            <a:endParaRPr lang="es-CR"/>
          </a:p>
        </p:txBody>
      </p:sp>
      <p:sp>
        <p:nvSpPr>
          <p:cNvPr id="6" name="4 Marcador de pie de página"/>
          <p:cNvSpPr>
            <a:spLocks noGrp="1"/>
          </p:cNvSpPr>
          <p:nvPr>
            <p:ph type="ftr" sz="quarter" idx="11"/>
          </p:nvPr>
        </p:nvSpPr>
        <p:spPr/>
        <p:txBody>
          <a:bodyPr/>
          <a:lstStyle>
            <a:lvl1pPr>
              <a:defRPr/>
            </a:lvl1pPr>
          </a:lstStyle>
          <a:p>
            <a:pPr>
              <a:defRPr/>
            </a:pPr>
            <a:endParaRPr lang="es-CR"/>
          </a:p>
        </p:txBody>
      </p:sp>
      <p:sp>
        <p:nvSpPr>
          <p:cNvPr id="7" name="5 Marcador de número de diapositiva"/>
          <p:cNvSpPr>
            <a:spLocks noGrp="1"/>
          </p:cNvSpPr>
          <p:nvPr>
            <p:ph type="sldNum" sz="quarter" idx="12"/>
          </p:nvPr>
        </p:nvSpPr>
        <p:spPr/>
        <p:txBody>
          <a:bodyPr/>
          <a:lstStyle>
            <a:lvl1pPr>
              <a:defRPr/>
            </a:lvl1pPr>
          </a:lstStyle>
          <a:p>
            <a:pPr>
              <a:defRPr/>
            </a:pPr>
            <a:fld id="{02D73DE4-C6D5-4C94-B8F0-CD21F7C75CF8}" type="slidenum">
              <a:rPr lang="es-CR"/>
              <a:pPr>
                <a:defRPr/>
              </a:pPr>
              <a:t>‹Nº›</a:t>
            </a:fld>
            <a:endParaRPr lang="es-CR"/>
          </a:p>
        </p:txBody>
      </p:sp>
    </p:spTree>
    <p:extLst>
      <p:ext uri="{BB962C8B-B14F-4D97-AF65-F5344CB8AC3E}">
        <p14:creationId xmlns:p14="http://schemas.microsoft.com/office/powerpoint/2010/main" val="4065915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R"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B3BE9D68-7F62-4572-99B4-52953766F7A5}" type="datetime1">
              <a:rPr lang="es-CR" smtClean="0"/>
              <a:t>1/9/2023</a:t>
            </a:fld>
            <a:endParaRPr lang="es-CR"/>
          </a:p>
        </p:txBody>
      </p:sp>
      <p:sp>
        <p:nvSpPr>
          <p:cNvPr id="6" name="4 Marcador de pie de página"/>
          <p:cNvSpPr>
            <a:spLocks noGrp="1"/>
          </p:cNvSpPr>
          <p:nvPr>
            <p:ph type="ftr" sz="quarter" idx="11"/>
          </p:nvPr>
        </p:nvSpPr>
        <p:spPr/>
        <p:txBody>
          <a:bodyPr/>
          <a:lstStyle>
            <a:lvl1pPr>
              <a:defRPr/>
            </a:lvl1pPr>
          </a:lstStyle>
          <a:p>
            <a:pPr>
              <a:defRPr/>
            </a:pPr>
            <a:endParaRPr lang="es-CR"/>
          </a:p>
        </p:txBody>
      </p:sp>
      <p:sp>
        <p:nvSpPr>
          <p:cNvPr id="7" name="5 Marcador de número de diapositiva"/>
          <p:cNvSpPr>
            <a:spLocks noGrp="1"/>
          </p:cNvSpPr>
          <p:nvPr>
            <p:ph type="sldNum" sz="quarter" idx="12"/>
          </p:nvPr>
        </p:nvSpPr>
        <p:spPr/>
        <p:txBody>
          <a:bodyPr/>
          <a:lstStyle>
            <a:lvl1pPr>
              <a:defRPr/>
            </a:lvl1pPr>
          </a:lstStyle>
          <a:p>
            <a:pPr>
              <a:defRPr/>
            </a:pPr>
            <a:fld id="{10FB0A08-FEE4-464B-BE6E-50A3EC6A3475}" type="slidenum">
              <a:rPr lang="es-CR"/>
              <a:pPr>
                <a:defRPr/>
              </a:pPr>
              <a:t>‹Nº›</a:t>
            </a:fld>
            <a:endParaRPr lang="es-CR"/>
          </a:p>
        </p:txBody>
      </p:sp>
    </p:spTree>
    <p:extLst>
      <p:ext uri="{BB962C8B-B14F-4D97-AF65-F5344CB8AC3E}">
        <p14:creationId xmlns:p14="http://schemas.microsoft.com/office/powerpoint/2010/main" val="110265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R"/>
              <a:t>Haga clic para modificar el estilo de título del patrón</a:t>
            </a:r>
            <a:endParaRPr lang="es-CR" altLang="es-CR"/>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R"/>
              <a:t>Haga clic para modificar el estilo de texto del patrón</a:t>
            </a:r>
          </a:p>
          <a:p>
            <a:pPr lvl="1"/>
            <a:r>
              <a:rPr lang="es-ES" altLang="es-CR"/>
              <a:t>Segundo nivel</a:t>
            </a:r>
          </a:p>
          <a:p>
            <a:pPr lvl="2"/>
            <a:r>
              <a:rPr lang="es-ES" altLang="es-CR"/>
              <a:t>Tercer nivel</a:t>
            </a:r>
          </a:p>
          <a:p>
            <a:pPr lvl="3"/>
            <a:r>
              <a:rPr lang="es-ES" altLang="es-CR"/>
              <a:t>Cuarto nivel</a:t>
            </a:r>
          </a:p>
          <a:p>
            <a:pPr lvl="4"/>
            <a:r>
              <a:rPr lang="es-ES" altLang="es-CR"/>
              <a:t>Quinto nivel</a:t>
            </a:r>
            <a:endParaRPr lang="es-CR" altLang="es-C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5A537203-CAAE-41B7-966F-8C61B498AAA7}" type="datetime1">
              <a:rPr lang="es-CR" smtClean="0"/>
              <a:t>1/9/2023</a:t>
            </a:fld>
            <a:endParaRPr lang="es-C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s-C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2A2D012F-47F7-4324-8EC2-8049492B1928}" type="slidenum">
              <a:rPr lang="es-CR"/>
              <a:pPr>
                <a:defRPr/>
              </a:pPr>
              <a:t>‹Nº›</a:t>
            </a:fld>
            <a:endParaRPr lang="es-C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6.xml.rels><?xml version="1.0" encoding="UTF-8" standalone="yes"?>
<Relationships xmlns="http://schemas.openxmlformats.org/package/2006/relationships"><Relationship Id="rId8" Type="http://schemas.openxmlformats.org/officeDocument/2006/relationships/image" Target="../media/image9.png"/><Relationship Id="rId13" Type="http://schemas.microsoft.com/office/2007/relationships/diagramDrawing" Target="../diagrams/drawing11.xml"/><Relationship Id="rId3" Type="http://schemas.openxmlformats.org/officeDocument/2006/relationships/diagramLayout" Target="../diagrams/layout10.xml"/><Relationship Id="rId7" Type="http://schemas.openxmlformats.org/officeDocument/2006/relationships/image" Target="../media/image8.png"/><Relationship Id="rId12" Type="http://schemas.openxmlformats.org/officeDocument/2006/relationships/diagramColors" Target="../diagrams/colors11.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11" Type="http://schemas.openxmlformats.org/officeDocument/2006/relationships/diagramQuickStyle" Target="../diagrams/quickStyle11.xml"/><Relationship Id="rId5" Type="http://schemas.openxmlformats.org/officeDocument/2006/relationships/diagramColors" Target="../diagrams/colors10.xml"/><Relationship Id="rId10" Type="http://schemas.openxmlformats.org/officeDocument/2006/relationships/diagramLayout" Target="../diagrams/layout11.xml"/><Relationship Id="rId4" Type="http://schemas.openxmlformats.org/officeDocument/2006/relationships/diagramQuickStyle" Target="../diagrams/quickStyle10.xml"/><Relationship Id="rId9" Type="http://schemas.openxmlformats.org/officeDocument/2006/relationships/diagramData" Target="../diagrams/data1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indicedeglobalizacion.wordpress.com/"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14388" y="1620838"/>
            <a:ext cx="7772400" cy="1046162"/>
          </a:xfrm>
        </p:spPr>
        <p:style>
          <a:lnRef idx="1">
            <a:schemeClr val="dk1"/>
          </a:lnRef>
          <a:fillRef idx="2">
            <a:schemeClr val="dk1"/>
          </a:fillRef>
          <a:effectRef idx="1">
            <a:schemeClr val="dk1"/>
          </a:effectRef>
          <a:fontRef idx="minor">
            <a:schemeClr val="dk1"/>
          </a:fontRef>
        </p:style>
        <p:txBody>
          <a:bodyPr rtlCol="0">
            <a:noAutofit/>
          </a:bodyPr>
          <a:lstStyle/>
          <a:p>
            <a:pPr eaLnBrk="1" fontAlgn="auto" hangingPunct="1">
              <a:spcAft>
                <a:spcPts val="0"/>
              </a:spcAft>
              <a:defRPr/>
            </a:pPr>
            <a:r>
              <a:rPr lang="es-CR" sz="2000" b="1" dirty="0"/>
              <a:t>Doctorado en Gestión Pública y Ciencias Empresariales </a:t>
            </a:r>
            <a:br>
              <a:rPr lang="es-CR" sz="2000" dirty="0"/>
            </a:br>
            <a:r>
              <a:rPr lang="es-CR" sz="2000" b="1" dirty="0"/>
              <a:t>XI Promoción Regional</a:t>
            </a:r>
            <a:endParaRPr lang="es-CR" sz="2000" dirty="0"/>
          </a:p>
        </p:txBody>
      </p:sp>
      <p:sp>
        <p:nvSpPr>
          <p:cNvPr id="3" name="2 Subtítulo"/>
          <p:cNvSpPr>
            <a:spLocks noGrp="1"/>
          </p:cNvSpPr>
          <p:nvPr>
            <p:ph type="subTitle" idx="1"/>
          </p:nvPr>
        </p:nvSpPr>
        <p:spPr>
          <a:xfrm>
            <a:off x="1500188" y="2747963"/>
            <a:ext cx="6400800" cy="1000125"/>
          </a:xfrm>
        </p:spPr>
        <p:txBody>
          <a:bodyPr rtlCol="0">
            <a:normAutofit lnSpcReduction="10000"/>
          </a:bodyPr>
          <a:lstStyle/>
          <a:p>
            <a:pPr eaLnBrk="1" fontAlgn="auto" hangingPunct="1">
              <a:spcAft>
                <a:spcPts val="0"/>
              </a:spcAft>
              <a:defRPr/>
            </a:pPr>
            <a:r>
              <a:rPr lang="es-CR" b="1" dirty="0"/>
              <a:t>Curso Comercio Internacional y Logística</a:t>
            </a:r>
          </a:p>
        </p:txBody>
      </p:sp>
      <p:sp>
        <p:nvSpPr>
          <p:cNvPr id="1026" name="Rectangle 2"/>
          <p:cNvSpPr>
            <a:spLocks noChangeArrowheads="1"/>
          </p:cNvSpPr>
          <p:nvPr/>
        </p:nvSpPr>
        <p:spPr bwMode="auto">
          <a:xfrm>
            <a:off x="785214" y="4021892"/>
            <a:ext cx="6858048" cy="40011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eaLnBrk="1" hangingPunct="1">
              <a:defRPr/>
            </a:pPr>
            <a:r>
              <a:rPr lang="es-CR"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Calibri" pitchFamily="34" charset="0"/>
                <a:cs typeface="Times New Roman" pitchFamily="18" charset="0"/>
              </a:rPr>
              <a:t>Sesión 2 Negocios Internacionales</a:t>
            </a:r>
          </a:p>
        </p:txBody>
      </p:sp>
      <p:sp>
        <p:nvSpPr>
          <p:cNvPr id="8" name="7 Rectángulo"/>
          <p:cNvSpPr/>
          <p:nvPr/>
        </p:nvSpPr>
        <p:spPr>
          <a:xfrm>
            <a:off x="4500563" y="5229225"/>
            <a:ext cx="3500437" cy="1169988"/>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eaLnBrk="1" fontAlgn="auto" hangingPunct="1">
              <a:spcBef>
                <a:spcPts val="0"/>
              </a:spcBef>
              <a:spcAft>
                <a:spcPts val="0"/>
              </a:spcAft>
              <a:defRPr/>
            </a:pPr>
            <a:r>
              <a:rPr lang="es-CR" sz="1400" b="1" dirty="0">
                <a:solidFill>
                  <a:prstClr val="black"/>
                </a:solidFill>
              </a:rPr>
              <a:t>Bibliografía:</a:t>
            </a:r>
          </a:p>
          <a:p>
            <a:pPr eaLnBrk="1" fontAlgn="auto" hangingPunct="1">
              <a:spcBef>
                <a:spcPts val="0"/>
              </a:spcBef>
              <a:spcAft>
                <a:spcPts val="0"/>
              </a:spcAft>
              <a:defRPr/>
            </a:pPr>
            <a:r>
              <a:rPr lang="es-CR" sz="1400" dirty="0">
                <a:solidFill>
                  <a:prstClr val="black"/>
                </a:solidFill>
              </a:rPr>
              <a:t>	</a:t>
            </a:r>
            <a:r>
              <a:rPr lang="es-CR" sz="1400" dirty="0" err="1">
                <a:solidFill>
                  <a:prstClr val="black"/>
                </a:solidFill>
              </a:rPr>
              <a:t>Daniels</a:t>
            </a:r>
            <a:r>
              <a:rPr lang="es-CR" sz="1400" dirty="0">
                <a:solidFill>
                  <a:prstClr val="black"/>
                </a:solidFill>
              </a:rPr>
              <a:t> &amp; </a:t>
            </a:r>
            <a:r>
              <a:rPr lang="es-CR" sz="1400" dirty="0" err="1">
                <a:solidFill>
                  <a:prstClr val="black"/>
                </a:solidFill>
              </a:rPr>
              <a:t>Radebaugh</a:t>
            </a:r>
            <a:r>
              <a:rPr lang="es-CR" sz="1400" dirty="0">
                <a:solidFill>
                  <a:prstClr val="black"/>
                </a:solidFill>
              </a:rPr>
              <a:t>, 	2010, 	Cap. 1 y 5</a:t>
            </a:r>
          </a:p>
          <a:p>
            <a:pPr eaLnBrk="1" fontAlgn="auto" hangingPunct="1">
              <a:spcBef>
                <a:spcPts val="0"/>
              </a:spcBef>
              <a:spcAft>
                <a:spcPts val="0"/>
              </a:spcAft>
              <a:defRPr/>
            </a:pPr>
            <a:endParaRPr lang="es-CR" sz="1400" dirty="0">
              <a:solidFill>
                <a:prstClr val="black"/>
              </a:solidFill>
            </a:endParaRPr>
          </a:p>
          <a:p>
            <a:pPr eaLnBrk="1" fontAlgn="auto" hangingPunct="1">
              <a:spcBef>
                <a:spcPts val="0"/>
              </a:spcBef>
              <a:spcAft>
                <a:spcPts val="0"/>
              </a:spcAft>
              <a:defRPr/>
            </a:pPr>
            <a:r>
              <a:rPr lang="es-CR" sz="1400" b="1" dirty="0">
                <a:solidFill>
                  <a:prstClr val="black"/>
                </a:solidFill>
              </a:rPr>
              <a:t>Profesor</a:t>
            </a:r>
            <a:r>
              <a:rPr lang="es-CR" sz="1400" dirty="0">
                <a:solidFill>
                  <a:prstClr val="black"/>
                </a:solidFill>
              </a:rPr>
              <a:t> Rafael A. Díaz Porras</a:t>
            </a:r>
          </a:p>
        </p:txBody>
      </p:sp>
      <p:pic>
        <p:nvPicPr>
          <p:cNvPr id="2054"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29038" y="461963"/>
            <a:ext cx="188595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5193F8-1C0C-4DC2-9A39-56886F9D1B74}"/>
              </a:ext>
            </a:extLst>
          </p:cNvPr>
          <p:cNvSpPr>
            <a:spLocks noGrp="1"/>
          </p:cNvSpPr>
          <p:nvPr>
            <p:ph type="title"/>
          </p:nvPr>
        </p:nvSpPr>
        <p:spPr>
          <a:xfrm>
            <a:off x="1302025" y="431438"/>
            <a:ext cx="7326433" cy="1061003"/>
          </a:xfrm>
        </p:spPr>
        <p:txBody>
          <a:bodyPr/>
          <a:lstStyle/>
          <a:p>
            <a:r>
              <a:rPr lang="es-NI"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3.2 Mitos acerca de la globalización </a:t>
            </a:r>
            <a:br>
              <a:rPr lang="es-NI" sz="1050" b="1" dirty="0">
                <a:latin typeface="Calibri" panose="020F0502020204030204" pitchFamily="34" charset="0"/>
                <a:ea typeface="Calibri" panose="020F0502020204030204" pitchFamily="34" charset="0"/>
                <a:cs typeface="Times New Roman" panose="02020603050405020304" pitchFamily="18" charset="0"/>
              </a:rPr>
            </a:br>
            <a:r>
              <a:rPr lang="en-US" sz="1100" dirty="0">
                <a:solidFill>
                  <a:srgbClr val="161616"/>
                </a:solidFill>
                <a:effectLst/>
                <a:latin typeface="Arial" panose="020B0604020202020204" pitchFamily="34" charset="0"/>
                <a:ea typeface="Calibri" panose="020F0502020204030204" pitchFamily="34" charset="0"/>
              </a:rPr>
              <a:t>Stanwick, S. 2020, Cap. 1</a:t>
            </a:r>
            <a:endParaRPr lang="es-NI" sz="3200" dirty="0"/>
          </a:p>
        </p:txBody>
      </p:sp>
      <p:sp>
        <p:nvSpPr>
          <p:cNvPr id="4" name="Rectangle 1">
            <a:extLst>
              <a:ext uri="{FF2B5EF4-FFF2-40B4-BE49-F238E27FC236}">
                <a16:creationId xmlns:a16="http://schemas.microsoft.com/office/drawing/2014/main" id="{F112D6E2-F3B0-47BD-B5B1-9FAEFE1ACBC2}"/>
              </a:ext>
            </a:extLst>
          </p:cNvPr>
          <p:cNvSpPr>
            <a:spLocks noChangeArrowheads="1"/>
          </p:cNvSpPr>
          <p:nvPr/>
        </p:nvSpPr>
        <p:spPr bwMode="auto">
          <a:xfrm>
            <a:off x="0" y="0"/>
            <a:ext cx="9144000" cy="0"/>
          </a:xfrm>
          <a:prstGeom prst="rect">
            <a:avLst/>
          </a:prstGeom>
          <a:solidFill>
            <a:srgbClr val="FDFDF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CR" sz="1800" b="0" i="0" u="none" strike="noStrike" cap="none" normalizeH="0" baseline="0" dirty="0">
                <a:ln>
                  <a:noFill/>
                </a:ln>
                <a:solidFill>
                  <a:schemeClr val="tx1"/>
                </a:solidFill>
                <a:effectLst/>
                <a:latin typeface="Segoe UI Web (West European)"/>
              </a:rPr>
              <a:t>Mito 1: La globalización causa una presión a la baja sobre los salarios. Mito 2: La globalización resultará en una "carrera hasta el fondo" Mito 3: La globalización es irreversible Mito 4: La globalización equivale al crecimiento económico Mito 5: El estado gubernamental en contracción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CR"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E48CB6F5-53C4-4B43-9F56-0F732707320E}"/>
              </a:ext>
            </a:extLst>
          </p:cNvPr>
          <p:cNvSpPr>
            <a:spLocks noChangeArrowheads="1"/>
          </p:cNvSpPr>
          <p:nvPr/>
        </p:nvSpPr>
        <p:spPr bwMode="auto">
          <a:xfrm>
            <a:off x="1835696" y="1553596"/>
            <a:ext cx="6552728" cy="323165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p:spPr>
        <p:txBody>
          <a:bodyPr vert="horz" wrap="square" lIns="91440" tIns="45720" rIns="91440" bIns="45720" numCol="1" anchor="ctr" anchorCtr="0" compatLnSpc="1">
            <a:prstTxWarp prst="textNoShape">
              <a:avLst/>
            </a:prstTxWarp>
            <a:spAutoFit/>
          </a:bodyPr>
          <a:lstStyle/>
          <a:p>
            <a:pPr marL="803275" marR="0" lvl="0" indent="-803275" algn="l" defTabSz="914400" rtl="0" eaLnBrk="0" fontAlgn="base" latinLnBrk="0" hangingPunct="0">
              <a:lnSpc>
                <a:spcPct val="100000"/>
              </a:lnSpc>
              <a:spcBef>
                <a:spcPct val="0"/>
              </a:spcBef>
              <a:spcAft>
                <a:spcPct val="0"/>
              </a:spcAft>
              <a:buClrTx/>
              <a:buSzTx/>
              <a:buFontTx/>
              <a:buNone/>
              <a:tabLst/>
            </a:pPr>
            <a:r>
              <a:rPr kumimoji="0" lang="es-ES" altLang="es-CR" sz="1800" b="1" i="0" u="none" strike="noStrike" cap="none" normalizeH="0" baseline="0" dirty="0">
                <a:ln>
                  <a:noFill/>
                </a:ln>
                <a:solidFill>
                  <a:schemeClr val="tx1"/>
                </a:solidFill>
                <a:effectLst/>
                <a:latin typeface="Segoe UI Web (West European)"/>
              </a:rPr>
              <a:t>Mito 1</a:t>
            </a:r>
            <a:r>
              <a:rPr kumimoji="0" lang="es-ES" altLang="es-CR" sz="1800" b="0" i="0" u="none" strike="noStrike" cap="none" normalizeH="0" baseline="0" dirty="0">
                <a:ln>
                  <a:noFill/>
                </a:ln>
                <a:solidFill>
                  <a:schemeClr val="tx1"/>
                </a:solidFill>
                <a:effectLst/>
                <a:latin typeface="Segoe UI Web (West European)"/>
              </a:rPr>
              <a:t>: La globalización causa una presión a la baja sobre los salarios. </a:t>
            </a:r>
          </a:p>
          <a:p>
            <a:pPr marL="715963" marR="0" lvl="0" indent="-715963" algn="l" defTabSz="914400" rtl="0" eaLnBrk="0" fontAlgn="base" latinLnBrk="0" hangingPunct="0">
              <a:lnSpc>
                <a:spcPct val="100000"/>
              </a:lnSpc>
              <a:spcBef>
                <a:spcPts val="600"/>
              </a:spcBef>
              <a:spcAft>
                <a:spcPts val="1200"/>
              </a:spcAft>
              <a:buClrTx/>
              <a:buSzTx/>
              <a:buFontTx/>
              <a:buNone/>
              <a:tabLst/>
            </a:pPr>
            <a:r>
              <a:rPr lang="es-ES" altLang="es-CR" b="1" dirty="0">
                <a:latin typeface="Segoe UI Web (West European)"/>
              </a:rPr>
              <a:t>Mito 2: </a:t>
            </a:r>
            <a:r>
              <a:rPr lang="es-ES" altLang="es-CR" dirty="0">
                <a:latin typeface="Segoe UI Web (West European)"/>
              </a:rPr>
              <a:t>La globalización resultará en una "carrera hasta el fondo" </a:t>
            </a:r>
          </a:p>
          <a:p>
            <a:pPr marL="0" marR="0" lvl="0" indent="0" algn="l" defTabSz="914400" rtl="0" eaLnBrk="0" fontAlgn="base" latinLnBrk="0" hangingPunct="0">
              <a:lnSpc>
                <a:spcPct val="100000"/>
              </a:lnSpc>
              <a:spcBef>
                <a:spcPts val="600"/>
              </a:spcBef>
              <a:spcAft>
                <a:spcPts val="1200"/>
              </a:spcAft>
              <a:buClrTx/>
              <a:buSzTx/>
              <a:buFontTx/>
              <a:buNone/>
              <a:tabLst/>
            </a:pPr>
            <a:r>
              <a:rPr lang="es-ES" altLang="es-CR" b="1" dirty="0">
                <a:latin typeface="Segoe UI Web (West European)"/>
              </a:rPr>
              <a:t>Mito 3: </a:t>
            </a:r>
            <a:r>
              <a:rPr lang="es-ES" altLang="es-CR" dirty="0">
                <a:latin typeface="Segoe UI Web (West European)"/>
              </a:rPr>
              <a:t>La globalización es irreversible </a:t>
            </a:r>
          </a:p>
          <a:p>
            <a:pPr marL="0" marR="0" lvl="0" indent="0" algn="l" defTabSz="914400" rtl="0" eaLnBrk="0" fontAlgn="base" latinLnBrk="0" hangingPunct="0">
              <a:lnSpc>
                <a:spcPct val="100000"/>
              </a:lnSpc>
              <a:spcBef>
                <a:spcPts val="600"/>
              </a:spcBef>
              <a:spcAft>
                <a:spcPts val="1200"/>
              </a:spcAft>
              <a:buClrTx/>
              <a:buSzTx/>
              <a:buFontTx/>
              <a:buNone/>
              <a:tabLst/>
            </a:pPr>
            <a:r>
              <a:rPr lang="es-ES" altLang="es-CR" b="1" dirty="0">
                <a:latin typeface="Segoe UI Web (West European)"/>
              </a:rPr>
              <a:t>Mito 4: </a:t>
            </a:r>
            <a:r>
              <a:rPr lang="es-ES" altLang="es-CR" dirty="0">
                <a:latin typeface="Segoe UI Web (West European)"/>
              </a:rPr>
              <a:t>La globalización equivale al crecimiento económico</a:t>
            </a:r>
          </a:p>
          <a:p>
            <a:pPr marL="0" marR="0" lvl="0" indent="0" algn="l" defTabSz="914400" rtl="0" eaLnBrk="0" fontAlgn="base" latinLnBrk="0" hangingPunct="0">
              <a:lnSpc>
                <a:spcPct val="100000"/>
              </a:lnSpc>
              <a:spcBef>
                <a:spcPts val="600"/>
              </a:spcBef>
              <a:spcAft>
                <a:spcPts val="1200"/>
              </a:spcAft>
              <a:buClrTx/>
              <a:buSzTx/>
              <a:buFontTx/>
              <a:buNone/>
              <a:tabLst/>
            </a:pPr>
            <a:r>
              <a:rPr lang="es-ES" altLang="es-CR" b="1" dirty="0">
                <a:latin typeface="Segoe UI Web (West European)"/>
              </a:rPr>
              <a:t>Mito 5</a:t>
            </a:r>
            <a:r>
              <a:rPr lang="es-ES" altLang="es-CR" dirty="0">
                <a:latin typeface="Segoe UI Web (West European)"/>
              </a:rPr>
              <a:t>: El estado gubernamental </a:t>
            </a:r>
            <a:r>
              <a:rPr kumimoji="0" lang="es-ES" altLang="es-CR" sz="1800" b="0" i="0" u="none" strike="noStrike" cap="none" normalizeH="0" baseline="0" dirty="0">
                <a:ln>
                  <a:noFill/>
                </a:ln>
                <a:solidFill>
                  <a:schemeClr val="tx1"/>
                </a:solidFill>
                <a:effectLst/>
                <a:latin typeface="Segoe UI Web (West European)"/>
              </a:rPr>
              <a:t>en contracción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C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91853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274638"/>
            <a:ext cx="7859216" cy="763587"/>
          </a:xfrm>
          <a:solidFill>
            <a:schemeClr val="accent4">
              <a:lumMod val="20000"/>
              <a:lumOff val="80000"/>
            </a:schemeClr>
          </a:solidFill>
        </p:spPr>
        <p:txBody>
          <a:bodyPr>
            <a:normAutofit/>
          </a:bodyPr>
          <a:lstStyle/>
          <a:p>
            <a:pPr>
              <a:defRPr/>
            </a:pPr>
            <a:r>
              <a:rPr lang="es-CR" sz="4000" b="1" dirty="0">
                <a:solidFill>
                  <a:prstClr val="black"/>
                </a:solidFill>
              </a:rPr>
              <a:t>Amenazas a la soberanía nacional</a:t>
            </a:r>
            <a:endParaRPr lang="es-CR" sz="4000"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579400385"/>
              </p:ext>
            </p:extLst>
          </p:nvPr>
        </p:nvGraphicFramePr>
        <p:xfrm>
          <a:off x="323528" y="1268760"/>
          <a:ext cx="8453536" cy="47289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Marcador de número de diapositiva 4"/>
          <p:cNvSpPr>
            <a:spLocks noGrp="1"/>
          </p:cNvSpPr>
          <p:nvPr>
            <p:ph type="sldNum" sz="quarter" idx="12"/>
          </p:nvPr>
        </p:nvSpPr>
        <p:spPr/>
        <p:txBody>
          <a:bodyPr/>
          <a:lstStyle/>
          <a:p>
            <a:pPr>
              <a:defRPr/>
            </a:pPr>
            <a:fld id="{9C52DF8F-3F9B-43DA-85A7-1DD02717D162}" type="slidenum">
              <a:rPr lang="es-CR" smtClean="0"/>
              <a:pPr>
                <a:defRPr/>
              </a:pPr>
              <a:t>11</a:t>
            </a:fld>
            <a:endParaRPr lang="es-C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36525"/>
            <a:ext cx="8229600" cy="850900"/>
          </a:xfr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r>
              <a:rPr lang="es-CR" sz="3200" b="1" dirty="0"/>
              <a:t>Crecimiento económico y recursos naturales</a:t>
            </a:r>
          </a:p>
        </p:txBody>
      </p:sp>
      <p:sp>
        <p:nvSpPr>
          <p:cNvPr id="3" name="Marcador de número de diapositiva 2"/>
          <p:cNvSpPr>
            <a:spLocks noGrp="1"/>
          </p:cNvSpPr>
          <p:nvPr>
            <p:ph type="sldNum" sz="quarter" idx="12"/>
          </p:nvPr>
        </p:nvSpPr>
        <p:spPr/>
        <p:txBody>
          <a:bodyPr/>
          <a:lstStyle/>
          <a:p>
            <a:pPr>
              <a:defRPr/>
            </a:pPr>
            <a:fld id="{9C52DF8F-3F9B-43DA-85A7-1DD02717D162}" type="slidenum">
              <a:rPr lang="es-CR" smtClean="0"/>
              <a:pPr>
                <a:defRPr/>
              </a:pPr>
              <a:t>12</a:t>
            </a:fld>
            <a:endParaRPr lang="es-CR"/>
          </a:p>
        </p:txBody>
      </p:sp>
      <p:graphicFrame>
        <p:nvGraphicFramePr>
          <p:cNvPr id="5" name="Diagrama 4">
            <a:extLst>
              <a:ext uri="{FF2B5EF4-FFF2-40B4-BE49-F238E27FC236}">
                <a16:creationId xmlns:a16="http://schemas.microsoft.com/office/drawing/2014/main" id="{A794AEBE-1CFC-41A3-8B73-D2CB88267C88}"/>
              </a:ext>
            </a:extLst>
          </p:cNvPr>
          <p:cNvGraphicFramePr/>
          <p:nvPr>
            <p:extLst>
              <p:ext uri="{D42A27DB-BD31-4B8C-83A1-F6EECF244321}">
                <p14:modId xmlns:p14="http://schemas.microsoft.com/office/powerpoint/2010/main" val="258916713"/>
              </p:ext>
            </p:extLst>
          </p:nvPr>
        </p:nvGraphicFramePr>
        <p:xfrm>
          <a:off x="457200" y="987425"/>
          <a:ext cx="8363272" cy="5665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Título"/>
          <p:cNvSpPr>
            <a:spLocks noGrp="1"/>
          </p:cNvSpPr>
          <p:nvPr>
            <p:ph type="title"/>
          </p:nvPr>
        </p:nvSpPr>
        <p:spPr>
          <a:xfrm>
            <a:off x="457200" y="233998"/>
            <a:ext cx="8229600" cy="1143000"/>
          </a:xfr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r>
              <a:rPr lang="es-CR" altLang="es-CR" sz="3200" b="1" dirty="0"/>
              <a:t>Desigualdad en la distribución del ingreso</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511447512"/>
              </p:ext>
            </p:extLst>
          </p:nvPr>
        </p:nvGraphicFramePr>
        <p:xfrm>
          <a:off x="451460" y="1628800"/>
          <a:ext cx="8369012"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Marcador de número de diapositiva 4"/>
          <p:cNvSpPr>
            <a:spLocks noGrp="1"/>
          </p:cNvSpPr>
          <p:nvPr>
            <p:ph type="sldNum" sz="quarter" idx="12"/>
          </p:nvPr>
        </p:nvSpPr>
        <p:spPr/>
        <p:txBody>
          <a:bodyPr/>
          <a:lstStyle/>
          <a:p>
            <a:pPr>
              <a:defRPr/>
            </a:pPr>
            <a:fld id="{9C52DF8F-3F9B-43DA-85A7-1DD02717D162}" type="slidenum">
              <a:rPr lang="es-CR" smtClean="0"/>
              <a:pPr>
                <a:defRPr/>
              </a:pPr>
              <a:t>13</a:t>
            </a:fld>
            <a:endParaRPr lang="es-C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EAE6C8A3-95EF-4CC6-80C3-8FA3877F88AB}"/>
              </a:ext>
            </a:extLst>
          </p:cNvPr>
          <p:cNvSpPr>
            <a:spLocks noGrp="1"/>
          </p:cNvSpPr>
          <p:nvPr>
            <p:ph type="title"/>
          </p:nvPr>
        </p:nvSpPr>
        <p:spPr/>
        <p:txBody>
          <a:bodyPr/>
          <a:lstStyle/>
          <a:p>
            <a:r>
              <a:rPr lang="es-CR" dirty="0"/>
              <a:t>Porqué las empresas participan en negocios</a:t>
            </a:r>
          </a:p>
        </p:txBody>
      </p:sp>
      <p:sp>
        <p:nvSpPr>
          <p:cNvPr id="6" name="Marcador de texto 5">
            <a:extLst>
              <a:ext uri="{FF2B5EF4-FFF2-40B4-BE49-F238E27FC236}">
                <a16:creationId xmlns:a16="http://schemas.microsoft.com/office/drawing/2014/main" id="{4F6A0894-8C04-479B-BA33-985B1B90CAB5}"/>
              </a:ext>
            </a:extLst>
          </p:cNvPr>
          <p:cNvSpPr>
            <a:spLocks noGrp="1"/>
          </p:cNvSpPr>
          <p:nvPr>
            <p:ph type="body" idx="1"/>
          </p:nvPr>
        </p:nvSpPr>
        <p:spPr/>
        <p:txBody>
          <a:bodyPr/>
          <a:lstStyle/>
          <a:p>
            <a:endParaRPr lang="es-CR"/>
          </a:p>
        </p:txBody>
      </p:sp>
      <p:sp>
        <p:nvSpPr>
          <p:cNvPr id="4" name="Marcador de número de diapositiva 3">
            <a:extLst>
              <a:ext uri="{FF2B5EF4-FFF2-40B4-BE49-F238E27FC236}">
                <a16:creationId xmlns:a16="http://schemas.microsoft.com/office/drawing/2014/main" id="{E8895FAB-88DD-47EF-801D-889C62E7CF2E}"/>
              </a:ext>
            </a:extLst>
          </p:cNvPr>
          <p:cNvSpPr>
            <a:spLocks noGrp="1"/>
          </p:cNvSpPr>
          <p:nvPr>
            <p:ph type="sldNum" sz="quarter" idx="12"/>
          </p:nvPr>
        </p:nvSpPr>
        <p:spPr/>
        <p:txBody>
          <a:bodyPr/>
          <a:lstStyle/>
          <a:p>
            <a:pPr>
              <a:defRPr/>
            </a:pPr>
            <a:fld id="{9C52DF8F-3F9B-43DA-85A7-1DD02717D162}" type="slidenum">
              <a:rPr lang="es-CR" smtClean="0"/>
              <a:pPr>
                <a:defRPr/>
              </a:pPr>
              <a:t>14</a:t>
            </a:fld>
            <a:endParaRPr lang="es-CR"/>
          </a:p>
        </p:txBody>
      </p:sp>
    </p:spTree>
    <p:extLst>
      <p:ext uri="{BB962C8B-B14F-4D97-AF65-F5344CB8AC3E}">
        <p14:creationId xmlns:p14="http://schemas.microsoft.com/office/powerpoint/2010/main" val="381601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67AB8A1-ECF7-41D3-8890-C4D2CD944CEC}"/>
              </a:ext>
            </a:extLst>
          </p:cNvPr>
          <p:cNvGrpSpPr/>
          <p:nvPr/>
        </p:nvGrpSpPr>
        <p:grpSpPr>
          <a:xfrm>
            <a:off x="395536" y="1013291"/>
            <a:ext cx="8229600" cy="4731655"/>
            <a:chOff x="395536" y="1013291"/>
            <a:chExt cx="8229600" cy="4731655"/>
          </a:xfrm>
        </p:grpSpPr>
        <p:sp>
          <p:nvSpPr>
            <p:cNvPr id="5" name="Freeform: Shape 4">
              <a:extLst>
                <a:ext uri="{FF2B5EF4-FFF2-40B4-BE49-F238E27FC236}">
                  <a16:creationId xmlns:a16="http://schemas.microsoft.com/office/drawing/2014/main" id="{99215844-1184-43E3-AB57-E198EA4D2CAC}"/>
                </a:ext>
              </a:extLst>
            </p:cNvPr>
            <p:cNvSpPr/>
            <p:nvPr/>
          </p:nvSpPr>
          <p:spPr>
            <a:xfrm>
              <a:off x="3358191" y="1113053"/>
              <a:ext cx="5266945" cy="1277764"/>
            </a:xfrm>
            <a:custGeom>
              <a:avLst/>
              <a:gdLst>
                <a:gd name="connsiteX0" fmla="*/ 212965 w 1277763"/>
                <a:gd name="connsiteY0" fmla="*/ 0 h 5266944"/>
                <a:gd name="connsiteX1" fmla="*/ 1064798 w 1277763"/>
                <a:gd name="connsiteY1" fmla="*/ 0 h 5266944"/>
                <a:gd name="connsiteX2" fmla="*/ 1277763 w 1277763"/>
                <a:gd name="connsiteY2" fmla="*/ 212965 h 5266944"/>
                <a:gd name="connsiteX3" fmla="*/ 1277763 w 1277763"/>
                <a:gd name="connsiteY3" fmla="*/ 5266944 h 5266944"/>
                <a:gd name="connsiteX4" fmla="*/ 1277763 w 1277763"/>
                <a:gd name="connsiteY4" fmla="*/ 5266944 h 5266944"/>
                <a:gd name="connsiteX5" fmla="*/ 0 w 1277763"/>
                <a:gd name="connsiteY5" fmla="*/ 5266944 h 5266944"/>
                <a:gd name="connsiteX6" fmla="*/ 0 w 1277763"/>
                <a:gd name="connsiteY6" fmla="*/ 5266944 h 5266944"/>
                <a:gd name="connsiteX7" fmla="*/ 0 w 1277763"/>
                <a:gd name="connsiteY7" fmla="*/ 212965 h 5266944"/>
                <a:gd name="connsiteX8" fmla="*/ 212965 w 1277763"/>
                <a:gd name="connsiteY8" fmla="*/ 0 h 526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7763" h="5266944">
                  <a:moveTo>
                    <a:pt x="1277763" y="877844"/>
                  </a:moveTo>
                  <a:lnTo>
                    <a:pt x="1277763" y="4389100"/>
                  </a:lnTo>
                  <a:cubicBezTo>
                    <a:pt x="1277763" y="4873917"/>
                    <a:pt x="1254631" y="5266942"/>
                    <a:pt x="1226097" y="5266942"/>
                  </a:cubicBezTo>
                  <a:lnTo>
                    <a:pt x="0" y="5266942"/>
                  </a:lnTo>
                  <a:lnTo>
                    <a:pt x="0" y="5266942"/>
                  </a:lnTo>
                  <a:lnTo>
                    <a:pt x="0" y="2"/>
                  </a:lnTo>
                  <a:lnTo>
                    <a:pt x="0" y="2"/>
                  </a:lnTo>
                  <a:lnTo>
                    <a:pt x="1226097" y="2"/>
                  </a:lnTo>
                  <a:cubicBezTo>
                    <a:pt x="1254631" y="2"/>
                    <a:pt x="1277763" y="393027"/>
                    <a:pt x="1277763" y="877844"/>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86200" rIns="310025" bIns="186201" numCol="1" spcCol="1270" anchor="ctr" anchorCtr="0">
              <a:noAutofit/>
            </a:bodyPr>
            <a:lstStyle/>
            <a:p>
              <a:pPr marL="228600" lvl="1" indent="-228600" algn="l" defTabSz="1066800" rtl="0">
                <a:lnSpc>
                  <a:spcPct val="90000"/>
                </a:lnSpc>
                <a:spcBef>
                  <a:spcPct val="0"/>
                </a:spcBef>
                <a:spcAft>
                  <a:spcPct val="15000"/>
                </a:spcAft>
                <a:buChar char="•"/>
              </a:pPr>
              <a:r>
                <a:rPr lang="es-CR" sz="2400" b="1" kern="1200" dirty="0"/>
                <a:t>Interés de empresas de todo tamaño </a:t>
              </a:r>
              <a:endParaRPr lang="es-CR" sz="2400" kern="1200" dirty="0"/>
            </a:p>
          </p:txBody>
        </p:sp>
        <p:sp>
          <p:nvSpPr>
            <p:cNvPr id="6" name="Freeform: Shape 5">
              <a:extLst>
                <a:ext uri="{FF2B5EF4-FFF2-40B4-BE49-F238E27FC236}">
                  <a16:creationId xmlns:a16="http://schemas.microsoft.com/office/drawing/2014/main" id="{558C61C3-D359-4F3D-B9CB-8928CF192D17}"/>
                </a:ext>
              </a:extLst>
            </p:cNvPr>
            <p:cNvSpPr/>
            <p:nvPr/>
          </p:nvSpPr>
          <p:spPr>
            <a:xfrm>
              <a:off x="402699" y="1013291"/>
              <a:ext cx="2873157" cy="1377526"/>
            </a:xfrm>
            <a:custGeom>
              <a:avLst/>
              <a:gdLst>
                <a:gd name="connsiteX0" fmla="*/ 0 w 2962656"/>
                <a:gd name="connsiteY0" fmla="*/ 266206 h 1597204"/>
                <a:gd name="connsiteX1" fmla="*/ 266206 w 2962656"/>
                <a:gd name="connsiteY1" fmla="*/ 0 h 1597204"/>
                <a:gd name="connsiteX2" fmla="*/ 2696450 w 2962656"/>
                <a:gd name="connsiteY2" fmla="*/ 0 h 1597204"/>
                <a:gd name="connsiteX3" fmla="*/ 2962656 w 2962656"/>
                <a:gd name="connsiteY3" fmla="*/ 266206 h 1597204"/>
                <a:gd name="connsiteX4" fmla="*/ 2962656 w 2962656"/>
                <a:gd name="connsiteY4" fmla="*/ 1330998 h 1597204"/>
                <a:gd name="connsiteX5" fmla="*/ 2696450 w 2962656"/>
                <a:gd name="connsiteY5" fmla="*/ 1597204 h 1597204"/>
                <a:gd name="connsiteX6" fmla="*/ 266206 w 2962656"/>
                <a:gd name="connsiteY6" fmla="*/ 1597204 h 1597204"/>
                <a:gd name="connsiteX7" fmla="*/ 0 w 2962656"/>
                <a:gd name="connsiteY7" fmla="*/ 1330998 h 1597204"/>
                <a:gd name="connsiteX8" fmla="*/ 0 w 2962656"/>
                <a:gd name="connsiteY8" fmla="*/ 266206 h 159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2656" h="1597204">
                  <a:moveTo>
                    <a:pt x="0" y="266206"/>
                  </a:moveTo>
                  <a:cubicBezTo>
                    <a:pt x="0" y="119184"/>
                    <a:pt x="119184" y="0"/>
                    <a:pt x="266206" y="0"/>
                  </a:cubicBezTo>
                  <a:lnTo>
                    <a:pt x="2696450" y="0"/>
                  </a:lnTo>
                  <a:cubicBezTo>
                    <a:pt x="2843472" y="0"/>
                    <a:pt x="2962656" y="119184"/>
                    <a:pt x="2962656" y="266206"/>
                  </a:cubicBezTo>
                  <a:lnTo>
                    <a:pt x="2962656" y="1330998"/>
                  </a:lnTo>
                  <a:cubicBezTo>
                    <a:pt x="2962656" y="1478020"/>
                    <a:pt x="2843472" y="1597204"/>
                    <a:pt x="2696450" y="1597204"/>
                  </a:cubicBezTo>
                  <a:lnTo>
                    <a:pt x="266206" y="1597204"/>
                  </a:lnTo>
                  <a:cubicBezTo>
                    <a:pt x="119184" y="1597204"/>
                    <a:pt x="0" y="1478020"/>
                    <a:pt x="0" y="1330998"/>
                  </a:cubicBezTo>
                  <a:lnTo>
                    <a:pt x="0" y="26620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9409" tIns="123689" rIns="169409" bIns="123689" numCol="1" spcCol="1270" anchor="ctr" anchorCtr="0">
              <a:noAutofit/>
            </a:bodyPr>
            <a:lstStyle/>
            <a:p>
              <a:pPr marL="0" lvl="0" indent="0" algn="ctr" defTabSz="1066800" rtl="0">
                <a:lnSpc>
                  <a:spcPct val="90000"/>
                </a:lnSpc>
                <a:spcBef>
                  <a:spcPct val="0"/>
                </a:spcBef>
                <a:spcAft>
                  <a:spcPct val="35000"/>
                </a:spcAft>
                <a:buNone/>
              </a:pPr>
              <a:r>
                <a:rPr lang="es-CR" sz="2400" b="1" kern="1200" dirty="0"/>
                <a:t>Expandir ventas:</a:t>
              </a:r>
              <a:endParaRPr lang="es-CR" sz="2400" kern="1200" dirty="0"/>
            </a:p>
          </p:txBody>
        </p:sp>
        <p:sp>
          <p:nvSpPr>
            <p:cNvPr id="7" name="Freeform: Shape 6">
              <a:extLst>
                <a:ext uri="{FF2B5EF4-FFF2-40B4-BE49-F238E27FC236}">
                  <a16:creationId xmlns:a16="http://schemas.microsoft.com/office/drawing/2014/main" id="{935D23AD-0CBD-4798-9771-DA7C50622D1E}"/>
                </a:ext>
              </a:extLst>
            </p:cNvPr>
            <p:cNvSpPr/>
            <p:nvPr/>
          </p:nvSpPr>
          <p:spPr>
            <a:xfrm>
              <a:off x="3358191" y="2790118"/>
              <a:ext cx="5266945" cy="1277764"/>
            </a:xfrm>
            <a:custGeom>
              <a:avLst/>
              <a:gdLst>
                <a:gd name="connsiteX0" fmla="*/ 212965 w 1277763"/>
                <a:gd name="connsiteY0" fmla="*/ 0 h 5266944"/>
                <a:gd name="connsiteX1" fmla="*/ 1064798 w 1277763"/>
                <a:gd name="connsiteY1" fmla="*/ 0 h 5266944"/>
                <a:gd name="connsiteX2" fmla="*/ 1277763 w 1277763"/>
                <a:gd name="connsiteY2" fmla="*/ 212965 h 5266944"/>
                <a:gd name="connsiteX3" fmla="*/ 1277763 w 1277763"/>
                <a:gd name="connsiteY3" fmla="*/ 5266944 h 5266944"/>
                <a:gd name="connsiteX4" fmla="*/ 1277763 w 1277763"/>
                <a:gd name="connsiteY4" fmla="*/ 5266944 h 5266944"/>
                <a:gd name="connsiteX5" fmla="*/ 0 w 1277763"/>
                <a:gd name="connsiteY5" fmla="*/ 5266944 h 5266944"/>
                <a:gd name="connsiteX6" fmla="*/ 0 w 1277763"/>
                <a:gd name="connsiteY6" fmla="*/ 5266944 h 5266944"/>
                <a:gd name="connsiteX7" fmla="*/ 0 w 1277763"/>
                <a:gd name="connsiteY7" fmla="*/ 212965 h 5266944"/>
                <a:gd name="connsiteX8" fmla="*/ 212965 w 1277763"/>
                <a:gd name="connsiteY8" fmla="*/ 0 h 526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7763" h="5266944">
                  <a:moveTo>
                    <a:pt x="1277763" y="877844"/>
                  </a:moveTo>
                  <a:lnTo>
                    <a:pt x="1277763" y="4389100"/>
                  </a:lnTo>
                  <a:cubicBezTo>
                    <a:pt x="1277763" y="4873917"/>
                    <a:pt x="1254631" y="5266942"/>
                    <a:pt x="1226097" y="5266942"/>
                  </a:cubicBezTo>
                  <a:lnTo>
                    <a:pt x="0" y="5266942"/>
                  </a:lnTo>
                  <a:lnTo>
                    <a:pt x="0" y="5266942"/>
                  </a:lnTo>
                  <a:lnTo>
                    <a:pt x="0" y="2"/>
                  </a:lnTo>
                  <a:lnTo>
                    <a:pt x="0" y="2"/>
                  </a:lnTo>
                  <a:lnTo>
                    <a:pt x="1226097" y="2"/>
                  </a:lnTo>
                  <a:cubicBezTo>
                    <a:pt x="1254631" y="2"/>
                    <a:pt x="1277763" y="393027"/>
                    <a:pt x="1277763" y="877844"/>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86200" rIns="310025" bIns="186201" numCol="1" spcCol="1270" anchor="ctr" anchorCtr="0">
              <a:noAutofit/>
            </a:bodyPr>
            <a:lstStyle/>
            <a:p>
              <a:pPr marL="228600" lvl="1" indent="-228600" algn="l" defTabSz="1066800" rtl="0">
                <a:lnSpc>
                  <a:spcPct val="90000"/>
                </a:lnSpc>
                <a:spcBef>
                  <a:spcPct val="0"/>
                </a:spcBef>
                <a:spcAft>
                  <a:spcPct val="15000"/>
                </a:spcAft>
                <a:buChar char="•"/>
              </a:pPr>
              <a:r>
                <a:rPr lang="es-CR" sz="2400" b="1" kern="1200"/>
                <a:t>Costos menores. </a:t>
              </a:r>
              <a:endParaRPr lang="es-CR" sz="2400" kern="1200"/>
            </a:p>
            <a:p>
              <a:pPr marL="228600" lvl="1" indent="-228600" algn="l" defTabSz="1066800" rtl="0">
                <a:lnSpc>
                  <a:spcPct val="90000"/>
                </a:lnSpc>
                <a:spcBef>
                  <a:spcPct val="0"/>
                </a:spcBef>
                <a:spcAft>
                  <a:spcPct val="15000"/>
                </a:spcAft>
                <a:buChar char="•"/>
              </a:pPr>
              <a:r>
                <a:rPr lang="es-CR" sz="2400" b="1" kern="1200" dirty="0"/>
                <a:t>Productos nuevos o mejores </a:t>
              </a:r>
              <a:endParaRPr lang="es-CR" sz="2400" kern="1200" dirty="0"/>
            </a:p>
            <a:p>
              <a:pPr marL="228600" lvl="1" indent="-228600" algn="l" defTabSz="1066800" rtl="0">
                <a:lnSpc>
                  <a:spcPct val="90000"/>
                </a:lnSpc>
                <a:spcBef>
                  <a:spcPct val="0"/>
                </a:spcBef>
                <a:spcAft>
                  <a:spcPct val="15000"/>
                </a:spcAft>
                <a:buChar char="•"/>
              </a:pPr>
              <a:r>
                <a:rPr lang="es-CR" sz="2400" b="1" kern="1200"/>
                <a:t>Conocimiento operativo adiciona</a:t>
              </a:r>
              <a:endParaRPr lang="es-CR" sz="2400" kern="1200"/>
            </a:p>
          </p:txBody>
        </p:sp>
        <p:sp>
          <p:nvSpPr>
            <p:cNvPr id="8" name="Freeform: Shape 7">
              <a:extLst>
                <a:ext uri="{FF2B5EF4-FFF2-40B4-BE49-F238E27FC236}">
                  <a16:creationId xmlns:a16="http://schemas.microsoft.com/office/drawing/2014/main" id="{5221F621-FF3D-42B9-8A05-59EB4D686B82}"/>
                </a:ext>
              </a:extLst>
            </p:cNvPr>
            <p:cNvSpPr/>
            <p:nvPr/>
          </p:nvSpPr>
          <p:spPr>
            <a:xfrm>
              <a:off x="424136" y="2740237"/>
              <a:ext cx="2873157" cy="1377526"/>
            </a:xfrm>
            <a:custGeom>
              <a:avLst/>
              <a:gdLst>
                <a:gd name="connsiteX0" fmla="*/ 0 w 2962656"/>
                <a:gd name="connsiteY0" fmla="*/ 266206 h 1597204"/>
                <a:gd name="connsiteX1" fmla="*/ 266206 w 2962656"/>
                <a:gd name="connsiteY1" fmla="*/ 0 h 1597204"/>
                <a:gd name="connsiteX2" fmla="*/ 2696450 w 2962656"/>
                <a:gd name="connsiteY2" fmla="*/ 0 h 1597204"/>
                <a:gd name="connsiteX3" fmla="*/ 2962656 w 2962656"/>
                <a:gd name="connsiteY3" fmla="*/ 266206 h 1597204"/>
                <a:gd name="connsiteX4" fmla="*/ 2962656 w 2962656"/>
                <a:gd name="connsiteY4" fmla="*/ 1330998 h 1597204"/>
                <a:gd name="connsiteX5" fmla="*/ 2696450 w 2962656"/>
                <a:gd name="connsiteY5" fmla="*/ 1597204 h 1597204"/>
                <a:gd name="connsiteX6" fmla="*/ 266206 w 2962656"/>
                <a:gd name="connsiteY6" fmla="*/ 1597204 h 1597204"/>
                <a:gd name="connsiteX7" fmla="*/ 0 w 2962656"/>
                <a:gd name="connsiteY7" fmla="*/ 1330998 h 1597204"/>
                <a:gd name="connsiteX8" fmla="*/ 0 w 2962656"/>
                <a:gd name="connsiteY8" fmla="*/ 266206 h 159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2656" h="1597204">
                  <a:moveTo>
                    <a:pt x="0" y="266206"/>
                  </a:moveTo>
                  <a:cubicBezTo>
                    <a:pt x="0" y="119184"/>
                    <a:pt x="119184" y="0"/>
                    <a:pt x="266206" y="0"/>
                  </a:cubicBezTo>
                  <a:lnTo>
                    <a:pt x="2696450" y="0"/>
                  </a:lnTo>
                  <a:cubicBezTo>
                    <a:pt x="2843472" y="0"/>
                    <a:pt x="2962656" y="119184"/>
                    <a:pt x="2962656" y="266206"/>
                  </a:cubicBezTo>
                  <a:lnTo>
                    <a:pt x="2962656" y="1330998"/>
                  </a:lnTo>
                  <a:cubicBezTo>
                    <a:pt x="2962656" y="1478020"/>
                    <a:pt x="2843472" y="1597204"/>
                    <a:pt x="2696450" y="1597204"/>
                  </a:cubicBezTo>
                  <a:lnTo>
                    <a:pt x="266206" y="1597204"/>
                  </a:lnTo>
                  <a:cubicBezTo>
                    <a:pt x="119184" y="1597204"/>
                    <a:pt x="0" y="1478020"/>
                    <a:pt x="0" y="1330998"/>
                  </a:cubicBezTo>
                  <a:lnTo>
                    <a:pt x="0" y="26620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9409" tIns="123689" rIns="169409" bIns="123689" numCol="1" spcCol="1270" anchor="ctr" anchorCtr="0">
              <a:noAutofit/>
            </a:bodyPr>
            <a:lstStyle/>
            <a:p>
              <a:pPr marL="0" lvl="0" indent="0" algn="ctr" defTabSz="1066800" rtl="0">
                <a:lnSpc>
                  <a:spcPct val="90000"/>
                </a:lnSpc>
                <a:spcBef>
                  <a:spcPct val="0"/>
                </a:spcBef>
                <a:spcAft>
                  <a:spcPct val="35000"/>
                </a:spcAft>
                <a:buNone/>
              </a:pPr>
              <a:r>
                <a:rPr lang="es-CR" sz="2400" b="1" kern="1200" dirty="0"/>
                <a:t>Adquirir recursos</a:t>
              </a:r>
            </a:p>
          </p:txBody>
        </p:sp>
        <p:sp>
          <p:nvSpPr>
            <p:cNvPr id="9" name="Freeform: Shape 8">
              <a:extLst>
                <a:ext uri="{FF2B5EF4-FFF2-40B4-BE49-F238E27FC236}">
                  <a16:creationId xmlns:a16="http://schemas.microsoft.com/office/drawing/2014/main" id="{F06017EA-0578-49B7-B9F6-0A38A1F0A40F}"/>
                </a:ext>
              </a:extLst>
            </p:cNvPr>
            <p:cNvSpPr/>
            <p:nvPr/>
          </p:nvSpPr>
          <p:spPr>
            <a:xfrm>
              <a:off x="3358191" y="4467182"/>
              <a:ext cx="5266945" cy="1277764"/>
            </a:xfrm>
            <a:custGeom>
              <a:avLst/>
              <a:gdLst>
                <a:gd name="connsiteX0" fmla="*/ 212965 w 1277763"/>
                <a:gd name="connsiteY0" fmla="*/ 0 h 5266944"/>
                <a:gd name="connsiteX1" fmla="*/ 1064798 w 1277763"/>
                <a:gd name="connsiteY1" fmla="*/ 0 h 5266944"/>
                <a:gd name="connsiteX2" fmla="*/ 1277763 w 1277763"/>
                <a:gd name="connsiteY2" fmla="*/ 212965 h 5266944"/>
                <a:gd name="connsiteX3" fmla="*/ 1277763 w 1277763"/>
                <a:gd name="connsiteY3" fmla="*/ 5266944 h 5266944"/>
                <a:gd name="connsiteX4" fmla="*/ 1277763 w 1277763"/>
                <a:gd name="connsiteY4" fmla="*/ 5266944 h 5266944"/>
                <a:gd name="connsiteX5" fmla="*/ 0 w 1277763"/>
                <a:gd name="connsiteY5" fmla="*/ 5266944 h 5266944"/>
                <a:gd name="connsiteX6" fmla="*/ 0 w 1277763"/>
                <a:gd name="connsiteY6" fmla="*/ 5266944 h 5266944"/>
                <a:gd name="connsiteX7" fmla="*/ 0 w 1277763"/>
                <a:gd name="connsiteY7" fmla="*/ 212965 h 5266944"/>
                <a:gd name="connsiteX8" fmla="*/ 212965 w 1277763"/>
                <a:gd name="connsiteY8" fmla="*/ 0 h 526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7763" h="5266944">
                  <a:moveTo>
                    <a:pt x="1277763" y="877844"/>
                  </a:moveTo>
                  <a:lnTo>
                    <a:pt x="1277763" y="4389100"/>
                  </a:lnTo>
                  <a:cubicBezTo>
                    <a:pt x="1277763" y="4873917"/>
                    <a:pt x="1254631" y="5266942"/>
                    <a:pt x="1226097" y="5266942"/>
                  </a:cubicBezTo>
                  <a:lnTo>
                    <a:pt x="0" y="5266942"/>
                  </a:lnTo>
                  <a:lnTo>
                    <a:pt x="0" y="5266942"/>
                  </a:lnTo>
                  <a:lnTo>
                    <a:pt x="0" y="2"/>
                  </a:lnTo>
                  <a:lnTo>
                    <a:pt x="0" y="2"/>
                  </a:lnTo>
                  <a:lnTo>
                    <a:pt x="1226097" y="2"/>
                  </a:lnTo>
                  <a:cubicBezTo>
                    <a:pt x="1254631" y="2"/>
                    <a:pt x="1277763" y="393027"/>
                    <a:pt x="1277763" y="877844"/>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86201" rIns="310025" bIns="186200" numCol="1" spcCol="1270" anchor="ctr" anchorCtr="0">
              <a:noAutofit/>
            </a:bodyPr>
            <a:lstStyle/>
            <a:p>
              <a:pPr marL="228600" lvl="1" indent="-228600" algn="l" defTabSz="1066800" rtl="0">
                <a:lnSpc>
                  <a:spcPct val="90000"/>
                </a:lnSpc>
                <a:spcBef>
                  <a:spcPct val="0"/>
                </a:spcBef>
                <a:spcAft>
                  <a:spcPct val="15000"/>
                </a:spcAft>
                <a:buChar char="•"/>
              </a:pPr>
              <a:r>
                <a:rPr lang="es-CR" sz="2400" b="1" kern="1200" dirty="0"/>
                <a:t>Diversificar mercados con diferentes ritmos de crecimiento</a:t>
              </a:r>
              <a:endParaRPr lang="es-CR" sz="2400" kern="1200" dirty="0"/>
            </a:p>
            <a:p>
              <a:pPr marL="228600" lvl="1" indent="-228600" algn="l" defTabSz="1066800" rtl="0">
                <a:lnSpc>
                  <a:spcPct val="90000"/>
                </a:lnSpc>
                <a:spcBef>
                  <a:spcPct val="0"/>
                </a:spcBef>
                <a:spcAft>
                  <a:spcPct val="15000"/>
                </a:spcAft>
                <a:buChar char="•"/>
              </a:pPr>
              <a:r>
                <a:rPr lang="es-CR" sz="2400" b="1" kern="1200"/>
                <a:t>Impiden dominio de competidores en los mercados</a:t>
              </a:r>
              <a:endParaRPr lang="es-CR" sz="2400" kern="1200"/>
            </a:p>
          </p:txBody>
        </p:sp>
        <p:sp>
          <p:nvSpPr>
            <p:cNvPr id="10" name="Freeform: Shape 9">
              <a:extLst>
                <a:ext uri="{FF2B5EF4-FFF2-40B4-BE49-F238E27FC236}">
                  <a16:creationId xmlns:a16="http://schemas.microsoft.com/office/drawing/2014/main" id="{45938713-630D-49C0-A28F-B0DAC75A742E}"/>
                </a:ext>
              </a:extLst>
            </p:cNvPr>
            <p:cNvSpPr/>
            <p:nvPr/>
          </p:nvSpPr>
          <p:spPr>
            <a:xfrm>
              <a:off x="395536" y="4467182"/>
              <a:ext cx="2873157" cy="1277764"/>
            </a:xfrm>
            <a:custGeom>
              <a:avLst/>
              <a:gdLst>
                <a:gd name="connsiteX0" fmla="*/ 0 w 2962656"/>
                <a:gd name="connsiteY0" fmla="*/ 266206 h 1597204"/>
                <a:gd name="connsiteX1" fmla="*/ 266206 w 2962656"/>
                <a:gd name="connsiteY1" fmla="*/ 0 h 1597204"/>
                <a:gd name="connsiteX2" fmla="*/ 2696450 w 2962656"/>
                <a:gd name="connsiteY2" fmla="*/ 0 h 1597204"/>
                <a:gd name="connsiteX3" fmla="*/ 2962656 w 2962656"/>
                <a:gd name="connsiteY3" fmla="*/ 266206 h 1597204"/>
                <a:gd name="connsiteX4" fmla="*/ 2962656 w 2962656"/>
                <a:gd name="connsiteY4" fmla="*/ 1330998 h 1597204"/>
                <a:gd name="connsiteX5" fmla="*/ 2696450 w 2962656"/>
                <a:gd name="connsiteY5" fmla="*/ 1597204 h 1597204"/>
                <a:gd name="connsiteX6" fmla="*/ 266206 w 2962656"/>
                <a:gd name="connsiteY6" fmla="*/ 1597204 h 1597204"/>
                <a:gd name="connsiteX7" fmla="*/ 0 w 2962656"/>
                <a:gd name="connsiteY7" fmla="*/ 1330998 h 1597204"/>
                <a:gd name="connsiteX8" fmla="*/ 0 w 2962656"/>
                <a:gd name="connsiteY8" fmla="*/ 266206 h 159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2656" h="1597204">
                  <a:moveTo>
                    <a:pt x="0" y="266206"/>
                  </a:moveTo>
                  <a:cubicBezTo>
                    <a:pt x="0" y="119184"/>
                    <a:pt x="119184" y="0"/>
                    <a:pt x="266206" y="0"/>
                  </a:cubicBezTo>
                  <a:lnTo>
                    <a:pt x="2696450" y="0"/>
                  </a:lnTo>
                  <a:cubicBezTo>
                    <a:pt x="2843472" y="0"/>
                    <a:pt x="2962656" y="119184"/>
                    <a:pt x="2962656" y="266206"/>
                  </a:cubicBezTo>
                  <a:lnTo>
                    <a:pt x="2962656" y="1330998"/>
                  </a:lnTo>
                  <a:cubicBezTo>
                    <a:pt x="2962656" y="1478020"/>
                    <a:pt x="2843472" y="1597204"/>
                    <a:pt x="2696450" y="1597204"/>
                  </a:cubicBezTo>
                  <a:lnTo>
                    <a:pt x="266206" y="1597204"/>
                  </a:lnTo>
                  <a:cubicBezTo>
                    <a:pt x="119184" y="1597204"/>
                    <a:pt x="0" y="1478020"/>
                    <a:pt x="0" y="1330998"/>
                  </a:cubicBezTo>
                  <a:lnTo>
                    <a:pt x="0" y="26620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9409" tIns="123689" rIns="169409" bIns="123689" numCol="1" spcCol="1270" anchor="ctr" anchorCtr="0">
              <a:noAutofit/>
            </a:bodyPr>
            <a:lstStyle/>
            <a:p>
              <a:pPr marL="0" lvl="0" indent="0" algn="ctr" defTabSz="1066800" rtl="0">
                <a:lnSpc>
                  <a:spcPct val="90000"/>
                </a:lnSpc>
                <a:spcBef>
                  <a:spcPct val="0"/>
                </a:spcBef>
                <a:spcAft>
                  <a:spcPct val="35000"/>
                </a:spcAft>
                <a:buNone/>
              </a:pPr>
              <a:r>
                <a:rPr lang="es-CR" sz="2400" b="1" kern="1200" dirty="0"/>
                <a:t>Minimizar riesgos</a:t>
              </a:r>
            </a:p>
          </p:txBody>
        </p:sp>
      </p:grpSp>
      <p:sp>
        <p:nvSpPr>
          <p:cNvPr id="4" name="Marcador de número de diapositiva 3"/>
          <p:cNvSpPr>
            <a:spLocks noGrp="1"/>
          </p:cNvSpPr>
          <p:nvPr>
            <p:ph type="sldNum" sz="quarter" idx="12"/>
          </p:nvPr>
        </p:nvSpPr>
        <p:spPr/>
        <p:txBody>
          <a:bodyPr/>
          <a:lstStyle/>
          <a:p>
            <a:pPr>
              <a:defRPr/>
            </a:pPr>
            <a:fld id="{9C52DF8F-3F9B-43DA-85A7-1DD02717D162}" type="slidenum">
              <a:rPr lang="es-CR" smtClean="0"/>
              <a:pPr>
                <a:defRPr/>
              </a:pPr>
              <a:t>15</a:t>
            </a:fld>
            <a:endParaRPr lang="es-C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Rectángulo"/>
          <p:cNvSpPr/>
          <p:nvPr/>
        </p:nvSpPr>
        <p:spPr>
          <a:xfrm>
            <a:off x="5286375" y="1785938"/>
            <a:ext cx="2071688" cy="150018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hangingPunct="1">
              <a:defRPr/>
            </a:pPr>
            <a:endParaRPr lang="es-CR"/>
          </a:p>
        </p:txBody>
      </p:sp>
      <p:sp>
        <p:nvSpPr>
          <p:cNvPr id="7" name="6 Rectángulo"/>
          <p:cNvSpPr/>
          <p:nvPr/>
        </p:nvSpPr>
        <p:spPr>
          <a:xfrm>
            <a:off x="1000125" y="2143125"/>
            <a:ext cx="2071688" cy="357187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hangingPunct="1">
              <a:defRPr/>
            </a:pPr>
            <a:endParaRPr lang="es-CR"/>
          </a:p>
        </p:txBody>
      </p:sp>
      <p:sp>
        <p:nvSpPr>
          <p:cNvPr id="15364" name="1 Título"/>
          <p:cNvSpPr>
            <a:spLocks noGrp="1"/>
          </p:cNvSpPr>
          <p:nvPr>
            <p:ph type="title"/>
          </p:nvPr>
        </p:nvSpPr>
        <p:spPr>
          <a:xfrm>
            <a:off x="0" y="0"/>
            <a:ext cx="6572250" cy="78581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eaLnBrk="1" hangingPunct="1">
              <a:defRPr/>
            </a:pPr>
            <a:r>
              <a:rPr lang="es-CR" altLang="es-CR" sz="3200" b="1" dirty="0"/>
              <a:t>Modos de operación de los negocios</a:t>
            </a:r>
          </a:p>
        </p:txBody>
      </p:sp>
      <p:sp>
        <p:nvSpPr>
          <p:cNvPr id="5" name="4 Rectángulo"/>
          <p:cNvSpPr/>
          <p:nvPr/>
        </p:nvSpPr>
        <p:spPr>
          <a:xfrm>
            <a:off x="1071563" y="3000375"/>
            <a:ext cx="1928812"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R"/>
          </a:p>
        </p:txBody>
      </p:sp>
      <p:sp>
        <p:nvSpPr>
          <p:cNvPr id="6" name="5 Rectángulo"/>
          <p:cNvSpPr/>
          <p:nvPr/>
        </p:nvSpPr>
        <p:spPr>
          <a:xfrm>
            <a:off x="1071563" y="4071938"/>
            <a:ext cx="1928812"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R"/>
          </a:p>
        </p:txBody>
      </p:sp>
      <p:sp>
        <p:nvSpPr>
          <p:cNvPr id="8" name="7 Rectángulo"/>
          <p:cNvSpPr/>
          <p:nvPr/>
        </p:nvSpPr>
        <p:spPr>
          <a:xfrm>
            <a:off x="5370513" y="2143125"/>
            <a:ext cx="1903412" cy="500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R"/>
          </a:p>
        </p:txBody>
      </p:sp>
      <p:sp>
        <p:nvSpPr>
          <p:cNvPr id="9" name="8 Rectángulo"/>
          <p:cNvSpPr/>
          <p:nvPr/>
        </p:nvSpPr>
        <p:spPr>
          <a:xfrm>
            <a:off x="5370513" y="2714625"/>
            <a:ext cx="1903412" cy="500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R"/>
          </a:p>
        </p:txBody>
      </p:sp>
      <p:sp>
        <p:nvSpPr>
          <p:cNvPr id="10" name="9 Flecha derecha"/>
          <p:cNvSpPr/>
          <p:nvPr/>
        </p:nvSpPr>
        <p:spPr>
          <a:xfrm>
            <a:off x="3159125" y="4000500"/>
            <a:ext cx="714375" cy="428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R"/>
          </a:p>
        </p:txBody>
      </p:sp>
      <p:sp>
        <p:nvSpPr>
          <p:cNvPr id="11" name="10 Flecha derecha"/>
          <p:cNvSpPr/>
          <p:nvPr/>
        </p:nvSpPr>
        <p:spPr>
          <a:xfrm rot="10800000">
            <a:off x="3159125" y="4643438"/>
            <a:ext cx="714375" cy="428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R"/>
          </a:p>
        </p:txBody>
      </p:sp>
      <p:sp>
        <p:nvSpPr>
          <p:cNvPr id="16395" name="11 CuadroTexto"/>
          <p:cNvSpPr txBox="1">
            <a:spLocks noChangeArrowheads="1"/>
          </p:cNvSpPr>
          <p:nvPr/>
        </p:nvSpPr>
        <p:spPr bwMode="auto">
          <a:xfrm>
            <a:off x="1041400" y="2335213"/>
            <a:ext cx="2173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CR" altLang="es-CR" sz="1400" b="1">
                <a:latin typeface="Arial" panose="020B0604020202020204" pitchFamily="34" charset="0"/>
              </a:rPr>
              <a:t>ENTORNO OPERATIVO</a:t>
            </a:r>
          </a:p>
        </p:txBody>
      </p:sp>
      <p:sp>
        <p:nvSpPr>
          <p:cNvPr id="16396" name="12 CuadroTexto"/>
          <p:cNvSpPr txBox="1">
            <a:spLocks noChangeArrowheads="1"/>
          </p:cNvSpPr>
          <p:nvPr/>
        </p:nvSpPr>
        <p:spPr bwMode="auto">
          <a:xfrm>
            <a:off x="1073150" y="3048000"/>
            <a:ext cx="19256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CR" altLang="es-CR" sz="1400" b="1">
                <a:latin typeface="Arial" panose="020B0604020202020204" pitchFamily="34" charset="0"/>
              </a:rPr>
              <a:t>FACTORES FÍSICOS</a:t>
            </a:r>
          </a:p>
          <a:p>
            <a:pPr algn="ctr" eaLnBrk="1" hangingPunct="1">
              <a:spcBef>
                <a:spcPct val="0"/>
              </a:spcBef>
              <a:buFontTx/>
              <a:buNone/>
            </a:pPr>
            <a:r>
              <a:rPr lang="es-CR" altLang="es-CR" sz="1400" b="1">
                <a:latin typeface="Arial" panose="020B0604020202020204" pitchFamily="34" charset="0"/>
              </a:rPr>
              <a:t>Y SOCIALES</a:t>
            </a:r>
          </a:p>
        </p:txBody>
      </p:sp>
      <p:sp>
        <p:nvSpPr>
          <p:cNvPr id="16397" name="13 CuadroTexto"/>
          <p:cNvSpPr txBox="1">
            <a:spLocks noChangeArrowheads="1"/>
          </p:cNvSpPr>
          <p:nvPr/>
        </p:nvSpPr>
        <p:spPr bwMode="auto">
          <a:xfrm>
            <a:off x="1265238" y="4071938"/>
            <a:ext cx="15414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CR" altLang="es-CR" sz="1400" b="1">
                <a:latin typeface="Arial" panose="020B0604020202020204" pitchFamily="34" charset="0"/>
              </a:rPr>
              <a:t>FACTORES</a:t>
            </a:r>
          </a:p>
          <a:p>
            <a:pPr algn="ctr" eaLnBrk="1" hangingPunct="1">
              <a:spcBef>
                <a:spcPct val="0"/>
              </a:spcBef>
              <a:buFontTx/>
              <a:buNone/>
            </a:pPr>
            <a:r>
              <a:rPr lang="es-CR" altLang="es-CR" sz="1400" b="1">
                <a:latin typeface="Arial" panose="020B0604020202020204" pitchFamily="34" charset="0"/>
              </a:rPr>
              <a:t>COMPETITIVOS</a:t>
            </a:r>
          </a:p>
        </p:txBody>
      </p:sp>
      <p:sp>
        <p:nvSpPr>
          <p:cNvPr id="16398" name="15 CuadroTexto"/>
          <p:cNvSpPr txBox="1">
            <a:spLocks noChangeArrowheads="1"/>
          </p:cNvSpPr>
          <p:nvPr/>
        </p:nvSpPr>
        <p:spPr bwMode="auto">
          <a:xfrm>
            <a:off x="5565775" y="1785938"/>
            <a:ext cx="15128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CR" altLang="es-CR" sz="1400" b="1">
                <a:latin typeface="Arial" panose="020B0604020202020204" pitchFamily="34" charset="0"/>
              </a:rPr>
              <a:t>OPERACIONES</a:t>
            </a:r>
          </a:p>
        </p:txBody>
      </p:sp>
      <p:sp>
        <p:nvSpPr>
          <p:cNvPr id="16399" name="16 CuadroTexto"/>
          <p:cNvSpPr txBox="1">
            <a:spLocks noChangeArrowheads="1"/>
          </p:cNvSpPr>
          <p:nvPr/>
        </p:nvSpPr>
        <p:spPr bwMode="auto">
          <a:xfrm>
            <a:off x="5716588" y="2214563"/>
            <a:ext cx="1211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CR" altLang="es-CR" sz="1400" b="1">
                <a:latin typeface="Arial" panose="020B0604020202020204" pitchFamily="34" charset="0"/>
              </a:rPr>
              <a:t>OBJETIVOS</a:t>
            </a:r>
          </a:p>
        </p:txBody>
      </p:sp>
      <p:sp>
        <p:nvSpPr>
          <p:cNvPr id="16400" name="17 CuadroTexto"/>
          <p:cNvSpPr txBox="1">
            <a:spLocks noChangeArrowheads="1"/>
          </p:cNvSpPr>
          <p:nvPr/>
        </p:nvSpPr>
        <p:spPr bwMode="auto">
          <a:xfrm>
            <a:off x="5657850" y="2786063"/>
            <a:ext cx="1328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CR" altLang="es-CR" sz="1400" b="1">
                <a:latin typeface="Arial" panose="020B0604020202020204" pitchFamily="34" charset="0"/>
              </a:rPr>
              <a:t>ESTRATEGÍA</a:t>
            </a:r>
          </a:p>
        </p:txBody>
      </p:sp>
      <p:sp>
        <p:nvSpPr>
          <p:cNvPr id="16401" name="18 CuadroTexto"/>
          <p:cNvSpPr txBox="1">
            <a:spLocks noChangeArrowheads="1"/>
          </p:cNvSpPr>
          <p:nvPr/>
        </p:nvSpPr>
        <p:spPr bwMode="auto">
          <a:xfrm>
            <a:off x="3929063" y="4032250"/>
            <a:ext cx="2214562"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CR" altLang="es-CR" sz="1200" b="1">
                <a:latin typeface="Arial" panose="020B0604020202020204" pitchFamily="34" charset="0"/>
              </a:rPr>
              <a:t>Modos</a:t>
            </a:r>
          </a:p>
          <a:p>
            <a:pPr eaLnBrk="1" hangingPunct="1">
              <a:spcBef>
                <a:spcPct val="0"/>
              </a:spcBef>
            </a:pPr>
            <a:r>
              <a:rPr lang="es-CR" altLang="es-CR" sz="1200">
                <a:latin typeface="Arial" panose="020B0604020202020204" pitchFamily="34" charset="0"/>
              </a:rPr>
              <a:t> Importación y exportación</a:t>
            </a:r>
          </a:p>
          <a:p>
            <a:pPr eaLnBrk="1" hangingPunct="1">
              <a:spcBef>
                <a:spcPct val="0"/>
              </a:spcBef>
            </a:pPr>
            <a:r>
              <a:rPr lang="es-CR" altLang="es-CR" sz="1200">
                <a:latin typeface="Arial" panose="020B0604020202020204" pitchFamily="34" charset="0"/>
              </a:rPr>
              <a:t> Turismo y transporte</a:t>
            </a:r>
          </a:p>
          <a:p>
            <a:pPr eaLnBrk="1" hangingPunct="1">
              <a:spcBef>
                <a:spcPct val="0"/>
              </a:spcBef>
            </a:pPr>
            <a:r>
              <a:rPr lang="es-CR" altLang="es-CR" sz="1200">
                <a:latin typeface="Arial" panose="020B0604020202020204" pitchFamily="34" charset="0"/>
              </a:rPr>
              <a:t> Licencias y franquicias</a:t>
            </a:r>
          </a:p>
          <a:p>
            <a:pPr eaLnBrk="1" hangingPunct="1">
              <a:spcBef>
                <a:spcPct val="0"/>
              </a:spcBef>
            </a:pPr>
            <a:r>
              <a:rPr lang="es-CR" altLang="es-CR" sz="1200">
                <a:latin typeface="Arial" panose="020B0604020202020204" pitchFamily="34" charset="0"/>
              </a:rPr>
              <a:t> Operaciones llave en mano</a:t>
            </a:r>
          </a:p>
          <a:p>
            <a:pPr eaLnBrk="1" hangingPunct="1">
              <a:spcBef>
                <a:spcPct val="0"/>
              </a:spcBef>
            </a:pPr>
            <a:r>
              <a:rPr lang="es-CR" altLang="es-CR" sz="1200">
                <a:latin typeface="Arial" panose="020B0604020202020204" pitchFamily="34" charset="0"/>
              </a:rPr>
              <a:t> Contratos de administración</a:t>
            </a:r>
          </a:p>
          <a:p>
            <a:pPr eaLnBrk="1" hangingPunct="1">
              <a:spcBef>
                <a:spcPct val="0"/>
              </a:spcBef>
            </a:pPr>
            <a:r>
              <a:rPr lang="es-CR" altLang="es-CR" sz="1200">
                <a:latin typeface="Arial" panose="020B0604020202020204" pitchFamily="34" charset="0"/>
              </a:rPr>
              <a:t> Inversión directa y de</a:t>
            </a:r>
          </a:p>
          <a:p>
            <a:pPr eaLnBrk="1" hangingPunct="1">
              <a:spcBef>
                <a:spcPct val="0"/>
              </a:spcBef>
              <a:buFontTx/>
              <a:buNone/>
            </a:pPr>
            <a:r>
              <a:rPr lang="es-CR" altLang="es-CR" sz="1200">
                <a:latin typeface="Arial" panose="020B0604020202020204" pitchFamily="34" charset="0"/>
              </a:rPr>
              <a:t>   cartera (incluidas las </a:t>
            </a:r>
          </a:p>
          <a:p>
            <a:pPr eaLnBrk="1" hangingPunct="1">
              <a:spcBef>
                <a:spcPct val="0"/>
              </a:spcBef>
              <a:buFontTx/>
              <a:buNone/>
            </a:pPr>
            <a:r>
              <a:rPr lang="es-CR" altLang="es-CR" sz="1200">
                <a:latin typeface="Arial" panose="020B0604020202020204" pitchFamily="34" charset="0"/>
              </a:rPr>
              <a:t>   empresas conjuntas</a:t>
            </a:r>
          </a:p>
        </p:txBody>
      </p:sp>
      <p:sp>
        <p:nvSpPr>
          <p:cNvPr id="16402" name="20 CuadroTexto"/>
          <p:cNvSpPr txBox="1">
            <a:spLocks noChangeArrowheads="1"/>
          </p:cNvSpPr>
          <p:nvPr/>
        </p:nvSpPr>
        <p:spPr bwMode="auto">
          <a:xfrm>
            <a:off x="6072188" y="4000500"/>
            <a:ext cx="207168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CR" altLang="es-CR" sz="1200" b="1">
                <a:latin typeface="Arial" panose="020B0604020202020204" pitchFamily="34" charset="0"/>
              </a:rPr>
              <a:t>Funciones</a:t>
            </a:r>
          </a:p>
          <a:p>
            <a:pPr eaLnBrk="1" hangingPunct="1">
              <a:spcBef>
                <a:spcPct val="0"/>
              </a:spcBef>
            </a:pPr>
            <a:r>
              <a:rPr lang="es-CR" altLang="es-CR" sz="1200">
                <a:latin typeface="Arial" panose="020B0604020202020204" pitchFamily="34" charset="0"/>
              </a:rPr>
              <a:t> Marketing</a:t>
            </a:r>
          </a:p>
          <a:p>
            <a:pPr eaLnBrk="1" hangingPunct="1">
              <a:spcBef>
                <a:spcPct val="0"/>
              </a:spcBef>
            </a:pPr>
            <a:r>
              <a:rPr lang="es-CR" altLang="es-CR" sz="1200">
                <a:latin typeface="Arial" panose="020B0604020202020204" pitchFamily="34" charset="0"/>
              </a:rPr>
              <a:t> Manufactura</a:t>
            </a:r>
            <a:br>
              <a:rPr lang="es-CR" altLang="es-CR" sz="1200">
                <a:latin typeface="Arial" panose="020B0604020202020204" pitchFamily="34" charset="0"/>
              </a:rPr>
            </a:br>
            <a:r>
              <a:rPr lang="es-CR" altLang="es-CR" sz="1200">
                <a:latin typeface="Arial" panose="020B0604020202020204" pitchFamily="34" charset="0"/>
              </a:rPr>
              <a:t>  global y admi-</a:t>
            </a:r>
          </a:p>
          <a:p>
            <a:pPr eaLnBrk="1" hangingPunct="1">
              <a:spcBef>
                <a:spcPct val="0"/>
              </a:spcBef>
              <a:buFontTx/>
              <a:buNone/>
            </a:pPr>
            <a:r>
              <a:rPr lang="es-CR" altLang="es-CR" sz="1200">
                <a:latin typeface="Arial" panose="020B0604020202020204" pitchFamily="34" charset="0"/>
              </a:rPr>
              <a:t>  nistración de la </a:t>
            </a:r>
            <a:br>
              <a:rPr lang="es-CR" altLang="es-CR" sz="1200">
                <a:latin typeface="Arial" panose="020B0604020202020204" pitchFamily="34" charset="0"/>
              </a:rPr>
            </a:br>
            <a:r>
              <a:rPr lang="es-CR" altLang="es-CR" sz="1200">
                <a:latin typeface="Arial" panose="020B0604020202020204" pitchFamily="34" charset="0"/>
              </a:rPr>
              <a:t>  cadena de suministro</a:t>
            </a:r>
          </a:p>
          <a:p>
            <a:pPr eaLnBrk="1" hangingPunct="1">
              <a:spcBef>
                <a:spcPct val="0"/>
              </a:spcBef>
            </a:pPr>
            <a:r>
              <a:rPr lang="es-CR" altLang="es-CR" sz="1200">
                <a:latin typeface="Arial" panose="020B0604020202020204" pitchFamily="34" charset="0"/>
              </a:rPr>
              <a:t> Contabilidad</a:t>
            </a:r>
          </a:p>
          <a:p>
            <a:pPr eaLnBrk="1" hangingPunct="1">
              <a:spcBef>
                <a:spcPct val="0"/>
              </a:spcBef>
            </a:pPr>
            <a:r>
              <a:rPr lang="es-CR" altLang="es-CR" sz="1200">
                <a:latin typeface="Arial" panose="020B0604020202020204" pitchFamily="34" charset="0"/>
              </a:rPr>
              <a:t> Finanzas</a:t>
            </a:r>
          </a:p>
          <a:p>
            <a:pPr eaLnBrk="1" hangingPunct="1">
              <a:spcBef>
                <a:spcPct val="0"/>
              </a:spcBef>
            </a:pPr>
            <a:r>
              <a:rPr lang="es-CR" altLang="es-CR" sz="1200">
                <a:latin typeface="Arial" panose="020B0604020202020204" pitchFamily="34" charset="0"/>
              </a:rPr>
              <a:t>Recursos humanos</a:t>
            </a:r>
          </a:p>
        </p:txBody>
      </p:sp>
      <p:sp>
        <p:nvSpPr>
          <p:cNvPr id="16403" name="21 CuadroTexto"/>
          <p:cNvSpPr txBox="1">
            <a:spLocks noChangeArrowheads="1"/>
          </p:cNvSpPr>
          <p:nvPr/>
        </p:nvSpPr>
        <p:spPr bwMode="auto">
          <a:xfrm>
            <a:off x="7286625" y="4000500"/>
            <a:ext cx="20716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CR" altLang="es-CR" sz="1200" b="1">
                <a:latin typeface="Arial" panose="020B0604020202020204" pitchFamily="34" charset="0"/>
              </a:rPr>
              <a:t>Otras alternativas</a:t>
            </a:r>
          </a:p>
          <a:p>
            <a:pPr eaLnBrk="1" hangingPunct="1">
              <a:spcBef>
                <a:spcPct val="0"/>
              </a:spcBef>
            </a:pPr>
            <a:r>
              <a:rPr lang="es-CR" altLang="es-CR" sz="1200">
                <a:latin typeface="Arial" panose="020B0604020202020204" pitchFamily="34" charset="0"/>
              </a:rPr>
              <a:t> Selección de países</a:t>
            </a:r>
          </a:p>
          <a:p>
            <a:pPr eaLnBrk="1" hangingPunct="1">
              <a:spcBef>
                <a:spcPct val="0"/>
              </a:spcBef>
            </a:pPr>
            <a:r>
              <a:rPr lang="es-CR" altLang="es-CR" sz="1200">
                <a:latin typeface="Arial" panose="020B0604020202020204" pitchFamily="34" charset="0"/>
              </a:rPr>
              <a:t> Organización y</a:t>
            </a:r>
          </a:p>
          <a:p>
            <a:pPr eaLnBrk="1" hangingPunct="1">
              <a:spcBef>
                <a:spcPct val="0"/>
              </a:spcBef>
              <a:buFontTx/>
              <a:buNone/>
            </a:pPr>
            <a:r>
              <a:rPr lang="es-CR" altLang="es-CR" sz="1200">
                <a:latin typeface="Arial" panose="020B0604020202020204" pitchFamily="34" charset="0"/>
              </a:rPr>
              <a:t>   mecanismos de control</a:t>
            </a:r>
          </a:p>
        </p:txBody>
      </p:sp>
      <p:sp>
        <p:nvSpPr>
          <p:cNvPr id="16404" name="22 CuadroTexto"/>
          <p:cNvSpPr txBox="1">
            <a:spLocks noChangeArrowheads="1"/>
          </p:cNvSpPr>
          <p:nvPr/>
        </p:nvSpPr>
        <p:spPr bwMode="auto">
          <a:xfrm>
            <a:off x="1034554" y="842169"/>
            <a:ext cx="42862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CR" altLang="es-CR" sz="1300" b="1" dirty="0">
                <a:latin typeface="Arial" panose="020B0604020202020204" pitchFamily="34" charset="0"/>
              </a:rPr>
              <a:t>FIGURA 1.3 Modos de operaciones internacionales</a:t>
            </a:r>
            <a:endParaRPr lang="es-CR" altLang="es-CR" sz="1300" dirty="0">
              <a:latin typeface="Arial" panose="020B0604020202020204" pitchFamily="34" charset="0"/>
            </a:endParaRPr>
          </a:p>
        </p:txBody>
      </p:sp>
      <p:sp>
        <p:nvSpPr>
          <p:cNvPr id="16405" name="23 CuadroTexto"/>
          <p:cNvSpPr txBox="1">
            <a:spLocks noChangeArrowheads="1"/>
          </p:cNvSpPr>
          <p:nvPr/>
        </p:nvSpPr>
        <p:spPr bwMode="auto">
          <a:xfrm>
            <a:off x="928688" y="1214438"/>
            <a:ext cx="80010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CR" altLang="es-CR" sz="1100" b="1" dirty="0">
                <a:latin typeface="Arial" panose="020B0604020202020204" pitchFamily="34" charset="0"/>
              </a:rPr>
              <a:t>Cuando se trata de realizar operaciones internacionales, las empresas pueden elegir entre varios modos de operación que varían entre importaciones y exportaciones e inversión directa y de cartera.</a:t>
            </a:r>
          </a:p>
        </p:txBody>
      </p:sp>
      <p:sp>
        <p:nvSpPr>
          <p:cNvPr id="3" name="Elipse 2"/>
          <p:cNvSpPr/>
          <p:nvPr/>
        </p:nvSpPr>
        <p:spPr>
          <a:xfrm>
            <a:off x="1265238" y="3716338"/>
            <a:ext cx="4451350" cy="1800225"/>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404"/>
                                        </p:tgtEl>
                                        <p:attrNameLst>
                                          <p:attrName>style.visibility</p:attrName>
                                        </p:attrNameLst>
                                      </p:cBhvr>
                                      <p:to>
                                        <p:strVal val="visible"/>
                                      </p:to>
                                    </p:set>
                                    <p:animEffect transition="in" filter="randombar(horizontal)">
                                      <p:cBhvr>
                                        <p:cTn id="7" dur="500"/>
                                        <p:tgtEl>
                                          <p:spTgt spid="1640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405"/>
                                        </p:tgtEl>
                                        <p:attrNameLst>
                                          <p:attrName>style.visibility</p:attrName>
                                        </p:attrNameLst>
                                      </p:cBhvr>
                                      <p:to>
                                        <p:strVal val="visible"/>
                                      </p:to>
                                    </p:set>
                                    <p:animEffect transition="in" filter="randombar(horizontal)">
                                      <p:cBhvr>
                                        <p:cTn id="10" dur="500"/>
                                        <p:tgtEl>
                                          <p:spTgt spid="1640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6395"/>
                                        </p:tgtEl>
                                        <p:attrNameLst>
                                          <p:attrName>style.visibility</p:attrName>
                                        </p:attrNameLst>
                                      </p:cBhvr>
                                      <p:to>
                                        <p:strVal val="visible"/>
                                      </p:to>
                                    </p:set>
                                    <p:animEffect transition="in" filter="randombar(horizontal)">
                                      <p:cBhvr>
                                        <p:cTn id="16" dur="500"/>
                                        <p:tgtEl>
                                          <p:spTgt spid="1639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6396"/>
                                        </p:tgtEl>
                                        <p:attrNameLst>
                                          <p:attrName>style.visibility</p:attrName>
                                        </p:attrNameLst>
                                      </p:cBhvr>
                                      <p:to>
                                        <p:strVal val="visible"/>
                                      </p:to>
                                    </p:set>
                                    <p:animEffect transition="in" filter="randombar(horizontal)">
                                      <p:cBhvr>
                                        <p:cTn id="19" dur="500"/>
                                        <p:tgtEl>
                                          <p:spTgt spid="1639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6397"/>
                                        </p:tgtEl>
                                        <p:attrNameLst>
                                          <p:attrName>style.visibility</p:attrName>
                                        </p:attrNameLst>
                                      </p:cBhvr>
                                      <p:to>
                                        <p:strVal val="visible"/>
                                      </p:to>
                                    </p:set>
                                    <p:animEffect transition="in" filter="randombar(horizontal)">
                                      <p:cBhvr>
                                        <p:cTn id="25" dur="500"/>
                                        <p:tgtEl>
                                          <p:spTgt spid="16397"/>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6401"/>
                                        </p:tgtEl>
                                        <p:attrNameLst>
                                          <p:attrName>style.visibility</p:attrName>
                                        </p:attrNameLst>
                                      </p:cBhvr>
                                      <p:to>
                                        <p:strVal val="visible"/>
                                      </p:to>
                                    </p:set>
                                    <p:animEffect transition="in" filter="randombar(horizontal)">
                                      <p:cBhvr>
                                        <p:cTn id="28" dur="500"/>
                                        <p:tgtEl>
                                          <p:spTgt spid="16401"/>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6402"/>
                                        </p:tgtEl>
                                        <p:attrNameLst>
                                          <p:attrName>style.visibility</p:attrName>
                                        </p:attrNameLst>
                                      </p:cBhvr>
                                      <p:to>
                                        <p:strVal val="visible"/>
                                      </p:to>
                                    </p:set>
                                    <p:animEffect transition="in" filter="randombar(horizontal)">
                                      <p:cBhvr>
                                        <p:cTn id="31" dur="500"/>
                                        <p:tgtEl>
                                          <p:spTgt spid="16402"/>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6403"/>
                                        </p:tgtEl>
                                        <p:attrNameLst>
                                          <p:attrName>style.visibility</p:attrName>
                                        </p:attrNameLst>
                                      </p:cBhvr>
                                      <p:to>
                                        <p:strVal val="visible"/>
                                      </p:to>
                                    </p:set>
                                    <p:animEffect transition="in" filter="randombar(horizontal)">
                                      <p:cBhvr>
                                        <p:cTn id="34" dur="500"/>
                                        <p:tgtEl>
                                          <p:spTgt spid="16403"/>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6400"/>
                                        </p:tgtEl>
                                        <p:attrNameLst>
                                          <p:attrName>style.visibility</p:attrName>
                                        </p:attrNameLst>
                                      </p:cBhvr>
                                      <p:to>
                                        <p:strVal val="visible"/>
                                      </p:to>
                                    </p:set>
                                    <p:animEffect transition="in" filter="randombar(horizontal)">
                                      <p:cBhvr>
                                        <p:cTn id="37" dur="500"/>
                                        <p:tgtEl>
                                          <p:spTgt spid="16400"/>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6399"/>
                                        </p:tgtEl>
                                        <p:attrNameLst>
                                          <p:attrName>style.visibility</p:attrName>
                                        </p:attrNameLst>
                                      </p:cBhvr>
                                      <p:to>
                                        <p:strVal val="visible"/>
                                      </p:to>
                                    </p:set>
                                    <p:animEffect transition="in" filter="randombar(horizontal)">
                                      <p:cBhvr>
                                        <p:cTn id="40" dur="500"/>
                                        <p:tgtEl>
                                          <p:spTgt spid="16399"/>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6398"/>
                                        </p:tgtEl>
                                        <p:attrNameLst>
                                          <p:attrName>style.visibility</p:attrName>
                                        </p:attrNameLst>
                                      </p:cBhvr>
                                      <p:to>
                                        <p:strVal val="visible"/>
                                      </p:to>
                                    </p:set>
                                    <p:animEffect transition="in" filter="randombar(horizontal)">
                                      <p:cBhvr>
                                        <p:cTn id="43" dur="500"/>
                                        <p:tgtEl>
                                          <p:spTgt spid="16398"/>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randombar(horizontal)">
                                      <p:cBhvr>
                                        <p:cTn id="46" dur="500"/>
                                        <p:tgtEl>
                                          <p:spTgt spid="15"/>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circle(in)">
                                      <p:cBhvr>
                                        <p:cTn id="49" dur="2000"/>
                                        <p:tgtEl>
                                          <p:spTgt spid="8"/>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circle(in)">
                                      <p:cBhvr>
                                        <p:cTn id="52" dur="2000"/>
                                        <p:tgtEl>
                                          <p:spTgt spid="9"/>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circle(in)">
                                      <p:cBhvr>
                                        <p:cTn id="55" dur="2000"/>
                                        <p:tgtEl>
                                          <p:spTgt spid="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down)">
                                      <p:cBhvr>
                                        <p:cTn id="60" dur="500"/>
                                        <p:tgtEl>
                                          <p:spTgt spid="10"/>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grpId="0" nodeType="clickEffect">
                                  <p:stCondLst>
                                    <p:cond delay="0"/>
                                  </p:stCondLst>
                                  <p:childTnLst>
                                    <p:set>
                                      <p:cBhvr>
                                        <p:cTn id="67" dur="1" fill="hold">
                                          <p:stCondLst>
                                            <p:cond delay="0"/>
                                          </p:stCondLst>
                                        </p:cTn>
                                        <p:tgtEl>
                                          <p:spTgt spid="3"/>
                                        </p:tgtEl>
                                        <p:attrNameLst>
                                          <p:attrName>style.visibility</p:attrName>
                                        </p:attrNameLst>
                                      </p:cBhvr>
                                      <p:to>
                                        <p:strVal val="visible"/>
                                      </p:to>
                                    </p:set>
                                    <p:anim calcmode="lin" valueType="num">
                                      <p:cBhvr>
                                        <p:cTn id="68" dur="1000" fill="hold"/>
                                        <p:tgtEl>
                                          <p:spTgt spid="3"/>
                                        </p:tgtEl>
                                        <p:attrNameLst>
                                          <p:attrName>ppt_w</p:attrName>
                                        </p:attrNameLst>
                                      </p:cBhvr>
                                      <p:tavLst>
                                        <p:tav tm="0">
                                          <p:val>
                                            <p:fltVal val="0"/>
                                          </p:val>
                                        </p:tav>
                                        <p:tav tm="100000">
                                          <p:val>
                                            <p:strVal val="#ppt_w"/>
                                          </p:val>
                                        </p:tav>
                                      </p:tavLst>
                                    </p:anim>
                                    <p:anim calcmode="lin" valueType="num">
                                      <p:cBhvr>
                                        <p:cTn id="69" dur="1000" fill="hold"/>
                                        <p:tgtEl>
                                          <p:spTgt spid="3"/>
                                        </p:tgtEl>
                                        <p:attrNameLst>
                                          <p:attrName>ppt_h</p:attrName>
                                        </p:attrNameLst>
                                      </p:cBhvr>
                                      <p:tavLst>
                                        <p:tav tm="0">
                                          <p:val>
                                            <p:fltVal val="0"/>
                                          </p:val>
                                        </p:tav>
                                        <p:tav tm="100000">
                                          <p:val>
                                            <p:strVal val="#ppt_h"/>
                                          </p:val>
                                        </p:tav>
                                      </p:tavLst>
                                    </p:anim>
                                    <p:anim calcmode="lin" valueType="num">
                                      <p:cBhvr>
                                        <p:cTn id="70" dur="1000" fill="hold"/>
                                        <p:tgtEl>
                                          <p:spTgt spid="3"/>
                                        </p:tgtEl>
                                        <p:attrNameLst>
                                          <p:attrName>style.rotation</p:attrName>
                                        </p:attrNameLst>
                                      </p:cBhvr>
                                      <p:tavLst>
                                        <p:tav tm="0">
                                          <p:val>
                                            <p:fltVal val="90"/>
                                          </p:val>
                                        </p:tav>
                                        <p:tav tm="100000">
                                          <p:val>
                                            <p:fltVal val="0"/>
                                          </p:val>
                                        </p:tav>
                                      </p:tavLst>
                                    </p:anim>
                                    <p:animEffect transition="in" filter="fade">
                                      <p:cBhvr>
                                        <p:cTn id="7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5" grpId="0" animBg="1"/>
      <p:bldP spid="6" grpId="0" animBg="1"/>
      <p:bldP spid="8" grpId="0" animBg="1"/>
      <p:bldP spid="9" grpId="0" animBg="1"/>
      <p:bldP spid="10" grpId="0" animBg="1"/>
      <p:bldP spid="11" grpId="0" animBg="1"/>
      <p:bldP spid="16395" grpId="0"/>
      <p:bldP spid="16396" grpId="0"/>
      <p:bldP spid="16397" grpId="0"/>
      <p:bldP spid="16398" grpId="0"/>
      <p:bldP spid="16399" grpId="0"/>
      <p:bldP spid="16400" grpId="0"/>
      <p:bldP spid="16401" grpId="0"/>
      <p:bldP spid="16402" grpId="0"/>
      <p:bldP spid="16403" grpId="0"/>
      <p:bldP spid="16404" grpId="0"/>
      <p:bldP spid="16405" grpId="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22114"/>
          </a:xfrm>
          <a:solidFill>
            <a:schemeClr val="accent4">
              <a:lumMod val="20000"/>
              <a:lumOff val="80000"/>
            </a:schemeClr>
          </a:solidFill>
        </p:spPr>
        <p:txBody>
          <a:bodyPr>
            <a:noAutofit/>
          </a:bodyPr>
          <a:lstStyle/>
          <a:p>
            <a:pPr>
              <a:defRPr/>
            </a:pPr>
            <a:r>
              <a:rPr lang="es-CR" sz="2800" b="1" dirty="0"/>
              <a:t>Diferencias de los negocios internacionales respecto a los nacionales</a:t>
            </a:r>
          </a:p>
        </p:txBody>
      </p:sp>
      <p:sp>
        <p:nvSpPr>
          <p:cNvPr id="3" name="Marcador de número de diapositiva 2"/>
          <p:cNvSpPr>
            <a:spLocks noGrp="1"/>
          </p:cNvSpPr>
          <p:nvPr>
            <p:ph type="sldNum" sz="quarter" idx="12"/>
          </p:nvPr>
        </p:nvSpPr>
        <p:spPr/>
        <p:txBody>
          <a:bodyPr/>
          <a:lstStyle/>
          <a:p>
            <a:pPr>
              <a:defRPr/>
            </a:pPr>
            <a:fld id="{9C52DF8F-3F9B-43DA-85A7-1DD02717D162}" type="slidenum">
              <a:rPr lang="es-CR" smtClean="0"/>
              <a:pPr>
                <a:defRPr/>
              </a:pPr>
              <a:t>17</a:t>
            </a:fld>
            <a:endParaRPr lang="es-CR" dirty="0"/>
          </a:p>
        </p:txBody>
      </p:sp>
      <p:grpSp>
        <p:nvGrpSpPr>
          <p:cNvPr id="4" name="Group 3">
            <a:extLst>
              <a:ext uri="{FF2B5EF4-FFF2-40B4-BE49-F238E27FC236}">
                <a16:creationId xmlns:a16="http://schemas.microsoft.com/office/drawing/2014/main" id="{21E3145F-767F-491F-9E9D-49154C2BC409}"/>
              </a:ext>
            </a:extLst>
          </p:cNvPr>
          <p:cNvGrpSpPr/>
          <p:nvPr/>
        </p:nvGrpSpPr>
        <p:grpSpPr>
          <a:xfrm>
            <a:off x="62890" y="3579541"/>
            <a:ext cx="3106686" cy="922114"/>
            <a:chOff x="62889" y="3574711"/>
            <a:chExt cx="3106686" cy="922114"/>
          </a:xfrm>
        </p:grpSpPr>
        <p:sp>
          <p:nvSpPr>
            <p:cNvPr id="9" name="Freeform: Shape 8">
              <a:extLst>
                <a:ext uri="{FF2B5EF4-FFF2-40B4-BE49-F238E27FC236}">
                  <a16:creationId xmlns:a16="http://schemas.microsoft.com/office/drawing/2014/main" id="{49807B0F-8635-4D03-894B-2BA8D49343B1}"/>
                </a:ext>
              </a:extLst>
            </p:cNvPr>
            <p:cNvSpPr/>
            <p:nvPr/>
          </p:nvSpPr>
          <p:spPr>
            <a:xfrm>
              <a:off x="1181295" y="3608750"/>
              <a:ext cx="1988280" cy="861932"/>
            </a:xfrm>
            <a:custGeom>
              <a:avLst/>
              <a:gdLst>
                <a:gd name="connsiteX0" fmla="*/ 143658 w 861932"/>
                <a:gd name="connsiteY0" fmla="*/ 0 h 1988280"/>
                <a:gd name="connsiteX1" fmla="*/ 718274 w 861932"/>
                <a:gd name="connsiteY1" fmla="*/ 0 h 1988280"/>
                <a:gd name="connsiteX2" fmla="*/ 861932 w 861932"/>
                <a:gd name="connsiteY2" fmla="*/ 143658 h 1988280"/>
                <a:gd name="connsiteX3" fmla="*/ 861932 w 861932"/>
                <a:gd name="connsiteY3" fmla="*/ 1988280 h 1988280"/>
                <a:gd name="connsiteX4" fmla="*/ 861932 w 861932"/>
                <a:gd name="connsiteY4" fmla="*/ 1988280 h 1988280"/>
                <a:gd name="connsiteX5" fmla="*/ 0 w 861932"/>
                <a:gd name="connsiteY5" fmla="*/ 1988280 h 1988280"/>
                <a:gd name="connsiteX6" fmla="*/ 0 w 861932"/>
                <a:gd name="connsiteY6" fmla="*/ 1988280 h 1988280"/>
                <a:gd name="connsiteX7" fmla="*/ 0 w 861932"/>
                <a:gd name="connsiteY7" fmla="*/ 143658 h 1988280"/>
                <a:gd name="connsiteX8" fmla="*/ 143658 w 861932"/>
                <a:gd name="connsiteY8" fmla="*/ 0 h 198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1932" h="1988280">
                  <a:moveTo>
                    <a:pt x="861932" y="331386"/>
                  </a:moveTo>
                  <a:lnTo>
                    <a:pt x="861932" y="1656894"/>
                  </a:lnTo>
                  <a:cubicBezTo>
                    <a:pt x="861932" y="1839913"/>
                    <a:pt x="834050" y="1988280"/>
                    <a:pt x="799655" y="1988280"/>
                  </a:cubicBezTo>
                  <a:lnTo>
                    <a:pt x="0" y="1988280"/>
                  </a:lnTo>
                  <a:lnTo>
                    <a:pt x="0" y="1988280"/>
                  </a:lnTo>
                  <a:lnTo>
                    <a:pt x="0" y="0"/>
                  </a:lnTo>
                  <a:lnTo>
                    <a:pt x="0" y="0"/>
                  </a:lnTo>
                  <a:lnTo>
                    <a:pt x="799655" y="0"/>
                  </a:lnTo>
                  <a:cubicBezTo>
                    <a:pt x="834050" y="0"/>
                    <a:pt x="861932" y="148367"/>
                    <a:pt x="861932" y="331386"/>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7150" tIns="70651" rIns="99226" bIns="70651" numCol="1" spcCol="1270" anchor="ctr" anchorCtr="0">
              <a:noAutofit/>
            </a:bodyPr>
            <a:lstStyle/>
            <a:p>
              <a:pPr marL="114300" lvl="1" indent="-114300" algn="l" defTabSz="666750">
                <a:lnSpc>
                  <a:spcPct val="90000"/>
                </a:lnSpc>
                <a:spcBef>
                  <a:spcPct val="0"/>
                </a:spcBef>
                <a:spcAft>
                  <a:spcPct val="15000"/>
                </a:spcAft>
                <a:buChar char="•"/>
              </a:pPr>
              <a:r>
                <a:rPr lang="es-CR" sz="1500" kern="1200" dirty="0"/>
                <a:t>Factores físicos y sociales</a:t>
              </a:r>
            </a:p>
            <a:p>
              <a:pPr marL="114300" lvl="1" indent="-114300" algn="l" defTabSz="666750">
                <a:lnSpc>
                  <a:spcPct val="90000"/>
                </a:lnSpc>
                <a:spcBef>
                  <a:spcPct val="0"/>
                </a:spcBef>
                <a:spcAft>
                  <a:spcPct val="15000"/>
                </a:spcAft>
                <a:buChar char="•"/>
              </a:pPr>
              <a:r>
                <a:rPr lang="es-CR" sz="1500" kern="1200" dirty="0"/>
                <a:t>Factores competitivos</a:t>
              </a:r>
            </a:p>
          </p:txBody>
        </p:sp>
        <p:sp>
          <p:nvSpPr>
            <p:cNvPr id="10" name="Freeform: Shape 9">
              <a:extLst>
                <a:ext uri="{FF2B5EF4-FFF2-40B4-BE49-F238E27FC236}">
                  <a16:creationId xmlns:a16="http://schemas.microsoft.com/office/drawing/2014/main" id="{3B5D9F62-3EB7-45B6-8C1E-C32A9625998D}"/>
                </a:ext>
              </a:extLst>
            </p:cNvPr>
            <p:cNvSpPr/>
            <p:nvPr/>
          </p:nvSpPr>
          <p:spPr>
            <a:xfrm>
              <a:off x="62889" y="3574711"/>
              <a:ext cx="1100713" cy="922114"/>
            </a:xfrm>
            <a:custGeom>
              <a:avLst/>
              <a:gdLst>
                <a:gd name="connsiteX0" fmla="*/ 0 w 1118407"/>
                <a:gd name="connsiteY0" fmla="*/ 179573 h 1077416"/>
                <a:gd name="connsiteX1" fmla="*/ 179573 w 1118407"/>
                <a:gd name="connsiteY1" fmla="*/ 0 h 1077416"/>
                <a:gd name="connsiteX2" fmla="*/ 938834 w 1118407"/>
                <a:gd name="connsiteY2" fmla="*/ 0 h 1077416"/>
                <a:gd name="connsiteX3" fmla="*/ 1118407 w 1118407"/>
                <a:gd name="connsiteY3" fmla="*/ 179573 h 1077416"/>
                <a:gd name="connsiteX4" fmla="*/ 1118407 w 1118407"/>
                <a:gd name="connsiteY4" fmla="*/ 897843 h 1077416"/>
                <a:gd name="connsiteX5" fmla="*/ 938834 w 1118407"/>
                <a:gd name="connsiteY5" fmla="*/ 1077416 h 1077416"/>
                <a:gd name="connsiteX6" fmla="*/ 179573 w 1118407"/>
                <a:gd name="connsiteY6" fmla="*/ 1077416 h 1077416"/>
                <a:gd name="connsiteX7" fmla="*/ 0 w 1118407"/>
                <a:gd name="connsiteY7" fmla="*/ 897843 h 1077416"/>
                <a:gd name="connsiteX8" fmla="*/ 0 w 1118407"/>
                <a:gd name="connsiteY8" fmla="*/ 179573 h 107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8407" h="1077416">
                  <a:moveTo>
                    <a:pt x="0" y="179573"/>
                  </a:moveTo>
                  <a:cubicBezTo>
                    <a:pt x="0" y="80398"/>
                    <a:pt x="80398" y="0"/>
                    <a:pt x="179573" y="0"/>
                  </a:cubicBezTo>
                  <a:lnTo>
                    <a:pt x="938834" y="0"/>
                  </a:lnTo>
                  <a:cubicBezTo>
                    <a:pt x="1038009" y="0"/>
                    <a:pt x="1118407" y="80398"/>
                    <a:pt x="1118407" y="179573"/>
                  </a:cubicBezTo>
                  <a:lnTo>
                    <a:pt x="1118407" y="897843"/>
                  </a:lnTo>
                  <a:cubicBezTo>
                    <a:pt x="1118407" y="997018"/>
                    <a:pt x="1038009" y="1077416"/>
                    <a:pt x="938834" y="1077416"/>
                  </a:cubicBezTo>
                  <a:lnTo>
                    <a:pt x="179573" y="1077416"/>
                  </a:lnTo>
                  <a:cubicBezTo>
                    <a:pt x="80398" y="1077416"/>
                    <a:pt x="0" y="997018"/>
                    <a:pt x="0" y="897843"/>
                  </a:cubicBezTo>
                  <a:lnTo>
                    <a:pt x="0" y="17957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2125" tIns="77360" rIns="102125" bIns="77360" numCol="1" spcCol="1270" anchor="ctr" anchorCtr="0">
              <a:noAutofit/>
            </a:bodyPr>
            <a:lstStyle/>
            <a:p>
              <a:pPr marL="0" lvl="0" indent="0" algn="ctr" defTabSz="577850">
                <a:lnSpc>
                  <a:spcPct val="90000"/>
                </a:lnSpc>
                <a:spcBef>
                  <a:spcPct val="0"/>
                </a:spcBef>
                <a:spcAft>
                  <a:spcPct val="35000"/>
                </a:spcAft>
                <a:buNone/>
              </a:pPr>
              <a:r>
                <a:rPr lang="es-CR" sz="1300" kern="1200" dirty="0"/>
                <a:t>Dimensiones del entorno  externo: </a:t>
              </a:r>
            </a:p>
          </p:txBody>
        </p:sp>
      </p:grpSp>
      <p:sp>
        <p:nvSpPr>
          <p:cNvPr id="7" name="Rectangle 6">
            <a:extLst>
              <a:ext uri="{FF2B5EF4-FFF2-40B4-BE49-F238E27FC236}">
                <a16:creationId xmlns:a16="http://schemas.microsoft.com/office/drawing/2014/main" id="{AD7A9C7B-4657-49DD-B351-01408AC7FECA}"/>
              </a:ext>
            </a:extLst>
          </p:cNvPr>
          <p:cNvSpPr/>
          <p:nvPr/>
        </p:nvSpPr>
        <p:spPr>
          <a:xfrm>
            <a:off x="3169576" y="1951205"/>
            <a:ext cx="2948585" cy="1914643"/>
          </a:xfrm>
          <a:prstGeom prst="rect">
            <a:avLst/>
          </a:prstGeom>
          <a:solidFill>
            <a:schemeClr val="lt1">
              <a:alpha val="0"/>
            </a:schemeClr>
          </a:solidFill>
        </p:spPr>
        <p:style>
          <a:lnRef idx="2">
            <a:schemeClr val="accent5"/>
          </a:lnRef>
          <a:fillRef idx="1">
            <a:schemeClr val="lt1"/>
          </a:fillRef>
          <a:effectRef idx="0">
            <a:schemeClr val="accent5"/>
          </a:effectRef>
          <a:fontRef idx="minor">
            <a:schemeClr val="dk1"/>
          </a:fontRef>
        </p:style>
        <p:txBody>
          <a:bodyPr rtlCol="0" anchor="t"/>
          <a:lstStyle/>
          <a:p>
            <a:pPr algn="ctr"/>
            <a:r>
              <a:rPr lang="es-ES" b="1" dirty="0"/>
              <a:t>ENTORNO OPERATIVO</a:t>
            </a:r>
          </a:p>
          <a:p>
            <a:pPr marL="171450" indent="-171450">
              <a:buFont typeface="Arial" panose="020B0604020202020204" pitchFamily="34" charset="0"/>
              <a:buChar char="•"/>
            </a:pPr>
            <a:r>
              <a:rPr lang="es-CR" sz="1400" dirty="0"/>
              <a:t>Normas políticas y prácticas sociales</a:t>
            </a:r>
          </a:p>
          <a:p>
            <a:pPr marL="171450" indent="-171450">
              <a:buFont typeface="Arial" panose="020B0604020202020204" pitchFamily="34" charset="0"/>
              <a:buChar char="•"/>
            </a:pPr>
            <a:r>
              <a:rPr lang="es-CR" sz="1400" dirty="0"/>
              <a:t>Recursos y experiencia de la empresa</a:t>
            </a:r>
          </a:p>
          <a:p>
            <a:pPr marL="171450" indent="-171450">
              <a:buFont typeface="Arial" panose="020B0604020202020204" pitchFamily="34" charset="0"/>
              <a:buChar char="•"/>
            </a:pPr>
            <a:r>
              <a:rPr lang="es-CR" sz="1400" dirty="0"/>
              <a:t>Competencia en cada mercado</a:t>
            </a:r>
          </a:p>
        </p:txBody>
      </p:sp>
      <p:sp>
        <p:nvSpPr>
          <p:cNvPr id="11" name="Rectangle 10">
            <a:extLst>
              <a:ext uri="{FF2B5EF4-FFF2-40B4-BE49-F238E27FC236}">
                <a16:creationId xmlns:a16="http://schemas.microsoft.com/office/drawing/2014/main" id="{04A929A0-3258-4AA5-9413-0F0C174278D8}"/>
              </a:ext>
            </a:extLst>
          </p:cNvPr>
          <p:cNvSpPr/>
          <p:nvPr/>
        </p:nvSpPr>
        <p:spPr>
          <a:xfrm>
            <a:off x="3251490" y="3428999"/>
            <a:ext cx="2651325" cy="396831"/>
          </a:xfrm>
          <a:prstGeom prst="rect">
            <a:avLst/>
          </a:prstGeom>
          <a:solidFill>
            <a:schemeClr val="lt1">
              <a:alpha val="0"/>
            </a:schemeClr>
          </a:solidFill>
        </p:spPr>
        <p:style>
          <a:lnRef idx="2">
            <a:schemeClr val="accent5"/>
          </a:lnRef>
          <a:fillRef idx="1">
            <a:schemeClr val="lt1"/>
          </a:fillRef>
          <a:effectRef idx="0">
            <a:schemeClr val="accent5"/>
          </a:effectRef>
          <a:fontRef idx="minor">
            <a:schemeClr val="dk1"/>
          </a:fontRef>
        </p:style>
        <p:txBody>
          <a:bodyPr rtlCol="0" anchor="t"/>
          <a:lstStyle/>
          <a:p>
            <a:pPr algn="ctr"/>
            <a:r>
              <a:rPr lang="es-ES" sz="1600" b="1" dirty="0"/>
              <a:t>FACTORES COMPETITIVOS</a:t>
            </a:r>
          </a:p>
        </p:txBody>
      </p:sp>
      <p:sp>
        <p:nvSpPr>
          <p:cNvPr id="12" name="Rectangle 11">
            <a:extLst>
              <a:ext uri="{FF2B5EF4-FFF2-40B4-BE49-F238E27FC236}">
                <a16:creationId xmlns:a16="http://schemas.microsoft.com/office/drawing/2014/main" id="{33A4E3FA-099F-4D44-A70A-761278EC4328}"/>
              </a:ext>
            </a:extLst>
          </p:cNvPr>
          <p:cNvSpPr/>
          <p:nvPr/>
        </p:nvSpPr>
        <p:spPr>
          <a:xfrm>
            <a:off x="6649223" y="1964976"/>
            <a:ext cx="1941554" cy="1914642"/>
          </a:xfrm>
          <a:prstGeom prst="rect">
            <a:avLst/>
          </a:prstGeom>
          <a:solidFill>
            <a:schemeClr val="lt1">
              <a:alpha val="0"/>
            </a:schemeClr>
          </a:solidFill>
        </p:spPr>
        <p:style>
          <a:lnRef idx="2">
            <a:schemeClr val="accent5"/>
          </a:lnRef>
          <a:fillRef idx="1">
            <a:schemeClr val="lt1"/>
          </a:fillRef>
          <a:effectRef idx="0">
            <a:schemeClr val="accent5"/>
          </a:effectRef>
          <a:fontRef idx="minor">
            <a:schemeClr val="dk1"/>
          </a:fontRef>
        </p:style>
        <p:txBody>
          <a:bodyPr rtlCol="0" anchor="t"/>
          <a:lstStyle/>
          <a:p>
            <a:pPr algn="ctr"/>
            <a:r>
              <a:rPr lang="es-ES" b="1" dirty="0"/>
              <a:t>OPERACIONES</a:t>
            </a:r>
          </a:p>
          <a:p>
            <a:pPr algn="ctr"/>
            <a:endParaRPr lang="es-ES" b="1" dirty="0"/>
          </a:p>
          <a:p>
            <a:pPr marL="171450" indent="-171450">
              <a:buFont typeface="Arial" panose="020B0604020202020204" pitchFamily="34" charset="0"/>
              <a:buChar char="•"/>
            </a:pPr>
            <a:r>
              <a:rPr lang="es-CR" sz="1400" dirty="0"/>
              <a:t>OBJETIVOS</a:t>
            </a:r>
          </a:p>
          <a:p>
            <a:pPr marL="171450" indent="-171450">
              <a:buFont typeface="Arial" panose="020B0604020202020204" pitchFamily="34" charset="0"/>
              <a:buChar char="•"/>
            </a:pPr>
            <a:endParaRPr lang="es-CR" sz="1400" dirty="0"/>
          </a:p>
          <a:p>
            <a:pPr marL="171450" indent="-171450">
              <a:buFont typeface="Arial" panose="020B0604020202020204" pitchFamily="34" charset="0"/>
              <a:buChar char="•"/>
            </a:pPr>
            <a:r>
              <a:rPr lang="es-CR" sz="1400" dirty="0"/>
              <a:t>ESTRATEGIAS</a:t>
            </a:r>
          </a:p>
          <a:p>
            <a:pPr marL="171450" indent="-171450">
              <a:buFont typeface="Arial" panose="020B0604020202020204" pitchFamily="34" charset="0"/>
              <a:buChar char="•"/>
            </a:pPr>
            <a:endParaRPr lang="es-CR" sz="1400" dirty="0"/>
          </a:p>
          <a:p>
            <a:pPr marL="171450" indent="-171450">
              <a:buFont typeface="Arial" panose="020B0604020202020204" pitchFamily="34" charset="0"/>
              <a:buChar char="•"/>
            </a:pPr>
            <a:r>
              <a:rPr lang="es-CR" sz="1400" dirty="0"/>
              <a:t>MEDIOS</a:t>
            </a:r>
          </a:p>
        </p:txBody>
      </p:sp>
      <p:sp>
        <p:nvSpPr>
          <p:cNvPr id="5" name="TextBox 4">
            <a:extLst>
              <a:ext uri="{FF2B5EF4-FFF2-40B4-BE49-F238E27FC236}">
                <a16:creationId xmlns:a16="http://schemas.microsoft.com/office/drawing/2014/main" id="{466CA36F-6EBA-4D4C-95B2-60B000998C1D}"/>
              </a:ext>
            </a:extLst>
          </p:cNvPr>
          <p:cNvSpPr txBox="1"/>
          <p:nvPr/>
        </p:nvSpPr>
        <p:spPr>
          <a:xfrm>
            <a:off x="4523165" y="1199354"/>
            <a:ext cx="3542544" cy="523220"/>
          </a:xfrm>
          <a:prstGeom prst="rect">
            <a:avLst/>
          </a:prstGeom>
          <a:noFill/>
        </p:spPr>
        <p:txBody>
          <a:bodyPr wrap="square" rtlCol="0">
            <a:spAutoFit/>
          </a:bodyPr>
          <a:lstStyle/>
          <a:p>
            <a:r>
              <a:rPr lang="en-US" sz="1400" dirty="0"/>
              <a:t>Fig. 1.4 </a:t>
            </a:r>
            <a:r>
              <a:rPr lang="es-CR" sz="1400" dirty="0"/>
              <a:t>Factores</a:t>
            </a:r>
            <a:r>
              <a:rPr lang="en-US" sz="1400" dirty="0"/>
              <a:t> </a:t>
            </a:r>
            <a:r>
              <a:rPr lang="es-ES" sz="1400" dirty="0"/>
              <a:t>físicos y sociales que afectan en los negocios internacionales</a:t>
            </a:r>
            <a:endParaRPr lang="es-CR" sz="1400" dirty="0"/>
          </a:p>
        </p:txBody>
      </p:sp>
      <p:sp>
        <p:nvSpPr>
          <p:cNvPr id="6" name="Arrow: Left 5">
            <a:extLst>
              <a:ext uri="{FF2B5EF4-FFF2-40B4-BE49-F238E27FC236}">
                <a16:creationId xmlns:a16="http://schemas.microsoft.com/office/drawing/2014/main" id="{970BBA20-46EC-4871-9D15-86E4B14D2C45}"/>
              </a:ext>
            </a:extLst>
          </p:cNvPr>
          <p:cNvSpPr/>
          <p:nvPr/>
        </p:nvSpPr>
        <p:spPr>
          <a:xfrm>
            <a:off x="6135854" y="2571044"/>
            <a:ext cx="431455" cy="59832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800"/>
          </a:p>
        </p:txBody>
      </p:sp>
      <p:sp>
        <p:nvSpPr>
          <p:cNvPr id="13" name="Rectangle 12">
            <a:extLst>
              <a:ext uri="{FF2B5EF4-FFF2-40B4-BE49-F238E27FC236}">
                <a16:creationId xmlns:a16="http://schemas.microsoft.com/office/drawing/2014/main" id="{7D3C0AC4-D92C-4A45-B5AC-EC450C532A82}"/>
              </a:ext>
            </a:extLst>
          </p:cNvPr>
          <p:cNvSpPr/>
          <p:nvPr/>
        </p:nvSpPr>
        <p:spPr>
          <a:xfrm>
            <a:off x="2751894" y="4667905"/>
            <a:ext cx="3517976" cy="635720"/>
          </a:xfrm>
          <a:prstGeom prst="rect">
            <a:avLst/>
          </a:prstGeom>
          <a:solidFill>
            <a:schemeClr val="lt1">
              <a:alpha val="0"/>
            </a:schemeClr>
          </a:solidFill>
        </p:spPr>
        <p:style>
          <a:lnRef idx="2">
            <a:schemeClr val="accent5"/>
          </a:lnRef>
          <a:fillRef idx="1">
            <a:schemeClr val="lt1"/>
          </a:fillRef>
          <a:effectRef idx="0">
            <a:schemeClr val="accent5"/>
          </a:effectRef>
          <a:fontRef idx="minor">
            <a:schemeClr val="dk1"/>
          </a:fontRef>
        </p:style>
        <p:txBody>
          <a:bodyPr rtlCol="0" anchor="t"/>
          <a:lstStyle/>
          <a:p>
            <a:pPr algn="ctr"/>
            <a:r>
              <a:rPr lang="es-ES" sz="1600" b="1" dirty="0"/>
              <a:t>ENTORNO OPERATIVO</a:t>
            </a:r>
          </a:p>
          <a:p>
            <a:pPr algn="ctr"/>
            <a:r>
              <a:rPr lang="es-CR" sz="1200" dirty="0"/>
              <a:t>ACTORES FÍSICOS Y SOCIALES</a:t>
            </a:r>
          </a:p>
        </p:txBody>
      </p:sp>
      <p:sp>
        <p:nvSpPr>
          <p:cNvPr id="14" name="Rectangle 13">
            <a:extLst>
              <a:ext uri="{FF2B5EF4-FFF2-40B4-BE49-F238E27FC236}">
                <a16:creationId xmlns:a16="http://schemas.microsoft.com/office/drawing/2014/main" id="{B324F04F-2115-436C-B03D-A206A0D95171}"/>
              </a:ext>
            </a:extLst>
          </p:cNvPr>
          <p:cNvSpPr/>
          <p:nvPr/>
        </p:nvSpPr>
        <p:spPr>
          <a:xfrm>
            <a:off x="2751893" y="5430939"/>
            <a:ext cx="3542544" cy="1205283"/>
          </a:xfrm>
          <a:prstGeom prst="rect">
            <a:avLst/>
          </a:prstGeom>
          <a:solidFill>
            <a:schemeClr val="lt1">
              <a:alpha val="0"/>
            </a:schemeClr>
          </a:solidFill>
        </p:spPr>
        <p:style>
          <a:lnRef idx="2">
            <a:schemeClr val="accent5"/>
          </a:lnRef>
          <a:fillRef idx="1">
            <a:schemeClr val="lt1"/>
          </a:fillRef>
          <a:effectRef idx="0">
            <a:schemeClr val="accent5"/>
          </a:effectRef>
          <a:fontRef idx="minor">
            <a:schemeClr val="dk1"/>
          </a:fontRef>
        </p:style>
        <p:txBody>
          <a:bodyPr rtlCol="0" anchor="t"/>
          <a:lstStyle/>
          <a:p>
            <a:pPr algn="ctr"/>
            <a:r>
              <a:rPr lang="es-ES" b="1" dirty="0"/>
              <a:t>FACTORES COMPETITIVOS</a:t>
            </a:r>
          </a:p>
          <a:p>
            <a:pPr marL="171450" indent="-171450">
              <a:buFont typeface="Arial" panose="020B0604020202020204" pitchFamily="34" charset="0"/>
              <a:buChar char="•"/>
            </a:pPr>
            <a:r>
              <a:rPr lang="es-CR" sz="1400" dirty="0"/>
              <a:t>Estrategia competitiva para productos</a:t>
            </a:r>
          </a:p>
          <a:p>
            <a:pPr marL="171450" indent="-171450">
              <a:buFont typeface="Arial" panose="020B0604020202020204" pitchFamily="34" charset="0"/>
              <a:buChar char="•"/>
            </a:pPr>
            <a:r>
              <a:rPr lang="es-CR" sz="1400" dirty="0"/>
              <a:t>Recursos y experiencia de la empresa en el país anfitrión</a:t>
            </a:r>
          </a:p>
          <a:p>
            <a:pPr marL="171450" indent="-171450">
              <a:buFont typeface="Arial" panose="020B0604020202020204" pitchFamily="34" charset="0"/>
              <a:buChar char="•"/>
            </a:pPr>
            <a:r>
              <a:rPr lang="es-CR" sz="1400" dirty="0"/>
              <a:t>Competidores en cada mercado</a:t>
            </a:r>
            <a:endParaRPr lang="es-CR" sz="1000" dirty="0"/>
          </a:p>
        </p:txBody>
      </p:sp>
      <p:sp>
        <p:nvSpPr>
          <p:cNvPr id="15" name="Rectangle 14">
            <a:extLst>
              <a:ext uri="{FF2B5EF4-FFF2-40B4-BE49-F238E27FC236}">
                <a16:creationId xmlns:a16="http://schemas.microsoft.com/office/drawing/2014/main" id="{1F890FF8-4BBB-475F-807A-6E373DB8254B}"/>
              </a:ext>
            </a:extLst>
          </p:cNvPr>
          <p:cNvSpPr/>
          <p:nvPr/>
        </p:nvSpPr>
        <p:spPr>
          <a:xfrm>
            <a:off x="6957286" y="4635525"/>
            <a:ext cx="1325427" cy="1673455"/>
          </a:xfrm>
          <a:prstGeom prst="rect">
            <a:avLst/>
          </a:prstGeom>
          <a:solidFill>
            <a:schemeClr val="lt1">
              <a:alpha val="0"/>
            </a:schemeClr>
          </a:solidFill>
        </p:spPr>
        <p:style>
          <a:lnRef idx="2">
            <a:schemeClr val="accent5"/>
          </a:lnRef>
          <a:fillRef idx="1">
            <a:schemeClr val="lt1"/>
          </a:fillRef>
          <a:effectRef idx="0">
            <a:schemeClr val="accent5"/>
          </a:effectRef>
          <a:fontRef idx="minor">
            <a:schemeClr val="dk1"/>
          </a:fontRef>
        </p:style>
        <p:txBody>
          <a:bodyPr rtlCol="0" anchor="t"/>
          <a:lstStyle/>
          <a:p>
            <a:pPr algn="ctr"/>
            <a:r>
              <a:rPr lang="es-ES" sz="1400" b="1" dirty="0"/>
              <a:t>OPERACIONES</a:t>
            </a:r>
          </a:p>
          <a:p>
            <a:pPr algn="ctr"/>
            <a:endParaRPr lang="es-ES" sz="1400" b="1" dirty="0"/>
          </a:p>
          <a:p>
            <a:pPr marL="171450" indent="-171450">
              <a:buFont typeface="Arial" panose="020B0604020202020204" pitchFamily="34" charset="0"/>
              <a:buChar char="•"/>
            </a:pPr>
            <a:r>
              <a:rPr lang="es-CR" sz="1100" dirty="0"/>
              <a:t>OBJETIVOS</a:t>
            </a:r>
          </a:p>
          <a:p>
            <a:endParaRPr lang="es-CR" sz="1100" dirty="0"/>
          </a:p>
          <a:p>
            <a:pPr marL="171450" indent="-171450">
              <a:buFont typeface="Arial" panose="020B0604020202020204" pitchFamily="34" charset="0"/>
              <a:buChar char="•"/>
            </a:pPr>
            <a:r>
              <a:rPr lang="es-CR" sz="1100" dirty="0"/>
              <a:t>ESTRATEGOAS</a:t>
            </a:r>
          </a:p>
          <a:p>
            <a:pPr marL="171450" indent="-171450">
              <a:buFont typeface="Arial" panose="020B0604020202020204" pitchFamily="34" charset="0"/>
              <a:buChar char="•"/>
            </a:pPr>
            <a:endParaRPr lang="es-CR" sz="1100" dirty="0"/>
          </a:p>
          <a:p>
            <a:pPr marL="171450" indent="-171450">
              <a:buFont typeface="Arial" panose="020B0604020202020204" pitchFamily="34" charset="0"/>
              <a:buChar char="•"/>
            </a:pPr>
            <a:r>
              <a:rPr lang="es-CR" sz="1100" dirty="0"/>
              <a:t>MEDIOS</a:t>
            </a:r>
          </a:p>
        </p:txBody>
      </p:sp>
      <p:sp>
        <p:nvSpPr>
          <p:cNvPr id="16" name="Arrow: Left 15">
            <a:extLst>
              <a:ext uri="{FF2B5EF4-FFF2-40B4-BE49-F238E27FC236}">
                <a16:creationId xmlns:a16="http://schemas.microsoft.com/office/drawing/2014/main" id="{EED208C4-1B0F-40EF-9E5B-FA8F0458C4FC}"/>
              </a:ext>
            </a:extLst>
          </p:cNvPr>
          <p:cNvSpPr/>
          <p:nvPr/>
        </p:nvSpPr>
        <p:spPr>
          <a:xfrm>
            <a:off x="6392108" y="5350125"/>
            <a:ext cx="288031"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7" name="TextBox 16">
            <a:extLst>
              <a:ext uri="{FF2B5EF4-FFF2-40B4-BE49-F238E27FC236}">
                <a16:creationId xmlns:a16="http://schemas.microsoft.com/office/drawing/2014/main" id="{BFEC045B-8C72-4CCF-A6F9-7C081F937D42}"/>
              </a:ext>
            </a:extLst>
          </p:cNvPr>
          <p:cNvSpPr txBox="1"/>
          <p:nvPr/>
        </p:nvSpPr>
        <p:spPr>
          <a:xfrm>
            <a:off x="3707904" y="3978435"/>
            <a:ext cx="3888432" cy="523220"/>
          </a:xfrm>
          <a:prstGeom prst="rect">
            <a:avLst/>
          </a:prstGeom>
          <a:noFill/>
        </p:spPr>
        <p:txBody>
          <a:bodyPr wrap="square" rtlCol="0">
            <a:spAutoFit/>
          </a:bodyPr>
          <a:lstStyle/>
          <a:p>
            <a:r>
              <a:rPr lang="en-US" sz="1400" dirty="0"/>
              <a:t>Fig. 1.5 </a:t>
            </a:r>
            <a:r>
              <a:rPr lang="es-CR" sz="1400" dirty="0"/>
              <a:t>Factores</a:t>
            </a:r>
            <a:r>
              <a:rPr lang="en-US" sz="1400" dirty="0"/>
              <a:t> </a:t>
            </a:r>
            <a:r>
              <a:rPr lang="es-ES" sz="1400" dirty="0"/>
              <a:t>competitivos que afectan las operaciones de los negocios internacionales</a:t>
            </a:r>
            <a:endParaRPr lang="es-CR"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42"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par>
                                <p:cTn id="38" presetID="42"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anim calcmode="lin" valueType="num">
                                      <p:cBhvr>
                                        <p:cTn id="41" dur="1000" fill="hold"/>
                                        <p:tgtEl>
                                          <p:spTgt spid="16"/>
                                        </p:tgtEl>
                                        <p:attrNameLst>
                                          <p:attrName>ppt_x</p:attrName>
                                        </p:attrNameLst>
                                      </p:cBhvr>
                                      <p:tavLst>
                                        <p:tav tm="0">
                                          <p:val>
                                            <p:strVal val="#ppt_x"/>
                                          </p:val>
                                        </p:tav>
                                        <p:tav tm="100000">
                                          <p:val>
                                            <p:strVal val="#ppt_x"/>
                                          </p:val>
                                        </p:tav>
                                      </p:tavLst>
                                    </p:anim>
                                    <p:anim calcmode="lin" valueType="num">
                                      <p:cBhvr>
                                        <p:cTn id="4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5" grpId="0"/>
      <p:bldP spid="6" grpId="0" animBg="1"/>
      <p:bldP spid="13" grpId="0" animBg="1"/>
      <p:bldP spid="14" grpId="0" animBg="1"/>
      <p:bldP spid="15" grpId="0" animBg="1"/>
      <p:bldP spid="16" grpId="0" animBg="1"/>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E03375-82FD-4F0F-92B1-FA462EC40E3F}"/>
              </a:ext>
            </a:extLst>
          </p:cNvPr>
          <p:cNvSpPr>
            <a:spLocks noGrp="1"/>
          </p:cNvSpPr>
          <p:nvPr>
            <p:ph type="title"/>
          </p:nvPr>
        </p:nvSpPr>
        <p:spPr>
          <a:xfrm>
            <a:off x="611560" y="188640"/>
            <a:ext cx="8147248" cy="792088"/>
          </a:xfrm>
        </p:spPr>
        <p:txBody>
          <a:bodyPr/>
          <a:lstStyle/>
          <a:p>
            <a:r>
              <a:rPr lang="es-NI" sz="2700" b="1" dirty="0">
                <a:latin typeface="Times New Roman" panose="02020603050405020304" pitchFamily="18" charset="0"/>
                <a:ea typeface="Calibri" panose="020F0502020204030204" pitchFamily="34" charset="0"/>
                <a:cs typeface="Times New Roman" panose="02020603050405020304" pitchFamily="18" charset="0"/>
              </a:rPr>
              <a:t>2. Tipos de empresas internacionales </a:t>
            </a:r>
            <a:br>
              <a:rPr lang="es-NI" sz="2700" b="1" dirty="0">
                <a:latin typeface="Times New Roman" panose="02020603050405020304" pitchFamily="18" charset="0"/>
                <a:ea typeface="Calibri" panose="020F0502020204030204" pitchFamily="34" charset="0"/>
                <a:cs typeface="Times New Roman" panose="02020603050405020304" pitchFamily="18" charset="0"/>
              </a:rPr>
            </a:br>
            <a:r>
              <a:rPr lang="en-US" sz="1600" dirty="0">
                <a:solidFill>
                  <a:srgbClr val="161616"/>
                </a:solidFill>
                <a:effectLst/>
                <a:latin typeface="Arial" panose="020B0604020202020204" pitchFamily="34" charset="0"/>
                <a:ea typeface="Calibri" panose="020F0502020204030204" pitchFamily="34" charset="0"/>
              </a:rPr>
              <a:t>Stanwick, S. 2020, Cap. 1</a:t>
            </a:r>
            <a:endParaRPr lang="es-NI" dirty="0"/>
          </a:p>
        </p:txBody>
      </p:sp>
      <p:sp>
        <p:nvSpPr>
          <p:cNvPr id="4" name="Freeform: Shape 3">
            <a:extLst>
              <a:ext uri="{FF2B5EF4-FFF2-40B4-BE49-F238E27FC236}">
                <a16:creationId xmlns:a16="http://schemas.microsoft.com/office/drawing/2014/main" id="{E5D744D7-7CC7-4EB2-BF5D-2F475A7F6B54}"/>
              </a:ext>
            </a:extLst>
          </p:cNvPr>
          <p:cNvSpPr/>
          <p:nvPr/>
        </p:nvSpPr>
        <p:spPr>
          <a:xfrm>
            <a:off x="408998" y="1160161"/>
            <a:ext cx="1703415" cy="661407"/>
          </a:xfrm>
          <a:custGeom>
            <a:avLst/>
            <a:gdLst>
              <a:gd name="connsiteX0" fmla="*/ 0 w 1889363"/>
              <a:gd name="connsiteY0" fmla="*/ 0 h 661407"/>
              <a:gd name="connsiteX1" fmla="*/ 1889363 w 1889363"/>
              <a:gd name="connsiteY1" fmla="*/ 0 h 661407"/>
              <a:gd name="connsiteX2" fmla="*/ 1889363 w 1889363"/>
              <a:gd name="connsiteY2" fmla="*/ 661407 h 661407"/>
              <a:gd name="connsiteX3" fmla="*/ 0 w 1889363"/>
              <a:gd name="connsiteY3" fmla="*/ 661407 h 661407"/>
              <a:gd name="connsiteX4" fmla="*/ 0 w 1889363"/>
              <a:gd name="connsiteY4" fmla="*/ 0 h 661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9363" h="661407">
                <a:moveTo>
                  <a:pt x="0" y="0"/>
                </a:moveTo>
                <a:lnTo>
                  <a:pt x="1889363" y="0"/>
                </a:lnTo>
                <a:lnTo>
                  <a:pt x="1889363" y="661407"/>
                </a:lnTo>
                <a:lnTo>
                  <a:pt x="0" y="661407"/>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s-ES" sz="1800" kern="1200" dirty="0">
                <a:effectLst>
                  <a:outerShdw blurRad="38100" dist="38100" dir="2700000" algn="tl">
                    <a:srgbClr val="000000">
                      <a:alpha val="43137"/>
                    </a:srgbClr>
                  </a:outerShdw>
                </a:effectLst>
              </a:rPr>
              <a:t>2.1 Empresas internacionales </a:t>
            </a:r>
            <a:endParaRPr lang="es-CR" sz="1800" kern="1200" dirty="0">
              <a:effectLst>
                <a:outerShdw blurRad="38100" dist="38100" dir="2700000" algn="tl">
                  <a:srgbClr val="000000">
                    <a:alpha val="43137"/>
                  </a:srgbClr>
                </a:outerShdw>
              </a:effectLst>
            </a:endParaRPr>
          </a:p>
        </p:txBody>
      </p:sp>
      <p:sp>
        <p:nvSpPr>
          <p:cNvPr id="5" name="Freeform: Shape 4">
            <a:extLst>
              <a:ext uri="{FF2B5EF4-FFF2-40B4-BE49-F238E27FC236}">
                <a16:creationId xmlns:a16="http://schemas.microsoft.com/office/drawing/2014/main" id="{3E1F86D3-43D7-4F0C-91CD-59FCF11B54DA}"/>
              </a:ext>
            </a:extLst>
          </p:cNvPr>
          <p:cNvSpPr/>
          <p:nvPr/>
        </p:nvSpPr>
        <p:spPr>
          <a:xfrm>
            <a:off x="385192" y="1821568"/>
            <a:ext cx="1727221" cy="4847792"/>
          </a:xfrm>
          <a:custGeom>
            <a:avLst/>
            <a:gdLst>
              <a:gd name="connsiteX0" fmla="*/ 0 w 1889363"/>
              <a:gd name="connsiteY0" fmla="*/ 0 h 4847792"/>
              <a:gd name="connsiteX1" fmla="*/ 1889363 w 1889363"/>
              <a:gd name="connsiteY1" fmla="*/ 0 h 4847792"/>
              <a:gd name="connsiteX2" fmla="*/ 1889363 w 1889363"/>
              <a:gd name="connsiteY2" fmla="*/ 4847792 h 4847792"/>
              <a:gd name="connsiteX3" fmla="*/ 0 w 1889363"/>
              <a:gd name="connsiteY3" fmla="*/ 4847792 h 4847792"/>
              <a:gd name="connsiteX4" fmla="*/ 0 w 1889363"/>
              <a:gd name="connsiteY4" fmla="*/ 0 h 484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9363" h="4847792">
                <a:moveTo>
                  <a:pt x="0" y="0"/>
                </a:moveTo>
                <a:lnTo>
                  <a:pt x="1889363" y="0"/>
                </a:lnTo>
                <a:lnTo>
                  <a:pt x="1889363" y="4847792"/>
                </a:lnTo>
                <a:lnTo>
                  <a:pt x="0" y="4847792"/>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ES" sz="1800" kern="1200" dirty="0"/>
              <a:t>Transfieren productos entre países sin ninguna inversión directa. </a:t>
            </a:r>
            <a:endParaRPr lang="es-CR" sz="1800" kern="1200" dirty="0"/>
          </a:p>
          <a:p>
            <a:pPr marL="171450" lvl="1" indent="-171450" algn="l" defTabSz="800100">
              <a:lnSpc>
                <a:spcPct val="90000"/>
              </a:lnSpc>
              <a:spcBef>
                <a:spcPct val="0"/>
              </a:spcBef>
              <a:spcAft>
                <a:spcPct val="15000"/>
              </a:spcAft>
              <a:buChar char="•"/>
            </a:pPr>
            <a:r>
              <a:rPr lang="es-ES" sz="1800" kern="1200" dirty="0"/>
              <a:t>Primer paso hacia la expansión internacional. </a:t>
            </a:r>
            <a:endParaRPr lang="es-CR" sz="1800" kern="1200" dirty="0"/>
          </a:p>
        </p:txBody>
      </p:sp>
      <p:sp>
        <p:nvSpPr>
          <p:cNvPr id="6" name="Freeform: Shape 5">
            <a:extLst>
              <a:ext uri="{FF2B5EF4-FFF2-40B4-BE49-F238E27FC236}">
                <a16:creationId xmlns:a16="http://schemas.microsoft.com/office/drawing/2014/main" id="{D1160447-377E-472B-B3CC-98DB27C08D36}"/>
              </a:ext>
            </a:extLst>
          </p:cNvPr>
          <p:cNvSpPr/>
          <p:nvPr/>
        </p:nvSpPr>
        <p:spPr>
          <a:xfrm>
            <a:off x="2457995" y="1160161"/>
            <a:ext cx="1703415" cy="661407"/>
          </a:xfrm>
          <a:custGeom>
            <a:avLst/>
            <a:gdLst>
              <a:gd name="connsiteX0" fmla="*/ 0 w 1889363"/>
              <a:gd name="connsiteY0" fmla="*/ 0 h 661407"/>
              <a:gd name="connsiteX1" fmla="*/ 1889363 w 1889363"/>
              <a:gd name="connsiteY1" fmla="*/ 0 h 661407"/>
              <a:gd name="connsiteX2" fmla="*/ 1889363 w 1889363"/>
              <a:gd name="connsiteY2" fmla="*/ 661407 h 661407"/>
              <a:gd name="connsiteX3" fmla="*/ 0 w 1889363"/>
              <a:gd name="connsiteY3" fmla="*/ 661407 h 661407"/>
              <a:gd name="connsiteX4" fmla="*/ 0 w 1889363"/>
              <a:gd name="connsiteY4" fmla="*/ 0 h 661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9363" h="661407">
                <a:moveTo>
                  <a:pt x="0" y="0"/>
                </a:moveTo>
                <a:lnTo>
                  <a:pt x="1889363" y="0"/>
                </a:lnTo>
                <a:lnTo>
                  <a:pt x="1889363" y="661407"/>
                </a:lnTo>
                <a:lnTo>
                  <a:pt x="0" y="661407"/>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s-ES" sz="1600" kern="1200" dirty="0">
                <a:effectLst>
                  <a:outerShdw blurRad="38100" dist="38100" dir="2700000" algn="tl">
                    <a:srgbClr val="000000">
                      <a:alpha val="43137"/>
                    </a:srgbClr>
                  </a:outerShdw>
                </a:effectLst>
              </a:rPr>
              <a:t>2.2 </a:t>
            </a:r>
            <a:r>
              <a:rPr lang="es-ES" sz="1800" kern="1200" dirty="0">
                <a:effectLst>
                  <a:outerShdw blurRad="38100" dist="38100" dir="2700000" algn="tl">
                    <a:srgbClr val="000000">
                      <a:alpha val="43137"/>
                    </a:srgbClr>
                  </a:outerShdw>
                </a:effectLst>
              </a:rPr>
              <a:t>Empresas</a:t>
            </a:r>
            <a:r>
              <a:rPr lang="es-ES" sz="1600" kern="1200" dirty="0">
                <a:effectLst>
                  <a:outerShdw blurRad="38100" dist="38100" dir="2700000" algn="tl">
                    <a:srgbClr val="000000">
                      <a:alpha val="43137"/>
                    </a:srgbClr>
                  </a:outerShdw>
                </a:effectLst>
              </a:rPr>
              <a:t> multinacionales </a:t>
            </a:r>
            <a:endParaRPr lang="es-CR" sz="1600" kern="1200" dirty="0">
              <a:effectLst>
                <a:outerShdw blurRad="38100" dist="38100" dir="2700000" algn="tl">
                  <a:srgbClr val="000000">
                    <a:alpha val="43137"/>
                  </a:srgbClr>
                </a:outerShdw>
              </a:effectLst>
            </a:endParaRPr>
          </a:p>
        </p:txBody>
      </p:sp>
      <p:sp>
        <p:nvSpPr>
          <p:cNvPr id="7" name="Freeform: Shape 6">
            <a:extLst>
              <a:ext uri="{FF2B5EF4-FFF2-40B4-BE49-F238E27FC236}">
                <a16:creationId xmlns:a16="http://schemas.microsoft.com/office/drawing/2014/main" id="{05BEB4F5-48C5-403E-BD30-4D664743DE0A}"/>
              </a:ext>
            </a:extLst>
          </p:cNvPr>
          <p:cNvSpPr/>
          <p:nvPr/>
        </p:nvSpPr>
        <p:spPr>
          <a:xfrm>
            <a:off x="2457995" y="1821568"/>
            <a:ext cx="1727221" cy="4847792"/>
          </a:xfrm>
          <a:custGeom>
            <a:avLst/>
            <a:gdLst>
              <a:gd name="connsiteX0" fmla="*/ 0 w 1889363"/>
              <a:gd name="connsiteY0" fmla="*/ 0 h 4847792"/>
              <a:gd name="connsiteX1" fmla="*/ 1889363 w 1889363"/>
              <a:gd name="connsiteY1" fmla="*/ 0 h 4847792"/>
              <a:gd name="connsiteX2" fmla="*/ 1889363 w 1889363"/>
              <a:gd name="connsiteY2" fmla="*/ 4847792 h 4847792"/>
              <a:gd name="connsiteX3" fmla="*/ 0 w 1889363"/>
              <a:gd name="connsiteY3" fmla="*/ 4847792 h 4847792"/>
              <a:gd name="connsiteX4" fmla="*/ 0 w 1889363"/>
              <a:gd name="connsiteY4" fmla="*/ 0 h 484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9363" h="4847792">
                <a:moveTo>
                  <a:pt x="0" y="0"/>
                </a:moveTo>
                <a:lnTo>
                  <a:pt x="1889363" y="0"/>
                </a:lnTo>
                <a:lnTo>
                  <a:pt x="1889363" y="4847792"/>
                </a:lnTo>
                <a:lnTo>
                  <a:pt x="0" y="4847792"/>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ES" sz="1800" kern="1200" dirty="0"/>
              <a:t>Tienen inversión directa  en las operaciones de la firma. </a:t>
            </a:r>
            <a:endParaRPr lang="es-CR" sz="1800" kern="1200" dirty="0"/>
          </a:p>
          <a:p>
            <a:pPr marL="171450" lvl="1" indent="-171450" algn="l" defTabSz="800100">
              <a:lnSpc>
                <a:spcPct val="90000"/>
              </a:lnSpc>
              <a:spcBef>
                <a:spcPct val="0"/>
              </a:spcBef>
              <a:spcAft>
                <a:spcPct val="15000"/>
              </a:spcAft>
              <a:buChar char="•"/>
            </a:pPr>
            <a:r>
              <a:rPr lang="es-ES" sz="1800" kern="1200" dirty="0"/>
              <a:t>"No sólo abrimos una tienda IKEA, abrimos una relación a largo plazo para los próximos 100.- 200 años".</a:t>
            </a:r>
            <a:endParaRPr lang="es-CR" sz="1800" kern="1200" dirty="0"/>
          </a:p>
        </p:txBody>
      </p:sp>
      <p:sp>
        <p:nvSpPr>
          <p:cNvPr id="8" name="Freeform: Shape 7">
            <a:extLst>
              <a:ext uri="{FF2B5EF4-FFF2-40B4-BE49-F238E27FC236}">
                <a16:creationId xmlns:a16="http://schemas.microsoft.com/office/drawing/2014/main" id="{C47D755D-F876-4682-BDC0-F4391BB989FA}"/>
              </a:ext>
            </a:extLst>
          </p:cNvPr>
          <p:cNvSpPr/>
          <p:nvPr/>
        </p:nvSpPr>
        <p:spPr>
          <a:xfrm>
            <a:off x="4449726" y="1160161"/>
            <a:ext cx="2132578" cy="661407"/>
          </a:xfrm>
          <a:custGeom>
            <a:avLst/>
            <a:gdLst>
              <a:gd name="connsiteX0" fmla="*/ 0 w 1889363"/>
              <a:gd name="connsiteY0" fmla="*/ 0 h 661407"/>
              <a:gd name="connsiteX1" fmla="*/ 1889363 w 1889363"/>
              <a:gd name="connsiteY1" fmla="*/ 0 h 661407"/>
              <a:gd name="connsiteX2" fmla="*/ 1889363 w 1889363"/>
              <a:gd name="connsiteY2" fmla="*/ 661407 h 661407"/>
              <a:gd name="connsiteX3" fmla="*/ 0 w 1889363"/>
              <a:gd name="connsiteY3" fmla="*/ 661407 h 661407"/>
              <a:gd name="connsiteX4" fmla="*/ 0 w 1889363"/>
              <a:gd name="connsiteY4" fmla="*/ 0 h 661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9363" h="661407">
                <a:moveTo>
                  <a:pt x="0" y="0"/>
                </a:moveTo>
                <a:lnTo>
                  <a:pt x="1889363" y="0"/>
                </a:lnTo>
                <a:lnTo>
                  <a:pt x="1889363" y="661407"/>
                </a:lnTo>
                <a:lnTo>
                  <a:pt x="0" y="661407"/>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s-ES" sz="1600" kern="1200" dirty="0">
                <a:effectLst>
                  <a:outerShdw blurRad="38100" dist="38100" dir="2700000" algn="tl">
                    <a:srgbClr val="000000">
                      <a:alpha val="43137"/>
                    </a:srgbClr>
                  </a:outerShdw>
                </a:effectLst>
              </a:rPr>
              <a:t>2. 3. </a:t>
            </a:r>
            <a:r>
              <a:rPr lang="es-ES" sz="1800" kern="1200" dirty="0">
                <a:effectLst>
                  <a:outerShdw blurRad="38100" dist="38100" dir="2700000" algn="tl">
                    <a:srgbClr val="000000">
                      <a:alpha val="43137"/>
                    </a:srgbClr>
                  </a:outerShdw>
                </a:effectLst>
              </a:rPr>
              <a:t>Empresas</a:t>
            </a:r>
            <a:r>
              <a:rPr lang="es-ES" sz="1600" kern="1200" dirty="0">
                <a:effectLst>
                  <a:outerShdw blurRad="38100" dist="38100" dir="2700000" algn="tl">
                    <a:srgbClr val="000000">
                      <a:alpha val="43137"/>
                    </a:srgbClr>
                  </a:outerShdw>
                </a:effectLst>
              </a:rPr>
              <a:t> globales </a:t>
            </a:r>
            <a:endParaRPr lang="es-CR" sz="1600" kern="1200" dirty="0">
              <a:effectLst>
                <a:outerShdw blurRad="38100" dist="38100" dir="2700000" algn="tl">
                  <a:srgbClr val="000000">
                    <a:alpha val="43137"/>
                  </a:srgbClr>
                </a:outerShdw>
              </a:effectLst>
            </a:endParaRPr>
          </a:p>
        </p:txBody>
      </p:sp>
      <p:sp>
        <p:nvSpPr>
          <p:cNvPr id="9" name="Freeform: Shape 8">
            <a:extLst>
              <a:ext uri="{FF2B5EF4-FFF2-40B4-BE49-F238E27FC236}">
                <a16:creationId xmlns:a16="http://schemas.microsoft.com/office/drawing/2014/main" id="{C0AE6A70-3EEC-4F13-961A-BA315DC1F802}"/>
              </a:ext>
            </a:extLst>
          </p:cNvPr>
          <p:cNvSpPr/>
          <p:nvPr/>
        </p:nvSpPr>
        <p:spPr>
          <a:xfrm>
            <a:off x="4449726" y="1821568"/>
            <a:ext cx="2132577" cy="4847792"/>
          </a:xfrm>
          <a:custGeom>
            <a:avLst/>
            <a:gdLst>
              <a:gd name="connsiteX0" fmla="*/ 0 w 1889363"/>
              <a:gd name="connsiteY0" fmla="*/ 0 h 4847792"/>
              <a:gd name="connsiteX1" fmla="*/ 1889363 w 1889363"/>
              <a:gd name="connsiteY1" fmla="*/ 0 h 4847792"/>
              <a:gd name="connsiteX2" fmla="*/ 1889363 w 1889363"/>
              <a:gd name="connsiteY2" fmla="*/ 4847792 h 4847792"/>
              <a:gd name="connsiteX3" fmla="*/ 0 w 1889363"/>
              <a:gd name="connsiteY3" fmla="*/ 4847792 h 4847792"/>
              <a:gd name="connsiteX4" fmla="*/ 0 w 1889363"/>
              <a:gd name="connsiteY4" fmla="*/ 0 h 484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9363" h="4847792">
                <a:moveTo>
                  <a:pt x="0" y="0"/>
                </a:moveTo>
                <a:lnTo>
                  <a:pt x="1889363" y="0"/>
                </a:lnTo>
                <a:lnTo>
                  <a:pt x="1889363" y="4847792"/>
                </a:lnTo>
                <a:lnTo>
                  <a:pt x="0" y="4847792"/>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S" sz="1600" kern="1200" dirty="0"/>
              <a:t>Enfoque estratégico diferente al de las empresas multinacionales. </a:t>
            </a:r>
            <a:endParaRPr lang="es-CR" sz="1600" kern="1200" dirty="0"/>
          </a:p>
          <a:p>
            <a:pPr marL="171450" lvl="1" indent="-171450" algn="l" defTabSz="711200">
              <a:lnSpc>
                <a:spcPct val="90000"/>
              </a:lnSpc>
              <a:spcBef>
                <a:spcPct val="0"/>
              </a:spcBef>
              <a:spcAft>
                <a:spcPct val="15000"/>
              </a:spcAft>
              <a:buChar char="•"/>
            </a:pPr>
            <a:r>
              <a:rPr lang="es-ES" sz="1600" kern="1200" dirty="0"/>
              <a:t>También tienen IED en otros países, </a:t>
            </a:r>
            <a:endParaRPr lang="es-CR" sz="1600" kern="1200" dirty="0"/>
          </a:p>
          <a:p>
            <a:pPr marL="171450" lvl="1" indent="-171450" algn="l" defTabSz="711200">
              <a:lnSpc>
                <a:spcPct val="90000"/>
              </a:lnSpc>
              <a:spcBef>
                <a:spcPct val="0"/>
              </a:spcBef>
              <a:spcAft>
                <a:spcPct val="15000"/>
              </a:spcAft>
              <a:buChar char="•"/>
            </a:pPr>
            <a:r>
              <a:rPr lang="es-ES" sz="1600" kern="1200" dirty="0"/>
              <a:t>Su objetivo no es ajustar sus productos al mercado competitivo local. Su objetivo es utilizar su orden global para desarrollar productos estandarizados que se pueden vender a nivel mundial. </a:t>
            </a:r>
            <a:endParaRPr lang="es-CR" sz="1600" kern="1200" dirty="0"/>
          </a:p>
          <a:p>
            <a:pPr marL="171450" lvl="1" indent="-171450" algn="l" defTabSz="711200">
              <a:lnSpc>
                <a:spcPct val="90000"/>
              </a:lnSpc>
              <a:spcBef>
                <a:spcPct val="0"/>
              </a:spcBef>
              <a:spcAft>
                <a:spcPct val="15000"/>
              </a:spcAft>
              <a:buChar char="•"/>
            </a:pPr>
            <a:r>
              <a:rPr lang="es-ES" sz="1600" kern="1200" dirty="0"/>
              <a:t>McDonald's un ejemplo de firma global.</a:t>
            </a:r>
            <a:endParaRPr lang="es-CR" sz="1600" kern="1200" dirty="0"/>
          </a:p>
        </p:txBody>
      </p:sp>
      <p:sp>
        <p:nvSpPr>
          <p:cNvPr id="10" name="Freeform: Shape 9">
            <a:extLst>
              <a:ext uri="{FF2B5EF4-FFF2-40B4-BE49-F238E27FC236}">
                <a16:creationId xmlns:a16="http://schemas.microsoft.com/office/drawing/2014/main" id="{DD781086-7AC3-42B1-B461-E0B777F30134}"/>
              </a:ext>
            </a:extLst>
          </p:cNvPr>
          <p:cNvSpPr/>
          <p:nvPr/>
        </p:nvSpPr>
        <p:spPr>
          <a:xfrm>
            <a:off x="6773550" y="1160161"/>
            <a:ext cx="2132576" cy="661407"/>
          </a:xfrm>
          <a:custGeom>
            <a:avLst/>
            <a:gdLst>
              <a:gd name="connsiteX0" fmla="*/ 0 w 1889363"/>
              <a:gd name="connsiteY0" fmla="*/ 0 h 661407"/>
              <a:gd name="connsiteX1" fmla="*/ 1889363 w 1889363"/>
              <a:gd name="connsiteY1" fmla="*/ 0 h 661407"/>
              <a:gd name="connsiteX2" fmla="*/ 1889363 w 1889363"/>
              <a:gd name="connsiteY2" fmla="*/ 661407 h 661407"/>
              <a:gd name="connsiteX3" fmla="*/ 0 w 1889363"/>
              <a:gd name="connsiteY3" fmla="*/ 661407 h 661407"/>
              <a:gd name="connsiteX4" fmla="*/ 0 w 1889363"/>
              <a:gd name="connsiteY4" fmla="*/ 0 h 661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9363" h="661407">
                <a:moveTo>
                  <a:pt x="0" y="0"/>
                </a:moveTo>
                <a:lnTo>
                  <a:pt x="1889363" y="0"/>
                </a:lnTo>
                <a:lnTo>
                  <a:pt x="1889363" y="661407"/>
                </a:lnTo>
                <a:lnTo>
                  <a:pt x="0" y="661407"/>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s-ES" sz="1600" kern="1200" dirty="0">
                <a:effectLst>
                  <a:outerShdw blurRad="38100" dist="38100" dir="2700000" algn="tl">
                    <a:srgbClr val="000000">
                      <a:alpha val="43137"/>
                    </a:srgbClr>
                  </a:outerShdw>
                </a:effectLst>
              </a:rPr>
              <a:t>2. Empresas transnacionales </a:t>
            </a:r>
            <a:endParaRPr lang="es-CR" sz="1600" kern="1200" dirty="0">
              <a:effectLst>
                <a:outerShdw blurRad="38100" dist="38100" dir="2700000" algn="tl">
                  <a:srgbClr val="000000">
                    <a:alpha val="43137"/>
                  </a:srgbClr>
                </a:outerShdw>
              </a:effectLst>
            </a:endParaRPr>
          </a:p>
        </p:txBody>
      </p:sp>
      <p:sp>
        <p:nvSpPr>
          <p:cNvPr id="12" name="Freeform: Shape 11">
            <a:extLst>
              <a:ext uri="{FF2B5EF4-FFF2-40B4-BE49-F238E27FC236}">
                <a16:creationId xmlns:a16="http://schemas.microsoft.com/office/drawing/2014/main" id="{29D88554-C964-49D9-9579-A39F87A6AC0F}"/>
              </a:ext>
            </a:extLst>
          </p:cNvPr>
          <p:cNvSpPr/>
          <p:nvPr/>
        </p:nvSpPr>
        <p:spPr>
          <a:xfrm>
            <a:off x="6773550" y="1821568"/>
            <a:ext cx="2132576" cy="4847792"/>
          </a:xfrm>
          <a:custGeom>
            <a:avLst/>
            <a:gdLst>
              <a:gd name="connsiteX0" fmla="*/ 0 w 1889363"/>
              <a:gd name="connsiteY0" fmla="*/ 0 h 4847792"/>
              <a:gd name="connsiteX1" fmla="*/ 1889363 w 1889363"/>
              <a:gd name="connsiteY1" fmla="*/ 0 h 4847792"/>
              <a:gd name="connsiteX2" fmla="*/ 1889363 w 1889363"/>
              <a:gd name="connsiteY2" fmla="*/ 4847792 h 4847792"/>
              <a:gd name="connsiteX3" fmla="*/ 0 w 1889363"/>
              <a:gd name="connsiteY3" fmla="*/ 4847792 h 4847792"/>
              <a:gd name="connsiteX4" fmla="*/ 0 w 1889363"/>
              <a:gd name="connsiteY4" fmla="*/ 0 h 484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9363" h="4847792">
                <a:moveTo>
                  <a:pt x="0" y="0"/>
                </a:moveTo>
                <a:lnTo>
                  <a:pt x="1889363" y="0"/>
                </a:lnTo>
                <a:lnTo>
                  <a:pt x="1889363" y="4847792"/>
                </a:lnTo>
                <a:lnTo>
                  <a:pt x="0" y="4847792"/>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S" sz="1600" kern="1200" dirty="0"/>
              <a:t>Integran plenamente sus recursos en sus operaciones globales. </a:t>
            </a:r>
            <a:endParaRPr lang="es-CR" sz="1600" kern="1200" dirty="0"/>
          </a:p>
          <a:p>
            <a:pPr marL="171450" lvl="1" indent="-171450" algn="l" defTabSz="711200">
              <a:lnSpc>
                <a:spcPct val="90000"/>
              </a:lnSpc>
              <a:spcBef>
                <a:spcPct val="0"/>
              </a:spcBef>
              <a:spcAft>
                <a:spcPct val="15000"/>
              </a:spcAft>
              <a:buChar char="•"/>
            </a:pPr>
            <a:r>
              <a:rPr lang="es-ES" sz="1600" kern="1200" dirty="0"/>
              <a:t>Apple: inversiones en investigación y desarrollo (I+D) e instalaciones de fabricación a nivel mundial. </a:t>
            </a:r>
            <a:endParaRPr lang="es-CR" sz="1600" kern="1200" dirty="0"/>
          </a:p>
          <a:p>
            <a:pPr marL="171450" lvl="1" indent="-171450" algn="l" defTabSz="711200">
              <a:lnSpc>
                <a:spcPct val="90000"/>
              </a:lnSpc>
              <a:spcBef>
                <a:spcPct val="0"/>
              </a:spcBef>
              <a:spcAft>
                <a:spcPct val="15000"/>
              </a:spcAft>
              <a:buChar char="•"/>
            </a:pPr>
            <a:r>
              <a:rPr lang="es-ES" sz="1600" kern="1200" dirty="0"/>
              <a:t>Ajusta productos para los clientes locales al tiempo que captura economías de escala al tener una estandarización global significativa de los componentes de sus productos</a:t>
            </a:r>
            <a:endParaRPr lang="es-CR" sz="1600" kern="1200" dirty="0"/>
          </a:p>
        </p:txBody>
      </p:sp>
    </p:spTree>
    <p:extLst>
      <p:ext uri="{BB962C8B-B14F-4D97-AF65-F5344CB8AC3E}">
        <p14:creationId xmlns:p14="http://schemas.microsoft.com/office/powerpoint/2010/main" val="117536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P spid="8" grpId="0" animBg="1"/>
      <p:bldP spid="9" grpId="0" animBg="1"/>
      <p:bldP spid="10"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DB6944-AF41-4F33-B3C9-4D5895F114D2}"/>
              </a:ext>
            </a:extLst>
          </p:cNvPr>
          <p:cNvSpPr>
            <a:spLocks noGrp="1"/>
          </p:cNvSpPr>
          <p:nvPr>
            <p:ph type="title"/>
          </p:nvPr>
        </p:nvSpPr>
        <p:spPr/>
        <p:txBody>
          <a:bodyPr/>
          <a:lstStyle/>
          <a:p>
            <a:r>
              <a:rPr lang="es-CR" dirty="0">
                <a:latin typeface="GillSans-Light"/>
              </a:rPr>
              <a:t>Tres formas de ver la globalización</a:t>
            </a:r>
            <a:endParaRPr lang="es-CR" dirty="0"/>
          </a:p>
        </p:txBody>
      </p:sp>
      <p:sp>
        <p:nvSpPr>
          <p:cNvPr id="4" name="Marcador de número de diapositiva 3">
            <a:extLst>
              <a:ext uri="{FF2B5EF4-FFF2-40B4-BE49-F238E27FC236}">
                <a16:creationId xmlns:a16="http://schemas.microsoft.com/office/drawing/2014/main" id="{3F2EDECC-5070-4DDC-A81A-5B576689E5C7}"/>
              </a:ext>
            </a:extLst>
          </p:cNvPr>
          <p:cNvSpPr>
            <a:spLocks noGrp="1"/>
          </p:cNvSpPr>
          <p:nvPr>
            <p:ph type="sldNum" sz="quarter" idx="12"/>
          </p:nvPr>
        </p:nvSpPr>
        <p:spPr/>
        <p:txBody>
          <a:bodyPr/>
          <a:lstStyle/>
          <a:p>
            <a:pPr>
              <a:defRPr/>
            </a:pPr>
            <a:fld id="{9C52DF8F-3F9B-43DA-85A7-1DD02717D162}" type="slidenum">
              <a:rPr lang="es-CR" smtClean="0"/>
              <a:pPr>
                <a:defRPr/>
              </a:pPr>
              <a:t>19</a:t>
            </a:fld>
            <a:endParaRPr lang="es-CR"/>
          </a:p>
        </p:txBody>
      </p:sp>
      <p:graphicFrame>
        <p:nvGraphicFramePr>
          <p:cNvPr id="9" name="Marcador de contenido 8">
            <a:extLst>
              <a:ext uri="{FF2B5EF4-FFF2-40B4-BE49-F238E27FC236}">
                <a16:creationId xmlns:a16="http://schemas.microsoft.com/office/drawing/2014/main" id="{637E816A-4CEE-4329-8A9A-1709B234E12D}"/>
              </a:ext>
            </a:extLst>
          </p:cNvPr>
          <p:cNvGraphicFramePr>
            <a:graphicFrameLocks noGrp="1"/>
          </p:cNvGraphicFramePr>
          <p:nvPr>
            <p:ph idx="1"/>
            <p:extLst>
              <p:ext uri="{D42A27DB-BD31-4B8C-83A1-F6EECF244321}">
                <p14:modId xmlns:p14="http://schemas.microsoft.com/office/powerpoint/2010/main" val="214849405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3422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F818EB78-680B-4F87-B3A8-7EF4A8138774}"/>
              </a:ext>
            </a:extLst>
          </p:cNvPr>
          <p:cNvSpPr>
            <a:spLocks noGrp="1"/>
          </p:cNvSpPr>
          <p:nvPr>
            <p:ph type="title"/>
          </p:nvPr>
        </p:nvSpPr>
        <p:spPr>
          <a:xfrm>
            <a:off x="482600" y="1698171"/>
            <a:ext cx="2971546" cy="4516360"/>
          </a:xfrm>
        </p:spPr>
        <p:txBody>
          <a:bodyPr anchor="t">
            <a:normAutofit/>
          </a:bodyPr>
          <a:lstStyle/>
          <a:p>
            <a:br>
              <a:rPr lang="es-CR" sz="3100"/>
            </a:br>
            <a:r>
              <a:rPr lang="es-CR" sz="3100"/>
              <a:t>TEMAS PARA EL ANÁLISIS</a:t>
            </a:r>
          </a:p>
        </p:txBody>
      </p:sp>
      <p:sp>
        <p:nvSpPr>
          <p:cNvPr id="11" name="Rectangle 10">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25642" y="741074"/>
            <a:ext cx="687472"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12651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826041" y="-81546"/>
            <a:ext cx="1827638" cy="1032742"/>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Rectangle 16">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909679" y="502817"/>
            <a:ext cx="645368"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Marcador de contenido 2">
            <a:extLst>
              <a:ext uri="{FF2B5EF4-FFF2-40B4-BE49-F238E27FC236}">
                <a16:creationId xmlns:a16="http://schemas.microsoft.com/office/drawing/2014/main" id="{5443E367-A88B-464A-B796-9C164B8F977A}"/>
              </a:ext>
            </a:extLst>
          </p:cNvPr>
          <p:cNvSpPr>
            <a:spLocks noGrp="1"/>
          </p:cNvSpPr>
          <p:nvPr>
            <p:ph idx="1"/>
          </p:nvPr>
        </p:nvSpPr>
        <p:spPr>
          <a:xfrm>
            <a:off x="3635896" y="1240926"/>
            <a:ext cx="5025503" cy="4973606"/>
          </a:xfrm>
        </p:spPr>
        <p:txBody>
          <a:bodyPr>
            <a:noAutofit/>
          </a:bodyPr>
          <a:lstStyle/>
          <a:p>
            <a:r>
              <a:rPr lang="es-CR" sz="2000" b="0" i="0" u="none" strike="noStrike" baseline="0" dirty="0">
                <a:latin typeface="GillSans"/>
              </a:rPr>
              <a:t>Definir los términos </a:t>
            </a:r>
            <a:r>
              <a:rPr lang="es-CR" sz="2000" b="0" i="1" u="none" strike="noStrike" baseline="0" dirty="0">
                <a:latin typeface="GillSans-Italic"/>
              </a:rPr>
              <a:t>globalización </a:t>
            </a:r>
            <a:r>
              <a:rPr lang="es-CR" sz="2000" b="0" i="0" u="none" strike="noStrike" baseline="0" dirty="0">
                <a:latin typeface="GillSans"/>
              </a:rPr>
              <a:t>y </a:t>
            </a:r>
            <a:r>
              <a:rPr lang="es-CR" sz="2000" b="0" i="1" u="none" strike="noStrike" baseline="0" dirty="0">
                <a:latin typeface="GillSans-Italic"/>
              </a:rPr>
              <a:t>negocios internacionales </a:t>
            </a:r>
            <a:r>
              <a:rPr lang="es-CR" sz="2000" b="0" i="0" u="none" strike="noStrike" baseline="0" dirty="0">
                <a:latin typeface="GillSans"/>
              </a:rPr>
              <a:t>y mostrar cómo se afectan mutuamente</a:t>
            </a:r>
          </a:p>
          <a:p>
            <a:r>
              <a:rPr lang="es-CR" sz="2000" b="0" i="0" u="none" strike="noStrike" baseline="0" dirty="0">
                <a:latin typeface="GillSans"/>
              </a:rPr>
              <a:t>Entender por qué las empresas participan en negocios internacionales y por qué  se ha acelerado el crecimiento de éstos </a:t>
            </a:r>
          </a:p>
          <a:p>
            <a:r>
              <a:rPr lang="es-CR" sz="2000" b="0" i="0" u="none" strike="noStrike" baseline="0" dirty="0">
                <a:latin typeface="GillSans"/>
              </a:rPr>
              <a:t>Analizar las principales críticas de la globalización </a:t>
            </a:r>
            <a:r>
              <a:rPr lang="es-CR" sz="2000" b="0" i="0" u="none" strike="noStrike" baseline="0" dirty="0">
                <a:latin typeface="MathematicalPi-Six"/>
              </a:rPr>
              <a:t> </a:t>
            </a:r>
          </a:p>
          <a:p>
            <a:r>
              <a:rPr lang="es-CR" sz="2000" b="0" i="0" u="none" strike="noStrike" baseline="0" dirty="0">
                <a:latin typeface="GillSans"/>
              </a:rPr>
              <a:t>Familiarizarse con las diferentes  formas en que una empresa puede conseguir sus objetivos globales </a:t>
            </a:r>
          </a:p>
          <a:p>
            <a:r>
              <a:rPr lang="es-CR" sz="2000" b="0" i="0" u="none" strike="noStrike" baseline="0" dirty="0">
                <a:latin typeface="GillSans"/>
              </a:rPr>
              <a:t>Aplicar las disciplinas de las ciencias sociales para entender las diferencias entre  negocios nacionales e internacionales.</a:t>
            </a:r>
          </a:p>
        </p:txBody>
      </p:sp>
      <p:sp>
        <p:nvSpPr>
          <p:cNvPr id="4" name="Marcador de número de diapositiva 3">
            <a:extLst>
              <a:ext uri="{FF2B5EF4-FFF2-40B4-BE49-F238E27FC236}">
                <a16:creationId xmlns:a16="http://schemas.microsoft.com/office/drawing/2014/main" id="{F962362A-4433-4BD8-A255-5D4676D75229}"/>
              </a:ext>
            </a:extLst>
          </p:cNvPr>
          <p:cNvSpPr>
            <a:spLocks noGrp="1"/>
          </p:cNvSpPr>
          <p:nvPr>
            <p:ph type="sldNum" sz="quarter" idx="12"/>
          </p:nvPr>
        </p:nvSpPr>
        <p:spPr>
          <a:xfrm>
            <a:off x="6603999" y="6356350"/>
            <a:ext cx="2057400" cy="365125"/>
          </a:xfrm>
        </p:spPr>
        <p:txBody>
          <a:bodyPr>
            <a:normAutofit/>
          </a:bodyPr>
          <a:lstStyle/>
          <a:p>
            <a:pPr>
              <a:spcAft>
                <a:spcPts val="600"/>
              </a:spcAft>
              <a:defRPr/>
            </a:pPr>
            <a:fld id="{9C52DF8F-3F9B-43DA-85A7-1DD02717D162}" type="slidenum">
              <a:rPr lang="es-CR" smtClean="0"/>
              <a:pPr>
                <a:spcAft>
                  <a:spcPts val="600"/>
                </a:spcAft>
                <a:defRPr/>
              </a:pPr>
              <a:t>2</a:t>
            </a:fld>
            <a:endParaRPr lang="es-CR"/>
          </a:p>
        </p:txBody>
      </p:sp>
      <p:sp>
        <p:nvSpPr>
          <p:cNvPr id="19" name="Isosceles Triangle 18">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6567" y="6115501"/>
            <a:ext cx="1120885"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Isosceles Triangle 20">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5472" y="6453143"/>
            <a:ext cx="611178"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140436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642938" y="2571750"/>
            <a:ext cx="7772400" cy="1362075"/>
          </a:xfrm>
        </p:spPr>
        <p:txBody>
          <a:bodyPr/>
          <a:lstStyle/>
          <a:p>
            <a:pPr>
              <a:defRPr/>
            </a:pPr>
            <a:r>
              <a:rPr lang="es-CR" dirty="0"/>
              <a:t>Globalización y Sociedad</a:t>
            </a:r>
          </a:p>
        </p:txBody>
      </p:sp>
      <p:sp>
        <p:nvSpPr>
          <p:cNvPr id="5" name="4 Marcador de texto"/>
          <p:cNvSpPr>
            <a:spLocks noGrp="1"/>
          </p:cNvSpPr>
          <p:nvPr>
            <p:ph type="body" idx="1"/>
          </p:nvPr>
        </p:nvSpPr>
        <p:spPr>
          <a:xfrm>
            <a:off x="714375" y="4214813"/>
            <a:ext cx="7772400" cy="549275"/>
          </a:xfrm>
        </p:spPr>
        <p:txBody>
          <a:bodyPr/>
          <a:lstStyle/>
          <a:p>
            <a:pPr>
              <a:defRPr/>
            </a:pPr>
            <a:r>
              <a:rPr lang="es-CR" dirty="0" err="1"/>
              <a:t>Daniels</a:t>
            </a:r>
            <a:r>
              <a:rPr lang="es-CR" dirty="0"/>
              <a:t> &amp; </a:t>
            </a:r>
            <a:r>
              <a:rPr lang="es-CR" dirty="0" err="1"/>
              <a:t>Radebaugh</a:t>
            </a:r>
            <a:r>
              <a:rPr lang="es-CR" dirty="0"/>
              <a:t>, 2010, Cap. 5</a:t>
            </a:r>
          </a:p>
        </p:txBody>
      </p:sp>
      <p:sp>
        <p:nvSpPr>
          <p:cNvPr id="2" name="Marcador de número de diapositiva 1"/>
          <p:cNvSpPr>
            <a:spLocks noGrp="1"/>
          </p:cNvSpPr>
          <p:nvPr>
            <p:ph type="sldNum" sz="quarter" idx="12"/>
          </p:nvPr>
        </p:nvSpPr>
        <p:spPr/>
        <p:txBody>
          <a:bodyPr/>
          <a:lstStyle/>
          <a:p>
            <a:pPr>
              <a:defRPr/>
            </a:pPr>
            <a:fld id="{FEB76648-6351-463B-AC7C-A679F7B9479B}" type="slidenum">
              <a:rPr lang="es-CR" smtClean="0"/>
              <a:pPr>
                <a:defRPr/>
              </a:pPr>
              <a:t>20</a:t>
            </a:fld>
            <a:endParaRPr lang="es-C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216299E-08BC-45EF-B80B-81CCFF541940}"/>
              </a:ext>
            </a:extLst>
          </p:cNvPr>
          <p:cNvPicPr>
            <a:picLocks noChangeAspect="1"/>
          </p:cNvPicPr>
          <p:nvPr/>
        </p:nvPicPr>
        <p:blipFill>
          <a:blip r:embed="rId2"/>
          <a:stretch>
            <a:fillRect/>
          </a:stretch>
        </p:blipFill>
        <p:spPr>
          <a:xfrm>
            <a:off x="620350" y="2107013"/>
            <a:ext cx="5611368" cy="4552188"/>
          </a:xfrm>
          <a:prstGeom prst="rect">
            <a:avLst/>
          </a:prstGeom>
        </p:spPr>
      </p:pic>
      <p:sp>
        <p:nvSpPr>
          <p:cNvPr id="18434" name="3 Título"/>
          <p:cNvSpPr>
            <a:spLocks noGrp="1"/>
          </p:cNvSpPr>
          <p:nvPr>
            <p:ph type="title"/>
          </p:nvPr>
        </p:nvSpPr>
        <p:spPr>
          <a:solidFill>
            <a:schemeClr val="accent1">
              <a:lumMod val="40000"/>
              <a:lumOff val="60000"/>
            </a:schemeClr>
          </a:solidFill>
        </p:spPr>
        <p:txBody>
          <a:bodyPr/>
          <a:lstStyle/>
          <a:p>
            <a:pPr eaLnBrk="1" hangingPunct="1">
              <a:defRPr/>
            </a:pPr>
            <a:r>
              <a:rPr lang="es-CR" b="1" dirty="0"/>
              <a:t>Introducción</a:t>
            </a:r>
          </a:p>
        </p:txBody>
      </p:sp>
      <p:sp>
        <p:nvSpPr>
          <p:cNvPr id="2" name="Marcador de número de diapositiva 1"/>
          <p:cNvSpPr>
            <a:spLocks noGrp="1"/>
          </p:cNvSpPr>
          <p:nvPr>
            <p:ph type="sldNum" sz="quarter" idx="12"/>
          </p:nvPr>
        </p:nvSpPr>
        <p:spPr/>
        <p:txBody>
          <a:bodyPr/>
          <a:lstStyle/>
          <a:p>
            <a:pPr>
              <a:defRPr/>
            </a:pPr>
            <a:fld id="{AE7EACC2-0B27-42FE-BB77-DA90C38C97F8}" type="slidenum">
              <a:rPr lang="es-CR" smtClean="0"/>
              <a:pPr>
                <a:defRPr/>
              </a:pPr>
              <a:t>21</a:t>
            </a:fld>
            <a:endParaRPr lang="es-CR"/>
          </a:p>
        </p:txBody>
      </p:sp>
      <p:sp>
        <p:nvSpPr>
          <p:cNvPr id="16" name="TextBox 15">
            <a:extLst>
              <a:ext uri="{FF2B5EF4-FFF2-40B4-BE49-F238E27FC236}">
                <a16:creationId xmlns:a16="http://schemas.microsoft.com/office/drawing/2014/main" id="{F96951CB-B3A5-4FFE-8A98-19BDC8BDA537}"/>
              </a:ext>
            </a:extLst>
          </p:cNvPr>
          <p:cNvSpPr txBox="1"/>
          <p:nvPr/>
        </p:nvSpPr>
        <p:spPr>
          <a:xfrm>
            <a:off x="6231718" y="3429000"/>
            <a:ext cx="2133600"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dirty="0"/>
              <a:t>Fig. 5.1 </a:t>
            </a:r>
            <a:r>
              <a:rPr lang="es-CR" sz="1400" dirty="0"/>
              <a:t>Influencias</a:t>
            </a:r>
            <a:r>
              <a:rPr lang="en-US" sz="1400" dirty="0"/>
              <a:t> del pa</a:t>
            </a:r>
            <a:r>
              <a:rPr lang="es-ES" sz="1400" dirty="0" err="1"/>
              <a:t>ís</a:t>
            </a:r>
            <a:r>
              <a:rPr lang="es-ES" sz="1400" dirty="0"/>
              <a:t>  de origen y el país anfitrión en la asignación de la IED</a:t>
            </a:r>
            <a:endParaRPr lang="es-CR" sz="1400" dirty="0"/>
          </a:p>
        </p:txBody>
      </p:sp>
      <p:pic>
        <p:nvPicPr>
          <p:cNvPr id="5" name="Picture 4">
            <a:extLst>
              <a:ext uri="{FF2B5EF4-FFF2-40B4-BE49-F238E27FC236}">
                <a16:creationId xmlns:a16="http://schemas.microsoft.com/office/drawing/2014/main" id="{66E1B74F-0767-454F-8904-0B2913542BBF}"/>
              </a:ext>
            </a:extLst>
          </p:cNvPr>
          <p:cNvPicPr>
            <a:picLocks noChangeAspect="1"/>
          </p:cNvPicPr>
          <p:nvPr/>
        </p:nvPicPr>
        <p:blipFill>
          <a:blip r:embed="rId3"/>
          <a:stretch>
            <a:fillRect/>
          </a:stretch>
        </p:blipFill>
        <p:spPr>
          <a:xfrm>
            <a:off x="954131" y="4990667"/>
            <a:ext cx="5277587" cy="8573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1 Título"/>
          <p:cNvSpPr>
            <a:spLocks noGrp="1"/>
          </p:cNvSpPr>
          <p:nvPr>
            <p:ph type="title"/>
          </p:nvPr>
        </p:nvSpPr>
        <p:spPr>
          <a:xfrm>
            <a:off x="1436916" y="149908"/>
            <a:ext cx="6183084" cy="696516"/>
          </a:xfr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s-CR" altLang="es-CR" sz="3200" b="1" dirty="0">
                <a:solidFill>
                  <a:schemeClr val="tx1"/>
                </a:solidFill>
                <a:latin typeface="+mj-lt"/>
                <a:ea typeface="+mj-ea"/>
                <a:cs typeface="+mj-cs"/>
              </a:rPr>
              <a:t>Evaluación del impacto de la IED</a:t>
            </a:r>
          </a:p>
        </p:txBody>
      </p:sp>
      <p:sp>
        <p:nvSpPr>
          <p:cNvPr id="4" name="Marcador de número de diapositiva 3"/>
          <p:cNvSpPr>
            <a:spLocks noGrp="1"/>
          </p:cNvSpPr>
          <p:nvPr>
            <p:ph type="sldNum" sz="quarter" idx="12"/>
          </p:nvPr>
        </p:nvSpPr>
        <p:spPr/>
        <p:txBody>
          <a:bodyPr/>
          <a:lstStyle/>
          <a:p>
            <a:fld id="{E0332B91-699C-4C44-8B4C-C2224659C8BE}" type="slidenum">
              <a:rPr lang="es-CR" smtClean="0"/>
              <a:pPr/>
              <a:t>22</a:t>
            </a:fld>
            <a:endParaRPr lang="es-CR"/>
          </a:p>
        </p:txBody>
      </p:sp>
      <p:grpSp>
        <p:nvGrpSpPr>
          <p:cNvPr id="3" name="Group 2">
            <a:extLst>
              <a:ext uri="{FF2B5EF4-FFF2-40B4-BE49-F238E27FC236}">
                <a16:creationId xmlns:a16="http://schemas.microsoft.com/office/drawing/2014/main" id="{4301BB25-1F6A-4ED1-AFAC-3A6799D854F7}"/>
              </a:ext>
            </a:extLst>
          </p:cNvPr>
          <p:cNvGrpSpPr/>
          <p:nvPr/>
        </p:nvGrpSpPr>
        <p:grpSpPr>
          <a:xfrm>
            <a:off x="827584" y="1824128"/>
            <a:ext cx="8051263" cy="4712608"/>
            <a:chOff x="827584" y="1824128"/>
            <a:chExt cx="8051263" cy="4712608"/>
          </a:xfrm>
        </p:grpSpPr>
        <p:sp>
          <p:nvSpPr>
            <p:cNvPr id="6" name="Rectangle 5">
              <a:extLst>
                <a:ext uri="{FF2B5EF4-FFF2-40B4-BE49-F238E27FC236}">
                  <a16:creationId xmlns:a16="http://schemas.microsoft.com/office/drawing/2014/main" id="{FAFD5F0C-9170-462C-B623-7D3B16AB17C5}"/>
                </a:ext>
              </a:extLst>
            </p:cNvPr>
            <p:cNvSpPr/>
            <p:nvPr/>
          </p:nvSpPr>
          <p:spPr>
            <a:xfrm>
              <a:off x="827584" y="1824128"/>
              <a:ext cx="8051263" cy="4712608"/>
            </a:xfrm>
            <a:prstGeom prst="rect">
              <a:avLst/>
            </a:prstGeom>
            <a:ln w="22225">
              <a:solidFill>
                <a:schemeClr val="accent6">
                  <a:lumMod val="60000"/>
                  <a:lumOff val="40000"/>
                </a:schemeClr>
              </a:solidFill>
            </a:ln>
          </p:spPr>
          <p:txBody>
            <a:bodyPr/>
            <a:lstStyle/>
            <a:p>
              <a:endParaRPr lang="es-CR"/>
            </a:p>
          </p:txBody>
        </p:sp>
        <p:sp>
          <p:nvSpPr>
            <p:cNvPr id="7" name="Freeform: Shape 6">
              <a:extLst>
                <a:ext uri="{FF2B5EF4-FFF2-40B4-BE49-F238E27FC236}">
                  <a16:creationId xmlns:a16="http://schemas.microsoft.com/office/drawing/2014/main" id="{B44469DE-4AB0-4049-B127-DF6DE7D528EC}"/>
                </a:ext>
              </a:extLst>
            </p:cNvPr>
            <p:cNvSpPr/>
            <p:nvPr/>
          </p:nvSpPr>
          <p:spPr>
            <a:xfrm>
              <a:off x="7057883" y="3232250"/>
              <a:ext cx="174512" cy="2187217"/>
            </a:xfrm>
            <a:custGeom>
              <a:avLst/>
              <a:gdLst/>
              <a:ahLst/>
              <a:cxnLst/>
              <a:rect l="0" t="0" r="0" b="0"/>
              <a:pathLst>
                <a:path>
                  <a:moveTo>
                    <a:pt x="0" y="0"/>
                  </a:moveTo>
                  <a:lnTo>
                    <a:pt x="0" y="2187217"/>
                  </a:lnTo>
                  <a:lnTo>
                    <a:pt x="174512" y="218721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s-CR"/>
            </a:p>
          </p:txBody>
        </p:sp>
        <p:sp>
          <p:nvSpPr>
            <p:cNvPr id="8" name="Freeform: Shape 7">
              <a:extLst>
                <a:ext uri="{FF2B5EF4-FFF2-40B4-BE49-F238E27FC236}">
                  <a16:creationId xmlns:a16="http://schemas.microsoft.com/office/drawing/2014/main" id="{B5B33E6D-732E-45FD-9F71-E413622A66F8}"/>
                </a:ext>
              </a:extLst>
            </p:cNvPr>
            <p:cNvSpPr/>
            <p:nvPr/>
          </p:nvSpPr>
          <p:spPr>
            <a:xfrm>
              <a:off x="7057883" y="3232250"/>
              <a:ext cx="174512" cy="1361193"/>
            </a:xfrm>
            <a:custGeom>
              <a:avLst/>
              <a:gdLst/>
              <a:ahLst/>
              <a:cxnLst/>
              <a:rect l="0" t="0" r="0" b="0"/>
              <a:pathLst>
                <a:path>
                  <a:moveTo>
                    <a:pt x="0" y="0"/>
                  </a:moveTo>
                  <a:lnTo>
                    <a:pt x="0" y="1361193"/>
                  </a:lnTo>
                  <a:lnTo>
                    <a:pt x="174512" y="136119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s-CR"/>
            </a:p>
          </p:txBody>
        </p:sp>
        <p:sp>
          <p:nvSpPr>
            <p:cNvPr id="9" name="Freeform: Shape 8">
              <a:extLst>
                <a:ext uri="{FF2B5EF4-FFF2-40B4-BE49-F238E27FC236}">
                  <a16:creationId xmlns:a16="http://schemas.microsoft.com/office/drawing/2014/main" id="{97F6B956-3570-4FCF-B464-B8ACA1120660}"/>
                </a:ext>
              </a:extLst>
            </p:cNvPr>
            <p:cNvSpPr/>
            <p:nvPr/>
          </p:nvSpPr>
          <p:spPr>
            <a:xfrm>
              <a:off x="7057883" y="3232250"/>
              <a:ext cx="174512" cy="535170"/>
            </a:xfrm>
            <a:custGeom>
              <a:avLst/>
              <a:gdLst/>
              <a:ahLst/>
              <a:cxnLst/>
              <a:rect l="0" t="0" r="0" b="0"/>
              <a:pathLst>
                <a:path>
                  <a:moveTo>
                    <a:pt x="0" y="0"/>
                  </a:moveTo>
                  <a:lnTo>
                    <a:pt x="0" y="535170"/>
                  </a:lnTo>
                  <a:lnTo>
                    <a:pt x="174512" y="53517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s-CR"/>
            </a:p>
          </p:txBody>
        </p:sp>
        <p:sp>
          <p:nvSpPr>
            <p:cNvPr id="10" name="Freeform: Shape 9">
              <a:extLst>
                <a:ext uri="{FF2B5EF4-FFF2-40B4-BE49-F238E27FC236}">
                  <a16:creationId xmlns:a16="http://schemas.microsoft.com/office/drawing/2014/main" id="{33A07F08-46CD-41C0-93D4-584D5004BF99}"/>
                </a:ext>
              </a:extLst>
            </p:cNvPr>
            <p:cNvSpPr/>
            <p:nvPr/>
          </p:nvSpPr>
          <p:spPr>
            <a:xfrm>
              <a:off x="4707788" y="2406226"/>
              <a:ext cx="2815460" cy="244316"/>
            </a:xfrm>
            <a:custGeom>
              <a:avLst/>
              <a:gdLst/>
              <a:ahLst/>
              <a:cxnLst/>
              <a:rect l="0" t="0" r="0" b="0"/>
              <a:pathLst>
                <a:path>
                  <a:moveTo>
                    <a:pt x="0" y="0"/>
                  </a:moveTo>
                  <a:lnTo>
                    <a:pt x="0" y="122158"/>
                  </a:lnTo>
                  <a:lnTo>
                    <a:pt x="2815460" y="122158"/>
                  </a:lnTo>
                  <a:lnTo>
                    <a:pt x="2815460" y="24431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s-CR"/>
            </a:p>
          </p:txBody>
        </p:sp>
        <p:sp>
          <p:nvSpPr>
            <p:cNvPr id="11" name="Freeform: Shape 10">
              <a:extLst>
                <a:ext uri="{FF2B5EF4-FFF2-40B4-BE49-F238E27FC236}">
                  <a16:creationId xmlns:a16="http://schemas.microsoft.com/office/drawing/2014/main" id="{15AEE730-8797-48E0-9D8B-3B1AE11CE500}"/>
                </a:ext>
              </a:extLst>
            </p:cNvPr>
            <p:cNvSpPr/>
            <p:nvPr/>
          </p:nvSpPr>
          <p:spPr>
            <a:xfrm>
              <a:off x="5650153" y="3232250"/>
              <a:ext cx="174512" cy="1361193"/>
            </a:xfrm>
            <a:custGeom>
              <a:avLst/>
              <a:gdLst/>
              <a:ahLst/>
              <a:cxnLst/>
              <a:rect l="0" t="0" r="0" b="0"/>
              <a:pathLst>
                <a:path>
                  <a:moveTo>
                    <a:pt x="0" y="0"/>
                  </a:moveTo>
                  <a:lnTo>
                    <a:pt x="0" y="1361193"/>
                  </a:lnTo>
                  <a:lnTo>
                    <a:pt x="174512" y="136119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s-CR"/>
            </a:p>
          </p:txBody>
        </p:sp>
        <p:sp>
          <p:nvSpPr>
            <p:cNvPr id="12" name="Freeform: Shape 11">
              <a:extLst>
                <a:ext uri="{FF2B5EF4-FFF2-40B4-BE49-F238E27FC236}">
                  <a16:creationId xmlns:a16="http://schemas.microsoft.com/office/drawing/2014/main" id="{1B0F456B-ABAD-4D72-A191-848E71054381}"/>
                </a:ext>
              </a:extLst>
            </p:cNvPr>
            <p:cNvSpPr/>
            <p:nvPr/>
          </p:nvSpPr>
          <p:spPr>
            <a:xfrm>
              <a:off x="5650153" y="3232250"/>
              <a:ext cx="174512" cy="535170"/>
            </a:xfrm>
            <a:custGeom>
              <a:avLst/>
              <a:gdLst/>
              <a:ahLst/>
              <a:cxnLst/>
              <a:rect l="0" t="0" r="0" b="0"/>
              <a:pathLst>
                <a:path>
                  <a:moveTo>
                    <a:pt x="0" y="0"/>
                  </a:moveTo>
                  <a:lnTo>
                    <a:pt x="0" y="535170"/>
                  </a:lnTo>
                  <a:lnTo>
                    <a:pt x="174512" y="53517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s-CR"/>
            </a:p>
          </p:txBody>
        </p:sp>
        <p:sp>
          <p:nvSpPr>
            <p:cNvPr id="13" name="Freeform: Shape 12">
              <a:extLst>
                <a:ext uri="{FF2B5EF4-FFF2-40B4-BE49-F238E27FC236}">
                  <a16:creationId xmlns:a16="http://schemas.microsoft.com/office/drawing/2014/main" id="{2961FBE7-380C-4B51-BECA-B5EC4740297C}"/>
                </a:ext>
              </a:extLst>
            </p:cNvPr>
            <p:cNvSpPr/>
            <p:nvPr/>
          </p:nvSpPr>
          <p:spPr>
            <a:xfrm>
              <a:off x="4707788" y="2406226"/>
              <a:ext cx="1407730" cy="244316"/>
            </a:xfrm>
            <a:custGeom>
              <a:avLst/>
              <a:gdLst/>
              <a:ahLst/>
              <a:cxnLst/>
              <a:rect l="0" t="0" r="0" b="0"/>
              <a:pathLst>
                <a:path>
                  <a:moveTo>
                    <a:pt x="0" y="0"/>
                  </a:moveTo>
                  <a:lnTo>
                    <a:pt x="0" y="122158"/>
                  </a:lnTo>
                  <a:lnTo>
                    <a:pt x="1407730" y="122158"/>
                  </a:lnTo>
                  <a:lnTo>
                    <a:pt x="1407730" y="24431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s-CR"/>
            </a:p>
          </p:txBody>
        </p:sp>
        <p:sp>
          <p:nvSpPr>
            <p:cNvPr id="14" name="Freeform: Shape 13">
              <a:extLst>
                <a:ext uri="{FF2B5EF4-FFF2-40B4-BE49-F238E27FC236}">
                  <a16:creationId xmlns:a16="http://schemas.microsoft.com/office/drawing/2014/main" id="{92912261-E8F5-4D47-9667-5C5F71EE4BFB}"/>
                </a:ext>
              </a:extLst>
            </p:cNvPr>
            <p:cNvSpPr/>
            <p:nvPr/>
          </p:nvSpPr>
          <p:spPr>
            <a:xfrm>
              <a:off x="4240631" y="3237159"/>
              <a:ext cx="176303" cy="2182307"/>
            </a:xfrm>
            <a:custGeom>
              <a:avLst/>
              <a:gdLst/>
              <a:ahLst/>
              <a:cxnLst/>
              <a:rect l="0" t="0" r="0" b="0"/>
              <a:pathLst>
                <a:path>
                  <a:moveTo>
                    <a:pt x="0" y="0"/>
                  </a:moveTo>
                  <a:lnTo>
                    <a:pt x="0" y="2182307"/>
                  </a:lnTo>
                  <a:lnTo>
                    <a:pt x="176303" y="218230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s-CR"/>
            </a:p>
          </p:txBody>
        </p:sp>
        <p:sp>
          <p:nvSpPr>
            <p:cNvPr id="15" name="Freeform: Shape 14">
              <a:extLst>
                <a:ext uri="{FF2B5EF4-FFF2-40B4-BE49-F238E27FC236}">
                  <a16:creationId xmlns:a16="http://schemas.microsoft.com/office/drawing/2014/main" id="{7CF1144A-5D0E-4216-A74F-8E776BACC0DC}"/>
                </a:ext>
              </a:extLst>
            </p:cNvPr>
            <p:cNvSpPr/>
            <p:nvPr/>
          </p:nvSpPr>
          <p:spPr>
            <a:xfrm>
              <a:off x="4240631" y="3237159"/>
              <a:ext cx="176303" cy="1356284"/>
            </a:xfrm>
            <a:custGeom>
              <a:avLst/>
              <a:gdLst/>
              <a:ahLst/>
              <a:cxnLst/>
              <a:rect l="0" t="0" r="0" b="0"/>
              <a:pathLst>
                <a:path>
                  <a:moveTo>
                    <a:pt x="0" y="0"/>
                  </a:moveTo>
                  <a:lnTo>
                    <a:pt x="0" y="1356284"/>
                  </a:lnTo>
                  <a:lnTo>
                    <a:pt x="176303" y="135628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s-CR"/>
            </a:p>
          </p:txBody>
        </p:sp>
        <p:sp>
          <p:nvSpPr>
            <p:cNvPr id="16" name="Freeform: Shape 15">
              <a:extLst>
                <a:ext uri="{FF2B5EF4-FFF2-40B4-BE49-F238E27FC236}">
                  <a16:creationId xmlns:a16="http://schemas.microsoft.com/office/drawing/2014/main" id="{CA8D06B0-171D-474A-B645-CDBAEB612CAE}"/>
                </a:ext>
              </a:extLst>
            </p:cNvPr>
            <p:cNvSpPr/>
            <p:nvPr/>
          </p:nvSpPr>
          <p:spPr>
            <a:xfrm>
              <a:off x="4240631" y="3237159"/>
              <a:ext cx="176303" cy="530260"/>
            </a:xfrm>
            <a:custGeom>
              <a:avLst/>
              <a:gdLst/>
              <a:ahLst/>
              <a:cxnLst/>
              <a:rect l="0" t="0" r="0" b="0"/>
              <a:pathLst>
                <a:path>
                  <a:moveTo>
                    <a:pt x="0" y="0"/>
                  </a:moveTo>
                  <a:lnTo>
                    <a:pt x="0" y="530260"/>
                  </a:lnTo>
                  <a:lnTo>
                    <a:pt x="176303" y="53026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s-CR"/>
            </a:p>
          </p:txBody>
        </p:sp>
        <p:sp>
          <p:nvSpPr>
            <p:cNvPr id="17" name="Freeform: Shape 16">
              <a:extLst>
                <a:ext uri="{FF2B5EF4-FFF2-40B4-BE49-F238E27FC236}">
                  <a16:creationId xmlns:a16="http://schemas.microsoft.com/office/drawing/2014/main" id="{11F4143E-68DC-4C83-9541-952040D29CCF}"/>
                </a:ext>
              </a:extLst>
            </p:cNvPr>
            <p:cNvSpPr/>
            <p:nvPr/>
          </p:nvSpPr>
          <p:spPr>
            <a:xfrm>
              <a:off x="4660277" y="2406226"/>
              <a:ext cx="91440" cy="249226"/>
            </a:xfrm>
            <a:custGeom>
              <a:avLst/>
              <a:gdLst/>
              <a:ahLst/>
              <a:cxnLst/>
              <a:rect l="0" t="0" r="0" b="0"/>
              <a:pathLst>
                <a:path>
                  <a:moveTo>
                    <a:pt x="47511" y="0"/>
                  </a:moveTo>
                  <a:lnTo>
                    <a:pt x="47511" y="127068"/>
                  </a:lnTo>
                  <a:lnTo>
                    <a:pt x="45720" y="127068"/>
                  </a:lnTo>
                  <a:lnTo>
                    <a:pt x="45720" y="24922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s-CR"/>
            </a:p>
          </p:txBody>
        </p:sp>
        <p:sp>
          <p:nvSpPr>
            <p:cNvPr id="18" name="Freeform: Shape 17">
              <a:extLst>
                <a:ext uri="{FF2B5EF4-FFF2-40B4-BE49-F238E27FC236}">
                  <a16:creationId xmlns:a16="http://schemas.microsoft.com/office/drawing/2014/main" id="{8A489E31-C903-41CB-84FC-039AC8DC8F1F}"/>
                </a:ext>
              </a:extLst>
            </p:cNvPr>
            <p:cNvSpPr/>
            <p:nvPr/>
          </p:nvSpPr>
          <p:spPr>
            <a:xfrm>
              <a:off x="2834693" y="3232250"/>
              <a:ext cx="174512" cy="2187217"/>
            </a:xfrm>
            <a:custGeom>
              <a:avLst/>
              <a:gdLst/>
              <a:ahLst/>
              <a:cxnLst/>
              <a:rect l="0" t="0" r="0" b="0"/>
              <a:pathLst>
                <a:path>
                  <a:moveTo>
                    <a:pt x="0" y="0"/>
                  </a:moveTo>
                  <a:lnTo>
                    <a:pt x="0" y="2187217"/>
                  </a:lnTo>
                  <a:lnTo>
                    <a:pt x="174512" y="218721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s-CR"/>
            </a:p>
          </p:txBody>
        </p:sp>
        <p:sp>
          <p:nvSpPr>
            <p:cNvPr id="19" name="Freeform: Shape 18">
              <a:extLst>
                <a:ext uri="{FF2B5EF4-FFF2-40B4-BE49-F238E27FC236}">
                  <a16:creationId xmlns:a16="http://schemas.microsoft.com/office/drawing/2014/main" id="{81BD8DF9-FA19-44A1-937C-9A5A5091700F}"/>
                </a:ext>
              </a:extLst>
            </p:cNvPr>
            <p:cNvSpPr/>
            <p:nvPr/>
          </p:nvSpPr>
          <p:spPr>
            <a:xfrm>
              <a:off x="2834693" y="3232250"/>
              <a:ext cx="174512" cy="1361193"/>
            </a:xfrm>
            <a:custGeom>
              <a:avLst/>
              <a:gdLst/>
              <a:ahLst/>
              <a:cxnLst/>
              <a:rect l="0" t="0" r="0" b="0"/>
              <a:pathLst>
                <a:path>
                  <a:moveTo>
                    <a:pt x="0" y="0"/>
                  </a:moveTo>
                  <a:lnTo>
                    <a:pt x="0" y="1361193"/>
                  </a:lnTo>
                  <a:lnTo>
                    <a:pt x="174512" y="136119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s-CR"/>
            </a:p>
          </p:txBody>
        </p:sp>
        <p:sp>
          <p:nvSpPr>
            <p:cNvPr id="20" name="Freeform: Shape 19">
              <a:extLst>
                <a:ext uri="{FF2B5EF4-FFF2-40B4-BE49-F238E27FC236}">
                  <a16:creationId xmlns:a16="http://schemas.microsoft.com/office/drawing/2014/main" id="{EDC83651-1152-4AA6-8A2F-819C0FEA5CFE}"/>
                </a:ext>
              </a:extLst>
            </p:cNvPr>
            <p:cNvSpPr/>
            <p:nvPr/>
          </p:nvSpPr>
          <p:spPr>
            <a:xfrm>
              <a:off x="2834693" y="3232250"/>
              <a:ext cx="174512" cy="535170"/>
            </a:xfrm>
            <a:custGeom>
              <a:avLst/>
              <a:gdLst/>
              <a:ahLst/>
              <a:cxnLst/>
              <a:rect l="0" t="0" r="0" b="0"/>
              <a:pathLst>
                <a:path>
                  <a:moveTo>
                    <a:pt x="0" y="0"/>
                  </a:moveTo>
                  <a:lnTo>
                    <a:pt x="0" y="535170"/>
                  </a:lnTo>
                  <a:lnTo>
                    <a:pt x="174512" y="53517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s-CR"/>
            </a:p>
          </p:txBody>
        </p:sp>
        <p:sp>
          <p:nvSpPr>
            <p:cNvPr id="21" name="Freeform: Shape 20">
              <a:extLst>
                <a:ext uri="{FF2B5EF4-FFF2-40B4-BE49-F238E27FC236}">
                  <a16:creationId xmlns:a16="http://schemas.microsoft.com/office/drawing/2014/main" id="{937BCE15-3590-46C8-A906-D6171B926A97}"/>
                </a:ext>
              </a:extLst>
            </p:cNvPr>
            <p:cNvSpPr/>
            <p:nvPr/>
          </p:nvSpPr>
          <p:spPr>
            <a:xfrm>
              <a:off x="3300058" y="2406226"/>
              <a:ext cx="1407730" cy="244316"/>
            </a:xfrm>
            <a:custGeom>
              <a:avLst/>
              <a:gdLst/>
              <a:ahLst/>
              <a:cxnLst/>
              <a:rect l="0" t="0" r="0" b="0"/>
              <a:pathLst>
                <a:path>
                  <a:moveTo>
                    <a:pt x="1407730" y="0"/>
                  </a:moveTo>
                  <a:lnTo>
                    <a:pt x="1407730" y="122158"/>
                  </a:lnTo>
                  <a:lnTo>
                    <a:pt x="0" y="122158"/>
                  </a:lnTo>
                  <a:lnTo>
                    <a:pt x="0" y="24431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s-CR"/>
            </a:p>
          </p:txBody>
        </p:sp>
        <p:sp>
          <p:nvSpPr>
            <p:cNvPr id="22" name="Freeform: Shape 21">
              <a:extLst>
                <a:ext uri="{FF2B5EF4-FFF2-40B4-BE49-F238E27FC236}">
                  <a16:creationId xmlns:a16="http://schemas.microsoft.com/office/drawing/2014/main" id="{0D5DB6CC-19A3-43AE-94A3-A55871D6EE21}"/>
                </a:ext>
              </a:extLst>
            </p:cNvPr>
            <p:cNvSpPr/>
            <p:nvPr/>
          </p:nvSpPr>
          <p:spPr>
            <a:xfrm>
              <a:off x="1426963" y="3232250"/>
              <a:ext cx="174512" cy="3013240"/>
            </a:xfrm>
            <a:custGeom>
              <a:avLst/>
              <a:gdLst/>
              <a:ahLst/>
              <a:cxnLst/>
              <a:rect l="0" t="0" r="0" b="0"/>
              <a:pathLst>
                <a:path>
                  <a:moveTo>
                    <a:pt x="0" y="0"/>
                  </a:moveTo>
                  <a:lnTo>
                    <a:pt x="0" y="3013240"/>
                  </a:lnTo>
                  <a:lnTo>
                    <a:pt x="174512" y="301324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s-CR"/>
            </a:p>
          </p:txBody>
        </p:sp>
        <p:sp>
          <p:nvSpPr>
            <p:cNvPr id="23" name="Freeform: Shape 22">
              <a:extLst>
                <a:ext uri="{FF2B5EF4-FFF2-40B4-BE49-F238E27FC236}">
                  <a16:creationId xmlns:a16="http://schemas.microsoft.com/office/drawing/2014/main" id="{080D00E0-66AF-4446-AE40-C80337A4BCCA}"/>
                </a:ext>
              </a:extLst>
            </p:cNvPr>
            <p:cNvSpPr/>
            <p:nvPr/>
          </p:nvSpPr>
          <p:spPr>
            <a:xfrm>
              <a:off x="1426963" y="3232250"/>
              <a:ext cx="174512" cy="2187217"/>
            </a:xfrm>
            <a:custGeom>
              <a:avLst/>
              <a:gdLst/>
              <a:ahLst/>
              <a:cxnLst/>
              <a:rect l="0" t="0" r="0" b="0"/>
              <a:pathLst>
                <a:path>
                  <a:moveTo>
                    <a:pt x="0" y="0"/>
                  </a:moveTo>
                  <a:lnTo>
                    <a:pt x="0" y="2187217"/>
                  </a:lnTo>
                  <a:lnTo>
                    <a:pt x="174512" y="218721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s-CR"/>
            </a:p>
          </p:txBody>
        </p:sp>
        <p:sp>
          <p:nvSpPr>
            <p:cNvPr id="24" name="Freeform: Shape 23">
              <a:extLst>
                <a:ext uri="{FF2B5EF4-FFF2-40B4-BE49-F238E27FC236}">
                  <a16:creationId xmlns:a16="http://schemas.microsoft.com/office/drawing/2014/main" id="{CB7A8B7F-A967-4B05-9F0C-01AE47270F43}"/>
                </a:ext>
              </a:extLst>
            </p:cNvPr>
            <p:cNvSpPr/>
            <p:nvPr/>
          </p:nvSpPr>
          <p:spPr>
            <a:xfrm>
              <a:off x="1426963" y="3232250"/>
              <a:ext cx="174512" cy="1361193"/>
            </a:xfrm>
            <a:custGeom>
              <a:avLst/>
              <a:gdLst/>
              <a:ahLst/>
              <a:cxnLst/>
              <a:rect l="0" t="0" r="0" b="0"/>
              <a:pathLst>
                <a:path>
                  <a:moveTo>
                    <a:pt x="0" y="0"/>
                  </a:moveTo>
                  <a:lnTo>
                    <a:pt x="0" y="1361193"/>
                  </a:lnTo>
                  <a:lnTo>
                    <a:pt x="174512" y="136119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s-CR"/>
            </a:p>
          </p:txBody>
        </p:sp>
        <p:sp>
          <p:nvSpPr>
            <p:cNvPr id="25" name="Freeform: Shape 24">
              <a:extLst>
                <a:ext uri="{FF2B5EF4-FFF2-40B4-BE49-F238E27FC236}">
                  <a16:creationId xmlns:a16="http://schemas.microsoft.com/office/drawing/2014/main" id="{EF8932DA-2849-454E-9D96-5D3808FF76FB}"/>
                </a:ext>
              </a:extLst>
            </p:cNvPr>
            <p:cNvSpPr/>
            <p:nvPr/>
          </p:nvSpPr>
          <p:spPr>
            <a:xfrm>
              <a:off x="1426963" y="3232250"/>
              <a:ext cx="174512" cy="535170"/>
            </a:xfrm>
            <a:custGeom>
              <a:avLst/>
              <a:gdLst/>
              <a:ahLst/>
              <a:cxnLst/>
              <a:rect l="0" t="0" r="0" b="0"/>
              <a:pathLst>
                <a:path>
                  <a:moveTo>
                    <a:pt x="0" y="0"/>
                  </a:moveTo>
                  <a:lnTo>
                    <a:pt x="0" y="535170"/>
                  </a:lnTo>
                  <a:lnTo>
                    <a:pt x="174512" y="53517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s-CR"/>
            </a:p>
          </p:txBody>
        </p:sp>
        <p:sp>
          <p:nvSpPr>
            <p:cNvPr id="26" name="Freeform: Shape 25">
              <a:extLst>
                <a:ext uri="{FF2B5EF4-FFF2-40B4-BE49-F238E27FC236}">
                  <a16:creationId xmlns:a16="http://schemas.microsoft.com/office/drawing/2014/main" id="{D07E9853-7E7D-4005-9925-6845EEE9CF3E}"/>
                </a:ext>
              </a:extLst>
            </p:cNvPr>
            <p:cNvSpPr/>
            <p:nvPr/>
          </p:nvSpPr>
          <p:spPr>
            <a:xfrm>
              <a:off x="1892328" y="2406226"/>
              <a:ext cx="2815460" cy="244316"/>
            </a:xfrm>
            <a:custGeom>
              <a:avLst/>
              <a:gdLst/>
              <a:ahLst/>
              <a:cxnLst/>
              <a:rect l="0" t="0" r="0" b="0"/>
              <a:pathLst>
                <a:path>
                  <a:moveTo>
                    <a:pt x="2815460" y="0"/>
                  </a:moveTo>
                  <a:lnTo>
                    <a:pt x="2815460" y="122158"/>
                  </a:lnTo>
                  <a:lnTo>
                    <a:pt x="0" y="122158"/>
                  </a:lnTo>
                  <a:lnTo>
                    <a:pt x="0" y="24431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s-CR"/>
            </a:p>
          </p:txBody>
        </p:sp>
        <p:sp>
          <p:nvSpPr>
            <p:cNvPr id="27" name="Freeform: Shape 26">
              <a:extLst>
                <a:ext uri="{FF2B5EF4-FFF2-40B4-BE49-F238E27FC236}">
                  <a16:creationId xmlns:a16="http://schemas.microsoft.com/office/drawing/2014/main" id="{CF002B91-E04B-44AE-A852-42E4867D4A45}"/>
                </a:ext>
              </a:extLst>
            </p:cNvPr>
            <p:cNvSpPr/>
            <p:nvPr/>
          </p:nvSpPr>
          <p:spPr>
            <a:xfrm>
              <a:off x="4126082" y="1824519"/>
              <a:ext cx="1163413" cy="581706"/>
            </a:xfrm>
            <a:custGeom>
              <a:avLst/>
              <a:gdLst>
                <a:gd name="connsiteX0" fmla="*/ 0 w 1163413"/>
                <a:gd name="connsiteY0" fmla="*/ 0 h 581706"/>
                <a:gd name="connsiteX1" fmla="*/ 1163413 w 1163413"/>
                <a:gd name="connsiteY1" fmla="*/ 0 h 581706"/>
                <a:gd name="connsiteX2" fmla="*/ 1163413 w 1163413"/>
                <a:gd name="connsiteY2" fmla="*/ 581706 h 581706"/>
                <a:gd name="connsiteX3" fmla="*/ 0 w 1163413"/>
                <a:gd name="connsiteY3" fmla="*/ 581706 h 581706"/>
                <a:gd name="connsiteX4" fmla="*/ 0 w 1163413"/>
                <a:gd name="connsiteY4" fmla="*/ 0 h 58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413" h="581706">
                  <a:moveTo>
                    <a:pt x="0" y="0"/>
                  </a:moveTo>
                  <a:lnTo>
                    <a:pt x="1163413" y="0"/>
                  </a:lnTo>
                  <a:lnTo>
                    <a:pt x="1163413" y="581706"/>
                  </a:lnTo>
                  <a:lnTo>
                    <a:pt x="0" y="58170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CR" sz="1300" kern="1200" dirty="0"/>
                <a:t>EMN</a:t>
              </a:r>
            </a:p>
          </p:txBody>
        </p:sp>
        <p:sp>
          <p:nvSpPr>
            <p:cNvPr id="28" name="Freeform: Shape 27">
              <a:extLst>
                <a:ext uri="{FF2B5EF4-FFF2-40B4-BE49-F238E27FC236}">
                  <a16:creationId xmlns:a16="http://schemas.microsoft.com/office/drawing/2014/main" id="{C7820A83-35F7-42C4-927B-1EFE1D1CDEBA}"/>
                </a:ext>
              </a:extLst>
            </p:cNvPr>
            <p:cNvSpPr/>
            <p:nvPr/>
          </p:nvSpPr>
          <p:spPr>
            <a:xfrm>
              <a:off x="1310621" y="2650543"/>
              <a:ext cx="1163413" cy="581706"/>
            </a:xfrm>
            <a:custGeom>
              <a:avLst/>
              <a:gdLst>
                <a:gd name="connsiteX0" fmla="*/ 0 w 1163413"/>
                <a:gd name="connsiteY0" fmla="*/ 0 h 581706"/>
                <a:gd name="connsiteX1" fmla="*/ 1163413 w 1163413"/>
                <a:gd name="connsiteY1" fmla="*/ 0 h 581706"/>
                <a:gd name="connsiteX2" fmla="*/ 1163413 w 1163413"/>
                <a:gd name="connsiteY2" fmla="*/ 581706 h 581706"/>
                <a:gd name="connsiteX3" fmla="*/ 0 w 1163413"/>
                <a:gd name="connsiteY3" fmla="*/ 581706 h 581706"/>
                <a:gd name="connsiteX4" fmla="*/ 0 w 1163413"/>
                <a:gd name="connsiteY4" fmla="*/ 0 h 58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413" h="581706">
                  <a:moveTo>
                    <a:pt x="0" y="0"/>
                  </a:moveTo>
                  <a:lnTo>
                    <a:pt x="1163413" y="0"/>
                  </a:lnTo>
                  <a:lnTo>
                    <a:pt x="1163413" y="581706"/>
                  </a:lnTo>
                  <a:lnTo>
                    <a:pt x="0" y="58170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CR" sz="1300" kern="1200" dirty="0"/>
                <a:t>Inversión</a:t>
              </a:r>
            </a:p>
          </p:txBody>
        </p:sp>
        <p:sp>
          <p:nvSpPr>
            <p:cNvPr id="29" name="Freeform: Shape 28">
              <a:extLst>
                <a:ext uri="{FF2B5EF4-FFF2-40B4-BE49-F238E27FC236}">
                  <a16:creationId xmlns:a16="http://schemas.microsoft.com/office/drawing/2014/main" id="{5185C56C-A05B-4C64-9FFB-C4328DA8D060}"/>
                </a:ext>
              </a:extLst>
            </p:cNvPr>
            <p:cNvSpPr/>
            <p:nvPr/>
          </p:nvSpPr>
          <p:spPr>
            <a:xfrm>
              <a:off x="1601475" y="3476566"/>
              <a:ext cx="1163413" cy="581706"/>
            </a:xfrm>
            <a:custGeom>
              <a:avLst/>
              <a:gdLst>
                <a:gd name="connsiteX0" fmla="*/ 0 w 1163413"/>
                <a:gd name="connsiteY0" fmla="*/ 0 h 581706"/>
                <a:gd name="connsiteX1" fmla="*/ 1163413 w 1163413"/>
                <a:gd name="connsiteY1" fmla="*/ 0 h 581706"/>
                <a:gd name="connsiteX2" fmla="*/ 1163413 w 1163413"/>
                <a:gd name="connsiteY2" fmla="*/ 581706 h 581706"/>
                <a:gd name="connsiteX3" fmla="*/ 0 w 1163413"/>
                <a:gd name="connsiteY3" fmla="*/ 581706 h 581706"/>
                <a:gd name="connsiteX4" fmla="*/ 0 w 1163413"/>
                <a:gd name="connsiteY4" fmla="*/ 0 h 58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413" h="581706">
                  <a:moveTo>
                    <a:pt x="0" y="0"/>
                  </a:moveTo>
                  <a:lnTo>
                    <a:pt x="1163413" y="0"/>
                  </a:lnTo>
                  <a:lnTo>
                    <a:pt x="1163413" y="581706"/>
                  </a:lnTo>
                  <a:lnTo>
                    <a:pt x="0" y="58170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CR" sz="1300" kern="1200" dirty="0"/>
                <a:t>Vínculos con empresas locales</a:t>
              </a:r>
            </a:p>
          </p:txBody>
        </p:sp>
        <p:sp>
          <p:nvSpPr>
            <p:cNvPr id="30" name="Freeform: Shape 29">
              <a:extLst>
                <a:ext uri="{FF2B5EF4-FFF2-40B4-BE49-F238E27FC236}">
                  <a16:creationId xmlns:a16="http://schemas.microsoft.com/office/drawing/2014/main" id="{3C467B79-A34B-4E71-9618-1FA668DD8FCD}"/>
                </a:ext>
              </a:extLst>
            </p:cNvPr>
            <p:cNvSpPr/>
            <p:nvPr/>
          </p:nvSpPr>
          <p:spPr>
            <a:xfrm>
              <a:off x="1601475" y="4302590"/>
              <a:ext cx="1163413" cy="581706"/>
            </a:xfrm>
            <a:custGeom>
              <a:avLst/>
              <a:gdLst>
                <a:gd name="connsiteX0" fmla="*/ 0 w 1163413"/>
                <a:gd name="connsiteY0" fmla="*/ 0 h 581706"/>
                <a:gd name="connsiteX1" fmla="*/ 1163413 w 1163413"/>
                <a:gd name="connsiteY1" fmla="*/ 0 h 581706"/>
                <a:gd name="connsiteX2" fmla="*/ 1163413 w 1163413"/>
                <a:gd name="connsiteY2" fmla="*/ 581706 h 581706"/>
                <a:gd name="connsiteX3" fmla="*/ 0 w 1163413"/>
                <a:gd name="connsiteY3" fmla="*/ 581706 h 581706"/>
                <a:gd name="connsiteX4" fmla="*/ 0 w 1163413"/>
                <a:gd name="connsiteY4" fmla="*/ 0 h 58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413" h="581706">
                  <a:moveTo>
                    <a:pt x="0" y="0"/>
                  </a:moveTo>
                  <a:lnTo>
                    <a:pt x="1163413" y="0"/>
                  </a:lnTo>
                  <a:lnTo>
                    <a:pt x="1163413" y="581706"/>
                  </a:lnTo>
                  <a:lnTo>
                    <a:pt x="0" y="58170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CR" sz="1300" kern="1200" dirty="0"/>
                <a:t>Mayor productividad</a:t>
              </a:r>
            </a:p>
          </p:txBody>
        </p:sp>
        <p:sp>
          <p:nvSpPr>
            <p:cNvPr id="31" name="Freeform: Shape 30">
              <a:extLst>
                <a:ext uri="{FF2B5EF4-FFF2-40B4-BE49-F238E27FC236}">
                  <a16:creationId xmlns:a16="http://schemas.microsoft.com/office/drawing/2014/main" id="{9AA75326-6D44-48FB-8E94-FD00849970E4}"/>
                </a:ext>
              </a:extLst>
            </p:cNvPr>
            <p:cNvSpPr/>
            <p:nvPr/>
          </p:nvSpPr>
          <p:spPr>
            <a:xfrm>
              <a:off x="1601475" y="5128613"/>
              <a:ext cx="1163413" cy="581706"/>
            </a:xfrm>
            <a:custGeom>
              <a:avLst/>
              <a:gdLst>
                <a:gd name="connsiteX0" fmla="*/ 0 w 1163413"/>
                <a:gd name="connsiteY0" fmla="*/ 0 h 581706"/>
                <a:gd name="connsiteX1" fmla="*/ 1163413 w 1163413"/>
                <a:gd name="connsiteY1" fmla="*/ 0 h 581706"/>
                <a:gd name="connsiteX2" fmla="*/ 1163413 w 1163413"/>
                <a:gd name="connsiteY2" fmla="*/ 581706 h 581706"/>
                <a:gd name="connsiteX3" fmla="*/ 0 w 1163413"/>
                <a:gd name="connsiteY3" fmla="*/ 581706 h 581706"/>
                <a:gd name="connsiteX4" fmla="*/ 0 w 1163413"/>
                <a:gd name="connsiteY4" fmla="*/ 0 h 58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413" h="581706">
                  <a:moveTo>
                    <a:pt x="0" y="0"/>
                  </a:moveTo>
                  <a:lnTo>
                    <a:pt x="1163413" y="0"/>
                  </a:lnTo>
                  <a:lnTo>
                    <a:pt x="1163413" y="581706"/>
                  </a:lnTo>
                  <a:lnTo>
                    <a:pt x="0" y="58170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CR" sz="1300" kern="1200" dirty="0"/>
                <a:t>Eficiencia mejorada</a:t>
              </a:r>
            </a:p>
          </p:txBody>
        </p:sp>
        <p:sp>
          <p:nvSpPr>
            <p:cNvPr id="32" name="Freeform: Shape 31">
              <a:extLst>
                <a:ext uri="{FF2B5EF4-FFF2-40B4-BE49-F238E27FC236}">
                  <a16:creationId xmlns:a16="http://schemas.microsoft.com/office/drawing/2014/main" id="{7A41E59F-A912-43CB-B04D-CF7DCE0C1CFF}"/>
                </a:ext>
              </a:extLst>
            </p:cNvPr>
            <p:cNvSpPr/>
            <p:nvPr/>
          </p:nvSpPr>
          <p:spPr>
            <a:xfrm>
              <a:off x="1601475" y="5954637"/>
              <a:ext cx="1163413" cy="581706"/>
            </a:xfrm>
            <a:custGeom>
              <a:avLst/>
              <a:gdLst>
                <a:gd name="connsiteX0" fmla="*/ 0 w 1163413"/>
                <a:gd name="connsiteY0" fmla="*/ 0 h 581706"/>
                <a:gd name="connsiteX1" fmla="*/ 1163413 w 1163413"/>
                <a:gd name="connsiteY1" fmla="*/ 0 h 581706"/>
                <a:gd name="connsiteX2" fmla="*/ 1163413 w 1163413"/>
                <a:gd name="connsiteY2" fmla="*/ 581706 h 581706"/>
                <a:gd name="connsiteX3" fmla="*/ 0 w 1163413"/>
                <a:gd name="connsiteY3" fmla="*/ 581706 h 581706"/>
                <a:gd name="connsiteX4" fmla="*/ 0 w 1163413"/>
                <a:gd name="connsiteY4" fmla="*/ 0 h 58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413" h="581706">
                  <a:moveTo>
                    <a:pt x="0" y="0"/>
                  </a:moveTo>
                  <a:lnTo>
                    <a:pt x="1163413" y="0"/>
                  </a:lnTo>
                  <a:lnTo>
                    <a:pt x="1163413" y="581706"/>
                  </a:lnTo>
                  <a:lnTo>
                    <a:pt x="0" y="58170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CR" sz="1300" kern="1200" dirty="0"/>
                <a:t>Formación de capital</a:t>
              </a:r>
            </a:p>
          </p:txBody>
        </p:sp>
        <p:sp>
          <p:nvSpPr>
            <p:cNvPr id="33" name="Freeform: Shape 32">
              <a:extLst>
                <a:ext uri="{FF2B5EF4-FFF2-40B4-BE49-F238E27FC236}">
                  <a16:creationId xmlns:a16="http://schemas.microsoft.com/office/drawing/2014/main" id="{1A92ED9C-4DE1-4B1D-A376-3B864B5F9A1B}"/>
                </a:ext>
              </a:extLst>
            </p:cNvPr>
            <p:cNvSpPr/>
            <p:nvPr/>
          </p:nvSpPr>
          <p:spPr>
            <a:xfrm>
              <a:off x="2718351" y="2650543"/>
              <a:ext cx="1163413" cy="581706"/>
            </a:xfrm>
            <a:custGeom>
              <a:avLst/>
              <a:gdLst>
                <a:gd name="connsiteX0" fmla="*/ 0 w 1163413"/>
                <a:gd name="connsiteY0" fmla="*/ 0 h 581706"/>
                <a:gd name="connsiteX1" fmla="*/ 1163413 w 1163413"/>
                <a:gd name="connsiteY1" fmla="*/ 0 h 581706"/>
                <a:gd name="connsiteX2" fmla="*/ 1163413 w 1163413"/>
                <a:gd name="connsiteY2" fmla="*/ 581706 h 581706"/>
                <a:gd name="connsiteX3" fmla="*/ 0 w 1163413"/>
                <a:gd name="connsiteY3" fmla="*/ 581706 h 581706"/>
                <a:gd name="connsiteX4" fmla="*/ 0 w 1163413"/>
                <a:gd name="connsiteY4" fmla="*/ 0 h 58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413" h="581706">
                  <a:moveTo>
                    <a:pt x="0" y="0"/>
                  </a:moveTo>
                  <a:lnTo>
                    <a:pt x="1163413" y="0"/>
                  </a:lnTo>
                  <a:lnTo>
                    <a:pt x="1163413" y="581706"/>
                  </a:lnTo>
                  <a:lnTo>
                    <a:pt x="0" y="58170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CR" sz="1300" kern="1200" dirty="0"/>
                <a:t>Recursos Humanos</a:t>
              </a:r>
            </a:p>
          </p:txBody>
        </p:sp>
        <p:sp>
          <p:nvSpPr>
            <p:cNvPr id="34" name="Freeform: Shape 33">
              <a:extLst>
                <a:ext uri="{FF2B5EF4-FFF2-40B4-BE49-F238E27FC236}">
                  <a16:creationId xmlns:a16="http://schemas.microsoft.com/office/drawing/2014/main" id="{EFAC160A-ED6D-4C2C-9CA2-B2C5ABC81321}"/>
                </a:ext>
              </a:extLst>
            </p:cNvPr>
            <p:cNvSpPr/>
            <p:nvPr/>
          </p:nvSpPr>
          <p:spPr>
            <a:xfrm>
              <a:off x="3009205" y="3476566"/>
              <a:ext cx="1163413" cy="581706"/>
            </a:xfrm>
            <a:custGeom>
              <a:avLst/>
              <a:gdLst>
                <a:gd name="connsiteX0" fmla="*/ 0 w 1163413"/>
                <a:gd name="connsiteY0" fmla="*/ 0 h 581706"/>
                <a:gd name="connsiteX1" fmla="*/ 1163413 w 1163413"/>
                <a:gd name="connsiteY1" fmla="*/ 0 h 581706"/>
                <a:gd name="connsiteX2" fmla="*/ 1163413 w 1163413"/>
                <a:gd name="connsiteY2" fmla="*/ 581706 h 581706"/>
                <a:gd name="connsiteX3" fmla="*/ 0 w 1163413"/>
                <a:gd name="connsiteY3" fmla="*/ 581706 h 581706"/>
                <a:gd name="connsiteX4" fmla="*/ 0 w 1163413"/>
                <a:gd name="connsiteY4" fmla="*/ 0 h 58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413" h="581706">
                  <a:moveTo>
                    <a:pt x="0" y="0"/>
                  </a:moveTo>
                  <a:lnTo>
                    <a:pt x="1163413" y="0"/>
                  </a:lnTo>
                  <a:lnTo>
                    <a:pt x="1163413" y="581706"/>
                  </a:lnTo>
                  <a:lnTo>
                    <a:pt x="0" y="58170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CR" sz="1300" kern="1200" dirty="0"/>
                <a:t>Capacitación</a:t>
              </a:r>
            </a:p>
          </p:txBody>
        </p:sp>
        <p:sp>
          <p:nvSpPr>
            <p:cNvPr id="35" name="Freeform: Shape 34">
              <a:extLst>
                <a:ext uri="{FF2B5EF4-FFF2-40B4-BE49-F238E27FC236}">
                  <a16:creationId xmlns:a16="http://schemas.microsoft.com/office/drawing/2014/main" id="{53B8565C-3967-4739-AC5D-C380F728F6F8}"/>
                </a:ext>
              </a:extLst>
            </p:cNvPr>
            <p:cNvSpPr/>
            <p:nvPr/>
          </p:nvSpPr>
          <p:spPr>
            <a:xfrm>
              <a:off x="3009205" y="4302590"/>
              <a:ext cx="1163413" cy="581706"/>
            </a:xfrm>
            <a:custGeom>
              <a:avLst/>
              <a:gdLst>
                <a:gd name="connsiteX0" fmla="*/ 0 w 1163413"/>
                <a:gd name="connsiteY0" fmla="*/ 0 h 581706"/>
                <a:gd name="connsiteX1" fmla="*/ 1163413 w 1163413"/>
                <a:gd name="connsiteY1" fmla="*/ 0 h 581706"/>
                <a:gd name="connsiteX2" fmla="*/ 1163413 w 1163413"/>
                <a:gd name="connsiteY2" fmla="*/ 581706 h 581706"/>
                <a:gd name="connsiteX3" fmla="*/ 0 w 1163413"/>
                <a:gd name="connsiteY3" fmla="*/ 581706 h 581706"/>
                <a:gd name="connsiteX4" fmla="*/ 0 w 1163413"/>
                <a:gd name="connsiteY4" fmla="*/ 0 h 58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413" h="581706">
                  <a:moveTo>
                    <a:pt x="0" y="0"/>
                  </a:moveTo>
                  <a:lnTo>
                    <a:pt x="1163413" y="0"/>
                  </a:lnTo>
                  <a:lnTo>
                    <a:pt x="1163413" y="581706"/>
                  </a:lnTo>
                  <a:lnTo>
                    <a:pt x="0" y="58170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CR" sz="1300" kern="1200" dirty="0"/>
                <a:t>Empleo</a:t>
              </a:r>
            </a:p>
          </p:txBody>
        </p:sp>
        <p:sp>
          <p:nvSpPr>
            <p:cNvPr id="36" name="Freeform: Shape 35">
              <a:extLst>
                <a:ext uri="{FF2B5EF4-FFF2-40B4-BE49-F238E27FC236}">
                  <a16:creationId xmlns:a16="http://schemas.microsoft.com/office/drawing/2014/main" id="{C20ED895-4139-424B-822D-12C4EACF3F15}"/>
                </a:ext>
              </a:extLst>
            </p:cNvPr>
            <p:cNvSpPr/>
            <p:nvPr/>
          </p:nvSpPr>
          <p:spPr>
            <a:xfrm>
              <a:off x="3009205" y="5128613"/>
              <a:ext cx="1163413" cy="581706"/>
            </a:xfrm>
            <a:custGeom>
              <a:avLst/>
              <a:gdLst>
                <a:gd name="connsiteX0" fmla="*/ 0 w 1163413"/>
                <a:gd name="connsiteY0" fmla="*/ 0 h 581706"/>
                <a:gd name="connsiteX1" fmla="*/ 1163413 w 1163413"/>
                <a:gd name="connsiteY1" fmla="*/ 0 h 581706"/>
                <a:gd name="connsiteX2" fmla="*/ 1163413 w 1163413"/>
                <a:gd name="connsiteY2" fmla="*/ 581706 h 581706"/>
                <a:gd name="connsiteX3" fmla="*/ 0 w 1163413"/>
                <a:gd name="connsiteY3" fmla="*/ 581706 h 581706"/>
                <a:gd name="connsiteX4" fmla="*/ 0 w 1163413"/>
                <a:gd name="connsiteY4" fmla="*/ 0 h 58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413" h="581706">
                  <a:moveTo>
                    <a:pt x="0" y="0"/>
                  </a:moveTo>
                  <a:lnTo>
                    <a:pt x="1163413" y="0"/>
                  </a:lnTo>
                  <a:lnTo>
                    <a:pt x="1163413" y="581706"/>
                  </a:lnTo>
                  <a:lnTo>
                    <a:pt x="0" y="58170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CR" sz="1300" kern="1200" dirty="0"/>
                <a:t>Competencias administrativas</a:t>
              </a:r>
            </a:p>
          </p:txBody>
        </p:sp>
        <p:sp>
          <p:nvSpPr>
            <p:cNvPr id="37" name="Freeform: Shape 36">
              <a:extLst>
                <a:ext uri="{FF2B5EF4-FFF2-40B4-BE49-F238E27FC236}">
                  <a16:creationId xmlns:a16="http://schemas.microsoft.com/office/drawing/2014/main" id="{EED17779-453B-40BB-B142-994E35023799}"/>
                </a:ext>
              </a:extLst>
            </p:cNvPr>
            <p:cNvSpPr/>
            <p:nvPr/>
          </p:nvSpPr>
          <p:spPr>
            <a:xfrm>
              <a:off x="4124290" y="2655452"/>
              <a:ext cx="1163413" cy="581706"/>
            </a:xfrm>
            <a:custGeom>
              <a:avLst/>
              <a:gdLst>
                <a:gd name="connsiteX0" fmla="*/ 0 w 1163413"/>
                <a:gd name="connsiteY0" fmla="*/ 0 h 581706"/>
                <a:gd name="connsiteX1" fmla="*/ 1163413 w 1163413"/>
                <a:gd name="connsiteY1" fmla="*/ 0 h 581706"/>
                <a:gd name="connsiteX2" fmla="*/ 1163413 w 1163413"/>
                <a:gd name="connsiteY2" fmla="*/ 581706 h 581706"/>
                <a:gd name="connsiteX3" fmla="*/ 0 w 1163413"/>
                <a:gd name="connsiteY3" fmla="*/ 581706 h 581706"/>
                <a:gd name="connsiteX4" fmla="*/ 0 w 1163413"/>
                <a:gd name="connsiteY4" fmla="*/ 0 h 58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413" h="581706">
                  <a:moveTo>
                    <a:pt x="0" y="0"/>
                  </a:moveTo>
                  <a:lnTo>
                    <a:pt x="1163413" y="0"/>
                  </a:lnTo>
                  <a:lnTo>
                    <a:pt x="1163413" y="581706"/>
                  </a:lnTo>
                  <a:lnTo>
                    <a:pt x="0" y="58170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CR" sz="1300" kern="1200" dirty="0"/>
                <a:t>Tecnología</a:t>
              </a:r>
            </a:p>
          </p:txBody>
        </p:sp>
        <p:sp>
          <p:nvSpPr>
            <p:cNvPr id="38" name="Freeform: Shape 37">
              <a:extLst>
                <a:ext uri="{FF2B5EF4-FFF2-40B4-BE49-F238E27FC236}">
                  <a16:creationId xmlns:a16="http://schemas.microsoft.com/office/drawing/2014/main" id="{4439296F-03DC-4D3D-8FB2-BBAF7A88CF94}"/>
                </a:ext>
              </a:extLst>
            </p:cNvPr>
            <p:cNvSpPr/>
            <p:nvPr/>
          </p:nvSpPr>
          <p:spPr>
            <a:xfrm>
              <a:off x="4416935" y="3476566"/>
              <a:ext cx="1163413" cy="581706"/>
            </a:xfrm>
            <a:custGeom>
              <a:avLst/>
              <a:gdLst>
                <a:gd name="connsiteX0" fmla="*/ 0 w 1163413"/>
                <a:gd name="connsiteY0" fmla="*/ 0 h 581706"/>
                <a:gd name="connsiteX1" fmla="*/ 1163413 w 1163413"/>
                <a:gd name="connsiteY1" fmla="*/ 0 h 581706"/>
                <a:gd name="connsiteX2" fmla="*/ 1163413 w 1163413"/>
                <a:gd name="connsiteY2" fmla="*/ 581706 h 581706"/>
                <a:gd name="connsiteX3" fmla="*/ 0 w 1163413"/>
                <a:gd name="connsiteY3" fmla="*/ 581706 h 581706"/>
                <a:gd name="connsiteX4" fmla="*/ 0 w 1163413"/>
                <a:gd name="connsiteY4" fmla="*/ 0 h 58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413" h="581706">
                  <a:moveTo>
                    <a:pt x="0" y="0"/>
                  </a:moveTo>
                  <a:lnTo>
                    <a:pt x="1163413" y="0"/>
                  </a:lnTo>
                  <a:lnTo>
                    <a:pt x="1163413" y="581706"/>
                  </a:lnTo>
                  <a:lnTo>
                    <a:pt x="0" y="58170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CR" sz="1300" kern="1200" dirty="0"/>
                <a:t>Investigación y desarrollo</a:t>
              </a:r>
            </a:p>
          </p:txBody>
        </p:sp>
        <p:sp>
          <p:nvSpPr>
            <p:cNvPr id="39" name="Freeform: Shape 38">
              <a:extLst>
                <a:ext uri="{FF2B5EF4-FFF2-40B4-BE49-F238E27FC236}">
                  <a16:creationId xmlns:a16="http://schemas.microsoft.com/office/drawing/2014/main" id="{BAD7F453-956A-4BDE-9036-5F439AB415E2}"/>
                </a:ext>
              </a:extLst>
            </p:cNvPr>
            <p:cNvSpPr/>
            <p:nvPr/>
          </p:nvSpPr>
          <p:spPr>
            <a:xfrm>
              <a:off x="4416935" y="4302590"/>
              <a:ext cx="1163413" cy="581706"/>
            </a:xfrm>
            <a:custGeom>
              <a:avLst/>
              <a:gdLst>
                <a:gd name="connsiteX0" fmla="*/ 0 w 1163413"/>
                <a:gd name="connsiteY0" fmla="*/ 0 h 581706"/>
                <a:gd name="connsiteX1" fmla="*/ 1163413 w 1163413"/>
                <a:gd name="connsiteY1" fmla="*/ 0 h 581706"/>
                <a:gd name="connsiteX2" fmla="*/ 1163413 w 1163413"/>
                <a:gd name="connsiteY2" fmla="*/ 581706 h 581706"/>
                <a:gd name="connsiteX3" fmla="*/ 0 w 1163413"/>
                <a:gd name="connsiteY3" fmla="*/ 581706 h 581706"/>
                <a:gd name="connsiteX4" fmla="*/ 0 w 1163413"/>
                <a:gd name="connsiteY4" fmla="*/ 0 h 58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413" h="581706">
                  <a:moveTo>
                    <a:pt x="0" y="0"/>
                  </a:moveTo>
                  <a:lnTo>
                    <a:pt x="1163413" y="0"/>
                  </a:lnTo>
                  <a:lnTo>
                    <a:pt x="1163413" y="581706"/>
                  </a:lnTo>
                  <a:lnTo>
                    <a:pt x="0" y="58170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CR" sz="1300" kern="1200" dirty="0"/>
                <a:t>Actualización industrial</a:t>
              </a:r>
            </a:p>
          </p:txBody>
        </p:sp>
        <p:sp>
          <p:nvSpPr>
            <p:cNvPr id="40" name="Freeform: Shape 39">
              <a:extLst>
                <a:ext uri="{FF2B5EF4-FFF2-40B4-BE49-F238E27FC236}">
                  <a16:creationId xmlns:a16="http://schemas.microsoft.com/office/drawing/2014/main" id="{3EA076F1-8878-494C-8EB9-B5F0EE08E32E}"/>
                </a:ext>
              </a:extLst>
            </p:cNvPr>
            <p:cNvSpPr/>
            <p:nvPr/>
          </p:nvSpPr>
          <p:spPr>
            <a:xfrm>
              <a:off x="4416935" y="5128613"/>
              <a:ext cx="1163413" cy="581706"/>
            </a:xfrm>
            <a:custGeom>
              <a:avLst/>
              <a:gdLst>
                <a:gd name="connsiteX0" fmla="*/ 0 w 1163413"/>
                <a:gd name="connsiteY0" fmla="*/ 0 h 581706"/>
                <a:gd name="connsiteX1" fmla="*/ 1163413 w 1163413"/>
                <a:gd name="connsiteY1" fmla="*/ 0 h 581706"/>
                <a:gd name="connsiteX2" fmla="*/ 1163413 w 1163413"/>
                <a:gd name="connsiteY2" fmla="*/ 581706 h 581706"/>
                <a:gd name="connsiteX3" fmla="*/ 0 w 1163413"/>
                <a:gd name="connsiteY3" fmla="*/ 581706 h 581706"/>
                <a:gd name="connsiteX4" fmla="*/ 0 w 1163413"/>
                <a:gd name="connsiteY4" fmla="*/ 0 h 58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413" h="581706">
                  <a:moveTo>
                    <a:pt x="0" y="0"/>
                  </a:moveTo>
                  <a:lnTo>
                    <a:pt x="1163413" y="0"/>
                  </a:lnTo>
                  <a:lnTo>
                    <a:pt x="1163413" y="581706"/>
                  </a:lnTo>
                  <a:lnTo>
                    <a:pt x="0" y="58170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CR" sz="1300" kern="1200" dirty="0"/>
                <a:t>Nuevo equipo de capital</a:t>
              </a:r>
            </a:p>
          </p:txBody>
        </p:sp>
        <p:sp>
          <p:nvSpPr>
            <p:cNvPr id="41" name="Freeform: Shape 40">
              <a:extLst>
                <a:ext uri="{FF2B5EF4-FFF2-40B4-BE49-F238E27FC236}">
                  <a16:creationId xmlns:a16="http://schemas.microsoft.com/office/drawing/2014/main" id="{6156CEC0-5AFF-4994-9F7B-C789A6A85BD6}"/>
                </a:ext>
              </a:extLst>
            </p:cNvPr>
            <p:cNvSpPr/>
            <p:nvPr/>
          </p:nvSpPr>
          <p:spPr>
            <a:xfrm>
              <a:off x="5533812" y="2650543"/>
              <a:ext cx="1163413" cy="581706"/>
            </a:xfrm>
            <a:custGeom>
              <a:avLst/>
              <a:gdLst>
                <a:gd name="connsiteX0" fmla="*/ 0 w 1163413"/>
                <a:gd name="connsiteY0" fmla="*/ 0 h 581706"/>
                <a:gd name="connsiteX1" fmla="*/ 1163413 w 1163413"/>
                <a:gd name="connsiteY1" fmla="*/ 0 h 581706"/>
                <a:gd name="connsiteX2" fmla="*/ 1163413 w 1163413"/>
                <a:gd name="connsiteY2" fmla="*/ 581706 h 581706"/>
                <a:gd name="connsiteX3" fmla="*/ 0 w 1163413"/>
                <a:gd name="connsiteY3" fmla="*/ 581706 h 581706"/>
                <a:gd name="connsiteX4" fmla="*/ 0 w 1163413"/>
                <a:gd name="connsiteY4" fmla="*/ 0 h 58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413" h="581706">
                  <a:moveTo>
                    <a:pt x="0" y="0"/>
                  </a:moveTo>
                  <a:lnTo>
                    <a:pt x="1163413" y="0"/>
                  </a:lnTo>
                  <a:lnTo>
                    <a:pt x="1163413" y="581706"/>
                  </a:lnTo>
                  <a:lnTo>
                    <a:pt x="0" y="58170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CR" sz="1300" kern="1200" dirty="0"/>
                <a:t>Comercio</a:t>
              </a:r>
            </a:p>
          </p:txBody>
        </p:sp>
        <p:sp>
          <p:nvSpPr>
            <p:cNvPr id="42" name="Freeform: Shape 41">
              <a:extLst>
                <a:ext uri="{FF2B5EF4-FFF2-40B4-BE49-F238E27FC236}">
                  <a16:creationId xmlns:a16="http://schemas.microsoft.com/office/drawing/2014/main" id="{676A5F28-DC2C-40DA-84C4-93C82D7B492D}"/>
                </a:ext>
              </a:extLst>
            </p:cNvPr>
            <p:cNvSpPr/>
            <p:nvPr/>
          </p:nvSpPr>
          <p:spPr>
            <a:xfrm>
              <a:off x="5824665" y="3476566"/>
              <a:ext cx="1163413" cy="581706"/>
            </a:xfrm>
            <a:custGeom>
              <a:avLst/>
              <a:gdLst>
                <a:gd name="connsiteX0" fmla="*/ 0 w 1163413"/>
                <a:gd name="connsiteY0" fmla="*/ 0 h 581706"/>
                <a:gd name="connsiteX1" fmla="*/ 1163413 w 1163413"/>
                <a:gd name="connsiteY1" fmla="*/ 0 h 581706"/>
                <a:gd name="connsiteX2" fmla="*/ 1163413 w 1163413"/>
                <a:gd name="connsiteY2" fmla="*/ 581706 h 581706"/>
                <a:gd name="connsiteX3" fmla="*/ 0 w 1163413"/>
                <a:gd name="connsiteY3" fmla="*/ 581706 h 581706"/>
                <a:gd name="connsiteX4" fmla="*/ 0 w 1163413"/>
                <a:gd name="connsiteY4" fmla="*/ 0 h 58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413" h="581706">
                  <a:moveTo>
                    <a:pt x="0" y="0"/>
                  </a:moveTo>
                  <a:lnTo>
                    <a:pt x="1163413" y="0"/>
                  </a:lnTo>
                  <a:lnTo>
                    <a:pt x="1163413" y="581706"/>
                  </a:lnTo>
                  <a:lnTo>
                    <a:pt x="0" y="58170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CR" sz="1300" kern="1200" dirty="0"/>
                <a:t>Expansión de exportaciones</a:t>
              </a:r>
            </a:p>
          </p:txBody>
        </p:sp>
        <p:sp>
          <p:nvSpPr>
            <p:cNvPr id="43" name="Freeform: Shape 42">
              <a:extLst>
                <a:ext uri="{FF2B5EF4-FFF2-40B4-BE49-F238E27FC236}">
                  <a16:creationId xmlns:a16="http://schemas.microsoft.com/office/drawing/2014/main" id="{CBB0DEC3-EFDA-448F-8AD1-501D35499167}"/>
                </a:ext>
              </a:extLst>
            </p:cNvPr>
            <p:cNvSpPr/>
            <p:nvPr/>
          </p:nvSpPr>
          <p:spPr>
            <a:xfrm>
              <a:off x="5824665" y="4302590"/>
              <a:ext cx="1163413" cy="581706"/>
            </a:xfrm>
            <a:custGeom>
              <a:avLst/>
              <a:gdLst>
                <a:gd name="connsiteX0" fmla="*/ 0 w 1163413"/>
                <a:gd name="connsiteY0" fmla="*/ 0 h 581706"/>
                <a:gd name="connsiteX1" fmla="*/ 1163413 w 1163413"/>
                <a:gd name="connsiteY1" fmla="*/ 0 h 581706"/>
                <a:gd name="connsiteX2" fmla="*/ 1163413 w 1163413"/>
                <a:gd name="connsiteY2" fmla="*/ 581706 h 581706"/>
                <a:gd name="connsiteX3" fmla="*/ 0 w 1163413"/>
                <a:gd name="connsiteY3" fmla="*/ 581706 h 581706"/>
                <a:gd name="connsiteX4" fmla="*/ 0 w 1163413"/>
                <a:gd name="connsiteY4" fmla="*/ 0 h 58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413" h="581706">
                  <a:moveTo>
                    <a:pt x="0" y="0"/>
                  </a:moveTo>
                  <a:lnTo>
                    <a:pt x="1163413" y="0"/>
                  </a:lnTo>
                  <a:lnTo>
                    <a:pt x="1163413" y="581706"/>
                  </a:lnTo>
                  <a:lnTo>
                    <a:pt x="0" y="58170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CR" sz="1300" kern="1200" dirty="0"/>
                <a:t>Importaciones de bajo costo</a:t>
              </a:r>
            </a:p>
          </p:txBody>
        </p:sp>
        <p:sp>
          <p:nvSpPr>
            <p:cNvPr id="44" name="Freeform: Shape 43">
              <a:extLst>
                <a:ext uri="{FF2B5EF4-FFF2-40B4-BE49-F238E27FC236}">
                  <a16:creationId xmlns:a16="http://schemas.microsoft.com/office/drawing/2014/main" id="{8D572564-4C89-49B0-880B-A10678ADE889}"/>
                </a:ext>
              </a:extLst>
            </p:cNvPr>
            <p:cNvSpPr/>
            <p:nvPr/>
          </p:nvSpPr>
          <p:spPr>
            <a:xfrm>
              <a:off x="6941542" y="2650543"/>
              <a:ext cx="1163413" cy="581706"/>
            </a:xfrm>
            <a:custGeom>
              <a:avLst/>
              <a:gdLst>
                <a:gd name="connsiteX0" fmla="*/ 0 w 1163413"/>
                <a:gd name="connsiteY0" fmla="*/ 0 h 581706"/>
                <a:gd name="connsiteX1" fmla="*/ 1163413 w 1163413"/>
                <a:gd name="connsiteY1" fmla="*/ 0 h 581706"/>
                <a:gd name="connsiteX2" fmla="*/ 1163413 w 1163413"/>
                <a:gd name="connsiteY2" fmla="*/ 581706 h 581706"/>
                <a:gd name="connsiteX3" fmla="*/ 0 w 1163413"/>
                <a:gd name="connsiteY3" fmla="*/ 581706 h 581706"/>
                <a:gd name="connsiteX4" fmla="*/ 0 w 1163413"/>
                <a:gd name="connsiteY4" fmla="*/ 0 h 58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413" h="581706">
                  <a:moveTo>
                    <a:pt x="0" y="0"/>
                  </a:moveTo>
                  <a:lnTo>
                    <a:pt x="1163413" y="0"/>
                  </a:lnTo>
                  <a:lnTo>
                    <a:pt x="1163413" y="581706"/>
                  </a:lnTo>
                  <a:lnTo>
                    <a:pt x="0" y="58170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CR" sz="1300" kern="1200" dirty="0"/>
                <a:t>Medio ambiente</a:t>
              </a:r>
            </a:p>
          </p:txBody>
        </p:sp>
        <p:sp>
          <p:nvSpPr>
            <p:cNvPr id="45" name="Freeform: Shape 44">
              <a:extLst>
                <a:ext uri="{FF2B5EF4-FFF2-40B4-BE49-F238E27FC236}">
                  <a16:creationId xmlns:a16="http://schemas.microsoft.com/office/drawing/2014/main" id="{530F743D-FD69-4F10-8065-D192615A8DDD}"/>
                </a:ext>
              </a:extLst>
            </p:cNvPr>
            <p:cNvSpPr/>
            <p:nvPr/>
          </p:nvSpPr>
          <p:spPr>
            <a:xfrm>
              <a:off x="7232395" y="3476566"/>
              <a:ext cx="1163413" cy="581706"/>
            </a:xfrm>
            <a:custGeom>
              <a:avLst/>
              <a:gdLst>
                <a:gd name="connsiteX0" fmla="*/ 0 w 1163413"/>
                <a:gd name="connsiteY0" fmla="*/ 0 h 581706"/>
                <a:gd name="connsiteX1" fmla="*/ 1163413 w 1163413"/>
                <a:gd name="connsiteY1" fmla="*/ 0 h 581706"/>
                <a:gd name="connsiteX2" fmla="*/ 1163413 w 1163413"/>
                <a:gd name="connsiteY2" fmla="*/ 581706 h 581706"/>
                <a:gd name="connsiteX3" fmla="*/ 0 w 1163413"/>
                <a:gd name="connsiteY3" fmla="*/ 581706 h 581706"/>
                <a:gd name="connsiteX4" fmla="*/ 0 w 1163413"/>
                <a:gd name="connsiteY4" fmla="*/ 0 h 58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413" h="581706">
                  <a:moveTo>
                    <a:pt x="0" y="0"/>
                  </a:moveTo>
                  <a:lnTo>
                    <a:pt x="1163413" y="0"/>
                  </a:lnTo>
                  <a:lnTo>
                    <a:pt x="1163413" y="581706"/>
                  </a:lnTo>
                  <a:lnTo>
                    <a:pt x="0" y="58170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CR" sz="1300" kern="1200" dirty="0"/>
                <a:t>Acceso a tecnologías limpias</a:t>
              </a:r>
            </a:p>
          </p:txBody>
        </p:sp>
        <p:sp>
          <p:nvSpPr>
            <p:cNvPr id="46" name="Freeform: Shape 45">
              <a:extLst>
                <a:ext uri="{FF2B5EF4-FFF2-40B4-BE49-F238E27FC236}">
                  <a16:creationId xmlns:a16="http://schemas.microsoft.com/office/drawing/2014/main" id="{766EB6E4-7DED-433A-AD31-9ADA323E6081}"/>
                </a:ext>
              </a:extLst>
            </p:cNvPr>
            <p:cNvSpPr/>
            <p:nvPr/>
          </p:nvSpPr>
          <p:spPr>
            <a:xfrm>
              <a:off x="7232395" y="4302590"/>
              <a:ext cx="1163413" cy="581706"/>
            </a:xfrm>
            <a:custGeom>
              <a:avLst/>
              <a:gdLst>
                <a:gd name="connsiteX0" fmla="*/ 0 w 1163413"/>
                <a:gd name="connsiteY0" fmla="*/ 0 h 581706"/>
                <a:gd name="connsiteX1" fmla="*/ 1163413 w 1163413"/>
                <a:gd name="connsiteY1" fmla="*/ 0 h 581706"/>
                <a:gd name="connsiteX2" fmla="*/ 1163413 w 1163413"/>
                <a:gd name="connsiteY2" fmla="*/ 581706 h 581706"/>
                <a:gd name="connsiteX3" fmla="*/ 0 w 1163413"/>
                <a:gd name="connsiteY3" fmla="*/ 581706 h 581706"/>
                <a:gd name="connsiteX4" fmla="*/ 0 w 1163413"/>
                <a:gd name="connsiteY4" fmla="*/ 0 h 58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413" h="581706">
                  <a:moveTo>
                    <a:pt x="0" y="0"/>
                  </a:moveTo>
                  <a:lnTo>
                    <a:pt x="1163413" y="0"/>
                  </a:lnTo>
                  <a:lnTo>
                    <a:pt x="1163413" y="581706"/>
                  </a:lnTo>
                  <a:lnTo>
                    <a:pt x="0" y="58170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CR" sz="1300" kern="1200" dirty="0"/>
                <a:t>Competencias para reducir la contaminación</a:t>
              </a:r>
            </a:p>
          </p:txBody>
        </p:sp>
        <p:sp>
          <p:nvSpPr>
            <p:cNvPr id="47" name="Freeform: Shape 46">
              <a:extLst>
                <a:ext uri="{FF2B5EF4-FFF2-40B4-BE49-F238E27FC236}">
                  <a16:creationId xmlns:a16="http://schemas.microsoft.com/office/drawing/2014/main" id="{10BF95F6-D3D3-49A0-92E1-841C88B37ACC}"/>
                </a:ext>
              </a:extLst>
            </p:cNvPr>
            <p:cNvSpPr/>
            <p:nvPr/>
          </p:nvSpPr>
          <p:spPr>
            <a:xfrm>
              <a:off x="7232395" y="5128613"/>
              <a:ext cx="1163413" cy="581706"/>
            </a:xfrm>
            <a:custGeom>
              <a:avLst/>
              <a:gdLst>
                <a:gd name="connsiteX0" fmla="*/ 0 w 1163413"/>
                <a:gd name="connsiteY0" fmla="*/ 0 h 581706"/>
                <a:gd name="connsiteX1" fmla="*/ 1163413 w 1163413"/>
                <a:gd name="connsiteY1" fmla="*/ 0 h 581706"/>
                <a:gd name="connsiteX2" fmla="*/ 1163413 w 1163413"/>
                <a:gd name="connsiteY2" fmla="*/ 581706 h 581706"/>
                <a:gd name="connsiteX3" fmla="*/ 0 w 1163413"/>
                <a:gd name="connsiteY3" fmla="*/ 581706 h 581706"/>
                <a:gd name="connsiteX4" fmla="*/ 0 w 1163413"/>
                <a:gd name="connsiteY4" fmla="*/ 0 h 58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413" h="581706">
                  <a:moveTo>
                    <a:pt x="0" y="0"/>
                  </a:moveTo>
                  <a:lnTo>
                    <a:pt x="1163413" y="0"/>
                  </a:lnTo>
                  <a:lnTo>
                    <a:pt x="1163413" y="581706"/>
                  </a:lnTo>
                  <a:lnTo>
                    <a:pt x="0" y="58170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CR" sz="1300" kern="1200" dirty="0"/>
                <a:t>Normas para todas la compañía</a:t>
              </a:r>
            </a:p>
          </p:txBody>
        </p:sp>
      </p:grpSp>
      <p:sp>
        <p:nvSpPr>
          <p:cNvPr id="5" name="CuadroTexto 4"/>
          <p:cNvSpPr txBox="1"/>
          <p:nvPr/>
        </p:nvSpPr>
        <p:spPr>
          <a:xfrm>
            <a:off x="1187624" y="1135221"/>
            <a:ext cx="7064829"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R" sz="2000" b="1" dirty="0"/>
              <a:t>FIGURA 5.2 Lo que ofrecen las EMN</a:t>
            </a:r>
          </a:p>
        </p:txBody>
      </p:sp>
    </p:spTree>
    <p:extLst>
      <p:ext uri="{BB962C8B-B14F-4D97-AF65-F5344CB8AC3E}">
        <p14:creationId xmlns:p14="http://schemas.microsoft.com/office/powerpoint/2010/main" val="15807379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7D4826E1-1ED6-4B20-AE73-AF6343AD6A35}"/>
              </a:ext>
            </a:extLst>
          </p:cNvPr>
          <p:cNvGraphicFramePr>
            <a:graphicFrameLocks noGrp="1"/>
          </p:cNvGraphicFramePr>
          <p:nvPr>
            <p:ph idx="1"/>
            <p:extLst>
              <p:ext uri="{D42A27DB-BD31-4B8C-83A1-F6EECF244321}">
                <p14:modId xmlns:p14="http://schemas.microsoft.com/office/powerpoint/2010/main" val="2615708799"/>
              </p:ext>
            </p:extLst>
          </p:nvPr>
        </p:nvGraphicFramePr>
        <p:xfrm>
          <a:off x="457200" y="1340768"/>
          <a:ext cx="8229600"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F92E3470-7EED-4FA5-AE81-C90CD74DA460}"/>
              </a:ext>
            </a:extLst>
          </p:cNvPr>
          <p:cNvSpPr>
            <a:spLocks noGrp="1"/>
          </p:cNvSpPr>
          <p:nvPr>
            <p:ph type="sldNum" sz="quarter" idx="12"/>
          </p:nvPr>
        </p:nvSpPr>
        <p:spPr/>
        <p:txBody>
          <a:bodyPr/>
          <a:lstStyle/>
          <a:p>
            <a:pPr>
              <a:defRPr/>
            </a:pPr>
            <a:fld id="{AE7EACC2-0B27-42FE-BB77-DA90C38C97F8}" type="slidenum">
              <a:rPr lang="es-CR" smtClean="0"/>
              <a:pPr>
                <a:defRPr/>
              </a:pPr>
              <a:t>23</a:t>
            </a:fld>
            <a:endParaRPr lang="es-CR"/>
          </a:p>
        </p:txBody>
      </p:sp>
      <p:sp>
        <p:nvSpPr>
          <p:cNvPr id="4" name="1 Título">
            <a:extLst>
              <a:ext uri="{FF2B5EF4-FFF2-40B4-BE49-F238E27FC236}">
                <a16:creationId xmlns:a16="http://schemas.microsoft.com/office/drawing/2014/main" id="{87FE8205-0E5B-4395-909E-26E2D6A406E5}"/>
              </a:ext>
            </a:extLst>
          </p:cNvPr>
          <p:cNvSpPr txBox="1">
            <a:spLocks/>
          </p:cNvSpPr>
          <p:nvPr/>
        </p:nvSpPr>
        <p:spPr bwMode="auto">
          <a:xfrm>
            <a:off x="385763" y="116523"/>
            <a:ext cx="8229600" cy="873125"/>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s-CR" sz="3200" b="1"/>
              <a:t>La lógica de la IED</a:t>
            </a:r>
            <a:endParaRPr lang="es-CR" sz="3200" b="1" dirty="0"/>
          </a:p>
        </p:txBody>
      </p:sp>
    </p:spTree>
    <p:extLst>
      <p:ext uri="{BB962C8B-B14F-4D97-AF65-F5344CB8AC3E}">
        <p14:creationId xmlns:p14="http://schemas.microsoft.com/office/powerpoint/2010/main" val="32027387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1 Título"/>
          <p:cNvSpPr>
            <a:spLocks noGrp="1"/>
          </p:cNvSpPr>
          <p:nvPr>
            <p:ph type="title"/>
          </p:nvPr>
        </p:nvSpPr>
        <p:spPr>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s-CR" altLang="es-CR" sz="3200" b="1" dirty="0"/>
              <a:t>Impacto económico de las EMN</a:t>
            </a:r>
          </a:p>
        </p:txBody>
      </p:sp>
      <p:graphicFrame>
        <p:nvGraphicFramePr>
          <p:cNvPr id="3" name="Marcador de contenido 2"/>
          <p:cNvGraphicFramePr>
            <a:graphicFrameLocks noGrp="1"/>
          </p:cNvGraphicFramePr>
          <p:nvPr>
            <p:ph idx="1"/>
            <p:extLst>
              <p:ext uri="{D42A27DB-BD31-4B8C-83A1-F6EECF244321}">
                <p14:modId xmlns:p14="http://schemas.microsoft.com/office/powerpoint/2010/main" val="205999928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Marcador de número de diapositiva 3"/>
          <p:cNvSpPr>
            <a:spLocks noGrp="1"/>
          </p:cNvSpPr>
          <p:nvPr>
            <p:ph type="sldNum" sz="quarter" idx="12"/>
          </p:nvPr>
        </p:nvSpPr>
        <p:spPr/>
        <p:txBody>
          <a:bodyPr/>
          <a:lstStyle/>
          <a:p>
            <a:pPr>
              <a:defRPr/>
            </a:pPr>
            <a:fld id="{9C52DF8F-3F9B-43DA-85A7-1DD02717D162}" type="slidenum">
              <a:rPr lang="es-CR" smtClean="0"/>
              <a:pPr>
                <a:defRPr/>
              </a:pPr>
              <a:t>24</a:t>
            </a:fld>
            <a:endParaRPr lang="es-CR"/>
          </a:p>
        </p:txBody>
      </p:sp>
    </p:spTree>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6FEC32D-7CA6-4330-8A0E-93FAC6F46047}"/>
              </a:ext>
            </a:extLst>
          </p:cNvPr>
          <p:cNvSpPr>
            <a:spLocks noGrp="1"/>
          </p:cNvSpPr>
          <p:nvPr>
            <p:ph idx="1"/>
          </p:nvPr>
        </p:nvSpPr>
        <p:spPr>
          <a:xfrm>
            <a:off x="457200" y="1600200"/>
            <a:ext cx="7931224" cy="1143001"/>
          </a:xfrm>
          <a:effectLst/>
        </p:spPr>
        <p:txBody>
          <a:bodyPr/>
          <a:lstStyle/>
          <a:p>
            <a:pPr marL="0" indent="0">
              <a:buNone/>
            </a:pPr>
            <a:r>
              <a:rPr lang="es-CR" b="1" dirty="0">
                <a:ln w="9525">
                  <a:solidFill>
                    <a:schemeClr val="bg1"/>
                  </a:solidFill>
                  <a:prstDash val="solid"/>
                </a:ln>
                <a:solidFill>
                  <a:schemeClr val="accent5"/>
                </a:solidFill>
                <a:effectLst>
                  <a:outerShdw blurRad="50800" dist="38100" dir="5400000" algn="t" rotWithShape="0">
                    <a:prstClr val="black">
                      <a:alpha val="40000"/>
                    </a:prstClr>
                  </a:outerShdw>
                </a:effectLst>
              </a:rPr>
              <a:t>Argumentos</a:t>
            </a:r>
            <a:r>
              <a:rPr lang="en-US" b="1" dirty="0">
                <a:ln w="9525">
                  <a:solidFill>
                    <a:schemeClr val="bg1"/>
                  </a:solidFill>
                  <a:prstDash val="solid"/>
                </a:ln>
                <a:solidFill>
                  <a:schemeClr val="accent5"/>
                </a:solidFill>
                <a:effectLst>
                  <a:outerShdw blurRad="50800" dist="38100" dir="5400000" algn="t" rotWithShape="0">
                    <a:prstClr val="black">
                      <a:alpha val="40000"/>
                    </a:prstClr>
                  </a:outerShdw>
                </a:effectLst>
              </a:rPr>
              <a:t> </a:t>
            </a:r>
            <a:r>
              <a:rPr lang="es-CR" b="1" dirty="0">
                <a:ln w="9525">
                  <a:solidFill>
                    <a:schemeClr val="bg1"/>
                  </a:solidFill>
                  <a:prstDash val="solid"/>
                </a:ln>
                <a:solidFill>
                  <a:schemeClr val="accent5"/>
                </a:solidFill>
                <a:effectLst>
                  <a:outerShdw blurRad="50800" dist="38100" dir="5400000" algn="t" rotWithShape="0">
                    <a:prstClr val="black">
                      <a:alpha val="40000"/>
                    </a:prstClr>
                  </a:outerShdw>
                </a:effectLst>
              </a:rPr>
              <a:t>en</a:t>
            </a:r>
            <a:r>
              <a:rPr lang="en-US" b="1" dirty="0">
                <a:ln w="9525">
                  <a:solidFill>
                    <a:schemeClr val="bg1"/>
                  </a:solidFill>
                  <a:prstDash val="solid"/>
                </a:ln>
                <a:solidFill>
                  <a:schemeClr val="accent5"/>
                </a:solidFill>
                <a:effectLst>
                  <a:outerShdw blurRad="50800" dist="38100" dir="5400000" algn="t" rotWithShape="0">
                    <a:prstClr val="black">
                      <a:alpha val="40000"/>
                    </a:prstClr>
                  </a:outerShdw>
                </a:effectLst>
              </a:rPr>
              <a:t> dos </a:t>
            </a:r>
            <a:r>
              <a:rPr lang="es-CR" b="1" dirty="0">
                <a:ln w="9525">
                  <a:solidFill>
                    <a:schemeClr val="bg1"/>
                  </a:solidFill>
                  <a:prstDash val="solid"/>
                </a:ln>
                <a:solidFill>
                  <a:schemeClr val="accent5"/>
                </a:solidFill>
                <a:effectLst>
                  <a:outerShdw blurRad="50800" dist="38100" dir="5400000" algn="t" rotWithShape="0">
                    <a:prstClr val="black">
                      <a:alpha val="40000"/>
                    </a:prstClr>
                  </a:outerShdw>
                </a:effectLst>
              </a:rPr>
              <a:t>sentido</a:t>
            </a:r>
            <a:r>
              <a:rPr lang="es-ES" b="1" dirty="0">
                <a:ln w="9525">
                  <a:solidFill>
                    <a:schemeClr val="bg1"/>
                  </a:solidFill>
                  <a:prstDash val="solid"/>
                </a:ln>
                <a:solidFill>
                  <a:schemeClr val="accent5"/>
                </a:solidFill>
                <a:effectLst>
                  <a:outerShdw blurRad="50800" dist="38100" dir="5400000" algn="t" rotWithShape="0">
                    <a:prstClr val="black">
                      <a:alpha val="40000"/>
                    </a:prstClr>
                  </a:outerShdw>
                </a:effectLst>
              </a:rPr>
              <a:t>s: según partes interesadas en país de origen y país anfitrión</a:t>
            </a:r>
          </a:p>
          <a:p>
            <a:pPr marL="0" indent="0">
              <a:buNone/>
            </a:pPr>
            <a:endParaRPr lang="es-CR" b="1" dirty="0">
              <a:ln w="9525">
                <a:solidFill>
                  <a:schemeClr val="bg1"/>
                </a:solidFill>
                <a:prstDash val="solid"/>
              </a:ln>
              <a:solidFill>
                <a:schemeClr val="accent5"/>
              </a:solidFill>
              <a:effectLst>
                <a:outerShdw blurRad="50800" dist="38100" dir="5400000" algn="t" rotWithShape="0">
                  <a:prstClr val="black">
                    <a:alpha val="40000"/>
                  </a:prstClr>
                </a:outerShdw>
              </a:effectLst>
            </a:endParaRPr>
          </a:p>
        </p:txBody>
      </p:sp>
      <p:sp>
        <p:nvSpPr>
          <p:cNvPr id="3" name="Slide Number Placeholder 2">
            <a:extLst>
              <a:ext uri="{FF2B5EF4-FFF2-40B4-BE49-F238E27FC236}">
                <a16:creationId xmlns:a16="http://schemas.microsoft.com/office/drawing/2014/main" id="{E9669D95-2B54-48B9-9B81-1DB0EC2977BE}"/>
              </a:ext>
            </a:extLst>
          </p:cNvPr>
          <p:cNvSpPr>
            <a:spLocks noGrp="1"/>
          </p:cNvSpPr>
          <p:nvPr>
            <p:ph type="sldNum" sz="quarter" idx="12"/>
          </p:nvPr>
        </p:nvSpPr>
        <p:spPr/>
        <p:txBody>
          <a:bodyPr/>
          <a:lstStyle/>
          <a:p>
            <a:pPr>
              <a:defRPr/>
            </a:pPr>
            <a:fld id="{AE7EACC2-0B27-42FE-BB77-DA90C38C97F8}" type="slidenum">
              <a:rPr lang="es-CR" smtClean="0"/>
              <a:pPr>
                <a:defRPr/>
              </a:pPr>
              <a:t>25</a:t>
            </a:fld>
            <a:endParaRPr lang="es-CR"/>
          </a:p>
        </p:txBody>
      </p:sp>
      <p:sp>
        <p:nvSpPr>
          <p:cNvPr id="6" name="1 Título">
            <a:extLst>
              <a:ext uri="{FF2B5EF4-FFF2-40B4-BE49-F238E27FC236}">
                <a16:creationId xmlns:a16="http://schemas.microsoft.com/office/drawing/2014/main" id="{A00CC122-A3EF-4811-A66C-2EAE0FF80F5D}"/>
              </a:ext>
            </a:extLst>
          </p:cNvPr>
          <p:cNvSpPr>
            <a:spLocks noGrp="1"/>
          </p:cNvSpPr>
          <p:nvPr>
            <p:ph type="title"/>
          </p:nvPr>
        </p:nvSpPr>
        <p:spPr>
          <a:xfrm>
            <a:off x="457200" y="232457"/>
            <a:ext cx="8229600" cy="1143000"/>
          </a:xfr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s-CR" altLang="es-CR" sz="3600" b="1" dirty="0"/>
              <a:t>Impacto económico: controversia</a:t>
            </a:r>
          </a:p>
        </p:txBody>
      </p:sp>
      <p:graphicFrame>
        <p:nvGraphicFramePr>
          <p:cNvPr id="8" name="Diagram 7">
            <a:extLst>
              <a:ext uri="{FF2B5EF4-FFF2-40B4-BE49-F238E27FC236}">
                <a16:creationId xmlns:a16="http://schemas.microsoft.com/office/drawing/2014/main" id="{7FC621C5-4306-4ABD-9360-7BB5194B5B88}"/>
              </a:ext>
            </a:extLst>
          </p:cNvPr>
          <p:cNvGraphicFramePr/>
          <p:nvPr>
            <p:extLst>
              <p:ext uri="{D42A27DB-BD31-4B8C-83A1-F6EECF244321}">
                <p14:modId xmlns:p14="http://schemas.microsoft.com/office/powerpoint/2010/main" val="4268461796"/>
              </p:ext>
            </p:extLst>
          </p:nvPr>
        </p:nvGraphicFramePr>
        <p:xfrm>
          <a:off x="827584" y="3068960"/>
          <a:ext cx="8136904" cy="3168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8654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D068A29D-633C-4D2C-8E18-91442679509A}"/>
              </a:ext>
            </a:extLst>
          </p:cNvPr>
          <p:cNvGraphicFramePr>
            <a:graphicFrameLocks noGrp="1"/>
          </p:cNvGraphicFramePr>
          <p:nvPr>
            <p:ph idx="1"/>
            <p:extLst>
              <p:ext uri="{D42A27DB-BD31-4B8C-83A1-F6EECF244321}">
                <p14:modId xmlns:p14="http://schemas.microsoft.com/office/powerpoint/2010/main" val="2495545707"/>
              </p:ext>
            </p:extLst>
          </p:nvPr>
        </p:nvGraphicFramePr>
        <p:xfrm>
          <a:off x="683568" y="1299004"/>
          <a:ext cx="8003232" cy="4499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56983253-C9B4-4F38-9A4E-F132BD2431DB}"/>
              </a:ext>
            </a:extLst>
          </p:cNvPr>
          <p:cNvSpPr>
            <a:spLocks noGrp="1"/>
          </p:cNvSpPr>
          <p:nvPr>
            <p:ph type="sldNum" sz="quarter" idx="12"/>
          </p:nvPr>
        </p:nvSpPr>
        <p:spPr/>
        <p:txBody>
          <a:bodyPr/>
          <a:lstStyle/>
          <a:p>
            <a:pPr>
              <a:defRPr/>
            </a:pPr>
            <a:fld id="{9C52DF8F-3F9B-43DA-85A7-1DD02717D162}" type="slidenum">
              <a:rPr lang="es-CR" smtClean="0"/>
              <a:pPr>
                <a:defRPr/>
              </a:pPr>
              <a:t>26</a:t>
            </a:fld>
            <a:endParaRPr lang="es-CR" dirty="0"/>
          </a:p>
        </p:txBody>
      </p:sp>
      <p:sp>
        <p:nvSpPr>
          <p:cNvPr id="5" name="1 Título">
            <a:extLst>
              <a:ext uri="{FF2B5EF4-FFF2-40B4-BE49-F238E27FC236}">
                <a16:creationId xmlns:a16="http://schemas.microsoft.com/office/drawing/2014/main" id="{5FA3D389-36BD-4A1F-821D-2DE4F9CF6EBE}"/>
              </a:ext>
            </a:extLst>
          </p:cNvPr>
          <p:cNvSpPr>
            <a:spLocks noGrp="1"/>
          </p:cNvSpPr>
          <p:nvPr>
            <p:ph type="title"/>
          </p:nvPr>
        </p:nvSpPr>
        <p:spPr>
          <a:xfrm>
            <a:off x="457200" y="274638"/>
            <a:ext cx="8229600" cy="1143000"/>
          </a:xfr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s-CR" altLang="es-CR" sz="3600" b="1" dirty="0"/>
              <a:t>Los fundamentos del comportamiento ético</a:t>
            </a:r>
          </a:p>
        </p:txBody>
      </p:sp>
      <p:pic>
        <p:nvPicPr>
          <p:cNvPr id="8" name="Picture 7" descr="A picture containing table&#10;&#10;Description automatically generated">
            <a:extLst>
              <a:ext uri="{FF2B5EF4-FFF2-40B4-BE49-F238E27FC236}">
                <a16:creationId xmlns:a16="http://schemas.microsoft.com/office/drawing/2014/main" id="{A349A45E-19EC-4271-9D5F-6075D31EDD44}"/>
              </a:ext>
            </a:extLst>
          </p:cNvPr>
          <p:cNvPicPr>
            <a:picLocks noChangeAspect="1"/>
          </p:cNvPicPr>
          <p:nvPr/>
        </p:nvPicPr>
        <p:blipFill>
          <a:blip r:embed="rId7"/>
          <a:stretch>
            <a:fillRect/>
          </a:stretch>
        </p:blipFill>
        <p:spPr>
          <a:xfrm>
            <a:off x="683568" y="1319769"/>
            <a:ext cx="3747156" cy="1878693"/>
          </a:xfrm>
          <a:prstGeom prst="rect">
            <a:avLst/>
          </a:prstGeom>
        </p:spPr>
      </p:pic>
      <p:pic>
        <p:nvPicPr>
          <p:cNvPr id="3" name="Picture 2">
            <a:extLst>
              <a:ext uri="{FF2B5EF4-FFF2-40B4-BE49-F238E27FC236}">
                <a16:creationId xmlns:a16="http://schemas.microsoft.com/office/drawing/2014/main" id="{85523211-274F-4FF2-89AA-54BC8F6593C6}"/>
              </a:ext>
            </a:extLst>
          </p:cNvPr>
          <p:cNvPicPr>
            <a:picLocks noChangeAspect="1"/>
          </p:cNvPicPr>
          <p:nvPr/>
        </p:nvPicPr>
        <p:blipFill>
          <a:blip r:embed="rId8"/>
          <a:stretch>
            <a:fillRect/>
          </a:stretch>
        </p:blipFill>
        <p:spPr>
          <a:xfrm>
            <a:off x="5453149" y="1202464"/>
            <a:ext cx="2232248" cy="1901394"/>
          </a:xfrm>
          <a:prstGeom prst="rect">
            <a:avLst/>
          </a:prstGeom>
        </p:spPr>
        <p:style>
          <a:lnRef idx="2">
            <a:schemeClr val="accent2"/>
          </a:lnRef>
          <a:fillRef idx="1">
            <a:schemeClr val="lt1"/>
          </a:fillRef>
          <a:effectRef idx="0">
            <a:schemeClr val="accent2"/>
          </a:effectRef>
          <a:fontRef idx="minor">
            <a:schemeClr val="dk1"/>
          </a:fontRef>
        </p:style>
      </p:pic>
      <p:graphicFrame>
        <p:nvGraphicFramePr>
          <p:cNvPr id="9" name="Diagram 8">
            <a:extLst>
              <a:ext uri="{FF2B5EF4-FFF2-40B4-BE49-F238E27FC236}">
                <a16:creationId xmlns:a16="http://schemas.microsoft.com/office/drawing/2014/main" id="{3300C540-ECFF-475B-9122-93977DD5E8D9}"/>
              </a:ext>
            </a:extLst>
          </p:cNvPr>
          <p:cNvGraphicFramePr/>
          <p:nvPr>
            <p:extLst>
              <p:ext uri="{D42A27DB-BD31-4B8C-83A1-F6EECF244321}">
                <p14:modId xmlns:p14="http://schemas.microsoft.com/office/powerpoint/2010/main" val="4161752911"/>
              </p:ext>
            </p:extLst>
          </p:nvPr>
        </p:nvGraphicFramePr>
        <p:xfrm>
          <a:off x="1046348" y="5818910"/>
          <a:ext cx="6768752" cy="92333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1532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5" grpId="0" animBg="1"/>
      <p:bldGraphic spid="9"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EDB0ACF1-E112-4CF1-9C06-3857D47DB353}"/>
              </a:ext>
            </a:extLst>
          </p:cNvPr>
          <p:cNvGraphicFramePr>
            <a:graphicFrameLocks noGrp="1"/>
          </p:cNvGraphicFramePr>
          <p:nvPr>
            <p:ph idx="1"/>
            <p:extLst>
              <p:ext uri="{D42A27DB-BD31-4B8C-83A1-F6EECF244321}">
                <p14:modId xmlns:p14="http://schemas.microsoft.com/office/powerpoint/2010/main" val="1999296988"/>
              </p:ext>
            </p:extLst>
          </p:nvPr>
        </p:nvGraphicFramePr>
        <p:xfrm>
          <a:off x="457200" y="1600200"/>
          <a:ext cx="8363272" cy="4983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059FEEE3-8577-42E4-A6CE-F36D0630F52B}"/>
              </a:ext>
            </a:extLst>
          </p:cNvPr>
          <p:cNvSpPr>
            <a:spLocks noGrp="1"/>
          </p:cNvSpPr>
          <p:nvPr>
            <p:ph type="sldNum" sz="quarter" idx="12"/>
          </p:nvPr>
        </p:nvSpPr>
        <p:spPr/>
        <p:txBody>
          <a:bodyPr/>
          <a:lstStyle/>
          <a:p>
            <a:pPr>
              <a:defRPr/>
            </a:pPr>
            <a:fld id="{9C52DF8F-3F9B-43DA-85A7-1DD02717D162}" type="slidenum">
              <a:rPr lang="es-CR" smtClean="0"/>
              <a:pPr>
                <a:defRPr/>
              </a:pPr>
              <a:t>27</a:t>
            </a:fld>
            <a:endParaRPr lang="es-CR"/>
          </a:p>
        </p:txBody>
      </p:sp>
      <p:sp>
        <p:nvSpPr>
          <p:cNvPr id="5" name="1 Título">
            <a:extLst>
              <a:ext uri="{FF2B5EF4-FFF2-40B4-BE49-F238E27FC236}">
                <a16:creationId xmlns:a16="http://schemas.microsoft.com/office/drawing/2014/main" id="{B305C54F-95BD-411B-B430-16F16544029F}"/>
              </a:ext>
            </a:extLst>
          </p:cNvPr>
          <p:cNvSpPr>
            <a:spLocks noGrp="1"/>
          </p:cNvSpPr>
          <p:nvPr>
            <p:ph type="title"/>
          </p:nvPr>
        </p:nvSpPr>
        <p:spPr>
          <a:xfrm>
            <a:off x="457200" y="274638"/>
            <a:ext cx="8229600" cy="1143000"/>
          </a:xfr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s-CR" altLang="es-CR" sz="3600" b="1" dirty="0"/>
              <a:t>Los fundamentos del comportamiento ético</a:t>
            </a:r>
          </a:p>
        </p:txBody>
      </p:sp>
    </p:spTree>
    <p:extLst>
      <p:ext uri="{BB962C8B-B14F-4D97-AF65-F5344CB8AC3E}">
        <p14:creationId xmlns:p14="http://schemas.microsoft.com/office/powerpoint/2010/main" val="4065691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Título"/>
          <p:cNvSpPr>
            <a:spLocks noGrp="1"/>
          </p:cNvSpPr>
          <p:nvPr>
            <p:ph type="title"/>
          </p:nvPr>
        </p:nvSpPr>
        <p:spPr>
          <a:xfrm>
            <a:off x="457200" y="274638"/>
            <a:ext cx="8229600" cy="654050"/>
          </a:xfr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s-CR" altLang="es-CR" sz="3600" b="1"/>
              <a:t>DILEMAS ETICOS DE LOS NEGOCIOS</a:t>
            </a:r>
          </a:p>
        </p:txBody>
      </p:sp>
      <p:pic>
        <p:nvPicPr>
          <p:cNvPr id="256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82463"/>
            <a:ext cx="8204071" cy="45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348880"/>
            <a:ext cx="7796465" cy="273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3140968"/>
            <a:ext cx="8661267" cy="1299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4797152"/>
            <a:ext cx="5943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número de diapositiva 1"/>
          <p:cNvSpPr>
            <a:spLocks noGrp="1"/>
          </p:cNvSpPr>
          <p:nvPr>
            <p:ph type="sldNum" sz="quarter" idx="12"/>
          </p:nvPr>
        </p:nvSpPr>
        <p:spPr/>
        <p:txBody>
          <a:bodyPr/>
          <a:lstStyle/>
          <a:p>
            <a:pPr>
              <a:defRPr/>
            </a:pPr>
            <a:fld id="{AE7EACC2-0B27-42FE-BB77-DA90C38C97F8}" type="slidenum">
              <a:rPr lang="es-CR" smtClean="0"/>
              <a:pPr>
                <a:defRPr/>
              </a:pPr>
              <a:t>28</a:t>
            </a:fld>
            <a:endParaRPr lang="es-C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Título"/>
          <p:cNvSpPr>
            <a:spLocks noGrp="1"/>
          </p:cNvSpPr>
          <p:nvPr>
            <p:ph type="title"/>
          </p:nvPr>
        </p:nvSpPr>
        <p:spPr>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s-CR" sz="3600" b="1" dirty="0"/>
              <a:t>DIMENSIONES ETICAS DE LAS RELACIONES LABORALES</a:t>
            </a:r>
          </a:p>
        </p:txBody>
      </p:sp>
      <p:graphicFrame>
        <p:nvGraphicFramePr>
          <p:cNvPr id="4" name="Content Placeholder 3">
            <a:extLst>
              <a:ext uri="{FF2B5EF4-FFF2-40B4-BE49-F238E27FC236}">
                <a16:creationId xmlns:a16="http://schemas.microsoft.com/office/drawing/2014/main" id="{DE4D7C3E-CFEE-4D30-AF63-DE0524809EC0}"/>
              </a:ext>
            </a:extLst>
          </p:cNvPr>
          <p:cNvGraphicFramePr>
            <a:graphicFrameLocks noGrp="1"/>
          </p:cNvGraphicFramePr>
          <p:nvPr>
            <p:ph idx="1"/>
            <p:extLst>
              <p:ext uri="{D42A27DB-BD31-4B8C-83A1-F6EECF244321}">
                <p14:modId xmlns:p14="http://schemas.microsoft.com/office/powerpoint/2010/main" val="2582764368"/>
              </p:ext>
            </p:extLst>
          </p:nvPr>
        </p:nvGraphicFramePr>
        <p:xfrm>
          <a:off x="457200" y="151257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número de diapositiva 1"/>
          <p:cNvSpPr>
            <a:spLocks noGrp="1"/>
          </p:cNvSpPr>
          <p:nvPr>
            <p:ph type="sldNum" sz="quarter" idx="12"/>
          </p:nvPr>
        </p:nvSpPr>
        <p:spPr/>
        <p:txBody>
          <a:bodyPr/>
          <a:lstStyle/>
          <a:p>
            <a:pPr>
              <a:defRPr/>
            </a:pPr>
            <a:fld id="{AE7EACC2-0B27-42FE-BB77-DA90C38C97F8}" type="slidenum">
              <a:rPr lang="es-CR" smtClean="0"/>
              <a:pPr>
                <a:defRPr/>
              </a:pPr>
              <a:t>29</a:t>
            </a:fld>
            <a:endParaRPr lang="es-CR"/>
          </a:p>
        </p:txBody>
      </p:sp>
      <p:sp>
        <p:nvSpPr>
          <p:cNvPr id="6" name="TextBox 5">
            <a:extLst>
              <a:ext uri="{FF2B5EF4-FFF2-40B4-BE49-F238E27FC236}">
                <a16:creationId xmlns:a16="http://schemas.microsoft.com/office/drawing/2014/main" id="{BAAF1F34-4CBD-4784-B0A3-F6FD2DFD19BB}"/>
              </a:ext>
            </a:extLst>
          </p:cNvPr>
          <p:cNvSpPr txBox="1"/>
          <p:nvPr/>
        </p:nvSpPr>
        <p:spPr>
          <a:xfrm>
            <a:off x="7092280" y="5286042"/>
            <a:ext cx="1272480" cy="369332"/>
          </a:xfrm>
          <a:prstGeom prst="rect">
            <a:avLst/>
          </a:prstGeom>
          <a:noFill/>
        </p:spPr>
        <p:txBody>
          <a:bodyPr wrap="square" rtlCol="0">
            <a:spAutoFit/>
          </a:bodyPr>
          <a:lstStyle/>
          <a:p>
            <a:r>
              <a:rPr lang="es-CR" dirty="0"/>
              <a:t>Figura 5.7</a:t>
            </a:r>
          </a:p>
        </p:txBody>
      </p:sp>
      <p:sp>
        <p:nvSpPr>
          <p:cNvPr id="7" name="TextBox 6">
            <a:extLst>
              <a:ext uri="{FF2B5EF4-FFF2-40B4-BE49-F238E27FC236}">
                <a16:creationId xmlns:a16="http://schemas.microsoft.com/office/drawing/2014/main" id="{C92783BE-143B-4454-97A6-93E404F21A3C}"/>
              </a:ext>
            </a:extLst>
          </p:cNvPr>
          <p:cNvSpPr txBox="1"/>
          <p:nvPr/>
        </p:nvSpPr>
        <p:spPr>
          <a:xfrm>
            <a:off x="251520" y="6214030"/>
            <a:ext cx="3538736"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S" dirty="0"/>
              <a:t>Explotación infantil</a:t>
            </a:r>
            <a:endParaRPr lang="es-CR" dirty="0"/>
          </a:p>
        </p:txBody>
      </p:sp>
      <p:sp>
        <p:nvSpPr>
          <p:cNvPr id="12" name="TextBox 11">
            <a:extLst>
              <a:ext uri="{FF2B5EF4-FFF2-40B4-BE49-F238E27FC236}">
                <a16:creationId xmlns:a16="http://schemas.microsoft.com/office/drawing/2014/main" id="{422EA98A-3671-4601-A42C-68EBB5F7AC35}"/>
              </a:ext>
            </a:extLst>
          </p:cNvPr>
          <p:cNvSpPr txBox="1"/>
          <p:nvPr/>
        </p:nvSpPr>
        <p:spPr>
          <a:xfrm>
            <a:off x="4150647" y="6177033"/>
            <a:ext cx="4494661"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nchor="ctr">
            <a:spAutoFit/>
          </a:bodyPr>
          <a:lstStyle/>
          <a:p>
            <a:pPr algn="ctr"/>
            <a:r>
              <a:rPr lang="es-ES" dirty="0"/>
              <a:t>Lo que las EMN pueden y no pueden hacer</a:t>
            </a:r>
            <a:endParaRPr lang="es-C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642938" y="2571750"/>
            <a:ext cx="7772400" cy="1362075"/>
          </a:xfrm>
        </p:spPr>
        <p:txBody>
          <a:bodyPr/>
          <a:lstStyle/>
          <a:p>
            <a:pPr>
              <a:defRPr/>
            </a:pPr>
            <a:r>
              <a:rPr lang="es-CR" dirty="0"/>
              <a:t>Globalización y negocios internacionales</a:t>
            </a:r>
          </a:p>
        </p:txBody>
      </p:sp>
      <p:sp>
        <p:nvSpPr>
          <p:cNvPr id="5" name="4 Marcador de texto"/>
          <p:cNvSpPr>
            <a:spLocks noGrp="1"/>
          </p:cNvSpPr>
          <p:nvPr>
            <p:ph type="body" idx="1"/>
          </p:nvPr>
        </p:nvSpPr>
        <p:spPr>
          <a:xfrm>
            <a:off x="714375" y="4214813"/>
            <a:ext cx="7772400" cy="549275"/>
          </a:xfrm>
        </p:spPr>
        <p:txBody>
          <a:bodyPr/>
          <a:lstStyle/>
          <a:p>
            <a:pPr>
              <a:defRPr/>
            </a:pPr>
            <a:r>
              <a:rPr lang="es-CR" dirty="0" err="1"/>
              <a:t>Daniels</a:t>
            </a:r>
            <a:r>
              <a:rPr lang="es-CR" dirty="0"/>
              <a:t> &amp; </a:t>
            </a:r>
            <a:r>
              <a:rPr lang="es-CR" dirty="0" err="1"/>
              <a:t>Radebaugh</a:t>
            </a:r>
            <a:r>
              <a:rPr lang="es-CR" dirty="0"/>
              <a:t>, 2010, Cap. 1</a:t>
            </a:r>
          </a:p>
        </p:txBody>
      </p:sp>
      <p:sp>
        <p:nvSpPr>
          <p:cNvPr id="2" name="Marcador de número de diapositiva 1"/>
          <p:cNvSpPr>
            <a:spLocks noGrp="1"/>
          </p:cNvSpPr>
          <p:nvPr>
            <p:ph type="sldNum" sz="quarter" idx="12"/>
          </p:nvPr>
        </p:nvSpPr>
        <p:spPr/>
        <p:txBody>
          <a:bodyPr/>
          <a:lstStyle/>
          <a:p>
            <a:pPr>
              <a:defRPr/>
            </a:pPr>
            <a:fld id="{FEB76648-6351-463B-AC7C-A679F7B9479B}" type="slidenum">
              <a:rPr lang="es-CR" smtClean="0"/>
              <a:pPr>
                <a:defRPr/>
              </a:pPr>
              <a:t>3</a:t>
            </a:fld>
            <a:endParaRPr lang="es-C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4753B754-4644-400D-B3DB-CA1E412670C9}"/>
              </a:ext>
            </a:extLst>
          </p:cNvPr>
          <p:cNvGraphicFramePr>
            <a:graphicFrameLocks noGrp="1"/>
          </p:cNvGraphicFramePr>
          <p:nvPr>
            <p:ph idx="1"/>
            <p:extLst>
              <p:ext uri="{D42A27DB-BD31-4B8C-83A1-F6EECF244321}">
                <p14:modId xmlns:p14="http://schemas.microsoft.com/office/powerpoint/2010/main" val="4051786699"/>
              </p:ext>
            </p:extLst>
          </p:nvPr>
        </p:nvGraphicFramePr>
        <p:xfrm>
          <a:off x="462455" y="1556214"/>
          <a:ext cx="8229600" cy="51652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1493FA12-0C0C-4626-B630-17B64E7FF579}"/>
              </a:ext>
            </a:extLst>
          </p:cNvPr>
          <p:cNvSpPr>
            <a:spLocks noGrp="1"/>
          </p:cNvSpPr>
          <p:nvPr>
            <p:ph type="sldNum" sz="quarter" idx="12"/>
          </p:nvPr>
        </p:nvSpPr>
        <p:spPr/>
        <p:txBody>
          <a:bodyPr/>
          <a:lstStyle/>
          <a:p>
            <a:pPr>
              <a:defRPr/>
            </a:pPr>
            <a:fld id="{9C52DF8F-3F9B-43DA-85A7-1DD02717D162}" type="slidenum">
              <a:rPr lang="es-CR" smtClean="0"/>
              <a:pPr>
                <a:defRPr/>
              </a:pPr>
              <a:t>30</a:t>
            </a:fld>
            <a:endParaRPr lang="es-CR"/>
          </a:p>
        </p:txBody>
      </p:sp>
      <p:sp>
        <p:nvSpPr>
          <p:cNvPr id="5" name="1 Título">
            <a:extLst>
              <a:ext uri="{FF2B5EF4-FFF2-40B4-BE49-F238E27FC236}">
                <a16:creationId xmlns:a16="http://schemas.microsoft.com/office/drawing/2014/main" id="{A905F9FE-54EA-4D54-B707-48CCF56FCD0E}"/>
              </a:ext>
            </a:extLst>
          </p:cNvPr>
          <p:cNvSpPr>
            <a:spLocks noGrp="1"/>
          </p:cNvSpPr>
          <p:nvPr>
            <p:ph type="title"/>
          </p:nvPr>
        </p:nvSpPr>
        <p:spPr>
          <a:xfrm>
            <a:off x="457200" y="274638"/>
            <a:ext cx="8229600" cy="1143000"/>
          </a:xfr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s-CR" altLang="es-CR" sz="3600" b="1"/>
              <a:t>CÓDIGOS CORPORATIVOS DE ÉTICA</a:t>
            </a:r>
          </a:p>
        </p:txBody>
      </p:sp>
      <p:sp>
        <p:nvSpPr>
          <p:cNvPr id="7" name="TextBox 6">
            <a:extLst>
              <a:ext uri="{FF2B5EF4-FFF2-40B4-BE49-F238E27FC236}">
                <a16:creationId xmlns:a16="http://schemas.microsoft.com/office/drawing/2014/main" id="{BFB63949-E9A5-443C-B3E8-B33E4621AE01}"/>
              </a:ext>
            </a:extLst>
          </p:cNvPr>
          <p:cNvSpPr txBox="1"/>
          <p:nvPr/>
        </p:nvSpPr>
        <p:spPr>
          <a:xfrm>
            <a:off x="1083212" y="1656241"/>
            <a:ext cx="6441116" cy="461665"/>
          </a:xfrm>
          <a:prstGeom prst="rect">
            <a:avLst/>
          </a:prstGeom>
          <a:noFill/>
        </p:spPr>
        <p:txBody>
          <a:bodyPr wrap="square">
            <a:spAutoFit/>
          </a:bodyPr>
          <a:lstStyle/>
          <a:p>
            <a:pPr marL="0" indent="0">
              <a:buNone/>
            </a:pPr>
            <a:endParaRPr lang="es-ES" sz="2400" dirty="0"/>
          </a:p>
        </p:txBody>
      </p:sp>
      <p:sp>
        <p:nvSpPr>
          <p:cNvPr id="8" name="Explosion: 14 Points 7">
            <a:extLst>
              <a:ext uri="{FF2B5EF4-FFF2-40B4-BE49-F238E27FC236}">
                <a16:creationId xmlns:a16="http://schemas.microsoft.com/office/drawing/2014/main" id="{4F90F4B6-DDA1-4BFE-A4AD-82E5D7DDA415}"/>
              </a:ext>
            </a:extLst>
          </p:cNvPr>
          <p:cNvSpPr/>
          <p:nvPr/>
        </p:nvSpPr>
        <p:spPr>
          <a:xfrm>
            <a:off x="863424" y="1123119"/>
            <a:ext cx="6880692" cy="1527907"/>
          </a:xfrm>
          <a:prstGeom prst="irregularSeal2">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indent="0" algn="ctr">
              <a:buNone/>
            </a:pPr>
            <a:r>
              <a:rPr lang="es-ES" sz="2400" b="1" dirty="0">
                <a:ln w="12700">
                  <a:solidFill>
                    <a:schemeClr val="accent1"/>
                  </a:solidFill>
                  <a:prstDash val="solid"/>
                </a:ln>
                <a:solidFill>
                  <a:schemeClr val="bg1"/>
                </a:solidFill>
                <a:effectLst>
                  <a:outerShdw dist="38100" dir="2640000" algn="bl" rotWithShape="0">
                    <a:schemeClr val="accent1"/>
                  </a:outerShdw>
                </a:effectLst>
              </a:rPr>
              <a:t>Motivaciones de la responsabilidad corporativa</a:t>
            </a:r>
          </a:p>
        </p:txBody>
      </p:sp>
    </p:spTree>
    <p:extLst>
      <p:ext uri="{BB962C8B-B14F-4D97-AF65-F5344CB8AC3E}">
        <p14:creationId xmlns:p14="http://schemas.microsoft.com/office/powerpoint/2010/main" val="12322162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ítulo 4">
            <a:extLst>
              <a:ext uri="{FF2B5EF4-FFF2-40B4-BE49-F238E27FC236}">
                <a16:creationId xmlns:a16="http://schemas.microsoft.com/office/drawing/2014/main" id="{1AE14445-01E3-4559-83E7-A20A43A84D61}"/>
              </a:ext>
            </a:extLst>
          </p:cNvPr>
          <p:cNvSpPr>
            <a:spLocks noGrp="1"/>
          </p:cNvSpPr>
          <p:nvPr>
            <p:ph type="title"/>
          </p:nvPr>
        </p:nvSpPr>
        <p:spPr>
          <a:xfrm>
            <a:off x="482599" y="321734"/>
            <a:ext cx="5168390" cy="1135737"/>
          </a:xfrm>
        </p:spPr>
        <p:txBody>
          <a:bodyPr>
            <a:noAutofit/>
          </a:bodyPr>
          <a:lstStyle/>
          <a:p>
            <a:pPr>
              <a:lnSpc>
                <a:spcPct val="90000"/>
              </a:lnSpc>
            </a:pPr>
            <a:br>
              <a:rPr lang="es-CR" sz="2400" dirty="0">
                <a:latin typeface="GillSans"/>
              </a:rPr>
            </a:br>
            <a:br>
              <a:rPr lang="es-CR" sz="2400" dirty="0">
                <a:latin typeface="GillSans"/>
              </a:rPr>
            </a:br>
            <a:br>
              <a:rPr lang="es-CR" sz="2400" dirty="0">
                <a:latin typeface="GillSans"/>
              </a:rPr>
            </a:br>
            <a:r>
              <a:rPr lang="es-CR" sz="2400" dirty="0">
                <a:latin typeface="GillSans"/>
              </a:rPr>
              <a:t>TEMAS PARA EL ANÁLISIS</a:t>
            </a:r>
            <a:br>
              <a:rPr lang="es-CR" sz="2400" dirty="0">
                <a:latin typeface="GillSans"/>
              </a:rPr>
            </a:br>
            <a:br>
              <a:rPr lang="es-CR" sz="2400" dirty="0">
                <a:latin typeface="GillSans"/>
              </a:rPr>
            </a:br>
            <a:br>
              <a:rPr lang="es-CR" sz="2400" dirty="0">
                <a:latin typeface="GillSans"/>
              </a:rPr>
            </a:br>
            <a:endParaRPr lang="es-CR" sz="2400" dirty="0">
              <a:latin typeface="GillSans"/>
            </a:endParaRPr>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5ECEC0C-6F2B-4C6D-BAC8-A1F1F95139B3}"/>
              </a:ext>
            </a:extLst>
          </p:cNvPr>
          <p:cNvPicPr>
            <a:picLocks noChangeAspect="1"/>
          </p:cNvPicPr>
          <p:nvPr/>
        </p:nvPicPr>
        <p:blipFill rotWithShape="1">
          <a:blip r:embed="rId2"/>
          <a:srcRect l="40858" r="34153"/>
          <a:stretch/>
        </p:blipFill>
        <p:spPr>
          <a:xfrm>
            <a:off x="6097404" y="10"/>
            <a:ext cx="3046596" cy="6857990"/>
          </a:xfrm>
          <a:prstGeom prst="rect">
            <a:avLst/>
          </a:prstGeom>
        </p:spPr>
      </p:pic>
      <p:grpSp>
        <p:nvGrpSpPr>
          <p:cNvPr id="19" name="Group 18">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42340" y="713128"/>
            <a:ext cx="801649" cy="2126625"/>
            <a:chOff x="10918968" y="713127"/>
            <a:chExt cx="1273032" cy="2532832"/>
          </a:xfrm>
        </p:grpSpPr>
        <p:sp>
          <p:nvSpPr>
            <p:cNvPr id="20" name="Rectangle 1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Marcador de número de diapositiva 3">
            <a:extLst>
              <a:ext uri="{FF2B5EF4-FFF2-40B4-BE49-F238E27FC236}">
                <a16:creationId xmlns:a16="http://schemas.microsoft.com/office/drawing/2014/main" id="{5F1B85C9-C01B-4F14-B630-61E29A5B6C0B}"/>
              </a:ext>
            </a:extLst>
          </p:cNvPr>
          <p:cNvSpPr>
            <a:spLocks noGrp="1"/>
          </p:cNvSpPr>
          <p:nvPr>
            <p:ph type="sldNum" sz="quarter" idx="12"/>
          </p:nvPr>
        </p:nvSpPr>
        <p:spPr>
          <a:xfrm>
            <a:off x="6603999" y="6356350"/>
            <a:ext cx="2057400" cy="365125"/>
          </a:xfrm>
        </p:spPr>
        <p:txBody>
          <a:bodyPr>
            <a:normAutofit/>
          </a:bodyPr>
          <a:lstStyle/>
          <a:p>
            <a:pPr>
              <a:spcAft>
                <a:spcPts val="600"/>
              </a:spcAft>
              <a:defRPr/>
            </a:pPr>
            <a:fld id="{FEB76648-6351-463B-AC7C-A679F7B9479B}" type="slidenum">
              <a:rPr lang="es-CR">
                <a:solidFill>
                  <a:srgbClr val="FFFFFF"/>
                </a:solidFill>
              </a:rPr>
              <a:pPr>
                <a:spcAft>
                  <a:spcPts val="600"/>
                </a:spcAft>
                <a:defRPr/>
              </a:pPr>
              <a:t>31</a:t>
            </a:fld>
            <a:endParaRPr lang="es-CR">
              <a:solidFill>
                <a:srgbClr val="FFFFFF"/>
              </a:solidFill>
            </a:endParaRPr>
          </a:p>
        </p:txBody>
      </p:sp>
      <p:graphicFrame>
        <p:nvGraphicFramePr>
          <p:cNvPr id="8" name="Marcador de contenido 5">
            <a:extLst>
              <a:ext uri="{FF2B5EF4-FFF2-40B4-BE49-F238E27FC236}">
                <a16:creationId xmlns:a16="http://schemas.microsoft.com/office/drawing/2014/main" id="{48185455-58D0-44A3-93A9-6119CEFAC17D}"/>
              </a:ext>
            </a:extLst>
          </p:cNvPr>
          <p:cNvGraphicFramePr>
            <a:graphicFrameLocks noGrp="1"/>
          </p:cNvGraphicFramePr>
          <p:nvPr>
            <p:ph idx="1"/>
            <p:extLst>
              <p:ext uri="{D42A27DB-BD31-4B8C-83A1-F6EECF244321}">
                <p14:modId xmlns:p14="http://schemas.microsoft.com/office/powerpoint/2010/main" val="2563384694"/>
              </p:ext>
            </p:extLst>
          </p:nvPr>
        </p:nvGraphicFramePr>
        <p:xfrm>
          <a:off x="482600" y="1782981"/>
          <a:ext cx="5168390" cy="4393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5832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3648" y="228704"/>
            <a:ext cx="6116638" cy="65405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p:spPr>
        <p:txBody>
          <a:bodyPr rtlCol="0">
            <a:noAutofit/>
          </a:bodyPr>
          <a:lstStyle/>
          <a:p>
            <a:pPr eaLnBrk="1" fontAlgn="auto" hangingPunct="1">
              <a:spcAft>
                <a:spcPts val="0"/>
              </a:spcAft>
              <a:defRPr/>
            </a:pPr>
            <a:r>
              <a:rPr lang="es-CR" sz="2800" b="1" dirty="0"/>
              <a:t>Qué son los negocios internacionales</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160985952"/>
              </p:ext>
            </p:extLst>
          </p:nvPr>
        </p:nvGraphicFramePr>
        <p:xfrm>
          <a:off x="457200" y="1124744"/>
          <a:ext cx="8229600" cy="3357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a 4">
            <a:extLst>
              <a:ext uri="{FF2B5EF4-FFF2-40B4-BE49-F238E27FC236}">
                <a16:creationId xmlns:a16="http://schemas.microsoft.com/office/drawing/2014/main" id="{46A7018C-53E7-490F-936E-C997736B4402}"/>
              </a:ext>
            </a:extLst>
          </p:cNvPr>
          <p:cNvGraphicFramePr/>
          <p:nvPr>
            <p:extLst>
              <p:ext uri="{D42A27DB-BD31-4B8C-83A1-F6EECF244321}">
                <p14:modId xmlns:p14="http://schemas.microsoft.com/office/powerpoint/2010/main" val="1930768710"/>
              </p:ext>
            </p:extLst>
          </p:nvPr>
        </p:nvGraphicFramePr>
        <p:xfrm>
          <a:off x="467544" y="4365104"/>
          <a:ext cx="8280920" cy="22641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graphicEl>
                                              <a:dgm id="{E79CA548-2B8E-4040-A538-0F97EE0788C7}"/>
                                            </p:graphicEl>
                                          </p:spTgt>
                                        </p:tgtEl>
                                        <p:attrNameLst>
                                          <p:attrName>style.visibility</p:attrName>
                                        </p:attrNameLst>
                                      </p:cBhvr>
                                      <p:to>
                                        <p:strVal val="visible"/>
                                      </p:to>
                                    </p:set>
                                    <p:anim calcmode="lin" valueType="num">
                                      <p:cBhvr additive="base">
                                        <p:cTn id="11" dur="500" fill="hold"/>
                                        <p:tgtEl>
                                          <p:spTgt spid="4">
                                            <p:graphicEl>
                                              <a:dgm id="{E79CA548-2B8E-4040-A538-0F97EE0788C7}"/>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dgm id="{E79CA548-2B8E-4040-A538-0F97EE0788C7}"/>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graphicEl>
                                              <a:dgm id="{A1052C21-2E6C-4DFB-9A7C-98CE9B3A2F64}"/>
                                            </p:graphicEl>
                                          </p:spTgt>
                                        </p:tgtEl>
                                        <p:attrNameLst>
                                          <p:attrName>style.visibility</p:attrName>
                                        </p:attrNameLst>
                                      </p:cBhvr>
                                      <p:to>
                                        <p:strVal val="visible"/>
                                      </p:to>
                                    </p:set>
                                    <p:anim calcmode="lin" valueType="num">
                                      <p:cBhvr additive="base">
                                        <p:cTn id="17" dur="500" fill="hold"/>
                                        <p:tgtEl>
                                          <p:spTgt spid="4">
                                            <p:graphicEl>
                                              <a:dgm id="{A1052C21-2E6C-4DFB-9A7C-98CE9B3A2F64}"/>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graphicEl>
                                              <a:dgm id="{A1052C21-2E6C-4DFB-9A7C-98CE9B3A2F64}"/>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graphicEl>
                                              <a:dgm id="{388248EA-67FC-4C33-92EE-1F9C2190640E}"/>
                                            </p:graphicEl>
                                          </p:spTgt>
                                        </p:tgtEl>
                                        <p:attrNameLst>
                                          <p:attrName>style.visibility</p:attrName>
                                        </p:attrNameLst>
                                      </p:cBhvr>
                                      <p:to>
                                        <p:strVal val="visible"/>
                                      </p:to>
                                    </p:set>
                                    <p:anim calcmode="lin" valueType="num">
                                      <p:cBhvr additive="base">
                                        <p:cTn id="23" dur="500" fill="hold"/>
                                        <p:tgtEl>
                                          <p:spTgt spid="4">
                                            <p:graphicEl>
                                              <a:dgm id="{388248EA-67FC-4C33-92EE-1F9C2190640E}"/>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graphicEl>
                                              <a:dgm id="{388248EA-67FC-4C33-92EE-1F9C2190640E}"/>
                                            </p:graphic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graphicEl>
                                              <a:dgm id="{66A8EBA2-6166-4ED3-90EC-A3134DFE2753}"/>
                                            </p:graphicEl>
                                          </p:spTgt>
                                        </p:tgtEl>
                                        <p:attrNameLst>
                                          <p:attrName>style.visibility</p:attrName>
                                        </p:attrNameLst>
                                      </p:cBhvr>
                                      <p:to>
                                        <p:strVal val="visible"/>
                                      </p:to>
                                    </p:set>
                                    <p:anim calcmode="lin" valueType="num">
                                      <p:cBhvr additive="base">
                                        <p:cTn id="29" dur="500" fill="hold"/>
                                        <p:tgtEl>
                                          <p:spTgt spid="4">
                                            <p:graphicEl>
                                              <a:dgm id="{66A8EBA2-6166-4ED3-90EC-A3134DFE2753}"/>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graphicEl>
                                              <a:dgm id="{66A8EBA2-6166-4ED3-90EC-A3134DFE2753}"/>
                                            </p:graphic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Sub>
          <a:bldDgm bld="one"/>
        </p:bldSub>
      </p:bldGraphic>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5CCFF5-CCA6-4764-83EC-7F0DEC93E849}"/>
              </a:ext>
            </a:extLst>
          </p:cNvPr>
          <p:cNvSpPr>
            <a:spLocks noGrp="1"/>
          </p:cNvSpPr>
          <p:nvPr>
            <p:ph type="sldNum" sz="quarter" idx="12"/>
          </p:nvPr>
        </p:nvSpPr>
        <p:spPr/>
        <p:txBody>
          <a:bodyPr/>
          <a:lstStyle/>
          <a:p>
            <a:pPr>
              <a:defRPr/>
            </a:pPr>
            <a:fld id="{9C52DF8F-3F9B-43DA-85A7-1DD02717D162}" type="slidenum">
              <a:rPr lang="es-CR" smtClean="0"/>
              <a:pPr>
                <a:defRPr/>
              </a:pPr>
              <a:t>5</a:t>
            </a:fld>
            <a:endParaRPr lang="es-CR"/>
          </a:p>
        </p:txBody>
      </p:sp>
      <p:sp>
        <p:nvSpPr>
          <p:cNvPr id="8" name="Rectangle 7">
            <a:extLst>
              <a:ext uri="{FF2B5EF4-FFF2-40B4-BE49-F238E27FC236}">
                <a16:creationId xmlns:a16="http://schemas.microsoft.com/office/drawing/2014/main" id="{A6D53893-8F89-4417-8574-28E6ABEB9BE4}"/>
              </a:ext>
            </a:extLst>
          </p:cNvPr>
          <p:cNvSpPr/>
          <p:nvPr/>
        </p:nvSpPr>
        <p:spPr>
          <a:xfrm>
            <a:off x="971600" y="1628800"/>
            <a:ext cx="1944216" cy="1656184"/>
          </a:xfrm>
          <a:prstGeom prst="rect">
            <a:avLst/>
          </a:prstGeom>
          <a:solidFill>
            <a:schemeClr val="lt1">
              <a:alpha val="0"/>
            </a:schemeClr>
          </a:solidFill>
        </p:spPr>
        <p:style>
          <a:lnRef idx="2">
            <a:schemeClr val="accent5"/>
          </a:lnRef>
          <a:fillRef idx="1">
            <a:schemeClr val="lt1"/>
          </a:fillRef>
          <a:effectRef idx="0">
            <a:schemeClr val="accent5"/>
          </a:effectRef>
          <a:fontRef idx="minor">
            <a:schemeClr val="dk1"/>
          </a:fontRef>
        </p:style>
        <p:txBody>
          <a:bodyPr rtlCol="0" anchor="t"/>
          <a:lstStyle/>
          <a:p>
            <a:pPr algn="ctr"/>
            <a:r>
              <a:rPr lang="es-ES" sz="1400" b="1" dirty="0"/>
              <a:t>ENTORNO OPERATIVO</a:t>
            </a:r>
          </a:p>
          <a:p>
            <a:pPr algn="ctr"/>
            <a:r>
              <a:rPr lang="es-ES" sz="1400" b="1" dirty="0"/>
              <a:t>FACCTORES FÍSISCOS Y SOCIALES</a:t>
            </a:r>
          </a:p>
          <a:p>
            <a:pPr marL="171450" indent="-171450" algn="ctr">
              <a:buFont typeface="Arial" panose="020B0604020202020204" pitchFamily="34" charset="0"/>
              <a:buChar char="•"/>
            </a:pPr>
            <a:r>
              <a:rPr lang="es-CR" sz="1000" dirty="0"/>
              <a:t>Normas políticas y prácticas sociales</a:t>
            </a:r>
          </a:p>
          <a:p>
            <a:pPr marL="171450" indent="-171450" algn="ctr">
              <a:buFont typeface="Arial" panose="020B0604020202020204" pitchFamily="34" charset="0"/>
              <a:buChar char="•"/>
            </a:pPr>
            <a:r>
              <a:rPr lang="es-CR" sz="1000" dirty="0"/>
              <a:t>Recursos y experiencia de la </a:t>
            </a:r>
            <a:r>
              <a:rPr lang="es-CR" sz="1000" dirty="0" err="1"/>
              <a:t>empesa</a:t>
            </a:r>
            <a:endParaRPr lang="es-CR" sz="1000" dirty="0"/>
          </a:p>
          <a:p>
            <a:pPr marL="171450" indent="-171450" algn="ctr">
              <a:buFont typeface="Arial" panose="020B0604020202020204" pitchFamily="34" charset="0"/>
              <a:buChar char="•"/>
            </a:pPr>
            <a:r>
              <a:rPr lang="es-CR" sz="1000" dirty="0" err="1"/>
              <a:t>Competores</a:t>
            </a:r>
            <a:r>
              <a:rPr lang="es-CR" sz="1000" dirty="0"/>
              <a:t> en cada </a:t>
            </a:r>
            <a:r>
              <a:rPr lang="es-CR" sz="1000" dirty="0" err="1"/>
              <a:t>mercaddo</a:t>
            </a:r>
            <a:endParaRPr lang="es-CR" sz="1000" dirty="0"/>
          </a:p>
        </p:txBody>
      </p:sp>
      <p:sp>
        <p:nvSpPr>
          <p:cNvPr id="9" name="Rectangle 8">
            <a:extLst>
              <a:ext uri="{FF2B5EF4-FFF2-40B4-BE49-F238E27FC236}">
                <a16:creationId xmlns:a16="http://schemas.microsoft.com/office/drawing/2014/main" id="{8CFA6C99-97C0-46DB-A565-09E2EB8DCDA5}"/>
              </a:ext>
            </a:extLst>
          </p:cNvPr>
          <p:cNvSpPr/>
          <p:nvPr/>
        </p:nvSpPr>
        <p:spPr>
          <a:xfrm>
            <a:off x="958109" y="3665425"/>
            <a:ext cx="1944216" cy="1656184"/>
          </a:xfrm>
          <a:prstGeom prst="rect">
            <a:avLst/>
          </a:prstGeom>
          <a:solidFill>
            <a:schemeClr val="lt1">
              <a:alpha val="0"/>
            </a:schemeClr>
          </a:solidFill>
        </p:spPr>
        <p:style>
          <a:lnRef idx="2">
            <a:schemeClr val="accent5"/>
          </a:lnRef>
          <a:fillRef idx="1">
            <a:schemeClr val="lt1"/>
          </a:fillRef>
          <a:effectRef idx="0">
            <a:schemeClr val="accent5"/>
          </a:effectRef>
          <a:fontRef idx="minor">
            <a:schemeClr val="dk1"/>
          </a:fontRef>
        </p:style>
        <p:txBody>
          <a:bodyPr rtlCol="0" anchor="t"/>
          <a:lstStyle/>
          <a:p>
            <a:pPr algn="ctr"/>
            <a:r>
              <a:rPr lang="es-ES" sz="1400" b="1" dirty="0"/>
              <a:t>FACTORES COMPETITIVOS</a:t>
            </a:r>
          </a:p>
          <a:p>
            <a:pPr marL="171450" indent="-171450">
              <a:buFont typeface="Arial" panose="020B0604020202020204" pitchFamily="34" charset="0"/>
              <a:buChar char="•"/>
            </a:pPr>
            <a:r>
              <a:rPr lang="es-CR" sz="1200" dirty="0"/>
              <a:t>Estrategia competitiva de productos</a:t>
            </a:r>
          </a:p>
          <a:p>
            <a:pPr marL="171450" indent="-171450">
              <a:buFont typeface="Arial" panose="020B0604020202020204" pitchFamily="34" charset="0"/>
              <a:buChar char="•"/>
            </a:pPr>
            <a:r>
              <a:rPr lang="es-CR" sz="1200" dirty="0"/>
              <a:t>Recursos y experiencia de la empresa</a:t>
            </a:r>
          </a:p>
          <a:p>
            <a:pPr marL="171450" indent="-171450">
              <a:buFont typeface="Arial" panose="020B0604020202020204" pitchFamily="34" charset="0"/>
              <a:buChar char="•"/>
            </a:pPr>
            <a:r>
              <a:rPr lang="es-CR" sz="1200" dirty="0"/>
              <a:t>Competidores en cada mercado</a:t>
            </a:r>
            <a:endParaRPr lang="es-CR" sz="900" dirty="0"/>
          </a:p>
        </p:txBody>
      </p:sp>
      <p:sp>
        <p:nvSpPr>
          <p:cNvPr id="10" name="Rectangle 9">
            <a:extLst>
              <a:ext uri="{FF2B5EF4-FFF2-40B4-BE49-F238E27FC236}">
                <a16:creationId xmlns:a16="http://schemas.microsoft.com/office/drawing/2014/main" id="{A2927A4E-CAD2-440F-8972-BD83AFEDBA9E}"/>
              </a:ext>
            </a:extLst>
          </p:cNvPr>
          <p:cNvSpPr/>
          <p:nvPr/>
        </p:nvSpPr>
        <p:spPr>
          <a:xfrm>
            <a:off x="4750622" y="1651930"/>
            <a:ext cx="2160240" cy="1331434"/>
          </a:xfrm>
          <a:prstGeom prst="rect">
            <a:avLst/>
          </a:prstGeom>
          <a:solidFill>
            <a:schemeClr val="lt1">
              <a:alpha val="0"/>
            </a:schemeClr>
          </a:solidFill>
        </p:spPr>
        <p:style>
          <a:lnRef idx="2">
            <a:schemeClr val="accent5"/>
          </a:lnRef>
          <a:fillRef idx="1">
            <a:schemeClr val="lt1"/>
          </a:fillRef>
          <a:effectRef idx="0">
            <a:schemeClr val="accent5"/>
          </a:effectRef>
          <a:fontRef idx="minor">
            <a:schemeClr val="dk1"/>
          </a:fontRef>
        </p:style>
        <p:txBody>
          <a:bodyPr rtlCol="0" anchor="t"/>
          <a:lstStyle/>
          <a:p>
            <a:pPr algn="ctr"/>
            <a:r>
              <a:rPr lang="es-ES" sz="1400" b="1" dirty="0"/>
              <a:t>OPERACIONES</a:t>
            </a:r>
          </a:p>
          <a:p>
            <a:pPr algn="ctr"/>
            <a:r>
              <a:rPr lang="es-ES" sz="1400" b="1" dirty="0"/>
              <a:t>OBJETIVOS</a:t>
            </a:r>
          </a:p>
          <a:p>
            <a:pPr algn="ctr"/>
            <a:endParaRPr lang="es-ES" sz="1400" dirty="0"/>
          </a:p>
          <a:p>
            <a:pPr marL="171450" indent="-171450">
              <a:buFont typeface="Arial" panose="020B0604020202020204" pitchFamily="34" charset="0"/>
              <a:buChar char="•"/>
            </a:pPr>
            <a:r>
              <a:rPr lang="es-CR" sz="1000" dirty="0"/>
              <a:t>Expansión de ventas</a:t>
            </a:r>
          </a:p>
          <a:p>
            <a:pPr marL="171450" indent="-171450">
              <a:buFont typeface="Arial" panose="020B0604020202020204" pitchFamily="34" charset="0"/>
              <a:buChar char="•"/>
            </a:pPr>
            <a:r>
              <a:rPr lang="es-CR" sz="1000" dirty="0"/>
              <a:t>Adquisición de recursos</a:t>
            </a:r>
          </a:p>
          <a:p>
            <a:pPr marL="171450" indent="-171450">
              <a:buFont typeface="Arial" panose="020B0604020202020204" pitchFamily="34" charset="0"/>
              <a:buChar char="•"/>
            </a:pPr>
            <a:r>
              <a:rPr lang="es-CR" sz="1000" dirty="0"/>
              <a:t>Minimización de riesgos</a:t>
            </a:r>
          </a:p>
        </p:txBody>
      </p:sp>
      <p:sp>
        <p:nvSpPr>
          <p:cNvPr id="11" name="Rectangle 10">
            <a:extLst>
              <a:ext uri="{FF2B5EF4-FFF2-40B4-BE49-F238E27FC236}">
                <a16:creationId xmlns:a16="http://schemas.microsoft.com/office/drawing/2014/main" id="{F9C55E7E-38A0-4AF4-9D36-CD3B3AC67C56}"/>
              </a:ext>
            </a:extLst>
          </p:cNvPr>
          <p:cNvSpPr/>
          <p:nvPr/>
        </p:nvSpPr>
        <p:spPr>
          <a:xfrm>
            <a:off x="4742390" y="3022774"/>
            <a:ext cx="2160240" cy="682061"/>
          </a:xfrm>
          <a:prstGeom prst="rect">
            <a:avLst/>
          </a:prstGeom>
          <a:solidFill>
            <a:schemeClr val="lt1">
              <a:alpha val="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s-ES" sz="1400" b="1" dirty="0"/>
              <a:t>ESTRATEGIA</a:t>
            </a:r>
            <a:endParaRPr lang="es-CR" sz="1400" b="1" dirty="0"/>
          </a:p>
        </p:txBody>
      </p:sp>
      <p:graphicFrame>
        <p:nvGraphicFramePr>
          <p:cNvPr id="14" name="Table 13">
            <a:extLst>
              <a:ext uri="{FF2B5EF4-FFF2-40B4-BE49-F238E27FC236}">
                <a16:creationId xmlns:a16="http://schemas.microsoft.com/office/drawing/2014/main" id="{A2496694-CD61-4A82-A0A9-0E77C4C8DB4D}"/>
              </a:ext>
            </a:extLst>
          </p:cNvPr>
          <p:cNvGraphicFramePr>
            <a:graphicFrameLocks noGrp="1"/>
          </p:cNvGraphicFramePr>
          <p:nvPr>
            <p:extLst>
              <p:ext uri="{D42A27DB-BD31-4B8C-83A1-F6EECF244321}">
                <p14:modId xmlns:p14="http://schemas.microsoft.com/office/powerpoint/2010/main" val="2801964474"/>
              </p:ext>
            </p:extLst>
          </p:nvPr>
        </p:nvGraphicFramePr>
        <p:xfrm>
          <a:off x="3663757" y="3769788"/>
          <a:ext cx="4333970" cy="2676703"/>
        </p:xfrm>
        <a:graphic>
          <a:graphicData uri="http://schemas.openxmlformats.org/drawingml/2006/table">
            <a:tbl>
              <a:tblPr firstRow="1" firstCol="1" bandRow="1">
                <a:tableStyleId>{5C22544A-7EE6-4342-B048-85BDC9FD1C3A}</a:tableStyleId>
              </a:tblPr>
              <a:tblGrid>
                <a:gridCol w="1444328">
                  <a:extLst>
                    <a:ext uri="{9D8B030D-6E8A-4147-A177-3AD203B41FA5}">
                      <a16:colId xmlns:a16="http://schemas.microsoft.com/office/drawing/2014/main" val="2027167836"/>
                    </a:ext>
                  </a:extLst>
                </a:gridCol>
                <a:gridCol w="1444821">
                  <a:extLst>
                    <a:ext uri="{9D8B030D-6E8A-4147-A177-3AD203B41FA5}">
                      <a16:colId xmlns:a16="http://schemas.microsoft.com/office/drawing/2014/main" val="1280616592"/>
                    </a:ext>
                  </a:extLst>
                </a:gridCol>
                <a:gridCol w="1444821">
                  <a:extLst>
                    <a:ext uri="{9D8B030D-6E8A-4147-A177-3AD203B41FA5}">
                      <a16:colId xmlns:a16="http://schemas.microsoft.com/office/drawing/2014/main" val="3254684335"/>
                    </a:ext>
                  </a:extLst>
                </a:gridCol>
              </a:tblGrid>
              <a:tr h="132796">
                <a:tc gridSpan="3">
                  <a:txBody>
                    <a:bodyPr/>
                    <a:lstStyle/>
                    <a:p>
                      <a:pPr marL="0" marR="0" algn="ctr">
                        <a:lnSpc>
                          <a:spcPct val="107000"/>
                        </a:lnSpc>
                        <a:spcBef>
                          <a:spcPts val="0"/>
                        </a:spcBef>
                        <a:spcAft>
                          <a:spcPts val="0"/>
                        </a:spcAft>
                      </a:pPr>
                      <a:r>
                        <a:rPr lang="es-CR" sz="1600">
                          <a:effectLst/>
                        </a:rPr>
                        <a:t>MEDIOS</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2607391797"/>
                  </a:ext>
                </a:extLst>
              </a:tr>
              <a:tr h="355034">
                <a:tc>
                  <a:txBody>
                    <a:bodyPr/>
                    <a:lstStyle/>
                    <a:p>
                      <a:pPr marL="0" marR="0" algn="ctr">
                        <a:lnSpc>
                          <a:spcPct val="107000"/>
                        </a:lnSpc>
                        <a:spcBef>
                          <a:spcPts val="0"/>
                        </a:spcBef>
                        <a:spcAft>
                          <a:spcPts val="0"/>
                        </a:spcAft>
                      </a:pPr>
                      <a:r>
                        <a:rPr lang="es-CR" sz="1100" b="1" kern="1200" dirty="0">
                          <a:solidFill>
                            <a:schemeClr val="dk1"/>
                          </a:solidFill>
                          <a:effectLst/>
                          <a:latin typeface="+mn-lt"/>
                          <a:ea typeface="+mn-ea"/>
                          <a:cs typeface="+mn-cs"/>
                        </a:rPr>
                        <a:t>MODOS</a:t>
                      </a:r>
                    </a:p>
                  </a:txBody>
                  <a:tcPr marL="68580" marR="68580" marT="0" marB="0">
                    <a:solidFill>
                      <a:schemeClr val="tx2">
                        <a:lumMod val="20000"/>
                        <a:lumOff val="80000"/>
                      </a:schemeClr>
                    </a:solidFill>
                  </a:tcPr>
                </a:tc>
                <a:tc>
                  <a:txBody>
                    <a:bodyPr/>
                    <a:lstStyle/>
                    <a:p>
                      <a:pPr marL="0" marR="0" algn="ctr">
                        <a:lnSpc>
                          <a:spcPct val="107000"/>
                        </a:lnSpc>
                        <a:spcBef>
                          <a:spcPts val="0"/>
                        </a:spcBef>
                        <a:spcAft>
                          <a:spcPts val="0"/>
                        </a:spcAft>
                      </a:pPr>
                      <a:r>
                        <a:rPr lang="es-CR" sz="1100" b="1" dirty="0">
                          <a:effectLst/>
                        </a:rPr>
                        <a:t>FUNCIONES</a:t>
                      </a:r>
                      <a:endParaRPr lang="es-CR"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s-CR" sz="1100" b="1" dirty="0">
                          <a:effectLst/>
                        </a:rPr>
                        <a:t>OTRAS ALTERNATIVAS</a:t>
                      </a:r>
                      <a:endParaRPr lang="es-CR"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18162864"/>
                  </a:ext>
                </a:extLst>
              </a:tr>
              <a:tr h="2072368">
                <a:tc>
                  <a:txBody>
                    <a:bodyPr/>
                    <a:lstStyle/>
                    <a:p>
                      <a:pPr marL="342900" marR="0" lvl="0" indent="-342900">
                        <a:lnSpc>
                          <a:spcPct val="107000"/>
                        </a:lnSpc>
                        <a:spcBef>
                          <a:spcPts val="0"/>
                        </a:spcBef>
                        <a:spcAft>
                          <a:spcPts val="0"/>
                        </a:spcAft>
                        <a:buFont typeface="Symbol" panose="05050102010706020507" pitchFamily="18" charset="2"/>
                        <a:buChar char=""/>
                      </a:pPr>
                      <a:r>
                        <a:rPr lang="es-CR" sz="1000" b="0" dirty="0">
                          <a:solidFill>
                            <a:schemeClr val="tx1"/>
                          </a:solidFill>
                          <a:effectLst/>
                        </a:rPr>
                        <a:t>Importación y exportación</a:t>
                      </a:r>
                    </a:p>
                    <a:p>
                      <a:pPr marL="342900" marR="0" lvl="0" indent="-342900">
                        <a:lnSpc>
                          <a:spcPct val="107000"/>
                        </a:lnSpc>
                        <a:spcBef>
                          <a:spcPts val="0"/>
                        </a:spcBef>
                        <a:spcAft>
                          <a:spcPts val="0"/>
                        </a:spcAft>
                        <a:buFont typeface="Symbol" panose="05050102010706020507" pitchFamily="18" charset="2"/>
                        <a:buChar char=""/>
                      </a:pPr>
                      <a:r>
                        <a:rPr lang="es-CR" sz="1000" b="0" dirty="0">
                          <a:solidFill>
                            <a:schemeClr val="tx1"/>
                          </a:solidFill>
                          <a:effectLst/>
                        </a:rPr>
                        <a:t>Turismo y transporte</a:t>
                      </a:r>
                    </a:p>
                    <a:p>
                      <a:pPr marL="342900" marR="0" lvl="0" indent="-342900">
                        <a:lnSpc>
                          <a:spcPct val="107000"/>
                        </a:lnSpc>
                        <a:spcBef>
                          <a:spcPts val="0"/>
                        </a:spcBef>
                        <a:spcAft>
                          <a:spcPts val="0"/>
                        </a:spcAft>
                        <a:buFont typeface="Symbol" panose="05050102010706020507" pitchFamily="18" charset="2"/>
                        <a:buChar char=""/>
                      </a:pPr>
                      <a:r>
                        <a:rPr lang="es-CR" sz="1000" b="0" dirty="0">
                          <a:solidFill>
                            <a:schemeClr val="tx1"/>
                          </a:solidFill>
                          <a:effectLst/>
                        </a:rPr>
                        <a:t>Licencias y franquicias</a:t>
                      </a:r>
                    </a:p>
                    <a:p>
                      <a:pPr marL="342900" marR="0" lvl="0" indent="-342900">
                        <a:lnSpc>
                          <a:spcPct val="107000"/>
                        </a:lnSpc>
                        <a:spcBef>
                          <a:spcPts val="0"/>
                        </a:spcBef>
                        <a:spcAft>
                          <a:spcPts val="0"/>
                        </a:spcAft>
                        <a:buFont typeface="Symbol" panose="05050102010706020507" pitchFamily="18" charset="2"/>
                        <a:buChar char=""/>
                      </a:pPr>
                      <a:r>
                        <a:rPr lang="es-CR" sz="1000" b="0" dirty="0">
                          <a:solidFill>
                            <a:schemeClr val="tx1"/>
                          </a:solidFill>
                          <a:effectLst/>
                        </a:rPr>
                        <a:t>Operaciones llave en mano</a:t>
                      </a:r>
                    </a:p>
                    <a:p>
                      <a:pPr marL="342900" marR="0" lvl="0" indent="-342900">
                        <a:lnSpc>
                          <a:spcPct val="107000"/>
                        </a:lnSpc>
                        <a:spcBef>
                          <a:spcPts val="0"/>
                        </a:spcBef>
                        <a:spcAft>
                          <a:spcPts val="0"/>
                        </a:spcAft>
                        <a:buFont typeface="Symbol" panose="05050102010706020507" pitchFamily="18" charset="2"/>
                        <a:buChar char=""/>
                      </a:pPr>
                      <a:r>
                        <a:rPr lang="es-CR" sz="1000" b="0" dirty="0">
                          <a:solidFill>
                            <a:schemeClr val="tx1"/>
                          </a:solidFill>
                          <a:effectLst/>
                        </a:rPr>
                        <a:t>Contratos de administración</a:t>
                      </a:r>
                    </a:p>
                    <a:p>
                      <a:pPr marL="342900" marR="0" lvl="0" indent="-342900">
                        <a:lnSpc>
                          <a:spcPct val="107000"/>
                        </a:lnSpc>
                        <a:spcBef>
                          <a:spcPts val="0"/>
                        </a:spcBef>
                        <a:spcAft>
                          <a:spcPts val="0"/>
                        </a:spcAft>
                        <a:buFont typeface="Symbol" panose="05050102010706020507" pitchFamily="18" charset="2"/>
                        <a:buChar char=""/>
                      </a:pPr>
                      <a:r>
                        <a:rPr lang="es-CR" sz="1000" b="0" dirty="0">
                          <a:solidFill>
                            <a:schemeClr val="tx1"/>
                          </a:solidFill>
                          <a:effectLst/>
                        </a:rPr>
                        <a:t>Inversión directa y de cartera</a:t>
                      </a:r>
                      <a:endParaRPr lang="es-CR"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s-CR" sz="1000" dirty="0">
                          <a:effectLst/>
                        </a:rPr>
                        <a:t>Marketing</a:t>
                      </a:r>
                    </a:p>
                    <a:p>
                      <a:pPr marL="342900" marR="0" lvl="0" indent="-342900">
                        <a:lnSpc>
                          <a:spcPct val="107000"/>
                        </a:lnSpc>
                        <a:spcBef>
                          <a:spcPts val="0"/>
                        </a:spcBef>
                        <a:spcAft>
                          <a:spcPts val="0"/>
                        </a:spcAft>
                        <a:buFont typeface="Symbol" panose="05050102010706020507" pitchFamily="18" charset="2"/>
                        <a:buChar char=""/>
                      </a:pPr>
                      <a:r>
                        <a:rPr lang="es-CR" sz="1000" dirty="0">
                          <a:effectLst/>
                        </a:rPr>
                        <a:t>Manufactura global y administración de la cadena de suministros</a:t>
                      </a:r>
                    </a:p>
                    <a:p>
                      <a:pPr marL="342900" marR="0" lvl="0" indent="-342900">
                        <a:lnSpc>
                          <a:spcPct val="107000"/>
                        </a:lnSpc>
                        <a:spcBef>
                          <a:spcPts val="0"/>
                        </a:spcBef>
                        <a:spcAft>
                          <a:spcPts val="0"/>
                        </a:spcAft>
                        <a:buFont typeface="Symbol" panose="05050102010706020507" pitchFamily="18" charset="2"/>
                        <a:buChar char=""/>
                      </a:pPr>
                      <a:r>
                        <a:rPr lang="es-CR" sz="1000" dirty="0">
                          <a:effectLst/>
                        </a:rPr>
                        <a:t>Contabilidad</a:t>
                      </a:r>
                    </a:p>
                    <a:p>
                      <a:pPr marL="342900" marR="0" lvl="0" indent="-342900">
                        <a:lnSpc>
                          <a:spcPct val="107000"/>
                        </a:lnSpc>
                        <a:spcBef>
                          <a:spcPts val="0"/>
                        </a:spcBef>
                        <a:spcAft>
                          <a:spcPts val="0"/>
                        </a:spcAft>
                        <a:buFont typeface="Symbol" panose="05050102010706020507" pitchFamily="18" charset="2"/>
                        <a:buChar char=""/>
                      </a:pPr>
                      <a:r>
                        <a:rPr lang="es-CR" sz="1000" dirty="0">
                          <a:effectLst/>
                        </a:rPr>
                        <a:t>Finanzas</a:t>
                      </a:r>
                    </a:p>
                    <a:p>
                      <a:pPr marL="342900" marR="0" lvl="0" indent="-342900">
                        <a:lnSpc>
                          <a:spcPct val="107000"/>
                        </a:lnSpc>
                        <a:spcBef>
                          <a:spcPts val="0"/>
                        </a:spcBef>
                        <a:spcAft>
                          <a:spcPts val="0"/>
                        </a:spcAft>
                        <a:buFont typeface="Symbol" panose="05050102010706020507" pitchFamily="18" charset="2"/>
                        <a:buChar char=""/>
                      </a:pPr>
                      <a:r>
                        <a:rPr lang="es-CR" sz="1000" dirty="0">
                          <a:effectLst/>
                        </a:rPr>
                        <a:t>Recursos Humanos</a:t>
                      </a:r>
                      <a:endParaRPr lang="es-C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s-CR" sz="1000" dirty="0">
                          <a:effectLst/>
                        </a:rPr>
                        <a:t>Selección de países</a:t>
                      </a:r>
                    </a:p>
                    <a:p>
                      <a:pPr marL="342900" marR="0" lvl="0" indent="-342900">
                        <a:lnSpc>
                          <a:spcPct val="107000"/>
                        </a:lnSpc>
                        <a:spcBef>
                          <a:spcPts val="0"/>
                        </a:spcBef>
                        <a:spcAft>
                          <a:spcPts val="0"/>
                        </a:spcAft>
                        <a:buFont typeface="Symbol" panose="05050102010706020507" pitchFamily="18" charset="2"/>
                        <a:buChar char=""/>
                      </a:pPr>
                      <a:r>
                        <a:rPr lang="es-CR" sz="1000" dirty="0">
                          <a:effectLst/>
                        </a:rPr>
                        <a:t>Organización y mecanismos de control</a:t>
                      </a:r>
                      <a:endParaRPr lang="es-C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37950542"/>
                  </a:ext>
                </a:extLst>
              </a:tr>
            </a:tbl>
          </a:graphicData>
        </a:graphic>
      </p:graphicFrame>
      <p:sp>
        <p:nvSpPr>
          <p:cNvPr id="15" name="Arrow: Right 14">
            <a:extLst>
              <a:ext uri="{FF2B5EF4-FFF2-40B4-BE49-F238E27FC236}">
                <a16:creationId xmlns:a16="http://schemas.microsoft.com/office/drawing/2014/main" id="{6A67FEA9-5BCE-43C5-B12B-697F83B720DA}"/>
              </a:ext>
            </a:extLst>
          </p:cNvPr>
          <p:cNvSpPr/>
          <p:nvPr/>
        </p:nvSpPr>
        <p:spPr>
          <a:xfrm>
            <a:off x="3052163" y="1775905"/>
            <a:ext cx="1627547" cy="4970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6" name="Arrow: Left 15">
            <a:extLst>
              <a:ext uri="{FF2B5EF4-FFF2-40B4-BE49-F238E27FC236}">
                <a16:creationId xmlns:a16="http://schemas.microsoft.com/office/drawing/2014/main" id="{3AAFAB67-ED40-4397-B353-51F30CE50785}"/>
              </a:ext>
            </a:extLst>
          </p:cNvPr>
          <p:cNvSpPr/>
          <p:nvPr/>
        </p:nvSpPr>
        <p:spPr>
          <a:xfrm>
            <a:off x="2944453" y="2760673"/>
            <a:ext cx="1690724" cy="49700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7" name="Arrow: Right 16">
            <a:extLst>
              <a:ext uri="{FF2B5EF4-FFF2-40B4-BE49-F238E27FC236}">
                <a16:creationId xmlns:a16="http://schemas.microsoft.com/office/drawing/2014/main" id="{0CEF120E-B025-4426-9A00-86487F566A1E}"/>
              </a:ext>
            </a:extLst>
          </p:cNvPr>
          <p:cNvSpPr/>
          <p:nvPr/>
        </p:nvSpPr>
        <p:spPr>
          <a:xfrm>
            <a:off x="3007630" y="4293097"/>
            <a:ext cx="656128" cy="6026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3" name="Elipse 2">
            <a:extLst>
              <a:ext uri="{FF2B5EF4-FFF2-40B4-BE49-F238E27FC236}">
                <a16:creationId xmlns:a16="http://schemas.microsoft.com/office/drawing/2014/main" id="{814C1B62-62E2-4769-8E0B-BAA475DDD1DB}"/>
              </a:ext>
            </a:extLst>
          </p:cNvPr>
          <p:cNvSpPr/>
          <p:nvPr/>
        </p:nvSpPr>
        <p:spPr>
          <a:xfrm>
            <a:off x="3167618" y="1245522"/>
            <a:ext cx="1404382" cy="4789714"/>
          </a:xfrm>
          <a:prstGeom prst="ellipse">
            <a:avLst/>
          </a:prstGeom>
          <a:solidFill>
            <a:srgbClr val="FFC000">
              <a:alpha val="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4" name="Elipse 4">
            <a:extLst>
              <a:ext uri="{FF2B5EF4-FFF2-40B4-BE49-F238E27FC236}">
                <a16:creationId xmlns:a16="http://schemas.microsoft.com/office/drawing/2014/main" id="{EB1B0FC1-324B-4C4C-AD0E-816C915AE345}"/>
              </a:ext>
            </a:extLst>
          </p:cNvPr>
          <p:cNvSpPr/>
          <p:nvPr/>
        </p:nvSpPr>
        <p:spPr>
          <a:xfrm>
            <a:off x="3760166" y="1451150"/>
            <a:ext cx="4234543" cy="4789714"/>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5" name="1 Título">
            <a:extLst>
              <a:ext uri="{FF2B5EF4-FFF2-40B4-BE49-F238E27FC236}">
                <a16:creationId xmlns:a16="http://schemas.microsoft.com/office/drawing/2014/main" id="{6A2FCE04-9E2A-4C60-ACFA-13CA4D572545}"/>
              </a:ext>
            </a:extLst>
          </p:cNvPr>
          <p:cNvSpPr>
            <a:spLocks noGrp="1"/>
          </p:cNvSpPr>
          <p:nvPr>
            <p:ph type="title"/>
          </p:nvPr>
        </p:nvSpPr>
        <p:spPr>
          <a:xfrm>
            <a:off x="1295399" y="451018"/>
            <a:ext cx="7391401" cy="664057"/>
          </a:xfrm>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ctr" anchorCtr="0" compatLnSpc="1">
            <a:prstTxWarp prst="textNoShape">
              <a:avLst/>
            </a:prstTxWarp>
            <a:noAutofit/>
          </a:bodyPr>
          <a:lstStyle/>
          <a:p>
            <a:pPr eaLnBrk="1" fontAlgn="auto" hangingPunct="1">
              <a:spcAft>
                <a:spcPts val="0"/>
              </a:spcAft>
            </a:pPr>
            <a:r>
              <a:rPr lang="es-CR" sz="2800" b="1" dirty="0"/>
              <a:t>Entorno y operaciones</a:t>
            </a:r>
          </a:p>
        </p:txBody>
      </p:sp>
      <p:sp>
        <p:nvSpPr>
          <p:cNvPr id="27" name="TextBox 26">
            <a:extLst>
              <a:ext uri="{FF2B5EF4-FFF2-40B4-BE49-F238E27FC236}">
                <a16:creationId xmlns:a16="http://schemas.microsoft.com/office/drawing/2014/main" id="{72A26087-B38C-48E2-99E6-254865F71F85}"/>
              </a:ext>
            </a:extLst>
          </p:cNvPr>
          <p:cNvSpPr txBox="1"/>
          <p:nvPr/>
        </p:nvSpPr>
        <p:spPr>
          <a:xfrm>
            <a:off x="1835696" y="1167059"/>
            <a:ext cx="6053708" cy="369332"/>
          </a:xfrm>
          <a:prstGeom prst="rect">
            <a:avLst/>
          </a:prstGeom>
          <a:noFill/>
        </p:spPr>
        <p:txBody>
          <a:bodyPr wrap="square">
            <a:spAutoFit/>
          </a:bodyPr>
          <a:lstStyle/>
          <a:p>
            <a:r>
              <a:rPr lang="es-CR" sz="1800" b="1" dirty="0"/>
              <a:t>Fig. 1.1 Factores en las operaciones internacionales</a:t>
            </a:r>
            <a:endParaRPr lang="es-CR" dirty="0"/>
          </a:p>
        </p:txBody>
      </p:sp>
    </p:spTree>
    <p:extLst>
      <p:ext uri="{BB962C8B-B14F-4D97-AF65-F5344CB8AC3E}">
        <p14:creationId xmlns:p14="http://schemas.microsoft.com/office/powerpoint/2010/main" val="233445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1000"/>
                                        <p:tgtEl>
                                          <p:spTgt spid="24"/>
                                        </p:tgtEl>
                                      </p:cBhvr>
                                    </p:animEffect>
                                    <p:anim calcmode="lin" valueType="num">
                                      <p:cBhvr>
                                        <p:cTn id="26" dur="1000" fill="hold"/>
                                        <p:tgtEl>
                                          <p:spTgt spid="24"/>
                                        </p:tgtEl>
                                        <p:attrNameLst>
                                          <p:attrName>ppt_x</p:attrName>
                                        </p:attrNameLst>
                                      </p:cBhvr>
                                      <p:tavLst>
                                        <p:tav tm="0">
                                          <p:val>
                                            <p:strVal val="#ppt_x"/>
                                          </p:val>
                                        </p:tav>
                                        <p:tav tm="100000">
                                          <p:val>
                                            <p:strVal val="#ppt_x"/>
                                          </p:val>
                                        </p:tav>
                                      </p:tavLst>
                                    </p:anim>
                                    <p:anim calcmode="lin" valueType="num">
                                      <p:cBhvr>
                                        <p:cTn id="2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5" grpId="0" animBg="1"/>
      <p:bldP spid="16" grpId="0" animBg="1"/>
      <p:bldP spid="17" grpId="0" animBg="1"/>
      <p:bldP spid="23"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4">
              <a:lumMod val="20000"/>
              <a:lumOff val="80000"/>
            </a:schemeClr>
          </a:solidFill>
        </p:spPr>
        <p:txBody>
          <a:bodyPr>
            <a:normAutofit fontScale="90000"/>
          </a:bodyPr>
          <a:lstStyle/>
          <a:p>
            <a:pPr>
              <a:defRPr/>
            </a:pPr>
            <a:r>
              <a:rPr lang="es-CR" b="1" dirty="0"/>
              <a:t>Factores que impulsan la </a:t>
            </a:r>
            <a:r>
              <a:rPr lang="es-CR" sz="4000" b="1" dirty="0"/>
              <a:t>globalización</a:t>
            </a:r>
            <a:endParaRPr lang="es-CR" b="1" dirty="0"/>
          </a:p>
        </p:txBody>
      </p:sp>
      <p:sp>
        <p:nvSpPr>
          <p:cNvPr id="4" name="Marcador de contenido 3"/>
          <p:cNvSpPr>
            <a:spLocks noGrp="1"/>
          </p:cNvSpPr>
          <p:nvPr>
            <p:ph idx="1"/>
          </p:nvPr>
        </p:nvSpPr>
        <p:spPr>
          <a:xfrm>
            <a:off x="457200" y="1600201"/>
            <a:ext cx="8229600" cy="2764904"/>
          </a:xfrm>
        </p:spPr>
        <p:style>
          <a:lnRef idx="2">
            <a:schemeClr val="accent1"/>
          </a:lnRef>
          <a:fillRef idx="1">
            <a:schemeClr val="lt1"/>
          </a:fillRef>
          <a:effectRef idx="0">
            <a:schemeClr val="accent1"/>
          </a:effectRef>
          <a:fontRef idx="minor">
            <a:schemeClr val="dk1"/>
          </a:fontRef>
        </p:style>
        <p:txBody>
          <a:bodyPr/>
          <a:lstStyle/>
          <a:p>
            <a:pPr marL="0" indent="0">
              <a:buNone/>
            </a:pPr>
            <a:r>
              <a:rPr lang="es-CR" sz="2000" dirty="0"/>
              <a:t>La globalización se mide para efectos comparativos, pero es problemático:</a:t>
            </a:r>
          </a:p>
          <a:p>
            <a:r>
              <a:rPr lang="es-CR" sz="2000" dirty="0">
                <a:effectLst>
                  <a:outerShdw blurRad="38100" dist="38100" dir="2700000" algn="tl">
                    <a:srgbClr val="000000">
                      <a:alpha val="43137"/>
                    </a:srgbClr>
                  </a:outerShdw>
                </a:effectLst>
              </a:rPr>
              <a:t>Primero</a:t>
            </a:r>
            <a:r>
              <a:rPr lang="es-CR" sz="2000" dirty="0"/>
              <a:t>: el grado de interdependencia de </a:t>
            </a:r>
            <a:r>
              <a:rPr lang="es-CR" sz="2000" dirty="0" err="1"/>
              <a:t>de</a:t>
            </a:r>
            <a:r>
              <a:rPr lang="es-CR" sz="2000" dirty="0"/>
              <a:t> los países tiene que medirse de forma indirecta.</a:t>
            </a:r>
          </a:p>
          <a:p>
            <a:r>
              <a:rPr lang="es-CR" sz="2000" dirty="0">
                <a:effectLst>
                  <a:outerShdw blurRad="38100" dist="38100" dir="2700000" algn="tl">
                    <a:srgbClr val="000000">
                      <a:alpha val="43137"/>
                    </a:srgbClr>
                  </a:outerShdw>
                </a:effectLst>
              </a:rPr>
              <a:t>Segundo</a:t>
            </a:r>
            <a:r>
              <a:rPr lang="es-CR" sz="2000" dirty="0"/>
              <a:t>: cuando las fronteras nacionales se modifican.</a:t>
            </a:r>
          </a:p>
          <a:p>
            <a:r>
              <a:rPr lang="es-CR" sz="2000" dirty="0">
                <a:effectLst>
                  <a:outerShdw blurRad="38100" dist="38100" dir="2700000" algn="tl">
                    <a:srgbClr val="000000">
                      <a:alpha val="43137"/>
                    </a:srgbClr>
                  </a:outerShdw>
                </a:effectLst>
              </a:rPr>
              <a:t>No obstante </a:t>
            </a:r>
            <a:r>
              <a:rPr lang="es-CR" sz="2000" dirty="0"/>
              <a:t>varios indicadores confiables aseguran que la globalización ha ido en aumento. En la actualidad cerca del 25% de la producción mundial se vende fuera de su país. Al mismo tiempo , la globalización está menos generalizada de lo que podría suponer.</a:t>
            </a:r>
          </a:p>
          <a:p>
            <a:endParaRPr lang="es-CR" sz="2000" dirty="0"/>
          </a:p>
        </p:txBody>
      </p:sp>
      <p:pic>
        <p:nvPicPr>
          <p:cNvPr id="6148" name="Picture 4"/>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611560" y="4547668"/>
            <a:ext cx="8245475"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arcador de número de diapositiva 4"/>
          <p:cNvSpPr>
            <a:spLocks noGrp="1"/>
          </p:cNvSpPr>
          <p:nvPr>
            <p:ph type="sldNum" sz="quarter" idx="12"/>
          </p:nvPr>
        </p:nvSpPr>
        <p:spPr/>
        <p:txBody>
          <a:bodyPr/>
          <a:lstStyle/>
          <a:p>
            <a:pPr>
              <a:defRPr/>
            </a:pPr>
            <a:fld id="{9C52DF8F-3F9B-43DA-85A7-1DD02717D162}" type="slidenum">
              <a:rPr lang="es-CR" smtClean="0"/>
              <a:pPr>
                <a:defRPr/>
              </a:pPr>
              <a:t>6</a:t>
            </a:fld>
            <a:endParaRPr lang="es-C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Título"/>
          <p:cNvSpPr>
            <a:spLocks noGrp="1"/>
          </p:cNvSpPr>
          <p:nvPr>
            <p:ph type="title"/>
          </p:nvPr>
        </p:nvSpPr>
        <p:spPr/>
        <p:txBody>
          <a:bodyPr/>
          <a:lstStyle/>
          <a:p>
            <a:r>
              <a:rPr lang="es-CR" altLang="es-CR" sz="3600" b="1"/>
              <a:t>Indice de Globalización y Política Exterior </a:t>
            </a:r>
            <a:r>
              <a:rPr lang="es-CR" altLang="es-CR" sz="2800" b="1"/>
              <a:t>(A. T. Kearney)</a:t>
            </a:r>
            <a:endParaRPr lang="es-CR" altLang="es-CR" sz="3600" b="1"/>
          </a:p>
        </p:txBody>
      </p:sp>
      <p:sp>
        <p:nvSpPr>
          <p:cNvPr id="2" name="Marcador de número de diapositiva 1"/>
          <p:cNvSpPr>
            <a:spLocks noGrp="1"/>
          </p:cNvSpPr>
          <p:nvPr>
            <p:ph type="sldNum" sz="quarter" idx="12"/>
          </p:nvPr>
        </p:nvSpPr>
        <p:spPr/>
        <p:txBody>
          <a:bodyPr/>
          <a:lstStyle/>
          <a:p>
            <a:pPr>
              <a:defRPr/>
            </a:pPr>
            <a:fld id="{9C52DF8F-3F9B-43DA-85A7-1DD02717D162}" type="slidenum">
              <a:rPr lang="es-CR" smtClean="0"/>
              <a:pPr>
                <a:defRPr/>
              </a:pPr>
              <a:t>7</a:t>
            </a:fld>
            <a:endParaRPr lang="es-CR"/>
          </a:p>
        </p:txBody>
      </p:sp>
      <p:sp>
        <p:nvSpPr>
          <p:cNvPr id="3" name="Rectángulo 2">
            <a:extLst>
              <a:ext uri="{FF2B5EF4-FFF2-40B4-BE49-F238E27FC236}">
                <a16:creationId xmlns:a16="http://schemas.microsoft.com/office/drawing/2014/main" id="{78D70888-E749-4F8E-B7DC-616675BD866F}"/>
              </a:ext>
            </a:extLst>
          </p:cNvPr>
          <p:cNvSpPr/>
          <p:nvPr/>
        </p:nvSpPr>
        <p:spPr>
          <a:xfrm>
            <a:off x="4716016" y="6218236"/>
            <a:ext cx="3096344" cy="36512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R" sz="1200" dirty="0"/>
              <a:t>Comentario sobre Guatemala en el índice:</a:t>
            </a:r>
          </a:p>
          <a:p>
            <a:pPr algn="ctr"/>
            <a:r>
              <a:rPr lang="es-CR" sz="1200" dirty="0">
                <a:hlinkClick r:id="rId2"/>
              </a:rPr>
              <a:t>https://indicedeglobalizacion.wordpress.com/</a:t>
            </a:r>
            <a:endParaRPr lang="es-CR" sz="1200" dirty="0"/>
          </a:p>
        </p:txBody>
      </p:sp>
      <p:sp>
        <p:nvSpPr>
          <p:cNvPr id="4" name="Rectángulo 3">
            <a:extLst>
              <a:ext uri="{FF2B5EF4-FFF2-40B4-BE49-F238E27FC236}">
                <a16:creationId xmlns:a16="http://schemas.microsoft.com/office/drawing/2014/main" id="{AFD6072A-E2AF-4D87-B9F8-1710121628B0}"/>
              </a:ext>
            </a:extLst>
          </p:cNvPr>
          <p:cNvSpPr/>
          <p:nvPr/>
        </p:nvSpPr>
        <p:spPr>
          <a:xfrm>
            <a:off x="1043608" y="1567632"/>
            <a:ext cx="6768752" cy="203132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182563" indent="-182563"/>
            <a:r>
              <a:rPr lang="es-CR" dirty="0"/>
              <a:t>• Económica: comercio e inversión internacionales.</a:t>
            </a:r>
          </a:p>
          <a:p>
            <a:r>
              <a:rPr lang="es-CR" dirty="0"/>
              <a:t>• Tecnológica: conectividad de Internet.</a:t>
            </a:r>
          </a:p>
          <a:p>
            <a:pPr marL="182563" indent="-182563"/>
            <a:r>
              <a:rPr lang="es-CR" dirty="0"/>
              <a:t>• Contacto personal: viajes y turismo internacionales, tráfico telefónico internacional y transferencias personales de fondos a destinos internacionales.</a:t>
            </a:r>
          </a:p>
          <a:p>
            <a:pPr marL="182563" indent="-182563"/>
            <a:r>
              <a:rPr lang="es-CR" dirty="0"/>
              <a:t>• Política: Participación en organismos internacionales y transferencias monetarias gubernamentales.</a:t>
            </a:r>
          </a:p>
        </p:txBody>
      </p:sp>
      <p:pic>
        <p:nvPicPr>
          <p:cNvPr id="5" name="Imagen 4">
            <a:extLst>
              <a:ext uri="{FF2B5EF4-FFF2-40B4-BE49-F238E27FC236}">
                <a16:creationId xmlns:a16="http://schemas.microsoft.com/office/drawing/2014/main" id="{8C1B0CE3-DE4A-44C3-A547-8A83112B35B8}"/>
              </a:ext>
            </a:extLst>
          </p:cNvPr>
          <p:cNvPicPr>
            <a:picLocks noChangeAspect="1"/>
          </p:cNvPicPr>
          <p:nvPr/>
        </p:nvPicPr>
        <p:blipFill>
          <a:blip r:embed="rId3"/>
          <a:stretch>
            <a:fillRect/>
          </a:stretch>
        </p:blipFill>
        <p:spPr>
          <a:xfrm>
            <a:off x="2483768" y="4041932"/>
            <a:ext cx="1339404" cy="1953075"/>
          </a:xfrm>
          <a:prstGeom prst="rect">
            <a:avLst/>
          </a:prstGeom>
        </p:spPr>
      </p:pic>
      <p:pic>
        <p:nvPicPr>
          <p:cNvPr id="6" name="Imagen 5">
            <a:extLst>
              <a:ext uri="{FF2B5EF4-FFF2-40B4-BE49-F238E27FC236}">
                <a16:creationId xmlns:a16="http://schemas.microsoft.com/office/drawing/2014/main" id="{10AA7D7E-9E51-49D9-A077-E5790BEE2E94}"/>
              </a:ext>
            </a:extLst>
          </p:cNvPr>
          <p:cNvPicPr>
            <a:picLocks noChangeAspect="1"/>
          </p:cNvPicPr>
          <p:nvPr/>
        </p:nvPicPr>
        <p:blipFill>
          <a:blip r:embed="rId4"/>
          <a:stretch>
            <a:fillRect/>
          </a:stretch>
        </p:blipFill>
        <p:spPr>
          <a:xfrm>
            <a:off x="4820580" y="4134484"/>
            <a:ext cx="1443608" cy="1694234"/>
          </a:xfrm>
          <a:prstGeom prst="rect">
            <a:avLst/>
          </a:prstGeom>
        </p:spPr>
      </p:pic>
      <p:sp>
        <p:nvSpPr>
          <p:cNvPr id="7" name="CuadroTexto 6">
            <a:extLst>
              <a:ext uri="{FF2B5EF4-FFF2-40B4-BE49-F238E27FC236}">
                <a16:creationId xmlns:a16="http://schemas.microsoft.com/office/drawing/2014/main" id="{41A67E71-7F40-46B2-9B5B-71037E11BD37}"/>
              </a:ext>
            </a:extLst>
          </p:cNvPr>
          <p:cNvSpPr txBox="1"/>
          <p:nvPr/>
        </p:nvSpPr>
        <p:spPr>
          <a:xfrm>
            <a:off x="3823172" y="3672600"/>
            <a:ext cx="792088" cy="369332"/>
          </a:xfrm>
          <a:prstGeom prst="rect">
            <a:avLst/>
          </a:prstGeom>
          <a:noFill/>
        </p:spPr>
        <p:txBody>
          <a:bodyPr wrap="square" rtlCol="0">
            <a:spAutoFit/>
          </a:bodyPr>
          <a:lstStyle/>
          <a:p>
            <a:pPr algn="ctr"/>
            <a:r>
              <a:rPr lang="es-CR" dirty="0"/>
              <a:t>2015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Título"/>
          <p:cNvSpPr>
            <a:spLocks noGrp="1"/>
          </p:cNvSpPr>
          <p:nvPr>
            <p:ph type="title"/>
          </p:nvPr>
        </p:nvSpPr>
        <p:spPr/>
        <p:txBody>
          <a:bodyPr/>
          <a:lstStyle/>
          <a:p>
            <a:r>
              <a:rPr lang="es-CR" altLang="es-CR" sz="3600" b="1"/>
              <a:t>Factores que inciden en el aumento de la globalización</a:t>
            </a:r>
          </a:p>
        </p:txBody>
      </p:sp>
      <p:sp>
        <p:nvSpPr>
          <p:cNvPr id="2" name="Marcador de número de diapositiva 1"/>
          <p:cNvSpPr>
            <a:spLocks noGrp="1"/>
          </p:cNvSpPr>
          <p:nvPr>
            <p:ph type="sldNum" sz="quarter" idx="12"/>
          </p:nvPr>
        </p:nvSpPr>
        <p:spPr/>
        <p:txBody>
          <a:bodyPr/>
          <a:lstStyle/>
          <a:p>
            <a:pPr>
              <a:defRPr/>
            </a:pPr>
            <a:fld id="{9C52DF8F-3F9B-43DA-85A7-1DD02717D162}" type="slidenum">
              <a:rPr lang="es-CR" smtClean="0"/>
              <a:pPr>
                <a:defRPr/>
              </a:pPr>
              <a:t>8</a:t>
            </a:fld>
            <a:endParaRPr lang="es-CR"/>
          </a:p>
        </p:txBody>
      </p:sp>
      <p:sp>
        <p:nvSpPr>
          <p:cNvPr id="3" name="Rectángulo 2">
            <a:extLst>
              <a:ext uri="{FF2B5EF4-FFF2-40B4-BE49-F238E27FC236}">
                <a16:creationId xmlns:a16="http://schemas.microsoft.com/office/drawing/2014/main" id="{4B938AD5-D897-4BFD-A145-15756F9DBDEF}"/>
              </a:ext>
            </a:extLst>
          </p:cNvPr>
          <p:cNvSpPr/>
          <p:nvPr/>
        </p:nvSpPr>
        <p:spPr>
          <a:xfrm>
            <a:off x="539552" y="1720840"/>
            <a:ext cx="7272808" cy="323165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65113" indent="-265113">
              <a:spcBef>
                <a:spcPts val="1200"/>
              </a:spcBef>
            </a:pPr>
            <a:r>
              <a:rPr lang="es-CR" dirty="0">
                <a:ln>
                  <a:solidFill>
                    <a:schemeClr val="accent1">
                      <a:shade val="95000"/>
                      <a:satMod val="105000"/>
                    </a:schemeClr>
                  </a:solidFill>
                </a:ln>
              </a:rPr>
              <a:t>1. El incremento y la expansión de la tecnología.</a:t>
            </a:r>
          </a:p>
          <a:p>
            <a:pPr marL="265113" indent="-265113">
              <a:spcBef>
                <a:spcPts val="1200"/>
              </a:spcBef>
            </a:pPr>
            <a:r>
              <a:rPr lang="es-CR" dirty="0">
                <a:ln>
                  <a:solidFill>
                    <a:schemeClr val="accent1">
                      <a:shade val="95000"/>
                      <a:satMod val="105000"/>
                    </a:schemeClr>
                  </a:solidFill>
                </a:ln>
              </a:rPr>
              <a:t>2. La liberalización del comercio transfronterizo y el movimiento de los recursos.</a:t>
            </a:r>
          </a:p>
          <a:p>
            <a:pPr marL="265113" indent="-265113">
              <a:spcBef>
                <a:spcPts val="1200"/>
              </a:spcBef>
            </a:pPr>
            <a:r>
              <a:rPr lang="es-CR" dirty="0">
                <a:ln>
                  <a:solidFill>
                    <a:schemeClr val="accent1">
                      <a:shade val="95000"/>
                      <a:satMod val="105000"/>
                    </a:schemeClr>
                  </a:solidFill>
                </a:ln>
              </a:rPr>
              <a:t>3. El desarrollo de servicios que facilitan los negocios internacionales.</a:t>
            </a:r>
          </a:p>
          <a:p>
            <a:pPr marL="265113" indent="-265113">
              <a:spcBef>
                <a:spcPts val="1200"/>
              </a:spcBef>
            </a:pPr>
            <a:r>
              <a:rPr lang="es-CR" dirty="0">
                <a:ln>
                  <a:solidFill>
                    <a:schemeClr val="accent1">
                      <a:shade val="95000"/>
                      <a:satMod val="105000"/>
                    </a:schemeClr>
                  </a:solidFill>
                </a:ln>
              </a:rPr>
              <a:t>4. Las presiones crecientes de los consumidores.</a:t>
            </a:r>
          </a:p>
          <a:p>
            <a:pPr marL="265113" indent="-265113">
              <a:spcBef>
                <a:spcPts val="1200"/>
              </a:spcBef>
            </a:pPr>
            <a:r>
              <a:rPr lang="es-CR" dirty="0">
                <a:ln>
                  <a:solidFill>
                    <a:schemeClr val="accent1">
                      <a:shade val="95000"/>
                      <a:satMod val="105000"/>
                    </a:schemeClr>
                  </a:solidFill>
                </a:ln>
              </a:rPr>
              <a:t>5. La competencia global creciente.</a:t>
            </a:r>
          </a:p>
          <a:p>
            <a:pPr marL="265113" indent="-265113">
              <a:spcBef>
                <a:spcPts val="1200"/>
              </a:spcBef>
            </a:pPr>
            <a:r>
              <a:rPr lang="es-CR" dirty="0">
                <a:ln>
                  <a:solidFill>
                    <a:schemeClr val="accent1">
                      <a:shade val="95000"/>
                      <a:satMod val="105000"/>
                    </a:schemeClr>
                  </a:solidFill>
                </a:ln>
              </a:rPr>
              <a:t>6. Las situaciones políticas cambiantes.</a:t>
            </a:r>
          </a:p>
          <a:p>
            <a:pPr marL="265113" indent="-265113">
              <a:spcBef>
                <a:spcPts val="1200"/>
              </a:spcBef>
            </a:pPr>
            <a:r>
              <a:rPr lang="es-CR" dirty="0">
                <a:ln>
                  <a:solidFill>
                    <a:schemeClr val="accent1">
                      <a:shade val="95000"/>
                      <a:satMod val="105000"/>
                    </a:schemeClr>
                  </a:solidFill>
                </a:ln>
              </a:rPr>
              <a:t>7. La mayor cooperación entre países.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pPr>
              <a:defRPr/>
            </a:pPr>
            <a:r>
              <a:rPr lang="es-ES" dirty="0"/>
              <a:t>¿Qué tiene de malo la globalización?</a:t>
            </a:r>
            <a:endParaRPr lang="es-CR" dirty="0"/>
          </a:p>
        </p:txBody>
      </p:sp>
      <p:sp>
        <p:nvSpPr>
          <p:cNvPr id="5" name="4 Marcador de texto"/>
          <p:cNvSpPr>
            <a:spLocks noGrp="1"/>
          </p:cNvSpPr>
          <p:nvPr>
            <p:ph type="body" idx="1"/>
          </p:nvPr>
        </p:nvSpPr>
        <p:spPr/>
        <p:txBody>
          <a:bodyPr/>
          <a:lstStyle/>
          <a:p>
            <a:pPr>
              <a:defRPr/>
            </a:pPr>
            <a:endParaRPr lang="es-CR"/>
          </a:p>
        </p:txBody>
      </p:sp>
      <p:sp>
        <p:nvSpPr>
          <p:cNvPr id="2" name="Marcador de número de diapositiva 1"/>
          <p:cNvSpPr>
            <a:spLocks noGrp="1"/>
          </p:cNvSpPr>
          <p:nvPr>
            <p:ph type="sldNum" sz="quarter" idx="12"/>
          </p:nvPr>
        </p:nvSpPr>
        <p:spPr/>
        <p:txBody>
          <a:bodyPr/>
          <a:lstStyle/>
          <a:p>
            <a:pPr>
              <a:defRPr/>
            </a:pPr>
            <a:fld id="{FEB76648-6351-463B-AC7C-A679F7B9479B}" type="slidenum">
              <a:rPr lang="es-CR" smtClean="0"/>
              <a:pPr>
                <a:defRPr/>
              </a:pPr>
              <a:t>9</a:t>
            </a:fld>
            <a:endParaRPr lang="es-C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5370</TotalTime>
  <Words>2445</Words>
  <Application>Microsoft Office PowerPoint</Application>
  <PresentationFormat>Presentación en pantalla (4:3)</PresentationFormat>
  <Paragraphs>342</Paragraphs>
  <Slides>31</Slides>
  <Notes>0</Notes>
  <HiddenSlides>1</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31</vt:i4>
      </vt:variant>
    </vt:vector>
  </HeadingPairs>
  <TitlesOfParts>
    <vt:vector size="42" baseType="lpstr">
      <vt:lpstr>Algerian</vt:lpstr>
      <vt:lpstr>Arial</vt:lpstr>
      <vt:lpstr>Calibri</vt:lpstr>
      <vt:lpstr>GillSans</vt:lpstr>
      <vt:lpstr>GillSans-Italic</vt:lpstr>
      <vt:lpstr>GillSans-Light</vt:lpstr>
      <vt:lpstr>MathematicalPi-Six</vt:lpstr>
      <vt:lpstr>Segoe UI Web (West European)</vt:lpstr>
      <vt:lpstr>Symbol</vt:lpstr>
      <vt:lpstr>Times New Roman</vt:lpstr>
      <vt:lpstr>Tema de Office</vt:lpstr>
      <vt:lpstr>Doctorado en Gestión Pública y Ciencias Empresariales  XI Promoción Regional</vt:lpstr>
      <vt:lpstr> TEMAS PARA EL ANÁLISIS</vt:lpstr>
      <vt:lpstr>Globalización y negocios internacionales</vt:lpstr>
      <vt:lpstr>Qué son los negocios internacionales</vt:lpstr>
      <vt:lpstr>Entorno y operaciones</vt:lpstr>
      <vt:lpstr>Factores que impulsan la globalización</vt:lpstr>
      <vt:lpstr>Indice de Globalización y Política Exterior (A. T. Kearney)</vt:lpstr>
      <vt:lpstr>Factores que inciden en el aumento de la globalización</vt:lpstr>
      <vt:lpstr>¿Qué tiene de malo la globalización?</vt:lpstr>
      <vt:lpstr>3.2 Mitos acerca de la globalización  Stanwick, S. 2020, Cap. 1</vt:lpstr>
      <vt:lpstr>Amenazas a la soberanía nacional</vt:lpstr>
      <vt:lpstr>Crecimiento económico y recursos naturales</vt:lpstr>
      <vt:lpstr>Desigualdad en la distribución del ingreso</vt:lpstr>
      <vt:lpstr>Porqué las empresas participan en negocios</vt:lpstr>
      <vt:lpstr>Presentación de PowerPoint</vt:lpstr>
      <vt:lpstr>Modos de operación de los negocios</vt:lpstr>
      <vt:lpstr>Diferencias de los negocios internacionales respecto a los nacionales</vt:lpstr>
      <vt:lpstr>2. Tipos de empresas internacionales  Stanwick, S. 2020, Cap. 1</vt:lpstr>
      <vt:lpstr>Tres formas de ver la globalización</vt:lpstr>
      <vt:lpstr>Globalización y Sociedad</vt:lpstr>
      <vt:lpstr>Introducción</vt:lpstr>
      <vt:lpstr>Evaluación del impacto de la IED</vt:lpstr>
      <vt:lpstr>Presentación de PowerPoint</vt:lpstr>
      <vt:lpstr>Impacto económico de las EMN</vt:lpstr>
      <vt:lpstr>Impacto económico: controversia</vt:lpstr>
      <vt:lpstr>Los fundamentos del comportamiento ético</vt:lpstr>
      <vt:lpstr>Los fundamentos del comportamiento ético</vt:lpstr>
      <vt:lpstr>DILEMAS ETICOS DE LOS NEGOCIOS</vt:lpstr>
      <vt:lpstr>DIMENSIONES ETICAS DE LAS RELACIONES LABORALES</vt:lpstr>
      <vt:lpstr>CÓDIGOS CORPORATIVOS DE ÉTICA</vt:lpstr>
      <vt:lpstr>   TEMAS PARA EL ANÁLISIS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Instituto Centroamericano de Administración Pública (ICAP) Doctorado en Gestión Pública y Ciencias Empresariales  2011-2012</dc:title>
  <dc:creator>Rafael</dc:creator>
  <cp:lastModifiedBy>Rafael Diaz</cp:lastModifiedBy>
  <cp:revision>102</cp:revision>
  <dcterms:created xsi:type="dcterms:W3CDTF">2011-07-23T21:26:26Z</dcterms:created>
  <dcterms:modified xsi:type="dcterms:W3CDTF">2023-09-01T21:56:58Z</dcterms:modified>
</cp:coreProperties>
</file>