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0" d="100"/>
          <a:sy n="100" d="100"/>
        </p:scale>
        <p:origin x="45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ED943FC-9B1E-43C3-B6D5-A88ADEE06126}" type="doc">
      <dgm:prSet loTypeId="urn:microsoft.com/office/officeart/2005/8/layout/radial3" loCatId="cycle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CR"/>
        </a:p>
      </dgm:t>
    </dgm:pt>
    <dgm:pt modelId="{8BAC5F13-02AA-4B18-8276-A637C563722B}">
      <dgm:prSet custT="1"/>
      <dgm:spPr/>
      <dgm:t>
        <a:bodyPr/>
        <a:lstStyle/>
        <a:p>
          <a:r>
            <a:rPr lang="es-CR" sz="2400" dirty="0"/>
            <a:t>Tema central</a:t>
          </a:r>
          <a:r>
            <a:rPr lang="es-CR" sz="2400"/>
            <a:t>: ¿?</a:t>
          </a:r>
          <a:endParaRPr lang="es-CR" sz="2400" dirty="0"/>
        </a:p>
      </dgm:t>
    </dgm:pt>
    <dgm:pt modelId="{BFC218D2-F8E4-48E1-829E-AF998F17E2AA}" type="parTrans" cxnId="{2919A0F2-EAD6-4AE8-B2DE-4B1042F4D373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057CAE6B-9971-4557-ACF5-7B026B73126F}" type="sibTrans" cxnId="{2919A0F2-EAD6-4AE8-B2DE-4B1042F4D373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95B2BD03-5B55-4969-A19E-B315ABF6134B}">
      <dgm:prSet custT="1"/>
      <dgm:spPr/>
      <dgm:t>
        <a:bodyPr/>
        <a:lstStyle/>
        <a:p>
          <a:r>
            <a:rPr lang="es-CR" sz="1600" dirty="0"/>
            <a:t>Entender tipo de participación en flujos internacionales  de comercio Ventajas comparativas / Ventajas competitivas</a:t>
          </a:r>
        </a:p>
      </dgm:t>
    </dgm:pt>
    <dgm:pt modelId="{1C94F246-43EB-4F5A-91C2-5C1937AFEEEB}" type="parTrans" cxnId="{B2C53575-9B44-49CD-A6D4-62EAA095BA2A}">
      <dgm:prSet custT="1"/>
      <dgm:spPr/>
      <dgm:t>
        <a:bodyPr/>
        <a:lstStyle/>
        <a:p>
          <a:endParaRPr lang="es-CR" sz="1200">
            <a:solidFill>
              <a:schemeClr val="tx1"/>
            </a:solidFill>
          </a:endParaRPr>
        </a:p>
      </dgm:t>
    </dgm:pt>
    <dgm:pt modelId="{BDC6DFEB-E0EB-4F48-90E8-8F483756A708}" type="sibTrans" cxnId="{B2C53575-9B44-49CD-A6D4-62EAA095BA2A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6B9262B4-4E8F-4520-82AF-130F89883814}">
      <dgm:prSet custT="1"/>
      <dgm:spPr/>
      <dgm:t>
        <a:bodyPr/>
        <a:lstStyle/>
        <a:p>
          <a:r>
            <a:rPr lang="es-CR" sz="1600" dirty="0"/>
            <a:t>Estrategias de las Empresas internacionales: IED en o desde CR</a:t>
          </a:r>
        </a:p>
      </dgm:t>
    </dgm:pt>
    <dgm:pt modelId="{02F4269C-0D7E-46B6-B35A-49C25C0ACF68}" type="parTrans" cxnId="{7ED45EA9-549A-4157-BFD4-09EE56ECF57C}">
      <dgm:prSet custT="1"/>
      <dgm:spPr/>
      <dgm:t>
        <a:bodyPr/>
        <a:lstStyle/>
        <a:p>
          <a:endParaRPr lang="es-CR" sz="1200">
            <a:solidFill>
              <a:schemeClr val="tx1"/>
            </a:solidFill>
          </a:endParaRPr>
        </a:p>
      </dgm:t>
    </dgm:pt>
    <dgm:pt modelId="{6B002775-D2A7-4EE1-B870-B3D40970F284}" type="sibTrans" cxnId="{7ED45EA9-549A-4157-BFD4-09EE56ECF57C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7E0CAF06-32F9-4FB9-95D0-84D360053ABF}">
      <dgm:prSet custT="1"/>
      <dgm:spPr/>
      <dgm:t>
        <a:bodyPr/>
        <a:lstStyle/>
        <a:p>
          <a:r>
            <a:rPr lang="es-CR" sz="1600"/>
            <a:t>Tipo de participación en las cadenas de valor (Casos)</a:t>
          </a:r>
        </a:p>
      </dgm:t>
    </dgm:pt>
    <dgm:pt modelId="{9C7784F7-49D4-4C69-9A6E-D2FDB7E3CC27}" type="parTrans" cxnId="{C85622C0-47F5-4F32-A819-C198F964D3FF}">
      <dgm:prSet custT="1"/>
      <dgm:spPr/>
      <dgm:t>
        <a:bodyPr/>
        <a:lstStyle/>
        <a:p>
          <a:endParaRPr lang="es-CR" sz="1200">
            <a:solidFill>
              <a:schemeClr val="tx1"/>
            </a:solidFill>
          </a:endParaRPr>
        </a:p>
      </dgm:t>
    </dgm:pt>
    <dgm:pt modelId="{181DF50C-B246-44B6-BD59-7525237F427F}" type="sibTrans" cxnId="{C85622C0-47F5-4F32-A819-C198F964D3FF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CD25E92F-712A-4625-9C04-F8673CE333E4}">
      <dgm:prSet custT="1"/>
      <dgm:spPr/>
      <dgm:t>
        <a:bodyPr/>
        <a:lstStyle/>
        <a:p>
          <a:r>
            <a:rPr lang="es-CR" sz="1600" dirty="0" err="1"/>
            <a:t>Politicas</a:t>
          </a:r>
          <a:r>
            <a:rPr lang="es-CR" sz="1600" dirty="0"/>
            <a:t>: mejoramiento de ventajas comparativas </a:t>
          </a:r>
          <a:r>
            <a:rPr lang="es-CR" sz="1600"/>
            <a:t>/ competitivas</a:t>
          </a:r>
          <a:endParaRPr lang="es-CR" sz="1600" dirty="0"/>
        </a:p>
      </dgm:t>
    </dgm:pt>
    <dgm:pt modelId="{D5307141-3A10-44BE-AB29-8F7A6CC71B7D}" type="parTrans" cxnId="{F962B85C-85E6-42D8-816E-E00F58463E90}">
      <dgm:prSet custT="1"/>
      <dgm:spPr/>
      <dgm:t>
        <a:bodyPr/>
        <a:lstStyle/>
        <a:p>
          <a:endParaRPr lang="es-CR" sz="1200">
            <a:solidFill>
              <a:schemeClr val="tx1"/>
            </a:solidFill>
          </a:endParaRPr>
        </a:p>
      </dgm:t>
    </dgm:pt>
    <dgm:pt modelId="{7668AA42-59D9-4297-A960-B2709CA7F8C3}" type="sibTrans" cxnId="{F962B85C-85E6-42D8-816E-E00F58463E90}">
      <dgm:prSet/>
      <dgm:spPr/>
      <dgm:t>
        <a:bodyPr/>
        <a:lstStyle/>
        <a:p>
          <a:endParaRPr lang="es-CR" sz="4800">
            <a:solidFill>
              <a:schemeClr val="tx1"/>
            </a:solidFill>
          </a:endParaRPr>
        </a:p>
      </dgm:t>
    </dgm:pt>
    <dgm:pt modelId="{A14E2C43-B3E8-4295-BA9F-52B0EA21EAFC}" type="pres">
      <dgm:prSet presAssocID="{7ED943FC-9B1E-43C3-B6D5-A88ADEE06126}" presName="composite" presStyleCnt="0">
        <dgm:presLayoutVars>
          <dgm:chMax val="1"/>
          <dgm:dir/>
          <dgm:resizeHandles val="exact"/>
        </dgm:presLayoutVars>
      </dgm:prSet>
      <dgm:spPr/>
    </dgm:pt>
    <dgm:pt modelId="{00EE1F45-13C9-445A-A383-6B6C7281ADAE}" type="pres">
      <dgm:prSet presAssocID="{7ED943FC-9B1E-43C3-B6D5-A88ADEE06126}" presName="radial" presStyleCnt="0">
        <dgm:presLayoutVars>
          <dgm:animLvl val="ctr"/>
        </dgm:presLayoutVars>
      </dgm:prSet>
      <dgm:spPr/>
    </dgm:pt>
    <dgm:pt modelId="{9D81EC57-C488-4FB5-9B11-415212DC95EB}" type="pres">
      <dgm:prSet presAssocID="{8BAC5F13-02AA-4B18-8276-A637C563722B}" presName="centerShape" presStyleLbl="vennNode1" presStyleIdx="0" presStyleCnt="5"/>
      <dgm:spPr/>
    </dgm:pt>
    <dgm:pt modelId="{818180F7-F1A8-428C-8905-68527D09C707}" type="pres">
      <dgm:prSet presAssocID="{95B2BD03-5B55-4969-A19E-B315ABF6134B}" presName="node" presStyleLbl="vennNode1" presStyleIdx="1" presStyleCnt="5" custScaleX="189069">
        <dgm:presLayoutVars>
          <dgm:bulletEnabled val="1"/>
        </dgm:presLayoutVars>
      </dgm:prSet>
      <dgm:spPr/>
    </dgm:pt>
    <dgm:pt modelId="{E416D5D2-79F7-4635-961C-31BEC3970F90}" type="pres">
      <dgm:prSet presAssocID="{6B9262B4-4E8F-4520-82AF-130F89883814}" presName="node" presStyleLbl="vennNode1" presStyleIdx="2" presStyleCnt="5" custScaleX="147945">
        <dgm:presLayoutVars>
          <dgm:bulletEnabled val="1"/>
        </dgm:presLayoutVars>
      </dgm:prSet>
      <dgm:spPr/>
    </dgm:pt>
    <dgm:pt modelId="{9F00C3D6-48B5-43CF-A1DA-6DBEF23EEBFF}" type="pres">
      <dgm:prSet presAssocID="{7E0CAF06-32F9-4FB9-95D0-84D360053ABF}" presName="node" presStyleLbl="vennNode1" presStyleIdx="3" presStyleCnt="5" custScaleX="172574">
        <dgm:presLayoutVars>
          <dgm:bulletEnabled val="1"/>
        </dgm:presLayoutVars>
      </dgm:prSet>
      <dgm:spPr/>
    </dgm:pt>
    <dgm:pt modelId="{0B8E263E-B62C-4BD3-AB4A-8001213B47FF}" type="pres">
      <dgm:prSet presAssocID="{CD25E92F-712A-4625-9C04-F8673CE333E4}" presName="node" presStyleLbl="vennNode1" presStyleIdx="4" presStyleCnt="5" custScaleX="156695">
        <dgm:presLayoutVars>
          <dgm:bulletEnabled val="1"/>
        </dgm:presLayoutVars>
      </dgm:prSet>
      <dgm:spPr/>
    </dgm:pt>
  </dgm:ptLst>
  <dgm:cxnLst>
    <dgm:cxn modelId="{96191705-D00B-42EC-BAB1-4681C8CF5CF2}" type="presOf" srcId="{7E0CAF06-32F9-4FB9-95D0-84D360053ABF}" destId="{9F00C3D6-48B5-43CF-A1DA-6DBEF23EEBFF}" srcOrd="0" destOrd="0" presId="urn:microsoft.com/office/officeart/2005/8/layout/radial3"/>
    <dgm:cxn modelId="{04282821-6213-4B37-8E13-E4DED907F342}" type="presOf" srcId="{8BAC5F13-02AA-4B18-8276-A637C563722B}" destId="{9D81EC57-C488-4FB5-9B11-415212DC95EB}" srcOrd="0" destOrd="0" presId="urn:microsoft.com/office/officeart/2005/8/layout/radial3"/>
    <dgm:cxn modelId="{47C3E829-7823-4ABB-9101-49041FD2065F}" type="presOf" srcId="{7ED943FC-9B1E-43C3-B6D5-A88ADEE06126}" destId="{A14E2C43-B3E8-4295-BA9F-52B0EA21EAFC}" srcOrd="0" destOrd="0" presId="urn:microsoft.com/office/officeart/2005/8/layout/radial3"/>
    <dgm:cxn modelId="{F962B85C-85E6-42D8-816E-E00F58463E90}" srcId="{8BAC5F13-02AA-4B18-8276-A637C563722B}" destId="{CD25E92F-712A-4625-9C04-F8673CE333E4}" srcOrd="3" destOrd="0" parTransId="{D5307141-3A10-44BE-AB29-8F7A6CC71B7D}" sibTransId="{7668AA42-59D9-4297-A960-B2709CA7F8C3}"/>
    <dgm:cxn modelId="{B2C53575-9B44-49CD-A6D4-62EAA095BA2A}" srcId="{8BAC5F13-02AA-4B18-8276-A637C563722B}" destId="{95B2BD03-5B55-4969-A19E-B315ABF6134B}" srcOrd="0" destOrd="0" parTransId="{1C94F246-43EB-4F5A-91C2-5C1937AFEEEB}" sibTransId="{BDC6DFEB-E0EB-4F48-90E8-8F483756A708}"/>
    <dgm:cxn modelId="{9224ED75-39A9-4AD2-8A2C-C5A13CDBD94A}" type="presOf" srcId="{6B9262B4-4E8F-4520-82AF-130F89883814}" destId="{E416D5D2-79F7-4635-961C-31BEC3970F90}" srcOrd="0" destOrd="0" presId="urn:microsoft.com/office/officeart/2005/8/layout/radial3"/>
    <dgm:cxn modelId="{29BA7699-90A2-43AF-8875-691143202575}" type="presOf" srcId="{95B2BD03-5B55-4969-A19E-B315ABF6134B}" destId="{818180F7-F1A8-428C-8905-68527D09C707}" srcOrd="0" destOrd="0" presId="urn:microsoft.com/office/officeart/2005/8/layout/radial3"/>
    <dgm:cxn modelId="{7ED45EA9-549A-4157-BFD4-09EE56ECF57C}" srcId="{8BAC5F13-02AA-4B18-8276-A637C563722B}" destId="{6B9262B4-4E8F-4520-82AF-130F89883814}" srcOrd="1" destOrd="0" parTransId="{02F4269C-0D7E-46B6-B35A-49C25C0ACF68}" sibTransId="{6B002775-D2A7-4EE1-B870-B3D40970F284}"/>
    <dgm:cxn modelId="{C85622C0-47F5-4F32-A819-C198F964D3FF}" srcId="{8BAC5F13-02AA-4B18-8276-A637C563722B}" destId="{7E0CAF06-32F9-4FB9-95D0-84D360053ABF}" srcOrd="2" destOrd="0" parTransId="{9C7784F7-49D4-4C69-9A6E-D2FDB7E3CC27}" sibTransId="{181DF50C-B246-44B6-BD59-7525237F427F}"/>
    <dgm:cxn modelId="{E83904C6-FB45-46CF-8CDD-F424DD8CB344}" type="presOf" srcId="{CD25E92F-712A-4625-9C04-F8673CE333E4}" destId="{0B8E263E-B62C-4BD3-AB4A-8001213B47FF}" srcOrd="0" destOrd="0" presId="urn:microsoft.com/office/officeart/2005/8/layout/radial3"/>
    <dgm:cxn modelId="{2919A0F2-EAD6-4AE8-B2DE-4B1042F4D373}" srcId="{7ED943FC-9B1E-43C3-B6D5-A88ADEE06126}" destId="{8BAC5F13-02AA-4B18-8276-A637C563722B}" srcOrd="0" destOrd="0" parTransId="{BFC218D2-F8E4-48E1-829E-AF998F17E2AA}" sibTransId="{057CAE6B-9971-4557-ACF5-7B026B73126F}"/>
    <dgm:cxn modelId="{07F09D7A-D5F6-49AC-A4DE-9FA850005003}" type="presParOf" srcId="{A14E2C43-B3E8-4295-BA9F-52B0EA21EAFC}" destId="{00EE1F45-13C9-445A-A383-6B6C7281ADAE}" srcOrd="0" destOrd="0" presId="urn:microsoft.com/office/officeart/2005/8/layout/radial3"/>
    <dgm:cxn modelId="{9083CB98-EEF9-46D3-B87B-1C20CA8B8830}" type="presParOf" srcId="{00EE1F45-13C9-445A-A383-6B6C7281ADAE}" destId="{9D81EC57-C488-4FB5-9B11-415212DC95EB}" srcOrd="0" destOrd="0" presId="urn:microsoft.com/office/officeart/2005/8/layout/radial3"/>
    <dgm:cxn modelId="{21C5419C-EC13-4E7D-A704-F79910504E60}" type="presParOf" srcId="{00EE1F45-13C9-445A-A383-6B6C7281ADAE}" destId="{818180F7-F1A8-428C-8905-68527D09C707}" srcOrd="1" destOrd="0" presId="urn:microsoft.com/office/officeart/2005/8/layout/radial3"/>
    <dgm:cxn modelId="{4EEF2D06-2CAC-4A9C-A586-E6C2F7A65060}" type="presParOf" srcId="{00EE1F45-13C9-445A-A383-6B6C7281ADAE}" destId="{E416D5D2-79F7-4635-961C-31BEC3970F90}" srcOrd="2" destOrd="0" presId="urn:microsoft.com/office/officeart/2005/8/layout/radial3"/>
    <dgm:cxn modelId="{7CDA7D3C-38C1-4A47-84D0-0DDA90AA2F84}" type="presParOf" srcId="{00EE1F45-13C9-445A-A383-6B6C7281ADAE}" destId="{9F00C3D6-48B5-43CF-A1DA-6DBEF23EEBFF}" srcOrd="3" destOrd="0" presId="urn:microsoft.com/office/officeart/2005/8/layout/radial3"/>
    <dgm:cxn modelId="{BA36262F-4EB1-4B53-B65F-CAA7333F0074}" type="presParOf" srcId="{00EE1F45-13C9-445A-A383-6B6C7281ADAE}" destId="{0B8E263E-B62C-4BD3-AB4A-8001213B47FF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81EC57-C488-4FB5-9B11-415212DC95EB}">
      <dsp:nvSpPr>
        <dsp:cNvPr id="0" name=""/>
        <dsp:cNvSpPr/>
      </dsp:nvSpPr>
      <dsp:spPr>
        <a:xfrm>
          <a:off x="2146642" y="1239614"/>
          <a:ext cx="3088161" cy="3088161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2400" kern="1200" dirty="0"/>
            <a:t>Tema central</a:t>
          </a:r>
          <a:r>
            <a:rPr lang="es-CR" sz="2400" kern="1200"/>
            <a:t>: ¿?</a:t>
          </a:r>
          <a:endParaRPr lang="es-CR" sz="2400" kern="1200" dirty="0"/>
        </a:p>
      </dsp:txBody>
      <dsp:txXfrm>
        <a:off x="2598893" y="1691865"/>
        <a:ext cx="2183659" cy="2183659"/>
      </dsp:txXfrm>
    </dsp:sp>
    <dsp:sp modelId="{818180F7-F1A8-428C-8905-68527D09C707}">
      <dsp:nvSpPr>
        <dsp:cNvPr id="0" name=""/>
        <dsp:cNvSpPr/>
      </dsp:nvSpPr>
      <dsp:spPr>
        <a:xfrm>
          <a:off x="2231034" y="551"/>
          <a:ext cx="2919378" cy="15440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/>
            <a:t>Entender tipo de participación en flujos internacionales  de comercio Ventajas comparativas / Ventajas competitivas</a:t>
          </a:r>
        </a:p>
      </dsp:txBody>
      <dsp:txXfrm>
        <a:off x="2658567" y="226676"/>
        <a:ext cx="2064312" cy="1091830"/>
      </dsp:txXfrm>
    </dsp:sp>
    <dsp:sp modelId="{E416D5D2-79F7-4635-961C-31BEC3970F90}">
      <dsp:nvSpPr>
        <dsp:cNvPr id="0" name=""/>
        <dsp:cNvSpPr/>
      </dsp:nvSpPr>
      <dsp:spPr>
        <a:xfrm>
          <a:off x="4559631" y="2011654"/>
          <a:ext cx="2284390" cy="15440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/>
            <a:t>Estrategias de las Empresas internacionales: IED en o desde CR</a:t>
          </a:r>
        </a:p>
      </dsp:txBody>
      <dsp:txXfrm>
        <a:off x="4894172" y="2237779"/>
        <a:ext cx="1615308" cy="1091830"/>
      </dsp:txXfrm>
    </dsp:sp>
    <dsp:sp modelId="{9F00C3D6-48B5-43CF-A1DA-6DBEF23EEBFF}">
      <dsp:nvSpPr>
        <dsp:cNvPr id="0" name=""/>
        <dsp:cNvSpPr/>
      </dsp:nvSpPr>
      <dsp:spPr>
        <a:xfrm>
          <a:off x="2358382" y="4022757"/>
          <a:ext cx="2664682" cy="15440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/>
            <a:t>Tipo de participación en las cadenas de valor (Casos)</a:t>
          </a:r>
        </a:p>
      </dsp:txBody>
      <dsp:txXfrm>
        <a:off x="2748616" y="4248882"/>
        <a:ext cx="1884214" cy="1091830"/>
      </dsp:txXfrm>
    </dsp:sp>
    <dsp:sp modelId="{0B8E263E-B62C-4BD3-AB4A-8001213B47FF}">
      <dsp:nvSpPr>
        <dsp:cNvPr id="0" name=""/>
        <dsp:cNvSpPr/>
      </dsp:nvSpPr>
      <dsp:spPr>
        <a:xfrm>
          <a:off x="469871" y="2011654"/>
          <a:ext cx="2419497" cy="1544080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R" sz="1600" kern="1200" dirty="0" err="1"/>
            <a:t>Politicas</a:t>
          </a:r>
          <a:r>
            <a:rPr lang="es-CR" sz="1600" kern="1200" dirty="0"/>
            <a:t>: mejoramiento de ventajas comparativas </a:t>
          </a:r>
          <a:r>
            <a:rPr lang="es-CR" sz="1600" kern="1200"/>
            <a:t>/ competitivas</a:t>
          </a:r>
          <a:endParaRPr lang="es-CR" sz="1600" kern="1200" dirty="0"/>
        </a:p>
      </dsp:txBody>
      <dsp:txXfrm>
        <a:off x="824198" y="2237779"/>
        <a:ext cx="1710843" cy="10918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236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2857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046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2562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688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8895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4741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8884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8889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97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1364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4A279-0EAD-4FD8-88F5-11FD32A10BCD}" type="datetimeFigureOut">
              <a:rPr lang="es-CR" smtClean="0"/>
              <a:t>15/7/2022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3222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5204" y="1017986"/>
            <a:ext cx="5829300" cy="110251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s-CR" sz="1500" b="1" dirty="0"/>
              <a:t>Instituto Centroamericano de Administración Pública (ICAP)</a:t>
            </a:r>
            <a:br>
              <a:rPr lang="es-CR" sz="1500" dirty="0"/>
            </a:br>
            <a:r>
              <a:rPr lang="es-CR" sz="1500" b="1" dirty="0"/>
              <a:t>Doctorado en Gestión Pública y Ciencias Empresariales </a:t>
            </a:r>
            <a:br>
              <a:rPr lang="es-CR" sz="1500" dirty="0"/>
            </a:br>
            <a:r>
              <a:rPr lang="es-CR" sz="1500" dirty="0"/>
              <a:t>IX</a:t>
            </a:r>
            <a:r>
              <a:rPr lang="es-CR" sz="1500" b="1" dirty="0"/>
              <a:t> Promoción  Costa </a:t>
            </a:r>
            <a:r>
              <a:rPr lang="es-CR" sz="1500" b="1"/>
              <a:t>Rica Regional</a:t>
            </a:r>
            <a:endParaRPr lang="es-CR" sz="15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60985" y="2250282"/>
            <a:ext cx="4800600" cy="75009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CR" b="1" dirty="0"/>
              <a:t>Curso Comercio Internacional y Logística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634419" y="3146656"/>
            <a:ext cx="5143536" cy="5539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algn="ctr">
              <a:defRPr/>
            </a:pPr>
            <a:r>
              <a:rPr lang="es-CR" sz="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Elementos para reflexión Ensayo 1</a:t>
            </a:r>
          </a:p>
          <a:p>
            <a:pPr algn="ctr">
              <a:defRPr/>
            </a:pPr>
            <a:r>
              <a:rPr lang="es-CR" sz="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782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61907F8E-5B45-4D04-9249-29A37E604A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9970428"/>
              </p:ext>
            </p:extLst>
          </p:nvPr>
        </p:nvGraphicFramePr>
        <p:xfrm>
          <a:off x="1026634" y="455893"/>
          <a:ext cx="7313894" cy="55673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9" name="Grupo 98">
            <a:extLst>
              <a:ext uri="{FF2B5EF4-FFF2-40B4-BE49-F238E27FC236}">
                <a16:creationId xmlns:a16="http://schemas.microsoft.com/office/drawing/2014/main" id="{ABFE29BC-92E1-4C3C-B3A9-545552882BBF}"/>
              </a:ext>
            </a:extLst>
          </p:cNvPr>
          <p:cNvGrpSpPr/>
          <p:nvPr/>
        </p:nvGrpSpPr>
        <p:grpSpPr>
          <a:xfrm>
            <a:off x="3326029" y="1367899"/>
            <a:ext cx="2926717" cy="2934135"/>
            <a:chOff x="5915424" y="4459224"/>
            <a:chExt cx="2715102" cy="1942009"/>
          </a:xfrm>
        </p:grpSpPr>
        <p:cxnSp>
          <p:nvCxnSpPr>
            <p:cNvPr id="3" name="Conector recto de flecha 2">
              <a:extLst>
                <a:ext uri="{FF2B5EF4-FFF2-40B4-BE49-F238E27FC236}">
                  <a16:creationId xmlns:a16="http://schemas.microsoft.com/office/drawing/2014/main" id="{381EFB18-6A6B-43BE-9ABA-6F68E593400D}"/>
                </a:ext>
              </a:extLst>
            </p:cNvPr>
            <p:cNvCxnSpPr>
              <a:cxnSpLocks/>
            </p:cNvCxnSpPr>
            <p:nvPr/>
          </p:nvCxnSpPr>
          <p:spPr>
            <a:xfrm>
              <a:off x="7096187" y="4467933"/>
              <a:ext cx="1534339" cy="1267095"/>
            </a:xfrm>
            <a:prstGeom prst="straightConnector1">
              <a:avLst/>
            </a:prstGeom>
            <a:ln w="4127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cto de flecha 4">
              <a:extLst>
                <a:ext uri="{FF2B5EF4-FFF2-40B4-BE49-F238E27FC236}">
                  <a16:creationId xmlns:a16="http://schemas.microsoft.com/office/drawing/2014/main" id="{AFAD12C3-9FB3-4F70-884E-B267BF5289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085849" y="4459224"/>
              <a:ext cx="22523" cy="1942009"/>
            </a:xfrm>
            <a:prstGeom prst="straightConnector1">
              <a:avLst/>
            </a:prstGeom>
            <a:ln w="4127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de flecha 5">
              <a:extLst>
                <a:ext uri="{FF2B5EF4-FFF2-40B4-BE49-F238E27FC236}">
                  <a16:creationId xmlns:a16="http://schemas.microsoft.com/office/drawing/2014/main" id="{8B61BA90-86FF-4A71-AA08-2AE22F4CE8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15424" y="4467933"/>
              <a:ext cx="1158241" cy="1267095"/>
            </a:xfrm>
            <a:prstGeom prst="straightConnector1">
              <a:avLst/>
            </a:prstGeom>
            <a:ln w="41275">
              <a:solidFill>
                <a:schemeClr val="accent4">
                  <a:lumMod val="60000"/>
                  <a:lumOff val="4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upo 92">
            <a:extLst>
              <a:ext uri="{FF2B5EF4-FFF2-40B4-BE49-F238E27FC236}">
                <a16:creationId xmlns:a16="http://schemas.microsoft.com/office/drawing/2014/main" id="{980F4F63-884C-4ABB-AC49-8F0E9BD32C44}"/>
              </a:ext>
            </a:extLst>
          </p:cNvPr>
          <p:cNvGrpSpPr/>
          <p:nvPr/>
        </p:nvGrpSpPr>
        <p:grpSpPr>
          <a:xfrm rot="21326579">
            <a:off x="4136339" y="1838814"/>
            <a:ext cx="1693820" cy="2521131"/>
            <a:chOff x="4119154" y="1959429"/>
            <a:chExt cx="1693820" cy="2521131"/>
          </a:xfrm>
        </p:grpSpPr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54A95EFA-9E33-4043-8122-D78E7638D85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129349" y="1959429"/>
              <a:ext cx="677094" cy="1404258"/>
            </a:xfrm>
            <a:prstGeom prst="straightConnector1">
              <a:avLst/>
            </a:prstGeom>
            <a:ln w="412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de flecha 30">
              <a:extLst>
                <a:ext uri="{FF2B5EF4-FFF2-40B4-BE49-F238E27FC236}">
                  <a16:creationId xmlns:a16="http://schemas.microsoft.com/office/drawing/2014/main" id="{2B37E66D-9E93-49C1-B86C-525FCDBEB7A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119154" y="3239589"/>
              <a:ext cx="1693820" cy="124100"/>
            </a:xfrm>
            <a:prstGeom prst="straightConnector1">
              <a:avLst/>
            </a:prstGeom>
            <a:ln w="412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de flecha 31">
              <a:extLst>
                <a:ext uri="{FF2B5EF4-FFF2-40B4-BE49-F238E27FC236}">
                  <a16:creationId xmlns:a16="http://schemas.microsoft.com/office/drawing/2014/main" id="{46EA3325-5F28-4956-B1E1-2F0276AD183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737463" y="3368040"/>
              <a:ext cx="1062446" cy="1112520"/>
            </a:xfrm>
            <a:prstGeom prst="straightConnector1">
              <a:avLst/>
            </a:prstGeom>
            <a:ln w="41275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upo 91">
            <a:extLst>
              <a:ext uri="{FF2B5EF4-FFF2-40B4-BE49-F238E27FC236}">
                <a16:creationId xmlns:a16="http://schemas.microsoft.com/office/drawing/2014/main" id="{3A7F383B-7FC0-4076-AFD3-345DB5069B61}"/>
              </a:ext>
            </a:extLst>
          </p:cNvPr>
          <p:cNvGrpSpPr/>
          <p:nvPr/>
        </p:nvGrpSpPr>
        <p:grpSpPr>
          <a:xfrm>
            <a:off x="3177139" y="1850118"/>
            <a:ext cx="2989483" cy="2956562"/>
            <a:chOff x="2868664" y="1959429"/>
            <a:chExt cx="2989483" cy="2956562"/>
          </a:xfrm>
        </p:grpSpPr>
        <p:cxnSp>
          <p:nvCxnSpPr>
            <p:cNvPr id="55" name="Conector recto de flecha 54">
              <a:extLst>
                <a:ext uri="{FF2B5EF4-FFF2-40B4-BE49-F238E27FC236}">
                  <a16:creationId xmlns:a16="http://schemas.microsoft.com/office/drawing/2014/main" id="{7A25A903-B68A-4412-8FC8-6E2ADE87627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875198" y="1959429"/>
              <a:ext cx="1150346" cy="1280160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de flecha 55">
              <a:extLst>
                <a:ext uri="{FF2B5EF4-FFF2-40B4-BE49-F238E27FC236}">
                  <a16:creationId xmlns:a16="http://schemas.microsoft.com/office/drawing/2014/main" id="{4FA36085-49F2-4796-A988-7CC587807942}"/>
                </a:ext>
              </a:extLst>
            </p:cNvPr>
            <p:cNvCxnSpPr>
              <a:cxnSpLocks/>
            </p:cNvCxnSpPr>
            <p:nvPr/>
          </p:nvCxnSpPr>
          <p:spPr>
            <a:xfrm>
              <a:off x="2881729" y="3239588"/>
              <a:ext cx="1604816" cy="1676403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de flecha 56">
              <a:extLst>
                <a:ext uri="{FF2B5EF4-FFF2-40B4-BE49-F238E27FC236}">
                  <a16:creationId xmlns:a16="http://schemas.microsoft.com/office/drawing/2014/main" id="{901E7D56-94F9-414D-9115-815E33419FA0}"/>
                </a:ext>
              </a:extLst>
            </p:cNvPr>
            <p:cNvCxnSpPr>
              <a:cxnSpLocks/>
            </p:cNvCxnSpPr>
            <p:nvPr/>
          </p:nvCxnSpPr>
          <p:spPr>
            <a:xfrm>
              <a:off x="2868664" y="3243940"/>
              <a:ext cx="2989483" cy="119747"/>
            </a:xfrm>
            <a:prstGeom prst="straightConnector1">
              <a:avLst/>
            </a:prstGeom>
            <a:ln w="412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1" name="Grupo 90">
            <a:extLst>
              <a:ext uri="{FF2B5EF4-FFF2-40B4-BE49-F238E27FC236}">
                <a16:creationId xmlns:a16="http://schemas.microsoft.com/office/drawing/2014/main" id="{2C6A17D3-6CF2-4A20-9364-6D457031C158}"/>
              </a:ext>
            </a:extLst>
          </p:cNvPr>
          <p:cNvGrpSpPr/>
          <p:nvPr/>
        </p:nvGrpSpPr>
        <p:grpSpPr>
          <a:xfrm>
            <a:off x="3095086" y="2000793"/>
            <a:ext cx="3344092" cy="2856413"/>
            <a:chOff x="3100252" y="2063931"/>
            <a:chExt cx="3344092" cy="2856413"/>
          </a:xfrm>
        </p:grpSpPr>
        <p:cxnSp>
          <p:nvCxnSpPr>
            <p:cNvPr id="88" name="Conector recto de flecha 87">
              <a:extLst>
                <a:ext uri="{FF2B5EF4-FFF2-40B4-BE49-F238E27FC236}">
                  <a16:creationId xmlns:a16="http://schemas.microsoft.com/office/drawing/2014/main" id="{60647C17-E841-45E5-B742-683815F388A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83581" y="3762103"/>
              <a:ext cx="1760763" cy="1153888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ector recto de flecha 88">
              <a:extLst>
                <a:ext uri="{FF2B5EF4-FFF2-40B4-BE49-F238E27FC236}">
                  <a16:creationId xmlns:a16="http://schemas.microsoft.com/office/drawing/2014/main" id="{4B93C2D7-2E8E-4FC3-9AD9-CF43FBF33F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83582" y="2063931"/>
              <a:ext cx="0" cy="285206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ector recto de flecha 89">
              <a:extLst>
                <a:ext uri="{FF2B5EF4-FFF2-40B4-BE49-F238E27FC236}">
                  <a16:creationId xmlns:a16="http://schemas.microsoft.com/office/drawing/2014/main" id="{DD01AA70-6F3D-4E93-BB10-E49474449C6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100252" y="3692434"/>
              <a:ext cx="1576795" cy="1227910"/>
            </a:xfrm>
            <a:prstGeom prst="straightConnector1">
              <a:avLst/>
            </a:prstGeom>
            <a:ln w="41275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139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2133F939-14FC-4ED0-A1A6-EAFA106FAD08}"/>
              </a:ext>
            </a:extLst>
          </p:cNvPr>
          <p:cNvSpPr/>
          <p:nvPr/>
        </p:nvSpPr>
        <p:spPr>
          <a:xfrm>
            <a:off x="372862" y="1687095"/>
            <a:ext cx="8398275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Con estos elementos </a:t>
            </a:r>
          </a:p>
          <a:p>
            <a:pPr algn="ctr"/>
            <a:r>
              <a:rPr lang="es-E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organicemos la propuesta del ensayo </a:t>
            </a:r>
          </a:p>
          <a:p>
            <a:pPr algn="ctr"/>
            <a:r>
              <a:rPr lang="es-ES" sz="4000" dirty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y la discutimos el próximo fin de semana</a:t>
            </a:r>
            <a:endParaRPr lang="es-ES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452014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1384</TotalTime>
  <Words>97</Words>
  <Application>Microsoft Office PowerPoint</Application>
  <PresentationFormat>Presentación en pantalla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Instituto Centroamericano de Administración Pública (ICAP) Doctorado en Gestión Pública y Ciencias Empresariales  IX Promoción  Costa Rica Regional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Centroamericano de Administración Pública (ICAP) Doctorado en Gestión Pública y Ciencias Empresariales  2011-2012</dc:title>
  <dc:creator>Rafael Díaz Porras</dc:creator>
  <cp:lastModifiedBy>Rafael Diaz Piedra</cp:lastModifiedBy>
  <cp:revision>36</cp:revision>
  <dcterms:created xsi:type="dcterms:W3CDTF">2015-04-17T16:32:12Z</dcterms:created>
  <dcterms:modified xsi:type="dcterms:W3CDTF">2022-07-15T23:44:07Z</dcterms:modified>
</cp:coreProperties>
</file>