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5"/>
  </p:notesMasterIdLst>
  <p:sldIdLst>
    <p:sldId id="256" r:id="rId2"/>
    <p:sldId id="326" r:id="rId3"/>
    <p:sldId id="289" r:id="rId4"/>
    <p:sldId id="290" r:id="rId5"/>
    <p:sldId id="327" r:id="rId6"/>
    <p:sldId id="257" r:id="rId7"/>
    <p:sldId id="258" r:id="rId8"/>
    <p:sldId id="259" r:id="rId9"/>
    <p:sldId id="283" r:id="rId10"/>
    <p:sldId id="260" r:id="rId11"/>
    <p:sldId id="316" r:id="rId12"/>
    <p:sldId id="317" r:id="rId13"/>
    <p:sldId id="285" r:id="rId14"/>
    <p:sldId id="318" r:id="rId15"/>
    <p:sldId id="319" r:id="rId16"/>
    <p:sldId id="261" r:id="rId17"/>
    <p:sldId id="286" r:id="rId18"/>
    <p:sldId id="295" r:id="rId19"/>
    <p:sldId id="321" r:id="rId20"/>
    <p:sldId id="323" r:id="rId21"/>
    <p:sldId id="293" r:id="rId22"/>
    <p:sldId id="324" r:id="rId23"/>
    <p:sldId id="263" r:id="rId24"/>
    <p:sldId id="336" r:id="rId25"/>
    <p:sldId id="291" r:id="rId26"/>
    <p:sldId id="337" r:id="rId27"/>
    <p:sldId id="340" r:id="rId28"/>
    <p:sldId id="341" r:id="rId29"/>
    <p:sldId id="342" r:id="rId30"/>
    <p:sldId id="296" r:id="rId31"/>
    <p:sldId id="297" r:id="rId32"/>
    <p:sldId id="284" r:id="rId33"/>
    <p:sldId id="265" r:id="rId34"/>
    <p:sldId id="277" r:id="rId35"/>
    <p:sldId id="281" r:id="rId36"/>
    <p:sldId id="328" r:id="rId37"/>
    <p:sldId id="329" r:id="rId38"/>
    <p:sldId id="330" r:id="rId39"/>
    <p:sldId id="331" r:id="rId40"/>
    <p:sldId id="333" r:id="rId41"/>
    <p:sldId id="334" r:id="rId42"/>
    <p:sldId id="276" r:id="rId43"/>
    <p:sldId id="325" r:id="rId44"/>
    <p:sldId id="332" r:id="rId45"/>
    <p:sldId id="335" r:id="rId46"/>
    <p:sldId id="288" r:id="rId47"/>
    <p:sldId id="267" r:id="rId48"/>
    <p:sldId id="268" r:id="rId49"/>
    <p:sldId id="269" r:id="rId50"/>
    <p:sldId id="270" r:id="rId51"/>
    <p:sldId id="271" r:id="rId52"/>
    <p:sldId id="275" r:id="rId53"/>
    <p:sldId id="343" r:id="rId54"/>
  </p:sldIdLst>
  <p:sldSz cx="9144000" cy="6858000" type="screen4x3"/>
  <p:notesSz cx="6858000" cy="9144000"/>
  <p:defaultTextStyle>
    <a:defPPr>
      <a:defRPr lang="es-C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Sección predeterminada" id="{37F5D6BE-5B2F-429C-A3B6-23E0D109BF39}">
          <p14:sldIdLst>
            <p14:sldId id="256"/>
            <p14:sldId id="326"/>
          </p14:sldIdLst>
        </p14:section>
        <p14:section name="INTRODUCCIÓN" id="{AC642726-3CFF-4340-9ADC-CC93E0B855F3}">
          <p14:sldIdLst>
            <p14:sldId id="289"/>
            <p14:sldId id="290"/>
            <p14:sldId id="327"/>
            <p14:sldId id="257"/>
            <p14:sldId id="258"/>
            <p14:sldId id="259"/>
          </p14:sldIdLst>
        </p14:section>
        <p14:section name="TEORIAS DE LIBRE COMERCIO" id="{080CD78C-3CE6-417B-92FA-FAD04BD7C69F}">
          <p14:sldIdLst>
            <p14:sldId id="283"/>
            <p14:sldId id="260"/>
            <p14:sldId id="316"/>
            <p14:sldId id="317"/>
            <p14:sldId id="285"/>
            <p14:sldId id="318"/>
            <p14:sldId id="319"/>
            <p14:sldId id="261"/>
            <p14:sldId id="286"/>
            <p14:sldId id="295"/>
            <p14:sldId id="321"/>
            <p14:sldId id="323"/>
            <p14:sldId id="293"/>
            <p14:sldId id="324"/>
            <p14:sldId id="263"/>
          </p14:sldIdLst>
        </p14:section>
        <p14:section name="MOVIMIENTOS DE FACTORES" id="{DB9CA01C-1955-4FDD-95E6-E982A501537E}">
          <p14:sldIdLst>
            <p14:sldId id="336"/>
            <p14:sldId id="291"/>
            <p14:sldId id="337"/>
            <p14:sldId id="340"/>
            <p14:sldId id="341"/>
            <p14:sldId id="342"/>
          </p14:sldIdLst>
        </p14:section>
        <p14:section name="TEORIAS ALTERNATIVAS" id="{33392F01-9A94-4B8C-95CC-3416AAEA3922}">
          <p14:sldIdLst>
            <p14:sldId id="296"/>
            <p14:sldId id="297"/>
            <p14:sldId id="284"/>
            <p14:sldId id="265"/>
            <p14:sldId id="277"/>
            <p14:sldId id="281"/>
            <p14:sldId id="328"/>
            <p14:sldId id="329"/>
            <p14:sldId id="330"/>
            <p14:sldId id="331"/>
            <p14:sldId id="333"/>
            <p14:sldId id="334"/>
            <p14:sldId id="276"/>
            <p14:sldId id="325"/>
            <p14:sldId id="332"/>
            <p14:sldId id="335"/>
            <p14:sldId id="288"/>
            <p14:sldId id="267"/>
            <p14:sldId id="268"/>
            <p14:sldId id="269"/>
            <p14:sldId id="270"/>
            <p14:sldId id="271"/>
            <p14:sldId id="275"/>
            <p14:sldId id="34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4660"/>
  </p:normalViewPr>
  <p:slideViewPr>
    <p:cSldViewPr>
      <p:cViewPr varScale="1">
        <p:scale>
          <a:sx n="62" d="100"/>
          <a:sy n="62" d="100"/>
        </p:scale>
        <p:origin x="1176" y="6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FAEL DIAZ PORRAS" userId="823416ff-83c8-4bd0-a418-b3fcc8e59ca8" providerId="ADAL" clId="{31D896B5-82B2-4A30-9AF2-96CE08A3795D}"/>
    <pc:docChg chg="undo custSel addSld delSld modSld sldOrd delSection modSection">
      <pc:chgData name="RAFAEL DIAZ PORRAS" userId="823416ff-83c8-4bd0-a418-b3fcc8e59ca8" providerId="ADAL" clId="{31D896B5-82B2-4A30-9AF2-96CE08A3795D}" dt="2019-07-18T22:29:53.048" v="1315" actId="20577"/>
      <pc:docMkLst>
        <pc:docMk/>
      </pc:docMkLst>
      <pc:sldChg chg="addSp delSp modSp">
        <pc:chgData name="RAFAEL DIAZ PORRAS" userId="823416ff-83c8-4bd0-a418-b3fcc8e59ca8" providerId="ADAL" clId="{31D896B5-82B2-4A30-9AF2-96CE08A3795D}" dt="2019-07-04T14:18:28.820" v="11"/>
        <pc:sldMkLst>
          <pc:docMk/>
          <pc:sldMk cId="0" sldId="256"/>
        </pc:sldMkLst>
        <pc:spChg chg="mod">
          <ac:chgData name="RAFAEL DIAZ PORRAS" userId="823416ff-83c8-4bd0-a418-b3fcc8e59ca8" providerId="ADAL" clId="{31D896B5-82B2-4A30-9AF2-96CE08A3795D}" dt="2019-07-04T14:11:29.302" v="9" actId="20577"/>
          <ac:spMkLst>
            <pc:docMk/>
            <pc:sldMk cId="0" sldId="256"/>
            <ac:spMk id="2" creationId="{00000000-0000-0000-0000-000000000000}"/>
          </ac:spMkLst>
        </pc:spChg>
        <pc:spChg chg="add del mod">
          <ac:chgData name="RAFAEL DIAZ PORRAS" userId="823416ff-83c8-4bd0-a418-b3fcc8e59ca8" providerId="ADAL" clId="{31D896B5-82B2-4A30-9AF2-96CE08A3795D}" dt="2019-07-04T14:18:28.820" v="11"/>
          <ac:spMkLst>
            <pc:docMk/>
            <pc:sldMk cId="0" sldId="256"/>
            <ac:spMk id="4" creationId="{754445BD-1B70-483C-AAF8-760354CE239B}"/>
          </ac:spMkLst>
        </pc:spChg>
        <pc:spChg chg="add del mod">
          <ac:chgData name="RAFAEL DIAZ PORRAS" userId="823416ff-83c8-4bd0-a418-b3fcc8e59ca8" providerId="ADAL" clId="{31D896B5-82B2-4A30-9AF2-96CE08A3795D}" dt="2019-07-04T14:18:28.820" v="11"/>
          <ac:spMkLst>
            <pc:docMk/>
            <pc:sldMk cId="0" sldId="256"/>
            <ac:spMk id="5" creationId="{7416B140-21F2-4336-94BE-27F73BACC95A}"/>
          </ac:spMkLst>
        </pc:spChg>
      </pc:sldChg>
      <pc:sldChg chg="addSp delSp modSp">
        <pc:chgData name="RAFAEL DIAZ PORRAS" userId="823416ff-83c8-4bd0-a418-b3fcc8e59ca8" providerId="ADAL" clId="{31D896B5-82B2-4A30-9AF2-96CE08A3795D}" dt="2019-07-04T14:41:14.787" v="47" actId="20577"/>
        <pc:sldMkLst>
          <pc:docMk/>
          <pc:sldMk cId="0" sldId="257"/>
        </pc:sldMkLst>
        <pc:spChg chg="add del mod">
          <ac:chgData name="RAFAEL DIAZ PORRAS" userId="823416ff-83c8-4bd0-a418-b3fcc8e59ca8" providerId="ADAL" clId="{31D896B5-82B2-4A30-9AF2-96CE08A3795D}" dt="2019-07-04T14:40:35.112" v="41" actId="12084"/>
          <ac:spMkLst>
            <pc:docMk/>
            <pc:sldMk cId="0" sldId="257"/>
            <ac:spMk id="5" creationId="{F4B476D9-FC7A-40CE-A1D4-8358D475DAA0}"/>
          </ac:spMkLst>
        </pc:spChg>
        <pc:spChg chg="mod">
          <ac:chgData name="RAFAEL DIAZ PORRAS" userId="823416ff-83c8-4bd0-a418-b3fcc8e59ca8" providerId="ADAL" clId="{31D896B5-82B2-4A30-9AF2-96CE08A3795D}" dt="2019-07-04T14:23:20.586" v="27" actId="14100"/>
          <ac:spMkLst>
            <pc:docMk/>
            <pc:sldMk cId="0" sldId="257"/>
            <ac:spMk id="3074" creationId="{00000000-0000-0000-0000-000000000000}"/>
          </ac:spMkLst>
        </pc:spChg>
        <pc:graphicFrameChg chg="add mod">
          <ac:chgData name="RAFAEL DIAZ PORRAS" userId="823416ff-83c8-4bd0-a418-b3fcc8e59ca8" providerId="ADAL" clId="{31D896B5-82B2-4A30-9AF2-96CE08A3795D}" dt="2019-07-04T14:41:14.787" v="47" actId="20577"/>
          <ac:graphicFrameMkLst>
            <pc:docMk/>
            <pc:sldMk cId="0" sldId="257"/>
            <ac:graphicFrameMk id="6" creationId="{BF2330E7-735E-4771-AF5F-3CEA53C1570F}"/>
          </ac:graphicFrameMkLst>
        </pc:graphicFrameChg>
        <pc:picChg chg="del mod">
          <ac:chgData name="RAFAEL DIAZ PORRAS" userId="823416ff-83c8-4bd0-a418-b3fcc8e59ca8" providerId="ADAL" clId="{31D896B5-82B2-4A30-9AF2-96CE08A3795D}" dt="2019-07-04T14:39:22.269" v="33" actId="478"/>
          <ac:picMkLst>
            <pc:docMk/>
            <pc:sldMk cId="0" sldId="257"/>
            <ac:picMk id="2" creationId="{00000000-0000-0000-0000-000000000000}"/>
          </ac:picMkLst>
        </pc:picChg>
        <pc:picChg chg="mod">
          <ac:chgData name="RAFAEL DIAZ PORRAS" userId="823416ff-83c8-4bd0-a418-b3fcc8e59ca8" providerId="ADAL" clId="{31D896B5-82B2-4A30-9AF2-96CE08A3795D}" dt="2019-07-04T14:29:05.293" v="29"/>
          <ac:picMkLst>
            <pc:docMk/>
            <pc:sldMk cId="0" sldId="257"/>
            <ac:picMk id="3" creationId="{00000000-0000-0000-0000-000000000000}"/>
          </ac:picMkLst>
        </pc:picChg>
        <pc:picChg chg="mod">
          <ac:chgData name="RAFAEL DIAZ PORRAS" userId="823416ff-83c8-4bd0-a418-b3fcc8e59ca8" providerId="ADAL" clId="{31D896B5-82B2-4A30-9AF2-96CE08A3795D}" dt="2019-07-04T14:29:09.363" v="30"/>
          <ac:picMkLst>
            <pc:docMk/>
            <pc:sldMk cId="0" sldId="257"/>
            <ac:picMk id="4" creationId="{00000000-0000-0000-0000-000000000000}"/>
          </ac:picMkLst>
        </pc:picChg>
      </pc:sldChg>
      <pc:sldChg chg="modSp">
        <pc:chgData name="RAFAEL DIAZ PORRAS" userId="823416ff-83c8-4bd0-a418-b3fcc8e59ca8" providerId="ADAL" clId="{31D896B5-82B2-4A30-9AF2-96CE08A3795D}" dt="2019-07-04T14:53:14.639" v="51"/>
        <pc:sldMkLst>
          <pc:docMk/>
          <pc:sldMk cId="0" sldId="258"/>
        </pc:sldMkLst>
        <pc:picChg chg="mod">
          <ac:chgData name="RAFAEL DIAZ PORRAS" userId="823416ff-83c8-4bd0-a418-b3fcc8e59ca8" providerId="ADAL" clId="{31D896B5-82B2-4A30-9AF2-96CE08A3795D}" dt="2019-07-04T14:53:09.327" v="50"/>
          <ac:picMkLst>
            <pc:docMk/>
            <pc:sldMk cId="0" sldId="258"/>
            <ac:picMk id="2" creationId="{00000000-0000-0000-0000-000000000000}"/>
          </ac:picMkLst>
        </pc:picChg>
        <pc:picChg chg="mod">
          <ac:chgData name="RAFAEL DIAZ PORRAS" userId="823416ff-83c8-4bd0-a418-b3fcc8e59ca8" providerId="ADAL" clId="{31D896B5-82B2-4A30-9AF2-96CE08A3795D}" dt="2019-07-04T14:53:14.639" v="51"/>
          <ac:picMkLst>
            <pc:docMk/>
            <pc:sldMk cId="0" sldId="258"/>
            <ac:picMk id="3" creationId="{00000000-0000-0000-0000-000000000000}"/>
          </ac:picMkLst>
        </pc:picChg>
      </pc:sldChg>
      <pc:sldChg chg="addSp delSp modSp">
        <pc:chgData name="RAFAEL DIAZ PORRAS" userId="823416ff-83c8-4bd0-a418-b3fcc8e59ca8" providerId="ADAL" clId="{31D896B5-82B2-4A30-9AF2-96CE08A3795D}" dt="2019-07-04T14:57:52.204" v="77" actId="13822"/>
        <pc:sldMkLst>
          <pc:docMk/>
          <pc:sldMk cId="0" sldId="259"/>
        </pc:sldMkLst>
        <pc:spChg chg="add mod">
          <ac:chgData name="RAFAEL DIAZ PORRAS" userId="823416ff-83c8-4bd0-a418-b3fcc8e59ca8" providerId="ADAL" clId="{31D896B5-82B2-4A30-9AF2-96CE08A3795D}" dt="2019-07-04T14:57:52.204" v="77" actId="13822"/>
          <ac:spMkLst>
            <pc:docMk/>
            <pc:sldMk cId="0" sldId="259"/>
            <ac:spMk id="2" creationId="{2A4B4438-3238-4A95-B64C-28075B342D40}"/>
          </ac:spMkLst>
        </pc:spChg>
        <pc:picChg chg="del">
          <ac:chgData name="RAFAEL DIAZ PORRAS" userId="823416ff-83c8-4bd0-a418-b3fcc8e59ca8" providerId="ADAL" clId="{31D896B5-82B2-4A30-9AF2-96CE08A3795D}" dt="2019-07-04T14:55:57.697" v="67" actId="478"/>
          <ac:picMkLst>
            <pc:docMk/>
            <pc:sldMk cId="0" sldId="259"/>
            <ac:picMk id="5124" creationId="{00000000-0000-0000-0000-000000000000}"/>
          </ac:picMkLst>
        </pc:picChg>
      </pc:sldChg>
      <pc:sldChg chg="addSp delSp modSp">
        <pc:chgData name="RAFAEL DIAZ PORRAS" userId="823416ff-83c8-4bd0-a418-b3fcc8e59ca8" providerId="ADAL" clId="{31D896B5-82B2-4A30-9AF2-96CE08A3795D}" dt="2019-07-04T15:27:49.421" v="151" actId="14100"/>
        <pc:sldMkLst>
          <pc:docMk/>
          <pc:sldMk cId="0" sldId="260"/>
        </pc:sldMkLst>
        <pc:spChg chg="add del mod">
          <ac:chgData name="RAFAEL DIAZ PORRAS" userId="823416ff-83c8-4bd0-a418-b3fcc8e59ca8" providerId="ADAL" clId="{31D896B5-82B2-4A30-9AF2-96CE08A3795D}" dt="2019-07-04T15:12:26.574" v="112" actId="12084"/>
          <ac:spMkLst>
            <pc:docMk/>
            <pc:sldMk cId="0" sldId="260"/>
            <ac:spMk id="2" creationId="{1ECFA137-D356-4E6D-B048-CCAFE9ADBE07}"/>
          </ac:spMkLst>
        </pc:spChg>
        <pc:spChg chg="add mod">
          <ac:chgData name="RAFAEL DIAZ PORRAS" userId="823416ff-83c8-4bd0-a418-b3fcc8e59ca8" providerId="ADAL" clId="{31D896B5-82B2-4A30-9AF2-96CE08A3795D}" dt="2019-07-04T15:17:53.777" v="132" actId="403"/>
          <ac:spMkLst>
            <pc:docMk/>
            <pc:sldMk cId="0" sldId="260"/>
            <ac:spMk id="5" creationId="{218CCA73-E3D0-45BD-91C3-72DEA090F9D1}"/>
          </ac:spMkLst>
        </pc:spChg>
        <pc:spChg chg="add del mod">
          <ac:chgData name="RAFAEL DIAZ PORRAS" userId="823416ff-83c8-4bd0-a418-b3fcc8e59ca8" providerId="ADAL" clId="{31D896B5-82B2-4A30-9AF2-96CE08A3795D}" dt="2019-07-04T15:27:42.306" v="150" actId="12084"/>
          <ac:spMkLst>
            <pc:docMk/>
            <pc:sldMk cId="0" sldId="260"/>
            <ac:spMk id="6" creationId="{D34B2BA5-83CC-40B5-ABC1-5AFE65E1A9C7}"/>
          </ac:spMkLst>
        </pc:spChg>
        <pc:graphicFrameChg chg="add mod">
          <ac:chgData name="RAFAEL DIAZ PORRAS" userId="823416ff-83c8-4bd0-a418-b3fcc8e59ca8" providerId="ADAL" clId="{31D896B5-82B2-4A30-9AF2-96CE08A3795D}" dt="2019-07-04T15:15:54.841" v="124" actId="12100"/>
          <ac:graphicFrameMkLst>
            <pc:docMk/>
            <pc:sldMk cId="0" sldId="260"/>
            <ac:graphicFrameMk id="3" creationId="{80FE7A49-6EA7-47FB-90A1-6B911784C66B}"/>
          </ac:graphicFrameMkLst>
        </pc:graphicFrameChg>
        <pc:graphicFrameChg chg="add mod">
          <ac:chgData name="RAFAEL DIAZ PORRAS" userId="823416ff-83c8-4bd0-a418-b3fcc8e59ca8" providerId="ADAL" clId="{31D896B5-82B2-4A30-9AF2-96CE08A3795D}" dt="2019-07-04T15:27:49.421" v="151" actId="14100"/>
          <ac:graphicFrameMkLst>
            <pc:docMk/>
            <pc:sldMk cId="0" sldId="260"/>
            <ac:graphicFrameMk id="7" creationId="{E55F4BC6-39F0-4C14-A94E-873EF23BFA2B}"/>
          </ac:graphicFrameMkLst>
        </pc:graphicFrameChg>
        <pc:picChg chg="del mod">
          <ac:chgData name="RAFAEL DIAZ PORRAS" userId="823416ff-83c8-4bd0-a418-b3fcc8e59ca8" providerId="ADAL" clId="{31D896B5-82B2-4A30-9AF2-96CE08A3795D}" dt="2019-07-04T15:10:34.105" v="103" actId="478"/>
          <ac:picMkLst>
            <pc:docMk/>
            <pc:sldMk cId="0" sldId="260"/>
            <ac:picMk id="7171" creationId="{00000000-0000-0000-0000-000000000000}"/>
          </ac:picMkLst>
        </pc:picChg>
        <pc:picChg chg="del mod">
          <ac:chgData name="RAFAEL DIAZ PORRAS" userId="823416ff-83c8-4bd0-a418-b3fcc8e59ca8" providerId="ADAL" clId="{31D896B5-82B2-4A30-9AF2-96CE08A3795D}" dt="2019-07-04T15:17:48.592" v="131" actId="478"/>
          <ac:picMkLst>
            <pc:docMk/>
            <pc:sldMk cId="0" sldId="260"/>
            <ac:picMk id="7172" creationId="{00000000-0000-0000-0000-000000000000}"/>
          </ac:picMkLst>
        </pc:picChg>
        <pc:picChg chg="del">
          <ac:chgData name="RAFAEL DIAZ PORRAS" userId="823416ff-83c8-4bd0-a418-b3fcc8e59ca8" providerId="ADAL" clId="{31D896B5-82B2-4A30-9AF2-96CE08A3795D}" dt="2019-07-04T15:25:54.800" v="133" actId="478"/>
          <ac:picMkLst>
            <pc:docMk/>
            <pc:sldMk cId="0" sldId="260"/>
            <ac:picMk id="7173" creationId="{00000000-0000-0000-0000-000000000000}"/>
          </ac:picMkLst>
        </pc:picChg>
        <pc:picChg chg="del">
          <ac:chgData name="RAFAEL DIAZ PORRAS" userId="823416ff-83c8-4bd0-a418-b3fcc8e59ca8" providerId="ADAL" clId="{31D896B5-82B2-4A30-9AF2-96CE08A3795D}" dt="2019-07-04T15:25:57.532" v="134" actId="478"/>
          <ac:picMkLst>
            <pc:docMk/>
            <pc:sldMk cId="0" sldId="260"/>
            <ac:picMk id="7174" creationId="{00000000-0000-0000-0000-000000000000}"/>
          </ac:picMkLst>
        </pc:picChg>
        <pc:picChg chg="mod">
          <ac:chgData name="RAFAEL DIAZ PORRAS" userId="823416ff-83c8-4bd0-a418-b3fcc8e59ca8" providerId="ADAL" clId="{31D896B5-82B2-4A30-9AF2-96CE08A3795D}" dt="2019-07-04T15:26:59.166" v="147" actId="1076"/>
          <ac:picMkLst>
            <pc:docMk/>
            <pc:sldMk cId="0" sldId="260"/>
            <ac:picMk id="7175" creationId="{00000000-0000-0000-0000-000000000000}"/>
          </ac:picMkLst>
        </pc:picChg>
        <pc:picChg chg="mod">
          <ac:chgData name="RAFAEL DIAZ PORRAS" userId="823416ff-83c8-4bd0-a418-b3fcc8e59ca8" providerId="ADAL" clId="{31D896B5-82B2-4A30-9AF2-96CE08A3795D}" dt="2019-07-04T15:26:44.694" v="145" actId="1076"/>
          <ac:picMkLst>
            <pc:docMk/>
            <pc:sldMk cId="0" sldId="260"/>
            <ac:picMk id="7176" creationId="{00000000-0000-0000-0000-000000000000}"/>
          </ac:picMkLst>
        </pc:picChg>
      </pc:sldChg>
      <pc:sldChg chg="addSp delSp modSp ord">
        <pc:chgData name="RAFAEL DIAZ PORRAS" userId="823416ff-83c8-4bd0-a418-b3fcc8e59ca8" providerId="ADAL" clId="{31D896B5-82B2-4A30-9AF2-96CE08A3795D}" dt="2019-07-04T17:15:30.271" v="547" actId="12100"/>
        <pc:sldMkLst>
          <pc:docMk/>
          <pc:sldMk cId="0" sldId="263"/>
        </pc:sldMkLst>
        <pc:spChg chg="add mod">
          <ac:chgData name="RAFAEL DIAZ PORRAS" userId="823416ff-83c8-4bd0-a418-b3fcc8e59ca8" providerId="ADAL" clId="{31D896B5-82B2-4A30-9AF2-96CE08A3795D}" dt="2019-07-04T17:03:27.410" v="460" actId="1076"/>
          <ac:spMkLst>
            <pc:docMk/>
            <pc:sldMk cId="0" sldId="263"/>
            <ac:spMk id="2" creationId="{D2AFF0B0-B8DA-47FE-A236-D85BE7D35EC6}"/>
          </ac:spMkLst>
        </pc:spChg>
        <pc:spChg chg="add del mod">
          <ac:chgData name="RAFAEL DIAZ PORRAS" userId="823416ff-83c8-4bd0-a418-b3fcc8e59ca8" providerId="ADAL" clId="{31D896B5-82B2-4A30-9AF2-96CE08A3795D}" dt="2019-07-04T17:14:02.470" v="541" actId="12084"/>
          <ac:spMkLst>
            <pc:docMk/>
            <pc:sldMk cId="0" sldId="263"/>
            <ac:spMk id="3" creationId="{63459794-C2A5-4F52-96FE-9F2886FF4E9B}"/>
          </ac:spMkLst>
        </pc:spChg>
        <pc:graphicFrameChg chg="add mod">
          <ac:chgData name="RAFAEL DIAZ PORRAS" userId="823416ff-83c8-4bd0-a418-b3fcc8e59ca8" providerId="ADAL" clId="{31D896B5-82B2-4A30-9AF2-96CE08A3795D}" dt="2019-07-04T17:15:30.271" v="547" actId="12100"/>
          <ac:graphicFrameMkLst>
            <pc:docMk/>
            <pc:sldMk cId="0" sldId="263"/>
            <ac:graphicFrameMk id="4" creationId="{3AEDDF9F-7FDD-420B-AF81-00E2D7647AA6}"/>
          </ac:graphicFrameMkLst>
        </pc:graphicFrameChg>
        <pc:picChg chg="del">
          <ac:chgData name="RAFAEL DIAZ PORRAS" userId="823416ff-83c8-4bd0-a418-b3fcc8e59ca8" providerId="ADAL" clId="{31D896B5-82B2-4A30-9AF2-96CE08A3795D}" dt="2019-07-04T17:03:21.986" v="459" actId="478"/>
          <ac:picMkLst>
            <pc:docMk/>
            <pc:sldMk cId="0" sldId="263"/>
            <ac:picMk id="9218" creationId="{00000000-0000-0000-0000-000000000000}"/>
          </ac:picMkLst>
        </pc:picChg>
        <pc:picChg chg="del">
          <ac:chgData name="RAFAEL DIAZ PORRAS" userId="823416ff-83c8-4bd0-a418-b3fcc8e59ca8" providerId="ADAL" clId="{31D896B5-82B2-4A30-9AF2-96CE08A3795D}" dt="2019-07-04T17:05:00.105" v="465" actId="478"/>
          <ac:picMkLst>
            <pc:docMk/>
            <pc:sldMk cId="0" sldId="263"/>
            <ac:picMk id="9219" creationId="{00000000-0000-0000-0000-000000000000}"/>
          </ac:picMkLst>
        </pc:picChg>
        <pc:picChg chg="del">
          <ac:chgData name="RAFAEL DIAZ PORRAS" userId="823416ff-83c8-4bd0-a418-b3fcc8e59ca8" providerId="ADAL" clId="{31D896B5-82B2-4A30-9AF2-96CE08A3795D}" dt="2019-07-04T17:05:00.105" v="465" actId="478"/>
          <ac:picMkLst>
            <pc:docMk/>
            <pc:sldMk cId="0" sldId="263"/>
            <ac:picMk id="9220" creationId="{00000000-0000-0000-0000-000000000000}"/>
          </ac:picMkLst>
        </pc:picChg>
        <pc:picChg chg="del">
          <ac:chgData name="RAFAEL DIAZ PORRAS" userId="823416ff-83c8-4bd0-a418-b3fcc8e59ca8" providerId="ADAL" clId="{31D896B5-82B2-4A30-9AF2-96CE08A3795D}" dt="2019-07-04T17:05:00.105" v="465" actId="478"/>
          <ac:picMkLst>
            <pc:docMk/>
            <pc:sldMk cId="0" sldId="263"/>
            <ac:picMk id="9221" creationId="{00000000-0000-0000-0000-000000000000}"/>
          </ac:picMkLst>
        </pc:picChg>
        <pc:picChg chg="del">
          <ac:chgData name="RAFAEL DIAZ PORRAS" userId="823416ff-83c8-4bd0-a418-b3fcc8e59ca8" providerId="ADAL" clId="{31D896B5-82B2-4A30-9AF2-96CE08A3795D}" dt="2019-07-04T17:05:04.717" v="466" actId="478"/>
          <ac:picMkLst>
            <pc:docMk/>
            <pc:sldMk cId="0" sldId="263"/>
            <ac:picMk id="9222" creationId="{00000000-0000-0000-0000-000000000000}"/>
          </ac:picMkLst>
        </pc:picChg>
        <pc:picChg chg="del">
          <ac:chgData name="RAFAEL DIAZ PORRAS" userId="823416ff-83c8-4bd0-a418-b3fcc8e59ca8" providerId="ADAL" clId="{31D896B5-82B2-4A30-9AF2-96CE08A3795D}" dt="2019-07-04T17:05:00.105" v="465" actId="478"/>
          <ac:picMkLst>
            <pc:docMk/>
            <pc:sldMk cId="0" sldId="263"/>
            <ac:picMk id="9223" creationId="{00000000-0000-0000-0000-000000000000}"/>
          </ac:picMkLst>
        </pc:picChg>
        <pc:picChg chg="del">
          <ac:chgData name="RAFAEL DIAZ PORRAS" userId="823416ff-83c8-4bd0-a418-b3fcc8e59ca8" providerId="ADAL" clId="{31D896B5-82B2-4A30-9AF2-96CE08A3795D}" dt="2019-07-04T17:05:04.717" v="466" actId="478"/>
          <ac:picMkLst>
            <pc:docMk/>
            <pc:sldMk cId="0" sldId="263"/>
            <ac:picMk id="9224" creationId="{00000000-0000-0000-0000-000000000000}"/>
          </ac:picMkLst>
        </pc:picChg>
        <pc:picChg chg="del">
          <ac:chgData name="RAFAEL DIAZ PORRAS" userId="823416ff-83c8-4bd0-a418-b3fcc8e59ca8" providerId="ADAL" clId="{31D896B5-82B2-4A30-9AF2-96CE08A3795D}" dt="2019-07-04T17:05:04.717" v="466" actId="478"/>
          <ac:picMkLst>
            <pc:docMk/>
            <pc:sldMk cId="0" sldId="263"/>
            <ac:picMk id="9225" creationId="{00000000-0000-0000-0000-000000000000}"/>
          </ac:picMkLst>
        </pc:picChg>
        <pc:picChg chg="del">
          <ac:chgData name="RAFAEL DIAZ PORRAS" userId="823416ff-83c8-4bd0-a418-b3fcc8e59ca8" providerId="ADAL" clId="{31D896B5-82B2-4A30-9AF2-96CE08A3795D}" dt="2019-07-04T17:05:04.717" v="466" actId="478"/>
          <ac:picMkLst>
            <pc:docMk/>
            <pc:sldMk cId="0" sldId="263"/>
            <ac:picMk id="9226" creationId="{00000000-0000-0000-0000-000000000000}"/>
          </ac:picMkLst>
        </pc:picChg>
        <pc:picChg chg="del">
          <ac:chgData name="RAFAEL DIAZ PORRAS" userId="823416ff-83c8-4bd0-a418-b3fcc8e59ca8" providerId="ADAL" clId="{31D896B5-82B2-4A30-9AF2-96CE08A3795D}" dt="2019-07-04T17:05:00.105" v="465" actId="478"/>
          <ac:picMkLst>
            <pc:docMk/>
            <pc:sldMk cId="0" sldId="263"/>
            <ac:picMk id="9227" creationId="{00000000-0000-0000-0000-000000000000}"/>
          </ac:picMkLst>
        </pc:picChg>
      </pc:sldChg>
      <pc:sldChg chg="addSp delSp modSp">
        <pc:chgData name="RAFAEL DIAZ PORRAS" userId="823416ff-83c8-4bd0-a418-b3fcc8e59ca8" providerId="ADAL" clId="{31D896B5-82B2-4A30-9AF2-96CE08A3795D}" dt="2019-07-04T17:30:36.864" v="651" actId="1076"/>
        <pc:sldMkLst>
          <pc:docMk/>
          <pc:sldMk cId="0" sldId="268"/>
        </pc:sldMkLst>
        <pc:spChg chg="del mod">
          <ac:chgData name="RAFAEL DIAZ PORRAS" userId="823416ff-83c8-4bd0-a418-b3fcc8e59ca8" providerId="ADAL" clId="{31D896B5-82B2-4A30-9AF2-96CE08A3795D}" dt="2019-07-04T17:20:08.676" v="553" actId="478"/>
          <ac:spMkLst>
            <pc:docMk/>
            <pc:sldMk cId="0" sldId="268"/>
            <ac:spMk id="3" creationId="{00000000-0000-0000-0000-000000000000}"/>
          </ac:spMkLst>
        </pc:spChg>
        <pc:spChg chg="add del mod">
          <ac:chgData name="RAFAEL DIAZ PORRAS" userId="823416ff-83c8-4bd0-a418-b3fcc8e59ca8" providerId="ADAL" clId="{31D896B5-82B2-4A30-9AF2-96CE08A3795D}" dt="2019-07-04T17:22:14.936" v="580" actId="12084"/>
          <ac:spMkLst>
            <pc:docMk/>
            <pc:sldMk cId="0" sldId="268"/>
            <ac:spMk id="4" creationId="{4BF870EC-3945-4DCB-8603-D1487D992E9D}"/>
          </ac:spMkLst>
        </pc:spChg>
        <pc:spChg chg="add mod">
          <ac:chgData name="RAFAEL DIAZ PORRAS" userId="823416ff-83c8-4bd0-a418-b3fcc8e59ca8" providerId="ADAL" clId="{31D896B5-82B2-4A30-9AF2-96CE08A3795D}" dt="2019-07-04T17:30:36.864" v="651" actId="1076"/>
          <ac:spMkLst>
            <pc:docMk/>
            <pc:sldMk cId="0" sldId="268"/>
            <ac:spMk id="6" creationId="{007D6FCC-133A-4799-A836-A3787B8E0D28}"/>
          </ac:spMkLst>
        </pc:spChg>
        <pc:graphicFrameChg chg="add mod">
          <ac:chgData name="RAFAEL DIAZ PORRAS" userId="823416ff-83c8-4bd0-a418-b3fcc8e59ca8" providerId="ADAL" clId="{31D896B5-82B2-4A30-9AF2-96CE08A3795D}" dt="2019-07-04T17:28:15.808" v="646" actId="14100"/>
          <ac:graphicFrameMkLst>
            <pc:docMk/>
            <pc:sldMk cId="0" sldId="268"/>
            <ac:graphicFrameMk id="5" creationId="{81B22033-777F-4F84-90D7-FC7FE0AB55C0}"/>
          </ac:graphicFrameMkLst>
        </pc:graphicFrameChg>
        <pc:picChg chg="del mod">
          <ac:chgData name="RAFAEL DIAZ PORRAS" userId="823416ff-83c8-4bd0-a418-b3fcc8e59ca8" providerId="ADAL" clId="{31D896B5-82B2-4A30-9AF2-96CE08A3795D}" dt="2019-07-04T17:21:36.108" v="577" actId="478"/>
          <ac:picMkLst>
            <pc:docMk/>
            <pc:sldMk cId="0" sldId="268"/>
            <ac:picMk id="14339" creationId="{00000000-0000-0000-0000-000000000000}"/>
          </ac:picMkLst>
        </pc:picChg>
        <pc:picChg chg="del mod">
          <ac:chgData name="RAFAEL DIAZ PORRAS" userId="823416ff-83c8-4bd0-a418-b3fcc8e59ca8" providerId="ADAL" clId="{31D896B5-82B2-4A30-9AF2-96CE08A3795D}" dt="2019-07-04T17:24:26.725" v="609" actId="478"/>
          <ac:picMkLst>
            <pc:docMk/>
            <pc:sldMk cId="0" sldId="268"/>
            <ac:picMk id="14340" creationId="{00000000-0000-0000-0000-000000000000}"/>
          </ac:picMkLst>
        </pc:picChg>
        <pc:picChg chg="del">
          <ac:chgData name="RAFAEL DIAZ PORRAS" userId="823416ff-83c8-4bd0-a418-b3fcc8e59ca8" providerId="ADAL" clId="{31D896B5-82B2-4A30-9AF2-96CE08A3795D}" dt="2019-07-04T17:25:13.978" v="614" actId="478"/>
          <ac:picMkLst>
            <pc:docMk/>
            <pc:sldMk cId="0" sldId="268"/>
            <ac:picMk id="14341" creationId="{00000000-0000-0000-0000-000000000000}"/>
          </ac:picMkLst>
        </pc:picChg>
        <pc:picChg chg="del">
          <ac:chgData name="RAFAEL DIAZ PORRAS" userId="823416ff-83c8-4bd0-a418-b3fcc8e59ca8" providerId="ADAL" clId="{31D896B5-82B2-4A30-9AF2-96CE08A3795D}" dt="2019-07-04T17:26:25.393" v="630" actId="478"/>
          <ac:picMkLst>
            <pc:docMk/>
            <pc:sldMk cId="0" sldId="268"/>
            <ac:picMk id="14342" creationId="{00000000-0000-0000-0000-000000000000}"/>
          </ac:picMkLst>
        </pc:picChg>
        <pc:picChg chg="del">
          <ac:chgData name="RAFAEL DIAZ PORRAS" userId="823416ff-83c8-4bd0-a418-b3fcc8e59ca8" providerId="ADAL" clId="{31D896B5-82B2-4A30-9AF2-96CE08A3795D}" dt="2019-07-04T17:26:27.067" v="631" actId="478"/>
          <ac:picMkLst>
            <pc:docMk/>
            <pc:sldMk cId="0" sldId="268"/>
            <ac:picMk id="14343" creationId="{00000000-0000-0000-0000-000000000000}"/>
          </ac:picMkLst>
        </pc:picChg>
        <pc:picChg chg="del">
          <ac:chgData name="RAFAEL DIAZ PORRAS" userId="823416ff-83c8-4bd0-a418-b3fcc8e59ca8" providerId="ADAL" clId="{31D896B5-82B2-4A30-9AF2-96CE08A3795D}" dt="2019-07-04T17:26:28.397" v="632" actId="478"/>
          <ac:picMkLst>
            <pc:docMk/>
            <pc:sldMk cId="0" sldId="268"/>
            <ac:picMk id="14344" creationId="{00000000-0000-0000-0000-000000000000}"/>
          </ac:picMkLst>
        </pc:picChg>
      </pc:sldChg>
      <pc:sldChg chg="addSp delSp modSp">
        <pc:chgData name="RAFAEL DIAZ PORRAS" userId="823416ff-83c8-4bd0-a418-b3fcc8e59ca8" providerId="ADAL" clId="{31D896B5-82B2-4A30-9AF2-96CE08A3795D}" dt="2019-07-04T17:35:49.936" v="710" actId="1076"/>
        <pc:sldMkLst>
          <pc:docMk/>
          <pc:sldMk cId="0" sldId="270"/>
        </pc:sldMkLst>
        <pc:spChg chg="add mod">
          <ac:chgData name="RAFAEL DIAZ PORRAS" userId="823416ff-83c8-4bd0-a418-b3fcc8e59ca8" providerId="ADAL" clId="{31D896B5-82B2-4A30-9AF2-96CE08A3795D}" dt="2019-07-04T17:35:38.193" v="708" actId="14100"/>
          <ac:spMkLst>
            <pc:docMk/>
            <pc:sldMk cId="0" sldId="270"/>
            <ac:spMk id="2" creationId="{63987729-4047-48E5-94BC-4D737A3C465D}"/>
          </ac:spMkLst>
        </pc:spChg>
        <pc:spChg chg="add mod">
          <ac:chgData name="RAFAEL DIAZ PORRAS" userId="823416ff-83c8-4bd0-a418-b3fcc8e59ca8" providerId="ADAL" clId="{31D896B5-82B2-4A30-9AF2-96CE08A3795D}" dt="2019-07-04T17:33:54.652" v="695" actId="13822"/>
          <ac:spMkLst>
            <pc:docMk/>
            <pc:sldMk cId="0" sldId="270"/>
            <ac:spMk id="3" creationId="{8A07F6F4-7B82-4ACD-99A1-1EA5318E2A18}"/>
          </ac:spMkLst>
        </pc:spChg>
        <pc:spChg chg="add del mod">
          <ac:chgData name="RAFAEL DIAZ PORRAS" userId="823416ff-83c8-4bd0-a418-b3fcc8e59ca8" providerId="ADAL" clId="{31D896B5-82B2-4A30-9AF2-96CE08A3795D}" dt="2019-07-04T17:33:00.018" v="683" actId="478"/>
          <ac:spMkLst>
            <pc:docMk/>
            <pc:sldMk cId="0" sldId="270"/>
            <ac:spMk id="4" creationId="{B003AB8F-3CD1-4A9B-AB27-DBEAEB34586D}"/>
          </ac:spMkLst>
        </pc:spChg>
        <pc:picChg chg="add mod">
          <ac:chgData name="RAFAEL DIAZ PORRAS" userId="823416ff-83c8-4bd0-a418-b3fcc8e59ca8" providerId="ADAL" clId="{31D896B5-82B2-4A30-9AF2-96CE08A3795D}" dt="2019-07-04T17:35:49.936" v="710" actId="1076"/>
          <ac:picMkLst>
            <pc:docMk/>
            <pc:sldMk cId="0" sldId="270"/>
            <ac:picMk id="5" creationId="{9504DD99-6B73-48DA-89C5-D81AF66A0CA9}"/>
          </ac:picMkLst>
        </pc:picChg>
        <pc:picChg chg="del mod">
          <ac:chgData name="RAFAEL DIAZ PORRAS" userId="823416ff-83c8-4bd0-a418-b3fcc8e59ca8" providerId="ADAL" clId="{31D896B5-82B2-4A30-9AF2-96CE08A3795D}" dt="2019-07-04T17:34:31.057" v="697" actId="478"/>
          <ac:picMkLst>
            <pc:docMk/>
            <pc:sldMk cId="0" sldId="270"/>
            <ac:picMk id="16386" creationId="{00000000-0000-0000-0000-000000000000}"/>
          </ac:picMkLst>
        </pc:picChg>
        <pc:picChg chg="del">
          <ac:chgData name="RAFAEL DIAZ PORRAS" userId="823416ff-83c8-4bd0-a418-b3fcc8e59ca8" providerId="ADAL" clId="{31D896B5-82B2-4A30-9AF2-96CE08A3795D}" dt="2019-07-04T17:34:24.724" v="696" actId="478"/>
          <ac:picMkLst>
            <pc:docMk/>
            <pc:sldMk cId="0" sldId="270"/>
            <ac:picMk id="16387" creationId="{00000000-0000-0000-0000-000000000000}"/>
          </ac:picMkLst>
        </pc:picChg>
      </pc:sldChg>
      <pc:sldChg chg="addSp delSp modSp">
        <pc:chgData name="RAFAEL DIAZ PORRAS" userId="823416ff-83c8-4bd0-a418-b3fcc8e59ca8" providerId="ADAL" clId="{31D896B5-82B2-4A30-9AF2-96CE08A3795D}" dt="2019-07-18T22:29:53.048" v="1315" actId="20577"/>
        <pc:sldMkLst>
          <pc:docMk/>
          <pc:sldMk cId="0" sldId="271"/>
        </pc:sldMkLst>
        <pc:spChg chg="del mod">
          <ac:chgData name="RAFAEL DIAZ PORRAS" userId="823416ff-83c8-4bd0-a418-b3fcc8e59ca8" providerId="ADAL" clId="{31D896B5-82B2-4A30-9AF2-96CE08A3795D}" dt="2019-07-05T14:12:27.560" v="778" actId="478"/>
          <ac:spMkLst>
            <pc:docMk/>
            <pc:sldMk cId="0" sldId="271"/>
            <ac:spMk id="2" creationId="{00000000-0000-0000-0000-000000000000}"/>
          </ac:spMkLst>
        </pc:spChg>
        <pc:spChg chg="add del mod">
          <ac:chgData name="RAFAEL DIAZ PORRAS" userId="823416ff-83c8-4bd0-a418-b3fcc8e59ca8" providerId="ADAL" clId="{31D896B5-82B2-4A30-9AF2-96CE08A3795D}" dt="2019-07-05T14:16:53.664" v="815" actId="12084"/>
          <ac:spMkLst>
            <pc:docMk/>
            <pc:sldMk cId="0" sldId="271"/>
            <ac:spMk id="4" creationId="{1602FBD7-436C-478D-A098-4DD85687E039}"/>
          </ac:spMkLst>
        </pc:spChg>
        <pc:spChg chg="add del mod">
          <ac:chgData name="RAFAEL DIAZ PORRAS" userId="823416ff-83c8-4bd0-a418-b3fcc8e59ca8" providerId="ADAL" clId="{31D896B5-82B2-4A30-9AF2-96CE08A3795D}" dt="2019-07-05T14:31:12.248" v="1006" actId="12084"/>
          <ac:spMkLst>
            <pc:docMk/>
            <pc:sldMk cId="0" sldId="271"/>
            <ac:spMk id="6" creationId="{3F77D7A4-4EF8-45EF-8782-778234B564C3}"/>
          </ac:spMkLst>
        </pc:spChg>
        <pc:spChg chg="add mod">
          <ac:chgData name="RAFAEL DIAZ PORRAS" userId="823416ff-83c8-4bd0-a418-b3fcc8e59ca8" providerId="ADAL" clId="{31D896B5-82B2-4A30-9AF2-96CE08A3795D}" dt="2019-07-05T14:29:15.364" v="998" actId="1076"/>
          <ac:spMkLst>
            <pc:docMk/>
            <pc:sldMk cId="0" sldId="271"/>
            <ac:spMk id="7" creationId="{ED4E5FC9-7895-4295-919D-CBAFEBE70D5E}"/>
          </ac:spMkLst>
        </pc:spChg>
        <pc:spChg chg="add mod">
          <ac:chgData name="RAFAEL DIAZ PORRAS" userId="823416ff-83c8-4bd0-a418-b3fcc8e59ca8" providerId="ADAL" clId="{31D896B5-82B2-4A30-9AF2-96CE08A3795D}" dt="2019-07-05T14:35:13.497" v="1029" actId="13822"/>
          <ac:spMkLst>
            <pc:docMk/>
            <pc:sldMk cId="0" sldId="271"/>
            <ac:spMk id="10" creationId="{518516B0-C4DB-43D8-A559-D3B4514E9936}"/>
          </ac:spMkLst>
        </pc:spChg>
        <pc:spChg chg="add mod">
          <ac:chgData name="RAFAEL DIAZ PORRAS" userId="823416ff-83c8-4bd0-a418-b3fcc8e59ca8" providerId="ADAL" clId="{31D896B5-82B2-4A30-9AF2-96CE08A3795D}" dt="2019-07-05T14:38:11.363" v="1095" actId="1076"/>
          <ac:spMkLst>
            <pc:docMk/>
            <pc:sldMk cId="0" sldId="271"/>
            <ac:spMk id="11" creationId="{1694CDF5-F949-4A49-8893-707BCB66E514}"/>
          </ac:spMkLst>
        </pc:spChg>
        <pc:graphicFrameChg chg="add del mod">
          <ac:chgData name="RAFAEL DIAZ PORRAS" userId="823416ff-83c8-4bd0-a418-b3fcc8e59ca8" providerId="ADAL" clId="{31D896B5-82B2-4A30-9AF2-96CE08A3795D}" dt="2019-07-05T14:34:24.677" v="1024" actId="478"/>
          <ac:graphicFrameMkLst>
            <pc:docMk/>
            <pc:sldMk cId="0" sldId="271"/>
            <ac:graphicFrameMk id="5" creationId="{ED633FE0-780C-45B5-AC79-6BBF96A8D3A8}"/>
          </ac:graphicFrameMkLst>
        </pc:graphicFrameChg>
        <pc:graphicFrameChg chg="add mod">
          <ac:chgData name="RAFAEL DIAZ PORRAS" userId="823416ff-83c8-4bd0-a418-b3fcc8e59ca8" providerId="ADAL" clId="{31D896B5-82B2-4A30-9AF2-96CE08A3795D}" dt="2019-07-18T22:29:53.048" v="1315" actId="20577"/>
          <ac:graphicFrameMkLst>
            <pc:docMk/>
            <pc:sldMk cId="0" sldId="271"/>
            <ac:graphicFrameMk id="8" creationId="{B7554810-8F10-4A61-826B-22B3E57ACDFD}"/>
          </ac:graphicFrameMkLst>
        </pc:graphicFrameChg>
        <pc:picChg chg="add mod">
          <ac:chgData name="RAFAEL DIAZ PORRAS" userId="823416ff-83c8-4bd0-a418-b3fcc8e59ca8" providerId="ADAL" clId="{31D896B5-82B2-4A30-9AF2-96CE08A3795D}" dt="2019-07-05T14:36:00.905" v="1032"/>
          <ac:picMkLst>
            <pc:docMk/>
            <pc:sldMk cId="0" sldId="271"/>
            <ac:picMk id="9" creationId="{56F50E72-FCA5-4B37-95CF-AA588C7310CE}"/>
          </ac:picMkLst>
        </pc:picChg>
        <pc:picChg chg="del mod">
          <ac:chgData name="RAFAEL DIAZ PORRAS" userId="823416ff-83c8-4bd0-a418-b3fcc8e59ca8" providerId="ADAL" clId="{31D896B5-82B2-4A30-9AF2-96CE08A3795D}" dt="2019-07-05T14:17:33.766" v="825" actId="478"/>
          <ac:picMkLst>
            <pc:docMk/>
            <pc:sldMk cId="0" sldId="271"/>
            <ac:picMk id="17411" creationId="{00000000-0000-0000-0000-000000000000}"/>
          </ac:picMkLst>
        </pc:picChg>
        <pc:picChg chg="del mod">
          <ac:chgData name="RAFAEL DIAZ PORRAS" userId="823416ff-83c8-4bd0-a418-b3fcc8e59ca8" providerId="ADAL" clId="{31D896B5-82B2-4A30-9AF2-96CE08A3795D}" dt="2019-07-05T14:28:39.693" v="993" actId="478"/>
          <ac:picMkLst>
            <pc:docMk/>
            <pc:sldMk cId="0" sldId="271"/>
            <ac:picMk id="17412" creationId="{00000000-0000-0000-0000-000000000000}"/>
          </ac:picMkLst>
        </pc:picChg>
        <pc:picChg chg="del mod">
          <ac:chgData name="RAFAEL DIAZ PORRAS" userId="823416ff-83c8-4bd0-a418-b3fcc8e59ca8" providerId="ADAL" clId="{31D896B5-82B2-4A30-9AF2-96CE08A3795D}" dt="2019-07-05T14:37:33.214" v="1084" actId="478"/>
          <ac:picMkLst>
            <pc:docMk/>
            <pc:sldMk cId="0" sldId="271"/>
            <ac:picMk id="17413" creationId="{00000000-0000-0000-0000-000000000000}"/>
          </ac:picMkLst>
        </pc:picChg>
      </pc:sldChg>
      <pc:sldChg chg="ord">
        <pc:chgData name="RAFAEL DIAZ PORRAS" userId="823416ff-83c8-4bd0-a418-b3fcc8e59ca8" providerId="ADAL" clId="{31D896B5-82B2-4A30-9AF2-96CE08A3795D}" dt="2019-07-04T17:18:10.995" v="550"/>
        <pc:sldMkLst>
          <pc:docMk/>
          <pc:sldMk cId="0" sldId="272"/>
        </pc:sldMkLst>
      </pc:sldChg>
      <pc:sldChg chg="modSp">
        <pc:chgData name="RAFAEL DIAZ PORRAS" userId="823416ff-83c8-4bd0-a418-b3fcc8e59ca8" providerId="ADAL" clId="{31D896B5-82B2-4A30-9AF2-96CE08A3795D}" dt="2019-07-04T17:00:12.973" v="449" actId="6549"/>
        <pc:sldMkLst>
          <pc:docMk/>
          <pc:sldMk cId="0" sldId="274"/>
        </pc:sldMkLst>
        <pc:spChg chg="mod">
          <ac:chgData name="RAFAEL DIAZ PORRAS" userId="823416ff-83c8-4bd0-a418-b3fcc8e59ca8" providerId="ADAL" clId="{31D896B5-82B2-4A30-9AF2-96CE08A3795D}" dt="2019-07-04T17:00:01.556" v="448" actId="20577"/>
          <ac:spMkLst>
            <pc:docMk/>
            <pc:sldMk cId="0" sldId="274"/>
            <ac:spMk id="13315" creationId="{00000000-0000-0000-0000-000000000000}"/>
          </ac:spMkLst>
        </pc:spChg>
        <pc:spChg chg="mod">
          <ac:chgData name="RAFAEL DIAZ PORRAS" userId="823416ff-83c8-4bd0-a418-b3fcc8e59ca8" providerId="ADAL" clId="{31D896B5-82B2-4A30-9AF2-96CE08A3795D}" dt="2019-07-04T17:00:12.973" v="449" actId="6549"/>
          <ac:spMkLst>
            <pc:docMk/>
            <pc:sldMk cId="0" sldId="274"/>
            <ac:spMk id="13316" creationId="{00000000-0000-0000-0000-000000000000}"/>
          </ac:spMkLst>
        </pc:spChg>
      </pc:sldChg>
      <pc:sldChg chg="addSp delSp modSp">
        <pc:chgData name="RAFAEL DIAZ PORRAS" userId="823416ff-83c8-4bd0-a418-b3fcc8e59ca8" providerId="ADAL" clId="{31D896B5-82B2-4A30-9AF2-96CE08A3795D}" dt="2019-07-05T14:48:08.843" v="1116" actId="2085"/>
        <pc:sldMkLst>
          <pc:docMk/>
          <pc:sldMk cId="1043238350" sldId="278"/>
        </pc:sldMkLst>
        <pc:spChg chg="add del mod">
          <ac:chgData name="RAFAEL DIAZ PORRAS" userId="823416ff-83c8-4bd0-a418-b3fcc8e59ca8" providerId="ADAL" clId="{31D896B5-82B2-4A30-9AF2-96CE08A3795D}" dt="2019-07-05T14:46:04.459" v="1100" actId="478"/>
          <ac:spMkLst>
            <pc:docMk/>
            <pc:sldMk cId="1043238350" sldId="278"/>
            <ac:spMk id="3" creationId="{F029015C-F33D-4CEA-9F19-6C4556257E4A}"/>
          </ac:spMkLst>
        </pc:spChg>
        <pc:spChg chg="mod">
          <ac:chgData name="RAFAEL DIAZ PORRAS" userId="823416ff-83c8-4bd0-a418-b3fcc8e59ca8" providerId="ADAL" clId="{31D896B5-82B2-4A30-9AF2-96CE08A3795D}" dt="2019-07-05T14:47:27.554" v="1112" actId="1076"/>
          <ac:spMkLst>
            <pc:docMk/>
            <pc:sldMk cId="1043238350" sldId="278"/>
            <ac:spMk id="5" creationId="{00000000-0000-0000-0000-000000000000}"/>
          </ac:spMkLst>
        </pc:spChg>
        <pc:spChg chg="add mod">
          <ac:chgData name="RAFAEL DIAZ PORRAS" userId="823416ff-83c8-4bd0-a418-b3fcc8e59ca8" providerId="ADAL" clId="{31D896B5-82B2-4A30-9AF2-96CE08A3795D}" dt="2019-07-05T14:48:08.843" v="1116" actId="2085"/>
          <ac:spMkLst>
            <pc:docMk/>
            <pc:sldMk cId="1043238350" sldId="278"/>
            <ac:spMk id="7" creationId="{E5ADD0D6-3120-448E-9CF2-FF6D92362E65}"/>
          </ac:spMkLst>
        </pc:spChg>
        <pc:picChg chg="mod">
          <ac:chgData name="RAFAEL DIAZ PORRAS" userId="823416ff-83c8-4bd0-a418-b3fcc8e59ca8" providerId="ADAL" clId="{31D896B5-82B2-4A30-9AF2-96CE08A3795D}" dt="2019-07-05T14:46:49.714" v="1108" actId="1076"/>
          <ac:picMkLst>
            <pc:docMk/>
            <pc:sldMk cId="1043238350" sldId="278"/>
            <ac:picMk id="4" creationId="{00000000-0000-0000-0000-000000000000}"/>
          </ac:picMkLst>
        </pc:picChg>
      </pc:sldChg>
      <pc:sldChg chg="modSp">
        <pc:chgData name="RAFAEL DIAZ PORRAS" userId="823416ff-83c8-4bd0-a418-b3fcc8e59ca8" providerId="ADAL" clId="{31D896B5-82B2-4A30-9AF2-96CE08A3795D}" dt="2019-07-05T14:48:55.739" v="1144"/>
        <pc:sldMkLst>
          <pc:docMk/>
          <pc:sldMk cId="1373404814" sldId="280"/>
        </pc:sldMkLst>
        <pc:picChg chg="mod">
          <ac:chgData name="RAFAEL DIAZ PORRAS" userId="823416ff-83c8-4bd0-a418-b3fcc8e59ca8" providerId="ADAL" clId="{31D896B5-82B2-4A30-9AF2-96CE08A3795D}" dt="2019-07-05T14:48:55.739" v="1144"/>
          <ac:picMkLst>
            <pc:docMk/>
            <pc:sldMk cId="1373404814" sldId="280"/>
            <ac:picMk id="4" creationId="{00000000-0000-0000-0000-000000000000}"/>
          </ac:picMkLst>
        </pc:picChg>
      </pc:sldChg>
      <pc:sldChg chg="modSp">
        <pc:chgData name="RAFAEL DIAZ PORRAS" userId="823416ff-83c8-4bd0-a418-b3fcc8e59ca8" providerId="ADAL" clId="{31D896B5-82B2-4A30-9AF2-96CE08A3795D}" dt="2019-07-04T17:16:40.951" v="549" actId="6549"/>
        <pc:sldMkLst>
          <pc:docMk/>
          <pc:sldMk cId="2288123092" sldId="281"/>
        </pc:sldMkLst>
        <pc:spChg chg="mod">
          <ac:chgData name="RAFAEL DIAZ PORRAS" userId="823416ff-83c8-4bd0-a418-b3fcc8e59ca8" providerId="ADAL" clId="{31D896B5-82B2-4A30-9AF2-96CE08A3795D}" dt="2019-07-04T17:16:40.951" v="549" actId="6549"/>
          <ac:spMkLst>
            <pc:docMk/>
            <pc:sldMk cId="2288123092" sldId="281"/>
            <ac:spMk id="2" creationId="{00000000-0000-0000-0000-000000000000}"/>
          </ac:spMkLst>
        </pc:spChg>
      </pc:sldChg>
      <pc:sldChg chg="ord">
        <pc:chgData name="RAFAEL DIAZ PORRAS" userId="823416ff-83c8-4bd0-a418-b3fcc8e59ca8" providerId="ADAL" clId="{31D896B5-82B2-4A30-9AF2-96CE08A3795D}" dt="2019-07-04T16:20:23.381" v="208"/>
        <pc:sldMkLst>
          <pc:docMk/>
          <pc:sldMk cId="4092340163" sldId="285"/>
        </pc:sldMkLst>
      </pc:sldChg>
      <pc:sldChg chg="ord">
        <pc:chgData name="RAFAEL DIAZ PORRAS" userId="823416ff-83c8-4bd0-a418-b3fcc8e59ca8" providerId="ADAL" clId="{31D896B5-82B2-4A30-9AF2-96CE08A3795D}" dt="2019-07-04T16:22:35.214" v="209"/>
        <pc:sldMkLst>
          <pc:docMk/>
          <pc:sldMk cId="2365693260" sldId="287"/>
        </pc:sldMkLst>
      </pc:sldChg>
      <pc:sldChg chg="modSp">
        <pc:chgData name="RAFAEL DIAZ PORRAS" userId="823416ff-83c8-4bd0-a418-b3fcc8e59ca8" providerId="ADAL" clId="{31D896B5-82B2-4A30-9AF2-96CE08A3795D}" dt="2019-07-04T14:20:04.542" v="12" actId="1076"/>
        <pc:sldMkLst>
          <pc:docMk/>
          <pc:sldMk cId="646359260" sldId="291"/>
        </pc:sldMkLst>
        <pc:graphicFrameChg chg="mod">
          <ac:chgData name="RAFAEL DIAZ PORRAS" userId="823416ff-83c8-4bd0-a418-b3fcc8e59ca8" providerId="ADAL" clId="{31D896B5-82B2-4A30-9AF2-96CE08A3795D}" dt="2019-07-04T14:20:04.542" v="12" actId="1076"/>
          <ac:graphicFrameMkLst>
            <pc:docMk/>
            <pc:sldMk cId="646359260" sldId="291"/>
            <ac:graphicFrameMk id="5" creationId="{00000000-0000-0000-0000-000000000000}"/>
          </ac:graphicFrameMkLst>
        </pc:graphicFrameChg>
      </pc:sldChg>
      <pc:sldChg chg="modSp ord">
        <pc:chgData name="RAFAEL DIAZ PORRAS" userId="823416ff-83c8-4bd0-a418-b3fcc8e59ca8" providerId="ADAL" clId="{31D896B5-82B2-4A30-9AF2-96CE08A3795D}" dt="2019-07-04T16:54:20.650" v="435" actId="13822"/>
        <pc:sldMkLst>
          <pc:docMk/>
          <pc:sldMk cId="480855089" sldId="293"/>
        </pc:sldMkLst>
        <pc:spChg chg="mod">
          <ac:chgData name="RAFAEL DIAZ PORRAS" userId="823416ff-83c8-4bd0-a418-b3fcc8e59ca8" providerId="ADAL" clId="{31D896B5-82B2-4A30-9AF2-96CE08A3795D}" dt="2019-07-04T16:54:20.650" v="435" actId="13822"/>
          <ac:spMkLst>
            <pc:docMk/>
            <pc:sldMk cId="480855089" sldId="293"/>
            <ac:spMk id="2" creationId="{00000000-0000-0000-0000-000000000000}"/>
          </ac:spMkLst>
        </pc:spChg>
      </pc:sldChg>
      <pc:sldChg chg="addSp delSp modSp">
        <pc:chgData name="RAFAEL DIAZ PORRAS" userId="823416ff-83c8-4bd0-a418-b3fcc8e59ca8" providerId="ADAL" clId="{31D896B5-82B2-4A30-9AF2-96CE08A3795D}" dt="2019-07-04T16:47:08.957" v="249" actId="13822"/>
        <pc:sldMkLst>
          <pc:docMk/>
          <pc:sldMk cId="3816184093" sldId="295"/>
        </pc:sldMkLst>
        <pc:spChg chg="mod">
          <ac:chgData name="RAFAEL DIAZ PORRAS" userId="823416ff-83c8-4bd0-a418-b3fcc8e59ca8" providerId="ADAL" clId="{31D896B5-82B2-4A30-9AF2-96CE08A3795D}" dt="2019-07-04T16:46:55.026" v="246" actId="1076"/>
          <ac:spMkLst>
            <pc:docMk/>
            <pc:sldMk cId="3816184093" sldId="295"/>
            <ac:spMk id="2" creationId="{00000000-0000-0000-0000-000000000000}"/>
          </ac:spMkLst>
        </pc:spChg>
        <pc:spChg chg="add del mod">
          <ac:chgData name="RAFAEL DIAZ PORRAS" userId="823416ff-83c8-4bd0-a418-b3fcc8e59ca8" providerId="ADAL" clId="{31D896B5-82B2-4A30-9AF2-96CE08A3795D}" dt="2019-07-04T16:36:56.018" v="223" actId="12084"/>
          <ac:spMkLst>
            <pc:docMk/>
            <pc:sldMk cId="3816184093" sldId="295"/>
            <ac:spMk id="3" creationId="{5ACCD8DF-915B-4BE0-B729-D7485AB0FE5B}"/>
          </ac:spMkLst>
        </pc:spChg>
        <pc:spChg chg="add mod">
          <ac:chgData name="RAFAEL DIAZ PORRAS" userId="823416ff-83c8-4bd0-a418-b3fcc8e59ca8" providerId="ADAL" clId="{31D896B5-82B2-4A30-9AF2-96CE08A3795D}" dt="2019-07-04T16:47:08.957" v="249" actId="13822"/>
          <ac:spMkLst>
            <pc:docMk/>
            <pc:sldMk cId="3816184093" sldId="295"/>
            <ac:spMk id="5" creationId="{7CDB7F6E-D36F-49C6-B6A6-5FFA14927690}"/>
          </ac:spMkLst>
        </pc:spChg>
        <pc:graphicFrameChg chg="add mod">
          <ac:chgData name="RAFAEL DIAZ PORRAS" userId="823416ff-83c8-4bd0-a418-b3fcc8e59ca8" providerId="ADAL" clId="{31D896B5-82B2-4A30-9AF2-96CE08A3795D}" dt="2019-07-04T16:46:30.668" v="242" actId="404"/>
          <ac:graphicFrameMkLst>
            <pc:docMk/>
            <pc:sldMk cId="3816184093" sldId="295"/>
            <ac:graphicFrameMk id="4" creationId="{A0DC723F-0627-42A5-9292-C5A37A4B14E8}"/>
          </ac:graphicFrameMkLst>
        </pc:graphicFrameChg>
        <pc:picChg chg="del">
          <ac:chgData name="RAFAEL DIAZ PORRAS" userId="823416ff-83c8-4bd0-a418-b3fcc8e59ca8" providerId="ADAL" clId="{31D896B5-82B2-4A30-9AF2-96CE08A3795D}" dt="2019-07-04T16:36:27.710" v="219" actId="478"/>
          <ac:picMkLst>
            <pc:docMk/>
            <pc:sldMk cId="3816184093" sldId="295"/>
            <ac:picMk id="12291" creationId="{00000000-0000-0000-0000-000000000000}"/>
          </ac:picMkLst>
        </pc:picChg>
        <pc:picChg chg="del">
          <ac:chgData name="RAFAEL DIAZ PORRAS" userId="823416ff-83c8-4bd0-a418-b3fcc8e59ca8" providerId="ADAL" clId="{31D896B5-82B2-4A30-9AF2-96CE08A3795D}" dt="2019-07-04T16:38:14.326" v="224" actId="478"/>
          <ac:picMkLst>
            <pc:docMk/>
            <pc:sldMk cId="3816184093" sldId="295"/>
            <ac:picMk id="12292" creationId="{00000000-0000-0000-0000-000000000000}"/>
          </ac:picMkLst>
        </pc:picChg>
        <pc:picChg chg="del">
          <ac:chgData name="RAFAEL DIAZ PORRAS" userId="823416ff-83c8-4bd0-a418-b3fcc8e59ca8" providerId="ADAL" clId="{31D896B5-82B2-4A30-9AF2-96CE08A3795D}" dt="2019-07-04T16:45:51.030" v="230" actId="478"/>
          <ac:picMkLst>
            <pc:docMk/>
            <pc:sldMk cId="3816184093" sldId="295"/>
            <ac:picMk id="12293" creationId="{00000000-0000-0000-0000-000000000000}"/>
          </ac:picMkLst>
        </pc:picChg>
        <pc:picChg chg="del">
          <ac:chgData name="RAFAEL DIAZ PORRAS" userId="823416ff-83c8-4bd0-a418-b3fcc8e59ca8" providerId="ADAL" clId="{31D896B5-82B2-4A30-9AF2-96CE08A3795D}" dt="2019-07-04T16:45:51.030" v="230" actId="478"/>
          <ac:picMkLst>
            <pc:docMk/>
            <pc:sldMk cId="3816184093" sldId="295"/>
            <ac:picMk id="12294" creationId="{00000000-0000-0000-0000-000000000000}"/>
          </ac:picMkLst>
        </pc:picChg>
        <pc:picChg chg="del">
          <ac:chgData name="RAFAEL DIAZ PORRAS" userId="823416ff-83c8-4bd0-a418-b3fcc8e59ca8" providerId="ADAL" clId="{31D896B5-82B2-4A30-9AF2-96CE08A3795D}" dt="2019-07-04T16:45:51.030" v="230" actId="478"/>
          <ac:picMkLst>
            <pc:docMk/>
            <pc:sldMk cId="3816184093" sldId="295"/>
            <ac:picMk id="12295" creationId="{00000000-0000-0000-0000-000000000000}"/>
          </ac:picMkLst>
        </pc:picChg>
        <pc:picChg chg="del">
          <ac:chgData name="RAFAEL DIAZ PORRAS" userId="823416ff-83c8-4bd0-a418-b3fcc8e59ca8" providerId="ADAL" clId="{31D896B5-82B2-4A30-9AF2-96CE08A3795D}" dt="2019-07-04T16:45:51.030" v="230" actId="478"/>
          <ac:picMkLst>
            <pc:docMk/>
            <pc:sldMk cId="3816184093" sldId="295"/>
            <ac:picMk id="12296" creationId="{00000000-0000-0000-0000-000000000000}"/>
          </ac:picMkLst>
        </pc:picChg>
        <pc:picChg chg="del">
          <ac:chgData name="RAFAEL DIAZ PORRAS" userId="823416ff-83c8-4bd0-a418-b3fcc8e59ca8" providerId="ADAL" clId="{31D896B5-82B2-4A30-9AF2-96CE08A3795D}" dt="2019-07-04T16:45:51.030" v="230" actId="478"/>
          <ac:picMkLst>
            <pc:docMk/>
            <pc:sldMk cId="3816184093" sldId="295"/>
            <ac:picMk id="12297" creationId="{00000000-0000-0000-0000-000000000000}"/>
          </ac:picMkLst>
        </pc:picChg>
      </pc:sldChg>
      <pc:sldChg chg="modSp add">
        <pc:chgData name="RAFAEL DIAZ PORRAS" userId="823416ff-83c8-4bd0-a418-b3fcc8e59ca8" providerId="ADAL" clId="{31D896B5-82B2-4A30-9AF2-96CE08A3795D}" dt="2019-07-04T15:45:53.317" v="159" actId="13822"/>
        <pc:sldMkLst>
          <pc:docMk/>
          <pc:sldMk cId="0" sldId="316"/>
        </pc:sldMkLst>
        <pc:spChg chg="mod">
          <ac:chgData name="RAFAEL DIAZ PORRAS" userId="823416ff-83c8-4bd0-a418-b3fcc8e59ca8" providerId="ADAL" clId="{31D896B5-82B2-4A30-9AF2-96CE08A3795D}" dt="2019-07-04T15:45:53.317" v="159" actId="13822"/>
          <ac:spMkLst>
            <pc:docMk/>
            <pc:sldMk cId="0" sldId="316"/>
            <ac:spMk id="2" creationId="{00000000-0000-0000-0000-000000000000}"/>
          </ac:spMkLst>
        </pc:spChg>
        <pc:graphicFrameChg chg="mod">
          <ac:chgData name="RAFAEL DIAZ PORRAS" userId="823416ff-83c8-4bd0-a418-b3fcc8e59ca8" providerId="ADAL" clId="{31D896B5-82B2-4A30-9AF2-96CE08A3795D}" dt="2019-07-04T15:43:51.759" v="158" actId="403"/>
          <ac:graphicFrameMkLst>
            <pc:docMk/>
            <pc:sldMk cId="0" sldId="316"/>
            <ac:graphicFrameMk id="4" creationId="{00000000-0000-0000-0000-000000000000}"/>
          </ac:graphicFrameMkLst>
        </pc:graphicFrameChg>
      </pc:sldChg>
      <pc:sldChg chg="modSp add">
        <pc:chgData name="RAFAEL DIAZ PORRAS" userId="823416ff-83c8-4bd0-a418-b3fcc8e59ca8" providerId="ADAL" clId="{31D896B5-82B2-4A30-9AF2-96CE08A3795D}" dt="2019-07-04T15:46:44.980" v="161" actId="1076"/>
        <pc:sldMkLst>
          <pc:docMk/>
          <pc:sldMk cId="3043645142" sldId="317"/>
        </pc:sldMkLst>
        <pc:spChg chg="mod">
          <ac:chgData name="RAFAEL DIAZ PORRAS" userId="823416ff-83c8-4bd0-a418-b3fcc8e59ca8" providerId="ADAL" clId="{31D896B5-82B2-4A30-9AF2-96CE08A3795D}" dt="2019-07-04T15:46:44.980" v="161" actId="1076"/>
          <ac:spMkLst>
            <pc:docMk/>
            <pc:sldMk cId="3043645142" sldId="317"/>
            <ac:spMk id="3" creationId="{00000000-0000-0000-0000-000000000000}"/>
          </ac:spMkLst>
        </pc:spChg>
      </pc:sldChg>
      <pc:sldChg chg="modSp add">
        <pc:chgData name="RAFAEL DIAZ PORRAS" userId="823416ff-83c8-4bd0-a418-b3fcc8e59ca8" providerId="ADAL" clId="{31D896B5-82B2-4A30-9AF2-96CE08A3795D}" dt="2019-07-04T15:47:01.788" v="164" actId="14100"/>
        <pc:sldMkLst>
          <pc:docMk/>
          <pc:sldMk cId="0" sldId="318"/>
        </pc:sldMkLst>
        <pc:spChg chg="mod">
          <ac:chgData name="RAFAEL DIAZ PORRAS" userId="823416ff-83c8-4bd0-a418-b3fcc8e59ca8" providerId="ADAL" clId="{31D896B5-82B2-4A30-9AF2-96CE08A3795D}" dt="2019-07-04T15:47:01.788" v="164" actId="14100"/>
          <ac:spMkLst>
            <pc:docMk/>
            <pc:sldMk cId="0" sldId="318"/>
            <ac:spMk id="2" creationId="{00000000-0000-0000-0000-000000000000}"/>
          </ac:spMkLst>
        </pc:spChg>
      </pc:sldChg>
      <pc:sldChg chg="addSp delSp modSp add delAnim modAnim">
        <pc:chgData name="RAFAEL DIAZ PORRAS" userId="823416ff-83c8-4bd0-a418-b3fcc8e59ca8" providerId="ADAL" clId="{31D896B5-82B2-4A30-9AF2-96CE08A3795D}" dt="2019-07-18T21:10:37.988" v="1225" actId="14100"/>
        <pc:sldMkLst>
          <pc:docMk/>
          <pc:sldMk cId="0" sldId="319"/>
        </pc:sldMkLst>
        <pc:spChg chg="del mod">
          <ac:chgData name="RAFAEL DIAZ PORRAS" userId="823416ff-83c8-4bd0-a418-b3fcc8e59ca8" providerId="ADAL" clId="{31D896B5-82B2-4A30-9AF2-96CE08A3795D}" dt="2019-07-18T21:09:59.201" v="1217" actId="478"/>
          <ac:spMkLst>
            <pc:docMk/>
            <pc:sldMk cId="0" sldId="319"/>
            <ac:spMk id="2" creationId="{00000000-0000-0000-0000-000000000000}"/>
          </ac:spMkLst>
        </pc:spChg>
        <pc:spChg chg="mod">
          <ac:chgData name="RAFAEL DIAZ PORRAS" userId="823416ff-83c8-4bd0-a418-b3fcc8e59ca8" providerId="ADAL" clId="{31D896B5-82B2-4A30-9AF2-96CE08A3795D}" dt="2019-07-18T21:10:37.988" v="1225" actId="14100"/>
          <ac:spMkLst>
            <pc:docMk/>
            <pc:sldMk cId="0" sldId="319"/>
            <ac:spMk id="3" creationId="{00000000-0000-0000-0000-000000000000}"/>
          </ac:spMkLst>
        </pc:spChg>
        <pc:spChg chg="add del mod">
          <ac:chgData name="RAFAEL DIAZ PORRAS" userId="823416ff-83c8-4bd0-a418-b3fcc8e59ca8" providerId="ADAL" clId="{31D896B5-82B2-4A30-9AF2-96CE08A3795D}" dt="2019-07-18T21:10:03.997" v="1218" actId="478"/>
          <ac:spMkLst>
            <pc:docMk/>
            <pc:sldMk cId="0" sldId="319"/>
            <ac:spMk id="6" creationId="{E767A9AF-6952-4467-801A-BCDA0590848F}"/>
          </ac:spMkLst>
        </pc:spChg>
        <pc:spChg chg="add mod">
          <ac:chgData name="RAFAEL DIAZ PORRAS" userId="823416ff-83c8-4bd0-a418-b3fcc8e59ca8" providerId="ADAL" clId="{31D896B5-82B2-4A30-9AF2-96CE08A3795D}" dt="2019-07-18T21:10:16.267" v="1223" actId="113"/>
          <ac:spMkLst>
            <pc:docMk/>
            <pc:sldMk cId="0" sldId="319"/>
            <ac:spMk id="7" creationId="{7288BC0B-6D2C-4479-BFDB-9AF08DC7924D}"/>
          </ac:spMkLst>
        </pc:spChg>
        <pc:spChg chg="add mod">
          <ac:chgData name="RAFAEL DIAZ PORRAS" userId="823416ff-83c8-4bd0-a418-b3fcc8e59ca8" providerId="ADAL" clId="{31D896B5-82B2-4A30-9AF2-96CE08A3795D}" dt="2019-07-18T21:08:37.397" v="1214" actId="1076"/>
          <ac:spMkLst>
            <pc:docMk/>
            <pc:sldMk cId="0" sldId="319"/>
            <ac:spMk id="9" creationId="{40DDFCD9-B0D6-4C3F-BFD9-F11919445C0B}"/>
          </ac:spMkLst>
        </pc:spChg>
        <pc:spChg chg="add mod">
          <ac:chgData name="RAFAEL DIAZ PORRAS" userId="823416ff-83c8-4bd0-a418-b3fcc8e59ca8" providerId="ADAL" clId="{31D896B5-82B2-4A30-9AF2-96CE08A3795D}" dt="2019-07-18T21:08:42.348" v="1215" actId="1076"/>
          <ac:spMkLst>
            <pc:docMk/>
            <pc:sldMk cId="0" sldId="319"/>
            <ac:spMk id="10" creationId="{AB95F7D3-6628-455F-8F3F-63B6C1C9CBD0}"/>
          </ac:spMkLst>
        </pc:spChg>
        <pc:graphicFrameChg chg="add mod">
          <ac:chgData name="RAFAEL DIAZ PORRAS" userId="823416ff-83c8-4bd0-a418-b3fcc8e59ca8" providerId="ADAL" clId="{31D896B5-82B2-4A30-9AF2-96CE08A3795D}" dt="2019-07-18T21:08:28.128" v="1212" actId="1076"/>
          <ac:graphicFrameMkLst>
            <pc:docMk/>
            <pc:sldMk cId="0" sldId="319"/>
            <ac:graphicFrameMk id="8" creationId="{C3C0EDAA-74E6-436D-A072-90F769BB489B}"/>
          </ac:graphicFrameMkLst>
        </pc:graphicFrameChg>
        <pc:graphicFrameChg chg="mod">
          <ac:chgData name="RAFAEL DIAZ PORRAS" userId="823416ff-83c8-4bd0-a418-b3fcc8e59ca8" providerId="ADAL" clId="{31D896B5-82B2-4A30-9AF2-96CE08A3795D}" dt="2019-07-18T21:08:16.577" v="1210" actId="1076"/>
          <ac:graphicFrameMkLst>
            <pc:docMk/>
            <pc:sldMk cId="0" sldId="319"/>
            <ac:graphicFrameMk id="1026" creationId="{00000000-0000-0000-0000-000000000000}"/>
          </ac:graphicFrameMkLst>
        </pc:graphicFrameChg>
        <pc:inkChg chg="del mod">
          <ac:chgData name="RAFAEL DIAZ PORRAS" userId="823416ff-83c8-4bd0-a418-b3fcc8e59ca8" providerId="ADAL" clId="{31D896B5-82B2-4A30-9AF2-96CE08A3795D}" dt="2019-07-04T17:47:33.787" v="755" actId="478"/>
          <ac:inkMkLst>
            <pc:docMk/>
            <pc:sldMk cId="0" sldId="319"/>
            <ac:inkMk id="4" creationId="{00000000-0000-0000-0000-000000000000}"/>
          </ac:inkMkLst>
        </pc:inkChg>
      </pc:sldChg>
      <pc:sldChg chg="addSp delSp modSp add">
        <pc:chgData name="RAFAEL DIAZ PORRAS" userId="823416ff-83c8-4bd0-a418-b3fcc8e59ca8" providerId="ADAL" clId="{31D896B5-82B2-4A30-9AF2-96CE08A3795D}" dt="2019-07-04T16:29:07.731" v="218" actId="1076"/>
        <pc:sldMkLst>
          <pc:docMk/>
          <pc:sldMk cId="247246163" sldId="321"/>
        </pc:sldMkLst>
        <pc:spChg chg="del">
          <ac:chgData name="RAFAEL DIAZ PORRAS" userId="823416ff-83c8-4bd0-a418-b3fcc8e59ca8" providerId="ADAL" clId="{31D896B5-82B2-4A30-9AF2-96CE08A3795D}" dt="2019-07-04T16:28:49.350" v="214" actId="478"/>
          <ac:spMkLst>
            <pc:docMk/>
            <pc:sldMk cId="247246163" sldId="321"/>
            <ac:spMk id="2" creationId="{DFFB3B5A-BDBC-468C-BEF8-0CB042D26E73}"/>
          </ac:spMkLst>
        </pc:spChg>
        <pc:spChg chg="add mod">
          <ac:chgData name="RAFAEL DIAZ PORRAS" userId="823416ff-83c8-4bd0-a418-b3fcc8e59ca8" providerId="ADAL" clId="{31D896B5-82B2-4A30-9AF2-96CE08A3795D}" dt="2019-07-04T16:28:53.179" v="215" actId="1076"/>
          <ac:spMkLst>
            <pc:docMk/>
            <pc:sldMk cId="247246163" sldId="321"/>
            <ac:spMk id="4" creationId="{0E74F4DE-FB8B-4719-B447-C207A8CC4598}"/>
          </ac:spMkLst>
        </pc:spChg>
        <pc:graphicFrameChg chg="add mod modGraphic">
          <ac:chgData name="RAFAEL DIAZ PORRAS" userId="823416ff-83c8-4bd0-a418-b3fcc8e59ca8" providerId="ADAL" clId="{31D896B5-82B2-4A30-9AF2-96CE08A3795D}" dt="2019-07-04T16:29:07.731" v="218" actId="1076"/>
          <ac:graphicFrameMkLst>
            <pc:docMk/>
            <pc:sldMk cId="247246163" sldId="321"/>
            <ac:graphicFrameMk id="3" creationId="{8E6AF287-7FB5-4FF2-ABB7-2BC09A15709C}"/>
          </ac:graphicFrameMkLst>
        </pc:graphicFrameChg>
      </pc:sldChg>
      <pc:sldChg chg="add">
        <pc:chgData name="RAFAEL DIAZ PORRAS" userId="823416ff-83c8-4bd0-a418-b3fcc8e59ca8" providerId="ADAL" clId="{31D896B5-82B2-4A30-9AF2-96CE08A3795D}" dt="2019-07-04T16:47:58.505" v="251"/>
        <pc:sldMkLst>
          <pc:docMk/>
          <pc:sldMk cId="0" sldId="323"/>
        </pc:sldMkLst>
      </pc:sldChg>
      <pc:sldChg chg="addSp delSp modSp add">
        <pc:chgData name="RAFAEL DIAZ PORRAS" userId="823416ff-83c8-4bd0-a418-b3fcc8e59ca8" providerId="ADAL" clId="{31D896B5-82B2-4A30-9AF2-96CE08A3795D}" dt="2019-07-18T21:49:17.409" v="1304"/>
        <pc:sldMkLst>
          <pc:docMk/>
          <pc:sldMk cId="3724081313" sldId="324"/>
        </pc:sldMkLst>
        <pc:spChg chg="mod">
          <ac:chgData name="RAFAEL DIAZ PORRAS" userId="823416ff-83c8-4bd0-a418-b3fcc8e59ca8" providerId="ADAL" clId="{31D896B5-82B2-4A30-9AF2-96CE08A3795D}" dt="2019-07-04T16:53:11.740" v="329" actId="13822"/>
          <ac:spMkLst>
            <pc:docMk/>
            <pc:sldMk cId="3724081313" sldId="324"/>
            <ac:spMk id="2" creationId="{0BC86F36-1F86-4D69-918C-0E6CFEA413C8}"/>
          </ac:spMkLst>
        </pc:spChg>
        <pc:spChg chg="add del">
          <ac:chgData name="RAFAEL DIAZ PORRAS" userId="823416ff-83c8-4bd0-a418-b3fcc8e59ca8" providerId="ADAL" clId="{31D896B5-82B2-4A30-9AF2-96CE08A3795D}" dt="2019-07-04T16:50:40.817" v="308" actId="12084"/>
          <ac:spMkLst>
            <pc:docMk/>
            <pc:sldMk cId="3724081313" sldId="324"/>
            <ac:spMk id="3" creationId="{DD0BE66D-8126-4AC1-91F1-E64D48138F7E}"/>
          </ac:spMkLst>
        </pc:spChg>
        <pc:graphicFrameChg chg="add mod">
          <ac:chgData name="RAFAEL DIAZ PORRAS" userId="823416ff-83c8-4bd0-a418-b3fcc8e59ca8" providerId="ADAL" clId="{31D896B5-82B2-4A30-9AF2-96CE08A3795D}" dt="2019-07-18T21:49:17.409" v="1304"/>
          <ac:graphicFrameMkLst>
            <pc:docMk/>
            <pc:sldMk cId="3724081313" sldId="324"/>
            <ac:graphicFrameMk id="4" creationId="{A0E4B421-D698-43E3-94B0-A21021128DC5}"/>
          </ac:graphicFrameMkLst>
        </pc:graphicFrameChg>
      </pc:sldChg>
      <pc:sldChg chg="addSp delSp modSp add">
        <pc:chgData name="RAFAEL DIAZ PORRAS" userId="823416ff-83c8-4bd0-a418-b3fcc8e59ca8" providerId="ADAL" clId="{31D896B5-82B2-4A30-9AF2-96CE08A3795D}" dt="2019-07-18T22:27:36.919" v="1313" actId="1076"/>
        <pc:sldMkLst>
          <pc:docMk/>
          <pc:sldMk cId="1158800761" sldId="325"/>
        </pc:sldMkLst>
        <pc:spChg chg="mod">
          <ac:chgData name="RAFAEL DIAZ PORRAS" userId="823416ff-83c8-4bd0-a418-b3fcc8e59ca8" providerId="ADAL" clId="{31D896B5-82B2-4A30-9AF2-96CE08A3795D}" dt="2019-07-06T15:26:13.398" v="1192" actId="20577"/>
          <ac:spMkLst>
            <pc:docMk/>
            <pc:sldMk cId="1158800761" sldId="325"/>
            <ac:spMk id="2" creationId="{3E436D07-6A52-44EC-B9FA-BA7CFF040862}"/>
          </ac:spMkLst>
        </pc:spChg>
        <pc:spChg chg="add del mod">
          <ac:chgData name="RAFAEL DIAZ PORRAS" userId="823416ff-83c8-4bd0-a418-b3fcc8e59ca8" providerId="ADAL" clId="{31D896B5-82B2-4A30-9AF2-96CE08A3795D}" dt="2019-07-18T22:07:36.370" v="1307" actId="478"/>
          <ac:spMkLst>
            <pc:docMk/>
            <pc:sldMk cId="1158800761" sldId="325"/>
            <ac:spMk id="3" creationId="{4C216B93-E84A-4AD6-9ED5-17941BB77519}"/>
          </ac:spMkLst>
        </pc:spChg>
        <pc:spChg chg="add mod">
          <ac:chgData name="RAFAEL DIAZ PORRAS" userId="823416ff-83c8-4bd0-a418-b3fcc8e59ca8" providerId="ADAL" clId="{31D896B5-82B2-4A30-9AF2-96CE08A3795D}" dt="2019-07-18T22:27:36.919" v="1313" actId="1076"/>
          <ac:spMkLst>
            <pc:docMk/>
            <pc:sldMk cId="1158800761" sldId="325"/>
            <ac:spMk id="4" creationId="{63EF6FAD-885F-4070-9AA0-E90DB88CB9E6}"/>
          </ac:spMkLst>
        </pc:spChg>
        <pc:spChg chg="add mod">
          <ac:chgData name="RAFAEL DIAZ PORRAS" userId="823416ff-83c8-4bd0-a418-b3fcc8e59ca8" providerId="ADAL" clId="{31D896B5-82B2-4A30-9AF2-96CE08A3795D}" dt="2019-07-18T22:27:31.591" v="1312" actId="1076"/>
          <ac:spMkLst>
            <pc:docMk/>
            <pc:sldMk cId="1158800761" sldId="325"/>
            <ac:spMk id="5" creationId="{9575AB8C-1DA7-41D4-A7F5-99CEC8CE4B8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800D09-5CCF-4008-809F-37A12A868C5E}"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CR"/>
        </a:p>
      </dgm:t>
    </dgm:pt>
    <dgm:pt modelId="{FB42A091-20CD-4010-90E7-35F3DC436D77}">
      <dgm:prSet custT="1"/>
      <dgm:spPr/>
      <dgm:t>
        <a:bodyPr/>
        <a:lstStyle/>
        <a:p>
          <a:pPr rtl="0"/>
          <a:r>
            <a:rPr lang="es-CR" sz="4000" dirty="0"/>
            <a:t>Teorías del comercio</a:t>
          </a:r>
        </a:p>
      </dgm:t>
    </dgm:pt>
    <dgm:pt modelId="{0EED6E8C-83C8-4ED7-A5A0-E58164779D04}" type="parTrans" cxnId="{52F49A90-68B1-4A1A-9EFB-3CF5D742B486}">
      <dgm:prSet/>
      <dgm:spPr/>
      <dgm:t>
        <a:bodyPr/>
        <a:lstStyle/>
        <a:p>
          <a:endParaRPr lang="es-CR"/>
        </a:p>
      </dgm:t>
    </dgm:pt>
    <dgm:pt modelId="{CF5B8F12-BB93-4ACE-92EC-48F0AE1D42C7}" type="sibTrans" cxnId="{52F49A90-68B1-4A1A-9EFB-3CF5D742B486}">
      <dgm:prSet/>
      <dgm:spPr/>
      <dgm:t>
        <a:bodyPr/>
        <a:lstStyle/>
        <a:p>
          <a:endParaRPr lang="es-CR"/>
        </a:p>
      </dgm:t>
    </dgm:pt>
    <dgm:pt modelId="{9D0B9F82-5B6E-47A6-AD28-968677A19231}">
      <dgm:prSet custT="1"/>
      <dgm:spPr/>
      <dgm:t>
        <a:bodyPr/>
        <a:lstStyle/>
        <a:p>
          <a:pPr rtl="0"/>
          <a:r>
            <a:rPr lang="es-CR" sz="1600" dirty="0"/>
            <a:t>Tienen la reputación de ser muy abstractas</a:t>
          </a:r>
        </a:p>
      </dgm:t>
    </dgm:pt>
    <dgm:pt modelId="{90648759-7EE5-4C13-A0ED-693B190064E4}" type="parTrans" cxnId="{CD880612-50A9-4431-87E7-C3AD537EFF65}">
      <dgm:prSet/>
      <dgm:spPr/>
      <dgm:t>
        <a:bodyPr/>
        <a:lstStyle/>
        <a:p>
          <a:endParaRPr lang="es-CR"/>
        </a:p>
      </dgm:t>
    </dgm:pt>
    <dgm:pt modelId="{16227406-0934-47F0-8448-A9E7A18506D6}" type="sibTrans" cxnId="{CD880612-50A9-4431-87E7-C3AD537EFF65}">
      <dgm:prSet/>
      <dgm:spPr/>
      <dgm:t>
        <a:bodyPr/>
        <a:lstStyle/>
        <a:p>
          <a:endParaRPr lang="es-CR"/>
        </a:p>
      </dgm:t>
    </dgm:pt>
    <dgm:pt modelId="{0F6E5C8A-EC13-4146-8A9F-12351E406D4B}">
      <dgm:prSet custT="1"/>
      <dgm:spPr/>
      <dgm:t>
        <a:bodyPr/>
        <a:lstStyle/>
        <a:p>
          <a:pPr rtl="0"/>
          <a:r>
            <a:rPr lang="es-CR" sz="3100" dirty="0"/>
            <a:t>Sin embargo son importantes </a:t>
          </a:r>
          <a:r>
            <a:rPr lang="es-CR" sz="1800" dirty="0"/>
            <a:t>en los negocios internacionales</a:t>
          </a:r>
          <a:endParaRPr lang="es-CR" sz="3100" dirty="0"/>
        </a:p>
      </dgm:t>
    </dgm:pt>
    <dgm:pt modelId="{A5B4314F-17F3-4B08-963D-B4A5CAA2FC17}" type="parTrans" cxnId="{57DD6AB2-ABF6-400A-9649-AB81E81A5591}">
      <dgm:prSet/>
      <dgm:spPr/>
      <dgm:t>
        <a:bodyPr/>
        <a:lstStyle/>
        <a:p>
          <a:endParaRPr lang="es-CR"/>
        </a:p>
      </dgm:t>
    </dgm:pt>
    <dgm:pt modelId="{62A6FD89-C474-4D12-ABA1-7A44014B2167}" type="sibTrans" cxnId="{57DD6AB2-ABF6-400A-9649-AB81E81A5591}">
      <dgm:prSet/>
      <dgm:spPr/>
      <dgm:t>
        <a:bodyPr/>
        <a:lstStyle/>
        <a:p>
          <a:endParaRPr lang="es-CR"/>
        </a:p>
      </dgm:t>
    </dgm:pt>
    <dgm:pt modelId="{B669B325-B0CF-4E12-AC61-43B8E8FF59DD}">
      <dgm:prSet custT="1"/>
      <dgm:spPr/>
      <dgm:t>
        <a:bodyPr/>
        <a:lstStyle/>
        <a:p>
          <a:pPr rtl="0"/>
          <a:r>
            <a:rPr lang="es-CR" sz="1400" dirty="0"/>
            <a:t>Es apreciable su influencia en las actitudes gubernamentales</a:t>
          </a:r>
        </a:p>
      </dgm:t>
    </dgm:pt>
    <dgm:pt modelId="{2FC66B98-6B83-47BD-AB4E-464145FFF63B}" type="parTrans" cxnId="{2E49A468-09A6-4B55-9619-38C308C21131}">
      <dgm:prSet/>
      <dgm:spPr/>
      <dgm:t>
        <a:bodyPr/>
        <a:lstStyle/>
        <a:p>
          <a:endParaRPr lang="es-CR"/>
        </a:p>
      </dgm:t>
    </dgm:pt>
    <dgm:pt modelId="{F563B8F8-117F-4DFB-B2C8-CB342FBA7AA0}" type="sibTrans" cxnId="{2E49A468-09A6-4B55-9619-38C308C21131}">
      <dgm:prSet/>
      <dgm:spPr/>
      <dgm:t>
        <a:bodyPr/>
        <a:lstStyle/>
        <a:p>
          <a:endParaRPr lang="es-CR"/>
        </a:p>
      </dgm:t>
    </dgm:pt>
    <dgm:pt modelId="{CB9A7833-3536-483D-B6B7-2C9A807DB73A}">
      <dgm:prSet custT="1"/>
      <dgm:spPr/>
      <dgm:t>
        <a:bodyPr/>
        <a:lstStyle/>
        <a:p>
          <a:pPr rtl="0"/>
          <a:r>
            <a:rPr lang="es-CR" sz="1400" dirty="0"/>
            <a:t>Las conclusiones de algunas de las teorías dan soporte muchas iniciativas políticas internacionales, políticas comerciales y las posiciones de actores</a:t>
          </a:r>
        </a:p>
      </dgm:t>
    </dgm:pt>
    <dgm:pt modelId="{01EF27E0-F402-44DB-BF01-234BE4BF132D}" type="parTrans" cxnId="{3E1BBDD0-2C07-4E76-B3AB-C67732CD27D7}">
      <dgm:prSet/>
      <dgm:spPr/>
      <dgm:t>
        <a:bodyPr/>
        <a:lstStyle/>
        <a:p>
          <a:endParaRPr lang="es-CR"/>
        </a:p>
      </dgm:t>
    </dgm:pt>
    <dgm:pt modelId="{BCC125C0-287E-4D16-B6D5-824D04C9E762}" type="sibTrans" cxnId="{3E1BBDD0-2C07-4E76-B3AB-C67732CD27D7}">
      <dgm:prSet/>
      <dgm:spPr/>
      <dgm:t>
        <a:bodyPr/>
        <a:lstStyle/>
        <a:p>
          <a:endParaRPr lang="es-CR"/>
        </a:p>
      </dgm:t>
    </dgm:pt>
    <dgm:pt modelId="{BC2EB0FE-6119-4D4A-91C6-18D6548B054D}">
      <dgm:prSet custT="1"/>
      <dgm:spPr/>
      <dgm:t>
        <a:bodyPr/>
        <a:lstStyle/>
        <a:p>
          <a:pPr rtl="0"/>
          <a:r>
            <a:rPr lang="es-CR" sz="1400"/>
            <a:t>El insumo que proveen a la gente de negocios es que la política comercial puede ser mejor si estos están mejor informados</a:t>
          </a:r>
        </a:p>
      </dgm:t>
    </dgm:pt>
    <dgm:pt modelId="{40B593A7-20EE-4697-8B13-850D48FD4FCB}" type="parTrans" cxnId="{035B5A4B-617A-425E-86D7-789AB15BA1FC}">
      <dgm:prSet/>
      <dgm:spPr/>
      <dgm:t>
        <a:bodyPr/>
        <a:lstStyle/>
        <a:p>
          <a:endParaRPr lang="es-CR"/>
        </a:p>
      </dgm:t>
    </dgm:pt>
    <dgm:pt modelId="{A39424DB-1B30-40C1-AC44-555DF4CB2131}" type="sibTrans" cxnId="{035B5A4B-617A-425E-86D7-789AB15BA1FC}">
      <dgm:prSet/>
      <dgm:spPr/>
      <dgm:t>
        <a:bodyPr/>
        <a:lstStyle/>
        <a:p>
          <a:endParaRPr lang="es-CR"/>
        </a:p>
      </dgm:t>
    </dgm:pt>
    <dgm:pt modelId="{070E046E-08E3-4185-BE56-0FD656F6FDD9}">
      <dgm:prSet custT="1"/>
      <dgm:spPr/>
      <dgm:t>
        <a:bodyPr/>
        <a:lstStyle/>
        <a:p>
          <a:pPr rtl="0"/>
          <a:r>
            <a:rPr lang="es-CR" sz="1600" dirty="0"/>
            <a:t>Desde fuera de la disciplina económica se consideran rigurosas pero no útiles para resolver en el mundo real</a:t>
          </a:r>
        </a:p>
      </dgm:t>
    </dgm:pt>
    <dgm:pt modelId="{426231E1-295F-4BD7-8998-2246D0232443}" type="parTrans" cxnId="{6D1855CF-29FB-420C-AD82-EC4114365379}">
      <dgm:prSet/>
      <dgm:spPr/>
      <dgm:t>
        <a:bodyPr/>
        <a:lstStyle/>
        <a:p>
          <a:endParaRPr lang="es-CR"/>
        </a:p>
      </dgm:t>
    </dgm:pt>
    <dgm:pt modelId="{302BF4E1-935A-476A-B3FD-1E0D29C06112}" type="sibTrans" cxnId="{6D1855CF-29FB-420C-AD82-EC4114365379}">
      <dgm:prSet/>
      <dgm:spPr/>
      <dgm:t>
        <a:bodyPr/>
        <a:lstStyle/>
        <a:p>
          <a:endParaRPr lang="es-CR"/>
        </a:p>
      </dgm:t>
    </dgm:pt>
    <dgm:pt modelId="{BD53BDE1-110E-42B7-8C99-30C4B28A85BC}" type="pres">
      <dgm:prSet presAssocID="{0B800D09-5CCF-4008-809F-37A12A868C5E}" presName="Name0" presStyleCnt="0">
        <dgm:presLayoutVars>
          <dgm:chMax val="7"/>
          <dgm:dir/>
          <dgm:animLvl val="lvl"/>
          <dgm:resizeHandles val="exact"/>
        </dgm:presLayoutVars>
      </dgm:prSet>
      <dgm:spPr/>
    </dgm:pt>
    <dgm:pt modelId="{5101E078-AB2C-4C0A-9C40-87D9CB2A586C}" type="pres">
      <dgm:prSet presAssocID="{FB42A091-20CD-4010-90E7-35F3DC436D77}" presName="circle1" presStyleLbl="node1" presStyleIdx="0" presStyleCnt="2"/>
      <dgm:spPr/>
    </dgm:pt>
    <dgm:pt modelId="{83A07378-34BB-45C5-B3CD-602B646761FF}" type="pres">
      <dgm:prSet presAssocID="{FB42A091-20CD-4010-90E7-35F3DC436D77}" presName="space" presStyleCnt="0"/>
      <dgm:spPr/>
    </dgm:pt>
    <dgm:pt modelId="{E4401F2E-446D-486C-B642-11E393C5773D}" type="pres">
      <dgm:prSet presAssocID="{FB42A091-20CD-4010-90E7-35F3DC436D77}" presName="rect1" presStyleLbl="alignAcc1" presStyleIdx="0" presStyleCnt="2"/>
      <dgm:spPr/>
    </dgm:pt>
    <dgm:pt modelId="{EC71027E-2F17-4997-985F-D62628B034DA}" type="pres">
      <dgm:prSet presAssocID="{0F6E5C8A-EC13-4146-8A9F-12351E406D4B}" presName="vertSpace2" presStyleLbl="node1" presStyleIdx="0" presStyleCnt="2"/>
      <dgm:spPr/>
    </dgm:pt>
    <dgm:pt modelId="{C1A85034-7A20-4EEA-BC29-74DE2355AB52}" type="pres">
      <dgm:prSet presAssocID="{0F6E5C8A-EC13-4146-8A9F-12351E406D4B}" presName="circle2" presStyleLbl="node1" presStyleIdx="1" presStyleCnt="2"/>
      <dgm:spPr/>
    </dgm:pt>
    <dgm:pt modelId="{755DB15B-31C3-4EDD-9424-ADD4E6C4B6EF}" type="pres">
      <dgm:prSet presAssocID="{0F6E5C8A-EC13-4146-8A9F-12351E406D4B}" presName="rect2" presStyleLbl="alignAcc1" presStyleIdx="1" presStyleCnt="2"/>
      <dgm:spPr/>
    </dgm:pt>
    <dgm:pt modelId="{4FE7147E-854D-44A3-95ED-46E099401A86}" type="pres">
      <dgm:prSet presAssocID="{FB42A091-20CD-4010-90E7-35F3DC436D77}" presName="rect1ParTx" presStyleLbl="alignAcc1" presStyleIdx="1" presStyleCnt="2">
        <dgm:presLayoutVars>
          <dgm:chMax val="1"/>
          <dgm:bulletEnabled val="1"/>
        </dgm:presLayoutVars>
      </dgm:prSet>
      <dgm:spPr/>
    </dgm:pt>
    <dgm:pt modelId="{F7156DA5-13A1-49F3-9198-0A27EA0A412D}" type="pres">
      <dgm:prSet presAssocID="{FB42A091-20CD-4010-90E7-35F3DC436D77}" presName="rect1ChTx" presStyleLbl="alignAcc1" presStyleIdx="1" presStyleCnt="2" custScaleX="121212">
        <dgm:presLayoutVars>
          <dgm:bulletEnabled val="1"/>
        </dgm:presLayoutVars>
      </dgm:prSet>
      <dgm:spPr/>
    </dgm:pt>
    <dgm:pt modelId="{D5CE1E70-E852-4CD4-A47E-61C5D673A7F3}" type="pres">
      <dgm:prSet presAssocID="{0F6E5C8A-EC13-4146-8A9F-12351E406D4B}" presName="rect2ParTx" presStyleLbl="alignAcc1" presStyleIdx="1" presStyleCnt="2">
        <dgm:presLayoutVars>
          <dgm:chMax val="1"/>
          <dgm:bulletEnabled val="1"/>
        </dgm:presLayoutVars>
      </dgm:prSet>
      <dgm:spPr/>
    </dgm:pt>
    <dgm:pt modelId="{DEF51241-D353-469E-8CD8-4E38FE1D0F8A}" type="pres">
      <dgm:prSet presAssocID="{0F6E5C8A-EC13-4146-8A9F-12351E406D4B}" presName="rect2ChTx" presStyleLbl="alignAcc1" presStyleIdx="1" presStyleCnt="2" custScaleX="122121">
        <dgm:presLayoutVars>
          <dgm:bulletEnabled val="1"/>
        </dgm:presLayoutVars>
      </dgm:prSet>
      <dgm:spPr/>
    </dgm:pt>
  </dgm:ptLst>
  <dgm:cxnLst>
    <dgm:cxn modelId="{CD880612-50A9-4431-87E7-C3AD537EFF65}" srcId="{FB42A091-20CD-4010-90E7-35F3DC436D77}" destId="{9D0B9F82-5B6E-47A6-AD28-968677A19231}" srcOrd="0" destOrd="0" parTransId="{90648759-7EE5-4C13-A0ED-693B190064E4}" sibTransId="{16227406-0934-47F0-8448-A9E7A18506D6}"/>
    <dgm:cxn modelId="{DBA33C1D-9EDA-4166-8808-E2B53C7E7171}" type="presOf" srcId="{0B800D09-5CCF-4008-809F-37A12A868C5E}" destId="{BD53BDE1-110E-42B7-8C99-30C4B28A85BC}" srcOrd="0" destOrd="0" presId="urn:microsoft.com/office/officeart/2005/8/layout/target3"/>
    <dgm:cxn modelId="{3D726523-7C90-4AFD-B88D-74203A30EB67}" type="presOf" srcId="{B669B325-B0CF-4E12-AC61-43B8E8FF59DD}" destId="{DEF51241-D353-469E-8CD8-4E38FE1D0F8A}" srcOrd="0" destOrd="0" presId="urn:microsoft.com/office/officeart/2005/8/layout/target3"/>
    <dgm:cxn modelId="{B98F1B34-610F-4DC6-A7F6-99553F43F749}" type="presOf" srcId="{FB42A091-20CD-4010-90E7-35F3DC436D77}" destId="{4FE7147E-854D-44A3-95ED-46E099401A86}" srcOrd="1" destOrd="0" presId="urn:microsoft.com/office/officeart/2005/8/layout/target3"/>
    <dgm:cxn modelId="{0CC58367-B732-48F8-8AF3-5CA443210DD5}" type="presOf" srcId="{0F6E5C8A-EC13-4146-8A9F-12351E406D4B}" destId="{755DB15B-31C3-4EDD-9424-ADD4E6C4B6EF}" srcOrd="0" destOrd="0" presId="urn:microsoft.com/office/officeart/2005/8/layout/target3"/>
    <dgm:cxn modelId="{2E49A468-09A6-4B55-9619-38C308C21131}" srcId="{0F6E5C8A-EC13-4146-8A9F-12351E406D4B}" destId="{B669B325-B0CF-4E12-AC61-43B8E8FF59DD}" srcOrd="0" destOrd="0" parTransId="{2FC66B98-6B83-47BD-AB4E-464145FFF63B}" sibTransId="{F563B8F8-117F-4DFB-B2C8-CB342FBA7AA0}"/>
    <dgm:cxn modelId="{035B5A4B-617A-425E-86D7-789AB15BA1FC}" srcId="{0F6E5C8A-EC13-4146-8A9F-12351E406D4B}" destId="{BC2EB0FE-6119-4D4A-91C6-18D6548B054D}" srcOrd="2" destOrd="0" parTransId="{40B593A7-20EE-4697-8B13-850D48FD4FCB}" sibTransId="{A39424DB-1B30-40C1-AC44-555DF4CB2131}"/>
    <dgm:cxn modelId="{98010254-3419-4386-B21A-FB6D5EFD805E}" type="presOf" srcId="{BC2EB0FE-6119-4D4A-91C6-18D6548B054D}" destId="{DEF51241-D353-469E-8CD8-4E38FE1D0F8A}" srcOrd="0" destOrd="2" presId="urn:microsoft.com/office/officeart/2005/8/layout/target3"/>
    <dgm:cxn modelId="{6F004A81-76C2-465D-B45F-B5FD51E2F2A2}" type="presOf" srcId="{9D0B9F82-5B6E-47A6-AD28-968677A19231}" destId="{F7156DA5-13A1-49F3-9198-0A27EA0A412D}" srcOrd="0" destOrd="0" presId="urn:microsoft.com/office/officeart/2005/8/layout/target3"/>
    <dgm:cxn modelId="{52F49A90-68B1-4A1A-9EFB-3CF5D742B486}" srcId="{0B800D09-5CCF-4008-809F-37A12A868C5E}" destId="{FB42A091-20CD-4010-90E7-35F3DC436D77}" srcOrd="0" destOrd="0" parTransId="{0EED6E8C-83C8-4ED7-A5A0-E58164779D04}" sibTransId="{CF5B8F12-BB93-4ACE-92EC-48F0AE1D42C7}"/>
    <dgm:cxn modelId="{C4A427A4-6297-4D0E-8829-17FC2122A04D}" type="presOf" srcId="{0F6E5C8A-EC13-4146-8A9F-12351E406D4B}" destId="{D5CE1E70-E852-4CD4-A47E-61C5D673A7F3}" srcOrd="1" destOrd="0" presId="urn:microsoft.com/office/officeart/2005/8/layout/target3"/>
    <dgm:cxn modelId="{57DD6AB2-ABF6-400A-9649-AB81E81A5591}" srcId="{0B800D09-5CCF-4008-809F-37A12A868C5E}" destId="{0F6E5C8A-EC13-4146-8A9F-12351E406D4B}" srcOrd="1" destOrd="0" parTransId="{A5B4314F-17F3-4B08-963D-B4A5CAA2FC17}" sibTransId="{62A6FD89-C474-4D12-ABA1-7A44014B2167}"/>
    <dgm:cxn modelId="{6D1855CF-29FB-420C-AD82-EC4114365379}" srcId="{FB42A091-20CD-4010-90E7-35F3DC436D77}" destId="{070E046E-08E3-4185-BE56-0FD656F6FDD9}" srcOrd="1" destOrd="0" parTransId="{426231E1-295F-4BD7-8998-2246D0232443}" sibTransId="{302BF4E1-935A-476A-B3FD-1E0D29C06112}"/>
    <dgm:cxn modelId="{3E1BBDD0-2C07-4E76-B3AB-C67732CD27D7}" srcId="{0F6E5C8A-EC13-4146-8A9F-12351E406D4B}" destId="{CB9A7833-3536-483D-B6B7-2C9A807DB73A}" srcOrd="1" destOrd="0" parTransId="{01EF27E0-F402-44DB-BF01-234BE4BF132D}" sibTransId="{BCC125C0-287E-4D16-B6D5-824D04C9E762}"/>
    <dgm:cxn modelId="{B810D2E5-7332-455C-AD4E-A042249EC701}" type="presOf" srcId="{CB9A7833-3536-483D-B6B7-2C9A807DB73A}" destId="{DEF51241-D353-469E-8CD8-4E38FE1D0F8A}" srcOrd="0" destOrd="1" presId="urn:microsoft.com/office/officeart/2005/8/layout/target3"/>
    <dgm:cxn modelId="{956A0DEA-B886-47C4-80AB-61D638380027}" type="presOf" srcId="{FB42A091-20CD-4010-90E7-35F3DC436D77}" destId="{E4401F2E-446D-486C-B642-11E393C5773D}" srcOrd="0" destOrd="0" presId="urn:microsoft.com/office/officeart/2005/8/layout/target3"/>
    <dgm:cxn modelId="{32038AF5-6054-42D2-A94C-6F89EB33F2A1}" type="presOf" srcId="{070E046E-08E3-4185-BE56-0FD656F6FDD9}" destId="{F7156DA5-13A1-49F3-9198-0A27EA0A412D}" srcOrd="0" destOrd="1" presId="urn:microsoft.com/office/officeart/2005/8/layout/target3"/>
    <dgm:cxn modelId="{BB50FEB9-EECE-4CB2-B7E6-ED0EBC3D8953}" type="presParOf" srcId="{BD53BDE1-110E-42B7-8C99-30C4B28A85BC}" destId="{5101E078-AB2C-4C0A-9C40-87D9CB2A586C}" srcOrd="0" destOrd="0" presId="urn:microsoft.com/office/officeart/2005/8/layout/target3"/>
    <dgm:cxn modelId="{FFDB30C6-3907-4EC7-9E03-5D6DABEC7739}" type="presParOf" srcId="{BD53BDE1-110E-42B7-8C99-30C4B28A85BC}" destId="{83A07378-34BB-45C5-B3CD-602B646761FF}" srcOrd="1" destOrd="0" presId="urn:microsoft.com/office/officeart/2005/8/layout/target3"/>
    <dgm:cxn modelId="{44C2B029-136D-4B2C-88E0-31DBBA47E082}" type="presParOf" srcId="{BD53BDE1-110E-42B7-8C99-30C4B28A85BC}" destId="{E4401F2E-446D-486C-B642-11E393C5773D}" srcOrd="2" destOrd="0" presId="urn:microsoft.com/office/officeart/2005/8/layout/target3"/>
    <dgm:cxn modelId="{FBD47C37-73AE-4959-9088-572479451E92}" type="presParOf" srcId="{BD53BDE1-110E-42B7-8C99-30C4B28A85BC}" destId="{EC71027E-2F17-4997-985F-D62628B034DA}" srcOrd="3" destOrd="0" presId="urn:microsoft.com/office/officeart/2005/8/layout/target3"/>
    <dgm:cxn modelId="{34933EE8-8E85-461F-909A-3088F614A206}" type="presParOf" srcId="{BD53BDE1-110E-42B7-8C99-30C4B28A85BC}" destId="{C1A85034-7A20-4EEA-BC29-74DE2355AB52}" srcOrd="4" destOrd="0" presId="urn:microsoft.com/office/officeart/2005/8/layout/target3"/>
    <dgm:cxn modelId="{832C3C3B-B19D-4B30-B5C8-6C6C5307782C}" type="presParOf" srcId="{BD53BDE1-110E-42B7-8C99-30C4B28A85BC}" destId="{755DB15B-31C3-4EDD-9424-ADD4E6C4B6EF}" srcOrd="5" destOrd="0" presId="urn:microsoft.com/office/officeart/2005/8/layout/target3"/>
    <dgm:cxn modelId="{47BF12C8-8EC4-4EC5-905A-9772B9D1DF33}" type="presParOf" srcId="{BD53BDE1-110E-42B7-8C99-30C4B28A85BC}" destId="{4FE7147E-854D-44A3-95ED-46E099401A86}" srcOrd="6" destOrd="0" presId="urn:microsoft.com/office/officeart/2005/8/layout/target3"/>
    <dgm:cxn modelId="{2E9911EA-CE61-49BE-BA6F-6414E6067EAD}" type="presParOf" srcId="{BD53BDE1-110E-42B7-8C99-30C4B28A85BC}" destId="{F7156DA5-13A1-49F3-9198-0A27EA0A412D}" srcOrd="7" destOrd="0" presId="urn:microsoft.com/office/officeart/2005/8/layout/target3"/>
    <dgm:cxn modelId="{6EEAA86F-82D2-4F81-943F-CDE30354EB32}" type="presParOf" srcId="{BD53BDE1-110E-42B7-8C99-30C4B28A85BC}" destId="{D5CE1E70-E852-4CD4-A47E-61C5D673A7F3}" srcOrd="8" destOrd="0" presId="urn:microsoft.com/office/officeart/2005/8/layout/target3"/>
    <dgm:cxn modelId="{0C7CE066-E561-4AB5-8941-0309ABC73C38}" type="presParOf" srcId="{BD53BDE1-110E-42B7-8C99-30C4B28A85BC}" destId="{DEF51241-D353-469E-8CD8-4E38FE1D0F8A}"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728A4EC-7EFE-4EC4-BCD0-8DBE373C3CC5}" type="doc">
      <dgm:prSet loTypeId="urn:microsoft.com/office/officeart/2005/8/layout/vList5" loCatId="list" qsTypeId="urn:microsoft.com/office/officeart/2005/8/quickstyle/simple1" qsCatId="simple" csTypeId="urn:microsoft.com/office/officeart/2005/8/colors/accent1_1" csCatId="accent1" phldr="1"/>
      <dgm:spPr/>
      <dgm:t>
        <a:bodyPr/>
        <a:lstStyle/>
        <a:p>
          <a:endParaRPr lang="es-CR"/>
        </a:p>
      </dgm:t>
    </dgm:pt>
    <dgm:pt modelId="{73C4CED1-AB7B-4C3D-9AF6-635B02CCFAA4}">
      <dgm:prSet custT="1"/>
      <dgm:spPr/>
      <dgm:t>
        <a:bodyPr/>
        <a:lstStyle/>
        <a:p>
          <a:r>
            <a:rPr lang="es-CR" sz="2800" dirty="0"/>
            <a:t>Parece explicar:</a:t>
          </a:r>
        </a:p>
      </dgm:t>
    </dgm:pt>
    <dgm:pt modelId="{8F61F912-0C92-49D0-BE94-8B481F30F349}" type="parTrans" cxnId="{CE9D82DE-C18B-48B0-A6E8-878361212AEC}">
      <dgm:prSet/>
      <dgm:spPr/>
      <dgm:t>
        <a:bodyPr/>
        <a:lstStyle/>
        <a:p>
          <a:endParaRPr lang="es-CR"/>
        </a:p>
      </dgm:t>
    </dgm:pt>
    <dgm:pt modelId="{D64B7228-C3CD-42A9-B4C9-4B210BCF7C89}" type="sibTrans" cxnId="{CE9D82DE-C18B-48B0-A6E8-878361212AEC}">
      <dgm:prSet/>
      <dgm:spPr/>
      <dgm:t>
        <a:bodyPr/>
        <a:lstStyle/>
        <a:p>
          <a:endParaRPr lang="es-CR"/>
        </a:p>
      </dgm:t>
    </dgm:pt>
    <dgm:pt modelId="{3E5F909C-1E84-464A-840B-584D54A64CE3}">
      <dgm:prSet custT="1"/>
      <dgm:spPr/>
      <dgm:t>
        <a:bodyPr/>
        <a:lstStyle/>
        <a:p>
          <a:r>
            <a:rPr lang="es-CR" sz="1600"/>
            <a:t>Mano de obra y tierra</a:t>
          </a:r>
        </a:p>
      </dgm:t>
    </dgm:pt>
    <dgm:pt modelId="{346D9BF9-8ADB-4F44-B626-FD6744BE3D38}" type="parTrans" cxnId="{3BC68E42-C910-4D2B-A67C-5E94D239840E}">
      <dgm:prSet/>
      <dgm:spPr/>
      <dgm:t>
        <a:bodyPr/>
        <a:lstStyle/>
        <a:p>
          <a:endParaRPr lang="es-CR"/>
        </a:p>
      </dgm:t>
    </dgm:pt>
    <dgm:pt modelId="{FD900FFD-53F7-43E4-99D5-ED77634E6FD0}" type="sibTrans" cxnId="{3BC68E42-C910-4D2B-A67C-5E94D239840E}">
      <dgm:prSet/>
      <dgm:spPr/>
      <dgm:t>
        <a:bodyPr/>
        <a:lstStyle/>
        <a:p>
          <a:endParaRPr lang="es-CR"/>
        </a:p>
      </dgm:t>
    </dgm:pt>
    <dgm:pt modelId="{0946CA5A-C67F-4308-B8F1-DFEB9D232B03}">
      <dgm:prSet custT="1"/>
      <dgm:spPr/>
      <dgm:t>
        <a:bodyPr/>
        <a:lstStyle/>
        <a:p>
          <a:r>
            <a:rPr lang="es-CR" sz="1600"/>
            <a:t>Sitios de manufactura</a:t>
          </a:r>
        </a:p>
      </dgm:t>
    </dgm:pt>
    <dgm:pt modelId="{38DAA143-6633-4FC3-A318-2554C4AE21AA}" type="parTrans" cxnId="{1CCCD5C2-0AD4-4057-9D07-23DE705ABC5D}">
      <dgm:prSet/>
      <dgm:spPr/>
      <dgm:t>
        <a:bodyPr/>
        <a:lstStyle/>
        <a:p>
          <a:endParaRPr lang="es-CR"/>
        </a:p>
      </dgm:t>
    </dgm:pt>
    <dgm:pt modelId="{39F620CC-E855-428E-BCAC-0A89B6129492}" type="sibTrans" cxnId="{1CCCD5C2-0AD4-4057-9D07-23DE705ABC5D}">
      <dgm:prSet/>
      <dgm:spPr/>
      <dgm:t>
        <a:bodyPr/>
        <a:lstStyle/>
        <a:p>
          <a:endParaRPr lang="es-CR"/>
        </a:p>
      </dgm:t>
    </dgm:pt>
    <dgm:pt modelId="{BA45E265-69DD-4DF4-8074-E73BA7CC03BF}">
      <dgm:prSet custT="1"/>
      <dgm:spPr/>
      <dgm:t>
        <a:bodyPr/>
        <a:lstStyle/>
        <a:p>
          <a:r>
            <a:rPr lang="es-CR" sz="1600" dirty="0"/>
            <a:t>Capital, salarios de la mano de obra y especialización</a:t>
          </a:r>
        </a:p>
      </dgm:t>
    </dgm:pt>
    <dgm:pt modelId="{F374A777-FB98-4AEC-8BB0-44220674D8DC}" type="parTrans" cxnId="{E6213CAD-4338-48BE-84EA-F46A1478B904}">
      <dgm:prSet/>
      <dgm:spPr/>
      <dgm:t>
        <a:bodyPr/>
        <a:lstStyle/>
        <a:p>
          <a:endParaRPr lang="es-CR"/>
        </a:p>
      </dgm:t>
    </dgm:pt>
    <dgm:pt modelId="{64E851D4-9B57-41DB-B713-51187E7EDB7B}" type="sibTrans" cxnId="{E6213CAD-4338-48BE-84EA-F46A1478B904}">
      <dgm:prSet/>
      <dgm:spPr/>
      <dgm:t>
        <a:bodyPr/>
        <a:lstStyle/>
        <a:p>
          <a:endParaRPr lang="es-CR"/>
        </a:p>
      </dgm:t>
    </dgm:pt>
    <dgm:pt modelId="{B797528F-D6F6-49A7-87C2-D0768648B8D0}">
      <dgm:prSet custT="1"/>
      <dgm:spPr/>
      <dgm:t>
        <a:bodyPr/>
        <a:lstStyle/>
        <a:p>
          <a:r>
            <a:rPr lang="es-CR" sz="1600" dirty="0"/>
            <a:t>Tecnología de proceso</a:t>
          </a:r>
        </a:p>
      </dgm:t>
    </dgm:pt>
    <dgm:pt modelId="{D0FD4B79-E764-44D7-8FB7-0D13BBDBB31B}" type="parTrans" cxnId="{3064D113-27A2-4D0E-8E54-F52FC8CCB1F5}">
      <dgm:prSet/>
      <dgm:spPr/>
      <dgm:t>
        <a:bodyPr/>
        <a:lstStyle/>
        <a:p>
          <a:endParaRPr lang="es-CR"/>
        </a:p>
      </dgm:t>
    </dgm:pt>
    <dgm:pt modelId="{CD04C950-1E7B-48C6-AF0B-361329C45847}" type="sibTrans" cxnId="{3064D113-27A2-4D0E-8E54-F52FC8CCB1F5}">
      <dgm:prSet/>
      <dgm:spPr/>
      <dgm:t>
        <a:bodyPr/>
        <a:lstStyle/>
        <a:p>
          <a:endParaRPr lang="es-CR"/>
        </a:p>
      </dgm:t>
    </dgm:pt>
    <dgm:pt modelId="{DB6EBD17-B1DB-4F51-BEF6-94EE8EB20C7B}">
      <dgm:prSet custT="1"/>
      <dgm:spPr/>
      <dgm:t>
        <a:bodyPr/>
        <a:lstStyle/>
        <a:p>
          <a:r>
            <a:rPr lang="es-CR" sz="2800" dirty="0"/>
            <a:t>Limitantes: sus supuestos</a:t>
          </a:r>
        </a:p>
      </dgm:t>
    </dgm:pt>
    <dgm:pt modelId="{6879C66F-55A5-48D0-96B0-47F39181429F}" type="parTrans" cxnId="{84EBDC22-09E5-4A72-903C-639ADA031CEC}">
      <dgm:prSet/>
      <dgm:spPr/>
      <dgm:t>
        <a:bodyPr/>
        <a:lstStyle/>
        <a:p>
          <a:endParaRPr lang="es-CR"/>
        </a:p>
      </dgm:t>
    </dgm:pt>
    <dgm:pt modelId="{68593073-C6A7-42DF-93D2-A2BC4C446919}" type="sibTrans" cxnId="{84EBDC22-09E5-4A72-903C-639ADA031CEC}">
      <dgm:prSet/>
      <dgm:spPr/>
      <dgm:t>
        <a:bodyPr/>
        <a:lstStyle/>
        <a:p>
          <a:endParaRPr lang="es-CR"/>
        </a:p>
      </dgm:t>
    </dgm:pt>
    <dgm:pt modelId="{BCAFAC70-0AF8-4747-92D1-CE00A7EF7F3F}">
      <dgm:prSet custT="1"/>
      <dgm:spPr/>
      <dgm:t>
        <a:bodyPr/>
        <a:lstStyle/>
        <a:p>
          <a:r>
            <a:rPr lang="es-CR" sz="1600"/>
            <a:t>Los factores de producción no son homogéneos, en especial la mano de obra.</a:t>
          </a:r>
        </a:p>
      </dgm:t>
    </dgm:pt>
    <dgm:pt modelId="{A5E82E56-3B13-401B-82A7-7D06E615584C}" type="parTrans" cxnId="{1C00D0E8-9065-4516-AEAC-614B2F68DCA6}">
      <dgm:prSet/>
      <dgm:spPr/>
      <dgm:t>
        <a:bodyPr/>
        <a:lstStyle/>
        <a:p>
          <a:endParaRPr lang="es-CR"/>
        </a:p>
      </dgm:t>
    </dgm:pt>
    <dgm:pt modelId="{7BE432FE-EA1D-4390-87E2-BEE2744A5A61}" type="sibTrans" cxnId="{1C00D0E8-9065-4516-AEAC-614B2F68DCA6}">
      <dgm:prSet/>
      <dgm:spPr/>
      <dgm:t>
        <a:bodyPr/>
        <a:lstStyle/>
        <a:p>
          <a:endParaRPr lang="es-CR"/>
        </a:p>
      </dgm:t>
    </dgm:pt>
    <dgm:pt modelId="{82D4665F-DC12-4BF7-B86C-280432527FA1}">
      <dgm:prSet custT="1"/>
      <dgm:spPr/>
      <dgm:t>
        <a:bodyPr/>
        <a:lstStyle/>
        <a:p>
          <a:r>
            <a:rPr lang="es-CR" sz="1600" dirty="0"/>
            <a:t>Tecnología de proceso el mismo producto puede producirse por medio de diferentes métodos; por ejemplo, dependiendo del costo de cada una. con mano de obra o capital</a:t>
          </a:r>
        </a:p>
      </dgm:t>
    </dgm:pt>
    <dgm:pt modelId="{C8B4F4F9-771C-405C-9194-D4272C83DF80}" type="parTrans" cxnId="{5C16DF42-C84B-4BF1-A74B-5709C813FD8E}">
      <dgm:prSet/>
      <dgm:spPr/>
      <dgm:t>
        <a:bodyPr/>
        <a:lstStyle/>
        <a:p>
          <a:endParaRPr lang="es-CR"/>
        </a:p>
      </dgm:t>
    </dgm:pt>
    <dgm:pt modelId="{3215E647-C7CC-4B9A-A1AA-EC28D3462855}" type="sibTrans" cxnId="{5C16DF42-C84B-4BF1-A74B-5709C813FD8E}">
      <dgm:prSet/>
      <dgm:spPr/>
      <dgm:t>
        <a:bodyPr/>
        <a:lstStyle/>
        <a:p>
          <a:endParaRPr lang="es-CR"/>
        </a:p>
      </dgm:t>
    </dgm:pt>
    <dgm:pt modelId="{9BDFC285-45E4-4B1F-BD69-E68254A7661B}">
      <dgm:prSet custT="1"/>
      <dgm:spPr/>
      <dgm:t>
        <a:bodyPr/>
        <a:lstStyle/>
        <a:p>
          <a:r>
            <a:rPr lang="es-CR" sz="1600" dirty="0"/>
            <a:t>Tecnología de producto: los productos nuevos suelen originarse en los países desarrollados, con base en ventajas adquiridas </a:t>
          </a:r>
        </a:p>
      </dgm:t>
    </dgm:pt>
    <dgm:pt modelId="{97B3C2BD-6340-432D-A280-947EF483D480}" type="parTrans" cxnId="{76FF81A9-CF09-4F5F-A70F-150692ECA08D}">
      <dgm:prSet/>
      <dgm:spPr/>
      <dgm:t>
        <a:bodyPr/>
        <a:lstStyle/>
        <a:p>
          <a:endParaRPr lang="es-CR"/>
        </a:p>
      </dgm:t>
    </dgm:pt>
    <dgm:pt modelId="{81DFD69E-D878-48CB-BA43-858FAF5BB48C}" type="sibTrans" cxnId="{76FF81A9-CF09-4F5F-A70F-150692ECA08D}">
      <dgm:prSet/>
      <dgm:spPr/>
      <dgm:t>
        <a:bodyPr/>
        <a:lstStyle/>
        <a:p>
          <a:endParaRPr lang="es-CR"/>
        </a:p>
      </dgm:t>
    </dgm:pt>
    <dgm:pt modelId="{34F6310F-0EA2-4799-8CA4-BD5295345775}" type="pres">
      <dgm:prSet presAssocID="{6728A4EC-7EFE-4EC4-BCD0-8DBE373C3CC5}" presName="Name0" presStyleCnt="0">
        <dgm:presLayoutVars>
          <dgm:dir/>
          <dgm:animLvl val="lvl"/>
          <dgm:resizeHandles val="exact"/>
        </dgm:presLayoutVars>
      </dgm:prSet>
      <dgm:spPr/>
    </dgm:pt>
    <dgm:pt modelId="{9EA03BDF-B2E3-4CC1-A20E-BE16BC3A064A}" type="pres">
      <dgm:prSet presAssocID="{73C4CED1-AB7B-4C3D-9AF6-635B02CCFAA4}" presName="linNode" presStyleCnt="0"/>
      <dgm:spPr/>
    </dgm:pt>
    <dgm:pt modelId="{C210C7D0-F6E5-4AF1-9451-4481B0A77AB2}" type="pres">
      <dgm:prSet presAssocID="{73C4CED1-AB7B-4C3D-9AF6-635B02CCFAA4}" presName="parentText" presStyleLbl="node1" presStyleIdx="0" presStyleCnt="2">
        <dgm:presLayoutVars>
          <dgm:chMax val="1"/>
          <dgm:bulletEnabled val="1"/>
        </dgm:presLayoutVars>
      </dgm:prSet>
      <dgm:spPr/>
    </dgm:pt>
    <dgm:pt modelId="{74CA96EF-73A0-4C20-BFB5-34C20B17A36C}" type="pres">
      <dgm:prSet presAssocID="{73C4CED1-AB7B-4C3D-9AF6-635B02CCFAA4}" presName="descendantText" presStyleLbl="alignAccFollowNode1" presStyleIdx="0" presStyleCnt="2">
        <dgm:presLayoutVars>
          <dgm:bulletEnabled val="1"/>
        </dgm:presLayoutVars>
      </dgm:prSet>
      <dgm:spPr/>
    </dgm:pt>
    <dgm:pt modelId="{86270789-CB5F-4EE7-A677-C2C9B6AB0068}" type="pres">
      <dgm:prSet presAssocID="{D64B7228-C3CD-42A9-B4C9-4B210BCF7C89}" presName="sp" presStyleCnt="0"/>
      <dgm:spPr/>
    </dgm:pt>
    <dgm:pt modelId="{4F55DD58-4A3B-4EB4-BBF9-5BCB28309442}" type="pres">
      <dgm:prSet presAssocID="{DB6EBD17-B1DB-4F51-BEF6-94EE8EB20C7B}" presName="linNode" presStyleCnt="0"/>
      <dgm:spPr/>
    </dgm:pt>
    <dgm:pt modelId="{8AE12873-BD8F-4889-A535-2576E5A431E7}" type="pres">
      <dgm:prSet presAssocID="{DB6EBD17-B1DB-4F51-BEF6-94EE8EB20C7B}" presName="parentText" presStyleLbl="node1" presStyleIdx="1" presStyleCnt="2">
        <dgm:presLayoutVars>
          <dgm:chMax val="1"/>
          <dgm:bulletEnabled val="1"/>
        </dgm:presLayoutVars>
      </dgm:prSet>
      <dgm:spPr/>
    </dgm:pt>
    <dgm:pt modelId="{D2AC8FB2-2A72-4EA3-BABD-86D1D88DA641}" type="pres">
      <dgm:prSet presAssocID="{DB6EBD17-B1DB-4F51-BEF6-94EE8EB20C7B}" presName="descendantText" presStyleLbl="alignAccFollowNode1" presStyleIdx="1" presStyleCnt="2" custScaleX="97794" custScaleY="125132">
        <dgm:presLayoutVars>
          <dgm:bulletEnabled val="1"/>
        </dgm:presLayoutVars>
      </dgm:prSet>
      <dgm:spPr/>
    </dgm:pt>
  </dgm:ptLst>
  <dgm:cxnLst>
    <dgm:cxn modelId="{3064D113-27A2-4D0E-8E54-F52FC8CCB1F5}" srcId="{73C4CED1-AB7B-4C3D-9AF6-635B02CCFAA4}" destId="{B797528F-D6F6-49A7-87C2-D0768648B8D0}" srcOrd="3" destOrd="0" parTransId="{D0FD4B79-E764-44D7-8FB7-0D13BBDBB31B}" sibTransId="{CD04C950-1E7B-48C6-AF0B-361329C45847}"/>
    <dgm:cxn modelId="{84EBDC22-09E5-4A72-903C-639ADA031CEC}" srcId="{6728A4EC-7EFE-4EC4-BCD0-8DBE373C3CC5}" destId="{DB6EBD17-B1DB-4F51-BEF6-94EE8EB20C7B}" srcOrd="1" destOrd="0" parTransId="{6879C66F-55A5-48D0-96B0-47F39181429F}" sibTransId="{68593073-C6A7-42DF-93D2-A2BC4C446919}"/>
    <dgm:cxn modelId="{3BC68E42-C910-4D2B-A67C-5E94D239840E}" srcId="{73C4CED1-AB7B-4C3D-9AF6-635B02CCFAA4}" destId="{3E5F909C-1E84-464A-840B-584D54A64CE3}" srcOrd="0" destOrd="0" parTransId="{346D9BF9-8ADB-4F44-B626-FD6744BE3D38}" sibTransId="{FD900FFD-53F7-43E4-99D5-ED77634E6FD0}"/>
    <dgm:cxn modelId="{5C16DF42-C84B-4BF1-A74B-5709C813FD8E}" srcId="{DB6EBD17-B1DB-4F51-BEF6-94EE8EB20C7B}" destId="{82D4665F-DC12-4BF7-B86C-280432527FA1}" srcOrd="1" destOrd="0" parTransId="{C8B4F4F9-771C-405C-9194-D4272C83DF80}" sibTransId="{3215E647-C7CC-4B9A-A1AA-EC28D3462855}"/>
    <dgm:cxn modelId="{BD5B756C-AFA2-4EFD-AB84-FB7C6AC3707E}" type="presOf" srcId="{DB6EBD17-B1DB-4F51-BEF6-94EE8EB20C7B}" destId="{8AE12873-BD8F-4889-A535-2576E5A431E7}" srcOrd="0" destOrd="0" presId="urn:microsoft.com/office/officeart/2005/8/layout/vList5"/>
    <dgm:cxn modelId="{CA27E26F-0CCF-489F-85AC-942DB9398C43}" type="presOf" srcId="{BCAFAC70-0AF8-4747-92D1-CE00A7EF7F3F}" destId="{D2AC8FB2-2A72-4EA3-BABD-86D1D88DA641}" srcOrd="0" destOrd="0" presId="urn:microsoft.com/office/officeart/2005/8/layout/vList5"/>
    <dgm:cxn modelId="{241D669E-85FF-4167-900D-11A05091F810}" type="presOf" srcId="{9BDFC285-45E4-4B1F-BD69-E68254A7661B}" destId="{D2AC8FB2-2A72-4EA3-BABD-86D1D88DA641}" srcOrd="0" destOrd="2" presId="urn:microsoft.com/office/officeart/2005/8/layout/vList5"/>
    <dgm:cxn modelId="{5B32FFA5-49E8-47CC-AEB8-7141F2D823C1}" type="presOf" srcId="{82D4665F-DC12-4BF7-B86C-280432527FA1}" destId="{D2AC8FB2-2A72-4EA3-BABD-86D1D88DA641}" srcOrd="0" destOrd="1" presId="urn:microsoft.com/office/officeart/2005/8/layout/vList5"/>
    <dgm:cxn modelId="{76FF81A9-CF09-4F5F-A70F-150692ECA08D}" srcId="{DB6EBD17-B1DB-4F51-BEF6-94EE8EB20C7B}" destId="{9BDFC285-45E4-4B1F-BD69-E68254A7661B}" srcOrd="2" destOrd="0" parTransId="{97B3C2BD-6340-432D-A280-947EF483D480}" sibTransId="{81DFD69E-D878-48CB-BA43-858FAF5BB48C}"/>
    <dgm:cxn modelId="{E6213CAD-4338-48BE-84EA-F46A1478B904}" srcId="{73C4CED1-AB7B-4C3D-9AF6-635B02CCFAA4}" destId="{BA45E265-69DD-4DF4-8074-E73BA7CC03BF}" srcOrd="2" destOrd="0" parTransId="{F374A777-FB98-4AEC-8BB0-44220674D8DC}" sibTransId="{64E851D4-9B57-41DB-B713-51187E7EDB7B}"/>
    <dgm:cxn modelId="{9B34CBB9-38E1-48B7-BB29-D69DDDE14A39}" type="presOf" srcId="{B797528F-D6F6-49A7-87C2-D0768648B8D0}" destId="{74CA96EF-73A0-4C20-BFB5-34C20B17A36C}" srcOrd="0" destOrd="3" presId="urn:microsoft.com/office/officeart/2005/8/layout/vList5"/>
    <dgm:cxn modelId="{2D8384C1-F890-4031-B286-E4B3F8A64326}" type="presOf" srcId="{0946CA5A-C67F-4308-B8F1-DFEB9D232B03}" destId="{74CA96EF-73A0-4C20-BFB5-34C20B17A36C}" srcOrd="0" destOrd="1" presId="urn:microsoft.com/office/officeart/2005/8/layout/vList5"/>
    <dgm:cxn modelId="{1CCCD5C2-0AD4-4057-9D07-23DE705ABC5D}" srcId="{73C4CED1-AB7B-4C3D-9AF6-635B02CCFAA4}" destId="{0946CA5A-C67F-4308-B8F1-DFEB9D232B03}" srcOrd="1" destOrd="0" parTransId="{38DAA143-6633-4FC3-A318-2554C4AE21AA}" sibTransId="{39F620CC-E855-428E-BCAC-0A89B6129492}"/>
    <dgm:cxn modelId="{7821EBCD-FEEA-4CC5-9456-B05B6BE08C9B}" type="presOf" srcId="{73C4CED1-AB7B-4C3D-9AF6-635B02CCFAA4}" destId="{C210C7D0-F6E5-4AF1-9451-4481B0A77AB2}" srcOrd="0" destOrd="0" presId="urn:microsoft.com/office/officeart/2005/8/layout/vList5"/>
    <dgm:cxn modelId="{FCDB29D3-08B4-4B00-B33C-9B0E2E9D51D0}" type="presOf" srcId="{6728A4EC-7EFE-4EC4-BCD0-8DBE373C3CC5}" destId="{34F6310F-0EA2-4799-8CA4-BD5295345775}" srcOrd="0" destOrd="0" presId="urn:microsoft.com/office/officeart/2005/8/layout/vList5"/>
    <dgm:cxn modelId="{CE9D82DE-C18B-48B0-A6E8-878361212AEC}" srcId="{6728A4EC-7EFE-4EC4-BCD0-8DBE373C3CC5}" destId="{73C4CED1-AB7B-4C3D-9AF6-635B02CCFAA4}" srcOrd="0" destOrd="0" parTransId="{8F61F912-0C92-49D0-BE94-8B481F30F349}" sibTransId="{D64B7228-C3CD-42A9-B4C9-4B210BCF7C89}"/>
    <dgm:cxn modelId="{1C00D0E8-9065-4516-AEAC-614B2F68DCA6}" srcId="{DB6EBD17-B1DB-4F51-BEF6-94EE8EB20C7B}" destId="{BCAFAC70-0AF8-4747-92D1-CE00A7EF7F3F}" srcOrd="0" destOrd="0" parTransId="{A5E82E56-3B13-401B-82A7-7D06E615584C}" sibTransId="{7BE432FE-EA1D-4390-87E2-BEE2744A5A61}"/>
    <dgm:cxn modelId="{8927BCEA-99F0-4AB9-BCCE-644D8A68C42E}" type="presOf" srcId="{3E5F909C-1E84-464A-840B-584D54A64CE3}" destId="{74CA96EF-73A0-4C20-BFB5-34C20B17A36C}" srcOrd="0" destOrd="0" presId="urn:microsoft.com/office/officeart/2005/8/layout/vList5"/>
    <dgm:cxn modelId="{BD4A5BF9-3660-4489-887D-7D87D36BD00F}" type="presOf" srcId="{BA45E265-69DD-4DF4-8074-E73BA7CC03BF}" destId="{74CA96EF-73A0-4C20-BFB5-34C20B17A36C}" srcOrd="0" destOrd="2" presId="urn:microsoft.com/office/officeart/2005/8/layout/vList5"/>
    <dgm:cxn modelId="{4A6A1BDE-7CB8-4499-A016-82F9DCB4D65A}" type="presParOf" srcId="{34F6310F-0EA2-4799-8CA4-BD5295345775}" destId="{9EA03BDF-B2E3-4CC1-A20E-BE16BC3A064A}" srcOrd="0" destOrd="0" presId="urn:microsoft.com/office/officeart/2005/8/layout/vList5"/>
    <dgm:cxn modelId="{0FE9837D-5CB9-4D66-85B3-2D77E81DC9F8}" type="presParOf" srcId="{9EA03BDF-B2E3-4CC1-A20E-BE16BC3A064A}" destId="{C210C7D0-F6E5-4AF1-9451-4481B0A77AB2}" srcOrd="0" destOrd="0" presId="urn:microsoft.com/office/officeart/2005/8/layout/vList5"/>
    <dgm:cxn modelId="{8B43C448-BDF8-44DE-93F3-7231D142245A}" type="presParOf" srcId="{9EA03BDF-B2E3-4CC1-A20E-BE16BC3A064A}" destId="{74CA96EF-73A0-4C20-BFB5-34C20B17A36C}" srcOrd="1" destOrd="0" presId="urn:microsoft.com/office/officeart/2005/8/layout/vList5"/>
    <dgm:cxn modelId="{BBFE31D0-B3D2-4039-BBE3-0D55D02577F6}" type="presParOf" srcId="{34F6310F-0EA2-4799-8CA4-BD5295345775}" destId="{86270789-CB5F-4EE7-A677-C2C9B6AB0068}" srcOrd="1" destOrd="0" presId="urn:microsoft.com/office/officeart/2005/8/layout/vList5"/>
    <dgm:cxn modelId="{E5A49CE0-CB25-46A6-B3D2-1B3EEEE66F0D}" type="presParOf" srcId="{34F6310F-0EA2-4799-8CA4-BD5295345775}" destId="{4F55DD58-4A3B-4EB4-BBF9-5BCB28309442}" srcOrd="2" destOrd="0" presId="urn:microsoft.com/office/officeart/2005/8/layout/vList5"/>
    <dgm:cxn modelId="{BACFBF84-F1E7-47B3-AC8B-4BC2ECC710CA}" type="presParOf" srcId="{4F55DD58-4A3B-4EB4-BBF9-5BCB28309442}" destId="{8AE12873-BD8F-4889-A535-2576E5A431E7}" srcOrd="0" destOrd="0" presId="urn:microsoft.com/office/officeart/2005/8/layout/vList5"/>
    <dgm:cxn modelId="{93E23F70-862D-4BAB-AAE2-D06CA3B1F948}" type="presParOf" srcId="{4F55DD58-4A3B-4EB4-BBF9-5BCB28309442}" destId="{D2AC8FB2-2A72-4EA3-BABD-86D1D88DA64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664FBB7-F147-473A-AC1E-D6074D558599}" type="doc">
      <dgm:prSet loTypeId="urn:microsoft.com/office/officeart/2005/8/layout/vList5" loCatId="list" qsTypeId="urn:microsoft.com/office/officeart/2005/8/quickstyle/simple3" qsCatId="simple" csTypeId="urn:microsoft.com/office/officeart/2005/8/colors/colorful5" csCatId="colorful" phldr="1"/>
      <dgm:spPr/>
      <dgm:t>
        <a:bodyPr/>
        <a:lstStyle/>
        <a:p>
          <a:endParaRPr lang="es-CR"/>
        </a:p>
      </dgm:t>
    </dgm:pt>
    <dgm:pt modelId="{50336678-EDB3-4A4E-92C7-65B2B9590A9C}">
      <dgm:prSet custT="1"/>
      <dgm:spPr/>
      <dgm:t>
        <a:bodyPr/>
        <a:lstStyle/>
        <a:p>
          <a:r>
            <a:rPr lang="es-CR" sz="2000"/>
            <a:t>Pleno empleo </a:t>
          </a:r>
        </a:p>
      </dgm:t>
    </dgm:pt>
    <dgm:pt modelId="{CEFDDBD1-A676-4AF2-B901-514F0A230737}" type="parTrans" cxnId="{EB14D2B9-8AE1-437C-807F-751AC935F21C}">
      <dgm:prSet/>
      <dgm:spPr/>
      <dgm:t>
        <a:bodyPr/>
        <a:lstStyle/>
        <a:p>
          <a:endParaRPr lang="es-CR"/>
        </a:p>
      </dgm:t>
    </dgm:pt>
    <dgm:pt modelId="{2C5A8BFF-7F7A-48A4-8DE8-1B32CF18C92D}" type="sibTrans" cxnId="{EB14D2B9-8AE1-437C-807F-751AC935F21C}">
      <dgm:prSet/>
      <dgm:spPr/>
      <dgm:t>
        <a:bodyPr/>
        <a:lstStyle/>
        <a:p>
          <a:endParaRPr lang="es-CR"/>
        </a:p>
      </dgm:t>
    </dgm:pt>
    <dgm:pt modelId="{9AB56B45-68B8-4055-AEF2-0AE293421852}">
      <dgm:prSet custT="1"/>
      <dgm:spPr/>
      <dgm:t>
        <a:bodyPr/>
        <a:lstStyle/>
        <a:p>
          <a:r>
            <a:rPr lang="es-CR" sz="1400" dirty="0"/>
            <a:t>No es un supuesto válido de las ventajas absoluta y comparativa</a:t>
          </a:r>
        </a:p>
      </dgm:t>
    </dgm:pt>
    <dgm:pt modelId="{5EFE362E-1FEE-415B-93DF-B1C7117D2EC9}" type="parTrans" cxnId="{8DEF28E4-5E89-4051-A12E-21A616E77324}">
      <dgm:prSet/>
      <dgm:spPr/>
      <dgm:t>
        <a:bodyPr/>
        <a:lstStyle/>
        <a:p>
          <a:endParaRPr lang="es-CR"/>
        </a:p>
      </dgm:t>
    </dgm:pt>
    <dgm:pt modelId="{B33F0170-29D0-4590-83FF-30F127BDE373}" type="sibTrans" cxnId="{8DEF28E4-5E89-4051-A12E-21A616E77324}">
      <dgm:prSet/>
      <dgm:spPr/>
      <dgm:t>
        <a:bodyPr/>
        <a:lstStyle/>
        <a:p>
          <a:endParaRPr lang="es-CR"/>
        </a:p>
      </dgm:t>
    </dgm:pt>
    <dgm:pt modelId="{BC46B8A4-2AFA-4250-AF27-3E7458E6FAE2}">
      <dgm:prSet custT="1"/>
      <dgm:spPr/>
      <dgm:t>
        <a:bodyPr/>
        <a:lstStyle/>
        <a:p>
          <a:r>
            <a:rPr lang="es-CR" sz="2000"/>
            <a:t>Eficiencia económica </a:t>
          </a:r>
        </a:p>
      </dgm:t>
    </dgm:pt>
    <dgm:pt modelId="{C3A2D1C7-2A40-485C-B095-9EC090E1F53D}" type="parTrans" cxnId="{3D3B7BAA-C50E-48B7-83B1-433A3B9A2835}">
      <dgm:prSet/>
      <dgm:spPr/>
      <dgm:t>
        <a:bodyPr/>
        <a:lstStyle/>
        <a:p>
          <a:endParaRPr lang="es-CR"/>
        </a:p>
      </dgm:t>
    </dgm:pt>
    <dgm:pt modelId="{1CD527CE-1D59-4ECE-8E63-46D805EA6BE3}" type="sibTrans" cxnId="{3D3B7BAA-C50E-48B7-83B1-433A3B9A2835}">
      <dgm:prSet/>
      <dgm:spPr/>
      <dgm:t>
        <a:bodyPr/>
        <a:lstStyle/>
        <a:p>
          <a:endParaRPr lang="es-CR"/>
        </a:p>
      </dgm:t>
    </dgm:pt>
    <dgm:pt modelId="{AA08F019-2DE8-41C1-9EEE-5B4ACDF66CCB}">
      <dgm:prSet custT="1"/>
      <dgm:spPr/>
      <dgm:t>
        <a:bodyPr/>
        <a:lstStyle/>
        <a:p>
          <a:r>
            <a:rPr lang="es-CR" sz="1400"/>
            <a:t>Los objetivos de los países pueden no limitarse a la</a:t>
          </a:r>
        </a:p>
      </dgm:t>
    </dgm:pt>
    <dgm:pt modelId="{0BA173D2-C075-49D1-B637-47267E066221}" type="parTrans" cxnId="{BAAE6696-DD96-405D-B5D3-A6AC34D94093}">
      <dgm:prSet/>
      <dgm:spPr/>
      <dgm:t>
        <a:bodyPr/>
        <a:lstStyle/>
        <a:p>
          <a:endParaRPr lang="es-CR"/>
        </a:p>
      </dgm:t>
    </dgm:pt>
    <dgm:pt modelId="{735F7862-F37B-434B-B337-EEBD22633E3F}" type="sibTrans" cxnId="{BAAE6696-DD96-405D-B5D3-A6AC34D94093}">
      <dgm:prSet/>
      <dgm:spPr/>
      <dgm:t>
        <a:bodyPr/>
        <a:lstStyle/>
        <a:p>
          <a:endParaRPr lang="es-CR"/>
        </a:p>
      </dgm:t>
    </dgm:pt>
    <dgm:pt modelId="{5957ECCF-0883-4593-8199-985D70B0BFFF}">
      <dgm:prSet custT="1"/>
      <dgm:spPr/>
      <dgm:t>
        <a:bodyPr/>
        <a:lstStyle/>
        <a:p>
          <a:r>
            <a:rPr lang="es-CR" sz="1400"/>
            <a:t>eficiencia económica.</a:t>
          </a:r>
        </a:p>
      </dgm:t>
    </dgm:pt>
    <dgm:pt modelId="{2FFE2498-E989-4FF2-BF67-96F5CBAB5442}" type="parTrans" cxnId="{A79F7E1B-DB9D-48A1-AF0B-E79F1D3FE57D}">
      <dgm:prSet/>
      <dgm:spPr/>
      <dgm:t>
        <a:bodyPr/>
        <a:lstStyle/>
        <a:p>
          <a:endParaRPr lang="es-CR"/>
        </a:p>
      </dgm:t>
    </dgm:pt>
    <dgm:pt modelId="{E2603148-08AF-4B20-BB89-2E85AF03064F}" type="sibTrans" cxnId="{A79F7E1B-DB9D-48A1-AF0B-E79F1D3FE57D}">
      <dgm:prSet/>
      <dgm:spPr/>
      <dgm:t>
        <a:bodyPr/>
        <a:lstStyle/>
        <a:p>
          <a:endParaRPr lang="es-CR"/>
        </a:p>
      </dgm:t>
    </dgm:pt>
    <dgm:pt modelId="{0B3589F9-8203-4DAB-BB8B-CD8432549273}">
      <dgm:prSet custT="1"/>
      <dgm:spPr/>
      <dgm:t>
        <a:bodyPr/>
        <a:lstStyle/>
        <a:p>
          <a:r>
            <a:rPr lang="es-CR" sz="2000"/>
            <a:t>División de ganancias </a:t>
          </a:r>
        </a:p>
      </dgm:t>
    </dgm:pt>
    <dgm:pt modelId="{D54E9F37-3DBF-4343-B3A8-A0C2217F2375}" type="parTrans" cxnId="{38CB722C-F891-42F6-8D54-263A41FBC3BD}">
      <dgm:prSet/>
      <dgm:spPr/>
      <dgm:t>
        <a:bodyPr/>
        <a:lstStyle/>
        <a:p>
          <a:endParaRPr lang="es-CR"/>
        </a:p>
      </dgm:t>
    </dgm:pt>
    <dgm:pt modelId="{D4E5806A-6A0E-43A1-8AA9-A13359A1D9A0}" type="sibTrans" cxnId="{38CB722C-F891-42F6-8D54-263A41FBC3BD}">
      <dgm:prSet/>
      <dgm:spPr/>
      <dgm:t>
        <a:bodyPr/>
        <a:lstStyle/>
        <a:p>
          <a:endParaRPr lang="es-CR"/>
        </a:p>
      </dgm:t>
    </dgm:pt>
    <dgm:pt modelId="{2A76E400-C0D5-44F3-8A24-6C7E31D98259}">
      <dgm:prSet custT="1"/>
      <dgm:spPr/>
      <dgm:t>
        <a:bodyPr/>
        <a:lstStyle/>
        <a:p>
          <a:r>
            <a:rPr lang="es-CR" sz="1400"/>
            <a:t>Aunque la especialización proporciona beneficios potenciales a todos los países que comercian, el  análisis anterior no indica cómo los países dividirán la producción aumentada.</a:t>
          </a:r>
        </a:p>
      </dgm:t>
    </dgm:pt>
    <dgm:pt modelId="{A69D3B00-29AC-452D-9A2E-E1389FCCAB2E}" type="parTrans" cxnId="{8A829B38-8199-4F25-B139-A1F3CB01E665}">
      <dgm:prSet/>
      <dgm:spPr/>
      <dgm:t>
        <a:bodyPr/>
        <a:lstStyle/>
        <a:p>
          <a:endParaRPr lang="es-CR"/>
        </a:p>
      </dgm:t>
    </dgm:pt>
    <dgm:pt modelId="{0FD90B22-6A41-4D23-B022-3AEE2ACB15B8}" type="sibTrans" cxnId="{8A829B38-8199-4F25-B139-A1F3CB01E665}">
      <dgm:prSet/>
      <dgm:spPr/>
      <dgm:t>
        <a:bodyPr/>
        <a:lstStyle/>
        <a:p>
          <a:endParaRPr lang="es-CR"/>
        </a:p>
      </dgm:t>
    </dgm:pt>
    <dgm:pt modelId="{22B8DC54-9F54-4485-81ED-5FB16A9CBC02}">
      <dgm:prSet custT="1"/>
      <dgm:spPr/>
      <dgm:t>
        <a:bodyPr/>
        <a:lstStyle/>
        <a:p>
          <a:r>
            <a:rPr lang="es-CR" sz="2000"/>
            <a:t>Dos países, dos productos </a:t>
          </a:r>
        </a:p>
      </dgm:t>
    </dgm:pt>
    <dgm:pt modelId="{3D55ED28-4226-4C4C-8A3F-EE8266A377A5}" type="parTrans" cxnId="{3AE7E258-FDCE-4D80-81B3-4292E395A8A8}">
      <dgm:prSet/>
      <dgm:spPr/>
      <dgm:t>
        <a:bodyPr/>
        <a:lstStyle/>
        <a:p>
          <a:endParaRPr lang="es-CR"/>
        </a:p>
      </dgm:t>
    </dgm:pt>
    <dgm:pt modelId="{7FD92F9E-02E4-44A5-9681-BB8B738D647B}" type="sibTrans" cxnId="{3AE7E258-FDCE-4D80-81B3-4292E395A8A8}">
      <dgm:prSet/>
      <dgm:spPr/>
      <dgm:t>
        <a:bodyPr/>
        <a:lstStyle/>
        <a:p>
          <a:endParaRPr lang="es-CR"/>
        </a:p>
      </dgm:t>
    </dgm:pt>
    <dgm:pt modelId="{87C562FD-4A3E-4001-8053-7459975142C3}">
      <dgm:prSet custT="1"/>
      <dgm:spPr/>
      <dgm:t>
        <a:bodyPr/>
        <a:lstStyle/>
        <a:p>
          <a:r>
            <a:rPr lang="es-CR" sz="1400"/>
            <a:t>Los economistas han aplicado el mismo razonamiento para demostrar las ventajas de la eficiencia en las relaciones comerciales entre múltiples países con múltiples productos.</a:t>
          </a:r>
        </a:p>
      </dgm:t>
    </dgm:pt>
    <dgm:pt modelId="{D9DA36E7-0398-4A6A-9D8E-6BC0FB15AC51}" type="parTrans" cxnId="{E6B5C2B1-35D4-470A-B0CC-F7001744A864}">
      <dgm:prSet/>
      <dgm:spPr/>
      <dgm:t>
        <a:bodyPr/>
        <a:lstStyle/>
        <a:p>
          <a:endParaRPr lang="es-CR"/>
        </a:p>
      </dgm:t>
    </dgm:pt>
    <dgm:pt modelId="{B458357E-2C46-4F28-8310-59718C258A04}" type="sibTrans" cxnId="{E6B5C2B1-35D4-470A-B0CC-F7001744A864}">
      <dgm:prSet/>
      <dgm:spPr/>
      <dgm:t>
        <a:bodyPr/>
        <a:lstStyle/>
        <a:p>
          <a:endParaRPr lang="es-CR"/>
        </a:p>
      </dgm:t>
    </dgm:pt>
    <dgm:pt modelId="{DE8877B5-203E-48D0-9CE2-C1E3BD611B59}">
      <dgm:prSet custT="1"/>
      <dgm:spPr/>
      <dgm:t>
        <a:bodyPr/>
        <a:lstStyle/>
        <a:p>
          <a:r>
            <a:rPr lang="es-CR" sz="2000"/>
            <a:t>Servicios </a:t>
          </a:r>
        </a:p>
      </dgm:t>
    </dgm:pt>
    <dgm:pt modelId="{4285B998-0693-4D07-AA09-AFEA110678A8}" type="parTrans" cxnId="{04F8E57C-7F85-40FA-9915-7F399DB60CCE}">
      <dgm:prSet/>
      <dgm:spPr/>
      <dgm:t>
        <a:bodyPr/>
        <a:lstStyle/>
        <a:p>
          <a:endParaRPr lang="es-CR"/>
        </a:p>
      </dgm:t>
    </dgm:pt>
    <dgm:pt modelId="{099D64B2-79F3-4205-BC0B-4A5C58F637E2}" type="sibTrans" cxnId="{04F8E57C-7F85-40FA-9915-7F399DB60CCE}">
      <dgm:prSet/>
      <dgm:spPr/>
      <dgm:t>
        <a:bodyPr/>
        <a:lstStyle/>
        <a:p>
          <a:endParaRPr lang="es-CR"/>
        </a:p>
      </dgm:t>
    </dgm:pt>
    <dgm:pt modelId="{76F90048-6A09-4C78-8BF2-F4BE735A2EAC}">
      <dgm:prSet custT="1"/>
      <dgm:spPr/>
      <dgm:t>
        <a:bodyPr/>
        <a:lstStyle/>
        <a:p>
          <a:r>
            <a:rPr lang="es-CR" sz="1400"/>
            <a:t>Las teorías de la ventaja absoluta y comparativa tienen que ver más con productos que con servicios.</a:t>
          </a:r>
        </a:p>
      </dgm:t>
    </dgm:pt>
    <dgm:pt modelId="{D6D2215B-549A-47E0-8DB6-0252298DA437}" type="parTrans" cxnId="{63410BEC-D73A-4E7A-B362-90D41DC5BD70}">
      <dgm:prSet/>
      <dgm:spPr/>
      <dgm:t>
        <a:bodyPr/>
        <a:lstStyle/>
        <a:p>
          <a:endParaRPr lang="es-CR"/>
        </a:p>
      </dgm:t>
    </dgm:pt>
    <dgm:pt modelId="{4993866F-D077-4CB9-98C0-6D04D844D39B}" type="sibTrans" cxnId="{63410BEC-D73A-4E7A-B362-90D41DC5BD70}">
      <dgm:prSet/>
      <dgm:spPr/>
      <dgm:t>
        <a:bodyPr/>
        <a:lstStyle/>
        <a:p>
          <a:endParaRPr lang="es-CR"/>
        </a:p>
      </dgm:t>
    </dgm:pt>
    <dgm:pt modelId="{E30870C9-6168-4E7B-871A-7B9B11A02021}">
      <dgm:prSet custT="1"/>
      <dgm:spPr/>
      <dgm:t>
        <a:bodyPr/>
        <a:lstStyle/>
        <a:p>
          <a:r>
            <a:rPr lang="es-CR" sz="2000"/>
            <a:t>Redes de producción </a:t>
          </a:r>
        </a:p>
      </dgm:t>
    </dgm:pt>
    <dgm:pt modelId="{B1DF1418-ABED-4172-B9A1-E81320CC0673}" type="parTrans" cxnId="{F5C49109-640D-4F43-9B59-ADED5CBEFDCC}">
      <dgm:prSet/>
      <dgm:spPr/>
      <dgm:t>
        <a:bodyPr/>
        <a:lstStyle/>
        <a:p>
          <a:endParaRPr lang="es-CR"/>
        </a:p>
      </dgm:t>
    </dgm:pt>
    <dgm:pt modelId="{B3CD0E2A-CDC6-4475-AB63-B6889DE23B44}" type="sibTrans" cxnId="{F5C49109-640D-4F43-9B59-ADED5CBEFDCC}">
      <dgm:prSet/>
      <dgm:spPr/>
      <dgm:t>
        <a:bodyPr/>
        <a:lstStyle/>
        <a:p>
          <a:endParaRPr lang="es-CR"/>
        </a:p>
      </dgm:t>
    </dgm:pt>
    <dgm:pt modelId="{808B7CDF-F1AA-4DDF-8D77-4016D8E77877}">
      <dgm:prSet custT="1"/>
      <dgm:spPr/>
      <dgm:t>
        <a:bodyPr/>
        <a:lstStyle/>
        <a:p>
          <a:r>
            <a:rPr lang="es-CR" sz="1400" dirty="0"/>
            <a:t>Ambas teorías se ocupan del intercambio de un producto por otro. Cada vez más se observan divisiones por componente y función: red de la cadena de valor de una empresa.</a:t>
          </a:r>
        </a:p>
      </dgm:t>
    </dgm:pt>
    <dgm:pt modelId="{8447CD5B-0109-47EE-A6FD-06A147D684FD}" type="parTrans" cxnId="{6DE7A24C-46C8-4CCD-A6CD-34ED58F19CE9}">
      <dgm:prSet/>
      <dgm:spPr/>
      <dgm:t>
        <a:bodyPr/>
        <a:lstStyle/>
        <a:p>
          <a:endParaRPr lang="es-CR"/>
        </a:p>
      </dgm:t>
    </dgm:pt>
    <dgm:pt modelId="{43F2F9A8-4AC6-4D96-827D-8FB1C7E152EB}" type="sibTrans" cxnId="{6DE7A24C-46C8-4CCD-A6CD-34ED58F19CE9}">
      <dgm:prSet/>
      <dgm:spPr/>
      <dgm:t>
        <a:bodyPr/>
        <a:lstStyle/>
        <a:p>
          <a:endParaRPr lang="es-CR"/>
        </a:p>
      </dgm:t>
    </dgm:pt>
    <dgm:pt modelId="{9E0A1F97-9454-4B8B-BE1A-7903DABAE511}" type="pres">
      <dgm:prSet presAssocID="{9664FBB7-F147-473A-AC1E-D6074D558599}" presName="Name0" presStyleCnt="0">
        <dgm:presLayoutVars>
          <dgm:dir/>
          <dgm:animLvl val="lvl"/>
          <dgm:resizeHandles val="exact"/>
        </dgm:presLayoutVars>
      </dgm:prSet>
      <dgm:spPr/>
    </dgm:pt>
    <dgm:pt modelId="{EC60ED4E-7321-4CB6-9EE4-7068AD564771}" type="pres">
      <dgm:prSet presAssocID="{50336678-EDB3-4A4E-92C7-65B2B9590A9C}" presName="linNode" presStyleCnt="0"/>
      <dgm:spPr/>
    </dgm:pt>
    <dgm:pt modelId="{FD6DA1A5-FCDD-485A-BA78-466E11EA8479}" type="pres">
      <dgm:prSet presAssocID="{50336678-EDB3-4A4E-92C7-65B2B9590A9C}" presName="parentText" presStyleLbl="node1" presStyleIdx="0" presStyleCnt="6">
        <dgm:presLayoutVars>
          <dgm:chMax val="1"/>
          <dgm:bulletEnabled val="1"/>
        </dgm:presLayoutVars>
      </dgm:prSet>
      <dgm:spPr/>
    </dgm:pt>
    <dgm:pt modelId="{1B9B95A5-3A5E-4EB5-AE06-71551489E128}" type="pres">
      <dgm:prSet presAssocID="{50336678-EDB3-4A4E-92C7-65B2B9590A9C}" presName="descendantText" presStyleLbl="alignAccFollowNode1" presStyleIdx="0" presStyleCnt="6">
        <dgm:presLayoutVars>
          <dgm:bulletEnabled val="1"/>
        </dgm:presLayoutVars>
      </dgm:prSet>
      <dgm:spPr/>
    </dgm:pt>
    <dgm:pt modelId="{D74FA4EA-10CF-4206-8999-3B187AEB66EE}" type="pres">
      <dgm:prSet presAssocID="{2C5A8BFF-7F7A-48A4-8DE8-1B32CF18C92D}" presName="sp" presStyleCnt="0"/>
      <dgm:spPr/>
    </dgm:pt>
    <dgm:pt modelId="{A27A2681-16CF-4AAD-B1CD-33A6BB7BE06F}" type="pres">
      <dgm:prSet presAssocID="{BC46B8A4-2AFA-4250-AF27-3E7458E6FAE2}" presName="linNode" presStyleCnt="0"/>
      <dgm:spPr/>
    </dgm:pt>
    <dgm:pt modelId="{2E83DF87-1705-46FB-8BEA-5029002DAD92}" type="pres">
      <dgm:prSet presAssocID="{BC46B8A4-2AFA-4250-AF27-3E7458E6FAE2}" presName="parentText" presStyleLbl="node1" presStyleIdx="1" presStyleCnt="6">
        <dgm:presLayoutVars>
          <dgm:chMax val="1"/>
          <dgm:bulletEnabled val="1"/>
        </dgm:presLayoutVars>
      </dgm:prSet>
      <dgm:spPr/>
    </dgm:pt>
    <dgm:pt modelId="{5A27BB8A-697F-4BC7-996B-F15B9FE5A62F}" type="pres">
      <dgm:prSet presAssocID="{BC46B8A4-2AFA-4250-AF27-3E7458E6FAE2}" presName="descendantText" presStyleLbl="alignAccFollowNode1" presStyleIdx="1" presStyleCnt="6">
        <dgm:presLayoutVars>
          <dgm:bulletEnabled val="1"/>
        </dgm:presLayoutVars>
      </dgm:prSet>
      <dgm:spPr/>
    </dgm:pt>
    <dgm:pt modelId="{B76E2CFF-2399-4D3C-AA84-CEE7E1AFAC7A}" type="pres">
      <dgm:prSet presAssocID="{1CD527CE-1D59-4ECE-8E63-46D805EA6BE3}" presName="sp" presStyleCnt="0"/>
      <dgm:spPr/>
    </dgm:pt>
    <dgm:pt modelId="{ABEC6FE3-27FF-4305-B541-E54E3F136F5D}" type="pres">
      <dgm:prSet presAssocID="{0B3589F9-8203-4DAB-BB8B-CD8432549273}" presName="linNode" presStyleCnt="0"/>
      <dgm:spPr/>
    </dgm:pt>
    <dgm:pt modelId="{4200A871-EA55-47F9-BA04-FF64D0F128DE}" type="pres">
      <dgm:prSet presAssocID="{0B3589F9-8203-4DAB-BB8B-CD8432549273}" presName="parentText" presStyleLbl="node1" presStyleIdx="2" presStyleCnt="6">
        <dgm:presLayoutVars>
          <dgm:chMax val="1"/>
          <dgm:bulletEnabled val="1"/>
        </dgm:presLayoutVars>
      </dgm:prSet>
      <dgm:spPr/>
    </dgm:pt>
    <dgm:pt modelId="{51EEAFB1-F681-43FF-A050-971371577F14}" type="pres">
      <dgm:prSet presAssocID="{0B3589F9-8203-4DAB-BB8B-CD8432549273}" presName="descendantText" presStyleLbl="alignAccFollowNode1" presStyleIdx="2" presStyleCnt="6">
        <dgm:presLayoutVars>
          <dgm:bulletEnabled val="1"/>
        </dgm:presLayoutVars>
      </dgm:prSet>
      <dgm:spPr/>
    </dgm:pt>
    <dgm:pt modelId="{714346AE-49AB-4E8D-BAC9-62E9FBE562D5}" type="pres">
      <dgm:prSet presAssocID="{D4E5806A-6A0E-43A1-8AA9-A13359A1D9A0}" presName="sp" presStyleCnt="0"/>
      <dgm:spPr/>
    </dgm:pt>
    <dgm:pt modelId="{614FF944-76AB-4DEF-A50F-F1848733E2E8}" type="pres">
      <dgm:prSet presAssocID="{22B8DC54-9F54-4485-81ED-5FB16A9CBC02}" presName="linNode" presStyleCnt="0"/>
      <dgm:spPr/>
    </dgm:pt>
    <dgm:pt modelId="{392DB828-0368-49B6-B26A-CD023A6F7FF1}" type="pres">
      <dgm:prSet presAssocID="{22B8DC54-9F54-4485-81ED-5FB16A9CBC02}" presName="parentText" presStyleLbl="node1" presStyleIdx="3" presStyleCnt="6">
        <dgm:presLayoutVars>
          <dgm:chMax val="1"/>
          <dgm:bulletEnabled val="1"/>
        </dgm:presLayoutVars>
      </dgm:prSet>
      <dgm:spPr/>
    </dgm:pt>
    <dgm:pt modelId="{76D2F4E2-58DC-48A8-93BA-C0E2A6952DEA}" type="pres">
      <dgm:prSet presAssocID="{22B8DC54-9F54-4485-81ED-5FB16A9CBC02}" presName="descendantText" presStyleLbl="alignAccFollowNode1" presStyleIdx="3" presStyleCnt="6">
        <dgm:presLayoutVars>
          <dgm:bulletEnabled val="1"/>
        </dgm:presLayoutVars>
      </dgm:prSet>
      <dgm:spPr/>
    </dgm:pt>
    <dgm:pt modelId="{DE34AC5F-390B-47AA-98EE-5482B138747E}" type="pres">
      <dgm:prSet presAssocID="{7FD92F9E-02E4-44A5-9681-BB8B738D647B}" presName="sp" presStyleCnt="0"/>
      <dgm:spPr/>
    </dgm:pt>
    <dgm:pt modelId="{0035F13C-00DF-468F-A85B-808F6DCDF90A}" type="pres">
      <dgm:prSet presAssocID="{DE8877B5-203E-48D0-9CE2-C1E3BD611B59}" presName="linNode" presStyleCnt="0"/>
      <dgm:spPr/>
    </dgm:pt>
    <dgm:pt modelId="{1B2825D2-E7C3-4E86-A568-B3C592E4A24B}" type="pres">
      <dgm:prSet presAssocID="{DE8877B5-203E-48D0-9CE2-C1E3BD611B59}" presName="parentText" presStyleLbl="node1" presStyleIdx="4" presStyleCnt="6">
        <dgm:presLayoutVars>
          <dgm:chMax val="1"/>
          <dgm:bulletEnabled val="1"/>
        </dgm:presLayoutVars>
      </dgm:prSet>
      <dgm:spPr/>
    </dgm:pt>
    <dgm:pt modelId="{109805C5-D2E2-47DC-89A1-3B4F60DAB5C7}" type="pres">
      <dgm:prSet presAssocID="{DE8877B5-203E-48D0-9CE2-C1E3BD611B59}" presName="descendantText" presStyleLbl="alignAccFollowNode1" presStyleIdx="4" presStyleCnt="6">
        <dgm:presLayoutVars>
          <dgm:bulletEnabled val="1"/>
        </dgm:presLayoutVars>
      </dgm:prSet>
      <dgm:spPr/>
    </dgm:pt>
    <dgm:pt modelId="{12C154F2-036F-4282-98FB-0C9A457B9042}" type="pres">
      <dgm:prSet presAssocID="{099D64B2-79F3-4205-BC0B-4A5C58F637E2}" presName="sp" presStyleCnt="0"/>
      <dgm:spPr/>
    </dgm:pt>
    <dgm:pt modelId="{05791BBF-51E4-43C9-89D7-4ECEF021E16D}" type="pres">
      <dgm:prSet presAssocID="{E30870C9-6168-4E7B-871A-7B9B11A02021}" presName="linNode" presStyleCnt="0"/>
      <dgm:spPr/>
    </dgm:pt>
    <dgm:pt modelId="{1970B59C-767E-4FFE-8BF1-A4E2B6FBDA72}" type="pres">
      <dgm:prSet presAssocID="{E30870C9-6168-4E7B-871A-7B9B11A02021}" presName="parentText" presStyleLbl="node1" presStyleIdx="5" presStyleCnt="6">
        <dgm:presLayoutVars>
          <dgm:chMax val="1"/>
          <dgm:bulletEnabled val="1"/>
        </dgm:presLayoutVars>
      </dgm:prSet>
      <dgm:spPr/>
    </dgm:pt>
    <dgm:pt modelId="{C2F58CC1-FD77-4F0C-A69C-CD3182517AA8}" type="pres">
      <dgm:prSet presAssocID="{E30870C9-6168-4E7B-871A-7B9B11A02021}" presName="descendantText" presStyleLbl="alignAccFollowNode1" presStyleIdx="5" presStyleCnt="6">
        <dgm:presLayoutVars>
          <dgm:bulletEnabled val="1"/>
        </dgm:presLayoutVars>
      </dgm:prSet>
      <dgm:spPr/>
    </dgm:pt>
  </dgm:ptLst>
  <dgm:cxnLst>
    <dgm:cxn modelId="{F5C49109-640D-4F43-9B59-ADED5CBEFDCC}" srcId="{9664FBB7-F147-473A-AC1E-D6074D558599}" destId="{E30870C9-6168-4E7B-871A-7B9B11A02021}" srcOrd="5" destOrd="0" parTransId="{B1DF1418-ABED-4172-B9A1-E81320CC0673}" sibTransId="{B3CD0E2A-CDC6-4475-AB63-B6889DE23B44}"/>
    <dgm:cxn modelId="{06B9CE14-15D7-4344-A592-207795615455}" type="presOf" srcId="{2A76E400-C0D5-44F3-8A24-6C7E31D98259}" destId="{51EEAFB1-F681-43FF-A050-971371577F14}" srcOrd="0" destOrd="0" presId="urn:microsoft.com/office/officeart/2005/8/layout/vList5"/>
    <dgm:cxn modelId="{B64BE314-BF91-4305-B711-743A4790F9B9}" type="presOf" srcId="{50336678-EDB3-4A4E-92C7-65B2B9590A9C}" destId="{FD6DA1A5-FCDD-485A-BA78-466E11EA8479}" srcOrd="0" destOrd="0" presId="urn:microsoft.com/office/officeart/2005/8/layout/vList5"/>
    <dgm:cxn modelId="{A79F7E1B-DB9D-48A1-AF0B-E79F1D3FE57D}" srcId="{BC46B8A4-2AFA-4250-AF27-3E7458E6FAE2}" destId="{5957ECCF-0883-4593-8199-985D70B0BFFF}" srcOrd="1" destOrd="0" parTransId="{2FFE2498-E989-4FF2-BF67-96F5CBAB5442}" sibTransId="{E2603148-08AF-4B20-BB89-2E85AF03064F}"/>
    <dgm:cxn modelId="{38CB722C-F891-42F6-8D54-263A41FBC3BD}" srcId="{9664FBB7-F147-473A-AC1E-D6074D558599}" destId="{0B3589F9-8203-4DAB-BB8B-CD8432549273}" srcOrd="2" destOrd="0" parTransId="{D54E9F37-3DBF-4343-B3A8-A0C2217F2375}" sibTransId="{D4E5806A-6A0E-43A1-8AA9-A13359A1D9A0}"/>
    <dgm:cxn modelId="{63326F2D-B71B-44D0-82E5-B0DD2DCB8C08}" type="presOf" srcId="{BC46B8A4-2AFA-4250-AF27-3E7458E6FAE2}" destId="{2E83DF87-1705-46FB-8BEA-5029002DAD92}" srcOrd="0" destOrd="0" presId="urn:microsoft.com/office/officeart/2005/8/layout/vList5"/>
    <dgm:cxn modelId="{21433C30-AABE-4DE8-8CC4-CEE1B515F2C7}" type="presOf" srcId="{DE8877B5-203E-48D0-9CE2-C1E3BD611B59}" destId="{1B2825D2-E7C3-4E86-A568-B3C592E4A24B}" srcOrd="0" destOrd="0" presId="urn:microsoft.com/office/officeart/2005/8/layout/vList5"/>
    <dgm:cxn modelId="{8A829B38-8199-4F25-B139-A1F3CB01E665}" srcId="{0B3589F9-8203-4DAB-BB8B-CD8432549273}" destId="{2A76E400-C0D5-44F3-8A24-6C7E31D98259}" srcOrd="0" destOrd="0" parTransId="{A69D3B00-29AC-452D-9A2E-E1389FCCAB2E}" sibTransId="{0FD90B22-6A41-4D23-B022-3AEE2ACB15B8}"/>
    <dgm:cxn modelId="{8384275E-BAD6-49F2-BB56-EA8FC917A046}" type="presOf" srcId="{9664FBB7-F147-473A-AC1E-D6074D558599}" destId="{9E0A1F97-9454-4B8B-BE1A-7903DABAE511}" srcOrd="0" destOrd="0" presId="urn:microsoft.com/office/officeart/2005/8/layout/vList5"/>
    <dgm:cxn modelId="{AE1E0D64-0E9F-41E5-8239-5638CA97CB38}" type="presOf" srcId="{5957ECCF-0883-4593-8199-985D70B0BFFF}" destId="{5A27BB8A-697F-4BC7-996B-F15B9FE5A62F}" srcOrd="0" destOrd="1" presId="urn:microsoft.com/office/officeart/2005/8/layout/vList5"/>
    <dgm:cxn modelId="{7AAF6664-1BFB-4436-80AE-B86060FD8681}" type="presOf" srcId="{22B8DC54-9F54-4485-81ED-5FB16A9CBC02}" destId="{392DB828-0368-49B6-B26A-CD023A6F7FF1}" srcOrd="0" destOrd="0" presId="urn:microsoft.com/office/officeart/2005/8/layout/vList5"/>
    <dgm:cxn modelId="{E2479067-1956-4B0D-9BDA-4433A92A3B0C}" type="presOf" srcId="{808B7CDF-F1AA-4DDF-8D77-4016D8E77877}" destId="{C2F58CC1-FD77-4F0C-A69C-CD3182517AA8}" srcOrd="0" destOrd="0" presId="urn:microsoft.com/office/officeart/2005/8/layout/vList5"/>
    <dgm:cxn modelId="{6DE7A24C-46C8-4CCD-A6CD-34ED58F19CE9}" srcId="{E30870C9-6168-4E7B-871A-7B9B11A02021}" destId="{808B7CDF-F1AA-4DDF-8D77-4016D8E77877}" srcOrd="0" destOrd="0" parTransId="{8447CD5B-0109-47EE-A6FD-06A147D684FD}" sibTransId="{43F2F9A8-4AC6-4D96-827D-8FB1C7E152EB}"/>
    <dgm:cxn modelId="{3AE7E258-FDCE-4D80-81B3-4292E395A8A8}" srcId="{9664FBB7-F147-473A-AC1E-D6074D558599}" destId="{22B8DC54-9F54-4485-81ED-5FB16A9CBC02}" srcOrd="3" destOrd="0" parTransId="{3D55ED28-4226-4C4C-8A3F-EE8266A377A5}" sibTransId="{7FD92F9E-02E4-44A5-9681-BB8B738D647B}"/>
    <dgm:cxn modelId="{617E2B7A-F685-466E-A4EC-4B435EBFFA6B}" type="presOf" srcId="{9AB56B45-68B8-4055-AEF2-0AE293421852}" destId="{1B9B95A5-3A5E-4EB5-AE06-71551489E128}" srcOrd="0" destOrd="0" presId="urn:microsoft.com/office/officeart/2005/8/layout/vList5"/>
    <dgm:cxn modelId="{93CD557B-1B8A-4728-8B07-71798F67AE31}" type="presOf" srcId="{87C562FD-4A3E-4001-8053-7459975142C3}" destId="{76D2F4E2-58DC-48A8-93BA-C0E2A6952DEA}" srcOrd="0" destOrd="0" presId="urn:microsoft.com/office/officeart/2005/8/layout/vList5"/>
    <dgm:cxn modelId="{04F8E57C-7F85-40FA-9915-7F399DB60CCE}" srcId="{9664FBB7-F147-473A-AC1E-D6074D558599}" destId="{DE8877B5-203E-48D0-9CE2-C1E3BD611B59}" srcOrd="4" destOrd="0" parTransId="{4285B998-0693-4D07-AA09-AFEA110678A8}" sibTransId="{099D64B2-79F3-4205-BC0B-4A5C58F637E2}"/>
    <dgm:cxn modelId="{E77BA48A-074C-4164-9AED-B03EB75F1BBE}" type="presOf" srcId="{0B3589F9-8203-4DAB-BB8B-CD8432549273}" destId="{4200A871-EA55-47F9-BA04-FF64D0F128DE}" srcOrd="0" destOrd="0" presId="urn:microsoft.com/office/officeart/2005/8/layout/vList5"/>
    <dgm:cxn modelId="{BAAE6696-DD96-405D-B5D3-A6AC34D94093}" srcId="{BC46B8A4-2AFA-4250-AF27-3E7458E6FAE2}" destId="{AA08F019-2DE8-41C1-9EEE-5B4ACDF66CCB}" srcOrd="0" destOrd="0" parTransId="{0BA173D2-C075-49D1-B637-47267E066221}" sibTransId="{735F7862-F37B-434B-B337-EEBD22633E3F}"/>
    <dgm:cxn modelId="{F7AD94A6-38AB-4899-A209-EA24997D619C}" type="presOf" srcId="{AA08F019-2DE8-41C1-9EEE-5B4ACDF66CCB}" destId="{5A27BB8A-697F-4BC7-996B-F15B9FE5A62F}" srcOrd="0" destOrd="0" presId="urn:microsoft.com/office/officeart/2005/8/layout/vList5"/>
    <dgm:cxn modelId="{3D3B7BAA-C50E-48B7-83B1-433A3B9A2835}" srcId="{9664FBB7-F147-473A-AC1E-D6074D558599}" destId="{BC46B8A4-2AFA-4250-AF27-3E7458E6FAE2}" srcOrd="1" destOrd="0" parTransId="{C3A2D1C7-2A40-485C-B095-9EC090E1F53D}" sibTransId="{1CD527CE-1D59-4ECE-8E63-46D805EA6BE3}"/>
    <dgm:cxn modelId="{59BEA8AC-6C6E-474B-828C-83204F53CBFA}" type="presOf" srcId="{76F90048-6A09-4C78-8BF2-F4BE735A2EAC}" destId="{109805C5-D2E2-47DC-89A1-3B4F60DAB5C7}" srcOrd="0" destOrd="0" presId="urn:microsoft.com/office/officeart/2005/8/layout/vList5"/>
    <dgm:cxn modelId="{E6B5C2B1-35D4-470A-B0CC-F7001744A864}" srcId="{22B8DC54-9F54-4485-81ED-5FB16A9CBC02}" destId="{87C562FD-4A3E-4001-8053-7459975142C3}" srcOrd="0" destOrd="0" parTransId="{D9DA36E7-0398-4A6A-9D8E-6BC0FB15AC51}" sibTransId="{B458357E-2C46-4F28-8310-59718C258A04}"/>
    <dgm:cxn modelId="{EB14D2B9-8AE1-437C-807F-751AC935F21C}" srcId="{9664FBB7-F147-473A-AC1E-D6074D558599}" destId="{50336678-EDB3-4A4E-92C7-65B2B9590A9C}" srcOrd="0" destOrd="0" parTransId="{CEFDDBD1-A676-4AF2-B901-514F0A230737}" sibTransId="{2C5A8BFF-7F7A-48A4-8DE8-1B32CF18C92D}"/>
    <dgm:cxn modelId="{A60644DE-63A2-4125-8453-7394A4597C43}" type="presOf" srcId="{E30870C9-6168-4E7B-871A-7B9B11A02021}" destId="{1970B59C-767E-4FFE-8BF1-A4E2B6FBDA72}" srcOrd="0" destOrd="0" presId="urn:microsoft.com/office/officeart/2005/8/layout/vList5"/>
    <dgm:cxn modelId="{8DEF28E4-5E89-4051-A12E-21A616E77324}" srcId="{50336678-EDB3-4A4E-92C7-65B2B9590A9C}" destId="{9AB56B45-68B8-4055-AEF2-0AE293421852}" srcOrd="0" destOrd="0" parTransId="{5EFE362E-1FEE-415B-93DF-B1C7117D2EC9}" sibTransId="{B33F0170-29D0-4590-83FF-30F127BDE373}"/>
    <dgm:cxn modelId="{63410BEC-D73A-4E7A-B362-90D41DC5BD70}" srcId="{DE8877B5-203E-48D0-9CE2-C1E3BD611B59}" destId="{76F90048-6A09-4C78-8BF2-F4BE735A2EAC}" srcOrd="0" destOrd="0" parTransId="{D6D2215B-549A-47E0-8DB6-0252298DA437}" sibTransId="{4993866F-D077-4CB9-98C0-6D04D844D39B}"/>
    <dgm:cxn modelId="{BA5352C8-B720-483C-BFF1-33B7C7855B25}" type="presParOf" srcId="{9E0A1F97-9454-4B8B-BE1A-7903DABAE511}" destId="{EC60ED4E-7321-4CB6-9EE4-7068AD564771}" srcOrd="0" destOrd="0" presId="urn:microsoft.com/office/officeart/2005/8/layout/vList5"/>
    <dgm:cxn modelId="{F04C2C1B-055F-49EB-BC1C-E10E4A6E0E7F}" type="presParOf" srcId="{EC60ED4E-7321-4CB6-9EE4-7068AD564771}" destId="{FD6DA1A5-FCDD-485A-BA78-466E11EA8479}" srcOrd="0" destOrd="0" presId="urn:microsoft.com/office/officeart/2005/8/layout/vList5"/>
    <dgm:cxn modelId="{F4C48A30-992C-4191-ABDE-863BD8E08D1B}" type="presParOf" srcId="{EC60ED4E-7321-4CB6-9EE4-7068AD564771}" destId="{1B9B95A5-3A5E-4EB5-AE06-71551489E128}" srcOrd="1" destOrd="0" presId="urn:microsoft.com/office/officeart/2005/8/layout/vList5"/>
    <dgm:cxn modelId="{61E47765-5712-4C07-9584-890F71FAFE86}" type="presParOf" srcId="{9E0A1F97-9454-4B8B-BE1A-7903DABAE511}" destId="{D74FA4EA-10CF-4206-8999-3B187AEB66EE}" srcOrd="1" destOrd="0" presId="urn:microsoft.com/office/officeart/2005/8/layout/vList5"/>
    <dgm:cxn modelId="{6AA7AA43-E773-4D57-80D0-5F74A81FE067}" type="presParOf" srcId="{9E0A1F97-9454-4B8B-BE1A-7903DABAE511}" destId="{A27A2681-16CF-4AAD-B1CD-33A6BB7BE06F}" srcOrd="2" destOrd="0" presId="urn:microsoft.com/office/officeart/2005/8/layout/vList5"/>
    <dgm:cxn modelId="{EDC00161-C085-4412-A033-85FDC331FDE4}" type="presParOf" srcId="{A27A2681-16CF-4AAD-B1CD-33A6BB7BE06F}" destId="{2E83DF87-1705-46FB-8BEA-5029002DAD92}" srcOrd="0" destOrd="0" presId="urn:microsoft.com/office/officeart/2005/8/layout/vList5"/>
    <dgm:cxn modelId="{638409D0-65E2-4EB5-8F4A-865245D2F5E4}" type="presParOf" srcId="{A27A2681-16CF-4AAD-B1CD-33A6BB7BE06F}" destId="{5A27BB8A-697F-4BC7-996B-F15B9FE5A62F}" srcOrd="1" destOrd="0" presId="urn:microsoft.com/office/officeart/2005/8/layout/vList5"/>
    <dgm:cxn modelId="{2048FE02-EB39-4C5C-8C9E-A9181CF11968}" type="presParOf" srcId="{9E0A1F97-9454-4B8B-BE1A-7903DABAE511}" destId="{B76E2CFF-2399-4D3C-AA84-CEE7E1AFAC7A}" srcOrd="3" destOrd="0" presId="urn:microsoft.com/office/officeart/2005/8/layout/vList5"/>
    <dgm:cxn modelId="{FB5CD044-ED23-43FF-B9E0-20BBCE5707CE}" type="presParOf" srcId="{9E0A1F97-9454-4B8B-BE1A-7903DABAE511}" destId="{ABEC6FE3-27FF-4305-B541-E54E3F136F5D}" srcOrd="4" destOrd="0" presId="urn:microsoft.com/office/officeart/2005/8/layout/vList5"/>
    <dgm:cxn modelId="{6763A645-E203-442A-8BA5-95FDE74C4CF5}" type="presParOf" srcId="{ABEC6FE3-27FF-4305-B541-E54E3F136F5D}" destId="{4200A871-EA55-47F9-BA04-FF64D0F128DE}" srcOrd="0" destOrd="0" presId="urn:microsoft.com/office/officeart/2005/8/layout/vList5"/>
    <dgm:cxn modelId="{83205357-39B0-44E6-B06E-20BFF349EBD8}" type="presParOf" srcId="{ABEC6FE3-27FF-4305-B541-E54E3F136F5D}" destId="{51EEAFB1-F681-43FF-A050-971371577F14}" srcOrd="1" destOrd="0" presId="urn:microsoft.com/office/officeart/2005/8/layout/vList5"/>
    <dgm:cxn modelId="{BB7366F2-B98A-4524-BDC2-90B0183855AA}" type="presParOf" srcId="{9E0A1F97-9454-4B8B-BE1A-7903DABAE511}" destId="{714346AE-49AB-4E8D-BAC9-62E9FBE562D5}" srcOrd="5" destOrd="0" presId="urn:microsoft.com/office/officeart/2005/8/layout/vList5"/>
    <dgm:cxn modelId="{CADD39BD-DFB7-414E-8DCE-55CAE0045ED6}" type="presParOf" srcId="{9E0A1F97-9454-4B8B-BE1A-7903DABAE511}" destId="{614FF944-76AB-4DEF-A50F-F1848733E2E8}" srcOrd="6" destOrd="0" presId="urn:microsoft.com/office/officeart/2005/8/layout/vList5"/>
    <dgm:cxn modelId="{5B8815D6-9803-4C1B-99E2-7C42F3F0220C}" type="presParOf" srcId="{614FF944-76AB-4DEF-A50F-F1848733E2E8}" destId="{392DB828-0368-49B6-B26A-CD023A6F7FF1}" srcOrd="0" destOrd="0" presId="urn:microsoft.com/office/officeart/2005/8/layout/vList5"/>
    <dgm:cxn modelId="{111D4028-C3CD-46F5-BDEA-755D15FC134E}" type="presParOf" srcId="{614FF944-76AB-4DEF-A50F-F1848733E2E8}" destId="{76D2F4E2-58DC-48A8-93BA-C0E2A6952DEA}" srcOrd="1" destOrd="0" presId="urn:microsoft.com/office/officeart/2005/8/layout/vList5"/>
    <dgm:cxn modelId="{A94E1251-19CA-4259-BAF0-F3FDA64CE750}" type="presParOf" srcId="{9E0A1F97-9454-4B8B-BE1A-7903DABAE511}" destId="{DE34AC5F-390B-47AA-98EE-5482B138747E}" srcOrd="7" destOrd="0" presId="urn:microsoft.com/office/officeart/2005/8/layout/vList5"/>
    <dgm:cxn modelId="{B3A7A570-A76F-4497-91D4-6819942D0AB6}" type="presParOf" srcId="{9E0A1F97-9454-4B8B-BE1A-7903DABAE511}" destId="{0035F13C-00DF-468F-A85B-808F6DCDF90A}" srcOrd="8" destOrd="0" presId="urn:microsoft.com/office/officeart/2005/8/layout/vList5"/>
    <dgm:cxn modelId="{70250E43-DC6F-42A0-A9AA-E249F06DD836}" type="presParOf" srcId="{0035F13C-00DF-468F-A85B-808F6DCDF90A}" destId="{1B2825D2-E7C3-4E86-A568-B3C592E4A24B}" srcOrd="0" destOrd="0" presId="urn:microsoft.com/office/officeart/2005/8/layout/vList5"/>
    <dgm:cxn modelId="{99714D8B-43D4-4A03-979D-0315B027375D}" type="presParOf" srcId="{0035F13C-00DF-468F-A85B-808F6DCDF90A}" destId="{109805C5-D2E2-47DC-89A1-3B4F60DAB5C7}" srcOrd="1" destOrd="0" presId="urn:microsoft.com/office/officeart/2005/8/layout/vList5"/>
    <dgm:cxn modelId="{6FC4E453-1294-4B47-8E70-D2FC5B038735}" type="presParOf" srcId="{9E0A1F97-9454-4B8B-BE1A-7903DABAE511}" destId="{12C154F2-036F-4282-98FB-0C9A457B9042}" srcOrd="9" destOrd="0" presId="urn:microsoft.com/office/officeart/2005/8/layout/vList5"/>
    <dgm:cxn modelId="{2CC00381-6314-43E6-9EFB-A218F7E54A53}" type="presParOf" srcId="{9E0A1F97-9454-4B8B-BE1A-7903DABAE511}" destId="{05791BBF-51E4-43C9-89D7-4ECEF021E16D}" srcOrd="10" destOrd="0" presId="urn:microsoft.com/office/officeart/2005/8/layout/vList5"/>
    <dgm:cxn modelId="{56AF6E04-5D54-49A1-82DD-2D823C7877B6}" type="presParOf" srcId="{05791BBF-51E4-43C9-89D7-4ECEF021E16D}" destId="{1970B59C-767E-4FFE-8BF1-A4E2B6FBDA72}" srcOrd="0" destOrd="0" presId="urn:microsoft.com/office/officeart/2005/8/layout/vList5"/>
    <dgm:cxn modelId="{E92326FD-EEC5-4E13-AD70-2EC61E5BD300}" type="presParOf" srcId="{05791BBF-51E4-43C9-89D7-4ECEF021E16D}" destId="{C2F58CC1-FD77-4F0C-A69C-CD3182517AA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BE11522-ECE3-45F5-BD91-6CB5CBB44D4C}" type="doc">
      <dgm:prSet loTypeId="urn:microsoft.com/office/officeart/2005/8/layout/hList1" loCatId="list" qsTypeId="urn:microsoft.com/office/officeart/2005/8/quickstyle/simple1" qsCatId="simple" csTypeId="urn:microsoft.com/office/officeart/2005/8/colors/accent0_2" csCatId="mainScheme"/>
      <dgm:spPr/>
      <dgm:t>
        <a:bodyPr/>
        <a:lstStyle/>
        <a:p>
          <a:endParaRPr lang="es-CR"/>
        </a:p>
      </dgm:t>
    </dgm:pt>
    <dgm:pt modelId="{A460E17D-D586-4556-B1B4-C1C16AD507D2}">
      <dgm:prSet/>
      <dgm:spPr/>
      <dgm:t>
        <a:bodyPr/>
        <a:lstStyle/>
        <a:p>
          <a:r>
            <a:rPr lang="es-CR"/>
            <a:t>Los modelos de la ventaja comparativa</a:t>
          </a:r>
        </a:p>
      </dgm:t>
    </dgm:pt>
    <dgm:pt modelId="{84AAFF79-1F7F-4A45-97E7-E79AF94ED12B}" type="parTrans" cxnId="{6C3C45A8-6435-451F-B930-25AAC63E8611}">
      <dgm:prSet/>
      <dgm:spPr/>
      <dgm:t>
        <a:bodyPr/>
        <a:lstStyle/>
        <a:p>
          <a:endParaRPr lang="es-CR"/>
        </a:p>
      </dgm:t>
    </dgm:pt>
    <dgm:pt modelId="{E2F2CB5B-1BEE-4A25-AF51-7DA0D8029A0C}" type="sibTrans" cxnId="{6C3C45A8-6435-451F-B930-25AAC63E8611}">
      <dgm:prSet/>
      <dgm:spPr/>
      <dgm:t>
        <a:bodyPr/>
        <a:lstStyle/>
        <a:p>
          <a:endParaRPr lang="es-CR"/>
        </a:p>
      </dgm:t>
    </dgm:pt>
    <dgm:pt modelId="{B53E6E25-29AE-4424-9F18-B6A8B4CB4F54}">
      <dgm:prSet/>
      <dgm:spPr/>
      <dgm:t>
        <a:bodyPr/>
        <a:lstStyle/>
        <a:p>
          <a:r>
            <a:rPr lang="es-CR"/>
            <a:t>partían del supuesto de rendimiento constantes a escala.  (2x1:2)</a:t>
          </a:r>
        </a:p>
      </dgm:t>
    </dgm:pt>
    <dgm:pt modelId="{80143AB8-C70B-47E0-9E9B-BFA0A4ACECE5}" type="parTrans" cxnId="{A2B7DD46-02EE-40F1-941D-82F7FFB470D7}">
      <dgm:prSet/>
      <dgm:spPr/>
      <dgm:t>
        <a:bodyPr/>
        <a:lstStyle/>
        <a:p>
          <a:endParaRPr lang="es-CR"/>
        </a:p>
      </dgm:t>
    </dgm:pt>
    <dgm:pt modelId="{8FCC998F-2B17-4262-A0BC-EE92D2AFDC9D}" type="sibTrans" cxnId="{A2B7DD46-02EE-40F1-941D-82F7FFB470D7}">
      <dgm:prSet/>
      <dgm:spPr/>
      <dgm:t>
        <a:bodyPr/>
        <a:lstStyle/>
        <a:p>
          <a:endParaRPr lang="es-CR"/>
        </a:p>
      </dgm:t>
    </dgm:pt>
    <dgm:pt modelId="{745AD808-DCF4-41A1-9B7E-97639EAF1526}">
      <dgm:prSet/>
      <dgm:spPr/>
      <dgm:t>
        <a:bodyPr/>
        <a:lstStyle/>
        <a:p>
          <a:r>
            <a:rPr lang="es-CR"/>
            <a:t>Sin embargo, </a:t>
          </a:r>
        </a:p>
      </dgm:t>
    </dgm:pt>
    <dgm:pt modelId="{9D743A5F-F731-4A75-B3D3-70D5640DB5B0}" type="parTrans" cxnId="{E87D9341-8630-4F7E-97E8-110AA4CD1F9B}">
      <dgm:prSet/>
      <dgm:spPr/>
      <dgm:t>
        <a:bodyPr/>
        <a:lstStyle/>
        <a:p>
          <a:endParaRPr lang="es-CR"/>
        </a:p>
      </dgm:t>
    </dgm:pt>
    <dgm:pt modelId="{A504944C-42B1-4619-9270-ACD64B63306B}" type="sibTrans" cxnId="{E87D9341-8630-4F7E-97E8-110AA4CD1F9B}">
      <dgm:prSet/>
      <dgm:spPr/>
      <dgm:t>
        <a:bodyPr/>
        <a:lstStyle/>
        <a:p>
          <a:endParaRPr lang="es-CR"/>
        </a:p>
      </dgm:t>
    </dgm:pt>
    <dgm:pt modelId="{78B2DF53-F2B6-40EC-A23F-DFAFED090D35}">
      <dgm:prSet/>
      <dgm:spPr/>
      <dgm:t>
        <a:bodyPr/>
        <a:lstStyle/>
        <a:p>
          <a:r>
            <a:rPr lang="es-CR"/>
            <a:t>muchas industrias se caracterizan por tener </a:t>
          </a:r>
          <a:r>
            <a:rPr lang="es-CR" b="1"/>
            <a:t>economías de escala </a:t>
          </a:r>
          <a:r>
            <a:rPr lang="es-CR"/>
            <a:t>(o rendimientos crecientes) </a:t>
          </a:r>
        </a:p>
      </dgm:t>
    </dgm:pt>
    <dgm:pt modelId="{212BEFF4-9B52-4895-B81E-06D9C130DF03}" type="parTrans" cxnId="{59216F0C-7433-426F-9696-7CB245078D4D}">
      <dgm:prSet/>
      <dgm:spPr/>
      <dgm:t>
        <a:bodyPr/>
        <a:lstStyle/>
        <a:p>
          <a:endParaRPr lang="es-CR"/>
        </a:p>
      </dgm:t>
    </dgm:pt>
    <dgm:pt modelId="{B0618180-0092-435B-9310-AE4D9A926536}" type="sibTrans" cxnId="{59216F0C-7433-426F-9696-7CB245078D4D}">
      <dgm:prSet/>
      <dgm:spPr/>
      <dgm:t>
        <a:bodyPr/>
        <a:lstStyle/>
        <a:p>
          <a:endParaRPr lang="es-CR"/>
        </a:p>
      </dgm:t>
    </dgm:pt>
    <dgm:pt modelId="{E329B146-E4DB-4FDE-ABB8-870B222964F4}">
      <dgm:prSet/>
      <dgm:spPr/>
      <dgm:t>
        <a:bodyPr/>
        <a:lstStyle/>
        <a:p>
          <a:r>
            <a:rPr lang="es-CR"/>
            <a:t>la producción es más eficiente cuanto mayor es la escala a la que se lleva a cabo. </a:t>
          </a:r>
        </a:p>
      </dgm:t>
    </dgm:pt>
    <dgm:pt modelId="{9FBF270D-0E7C-4820-8E5D-9A265595CA15}" type="parTrans" cxnId="{D77C9784-52B9-4F1D-B205-64302628422E}">
      <dgm:prSet/>
      <dgm:spPr/>
      <dgm:t>
        <a:bodyPr/>
        <a:lstStyle/>
        <a:p>
          <a:endParaRPr lang="es-CR"/>
        </a:p>
      </dgm:t>
    </dgm:pt>
    <dgm:pt modelId="{55BE2112-768A-40AB-BAF2-50A2DC6BB354}" type="sibTrans" cxnId="{D77C9784-52B9-4F1D-B205-64302628422E}">
      <dgm:prSet/>
      <dgm:spPr/>
      <dgm:t>
        <a:bodyPr/>
        <a:lstStyle/>
        <a:p>
          <a:endParaRPr lang="es-CR"/>
        </a:p>
      </dgm:t>
    </dgm:pt>
    <dgm:pt modelId="{832431E5-8455-4B35-A704-569AB9212B07}">
      <dgm:prSet/>
      <dgm:spPr/>
      <dgm:t>
        <a:bodyPr/>
        <a:lstStyle/>
        <a:p>
          <a:r>
            <a:rPr lang="es-CR"/>
            <a:t>la duplicación de los factores de producción de una industria provoca que la producción aumente más del doble.</a:t>
          </a:r>
        </a:p>
      </dgm:t>
    </dgm:pt>
    <dgm:pt modelId="{CE619BAA-298B-4D40-95DD-75555ACDCCF9}" type="parTrans" cxnId="{05FF01CF-C4E0-4D67-BF40-D588A4E13AA0}">
      <dgm:prSet/>
      <dgm:spPr/>
      <dgm:t>
        <a:bodyPr/>
        <a:lstStyle/>
        <a:p>
          <a:endParaRPr lang="es-CR"/>
        </a:p>
      </dgm:t>
    </dgm:pt>
    <dgm:pt modelId="{2CEEDFD8-628D-4E4F-A4FC-DA9532ECB1EB}" type="sibTrans" cxnId="{05FF01CF-C4E0-4D67-BF40-D588A4E13AA0}">
      <dgm:prSet/>
      <dgm:spPr/>
      <dgm:t>
        <a:bodyPr/>
        <a:lstStyle/>
        <a:p>
          <a:endParaRPr lang="es-CR"/>
        </a:p>
      </dgm:t>
    </dgm:pt>
    <dgm:pt modelId="{EC3EDF5E-13F5-4D7D-8223-6FC1DA27D289}">
      <dgm:prSet/>
      <dgm:spPr/>
      <dgm:t>
        <a:bodyPr/>
        <a:lstStyle/>
        <a:p>
          <a:r>
            <a:rPr lang="es-CR"/>
            <a:t>El comercio internacional desempeña un papel crucial: </a:t>
          </a:r>
        </a:p>
      </dgm:t>
    </dgm:pt>
    <dgm:pt modelId="{873136C0-1CCF-4D9F-8A6D-67B4206F4DF9}" type="parTrans" cxnId="{3D835B81-EA69-45E1-AA6E-BD8D169976A3}">
      <dgm:prSet/>
      <dgm:spPr/>
      <dgm:t>
        <a:bodyPr/>
        <a:lstStyle/>
        <a:p>
          <a:endParaRPr lang="es-CR"/>
        </a:p>
      </dgm:t>
    </dgm:pt>
    <dgm:pt modelId="{DE605CFB-F7C4-4DA3-B791-F05710C86F91}" type="sibTrans" cxnId="{3D835B81-EA69-45E1-AA6E-BD8D169976A3}">
      <dgm:prSet/>
      <dgm:spPr/>
      <dgm:t>
        <a:bodyPr/>
        <a:lstStyle/>
        <a:p>
          <a:endParaRPr lang="es-CR"/>
        </a:p>
      </dgm:t>
    </dgm:pt>
    <dgm:pt modelId="{1014271E-8DDD-449B-BAD3-34210B1FC2D8}">
      <dgm:prSet/>
      <dgm:spPr/>
      <dgm:t>
        <a:bodyPr/>
        <a:lstStyle/>
        <a:p>
          <a:r>
            <a:rPr lang="es-CR"/>
            <a:t>posibilita que cada país produzca un restringido rango de bienes </a:t>
          </a:r>
        </a:p>
      </dgm:t>
    </dgm:pt>
    <dgm:pt modelId="{A3EC4260-1699-47FE-85F3-9B971841AA3E}" type="parTrans" cxnId="{30CFF413-F2A4-45BE-8B7D-6E2E23F005D0}">
      <dgm:prSet/>
      <dgm:spPr/>
      <dgm:t>
        <a:bodyPr/>
        <a:lstStyle/>
        <a:p>
          <a:endParaRPr lang="es-CR"/>
        </a:p>
      </dgm:t>
    </dgm:pt>
    <dgm:pt modelId="{67474EBB-D663-4848-B6AA-3D4136FEB314}" type="sibTrans" cxnId="{30CFF413-F2A4-45BE-8B7D-6E2E23F005D0}">
      <dgm:prSet/>
      <dgm:spPr/>
      <dgm:t>
        <a:bodyPr/>
        <a:lstStyle/>
        <a:p>
          <a:endParaRPr lang="es-CR"/>
        </a:p>
      </dgm:t>
    </dgm:pt>
    <dgm:pt modelId="{C7E54142-727B-4A62-BE29-830E463C1F1A}">
      <dgm:prSet/>
      <dgm:spPr/>
      <dgm:t>
        <a:bodyPr/>
        <a:lstStyle/>
        <a:p>
          <a:r>
            <a:rPr lang="es-CR"/>
            <a:t>y consiga aprovecharlas economías de escala sin sacrificar la variedad en el consumo.</a:t>
          </a:r>
        </a:p>
      </dgm:t>
    </dgm:pt>
    <dgm:pt modelId="{FDDCB6D1-6082-445A-9583-6AC300982C50}" type="parTrans" cxnId="{14FBF3E4-2571-4D89-A243-6DA70A4295C8}">
      <dgm:prSet/>
      <dgm:spPr/>
      <dgm:t>
        <a:bodyPr/>
        <a:lstStyle/>
        <a:p>
          <a:endParaRPr lang="es-CR"/>
        </a:p>
      </dgm:t>
    </dgm:pt>
    <dgm:pt modelId="{DA2CA1EA-2FC4-4659-81C5-36C157BE540A}" type="sibTrans" cxnId="{14FBF3E4-2571-4D89-A243-6DA70A4295C8}">
      <dgm:prSet/>
      <dgm:spPr/>
      <dgm:t>
        <a:bodyPr/>
        <a:lstStyle/>
        <a:p>
          <a:endParaRPr lang="es-CR"/>
        </a:p>
      </dgm:t>
    </dgm:pt>
    <dgm:pt modelId="{CE28F480-D2C1-4BF2-97AA-7B4B6A8E7031}" type="pres">
      <dgm:prSet presAssocID="{6BE11522-ECE3-45F5-BD91-6CB5CBB44D4C}" presName="Name0" presStyleCnt="0">
        <dgm:presLayoutVars>
          <dgm:dir/>
          <dgm:animLvl val="lvl"/>
          <dgm:resizeHandles val="exact"/>
        </dgm:presLayoutVars>
      </dgm:prSet>
      <dgm:spPr/>
    </dgm:pt>
    <dgm:pt modelId="{FA465FAB-3FA0-4ACD-B8FB-88153EAD0678}" type="pres">
      <dgm:prSet presAssocID="{A460E17D-D586-4556-B1B4-C1C16AD507D2}" presName="composite" presStyleCnt="0"/>
      <dgm:spPr/>
    </dgm:pt>
    <dgm:pt modelId="{AA11F251-723D-453D-9689-DD18745FF6DC}" type="pres">
      <dgm:prSet presAssocID="{A460E17D-D586-4556-B1B4-C1C16AD507D2}" presName="parTx" presStyleLbl="alignNode1" presStyleIdx="0" presStyleCnt="3">
        <dgm:presLayoutVars>
          <dgm:chMax val="0"/>
          <dgm:chPref val="0"/>
          <dgm:bulletEnabled val="1"/>
        </dgm:presLayoutVars>
      </dgm:prSet>
      <dgm:spPr/>
    </dgm:pt>
    <dgm:pt modelId="{39DAB145-1A8A-4EEA-8078-9C8C780D8509}" type="pres">
      <dgm:prSet presAssocID="{A460E17D-D586-4556-B1B4-C1C16AD507D2}" presName="desTx" presStyleLbl="alignAccFollowNode1" presStyleIdx="0" presStyleCnt="3">
        <dgm:presLayoutVars>
          <dgm:bulletEnabled val="1"/>
        </dgm:presLayoutVars>
      </dgm:prSet>
      <dgm:spPr/>
    </dgm:pt>
    <dgm:pt modelId="{F69BFD53-1E7E-4CF5-8939-7F29C39F684D}" type="pres">
      <dgm:prSet presAssocID="{E2F2CB5B-1BEE-4A25-AF51-7DA0D8029A0C}" presName="space" presStyleCnt="0"/>
      <dgm:spPr/>
    </dgm:pt>
    <dgm:pt modelId="{3CB6A7F4-756A-4497-9FDF-30595F50A6BB}" type="pres">
      <dgm:prSet presAssocID="{745AD808-DCF4-41A1-9B7E-97639EAF1526}" presName="composite" presStyleCnt="0"/>
      <dgm:spPr/>
    </dgm:pt>
    <dgm:pt modelId="{2983A7AC-47D5-4983-8C21-97498CDCB9DE}" type="pres">
      <dgm:prSet presAssocID="{745AD808-DCF4-41A1-9B7E-97639EAF1526}" presName="parTx" presStyleLbl="alignNode1" presStyleIdx="1" presStyleCnt="3">
        <dgm:presLayoutVars>
          <dgm:chMax val="0"/>
          <dgm:chPref val="0"/>
          <dgm:bulletEnabled val="1"/>
        </dgm:presLayoutVars>
      </dgm:prSet>
      <dgm:spPr/>
    </dgm:pt>
    <dgm:pt modelId="{9ED8527D-0515-46FD-9511-228FC5FCC15B}" type="pres">
      <dgm:prSet presAssocID="{745AD808-DCF4-41A1-9B7E-97639EAF1526}" presName="desTx" presStyleLbl="alignAccFollowNode1" presStyleIdx="1" presStyleCnt="3">
        <dgm:presLayoutVars>
          <dgm:bulletEnabled val="1"/>
        </dgm:presLayoutVars>
      </dgm:prSet>
      <dgm:spPr/>
    </dgm:pt>
    <dgm:pt modelId="{0C290DE5-1F51-4B6E-A353-5E924DD91A3C}" type="pres">
      <dgm:prSet presAssocID="{A504944C-42B1-4619-9270-ACD64B63306B}" presName="space" presStyleCnt="0"/>
      <dgm:spPr/>
    </dgm:pt>
    <dgm:pt modelId="{77463A37-C600-4395-AE5E-3858FBBF5D85}" type="pres">
      <dgm:prSet presAssocID="{EC3EDF5E-13F5-4D7D-8223-6FC1DA27D289}" presName="composite" presStyleCnt="0"/>
      <dgm:spPr/>
    </dgm:pt>
    <dgm:pt modelId="{8EB01F9F-68B3-46E0-9BA2-CED437D152EB}" type="pres">
      <dgm:prSet presAssocID="{EC3EDF5E-13F5-4D7D-8223-6FC1DA27D289}" presName="parTx" presStyleLbl="alignNode1" presStyleIdx="2" presStyleCnt="3">
        <dgm:presLayoutVars>
          <dgm:chMax val="0"/>
          <dgm:chPref val="0"/>
          <dgm:bulletEnabled val="1"/>
        </dgm:presLayoutVars>
      </dgm:prSet>
      <dgm:spPr/>
    </dgm:pt>
    <dgm:pt modelId="{77ABE640-E72C-4C4B-AEE1-DFEC8637A996}" type="pres">
      <dgm:prSet presAssocID="{EC3EDF5E-13F5-4D7D-8223-6FC1DA27D289}" presName="desTx" presStyleLbl="alignAccFollowNode1" presStyleIdx="2" presStyleCnt="3">
        <dgm:presLayoutVars>
          <dgm:bulletEnabled val="1"/>
        </dgm:presLayoutVars>
      </dgm:prSet>
      <dgm:spPr/>
    </dgm:pt>
  </dgm:ptLst>
  <dgm:cxnLst>
    <dgm:cxn modelId="{59216F0C-7433-426F-9696-7CB245078D4D}" srcId="{745AD808-DCF4-41A1-9B7E-97639EAF1526}" destId="{78B2DF53-F2B6-40EC-A23F-DFAFED090D35}" srcOrd="0" destOrd="0" parTransId="{212BEFF4-9B52-4895-B81E-06D9C130DF03}" sibTransId="{B0618180-0092-435B-9310-AE4D9A926536}"/>
    <dgm:cxn modelId="{30CFF413-F2A4-45BE-8B7D-6E2E23F005D0}" srcId="{EC3EDF5E-13F5-4D7D-8223-6FC1DA27D289}" destId="{1014271E-8DDD-449B-BAD3-34210B1FC2D8}" srcOrd="0" destOrd="0" parTransId="{A3EC4260-1699-47FE-85F3-9B971841AA3E}" sibTransId="{67474EBB-D663-4848-B6AA-3D4136FEB314}"/>
    <dgm:cxn modelId="{09B9AE2A-1016-4869-B2AB-4B02B6E2C3C1}" type="presOf" srcId="{E329B146-E4DB-4FDE-ABB8-870B222964F4}" destId="{9ED8527D-0515-46FD-9511-228FC5FCC15B}" srcOrd="0" destOrd="1" presId="urn:microsoft.com/office/officeart/2005/8/layout/hList1"/>
    <dgm:cxn modelId="{C0596532-E72F-47E4-8746-CF003A0A6538}" type="presOf" srcId="{EC3EDF5E-13F5-4D7D-8223-6FC1DA27D289}" destId="{8EB01F9F-68B3-46E0-9BA2-CED437D152EB}" srcOrd="0" destOrd="0" presId="urn:microsoft.com/office/officeart/2005/8/layout/hList1"/>
    <dgm:cxn modelId="{88EB0437-B43E-4918-9CE0-8526B8C8043E}" type="presOf" srcId="{745AD808-DCF4-41A1-9B7E-97639EAF1526}" destId="{2983A7AC-47D5-4983-8C21-97498CDCB9DE}" srcOrd="0" destOrd="0" presId="urn:microsoft.com/office/officeart/2005/8/layout/hList1"/>
    <dgm:cxn modelId="{247C8337-7F71-409A-85C0-DAD997F43A85}" type="presOf" srcId="{78B2DF53-F2B6-40EC-A23F-DFAFED090D35}" destId="{9ED8527D-0515-46FD-9511-228FC5FCC15B}" srcOrd="0" destOrd="0" presId="urn:microsoft.com/office/officeart/2005/8/layout/hList1"/>
    <dgm:cxn modelId="{E87D9341-8630-4F7E-97E8-110AA4CD1F9B}" srcId="{6BE11522-ECE3-45F5-BD91-6CB5CBB44D4C}" destId="{745AD808-DCF4-41A1-9B7E-97639EAF1526}" srcOrd="1" destOrd="0" parTransId="{9D743A5F-F731-4A75-B3D3-70D5640DB5B0}" sibTransId="{A504944C-42B1-4619-9270-ACD64B63306B}"/>
    <dgm:cxn modelId="{A2B7DD46-02EE-40F1-941D-82F7FFB470D7}" srcId="{A460E17D-D586-4556-B1B4-C1C16AD507D2}" destId="{B53E6E25-29AE-4424-9F18-B6A8B4CB4F54}" srcOrd="0" destOrd="0" parTransId="{80143AB8-C70B-47E0-9E9B-BFA0A4ACECE5}" sibTransId="{8FCC998F-2B17-4262-A0BC-EE92D2AFDC9D}"/>
    <dgm:cxn modelId="{0454756B-D08D-4022-8D3C-812823B2AC26}" type="presOf" srcId="{832431E5-8455-4B35-A704-569AB9212B07}" destId="{9ED8527D-0515-46FD-9511-228FC5FCC15B}" srcOrd="0" destOrd="2" presId="urn:microsoft.com/office/officeart/2005/8/layout/hList1"/>
    <dgm:cxn modelId="{00B11F76-B97A-4C57-923A-C00260D6846F}" type="presOf" srcId="{6BE11522-ECE3-45F5-BD91-6CB5CBB44D4C}" destId="{CE28F480-D2C1-4BF2-97AA-7B4B6A8E7031}" srcOrd="0" destOrd="0" presId="urn:microsoft.com/office/officeart/2005/8/layout/hList1"/>
    <dgm:cxn modelId="{E1A7EE58-E136-4BBC-88D5-B2DD4ECAE6F6}" type="presOf" srcId="{B53E6E25-29AE-4424-9F18-B6A8B4CB4F54}" destId="{39DAB145-1A8A-4EEA-8078-9C8C780D8509}" srcOrd="0" destOrd="0" presId="urn:microsoft.com/office/officeart/2005/8/layout/hList1"/>
    <dgm:cxn modelId="{4CC49E7B-31C7-4DDE-9BA3-7D247050B22A}" type="presOf" srcId="{1014271E-8DDD-449B-BAD3-34210B1FC2D8}" destId="{77ABE640-E72C-4C4B-AEE1-DFEC8637A996}" srcOrd="0" destOrd="0" presId="urn:microsoft.com/office/officeart/2005/8/layout/hList1"/>
    <dgm:cxn modelId="{3D835B81-EA69-45E1-AA6E-BD8D169976A3}" srcId="{6BE11522-ECE3-45F5-BD91-6CB5CBB44D4C}" destId="{EC3EDF5E-13F5-4D7D-8223-6FC1DA27D289}" srcOrd="2" destOrd="0" parTransId="{873136C0-1CCF-4D9F-8A6D-67B4206F4DF9}" sibTransId="{DE605CFB-F7C4-4DA3-B791-F05710C86F91}"/>
    <dgm:cxn modelId="{D77C9784-52B9-4F1D-B205-64302628422E}" srcId="{745AD808-DCF4-41A1-9B7E-97639EAF1526}" destId="{E329B146-E4DB-4FDE-ABB8-870B222964F4}" srcOrd="1" destOrd="0" parTransId="{9FBF270D-0E7C-4820-8E5D-9A265595CA15}" sibTransId="{55BE2112-768A-40AB-BAF2-50A2DC6BB354}"/>
    <dgm:cxn modelId="{6C3C45A8-6435-451F-B930-25AAC63E8611}" srcId="{6BE11522-ECE3-45F5-BD91-6CB5CBB44D4C}" destId="{A460E17D-D586-4556-B1B4-C1C16AD507D2}" srcOrd="0" destOrd="0" parTransId="{84AAFF79-1F7F-4A45-97E7-E79AF94ED12B}" sibTransId="{E2F2CB5B-1BEE-4A25-AF51-7DA0D8029A0C}"/>
    <dgm:cxn modelId="{05FF01CF-C4E0-4D67-BF40-D588A4E13AA0}" srcId="{745AD808-DCF4-41A1-9B7E-97639EAF1526}" destId="{832431E5-8455-4B35-A704-569AB9212B07}" srcOrd="2" destOrd="0" parTransId="{CE619BAA-298B-4D40-95DD-75555ACDCCF9}" sibTransId="{2CEEDFD8-628D-4E4F-A4FC-DA9532ECB1EB}"/>
    <dgm:cxn modelId="{0424EDD9-83F3-400A-95A3-3EA0637E9CD0}" type="presOf" srcId="{A460E17D-D586-4556-B1B4-C1C16AD507D2}" destId="{AA11F251-723D-453D-9689-DD18745FF6DC}" srcOrd="0" destOrd="0" presId="urn:microsoft.com/office/officeart/2005/8/layout/hList1"/>
    <dgm:cxn modelId="{14FBF3E4-2571-4D89-A243-6DA70A4295C8}" srcId="{EC3EDF5E-13F5-4D7D-8223-6FC1DA27D289}" destId="{C7E54142-727B-4A62-BE29-830E463C1F1A}" srcOrd="1" destOrd="0" parTransId="{FDDCB6D1-6082-445A-9583-6AC300982C50}" sibTransId="{DA2CA1EA-2FC4-4659-81C5-36C157BE540A}"/>
    <dgm:cxn modelId="{E6BAF2EE-E7AD-46CB-AEE1-0FDC3AFF9A75}" type="presOf" srcId="{C7E54142-727B-4A62-BE29-830E463C1F1A}" destId="{77ABE640-E72C-4C4B-AEE1-DFEC8637A996}" srcOrd="0" destOrd="1" presId="urn:microsoft.com/office/officeart/2005/8/layout/hList1"/>
    <dgm:cxn modelId="{D7C643E8-7E77-461D-81F6-A9F083B35C8F}" type="presParOf" srcId="{CE28F480-D2C1-4BF2-97AA-7B4B6A8E7031}" destId="{FA465FAB-3FA0-4ACD-B8FB-88153EAD0678}" srcOrd="0" destOrd="0" presId="urn:microsoft.com/office/officeart/2005/8/layout/hList1"/>
    <dgm:cxn modelId="{076DC8FD-DAB4-40C1-A7D8-0A21C752A163}" type="presParOf" srcId="{FA465FAB-3FA0-4ACD-B8FB-88153EAD0678}" destId="{AA11F251-723D-453D-9689-DD18745FF6DC}" srcOrd="0" destOrd="0" presId="urn:microsoft.com/office/officeart/2005/8/layout/hList1"/>
    <dgm:cxn modelId="{F7AF6445-0A76-474F-9148-49DD9DD07DAC}" type="presParOf" srcId="{FA465FAB-3FA0-4ACD-B8FB-88153EAD0678}" destId="{39DAB145-1A8A-4EEA-8078-9C8C780D8509}" srcOrd="1" destOrd="0" presId="urn:microsoft.com/office/officeart/2005/8/layout/hList1"/>
    <dgm:cxn modelId="{A44D3E72-B513-4888-83D2-C3638A5945E5}" type="presParOf" srcId="{CE28F480-D2C1-4BF2-97AA-7B4B6A8E7031}" destId="{F69BFD53-1E7E-4CF5-8939-7F29C39F684D}" srcOrd="1" destOrd="0" presId="urn:microsoft.com/office/officeart/2005/8/layout/hList1"/>
    <dgm:cxn modelId="{AB6D036B-170F-4A52-A4CD-1DCF2C9614BC}" type="presParOf" srcId="{CE28F480-D2C1-4BF2-97AA-7B4B6A8E7031}" destId="{3CB6A7F4-756A-4497-9FDF-30595F50A6BB}" srcOrd="2" destOrd="0" presId="urn:microsoft.com/office/officeart/2005/8/layout/hList1"/>
    <dgm:cxn modelId="{A60FF598-651B-44C9-B882-8D8C29BB91F4}" type="presParOf" srcId="{3CB6A7F4-756A-4497-9FDF-30595F50A6BB}" destId="{2983A7AC-47D5-4983-8C21-97498CDCB9DE}" srcOrd="0" destOrd="0" presId="urn:microsoft.com/office/officeart/2005/8/layout/hList1"/>
    <dgm:cxn modelId="{0EB6580F-796A-47BE-88D8-B26BBD5BFA4F}" type="presParOf" srcId="{3CB6A7F4-756A-4497-9FDF-30595F50A6BB}" destId="{9ED8527D-0515-46FD-9511-228FC5FCC15B}" srcOrd="1" destOrd="0" presId="urn:microsoft.com/office/officeart/2005/8/layout/hList1"/>
    <dgm:cxn modelId="{56A92388-5782-4EC6-9FF4-0A3FB6BB68CF}" type="presParOf" srcId="{CE28F480-D2C1-4BF2-97AA-7B4B6A8E7031}" destId="{0C290DE5-1F51-4B6E-A353-5E924DD91A3C}" srcOrd="3" destOrd="0" presId="urn:microsoft.com/office/officeart/2005/8/layout/hList1"/>
    <dgm:cxn modelId="{B525A910-3369-4889-8BA6-E6ABE8C97685}" type="presParOf" srcId="{CE28F480-D2C1-4BF2-97AA-7B4B6A8E7031}" destId="{77463A37-C600-4395-AE5E-3858FBBF5D85}" srcOrd="4" destOrd="0" presId="urn:microsoft.com/office/officeart/2005/8/layout/hList1"/>
    <dgm:cxn modelId="{364A11F7-9920-4309-BDBC-6578D6D71F57}" type="presParOf" srcId="{77463A37-C600-4395-AE5E-3858FBBF5D85}" destId="{8EB01F9F-68B3-46E0-9BA2-CED437D152EB}" srcOrd="0" destOrd="0" presId="urn:microsoft.com/office/officeart/2005/8/layout/hList1"/>
    <dgm:cxn modelId="{56217143-4D75-4DD9-B0AE-9DAF7B9B1AF3}" type="presParOf" srcId="{77463A37-C600-4395-AE5E-3858FBBF5D85}" destId="{77ABE640-E72C-4C4B-AEE1-DFEC8637A99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9A533C7-59A4-4739-8A9F-87E324915BD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CR"/>
        </a:p>
      </dgm:t>
    </dgm:pt>
    <dgm:pt modelId="{03C96865-3408-4BC1-B851-4D7AB80312AE}">
      <dgm:prSet/>
      <dgm:spPr>
        <a:solidFill>
          <a:schemeClr val="tx2">
            <a:lumMod val="65000"/>
            <a:lumOff val="35000"/>
          </a:schemeClr>
        </a:solidFill>
      </dgm:spPr>
      <dgm:t>
        <a:bodyPr/>
        <a:lstStyle/>
        <a:p>
          <a:r>
            <a:rPr lang="es-ES" dirty="0"/>
            <a:t>Si las manufacturas  no fueran un sector de producto diferenciado,</a:t>
          </a:r>
          <a:endParaRPr lang="es-CR" dirty="0"/>
        </a:p>
      </dgm:t>
    </dgm:pt>
    <dgm:pt modelId="{2E7CBF98-CA23-40A0-ACB5-F7773DCB4B8C}" type="parTrans" cxnId="{F862DFEA-12BD-46C5-93E2-EFC57B2E8764}">
      <dgm:prSet/>
      <dgm:spPr/>
      <dgm:t>
        <a:bodyPr/>
        <a:lstStyle/>
        <a:p>
          <a:endParaRPr lang="es-CR"/>
        </a:p>
      </dgm:t>
    </dgm:pt>
    <dgm:pt modelId="{8C9FF43D-2FB3-4CED-88BC-6CACBBD89199}" type="sibTrans" cxnId="{F862DFEA-12BD-46C5-93E2-EFC57B2E8764}">
      <dgm:prSet/>
      <dgm:spPr/>
      <dgm:t>
        <a:bodyPr/>
        <a:lstStyle/>
        <a:p>
          <a:endParaRPr lang="es-CR"/>
        </a:p>
      </dgm:t>
    </dgm:pt>
    <dgm:pt modelId="{2FB51AAB-F375-46F9-BF5C-388D20B97921}">
      <dgm:prSet/>
      <dgm:spPr>
        <a:solidFill>
          <a:schemeClr val="bg1">
            <a:lumMod val="95000"/>
            <a:alpha val="90000"/>
          </a:schemeClr>
        </a:solidFill>
      </dgm:spPr>
      <dgm:t>
        <a:bodyPr/>
        <a:lstStyle/>
        <a:p>
          <a:r>
            <a:rPr lang="es-ES" dirty="0"/>
            <a:t>Debido a que nuestro país es capital-abundante y las manufacturas capital-intensivas,</a:t>
          </a:r>
          <a:endParaRPr lang="es-CR" dirty="0"/>
        </a:p>
      </dgm:t>
    </dgm:pt>
    <dgm:pt modelId="{1AACC94F-38C6-46E3-876A-6995A56EB272}" type="parTrans" cxnId="{C9A01E9B-4D50-41DF-AFCD-FDCADE7F0694}">
      <dgm:prSet/>
      <dgm:spPr/>
      <dgm:t>
        <a:bodyPr/>
        <a:lstStyle/>
        <a:p>
          <a:endParaRPr lang="es-CR"/>
        </a:p>
      </dgm:t>
    </dgm:pt>
    <dgm:pt modelId="{4CA8423C-9E72-4E20-8B1C-9AAB71FAFF55}" type="sibTrans" cxnId="{C9A01E9B-4D50-41DF-AFCD-FDCADE7F0694}">
      <dgm:prSet/>
      <dgm:spPr/>
      <dgm:t>
        <a:bodyPr/>
        <a:lstStyle/>
        <a:p>
          <a:endParaRPr lang="es-CR"/>
        </a:p>
      </dgm:t>
    </dgm:pt>
    <dgm:pt modelId="{E8894FD5-7D8E-44D8-9ECA-BBACAA101A29}">
      <dgm:prSet/>
      <dgm:spPr>
        <a:solidFill>
          <a:schemeClr val="accent4">
            <a:lumMod val="50000"/>
            <a:lumOff val="50000"/>
          </a:schemeClr>
        </a:solidFill>
      </dgm:spPr>
      <dgm:t>
        <a:bodyPr/>
        <a:lstStyle/>
        <a:p>
          <a:r>
            <a:rPr lang="es-ES" dirty="0"/>
            <a:t>La longitud de las flechas indica el valor del comercio en cada dirección; </a:t>
          </a:r>
          <a:endParaRPr lang="es-CR" dirty="0"/>
        </a:p>
      </dgm:t>
    </dgm:pt>
    <dgm:pt modelId="{70A95021-F28C-4D67-B440-1B10B50129E5}" type="parTrans" cxnId="{9D9BD782-1DEA-471E-9DED-AB24A93447FE}">
      <dgm:prSet/>
      <dgm:spPr/>
      <dgm:t>
        <a:bodyPr/>
        <a:lstStyle/>
        <a:p>
          <a:endParaRPr lang="es-CR"/>
        </a:p>
      </dgm:t>
    </dgm:pt>
    <dgm:pt modelId="{D2FAFBCC-9810-45DA-B912-782F8B77BE7F}" type="sibTrans" cxnId="{9D9BD782-1DEA-471E-9DED-AB24A93447FE}">
      <dgm:prSet/>
      <dgm:spPr/>
      <dgm:t>
        <a:bodyPr/>
        <a:lstStyle/>
        <a:p>
          <a:endParaRPr lang="es-CR"/>
        </a:p>
      </dgm:t>
    </dgm:pt>
    <dgm:pt modelId="{918E38E0-C5DE-40F6-9136-56B253451E26}">
      <dgm:prSet>
        <dgm:style>
          <a:lnRef idx="2">
            <a:schemeClr val="accent1"/>
          </a:lnRef>
          <a:fillRef idx="1">
            <a:schemeClr val="lt1"/>
          </a:fillRef>
          <a:effectRef idx="0">
            <a:schemeClr val="accent1"/>
          </a:effectRef>
          <a:fontRef idx="minor">
            <a:schemeClr val="dk1"/>
          </a:fontRef>
        </dgm:style>
      </dgm:prSet>
      <dgm:spPr/>
      <dgm:t>
        <a:bodyPr anchor="ctr"/>
        <a:lstStyle/>
        <a:p>
          <a:r>
            <a:rPr lang="es-ES" dirty="0"/>
            <a:t>Nuestro país exportaría manufacturas por el mismo valor que los alimentos que importaría.</a:t>
          </a:r>
          <a:endParaRPr lang="es-CR" dirty="0"/>
        </a:p>
      </dgm:t>
    </dgm:pt>
    <dgm:pt modelId="{2C63D5FF-F298-4246-AA6B-7E85CF553D49}" type="parTrans" cxnId="{55898FA1-8A55-41CE-9959-A072609529EC}">
      <dgm:prSet/>
      <dgm:spPr/>
      <dgm:t>
        <a:bodyPr/>
        <a:lstStyle/>
        <a:p>
          <a:endParaRPr lang="es-CR"/>
        </a:p>
      </dgm:t>
    </dgm:pt>
    <dgm:pt modelId="{D2AACFF1-0680-4253-A9FB-BCFE211B6518}" type="sibTrans" cxnId="{55898FA1-8A55-41CE-9959-A072609529EC}">
      <dgm:prSet/>
      <dgm:spPr/>
      <dgm:t>
        <a:bodyPr/>
        <a:lstStyle/>
        <a:p>
          <a:endParaRPr lang="es-CR"/>
        </a:p>
      </dgm:t>
    </dgm:pt>
    <dgm:pt modelId="{AD4C37D5-2914-476E-8F8C-8EEF62D02155}">
      <dgm:prSet/>
      <dgm:spPr>
        <a:solidFill>
          <a:schemeClr val="bg1">
            <a:lumMod val="95000"/>
            <a:alpha val="90000"/>
          </a:schemeClr>
        </a:solidFill>
      </dgm:spPr>
      <dgm:t>
        <a:bodyPr/>
        <a:lstStyle/>
        <a:p>
          <a:r>
            <a:rPr lang="es-ES" dirty="0"/>
            <a:t> nuestro país tendría una mayor oferta relativa de manufacturas y, por tanto, exportaría manufacturas e importaría alimentos.</a:t>
          </a:r>
          <a:endParaRPr lang="es-CR" dirty="0"/>
        </a:p>
      </dgm:t>
    </dgm:pt>
    <dgm:pt modelId="{39D1625E-ACF3-4E7C-B6EE-18BE9B55A8F5}" type="parTrans" cxnId="{112C7FD7-CD78-47DE-93AE-20BBEAE3C915}">
      <dgm:prSet/>
      <dgm:spPr/>
      <dgm:t>
        <a:bodyPr/>
        <a:lstStyle/>
        <a:p>
          <a:endParaRPr lang="es-CR"/>
        </a:p>
      </dgm:t>
    </dgm:pt>
    <dgm:pt modelId="{A30637EF-507F-4D2B-A18D-2168B05E126C}" type="sibTrans" cxnId="{112C7FD7-CD78-47DE-93AE-20BBEAE3C915}">
      <dgm:prSet/>
      <dgm:spPr/>
      <dgm:t>
        <a:bodyPr/>
        <a:lstStyle/>
        <a:p>
          <a:endParaRPr lang="es-CR"/>
        </a:p>
      </dgm:t>
    </dgm:pt>
    <dgm:pt modelId="{0FD11D33-90F2-4F9F-B710-936BB517AD8F}" type="pres">
      <dgm:prSet presAssocID="{B9A533C7-59A4-4739-8A9F-87E324915BD7}" presName="Name0" presStyleCnt="0">
        <dgm:presLayoutVars>
          <dgm:dir/>
          <dgm:animLvl val="lvl"/>
          <dgm:resizeHandles val="exact"/>
        </dgm:presLayoutVars>
      </dgm:prSet>
      <dgm:spPr/>
    </dgm:pt>
    <dgm:pt modelId="{A325F63F-C9AB-4E91-BCBC-4D0F954AC075}" type="pres">
      <dgm:prSet presAssocID="{03C96865-3408-4BC1-B851-4D7AB80312AE}" presName="composite" presStyleCnt="0"/>
      <dgm:spPr/>
    </dgm:pt>
    <dgm:pt modelId="{C50EDB1F-1AA6-4268-93DA-92F6F077D377}" type="pres">
      <dgm:prSet presAssocID="{03C96865-3408-4BC1-B851-4D7AB80312AE}" presName="parTx" presStyleLbl="alignNode1" presStyleIdx="0" presStyleCnt="2">
        <dgm:presLayoutVars>
          <dgm:chMax val="0"/>
          <dgm:chPref val="0"/>
          <dgm:bulletEnabled val="1"/>
        </dgm:presLayoutVars>
      </dgm:prSet>
      <dgm:spPr/>
    </dgm:pt>
    <dgm:pt modelId="{42F21375-CBEF-4B8C-9085-B441A143B3FF}" type="pres">
      <dgm:prSet presAssocID="{03C96865-3408-4BC1-B851-4D7AB80312AE}" presName="desTx" presStyleLbl="alignAccFollowNode1" presStyleIdx="0" presStyleCnt="2">
        <dgm:presLayoutVars>
          <dgm:bulletEnabled val="1"/>
        </dgm:presLayoutVars>
      </dgm:prSet>
      <dgm:spPr/>
    </dgm:pt>
    <dgm:pt modelId="{A5D71661-27D6-4341-8D8F-9A58F7CEFC97}" type="pres">
      <dgm:prSet presAssocID="{8C9FF43D-2FB3-4CED-88BC-6CACBBD89199}" presName="space" presStyleCnt="0"/>
      <dgm:spPr/>
    </dgm:pt>
    <dgm:pt modelId="{72E0FF7B-151B-4D1C-B499-625547CD26D3}" type="pres">
      <dgm:prSet presAssocID="{E8894FD5-7D8E-44D8-9ECA-BBACAA101A29}" presName="composite" presStyleCnt="0"/>
      <dgm:spPr/>
    </dgm:pt>
    <dgm:pt modelId="{47770741-4EF1-4034-8934-D53BB256150B}" type="pres">
      <dgm:prSet presAssocID="{E8894FD5-7D8E-44D8-9ECA-BBACAA101A29}" presName="parTx" presStyleLbl="alignNode1" presStyleIdx="1" presStyleCnt="2">
        <dgm:presLayoutVars>
          <dgm:chMax val="0"/>
          <dgm:chPref val="0"/>
          <dgm:bulletEnabled val="1"/>
        </dgm:presLayoutVars>
      </dgm:prSet>
      <dgm:spPr/>
    </dgm:pt>
    <dgm:pt modelId="{9F537D8D-F26D-4CF4-B3F1-971A2E1AB7E3}" type="pres">
      <dgm:prSet presAssocID="{E8894FD5-7D8E-44D8-9ECA-BBACAA101A29}" presName="desTx" presStyleLbl="alignAccFollowNode1" presStyleIdx="1" presStyleCnt="2">
        <dgm:presLayoutVars>
          <dgm:bulletEnabled val="1"/>
        </dgm:presLayoutVars>
      </dgm:prSet>
      <dgm:spPr/>
    </dgm:pt>
  </dgm:ptLst>
  <dgm:cxnLst>
    <dgm:cxn modelId="{65F7C04F-7204-4167-9457-F935268A8DF3}" type="presOf" srcId="{03C96865-3408-4BC1-B851-4D7AB80312AE}" destId="{C50EDB1F-1AA6-4268-93DA-92F6F077D377}" srcOrd="0" destOrd="0" presId="urn:microsoft.com/office/officeart/2005/8/layout/hList1"/>
    <dgm:cxn modelId="{9F5E867E-631B-472E-A065-ED8042E21FC5}" type="presOf" srcId="{2FB51AAB-F375-46F9-BF5C-388D20B97921}" destId="{42F21375-CBEF-4B8C-9085-B441A143B3FF}" srcOrd="0" destOrd="0" presId="urn:microsoft.com/office/officeart/2005/8/layout/hList1"/>
    <dgm:cxn modelId="{9D9BD782-1DEA-471E-9DED-AB24A93447FE}" srcId="{B9A533C7-59A4-4739-8A9F-87E324915BD7}" destId="{E8894FD5-7D8E-44D8-9ECA-BBACAA101A29}" srcOrd="1" destOrd="0" parTransId="{70A95021-F28C-4D67-B440-1B10B50129E5}" sibTransId="{D2FAFBCC-9810-45DA-B912-782F8B77BE7F}"/>
    <dgm:cxn modelId="{B899848E-C2BC-49A7-AC8F-3ED8DAFD2A94}" type="presOf" srcId="{E8894FD5-7D8E-44D8-9ECA-BBACAA101A29}" destId="{47770741-4EF1-4034-8934-D53BB256150B}" srcOrd="0" destOrd="0" presId="urn:microsoft.com/office/officeart/2005/8/layout/hList1"/>
    <dgm:cxn modelId="{C9A01E9B-4D50-41DF-AFCD-FDCADE7F0694}" srcId="{03C96865-3408-4BC1-B851-4D7AB80312AE}" destId="{2FB51AAB-F375-46F9-BF5C-388D20B97921}" srcOrd="0" destOrd="0" parTransId="{1AACC94F-38C6-46E3-876A-6995A56EB272}" sibTransId="{4CA8423C-9E72-4E20-8B1C-9AAB71FAFF55}"/>
    <dgm:cxn modelId="{55898FA1-8A55-41CE-9959-A072609529EC}" srcId="{E8894FD5-7D8E-44D8-9ECA-BBACAA101A29}" destId="{918E38E0-C5DE-40F6-9136-56B253451E26}" srcOrd="0" destOrd="0" parTransId="{2C63D5FF-F298-4246-AA6B-7E85CF553D49}" sibTransId="{D2AACFF1-0680-4253-A9FB-BCFE211B6518}"/>
    <dgm:cxn modelId="{596E6FAA-C78E-4D09-9026-0B1577AD2216}" type="presOf" srcId="{918E38E0-C5DE-40F6-9136-56B253451E26}" destId="{9F537D8D-F26D-4CF4-B3F1-971A2E1AB7E3}" srcOrd="0" destOrd="0" presId="urn:microsoft.com/office/officeart/2005/8/layout/hList1"/>
    <dgm:cxn modelId="{8DE89DAE-A47B-442B-A08E-F31581CC9665}" type="presOf" srcId="{AD4C37D5-2914-476E-8F8C-8EEF62D02155}" destId="{42F21375-CBEF-4B8C-9085-B441A143B3FF}" srcOrd="0" destOrd="1" presId="urn:microsoft.com/office/officeart/2005/8/layout/hList1"/>
    <dgm:cxn modelId="{712350C5-3C8E-45BE-B966-99D34F0124A2}" type="presOf" srcId="{B9A533C7-59A4-4739-8A9F-87E324915BD7}" destId="{0FD11D33-90F2-4F9F-B710-936BB517AD8F}" srcOrd="0" destOrd="0" presId="urn:microsoft.com/office/officeart/2005/8/layout/hList1"/>
    <dgm:cxn modelId="{112C7FD7-CD78-47DE-93AE-20BBEAE3C915}" srcId="{03C96865-3408-4BC1-B851-4D7AB80312AE}" destId="{AD4C37D5-2914-476E-8F8C-8EEF62D02155}" srcOrd="1" destOrd="0" parTransId="{39D1625E-ACF3-4E7C-B6EE-18BE9B55A8F5}" sibTransId="{A30637EF-507F-4D2B-A18D-2168B05E126C}"/>
    <dgm:cxn modelId="{F862DFEA-12BD-46C5-93E2-EFC57B2E8764}" srcId="{B9A533C7-59A4-4739-8A9F-87E324915BD7}" destId="{03C96865-3408-4BC1-B851-4D7AB80312AE}" srcOrd="0" destOrd="0" parTransId="{2E7CBF98-CA23-40A0-ACB5-F7773DCB4B8C}" sibTransId="{8C9FF43D-2FB3-4CED-88BC-6CACBBD89199}"/>
    <dgm:cxn modelId="{C4750260-BAA2-4E28-B854-DF2408CFC64F}" type="presParOf" srcId="{0FD11D33-90F2-4F9F-B710-936BB517AD8F}" destId="{A325F63F-C9AB-4E91-BCBC-4D0F954AC075}" srcOrd="0" destOrd="0" presId="urn:microsoft.com/office/officeart/2005/8/layout/hList1"/>
    <dgm:cxn modelId="{AD48816C-C8A5-4F56-B0D9-47157759FDFC}" type="presParOf" srcId="{A325F63F-C9AB-4E91-BCBC-4D0F954AC075}" destId="{C50EDB1F-1AA6-4268-93DA-92F6F077D377}" srcOrd="0" destOrd="0" presId="urn:microsoft.com/office/officeart/2005/8/layout/hList1"/>
    <dgm:cxn modelId="{4FFF9F1F-3235-46AE-94B7-DECD70D347BE}" type="presParOf" srcId="{A325F63F-C9AB-4E91-BCBC-4D0F954AC075}" destId="{42F21375-CBEF-4B8C-9085-B441A143B3FF}" srcOrd="1" destOrd="0" presId="urn:microsoft.com/office/officeart/2005/8/layout/hList1"/>
    <dgm:cxn modelId="{B2EC525F-ABA6-40FE-9C77-82363C8CA36A}" type="presParOf" srcId="{0FD11D33-90F2-4F9F-B710-936BB517AD8F}" destId="{A5D71661-27D6-4341-8D8F-9A58F7CEFC97}" srcOrd="1" destOrd="0" presId="urn:microsoft.com/office/officeart/2005/8/layout/hList1"/>
    <dgm:cxn modelId="{B9E2481A-6BFD-4EE9-B3FA-06568F5573B2}" type="presParOf" srcId="{0FD11D33-90F2-4F9F-B710-936BB517AD8F}" destId="{72E0FF7B-151B-4D1C-B499-625547CD26D3}" srcOrd="2" destOrd="0" presId="urn:microsoft.com/office/officeart/2005/8/layout/hList1"/>
    <dgm:cxn modelId="{71EC93AD-B244-4248-8BD5-1D180E5F434E}" type="presParOf" srcId="{72E0FF7B-151B-4D1C-B499-625547CD26D3}" destId="{47770741-4EF1-4034-8934-D53BB256150B}" srcOrd="0" destOrd="0" presId="urn:microsoft.com/office/officeart/2005/8/layout/hList1"/>
    <dgm:cxn modelId="{46AF9A1C-A239-46CF-8E86-05F52A5D11D0}" type="presParOf" srcId="{72E0FF7B-151B-4D1C-B499-625547CD26D3}" destId="{9F537D8D-F26D-4CF4-B3F1-971A2E1AB7E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55414F4-0B41-4724-A207-0A4D9433B6E6}"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CR"/>
        </a:p>
      </dgm:t>
    </dgm:pt>
    <dgm:pt modelId="{EE735F1C-A939-41D9-BA16-5619F098FBF6}">
      <dgm:prSet custT="1">
        <dgm:style>
          <a:lnRef idx="2">
            <a:schemeClr val="dk1"/>
          </a:lnRef>
          <a:fillRef idx="1">
            <a:schemeClr val="lt1"/>
          </a:fillRef>
          <a:effectRef idx="0">
            <a:schemeClr val="dk1"/>
          </a:effectRef>
          <a:fontRef idx="minor">
            <a:schemeClr val="dk1"/>
          </a:fontRef>
        </dgm:style>
      </dgm:prSet>
      <dgm:spPr/>
      <dgm:t>
        <a:bodyPr/>
        <a:lstStyle/>
        <a:p>
          <a:r>
            <a:rPr lang="es-ES" sz="1000" dirty="0"/>
            <a:t>Si las manufacturas son un sector de competencia monopolística (los productos de cada empresa se diferencian de las de las demás), </a:t>
          </a:r>
          <a:endParaRPr lang="es-CR" sz="1000" dirty="0"/>
        </a:p>
      </dgm:t>
    </dgm:pt>
    <dgm:pt modelId="{F11D30EC-4560-417C-81FE-5B1A2F0F7D2B}" type="parTrans" cxnId="{092DCE63-D8F1-4707-9814-280B0D354C5A}">
      <dgm:prSet/>
      <dgm:spPr/>
      <dgm:t>
        <a:bodyPr/>
        <a:lstStyle/>
        <a:p>
          <a:endParaRPr lang="es-CR"/>
        </a:p>
      </dgm:t>
    </dgm:pt>
    <dgm:pt modelId="{33DDF540-AF0B-4858-9694-6D5A56F96C12}" type="sibTrans" cxnId="{092DCE63-D8F1-4707-9814-280B0D354C5A}">
      <dgm:prSet/>
      <dgm:spPr/>
      <dgm:t>
        <a:bodyPr/>
        <a:lstStyle/>
        <a:p>
          <a:endParaRPr lang="es-CR"/>
        </a:p>
      </dgm:t>
    </dgm:pt>
    <dgm:pt modelId="{B555797C-6F61-4152-937C-6839D29A88F9}">
      <dgm:prSet custT="1">
        <dgm:style>
          <a:lnRef idx="2">
            <a:schemeClr val="accent1"/>
          </a:lnRef>
          <a:fillRef idx="1">
            <a:schemeClr val="lt1"/>
          </a:fillRef>
          <a:effectRef idx="0">
            <a:schemeClr val="accent1"/>
          </a:effectRef>
          <a:fontRef idx="minor">
            <a:schemeClr val="dk1"/>
          </a:fontRef>
        </dgm:style>
      </dgm:prSet>
      <dgm:spPr/>
      <dgm:t>
        <a:bodyPr/>
        <a:lstStyle/>
        <a:p>
          <a:r>
            <a:rPr lang="es-ES" sz="1000"/>
            <a:t>nuestro país será aún un exportador </a:t>
          </a:r>
          <a:r>
            <a:rPr lang="es-ES" sz="1000" i="1"/>
            <a:t>neto</a:t>
          </a:r>
          <a:r>
            <a:rPr lang="es-ES" sz="1000"/>
            <a:t> de manufacturas e importador de alimentos, </a:t>
          </a:r>
          <a:endParaRPr lang="es-CR" sz="1000"/>
        </a:p>
      </dgm:t>
    </dgm:pt>
    <dgm:pt modelId="{B7E37316-229A-4FEA-849D-21171EB2BF62}" type="parTrans" cxnId="{B5002128-B2B2-4CD9-8A89-14C1E813C7B1}">
      <dgm:prSet/>
      <dgm:spPr/>
      <dgm:t>
        <a:bodyPr/>
        <a:lstStyle/>
        <a:p>
          <a:endParaRPr lang="es-CR"/>
        </a:p>
      </dgm:t>
    </dgm:pt>
    <dgm:pt modelId="{327A7BD2-B70A-4877-A147-C3EE37AA51A5}" type="sibTrans" cxnId="{B5002128-B2B2-4CD9-8A89-14C1E813C7B1}">
      <dgm:prSet/>
      <dgm:spPr/>
      <dgm:t>
        <a:bodyPr/>
        <a:lstStyle/>
        <a:p>
          <a:endParaRPr lang="es-CR"/>
        </a:p>
      </dgm:t>
    </dgm:pt>
    <dgm:pt modelId="{3BF06685-CB4F-4483-ADA0-4DC73C8E3111}">
      <dgm:prSet custT="1">
        <dgm:style>
          <a:lnRef idx="2">
            <a:schemeClr val="accent2"/>
          </a:lnRef>
          <a:fillRef idx="1">
            <a:schemeClr val="lt1"/>
          </a:fillRef>
          <a:effectRef idx="0">
            <a:schemeClr val="accent2"/>
          </a:effectRef>
          <a:fontRef idx="minor">
            <a:schemeClr val="dk1"/>
          </a:fontRef>
        </dgm:style>
      </dgm:prSet>
      <dgm:spPr/>
      <dgm:t>
        <a:bodyPr/>
        <a:lstStyle/>
        <a:p>
          <a:r>
            <a:rPr lang="es-ES" sz="1000" dirty="0"/>
            <a:t>sin embargo, las empresas extranjeras del sector manufacturero producirán productos diferentes de las empresas nacionales. </a:t>
          </a:r>
          <a:endParaRPr lang="es-CR" sz="1000" dirty="0"/>
        </a:p>
      </dgm:t>
    </dgm:pt>
    <dgm:pt modelId="{99C3A715-A4DD-41E5-8F87-D1E91BFA6D12}" type="parTrans" cxnId="{97D35110-5E0D-41AE-8E32-98BF6AA4F561}">
      <dgm:prSet/>
      <dgm:spPr/>
      <dgm:t>
        <a:bodyPr/>
        <a:lstStyle/>
        <a:p>
          <a:endParaRPr lang="es-CR"/>
        </a:p>
      </dgm:t>
    </dgm:pt>
    <dgm:pt modelId="{C4D35987-67BC-44DD-9DD8-7EECAD156A40}" type="sibTrans" cxnId="{97D35110-5E0D-41AE-8E32-98BF6AA4F561}">
      <dgm:prSet/>
      <dgm:spPr/>
      <dgm:t>
        <a:bodyPr/>
        <a:lstStyle/>
        <a:p>
          <a:endParaRPr lang="es-CR"/>
        </a:p>
      </dgm:t>
    </dgm:pt>
    <dgm:pt modelId="{110F7EDE-1FEE-47EA-9D70-123CFDD4D1A9}">
      <dgm:prSet custT="1">
        <dgm:style>
          <a:lnRef idx="2">
            <a:schemeClr val="dk1"/>
          </a:lnRef>
          <a:fillRef idx="1">
            <a:schemeClr val="lt1"/>
          </a:fillRef>
          <a:effectRef idx="0">
            <a:schemeClr val="dk1"/>
          </a:effectRef>
          <a:fontRef idx="minor">
            <a:schemeClr val="dk1"/>
          </a:fontRef>
        </dgm:style>
      </dgm:prSet>
      <dgm:spPr/>
      <dgm:t>
        <a:bodyPr/>
        <a:lstStyle/>
        <a:p>
          <a:r>
            <a:rPr lang="es-ES" sz="900" dirty="0"/>
            <a:t>Puesto que algunos consumidores nacionales preferirían variedades extranjeras, nuestro país, aunque tenga superávit en el comercio de las manufacturas, importará además de exportar en dicha industria. </a:t>
          </a:r>
          <a:endParaRPr lang="es-CR" sz="900" dirty="0"/>
        </a:p>
      </dgm:t>
    </dgm:pt>
    <dgm:pt modelId="{1AE8E162-46E3-4C78-96BF-EE7E724F3E9B}" type="parTrans" cxnId="{0C319E97-973A-480E-86C0-DF3A7DCCBCDF}">
      <dgm:prSet/>
      <dgm:spPr/>
      <dgm:t>
        <a:bodyPr/>
        <a:lstStyle/>
        <a:p>
          <a:endParaRPr lang="es-CR"/>
        </a:p>
      </dgm:t>
    </dgm:pt>
    <dgm:pt modelId="{7897C33F-BE26-45A3-9A15-B7AC75DD58F9}" type="sibTrans" cxnId="{0C319E97-973A-480E-86C0-DF3A7DCCBCDF}">
      <dgm:prSet/>
      <dgm:spPr/>
      <dgm:t>
        <a:bodyPr/>
        <a:lstStyle/>
        <a:p>
          <a:endParaRPr lang="es-CR"/>
        </a:p>
      </dgm:t>
    </dgm:pt>
    <dgm:pt modelId="{D4BE8845-C97B-4D78-B86B-1479A7243432}">
      <dgm:prSet custT="1">
        <dgm:style>
          <a:lnRef idx="1">
            <a:schemeClr val="dk1"/>
          </a:lnRef>
          <a:fillRef idx="2">
            <a:schemeClr val="dk1"/>
          </a:fillRef>
          <a:effectRef idx="1">
            <a:schemeClr val="dk1"/>
          </a:effectRef>
          <a:fontRef idx="minor">
            <a:schemeClr val="dk1"/>
          </a:fontRef>
        </dgm:style>
      </dgm:prSet>
      <dgm:spPr/>
      <dgm:t>
        <a:bodyPr/>
        <a:lstStyle/>
        <a:p>
          <a:r>
            <a:rPr lang="es-ES" sz="1000" dirty="0"/>
            <a:t>Si el sector manufacturero es de competencia monopolística, el patrón de comercio será parecido a la de la figura 6-7.</a:t>
          </a:r>
          <a:endParaRPr lang="es-CR" sz="1000" dirty="0"/>
        </a:p>
      </dgm:t>
    </dgm:pt>
    <dgm:pt modelId="{C89DDEB7-1D9A-42ED-AACB-F40750FE9A99}" type="parTrans" cxnId="{C7DD3D63-D2F1-4F8C-9C94-45B77685310D}">
      <dgm:prSet/>
      <dgm:spPr/>
      <dgm:t>
        <a:bodyPr/>
        <a:lstStyle/>
        <a:p>
          <a:endParaRPr lang="es-CR"/>
        </a:p>
      </dgm:t>
    </dgm:pt>
    <dgm:pt modelId="{5B04E0E6-D437-46FB-AD38-F6D94EAEFD82}" type="sibTrans" cxnId="{C7DD3D63-D2F1-4F8C-9C94-45B77685310D}">
      <dgm:prSet/>
      <dgm:spPr/>
      <dgm:t>
        <a:bodyPr/>
        <a:lstStyle/>
        <a:p>
          <a:endParaRPr lang="es-CR"/>
        </a:p>
      </dgm:t>
    </dgm:pt>
    <dgm:pt modelId="{04B3120B-D164-4582-A5E3-5519E9EC5246}" type="pres">
      <dgm:prSet presAssocID="{A55414F4-0B41-4724-A207-0A4D9433B6E6}" presName="Name0" presStyleCnt="0">
        <dgm:presLayoutVars>
          <dgm:dir/>
          <dgm:resizeHandles val="exact"/>
        </dgm:presLayoutVars>
      </dgm:prSet>
      <dgm:spPr/>
    </dgm:pt>
    <dgm:pt modelId="{D7B05F41-117A-4862-B60D-048C0DF84C0D}" type="pres">
      <dgm:prSet presAssocID="{EE735F1C-A939-41D9-BA16-5619F098FBF6}" presName="node" presStyleLbl="node1" presStyleIdx="0" presStyleCnt="5" custScaleX="109993" custScaleY="111986">
        <dgm:presLayoutVars>
          <dgm:bulletEnabled val="1"/>
        </dgm:presLayoutVars>
      </dgm:prSet>
      <dgm:spPr/>
    </dgm:pt>
    <dgm:pt modelId="{04F487E2-7B68-4866-B360-2E1389436CD0}" type="pres">
      <dgm:prSet presAssocID="{33DDF540-AF0B-4858-9694-6D5A56F96C12}" presName="sibTrans" presStyleLbl="sibTrans2D1" presStyleIdx="0" presStyleCnt="4"/>
      <dgm:spPr/>
    </dgm:pt>
    <dgm:pt modelId="{E68E39E1-71BA-4C2E-8176-116E69E58821}" type="pres">
      <dgm:prSet presAssocID="{33DDF540-AF0B-4858-9694-6D5A56F96C12}" presName="connectorText" presStyleLbl="sibTrans2D1" presStyleIdx="0" presStyleCnt="4"/>
      <dgm:spPr/>
    </dgm:pt>
    <dgm:pt modelId="{E51CEF5C-0FAB-4831-860C-1F574E1AD1DD}" type="pres">
      <dgm:prSet presAssocID="{B555797C-6F61-4152-937C-6839D29A88F9}" presName="node" presStyleLbl="node1" presStyleIdx="1" presStyleCnt="5" custScaleY="121661">
        <dgm:presLayoutVars>
          <dgm:bulletEnabled val="1"/>
        </dgm:presLayoutVars>
      </dgm:prSet>
      <dgm:spPr/>
    </dgm:pt>
    <dgm:pt modelId="{4167964A-CED2-44E5-B1C5-679F8E7ED0C1}" type="pres">
      <dgm:prSet presAssocID="{327A7BD2-B70A-4877-A147-C3EE37AA51A5}" presName="sibTrans" presStyleLbl="sibTrans2D1" presStyleIdx="1" presStyleCnt="4"/>
      <dgm:spPr/>
    </dgm:pt>
    <dgm:pt modelId="{2B3F2B26-98CA-4A57-9FE6-966A2DAB0ABA}" type="pres">
      <dgm:prSet presAssocID="{327A7BD2-B70A-4877-A147-C3EE37AA51A5}" presName="connectorText" presStyleLbl="sibTrans2D1" presStyleIdx="1" presStyleCnt="4"/>
      <dgm:spPr/>
    </dgm:pt>
    <dgm:pt modelId="{143B7021-69D4-4A08-8C42-63F88C564063}" type="pres">
      <dgm:prSet presAssocID="{3BF06685-CB4F-4483-ADA0-4DC73C8E3111}" presName="node" presStyleLbl="node1" presStyleIdx="2" presStyleCnt="5" custScaleY="121661">
        <dgm:presLayoutVars>
          <dgm:bulletEnabled val="1"/>
        </dgm:presLayoutVars>
      </dgm:prSet>
      <dgm:spPr/>
    </dgm:pt>
    <dgm:pt modelId="{036DB938-44AC-4E3B-B175-09D8D55DFD79}" type="pres">
      <dgm:prSet presAssocID="{C4D35987-67BC-44DD-9DD8-7EECAD156A40}" presName="sibTrans" presStyleLbl="sibTrans2D1" presStyleIdx="2" presStyleCnt="4"/>
      <dgm:spPr/>
    </dgm:pt>
    <dgm:pt modelId="{67BC06FA-422F-4F08-A97E-7F0960BC0929}" type="pres">
      <dgm:prSet presAssocID="{C4D35987-67BC-44DD-9DD8-7EECAD156A40}" presName="connectorText" presStyleLbl="sibTrans2D1" presStyleIdx="2" presStyleCnt="4"/>
      <dgm:spPr/>
    </dgm:pt>
    <dgm:pt modelId="{DEB73826-C305-4E0E-B1AC-C18C5F9A12EE}" type="pres">
      <dgm:prSet presAssocID="{110F7EDE-1FEE-47EA-9D70-123CFDD4D1A9}" presName="node" presStyleLbl="node1" presStyleIdx="3" presStyleCnt="5" custScaleY="131092">
        <dgm:presLayoutVars>
          <dgm:bulletEnabled val="1"/>
        </dgm:presLayoutVars>
      </dgm:prSet>
      <dgm:spPr/>
    </dgm:pt>
    <dgm:pt modelId="{56508889-C157-4231-A6B1-C00EA322D21A}" type="pres">
      <dgm:prSet presAssocID="{7897C33F-BE26-45A3-9A15-B7AC75DD58F9}" presName="sibTrans" presStyleLbl="sibTrans2D1" presStyleIdx="3" presStyleCnt="4"/>
      <dgm:spPr/>
    </dgm:pt>
    <dgm:pt modelId="{C60E7500-6C1F-4115-9B43-613AB86F098F}" type="pres">
      <dgm:prSet presAssocID="{7897C33F-BE26-45A3-9A15-B7AC75DD58F9}" presName="connectorText" presStyleLbl="sibTrans2D1" presStyleIdx="3" presStyleCnt="4"/>
      <dgm:spPr/>
    </dgm:pt>
    <dgm:pt modelId="{F89ED1F1-46E3-45FB-9714-B11E36710692}" type="pres">
      <dgm:prSet presAssocID="{D4BE8845-C97B-4D78-B86B-1479A7243432}" presName="node" presStyleLbl="node1" presStyleIdx="4" presStyleCnt="5" custScaleY="117958">
        <dgm:presLayoutVars>
          <dgm:bulletEnabled val="1"/>
        </dgm:presLayoutVars>
      </dgm:prSet>
      <dgm:spPr/>
    </dgm:pt>
  </dgm:ptLst>
  <dgm:cxnLst>
    <dgm:cxn modelId="{97D35110-5E0D-41AE-8E32-98BF6AA4F561}" srcId="{A55414F4-0B41-4724-A207-0A4D9433B6E6}" destId="{3BF06685-CB4F-4483-ADA0-4DC73C8E3111}" srcOrd="2" destOrd="0" parTransId="{99C3A715-A4DD-41E5-8F87-D1E91BFA6D12}" sibTransId="{C4D35987-67BC-44DD-9DD8-7EECAD156A40}"/>
    <dgm:cxn modelId="{52DC2F19-D1BE-4C95-A0DD-F59284D221BD}" type="presOf" srcId="{A55414F4-0B41-4724-A207-0A4D9433B6E6}" destId="{04B3120B-D164-4582-A5E3-5519E9EC5246}" srcOrd="0" destOrd="0" presId="urn:microsoft.com/office/officeart/2005/8/layout/process1"/>
    <dgm:cxn modelId="{B5002128-B2B2-4CD9-8A89-14C1E813C7B1}" srcId="{A55414F4-0B41-4724-A207-0A4D9433B6E6}" destId="{B555797C-6F61-4152-937C-6839D29A88F9}" srcOrd="1" destOrd="0" parTransId="{B7E37316-229A-4FEA-849D-21171EB2BF62}" sibTransId="{327A7BD2-B70A-4877-A147-C3EE37AA51A5}"/>
    <dgm:cxn modelId="{61909631-50A1-4462-87E8-6AEF928E6323}" type="presOf" srcId="{C4D35987-67BC-44DD-9DD8-7EECAD156A40}" destId="{67BC06FA-422F-4F08-A97E-7F0960BC0929}" srcOrd="1" destOrd="0" presId="urn:microsoft.com/office/officeart/2005/8/layout/process1"/>
    <dgm:cxn modelId="{F1550039-75B5-4BB9-BD1B-8539F174F66F}" type="presOf" srcId="{327A7BD2-B70A-4877-A147-C3EE37AA51A5}" destId="{4167964A-CED2-44E5-B1C5-679F8E7ED0C1}" srcOrd="0" destOrd="0" presId="urn:microsoft.com/office/officeart/2005/8/layout/process1"/>
    <dgm:cxn modelId="{FCD47E5E-A9AE-400B-98F9-EFEB64301B85}" type="presOf" srcId="{3BF06685-CB4F-4483-ADA0-4DC73C8E3111}" destId="{143B7021-69D4-4A08-8C42-63F88C564063}" srcOrd="0" destOrd="0" presId="urn:microsoft.com/office/officeart/2005/8/layout/process1"/>
    <dgm:cxn modelId="{D6ABAB62-8893-4BB0-88DA-46FA23EC206D}" type="presOf" srcId="{33DDF540-AF0B-4858-9694-6D5A56F96C12}" destId="{E68E39E1-71BA-4C2E-8176-116E69E58821}" srcOrd="1" destOrd="0" presId="urn:microsoft.com/office/officeart/2005/8/layout/process1"/>
    <dgm:cxn modelId="{C7DD3D63-D2F1-4F8C-9C94-45B77685310D}" srcId="{A55414F4-0B41-4724-A207-0A4D9433B6E6}" destId="{D4BE8845-C97B-4D78-B86B-1479A7243432}" srcOrd="4" destOrd="0" parTransId="{C89DDEB7-1D9A-42ED-AACB-F40750FE9A99}" sibTransId="{5B04E0E6-D437-46FB-AD38-F6D94EAEFD82}"/>
    <dgm:cxn modelId="{092DCE63-D8F1-4707-9814-280B0D354C5A}" srcId="{A55414F4-0B41-4724-A207-0A4D9433B6E6}" destId="{EE735F1C-A939-41D9-BA16-5619F098FBF6}" srcOrd="0" destOrd="0" parTransId="{F11D30EC-4560-417C-81FE-5B1A2F0F7D2B}" sibTransId="{33DDF540-AF0B-4858-9694-6D5A56F96C12}"/>
    <dgm:cxn modelId="{AC9DDA66-BF91-44A6-8839-3C134E4211E8}" type="presOf" srcId="{7897C33F-BE26-45A3-9A15-B7AC75DD58F9}" destId="{56508889-C157-4231-A6B1-C00EA322D21A}" srcOrd="0" destOrd="0" presId="urn:microsoft.com/office/officeart/2005/8/layout/process1"/>
    <dgm:cxn modelId="{A14AE36B-8FD2-4D2D-8A69-AC28F8AE6C8D}" type="presOf" srcId="{B555797C-6F61-4152-937C-6839D29A88F9}" destId="{E51CEF5C-0FAB-4831-860C-1F574E1AD1DD}" srcOrd="0" destOrd="0" presId="urn:microsoft.com/office/officeart/2005/8/layout/process1"/>
    <dgm:cxn modelId="{178BD97F-2756-4B0A-849F-E0642799A4E1}" type="presOf" srcId="{EE735F1C-A939-41D9-BA16-5619F098FBF6}" destId="{D7B05F41-117A-4862-B60D-048C0DF84C0D}" srcOrd="0" destOrd="0" presId="urn:microsoft.com/office/officeart/2005/8/layout/process1"/>
    <dgm:cxn modelId="{BA885085-9A2A-4F6F-95BF-176EEB887827}" type="presOf" srcId="{110F7EDE-1FEE-47EA-9D70-123CFDD4D1A9}" destId="{DEB73826-C305-4E0E-B1AC-C18C5F9A12EE}" srcOrd="0" destOrd="0" presId="urn:microsoft.com/office/officeart/2005/8/layout/process1"/>
    <dgm:cxn modelId="{0C319E97-973A-480E-86C0-DF3A7DCCBCDF}" srcId="{A55414F4-0B41-4724-A207-0A4D9433B6E6}" destId="{110F7EDE-1FEE-47EA-9D70-123CFDD4D1A9}" srcOrd="3" destOrd="0" parTransId="{1AE8E162-46E3-4C78-96BF-EE7E724F3E9B}" sibTransId="{7897C33F-BE26-45A3-9A15-B7AC75DD58F9}"/>
    <dgm:cxn modelId="{713340B7-1091-45B6-848D-784EC6031CB6}" type="presOf" srcId="{33DDF540-AF0B-4858-9694-6D5A56F96C12}" destId="{04F487E2-7B68-4866-B360-2E1389436CD0}" srcOrd="0" destOrd="0" presId="urn:microsoft.com/office/officeart/2005/8/layout/process1"/>
    <dgm:cxn modelId="{195618CB-F9E7-48C1-A71B-9C9A10C64005}" type="presOf" srcId="{327A7BD2-B70A-4877-A147-C3EE37AA51A5}" destId="{2B3F2B26-98CA-4A57-9FE6-966A2DAB0ABA}" srcOrd="1" destOrd="0" presId="urn:microsoft.com/office/officeart/2005/8/layout/process1"/>
    <dgm:cxn modelId="{D364BFD5-FDA3-43D8-8E4A-9314E16498AD}" type="presOf" srcId="{D4BE8845-C97B-4D78-B86B-1479A7243432}" destId="{F89ED1F1-46E3-45FB-9714-B11E36710692}" srcOrd="0" destOrd="0" presId="urn:microsoft.com/office/officeart/2005/8/layout/process1"/>
    <dgm:cxn modelId="{09CAECDF-C92B-416C-896A-62863558FFB1}" type="presOf" srcId="{7897C33F-BE26-45A3-9A15-B7AC75DD58F9}" destId="{C60E7500-6C1F-4115-9B43-613AB86F098F}" srcOrd="1" destOrd="0" presId="urn:microsoft.com/office/officeart/2005/8/layout/process1"/>
    <dgm:cxn modelId="{0E7BFDE1-1EF6-49BB-8641-EE1C4C568A9A}" type="presOf" srcId="{C4D35987-67BC-44DD-9DD8-7EECAD156A40}" destId="{036DB938-44AC-4E3B-B175-09D8D55DFD79}" srcOrd="0" destOrd="0" presId="urn:microsoft.com/office/officeart/2005/8/layout/process1"/>
    <dgm:cxn modelId="{484FC852-A24F-4153-B813-304FC0B62779}" type="presParOf" srcId="{04B3120B-D164-4582-A5E3-5519E9EC5246}" destId="{D7B05F41-117A-4862-B60D-048C0DF84C0D}" srcOrd="0" destOrd="0" presId="urn:microsoft.com/office/officeart/2005/8/layout/process1"/>
    <dgm:cxn modelId="{6EA4AA01-2F8C-440A-B119-6927211286CA}" type="presParOf" srcId="{04B3120B-D164-4582-A5E3-5519E9EC5246}" destId="{04F487E2-7B68-4866-B360-2E1389436CD0}" srcOrd="1" destOrd="0" presId="urn:microsoft.com/office/officeart/2005/8/layout/process1"/>
    <dgm:cxn modelId="{72F37F44-B7CD-4924-8539-DCA6801C107F}" type="presParOf" srcId="{04F487E2-7B68-4866-B360-2E1389436CD0}" destId="{E68E39E1-71BA-4C2E-8176-116E69E58821}" srcOrd="0" destOrd="0" presId="urn:microsoft.com/office/officeart/2005/8/layout/process1"/>
    <dgm:cxn modelId="{E52ACE56-0859-4169-BFC1-39B73D578FAE}" type="presParOf" srcId="{04B3120B-D164-4582-A5E3-5519E9EC5246}" destId="{E51CEF5C-0FAB-4831-860C-1F574E1AD1DD}" srcOrd="2" destOrd="0" presId="urn:microsoft.com/office/officeart/2005/8/layout/process1"/>
    <dgm:cxn modelId="{579855A7-E0F4-4F42-9992-3B83CCFD9B9D}" type="presParOf" srcId="{04B3120B-D164-4582-A5E3-5519E9EC5246}" destId="{4167964A-CED2-44E5-B1C5-679F8E7ED0C1}" srcOrd="3" destOrd="0" presId="urn:microsoft.com/office/officeart/2005/8/layout/process1"/>
    <dgm:cxn modelId="{50B99B33-344D-4A50-97AE-26A75655DEF2}" type="presParOf" srcId="{4167964A-CED2-44E5-B1C5-679F8E7ED0C1}" destId="{2B3F2B26-98CA-4A57-9FE6-966A2DAB0ABA}" srcOrd="0" destOrd="0" presId="urn:microsoft.com/office/officeart/2005/8/layout/process1"/>
    <dgm:cxn modelId="{42139F23-13F4-4B70-BBC2-D4FC96DFF045}" type="presParOf" srcId="{04B3120B-D164-4582-A5E3-5519E9EC5246}" destId="{143B7021-69D4-4A08-8C42-63F88C564063}" srcOrd="4" destOrd="0" presId="urn:microsoft.com/office/officeart/2005/8/layout/process1"/>
    <dgm:cxn modelId="{88FA51FC-E811-4C13-999D-E6800A427396}" type="presParOf" srcId="{04B3120B-D164-4582-A5E3-5519E9EC5246}" destId="{036DB938-44AC-4E3B-B175-09D8D55DFD79}" srcOrd="5" destOrd="0" presId="urn:microsoft.com/office/officeart/2005/8/layout/process1"/>
    <dgm:cxn modelId="{218C8446-7F20-42AD-9C1D-ADF10653EED4}" type="presParOf" srcId="{036DB938-44AC-4E3B-B175-09D8D55DFD79}" destId="{67BC06FA-422F-4F08-A97E-7F0960BC0929}" srcOrd="0" destOrd="0" presId="urn:microsoft.com/office/officeart/2005/8/layout/process1"/>
    <dgm:cxn modelId="{5FD0AC36-5CB6-4283-A2BD-3DB143A6BDC4}" type="presParOf" srcId="{04B3120B-D164-4582-A5E3-5519E9EC5246}" destId="{DEB73826-C305-4E0E-B1AC-C18C5F9A12EE}" srcOrd="6" destOrd="0" presId="urn:microsoft.com/office/officeart/2005/8/layout/process1"/>
    <dgm:cxn modelId="{5515D1FB-FAED-47B2-AFC1-541AC7E256A8}" type="presParOf" srcId="{04B3120B-D164-4582-A5E3-5519E9EC5246}" destId="{56508889-C157-4231-A6B1-C00EA322D21A}" srcOrd="7" destOrd="0" presId="urn:microsoft.com/office/officeart/2005/8/layout/process1"/>
    <dgm:cxn modelId="{0067908C-CE44-40FE-AE3D-71C2A80587A0}" type="presParOf" srcId="{56508889-C157-4231-A6B1-C00EA322D21A}" destId="{C60E7500-6C1F-4115-9B43-613AB86F098F}" srcOrd="0" destOrd="0" presId="urn:microsoft.com/office/officeart/2005/8/layout/process1"/>
    <dgm:cxn modelId="{B40482C0-0DCA-4F3E-AB04-2F20145BECF8}" type="presParOf" srcId="{04B3120B-D164-4582-A5E3-5519E9EC5246}" destId="{F89ED1F1-46E3-45FB-9714-B11E36710692}" srcOrd="8" destOrd="0" presId="urn:microsoft.com/office/officeart/2005/8/layout/process1"/>
  </dgm:cxnLst>
  <dgm:bg>
    <a:solidFill>
      <a:schemeClr val="bg2">
        <a:lumMod val="40000"/>
        <a:lumOff val="6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CCCA45D-5B5A-4FB6-9772-905B8A930E0C}"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s-CR"/>
        </a:p>
      </dgm:t>
    </dgm:pt>
    <dgm:pt modelId="{BAEA7AC5-52B5-4713-9431-B69D6341FB0D}">
      <dgm:prSet custT="1"/>
      <dgm:spPr/>
      <dgm:t>
        <a:bodyPr/>
        <a:lstStyle/>
        <a:p>
          <a:pPr>
            <a:spcAft>
              <a:spcPct val="35000"/>
            </a:spcAft>
          </a:pPr>
          <a:r>
            <a:rPr lang="es-ES" sz="1200" b="0" cap="none" spc="0" dirty="0">
              <a:ln w="0"/>
              <a:solidFill>
                <a:schemeClr val="tx1"/>
              </a:solidFill>
              <a:effectLst>
                <a:outerShdw blurRad="38100" dist="19050" dir="2700000" algn="tl" rotWithShape="0">
                  <a:schemeClr val="dk1">
                    <a:alpha val="40000"/>
                  </a:schemeClr>
                </a:outerShdw>
              </a:effectLst>
            </a:rPr>
            <a:t>El comercio Interindustrial refleja la ventaja comparativa. </a:t>
          </a:r>
          <a:endParaRPr lang="es-CR" sz="1200" b="0" cap="none" spc="0" dirty="0">
            <a:ln w="0"/>
            <a:solidFill>
              <a:schemeClr val="tx1"/>
            </a:solidFill>
            <a:effectLst>
              <a:outerShdw blurRad="38100" dist="19050" dir="2700000" algn="tl" rotWithShape="0">
                <a:schemeClr val="dk1">
                  <a:alpha val="40000"/>
                </a:schemeClr>
              </a:outerShdw>
            </a:effectLst>
          </a:endParaRPr>
        </a:p>
      </dgm:t>
    </dgm:pt>
    <dgm:pt modelId="{DC807592-13EC-4140-AB7A-D3547937F30D}" type="parTrans" cxnId="{8010E60B-2AE2-46C0-BC05-1B9BCDDAE4D1}">
      <dgm:prSet/>
      <dgm:spPr/>
      <dgm:t>
        <a:bodyPr/>
        <a:lstStyle/>
        <a:p>
          <a:endParaRPr lang="es-CR" sz="2000"/>
        </a:p>
      </dgm:t>
    </dgm:pt>
    <dgm:pt modelId="{00A0D984-CBC4-4327-A541-422784E54B20}" type="sibTrans" cxnId="{8010E60B-2AE2-46C0-BC05-1B9BCDDAE4D1}">
      <dgm:prSet/>
      <dgm:spPr/>
      <dgm:t>
        <a:bodyPr/>
        <a:lstStyle/>
        <a:p>
          <a:endParaRPr lang="es-CR" sz="2000"/>
        </a:p>
      </dgm:t>
    </dgm:pt>
    <dgm:pt modelId="{65CBA35A-AEA4-49E5-97CE-36D948575E01}">
      <dgm:prSet custT="1"/>
      <dgm:spPr/>
      <dgm:t>
        <a:bodyPr/>
        <a:lstStyle/>
        <a:p>
          <a:pPr>
            <a:spcAft>
              <a:spcPts val="600"/>
            </a:spcAft>
          </a:pPr>
          <a:r>
            <a:rPr lang="es-ES" sz="1000" b="0" cap="none" spc="0" dirty="0">
              <a:ln w="0"/>
              <a:solidFill>
                <a:schemeClr val="tx1"/>
              </a:solidFill>
              <a:effectLst>
                <a:outerShdw blurRad="38100" dist="19050" dir="2700000" algn="tl" rotWithShape="0">
                  <a:schemeClr val="dk1">
                    <a:alpha val="40000"/>
                  </a:schemeClr>
                </a:outerShdw>
              </a:effectLst>
            </a:rPr>
            <a:t>El patrón de comercio Interindustrial es que nuestro país, el país capital-abundante, es exportador neto de manufacturas, capital-intensivas e importador neto de alimentos, trabajo-intensivo. </a:t>
          </a:r>
          <a:endParaRPr lang="es-CR" sz="1000" b="0" cap="none" spc="0" dirty="0">
            <a:ln w="0"/>
            <a:solidFill>
              <a:schemeClr val="tx1"/>
            </a:solidFill>
            <a:effectLst>
              <a:outerShdw blurRad="38100" dist="19050" dir="2700000" algn="tl" rotWithShape="0">
                <a:schemeClr val="dk1">
                  <a:alpha val="40000"/>
                </a:schemeClr>
              </a:outerShdw>
            </a:effectLst>
          </a:endParaRPr>
        </a:p>
      </dgm:t>
    </dgm:pt>
    <dgm:pt modelId="{755AC96D-4F28-4672-B4BB-F00E4CF557B9}" type="parTrans" cxnId="{42222124-3B6E-4B05-8F25-2EF7AFFE1A71}">
      <dgm:prSet/>
      <dgm:spPr/>
      <dgm:t>
        <a:bodyPr/>
        <a:lstStyle/>
        <a:p>
          <a:endParaRPr lang="es-CR" sz="2000"/>
        </a:p>
      </dgm:t>
    </dgm:pt>
    <dgm:pt modelId="{663CA8A4-FAB7-4620-9EF7-E739B83CA161}" type="sibTrans" cxnId="{42222124-3B6E-4B05-8F25-2EF7AFFE1A71}">
      <dgm:prSet/>
      <dgm:spPr/>
      <dgm:t>
        <a:bodyPr/>
        <a:lstStyle/>
        <a:p>
          <a:endParaRPr lang="es-CR" sz="2000"/>
        </a:p>
      </dgm:t>
    </dgm:pt>
    <dgm:pt modelId="{8C4C3923-AD20-4569-A240-3D61ED53D41D}">
      <dgm:prSet custT="1"/>
      <dgm:spPr/>
      <dgm:t>
        <a:bodyPr/>
        <a:lstStyle/>
        <a:p>
          <a:pPr>
            <a:spcAft>
              <a:spcPct val="15000"/>
            </a:spcAft>
          </a:pPr>
          <a:r>
            <a:rPr lang="es-ES" sz="1000" b="0" cap="none" spc="0" dirty="0">
              <a:ln w="0"/>
              <a:solidFill>
                <a:schemeClr val="tx1"/>
              </a:solidFill>
              <a:effectLst>
                <a:outerShdw blurRad="38100" dist="19050" dir="2700000" algn="tl" rotWithShape="0">
                  <a:schemeClr val="dk1">
                    <a:alpha val="40000"/>
                  </a:schemeClr>
                </a:outerShdw>
              </a:effectLst>
            </a:rPr>
            <a:t>Por tanto, la ventaja comparativa continúa explicando una gran parte del comercio.</a:t>
          </a:r>
          <a:endParaRPr lang="es-CR" sz="1000" b="0" cap="none" spc="0" dirty="0">
            <a:ln w="0"/>
            <a:solidFill>
              <a:schemeClr val="tx1"/>
            </a:solidFill>
            <a:effectLst>
              <a:outerShdw blurRad="38100" dist="19050" dir="2700000" algn="tl" rotWithShape="0">
                <a:schemeClr val="dk1">
                  <a:alpha val="40000"/>
                </a:schemeClr>
              </a:outerShdw>
            </a:effectLst>
          </a:endParaRPr>
        </a:p>
      </dgm:t>
    </dgm:pt>
    <dgm:pt modelId="{3825160F-8FB5-4399-9683-8A8DB2307194}" type="parTrans" cxnId="{80F87004-4FE9-4259-80B1-948705D7DDF8}">
      <dgm:prSet/>
      <dgm:spPr/>
      <dgm:t>
        <a:bodyPr/>
        <a:lstStyle/>
        <a:p>
          <a:endParaRPr lang="es-CR" sz="2000"/>
        </a:p>
      </dgm:t>
    </dgm:pt>
    <dgm:pt modelId="{632519BF-D0A4-4857-9828-F63DD6994C31}" type="sibTrans" cxnId="{80F87004-4FE9-4259-80B1-948705D7DDF8}">
      <dgm:prSet/>
      <dgm:spPr/>
      <dgm:t>
        <a:bodyPr/>
        <a:lstStyle/>
        <a:p>
          <a:endParaRPr lang="es-CR" sz="2000"/>
        </a:p>
      </dgm:t>
    </dgm:pt>
    <dgm:pt modelId="{A92EE851-B51E-43E3-8EA9-89546102D693}">
      <dgm:prSet custT="1"/>
      <dgm:spPr/>
      <dgm:t>
        <a:bodyPr/>
        <a:lstStyle/>
        <a:p>
          <a:pPr>
            <a:spcAft>
              <a:spcPct val="35000"/>
            </a:spcAft>
          </a:pPr>
          <a:r>
            <a:rPr lang="es-ES" sz="1200" b="0" cap="none" spc="0" dirty="0">
              <a:ln w="0"/>
              <a:solidFill>
                <a:srgbClr val="3399FF"/>
              </a:solidFill>
              <a:effectLst/>
            </a:rPr>
            <a:t>El comercio intraindustrial no refleja ventaja comparativa. </a:t>
          </a:r>
          <a:endParaRPr lang="es-CR" sz="1200" b="0" cap="none" spc="0" dirty="0">
            <a:ln w="0"/>
            <a:solidFill>
              <a:srgbClr val="3399FF"/>
            </a:solidFill>
            <a:effectLst/>
          </a:endParaRPr>
        </a:p>
      </dgm:t>
    </dgm:pt>
    <dgm:pt modelId="{DDE7CCFC-FCF3-43CD-81E6-598FD6DE8DB9}" type="parTrans" cxnId="{0053792C-11F6-4EBF-A96B-087AB017269A}">
      <dgm:prSet/>
      <dgm:spPr/>
      <dgm:t>
        <a:bodyPr/>
        <a:lstStyle/>
        <a:p>
          <a:endParaRPr lang="es-CR" sz="2000"/>
        </a:p>
      </dgm:t>
    </dgm:pt>
    <dgm:pt modelId="{8F5E033D-ECE4-44DE-961C-32B9D2FB942B}" type="sibTrans" cxnId="{0053792C-11F6-4EBF-A96B-087AB017269A}">
      <dgm:prSet/>
      <dgm:spPr/>
      <dgm:t>
        <a:bodyPr/>
        <a:lstStyle/>
        <a:p>
          <a:endParaRPr lang="es-CR" sz="2000"/>
        </a:p>
      </dgm:t>
    </dgm:pt>
    <dgm:pt modelId="{83606B70-B029-4FA3-923F-757194285F71}">
      <dgm:prSet custT="1"/>
      <dgm:spPr/>
      <dgm:t>
        <a:bodyPr/>
        <a:lstStyle/>
        <a:p>
          <a:pPr>
            <a:spcAft>
              <a:spcPts val="600"/>
            </a:spcAft>
          </a:pPr>
          <a:r>
            <a:rPr lang="es-ES" sz="1000" b="0" cap="none" spc="0" dirty="0">
              <a:ln w="0"/>
              <a:solidFill>
                <a:schemeClr val="accent1"/>
              </a:solidFill>
              <a:effectLst>
                <a:outerShdw blurRad="38100" dist="25400" dir="5400000" algn="ctr" rotWithShape="0">
                  <a:srgbClr val="6E747A">
                    <a:alpha val="43000"/>
                  </a:srgbClr>
                </a:outerShdw>
              </a:effectLst>
            </a:rPr>
            <a:t>Aunque los países tengan una misma relación capital-trabajo global, sus empresas continuarán produciendo productos diferenciados y la demanda de los consumidores de productos producidos en el extranjero continuará generando comercio intraindustrial. </a:t>
          </a:r>
          <a:endParaRPr lang="es-CR" sz="1000" b="0" cap="none" spc="0" dirty="0">
            <a:ln w="0"/>
            <a:solidFill>
              <a:schemeClr val="accent1"/>
            </a:solidFill>
            <a:effectLst>
              <a:outerShdw blurRad="38100" dist="25400" dir="5400000" algn="ctr" rotWithShape="0">
                <a:srgbClr val="6E747A">
                  <a:alpha val="43000"/>
                </a:srgbClr>
              </a:outerShdw>
            </a:effectLst>
          </a:endParaRPr>
        </a:p>
      </dgm:t>
    </dgm:pt>
    <dgm:pt modelId="{78C83ABE-22A5-4DC0-9D80-0F6B920F52C7}" type="parTrans" cxnId="{FF98B0F4-E66E-4BE7-ABC4-8983952D5DBC}">
      <dgm:prSet/>
      <dgm:spPr/>
      <dgm:t>
        <a:bodyPr/>
        <a:lstStyle/>
        <a:p>
          <a:endParaRPr lang="es-CR" sz="2000"/>
        </a:p>
      </dgm:t>
    </dgm:pt>
    <dgm:pt modelId="{76A09DD8-B415-4C79-BAD2-2A6A1C6BAC97}" type="sibTrans" cxnId="{FF98B0F4-E66E-4BE7-ABC4-8983952D5DBC}">
      <dgm:prSet/>
      <dgm:spPr/>
      <dgm:t>
        <a:bodyPr/>
        <a:lstStyle/>
        <a:p>
          <a:endParaRPr lang="es-CR" sz="2000"/>
        </a:p>
      </dgm:t>
    </dgm:pt>
    <dgm:pt modelId="{0855AEE6-EC09-4997-A248-F2303F11A798}">
      <dgm:prSet custT="1"/>
      <dgm:spPr/>
      <dgm:t>
        <a:bodyPr/>
        <a:lstStyle/>
        <a:p>
          <a:pPr>
            <a:spcAft>
              <a:spcPct val="15000"/>
            </a:spcAft>
          </a:pPr>
          <a:r>
            <a:rPr lang="es-ES" sz="1000" b="0" cap="none" spc="0">
              <a:ln w="0"/>
              <a:solidFill>
                <a:schemeClr val="accent1"/>
              </a:solidFill>
              <a:effectLst>
                <a:outerShdw blurRad="38100" dist="25400" dir="5400000" algn="ctr" rotWithShape="0">
                  <a:srgbClr val="6E747A">
                    <a:alpha val="43000"/>
                  </a:srgbClr>
                </a:outerShdw>
              </a:effectLst>
            </a:rPr>
            <a:t>Son las economías de escala las que impiden que cada país produzca el rango completo de productos por sí mismo; así pues, las economías de escala pueden llegar a constituir un origen independiente del comercio internacional.</a:t>
          </a:r>
          <a:endParaRPr lang="es-CR" sz="1000" b="0" cap="none" spc="0">
            <a:ln w="0"/>
            <a:solidFill>
              <a:schemeClr val="accent1"/>
            </a:solidFill>
            <a:effectLst>
              <a:outerShdw blurRad="38100" dist="25400" dir="5400000" algn="ctr" rotWithShape="0">
                <a:srgbClr val="6E747A">
                  <a:alpha val="43000"/>
                </a:srgbClr>
              </a:outerShdw>
            </a:effectLst>
          </a:endParaRPr>
        </a:p>
      </dgm:t>
    </dgm:pt>
    <dgm:pt modelId="{595B022C-0A0C-44B8-8C0E-FC33B8F4038A}" type="parTrans" cxnId="{194A49B0-8CCE-4FF9-8A16-05543DED1CF1}">
      <dgm:prSet/>
      <dgm:spPr/>
      <dgm:t>
        <a:bodyPr/>
        <a:lstStyle/>
        <a:p>
          <a:endParaRPr lang="es-CR" sz="2000"/>
        </a:p>
      </dgm:t>
    </dgm:pt>
    <dgm:pt modelId="{E54D3AF0-7E80-4C56-ABD8-13776C7B7A4E}" type="sibTrans" cxnId="{194A49B0-8CCE-4FF9-8A16-05543DED1CF1}">
      <dgm:prSet/>
      <dgm:spPr/>
      <dgm:t>
        <a:bodyPr/>
        <a:lstStyle/>
        <a:p>
          <a:endParaRPr lang="es-CR" sz="2000"/>
        </a:p>
      </dgm:t>
    </dgm:pt>
    <dgm:pt modelId="{BB4886D9-3C03-479B-8DCC-900FC6545BDB}" type="pres">
      <dgm:prSet presAssocID="{6CCCA45D-5B5A-4FB6-9772-905B8A930E0C}" presName="compositeShape" presStyleCnt="0">
        <dgm:presLayoutVars>
          <dgm:chMax val="2"/>
          <dgm:dir/>
          <dgm:resizeHandles val="exact"/>
        </dgm:presLayoutVars>
      </dgm:prSet>
      <dgm:spPr/>
    </dgm:pt>
    <dgm:pt modelId="{68AC305A-F555-4AE3-914F-D6C1717A1409}" type="pres">
      <dgm:prSet presAssocID="{6CCCA45D-5B5A-4FB6-9772-905B8A930E0C}" presName="ribbon" presStyleLbl="node1" presStyleIdx="0" presStyleCnt="1">
        <dgm:style>
          <a:lnRef idx="2">
            <a:schemeClr val="dk1"/>
          </a:lnRef>
          <a:fillRef idx="1">
            <a:schemeClr val="lt1"/>
          </a:fillRef>
          <a:effectRef idx="0">
            <a:schemeClr val="dk1"/>
          </a:effectRef>
          <a:fontRef idx="minor">
            <a:schemeClr val="dk1"/>
          </a:fontRef>
        </dgm:style>
      </dgm:prSet>
      <dgm:spPr/>
    </dgm:pt>
    <dgm:pt modelId="{A1D9D099-449F-46BA-8FBF-456348CAFA96}" type="pres">
      <dgm:prSet presAssocID="{6CCCA45D-5B5A-4FB6-9772-905B8A930E0C}" presName="leftArrowText" presStyleLbl="node1" presStyleIdx="0" presStyleCnt="1">
        <dgm:presLayoutVars>
          <dgm:chMax val="0"/>
          <dgm:bulletEnabled val="1"/>
        </dgm:presLayoutVars>
      </dgm:prSet>
      <dgm:spPr/>
    </dgm:pt>
    <dgm:pt modelId="{554D70D1-C5E0-4C21-A36F-5148D38B3808}" type="pres">
      <dgm:prSet presAssocID="{6CCCA45D-5B5A-4FB6-9772-905B8A930E0C}" presName="rightArrowText" presStyleLbl="node1" presStyleIdx="0" presStyleCnt="1" custScaleX="112951">
        <dgm:presLayoutVars>
          <dgm:chMax val="0"/>
          <dgm:bulletEnabled val="1"/>
        </dgm:presLayoutVars>
      </dgm:prSet>
      <dgm:spPr/>
    </dgm:pt>
  </dgm:ptLst>
  <dgm:cxnLst>
    <dgm:cxn modelId="{80F87004-4FE9-4259-80B1-948705D7DDF8}" srcId="{65CBA35A-AEA4-49E5-97CE-36D948575E01}" destId="{8C4C3923-AD20-4569-A240-3D61ED53D41D}" srcOrd="0" destOrd="0" parTransId="{3825160F-8FB5-4399-9683-8A8DB2307194}" sibTransId="{632519BF-D0A4-4857-9828-F63DD6994C31}"/>
    <dgm:cxn modelId="{8010E60B-2AE2-46C0-BC05-1B9BCDDAE4D1}" srcId="{6CCCA45D-5B5A-4FB6-9772-905B8A930E0C}" destId="{BAEA7AC5-52B5-4713-9431-B69D6341FB0D}" srcOrd="0" destOrd="0" parTransId="{DC807592-13EC-4140-AB7A-D3547937F30D}" sibTransId="{00A0D984-CBC4-4327-A541-422784E54B20}"/>
    <dgm:cxn modelId="{78AC0C22-6D34-414A-89BD-7B0B79A1551A}" type="presOf" srcId="{65CBA35A-AEA4-49E5-97CE-36D948575E01}" destId="{A1D9D099-449F-46BA-8FBF-456348CAFA96}" srcOrd="0" destOrd="1" presId="urn:microsoft.com/office/officeart/2005/8/layout/arrow6"/>
    <dgm:cxn modelId="{42222124-3B6E-4B05-8F25-2EF7AFFE1A71}" srcId="{BAEA7AC5-52B5-4713-9431-B69D6341FB0D}" destId="{65CBA35A-AEA4-49E5-97CE-36D948575E01}" srcOrd="0" destOrd="0" parTransId="{755AC96D-4F28-4672-B4BB-F00E4CF557B9}" sibTransId="{663CA8A4-FAB7-4620-9EF7-E739B83CA161}"/>
    <dgm:cxn modelId="{0053792C-11F6-4EBF-A96B-087AB017269A}" srcId="{6CCCA45D-5B5A-4FB6-9772-905B8A930E0C}" destId="{A92EE851-B51E-43E3-8EA9-89546102D693}" srcOrd="1" destOrd="0" parTransId="{DDE7CCFC-FCF3-43CD-81E6-598FD6DE8DB9}" sibTransId="{8F5E033D-ECE4-44DE-961C-32B9D2FB942B}"/>
    <dgm:cxn modelId="{C9F0F62E-BA51-4223-8CFF-A6937502BACE}" type="presOf" srcId="{6CCCA45D-5B5A-4FB6-9772-905B8A930E0C}" destId="{BB4886D9-3C03-479B-8DCC-900FC6545BDB}" srcOrd="0" destOrd="0" presId="urn:microsoft.com/office/officeart/2005/8/layout/arrow6"/>
    <dgm:cxn modelId="{DCE50938-7DA8-4DC5-95B1-53748D3577FD}" type="presOf" srcId="{A92EE851-B51E-43E3-8EA9-89546102D693}" destId="{554D70D1-C5E0-4C21-A36F-5148D38B3808}" srcOrd="0" destOrd="0" presId="urn:microsoft.com/office/officeart/2005/8/layout/arrow6"/>
    <dgm:cxn modelId="{65BF018C-9AB9-4ED1-A284-C23ABE6C3287}" type="presOf" srcId="{83606B70-B029-4FA3-923F-757194285F71}" destId="{554D70D1-C5E0-4C21-A36F-5148D38B3808}" srcOrd="0" destOrd="1" presId="urn:microsoft.com/office/officeart/2005/8/layout/arrow6"/>
    <dgm:cxn modelId="{49940E8D-9922-4253-80C3-B1CBD2113B64}" type="presOf" srcId="{8C4C3923-AD20-4569-A240-3D61ED53D41D}" destId="{A1D9D099-449F-46BA-8FBF-456348CAFA96}" srcOrd="0" destOrd="2" presId="urn:microsoft.com/office/officeart/2005/8/layout/arrow6"/>
    <dgm:cxn modelId="{53495590-06E0-45BE-B729-6D8AA7F54E6B}" type="presOf" srcId="{BAEA7AC5-52B5-4713-9431-B69D6341FB0D}" destId="{A1D9D099-449F-46BA-8FBF-456348CAFA96}" srcOrd="0" destOrd="0" presId="urn:microsoft.com/office/officeart/2005/8/layout/arrow6"/>
    <dgm:cxn modelId="{194A49B0-8CCE-4FF9-8A16-05543DED1CF1}" srcId="{83606B70-B029-4FA3-923F-757194285F71}" destId="{0855AEE6-EC09-4997-A248-F2303F11A798}" srcOrd="0" destOrd="0" parTransId="{595B022C-0A0C-44B8-8C0E-FC33B8F4038A}" sibTransId="{E54D3AF0-7E80-4C56-ABD8-13776C7B7A4E}"/>
    <dgm:cxn modelId="{7B6A44E7-13BC-4FE1-998B-EE75128CA68C}" type="presOf" srcId="{0855AEE6-EC09-4997-A248-F2303F11A798}" destId="{554D70D1-C5E0-4C21-A36F-5148D38B3808}" srcOrd="0" destOrd="2" presId="urn:microsoft.com/office/officeart/2005/8/layout/arrow6"/>
    <dgm:cxn modelId="{FF98B0F4-E66E-4BE7-ABC4-8983952D5DBC}" srcId="{A92EE851-B51E-43E3-8EA9-89546102D693}" destId="{83606B70-B029-4FA3-923F-757194285F71}" srcOrd="0" destOrd="0" parTransId="{78C83ABE-22A5-4DC0-9D80-0F6B920F52C7}" sibTransId="{76A09DD8-B415-4C79-BAD2-2A6A1C6BAC97}"/>
    <dgm:cxn modelId="{4BCF5133-C39B-4D3E-9DEC-1B01F51528F5}" type="presParOf" srcId="{BB4886D9-3C03-479B-8DCC-900FC6545BDB}" destId="{68AC305A-F555-4AE3-914F-D6C1717A1409}" srcOrd="0" destOrd="0" presId="urn:microsoft.com/office/officeart/2005/8/layout/arrow6"/>
    <dgm:cxn modelId="{EB26CD9F-4A4A-4208-81F5-B40A75219153}" type="presParOf" srcId="{BB4886D9-3C03-479B-8DCC-900FC6545BDB}" destId="{A1D9D099-449F-46BA-8FBF-456348CAFA96}" srcOrd="1" destOrd="0" presId="urn:microsoft.com/office/officeart/2005/8/layout/arrow6"/>
    <dgm:cxn modelId="{9842C97E-18B6-4371-ACE9-84185B3BD417}" type="presParOf" srcId="{BB4886D9-3C03-479B-8DCC-900FC6545BDB}" destId="{554D70D1-C5E0-4C21-A36F-5148D38B3808}" srcOrd="2" destOrd="0" presId="urn:microsoft.com/office/officeart/2005/8/layout/arrow6"/>
  </dgm:cxnLst>
  <dgm:bg>
    <a:solidFill>
      <a:schemeClr val="accent3">
        <a:lumMod val="8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094BDF8-23CD-405A-A239-4F59B51B3D0A}" type="doc">
      <dgm:prSet loTypeId="urn:microsoft.com/office/officeart/2005/8/layout/chart3" loCatId="cycle" qsTypeId="urn:microsoft.com/office/officeart/2005/8/quickstyle/simple3" qsCatId="simple" csTypeId="urn:microsoft.com/office/officeart/2005/8/colors/accent1_2" csCatId="accent1" phldr="1"/>
      <dgm:spPr/>
      <dgm:t>
        <a:bodyPr/>
        <a:lstStyle/>
        <a:p>
          <a:endParaRPr lang="es-CR"/>
        </a:p>
      </dgm:t>
    </dgm:pt>
    <dgm:pt modelId="{55BE7AED-ABFD-4B10-B242-4ACCB1090015}">
      <dgm:prSet custT="1">
        <dgm:style>
          <a:lnRef idx="2">
            <a:schemeClr val="dk1"/>
          </a:lnRef>
          <a:fillRef idx="1">
            <a:schemeClr val="lt1"/>
          </a:fillRef>
          <a:effectRef idx="0">
            <a:schemeClr val="dk1"/>
          </a:effectRef>
          <a:fontRef idx="minor">
            <a:schemeClr val="dk1"/>
          </a:fontRef>
        </dgm:style>
      </dgm:prSet>
      <dgm:spPr/>
      <dgm:t>
        <a:bodyPr/>
        <a:lstStyle/>
        <a:p>
          <a:pPr marL="0" indent="0"/>
          <a:r>
            <a:rPr kumimoji="1" lang="es-CR" sz="1400" b="1" dirty="0"/>
            <a:t>Ganancias adicionales del comercio internacional que superan a las de la ventaja comparativa:  permite a los países beneficiarse de mercados más grandes</a:t>
          </a:r>
          <a:r>
            <a:rPr kumimoji="1" lang="es-CR" sz="1200" b="1" dirty="0"/>
            <a:t>. </a:t>
          </a:r>
          <a:endParaRPr lang="es-CR" sz="1200" dirty="0"/>
        </a:p>
      </dgm:t>
    </dgm:pt>
    <dgm:pt modelId="{3CE1726F-C35D-43A0-BF24-BCDC9752B1E1}" type="parTrans" cxnId="{59246EBF-A011-4BB8-BE0E-5D76BC76682B}">
      <dgm:prSet/>
      <dgm:spPr/>
      <dgm:t>
        <a:bodyPr/>
        <a:lstStyle/>
        <a:p>
          <a:endParaRPr lang="es-CR" sz="2800"/>
        </a:p>
      </dgm:t>
    </dgm:pt>
    <dgm:pt modelId="{2FFF7BD3-36CF-4608-B253-5EC3BDE2AE07}" type="sibTrans" cxnId="{59246EBF-A011-4BB8-BE0E-5D76BC76682B}">
      <dgm:prSet/>
      <dgm:spPr/>
      <dgm:t>
        <a:bodyPr/>
        <a:lstStyle/>
        <a:p>
          <a:endParaRPr lang="es-CR" sz="2800"/>
        </a:p>
      </dgm:t>
    </dgm:pt>
    <dgm:pt modelId="{E4A0150F-1FC2-47AE-BEB3-7EC6FAA10D8C}">
      <dgm:prSet custT="1">
        <dgm:style>
          <a:lnRef idx="1">
            <a:schemeClr val="dk1"/>
          </a:lnRef>
          <a:fillRef idx="2">
            <a:schemeClr val="dk1"/>
          </a:fillRef>
          <a:effectRef idx="1">
            <a:schemeClr val="dk1"/>
          </a:effectRef>
          <a:fontRef idx="minor">
            <a:schemeClr val="dk1"/>
          </a:fontRef>
        </dgm:style>
      </dgm:prSet>
      <dgm:spPr/>
      <dgm:t>
        <a:bodyPr/>
        <a:lstStyle/>
        <a:p>
          <a:r>
            <a:rPr kumimoji="1" lang="es-CR" sz="1400" b="1" dirty="0"/>
            <a:t>Al producir un menor número de variedades, un país puede producir cada una a mayor escala, con mayor productividad y costes más bajos</a:t>
          </a:r>
          <a:r>
            <a:rPr kumimoji="1" lang="es-CR" sz="1100" b="1" dirty="0"/>
            <a:t>. </a:t>
          </a:r>
          <a:endParaRPr lang="es-CR" sz="1100" dirty="0"/>
        </a:p>
      </dgm:t>
    </dgm:pt>
    <dgm:pt modelId="{1B4C0B06-9246-48D0-8488-7E655A8A8340}" type="parTrans" cxnId="{3155E730-39E7-4528-B815-4C0E5E6269B4}">
      <dgm:prSet/>
      <dgm:spPr/>
      <dgm:t>
        <a:bodyPr/>
        <a:lstStyle/>
        <a:p>
          <a:endParaRPr lang="es-CR" sz="2800"/>
        </a:p>
      </dgm:t>
    </dgm:pt>
    <dgm:pt modelId="{8CD04A58-EF1E-4722-87C0-CB330842199D}" type="sibTrans" cxnId="{3155E730-39E7-4528-B815-4C0E5E6269B4}">
      <dgm:prSet/>
      <dgm:spPr/>
      <dgm:t>
        <a:bodyPr/>
        <a:lstStyle/>
        <a:p>
          <a:endParaRPr lang="es-CR" sz="2800"/>
        </a:p>
      </dgm:t>
    </dgm:pt>
    <dgm:pt modelId="{1115EF39-5D9A-461F-A144-77C31F4D7DDA}">
      <dgm:prSet custT="1">
        <dgm:style>
          <a:lnRef idx="0">
            <a:schemeClr val="accent2"/>
          </a:lnRef>
          <a:fillRef idx="3">
            <a:schemeClr val="accent2"/>
          </a:fillRef>
          <a:effectRef idx="3">
            <a:schemeClr val="accent2"/>
          </a:effectRef>
          <a:fontRef idx="minor">
            <a:schemeClr val="lt1"/>
          </a:fontRef>
        </dgm:style>
      </dgm:prSet>
      <dgm:spPr/>
      <dgm:t>
        <a:bodyPr/>
        <a:lstStyle/>
        <a:p>
          <a:r>
            <a:rPr kumimoji="1" lang="es-CR" sz="1600" b="1" dirty="0"/>
            <a:t>Al mismo tiempo, los consumidores se benefician del aumento de la gama de la que elegir</a:t>
          </a:r>
          <a:r>
            <a:rPr kumimoji="1" lang="es-CR" sz="1100" b="1" dirty="0"/>
            <a:t>. </a:t>
          </a:r>
          <a:endParaRPr lang="es-CR" sz="1100" dirty="0"/>
        </a:p>
      </dgm:t>
    </dgm:pt>
    <dgm:pt modelId="{51FBB067-9DB3-482E-A70F-FB233DC77D1F}" type="parTrans" cxnId="{60F73E97-25D3-431D-A32C-FEA5D680B493}">
      <dgm:prSet/>
      <dgm:spPr/>
      <dgm:t>
        <a:bodyPr/>
        <a:lstStyle/>
        <a:p>
          <a:endParaRPr lang="es-CR" sz="2800"/>
        </a:p>
      </dgm:t>
    </dgm:pt>
    <dgm:pt modelId="{C3573ED6-890F-4269-BE64-CE4D4D6FED24}" type="sibTrans" cxnId="{60F73E97-25D3-431D-A32C-FEA5D680B493}">
      <dgm:prSet/>
      <dgm:spPr/>
      <dgm:t>
        <a:bodyPr/>
        <a:lstStyle/>
        <a:p>
          <a:endParaRPr lang="es-CR" sz="2800"/>
        </a:p>
      </dgm:t>
    </dgm:pt>
    <dgm:pt modelId="{9C757523-DC30-4241-806E-83E2AEF6FE1E}" type="pres">
      <dgm:prSet presAssocID="{3094BDF8-23CD-405A-A239-4F59B51B3D0A}" presName="compositeShape" presStyleCnt="0">
        <dgm:presLayoutVars>
          <dgm:chMax val="7"/>
          <dgm:dir/>
          <dgm:resizeHandles val="exact"/>
        </dgm:presLayoutVars>
      </dgm:prSet>
      <dgm:spPr/>
    </dgm:pt>
    <dgm:pt modelId="{E8D4AC35-B4E3-4ACB-B420-63D4C40BFFC8}" type="pres">
      <dgm:prSet presAssocID="{3094BDF8-23CD-405A-A239-4F59B51B3D0A}" presName="wedge1" presStyleLbl="node1" presStyleIdx="0" presStyleCnt="3" custScaleX="98687" custLinFactNeighborX="2950" custLinFactNeighborY="2034"/>
      <dgm:spPr/>
    </dgm:pt>
    <dgm:pt modelId="{0F24FD18-6474-4EA4-BC24-0F555433632C}" type="pres">
      <dgm:prSet presAssocID="{3094BDF8-23CD-405A-A239-4F59B51B3D0A}" presName="wedge1Tx" presStyleLbl="node1" presStyleIdx="0" presStyleCnt="3">
        <dgm:presLayoutVars>
          <dgm:chMax val="0"/>
          <dgm:chPref val="0"/>
          <dgm:bulletEnabled val="1"/>
        </dgm:presLayoutVars>
      </dgm:prSet>
      <dgm:spPr/>
    </dgm:pt>
    <dgm:pt modelId="{E44886CC-13BC-4AB7-A600-D64492C60A0F}" type="pres">
      <dgm:prSet presAssocID="{3094BDF8-23CD-405A-A239-4F59B51B3D0A}" presName="wedge2" presStyleLbl="node1" presStyleIdx="1" presStyleCnt="3"/>
      <dgm:spPr/>
    </dgm:pt>
    <dgm:pt modelId="{693E7909-95CA-4BB1-8A31-62758E7A6838}" type="pres">
      <dgm:prSet presAssocID="{3094BDF8-23CD-405A-A239-4F59B51B3D0A}" presName="wedge2Tx" presStyleLbl="node1" presStyleIdx="1" presStyleCnt="3">
        <dgm:presLayoutVars>
          <dgm:chMax val="0"/>
          <dgm:chPref val="0"/>
          <dgm:bulletEnabled val="1"/>
        </dgm:presLayoutVars>
      </dgm:prSet>
      <dgm:spPr/>
    </dgm:pt>
    <dgm:pt modelId="{FD96EEF4-685B-41B6-AB85-67DBA44F62BB}" type="pres">
      <dgm:prSet presAssocID="{3094BDF8-23CD-405A-A239-4F59B51B3D0A}" presName="wedge3" presStyleLbl="node1" presStyleIdx="2" presStyleCnt="3"/>
      <dgm:spPr/>
    </dgm:pt>
    <dgm:pt modelId="{CEDEAD86-C946-4371-947F-E7F408FD44AF}" type="pres">
      <dgm:prSet presAssocID="{3094BDF8-23CD-405A-A239-4F59B51B3D0A}" presName="wedge3Tx" presStyleLbl="node1" presStyleIdx="2" presStyleCnt="3">
        <dgm:presLayoutVars>
          <dgm:chMax val="0"/>
          <dgm:chPref val="0"/>
          <dgm:bulletEnabled val="1"/>
        </dgm:presLayoutVars>
      </dgm:prSet>
      <dgm:spPr/>
    </dgm:pt>
  </dgm:ptLst>
  <dgm:cxnLst>
    <dgm:cxn modelId="{53575916-1240-4C32-990F-6A126BDC69A3}" type="presOf" srcId="{1115EF39-5D9A-461F-A144-77C31F4D7DDA}" destId="{CEDEAD86-C946-4371-947F-E7F408FD44AF}" srcOrd="1" destOrd="0" presId="urn:microsoft.com/office/officeart/2005/8/layout/chart3"/>
    <dgm:cxn modelId="{ADB8D71F-7461-446E-99C0-A55C2C70D8C5}" type="presOf" srcId="{3094BDF8-23CD-405A-A239-4F59B51B3D0A}" destId="{9C757523-DC30-4241-806E-83E2AEF6FE1E}" srcOrd="0" destOrd="0" presId="urn:microsoft.com/office/officeart/2005/8/layout/chart3"/>
    <dgm:cxn modelId="{3155E730-39E7-4528-B815-4C0E5E6269B4}" srcId="{3094BDF8-23CD-405A-A239-4F59B51B3D0A}" destId="{E4A0150F-1FC2-47AE-BEB3-7EC6FAA10D8C}" srcOrd="1" destOrd="0" parTransId="{1B4C0B06-9246-48D0-8488-7E655A8A8340}" sibTransId="{8CD04A58-EF1E-4722-87C0-CB330842199D}"/>
    <dgm:cxn modelId="{AC3D1244-ABB7-4483-9FFB-018428A34FD2}" type="presOf" srcId="{E4A0150F-1FC2-47AE-BEB3-7EC6FAA10D8C}" destId="{693E7909-95CA-4BB1-8A31-62758E7A6838}" srcOrd="1" destOrd="0" presId="urn:microsoft.com/office/officeart/2005/8/layout/chart3"/>
    <dgm:cxn modelId="{5C077768-3B6C-4FE3-AAB2-56FE1CD5748C}" type="presOf" srcId="{1115EF39-5D9A-461F-A144-77C31F4D7DDA}" destId="{FD96EEF4-685B-41B6-AB85-67DBA44F62BB}" srcOrd="0" destOrd="0" presId="urn:microsoft.com/office/officeart/2005/8/layout/chart3"/>
    <dgm:cxn modelId="{60F73E97-25D3-431D-A32C-FEA5D680B493}" srcId="{3094BDF8-23CD-405A-A239-4F59B51B3D0A}" destId="{1115EF39-5D9A-461F-A144-77C31F4D7DDA}" srcOrd="2" destOrd="0" parTransId="{51FBB067-9DB3-482E-A70F-FB233DC77D1F}" sibTransId="{C3573ED6-890F-4269-BE64-CE4D4D6FED24}"/>
    <dgm:cxn modelId="{284C429F-AB6D-4484-86AF-76EF31600965}" type="presOf" srcId="{55BE7AED-ABFD-4B10-B242-4ACCB1090015}" destId="{E8D4AC35-B4E3-4ACB-B420-63D4C40BFFC8}" srcOrd="0" destOrd="0" presId="urn:microsoft.com/office/officeart/2005/8/layout/chart3"/>
    <dgm:cxn modelId="{954412B3-C944-4A05-84E7-938BE4EA34B5}" type="presOf" srcId="{E4A0150F-1FC2-47AE-BEB3-7EC6FAA10D8C}" destId="{E44886CC-13BC-4AB7-A600-D64492C60A0F}" srcOrd="0" destOrd="0" presId="urn:microsoft.com/office/officeart/2005/8/layout/chart3"/>
    <dgm:cxn modelId="{59246EBF-A011-4BB8-BE0E-5D76BC76682B}" srcId="{3094BDF8-23CD-405A-A239-4F59B51B3D0A}" destId="{55BE7AED-ABFD-4B10-B242-4ACCB1090015}" srcOrd="0" destOrd="0" parTransId="{3CE1726F-C35D-43A0-BF24-BCDC9752B1E1}" sibTransId="{2FFF7BD3-36CF-4608-B253-5EC3BDE2AE07}"/>
    <dgm:cxn modelId="{51AE75DD-5D83-48A9-BCC8-F5C7E40BB9CC}" type="presOf" srcId="{55BE7AED-ABFD-4B10-B242-4ACCB1090015}" destId="{0F24FD18-6474-4EA4-BC24-0F555433632C}" srcOrd="1" destOrd="0" presId="urn:microsoft.com/office/officeart/2005/8/layout/chart3"/>
    <dgm:cxn modelId="{A5AB6A78-B7D7-486A-80D7-C6BD3F613A72}" type="presParOf" srcId="{9C757523-DC30-4241-806E-83E2AEF6FE1E}" destId="{E8D4AC35-B4E3-4ACB-B420-63D4C40BFFC8}" srcOrd="0" destOrd="0" presId="urn:microsoft.com/office/officeart/2005/8/layout/chart3"/>
    <dgm:cxn modelId="{9BFC2652-DB15-4B60-B7A3-67896DB9CC7C}" type="presParOf" srcId="{9C757523-DC30-4241-806E-83E2AEF6FE1E}" destId="{0F24FD18-6474-4EA4-BC24-0F555433632C}" srcOrd="1" destOrd="0" presId="urn:microsoft.com/office/officeart/2005/8/layout/chart3"/>
    <dgm:cxn modelId="{CBA8B1E0-DC6F-41D2-94D9-EB1B925B9829}" type="presParOf" srcId="{9C757523-DC30-4241-806E-83E2AEF6FE1E}" destId="{E44886CC-13BC-4AB7-A600-D64492C60A0F}" srcOrd="2" destOrd="0" presId="urn:microsoft.com/office/officeart/2005/8/layout/chart3"/>
    <dgm:cxn modelId="{992590DD-CF84-4FD7-B7E4-96EEF1F56F35}" type="presParOf" srcId="{9C757523-DC30-4241-806E-83E2AEF6FE1E}" destId="{693E7909-95CA-4BB1-8A31-62758E7A6838}" srcOrd="3" destOrd="0" presId="urn:microsoft.com/office/officeart/2005/8/layout/chart3"/>
    <dgm:cxn modelId="{2191093C-6EDD-445B-8C7D-72D52788671D}" type="presParOf" srcId="{9C757523-DC30-4241-806E-83E2AEF6FE1E}" destId="{FD96EEF4-685B-41B6-AB85-67DBA44F62BB}" srcOrd="4" destOrd="0" presId="urn:microsoft.com/office/officeart/2005/8/layout/chart3"/>
    <dgm:cxn modelId="{26AD37E7-66E0-4369-B5A2-0634F32FF79D}" type="presParOf" srcId="{9C757523-DC30-4241-806E-83E2AEF6FE1E}" destId="{CEDEAD86-C946-4371-947F-E7F408FD44AF}" srcOrd="5" destOrd="0" presId="urn:microsoft.com/office/officeart/2005/8/layout/chart3"/>
  </dgm:cxnLst>
  <dgm:bg>
    <a:solidFill>
      <a:schemeClr val="bg2"/>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1582C6F-5DC6-46A1-B6CE-9B2A91913401}" type="doc">
      <dgm:prSet loTypeId="urn:microsoft.com/office/officeart/2005/8/layout/lProcess2" loCatId="list" qsTypeId="urn:microsoft.com/office/officeart/2005/8/quickstyle/simple2" qsCatId="simple" csTypeId="urn:microsoft.com/office/officeart/2005/8/colors/accent0_2" csCatId="mainScheme" phldr="1"/>
      <dgm:spPr/>
      <dgm:t>
        <a:bodyPr/>
        <a:lstStyle/>
        <a:p>
          <a:endParaRPr lang="es-CR"/>
        </a:p>
      </dgm:t>
    </dgm:pt>
    <dgm:pt modelId="{752F1352-6DAF-4011-BEF0-D5E23F6610A3}">
      <dgm:prSet/>
      <dgm:spPr/>
      <dgm:t>
        <a:bodyPr/>
        <a:lstStyle/>
        <a:p>
          <a:r>
            <a:rPr lang="es-ES"/>
            <a:t>Con economías externas de escala </a:t>
          </a:r>
          <a:endParaRPr lang="es-CR"/>
        </a:p>
      </dgm:t>
    </dgm:pt>
    <dgm:pt modelId="{14DA41A9-958C-46DB-8A41-8F467D7B7BA6}" type="parTrans" cxnId="{77E0A96B-AECA-4F73-B342-85521A037D80}">
      <dgm:prSet/>
      <dgm:spPr/>
      <dgm:t>
        <a:bodyPr/>
        <a:lstStyle/>
        <a:p>
          <a:endParaRPr lang="es-CR"/>
        </a:p>
      </dgm:t>
    </dgm:pt>
    <dgm:pt modelId="{488B1C98-C8BE-487F-AAD9-CCE34A37050C}" type="sibTrans" cxnId="{77E0A96B-AECA-4F73-B342-85521A037D80}">
      <dgm:prSet/>
      <dgm:spPr/>
      <dgm:t>
        <a:bodyPr/>
        <a:lstStyle/>
        <a:p>
          <a:endParaRPr lang="es-CR"/>
        </a:p>
      </dgm:t>
    </dgm:pt>
    <dgm:pt modelId="{923DEDA7-788E-4361-95F5-EC11B25C2727}">
      <dgm:prSet/>
      <dgm:spPr/>
      <dgm:t>
        <a:bodyPr/>
        <a:lstStyle/>
        <a:p>
          <a:r>
            <a:rPr lang="es-ES"/>
            <a:t>un país que tiene gran producción en alguna industria tendera,</a:t>
          </a:r>
          <a:r>
            <a:rPr lang="es-ES" b="1" u="sng"/>
            <a:t> </a:t>
          </a:r>
          <a:r>
            <a:rPr lang="es-ES" i="1"/>
            <a:t>ceteris paribus</a:t>
          </a:r>
          <a:r>
            <a:rPr lang="es-ES"/>
            <a:t>, a tener bajos costes de producción de ese bien. </a:t>
          </a:r>
          <a:endParaRPr lang="es-CR"/>
        </a:p>
      </dgm:t>
    </dgm:pt>
    <dgm:pt modelId="{C6F8EF7A-8012-44E3-979D-9C8ABA03312C}" type="parTrans" cxnId="{1F403BB2-A26F-45A6-9FC9-47ADA7088B09}">
      <dgm:prSet/>
      <dgm:spPr/>
      <dgm:t>
        <a:bodyPr/>
        <a:lstStyle/>
        <a:p>
          <a:endParaRPr lang="es-CR"/>
        </a:p>
      </dgm:t>
    </dgm:pt>
    <dgm:pt modelId="{AACFE84E-7110-4756-87CD-CAF361D08C79}" type="sibTrans" cxnId="{1F403BB2-A26F-45A6-9FC9-47ADA7088B09}">
      <dgm:prSet/>
      <dgm:spPr/>
      <dgm:t>
        <a:bodyPr/>
        <a:lstStyle/>
        <a:p>
          <a:endParaRPr lang="es-CR"/>
        </a:p>
      </dgm:t>
    </dgm:pt>
    <dgm:pt modelId="{30F56E86-5530-42B9-BFF8-00EAEBB36AC3}">
      <dgm:prSet/>
      <dgm:spPr/>
      <dgm:t>
        <a:bodyPr/>
        <a:lstStyle/>
        <a:p>
          <a:r>
            <a:rPr lang="es-ES" dirty="0"/>
            <a:t>Circularidad obvia: un país que puede producir un bien más barato también tenderá a producir mucha cantidad de dicho bien.</a:t>
          </a:r>
          <a:endParaRPr lang="es-CR" dirty="0"/>
        </a:p>
      </dgm:t>
    </dgm:pt>
    <dgm:pt modelId="{0E6A380B-9D14-40ED-B568-FCA3624DB333}" type="parTrans" cxnId="{E090D7D7-8A5C-48EB-97AF-414EF106C979}">
      <dgm:prSet/>
      <dgm:spPr/>
      <dgm:t>
        <a:bodyPr/>
        <a:lstStyle/>
        <a:p>
          <a:endParaRPr lang="es-CR"/>
        </a:p>
      </dgm:t>
    </dgm:pt>
    <dgm:pt modelId="{1E689CA2-BBA8-4C4C-9D57-DA8C32C54F50}" type="sibTrans" cxnId="{E090D7D7-8A5C-48EB-97AF-414EF106C979}">
      <dgm:prSet/>
      <dgm:spPr/>
      <dgm:t>
        <a:bodyPr/>
        <a:lstStyle/>
        <a:p>
          <a:endParaRPr lang="es-CR"/>
        </a:p>
      </dgm:t>
    </dgm:pt>
    <dgm:pt modelId="{F35F710D-6C0B-491A-BFF8-7DE1E0D187FA}">
      <dgm:prSet/>
      <dgm:spPr/>
      <dgm:t>
        <a:bodyPr/>
        <a:lstStyle/>
        <a:p>
          <a:r>
            <a:rPr lang="es-ES" dirty="0"/>
            <a:t>Fuertes economías externas </a:t>
          </a:r>
          <a:endParaRPr lang="es-CR" dirty="0"/>
        </a:p>
      </dgm:t>
    </dgm:pt>
    <dgm:pt modelId="{1FA33186-DB7E-41B9-B2E5-EF081FC9054A}" type="parTrans" cxnId="{FF40B47D-C9F2-465E-B807-D80794D313FB}">
      <dgm:prSet/>
      <dgm:spPr/>
      <dgm:t>
        <a:bodyPr/>
        <a:lstStyle/>
        <a:p>
          <a:endParaRPr lang="es-CR"/>
        </a:p>
      </dgm:t>
    </dgm:pt>
    <dgm:pt modelId="{CCE30A68-0CC2-4A41-A05C-831C41C90221}" type="sibTrans" cxnId="{FF40B47D-C9F2-465E-B807-D80794D313FB}">
      <dgm:prSet/>
      <dgm:spPr/>
      <dgm:t>
        <a:bodyPr/>
        <a:lstStyle/>
        <a:p>
          <a:endParaRPr lang="es-CR"/>
        </a:p>
      </dgm:t>
    </dgm:pt>
    <dgm:pt modelId="{7E073682-4E61-4DAE-90CD-AFF2FAD3D661}">
      <dgm:prSet/>
      <dgm:spPr/>
      <dgm:t>
        <a:bodyPr/>
        <a:lstStyle/>
        <a:p>
          <a:r>
            <a:rPr lang="es-ES"/>
            <a:t>tienden a confirmar la existencia de patrones de comercio intraindustrial, cualesquiera que sean sus fuentes originarias: </a:t>
          </a:r>
          <a:endParaRPr lang="es-CR"/>
        </a:p>
      </dgm:t>
    </dgm:pt>
    <dgm:pt modelId="{66894845-2D27-4616-A5B8-99D3A23102FA}" type="parTrans" cxnId="{B624FF73-4583-4A57-98EE-95C7D7B87C43}">
      <dgm:prSet/>
      <dgm:spPr/>
      <dgm:t>
        <a:bodyPr/>
        <a:lstStyle/>
        <a:p>
          <a:endParaRPr lang="es-CR"/>
        </a:p>
      </dgm:t>
    </dgm:pt>
    <dgm:pt modelId="{B42FE3EA-7B1B-4EEC-A6CE-78C1B4154419}" type="sibTrans" cxnId="{B624FF73-4583-4A57-98EE-95C7D7B87C43}">
      <dgm:prSet/>
      <dgm:spPr/>
      <dgm:t>
        <a:bodyPr/>
        <a:lstStyle/>
        <a:p>
          <a:endParaRPr lang="es-CR"/>
        </a:p>
      </dgm:t>
    </dgm:pt>
    <dgm:pt modelId="{82235213-BFCA-4CAD-B8E9-CB713AA84A5C}">
      <dgm:prSet/>
      <dgm:spPr/>
      <dgm:t>
        <a:bodyPr/>
        <a:lstStyle/>
        <a:p>
          <a:r>
            <a:rPr lang="es-ES"/>
            <a:t>países que, por cualquier razón, comienzan como grandes productores en ciertas industrias, tienden a continuar siendo grandes productores. </a:t>
          </a:r>
          <a:endParaRPr lang="es-CR"/>
        </a:p>
      </dgm:t>
    </dgm:pt>
    <dgm:pt modelId="{5EC675A1-D75D-4089-B5A4-0A44031D3F24}" type="parTrans" cxnId="{82A9FA3E-F00D-44E0-BC3D-A9022D1BDAAE}">
      <dgm:prSet/>
      <dgm:spPr/>
      <dgm:t>
        <a:bodyPr/>
        <a:lstStyle/>
        <a:p>
          <a:endParaRPr lang="es-CR"/>
        </a:p>
      </dgm:t>
    </dgm:pt>
    <dgm:pt modelId="{655B7055-7E8A-4D5F-931D-71F5BA12A66B}" type="sibTrans" cxnId="{82A9FA3E-F00D-44E0-BC3D-A9022D1BDAAE}">
      <dgm:prSet/>
      <dgm:spPr/>
      <dgm:t>
        <a:bodyPr/>
        <a:lstStyle/>
        <a:p>
          <a:endParaRPr lang="es-CR"/>
        </a:p>
      </dgm:t>
    </dgm:pt>
    <dgm:pt modelId="{EFEF1F0B-2B04-40C3-8E07-EEC051362AE5}">
      <dgm:prSet/>
      <dgm:spPr/>
      <dgm:t>
        <a:bodyPr/>
        <a:lstStyle/>
        <a:p>
          <a:pPr algn="ctr"/>
          <a:r>
            <a:rPr lang="es-ES" dirty="0"/>
            <a:t>Ello es así aunque</a:t>
          </a:r>
        </a:p>
      </dgm:t>
    </dgm:pt>
    <dgm:pt modelId="{06E408B3-32AF-4F03-97C5-1B77D5EC4256}" type="parTrans" cxnId="{025508C1-06F3-4110-9899-16B812F0F6B8}">
      <dgm:prSet/>
      <dgm:spPr/>
      <dgm:t>
        <a:bodyPr/>
        <a:lstStyle/>
        <a:p>
          <a:endParaRPr lang="es-CR"/>
        </a:p>
      </dgm:t>
    </dgm:pt>
    <dgm:pt modelId="{20AE68A5-BC1D-4A9F-9CCD-4C20CAF09DCE}" type="sibTrans" cxnId="{025508C1-06F3-4110-9899-16B812F0F6B8}">
      <dgm:prSet/>
      <dgm:spPr/>
      <dgm:t>
        <a:bodyPr/>
        <a:lstStyle/>
        <a:p>
          <a:endParaRPr lang="es-CR"/>
        </a:p>
      </dgm:t>
    </dgm:pt>
    <dgm:pt modelId="{0CEEE29D-4839-48F8-B0DE-4D479604384C}">
      <dgm:prSet/>
      <dgm:spPr/>
      <dgm:t>
        <a:bodyPr/>
        <a:lstStyle/>
        <a:p>
          <a:pPr algn="ctr"/>
          <a:r>
            <a:rPr lang="es-ES"/>
            <a:t>algún otro país pudiera producir potencialmente los bienes más baratos.</a:t>
          </a:r>
          <a:endParaRPr lang="es-CR" dirty="0"/>
        </a:p>
      </dgm:t>
    </dgm:pt>
    <dgm:pt modelId="{D820440A-00BE-47A1-85AB-E2A7E2F24731}" type="parTrans" cxnId="{DF824D37-5416-4472-831A-9197C33D9B0E}">
      <dgm:prSet/>
      <dgm:spPr/>
      <dgm:t>
        <a:bodyPr/>
        <a:lstStyle/>
        <a:p>
          <a:endParaRPr lang="es-CR"/>
        </a:p>
      </dgm:t>
    </dgm:pt>
    <dgm:pt modelId="{72717FB2-C275-44E9-9C87-A3A4BACF416C}" type="sibTrans" cxnId="{DF824D37-5416-4472-831A-9197C33D9B0E}">
      <dgm:prSet/>
      <dgm:spPr/>
      <dgm:t>
        <a:bodyPr/>
        <a:lstStyle/>
        <a:p>
          <a:endParaRPr lang="es-CR"/>
        </a:p>
      </dgm:t>
    </dgm:pt>
    <dgm:pt modelId="{5BF0B65C-5F75-448A-9E02-0961F6E51160}" type="pres">
      <dgm:prSet presAssocID="{81582C6F-5DC6-46A1-B6CE-9B2A91913401}" presName="theList" presStyleCnt="0">
        <dgm:presLayoutVars>
          <dgm:dir/>
          <dgm:animLvl val="lvl"/>
          <dgm:resizeHandles val="exact"/>
        </dgm:presLayoutVars>
      </dgm:prSet>
      <dgm:spPr/>
    </dgm:pt>
    <dgm:pt modelId="{EEF7CB83-388B-4344-9716-77176F7AFD35}" type="pres">
      <dgm:prSet presAssocID="{752F1352-6DAF-4011-BEF0-D5E23F6610A3}" presName="compNode" presStyleCnt="0"/>
      <dgm:spPr/>
    </dgm:pt>
    <dgm:pt modelId="{97865CE9-F2B6-4C46-B182-3AC8808E90C2}" type="pres">
      <dgm:prSet presAssocID="{752F1352-6DAF-4011-BEF0-D5E23F6610A3}" presName="aNode" presStyleLbl="bgShp" presStyleIdx="0" presStyleCnt="3"/>
      <dgm:spPr/>
    </dgm:pt>
    <dgm:pt modelId="{B8232BA8-C1E9-47AA-91B3-5460F22176B4}" type="pres">
      <dgm:prSet presAssocID="{752F1352-6DAF-4011-BEF0-D5E23F6610A3}" presName="textNode" presStyleLbl="bgShp" presStyleIdx="0" presStyleCnt="3"/>
      <dgm:spPr/>
    </dgm:pt>
    <dgm:pt modelId="{34A3BD09-592B-45BF-A749-EF33C2A08470}" type="pres">
      <dgm:prSet presAssocID="{752F1352-6DAF-4011-BEF0-D5E23F6610A3}" presName="compChildNode" presStyleCnt="0"/>
      <dgm:spPr/>
    </dgm:pt>
    <dgm:pt modelId="{615345B1-0545-4D3C-978A-F72473FEC143}" type="pres">
      <dgm:prSet presAssocID="{752F1352-6DAF-4011-BEF0-D5E23F6610A3}" presName="theInnerList" presStyleCnt="0"/>
      <dgm:spPr/>
    </dgm:pt>
    <dgm:pt modelId="{A42F1933-F848-42AC-92C6-52325E0A57C9}" type="pres">
      <dgm:prSet presAssocID="{923DEDA7-788E-4361-95F5-EC11B25C2727}" presName="childNode" presStyleLbl="node1" presStyleIdx="0" presStyleCnt="5">
        <dgm:presLayoutVars>
          <dgm:bulletEnabled val="1"/>
        </dgm:presLayoutVars>
      </dgm:prSet>
      <dgm:spPr/>
    </dgm:pt>
    <dgm:pt modelId="{C7ACF0AB-F1C5-44D7-BE3E-F0E511B12CB0}" type="pres">
      <dgm:prSet presAssocID="{923DEDA7-788E-4361-95F5-EC11B25C2727}" presName="aSpace2" presStyleCnt="0"/>
      <dgm:spPr/>
    </dgm:pt>
    <dgm:pt modelId="{D707AB9F-1902-41A2-ADC4-3B7A0F3ADE75}" type="pres">
      <dgm:prSet presAssocID="{30F56E86-5530-42B9-BFF8-00EAEBB36AC3}" presName="childNode" presStyleLbl="node1" presStyleIdx="1" presStyleCnt="5">
        <dgm:presLayoutVars>
          <dgm:bulletEnabled val="1"/>
        </dgm:presLayoutVars>
      </dgm:prSet>
      <dgm:spPr/>
    </dgm:pt>
    <dgm:pt modelId="{23545038-247C-4791-A94C-1E348D88C418}" type="pres">
      <dgm:prSet presAssocID="{752F1352-6DAF-4011-BEF0-D5E23F6610A3}" presName="aSpace" presStyleCnt="0"/>
      <dgm:spPr/>
    </dgm:pt>
    <dgm:pt modelId="{26409F5A-3262-4AFD-B7A2-557A69869024}" type="pres">
      <dgm:prSet presAssocID="{F35F710D-6C0B-491A-BFF8-7DE1E0D187FA}" presName="compNode" presStyleCnt="0"/>
      <dgm:spPr/>
    </dgm:pt>
    <dgm:pt modelId="{FE140305-4B28-4C66-BDA2-6F7F0E0521AB}" type="pres">
      <dgm:prSet presAssocID="{F35F710D-6C0B-491A-BFF8-7DE1E0D187FA}" presName="aNode" presStyleLbl="bgShp" presStyleIdx="1" presStyleCnt="3"/>
      <dgm:spPr/>
    </dgm:pt>
    <dgm:pt modelId="{C1FF5AA2-E906-44D3-A68A-84D6B2706FDA}" type="pres">
      <dgm:prSet presAssocID="{F35F710D-6C0B-491A-BFF8-7DE1E0D187FA}" presName="textNode" presStyleLbl="bgShp" presStyleIdx="1" presStyleCnt="3"/>
      <dgm:spPr/>
    </dgm:pt>
    <dgm:pt modelId="{76715730-19BE-4C4B-819F-43A0C6D0ED43}" type="pres">
      <dgm:prSet presAssocID="{F35F710D-6C0B-491A-BFF8-7DE1E0D187FA}" presName="compChildNode" presStyleCnt="0"/>
      <dgm:spPr/>
    </dgm:pt>
    <dgm:pt modelId="{092F1B33-0ABD-4255-A8CF-567F8E782B40}" type="pres">
      <dgm:prSet presAssocID="{F35F710D-6C0B-491A-BFF8-7DE1E0D187FA}" presName="theInnerList" presStyleCnt="0"/>
      <dgm:spPr/>
    </dgm:pt>
    <dgm:pt modelId="{53FF8D82-50D3-4288-B55F-DF6579A47903}" type="pres">
      <dgm:prSet presAssocID="{7E073682-4E61-4DAE-90CD-AFF2FAD3D661}" presName="childNode" presStyleLbl="node1" presStyleIdx="2" presStyleCnt="5">
        <dgm:presLayoutVars>
          <dgm:bulletEnabled val="1"/>
        </dgm:presLayoutVars>
      </dgm:prSet>
      <dgm:spPr/>
    </dgm:pt>
    <dgm:pt modelId="{B6ACC95F-8565-4694-AFD3-C306E45D00EE}" type="pres">
      <dgm:prSet presAssocID="{7E073682-4E61-4DAE-90CD-AFF2FAD3D661}" presName="aSpace2" presStyleCnt="0"/>
      <dgm:spPr/>
    </dgm:pt>
    <dgm:pt modelId="{147ADF0A-EB85-4F0D-800E-B2373D5540FC}" type="pres">
      <dgm:prSet presAssocID="{82235213-BFCA-4CAD-B8E9-CB713AA84A5C}" presName="childNode" presStyleLbl="node1" presStyleIdx="3" presStyleCnt="5">
        <dgm:presLayoutVars>
          <dgm:bulletEnabled val="1"/>
        </dgm:presLayoutVars>
      </dgm:prSet>
      <dgm:spPr/>
    </dgm:pt>
    <dgm:pt modelId="{517C4EB5-9478-4EAA-A50C-2682C140F558}" type="pres">
      <dgm:prSet presAssocID="{F35F710D-6C0B-491A-BFF8-7DE1E0D187FA}" presName="aSpace" presStyleCnt="0"/>
      <dgm:spPr/>
    </dgm:pt>
    <dgm:pt modelId="{5DC5B019-5077-4A7F-ABBD-F0F339DF6014}" type="pres">
      <dgm:prSet presAssocID="{EFEF1F0B-2B04-40C3-8E07-EEC051362AE5}" presName="compNode" presStyleCnt="0"/>
      <dgm:spPr/>
    </dgm:pt>
    <dgm:pt modelId="{2C238D8F-D9CB-481A-850B-2369FC262E68}" type="pres">
      <dgm:prSet presAssocID="{EFEF1F0B-2B04-40C3-8E07-EEC051362AE5}" presName="aNode" presStyleLbl="bgShp" presStyleIdx="2" presStyleCnt="3"/>
      <dgm:spPr/>
    </dgm:pt>
    <dgm:pt modelId="{C2BDCBC6-698B-4D8F-8045-B28257118FBE}" type="pres">
      <dgm:prSet presAssocID="{EFEF1F0B-2B04-40C3-8E07-EEC051362AE5}" presName="textNode" presStyleLbl="bgShp" presStyleIdx="2" presStyleCnt="3"/>
      <dgm:spPr/>
    </dgm:pt>
    <dgm:pt modelId="{916FD9FC-36AD-4C8D-AB48-63B87C5DE07E}" type="pres">
      <dgm:prSet presAssocID="{EFEF1F0B-2B04-40C3-8E07-EEC051362AE5}" presName="compChildNode" presStyleCnt="0"/>
      <dgm:spPr/>
    </dgm:pt>
    <dgm:pt modelId="{04E2CA11-E17F-4380-A3D0-6973F03609E6}" type="pres">
      <dgm:prSet presAssocID="{EFEF1F0B-2B04-40C3-8E07-EEC051362AE5}" presName="theInnerList" presStyleCnt="0"/>
      <dgm:spPr/>
    </dgm:pt>
    <dgm:pt modelId="{55486656-0E76-4E4D-861E-7466D874BE47}" type="pres">
      <dgm:prSet presAssocID="{0CEEE29D-4839-48F8-B0DE-4D479604384C}" presName="childNode" presStyleLbl="node1" presStyleIdx="4" presStyleCnt="5">
        <dgm:presLayoutVars>
          <dgm:bulletEnabled val="1"/>
        </dgm:presLayoutVars>
      </dgm:prSet>
      <dgm:spPr/>
    </dgm:pt>
  </dgm:ptLst>
  <dgm:cxnLst>
    <dgm:cxn modelId="{FC556401-48FE-49BB-8E94-F7A13611FE38}" type="presOf" srcId="{923DEDA7-788E-4361-95F5-EC11B25C2727}" destId="{A42F1933-F848-42AC-92C6-52325E0A57C9}" srcOrd="0" destOrd="0" presId="urn:microsoft.com/office/officeart/2005/8/layout/lProcess2"/>
    <dgm:cxn modelId="{C75D3E0B-04CE-4DBB-A3B6-21707413587F}" type="presOf" srcId="{F35F710D-6C0B-491A-BFF8-7DE1E0D187FA}" destId="{FE140305-4B28-4C66-BDA2-6F7F0E0521AB}" srcOrd="0" destOrd="0" presId="urn:microsoft.com/office/officeart/2005/8/layout/lProcess2"/>
    <dgm:cxn modelId="{91A13E0D-CCFB-43FF-8B75-0704FAD30144}" type="presOf" srcId="{752F1352-6DAF-4011-BEF0-D5E23F6610A3}" destId="{B8232BA8-C1E9-47AA-91B3-5460F22176B4}" srcOrd="1" destOrd="0" presId="urn:microsoft.com/office/officeart/2005/8/layout/lProcess2"/>
    <dgm:cxn modelId="{DF824D37-5416-4472-831A-9197C33D9B0E}" srcId="{EFEF1F0B-2B04-40C3-8E07-EEC051362AE5}" destId="{0CEEE29D-4839-48F8-B0DE-4D479604384C}" srcOrd="0" destOrd="0" parTransId="{D820440A-00BE-47A1-85AB-E2A7E2F24731}" sibTransId="{72717FB2-C275-44E9-9C87-A3A4BACF416C}"/>
    <dgm:cxn modelId="{82A9FA3E-F00D-44E0-BC3D-A9022D1BDAAE}" srcId="{F35F710D-6C0B-491A-BFF8-7DE1E0D187FA}" destId="{82235213-BFCA-4CAD-B8E9-CB713AA84A5C}" srcOrd="1" destOrd="0" parTransId="{5EC675A1-D75D-4089-B5A4-0A44031D3F24}" sibTransId="{655B7055-7E8A-4D5F-931D-71F5BA12A66B}"/>
    <dgm:cxn modelId="{77E0A96B-AECA-4F73-B342-85521A037D80}" srcId="{81582C6F-5DC6-46A1-B6CE-9B2A91913401}" destId="{752F1352-6DAF-4011-BEF0-D5E23F6610A3}" srcOrd="0" destOrd="0" parTransId="{14DA41A9-958C-46DB-8A41-8F467D7B7BA6}" sibTransId="{488B1C98-C8BE-487F-AAD9-CCE34A37050C}"/>
    <dgm:cxn modelId="{EBBFD772-D701-4FE3-BC66-5266369E65E3}" type="presOf" srcId="{30F56E86-5530-42B9-BFF8-00EAEBB36AC3}" destId="{D707AB9F-1902-41A2-ADC4-3B7A0F3ADE75}" srcOrd="0" destOrd="0" presId="urn:microsoft.com/office/officeart/2005/8/layout/lProcess2"/>
    <dgm:cxn modelId="{B624FF73-4583-4A57-98EE-95C7D7B87C43}" srcId="{F35F710D-6C0B-491A-BFF8-7DE1E0D187FA}" destId="{7E073682-4E61-4DAE-90CD-AFF2FAD3D661}" srcOrd="0" destOrd="0" parTransId="{66894845-2D27-4616-A5B8-99D3A23102FA}" sibTransId="{B42FE3EA-7B1B-4EEC-A6CE-78C1B4154419}"/>
    <dgm:cxn modelId="{13619476-9A76-4CD0-BA70-4B82DA699BD2}" type="presOf" srcId="{82235213-BFCA-4CAD-B8E9-CB713AA84A5C}" destId="{147ADF0A-EB85-4F0D-800E-B2373D5540FC}" srcOrd="0" destOrd="0" presId="urn:microsoft.com/office/officeart/2005/8/layout/lProcess2"/>
    <dgm:cxn modelId="{3516B55A-08FF-4367-854E-0D9A06303848}" type="presOf" srcId="{EFEF1F0B-2B04-40C3-8E07-EEC051362AE5}" destId="{C2BDCBC6-698B-4D8F-8045-B28257118FBE}" srcOrd="1" destOrd="0" presId="urn:microsoft.com/office/officeart/2005/8/layout/lProcess2"/>
    <dgm:cxn modelId="{FF40B47D-C9F2-465E-B807-D80794D313FB}" srcId="{81582C6F-5DC6-46A1-B6CE-9B2A91913401}" destId="{F35F710D-6C0B-491A-BFF8-7DE1E0D187FA}" srcOrd="1" destOrd="0" parTransId="{1FA33186-DB7E-41B9-B2E5-EF081FC9054A}" sibTransId="{CCE30A68-0CC2-4A41-A05C-831C41C90221}"/>
    <dgm:cxn modelId="{33594BA6-FD12-4B74-9589-D633C7081570}" type="presOf" srcId="{EFEF1F0B-2B04-40C3-8E07-EEC051362AE5}" destId="{2C238D8F-D9CB-481A-850B-2369FC262E68}" srcOrd="0" destOrd="0" presId="urn:microsoft.com/office/officeart/2005/8/layout/lProcess2"/>
    <dgm:cxn modelId="{ADB1C9AF-BE53-4F6C-8D22-2AB421308BF9}" type="presOf" srcId="{F35F710D-6C0B-491A-BFF8-7DE1E0D187FA}" destId="{C1FF5AA2-E906-44D3-A68A-84D6B2706FDA}" srcOrd="1" destOrd="0" presId="urn:microsoft.com/office/officeart/2005/8/layout/lProcess2"/>
    <dgm:cxn modelId="{1F403BB2-A26F-45A6-9FC9-47ADA7088B09}" srcId="{752F1352-6DAF-4011-BEF0-D5E23F6610A3}" destId="{923DEDA7-788E-4361-95F5-EC11B25C2727}" srcOrd="0" destOrd="0" parTransId="{C6F8EF7A-8012-44E3-979D-9C8ABA03312C}" sibTransId="{AACFE84E-7110-4756-87CD-CAF361D08C79}"/>
    <dgm:cxn modelId="{025508C1-06F3-4110-9899-16B812F0F6B8}" srcId="{81582C6F-5DC6-46A1-B6CE-9B2A91913401}" destId="{EFEF1F0B-2B04-40C3-8E07-EEC051362AE5}" srcOrd="2" destOrd="0" parTransId="{06E408B3-32AF-4F03-97C5-1B77D5EC4256}" sibTransId="{20AE68A5-BC1D-4A9F-9CCD-4C20CAF09DCE}"/>
    <dgm:cxn modelId="{714CF2D1-F433-4FCC-9B89-FC45CFEB2311}" type="presOf" srcId="{752F1352-6DAF-4011-BEF0-D5E23F6610A3}" destId="{97865CE9-F2B6-4C46-B182-3AC8808E90C2}" srcOrd="0" destOrd="0" presId="urn:microsoft.com/office/officeart/2005/8/layout/lProcess2"/>
    <dgm:cxn modelId="{E090D7D7-8A5C-48EB-97AF-414EF106C979}" srcId="{752F1352-6DAF-4011-BEF0-D5E23F6610A3}" destId="{30F56E86-5530-42B9-BFF8-00EAEBB36AC3}" srcOrd="1" destOrd="0" parTransId="{0E6A380B-9D14-40ED-B568-FCA3624DB333}" sibTransId="{1E689CA2-BBA8-4C4C-9D57-DA8C32C54F50}"/>
    <dgm:cxn modelId="{DC7C95E0-84AE-472B-B4E3-7FE94510551F}" type="presOf" srcId="{7E073682-4E61-4DAE-90CD-AFF2FAD3D661}" destId="{53FF8D82-50D3-4288-B55F-DF6579A47903}" srcOrd="0" destOrd="0" presId="urn:microsoft.com/office/officeart/2005/8/layout/lProcess2"/>
    <dgm:cxn modelId="{F4D929ED-3AA4-43F1-9C2B-DD5EFC279588}" type="presOf" srcId="{81582C6F-5DC6-46A1-B6CE-9B2A91913401}" destId="{5BF0B65C-5F75-448A-9E02-0961F6E51160}" srcOrd="0" destOrd="0" presId="urn:microsoft.com/office/officeart/2005/8/layout/lProcess2"/>
    <dgm:cxn modelId="{AE8D5EED-8643-470A-B36D-43050384AC17}" type="presOf" srcId="{0CEEE29D-4839-48F8-B0DE-4D479604384C}" destId="{55486656-0E76-4E4D-861E-7466D874BE47}" srcOrd="0" destOrd="0" presId="urn:microsoft.com/office/officeart/2005/8/layout/lProcess2"/>
    <dgm:cxn modelId="{C6BADF44-5606-4418-A2DC-880505DDA051}" type="presParOf" srcId="{5BF0B65C-5F75-448A-9E02-0961F6E51160}" destId="{EEF7CB83-388B-4344-9716-77176F7AFD35}" srcOrd="0" destOrd="0" presId="urn:microsoft.com/office/officeart/2005/8/layout/lProcess2"/>
    <dgm:cxn modelId="{2500FAC6-7865-45D0-B861-09474E9E3E3D}" type="presParOf" srcId="{EEF7CB83-388B-4344-9716-77176F7AFD35}" destId="{97865CE9-F2B6-4C46-B182-3AC8808E90C2}" srcOrd="0" destOrd="0" presId="urn:microsoft.com/office/officeart/2005/8/layout/lProcess2"/>
    <dgm:cxn modelId="{B5DE050E-5B40-440E-BF03-D92408827C9F}" type="presParOf" srcId="{EEF7CB83-388B-4344-9716-77176F7AFD35}" destId="{B8232BA8-C1E9-47AA-91B3-5460F22176B4}" srcOrd="1" destOrd="0" presId="urn:microsoft.com/office/officeart/2005/8/layout/lProcess2"/>
    <dgm:cxn modelId="{921D9CF3-57D6-4303-937D-848E349202E6}" type="presParOf" srcId="{EEF7CB83-388B-4344-9716-77176F7AFD35}" destId="{34A3BD09-592B-45BF-A749-EF33C2A08470}" srcOrd="2" destOrd="0" presId="urn:microsoft.com/office/officeart/2005/8/layout/lProcess2"/>
    <dgm:cxn modelId="{A3944D33-7BF5-4B6D-9362-74FA24C6E420}" type="presParOf" srcId="{34A3BD09-592B-45BF-A749-EF33C2A08470}" destId="{615345B1-0545-4D3C-978A-F72473FEC143}" srcOrd="0" destOrd="0" presId="urn:microsoft.com/office/officeart/2005/8/layout/lProcess2"/>
    <dgm:cxn modelId="{FEEA1BD9-BFA4-4214-BDD9-410102C62C8E}" type="presParOf" srcId="{615345B1-0545-4D3C-978A-F72473FEC143}" destId="{A42F1933-F848-42AC-92C6-52325E0A57C9}" srcOrd="0" destOrd="0" presId="urn:microsoft.com/office/officeart/2005/8/layout/lProcess2"/>
    <dgm:cxn modelId="{61B456F3-4330-4C6F-98CA-26E1F42B00AE}" type="presParOf" srcId="{615345B1-0545-4D3C-978A-F72473FEC143}" destId="{C7ACF0AB-F1C5-44D7-BE3E-F0E511B12CB0}" srcOrd="1" destOrd="0" presId="urn:microsoft.com/office/officeart/2005/8/layout/lProcess2"/>
    <dgm:cxn modelId="{6A1B15DF-709D-48F2-896D-C895EE833F75}" type="presParOf" srcId="{615345B1-0545-4D3C-978A-F72473FEC143}" destId="{D707AB9F-1902-41A2-ADC4-3B7A0F3ADE75}" srcOrd="2" destOrd="0" presId="urn:microsoft.com/office/officeart/2005/8/layout/lProcess2"/>
    <dgm:cxn modelId="{A593CCF8-CB16-4FFA-BD30-B164D8E8C5E1}" type="presParOf" srcId="{5BF0B65C-5F75-448A-9E02-0961F6E51160}" destId="{23545038-247C-4791-A94C-1E348D88C418}" srcOrd="1" destOrd="0" presId="urn:microsoft.com/office/officeart/2005/8/layout/lProcess2"/>
    <dgm:cxn modelId="{D3D153C5-3917-423B-815B-2BF1CFF273BF}" type="presParOf" srcId="{5BF0B65C-5F75-448A-9E02-0961F6E51160}" destId="{26409F5A-3262-4AFD-B7A2-557A69869024}" srcOrd="2" destOrd="0" presId="urn:microsoft.com/office/officeart/2005/8/layout/lProcess2"/>
    <dgm:cxn modelId="{49EF49AA-A4D5-4049-89DA-1CAB59531A3E}" type="presParOf" srcId="{26409F5A-3262-4AFD-B7A2-557A69869024}" destId="{FE140305-4B28-4C66-BDA2-6F7F0E0521AB}" srcOrd="0" destOrd="0" presId="urn:microsoft.com/office/officeart/2005/8/layout/lProcess2"/>
    <dgm:cxn modelId="{909410E1-65A3-4A2B-A8CF-32886046D7C9}" type="presParOf" srcId="{26409F5A-3262-4AFD-B7A2-557A69869024}" destId="{C1FF5AA2-E906-44D3-A68A-84D6B2706FDA}" srcOrd="1" destOrd="0" presId="urn:microsoft.com/office/officeart/2005/8/layout/lProcess2"/>
    <dgm:cxn modelId="{DD4E444B-1CDE-49E1-8D53-2AF7746D16BC}" type="presParOf" srcId="{26409F5A-3262-4AFD-B7A2-557A69869024}" destId="{76715730-19BE-4C4B-819F-43A0C6D0ED43}" srcOrd="2" destOrd="0" presId="urn:microsoft.com/office/officeart/2005/8/layout/lProcess2"/>
    <dgm:cxn modelId="{2FCE3AAE-BC46-4B31-8B9B-9E3E015F9FCB}" type="presParOf" srcId="{76715730-19BE-4C4B-819F-43A0C6D0ED43}" destId="{092F1B33-0ABD-4255-A8CF-567F8E782B40}" srcOrd="0" destOrd="0" presId="urn:microsoft.com/office/officeart/2005/8/layout/lProcess2"/>
    <dgm:cxn modelId="{320380C1-F38A-4B7E-AC02-452BA969B018}" type="presParOf" srcId="{092F1B33-0ABD-4255-A8CF-567F8E782B40}" destId="{53FF8D82-50D3-4288-B55F-DF6579A47903}" srcOrd="0" destOrd="0" presId="urn:microsoft.com/office/officeart/2005/8/layout/lProcess2"/>
    <dgm:cxn modelId="{C8B958FF-78EE-48E5-8994-8DD1C1CE068B}" type="presParOf" srcId="{092F1B33-0ABD-4255-A8CF-567F8E782B40}" destId="{B6ACC95F-8565-4694-AFD3-C306E45D00EE}" srcOrd="1" destOrd="0" presId="urn:microsoft.com/office/officeart/2005/8/layout/lProcess2"/>
    <dgm:cxn modelId="{D07F18D4-650C-4AD2-AB8D-E18AF94F4978}" type="presParOf" srcId="{092F1B33-0ABD-4255-A8CF-567F8E782B40}" destId="{147ADF0A-EB85-4F0D-800E-B2373D5540FC}" srcOrd="2" destOrd="0" presId="urn:microsoft.com/office/officeart/2005/8/layout/lProcess2"/>
    <dgm:cxn modelId="{DF404067-C885-4209-8488-3C4354142134}" type="presParOf" srcId="{5BF0B65C-5F75-448A-9E02-0961F6E51160}" destId="{517C4EB5-9478-4EAA-A50C-2682C140F558}" srcOrd="3" destOrd="0" presId="urn:microsoft.com/office/officeart/2005/8/layout/lProcess2"/>
    <dgm:cxn modelId="{AF7F0682-38FB-4A37-A31C-A4583848E9CE}" type="presParOf" srcId="{5BF0B65C-5F75-448A-9E02-0961F6E51160}" destId="{5DC5B019-5077-4A7F-ABBD-F0F339DF6014}" srcOrd="4" destOrd="0" presId="urn:microsoft.com/office/officeart/2005/8/layout/lProcess2"/>
    <dgm:cxn modelId="{827AFD20-29BE-4DC5-A15A-40CCB2236C6F}" type="presParOf" srcId="{5DC5B019-5077-4A7F-ABBD-F0F339DF6014}" destId="{2C238D8F-D9CB-481A-850B-2369FC262E68}" srcOrd="0" destOrd="0" presId="urn:microsoft.com/office/officeart/2005/8/layout/lProcess2"/>
    <dgm:cxn modelId="{D375A0A1-FB05-43DE-ADF6-1E6E8D11AB83}" type="presParOf" srcId="{5DC5B019-5077-4A7F-ABBD-F0F339DF6014}" destId="{C2BDCBC6-698B-4D8F-8045-B28257118FBE}" srcOrd="1" destOrd="0" presId="urn:microsoft.com/office/officeart/2005/8/layout/lProcess2"/>
    <dgm:cxn modelId="{FA0DE5E0-6F3F-41A5-B232-154B36769794}" type="presParOf" srcId="{5DC5B019-5077-4A7F-ABBD-F0F339DF6014}" destId="{916FD9FC-36AD-4C8D-AB48-63B87C5DE07E}" srcOrd="2" destOrd="0" presId="urn:microsoft.com/office/officeart/2005/8/layout/lProcess2"/>
    <dgm:cxn modelId="{4E2F274C-04AB-4BA0-BA86-0E53E8584544}" type="presParOf" srcId="{916FD9FC-36AD-4C8D-AB48-63B87C5DE07E}" destId="{04E2CA11-E17F-4380-A3D0-6973F03609E6}" srcOrd="0" destOrd="0" presId="urn:microsoft.com/office/officeart/2005/8/layout/lProcess2"/>
    <dgm:cxn modelId="{80E87049-B705-4EA0-8074-4C93E9CDFEA2}" type="presParOf" srcId="{04E2CA11-E17F-4380-A3D0-6973F03609E6}" destId="{55486656-0E76-4E4D-861E-7466D874BE47}"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C63A031-3DAA-46A5-9D7C-BECC222B0F3E}" type="doc">
      <dgm:prSet loTypeId="urn:microsoft.com/office/officeart/2005/8/layout/target3" loCatId="relationship" qsTypeId="urn:microsoft.com/office/officeart/2005/8/quickstyle/simple3" qsCatId="simple" csTypeId="urn:microsoft.com/office/officeart/2005/8/colors/accent1_2" csCatId="accent1" phldr="1"/>
      <dgm:spPr/>
      <dgm:t>
        <a:bodyPr/>
        <a:lstStyle/>
        <a:p>
          <a:endParaRPr lang="es-CR"/>
        </a:p>
      </dgm:t>
    </dgm:pt>
    <dgm:pt modelId="{2D32051B-0441-4A82-B6D2-8441E305E70F}">
      <dgm:prSet/>
      <dgm:spPr/>
      <dgm:t>
        <a:bodyPr/>
        <a:lstStyle/>
        <a:p>
          <a:r>
            <a:rPr lang="es-CR" dirty="0"/>
            <a:t>Los países desarrollados comercian principalmente entre sí porque:</a:t>
          </a:r>
        </a:p>
      </dgm:t>
    </dgm:pt>
    <dgm:pt modelId="{2BBF3940-1614-41A0-A391-9D9384FBA8FB}" type="parTrans" cxnId="{F5C4F1D7-2EC1-4DF6-80A4-8E9D8F0927BD}">
      <dgm:prSet/>
      <dgm:spPr/>
      <dgm:t>
        <a:bodyPr/>
        <a:lstStyle/>
        <a:p>
          <a:endParaRPr lang="es-CR"/>
        </a:p>
      </dgm:t>
    </dgm:pt>
    <dgm:pt modelId="{A5ABC2AA-FACF-477C-81CB-41E340C33D41}" type="sibTrans" cxnId="{F5C4F1D7-2EC1-4DF6-80A4-8E9D8F0927BD}">
      <dgm:prSet/>
      <dgm:spPr/>
      <dgm:t>
        <a:bodyPr/>
        <a:lstStyle/>
        <a:p>
          <a:endParaRPr lang="es-CR"/>
        </a:p>
      </dgm:t>
    </dgm:pt>
    <dgm:pt modelId="{F756F6A9-17B2-431D-B9F0-CB55FC718EEA}">
      <dgm:prSet/>
      <dgm:spPr/>
      <dgm:t>
        <a:bodyPr/>
        <a:lstStyle/>
        <a:p>
          <a:r>
            <a:rPr lang="es-CR" dirty="0"/>
            <a:t>Producen y consumen más.</a:t>
          </a:r>
        </a:p>
      </dgm:t>
    </dgm:pt>
    <dgm:pt modelId="{E4D2DF12-1511-450E-8E0F-DD3999CE8A36}" type="parTrans" cxnId="{5C6A411B-938B-437C-83BC-1515D98C359D}">
      <dgm:prSet/>
      <dgm:spPr/>
      <dgm:t>
        <a:bodyPr/>
        <a:lstStyle/>
        <a:p>
          <a:endParaRPr lang="es-CR"/>
        </a:p>
      </dgm:t>
    </dgm:pt>
    <dgm:pt modelId="{CF231CC7-B9FD-4C78-A060-3D5375BC8D18}" type="sibTrans" cxnId="{5C6A411B-938B-437C-83BC-1515D98C359D}">
      <dgm:prSet/>
      <dgm:spPr/>
      <dgm:t>
        <a:bodyPr/>
        <a:lstStyle/>
        <a:p>
          <a:endParaRPr lang="es-CR"/>
        </a:p>
      </dgm:t>
    </dgm:pt>
    <dgm:pt modelId="{719B88EE-6A7E-4B6D-BB22-98E37D5C1020}">
      <dgm:prSet/>
      <dgm:spPr/>
      <dgm:t>
        <a:bodyPr/>
        <a:lstStyle/>
        <a:p>
          <a:r>
            <a:rPr lang="es-CR" dirty="0"/>
            <a:t>Hacen hincapié en los adelantos tecnológicos en diferentes sectores industriales.</a:t>
          </a:r>
        </a:p>
      </dgm:t>
    </dgm:pt>
    <dgm:pt modelId="{C02D1176-1D96-4364-B3DB-BBCCAFBA411E}" type="parTrans" cxnId="{66682A0D-E186-4AE6-8010-BDD3E68BDA91}">
      <dgm:prSet/>
      <dgm:spPr/>
      <dgm:t>
        <a:bodyPr/>
        <a:lstStyle/>
        <a:p>
          <a:endParaRPr lang="es-CR"/>
        </a:p>
      </dgm:t>
    </dgm:pt>
    <dgm:pt modelId="{8420423C-C3DF-4183-A242-14055BBF1DE6}" type="sibTrans" cxnId="{66682A0D-E186-4AE6-8010-BDD3E68BDA91}">
      <dgm:prSet/>
      <dgm:spPr/>
      <dgm:t>
        <a:bodyPr/>
        <a:lstStyle/>
        <a:p>
          <a:endParaRPr lang="es-CR"/>
        </a:p>
      </dgm:t>
    </dgm:pt>
    <dgm:pt modelId="{5A89E023-D73F-4916-83FD-2BD6F9ECFBD2}">
      <dgm:prSet/>
      <dgm:spPr/>
      <dgm:t>
        <a:bodyPr/>
        <a:lstStyle/>
        <a:p>
          <a:r>
            <a:rPr lang="es-CR" dirty="0"/>
            <a:t>Producen productos y servicios diferenciados.</a:t>
          </a:r>
        </a:p>
      </dgm:t>
    </dgm:pt>
    <dgm:pt modelId="{B7671DC0-EF04-43E2-BA44-A1DF69E7DACC}" type="parTrans" cxnId="{E77069FB-2F73-4654-8755-1AAD28EC52F5}">
      <dgm:prSet/>
      <dgm:spPr/>
      <dgm:t>
        <a:bodyPr/>
        <a:lstStyle/>
        <a:p>
          <a:endParaRPr lang="es-CR"/>
        </a:p>
      </dgm:t>
    </dgm:pt>
    <dgm:pt modelId="{71FB3E7A-8565-4B7B-A879-2A3185ADEF3E}" type="sibTrans" cxnId="{E77069FB-2F73-4654-8755-1AAD28EC52F5}">
      <dgm:prSet/>
      <dgm:spPr/>
      <dgm:t>
        <a:bodyPr/>
        <a:lstStyle/>
        <a:p>
          <a:endParaRPr lang="es-CR"/>
        </a:p>
      </dgm:t>
    </dgm:pt>
    <dgm:pt modelId="{7A33FDCE-63AC-4361-8940-AECBA3C9EF53}" type="pres">
      <dgm:prSet presAssocID="{8C63A031-3DAA-46A5-9D7C-BECC222B0F3E}" presName="Name0" presStyleCnt="0">
        <dgm:presLayoutVars>
          <dgm:chMax val="7"/>
          <dgm:dir/>
          <dgm:animLvl val="lvl"/>
          <dgm:resizeHandles val="exact"/>
        </dgm:presLayoutVars>
      </dgm:prSet>
      <dgm:spPr/>
    </dgm:pt>
    <dgm:pt modelId="{F3488AA0-DC11-4060-9679-4CCC41AD6FA7}" type="pres">
      <dgm:prSet presAssocID="{2D32051B-0441-4A82-B6D2-8441E305E70F}" presName="circle1" presStyleLbl="node1" presStyleIdx="0" presStyleCnt="1"/>
      <dgm:spPr/>
    </dgm:pt>
    <dgm:pt modelId="{36C61A5B-AFE7-41C9-88CD-CEE3A9F0BB19}" type="pres">
      <dgm:prSet presAssocID="{2D32051B-0441-4A82-B6D2-8441E305E70F}" presName="space" presStyleCnt="0"/>
      <dgm:spPr/>
    </dgm:pt>
    <dgm:pt modelId="{0384A21A-498D-4F05-8588-81B01156F792}" type="pres">
      <dgm:prSet presAssocID="{2D32051B-0441-4A82-B6D2-8441E305E70F}" presName="rect1" presStyleLbl="alignAcc1" presStyleIdx="0" presStyleCnt="1"/>
      <dgm:spPr/>
    </dgm:pt>
    <dgm:pt modelId="{43815A37-45A8-4498-840A-0A80B8550769}" type="pres">
      <dgm:prSet presAssocID="{2D32051B-0441-4A82-B6D2-8441E305E70F}" presName="rect1ParTx" presStyleLbl="alignAcc1" presStyleIdx="0" presStyleCnt="1">
        <dgm:presLayoutVars>
          <dgm:chMax val="1"/>
          <dgm:bulletEnabled val="1"/>
        </dgm:presLayoutVars>
      </dgm:prSet>
      <dgm:spPr/>
    </dgm:pt>
    <dgm:pt modelId="{4F7A7890-26D5-4931-B1C9-D03B9EC74C28}" type="pres">
      <dgm:prSet presAssocID="{2D32051B-0441-4A82-B6D2-8441E305E70F}" presName="rect1ChTx" presStyleLbl="alignAcc1" presStyleIdx="0" presStyleCnt="1">
        <dgm:presLayoutVars>
          <dgm:bulletEnabled val="1"/>
        </dgm:presLayoutVars>
      </dgm:prSet>
      <dgm:spPr/>
    </dgm:pt>
  </dgm:ptLst>
  <dgm:cxnLst>
    <dgm:cxn modelId="{66682A0D-E186-4AE6-8010-BDD3E68BDA91}" srcId="{2D32051B-0441-4A82-B6D2-8441E305E70F}" destId="{719B88EE-6A7E-4B6D-BB22-98E37D5C1020}" srcOrd="1" destOrd="0" parTransId="{C02D1176-1D96-4364-B3DB-BBCCAFBA411E}" sibTransId="{8420423C-C3DF-4183-A242-14055BBF1DE6}"/>
    <dgm:cxn modelId="{5C6A411B-938B-437C-83BC-1515D98C359D}" srcId="{2D32051B-0441-4A82-B6D2-8441E305E70F}" destId="{F756F6A9-17B2-431D-B9F0-CB55FC718EEA}" srcOrd="0" destOrd="0" parTransId="{E4D2DF12-1511-450E-8E0F-DD3999CE8A36}" sibTransId="{CF231CC7-B9FD-4C78-A060-3D5375BC8D18}"/>
    <dgm:cxn modelId="{4BC3D05A-C2B0-4800-992E-CE65695E81CC}" type="presOf" srcId="{8C63A031-3DAA-46A5-9D7C-BECC222B0F3E}" destId="{7A33FDCE-63AC-4361-8940-AECBA3C9EF53}" srcOrd="0" destOrd="0" presId="urn:microsoft.com/office/officeart/2005/8/layout/target3"/>
    <dgm:cxn modelId="{0E3383A0-2716-41C9-9055-4E825BAEBCFF}" type="presOf" srcId="{F756F6A9-17B2-431D-B9F0-CB55FC718EEA}" destId="{4F7A7890-26D5-4931-B1C9-D03B9EC74C28}" srcOrd="0" destOrd="0" presId="urn:microsoft.com/office/officeart/2005/8/layout/target3"/>
    <dgm:cxn modelId="{956168BA-E17E-43BF-B262-2032D530F9B5}" type="presOf" srcId="{719B88EE-6A7E-4B6D-BB22-98E37D5C1020}" destId="{4F7A7890-26D5-4931-B1C9-D03B9EC74C28}" srcOrd="0" destOrd="1" presId="urn:microsoft.com/office/officeart/2005/8/layout/target3"/>
    <dgm:cxn modelId="{EF404DD1-EAAB-4793-93EE-5CC6B4857E5F}" type="presOf" srcId="{2D32051B-0441-4A82-B6D2-8441E305E70F}" destId="{0384A21A-498D-4F05-8588-81B01156F792}" srcOrd="0" destOrd="0" presId="urn:microsoft.com/office/officeart/2005/8/layout/target3"/>
    <dgm:cxn modelId="{F5C4F1D7-2EC1-4DF6-80A4-8E9D8F0927BD}" srcId="{8C63A031-3DAA-46A5-9D7C-BECC222B0F3E}" destId="{2D32051B-0441-4A82-B6D2-8441E305E70F}" srcOrd="0" destOrd="0" parTransId="{2BBF3940-1614-41A0-A391-9D9384FBA8FB}" sibTransId="{A5ABC2AA-FACF-477C-81CB-41E340C33D41}"/>
    <dgm:cxn modelId="{29C18AF5-EF93-4CE0-A1CD-C815CC01656D}" type="presOf" srcId="{5A89E023-D73F-4916-83FD-2BD6F9ECFBD2}" destId="{4F7A7890-26D5-4931-B1C9-D03B9EC74C28}" srcOrd="0" destOrd="2" presId="urn:microsoft.com/office/officeart/2005/8/layout/target3"/>
    <dgm:cxn modelId="{F2DB95FA-001B-4D93-800B-0A89BA509819}" type="presOf" srcId="{2D32051B-0441-4A82-B6D2-8441E305E70F}" destId="{43815A37-45A8-4498-840A-0A80B8550769}" srcOrd="1" destOrd="0" presId="urn:microsoft.com/office/officeart/2005/8/layout/target3"/>
    <dgm:cxn modelId="{E77069FB-2F73-4654-8755-1AAD28EC52F5}" srcId="{2D32051B-0441-4A82-B6D2-8441E305E70F}" destId="{5A89E023-D73F-4916-83FD-2BD6F9ECFBD2}" srcOrd="2" destOrd="0" parTransId="{B7671DC0-EF04-43E2-BA44-A1DF69E7DACC}" sibTransId="{71FB3E7A-8565-4B7B-A879-2A3185ADEF3E}"/>
    <dgm:cxn modelId="{45D6EA0D-5E55-440A-B323-8B795EDA8BA4}" type="presParOf" srcId="{7A33FDCE-63AC-4361-8940-AECBA3C9EF53}" destId="{F3488AA0-DC11-4060-9679-4CCC41AD6FA7}" srcOrd="0" destOrd="0" presId="urn:microsoft.com/office/officeart/2005/8/layout/target3"/>
    <dgm:cxn modelId="{56B14934-4043-453E-884C-D7C8006263E9}" type="presParOf" srcId="{7A33FDCE-63AC-4361-8940-AECBA3C9EF53}" destId="{36C61A5B-AFE7-41C9-88CD-CEE3A9F0BB19}" srcOrd="1" destOrd="0" presId="urn:microsoft.com/office/officeart/2005/8/layout/target3"/>
    <dgm:cxn modelId="{5BCFF523-429B-400A-A7C9-5F6E0F752757}" type="presParOf" srcId="{7A33FDCE-63AC-4361-8940-AECBA3C9EF53}" destId="{0384A21A-498D-4F05-8588-81B01156F792}" srcOrd="2" destOrd="0" presId="urn:microsoft.com/office/officeart/2005/8/layout/target3"/>
    <dgm:cxn modelId="{A34D806C-D98E-4C5F-AB97-80E4B47564D7}" type="presParOf" srcId="{7A33FDCE-63AC-4361-8940-AECBA3C9EF53}" destId="{43815A37-45A8-4498-840A-0A80B8550769}" srcOrd="3" destOrd="0" presId="urn:microsoft.com/office/officeart/2005/8/layout/target3"/>
    <dgm:cxn modelId="{F59F7C4A-BF1C-47CE-9148-B949259C9326}" type="presParOf" srcId="{7A33FDCE-63AC-4361-8940-AECBA3C9EF53}" destId="{4F7A7890-26D5-4931-B1C9-D03B9EC74C28}" srcOrd="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084AC31-D19F-469C-9904-1282521EA113}" type="doc">
      <dgm:prSet loTypeId="urn:microsoft.com/office/officeart/2005/8/layout/vList2" loCatId="list" qsTypeId="urn:microsoft.com/office/officeart/2005/8/quickstyle/simple3" qsCatId="simple" csTypeId="urn:microsoft.com/office/officeart/2005/8/colors/colorful4" csCatId="colorful" phldr="1"/>
      <dgm:spPr/>
      <dgm:t>
        <a:bodyPr/>
        <a:lstStyle/>
        <a:p>
          <a:endParaRPr lang="es-CR"/>
        </a:p>
      </dgm:t>
    </dgm:pt>
    <dgm:pt modelId="{3A4F6D28-15C4-4F1F-962C-9258B685828B}">
      <dgm:prSet/>
      <dgm:spPr/>
      <dgm:t>
        <a:bodyPr/>
        <a:lstStyle/>
        <a:p>
          <a:r>
            <a:rPr lang="es-CR" dirty="0"/>
            <a:t>La existencia de las cuatro condiciones favorables no garantiza que una industria se desarrollará en un  determinado lugar. </a:t>
          </a:r>
        </a:p>
      </dgm:t>
    </dgm:pt>
    <dgm:pt modelId="{55A8E6D9-599B-47F3-9235-DF0ACDA9A1B4}" type="parTrans" cxnId="{1A6C67E1-7C87-472C-9FFB-957EECD36084}">
      <dgm:prSet/>
      <dgm:spPr/>
      <dgm:t>
        <a:bodyPr/>
        <a:lstStyle/>
        <a:p>
          <a:endParaRPr lang="es-CR"/>
        </a:p>
      </dgm:t>
    </dgm:pt>
    <dgm:pt modelId="{823479C3-CB38-4308-8D2A-109791CFD9FE}" type="sibTrans" cxnId="{1A6C67E1-7C87-472C-9FFB-957EECD36084}">
      <dgm:prSet/>
      <dgm:spPr/>
      <dgm:t>
        <a:bodyPr/>
        <a:lstStyle/>
        <a:p>
          <a:endParaRPr lang="es-CR"/>
        </a:p>
      </dgm:t>
    </dgm:pt>
    <dgm:pt modelId="{946630D2-3D77-43F8-AD00-479306F76B42}">
      <dgm:prSet/>
      <dgm:spPr/>
      <dgm:t>
        <a:bodyPr/>
        <a:lstStyle/>
        <a:p>
          <a:r>
            <a:rPr lang="es-CR"/>
            <a:t>Los empresarios pueden enfrentar condiciones favorables para  líneas de negocios  muy diversas.  </a:t>
          </a:r>
        </a:p>
      </dgm:t>
    </dgm:pt>
    <dgm:pt modelId="{4690976C-6585-4E1B-8F76-D30E369D5601}" type="parTrans" cxnId="{096AB5F0-1AB5-4DEC-A14F-C7C7D82FE96E}">
      <dgm:prSet/>
      <dgm:spPr/>
      <dgm:t>
        <a:bodyPr/>
        <a:lstStyle/>
        <a:p>
          <a:endParaRPr lang="es-CR"/>
        </a:p>
      </dgm:t>
    </dgm:pt>
    <dgm:pt modelId="{FCF64B31-FB49-4AAD-9F40-31B97B323956}" type="sibTrans" cxnId="{096AB5F0-1AB5-4DEC-A14F-C7C7D82FE96E}">
      <dgm:prSet/>
      <dgm:spPr/>
      <dgm:t>
        <a:bodyPr/>
        <a:lstStyle/>
        <a:p>
          <a:endParaRPr lang="es-CR"/>
        </a:p>
      </dgm:t>
    </dgm:pt>
    <dgm:pt modelId="{859B5EE5-7059-4FE4-BE88-03A9A7EE7653}">
      <dgm:prSet/>
      <dgm:spPr/>
      <dgm:t>
        <a:bodyPr/>
        <a:lstStyle/>
        <a:p>
          <a:r>
            <a:rPr lang="es-CR" dirty="0"/>
            <a:t>La teoría de la ventaja comparativa  sostiene que las  imitaciones de recursos pueden ocasionar que las empresas de un  país eviten  competir en algunas industrias aunque pueda existir una ventaja absoluta.  </a:t>
          </a:r>
        </a:p>
      </dgm:t>
    </dgm:pt>
    <dgm:pt modelId="{A4ACF2DE-8FB0-433F-9F9C-71D8CF78AF54}" type="parTrans" cxnId="{9D02CAFF-ECE9-4104-8251-BB9CB9A754D4}">
      <dgm:prSet/>
      <dgm:spPr/>
      <dgm:t>
        <a:bodyPr/>
        <a:lstStyle/>
        <a:p>
          <a:endParaRPr lang="es-CR"/>
        </a:p>
      </dgm:t>
    </dgm:pt>
    <dgm:pt modelId="{5C2C94D8-6EA7-4091-8590-7BC1044918AE}" type="sibTrans" cxnId="{9D02CAFF-ECE9-4104-8251-BB9CB9A754D4}">
      <dgm:prSet/>
      <dgm:spPr/>
      <dgm:t>
        <a:bodyPr/>
        <a:lstStyle/>
        <a:p>
          <a:endParaRPr lang="es-CR"/>
        </a:p>
      </dgm:t>
    </dgm:pt>
    <dgm:pt modelId="{FE2F79B9-CA7A-4D78-AD96-6016C4AD9B1C}">
      <dgm:prSet/>
      <dgm:spPr/>
      <dgm:t>
        <a:bodyPr/>
        <a:lstStyle/>
        <a:p>
          <a:r>
            <a:rPr lang="es-CR" dirty="0"/>
            <a:t>Por  ejemplo, las condiciones en Suiza eran propicias para que  participaran en la industria de las computadoras  personales.  Sin embargo, las prefirieron proteger sus posiciones  Globales en líneas de productos como relojes e instrumentos científicos. </a:t>
          </a:r>
        </a:p>
      </dgm:t>
    </dgm:pt>
    <dgm:pt modelId="{64184304-B78C-45E4-B9E4-167090059D23}" type="parTrans" cxnId="{154F3173-98AE-4666-AAB6-ED314BB646C5}">
      <dgm:prSet/>
      <dgm:spPr/>
      <dgm:t>
        <a:bodyPr/>
        <a:lstStyle/>
        <a:p>
          <a:endParaRPr lang="es-CR"/>
        </a:p>
      </dgm:t>
    </dgm:pt>
    <dgm:pt modelId="{CE2BE73F-4AE8-4741-904F-40454268F013}" type="sibTrans" cxnId="{154F3173-98AE-4666-AAB6-ED314BB646C5}">
      <dgm:prSet/>
      <dgm:spPr/>
      <dgm:t>
        <a:bodyPr/>
        <a:lstStyle/>
        <a:p>
          <a:endParaRPr lang="es-CR"/>
        </a:p>
      </dgm:t>
    </dgm:pt>
    <dgm:pt modelId="{0932146F-5FFF-45E6-B5D1-5C2DD326207F}">
      <dgm:prSet/>
      <dgm:spPr/>
      <dgm:t>
        <a:bodyPr/>
        <a:lstStyle/>
        <a:p>
          <a:r>
            <a:rPr lang="es-CR" dirty="0"/>
            <a:t>Una  segunda limitación tiene que ver con la habilidad creciente de las empresas para obtener información de mercado,  factores de producción y abastecimientos del  extranjero.</a:t>
          </a:r>
        </a:p>
      </dgm:t>
    </dgm:pt>
    <dgm:pt modelId="{5C0AE420-DCA2-4F7E-A0C4-AE03667E0BFD}" type="parTrans" cxnId="{389B94AE-BF6C-49B3-BECA-70939DF6D16B}">
      <dgm:prSet/>
      <dgm:spPr/>
      <dgm:t>
        <a:bodyPr/>
        <a:lstStyle/>
        <a:p>
          <a:endParaRPr lang="es-CR"/>
        </a:p>
      </dgm:t>
    </dgm:pt>
    <dgm:pt modelId="{76CE8FC5-F80B-4208-AA23-96ACDB2230E6}" type="sibTrans" cxnId="{389B94AE-BF6C-49B3-BECA-70939DF6D16B}">
      <dgm:prSet/>
      <dgm:spPr/>
      <dgm:t>
        <a:bodyPr/>
        <a:lstStyle/>
        <a:p>
          <a:endParaRPr lang="es-CR"/>
        </a:p>
      </dgm:t>
    </dgm:pt>
    <dgm:pt modelId="{F1E99B8F-13C4-4780-8EF4-849E95DAE5FD}" type="pres">
      <dgm:prSet presAssocID="{7084AC31-D19F-469C-9904-1282521EA113}" presName="linear" presStyleCnt="0">
        <dgm:presLayoutVars>
          <dgm:animLvl val="lvl"/>
          <dgm:resizeHandles val="exact"/>
        </dgm:presLayoutVars>
      </dgm:prSet>
      <dgm:spPr/>
    </dgm:pt>
    <dgm:pt modelId="{6E648718-F178-49F2-B53B-D96E40EF12E7}" type="pres">
      <dgm:prSet presAssocID="{3A4F6D28-15C4-4F1F-962C-9258B685828B}" presName="parentText" presStyleLbl="node1" presStyleIdx="0" presStyleCnt="2">
        <dgm:presLayoutVars>
          <dgm:chMax val="0"/>
          <dgm:bulletEnabled val="1"/>
        </dgm:presLayoutVars>
      </dgm:prSet>
      <dgm:spPr/>
    </dgm:pt>
    <dgm:pt modelId="{5A8456A1-C065-4A87-A897-064089AC0838}" type="pres">
      <dgm:prSet presAssocID="{3A4F6D28-15C4-4F1F-962C-9258B685828B}" presName="childText" presStyleLbl="revTx" presStyleIdx="0" presStyleCnt="1">
        <dgm:presLayoutVars>
          <dgm:bulletEnabled val="1"/>
        </dgm:presLayoutVars>
      </dgm:prSet>
      <dgm:spPr/>
    </dgm:pt>
    <dgm:pt modelId="{B5F31791-8DD3-428B-8BED-F7F8C1576FDB}" type="pres">
      <dgm:prSet presAssocID="{0932146F-5FFF-45E6-B5D1-5C2DD326207F}" presName="parentText" presStyleLbl="node1" presStyleIdx="1" presStyleCnt="2">
        <dgm:presLayoutVars>
          <dgm:chMax val="0"/>
          <dgm:bulletEnabled val="1"/>
        </dgm:presLayoutVars>
      </dgm:prSet>
      <dgm:spPr/>
    </dgm:pt>
  </dgm:ptLst>
  <dgm:cxnLst>
    <dgm:cxn modelId="{CE0CEA19-0925-40A9-916C-DFE090085C0F}" type="presOf" srcId="{7084AC31-D19F-469C-9904-1282521EA113}" destId="{F1E99B8F-13C4-4780-8EF4-849E95DAE5FD}" srcOrd="0" destOrd="0" presId="urn:microsoft.com/office/officeart/2005/8/layout/vList2"/>
    <dgm:cxn modelId="{21450339-D74E-4A6E-A685-BB2284B47250}" type="presOf" srcId="{946630D2-3D77-43F8-AD00-479306F76B42}" destId="{5A8456A1-C065-4A87-A897-064089AC0838}" srcOrd="0" destOrd="0" presId="urn:microsoft.com/office/officeart/2005/8/layout/vList2"/>
    <dgm:cxn modelId="{6173CF5C-E3B5-43FC-B65B-04C6F3EC6DD5}" type="presOf" srcId="{0932146F-5FFF-45E6-B5D1-5C2DD326207F}" destId="{B5F31791-8DD3-428B-8BED-F7F8C1576FDB}" srcOrd="0" destOrd="0" presId="urn:microsoft.com/office/officeart/2005/8/layout/vList2"/>
    <dgm:cxn modelId="{01448A45-D710-4822-AB5E-C5D44288D594}" type="presOf" srcId="{FE2F79B9-CA7A-4D78-AD96-6016C4AD9B1C}" destId="{5A8456A1-C065-4A87-A897-064089AC0838}" srcOrd="0" destOrd="2" presId="urn:microsoft.com/office/officeart/2005/8/layout/vList2"/>
    <dgm:cxn modelId="{154F3173-98AE-4666-AAB6-ED314BB646C5}" srcId="{946630D2-3D77-43F8-AD00-479306F76B42}" destId="{FE2F79B9-CA7A-4D78-AD96-6016C4AD9B1C}" srcOrd="1" destOrd="0" parTransId="{64184304-B78C-45E4-B9E4-167090059D23}" sibTransId="{CE2BE73F-4AE8-4741-904F-40454268F013}"/>
    <dgm:cxn modelId="{1FC70891-20AD-41F2-8547-572D52498341}" type="presOf" srcId="{859B5EE5-7059-4FE4-BE88-03A9A7EE7653}" destId="{5A8456A1-C065-4A87-A897-064089AC0838}" srcOrd="0" destOrd="1" presId="urn:microsoft.com/office/officeart/2005/8/layout/vList2"/>
    <dgm:cxn modelId="{389B94AE-BF6C-49B3-BECA-70939DF6D16B}" srcId="{7084AC31-D19F-469C-9904-1282521EA113}" destId="{0932146F-5FFF-45E6-B5D1-5C2DD326207F}" srcOrd="1" destOrd="0" parTransId="{5C0AE420-DCA2-4F7E-A0C4-AE03667E0BFD}" sibTransId="{76CE8FC5-F80B-4208-AA23-96ACDB2230E6}"/>
    <dgm:cxn modelId="{AD078CC0-C76D-4099-8204-06F910BDEAEA}" type="presOf" srcId="{3A4F6D28-15C4-4F1F-962C-9258B685828B}" destId="{6E648718-F178-49F2-B53B-D96E40EF12E7}" srcOrd="0" destOrd="0" presId="urn:microsoft.com/office/officeart/2005/8/layout/vList2"/>
    <dgm:cxn modelId="{1A6C67E1-7C87-472C-9FFB-957EECD36084}" srcId="{7084AC31-D19F-469C-9904-1282521EA113}" destId="{3A4F6D28-15C4-4F1F-962C-9258B685828B}" srcOrd="0" destOrd="0" parTransId="{55A8E6D9-599B-47F3-9235-DF0ACDA9A1B4}" sibTransId="{823479C3-CB38-4308-8D2A-109791CFD9FE}"/>
    <dgm:cxn modelId="{096AB5F0-1AB5-4DEC-A14F-C7C7D82FE96E}" srcId="{3A4F6D28-15C4-4F1F-962C-9258B685828B}" destId="{946630D2-3D77-43F8-AD00-479306F76B42}" srcOrd="0" destOrd="0" parTransId="{4690976C-6585-4E1B-8F76-D30E369D5601}" sibTransId="{FCF64B31-FB49-4AAD-9F40-31B97B323956}"/>
    <dgm:cxn modelId="{9D02CAFF-ECE9-4104-8251-BB9CB9A754D4}" srcId="{946630D2-3D77-43F8-AD00-479306F76B42}" destId="{859B5EE5-7059-4FE4-BE88-03A9A7EE7653}" srcOrd="0" destOrd="0" parTransId="{A4ACF2DE-8FB0-433F-9F9C-71D8CF78AF54}" sibTransId="{5C2C94D8-6EA7-4091-8590-7BC1044918AE}"/>
    <dgm:cxn modelId="{6A0EBA76-DC37-41B9-BA48-A75339F621C8}" type="presParOf" srcId="{F1E99B8F-13C4-4780-8EF4-849E95DAE5FD}" destId="{6E648718-F178-49F2-B53B-D96E40EF12E7}" srcOrd="0" destOrd="0" presId="urn:microsoft.com/office/officeart/2005/8/layout/vList2"/>
    <dgm:cxn modelId="{A3A4594F-EB93-4DA1-838F-FA8327C8157A}" type="presParOf" srcId="{F1E99B8F-13C4-4780-8EF4-849E95DAE5FD}" destId="{5A8456A1-C065-4A87-A897-064089AC0838}" srcOrd="1" destOrd="0" presId="urn:microsoft.com/office/officeart/2005/8/layout/vList2"/>
    <dgm:cxn modelId="{989BCC3A-6E57-4900-8471-929243CACEA9}" type="presParOf" srcId="{F1E99B8F-13C4-4780-8EF4-849E95DAE5FD}" destId="{B5F31791-8DD3-428B-8BED-F7F8C1576FD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CF4FB7-8B16-4313-8A12-0845ECFDB98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R"/>
        </a:p>
      </dgm:t>
    </dgm:pt>
    <dgm:pt modelId="{07256183-386A-4800-AAC3-B382411B1B09}">
      <dgm:prSet/>
      <dgm:spPr/>
      <dgm:t>
        <a:bodyPr/>
        <a:lstStyle/>
        <a:p>
          <a:pPr rtl="0"/>
          <a:r>
            <a:rPr lang="es-ES" dirty="0"/>
            <a:t>Las diferencias comerciales entre países están determinadas por su competitividad en la producción de bienes, </a:t>
          </a:r>
          <a:endParaRPr lang="es-CR" dirty="0"/>
        </a:p>
      </dgm:t>
    </dgm:pt>
    <dgm:pt modelId="{23AA13D2-EBE0-42EC-A77D-CA5E934F5A45}" type="parTrans" cxnId="{F3F08920-98F6-427B-9C17-2EA5C96A95D0}">
      <dgm:prSet/>
      <dgm:spPr/>
      <dgm:t>
        <a:bodyPr/>
        <a:lstStyle/>
        <a:p>
          <a:endParaRPr lang="es-CR"/>
        </a:p>
      </dgm:t>
    </dgm:pt>
    <dgm:pt modelId="{1C235C4B-2353-4DFC-AE49-B65E0D10A013}" type="sibTrans" cxnId="{F3F08920-98F6-427B-9C17-2EA5C96A95D0}">
      <dgm:prSet/>
      <dgm:spPr/>
      <dgm:t>
        <a:bodyPr/>
        <a:lstStyle/>
        <a:p>
          <a:endParaRPr lang="es-CR"/>
        </a:p>
      </dgm:t>
    </dgm:pt>
    <dgm:pt modelId="{8AE1718E-0124-4E24-8E9B-5184F7A3268C}">
      <dgm:prSet/>
      <dgm:spPr/>
      <dgm:t>
        <a:bodyPr/>
        <a:lstStyle/>
        <a:p>
          <a:pPr rtl="0"/>
          <a:r>
            <a:rPr lang="es-ES" dirty="0"/>
            <a:t>lo cual está determinado por la productividad de los insumos utilizados en la producción proceso. </a:t>
          </a:r>
          <a:endParaRPr lang="es-CR" dirty="0"/>
        </a:p>
      </dgm:t>
    </dgm:pt>
    <dgm:pt modelId="{6E991892-162F-46CD-8602-D4A9AF399835}" type="parTrans" cxnId="{CD2B4AF6-1384-4411-AB3D-869741CE3672}">
      <dgm:prSet/>
      <dgm:spPr/>
      <dgm:t>
        <a:bodyPr/>
        <a:lstStyle/>
        <a:p>
          <a:endParaRPr lang="es-CR"/>
        </a:p>
      </dgm:t>
    </dgm:pt>
    <dgm:pt modelId="{6506139A-7848-4A61-93A9-25842BA47DF0}" type="sibTrans" cxnId="{CD2B4AF6-1384-4411-AB3D-869741CE3672}">
      <dgm:prSet/>
      <dgm:spPr/>
      <dgm:t>
        <a:bodyPr/>
        <a:lstStyle/>
        <a:p>
          <a:endParaRPr lang="es-CR"/>
        </a:p>
      </dgm:t>
    </dgm:pt>
    <dgm:pt modelId="{57D57D6D-C84F-433F-9252-798EF6004F7C}">
      <dgm:prSet/>
      <dgm:spPr/>
      <dgm:t>
        <a:bodyPr/>
        <a:lstStyle/>
        <a:p>
          <a:pPr rtl="0"/>
          <a:r>
            <a:rPr lang="es-ES" dirty="0"/>
            <a:t>Las teorías comerciales tratan de explicar cómo esta competitividad se produce. </a:t>
          </a:r>
          <a:endParaRPr lang="es-CR" dirty="0"/>
        </a:p>
      </dgm:t>
    </dgm:pt>
    <dgm:pt modelId="{7EAC210D-F009-4E3B-82E0-02686DDD2B18}" type="parTrans" cxnId="{1E0E265D-4821-4150-9C56-74346E132389}">
      <dgm:prSet/>
      <dgm:spPr/>
      <dgm:t>
        <a:bodyPr/>
        <a:lstStyle/>
        <a:p>
          <a:endParaRPr lang="es-CR"/>
        </a:p>
      </dgm:t>
    </dgm:pt>
    <dgm:pt modelId="{B47B5A09-6EAD-4FD0-98FB-3BB425EA0280}" type="sibTrans" cxnId="{1E0E265D-4821-4150-9C56-74346E132389}">
      <dgm:prSet/>
      <dgm:spPr/>
      <dgm:t>
        <a:bodyPr/>
        <a:lstStyle/>
        <a:p>
          <a:endParaRPr lang="es-CR"/>
        </a:p>
      </dgm:t>
    </dgm:pt>
    <dgm:pt modelId="{CFA3FE9A-E968-489D-AAD5-3F16BEF906E2}" type="pres">
      <dgm:prSet presAssocID="{60CF4FB7-8B16-4313-8A12-0845ECFDB980}" presName="Name0" presStyleCnt="0">
        <dgm:presLayoutVars>
          <dgm:dir/>
          <dgm:animLvl val="lvl"/>
          <dgm:resizeHandles val="exact"/>
        </dgm:presLayoutVars>
      </dgm:prSet>
      <dgm:spPr/>
    </dgm:pt>
    <dgm:pt modelId="{09828CA1-7072-4FA0-A0F6-41E3DDCE496E}" type="pres">
      <dgm:prSet presAssocID="{07256183-386A-4800-AAC3-B382411B1B09}" presName="linNode" presStyleCnt="0"/>
      <dgm:spPr/>
    </dgm:pt>
    <dgm:pt modelId="{F202A0F5-1F6F-4743-9F2B-9C22E01EAA27}" type="pres">
      <dgm:prSet presAssocID="{07256183-386A-4800-AAC3-B382411B1B09}" presName="parentText" presStyleLbl="node1" presStyleIdx="0" presStyleCnt="3" custScaleX="133745">
        <dgm:presLayoutVars>
          <dgm:chMax val="1"/>
          <dgm:bulletEnabled val="1"/>
        </dgm:presLayoutVars>
      </dgm:prSet>
      <dgm:spPr/>
    </dgm:pt>
    <dgm:pt modelId="{B537DF14-EE23-4E89-AC99-A08DB1A1E0BB}" type="pres">
      <dgm:prSet presAssocID="{1C235C4B-2353-4DFC-AE49-B65E0D10A013}" presName="sp" presStyleCnt="0"/>
      <dgm:spPr/>
    </dgm:pt>
    <dgm:pt modelId="{EA67D031-C93F-44A8-AB3E-EC48B091E986}" type="pres">
      <dgm:prSet presAssocID="{8AE1718E-0124-4E24-8E9B-5184F7A3268C}" presName="linNode" presStyleCnt="0"/>
      <dgm:spPr/>
    </dgm:pt>
    <dgm:pt modelId="{7DDA30AA-7F8A-442A-AABC-88440A98159C}" type="pres">
      <dgm:prSet presAssocID="{8AE1718E-0124-4E24-8E9B-5184F7A3268C}" presName="parentText" presStyleLbl="node1" presStyleIdx="1" presStyleCnt="3" custScaleX="133745">
        <dgm:presLayoutVars>
          <dgm:chMax val="1"/>
          <dgm:bulletEnabled val="1"/>
        </dgm:presLayoutVars>
      </dgm:prSet>
      <dgm:spPr/>
    </dgm:pt>
    <dgm:pt modelId="{F7D52E71-8258-4096-965B-9447D56ED61E}" type="pres">
      <dgm:prSet presAssocID="{6506139A-7848-4A61-93A9-25842BA47DF0}" presName="sp" presStyleCnt="0"/>
      <dgm:spPr/>
    </dgm:pt>
    <dgm:pt modelId="{0FE9C1E7-E14D-4F92-8AE4-F606C21FB42F}" type="pres">
      <dgm:prSet presAssocID="{57D57D6D-C84F-433F-9252-798EF6004F7C}" presName="linNode" presStyleCnt="0"/>
      <dgm:spPr/>
    </dgm:pt>
    <dgm:pt modelId="{9716E63C-161B-4229-A6FC-4EC60B09A405}" type="pres">
      <dgm:prSet presAssocID="{57D57D6D-C84F-433F-9252-798EF6004F7C}" presName="parentText" presStyleLbl="node1" presStyleIdx="2" presStyleCnt="3" custScaleX="133745">
        <dgm:presLayoutVars>
          <dgm:chMax val="1"/>
          <dgm:bulletEnabled val="1"/>
        </dgm:presLayoutVars>
      </dgm:prSet>
      <dgm:spPr/>
    </dgm:pt>
  </dgm:ptLst>
  <dgm:cxnLst>
    <dgm:cxn modelId="{F3F08920-98F6-427B-9C17-2EA5C96A95D0}" srcId="{60CF4FB7-8B16-4313-8A12-0845ECFDB980}" destId="{07256183-386A-4800-AAC3-B382411B1B09}" srcOrd="0" destOrd="0" parTransId="{23AA13D2-EBE0-42EC-A77D-CA5E934F5A45}" sibTransId="{1C235C4B-2353-4DFC-AE49-B65E0D10A013}"/>
    <dgm:cxn modelId="{1E0E265D-4821-4150-9C56-74346E132389}" srcId="{60CF4FB7-8B16-4313-8A12-0845ECFDB980}" destId="{57D57D6D-C84F-433F-9252-798EF6004F7C}" srcOrd="2" destOrd="0" parTransId="{7EAC210D-F009-4E3B-82E0-02686DDD2B18}" sibTransId="{B47B5A09-6EAD-4FD0-98FB-3BB425EA0280}"/>
    <dgm:cxn modelId="{ED022F62-E9FF-4195-814B-7B4DA53E2D03}" type="presOf" srcId="{60CF4FB7-8B16-4313-8A12-0845ECFDB980}" destId="{CFA3FE9A-E968-489D-AAD5-3F16BEF906E2}" srcOrd="0" destOrd="0" presId="urn:microsoft.com/office/officeart/2005/8/layout/vList5"/>
    <dgm:cxn modelId="{E7076B4E-7F42-4E1A-979D-D8FE907EAB0C}" type="presOf" srcId="{07256183-386A-4800-AAC3-B382411B1B09}" destId="{F202A0F5-1F6F-4743-9F2B-9C22E01EAA27}" srcOrd="0" destOrd="0" presId="urn:microsoft.com/office/officeart/2005/8/layout/vList5"/>
    <dgm:cxn modelId="{E185198C-AA68-46D1-A2BB-C22C52F806B8}" type="presOf" srcId="{57D57D6D-C84F-433F-9252-798EF6004F7C}" destId="{9716E63C-161B-4229-A6FC-4EC60B09A405}" srcOrd="0" destOrd="0" presId="urn:microsoft.com/office/officeart/2005/8/layout/vList5"/>
    <dgm:cxn modelId="{FEE5D58C-EBA5-42C8-B0B8-3993E9F6E331}" type="presOf" srcId="{8AE1718E-0124-4E24-8E9B-5184F7A3268C}" destId="{7DDA30AA-7F8A-442A-AABC-88440A98159C}" srcOrd="0" destOrd="0" presId="urn:microsoft.com/office/officeart/2005/8/layout/vList5"/>
    <dgm:cxn modelId="{CD2B4AF6-1384-4411-AB3D-869741CE3672}" srcId="{60CF4FB7-8B16-4313-8A12-0845ECFDB980}" destId="{8AE1718E-0124-4E24-8E9B-5184F7A3268C}" srcOrd="1" destOrd="0" parTransId="{6E991892-162F-46CD-8602-D4A9AF399835}" sibTransId="{6506139A-7848-4A61-93A9-25842BA47DF0}"/>
    <dgm:cxn modelId="{B241EB7D-1630-46E8-9BF9-33A9FC4DADF2}" type="presParOf" srcId="{CFA3FE9A-E968-489D-AAD5-3F16BEF906E2}" destId="{09828CA1-7072-4FA0-A0F6-41E3DDCE496E}" srcOrd="0" destOrd="0" presId="urn:microsoft.com/office/officeart/2005/8/layout/vList5"/>
    <dgm:cxn modelId="{E9C8F5CF-5A84-4253-BD2B-19E08DDBDF4A}" type="presParOf" srcId="{09828CA1-7072-4FA0-A0F6-41E3DDCE496E}" destId="{F202A0F5-1F6F-4743-9F2B-9C22E01EAA27}" srcOrd="0" destOrd="0" presId="urn:microsoft.com/office/officeart/2005/8/layout/vList5"/>
    <dgm:cxn modelId="{9EB261E6-3C43-4792-8F5E-8E2AA75B5AC0}" type="presParOf" srcId="{CFA3FE9A-E968-489D-AAD5-3F16BEF906E2}" destId="{B537DF14-EE23-4E89-AC99-A08DB1A1E0BB}" srcOrd="1" destOrd="0" presId="urn:microsoft.com/office/officeart/2005/8/layout/vList5"/>
    <dgm:cxn modelId="{C27AF184-C429-4660-9852-904FC4E7A012}" type="presParOf" srcId="{CFA3FE9A-E968-489D-AAD5-3F16BEF906E2}" destId="{EA67D031-C93F-44A8-AB3E-EC48B091E986}" srcOrd="2" destOrd="0" presId="urn:microsoft.com/office/officeart/2005/8/layout/vList5"/>
    <dgm:cxn modelId="{10FF118E-1FC7-420E-B421-EB884B7265F5}" type="presParOf" srcId="{EA67D031-C93F-44A8-AB3E-EC48B091E986}" destId="{7DDA30AA-7F8A-442A-AABC-88440A98159C}" srcOrd="0" destOrd="0" presId="urn:microsoft.com/office/officeart/2005/8/layout/vList5"/>
    <dgm:cxn modelId="{219F49F6-26FA-4BD5-B957-C9505D218299}" type="presParOf" srcId="{CFA3FE9A-E968-489D-AAD5-3F16BEF906E2}" destId="{F7D52E71-8258-4096-965B-9447D56ED61E}" srcOrd="3" destOrd="0" presId="urn:microsoft.com/office/officeart/2005/8/layout/vList5"/>
    <dgm:cxn modelId="{CABEA6CE-7261-4F80-A51B-0CEDB0CABB73}" type="presParOf" srcId="{CFA3FE9A-E968-489D-AAD5-3F16BEF906E2}" destId="{0FE9C1E7-E14D-4F92-8AE4-F606C21FB42F}" srcOrd="4" destOrd="0" presId="urn:microsoft.com/office/officeart/2005/8/layout/vList5"/>
    <dgm:cxn modelId="{87D985FF-C1FF-4C25-A836-42DF69F2C03A}" type="presParOf" srcId="{0FE9C1E7-E14D-4F92-8AE4-F606C21FB42F}" destId="{9716E63C-161B-4229-A6FC-4EC60B09A405}"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E3C949-490D-41C5-9E59-6855B8515E9D}" type="doc">
      <dgm:prSet loTypeId="urn:microsoft.com/office/officeart/2005/8/layout/hList1" loCatId="list" qsTypeId="urn:microsoft.com/office/officeart/2005/8/quickstyle/simple4" qsCatId="simple" csTypeId="urn:microsoft.com/office/officeart/2005/8/colors/accent0_1" csCatId="mainScheme" phldr="1"/>
      <dgm:spPr/>
      <dgm:t>
        <a:bodyPr/>
        <a:lstStyle/>
        <a:p>
          <a:endParaRPr lang="es-CR"/>
        </a:p>
      </dgm:t>
    </dgm:pt>
    <dgm:pt modelId="{482F115A-5185-475D-800B-38ECBEC5B523}">
      <dgm:prSet/>
      <dgm:spPr/>
      <dgm:t>
        <a:bodyPr/>
        <a:lstStyle/>
        <a:p>
          <a:r>
            <a:rPr lang="es-CR" dirty="0"/>
            <a:t>La teoría de comercio ayuda a los gerentes y autoridades gubernamentales a centrarse en estas  preguntas: </a:t>
          </a:r>
        </a:p>
      </dgm:t>
    </dgm:pt>
    <dgm:pt modelId="{340028A8-7F5D-4282-98B3-691127265A24}" type="parTrans" cxnId="{4E71CF8E-9674-47C1-8F82-2F001352A896}">
      <dgm:prSet/>
      <dgm:spPr/>
      <dgm:t>
        <a:bodyPr/>
        <a:lstStyle/>
        <a:p>
          <a:endParaRPr lang="es-CR"/>
        </a:p>
      </dgm:t>
    </dgm:pt>
    <dgm:pt modelId="{6FE68E37-EDC0-45D4-82EE-FC0E0944E36C}" type="sibTrans" cxnId="{4E71CF8E-9674-47C1-8F82-2F001352A896}">
      <dgm:prSet/>
      <dgm:spPr/>
      <dgm:t>
        <a:bodyPr/>
        <a:lstStyle/>
        <a:p>
          <a:endParaRPr lang="es-CR"/>
        </a:p>
      </dgm:t>
    </dgm:pt>
    <dgm:pt modelId="{59B67D6E-B59E-4CF0-8B26-859AE3BA7C53}">
      <dgm:prSet/>
      <dgm:spPr/>
      <dgm:t>
        <a:bodyPr/>
        <a:lstStyle/>
        <a:p>
          <a:r>
            <a:rPr lang="es-CR" dirty="0"/>
            <a:t> ¿Qué productos debemos  importar y exportar?  </a:t>
          </a:r>
        </a:p>
      </dgm:t>
    </dgm:pt>
    <dgm:pt modelId="{A8A1FE4E-143C-445D-8E0A-3A4E47C27CE9}" type="parTrans" cxnId="{9ABA5478-C240-40A2-9A46-2553F4129C70}">
      <dgm:prSet/>
      <dgm:spPr/>
      <dgm:t>
        <a:bodyPr/>
        <a:lstStyle/>
        <a:p>
          <a:endParaRPr lang="es-CR"/>
        </a:p>
      </dgm:t>
    </dgm:pt>
    <dgm:pt modelId="{C55E876B-7236-4238-99F2-739877B1C623}" type="sibTrans" cxnId="{9ABA5478-C240-40A2-9A46-2553F4129C70}">
      <dgm:prSet/>
      <dgm:spPr/>
      <dgm:t>
        <a:bodyPr/>
        <a:lstStyle/>
        <a:p>
          <a:endParaRPr lang="es-CR"/>
        </a:p>
      </dgm:t>
    </dgm:pt>
    <dgm:pt modelId="{D343F3E0-55EE-4DDD-94C3-6C44D40A438B}">
      <dgm:prSet/>
      <dgm:spPr/>
      <dgm:t>
        <a:bodyPr/>
        <a:lstStyle/>
        <a:p>
          <a:r>
            <a:rPr lang="es-CR" dirty="0"/>
            <a:t> ¿Cuánto debemos comerciar?</a:t>
          </a:r>
        </a:p>
      </dgm:t>
    </dgm:pt>
    <dgm:pt modelId="{BB44563D-C611-47A9-994B-4341DAE53C79}" type="parTrans" cxnId="{3EAAADD5-4434-4BBE-8606-BD8E3C0C15D7}">
      <dgm:prSet/>
      <dgm:spPr/>
      <dgm:t>
        <a:bodyPr/>
        <a:lstStyle/>
        <a:p>
          <a:endParaRPr lang="es-CR"/>
        </a:p>
      </dgm:t>
    </dgm:pt>
    <dgm:pt modelId="{8841AEC3-B770-4B72-8971-0EDFC8A646E8}" type="sibTrans" cxnId="{3EAAADD5-4434-4BBE-8606-BD8E3C0C15D7}">
      <dgm:prSet/>
      <dgm:spPr/>
      <dgm:t>
        <a:bodyPr/>
        <a:lstStyle/>
        <a:p>
          <a:endParaRPr lang="es-CR"/>
        </a:p>
      </dgm:t>
    </dgm:pt>
    <dgm:pt modelId="{234FF814-6489-466F-981B-048645FA3D4E}">
      <dgm:prSet/>
      <dgm:spPr/>
      <dgm:t>
        <a:bodyPr/>
        <a:lstStyle/>
        <a:p>
          <a:r>
            <a:rPr lang="es-CR" dirty="0"/>
            <a:t> ¿Con quiénes debemos comerciar?</a:t>
          </a:r>
        </a:p>
      </dgm:t>
    </dgm:pt>
    <dgm:pt modelId="{23701147-562A-488A-8C93-4914BE3EBDC8}" type="parTrans" cxnId="{E320BA46-172B-4BE4-BEC6-BA176E7BD398}">
      <dgm:prSet/>
      <dgm:spPr/>
      <dgm:t>
        <a:bodyPr/>
        <a:lstStyle/>
        <a:p>
          <a:endParaRPr lang="es-CR"/>
        </a:p>
      </dgm:t>
    </dgm:pt>
    <dgm:pt modelId="{311B2231-E40B-4529-A04D-781A5F9E9286}" type="sibTrans" cxnId="{E320BA46-172B-4BE4-BEC6-BA176E7BD398}">
      <dgm:prSet/>
      <dgm:spPr/>
      <dgm:t>
        <a:bodyPr/>
        <a:lstStyle/>
        <a:p>
          <a:endParaRPr lang="es-CR"/>
        </a:p>
      </dgm:t>
    </dgm:pt>
    <dgm:pt modelId="{D97F1835-19D6-4760-934F-569D973A08AD}" type="pres">
      <dgm:prSet presAssocID="{62E3C949-490D-41C5-9E59-6855B8515E9D}" presName="Name0" presStyleCnt="0">
        <dgm:presLayoutVars>
          <dgm:dir/>
          <dgm:animLvl val="lvl"/>
          <dgm:resizeHandles val="exact"/>
        </dgm:presLayoutVars>
      </dgm:prSet>
      <dgm:spPr/>
    </dgm:pt>
    <dgm:pt modelId="{04DFE23E-678A-4C5D-B58B-01ED7A3736EB}" type="pres">
      <dgm:prSet presAssocID="{482F115A-5185-475D-800B-38ECBEC5B523}" presName="composite" presStyleCnt="0"/>
      <dgm:spPr/>
    </dgm:pt>
    <dgm:pt modelId="{4481452F-C009-4C4D-B041-3D70EAC537FB}" type="pres">
      <dgm:prSet presAssocID="{482F115A-5185-475D-800B-38ECBEC5B523}" presName="parTx" presStyleLbl="alignNode1" presStyleIdx="0" presStyleCnt="1">
        <dgm:presLayoutVars>
          <dgm:chMax val="0"/>
          <dgm:chPref val="0"/>
          <dgm:bulletEnabled val="1"/>
        </dgm:presLayoutVars>
      </dgm:prSet>
      <dgm:spPr/>
    </dgm:pt>
    <dgm:pt modelId="{2B4AC24E-8FB0-4000-A81E-8710E253F10A}" type="pres">
      <dgm:prSet presAssocID="{482F115A-5185-475D-800B-38ECBEC5B523}" presName="desTx" presStyleLbl="alignAccFollowNode1" presStyleIdx="0" presStyleCnt="1">
        <dgm:presLayoutVars>
          <dgm:bulletEnabled val="1"/>
        </dgm:presLayoutVars>
      </dgm:prSet>
      <dgm:spPr/>
    </dgm:pt>
  </dgm:ptLst>
  <dgm:cxnLst>
    <dgm:cxn modelId="{85ADCD14-4D44-4495-A6C7-08AD091DADD9}" type="presOf" srcId="{62E3C949-490D-41C5-9E59-6855B8515E9D}" destId="{D97F1835-19D6-4760-934F-569D973A08AD}" srcOrd="0" destOrd="0" presId="urn:microsoft.com/office/officeart/2005/8/layout/hList1"/>
    <dgm:cxn modelId="{0F70E01A-CC75-4343-8DEA-111486994B67}" type="presOf" srcId="{234FF814-6489-466F-981B-048645FA3D4E}" destId="{2B4AC24E-8FB0-4000-A81E-8710E253F10A}" srcOrd="0" destOrd="2" presId="urn:microsoft.com/office/officeart/2005/8/layout/hList1"/>
    <dgm:cxn modelId="{932E0761-C13E-4A87-8CF8-7230475D1C28}" type="presOf" srcId="{D343F3E0-55EE-4DDD-94C3-6C44D40A438B}" destId="{2B4AC24E-8FB0-4000-A81E-8710E253F10A}" srcOrd="0" destOrd="1" presId="urn:microsoft.com/office/officeart/2005/8/layout/hList1"/>
    <dgm:cxn modelId="{E320BA46-172B-4BE4-BEC6-BA176E7BD398}" srcId="{482F115A-5185-475D-800B-38ECBEC5B523}" destId="{234FF814-6489-466F-981B-048645FA3D4E}" srcOrd="2" destOrd="0" parTransId="{23701147-562A-488A-8C93-4914BE3EBDC8}" sibTransId="{311B2231-E40B-4529-A04D-781A5F9E9286}"/>
    <dgm:cxn modelId="{075C1471-1182-4D16-8D0C-B24720FA566C}" type="presOf" srcId="{482F115A-5185-475D-800B-38ECBEC5B523}" destId="{4481452F-C009-4C4D-B041-3D70EAC537FB}" srcOrd="0" destOrd="0" presId="urn:microsoft.com/office/officeart/2005/8/layout/hList1"/>
    <dgm:cxn modelId="{9ABA5478-C240-40A2-9A46-2553F4129C70}" srcId="{482F115A-5185-475D-800B-38ECBEC5B523}" destId="{59B67D6E-B59E-4CF0-8B26-859AE3BA7C53}" srcOrd="0" destOrd="0" parTransId="{A8A1FE4E-143C-445D-8E0A-3A4E47C27CE9}" sibTransId="{C55E876B-7236-4238-99F2-739877B1C623}"/>
    <dgm:cxn modelId="{4E71CF8E-9674-47C1-8F82-2F001352A896}" srcId="{62E3C949-490D-41C5-9E59-6855B8515E9D}" destId="{482F115A-5185-475D-800B-38ECBEC5B523}" srcOrd="0" destOrd="0" parTransId="{340028A8-7F5D-4282-98B3-691127265A24}" sibTransId="{6FE68E37-EDC0-45D4-82EE-FC0E0944E36C}"/>
    <dgm:cxn modelId="{3EAAADD5-4434-4BBE-8606-BD8E3C0C15D7}" srcId="{482F115A-5185-475D-800B-38ECBEC5B523}" destId="{D343F3E0-55EE-4DDD-94C3-6C44D40A438B}" srcOrd="1" destOrd="0" parTransId="{BB44563D-C611-47A9-994B-4341DAE53C79}" sibTransId="{8841AEC3-B770-4B72-8971-0EDFC8A646E8}"/>
    <dgm:cxn modelId="{AA56E9DE-1507-4C5E-A74E-7B50F87A485F}" type="presOf" srcId="{59B67D6E-B59E-4CF0-8B26-859AE3BA7C53}" destId="{2B4AC24E-8FB0-4000-A81E-8710E253F10A}" srcOrd="0" destOrd="0" presId="urn:microsoft.com/office/officeart/2005/8/layout/hList1"/>
    <dgm:cxn modelId="{06093C4A-C6F0-4F15-AFD8-0BD22E4868BC}" type="presParOf" srcId="{D97F1835-19D6-4760-934F-569D973A08AD}" destId="{04DFE23E-678A-4C5D-B58B-01ED7A3736EB}" srcOrd="0" destOrd="0" presId="urn:microsoft.com/office/officeart/2005/8/layout/hList1"/>
    <dgm:cxn modelId="{C27DA90F-5C95-4BA6-853E-2FD5B05214B2}" type="presParOf" srcId="{04DFE23E-678A-4C5D-B58B-01ED7A3736EB}" destId="{4481452F-C009-4C4D-B041-3D70EAC537FB}" srcOrd="0" destOrd="0" presId="urn:microsoft.com/office/officeart/2005/8/layout/hList1"/>
    <dgm:cxn modelId="{90AF8E56-6763-4F62-A8DC-BBA1B138D715}" type="presParOf" srcId="{04DFE23E-678A-4C5D-B58B-01ED7A3736EB}" destId="{2B4AC24E-8FB0-4000-A81E-8710E253F10A}"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1B35AA-0618-4738-927A-B85D72A331AE}"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es-CR"/>
        </a:p>
      </dgm:t>
    </dgm:pt>
    <dgm:pt modelId="{BB78CAAC-C2F4-4FF1-8824-09C5B74127CC}">
      <dgm:prSet custT="1"/>
      <dgm:spPr/>
      <dgm:t>
        <a:bodyPr/>
        <a:lstStyle/>
        <a:p>
          <a:r>
            <a:rPr lang="es-CR" sz="1800" dirty="0"/>
            <a:t>Smith </a:t>
          </a:r>
        </a:p>
      </dgm:t>
    </dgm:pt>
    <dgm:pt modelId="{B0B0FFB9-FA48-4913-A951-085261F94D00}" type="parTrans" cxnId="{8F5C69CC-1DA6-4FB2-AEFA-55BB13C87146}">
      <dgm:prSet/>
      <dgm:spPr/>
      <dgm:t>
        <a:bodyPr/>
        <a:lstStyle/>
        <a:p>
          <a:endParaRPr lang="es-CR"/>
        </a:p>
      </dgm:t>
    </dgm:pt>
    <dgm:pt modelId="{BB41B927-3401-407B-815C-D5B941771C21}" type="sibTrans" cxnId="{8F5C69CC-1DA6-4FB2-AEFA-55BB13C87146}">
      <dgm:prSet/>
      <dgm:spPr/>
      <dgm:t>
        <a:bodyPr/>
        <a:lstStyle/>
        <a:p>
          <a:endParaRPr lang="es-CR"/>
        </a:p>
      </dgm:t>
    </dgm:pt>
    <dgm:pt modelId="{C4946560-0958-485A-9D64-215301852AF2}">
      <dgm:prSet/>
      <dgm:spPr/>
      <dgm:t>
        <a:bodyPr/>
        <a:lstStyle/>
        <a:p>
          <a:r>
            <a:rPr lang="es-CR" dirty="0"/>
            <a:t>Si el comercio no estuviera restringido, cada país se especializaría en los  productos que le dieran una ventaja competitiva.</a:t>
          </a:r>
        </a:p>
      </dgm:t>
    </dgm:pt>
    <dgm:pt modelId="{365C968C-CDDB-4179-BD59-61D9A20DC09E}" type="parTrans" cxnId="{3B9F2C34-9A3C-483E-9CBC-0378CDB47721}">
      <dgm:prSet/>
      <dgm:spPr/>
      <dgm:t>
        <a:bodyPr/>
        <a:lstStyle/>
        <a:p>
          <a:endParaRPr lang="es-CR"/>
        </a:p>
      </dgm:t>
    </dgm:pt>
    <dgm:pt modelId="{0EAB35BF-D97A-490C-9B96-8244122AA948}" type="sibTrans" cxnId="{3B9F2C34-9A3C-483E-9CBC-0378CDB47721}">
      <dgm:prSet/>
      <dgm:spPr/>
      <dgm:t>
        <a:bodyPr/>
        <a:lstStyle/>
        <a:p>
          <a:endParaRPr lang="es-CR"/>
        </a:p>
      </dgm:t>
    </dgm:pt>
    <dgm:pt modelId="{468E69F0-5EFD-4F87-B90D-ACAF30F601F7}">
      <dgm:prSet/>
      <dgm:spPr/>
      <dgm:t>
        <a:bodyPr/>
        <a:lstStyle/>
        <a:p>
          <a:r>
            <a:rPr lang="es-CR" dirty="0"/>
            <a:t>Los recursos de cada país se desplazarían  a las  industrias eficientes porque el país no competiría en las ineficientes. </a:t>
          </a:r>
        </a:p>
      </dgm:t>
    </dgm:pt>
    <dgm:pt modelId="{620939EB-2C32-4964-A534-F0891E6C22A2}" type="parTrans" cxnId="{EF5ED733-3CED-4C54-82C0-A299D268A9A4}">
      <dgm:prSet/>
      <dgm:spPr/>
      <dgm:t>
        <a:bodyPr/>
        <a:lstStyle/>
        <a:p>
          <a:endParaRPr lang="es-CR"/>
        </a:p>
      </dgm:t>
    </dgm:pt>
    <dgm:pt modelId="{CF6CAB5F-D924-4119-B132-B0829E029084}" type="sibTrans" cxnId="{EF5ED733-3CED-4C54-82C0-A299D268A9A4}">
      <dgm:prSet/>
      <dgm:spPr/>
      <dgm:t>
        <a:bodyPr/>
        <a:lstStyle/>
        <a:p>
          <a:endParaRPr lang="es-CR"/>
        </a:p>
      </dgm:t>
    </dgm:pt>
    <dgm:pt modelId="{BCA2EE37-5229-4425-8A01-300930D29DF5}">
      <dgm:prSet/>
      <dgm:spPr/>
      <dgm:t>
        <a:bodyPr/>
        <a:lstStyle/>
        <a:p>
          <a:r>
            <a:rPr lang="es-CR" dirty="0"/>
            <a:t>Por medio de la especialización, los países podrían aumentar su eficiencia debido a :  </a:t>
          </a:r>
        </a:p>
      </dgm:t>
    </dgm:pt>
    <dgm:pt modelId="{DA31A71F-7474-401A-B27A-F9C4F31DE2D3}" type="parTrans" cxnId="{69DA3FEB-D3A5-4A79-80D6-A8AF4E673183}">
      <dgm:prSet/>
      <dgm:spPr/>
      <dgm:t>
        <a:bodyPr/>
        <a:lstStyle/>
        <a:p>
          <a:endParaRPr lang="es-CR"/>
        </a:p>
      </dgm:t>
    </dgm:pt>
    <dgm:pt modelId="{27DE6DB5-36F4-452A-B9FF-18CA47AC4E89}" type="sibTrans" cxnId="{69DA3FEB-D3A5-4A79-80D6-A8AF4E673183}">
      <dgm:prSet/>
      <dgm:spPr/>
      <dgm:t>
        <a:bodyPr/>
        <a:lstStyle/>
        <a:p>
          <a:endParaRPr lang="es-CR"/>
        </a:p>
      </dgm:t>
    </dgm:pt>
    <dgm:pt modelId="{7C67EEFC-1D58-4310-86BA-4BB12B94031F}">
      <dgm:prSet/>
      <dgm:spPr/>
      <dgm:t>
        <a:bodyPr/>
        <a:lstStyle/>
        <a:p>
          <a:r>
            <a:rPr lang="es-CR" dirty="0"/>
            <a:t>La mano de obra adquiriría mayor destreza mediante la repetición de las tareas. </a:t>
          </a:r>
        </a:p>
      </dgm:t>
    </dgm:pt>
    <dgm:pt modelId="{C00A0FAE-F3D8-42C0-8631-A07CFB56F4B6}" type="parTrans" cxnId="{6E150CA6-DA6D-4CB4-907E-3D58FED16D2C}">
      <dgm:prSet/>
      <dgm:spPr/>
      <dgm:t>
        <a:bodyPr/>
        <a:lstStyle/>
        <a:p>
          <a:endParaRPr lang="es-CR"/>
        </a:p>
      </dgm:t>
    </dgm:pt>
    <dgm:pt modelId="{06F3894D-BEDE-4638-9372-13627135BD3D}" type="sibTrans" cxnId="{6E150CA6-DA6D-4CB4-907E-3D58FED16D2C}">
      <dgm:prSet/>
      <dgm:spPr/>
      <dgm:t>
        <a:bodyPr/>
        <a:lstStyle/>
        <a:p>
          <a:endParaRPr lang="es-CR"/>
        </a:p>
      </dgm:t>
    </dgm:pt>
    <dgm:pt modelId="{9BB89623-D123-483A-B0FD-1085FC9F9FD5}">
      <dgm:prSet/>
      <dgm:spPr/>
      <dgm:t>
        <a:bodyPr/>
        <a:lstStyle/>
        <a:p>
          <a:r>
            <a:rPr lang="es-CR" dirty="0"/>
            <a:t>Los trabajadores no perderían tiempo en cambiar de la producción de un tipo de producto a otro. </a:t>
          </a:r>
        </a:p>
      </dgm:t>
    </dgm:pt>
    <dgm:pt modelId="{BB7FC1F3-66A6-4259-911F-4BCD0B987CDF}" type="parTrans" cxnId="{4FBB53B4-31F5-485D-B0B3-5126EF9FA09B}">
      <dgm:prSet/>
      <dgm:spPr/>
      <dgm:t>
        <a:bodyPr/>
        <a:lstStyle/>
        <a:p>
          <a:endParaRPr lang="es-CR"/>
        </a:p>
      </dgm:t>
    </dgm:pt>
    <dgm:pt modelId="{86DFA3AB-2559-4855-A8AE-953F9D112841}" type="sibTrans" cxnId="{4FBB53B4-31F5-485D-B0B3-5126EF9FA09B}">
      <dgm:prSet/>
      <dgm:spPr/>
      <dgm:t>
        <a:bodyPr/>
        <a:lstStyle/>
        <a:p>
          <a:endParaRPr lang="es-CR"/>
        </a:p>
      </dgm:t>
    </dgm:pt>
    <dgm:pt modelId="{26EB7644-0868-415A-90B0-68B0BC52472C}">
      <dgm:prSet/>
      <dgm:spPr/>
      <dgm:t>
        <a:bodyPr/>
        <a:lstStyle/>
        <a:p>
          <a:r>
            <a:rPr lang="es-CR" dirty="0"/>
            <a:t>Las largas series de producción proporcionarían incentivos para el desarrollo de métodos de  trabajo más eficaces.</a:t>
          </a:r>
        </a:p>
      </dgm:t>
    </dgm:pt>
    <dgm:pt modelId="{C2485445-332D-40E5-BAC7-EA7A27023679}" type="parTrans" cxnId="{C1F3E811-E458-4C2D-9B7E-ED75CCB9D532}">
      <dgm:prSet/>
      <dgm:spPr/>
      <dgm:t>
        <a:bodyPr/>
        <a:lstStyle/>
        <a:p>
          <a:endParaRPr lang="es-CR"/>
        </a:p>
      </dgm:t>
    </dgm:pt>
    <dgm:pt modelId="{346FCAA7-BA32-4079-9E02-C786C6A26658}" type="sibTrans" cxnId="{C1F3E811-E458-4C2D-9B7E-ED75CCB9D532}">
      <dgm:prSet/>
      <dgm:spPr/>
      <dgm:t>
        <a:bodyPr/>
        <a:lstStyle/>
        <a:p>
          <a:endParaRPr lang="es-CR"/>
        </a:p>
      </dgm:t>
    </dgm:pt>
    <dgm:pt modelId="{311E0330-D0BB-46CE-B854-8EA3F723DE2C}" type="pres">
      <dgm:prSet presAssocID="{2D1B35AA-0618-4738-927A-B85D72A331AE}" presName="Name0" presStyleCnt="0">
        <dgm:presLayoutVars>
          <dgm:dir/>
          <dgm:animLvl val="lvl"/>
          <dgm:resizeHandles val="exact"/>
        </dgm:presLayoutVars>
      </dgm:prSet>
      <dgm:spPr/>
    </dgm:pt>
    <dgm:pt modelId="{E9DD4373-4BBD-4B8C-9572-92BC102BEF96}" type="pres">
      <dgm:prSet presAssocID="{BB78CAAC-C2F4-4FF1-8824-09C5B74127CC}" presName="composite" presStyleCnt="0"/>
      <dgm:spPr/>
    </dgm:pt>
    <dgm:pt modelId="{DDD2BB53-B661-4777-B014-BFEADC05E154}" type="pres">
      <dgm:prSet presAssocID="{BB78CAAC-C2F4-4FF1-8824-09C5B74127CC}" presName="parTx" presStyleLbl="alignNode1" presStyleIdx="0" presStyleCnt="2" custLinFactNeighborX="221" custLinFactNeighborY="-6979">
        <dgm:presLayoutVars>
          <dgm:chMax val="0"/>
          <dgm:chPref val="0"/>
          <dgm:bulletEnabled val="1"/>
        </dgm:presLayoutVars>
      </dgm:prSet>
      <dgm:spPr/>
    </dgm:pt>
    <dgm:pt modelId="{B7C141F7-1409-4073-A366-82720ED9C517}" type="pres">
      <dgm:prSet presAssocID="{BB78CAAC-C2F4-4FF1-8824-09C5B74127CC}" presName="desTx" presStyleLbl="alignAccFollowNode1" presStyleIdx="0" presStyleCnt="2">
        <dgm:presLayoutVars>
          <dgm:bulletEnabled val="1"/>
        </dgm:presLayoutVars>
      </dgm:prSet>
      <dgm:spPr/>
    </dgm:pt>
    <dgm:pt modelId="{D8644040-6F9E-455C-A5B0-A6C8320190CC}" type="pres">
      <dgm:prSet presAssocID="{BB41B927-3401-407B-815C-D5B941771C21}" presName="space" presStyleCnt="0"/>
      <dgm:spPr/>
    </dgm:pt>
    <dgm:pt modelId="{A605B32C-D7AF-4895-976A-7B51A2B54B3F}" type="pres">
      <dgm:prSet presAssocID="{BCA2EE37-5229-4425-8A01-300930D29DF5}" presName="composite" presStyleCnt="0"/>
      <dgm:spPr/>
    </dgm:pt>
    <dgm:pt modelId="{3D726381-95E4-4F85-B876-C430BC5FBAD3}" type="pres">
      <dgm:prSet presAssocID="{BCA2EE37-5229-4425-8A01-300930D29DF5}" presName="parTx" presStyleLbl="alignNode1" presStyleIdx="1" presStyleCnt="2">
        <dgm:presLayoutVars>
          <dgm:chMax val="0"/>
          <dgm:chPref val="0"/>
          <dgm:bulletEnabled val="1"/>
        </dgm:presLayoutVars>
      </dgm:prSet>
      <dgm:spPr/>
    </dgm:pt>
    <dgm:pt modelId="{FDBF2E76-CE9A-4F00-ABD5-60AC9E6592F0}" type="pres">
      <dgm:prSet presAssocID="{BCA2EE37-5229-4425-8A01-300930D29DF5}" presName="desTx" presStyleLbl="alignAccFollowNode1" presStyleIdx="1" presStyleCnt="2">
        <dgm:presLayoutVars>
          <dgm:bulletEnabled val="1"/>
        </dgm:presLayoutVars>
      </dgm:prSet>
      <dgm:spPr/>
    </dgm:pt>
  </dgm:ptLst>
  <dgm:cxnLst>
    <dgm:cxn modelId="{C1F3E811-E458-4C2D-9B7E-ED75CCB9D532}" srcId="{BCA2EE37-5229-4425-8A01-300930D29DF5}" destId="{26EB7644-0868-415A-90B0-68B0BC52472C}" srcOrd="2" destOrd="0" parTransId="{C2485445-332D-40E5-BAC7-EA7A27023679}" sibTransId="{346FCAA7-BA32-4079-9E02-C786C6A26658}"/>
    <dgm:cxn modelId="{EF5ED733-3CED-4C54-82C0-A299D268A9A4}" srcId="{BB78CAAC-C2F4-4FF1-8824-09C5B74127CC}" destId="{468E69F0-5EFD-4F87-B90D-ACAF30F601F7}" srcOrd="1" destOrd="0" parTransId="{620939EB-2C32-4964-A534-F0891E6C22A2}" sibTransId="{CF6CAB5F-D924-4119-B132-B0829E029084}"/>
    <dgm:cxn modelId="{3B9F2C34-9A3C-483E-9CBC-0378CDB47721}" srcId="{BB78CAAC-C2F4-4FF1-8824-09C5B74127CC}" destId="{C4946560-0958-485A-9D64-215301852AF2}" srcOrd="0" destOrd="0" parTransId="{365C968C-CDDB-4179-BD59-61D9A20DC09E}" sibTransId="{0EAB35BF-D97A-490C-9B96-8244122AA948}"/>
    <dgm:cxn modelId="{7F83E035-F4D6-4984-95E6-3D559793A38D}" type="presOf" srcId="{7C67EEFC-1D58-4310-86BA-4BB12B94031F}" destId="{FDBF2E76-CE9A-4F00-ABD5-60AC9E6592F0}" srcOrd="0" destOrd="0" presId="urn:microsoft.com/office/officeart/2005/8/layout/hList1"/>
    <dgm:cxn modelId="{BA996964-DDC9-4D10-B563-2BCF98EA7143}" type="presOf" srcId="{2D1B35AA-0618-4738-927A-B85D72A331AE}" destId="{311E0330-D0BB-46CE-B854-8EA3F723DE2C}" srcOrd="0" destOrd="0" presId="urn:microsoft.com/office/officeart/2005/8/layout/hList1"/>
    <dgm:cxn modelId="{AFA93256-61BA-4334-9075-36263B3FC58C}" type="presOf" srcId="{9BB89623-D123-483A-B0FD-1085FC9F9FD5}" destId="{FDBF2E76-CE9A-4F00-ABD5-60AC9E6592F0}" srcOrd="0" destOrd="1" presId="urn:microsoft.com/office/officeart/2005/8/layout/hList1"/>
    <dgm:cxn modelId="{29841F88-A57C-4B30-A98D-C092725E6C11}" type="presOf" srcId="{468E69F0-5EFD-4F87-B90D-ACAF30F601F7}" destId="{B7C141F7-1409-4073-A366-82720ED9C517}" srcOrd="0" destOrd="1" presId="urn:microsoft.com/office/officeart/2005/8/layout/hList1"/>
    <dgm:cxn modelId="{6E150CA6-DA6D-4CB4-907E-3D58FED16D2C}" srcId="{BCA2EE37-5229-4425-8A01-300930D29DF5}" destId="{7C67EEFC-1D58-4310-86BA-4BB12B94031F}" srcOrd="0" destOrd="0" parTransId="{C00A0FAE-F3D8-42C0-8631-A07CFB56F4B6}" sibTransId="{06F3894D-BEDE-4638-9372-13627135BD3D}"/>
    <dgm:cxn modelId="{B822EAA9-DC78-4B4E-AD6E-0D3BBA74EA1B}" type="presOf" srcId="{BB78CAAC-C2F4-4FF1-8824-09C5B74127CC}" destId="{DDD2BB53-B661-4777-B014-BFEADC05E154}" srcOrd="0" destOrd="0" presId="urn:microsoft.com/office/officeart/2005/8/layout/hList1"/>
    <dgm:cxn modelId="{9779F2AB-F419-4459-A327-E943455987E9}" type="presOf" srcId="{BCA2EE37-5229-4425-8A01-300930D29DF5}" destId="{3D726381-95E4-4F85-B876-C430BC5FBAD3}" srcOrd="0" destOrd="0" presId="urn:microsoft.com/office/officeart/2005/8/layout/hList1"/>
    <dgm:cxn modelId="{4FBB53B4-31F5-485D-B0B3-5126EF9FA09B}" srcId="{BCA2EE37-5229-4425-8A01-300930D29DF5}" destId="{9BB89623-D123-483A-B0FD-1085FC9F9FD5}" srcOrd="1" destOrd="0" parTransId="{BB7FC1F3-66A6-4259-911F-4BCD0B987CDF}" sibTransId="{86DFA3AB-2559-4855-A8AE-953F9D112841}"/>
    <dgm:cxn modelId="{F72535C3-634D-4C87-81F6-D452BA907E07}" type="presOf" srcId="{26EB7644-0868-415A-90B0-68B0BC52472C}" destId="{FDBF2E76-CE9A-4F00-ABD5-60AC9E6592F0}" srcOrd="0" destOrd="2" presId="urn:microsoft.com/office/officeart/2005/8/layout/hList1"/>
    <dgm:cxn modelId="{8F5C69CC-1DA6-4FB2-AEFA-55BB13C87146}" srcId="{2D1B35AA-0618-4738-927A-B85D72A331AE}" destId="{BB78CAAC-C2F4-4FF1-8824-09C5B74127CC}" srcOrd="0" destOrd="0" parTransId="{B0B0FFB9-FA48-4913-A951-085261F94D00}" sibTransId="{BB41B927-3401-407B-815C-D5B941771C21}"/>
    <dgm:cxn modelId="{776DDED5-668A-4465-AFD4-1258DB839334}" type="presOf" srcId="{C4946560-0958-485A-9D64-215301852AF2}" destId="{B7C141F7-1409-4073-A366-82720ED9C517}" srcOrd="0" destOrd="0" presId="urn:microsoft.com/office/officeart/2005/8/layout/hList1"/>
    <dgm:cxn modelId="{69DA3FEB-D3A5-4A79-80D6-A8AF4E673183}" srcId="{2D1B35AA-0618-4738-927A-B85D72A331AE}" destId="{BCA2EE37-5229-4425-8A01-300930D29DF5}" srcOrd="1" destOrd="0" parTransId="{DA31A71F-7474-401A-B27A-F9C4F31DE2D3}" sibTransId="{27DE6DB5-36F4-452A-B9FF-18CA47AC4E89}"/>
    <dgm:cxn modelId="{68E68B79-5E0F-4B47-BD92-8885A19F6498}" type="presParOf" srcId="{311E0330-D0BB-46CE-B854-8EA3F723DE2C}" destId="{E9DD4373-4BBD-4B8C-9572-92BC102BEF96}" srcOrd="0" destOrd="0" presId="urn:microsoft.com/office/officeart/2005/8/layout/hList1"/>
    <dgm:cxn modelId="{B0801E2D-C85C-4D2E-B0AF-53024E4B6AE3}" type="presParOf" srcId="{E9DD4373-4BBD-4B8C-9572-92BC102BEF96}" destId="{DDD2BB53-B661-4777-B014-BFEADC05E154}" srcOrd="0" destOrd="0" presId="urn:microsoft.com/office/officeart/2005/8/layout/hList1"/>
    <dgm:cxn modelId="{1C53871A-12E6-4C62-8BCC-CA3A9A75DD7C}" type="presParOf" srcId="{E9DD4373-4BBD-4B8C-9572-92BC102BEF96}" destId="{B7C141F7-1409-4073-A366-82720ED9C517}" srcOrd="1" destOrd="0" presId="urn:microsoft.com/office/officeart/2005/8/layout/hList1"/>
    <dgm:cxn modelId="{B337DD2A-A47B-4D61-9EA4-59CE5F4EFCF1}" type="presParOf" srcId="{311E0330-D0BB-46CE-B854-8EA3F723DE2C}" destId="{D8644040-6F9E-455C-A5B0-A6C8320190CC}" srcOrd="1" destOrd="0" presId="urn:microsoft.com/office/officeart/2005/8/layout/hList1"/>
    <dgm:cxn modelId="{02C50BE8-BD13-4341-8312-AFCF97B4F4F4}" type="presParOf" srcId="{311E0330-D0BB-46CE-B854-8EA3F723DE2C}" destId="{A605B32C-D7AF-4895-976A-7B51A2B54B3F}" srcOrd="2" destOrd="0" presId="urn:microsoft.com/office/officeart/2005/8/layout/hList1"/>
    <dgm:cxn modelId="{7AA3CD24-0F3C-4FAF-AE19-A404E57722A4}" type="presParOf" srcId="{A605B32C-D7AF-4895-976A-7B51A2B54B3F}" destId="{3D726381-95E4-4F85-B876-C430BC5FBAD3}" srcOrd="0" destOrd="0" presId="urn:microsoft.com/office/officeart/2005/8/layout/hList1"/>
    <dgm:cxn modelId="{C6D7388B-4CD6-4187-991E-20AB79189E05}" type="presParOf" srcId="{A605B32C-D7AF-4895-976A-7B51A2B54B3F}" destId="{FDBF2E76-CE9A-4F00-ABD5-60AC9E6592F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65E8B8-4F99-41E6-9AB5-167E2511F6A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R"/>
        </a:p>
      </dgm:t>
    </dgm:pt>
    <dgm:pt modelId="{094CF3FF-A379-4DE4-B67B-907AFFBBC93C}">
      <dgm:prSet/>
      <dgm:spPr/>
      <dgm:t>
        <a:bodyPr/>
        <a:lstStyle/>
        <a:p>
          <a:r>
            <a:rPr lang="es-CR" dirty="0"/>
            <a:t>Ventaja natural </a:t>
          </a:r>
        </a:p>
      </dgm:t>
    </dgm:pt>
    <dgm:pt modelId="{10055877-898E-4676-B822-FADB07FB4FBA}" type="parTrans" cxnId="{5C284372-84C8-4FE1-A5E6-79F5092511F1}">
      <dgm:prSet/>
      <dgm:spPr/>
      <dgm:t>
        <a:bodyPr/>
        <a:lstStyle/>
        <a:p>
          <a:endParaRPr lang="es-CR"/>
        </a:p>
      </dgm:t>
    </dgm:pt>
    <dgm:pt modelId="{F9AAF510-CD7F-481C-8223-16F4A75D7C33}" type="sibTrans" cxnId="{5C284372-84C8-4FE1-A5E6-79F5092511F1}">
      <dgm:prSet/>
      <dgm:spPr/>
      <dgm:t>
        <a:bodyPr/>
        <a:lstStyle/>
        <a:p>
          <a:endParaRPr lang="es-CR"/>
        </a:p>
      </dgm:t>
    </dgm:pt>
    <dgm:pt modelId="{837BEAC4-0840-416B-AEB8-73E45ADF1342}">
      <dgm:prSet/>
      <dgm:spPr/>
      <dgm:t>
        <a:bodyPr/>
        <a:lstStyle/>
        <a:p>
          <a:r>
            <a:rPr lang="es-CR" dirty="0"/>
            <a:t>ventaja natural para elaborar un producto debido a sus condiciones climatológicas, el acceso a ciertos recursos naturales o la disponibilidad de determinadas fuerzas laborales.</a:t>
          </a:r>
        </a:p>
      </dgm:t>
    </dgm:pt>
    <dgm:pt modelId="{EFE53E5F-E031-4779-A5AC-B6EC63464E42}" type="parTrans" cxnId="{2F190378-3CAE-42AE-9462-F1772DCE88F6}">
      <dgm:prSet/>
      <dgm:spPr/>
      <dgm:t>
        <a:bodyPr/>
        <a:lstStyle/>
        <a:p>
          <a:endParaRPr lang="es-CR"/>
        </a:p>
      </dgm:t>
    </dgm:pt>
    <dgm:pt modelId="{93F6911C-C24D-41C1-BB60-B21060E2C0A5}" type="sibTrans" cxnId="{2F190378-3CAE-42AE-9462-F1772DCE88F6}">
      <dgm:prSet/>
      <dgm:spPr/>
      <dgm:t>
        <a:bodyPr/>
        <a:lstStyle/>
        <a:p>
          <a:endParaRPr lang="es-CR"/>
        </a:p>
      </dgm:t>
    </dgm:pt>
    <dgm:pt modelId="{1B0C5609-152A-4383-9470-DE00E1AF6D20}">
      <dgm:prSet/>
      <dgm:spPr/>
      <dgm:t>
        <a:bodyPr/>
        <a:lstStyle/>
        <a:p>
          <a:r>
            <a:rPr lang="es-CR"/>
            <a:t>Ventaja adquirida </a:t>
          </a:r>
        </a:p>
      </dgm:t>
    </dgm:pt>
    <dgm:pt modelId="{C1F72DA8-4D1C-4DB8-98FD-BD7EFB7660B5}" type="parTrans" cxnId="{4DAB1EDA-37F5-42B5-89EB-66E924A195D9}">
      <dgm:prSet/>
      <dgm:spPr/>
      <dgm:t>
        <a:bodyPr/>
        <a:lstStyle/>
        <a:p>
          <a:endParaRPr lang="es-CR"/>
        </a:p>
      </dgm:t>
    </dgm:pt>
    <dgm:pt modelId="{FEB4DA08-5C34-4488-A0E0-9BA71724E3C6}" type="sibTrans" cxnId="{4DAB1EDA-37F5-42B5-89EB-66E924A195D9}">
      <dgm:prSet/>
      <dgm:spPr/>
      <dgm:t>
        <a:bodyPr/>
        <a:lstStyle/>
        <a:p>
          <a:endParaRPr lang="es-CR"/>
        </a:p>
      </dgm:t>
    </dgm:pt>
    <dgm:pt modelId="{117784E3-532B-4B3E-A176-9E907CAC1E62}">
      <dgm:prSet/>
      <dgm:spPr/>
      <dgm:t>
        <a:bodyPr/>
        <a:lstStyle/>
        <a:p>
          <a:r>
            <a:rPr lang="es-CR" dirty="0"/>
            <a:t>Los países que producen bienes manufacturados y servicios de manera competitiva tienen una ventaja adquirida, generalmente en la tecnología del producto o del proceso</a:t>
          </a:r>
        </a:p>
      </dgm:t>
    </dgm:pt>
    <dgm:pt modelId="{422106FA-04AB-45ED-90AC-79A8505800A7}" type="parTrans" cxnId="{B12CD6A2-8B1D-4DEF-90E0-2A21D8527934}">
      <dgm:prSet/>
      <dgm:spPr/>
      <dgm:t>
        <a:bodyPr/>
        <a:lstStyle/>
        <a:p>
          <a:endParaRPr lang="es-CR"/>
        </a:p>
      </dgm:t>
    </dgm:pt>
    <dgm:pt modelId="{92CA03D2-4806-49D2-A9DA-62522D0091CC}" type="sibTrans" cxnId="{B12CD6A2-8B1D-4DEF-90E0-2A21D8527934}">
      <dgm:prSet/>
      <dgm:spPr/>
      <dgm:t>
        <a:bodyPr/>
        <a:lstStyle/>
        <a:p>
          <a:endParaRPr lang="es-CR"/>
        </a:p>
      </dgm:t>
    </dgm:pt>
    <dgm:pt modelId="{24155637-1151-42A1-9596-0383A7707D34}" type="pres">
      <dgm:prSet presAssocID="{FD65E8B8-4F99-41E6-9AB5-167E2511F6AF}" presName="Name0" presStyleCnt="0">
        <dgm:presLayoutVars>
          <dgm:dir/>
          <dgm:animLvl val="lvl"/>
          <dgm:resizeHandles val="exact"/>
        </dgm:presLayoutVars>
      </dgm:prSet>
      <dgm:spPr/>
    </dgm:pt>
    <dgm:pt modelId="{D18895BF-D206-4B48-B584-AC939BE398F9}" type="pres">
      <dgm:prSet presAssocID="{094CF3FF-A379-4DE4-B67B-907AFFBBC93C}" presName="linNode" presStyleCnt="0"/>
      <dgm:spPr/>
    </dgm:pt>
    <dgm:pt modelId="{B9DB5471-9F48-4607-A087-3195ED2F6C80}" type="pres">
      <dgm:prSet presAssocID="{094CF3FF-A379-4DE4-B67B-907AFFBBC93C}" presName="parentText" presStyleLbl="node1" presStyleIdx="0" presStyleCnt="2">
        <dgm:presLayoutVars>
          <dgm:chMax val="1"/>
          <dgm:bulletEnabled val="1"/>
        </dgm:presLayoutVars>
      </dgm:prSet>
      <dgm:spPr/>
    </dgm:pt>
    <dgm:pt modelId="{99B0D14E-27A4-454C-9DB6-21405CF584B1}" type="pres">
      <dgm:prSet presAssocID="{094CF3FF-A379-4DE4-B67B-907AFFBBC93C}" presName="descendantText" presStyleLbl="alignAccFollowNode1" presStyleIdx="0" presStyleCnt="2">
        <dgm:presLayoutVars>
          <dgm:bulletEnabled val="1"/>
        </dgm:presLayoutVars>
      </dgm:prSet>
      <dgm:spPr/>
    </dgm:pt>
    <dgm:pt modelId="{A3BCDC02-E797-48D8-BEF9-CF66646931CE}" type="pres">
      <dgm:prSet presAssocID="{F9AAF510-CD7F-481C-8223-16F4A75D7C33}" presName="sp" presStyleCnt="0"/>
      <dgm:spPr/>
    </dgm:pt>
    <dgm:pt modelId="{7E16C988-1C0A-4021-A5BF-AABA7399FEEE}" type="pres">
      <dgm:prSet presAssocID="{1B0C5609-152A-4383-9470-DE00E1AF6D20}" presName="linNode" presStyleCnt="0"/>
      <dgm:spPr/>
    </dgm:pt>
    <dgm:pt modelId="{F1DACACC-F44D-42DF-9871-9C1BCC11645C}" type="pres">
      <dgm:prSet presAssocID="{1B0C5609-152A-4383-9470-DE00E1AF6D20}" presName="parentText" presStyleLbl="node1" presStyleIdx="1" presStyleCnt="2">
        <dgm:presLayoutVars>
          <dgm:chMax val="1"/>
          <dgm:bulletEnabled val="1"/>
        </dgm:presLayoutVars>
      </dgm:prSet>
      <dgm:spPr/>
    </dgm:pt>
    <dgm:pt modelId="{9EAD0233-DE87-4053-B526-BEC9A8C0C747}" type="pres">
      <dgm:prSet presAssocID="{1B0C5609-152A-4383-9470-DE00E1AF6D20}" presName="descendantText" presStyleLbl="alignAccFollowNode1" presStyleIdx="1" presStyleCnt="2">
        <dgm:presLayoutVars>
          <dgm:bulletEnabled val="1"/>
        </dgm:presLayoutVars>
      </dgm:prSet>
      <dgm:spPr/>
    </dgm:pt>
  </dgm:ptLst>
  <dgm:cxnLst>
    <dgm:cxn modelId="{91528909-E67C-4B4E-AA07-C18B5F2CC84B}" type="presOf" srcId="{117784E3-532B-4B3E-A176-9E907CAC1E62}" destId="{9EAD0233-DE87-4053-B526-BEC9A8C0C747}" srcOrd="0" destOrd="0" presId="urn:microsoft.com/office/officeart/2005/8/layout/vList5"/>
    <dgm:cxn modelId="{E6330B0C-DB01-466D-A6A1-801A8DF579E0}" type="presOf" srcId="{1B0C5609-152A-4383-9470-DE00E1AF6D20}" destId="{F1DACACC-F44D-42DF-9871-9C1BCC11645C}" srcOrd="0" destOrd="0" presId="urn:microsoft.com/office/officeart/2005/8/layout/vList5"/>
    <dgm:cxn modelId="{79922A2E-6BAB-45A7-96E9-6F769128E9C8}" type="presOf" srcId="{FD65E8B8-4F99-41E6-9AB5-167E2511F6AF}" destId="{24155637-1151-42A1-9596-0383A7707D34}" srcOrd="0" destOrd="0" presId="urn:microsoft.com/office/officeart/2005/8/layout/vList5"/>
    <dgm:cxn modelId="{5C284372-84C8-4FE1-A5E6-79F5092511F1}" srcId="{FD65E8B8-4F99-41E6-9AB5-167E2511F6AF}" destId="{094CF3FF-A379-4DE4-B67B-907AFFBBC93C}" srcOrd="0" destOrd="0" parTransId="{10055877-898E-4676-B822-FADB07FB4FBA}" sibTransId="{F9AAF510-CD7F-481C-8223-16F4A75D7C33}"/>
    <dgm:cxn modelId="{2F190378-3CAE-42AE-9462-F1772DCE88F6}" srcId="{094CF3FF-A379-4DE4-B67B-907AFFBBC93C}" destId="{837BEAC4-0840-416B-AEB8-73E45ADF1342}" srcOrd="0" destOrd="0" parTransId="{EFE53E5F-E031-4779-A5AC-B6EC63464E42}" sibTransId="{93F6911C-C24D-41C1-BB60-B21060E2C0A5}"/>
    <dgm:cxn modelId="{B1EECE80-7562-47E6-B47C-01F6E254856F}" type="presOf" srcId="{837BEAC4-0840-416B-AEB8-73E45ADF1342}" destId="{99B0D14E-27A4-454C-9DB6-21405CF584B1}" srcOrd="0" destOrd="0" presId="urn:microsoft.com/office/officeart/2005/8/layout/vList5"/>
    <dgm:cxn modelId="{1F4BF099-43A8-4062-856C-DC53A0A3CE02}" type="presOf" srcId="{094CF3FF-A379-4DE4-B67B-907AFFBBC93C}" destId="{B9DB5471-9F48-4607-A087-3195ED2F6C80}" srcOrd="0" destOrd="0" presId="urn:microsoft.com/office/officeart/2005/8/layout/vList5"/>
    <dgm:cxn modelId="{B12CD6A2-8B1D-4DEF-90E0-2A21D8527934}" srcId="{1B0C5609-152A-4383-9470-DE00E1AF6D20}" destId="{117784E3-532B-4B3E-A176-9E907CAC1E62}" srcOrd="0" destOrd="0" parTransId="{422106FA-04AB-45ED-90AC-79A8505800A7}" sibTransId="{92CA03D2-4806-49D2-A9DA-62522D0091CC}"/>
    <dgm:cxn modelId="{4DAB1EDA-37F5-42B5-89EB-66E924A195D9}" srcId="{FD65E8B8-4F99-41E6-9AB5-167E2511F6AF}" destId="{1B0C5609-152A-4383-9470-DE00E1AF6D20}" srcOrd="1" destOrd="0" parTransId="{C1F72DA8-4D1C-4DB8-98FD-BD7EFB7660B5}" sibTransId="{FEB4DA08-5C34-4488-A0E0-9BA71724E3C6}"/>
    <dgm:cxn modelId="{52264825-5AB5-454A-81B9-65AC43F0EB1C}" type="presParOf" srcId="{24155637-1151-42A1-9596-0383A7707D34}" destId="{D18895BF-D206-4B48-B584-AC939BE398F9}" srcOrd="0" destOrd="0" presId="urn:microsoft.com/office/officeart/2005/8/layout/vList5"/>
    <dgm:cxn modelId="{65AA96F1-1062-4F8C-87A7-75605DE3233F}" type="presParOf" srcId="{D18895BF-D206-4B48-B584-AC939BE398F9}" destId="{B9DB5471-9F48-4607-A087-3195ED2F6C80}" srcOrd="0" destOrd="0" presId="urn:microsoft.com/office/officeart/2005/8/layout/vList5"/>
    <dgm:cxn modelId="{75931A26-C144-451D-B684-EF82BAEB444D}" type="presParOf" srcId="{D18895BF-D206-4B48-B584-AC939BE398F9}" destId="{99B0D14E-27A4-454C-9DB6-21405CF584B1}" srcOrd="1" destOrd="0" presId="urn:microsoft.com/office/officeart/2005/8/layout/vList5"/>
    <dgm:cxn modelId="{0BDC93A4-5031-4383-99DD-1FBB0DE00535}" type="presParOf" srcId="{24155637-1151-42A1-9596-0383A7707D34}" destId="{A3BCDC02-E797-48D8-BEF9-CF66646931CE}" srcOrd="1" destOrd="0" presId="urn:microsoft.com/office/officeart/2005/8/layout/vList5"/>
    <dgm:cxn modelId="{C233E0F2-429F-48AD-A634-A8708FB93B98}" type="presParOf" srcId="{24155637-1151-42A1-9596-0383A7707D34}" destId="{7E16C988-1C0A-4021-A5BF-AABA7399FEEE}" srcOrd="2" destOrd="0" presId="urn:microsoft.com/office/officeart/2005/8/layout/vList5"/>
    <dgm:cxn modelId="{5E305334-B88B-4880-BA59-FD5220AACB31}" type="presParOf" srcId="{7E16C988-1C0A-4021-A5BF-AABA7399FEEE}" destId="{F1DACACC-F44D-42DF-9871-9C1BCC11645C}" srcOrd="0" destOrd="0" presId="urn:microsoft.com/office/officeart/2005/8/layout/vList5"/>
    <dgm:cxn modelId="{7A011FB3-FA16-49A8-8369-23B8C8FA63A2}" type="presParOf" srcId="{7E16C988-1C0A-4021-A5BF-AABA7399FEEE}" destId="{9EAD0233-DE87-4053-B526-BEC9A8C0C747}"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682EB4-1FAD-4518-BA67-689149AC6877}" type="doc">
      <dgm:prSet loTypeId="urn:microsoft.com/office/officeart/2005/8/layout/cycle2" loCatId="cycle" qsTypeId="urn:microsoft.com/office/officeart/2005/8/quickstyle/simple1" qsCatId="simple" csTypeId="urn:microsoft.com/office/officeart/2005/8/colors/accent1_1" csCatId="accent1" phldr="1"/>
      <dgm:spPr/>
      <dgm:t>
        <a:bodyPr/>
        <a:lstStyle/>
        <a:p>
          <a:endParaRPr lang="en-GB"/>
        </a:p>
      </dgm:t>
    </dgm:pt>
    <dgm:pt modelId="{4E7BF442-015C-4755-BAC1-C06F450CFCB3}">
      <dgm:prSet custT="1"/>
      <dgm:spPr/>
      <dgm:t>
        <a:bodyPr/>
        <a:lstStyle/>
        <a:p>
          <a:pPr rtl="0"/>
          <a:r>
            <a:rPr kumimoji="1" lang="es-CR" sz="1600" dirty="0"/>
            <a:t>Frente a los mercantilistas levanta la </a:t>
          </a:r>
          <a:r>
            <a:rPr kumimoji="1" lang="es-CR" sz="1600" u="sng" dirty="0"/>
            <a:t>diferencia conceptual entre atesoramiento y riqueza</a:t>
          </a:r>
          <a:r>
            <a:rPr kumimoji="1" lang="es-CR" sz="1400" dirty="0"/>
            <a:t>.</a:t>
          </a:r>
          <a:endParaRPr lang="es-CR" sz="1400" dirty="0"/>
        </a:p>
      </dgm:t>
    </dgm:pt>
    <dgm:pt modelId="{17A7D567-8A1A-4B33-A8A5-F20F2DBBAD4A}" type="parTrans" cxnId="{94ED30EF-4928-4F4C-B9C6-CC6595F51D1D}">
      <dgm:prSet/>
      <dgm:spPr/>
      <dgm:t>
        <a:bodyPr/>
        <a:lstStyle/>
        <a:p>
          <a:endParaRPr lang="en-GB"/>
        </a:p>
      </dgm:t>
    </dgm:pt>
    <dgm:pt modelId="{E8168B3F-BCD0-4EFD-8217-0957ABB033D8}" type="sibTrans" cxnId="{94ED30EF-4928-4F4C-B9C6-CC6595F51D1D}">
      <dgm:prSet/>
      <dgm:spPr/>
      <dgm:t>
        <a:bodyPr/>
        <a:lstStyle/>
        <a:p>
          <a:endParaRPr lang="en-GB"/>
        </a:p>
      </dgm:t>
    </dgm:pt>
    <dgm:pt modelId="{8A8625B8-D543-4363-94FD-C3F5AAC035A5}">
      <dgm:prSet/>
      <dgm:spPr/>
      <dgm:t>
        <a:bodyPr/>
        <a:lstStyle/>
        <a:p>
          <a:pPr rtl="0"/>
          <a:r>
            <a:rPr kumimoji="1" lang="es-CR" u="sng" dirty="0"/>
            <a:t>El comercio aporta riqueza </a:t>
          </a:r>
          <a:r>
            <a:rPr kumimoji="1" lang="es-CR" dirty="0"/>
            <a:t>a un país a partir del principio de </a:t>
          </a:r>
          <a:r>
            <a:rPr kumimoji="1" lang="es-CR" u="sng" dirty="0"/>
            <a:t>especialización</a:t>
          </a:r>
          <a:r>
            <a:rPr kumimoji="1" lang="es-CR" dirty="0"/>
            <a:t>, por lo tanto es partidario de la no interferencia al comercio.</a:t>
          </a:r>
          <a:endParaRPr lang="es-CR" dirty="0"/>
        </a:p>
      </dgm:t>
    </dgm:pt>
    <dgm:pt modelId="{781BAAB7-DF3D-4BFE-9AC0-D208F5D81FE4}" type="parTrans" cxnId="{76814A0A-6DA2-4CA2-A9BE-C358013163D5}">
      <dgm:prSet/>
      <dgm:spPr/>
      <dgm:t>
        <a:bodyPr/>
        <a:lstStyle/>
        <a:p>
          <a:endParaRPr lang="en-GB"/>
        </a:p>
      </dgm:t>
    </dgm:pt>
    <dgm:pt modelId="{C304967C-1C03-4C3B-B9D9-AC35163AC59C}" type="sibTrans" cxnId="{76814A0A-6DA2-4CA2-A9BE-C358013163D5}">
      <dgm:prSet/>
      <dgm:spPr/>
      <dgm:t>
        <a:bodyPr/>
        <a:lstStyle/>
        <a:p>
          <a:endParaRPr lang="en-GB"/>
        </a:p>
      </dgm:t>
    </dgm:pt>
    <dgm:pt modelId="{66961D7B-E986-41A4-BDB8-4841B62C9DBE}">
      <dgm:prSet custT="1"/>
      <dgm:spPr/>
      <dgm:t>
        <a:bodyPr/>
        <a:lstStyle/>
        <a:p>
          <a:pPr rtl="0"/>
          <a:r>
            <a:rPr kumimoji="1" lang="es-CR" sz="1600" dirty="0"/>
            <a:t>La especialización se da </a:t>
          </a:r>
          <a:r>
            <a:rPr kumimoji="1" lang="es-CR" sz="1600" u="sng" dirty="0"/>
            <a:t>a partir del principio de ventaja absoluta. </a:t>
          </a:r>
          <a:endParaRPr lang="es-CR" sz="1600" dirty="0"/>
        </a:p>
      </dgm:t>
    </dgm:pt>
    <dgm:pt modelId="{362B6319-3EF9-4255-A9EB-824A361B91A3}" type="parTrans" cxnId="{ED2D2E7A-6582-4199-AD0C-AF371F69CA91}">
      <dgm:prSet/>
      <dgm:spPr/>
      <dgm:t>
        <a:bodyPr/>
        <a:lstStyle/>
        <a:p>
          <a:endParaRPr lang="en-GB"/>
        </a:p>
      </dgm:t>
    </dgm:pt>
    <dgm:pt modelId="{8CBEC575-23B3-4DDD-95FE-E3B7C14C81F5}" type="sibTrans" cxnId="{ED2D2E7A-6582-4199-AD0C-AF371F69CA91}">
      <dgm:prSet/>
      <dgm:spPr/>
      <dgm:t>
        <a:bodyPr/>
        <a:lstStyle/>
        <a:p>
          <a:endParaRPr lang="en-GB"/>
        </a:p>
      </dgm:t>
    </dgm:pt>
    <dgm:pt modelId="{909E7025-269C-4585-8AC1-0A807C4CCB58}">
      <dgm:prSet custT="1"/>
      <dgm:spPr/>
      <dgm:t>
        <a:bodyPr/>
        <a:lstStyle/>
        <a:p>
          <a:pPr rtl="0"/>
          <a:r>
            <a:rPr kumimoji="1" lang="es-CR" sz="1400" dirty="0"/>
            <a:t>En un modelo de dos países que producen </a:t>
          </a:r>
          <a:r>
            <a:rPr kumimoji="1" lang="es-CR" sz="1400" u="sng" dirty="0"/>
            <a:t>2 bienes homogéneos </a:t>
          </a:r>
          <a:r>
            <a:rPr kumimoji="1" lang="es-CR" sz="1400" dirty="0"/>
            <a:t>con </a:t>
          </a:r>
          <a:r>
            <a:rPr kumimoji="1" lang="es-CR" sz="1400" u="sng" dirty="0"/>
            <a:t>diferentes productividades</a:t>
          </a:r>
          <a:r>
            <a:rPr kumimoji="1" lang="es-CR" sz="1400" dirty="0"/>
            <a:t>, resulta </a:t>
          </a:r>
          <a:r>
            <a:rPr kumimoji="1" lang="es-CR" sz="1400" u="sng" dirty="0"/>
            <a:t>beneficioso para ambos especializarse en la producción del bien en que son más productivos</a:t>
          </a:r>
          <a:endParaRPr lang="es-CR" sz="1400" dirty="0"/>
        </a:p>
      </dgm:t>
    </dgm:pt>
    <dgm:pt modelId="{8D739AC0-6811-46CF-8B5C-73270783E5D9}" type="parTrans" cxnId="{95D3396E-338A-47B2-AF82-F4C3D8FD5CAA}">
      <dgm:prSet/>
      <dgm:spPr/>
      <dgm:t>
        <a:bodyPr/>
        <a:lstStyle/>
        <a:p>
          <a:endParaRPr lang="en-GB"/>
        </a:p>
      </dgm:t>
    </dgm:pt>
    <dgm:pt modelId="{8FDD8399-6E35-4893-8A64-0328CB6F85FD}" type="sibTrans" cxnId="{95D3396E-338A-47B2-AF82-F4C3D8FD5CAA}">
      <dgm:prSet/>
      <dgm:spPr/>
      <dgm:t>
        <a:bodyPr/>
        <a:lstStyle/>
        <a:p>
          <a:endParaRPr lang="en-GB"/>
        </a:p>
      </dgm:t>
    </dgm:pt>
    <dgm:pt modelId="{02623B77-316F-43EF-885F-245E98785DA6}" type="pres">
      <dgm:prSet presAssocID="{E2682EB4-1FAD-4518-BA67-689149AC6877}" presName="cycle" presStyleCnt="0">
        <dgm:presLayoutVars>
          <dgm:dir/>
          <dgm:resizeHandles val="exact"/>
        </dgm:presLayoutVars>
      </dgm:prSet>
      <dgm:spPr/>
    </dgm:pt>
    <dgm:pt modelId="{D7A40826-537C-448D-B7CD-B0A065B5AF38}" type="pres">
      <dgm:prSet presAssocID="{4E7BF442-015C-4755-BAC1-C06F450CFCB3}" presName="node" presStyleLbl="node1" presStyleIdx="0" presStyleCnt="4" custScaleX="119883">
        <dgm:presLayoutVars>
          <dgm:bulletEnabled val="1"/>
        </dgm:presLayoutVars>
      </dgm:prSet>
      <dgm:spPr/>
    </dgm:pt>
    <dgm:pt modelId="{1FD4CF0A-F98D-4D55-949B-5E34DCE1BD26}" type="pres">
      <dgm:prSet presAssocID="{E8168B3F-BCD0-4EFD-8217-0957ABB033D8}" presName="sibTrans" presStyleLbl="sibTrans2D1" presStyleIdx="0" presStyleCnt="4"/>
      <dgm:spPr/>
    </dgm:pt>
    <dgm:pt modelId="{4AD180A6-6492-477E-8577-CE39C134EC31}" type="pres">
      <dgm:prSet presAssocID="{E8168B3F-BCD0-4EFD-8217-0957ABB033D8}" presName="connectorText" presStyleLbl="sibTrans2D1" presStyleIdx="0" presStyleCnt="4"/>
      <dgm:spPr/>
    </dgm:pt>
    <dgm:pt modelId="{FAE1BB98-7549-4265-A59F-769143E24552}" type="pres">
      <dgm:prSet presAssocID="{8A8625B8-D543-4363-94FD-C3F5AAC035A5}" presName="node" presStyleLbl="node1" presStyleIdx="1" presStyleCnt="4" custScaleX="157873" custScaleY="126645">
        <dgm:presLayoutVars>
          <dgm:bulletEnabled val="1"/>
        </dgm:presLayoutVars>
      </dgm:prSet>
      <dgm:spPr/>
    </dgm:pt>
    <dgm:pt modelId="{CF4EE739-4772-422A-B3BF-B9949D07B8A9}" type="pres">
      <dgm:prSet presAssocID="{C304967C-1C03-4C3B-B9D9-AC35163AC59C}" presName="sibTrans" presStyleLbl="sibTrans2D1" presStyleIdx="1" presStyleCnt="4"/>
      <dgm:spPr/>
    </dgm:pt>
    <dgm:pt modelId="{F2262D74-40F4-4C68-AB65-1A0243F94E48}" type="pres">
      <dgm:prSet presAssocID="{C304967C-1C03-4C3B-B9D9-AC35163AC59C}" presName="connectorText" presStyleLbl="sibTrans2D1" presStyleIdx="1" presStyleCnt="4"/>
      <dgm:spPr/>
    </dgm:pt>
    <dgm:pt modelId="{9BCC4823-2B2C-464C-B945-A5933B1E240E}" type="pres">
      <dgm:prSet presAssocID="{66961D7B-E986-41A4-BDB8-4841B62C9DBE}" presName="node" presStyleLbl="node1" presStyleIdx="2" presStyleCnt="4" custScaleX="103442" custScaleY="100190">
        <dgm:presLayoutVars>
          <dgm:bulletEnabled val="1"/>
        </dgm:presLayoutVars>
      </dgm:prSet>
      <dgm:spPr/>
    </dgm:pt>
    <dgm:pt modelId="{B70ADF61-2379-4D3D-ADAF-A793A4F01059}" type="pres">
      <dgm:prSet presAssocID="{8CBEC575-23B3-4DDD-95FE-E3B7C14C81F5}" presName="sibTrans" presStyleLbl="sibTrans2D1" presStyleIdx="2" presStyleCnt="4"/>
      <dgm:spPr/>
    </dgm:pt>
    <dgm:pt modelId="{5BBE46FA-C5EE-4364-B33C-4253E8E834C1}" type="pres">
      <dgm:prSet presAssocID="{8CBEC575-23B3-4DDD-95FE-E3B7C14C81F5}" presName="connectorText" presStyleLbl="sibTrans2D1" presStyleIdx="2" presStyleCnt="4"/>
      <dgm:spPr/>
    </dgm:pt>
    <dgm:pt modelId="{212E65EB-ECDF-447B-A0D3-B20B095316B7}" type="pres">
      <dgm:prSet presAssocID="{909E7025-269C-4585-8AC1-0A807C4CCB58}" presName="node" presStyleLbl="node1" presStyleIdx="3" presStyleCnt="4" custScaleX="151622" custScaleY="126645">
        <dgm:presLayoutVars>
          <dgm:bulletEnabled val="1"/>
        </dgm:presLayoutVars>
      </dgm:prSet>
      <dgm:spPr/>
    </dgm:pt>
    <dgm:pt modelId="{DBB305AF-F532-4E58-8DD8-696F2E9790B2}" type="pres">
      <dgm:prSet presAssocID="{8FDD8399-6E35-4893-8A64-0328CB6F85FD}" presName="sibTrans" presStyleLbl="sibTrans2D1" presStyleIdx="3" presStyleCnt="4"/>
      <dgm:spPr/>
    </dgm:pt>
    <dgm:pt modelId="{FA1F5FA1-3A78-4D8B-BD8F-7200693E5498}" type="pres">
      <dgm:prSet presAssocID="{8FDD8399-6E35-4893-8A64-0328CB6F85FD}" presName="connectorText" presStyleLbl="sibTrans2D1" presStyleIdx="3" presStyleCnt="4"/>
      <dgm:spPr/>
    </dgm:pt>
  </dgm:ptLst>
  <dgm:cxnLst>
    <dgm:cxn modelId="{AA8C0309-8DEB-4909-853B-5177A714984F}" type="presOf" srcId="{E8168B3F-BCD0-4EFD-8217-0957ABB033D8}" destId="{4AD180A6-6492-477E-8577-CE39C134EC31}" srcOrd="1" destOrd="0" presId="urn:microsoft.com/office/officeart/2005/8/layout/cycle2"/>
    <dgm:cxn modelId="{76814A0A-6DA2-4CA2-A9BE-C358013163D5}" srcId="{E2682EB4-1FAD-4518-BA67-689149AC6877}" destId="{8A8625B8-D543-4363-94FD-C3F5AAC035A5}" srcOrd="1" destOrd="0" parTransId="{781BAAB7-DF3D-4BFE-9AC0-D208F5D81FE4}" sibTransId="{C304967C-1C03-4C3B-B9D9-AC35163AC59C}"/>
    <dgm:cxn modelId="{D75FC01D-220D-411E-A9EB-73991427695E}" type="presOf" srcId="{909E7025-269C-4585-8AC1-0A807C4CCB58}" destId="{212E65EB-ECDF-447B-A0D3-B20B095316B7}" srcOrd="0" destOrd="0" presId="urn:microsoft.com/office/officeart/2005/8/layout/cycle2"/>
    <dgm:cxn modelId="{04291830-E3B2-4722-A29C-9CD198C26450}" type="presOf" srcId="{C304967C-1C03-4C3B-B9D9-AC35163AC59C}" destId="{CF4EE739-4772-422A-B3BF-B9949D07B8A9}" srcOrd="0" destOrd="0" presId="urn:microsoft.com/office/officeart/2005/8/layout/cycle2"/>
    <dgm:cxn modelId="{95D3396E-338A-47B2-AF82-F4C3D8FD5CAA}" srcId="{E2682EB4-1FAD-4518-BA67-689149AC6877}" destId="{909E7025-269C-4585-8AC1-0A807C4CCB58}" srcOrd="3" destOrd="0" parTransId="{8D739AC0-6811-46CF-8B5C-73270783E5D9}" sibTransId="{8FDD8399-6E35-4893-8A64-0328CB6F85FD}"/>
    <dgm:cxn modelId="{1248CD55-9A12-40B7-BE8B-443871FD1DB2}" type="presOf" srcId="{8CBEC575-23B3-4DDD-95FE-E3B7C14C81F5}" destId="{5BBE46FA-C5EE-4364-B33C-4253E8E834C1}" srcOrd="1" destOrd="0" presId="urn:microsoft.com/office/officeart/2005/8/layout/cycle2"/>
    <dgm:cxn modelId="{AA0F9157-4AE5-4CBD-BB4D-4571402DB14B}" type="presOf" srcId="{4E7BF442-015C-4755-BAC1-C06F450CFCB3}" destId="{D7A40826-537C-448D-B7CD-B0A065B5AF38}" srcOrd="0" destOrd="0" presId="urn:microsoft.com/office/officeart/2005/8/layout/cycle2"/>
    <dgm:cxn modelId="{00A60F7A-A44E-4857-8C12-75E1D3498AEA}" type="presOf" srcId="{8FDD8399-6E35-4893-8A64-0328CB6F85FD}" destId="{DBB305AF-F532-4E58-8DD8-696F2E9790B2}" srcOrd="0" destOrd="0" presId="urn:microsoft.com/office/officeart/2005/8/layout/cycle2"/>
    <dgm:cxn modelId="{ED2D2E7A-6582-4199-AD0C-AF371F69CA91}" srcId="{E2682EB4-1FAD-4518-BA67-689149AC6877}" destId="{66961D7B-E986-41A4-BDB8-4841B62C9DBE}" srcOrd="2" destOrd="0" parTransId="{362B6319-3EF9-4255-A9EB-824A361B91A3}" sibTransId="{8CBEC575-23B3-4DDD-95FE-E3B7C14C81F5}"/>
    <dgm:cxn modelId="{06876382-562D-466D-8412-8F398213A7D0}" type="presOf" srcId="{C304967C-1C03-4C3B-B9D9-AC35163AC59C}" destId="{F2262D74-40F4-4C68-AB65-1A0243F94E48}" srcOrd="1" destOrd="0" presId="urn:microsoft.com/office/officeart/2005/8/layout/cycle2"/>
    <dgm:cxn modelId="{0A30F59E-D919-4829-B9FA-3A0EEF3E16DD}" type="presOf" srcId="{8CBEC575-23B3-4DDD-95FE-E3B7C14C81F5}" destId="{B70ADF61-2379-4D3D-ADAF-A793A4F01059}" srcOrd="0" destOrd="0" presId="urn:microsoft.com/office/officeart/2005/8/layout/cycle2"/>
    <dgm:cxn modelId="{1E2640B9-AFDB-4492-846B-DBA2155C8685}" type="presOf" srcId="{66961D7B-E986-41A4-BDB8-4841B62C9DBE}" destId="{9BCC4823-2B2C-464C-B945-A5933B1E240E}" srcOrd="0" destOrd="0" presId="urn:microsoft.com/office/officeart/2005/8/layout/cycle2"/>
    <dgm:cxn modelId="{CF332DC2-63C8-4536-8F51-C4D8ECA0D163}" type="presOf" srcId="{8A8625B8-D543-4363-94FD-C3F5AAC035A5}" destId="{FAE1BB98-7549-4265-A59F-769143E24552}" srcOrd="0" destOrd="0" presId="urn:microsoft.com/office/officeart/2005/8/layout/cycle2"/>
    <dgm:cxn modelId="{04E599CA-6C5E-4219-8710-11D1261EB621}" type="presOf" srcId="{E8168B3F-BCD0-4EFD-8217-0957ABB033D8}" destId="{1FD4CF0A-F98D-4D55-949B-5E34DCE1BD26}" srcOrd="0" destOrd="0" presId="urn:microsoft.com/office/officeart/2005/8/layout/cycle2"/>
    <dgm:cxn modelId="{9F3E04D5-E1DB-43EF-861F-515BF69E8D78}" type="presOf" srcId="{E2682EB4-1FAD-4518-BA67-689149AC6877}" destId="{02623B77-316F-43EF-885F-245E98785DA6}" srcOrd="0" destOrd="0" presId="urn:microsoft.com/office/officeart/2005/8/layout/cycle2"/>
    <dgm:cxn modelId="{88CE81E8-F940-418E-8C26-7451A95DA422}" type="presOf" srcId="{8FDD8399-6E35-4893-8A64-0328CB6F85FD}" destId="{FA1F5FA1-3A78-4D8B-BD8F-7200693E5498}" srcOrd="1" destOrd="0" presId="urn:microsoft.com/office/officeart/2005/8/layout/cycle2"/>
    <dgm:cxn modelId="{94ED30EF-4928-4F4C-B9C6-CC6595F51D1D}" srcId="{E2682EB4-1FAD-4518-BA67-689149AC6877}" destId="{4E7BF442-015C-4755-BAC1-C06F450CFCB3}" srcOrd="0" destOrd="0" parTransId="{17A7D567-8A1A-4B33-A8A5-F20F2DBBAD4A}" sibTransId="{E8168B3F-BCD0-4EFD-8217-0957ABB033D8}"/>
    <dgm:cxn modelId="{23668905-122A-4E7A-8654-93042CC1BB7B}" type="presParOf" srcId="{02623B77-316F-43EF-885F-245E98785DA6}" destId="{D7A40826-537C-448D-B7CD-B0A065B5AF38}" srcOrd="0" destOrd="0" presId="urn:microsoft.com/office/officeart/2005/8/layout/cycle2"/>
    <dgm:cxn modelId="{3EB85D62-083C-4302-BE0B-9922D53DF4EC}" type="presParOf" srcId="{02623B77-316F-43EF-885F-245E98785DA6}" destId="{1FD4CF0A-F98D-4D55-949B-5E34DCE1BD26}" srcOrd="1" destOrd="0" presId="urn:microsoft.com/office/officeart/2005/8/layout/cycle2"/>
    <dgm:cxn modelId="{181EE853-925B-4ABF-BAF6-5D45097BC39E}" type="presParOf" srcId="{1FD4CF0A-F98D-4D55-949B-5E34DCE1BD26}" destId="{4AD180A6-6492-477E-8577-CE39C134EC31}" srcOrd="0" destOrd="0" presId="urn:microsoft.com/office/officeart/2005/8/layout/cycle2"/>
    <dgm:cxn modelId="{8806E8B8-385B-48D4-902C-20A86F5251B0}" type="presParOf" srcId="{02623B77-316F-43EF-885F-245E98785DA6}" destId="{FAE1BB98-7549-4265-A59F-769143E24552}" srcOrd="2" destOrd="0" presId="urn:microsoft.com/office/officeart/2005/8/layout/cycle2"/>
    <dgm:cxn modelId="{8BAFFF02-4D55-4EA1-9A66-28BEDC8E3BC0}" type="presParOf" srcId="{02623B77-316F-43EF-885F-245E98785DA6}" destId="{CF4EE739-4772-422A-B3BF-B9949D07B8A9}" srcOrd="3" destOrd="0" presId="urn:microsoft.com/office/officeart/2005/8/layout/cycle2"/>
    <dgm:cxn modelId="{632B920E-825F-4E5C-A31E-5F70F9F7002F}" type="presParOf" srcId="{CF4EE739-4772-422A-B3BF-B9949D07B8A9}" destId="{F2262D74-40F4-4C68-AB65-1A0243F94E48}" srcOrd="0" destOrd="0" presId="urn:microsoft.com/office/officeart/2005/8/layout/cycle2"/>
    <dgm:cxn modelId="{0B9D6716-AB7D-4165-9EFF-A0C070BD869E}" type="presParOf" srcId="{02623B77-316F-43EF-885F-245E98785DA6}" destId="{9BCC4823-2B2C-464C-B945-A5933B1E240E}" srcOrd="4" destOrd="0" presId="urn:microsoft.com/office/officeart/2005/8/layout/cycle2"/>
    <dgm:cxn modelId="{CEA3ADB0-36E0-4BF8-9DDC-68EF427E1442}" type="presParOf" srcId="{02623B77-316F-43EF-885F-245E98785DA6}" destId="{B70ADF61-2379-4D3D-ADAF-A793A4F01059}" srcOrd="5" destOrd="0" presId="urn:microsoft.com/office/officeart/2005/8/layout/cycle2"/>
    <dgm:cxn modelId="{DC037576-823E-43BC-8FC0-EB5D9BF39118}" type="presParOf" srcId="{B70ADF61-2379-4D3D-ADAF-A793A4F01059}" destId="{5BBE46FA-C5EE-4364-B33C-4253E8E834C1}" srcOrd="0" destOrd="0" presId="urn:microsoft.com/office/officeart/2005/8/layout/cycle2"/>
    <dgm:cxn modelId="{E8B70B38-FEE1-4B38-8567-58356B58FC78}" type="presParOf" srcId="{02623B77-316F-43EF-885F-245E98785DA6}" destId="{212E65EB-ECDF-447B-A0D3-B20B095316B7}" srcOrd="6" destOrd="0" presId="urn:microsoft.com/office/officeart/2005/8/layout/cycle2"/>
    <dgm:cxn modelId="{BF45B533-D31A-479D-87EE-0CDA8095AFA3}" type="presParOf" srcId="{02623B77-316F-43EF-885F-245E98785DA6}" destId="{DBB305AF-F532-4E58-8DD8-696F2E9790B2}" srcOrd="7" destOrd="0" presId="urn:microsoft.com/office/officeart/2005/8/layout/cycle2"/>
    <dgm:cxn modelId="{4F0E128B-CE96-435C-AA4F-41FF785A1A8C}" type="presParOf" srcId="{DBB305AF-F532-4E58-8DD8-696F2E9790B2}" destId="{FA1F5FA1-3A78-4D8B-BD8F-7200693E549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FC1AF72-8E91-436B-ABE7-B12A7589AB76}" type="doc">
      <dgm:prSet loTypeId="urn:microsoft.com/office/officeart/2005/8/layout/hierarchy3" loCatId="hierarchy" qsTypeId="urn:microsoft.com/office/officeart/2005/8/quickstyle/3d4" qsCatId="3D" csTypeId="urn:microsoft.com/office/officeart/2005/8/colors/accent4_1" csCatId="accent4" phldr="1"/>
      <dgm:spPr/>
      <dgm:t>
        <a:bodyPr/>
        <a:lstStyle/>
        <a:p>
          <a:endParaRPr lang="es-CR"/>
        </a:p>
      </dgm:t>
    </dgm:pt>
    <dgm:pt modelId="{E057A071-602B-449F-8B43-7F9C4617CE27}">
      <dgm:prSet/>
      <dgm:spPr/>
      <dgm:t>
        <a:bodyPr/>
        <a:lstStyle/>
        <a:p>
          <a:r>
            <a:rPr lang="es-CR" b="1" u="sng" dirty="0"/>
            <a:t>Enfoque valor trabajo</a:t>
          </a:r>
          <a:r>
            <a:rPr lang="es-CR" dirty="0"/>
            <a:t>: </a:t>
          </a:r>
        </a:p>
      </dgm:t>
    </dgm:pt>
    <dgm:pt modelId="{D7B4742F-B5B5-4D1D-8F7F-D0D5AC046ACC}" type="parTrans" cxnId="{49642F2B-177A-4545-AC75-4C93F9EC7046}">
      <dgm:prSet/>
      <dgm:spPr/>
      <dgm:t>
        <a:bodyPr/>
        <a:lstStyle/>
        <a:p>
          <a:endParaRPr lang="es-CR"/>
        </a:p>
      </dgm:t>
    </dgm:pt>
    <dgm:pt modelId="{2AA2D9F9-4504-42D3-BC4A-A88DB95387F2}" type="sibTrans" cxnId="{49642F2B-177A-4545-AC75-4C93F9EC7046}">
      <dgm:prSet/>
      <dgm:spPr/>
      <dgm:t>
        <a:bodyPr/>
        <a:lstStyle/>
        <a:p>
          <a:endParaRPr lang="es-CR"/>
        </a:p>
      </dgm:t>
    </dgm:pt>
    <dgm:pt modelId="{C1B1D236-BCA5-45A2-99BA-6D5A878717E3}">
      <dgm:prSet/>
      <dgm:spPr>
        <a:solidFill>
          <a:schemeClr val="accent1">
            <a:lumMod val="20000"/>
            <a:lumOff val="80000"/>
            <a:alpha val="90000"/>
          </a:schemeClr>
        </a:solidFill>
      </dgm:spPr>
      <dgm:t>
        <a:bodyPr/>
        <a:lstStyle/>
        <a:p>
          <a:r>
            <a:rPr lang="es-CR" dirty="0"/>
            <a:t>diferencias entre países por diferencias de productividad del trabajo.</a:t>
          </a:r>
        </a:p>
      </dgm:t>
    </dgm:pt>
    <dgm:pt modelId="{F1DB656B-2244-40E6-BD67-A976A954ABE7}" type="parTrans" cxnId="{FF531E9B-7758-4948-99A8-08AF9F0FC920}">
      <dgm:prSet/>
      <dgm:spPr/>
      <dgm:t>
        <a:bodyPr/>
        <a:lstStyle/>
        <a:p>
          <a:endParaRPr lang="es-CR"/>
        </a:p>
      </dgm:t>
    </dgm:pt>
    <dgm:pt modelId="{B78199F8-8C32-41E1-9FD4-B897F0AD43A2}" type="sibTrans" cxnId="{FF531E9B-7758-4948-99A8-08AF9F0FC920}">
      <dgm:prSet/>
      <dgm:spPr/>
      <dgm:t>
        <a:bodyPr/>
        <a:lstStyle/>
        <a:p>
          <a:endParaRPr lang="es-CR"/>
        </a:p>
      </dgm:t>
    </dgm:pt>
    <dgm:pt modelId="{7B494746-CDF0-43DC-A3DA-BD91E8AC31D0}">
      <dgm:prSet/>
      <dgm:spPr/>
      <dgm:t>
        <a:bodyPr/>
        <a:lstStyle/>
        <a:p>
          <a:r>
            <a:rPr lang="es-CR" dirty="0">
              <a:effectLst>
                <a:outerShdw blurRad="38100" dist="38100" dir="2700000" algn="tl">
                  <a:srgbClr val="000000">
                    <a:alpha val="43137"/>
                  </a:srgbClr>
                </a:outerShdw>
              </a:effectLst>
            </a:rPr>
            <a:t>David Ricardo </a:t>
          </a:r>
          <a:r>
            <a:rPr lang="es-CR" dirty="0"/>
            <a:t>analizó esta pregunta: </a:t>
          </a:r>
        </a:p>
      </dgm:t>
    </dgm:pt>
    <dgm:pt modelId="{FF25938A-A8FC-42BA-A211-599E4BE412B3}" type="parTrans" cxnId="{1612802D-581F-45FA-B4DF-50E570D314F0}">
      <dgm:prSet/>
      <dgm:spPr/>
      <dgm:t>
        <a:bodyPr/>
        <a:lstStyle/>
        <a:p>
          <a:endParaRPr lang="es-CR"/>
        </a:p>
      </dgm:t>
    </dgm:pt>
    <dgm:pt modelId="{9C60AA4A-CAC3-43F4-A2EE-DF190758BCF1}" type="sibTrans" cxnId="{1612802D-581F-45FA-B4DF-50E570D314F0}">
      <dgm:prSet/>
      <dgm:spPr/>
      <dgm:t>
        <a:bodyPr/>
        <a:lstStyle/>
        <a:p>
          <a:endParaRPr lang="es-CR"/>
        </a:p>
      </dgm:t>
    </dgm:pt>
    <dgm:pt modelId="{D585CFC6-F36F-4184-BAED-97D85E8D0C21}">
      <dgm:prSet custT="1"/>
      <dgm:spPr>
        <a:solidFill>
          <a:schemeClr val="accent1">
            <a:lumMod val="20000"/>
            <a:lumOff val="80000"/>
            <a:alpha val="90000"/>
          </a:schemeClr>
        </a:solidFill>
      </dgm:spPr>
      <dgm:t>
        <a:bodyPr/>
        <a:lstStyle/>
        <a:p>
          <a:r>
            <a:rPr lang="es-CR" sz="1500" kern="1200" dirty="0"/>
            <a:t>“¿Qué </a:t>
          </a:r>
          <a:r>
            <a:rPr lang="es-CR" sz="1500" kern="1200" dirty="0">
              <a:solidFill>
                <a:prstClr val="black">
                  <a:hueOff val="0"/>
                  <a:satOff val="0"/>
                  <a:lumOff val="0"/>
                  <a:alphaOff val="0"/>
                </a:prstClr>
              </a:solidFill>
              <a:latin typeface="Calibri"/>
              <a:ea typeface="+mn-ea"/>
              <a:cs typeface="+mn-cs"/>
            </a:rPr>
            <a:t>sucede</a:t>
          </a:r>
          <a:r>
            <a:rPr lang="es-CR" sz="1500" kern="1200" dirty="0"/>
            <a:t> cuando un país puede producir todos los </a:t>
          </a:r>
          <a:r>
            <a:rPr lang="es-CR" sz="1500" kern="1200" dirty="0">
              <a:solidFill>
                <a:prstClr val="black">
                  <a:hueOff val="0"/>
                  <a:satOff val="0"/>
                  <a:lumOff val="0"/>
                  <a:alphaOff val="0"/>
                </a:prstClr>
              </a:solidFill>
              <a:latin typeface="Calibri"/>
              <a:ea typeface="+mn-ea"/>
              <a:cs typeface="+mn-cs"/>
            </a:rPr>
            <a:t>productos</a:t>
          </a:r>
          <a:r>
            <a:rPr lang="es-CR" sz="1500" kern="1200" dirty="0"/>
            <a:t> con ventaja absoluta?”, </a:t>
          </a:r>
        </a:p>
      </dgm:t>
    </dgm:pt>
    <dgm:pt modelId="{3ED29079-4EE1-4E21-9CD6-DD5608AE5E99}" type="parTrans" cxnId="{88577511-427B-4B28-9C2A-C9B8ED27D724}">
      <dgm:prSet/>
      <dgm:spPr/>
      <dgm:t>
        <a:bodyPr/>
        <a:lstStyle/>
        <a:p>
          <a:endParaRPr lang="es-CR"/>
        </a:p>
      </dgm:t>
    </dgm:pt>
    <dgm:pt modelId="{9FA6272A-D912-499E-8872-17CE1917DE86}" type="sibTrans" cxnId="{88577511-427B-4B28-9C2A-C9B8ED27D724}">
      <dgm:prSet/>
      <dgm:spPr/>
      <dgm:t>
        <a:bodyPr/>
        <a:lstStyle/>
        <a:p>
          <a:endParaRPr lang="es-CR"/>
        </a:p>
      </dgm:t>
    </dgm:pt>
    <dgm:pt modelId="{69216DE9-4D74-4EB7-A6BB-DD652AFE1332}">
      <dgm:prSet/>
      <dgm:spPr>
        <a:solidFill>
          <a:schemeClr val="accent1">
            <a:lumMod val="20000"/>
            <a:lumOff val="80000"/>
            <a:alpha val="90000"/>
          </a:schemeClr>
        </a:solidFill>
      </dgm:spPr>
      <dgm:t>
        <a:bodyPr/>
        <a:lstStyle/>
        <a:p>
          <a:r>
            <a:rPr lang="es-CR" dirty="0"/>
            <a:t>Respuesta: la teoría de la </a:t>
          </a:r>
          <a:r>
            <a:rPr lang="es-CR" dirty="0">
              <a:effectLst>
                <a:outerShdw blurRad="38100" dist="38100" dir="2700000" algn="tl">
                  <a:srgbClr val="000000">
                    <a:alpha val="43137"/>
                  </a:srgbClr>
                </a:outerShdw>
              </a:effectLst>
            </a:rPr>
            <a:t>ventaja comparativa</a:t>
          </a:r>
          <a:r>
            <a:rPr lang="es-CR" dirty="0"/>
            <a:t>.</a:t>
          </a:r>
        </a:p>
      </dgm:t>
    </dgm:pt>
    <dgm:pt modelId="{C7ECD738-5F13-4F31-B5B7-DC3E4B412FA2}" type="parTrans" cxnId="{128671E9-DD90-4C12-BB69-CA17727F6715}">
      <dgm:prSet/>
      <dgm:spPr/>
      <dgm:t>
        <a:bodyPr/>
        <a:lstStyle/>
        <a:p>
          <a:endParaRPr lang="es-CR"/>
        </a:p>
      </dgm:t>
    </dgm:pt>
    <dgm:pt modelId="{857F9FBD-6315-4590-8257-704971FF0C96}" type="sibTrans" cxnId="{128671E9-DD90-4C12-BB69-CA17727F6715}">
      <dgm:prSet/>
      <dgm:spPr/>
      <dgm:t>
        <a:bodyPr/>
        <a:lstStyle/>
        <a:p>
          <a:endParaRPr lang="es-CR"/>
        </a:p>
      </dgm:t>
    </dgm:pt>
    <dgm:pt modelId="{EC88825F-7CC2-4D8A-978D-2E56BAA05914}">
      <dgm:prSet/>
      <dgm:spPr/>
      <dgm:t>
        <a:bodyPr/>
        <a:lstStyle/>
        <a:p>
          <a:r>
            <a:rPr lang="es-CR" dirty="0"/>
            <a:t>Puede haber ganancias de eficiencia globales del comercio si:</a:t>
          </a:r>
        </a:p>
      </dgm:t>
    </dgm:pt>
    <dgm:pt modelId="{3C82ED68-4817-4F8A-955B-AB91C50844F6}" type="parTrans" cxnId="{EF699B37-DC77-4CD5-BEA8-60074B1C4226}">
      <dgm:prSet/>
      <dgm:spPr/>
      <dgm:t>
        <a:bodyPr/>
        <a:lstStyle/>
        <a:p>
          <a:endParaRPr lang="es-CR"/>
        </a:p>
      </dgm:t>
    </dgm:pt>
    <dgm:pt modelId="{24A23C63-9274-435E-9B67-82F8E7D32584}" type="sibTrans" cxnId="{EF699B37-DC77-4CD5-BEA8-60074B1C4226}">
      <dgm:prSet/>
      <dgm:spPr/>
      <dgm:t>
        <a:bodyPr/>
        <a:lstStyle/>
        <a:p>
          <a:endParaRPr lang="es-CR"/>
        </a:p>
      </dgm:t>
    </dgm:pt>
    <dgm:pt modelId="{97872092-F4E1-4509-A276-77C11FF0C15A}">
      <dgm:prSet/>
      <dgm:spPr>
        <a:solidFill>
          <a:schemeClr val="accent1">
            <a:lumMod val="20000"/>
            <a:lumOff val="80000"/>
            <a:alpha val="90000"/>
          </a:schemeClr>
        </a:solidFill>
      </dgm:spPr>
      <dgm:t>
        <a:bodyPr/>
        <a:lstStyle/>
        <a:p>
          <a:r>
            <a:rPr lang="es-CR" dirty="0"/>
            <a:t>un país se especializa en aquellos productos que puede producir con mayor eficiencia que otros productos, </a:t>
          </a:r>
        </a:p>
      </dgm:t>
    </dgm:pt>
    <dgm:pt modelId="{C658171A-8450-4F61-98EA-F053AD6D4BBC}" type="parTrans" cxnId="{BDCA3C71-EDCB-4B39-89A2-4AF0D9162309}">
      <dgm:prSet/>
      <dgm:spPr/>
      <dgm:t>
        <a:bodyPr/>
        <a:lstStyle/>
        <a:p>
          <a:endParaRPr lang="es-CR"/>
        </a:p>
      </dgm:t>
    </dgm:pt>
    <dgm:pt modelId="{E98A0D1C-65FE-4E38-ADA2-3A7D2612590B}" type="sibTrans" cxnId="{BDCA3C71-EDCB-4B39-89A2-4AF0D9162309}">
      <dgm:prSet/>
      <dgm:spPr/>
      <dgm:t>
        <a:bodyPr/>
        <a:lstStyle/>
        <a:p>
          <a:endParaRPr lang="es-CR"/>
        </a:p>
      </dgm:t>
    </dgm:pt>
    <dgm:pt modelId="{52F1A2F1-8810-4A48-82BC-6E501F40C63F}">
      <dgm:prSet/>
      <dgm:spPr>
        <a:solidFill>
          <a:schemeClr val="accent1">
            <a:lumMod val="20000"/>
            <a:lumOff val="80000"/>
            <a:alpha val="90000"/>
          </a:schemeClr>
        </a:solidFill>
      </dgm:spPr>
      <dgm:t>
        <a:bodyPr/>
        <a:lstStyle/>
        <a:p>
          <a:r>
            <a:rPr lang="es-CR" dirty="0"/>
            <a:t>sin importar si otros países pueden producir los mismos pro- ductos en forma aún más eficiente.</a:t>
          </a:r>
        </a:p>
      </dgm:t>
    </dgm:pt>
    <dgm:pt modelId="{E621F1CE-DB62-4AC9-AB7B-EA71A155D61A}" type="parTrans" cxnId="{F97FB313-85D3-4D7A-88BC-6C9F42621228}">
      <dgm:prSet/>
      <dgm:spPr/>
      <dgm:t>
        <a:bodyPr/>
        <a:lstStyle/>
        <a:p>
          <a:endParaRPr lang="es-CR"/>
        </a:p>
      </dgm:t>
    </dgm:pt>
    <dgm:pt modelId="{11DF6F40-8F52-41F6-83A8-7E1218AEC03C}" type="sibTrans" cxnId="{F97FB313-85D3-4D7A-88BC-6C9F42621228}">
      <dgm:prSet/>
      <dgm:spPr/>
      <dgm:t>
        <a:bodyPr/>
        <a:lstStyle/>
        <a:p>
          <a:endParaRPr lang="es-CR"/>
        </a:p>
      </dgm:t>
    </dgm:pt>
    <dgm:pt modelId="{72D78092-6FB4-4854-B9FA-42D9F89EA23A}" type="pres">
      <dgm:prSet presAssocID="{EFC1AF72-8E91-436B-ABE7-B12A7589AB76}" presName="diagram" presStyleCnt="0">
        <dgm:presLayoutVars>
          <dgm:chPref val="1"/>
          <dgm:dir/>
          <dgm:animOne val="branch"/>
          <dgm:animLvl val="lvl"/>
          <dgm:resizeHandles/>
        </dgm:presLayoutVars>
      </dgm:prSet>
      <dgm:spPr/>
    </dgm:pt>
    <dgm:pt modelId="{C94F4F8B-E744-47F1-95BD-7BBAC88C5D3F}" type="pres">
      <dgm:prSet presAssocID="{E057A071-602B-449F-8B43-7F9C4617CE27}" presName="root" presStyleCnt="0"/>
      <dgm:spPr/>
    </dgm:pt>
    <dgm:pt modelId="{0DC9BA0F-AE27-4808-BEE3-DB6D6C02C4EC}" type="pres">
      <dgm:prSet presAssocID="{E057A071-602B-449F-8B43-7F9C4617CE27}" presName="rootComposite" presStyleCnt="0"/>
      <dgm:spPr/>
    </dgm:pt>
    <dgm:pt modelId="{0813FF68-1232-4D28-B2D2-72D020C2CA6C}" type="pres">
      <dgm:prSet presAssocID="{E057A071-602B-449F-8B43-7F9C4617CE27}" presName="rootText" presStyleLbl="node1" presStyleIdx="0" presStyleCnt="3"/>
      <dgm:spPr/>
    </dgm:pt>
    <dgm:pt modelId="{3A9631F8-D86E-4CF4-8D1C-D09AAC580DCB}" type="pres">
      <dgm:prSet presAssocID="{E057A071-602B-449F-8B43-7F9C4617CE27}" presName="rootConnector" presStyleLbl="node1" presStyleIdx="0" presStyleCnt="3"/>
      <dgm:spPr/>
    </dgm:pt>
    <dgm:pt modelId="{479B77BC-7C1A-4CE6-9229-D5823F16454F}" type="pres">
      <dgm:prSet presAssocID="{E057A071-602B-449F-8B43-7F9C4617CE27}" presName="childShape" presStyleCnt="0"/>
      <dgm:spPr/>
    </dgm:pt>
    <dgm:pt modelId="{80497318-8513-4C0D-9525-1507A2A267A7}" type="pres">
      <dgm:prSet presAssocID="{F1DB656B-2244-40E6-BD67-A976A954ABE7}" presName="Name13" presStyleLbl="parChTrans1D2" presStyleIdx="0" presStyleCnt="5"/>
      <dgm:spPr/>
    </dgm:pt>
    <dgm:pt modelId="{F2FA58CD-0FF9-420C-8D6A-0B08EB361142}" type="pres">
      <dgm:prSet presAssocID="{C1B1D236-BCA5-45A2-99BA-6D5A878717E3}" presName="childText" presStyleLbl="bgAcc1" presStyleIdx="0" presStyleCnt="5">
        <dgm:presLayoutVars>
          <dgm:bulletEnabled val="1"/>
        </dgm:presLayoutVars>
      </dgm:prSet>
      <dgm:spPr/>
    </dgm:pt>
    <dgm:pt modelId="{1590EF06-4FF1-4DED-BEF2-D0A28AB513FF}" type="pres">
      <dgm:prSet presAssocID="{7B494746-CDF0-43DC-A3DA-BD91E8AC31D0}" presName="root" presStyleCnt="0"/>
      <dgm:spPr/>
    </dgm:pt>
    <dgm:pt modelId="{A67BC02C-304A-4064-877B-345183B7C5F9}" type="pres">
      <dgm:prSet presAssocID="{7B494746-CDF0-43DC-A3DA-BD91E8AC31D0}" presName="rootComposite" presStyleCnt="0"/>
      <dgm:spPr/>
    </dgm:pt>
    <dgm:pt modelId="{0D72A46C-BAFA-405E-B875-B734BA80FB52}" type="pres">
      <dgm:prSet presAssocID="{7B494746-CDF0-43DC-A3DA-BD91E8AC31D0}" presName="rootText" presStyleLbl="node1" presStyleIdx="1" presStyleCnt="3"/>
      <dgm:spPr/>
    </dgm:pt>
    <dgm:pt modelId="{3CAFBE89-09A5-415E-A6DD-42B9851D9B97}" type="pres">
      <dgm:prSet presAssocID="{7B494746-CDF0-43DC-A3DA-BD91E8AC31D0}" presName="rootConnector" presStyleLbl="node1" presStyleIdx="1" presStyleCnt="3"/>
      <dgm:spPr/>
    </dgm:pt>
    <dgm:pt modelId="{FFBD1F85-4D8C-4673-B204-E0815EC8284D}" type="pres">
      <dgm:prSet presAssocID="{7B494746-CDF0-43DC-A3DA-BD91E8AC31D0}" presName="childShape" presStyleCnt="0"/>
      <dgm:spPr/>
    </dgm:pt>
    <dgm:pt modelId="{9240FEFE-6E17-45C3-9561-C4B47F759AFE}" type="pres">
      <dgm:prSet presAssocID="{3ED29079-4EE1-4E21-9CD6-DD5608AE5E99}" presName="Name13" presStyleLbl="parChTrans1D2" presStyleIdx="1" presStyleCnt="5"/>
      <dgm:spPr/>
    </dgm:pt>
    <dgm:pt modelId="{82FD001A-C734-4D78-B53D-B6C5959124E8}" type="pres">
      <dgm:prSet presAssocID="{D585CFC6-F36F-4184-BAED-97D85E8D0C21}" presName="childText" presStyleLbl="bgAcc1" presStyleIdx="1" presStyleCnt="5">
        <dgm:presLayoutVars>
          <dgm:bulletEnabled val="1"/>
        </dgm:presLayoutVars>
      </dgm:prSet>
      <dgm:spPr/>
    </dgm:pt>
    <dgm:pt modelId="{617D468D-CD49-4F03-A782-B61853BECB43}" type="pres">
      <dgm:prSet presAssocID="{C7ECD738-5F13-4F31-B5B7-DC3E4B412FA2}" presName="Name13" presStyleLbl="parChTrans1D2" presStyleIdx="2" presStyleCnt="5"/>
      <dgm:spPr/>
    </dgm:pt>
    <dgm:pt modelId="{218EEDB3-7421-46EA-81F4-D967685010AD}" type="pres">
      <dgm:prSet presAssocID="{69216DE9-4D74-4EB7-A6BB-DD652AFE1332}" presName="childText" presStyleLbl="bgAcc1" presStyleIdx="2" presStyleCnt="5">
        <dgm:presLayoutVars>
          <dgm:bulletEnabled val="1"/>
        </dgm:presLayoutVars>
      </dgm:prSet>
      <dgm:spPr/>
    </dgm:pt>
    <dgm:pt modelId="{3B375B27-DDAD-4432-B5DB-4F56C19145BD}" type="pres">
      <dgm:prSet presAssocID="{EC88825F-7CC2-4D8A-978D-2E56BAA05914}" presName="root" presStyleCnt="0"/>
      <dgm:spPr/>
    </dgm:pt>
    <dgm:pt modelId="{F515EDFE-D438-4C92-B01D-830F883A2F46}" type="pres">
      <dgm:prSet presAssocID="{EC88825F-7CC2-4D8A-978D-2E56BAA05914}" presName="rootComposite" presStyleCnt="0"/>
      <dgm:spPr/>
    </dgm:pt>
    <dgm:pt modelId="{0198BC5F-1F25-4A73-A893-D81F8D0F538B}" type="pres">
      <dgm:prSet presAssocID="{EC88825F-7CC2-4D8A-978D-2E56BAA05914}" presName="rootText" presStyleLbl="node1" presStyleIdx="2" presStyleCnt="3"/>
      <dgm:spPr/>
    </dgm:pt>
    <dgm:pt modelId="{2EB625E2-683C-47AD-BBA1-C8BF5FD50099}" type="pres">
      <dgm:prSet presAssocID="{EC88825F-7CC2-4D8A-978D-2E56BAA05914}" presName="rootConnector" presStyleLbl="node1" presStyleIdx="2" presStyleCnt="3"/>
      <dgm:spPr/>
    </dgm:pt>
    <dgm:pt modelId="{CAFDF190-43E6-4CAA-B4F4-65A4F1A2229E}" type="pres">
      <dgm:prSet presAssocID="{EC88825F-7CC2-4D8A-978D-2E56BAA05914}" presName="childShape" presStyleCnt="0"/>
      <dgm:spPr/>
    </dgm:pt>
    <dgm:pt modelId="{515841DB-5073-464D-813B-354815AB4F8C}" type="pres">
      <dgm:prSet presAssocID="{C658171A-8450-4F61-98EA-F053AD6D4BBC}" presName="Name13" presStyleLbl="parChTrans1D2" presStyleIdx="3" presStyleCnt="5"/>
      <dgm:spPr/>
    </dgm:pt>
    <dgm:pt modelId="{59128F58-A5B6-4D0E-85EB-923851E56BEB}" type="pres">
      <dgm:prSet presAssocID="{97872092-F4E1-4509-A276-77C11FF0C15A}" presName="childText" presStyleLbl="bgAcc1" presStyleIdx="3" presStyleCnt="5">
        <dgm:presLayoutVars>
          <dgm:bulletEnabled val="1"/>
        </dgm:presLayoutVars>
      </dgm:prSet>
      <dgm:spPr/>
    </dgm:pt>
    <dgm:pt modelId="{441FE9F2-B074-451D-B609-88C9482A4DF7}" type="pres">
      <dgm:prSet presAssocID="{E621F1CE-DB62-4AC9-AB7B-EA71A155D61A}" presName="Name13" presStyleLbl="parChTrans1D2" presStyleIdx="4" presStyleCnt="5"/>
      <dgm:spPr/>
    </dgm:pt>
    <dgm:pt modelId="{29E7207B-496B-43B6-81FE-7B5CD52D0DF7}" type="pres">
      <dgm:prSet presAssocID="{52F1A2F1-8810-4A48-82BC-6E501F40C63F}" presName="childText" presStyleLbl="bgAcc1" presStyleIdx="4" presStyleCnt="5">
        <dgm:presLayoutVars>
          <dgm:bulletEnabled val="1"/>
        </dgm:presLayoutVars>
      </dgm:prSet>
      <dgm:spPr/>
    </dgm:pt>
  </dgm:ptLst>
  <dgm:cxnLst>
    <dgm:cxn modelId="{88577511-427B-4B28-9C2A-C9B8ED27D724}" srcId="{7B494746-CDF0-43DC-A3DA-BD91E8AC31D0}" destId="{D585CFC6-F36F-4184-BAED-97D85E8D0C21}" srcOrd="0" destOrd="0" parTransId="{3ED29079-4EE1-4E21-9CD6-DD5608AE5E99}" sibTransId="{9FA6272A-D912-499E-8872-17CE1917DE86}"/>
    <dgm:cxn modelId="{F97FB313-85D3-4D7A-88BC-6C9F42621228}" srcId="{EC88825F-7CC2-4D8A-978D-2E56BAA05914}" destId="{52F1A2F1-8810-4A48-82BC-6E501F40C63F}" srcOrd="1" destOrd="0" parTransId="{E621F1CE-DB62-4AC9-AB7B-EA71A155D61A}" sibTransId="{11DF6F40-8F52-41F6-83A8-7E1218AEC03C}"/>
    <dgm:cxn modelId="{5189E826-3B38-4821-AF64-059681EA8A88}" type="presOf" srcId="{69216DE9-4D74-4EB7-A6BB-DD652AFE1332}" destId="{218EEDB3-7421-46EA-81F4-D967685010AD}" srcOrd="0" destOrd="0" presId="urn:microsoft.com/office/officeart/2005/8/layout/hierarchy3"/>
    <dgm:cxn modelId="{51F40628-ACB3-4D18-A7E3-B3ECECFA2DD1}" type="presOf" srcId="{C658171A-8450-4F61-98EA-F053AD6D4BBC}" destId="{515841DB-5073-464D-813B-354815AB4F8C}" srcOrd="0" destOrd="0" presId="urn:microsoft.com/office/officeart/2005/8/layout/hierarchy3"/>
    <dgm:cxn modelId="{49642F2B-177A-4545-AC75-4C93F9EC7046}" srcId="{EFC1AF72-8E91-436B-ABE7-B12A7589AB76}" destId="{E057A071-602B-449F-8B43-7F9C4617CE27}" srcOrd="0" destOrd="0" parTransId="{D7B4742F-B5B5-4D1D-8F7F-D0D5AC046ACC}" sibTransId="{2AA2D9F9-4504-42D3-BC4A-A88DB95387F2}"/>
    <dgm:cxn modelId="{1612802D-581F-45FA-B4DF-50E570D314F0}" srcId="{EFC1AF72-8E91-436B-ABE7-B12A7589AB76}" destId="{7B494746-CDF0-43DC-A3DA-BD91E8AC31D0}" srcOrd="1" destOrd="0" parTransId="{FF25938A-A8FC-42BA-A211-599E4BE412B3}" sibTransId="{9C60AA4A-CAC3-43F4-A2EE-DF190758BCF1}"/>
    <dgm:cxn modelId="{EF699B37-DC77-4CD5-BEA8-60074B1C4226}" srcId="{EFC1AF72-8E91-436B-ABE7-B12A7589AB76}" destId="{EC88825F-7CC2-4D8A-978D-2E56BAA05914}" srcOrd="2" destOrd="0" parTransId="{3C82ED68-4817-4F8A-955B-AB91C50844F6}" sibTransId="{24A23C63-9274-435E-9B67-82F8E7D32584}"/>
    <dgm:cxn modelId="{55A02360-9605-4B52-B546-247F6152D5BA}" type="presOf" srcId="{E057A071-602B-449F-8B43-7F9C4617CE27}" destId="{3A9631F8-D86E-4CF4-8D1C-D09AAC580DCB}" srcOrd="1" destOrd="0" presId="urn:microsoft.com/office/officeart/2005/8/layout/hierarchy3"/>
    <dgm:cxn modelId="{78362262-7D26-4A28-AFA4-CF2D3F674A3D}" type="presOf" srcId="{52F1A2F1-8810-4A48-82BC-6E501F40C63F}" destId="{29E7207B-496B-43B6-81FE-7B5CD52D0DF7}" srcOrd="0" destOrd="0" presId="urn:microsoft.com/office/officeart/2005/8/layout/hierarchy3"/>
    <dgm:cxn modelId="{8B5C426E-2431-408D-94CA-1EDC4C968CAD}" type="presOf" srcId="{E621F1CE-DB62-4AC9-AB7B-EA71A155D61A}" destId="{441FE9F2-B074-451D-B609-88C9482A4DF7}" srcOrd="0" destOrd="0" presId="urn:microsoft.com/office/officeart/2005/8/layout/hierarchy3"/>
    <dgm:cxn modelId="{BDCA3C71-EDCB-4B39-89A2-4AF0D9162309}" srcId="{EC88825F-7CC2-4D8A-978D-2E56BAA05914}" destId="{97872092-F4E1-4509-A276-77C11FF0C15A}" srcOrd="0" destOrd="0" parTransId="{C658171A-8450-4F61-98EA-F053AD6D4BBC}" sibTransId="{E98A0D1C-65FE-4E38-ADA2-3A7D2612590B}"/>
    <dgm:cxn modelId="{DA672578-BC51-438E-B83B-64B198E09B6F}" type="presOf" srcId="{7B494746-CDF0-43DC-A3DA-BD91E8AC31D0}" destId="{3CAFBE89-09A5-415E-A6DD-42B9851D9B97}" srcOrd="1" destOrd="0" presId="urn:microsoft.com/office/officeart/2005/8/layout/hierarchy3"/>
    <dgm:cxn modelId="{8C2E867A-D69E-4288-A016-E28BC71657CD}" type="presOf" srcId="{97872092-F4E1-4509-A276-77C11FF0C15A}" destId="{59128F58-A5B6-4D0E-85EB-923851E56BEB}" srcOrd="0" destOrd="0" presId="urn:microsoft.com/office/officeart/2005/8/layout/hierarchy3"/>
    <dgm:cxn modelId="{FF531E9B-7758-4948-99A8-08AF9F0FC920}" srcId="{E057A071-602B-449F-8B43-7F9C4617CE27}" destId="{C1B1D236-BCA5-45A2-99BA-6D5A878717E3}" srcOrd="0" destOrd="0" parTransId="{F1DB656B-2244-40E6-BD67-A976A954ABE7}" sibTransId="{B78199F8-8C32-41E1-9FD4-B897F0AD43A2}"/>
    <dgm:cxn modelId="{D8F1399C-96BA-433F-A504-2C2DF9B15A9C}" type="presOf" srcId="{EFC1AF72-8E91-436B-ABE7-B12A7589AB76}" destId="{72D78092-6FB4-4854-B9FA-42D9F89EA23A}" srcOrd="0" destOrd="0" presId="urn:microsoft.com/office/officeart/2005/8/layout/hierarchy3"/>
    <dgm:cxn modelId="{8F9382BA-1FA0-4B20-A221-8FDF8EAB75CE}" type="presOf" srcId="{3ED29079-4EE1-4E21-9CD6-DD5608AE5E99}" destId="{9240FEFE-6E17-45C3-9561-C4B47F759AFE}" srcOrd="0" destOrd="0" presId="urn:microsoft.com/office/officeart/2005/8/layout/hierarchy3"/>
    <dgm:cxn modelId="{C1B184C8-ED51-4663-8804-E1F8386E9762}" type="presOf" srcId="{D585CFC6-F36F-4184-BAED-97D85E8D0C21}" destId="{82FD001A-C734-4D78-B53D-B6C5959124E8}" srcOrd="0" destOrd="0" presId="urn:microsoft.com/office/officeart/2005/8/layout/hierarchy3"/>
    <dgm:cxn modelId="{4E95CCCD-9E78-43DB-8120-8EBD6E012C30}" type="presOf" srcId="{EC88825F-7CC2-4D8A-978D-2E56BAA05914}" destId="{0198BC5F-1F25-4A73-A893-D81F8D0F538B}" srcOrd="0" destOrd="0" presId="urn:microsoft.com/office/officeart/2005/8/layout/hierarchy3"/>
    <dgm:cxn modelId="{5D328EE5-B997-4245-BC70-D2909843E393}" type="presOf" srcId="{C7ECD738-5F13-4F31-B5B7-DC3E4B412FA2}" destId="{617D468D-CD49-4F03-A782-B61853BECB43}" srcOrd="0" destOrd="0" presId="urn:microsoft.com/office/officeart/2005/8/layout/hierarchy3"/>
    <dgm:cxn modelId="{E700DCE6-38E8-4966-A556-88E0C6FF3514}" type="presOf" srcId="{7B494746-CDF0-43DC-A3DA-BD91E8AC31D0}" destId="{0D72A46C-BAFA-405E-B875-B734BA80FB52}" srcOrd="0" destOrd="0" presId="urn:microsoft.com/office/officeart/2005/8/layout/hierarchy3"/>
    <dgm:cxn modelId="{128671E9-DD90-4C12-BB69-CA17727F6715}" srcId="{7B494746-CDF0-43DC-A3DA-BD91E8AC31D0}" destId="{69216DE9-4D74-4EB7-A6BB-DD652AFE1332}" srcOrd="1" destOrd="0" parTransId="{C7ECD738-5F13-4F31-B5B7-DC3E4B412FA2}" sibTransId="{857F9FBD-6315-4590-8257-704971FF0C96}"/>
    <dgm:cxn modelId="{C44C8AEC-38F0-426D-BB16-A2B6093809B0}" type="presOf" srcId="{C1B1D236-BCA5-45A2-99BA-6D5A878717E3}" destId="{F2FA58CD-0FF9-420C-8D6A-0B08EB361142}" srcOrd="0" destOrd="0" presId="urn:microsoft.com/office/officeart/2005/8/layout/hierarchy3"/>
    <dgm:cxn modelId="{189FB6EC-733B-4782-ABB8-CCBC36CF9A0E}" type="presOf" srcId="{F1DB656B-2244-40E6-BD67-A976A954ABE7}" destId="{80497318-8513-4C0D-9525-1507A2A267A7}" srcOrd="0" destOrd="0" presId="urn:microsoft.com/office/officeart/2005/8/layout/hierarchy3"/>
    <dgm:cxn modelId="{9DBB01FA-2080-4450-88D9-4FD2EF62AC58}" type="presOf" srcId="{EC88825F-7CC2-4D8A-978D-2E56BAA05914}" destId="{2EB625E2-683C-47AD-BBA1-C8BF5FD50099}" srcOrd="1" destOrd="0" presId="urn:microsoft.com/office/officeart/2005/8/layout/hierarchy3"/>
    <dgm:cxn modelId="{684216FA-8AE2-4DD5-B1F9-7076C5519706}" type="presOf" srcId="{E057A071-602B-449F-8B43-7F9C4617CE27}" destId="{0813FF68-1232-4D28-B2D2-72D020C2CA6C}" srcOrd="0" destOrd="0" presId="urn:microsoft.com/office/officeart/2005/8/layout/hierarchy3"/>
    <dgm:cxn modelId="{5BE395BB-8B2F-4797-A671-BEB268CE2B32}" type="presParOf" srcId="{72D78092-6FB4-4854-B9FA-42D9F89EA23A}" destId="{C94F4F8B-E744-47F1-95BD-7BBAC88C5D3F}" srcOrd="0" destOrd="0" presId="urn:microsoft.com/office/officeart/2005/8/layout/hierarchy3"/>
    <dgm:cxn modelId="{7F6F09F5-1452-4516-A064-079325892357}" type="presParOf" srcId="{C94F4F8B-E744-47F1-95BD-7BBAC88C5D3F}" destId="{0DC9BA0F-AE27-4808-BEE3-DB6D6C02C4EC}" srcOrd="0" destOrd="0" presId="urn:microsoft.com/office/officeart/2005/8/layout/hierarchy3"/>
    <dgm:cxn modelId="{0A5E4A69-4591-45B3-BBA9-CF445D6DCE20}" type="presParOf" srcId="{0DC9BA0F-AE27-4808-BEE3-DB6D6C02C4EC}" destId="{0813FF68-1232-4D28-B2D2-72D020C2CA6C}" srcOrd="0" destOrd="0" presId="urn:microsoft.com/office/officeart/2005/8/layout/hierarchy3"/>
    <dgm:cxn modelId="{A95548F1-E220-4CAF-9C62-1D6E8ABB6A38}" type="presParOf" srcId="{0DC9BA0F-AE27-4808-BEE3-DB6D6C02C4EC}" destId="{3A9631F8-D86E-4CF4-8D1C-D09AAC580DCB}" srcOrd="1" destOrd="0" presId="urn:microsoft.com/office/officeart/2005/8/layout/hierarchy3"/>
    <dgm:cxn modelId="{6D0BFF6E-B520-42B0-8FB3-0571575721EE}" type="presParOf" srcId="{C94F4F8B-E744-47F1-95BD-7BBAC88C5D3F}" destId="{479B77BC-7C1A-4CE6-9229-D5823F16454F}" srcOrd="1" destOrd="0" presId="urn:microsoft.com/office/officeart/2005/8/layout/hierarchy3"/>
    <dgm:cxn modelId="{12109303-D575-4481-9D5B-DEF6A0538440}" type="presParOf" srcId="{479B77BC-7C1A-4CE6-9229-D5823F16454F}" destId="{80497318-8513-4C0D-9525-1507A2A267A7}" srcOrd="0" destOrd="0" presId="urn:microsoft.com/office/officeart/2005/8/layout/hierarchy3"/>
    <dgm:cxn modelId="{62904833-FB97-4487-BFDE-77517C432A83}" type="presParOf" srcId="{479B77BC-7C1A-4CE6-9229-D5823F16454F}" destId="{F2FA58CD-0FF9-420C-8D6A-0B08EB361142}" srcOrd="1" destOrd="0" presId="urn:microsoft.com/office/officeart/2005/8/layout/hierarchy3"/>
    <dgm:cxn modelId="{DF1DC8C1-5E68-4102-8953-4F8A66BD520B}" type="presParOf" srcId="{72D78092-6FB4-4854-B9FA-42D9F89EA23A}" destId="{1590EF06-4FF1-4DED-BEF2-D0A28AB513FF}" srcOrd="1" destOrd="0" presId="urn:microsoft.com/office/officeart/2005/8/layout/hierarchy3"/>
    <dgm:cxn modelId="{E60AFC58-FE10-4BB0-856A-6A050E2C6C30}" type="presParOf" srcId="{1590EF06-4FF1-4DED-BEF2-D0A28AB513FF}" destId="{A67BC02C-304A-4064-877B-345183B7C5F9}" srcOrd="0" destOrd="0" presId="urn:microsoft.com/office/officeart/2005/8/layout/hierarchy3"/>
    <dgm:cxn modelId="{B75AC143-F69C-4A1C-964A-F8CAC7B9FD4E}" type="presParOf" srcId="{A67BC02C-304A-4064-877B-345183B7C5F9}" destId="{0D72A46C-BAFA-405E-B875-B734BA80FB52}" srcOrd="0" destOrd="0" presId="urn:microsoft.com/office/officeart/2005/8/layout/hierarchy3"/>
    <dgm:cxn modelId="{3BC07A82-7446-407D-A259-BCDD9C15C0BF}" type="presParOf" srcId="{A67BC02C-304A-4064-877B-345183B7C5F9}" destId="{3CAFBE89-09A5-415E-A6DD-42B9851D9B97}" srcOrd="1" destOrd="0" presId="urn:microsoft.com/office/officeart/2005/8/layout/hierarchy3"/>
    <dgm:cxn modelId="{F189DE78-A26A-46D4-B550-E32D117F4D52}" type="presParOf" srcId="{1590EF06-4FF1-4DED-BEF2-D0A28AB513FF}" destId="{FFBD1F85-4D8C-4673-B204-E0815EC8284D}" srcOrd="1" destOrd="0" presId="urn:microsoft.com/office/officeart/2005/8/layout/hierarchy3"/>
    <dgm:cxn modelId="{B4B63175-AAC2-47BB-90B2-016CEFAA8D30}" type="presParOf" srcId="{FFBD1F85-4D8C-4673-B204-E0815EC8284D}" destId="{9240FEFE-6E17-45C3-9561-C4B47F759AFE}" srcOrd="0" destOrd="0" presId="urn:microsoft.com/office/officeart/2005/8/layout/hierarchy3"/>
    <dgm:cxn modelId="{83D387A3-AFE6-481A-844C-B6E43D3B3921}" type="presParOf" srcId="{FFBD1F85-4D8C-4673-B204-E0815EC8284D}" destId="{82FD001A-C734-4D78-B53D-B6C5959124E8}" srcOrd="1" destOrd="0" presId="urn:microsoft.com/office/officeart/2005/8/layout/hierarchy3"/>
    <dgm:cxn modelId="{E2C683F2-266E-43DD-A9A5-37D8EC2DE0EE}" type="presParOf" srcId="{FFBD1F85-4D8C-4673-B204-E0815EC8284D}" destId="{617D468D-CD49-4F03-A782-B61853BECB43}" srcOrd="2" destOrd="0" presId="urn:microsoft.com/office/officeart/2005/8/layout/hierarchy3"/>
    <dgm:cxn modelId="{2237710A-A3DC-4285-BD14-366601885D87}" type="presParOf" srcId="{FFBD1F85-4D8C-4673-B204-E0815EC8284D}" destId="{218EEDB3-7421-46EA-81F4-D967685010AD}" srcOrd="3" destOrd="0" presId="urn:microsoft.com/office/officeart/2005/8/layout/hierarchy3"/>
    <dgm:cxn modelId="{B4F2E038-1BFF-4020-910B-7312FF362624}" type="presParOf" srcId="{72D78092-6FB4-4854-B9FA-42D9F89EA23A}" destId="{3B375B27-DDAD-4432-B5DB-4F56C19145BD}" srcOrd="2" destOrd="0" presId="urn:microsoft.com/office/officeart/2005/8/layout/hierarchy3"/>
    <dgm:cxn modelId="{6C28116C-E92A-4487-B0B5-8538E1A7B2E7}" type="presParOf" srcId="{3B375B27-DDAD-4432-B5DB-4F56C19145BD}" destId="{F515EDFE-D438-4C92-B01D-830F883A2F46}" srcOrd="0" destOrd="0" presId="urn:microsoft.com/office/officeart/2005/8/layout/hierarchy3"/>
    <dgm:cxn modelId="{DC021E50-0D60-4FFF-954E-B1E7FAD4490E}" type="presParOf" srcId="{F515EDFE-D438-4C92-B01D-830F883A2F46}" destId="{0198BC5F-1F25-4A73-A893-D81F8D0F538B}" srcOrd="0" destOrd="0" presId="urn:microsoft.com/office/officeart/2005/8/layout/hierarchy3"/>
    <dgm:cxn modelId="{27891BB8-36D5-4C3B-963C-A0FD80DC7739}" type="presParOf" srcId="{F515EDFE-D438-4C92-B01D-830F883A2F46}" destId="{2EB625E2-683C-47AD-BBA1-C8BF5FD50099}" srcOrd="1" destOrd="0" presId="urn:microsoft.com/office/officeart/2005/8/layout/hierarchy3"/>
    <dgm:cxn modelId="{A88A9F35-D00A-45E7-95F8-DDA54AE59054}" type="presParOf" srcId="{3B375B27-DDAD-4432-B5DB-4F56C19145BD}" destId="{CAFDF190-43E6-4CAA-B4F4-65A4F1A2229E}" srcOrd="1" destOrd="0" presId="urn:microsoft.com/office/officeart/2005/8/layout/hierarchy3"/>
    <dgm:cxn modelId="{6123CAF7-12F4-4171-B8BB-535A36E48950}" type="presParOf" srcId="{CAFDF190-43E6-4CAA-B4F4-65A4F1A2229E}" destId="{515841DB-5073-464D-813B-354815AB4F8C}" srcOrd="0" destOrd="0" presId="urn:microsoft.com/office/officeart/2005/8/layout/hierarchy3"/>
    <dgm:cxn modelId="{3F25DCCE-CBCA-4E76-A275-4340E707C39E}" type="presParOf" srcId="{CAFDF190-43E6-4CAA-B4F4-65A4F1A2229E}" destId="{59128F58-A5B6-4D0E-85EB-923851E56BEB}" srcOrd="1" destOrd="0" presId="urn:microsoft.com/office/officeart/2005/8/layout/hierarchy3"/>
    <dgm:cxn modelId="{3E78EEE9-159F-4EFB-B9F5-AB392C182AF6}" type="presParOf" srcId="{CAFDF190-43E6-4CAA-B4F4-65A4F1A2229E}" destId="{441FE9F2-B074-451D-B609-88C9482A4DF7}" srcOrd="2" destOrd="0" presId="urn:microsoft.com/office/officeart/2005/8/layout/hierarchy3"/>
    <dgm:cxn modelId="{F491F18B-3C23-437B-85A2-59D5FD455E45}" type="presParOf" srcId="{CAFDF190-43E6-4CAA-B4F4-65A4F1A2229E}" destId="{29E7207B-496B-43B6-81FE-7B5CD52D0DF7}"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B4731E4-0C7A-42B8-9EC3-913EBBE3F008}" type="doc">
      <dgm:prSet loTypeId="urn:microsoft.com/office/officeart/2005/8/layout/vList2" loCatId="list" qsTypeId="urn:microsoft.com/office/officeart/2005/8/quickstyle/simple3" qsCatId="simple" csTypeId="urn:microsoft.com/office/officeart/2005/8/colors/accent0_2" csCatId="mainScheme"/>
      <dgm:spPr/>
      <dgm:t>
        <a:bodyPr/>
        <a:lstStyle/>
        <a:p>
          <a:endParaRPr lang="es-CR"/>
        </a:p>
      </dgm:t>
    </dgm:pt>
    <dgm:pt modelId="{88D7BE54-F085-49D1-A6E8-973CE928A6B3}">
      <dgm:prSet/>
      <dgm:spPr/>
      <dgm:t>
        <a:bodyPr/>
        <a:lstStyle/>
        <a:p>
          <a:r>
            <a:rPr lang="es-CR" dirty="0"/>
            <a:t>No hay que confundir la ventaja comparativa con la ventaja absoluta</a:t>
          </a:r>
        </a:p>
      </dgm:t>
    </dgm:pt>
    <dgm:pt modelId="{F9665171-A2F1-4216-9F10-E07C59658216}" type="parTrans" cxnId="{4A73E58C-4B26-41BF-A150-D9CE30B94CA1}">
      <dgm:prSet/>
      <dgm:spPr/>
      <dgm:t>
        <a:bodyPr/>
        <a:lstStyle/>
        <a:p>
          <a:endParaRPr lang="es-CR"/>
        </a:p>
      </dgm:t>
    </dgm:pt>
    <dgm:pt modelId="{37DB9796-F3EE-431D-A7E2-83D745BC5D65}" type="sibTrans" cxnId="{4A73E58C-4B26-41BF-A150-D9CE30B94CA1}">
      <dgm:prSet/>
      <dgm:spPr/>
      <dgm:t>
        <a:bodyPr/>
        <a:lstStyle/>
        <a:p>
          <a:endParaRPr lang="es-CR"/>
        </a:p>
      </dgm:t>
    </dgm:pt>
    <dgm:pt modelId="{2256AB4D-B249-4B7F-AF8B-537C268ABD86}">
      <dgm:prSet/>
      <dgm:spPr/>
      <dgm:t>
        <a:bodyPr/>
        <a:lstStyle/>
        <a:p>
          <a:pPr algn="just"/>
          <a:r>
            <a:rPr lang="es-CR" dirty="0"/>
            <a:t>La teoría de la ventaja comparativa es aceptada por la mayoría de los economistas e influye en el fomento de las Políticas que permiten un comercio más libre. </a:t>
          </a:r>
        </a:p>
      </dgm:t>
    </dgm:pt>
    <dgm:pt modelId="{B822D00B-4132-4107-8173-F07FE2CC7443}" type="parTrans" cxnId="{110C7901-6AB9-4CC5-83C6-20E11826A403}">
      <dgm:prSet/>
      <dgm:spPr/>
      <dgm:t>
        <a:bodyPr/>
        <a:lstStyle/>
        <a:p>
          <a:endParaRPr lang="es-CR"/>
        </a:p>
      </dgm:t>
    </dgm:pt>
    <dgm:pt modelId="{CCEEE1A8-9587-44E3-944B-1BE0A161322B}" type="sibTrans" cxnId="{110C7901-6AB9-4CC5-83C6-20E11826A403}">
      <dgm:prSet/>
      <dgm:spPr/>
      <dgm:t>
        <a:bodyPr/>
        <a:lstStyle/>
        <a:p>
          <a:endParaRPr lang="es-CR"/>
        </a:p>
      </dgm:t>
    </dgm:pt>
    <dgm:pt modelId="{964AFE5B-C10E-4200-AC30-BFF08534618D}">
      <dgm:prSet/>
      <dgm:spPr/>
      <dgm:t>
        <a:bodyPr/>
        <a:lstStyle/>
        <a:p>
          <a:pPr algn="just"/>
          <a:r>
            <a:rPr lang="es-CR" dirty="0"/>
            <a:t>No obstante, muchos diseñadores de políticas gubernamentales, periodistas, gerentes y trabajadores confunden la ventaja comparativa con  la ventaja absoluta y no entienden cómo un país puede tener en forma simultánea una ventaja comparativa y una desventaja absoluta en la producción de determinado producto. </a:t>
          </a:r>
        </a:p>
      </dgm:t>
    </dgm:pt>
    <dgm:pt modelId="{F42BADA6-767C-4B59-A971-D8660D6FDC5F}" type="parTrans" cxnId="{389A5E10-9FA6-475E-9ECE-44F3BA27D392}">
      <dgm:prSet/>
      <dgm:spPr/>
      <dgm:t>
        <a:bodyPr/>
        <a:lstStyle/>
        <a:p>
          <a:endParaRPr lang="es-CR"/>
        </a:p>
      </dgm:t>
    </dgm:pt>
    <dgm:pt modelId="{42CA736E-65D3-45A0-9093-DE4266BDEDDD}" type="sibTrans" cxnId="{389A5E10-9FA6-475E-9ECE-44F3BA27D392}">
      <dgm:prSet/>
      <dgm:spPr/>
      <dgm:t>
        <a:bodyPr/>
        <a:lstStyle/>
        <a:p>
          <a:endParaRPr lang="es-CR"/>
        </a:p>
      </dgm:t>
    </dgm:pt>
    <dgm:pt modelId="{5A9D7E5A-95CF-4B3B-AE1B-633FA968380A}">
      <dgm:prSet/>
      <dgm:spPr/>
      <dgm:t>
        <a:bodyPr/>
        <a:lstStyle/>
        <a:p>
          <a:pPr algn="just"/>
          <a:r>
            <a:rPr lang="es-CR" dirty="0"/>
            <a:t>Este  malentendido ayuda a explicar por qué los gerentes enfrentan políticas comerciales inciertas  establecidas por los gobiernos que afectan su decisión en cuanto al sitio para localizar su producción.</a:t>
          </a:r>
        </a:p>
      </dgm:t>
    </dgm:pt>
    <dgm:pt modelId="{163FCF9C-A1F2-42B0-8A3B-826EDF6D4845}" type="parTrans" cxnId="{C1804DC5-A230-4054-9732-8AD37EE2192E}">
      <dgm:prSet/>
      <dgm:spPr/>
      <dgm:t>
        <a:bodyPr/>
        <a:lstStyle/>
        <a:p>
          <a:endParaRPr lang="es-CR"/>
        </a:p>
      </dgm:t>
    </dgm:pt>
    <dgm:pt modelId="{D6D24D8B-495E-40B1-99FA-833ED422F37D}" type="sibTrans" cxnId="{C1804DC5-A230-4054-9732-8AD37EE2192E}">
      <dgm:prSet/>
      <dgm:spPr/>
      <dgm:t>
        <a:bodyPr/>
        <a:lstStyle/>
        <a:p>
          <a:endParaRPr lang="es-CR"/>
        </a:p>
      </dgm:t>
    </dgm:pt>
    <dgm:pt modelId="{E9BC7872-7049-47C2-88AD-F40E92B9425D}" type="pres">
      <dgm:prSet presAssocID="{9B4731E4-0C7A-42B8-9EC3-913EBBE3F008}" presName="linear" presStyleCnt="0">
        <dgm:presLayoutVars>
          <dgm:animLvl val="lvl"/>
          <dgm:resizeHandles val="exact"/>
        </dgm:presLayoutVars>
      </dgm:prSet>
      <dgm:spPr/>
    </dgm:pt>
    <dgm:pt modelId="{3BA22346-0BEC-4E90-92AD-A3639A4A7B9C}" type="pres">
      <dgm:prSet presAssocID="{88D7BE54-F085-49D1-A6E8-973CE928A6B3}" presName="parentText" presStyleLbl="node1" presStyleIdx="0" presStyleCnt="1">
        <dgm:presLayoutVars>
          <dgm:chMax val="0"/>
          <dgm:bulletEnabled val="1"/>
        </dgm:presLayoutVars>
      </dgm:prSet>
      <dgm:spPr/>
    </dgm:pt>
    <dgm:pt modelId="{171A6FBA-560A-4678-BC41-F7F6D0A0FBB6}" type="pres">
      <dgm:prSet presAssocID="{88D7BE54-F085-49D1-A6E8-973CE928A6B3}" presName="childText" presStyleLbl="revTx" presStyleIdx="0" presStyleCnt="1">
        <dgm:presLayoutVars>
          <dgm:bulletEnabled val="1"/>
        </dgm:presLayoutVars>
      </dgm:prSet>
      <dgm:spPr/>
    </dgm:pt>
  </dgm:ptLst>
  <dgm:cxnLst>
    <dgm:cxn modelId="{110C7901-6AB9-4CC5-83C6-20E11826A403}" srcId="{88D7BE54-F085-49D1-A6E8-973CE928A6B3}" destId="{2256AB4D-B249-4B7F-AF8B-537C268ABD86}" srcOrd="0" destOrd="0" parTransId="{B822D00B-4132-4107-8173-F07FE2CC7443}" sibTransId="{CCEEE1A8-9587-44E3-944B-1BE0A161322B}"/>
    <dgm:cxn modelId="{389A5E10-9FA6-475E-9ECE-44F3BA27D392}" srcId="{88D7BE54-F085-49D1-A6E8-973CE928A6B3}" destId="{964AFE5B-C10E-4200-AC30-BFF08534618D}" srcOrd="1" destOrd="0" parTransId="{F42BADA6-767C-4B59-A971-D8660D6FDC5F}" sibTransId="{42CA736E-65D3-45A0-9093-DE4266BDEDDD}"/>
    <dgm:cxn modelId="{C36C284B-6A1B-4B1B-ADAA-16C3BB5934F6}" type="presOf" srcId="{88D7BE54-F085-49D1-A6E8-973CE928A6B3}" destId="{3BA22346-0BEC-4E90-92AD-A3639A4A7B9C}" srcOrd="0" destOrd="0" presId="urn:microsoft.com/office/officeart/2005/8/layout/vList2"/>
    <dgm:cxn modelId="{3397E86D-C7E3-433E-8B33-13423A43A97B}" type="presOf" srcId="{5A9D7E5A-95CF-4B3B-AE1B-633FA968380A}" destId="{171A6FBA-560A-4678-BC41-F7F6D0A0FBB6}" srcOrd="0" destOrd="2" presId="urn:microsoft.com/office/officeart/2005/8/layout/vList2"/>
    <dgm:cxn modelId="{4A73E58C-4B26-41BF-A150-D9CE30B94CA1}" srcId="{9B4731E4-0C7A-42B8-9EC3-913EBBE3F008}" destId="{88D7BE54-F085-49D1-A6E8-973CE928A6B3}" srcOrd="0" destOrd="0" parTransId="{F9665171-A2F1-4216-9F10-E07C59658216}" sibTransId="{37DB9796-F3EE-431D-A7E2-83D745BC5D65}"/>
    <dgm:cxn modelId="{5DA5BBB5-044A-4701-81E7-E0019E5BA7A4}" type="presOf" srcId="{9B4731E4-0C7A-42B8-9EC3-913EBBE3F008}" destId="{E9BC7872-7049-47C2-88AD-F40E92B9425D}" srcOrd="0" destOrd="0" presId="urn:microsoft.com/office/officeart/2005/8/layout/vList2"/>
    <dgm:cxn modelId="{FF6648BA-27ED-4D9A-840A-A106170E32EF}" type="presOf" srcId="{964AFE5B-C10E-4200-AC30-BFF08534618D}" destId="{171A6FBA-560A-4678-BC41-F7F6D0A0FBB6}" srcOrd="0" destOrd="1" presId="urn:microsoft.com/office/officeart/2005/8/layout/vList2"/>
    <dgm:cxn modelId="{C1804DC5-A230-4054-9732-8AD37EE2192E}" srcId="{88D7BE54-F085-49D1-A6E8-973CE928A6B3}" destId="{5A9D7E5A-95CF-4B3B-AE1B-633FA968380A}" srcOrd="2" destOrd="0" parTransId="{163FCF9C-A1F2-42B0-8A3B-826EDF6D4845}" sibTransId="{D6D24D8B-495E-40B1-99FA-833ED422F37D}"/>
    <dgm:cxn modelId="{C90033D6-59EF-41C5-B73E-09D2EF366E8C}" type="presOf" srcId="{2256AB4D-B249-4B7F-AF8B-537C268ABD86}" destId="{171A6FBA-560A-4678-BC41-F7F6D0A0FBB6}" srcOrd="0" destOrd="0" presId="urn:microsoft.com/office/officeart/2005/8/layout/vList2"/>
    <dgm:cxn modelId="{91BA3E17-CEB0-4B1F-A29A-7431418D78BF}" type="presParOf" srcId="{E9BC7872-7049-47C2-88AD-F40E92B9425D}" destId="{3BA22346-0BEC-4E90-92AD-A3639A4A7B9C}" srcOrd="0" destOrd="0" presId="urn:microsoft.com/office/officeart/2005/8/layout/vList2"/>
    <dgm:cxn modelId="{7CA1F09B-D2F5-4273-A73B-0798A81BF7B3}" type="presParOf" srcId="{E9BC7872-7049-47C2-88AD-F40E92B9425D}" destId="{171A6FBA-560A-4678-BC41-F7F6D0A0FBB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9C6E151-FF75-442F-85BB-A8E41B20888D}"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CR"/>
        </a:p>
      </dgm:t>
    </dgm:pt>
    <dgm:pt modelId="{2B3FF0F5-5634-4C34-9D04-BEDB1477C743}">
      <dgm:prSet custT="1"/>
      <dgm:spPr/>
      <dgm:t>
        <a:bodyPr/>
        <a:lstStyle/>
        <a:p>
          <a:r>
            <a:rPr lang="es-CR" sz="1800" dirty="0"/>
            <a:t>Teoría de las proporciones de los factores:  </a:t>
          </a:r>
          <a:r>
            <a:rPr lang="es-CR" sz="1800" dirty="0" err="1"/>
            <a:t>Heckscher</a:t>
          </a:r>
          <a:r>
            <a:rPr lang="es-CR" sz="1800" dirty="0"/>
            <a:t> y Ohlin </a:t>
          </a:r>
        </a:p>
      </dgm:t>
    </dgm:pt>
    <dgm:pt modelId="{C7C1175B-99C7-4B4A-BA27-A2C54108385C}" type="parTrans" cxnId="{D3022809-74A4-44D1-AA8B-6C4E0D0B0F24}">
      <dgm:prSet/>
      <dgm:spPr/>
      <dgm:t>
        <a:bodyPr/>
        <a:lstStyle/>
        <a:p>
          <a:endParaRPr lang="es-CR"/>
        </a:p>
      </dgm:t>
    </dgm:pt>
    <dgm:pt modelId="{1758373C-232A-4AD8-B96F-CE751808E377}" type="sibTrans" cxnId="{D3022809-74A4-44D1-AA8B-6C4E0D0B0F24}">
      <dgm:prSet/>
      <dgm:spPr/>
      <dgm:t>
        <a:bodyPr/>
        <a:lstStyle/>
        <a:p>
          <a:endParaRPr lang="es-CR"/>
        </a:p>
      </dgm:t>
    </dgm:pt>
    <dgm:pt modelId="{B9D94B94-608B-4370-91BC-BEE9BA126C0B}">
      <dgm:prSet/>
      <dgm:spPr/>
      <dgm:t>
        <a:bodyPr/>
        <a:lstStyle/>
        <a:p>
          <a:r>
            <a:rPr lang="es-CR" dirty="0"/>
            <a:t>se basa en los factores de producción de los países: tierra, mano de obra y capital (fondos para invertir en fábricas y equipo). </a:t>
          </a:r>
        </a:p>
      </dgm:t>
    </dgm:pt>
    <dgm:pt modelId="{345A1D86-316F-45D5-B42B-AED65ACC9FBE}" type="parTrans" cxnId="{14D439D6-FB6B-49AF-A49C-B02801B6F249}">
      <dgm:prSet/>
      <dgm:spPr/>
      <dgm:t>
        <a:bodyPr/>
        <a:lstStyle/>
        <a:p>
          <a:endParaRPr lang="es-CR"/>
        </a:p>
      </dgm:t>
    </dgm:pt>
    <dgm:pt modelId="{55ED4978-AB92-4ED2-A258-FAD82D4BDDCB}" type="sibTrans" cxnId="{14D439D6-FB6B-49AF-A49C-B02801B6F249}">
      <dgm:prSet/>
      <dgm:spPr/>
      <dgm:t>
        <a:bodyPr/>
        <a:lstStyle/>
        <a:p>
          <a:endParaRPr lang="es-CR"/>
        </a:p>
      </dgm:t>
    </dgm:pt>
    <dgm:pt modelId="{77E8DADE-86BF-4363-8D0C-1E86A4A30FD5}">
      <dgm:prSet/>
      <dgm:spPr/>
      <dgm:t>
        <a:bodyPr/>
        <a:lstStyle/>
        <a:p>
          <a:r>
            <a:rPr lang="es-CR"/>
            <a:t>Las diferencias entre las dotaciones de mano de obra de cada país en comparación con sus dotaciones de tierra o capital, explicaban las diferencias en el costo de producción </a:t>
          </a:r>
        </a:p>
      </dgm:t>
    </dgm:pt>
    <dgm:pt modelId="{3BF43903-683F-4F9E-B1C1-D9FD5057833D}" type="parTrans" cxnId="{0E3930A9-534A-4580-8C34-C6A665BB812C}">
      <dgm:prSet/>
      <dgm:spPr/>
      <dgm:t>
        <a:bodyPr/>
        <a:lstStyle/>
        <a:p>
          <a:endParaRPr lang="es-CR"/>
        </a:p>
      </dgm:t>
    </dgm:pt>
    <dgm:pt modelId="{6AEDE5D2-217C-4818-8D71-1C92E02B25D8}" type="sibTrans" cxnId="{0E3930A9-534A-4580-8C34-C6A665BB812C}">
      <dgm:prSet/>
      <dgm:spPr/>
      <dgm:t>
        <a:bodyPr/>
        <a:lstStyle/>
        <a:p>
          <a:endParaRPr lang="es-CR"/>
        </a:p>
      </dgm:t>
    </dgm:pt>
    <dgm:pt modelId="{E5D92D77-06EF-420A-9423-1177B92AC5B1}" type="pres">
      <dgm:prSet presAssocID="{39C6E151-FF75-442F-85BB-A8E41B20888D}" presName="Name0" presStyleCnt="0">
        <dgm:presLayoutVars>
          <dgm:chMax val="7"/>
          <dgm:dir/>
          <dgm:animLvl val="lvl"/>
          <dgm:resizeHandles val="exact"/>
        </dgm:presLayoutVars>
      </dgm:prSet>
      <dgm:spPr/>
    </dgm:pt>
    <dgm:pt modelId="{A1C1AE3F-540C-48E6-B584-6F4A0B5E0971}" type="pres">
      <dgm:prSet presAssocID="{2B3FF0F5-5634-4C34-9D04-BEDB1477C743}" presName="circle1" presStyleLbl="node1" presStyleIdx="0" presStyleCnt="1"/>
      <dgm:spPr/>
    </dgm:pt>
    <dgm:pt modelId="{F20D4286-A0E4-4B49-A806-578689D361E2}" type="pres">
      <dgm:prSet presAssocID="{2B3FF0F5-5634-4C34-9D04-BEDB1477C743}" presName="space" presStyleCnt="0"/>
      <dgm:spPr/>
    </dgm:pt>
    <dgm:pt modelId="{01C1DDDE-11F2-4DEE-8378-6712D32D9594}" type="pres">
      <dgm:prSet presAssocID="{2B3FF0F5-5634-4C34-9D04-BEDB1477C743}" presName="rect1" presStyleLbl="alignAcc1" presStyleIdx="0" presStyleCnt="1"/>
      <dgm:spPr/>
    </dgm:pt>
    <dgm:pt modelId="{96DC0D1D-E50A-44D0-9AD6-16073F1820AE}" type="pres">
      <dgm:prSet presAssocID="{2B3FF0F5-5634-4C34-9D04-BEDB1477C743}" presName="rect1ParTx" presStyleLbl="alignAcc1" presStyleIdx="0" presStyleCnt="1">
        <dgm:presLayoutVars>
          <dgm:chMax val="1"/>
          <dgm:bulletEnabled val="1"/>
        </dgm:presLayoutVars>
      </dgm:prSet>
      <dgm:spPr/>
    </dgm:pt>
    <dgm:pt modelId="{655E9D92-59D3-444E-8FB5-8DAB85F0A675}" type="pres">
      <dgm:prSet presAssocID="{2B3FF0F5-5634-4C34-9D04-BEDB1477C743}" presName="rect1ChTx" presStyleLbl="alignAcc1" presStyleIdx="0" presStyleCnt="1">
        <dgm:presLayoutVars>
          <dgm:bulletEnabled val="1"/>
        </dgm:presLayoutVars>
      </dgm:prSet>
      <dgm:spPr/>
    </dgm:pt>
  </dgm:ptLst>
  <dgm:cxnLst>
    <dgm:cxn modelId="{D3022809-74A4-44D1-AA8B-6C4E0D0B0F24}" srcId="{39C6E151-FF75-442F-85BB-A8E41B20888D}" destId="{2B3FF0F5-5634-4C34-9D04-BEDB1477C743}" srcOrd="0" destOrd="0" parTransId="{C7C1175B-99C7-4B4A-BA27-A2C54108385C}" sibTransId="{1758373C-232A-4AD8-B96F-CE751808E377}"/>
    <dgm:cxn modelId="{C1F80437-EA79-4785-A7C0-E8580153F0CC}" type="presOf" srcId="{B9D94B94-608B-4370-91BC-BEE9BA126C0B}" destId="{655E9D92-59D3-444E-8FB5-8DAB85F0A675}" srcOrd="0" destOrd="0" presId="urn:microsoft.com/office/officeart/2005/8/layout/target3"/>
    <dgm:cxn modelId="{A2138E8D-77C3-4CA8-9B33-11C484904919}" type="presOf" srcId="{2B3FF0F5-5634-4C34-9D04-BEDB1477C743}" destId="{01C1DDDE-11F2-4DEE-8378-6712D32D9594}" srcOrd="0" destOrd="0" presId="urn:microsoft.com/office/officeart/2005/8/layout/target3"/>
    <dgm:cxn modelId="{CC308594-0159-40E6-B8B6-29B90FA18CC1}" type="presOf" srcId="{2B3FF0F5-5634-4C34-9D04-BEDB1477C743}" destId="{96DC0D1D-E50A-44D0-9AD6-16073F1820AE}" srcOrd="1" destOrd="0" presId="urn:microsoft.com/office/officeart/2005/8/layout/target3"/>
    <dgm:cxn modelId="{0E3930A9-534A-4580-8C34-C6A665BB812C}" srcId="{2B3FF0F5-5634-4C34-9D04-BEDB1477C743}" destId="{77E8DADE-86BF-4363-8D0C-1E86A4A30FD5}" srcOrd="1" destOrd="0" parTransId="{3BF43903-683F-4F9E-B1C1-D9FD5057833D}" sibTransId="{6AEDE5D2-217C-4818-8D71-1C92E02B25D8}"/>
    <dgm:cxn modelId="{21C235AF-3EE0-4AC2-A59C-D1F83CD8F6AB}" type="presOf" srcId="{39C6E151-FF75-442F-85BB-A8E41B20888D}" destId="{E5D92D77-06EF-420A-9423-1177B92AC5B1}" srcOrd="0" destOrd="0" presId="urn:microsoft.com/office/officeart/2005/8/layout/target3"/>
    <dgm:cxn modelId="{14D439D6-FB6B-49AF-A49C-B02801B6F249}" srcId="{2B3FF0F5-5634-4C34-9D04-BEDB1477C743}" destId="{B9D94B94-608B-4370-91BC-BEE9BA126C0B}" srcOrd="0" destOrd="0" parTransId="{345A1D86-316F-45D5-B42B-AED65ACC9FBE}" sibTransId="{55ED4978-AB92-4ED2-A258-FAD82D4BDDCB}"/>
    <dgm:cxn modelId="{369CD0E1-C86E-449F-953C-400A91ADFA74}" type="presOf" srcId="{77E8DADE-86BF-4363-8D0C-1E86A4A30FD5}" destId="{655E9D92-59D3-444E-8FB5-8DAB85F0A675}" srcOrd="0" destOrd="1" presId="urn:microsoft.com/office/officeart/2005/8/layout/target3"/>
    <dgm:cxn modelId="{22652F08-69C7-462E-B889-164F5D19B101}" type="presParOf" srcId="{E5D92D77-06EF-420A-9423-1177B92AC5B1}" destId="{A1C1AE3F-540C-48E6-B584-6F4A0B5E0971}" srcOrd="0" destOrd="0" presId="urn:microsoft.com/office/officeart/2005/8/layout/target3"/>
    <dgm:cxn modelId="{C19CF37C-5101-47BA-96DE-513398A94764}" type="presParOf" srcId="{E5D92D77-06EF-420A-9423-1177B92AC5B1}" destId="{F20D4286-A0E4-4B49-A806-578689D361E2}" srcOrd="1" destOrd="0" presId="urn:microsoft.com/office/officeart/2005/8/layout/target3"/>
    <dgm:cxn modelId="{17933EDB-9308-482C-B30A-D187A4A056B2}" type="presParOf" srcId="{E5D92D77-06EF-420A-9423-1177B92AC5B1}" destId="{01C1DDDE-11F2-4DEE-8378-6712D32D9594}" srcOrd="2" destOrd="0" presId="urn:microsoft.com/office/officeart/2005/8/layout/target3"/>
    <dgm:cxn modelId="{DED15DB8-7861-4152-90CF-BDC3CC6E509E}" type="presParOf" srcId="{E5D92D77-06EF-420A-9423-1177B92AC5B1}" destId="{96DC0D1D-E50A-44D0-9AD6-16073F1820AE}" srcOrd="3" destOrd="0" presId="urn:microsoft.com/office/officeart/2005/8/layout/target3"/>
    <dgm:cxn modelId="{60F0DA9C-27B6-4E34-90DB-B27662D90C1D}" type="presParOf" srcId="{E5D92D77-06EF-420A-9423-1177B92AC5B1}" destId="{655E9D92-59D3-444E-8FB5-8DAB85F0A675}" srcOrd="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1E078-AB2C-4C0A-9C40-87D9CB2A586C}">
      <dsp:nvSpPr>
        <dsp:cNvPr id="0" name=""/>
        <dsp:cNvSpPr/>
      </dsp:nvSpPr>
      <dsp:spPr>
        <a:xfrm>
          <a:off x="-164266" y="0"/>
          <a:ext cx="4536504" cy="453650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401F2E-446D-486C-B642-11E393C5773D}">
      <dsp:nvSpPr>
        <dsp:cNvPr id="0" name=""/>
        <dsp:cNvSpPr/>
      </dsp:nvSpPr>
      <dsp:spPr>
        <a:xfrm>
          <a:off x="2103985" y="0"/>
          <a:ext cx="5940659" cy="453650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rtl="0">
            <a:lnSpc>
              <a:spcPct val="90000"/>
            </a:lnSpc>
            <a:spcBef>
              <a:spcPct val="0"/>
            </a:spcBef>
            <a:spcAft>
              <a:spcPct val="35000"/>
            </a:spcAft>
            <a:buNone/>
          </a:pPr>
          <a:r>
            <a:rPr lang="es-CR" sz="4000" kern="1200" dirty="0"/>
            <a:t>Teorías del comercio</a:t>
          </a:r>
        </a:p>
      </dsp:txBody>
      <dsp:txXfrm>
        <a:off x="2103985" y="0"/>
        <a:ext cx="2970329" cy="2154839"/>
      </dsp:txXfrm>
    </dsp:sp>
    <dsp:sp modelId="{C1A85034-7A20-4EEA-BC29-74DE2355AB52}">
      <dsp:nvSpPr>
        <dsp:cNvPr id="0" name=""/>
        <dsp:cNvSpPr/>
      </dsp:nvSpPr>
      <dsp:spPr>
        <a:xfrm>
          <a:off x="1026565" y="2154839"/>
          <a:ext cx="2154839" cy="215483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5DB15B-31C3-4EDD-9424-ADD4E6C4B6EF}">
      <dsp:nvSpPr>
        <dsp:cNvPr id="0" name=""/>
        <dsp:cNvSpPr/>
      </dsp:nvSpPr>
      <dsp:spPr>
        <a:xfrm>
          <a:off x="2103985" y="2154839"/>
          <a:ext cx="5940659" cy="215483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s-CR" sz="3100" kern="1200" dirty="0"/>
            <a:t>Sin embargo son importantes </a:t>
          </a:r>
          <a:r>
            <a:rPr lang="es-CR" sz="1800" kern="1200" dirty="0"/>
            <a:t>en los negocios internacionales</a:t>
          </a:r>
          <a:endParaRPr lang="es-CR" sz="3100" kern="1200" dirty="0"/>
        </a:p>
      </dsp:txBody>
      <dsp:txXfrm>
        <a:off x="2103985" y="2154839"/>
        <a:ext cx="2970329" cy="2154839"/>
      </dsp:txXfrm>
    </dsp:sp>
    <dsp:sp modelId="{F7156DA5-13A1-49F3-9198-0A27EA0A412D}">
      <dsp:nvSpPr>
        <dsp:cNvPr id="0" name=""/>
        <dsp:cNvSpPr/>
      </dsp:nvSpPr>
      <dsp:spPr>
        <a:xfrm>
          <a:off x="4759282" y="0"/>
          <a:ext cx="3600396" cy="215483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rtl="0">
            <a:lnSpc>
              <a:spcPct val="90000"/>
            </a:lnSpc>
            <a:spcBef>
              <a:spcPct val="0"/>
            </a:spcBef>
            <a:spcAft>
              <a:spcPct val="15000"/>
            </a:spcAft>
            <a:buChar char="•"/>
          </a:pPr>
          <a:r>
            <a:rPr lang="es-CR" sz="1600" kern="1200" dirty="0"/>
            <a:t>Tienen la reputación de ser muy abstractas</a:t>
          </a:r>
        </a:p>
        <a:p>
          <a:pPr marL="171450" lvl="1" indent="-171450" algn="l" defTabSz="711200" rtl="0">
            <a:lnSpc>
              <a:spcPct val="90000"/>
            </a:lnSpc>
            <a:spcBef>
              <a:spcPct val="0"/>
            </a:spcBef>
            <a:spcAft>
              <a:spcPct val="15000"/>
            </a:spcAft>
            <a:buChar char="•"/>
          </a:pPr>
          <a:r>
            <a:rPr lang="es-CR" sz="1600" kern="1200" dirty="0"/>
            <a:t>Desde fuera de la disciplina económica se consideran rigurosas pero no útiles para resolver en el mundo real</a:t>
          </a:r>
        </a:p>
      </dsp:txBody>
      <dsp:txXfrm>
        <a:off x="4759282" y="0"/>
        <a:ext cx="3600396" cy="2154839"/>
      </dsp:txXfrm>
    </dsp:sp>
    <dsp:sp modelId="{DEF51241-D353-469E-8CD8-4E38FE1D0F8A}">
      <dsp:nvSpPr>
        <dsp:cNvPr id="0" name=""/>
        <dsp:cNvSpPr/>
      </dsp:nvSpPr>
      <dsp:spPr>
        <a:xfrm>
          <a:off x="4745781" y="2154839"/>
          <a:ext cx="3627396" cy="215483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rtl="0">
            <a:lnSpc>
              <a:spcPct val="90000"/>
            </a:lnSpc>
            <a:spcBef>
              <a:spcPct val="0"/>
            </a:spcBef>
            <a:spcAft>
              <a:spcPct val="15000"/>
            </a:spcAft>
            <a:buChar char="•"/>
          </a:pPr>
          <a:r>
            <a:rPr lang="es-CR" sz="1400" kern="1200" dirty="0"/>
            <a:t>Es apreciable su influencia en las actitudes gubernamentales</a:t>
          </a:r>
        </a:p>
        <a:p>
          <a:pPr marL="114300" lvl="1" indent="-114300" algn="l" defTabSz="622300" rtl="0">
            <a:lnSpc>
              <a:spcPct val="90000"/>
            </a:lnSpc>
            <a:spcBef>
              <a:spcPct val="0"/>
            </a:spcBef>
            <a:spcAft>
              <a:spcPct val="15000"/>
            </a:spcAft>
            <a:buChar char="•"/>
          </a:pPr>
          <a:r>
            <a:rPr lang="es-CR" sz="1400" kern="1200" dirty="0"/>
            <a:t>Las conclusiones de algunas de las teorías dan soporte muchas iniciativas políticas internacionales, políticas comerciales y las posiciones de actores</a:t>
          </a:r>
        </a:p>
        <a:p>
          <a:pPr marL="114300" lvl="1" indent="-114300" algn="l" defTabSz="622300" rtl="0">
            <a:lnSpc>
              <a:spcPct val="90000"/>
            </a:lnSpc>
            <a:spcBef>
              <a:spcPct val="0"/>
            </a:spcBef>
            <a:spcAft>
              <a:spcPct val="15000"/>
            </a:spcAft>
            <a:buChar char="•"/>
          </a:pPr>
          <a:r>
            <a:rPr lang="es-CR" sz="1400" kern="1200"/>
            <a:t>El insumo que proveen a la gente de negocios es que la política comercial puede ser mejor si estos están mejor informados</a:t>
          </a:r>
        </a:p>
      </dsp:txBody>
      <dsp:txXfrm>
        <a:off x="4745781" y="2154839"/>
        <a:ext cx="3627396" cy="21548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A96EF-73A0-4C20-BFB5-34C20B17A36C}">
      <dsp:nvSpPr>
        <dsp:cNvPr id="0" name=""/>
        <dsp:cNvSpPr/>
      </dsp:nvSpPr>
      <dsp:spPr>
        <a:xfrm rot="5400000">
          <a:off x="4044257" y="-1161323"/>
          <a:ext cx="1900435" cy="4700682"/>
        </a:xfrm>
        <a:prstGeom prst="round2Same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CR" sz="1600" kern="1200"/>
            <a:t>Mano de obra y tierra</a:t>
          </a:r>
        </a:p>
        <a:p>
          <a:pPr marL="171450" lvl="1" indent="-171450" algn="l" defTabSz="711200">
            <a:lnSpc>
              <a:spcPct val="90000"/>
            </a:lnSpc>
            <a:spcBef>
              <a:spcPct val="0"/>
            </a:spcBef>
            <a:spcAft>
              <a:spcPct val="15000"/>
            </a:spcAft>
            <a:buChar char="•"/>
          </a:pPr>
          <a:r>
            <a:rPr lang="es-CR" sz="1600" kern="1200"/>
            <a:t>Sitios de manufactura</a:t>
          </a:r>
        </a:p>
        <a:p>
          <a:pPr marL="171450" lvl="1" indent="-171450" algn="l" defTabSz="711200">
            <a:lnSpc>
              <a:spcPct val="90000"/>
            </a:lnSpc>
            <a:spcBef>
              <a:spcPct val="0"/>
            </a:spcBef>
            <a:spcAft>
              <a:spcPct val="15000"/>
            </a:spcAft>
            <a:buChar char="•"/>
          </a:pPr>
          <a:r>
            <a:rPr lang="es-CR" sz="1600" kern="1200" dirty="0"/>
            <a:t>Capital, salarios de la mano de obra y especialización</a:t>
          </a:r>
        </a:p>
        <a:p>
          <a:pPr marL="171450" lvl="1" indent="-171450" algn="l" defTabSz="711200">
            <a:lnSpc>
              <a:spcPct val="90000"/>
            </a:lnSpc>
            <a:spcBef>
              <a:spcPct val="0"/>
            </a:spcBef>
            <a:spcAft>
              <a:spcPct val="15000"/>
            </a:spcAft>
            <a:buChar char="•"/>
          </a:pPr>
          <a:r>
            <a:rPr lang="es-CR" sz="1600" kern="1200" dirty="0"/>
            <a:t>Tecnología de proceso</a:t>
          </a:r>
        </a:p>
      </dsp:txBody>
      <dsp:txXfrm rot="-5400000">
        <a:off x="2644134" y="331572"/>
        <a:ext cx="4607910" cy="1714891"/>
      </dsp:txXfrm>
    </dsp:sp>
    <dsp:sp modelId="{C210C7D0-F6E5-4AF1-9451-4481B0A77AB2}">
      <dsp:nvSpPr>
        <dsp:cNvPr id="0" name=""/>
        <dsp:cNvSpPr/>
      </dsp:nvSpPr>
      <dsp:spPr>
        <a:xfrm>
          <a:off x="0" y="1245"/>
          <a:ext cx="2644133" cy="2375544"/>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CR" sz="2800" kern="1200" dirty="0"/>
            <a:t>Parece explicar:</a:t>
          </a:r>
        </a:p>
      </dsp:txBody>
      <dsp:txXfrm>
        <a:off x="115964" y="117209"/>
        <a:ext cx="2412205" cy="2143616"/>
      </dsp:txXfrm>
    </dsp:sp>
    <dsp:sp modelId="{D2AC8FB2-2A72-4EA3-BABD-86D1D88DA641}">
      <dsp:nvSpPr>
        <dsp:cNvPr id="0" name=""/>
        <dsp:cNvSpPr/>
      </dsp:nvSpPr>
      <dsp:spPr>
        <a:xfrm rot="5400000">
          <a:off x="3748773" y="1388345"/>
          <a:ext cx="2378053" cy="4592495"/>
        </a:xfrm>
        <a:prstGeom prst="round2Same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CR" sz="1600" kern="1200"/>
            <a:t>Los factores de producción no son homogéneos, en especial la mano de obra.</a:t>
          </a:r>
        </a:p>
        <a:p>
          <a:pPr marL="171450" lvl="1" indent="-171450" algn="l" defTabSz="711200">
            <a:lnSpc>
              <a:spcPct val="90000"/>
            </a:lnSpc>
            <a:spcBef>
              <a:spcPct val="0"/>
            </a:spcBef>
            <a:spcAft>
              <a:spcPct val="15000"/>
            </a:spcAft>
            <a:buChar char="•"/>
          </a:pPr>
          <a:r>
            <a:rPr lang="es-CR" sz="1600" kern="1200" dirty="0"/>
            <a:t>Tecnología de proceso el mismo producto puede producirse por medio de diferentes métodos; por ejemplo, dependiendo del costo de cada una. con mano de obra o capital</a:t>
          </a:r>
        </a:p>
        <a:p>
          <a:pPr marL="171450" lvl="1" indent="-171450" algn="l" defTabSz="711200">
            <a:lnSpc>
              <a:spcPct val="90000"/>
            </a:lnSpc>
            <a:spcBef>
              <a:spcPct val="0"/>
            </a:spcBef>
            <a:spcAft>
              <a:spcPct val="15000"/>
            </a:spcAft>
            <a:buChar char="•"/>
          </a:pPr>
          <a:r>
            <a:rPr lang="es-CR" sz="1600" kern="1200" dirty="0"/>
            <a:t>Tecnología de producto: los productos nuevos suelen originarse en los países desarrollados, con base en ventajas adquiridas </a:t>
          </a:r>
        </a:p>
      </dsp:txBody>
      <dsp:txXfrm rot="-5400000">
        <a:off x="2641553" y="2611653"/>
        <a:ext cx="4476408" cy="2145879"/>
      </dsp:txXfrm>
    </dsp:sp>
    <dsp:sp modelId="{8AE12873-BD8F-4889-A535-2576E5A431E7}">
      <dsp:nvSpPr>
        <dsp:cNvPr id="0" name=""/>
        <dsp:cNvSpPr/>
      </dsp:nvSpPr>
      <dsp:spPr>
        <a:xfrm>
          <a:off x="0" y="2496821"/>
          <a:ext cx="2641551" cy="2375544"/>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CR" sz="2800" kern="1200" dirty="0"/>
            <a:t>Limitantes: sus supuestos</a:t>
          </a:r>
        </a:p>
      </dsp:txBody>
      <dsp:txXfrm>
        <a:off x="115964" y="2612785"/>
        <a:ext cx="2409623" cy="21436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B95A5-3A5E-4EB5-AE06-71551489E128}">
      <dsp:nvSpPr>
        <dsp:cNvPr id="0" name=""/>
        <dsp:cNvSpPr/>
      </dsp:nvSpPr>
      <dsp:spPr>
        <a:xfrm rot="5400000">
          <a:off x="5267369" y="-2221111"/>
          <a:ext cx="657517" cy="5266944"/>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CR" sz="1400" kern="1200" dirty="0"/>
            <a:t>No es un supuesto válido de las ventajas absoluta y comparativa</a:t>
          </a:r>
        </a:p>
      </dsp:txBody>
      <dsp:txXfrm rot="-5400000">
        <a:off x="2962656" y="115699"/>
        <a:ext cx="5234847" cy="593323"/>
      </dsp:txXfrm>
    </dsp:sp>
    <dsp:sp modelId="{FD6DA1A5-FCDD-485A-BA78-466E11EA8479}">
      <dsp:nvSpPr>
        <dsp:cNvPr id="0" name=""/>
        <dsp:cNvSpPr/>
      </dsp:nvSpPr>
      <dsp:spPr>
        <a:xfrm>
          <a:off x="0" y="1411"/>
          <a:ext cx="2962656" cy="821896"/>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CR" sz="2000" kern="1200"/>
            <a:t>Pleno empleo </a:t>
          </a:r>
        </a:p>
      </dsp:txBody>
      <dsp:txXfrm>
        <a:off x="40122" y="41533"/>
        <a:ext cx="2882412" cy="741652"/>
      </dsp:txXfrm>
    </dsp:sp>
    <dsp:sp modelId="{5A27BB8A-697F-4BC7-996B-F15B9FE5A62F}">
      <dsp:nvSpPr>
        <dsp:cNvPr id="0" name=""/>
        <dsp:cNvSpPr/>
      </dsp:nvSpPr>
      <dsp:spPr>
        <a:xfrm rot="5400000">
          <a:off x="5267369" y="-1358120"/>
          <a:ext cx="657517" cy="5266944"/>
        </a:xfrm>
        <a:prstGeom prst="round2SameRect">
          <a:avLst/>
        </a:prstGeom>
        <a:solidFill>
          <a:schemeClr val="accent5">
            <a:tint val="40000"/>
            <a:alpha val="90000"/>
            <a:hueOff val="-2148096"/>
            <a:satOff val="9651"/>
            <a:lumOff val="663"/>
            <a:alphaOff val="0"/>
          </a:schemeClr>
        </a:solidFill>
        <a:ln w="9525" cap="flat" cmpd="sng" algn="ctr">
          <a:solidFill>
            <a:schemeClr val="accent5">
              <a:tint val="40000"/>
              <a:alpha val="90000"/>
              <a:hueOff val="-2148096"/>
              <a:satOff val="9651"/>
              <a:lumOff val="66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CR" sz="1400" kern="1200"/>
            <a:t>Los objetivos de los países pueden no limitarse a la</a:t>
          </a:r>
        </a:p>
        <a:p>
          <a:pPr marL="114300" lvl="1" indent="-114300" algn="l" defTabSz="622300">
            <a:lnSpc>
              <a:spcPct val="90000"/>
            </a:lnSpc>
            <a:spcBef>
              <a:spcPct val="0"/>
            </a:spcBef>
            <a:spcAft>
              <a:spcPct val="15000"/>
            </a:spcAft>
            <a:buChar char="•"/>
          </a:pPr>
          <a:r>
            <a:rPr lang="es-CR" sz="1400" kern="1200"/>
            <a:t>eficiencia económica.</a:t>
          </a:r>
        </a:p>
      </dsp:txBody>
      <dsp:txXfrm rot="-5400000">
        <a:off x="2962656" y="978690"/>
        <a:ext cx="5234847" cy="593323"/>
      </dsp:txXfrm>
    </dsp:sp>
    <dsp:sp modelId="{2E83DF87-1705-46FB-8BEA-5029002DAD92}">
      <dsp:nvSpPr>
        <dsp:cNvPr id="0" name=""/>
        <dsp:cNvSpPr/>
      </dsp:nvSpPr>
      <dsp:spPr>
        <a:xfrm>
          <a:off x="0" y="864403"/>
          <a:ext cx="2962656" cy="821896"/>
        </a:xfrm>
        <a:prstGeom prst="roundRect">
          <a:avLst/>
        </a:prstGeom>
        <a:gradFill rotWithShape="0">
          <a:gsLst>
            <a:gs pos="0">
              <a:schemeClr val="accent5">
                <a:hueOff val="-1986775"/>
                <a:satOff val="7962"/>
                <a:lumOff val="1726"/>
                <a:alphaOff val="0"/>
                <a:tint val="50000"/>
                <a:satMod val="300000"/>
              </a:schemeClr>
            </a:gs>
            <a:gs pos="35000">
              <a:schemeClr val="accent5">
                <a:hueOff val="-1986775"/>
                <a:satOff val="7962"/>
                <a:lumOff val="1726"/>
                <a:alphaOff val="0"/>
                <a:tint val="37000"/>
                <a:satMod val="300000"/>
              </a:schemeClr>
            </a:gs>
            <a:gs pos="100000">
              <a:schemeClr val="accent5">
                <a:hueOff val="-1986775"/>
                <a:satOff val="7962"/>
                <a:lumOff val="172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CR" sz="2000" kern="1200"/>
            <a:t>Eficiencia económica </a:t>
          </a:r>
        </a:p>
      </dsp:txBody>
      <dsp:txXfrm>
        <a:off x="40122" y="904525"/>
        <a:ext cx="2882412" cy="741652"/>
      </dsp:txXfrm>
    </dsp:sp>
    <dsp:sp modelId="{51EEAFB1-F681-43FF-A050-971371577F14}">
      <dsp:nvSpPr>
        <dsp:cNvPr id="0" name=""/>
        <dsp:cNvSpPr/>
      </dsp:nvSpPr>
      <dsp:spPr>
        <a:xfrm rot="5400000">
          <a:off x="5267369" y="-495128"/>
          <a:ext cx="657517" cy="5266944"/>
        </a:xfrm>
        <a:prstGeom prst="round2SameRect">
          <a:avLst/>
        </a:prstGeom>
        <a:solidFill>
          <a:schemeClr val="accent5">
            <a:tint val="40000"/>
            <a:alpha val="90000"/>
            <a:hueOff val="-4296193"/>
            <a:satOff val="19301"/>
            <a:lumOff val="1327"/>
            <a:alphaOff val="0"/>
          </a:schemeClr>
        </a:solidFill>
        <a:ln w="9525" cap="flat" cmpd="sng" algn="ctr">
          <a:solidFill>
            <a:schemeClr val="accent5">
              <a:tint val="40000"/>
              <a:alpha val="90000"/>
              <a:hueOff val="-4296193"/>
              <a:satOff val="19301"/>
              <a:lumOff val="132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CR" sz="1400" kern="1200"/>
            <a:t>Aunque la especialización proporciona beneficios potenciales a todos los países que comercian, el  análisis anterior no indica cómo los países dividirán la producción aumentada.</a:t>
          </a:r>
        </a:p>
      </dsp:txBody>
      <dsp:txXfrm rot="-5400000">
        <a:off x="2962656" y="1841682"/>
        <a:ext cx="5234847" cy="593323"/>
      </dsp:txXfrm>
    </dsp:sp>
    <dsp:sp modelId="{4200A871-EA55-47F9-BA04-FF64D0F128DE}">
      <dsp:nvSpPr>
        <dsp:cNvPr id="0" name=""/>
        <dsp:cNvSpPr/>
      </dsp:nvSpPr>
      <dsp:spPr>
        <a:xfrm>
          <a:off x="0" y="1727395"/>
          <a:ext cx="2962656" cy="821896"/>
        </a:xfrm>
        <a:prstGeom prst="roundRect">
          <a:avLst/>
        </a:prstGeom>
        <a:gradFill rotWithShape="0">
          <a:gsLst>
            <a:gs pos="0">
              <a:schemeClr val="accent5">
                <a:hueOff val="-3973551"/>
                <a:satOff val="15924"/>
                <a:lumOff val="3451"/>
                <a:alphaOff val="0"/>
                <a:tint val="50000"/>
                <a:satMod val="300000"/>
              </a:schemeClr>
            </a:gs>
            <a:gs pos="35000">
              <a:schemeClr val="accent5">
                <a:hueOff val="-3973551"/>
                <a:satOff val="15924"/>
                <a:lumOff val="3451"/>
                <a:alphaOff val="0"/>
                <a:tint val="37000"/>
                <a:satMod val="300000"/>
              </a:schemeClr>
            </a:gs>
            <a:gs pos="100000">
              <a:schemeClr val="accent5">
                <a:hueOff val="-3973551"/>
                <a:satOff val="15924"/>
                <a:lumOff val="345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CR" sz="2000" kern="1200"/>
            <a:t>División de ganancias </a:t>
          </a:r>
        </a:p>
      </dsp:txBody>
      <dsp:txXfrm>
        <a:off x="40122" y="1767517"/>
        <a:ext cx="2882412" cy="741652"/>
      </dsp:txXfrm>
    </dsp:sp>
    <dsp:sp modelId="{76D2F4E2-58DC-48A8-93BA-C0E2A6952DEA}">
      <dsp:nvSpPr>
        <dsp:cNvPr id="0" name=""/>
        <dsp:cNvSpPr/>
      </dsp:nvSpPr>
      <dsp:spPr>
        <a:xfrm rot="5400000">
          <a:off x="5267369" y="367863"/>
          <a:ext cx="657517" cy="5266944"/>
        </a:xfrm>
        <a:prstGeom prst="round2SameRect">
          <a:avLst/>
        </a:prstGeom>
        <a:solidFill>
          <a:schemeClr val="accent5">
            <a:tint val="40000"/>
            <a:alpha val="90000"/>
            <a:hueOff val="-6444289"/>
            <a:satOff val="28952"/>
            <a:lumOff val="1990"/>
            <a:alphaOff val="0"/>
          </a:schemeClr>
        </a:solidFill>
        <a:ln w="9525" cap="flat" cmpd="sng" algn="ctr">
          <a:solidFill>
            <a:schemeClr val="accent5">
              <a:tint val="40000"/>
              <a:alpha val="90000"/>
              <a:hueOff val="-6444289"/>
              <a:satOff val="28952"/>
              <a:lumOff val="199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CR" sz="1400" kern="1200"/>
            <a:t>Los economistas han aplicado el mismo razonamiento para demostrar las ventajas de la eficiencia en las relaciones comerciales entre múltiples países con múltiples productos.</a:t>
          </a:r>
        </a:p>
      </dsp:txBody>
      <dsp:txXfrm rot="-5400000">
        <a:off x="2962656" y="2704674"/>
        <a:ext cx="5234847" cy="593323"/>
      </dsp:txXfrm>
    </dsp:sp>
    <dsp:sp modelId="{392DB828-0368-49B6-B26A-CD023A6F7FF1}">
      <dsp:nvSpPr>
        <dsp:cNvPr id="0" name=""/>
        <dsp:cNvSpPr/>
      </dsp:nvSpPr>
      <dsp:spPr>
        <a:xfrm>
          <a:off x="0" y="2590386"/>
          <a:ext cx="2962656" cy="821896"/>
        </a:xfrm>
        <a:prstGeom prst="roundRect">
          <a:avLst/>
        </a:prstGeom>
        <a:gradFill rotWithShape="0">
          <a:gsLst>
            <a:gs pos="0">
              <a:schemeClr val="accent5">
                <a:hueOff val="-5960326"/>
                <a:satOff val="23887"/>
                <a:lumOff val="5177"/>
                <a:alphaOff val="0"/>
                <a:tint val="50000"/>
                <a:satMod val="300000"/>
              </a:schemeClr>
            </a:gs>
            <a:gs pos="35000">
              <a:schemeClr val="accent5">
                <a:hueOff val="-5960326"/>
                <a:satOff val="23887"/>
                <a:lumOff val="5177"/>
                <a:alphaOff val="0"/>
                <a:tint val="37000"/>
                <a:satMod val="300000"/>
              </a:schemeClr>
            </a:gs>
            <a:gs pos="100000">
              <a:schemeClr val="accent5">
                <a:hueOff val="-5960326"/>
                <a:satOff val="23887"/>
                <a:lumOff val="517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CR" sz="2000" kern="1200"/>
            <a:t>Dos países, dos productos </a:t>
          </a:r>
        </a:p>
      </dsp:txBody>
      <dsp:txXfrm>
        <a:off x="40122" y="2630508"/>
        <a:ext cx="2882412" cy="741652"/>
      </dsp:txXfrm>
    </dsp:sp>
    <dsp:sp modelId="{109805C5-D2E2-47DC-89A1-3B4F60DAB5C7}">
      <dsp:nvSpPr>
        <dsp:cNvPr id="0" name=""/>
        <dsp:cNvSpPr/>
      </dsp:nvSpPr>
      <dsp:spPr>
        <a:xfrm rot="5400000">
          <a:off x="5267369" y="1230855"/>
          <a:ext cx="657517" cy="5266944"/>
        </a:xfrm>
        <a:prstGeom prst="round2SameRect">
          <a:avLst/>
        </a:prstGeom>
        <a:solidFill>
          <a:schemeClr val="accent5">
            <a:tint val="40000"/>
            <a:alpha val="90000"/>
            <a:hueOff val="-8592385"/>
            <a:satOff val="38602"/>
            <a:lumOff val="2654"/>
            <a:alphaOff val="0"/>
          </a:schemeClr>
        </a:solidFill>
        <a:ln w="9525" cap="flat" cmpd="sng" algn="ctr">
          <a:solidFill>
            <a:schemeClr val="accent5">
              <a:tint val="40000"/>
              <a:alpha val="90000"/>
              <a:hueOff val="-8592385"/>
              <a:satOff val="38602"/>
              <a:lumOff val="265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CR" sz="1400" kern="1200"/>
            <a:t>Las teorías de la ventaja absoluta y comparativa tienen que ver más con productos que con servicios.</a:t>
          </a:r>
        </a:p>
      </dsp:txBody>
      <dsp:txXfrm rot="-5400000">
        <a:off x="2962656" y="3567666"/>
        <a:ext cx="5234847" cy="593323"/>
      </dsp:txXfrm>
    </dsp:sp>
    <dsp:sp modelId="{1B2825D2-E7C3-4E86-A568-B3C592E4A24B}">
      <dsp:nvSpPr>
        <dsp:cNvPr id="0" name=""/>
        <dsp:cNvSpPr/>
      </dsp:nvSpPr>
      <dsp:spPr>
        <a:xfrm>
          <a:off x="0" y="3453378"/>
          <a:ext cx="2962656" cy="821896"/>
        </a:xfrm>
        <a:prstGeom prst="roundRect">
          <a:avLst/>
        </a:prstGeom>
        <a:gradFill rotWithShape="0">
          <a:gsLst>
            <a:gs pos="0">
              <a:schemeClr val="accent5">
                <a:hueOff val="-7947101"/>
                <a:satOff val="31849"/>
                <a:lumOff val="6902"/>
                <a:alphaOff val="0"/>
                <a:tint val="50000"/>
                <a:satMod val="300000"/>
              </a:schemeClr>
            </a:gs>
            <a:gs pos="35000">
              <a:schemeClr val="accent5">
                <a:hueOff val="-7947101"/>
                <a:satOff val="31849"/>
                <a:lumOff val="6902"/>
                <a:alphaOff val="0"/>
                <a:tint val="37000"/>
                <a:satMod val="300000"/>
              </a:schemeClr>
            </a:gs>
            <a:gs pos="100000">
              <a:schemeClr val="accent5">
                <a:hueOff val="-7947101"/>
                <a:satOff val="31849"/>
                <a:lumOff val="690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CR" sz="2000" kern="1200"/>
            <a:t>Servicios </a:t>
          </a:r>
        </a:p>
      </dsp:txBody>
      <dsp:txXfrm>
        <a:off x="40122" y="3493500"/>
        <a:ext cx="2882412" cy="741652"/>
      </dsp:txXfrm>
    </dsp:sp>
    <dsp:sp modelId="{C2F58CC1-FD77-4F0C-A69C-CD3182517AA8}">
      <dsp:nvSpPr>
        <dsp:cNvPr id="0" name=""/>
        <dsp:cNvSpPr/>
      </dsp:nvSpPr>
      <dsp:spPr>
        <a:xfrm rot="5400000">
          <a:off x="5267369" y="2093846"/>
          <a:ext cx="657517" cy="5266944"/>
        </a:xfrm>
        <a:prstGeom prst="round2Same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CR" sz="1400" kern="1200" dirty="0"/>
            <a:t>Ambas teorías se ocupan del intercambio de un producto por otro. Cada vez más se observan divisiones por componente y función: red de la cadena de valor de una empresa.</a:t>
          </a:r>
        </a:p>
      </dsp:txBody>
      <dsp:txXfrm rot="-5400000">
        <a:off x="2962656" y="4430657"/>
        <a:ext cx="5234847" cy="593323"/>
      </dsp:txXfrm>
    </dsp:sp>
    <dsp:sp modelId="{1970B59C-767E-4FFE-8BF1-A4E2B6FBDA72}">
      <dsp:nvSpPr>
        <dsp:cNvPr id="0" name=""/>
        <dsp:cNvSpPr/>
      </dsp:nvSpPr>
      <dsp:spPr>
        <a:xfrm>
          <a:off x="0" y="4316370"/>
          <a:ext cx="2962656" cy="821896"/>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CR" sz="2000" kern="1200"/>
            <a:t>Redes de producción </a:t>
          </a:r>
        </a:p>
      </dsp:txBody>
      <dsp:txXfrm>
        <a:off x="40122" y="4356492"/>
        <a:ext cx="2882412" cy="7416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1F251-723D-453D-9689-DD18745FF6DC}">
      <dsp:nvSpPr>
        <dsp:cNvPr id="0" name=""/>
        <dsp:cNvSpPr/>
      </dsp:nvSpPr>
      <dsp:spPr>
        <a:xfrm>
          <a:off x="2546" y="186948"/>
          <a:ext cx="2482364" cy="81106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CR" sz="1600" kern="1200"/>
            <a:t>Los modelos de la ventaja comparativa</a:t>
          </a:r>
        </a:p>
      </dsp:txBody>
      <dsp:txXfrm>
        <a:off x="2546" y="186948"/>
        <a:ext cx="2482364" cy="811060"/>
      </dsp:txXfrm>
    </dsp:sp>
    <dsp:sp modelId="{39DAB145-1A8A-4EEA-8078-9C8C780D8509}">
      <dsp:nvSpPr>
        <dsp:cNvPr id="0" name=""/>
        <dsp:cNvSpPr/>
      </dsp:nvSpPr>
      <dsp:spPr>
        <a:xfrm>
          <a:off x="2546" y="998008"/>
          <a:ext cx="2482364" cy="3207532"/>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CR" sz="1600" kern="1200"/>
            <a:t>partían del supuesto de rendimiento constantes a escala.  (2x1:2)</a:t>
          </a:r>
        </a:p>
      </dsp:txBody>
      <dsp:txXfrm>
        <a:off x="2546" y="998008"/>
        <a:ext cx="2482364" cy="3207532"/>
      </dsp:txXfrm>
    </dsp:sp>
    <dsp:sp modelId="{2983A7AC-47D5-4983-8C21-97498CDCB9DE}">
      <dsp:nvSpPr>
        <dsp:cNvPr id="0" name=""/>
        <dsp:cNvSpPr/>
      </dsp:nvSpPr>
      <dsp:spPr>
        <a:xfrm>
          <a:off x="2832441" y="186948"/>
          <a:ext cx="2482364" cy="81106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CR" sz="1600" kern="1200"/>
            <a:t>Sin embargo, </a:t>
          </a:r>
        </a:p>
      </dsp:txBody>
      <dsp:txXfrm>
        <a:off x="2832441" y="186948"/>
        <a:ext cx="2482364" cy="811060"/>
      </dsp:txXfrm>
    </dsp:sp>
    <dsp:sp modelId="{9ED8527D-0515-46FD-9511-228FC5FCC15B}">
      <dsp:nvSpPr>
        <dsp:cNvPr id="0" name=""/>
        <dsp:cNvSpPr/>
      </dsp:nvSpPr>
      <dsp:spPr>
        <a:xfrm>
          <a:off x="2832441" y="998008"/>
          <a:ext cx="2482364" cy="3207532"/>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CR" sz="1600" kern="1200"/>
            <a:t>muchas industrias se caracterizan por tener </a:t>
          </a:r>
          <a:r>
            <a:rPr lang="es-CR" sz="1600" b="1" kern="1200"/>
            <a:t>economías de escala </a:t>
          </a:r>
          <a:r>
            <a:rPr lang="es-CR" sz="1600" kern="1200"/>
            <a:t>(o rendimientos crecientes) </a:t>
          </a:r>
        </a:p>
        <a:p>
          <a:pPr marL="171450" lvl="1" indent="-171450" algn="l" defTabSz="711200">
            <a:lnSpc>
              <a:spcPct val="90000"/>
            </a:lnSpc>
            <a:spcBef>
              <a:spcPct val="0"/>
            </a:spcBef>
            <a:spcAft>
              <a:spcPct val="15000"/>
            </a:spcAft>
            <a:buChar char="•"/>
          </a:pPr>
          <a:r>
            <a:rPr lang="es-CR" sz="1600" kern="1200"/>
            <a:t>la producción es más eficiente cuanto mayor es la escala a la que se lleva a cabo. </a:t>
          </a:r>
        </a:p>
        <a:p>
          <a:pPr marL="171450" lvl="1" indent="-171450" algn="l" defTabSz="711200">
            <a:lnSpc>
              <a:spcPct val="90000"/>
            </a:lnSpc>
            <a:spcBef>
              <a:spcPct val="0"/>
            </a:spcBef>
            <a:spcAft>
              <a:spcPct val="15000"/>
            </a:spcAft>
            <a:buChar char="•"/>
          </a:pPr>
          <a:r>
            <a:rPr lang="es-CR" sz="1600" kern="1200"/>
            <a:t>la duplicación de los factores de producción de una industria provoca que la producción aumente más del doble.</a:t>
          </a:r>
        </a:p>
      </dsp:txBody>
      <dsp:txXfrm>
        <a:off x="2832441" y="998008"/>
        <a:ext cx="2482364" cy="3207532"/>
      </dsp:txXfrm>
    </dsp:sp>
    <dsp:sp modelId="{8EB01F9F-68B3-46E0-9BA2-CED437D152EB}">
      <dsp:nvSpPr>
        <dsp:cNvPr id="0" name=""/>
        <dsp:cNvSpPr/>
      </dsp:nvSpPr>
      <dsp:spPr>
        <a:xfrm>
          <a:off x="5662337" y="186948"/>
          <a:ext cx="2482364" cy="81106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CR" sz="1600" kern="1200"/>
            <a:t>El comercio internacional desempeña un papel crucial: </a:t>
          </a:r>
        </a:p>
      </dsp:txBody>
      <dsp:txXfrm>
        <a:off x="5662337" y="186948"/>
        <a:ext cx="2482364" cy="811060"/>
      </dsp:txXfrm>
    </dsp:sp>
    <dsp:sp modelId="{77ABE640-E72C-4C4B-AEE1-DFEC8637A996}">
      <dsp:nvSpPr>
        <dsp:cNvPr id="0" name=""/>
        <dsp:cNvSpPr/>
      </dsp:nvSpPr>
      <dsp:spPr>
        <a:xfrm>
          <a:off x="5662337" y="998008"/>
          <a:ext cx="2482364" cy="3207532"/>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CR" sz="1600" kern="1200"/>
            <a:t>posibilita que cada país produzca un restringido rango de bienes </a:t>
          </a:r>
        </a:p>
        <a:p>
          <a:pPr marL="171450" lvl="1" indent="-171450" algn="l" defTabSz="711200">
            <a:lnSpc>
              <a:spcPct val="90000"/>
            </a:lnSpc>
            <a:spcBef>
              <a:spcPct val="0"/>
            </a:spcBef>
            <a:spcAft>
              <a:spcPct val="15000"/>
            </a:spcAft>
            <a:buChar char="•"/>
          </a:pPr>
          <a:r>
            <a:rPr lang="es-CR" sz="1600" kern="1200"/>
            <a:t>y consiga aprovecharlas economías de escala sin sacrificar la variedad en el consumo.</a:t>
          </a:r>
        </a:p>
      </dsp:txBody>
      <dsp:txXfrm>
        <a:off x="5662337" y="998008"/>
        <a:ext cx="2482364" cy="320753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EDB1F-1AA6-4268-93DA-92F6F077D377}">
      <dsp:nvSpPr>
        <dsp:cNvPr id="0" name=""/>
        <dsp:cNvSpPr/>
      </dsp:nvSpPr>
      <dsp:spPr>
        <a:xfrm>
          <a:off x="37" y="40853"/>
          <a:ext cx="3566716" cy="636019"/>
        </a:xfrm>
        <a:prstGeom prst="rect">
          <a:avLst/>
        </a:prstGeom>
        <a:solidFill>
          <a:schemeClr val="tx2">
            <a:lumMod val="65000"/>
            <a:lumOff val="3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s-ES" sz="1700" kern="1200" dirty="0"/>
            <a:t>Si las manufacturas  no fueran un sector de producto diferenciado,</a:t>
          </a:r>
          <a:endParaRPr lang="es-CR" sz="1700" kern="1200" dirty="0"/>
        </a:p>
      </dsp:txBody>
      <dsp:txXfrm>
        <a:off x="37" y="40853"/>
        <a:ext cx="3566716" cy="636019"/>
      </dsp:txXfrm>
    </dsp:sp>
    <dsp:sp modelId="{42F21375-CBEF-4B8C-9085-B441A143B3FF}">
      <dsp:nvSpPr>
        <dsp:cNvPr id="0" name=""/>
        <dsp:cNvSpPr/>
      </dsp:nvSpPr>
      <dsp:spPr>
        <a:xfrm>
          <a:off x="37" y="676872"/>
          <a:ext cx="3566716" cy="1959930"/>
        </a:xfrm>
        <a:prstGeom prst="rect">
          <a:avLst/>
        </a:prstGeom>
        <a:solidFill>
          <a:schemeClr val="bg1">
            <a:lumMod val="9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ES" sz="1700" kern="1200" dirty="0"/>
            <a:t>Debido a que nuestro país es capital-abundante y las manufacturas capital-intensivas,</a:t>
          </a:r>
          <a:endParaRPr lang="es-CR" sz="1700" kern="1200" dirty="0"/>
        </a:p>
        <a:p>
          <a:pPr marL="171450" lvl="1" indent="-171450" algn="l" defTabSz="755650">
            <a:lnSpc>
              <a:spcPct val="90000"/>
            </a:lnSpc>
            <a:spcBef>
              <a:spcPct val="0"/>
            </a:spcBef>
            <a:spcAft>
              <a:spcPct val="15000"/>
            </a:spcAft>
            <a:buChar char="•"/>
          </a:pPr>
          <a:r>
            <a:rPr lang="es-ES" sz="1700" kern="1200" dirty="0"/>
            <a:t> nuestro país tendría una mayor oferta relativa de manufacturas y, por tanto, exportaría manufacturas e importaría alimentos.</a:t>
          </a:r>
          <a:endParaRPr lang="es-CR" sz="1700" kern="1200" dirty="0"/>
        </a:p>
      </dsp:txBody>
      <dsp:txXfrm>
        <a:off x="37" y="676872"/>
        <a:ext cx="3566716" cy="1959930"/>
      </dsp:txXfrm>
    </dsp:sp>
    <dsp:sp modelId="{47770741-4EF1-4034-8934-D53BB256150B}">
      <dsp:nvSpPr>
        <dsp:cNvPr id="0" name=""/>
        <dsp:cNvSpPr/>
      </dsp:nvSpPr>
      <dsp:spPr>
        <a:xfrm>
          <a:off x="4066094" y="40853"/>
          <a:ext cx="3566716" cy="636019"/>
        </a:xfrm>
        <a:prstGeom prst="rect">
          <a:avLst/>
        </a:prstGeom>
        <a:solidFill>
          <a:schemeClr val="accent4">
            <a:lumMod val="50000"/>
            <a:lumOff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s-ES" sz="1700" kern="1200" dirty="0"/>
            <a:t>La longitud de las flechas indica el valor del comercio en cada dirección; </a:t>
          </a:r>
          <a:endParaRPr lang="es-CR" sz="1700" kern="1200" dirty="0"/>
        </a:p>
      </dsp:txBody>
      <dsp:txXfrm>
        <a:off x="4066094" y="40853"/>
        <a:ext cx="3566716" cy="636019"/>
      </dsp:txXfrm>
    </dsp:sp>
    <dsp:sp modelId="{9F537D8D-F26D-4CF4-B3F1-971A2E1AB7E3}">
      <dsp:nvSpPr>
        <dsp:cNvPr id="0" name=""/>
        <dsp:cNvSpPr/>
      </dsp:nvSpPr>
      <dsp:spPr>
        <a:xfrm>
          <a:off x="4066094" y="676872"/>
          <a:ext cx="3566716" cy="1959930"/>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0678" tIns="90678" rIns="120904" bIns="136017" numCol="1" spcCol="1270" anchor="ctr" anchorCtr="0">
          <a:noAutofit/>
        </a:bodyPr>
        <a:lstStyle/>
        <a:p>
          <a:pPr marL="171450" lvl="1" indent="-171450" algn="l" defTabSz="755650">
            <a:lnSpc>
              <a:spcPct val="90000"/>
            </a:lnSpc>
            <a:spcBef>
              <a:spcPct val="0"/>
            </a:spcBef>
            <a:spcAft>
              <a:spcPct val="15000"/>
            </a:spcAft>
            <a:buChar char="•"/>
          </a:pPr>
          <a:r>
            <a:rPr lang="es-ES" sz="1700" kern="1200" dirty="0"/>
            <a:t>Nuestro país exportaría manufacturas por el mismo valor que los alimentos que importaría.</a:t>
          </a:r>
          <a:endParaRPr lang="es-CR" sz="1700" kern="1200" dirty="0"/>
        </a:p>
      </dsp:txBody>
      <dsp:txXfrm>
        <a:off x="4066094" y="676872"/>
        <a:ext cx="3566716" cy="195993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05F41-117A-4862-B60D-048C0DF84C0D}">
      <dsp:nvSpPr>
        <dsp:cNvPr id="0" name=""/>
        <dsp:cNvSpPr/>
      </dsp:nvSpPr>
      <dsp:spPr>
        <a:xfrm>
          <a:off x="2217" y="510878"/>
          <a:ext cx="1272029" cy="1842841"/>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t>Si las manufacturas son un sector de competencia monopolística (los productos de cada empresa se diferencian de las de las demás), </a:t>
          </a:r>
          <a:endParaRPr lang="es-CR" sz="1000" kern="1200" dirty="0"/>
        </a:p>
      </dsp:txBody>
      <dsp:txXfrm>
        <a:off x="39473" y="548134"/>
        <a:ext cx="1197517" cy="1768329"/>
      </dsp:txXfrm>
    </dsp:sp>
    <dsp:sp modelId="{04F487E2-7B68-4866-B360-2E1389436CD0}">
      <dsp:nvSpPr>
        <dsp:cNvPr id="0" name=""/>
        <dsp:cNvSpPr/>
      </dsp:nvSpPr>
      <dsp:spPr>
        <a:xfrm>
          <a:off x="1389893" y="1288897"/>
          <a:ext cx="245170" cy="2868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CR" sz="1200" kern="1200"/>
        </a:p>
      </dsp:txBody>
      <dsp:txXfrm>
        <a:off x="1389893" y="1346258"/>
        <a:ext cx="171619" cy="172081"/>
      </dsp:txXfrm>
    </dsp:sp>
    <dsp:sp modelId="{E51CEF5C-0FAB-4831-860C-1F574E1AD1DD}">
      <dsp:nvSpPr>
        <dsp:cNvPr id="0" name=""/>
        <dsp:cNvSpPr/>
      </dsp:nvSpPr>
      <dsp:spPr>
        <a:xfrm>
          <a:off x="1736832" y="431272"/>
          <a:ext cx="1156464" cy="2002053"/>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a:t>nuestro país será aún un exportador </a:t>
          </a:r>
          <a:r>
            <a:rPr lang="es-ES" sz="1000" i="1" kern="1200"/>
            <a:t>neto</a:t>
          </a:r>
          <a:r>
            <a:rPr lang="es-ES" sz="1000" kern="1200"/>
            <a:t> de manufacturas e importador de alimentos, </a:t>
          </a:r>
          <a:endParaRPr lang="es-CR" sz="1000" kern="1200"/>
        </a:p>
      </dsp:txBody>
      <dsp:txXfrm>
        <a:off x="1770704" y="465144"/>
        <a:ext cx="1088720" cy="1934309"/>
      </dsp:txXfrm>
    </dsp:sp>
    <dsp:sp modelId="{4167964A-CED2-44E5-B1C5-679F8E7ED0C1}">
      <dsp:nvSpPr>
        <dsp:cNvPr id="0" name=""/>
        <dsp:cNvSpPr/>
      </dsp:nvSpPr>
      <dsp:spPr>
        <a:xfrm>
          <a:off x="3008942" y="1288897"/>
          <a:ext cx="245170" cy="2868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CR" sz="1200" kern="1200"/>
        </a:p>
      </dsp:txBody>
      <dsp:txXfrm>
        <a:off x="3008942" y="1346258"/>
        <a:ext cx="171619" cy="172081"/>
      </dsp:txXfrm>
    </dsp:sp>
    <dsp:sp modelId="{143B7021-69D4-4A08-8C42-63F88C564063}">
      <dsp:nvSpPr>
        <dsp:cNvPr id="0" name=""/>
        <dsp:cNvSpPr/>
      </dsp:nvSpPr>
      <dsp:spPr>
        <a:xfrm>
          <a:off x="3355882" y="431272"/>
          <a:ext cx="1156464" cy="2002053"/>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t>sin embargo, las empresas extranjeras del sector manufacturero producirán productos diferentes de las empresas nacionales. </a:t>
          </a:r>
          <a:endParaRPr lang="es-CR" sz="1000" kern="1200" dirty="0"/>
        </a:p>
      </dsp:txBody>
      <dsp:txXfrm>
        <a:off x="3389754" y="465144"/>
        <a:ext cx="1088720" cy="1934309"/>
      </dsp:txXfrm>
    </dsp:sp>
    <dsp:sp modelId="{036DB938-44AC-4E3B-B175-09D8D55DFD79}">
      <dsp:nvSpPr>
        <dsp:cNvPr id="0" name=""/>
        <dsp:cNvSpPr/>
      </dsp:nvSpPr>
      <dsp:spPr>
        <a:xfrm>
          <a:off x="4627992" y="1288897"/>
          <a:ext cx="245170" cy="2868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CR" sz="1200" kern="1200"/>
        </a:p>
      </dsp:txBody>
      <dsp:txXfrm>
        <a:off x="4627992" y="1346258"/>
        <a:ext cx="171619" cy="172081"/>
      </dsp:txXfrm>
    </dsp:sp>
    <dsp:sp modelId="{DEB73826-C305-4E0E-B1AC-C18C5F9A12EE}">
      <dsp:nvSpPr>
        <dsp:cNvPr id="0" name=""/>
        <dsp:cNvSpPr/>
      </dsp:nvSpPr>
      <dsp:spPr>
        <a:xfrm>
          <a:off x="4974931" y="353674"/>
          <a:ext cx="1156464" cy="2157250"/>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kern="1200" dirty="0"/>
            <a:t>Puesto que algunos consumidores nacionales preferirían variedades extranjeras, nuestro país, aunque tenga superávit en el comercio de las manufacturas, importará además de exportar en dicha industria. </a:t>
          </a:r>
          <a:endParaRPr lang="es-CR" sz="900" kern="1200" dirty="0"/>
        </a:p>
      </dsp:txBody>
      <dsp:txXfrm>
        <a:off x="5008803" y="387546"/>
        <a:ext cx="1088720" cy="2089506"/>
      </dsp:txXfrm>
    </dsp:sp>
    <dsp:sp modelId="{56508889-C157-4231-A6B1-C00EA322D21A}">
      <dsp:nvSpPr>
        <dsp:cNvPr id="0" name=""/>
        <dsp:cNvSpPr/>
      </dsp:nvSpPr>
      <dsp:spPr>
        <a:xfrm>
          <a:off x="6247042" y="1288897"/>
          <a:ext cx="245170" cy="2868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CR" sz="1200" kern="1200"/>
        </a:p>
      </dsp:txBody>
      <dsp:txXfrm>
        <a:off x="6247042" y="1346258"/>
        <a:ext cx="171619" cy="172081"/>
      </dsp:txXfrm>
    </dsp:sp>
    <dsp:sp modelId="{F89ED1F1-46E3-45FB-9714-B11E36710692}">
      <dsp:nvSpPr>
        <dsp:cNvPr id="0" name=""/>
        <dsp:cNvSpPr/>
      </dsp:nvSpPr>
      <dsp:spPr>
        <a:xfrm>
          <a:off x="6593981" y="461740"/>
          <a:ext cx="1156464" cy="1941117"/>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t>Si el sector manufacturero es de competencia monopolística, el patrón de comercio será parecido a la de la figura 6-7.</a:t>
          </a:r>
          <a:endParaRPr lang="es-CR" sz="1000" kern="1200" dirty="0"/>
        </a:p>
      </dsp:txBody>
      <dsp:txXfrm>
        <a:off x="6627853" y="495612"/>
        <a:ext cx="1088720" cy="187337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C305A-F555-4AE3-914F-D6C1717A1409}">
      <dsp:nvSpPr>
        <dsp:cNvPr id="0" name=""/>
        <dsp:cNvSpPr/>
      </dsp:nvSpPr>
      <dsp:spPr>
        <a:xfrm>
          <a:off x="0" y="892899"/>
          <a:ext cx="8496944" cy="3398777"/>
        </a:xfrm>
        <a:prstGeom prst="leftRightRibbon">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A1D9D099-449F-46BA-8FBF-456348CAFA96}">
      <dsp:nvSpPr>
        <dsp:cNvPr id="0" name=""/>
        <dsp:cNvSpPr/>
      </dsp:nvSpPr>
      <dsp:spPr>
        <a:xfrm>
          <a:off x="1019633" y="1487685"/>
          <a:ext cx="2803991" cy="166540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2672" rIns="0" bIns="45720" numCol="1" spcCol="1270" anchor="ctr" anchorCtr="0">
          <a:noAutofit/>
        </a:bodyPr>
        <a:lstStyle/>
        <a:p>
          <a:pPr marL="0" lvl="0" indent="0" algn="l" defTabSz="533400">
            <a:lnSpc>
              <a:spcPct val="90000"/>
            </a:lnSpc>
            <a:spcBef>
              <a:spcPct val="0"/>
            </a:spcBef>
            <a:spcAft>
              <a:spcPct val="35000"/>
            </a:spcAft>
            <a:buNone/>
          </a:pPr>
          <a:r>
            <a:rPr lang="es-ES" sz="1200" b="0" kern="1200" cap="none" spc="0" dirty="0">
              <a:ln w="0"/>
              <a:solidFill>
                <a:schemeClr val="tx1"/>
              </a:solidFill>
              <a:effectLst>
                <a:outerShdw blurRad="38100" dist="19050" dir="2700000" algn="tl" rotWithShape="0">
                  <a:schemeClr val="dk1">
                    <a:alpha val="40000"/>
                  </a:schemeClr>
                </a:outerShdw>
              </a:effectLst>
            </a:rPr>
            <a:t>El comercio Interindustrial refleja la ventaja comparativa. </a:t>
          </a:r>
          <a:endParaRPr lang="es-CR" sz="1200" b="0" kern="1200" cap="none" spc="0" dirty="0">
            <a:ln w="0"/>
            <a:solidFill>
              <a:schemeClr val="tx1"/>
            </a:solidFill>
            <a:effectLst>
              <a:outerShdw blurRad="38100" dist="19050" dir="2700000" algn="tl" rotWithShape="0">
                <a:schemeClr val="dk1">
                  <a:alpha val="40000"/>
                </a:schemeClr>
              </a:outerShdw>
            </a:effectLst>
          </a:endParaRPr>
        </a:p>
        <a:p>
          <a:pPr marL="57150" lvl="1" indent="-57150" algn="l" defTabSz="444500">
            <a:lnSpc>
              <a:spcPct val="90000"/>
            </a:lnSpc>
            <a:spcBef>
              <a:spcPct val="0"/>
            </a:spcBef>
            <a:spcAft>
              <a:spcPts val="600"/>
            </a:spcAft>
            <a:buChar char="•"/>
          </a:pPr>
          <a:r>
            <a:rPr lang="es-ES" sz="1000" b="0" kern="1200" cap="none" spc="0" dirty="0">
              <a:ln w="0"/>
              <a:solidFill>
                <a:schemeClr val="tx1"/>
              </a:solidFill>
              <a:effectLst>
                <a:outerShdw blurRad="38100" dist="19050" dir="2700000" algn="tl" rotWithShape="0">
                  <a:schemeClr val="dk1">
                    <a:alpha val="40000"/>
                  </a:schemeClr>
                </a:outerShdw>
              </a:effectLst>
            </a:rPr>
            <a:t>El patrón de comercio Interindustrial es que nuestro país, el país capital-abundante, es exportador neto de manufacturas, capital-intensivas e importador neto de alimentos, trabajo-intensivo. </a:t>
          </a:r>
          <a:endParaRPr lang="es-CR" sz="1000" b="0" kern="1200" cap="none" spc="0" dirty="0">
            <a:ln w="0"/>
            <a:solidFill>
              <a:schemeClr val="tx1"/>
            </a:solidFill>
            <a:effectLst>
              <a:outerShdw blurRad="38100" dist="19050" dir="2700000" algn="tl" rotWithShape="0">
                <a:schemeClr val="dk1">
                  <a:alpha val="40000"/>
                </a:schemeClr>
              </a:outerShdw>
            </a:effectLst>
          </a:endParaRPr>
        </a:p>
        <a:p>
          <a:pPr marL="114300" lvl="2" indent="-57150" algn="l" defTabSz="444500">
            <a:lnSpc>
              <a:spcPct val="90000"/>
            </a:lnSpc>
            <a:spcBef>
              <a:spcPct val="0"/>
            </a:spcBef>
            <a:spcAft>
              <a:spcPct val="15000"/>
            </a:spcAft>
            <a:buChar char="•"/>
          </a:pPr>
          <a:r>
            <a:rPr lang="es-ES" sz="1000" b="0" kern="1200" cap="none" spc="0" dirty="0">
              <a:ln w="0"/>
              <a:solidFill>
                <a:schemeClr val="tx1"/>
              </a:solidFill>
              <a:effectLst>
                <a:outerShdw blurRad="38100" dist="19050" dir="2700000" algn="tl" rotWithShape="0">
                  <a:schemeClr val="dk1">
                    <a:alpha val="40000"/>
                  </a:schemeClr>
                </a:outerShdw>
              </a:effectLst>
            </a:rPr>
            <a:t>Por tanto, la ventaja comparativa continúa explicando una gran parte del comercio.</a:t>
          </a:r>
          <a:endParaRPr lang="es-CR" sz="1000" b="0" kern="1200" cap="none" spc="0" dirty="0">
            <a:ln w="0"/>
            <a:solidFill>
              <a:schemeClr val="tx1"/>
            </a:solidFill>
            <a:effectLst>
              <a:outerShdw blurRad="38100" dist="19050" dir="2700000" algn="tl" rotWithShape="0">
                <a:schemeClr val="dk1">
                  <a:alpha val="40000"/>
                </a:schemeClr>
              </a:outerShdw>
            </a:effectLst>
          </a:endParaRPr>
        </a:p>
      </dsp:txBody>
      <dsp:txXfrm>
        <a:off x="1019633" y="1487685"/>
        <a:ext cx="2803991" cy="1665401"/>
      </dsp:txXfrm>
    </dsp:sp>
    <dsp:sp modelId="{554D70D1-C5E0-4C21-A36F-5148D38B3808}">
      <dsp:nvSpPr>
        <dsp:cNvPr id="0" name=""/>
        <dsp:cNvSpPr/>
      </dsp:nvSpPr>
      <dsp:spPr>
        <a:xfrm>
          <a:off x="4033886" y="2031489"/>
          <a:ext cx="3742979" cy="166540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2672" rIns="0" bIns="45720" numCol="1" spcCol="1270" anchor="ctr" anchorCtr="0">
          <a:noAutofit/>
        </a:bodyPr>
        <a:lstStyle/>
        <a:p>
          <a:pPr marL="0" lvl="0" indent="0" algn="l" defTabSz="533400">
            <a:lnSpc>
              <a:spcPct val="90000"/>
            </a:lnSpc>
            <a:spcBef>
              <a:spcPct val="0"/>
            </a:spcBef>
            <a:spcAft>
              <a:spcPct val="35000"/>
            </a:spcAft>
            <a:buNone/>
          </a:pPr>
          <a:r>
            <a:rPr lang="es-ES" sz="1200" b="0" kern="1200" cap="none" spc="0" dirty="0">
              <a:ln w="0"/>
              <a:solidFill>
                <a:srgbClr val="3399FF"/>
              </a:solidFill>
              <a:effectLst/>
            </a:rPr>
            <a:t>El comercio intraindustrial no refleja ventaja comparativa. </a:t>
          </a:r>
          <a:endParaRPr lang="es-CR" sz="1200" b="0" kern="1200" cap="none" spc="0" dirty="0">
            <a:ln w="0"/>
            <a:solidFill>
              <a:srgbClr val="3399FF"/>
            </a:solidFill>
            <a:effectLst/>
          </a:endParaRPr>
        </a:p>
        <a:p>
          <a:pPr marL="57150" lvl="1" indent="-57150" algn="l" defTabSz="444500">
            <a:lnSpc>
              <a:spcPct val="90000"/>
            </a:lnSpc>
            <a:spcBef>
              <a:spcPct val="0"/>
            </a:spcBef>
            <a:spcAft>
              <a:spcPts val="600"/>
            </a:spcAft>
            <a:buChar char="•"/>
          </a:pPr>
          <a:r>
            <a:rPr lang="es-ES" sz="1000" b="0" kern="1200" cap="none" spc="0" dirty="0">
              <a:ln w="0"/>
              <a:solidFill>
                <a:schemeClr val="accent1"/>
              </a:solidFill>
              <a:effectLst>
                <a:outerShdw blurRad="38100" dist="25400" dir="5400000" algn="ctr" rotWithShape="0">
                  <a:srgbClr val="6E747A">
                    <a:alpha val="43000"/>
                  </a:srgbClr>
                </a:outerShdw>
              </a:effectLst>
            </a:rPr>
            <a:t>Aunque los países tengan una misma relación capital-trabajo global, sus empresas continuarán produciendo productos diferenciados y la demanda de los consumidores de productos producidos en el extranjero continuará generando comercio intraindustrial. </a:t>
          </a:r>
          <a:endParaRPr lang="es-CR" sz="1000" b="0" kern="1200" cap="none" spc="0" dirty="0">
            <a:ln w="0"/>
            <a:solidFill>
              <a:schemeClr val="accent1"/>
            </a:solidFill>
            <a:effectLst>
              <a:outerShdw blurRad="38100" dist="25400" dir="5400000" algn="ctr" rotWithShape="0">
                <a:srgbClr val="6E747A">
                  <a:alpha val="43000"/>
                </a:srgbClr>
              </a:outerShdw>
            </a:effectLst>
          </a:endParaRPr>
        </a:p>
        <a:p>
          <a:pPr marL="114300" lvl="2" indent="-57150" algn="l" defTabSz="444500">
            <a:lnSpc>
              <a:spcPct val="90000"/>
            </a:lnSpc>
            <a:spcBef>
              <a:spcPct val="0"/>
            </a:spcBef>
            <a:spcAft>
              <a:spcPct val="15000"/>
            </a:spcAft>
            <a:buChar char="•"/>
          </a:pPr>
          <a:r>
            <a:rPr lang="es-ES" sz="1000" b="0" kern="1200" cap="none" spc="0">
              <a:ln w="0"/>
              <a:solidFill>
                <a:schemeClr val="accent1"/>
              </a:solidFill>
              <a:effectLst>
                <a:outerShdw blurRad="38100" dist="25400" dir="5400000" algn="ctr" rotWithShape="0">
                  <a:srgbClr val="6E747A">
                    <a:alpha val="43000"/>
                  </a:srgbClr>
                </a:outerShdw>
              </a:effectLst>
            </a:rPr>
            <a:t>Son las economías de escala las que impiden que cada país produzca el rango completo de productos por sí mismo; así pues, las economías de escala pueden llegar a constituir un origen independiente del comercio internacional.</a:t>
          </a:r>
          <a:endParaRPr lang="es-CR" sz="1000" b="0" kern="1200" cap="none" spc="0">
            <a:ln w="0"/>
            <a:solidFill>
              <a:schemeClr val="accent1"/>
            </a:solidFill>
            <a:effectLst>
              <a:outerShdw blurRad="38100" dist="25400" dir="5400000" algn="ctr" rotWithShape="0">
                <a:srgbClr val="6E747A">
                  <a:alpha val="43000"/>
                </a:srgbClr>
              </a:outerShdw>
            </a:effectLst>
          </a:endParaRPr>
        </a:p>
      </dsp:txBody>
      <dsp:txXfrm>
        <a:off x="4033886" y="2031489"/>
        <a:ext cx="3742979" cy="166540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4AC35-B4E3-4ACB-B420-63D4C40BFFC8}">
      <dsp:nvSpPr>
        <dsp:cNvPr id="0" name=""/>
        <dsp:cNvSpPr/>
      </dsp:nvSpPr>
      <dsp:spPr>
        <a:xfrm>
          <a:off x="1944218" y="433513"/>
          <a:ext cx="4248594" cy="4305120"/>
        </a:xfrm>
        <a:prstGeom prst="pie">
          <a:avLst>
            <a:gd name="adj1" fmla="val 16200000"/>
            <a:gd name="adj2" fmla="val 1800000"/>
          </a:avLst>
        </a:prstGeom>
        <a:solidFill>
          <a:schemeClr val="lt1"/>
        </a:solidFill>
        <a:ln w="25400" cap="flat" cmpd="sng" algn="ctr">
          <a:solidFill>
            <a:schemeClr val="dk1"/>
          </a:solidFill>
          <a:prstDash val="solid"/>
        </a:ln>
        <a:effectLst/>
        <a:scene3d>
          <a:camera prst="orthographicFront"/>
          <a:lightRig rig="flat" dir="t"/>
        </a:scene3d>
        <a:sp3d/>
      </dsp:spPr>
      <dsp:style>
        <a:lnRef idx="2">
          <a:schemeClr val="dk1"/>
        </a:lnRef>
        <a:fillRef idx="1">
          <a:schemeClr val="lt1"/>
        </a:fillRef>
        <a:effectRef idx="0">
          <a:schemeClr val="dk1"/>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kumimoji="1" lang="es-CR" sz="1400" b="1" kern="1200" dirty="0"/>
            <a:t>Ganancias adicionales del comercio internacional que superan a las de la ventaja comparativa:  permite a los países beneficiarse de mercados más grandes</a:t>
          </a:r>
          <a:r>
            <a:rPr kumimoji="1" lang="es-CR" sz="1200" b="1" kern="1200" dirty="0"/>
            <a:t>. </a:t>
          </a:r>
          <a:endParaRPr lang="es-CR" sz="1200" kern="1200" dirty="0"/>
        </a:p>
      </dsp:txBody>
      <dsp:txXfrm>
        <a:off x="4254139" y="1227910"/>
        <a:ext cx="1441487" cy="1435040"/>
      </dsp:txXfrm>
    </dsp:sp>
    <dsp:sp modelId="{E44886CC-13BC-4AB7-A600-D64492C60A0F}">
      <dsp:nvSpPr>
        <dsp:cNvPr id="0" name=""/>
        <dsp:cNvSpPr/>
      </dsp:nvSpPr>
      <dsp:spPr>
        <a:xfrm>
          <a:off x="1567035" y="474075"/>
          <a:ext cx="4305120" cy="4305120"/>
        </a:xfrm>
        <a:prstGeom prst="pie">
          <a:avLst>
            <a:gd name="adj1" fmla="val 1800000"/>
            <a:gd name="adj2" fmla="val 900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kumimoji="1" lang="es-CR" sz="1400" b="1" kern="1200" dirty="0"/>
            <a:t>Al producir un menor número de variedades, un país puede producir cada una a mayor escala, con mayor productividad y costes más bajos</a:t>
          </a:r>
          <a:r>
            <a:rPr kumimoji="1" lang="es-CR" sz="1100" b="1" kern="1200" dirty="0"/>
            <a:t>. </a:t>
          </a:r>
          <a:endParaRPr lang="es-CR" sz="1100" kern="1200" dirty="0"/>
        </a:p>
      </dsp:txBody>
      <dsp:txXfrm>
        <a:off x="2745818" y="3190402"/>
        <a:ext cx="1947554" cy="1332537"/>
      </dsp:txXfrm>
    </dsp:sp>
    <dsp:sp modelId="{FD96EEF4-685B-41B6-AB85-67DBA44F62BB}">
      <dsp:nvSpPr>
        <dsp:cNvPr id="0" name=""/>
        <dsp:cNvSpPr/>
      </dsp:nvSpPr>
      <dsp:spPr>
        <a:xfrm>
          <a:off x="1567035" y="474075"/>
          <a:ext cx="4305120" cy="4305120"/>
        </a:xfrm>
        <a:prstGeom prst="pie">
          <a:avLst>
            <a:gd name="adj1" fmla="val 9000000"/>
            <a:gd name="adj2" fmla="val 1620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kumimoji="1" lang="es-CR" sz="1600" b="1" kern="1200" dirty="0"/>
            <a:t>Al mismo tiempo, los consumidores se benefician del aumento de la gama de la que elegir</a:t>
          </a:r>
          <a:r>
            <a:rPr kumimoji="1" lang="es-CR" sz="1100" b="1" kern="1200" dirty="0"/>
            <a:t>. </a:t>
          </a:r>
          <a:endParaRPr lang="es-CR" sz="1100" kern="1200" dirty="0"/>
        </a:p>
      </dsp:txBody>
      <dsp:txXfrm>
        <a:off x="2028298" y="1319724"/>
        <a:ext cx="1460666" cy="143504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865CE9-F2B6-4C46-B182-3AC8808E90C2}">
      <dsp:nvSpPr>
        <dsp:cNvPr id="0" name=""/>
        <dsp:cNvSpPr/>
      </dsp:nvSpPr>
      <dsp:spPr>
        <a:xfrm>
          <a:off x="948" y="0"/>
          <a:ext cx="2466826" cy="4637488"/>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kern="1200"/>
            <a:t>Con economías externas de escala </a:t>
          </a:r>
          <a:endParaRPr lang="es-CR" sz="2800" kern="1200"/>
        </a:p>
      </dsp:txBody>
      <dsp:txXfrm>
        <a:off x="948" y="0"/>
        <a:ext cx="2466826" cy="1391246"/>
      </dsp:txXfrm>
    </dsp:sp>
    <dsp:sp modelId="{A42F1933-F848-42AC-92C6-52325E0A57C9}">
      <dsp:nvSpPr>
        <dsp:cNvPr id="0" name=""/>
        <dsp:cNvSpPr/>
      </dsp:nvSpPr>
      <dsp:spPr>
        <a:xfrm>
          <a:off x="247631" y="1392605"/>
          <a:ext cx="1973460" cy="1398266"/>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s-ES" sz="1300" kern="1200"/>
            <a:t>un país que tiene gran producción en alguna industria tendera,</a:t>
          </a:r>
          <a:r>
            <a:rPr lang="es-ES" sz="1300" b="1" u="sng" kern="1200"/>
            <a:t> </a:t>
          </a:r>
          <a:r>
            <a:rPr lang="es-ES" sz="1300" i="1" kern="1200"/>
            <a:t>ceteris paribus</a:t>
          </a:r>
          <a:r>
            <a:rPr lang="es-ES" sz="1300" kern="1200"/>
            <a:t>, a tener bajos costes de producción de ese bien. </a:t>
          </a:r>
          <a:endParaRPr lang="es-CR" sz="1300" kern="1200"/>
        </a:p>
      </dsp:txBody>
      <dsp:txXfrm>
        <a:off x="288585" y="1433559"/>
        <a:ext cx="1891552" cy="1316358"/>
      </dsp:txXfrm>
    </dsp:sp>
    <dsp:sp modelId="{D707AB9F-1902-41A2-ADC4-3B7A0F3ADE75}">
      <dsp:nvSpPr>
        <dsp:cNvPr id="0" name=""/>
        <dsp:cNvSpPr/>
      </dsp:nvSpPr>
      <dsp:spPr>
        <a:xfrm>
          <a:off x="247631" y="3005988"/>
          <a:ext cx="1973460" cy="1398266"/>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s-ES" sz="1300" kern="1200" dirty="0"/>
            <a:t>Circularidad obvia: un país que puede producir un bien más barato también tenderá a producir mucha cantidad de dicho bien.</a:t>
          </a:r>
          <a:endParaRPr lang="es-CR" sz="1300" kern="1200" dirty="0"/>
        </a:p>
      </dsp:txBody>
      <dsp:txXfrm>
        <a:off x="288585" y="3046942"/>
        <a:ext cx="1891552" cy="1316358"/>
      </dsp:txXfrm>
    </dsp:sp>
    <dsp:sp modelId="{FE140305-4B28-4C66-BDA2-6F7F0E0521AB}">
      <dsp:nvSpPr>
        <dsp:cNvPr id="0" name=""/>
        <dsp:cNvSpPr/>
      </dsp:nvSpPr>
      <dsp:spPr>
        <a:xfrm>
          <a:off x="2652786" y="0"/>
          <a:ext cx="2466826" cy="4637488"/>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kern="1200" dirty="0"/>
            <a:t>Fuertes economías externas </a:t>
          </a:r>
          <a:endParaRPr lang="es-CR" sz="2800" kern="1200" dirty="0"/>
        </a:p>
      </dsp:txBody>
      <dsp:txXfrm>
        <a:off x="2652786" y="0"/>
        <a:ext cx="2466826" cy="1391246"/>
      </dsp:txXfrm>
    </dsp:sp>
    <dsp:sp modelId="{53FF8D82-50D3-4288-B55F-DF6579A47903}">
      <dsp:nvSpPr>
        <dsp:cNvPr id="0" name=""/>
        <dsp:cNvSpPr/>
      </dsp:nvSpPr>
      <dsp:spPr>
        <a:xfrm>
          <a:off x="2899469" y="1392605"/>
          <a:ext cx="1973460" cy="1398266"/>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s-ES" sz="1300" kern="1200"/>
            <a:t>tienden a confirmar la existencia de patrones de comercio intraindustrial, cualesquiera que sean sus fuentes originarias: </a:t>
          </a:r>
          <a:endParaRPr lang="es-CR" sz="1300" kern="1200"/>
        </a:p>
      </dsp:txBody>
      <dsp:txXfrm>
        <a:off x="2940423" y="1433559"/>
        <a:ext cx="1891552" cy="1316358"/>
      </dsp:txXfrm>
    </dsp:sp>
    <dsp:sp modelId="{147ADF0A-EB85-4F0D-800E-B2373D5540FC}">
      <dsp:nvSpPr>
        <dsp:cNvPr id="0" name=""/>
        <dsp:cNvSpPr/>
      </dsp:nvSpPr>
      <dsp:spPr>
        <a:xfrm>
          <a:off x="2899469" y="3005988"/>
          <a:ext cx="1973460" cy="1398266"/>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s-ES" sz="1300" kern="1200"/>
            <a:t>países que, por cualquier razón, comienzan como grandes productores en ciertas industrias, tienden a continuar siendo grandes productores. </a:t>
          </a:r>
          <a:endParaRPr lang="es-CR" sz="1300" kern="1200"/>
        </a:p>
      </dsp:txBody>
      <dsp:txXfrm>
        <a:off x="2940423" y="3046942"/>
        <a:ext cx="1891552" cy="1316358"/>
      </dsp:txXfrm>
    </dsp:sp>
    <dsp:sp modelId="{2C238D8F-D9CB-481A-850B-2369FC262E68}">
      <dsp:nvSpPr>
        <dsp:cNvPr id="0" name=""/>
        <dsp:cNvSpPr/>
      </dsp:nvSpPr>
      <dsp:spPr>
        <a:xfrm>
          <a:off x="5304625" y="0"/>
          <a:ext cx="2466826" cy="4637488"/>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kern="1200" dirty="0"/>
            <a:t>Ello es así aunque</a:t>
          </a:r>
        </a:p>
      </dsp:txBody>
      <dsp:txXfrm>
        <a:off x="5304625" y="0"/>
        <a:ext cx="2466826" cy="1391246"/>
      </dsp:txXfrm>
    </dsp:sp>
    <dsp:sp modelId="{55486656-0E76-4E4D-861E-7466D874BE47}">
      <dsp:nvSpPr>
        <dsp:cNvPr id="0" name=""/>
        <dsp:cNvSpPr/>
      </dsp:nvSpPr>
      <dsp:spPr>
        <a:xfrm>
          <a:off x="5551307" y="1391246"/>
          <a:ext cx="1973460" cy="3014367"/>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s-ES" sz="1300" kern="1200"/>
            <a:t>algún otro país pudiera producir potencialmente los bienes más baratos.</a:t>
          </a:r>
          <a:endParaRPr lang="es-CR" sz="1300" kern="1200" dirty="0"/>
        </a:p>
      </dsp:txBody>
      <dsp:txXfrm>
        <a:off x="5609108" y="1449047"/>
        <a:ext cx="1857858" cy="289876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88AA0-DC11-4060-9679-4CCC41AD6FA7}">
      <dsp:nvSpPr>
        <dsp:cNvPr id="0" name=""/>
        <dsp:cNvSpPr/>
      </dsp:nvSpPr>
      <dsp:spPr>
        <a:xfrm>
          <a:off x="0" y="0"/>
          <a:ext cx="1911102" cy="1911102"/>
        </a:xfrm>
        <a:prstGeom prst="pie">
          <a:avLst>
            <a:gd name="adj1" fmla="val 5400000"/>
            <a:gd name="adj2" fmla="val 1620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384A21A-498D-4F05-8588-81B01156F792}">
      <dsp:nvSpPr>
        <dsp:cNvPr id="0" name=""/>
        <dsp:cNvSpPr/>
      </dsp:nvSpPr>
      <dsp:spPr>
        <a:xfrm>
          <a:off x="955551" y="0"/>
          <a:ext cx="5605377" cy="191110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R" sz="2400" kern="1200" dirty="0"/>
            <a:t>Los países desarrollados comercian principalmente entre sí porque:</a:t>
          </a:r>
        </a:p>
      </dsp:txBody>
      <dsp:txXfrm>
        <a:off x="955551" y="0"/>
        <a:ext cx="2802688" cy="1911102"/>
      </dsp:txXfrm>
    </dsp:sp>
    <dsp:sp modelId="{4F7A7890-26D5-4931-B1C9-D03B9EC74C28}">
      <dsp:nvSpPr>
        <dsp:cNvPr id="0" name=""/>
        <dsp:cNvSpPr/>
      </dsp:nvSpPr>
      <dsp:spPr>
        <a:xfrm>
          <a:off x="3758239" y="0"/>
          <a:ext cx="2802688" cy="1911102"/>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s-CR" sz="1700" kern="1200" dirty="0"/>
            <a:t>Producen y consumen más.</a:t>
          </a:r>
        </a:p>
        <a:p>
          <a:pPr marL="171450" lvl="1" indent="-171450" algn="l" defTabSz="755650">
            <a:lnSpc>
              <a:spcPct val="90000"/>
            </a:lnSpc>
            <a:spcBef>
              <a:spcPct val="0"/>
            </a:spcBef>
            <a:spcAft>
              <a:spcPct val="15000"/>
            </a:spcAft>
            <a:buChar char="•"/>
          </a:pPr>
          <a:r>
            <a:rPr lang="es-CR" sz="1700" kern="1200" dirty="0"/>
            <a:t>Hacen hincapié en los adelantos tecnológicos en diferentes sectores industriales.</a:t>
          </a:r>
        </a:p>
        <a:p>
          <a:pPr marL="171450" lvl="1" indent="-171450" algn="l" defTabSz="755650">
            <a:lnSpc>
              <a:spcPct val="90000"/>
            </a:lnSpc>
            <a:spcBef>
              <a:spcPct val="0"/>
            </a:spcBef>
            <a:spcAft>
              <a:spcPct val="15000"/>
            </a:spcAft>
            <a:buChar char="•"/>
          </a:pPr>
          <a:r>
            <a:rPr lang="es-CR" sz="1700" kern="1200" dirty="0"/>
            <a:t>Producen productos y servicios diferenciados.</a:t>
          </a:r>
        </a:p>
      </dsp:txBody>
      <dsp:txXfrm>
        <a:off x="3758239" y="0"/>
        <a:ext cx="2802688" cy="191110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48718-F178-49F2-B53B-D96E40EF12E7}">
      <dsp:nvSpPr>
        <dsp:cNvPr id="0" name=""/>
        <dsp:cNvSpPr/>
      </dsp:nvSpPr>
      <dsp:spPr>
        <a:xfrm>
          <a:off x="0" y="298551"/>
          <a:ext cx="4239395" cy="1127295"/>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R" sz="1600" kern="1200" dirty="0"/>
            <a:t>La existencia de las cuatro condiciones favorables no garantiza que una industria se desarrollará en un  determinado lugar. </a:t>
          </a:r>
        </a:p>
      </dsp:txBody>
      <dsp:txXfrm>
        <a:off x="55030" y="353581"/>
        <a:ext cx="4129335" cy="1017235"/>
      </dsp:txXfrm>
    </dsp:sp>
    <dsp:sp modelId="{5A8456A1-C065-4A87-A897-064089AC0838}">
      <dsp:nvSpPr>
        <dsp:cNvPr id="0" name=""/>
        <dsp:cNvSpPr/>
      </dsp:nvSpPr>
      <dsp:spPr>
        <a:xfrm>
          <a:off x="0" y="1425846"/>
          <a:ext cx="4239395" cy="198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601"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s-CR" sz="1200" kern="1200"/>
            <a:t>Los empresarios pueden enfrentar condiciones favorables para  líneas de negocios  muy diversas.  </a:t>
          </a:r>
        </a:p>
        <a:p>
          <a:pPr marL="228600" lvl="2" indent="-114300" algn="l" defTabSz="533400">
            <a:lnSpc>
              <a:spcPct val="90000"/>
            </a:lnSpc>
            <a:spcBef>
              <a:spcPct val="0"/>
            </a:spcBef>
            <a:spcAft>
              <a:spcPct val="20000"/>
            </a:spcAft>
            <a:buChar char="•"/>
          </a:pPr>
          <a:r>
            <a:rPr lang="es-CR" sz="1200" kern="1200" dirty="0"/>
            <a:t>La teoría de la ventaja comparativa  sostiene que las  imitaciones de recursos pueden ocasionar que las empresas de un  país eviten  competir en algunas industrias aunque pueda existir una ventaja absoluta.  </a:t>
          </a:r>
        </a:p>
        <a:p>
          <a:pPr marL="228600" lvl="2" indent="-114300" algn="l" defTabSz="533400">
            <a:lnSpc>
              <a:spcPct val="90000"/>
            </a:lnSpc>
            <a:spcBef>
              <a:spcPct val="0"/>
            </a:spcBef>
            <a:spcAft>
              <a:spcPct val="20000"/>
            </a:spcAft>
            <a:buChar char="•"/>
          </a:pPr>
          <a:r>
            <a:rPr lang="es-CR" sz="1200" kern="1200" dirty="0"/>
            <a:t>Por  ejemplo, las condiciones en Suiza eran propicias para que  participaran en la industria de las computadoras  personales.  Sin embargo, las prefirieron proteger sus posiciones  Globales en líneas de productos como relojes e instrumentos científicos. </a:t>
          </a:r>
        </a:p>
      </dsp:txBody>
      <dsp:txXfrm>
        <a:off x="0" y="1425846"/>
        <a:ext cx="4239395" cy="1987200"/>
      </dsp:txXfrm>
    </dsp:sp>
    <dsp:sp modelId="{B5F31791-8DD3-428B-8BED-F7F8C1576FDB}">
      <dsp:nvSpPr>
        <dsp:cNvPr id="0" name=""/>
        <dsp:cNvSpPr/>
      </dsp:nvSpPr>
      <dsp:spPr>
        <a:xfrm>
          <a:off x="0" y="3413047"/>
          <a:ext cx="4239395" cy="1127295"/>
        </a:xfrm>
        <a:prstGeom prst="roundRect">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R" sz="1600" kern="1200" dirty="0"/>
            <a:t>Una  segunda limitación tiene que ver con la habilidad creciente de las empresas para obtener información de mercado,  factores de producción y abastecimientos del  extranjero.</a:t>
          </a:r>
        </a:p>
      </dsp:txBody>
      <dsp:txXfrm>
        <a:off x="55030" y="3468077"/>
        <a:ext cx="4129335" cy="10172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2A0F5-1F6F-4743-9F2B-9C22E01EAA27}">
      <dsp:nvSpPr>
        <dsp:cNvPr id="0" name=""/>
        <dsp:cNvSpPr/>
      </dsp:nvSpPr>
      <dsp:spPr>
        <a:xfrm>
          <a:off x="1512166" y="2179"/>
          <a:ext cx="2808315" cy="14387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s-ES" sz="1600" kern="1200" dirty="0"/>
            <a:t>Las diferencias comerciales entre países están determinadas por su competitividad en la producción de bienes, </a:t>
          </a:r>
          <a:endParaRPr lang="es-CR" sz="1600" kern="1200" dirty="0"/>
        </a:p>
      </dsp:txBody>
      <dsp:txXfrm>
        <a:off x="1582400" y="72413"/>
        <a:ext cx="2667847" cy="1298285"/>
      </dsp:txXfrm>
    </dsp:sp>
    <dsp:sp modelId="{7DDA30AA-7F8A-442A-AABC-88440A98159C}">
      <dsp:nvSpPr>
        <dsp:cNvPr id="0" name=""/>
        <dsp:cNvSpPr/>
      </dsp:nvSpPr>
      <dsp:spPr>
        <a:xfrm>
          <a:off x="1512166" y="1512871"/>
          <a:ext cx="2808315" cy="14387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rtl="0">
            <a:lnSpc>
              <a:spcPct val="90000"/>
            </a:lnSpc>
            <a:spcBef>
              <a:spcPct val="0"/>
            </a:spcBef>
            <a:spcAft>
              <a:spcPct val="35000"/>
            </a:spcAft>
            <a:buNone/>
          </a:pPr>
          <a:r>
            <a:rPr lang="es-ES" sz="1500" kern="1200" dirty="0"/>
            <a:t>lo cual está determinado por la productividad de los insumos utilizados en la producción proceso. </a:t>
          </a:r>
          <a:endParaRPr lang="es-CR" sz="1500" kern="1200" dirty="0"/>
        </a:p>
      </dsp:txBody>
      <dsp:txXfrm>
        <a:off x="1582400" y="1583105"/>
        <a:ext cx="2667847" cy="1298285"/>
      </dsp:txXfrm>
    </dsp:sp>
    <dsp:sp modelId="{9716E63C-161B-4229-A6FC-4EC60B09A405}">
      <dsp:nvSpPr>
        <dsp:cNvPr id="0" name=""/>
        <dsp:cNvSpPr/>
      </dsp:nvSpPr>
      <dsp:spPr>
        <a:xfrm>
          <a:off x="1512166" y="3023562"/>
          <a:ext cx="2808315" cy="14387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rtl="0">
            <a:lnSpc>
              <a:spcPct val="90000"/>
            </a:lnSpc>
            <a:spcBef>
              <a:spcPct val="0"/>
            </a:spcBef>
            <a:spcAft>
              <a:spcPct val="35000"/>
            </a:spcAft>
            <a:buNone/>
          </a:pPr>
          <a:r>
            <a:rPr lang="es-ES" sz="1500" kern="1200" dirty="0"/>
            <a:t>Las teorías comerciales tratan de explicar cómo esta competitividad se produce. </a:t>
          </a:r>
          <a:endParaRPr lang="es-CR" sz="1500" kern="1200" dirty="0"/>
        </a:p>
      </dsp:txBody>
      <dsp:txXfrm>
        <a:off x="1582400" y="3093796"/>
        <a:ext cx="2667847" cy="12982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1452F-C009-4C4D-B041-3D70EAC537FB}">
      <dsp:nvSpPr>
        <dsp:cNvPr id="0" name=""/>
        <dsp:cNvSpPr/>
      </dsp:nvSpPr>
      <dsp:spPr>
        <a:xfrm>
          <a:off x="0" y="161888"/>
          <a:ext cx="2458616" cy="91091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CR" sz="1400" kern="1200" dirty="0"/>
            <a:t>La teoría de comercio ayuda a los gerentes y autoridades gubernamentales a centrarse en estas  preguntas: </a:t>
          </a:r>
        </a:p>
      </dsp:txBody>
      <dsp:txXfrm>
        <a:off x="0" y="161888"/>
        <a:ext cx="2458616" cy="910915"/>
      </dsp:txXfrm>
    </dsp:sp>
    <dsp:sp modelId="{2B4AC24E-8FB0-4000-A81E-8710E253F10A}">
      <dsp:nvSpPr>
        <dsp:cNvPr id="0" name=""/>
        <dsp:cNvSpPr/>
      </dsp:nvSpPr>
      <dsp:spPr>
        <a:xfrm>
          <a:off x="0" y="1072804"/>
          <a:ext cx="2458616" cy="1460339"/>
        </a:xfrm>
        <a:prstGeom prst="rect">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CR" sz="1400" kern="1200" dirty="0"/>
            <a:t> ¿Qué productos debemos  importar y exportar?  </a:t>
          </a:r>
        </a:p>
        <a:p>
          <a:pPr marL="114300" lvl="1" indent="-114300" algn="l" defTabSz="622300">
            <a:lnSpc>
              <a:spcPct val="90000"/>
            </a:lnSpc>
            <a:spcBef>
              <a:spcPct val="0"/>
            </a:spcBef>
            <a:spcAft>
              <a:spcPct val="15000"/>
            </a:spcAft>
            <a:buChar char="•"/>
          </a:pPr>
          <a:r>
            <a:rPr lang="es-CR" sz="1400" kern="1200" dirty="0"/>
            <a:t> ¿Cuánto debemos comerciar?</a:t>
          </a:r>
        </a:p>
        <a:p>
          <a:pPr marL="114300" lvl="1" indent="-114300" algn="l" defTabSz="622300">
            <a:lnSpc>
              <a:spcPct val="90000"/>
            </a:lnSpc>
            <a:spcBef>
              <a:spcPct val="0"/>
            </a:spcBef>
            <a:spcAft>
              <a:spcPct val="15000"/>
            </a:spcAft>
            <a:buChar char="•"/>
          </a:pPr>
          <a:r>
            <a:rPr lang="es-CR" sz="1400" kern="1200" dirty="0"/>
            <a:t> ¿Con quiénes debemos comerciar?</a:t>
          </a:r>
        </a:p>
      </dsp:txBody>
      <dsp:txXfrm>
        <a:off x="0" y="1072804"/>
        <a:ext cx="2458616" cy="14603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2BB53-B661-4777-B014-BFEADC05E154}">
      <dsp:nvSpPr>
        <dsp:cNvPr id="0" name=""/>
        <dsp:cNvSpPr/>
      </dsp:nvSpPr>
      <dsp:spPr>
        <a:xfrm>
          <a:off x="6315" y="123947"/>
          <a:ext cx="2844245" cy="652437"/>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CR" sz="1800" kern="1200" dirty="0"/>
            <a:t>Smith </a:t>
          </a:r>
        </a:p>
      </dsp:txBody>
      <dsp:txXfrm>
        <a:off x="6315" y="123947"/>
        <a:ext cx="2844245" cy="652437"/>
      </dsp:txXfrm>
    </dsp:sp>
    <dsp:sp modelId="{B7C141F7-1409-4073-A366-82720ED9C517}">
      <dsp:nvSpPr>
        <dsp:cNvPr id="0" name=""/>
        <dsp:cNvSpPr/>
      </dsp:nvSpPr>
      <dsp:spPr>
        <a:xfrm>
          <a:off x="29" y="821918"/>
          <a:ext cx="2844245" cy="2096493"/>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s-CR" sz="1300" kern="1200" dirty="0"/>
            <a:t>Si el comercio no estuviera restringido, cada país se especializaría en los  productos que le dieran una ventaja competitiva.</a:t>
          </a:r>
        </a:p>
        <a:p>
          <a:pPr marL="114300" lvl="1" indent="-114300" algn="l" defTabSz="577850">
            <a:lnSpc>
              <a:spcPct val="90000"/>
            </a:lnSpc>
            <a:spcBef>
              <a:spcPct val="0"/>
            </a:spcBef>
            <a:spcAft>
              <a:spcPct val="15000"/>
            </a:spcAft>
            <a:buChar char="•"/>
          </a:pPr>
          <a:r>
            <a:rPr lang="es-CR" sz="1300" kern="1200" dirty="0"/>
            <a:t>Los recursos de cada país se desplazarían  a las  industrias eficientes porque el país no competiría en las ineficientes. </a:t>
          </a:r>
        </a:p>
      </dsp:txBody>
      <dsp:txXfrm>
        <a:off x="29" y="821918"/>
        <a:ext cx="2844245" cy="2096493"/>
      </dsp:txXfrm>
    </dsp:sp>
    <dsp:sp modelId="{3D726381-95E4-4F85-B876-C430BC5FBAD3}">
      <dsp:nvSpPr>
        <dsp:cNvPr id="0" name=""/>
        <dsp:cNvSpPr/>
      </dsp:nvSpPr>
      <dsp:spPr>
        <a:xfrm>
          <a:off x="3242469" y="169481"/>
          <a:ext cx="2844245" cy="652437"/>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s-CR" sz="1300" kern="1200" dirty="0"/>
            <a:t>Por medio de la especialización, los países podrían aumentar su eficiencia debido a :  </a:t>
          </a:r>
        </a:p>
      </dsp:txBody>
      <dsp:txXfrm>
        <a:off x="3242469" y="169481"/>
        <a:ext cx="2844245" cy="652437"/>
      </dsp:txXfrm>
    </dsp:sp>
    <dsp:sp modelId="{FDBF2E76-CE9A-4F00-ABD5-60AC9E6592F0}">
      <dsp:nvSpPr>
        <dsp:cNvPr id="0" name=""/>
        <dsp:cNvSpPr/>
      </dsp:nvSpPr>
      <dsp:spPr>
        <a:xfrm>
          <a:off x="3242469" y="821918"/>
          <a:ext cx="2844245" cy="2096493"/>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s-CR" sz="1300" kern="1200" dirty="0"/>
            <a:t>La mano de obra adquiriría mayor destreza mediante la repetición de las tareas. </a:t>
          </a:r>
        </a:p>
        <a:p>
          <a:pPr marL="114300" lvl="1" indent="-114300" algn="l" defTabSz="577850">
            <a:lnSpc>
              <a:spcPct val="90000"/>
            </a:lnSpc>
            <a:spcBef>
              <a:spcPct val="0"/>
            </a:spcBef>
            <a:spcAft>
              <a:spcPct val="15000"/>
            </a:spcAft>
            <a:buChar char="•"/>
          </a:pPr>
          <a:r>
            <a:rPr lang="es-CR" sz="1300" kern="1200" dirty="0"/>
            <a:t>Los trabajadores no perderían tiempo en cambiar de la producción de un tipo de producto a otro. </a:t>
          </a:r>
        </a:p>
        <a:p>
          <a:pPr marL="114300" lvl="1" indent="-114300" algn="l" defTabSz="577850">
            <a:lnSpc>
              <a:spcPct val="90000"/>
            </a:lnSpc>
            <a:spcBef>
              <a:spcPct val="0"/>
            </a:spcBef>
            <a:spcAft>
              <a:spcPct val="15000"/>
            </a:spcAft>
            <a:buChar char="•"/>
          </a:pPr>
          <a:r>
            <a:rPr lang="es-CR" sz="1300" kern="1200" dirty="0"/>
            <a:t>Las largas series de producción proporcionarían incentivos para el desarrollo de métodos de  trabajo más eficaces.</a:t>
          </a:r>
        </a:p>
      </dsp:txBody>
      <dsp:txXfrm>
        <a:off x="3242469" y="821918"/>
        <a:ext cx="2844245" cy="20964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0D14E-27A4-454C-9DB6-21405CF584B1}">
      <dsp:nvSpPr>
        <dsp:cNvPr id="0" name=""/>
        <dsp:cNvSpPr/>
      </dsp:nvSpPr>
      <dsp:spPr>
        <a:xfrm rot="5400000">
          <a:off x="4493890" y="-1834135"/>
          <a:ext cx="720064" cy="456839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CR" sz="1300" kern="1200" dirty="0"/>
            <a:t>ventaja natural para elaborar un producto debido a sus condiciones climatológicas, el acceso a ciertos recursos naturales o la disponibilidad de determinadas fuerzas laborales.</a:t>
          </a:r>
        </a:p>
      </dsp:txBody>
      <dsp:txXfrm rot="-5400000">
        <a:off x="2569724" y="125182"/>
        <a:ext cx="4533246" cy="649762"/>
      </dsp:txXfrm>
    </dsp:sp>
    <dsp:sp modelId="{B9DB5471-9F48-4607-A087-3195ED2F6C80}">
      <dsp:nvSpPr>
        <dsp:cNvPr id="0" name=""/>
        <dsp:cNvSpPr/>
      </dsp:nvSpPr>
      <dsp:spPr>
        <a:xfrm>
          <a:off x="0" y="22"/>
          <a:ext cx="2569723" cy="900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s-CR" sz="2500" kern="1200" dirty="0"/>
            <a:t>Ventaja natural </a:t>
          </a:r>
        </a:p>
      </dsp:txBody>
      <dsp:txXfrm>
        <a:off x="43938" y="43960"/>
        <a:ext cx="2481847" cy="812204"/>
      </dsp:txXfrm>
    </dsp:sp>
    <dsp:sp modelId="{9EAD0233-DE87-4053-B526-BEC9A8C0C747}">
      <dsp:nvSpPr>
        <dsp:cNvPr id="0" name=""/>
        <dsp:cNvSpPr/>
      </dsp:nvSpPr>
      <dsp:spPr>
        <a:xfrm rot="5400000">
          <a:off x="4493890" y="-889051"/>
          <a:ext cx="720064" cy="456839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CR" sz="1300" kern="1200" dirty="0"/>
            <a:t>Los países que producen bienes manufacturados y servicios de manera competitiva tienen una ventaja adquirida, generalmente en la tecnología del producto o del proceso</a:t>
          </a:r>
        </a:p>
      </dsp:txBody>
      <dsp:txXfrm rot="-5400000">
        <a:off x="2569724" y="1070266"/>
        <a:ext cx="4533246" cy="649762"/>
      </dsp:txXfrm>
    </dsp:sp>
    <dsp:sp modelId="{F1DACACC-F44D-42DF-9871-9C1BCC11645C}">
      <dsp:nvSpPr>
        <dsp:cNvPr id="0" name=""/>
        <dsp:cNvSpPr/>
      </dsp:nvSpPr>
      <dsp:spPr>
        <a:xfrm>
          <a:off x="0" y="945107"/>
          <a:ext cx="2569723" cy="900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s-CR" sz="2500" kern="1200"/>
            <a:t>Ventaja adquirida </a:t>
          </a:r>
        </a:p>
      </dsp:txBody>
      <dsp:txXfrm>
        <a:off x="43938" y="989045"/>
        <a:ext cx="2481847" cy="8122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40826-537C-448D-B7CD-B0A065B5AF38}">
      <dsp:nvSpPr>
        <dsp:cNvPr id="0" name=""/>
        <dsp:cNvSpPr/>
      </dsp:nvSpPr>
      <dsp:spPr>
        <a:xfrm>
          <a:off x="3203497" y="-85"/>
          <a:ext cx="2181047" cy="1819313"/>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kumimoji="1" lang="es-CR" sz="1600" kern="1200" dirty="0"/>
            <a:t>Frente a los mercantilistas levanta la </a:t>
          </a:r>
          <a:r>
            <a:rPr kumimoji="1" lang="es-CR" sz="1600" u="sng" kern="1200" dirty="0"/>
            <a:t>diferencia conceptual entre atesoramiento y riqueza</a:t>
          </a:r>
          <a:r>
            <a:rPr kumimoji="1" lang="es-CR" sz="1400" kern="1200" dirty="0"/>
            <a:t>.</a:t>
          </a:r>
          <a:endParaRPr lang="es-CR" sz="1400" kern="1200" dirty="0"/>
        </a:p>
      </dsp:txBody>
      <dsp:txXfrm>
        <a:off x="3522904" y="266347"/>
        <a:ext cx="1542233" cy="1286449"/>
      </dsp:txXfrm>
    </dsp:sp>
    <dsp:sp modelId="{1FD4CF0A-F98D-4D55-949B-5E34DCE1BD26}">
      <dsp:nvSpPr>
        <dsp:cNvPr id="0" name=""/>
        <dsp:cNvSpPr/>
      </dsp:nvSpPr>
      <dsp:spPr>
        <a:xfrm rot="2700000">
          <a:off x="5029248" y="1462524"/>
          <a:ext cx="249470" cy="6140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5040208" y="1558868"/>
        <a:ext cx="174629" cy="368410"/>
      </dsp:txXfrm>
    </dsp:sp>
    <dsp:sp modelId="{FAE1BB98-7549-4265-A59F-769143E24552}">
      <dsp:nvSpPr>
        <dsp:cNvPr id="0" name=""/>
        <dsp:cNvSpPr/>
      </dsp:nvSpPr>
      <dsp:spPr>
        <a:xfrm>
          <a:off x="4787915" y="1687533"/>
          <a:ext cx="2872204" cy="2304069"/>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kumimoji="1" lang="es-CR" sz="1600" u="sng" kern="1200" dirty="0"/>
            <a:t>El comercio aporta riqueza </a:t>
          </a:r>
          <a:r>
            <a:rPr kumimoji="1" lang="es-CR" sz="1600" kern="1200" dirty="0"/>
            <a:t>a un país a partir del principio de </a:t>
          </a:r>
          <a:r>
            <a:rPr kumimoji="1" lang="es-CR" sz="1600" u="sng" kern="1200" dirty="0"/>
            <a:t>especialización</a:t>
          </a:r>
          <a:r>
            <a:rPr kumimoji="1" lang="es-CR" sz="1600" kern="1200" dirty="0"/>
            <a:t>, por lo tanto es partidario de la no interferencia al comercio.</a:t>
          </a:r>
          <a:endParaRPr lang="es-CR" sz="1600" kern="1200" dirty="0"/>
        </a:p>
      </dsp:txBody>
      <dsp:txXfrm>
        <a:off x="5208540" y="2024956"/>
        <a:ext cx="2030954" cy="1629223"/>
      </dsp:txXfrm>
    </dsp:sp>
    <dsp:sp modelId="{CF4EE739-4772-422A-B3BF-B9949D07B8A9}">
      <dsp:nvSpPr>
        <dsp:cNvPr id="0" name=""/>
        <dsp:cNvSpPr/>
      </dsp:nvSpPr>
      <dsp:spPr>
        <a:xfrm rot="8100000">
          <a:off x="5001503" y="3613891"/>
          <a:ext cx="282362" cy="6140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10800000">
        <a:off x="5073807" y="3706746"/>
        <a:ext cx="197653" cy="368410"/>
      </dsp:txXfrm>
    </dsp:sp>
    <dsp:sp modelId="{9BCC4823-2B2C-464C-B945-A5933B1E240E}">
      <dsp:nvSpPr>
        <dsp:cNvPr id="0" name=""/>
        <dsp:cNvSpPr/>
      </dsp:nvSpPr>
      <dsp:spPr>
        <a:xfrm>
          <a:off x="3353053" y="3858179"/>
          <a:ext cx="1881934" cy="1822769"/>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kumimoji="1" lang="es-CR" sz="1600" kern="1200" dirty="0"/>
            <a:t>La especialización se da </a:t>
          </a:r>
          <a:r>
            <a:rPr kumimoji="1" lang="es-CR" sz="1600" u="sng" kern="1200" dirty="0"/>
            <a:t>a partir del principio de ventaja absoluta. </a:t>
          </a:r>
          <a:endParaRPr lang="es-CR" sz="1600" kern="1200" dirty="0"/>
        </a:p>
      </dsp:txBody>
      <dsp:txXfrm>
        <a:off x="3628656" y="4125117"/>
        <a:ext cx="1330728" cy="1288893"/>
      </dsp:txXfrm>
    </dsp:sp>
    <dsp:sp modelId="{B70ADF61-2379-4D3D-ADAF-A793A4F01059}">
      <dsp:nvSpPr>
        <dsp:cNvPr id="0" name=""/>
        <dsp:cNvSpPr/>
      </dsp:nvSpPr>
      <dsp:spPr>
        <a:xfrm rot="13500000">
          <a:off x="3303054" y="3618185"/>
          <a:ext cx="293192" cy="6140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10800000">
        <a:off x="3378131" y="3772087"/>
        <a:ext cx="205234" cy="368410"/>
      </dsp:txXfrm>
    </dsp:sp>
    <dsp:sp modelId="{212E65EB-ECDF-447B-A0D3-B20B095316B7}">
      <dsp:nvSpPr>
        <dsp:cNvPr id="0" name=""/>
        <dsp:cNvSpPr/>
      </dsp:nvSpPr>
      <dsp:spPr>
        <a:xfrm>
          <a:off x="984784" y="1687533"/>
          <a:ext cx="2758479" cy="2304069"/>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kumimoji="1" lang="es-CR" sz="1400" kern="1200" dirty="0"/>
            <a:t>En un modelo de dos países que producen </a:t>
          </a:r>
          <a:r>
            <a:rPr kumimoji="1" lang="es-CR" sz="1400" u="sng" kern="1200" dirty="0"/>
            <a:t>2 bienes homogéneos </a:t>
          </a:r>
          <a:r>
            <a:rPr kumimoji="1" lang="es-CR" sz="1400" kern="1200" dirty="0"/>
            <a:t>con </a:t>
          </a:r>
          <a:r>
            <a:rPr kumimoji="1" lang="es-CR" sz="1400" u="sng" kern="1200" dirty="0"/>
            <a:t>diferentes productividades</a:t>
          </a:r>
          <a:r>
            <a:rPr kumimoji="1" lang="es-CR" sz="1400" kern="1200" dirty="0"/>
            <a:t>, resulta </a:t>
          </a:r>
          <a:r>
            <a:rPr kumimoji="1" lang="es-CR" sz="1400" u="sng" kern="1200" dirty="0"/>
            <a:t>beneficioso para ambos especializarse en la producción del bien en que son más productivos</a:t>
          </a:r>
          <a:endParaRPr lang="es-CR" sz="1400" kern="1200" dirty="0"/>
        </a:p>
      </dsp:txBody>
      <dsp:txXfrm>
        <a:off x="1388754" y="2024956"/>
        <a:ext cx="1950539" cy="1629223"/>
      </dsp:txXfrm>
    </dsp:sp>
    <dsp:sp modelId="{DBB305AF-F532-4E58-8DD8-696F2E9790B2}">
      <dsp:nvSpPr>
        <dsp:cNvPr id="0" name=""/>
        <dsp:cNvSpPr/>
      </dsp:nvSpPr>
      <dsp:spPr>
        <a:xfrm rot="18900000">
          <a:off x="3286481" y="1479950"/>
          <a:ext cx="260300" cy="6140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3297917" y="1630363"/>
        <a:ext cx="182210" cy="3684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3FF68-1232-4D28-B2D2-72D020C2CA6C}">
      <dsp:nvSpPr>
        <dsp:cNvPr id="0" name=""/>
        <dsp:cNvSpPr/>
      </dsp:nvSpPr>
      <dsp:spPr>
        <a:xfrm>
          <a:off x="1029" y="153852"/>
          <a:ext cx="2409491" cy="1204745"/>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s-CR" sz="1900" b="1" u="sng" kern="1200" dirty="0"/>
            <a:t>Enfoque valor trabajo</a:t>
          </a:r>
          <a:r>
            <a:rPr lang="es-CR" sz="1900" kern="1200" dirty="0"/>
            <a:t>: </a:t>
          </a:r>
        </a:p>
      </dsp:txBody>
      <dsp:txXfrm>
        <a:off x="36315" y="189138"/>
        <a:ext cx="2338919" cy="1134173"/>
      </dsp:txXfrm>
    </dsp:sp>
    <dsp:sp modelId="{80497318-8513-4C0D-9525-1507A2A267A7}">
      <dsp:nvSpPr>
        <dsp:cNvPr id="0" name=""/>
        <dsp:cNvSpPr/>
      </dsp:nvSpPr>
      <dsp:spPr>
        <a:xfrm>
          <a:off x="241978" y="1358598"/>
          <a:ext cx="240949" cy="903559"/>
        </a:xfrm>
        <a:custGeom>
          <a:avLst/>
          <a:gdLst/>
          <a:ahLst/>
          <a:cxnLst/>
          <a:rect l="0" t="0" r="0" b="0"/>
          <a:pathLst>
            <a:path>
              <a:moveTo>
                <a:pt x="0" y="0"/>
              </a:moveTo>
              <a:lnTo>
                <a:pt x="0" y="903559"/>
              </a:lnTo>
              <a:lnTo>
                <a:pt x="240949" y="903559"/>
              </a:lnTo>
            </a:path>
          </a:pathLst>
        </a:custGeom>
        <a:noFill/>
        <a:ln w="25400" cap="flat" cmpd="sng" algn="ctr">
          <a:solidFill>
            <a:schemeClr val="accent4">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2FA58CD-0FF9-420C-8D6A-0B08EB361142}">
      <dsp:nvSpPr>
        <dsp:cNvPr id="0" name=""/>
        <dsp:cNvSpPr/>
      </dsp:nvSpPr>
      <dsp:spPr>
        <a:xfrm>
          <a:off x="482928" y="1659784"/>
          <a:ext cx="1927593" cy="1204745"/>
        </a:xfrm>
        <a:prstGeom prst="roundRect">
          <a:avLst>
            <a:gd name="adj" fmla="val 10000"/>
          </a:avLst>
        </a:prstGeom>
        <a:solidFill>
          <a:schemeClr val="accent1">
            <a:lumMod val="20000"/>
            <a:lumOff val="80000"/>
            <a:alpha val="9000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s-CR" sz="1500" kern="1200" dirty="0"/>
            <a:t>diferencias entre países por diferencias de productividad del trabajo.</a:t>
          </a:r>
        </a:p>
      </dsp:txBody>
      <dsp:txXfrm>
        <a:off x="518214" y="1695070"/>
        <a:ext cx="1857021" cy="1134173"/>
      </dsp:txXfrm>
    </dsp:sp>
    <dsp:sp modelId="{0D72A46C-BAFA-405E-B875-B734BA80FB52}">
      <dsp:nvSpPr>
        <dsp:cNvPr id="0" name=""/>
        <dsp:cNvSpPr/>
      </dsp:nvSpPr>
      <dsp:spPr>
        <a:xfrm>
          <a:off x="3012894" y="153852"/>
          <a:ext cx="2409491" cy="1204745"/>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s-CR" sz="1900" kern="1200" dirty="0">
              <a:effectLst>
                <a:outerShdw blurRad="38100" dist="38100" dir="2700000" algn="tl">
                  <a:srgbClr val="000000">
                    <a:alpha val="43137"/>
                  </a:srgbClr>
                </a:outerShdw>
              </a:effectLst>
            </a:rPr>
            <a:t>David Ricardo </a:t>
          </a:r>
          <a:r>
            <a:rPr lang="es-CR" sz="1900" kern="1200" dirty="0"/>
            <a:t>analizó esta pregunta: </a:t>
          </a:r>
        </a:p>
      </dsp:txBody>
      <dsp:txXfrm>
        <a:off x="3048180" y="189138"/>
        <a:ext cx="2338919" cy="1134173"/>
      </dsp:txXfrm>
    </dsp:sp>
    <dsp:sp modelId="{9240FEFE-6E17-45C3-9561-C4B47F759AFE}">
      <dsp:nvSpPr>
        <dsp:cNvPr id="0" name=""/>
        <dsp:cNvSpPr/>
      </dsp:nvSpPr>
      <dsp:spPr>
        <a:xfrm>
          <a:off x="3253843" y="1358598"/>
          <a:ext cx="240949" cy="903559"/>
        </a:xfrm>
        <a:custGeom>
          <a:avLst/>
          <a:gdLst/>
          <a:ahLst/>
          <a:cxnLst/>
          <a:rect l="0" t="0" r="0" b="0"/>
          <a:pathLst>
            <a:path>
              <a:moveTo>
                <a:pt x="0" y="0"/>
              </a:moveTo>
              <a:lnTo>
                <a:pt x="0" y="903559"/>
              </a:lnTo>
              <a:lnTo>
                <a:pt x="240949" y="903559"/>
              </a:lnTo>
            </a:path>
          </a:pathLst>
        </a:custGeom>
        <a:noFill/>
        <a:ln w="25400" cap="flat" cmpd="sng" algn="ctr">
          <a:solidFill>
            <a:schemeClr val="accent4">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82FD001A-C734-4D78-B53D-B6C5959124E8}">
      <dsp:nvSpPr>
        <dsp:cNvPr id="0" name=""/>
        <dsp:cNvSpPr/>
      </dsp:nvSpPr>
      <dsp:spPr>
        <a:xfrm>
          <a:off x="3494792" y="1659784"/>
          <a:ext cx="1927593" cy="1204745"/>
        </a:xfrm>
        <a:prstGeom prst="roundRect">
          <a:avLst>
            <a:gd name="adj" fmla="val 10000"/>
          </a:avLst>
        </a:prstGeom>
        <a:solidFill>
          <a:schemeClr val="accent1">
            <a:lumMod val="20000"/>
            <a:lumOff val="80000"/>
            <a:alpha val="9000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s-CR" sz="1500" kern="1200" dirty="0"/>
            <a:t>“¿Qué </a:t>
          </a:r>
          <a:r>
            <a:rPr lang="es-CR" sz="1500" kern="1200" dirty="0">
              <a:solidFill>
                <a:prstClr val="black">
                  <a:hueOff val="0"/>
                  <a:satOff val="0"/>
                  <a:lumOff val="0"/>
                  <a:alphaOff val="0"/>
                </a:prstClr>
              </a:solidFill>
              <a:latin typeface="Calibri"/>
              <a:ea typeface="+mn-ea"/>
              <a:cs typeface="+mn-cs"/>
            </a:rPr>
            <a:t>sucede</a:t>
          </a:r>
          <a:r>
            <a:rPr lang="es-CR" sz="1500" kern="1200" dirty="0"/>
            <a:t> cuando un país puede producir todos los </a:t>
          </a:r>
          <a:r>
            <a:rPr lang="es-CR" sz="1500" kern="1200" dirty="0">
              <a:solidFill>
                <a:prstClr val="black">
                  <a:hueOff val="0"/>
                  <a:satOff val="0"/>
                  <a:lumOff val="0"/>
                  <a:alphaOff val="0"/>
                </a:prstClr>
              </a:solidFill>
              <a:latin typeface="Calibri"/>
              <a:ea typeface="+mn-ea"/>
              <a:cs typeface="+mn-cs"/>
            </a:rPr>
            <a:t>productos</a:t>
          </a:r>
          <a:r>
            <a:rPr lang="es-CR" sz="1500" kern="1200" dirty="0"/>
            <a:t> con ventaja absoluta?”, </a:t>
          </a:r>
        </a:p>
      </dsp:txBody>
      <dsp:txXfrm>
        <a:off x="3530078" y="1695070"/>
        <a:ext cx="1857021" cy="1134173"/>
      </dsp:txXfrm>
    </dsp:sp>
    <dsp:sp modelId="{617D468D-CD49-4F03-A782-B61853BECB43}">
      <dsp:nvSpPr>
        <dsp:cNvPr id="0" name=""/>
        <dsp:cNvSpPr/>
      </dsp:nvSpPr>
      <dsp:spPr>
        <a:xfrm>
          <a:off x="3253843" y="1358598"/>
          <a:ext cx="240949" cy="2409491"/>
        </a:xfrm>
        <a:custGeom>
          <a:avLst/>
          <a:gdLst/>
          <a:ahLst/>
          <a:cxnLst/>
          <a:rect l="0" t="0" r="0" b="0"/>
          <a:pathLst>
            <a:path>
              <a:moveTo>
                <a:pt x="0" y="0"/>
              </a:moveTo>
              <a:lnTo>
                <a:pt x="0" y="2409491"/>
              </a:lnTo>
              <a:lnTo>
                <a:pt x="240949" y="2409491"/>
              </a:lnTo>
            </a:path>
          </a:pathLst>
        </a:custGeom>
        <a:noFill/>
        <a:ln w="25400" cap="flat" cmpd="sng" algn="ctr">
          <a:solidFill>
            <a:schemeClr val="accent4">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218EEDB3-7421-46EA-81F4-D967685010AD}">
      <dsp:nvSpPr>
        <dsp:cNvPr id="0" name=""/>
        <dsp:cNvSpPr/>
      </dsp:nvSpPr>
      <dsp:spPr>
        <a:xfrm>
          <a:off x="3494792" y="3165716"/>
          <a:ext cx="1927593" cy="1204745"/>
        </a:xfrm>
        <a:prstGeom prst="roundRect">
          <a:avLst>
            <a:gd name="adj" fmla="val 10000"/>
          </a:avLst>
        </a:prstGeom>
        <a:solidFill>
          <a:schemeClr val="accent1">
            <a:lumMod val="20000"/>
            <a:lumOff val="80000"/>
            <a:alpha val="9000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s-CR" sz="1500" kern="1200" dirty="0"/>
            <a:t>Respuesta: la teoría de la </a:t>
          </a:r>
          <a:r>
            <a:rPr lang="es-CR" sz="1500" kern="1200" dirty="0">
              <a:effectLst>
                <a:outerShdw blurRad="38100" dist="38100" dir="2700000" algn="tl">
                  <a:srgbClr val="000000">
                    <a:alpha val="43137"/>
                  </a:srgbClr>
                </a:outerShdw>
              </a:effectLst>
            </a:rPr>
            <a:t>ventaja comparativa</a:t>
          </a:r>
          <a:r>
            <a:rPr lang="es-CR" sz="1500" kern="1200" dirty="0"/>
            <a:t>.</a:t>
          </a:r>
        </a:p>
      </dsp:txBody>
      <dsp:txXfrm>
        <a:off x="3530078" y="3201002"/>
        <a:ext cx="1857021" cy="1134173"/>
      </dsp:txXfrm>
    </dsp:sp>
    <dsp:sp modelId="{0198BC5F-1F25-4A73-A893-D81F8D0F538B}">
      <dsp:nvSpPr>
        <dsp:cNvPr id="0" name=""/>
        <dsp:cNvSpPr/>
      </dsp:nvSpPr>
      <dsp:spPr>
        <a:xfrm>
          <a:off x="6024758" y="153852"/>
          <a:ext cx="2409491" cy="1204745"/>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s-CR" sz="1900" kern="1200" dirty="0"/>
            <a:t>Puede haber ganancias de eficiencia globales del comercio si:</a:t>
          </a:r>
        </a:p>
      </dsp:txBody>
      <dsp:txXfrm>
        <a:off x="6060044" y="189138"/>
        <a:ext cx="2338919" cy="1134173"/>
      </dsp:txXfrm>
    </dsp:sp>
    <dsp:sp modelId="{515841DB-5073-464D-813B-354815AB4F8C}">
      <dsp:nvSpPr>
        <dsp:cNvPr id="0" name=""/>
        <dsp:cNvSpPr/>
      </dsp:nvSpPr>
      <dsp:spPr>
        <a:xfrm>
          <a:off x="6265707" y="1358598"/>
          <a:ext cx="240949" cy="903559"/>
        </a:xfrm>
        <a:custGeom>
          <a:avLst/>
          <a:gdLst/>
          <a:ahLst/>
          <a:cxnLst/>
          <a:rect l="0" t="0" r="0" b="0"/>
          <a:pathLst>
            <a:path>
              <a:moveTo>
                <a:pt x="0" y="0"/>
              </a:moveTo>
              <a:lnTo>
                <a:pt x="0" y="903559"/>
              </a:lnTo>
              <a:lnTo>
                <a:pt x="240949" y="903559"/>
              </a:lnTo>
            </a:path>
          </a:pathLst>
        </a:custGeom>
        <a:noFill/>
        <a:ln w="25400" cap="flat" cmpd="sng" algn="ctr">
          <a:solidFill>
            <a:schemeClr val="accent4">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59128F58-A5B6-4D0E-85EB-923851E56BEB}">
      <dsp:nvSpPr>
        <dsp:cNvPr id="0" name=""/>
        <dsp:cNvSpPr/>
      </dsp:nvSpPr>
      <dsp:spPr>
        <a:xfrm>
          <a:off x="6506657" y="1659784"/>
          <a:ext cx="1927593" cy="1204745"/>
        </a:xfrm>
        <a:prstGeom prst="roundRect">
          <a:avLst>
            <a:gd name="adj" fmla="val 10000"/>
          </a:avLst>
        </a:prstGeom>
        <a:solidFill>
          <a:schemeClr val="accent1">
            <a:lumMod val="20000"/>
            <a:lumOff val="80000"/>
            <a:alpha val="9000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s-CR" sz="1500" kern="1200" dirty="0"/>
            <a:t>un país se especializa en aquellos productos que puede producir con mayor eficiencia que otros productos, </a:t>
          </a:r>
        </a:p>
      </dsp:txBody>
      <dsp:txXfrm>
        <a:off x="6541943" y="1695070"/>
        <a:ext cx="1857021" cy="1134173"/>
      </dsp:txXfrm>
    </dsp:sp>
    <dsp:sp modelId="{441FE9F2-B074-451D-B609-88C9482A4DF7}">
      <dsp:nvSpPr>
        <dsp:cNvPr id="0" name=""/>
        <dsp:cNvSpPr/>
      </dsp:nvSpPr>
      <dsp:spPr>
        <a:xfrm>
          <a:off x="6265707" y="1358598"/>
          <a:ext cx="240949" cy="2409491"/>
        </a:xfrm>
        <a:custGeom>
          <a:avLst/>
          <a:gdLst/>
          <a:ahLst/>
          <a:cxnLst/>
          <a:rect l="0" t="0" r="0" b="0"/>
          <a:pathLst>
            <a:path>
              <a:moveTo>
                <a:pt x="0" y="0"/>
              </a:moveTo>
              <a:lnTo>
                <a:pt x="0" y="2409491"/>
              </a:lnTo>
              <a:lnTo>
                <a:pt x="240949" y="2409491"/>
              </a:lnTo>
            </a:path>
          </a:pathLst>
        </a:custGeom>
        <a:noFill/>
        <a:ln w="25400" cap="flat" cmpd="sng" algn="ctr">
          <a:solidFill>
            <a:schemeClr val="accent4">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29E7207B-496B-43B6-81FE-7B5CD52D0DF7}">
      <dsp:nvSpPr>
        <dsp:cNvPr id="0" name=""/>
        <dsp:cNvSpPr/>
      </dsp:nvSpPr>
      <dsp:spPr>
        <a:xfrm>
          <a:off x="6506657" y="3165716"/>
          <a:ext cx="1927593" cy="1204745"/>
        </a:xfrm>
        <a:prstGeom prst="roundRect">
          <a:avLst>
            <a:gd name="adj" fmla="val 10000"/>
          </a:avLst>
        </a:prstGeom>
        <a:solidFill>
          <a:schemeClr val="accent1">
            <a:lumMod val="20000"/>
            <a:lumOff val="80000"/>
            <a:alpha val="9000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s-CR" sz="1500" kern="1200" dirty="0"/>
            <a:t>sin importar si otros países pueden producir los mismos pro- ductos en forma aún más eficiente.</a:t>
          </a:r>
        </a:p>
      </dsp:txBody>
      <dsp:txXfrm>
        <a:off x="6541943" y="3201002"/>
        <a:ext cx="1857021" cy="11341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22346-0BEC-4E90-92AD-A3639A4A7B9C}">
      <dsp:nvSpPr>
        <dsp:cNvPr id="0" name=""/>
        <dsp:cNvSpPr/>
      </dsp:nvSpPr>
      <dsp:spPr>
        <a:xfrm>
          <a:off x="0" y="119477"/>
          <a:ext cx="8435280" cy="551655"/>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CR" sz="2300" kern="1200" dirty="0"/>
            <a:t>No hay que confundir la ventaja comparativa con la ventaja absoluta</a:t>
          </a:r>
        </a:p>
      </dsp:txBody>
      <dsp:txXfrm>
        <a:off x="26930" y="146407"/>
        <a:ext cx="8381420" cy="497795"/>
      </dsp:txXfrm>
    </dsp:sp>
    <dsp:sp modelId="{171A6FBA-560A-4678-BC41-F7F6D0A0FBB6}">
      <dsp:nvSpPr>
        <dsp:cNvPr id="0" name=""/>
        <dsp:cNvSpPr/>
      </dsp:nvSpPr>
      <dsp:spPr>
        <a:xfrm>
          <a:off x="0" y="671132"/>
          <a:ext cx="8435280" cy="2475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820" tIns="29210" rIns="163576" bIns="29210" numCol="1" spcCol="1270" anchor="t" anchorCtr="0">
          <a:noAutofit/>
        </a:bodyPr>
        <a:lstStyle/>
        <a:p>
          <a:pPr marL="171450" lvl="1" indent="-171450" algn="just" defTabSz="800100">
            <a:lnSpc>
              <a:spcPct val="90000"/>
            </a:lnSpc>
            <a:spcBef>
              <a:spcPct val="0"/>
            </a:spcBef>
            <a:spcAft>
              <a:spcPct val="20000"/>
            </a:spcAft>
            <a:buChar char="•"/>
          </a:pPr>
          <a:r>
            <a:rPr lang="es-CR" sz="1800" kern="1200" dirty="0"/>
            <a:t>La teoría de la ventaja comparativa es aceptada por la mayoría de los economistas e influye en el fomento de las Políticas que permiten un comercio más libre. </a:t>
          </a:r>
        </a:p>
        <a:p>
          <a:pPr marL="171450" lvl="1" indent="-171450" algn="just" defTabSz="800100">
            <a:lnSpc>
              <a:spcPct val="90000"/>
            </a:lnSpc>
            <a:spcBef>
              <a:spcPct val="0"/>
            </a:spcBef>
            <a:spcAft>
              <a:spcPct val="20000"/>
            </a:spcAft>
            <a:buChar char="•"/>
          </a:pPr>
          <a:r>
            <a:rPr lang="es-CR" sz="1800" kern="1200" dirty="0"/>
            <a:t>No obstante, muchos diseñadores de políticas gubernamentales, periodistas, gerentes y trabajadores confunden la ventaja comparativa con  la ventaja absoluta y no entienden cómo un país puede tener en forma simultánea una ventaja comparativa y una desventaja absoluta en la producción de determinado producto. </a:t>
          </a:r>
        </a:p>
        <a:p>
          <a:pPr marL="171450" lvl="1" indent="-171450" algn="just" defTabSz="800100">
            <a:lnSpc>
              <a:spcPct val="90000"/>
            </a:lnSpc>
            <a:spcBef>
              <a:spcPct val="0"/>
            </a:spcBef>
            <a:spcAft>
              <a:spcPct val="20000"/>
            </a:spcAft>
            <a:buChar char="•"/>
          </a:pPr>
          <a:r>
            <a:rPr lang="es-CR" sz="1800" kern="1200" dirty="0"/>
            <a:t>Este  malentendido ayuda a explicar por qué los gerentes enfrentan políticas comerciales inciertas  establecidas por los gobiernos que afectan su decisión en cuanto al sitio para localizar su producción.</a:t>
          </a:r>
        </a:p>
      </dsp:txBody>
      <dsp:txXfrm>
        <a:off x="0" y="671132"/>
        <a:ext cx="8435280" cy="24757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1AE3F-540C-48E6-B584-6F4A0B5E0971}">
      <dsp:nvSpPr>
        <dsp:cNvPr id="0" name=""/>
        <dsp:cNvSpPr/>
      </dsp:nvSpPr>
      <dsp:spPr>
        <a:xfrm>
          <a:off x="0" y="204451"/>
          <a:ext cx="3326769" cy="332676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C1DDDE-11F2-4DEE-8378-6712D32D9594}">
      <dsp:nvSpPr>
        <dsp:cNvPr id="0" name=""/>
        <dsp:cNvSpPr/>
      </dsp:nvSpPr>
      <dsp:spPr>
        <a:xfrm>
          <a:off x="1663384" y="204451"/>
          <a:ext cx="3881231" cy="332676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R" sz="1800" kern="1200" dirty="0"/>
            <a:t>Teoría de las proporciones de los factores:  </a:t>
          </a:r>
          <a:r>
            <a:rPr lang="es-CR" sz="1800" kern="1200" dirty="0" err="1"/>
            <a:t>Heckscher</a:t>
          </a:r>
          <a:r>
            <a:rPr lang="es-CR" sz="1800" kern="1200" dirty="0"/>
            <a:t> y Ohlin </a:t>
          </a:r>
        </a:p>
      </dsp:txBody>
      <dsp:txXfrm>
        <a:off x="1663384" y="204451"/>
        <a:ext cx="1940615" cy="3326769"/>
      </dsp:txXfrm>
    </dsp:sp>
    <dsp:sp modelId="{655E9D92-59D3-444E-8FB5-8DAB85F0A675}">
      <dsp:nvSpPr>
        <dsp:cNvPr id="0" name=""/>
        <dsp:cNvSpPr/>
      </dsp:nvSpPr>
      <dsp:spPr>
        <a:xfrm>
          <a:off x="3604000" y="204451"/>
          <a:ext cx="1940615" cy="332676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s-CR" sz="1400" kern="1200" dirty="0"/>
            <a:t>se basa en los factores de producción de los países: tierra, mano de obra y capital (fondos para invertir en fábricas y equipo). </a:t>
          </a:r>
        </a:p>
        <a:p>
          <a:pPr marL="114300" lvl="1" indent="-114300" algn="l" defTabSz="622300">
            <a:lnSpc>
              <a:spcPct val="90000"/>
            </a:lnSpc>
            <a:spcBef>
              <a:spcPct val="0"/>
            </a:spcBef>
            <a:spcAft>
              <a:spcPct val="15000"/>
            </a:spcAft>
            <a:buChar char="•"/>
          </a:pPr>
          <a:r>
            <a:rPr lang="es-CR" sz="1400" kern="1200"/>
            <a:t>Las diferencias entre las dotaciones de mano de obra de cada país en comparación con sus dotaciones de tierra o capital, explicaban las diferencias en el costo de producción </a:t>
          </a:r>
        </a:p>
      </dsp:txBody>
      <dsp:txXfrm>
        <a:off x="3604000" y="204451"/>
        <a:ext cx="1940615" cy="3326769"/>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08C153-E3EE-4F69-831A-8BB2002CCFB6}" type="datetimeFigureOut">
              <a:rPr lang="es-CR" smtClean="0"/>
              <a:t>22/7/2022</a:t>
            </a:fld>
            <a:endParaRPr lang="es-C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543932-BCC1-4050-86CF-1860780F7C9E}" type="slidenum">
              <a:rPr lang="es-CR" smtClean="0"/>
              <a:t>‹Nº›</a:t>
            </a:fld>
            <a:endParaRPr lang="es-CR"/>
          </a:p>
        </p:txBody>
      </p:sp>
    </p:spTree>
    <p:extLst>
      <p:ext uri="{BB962C8B-B14F-4D97-AF65-F5344CB8AC3E}">
        <p14:creationId xmlns:p14="http://schemas.microsoft.com/office/powerpoint/2010/main" val="4130154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1F543932-BCC1-4050-86CF-1860780F7C9E}" type="slidenum">
              <a:rPr lang="es-CR" smtClean="0"/>
              <a:t>20</a:t>
            </a:fld>
            <a:endParaRPr lang="es-CR"/>
          </a:p>
        </p:txBody>
      </p:sp>
    </p:spTree>
    <p:extLst>
      <p:ext uri="{BB962C8B-B14F-4D97-AF65-F5344CB8AC3E}">
        <p14:creationId xmlns:p14="http://schemas.microsoft.com/office/powerpoint/2010/main" val="3503016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1F543932-BCC1-4050-86CF-1860780F7C9E}" type="slidenum">
              <a:rPr lang="es-CR" smtClean="0"/>
              <a:t>21</a:t>
            </a:fld>
            <a:endParaRPr lang="es-CR"/>
          </a:p>
        </p:txBody>
      </p:sp>
    </p:spTree>
    <p:extLst>
      <p:ext uri="{BB962C8B-B14F-4D97-AF65-F5344CB8AC3E}">
        <p14:creationId xmlns:p14="http://schemas.microsoft.com/office/powerpoint/2010/main" val="2242438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1F543932-BCC1-4050-86CF-1860780F7C9E}" type="slidenum">
              <a:rPr lang="es-CR" smtClean="0"/>
              <a:t>34</a:t>
            </a:fld>
            <a:endParaRPr lang="es-CR"/>
          </a:p>
        </p:txBody>
      </p:sp>
    </p:spTree>
    <p:extLst>
      <p:ext uri="{BB962C8B-B14F-4D97-AF65-F5344CB8AC3E}">
        <p14:creationId xmlns:p14="http://schemas.microsoft.com/office/powerpoint/2010/main" val="1025040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pPr>
              <a:defRPr/>
            </a:pPr>
            <a:fld id="{05B97C91-9FEF-4807-9224-7F4E3EE2FA33}" type="slidenum">
              <a:rPr lang="es-ES" altLang="es-CR" smtClean="0"/>
              <a:pPr>
                <a:defRPr/>
              </a:pPr>
              <a:t>39</a:t>
            </a:fld>
            <a:endParaRPr lang="es-ES" altLang="es-CR"/>
          </a:p>
        </p:txBody>
      </p:sp>
    </p:spTree>
    <p:extLst>
      <p:ext uri="{BB962C8B-B14F-4D97-AF65-F5344CB8AC3E}">
        <p14:creationId xmlns:p14="http://schemas.microsoft.com/office/powerpoint/2010/main" val="429705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1F543932-BCC1-4050-86CF-1860780F7C9E}" type="slidenum">
              <a:rPr lang="es-CR" smtClean="0"/>
              <a:t>43</a:t>
            </a:fld>
            <a:endParaRPr lang="es-CR"/>
          </a:p>
        </p:txBody>
      </p:sp>
    </p:spTree>
    <p:extLst>
      <p:ext uri="{BB962C8B-B14F-4D97-AF65-F5344CB8AC3E}">
        <p14:creationId xmlns:p14="http://schemas.microsoft.com/office/powerpoint/2010/main" val="9669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R"/>
          </a:p>
        </p:txBody>
      </p:sp>
      <p:sp>
        <p:nvSpPr>
          <p:cNvPr id="4" name="3 Marcador de fecha"/>
          <p:cNvSpPr>
            <a:spLocks noGrp="1"/>
          </p:cNvSpPr>
          <p:nvPr>
            <p:ph type="dt" sz="half" idx="10"/>
          </p:nvPr>
        </p:nvSpPr>
        <p:spPr/>
        <p:txBody>
          <a:bodyPr/>
          <a:lstStyle>
            <a:lvl1pPr>
              <a:defRPr/>
            </a:lvl1pPr>
          </a:lstStyle>
          <a:p>
            <a:pPr>
              <a:defRPr/>
            </a:pPr>
            <a:fld id="{F1546C2A-1BC7-4136-BEB2-94CDC44C91B6}" type="datetime1">
              <a:rPr lang="es-CR" smtClean="0"/>
              <a:t>22/7/2022</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fld id="{81EDF49A-B809-4C0A-92F7-161329B79249}" type="slidenum">
              <a:rPr lang="es-CR"/>
              <a:pPr/>
              <a:t>‹Nº›</a:t>
            </a:fld>
            <a:endParaRPr lang="es-CR"/>
          </a:p>
        </p:txBody>
      </p:sp>
    </p:spTree>
    <p:extLst>
      <p:ext uri="{BB962C8B-B14F-4D97-AF65-F5344CB8AC3E}">
        <p14:creationId xmlns:p14="http://schemas.microsoft.com/office/powerpoint/2010/main" val="3660958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fecha"/>
          <p:cNvSpPr>
            <a:spLocks noGrp="1"/>
          </p:cNvSpPr>
          <p:nvPr>
            <p:ph type="dt" sz="half" idx="10"/>
          </p:nvPr>
        </p:nvSpPr>
        <p:spPr/>
        <p:txBody>
          <a:bodyPr/>
          <a:lstStyle>
            <a:lvl1pPr>
              <a:defRPr/>
            </a:lvl1pPr>
          </a:lstStyle>
          <a:p>
            <a:pPr>
              <a:defRPr/>
            </a:pPr>
            <a:fld id="{495E9F3E-B159-4BD1-93E8-CC2C24B8695B}" type="datetime1">
              <a:rPr lang="es-CR" smtClean="0"/>
              <a:t>22/7/2022</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fld id="{F8DE9299-C36C-4F0A-922B-D82307C602B3}" type="slidenum">
              <a:rPr lang="es-CR"/>
              <a:pPr/>
              <a:t>‹Nº›</a:t>
            </a:fld>
            <a:endParaRPr lang="es-CR"/>
          </a:p>
        </p:txBody>
      </p:sp>
    </p:spTree>
    <p:extLst>
      <p:ext uri="{BB962C8B-B14F-4D97-AF65-F5344CB8AC3E}">
        <p14:creationId xmlns:p14="http://schemas.microsoft.com/office/powerpoint/2010/main" val="1386868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fecha"/>
          <p:cNvSpPr>
            <a:spLocks noGrp="1"/>
          </p:cNvSpPr>
          <p:nvPr>
            <p:ph type="dt" sz="half" idx="10"/>
          </p:nvPr>
        </p:nvSpPr>
        <p:spPr/>
        <p:txBody>
          <a:bodyPr/>
          <a:lstStyle>
            <a:lvl1pPr>
              <a:defRPr/>
            </a:lvl1pPr>
          </a:lstStyle>
          <a:p>
            <a:pPr>
              <a:defRPr/>
            </a:pPr>
            <a:fld id="{5069C500-8996-4285-9061-FDAFCD9B94BE}" type="datetime1">
              <a:rPr lang="es-CR" smtClean="0"/>
              <a:t>22/7/2022</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fld id="{E5ACF346-B058-478E-9A62-522C67DCE2F5}" type="slidenum">
              <a:rPr lang="es-CR"/>
              <a:pPr/>
              <a:t>‹Nº›</a:t>
            </a:fld>
            <a:endParaRPr lang="es-CR"/>
          </a:p>
        </p:txBody>
      </p:sp>
    </p:spTree>
    <p:extLst>
      <p:ext uri="{BB962C8B-B14F-4D97-AF65-F5344CB8AC3E}">
        <p14:creationId xmlns:p14="http://schemas.microsoft.com/office/powerpoint/2010/main" val="2999677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fecha"/>
          <p:cNvSpPr>
            <a:spLocks noGrp="1"/>
          </p:cNvSpPr>
          <p:nvPr>
            <p:ph type="dt" sz="half" idx="10"/>
          </p:nvPr>
        </p:nvSpPr>
        <p:spPr/>
        <p:txBody>
          <a:bodyPr/>
          <a:lstStyle>
            <a:lvl1pPr>
              <a:defRPr/>
            </a:lvl1pPr>
          </a:lstStyle>
          <a:p>
            <a:pPr>
              <a:defRPr/>
            </a:pPr>
            <a:fld id="{D042AB5E-9D38-4B9A-B9F3-239D3E98D642}" type="datetime1">
              <a:rPr lang="es-CR" smtClean="0"/>
              <a:t>22/7/2022</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fld id="{CDA1E9D2-7386-4F1A-AC30-42C0F472D538}" type="slidenum">
              <a:rPr lang="es-CR"/>
              <a:pPr/>
              <a:t>‹Nº›</a:t>
            </a:fld>
            <a:endParaRPr lang="es-CR"/>
          </a:p>
        </p:txBody>
      </p:sp>
    </p:spTree>
    <p:extLst>
      <p:ext uri="{BB962C8B-B14F-4D97-AF65-F5344CB8AC3E}">
        <p14:creationId xmlns:p14="http://schemas.microsoft.com/office/powerpoint/2010/main" val="4000817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5BA0F1EB-1E4F-489D-809D-5338DF172C73}" type="datetime1">
              <a:rPr lang="es-CR" smtClean="0"/>
              <a:t>22/7/2022</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fld id="{16A45B76-D335-41E1-B4C3-20030BE95475}" type="slidenum">
              <a:rPr lang="es-CR"/>
              <a:pPr/>
              <a:t>‹Nº›</a:t>
            </a:fld>
            <a:endParaRPr lang="es-CR"/>
          </a:p>
        </p:txBody>
      </p:sp>
    </p:spTree>
    <p:extLst>
      <p:ext uri="{BB962C8B-B14F-4D97-AF65-F5344CB8AC3E}">
        <p14:creationId xmlns:p14="http://schemas.microsoft.com/office/powerpoint/2010/main" val="2454552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3 Marcador de fecha"/>
          <p:cNvSpPr>
            <a:spLocks noGrp="1"/>
          </p:cNvSpPr>
          <p:nvPr>
            <p:ph type="dt" sz="half" idx="10"/>
          </p:nvPr>
        </p:nvSpPr>
        <p:spPr/>
        <p:txBody>
          <a:bodyPr/>
          <a:lstStyle>
            <a:lvl1pPr>
              <a:defRPr/>
            </a:lvl1pPr>
          </a:lstStyle>
          <a:p>
            <a:pPr>
              <a:defRPr/>
            </a:pPr>
            <a:fld id="{875A62EF-F2B2-4469-84AE-29D5FEDB7646}" type="datetime1">
              <a:rPr lang="es-CR" smtClean="0"/>
              <a:t>22/7/2022</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fld id="{B37FF0F4-9FFB-4480-87E6-84CFEF6C268D}" type="slidenum">
              <a:rPr lang="es-CR"/>
              <a:pPr/>
              <a:t>‹Nº›</a:t>
            </a:fld>
            <a:endParaRPr lang="es-CR"/>
          </a:p>
        </p:txBody>
      </p:sp>
    </p:spTree>
    <p:extLst>
      <p:ext uri="{BB962C8B-B14F-4D97-AF65-F5344CB8AC3E}">
        <p14:creationId xmlns:p14="http://schemas.microsoft.com/office/powerpoint/2010/main" val="4284991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3 Marcador de fecha"/>
          <p:cNvSpPr>
            <a:spLocks noGrp="1"/>
          </p:cNvSpPr>
          <p:nvPr>
            <p:ph type="dt" sz="half" idx="10"/>
          </p:nvPr>
        </p:nvSpPr>
        <p:spPr/>
        <p:txBody>
          <a:bodyPr/>
          <a:lstStyle>
            <a:lvl1pPr>
              <a:defRPr/>
            </a:lvl1pPr>
          </a:lstStyle>
          <a:p>
            <a:pPr>
              <a:defRPr/>
            </a:pPr>
            <a:fld id="{B1DBC891-4954-476C-847A-52C18AEEA9C9}" type="datetime1">
              <a:rPr lang="es-CR" smtClean="0"/>
              <a:t>22/7/2022</a:t>
            </a:fld>
            <a:endParaRPr lang="es-CR"/>
          </a:p>
        </p:txBody>
      </p:sp>
      <p:sp>
        <p:nvSpPr>
          <p:cNvPr id="8" name="4 Marcador de pie de página"/>
          <p:cNvSpPr>
            <a:spLocks noGrp="1"/>
          </p:cNvSpPr>
          <p:nvPr>
            <p:ph type="ftr" sz="quarter" idx="11"/>
          </p:nvPr>
        </p:nvSpPr>
        <p:spPr/>
        <p:txBody>
          <a:bodyPr/>
          <a:lstStyle>
            <a:lvl1pPr>
              <a:defRPr/>
            </a:lvl1pPr>
          </a:lstStyle>
          <a:p>
            <a:pPr>
              <a:defRPr/>
            </a:pPr>
            <a:endParaRPr lang="es-CR"/>
          </a:p>
        </p:txBody>
      </p:sp>
      <p:sp>
        <p:nvSpPr>
          <p:cNvPr id="9" name="5 Marcador de número de diapositiva"/>
          <p:cNvSpPr>
            <a:spLocks noGrp="1"/>
          </p:cNvSpPr>
          <p:nvPr>
            <p:ph type="sldNum" sz="quarter" idx="12"/>
          </p:nvPr>
        </p:nvSpPr>
        <p:spPr/>
        <p:txBody>
          <a:bodyPr/>
          <a:lstStyle>
            <a:lvl1pPr>
              <a:defRPr/>
            </a:lvl1pPr>
          </a:lstStyle>
          <a:p>
            <a:fld id="{5DC6B48F-8C8F-4682-9C33-83190A5850E3}" type="slidenum">
              <a:rPr lang="es-CR"/>
              <a:pPr/>
              <a:t>‹Nº›</a:t>
            </a:fld>
            <a:endParaRPr lang="es-CR"/>
          </a:p>
        </p:txBody>
      </p:sp>
    </p:spTree>
    <p:extLst>
      <p:ext uri="{BB962C8B-B14F-4D97-AF65-F5344CB8AC3E}">
        <p14:creationId xmlns:p14="http://schemas.microsoft.com/office/powerpoint/2010/main" val="3923425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3 Marcador de fecha"/>
          <p:cNvSpPr>
            <a:spLocks noGrp="1"/>
          </p:cNvSpPr>
          <p:nvPr>
            <p:ph type="dt" sz="half" idx="10"/>
          </p:nvPr>
        </p:nvSpPr>
        <p:spPr/>
        <p:txBody>
          <a:bodyPr/>
          <a:lstStyle>
            <a:lvl1pPr>
              <a:defRPr/>
            </a:lvl1pPr>
          </a:lstStyle>
          <a:p>
            <a:pPr>
              <a:defRPr/>
            </a:pPr>
            <a:fld id="{8DE52E07-1ADF-4504-B02F-C8F713837E6E}" type="datetime1">
              <a:rPr lang="es-CR" smtClean="0"/>
              <a:t>22/7/2022</a:t>
            </a:fld>
            <a:endParaRPr lang="es-CR"/>
          </a:p>
        </p:txBody>
      </p:sp>
      <p:sp>
        <p:nvSpPr>
          <p:cNvPr id="4" name="4 Marcador de pie de página"/>
          <p:cNvSpPr>
            <a:spLocks noGrp="1"/>
          </p:cNvSpPr>
          <p:nvPr>
            <p:ph type="ftr" sz="quarter" idx="11"/>
          </p:nvPr>
        </p:nvSpPr>
        <p:spPr/>
        <p:txBody>
          <a:bodyPr/>
          <a:lstStyle>
            <a:lvl1pPr>
              <a:defRPr/>
            </a:lvl1pPr>
          </a:lstStyle>
          <a:p>
            <a:pPr>
              <a:defRPr/>
            </a:pPr>
            <a:endParaRPr lang="es-CR"/>
          </a:p>
        </p:txBody>
      </p:sp>
      <p:sp>
        <p:nvSpPr>
          <p:cNvPr id="5" name="5 Marcador de número de diapositiva"/>
          <p:cNvSpPr>
            <a:spLocks noGrp="1"/>
          </p:cNvSpPr>
          <p:nvPr>
            <p:ph type="sldNum" sz="quarter" idx="12"/>
          </p:nvPr>
        </p:nvSpPr>
        <p:spPr/>
        <p:txBody>
          <a:bodyPr/>
          <a:lstStyle>
            <a:lvl1pPr>
              <a:defRPr/>
            </a:lvl1pPr>
          </a:lstStyle>
          <a:p>
            <a:fld id="{CE0BE791-2179-4965-B267-4C437A18E004}" type="slidenum">
              <a:rPr lang="es-CR"/>
              <a:pPr/>
              <a:t>‹Nº›</a:t>
            </a:fld>
            <a:endParaRPr lang="es-CR"/>
          </a:p>
        </p:txBody>
      </p:sp>
    </p:spTree>
    <p:extLst>
      <p:ext uri="{BB962C8B-B14F-4D97-AF65-F5344CB8AC3E}">
        <p14:creationId xmlns:p14="http://schemas.microsoft.com/office/powerpoint/2010/main" val="2174802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EC0673F4-A010-43CF-9FA5-25BD5AFE09AD}" type="datetime1">
              <a:rPr lang="es-CR" smtClean="0"/>
              <a:t>22/7/2022</a:t>
            </a:fld>
            <a:endParaRPr lang="es-CR"/>
          </a:p>
        </p:txBody>
      </p:sp>
      <p:sp>
        <p:nvSpPr>
          <p:cNvPr id="3" name="4 Marcador de pie de página"/>
          <p:cNvSpPr>
            <a:spLocks noGrp="1"/>
          </p:cNvSpPr>
          <p:nvPr>
            <p:ph type="ftr" sz="quarter" idx="11"/>
          </p:nvPr>
        </p:nvSpPr>
        <p:spPr/>
        <p:txBody>
          <a:bodyPr/>
          <a:lstStyle>
            <a:lvl1pPr>
              <a:defRPr/>
            </a:lvl1pPr>
          </a:lstStyle>
          <a:p>
            <a:pPr>
              <a:defRPr/>
            </a:pPr>
            <a:endParaRPr lang="es-CR"/>
          </a:p>
        </p:txBody>
      </p:sp>
      <p:sp>
        <p:nvSpPr>
          <p:cNvPr id="4" name="5 Marcador de número de diapositiva"/>
          <p:cNvSpPr>
            <a:spLocks noGrp="1"/>
          </p:cNvSpPr>
          <p:nvPr>
            <p:ph type="sldNum" sz="quarter" idx="12"/>
          </p:nvPr>
        </p:nvSpPr>
        <p:spPr/>
        <p:txBody>
          <a:bodyPr/>
          <a:lstStyle>
            <a:lvl1pPr>
              <a:defRPr/>
            </a:lvl1pPr>
          </a:lstStyle>
          <a:p>
            <a:fld id="{C8B68C7A-16B3-46E6-9A2E-E45E9CF54B2D}" type="slidenum">
              <a:rPr lang="es-CR"/>
              <a:pPr/>
              <a:t>‹Nº›</a:t>
            </a:fld>
            <a:endParaRPr lang="es-CR"/>
          </a:p>
        </p:txBody>
      </p:sp>
    </p:spTree>
    <p:extLst>
      <p:ext uri="{BB962C8B-B14F-4D97-AF65-F5344CB8AC3E}">
        <p14:creationId xmlns:p14="http://schemas.microsoft.com/office/powerpoint/2010/main" val="2869309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AB38700-FE21-418A-BF46-EC2AD2921E28}" type="datetime1">
              <a:rPr lang="es-CR" smtClean="0"/>
              <a:t>22/7/2022</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fld id="{E8FD6C87-970B-4147-8BF4-37A1E4BBDB1E}" type="slidenum">
              <a:rPr lang="es-CR"/>
              <a:pPr/>
              <a:t>‹Nº›</a:t>
            </a:fld>
            <a:endParaRPr lang="es-CR"/>
          </a:p>
        </p:txBody>
      </p:sp>
    </p:spTree>
    <p:extLst>
      <p:ext uri="{BB962C8B-B14F-4D97-AF65-F5344CB8AC3E}">
        <p14:creationId xmlns:p14="http://schemas.microsoft.com/office/powerpoint/2010/main" val="2399006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R"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A5ED4C8-9F7C-4F92-925C-558BBB748958}" type="datetime1">
              <a:rPr lang="es-CR" smtClean="0"/>
              <a:t>22/7/2022</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fld id="{B650E31E-B223-4935-8E9D-3F308DD4A12D}" type="slidenum">
              <a:rPr lang="es-CR"/>
              <a:pPr/>
              <a:t>‹Nº›</a:t>
            </a:fld>
            <a:endParaRPr lang="es-CR"/>
          </a:p>
        </p:txBody>
      </p:sp>
    </p:spTree>
    <p:extLst>
      <p:ext uri="{BB962C8B-B14F-4D97-AF65-F5344CB8AC3E}">
        <p14:creationId xmlns:p14="http://schemas.microsoft.com/office/powerpoint/2010/main" val="2974150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endParaRPr lang="es-C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9FB6F28-5BFE-433A-BCE4-22C0A4755CE2}" type="datetime1">
              <a:rPr lang="es-CR" smtClean="0"/>
              <a:t>22/7/2022</a:t>
            </a:fld>
            <a:endParaRPr lang="es-C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46000B10-D9B1-4F79-971B-E9F5EAF2281D}" type="slidenum">
              <a:rPr lang="es-CR"/>
              <a:pPr/>
              <a:t>‹Nº›</a:t>
            </a:fld>
            <a:endParaRPr lang="es-C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Word_Document.docx"/><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package" Target="../embeddings/Microsoft_Word_Document1.docx"/></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fb6-PIM0NtQ&amp;ab_channel=rcetucker"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6.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6.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diagramLayout" Target="../diagrams/layout19.xml"/><Relationship Id="rId7" Type="http://schemas.openxmlformats.org/officeDocument/2006/relationships/image" Target="../media/image16.png"/><Relationship Id="rId2" Type="http://schemas.openxmlformats.org/officeDocument/2006/relationships/diagramData" Target="../diagrams/data19.xml"/><Relationship Id="rId1" Type="http://schemas.openxmlformats.org/officeDocument/2006/relationships/slideLayout" Target="../slideLayouts/slideLayout6.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2.png"/><Relationship Id="rId7" Type="http://schemas.openxmlformats.org/officeDocument/2006/relationships/diagramData" Target="../diagrams/data3.xml"/><Relationship Id="rId2" Type="http://schemas.openxmlformats.org/officeDocument/2006/relationships/image" Target="../media/image1.png"/><Relationship Id="rId1" Type="http://schemas.openxmlformats.org/officeDocument/2006/relationships/slideLayout" Target="../slideLayouts/slideLayout6.xml"/><Relationship Id="rId6" Type="http://schemas.microsoft.com/office/2007/relationships/hdphoto" Target="../media/hdphoto2.wdp"/><Relationship Id="rId11" Type="http://schemas.microsoft.com/office/2007/relationships/diagramDrawing" Target="../diagrams/drawing3.xml"/><Relationship Id="rId5" Type="http://schemas.openxmlformats.org/officeDocument/2006/relationships/image" Target="../media/image3.png"/><Relationship Id="rId10" Type="http://schemas.openxmlformats.org/officeDocument/2006/relationships/diagramColors" Target="../diagrams/colors3.xml"/><Relationship Id="rId4" Type="http://schemas.microsoft.com/office/2007/relationships/hdphoto" Target="../media/hdphoto1.wdp"/><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4.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38" y="214313"/>
            <a:ext cx="7772400" cy="1470025"/>
          </a:xfrm>
        </p:spPr>
        <p:style>
          <a:lnRef idx="1">
            <a:schemeClr val="dk1"/>
          </a:lnRef>
          <a:fillRef idx="2">
            <a:schemeClr val="dk1"/>
          </a:fillRef>
          <a:effectRef idx="1">
            <a:schemeClr val="dk1"/>
          </a:effectRef>
          <a:fontRef idx="minor">
            <a:schemeClr val="dk1"/>
          </a:fontRef>
        </p:style>
        <p:txBody>
          <a:bodyPr rtlCol="0">
            <a:noAutofit/>
          </a:bodyPr>
          <a:lstStyle/>
          <a:p>
            <a:pPr eaLnBrk="1" fontAlgn="auto" hangingPunct="1">
              <a:spcAft>
                <a:spcPts val="0"/>
              </a:spcAft>
              <a:defRPr/>
            </a:pPr>
            <a:r>
              <a:rPr lang="es-CR" sz="2000" b="1" dirty="0"/>
              <a:t>Instituto Centroamericano de Administración Pública (ICAP)</a:t>
            </a:r>
            <a:br>
              <a:rPr lang="es-CR" sz="2000" dirty="0"/>
            </a:br>
            <a:r>
              <a:rPr lang="es-CR" sz="2000" b="1" dirty="0"/>
              <a:t>Doctorado en Gestión Pública y Ciencias Empresariales </a:t>
            </a:r>
            <a:br>
              <a:rPr lang="es-CR" sz="2000" dirty="0"/>
            </a:br>
            <a:r>
              <a:rPr lang="es-CR" sz="2000" dirty="0"/>
              <a:t> IX Promoción Costa Rica</a:t>
            </a:r>
            <a:endParaRPr lang="es-CR" sz="2000" b="1" dirty="0"/>
          </a:p>
        </p:txBody>
      </p:sp>
      <p:sp>
        <p:nvSpPr>
          <p:cNvPr id="3" name="2 Subtítulo"/>
          <p:cNvSpPr>
            <a:spLocks noGrp="1"/>
          </p:cNvSpPr>
          <p:nvPr>
            <p:ph type="subTitle" idx="1"/>
          </p:nvPr>
        </p:nvSpPr>
        <p:spPr>
          <a:xfrm>
            <a:off x="1357313" y="1857375"/>
            <a:ext cx="6400800" cy="1000125"/>
          </a:xfrm>
        </p:spPr>
        <p:txBody>
          <a:bodyPr rtlCol="0">
            <a:normAutofit lnSpcReduction="10000"/>
          </a:bodyPr>
          <a:lstStyle/>
          <a:p>
            <a:pPr eaLnBrk="1" fontAlgn="auto" hangingPunct="1">
              <a:spcAft>
                <a:spcPts val="0"/>
              </a:spcAft>
              <a:defRPr/>
            </a:pPr>
            <a:r>
              <a:rPr lang="es-CR" b="1" dirty="0"/>
              <a:t>Curso Comercio Internacional y Logística</a:t>
            </a:r>
          </a:p>
        </p:txBody>
      </p:sp>
      <p:sp>
        <p:nvSpPr>
          <p:cNvPr id="1026" name="Rectangle 2"/>
          <p:cNvSpPr>
            <a:spLocks noChangeArrowheads="1"/>
          </p:cNvSpPr>
          <p:nvPr/>
        </p:nvSpPr>
        <p:spPr bwMode="auto">
          <a:xfrm>
            <a:off x="642910" y="3221817"/>
            <a:ext cx="6858048" cy="40011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defRPr/>
            </a:pPr>
            <a:r>
              <a:rPr lang="es-CR"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Calibri" pitchFamily="34" charset="0"/>
                <a:cs typeface="Times New Roman" pitchFamily="18" charset="0"/>
              </a:rPr>
              <a:t>Sesión 3  Bases analíticas del comercio internacional</a:t>
            </a:r>
          </a:p>
        </p:txBody>
      </p:sp>
      <p:sp>
        <p:nvSpPr>
          <p:cNvPr id="8" name="7 Rectángulo"/>
          <p:cNvSpPr/>
          <p:nvPr/>
        </p:nvSpPr>
        <p:spPr>
          <a:xfrm>
            <a:off x="4357688" y="4429125"/>
            <a:ext cx="3500437" cy="138499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r>
              <a:rPr lang="es-CR" sz="1400" b="1" dirty="0">
                <a:solidFill>
                  <a:prstClr val="black"/>
                </a:solidFill>
              </a:rPr>
              <a:t>Bibliografía:</a:t>
            </a:r>
          </a:p>
          <a:p>
            <a:pPr fontAlgn="auto">
              <a:spcBef>
                <a:spcPts val="0"/>
              </a:spcBef>
              <a:spcAft>
                <a:spcPts val="0"/>
              </a:spcAft>
              <a:defRPr/>
            </a:pPr>
            <a:r>
              <a:rPr lang="es-CR" sz="1400" dirty="0">
                <a:solidFill>
                  <a:prstClr val="black"/>
                </a:solidFill>
              </a:rPr>
              <a:t>	Daniels &amp; </a:t>
            </a:r>
            <a:r>
              <a:rPr lang="es-CR" sz="1400" dirty="0" err="1">
                <a:solidFill>
                  <a:prstClr val="black"/>
                </a:solidFill>
              </a:rPr>
              <a:t>Radebaugh</a:t>
            </a:r>
            <a:r>
              <a:rPr lang="es-CR" sz="1400" dirty="0">
                <a:solidFill>
                  <a:prstClr val="black"/>
                </a:solidFill>
              </a:rPr>
              <a:t>, 	2010, 	Cap. 6; </a:t>
            </a:r>
            <a:r>
              <a:rPr lang="fi-FI" sz="1400" dirty="0">
                <a:solidFill>
                  <a:prstClr val="black"/>
                </a:solidFill>
              </a:rPr>
              <a:t>: Kerr, W., &amp; Perdikis, N. 	(2014) </a:t>
            </a:r>
            <a:r>
              <a:rPr lang="es-CR" sz="1400" dirty="0">
                <a:solidFill>
                  <a:prstClr val="black"/>
                </a:solidFill>
              </a:rPr>
              <a:t>Díaz 2009.</a:t>
            </a:r>
          </a:p>
          <a:p>
            <a:pPr fontAlgn="auto">
              <a:spcBef>
                <a:spcPts val="0"/>
              </a:spcBef>
              <a:spcAft>
                <a:spcPts val="0"/>
              </a:spcAft>
              <a:defRPr/>
            </a:pPr>
            <a:endParaRPr lang="es-CR" sz="1400" dirty="0">
              <a:solidFill>
                <a:prstClr val="black"/>
              </a:solidFill>
            </a:endParaRPr>
          </a:p>
          <a:p>
            <a:pPr fontAlgn="auto">
              <a:spcBef>
                <a:spcPts val="0"/>
              </a:spcBef>
              <a:spcAft>
                <a:spcPts val="0"/>
              </a:spcAft>
              <a:defRPr/>
            </a:pPr>
            <a:r>
              <a:rPr lang="es-CR" sz="1400" b="1" dirty="0">
                <a:solidFill>
                  <a:prstClr val="black"/>
                </a:solidFill>
              </a:rPr>
              <a:t>Profesor</a:t>
            </a:r>
            <a:r>
              <a:rPr lang="es-CR" sz="1400" dirty="0">
                <a:solidFill>
                  <a:prstClr val="black"/>
                </a:solidFill>
              </a:rPr>
              <a:t> Rafael A. Díaz Porras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51520" y="274638"/>
            <a:ext cx="8435280" cy="925513"/>
          </a:xfrm>
        </p:spPr>
        <p:style>
          <a:lnRef idx="1">
            <a:schemeClr val="accent5"/>
          </a:lnRef>
          <a:fillRef idx="2">
            <a:schemeClr val="accent5"/>
          </a:fillRef>
          <a:effectRef idx="1">
            <a:schemeClr val="accent5"/>
          </a:effectRef>
          <a:fontRef idx="minor">
            <a:schemeClr val="dk1"/>
          </a:fontRef>
        </p:style>
        <p:txBody>
          <a:bodyPr/>
          <a:lstStyle/>
          <a:p>
            <a:r>
              <a:rPr lang="es-CR" b="1" dirty="0"/>
              <a:t>TEORÍA DE LA  VENTAJA ABSOLUTA</a:t>
            </a:r>
          </a:p>
        </p:txBody>
      </p:sp>
      <p:graphicFrame>
        <p:nvGraphicFramePr>
          <p:cNvPr id="3" name="Diagrama 2">
            <a:extLst>
              <a:ext uri="{FF2B5EF4-FFF2-40B4-BE49-F238E27FC236}">
                <a16:creationId xmlns:a16="http://schemas.microsoft.com/office/drawing/2014/main" id="{80FE7A49-6EA7-47FB-90A1-6B911784C66B}"/>
              </a:ext>
            </a:extLst>
          </p:cNvPr>
          <p:cNvGraphicFramePr/>
          <p:nvPr>
            <p:extLst>
              <p:ext uri="{D42A27DB-BD31-4B8C-83A1-F6EECF244321}">
                <p14:modId xmlns:p14="http://schemas.microsoft.com/office/powerpoint/2010/main" val="1762388370"/>
              </p:ext>
            </p:extLst>
          </p:nvPr>
        </p:nvGraphicFramePr>
        <p:xfrm>
          <a:off x="357464" y="1275190"/>
          <a:ext cx="6086744" cy="3087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218CCA73-E3D0-45BD-91C3-72DEA090F9D1}"/>
              </a:ext>
            </a:extLst>
          </p:cNvPr>
          <p:cNvSpPr/>
          <p:nvPr/>
        </p:nvSpPr>
        <p:spPr>
          <a:xfrm>
            <a:off x="6553200" y="1973710"/>
            <a:ext cx="2411288" cy="87408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07000"/>
              </a:lnSpc>
              <a:spcAft>
                <a:spcPts val="800"/>
              </a:spcAft>
            </a:pPr>
            <a:r>
              <a:rPr lang="es-CR" sz="1200" dirty="0">
                <a:latin typeface="Calibri" panose="020F0502020204030204" pitchFamily="34" charset="0"/>
                <a:ea typeface="Calibri" panose="020F0502020204030204" pitchFamily="34" charset="0"/>
                <a:cs typeface="Times New Roman" panose="02020603050405020304" pitchFamily="18" charset="0"/>
              </a:rPr>
              <a:t>Según Adam Smith, la riqueza de un país se basa en los bienes y servicios disponibles en lugar de en el oro.</a:t>
            </a:r>
          </a:p>
        </p:txBody>
      </p:sp>
      <p:graphicFrame>
        <p:nvGraphicFramePr>
          <p:cNvPr id="7" name="Diagrama 6">
            <a:extLst>
              <a:ext uri="{FF2B5EF4-FFF2-40B4-BE49-F238E27FC236}">
                <a16:creationId xmlns:a16="http://schemas.microsoft.com/office/drawing/2014/main" id="{E55F4BC6-39F0-4C14-A94E-873EF23BFA2B}"/>
              </a:ext>
            </a:extLst>
          </p:cNvPr>
          <p:cNvGraphicFramePr/>
          <p:nvPr>
            <p:extLst>
              <p:ext uri="{D42A27DB-BD31-4B8C-83A1-F6EECF244321}">
                <p14:modId xmlns:p14="http://schemas.microsoft.com/office/powerpoint/2010/main" val="3063088723"/>
              </p:ext>
            </p:extLst>
          </p:nvPr>
        </p:nvGraphicFramePr>
        <p:xfrm>
          <a:off x="755576" y="4437112"/>
          <a:ext cx="7138121" cy="18452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Marcador de número de diapositiva 5">
            <a:extLst>
              <a:ext uri="{FF2B5EF4-FFF2-40B4-BE49-F238E27FC236}">
                <a16:creationId xmlns:a16="http://schemas.microsoft.com/office/drawing/2014/main" id="{9422B97B-7DC1-4A89-94A8-84186FB8E3F0}"/>
              </a:ext>
            </a:extLst>
          </p:cNvPr>
          <p:cNvSpPr>
            <a:spLocks noGrp="1"/>
          </p:cNvSpPr>
          <p:nvPr>
            <p:ph type="sldNum" sz="quarter" idx="12"/>
          </p:nvPr>
        </p:nvSpPr>
        <p:spPr/>
        <p:txBody>
          <a:bodyPr/>
          <a:lstStyle/>
          <a:p>
            <a:fld id="{CE0BE791-2179-4965-B267-4C437A18E004}" type="slidenum">
              <a:rPr lang="es-CR" smtClean="0"/>
              <a:pPr/>
              <a:t>10</a:t>
            </a:fld>
            <a:endParaRPr lang="es-C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graphicEl>
                                              <a:dgm id="{B9DB5471-9F48-4607-A087-3195ED2F6C80}"/>
                                            </p:graphicEl>
                                          </p:spTgt>
                                        </p:tgtEl>
                                        <p:attrNameLst>
                                          <p:attrName>style.visibility</p:attrName>
                                        </p:attrNameLst>
                                      </p:cBhvr>
                                      <p:to>
                                        <p:strVal val="visible"/>
                                      </p:to>
                                    </p:set>
                                    <p:animEffect transition="in" filter="barn(inVertical)">
                                      <p:cBhvr>
                                        <p:cTn id="18" dur="500"/>
                                        <p:tgtEl>
                                          <p:spTgt spid="7">
                                            <p:graphicEl>
                                              <a:dgm id="{B9DB5471-9F48-4607-A087-3195ED2F6C80}"/>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graphicEl>
                                              <a:dgm id="{99B0D14E-27A4-454C-9DB6-21405CF584B1}"/>
                                            </p:graphicEl>
                                          </p:spTgt>
                                        </p:tgtEl>
                                        <p:attrNameLst>
                                          <p:attrName>style.visibility</p:attrName>
                                        </p:attrNameLst>
                                      </p:cBhvr>
                                      <p:to>
                                        <p:strVal val="visible"/>
                                      </p:to>
                                    </p:set>
                                    <p:animEffect transition="in" filter="barn(inVertical)">
                                      <p:cBhvr>
                                        <p:cTn id="23" dur="500"/>
                                        <p:tgtEl>
                                          <p:spTgt spid="7">
                                            <p:graphicEl>
                                              <a:dgm id="{99B0D14E-27A4-454C-9DB6-21405CF584B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graphicEl>
                                              <a:dgm id="{F1DACACC-F44D-42DF-9871-9C1BCC11645C}"/>
                                            </p:graphicEl>
                                          </p:spTgt>
                                        </p:tgtEl>
                                        <p:attrNameLst>
                                          <p:attrName>style.visibility</p:attrName>
                                        </p:attrNameLst>
                                      </p:cBhvr>
                                      <p:to>
                                        <p:strVal val="visible"/>
                                      </p:to>
                                    </p:set>
                                    <p:animEffect transition="in" filter="barn(inVertical)">
                                      <p:cBhvr>
                                        <p:cTn id="28" dur="500"/>
                                        <p:tgtEl>
                                          <p:spTgt spid="7">
                                            <p:graphicEl>
                                              <a:dgm id="{F1DACACC-F44D-42DF-9871-9C1BCC11645C}"/>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graphicEl>
                                              <a:dgm id="{9EAD0233-DE87-4053-B526-BEC9A8C0C747}"/>
                                            </p:graphicEl>
                                          </p:spTgt>
                                        </p:tgtEl>
                                        <p:attrNameLst>
                                          <p:attrName>style.visibility</p:attrName>
                                        </p:attrNameLst>
                                      </p:cBhvr>
                                      <p:to>
                                        <p:strVal val="visible"/>
                                      </p:to>
                                    </p:set>
                                    <p:animEffect transition="in" filter="barn(inVertical)">
                                      <p:cBhvr>
                                        <p:cTn id="33" dur="500"/>
                                        <p:tgtEl>
                                          <p:spTgt spid="7">
                                            <p:graphicEl>
                                              <a:dgm id="{9EAD0233-DE87-4053-B526-BEC9A8C0C74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5" grpId="0" animBg="1"/>
      <p:bldGraphic spid="7"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171256"/>
            <a:ext cx="6228184" cy="576064"/>
          </a:xfrm>
        </p:spPr>
        <p:style>
          <a:lnRef idx="1">
            <a:schemeClr val="accent5"/>
          </a:lnRef>
          <a:fillRef idx="2">
            <a:schemeClr val="accent5"/>
          </a:fillRef>
          <a:effectRef idx="1">
            <a:schemeClr val="accent5"/>
          </a:effectRef>
          <a:fontRef idx="minor">
            <a:schemeClr val="dk1"/>
          </a:fontRef>
        </p:style>
        <p:txBody>
          <a:bodyPr/>
          <a:lstStyle/>
          <a:p>
            <a:pPr algn="ctr"/>
            <a:r>
              <a:rPr lang="en-GB" sz="2400" b="1" dirty="0">
                <a:latin typeface="+mn-lt"/>
              </a:rPr>
              <a:t>ADAM SMITH Y LA VENTAJA ABSOLUTA </a:t>
            </a:r>
            <a:r>
              <a:rPr lang="es-CR" sz="1600" b="1" dirty="0">
                <a:latin typeface="+mn-lt"/>
              </a:rPr>
              <a:t>(</a:t>
            </a:r>
            <a:r>
              <a:rPr lang="es-CR" sz="1600" b="1" dirty="0" err="1">
                <a:latin typeface="+mn-lt"/>
              </a:rPr>
              <a:t>Chacholiades</a:t>
            </a:r>
            <a:r>
              <a:rPr lang="es-CR" sz="1600" b="1" dirty="0">
                <a:latin typeface="+mn-lt"/>
              </a:rPr>
              <a:t>, 1992, cap.2)</a:t>
            </a:r>
            <a:endParaRPr lang="es-CR" sz="1600" dirty="0">
              <a:latin typeface="+mn-lt"/>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704692184"/>
              </p:ext>
            </p:extLst>
          </p:nvPr>
        </p:nvGraphicFramePr>
        <p:xfrm>
          <a:off x="319584" y="916488"/>
          <a:ext cx="8644904" cy="5680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número de diapositiva 4"/>
          <p:cNvSpPr>
            <a:spLocks noGrp="1"/>
          </p:cNvSpPr>
          <p:nvPr>
            <p:ph type="sldNum" sz="quarter" idx="12"/>
          </p:nvPr>
        </p:nvSpPr>
        <p:spPr/>
        <p:txBody>
          <a:bodyPr/>
          <a:lstStyle/>
          <a:p>
            <a:fld id="{6834F701-E517-4254-A706-4E358EB3DB15}" type="slidenum">
              <a:rPr lang="en-US" smtClean="0"/>
              <a:pPr/>
              <a:t>11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graphicEl>
                                              <a:dgm id="{D7A40826-537C-448D-B7CD-B0A065B5AF38}"/>
                                            </p:graphicEl>
                                          </p:spTgt>
                                        </p:tgtEl>
                                        <p:attrNameLst>
                                          <p:attrName>style.visibility</p:attrName>
                                        </p:attrNameLst>
                                      </p:cBhvr>
                                      <p:to>
                                        <p:strVal val="visible"/>
                                      </p:to>
                                    </p:set>
                                    <p:animEffect transition="in" filter="barn(inVertical)">
                                      <p:cBhvr>
                                        <p:cTn id="7" dur="500"/>
                                        <p:tgtEl>
                                          <p:spTgt spid="4">
                                            <p:graphicEl>
                                              <a:dgm id="{D7A40826-537C-448D-B7CD-B0A065B5AF3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graphicEl>
                                              <a:dgm id="{1FD4CF0A-F98D-4D55-949B-5E34DCE1BD26}"/>
                                            </p:graphicEl>
                                          </p:spTgt>
                                        </p:tgtEl>
                                        <p:attrNameLst>
                                          <p:attrName>style.visibility</p:attrName>
                                        </p:attrNameLst>
                                      </p:cBhvr>
                                      <p:to>
                                        <p:strVal val="visible"/>
                                      </p:to>
                                    </p:set>
                                    <p:animEffect transition="in" filter="barn(inVertical)">
                                      <p:cBhvr>
                                        <p:cTn id="12" dur="500"/>
                                        <p:tgtEl>
                                          <p:spTgt spid="4">
                                            <p:graphicEl>
                                              <a:dgm id="{1FD4CF0A-F98D-4D55-949B-5E34DCE1BD26}"/>
                                            </p:graphic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graphicEl>
                                              <a:dgm id="{FAE1BB98-7549-4265-A59F-769143E24552}"/>
                                            </p:graphicEl>
                                          </p:spTgt>
                                        </p:tgtEl>
                                        <p:attrNameLst>
                                          <p:attrName>style.visibility</p:attrName>
                                        </p:attrNameLst>
                                      </p:cBhvr>
                                      <p:to>
                                        <p:strVal val="visible"/>
                                      </p:to>
                                    </p:set>
                                    <p:animEffect transition="in" filter="barn(inVertical)">
                                      <p:cBhvr>
                                        <p:cTn id="15" dur="500"/>
                                        <p:tgtEl>
                                          <p:spTgt spid="4">
                                            <p:graphicEl>
                                              <a:dgm id="{FAE1BB98-7549-4265-A59F-769143E2455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graphicEl>
                                              <a:dgm id="{CF4EE739-4772-422A-B3BF-B9949D07B8A9}"/>
                                            </p:graphicEl>
                                          </p:spTgt>
                                        </p:tgtEl>
                                        <p:attrNameLst>
                                          <p:attrName>style.visibility</p:attrName>
                                        </p:attrNameLst>
                                      </p:cBhvr>
                                      <p:to>
                                        <p:strVal val="visible"/>
                                      </p:to>
                                    </p:set>
                                    <p:animEffect transition="in" filter="barn(inVertical)">
                                      <p:cBhvr>
                                        <p:cTn id="20" dur="500"/>
                                        <p:tgtEl>
                                          <p:spTgt spid="4">
                                            <p:graphicEl>
                                              <a:dgm id="{CF4EE739-4772-422A-B3BF-B9949D07B8A9}"/>
                                            </p:graphic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
                                            <p:graphicEl>
                                              <a:dgm id="{9BCC4823-2B2C-464C-B945-A5933B1E240E}"/>
                                            </p:graphicEl>
                                          </p:spTgt>
                                        </p:tgtEl>
                                        <p:attrNameLst>
                                          <p:attrName>style.visibility</p:attrName>
                                        </p:attrNameLst>
                                      </p:cBhvr>
                                      <p:to>
                                        <p:strVal val="visible"/>
                                      </p:to>
                                    </p:set>
                                    <p:animEffect transition="in" filter="barn(inVertical)">
                                      <p:cBhvr>
                                        <p:cTn id="23" dur="500"/>
                                        <p:tgtEl>
                                          <p:spTgt spid="4">
                                            <p:graphicEl>
                                              <a:dgm id="{9BCC4823-2B2C-464C-B945-A5933B1E240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
                                            <p:graphicEl>
                                              <a:dgm id="{B70ADF61-2379-4D3D-ADAF-A793A4F01059}"/>
                                            </p:graphicEl>
                                          </p:spTgt>
                                        </p:tgtEl>
                                        <p:attrNameLst>
                                          <p:attrName>style.visibility</p:attrName>
                                        </p:attrNameLst>
                                      </p:cBhvr>
                                      <p:to>
                                        <p:strVal val="visible"/>
                                      </p:to>
                                    </p:set>
                                    <p:animEffect transition="in" filter="barn(inVertical)">
                                      <p:cBhvr>
                                        <p:cTn id="28" dur="500"/>
                                        <p:tgtEl>
                                          <p:spTgt spid="4">
                                            <p:graphicEl>
                                              <a:dgm id="{B70ADF61-2379-4D3D-ADAF-A793A4F01059}"/>
                                            </p:graphic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4">
                                            <p:graphicEl>
                                              <a:dgm id="{212E65EB-ECDF-447B-A0D3-B20B095316B7}"/>
                                            </p:graphicEl>
                                          </p:spTgt>
                                        </p:tgtEl>
                                        <p:attrNameLst>
                                          <p:attrName>style.visibility</p:attrName>
                                        </p:attrNameLst>
                                      </p:cBhvr>
                                      <p:to>
                                        <p:strVal val="visible"/>
                                      </p:to>
                                    </p:set>
                                    <p:animEffect transition="in" filter="barn(inVertical)">
                                      <p:cBhvr>
                                        <p:cTn id="31" dur="500"/>
                                        <p:tgtEl>
                                          <p:spTgt spid="4">
                                            <p:graphicEl>
                                              <a:dgm id="{212E65EB-ECDF-447B-A0D3-B20B095316B7}"/>
                                            </p:graphic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4">
                                            <p:graphicEl>
                                              <a:dgm id="{DBB305AF-F532-4E58-8DD8-696F2E9790B2}"/>
                                            </p:graphicEl>
                                          </p:spTgt>
                                        </p:tgtEl>
                                        <p:attrNameLst>
                                          <p:attrName>style.visibility</p:attrName>
                                        </p:attrNameLst>
                                      </p:cBhvr>
                                      <p:to>
                                        <p:strVal val="visible"/>
                                      </p:to>
                                    </p:set>
                                    <p:animEffect transition="in" filter="barn(inVertical)">
                                      <p:cBhvr>
                                        <p:cTn id="34" dur="500"/>
                                        <p:tgtEl>
                                          <p:spTgt spid="4">
                                            <p:graphicEl>
                                              <a:dgm id="{DBB305AF-F532-4E58-8DD8-696F2E9790B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16732"/>
            <a:ext cx="8496944" cy="5400600"/>
          </a:xfrm>
        </p:spPr>
        <p:style>
          <a:lnRef idx="2">
            <a:schemeClr val="accent1"/>
          </a:lnRef>
          <a:fillRef idx="1">
            <a:schemeClr val="lt1"/>
          </a:fillRef>
          <a:effectRef idx="0">
            <a:schemeClr val="accent1"/>
          </a:effectRef>
          <a:fontRef idx="minor">
            <a:schemeClr val="dk1"/>
          </a:fontRef>
        </p:style>
        <p:txBody>
          <a:bodyPr/>
          <a:lstStyle/>
          <a:p>
            <a:pPr marL="457200" lvl="1" indent="0" algn="ctr">
              <a:buNone/>
            </a:pPr>
            <a:r>
              <a:rPr lang="es-CR" sz="3600" u="sng" dirty="0"/>
              <a:t>Ventaja absoluta </a:t>
            </a:r>
            <a:r>
              <a:rPr lang="es-CR" sz="1600" b="1" dirty="0">
                <a:solidFill>
                  <a:srgbClr val="FFFFFF">
                    <a:lumMod val="75000"/>
                  </a:srgbClr>
                </a:solidFill>
                <a:latin typeface="Times New Roman" pitchFamily="18" charset="0"/>
              </a:rPr>
              <a:t>(</a:t>
            </a:r>
            <a:r>
              <a:rPr lang="es-ES" sz="1600" b="1" dirty="0" err="1">
                <a:solidFill>
                  <a:srgbClr val="FFFFFF">
                    <a:lumMod val="75000"/>
                  </a:srgbClr>
                </a:solidFill>
                <a:latin typeface="Times New Roman" pitchFamily="18" charset="0"/>
              </a:rPr>
              <a:t>Kerr</a:t>
            </a:r>
            <a:r>
              <a:rPr lang="es-ES" sz="1600" b="1" dirty="0">
                <a:solidFill>
                  <a:srgbClr val="FFFFFF">
                    <a:lumMod val="75000"/>
                  </a:srgbClr>
                </a:solidFill>
                <a:latin typeface="Times New Roman" pitchFamily="18" charset="0"/>
              </a:rPr>
              <a:t> &amp;</a:t>
            </a:r>
            <a:r>
              <a:rPr lang="es-ES" sz="1600" b="1" dirty="0" err="1">
                <a:solidFill>
                  <a:srgbClr val="FFFFFF">
                    <a:lumMod val="75000"/>
                  </a:srgbClr>
                </a:solidFill>
                <a:latin typeface="Times New Roman" pitchFamily="18" charset="0"/>
              </a:rPr>
              <a:t>Perdikis</a:t>
            </a:r>
            <a:r>
              <a:rPr lang="es-ES" sz="1600" b="1" dirty="0">
                <a:solidFill>
                  <a:srgbClr val="FFFFFF">
                    <a:lumMod val="75000"/>
                  </a:srgbClr>
                </a:solidFill>
                <a:latin typeface="Times New Roman" pitchFamily="18" charset="0"/>
              </a:rPr>
              <a:t> </a:t>
            </a:r>
            <a:r>
              <a:rPr lang="es-ES" sz="1600" b="1" dirty="0" err="1">
                <a:solidFill>
                  <a:srgbClr val="FFFFFF">
                    <a:lumMod val="75000"/>
                  </a:srgbClr>
                </a:solidFill>
                <a:latin typeface="Times New Roman" pitchFamily="18" charset="0"/>
              </a:rPr>
              <a:t>Cap</a:t>
            </a:r>
            <a:r>
              <a:rPr lang="es-ES" sz="1600" b="1" dirty="0">
                <a:solidFill>
                  <a:srgbClr val="FFFFFF">
                    <a:lumMod val="75000"/>
                  </a:srgbClr>
                </a:solidFill>
                <a:latin typeface="Times New Roman" pitchFamily="18" charset="0"/>
              </a:rPr>
              <a:t> 2)</a:t>
            </a:r>
            <a:endParaRPr lang="es-CR" sz="3600" u="sng" dirty="0"/>
          </a:p>
          <a:p>
            <a:pPr lvl="2"/>
            <a:r>
              <a:rPr lang="es-CR" sz="2800" dirty="0"/>
              <a:t>Proposición de Adam Smith:</a:t>
            </a:r>
          </a:p>
          <a:p>
            <a:pPr lvl="3"/>
            <a:r>
              <a:rPr lang="es-CR" dirty="0"/>
              <a:t>Si dos naciones voluntariamente negocian entre si, ambos deben ganar si cada país se especializa en la producción del bien en el que tenía una ventaja absoluta y intercambia por la mercancía en la que tenía una desventaja absoluta. </a:t>
            </a:r>
          </a:p>
        </p:txBody>
      </p:sp>
      <p:pic>
        <p:nvPicPr>
          <p:cNvPr id="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5300"/>
                    </a14:imgEffect>
                  </a14:imgLayer>
                </a14:imgProps>
              </a:ext>
              <a:ext uri="{28A0092B-C50C-407E-A947-70E740481C1C}">
                <a14:useLocalDpi xmlns:a14="http://schemas.microsoft.com/office/drawing/2010/main" val="0"/>
              </a:ext>
            </a:extLst>
          </a:blip>
          <a:srcRect l="15750" t="52000" r="33625" b="21778"/>
          <a:stretch/>
        </p:blipFill>
        <p:spPr bwMode="auto">
          <a:xfrm>
            <a:off x="1475655" y="3717032"/>
            <a:ext cx="6996465" cy="1872208"/>
          </a:xfrm>
          <a:prstGeom prst="rect">
            <a:avLst/>
          </a:prstGeom>
          <a:pattFill prst="pct5">
            <a:fgClr>
              <a:schemeClr val="lt1"/>
            </a:fgClr>
            <a:bgClr>
              <a:schemeClr val="bg1"/>
            </a:bgClr>
          </a:pattFill>
          <a:ln>
            <a:noFill/>
          </a:ln>
          <a:effectLst/>
        </p:spPr>
      </p:pic>
      <p:sp>
        <p:nvSpPr>
          <p:cNvPr id="5" name="Marcador de número de diapositiva 4">
            <a:extLst>
              <a:ext uri="{FF2B5EF4-FFF2-40B4-BE49-F238E27FC236}">
                <a16:creationId xmlns:a16="http://schemas.microsoft.com/office/drawing/2014/main" id="{A096B036-5705-43EA-B634-4B40E984AD2A}"/>
              </a:ext>
            </a:extLst>
          </p:cNvPr>
          <p:cNvSpPr>
            <a:spLocks noGrp="1"/>
          </p:cNvSpPr>
          <p:nvPr>
            <p:ph type="sldNum" sz="quarter" idx="12"/>
          </p:nvPr>
        </p:nvSpPr>
        <p:spPr/>
        <p:txBody>
          <a:bodyPr/>
          <a:lstStyle/>
          <a:p>
            <a:fld id="{CDA1E9D2-7386-4F1A-AC30-42C0F472D538}" type="slidenum">
              <a:rPr lang="es-CR" smtClean="0"/>
              <a:pPr/>
              <a:t>12</a:t>
            </a:fld>
            <a:endParaRPr lang="es-CR"/>
          </a:p>
        </p:txBody>
      </p:sp>
      <p:sp>
        <p:nvSpPr>
          <p:cNvPr id="6" name="Estrella: 6 puntas 5">
            <a:extLst>
              <a:ext uri="{FF2B5EF4-FFF2-40B4-BE49-F238E27FC236}">
                <a16:creationId xmlns:a16="http://schemas.microsoft.com/office/drawing/2014/main" id="{0E40B639-0FB1-4C77-9B09-5FBC068117C2}"/>
              </a:ext>
            </a:extLst>
          </p:cNvPr>
          <p:cNvSpPr/>
          <p:nvPr/>
        </p:nvSpPr>
        <p:spPr>
          <a:xfrm>
            <a:off x="4067944" y="4869160"/>
            <a:ext cx="252028" cy="282352"/>
          </a:xfrm>
          <a:prstGeom prst="star6">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R"/>
          </a:p>
        </p:txBody>
      </p:sp>
      <p:sp>
        <p:nvSpPr>
          <p:cNvPr id="8" name="Estrella: 6 puntas 7">
            <a:extLst>
              <a:ext uri="{FF2B5EF4-FFF2-40B4-BE49-F238E27FC236}">
                <a16:creationId xmlns:a16="http://schemas.microsoft.com/office/drawing/2014/main" id="{55B33085-55F8-4DB2-A0F6-28C9DE14AC0E}"/>
              </a:ext>
            </a:extLst>
          </p:cNvPr>
          <p:cNvSpPr/>
          <p:nvPr/>
        </p:nvSpPr>
        <p:spPr>
          <a:xfrm>
            <a:off x="7146286" y="4674162"/>
            <a:ext cx="252028" cy="282352"/>
          </a:xfrm>
          <a:prstGeom prst="star6">
            <a:avLst>
              <a:gd name="adj" fmla="val 22325"/>
              <a:gd name="hf" fmla="val 115470"/>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R"/>
          </a:p>
        </p:txBody>
      </p:sp>
    </p:spTree>
    <p:extLst>
      <p:ext uri="{BB962C8B-B14F-4D97-AF65-F5344CB8AC3E}">
        <p14:creationId xmlns:p14="http://schemas.microsoft.com/office/powerpoint/2010/main" val="30436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066130"/>
          </a:xfrm>
        </p:spPr>
        <p:style>
          <a:lnRef idx="1">
            <a:schemeClr val="accent5"/>
          </a:lnRef>
          <a:fillRef idx="2">
            <a:schemeClr val="accent5"/>
          </a:fillRef>
          <a:effectRef idx="1">
            <a:schemeClr val="accent5"/>
          </a:effectRef>
          <a:fontRef idx="minor">
            <a:schemeClr val="dk1"/>
          </a:fontRef>
        </p:style>
        <p:txBody>
          <a:bodyPr/>
          <a:lstStyle/>
          <a:p>
            <a:r>
              <a:rPr lang="es-CR" sz="3600" b="1" dirty="0"/>
              <a:t>TEORÍA DE LA VENTAJA COMPARATIVA</a:t>
            </a:r>
          </a:p>
        </p:txBody>
      </p:sp>
      <p:graphicFrame>
        <p:nvGraphicFramePr>
          <p:cNvPr id="6" name="Diagrama 5">
            <a:extLst>
              <a:ext uri="{FF2B5EF4-FFF2-40B4-BE49-F238E27FC236}">
                <a16:creationId xmlns:a16="http://schemas.microsoft.com/office/drawing/2014/main" id="{F8BEF11D-FD4C-47AE-BD35-B8670C67C2C6}"/>
              </a:ext>
            </a:extLst>
          </p:cNvPr>
          <p:cNvGraphicFramePr/>
          <p:nvPr>
            <p:extLst>
              <p:ext uri="{D42A27DB-BD31-4B8C-83A1-F6EECF244321}">
                <p14:modId xmlns:p14="http://schemas.microsoft.com/office/powerpoint/2010/main" val="103094854"/>
              </p:ext>
            </p:extLst>
          </p:nvPr>
        </p:nvGraphicFramePr>
        <p:xfrm>
          <a:off x="354360" y="1417638"/>
          <a:ext cx="8435280" cy="4524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número de diapositiva 4">
            <a:extLst>
              <a:ext uri="{FF2B5EF4-FFF2-40B4-BE49-F238E27FC236}">
                <a16:creationId xmlns:a16="http://schemas.microsoft.com/office/drawing/2014/main" id="{7A88336A-57A0-42BE-A0EB-A4AD46CAC1B2}"/>
              </a:ext>
            </a:extLst>
          </p:cNvPr>
          <p:cNvSpPr>
            <a:spLocks noGrp="1"/>
          </p:cNvSpPr>
          <p:nvPr>
            <p:ph type="sldNum" sz="quarter" idx="12"/>
          </p:nvPr>
        </p:nvSpPr>
        <p:spPr/>
        <p:txBody>
          <a:bodyPr/>
          <a:lstStyle/>
          <a:p>
            <a:fld id="{CE0BE791-2179-4965-B267-4C437A18E004}" type="slidenum">
              <a:rPr lang="es-CR" smtClean="0"/>
              <a:pPr/>
              <a:t>13</a:t>
            </a:fld>
            <a:endParaRPr lang="es-CR"/>
          </a:p>
        </p:txBody>
      </p:sp>
    </p:spTree>
    <p:extLst>
      <p:ext uri="{BB962C8B-B14F-4D97-AF65-F5344CB8AC3E}">
        <p14:creationId xmlns:p14="http://schemas.microsoft.com/office/powerpoint/2010/main" val="40923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813FF68-1232-4D28-B2D2-72D020C2CA6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80497318-8513-4C0D-9525-1507A2A267A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F2FA58CD-0FF9-420C-8D6A-0B08EB36114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0D72A46C-BAFA-405E-B875-B734BA80FB52}"/>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graphicEl>
                                              <a:dgm id="{9240FEFE-6E17-45C3-9561-C4B47F759AFE}"/>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graphicEl>
                                              <a:dgm id="{82FD001A-C734-4D78-B53D-B6C5959124E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617D468D-CD49-4F03-A782-B61853BECB43}"/>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218EEDB3-7421-46EA-81F4-D967685010AD}"/>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graphicEl>
                                              <a:dgm id="{0198BC5F-1F25-4A73-A893-D81F8D0F538B}"/>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graphicEl>
                                              <a:dgm id="{515841DB-5073-464D-813B-354815AB4F8C}"/>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graphicEl>
                                              <a:dgm id="{59128F58-A5B6-4D0E-85EB-923851E56BEB}"/>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graphicEl>
                                              <a:dgm id="{441FE9F2-B074-451D-B609-88C9482A4DF7}"/>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graphicEl>
                                              <a:dgm id="{29E7207B-496B-43B6-81FE-7B5CD52D0DF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03665" y="717674"/>
            <a:ext cx="7483135" cy="911126"/>
          </a:xfrm>
        </p:spPr>
        <p:style>
          <a:lnRef idx="1">
            <a:schemeClr val="accent5"/>
          </a:lnRef>
          <a:fillRef idx="2">
            <a:schemeClr val="accent5"/>
          </a:fillRef>
          <a:effectRef idx="1">
            <a:schemeClr val="accent5"/>
          </a:effectRef>
          <a:fontRef idx="minor">
            <a:schemeClr val="dk1"/>
          </a:fontRef>
        </p:style>
        <p:txBody>
          <a:bodyPr/>
          <a:lstStyle/>
          <a:p>
            <a:pPr algn="ctr"/>
            <a:r>
              <a:rPr lang="es-CR" sz="2000" b="1" dirty="0"/>
              <a:t>DAVID RICARDO Y LA TEORIA DE LA VENTAJA COMPARATIVA </a:t>
            </a:r>
            <a:r>
              <a:rPr lang="es-CR" sz="1400" dirty="0">
                <a:latin typeface="+mn-lt"/>
              </a:rPr>
              <a:t>(</a:t>
            </a:r>
            <a:r>
              <a:rPr lang="es-CR" sz="1400" dirty="0" err="1">
                <a:latin typeface="+mn-lt"/>
              </a:rPr>
              <a:t>Chacholiades</a:t>
            </a:r>
            <a:r>
              <a:rPr lang="es-CR" sz="1400" dirty="0">
                <a:latin typeface="+mn-lt"/>
              </a:rPr>
              <a:t>, 1992, cap.2)</a:t>
            </a:r>
          </a:p>
        </p:txBody>
      </p:sp>
      <p:sp>
        <p:nvSpPr>
          <p:cNvPr id="3" name="2 Marcador de contenido"/>
          <p:cNvSpPr>
            <a:spLocks noGrp="1"/>
          </p:cNvSpPr>
          <p:nvPr>
            <p:ph idx="1"/>
          </p:nvPr>
        </p:nvSpPr>
        <p:spPr>
          <a:xfrm>
            <a:off x="899592" y="2060848"/>
            <a:ext cx="7964487" cy="3312368"/>
          </a:xfrm>
        </p:spPr>
        <p:txBody>
          <a:bodyPr/>
          <a:lstStyle/>
          <a:p>
            <a:pPr marL="0" indent="0">
              <a:buClr>
                <a:schemeClr val="tx1"/>
              </a:buClr>
              <a:buNone/>
            </a:pPr>
            <a:endParaRPr lang="es-CR" sz="2400" dirty="0"/>
          </a:p>
          <a:p>
            <a:pPr>
              <a:buClr>
                <a:schemeClr val="tx1"/>
              </a:buClr>
              <a:buFont typeface="Wingdings" pitchFamily="2" charset="2"/>
              <a:buChar char="q"/>
            </a:pPr>
            <a:r>
              <a:rPr lang="es-CR" sz="2400" dirty="0"/>
              <a:t>Para ello utilizó el ejemplo de comercio entre Inglaterra y Portugal, suponiendo que no hay economías de escala.                                      </a:t>
            </a:r>
          </a:p>
          <a:p>
            <a:pPr>
              <a:buClr>
                <a:schemeClr val="tx1"/>
              </a:buClr>
              <a:buFont typeface="Wingdings" pitchFamily="2" charset="2"/>
              <a:buChar char="q"/>
            </a:pPr>
            <a:endParaRPr lang="es-CR" sz="2400" dirty="0"/>
          </a:p>
        </p:txBody>
      </p:sp>
      <p:sp>
        <p:nvSpPr>
          <p:cNvPr id="5" name="Marcador de número de diapositiva 4"/>
          <p:cNvSpPr>
            <a:spLocks noGrp="1"/>
          </p:cNvSpPr>
          <p:nvPr>
            <p:ph type="sldNum" sz="quarter" idx="12"/>
          </p:nvPr>
        </p:nvSpPr>
        <p:spPr/>
        <p:txBody>
          <a:bodyPr/>
          <a:lstStyle/>
          <a:p>
            <a:fld id="{6834F701-E517-4254-A706-4E358EB3DB15}"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00040" y="1441682"/>
            <a:ext cx="7012320" cy="1681807"/>
          </a:xfrm>
        </p:spPr>
        <p:txBody>
          <a:bodyPr/>
          <a:lstStyle/>
          <a:p>
            <a:r>
              <a:rPr lang="es-CR" sz="1100" b="1" dirty="0"/>
              <a:t> </a:t>
            </a:r>
            <a:r>
              <a:rPr lang="en-GB" sz="1600" b="1" dirty="0" err="1"/>
              <a:t>Costos</a:t>
            </a:r>
            <a:r>
              <a:rPr lang="en-GB" sz="1600" b="1" dirty="0"/>
              <a:t> </a:t>
            </a:r>
            <a:r>
              <a:rPr lang="es-NI" sz="1600" b="1" dirty="0"/>
              <a:t>comparativos</a:t>
            </a:r>
            <a:endParaRPr lang="es-NI" sz="1600" dirty="0"/>
          </a:p>
          <a:p>
            <a:endParaRPr lang="es-CR" sz="1600" b="1" dirty="0"/>
          </a:p>
          <a:p>
            <a:endParaRPr lang="es-CR" sz="1600" b="1" dirty="0"/>
          </a:p>
          <a:p>
            <a:pPr algn="ctr">
              <a:buNone/>
            </a:pPr>
            <a:endParaRPr lang="es-CR" sz="1600" b="1" dirty="0"/>
          </a:p>
          <a:p>
            <a:pPr algn="ctr">
              <a:buNone/>
            </a:pPr>
            <a:r>
              <a:rPr lang="es-CR" sz="1600" b="1" dirty="0"/>
              <a:t> </a:t>
            </a:r>
            <a:r>
              <a:rPr lang="es-CR" sz="1600" b="1" dirty="0">
                <a:solidFill>
                  <a:srgbClr val="FF0000"/>
                </a:solidFill>
              </a:rPr>
              <a:t> Portugal tiene ventaja absoluta en los dos bienes</a:t>
            </a:r>
          </a:p>
          <a:p>
            <a:endParaRPr lang="es-CR" sz="1600" dirty="0"/>
          </a:p>
          <a:p>
            <a:pPr marL="0" indent="0">
              <a:buNone/>
            </a:pPr>
            <a:endParaRPr lang="es-CR" sz="1600" dirty="0"/>
          </a:p>
        </p:txBody>
      </p:sp>
      <p:graphicFrame>
        <p:nvGraphicFramePr>
          <p:cNvPr id="1026" name="Object 2"/>
          <p:cNvGraphicFramePr>
            <a:graphicFrameLocks noChangeAspect="1"/>
          </p:cNvGraphicFramePr>
          <p:nvPr>
            <p:extLst>
              <p:ext uri="{D42A27DB-BD31-4B8C-83A1-F6EECF244321}">
                <p14:modId xmlns:p14="http://schemas.microsoft.com/office/powerpoint/2010/main" val="209393131"/>
              </p:ext>
            </p:extLst>
          </p:nvPr>
        </p:nvGraphicFramePr>
        <p:xfrm>
          <a:off x="814690" y="1377083"/>
          <a:ext cx="6805310" cy="1387001"/>
        </p:xfrm>
        <a:graphic>
          <a:graphicData uri="http://schemas.openxmlformats.org/presentationml/2006/ole">
            <mc:AlternateContent xmlns:mc="http://schemas.openxmlformats.org/markup-compatibility/2006">
              <mc:Choice xmlns:v="urn:schemas-microsoft-com:vml" Requires="v">
                <p:oleObj name="Documento" r:id="rId2" imgW="4857130" imgH="995104" progId="Word.Document.12">
                  <p:embed/>
                </p:oleObj>
              </mc:Choice>
              <mc:Fallback>
                <p:oleObj name="Documento" r:id="rId2" imgW="4857130" imgH="995104" progId="Word.Document.12">
                  <p:embed/>
                  <p:pic>
                    <p:nvPicPr>
                      <p:cNvPr id="102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690" y="1377083"/>
                        <a:ext cx="6805310" cy="1387001"/>
                      </a:xfrm>
                      <a:prstGeom prst="rect">
                        <a:avLst/>
                      </a:prstGeom>
                      <a:noFill/>
                    </p:spPr>
                  </p:pic>
                </p:oleObj>
              </mc:Fallback>
            </mc:AlternateContent>
          </a:graphicData>
        </a:graphic>
      </p:graphicFrame>
      <p:sp>
        <p:nvSpPr>
          <p:cNvPr id="5" name="Marcador de número de diapositiva 4"/>
          <p:cNvSpPr>
            <a:spLocks noGrp="1"/>
          </p:cNvSpPr>
          <p:nvPr>
            <p:ph type="sldNum" sz="quarter" idx="12"/>
          </p:nvPr>
        </p:nvSpPr>
        <p:spPr/>
        <p:txBody>
          <a:bodyPr/>
          <a:lstStyle/>
          <a:p>
            <a:fld id="{6834F701-E517-4254-A706-4E358EB3DB15}" type="slidenum">
              <a:rPr lang="en-US" smtClean="0"/>
              <a:pPr/>
              <a:t>15</a:t>
            </a:fld>
            <a:endParaRPr lang="en-US"/>
          </a:p>
        </p:txBody>
      </p:sp>
      <p:sp>
        <p:nvSpPr>
          <p:cNvPr id="7" name="1 Título">
            <a:extLst>
              <a:ext uri="{FF2B5EF4-FFF2-40B4-BE49-F238E27FC236}">
                <a16:creationId xmlns:a16="http://schemas.microsoft.com/office/drawing/2014/main" id="{7288BC0B-6D2C-4479-BFDB-9AF08DC7924D}"/>
              </a:ext>
            </a:extLst>
          </p:cNvPr>
          <p:cNvSpPr txBox="1">
            <a:spLocks/>
          </p:cNvSpPr>
          <p:nvPr/>
        </p:nvSpPr>
        <p:spPr bwMode="auto">
          <a:xfrm>
            <a:off x="910124" y="450785"/>
            <a:ext cx="6758219" cy="507882"/>
          </a:xfrm>
          <a:prstGeom prst="rect">
            <a:avLst/>
          </a:prstGeom>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CR" sz="2800" b="1" dirty="0"/>
              <a:t>Ejemplo ventaja comparativa</a:t>
            </a:r>
          </a:p>
        </p:txBody>
      </p:sp>
      <p:graphicFrame>
        <p:nvGraphicFramePr>
          <p:cNvPr id="8" name="Object 2">
            <a:extLst>
              <a:ext uri="{FF2B5EF4-FFF2-40B4-BE49-F238E27FC236}">
                <a16:creationId xmlns:a16="http://schemas.microsoft.com/office/drawing/2014/main" id="{C3C0EDAA-74E6-436D-A072-90F769BB489B}"/>
              </a:ext>
            </a:extLst>
          </p:cNvPr>
          <p:cNvGraphicFramePr>
            <a:graphicFrameLocks noChangeAspect="1"/>
          </p:cNvGraphicFramePr>
          <p:nvPr>
            <p:extLst>
              <p:ext uri="{D42A27DB-BD31-4B8C-83A1-F6EECF244321}">
                <p14:modId xmlns:p14="http://schemas.microsoft.com/office/powerpoint/2010/main" val="940756619"/>
              </p:ext>
            </p:extLst>
          </p:nvPr>
        </p:nvGraphicFramePr>
        <p:xfrm>
          <a:off x="716349" y="3350926"/>
          <a:ext cx="7711301" cy="850200"/>
        </p:xfrm>
        <a:graphic>
          <a:graphicData uri="http://schemas.openxmlformats.org/presentationml/2006/ole">
            <mc:AlternateContent xmlns:mc="http://schemas.openxmlformats.org/markup-compatibility/2006">
              <mc:Choice xmlns:v="urn:schemas-microsoft-com:vml" Requires="v">
                <p:oleObj name="Documento" r:id="rId4" imgW="4994516" imgH="936054" progId="Word.Document.12">
                  <p:embed/>
                </p:oleObj>
              </mc:Choice>
              <mc:Fallback>
                <p:oleObj name="Documento" r:id="rId4" imgW="4994516" imgH="936054" progId="Word.Document.12">
                  <p:embed/>
                  <p:pic>
                    <p:nvPicPr>
                      <p:cNvPr id="8" name="Object 2">
                        <a:extLst>
                          <a:ext uri="{FF2B5EF4-FFF2-40B4-BE49-F238E27FC236}">
                            <a16:creationId xmlns:a16="http://schemas.microsoft.com/office/drawing/2014/main" id="{C3C0EDAA-74E6-436D-A072-90F769BB48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349" y="3350926"/>
                        <a:ext cx="7711301" cy="850200"/>
                      </a:xfrm>
                      <a:prstGeom prst="rect">
                        <a:avLst/>
                      </a:prstGeom>
                      <a:noFill/>
                      <a:ln>
                        <a:noFill/>
                      </a:ln>
                      <a:effectLst/>
                    </p:spPr>
                  </p:pic>
                </p:oleObj>
              </mc:Fallback>
            </mc:AlternateContent>
          </a:graphicData>
        </a:graphic>
      </p:graphicFrame>
      <p:sp>
        <p:nvSpPr>
          <p:cNvPr id="9" name="Rectangle 3">
            <a:extLst>
              <a:ext uri="{FF2B5EF4-FFF2-40B4-BE49-F238E27FC236}">
                <a16:creationId xmlns:a16="http://schemas.microsoft.com/office/drawing/2014/main" id="{40DDFCD9-B0D6-4C3F-BFD9-F11919445C0B}"/>
              </a:ext>
            </a:extLst>
          </p:cNvPr>
          <p:cNvSpPr>
            <a:spLocks noChangeArrowheads="1"/>
          </p:cNvSpPr>
          <p:nvPr/>
        </p:nvSpPr>
        <p:spPr bwMode="auto">
          <a:xfrm>
            <a:off x="814690" y="4172677"/>
            <a:ext cx="7337988" cy="307777"/>
          </a:xfrm>
          <a:prstGeom prst="rect">
            <a:avLst/>
          </a:prstGeom>
          <a:noFill/>
          <a:ln w="9525">
            <a:noFill/>
            <a:miter lim="800000"/>
            <a:headEnd/>
            <a:tailEnd/>
          </a:ln>
          <a:effectLst>
            <a:outerShdw blurRad="50800" dist="50800" dir="5400000" algn="ctr" rotWithShape="0">
              <a:schemeClr val="bg1">
                <a:lumMod val="95000"/>
              </a:schemeClr>
            </a:outerShdw>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1400" b="1" i="0" u="none" strike="noStrike" cap="none" normalizeH="0" baseline="0" dirty="0">
                <a:ln>
                  <a:noFill/>
                </a:ln>
                <a:solidFill>
                  <a:srgbClr val="FF0000"/>
                </a:solidFill>
                <a:effectLst/>
                <a:latin typeface="Aharoni" pitchFamily="2" charset="-79"/>
                <a:ea typeface="Times New Roman" pitchFamily="18" charset="0"/>
                <a:cs typeface="Aharoni" pitchFamily="2" charset="-79"/>
              </a:rPr>
              <a:t>Portugal tiene ventaja comparativa en vino, Inglaterra en tela</a:t>
            </a:r>
            <a:endParaRPr kumimoji="0" lang="es-CR" sz="2000" b="1" i="0" u="none" strike="noStrike" cap="none" normalizeH="0" baseline="0" dirty="0">
              <a:ln>
                <a:noFill/>
              </a:ln>
              <a:solidFill>
                <a:srgbClr val="FF0000"/>
              </a:solidFill>
              <a:effectLst/>
              <a:latin typeface="Aharoni" pitchFamily="2" charset="-79"/>
              <a:cs typeface="Aharoni" pitchFamily="2" charset="-79"/>
            </a:endParaRPr>
          </a:p>
        </p:txBody>
      </p:sp>
      <p:sp>
        <p:nvSpPr>
          <p:cNvPr id="10" name="Rectangle 4">
            <a:extLst>
              <a:ext uri="{FF2B5EF4-FFF2-40B4-BE49-F238E27FC236}">
                <a16:creationId xmlns:a16="http://schemas.microsoft.com/office/drawing/2014/main" id="{AB95F7D3-6628-455F-8F3F-63B6C1C9CBD0}"/>
              </a:ext>
            </a:extLst>
          </p:cNvPr>
          <p:cNvSpPr>
            <a:spLocks noChangeArrowheads="1"/>
          </p:cNvSpPr>
          <p:nvPr/>
        </p:nvSpPr>
        <p:spPr bwMode="auto">
          <a:xfrm>
            <a:off x="510344" y="4615273"/>
            <a:ext cx="81788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7800" marR="0" lvl="0" indent="-1778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s-CR" sz="1200" b="1" i="0" u="none" strike="noStrike" cap="none" normalizeH="0" baseline="0" dirty="0">
                <a:ln>
                  <a:noFill/>
                </a:ln>
                <a:solidFill>
                  <a:schemeClr val="tx1"/>
                </a:solidFill>
                <a:effectLst/>
                <a:ea typeface="Times New Roman" pitchFamily="18" charset="0"/>
              </a:rPr>
              <a:t>  En Inglaterra el vino es más caro que en Portugal</a:t>
            </a:r>
            <a:r>
              <a:rPr kumimoji="0" lang="es-CR" sz="1200" b="1" i="0" u="none" strike="noStrike" cap="none" normalizeH="0" dirty="0">
                <a:ln>
                  <a:noFill/>
                </a:ln>
                <a:solidFill>
                  <a:schemeClr val="tx1"/>
                </a:solidFill>
                <a:effectLst/>
                <a:ea typeface="Times New Roman" pitchFamily="18" charset="0"/>
              </a:rPr>
              <a:t> </a:t>
            </a:r>
            <a:r>
              <a:rPr kumimoji="0" lang="es-CR" sz="1200" b="1" i="0" u="none" strike="noStrike" cap="none" normalizeH="0" baseline="0" dirty="0">
                <a:ln>
                  <a:noFill/>
                </a:ln>
                <a:solidFill>
                  <a:schemeClr val="tx1"/>
                </a:solidFill>
                <a:effectLst/>
                <a:ea typeface="Times New Roman" pitchFamily="18" charset="0"/>
              </a:rPr>
              <a:t>(se requieren más horas de trabajo): </a:t>
            </a:r>
          </a:p>
          <a:p>
            <a:pPr marL="0" marR="0" lvl="0" indent="0" algn="ctr" defTabSz="914400" rtl="0" eaLnBrk="1" fontAlgn="base" latinLnBrk="0" hangingPunct="1">
              <a:lnSpc>
                <a:spcPct val="100000"/>
              </a:lnSpc>
              <a:spcBef>
                <a:spcPct val="0"/>
              </a:spcBef>
              <a:spcAft>
                <a:spcPct val="0"/>
              </a:spcAft>
              <a:buClrTx/>
              <a:buSzTx/>
              <a:tabLst/>
            </a:pPr>
            <a:r>
              <a:rPr kumimoji="0" lang="es-CR" sz="1200" b="1" i="0" u="none" strike="noStrike" cap="none" normalizeH="0" baseline="0" dirty="0">
                <a:ln>
                  <a:noFill/>
                </a:ln>
                <a:solidFill>
                  <a:schemeClr val="tx1"/>
                </a:solidFill>
                <a:effectLst/>
                <a:ea typeface="Times New Roman" pitchFamily="18" charset="0"/>
              </a:rPr>
              <a:t>1v/ t = 1,2 </a:t>
            </a:r>
          </a:p>
          <a:p>
            <a:pPr marL="0" marR="0" lvl="0" indent="0" defTabSz="914400" rtl="0" eaLnBrk="1" fontAlgn="base" latinLnBrk="0" hangingPunct="1">
              <a:lnSpc>
                <a:spcPct val="100000"/>
              </a:lnSpc>
              <a:spcBef>
                <a:spcPct val="0"/>
              </a:spcBef>
              <a:spcAft>
                <a:spcPct val="0"/>
              </a:spcAft>
              <a:buClrTx/>
              <a:buSzTx/>
              <a:tabLst/>
            </a:pPr>
            <a:r>
              <a:rPr kumimoji="0" lang="es-CR" sz="1200" b="1" i="0" u="none" strike="noStrike" cap="none" normalizeH="0" baseline="0" dirty="0">
                <a:ln>
                  <a:noFill/>
                </a:ln>
                <a:solidFill>
                  <a:schemeClr val="tx1"/>
                </a:solidFill>
                <a:effectLst/>
                <a:ea typeface="Times New Roman" pitchFamily="18" charset="0"/>
              </a:rPr>
              <a:t>En Portugal:</a:t>
            </a:r>
          </a:p>
          <a:p>
            <a:pPr marL="0" marR="0" lvl="0" indent="0" algn="ctr" defTabSz="914400" rtl="0" eaLnBrk="0" fontAlgn="base" latinLnBrk="0" hangingPunct="0">
              <a:lnSpc>
                <a:spcPct val="100000"/>
              </a:lnSpc>
              <a:spcBef>
                <a:spcPct val="0"/>
              </a:spcBef>
              <a:spcAft>
                <a:spcPct val="0"/>
              </a:spcAft>
              <a:buClrTx/>
              <a:buSzTx/>
              <a:tabLst/>
            </a:pPr>
            <a:r>
              <a:rPr kumimoji="0" lang="es-CR" sz="1200" b="1" i="0" u="none" strike="noStrike" cap="none" normalizeH="0" baseline="0" dirty="0">
                <a:ln>
                  <a:noFill/>
                </a:ln>
                <a:solidFill>
                  <a:schemeClr val="tx1"/>
                </a:solidFill>
                <a:effectLst/>
                <a:ea typeface="Times New Roman" pitchFamily="18" charset="0"/>
              </a:rPr>
              <a:t>1 v/t</a:t>
            </a:r>
            <a:r>
              <a:rPr kumimoji="0" lang="es-CR" sz="1200" b="1" i="0" u="none" strike="noStrike" cap="none" normalizeH="0" dirty="0">
                <a:ln>
                  <a:noFill/>
                </a:ln>
                <a:solidFill>
                  <a:schemeClr val="tx1"/>
                </a:solidFill>
                <a:effectLst/>
                <a:ea typeface="Times New Roman" pitchFamily="18" charset="0"/>
              </a:rPr>
              <a:t> </a:t>
            </a:r>
            <a:r>
              <a:rPr kumimoji="0" lang="es-CR" sz="1200" b="1" i="0" u="none" strike="noStrike" cap="none" normalizeH="0" baseline="0" dirty="0">
                <a:ln>
                  <a:noFill/>
                </a:ln>
                <a:solidFill>
                  <a:schemeClr val="tx1"/>
                </a:solidFill>
                <a:effectLst/>
                <a:ea typeface="Times New Roman" pitchFamily="18" charset="0"/>
              </a:rPr>
              <a:t> = .89 </a:t>
            </a:r>
            <a:endParaRPr lang="es-CR" sz="1200" b="1" dirty="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tabLst/>
            </a:pPr>
            <a:endParaRPr kumimoji="0" lang="es-CR" sz="900" b="1" i="0" u="none" strike="noStrike" cap="none" normalizeH="0" baseline="0" dirty="0">
              <a:ln>
                <a:noFill/>
              </a:ln>
              <a:solidFill>
                <a:schemeClr val="tx1"/>
              </a:solidFill>
              <a:effectLst/>
              <a:latin typeface="Arial" pitchFamily="34" charset="0"/>
              <a:cs typeface="Arial" pitchFamily="34" charset="0"/>
            </a:endParaRPr>
          </a:p>
          <a:p>
            <a:pPr marL="177800" marR="0" lvl="0" indent="-17780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CR"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El comercio se da si Portugal puede obtener más tela por unidad de vino e Inglaterra obtenga más vino por unidad de tela. En ese sentido a ambos les conviene especializarse en los bienes con ventaja comparativa.</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R" sz="900" b="1" i="0" u="none" strike="noStrike" cap="none" normalizeH="0" baseline="0" dirty="0">
              <a:ln>
                <a:noFill/>
              </a:ln>
              <a:solidFill>
                <a:schemeClr val="tx1"/>
              </a:solidFill>
              <a:effectLst/>
              <a:latin typeface="Arial" pitchFamily="34" charset="0"/>
              <a:cs typeface="Arial" pitchFamily="34" charset="0"/>
            </a:endParaRPr>
          </a:p>
          <a:p>
            <a:pPr marL="177800" marR="0" lvl="0" indent="-17780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CR"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Adicionalmente, se presentan ganancias del comercio en el sentido de que ambos países pueden consumir más de ambos bienes después del comercio.</a:t>
            </a:r>
            <a:endParaRPr kumimoji="0" lang="es-CR" sz="1400" b="1"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74638"/>
            <a:ext cx="8435280" cy="1143000"/>
          </a:xfrm>
        </p:spPr>
        <p:style>
          <a:lnRef idx="1">
            <a:schemeClr val="accent5"/>
          </a:lnRef>
          <a:fillRef idx="2">
            <a:schemeClr val="accent5"/>
          </a:fillRef>
          <a:effectRef idx="1">
            <a:schemeClr val="accent5"/>
          </a:effectRef>
          <a:fontRef idx="minor">
            <a:schemeClr val="dk1"/>
          </a:fontRef>
        </p:style>
        <p:txBody>
          <a:bodyPr/>
          <a:lstStyle/>
          <a:p>
            <a:r>
              <a:rPr lang="es-CR" sz="4000" b="1" dirty="0"/>
              <a:t>TEORÍA DE LA VENTAJA COMPARATIVA</a:t>
            </a:r>
          </a:p>
        </p:txBody>
      </p:sp>
      <p:sp>
        <p:nvSpPr>
          <p:cNvPr id="4" name="Marcador de número de diapositiva 3">
            <a:extLst>
              <a:ext uri="{FF2B5EF4-FFF2-40B4-BE49-F238E27FC236}">
                <a16:creationId xmlns:a16="http://schemas.microsoft.com/office/drawing/2014/main" id="{2BC1A36C-2BE6-4E72-BFD1-275F68166A3E}"/>
              </a:ext>
            </a:extLst>
          </p:cNvPr>
          <p:cNvSpPr>
            <a:spLocks noGrp="1"/>
          </p:cNvSpPr>
          <p:nvPr>
            <p:ph type="sldNum" sz="quarter" idx="12"/>
          </p:nvPr>
        </p:nvSpPr>
        <p:spPr/>
        <p:txBody>
          <a:bodyPr/>
          <a:lstStyle/>
          <a:p>
            <a:fld id="{CE0BE791-2179-4965-B267-4C437A18E004}" type="slidenum">
              <a:rPr lang="es-CR" smtClean="0"/>
              <a:pPr/>
              <a:t>16</a:t>
            </a:fld>
            <a:endParaRPr lang="es-CR"/>
          </a:p>
        </p:txBody>
      </p:sp>
      <p:sp>
        <p:nvSpPr>
          <p:cNvPr id="8" name="CuadroTexto 7">
            <a:extLst>
              <a:ext uri="{FF2B5EF4-FFF2-40B4-BE49-F238E27FC236}">
                <a16:creationId xmlns:a16="http://schemas.microsoft.com/office/drawing/2014/main" id="{5ED3EBD8-42DF-41BF-9DB1-64A9FAF3C0B4}"/>
              </a:ext>
            </a:extLst>
          </p:cNvPr>
          <p:cNvSpPr txBox="1"/>
          <p:nvPr/>
        </p:nvSpPr>
        <p:spPr>
          <a:xfrm>
            <a:off x="1417397" y="1653665"/>
            <a:ext cx="6103525" cy="1200329"/>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CR" dirty="0"/>
              <a:t>Las ganancias provenientes del comercio se darán incluso en un país que tiene ventaja absoluta en todos los productos, porque el país debe renunciar a la producción menos eficiente para elaborar la producción más eficiente</a:t>
            </a:r>
          </a:p>
        </p:txBody>
      </p:sp>
      <p:graphicFrame>
        <p:nvGraphicFramePr>
          <p:cNvPr id="7" name="Diagrama 6">
            <a:extLst>
              <a:ext uri="{FF2B5EF4-FFF2-40B4-BE49-F238E27FC236}">
                <a16:creationId xmlns:a16="http://schemas.microsoft.com/office/drawing/2014/main" id="{B2200EAF-218C-40F0-A11D-958DAF28B3F8}"/>
              </a:ext>
            </a:extLst>
          </p:cNvPr>
          <p:cNvGraphicFramePr/>
          <p:nvPr>
            <p:extLst>
              <p:ext uri="{D42A27DB-BD31-4B8C-83A1-F6EECF244321}">
                <p14:modId xmlns:p14="http://schemas.microsoft.com/office/powerpoint/2010/main" val="4240261793"/>
              </p:ext>
            </p:extLst>
          </p:nvPr>
        </p:nvGraphicFramePr>
        <p:xfrm>
          <a:off x="456030" y="3095097"/>
          <a:ext cx="8435280" cy="3266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3BA22346-0BEC-4E90-92AD-A3639A4A7B9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171A6FBA-560A-4678-BC41-F7F6D0A0FBB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7"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4700"/>
                    </a14:imgEffect>
                  </a14:imgLayer>
                </a14:imgProps>
              </a:ext>
            </a:extLst>
          </a:blip>
          <a:stretch>
            <a:fillRect/>
          </a:stretch>
        </p:blipFill>
        <p:spPr>
          <a:xfrm>
            <a:off x="611560" y="260648"/>
            <a:ext cx="7900518" cy="6208691"/>
          </a:xfrm>
          <a:prstGeom prst="rect">
            <a:avLst/>
          </a:prstGeom>
        </p:spPr>
      </p:pic>
      <p:cxnSp>
        <p:nvCxnSpPr>
          <p:cNvPr id="7" name="Conector angular 6"/>
          <p:cNvCxnSpPr/>
          <p:nvPr/>
        </p:nvCxnSpPr>
        <p:spPr>
          <a:xfrm rot="16200000" flipH="1">
            <a:off x="1799692" y="4977172"/>
            <a:ext cx="2160240" cy="360040"/>
          </a:xfrm>
          <a:prstGeom prst="bentConnector3">
            <a:avLst>
              <a:gd name="adj1" fmla="val 50000"/>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12" name="Conector angular 11"/>
          <p:cNvCxnSpPr/>
          <p:nvPr/>
        </p:nvCxnSpPr>
        <p:spPr>
          <a:xfrm rot="16200000" flipH="1">
            <a:off x="2915816" y="4365104"/>
            <a:ext cx="1008112" cy="432048"/>
          </a:xfrm>
          <a:prstGeom prst="bentConnector3">
            <a:avLst>
              <a:gd name="adj1" fmla="val 50000"/>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4" name="Marcador de número de diapositiva 3">
            <a:extLst>
              <a:ext uri="{FF2B5EF4-FFF2-40B4-BE49-F238E27FC236}">
                <a16:creationId xmlns:a16="http://schemas.microsoft.com/office/drawing/2014/main" id="{065D8F35-F582-47D7-BF48-0B80A9683A1E}"/>
              </a:ext>
            </a:extLst>
          </p:cNvPr>
          <p:cNvSpPr>
            <a:spLocks noGrp="1"/>
          </p:cNvSpPr>
          <p:nvPr>
            <p:ph type="sldNum" sz="quarter" idx="12"/>
          </p:nvPr>
        </p:nvSpPr>
        <p:spPr/>
        <p:txBody>
          <a:bodyPr/>
          <a:lstStyle/>
          <a:p>
            <a:fld id="{CE0BE791-2179-4965-B267-4C437A18E004}" type="slidenum">
              <a:rPr lang="es-CR" smtClean="0"/>
              <a:pPr/>
              <a:t>17</a:t>
            </a:fld>
            <a:endParaRPr lang="es-CR"/>
          </a:p>
        </p:txBody>
      </p:sp>
      <p:sp>
        <p:nvSpPr>
          <p:cNvPr id="5" name="Rectángulo: esquinas redondeadas 4">
            <a:extLst>
              <a:ext uri="{FF2B5EF4-FFF2-40B4-BE49-F238E27FC236}">
                <a16:creationId xmlns:a16="http://schemas.microsoft.com/office/drawing/2014/main" id="{FA4897BE-4E59-4FC7-9510-587AB5A23413}"/>
              </a:ext>
            </a:extLst>
          </p:cNvPr>
          <p:cNvSpPr/>
          <p:nvPr/>
        </p:nvSpPr>
        <p:spPr>
          <a:xfrm>
            <a:off x="2051720" y="260648"/>
            <a:ext cx="6120680" cy="360040"/>
          </a:xfrm>
          <a:prstGeom prst="roundRect">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s-CR"/>
          </a:p>
        </p:txBody>
      </p:sp>
    </p:spTree>
    <p:extLst>
      <p:ext uri="{BB962C8B-B14F-4D97-AF65-F5344CB8AC3E}">
        <p14:creationId xmlns:p14="http://schemas.microsoft.com/office/powerpoint/2010/main" val="52356005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echa curvada hacia arriba 1"/>
          <p:cNvSpPr/>
          <p:nvPr/>
        </p:nvSpPr>
        <p:spPr>
          <a:xfrm rot="20425398">
            <a:off x="5857181" y="5141174"/>
            <a:ext cx="1296144" cy="587984"/>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graphicFrame>
        <p:nvGraphicFramePr>
          <p:cNvPr id="4" name="Diagrama 3">
            <a:extLst>
              <a:ext uri="{FF2B5EF4-FFF2-40B4-BE49-F238E27FC236}">
                <a16:creationId xmlns:a16="http://schemas.microsoft.com/office/drawing/2014/main" id="{A0DC723F-0627-42A5-9292-C5A37A4B14E8}"/>
              </a:ext>
            </a:extLst>
          </p:cNvPr>
          <p:cNvGraphicFramePr/>
          <p:nvPr>
            <p:extLst>
              <p:ext uri="{D42A27DB-BD31-4B8C-83A1-F6EECF244321}">
                <p14:modId xmlns:p14="http://schemas.microsoft.com/office/powerpoint/2010/main" val="303007754"/>
              </p:ext>
            </p:extLst>
          </p:nvPr>
        </p:nvGraphicFramePr>
        <p:xfrm>
          <a:off x="663719" y="1561164"/>
          <a:ext cx="5544616" cy="3735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7CDB7F6E-D36F-49C6-B6A6-5FFA14927690}"/>
              </a:ext>
            </a:extLst>
          </p:cNvPr>
          <p:cNvSpPr/>
          <p:nvPr/>
        </p:nvSpPr>
        <p:spPr>
          <a:xfrm>
            <a:off x="6505253" y="2996952"/>
            <a:ext cx="2335350" cy="126932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107000"/>
              </a:lnSpc>
              <a:spcAft>
                <a:spcPts val="800"/>
              </a:spcAft>
            </a:pPr>
            <a:r>
              <a:rPr lang="es-CR" sz="1200" dirty="0">
                <a:latin typeface="Calibri" panose="020F0502020204030204" pitchFamily="34" charset="0"/>
                <a:ea typeface="Calibri" panose="020F0502020204030204" pitchFamily="34" charset="0"/>
                <a:cs typeface="Times New Roman" panose="02020603050405020304" pitchFamily="18" charset="0"/>
              </a:rPr>
              <a:t>Según la teoría de las proporciones  de los factores, los factores que existen en abundancia relativa son más baratos que los factores en escasez relativa.</a:t>
            </a:r>
          </a:p>
        </p:txBody>
      </p:sp>
      <p:sp>
        <p:nvSpPr>
          <p:cNvPr id="7" name="Título 6">
            <a:extLst>
              <a:ext uri="{FF2B5EF4-FFF2-40B4-BE49-F238E27FC236}">
                <a16:creationId xmlns:a16="http://schemas.microsoft.com/office/drawing/2014/main" id="{86E1D73F-6F3C-4D0A-9794-C7B137E37733}"/>
              </a:ext>
            </a:extLst>
          </p:cNvPr>
          <p:cNvSpPr>
            <a:spLocks noGrp="1"/>
          </p:cNvSpPr>
          <p:nvPr>
            <p:ph type="title"/>
          </p:nvPr>
        </p:nvSpPr>
        <p:spPr>
          <a:xfrm>
            <a:off x="467544" y="274638"/>
            <a:ext cx="8219256" cy="988292"/>
          </a:xfrm>
        </p:spPr>
        <p:style>
          <a:lnRef idx="2">
            <a:schemeClr val="accent1"/>
          </a:lnRef>
          <a:fillRef idx="1">
            <a:schemeClr val="lt1"/>
          </a:fillRef>
          <a:effectRef idx="0">
            <a:schemeClr val="accent1"/>
          </a:effectRef>
          <a:fontRef idx="minor">
            <a:schemeClr val="dk1"/>
          </a:fontRef>
        </p:style>
        <p:txBody>
          <a:bodyPr/>
          <a:lstStyle/>
          <a:p>
            <a:r>
              <a:rPr lang="es-CR" sz="3600" dirty="0"/>
              <a:t>¿Qué tipos de productos comercia un país?</a:t>
            </a:r>
          </a:p>
        </p:txBody>
      </p:sp>
      <p:sp>
        <p:nvSpPr>
          <p:cNvPr id="6" name="Marcador de número de diapositiva 5">
            <a:extLst>
              <a:ext uri="{FF2B5EF4-FFF2-40B4-BE49-F238E27FC236}">
                <a16:creationId xmlns:a16="http://schemas.microsoft.com/office/drawing/2014/main" id="{71A9A414-40A3-40AC-9AB9-A54ADC7AD39E}"/>
              </a:ext>
            </a:extLst>
          </p:cNvPr>
          <p:cNvSpPr>
            <a:spLocks noGrp="1"/>
          </p:cNvSpPr>
          <p:nvPr>
            <p:ph type="sldNum" sz="quarter" idx="12"/>
          </p:nvPr>
        </p:nvSpPr>
        <p:spPr/>
        <p:txBody>
          <a:bodyPr/>
          <a:lstStyle/>
          <a:p>
            <a:fld id="{CE0BE791-2179-4965-B267-4C437A18E004}" type="slidenum">
              <a:rPr lang="es-CR" smtClean="0"/>
              <a:pPr/>
              <a:t>18</a:t>
            </a:fld>
            <a:endParaRPr lang="es-CR"/>
          </a:p>
        </p:txBody>
      </p:sp>
    </p:spTree>
    <p:extLst>
      <p:ext uri="{BB962C8B-B14F-4D97-AF65-F5344CB8AC3E}">
        <p14:creationId xmlns:p14="http://schemas.microsoft.com/office/powerpoint/2010/main" val="381618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graphicEl>
                                              <a:dgm id="{A1C1AE3F-540C-48E6-B584-6F4A0B5E0971}"/>
                                            </p:graphicEl>
                                          </p:spTgt>
                                        </p:tgtEl>
                                        <p:attrNameLst>
                                          <p:attrName>style.visibility</p:attrName>
                                        </p:attrNameLst>
                                      </p:cBhvr>
                                      <p:to>
                                        <p:strVal val="visible"/>
                                      </p:to>
                                    </p:set>
                                    <p:animEffect transition="in" filter="barn(inVertical)">
                                      <p:cBhvr>
                                        <p:cTn id="7" dur="500"/>
                                        <p:tgtEl>
                                          <p:spTgt spid="4">
                                            <p:graphicEl>
                                              <a:dgm id="{A1C1AE3F-540C-48E6-B584-6F4A0B5E0971}"/>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graphicEl>
                                              <a:dgm id="{01C1DDDE-11F2-4DEE-8378-6712D32D9594}"/>
                                            </p:graphicEl>
                                          </p:spTgt>
                                        </p:tgtEl>
                                        <p:attrNameLst>
                                          <p:attrName>style.visibility</p:attrName>
                                        </p:attrNameLst>
                                      </p:cBhvr>
                                      <p:to>
                                        <p:strVal val="visible"/>
                                      </p:to>
                                    </p:set>
                                    <p:animEffect transition="in" filter="barn(inVertical)">
                                      <p:cBhvr>
                                        <p:cTn id="10" dur="500"/>
                                        <p:tgtEl>
                                          <p:spTgt spid="4">
                                            <p:graphicEl>
                                              <a:dgm id="{01C1DDDE-11F2-4DEE-8378-6712D32D9594}"/>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graphicEl>
                                              <a:dgm id="{655E9D92-59D3-444E-8FB5-8DAB85F0A675}"/>
                                            </p:graphicEl>
                                          </p:spTgt>
                                        </p:tgtEl>
                                        <p:attrNameLst>
                                          <p:attrName>style.visibility</p:attrName>
                                        </p:attrNameLst>
                                      </p:cBhvr>
                                      <p:to>
                                        <p:strVal val="visible"/>
                                      </p:to>
                                    </p:set>
                                    <p:animEffect transition="in" filter="barn(inVertical)">
                                      <p:cBhvr>
                                        <p:cTn id="15" dur="500"/>
                                        <p:tgtEl>
                                          <p:spTgt spid="4">
                                            <p:graphicEl>
                                              <a:dgm id="{655E9D92-59D3-444E-8FB5-8DAB85F0A67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Sub>
          <a:bldDgm bld="lvlAtOnce"/>
        </p:bldSub>
      </p:bldGraphic>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8E6AF287-7FB5-4FF2-ABB7-2BC09A15709C}"/>
              </a:ext>
            </a:extLst>
          </p:cNvPr>
          <p:cNvGraphicFramePr>
            <a:graphicFrameLocks noGrp="1"/>
          </p:cNvGraphicFramePr>
          <p:nvPr>
            <p:extLst>
              <p:ext uri="{D42A27DB-BD31-4B8C-83A1-F6EECF244321}">
                <p14:modId xmlns:p14="http://schemas.microsoft.com/office/powerpoint/2010/main" val="715353154"/>
              </p:ext>
            </p:extLst>
          </p:nvPr>
        </p:nvGraphicFramePr>
        <p:xfrm>
          <a:off x="1524000" y="2708920"/>
          <a:ext cx="6096000" cy="20218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r>
                        <a:rPr lang="es-CR" dirty="0"/>
                        <a:t>País</a:t>
                      </a:r>
                    </a:p>
                  </a:txBody>
                  <a:tcPr anchor="ctr"/>
                </a:tc>
                <a:tc>
                  <a:txBody>
                    <a:bodyPr/>
                    <a:lstStyle/>
                    <a:p>
                      <a:r>
                        <a:rPr lang="es-CR" dirty="0"/>
                        <a:t>Trabajo</a:t>
                      </a:r>
                    </a:p>
                  </a:txBody>
                  <a:tcPr anchor="ctr"/>
                </a:tc>
                <a:tc>
                  <a:txBody>
                    <a:bodyPr/>
                    <a:lstStyle/>
                    <a:p>
                      <a:r>
                        <a:rPr lang="es-CR" dirty="0"/>
                        <a:t>Capital</a:t>
                      </a:r>
                      <a:r>
                        <a:rPr lang="es-CR" baseline="0" dirty="0"/>
                        <a:t> (L)</a:t>
                      </a:r>
                      <a:endParaRPr lang="es-CR" dirty="0"/>
                    </a:p>
                  </a:txBody>
                  <a:tcPr anchor="ctr"/>
                </a:tc>
                <a:tc>
                  <a:txBody>
                    <a:bodyPr/>
                    <a:lstStyle/>
                    <a:p>
                      <a:r>
                        <a:rPr lang="es-CR" dirty="0"/>
                        <a:t>Intensidad</a:t>
                      </a:r>
                      <a:r>
                        <a:rPr lang="es-CR" baseline="0" dirty="0"/>
                        <a:t> factores</a:t>
                      </a:r>
                      <a:endParaRPr lang="es-CR" dirty="0"/>
                    </a:p>
                  </a:txBody>
                  <a:tcPr anchor="ctr"/>
                </a:tc>
                <a:extLst>
                  <a:ext uri="{0D108BD9-81ED-4DB2-BD59-A6C34878D82A}">
                    <a16:rowId xmlns:a16="http://schemas.microsoft.com/office/drawing/2014/main" val="10000"/>
                  </a:ext>
                </a:extLst>
              </a:tr>
              <a:tr h="370840">
                <a:tc>
                  <a:txBody>
                    <a:bodyPr/>
                    <a:lstStyle/>
                    <a:p>
                      <a:r>
                        <a:rPr lang="es-CR" dirty="0"/>
                        <a:t>A</a:t>
                      </a:r>
                    </a:p>
                  </a:txBody>
                  <a:tcPr anchor="ctr"/>
                </a:tc>
                <a:tc>
                  <a:txBody>
                    <a:bodyPr/>
                    <a:lstStyle/>
                    <a:p>
                      <a:r>
                        <a:rPr lang="es-CR" dirty="0"/>
                        <a:t>LA</a:t>
                      </a:r>
                    </a:p>
                  </a:txBody>
                  <a:tcPr anchor="ctr"/>
                </a:tc>
                <a:tc>
                  <a:txBody>
                    <a:bodyPr/>
                    <a:lstStyle/>
                    <a:p>
                      <a:r>
                        <a:rPr lang="es-CR" dirty="0"/>
                        <a:t>KA</a:t>
                      </a:r>
                    </a:p>
                  </a:txBody>
                  <a:tcPr anchor="ctr"/>
                </a:tc>
                <a:tc>
                  <a:txBody>
                    <a:bodyPr/>
                    <a:lstStyle/>
                    <a:p>
                      <a:r>
                        <a:rPr lang="es-CR" dirty="0"/>
                        <a:t>LA/KA</a:t>
                      </a:r>
                    </a:p>
                  </a:txBody>
                  <a:tcPr anchor="ctr"/>
                </a:tc>
                <a:extLst>
                  <a:ext uri="{0D108BD9-81ED-4DB2-BD59-A6C34878D82A}">
                    <a16:rowId xmlns:a16="http://schemas.microsoft.com/office/drawing/2014/main" val="10001"/>
                  </a:ext>
                </a:extLst>
              </a:tr>
              <a:tr h="370840">
                <a:tc>
                  <a:txBody>
                    <a:bodyPr/>
                    <a:lstStyle/>
                    <a:p>
                      <a:r>
                        <a:rPr lang="es-CR" dirty="0"/>
                        <a:t>B</a:t>
                      </a:r>
                    </a:p>
                  </a:txBody>
                  <a:tcPr anchor="ctr"/>
                </a:tc>
                <a:tc>
                  <a:txBody>
                    <a:bodyPr/>
                    <a:lstStyle/>
                    <a:p>
                      <a:r>
                        <a:rPr lang="es-CR" dirty="0"/>
                        <a:t>LB</a:t>
                      </a:r>
                    </a:p>
                  </a:txBody>
                  <a:tcPr anchor="ctr"/>
                </a:tc>
                <a:tc>
                  <a:txBody>
                    <a:bodyPr/>
                    <a:lstStyle/>
                    <a:p>
                      <a:r>
                        <a:rPr lang="es-CR" dirty="0"/>
                        <a:t>KB</a:t>
                      </a:r>
                    </a:p>
                  </a:txBody>
                  <a:tcPr anchor="ctr"/>
                </a:tc>
                <a:tc>
                  <a:txBody>
                    <a:bodyPr/>
                    <a:lstStyle/>
                    <a:p>
                      <a:r>
                        <a:rPr lang="es-CR" dirty="0"/>
                        <a:t>LB/K</a:t>
                      </a:r>
                      <a:r>
                        <a:rPr lang="es-CR" baseline="0" dirty="0"/>
                        <a:t>B</a:t>
                      </a:r>
                      <a:endParaRPr lang="es-CR" dirty="0"/>
                    </a:p>
                  </a:txBody>
                  <a:tcPr anchor="ctr"/>
                </a:tc>
                <a:extLst>
                  <a:ext uri="{0D108BD9-81ED-4DB2-BD59-A6C34878D82A}">
                    <a16:rowId xmlns:a16="http://schemas.microsoft.com/office/drawing/2014/main" val="10002"/>
                  </a:ext>
                </a:extLst>
              </a:tr>
              <a:tr h="370840">
                <a:tc>
                  <a:txBody>
                    <a:bodyPr/>
                    <a:lstStyle/>
                    <a:p>
                      <a:r>
                        <a:rPr lang="es-CR" dirty="0"/>
                        <a:t>A INTENSIVO EN TRABAJO</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R" sz="1600" dirty="0"/>
                        <a:t>LA/KA  &gt; LB/K</a:t>
                      </a:r>
                      <a:r>
                        <a:rPr lang="es-CR" sz="1600" baseline="0" dirty="0"/>
                        <a:t>B</a:t>
                      </a:r>
                      <a:endParaRPr lang="es-CR" sz="1600" dirty="0"/>
                    </a:p>
                  </a:txBody>
                  <a:tcPr anchor="ctr"/>
                </a:tc>
                <a:tc>
                  <a:txBody>
                    <a:bodyPr/>
                    <a:lstStyle/>
                    <a:p>
                      <a:r>
                        <a:rPr lang="es-CR" dirty="0"/>
                        <a:t>B</a:t>
                      </a:r>
                      <a:r>
                        <a:rPr lang="es-CR" baseline="0" dirty="0"/>
                        <a:t> INTENSIVO EN CAPITAL</a:t>
                      </a:r>
                      <a:endParaRPr lang="es-CR"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R" sz="1600" dirty="0"/>
                        <a:t>KA/LA &lt;  KB/L</a:t>
                      </a:r>
                      <a:r>
                        <a:rPr lang="es-CR" sz="1600" baseline="0" dirty="0"/>
                        <a:t>B</a:t>
                      </a:r>
                      <a:endParaRPr lang="es-CR" sz="1600" dirty="0"/>
                    </a:p>
                  </a:txBody>
                  <a:tcPr anchor="ctr"/>
                </a:tc>
                <a:extLst>
                  <a:ext uri="{0D108BD9-81ED-4DB2-BD59-A6C34878D82A}">
                    <a16:rowId xmlns:a16="http://schemas.microsoft.com/office/drawing/2014/main" val="10003"/>
                  </a:ext>
                </a:extLst>
              </a:tr>
            </a:tbl>
          </a:graphicData>
        </a:graphic>
      </p:graphicFrame>
      <p:sp>
        <p:nvSpPr>
          <p:cNvPr id="4" name="CuadroTexto 3">
            <a:extLst>
              <a:ext uri="{FF2B5EF4-FFF2-40B4-BE49-F238E27FC236}">
                <a16:creationId xmlns:a16="http://schemas.microsoft.com/office/drawing/2014/main" id="{0E74F4DE-FB8B-4719-B447-C207A8CC4598}"/>
              </a:ext>
            </a:extLst>
          </p:cNvPr>
          <p:cNvSpPr txBox="1"/>
          <p:nvPr/>
        </p:nvSpPr>
        <p:spPr>
          <a:xfrm>
            <a:off x="1079612" y="1484784"/>
            <a:ext cx="6984776"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R" sz="2400" b="1" dirty="0"/>
              <a:t>DOTACIÓN DE FACTORES</a:t>
            </a:r>
          </a:p>
        </p:txBody>
      </p:sp>
      <p:sp>
        <p:nvSpPr>
          <p:cNvPr id="5" name="Marcador de número de diapositiva 4">
            <a:extLst>
              <a:ext uri="{FF2B5EF4-FFF2-40B4-BE49-F238E27FC236}">
                <a16:creationId xmlns:a16="http://schemas.microsoft.com/office/drawing/2014/main" id="{67C9D630-0E31-482F-9366-63B47395457D}"/>
              </a:ext>
            </a:extLst>
          </p:cNvPr>
          <p:cNvSpPr>
            <a:spLocks noGrp="1"/>
          </p:cNvSpPr>
          <p:nvPr>
            <p:ph type="sldNum" sz="quarter" idx="12"/>
          </p:nvPr>
        </p:nvSpPr>
        <p:spPr/>
        <p:txBody>
          <a:bodyPr/>
          <a:lstStyle/>
          <a:p>
            <a:fld id="{CE0BE791-2179-4965-B267-4C437A18E004}" type="slidenum">
              <a:rPr lang="es-CR" smtClean="0"/>
              <a:pPr/>
              <a:t>19</a:t>
            </a:fld>
            <a:endParaRPr lang="es-CR"/>
          </a:p>
        </p:txBody>
      </p:sp>
    </p:spTree>
    <p:extLst>
      <p:ext uri="{BB962C8B-B14F-4D97-AF65-F5344CB8AC3E}">
        <p14:creationId xmlns:p14="http://schemas.microsoft.com/office/powerpoint/2010/main" val="247246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AC385C-4F49-4320-9553-FC4D253B3CBE}"/>
              </a:ext>
            </a:extLst>
          </p:cNvPr>
          <p:cNvSpPr>
            <a:spLocks noGrp="1"/>
          </p:cNvSpPr>
          <p:nvPr>
            <p:ph type="title"/>
          </p:nvPr>
        </p:nvSpPr>
        <p:spPr>
          <a:xfrm>
            <a:off x="539552" y="274638"/>
            <a:ext cx="8147248" cy="1066130"/>
          </a:xfrm>
        </p:spPr>
        <p:txBody>
          <a:bodyPr/>
          <a:lstStyle/>
          <a:p>
            <a:r>
              <a:rPr lang="es-CR" b="1" dirty="0"/>
              <a:t>Objetivos de la sesión</a:t>
            </a:r>
          </a:p>
        </p:txBody>
      </p:sp>
      <p:sp>
        <p:nvSpPr>
          <p:cNvPr id="3" name="Marcador de contenido 2">
            <a:extLst>
              <a:ext uri="{FF2B5EF4-FFF2-40B4-BE49-F238E27FC236}">
                <a16:creationId xmlns:a16="http://schemas.microsoft.com/office/drawing/2014/main" id="{AFF2456E-99C1-4FD1-8AF4-B9E19FFB36FA}"/>
              </a:ext>
            </a:extLst>
          </p:cNvPr>
          <p:cNvSpPr>
            <a:spLocks noGrp="1"/>
          </p:cNvSpPr>
          <p:nvPr>
            <p:ph idx="1"/>
          </p:nvPr>
        </p:nvSpPr>
        <p:spPr/>
        <p:txBody>
          <a:bodyPr/>
          <a:lstStyle/>
          <a:p>
            <a:r>
              <a:rPr lang="es-CR" dirty="0"/>
              <a:t>Entender la importancia de las teorías del comercio para fundamentar estrategias y políticas</a:t>
            </a:r>
          </a:p>
          <a:p>
            <a:r>
              <a:rPr lang="es-CR" dirty="0"/>
              <a:t>Analizar conceptos clave: ventajas comparativas, ventajas competitivas</a:t>
            </a:r>
          </a:p>
          <a:p>
            <a:r>
              <a:rPr lang="es-CR" dirty="0"/>
              <a:t>Distinguir las teorías de comercio y las políticas estrategias que prescriben</a:t>
            </a:r>
          </a:p>
        </p:txBody>
      </p:sp>
      <p:sp>
        <p:nvSpPr>
          <p:cNvPr id="5" name="Marcador de número de diapositiva 4">
            <a:extLst>
              <a:ext uri="{FF2B5EF4-FFF2-40B4-BE49-F238E27FC236}">
                <a16:creationId xmlns:a16="http://schemas.microsoft.com/office/drawing/2014/main" id="{D70BAB3B-DDBE-4BFF-B3D2-EE248BE51B30}"/>
              </a:ext>
            </a:extLst>
          </p:cNvPr>
          <p:cNvSpPr>
            <a:spLocks noGrp="1"/>
          </p:cNvSpPr>
          <p:nvPr>
            <p:ph type="sldNum" sz="quarter" idx="12"/>
          </p:nvPr>
        </p:nvSpPr>
        <p:spPr/>
        <p:txBody>
          <a:bodyPr/>
          <a:lstStyle/>
          <a:p>
            <a:fld id="{CDA1E9D2-7386-4F1A-AC30-42C0F472D538}" type="slidenum">
              <a:rPr lang="es-CR" smtClean="0"/>
              <a:pPr/>
              <a:t>2</a:t>
            </a:fld>
            <a:endParaRPr lang="es-CR"/>
          </a:p>
        </p:txBody>
      </p:sp>
    </p:spTree>
    <p:extLst>
      <p:ext uri="{BB962C8B-B14F-4D97-AF65-F5344CB8AC3E}">
        <p14:creationId xmlns:p14="http://schemas.microsoft.com/office/powerpoint/2010/main" val="1659379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06400" y="0"/>
            <a:ext cx="5808674" cy="714356"/>
          </a:xfrm>
        </p:spPr>
        <p:txBody>
          <a:bodyPr/>
          <a:lstStyle/>
          <a:p>
            <a:r>
              <a:rPr lang="es-CR" sz="2800" dirty="0"/>
              <a:t>Teorema </a:t>
            </a:r>
            <a:r>
              <a:rPr lang="es-CR" sz="2800" dirty="0" err="1"/>
              <a:t>Heckshcher</a:t>
            </a:r>
            <a:r>
              <a:rPr lang="es-CR" sz="2800" dirty="0"/>
              <a:t> - </a:t>
            </a:r>
            <a:r>
              <a:rPr lang="es-CR" sz="2800" dirty="0" err="1"/>
              <a:t>Ohlin</a:t>
            </a:r>
            <a:endParaRPr lang="es-CR" sz="2800" dirty="0"/>
          </a:p>
        </p:txBody>
      </p:sp>
      <p:sp>
        <p:nvSpPr>
          <p:cNvPr id="5" name="4 CuadroTexto"/>
          <p:cNvSpPr txBox="1"/>
          <p:nvPr/>
        </p:nvSpPr>
        <p:spPr>
          <a:xfrm>
            <a:off x="1464447" y="966224"/>
            <a:ext cx="250033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s-CR" dirty="0"/>
              <a:t>Primer postulado</a:t>
            </a:r>
          </a:p>
        </p:txBody>
      </p:sp>
      <p:sp>
        <p:nvSpPr>
          <p:cNvPr id="6" name="5 CuadroTexto"/>
          <p:cNvSpPr txBox="1"/>
          <p:nvPr/>
        </p:nvSpPr>
        <p:spPr>
          <a:xfrm>
            <a:off x="1285852" y="2633251"/>
            <a:ext cx="285752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s-CR" dirty="0"/>
              <a:t>Segundo postulado</a:t>
            </a:r>
          </a:p>
        </p:txBody>
      </p:sp>
      <p:sp>
        <p:nvSpPr>
          <p:cNvPr id="7" name="6 CuadroTexto"/>
          <p:cNvSpPr txBox="1"/>
          <p:nvPr/>
        </p:nvSpPr>
        <p:spPr>
          <a:xfrm>
            <a:off x="1285852" y="4588025"/>
            <a:ext cx="4429156"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s-CR" dirty="0"/>
              <a:t>Teorema </a:t>
            </a:r>
            <a:r>
              <a:rPr lang="es-CR" dirty="0" err="1"/>
              <a:t>Stolper</a:t>
            </a:r>
            <a:r>
              <a:rPr lang="es-CR" dirty="0"/>
              <a:t> - </a:t>
            </a:r>
            <a:r>
              <a:rPr lang="es-CR" dirty="0" err="1"/>
              <a:t>Samuelson</a:t>
            </a:r>
            <a:endParaRPr lang="es-CR" dirty="0"/>
          </a:p>
        </p:txBody>
      </p:sp>
      <p:sp>
        <p:nvSpPr>
          <p:cNvPr id="3" name="CuadroTexto 2"/>
          <p:cNvSpPr txBox="1"/>
          <p:nvPr/>
        </p:nvSpPr>
        <p:spPr>
          <a:xfrm>
            <a:off x="928662" y="1548128"/>
            <a:ext cx="8035826"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CR" sz="1800" dirty="0"/>
              <a:t>Un país exportará la mercancía que utiliza con relativa intensidad del factor de producción con abundancia relativa; e importará el bien que utiliza con relativa intensidad el factor de la producción con escasez relativa</a:t>
            </a:r>
          </a:p>
        </p:txBody>
      </p:sp>
      <p:sp>
        <p:nvSpPr>
          <p:cNvPr id="4" name="CuadroTexto 3"/>
          <p:cNvSpPr txBox="1"/>
          <p:nvPr/>
        </p:nvSpPr>
        <p:spPr>
          <a:xfrm>
            <a:off x="928662" y="3256709"/>
            <a:ext cx="7963818"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CR" sz="1800" dirty="0"/>
              <a:t>En equilibrio, cuando los dos países enfrentan los mismos precios relativos  (y absolutos) de los bienes, tienen la misma tecnología y con rendimientos constantes a escala, los costos relativos (y absolutos) se igualarán. La única manera en que esto puede ocurrir en si se igualan los precios de los factores</a:t>
            </a:r>
          </a:p>
        </p:txBody>
      </p:sp>
      <p:sp>
        <p:nvSpPr>
          <p:cNvPr id="8" name="CuadroTexto 7"/>
          <p:cNvSpPr txBox="1"/>
          <p:nvPr/>
        </p:nvSpPr>
        <p:spPr>
          <a:xfrm>
            <a:off x="928662" y="5022749"/>
            <a:ext cx="7963818"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CR" sz="1800" dirty="0"/>
              <a:t>Con pleno empleo antes y después del comercio, el aumento del precio del factor abundante y el descenso del precio del factor escaso generados por el comercio hacen que suban los ingresos reales de los dueños del factor abundante y que caigan los ingresos reales de los dueños del factor escaso</a:t>
            </a:r>
          </a:p>
        </p:txBody>
      </p:sp>
      <p:sp>
        <p:nvSpPr>
          <p:cNvPr id="10" name="Marcador de número de diapositiva 9">
            <a:extLst>
              <a:ext uri="{FF2B5EF4-FFF2-40B4-BE49-F238E27FC236}">
                <a16:creationId xmlns:a16="http://schemas.microsoft.com/office/drawing/2014/main" id="{0276185E-6539-45B2-9DA9-0092F3405902}"/>
              </a:ext>
            </a:extLst>
          </p:cNvPr>
          <p:cNvSpPr>
            <a:spLocks noGrp="1"/>
          </p:cNvSpPr>
          <p:nvPr>
            <p:ph type="sldNum" sz="quarter" idx="12"/>
          </p:nvPr>
        </p:nvSpPr>
        <p:spPr/>
        <p:txBody>
          <a:bodyPr/>
          <a:lstStyle/>
          <a:p>
            <a:fld id="{CE0BE791-2179-4965-B267-4C437A18E004}" type="slidenum">
              <a:rPr lang="es-CR" smtClean="0"/>
              <a:pPr/>
              <a:t>20</a:t>
            </a:fld>
            <a:endParaRPr lang="es-C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3" grpId="0" animBg="1"/>
      <p:bldP spid="4"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s-CR" sz="3600" dirty="0"/>
              <a:t>Ventaja del comercio: se puede consumir más allá de las posibilidades de producción</a:t>
            </a:r>
          </a:p>
        </p:txBody>
      </p:sp>
      <p:cxnSp>
        <p:nvCxnSpPr>
          <p:cNvPr id="4" name="Conector recto 3"/>
          <p:cNvCxnSpPr/>
          <p:nvPr/>
        </p:nvCxnSpPr>
        <p:spPr>
          <a:xfrm>
            <a:off x="2063751" y="2276872"/>
            <a:ext cx="0" cy="2808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Conector recto 5"/>
          <p:cNvCxnSpPr/>
          <p:nvPr/>
        </p:nvCxnSpPr>
        <p:spPr>
          <a:xfrm>
            <a:off x="2051720" y="5085184"/>
            <a:ext cx="36004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Arco 8"/>
          <p:cNvSpPr/>
          <p:nvPr/>
        </p:nvSpPr>
        <p:spPr>
          <a:xfrm rot="1857403">
            <a:off x="1706735" y="3510751"/>
            <a:ext cx="2736304" cy="1656184"/>
          </a:xfrm>
          <a:prstGeom prst="arc">
            <a:avLst>
              <a:gd name="adj1" fmla="val 11807379"/>
              <a:gd name="adj2" fmla="val 2119252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R"/>
          </a:p>
        </p:txBody>
      </p:sp>
      <p:cxnSp>
        <p:nvCxnSpPr>
          <p:cNvPr id="11" name="Conector recto 10"/>
          <p:cNvCxnSpPr/>
          <p:nvPr/>
        </p:nvCxnSpPr>
        <p:spPr>
          <a:xfrm>
            <a:off x="2339752" y="3140968"/>
            <a:ext cx="2910428" cy="1075258"/>
          </a:xfrm>
          <a:prstGeom prst="line">
            <a:avLst/>
          </a:prstGeom>
        </p:spPr>
        <p:style>
          <a:lnRef idx="2">
            <a:schemeClr val="accent6"/>
          </a:lnRef>
          <a:fillRef idx="0">
            <a:schemeClr val="accent6"/>
          </a:fillRef>
          <a:effectRef idx="1">
            <a:schemeClr val="accent6"/>
          </a:effectRef>
          <a:fontRef idx="minor">
            <a:schemeClr val="tx1"/>
          </a:fontRef>
        </p:style>
      </p:cxnSp>
      <p:cxnSp>
        <p:nvCxnSpPr>
          <p:cNvPr id="13" name="Conector recto 12"/>
          <p:cNvCxnSpPr>
            <a:cxnSpLocks/>
          </p:cNvCxnSpPr>
          <p:nvPr/>
        </p:nvCxnSpPr>
        <p:spPr>
          <a:xfrm>
            <a:off x="2651846" y="2206660"/>
            <a:ext cx="2064169" cy="2662500"/>
          </a:xfrm>
          <a:prstGeom prst="line">
            <a:avLst/>
          </a:prstGeom>
        </p:spPr>
        <p:style>
          <a:lnRef idx="2">
            <a:schemeClr val="accent4"/>
          </a:lnRef>
          <a:fillRef idx="0">
            <a:schemeClr val="accent4"/>
          </a:fillRef>
          <a:effectRef idx="1">
            <a:schemeClr val="accent4"/>
          </a:effectRef>
          <a:fontRef idx="minor">
            <a:schemeClr val="tx1"/>
          </a:fontRef>
        </p:style>
      </p:cxnSp>
      <p:cxnSp>
        <p:nvCxnSpPr>
          <p:cNvPr id="16" name="Conector recto 15"/>
          <p:cNvCxnSpPr/>
          <p:nvPr/>
        </p:nvCxnSpPr>
        <p:spPr>
          <a:xfrm>
            <a:off x="2915816" y="2276872"/>
            <a:ext cx="0" cy="108012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2915816" y="3356992"/>
            <a:ext cx="1440160"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0" name="Llamada ovalada 19"/>
          <p:cNvSpPr/>
          <p:nvPr/>
        </p:nvSpPr>
        <p:spPr>
          <a:xfrm>
            <a:off x="4823086" y="3065893"/>
            <a:ext cx="1545059" cy="1111842"/>
          </a:xfrm>
          <a:prstGeom prst="wedgeEllipseCallout">
            <a:avLst>
              <a:gd name="adj1" fmla="val -107530"/>
              <a:gd name="adj2" fmla="val 11440"/>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CR" dirty="0"/>
              <a:t>Precios antes comercio</a:t>
            </a:r>
          </a:p>
        </p:txBody>
      </p:sp>
      <p:sp>
        <p:nvSpPr>
          <p:cNvPr id="21" name="Llamada ovalada 20"/>
          <p:cNvSpPr/>
          <p:nvPr/>
        </p:nvSpPr>
        <p:spPr>
          <a:xfrm>
            <a:off x="6728184" y="4167682"/>
            <a:ext cx="1656184" cy="1111842"/>
          </a:xfrm>
          <a:prstGeom prst="wedgeEllipseCallout">
            <a:avLst>
              <a:gd name="adj1" fmla="val -181618"/>
              <a:gd name="adj2" fmla="val -5874"/>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CR" dirty="0"/>
              <a:t>Precios después comercio</a:t>
            </a:r>
          </a:p>
        </p:txBody>
      </p:sp>
      <p:sp>
        <p:nvSpPr>
          <p:cNvPr id="22" name="CuadroTexto 21"/>
          <p:cNvSpPr txBox="1"/>
          <p:nvPr/>
        </p:nvSpPr>
        <p:spPr>
          <a:xfrm>
            <a:off x="3417109" y="2351288"/>
            <a:ext cx="1897751"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CR" sz="1200" dirty="0"/>
              <a:t>AREA CONSUMO CON COMERCIO</a:t>
            </a:r>
          </a:p>
        </p:txBody>
      </p:sp>
      <p:sp>
        <p:nvSpPr>
          <p:cNvPr id="23" name="CuadroTexto 22"/>
          <p:cNvSpPr txBox="1"/>
          <p:nvPr/>
        </p:nvSpPr>
        <p:spPr>
          <a:xfrm>
            <a:off x="2552994" y="3417276"/>
            <a:ext cx="79208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CR" dirty="0"/>
              <a:t>P = C</a:t>
            </a:r>
          </a:p>
        </p:txBody>
      </p:sp>
      <p:sp>
        <p:nvSpPr>
          <p:cNvPr id="24" name="CuadroTexto 23"/>
          <p:cNvSpPr txBox="1"/>
          <p:nvPr/>
        </p:nvSpPr>
        <p:spPr>
          <a:xfrm>
            <a:off x="3345082" y="3933056"/>
            <a:ext cx="61484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CR" dirty="0"/>
              <a:t>P</a:t>
            </a:r>
          </a:p>
        </p:txBody>
      </p:sp>
      <p:sp>
        <p:nvSpPr>
          <p:cNvPr id="25" name="CuadroTexto 24"/>
          <p:cNvSpPr txBox="1"/>
          <p:nvPr/>
        </p:nvSpPr>
        <p:spPr>
          <a:xfrm>
            <a:off x="683568" y="2420888"/>
            <a:ext cx="1224136" cy="646331"/>
          </a:xfrm>
          <a:prstGeom prst="rect">
            <a:avLst/>
          </a:prstGeom>
          <a:noFill/>
        </p:spPr>
        <p:txBody>
          <a:bodyPr wrap="square" rtlCol="0">
            <a:spAutoFit/>
          </a:bodyPr>
          <a:lstStyle/>
          <a:p>
            <a:r>
              <a:rPr lang="es-CR" dirty="0"/>
              <a:t>Cantidad Alimentos</a:t>
            </a:r>
          </a:p>
        </p:txBody>
      </p:sp>
      <p:sp>
        <p:nvSpPr>
          <p:cNvPr id="26" name="CuadroTexto 25"/>
          <p:cNvSpPr txBox="1"/>
          <p:nvPr/>
        </p:nvSpPr>
        <p:spPr>
          <a:xfrm>
            <a:off x="4691476" y="5109793"/>
            <a:ext cx="1608716" cy="646331"/>
          </a:xfrm>
          <a:prstGeom prst="rect">
            <a:avLst/>
          </a:prstGeom>
          <a:noFill/>
        </p:spPr>
        <p:txBody>
          <a:bodyPr wrap="square" rtlCol="0">
            <a:spAutoFit/>
          </a:bodyPr>
          <a:lstStyle/>
          <a:p>
            <a:r>
              <a:rPr lang="es-CR" dirty="0"/>
              <a:t>Cantidad Manufacturas</a:t>
            </a:r>
          </a:p>
        </p:txBody>
      </p:sp>
      <p:cxnSp>
        <p:nvCxnSpPr>
          <p:cNvPr id="28" name="Conector recto 27"/>
          <p:cNvCxnSpPr/>
          <p:nvPr/>
        </p:nvCxnSpPr>
        <p:spPr>
          <a:xfrm>
            <a:off x="2411760" y="2708920"/>
            <a:ext cx="2592288" cy="2016224"/>
          </a:xfrm>
          <a:prstGeom prst="line">
            <a:avLst/>
          </a:prstGeom>
          <a:ln>
            <a:prstDash val="dash"/>
          </a:ln>
        </p:spPr>
        <p:style>
          <a:lnRef idx="3">
            <a:schemeClr val="accent3"/>
          </a:lnRef>
          <a:fillRef idx="0">
            <a:schemeClr val="accent3"/>
          </a:fillRef>
          <a:effectRef idx="2">
            <a:schemeClr val="accent3"/>
          </a:effectRef>
          <a:fontRef idx="minor">
            <a:schemeClr val="tx1"/>
          </a:fontRef>
        </p:style>
      </p:cxnSp>
      <p:sp>
        <p:nvSpPr>
          <p:cNvPr id="5" name="Arco 4">
            <a:extLst>
              <a:ext uri="{FF2B5EF4-FFF2-40B4-BE49-F238E27FC236}">
                <a16:creationId xmlns:a16="http://schemas.microsoft.com/office/drawing/2014/main" id="{0AE007D1-950F-462F-8D3D-B5217103C306}"/>
              </a:ext>
            </a:extLst>
          </p:cNvPr>
          <p:cNvSpPr/>
          <p:nvPr/>
        </p:nvSpPr>
        <p:spPr>
          <a:xfrm rot="11236336">
            <a:off x="2385966" y="2247785"/>
            <a:ext cx="2366646" cy="1242327"/>
          </a:xfrm>
          <a:prstGeom prst="arc">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s-CR"/>
          </a:p>
        </p:txBody>
      </p:sp>
      <p:sp>
        <p:nvSpPr>
          <p:cNvPr id="27" name="Arco 26">
            <a:extLst>
              <a:ext uri="{FF2B5EF4-FFF2-40B4-BE49-F238E27FC236}">
                <a16:creationId xmlns:a16="http://schemas.microsoft.com/office/drawing/2014/main" id="{238D3710-7DD9-4397-A257-65AF7E9C7059}"/>
              </a:ext>
            </a:extLst>
          </p:cNvPr>
          <p:cNvSpPr/>
          <p:nvPr/>
        </p:nvSpPr>
        <p:spPr>
          <a:xfrm rot="11236336">
            <a:off x="3059922" y="1650863"/>
            <a:ext cx="2679063" cy="1706981"/>
          </a:xfrm>
          <a:prstGeom prst="arc">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s-CR"/>
          </a:p>
        </p:txBody>
      </p:sp>
      <p:sp>
        <p:nvSpPr>
          <p:cNvPr id="7" name="Marcador de número de diapositiva 6">
            <a:extLst>
              <a:ext uri="{FF2B5EF4-FFF2-40B4-BE49-F238E27FC236}">
                <a16:creationId xmlns:a16="http://schemas.microsoft.com/office/drawing/2014/main" id="{CCB9A760-CC7E-4308-8ECC-2B3B328550A8}"/>
              </a:ext>
            </a:extLst>
          </p:cNvPr>
          <p:cNvSpPr>
            <a:spLocks noGrp="1"/>
          </p:cNvSpPr>
          <p:nvPr>
            <p:ph type="sldNum" sz="quarter" idx="12"/>
          </p:nvPr>
        </p:nvSpPr>
        <p:spPr/>
        <p:txBody>
          <a:bodyPr/>
          <a:lstStyle/>
          <a:p>
            <a:fld id="{CE0BE791-2179-4965-B267-4C437A18E004}" type="slidenum">
              <a:rPr lang="es-CR" smtClean="0"/>
              <a:pPr/>
              <a:t>21</a:t>
            </a:fld>
            <a:endParaRPr lang="es-CR"/>
          </a:p>
        </p:txBody>
      </p:sp>
    </p:spTree>
    <p:extLst>
      <p:ext uri="{BB962C8B-B14F-4D97-AF65-F5344CB8AC3E}">
        <p14:creationId xmlns:p14="http://schemas.microsoft.com/office/powerpoint/2010/main" val="48085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heel(1)">
                                      <p:cBhvr>
                                        <p:cTn id="46" dur="20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randombar(horizontal)">
                                      <p:cBhvr>
                                        <p:cTn id="51" dur="500"/>
                                        <p:tgtEl>
                                          <p:spTgt spid="13"/>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randombar(horizontal)">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28"/>
                                        </p:tgtEl>
                                      </p:cBhvr>
                                    </p:animEffect>
                                    <p:set>
                                      <p:cBhvr>
                                        <p:cTn id="59" dur="1" fill="hold">
                                          <p:stCondLst>
                                            <p:cond delay="499"/>
                                          </p:stCondLst>
                                        </p:cTn>
                                        <p:tgtEl>
                                          <p:spTgt spid="28"/>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additive="base">
                                        <p:cTn id="72" dur="500" fill="hold"/>
                                        <p:tgtEl>
                                          <p:spTgt spid="27"/>
                                        </p:tgtEl>
                                        <p:attrNameLst>
                                          <p:attrName>ppt_x</p:attrName>
                                        </p:attrNameLst>
                                      </p:cBhvr>
                                      <p:tavLst>
                                        <p:tav tm="0">
                                          <p:val>
                                            <p:strVal val="#ppt_x"/>
                                          </p:val>
                                        </p:tav>
                                        <p:tav tm="100000">
                                          <p:val>
                                            <p:strVal val="#ppt_x"/>
                                          </p:val>
                                        </p:tav>
                                      </p:tavLst>
                                    </p:anim>
                                    <p:anim calcmode="lin" valueType="num">
                                      <p:cBhvr additive="base">
                                        <p:cTn id="73" dur="500" fill="hold"/>
                                        <p:tgtEl>
                                          <p:spTgt spid="27"/>
                                        </p:tgtEl>
                                        <p:attrNameLst>
                                          <p:attrName>ppt_y</p:attrName>
                                        </p:attrNameLst>
                                      </p:cBhvr>
                                      <p:tavLst>
                                        <p:tav tm="0">
                                          <p:val>
                                            <p:strVal val="1+#ppt_h/2"/>
                                          </p:val>
                                        </p:tav>
                                        <p:tav tm="100000">
                                          <p:val>
                                            <p:strVal val="#ppt_y"/>
                                          </p:val>
                                        </p:tav>
                                      </p:tavLst>
                                    </p:anim>
                                  </p:childTnLst>
                                </p:cTn>
                              </p:par>
                              <p:par>
                                <p:cTn id="74" presetID="1" presetClass="entr" presetSubtype="0"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P spid="21" grpId="0" animBg="1"/>
      <p:bldP spid="22" grpId="0" animBg="1"/>
      <p:bldP spid="23" grpId="0" animBg="1"/>
      <p:bldP spid="24" grpId="0" animBg="1"/>
      <p:bldP spid="25" grpId="0"/>
      <p:bldP spid="26" grpId="0"/>
      <p:bldP spid="5" grpId="0" animBg="1"/>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C86F36-1F86-4D69-918C-0E6CFEA413C8}"/>
              </a:ext>
            </a:extLst>
          </p:cNvPr>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s-CR" dirty="0"/>
              <a:t>Posibilidades explicativas</a:t>
            </a:r>
          </a:p>
        </p:txBody>
      </p:sp>
      <p:graphicFrame>
        <p:nvGraphicFramePr>
          <p:cNvPr id="4" name="Diagrama 3">
            <a:extLst>
              <a:ext uri="{FF2B5EF4-FFF2-40B4-BE49-F238E27FC236}">
                <a16:creationId xmlns:a16="http://schemas.microsoft.com/office/drawing/2014/main" id="{A0E4B421-D698-43E3-94B0-A21021128DC5}"/>
              </a:ext>
            </a:extLst>
          </p:cNvPr>
          <p:cNvGraphicFramePr/>
          <p:nvPr>
            <p:extLst>
              <p:ext uri="{D42A27DB-BD31-4B8C-83A1-F6EECF244321}">
                <p14:modId xmlns:p14="http://schemas.microsoft.com/office/powerpoint/2010/main" val="1256650274"/>
              </p:ext>
            </p:extLst>
          </p:nvPr>
        </p:nvGraphicFramePr>
        <p:xfrm>
          <a:off x="1259632" y="1708497"/>
          <a:ext cx="7344816" cy="4874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número de diapositiva 4">
            <a:extLst>
              <a:ext uri="{FF2B5EF4-FFF2-40B4-BE49-F238E27FC236}">
                <a16:creationId xmlns:a16="http://schemas.microsoft.com/office/drawing/2014/main" id="{F624F0D8-E53D-4C58-8D00-A5F73FBE6070}"/>
              </a:ext>
            </a:extLst>
          </p:cNvPr>
          <p:cNvSpPr>
            <a:spLocks noGrp="1"/>
          </p:cNvSpPr>
          <p:nvPr>
            <p:ph type="sldNum" sz="quarter" idx="12"/>
          </p:nvPr>
        </p:nvSpPr>
        <p:spPr/>
        <p:txBody>
          <a:bodyPr/>
          <a:lstStyle/>
          <a:p>
            <a:fld id="{CE0BE791-2179-4965-B267-4C437A18E004}" type="slidenum">
              <a:rPr lang="es-CR" smtClean="0"/>
              <a:pPr/>
              <a:t>22</a:t>
            </a:fld>
            <a:endParaRPr lang="es-CR"/>
          </a:p>
        </p:txBody>
      </p:sp>
    </p:spTree>
    <p:extLst>
      <p:ext uri="{BB962C8B-B14F-4D97-AF65-F5344CB8AC3E}">
        <p14:creationId xmlns:p14="http://schemas.microsoft.com/office/powerpoint/2010/main" val="372408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graphicEl>
                                              <a:dgm id="{C210C7D0-F6E5-4AF1-9451-4481B0A77AB2}"/>
                                            </p:graphicEl>
                                          </p:spTgt>
                                        </p:tgtEl>
                                        <p:attrNameLst>
                                          <p:attrName>style.visibility</p:attrName>
                                        </p:attrNameLst>
                                      </p:cBhvr>
                                      <p:to>
                                        <p:strVal val="visible"/>
                                      </p:to>
                                    </p:set>
                                    <p:animEffect transition="in" filter="barn(inVertical)">
                                      <p:cBhvr>
                                        <p:cTn id="7" dur="500"/>
                                        <p:tgtEl>
                                          <p:spTgt spid="4">
                                            <p:graphicEl>
                                              <a:dgm id="{C210C7D0-F6E5-4AF1-9451-4481B0A77AB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graphicEl>
                                              <a:dgm id="{74CA96EF-73A0-4C20-BFB5-34C20B17A36C}"/>
                                            </p:graphicEl>
                                          </p:spTgt>
                                        </p:tgtEl>
                                        <p:attrNameLst>
                                          <p:attrName>style.visibility</p:attrName>
                                        </p:attrNameLst>
                                      </p:cBhvr>
                                      <p:to>
                                        <p:strVal val="visible"/>
                                      </p:to>
                                    </p:set>
                                    <p:animEffect transition="in" filter="barn(inVertical)">
                                      <p:cBhvr>
                                        <p:cTn id="12" dur="500"/>
                                        <p:tgtEl>
                                          <p:spTgt spid="4">
                                            <p:graphicEl>
                                              <a:dgm id="{74CA96EF-73A0-4C20-BFB5-34C20B17A36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graphicEl>
                                              <a:dgm id="{8AE12873-BD8F-4889-A535-2576E5A431E7}"/>
                                            </p:graphicEl>
                                          </p:spTgt>
                                        </p:tgtEl>
                                        <p:attrNameLst>
                                          <p:attrName>style.visibility</p:attrName>
                                        </p:attrNameLst>
                                      </p:cBhvr>
                                      <p:to>
                                        <p:strVal val="visible"/>
                                      </p:to>
                                    </p:set>
                                    <p:animEffect transition="in" filter="barn(inVertical)">
                                      <p:cBhvr>
                                        <p:cTn id="17" dur="500"/>
                                        <p:tgtEl>
                                          <p:spTgt spid="4">
                                            <p:graphicEl>
                                              <a:dgm id="{8AE12873-BD8F-4889-A535-2576E5A431E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graphicEl>
                                              <a:dgm id="{D2AC8FB2-2A72-4EA3-BABD-86D1D88DA641}"/>
                                            </p:graphicEl>
                                          </p:spTgt>
                                        </p:tgtEl>
                                        <p:attrNameLst>
                                          <p:attrName>style.visibility</p:attrName>
                                        </p:attrNameLst>
                                      </p:cBhvr>
                                      <p:to>
                                        <p:strVal val="visible"/>
                                      </p:to>
                                    </p:set>
                                    <p:animEffect transition="in" filter="barn(inVertical)">
                                      <p:cBhvr>
                                        <p:cTn id="22" dur="500"/>
                                        <p:tgtEl>
                                          <p:spTgt spid="4">
                                            <p:graphicEl>
                                              <a:dgm id="{D2AC8FB2-2A72-4EA3-BABD-86D1D88DA64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AFF0B0-B8DA-47FE-A236-D85BE7D35EC6}"/>
              </a:ext>
            </a:extLst>
          </p:cNvPr>
          <p:cNvSpPr>
            <a:spLocks noGrp="1"/>
          </p:cNvSpPr>
          <p:nvPr>
            <p:ph type="title"/>
          </p:nvPr>
        </p:nvSpPr>
        <p:spPr>
          <a:xfrm>
            <a:off x="236538" y="170657"/>
            <a:ext cx="8229600" cy="1143000"/>
          </a:xfrm>
        </p:spPr>
        <p:txBody>
          <a:bodyPr/>
          <a:lstStyle/>
          <a:p>
            <a:r>
              <a:rPr lang="es-CR" sz="2400" dirty="0"/>
              <a:t>TEORÍAS DE ESPECIALIZACIÓN:</a:t>
            </a:r>
            <a:br>
              <a:rPr lang="es-CR" sz="2400" dirty="0"/>
            </a:br>
            <a:r>
              <a:rPr lang="es-CR" sz="2400" dirty="0"/>
              <a:t>ALGUNOS SUPUESTOS Y LIMITACIONES</a:t>
            </a:r>
          </a:p>
        </p:txBody>
      </p:sp>
      <p:graphicFrame>
        <p:nvGraphicFramePr>
          <p:cNvPr id="4" name="Marcador de contenido 3">
            <a:extLst>
              <a:ext uri="{FF2B5EF4-FFF2-40B4-BE49-F238E27FC236}">
                <a16:creationId xmlns:a16="http://schemas.microsoft.com/office/drawing/2014/main" id="{3AEDDF9F-7FDD-420B-AF81-00E2D7647AA6}"/>
              </a:ext>
            </a:extLst>
          </p:cNvPr>
          <p:cNvGraphicFramePr>
            <a:graphicFrameLocks noGrp="1"/>
          </p:cNvGraphicFramePr>
          <p:nvPr>
            <p:ph idx="1"/>
            <p:extLst>
              <p:ext uri="{D42A27DB-BD31-4B8C-83A1-F6EECF244321}">
                <p14:modId xmlns:p14="http://schemas.microsoft.com/office/powerpoint/2010/main" val="635302053"/>
              </p:ext>
            </p:extLst>
          </p:nvPr>
        </p:nvGraphicFramePr>
        <p:xfrm>
          <a:off x="457200" y="1313657"/>
          <a:ext cx="8229600" cy="5139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número de diapositiva 4">
            <a:extLst>
              <a:ext uri="{FF2B5EF4-FFF2-40B4-BE49-F238E27FC236}">
                <a16:creationId xmlns:a16="http://schemas.microsoft.com/office/drawing/2014/main" id="{C52F0757-3029-42C9-9448-1383C9AC1E2E}"/>
              </a:ext>
            </a:extLst>
          </p:cNvPr>
          <p:cNvSpPr>
            <a:spLocks noGrp="1"/>
          </p:cNvSpPr>
          <p:nvPr>
            <p:ph type="sldNum" sz="quarter" idx="12"/>
          </p:nvPr>
        </p:nvSpPr>
        <p:spPr/>
        <p:txBody>
          <a:bodyPr/>
          <a:lstStyle/>
          <a:p>
            <a:fld id="{CDA1E9D2-7386-4F1A-AC30-42C0F472D538}" type="slidenum">
              <a:rPr lang="es-CR" smtClean="0"/>
              <a:pPr/>
              <a:t>23</a:t>
            </a:fld>
            <a:endParaRPr lang="es-C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539552" y="2708920"/>
            <a:ext cx="8110710" cy="1220138"/>
          </a:xfrm>
        </p:spPr>
        <p:txBody>
          <a:bodyPr/>
          <a:lstStyle/>
          <a:p>
            <a:pPr algn="ctr"/>
            <a:br>
              <a:rPr lang="es-ES" sz="3600" b="1" dirty="0"/>
            </a:br>
            <a:br>
              <a:rPr lang="es-ES" sz="3600" b="1" dirty="0"/>
            </a:br>
            <a:r>
              <a:rPr lang="es-ES" sz="3600" b="1" dirty="0"/>
              <a:t>MOVIMIENTOS INTERNACIONALES </a:t>
            </a:r>
            <a:br>
              <a:rPr lang="es-ES" sz="3600" b="1" dirty="0"/>
            </a:br>
            <a:r>
              <a:rPr lang="es-ES" sz="3600" b="1" dirty="0"/>
              <a:t>DE LOS FACTORES</a:t>
            </a:r>
            <a:endParaRPr lang="es-CR" sz="3600" dirty="0"/>
          </a:p>
        </p:txBody>
      </p:sp>
      <p:sp>
        <p:nvSpPr>
          <p:cNvPr id="5" name="4 Subtítulo"/>
          <p:cNvSpPr>
            <a:spLocks noGrp="1"/>
          </p:cNvSpPr>
          <p:nvPr>
            <p:ph type="subTitle" idx="1"/>
          </p:nvPr>
        </p:nvSpPr>
        <p:spPr>
          <a:xfrm>
            <a:off x="2214546" y="4786322"/>
            <a:ext cx="6400800" cy="1114436"/>
          </a:xfrm>
        </p:spPr>
        <p:txBody>
          <a:bodyPr/>
          <a:lstStyle/>
          <a:p>
            <a:pPr algn="r"/>
            <a:r>
              <a:rPr lang="es-CR" sz="1600" dirty="0">
                <a:solidFill>
                  <a:schemeClr val="bg1">
                    <a:lumMod val="65000"/>
                  </a:schemeClr>
                </a:solidFill>
              </a:rPr>
              <a:t>Bibliografía: A</a:t>
            </a:r>
            <a:r>
              <a:rPr lang="es-ES" sz="1600" dirty="0">
                <a:solidFill>
                  <a:schemeClr val="bg1">
                    <a:lumMod val="65000"/>
                  </a:schemeClr>
                </a:solidFill>
              </a:rPr>
              <a:t>/F, Cap. 12</a:t>
            </a:r>
          </a:p>
          <a:p>
            <a:pPr algn="r"/>
            <a:r>
              <a:rPr lang="es-ES" sz="1600" dirty="0"/>
              <a:t> </a:t>
            </a:r>
            <a:endParaRPr lang="es-CR" sz="1600" dirty="0"/>
          </a:p>
          <a:p>
            <a:pPr algn="r"/>
            <a:r>
              <a:rPr lang="es-CR" sz="1600" dirty="0"/>
              <a:t>Rafael A. Díaz Porras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692696"/>
            <a:ext cx="7772400" cy="1143000"/>
          </a:xfrm>
        </p:spPr>
        <p:txBody>
          <a:bodyPr/>
          <a:lstStyle/>
          <a:p>
            <a:r>
              <a:rPr lang="es-CR" sz="3200" dirty="0"/>
              <a:t>Movimientos internacionales de capital</a:t>
            </a:r>
          </a:p>
        </p:txBody>
      </p:sp>
      <p:sp>
        <p:nvSpPr>
          <p:cNvPr id="3" name="Marcador de contenido 2">
            <a:extLst>
              <a:ext uri="{FF2B5EF4-FFF2-40B4-BE49-F238E27FC236}">
                <a16:creationId xmlns:a16="http://schemas.microsoft.com/office/drawing/2014/main" id="{915A33AA-24B3-48F5-9E17-F627CC689F8B}"/>
              </a:ext>
            </a:extLst>
          </p:cNvPr>
          <p:cNvSpPr>
            <a:spLocks noGrp="1"/>
          </p:cNvSpPr>
          <p:nvPr>
            <p:ph idx="1"/>
          </p:nvPr>
        </p:nvSpPr>
        <p:spPr>
          <a:xfrm>
            <a:off x="863588" y="1916832"/>
            <a:ext cx="7668852" cy="4248472"/>
          </a:xfrm>
        </p:spPr>
        <p:txBody>
          <a:bodyPr/>
          <a:lstStyle/>
          <a:p>
            <a:pPr marL="514350" indent="-514350">
              <a:buFont typeface="+mj-lt"/>
              <a:buAutoNum type="arabicPeriod"/>
            </a:pPr>
            <a:r>
              <a:rPr lang="es-CR" sz="2400" dirty="0"/>
              <a:t>Pasamos del análisis del comercio al de los  flujos financieros </a:t>
            </a:r>
          </a:p>
          <a:p>
            <a:pPr marL="914400" lvl="1" indent="-514350"/>
            <a:r>
              <a:rPr lang="es-CR" sz="2000" dirty="0"/>
              <a:t>Se ha supuesto que los factores de producción son móviles en el país, no internacionalmente</a:t>
            </a:r>
          </a:p>
          <a:p>
            <a:pPr marL="514350" indent="-514350">
              <a:buFont typeface="+mj-lt"/>
              <a:buAutoNum type="arabicPeriod"/>
            </a:pPr>
            <a:endParaRPr lang="es-CR" sz="2400" dirty="0"/>
          </a:p>
          <a:p>
            <a:pPr marL="514350" indent="-514350">
              <a:buFont typeface="+mj-lt"/>
              <a:buAutoNum type="arabicPeriod"/>
            </a:pPr>
            <a:r>
              <a:rPr lang="es-CR" sz="2400" dirty="0"/>
              <a:t>Inversión extranjera directa</a:t>
            </a:r>
          </a:p>
          <a:p>
            <a:pPr marL="914400" lvl="1" indent="-514350"/>
            <a:r>
              <a:rPr lang="es-CR" sz="2000" dirty="0"/>
              <a:t>Empresas multinacionales: control de producción</a:t>
            </a:r>
          </a:p>
          <a:p>
            <a:pPr marL="914400" lvl="1" indent="-514350"/>
            <a:endParaRPr lang="es-CR" sz="2000" dirty="0"/>
          </a:p>
          <a:p>
            <a:pPr marL="514350" indent="-514350">
              <a:buFont typeface="+mj-lt"/>
              <a:buAutoNum type="arabicPeriod"/>
            </a:pPr>
            <a:r>
              <a:rPr lang="es-CR" sz="2400" dirty="0"/>
              <a:t>Inversión de cartera:</a:t>
            </a:r>
          </a:p>
          <a:p>
            <a:pPr marL="914400" lvl="1" indent="-514350"/>
            <a:r>
              <a:rPr lang="es-CR" sz="2000" dirty="0"/>
              <a:t>No significan posesión ni control</a:t>
            </a:r>
          </a:p>
          <a:p>
            <a:pPr marL="514350" indent="-514350">
              <a:buAutoNum type="arabicPeriod"/>
            </a:pPr>
            <a:endParaRPr lang="es-CR" sz="2400" dirty="0"/>
          </a:p>
          <a:p>
            <a:pPr marL="514350" indent="-514350">
              <a:buAutoNum type="arabicPeriod"/>
            </a:pPr>
            <a:endParaRPr lang="es-CR" sz="2400" dirty="0"/>
          </a:p>
        </p:txBody>
      </p:sp>
      <p:sp>
        <p:nvSpPr>
          <p:cNvPr id="4" name="Marcador de número de diapositiva 3">
            <a:extLst>
              <a:ext uri="{FF2B5EF4-FFF2-40B4-BE49-F238E27FC236}">
                <a16:creationId xmlns:a16="http://schemas.microsoft.com/office/drawing/2014/main" id="{16520FD1-590B-4FCC-B880-34BC4248DA89}"/>
              </a:ext>
            </a:extLst>
          </p:cNvPr>
          <p:cNvSpPr>
            <a:spLocks noGrp="1"/>
          </p:cNvSpPr>
          <p:nvPr>
            <p:ph type="sldNum" sz="quarter" idx="12"/>
          </p:nvPr>
        </p:nvSpPr>
        <p:spPr/>
        <p:txBody>
          <a:bodyPr/>
          <a:lstStyle/>
          <a:p>
            <a:fld id="{CDA1E9D2-7386-4F1A-AC30-42C0F472D538}" type="slidenum">
              <a:rPr lang="es-CR" smtClean="0"/>
              <a:pPr/>
              <a:t>25</a:t>
            </a:fld>
            <a:endParaRPr lang="es-CR"/>
          </a:p>
        </p:txBody>
      </p:sp>
    </p:spTree>
    <p:extLst>
      <p:ext uri="{BB962C8B-B14F-4D97-AF65-F5344CB8AC3E}">
        <p14:creationId xmlns:p14="http://schemas.microsoft.com/office/powerpoint/2010/main" val="1372040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557758"/>
            <a:ext cx="7772400" cy="1143000"/>
          </a:xfrm>
        </p:spPr>
        <p:txBody>
          <a:bodyPr/>
          <a:lstStyle/>
          <a:p>
            <a:pPr algn="ctr"/>
            <a:r>
              <a:rPr lang="es-CR" sz="2800" dirty="0"/>
              <a:t>Razones del movimiento internacional de capital</a:t>
            </a:r>
          </a:p>
        </p:txBody>
      </p:sp>
      <p:sp>
        <p:nvSpPr>
          <p:cNvPr id="3" name="Marcador de contenido 2">
            <a:extLst>
              <a:ext uri="{FF2B5EF4-FFF2-40B4-BE49-F238E27FC236}">
                <a16:creationId xmlns:a16="http://schemas.microsoft.com/office/drawing/2014/main" id="{505BFA5D-3A89-4C89-9804-DD43E125DFB2}"/>
              </a:ext>
            </a:extLst>
          </p:cNvPr>
          <p:cNvSpPr>
            <a:spLocks noGrp="1"/>
          </p:cNvSpPr>
          <p:nvPr>
            <p:ph idx="1"/>
          </p:nvPr>
        </p:nvSpPr>
        <p:spPr>
          <a:xfrm>
            <a:off x="827584" y="1844824"/>
            <a:ext cx="7992888" cy="4320480"/>
          </a:xfrm>
        </p:spPr>
        <p:txBody>
          <a:bodyPr/>
          <a:lstStyle/>
          <a:p>
            <a:pPr marL="514350" indent="-514350">
              <a:buClr>
                <a:srgbClr val="002060"/>
              </a:buClr>
              <a:buFont typeface="+mj-lt"/>
              <a:buAutoNum type="arabicPeriod"/>
            </a:pPr>
            <a:r>
              <a:rPr lang="es-CR" sz="2400" dirty="0"/>
              <a:t>Respuesta a mercados grandes y en crecimiento</a:t>
            </a:r>
          </a:p>
          <a:p>
            <a:pPr marL="514350" indent="-514350">
              <a:buClr>
                <a:srgbClr val="002060"/>
              </a:buClr>
              <a:buFont typeface="+mj-lt"/>
              <a:buAutoNum type="arabicPeriod"/>
            </a:pPr>
            <a:r>
              <a:rPr lang="es-CR" sz="2400" dirty="0"/>
              <a:t>El país receptor tiene gustos y preferencias de nivel ingresos altos (ciclo de vida del producto)</a:t>
            </a:r>
          </a:p>
          <a:p>
            <a:pPr marL="514350" indent="-514350">
              <a:buClr>
                <a:srgbClr val="002060"/>
              </a:buClr>
              <a:buFont typeface="+mj-lt"/>
              <a:buAutoNum type="arabicPeriod"/>
            </a:pPr>
            <a:r>
              <a:rPr lang="es-CR" sz="2400" dirty="0"/>
              <a:t>Aprovechar depósitos minerales y acceso a materias primas</a:t>
            </a:r>
          </a:p>
          <a:p>
            <a:pPr marL="514350" indent="-514350">
              <a:buClr>
                <a:srgbClr val="002060"/>
              </a:buClr>
              <a:buFont typeface="+mj-lt"/>
              <a:buAutoNum type="arabicPeriod"/>
            </a:pPr>
            <a:r>
              <a:rPr lang="es-CR" sz="2400" dirty="0"/>
              <a:t>Aranceles o barreras arancelarias</a:t>
            </a:r>
          </a:p>
          <a:p>
            <a:pPr marL="514350" indent="-514350">
              <a:buClr>
                <a:srgbClr val="002060"/>
              </a:buClr>
              <a:buFont typeface="+mj-lt"/>
              <a:buAutoNum type="arabicPeriod"/>
            </a:pPr>
            <a:r>
              <a:rPr lang="es-CR" sz="2400" dirty="0"/>
              <a:t>Bajos salarios relativos en el país receptor</a:t>
            </a:r>
          </a:p>
          <a:p>
            <a:pPr marL="514350" indent="-514350">
              <a:buClr>
                <a:srgbClr val="002060"/>
              </a:buClr>
              <a:buFont typeface="+mj-lt"/>
              <a:buAutoNum type="arabicPeriod"/>
            </a:pPr>
            <a:r>
              <a:rPr lang="es-CR" sz="2400" dirty="0"/>
              <a:t>Razones defensivas de protección de mercados</a:t>
            </a:r>
          </a:p>
          <a:p>
            <a:pPr marL="514350" indent="-514350">
              <a:buClr>
                <a:srgbClr val="002060"/>
              </a:buClr>
              <a:buFont typeface="+mj-lt"/>
              <a:buAutoNum type="arabicPeriod"/>
            </a:pPr>
            <a:r>
              <a:rPr lang="es-CR" sz="2400" dirty="0"/>
              <a:t>Diversificación de riesgos</a:t>
            </a:r>
          </a:p>
          <a:p>
            <a:pPr marL="514350" indent="-514350">
              <a:buClr>
                <a:srgbClr val="002060"/>
              </a:buClr>
              <a:buFont typeface="+mj-lt"/>
              <a:buAutoNum type="arabicPeriod"/>
            </a:pPr>
            <a:r>
              <a:rPr lang="es-CR" sz="2400" dirty="0"/>
              <a:t>Superar a las empresas del país receptor</a:t>
            </a:r>
          </a:p>
          <a:p>
            <a:pPr marL="514350" indent="-514350">
              <a:buClr>
                <a:srgbClr val="002060"/>
              </a:buClr>
              <a:buFont typeface="+mj-lt"/>
              <a:buAutoNum type="arabicPeriod"/>
            </a:pPr>
            <a:endParaRPr lang="es-CR" sz="2400" dirty="0"/>
          </a:p>
          <a:p>
            <a:pPr marL="514350" indent="-514350">
              <a:buClr>
                <a:srgbClr val="002060"/>
              </a:buClr>
              <a:buFont typeface="+mj-lt"/>
              <a:buAutoNum type="arabicPeriod"/>
            </a:pPr>
            <a:endParaRPr lang="es-CR" sz="2400" dirty="0"/>
          </a:p>
        </p:txBody>
      </p:sp>
      <p:sp>
        <p:nvSpPr>
          <p:cNvPr id="4" name="Marcador de número de diapositiva 3">
            <a:extLst>
              <a:ext uri="{FF2B5EF4-FFF2-40B4-BE49-F238E27FC236}">
                <a16:creationId xmlns:a16="http://schemas.microsoft.com/office/drawing/2014/main" id="{3BFCB55D-A36C-42EA-A814-73CA2C6D8EFE}"/>
              </a:ext>
            </a:extLst>
          </p:cNvPr>
          <p:cNvSpPr>
            <a:spLocks noGrp="1"/>
          </p:cNvSpPr>
          <p:nvPr>
            <p:ph type="sldNum" sz="quarter" idx="12"/>
          </p:nvPr>
        </p:nvSpPr>
        <p:spPr/>
        <p:txBody>
          <a:bodyPr/>
          <a:lstStyle/>
          <a:p>
            <a:fld id="{CDA1E9D2-7386-4F1A-AC30-42C0F472D538}" type="slidenum">
              <a:rPr lang="es-CR" smtClean="0"/>
              <a:pPr/>
              <a:t>26</a:t>
            </a:fld>
            <a:endParaRPr lang="es-CR"/>
          </a:p>
        </p:txBody>
      </p:sp>
    </p:spTree>
    <p:extLst>
      <p:ext uri="{BB962C8B-B14F-4D97-AF65-F5344CB8AC3E}">
        <p14:creationId xmlns:p14="http://schemas.microsoft.com/office/powerpoint/2010/main" val="913541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C9477EAD-E815-4635-AEC5-AE50148134C7}"/>
              </a:ext>
            </a:extLst>
          </p:cNvPr>
          <p:cNvSpPr>
            <a:spLocks noGrp="1"/>
          </p:cNvSpPr>
          <p:nvPr>
            <p:ph type="sldNum" sz="quarter" idx="12"/>
          </p:nvPr>
        </p:nvSpPr>
        <p:spPr/>
        <p:txBody>
          <a:bodyPr/>
          <a:lstStyle/>
          <a:p>
            <a:fld id="{CDA1E9D2-7386-4F1A-AC30-42C0F472D538}" type="slidenum">
              <a:rPr lang="es-CR" smtClean="0"/>
              <a:pPr/>
              <a:t>27</a:t>
            </a:fld>
            <a:endParaRPr lang="es-CR"/>
          </a:p>
        </p:txBody>
      </p:sp>
      <p:pic>
        <p:nvPicPr>
          <p:cNvPr id="5" name="Imagen 4">
            <a:extLst>
              <a:ext uri="{FF2B5EF4-FFF2-40B4-BE49-F238E27FC236}">
                <a16:creationId xmlns:a16="http://schemas.microsoft.com/office/drawing/2014/main" id="{69CDF78A-8FF4-400C-96A4-192DBD4F25F9}"/>
              </a:ext>
            </a:extLst>
          </p:cNvPr>
          <p:cNvPicPr>
            <a:picLocks noChangeAspect="1"/>
          </p:cNvPicPr>
          <p:nvPr/>
        </p:nvPicPr>
        <p:blipFill>
          <a:blip r:embed="rId2"/>
          <a:stretch>
            <a:fillRect/>
          </a:stretch>
        </p:blipFill>
        <p:spPr>
          <a:xfrm>
            <a:off x="4018335" y="3232869"/>
            <a:ext cx="5018162" cy="3321992"/>
          </a:xfrm>
          <a:prstGeom prst="rect">
            <a:avLst/>
          </a:prstGeom>
        </p:spPr>
      </p:pic>
      <p:sp>
        <p:nvSpPr>
          <p:cNvPr id="8" name="1 Título">
            <a:extLst>
              <a:ext uri="{FF2B5EF4-FFF2-40B4-BE49-F238E27FC236}">
                <a16:creationId xmlns:a16="http://schemas.microsoft.com/office/drawing/2014/main" id="{91289D58-5C57-4043-8233-BF86F41CFC46}"/>
              </a:ext>
            </a:extLst>
          </p:cNvPr>
          <p:cNvSpPr txBox="1">
            <a:spLocks/>
          </p:cNvSpPr>
          <p:nvPr/>
        </p:nvSpPr>
        <p:spPr>
          <a:xfrm>
            <a:off x="5220073" y="2852936"/>
            <a:ext cx="3671778" cy="37993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ES" sz="2000" dirty="0"/>
              <a:t>Movilidad laboral entre países</a:t>
            </a:r>
          </a:p>
        </p:txBody>
      </p:sp>
      <p:pic>
        <p:nvPicPr>
          <p:cNvPr id="9" name="Imagen 8">
            <a:extLst>
              <a:ext uri="{FF2B5EF4-FFF2-40B4-BE49-F238E27FC236}">
                <a16:creationId xmlns:a16="http://schemas.microsoft.com/office/drawing/2014/main" id="{47E7C187-2AA8-40E9-B45A-DCE42D7268B7}"/>
              </a:ext>
            </a:extLst>
          </p:cNvPr>
          <p:cNvPicPr>
            <a:picLocks noChangeAspect="1"/>
          </p:cNvPicPr>
          <p:nvPr/>
        </p:nvPicPr>
        <p:blipFill>
          <a:blip r:embed="rId3"/>
          <a:stretch>
            <a:fillRect/>
          </a:stretch>
        </p:blipFill>
        <p:spPr>
          <a:xfrm>
            <a:off x="107504" y="701958"/>
            <a:ext cx="4772382" cy="3481170"/>
          </a:xfrm>
          <a:prstGeom prst="rect">
            <a:avLst/>
          </a:prstGeom>
        </p:spPr>
      </p:pic>
      <p:sp>
        <p:nvSpPr>
          <p:cNvPr id="10" name="1 Título">
            <a:extLst>
              <a:ext uri="{FF2B5EF4-FFF2-40B4-BE49-F238E27FC236}">
                <a16:creationId xmlns:a16="http://schemas.microsoft.com/office/drawing/2014/main" id="{A1A0D71A-1265-4490-A3E4-62AA8E01122A}"/>
              </a:ext>
            </a:extLst>
          </p:cNvPr>
          <p:cNvSpPr txBox="1">
            <a:spLocks/>
          </p:cNvSpPr>
          <p:nvPr/>
        </p:nvSpPr>
        <p:spPr>
          <a:xfrm>
            <a:off x="257073" y="233851"/>
            <a:ext cx="4772382" cy="458846"/>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ES" sz="2400" dirty="0"/>
              <a:t>Equilibrio en el mercado de capital</a:t>
            </a:r>
          </a:p>
        </p:txBody>
      </p:sp>
      <p:cxnSp>
        <p:nvCxnSpPr>
          <p:cNvPr id="3" name="Conector recto de flecha 2">
            <a:extLst>
              <a:ext uri="{FF2B5EF4-FFF2-40B4-BE49-F238E27FC236}">
                <a16:creationId xmlns:a16="http://schemas.microsoft.com/office/drawing/2014/main" id="{DF89A833-2439-4CE7-9897-2FD0C229A5D7}"/>
              </a:ext>
            </a:extLst>
          </p:cNvPr>
          <p:cNvCxnSpPr>
            <a:cxnSpLocks/>
          </p:cNvCxnSpPr>
          <p:nvPr/>
        </p:nvCxnSpPr>
        <p:spPr>
          <a:xfrm flipH="1">
            <a:off x="6660232" y="5661248"/>
            <a:ext cx="39573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Conector recto de flecha 10">
            <a:extLst>
              <a:ext uri="{FF2B5EF4-FFF2-40B4-BE49-F238E27FC236}">
                <a16:creationId xmlns:a16="http://schemas.microsoft.com/office/drawing/2014/main" id="{54000B89-4393-4104-8E02-23D6B12E94E0}"/>
              </a:ext>
            </a:extLst>
          </p:cNvPr>
          <p:cNvCxnSpPr>
            <a:cxnSpLocks/>
          </p:cNvCxnSpPr>
          <p:nvPr/>
        </p:nvCxnSpPr>
        <p:spPr>
          <a:xfrm>
            <a:off x="2555776" y="3150230"/>
            <a:ext cx="288032" cy="1744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3435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8460" y="285682"/>
            <a:ext cx="5209073" cy="510503"/>
          </a:xfrm>
        </p:spPr>
        <p:style>
          <a:lnRef idx="2">
            <a:schemeClr val="accent1"/>
          </a:lnRef>
          <a:fillRef idx="1">
            <a:schemeClr val="lt1"/>
          </a:fillRef>
          <a:effectRef idx="0">
            <a:schemeClr val="accent1"/>
          </a:effectRef>
          <a:fontRef idx="minor">
            <a:schemeClr val="dk1"/>
          </a:fontRef>
        </p:style>
        <p:txBody>
          <a:bodyPr/>
          <a:lstStyle/>
          <a:p>
            <a:r>
              <a:rPr lang="es-CR" dirty="0"/>
              <a:t>Externalización </a:t>
            </a:r>
          </a:p>
        </p:txBody>
      </p:sp>
      <p:sp>
        <p:nvSpPr>
          <p:cNvPr id="5" name="Rectángulo 4"/>
          <p:cNvSpPr/>
          <p:nvPr/>
        </p:nvSpPr>
        <p:spPr>
          <a:xfrm>
            <a:off x="2782064" y="5818032"/>
            <a:ext cx="5331693" cy="461665"/>
          </a:xfrm>
          <a:prstGeom prst="rect">
            <a:avLst/>
          </a:prstGeom>
          <a:solidFill>
            <a:schemeClr val="bg1"/>
          </a:solidFill>
        </p:spPr>
        <p:txBody>
          <a:bodyPr wrap="square" anchor="ctr">
            <a:spAutoFit/>
          </a:bodyPr>
          <a:lstStyle/>
          <a:p>
            <a:pPr algn="just">
              <a:spcAft>
                <a:spcPts val="0"/>
              </a:spcAft>
            </a:pPr>
            <a:r>
              <a:rPr lang="es-CR" sz="1200" dirty="0" err="1">
                <a:effectLst/>
                <a:latin typeface="Times New Roman" panose="02020603050405020304" pitchFamily="18" charset="0"/>
                <a:ea typeface="Times New Roman" panose="02020603050405020304" pitchFamily="18" charset="0"/>
              </a:rPr>
              <a:t>Feenstra</a:t>
            </a:r>
            <a:r>
              <a:rPr lang="es-CR" sz="1200" dirty="0">
                <a:effectLst/>
                <a:latin typeface="Times New Roman" panose="02020603050405020304" pitchFamily="18" charset="0"/>
                <a:ea typeface="Times New Roman" panose="02020603050405020304" pitchFamily="18" charset="0"/>
              </a:rPr>
              <a:t>, R.C. y Taylor, A.M. 2011. Capítulo 7 Externalización de bienes y servicios, </a:t>
            </a:r>
            <a:r>
              <a:rPr lang="es-CR" sz="1200" i="1" dirty="0">
                <a:effectLst/>
                <a:latin typeface="Times New Roman" panose="02020603050405020304" pitchFamily="18" charset="0"/>
                <a:ea typeface="Times New Roman" panose="02020603050405020304" pitchFamily="18" charset="0"/>
              </a:rPr>
              <a:t>Comercio </a:t>
            </a:r>
            <a:r>
              <a:rPr lang="es-CR" sz="1200" i="1" dirty="0" err="1">
                <a:effectLst/>
                <a:latin typeface="Times New Roman" panose="02020603050405020304" pitchFamily="18" charset="0"/>
                <a:ea typeface="Times New Roman" panose="02020603050405020304" pitchFamily="18" charset="0"/>
              </a:rPr>
              <a:t>Internacional.</a:t>
            </a:r>
            <a:r>
              <a:rPr lang="es-CR" sz="1200" dirty="0" err="1">
                <a:effectLst/>
                <a:latin typeface="Times New Roman" panose="02020603050405020304" pitchFamily="18" charset="0"/>
                <a:ea typeface="Times New Roman" panose="02020603050405020304" pitchFamily="18" charset="0"/>
              </a:rPr>
              <a:t>Editorial</a:t>
            </a:r>
            <a:r>
              <a:rPr lang="es-CR" sz="1200" dirty="0">
                <a:effectLst/>
                <a:latin typeface="Times New Roman" panose="02020603050405020304" pitchFamily="18" charset="0"/>
                <a:ea typeface="Times New Roman" panose="02020603050405020304" pitchFamily="18" charset="0"/>
              </a:rPr>
              <a:t> </a:t>
            </a:r>
            <a:r>
              <a:rPr lang="es-CR" sz="1200" dirty="0" err="1">
                <a:effectLst/>
                <a:latin typeface="Times New Roman" panose="02020603050405020304" pitchFamily="18" charset="0"/>
                <a:ea typeface="Times New Roman" panose="02020603050405020304" pitchFamily="18" charset="0"/>
              </a:rPr>
              <a:t>Reverté</a:t>
            </a:r>
            <a:r>
              <a:rPr lang="es-CR" sz="1200" dirty="0">
                <a:effectLst/>
                <a:latin typeface="Times New Roman" panose="02020603050405020304" pitchFamily="18" charset="0"/>
                <a:ea typeface="Times New Roman" panose="02020603050405020304" pitchFamily="18" charset="0"/>
              </a:rPr>
              <a:t>, Buenos Aires.</a:t>
            </a:r>
          </a:p>
        </p:txBody>
      </p:sp>
      <p:sp>
        <p:nvSpPr>
          <p:cNvPr id="9" name="Marcador de número de diapositiva 8">
            <a:extLst>
              <a:ext uri="{FF2B5EF4-FFF2-40B4-BE49-F238E27FC236}">
                <a16:creationId xmlns:a16="http://schemas.microsoft.com/office/drawing/2014/main" id="{F63DD55C-BEC7-4BCC-A031-04CBD3C8DDD9}"/>
              </a:ext>
            </a:extLst>
          </p:cNvPr>
          <p:cNvSpPr>
            <a:spLocks noGrp="1"/>
          </p:cNvSpPr>
          <p:nvPr>
            <p:ph type="sldNum" sz="quarter" idx="12"/>
          </p:nvPr>
        </p:nvSpPr>
        <p:spPr/>
        <p:txBody>
          <a:bodyPr/>
          <a:lstStyle/>
          <a:p>
            <a:fld id="{CDA1E9D2-7386-4F1A-AC30-42C0F472D538}" type="slidenum">
              <a:rPr lang="es-CR" smtClean="0"/>
              <a:pPr/>
              <a:t>28</a:t>
            </a:fld>
            <a:endParaRPr lang="es-CR"/>
          </a:p>
        </p:txBody>
      </p:sp>
      <p:sp>
        <p:nvSpPr>
          <p:cNvPr id="41" name="CuadroTexto 40">
            <a:extLst>
              <a:ext uri="{FF2B5EF4-FFF2-40B4-BE49-F238E27FC236}">
                <a16:creationId xmlns:a16="http://schemas.microsoft.com/office/drawing/2014/main" id="{D835E337-7C5D-4069-9EF1-ABD0D739BAAA}"/>
              </a:ext>
            </a:extLst>
          </p:cNvPr>
          <p:cNvSpPr txBox="1"/>
          <p:nvPr/>
        </p:nvSpPr>
        <p:spPr>
          <a:xfrm>
            <a:off x="2396303" y="3426202"/>
            <a:ext cx="4827454" cy="578569"/>
          </a:xfrm>
          <a:prstGeom prst="rect">
            <a:avLst/>
          </a:prstGeom>
          <a:noFill/>
        </p:spPr>
        <p:txBody>
          <a:bodyPr wrap="square" rtlCol="0">
            <a:spAutoFit/>
          </a:bodyPr>
          <a:lstStyle/>
          <a:p>
            <a:pPr algn="ctr"/>
            <a:r>
              <a:rPr lang="es-CR" sz="1400" dirty="0"/>
              <a:t>Actividades ordenadas según el ratio de trabajo cualificado en relación con el trabajo no cualificado</a:t>
            </a:r>
          </a:p>
        </p:txBody>
      </p:sp>
      <p:grpSp>
        <p:nvGrpSpPr>
          <p:cNvPr id="10" name="Grupo 9">
            <a:extLst>
              <a:ext uri="{FF2B5EF4-FFF2-40B4-BE49-F238E27FC236}">
                <a16:creationId xmlns:a16="http://schemas.microsoft.com/office/drawing/2014/main" id="{EB85925D-DC18-445B-B0C1-0A2D4AE2E892}"/>
              </a:ext>
            </a:extLst>
          </p:cNvPr>
          <p:cNvGrpSpPr/>
          <p:nvPr/>
        </p:nvGrpSpPr>
        <p:grpSpPr>
          <a:xfrm>
            <a:off x="2850930" y="2503205"/>
            <a:ext cx="3456376" cy="1990636"/>
            <a:chOff x="2850930" y="2503205"/>
            <a:chExt cx="3456376" cy="1990636"/>
          </a:xfrm>
        </p:grpSpPr>
        <p:cxnSp>
          <p:nvCxnSpPr>
            <p:cNvPr id="6" name="Conector recto de flecha 5"/>
            <p:cNvCxnSpPr>
              <a:cxnSpLocks/>
            </p:cNvCxnSpPr>
            <p:nvPr/>
          </p:nvCxnSpPr>
          <p:spPr>
            <a:xfrm flipH="1">
              <a:off x="2850930" y="2503205"/>
              <a:ext cx="2199512" cy="199063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8" name="Conector recto de flecha 7"/>
            <p:cNvCxnSpPr>
              <a:cxnSpLocks/>
            </p:cNvCxnSpPr>
            <p:nvPr/>
          </p:nvCxnSpPr>
          <p:spPr>
            <a:xfrm>
              <a:off x="2929484" y="2503205"/>
              <a:ext cx="3377822" cy="199063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grpSp>
      <p:sp>
        <p:nvSpPr>
          <p:cNvPr id="20" name="Arco 19">
            <a:extLst>
              <a:ext uri="{FF2B5EF4-FFF2-40B4-BE49-F238E27FC236}">
                <a16:creationId xmlns:a16="http://schemas.microsoft.com/office/drawing/2014/main" id="{0B89AE47-193D-45F3-8C89-43F2EE57DFCE}"/>
              </a:ext>
            </a:extLst>
          </p:cNvPr>
          <p:cNvSpPr/>
          <p:nvPr/>
        </p:nvSpPr>
        <p:spPr bwMode="auto">
          <a:xfrm>
            <a:off x="2722500" y="2164396"/>
            <a:ext cx="49875" cy="760876"/>
          </a:xfrm>
          <a:prstGeom prst="arc">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R" sz="2400" b="0" i="0" u="none" strike="noStrike" cap="none" normalizeH="0" baseline="0">
              <a:ln>
                <a:noFill/>
              </a:ln>
              <a:solidFill>
                <a:schemeClr val="tx1"/>
              </a:solidFill>
              <a:effectLst/>
              <a:latin typeface="Times New Roman" pitchFamily="18" charset="0"/>
            </a:endParaRPr>
          </a:p>
        </p:txBody>
      </p:sp>
      <p:sp>
        <p:nvSpPr>
          <p:cNvPr id="28" name="CuadroTexto 27">
            <a:extLst>
              <a:ext uri="{FF2B5EF4-FFF2-40B4-BE49-F238E27FC236}">
                <a16:creationId xmlns:a16="http://schemas.microsoft.com/office/drawing/2014/main" id="{0CBB5D39-809D-4FE1-B86E-DF51586BB496}"/>
              </a:ext>
            </a:extLst>
          </p:cNvPr>
          <p:cNvSpPr txBox="1"/>
          <p:nvPr/>
        </p:nvSpPr>
        <p:spPr>
          <a:xfrm>
            <a:off x="1751174" y="1388449"/>
            <a:ext cx="5534440" cy="714704"/>
          </a:xfrm>
          <a:prstGeom prst="rect">
            <a:avLst/>
          </a:prstGeom>
          <a:noFill/>
        </p:spPr>
        <p:txBody>
          <a:bodyPr wrap="square" rtlCol="0">
            <a:spAutoFit/>
          </a:bodyPr>
          <a:lstStyle/>
          <a:p>
            <a:pPr algn="ctr"/>
            <a:r>
              <a:rPr lang="es-CR" sz="1800" dirty="0">
                <a:effectLst>
                  <a:outerShdw blurRad="38100" dist="38100" dir="2700000" algn="tl">
                    <a:srgbClr val="000000">
                      <a:alpha val="43137"/>
                    </a:srgbClr>
                  </a:outerShdw>
                </a:effectLst>
              </a:rPr>
              <a:t>Actividades ordenadas según el momento en la producción</a:t>
            </a:r>
          </a:p>
        </p:txBody>
      </p:sp>
      <p:grpSp>
        <p:nvGrpSpPr>
          <p:cNvPr id="7" name="Grupo 6">
            <a:extLst>
              <a:ext uri="{FF2B5EF4-FFF2-40B4-BE49-F238E27FC236}">
                <a16:creationId xmlns:a16="http://schemas.microsoft.com/office/drawing/2014/main" id="{649B9AA6-674B-4559-B843-CEB229254212}"/>
              </a:ext>
            </a:extLst>
          </p:cNvPr>
          <p:cNvGrpSpPr/>
          <p:nvPr/>
        </p:nvGrpSpPr>
        <p:grpSpPr>
          <a:xfrm>
            <a:off x="1691680" y="2142526"/>
            <a:ext cx="6120680" cy="3306820"/>
            <a:chOff x="1691680" y="2142526"/>
            <a:chExt cx="6120680" cy="3306820"/>
          </a:xfrm>
        </p:grpSpPr>
        <p:cxnSp>
          <p:nvCxnSpPr>
            <p:cNvPr id="11" name="Conector recto 10">
              <a:extLst>
                <a:ext uri="{FF2B5EF4-FFF2-40B4-BE49-F238E27FC236}">
                  <a16:creationId xmlns:a16="http://schemas.microsoft.com/office/drawing/2014/main" id="{7BD01637-6C4A-4DFE-8D73-89069D679C9B}"/>
                </a:ext>
              </a:extLst>
            </p:cNvPr>
            <p:cNvCxnSpPr>
              <a:cxnSpLocks/>
            </p:cNvCxnSpPr>
            <p:nvPr/>
          </p:nvCxnSpPr>
          <p:spPr bwMode="auto">
            <a:xfrm>
              <a:off x="2772376" y="2343954"/>
              <a:ext cx="3692038"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 name="Conector recto 11">
              <a:extLst>
                <a:ext uri="{FF2B5EF4-FFF2-40B4-BE49-F238E27FC236}">
                  <a16:creationId xmlns:a16="http://schemas.microsoft.com/office/drawing/2014/main" id="{E8CFFF11-E963-424F-8BF2-3D0C56AF3C50}"/>
                </a:ext>
              </a:extLst>
            </p:cNvPr>
            <p:cNvCxnSpPr>
              <a:cxnSpLocks/>
            </p:cNvCxnSpPr>
            <p:nvPr/>
          </p:nvCxnSpPr>
          <p:spPr bwMode="auto">
            <a:xfrm>
              <a:off x="2772376" y="4573467"/>
              <a:ext cx="3692038"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7" name="Arco 16">
              <a:extLst>
                <a:ext uri="{FF2B5EF4-FFF2-40B4-BE49-F238E27FC236}">
                  <a16:creationId xmlns:a16="http://schemas.microsoft.com/office/drawing/2014/main" id="{5AB229AF-ABFE-47FC-8DCB-0D17214200C2}"/>
                </a:ext>
              </a:extLst>
            </p:cNvPr>
            <p:cNvSpPr/>
            <p:nvPr/>
          </p:nvSpPr>
          <p:spPr bwMode="auto">
            <a:xfrm>
              <a:off x="6468154" y="2157786"/>
              <a:ext cx="49875" cy="760876"/>
            </a:xfrm>
            <a:prstGeom prst="arc">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R" sz="2400" b="0" i="0" u="none" strike="noStrike" cap="none" normalizeH="0" baseline="0">
                <a:ln>
                  <a:noFill/>
                </a:ln>
                <a:solidFill>
                  <a:schemeClr val="tx1"/>
                </a:solidFill>
                <a:effectLst/>
                <a:latin typeface="Times New Roman" pitchFamily="18" charset="0"/>
              </a:endParaRPr>
            </a:p>
          </p:txBody>
        </p:sp>
        <p:sp>
          <p:nvSpPr>
            <p:cNvPr id="18" name="Arco 17">
              <a:extLst>
                <a:ext uri="{FF2B5EF4-FFF2-40B4-BE49-F238E27FC236}">
                  <a16:creationId xmlns:a16="http://schemas.microsoft.com/office/drawing/2014/main" id="{9A629F69-4F8C-4C5D-9B77-CADE53124752}"/>
                </a:ext>
              </a:extLst>
            </p:cNvPr>
            <p:cNvSpPr/>
            <p:nvPr/>
          </p:nvSpPr>
          <p:spPr bwMode="auto">
            <a:xfrm>
              <a:off x="5236228" y="2157786"/>
              <a:ext cx="49875" cy="760876"/>
            </a:xfrm>
            <a:prstGeom prst="arc">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R" sz="2400" b="0" i="0" u="none" strike="noStrike" cap="none" normalizeH="0" baseline="0">
                <a:ln>
                  <a:noFill/>
                </a:ln>
                <a:solidFill>
                  <a:schemeClr val="tx1"/>
                </a:solidFill>
                <a:effectLst/>
                <a:latin typeface="Times New Roman" pitchFamily="18" charset="0"/>
              </a:endParaRPr>
            </a:p>
          </p:txBody>
        </p:sp>
        <p:sp>
          <p:nvSpPr>
            <p:cNvPr id="19" name="Arco 18">
              <a:extLst>
                <a:ext uri="{FF2B5EF4-FFF2-40B4-BE49-F238E27FC236}">
                  <a16:creationId xmlns:a16="http://schemas.microsoft.com/office/drawing/2014/main" id="{A64C3944-11C2-4244-82CA-82A805D6FF29}"/>
                </a:ext>
              </a:extLst>
            </p:cNvPr>
            <p:cNvSpPr/>
            <p:nvPr/>
          </p:nvSpPr>
          <p:spPr bwMode="auto">
            <a:xfrm>
              <a:off x="4018641" y="2142526"/>
              <a:ext cx="49875" cy="760876"/>
            </a:xfrm>
            <a:prstGeom prst="arc">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R" sz="2400" b="0" i="0" u="none" strike="noStrike" cap="none" normalizeH="0" baseline="0">
                <a:ln>
                  <a:noFill/>
                </a:ln>
                <a:solidFill>
                  <a:schemeClr val="tx1"/>
                </a:solidFill>
                <a:effectLst/>
                <a:latin typeface="Times New Roman" pitchFamily="18" charset="0"/>
              </a:endParaRPr>
            </a:p>
          </p:txBody>
        </p:sp>
        <p:sp>
          <p:nvSpPr>
            <p:cNvPr id="23" name="Arco 22">
              <a:extLst>
                <a:ext uri="{FF2B5EF4-FFF2-40B4-BE49-F238E27FC236}">
                  <a16:creationId xmlns:a16="http://schemas.microsoft.com/office/drawing/2014/main" id="{62FC0723-AC4D-4BED-A9B5-6EE210842427}"/>
                </a:ext>
              </a:extLst>
            </p:cNvPr>
            <p:cNvSpPr/>
            <p:nvPr/>
          </p:nvSpPr>
          <p:spPr bwMode="auto">
            <a:xfrm flipH="1">
              <a:off x="4393328" y="4042042"/>
              <a:ext cx="49875" cy="1407304"/>
            </a:xfrm>
            <a:prstGeom prst="arc">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R" sz="2400" b="0" i="0" u="none" strike="noStrike" cap="none" normalizeH="0" baseline="0">
                <a:ln>
                  <a:noFill/>
                </a:ln>
                <a:solidFill>
                  <a:schemeClr val="tx1"/>
                </a:solidFill>
                <a:effectLst/>
                <a:latin typeface="Times New Roman" pitchFamily="18" charset="0"/>
              </a:endParaRPr>
            </a:p>
          </p:txBody>
        </p:sp>
        <p:sp>
          <p:nvSpPr>
            <p:cNvPr id="24" name="Arco 23">
              <a:extLst>
                <a:ext uri="{FF2B5EF4-FFF2-40B4-BE49-F238E27FC236}">
                  <a16:creationId xmlns:a16="http://schemas.microsoft.com/office/drawing/2014/main" id="{3163BD62-0506-4A69-86F3-22C1AD7E7F32}"/>
                </a:ext>
              </a:extLst>
            </p:cNvPr>
            <p:cNvSpPr/>
            <p:nvPr/>
          </p:nvSpPr>
          <p:spPr bwMode="auto">
            <a:xfrm>
              <a:off x="2722500" y="4389711"/>
              <a:ext cx="49875" cy="760876"/>
            </a:xfrm>
            <a:prstGeom prst="arc">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R" sz="2400" b="0" i="0" u="none" strike="noStrike" cap="none" normalizeH="0" baseline="0">
                <a:ln>
                  <a:noFill/>
                </a:ln>
                <a:solidFill>
                  <a:schemeClr val="tx1"/>
                </a:solidFill>
                <a:effectLst/>
                <a:latin typeface="Times New Roman" pitchFamily="18" charset="0"/>
              </a:endParaRPr>
            </a:p>
          </p:txBody>
        </p:sp>
        <p:sp>
          <p:nvSpPr>
            <p:cNvPr id="25" name="Arco 24">
              <a:extLst>
                <a:ext uri="{FF2B5EF4-FFF2-40B4-BE49-F238E27FC236}">
                  <a16:creationId xmlns:a16="http://schemas.microsoft.com/office/drawing/2014/main" id="{94B1A9A7-73EE-40B6-9951-537E740CE5CC}"/>
                </a:ext>
              </a:extLst>
            </p:cNvPr>
            <p:cNvSpPr/>
            <p:nvPr/>
          </p:nvSpPr>
          <p:spPr bwMode="auto">
            <a:xfrm>
              <a:off x="4000312" y="4387659"/>
              <a:ext cx="49875" cy="760876"/>
            </a:xfrm>
            <a:prstGeom prst="arc">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R" sz="2400" b="0" i="0" u="none" strike="noStrike" cap="none" normalizeH="0" baseline="0">
                <a:ln>
                  <a:noFill/>
                </a:ln>
                <a:solidFill>
                  <a:schemeClr val="tx1"/>
                </a:solidFill>
                <a:effectLst/>
                <a:latin typeface="Times New Roman" pitchFamily="18" charset="0"/>
              </a:endParaRPr>
            </a:p>
          </p:txBody>
        </p:sp>
        <p:sp>
          <p:nvSpPr>
            <p:cNvPr id="26" name="Arco 25">
              <a:extLst>
                <a:ext uri="{FF2B5EF4-FFF2-40B4-BE49-F238E27FC236}">
                  <a16:creationId xmlns:a16="http://schemas.microsoft.com/office/drawing/2014/main" id="{8F5F4C95-EA96-484B-A541-7893FE32B29D}"/>
                </a:ext>
              </a:extLst>
            </p:cNvPr>
            <p:cNvSpPr/>
            <p:nvPr/>
          </p:nvSpPr>
          <p:spPr bwMode="auto">
            <a:xfrm>
              <a:off x="5192031" y="4387659"/>
              <a:ext cx="49875" cy="760876"/>
            </a:xfrm>
            <a:prstGeom prst="arc">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R" sz="2400" b="0" i="0" u="none" strike="noStrike" cap="none" normalizeH="0" baseline="0">
                <a:ln>
                  <a:noFill/>
                </a:ln>
                <a:solidFill>
                  <a:schemeClr val="tx1"/>
                </a:solidFill>
                <a:effectLst/>
                <a:latin typeface="Times New Roman" pitchFamily="18" charset="0"/>
              </a:endParaRPr>
            </a:p>
          </p:txBody>
        </p:sp>
        <p:sp>
          <p:nvSpPr>
            <p:cNvPr id="27" name="Arco 26">
              <a:extLst>
                <a:ext uri="{FF2B5EF4-FFF2-40B4-BE49-F238E27FC236}">
                  <a16:creationId xmlns:a16="http://schemas.microsoft.com/office/drawing/2014/main" id="{0828F022-1764-4FF9-827D-3988306CFF14}"/>
                </a:ext>
              </a:extLst>
            </p:cNvPr>
            <p:cNvSpPr/>
            <p:nvPr/>
          </p:nvSpPr>
          <p:spPr bwMode="auto">
            <a:xfrm>
              <a:off x="6473833" y="4334591"/>
              <a:ext cx="49875" cy="760876"/>
            </a:xfrm>
            <a:prstGeom prst="arc">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R" sz="2400" b="0" i="0" u="none" strike="noStrike" cap="none" normalizeH="0" baseline="0">
                <a:ln>
                  <a:noFill/>
                </a:ln>
                <a:solidFill>
                  <a:schemeClr val="tx1"/>
                </a:solidFill>
                <a:effectLst/>
                <a:latin typeface="Times New Roman" pitchFamily="18" charset="0"/>
              </a:endParaRPr>
            </a:p>
          </p:txBody>
        </p:sp>
        <p:sp>
          <p:nvSpPr>
            <p:cNvPr id="29" name="CuadroTexto 28">
              <a:extLst>
                <a:ext uri="{FF2B5EF4-FFF2-40B4-BE49-F238E27FC236}">
                  <a16:creationId xmlns:a16="http://schemas.microsoft.com/office/drawing/2014/main" id="{43618CF0-5D23-4518-8843-63D8331E24B4}"/>
                </a:ext>
              </a:extLst>
            </p:cNvPr>
            <p:cNvSpPr txBox="1"/>
            <p:nvPr/>
          </p:nvSpPr>
          <p:spPr>
            <a:xfrm>
              <a:off x="2064823" y="2157786"/>
              <a:ext cx="698132" cy="306302"/>
            </a:xfrm>
            <a:prstGeom prst="rect">
              <a:avLst/>
            </a:prstGeom>
            <a:noFill/>
          </p:spPr>
          <p:txBody>
            <a:bodyPr wrap="square" rtlCol="0">
              <a:spAutoFit/>
            </a:bodyPr>
            <a:lstStyle/>
            <a:p>
              <a:r>
                <a:rPr lang="es-CR" sz="1200" dirty="0"/>
                <a:t>Inicio</a:t>
              </a:r>
            </a:p>
          </p:txBody>
        </p:sp>
        <p:sp>
          <p:nvSpPr>
            <p:cNvPr id="30" name="CuadroTexto 29">
              <a:extLst>
                <a:ext uri="{FF2B5EF4-FFF2-40B4-BE49-F238E27FC236}">
                  <a16:creationId xmlns:a16="http://schemas.microsoft.com/office/drawing/2014/main" id="{56466644-C6C2-4F19-83FC-B6ED7A800684}"/>
                </a:ext>
              </a:extLst>
            </p:cNvPr>
            <p:cNvSpPr txBox="1"/>
            <p:nvPr/>
          </p:nvSpPr>
          <p:spPr>
            <a:xfrm>
              <a:off x="3557516" y="2539399"/>
              <a:ext cx="1222413" cy="510503"/>
            </a:xfrm>
            <a:prstGeom prst="rect">
              <a:avLst/>
            </a:prstGeom>
            <a:noFill/>
          </p:spPr>
          <p:txBody>
            <a:bodyPr wrap="square" rtlCol="0">
              <a:spAutoFit/>
            </a:bodyPr>
            <a:lstStyle/>
            <a:p>
              <a:pPr algn="ctr"/>
              <a:r>
                <a:rPr lang="es-CR" sz="1200" dirty="0"/>
                <a:t>Producción y componentes</a:t>
              </a:r>
            </a:p>
          </p:txBody>
        </p:sp>
        <p:sp>
          <p:nvSpPr>
            <p:cNvPr id="31" name="CuadroTexto 30">
              <a:extLst>
                <a:ext uri="{FF2B5EF4-FFF2-40B4-BE49-F238E27FC236}">
                  <a16:creationId xmlns:a16="http://schemas.microsoft.com/office/drawing/2014/main" id="{868A507A-E6AA-4479-B540-DD555C7306D7}"/>
                </a:ext>
              </a:extLst>
            </p:cNvPr>
            <p:cNvSpPr txBox="1"/>
            <p:nvPr/>
          </p:nvSpPr>
          <p:spPr>
            <a:xfrm>
              <a:off x="4965716" y="2464088"/>
              <a:ext cx="870831" cy="306302"/>
            </a:xfrm>
            <a:prstGeom prst="rect">
              <a:avLst/>
            </a:prstGeom>
            <a:noFill/>
          </p:spPr>
          <p:txBody>
            <a:bodyPr wrap="square" rtlCol="0">
              <a:spAutoFit/>
            </a:bodyPr>
            <a:lstStyle/>
            <a:p>
              <a:pPr algn="ctr"/>
              <a:r>
                <a:rPr lang="es-CR" sz="1200" dirty="0"/>
                <a:t>Montaje</a:t>
              </a:r>
            </a:p>
          </p:txBody>
        </p:sp>
        <p:sp>
          <p:nvSpPr>
            <p:cNvPr id="32" name="CuadroTexto 31">
              <a:extLst>
                <a:ext uri="{FF2B5EF4-FFF2-40B4-BE49-F238E27FC236}">
                  <a16:creationId xmlns:a16="http://schemas.microsoft.com/office/drawing/2014/main" id="{23C6DC5E-DCAE-4254-95A9-B4555295BFB6}"/>
                </a:ext>
              </a:extLst>
            </p:cNvPr>
            <p:cNvSpPr txBox="1"/>
            <p:nvPr/>
          </p:nvSpPr>
          <p:spPr>
            <a:xfrm>
              <a:off x="5965644" y="2615167"/>
              <a:ext cx="1256864" cy="510503"/>
            </a:xfrm>
            <a:prstGeom prst="rect">
              <a:avLst/>
            </a:prstGeom>
            <a:noFill/>
          </p:spPr>
          <p:txBody>
            <a:bodyPr wrap="square" rtlCol="0">
              <a:spAutoFit/>
            </a:bodyPr>
            <a:lstStyle/>
            <a:p>
              <a:pPr algn="ctr"/>
              <a:r>
                <a:rPr lang="es-CR" sz="1200" dirty="0"/>
                <a:t>Mercadotecnia y ventas</a:t>
              </a:r>
            </a:p>
          </p:txBody>
        </p:sp>
        <p:sp>
          <p:nvSpPr>
            <p:cNvPr id="33" name="CuadroTexto 32">
              <a:extLst>
                <a:ext uri="{FF2B5EF4-FFF2-40B4-BE49-F238E27FC236}">
                  <a16:creationId xmlns:a16="http://schemas.microsoft.com/office/drawing/2014/main" id="{187D5C83-2D0D-4789-9D30-E1E65BA891CD}"/>
                </a:ext>
              </a:extLst>
            </p:cNvPr>
            <p:cNvSpPr txBox="1"/>
            <p:nvPr/>
          </p:nvSpPr>
          <p:spPr>
            <a:xfrm>
              <a:off x="6529739" y="2199658"/>
              <a:ext cx="698132" cy="306302"/>
            </a:xfrm>
            <a:prstGeom prst="rect">
              <a:avLst/>
            </a:prstGeom>
            <a:noFill/>
          </p:spPr>
          <p:txBody>
            <a:bodyPr wrap="square" rtlCol="0">
              <a:spAutoFit/>
            </a:bodyPr>
            <a:lstStyle/>
            <a:p>
              <a:r>
                <a:rPr lang="es-CR" sz="1200" dirty="0"/>
                <a:t>Final</a:t>
              </a:r>
            </a:p>
          </p:txBody>
        </p:sp>
        <p:sp>
          <p:nvSpPr>
            <p:cNvPr id="34" name="CuadroTexto 33">
              <a:extLst>
                <a:ext uri="{FF2B5EF4-FFF2-40B4-BE49-F238E27FC236}">
                  <a16:creationId xmlns:a16="http://schemas.microsoft.com/office/drawing/2014/main" id="{0510735C-7D57-47D6-89C0-6D8CD6279A15}"/>
                </a:ext>
              </a:extLst>
            </p:cNvPr>
            <p:cNvSpPr txBox="1"/>
            <p:nvPr/>
          </p:nvSpPr>
          <p:spPr>
            <a:xfrm>
              <a:off x="2495859" y="2576739"/>
              <a:ext cx="698132" cy="306302"/>
            </a:xfrm>
            <a:prstGeom prst="rect">
              <a:avLst/>
            </a:prstGeom>
            <a:noFill/>
          </p:spPr>
          <p:txBody>
            <a:bodyPr wrap="square" rtlCol="0">
              <a:spAutoFit/>
            </a:bodyPr>
            <a:lstStyle/>
            <a:p>
              <a:pPr algn="ctr"/>
              <a:r>
                <a:rPr lang="es-CR" sz="1200" dirty="0"/>
                <a:t>I+D</a:t>
              </a:r>
            </a:p>
          </p:txBody>
        </p:sp>
        <p:sp>
          <p:nvSpPr>
            <p:cNvPr id="35" name="CuadroTexto 34">
              <a:extLst>
                <a:ext uri="{FF2B5EF4-FFF2-40B4-BE49-F238E27FC236}">
                  <a16:creationId xmlns:a16="http://schemas.microsoft.com/office/drawing/2014/main" id="{D108D180-B01C-4CF9-93F9-3B1B401241F9}"/>
                </a:ext>
              </a:extLst>
            </p:cNvPr>
            <p:cNvSpPr txBox="1"/>
            <p:nvPr/>
          </p:nvSpPr>
          <p:spPr>
            <a:xfrm>
              <a:off x="6180673" y="4738818"/>
              <a:ext cx="698132" cy="306302"/>
            </a:xfrm>
            <a:prstGeom prst="rect">
              <a:avLst/>
            </a:prstGeom>
            <a:noFill/>
          </p:spPr>
          <p:txBody>
            <a:bodyPr wrap="square" rtlCol="0">
              <a:spAutoFit/>
            </a:bodyPr>
            <a:lstStyle/>
            <a:p>
              <a:pPr algn="ctr"/>
              <a:r>
                <a:rPr lang="es-CR" sz="1200" dirty="0"/>
                <a:t>I+D</a:t>
              </a:r>
            </a:p>
          </p:txBody>
        </p:sp>
        <p:sp>
          <p:nvSpPr>
            <p:cNvPr id="36" name="CuadroTexto 35">
              <a:extLst>
                <a:ext uri="{FF2B5EF4-FFF2-40B4-BE49-F238E27FC236}">
                  <a16:creationId xmlns:a16="http://schemas.microsoft.com/office/drawing/2014/main" id="{9EE86876-6442-4828-BE67-2CEB5A7362BF}"/>
                </a:ext>
              </a:extLst>
            </p:cNvPr>
            <p:cNvSpPr txBox="1"/>
            <p:nvPr/>
          </p:nvSpPr>
          <p:spPr>
            <a:xfrm>
              <a:off x="2410886" y="4855666"/>
              <a:ext cx="870831" cy="306302"/>
            </a:xfrm>
            <a:prstGeom prst="rect">
              <a:avLst/>
            </a:prstGeom>
            <a:noFill/>
          </p:spPr>
          <p:txBody>
            <a:bodyPr wrap="square" rtlCol="0">
              <a:spAutoFit/>
            </a:bodyPr>
            <a:lstStyle/>
            <a:p>
              <a:pPr algn="ctr"/>
              <a:r>
                <a:rPr lang="es-CR" sz="1200" dirty="0"/>
                <a:t>Montaje</a:t>
              </a:r>
            </a:p>
          </p:txBody>
        </p:sp>
        <p:sp>
          <p:nvSpPr>
            <p:cNvPr id="37" name="CuadroTexto 36">
              <a:extLst>
                <a:ext uri="{FF2B5EF4-FFF2-40B4-BE49-F238E27FC236}">
                  <a16:creationId xmlns:a16="http://schemas.microsoft.com/office/drawing/2014/main" id="{E6D6FB9D-2148-4541-B556-10475B5C286A}"/>
                </a:ext>
              </a:extLst>
            </p:cNvPr>
            <p:cNvSpPr txBox="1"/>
            <p:nvPr/>
          </p:nvSpPr>
          <p:spPr>
            <a:xfrm>
              <a:off x="3308449" y="4821788"/>
              <a:ext cx="1222413" cy="510503"/>
            </a:xfrm>
            <a:prstGeom prst="rect">
              <a:avLst/>
            </a:prstGeom>
            <a:noFill/>
          </p:spPr>
          <p:txBody>
            <a:bodyPr wrap="square" rtlCol="0">
              <a:spAutoFit/>
            </a:bodyPr>
            <a:lstStyle/>
            <a:p>
              <a:pPr algn="ctr"/>
              <a:r>
                <a:rPr lang="es-CR" sz="1200" dirty="0"/>
                <a:t>Producción y componentes</a:t>
              </a:r>
            </a:p>
          </p:txBody>
        </p:sp>
        <p:sp>
          <p:nvSpPr>
            <p:cNvPr id="38" name="CuadroTexto 37">
              <a:extLst>
                <a:ext uri="{FF2B5EF4-FFF2-40B4-BE49-F238E27FC236}">
                  <a16:creationId xmlns:a16="http://schemas.microsoft.com/office/drawing/2014/main" id="{A78CE46C-88A6-410D-9304-D1799ED458F6}"/>
                </a:ext>
              </a:extLst>
            </p:cNvPr>
            <p:cNvSpPr txBox="1"/>
            <p:nvPr/>
          </p:nvSpPr>
          <p:spPr>
            <a:xfrm>
              <a:off x="4632733" y="4816670"/>
              <a:ext cx="1256864" cy="510503"/>
            </a:xfrm>
            <a:prstGeom prst="rect">
              <a:avLst/>
            </a:prstGeom>
            <a:noFill/>
          </p:spPr>
          <p:txBody>
            <a:bodyPr wrap="square" rtlCol="0">
              <a:spAutoFit/>
            </a:bodyPr>
            <a:lstStyle/>
            <a:p>
              <a:pPr algn="ctr"/>
              <a:r>
                <a:rPr lang="es-CR" sz="1200" dirty="0"/>
                <a:t>Mercadotecnia y ventas</a:t>
              </a:r>
            </a:p>
          </p:txBody>
        </p:sp>
        <p:sp>
          <p:nvSpPr>
            <p:cNvPr id="39" name="CuadroTexto 38">
              <a:extLst>
                <a:ext uri="{FF2B5EF4-FFF2-40B4-BE49-F238E27FC236}">
                  <a16:creationId xmlns:a16="http://schemas.microsoft.com/office/drawing/2014/main" id="{4DB84693-011C-4587-A3B3-C502A7A5478E}"/>
                </a:ext>
              </a:extLst>
            </p:cNvPr>
            <p:cNvSpPr txBox="1"/>
            <p:nvPr/>
          </p:nvSpPr>
          <p:spPr>
            <a:xfrm>
              <a:off x="1691680" y="4334591"/>
              <a:ext cx="1036699" cy="510503"/>
            </a:xfrm>
            <a:prstGeom prst="rect">
              <a:avLst/>
            </a:prstGeom>
            <a:noFill/>
          </p:spPr>
          <p:txBody>
            <a:bodyPr wrap="square" rtlCol="0">
              <a:spAutoFit/>
            </a:bodyPr>
            <a:lstStyle/>
            <a:p>
              <a:pPr algn="ctr"/>
              <a:r>
                <a:rPr lang="es-CR" sz="1200" dirty="0"/>
                <a:t>No Cualificado</a:t>
              </a:r>
            </a:p>
          </p:txBody>
        </p:sp>
        <p:sp>
          <p:nvSpPr>
            <p:cNvPr id="40" name="CuadroTexto 39">
              <a:extLst>
                <a:ext uri="{FF2B5EF4-FFF2-40B4-BE49-F238E27FC236}">
                  <a16:creationId xmlns:a16="http://schemas.microsoft.com/office/drawing/2014/main" id="{14CF816D-81EC-4942-9ACD-9D5F82852DD6}"/>
                </a:ext>
              </a:extLst>
            </p:cNvPr>
            <p:cNvSpPr txBox="1"/>
            <p:nvPr/>
          </p:nvSpPr>
          <p:spPr>
            <a:xfrm>
              <a:off x="6775661" y="4555004"/>
              <a:ext cx="1036699" cy="306302"/>
            </a:xfrm>
            <a:prstGeom prst="rect">
              <a:avLst/>
            </a:prstGeom>
            <a:noFill/>
          </p:spPr>
          <p:txBody>
            <a:bodyPr wrap="square" rtlCol="0">
              <a:spAutoFit/>
            </a:bodyPr>
            <a:lstStyle/>
            <a:p>
              <a:pPr algn="ctr"/>
              <a:r>
                <a:rPr lang="es-CR" sz="1200" dirty="0"/>
                <a:t>Cualificado</a:t>
              </a:r>
            </a:p>
          </p:txBody>
        </p:sp>
      </p:grpSp>
      <p:sp>
        <p:nvSpPr>
          <p:cNvPr id="4" name="Rectángulo: esquinas redondeadas 3">
            <a:extLst>
              <a:ext uri="{FF2B5EF4-FFF2-40B4-BE49-F238E27FC236}">
                <a16:creationId xmlns:a16="http://schemas.microsoft.com/office/drawing/2014/main" id="{79C6F8E2-089D-4ADD-95F6-EAD6E9C5BA95}"/>
              </a:ext>
            </a:extLst>
          </p:cNvPr>
          <p:cNvSpPr/>
          <p:nvPr/>
        </p:nvSpPr>
        <p:spPr>
          <a:xfrm>
            <a:off x="1907704" y="1398551"/>
            <a:ext cx="5400600" cy="625685"/>
          </a:xfrm>
          <a:prstGeom prst="roundRect">
            <a:avLst/>
          </a:prstGeom>
          <a:solidFill>
            <a:schemeClr val="lt1">
              <a:alpha val="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s-CR" dirty="0"/>
          </a:p>
        </p:txBody>
      </p:sp>
      <p:sp>
        <p:nvSpPr>
          <p:cNvPr id="42" name="Rectángulo: esquinas redondeadas 41">
            <a:extLst>
              <a:ext uri="{FF2B5EF4-FFF2-40B4-BE49-F238E27FC236}">
                <a16:creationId xmlns:a16="http://schemas.microsoft.com/office/drawing/2014/main" id="{B0376B1C-1533-4184-82C2-160E9CB0A090}"/>
              </a:ext>
            </a:extLst>
          </p:cNvPr>
          <p:cNvSpPr/>
          <p:nvPr/>
        </p:nvSpPr>
        <p:spPr>
          <a:xfrm>
            <a:off x="1953689" y="3327600"/>
            <a:ext cx="5400600" cy="625685"/>
          </a:xfrm>
          <a:prstGeom prst="roundRect">
            <a:avLst/>
          </a:prstGeom>
          <a:solidFill>
            <a:schemeClr val="lt1">
              <a:alpha val="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s-CR"/>
          </a:p>
        </p:txBody>
      </p:sp>
    </p:spTree>
    <p:extLst>
      <p:ext uri="{BB962C8B-B14F-4D97-AF65-F5344CB8AC3E}">
        <p14:creationId xmlns:p14="http://schemas.microsoft.com/office/powerpoint/2010/main" val="198904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A49C2859-220C-4FB5-8F6D-8CAABDD2FB6A}"/>
              </a:ext>
            </a:extLst>
          </p:cNvPr>
          <p:cNvSpPr>
            <a:spLocks noGrp="1"/>
          </p:cNvSpPr>
          <p:nvPr>
            <p:ph type="sldNum" sz="quarter" idx="12"/>
          </p:nvPr>
        </p:nvSpPr>
        <p:spPr/>
        <p:txBody>
          <a:bodyPr/>
          <a:lstStyle/>
          <a:p>
            <a:fld id="{C8B68C7A-16B3-46E6-9A2E-E45E9CF54B2D}" type="slidenum">
              <a:rPr lang="es-CR" smtClean="0"/>
              <a:pPr/>
              <a:t>29</a:t>
            </a:fld>
            <a:endParaRPr lang="es-CR"/>
          </a:p>
        </p:txBody>
      </p:sp>
      <p:grpSp>
        <p:nvGrpSpPr>
          <p:cNvPr id="4" name="Grupo 3">
            <a:extLst>
              <a:ext uri="{FF2B5EF4-FFF2-40B4-BE49-F238E27FC236}">
                <a16:creationId xmlns:a16="http://schemas.microsoft.com/office/drawing/2014/main" id="{8851A14A-041C-AC29-DF01-B4EB8E5B8EE7}"/>
              </a:ext>
            </a:extLst>
          </p:cNvPr>
          <p:cNvGrpSpPr/>
          <p:nvPr/>
        </p:nvGrpSpPr>
        <p:grpSpPr>
          <a:xfrm>
            <a:off x="1619672" y="1556792"/>
            <a:ext cx="6096510" cy="4113191"/>
            <a:chOff x="1619672" y="1556792"/>
            <a:chExt cx="6096510" cy="4113191"/>
          </a:xfrm>
        </p:grpSpPr>
        <p:sp>
          <p:nvSpPr>
            <p:cNvPr id="63" name="Arco 62">
              <a:extLst>
                <a:ext uri="{FF2B5EF4-FFF2-40B4-BE49-F238E27FC236}">
                  <a16:creationId xmlns:a16="http://schemas.microsoft.com/office/drawing/2014/main" id="{DB54BDA9-9170-408D-8C62-CD58B804A802}"/>
                </a:ext>
              </a:extLst>
            </p:cNvPr>
            <p:cNvSpPr/>
            <p:nvPr/>
          </p:nvSpPr>
          <p:spPr bwMode="auto">
            <a:xfrm>
              <a:off x="4822201" y="1996496"/>
              <a:ext cx="71296" cy="3673487"/>
            </a:xfrm>
            <a:prstGeom prst="arc">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R" sz="2400" b="0" i="0" u="none" strike="noStrike" cap="none" normalizeH="0" baseline="0">
                <a:ln>
                  <a:noFill/>
                </a:ln>
                <a:solidFill>
                  <a:schemeClr val="tx1"/>
                </a:solidFill>
                <a:effectLst/>
                <a:latin typeface="Times New Roman" pitchFamily="18" charset="0"/>
              </a:endParaRPr>
            </a:p>
          </p:txBody>
        </p:sp>
        <p:grpSp>
          <p:nvGrpSpPr>
            <p:cNvPr id="69" name="Grupo 68">
              <a:extLst>
                <a:ext uri="{FF2B5EF4-FFF2-40B4-BE49-F238E27FC236}">
                  <a16:creationId xmlns:a16="http://schemas.microsoft.com/office/drawing/2014/main" id="{3B0122C0-598B-4444-BA96-C5B9015C201E}"/>
                </a:ext>
              </a:extLst>
            </p:cNvPr>
            <p:cNvGrpSpPr/>
            <p:nvPr/>
          </p:nvGrpSpPr>
          <p:grpSpPr>
            <a:xfrm>
              <a:off x="1619672" y="1556792"/>
              <a:ext cx="6096510" cy="4093498"/>
              <a:chOff x="1563121" y="2493415"/>
              <a:chExt cx="6120680" cy="4319961"/>
            </a:xfrm>
          </p:grpSpPr>
          <p:grpSp>
            <p:nvGrpSpPr>
              <p:cNvPr id="67" name="Grupo 66">
                <a:extLst>
                  <a:ext uri="{FF2B5EF4-FFF2-40B4-BE49-F238E27FC236}">
                    <a16:creationId xmlns:a16="http://schemas.microsoft.com/office/drawing/2014/main" id="{16A3CE5E-9EC7-4ACA-A49C-B4B973B3DD69}"/>
                  </a:ext>
                </a:extLst>
              </p:cNvPr>
              <p:cNvGrpSpPr/>
              <p:nvPr/>
            </p:nvGrpSpPr>
            <p:grpSpPr>
              <a:xfrm>
                <a:off x="1563121" y="2936663"/>
                <a:ext cx="6120680" cy="3876713"/>
                <a:chOff x="1563121" y="2936663"/>
                <a:chExt cx="6120680" cy="3876713"/>
              </a:xfrm>
            </p:grpSpPr>
            <p:sp>
              <p:nvSpPr>
                <p:cNvPr id="34" name="CuadroTexto 33">
                  <a:extLst>
                    <a:ext uri="{FF2B5EF4-FFF2-40B4-BE49-F238E27FC236}">
                      <a16:creationId xmlns:a16="http://schemas.microsoft.com/office/drawing/2014/main" id="{183CB2C5-052C-409E-B3CF-1B5A5F203F0B}"/>
                    </a:ext>
                  </a:extLst>
                </p:cNvPr>
                <p:cNvSpPr txBox="1"/>
                <p:nvPr/>
              </p:nvSpPr>
              <p:spPr>
                <a:xfrm>
                  <a:off x="1669549" y="2936663"/>
                  <a:ext cx="2369126" cy="369332"/>
                </a:xfrm>
                <a:prstGeom prst="rect">
                  <a:avLst/>
                </a:prstGeom>
                <a:noFill/>
              </p:spPr>
              <p:txBody>
                <a:bodyPr wrap="square" rtlCol="0">
                  <a:spAutoFit/>
                </a:bodyPr>
                <a:lstStyle>
                  <a:defPPr>
                    <a:defRPr lang="en-US"/>
                  </a:defPPr>
                  <a:lvl1pPr algn="ctr">
                    <a:defRPr sz="1800"/>
                  </a:lvl1pPr>
                </a:lstStyle>
                <a:p>
                  <a:r>
                    <a:rPr lang="es-CR" dirty="0"/>
                    <a:t>Hecho en el extranjero</a:t>
                  </a:r>
                </a:p>
              </p:txBody>
            </p:sp>
            <p:cxnSp>
              <p:nvCxnSpPr>
                <p:cNvPr id="38" name="Conector recto 37">
                  <a:extLst>
                    <a:ext uri="{FF2B5EF4-FFF2-40B4-BE49-F238E27FC236}">
                      <a16:creationId xmlns:a16="http://schemas.microsoft.com/office/drawing/2014/main" id="{7BB9272D-5350-4BA3-B90A-350CD69166DC}"/>
                    </a:ext>
                  </a:extLst>
                </p:cNvPr>
                <p:cNvCxnSpPr>
                  <a:cxnSpLocks/>
                </p:cNvCxnSpPr>
                <p:nvPr/>
              </p:nvCxnSpPr>
              <p:spPr bwMode="auto">
                <a:xfrm>
                  <a:off x="2643817" y="3894319"/>
                  <a:ext cx="3692038"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3" name="Arco 42">
                  <a:extLst>
                    <a:ext uri="{FF2B5EF4-FFF2-40B4-BE49-F238E27FC236}">
                      <a16:creationId xmlns:a16="http://schemas.microsoft.com/office/drawing/2014/main" id="{2EA88EE8-CCBF-4A45-88A4-84EC412AF9A9}"/>
                    </a:ext>
                  </a:extLst>
                </p:cNvPr>
                <p:cNvSpPr/>
                <p:nvPr/>
              </p:nvSpPr>
              <p:spPr bwMode="auto">
                <a:xfrm>
                  <a:off x="4219049" y="2936663"/>
                  <a:ext cx="71579" cy="3876713"/>
                </a:xfrm>
                <a:prstGeom prst="arc">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R" sz="2400" b="0" i="0" u="none" strike="noStrike" cap="none" normalizeH="0" baseline="0">
                    <a:ln>
                      <a:noFill/>
                    </a:ln>
                    <a:solidFill>
                      <a:schemeClr val="tx1"/>
                    </a:solidFill>
                    <a:effectLst/>
                    <a:latin typeface="Times New Roman" pitchFamily="18" charset="0"/>
                  </a:endParaRPr>
                </a:p>
              </p:txBody>
            </p:sp>
            <p:sp>
              <p:nvSpPr>
                <p:cNvPr id="44" name="Arco 43">
                  <a:extLst>
                    <a:ext uri="{FF2B5EF4-FFF2-40B4-BE49-F238E27FC236}">
                      <a16:creationId xmlns:a16="http://schemas.microsoft.com/office/drawing/2014/main" id="{51D3161F-E930-4D21-8DE1-EB6850D334BE}"/>
                    </a:ext>
                  </a:extLst>
                </p:cNvPr>
                <p:cNvSpPr/>
                <p:nvPr/>
              </p:nvSpPr>
              <p:spPr bwMode="auto">
                <a:xfrm>
                  <a:off x="2593941" y="3710563"/>
                  <a:ext cx="49875" cy="760876"/>
                </a:xfrm>
                <a:prstGeom prst="arc">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R" sz="2400" b="0" i="0" u="none" strike="noStrike" cap="none" normalizeH="0" baseline="0">
                    <a:ln>
                      <a:noFill/>
                    </a:ln>
                    <a:solidFill>
                      <a:schemeClr val="tx1"/>
                    </a:solidFill>
                    <a:effectLst/>
                    <a:latin typeface="Times New Roman" pitchFamily="18" charset="0"/>
                  </a:endParaRPr>
                </a:p>
              </p:txBody>
            </p:sp>
            <p:sp>
              <p:nvSpPr>
                <p:cNvPr id="45" name="Arco 44">
                  <a:extLst>
                    <a:ext uri="{FF2B5EF4-FFF2-40B4-BE49-F238E27FC236}">
                      <a16:creationId xmlns:a16="http://schemas.microsoft.com/office/drawing/2014/main" id="{88747448-9BC0-427F-B332-CBEA722574BA}"/>
                    </a:ext>
                  </a:extLst>
                </p:cNvPr>
                <p:cNvSpPr/>
                <p:nvPr/>
              </p:nvSpPr>
              <p:spPr bwMode="auto">
                <a:xfrm>
                  <a:off x="3871753" y="3708511"/>
                  <a:ext cx="49875" cy="760876"/>
                </a:xfrm>
                <a:prstGeom prst="arc">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R" sz="2400" b="0" i="0" u="none" strike="noStrike" cap="none" normalizeH="0" baseline="0">
                    <a:ln>
                      <a:noFill/>
                    </a:ln>
                    <a:solidFill>
                      <a:schemeClr val="tx1"/>
                    </a:solidFill>
                    <a:effectLst/>
                    <a:latin typeface="Times New Roman" pitchFamily="18" charset="0"/>
                  </a:endParaRPr>
                </a:p>
              </p:txBody>
            </p:sp>
            <p:sp>
              <p:nvSpPr>
                <p:cNvPr id="46" name="Arco 45">
                  <a:extLst>
                    <a:ext uri="{FF2B5EF4-FFF2-40B4-BE49-F238E27FC236}">
                      <a16:creationId xmlns:a16="http://schemas.microsoft.com/office/drawing/2014/main" id="{F25DCCB0-D73B-4306-A0B8-2897C395C720}"/>
                    </a:ext>
                  </a:extLst>
                </p:cNvPr>
                <p:cNvSpPr/>
                <p:nvPr/>
              </p:nvSpPr>
              <p:spPr bwMode="auto">
                <a:xfrm>
                  <a:off x="5063472" y="3708511"/>
                  <a:ext cx="49875" cy="760876"/>
                </a:xfrm>
                <a:prstGeom prst="arc">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R" sz="2400" b="0" i="0" u="none" strike="noStrike" cap="none" normalizeH="0" baseline="0">
                    <a:ln>
                      <a:noFill/>
                    </a:ln>
                    <a:solidFill>
                      <a:schemeClr val="tx1"/>
                    </a:solidFill>
                    <a:effectLst/>
                    <a:latin typeface="Times New Roman" pitchFamily="18" charset="0"/>
                  </a:endParaRPr>
                </a:p>
              </p:txBody>
            </p:sp>
            <p:sp>
              <p:nvSpPr>
                <p:cNvPr id="47" name="Arco 46">
                  <a:extLst>
                    <a:ext uri="{FF2B5EF4-FFF2-40B4-BE49-F238E27FC236}">
                      <a16:creationId xmlns:a16="http://schemas.microsoft.com/office/drawing/2014/main" id="{A40E81F3-328E-4A28-B332-802D6A9FD538}"/>
                    </a:ext>
                  </a:extLst>
                </p:cNvPr>
                <p:cNvSpPr/>
                <p:nvPr/>
              </p:nvSpPr>
              <p:spPr bwMode="auto">
                <a:xfrm>
                  <a:off x="6345274" y="3655443"/>
                  <a:ext cx="49875" cy="760876"/>
                </a:xfrm>
                <a:prstGeom prst="arc">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R" sz="2400" b="0" i="0" u="none" strike="noStrike" cap="none" normalizeH="0" baseline="0">
                    <a:ln>
                      <a:noFill/>
                    </a:ln>
                    <a:solidFill>
                      <a:schemeClr val="tx1"/>
                    </a:solidFill>
                    <a:effectLst/>
                    <a:latin typeface="Times New Roman" pitchFamily="18" charset="0"/>
                  </a:endParaRPr>
                </a:p>
              </p:txBody>
            </p:sp>
            <p:sp>
              <p:nvSpPr>
                <p:cNvPr id="55" name="CuadroTexto 54">
                  <a:extLst>
                    <a:ext uri="{FF2B5EF4-FFF2-40B4-BE49-F238E27FC236}">
                      <a16:creationId xmlns:a16="http://schemas.microsoft.com/office/drawing/2014/main" id="{62076FF1-EAC0-46FD-B0DD-E30D749AEECA}"/>
                    </a:ext>
                  </a:extLst>
                </p:cNvPr>
                <p:cNvSpPr txBox="1"/>
                <p:nvPr/>
              </p:nvSpPr>
              <p:spPr>
                <a:xfrm>
                  <a:off x="6052114" y="4059670"/>
                  <a:ext cx="698132" cy="306302"/>
                </a:xfrm>
                <a:prstGeom prst="rect">
                  <a:avLst/>
                </a:prstGeom>
                <a:noFill/>
              </p:spPr>
              <p:txBody>
                <a:bodyPr wrap="square" rtlCol="0">
                  <a:spAutoFit/>
                </a:bodyPr>
                <a:lstStyle/>
                <a:p>
                  <a:pPr algn="ctr"/>
                  <a:r>
                    <a:rPr lang="es-CR" sz="1200" dirty="0"/>
                    <a:t>I+D</a:t>
                  </a:r>
                </a:p>
              </p:txBody>
            </p:sp>
            <p:sp>
              <p:nvSpPr>
                <p:cNvPr id="56" name="CuadroTexto 55">
                  <a:extLst>
                    <a:ext uri="{FF2B5EF4-FFF2-40B4-BE49-F238E27FC236}">
                      <a16:creationId xmlns:a16="http://schemas.microsoft.com/office/drawing/2014/main" id="{759F1E83-C476-4111-A492-BD6309F16E15}"/>
                    </a:ext>
                  </a:extLst>
                </p:cNvPr>
                <p:cNvSpPr txBox="1"/>
                <p:nvPr/>
              </p:nvSpPr>
              <p:spPr>
                <a:xfrm>
                  <a:off x="2282327" y="4176518"/>
                  <a:ext cx="870831" cy="306302"/>
                </a:xfrm>
                <a:prstGeom prst="rect">
                  <a:avLst/>
                </a:prstGeom>
                <a:noFill/>
              </p:spPr>
              <p:txBody>
                <a:bodyPr wrap="square" rtlCol="0">
                  <a:spAutoFit/>
                </a:bodyPr>
                <a:lstStyle/>
                <a:p>
                  <a:pPr algn="ctr"/>
                  <a:r>
                    <a:rPr lang="es-CR" sz="1200" dirty="0"/>
                    <a:t>Montaje</a:t>
                  </a:r>
                </a:p>
              </p:txBody>
            </p:sp>
            <p:sp>
              <p:nvSpPr>
                <p:cNvPr id="57" name="CuadroTexto 56">
                  <a:extLst>
                    <a:ext uri="{FF2B5EF4-FFF2-40B4-BE49-F238E27FC236}">
                      <a16:creationId xmlns:a16="http://schemas.microsoft.com/office/drawing/2014/main" id="{47CC67F8-CD78-4A14-9E76-9FA753C8F768}"/>
                    </a:ext>
                  </a:extLst>
                </p:cNvPr>
                <p:cNvSpPr txBox="1"/>
                <p:nvPr/>
              </p:nvSpPr>
              <p:spPr>
                <a:xfrm>
                  <a:off x="3179890" y="4142640"/>
                  <a:ext cx="1222413" cy="510503"/>
                </a:xfrm>
                <a:prstGeom prst="rect">
                  <a:avLst/>
                </a:prstGeom>
                <a:noFill/>
              </p:spPr>
              <p:txBody>
                <a:bodyPr wrap="square" rtlCol="0">
                  <a:spAutoFit/>
                </a:bodyPr>
                <a:lstStyle/>
                <a:p>
                  <a:pPr algn="ctr"/>
                  <a:r>
                    <a:rPr lang="es-CR" sz="1200" dirty="0"/>
                    <a:t>Producción y componentes</a:t>
                  </a:r>
                </a:p>
              </p:txBody>
            </p:sp>
            <p:sp>
              <p:nvSpPr>
                <p:cNvPr id="58" name="CuadroTexto 57">
                  <a:extLst>
                    <a:ext uri="{FF2B5EF4-FFF2-40B4-BE49-F238E27FC236}">
                      <a16:creationId xmlns:a16="http://schemas.microsoft.com/office/drawing/2014/main" id="{CFB6BEED-04C2-4272-AC75-CFD6D895C296}"/>
                    </a:ext>
                  </a:extLst>
                </p:cNvPr>
                <p:cNvSpPr txBox="1"/>
                <p:nvPr/>
              </p:nvSpPr>
              <p:spPr>
                <a:xfrm>
                  <a:off x="4504174" y="4137522"/>
                  <a:ext cx="1256864" cy="510503"/>
                </a:xfrm>
                <a:prstGeom prst="rect">
                  <a:avLst/>
                </a:prstGeom>
                <a:noFill/>
              </p:spPr>
              <p:txBody>
                <a:bodyPr wrap="square" rtlCol="0">
                  <a:spAutoFit/>
                </a:bodyPr>
                <a:lstStyle/>
                <a:p>
                  <a:pPr algn="ctr"/>
                  <a:r>
                    <a:rPr lang="es-CR" sz="1200" dirty="0"/>
                    <a:t>Mercadotecnia y ventas</a:t>
                  </a:r>
                </a:p>
              </p:txBody>
            </p:sp>
            <p:sp>
              <p:nvSpPr>
                <p:cNvPr id="59" name="CuadroTexto 58">
                  <a:extLst>
                    <a:ext uri="{FF2B5EF4-FFF2-40B4-BE49-F238E27FC236}">
                      <a16:creationId xmlns:a16="http://schemas.microsoft.com/office/drawing/2014/main" id="{34E18E56-0C07-4C57-B6ED-B1B6E2445A1A}"/>
                    </a:ext>
                  </a:extLst>
                </p:cNvPr>
                <p:cNvSpPr txBox="1"/>
                <p:nvPr/>
              </p:nvSpPr>
              <p:spPr>
                <a:xfrm>
                  <a:off x="1563121" y="3655443"/>
                  <a:ext cx="1036699" cy="510503"/>
                </a:xfrm>
                <a:prstGeom prst="rect">
                  <a:avLst/>
                </a:prstGeom>
                <a:noFill/>
              </p:spPr>
              <p:txBody>
                <a:bodyPr wrap="square" rtlCol="0">
                  <a:spAutoFit/>
                </a:bodyPr>
                <a:lstStyle/>
                <a:p>
                  <a:pPr algn="ctr"/>
                  <a:r>
                    <a:rPr lang="es-CR" sz="1200" dirty="0"/>
                    <a:t>No Cualificado</a:t>
                  </a:r>
                </a:p>
              </p:txBody>
            </p:sp>
            <p:sp>
              <p:nvSpPr>
                <p:cNvPr id="60" name="CuadroTexto 59">
                  <a:extLst>
                    <a:ext uri="{FF2B5EF4-FFF2-40B4-BE49-F238E27FC236}">
                      <a16:creationId xmlns:a16="http://schemas.microsoft.com/office/drawing/2014/main" id="{2807DBF3-03A3-4C2B-9E2F-91FB6F092102}"/>
                    </a:ext>
                  </a:extLst>
                </p:cNvPr>
                <p:cNvSpPr txBox="1"/>
                <p:nvPr/>
              </p:nvSpPr>
              <p:spPr>
                <a:xfrm>
                  <a:off x="6647102" y="3875856"/>
                  <a:ext cx="1036699" cy="306302"/>
                </a:xfrm>
                <a:prstGeom prst="rect">
                  <a:avLst/>
                </a:prstGeom>
                <a:noFill/>
              </p:spPr>
              <p:txBody>
                <a:bodyPr wrap="square" rtlCol="0">
                  <a:spAutoFit/>
                </a:bodyPr>
                <a:lstStyle/>
                <a:p>
                  <a:pPr algn="ctr"/>
                  <a:r>
                    <a:rPr lang="es-CR" sz="1200" dirty="0"/>
                    <a:t>Cualificado</a:t>
                  </a:r>
                </a:p>
              </p:txBody>
            </p:sp>
          </p:grpSp>
          <p:grpSp>
            <p:nvGrpSpPr>
              <p:cNvPr id="68" name="Grupo 67">
                <a:extLst>
                  <a:ext uri="{FF2B5EF4-FFF2-40B4-BE49-F238E27FC236}">
                    <a16:creationId xmlns:a16="http://schemas.microsoft.com/office/drawing/2014/main" id="{8097424E-6C65-43EC-9EB7-E2D38A8AE7E1}"/>
                  </a:ext>
                </a:extLst>
              </p:cNvPr>
              <p:cNvGrpSpPr/>
              <p:nvPr/>
            </p:nvGrpSpPr>
            <p:grpSpPr>
              <a:xfrm>
                <a:off x="3947356" y="2493415"/>
                <a:ext cx="3527095" cy="1079601"/>
                <a:chOff x="3947356" y="2493415"/>
                <a:chExt cx="3527095" cy="1079601"/>
              </a:xfrm>
            </p:grpSpPr>
            <p:sp>
              <p:nvSpPr>
                <p:cNvPr id="61" name="CuadroTexto 60">
                  <a:extLst>
                    <a:ext uri="{FF2B5EF4-FFF2-40B4-BE49-F238E27FC236}">
                      <a16:creationId xmlns:a16="http://schemas.microsoft.com/office/drawing/2014/main" id="{41B569C8-A255-40F2-AC9E-00B26BD2664E}"/>
                    </a:ext>
                  </a:extLst>
                </p:cNvPr>
                <p:cNvSpPr txBox="1"/>
                <p:nvPr/>
              </p:nvSpPr>
              <p:spPr>
                <a:xfrm>
                  <a:off x="5009756" y="2995600"/>
                  <a:ext cx="2464695" cy="369332"/>
                </a:xfrm>
                <a:prstGeom prst="rect">
                  <a:avLst/>
                </a:prstGeom>
                <a:noFill/>
              </p:spPr>
              <p:txBody>
                <a:bodyPr wrap="square" rtlCol="0">
                  <a:spAutoFit/>
                </a:bodyPr>
                <a:lstStyle/>
                <a:p>
                  <a:pPr algn="ctr"/>
                  <a:r>
                    <a:rPr lang="es-CR" sz="1800" dirty="0"/>
                    <a:t>Hecho en nuestro país</a:t>
                  </a:r>
                </a:p>
              </p:txBody>
            </p:sp>
            <p:sp>
              <p:nvSpPr>
                <p:cNvPr id="62" name="CuadroTexto 61">
                  <a:extLst>
                    <a:ext uri="{FF2B5EF4-FFF2-40B4-BE49-F238E27FC236}">
                      <a16:creationId xmlns:a16="http://schemas.microsoft.com/office/drawing/2014/main" id="{D340276F-4936-4859-8044-A50244B2D4DC}"/>
                    </a:ext>
                  </a:extLst>
                </p:cNvPr>
                <p:cNvSpPr txBox="1"/>
                <p:nvPr/>
              </p:nvSpPr>
              <p:spPr>
                <a:xfrm>
                  <a:off x="3947356" y="2526446"/>
                  <a:ext cx="630438" cy="461665"/>
                </a:xfrm>
                <a:prstGeom prst="rect">
                  <a:avLst/>
                </a:prstGeom>
                <a:noFill/>
              </p:spPr>
              <p:txBody>
                <a:bodyPr wrap="square" rtlCol="0">
                  <a:spAutoFit/>
                </a:bodyPr>
                <a:lstStyle/>
                <a:p>
                  <a:pPr algn="ctr"/>
                  <a:r>
                    <a:rPr lang="es-CR" dirty="0"/>
                    <a:t>A</a:t>
                  </a:r>
                </a:p>
              </p:txBody>
            </p:sp>
            <p:sp>
              <p:nvSpPr>
                <p:cNvPr id="64" name="CuadroTexto 63">
                  <a:extLst>
                    <a:ext uri="{FF2B5EF4-FFF2-40B4-BE49-F238E27FC236}">
                      <a16:creationId xmlns:a16="http://schemas.microsoft.com/office/drawing/2014/main" id="{C05F3841-3318-45A0-BCAA-A7D3BFFBE0A6}"/>
                    </a:ext>
                  </a:extLst>
                </p:cNvPr>
                <p:cNvSpPr txBox="1"/>
                <p:nvPr/>
              </p:nvSpPr>
              <p:spPr>
                <a:xfrm>
                  <a:off x="4534707" y="2493415"/>
                  <a:ext cx="630438" cy="461665"/>
                </a:xfrm>
                <a:prstGeom prst="rect">
                  <a:avLst/>
                </a:prstGeom>
                <a:noFill/>
              </p:spPr>
              <p:txBody>
                <a:bodyPr wrap="square" rtlCol="0">
                  <a:spAutoFit/>
                </a:bodyPr>
                <a:lstStyle/>
                <a:p>
                  <a:pPr algn="ctr"/>
                  <a:r>
                    <a:rPr lang="es-CR" dirty="0"/>
                    <a:t>B</a:t>
                  </a:r>
                </a:p>
              </p:txBody>
            </p:sp>
            <p:cxnSp>
              <p:nvCxnSpPr>
                <p:cNvPr id="66" name="Conector recto de flecha 65">
                  <a:extLst>
                    <a:ext uri="{FF2B5EF4-FFF2-40B4-BE49-F238E27FC236}">
                      <a16:creationId xmlns:a16="http://schemas.microsoft.com/office/drawing/2014/main" id="{3B1BB29C-DD32-4D4F-AFF7-CE037A5DFF7F}"/>
                    </a:ext>
                  </a:extLst>
                </p:cNvPr>
                <p:cNvCxnSpPr/>
                <p:nvPr/>
              </p:nvCxnSpPr>
              <p:spPr bwMode="auto">
                <a:xfrm>
                  <a:off x="4321161" y="3573016"/>
                  <a:ext cx="457186" cy="0"/>
                </a:xfrm>
                <a:prstGeom prst="straightConnector1">
                  <a:avLst/>
                </a:prstGeom>
                <a:ln>
                  <a:solidFill>
                    <a:srgbClr val="FF0000"/>
                  </a:solidFill>
                  <a:headEnd type="none" w="med" len="med"/>
                  <a:tailEnd type="triangle"/>
                </a:ln>
              </p:spPr>
              <p:style>
                <a:lnRef idx="3">
                  <a:schemeClr val="accent1"/>
                </a:lnRef>
                <a:fillRef idx="0">
                  <a:schemeClr val="accent1"/>
                </a:fillRef>
                <a:effectRef idx="2">
                  <a:schemeClr val="accent1"/>
                </a:effectRef>
                <a:fontRef idx="minor">
                  <a:schemeClr val="tx1"/>
                </a:fontRef>
              </p:style>
            </p:cxnSp>
          </p:grpSp>
        </p:grpSp>
      </p:grpSp>
      <p:sp>
        <p:nvSpPr>
          <p:cNvPr id="72" name="CuadroTexto 71">
            <a:extLst>
              <a:ext uri="{FF2B5EF4-FFF2-40B4-BE49-F238E27FC236}">
                <a16:creationId xmlns:a16="http://schemas.microsoft.com/office/drawing/2014/main" id="{E98005B2-1AD2-4C3C-A069-CF792ED2CDB9}"/>
              </a:ext>
            </a:extLst>
          </p:cNvPr>
          <p:cNvSpPr txBox="1"/>
          <p:nvPr/>
        </p:nvSpPr>
        <p:spPr>
          <a:xfrm>
            <a:off x="1399299" y="4515119"/>
            <a:ext cx="6816590" cy="95410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CR" sz="1400" dirty="0">
                <a:effectLst>
                  <a:outerShdw blurRad="38100" dist="38100" dir="2700000" algn="tl">
                    <a:srgbClr val="000000">
                      <a:alpha val="43137"/>
                    </a:srgbClr>
                  </a:outerShdw>
                </a:effectLst>
              </a:rPr>
              <a:t>Externalización de actividades en la cadena de valor:</a:t>
            </a:r>
          </a:p>
          <a:p>
            <a:pPr lvl="1"/>
            <a:r>
              <a:rPr lang="es-CR" sz="1400" dirty="0"/>
              <a:t>si disminuyen los costes de capital o de comercio extranjero y la empresa de nuestro país le resultará rentable externalizar más actividades.</a:t>
            </a:r>
          </a:p>
          <a:p>
            <a:pPr lvl="1"/>
            <a:r>
              <a:rPr lang="es-CR" sz="1400" dirty="0"/>
              <a:t>Se desplaza la línea </a:t>
            </a:r>
            <a:r>
              <a:rPr lang="es-CR" sz="1400" dirty="0" err="1"/>
              <a:t>divisioria</a:t>
            </a:r>
            <a:r>
              <a:rPr lang="es-CR" sz="1400" dirty="0"/>
              <a:t> entre nuestro país y el extranjero entre A y B.</a:t>
            </a:r>
          </a:p>
        </p:txBody>
      </p:sp>
    </p:spTree>
    <p:extLst>
      <p:ext uri="{BB962C8B-B14F-4D97-AF65-F5344CB8AC3E}">
        <p14:creationId xmlns:p14="http://schemas.microsoft.com/office/powerpoint/2010/main" val="382691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barn(inVertical)">
                                      <p:cBhvr>
                                        <p:cTn id="1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2060848"/>
            <a:ext cx="7772400" cy="1470025"/>
          </a:xfrm>
        </p:spPr>
        <p:txBody>
          <a:bodyPr>
            <a:normAutofit fontScale="90000"/>
          </a:bodyPr>
          <a:lstStyle/>
          <a:p>
            <a:br>
              <a:rPr lang="es-CR" dirty="0"/>
            </a:br>
            <a:r>
              <a:rPr lang="es-CR" dirty="0"/>
              <a:t>Comercio internacional y teoría económica </a:t>
            </a:r>
            <a:br>
              <a:rPr lang="es-CR" dirty="0"/>
            </a:br>
            <a:endParaRPr lang="es-CR" b="1" dirty="0"/>
          </a:p>
        </p:txBody>
      </p:sp>
      <p:sp>
        <p:nvSpPr>
          <p:cNvPr id="3" name="2 Subtítulo"/>
          <p:cNvSpPr>
            <a:spLocks noGrp="1"/>
          </p:cNvSpPr>
          <p:nvPr>
            <p:ph type="subTitle" idx="1"/>
          </p:nvPr>
        </p:nvSpPr>
        <p:spPr>
          <a:xfrm>
            <a:off x="1763688" y="4437112"/>
            <a:ext cx="7200800" cy="720080"/>
          </a:xfrm>
        </p:spPr>
        <p:txBody>
          <a:bodyPr>
            <a:normAutofit/>
          </a:bodyPr>
          <a:lstStyle/>
          <a:p>
            <a:pPr lvl="0" algn="l">
              <a:defRPr/>
            </a:pPr>
            <a:r>
              <a:rPr lang="es-CR" sz="1800" kern="0" dirty="0">
                <a:solidFill>
                  <a:prstClr val="black">
                    <a:tint val="75000"/>
                  </a:prstClr>
                </a:solidFill>
              </a:rPr>
              <a:t>Bibliografía: </a:t>
            </a:r>
            <a:r>
              <a:rPr lang="es-ES" sz="1800" dirty="0">
                <a:solidFill>
                  <a:prstClr val="black">
                    <a:tint val="75000"/>
                  </a:prstClr>
                </a:solidFill>
              </a:rPr>
              <a:t>Kerr, W., &amp; </a:t>
            </a:r>
            <a:r>
              <a:rPr lang="es-ES" sz="1800" dirty="0" err="1">
                <a:solidFill>
                  <a:prstClr val="black">
                    <a:tint val="75000"/>
                  </a:prstClr>
                </a:solidFill>
              </a:rPr>
              <a:t>Perdikis</a:t>
            </a:r>
            <a:r>
              <a:rPr lang="es-ES" sz="1800" dirty="0">
                <a:solidFill>
                  <a:prstClr val="black">
                    <a:tint val="75000"/>
                  </a:prstClr>
                </a:solidFill>
              </a:rPr>
              <a:t>, N. (2014). </a:t>
            </a:r>
            <a:r>
              <a:rPr lang="es-ES" sz="1800" i="1" dirty="0">
                <a:solidFill>
                  <a:prstClr val="black">
                    <a:tint val="75000"/>
                  </a:prstClr>
                </a:solidFill>
              </a:rPr>
              <a:t>A Guide to </a:t>
            </a:r>
            <a:r>
              <a:rPr lang="es-ES" sz="1800" i="1" dirty="0" err="1">
                <a:solidFill>
                  <a:prstClr val="black">
                    <a:tint val="75000"/>
                  </a:prstClr>
                </a:solidFill>
              </a:rPr>
              <a:t>the</a:t>
            </a:r>
            <a:r>
              <a:rPr lang="es-ES" sz="1800" i="1" dirty="0">
                <a:solidFill>
                  <a:prstClr val="black">
                    <a:tint val="75000"/>
                  </a:prstClr>
                </a:solidFill>
              </a:rPr>
              <a:t> Global Business </a:t>
            </a:r>
            <a:r>
              <a:rPr lang="es-ES" sz="1800" i="1" dirty="0" err="1">
                <a:solidFill>
                  <a:prstClr val="black">
                    <a:tint val="75000"/>
                  </a:prstClr>
                </a:solidFill>
              </a:rPr>
              <a:t>Environment</a:t>
            </a:r>
            <a:r>
              <a:rPr lang="es-ES" sz="1800" i="1" dirty="0">
                <a:solidFill>
                  <a:prstClr val="black">
                    <a:tint val="75000"/>
                  </a:prstClr>
                </a:solidFill>
              </a:rPr>
              <a:t>.</a:t>
            </a:r>
            <a:r>
              <a:rPr lang="es-ES" sz="1800" dirty="0">
                <a:solidFill>
                  <a:prstClr val="black">
                    <a:tint val="75000"/>
                  </a:prstClr>
                </a:solidFill>
              </a:rPr>
              <a:t> Estados Unidos: Edward </a:t>
            </a:r>
            <a:r>
              <a:rPr lang="es-ES" sz="1800" dirty="0" err="1">
                <a:solidFill>
                  <a:prstClr val="black">
                    <a:tint val="75000"/>
                  </a:prstClr>
                </a:solidFill>
              </a:rPr>
              <a:t>Elgar</a:t>
            </a:r>
            <a:r>
              <a:rPr lang="es-ES" sz="1800" dirty="0">
                <a:solidFill>
                  <a:prstClr val="black">
                    <a:tint val="75000"/>
                  </a:prstClr>
                </a:solidFill>
              </a:rPr>
              <a:t> Publishing </a:t>
            </a:r>
            <a:r>
              <a:rPr lang="es-ES" sz="1800" dirty="0" err="1">
                <a:solidFill>
                  <a:prstClr val="black">
                    <a:tint val="75000"/>
                  </a:prstClr>
                </a:solidFill>
              </a:rPr>
              <a:t>Limited</a:t>
            </a:r>
            <a:r>
              <a:rPr lang="es-ES" sz="1800" dirty="0">
                <a:solidFill>
                  <a:prstClr val="black">
                    <a:tint val="75000"/>
                  </a:prstClr>
                </a:solidFill>
              </a:rPr>
              <a:t>.</a:t>
            </a:r>
            <a:endParaRPr lang="es-CR" sz="1800" dirty="0">
              <a:solidFill>
                <a:prstClr val="black">
                  <a:tint val="75000"/>
                </a:prstClr>
              </a:solidFill>
            </a:endParaRPr>
          </a:p>
        </p:txBody>
      </p:sp>
    </p:spTree>
    <p:extLst>
      <p:ext uri="{BB962C8B-B14F-4D97-AF65-F5344CB8AC3E}">
        <p14:creationId xmlns:p14="http://schemas.microsoft.com/office/powerpoint/2010/main" val="2712479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4293096"/>
            <a:ext cx="7772400" cy="1362075"/>
          </a:xfrm>
        </p:spPr>
        <p:txBody>
          <a:bodyPr/>
          <a:lstStyle/>
          <a:p>
            <a:r>
              <a:rPr lang="es-ES" dirty="0"/>
              <a:t>Alternativas a la teoría comercial neoclásica</a:t>
            </a:r>
            <a:endParaRPr lang="es-CR" dirty="0"/>
          </a:p>
        </p:txBody>
      </p:sp>
      <p:sp>
        <p:nvSpPr>
          <p:cNvPr id="4" name="Marcador de número de diapositiva 3">
            <a:extLst>
              <a:ext uri="{FF2B5EF4-FFF2-40B4-BE49-F238E27FC236}">
                <a16:creationId xmlns:a16="http://schemas.microsoft.com/office/drawing/2014/main" id="{6A017E15-6E8F-4859-80DE-E3EDECA7402C}"/>
              </a:ext>
            </a:extLst>
          </p:cNvPr>
          <p:cNvSpPr>
            <a:spLocks noGrp="1"/>
          </p:cNvSpPr>
          <p:nvPr>
            <p:ph type="sldNum" sz="quarter" idx="12"/>
          </p:nvPr>
        </p:nvSpPr>
        <p:spPr/>
        <p:txBody>
          <a:bodyPr/>
          <a:lstStyle/>
          <a:p>
            <a:fld id="{16A45B76-D335-41E1-B4C3-20030BE95475}" type="slidenum">
              <a:rPr lang="es-CR" smtClean="0"/>
              <a:pPr/>
              <a:t>30</a:t>
            </a:fld>
            <a:endParaRPr lang="es-CR"/>
          </a:p>
        </p:txBody>
      </p:sp>
    </p:spTree>
    <p:extLst>
      <p:ext uri="{BB962C8B-B14F-4D97-AF65-F5344CB8AC3E}">
        <p14:creationId xmlns:p14="http://schemas.microsoft.com/office/powerpoint/2010/main" val="184435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24744"/>
            <a:ext cx="8229600" cy="360040"/>
          </a:xfrm>
        </p:spPr>
        <p:txBody>
          <a:bodyPr>
            <a:normAutofit fontScale="90000"/>
          </a:bodyPr>
          <a:lstStyle/>
          <a:p>
            <a:r>
              <a:rPr lang="es-ES" u="sng" dirty="0"/>
              <a:t>La paradoja de </a:t>
            </a:r>
            <a:r>
              <a:rPr lang="es-ES" u="sng" dirty="0" err="1"/>
              <a:t>Leontief</a:t>
            </a:r>
            <a:br>
              <a:rPr lang="es-CR" u="sng" dirty="0"/>
            </a:br>
            <a:endParaRPr lang="es-CR" u="sng" dirty="0"/>
          </a:p>
        </p:txBody>
      </p:sp>
      <p:sp>
        <p:nvSpPr>
          <p:cNvPr id="3" name="2 Marcador de contenido"/>
          <p:cNvSpPr>
            <a:spLocks noGrp="1"/>
          </p:cNvSpPr>
          <p:nvPr>
            <p:ph idx="1"/>
          </p:nvPr>
        </p:nvSpPr>
        <p:spPr>
          <a:xfrm>
            <a:off x="755576" y="1124744"/>
            <a:ext cx="7848872" cy="4497363"/>
          </a:xfr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a:ln/>
          <a:scene3d>
            <a:camera prst="perspectiveRelaxedModerately"/>
            <a:lightRig rig="threePt" dir="t"/>
          </a:scene3d>
        </p:spPr>
        <p:style>
          <a:lnRef idx="1">
            <a:schemeClr val="dk1"/>
          </a:lnRef>
          <a:fillRef idx="2">
            <a:schemeClr val="dk1"/>
          </a:fillRef>
          <a:effectRef idx="1">
            <a:schemeClr val="dk1"/>
          </a:effectRef>
          <a:fontRef idx="minor">
            <a:schemeClr val="dk1"/>
          </a:fontRef>
        </p:style>
        <p:txBody>
          <a:bodyPr/>
          <a:lstStyle/>
          <a:p>
            <a:r>
              <a:rPr lang="es-ES" dirty="0"/>
              <a:t>Examinando las pautas comerciales de los Estados Unidos, que se consideraba rico en capital, </a:t>
            </a:r>
            <a:r>
              <a:rPr lang="es-ES" dirty="0" err="1"/>
              <a:t>Leontief</a:t>
            </a:r>
            <a:r>
              <a:rPr lang="es-ES" dirty="0"/>
              <a:t> (1953)  descubrió que sus exportaciones eran de hecho intensivas en mano de obra, mientras que sus importaciones eran de capital intensivo. Este resultado paradójico también se encontró para otros países.</a:t>
            </a:r>
            <a:endParaRPr lang="es-CR" dirty="0"/>
          </a:p>
        </p:txBody>
      </p:sp>
      <p:sp>
        <p:nvSpPr>
          <p:cNvPr id="5" name="Marcador de número de diapositiva 4">
            <a:extLst>
              <a:ext uri="{FF2B5EF4-FFF2-40B4-BE49-F238E27FC236}">
                <a16:creationId xmlns:a16="http://schemas.microsoft.com/office/drawing/2014/main" id="{86E2D48F-1E85-445D-A9D5-C67FD84085D4}"/>
              </a:ext>
            </a:extLst>
          </p:cNvPr>
          <p:cNvSpPr>
            <a:spLocks noGrp="1"/>
          </p:cNvSpPr>
          <p:nvPr>
            <p:ph type="sldNum" sz="quarter" idx="12"/>
          </p:nvPr>
        </p:nvSpPr>
        <p:spPr/>
        <p:txBody>
          <a:bodyPr/>
          <a:lstStyle/>
          <a:p>
            <a:fld id="{CDA1E9D2-7386-4F1A-AC30-42C0F472D538}" type="slidenum">
              <a:rPr lang="es-CR" smtClean="0"/>
              <a:pPr/>
              <a:t>31</a:t>
            </a:fld>
            <a:endParaRPr lang="es-CR"/>
          </a:p>
        </p:txBody>
      </p:sp>
    </p:spTree>
    <p:extLst>
      <p:ext uri="{BB962C8B-B14F-4D97-AF65-F5344CB8AC3E}">
        <p14:creationId xmlns:p14="http://schemas.microsoft.com/office/powerpoint/2010/main" val="14307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dirty="0"/>
              <a:t>TEORÍAS SOBRE PAUTAS DEL COMERCIO</a:t>
            </a:r>
          </a:p>
        </p:txBody>
      </p:sp>
      <p:sp>
        <p:nvSpPr>
          <p:cNvPr id="3" name="Marcador de texto 2"/>
          <p:cNvSpPr>
            <a:spLocks noGrp="1"/>
          </p:cNvSpPr>
          <p:nvPr>
            <p:ph type="body" idx="1"/>
          </p:nvPr>
        </p:nvSpPr>
        <p:spPr/>
        <p:txBody>
          <a:bodyPr/>
          <a:lstStyle/>
          <a:p>
            <a:endParaRPr lang="es-CR"/>
          </a:p>
        </p:txBody>
      </p:sp>
      <p:sp>
        <p:nvSpPr>
          <p:cNvPr id="5" name="Marcador de número de diapositiva 4">
            <a:extLst>
              <a:ext uri="{FF2B5EF4-FFF2-40B4-BE49-F238E27FC236}">
                <a16:creationId xmlns:a16="http://schemas.microsoft.com/office/drawing/2014/main" id="{25F68B53-5337-4E75-A9C5-A974D203D2DC}"/>
              </a:ext>
            </a:extLst>
          </p:cNvPr>
          <p:cNvSpPr>
            <a:spLocks noGrp="1"/>
          </p:cNvSpPr>
          <p:nvPr>
            <p:ph type="sldNum" sz="quarter" idx="12"/>
          </p:nvPr>
        </p:nvSpPr>
        <p:spPr/>
        <p:txBody>
          <a:bodyPr/>
          <a:lstStyle/>
          <a:p>
            <a:fld id="{16A45B76-D335-41E1-B4C3-20030BE95475}" type="slidenum">
              <a:rPr lang="es-CR" smtClean="0"/>
              <a:pPr/>
              <a:t>32</a:t>
            </a:fld>
            <a:endParaRPr lang="es-CR"/>
          </a:p>
        </p:txBody>
      </p:sp>
    </p:spTree>
    <p:extLst>
      <p:ext uri="{BB962C8B-B14F-4D97-AF65-F5344CB8AC3E}">
        <p14:creationId xmlns:p14="http://schemas.microsoft.com/office/powerpoint/2010/main" val="3480722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99A46B1-2E93-44F9-BD80-CC7725DD78B7}"/>
              </a:ext>
            </a:extLst>
          </p:cNvPr>
          <p:cNvSpPr>
            <a:spLocks noGrp="1"/>
          </p:cNvSpPr>
          <p:nvPr>
            <p:ph type="title"/>
          </p:nvPr>
        </p:nvSpPr>
        <p:spPr>
          <a:xfrm>
            <a:off x="382588" y="375515"/>
            <a:ext cx="8149852" cy="929411"/>
          </a:xfrm>
        </p:spPr>
        <p:txBody>
          <a:bodyPr/>
          <a:lstStyle/>
          <a:p>
            <a:r>
              <a:rPr lang="es-CR" dirty="0"/>
              <a:t>	¿Cuánto comercia un país?</a:t>
            </a:r>
          </a:p>
        </p:txBody>
      </p:sp>
      <p:sp>
        <p:nvSpPr>
          <p:cNvPr id="5" name="Marcador de texto 4">
            <a:extLst>
              <a:ext uri="{FF2B5EF4-FFF2-40B4-BE49-F238E27FC236}">
                <a16:creationId xmlns:a16="http://schemas.microsoft.com/office/drawing/2014/main" id="{EEC64DC2-810D-4FA7-B96B-C44215D35D59}"/>
              </a:ext>
            </a:extLst>
          </p:cNvPr>
          <p:cNvSpPr>
            <a:spLocks noGrp="1"/>
          </p:cNvSpPr>
          <p:nvPr>
            <p:ph type="body" idx="1"/>
          </p:nvPr>
        </p:nvSpPr>
        <p:spPr>
          <a:xfrm>
            <a:off x="417326" y="1304926"/>
            <a:ext cx="4040188" cy="639762"/>
          </a:xfrm>
        </p:spPr>
        <p:style>
          <a:lnRef idx="1">
            <a:schemeClr val="dk1"/>
          </a:lnRef>
          <a:fillRef idx="2">
            <a:schemeClr val="dk1"/>
          </a:fillRef>
          <a:effectRef idx="1">
            <a:schemeClr val="dk1"/>
          </a:effectRef>
          <a:fontRef idx="minor">
            <a:schemeClr val="dk1"/>
          </a:fontRef>
        </p:style>
        <p:txBody>
          <a:bodyPr/>
          <a:lstStyle/>
          <a:p>
            <a:r>
              <a:rPr lang="es-CR" dirty="0"/>
              <a:t>Teoría del tamaño del país</a:t>
            </a:r>
          </a:p>
        </p:txBody>
      </p:sp>
      <p:sp>
        <p:nvSpPr>
          <p:cNvPr id="6" name="Marcador de contenido 5">
            <a:extLst>
              <a:ext uri="{FF2B5EF4-FFF2-40B4-BE49-F238E27FC236}">
                <a16:creationId xmlns:a16="http://schemas.microsoft.com/office/drawing/2014/main" id="{7C2BB699-F2DA-4DA0-BC47-114F9F347882}"/>
              </a:ext>
            </a:extLst>
          </p:cNvPr>
          <p:cNvSpPr>
            <a:spLocks noGrp="1"/>
          </p:cNvSpPr>
          <p:nvPr>
            <p:ph sz="half" idx="2"/>
          </p:nvPr>
        </p:nvSpPr>
        <p:spPr>
          <a:xfrm>
            <a:off x="398612" y="2151175"/>
            <a:ext cx="4040188" cy="3951288"/>
          </a:xfrm>
        </p:spPr>
        <p:style>
          <a:lnRef idx="2">
            <a:schemeClr val="dk1"/>
          </a:lnRef>
          <a:fillRef idx="1">
            <a:schemeClr val="lt1"/>
          </a:fillRef>
          <a:effectRef idx="0">
            <a:schemeClr val="dk1"/>
          </a:effectRef>
          <a:fontRef idx="minor">
            <a:schemeClr val="dk1"/>
          </a:fontRef>
        </p:style>
        <p:txBody>
          <a:bodyPr/>
          <a:lstStyle/>
          <a:p>
            <a:r>
              <a:rPr lang="es-CR" dirty="0"/>
              <a:t>Los países grandes por lo general dependen menos del comercio que los países pequeños</a:t>
            </a:r>
          </a:p>
        </p:txBody>
      </p:sp>
      <p:sp>
        <p:nvSpPr>
          <p:cNvPr id="7" name="Marcador de texto 6">
            <a:extLst>
              <a:ext uri="{FF2B5EF4-FFF2-40B4-BE49-F238E27FC236}">
                <a16:creationId xmlns:a16="http://schemas.microsoft.com/office/drawing/2014/main" id="{DDDF73F4-C5D7-42D1-AE00-DF7C69FCC4B9}"/>
              </a:ext>
            </a:extLst>
          </p:cNvPr>
          <p:cNvSpPr>
            <a:spLocks noGrp="1"/>
          </p:cNvSpPr>
          <p:nvPr>
            <p:ph type="body" sz="quarter" idx="3"/>
          </p:nvPr>
        </p:nvSpPr>
        <p:spPr>
          <a:xfrm>
            <a:off x="4605010" y="1304926"/>
            <a:ext cx="4041775" cy="639762"/>
          </a:xfrm>
          <a:solidFill>
            <a:schemeClr val="bg1">
              <a:lumMod val="95000"/>
            </a:schemeClr>
          </a:solidFill>
        </p:spPr>
        <p:txBody>
          <a:bodyPr/>
          <a:lstStyle/>
          <a:p>
            <a:r>
              <a:rPr lang="es-CR" dirty="0"/>
              <a:t>Tamaño de la economía</a:t>
            </a:r>
          </a:p>
        </p:txBody>
      </p:sp>
      <p:sp>
        <p:nvSpPr>
          <p:cNvPr id="8" name="Marcador de contenido 7">
            <a:extLst>
              <a:ext uri="{FF2B5EF4-FFF2-40B4-BE49-F238E27FC236}">
                <a16:creationId xmlns:a16="http://schemas.microsoft.com/office/drawing/2014/main" id="{333B800F-EF28-475E-A279-C899CF828EFB}"/>
              </a:ext>
            </a:extLst>
          </p:cNvPr>
          <p:cNvSpPr>
            <a:spLocks noGrp="1"/>
          </p:cNvSpPr>
          <p:nvPr>
            <p:ph sz="quarter" idx="4"/>
          </p:nvPr>
        </p:nvSpPr>
        <p:spPr/>
        <p:style>
          <a:lnRef idx="2">
            <a:schemeClr val="dk1"/>
          </a:lnRef>
          <a:fillRef idx="1">
            <a:schemeClr val="lt1"/>
          </a:fillRef>
          <a:effectRef idx="0">
            <a:schemeClr val="dk1"/>
          </a:effectRef>
          <a:fontRef idx="minor">
            <a:schemeClr val="dk1"/>
          </a:fontRef>
        </p:style>
        <p:txBody>
          <a:bodyPr/>
          <a:lstStyle/>
          <a:p>
            <a:r>
              <a:rPr lang="es-CR" dirty="0"/>
              <a:t>Más allá de las dimensiones de superficie, los países se pueden comparar en su tamaño económico.</a:t>
            </a:r>
          </a:p>
          <a:p>
            <a:r>
              <a:rPr lang="es-CR" dirty="0"/>
              <a:t>La cantidad de absoluta de comercio es un criterio de comparación</a:t>
            </a:r>
          </a:p>
        </p:txBody>
      </p:sp>
      <p:sp>
        <p:nvSpPr>
          <p:cNvPr id="3" name="Marcador de número de diapositiva 2">
            <a:extLst>
              <a:ext uri="{FF2B5EF4-FFF2-40B4-BE49-F238E27FC236}">
                <a16:creationId xmlns:a16="http://schemas.microsoft.com/office/drawing/2014/main" id="{415D6FE9-3A39-4E4F-8DD5-DEBCF452ADCF}"/>
              </a:ext>
            </a:extLst>
          </p:cNvPr>
          <p:cNvSpPr>
            <a:spLocks noGrp="1"/>
          </p:cNvSpPr>
          <p:nvPr>
            <p:ph type="sldNum" sz="quarter" idx="12"/>
          </p:nvPr>
        </p:nvSpPr>
        <p:spPr/>
        <p:txBody>
          <a:bodyPr/>
          <a:lstStyle/>
          <a:p>
            <a:fld id="{CE0BE791-2179-4965-B267-4C437A18E004}" type="slidenum">
              <a:rPr lang="es-CR" smtClean="0"/>
              <a:pPr/>
              <a:t>33</a:t>
            </a:fld>
            <a:endParaRPr lang="es-C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 calcmode="lin" valueType="num">
                                      <p:cBhvr additive="base">
                                        <p:cTn id="15"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additive="base">
                                        <p:cTn id="2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bg/>
                                          </p:spTgt>
                                        </p:tgtEl>
                                        <p:attrNameLst>
                                          <p:attrName>style.visibility</p:attrName>
                                        </p:attrNameLst>
                                      </p:cBhvr>
                                      <p:to>
                                        <p:strVal val="visible"/>
                                      </p:to>
                                    </p:set>
                                    <p:anim calcmode="lin" valueType="num">
                                      <p:cBhvr additive="base">
                                        <p:cTn id="35" dur="500" fill="hold"/>
                                        <p:tgtEl>
                                          <p:spTgt spid="8">
                                            <p:bg/>
                                          </p:spTgt>
                                        </p:tgtEl>
                                        <p:attrNameLst>
                                          <p:attrName>ppt_x</p:attrName>
                                        </p:attrNameLst>
                                      </p:cBhvr>
                                      <p:tavLst>
                                        <p:tav tm="0">
                                          <p:val>
                                            <p:strVal val="#ppt_x"/>
                                          </p:val>
                                        </p:tav>
                                        <p:tav tm="100000">
                                          <p:val>
                                            <p:strVal val="#ppt_x"/>
                                          </p:val>
                                        </p:tav>
                                      </p:tavLst>
                                    </p:anim>
                                    <p:anim calcmode="lin" valueType="num">
                                      <p:cBhvr additive="base">
                                        <p:cTn id="36"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 calcmode="lin" valueType="num">
                                      <p:cBhvr additive="base">
                                        <p:cTn id="4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 calcmode="lin" valueType="num">
                                      <p:cBhvr additive="base">
                                        <p:cTn id="4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build="p" animBg="1"/>
      <p:bldP spid="7" grpId="0" build="p" animBg="1"/>
      <p:bldP spid="8"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274638"/>
            <a:ext cx="8147248" cy="774478"/>
          </a:xfrm>
        </p:spPr>
        <p:style>
          <a:lnRef idx="1">
            <a:schemeClr val="accent5"/>
          </a:lnRef>
          <a:fillRef idx="2">
            <a:schemeClr val="accent5"/>
          </a:fillRef>
          <a:effectRef idx="1">
            <a:schemeClr val="accent5"/>
          </a:effectRef>
          <a:fontRef idx="minor">
            <a:schemeClr val="dk1"/>
          </a:fontRef>
        </p:style>
        <p:txBody>
          <a:bodyPr/>
          <a:lstStyle/>
          <a:p>
            <a:r>
              <a:rPr lang="es-CR" dirty="0"/>
              <a:t>Economías de escala</a:t>
            </a:r>
          </a:p>
        </p:txBody>
      </p:sp>
      <p:graphicFrame>
        <p:nvGraphicFramePr>
          <p:cNvPr id="7" name="Marcador de contenido 6">
            <a:extLst>
              <a:ext uri="{FF2B5EF4-FFF2-40B4-BE49-F238E27FC236}">
                <a16:creationId xmlns:a16="http://schemas.microsoft.com/office/drawing/2014/main" id="{C7B86781-4AA8-456E-83F6-9A6BEA05DE6A}"/>
              </a:ext>
            </a:extLst>
          </p:cNvPr>
          <p:cNvGraphicFramePr>
            <a:graphicFrameLocks noGrp="1"/>
          </p:cNvGraphicFramePr>
          <p:nvPr>
            <p:ph idx="1"/>
            <p:extLst>
              <p:ext uri="{D42A27DB-BD31-4B8C-83A1-F6EECF244321}">
                <p14:modId xmlns:p14="http://schemas.microsoft.com/office/powerpoint/2010/main" val="843696383"/>
              </p:ext>
            </p:extLst>
          </p:nvPr>
        </p:nvGraphicFramePr>
        <p:xfrm>
          <a:off x="539552" y="1412776"/>
          <a:ext cx="8147248" cy="4392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p:cNvSpPr/>
          <p:nvPr/>
        </p:nvSpPr>
        <p:spPr>
          <a:xfrm>
            <a:off x="827584" y="5925180"/>
            <a:ext cx="6480720" cy="600164"/>
          </a:xfrm>
          <a:prstGeom prst="rect">
            <a:avLst/>
          </a:prstGeom>
        </p:spPr>
        <p:txBody>
          <a:bodyPr wrap="square">
            <a:spAutoFit/>
          </a:bodyPr>
          <a:lstStyle/>
          <a:p>
            <a:pPr marL="450215" indent="-450215" algn="just">
              <a:spcAft>
                <a:spcPts val="0"/>
              </a:spcAft>
            </a:pPr>
            <a:r>
              <a:rPr lang="es-ES" sz="1100" dirty="0" err="1">
                <a:effectLst/>
                <a:latin typeface="Times New Roman" panose="02020603050405020304" pitchFamily="18" charset="0"/>
                <a:ea typeface="Times New Roman" panose="02020603050405020304" pitchFamily="18" charset="0"/>
              </a:rPr>
              <a:t>Krugman</a:t>
            </a:r>
            <a:r>
              <a:rPr lang="es-ES" sz="1100" dirty="0">
                <a:effectLst/>
                <a:latin typeface="Times New Roman" panose="02020603050405020304" pitchFamily="18" charset="0"/>
                <a:ea typeface="Times New Roman" panose="02020603050405020304" pitchFamily="18" charset="0"/>
              </a:rPr>
              <a:t>, P. y </a:t>
            </a:r>
            <a:r>
              <a:rPr lang="es-ES" sz="1100" dirty="0" err="1">
                <a:effectLst/>
                <a:latin typeface="Times New Roman" panose="02020603050405020304" pitchFamily="18" charset="0"/>
                <a:ea typeface="Times New Roman" panose="02020603050405020304" pitchFamily="18" charset="0"/>
              </a:rPr>
              <a:t>Obstfeld</a:t>
            </a:r>
            <a:r>
              <a:rPr lang="es-ES" sz="1100" dirty="0">
                <a:effectLst/>
                <a:latin typeface="Times New Roman" panose="02020603050405020304" pitchFamily="18" charset="0"/>
                <a:ea typeface="Times New Roman" panose="02020603050405020304" pitchFamily="18" charset="0"/>
              </a:rPr>
              <a:t> , M. (2006). “Economía </a:t>
            </a:r>
            <a:r>
              <a:rPr lang="es-ES" sz="1100" i="1" dirty="0">
                <a:effectLst/>
                <a:latin typeface="Times New Roman" panose="02020603050405020304" pitchFamily="18" charset="0"/>
                <a:ea typeface="Times New Roman" panose="02020603050405020304" pitchFamily="18" charset="0"/>
              </a:rPr>
              <a:t>Internacional</a:t>
            </a:r>
            <a:r>
              <a:rPr lang="es-ES" sz="1100" dirty="0">
                <a:effectLst/>
                <a:latin typeface="Times New Roman" panose="02020603050405020304" pitchFamily="18" charset="0"/>
                <a:ea typeface="Times New Roman" panose="02020603050405020304" pitchFamily="18" charset="0"/>
              </a:rPr>
              <a:t>”, Capítulo 6, Cuarta Edición, Mc Graw Hill. </a:t>
            </a:r>
            <a:r>
              <a:rPr lang="es-ES" sz="1100" dirty="0" err="1">
                <a:effectLst/>
                <a:latin typeface="Times New Roman" panose="02020603050405020304" pitchFamily="18" charset="0"/>
                <a:ea typeface="Times New Roman" panose="02020603050405020304" pitchFamily="18" charset="0"/>
              </a:rPr>
              <a:t>Krugman</a:t>
            </a:r>
            <a:r>
              <a:rPr lang="es-ES" sz="1100" dirty="0">
                <a:effectLst/>
                <a:latin typeface="Times New Roman" panose="02020603050405020304" pitchFamily="18" charset="0"/>
                <a:ea typeface="Times New Roman" panose="02020603050405020304" pitchFamily="18" charset="0"/>
              </a:rPr>
              <a:t>, P. y </a:t>
            </a:r>
            <a:r>
              <a:rPr lang="es-ES" sz="1100" dirty="0" err="1">
                <a:effectLst/>
                <a:latin typeface="Times New Roman" panose="02020603050405020304" pitchFamily="18" charset="0"/>
                <a:ea typeface="Times New Roman" panose="02020603050405020304" pitchFamily="18" charset="0"/>
              </a:rPr>
              <a:t>Obstfeld</a:t>
            </a:r>
            <a:r>
              <a:rPr lang="es-ES" sz="1100" dirty="0">
                <a:effectLst/>
                <a:latin typeface="Times New Roman" panose="02020603050405020304" pitchFamily="18" charset="0"/>
                <a:ea typeface="Times New Roman" panose="02020603050405020304" pitchFamily="18" charset="0"/>
              </a:rPr>
              <a:t> , M. (2006). “Economía </a:t>
            </a:r>
            <a:r>
              <a:rPr lang="es-ES" sz="1100" i="1" dirty="0">
                <a:effectLst/>
                <a:latin typeface="Times New Roman" panose="02020603050405020304" pitchFamily="18" charset="0"/>
                <a:ea typeface="Times New Roman" panose="02020603050405020304" pitchFamily="18" charset="0"/>
              </a:rPr>
              <a:t>Internacional</a:t>
            </a:r>
            <a:r>
              <a:rPr lang="es-ES" sz="1100" dirty="0">
                <a:effectLst/>
                <a:latin typeface="Times New Roman" panose="02020603050405020304" pitchFamily="18" charset="0"/>
                <a:ea typeface="Times New Roman" panose="02020603050405020304" pitchFamily="18" charset="0"/>
              </a:rPr>
              <a:t>”, Sétima Edición, Mc Graw Hill.</a:t>
            </a:r>
            <a:endParaRPr lang="es-CR" sz="1100" dirty="0">
              <a:effectLst/>
              <a:latin typeface="Times New Roman" panose="02020603050405020304" pitchFamily="18" charset="0"/>
              <a:ea typeface="Times New Roman" panose="02020603050405020304" pitchFamily="18" charset="0"/>
            </a:endParaRPr>
          </a:p>
          <a:p>
            <a:pPr marL="450215" indent="-450215" algn="just">
              <a:spcAft>
                <a:spcPts val="0"/>
              </a:spcAft>
            </a:pPr>
            <a:endParaRPr lang="es-CR" sz="1100" dirty="0">
              <a:effectLst/>
              <a:latin typeface="Times New Roman" panose="02020603050405020304" pitchFamily="18" charset="0"/>
              <a:ea typeface="Times New Roman" panose="02020603050405020304" pitchFamily="18" charset="0"/>
            </a:endParaRPr>
          </a:p>
        </p:txBody>
      </p:sp>
      <p:sp>
        <p:nvSpPr>
          <p:cNvPr id="6" name="Marcador de número de diapositiva 5">
            <a:extLst>
              <a:ext uri="{FF2B5EF4-FFF2-40B4-BE49-F238E27FC236}">
                <a16:creationId xmlns:a16="http://schemas.microsoft.com/office/drawing/2014/main" id="{305DEF5F-0847-4C3D-B7B4-061150058268}"/>
              </a:ext>
            </a:extLst>
          </p:cNvPr>
          <p:cNvSpPr>
            <a:spLocks noGrp="1"/>
          </p:cNvSpPr>
          <p:nvPr>
            <p:ph type="sldNum" sz="quarter" idx="12"/>
          </p:nvPr>
        </p:nvSpPr>
        <p:spPr/>
        <p:txBody>
          <a:bodyPr/>
          <a:lstStyle/>
          <a:p>
            <a:fld id="{CDA1E9D2-7386-4F1A-AC30-42C0F472D538}" type="slidenum">
              <a:rPr lang="es-CR" smtClean="0"/>
              <a:pPr/>
              <a:t>34</a:t>
            </a:fld>
            <a:endParaRPr lang="es-CR"/>
          </a:p>
        </p:txBody>
      </p:sp>
    </p:spTree>
    <p:extLst>
      <p:ext uri="{BB962C8B-B14F-4D97-AF65-F5344CB8AC3E}">
        <p14:creationId xmlns:p14="http://schemas.microsoft.com/office/powerpoint/2010/main" val="258551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AA11F251-723D-453D-9689-DD18745FF6D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39DAB145-1A8A-4EEA-8078-9C8C780D850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2983A7AC-47D5-4983-8C21-97498CDCB9D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9ED8527D-0515-46FD-9511-228FC5FCC15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8EB01F9F-68B3-46E0-9BA2-CED437D152EB}"/>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77ABE640-E72C-4C4B-AEE1-DFEC8637A99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50106"/>
          </a:xfrm>
        </p:spPr>
        <p:txBody>
          <a:bodyPr/>
          <a:lstStyle/>
          <a:p>
            <a:r>
              <a:rPr lang="es-CR" b="1" dirty="0"/>
              <a:t>Tipos de comercio</a:t>
            </a:r>
          </a:p>
        </p:txBody>
      </p:sp>
      <p:pic>
        <p:nvPicPr>
          <p:cNvPr id="4" name="Imagen 3"/>
          <p:cNvPicPr>
            <a:picLocks noChangeAspect="1"/>
          </p:cNvPicPr>
          <p:nvPr/>
        </p:nvPicPr>
        <p:blipFill>
          <a:blip r:embed="rId2"/>
          <a:stretch>
            <a:fillRect/>
          </a:stretch>
        </p:blipFill>
        <p:spPr>
          <a:xfrm>
            <a:off x="174577" y="1268760"/>
            <a:ext cx="8507288" cy="2507186"/>
          </a:xfrm>
          <a:prstGeom prst="rect">
            <a:avLst/>
          </a:prstGeom>
        </p:spPr>
      </p:pic>
      <p:pic>
        <p:nvPicPr>
          <p:cNvPr id="5" name="Imagen 4"/>
          <p:cNvPicPr>
            <a:picLocks noChangeAspect="1"/>
          </p:cNvPicPr>
          <p:nvPr/>
        </p:nvPicPr>
        <p:blipFill>
          <a:blip r:embed="rId3"/>
          <a:stretch>
            <a:fillRect/>
          </a:stretch>
        </p:blipFill>
        <p:spPr>
          <a:xfrm>
            <a:off x="183874" y="3792647"/>
            <a:ext cx="8488694" cy="2615743"/>
          </a:xfrm>
          <a:prstGeom prst="rect">
            <a:avLst/>
          </a:prstGeom>
        </p:spPr>
      </p:pic>
      <p:sp>
        <p:nvSpPr>
          <p:cNvPr id="6" name="Rectángulo 5"/>
          <p:cNvSpPr/>
          <p:nvPr/>
        </p:nvSpPr>
        <p:spPr>
          <a:xfrm>
            <a:off x="755576" y="6437532"/>
            <a:ext cx="6480720" cy="261610"/>
          </a:xfrm>
          <a:prstGeom prst="rect">
            <a:avLst/>
          </a:prstGeom>
        </p:spPr>
        <p:txBody>
          <a:bodyPr wrap="square">
            <a:spAutoFit/>
          </a:bodyPr>
          <a:lstStyle/>
          <a:p>
            <a:pPr marL="450215" indent="-450215" algn="just">
              <a:spcAft>
                <a:spcPts val="0"/>
              </a:spcAft>
            </a:pPr>
            <a:r>
              <a:rPr lang="es-ES" sz="1100" dirty="0" err="1">
                <a:effectLst/>
                <a:latin typeface="Times New Roman" panose="02020603050405020304" pitchFamily="18" charset="0"/>
                <a:ea typeface="Times New Roman" panose="02020603050405020304" pitchFamily="18" charset="0"/>
              </a:rPr>
              <a:t>Krugman</a:t>
            </a:r>
            <a:r>
              <a:rPr lang="es-ES" sz="1100" dirty="0">
                <a:effectLst/>
                <a:latin typeface="Times New Roman" panose="02020603050405020304" pitchFamily="18" charset="0"/>
                <a:ea typeface="Times New Roman" panose="02020603050405020304" pitchFamily="18" charset="0"/>
              </a:rPr>
              <a:t>, P. y </a:t>
            </a:r>
            <a:r>
              <a:rPr lang="es-ES" sz="1100" dirty="0" err="1">
                <a:effectLst/>
                <a:latin typeface="Times New Roman" panose="02020603050405020304" pitchFamily="18" charset="0"/>
                <a:ea typeface="Times New Roman" panose="02020603050405020304" pitchFamily="18" charset="0"/>
              </a:rPr>
              <a:t>Obstfeld</a:t>
            </a:r>
            <a:r>
              <a:rPr lang="es-ES" sz="1100" dirty="0">
                <a:effectLst/>
                <a:latin typeface="Times New Roman" panose="02020603050405020304" pitchFamily="18" charset="0"/>
                <a:ea typeface="Times New Roman" panose="02020603050405020304" pitchFamily="18" charset="0"/>
              </a:rPr>
              <a:t> , M. (2006). “Economía </a:t>
            </a:r>
            <a:r>
              <a:rPr lang="es-ES" sz="1100" i="1" dirty="0">
                <a:effectLst/>
                <a:latin typeface="Times New Roman" panose="02020603050405020304" pitchFamily="18" charset="0"/>
                <a:ea typeface="Times New Roman" panose="02020603050405020304" pitchFamily="18" charset="0"/>
              </a:rPr>
              <a:t>Internacional</a:t>
            </a:r>
            <a:r>
              <a:rPr lang="es-ES" sz="1100" dirty="0">
                <a:effectLst/>
                <a:latin typeface="Times New Roman" panose="02020603050405020304" pitchFamily="18" charset="0"/>
                <a:ea typeface="Times New Roman" panose="02020603050405020304" pitchFamily="18" charset="0"/>
              </a:rPr>
              <a:t>”, Capítulo 6, Sétima Edición, Mc Graw Hill. </a:t>
            </a:r>
            <a:endParaRPr lang="es-CR" sz="1100" dirty="0">
              <a:effectLst/>
              <a:latin typeface="Times New Roman" panose="02020603050405020304" pitchFamily="18" charset="0"/>
              <a:ea typeface="Times New Roman" panose="02020603050405020304" pitchFamily="18" charset="0"/>
            </a:endParaRPr>
          </a:p>
        </p:txBody>
      </p:sp>
      <p:sp>
        <p:nvSpPr>
          <p:cNvPr id="7" name="Marcador de número de diapositiva 6">
            <a:extLst>
              <a:ext uri="{FF2B5EF4-FFF2-40B4-BE49-F238E27FC236}">
                <a16:creationId xmlns:a16="http://schemas.microsoft.com/office/drawing/2014/main" id="{34604D6A-AB6D-461B-B23E-E5C11BD20910}"/>
              </a:ext>
            </a:extLst>
          </p:cNvPr>
          <p:cNvSpPr>
            <a:spLocks noGrp="1"/>
          </p:cNvSpPr>
          <p:nvPr>
            <p:ph type="sldNum" sz="quarter" idx="12"/>
          </p:nvPr>
        </p:nvSpPr>
        <p:spPr/>
        <p:txBody>
          <a:bodyPr/>
          <a:lstStyle/>
          <a:p>
            <a:fld id="{CE0BE791-2179-4965-B267-4C437A18E004}" type="slidenum">
              <a:rPr lang="es-CR" smtClean="0"/>
              <a:pPr/>
              <a:t>35</a:t>
            </a:fld>
            <a:endParaRPr lang="es-CR"/>
          </a:p>
        </p:txBody>
      </p:sp>
    </p:spTree>
    <p:extLst>
      <p:ext uri="{BB962C8B-B14F-4D97-AF65-F5344CB8AC3E}">
        <p14:creationId xmlns:p14="http://schemas.microsoft.com/office/powerpoint/2010/main" val="228812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2B561B78-36C9-4468-8092-44C1564AA56B}"/>
              </a:ext>
            </a:extLst>
          </p:cNvPr>
          <p:cNvGraphicFramePr/>
          <p:nvPr>
            <p:extLst>
              <p:ext uri="{D42A27DB-BD31-4B8C-83A1-F6EECF244321}">
                <p14:modId xmlns:p14="http://schemas.microsoft.com/office/powerpoint/2010/main" val="955303114"/>
              </p:ext>
            </p:extLst>
          </p:nvPr>
        </p:nvGraphicFramePr>
        <p:xfrm>
          <a:off x="971600" y="1124744"/>
          <a:ext cx="7632848" cy="267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a:extLst>
              <a:ext uri="{FF2B5EF4-FFF2-40B4-BE49-F238E27FC236}">
                <a16:creationId xmlns:a16="http://schemas.microsoft.com/office/drawing/2014/main" id="{82CD954B-7D9D-4196-9437-F892B336BF7E}"/>
              </a:ext>
            </a:extLst>
          </p:cNvPr>
          <p:cNvSpPr/>
          <p:nvPr/>
        </p:nvSpPr>
        <p:spPr bwMode="auto">
          <a:xfrm>
            <a:off x="2411760" y="4079399"/>
            <a:ext cx="2016224" cy="645745"/>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CR" sz="1600" b="0" i="0" u="none" strike="noStrike" cap="none" normalizeH="0" baseline="0" dirty="0">
                <a:ln>
                  <a:noFill/>
                </a:ln>
                <a:solidFill>
                  <a:schemeClr val="tx1"/>
                </a:solidFill>
                <a:effectLst/>
                <a:latin typeface="Times New Roman" pitchFamily="18" charset="0"/>
              </a:rPr>
              <a:t>Nuestro país</a:t>
            </a:r>
          </a:p>
          <a:p>
            <a:pPr marL="0" marR="0" indent="0" algn="l" defTabSz="914400" rtl="0" eaLnBrk="0" fontAlgn="base" latinLnBrk="0" hangingPunct="0">
              <a:lnSpc>
                <a:spcPct val="100000"/>
              </a:lnSpc>
              <a:spcBef>
                <a:spcPct val="0"/>
              </a:spcBef>
              <a:spcAft>
                <a:spcPct val="0"/>
              </a:spcAft>
              <a:buClrTx/>
              <a:buSzTx/>
              <a:buFontTx/>
              <a:buNone/>
              <a:tabLst/>
            </a:pPr>
            <a:r>
              <a:rPr lang="es-CR" sz="1600" dirty="0">
                <a:solidFill>
                  <a:schemeClr val="tx1"/>
                </a:solidFill>
                <a:latin typeface="Times New Roman" pitchFamily="18" charset="0"/>
              </a:rPr>
              <a:t>(capital abundante)</a:t>
            </a:r>
            <a:endParaRPr kumimoji="0" lang="es-CR" sz="1600" b="0" i="0" u="none" strike="noStrike" cap="none" normalizeH="0" baseline="0" dirty="0">
              <a:ln>
                <a:noFill/>
              </a:ln>
              <a:solidFill>
                <a:schemeClr val="tx1"/>
              </a:solidFill>
              <a:effectLst/>
              <a:latin typeface="Times New Roman" pitchFamily="18" charset="0"/>
            </a:endParaRPr>
          </a:p>
        </p:txBody>
      </p:sp>
      <p:sp>
        <p:nvSpPr>
          <p:cNvPr id="4" name="Rectángulo 3">
            <a:extLst>
              <a:ext uri="{FF2B5EF4-FFF2-40B4-BE49-F238E27FC236}">
                <a16:creationId xmlns:a16="http://schemas.microsoft.com/office/drawing/2014/main" id="{6222DE47-AA13-4547-BEE3-6A7CAAE536BF}"/>
              </a:ext>
            </a:extLst>
          </p:cNvPr>
          <p:cNvSpPr/>
          <p:nvPr/>
        </p:nvSpPr>
        <p:spPr bwMode="auto">
          <a:xfrm>
            <a:off x="2411760" y="4869160"/>
            <a:ext cx="2016224" cy="645745"/>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CR" sz="1600" b="0" i="0" u="none" strike="noStrike" cap="none" normalizeH="0" baseline="0" dirty="0">
                <a:ln>
                  <a:noFill/>
                </a:ln>
                <a:solidFill>
                  <a:schemeClr val="tx1"/>
                </a:solidFill>
                <a:effectLst/>
                <a:latin typeface="Times New Roman" pitchFamily="18" charset="0"/>
              </a:rPr>
              <a:t>Extranjero</a:t>
            </a:r>
          </a:p>
          <a:p>
            <a:pPr marL="0" marR="0" indent="0" algn="l" defTabSz="914400" rtl="0" eaLnBrk="0" fontAlgn="base" latinLnBrk="0" hangingPunct="0">
              <a:lnSpc>
                <a:spcPct val="100000"/>
              </a:lnSpc>
              <a:spcBef>
                <a:spcPct val="0"/>
              </a:spcBef>
              <a:spcAft>
                <a:spcPct val="0"/>
              </a:spcAft>
              <a:buClrTx/>
              <a:buSzTx/>
              <a:buFontTx/>
              <a:buNone/>
              <a:tabLst/>
            </a:pPr>
            <a:r>
              <a:rPr lang="es-CR" sz="1600" dirty="0">
                <a:solidFill>
                  <a:schemeClr val="tx1"/>
                </a:solidFill>
                <a:latin typeface="Times New Roman" pitchFamily="18" charset="0"/>
              </a:rPr>
              <a:t>(trabajo abundante)</a:t>
            </a:r>
            <a:endParaRPr kumimoji="0" lang="es-CR" sz="1600" b="0" i="0" u="none" strike="noStrike" cap="none" normalizeH="0" baseline="0" dirty="0">
              <a:ln>
                <a:noFill/>
              </a:ln>
              <a:solidFill>
                <a:schemeClr val="tx1"/>
              </a:solidFill>
              <a:effectLst/>
              <a:latin typeface="Times New Roman" pitchFamily="18" charset="0"/>
            </a:endParaRPr>
          </a:p>
        </p:txBody>
      </p:sp>
      <p:cxnSp>
        <p:nvCxnSpPr>
          <p:cNvPr id="6" name="Conector recto 5">
            <a:extLst>
              <a:ext uri="{FF2B5EF4-FFF2-40B4-BE49-F238E27FC236}">
                <a16:creationId xmlns:a16="http://schemas.microsoft.com/office/drawing/2014/main" id="{99606063-9058-444A-95F1-31DDB8E47F51}"/>
              </a:ext>
            </a:extLst>
          </p:cNvPr>
          <p:cNvCxnSpPr>
            <a:cxnSpLocks/>
            <a:stCxn id="3" idx="3"/>
          </p:cNvCxnSpPr>
          <p:nvPr/>
        </p:nvCxnSpPr>
        <p:spPr bwMode="auto">
          <a:xfrm>
            <a:off x="4427984" y="4402272"/>
            <a:ext cx="2664296"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 name="Conector recto 6">
            <a:extLst>
              <a:ext uri="{FF2B5EF4-FFF2-40B4-BE49-F238E27FC236}">
                <a16:creationId xmlns:a16="http://schemas.microsoft.com/office/drawing/2014/main" id="{C549591D-BEB5-43B5-9C8C-396EC84437FE}"/>
              </a:ext>
            </a:extLst>
          </p:cNvPr>
          <p:cNvCxnSpPr>
            <a:cxnSpLocks/>
          </p:cNvCxnSpPr>
          <p:nvPr/>
        </p:nvCxnSpPr>
        <p:spPr bwMode="auto">
          <a:xfrm>
            <a:off x="4428231" y="5192032"/>
            <a:ext cx="2664049"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 name="Conector recto de flecha 10">
            <a:extLst>
              <a:ext uri="{FF2B5EF4-FFF2-40B4-BE49-F238E27FC236}">
                <a16:creationId xmlns:a16="http://schemas.microsoft.com/office/drawing/2014/main" id="{0F60919A-E6AA-4ED1-9C08-7E6144E09D26}"/>
              </a:ext>
            </a:extLst>
          </p:cNvPr>
          <p:cNvCxnSpPr/>
          <p:nvPr/>
        </p:nvCxnSpPr>
        <p:spPr bwMode="auto">
          <a:xfrm>
            <a:off x="5220072" y="4402272"/>
            <a:ext cx="0" cy="610904"/>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cxnSp>
        <p:nvCxnSpPr>
          <p:cNvPr id="12" name="Conector recto de flecha 11">
            <a:extLst>
              <a:ext uri="{FF2B5EF4-FFF2-40B4-BE49-F238E27FC236}">
                <a16:creationId xmlns:a16="http://schemas.microsoft.com/office/drawing/2014/main" id="{AAF03CEE-4BA3-4435-9934-7DB8FE442B06}"/>
              </a:ext>
            </a:extLst>
          </p:cNvPr>
          <p:cNvCxnSpPr>
            <a:cxnSpLocks/>
          </p:cNvCxnSpPr>
          <p:nvPr/>
        </p:nvCxnSpPr>
        <p:spPr bwMode="auto">
          <a:xfrm flipV="1">
            <a:off x="6588224" y="4581128"/>
            <a:ext cx="0" cy="610904"/>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sp>
        <p:nvSpPr>
          <p:cNvPr id="16" name="CuadroTexto 15">
            <a:extLst>
              <a:ext uri="{FF2B5EF4-FFF2-40B4-BE49-F238E27FC236}">
                <a16:creationId xmlns:a16="http://schemas.microsoft.com/office/drawing/2014/main" id="{A16C4FFF-58E4-4370-947E-4954DE0CF9D4}"/>
              </a:ext>
            </a:extLst>
          </p:cNvPr>
          <p:cNvSpPr txBox="1"/>
          <p:nvPr/>
        </p:nvSpPr>
        <p:spPr>
          <a:xfrm>
            <a:off x="4572000" y="4079399"/>
            <a:ext cx="1584176" cy="338554"/>
          </a:xfrm>
          <a:prstGeom prst="rect">
            <a:avLst/>
          </a:prstGeom>
          <a:noFill/>
        </p:spPr>
        <p:txBody>
          <a:bodyPr wrap="square" rtlCol="0">
            <a:spAutoFit/>
          </a:bodyPr>
          <a:lstStyle/>
          <a:p>
            <a:r>
              <a:rPr lang="es-CR" sz="1600" dirty="0"/>
              <a:t>Manufacturas</a:t>
            </a:r>
          </a:p>
        </p:txBody>
      </p:sp>
      <p:sp>
        <p:nvSpPr>
          <p:cNvPr id="17" name="CuadroTexto 16">
            <a:extLst>
              <a:ext uri="{FF2B5EF4-FFF2-40B4-BE49-F238E27FC236}">
                <a16:creationId xmlns:a16="http://schemas.microsoft.com/office/drawing/2014/main" id="{CC033CA9-25E0-461C-B225-C0995FF6DAFA}"/>
              </a:ext>
            </a:extLst>
          </p:cNvPr>
          <p:cNvSpPr txBox="1"/>
          <p:nvPr/>
        </p:nvSpPr>
        <p:spPr>
          <a:xfrm>
            <a:off x="6048164" y="4079398"/>
            <a:ext cx="1584176" cy="338554"/>
          </a:xfrm>
          <a:prstGeom prst="rect">
            <a:avLst/>
          </a:prstGeom>
          <a:noFill/>
        </p:spPr>
        <p:txBody>
          <a:bodyPr wrap="square" rtlCol="0">
            <a:spAutoFit/>
          </a:bodyPr>
          <a:lstStyle/>
          <a:p>
            <a:r>
              <a:rPr lang="es-CR" sz="1600" dirty="0"/>
              <a:t>Alimentos</a:t>
            </a:r>
          </a:p>
        </p:txBody>
      </p:sp>
      <p:sp>
        <p:nvSpPr>
          <p:cNvPr id="19" name="CuadroTexto 18">
            <a:extLst>
              <a:ext uri="{FF2B5EF4-FFF2-40B4-BE49-F238E27FC236}">
                <a16:creationId xmlns:a16="http://schemas.microsoft.com/office/drawing/2014/main" id="{E75332EE-64B2-415E-B48D-42F9B1461CE8}"/>
              </a:ext>
            </a:extLst>
          </p:cNvPr>
          <p:cNvSpPr txBox="1"/>
          <p:nvPr/>
        </p:nvSpPr>
        <p:spPr>
          <a:xfrm>
            <a:off x="2195736" y="5596778"/>
            <a:ext cx="5436604" cy="592470"/>
          </a:xfrm>
          <a:prstGeom prst="rect">
            <a:avLst/>
          </a:prstGeom>
          <a:noFill/>
        </p:spPr>
        <p:txBody>
          <a:bodyPr wrap="square" rtlCol="0">
            <a:spAutoFit/>
          </a:bodyPr>
          <a:lstStyle/>
          <a:p>
            <a:r>
              <a:rPr lang="es-CR" sz="1050" dirty="0"/>
              <a:t>Figura 6-6. EL COMERCIO EN UN MUNDO SIN RENDIMIENTO CRECIENTE </a:t>
            </a:r>
          </a:p>
          <a:p>
            <a:r>
              <a:rPr lang="es-CR" sz="1100" dirty="0"/>
              <a:t>En un mundo sin economías de escala habría un simple intercambio de manufacturas por alimentos.</a:t>
            </a:r>
          </a:p>
        </p:txBody>
      </p:sp>
      <p:sp>
        <p:nvSpPr>
          <p:cNvPr id="2" name="Marcador de número de diapositiva 1">
            <a:extLst>
              <a:ext uri="{FF2B5EF4-FFF2-40B4-BE49-F238E27FC236}">
                <a16:creationId xmlns:a16="http://schemas.microsoft.com/office/drawing/2014/main" id="{D870D77D-3B12-4C63-BBA1-30298F930C1F}"/>
              </a:ext>
            </a:extLst>
          </p:cNvPr>
          <p:cNvSpPr>
            <a:spLocks noGrp="1"/>
          </p:cNvSpPr>
          <p:nvPr>
            <p:ph type="sldNum" sz="quarter" idx="12"/>
          </p:nvPr>
        </p:nvSpPr>
        <p:spPr/>
        <p:txBody>
          <a:bodyPr/>
          <a:lstStyle/>
          <a:p>
            <a:pPr>
              <a:defRPr/>
            </a:pPr>
            <a:fld id="{43153F2E-E991-460E-9228-6021B3E3BCA5}" type="slidenum">
              <a:rPr lang="en-US" altLang="es-CR" smtClean="0"/>
              <a:pPr>
                <a:defRPr/>
              </a:pPr>
              <a:t>36</a:t>
            </a:fld>
            <a:endParaRPr lang="en-US" altLang="es-CR"/>
          </a:p>
        </p:txBody>
      </p:sp>
    </p:spTree>
    <p:extLst>
      <p:ext uri="{BB962C8B-B14F-4D97-AF65-F5344CB8AC3E}">
        <p14:creationId xmlns:p14="http://schemas.microsoft.com/office/powerpoint/2010/main" val="353264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C50EDB1F-1AA6-4268-93DA-92F6F077D37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42F21375-CBEF-4B8C-9085-B441A143B3F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47770741-4EF1-4034-8934-D53BB256150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1" presetClass="entr" presetSubtype="0" fill="hold" grpId="0" nodeType="withEffect">
                                  <p:stCondLst>
                                    <p:cond delay="0"/>
                                  </p:stCondLst>
                                  <p:childTnLst>
                                    <p:set>
                                      <p:cBhvr>
                                        <p:cTn id="22" dur="1" fill="hold">
                                          <p:stCondLst>
                                            <p:cond delay="0"/>
                                          </p:stCondLst>
                                        </p:cTn>
                                        <p:tgtEl>
                                          <p:spTgt spid="5">
                                            <p:graphicEl>
                                              <a:dgm id="{9F537D8D-F26D-4CF4-B3F1-971A2E1AB7E3}"/>
                                            </p:graphicEl>
                                          </p:spTgt>
                                        </p:tgtEl>
                                        <p:attrNameLst>
                                          <p:attrName>style.visibility</p:attrName>
                                        </p:attrNameLst>
                                      </p:cBhvr>
                                      <p:to>
                                        <p:strVal val="visible"/>
                                      </p:to>
                                    </p:set>
                                  </p:childTnLst>
                                </p:cTn>
                              </p:par>
                              <p:par>
                                <p:cTn id="23" presetID="2" presetClass="entr" presetSubtype="4"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3" grpId="0" animBg="1"/>
      <p:bldP spid="4" grpId="0" animBg="1"/>
      <p:bldP spid="16" grpId="0"/>
      <p:bldP spid="17" grpId="0"/>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a 11">
            <a:extLst>
              <a:ext uri="{FF2B5EF4-FFF2-40B4-BE49-F238E27FC236}">
                <a16:creationId xmlns:a16="http://schemas.microsoft.com/office/drawing/2014/main" id="{DAB7562B-3C97-4A66-A14B-4E62763942C9}"/>
              </a:ext>
            </a:extLst>
          </p:cNvPr>
          <p:cNvGraphicFramePr/>
          <p:nvPr/>
        </p:nvGraphicFramePr>
        <p:xfrm>
          <a:off x="995800" y="838502"/>
          <a:ext cx="7752663" cy="2864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a:extLst>
              <a:ext uri="{FF2B5EF4-FFF2-40B4-BE49-F238E27FC236}">
                <a16:creationId xmlns:a16="http://schemas.microsoft.com/office/drawing/2014/main" id="{A534FF9E-B489-41A5-8087-5FDA2CA391AD}"/>
              </a:ext>
            </a:extLst>
          </p:cNvPr>
          <p:cNvSpPr/>
          <p:nvPr/>
        </p:nvSpPr>
        <p:spPr bwMode="auto">
          <a:xfrm>
            <a:off x="1817694" y="3720522"/>
            <a:ext cx="2016224" cy="645745"/>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CR" sz="1600" b="0" i="0" u="none" strike="noStrike" cap="none" normalizeH="0" baseline="0" dirty="0">
                <a:ln>
                  <a:noFill/>
                </a:ln>
                <a:solidFill>
                  <a:schemeClr val="tx1"/>
                </a:solidFill>
                <a:effectLst/>
                <a:latin typeface="Times New Roman" pitchFamily="18" charset="0"/>
              </a:rPr>
              <a:t>Nuestro país</a:t>
            </a:r>
          </a:p>
          <a:p>
            <a:pPr marL="0" marR="0" indent="0" algn="l" defTabSz="914400" rtl="0" eaLnBrk="0" fontAlgn="base" latinLnBrk="0" hangingPunct="0">
              <a:lnSpc>
                <a:spcPct val="100000"/>
              </a:lnSpc>
              <a:spcBef>
                <a:spcPct val="0"/>
              </a:spcBef>
              <a:spcAft>
                <a:spcPct val="0"/>
              </a:spcAft>
              <a:buClrTx/>
              <a:buSzTx/>
              <a:buFontTx/>
              <a:buNone/>
              <a:tabLst/>
            </a:pPr>
            <a:r>
              <a:rPr lang="es-CR" sz="1600" dirty="0">
                <a:solidFill>
                  <a:schemeClr val="tx1"/>
                </a:solidFill>
                <a:latin typeface="Times New Roman" pitchFamily="18" charset="0"/>
              </a:rPr>
              <a:t>(capital abundante)</a:t>
            </a:r>
            <a:endParaRPr kumimoji="0" lang="es-CR" sz="1600" b="0" i="0" u="none" strike="noStrike" cap="none" normalizeH="0" baseline="0" dirty="0">
              <a:ln>
                <a:noFill/>
              </a:ln>
              <a:solidFill>
                <a:schemeClr val="tx1"/>
              </a:solidFill>
              <a:effectLst/>
              <a:latin typeface="Times New Roman" pitchFamily="18" charset="0"/>
            </a:endParaRPr>
          </a:p>
        </p:txBody>
      </p:sp>
      <p:sp>
        <p:nvSpPr>
          <p:cNvPr id="4" name="Rectángulo 3">
            <a:extLst>
              <a:ext uri="{FF2B5EF4-FFF2-40B4-BE49-F238E27FC236}">
                <a16:creationId xmlns:a16="http://schemas.microsoft.com/office/drawing/2014/main" id="{D1374141-7395-4878-8B64-7C2823E35BEE}"/>
              </a:ext>
            </a:extLst>
          </p:cNvPr>
          <p:cNvSpPr/>
          <p:nvPr/>
        </p:nvSpPr>
        <p:spPr bwMode="auto">
          <a:xfrm>
            <a:off x="2195736" y="4725144"/>
            <a:ext cx="2016224" cy="645745"/>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CR" sz="1600" b="0" i="0" u="none" strike="noStrike" cap="none" normalizeH="0" baseline="0" dirty="0">
                <a:ln>
                  <a:noFill/>
                </a:ln>
                <a:solidFill>
                  <a:schemeClr val="tx1"/>
                </a:solidFill>
                <a:effectLst/>
                <a:latin typeface="Times New Roman" pitchFamily="18" charset="0"/>
              </a:rPr>
              <a:t>Extranjero</a:t>
            </a:r>
          </a:p>
          <a:p>
            <a:pPr marL="0" marR="0" indent="0" algn="l" defTabSz="914400" rtl="0" eaLnBrk="0" fontAlgn="base" latinLnBrk="0" hangingPunct="0">
              <a:lnSpc>
                <a:spcPct val="100000"/>
              </a:lnSpc>
              <a:spcBef>
                <a:spcPct val="0"/>
              </a:spcBef>
              <a:spcAft>
                <a:spcPct val="0"/>
              </a:spcAft>
              <a:buClrTx/>
              <a:buSzTx/>
              <a:buFontTx/>
              <a:buNone/>
              <a:tabLst/>
            </a:pPr>
            <a:r>
              <a:rPr lang="es-CR" sz="1600" dirty="0">
                <a:solidFill>
                  <a:schemeClr val="tx1"/>
                </a:solidFill>
                <a:latin typeface="Times New Roman" pitchFamily="18" charset="0"/>
              </a:rPr>
              <a:t>(trabajo abundante)</a:t>
            </a:r>
            <a:endParaRPr kumimoji="0" lang="es-CR" sz="1600" b="0" i="0" u="none" strike="noStrike" cap="none" normalizeH="0" baseline="0" dirty="0">
              <a:ln>
                <a:noFill/>
              </a:ln>
              <a:solidFill>
                <a:schemeClr val="tx1"/>
              </a:solidFill>
              <a:effectLst/>
              <a:latin typeface="Times New Roman" pitchFamily="18" charset="0"/>
            </a:endParaRPr>
          </a:p>
        </p:txBody>
      </p:sp>
      <p:cxnSp>
        <p:nvCxnSpPr>
          <p:cNvPr id="5" name="Conector recto 4">
            <a:extLst>
              <a:ext uri="{FF2B5EF4-FFF2-40B4-BE49-F238E27FC236}">
                <a16:creationId xmlns:a16="http://schemas.microsoft.com/office/drawing/2014/main" id="{C76FB912-1BC9-4F58-8096-E03F714EF4C3}"/>
              </a:ext>
            </a:extLst>
          </p:cNvPr>
          <p:cNvCxnSpPr>
            <a:cxnSpLocks/>
          </p:cNvCxnSpPr>
          <p:nvPr/>
        </p:nvCxnSpPr>
        <p:spPr bwMode="auto">
          <a:xfrm>
            <a:off x="3838099" y="4007393"/>
            <a:ext cx="2664296"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 name="Conector recto 5">
            <a:extLst>
              <a:ext uri="{FF2B5EF4-FFF2-40B4-BE49-F238E27FC236}">
                <a16:creationId xmlns:a16="http://schemas.microsoft.com/office/drawing/2014/main" id="{B5165090-D804-48E7-B771-8CAC7B2FB051}"/>
              </a:ext>
            </a:extLst>
          </p:cNvPr>
          <p:cNvCxnSpPr>
            <a:cxnSpLocks/>
          </p:cNvCxnSpPr>
          <p:nvPr/>
        </p:nvCxnSpPr>
        <p:spPr bwMode="auto">
          <a:xfrm>
            <a:off x="4211960" y="5048016"/>
            <a:ext cx="2664049"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 name="Conector recto de flecha 6">
            <a:extLst>
              <a:ext uri="{FF2B5EF4-FFF2-40B4-BE49-F238E27FC236}">
                <a16:creationId xmlns:a16="http://schemas.microsoft.com/office/drawing/2014/main" id="{EAB554C3-A2B5-4514-8574-6FF9637545BA}"/>
              </a:ext>
            </a:extLst>
          </p:cNvPr>
          <p:cNvCxnSpPr>
            <a:cxnSpLocks/>
          </p:cNvCxnSpPr>
          <p:nvPr/>
        </p:nvCxnSpPr>
        <p:spPr bwMode="auto">
          <a:xfrm>
            <a:off x="4427984" y="4007393"/>
            <a:ext cx="0" cy="933775"/>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cxnSp>
        <p:nvCxnSpPr>
          <p:cNvPr id="8" name="Conector recto de flecha 7">
            <a:extLst>
              <a:ext uri="{FF2B5EF4-FFF2-40B4-BE49-F238E27FC236}">
                <a16:creationId xmlns:a16="http://schemas.microsoft.com/office/drawing/2014/main" id="{ED9CE02E-8CB9-4DA4-AECD-96CA439613C5}"/>
              </a:ext>
            </a:extLst>
          </p:cNvPr>
          <p:cNvCxnSpPr>
            <a:cxnSpLocks/>
          </p:cNvCxnSpPr>
          <p:nvPr/>
        </p:nvCxnSpPr>
        <p:spPr bwMode="auto">
          <a:xfrm flipV="1">
            <a:off x="4788024" y="4581128"/>
            <a:ext cx="0" cy="449468"/>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sp>
        <p:nvSpPr>
          <p:cNvPr id="10" name="CuadroTexto 9">
            <a:extLst>
              <a:ext uri="{FF2B5EF4-FFF2-40B4-BE49-F238E27FC236}">
                <a16:creationId xmlns:a16="http://schemas.microsoft.com/office/drawing/2014/main" id="{064BC799-30F7-4BD5-9360-A1A111F7D225}"/>
              </a:ext>
            </a:extLst>
          </p:cNvPr>
          <p:cNvSpPr txBox="1"/>
          <p:nvPr/>
        </p:nvSpPr>
        <p:spPr>
          <a:xfrm>
            <a:off x="3995936" y="3668839"/>
            <a:ext cx="1584176" cy="338554"/>
          </a:xfrm>
          <a:prstGeom prst="rect">
            <a:avLst/>
          </a:prstGeom>
          <a:noFill/>
        </p:spPr>
        <p:txBody>
          <a:bodyPr wrap="square" rtlCol="0">
            <a:spAutoFit/>
          </a:bodyPr>
          <a:lstStyle/>
          <a:p>
            <a:r>
              <a:rPr lang="es-CR" sz="1600" dirty="0"/>
              <a:t>Manufacturas</a:t>
            </a:r>
          </a:p>
        </p:txBody>
      </p:sp>
      <p:sp>
        <p:nvSpPr>
          <p:cNvPr id="11" name="CuadroTexto 10">
            <a:extLst>
              <a:ext uri="{FF2B5EF4-FFF2-40B4-BE49-F238E27FC236}">
                <a16:creationId xmlns:a16="http://schemas.microsoft.com/office/drawing/2014/main" id="{AFA7DD40-E36D-4214-A5C1-9AA1D57D1E74}"/>
              </a:ext>
            </a:extLst>
          </p:cNvPr>
          <p:cNvSpPr txBox="1"/>
          <p:nvPr/>
        </p:nvSpPr>
        <p:spPr>
          <a:xfrm>
            <a:off x="5580112" y="3673640"/>
            <a:ext cx="1584176" cy="338554"/>
          </a:xfrm>
          <a:prstGeom prst="rect">
            <a:avLst/>
          </a:prstGeom>
          <a:noFill/>
        </p:spPr>
        <p:txBody>
          <a:bodyPr wrap="square" rtlCol="0">
            <a:spAutoFit/>
          </a:bodyPr>
          <a:lstStyle/>
          <a:p>
            <a:r>
              <a:rPr lang="es-CR" sz="1600" dirty="0"/>
              <a:t>Alimentos</a:t>
            </a:r>
          </a:p>
        </p:txBody>
      </p:sp>
      <p:cxnSp>
        <p:nvCxnSpPr>
          <p:cNvPr id="14" name="Conector recto de flecha 13">
            <a:extLst>
              <a:ext uri="{FF2B5EF4-FFF2-40B4-BE49-F238E27FC236}">
                <a16:creationId xmlns:a16="http://schemas.microsoft.com/office/drawing/2014/main" id="{449FD472-188A-483B-890D-BE33B8A471AA}"/>
              </a:ext>
            </a:extLst>
          </p:cNvPr>
          <p:cNvCxnSpPr>
            <a:cxnSpLocks/>
          </p:cNvCxnSpPr>
          <p:nvPr/>
        </p:nvCxnSpPr>
        <p:spPr bwMode="auto">
          <a:xfrm flipV="1">
            <a:off x="6156176" y="4007393"/>
            <a:ext cx="0" cy="358874"/>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cxnSp>
        <p:nvCxnSpPr>
          <p:cNvPr id="16" name="Conector recto 15">
            <a:extLst>
              <a:ext uri="{FF2B5EF4-FFF2-40B4-BE49-F238E27FC236}">
                <a16:creationId xmlns:a16="http://schemas.microsoft.com/office/drawing/2014/main" id="{E8CEBE86-E93B-43B8-82C2-09D99B919CAC}"/>
              </a:ext>
            </a:extLst>
          </p:cNvPr>
          <p:cNvCxnSpPr/>
          <p:nvPr/>
        </p:nvCxnSpPr>
        <p:spPr bwMode="auto">
          <a:xfrm>
            <a:off x="4559602" y="4454264"/>
            <a:ext cx="36004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7" name="Conector recto 16">
            <a:extLst>
              <a:ext uri="{FF2B5EF4-FFF2-40B4-BE49-F238E27FC236}">
                <a16:creationId xmlns:a16="http://schemas.microsoft.com/office/drawing/2014/main" id="{28510731-BAD7-4500-88C9-7B2F4EFC86E2}"/>
              </a:ext>
            </a:extLst>
          </p:cNvPr>
          <p:cNvCxnSpPr/>
          <p:nvPr/>
        </p:nvCxnSpPr>
        <p:spPr bwMode="auto">
          <a:xfrm>
            <a:off x="4976428" y="4460793"/>
            <a:ext cx="36004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8" name="Conector recto 17">
            <a:extLst>
              <a:ext uri="{FF2B5EF4-FFF2-40B4-BE49-F238E27FC236}">
                <a16:creationId xmlns:a16="http://schemas.microsoft.com/office/drawing/2014/main" id="{DB520FCC-C32E-4EA4-9F35-A8CC02D0095A}"/>
              </a:ext>
            </a:extLst>
          </p:cNvPr>
          <p:cNvCxnSpPr/>
          <p:nvPr/>
        </p:nvCxnSpPr>
        <p:spPr bwMode="auto">
          <a:xfrm>
            <a:off x="5453996" y="4454264"/>
            <a:ext cx="36004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9" name="Conector recto 18">
            <a:extLst>
              <a:ext uri="{FF2B5EF4-FFF2-40B4-BE49-F238E27FC236}">
                <a16:creationId xmlns:a16="http://schemas.microsoft.com/office/drawing/2014/main" id="{24B283C3-160E-4819-8366-3440325C6A5B}"/>
              </a:ext>
            </a:extLst>
          </p:cNvPr>
          <p:cNvCxnSpPr/>
          <p:nvPr/>
        </p:nvCxnSpPr>
        <p:spPr bwMode="auto">
          <a:xfrm>
            <a:off x="5917272" y="4460793"/>
            <a:ext cx="36004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0" name="Conector recto 19">
            <a:extLst>
              <a:ext uri="{FF2B5EF4-FFF2-40B4-BE49-F238E27FC236}">
                <a16:creationId xmlns:a16="http://schemas.microsoft.com/office/drawing/2014/main" id="{9831EDE9-997F-4233-B364-3966DD7233FA}"/>
              </a:ext>
            </a:extLst>
          </p:cNvPr>
          <p:cNvCxnSpPr/>
          <p:nvPr/>
        </p:nvCxnSpPr>
        <p:spPr bwMode="auto">
          <a:xfrm>
            <a:off x="6322375" y="4460793"/>
            <a:ext cx="36004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22" name="CuadroTexto 21">
            <a:extLst>
              <a:ext uri="{FF2B5EF4-FFF2-40B4-BE49-F238E27FC236}">
                <a16:creationId xmlns:a16="http://schemas.microsoft.com/office/drawing/2014/main" id="{67DF3FF9-50BF-47A6-9303-4CBE7FE4ACDA}"/>
              </a:ext>
            </a:extLst>
          </p:cNvPr>
          <p:cNvSpPr txBox="1"/>
          <p:nvPr/>
        </p:nvSpPr>
        <p:spPr>
          <a:xfrm>
            <a:off x="6718419" y="3848205"/>
            <a:ext cx="2425581" cy="584775"/>
          </a:xfrm>
          <a:prstGeom prst="rect">
            <a:avLst/>
          </a:prstGeom>
          <a:noFill/>
        </p:spPr>
        <p:txBody>
          <a:bodyPr wrap="square" rtlCol="0">
            <a:spAutoFit/>
          </a:bodyPr>
          <a:lstStyle/>
          <a:p>
            <a:r>
              <a:rPr lang="es-CR" sz="1600" dirty="0">
                <a:solidFill>
                  <a:srgbClr val="00B050"/>
                </a:solidFill>
              </a:rPr>
              <a:t>Comercio                            Inter industrial</a:t>
            </a:r>
          </a:p>
        </p:txBody>
      </p:sp>
      <p:sp>
        <p:nvSpPr>
          <p:cNvPr id="23" name="CuadroTexto 22">
            <a:extLst>
              <a:ext uri="{FF2B5EF4-FFF2-40B4-BE49-F238E27FC236}">
                <a16:creationId xmlns:a16="http://schemas.microsoft.com/office/drawing/2014/main" id="{CA433A17-BBEF-4639-BC4E-E447816E65DC}"/>
              </a:ext>
            </a:extLst>
          </p:cNvPr>
          <p:cNvSpPr txBox="1"/>
          <p:nvPr/>
        </p:nvSpPr>
        <p:spPr>
          <a:xfrm>
            <a:off x="6716546" y="4409817"/>
            <a:ext cx="2425581" cy="584775"/>
          </a:xfrm>
          <a:prstGeom prst="rect">
            <a:avLst/>
          </a:prstGeom>
          <a:noFill/>
        </p:spPr>
        <p:txBody>
          <a:bodyPr wrap="square" rtlCol="0">
            <a:spAutoFit/>
          </a:bodyPr>
          <a:lstStyle/>
          <a:p>
            <a:r>
              <a:rPr lang="es-CR" sz="1600" dirty="0">
                <a:solidFill>
                  <a:srgbClr val="00B050"/>
                </a:solidFill>
              </a:rPr>
              <a:t>Comercio                            Intra industrial</a:t>
            </a:r>
          </a:p>
        </p:txBody>
      </p:sp>
      <p:sp>
        <p:nvSpPr>
          <p:cNvPr id="25" name="CuadroTexto 24">
            <a:extLst>
              <a:ext uri="{FF2B5EF4-FFF2-40B4-BE49-F238E27FC236}">
                <a16:creationId xmlns:a16="http://schemas.microsoft.com/office/drawing/2014/main" id="{0CB0B774-8311-4B02-84C3-047AEA2F9627}"/>
              </a:ext>
            </a:extLst>
          </p:cNvPr>
          <p:cNvSpPr txBox="1"/>
          <p:nvPr/>
        </p:nvSpPr>
        <p:spPr>
          <a:xfrm>
            <a:off x="1079909" y="5581814"/>
            <a:ext cx="7416229" cy="761747"/>
          </a:xfrm>
          <a:prstGeom prst="rect">
            <a:avLst/>
          </a:prstGeom>
          <a:noFill/>
        </p:spPr>
        <p:txBody>
          <a:bodyPr wrap="square" rtlCol="0">
            <a:spAutoFit/>
          </a:bodyPr>
          <a:lstStyle/>
          <a:p>
            <a:r>
              <a:rPr lang="es-CR" sz="1200" b="1" dirty="0"/>
              <a:t>Figura 6-7. </a:t>
            </a:r>
            <a:r>
              <a:rPr lang="es-CR" sz="1200" dirty="0"/>
              <a:t>El comercio con rendimientos crecientes y competencia monopolística </a:t>
            </a:r>
          </a:p>
          <a:p>
            <a:pPr algn="just"/>
            <a:r>
              <a:rPr lang="es-CR" sz="1050" dirty="0"/>
              <a:t>Si las manufacturas son una industria de competencia monopolística, nuestro país y el extranjero producirán productos diferenciados. Como consecuencia, incluso si nuestro país es exportador neto de bienes manufacturados, importará, además de exportar,  manufacturas, dando origen al comercio intraindustrial.</a:t>
            </a:r>
          </a:p>
        </p:txBody>
      </p:sp>
      <p:sp>
        <p:nvSpPr>
          <p:cNvPr id="2" name="Marcador de número de diapositiva 1">
            <a:extLst>
              <a:ext uri="{FF2B5EF4-FFF2-40B4-BE49-F238E27FC236}">
                <a16:creationId xmlns:a16="http://schemas.microsoft.com/office/drawing/2014/main" id="{994B3ADE-0621-448D-BF98-5926F2CCDC06}"/>
              </a:ext>
            </a:extLst>
          </p:cNvPr>
          <p:cNvSpPr>
            <a:spLocks noGrp="1"/>
          </p:cNvSpPr>
          <p:nvPr>
            <p:ph type="sldNum" sz="quarter" idx="12"/>
          </p:nvPr>
        </p:nvSpPr>
        <p:spPr/>
        <p:txBody>
          <a:bodyPr/>
          <a:lstStyle/>
          <a:p>
            <a:pPr>
              <a:defRPr/>
            </a:pPr>
            <a:fld id="{43153F2E-E991-460E-9228-6021B3E3BCA5}" type="slidenum">
              <a:rPr lang="en-US" altLang="es-CR" smtClean="0"/>
              <a:pPr>
                <a:defRPr/>
              </a:pPr>
              <a:t>37</a:t>
            </a:fld>
            <a:endParaRPr lang="en-US" altLang="es-CR"/>
          </a:p>
        </p:txBody>
      </p:sp>
    </p:spTree>
    <p:extLst>
      <p:ext uri="{BB962C8B-B14F-4D97-AF65-F5344CB8AC3E}">
        <p14:creationId xmlns:p14="http://schemas.microsoft.com/office/powerpoint/2010/main" val="164917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16" presetClass="entr" presetSubtype="21"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par>
                                <p:cTn id="35" presetID="16" presetClass="entr" presetSubtype="21"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par>
                                <p:cTn id="38" presetID="16" presetClass="entr" presetSubtype="21"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par>
                                <p:cTn id="41" presetID="16" presetClass="entr" presetSubtype="21"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par>
                                <p:cTn id="44" presetID="16" presetClass="entr" presetSubtype="21"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arn(inVertical)">
                                      <p:cBhvr>
                                        <p:cTn id="46" dur="500"/>
                                        <p:tgtEl>
                                          <p:spTgt spid="20"/>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barn(inVertical)">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2">
                                            <p:graphicEl>
                                              <a:dgm id="{D7B05F41-117A-4862-B60D-048C0DF84C0D}"/>
                                            </p:graphicEl>
                                          </p:spTgt>
                                        </p:tgtEl>
                                        <p:attrNameLst>
                                          <p:attrName>style.visibility</p:attrName>
                                        </p:attrNameLst>
                                      </p:cBhvr>
                                      <p:to>
                                        <p:strVal val="visible"/>
                                      </p:to>
                                    </p:set>
                                    <p:animEffect transition="in" filter="fade">
                                      <p:cBhvr>
                                        <p:cTn id="54" dur="1000"/>
                                        <p:tgtEl>
                                          <p:spTgt spid="12">
                                            <p:graphicEl>
                                              <a:dgm id="{D7B05F41-117A-4862-B60D-048C0DF84C0D}"/>
                                            </p:graphicEl>
                                          </p:spTgt>
                                        </p:tgtEl>
                                      </p:cBhvr>
                                    </p:animEffect>
                                    <p:anim calcmode="lin" valueType="num">
                                      <p:cBhvr>
                                        <p:cTn id="55" dur="1000" fill="hold"/>
                                        <p:tgtEl>
                                          <p:spTgt spid="12">
                                            <p:graphicEl>
                                              <a:dgm id="{D7B05F41-117A-4862-B60D-048C0DF84C0D}"/>
                                            </p:graphicEl>
                                          </p:spTgt>
                                        </p:tgtEl>
                                        <p:attrNameLst>
                                          <p:attrName>ppt_x</p:attrName>
                                        </p:attrNameLst>
                                      </p:cBhvr>
                                      <p:tavLst>
                                        <p:tav tm="0">
                                          <p:val>
                                            <p:strVal val="#ppt_x"/>
                                          </p:val>
                                        </p:tav>
                                        <p:tav tm="100000">
                                          <p:val>
                                            <p:strVal val="#ppt_x"/>
                                          </p:val>
                                        </p:tav>
                                      </p:tavLst>
                                    </p:anim>
                                    <p:anim calcmode="lin" valueType="num">
                                      <p:cBhvr>
                                        <p:cTn id="56" dur="1000" fill="hold"/>
                                        <p:tgtEl>
                                          <p:spTgt spid="12">
                                            <p:graphicEl>
                                              <a:dgm id="{D7B05F41-117A-4862-B60D-048C0DF84C0D}"/>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2">
                                            <p:graphicEl>
                                              <a:dgm id="{04F487E2-7B68-4866-B360-2E1389436CD0}"/>
                                            </p:graphicEl>
                                          </p:spTgt>
                                        </p:tgtEl>
                                        <p:attrNameLst>
                                          <p:attrName>style.visibility</p:attrName>
                                        </p:attrNameLst>
                                      </p:cBhvr>
                                      <p:to>
                                        <p:strVal val="visible"/>
                                      </p:to>
                                    </p:set>
                                    <p:animEffect transition="in" filter="fade">
                                      <p:cBhvr>
                                        <p:cTn id="61" dur="1000"/>
                                        <p:tgtEl>
                                          <p:spTgt spid="12">
                                            <p:graphicEl>
                                              <a:dgm id="{04F487E2-7B68-4866-B360-2E1389436CD0}"/>
                                            </p:graphicEl>
                                          </p:spTgt>
                                        </p:tgtEl>
                                      </p:cBhvr>
                                    </p:animEffect>
                                    <p:anim calcmode="lin" valueType="num">
                                      <p:cBhvr>
                                        <p:cTn id="62" dur="1000" fill="hold"/>
                                        <p:tgtEl>
                                          <p:spTgt spid="12">
                                            <p:graphicEl>
                                              <a:dgm id="{04F487E2-7B68-4866-B360-2E1389436CD0}"/>
                                            </p:graphicEl>
                                          </p:spTgt>
                                        </p:tgtEl>
                                        <p:attrNameLst>
                                          <p:attrName>ppt_x</p:attrName>
                                        </p:attrNameLst>
                                      </p:cBhvr>
                                      <p:tavLst>
                                        <p:tav tm="0">
                                          <p:val>
                                            <p:strVal val="#ppt_x"/>
                                          </p:val>
                                        </p:tav>
                                        <p:tav tm="100000">
                                          <p:val>
                                            <p:strVal val="#ppt_x"/>
                                          </p:val>
                                        </p:tav>
                                      </p:tavLst>
                                    </p:anim>
                                    <p:anim calcmode="lin" valueType="num">
                                      <p:cBhvr>
                                        <p:cTn id="63" dur="1000" fill="hold"/>
                                        <p:tgtEl>
                                          <p:spTgt spid="12">
                                            <p:graphicEl>
                                              <a:dgm id="{04F487E2-7B68-4866-B360-2E1389436CD0}"/>
                                            </p:graphic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2">
                                            <p:graphicEl>
                                              <a:dgm id="{E51CEF5C-0FAB-4831-860C-1F574E1AD1DD}"/>
                                            </p:graphicEl>
                                          </p:spTgt>
                                        </p:tgtEl>
                                        <p:attrNameLst>
                                          <p:attrName>style.visibility</p:attrName>
                                        </p:attrNameLst>
                                      </p:cBhvr>
                                      <p:to>
                                        <p:strVal val="visible"/>
                                      </p:to>
                                    </p:set>
                                    <p:animEffect transition="in" filter="fade">
                                      <p:cBhvr>
                                        <p:cTn id="66" dur="1000"/>
                                        <p:tgtEl>
                                          <p:spTgt spid="12">
                                            <p:graphicEl>
                                              <a:dgm id="{E51CEF5C-0FAB-4831-860C-1F574E1AD1DD}"/>
                                            </p:graphicEl>
                                          </p:spTgt>
                                        </p:tgtEl>
                                      </p:cBhvr>
                                    </p:animEffect>
                                    <p:anim calcmode="lin" valueType="num">
                                      <p:cBhvr>
                                        <p:cTn id="67" dur="1000" fill="hold"/>
                                        <p:tgtEl>
                                          <p:spTgt spid="12">
                                            <p:graphicEl>
                                              <a:dgm id="{E51CEF5C-0FAB-4831-860C-1F574E1AD1DD}"/>
                                            </p:graphicEl>
                                          </p:spTgt>
                                        </p:tgtEl>
                                        <p:attrNameLst>
                                          <p:attrName>ppt_x</p:attrName>
                                        </p:attrNameLst>
                                      </p:cBhvr>
                                      <p:tavLst>
                                        <p:tav tm="0">
                                          <p:val>
                                            <p:strVal val="#ppt_x"/>
                                          </p:val>
                                        </p:tav>
                                        <p:tav tm="100000">
                                          <p:val>
                                            <p:strVal val="#ppt_x"/>
                                          </p:val>
                                        </p:tav>
                                      </p:tavLst>
                                    </p:anim>
                                    <p:anim calcmode="lin" valueType="num">
                                      <p:cBhvr>
                                        <p:cTn id="68" dur="1000" fill="hold"/>
                                        <p:tgtEl>
                                          <p:spTgt spid="12">
                                            <p:graphicEl>
                                              <a:dgm id="{E51CEF5C-0FAB-4831-860C-1F574E1AD1DD}"/>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12">
                                            <p:graphicEl>
                                              <a:dgm id="{4167964A-CED2-44E5-B1C5-679F8E7ED0C1}"/>
                                            </p:graphicEl>
                                          </p:spTgt>
                                        </p:tgtEl>
                                        <p:attrNameLst>
                                          <p:attrName>style.visibility</p:attrName>
                                        </p:attrNameLst>
                                      </p:cBhvr>
                                      <p:to>
                                        <p:strVal val="visible"/>
                                      </p:to>
                                    </p:set>
                                    <p:animEffect transition="in" filter="fade">
                                      <p:cBhvr>
                                        <p:cTn id="73" dur="1000"/>
                                        <p:tgtEl>
                                          <p:spTgt spid="12">
                                            <p:graphicEl>
                                              <a:dgm id="{4167964A-CED2-44E5-B1C5-679F8E7ED0C1}"/>
                                            </p:graphicEl>
                                          </p:spTgt>
                                        </p:tgtEl>
                                      </p:cBhvr>
                                    </p:animEffect>
                                    <p:anim calcmode="lin" valueType="num">
                                      <p:cBhvr>
                                        <p:cTn id="74" dur="1000" fill="hold"/>
                                        <p:tgtEl>
                                          <p:spTgt spid="12">
                                            <p:graphicEl>
                                              <a:dgm id="{4167964A-CED2-44E5-B1C5-679F8E7ED0C1}"/>
                                            </p:graphicEl>
                                          </p:spTgt>
                                        </p:tgtEl>
                                        <p:attrNameLst>
                                          <p:attrName>ppt_x</p:attrName>
                                        </p:attrNameLst>
                                      </p:cBhvr>
                                      <p:tavLst>
                                        <p:tav tm="0">
                                          <p:val>
                                            <p:strVal val="#ppt_x"/>
                                          </p:val>
                                        </p:tav>
                                        <p:tav tm="100000">
                                          <p:val>
                                            <p:strVal val="#ppt_x"/>
                                          </p:val>
                                        </p:tav>
                                      </p:tavLst>
                                    </p:anim>
                                    <p:anim calcmode="lin" valueType="num">
                                      <p:cBhvr>
                                        <p:cTn id="75" dur="1000" fill="hold"/>
                                        <p:tgtEl>
                                          <p:spTgt spid="12">
                                            <p:graphicEl>
                                              <a:dgm id="{4167964A-CED2-44E5-B1C5-679F8E7ED0C1}"/>
                                            </p:graphicEl>
                                          </p:spTgt>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2">
                                            <p:graphicEl>
                                              <a:dgm id="{143B7021-69D4-4A08-8C42-63F88C564063}"/>
                                            </p:graphicEl>
                                          </p:spTgt>
                                        </p:tgtEl>
                                        <p:attrNameLst>
                                          <p:attrName>style.visibility</p:attrName>
                                        </p:attrNameLst>
                                      </p:cBhvr>
                                      <p:to>
                                        <p:strVal val="visible"/>
                                      </p:to>
                                    </p:set>
                                    <p:animEffect transition="in" filter="fade">
                                      <p:cBhvr>
                                        <p:cTn id="78" dur="1000"/>
                                        <p:tgtEl>
                                          <p:spTgt spid="12">
                                            <p:graphicEl>
                                              <a:dgm id="{143B7021-69D4-4A08-8C42-63F88C564063}"/>
                                            </p:graphicEl>
                                          </p:spTgt>
                                        </p:tgtEl>
                                      </p:cBhvr>
                                    </p:animEffect>
                                    <p:anim calcmode="lin" valueType="num">
                                      <p:cBhvr>
                                        <p:cTn id="79" dur="1000" fill="hold"/>
                                        <p:tgtEl>
                                          <p:spTgt spid="12">
                                            <p:graphicEl>
                                              <a:dgm id="{143B7021-69D4-4A08-8C42-63F88C564063}"/>
                                            </p:graphicEl>
                                          </p:spTgt>
                                        </p:tgtEl>
                                        <p:attrNameLst>
                                          <p:attrName>ppt_x</p:attrName>
                                        </p:attrNameLst>
                                      </p:cBhvr>
                                      <p:tavLst>
                                        <p:tav tm="0">
                                          <p:val>
                                            <p:strVal val="#ppt_x"/>
                                          </p:val>
                                        </p:tav>
                                        <p:tav tm="100000">
                                          <p:val>
                                            <p:strVal val="#ppt_x"/>
                                          </p:val>
                                        </p:tav>
                                      </p:tavLst>
                                    </p:anim>
                                    <p:anim calcmode="lin" valueType="num">
                                      <p:cBhvr>
                                        <p:cTn id="80" dur="1000" fill="hold"/>
                                        <p:tgtEl>
                                          <p:spTgt spid="12">
                                            <p:graphicEl>
                                              <a:dgm id="{143B7021-69D4-4A08-8C42-63F88C564063}"/>
                                            </p:graphic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12">
                                            <p:graphicEl>
                                              <a:dgm id="{036DB938-44AC-4E3B-B175-09D8D55DFD79}"/>
                                            </p:graphicEl>
                                          </p:spTgt>
                                        </p:tgtEl>
                                        <p:attrNameLst>
                                          <p:attrName>style.visibility</p:attrName>
                                        </p:attrNameLst>
                                      </p:cBhvr>
                                      <p:to>
                                        <p:strVal val="visible"/>
                                      </p:to>
                                    </p:set>
                                    <p:animEffect transition="in" filter="fade">
                                      <p:cBhvr>
                                        <p:cTn id="85" dur="1000"/>
                                        <p:tgtEl>
                                          <p:spTgt spid="12">
                                            <p:graphicEl>
                                              <a:dgm id="{036DB938-44AC-4E3B-B175-09D8D55DFD79}"/>
                                            </p:graphicEl>
                                          </p:spTgt>
                                        </p:tgtEl>
                                      </p:cBhvr>
                                    </p:animEffect>
                                    <p:anim calcmode="lin" valueType="num">
                                      <p:cBhvr>
                                        <p:cTn id="86" dur="1000" fill="hold"/>
                                        <p:tgtEl>
                                          <p:spTgt spid="12">
                                            <p:graphicEl>
                                              <a:dgm id="{036DB938-44AC-4E3B-B175-09D8D55DFD79}"/>
                                            </p:graphicEl>
                                          </p:spTgt>
                                        </p:tgtEl>
                                        <p:attrNameLst>
                                          <p:attrName>ppt_x</p:attrName>
                                        </p:attrNameLst>
                                      </p:cBhvr>
                                      <p:tavLst>
                                        <p:tav tm="0">
                                          <p:val>
                                            <p:strVal val="#ppt_x"/>
                                          </p:val>
                                        </p:tav>
                                        <p:tav tm="100000">
                                          <p:val>
                                            <p:strVal val="#ppt_x"/>
                                          </p:val>
                                        </p:tav>
                                      </p:tavLst>
                                    </p:anim>
                                    <p:anim calcmode="lin" valueType="num">
                                      <p:cBhvr>
                                        <p:cTn id="87" dur="1000" fill="hold"/>
                                        <p:tgtEl>
                                          <p:spTgt spid="12">
                                            <p:graphicEl>
                                              <a:dgm id="{036DB938-44AC-4E3B-B175-09D8D55DFD79}"/>
                                            </p:graphic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12">
                                            <p:graphicEl>
                                              <a:dgm id="{DEB73826-C305-4E0E-B1AC-C18C5F9A12EE}"/>
                                            </p:graphicEl>
                                          </p:spTgt>
                                        </p:tgtEl>
                                        <p:attrNameLst>
                                          <p:attrName>style.visibility</p:attrName>
                                        </p:attrNameLst>
                                      </p:cBhvr>
                                      <p:to>
                                        <p:strVal val="visible"/>
                                      </p:to>
                                    </p:set>
                                    <p:animEffect transition="in" filter="fade">
                                      <p:cBhvr>
                                        <p:cTn id="90" dur="1000"/>
                                        <p:tgtEl>
                                          <p:spTgt spid="12">
                                            <p:graphicEl>
                                              <a:dgm id="{DEB73826-C305-4E0E-B1AC-C18C5F9A12EE}"/>
                                            </p:graphicEl>
                                          </p:spTgt>
                                        </p:tgtEl>
                                      </p:cBhvr>
                                    </p:animEffect>
                                    <p:anim calcmode="lin" valueType="num">
                                      <p:cBhvr>
                                        <p:cTn id="91" dur="1000" fill="hold"/>
                                        <p:tgtEl>
                                          <p:spTgt spid="12">
                                            <p:graphicEl>
                                              <a:dgm id="{DEB73826-C305-4E0E-B1AC-C18C5F9A12EE}"/>
                                            </p:graphicEl>
                                          </p:spTgt>
                                        </p:tgtEl>
                                        <p:attrNameLst>
                                          <p:attrName>ppt_x</p:attrName>
                                        </p:attrNameLst>
                                      </p:cBhvr>
                                      <p:tavLst>
                                        <p:tav tm="0">
                                          <p:val>
                                            <p:strVal val="#ppt_x"/>
                                          </p:val>
                                        </p:tav>
                                        <p:tav tm="100000">
                                          <p:val>
                                            <p:strVal val="#ppt_x"/>
                                          </p:val>
                                        </p:tav>
                                      </p:tavLst>
                                    </p:anim>
                                    <p:anim calcmode="lin" valueType="num">
                                      <p:cBhvr>
                                        <p:cTn id="92" dur="1000" fill="hold"/>
                                        <p:tgtEl>
                                          <p:spTgt spid="12">
                                            <p:graphicEl>
                                              <a:dgm id="{DEB73826-C305-4E0E-B1AC-C18C5F9A12EE}"/>
                                            </p:graphic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12">
                                            <p:graphicEl>
                                              <a:dgm id="{56508889-C157-4231-A6B1-C00EA322D21A}"/>
                                            </p:graphicEl>
                                          </p:spTgt>
                                        </p:tgtEl>
                                        <p:attrNameLst>
                                          <p:attrName>style.visibility</p:attrName>
                                        </p:attrNameLst>
                                      </p:cBhvr>
                                      <p:to>
                                        <p:strVal val="visible"/>
                                      </p:to>
                                    </p:set>
                                    <p:animEffect transition="in" filter="fade">
                                      <p:cBhvr>
                                        <p:cTn id="97" dur="1000"/>
                                        <p:tgtEl>
                                          <p:spTgt spid="12">
                                            <p:graphicEl>
                                              <a:dgm id="{56508889-C157-4231-A6B1-C00EA322D21A}"/>
                                            </p:graphicEl>
                                          </p:spTgt>
                                        </p:tgtEl>
                                      </p:cBhvr>
                                    </p:animEffect>
                                    <p:anim calcmode="lin" valueType="num">
                                      <p:cBhvr>
                                        <p:cTn id="98" dur="1000" fill="hold"/>
                                        <p:tgtEl>
                                          <p:spTgt spid="12">
                                            <p:graphicEl>
                                              <a:dgm id="{56508889-C157-4231-A6B1-C00EA322D21A}"/>
                                            </p:graphicEl>
                                          </p:spTgt>
                                        </p:tgtEl>
                                        <p:attrNameLst>
                                          <p:attrName>ppt_x</p:attrName>
                                        </p:attrNameLst>
                                      </p:cBhvr>
                                      <p:tavLst>
                                        <p:tav tm="0">
                                          <p:val>
                                            <p:strVal val="#ppt_x"/>
                                          </p:val>
                                        </p:tav>
                                        <p:tav tm="100000">
                                          <p:val>
                                            <p:strVal val="#ppt_x"/>
                                          </p:val>
                                        </p:tav>
                                      </p:tavLst>
                                    </p:anim>
                                    <p:anim calcmode="lin" valueType="num">
                                      <p:cBhvr>
                                        <p:cTn id="99" dur="1000" fill="hold"/>
                                        <p:tgtEl>
                                          <p:spTgt spid="12">
                                            <p:graphicEl>
                                              <a:dgm id="{56508889-C157-4231-A6B1-C00EA322D21A}"/>
                                            </p:graphicEl>
                                          </p:spTgt>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12">
                                            <p:graphicEl>
                                              <a:dgm id="{F89ED1F1-46E3-45FB-9714-B11E36710692}"/>
                                            </p:graphicEl>
                                          </p:spTgt>
                                        </p:tgtEl>
                                        <p:attrNameLst>
                                          <p:attrName>style.visibility</p:attrName>
                                        </p:attrNameLst>
                                      </p:cBhvr>
                                      <p:to>
                                        <p:strVal val="visible"/>
                                      </p:to>
                                    </p:set>
                                    <p:animEffect transition="in" filter="fade">
                                      <p:cBhvr>
                                        <p:cTn id="102" dur="1000"/>
                                        <p:tgtEl>
                                          <p:spTgt spid="12">
                                            <p:graphicEl>
                                              <a:dgm id="{F89ED1F1-46E3-45FB-9714-B11E36710692}"/>
                                            </p:graphicEl>
                                          </p:spTgt>
                                        </p:tgtEl>
                                      </p:cBhvr>
                                    </p:animEffect>
                                    <p:anim calcmode="lin" valueType="num">
                                      <p:cBhvr>
                                        <p:cTn id="103" dur="1000" fill="hold"/>
                                        <p:tgtEl>
                                          <p:spTgt spid="12">
                                            <p:graphicEl>
                                              <a:dgm id="{F89ED1F1-46E3-45FB-9714-B11E36710692}"/>
                                            </p:graphicEl>
                                          </p:spTgt>
                                        </p:tgtEl>
                                        <p:attrNameLst>
                                          <p:attrName>ppt_x</p:attrName>
                                        </p:attrNameLst>
                                      </p:cBhvr>
                                      <p:tavLst>
                                        <p:tav tm="0">
                                          <p:val>
                                            <p:strVal val="#ppt_x"/>
                                          </p:val>
                                        </p:tav>
                                        <p:tav tm="100000">
                                          <p:val>
                                            <p:strVal val="#ppt_x"/>
                                          </p:val>
                                        </p:tav>
                                      </p:tavLst>
                                    </p:anim>
                                    <p:anim calcmode="lin" valueType="num">
                                      <p:cBhvr>
                                        <p:cTn id="104" dur="1000" fill="hold"/>
                                        <p:tgtEl>
                                          <p:spTgt spid="12">
                                            <p:graphicEl>
                                              <a:dgm id="{F89ED1F1-46E3-45FB-9714-B11E36710692}"/>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P spid="3" grpId="0" animBg="1"/>
      <p:bldP spid="4" grpId="0" animBg="1"/>
      <p:bldP spid="10" grpId="0"/>
      <p:bldP spid="11"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6404FA-6150-46C0-B30D-46770E325DB8}"/>
              </a:ext>
            </a:extLst>
          </p:cNvPr>
          <p:cNvSpPr>
            <a:spLocks noGrp="1"/>
          </p:cNvSpPr>
          <p:nvPr>
            <p:ph type="title"/>
          </p:nvPr>
        </p:nvSpPr>
        <p:spPr>
          <a:xfrm>
            <a:off x="107504" y="116632"/>
            <a:ext cx="7344816" cy="576064"/>
          </a:xfrm>
        </p:spPr>
        <p:txBody>
          <a:bodyPr/>
          <a:lstStyle/>
          <a:p>
            <a:pPr algn="ctr"/>
            <a:r>
              <a:rPr lang="es-ES" b="1" dirty="0">
                <a:effectLst/>
                <a:latin typeface="Times New Roman" panose="02020603050405020304" pitchFamily="18" charset="0"/>
                <a:ea typeface="Calibri" panose="020F0502020204030204" pitchFamily="34" charset="0"/>
                <a:cs typeface="Times New Roman" panose="02020603050405020304" pitchFamily="18" charset="0"/>
              </a:rPr>
              <a:t>Patrón de comercio</a:t>
            </a:r>
            <a:endParaRPr lang="es-CR" dirty="0">
              <a:latin typeface="Times New Roman" panose="02020603050405020304" pitchFamily="18" charset="0"/>
              <a:cs typeface="Times New Roman" panose="02020603050405020304" pitchFamily="18" charset="0"/>
            </a:endParaRPr>
          </a:p>
        </p:txBody>
      </p:sp>
      <p:graphicFrame>
        <p:nvGraphicFramePr>
          <p:cNvPr id="3" name="Diagrama 2">
            <a:extLst>
              <a:ext uri="{FF2B5EF4-FFF2-40B4-BE49-F238E27FC236}">
                <a16:creationId xmlns:a16="http://schemas.microsoft.com/office/drawing/2014/main" id="{2CFEC938-0DF4-4168-A289-3CC89A6D704F}"/>
              </a:ext>
            </a:extLst>
          </p:cNvPr>
          <p:cNvGraphicFramePr/>
          <p:nvPr/>
        </p:nvGraphicFramePr>
        <p:xfrm>
          <a:off x="467544" y="980728"/>
          <a:ext cx="8496944"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a:extLst>
              <a:ext uri="{FF2B5EF4-FFF2-40B4-BE49-F238E27FC236}">
                <a16:creationId xmlns:a16="http://schemas.microsoft.com/office/drawing/2014/main" id="{97E3DA6C-8574-467A-83CF-0F0676E3F14C}"/>
              </a:ext>
            </a:extLst>
          </p:cNvPr>
          <p:cNvSpPr>
            <a:spLocks noGrp="1"/>
          </p:cNvSpPr>
          <p:nvPr>
            <p:ph type="sldNum" sz="quarter" idx="12"/>
          </p:nvPr>
        </p:nvSpPr>
        <p:spPr/>
        <p:txBody>
          <a:bodyPr/>
          <a:lstStyle/>
          <a:p>
            <a:pPr>
              <a:defRPr/>
            </a:pPr>
            <a:fld id="{C0C87B52-7EF3-47BA-9BF8-2C6BCBDD057D}" type="slidenum">
              <a:rPr lang="en-US" altLang="es-CR" smtClean="0"/>
              <a:pPr>
                <a:defRPr/>
              </a:pPr>
              <a:t>38</a:t>
            </a:fld>
            <a:endParaRPr lang="en-US" altLang="es-CR"/>
          </a:p>
        </p:txBody>
      </p:sp>
    </p:spTree>
    <p:extLst>
      <p:ext uri="{BB962C8B-B14F-4D97-AF65-F5344CB8AC3E}">
        <p14:creationId xmlns:p14="http://schemas.microsoft.com/office/powerpoint/2010/main" val="333424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graphicEl>
                                              <a:dgm id="{68AC305A-F555-4AE3-914F-D6C1717A1409}"/>
                                            </p:graphicEl>
                                          </p:spTgt>
                                        </p:tgtEl>
                                        <p:attrNameLst>
                                          <p:attrName>style.visibility</p:attrName>
                                        </p:attrNameLst>
                                      </p:cBhvr>
                                      <p:to>
                                        <p:strVal val="visible"/>
                                      </p:to>
                                    </p:set>
                                    <p:animEffect transition="in" filter="barn(inVertical)">
                                      <p:cBhvr>
                                        <p:cTn id="7" dur="500"/>
                                        <p:tgtEl>
                                          <p:spTgt spid="3">
                                            <p:graphicEl>
                                              <a:dgm id="{68AC305A-F555-4AE3-914F-D6C1717A140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graphicEl>
                                              <a:dgm id="{A1D9D099-449F-46BA-8FBF-456348CAFA96}"/>
                                            </p:graphicEl>
                                          </p:spTgt>
                                        </p:tgtEl>
                                        <p:attrNameLst>
                                          <p:attrName>style.visibility</p:attrName>
                                        </p:attrNameLst>
                                      </p:cBhvr>
                                      <p:to>
                                        <p:strVal val="visible"/>
                                      </p:to>
                                    </p:set>
                                    <p:animEffect transition="in" filter="barn(inVertical)">
                                      <p:cBhvr>
                                        <p:cTn id="12" dur="500"/>
                                        <p:tgtEl>
                                          <p:spTgt spid="3">
                                            <p:graphicEl>
                                              <a:dgm id="{A1D9D099-449F-46BA-8FBF-456348CAFA9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graphicEl>
                                              <a:dgm id="{554D70D1-C5E0-4C21-A36F-5148D38B3808}"/>
                                            </p:graphicEl>
                                          </p:spTgt>
                                        </p:tgtEl>
                                        <p:attrNameLst>
                                          <p:attrName>style.visibility</p:attrName>
                                        </p:attrNameLst>
                                      </p:cBhvr>
                                      <p:to>
                                        <p:strVal val="visible"/>
                                      </p:to>
                                    </p:set>
                                    <p:animEffect transition="in" filter="barn(inVertical)">
                                      <p:cBhvr>
                                        <p:cTn id="17" dur="500"/>
                                        <p:tgtEl>
                                          <p:spTgt spid="3">
                                            <p:graphicEl>
                                              <a:dgm id="{554D70D1-C5E0-4C21-A36F-5148D38B380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upo 33">
            <a:extLst>
              <a:ext uri="{FF2B5EF4-FFF2-40B4-BE49-F238E27FC236}">
                <a16:creationId xmlns:a16="http://schemas.microsoft.com/office/drawing/2014/main" id="{E9BE62FB-4B81-44CB-B51D-506C23727937}"/>
              </a:ext>
            </a:extLst>
          </p:cNvPr>
          <p:cNvGrpSpPr/>
          <p:nvPr/>
        </p:nvGrpSpPr>
        <p:grpSpPr>
          <a:xfrm>
            <a:off x="611560" y="836712"/>
            <a:ext cx="8222524" cy="5463507"/>
            <a:chOff x="881245" y="877280"/>
            <a:chExt cx="8007375" cy="4571486"/>
          </a:xfrm>
        </p:grpSpPr>
        <p:sp>
          <p:nvSpPr>
            <p:cNvPr id="35" name="Rectángulo 34">
              <a:extLst>
                <a:ext uri="{FF2B5EF4-FFF2-40B4-BE49-F238E27FC236}">
                  <a16:creationId xmlns:a16="http://schemas.microsoft.com/office/drawing/2014/main" id="{451BC3D3-9205-47FD-9F2C-D6D57D3B495A}"/>
                </a:ext>
              </a:extLst>
            </p:cNvPr>
            <p:cNvSpPr/>
            <p:nvPr/>
          </p:nvSpPr>
          <p:spPr>
            <a:xfrm>
              <a:off x="885634" y="1631935"/>
              <a:ext cx="3829508" cy="450530"/>
            </a:xfrm>
            <a:prstGeom prst="rect">
              <a:avLst/>
            </a:prstGeom>
            <a:solidFill>
              <a:srgbClr val="58C4E2">
                <a:alpha val="49804"/>
              </a:srgbClr>
            </a:solidFill>
            <a:ln>
              <a:solidFill>
                <a:schemeClr val="bg2">
                  <a:lumMod val="40000"/>
                  <a:lumOff val="60000"/>
                </a:schemeClr>
              </a:solidFill>
            </a:ln>
          </p:spPr>
          <p:style>
            <a:lnRef idx="0">
              <a:scrgbClr r="0" g="0" b="0"/>
            </a:lnRef>
            <a:fillRef idx="0">
              <a:scrgbClr r="0" g="0" b="0"/>
            </a:fillRef>
            <a:effectRef idx="0">
              <a:scrgbClr r="0" g="0" b="0"/>
            </a:effectRef>
            <a:fontRef idx="minor">
              <a:schemeClr val="lt1"/>
            </a:fontRef>
          </p:style>
          <p:txBody>
            <a:bodyPr/>
            <a:lstStyle/>
            <a:p>
              <a:endParaRPr lang="es-CR" dirty="0"/>
            </a:p>
          </p:txBody>
        </p:sp>
        <p:sp>
          <p:nvSpPr>
            <p:cNvPr id="36" name="Rectángulo 35">
              <a:extLst>
                <a:ext uri="{FF2B5EF4-FFF2-40B4-BE49-F238E27FC236}">
                  <a16:creationId xmlns:a16="http://schemas.microsoft.com/office/drawing/2014/main" id="{7728B1EF-01CD-4AB4-B0C2-FD8B0898E2E1}"/>
                </a:ext>
              </a:extLst>
            </p:cNvPr>
            <p:cNvSpPr/>
            <p:nvPr/>
          </p:nvSpPr>
          <p:spPr>
            <a:xfrm>
              <a:off x="885634" y="1801136"/>
              <a:ext cx="281329" cy="281329"/>
            </a:xfrm>
            <a:prstGeom prst="rect">
              <a:avLst/>
            </a:prstGeom>
            <a:ln>
              <a:solidFill>
                <a:schemeClr val="bg2">
                  <a:lumMod val="40000"/>
                  <a:lumOff val="6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7" name="Forma libre: forma 36">
              <a:extLst>
                <a:ext uri="{FF2B5EF4-FFF2-40B4-BE49-F238E27FC236}">
                  <a16:creationId xmlns:a16="http://schemas.microsoft.com/office/drawing/2014/main" id="{486802CF-22BD-4D38-8B30-A4DF9FEB75B9}"/>
                </a:ext>
              </a:extLst>
            </p:cNvPr>
            <p:cNvSpPr/>
            <p:nvPr/>
          </p:nvSpPr>
          <p:spPr>
            <a:xfrm>
              <a:off x="894501" y="877280"/>
              <a:ext cx="3829508" cy="809342"/>
            </a:xfrm>
            <a:custGeom>
              <a:avLst/>
              <a:gdLst>
                <a:gd name="connsiteX0" fmla="*/ 0 w 3829508"/>
                <a:gd name="connsiteY0" fmla="*/ 0 h 809342"/>
                <a:gd name="connsiteX1" fmla="*/ 3829508 w 3829508"/>
                <a:gd name="connsiteY1" fmla="*/ 0 h 809342"/>
                <a:gd name="connsiteX2" fmla="*/ 3829508 w 3829508"/>
                <a:gd name="connsiteY2" fmla="*/ 809342 h 809342"/>
                <a:gd name="connsiteX3" fmla="*/ 0 w 3829508"/>
                <a:gd name="connsiteY3" fmla="*/ 809342 h 809342"/>
                <a:gd name="connsiteX4" fmla="*/ 0 w 3829508"/>
                <a:gd name="connsiteY4" fmla="*/ 0 h 809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9508" h="809342">
                  <a:moveTo>
                    <a:pt x="0" y="0"/>
                  </a:moveTo>
                  <a:lnTo>
                    <a:pt x="3829508" y="0"/>
                  </a:lnTo>
                  <a:lnTo>
                    <a:pt x="3829508" y="809342"/>
                  </a:lnTo>
                  <a:lnTo>
                    <a:pt x="0" y="809342"/>
                  </a:lnTo>
                  <a:lnTo>
                    <a:pt x="0" y="0"/>
                  </a:lnTo>
                  <a:close/>
                </a:path>
              </a:pathLst>
            </a:custGeom>
            <a:ln/>
          </p:spPr>
          <p:style>
            <a:lnRef idx="2">
              <a:schemeClr val="accent1"/>
            </a:lnRef>
            <a:fillRef idx="1">
              <a:schemeClr val="lt1"/>
            </a:fillRef>
            <a:effectRef idx="0">
              <a:schemeClr val="accent1"/>
            </a:effectRef>
            <a:fontRef idx="minor">
              <a:schemeClr val="dk1"/>
            </a:fontRef>
          </p:style>
          <p:txBody>
            <a:bodyPr spcFirstLastPara="0" vert="horz" wrap="square" lIns="32385" tIns="21590" rIns="32385" bIns="21590" numCol="1" spcCol="1270" anchor="ctr" anchorCtr="0">
              <a:noAutofit/>
            </a:bodyPr>
            <a:lstStyle/>
            <a:p>
              <a:pPr marL="0" lvl="0" indent="0" algn="l" defTabSz="755650">
                <a:lnSpc>
                  <a:spcPct val="90000"/>
                </a:lnSpc>
                <a:spcBef>
                  <a:spcPct val="0"/>
                </a:spcBef>
                <a:spcAft>
                  <a:spcPct val="35000"/>
                </a:spcAft>
                <a:buNone/>
              </a:pPr>
              <a:r>
                <a:rPr lang="es-ES" sz="1700" kern="1200" dirty="0"/>
                <a:t>El patrón de comercio intraindustrial es en sí mismo impredecible.</a:t>
              </a:r>
              <a:endParaRPr lang="es-CR" sz="1700" kern="1200" dirty="0"/>
            </a:p>
          </p:txBody>
        </p:sp>
        <p:sp>
          <p:nvSpPr>
            <p:cNvPr id="38" name="Rectángulo 37">
              <a:extLst>
                <a:ext uri="{FF2B5EF4-FFF2-40B4-BE49-F238E27FC236}">
                  <a16:creationId xmlns:a16="http://schemas.microsoft.com/office/drawing/2014/main" id="{213F5ED7-F6A5-4128-BA8C-2F3F3BCDA9C5}"/>
                </a:ext>
              </a:extLst>
            </p:cNvPr>
            <p:cNvSpPr/>
            <p:nvPr/>
          </p:nvSpPr>
          <p:spPr>
            <a:xfrm>
              <a:off x="881245" y="2652254"/>
              <a:ext cx="281322" cy="281322"/>
            </a:xfrm>
            <a:prstGeom prst="rect">
              <a:avLst/>
            </a:prstGeom>
            <a:ln>
              <a:solidFill>
                <a:schemeClr val="bg2">
                  <a:lumMod val="40000"/>
                  <a:lumOff val="6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0" name="Rectángulo 39">
              <a:extLst>
                <a:ext uri="{FF2B5EF4-FFF2-40B4-BE49-F238E27FC236}">
                  <a16:creationId xmlns:a16="http://schemas.microsoft.com/office/drawing/2014/main" id="{E45A0B71-0EE2-4A4B-BD5D-42D49E69F79B}"/>
                </a:ext>
              </a:extLst>
            </p:cNvPr>
            <p:cNvSpPr/>
            <p:nvPr/>
          </p:nvSpPr>
          <p:spPr>
            <a:xfrm>
              <a:off x="894501" y="3167357"/>
              <a:ext cx="281322" cy="281322"/>
            </a:xfrm>
            <a:prstGeom prst="rect">
              <a:avLst/>
            </a:prstGeom>
            <a:ln>
              <a:solidFill>
                <a:schemeClr val="bg2">
                  <a:lumMod val="40000"/>
                  <a:lumOff val="6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1" name="Forma libre: forma 40">
              <a:extLst>
                <a:ext uri="{FF2B5EF4-FFF2-40B4-BE49-F238E27FC236}">
                  <a16:creationId xmlns:a16="http://schemas.microsoft.com/office/drawing/2014/main" id="{0A943771-3997-4928-B4A6-3EE7DD381582}"/>
                </a:ext>
              </a:extLst>
            </p:cNvPr>
            <p:cNvSpPr/>
            <p:nvPr/>
          </p:nvSpPr>
          <p:spPr>
            <a:xfrm>
              <a:off x="1021906" y="2199048"/>
              <a:ext cx="3505366" cy="1626627"/>
            </a:xfrm>
            <a:custGeom>
              <a:avLst/>
              <a:gdLst>
                <a:gd name="connsiteX0" fmla="*/ 0 w 3561443"/>
                <a:gd name="connsiteY0" fmla="*/ 0 h 655763"/>
                <a:gd name="connsiteX1" fmla="*/ 3561443 w 3561443"/>
                <a:gd name="connsiteY1" fmla="*/ 0 h 655763"/>
                <a:gd name="connsiteX2" fmla="*/ 3561443 w 3561443"/>
                <a:gd name="connsiteY2" fmla="*/ 655763 h 655763"/>
                <a:gd name="connsiteX3" fmla="*/ 0 w 3561443"/>
                <a:gd name="connsiteY3" fmla="*/ 655763 h 655763"/>
                <a:gd name="connsiteX4" fmla="*/ 0 w 3561443"/>
                <a:gd name="connsiteY4" fmla="*/ 0 h 655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1443" h="655763">
                  <a:moveTo>
                    <a:pt x="0" y="0"/>
                  </a:moveTo>
                  <a:lnTo>
                    <a:pt x="3561443" y="0"/>
                  </a:lnTo>
                  <a:lnTo>
                    <a:pt x="3561443" y="655763"/>
                  </a:lnTo>
                  <a:lnTo>
                    <a:pt x="0" y="655763"/>
                  </a:lnTo>
                  <a:lnTo>
                    <a:pt x="0" y="0"/>
                  </a:lnTo>
                  <a:close/>
                </a:path>
              </a:pathLst>
            </a:custGeom>
            <a:ln>
              <a:solidFill>
                <a:schemeClr val="bg2">
                  <a:lumMod val="40000"/>
                  <a:lumOff val="60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ctr" anchorCtr="0">
              <a:noAutofit/>
            </a:bodyPr>
            <a:lstStyle/>
            <a:p>
              <a:pPr marL="0" lvl="0" indent="0" algn="l" defTabSz="311150">
                <a:lnSpc>
                  <a:spcPct val="90000"/>
                </a:lnSpc>
                <a:spcBef>
                  <a:spcPct val="0"/>
                </a:spcBef>
                <a:spcAft>
                  <a:spcPct val="35000"/>
                </a:spcAft>
                <a:buNone/>
              </a:pPr>
              <a:r>
                <a:rPr lang="es-ES" sz="1400" kern="1200" dirty="0"/>
                <a:t>Los países producirán diferentes productos.</a:t>
              </a:r>
              <a:br>
                <a:rPr lang="es-CR" sz="1400" kern="1200" dirty="0"/>
              </a:br>
              <a:r>
                <a:rPr lang="es-CR" sz="1400" kern="1200" dirty="0"/>
                <a:t>L</a:t>
              </a:r>
              <a:r>
                <a:rPr lang="es-ES" sz="1400" kern="1200" dirty="0"/>
                <a:t>a historia y las casualidades determinan los detalles del patrón de comercio,</a:t>
              </a:r>
            </a:p>
            <a:p>
              <a:pPr marL="0" lvl="0" indent="0" algn="l" defTabSz="311150">
                <a:lnSpc>
                  <a:spcPct val="90000"/>
                </a:lnSpc>
                <a:spcBef>
                  <a:spcPct val="0"/>
                </a:spcBef>
                <a:spcAft>
                  <a:spcPct val="35000"/>
                </a:spcAft>
                <a:buNone/>
              </a:pPr>
              <a:r>
                <a:rPr lang="es-ES" sz="1400" kern="1200" dirty="0"/>
                <a:t> El componente impredecible del patrón de</a:t>
              </a:r>
            </a:p>
            <a:p>
              <a:pPr marL="0" lvl="0" indent="0" algn="l" defTabSz="311150">
                <a:lnSpc>
                  <a:spcPct val="90000"/>
                </a:lnSpc>
                <a:spcBef>
                  <a:spcPct val="0"/>
                </a:spcBef>
                <a:spcAft>
                  <a:spcPct val="35000"/>
                </a:spcAft>
                <a:buNone/>
              </a:pPr>
              <a:r>
                <a:rPr lang="es-ES" sz="1400" kern="1200" dirty="0"/>
                <a:t>comercio es una característica inevitable de un mundo en el que las economías de escala son importantes. </a:t>
              </a:r>
              <a:endParaRPr lang="es-CR" sz="1400" kern="1200" dirty="0"/>
            </a:p>
          </p:txBody>
        </p:sp>
        <p:sp>
          <p:nvSpPr>
            <p:cNvPr id="42" name="Rectángulo 41">
              <a:extLst>
                <a:ext uri="{FF2B5EF4-FFF2-40B4-BE49-F238E27FC236}">
                  <a16:creationId xmlns:a16="http://schemas.microsoft.com/office/drawing/2014/main" id="{F6EA7D50-31AB-4C48-B897-612871BD4004}"/>
                </a:ext>
              </a:extLst>
            </p:cNvPr>
            <p:cNvSpPr/>
            <p:nvPr/>
          </p:nvSpPr>
          <p:spPr>
            <a:xfrm>
              <a:off x="907758" y="4088518"/>
              <a:ext cx="281322" cy="281322"/>
            </a:xfrm>
            <a:prstGeom prst="rect">
              <a:avLst/>
            </a:prstGeom>
            <a:ln>
              <a:solidFill>
                <a:schemeClr val="bg2">
                  <a:lumMod val="40000"/>
                  <a:lumOff val="6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3" name="Forma libre: forma 42">
              <a:extLst>
                <a:ext uri="{FF2B5EF4-FFF2-40B4-BE49-F238E27FC236}">
                  <a16:creationId xmlns:a16="http://schemas.microsoft.com/office/drawing/2014/main" id="{1A661B8C-6FD2-470D-A6A2-92C18809CE1B}"/>
                </a:ext>
              </a:extLst>
            </p:cNvPr>
            <p:cNvSpPr/>
            <p:nvPr/>
          </p:nvSpPr>
          <p:spPr>
            <a:xfrm>
              <a:off x="1175824" y="4010455"/>
              <a:ext cx="3613868" cy="546605"/>
            </a:xfrm>
            <a:custGeom>
              <a:avLst/>
              <a:gdLst>
                <a:gd name="connsiteX0" fmla="*/ 0 w 3561443"/>
                <a:gd name="connsiteY0" fmla="*/ 0 h 655763"/>
                <a:gd name="connsiteX1" fmla="*/ 3561443 w 3561443"/>
                <a:gd name="connsiteY1" fmla="*/ 0 h 655763"/>
                <a:gd name="connsiteX2" fmla="*/ 3561443 w 3561443"/>
                <a:gd name="connsiteY2" fmla="*/ 655763 h 655763"/>
                <a:gd name="connsiteX3" fmla="*/ 0 w 3561443"/>
                <a:gd name="connsiteY3" fmla="*/ 655763 h 655763"/>
                <a:gd name="connsiteX4" fmla="*/ 0 w 3561443"/>
                <a:gd name="connsiteY4" fmla="*/ 0 h 655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1443" h="655763">
                  <a:moveTo>
                    <a:pt x="0" y="0"/>
                  </a:moveTo>
                  <a:lnTo>
                    <a:pt x="3561443" y="0"/>
                  </a:lnTo>
                  <a:lnTo>
                    <a:pt x="3561443" y="655763"/>
                  </a:lnTo>
                  <a:lnTo>
                    <a:pt x="0" y="655763"/>
                  </a:lnTo>
                  <a:lnTo>
                    <a:pt x="0" y="0"/>
                  </a:lnTo>
                  <a:close/>
                </a:path>
              </a:pathLst>
            </a:custGeom>
            <a:ln>
              <a:solidFill>
                <a:schemeClr val="bg2">
                  <a:lumMod val="40000"/>
                  <a:lumOff val="60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ctr" anchorCtr="0">
              <a:noAutofit/>
            </a:bodyPr>
            <a:lstStyle/>
            <a:p>
              <a:pPr marL="0" lvl="0" indent="0" algn="l" defTabSz="311150">
                <a:lnSpc>
                  <a:spcPct val="90000"/>
                </a:lnSpc>
                <a:spcBef>
                  <a:spcPct val="0"/>
                </a:spcBef>
                <a:spcAft>
                  <a:spcPct val="35000"/>
                </a:spcAft>
                <a:buNone/>
              </a:pPr>
              <a:r>
                <a:rPr lang="es-ES" sz="1400" kern="1200" dirty="0"/>
                <a:t>Obsérvese, sin embargo, que esta predictibilidad no es total. </a:t>
              </a:r>
              <a:endParaRPr lang="es-CR" sz="1400" kern="1200" dirty="0"/>
            </a:p>
          </p:txBody>
        </p:sp>
        <p:sp>
          <p:nvSpPr>
            <p:cNvPr id="44" name="Rectángulo 43">
              <a:extLst>
                <a:ext uri="{FF2B5EF4-FFF2-40B4-BE49-F238E27FC236}">
                  <a16:creationId xmlns:a16="http://schemas.microsoft.com/office/drawing/2014/main" id="{EB1D89F8-82FC-4C86-812B-411C895FDDE6}"/>
                </a:ext>
              </a:extLst>
            </p:cNvPr>
            <p:cNvSpPr/>
            <p:nvPr/>
          </p:nvSpPr>
          <p:spPr>
            <a:xfrm>
              <a:off x="907758" y="4788752"/>
              <a:ext cx="281322" cy="281322"/>
            </a:xfrm>
            <a:prstGeom prst="rect">
              <a:avLst/>
            </a:prstGeom>
            <a:ln>
              <a:solidFill>
                <a:schemeClr val="bg2">
                  <a:lumMod val="40000"/>
                  <a:lumOff val="6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5" name="Forma libre: forma 44">
              <a:extLst>
                <a:ext uri="{FF2B5EF4-FFF2-40B4-BE49-F238E27FC236}">
                  <a16:creationId xmlns:a16="http://schemas.microsoft.com/office/drawing/2014/main" id="{11EB6DE8-6047-4D32-BA4D-061904617136}"/>
                </a:ext>
              </a:extLst>
            </p:cNvPr>
            <p:cNvSpPr/>
            <p:nvPr/>
          </p:nvSpPr>
          <p:spPr>
            <a:xfrm>
              <a:off x="1089736" y="4635123"/>
              <a:ext cx="3648321" cy="813643"/>
            </a:xfrm>
            <a:custGeom>
              <a:avLst/>
              <a:gdLst>
                <a:gd name="connsiteX0" fmla="*/ 0 w 3561443"/>
                <a:gd name="connsiteY0" fmla="*/ 0 h 655763"/>
                <a:gd name="connsiteX1" fmla="*/ 3561443 w 3561443"/>
                <a:gd name="connsiteY1" fmla="*/ 0 h 655763"/>
                <a:gd name="connsiteX2" fmla="*/ 3561443 w 3561443"/>
                <a:gd name="connsiteY2" fmla="*/ 655763 h 655763"/>
                <a:gd name="connsiteX3" fmla="*/ 0 w 3561443"/>
                <a:gd name="connsiteY3" fmla="*/ 655763 h 655763"/>
                <a:gd name="connsiteX4" fmla="*/ 0 w 3561443"/>
                <a:gd name="connsiteY4" fmla="*/ 0 h 655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1443" h="655763">
                  <a:moveTo>
                    <a:pt x="0" y="0"/>
                  </a:moveTo>
                  <a:lnTo>
                    <a:pt x="3561443" y="0"/>
                  </a:lnTo>
                  <a:lnTo>
                    <a:pt x="3561443" y="655763"/>
                  </a:lnTo>
                  <a:lnTo>
                    <a:pt x="0" y="655763"/>
                  </a:lnTo>
                  <a:lnTo>
                    <a:pt x="0" y="0"/>
                  </a:lnTo>
                  <a:close/>
                </a:path>
              </a:pathLst>
            </a:custGeom>
            <a:ln>
              <a:solidFill>
                <a:schemeClr val="bg2">
                  <a:lumMod val="40000"/>
                  <a:lumOff val="60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ctr" anchorCtr="0">
              <a:noAutofit/>
            </a:bodyPr>
            <a:lstStyle/>
            <a:p>
              <a:pPr marL="0" lvl="0" indent="0" algn="l" defTabSz="311150">
                <a:lnSpc>
                  <a:spcPct val="90000"/>
                </a:lnSpc>
                <a:spcBef>
                  <a:spcPct val="0"/>
                </a:spcBef>
                <a:spcAft>
                  <a:spcPct val="35000"/>
                </a:spcAft>
                <a:buNone/>
              </a:pPr>
              <a:r>
                <a:rPr lang="es-ES" sz="1400" kern="1200" dirty="0"/>
                <a:t>El patrón de comercio Interindustrial entre las manufacturas y los alimentos está determinado por los diferentes subyacentes entre países. </a:t>
              </a:r>
              <a:endParaRPr lang="es-CR" sz="1400" kern="1200" dirty="0"/>
            </a:p>
          </p:txBody>
        </p:sp>
        <p:sp>
          <p:nvSpPr>
            <p:cNvPr id="46" name="Rectángulo 45">
              <a:extLst>
                <a:ext uri="{FF2B5EF4-FFF2-40B4-BE49-F238E27FC236}">
                  <a16:creationId xmlns:a16="http://schemas.microsoft.com/office/drawing/2014/main" id="{D6FF6FC1-DB12-48BE-B71F-F774233DCCE7}"/>
                </a:ext>
              </a:extLst>
            </p:cNvPr>
            <p:cNvSpPr/>
            <p:nvPr/>
          </p:nvSpPr>
          <p:spPr>
            <a:xfrm>
              <a:off x="4915485" y="1686622"/>
              <a:ext cx="3829508" cy="450530"/>
            </a:xfrm>
            <a:prstGeom prst="rect">
              <a:avLst/>
            </a:prstGeom>
            <a:solidFill>
              <a:srgbClr val="58C4E2">
                <a:alpha val="49804"/>
              </a:srgbClr>
            </a:solidFill>
            <a:ln>
              <a:solidFill>
                <a:schemeClr val="bg2">
                  <a:lumMod val="40000"/>
                  <a:lumOff val="60000"/>
                </a:schemeClr>
              </a:solidFill>
            </a:ln>
          </p:spPr>
          <p:style>
            <a:lnRef idx="1">
              <a:schemeClr val="accent5"/>
            </a:lnRef>
            <a:fillRef idx="3">
              <a:schemeClr val="accent5"/>
            </a:fillRef>
            <a:effectRef idx="2">
              <a:schemeClr val="accent5"/>
            </a:effectRef>
            <a:fontRef idx="minor">
              <a:schemeClr val="lt1"/>
            </a:fontRef>
          </p:style>
        </p:sp>
        <p:sp>
          <p:nvSpPr>
            <p:cNvPr id="47" name="Rectángulo 46">
              <a:extLst>
                <a:ext uri="{FF2B5EF4-FFF2-40B4-BE49-F238E27FC236}">
                  <a16:creationId xmlns:a16="http://schemas.microsoft.com/office/drawing/2014/main" id="{0B45C623-19A4-4428-A729-2A0EFDA8F46A}"/>
                </a:ext>
              </a:extLst>
            </p:cNvPr>
            <p:cNvSpPr/>
            <p:nvPr/>
          </p:nvSpPr>
          <p:spPr>
            <a:xfrm>
              <a:off x="4915485" y="1855823"/>
              <a:ext cx="281329" cy="281329"/>
            </a:xfrm>
            <a:prstGeom prst="rect">
              <a:avLst/>
            </a:prstGeom>
            <a:ln>
              <a:solidFill>
                <a:schemeClr val="bg2">
                  <a:lumMod val="40000"/>
                  <a:lumOff val="6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8" name="Forma libre: forma 47">
              <a:extLst>
                <a:ext uri="{FF2B5EF4-FFF2-40B4-BE49-F238E27FC236}">
                  <a16:creationId xmlns:a16="http://schemas.microsoft.com/office/drawing/2014/main" id="{C7DE68B1-44F0-4CBB-B05C-7A6A010241A3}"/>
                </a:ext>
              </a:extLst>
            </p:cNvPr>
            <p:cNvSpPr/>
            <p:nvPr/>
          </p:nvSpPr>
          <p:spPr>
            <a:xfrm>
              <a:off x="4915485" y="877280"/>
              <a:ext cx="3829508" cy="809342"/>
            </a:xfrm>
            <a:custGeom>
              <a:avLst/>
              <a:gdLst>
                <a:gd name="connsiteX0" fmla="*/ 0 w 3829508"/>
                <a:gd name="connsiteY0" fmla="*/ 0 h 809342"/>
                <a:gd name="connsiteX1" fmla="*/ 3829508 w 3829508"/>
                <a:gd name="connsiteY1" fmla="*/ 0 h 809342"/>
                <a:gd name="connsiteX2" fmla="*/ 3829508 w 3829508"/>
                <a:gd name="connsiteY2" fmla="*/ 809342 h 809342"/>
                <a:gd name="connsiteX3" fmla="*/ 0 w 3829508"/>
                <a:gd name="connsiteY3" fmla="*/ 809342 h 809342"/>
                <a:gd name="connsiteX4" fmla="*/ 0 w 3829508"/>
                <a:gd name="connsiteY4" fmla="*/ 0 h 809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9508" h="809342">
                  <a:moveTo>
                    <a:pt x="0" y="0"/>
                  </a:moveTo>
                  <a:lnTo>
                    <a:pt x="3829508" y="0"/>
                  </a:lnTo>
                  <a:lnTo>
                    <a:pt x="3829508" y="809342"/>
                  </a:lnTo>
                  <a:lnTo>
                    <a:pt x="0" y="809342"/>
                  </a:lnTo>
                  <a:lnTo>
                    <a:pt x="0" y="0"/>
                  </a:lnTo>
                  <a:close/>
                </a:path>
              </a:pathLst>
            </a:custGeom>
            <a:ln/>
          </p:spPr>
          <p:style>
            <a:lnRef idx="1">
              <a:schemeClr val="accent5"/>
            </a:lnRef>
            <a:fillRef idx="2">
              <a:schemeClr val="accent5"/>
            </a:fillRef>
            <a:effectRef idx="1">
              <a:schemeClr val="accent5"/>
            </a:effectRef>
            <a:fontRef idx="minor">
              <a:schemeClr val="dk1"/>
            </a:fontRef>
          </p:style>
          <p:txBody>
            <a:bodyPr spcFirstLastPara="0" vert="horz" wrap="square" lIns="32385" tIns="21590" rIns="32385" bIns="21590" numCol="1" spcCol="1270" anchor="ctr" anchorCtr="0">
              <a:noAutofit/>
            </a:bodyPr>
            <a:lstStyle/>
            <a:p>
              <a:pPr marL="0" lvl="0" indent="0" algn="l" defTabSz="755650">
                <a:lnSpc>
                  <a:spcPct val="90000"/>
                </a:lnSpc>
                <a:spcBef>
                  <a:spcPct val="0"/>
                </a:spcBef>
                <a:spcAft>
                  <a:spcPct val="35000"/>
                </a:spcAft>
                <a:buNone/>
              </a:pPr>
              <a:r>
                <a:rPr lang="es-ES" sz="1700" kern="1200" dirty="0"/>
                <a:t>La importancia del comercio intraindustrial e Interindustrial depende de lo similares que son los países. </a:t>
              </a:r>
              <a:endParaRPr lang="es-CR" sz="1700" kern="1200" dirty="0"/>
            </a:p>
          </p:txBody>
        </p:sp>
        <p:sp>
          <p:nvSpPr>
            <p:cNvPr id="49" name="Rectángulo 48">
              <a:extLst>
                <a:ext uri="{FF2B5EF4-FFF2-40B4-BE49-F238E27FC236}">
                  <a16:creationId xmlns:a16="http://schemas.microsoft.com/office/drawing/2014/main" id="{3C979171-C267-48FC-A12A-A21CE1878A21}"/>
                </a:ext>
              </a:extLst>
            </p:cNvPr>
            <p:cNvSpPr/>
            <p:nvPr/>
          </p:nvSpPr>
          <p:spPr>
            <a:xfrm>
              <a:off x="4928740" y="2324372"/>
              <a:ext cx="281322" cy="281322"/>
            </a:xfrm>
            <a:prstGeom prst="rect">
              <a:avLst/>
            </a:prstGeom>
            <a:ln>
              <a:solidFill>
                <a:schemeClr val="bg2">
                  <a:lumMod val="40000"/>
                  <a:lumOff val="6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0" name="Forma libre: forma 49">
              <a:extLst>
                <a:ext uri="{FF2B5EF4-FFF2-40B4-BE49-F238E27FC236}">
                  <a16:creationId xmlns:a16="http://schemas.microsoft.com/office/drawing/2014/main" id="{FBDC9097-A34B-42F9-B830-C57C80917E1B}"/>
                </a:ext>
              </a:extLst>
            </p:cNvPr>
            <p:cNvSpPr/>
            <p:nvPr/>
          </p:nvSpPr>
          <p:spPr>
            <a:xfrm>
              <a:off x="5205675" y="2191603"/>
              <a:ext cx="3682945" cy="828182"/>
            </a:xfrm>
            <a:custGeom>
              <a:avLst/>
              <a:gdLst>
                <a:gd name="connsiteX0" fmla="*/ 0 w 3561443"/>
                <a:gd name="connsiteY0" fmla="*/ 0 h 655763"/>
                <a:gd name="connsiteX1" fmla="*/ 3561443 w 3561443"/>
                <a:gd name="connsiteY1" fmla="*/ 0 h 655763"/>
                <a:gd name="connsiteX2" fmla="*/ 3561443 w 3561443"/>
                <a:gd name="connsiteY2" fmla="*/ 655763 h 655763"/>
                <a:gd name="connsiteX3" fmla="*/ 0 w 3561443"/>
                <a:gd name="connsiteY3" fmla="*/ 655763 h 655763"/>
                <a:gd name="connsiteX4" fmla="*/ 0 w 3561443"/>
                <a:gd name="connsiteY4" fmla="*/ 0 h 655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1443" h="655763">
                  <a:moveTo>
                    <a:pt x="0" y="0"/>
                  </a:moveTo>
                  <a:lnTo>
                    <a:pt x="3561443" y="0"/>
                  </a:lnTo>
                  <a:lnTo>
                    <a:pt x="3561443" y="655763"/>
                  </a:lnTo>
                  <a:lnTo>
                    <a:pt x="0" y="655763"/>
                  </a:lnTo>
                  <a:lnTo>
                    <a:pt x="0" y="0"/>
                  </a:lnTo>
                  <a:close/>
                </a:path>
              </a:pathLst>
            </a:custGeom>
            <a:ln>
              <a:solidFill>
                <a:schemeClr val="bg2">
                  <a:lumMod val="40000"/>
                  <a:lumOff val="60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ctr" anchorCtr="0">
              <a:noAutofit/>
            </a:bodyPr>
            <a:lstStyle/>
            <a:p>
              <a:pPr marL="0" lvl="0" indent="0" algn="l" defTabSz="311150">
                <a:lnSpc>
                  <a:spcPct val="90000"/>
                </a:lnSpc>
                <a:spcBef>
                  <a:spcPct val="0"/>
                </a:spcBef>
                <a:spcAft>
                  <a:spcPct val="35000"/>
                </a:spcAft>
                <a:buNone/>
              </a:pPr>
              <a:r>
                <a:rPr lang="es-ES" sz="1400" kern="1200" dirty="0"/>
                <a:t>Si nuestro país y el resto del mundo son similares en sus relaciones capital- trabajo habrá poco comercio Interindustrial, </a:t>
              </a:r>
              <a:r>
                <a:rPr lang="es-ES" sz="1400" dirty="0"/>
                <a:t>y </a:t>
              </a:r>
              <a:r>
                <a:rPr lang="es-ES" sz="1400" kern="1200" dirty="0"/>
                <a:t>el comercio intraindustrial, basado en este caso las economías de escala, será dominante. </a:t>
              </a:r>
              <a:endParaRPr lang="es-CR" sz="1400" kern="1200" dirty="0"/>
            </a:p>
          </p:txBody>
        </p:sp>
        <p:sp>
          <p:nvSpPr>
            <p:cNvPr id="51" name="Rectángulo 50">
              <a:extLst>
                <a:ext uri="{FF2B5EF4-FFF2-40B4-BE49-F238E27FC236}">
                  <a16:creationId xmlns:a16="http://schemas.microsoft.com/office/drawing/2014/main" id="{AB995271-2CF5-4279-9754-A90410A29F09}"/>
                </a:ext>
              </a:extLst>
            </p:cNvPr>
            <p:cNvSpPr/>
            <p:nvPr/>
          </p:nvSpPr>
          <p:spPr>
            <a:xfrm>
              <a:off x="4915485" y="3167357"/>
              <a:ext cx="281322" cy="281322"/>
            </a:xfrm>
            <a:prstGeom prst="rect">
              <a:avLst/>
            </a:prstGeom>
            <a:ln>
              <a:solidFill>
                <a:schemeClr val="bg2">
                  <a:lumMod val="40000"/>
                  <a:lumOff val="6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2" name="Forma libre: forma 51">
              <a:extLst>
                <a:ext uri="{FF2B5EF4-FFF2-40B4-BE49-F238E27FC236}">
                  <a16:creationId xmlns:a16="http://schemas.microsoft.com/office/drawing/2014/main" id="{1D4B1836-985E-4A0E-9E4C-26A6B4DEC209}"/>
                </a:ext>
              </a:extLst>
            </p:cNvPr>
            <p:cNvSpPr/>
            <p:nvPr/>
          </p:nvSpPr>
          <p:spPr>
            <a:xfrm>
              <a:off x="5205675" y="3166238"/>
              <a:ext cx="3622193" cy="625876"/>
            </a:xfrm>
            <a:custGeom>
              <a:avLst/>
              <a:gdLst>
                <a:gd name="connsiteX0" fmla="*/ 0 w 3561443"/>
                <a:gd name="connsiteY0" fmla="*/ 0 h 655763"/>
                <a:gd name="connsiteX1" fmla="*/ 3561443 w 3561443"/>
                <a:gd name="connsiteY1" fmla="*/ 0 h 655763"/>
                <a:gd name="connsiteX2" fmla="*/ 3561443 w 3561443"/>
                <a:gd name="connsiteY2" fmla="*/ 655763 h 655763"/>
                <a:gd name="connsiteX3" fmla="*/ 0 w 3561443"/>
                <a:gd name="connsiteY3" fmla="*/ 655763 h 655763"/>
                <a:gd name="connsiteX4" fmla="*/ 0 w 3561443"/>
                <a:gd name="connsiteY4" fmla="*/ 0 h 655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1443" h="655763">
                  <a:moveTo>
                    <a:pt x="0" y="0"/>
                  </a:moveTo>
                  <a:lnTo>
                    <a:pt x="3561443" y="0"/>
                  </a:lnTo>
                  <a:lnTo>
                    <a:pt x="3561443" y="655763"/>
                  </a:lnTo>
                  <a:lnTo>
                    <a:pt x="0" y="655763"/>
                  </a:lnTo>
                  <a:lnTo>
                    <a:pt x="0" y="0"/>
                  </a:lnTo>
                  <a:close/>
                </a:path>
              </a:pathLst>
            </a:custGeom>
            <a:ln>
              <a:solidFill>
                <a:schemeClr val="bg2">
                  <a:lumMod val="40000"/>
                  <a:lumOff val="60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ctr" anchorCtr="0">
              <a:noAutofit/>
            </a:bodyPr>
            <a:lstStyle/>
            <a:p>
              <a:pPr defTabSz="311150">
                <a:lnSpc>
                  <a:spcPct val="90000"/>
                </a:lnSpc>
                <a:spcAft>
                  <a:spcPct val="35000"/>
                </a:spcAft>
              </a:pPr>
              <a:r>
                <a:rPr lang="es-ES" sz="1400" kern="1200" dirty="0"/>
                <a:t>Por otro lado, si las relaciones capital- trabajo son muy diferentes, </a:t>
              </a:r>
              <a:r>
                <a:rPr lang="es-ES" sz="1400" dirty="0"/>
                <a:t>Por ejemplo se especializa en la producción de alimentos, </a:t>
              </a:r>
              <a:endParaRPr lang="es-CR" sz="1400" dirty="0"/>
            </a:p>
          </p:txBody>
        </p:sp>
        <p:sp>
          <p:nvSpPr>
            <p:cNvPr id="53" name="Rectángulo 52">
              <a:extLst>
                <a:ext uri="{FF2B5EF4-FFF2-40B4-BE49-F238E27FC236}">
                  <a16:creationId xmlns:a16="http://schemas.microsoft.com/office/drawing/2014/main" id="{47B46E7C-2494-4256-9D37-D962F42DAC43}"/>
                </a:ext>
              </a:extLst>
            </p:cNvPr>
            <p:cNvSpPr/>
            <p:nvPr/>
          </p:nvSpPr>
          <p:spPr>
            <a:xfrm>
              <a:off x="4915485" y="3823120"/>
              <a:ext cx="281322" cy="281322"/>
            </a:xfrm>
            <a:prstGeom prst="rect">
              <a:avLst/>
            </a:prstGeom>
            <a:ln>
              <a:solidFill>
                <a:schemeClr val="bg2">
                  <a:lumMod val="40000"/>
                  <a:lumOff val="6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5" name="Rectángulo 54">
              <a:extLst>
                <a:ext uri="{FF2B5EF4-FFF2-40B4-BE49-F238E27FC236}">
                  <a16:creationId xmlns:a16="http://schemas.microsoft.com/office/drawing/2014/main" id="{C9CA60BA-1C12-4520-8502-45A23EBC0E18}"/>
                </a:ext>
              </a:extLst>
            </p:cNvPr>
            <p:cNvSpPr/>
            <p:nvPr/>
          </p:nvSpPr>
          <p:spPr>
            <a:xfrm>
              <a:off x="4915485" y="4305504"/>
              <a:ext cx="281322" cy="281322"/>
            </a:xfrm>
            <a:prstGeom prst="rect">
              <a:avLst/>
            </a:prstGeom>
            <a:ln>
              <a:solidFill>
                <a:schemeClr val="bg2">
                  <a:lumMod val="40000"/>
                  <a:lumOff val="6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6" name="Forma libre: forma 55">
              <a:extLst>
                <a:ext uri="{FF2B5EF4-FFF2-40B4-BE49-F238E27FC236}">
                  <a16:creationId xmlns:a16="http://schemas.microsoft.com/office/drawing/2014/main" id="{68978ABD-9302-4619-8276-2C11532AC696}"/>
                </a:ext>
              </a:extLst>
            </p:cNvPr>
            <p:cNvSpPr/>
            <p:nvPr/>
          </p:nvSpPr>
          <p:spPr>
            <a:xfrm>
              <a:off x="5205675" y="3938567"/>
              <a:ext cx="3561443" cy="655763"/>
            </a:xfrm>
            <a:custGeom>
              <a:avLst/>
              <a:gdLst>
                <a:gd name="connsiteX0" fmla="*/ 0 w 3561443"/>
                <a:gd name="connsiteY0" fmla="*/ 0 h 655763"/>
                <a:gd name="connsiteX1" fmla="*/ 3561443 w 3561443"/>
                <a:gd name="connsiteY1" fmla="*/ 0 h 655763"/>
                <a:gd name="connsiteX2" fmla="*/ 3561443 w 3561443"/>
                <a:gd name="connsiteY2" fmla="*/ 655763 h 655763"/>
                <a:gd name="connsiteX3" fmla="*/ 0 w 3561443"/>
                <a:gd name="connsiteY3" fmla="*/ 655763 h 655763"/>
                <a:gd name="connsiteX4" fmla="*/ 0 w 3561443"/>
                <a:gd name="connsiteY4" fmla="*/ 0 h 655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1443" h="655763">
                  <a:moveTo>
                    <a:pt x="0" y="0"/>
                  </a:moveTo>
                  <a:lnTo>
                    <a:pt x="3561443" y="0"/>
                  </a:lnTo>
                  <a:lnTo>
                    <a:pt x="3561443" y="655763"/>
                  </a:lnTo>
                  <a:lnTo>
                    <a:pt x="0" y="655763"/>
                  </a:lnTo>
                  <a:lnTo>
                    <a:pt x="0" y="0"/>
                  </a:lnTo>
                  <a:close/>
                </a:path>
              </a:pathLst>
            </a:custGeom>
            <a:ln>
              <a:solidFill>
                <a:schemeClr val="bg2">
                  <a:lumMod val="40000"/>
                  <a:lumOff val="60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ctr" anchorCtr="0">
              <a:noAutofit/>
            </a:bodyPr>
            <a:lstStyle/>
            <a:p>
              <a:pPr marL="0" lvl="0" indent="0" algn="l" defTabSz="311150">
                <a:lnSpc>
                  <a:spcPct val="90000"/>
                </a:lnSpc>
                <a:spcBef>
                  <a:spcPct val="0"/>
                </a:spcBef>
                <a:spcAft>
                  <a:spcPct val="35000"/>
                </a:spcAft>
                <a:buNone/>
              </a:pPr>
              <a:r>
                <a:rPr lang="es-ES" sz="1400" kern="1200" dirty="0"/>
                <a:t>no habrá comercio intraindustrial basado en economías de escala. </a:t>
              </a:r>
              <a:endParaRPr lang="es-CR" sz="1400" kern="1200" dirty="0"/>
            </a:p>
          </p:txBody>
        </p:sp>
        <p:sp>
          <p:nvSpPr>
            <p:cNvPr id="57" name="Rectángulo 56">
              <a:extLst>
                <a:ext uri="{FF2B5EF4-FFF2-40B4-BE49-F238E27FC236}">
                  <a16:creationId xmlns:a16="http://schemas.microsoft.com/office/drawing/2014/main" id="{65B18977-49BE-4660-9C31-C1972CB2922B}"/>
                </a:ext>
              </a:extLst>
            </p:cNvPr>
            <p:cNvSpPr/>
            <p:nvPr/>
          </p:nvSpPr>
          <p:spPr>
            <a:xfrm>
              <a:off x="4928740" y="4978063"/>
              <a:ext cx="281322" cy="281322"/>
            </a:xfrm>
            <a:prstGeom prst="rect">
              <a:avLst/>
            </a:prstGeom>
            <a:ln>
              <a:solidFill>
                <a:schemeClr val="bg2">
                  <a:lumMod val="40000"/>
                  <a:lumOff val="6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8" name="Forma libre: forma 57">
              <a:extLst>
                <a:ext uri="{FF2B5EF4-FFF2-40B4-BE49-F238E27FC236}">
                  <a16:creationId xmlns:a16="http://schemas.microsoft.com/office/drawing/2014/main" id="{CF1DD827-5B79-48D4-AEF7-8C03BB5AE790}"/>
                </a:ext>
              </a:extLst>
            </p:cNvPr>
            <p:cNvSpPr/>
            <p:nvPr/>
          </p:nvSpPr>
          <p:spPr>
            <a:xfrm>
              <a:off x="5296329" y="4742474"/>
              <a:ext cx="3561443" cy="655763"/>
            </a:xfrm>
            <a:custGeom>
              <a:avLst/>
              <a:gdLst>
                <a:gd name="connsiteX0" fmla="*/ 0 w 3561443"/>
                <a:gd name="connsiteY0" fmla="*/ 0 h 655763"/>
                <a:gd name="connsiteX1" fmla="*/ 3561443 w 3561443"/>
                <a:gd name="connsiteY1" fmla="*/ 0 h 655763"/>
                <a:gd name="connsiteX2" fmla="*/ 3561443 w 3561443"/>
                <a:gd name="connsiteY2" fmla="*/ 655763 h 655763"/>
                <a:gd name="connsiteX3" fmla="*/ 0 w 3561443"/>
                <a:gd name="connsiteY3" fmla="*/ 655763 h 655763"/>
                <a:gd name="connsiteX4" fmla="*/ 0 w 3561443"/>
                <a:gd name="connsiteY4" fmla="*/ 0 h 655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1443" h="655763">
                  <a:moveTo>
                    <a:pt x="0" y="0"/>
                  </a:moveTo>
                  <a:lnTo>
                    <a:pt x="3561443" y="0"/>
                  </a:lnTo>
                  <a:lnTo>
                    <a:pt x="3561443" y="655763"/>
                  </a:lnTo>
                  <a:lnTo>
                    <a:pt x="0" y="655763"/>
                  </a:lnTo>
                  <a:lnTo>
                    <a:pt x="0" y="0"/>
                  </a:lnTo>
                  <a:close/>
                </a:path>
              </a:pathLst>
            </a:custGeom>
            <a:ln>
              <a:solidFill>
                <a:schemeClr val="bg2">
                  <a:lumMod val="40000"/>
                  <a:lumOff val="60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ctr" anchorCtr="0">
              <a:noAutofit/>
            </a:bodyPr>
            <a:lstStyle/>
            <a:p>
              <a:pPr marL="0" lvl="0" indent="0" algn="l" defTabSz="311150">
                <a:lnSpc>
                  <a:spcPct val="90000"/>
                </a:lnSpc>
                <a:spcBef>
                  <a:spcPct val="0"/>
                </a:spcBef>
                <a:spcAft>
                  <a:spcPct val="35000"/>
                </a:spcAft>
                <a:buNone/>
              </a:pPr>
              <a:r>
                <a:rPr lang="es-ES" sz="1400" kern="1200" dirty="0"/>
                <a:t>Todo el comercio estará basado en la ventaja comparativa.</a:t>
              </a:r>
              <a:endParaRPr lang="es-CR" sz="1400" kern="1200" dirty="0"/>
            </a:p>
          </p:txBody>
        </p:sp>
      </p:grpSp>
      <p:sp>
        <p:nvSpPr>
          <p:cNvPr id="4" name="Marcador de número de diapositiva 3">
            <a:extLst>
              <a:ext uri="{FF2B5EF4-FFF2-40B4-BE49-F238E27FC236}">
                <a16:creationId xmlns:a16="http://schemas.microsoft.com/office/drawing/2014/main" id="{8E681F03-1412-4922-BB54-313CE481B054}"/>
              </a:ext>
            </a:extLst>
          </p:cNvPr>
          <p:cNvSpPr>
            <a:spLocks noGrp="1"/>
          </p:cNvSpPr>
          <p:nvPr>
            <p:ph type="sldNum" sz="quarter" idx="12"/>
          </p:nvPr>
        </p:nvSpPr>
        <p:spPr/>
        <p:txBody>
          <a:bodyPr/>
          <a:lstStyle/>
          <a:p>
            <a:pPr>
              <a:defRPr/>
            </a:pPr>
            <a:fld id="{C0C87B52-7EF3-47BA-9BF8-2C6BCBDD057D}" type="slidenum">
              <a:rPr lang="en-US" altLang="es-CR" smtClean="0"/>
              <a:pPr>
                <a:defRPr/>
              </a:pPr>
              <a:t>39</a:t>
            </a:fld>
            <a:endParaRPr lang="en-US" altLang="es-CR"/>
          </a:p>
        </p:txBody>
      </p:sp>
    </p:spTree>
    <p:extLst>
      <p:ext uri="{BB962C8B-B14F-4D97-AF65-F5344CB8AC3E}">
        <p14:creationId xmlns:p14="http://schemas.microsoft.com/office/powerpoint/2010/main" val="221867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83568" y="332656"/>
            <a:ext cx="8100888" cy="1053775"/>
          </a:xfrm>
        </p:spPr>
        <p:txBody>
          <a:bodyPr/>
          <a:lstStyle/>
          <a:p>
            <a:pPr lvl="0" algn="ctr"/>
            <a:r>
              <a:rPr lang="es-CR" sz="2400" dirty="0">
                <a:effectLst>
                  <a:outerShdw blurRad="38100" dist="38100" dir="2700000" algn="tl">
                    <a:srgbClr val="000000">
                      <a:alpha val="43137"/>
                    </a:srgbClr>
                  </a:outerShdw>
                </a:effectLst>
              </a:rPr>
              <a:t>Qué aportan las teorías de comercio internacional al estudio de los negocios internacionales? </a:t>
            </a:r>
            <a:r>
              <a:rPr kumimoji="0" lang="es-CR" sz="1600" b="1" kern="1200" dirty="0">
                <a:solidFill>
                  <a:srgbClr val="FFFFFF">
                    <a:lumMod val="75000"/>
                  </a:srgbClr>
                </a:solidFill>
                <a:effectLst>
                  <a:outerShdw blurRad="38100" dist="38100" dir="2700000" algn="tl">
                    <a:srgbClr val="000000">
                      <a:alpha val="43137"/>
                    </a:srgbClr>
                  </a:outerShdw>
                </a:effectLst>
                <a:latin typeface="Times New Roman" pitchFamily="18" charset="0"/>
                <a:ea typeface="+mn-ea"/>
                <a:cs typeface="+mn-cs"/>
              </a:rPr>
              <a:t>(</a:t>
            </a:r>
            <a:r>
              <a:rPr kumimoji="0" lang="es-ES" sz="1600" b="1" kern="1200" dirty="0" err="1">
                <a:solidFill>
                  <a:srgbClr val="FFFFFF">
                    <a:lumMod val="75000"/>
                  </a:srgbClr>
                </a:solidFill>
                <a:effectLst>
                  <a:outerShdw blurRad="38100" dist="38100" dir="2700000" algn="tl">
                    <a:srgbClr val="000000">
                      <a:alpha val="43137"/>
                    </a:srgbClr>
                  </a:outerShdw>
                </a:effectLst>
                <a:latin typeface="Times New Roman" pitchFamily="18" charset="0"/>
                <a:ea typeface="+mn-ea"/>
                <a:cs typeface="+mn-cs"/>
              </a:rPr>
              <a:t>Kerr</a:t>
            </a:r>
            <a:r>
              <a:rPr kumimoji="0" lang="es-ES" sz="1600" b="1" kern="1200" dirty="0">
                <a:solidFill>
                  <a:srgbClr val="FFFFFF">
                    <a:lumMod val="75000"/>
                  </a:srgbClr>
                </a:solidFill>
                <a:effectLst>
                  <a:outerShdw blurRad="38100" dist="38100" dir="2700000" algn="tl">
                    <a:srgbClr val="000000">
                      <a:alpha val="43137"/>
                    </a:srgbClr>
                  </a:outerShdw>
                </a:effectLst>
                <a:latin typeface="Times New Roman" pitchFamily="18" charset="0"/>
                <a:ea typeface="+mn-ea"/>
                <a:cs typeface="+mn-cs"/>
              </a:rPr>
              <a:t> &amp;</a:t>
            </a:r>
            <a:r>
              <a:rPr kumimoji="0" lang="es-ES" sz="1600" b="1" kern="1200" dirty="0" err="1">
                <a:solidFill>
                  <a:srgbClr val="FFFFFF">
                    <a:lumMod val="75000"/>
                  </a:srgbClr>
                </a:solidFill>
                <a:effectLst>
                  <a:outerShdw blurRad="38100" dist="38100" dir="2700000" algn="tl">
                    <a:srgbClr val="000000">
                      <a:alpha val="43137"/>
                    </a:srgbClr>
                  </a:outerShdw>
                </a:effectLst>
                <a:latin typeface="Times New Roman" pitchFamily="18" charset="0"/>
                <a:ea typeface="+mn-ea"/>
                <a:cs typeface="+mn-cs"/>
              </a:rPr>
              <a:t>Perdikis</a:t>
            </a:r>
            <a:r>
              <a:rPr kumimoji="0" lang="es-ES" sz="1600" b="1" kern="1200" dirty="0">
                <a:solidFill>
                  <a:srgbClr val="FFFFFF">
                    <a:lumMod val="75000"/>
                  </a:srgbClr>
                </a:solidFill>
                <a:effectLst>
                  <a:outerShdw blurRad="38100" dist="38100" dir="2700000" algn="tl">
                    <a:srgbClr val="000000">
                      <a:alpha val="43137"/>
                    </a:srgbClr>
                  </a:outerShdw>
                </a:effectLst>
                <a:latin typeface="Times New Roman" pitchFamily="18" charset="0"/>
                <a:ea typeface="+mn-ea"/>
                <a:cs typeface="+mn-cs"/>
              </a:rPr>
              <a:t> </a:t>
            </a:r>
            <a:r>
              <a:rPr kumimoji="0" lang="es-ES" sz="1600" b="1" kern="1200" dirty="0" err="1">
                <a:solidFill>
                  <a:srgbClr val="FFFFFF">
                    <a:lumMod val="75000"/>
                  </a:srgbClr>
                </a:solidFill>
                <a:effectLst>
                  <a:outerShdw blurRad="38100" dist="38100" dir="2700000" algn="tl">
                    <a:srgbClr val="000000">
                      <a:alpha val="43137"/>
                    </a:srgbClr>
                  </a:outerShdw>
                </a:effectLst>
                <a:latin typeface="Times New Roman" pitchFamily="18" charset="0"/>
                <a:ea typeface="+mn-ea"/>
                <a:cs typeface="+mn-cs"/>
              </a:rPr>
              <a:t>Cap</a:t>
            </a:r>
            <a:r>
              <a:rPr kumimoji="0" lang="es-ES" sz="1600" b="1" kern="1200" dirty="0">
                <a:solidFill>
                  <a:srgbClr val="FFFFFF">
                    <a:lumMod val="75000"/>
                  </a:srgbClr>
                </a:solidFill>
                <a:effectLst>
                  <a:outerShdw blurRad="38100" dist="38100" dir="2700000" algn="tl">
                    <a:srgbClr val="000000">
                      <a:alpha val="43137"/>
                    </a:srgbClr>
                  </a:outerShdw>
                </a:effectLst>
                <a:latin typeface="Times New Roman" pitchFamily="18" charset="0"/>
                <a:ea typeface="+mn-ea"/>
                <a:cs typeface="+mn-cs"/>
              </a:rPr>
              <a:t> 2)</a:t>
            </a:r>
            <a:endParaRPr lang="es-CR" sz="2400" dirty="0">
              <a:effectLst>
                <a:outerShdw blurRad="38100" dist="38100" dir="2700000" algn="tl">
                  <a:srgbClr val="000000">
                    <a:alpha val="43137"/>
                  </a:srgbClr>
                </a:outerShdw>
              </a:effectLst>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903486746"/>
              </p:ext>
            </p:extLst>
          </p:nvPr>
        </p:nvGraphicFramePr>
        <p:xfrm>
          <a:off x="539552" y="1556792"/>
          <a:ext cx="8208912"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p:cNvSpPr>
            <a:spLocks noGrp="1"/>
          </p:cNvSpPr>
          <p:nvPr>
            <p:ph type="sldNum" sz="quarter" idx="12"/>
          </p:nvPr>
        </p:nvSpPr>
        <p:spPr/>
        <p:txBody>
          <a:bodyPr/>
          <a:lstStyle/>
          <a:p>
            <a:fld id="{59E0BD76-CE9E-4043-8B0A-9215A7BB1F7C}" type="slidenum">
              <a:rPr lang="en-US" smtClean="0"/>
              <a:pPr/>
              <a:t>4</a:t>
            </a:fld>
            <a:endParaRPr lang="en-US"/>
          </a:p>
        </p:txBody>
      </p:sp>
    </p:spTree>
    <p:extLst>
      <p:ext uri="{BB962C8B-B14F-4D97-AF65-F5344CB8AC3E}">
        <p14:creationId xmlns:p14="http://schemas.microsoft.com/office/powerpoint/2010/main" val="17323231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0"/>
            <a:ext cx="6002312" cy="1184176"/>
          </a:xfrm>
        </p:spPr>
        <p:txBody>
          <a:bodyPr/>
          <a:lstStyle/>
          <a:p>
            <a:pPr algn="ctr"/>
            <a:r>
              <a:rPr lang="es-CR" sz="2400" dirty="0"/>
              <a:t>Importancia del comercio </a:t>
            </a:r>
            <a:r>
              <a:rPr lang="es-CR" sz="2800" dirty="0" err="1"/>
              <a:t>intra</a:t>
            </a:r>
            <a:r>
              <a:rPr lang="es-CR" sz="2400" dirty="0"/>
              <a:t> industria</a:t>
            </a:r>
          </a:p>
        </p:txBody>
      </p:sp>
      <p:graphicFrame>
        <p:nvGraphicFramePr>
          <p:cNvPr id="5" name="Marcador de contenido 4">
            <a:extLst>
              <a:ext uri="{FF2B5EF4-FFF2-40B4-BE49-F238E27FC236}">
                <a16:creationId xmlns:a16="http://schemas.microsoft.com/office/drawing/2014/main" id="{3C602D0E-CADB-4B4A-8FC8-3F9365C54F4A}"/>
              </a:ext>
            </a:extLst>
          </p:cNvPr>
          <p:cNvGraphicFramePr>
            <a:graphicFrameLocks noGrp="1"/>
          </p:cNvGraphicFramePr>
          <p:nvPr>
            <p:ph idx="1"/>
            <p:extLst>
              <p:ext uri="{D42A27DB-BD31-4B8C-83A1-F6EECF244321}">
                <p14:modId xmlns:p14="http://schemas.microsoft.com/office/powerpoint/2010/main" val="3039777201"/>
              </p:ext>
            </p:extLst>
          </p:nvPr>
        </p:nvGraphicFramePr>
        <p:xfrm>
          <a:off x="1043608" y="1184176"/>
          <a:ext cx="7632848" cy="5125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2">
            <a:extLst>
              <a:ext uri="{FF2B5EF4-FFF2-40B4-BE49-F238E27FC236}">
                <a16:creationId xmlns:a16="http://schemas.microsoft.com/office/drawing/2014/main" id="{9272FA74-CC21-454D-852B-DEF8BF8B96EA}"/>
              </a:ext>
            </a:extLst>
          </p:cNvPr>
          <p:cNvSpPr>
            <a:spLocks noGrp="1"/>
          </p:cNvSpPr>
          <p:nvPr>
            <p:ph type="sldNum" sz="quarter" idx="12"/>
          </p:nvPr>
        </p:nvSpPr>
        <p:spPr/>
        <p:txBody>
          <a:bodyPr/>
          <a:lstStyle/>
          <a:p>
            <a:pPr>
              <a:defRPr/>
            </a:pPr>
            <a:fld id="{21968CDD-4728-4EB1-8B64-AB6004D11D5E}" type="slidenum">
              <a:rPr lang="en-US" altLang="es-CR" smtClean="0"/>
              <a:pPr>
                <a:defRPr/>
              </a:pPr>
              <a:t>40</a:t>
            </a:fld>
            <a:endParaRPr lang="en-US" altLang="es-CR"/>
          </a:p>
        </p:txBody>
      </p:sp>
    </p:spTree>
    <p:extLst>
      <p:ext uri="{BB962C8B-B14F-4D97-AF65-F5344CB8AC3E}">
        <p14:creationId xmlns:p14="http://schemas.microsoft.com/office/powerpoint/2010/main" val="124653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E8D4AC35-B4E3-4ACB-B420-63D4C40BFFC8}"/>
                                            </p:graphicEl>
                                          </p:spTgt>
                                        </p:tgtEl>
                                        <p:attrNameLst>
                                          <p:attrName>style.visibility</p:attrName>
                                        </p:attrNameLst>
                                      </p:cBhvr>
                                      <p:to>
                                        <p:strVal val="visible"/>
                                      </p:to>
                                    </p:set>
                                    <p:animEffect transition="in" filter="wipe(down)">
                                      <p:cBhvr>
                                        <p:cTn id="7" dur="500"/>
                                        <p:tgtEl>
                                          <p:spTgt spid="5">
                                            <p:graphicEl>
                                              <a:dgm id="{E8D4AC35-B4E3-4ACB-B420-63D4C40BFFC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dgm id="{E44886CC-13BC-4AB7-A600-D64492C60A0F}"/>
                                            </p:graphicEl>
                                          </p:spTgt>
                                        </p:tgtEl>
                                        <p:attrNameLst>
                                          <p:attrName>style.visibility</p:attrName>
                                        </p:attrNameLst>
                                      </p:cBhvr>
                                      <p:to>
                                        <p:strVal val="visible"/>
                                      </p:to>
                                    </p:set>
                                    <p:animEffect transition="in" filter="wipe(down)">
                                      <p:cBhvr>
                                        <p:cTn id="12" dur="500"/>
                                        <p:tgtEl>
                                          <p:spTgt spid="5">
                                            <p:graphicEl>
                                              <a:dgm id="{E44886CC-13BC-4AB7-A600-D64492C60A0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graphicEl>
                                              <a:dgm id="{FD96EEF4-685B-41B6-AB85-67DBA44F62BB}"/>
                                            </p:graphicEl>
                                          </p:spTgt>
                                        </p:tgtEl>
                                        <p:attrNameLst>
                                          <p:attrName>style.visibility</p:attrName>
                                        </p:attrNameLst>
                                      </p:cBhvr>
                                      <p:to>
                                        <p:strVal val="visible"/>
                                      </p:to>
                                    </p:set>
                                    <p:animEffect transition="in" filter="wipe(down)">
                                      <p:cBhvr>
                                        <p:cTn id="17" dur="500"/>
                                        <p:tgtEl>
                                          <p:spTgt spid="5">
                                            <p:graphicEl>
                                              <a:dgm id="{FD96EEF4-685B-41B6-AB85-67DBA44F62B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6400" y="228600"/>
            <a:ext cx="5245720" cy="608112"/>
          </a:xfrm>
        </p:spPr>
        <p:txBody>
          <a:bodyPr/>
          <a:lstStyle/>
          <a:p>
            <a:pPr algn="ctr"/>
            <a:r>
              <a:rPr lang="es-CR" dirty="0"/>
              <a:t>Pros y contras</a:t>
            </a:r>
          </a:p>
        </p:txBody>
      </p:sp>
      <p:sp>
        <p:nvSpPr>
          <p:cNvPr id="3" name="Marcador de contenido 2"/>
          <p:cNvSpPr>
            <a:spLocks noGrp="1"/>
          </p:cNvSpPr>
          <p:nvPr>
            <p:ph idx="1"/>
          </p:nvPr>
        </p:nvSpPr>
        <p:spPr>
          <a:xfrm>
            <a:off x="971600" y="908720"/>
            <a:ext cx="7776864" cy="5256584"/>
          </a:xfrm>
        </p:spPr>
        <p:txBody>
          <a:bodyPr/>
          <a:lstStyle/>
          <a:p>
            <a:pPr>
              <a:spcAft>
                <a:spcPts val="1200"/>
              </a:spcAft>
              <a:buClr>
                <a:schemeClr val="tx1"/>
              </a:buClr>
              <a:buFont typeface="Wingdings" pitchFamily="2" charset="2"/>
              <a:buChar char="q"/>
            </a:pPr>
            <a:r>
              <a:rPr lang="es-CR" sz="2000" b="1" dirty="0"/>
              <a:t>En los modelos analizados anteriormente, el comercio </a:t>
            </a:r>
            <a:r>
              <a:rPr lang="es-CR" sz="2000" b="1" dirty="0">
                <a:solidFill>
                  <a:schemeClr val="accent1">
                    <a:lumMod val="75000"/>
                  </a:schemeClr>
                </a:solidFill>
                <a:effectLst>
                  <a:outerShdw blurRad="38100" dist="38100" dir="2700000" algn="tl">
                    <a:srgbClr val="000000">
                      <a:alpha val="43137"/>
                    </a:srgbClr>
                  </a:outerShdw>
                </a:effectLst>
              </a:rPr>
              <a:t>producía todos sus efectos a través de las variaciones de los precios relativos</a:t>
            </a:r>
            <a:r>
              <a:rPr lang="es-CR" sz="2000" b="1" dirty="0"/>
              <a:t>, que, a su vez, tienen importantes efectos sobre la distribución de la renta.</a:t>
            </a:r>
          </a:p>
          <a:p>
            <a:pPr>
              <a:spcAft>
                <a:spcPts val="1200"/>
              </a:spcAft>
              <a:buClr>
                <a:schemeClr val="tx1"/>
              </a:buClr>
              <a:buFont typeface="Wingdings" pitchFamily="2" charset="2"/>
              <a:buChar char="q"/>
            </a:pPr>
            <a:r>
              <a:rPr lang="es-CR" sz="2000" b="1" dirty="0"/>
              <a:t>Sin embargo, </a:t>
            </a:r>
            <a:r>
              <a:rPr lang="es-CR" sz="2000" b="1" dirty="0">
                <a:solidFill>
                  <a:schemeClr val="accent1">
                    <a:lumMod val="75000"/>
                  </a:schemeClr>
                </a:solidFill>
                <a:effectLst>
                  <a:outerShdw blurRad="38100" dist="38100" dir="2700000" algn="tl">
                    <a:srgbClr val="000000">
                      <a:alpha val="43137"/>
                    </a:srgbClr>
                  </a:outerShdw>
                </a:effectLst>
              </a:rPr>
              <a:t>si el comercio </a:t>
            </a:r>
            <a:r>
              <a:rPr lang="es-CR" sz="2000" b="1" dirty="0" err="1">
                <a:solidFill>
                  <a:schemeClr val="accent1">
                    <a:lumMod val="75000"/>
                  </a:schemeClr>
                </a:solidFill>
                <a:effectLst>
                  <a:outerShdw blurRad="38100" dist="38100" dir="2700000" algn="tl">
                    <a:srgbClr val="000000">
                      <a:alpha val="43137"/>
                    </a:srgbClr>
                  </a:outerShdw>
                </a:effectLst>
              </a:rPr>
              <a:t>intra</a:t>
            </a:r>
            <a:r>
              <a:rPr lang="es-CR" sz="2000" b="1" dirty="0">
                <a:solidFill>
                  <a:schemeClr val="accent1">
                    <a:lumMod val="75000"/>
                  </a:schemeClr>
                </a:solidFill>
                <a:effectLst>
                  <a:outerShdw blurRad="38100" dist="38100" dir="2700000" algn="tl">
                    <a:srgbClr val="000000">
                      <a:alpha val="43137"/>
                    </a:srgbClr>
                  </a:outerShdw>
                </a:effectLst>
              </a:rPr>
              <a:t> industrial es la fuente dominante</a:t>
            </a:r>
            <a:r>
              <a:rPr lang="es-CR" sz="2000" b="1" dirty="0"/>
              <a:t> de ganancias del comercio. Esto ocurrirá:</a:t>
            </a:r>
          </a:p>
          <a:p>
            <a:pPr marL="800100" lvl="1" indent="-342900">
              <a:spcAft>
                <a:spcPts val="1200"/>
              </a:spcAft>
              <a:buClr>
                <a:schemeClr val="tx1"/>
              </a:buClr>
              <a:buFont typeface="Wingdings" pitchFamily="2" charset="2"/>
              <a:buChar char="q"/>
            </a:pPr>
            <a:r>
              <a:rPr lang="th-TH" sz="1600" b="1" dirty="0">
                <a:solidFill>
                  <a:schemeClr val="accent1">
                    <a:lumMod val="75000"/>
                  </a:schemeClr>
                </a:solidFill>
                <a:effectLst>
                  <a:outerShdw blurRad="38100" dist="38100" dir="2700000" algn="tl">
                    <a:srgbClr val="000000">
                      <a:alpha val="43137"/>
                    </a:srgbClr>
                  </a:outerShdw>
                </a:effectLst>
              </a:rPr>
              <a:t> </a:t>
            </a:r>
            <a:r>
              <a:rPr lang="es-CR" sz="1600" b="1" dirty="0">
                <a:solidFill>
                  <a:schemeClr val="accent1">
                    <a:lumMod val="75000"/>
                  </a:schemeClr>
                </a:solidFill>
                <a:effectLst>
                  <a:outerShdw blurRad="38100" dist="38100" dir="2700000" algn="tl">
                    <a:srgbClr val="000000">
                      <a:alpha val="43137"/>
                    </a:srgbClr>
                  </a:outerShdw>
                </a:effectLst>
              </a:rPr>
              <a:t>si los países son similares en sus ofertas relativas de factores</a:t>
            </a:r>
            <a:r>
              <a:rPr lang="es-CR" sz="1600" b="1" dirty="0"/>
              <a:t>, por lo que no habría</a:t>
            </a:r>
            <a:r>
              <a:rPr lang="th-TH" sz="1600" b="1" dirty="0"/>
              <a:t> </a:t>
            </a:r>
            <a:r>
              <a:rPr lang="es-CR" sz="1600" b="1" dirty="0"/>
              <a:t>mucho comercio inter industrial, y </a:t>
            </a:r>
          </a:p>
          <a:p>
            <a:pPr marL="800100" lvl="1" indent="-342900">
              <a:spcAft>
                <a:spcPts val="1200"/>
              </a:spcAft>
              <a:buClr>
                <a:schemeClr val="tx1"/>
              </a:buClr>
              <a:buFont typeface="Wingdings" pitchFamily="2" charset="2"/>
              <a:buChar char="q"/>
            </a:pPr>
            <a:r>
              <a:rPr lang="es-CR" sz="1600" b="1" dirty="0"/>
              <a:t>cuando las economías de escala y la diferenciación de productos son importantes, </a:t>
            </a:r>
            <a:r>
              <a:rPr lang="es-CR" sz="1600" b="1" dirty="0">
                <a:solidFill>
                  <a:schemeClr val="accent1">
                    <a:lumMod val="75000"/>
                  </a:schemeClr>
                </a:solidFill>
                <a:effectLst>
                  <a:outerShdw blurRad="38100" dist="38100" dir="2700000" algn="tl">
                    <a:srgbClr val="000000">
                      <a:alpha val="43137"/>
                    </a:srgbClr>
                  </a:outerShdw>
                </a:effectLst>
              </a:rPr>
              <a:t>los efectos del comercio sobre la distribución de la renta serán pequeños y habría</a:t>
            </a:r>
            <a:r>
              <a:rPr lang="th-TH" sz="1600" b="1" dirty="0">
                <a:solidFill>
                  <a:schemeClr val="accent1">
                    <a:lumMod val="75000"/>
                  </a:schemeClr>
                </a:solidFill>
                <a:effectLst>
                  <a:outerShdw blurRad="38100" dist="38100" dir="2700000" algn="tl">
                    <a:srgbClr val="000000">
                      <a:alpha val="43137"/>
                    </a:srgbClr>
                  </a:outerShdw>
                </a:effectLst>
              </a:rPr>
              <a:t> </a:t>
            </a:r>
            <a:r>
              <a:rPr lang="es-CR" sz="1600" b="1" dirty="0">
                <a:solidFill>
                  <a:schemeClr val="accent1">
                    <a:lumMod val="75000"/>
                  </a:schemeClr>
                </a:solidFill>
                <a:effectLst>
                  <a:outerShdw blurRad="38100" dist="38100" dir="2700000" algn="tl">
                    <a:srgbClr val="000000">
                      <a:alpha val="43137"/>
                    </a:srgbClr>
                  </a:outerShdw>
                </a:effectLst>
              </a:rPr>
              <a:t>sustanciales ganancias adicionales derivadas del comercio </a:t>
            </a:r>
            <a:r>
              <a:rPr lang="es-CR" sz="1600" b="1" dirty="0" err="1">
                <a:solidFill>
                  <a:schemeClr val="accent1">
                    <a:lumMod val="75000"/>
                  </a:schemeClr>
                </a:solidFill>
                <a:effectLst>
                  <a:outerShdw blurRad="38100" dist="38100" dir="2700000" algn="tl">
                    <a:srgbClr val="000000">
                      <a:alpha val="43137"/>
                    </a:srgbClr>
                  </a:outerShdw>
                </a:effectLst>
              </a:rPr>
              <a:t>intra</a:t>
            </a:r>
            <a:r>
              <a:rPr lang="es-CR" sz="1600" b="1" dirty="0">
                <a:solidFill>
                  <a:schemeClr val="accent1">
                    <a:lumMod val="75000"/>
                  </a:schemeClr>
                </a:solidFill>
                <a:effectLst>
                  <a:outerShdw blurRad="38100" dist="38100" dir="2700000" algn="tl">
                    <a:srgbClr val="000000">
                      <a:alpha val="43137"/>
                    </a:srgbClr>
                  </a:outerShdw>
                </a:effectLst>
              </a:rPr>
              <a:t> industrial</a:t>
            </a:r>
            <a:r>
              <a:rPr lang="es-CR" sz="1600" b="1" dirty="0"/>
              <a:t>. </a:t>
            </a:r>
          </a:p>
          <a:p>
            <a:pPr marL="800100" lvl="1" indent="-342900">
              <a:spcAft>
                <a:spcPts val="1200"/>
              </a:spcAft>
              <a:buClr>
                <a:schemeClr val="tx1"/>
              </a:buClr>
              <a:buFont typeface="Wingdings" pitchFamily="2" charset="2"/>
              <a:buChar char="q"/>
            </a:pPr>
            <a:r>
              <a:rPr lang="es-CR" sz="1600" b="1" dirty="0"/>
              <a:t>El resultado puede ser que, a pesar de los efectos del comercio sobre la distribución de la renta, </a:t>
            </a:r>
            <a:r>
              <a:rPr lang="es-CR" sz="1600" b="1" dirty="0">
                <a:solidFill>
                  <a:schemeClr val="accent1">
                    <a:lumMod val="75000"/>
                  </a:schemeClr>
                </a:solidFill>
                <a:effectLst>
                  <a:outerShdw blurRad="38100" dist="38100" dir="2700000" algn="tl">
                    <a:srgbClr val="000000">
                      <a:alpha val="43137"/>
                    </a:srgbClr>
                  </a:outerShdw>
                </a:effectLst>
              </a:rPr>
              <a:t>todo el mundo gane con el comercio.</a:t>
            </a:r>
          </a:p>
          <a:p>
            <a:pPr>
              <a:spcAft>
                <a:spcPts val="1200"/>
              </a:spcAft>
              <a:buClr>
                <a:schemeClr val="tx1"/>
              </a:buClr>
              <a:buFont typeface="Wingdings" pitchFamily="2" charset="2"/>
              <a:buChar char="q"/>
            </a:pPr>
            <a:endParaRPr lang="es-CR" sz="2000" b="1" dirty="0"/>
          </a:p>
          <a:p>
            <a:pPr>
              <a:spcAft>
                <a:spcPts val="1200"/>
              </a:spcAft>
              <a:buClr>
                <a:schemeClr val="tx1"/>
              </a:buClr>
              <a:buFont typeface="Wingdings" pitchFamily="2" charset="2"/>
              <a:buChar char="q"/>
            </a:pPr>
            <a:endParaRPr lang="es-CR" sz="2000" b="1" dirty="0"/>
          </a:p>
        </p:txBody>
      </p:sp>
      <p:sp>
        <p:nvSpPr>
          <p:cNvPr id="4" name="Marcador de número de diapositiva 3">
            <a:extLst>
              <a:ext uri="{FF2B5EF4-FFF2-40B4-BE49-F238E27FC236}">
                <a16:creationId xmlns:a16="http://schemas.microsoft.com/office/drawing/2014/main" id="{4B7FD125-ACE3-498F-B43D-5B7E6BEAABD8}"/>
              </a:ext>
            </a:extLst>
          </p:cNvPr>
          <p:cNvSpPr>
            <a:spLocks noGrp="1"/>
          </p:cNvSpPr>
          <p:nvPr>
            <p:ph type="sldNum" sz="quarter" idx="12"/>
          </p:nvPr>
        </p:nvSpPr>
        <p:spPr/>
        <p:txBody>
          <a:bodyPr/>
          <a:lstStyle/>
          <a:p>
            <a:pPr>
              <a:defRPr/>
            </a:pPr>
            <a:fld id="{21968CDD-4728-4EB1-8B64-AB6004D11D5E}" type="slidenum">
              <a:rPr lang="en-US" altLang="es-CR" smtClean="0"/>
              <a:pPr>
                <a:defRPr/>
              </a:pPr>
              <a:t>41</a:t>
            </a:fld>
            <a:endParaRPr lang="en-US" altLang="es-CR"/>
          </a:p>
        </p:txBody>
      </p:sp>
    </p:spTree>
    <p:extLst>
      <p:ext uri="{BB962C8B-B14F-4D97-AF65-F5344CB8AC3E}">
        <p14:creationId xmlns:p14="http://schemas.microsoft.com/office/powerpoint/2010/main" val="168332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88640"/>
            <a:ext cx="5965800" cy="648072"/>
          </a:xfrm>
        </p:spPr>
        <p:txBody>
          <a:bodyPr/>
          <a:lstStyle/>
          <a:p>
            <a:pPr lvl="0" algn="ctr"/>
            <a:r>
              <a:rPr lang="es-CR" sz="2800" dirty="0">
                <a:solidFill>
                  <a:srgbClr val="000000"/>
                </a:solidFill>
              </a:rPr>
              <a:t>Cuándo es más probable que ocurra esto?</a:t>
            </a:r>
            <a:endParaRPr lang="es-CR" sz="2800" dirty="0"/>
          </a:p>
        </p:txBody>
      </p:sp>
      <p:sp>
        <p:nvSpPr>
          <p:cNvPr id="3" name="Marcador de contenido 2"/>
          <p:cNvSpPr>
            <a:spLocks noGrp="1"/>
          </p:cNvSpPr>
          <p:nvPr>
            <p:ph idx="1"/>
          </p:nvPr>
        </p:nvSpPr>
        <p:spPr>
          <a:xfrm>
            <a:off x="1115616" y="1268760"/>
            <a:ext cx="8028384" cy="4968552"/>
          </a:xfrm>
        </p:spPr>
        <p:txBody>
          <a:bodyPr/>
          <a:lstStyle/>
          <a:p>
            <a:pPr lvl="0">
              <a:spcAft>
                <a:spcPts val="600"/>
              </a:spcAft>
              <a:buClr>
                <a:schemeClr val="tx1"/>
              </a:buClr>
              <a:buFont typeface="Wingdings" pitchFamily="2" charset="2"/>
              <a:buChar char="q"/>
            </a:pPr>
            <a:r>
              <a:rPr lang="es-CR" sz="2000" b="1" dirty="0">
                <a:solidFill>
                  <a:srgbClr val="000000"/>
                </a:solidFill>
              </a:rPr>
              <a:t>El comercio </a:t>
            </a:r>
            <a:r>
              <a:rPr lang="es-CR" sz="2000" b="1" dirty="0" err="1">
                <a:solidFill>
                  <a:srgbClr val="000000"/>
                </a:solidFill>
              </a:rPr>
              <a:t>intra</a:t>
            </a:r>
            <a:r>
              <a:rPr lang="es-CR" sz="2000" b="1" dirty="0">
                <a:solidFill>
                  <a:srgbClr val="000000"/>
                </a:solidFill>
              </a:rPr>
              <a:t> industrial tiende a prevalecer entre países que tienen </a:t>
            </a:r>
            <a:r>
              <a:rPr lang="es-CR" sz="2000" b="1" dirty="0">
                <a:solidFill>
                  <a:schemeClr val="accent1">
                    <a:lumMod val="75000"/>
                  </a:schemeClr>
                </a:solidFill>
                <a:effectLst>
                  <a:outerShdw blurRad="38100" dist="38100" dir="2700000" algn="tl">
                    <a:srgbClr val="000000">
                      <a:alpha val="43137"/>
                    </a:srgbClr>
                  </a:outerShdw>
                </a:effectLst>
              </a:rPr>
              <a:t>relaciones capital-trabajo, niveles de cualificación, etc., similares</a:t>
            </a:r>
            <a:r>
              <a:rPr lang="es-CR" sz="2000" b="1" dirty="0">
                <a:solidFill>
                  <a:srgbClr val="000000"/>
                </a:solidFill>
              </a:rPr>
              <a:t>. Así</a:t>
            </a:r>
            <a:r>
              <a:rPr lang="th-TH" sz="2000" b="1" dirty="0">
                <a:solidFill>
                  <a:srgbClr val="000000"/>
                </a:solidFill>
              </a:rPr>
              <a:t>,</a:t>
            </a:r>
            <a:r>
              <a:rPr lang="es-CR" sz="2000" b="1" dirty="0">
                <a:solidFill>
                  <a:srgbClr val="000000"/>
                </a:solidFill>
              </a:rPr>
              <a:t> el comercio </a:t>
            </a:r>
            <a:r>
              <a:rPr lang="es-CR" sz="2000" b="1" dirty="0" err="1">
                <a:solidFill>
                  <a:srgbClr val="000000"/>
                </a:solidFill>
              </a:rPr>
              <a:t>intra</a:t>
            </a:r>
            <a:r>
              <a:rPr lang="es-CR" sz="2000" b="1" dirty="0">
                <a:solidFill>
                  <a:srgbClr val="000000"/>
                </a:solidFill>
              </a:rPr>
              <a:t> industrial será dominante entre los países con un nivel de desarrollo económico similar. </a:t>
            </a:r>
          </a:p>
          <a:p>
            <a:pPr lvl="0">
              <a:spcAft>
                <a:spcPts val="600"/>
              </a:spcAft>
              <a:buClr>
                <a:schemeClr val="tx1"/>
              </a:buClr>
              <a:buFont typeface="Wingdings" pitchFamily="2" charset="2"/>
              <a:buChar char="q"/>
            </a:pPr>
            <a:r>
              <a:rPr lang="es-CR" sz="2000" b="1" dirty="0">
                <a:solidFill>
                  <a:schemeClr val="accent1">
                    <a:lumMod val="75000"/>
                  </a:schemeClr>
                </a:solidFill>
                <a:effectLst>
                  <a:outerShdw blurRad="38100" dist="38100" dir="2700000" algn="tl">
                    <a:srgbClr val="000000">
                      <a:alpha val="43137"/>
                    </a:srgbClr>
                  </a:outerShdw>
                </a:effectLst>
              </a:rPr>
              <a:t>Las ganancias de este comercio serán grandes cuando las economías de escala sean importantes y los productos altamente diferenciados</a:t>
            </a:r>
            <a:r>
              <a:rPr lang="es-CR" sz="2000" b="1" dirty="0">
                <a:solidFill>
                  <a:srgbClr val="000000"/>
                </a:solidFill>
              </a:rPr>
              <a:t>. Esto es más característico de los bienes manufacturados sofisticados que de las materias primas o sectores m</a:t>
            </a:r>
            <a:r>
              <a:rPr lang="th-TH" sz="2000" b="1" dirty="0">
                <a:solidFill>
                  <a:srgbClr val="000000"/>
                </a:solidFill>
              </a:rPr>
              <a:t>แ</a:t>
            </a:r>
            <a:r>
              <a:rPr lang="es-CR" sz="2000" b="1" dirty="0">
                <a:solidFill>
                  <a:srgbClr val="000000"/>
                </a:solidFill>
              </a:rPr>
              <a:t>s tradicionales (tales como el textil o el calzado). </a:t>
            </a:r>
          </a:p>
          <a:p>
            <a:pPr lvl="0">
              <a:spcAft>
                <a:spcPts val="600"/>
              </a:spcAft>
              <a:buClr>
                <a:schemeClr val="tx1"/>
              </a:buClr>
              <a:buFont typeface="Wingdings" pitchFamily="2" charset="2"/>
              <a:buChar char="q"/>
            </a:pPr>
            <a:r>
              <a:rPr lang="es-CR" sz="2000" b="1" dirty="0">
                <a:solidFill>
                  <a:srgbClr val="000000"/>
                </a:solidFill>
              </a:rPr>
              <a:t>El comercio </a:t>
            </a:r>
            <a:r>
              <a:rPr lang="es-CR" sz="2000" b="1" dirty="0">
                <a:solidFill>
                  <a:schemeClr val="accent1">
                    <a:lumMod val="75000"/>
                  </a:schemeClr>
                </a:solidFill>
                <a:effectLst>
                  <a:outerShdw blurRad="38100" dist="38100" dir="2700000" algn="tl">
                    <a:srgbClr val="000000">
                      <a:alpha val="43137"/>
                    </a:srgbClr>
                  </a:outerShdw>
                </a:effectLst>
              </a:rPr>
              <a:t>sin efectos importantes sobre la distribución </a:t>
            </a:r>
            <a:r>
              <a:rPr lang="es-CR" sz="2000" b="1" dirty="0">
                <a:solidFill>
                  <a:srgbClr val="000000"/>
                </a:solidFill>
              </a:rPr>
              <a:t>de la renta se producirá con mayor probabilidad en el intercambio de manufacturas </a:t>
            </a:r>
            <a:r>
              <a:rPr lang="es-CR" sz="2000" b="1" dirty="0">
                <a:solidFill>
                  <a:schemeClr val="accent1">
                    <a:lumMod val="75000"/>
                  </a:schemeClr>
                </a:solidFill>
                <a:effectLst>
                  <a:outerShdw blurRad="38100" dist="38100" dir="2700000" algn="tl">
                    <a:srgbClr val="000000">
                      <a:alpha val="43137"/>
                    </a:srgbClr>
                  </a:outerShdw>
                </a:effectLst>
              </a:rPr>
              <a:t>entre países industriales más avanzados</a:t>
            </a:r>
            <a:r>
              <a:rPr lang="es-CR" sz="2000" b="1" dirty="0">
                <a:solidFill>
                  <a:srgbClr val="000000"/>
                </a:solidFill>
              </a:rPr>
              <a:t>.</a:t>
            </a:r>
            <a:endParaRPr lang="es-CR" sz="3600" b="1" dirty="0"/>
          </a:p>
        </p:txBody>
      </p:sp>
      <p:sp>
        <p:nvSpPr>
          <p:cNvPr id="4" name="Marcador de número de diapositiva 3">
            <a:extLst>
              <a:ext uri="{FF2B5EF4-FFF2-40B4-BE49-F238E27FC236}">
                <a16:creationId xmlns:a16="http://schemas.microsoft.com/office/drawing/2014/main" id="{5B5F2FF6-081E-4F85-8A18-74861A692173}"/>
              </a:ext>
            </a:extLst>
          </p:cNvPr>
          <p:cNvSpPr>
            <a:spLocks noGrp="1"/>
          </p:cNvSpPr>
          <p:nvPr>
            <p:ph type="sldNum" sz="quarter" idx="12"/>
          </p:nvPr>
        </p:nvSpPr>
        <p:spPr/>
        <p:txBody>
          <a:bodyPr/>
          <a:lstStyle/>
          <a:p>
            <a:pPr>
              <a:defRPr/>
            </a:pPr>
            <a:fld id="{21968CDD-4728-4EB1-8B64-AB6004D11D5E}" type="slidenum">
              <a:rPr lang="en-US" altLang="es-CR" smtClean="0"/>
              <a:pPr>
                <a:defRPr/>
              </a:pPr>
              <a:t>42</a:t>
            </a:fld>
            <a:endParaRPr lang="en-US" altLang="es-CR"/>
          </a:p>
        </p:txBody>
      </p:sp>
    </p:spTree>
    <p:extLst>
      <p:ext uri="{BB962C8B-B14F-4D97-AF65-F5344CB8AC3E}">
        <p14:creationId xmlns:p14="http://schemas.microsoft.com/office/powerpoint/2010/main" val="12895698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36D07-6A52-44EC-B9FA-BA7CFF040862}"/>
              </a:ext>
            </a:extLst>
          </p:cNvPr>
          <p:cNvSpPr>
            <a:spLocks noGrp="1"/>
          </p:cNvSpPr>
          <p:nvPr>
            <p:ph type="title"/>
          </p:nvPr>
        </p:nvSpPr>
        <p:spPr/>
        <p:txBody>
          <a:bodyPr/>
          <a:lstStyle/>
          <a:p>
            <a:r>
              <a:rPr lang="es-CR" dirty="0"/>
              <a:t>Aportes de Paul Krugman</a:t>
            </a:r>
          </a:p>
        </p:txBody>
      </p:sp>
      <p:sp>
        <p:nvSpPr>
          <p:cNvPr id="6" name="Marcador de número de diapositiva 5">
            <a:extLst>
              <a:ext uri="{FF2B5EF4-FFF2-40B4-BE49-F238E27FC236}">
                <a16:creationId xmlns:a16="http://schemas.microsoft.com/office/drawing/2014/main" id="{A0E3C842-7A12-4BF8-A6CC-7BC4BBE16C5A}"/>
              </a:ext>
            </a:extLst>
          </p:cNvPr>
          <p:cNvSpPr>
            <a:spLocks noGrp="1"/>
          </p:cNvSpPr>
          <p:nvPr>
            <p:ph type="sldNum" sz="quarter" idx="12"/>
          </p:nvPr>
        </p:nvSpPr>
        <p:spPr/>
        <p:txBody>
          <a:bodyPr/>
          <a:lstStyle/>
          <a:p>
            <a:fld id="{CE0BE791-2179-4965-B267-4C437A18E004}" type="slidenum">
              <a:rPr lang="es-CR" smtClean="0"/>
              <a:pPr/>
              <a:t>43</a:t>
            </a:fld>
            <a:endParaRPr lang="es-CR"/>
          </a:p>
        </p:txBody>
      </p:sp>
      <p:sp>
        <p:nvSpPr>
          <p:cNvPr id="10" name="CuadroTexto 9">
            <a:extLst>
              <a:ext uri="{FF2B5EF4-FFF2-40B4-BE49-F238E27FC236}">
                <a16:creationId xmlns:a16="http://schemas.microsoft.com/office/drawing/2014/main" id="{4D261AA8-D984-47E0-98DF-7C51BD452587}"/>
              </a:ext>
            </a:extLst>
          </p:cNvPr>
          <p:cNvSpPr txBox="1"/>
          <p:nvPr/>
        </p:nvSpPr>
        <p:spPr>
          <a:xfrm>
            <a:off x="1295636" y="3429000"/>
            <a:ext cx="6552728" cy="523220"/>
          </a:xfrm>
          <a:prstGeom prst="rect">
            <a:avLst/>
          </a:prstGeom>
          <a:noFill/>
        </p:spPr>
        <p:txBody>
          <a:bodyPr wrap="square">
            <a:spAutoFit/>
          </a:bodyPr>
          <a:lstStyle/>
          <a:p>
            <a:r>
              <a:rPr lang="es-CR" sz="1400" dirty="0">
                <a:hlinkClick r:id="rId3"/>
              </a:rPr>
              <a:t>https://www.youtube.com/watch?v=fb6-PIM0NtQ&amp;ab_channel=rcetucker</a:t>
            </a:r>
            <a:endParaRPr lang="es-CR" sz="1400" dirty="0"/>
          </a:p>
          <a:p>
            <a:endParaRPr lang="es-CR" sz="1400" dirty="0"/>
          </a:p>
        </p:txBody>
      </p:sp>
    </p:spTree>
    <p:extLst>
      <p:ext uri="{BB962C8B-B14F-4D97-AF65-F5344CB8AC3E}">
        <p14:creationId xmlns:p14="http://schemas.microsoft.com/office/powerpoint/2010/main" val="11588007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BF3962-1080-49B0-B14E-74E87369C263}"/>
              </a:ext>
            </a:extLst>
          </p:cNvPr>
          <p:cNvSpPr>
            <a:spLocks noGrp="1"/>
          </p:cNvSpPr>
          <p:nvPr>
            <p:ph type="title"/>
          </p:nvPr>
        </p:nvSpPr>
        <p:spPr>
          <a:xfrm>
            <a:off x="323528" y="-61680"/>
            <a:ext cx="6910536" cy="648072"/>
          </a:xfrm>
        </p:spPr>
        <p:txBody>
          <a:bodyPr/>
          <a:lstStyle/>
          <a:p>
            <a:r>
              <a:rPr lang="es-ES" sz="3600" dirty="0">
                <a:effectLst/>
                <a:latin typeface="Times New Roman" panose="02020603050405020304" pitchFamily="18" charset="0"/>
                <a:ea typeface="Calibri" panose="020F0502020204030204" pitchFamily="34" charset="0"/>
                <a:cs typeface="Times New Roman" panose="02020603050405020304" pitchFamily="18" charset="0"/>
              </a:rPr>
              <a:t>Teoría de las economías externas</a:t>
            </a:r>
            <a:endParaRPr lang="es-CR" sz="3600" dirty="0"/>
          </a:p>
        </p:txBody>
      </p:sp>
      <p:grpSp>
        <p:nvGrpSpPr>
          <p:cNvPr id="6" name="Grupo 5">
            <a:extLst>
              <a:ext uri="{FF2B5EF4-FFF2-40B4-BE49-F238E27FC236}">
                <a16:creationId xmlns:a16="http://schemas.microsoft.com/office/drawing/2014/main" id="{3A3011BB-487F-433E-A41B-F593EE4CC23B}"/>
              </a:ext>
            </a:extLst>
          </p:cNvPr>
          <p:cNvGrpSpPr/>
          <p:nvPr/>
        </p:nvGrpSpPr>
        <p:grpSpPr>
          <a:xfrm>
            <a:off x="611560" y="627449"/>
            <a:ext cx="8424937" cy="4780514"/>
            <a:chOff x="611220" y="628944"/>
            <a:chExt cx="8024489" cy="4672264"/>
          </a:xfrm>
        </p:grpSpPr>
        <p:sp>
          <p:nvSpPr>
            <p:cNvPr id="7" name="Círculo parcial 6">
              <a:extLst>
                <a:ext uri="{FF2B5EF4-FFF2-40B4-BE49-F238E27FC236}">
                  <a16:creationId xmlns:a16="http://schemas.microsoft.com/office/drawing/2014/main" id="{5BC33A87-B3C8-43CF-8E09-7B75D61723C5}"/>
                </a:ext>
              </a:extLst>
            </p:cNvPr>
            <p:cNvSpPr/>
            <p:nvPr/>
          </p:nvSpPr>
          <p:spPr>
            <a:xfrm>
              <a:off x="611220" y="628944"/>
              <a:ext cx="4607715" cy="4607715"/>
            </a:xfrm>
            <a:prstGeom prst="pie">
              <a:avLst>
                <a:gd name="adj1" fmla="val 6089927"/>
                <a:gd name="adj2" fmla="val 15422276"/>
              </a:avLst>
            </a:prstGeom>
            <a:solidFill>
              <a:schemeClr val="accent5"/>
            </a:solidFill>
          </p:spPr>
          <p:style>
            <a:lnRef idx="2">
              <a:schemeClr val="dk1"/>
            </a:lnRef>
            <a:fillRef idx="1">
              <a:schemeClr val="lt1"/>
            </a:fillRef>
            <a:effectRef idx="0">
              <a:schemeClr val="dk1"/>
            </a:effectRef>
            <a:fontRef idx="minor">
              <a:schemeClr val="dk1"/>
            </a:fontRef>
          </p:style>
        </p:sp>
        <p:sp>
          <p:nvSpPr>
            <p:cNvPr id="8" name="Forma libre: forma 7">
              <a:extLst>
                <a:ext uri="{FF2B5EF4-FFF2-40B4-BE49-F238E27FC236}">
                  <a16:creationId xmlns:a16="http://schemas.microsoft.com/office/drawing/2014/main" id="{FA2311E0-4FD2-4650-8DF6-F88F02E2CE0B}"/>
                </a:ext>
              </a:extLst>
            </p:cNvPr>
            <p:cNvSpPr/>
            <p:nvPr/>
          </p:nvSpPr>
          <p:spPr>
            <a:xfrm>
              <a:off x="2458122" y="763091"/>
              <a:ext cx="6177587" cy="4473568"/>
            </a:xfrm>
            <a:custGeom>
              <a:avLst/>
              <a:gdLst>
                <a:gd name="connsiteX0" fmla="*/ 0 w 5545014"/>
                <a:gd name="connsiteY0" fmla="*/ 0 h 4607715"/>
                <a:gd name="connsiteX1" fmla="*/ 5545014 w 5545014"/>
                <a:gd name="connsiteY1" fmla="*/ 0 h 4607715"/>
                <a:gd name="connsiteX2" fmla="*/ 5545014 w 5545014"/>
                <a:gd name="connsiteY2" fmla="*/ 4607715 h 4607715"/>
                <a:gd name="connsiteX3" fmla="*/ 0 w 5545014"/>
                <a:gd name="connsiteY3" fmla="*/ 4607715 h 4607715"/>
                <a:gd name="connsiteX4" fmla="*/ 0 w 5545014"/>
                <a:gd name="connsiteY4" fmla="*/ 0 h 4607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5014" h="4607715">
                  <a:moveTo>
                    <a:pt x="0" y="0"/>
                  </a:moveTo>
                  <a:lnTo>
                    <a:pt x="5545014" y="0"/>
                  </a:lnTo>
                  <a:lnTo>
                    <a:pt x="5545014" y="4607715"/>
                  </a:lnTo>
                  <a:lnTo>
                    <a:pt x="0" y="4607715"/>
                  </a:lnTo>
                  <a:lnTo>
                    <a:pt x="0" y="0"/>
                  </a:ln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91440" tIns="91440" rIns="2863947" bIns="91440" numCol="1" spcCol="1270" anchor="ctr" anchorCtr="0">
              <a:noAutofit/>
            </a:bodyPr>
            <a:lstStyle/>
            <a:p>
              <a:pPr marL="0" lvl="0" indent="0" defTabSz="1066800">
                <a:lnSpc>
                  <a:spcPct val="90000"/>
                </a:lnSpc>
                <a:spcBef>
                  <a:spcPct val="0"/>
                </a:spcBef>
                <a:spcAft>
                  <a:spcPct val="35000"/>
                </a:spcAft>
                <a:buNone/>
                <a:tabLst>
                  <a:tab pos="1435100" algn="l"/>
                </a:tabLst>
              </a:pPr>
              <a:r>
                <a:rPr lang="es-ES" kern="1200" dirty="0"/>
                <a:t>Economías de </a:t>
              </a:r>
            </a:p>
            <a:p>
              <a:pPr marL="0" lvl="0" indent="0" defTabSz="1066800">
                <a:lnSpc>
                  <a:spcPct val="90000"/>
                </a:lnSpc>
                <a:spcBef>
                  <a:spcPct val="0"/>
                </a:spcBef>
                <a:spcAft>
                  <a:spcPct val="35000"/>
                </a:spcAft>
                <a:buNone/>
                <a:tabLst>
                  <a:tab pos="1435100" algn="l"/>
                </a:tabLst>
              </a:pPr>
              <a:r>
                <a:rPr lang="es-ES" kern="1200" dirty="0"/>
                <a:t>escala en la </a:t>
              </a:r>
            </a:p>
            <a:p>
              <a:pPr marL="0" lvl="0" indent="0" defTabSz="1066800">
                <a:lnSpc>
                  <a:spcPct val="90000"/>
                </a:lnSpc>
                <a:spcBef>
                  <a:spcPct val="0"/>
                </a:spcBef>
                <a:spcAft>
                  <a:spcPct val="35000"/>
                </a:spcAft>
                <a:buNone/>
                <a:tabLst>
                  <a:tab pos="1435100" algn="l"/>
                </a:tabLst>
              </a:pPr>
              <a:r>
                <a:rPr lang="es-ES" kern="1200" dirty="0"/>
                <a:t>industria</a:t>
              </a:r>
              <a:endParaRPr lang="es-CR" kern="1200" dirty="0"/>
            </a:p>
          </p:txBody>
        </p:sp>
        <p:sp>
          <p:nvSpPr>
            <p:cNvPr id="9" name="Forma libre: forma 8">
              <a:extLst>
                <a:ext uri="{FF2B5EF4-FFF2-40B4-BE49-F238E27FC236}">
                  <a16:creationId xmlns:a16="http://schemas.microsoft.com/office/drawing/2014/main" id="{BDC679BA-4022-4615-AC99-53A864C4B1CE}"/>
                </a:ext>
              </a:extLst>
            </p:cNvPr>
            <p:cNvSpPr/>
            <p:nvPr/>
          </p:nvSpPr>
          <p:spPr>
            <a:xfrm>
              <a:off x="4452001" y="693493"/>
              <a:ext cx="3909366" cy="4607715"/>
            </a:xfrm>
            <a:custGeom>
              <a:avLst/>
              <a:gdLst>
                <a:gd name="connsiteX0" fmla="*/ 0 w 3744825"/>
                <a:gd name="connsiteY0" fmla="*/ 0 h 4607715"/>
                <a:gd name="connsiteX1" fmla="*/ 3744825 w 3744825"/>
                <a:gd name="connsiteY1" fmla="*/ 0 h 4607715"/>
                <a:gd name="connsiteX2" fmla="*/ 3744825 w 3744825"/>
                <a:gd name="connsiteY2" fmla="*/ 4607715 h 4607715"/>
                <a:gd name="connsiteX3" fmla="*/ 0 w 3744825"/>
                <a:gd name="connsiteY3" fmla="*/ 4607715 h 4607715"/>
                <a:gd name="connsiteX4" fmla="*/ 0 w 3744825"/>
                <a:gd name="connsiteY4" fmla="*/ 0 h 4607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4825" h="4607715">
                  <a:moveTo>
                    <a:pt x="0" y="0"/>
                  </a:moveTo>
                  <a:lnTo>
                    <a:pt x="3744825" y="0"/>
                  </a:lnTo>
                  <a:lnTo>
                    <a:pt x="3744825" y="4607715"/>
                  </a:lnTo>
                  <a:lnTo>
                    <a:pt x="0" y="4607715"/>
                  </a:lnTo>
                  <a:lnTo>
                    <a:pt x="0" y="0"/>
                  </a:lnTo>
                  <a:close/>
                </a:path>
              </a:pathLst>
            </a:custGeom>
            <a:ln/>
          </p:spPr>
          <p:style>
            <a:lnRef idx="2">
              <a:schemeClr val="dk1"/>
            </a:lnRef>
            <a:fillRef idx="1">
              <a:schemeClr val="lt1"/>
            </a:fillRef>
            <a:effectRef idx="0">
              <a:schemeClr val="dk1"/>
            </a:effectRef>
            <a:fontRef idx="minor">
              <a:schemeClr val="dk1"/>
            </a:fontRef>
          </p:style>
          <p:txBody>
            <a:bodyPr spcFirstLastPara="0" vert="horz" wrap="square" lIns="49530" tIns="49530" rIns="49530" bIns="49530" numCol="1" spcCol="1270" anchor="ctr" anchorCtr="0">
              <a:noAutofit/>
            </a:bodyPr>
            <a:lstStyle/>
            <a:p>
              <a:pPr marL="0" lvl="1" algn="l" defTabSz="577850">
                <a:lnSpc>
                  <a:spcPct val="90000"/>
                </a:lnSpc>
                <a:spcBef>
                  <a:spcPct val="0"/>
                </a:spcBef>
                <a:spcAft>
                  <a:spcPct val="15000"/>
                </a:spcAft>
                <a:buChar char="•"/>
              </a:pPr>
              <a:r>
                <a:rPr lang="es-ES" sz="1400" kern="1200" dirty="0"/>
                <a:t>Todas las economías de escala se presentan al nivel de la empresa individual. </a:t>
              </a:r>
              <a:endParaRPr lang="es-CR" sz="1400" kern="1200" dirty="0"/>
            </a:p>
            <a:p>
              <a:pPr marL="114300" lvl="1" indent="-114300" algn="l" defTabSz="577850">
                <a:lnSpc>
                  <a:spcPct val="90000"/>
                </a:lnSpc>
                <a:spcBef>
                  <a:spcPct val="0"/>
                </a:spcBef>
                <a:spcAft>
                  <a:spcPct val="15000"/>
                </a:spcAft>
                <a:buChar char="•"/>
              </a:pPr>
              <a:r>
                <a:rPr lang="es-ES" sz="1400" kern="1200" dirty="0"/>
                <a:t>Por varias razones, la concentración de la producción de una industria en una o pocas localidades reduce los costes de la industria, </a:t>
              </a:r>
              <a:endParaRPr lang="es-CR" sz="1400" kern="1200" dirty="0"/>
            </a:p>
            <a:p>
              <a:pPr marL="114300" lvl="1" indent="-114300" algn="l" defTabSz="577850">
                <a:lnSpc>
                  <a:spcPct val="90000"/>
                </a:lnSpc>
                <a:spcBef>
                  <a:spcPct val="0"/>
                </a:spcBef>
                <a:spcAft>
                  <a:spcPct val="15000"/>
                </a:spcAft>
                <a:buChar char="•"/>
              </a:pPr>
              <a:r>
                <a:rPr lang="es-ES" sz="1400" kern="1200" dirty="0"/>
                <a:t>aunque las empresas individuales en la industria continúan siendo pequeñas. Estas economías de escala se denominan economías externas.</a:t>
              </a:r>
              <a:endParaRPr lang="es-CR" sz="1400" kern="1200" dirty="0"/>
            </a:p>
            <a:p>
              <a:pPr marL="114300" lvl="1" indent="-114300" algn="l" defTabSz="577850">
                <a:lnSpc>
                  <a:spcPct val="90000"/>
                </a:lnSpc>
                <a:spcBef>
                  <a:spcPct val="0"/>
                </a:spcBef>
                <a:spcAft>
                  <a:spcPct val="15000"/>
                </a:spcAft>
                <a:buChar char="•"/>
              </a:pPr>
              <a:r>
                <a:rPr lang="es-ES" sz="1400" kern="1200" dirty="0"/>
                <a:t>Marshall: razones principales por las que un </a:t>
              </a:r>
              <a:r>
                <a:rPr lang="es-ES" sz="1400" kern="1200" dirty="0" err="1"/>
                <a:t>cluster</a:t>
              </a:r>
              <a:r>
                <a:rPr lang="es-ES" sz="1400" kern="1200" dirty="0"/>
                <a:t> de empresas podía ser más eficiente que una empresa individual aislada; </a:t>
              </a:r>
              <a:endParaRPr lang="es-CR" sz="1400" kern="1200" dirty="0"/>
            </a:p>
            <a:p>
              <a:pPr marL="685800" lvl="3" indent="-114300" defTabSz="577850">
                <a:lnSpc>
                  <a:spcPct val="90000"/>
                </a:lnSpc>
                <a:spcAft>
                  <a:spcPct val="15000"/>
                </a:spcAft>
                <a:buChar char="•"/>
              </a:pPr>
              <a:r>
                <a:rPr lang="es-ES" sz="1400" kern="1200" dirty="0"/>
                <a:t>la habilidad de clúster para apoyar a proveedores especializados; </a:t>
              </a:r>
              <a:endParaRPr lang="es-CR" sz="1400" kern="1200" dirty="0"/>
            </a:p>
            <a:p>
              <a:pPr marL="685800" lvl="3" indent="-114300" defTabSz="577850">
                <a:lnSpc>
                  <a:spcPct val="90000"/>
                </a:lnSpc>
                <a:spcAft>
                  <a:spcPct val="15000"/>
                </a:spcAft>
                <a:buChar char="•"/>
              </a:pPr>
              <a:r>
                <a:rPr lang="es-ES" sz="1400" kern="1200" dirty="0"/>
                <a:t>el modo en que una industria concentrada geográficamente permite la creación de un mercado laboral especializado; </a:t>
              </a:r>
              <a:endParaRPr lang="es-CR" sz="1400" kern="1200" dirty="0"/>
            </a:p>
            <a:p>
              <a:pPr marL="685800" lvl="3" indent="-114300" defTabSz="577850">
                <a:lnSpc>
                  <a:spcPct val="90000"/>
                </a:lnSpc>
                <a:spcAft>
                  <a:spcPct val="15000"/>
                </a:spcAft>
                <a:buChar char="•"/>
              </a:pPr>
              <a:r>
                <a:rPr lang="es-ES" sz="1400" kern="1200" dirty="0"/>
                <a:t>y el modo en que una industria concentrada geográficamente favorece la difusión de externalidades tecnológicas.</a:t>
              </a:r>
              <a:endParaRPr lang="es-CR" sz="1400" kern="1200" dirty="0"/>
            </a:p>
          </p:txBody>
        </p:sp>
      </p:grpSp>
      <p:sp>
        <p:nvSpPr>
          <p:cNvPr id="5" name="3 CuadroTexto">
            <a:extLst>
              <a:ext uri="{FF2B5EF4-FFF2-40B4-BE49-F238E27FC236}">
                <a16:creationId xmlns:a16="http://schemas.microsoft.com/office/drawing/2014/main" id="{E2F38E6C-15CB-4411-99C7-22BC4EC6B936}"/>
              </a:ext>
            </a:extLst>
          </p:cNvPr>
          <p:cNvSpPr txBox="1">
            <a:spLocks noChangeArrowheads="1"/>
          </p:cNvSpPr>
          <p:nvPr/>
        </p:nvSpPr>
        <p:spPr bwMode="auto">
          <a:xfrm>
            <a:off x="1979712" y="5407962"/>
            <a:ext cx="6205570" cy="10156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buFont typeface="Arial" pitchFamily="34" charset="0"/>
              <a:buChar char="•"/>
              <a:defRPr/>
            </a:pPr>
            <a:r>
              <a:rPr lang="es-CR" sz="2000" b="1" dirty="0"/>
              <a:t> Proveedores especializados</a:t>
            </a:r>
          </a:p>
          <a:p>
            <a:pPr>
              <a:buFont typeface="Arial" pitchFamily="34" charset="0"/>
              <a:buChar char="•"/>
              <a:defRPr/>
            </a:pPr>
            <a:r>
              <a:rPr lang="es-CR" sz="2000" b="1" dirty="0"/>
              <a:t> Mercado de trabajo especializado</a:t>
            </a:r>
          </a:p>
          <a:p>
            <a:pPr>
              <a:buFont typeface="Arial" pitchFamily="34" charset="0"/>
              <a:buChar char="•"/>
              <a:defRPr/>
            </a:pPr>
            <a:r>
              <a:rPr lang="es-CR" sz="2000" b="1" dirty="0"/>
              <a:t> Difusión de conocimientos</a:t>
            </a:r>
          </a:p>
        </p:txBody>
      </p:sp>
      <p:sp>
        <p:nvSpPr>
          <p:cNvPr id="3" name="Marcador de número de diapositiva 2">
            <a:extLst>
              <a:ext uri="{FF2B5EF4-FFF2-40B4-BE49-F238E27FC236}">
                <a16:creationId xmlns:a16="http://schemas.microsoft.com/office/drawing/2014/main" id="{859FA63F-7E31-4E8C-9631-865DAAEBF0D8}"/>
              </a:ext>
            </a:extLst>
          </p:cNvPr>
          <p:cNvSpPr>
            <a:spLocks noGrp="1"/>
          </p:cNvSpPr>
          <p:nvPr>
            <p:ph type="sldNum" sz="quarter" idx="12"/>
          </p:nvPr>
        </p:nvSpPr>
        <p:spPr/>
        <p:txBody>
          <a:bodyPr/>
          <a:lstStyle/>
          <a:p>
            <a:pPr>
              <a:defRPr/>
            </a:pPr>
            <a:fld id="{C0C87B52-7EF3-47BA-9BF8-2C6BCBDD057D}" type="slidenum">
              <a:rPr lang="en-US" altLang="es-CR" smtClean="0"/>
              <a:pPr>
                <a:defRPr/>
              </a:pPr>
              <a:t>44</a:t>
            </a:fld>
            <a:endParaRPr lang="en-US" altLang="es-CR"/>
          </a:p>
        </p:txBody>
      </p:sp>
    </p:spTree>
    <p:extLst>
      <p:ext uri="{BB962C8B-B14F-4D97-AF65-F5344CB8AC3E}">
        <p14:creationId xmlns:p14="http://schemas.microsoft.com/office/powerpoint/2010/main" val="46245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2A1834-F5D3-482D-A9C2-56301497887D}"/>
              </a:ext>
            </a:extLst>
          </p:cNvPr>
          <p:cNvSpPr>
            <a:spLocks noGrp="1"/>
          </p:cNvSpPr>
          <p:nvPr>
            <p:ph type="title"/>
          </p:nvPr>
        </p:nvSpPr>
        <p:spPr>
          <a:xfrm>
            <a:off x="899592" y="548680"/>
            <a:ext cx="7880412" cy="864096"/>
          </a:xfrm>
        </p:spPr>
        <p:txBody>
          <a:bodyPr/>
          <a:lstStyle/>
          <a:p>
            <a:r>
              <a:rPr lang="es-ES" sz="2800" b="1" dirty="0">
                <a:effectLst/>
                <a:latin typeface="Times New Roman" panose="02020603050405020304" pitchFamily="18" charset="0"/>
                <a:ea typeface="Calibri" panose="020F0502020204030204" pitchFamily="34" charset="0"/>
                <a:cs typeface="Times New Roman" panose="02020603050405020304" pitchFamily="18" charset="0"/>
              </a:rPr>
              <a:t>Economías externas y comercio internacional.</a:t>
            </a:r>
            <a:endParaRPr lang="es-CR" dirty="0"/>
          </a:p>
        </p:txBody>
      </p:sp>
      <p:graphicFrame>
        <p:nvGraphicFramePr>
          <p:cNvPr id="6" name="Diagrama 5">
            <a:extLst>
              <a:ext uri="{FF2B5EF4-FFF2-40B4-BE49-F238E27FC236}">
                <a16:creationId xmlns:a16="http://schemas.microsoft.com/office/drawing/2014/main" id="{E5466CD7-F7D1-4A9F-AF5A-1C92AF4057F3}"/>
              </a:ext>
            </a:extLst>
          </p:cNvPr>
          <p:cNvGraphicFramePr/>
          <p:nvPr>
            <p:extLst>
              <p:ext uri="{D42A27DB-BD31-4B8C-83A1-F6EECF244321}">
                <p14:modId xmlns:p14="http://schemas.microsoft.com/office/powerpoint/2010/main" val="76488217"/>
              </p:ext>
            </p:extLst>
          </p:nvPr>
        </p:nvGraphicFramePr>
        <p:xfrm>
          <a:off x="1007604" y="1484784"/>
          <a:ext cx="7772400" cy="4637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2">
            <a:extLst>
              <a:ext uri="{FF2B5EF4-FFF2-40B4-BE49-F238E27FC236}">
                <a16:creationId xmlns:a16="http://schemas.microsoft.com/office/drawing/2014/main" id="{DB3A6CE1-36D0-4C4F-A64A-39A379BF773C}"/>
              </a:ext>
            </a:extLst>
          </p:cNvPr>
          <p:cNvSpPr>
            <a:spLocks noGrp="1"/>
          </p:cNvSpPr>
          <p:nvPr>
            <p:ph type="sldNum" sz="quarter" idx="12"/>
          </p:nvPr>
        </p:nvSpPr>
        <p:spPr/>
        <p:txBody>
          <a:bodyPr/>
          <a:lstStyle/>
          <a:p>
            <a:pPr>
              <a:defRPr/>
            </a:pPr>
            <a:fld id="{C0C87B52-7EF3-47BA-9BF8-2C6BCBDD057D}" type="slidenum">
              <a:rPr lang="en-US" altLang="es-CR" smtClean="0"/>
              <a:pPr>
                <a:defRPr/>
              </a:pPr>
              <a:t>45</a:t>
            </a:fld>
            <a:endParaRPr lang="en-US" altLang="es-CR"/>
          </a:p>
        </p:txBody>
      </p:sp>
    </p:spTree>
    <p:extLst>
      <p:ext uri="{BB962C8B-B14F-4D97-AF65-F5344CB8AC3E}">
        <p14:creationId xmlns:p14="http://schemas.microsoft.com/office/powerpoint/2010/main" val="147649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dgm id="{97865CE9-F2B6-4C46-B182-3AC8808E90C2}"/>
                                            </p:graphicEl>
                                          </p:spTgt>
                                        </p:tgtEl>
                                        <p:attrNameLst>
                                          <p:attrName>style.visibility</p:attrName>
                                        </p:attrNameLst>
                                      </p:cBhvr>
                                      <p:to>
                                        <p:strVal val="visible"/>
                                      </p:to>
                                    </p:set>
                                    <p:animEffect transition="in" filter="wipe(down)">
                                      <p:cBhvr>
                                        <p:cTn id="7" dur="500"/>
                                        <p:tgtEl>
                                          <p:spTgt spid="6">
                                            <p:graphicEl>
                                              <a:dgm id="{97865CE9-F2B6-4C46-B182-3AC8808E90C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graphicEl>
                                              <a:dgm id="{A42F1933-F848-42AC-92C6-52325E0A57C9}"/>
                                            </p:graphicEl>
                                          </p:spTgt>
                                        </p:tgtEl>
                                        <p:attrNameLst>
                                          <p:attrName>style.visibility</p:attrName>
                                        </p:attrNameLst>
                                      </p:cBhvr>
                                      <p:to>
                                        <p:strVal val="visible"/>
                                      </p:to>
                                    </p:set>
                                    <p:animEffect transition="in" filter="wipe(down)">
                                      <p:cBhvr>
                                        <p:cTn id="12" dur="500"/>
                                        <p:tgtEl>
                                          <p:spTgt spid="6">
                                            <p:graphicEl>
                                              <a:dgm id="{A42F1933-F848-42AC-92C6-52325E0A57C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graphicEl>
                                              <a:dgm id="{D707AB9F-1902-41A2-ADC4-3B7A0F3ADE75}"/>
                                            </p:graphicEl>
                                          </p:spTgt>
                                        </p:tgtEl>
                                        <p:attrNameLst>
                                          <p:attrName>style.visibility</p:attrName>
                                        </p:attrNameLst>
                                      </p:cBhvr>
                                      <p:to>
                                        <p:strVal val="visible"/>
                                      </p:to>
                                    </p:set>
                                    <p:animEffect transition="in" filter="wipe(down)">
                                      <p:cBhvr>
                                        <p:cTn id="17" dur="500"/>
                                        <p:tgtEl>
                                          <p:spTgt spid="6">
                                            <p:graphicEl>
                                              <a:dgm id="{D707AB9F-1902-41A2-ADC4-3B7A0F3ADE7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graphicEl>
                                              <a:dgm id="{FE140305-4B28-4C66-BDA2-6F7F0E0521AB}"/>
                                            </p:graphicEl>
                                          </p:spTgt>
                                        </p:tgtEl>
                                        <p:attrNameLst>
                                          <p:attrName>style.visibility</p:attrName>
                                        </p:attrNameLst>
                                      </p:cBhvr>
                                      <p:to>
                                        <p:strVal val="visible"/>
                                      </p:to>
                                    </p:set>
                                    <p:animEffect transition="in" filter="wipe(down)">
                                      <p:cBhvr>
                                        <p:cTn id="22" dur="500"/>
                                        <p:tgtEl>
                                          <p:spTgt spid="6">
                                            <p:graphicEl>
                                              <a:dgm id="{FE140305-4B28-4C66-BDA2-6F7F0E0521A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graphicEl>
                                              <a:dgm id="{53FF8D82-50D3-4288-B55F-DF6579A47903}"/>
                                            </p:graphicEl>
                                          </p:spTgt>
                                        </p:tgtEl>
                                        <p:attrNameLst>
                                          <p:attrName>style.visibility</p:attrName>
                                        </p:attrNameLst>
                                      </p:cBhvr>
                                      <p:to>
                                        <p:strVal val="visible"/>
                                      </p:to>
                                    </p:set>
                                    <p:animEffect transition="in" filter="wipe(down)">
                                      <p:cBhvr>
                                        <p:cTn id="27" dur="500"/>
                                        <p:tgtEl>
                                          <p:spTgt spid="6">
                                            <p:graphicEl>
                                              <a:dgm id="{53FF8D82-50D3-4288-B55F-DF6579A4790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graphicEl>
                                              <a:dgm id="{147ADF0A-EB85-4F0D-800E-B2373D5540FC}"/>
                                            </p:graphicEl>
                                          </p:spTgt>
                                        </p:tgtEl>
                                        <p:attrNameLst>
                                          <p:attrName>style.visibility</p:attrName>
                                        </p:attrNameLst>
                                      </p:cBhvr>
                                      <p:to>
                                        <p:strVal val="visible"/>
                                      </p:to>
                                    </p:set>
                                    <p:animEffect transition="in" filter="wipe(down)">
                                      <p:cBhvr>
                                        <p:cTn id="32" dur="500"/>
                                        <p:tgtEl>
                                          <p:spTgt spid="6">
                                            <p:graphicEl>
                                              <a:dgm id="{147ADF0A-EB85-4F0D-800E-B2373D5540FC}"/>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graphicEl>
                                              <a:dgm id="{2C238D8F-D9CB-481A-850B-2369FC262E68}"/>
                                            </p:graphicEl>
                                          </p:spTgt>
                                        </p:tgtEl>
                                        <p:attrNameLst>
                                          <p:attrName>style.visibility</p:attrName>
                                        </p:attrNameLst>
                                      </p:cBhvr>
                                      <p:to>
                                        <p:strVal val="visible"/>
                                      </p:to>
                                    </p:set>
                                    <p:animEffect transition="in" filter="wipe(down)">
                                      <p:cBhvr>
                                        <p:cTn id="37" dur="500"/>
                                        <p:tgtEl>
                                          <p:spTgt spid="6">
                                            <p:graphicEl>
                                              <a:dgm id="{2C238D8F-D9CB-481A-850B-2369FC262E68}"/>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graphicEl>
                                              <a:dgm id="{55486656-0E76-4E4D-861E-7466D874BE47}"/>
                                            </p:graphicEl>
                                          </p:spTgt>
                                        </p:tgtEl>
                                        <p:attrNameLst>
                                          <p:attrName>style.visibility</p:attrName>
                                        </p:attrNameLst>
                                      </p:cBhvr>
                                      <p:to>
                                        <p:strVal val="visible"/>
                                      </p:to>
                                    </p:set>
                                    <p:animEffect transition="in" filter="wipe(down)">
                                      <p:cBhvr>
                                        <p:cTn id="42" dur="500"/>
                                        <p:tgtEl>
                                          <p:spTgt spid="6">
                                            <p:graphicEl>
                                              <a:dgm id="{55486656-0E76-4E4D-861E-7466D874BE4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535A827B-990A-4028-BF0C-C84FA20CE51A}"/>
              </a:ext>
            </a:extLst>
          </p:cNvPr>
          <p:cNvGrpSpPr/>
          <p:nvPr/>
        </p:nvGrpSpPr>
        <p:grpSpPr>
          <a:xfrm>
            <a:off x="868668" y="956880"/>
            <a:ext cx="8127390" cy="5231871"/>
            <a:chOff x="868668" y="956880"/>
            <a:chExt cx="8266972" cy="3339133"/>
          </a:xfrm>
        </p:grpSpPr>
        <p:sp>
          <p:nvSpPr>
            <p:cNvPr id="7" name="Rectángulo 6">
              <a:extLst>
                <a:ext uri="{FF2B5EF4-FFF2-40B4-BE49-F238E27FC236}">
                  <a16:creationId xmlns:a16="http://schemas.microsoft.com/office/drawing/2014/main" id="{78F99754-ADD6-4A02-8B43-0968EE633765}"/>
                </a:ext>
              </a:extLst>
            </p:cNvPr>
            <p:cNvSpPr/>
            <p:nvPr/>
          </p:nvSpPr>
          <p:spPr>
            <a:xfrm>
              <a:off x="868668" y="1518294"/>
              <a:ext cx="2656406" cy="312518"/>
            </a:xfrm>
            <a:prstGeom prst="rect">
              <a:avLst/>
            </a:prstGeom>
          </p:spPr>
          <p:style>
            <a:lnRef idx="2">
              <a:schemeClr val="accent5">
                <a:shade val="50000"/>
                <a:hueOff val="0"/>
                <a:satOff val="0"/>
                <a:lumOff val="0"/>
                <a:alphaOff val="0"/>
              </a:schemeClr>
            </a:lnRef>
            <a:fillRef idx="1">
              <a:schemeClr val="accent5">
                <a:shade val="50000"/>
                <a:hueOff val="0"/>
                <a:satOff val="0"/>
                <a:lumOff val="0"/>
                <a:alphaOff val="0"/>
              </a:schemeClr>
            </a:fillRef>
            <a:effectRef idx="0">
              <a:schemeClr val="accent5">
                <a:shade val="50000"/>
                <a:hueOff val="0"/>
                <a:satOff val="0"/>
                <a:lumOff val="0"/>
                <a:alphaOff val="0"/>
              </a:schemeClr>
            </a:effectRef>
            <a:fontRef idx="minor">
              <a:schemeClr val="lt1"/>
            </a:fontRef>
          </p:style>
        </p:sp>
        <p:sp>
          <p:nvSpPr>
            <p:cNvPr id="8" name="Rectángulo 7">
              <a:extLst>
                <a:ext uri="{FF2B5EF4-FFF2-40B4-BE49-F238E27FC236}">
                  <a16:creationId xmlns:a16="http://schemas.microsoft.com/office/drawing/2014/main" id="{8AAE52D6-EAED-40BB-8958-133AA0436694}"/>
                </a:ext>
              </a:extLst>
            </p:cNvPr>
            <p:cNvSpPr/>
            <p:nvPr/>
          </p:nvSpPr>
          <p:spPr>
            <a:xfrm>
              <a:off x="868668" y="1635663"/>
              <a:ext cx="195149" cy="195149"/>
            </a:xfrm>
            <a:prstGeom prst="rect">
              <a:avLst/>
            </a:prstGeom>
          </p:spPr>
          <p:style>
            <a:lnRef idx="2">
              <a:schemeClr val="accent5">
                <a:shade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Forma libre: forma 8">
              <a:extLst>
                <a:ext uri="{FF2B5EF4-FFF2-40B4-BE49-F238E27FC236}">
                  <a16:creationId xmlns:a16="http://schemas.microsoft.com/office/drawing/2014/main" id="{9A22158E-BEDF-43AC-B6DA-92B7EDD47B94}"/>
                </a:ext>
              </a:extLst>
            </p:cNvPr>
            <p:cNvSpPr/>
            <p:nvPr/>
          </p:nvSpPr>
          <p:spPr>
            <a:xfrm>
              <a:off x="868668" y="956880"/>
              <a:ext cx="2656406" cy="561414"/>
            </a:xfrm>
            <a:custGeom>
              <a:avLst/>
              <a:gdLst>
                <a:gd name="connsiteX0" fmla="*/ 0 w 2656406"/>
                <a:gd name="connsiteY0" fmla="*/ 0 h 561414"/>
                <a:gd name="connsiteX1" fmla="*/ 2656406 w 2656406"/>
                <a:gd name="connsiteY1" fmla="*/ 0 h 561414"/>
                <a:gd name="connsiteX2" fmla="*/ 2656406 w 2656406"/>
                <a:gd name="connsiteY2" fmla="*/ 561414 h 561414"/>
                <a:gd name="connsiteX3" fmla="*/ 0 w 2656406"/>
                <a:gd name="connsiteY3" fmla="*/ 561414 h 561414"/>
                <a:gd name="connsiteX4" fmla="*/ 0 w 2656406"/>
                <a:gd name="connsiteY4" fmla="*/ 0 h 561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6406" h="561414">
                  <a:moveTo>
                    <a:pt x="0" y="0"/>
                  </a:moveTo>
                  <a:lnTo>
                    <a:pt x="2656406" y="0"/>
                  </a:lnTo>
                  <a:lnTo>
                    <a:pt x="2656406" y="561414"/>
                  </a:lnTo>
                  <a:lnTo>
                    <a:pt x="0" y="5614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s-ES" sz="1800" b="1" kern="1200"/>
                <a:t>Definición </a:t>
              </a:r>
              <a:endParaRPr lang="es-CR" sz="1800" kern="1200"/>
            </a:p>
          </p:txBody>
        </p:sp>
        <p:sp>
          <p:nvSpPr>
            <p:cNvPr id="10" name="Rectángulo 9">
              <a:extLst>
                <a:ext uri="{FF2B5EF4-FFF2-40B4-BE49-F238E27FC236}">
                  <a16:creationId xmlns:a16="http://schemas.microsoft.com/office/drawing/2014/main" id="{A4A04078-C962-4B95-A35A-2D2455A1E994}"/>
                </a:ext>
              </a:extLst>
            </p:cNvPr>
            <p:cNvSpPr/>
            <p:nvPr/>
          </p:nvSpPr>
          <p:spPr>
            <a:xfrm>
              <a:off x="868668" y="2090550"/>
              <a:ext cx="195144" cy="195144"/>
            </a:xfrm>
            <a:prstGeom prst="rect">
              <a:avLst/>
            </a:prstGeom>
          </p:spPr>
          <p:style>
            <a:lnRef idx="2">
              <a:schemeClr val="accent5">
                <a:shade val="5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Forma libre: forma 10">
              <a:extLst>
                <a:ext uri="{FF2B5EF4-FFF2-40B4-BE49-F238E27FC236}">
                  <a16:creationId xmlns:a16="http://schemas.microsoft.com/office/drawing/2014/main" id="{891F3D1B-17F2-466B-961F-A5DAAD89A2A0}"/>
                </a:ext>
              </a:extLst>
            </p:cNvPr>
            <p:cNvSpPr/>
            <p:nvPr/>
          </p:nvSpPr>
          <p:spPr>
            <a:xfrm>
              <a:off x="1054616" y="1960681"/>
              <a:ext cx="2470457" cy="454882"/>
            </a:xfrm>
            <a:custGeom>
              <a:avLst/>
              <a:gdLst>
                <a:gd name="connsiteX0" fmla="*/ 0 w 2470457"/>
                <a:gd name="connsiteY0" fmla="*/ 0 h 454882"/>
                <a:gd name="connsiteX1" fmla="*/ 2470457 w 2470457"/>
                <a:gd name="connsiteY1" fmla="*/ 0 h 454882"/>
                <a:gd name="connsiteX2" fmla="*/ 2470457 w 2470457"/>
                <a:gd name="connsiteY2" fmla="*/ 454882 h 454882"/>
                <a:gd name="connsiteX3" fmla="*/ 0 w 2470457"/>
                <a:gd name="connsiteY3" fmla="*/ 454882 h 454882"/>
                <a:gd name="connsiteX4" fmla="*/ 0 w 2470457"/>
                <a:gd name="connsiteY4" fmla="*/ 0 h 454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0457" h="454882">
                  <a:moveTo>
                    <a:pt x="0" y="0"/>
                  </a:moveTo>
                  <a:lnTo>
                    <a:pt x="2470457" y="0"/>
                  </a:lnTo>
                  <a:lnTo>
                    <a:pt x="2470457" y="454882"/>
                  </a:lnTo>
                  <a:lnTo>
                    <a:pt x="0" y="4548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s-ES" sz="1100" dirty="0"/>
                <a:t>E</a:t>
              </a:r>
              <a:r>
                <a:rPr lang="es-ES" sz="1100" kern="1200" dirty="0"/>
                <a:t>strategia por la cual una industria da características especiales a sus productos, </a:t>
              </a:r>
              <a:endParaRPr lang="es-CR" sz="1100" kern="1200" dirty="0"/>
            </a:p>
          </p:txBody>
        </p:sp>
        <p:sp>
          <p:nvSpPr>
            <p:cNvPr id="12" name="Rectángulo 11">
              <a:extLst>
                <a:ext uri="{FF2B5EF4-FFF2-40B4-BE49-F238E27FC236}">
                  <a16:creationId xmlns:a16="http://schemas.microsoft.com/office/drawing/2014/main" id="{E1488DC6-EA6C-4044-B4ED-CE3A1DA8436E}"/>
                </a:ext>
              </a:extLst>
            </p:cNvPr>
            <p:cNvSpPr/>
            <p:nvPr/>
          </p:nvSpPr>
          <p:spPr>
            <a:xfrm>
              <a:off x="868668" y="2545432"/>
              <a:ext cx="195144" cy="195144"/>
            </a:xfrm>
            <a:prstGeom prst="rect">
              <a:avLst/>
            </a:prstGeom>
          </p:spPr>
          <p:style>
            <a:lnRef idx="2">
              <a:schemeClr val="accent5">
                <a:shade val="50000"/>
                <a:hueOff val="-12736"/>
                <a:satOff val="11324"/>
                <a:lumOff val="5146"/>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Forma libre: forma 12">
              <a:extLst>
                <a:ext uri="{FF2B5EF4-FFF2-40B4-BE49-F238E27FC236}">
                  <a16:creationId xmlns:a16="http://schemas.microsoft.com/office/drawing/2014/main" id="{B16B874B-A86B-4F53-A28C-766B9D019A1A}"/>
                </a:ext>
              </a:extLst>
            </p:cNvPr>
            <p:cNvSpPr/>
            <p:nvPr/>
          </p:nvSpPr>
          <p:spPr>
            <a:xfrm>
              <a:off x="1054616" y="2415563"/>
              <a:ext cx="2470457" cy="454882"/>
            </a:xfrm>
            <a:custGeom>
              <a:avLst/>
              <a:gdLst>
                <a:gd name="connsiteX0" fmla="*/ 0 w 2470457"/>
                <a:gd name="connsiteY0" fmla="*/ 0 h 454882"/>
                <a:gd name="connsiteX1" fmla="*/ 2470457 w 2470457"/>
                <a:gd name="connsiteY1" fmla="*/ 0 h 454882"/>
                <a:gd name="connsiteX2" fmla="*/ 2470457 w 2470457"/>
                <a:gd name="connsiteY2" fmla="*/ 454882 h 454882"/>
                <a:gd name="connsiteX3" fmla="*/ 0 w 2470457"/>
                <a:gd name="connsiteY3" fmla="*/ 454882 h 454882"/>
                <a:gd name="connsiteX4" fmla="*/ 0 w 2470457"/>
                <a:gd name="connsiteY4" fmla="*/ 0 h 454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0457" h="454882">
                  <a:moveTo>
                    <a:pt x="0" y="0"/>
                  </a:moveTo>
                  <a:lnTo>
                    <a:pt x="2470457" y="0"/>
                  </a:lnTo>
                  <a:lnTo>
                    <a:pt x="2470457" y="454882"/>
                  </a:lnTo>
                  <a:lnTo>
                    <a:pt x="0" y="4548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ctr" anchorCtr="0">
              <a:noAutofit/>
            </a:bodyPr>
            <a:lstStyle/>
            <a:p>
              <a:pPr defTabSz="444500">
                <a:lnSpc>
                  <a:spcPct val="90000"/>
                </a:lnSpc>
                <a:spcAft>
                  <a:spcPct val="35000"/>
                </a:spcAft>
              </a:pPr>
              <a:r>
                <a:rPr lang="es-ES" sz="1100" dirty="0"/>
                <a:t>de modo que logren destacarse sobre los de la competencia: </a:t>
              </a:r>
              <a:endParaRPr lang="es-CR" sz="1100" dirty="0"/>
            </a:p>
          </p:txBody>
        </p:sp>
        <p:sp>
          <p:nvSpPr>
            <p:cNvPr id="14" name="Rectángulo 13">
              <a:extLst>
                <a:ext uri="{FF2B5EF4-FFF2-40B4-BE49-F238E27FC236}">
                  <a16:creationId xmlns:a16="http://schemas.microsoft.com/office/drawing/2014/main" id="{13D54133-0464-4C9B-B3D9-BB715C3B312E}"/>
                </a:ext>
              </a:extLst>
            </p:cNvPr>
            <p:cNvSpPr/>
            <p:nvPr/>
          </p:nvSpPr>
          <p:spPr>
            <a:xfrm>
              <a:off x="868668" y="3000314"/>
              <a:ext cx="195144" cy="195144"/>
            </a:xfrm>
            <a:prstGeom prst="rect">
              <a:avLst/>
            </a:prstGeom>
          </p:spPr>
          <p:style>
            <a:lnRef idx="2">
              <a:schemeClr val="accent5">
                <a:shade val="50000"/>
                <a:hueOff val="-25472"/>
                <a:satOff val="22648"/>
                <a:lumOff val="10291"/>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Forma libre: forma 14">
              <a:extLst>
                <a:ext uri="{FF2B5EF4-FFF2-40B4-BE49-F238E27FC236}">
                  <a16:creationId xmlns:a16="http://schemas.microsoft.com/office/drawing/2014/main" id="{D1D5F087-F3D0-4C91-849C-59F9B86974DB}"/>
                </a:ext>
              </a:extLst>
            </p:cNvPr>
            <p:cNvSpPr/>
            <p:nvPr/>
          </p:nvSpPr>
          <p:spPr>
            <a:xfrm>
              <a:off x="1054616" y="2870445"/>
              <a:ext cx="2470457" cy="454882"/>
            </a:xfrm>
            <a:custGeom>
              <a:avLst/>
              <a:gdLst>
                <a:gd name="connsiteX0" fmla="*/ 0 w 2470457"/>
                <a:gd name="connsiteY0" fmla="*/ 0 h 454882"/>
                <a:gd name="connsiteX1" fmla="*/ 2470457 w 2470457"/>
                <a:gd name="connsiteY1" fmla="*/ 0 h 454882"/>
                <a:gd name="connsiteX2" fmla="*/ 2470457 w 2470457"/>
                <a:gd name="connsiteY2" fmla="*/ 454882 h 454882"/>
                <a:gd name="connsiteX3" fmla="*/ 0 w 2470457"/>
                <a:gd name="connsiteY3" fmla="*/ 454882 h 454882"/>
                <a:gd name="connsiteX4" fmla="*/ 0 w 2470457"/>
                <a:gd name="connsiteY4" fmla="*/ 0 h 454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0457" h="454882">
                  <a:moveTo>
                    <a:pt x="0" y="0"/>
                  </a:moveTo>
                  <a:lnTo>
                    <a:pt x="2470457" y="0"/>
                  </a:lnTo>
                  <a:lnTo>
                    <a:pt x="2470457" y="454882"/>
                  </a:lnTo>
                  <a:lnTo>
                    <a:pt x="0" y="4548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s-ES" sz="1000" kern="1200" dirty="0"/>
                <a:t>pero deben justificarse, ofreciendo a los </a:t>
              </a:r>
              <a:r>
                <a:rPr lang="es-ES" sz="1100" dirty="0"/>
                <a:t>consumidores</a:t>
              </a:r>
              <a:r>
                <a:rPr lang="es-ES" sz="1000" kern="1200" dirty="0"/>
                <a:t> la mayor cantidad de beneficios posibles.</a:t>
              </a:r>
              <a:endParaRPr lang="es-CR" sz="1000" kern="1200" dirty="0"/>
            </a:p>
          </p:txBody>
        </p:sp>
        <p:sp>
          <p:nvSpPr>
            <p:cNvPr id="16" name="Rectángulo 15">
              <a:extLst>
                <a:ext uri="{FF2B5EF4-FFF2-40B4-BE49-F238E27FC236}">
                  <a16:creationId xmlns:a16="http://schemas.microsoft.com/office/drawing/2014/main" id="{CE0738EE-E209-48B5-B25D-8593D740F5AE}"/>
                </a:ext>
              </a:extLst>
            </p:cNvPr>
            <p:cNvSpPr/>
            <p:nvPr/>
          </p:nvSpPr>
          <p:spPr>
            <a:xfrm>
              <a:off x="3657894" y="1518294"/>
              <a:ext cx="2656406" cy="312518"/>
            </a:xfrm>
            <a:prstGeom prst="rect">
              <a:avLst/>
            </a:prstGeom>
          </p:spPr>
          <p:style>
            <a:lnRef idx="2">
              <a:schemeClr val="accent5">
                <a:shade val="50000"/>
                <a:hueOff val="-50943"/>
                <a:satOff val="45296"/>
                <a:lumOff val="20582"/>
                <a:alphaOff val="0"/>
              </a:schemeClr>
            </a:lnRef>
            <a:fillRef idx="1">
              <a:schemeClr val="accent5">
                <a:shade val="50000"/>
                <a:hueOff val="-50943"/>
                <a:satOff val="45296"/>
                <a:lumOff val="20582"/>
                <a:alphaOff val="0"/>
              </a:schemeClr>
            </a:fillRef>
            <a:effectRef idx="0">
              <a:schemeClr val="accent5">
                <a:shade val="50000"/>
                <a:hueOff val="-50943"/>
                <a:satOff val="45296"/>
                <a:lumOff val="20582"/>
                <a:alphaOff val="0"/>
              </a:schemeClr>
            </a:effectRef>
            <a:fontRef idx="minor">
              <a:schemeClr val="lt1"/>
            </a:fontRef>
          </p:style>
        </p:sp>
        <p:sp>
          <p:nvSpPr>
            <p:cNvPr id="17" name="Rectángulo 16">
              <a:extLst>
                <a:ext uri="{FF2B5EF4-FFF2-40B4-BE49-F238E27FC236}">
                  <a16:creationId xmlns:a16="http://schemas.microsoft.com/office/drawing/2014/main" id="{E564F801-D86A-4364-B410-41FB1E2149C9}"/>
                </a:ext>
              </a:extLst>
            </p:cNvPr>
            <p:cNvSpPr/>
            <p:nvPr/>
          </p:nvSpPr>
          <p:spPr>
            <a:xfrm>
              <a:off x="3657894" y="1635663"/>
              <a:ext cx="195149" cy="195149"/>
            </a:xfrm>
            <a:prstGeom prst="rect">
              <a:avLst/>
            </a:prstGeom>
          </p:spPr>
          <p:style>
            <a:lnRef idx="2">
              <a:schemeClr val="accent5">
                <a:shade val="50000"/>
                <a:hueOff val="-50943"/>
                <a:satOff val="45296"/>
                <a:lumOff val="2058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Forma libre: forma 17">
              <a:extLst>
                <a:ext uri="{FF2B5EF4-FFF2-40B4-BE49-F238E27FC236}">
                  <a16:creationId xmlns:a16="http://schemas.microsoft.com/office/drawing/2014/main" id="{5161498F-BB2C-43D3-844E-1ECCD3F099E7}"/>
                </a:ext>
              </a:extLst>
            </p:cNvPr>
            <p:cNvSpPr/>
            <p:nvPr/>
          </p:nvSpPr>
          <p:spPr>
            <a:xfrm>
              <a:off x="3657894" y="956880"/>
              <a:ext cx="2656406" cy="561414"/>
            </a:xfrm>
            <a:custGeom>
              <a:avLst/>
              <a:gdLst>
                <a:gd name="connsiteX0" fmla="*/ 0 w 2656406"/>
                <a:gd name="connsiteY0" fmla="*/ 0 h 561414"/>
                <a:gd name="connsiteX1" fmla="*/ 2656406 w 2656406"/>
                <a:gd name="connsiteY1" fmla="*/ 0 h 561414"/>
                <a:gd name="connsiteX2" fmla="*/ 2656406 w 2656406"/>
                <a:gd name="connsiteY2" fmla="*/ 561414 h 561414"/>
                <a:gd name="connsiteX3" fmla="*/ 0 w 2656406"/>
                <a:gd name="connsiteY3" fmla="*/ 561414 h 561414"/>
                <a:gd name="connsiteX4" fmla="*/ 0 w 2656406"/>
                <a:gd name="connsiteY4" fmla="*/ 0 h 561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6406" h="561414">
                  <a:moveTo>
                    <a:pt x="0" y="0"/>
                  </a:moveTo>
                  <a:lnTo>
                    <a:pt x="2656406" y="0"/>
                  </a:lnTo>
                  <a:lnTo>
                    <a:pt x="2656406" y="561414"/>
                  </a:lnTo>
                  <a:lnTo>
                    <a:pt x="0" y="5614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s-ES" sz="1800" b="1" kern="1200"/>
                <a:t>Diferenciación vertical:</a:t>
              </a:r>
              <a:endParaRPr lang="es-CR" sz="1800" kern="1200"/>
            </a:p>
          </p:txBody>
        </p:sp>
        <p:sp>
          <p:nvSpPr>
            <p:cNvPr id="19" name="Rectángulo 18">
              <a:extLst>
                <a:ext uri="{FF2B5EF4-FFF2-40B4-BE49-F238E27FC236}">
                  <a16:creationId xmlns:a16="http://schemas.microsoft.com/office/drawing/2014/main" id="{3D0AFFD7-D9E3-4129-B568-56580B6CE239}"/>
                </a:ext>
              </a:extLst>
            </p:cNvPr>
            <p:cNvSpPr/>
            <p:nvPr/>
          </p:nvSpPr>
          <p:spPr>
            <a:xfrm>
              <a:off x="3646793" y="2025615"/>
              <a:ext cx="195144" cy="195144"/>
            </a:xfrm>
            <a:prstGeom prst="rect">
              <a:avLst/>
            </a:prstGeom>
          </p:spPr>
          <p:style>
            <a:lnRef idx="2">
              <a:schemeClr val="accent5">
                <a:shade val="50000"/>
                <a:hueOff val="-38208"/>
                <a:satOff val="33972"/>
                <a:lumOff val="15437"/>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Forma libre: forma 19">
              <a:extLst>
                <a:ext uri="{FF2B5EF4-FFF2-40B4-BE49-F238E27FC236}">
                  <a16:creationId xmlns:a16="http://schemas.microsoft.com/office/drawing/2014/main" id="{B8C32B2C-3E8A-4AAD-88E9-E4EFB3F449BE}"/>
                </a:ext>
              </a:extLst>
            </p:cNvPr>
            <p:cNvSpPr/>
            <p:nvPr/>
          </p:nvSpPr>
          <p:spPr>
            <a:xfrm>
              <a:off x="3832741" y="1895747"/>
              <a:ext cx="2470457" cy="454882"/>
            </a:xfrm>
            <a:custGeom>
              <a:avLst/>
              <a:gdLst>
                <a:gd name="connsiteX0" fmla="*/ 0 w 2470457"/>
                <a:gd name="connsiteY0" fmla="*/ 0 h 454882"/>
                <a:gd name="connsiteX1" fmla="*/ 2470457 w 2470457"/>
                <a:gd name="connsiteY1" fmla="*/ 0 h 454882"/>
                <a:gd name="connsiteX2" fmla="*/ 2470457 w 2470457"/>
                <a:gd name="connsiteY2" fmla="*/ 454882 h 454882"/>
                <a:gd name="connsiteX3" fmla="*/ 0 w 2470457"/>
                <a:gd name="connsiteY3" fmla="*/ 454882 h 454882"/>
                <a:gd name="connsiteX4" fmla="*/ 0 w 2470457"/>
                <a:gd name="connsiteY4" fmla="*/ 0 h 454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0457" h="454882">
                  <a:moveTo>
                    <a:pt x="0" y="0"/>
                  </a:moveTo>
                  <a:lnTo>
                    <a:pt x="2470457" y="0"/>
                  </a:lnTo>
                  <a:lnTo>
                    <a:pt x="2470457" y="454882"/>
                  </a:lnTo>
                  <a:lnTo>
                    <a:pt x="0" y="4548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s-ES" sz="1100" kern="1200" dirty="0"/>
                <a:t>Se da </a:t>
              </a:r>
              <a:r>
                <a:rPr lang="es-ES" sz="1100" dirty="0"/>
                <a:t>cuando</a:t>
              </a:r>
              <a:r>
                <a:rPr lang="es-ES" sz="1100" kern="1200" dirty="0"/>
                <a:t> se modifica la calidad de los productos,</a:t>
              </a:r>
              <a:endParaRPr lang="es-CR" sz="1100" kern="1200" dirty="0"/>
            </a:p>
          </p:txBody>
        </p:sp>
        <p:sp>
          <p:nvSpPr>
            <p:cNvPr id="21" name="Rectángulo 20">
              <a:extLst>
                <a:ext uri="{FF2B5EF4-FFF2-40B4-BE49-F238E27FC236}">
                  <a16:creationId xmlns:a16="http://schemas.microsoft.com/office/drawing/2014/main" id="{14EAB894-790A-45B8-865B-7CE4EAEC8C01}"/>
                </a:ext>
              </a:extLst>
            </p:cNvPr>
            <p:cNvSpPr/>
            <p:nvPr/>
          </p:nvSpPr>
          <p:spPr>
            <a:xfrm>
              <a:off x="3667089" y="2415563"/>
              <a:ext cx="195144" cy="195144"/>
            </a:xfrm>
            <a:prstGeom prst="rect">
              <a:avLst/>
            </a:prstGeom>
          </p:spPr>
          <p:style>
            <a:lnRef idx="2">
              <a:schemeClr val="accent5">
                <a:shade val="50000"/>
                <a:hueOff val="-50943"/>
                <a:satOff val="45296"/>
                <a:lumOff val="20582"/>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2" name="Forma libre: forma 21">
              <a:extLst>
                <a:ext uri="{FF2B5EF4-FFF2-40B4-BE49-F238E27FC236}">
                  <a16:creationId xmlns:a16="http://schemas.microsoft.com/office/drawing/2014/main" id="{82EF5816-D9A9-4B89-9416-B6156074334F}"/>
                </a:ext>
              </a:extLst>
            </p:cNvPr>
            <p:cNvSpPr/>
            <p:nvPr/>
          </p:nvSpPr>
          <p:spPr>
            <a:xfrm>
              <a:off x="3853038" y="2285694"/>
              <a:ext cx="2470457" cy="454882"/>
            </a:xfrm>
            <a:custGeom>
              <a:avLst/>
              <a:gdLst>
                <a:gd name="connsiteX0" fmla="*/ 0 w 2470457"/>
                <a:gd name="connsiteY0" fmla="*/ 0 h 454882"/>
                <a:gd name="connsiteX1" fmla="*/ 2470457 w 2470457"/>
                <a:gd name="connsiteY1" fmla="*/ 0 h 454882"/>
                <a:gd name="connsiteX2" fmla="*/ 2470457 w 2470457"/>
                <a:gd name="connsiteY2" fmla="*/ 454882 h 454882"/>
                <a:gd name="connsiteX3" fmla="*/ 0 w 2470457"/>
                <a:gd name="connsiteY3" fmla="*/ 454882 h 454882"/>
                <a:gd name="connsiteX4" fmla="*/ 0 w 2470457"/>
                <a:gd name="connsiteY4" fmla="*/ 0 h 454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0457" h="454882">
                  <a:moveTo>
                    <a:pt x="0" y="0"/>
                  </a:moveTo>
                  <a:lnTo>
                    <a:pt x="2470457" y="0"/>
                  </a:lnTo>
                  <a:lnTo>
                    <a:pt x="2470457" y="454882"/>
                  </a:lnTo>
                  <a:lnTo>
                    <a:pt x="0" y="4548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s-ES" sz="1100" dirty="0"/>
                <a:t>lo que implica producir bienes del mismo tipo,</a:t>
              </a:r>
              <a:endParaRPr lang="es-CR" sz="1100" dirty="0"/>
            </a:p>
          </p:txBody>
        </p:sp>
        <p:sp>
          <p:nvSpPr>
            <p:cNvPr id="23" name="Rectángulo 22">
              <a:extLst>
                <a:ext uri="{FF2B5EF4-FFF2-40B4-BE49-F238E27FC236}">
                  <a16:creationId xmlns:a16="http://schemas.microsoft.com/office/drawing/2014/main" id="{AF90B0FA-B7BF-443A-887F-A9AC0643F1AE}"/>
                </a:ext>
              </a:extLst>
            </p:cNvPr>
            <p:cNvSpPr/>
            <p:nvPr/>
          </p:nvSpPr>
          <p:spPr>
            <a:xfrm>
              <a:off x="3646793" y="2890586"/>
              <a:ext cx="195144" cy="195144"/>
            </a:xfrm>
            <a:prstGeom prst="rect">
              <a:avLst/>
            </a:prstGeom>
          </p:spPr>
          <p:style>
            <a:lnRef idx="2">
              <a:schemeClr val="accent5">
                <a:shade val="50000"/>
                <a:hueOff val="-63679"/>
                <a:satOff val="56620"/>
                <a:lumOff val="25727"/>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Forma libre: forma 23">
              <a:extLst>
                <a:ext uri="{FF2B5EF4-FFF2-40B4-BE49-F238E27FC236}">
                  <a16:creationId xmlns:a16="http://schemas.microsoft.com/office/drawing/2014/main" id="{DB52EDE0-44FC-4338-A2D7-31ECDFCF0B9B}"/>
                </a:ext>
              </a:extLst>
            </p:cNvPr>
            <p:cNvSpPr/>
            <p:nvPr/>
          </p:nvSpPr>
          <p:spPr>
            <a:xfrm>
              <a:off x="3832741" y="2760717"/>
              <a:ext cx="2470457" cy="454882"/>
            </a:xfrm>
            <a:custGeom>
              <a:avLst/>
              <a:gdLst>
                <a:gd name="connsiteX0" fmla="*/ 0 w 2470457"/>
                <a:gd name="connsiteY0" fmla="*/ 0 h 454882"/>
                <a:gd name="connsiteX1" fmla="*/ 2470457 w 2470457"/>
                <a:gd name="connsiteY1" fmla="*/ 0 h 454882"/>
                <a:gd name="connsiteX2" fmla="*/ 2470457 w 2470457"/>
                <a:gd name="connsiteY2" fmla="*/ 454882 h 454882"/>
                <a:gd name="connsiteX3" fmla="*/ 0 w 2470457"/>
                <a:gd name="connsiteY3" fmla="*/ 454882 h 454882"/>
                <a:gd name="connsiteX4" fmla="*/ 0 w 2470457"/>
                <a:gd name="connsiteY4" fmla="*/ 0 h 454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0457" h="454882">
                  <a:moveTo>
                    <a:pt x="0" y="0"/>
                  </a:moveTo>
                  <a:lnTo>
                    <a:pt x="2470457" y="0"/>
                  </a:lnTo>
                  <a:lnTo>
                    <a:pt x="2470457" y="454882"/>
                  </a:lnTo>
                  <a:lnTo>
                    <a:pt x="0" y="4548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ctr" anchorCtr="0">
              <a:noAutofit/>
            </a:bodyPr>
            <a:lstStyle/>
            <a:p>
              <a:pPr defTabSz="444500">
                <a:lnSpc>
                  <a:spcPct val="90000"/>
                </a:lnSpc>
                <a:spcAft>
                  <a:spcPct val="35000"/>
                </a:spcAft>
              </a:pPr>
              <a:r>
                <a:rPr lang="es-ES" sz="1100" dirty="0"/>
                <a:t>pero con cualidades diferentes o precios diferentes.</a:t>
              </a:r>
              <a:endParaRPr lang="es-CR" sz="1100" dirty="0"/>
            </a:p>
          </p:txBody>
        </p:sp>
        <p:sp>
          <p:nvSpPr>
            <p:cNvPr id="25" name="Rectángulo 24">
              <a:extLst>
                <a:ext uri="{FF2B5EF4-FFF2-40B4-BE49-F238E27FC236}">
                  <a16:creationId xmlns:a16="http://schemas.microsoft.com/office/drawing/2014/main" id="{5A470971-CC48-4A26-A463-D7BF6152820B}"/>
                </a:ext>
              </a:extLst>
            </p:cNvPr>
            <p:cNvSpPr/>
            <p:nvPr/>
          </p:nvSpPr>
          <p:spPr>
            <a:xfrm>
              <a:off x="3625780" y="3301174"/>
              <a:ext cx="195144" cy="195144"/>
            </a:xfrm>
            <a:prstGeom prst="rect">
              <a:avLst/>
            </a:prstGeom>
          </p:spPr>
          <p:style>
            <a:lnRef idx="2">
              <a:schemeClr val="accent5">
                <a:shade val="50000"/>
                <a:hueOff val="-76415"/>
                <a:satOff val="67944"/>
                <a:lumOff val="30873"/>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 name="Forma libre: forma 25">
              <a:extLst>
                <a:ext uri="{FF2B5EF4-FFF2-40B4-BE49-F238E27FC236}">
                  <a16:creationId xmlns:a16="http://schemas.microsoft.com/office/drawing/2014/main" id="{5A687040-6DE3-4573-B373-01BE928D868B}"/>
                </a:ext>
              </a:extLst>
            </p:cNvPr>
            <p:cNvSpPr/>
            <p:nvPr/>
          </p:nvSpPr>
          <p:spPr>
            <a:xfrm>
              <a:off x="3811729" y="3171305"/>
              <a:ext cx="2470457" cy="454882"/>
            </a:xfrm>
            <a:custGeom>
              <a:avLst/>
              <a:gdLst>
                <a:gd name="connsiteX0" fmla="*/ 0 w 2470457"/>
                <a:gd name="connsiteY0" fmla="*/ 0 h 454882"/>
                <a:gd name="connsiteX1" fmla="*/ 2470457 w 2470457"/>
                <a:gd name="connsiteY1" fmla="*/ 0 h 454882"/>
                <a:gd name="connsiteX2" fmla="*/ 2470457 w 2470457"/>
                <a:gd name="connsiteY2" fmla="*/ 454882 h 454882"/>
                <a:gd name="connsiteX3" fmla="*/ 0 w 2470457"/>
                <a:gd name="connsiteY3" fmla="*/ 454882 h 454882"/>
                <a:gd name="connsiteX4" fmla="*/ 0 w 2470457"/>
                <a:gd name="connsiteY4" fmla="*/ 0 h 454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0457" h="454882">
                  <a:moveTo>
                    <a:pt x="0" y="0"/>
                  </a:moveTo>
                  <a:lnTo>
                    <a:pt x="2470457" y="0"/>
                  </a:lnTo>
                  <a:lnTo>
                    <a:pt x="2470457" y="454882"/>
                  </a:lnTo>
                  <a:lnTo>
                    <a:pt x="0" y="4548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ctr" anchorCtr="0">
              <a:noAutofit/>
            </a:bodyPr>
            <a:lstStyle/>
            <a:p>
              <a:pPr marL="0" lvl="0" indent="0" defTabSz="444500">
                <a:lnSpc>
                  <a:spcPct val="90000"/>
                </a:lnSpc>
                <a:spcAft>
                  <a:spcPct val="35000"/>
                </a:spcAft>
                <a:buNone/>
              </a:pPr>
              <a:r>
                <a:rPr lang="es-ES" sz="1100" dirty="0"/>
                <a:t>Lo anterior supone que mientras mas calidad tengan los productos mayores será su precio.</a:t>
              </a:r>
              <a:endParaRPr lang="es-CR" sz="1100" dirty="0"/>
            </a:p>
          </p:txBody>
        </p:sp>
        <p:sp>
          <p:nvSpPr>
            <p:cNvPr id="27" name="Rectángulo 26">
              <a:extLst>
                <a:ext uri="{FF2B5EF4-FFF2-40B4-BE49-F238E27FC236}">
                  <a16:creationId xmlns:a16="http://schemas.microsoft.com/office/drawing/2014/main" id="{7DFCE4A6-F2F6-4D89-B733-C6F961E15E5A}"/>
                </a:ext>
              </a:extLst>
            </p:cNvPr>
            <p:cNvSpPr/>
            <p:nvPr/>
          </p:nvSpPr>
          <p:spPr>
            <a:xfrm>
              <a:off x="3657894" y="3910078"/>
              <a:ext cx="195144" cy="195144"/>
            </a:xfrm>
            <a:prstGeom prst="rect">
              <a:avLst/>
            </a:prstGeom>
          </p:spPr>
          <p:style>
            <a:lnRef idx="2">
              <a:schemeClr val="accent5">
                <a:shade val="50000"/>
                <a:hueOff val="-63679"/>
                <a:satOff val="56620"/>
                <a:lumOff val="25727"/>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8" name="Forma libre: forma 27">
              <a:extLst>
                <a:ext uri="{FF2B5EF4-FFF2-40B4-BE49-F238E27FC236}">
                  <a16:creationId xmlns:a16="http://schemas.microsoft.com/office/drawing/2014/main" id="{1252064F-B874-43C1-9EF6-FDD41E274474}"/>
                </a:ext>
              </a:extLst>
            </p:cNvPr>
            <p:cNvSpPr/>
            <p:nvPr/>
          </p:nvSpPr>
          <p:spPr>
            <a:xfrm>
              <a:off x="3820924" y="3711763"/>
              <a:ext cx="2502571" cy="584250"/>
            </a:xfrm>
            <a:custGeom>
              <a:avLst/>
              <a:gdLst>
                <a:gd name="connsiteX0" fmla="*/ 0 w 2470457"/>
                <a:gd name="connsiteY0" fmla="*/ 0 h 454882"/>
                <a:gd name="connsiteX1" fmla="*/ 2470457 w 2470457"/>
                <a:gd name="connsiteY1" fmla="*/ 0 h 454882"/>
                <a:gd name="connsiteX2" fmla="*/ 2470457 w 2470457"/>
                <a:gd name="connsiteY2" fmla="*/ 454882 h 454882"/>
                <a:gd name="connsiteX3" fmla="*/ 0 w 2470457"/>
                <a:gd name="connsiteY3" fmla="*/ 454882 h 454882"/>
                <a:gd name="connsiteX4" fmla="*/ 0 w 2470457"/>
                <a:gd name="connsiteY4" fmla="*/ 0 h 454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0457" h="454882">
                  <a:moveTo>
                    <a:pt x="0" y="0"/>
                  </a:moveTo>
                  <a:lnTo>
                    <a:pt x="2470457" y="0"/>
                  </a:lnTo>
                  <a:lnTo>
                    <a:pt x="2470457" y="454882"/>
                  </a:lnTo>
                  <a:lnTo>
                    <a:pt x="0" y="4548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ctr" anchorCtr="0">
              <a:noAutofit/>
            </a:bodyPr>
            <a:lstStyle/>
            <a:p>
              <a:pPr defTabSz="444500">
                <a:lnSpc>
                  <a:spcPct val="90000"/>
                </a:lnSpc>
                <a:spcAft>
                  <a:spcPct val="35000"/>
                </a:spcAft>
              </a:pPr>
              <a:r>
                <a:rPr lang="es-ES" sz="1100" dirty="0"/>
                <a:t>Ejemplo, vehículos de varias calidades a partir de la fuerza del motor, mientras más alto sea el cilindraje, más fino sea el motor, y el vehículo alcanza un mayor precio en el mercado.</a:t>
              </a:r>
              <a:endParaRPr lang="es-CR" sz="1100" dirty="0"/>
            </a:p>
          </p:txBody>
        </p:sp>
        <p:sp>
          <p:nvSpPr>
            <p:cNvPr id="29" name="Rectángulo 28">
              <a:extLst>
                <a:ext uri="{FF2B5EF4-FFF2-40B4-BE49-F238E27FC236}">
                  <a16:creationId xmlns:a16="http://schemas.microsoft.com/office/drawing/2014/main" id="{54DBD693-952C-44D5-8438-AD1B1F1D763C}"/>
                </a:ext>
              </a:extLst>
            </p:cNvPr>
            <p:cNvSpPr/>
            <p:nvPr/>
          </p:nvSpPr>
          <p:spPr>
            <a:xfrm>
              <a:off x="6447121" y="1518294"/>
              <a:ext cx="2656406" cy="312518"/>
            </a:xfrm>
            <a:prstGeom prst="rect">
              <a:avLst/>
            </a:prstGeom>
          </p:spPr>
          <p:style>
            <a:lnRef idx="2">
              <a:schemeClr val="accent5">
                <a:shade val="50000"/>
                <a:hueOff val="-50943"/>
                <a:satOff val="45296"/>
                <a:lumOff val="20582"/>
                <a:alphaOff val="0"/>
              </a:schemeClr>
            </a:lnRef>
            <a:fillRef idx="1">
              <a:schemeClr val="accent5">
                <a:shade val="50000"/>
                <a:hueOff val="-50943"/>
                <a:satOff val="45296"/>
                <a:lumOff val="20582"/>
                <a:alphaOff val="0"/>
              </a:schemeClr>
            </a:fillRef>
            <a:effectRef idx="0">
              <a:schemeClr val="accent5">
                <a:shade val="50000"/>
                <a:hueOff val="-50943"/>
                <a:satOff val="45296"/>
                <a:lumOff val="20582"/>
                <a:alphaOff val="0"/>
              </a:schemeClr>
            </a:effectRef>
            <a:fontRef idx="minor">
              <a:schemeClr val="lt1"/>
            </a:fontRef>
          </p:style>
        </p:sp>
        <p:sp>
          <p:nvSpPr>
            <p:cNvPr id="30" name="Rectángulo 29">
              <a:extLst>
                <a:ext uri="{FF2B5EF4-FFF2-40B4-BE49-F238E27FC236}">
                  <a16:creationId xmlns:a16="http://schemas.microsoft.com/office/drawing/2014/main" id="{0B6C2B3D-8E08-43B1-9F1F-06BDBE2C4775}"/>
                </a:ext>
              </a:extLst>
            </p:cNvPr>
            <p:cNvSpPr/>
            <p:nvPr/>
          </p:nvSpPr>
          <p:spPr>
            <a:xfrm>
              <a:off x="6447121" y="1635663"/>
              <a:ext cx="195149" cy="195149"/>
            </a:xfrm>
            <a:prstGeom prst="rect">
              <a:avLst/>
            </a:prstGeom>
          </p:spPr>
          <p:style>
            <a:lnRef idx="2">
              <a:schemeClr val="accent5">
                <a:shade val="50000"/>
                <a:hueOff val="-50943"/>
                <a:satOff val="45296"/>
                <a:lumOff val="2058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1" name="Forma libre: forma 30">
              <a:extLst>
                <a:ext uri="{FF2B5EF4-FFF2-40B4-BE49-F238E27FC236}">
                  <a16:creationId xmlns:a16="http://schemas.microsoft.com/office/drawing/2014/main" id="{62B1FE43-E097-46FD-90DB-0AABA0E92E23}"/>
                </a:ext>
              </a:extLst>
            </p:cNvPr>
            <p:cNvSpPr/>
            <p:nvPr/>
          </p:nvSpPr>
          <p:spPr>
            <a:xfrm>
              <a:off x="6447121" y="956880"/>
              <a:ext cx="2656406" cy="561414"/>
            </a:xfrm>
            <a:custGeom>
              <a:avLst/>
              <a:gdLst>
                <a:gd name="connsiteX0" fmla="*/ 0 w 2656406"/>
                <a:gd name="connsiteY0" fmla="*/ 0 h 561414"/>
                <a:gd name="connsiteX1" fmla="*/ 2656406 w 2656406"/>
                <a:gd name="connsiteY1" fmla="*/ 0 h 561414"/>
                <a:gd name="connsiteX2" fmla="*/ 2656406 w 2656406"/>
                <a:gd name="connsiteY2" fmla="*/ 561414 h 561414"/>
                <a:gd name="connsiteX3" fmla="*/ 0 w 2656406"/>
                <a:gd name="connsiteY3" fmla="*/ 561414 h 561414"/>
                <a:gd name="connsiteX4" fmla="*/ 0 w 2656406"/>
                <a:gd name="connsiteY4" fmla="*/ 0 h 561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6406" h="561414">
                  <a:moveTo>
                    <a:pt x="0" y="0"/>
                  </a:moveTo>
                  <a:lnTo>
                    <a:pt x="2656406" y="0"/>
                  </a:lnTo>
                  <a:lnTo>
                    <a:pt x="2656406" y="561414"/>
                  </a:lnTo>
                  <a:lnTo>
                    <a:pt x="0" y="5614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s-ES" sz="1800" b="1" kern="1200"/>
                <a:t>Diferenciación horizontal:</a:t>
              </a:r>
              <a:endParaRPr lang="es-CR" sz="1800" kern="1200"/>
            </a:p>
          </p:txBody>
        </p:sp>
        <p:sp>
          <p:nvSpPr>
            <p:cNvPr id="32" name="Rectángulo 31">
              <a:extLst>
                <a:ext uri="{FF2B5EF4-FFF2-40B4-BE49-F238E27FC236}">
                  <a16:creationId xmlns:a16="http://schemas.microsoft.com/office/drawing/2014/main" id="{D2B01CAD-EFB8-4A5B-9D1A-0CE7E38E3BD7}"/>
                </a:ext>
              </a:extLst>
            </p:cNvPr>
            <p:cNvSpPr/>
            <p:nvPr/>
          </p:nvSpPr>
          <p:spPr>
            <a:xfrm>
              <a:off x="6447121" y="2090550"/>
              <a:ext cx="195144" cy="195144"/>
            </a:xfrm>
            <a:prstGeom prst="rect">
              <a:avLst/>
            </a:prstGeom>
          </p:spPr>
          <p:style>
            <a:lnRef idx="2">
              <a:schemeClr val="accent5">
                <a:shade val="50000"/>
                <a:hueOff val="-50943"/>
                <a:satOff val="45296"/>
                <a:lumOff val="20582"/>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3" name="Forma libre: forma 32">
              <a:extLst>
                <a:ext uri="{FF2B5EF4-FFF2-40B4-BE49-F238E27FC236}">
                  <a16:creationId xmlns:a16="http://schemas.microsoft.com/office/drawing/2014/main" id="{710E51BA-89C0-4080-A91E-68F077028C1B}"/>
                </a:ext>
              </a:extLst>
            </p:cNvPr>
            <p:cNvSpPr/>
            <p:nvPr/>
          </p:nvSpPr>
          <p:spPr>
            <a:xfrm>
              <a:off x="6633069" y="1960681"/>
              <a:ext cx="2470457" cy="454882"/>
            </a:xfrm>
            <a:custGeom>
              <a:avLst/>
              <a:gdLst>
                <a:gd name="connsiteX0" fmla="*/ 0 w 2470457"/>
                <a:gd name="connsiteY0" fmla="*/ 0 h 454882"/>
                <a:gd name="connsiteX1" fmla="*/ 2470457 w 2470457"/>
                <a:gd name="connsiteY1" fmla="*/ 0 h 454882"/>
                <a:gd name="connsiteX2" fmla="*/ 2470457 w 2470457"/>
                <a:gd name="connsiteY2" fmla="*/ 454882 h 454882"/>
                <a:gd name="connsiteX3" fmla="*/ 0 w 2470457"/>
                <a:gd name="connsiteY3" fmla="*/ 454882 h 454882"/>
                <a:gd name="connsiteX4" fmla="*/ 0 w 2470457"/>
                <a:gd name="connsiteY4" fmla="*/ 0 h 454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0457" h="454882">
                  <a:moveTo>
                    <a:pt x="0" y="0"/>
                  </a:moveTo>
                  <a:lnTo>
                    <a:pt x="2470457" y="0"/>
                  </a:lnTo>
                  <a:lnTo>
                    <a:pt x="2470457" y="454882"/>
                  </a:lnTo>
                  <a:lnTo>
                    <a:pt x="0" y="4548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s-ES" sz="1100" kern="1200" dirty="0"/>
                <a:t>Se modifican aspectos diferentes de la calidad, como color, modelo, o forma, </a:t>
              </a:r>
              <a:endParaRPr lang="es-CR" sz="1100" kern="1200" dirty="0"/>
            </a:p>
          </p:txBody>
        </p:sp>
        <p:sp>
          <p:nvSpPr>
            <p:cNvPr id="34" name="Rectángulo 33">
              <a:extLst>
                <a:ext uri="{FF2B5EF4-FFF2-40B4-BE49-F238E27FC236}">
                  <a16:creationId xmlns:a16="http://schemas.microsoft.com/office/drawing/2014/main" id="{193D3252-5C71-498D-95F4-EB8C519CB11D}"/>
                </a:ext>
              </a:extLst>
            </p:cNvPr>
            <p:cNvSpPr/>
            <p:nvPr/>
          </p:nvSpPr>
          <p:spPr>
            <a:xfrm>
              <a:off x="6447121" y="2545432"/>
              <a:ext cx="195144" cy="195144"/>
            </a:xfrm>
            <a:prstGeom prst="rect">
              <a:avLst/>
            </a:prstGeom>
          </p:spPr>
          <p:style>
            <a:lnRef idx="2">
              <a:schemeClr val="accent5">
                <a:shade val="50000"/>
                <a:hueOff val="-38208"/>
                <a:satOff val="33972"/>
                <a:lumOff val="15437"/>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5" name="Forma libre: forma 34">
              <a:extLst>
                <a:ext uri="{FF2B5EF4-FFF2-40B4-BE49-F238E27FC236}">
                  <a16:creationId xmlns:a16="http://schemas.microsoft.com/office/drawing/2014/main" id="{606B0482-EF78-4CAA-A91D-3D7E165A7EB8}"/>
                </a:ext>
              </a:extLst>
            </p:cNvPr>
            <p:cNvSpPr/>
            <p:nvPr/>
          </p:nvSpPr>
          <p:spPr>
            <a:xfrm>
              <a:off x="6633069" y="2415563"/>
              <a:ext cx="2470457" cy="454882"/>
            </a:xfrm>
            <a:custGeom>
              <a:avLst/>
              <a:gdLst>
                <a:gd name="connsiteX0" fmla="*/ 0 w 2470457"/>
                <a:gd name="connsiteY0" fmla="*/ 0 h 454882"/>
                <a:gd name="connsiteX1" fmla="*/ 2470457 w 2470457"/>
                <a:gd name="connsiteY1" fmla="*/ 0 h 454882"/>
                <a:gd name="connsiteX2" fmla="*/ 2470457 w 2470457"/>
                <a:gd name="connsiteY2" fmla="*/ 454882 h 454882"/>
                <a:gd name="connsiteX3" fmla="*/ 0 w 2470457"/>
                <a:gd name="connsiteY3" fmla="*/ 454882 h 454882"/>
                <a:gd name="connsiteX4" fmla="*/ 0 w 2470457"/>
                <a:gd name="connsiteY4" fmla="*/ 0 h 454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0457" h="454882">
                  <a:moveTo>
                    <a:pt x="0" y="0"/>
                  </a:moveTo>
                  <a:lnTo>
                    <a:pt x="2470457" y="0"/>
                  </a:lnTo>
                  <a:lnTo>
                    <a:pt x="2470457" y="454882"/>
                  </a:lnTo>
                  <a:lnTo>
                    <a:pt x="0" y="4548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ctr" anchorCtr="0">
              <a:noAutofit/>
            </a:bodyPr>
            <a:lstStyle/>
            <a:p>
              <a:pPr defTabSz="444500">
                <a:lnSpc>
                  <a:spcPct val="90000"/>
                </a:lnSpc>
                <a:spcAft>
                  <a:spcPct val="35000"/>
                </a:spcAft>
              </a:pPr>
              <a:r>
                <a:rPr lang="es-ES" sz="1100" dirty="0"/>
                <a:t>Teniendo en cuenta la heterogeneidad de los gustos de los consumidores. </a:t>
              </a:r>
              <a:endParaRPr lang="es-CR" sz="1100" dirty="0"/>
            </a:p>
          </p:txBody>
        </p:sp>
        <p:sp>
          <p:nvSpPr>
            <p:cNvPr id="36" name="Rectángulo 35">
              <a:extLst>
                <a:ext uri="{FF2B5EF4-FFF2-40B4-BE49-F238E27FC236}">
                  <a16:creationId xmlns:a16="http://schemas.microsoft.com/office/drawing/2014/main" id="{94C1F943-0A81-4186-A5FE-C6D999761BB9}"/>
                </a:ext>
              </a:extLst>
            </p:cNvPr>
            <p:cNvSpPr/>
            <p:nvPr/>
          </p:nvSpPr>
          <p:spPr>
            <a:xfrm>
              <a:off x="6447121" y="3000314"/>
              <a:ext cx="195144" cy="195144"/>
            </a:xfrm>
            <a:prstGeom prst="rect">
              <a:avLst/>
            </a:prstGeom>
          </p:spPr>
          <p:style>
            <a:lnRef idx="2">
              <a:schemeClr val="accent5">
                <a:shade val="50000"/>
                <a:hueOff val="-25472"/>
                <a:satOff val="22648"/>
                <a:lumOff val="10291"/>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7" name="Forma libre: forma 36">
              <a:extLst>
                <a:ext uri="{FF2B5EF4-FFF2-40B4-BE49-F238E27FC236}">
                  <a16:creationId xmlns:a16="http://schemas.microsoft.com/office/drawing/2014/main" id="{7AFE78D1-D9CD-4A34-BCDB-FC07B7A182E9}"/>
                </a:ext>
              </a:extLst>
            </p:cNvPr>
            <p:cNvSpPr/>
            <p:nvPr/>
          </p:nvSpPr>
          <p:spPr>
            <a:xfrm>
              <a:off x="6633069" y="2870445"/>
              <a:ext cx="2470457" cy="454882"/>
            </a:xfrm>
            <a:custGeom>
              <a:avLst/>
              <a:gdLst>
                <a:gd name="connsiteX0" fmla="*/ 0 w 2470457"/>
                <a:gd name="connsiteY0" fmla="*/ 0 h 454882"/>
                <a:gd name="connsiteX1" fmla="*/ 2470457 w 2470457"/>
                <a:gd name="connsiteY1" fmla="*/ 0 h 454882"/>
                <a:gd name="connsiteX2" fmla="*/ 2470457 w 2470457"/>
                <a:gd name="connsiteY2" fmla="*/ 454882 h 454882"/>
                <a:gd name="connsiteX3" fmla="*/ 0 w 2470457"/>
                <a:gd name="connsiteY3" fmla="*/ 454882 h 454882"/>
                <a:gd name="connsiteX4" fmla="*/ 0 w 2470457"/>
                <a:gd name="connsiteY4" fmla="*/ 0 h 454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0457" h="454882">
                  <a:moveTo>
                    <a:pt x="0" y="0"/>
                  </a:moveTo>
                  <a:lnTo>
                    <a:pt x="2470457" y="0"/>
                  </a:lnTo>
                  <a:lnTo>
                    <a:pt x="2470457" y="454882"/>
                  </a:lnTo>
                  <a:lnTo>
                    <a:pt x="0" y="4548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s-ES" sz="1100" kern="1200" dirty="0"/>
                <a:t>No modifican los precios de los bienes.</a:t>
              </a:r>
              <a:endParaRPr lang="es-CR" sz="1100" kern="1200" dirty="0"/>
            </a:p>
          </p:txBody>
        </p:sp>
        <p:sp>
          <p:nvSpPr>
            <p:cNvPr id="38" name="Rectángulo 37">
              <a:extLst>
                <a:ext uri="{FF2B5EF4-FFF2-40B4-BE49-F238E27FC236}">
                  <a16:creationId xmlns:a16="http://schemas.microsoft.com/office/drawing/2014/main" id="{DE479221-9EAC-449D-BC07-BF7F6BAB128C}"/>
                </a:ext>
              </a:extLst>
            </p:cNvPr>
            <p:cNvSpPr/>
            <p:nvPr/>
          </p:nvSpPr>
          <p:spPr>
            <a:xfrm>
              <a:off x="6447121" y="3455196"/>
              <a:ext cx="195144" cy="195144"/>
            </a:xfrm>
            <a:prstGeom prst="rect">
              <a:avLst/>
            </a:prstGeom>
          </p:spPr>
          <p:style>
            <a:lnRef idx="2">
              <a:schemeClr val="accent5">
                <a:shade val="50000"/>
                <a:hueOff val="-12736"/>
                <a:satOff val="11324"/>
                <a:lumOff val="5146"/>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9" name="Forma libre: forma 38">
              <a:extLst>
                <a:ext uri="{FF2B5EF4-FFF2-40B4-BE49-F238E27FC236}">
                  <a16:creationId xmlns:a16="http://schemas.microsoft.com/office/drawing/2014/main" id="{5DC32E21-EC9C-43AC-B60B-C39E677E7C94}"/>
                </a:ext>
              </a:extLst>
            </p:cNvPr>
            <p:cNvSpPr/>
            <p:nvPr/>
          </p:nvSpPr>
          <p:spPr>
            <a:xfrm>
              <a:off x="6633069" y="3325327"/>
              <a:ext cx="2502571" cy="541716"/>
            </a:xfrm>
            <a:custGeom>
              <a:avLst/>
              <a:gdLst>
                <a:gd name="connsiteX0" fmla="*/ 0 w 2470457"/>
                <a:gd name="connsiteY0" fmla="*/ 0 h 454882"/>
                <a:gd name="connsiteX1" fmla="*/ 2470457 w 2470457"/>
                <a:gd name="connsiteY1" fmla="*/ 0 h 454882"/>
                <a:gd name="connsiteX2" fmla="*/ 2470457 w 2470457"/>
                <a:gd name="connsiteY2" fmla="*/ 454882 h 454882"/>
                <a:gd name="connsiteX3" fmla="*/ 0 w 2470457"/>
                <a:gd name="connsiteY3" fmla="*/ 454882 h 454882"/>
                <a:gd name="connsiteX4" fmla="*/ 0 w 2470457"/>
                <a:gd name="connsiteY4" fmla="*/ 0 h 454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0457" h="454882">
                  <a:moveTo>
                    <a:pt x="0" y="0"/>
                  </a:moveTo>
                  <a:lnTo>
                    <a:pt x="2470457" y="0"/>
                  </a:lnTo>
                  <a:lnTo>
                    <a:pt x="2470457" y="454882"/>
                  </a:lnTo>
                  <a:lnTo>
                    <a:pt x="0" y="4548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s-ES" sz="1100" kern="1200" dirty="0"/>
                <a:t>Ejemplo satisfacer el gusto de los consumidores: un vehículo de cierta calidad se produce en diferentes colores y, regularmente, todos tienen el mismo valor.</a:t>
              </a:r>
              <a:endParaRPr lang="es-CR" sz="1100" kern="1200" dirty="0"/>
            </a:p>
          </p:txBody>
        </p:sp>
      </p:grpSp>
      <p:sp>
        <p:nvSpPr>
          <p:cNvPr id="4" name="CuadroTexto 3">
            <a:extLst>
              <a:ext uri="{FF2B5EF4-FFF2-40B4-BE49-F238E27FC236}">
                <a16:creationId xmlns:a16="http://schemas.microsoft.com/office/drawing/2014/main" id="{F05A6270-772A-4864-B142-7A352F32FD6F}"/>
              </a:ext>
            </a:extLst>
          </p:cNvPr>
          <p:cNvSpPr txBox="1"/>
          <p:nvPr/>
        </p:nvSpPr>
        <p:spPr>
          <a:xfrm>
            <a:off x="911602" y="188640"/>
            <a:ext cx="5832648" cy="460895"/>
          </a:xfrm>
          <a:prstGeom prst="rect">
            <a:avLst/>
          </a:prstGeom>
          <a:noFill/>
        </p:spPr>
        <p:txBody>
          <a:bodyPr wrap="square">
            <a:spAutoFit/>
          </a:bodyPr>
          <a:lstStyle/>
          <a:p>
            <a:pPr>
              <a:lnSpc>
                <a:spcPct val="107000"/>
              </a:lnSpc>
              <a:spcAft>
                <a:spcPts val="800"/>
              </a:spcAft>
            </a:pPr>
            <a:r>
              <a:rPr lang="es-ES" sz="2400" b="1" dirty="0">
                <a:effectLst/>
                <a:ea typeface="Calibri" panose="020F0502020204030204" pitchFamily="34" charset="0"/>
                <a:cs typeface="Times New Roman" panose="02020603050405020304" pitchFamily="18" charset="0"/>
              </a:rPr>
              <a:t>DIFERENCIACIÓN DE PRODUCTOS</a:t>
            </a:r>
            <a:endParaRPr lang="es-CR" sz="2000" dirty="0">
              <a:effectLst/>
              <a:ea typeface="Calibri" panose="020F0502020204030204" pitchFamily="34" charset="0"/>
              <a:cs typeface="Times New Roman" panose="02020603050405020304" pitchFamily="18" charset="0"/>
            </a:endParaRPr>
          </a:p>
        </p:txBody>
      </p:sp>
      <p:sp>
        <p:nvSpPr>
          <p:cNvPr id="2" name="Marcador de número de diapositiva 1">
            <a:extLst>
              <a:ext uri="{FF2B5EF4-FFF2-40B4-BE49-F238E27FC236}">
                <a16:creationId xmlns:a16="http://schemas.microsoft.com/office/drawing/2014/main" id="{AEF09E9D-541E-4FC8-8E22-13A27982149D}"/>
              </a:ext>
            </a:extLst>
          </p:cNvPr>
          <p:cNvSpPr>
            <a:spLocks noGrp="1"/>
          </p:cNvSpPr>
          <p:nvPr>
            <p:ph type="sldNum" sz="quarter" idx="12"/>
          </p:nvPr>
        </p:nvSpPr>
        <p:spPr/>
        <p:txBody>
          <a:bodyPr/>
          <a:lstStyle/>
          <a:p>
            <a:pPr>
              <a:defRPr/>
            </a:pPr>
            <a:fld id="{43153F2E-E991-460E-9228-6021B3E3BCA5}" type="slidenum">
              <a:rPr lang="en-US" altLang="es-CR" smtClean="0"/>
              <a:pPr>
                <a:defRPr/>
              </a:pPr>
              <a:t>46</a:t>
            </a:fld>
            <a:endParaRPr lang="en-US" altLang="es-CR"/>
          </a:p>
        </p:txBody>
      </p:sp>
    </p:spTree>
    <p:extLst>
      <p:ext uri="{BB962C8B-B14F-4D97-AF65-F5344CB8AC3E}">
        <p14:creationId xmlns:p14="http://schemas.microsoft.com/office/powerpoint/2010/main" val="68910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9891" y="3849067"/>
            <a:ext cx="7772400" cy="1362075"/>
          </a:xfrm>
        </p:spPr>
        <p:txBody>
          <a:bodyPr/>
          <a:lstStyle/>
          <a:p>
            <a:r>
              <a:rPr lang="es-CR" dirty="0"/>
              <a:t>¿CON QUIÉN COMERCIAN LOS PAÍSES?</a:t>
            </a:r>
          </a:p>
        </p:txBody>
      </p:sp>
      <p:sp>
        <p:nvSpPr>
          <p:cNvPr id="3" name="Marcador de texto 2"/>
          <p:cNvSpPr>
            <a:spLocks noGrp="1"/>
          </p:cNvSpPr>
          <p:nvPr>
            <p:ph type="body" idx="1"/>
          </p:nvPr>
        </p:nvSpPr>
        <p:spPr>
          <a:xfrm>
            <a:off x="569891" y="2348880"/>
            <a:ext cx="7772400" cy="1500187"/>
          </a:xfrm>
        </p:spPr>
        <p:txBody>
          <a:bodyPr/>
          <a:lstStyle/>
          <a:p>
            <a:endParaRPr lang="es-CR" dirty="0"/>
          </a:p>
        </p:txBody>
      </p:sp>
      <p:sp>
        <p:nvSpPr>
          <p:cNvPr id="5" name="Marcador de número de diapositiva 4">
            <a:extLst>
              <a:ext uri="{FF2B5EF4-FFF2-40B4-BE49-F238E27FC236}">
                <a16:creationId xmlns:a16="http://schemas.microsoft.com/office/drawing/2014/main" id="{14F518E2-D3F6-4010-83BD-101E546A0F17}"/>
              </a:ext>
            </a:extLst>
          </p:cNvPr>
          <p:cNvSpPr>
            <a:spLocks noGrp="1"/>
          </p:cNvSpPr>
          <p:nvPr>
            <p:ph type="sldNum" sz="quarter" idx="12"/>
          </p:nvPr>
        </p:nvSpPr>
        <p:spPr/>
        <p:txBody>
          <a:bodyPr/>
          <a:lstStyle/>
          <a:p>
            <a:fld id="{16A45B76-D335-41E1-B4C3-20030BE95475}" type="slidenum">
              <a:rPr lang="es-CR" smtClean="0"/>
              <a:pPr/>
              <a:t>47</a:t>
            </a:fld>
            <a:endParaRPr lang="es-C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439737"/>
          </a:xfrm>
        </p:spPr>
        <p:style>
          <a:lnRef idx="1">
            <a:schemeClr val="accent5"/>
          </a:lnRef>
          <a:fillRef idx="2">
            <a:schemeClr val="accent5"/>
          </a:fillRef>
          <a:effectRef idx="1">
            <a:schemeClr val="accent5"/>
          </a:effectRef>
          <a:fontRef idx="minor">
            <a:schemeClr val="dk1"/>
          </a:fontRef>
        </p:style>
        <p:txBody>
          <a:bodyPr/>
          <a:lstStyle/>
          <a:p>
            <a:r>
              <a:rPr lang="es-CR" sz="4000" b="1" dirty="0"/>
              <a:t>TEORÍA DE LA SEMEJANZA DE PAÍSES</a:t>
            </a:r>
          </a:p>
        </p:txBody>
      </p:sp>
      <p:graphicFrame>
        <p:nvGraphicFramePr>
          <p:cNvPr id="5" name="Diagrama 4">
            <a:extLst>
              <a:ext uri="{FF2B5EF4-FFF2-40B4-BE49-F238E27FC236}">
                <a16:creationId xmlns:a16="http://schemas.microsoft.com/office/drawing/2014/main" id="{81B22033-777F-4F84-90D7-FC7FE0AB55C0}"/>
              </a:ext>
            </a:extLst>
          </p:cNvPr>
          <p:cNvGraphicFramePr/>
          <p:nvPr>
            <p:extLst>
              <p:ext uri="{D42A27DB-BD31-4B8C-83A1-F6EECF244321}">
                <p14:modId xmlns:p14="http://schemas.microsoft.com/office/powerpoint/2010/main" val="3910589477"/>
              </p:ext>
            </p:extLst>
          </p:nvPr>
        </p:nvGraphicFramePr>
        <p:xfrm>
          <a:off x="1449368" y="1085850"/>
          <a:ext cx="6560928" cy="1911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a:extLst>
              <a:ext uri="{FF2B5EF4-FFF2-40B4-BE49-F238E27FC236}">
                <a16:creationId xmlns:a16="http://schemas.microsoft.com/office/drawing/2014/main" id="{007D6FCC-133A-4799-A836-A3787B8E0D28}"/>
              </a:ext>
            </a:extLst>
          </p:cNvPr>
          <p:cNvSpPr/>
          <p:nvPr/>
        </p:nvSpPr>
        <p:spPr>
          <a:xfrm>
            <a:off x="899592" y="3068960"/>
            <a:ext cx="7704856" cy="338554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1200"/>
              </a:spcBef>
            </a:pPr>
            <a:r>
              <a:rPr lang="es-CR" sz="1400" dirty="0">
                <a:effectLst>
                  <a:outerShdw blurRad="38100" dist="38100" dir="2700000" algn="tl">
                    <a:srgbClr val="000000">
                      <a:alpha val="43137"/>
                    </a:srgbClr>
                  </a:outerShdw>
                </a:effectLst>
              </a:rPr>
              <a:t>Especialización y ventaja adquirida</a:t>
            </a:r>
          </a:p>
          <a:p>
            <a:pPr lvl="1">
              <a:spcBef>
                <a:spcPts val="1200"/>
              </a:spcBef>
            </a:pPr>
            <a:r>
              <a:rPr lang="es-CR" sz="1400" dirty="0"/>
              <a:t> Los mercados de los países industrializados pueden apoyar el desarrollo y venta tanto de los nuevos productos como de las variaciones de los ya existentes. El comercio tiene lugar porque los países se especializan para lograr una ventaja adquirida; por ejemplo, distribuyendo sus trabajos de investigación de manera más marcada en algunos sectores que en otros.</a:t>
            </a:r>
          </a:p>
          <a:p>
            <a:pPr>
              <a:spcBef>
                <a:spcPts val="1200"/>
              </a:spcBef>
            </a:pPr>
            <a:r>
              <a:rPr lang="es-CR" sz="1400" dirty="0">
                <a:effectLst>
                  <a:outerShdw blurRad="38100" dist="38100" dir="2700000" algn="tl">
                    <a:srgbClr val="000000">
                      <a:alpha val="43137"/>
                    </a:srgbClr>
                  </a:outerShdw>
                </a:effectLst>
              </a:rPr>
              <a:t>Diferenciación de productos </a:t>
            </a:r>
          </a:p>
          <a:p>
            <a:pPr lvl="1">
              <a:spcBef>
                <a:spcPts val="1200"/>
              </a:spcBef>
            </a:pPr>
            <a:r>
              <a:rPr lang="es-CR" sz="1400" dirty="0"/>
              <a:t>El comercio también tiene lugar porque las empresas diferencian los productos y crean así comercio bidireccional de productos semejantes.</a:t>
            </a:r>
          </a:p>
          <a:p>
            <a:pPr>
              <a:spcBef>
                <a:spcPts val="1200"/>
              </a:spcBef>
            </a:pPr>
            <a:r>
              <a:rPr lang="es-CR" sz="1400" dirty="0"/>
              <a:t>Los efectos de la </a:t>
            </a:r>
            <a:r>
              <a:rPr lang="es-CR" sz="1400" dirty="0">
                <a:effectLst>
                  <a:outerShdw blurRad="38100" dist="38100" dir="2700000" algn="tl">
                    <a:srgbClr val="000000">
                      <a:alpha val="43137"/>
                    </a:srgbClr>
                  </a:outerShdw>
                </a:effectLst>
              </a:rPr>
              <a:t>semejanza cultural </a:t>
            </a:r>
          </a:p>
          <a:p>
            <a:pPr>
              <a:spcBef>
                <a:spcPts val="1200"/>
              </a:spcBef>
            </a:pPr>
            <a:r>
              <a:rPr lang="es-CR" sz="1400" dirty="0"/>
              <a:t>Los efectos de las </a:t>
            </a:r>
            <a:r>
              <a:rPr lang="es-CR" sz="1400" dirty="0">
                <a:effectLst>
                  <a:outerShdw blurRad="38100" dist="38100" dir="2700000" algn="tl">
                    <a:srgbClr val="000000">
                      <a:alpha val="43137"/>
                    </a:srgbClr>
                  </a:outerShdw>
                </a:effectLst>
              </a:rPr>
              <a:t>relaciones políticas y los acuerdos económicos </a:t>
            </a:r>
          </a:p>
          <a:p>
            <a:pPr>
              <a:spcBef>
                <a:spcPts val="1200"/>
              </a:spcBef>
            </a:pPr>
            <a:r>
              <a:rPr lang="es-CR" sz="1400" dirty="0">
                <a:effectLst>
                  <a:outerShdw blurRad="38100" dist="38100" dir="2700000" algn="tl">
                    <a:srgbClr val="000000">
                      <a:alpha val="43137"/>
                    </a:srgbClr>
                  </a:outerShdw>
                </a:effectLst>
              </a:rPr>
              <a:t>Los efectos de la distancia </a:t>
            </a:r>
          </a:p>
        </p:txBody>
      </p:sp>
      <p:sp>
        <p:nvSpPr>
          <p:cNvPr id="4" name="Marcador de número de diapositiva 3">
            <a:extLst>
              <a:ext uri="{FF2B5EF4-FFF2-40B4-BE49-F238E27FC236}">
                <a16:creationId xmlns:a16="http://schemas.microsoft.com/office/drawing/2014/main" id="{34169B75-C01C-4C6A-B152-45303316E41B}"/>
              </a:ext>
            </a:extLst>
          </p:cNvPr>
          <p:cNvSpPr>
            <a:spLocks noGrp="1"/>
          </p:cNvSpPr>
          <p:nvPr>
            <p:ph type="sldNum" sz="quarter" idx="12"/>
          </p:nvPr>
        </p:nvSpPr>
        <p:spPr/>
        <p:txBody>
          <a:bodyPr/>
          <a:lstStyle/>
          <a:p>
            <a:fld id="{CE0BE791-2179-4965-B267-4C437A18E004}" type="slidenum">
              <a:rPr lang="es-CR" smtClean="0"/>
              <a:pPr/>
              <a:t>48</a:t>
            </a:fld>
            <a:endParaRPr lang="es-C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F3488AA0-DC11-4060-9679-4CCC41AD6FA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0384A21A-498D-4F05-8588-81B01156F792}"/>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4F7A7890-26D5-4931-B1C9-D03B9EC74C28}"/>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 calcmode="lin" valueType="num">
                                      <p:cBhvr additive="base">
                                        <p:cTn id="1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 calcmode="lin" valueType="num">
                                      <p:cBhvr additive="base">
                                        <p:cTn id="2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 calcmode="lin" valueType="num">
                                      <p:cBhvr additive="base">
                                        <p:cTn id="3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 calcmode="lin" valueType="num">
                                      <p:cBhvr additive="base">
                                        <p:cTn id="4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 calcmode="lin" valueType="num">
                                      <p:cBhvr additive="base">
                                        <p:cTn id="4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
                                            <p:txEl>
                                              <p:pRg st="5" end="5"/>
                                            </p:txEl>
                                          </p:spTgt>
                                        </p:tgtEl>
                                        <p:attrNameLst>
                                          <p:attrName>style.visibility</p:attrName>
                                        </p:attrNameLst>
                                      </p:cBhvr>
                                      <p:to>
                                        <p:strVal val="visible"/>
                                      </p:to>
                                    </p:set>
                                    <p:anim calcmode="lin" valueType="num">
                                      <p:cBhvr additive="base">
                                        <p:cTn id="5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6">
                                            <p:txEl>
                                              <p:pRg st="6" end="6"/>
                                            </p:txEl>
                                          </p:spTgt>
                                        </p:tgtEl>
                                        <p:attrNameLst>
                                          <p:attrName>style.visibility</p:attrName>
                                        </p:attrNameLst>
                                      </p:cBhvr>
                                      <p:to>
                                        <p:strVal val="visible"/>
                                      </p:to>
                                    </p:set>
                                    <p:anim calcmode="lin" valueType="num">
                                      <p:cBhvr additive="base">
                                        <p:cTn id="5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P spid="6" grpId="0" build="p" bldLvl="2"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844824"/>
            <a:ext cx="618648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p:txBody>
          <a:bodyPr/>
          <a:lstStyle/>
          <a:p>
            <a:r>
              <a:rPr lang="es-CR" dirty="0"/>
              <a:t>La estática y dinámica del comercio</a:t>
            </a:r>
          </a:p>
        </p:txBody>
      </p:sp>
      <p:sp>
        <p:nvSpPr>
          <p:cNvPr id="3" name="Marcador de texto 2"/>
          <p:cNvSpPr>
            <a:spLocks noGrp="1"/>
          </p:cNvSpPr>
          <p:nvPr>
            <p:ph type="body" idx="1"/>
          </p:nvPr>
        </p:nvSpPr>
        <p:spPr/>
        <p:txBody>
          <a:bodyPr/>
          <a:lstStyle/>
          <a:p>
            <a:endParaRPr lang="es-CR"/>
          </a:p>
        </p:txBody>
      </p:sp>
      <p:sp>
        <p:nvSpPr>
          <p:cNvPr id="5" name="Marcador de número de diapositiva 4">
            <a:extLst>
              <a:ext uri="{FF2B5EF4-FFF2-40B4-BE49-F238E27FC236}">
                <a16:creationId xmlns:a16="http://schemas.microsoft.com/office/drawing/2014/main" id="{6366F441-E7C9-49D6-9CCC-A7C5E0FAB3C2}"/>
              </a:ext>
            </a:extLst>
          </p:cNvPr>
          <p:cNvSpPr>
            <a:spLocks noGrp="1"/>
          </p:cNvSpPr>
          <p:nvPr>
            <p:ph type="sldNum" sz="quarter" idx="12"/>
          </p:nvPr>
        </p:nvSpPr>
        <p:spPr/>
        <p:txBody>
          <a:bodyPr/>
          <a:lstStyle/>
          <a:p>
            <a:fld id="{16A45B76-D335-41E1-B4C3-20030BE95475}" type="slidenum">
              <a:rPr lang="es-CR" smtClean="0"/>
              <a:pPr/>
              <a:t>49</a:t>
            </a:fld>
            <a:endParaRPr lang="es-C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4704"/>
            <a:ext cx="8686800" cy="648072"/>
          </a:xfrm>
        </p:spPr>
        <p:txBody>
          <a:bodyPr>
            <a:normAutofit fontScale="90000"/>
          </a:bodyPr>
          <a:lstStyle/>
          <a:p>
            <a:r>
              <a:rPr lang="es-ES" b="1" dirty="0"/>
              <a:t>¿Qué determina la competitividad?</a:t>
            </a:r>
            <a:endParaRPr lang="es-CR" b="1" dirty="0"/>
          </a:p>
        </p:txBody>
      </p:sp>
      <p:graphicFrame>
        <p:nvGraphicFramePr>
          <p:cNvPr id="4" name="Marcador de contenido 3"/>
          <p:cNvGraphicFramePr>
            <a:graphicFrameLocks noGrp="1"/>
          </p:cNvGraphicFramePr>
          <p:nvPr>
            <p:ph idx="1"/>
          </p:nvPr>
        </p:nvGraphicFramePr>
        <p:xfrm>
          <a:off x="-396552" y="1628800"/>
          <a:ext cx="583264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xplosión 2 4"/>
          <p:cNvSpPr/>
          <p:nvPr/>
        </p:nvSpPr>
        <p:spPr>
          <a:xfrm>
            <a:off x="3923928" y="1852835"/>
            <a:ext cx="5148064" cy="3880421"/>
          </a:xfrm>
          <a:custGeom>
            <a:avLst/>
            <a:gdLst>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7817 w 21600"/>
              <a:gd name="connsiteY9" fmla="*/ 15315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7817 w 21600"/>
              <a:gd name="connsiteY9" fmla="*/ 15315 h 21600"/>
              <a:gd name="connsiteX10" fmla="*/ 14640 w 21600"/>
              <a:gd name="connsiteY10" fmla="*/ 14350 h 21600"/>
              <a:gd name="connsiteX11" fmla="*/ 16154 w 21600"/>
              <a:gd name="connsiteY11" fmla="*/ 1908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7817 w 21600"/>
              <a:gd name="connsiteY9" fmla="*/ 15315 h 21600"/>
              <a:gd name="connsiteX10" fmla="*/ 14640 w 21600"/>
              <a:gd name="connsiteY10" fmla="*/ 14350 h 21600"/>
              <a:gd name="connsiteX11" fmla="*/ 16154 w 21600"/>
              <a:gd name="connsiteY11" fmla="*/ 19080 h 21600"/>
              <a:gd name="connsiteX12" fmla="*/ 12180 w 21600"/>
              <a:gd name="connsiteY12" fmla="*/ 15935 h 21600"/>
              <a:gd name="connsiteX13" fmla="*/ 12874 w 21600"/>
              <a:gd name="connsiteY13" fmla="*/ 21058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2308"/>
              <a:gd name="connsiteX1" fmla="*/ 14790 w 21600"/>
              <a:gd name="connsiteY1" fmla="*/ 0 h 22308"/>
              <a:gd name="connsiteX2" fmla="*/ 14525 w 21600"/>
              <a:gd name="connsiteY2" fmla="*/ 5777 h 22308"/>
              <a:gd name="connsiteX3" fmla="*/ 18007 w 21600"/>
              <a:gd name="connsiteY3" fmla="*/ 3172 h 22308"/>
              <a:gd name="connsiteX4" fmla="*/ 16380 w 21600"/>
              <a:gd name="connsiteY4" fmla="*/ 6532 h 22308"/>
              <a:gd name="connsiteX5" fmla="*/ 21600 w 21600"/>
              <a:gd name="connsiteY5" fmla="*/ 6645 h 22308"/>
              <a:gd name="connsiteX6" fmla="*/ 16985 w 21600"/>
              <a:gd name="connsiteY6" fmla="*/ 9402 h 22308"/>
              <a:gd name="connsiteX7" fmla="*/ 18270 w 21600"/>
              <a:gd name="connsiteY7" fmla="*/ 11290 h 22308"/>
              <a:gd name="connsiteX8" fmla="*/ 16380 w 21600"/>
              <a:gd name="connsiteY8" fmla="*/ 12310 h 22308"/>
              <a:gd name="connsiteX9" fmla="*/ 17817 w 21600"/>
              <a:gd name="connsiteY9" fmla="*/ 15315 h 22308"/>
              <a:gd name="connsiteX10" fmla="*/ 14640 w 21600"/>
              <a:gd name="connsiteY10" fmla="*/ 14350 h 22308"/>
              <a:gd name="connsiteX11" fmla="*/ 16154 w 21600"/>
              <a:gd name="connsiteY11" fmla="*/ 19080 h 22308"/>
              <a:gd name="connsiteX12" fmla="*/ 12180 w 21600"/>
              <a:gd name="connsiteY12" fmla="*/ 15935 h 22308"/>
              <a:gd name="connsiteX13" fmla="*/ 12874 w 21600"/>
              <a:gd name="connsiteY13" fmla="*/ 21058 h 22308"/>
              <a:gd name="connsiteX14" fmla="*/ 9872 w 21600"/>
              <a:gd name="connsiteY14" fmla="*/ 17370 h 22308"/>
              <a:gd name="connsiteX15" fmla="*/ 10013 w 21600"/>
              <a:gd name="connsiteY15" fmla="*/ 22308 h 22308"/>
              <a:gd name="connsiteX16" fmla="*/ 7527 w 21600"/>
              <a:gd name="connsiteY16" fmla="*/ 18125 h 22308"/>
              <a:gd name="connsiteX17" fmla="*/ 4917 w 21600"/>
              <a:gd name="connsiteY17" fmla="*/ 21600 h 22308"/>
              <a:gd name="connsiteX18" fmla="*/ 4805 w 21600"/>
              <a:gd name="connsiteY18" fmla="*/ 18240 h 22308"/>
              <a:gd name="connsiteX19" fmla="*/ 1285 w 21600"/>
              <a:gd name="connsiteY19" fmla="*/ 17825 h 22308"/>
              <a:gd name="connsiteX20" fmla="*/ 3330 w 21600"/>
              <a:gd name="connsiteY20" fmla="*/ 15370 h 22308"/>
              <a:gd name="connsiteX21" fmla="*/ 0 w 21600"/>
              <a:gd name="connsiteY21" fmla="*/ 12877 h 22308"/>
              <a:gd name="connsiteX22" fmla="*/ 3935 w 21600"/>
              <a:gd name="connsiteY22" fmla="*/ 11592 h 22308"/>
              <a:gd name="connsiteX23" fmla="*/ 1172 w 21600"/>
              <a:gd name="connsiteY23" fmla="*/ 8270 h 22308"/>
              <a:gd name="connsiteX24" fmla="*/ 5372 w 21600"/>
              <a:gd name="connsiteY24" fmla="*/ 7817 h 22308"/>
              <a:gd name="connsiteX25" fmla="*/ 4502 w 21600"/>
              <a:gd name="connsiteY25" fmla="*/ 3625 h 22308"/>
              <a:gd name="connsiteX26" fmla="*/ 8550 w 21600"/>
              <a:gd name="connsiteY26" fmla="*/ 6382 h 22308"/>
              <a:gd name="connsiteX27" fmla="*/ 9722 w 21600"/>
              <a:gd name="connsiteY27" fmla="*/ 1887 h 22308"/>
              <a:gd name="connsiteX28" fmla="*/ 11462 w 21600"/>
              <a:gd name="connsiteY28" fmla="*/ 4342 h 22308"/>
              <a:gd name="connsiteX0" fmla="*/ 11462 w 21600"/>
              <a:gd name="connsiteY0" fmla="*/ 2455 h 20421"/>
              <a:gd name="connsiteX1" fmla="*/ 13982 w 21600"/>
              <a:gd name="connsiteY1" fmla="*/ 519 h 20421"/>
              <a:gd name="connsiteX2" fmla="*/ 14525 w 21600"/>
              <a:gd name="connsiteY2" fmla="*/ 3890 h 20421"/>
              <a:gd name="connsiteX3" fmla="*/ 18007 w 21600"/>
              <a:gd name="connsiteY3" fmla="*/ 1285 h 20421"/>
              <a:gd name="connsiteX4" fmla="*/ 16380 w 21600"/>
              <a:gd name="connsiteY4" fmla="*/ 4645 h 20421"/>
              <a:gd name="connsiteX5" fmla="*/ 21600 w 21600"/>
              <a:gd name="connsiteY5" fmla="*/ 4758 h 20421"/>
              <a:gd name="connsiteX6" fmla="*/ 16985 w 21600"/>
              <a:gd name="connsiteY6" fmla="*/ 7515 h 20421"/>
              <a:gd name="connsiteX7" fmla="*/ 18270 w 21600"/>
              <a:gd name="connsiteY7" fmla="*/ 9403 h 20421"/>
              <a:gd name="connsiteX8" fmla="*/ 16380 w 21600"/>
              <a:gd name="connsiteY8" fmla="*/ 10423 h 20421"/>
              <a:gd name="connsiteX9" fmla="*/ 17817 w 21600"/>
              <a:gd name="connsiteY9" fmla="*/ 13428 h 20421"/>
              <a:gd name="connsiteX10" fmla="*/ 14640 w 21600"/>
              <a:gd name="connsiteY10" fmla="*/ 12463 h 20421"/>
              <a:gd name="connsiteX11" fmla="*/ 16154 w 21600"/>
              <a:gd name="connsiteY11" fmla="*/ 17193 h 20421"/>
              <a:gd name="connsiteX12" fmla="*/ 12180 w 21600"/>
              <a:gd name="connsiteY12" fmla="*/ 14048 h 20421"/>
              <a:gd name="connsiteX13" fmla="*/ 12874 w 21600"/>
              <a:gd name="connsiteY13" fmla="*/ 19171 h 20421"/>
              <a:gd name="connsiteX14" fmla="*/ 9872 w 21600"/>
              <a:gd name="connsiteY14" fmla="*/ 15483 h 20421"/>
              <a:gd name="connsiteX15" fmla="*/ 10013 w 21600"/>
              <a:gd name="connsiteY15" fmla="*/ 20421 h 20421"/>
              <a:gd name="connsiteX16" fmla="*/ 7527 w 21600"/>
              <a:gd name="connsiteY16" fmla="*/ 16238 h 20421"/>
              <a:gd name="connsiteX17" fmla="*/ 4917 w 21600"/>
              <a:gd name="connsiteY17" fmla="*/ 19713 h 20421"/>
              <a:gd name="connsiteX18" fmla="*/ 4805 w 21600"/>
              <a:gd name="connsiteY18" fmla="*/ 16353 h 20421"/>
              <a:gd name="connsiteX19" fmla="*/ 1285 w 21600"/>
              <a:gd name="connsiteY19" fmla="*/ 15938 h 20421"/>
              <a:gd name="connsiteX20" fmla="*/ 3330 w 21600"/>
              <a:gd name="connsiteY20" fmla="*/ 13483 h 20421"/>
              <a:gd name="connsiteX21" fmla="*/ 0 w 21600"/>
              <a:gd name="connsiteY21" fmla="*/ 10990 h 20421"/>
              <a:gd name="connsiteX22" fmla="*/ 3935 w 21600"/>
              <a:gd name="connsiteY22" fmla="*/ 9705 h 20421"/>
              <a:gd name="connsiteX23" fmla="*/ 1172 w 21600"/>
              <a:gd name="connsiteY23" fmla="*/ 6383 h 20421"/>
              <a:gd name="connsiteX24" fmla="*/ 5372 w 21600"/>
              <a:gd name="connsiteY24" fmla="*/ 5930 h 20421"/>
              <a:gd name="connsiteX25" fmla="*/ 4502 w 21600"/>
              <a:gd name="connsiteY25" fmla="*/ 1738 h 20421"/>
              <a:gd name="connsiteX26" fmla="*/ 8550 w 21600"/>
              <a:gd name="connsiteY26" fmla="*/ 4495 h 20421"/>
              <a:gd name="connsiteX27" fmla="*/ 9722 w 21600"/>
              <a:gd name="connsiteY27" fmla="*/ 0 h 20421"/>
              <a:gd name="connsiteX28" fmla="*/ 11462 w 21600"/>
              <a:gd name="connsiteY28" fmla="*/ 2455 h 20421"/>
              <a:gd name="connsiteX0" fmla="*/ 11462 w 21600"/>
              <a:gd name="connsiteY0" fmla="*/ 2455 h 20421"/>
              <a:gd name="connsiteX1" fmla="*/ 13982 w 21600"/>
              <a:gd name="connsiteY1" fmla="*/ 519 h 20421"/>
              <a:gd name="connsiteX2" fmla="*/ 14525 w 21600"/>
              <a:gd name="connsiteY2" fmla="*/ 3890 h 20421"/>
              <a:gd name="connsiteX3" fmla="*/ 18007 w 21600"/>
              <a:gd name="connsiteY3" fmla="*/ 1285 h 20421"/>
              <a:gd name="connsiteX4" fmla="*/ 16380 w 21600"/>
              <a:gd name="connsiteY4" fmla="*/ 4645 h 20421"/>
              <a:gd name="connsiteX5" fmla="*/ 21600 w 21600"/>
              <a:gd name="connsiteY5" fmla="*/ 4758 h 20421"/>
              <a:gd name="connsiteX6" fmla="*/ 16985 w 21600"/>
              <a:gd name="connsiteY6" fmla="*/ 7515 h 20421"/>
              <a:gd name="connsiteX7" fmla="*/ 20138 w 21600"/>
              <a:gd name="connsiteY7" fmla="*/ 9340 h 20421"/>
              <a:gd name="connsiteX8" fmla="*/ 16380 w 21600"/>
              <a:gd name="connsiteY8" fmla="*/ 10423 h 20421"/>
              <a:gd name="connsiteX9" fmla="*/ 17817 w 21600"/>
              <a:gd name="connsiteY9" fmla="*/ 13428 h 20421"/>
              <a:gd name="connsiteX10" fmla="*/ 14640 w 21600"/>
              <a:gd name="connsiteY10" fmla="*/ 12463 h 20421"/>
              <a:gd name="connsiteX11" fmla="*/ 16154 w 21600"/>
              <a:gd name="connsiteY11" fmla="*/ 17193 h 20421"/>
              <a:gd name="connsiteX12" fmla="*/ 12180 w 21600"/>
              <a:gd name="connsiteY12" fmla="*/ 14048 h 20421"/>
              <a:gd name="connsiteX13" fmla="*/ 12874 w 21600"/>
              <a:gd name="connsiteY13" fmla="*/ 19171 h 20421"/>
              <a:gd name="connsiteX14" fmla="*/ 9872 w 21600"/>
              <a:gd name="connsiteY14" fmla="*/ 15483 h 20421"/>
              <a:gd name="connsiteX15" fmla="*/ 10013 w 21600"/>
              <a:gd name="connsiteY15" fmla="*/ 20421 h 20421"/>
              <a:gd name="connsiteX16" fmla="*/ 7527 w 21600"/>
              <a:gd name="connsiteY16" fmla="*/ 16238 h 20421"/>
              <a:gd name="connsiteX17" fmla="*/ 4917 w 21600"/>
              <a:gd name="connsiteY17" fmla="*/ 19713 h 20421"/>
              <a:gd name="connsiteX18" fmla="*/ 4805 w 21600"/>
              <a:gd name="connsiteY18" fmla="*/ 16353 h 20421"/>
              <a:gd name="connsiteX19" fmla="*/ 1285 w 21600"/>
              <a:gd name="connsiteY19" fmla="*/ 15938 h 20421"/>
              <a:gd name="connsiteX20" fmla="*/ 3330 w 21600"/>
              <a:gd name="connsiteY20" fmla="*/ 13483 h 20421"/>
              <a:gd name="connsiteX21" fmla="*/ 0 w 21600"/>
              <a:gd name="connsiteY21" fmla="*/ 10990 h 20421"/>
              <a:gd name="connsiteX22" fmla="*/ 3935 w 21600"/>
              <a:gd name="connsiteY22" fmla="*/ 9705 h 20421"/>
              <a:gd name="connsiteX23" fmla="*/ 1172 w 21600"/>
              <a:gd name="connsiteY23" fmla="*/ 6383 h 20421"/>
              <a:gd name="connsiteX24" fmla="*/ 5372 w 21600"/>
              <a:gd name="connsiteY24" fmla="*/ 5930 h 20421"/>
              <a:gd name="connsiteX25" fmla="*/ 4502 w 21600"/>
              <a:gd name="connsiteY25" fmla="*/ 1738 h 20421"/>
              <a:gd name="connsiteX26" fmla="*/ 8550 w 21600"/>
              <a:gd name="connsiteY26" fmla="*/ 4495 h 20421"/>
              <a:gd name="connsiteX27" fmla="*/ 9722 w 21600"/>
              <a:gd name="connsiteY27" fmla="*/ 0 h 20421"/>
              <a:gd name="connsiteX28" fmla="*/ 11462 w 21600"/>
              <a:gd name="connsiteY28" fmla="*/ 2455 h 20421"/>
              <a:gd name="connsiteX0" fmla="*/ 11462 w 21600"/>
              <a:gd name="connsiteY0" fmla="*/ 2455 h 20421"/>
              <a:gd name="connsiteX1" fmla="*/ 13982 w 21600"/>
              <a:gd name="connsiteY1" fmla="*/ 519 h 20421"/>
              <a:gd name="connsiteX2" fmla="*/ 14525 w 21600"/>
              <a:gd name="connsiteY2" fmla="*/ 3890 h 20421"/>
              <a:gd name="connsiteX3" fmla="*/ 18007 w 21600"/>
              <a:gd name="connsiteY3" fmla="*/ 1285 h 20421"/>
              <a:gd name="connsiteX4" fmla="*/ 16380 w 21600"/>
              <a:gd name="connsiteY4" fmla="*/ 4645 h 20421"/>
              <a:gd name="connsiteX5" fmla="*/ 21600 w 21600"/>
              <a:gd name="connsiteY5" fmla="*/ 4758 h 20421"/>
              <a:gd name="connsiteX6" fmla="*/ 16985 w 21600"/>
              <a:gd name="connsiteY6" fmla="*/ 7515 h 20421"/>
              <a:gd name="connsiteX7" fmla="*/ 20138 w 21600"/>
              <a:gd name="connsiteY7" fmla="*/ 9340 h 20421"/>
              <a:gd name="connsiteX8" fmla="*/ 16380 w 21600"/>
              <a:gd name="connsiteY8" fmla="*/ 10423 h 20421"/>
              <a:gd name="connsiteX9" fmla="*/ 21502 w 21600"/>
              <a:gd name="connsiteY9" fmla="*/ 13618 h 20421"/>
              <a:gd name="connsiteX10" fmla="*/ 14640 w 21600"/>
              <a:gd name="connsiteY10" fmla="*/ 12463 h 20421"/>
              <a:gd name="connsiteX11" fmla="*/ 16154 w 21600"/>
              <a:gd name="connsiteY11" fmla="*/ 17193 h 20421"/>
              <a:gd name="connsiteX12" fmla="*/ 12180 w 21600"/>
              <a:gd name="connsiteY12" fmla="*/ 14048 h 20421"/>
              <a:gd name="connsiteX13" fmla="*/ 12874 w 21600"/>
              <a:gd name="connsiteY13" fmla="*/ 19171 h 20421"/>
              <a:gd name="connsiteX14" fmla="*/ 9872 w 21600"/>
              <a:gd name="connsiteY14" fmla="*/ 15483 h 20421"/>
              <a:gd name="connsiteX15" fmla="*/ 10013 w 21600"/>
              <a:gd name="connsiteY15" fmla="*/ 20421 h 20421"/>
              <a:gd name="connsiteX16" fmla="*/ 7527 w 21600"/>
              <a:gd name="connsiteY16" fmla="*/ 16238 h 20421"/>
              <a:gd name="connsiteX17" fmla="*/ 4917 w 21600"/>
              <a:gd name="connsiteY17" fmla="*/ 19713 h 20421"/>
              <a:gd name="connsiteX18" fmla="*/ 4805 w 21600"/>
              <a:gd name="connsiteY18" fmla="*/ 16353 h 20421"/>
              <a:gd name="connsiteX19" fmla="*/ 1285 w 21600"/>
              <a:gd name="connsiteY19" fmla="*/ 15938 h 20421"/>
              <a:gd name="connsiteX20" fmla="*/ 3330 w 21600"/>
              <a:gd name="connsiteY20" fmla="*/ 13483 h 20421"/>
              <a:gd name="connsiteX21" fmla="*/ 0 w 21600"/>
              <a:gd name="connsiteY21" fmla="*/ 10990 h 20421"/>
              <a:gd name="connsiteX22" fmla="*/ 3935 w 21600"/>
              <a:gd name="connsiteY22" fmla="*/ 9705 h 20421"/>
              <a:gd name="connsiteX23" fmla="*/ 1172 w 21600"/>
              <a:gd name="connsiteY23" fmla="*/ 6383 h 20421"/>
              <a:gd name="connsiteX24" fmla="*/ 5372 w 21600"/>
              <a:gd name="connsiteY24" fmla="*/ 5930 h 20421"/>
              <a:gd name="connsiteX25" fmla="*/ 4502 w 21600"/>
              <a:gd name="connsiteY25" fmla="*/ 1738 h 20421"/>
              <a:gd name="connsiteX26" fmla="*/ 8550 w 21600"/>
              <a:gd name="connsiteY26" fmla="*/ 4495 h 20421"/>
              <a:gd name="connsiteX27" fmla="*/ 9722 w 21600"/>
              <a:gd name="connsiteY27" fmla="*/ 0 h 20421"/>
              <a:gd name="connsiteX28" fmla="*/ 11462 w 21600"/>
              <a:gd name="connsiteY28" fmla="*/ 2455 h 20421"/>
              <a:gd name="connsiteX0" fmla="*/ 11462 w 21600"/>
              <a:gd name="connsiteY0" fmla="*/ 2455 h 20421"/>
              <a:gd name="connsiteX1" fmla="*/ 13982 w 21600"/>
              <a:gd name="connsiteY1" fmla="*/ 519 h 20421"/>
              <a:gd name="connsiteX2" fmla="*/ 14525 w 21600"/>
              <a:gd name="connsiteY2" fmla="*/ 3890 h 20421"/>
              <a:gd name="connsiteX3" fmla="*/ 18007 w 21600"/>
              <a:gd name="connsiteY3" fmla="*/ 1285 h 20421"/>
              <a:gd name="connsiteX4" fmla="*/ 16380 w 21600"/>
              <a:gd name="connsiteY4" fmla="*/ 4645 h 20421"/>
              <a:gd name="connsiteX5" fmla="*/ 21600 w 21600"/>
              <a:gd name="connsiteY5" fmla="*/ 4758 h 20421"/>
              <a:gd name="connsiteX6" fmla="*/ 16985 w 21600"/>
              <a:gd name="connsiteY6" fmla="*/ 7515 h 20421"/>
              <a:gd name="connsiteX7" fmla="*/ 20138 w 21600"/>
              <a:gd name="connsiteY7" fmla="*/ 9340 h 20421"/>
              <a:gd name="connsiteX8" fmla="*/ 16380 w 21600"/>
              <a:gd name="connsiteY8" fmla="*/ 10423 h 20421"/>
              <a:gd name="connsiteX9" fmla="*/ 21502 w 21600"/>
              <a:gd name="connsiteY9" fmla="*/ 13618 h 20421"/>
              <a:gd name="connsiteX10" fmla="*/ 15246 w 21600"/>
              <a:gd name="connsiteY10" fmla="*/ 13223 h 20421"/>
              <a:gd name="connsiteX11" fmla="*/ 16154 w 21600"/>
              <a:gd name="connsiteY11" fmla="*/ 17193 h 20421"/>
              <a:gd name="connsiteX12" fmla="*/ 12180 w 21600"/>
              <a:gd name="connsiteY12" fmla="*/ 14048 h 20421"/>
              <a:gd name="connsiteX13" fmla="*/ 12874 w 21600"/>
              <a:gd name="connsiteY13" fmla="*/ 19171 h 20421"/>
              <a:gd name="connsiteX14" fmla="*/ 9872 w 21600"/>
              <a:gd name="connsiteY14" fmla="*/ 15483 h 20421"/>
              <a:gd name="connsiteX15" fmla="*/ 10013 w 21600"/>
              <a:gd name="connsiteY15" fmla="*/ 20421 h 20421"/>
              <a:gd name="connsiteX16" fmla="*/ 7527 w 21600"/>
              <a:gd name="connsiteY16" fmla="*/ 16238 h 20421"/>
              <a:gd name="connsiteX17" fmla="*/ 4917 w 21600"/>
              <a:gd name="connsiteY17" fmla="*/ 19713 h 20421"/>
              <a:gd name="connsiteX18" fmla="*/ 4805 w 21600"/>
              <a:gd name="connsiteY18" fmla="*/ 16353 h 20421"/>
              <a:gd name="connsiteX19" fmla="*/ 1285 w 21600"/>
              <a:gd name="connsiteY19" fmla="*/ 15938 h 20421"/>
              <a:gd name="connsiteX20" fmla="*/ 3330 w 21600"/>
              <a:gd name="connsiteY20" fmla="*/ 13483 h 20421"/>
              <a:gd name="connsiteX21" fmla="*/ 0 w 21600"/>
              <a:gd name="connsiteY21" fmla="*/ 10990 h 20421"/>
              <a:gd name="connsiteX22" fmla="*/ 3935 w 21600"/>
              <a:gd name="connsiteY22" fmla="*/ 9705 h 20421"/>
              <a:gd name="connsiteX23" fmla="*/ 1172 w 21600"/>
              <a:gd name="connsiteY23" fmla="*/ 6383 h 20421"/>
              <a:gd name="connsiteX24" fmla="*/ 5372 w 21600"/>
              <a:gd name="connsiteY24" fmla="*/ 5930 h 20421"/>
              <a:gd name="connsiteX25" fmla="*/ 4502 w 21600"/>
              <a:gd name="connsiteY25" fmla="*/ 1738 h 20421"/>
              <a:gd name="connsiteX26" fmla="*/ 8550 w 21600"/>
              <a:gd name="connsiteY26" fmla="*/ 4495 h 20421"/>
              <a:gd name="connsiteX27" fmla="*/ 9722 w 21600"/>
              <a:gd name="connsiteY27" fmla="*/ 0 h 20421"/>
              <a:gd name="connsiteX28" fmla="*/ 11462 w 21600"/>
              <a:gd name="connsiteY28" fmla="*/ 2455 h 2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1600" h="20421">
                <a:moveTo>
                  <a:pt x="11462" y="2455"/>
                </a:moveTo>
                <a:lnTo>
                  <a:pt x="13982" y="519"/>
                </a:lnTo>
                <a:cubicBezTo>
                  <a:pt x="13894" y="2445"/>
                  <a:pt x="14613" y="1964"/>
                  <a:pt x="14525" y="3890"/>
                </a:cubicBezTo>
                <a:lnTo>
                  <a:pt x="18007" y="1285"/>
                </a:lnTo>
                <a:lnTo>
                  <a:pt x="16380" y="4645"/>
                </a:lnTo>
                <a:lnTo>
                  <a:pt x="21600" y="4758"/>
                </a:lnTo>
                <a:lnTo>
                  <a:pt x="16985" y="7515"/>
                </a:lnTo>
                <a:lnTo>
                  <a:pt x="20138" y="9340"/>
                </a:lnTo>
                <a:lnTo>
                  <a:pt x="16380" y="10423"/>
                </a:lnTo>
                <a:lnTo>
                  <a:pt x="21502" y="13618"/>
                </a:lnTo>
                <a:lnTo>
                  <a:pt x="15246" y="13223"/>
                </a:lnTo>
                <a:cubicBezTo>
                  <a:pt x="15347" y="14230"/>
                  <a:pt x="16053" y="16186"/>
                  <a:pt x="16154" y="17193"/>
                </a:cubicBezTo>
                <a:lnTo>
                  <a:pt x="12180" y="14048"/>
                </a:lnTo>
                <a:cubicBezTo>
                  <a:pt x="12411" y="15756"/>
                  <a:pt x="12643" y="17463"/>
                  <a:pt x="12874" y="19171"/>
                </a:cubicBezTo>
                <a:lnTo>
                  <a:pt x="9872" y="15483"/>
                </a:lnTo>
                <a:lnTo>
                  <a:pt x="10013" y="20421"/>
                </a:lnTo>
                <a:lnTo>
                  <a:pt x="7527" y="16238"/>
                </a:lnTo>
                <a:lnTo>
                  <a:pt x="4917" y="19713"/>
                </a:lnTo>
                <a:cubicBezTo>
                  <a:pt x="4880" y="18593"/>
                  <a:pt x="4842" y="17473"/>
                  <a:pt x="4805" y="16353"/>
                </a:cubicBezTo>
                <a:lnTo>
                  <a:pt x="1285" y="15938"/>
                </a:lnTo>
                <a:lnTo>
                  <a:pt x="3330" y="13483"/>
                </a:lnTo>
                <a:lnTo>
                  <a:pt x="0" y="10990"/>
                </a:lnTo>
                <a:lnTo>
                  <a:pt x="3935" y="9705"/>
                </a:lnTo>
                <a:lnTo>
                  <a:pt x="1172" y="6383"/>
                </a:lnTo>
                <a:lnTo>
                  <a:pt x="5372" y="5930"/>
                </a:lnTo>
                <a:lnTo>
                  <a:pt x="4502" y="1738"/>
                </a:lnTo>
                <a:lnTo>
                  <a:pt x="8550" y="4495"/>
                </a:lnTo>
                <a:lnTo>
                  <a:pt x="9722" y="0"/>
                </a:lnTo>
                <a:lnTo>
                  <a:pt x="11462" y="2455"/>
                </a:lnTo>
                <a:close/>
              </a:path>
            </a:pathLst>
          </a:cu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R" dirty="0">
                <a:effectLst>
                  <a:outerShdw blurRad="38100" dist="38100" dir="2700000" algn="tl">
                    <a:srgbClr val="000000">
                      <a:alpha val="43137"/>
                    </a:srgbClr>
                  </a:outerShdw>
                </a:effectLst>
              </a:rPr>
              <a:t>Clarifiquemos ámbitos: ventaja comparativa: el país;</a:t>
            </a:r>
          </a:p>
          <a:p>
            <a:pPr algn="ctr"/>
            <a:r>
              <a:rPr lang="es-CR" dirty="0">
                <a:effectLst>
                  <a:outerShdw blurRad="38100" dist="38100" dir="2700000" algn="tl">
                    <a:srgbClr val="000000">
                      <a:alpha val="43137"/>
                    </a:srgbClr>
                  </a:outerShdw>
                </a:effectLst>
              </a:rPr>
              <a:t>Ventaja competitiva: la empresa</a:t>
            </a:r>
          </a:p>
        </p:txBody>
      </p:sp>
      <p:sp>
        <p:nvSpPr>
          <p:cNvPr id="3" name="Marcador de número de diapositiva 2">
            <a:extLst>
              <a:ext uri="{FF2B5EF4-FFF2-40B4-BE49-F238E27FC236}">
                <a16:creationId xmlns:a16="http://schemas.microsoft.com/office/drawing/2014/main" id="{E8A5D6B8-4FDB-4212-8533-574196858EF8}"/>
              </a:ext>
            </a:extLst>
          </p:cNvPr>
          <p:cNvSpPr>
            <a:spLocks noGrp="1"/>
          </p:cNvSpPr>
          <p:nvPr>
            <p:ph type="sldNum" sz="quarter" idx="12"/>
          </p:nvPr>
        </p:nvSpPr>
        <p:spPr/>
        <p:txBody>
          <a:bodyPr/>
          <a:lstStyle/>
          <a:p>
            <a:fld id="{CDA1E9D2-7386-4F1A-AC30-42C0F472D538}" type="slidenum">
              <a:rPr lang="es-CR" smtClean="0"/>
              <a:pPr/>
              <a:t>5</a:t>
            </a:fld>
            <a:endParaRPr lang="es-CR"/>
          </a:p>
        </p:txBody>
      </p:sp>
    </p:spTree>
    <p:extLst>
      <p:ext uri="{BB962C8B-B14F-4D97-AF65-F5344CB8AC3E}">
        <p14:creationId xmlns:p14="http://schemas.microsoft.com/office/powerpoint/2010/main" val="4084179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3987729-4047-48E5-94BC-4D737A3C465D}"/>
              </a:ext>
            </a:extLst>
          </p:cNvPr>
          <p:cNvSpPr/>
          <p:nvPr/>
        </p:nvSpPr>
        <p:spPr>
          <a:xfrm>
            <a:off x="683568" y="1124744"/>
            <a:ext cx="7980921" cy="523220"/>
          </a:xfrm>
          <a:prstGeom prst="rect">
            <a:avLst/>
          </a:prstGeom>
        </p:spPr>
        <p:txBody>
          <a:bodyPr wrap="square">
            <a:spAutoFit/>
          </a:bodyPr>
          <a:lstStyle/>
          <a:p>
            <a:pPr algn="ctr"/>
            <a:r>
              <a:rPr lang="es-CR" sz="1400" dirty="0">
                <a:effectLst>
                  <a:outerShdw blurRad="38100" dist="38100" dir="2700000" algn="tl">
                    <a:srgbClr val="000000">
                      <a:alpha val="43137"/>
                    </a:srgbClr>
                  </a:outerShdw>
                </a:effectLst>
              </a:rPr>
              <a:t>El sitio de producción de ciertos tipos de productos cambia a medida que atraviesan por el ciclo de vida, el  cual consta de cuatro etapas: introducción, crecimiento, madurez y declinación. </a:t>
            </a:r>
          </a:p>
        </p:txBody>
      </p:sp>
      <p:sp>
        <p:nvSpPr>
          <p:cNvPr id="3" name="Título 2">
            <a:extLst>
              <a:ext uri="{FF2B5EF4-FFF2-40B4-BE49-F238E27FC236}">
                <a16:creationId xmlns:a16="http://schemas.microsoft.com/office/drawing/2014/main" id="{8A07F6F4-7B82-4ACD-99A1-1EA5318E2A18}"/>
              </a:ext>
            </a:extLst>
          </p:cNvPr>
          <p:cNvSpPr>
            <a:spLocks noGrp="1"/>
          </p:cNvSpPr>
          <p:nvPr>
            <p:ph type="title"/>
          </p:nvPr>
        </p:nvSpPr>
        <p:spPr>
          <a:xfrm>
            <a:off x="457200" y="81955"/>
            <a:ext cx="8207289" cy="933450"/>
          </a:xfrm>
        </p:spPr>
        <p:style>
          <a:lnRef idx="1">
            <a:schemeClr val="accent1"/>
          </a:lnRef>
          <a:fillRef idx="2">
            <a:schemeClr val="accent1"/>
          </a:fillRef>
          <a:effectRef idx="1">
            <a:schemeClr val="accent1"/>
          </a:effectRef>
          <a:fontRef idx="minor">
            <a:schemeClr val="dk1"/>
          </a:fontRef>
        </p:style>
        <p:txBody>
          <a:bodyPr/>
          <a:lstStyle/>
          <a:p>
            <a:r>
              <a:rPr lang="es-CR" sz="2800" dirty="0"/>
              <a:t>La teoría del ciclo de vida del producto (CVP),</a:t>
            </a:r>
          </a:p>
        </p:txBody>
      </p:sp>
      <p:pic>
        <p:nvPicPr>
          <p:cNvPr id="5" name="Imagen 4">
            <a:extLst>
              <a:ext uri="{FF2B5EF4-FFF2-40B4-BE49-F238E27FC236}">
                <a16:creationId xmlns:a16="http://schemas.microsoft.com/office/drawing/2014/main" id="{9504DD99-6B73-48DA-89C5-D81AF66A0CA9}"/>
              </a:ext>
            </a:extLst>
          </p:cNvPr>
          <p:cNvPicPr>
            <a:picLocks noChangeAspect="1"/>
          </p:cNvPicPr>
          <p:nvPr/>
        </p:nvPicPr>
        <p:blipFill>
          <a:blip r:embed="rId2"/>
          <a:stretch>
            <a:fillRect/>
          </a:stretch>
        </p:blipFill>
        <p:spPr>
          <a:xfrm>
            <a:off x="435440" y="1647964"/>
            <a:ext cx="8093488" cy="4985791"/>
          </a:xfrm>
          <a:prstGeom prst="rect">
            <a:avLst/>
          </a:prstGeom>
        </p:spPr>
      </p:pic>
      <p:sp>
        <p:nvSpPr>
          <p:cNvPr id="6" name="Marcador de número de diapositiva 5">
            <a:extLst>
              <a:ext uri="{FF2B5EF4-FFF2-40B4-BE49-F238E27FC236}">
                <a16:creationId xmlns:a16="http://schemas.microsoft.com/office/drawing/2014/main" id="{72F8C7D3-8794-4E7C-B5B1-500EBAA652A0}"/>
              </a:ext>
            </a:extLst>
          </p:cNvPr>
          <p:cNvSpPr>
            <a:spLocks noGrp="1"/>
          </p:cNvSpPr>
          <p:nvPr>
            <p:ph type="sldNum" sz="quarter" idx="12"/>
          </p:nvPr>
        </p:nvSpPr>
        <p:spPr/>
        <p:txBody>
          <a:bodyPr/>
          <a:lstStyle/>
          <a:p>
            <a:fld id="{CDA1E9D2-7386-4F1A-AC30-42C0F472D538}" type="slidenum">
              <a:rPr lang="es-CR" smtClean="0"/>
              <a:pPr/>
              <a:t>50</a:t>
            </a:fld>
            <a:endParaRPr lang="es-C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7200" y="274638"/>
            <a:ext cx="8229600" cy="587375"/>
          </a:xfrm>
        </p:spPr>
        <p:style>
          <a:lnRef idx="1">
            <a:schemeClr val="accent5"/>
          </a:lnRef>
          <a:fillRef idx="2">
            <a:schemeClr val="accent5"/>
          </a:fillRef>
          <a:effectRef idx="1">
            <a:schemeClr val="accent5"/>
          </a:effectRef>
          <a:fontRef idx="minor">
            <a:schemeClr val="dk1"/>
          </a:fontRef>
        </p:style>
        <p:txBody>
          <a:bodyPr/>
          <a:lstStyle/>
          <a:p>
            <a:r>
              <a:rPr lang="es-CR" b="1" dirty="0"/>
              <a:t>EL DIAMANTE DE PORTER</a:t>
            </a:r>
          </a:p>
        </p:txBody>
      </p:sp>
      <p:graphicFrame>
        <p:nvGraphicFramePr>
          <p:cNvPr id="8" name="Diagrama 7">
            <a:extLst>
              <a:ext uri="{FF2B5EF4-FFF2-40B4-BE49-F238E27FC236}">
                <a16:creationId xmlns:a16="http://schemas.microsoft.com/office/drawing/2014/main" id="{B7554810-8F10-4A61-826B-22B3E57ACDFD}"/>
              </a:ext>
            </a:extLst>
          </p:cNvPr>
          <p:cNvGraphicFramePr/>
          <p:nvPr>
            <p:extLst>
              <p:ext uri="{D42A27DB-BD31-4B8C-83A1-F6EECF244321}">
                <p14:modId xmlns:p14="http://schemas.microsoft.com/office/powerpoint/2010/main" val="2319513546"/>
              </p:ext>
            </p:extLst>
          </p:nvPr>
        </p:nvGraphicFramePr>
        <p:xfrm>
          <a:off x="4581076" y="1245696"/>
          <a:ext cx="4239395" cy="4838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6">
            <a:extLst>
              <a:ext uri="{FF2B5EF4-FFF2-40B4-BE49-F238E27FC236}">
                <a16:creationId xmlns:a16="http://schemas.microsoft.com/office/drawing/2014/main" id="{ED4E5FC9-7895-4295-919D-CBAFEBE70D5E}"/>
              </a:ext>
            </a:extLst>
          </p:cNvPr>
          <p:cNvSpPr/>
          <p:nvPr/>
        </p:nvSpPr>
        <p:spPr>
          <a:xfrm>
            <a:off x="4395774" y="907142"/>
            <a:ext cx="4572000" cy="338554"/>
          </a:xfrm>
          <a:prstGeom prst="rect">
            <a:avLst/>
          </a:prstGeom>
        </p:spPr>
        <p:txBody>
          <a:bodyPr>
            <a:spAutoFit/>
          </a:bodyPr>
          <a:lstStyle/>
          <a:p>
            <a:r>
              <a:rPr lang="es-CR" sz="1600" dirty="0">
                <a:effectLst>
                  <a:outerShdw blurRad="38100" dist="38100" dir="2700000" algn="tl">
                    <a:srgbClr val="000000">
                      <a:alpha val="43137"/>
                    </a:srgbClr>
                  </a:outerShdw>
                </a:effectLst>
              </a:rPr>
              <a:t>Limitaciones de la teoría del diamante de Porter</a:t>
            </a:r>
          </a:p>
        </p:txBody>
      </p:sp>
      <p:pic>
        <p:nvPicPr>
          <p:cNvPr id="9" name="Imagen 8">
            <a:extLst>
              <a:ext uri="{FF2B5EF4-FFF2-40B4-BE49-F238E27FC236}">
                <a16:creationId xmlns:a16="http://schemas.microsoft.com/office/drawing/2014/main" id="{56F50E72-FCA5-4B37-95CF-AA588C7310CE}"/>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297280" y="2279724"/>
            <a:ext cx="3958714" cy="3144669"/>
          </a:xfrm>
          <a:prstGeom prst="rect">
            <a:avLst/>
          </a:prstGeom>
        </p:spPr>
      </p:pic>
      <p:sp>
        <p:nvSpPr>
          <p:cNvPr id="10" name="Rectángulo 9">
            <a:extLst>
              <a:ext uri="{FF2B5EF4-FFF2-40B4-BE49-F238E27FC236}">
                <a16:creationId xmlns:a16="http://schemas.microsoft.com/office/drawing/2014/main" id="{518516B0-C4DB-43D8-A559-D3B4514E9936}"/>
              </a:ext>
            </a:extLst>
          </p:cNvPr>
          <p:cNvSpPr/>
          <p:nvPr/>
        </p:nvSpPr>
        <p:spPr>
          <a:xfrm>
            <a:off x="344120" y="1141339"/>
            <a:ext cx="3726571"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ctr"/>
            <a:r>
              <a:rPr lang="es-CR" sz="1600" dirty="0"/>
              <a:t>El desarrollo de productos competitivos a nivel internacional por parte de las empresas depende de</a:t>
            </a:r>
          </a:p>
        </p:txBody>
      </p:sp>
      <p:sp>
        <p:nvSpPr>
          <p:cNvPr id="11" name="Rectángulo 10">
            <a:extLst>
              <a:ext uri="{FF2B5EF4-FFF2-40B4-BE49-F238E27FC236}">
                <a16:creationId xmlns:a16="http://schemas.microsoft.com/office/drawing/2014/main" id="{1694CDF5-F949-4A49-8893-707BCB66E514}"/>
              </a:ext>
            </a:extLst>
          </p:cNvPr>
          <p:cNvSpPr/>
          <p:nvPr/>
        </p:nvSpPr>
        <p:spPr>
          <a:xfrm>
            <a:off x="344120" y="6060142"/>
            <a:ext cx="8363271" cy="523220"/>
          </a:xfrm>
          <a:prstGeom prst="rect">
            <a:avLst/>
          </a:prstGeom>
          <a:noFill/>
        </p:spPr>
        <p:txBody>
          <a:bodyPr wrap="square" lIns="91440" tIns="45720" rIns="91440" bIns="45720">
            <a:spAutoFit/>
          </a:bodyPr>
          <a:lstStyle/>
          <a:p>
            <a:pPr algn="ctr"/>
            <a:r>
              <a:rPr lang="es-ES"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Uso del diamante para transformarse</a:t>
            </a:r>
          </a:p>
        </p:txBody>
      </p:sp>
      <p:sp>
        <p:nvSpPr>
          <p:cNvPr id="4" name="Marcador de número de diapositiva 3">
            <a:extLst>
              <a:ext uri="{FF2B5EF4-FFF2-40B4-BE49-F238E27FC236}">
                <a16:creationId xmlns:a16="http://schemas.microsoft.com/office/drawing/2014/main" id="{F522AE61-1C22-4EB7-9041-3A30E106AF16}"/>
              </a:ext>
            </a:extLst>
          </p:cNvPr>
          <p:cNvSpPr>
            <a:spLocks noGrp="1"/>
          </p:cNvSpPr>
          <p:nvPr>
            <p:ph type="sldNum" sz="quarter" idx="12"/>
          </p:nvPr>
        </p:nvSpPr>
        <p:spPr/>
        <p:txBody>
          <a:bodyPr/>
          <a:lstStyle/>
          <a:p>
            <a:fld id="{CE0BE791-2179-4965-B267-4C437A18E004}" type="slidenum">
              <a:rPr lang="es-CR" smtClean="0"/>
              <a:pPr/>
              <a:t>51</a:t>
            </a:fld>
            <a:endParaRPr lang="es-C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7" grpId="0"/>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CR" dirty="0"/>
              <a:t>Ventaja comparativa / competitividad</a:t>
            </a:r>
          </a:p>
        </p:txBody>
      </p:sp>
      <p:sp>
        <p:nvSpPr>
          <p:cNvPr id="3" name="2 Marcador de texto"/>
          <p:cNvSpPr>
            <a:spLocks noGrp="1"/>
          </p:cNvSpPr>
          <p:nvPr>
            <p:ph type="body" idx="1"/>
          </p:nvPr>
        </p:nvSpPr>
        <p:spPr/>
        <p:txBody>
          <a:bodyPr/>
          <a:lstStyle/>
          <a:p>
            <a:pPr>
              <a:buFont typeface="Arial" charset="0"/>
              <a:buNone/>
              <a:defRPr/>
            </a:pPr>
            <a:endParaRPr lang="es-CR"/>
          </a:p>
        </p:txBody>
      </p:sp>
      <p:sp>
        <p:nvSpPr>
          <p:cNvPr id="5" name="Marcador de número de diapositiva 4">
            <a:extLst>
              <a:ext uri="{FF2B5EF4-FFF2-40B4-BE49-F238E27FC236}">
                <a16:creationId xmlns:a16="http://schemas.microsoft.com/office/drawing/2014/main" id="{2C7EA936-E2BB-4C88-A553-58AFABE50A6E}"/>
              </a:ext>
            </a:extLst>
          </p:cNvPr>
          <p:cNvSpPr>
            <a:spLocks noGrp="1"/>
          </p:cNvSpPr>
          <p:nvPr>
            <p:ph type="sldNum" sz="quarter" idx="12"/>
          </p:nvPr>
        </p:nvSpPr>
        <p:spPr/>
        <p:txBody>
          <a:bodyPr/>
          <a:lstStyle/>
          <a:p>
            <a:fld id="{16A45B76-D335-41E1-B4C3-20030BE95475}" type="slidenum">
              <a:rPr lang="es-CR" smtClean="0"/>
              <a:pPr/>
              <a:t>52</a:t>
            </a:fld>
            <a:endParaRPr lang="es-C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ítulo 5">
            <a:extLst>
              <a:ext uri="{FF2B5EF4-FFF2-40B4-BE49-F238E27FC236}">
                <a16:creationId xmlns:a16="http://schemas.microsoft.com/office/drawing/2014/main" id="{6B41A670-5DDC-4B6C-BECF-BFC674F5B1CB}"/>
              </a:ext>
            </a:extLst>
          </p:cNvPr>
          <p:cNvSpPr>
            <a:spLocks noGrp="1"/>
          </p:cNvSpPr>
          <p:nvPr>
            <p:ph type="title"/>
          </p:nvPr>
        </p:nvSpPr>
        <p:spPr>
          <a:xfrm>
            <a:off x="524784" y="248038"/>
            <a:ext cx="5297791" cy="1159200"/>
          </a:xfrm>
        </p:spPr>
        <p:txBody>
          <a:bodyPr vert="horz" lIns="91440" tIns="45720" rIns="91440" bIns="45720" rtlCol="0" anchor="ctr">
            <a:noAutofit/>
          </a:bodyPr>
          <a:lstStyle/>
          <a:p>
            <a:pPr algn="l" eaLnBrk="1" hangingPunct="1">
              <a:lnSpc>
                <a:spcPct val="90000"/>
              </a:lnSpc>
            </a:pPr>
            <a:r>
              <a:rPr lang="en-US" sz="2400" kern="1200" dirty="0" err="1">
                <a:solidFill>
                  <a:srgbClr val="FFFFFF"/>
                </a:solidFill>
                <a:latin typeface="+mj-lt"/>
                <a:ea typeface="+mj-ea"/>
                <a:cs typeface="+mj-cs"/>
              </a:rPr>
              <a:t>Diferenciación</a:t>
            </a:r>
            <a:r>
              <a:rPr lang="en-US" sz="2400" kern="1200" dirty="0">
                <a:solidFill>
                  <a:srgbClr val="FFFFFF"/>
                </a:solidFill>
                <a:latin typeface="+mj-lt"/>
                <a:ea typeface="+mj-ea"/>
                <a:cs typeface="+mj-cs"/>
              </a:rPr>
              <a:t> de </a:t>
            </a:r>
            <a:r>
              <a:rPr lang="en-US" sz="2400" kern="1200" dirty="0" err="1">
                <a:solidFill>
                  <a:srgbClr val="FFFFFF"/>
                </a:solidFill>
                <a:latin typeface="+mj-lt"/>
                <a:ea typeface="+mj-ea"/>
                <a:cs typeface="+mj-cs"/>
              </a:rPr>
              <a:t>productos</a:t>
            </a:r>
            <a:r>
              <a:rPr lang="en-US" sz="2400" kern="1200" dirty="0">
                <a:solidFill>
                  <a:srgbClr val="FFFFFF"/>
                </a:solidFill>
                <a:latin typeface="+mj-lt"/>
                <a:ea typeface="+mj-ea"/>
                <a:cs typeface="+mj-cs"/>
              </a:rPr>
              <a:t>, </a:t>
            </a:r>
            <a:r>
              <a:rPr lang="en-US" sz="2400" kern="1200" dirty="0" err="1">
                <a:solidFill>
                  <a:srgbClr val="FFFFFF"/>
                </a:solidFill>
                <a:latin typeface="+mj-lt"/>
                <a:ea typeface="+mj-ea"/>
                <a:cs typeface="+mj-cs"/>
              </a:rPr>
              <a:t>estructura</a:t>
            </a:r>
            <a:r>
              <a:rPr lang="en-US" sz="2400" kern="1200" dirty="0">
                <a:solidFill>
                  <a:srgbClr val="FFFFFF"/>
                </a:solidFill>
                <a:latin typeface="+mj-lt"/>
                <a:ea typeface="+mj-ea"/>
                <a:cs typeface="+mj-cs"/>
              </a:rPr>
              <a:t> de mercados y </a:t>
            </a:r>
            <a:r>
              <a:rPr lang="en-US" sz="2400" kern="1200" dirty="0" err="1">
                <a:solidFill>
                  <a:srgbClr val="FFFFFF"/>
                </a:solidFill>
                <a:latin typeface="+mj-lt"/>
                <a:ea typeface="+mj-ea"/>
                <a:cs typeface="+mj-cs"/>
              </a:rPr>
              <a:t>determinantes</a:t>
            </a:r>
            <a:r>
              <a:rPr lang="en-US" sz="2400" kern="1200" dirty="0">
                <a:solidFill>
                  <a:srgbClr val="FFFFFF"/>
                </a:solidFill>
                <a:latin typeface="+mj-lt"/>
                <a:ea typeface="+mj-ea"/>
                <a:cs typeface="+mj-cs"/>
              </a:rPr>
              <a:t> del </a:t>
            </a:r>
            <a:r>
              <a:rPr lang="en-US" sz="2400" kern="1200" dirty="0" err="1">
                <a:solidFill>
                  <a:srgbClr val="FFFFFF"/>
                </a:solidFill>
                <a:latin typeface="+mj-lt"/>
                <a:ea typeface="+mj-ea"/>
                <a:cs typeface="+mj-cs"/>
              </a:rPr>
              <a:t>comercio</a:t>
            </a:r>
            <a:r>
              <a:rPr lang="en-US" sz="2400" kern="1200" dirty="0">
                <a:solidFill>
                  <a:srgbClr val="FFFFFF"/>
                </a:solidFill>
                <a:latin typeface="+mj-lt"/>
                <a:ea typeface="+mj-ea"/>
                <a:cs typeface="+mj-cs"/>
              </a:rPr>
              <a:t> </a:t>
            </a:r>
            <a:r>
              <a:rPr lang="en-US" sz="2400" kern="1200" dirty="0" err="1">
                <a:solidFill>
                  <a:srgbClr val="FFFFFF"/>
                </a:solidFill>
                <a:latin typeface="+mj-lt"/>
                <a:ea typeface="+mj-ea"/>
                <a:cs typeface="+mj-cs"/>
              </a:rPr>
              <a:t>internacional</a:t>
            </a:r>
            <a:endParaRPr lang="en-US" sz="2400" kern="1200" dirty="0">
              <a:solidFill>
                <a:srgbClr val="FFFFFF"/>
              </a:solidFill>
              <a:latin typeface="+mj-lt"/>
              <a:ea typeface="+mj-ea"/>
              <a:cs typeface="+mj-cs"/>
            </a:endParaRPr>
          </a:p>
        </p:txBody>
      </p:sp>
      <p:sp>
        <p:nvSpPr>
          <p:cNvPr id="5" name="Marcador de número de diapositiva 4">
            <a:extLst>
              <a:ext uri="{FF2B5EF4-FFF2-40B4-BE49-F238E27FC236}">
                <a16:creationId xmlns:a16="http://schemas.microsoft.com/office/drawing/2014/main" id="{AC59570A-4E75-42D5-B3BC-FF618466EA23}"/>
              </a:ext>
            </a:extLst>
          </p:cNvPr>
          <p:cNvSpPr>
            <a:spLocks noGrp="1"/>
          </p:cNvSpPr>
          <p:nvPr>
            <p:ph type="sldNum" sz="quarter" idx="12"/>
          </p:nvPr>
        </p:nvSpPr>
        <p:spPr>
          <a:xfrm>
            <a:off x="8778239" y="6455664"/>
            <a:ext cx="336042" cy="365125"/>
          </a:xfrm>
        </p:spPr>
        <p:txBody>
          <a:bodyPr vert="horz" lIns="91440" tIns="45720" rIns="91440" bIns="45720" rtlCol="0" anchor="ctr">
            <a:normAutofit/>
          </a:bodyPr>
          <a:lstStyle/>
          <a:p>
            <a:pPr>
              <a:spcAft>
                <a:spcPts val="600"/>
              </a:spcAft>
            </a:pPr>
            <a:fld id="{B37FF0F4-9FFB-4480-87E6-84CFEF6C268D}" type="slidenum">
              <a:rPr lang="en-US" sz="1000">
                <a:solidFill>
                  <a:schemeClr val="tx1">
                    <a:lumMod val="50000"/>
                    <a:lumOff val="50000"/>
                  </a:schemeClr>
                </a:solidFill>
                <a:latin typeface="+mn-lt"/>
                <a:cs typeface="+mn-cs"/>
              </a:rPr>
              <a:pPr>
                <a:spcAft>
                  <a:spcPts val="600"/>
                </a:spcAft>
              </a:pPr>
              <a:t>53</a:t>
            </a:fld>
            <a:endParaRPr lang="en-US" sz="1000">
              <a:solidFill>
                <a:schemeClr val="tx1">
                  <a:lumMod val="50000"/>
                  <a:lumOff val="50000"/>
                </a:schemeClr>
              </a:solidFill>
              <a:latin typeface="+mn-lt"/>
              <a:cs typeface="+mn-cs"/>
            </a:endParaRPr>
          </a:p>
        </p:txBody>
      </p:sp>
      <p:pic>
        <p:nvPicPr>
          <p:cNvPr id="8" name="Imagen 7">
            <a:extLst>
              <a:ext uri="{FF2B5EF4-FFF2-40B4-BE49-F238E27FC236}">
                <a16:creationId xmlns:a16="http://schemas.microsoft.com/office/drawing/2014/main" id="{46147193-009C-4B25-9A41-856D666C8366}"/>
              </a:ext>
            </a:extLst>
          </p:cNvPr>
          <p:cNvPicPr>
            <a:picLocks noChangeAspect="1"/>
          </p:cNvPicPr>
          <p:nvPr/>
        </p:nvPicPr>
        <p:blipFill>
          <a:blip r:embed="rId2"/>
          <a:stretch>
            <a:fillRect/>
          </a:stretch>
        </p:blipFill>
        <p:spPr>
          <a:xfrm>
            <a:off x="126074" y="1822348"/>
            <a:ext cx="8676273" cy="3454158"/>
          </a:xfrm>
          <a:prstGeom prst="rect">
            <a:avLst/>
          </a:prstGeom>
        </p:spPr>
      </p:pic>
      <p:sp>
        <p:nvSpPr>
          <p:cNvPr id="9" name="CuadroTexto 8">
            <a:extLst>
              <a:ext uri="{FF2B5EF4-FFF2-40B4-BE49-F238E27FC236}">
                <a16:creationId xmlns:a16="http://schemas.microsoft.com/office/drawing/2014/main" id="{B10C3D33-4F8D-46AC-B49D-544B5990BD5E}"/>
              </a:ext>
            </a:extLst>
          </p:cNvPr>
          <p:cNvSpPr txBox="1"/>
          <p:nvPr/>
        </p:nvSpPr>
        <p:spPr>
          <a:xfrm>
            <a:off x="4499992" y="5445224"/>
            <a:ext cx="3816424" cy="369332"/>
          </a:xfrm>
          <a:prstGeom prst="rect">
            <a:avLst/>
          </a:prstGeom>
          <a:noFill/>
        </p:spPr>
        <p:txBody>
          <a:bodyPr wrap="square" rtlCol="0">
            <a:spAutoFit/>
          </a:bodyPr>
          <a:lstStyle/>
          <a:p>
            <a:r>
              <a:rPr lang="es-CR" dirty="0"/>
              <a:t>Gráfico I.2, López Martínez, 2003.</a:t>
            </a:r>
          </a:p>
        </p:txBody>
      </p:sp>
    </p:spTree>
    <p:extLst>
      <p:ext uri="{BB962C8B-B14F-4D97-AF65-F5344CB8AC3E}">
        <p14:creationId xmlns:p14="http://schemas.microsoft.com/office/powerpoint/2010/main" val="1338717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Título"/>
          <p:cNvSpPr>
            <a:spLocks noGrp="1"/>
          </p:cNvSpPr>
          <p:nvPr>
            <p:ph type="title"/>
          </p:nvPr>
        </p:nvSpPr>
        <p:spPr>
          <a:xfrm>
            <a:off x="457200" y="274638"/>
            <a:ext cx="8291264" cy="778098"/>
          </a:xfrm>
        </p:spPr>
        <p:style>
          <a:lnRef idx="1">
            <a:schemeClr val="accent5"/>
          </a:lnRef>
          <a:fillRef idx="2">
            <a:schemeClr val="accent5"/>
          </a:fillRef>
          <a:effectRef idx="1">
            <a:schemeClr val="accent5"/>
          </a:effectRef>
          <a:fontRef idx="minor">
            <a:schemeClr val="dk1"/>
          </a:fontRef>
        </p:style>
        <p:txBody>
          <a:bodyPr/>
          <a:lstStyle/>
          <a:p>
            <a:r>
              <a:rPr lang="es-CR" sz="3600" b="1" dirty="0"/>
              <a:t>INTRODUCCIÓN</a:t>
            </a:r>
            <a:br>
              <a:rPr lang="es-CR" sz="3600" b="1" dirty="0"/>
            </a:br>
            <a:r>
              <a:rPr lang="es-CR" sz="1600" dirty="0">
                <a:solidFill>
                  <a:prstClr val="black"/>
                </a:solidFill>
              </a:rPr>
              <a:t>Daniels &amp; </a:t>
            </a:r>
            <a:r>
              <a:rPr lang="es-CR" sz="1600" dirty="0" err="1">
                <a:solidFill>
                  <a:prstClr val="black"/>
                </a:solidFill>
              </a:rPr>
              <a:t>Radebaugh</a:t>
            </a:r>
            <a:r>
              <a:rPr lang="es-CR" sz="1600" dirty="0">
                <a:solidFill>
                  <a:prstClr val="black"/>
                </a:solidFill>
              </a:rPr>
              <a:t>, 2010, Cap. 6</a:t>
            </a:r>
            <a:endParaRPr lang="es-CR" sz="3600" b="1" dirty="0"/>
          </a:p>
        </p:txBody>
      </p:sp>
      <p:pic>
        <p:nvPicPr>
          <p:cNvPr id="307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9013" y="1158542"/>
            <a:ext cx="41433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255838" y="3047239"/>
            <a:ext cx="4267200" cy="3495675"/>
          </a:xfrm>
          <a:prstGeom prst="rect">
            <a:avLst/>
          </a:prstGeom>
        </p:spPr>
      </p:pic>
      <p:pic>
        <p:nvPicPr>
          <p:cNvPr id="4" name="Imagen 3"/>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6529426" y="2868202"/>
            <a:ext cx="1931006" cy="2716500"/>
          </a:xfrm>
          <a:prstGeom prst="rect">
            <a:avLst/>
          </a:prstGeom>
        </p:spPr>
      </p:pic>
      <p:graphicFrame>
        <p:nvGraphicFramePr>
          <p:cNvPr id="6" name="Diagrama 5">
            <a:extLst>
              <a:ext uri="{FF2B5EF4-FFF2-40B4-BE49-F238E27FC236}">
                <a16:creationId xmlns:a16="http://schemas.microsoft.com/office/drawing/2014/main" id="{BF2330E7-735E-4771-AF5F-3CEA53C1570F}"/>
              </a:ext>
            </a:extLst>
          </p:cNvPr>
          <p:cNvGraphicFramePr/>
          <p:nvPr>
            <p:extLst>
              <p:ext uri="{D42A27DB-BD31-4B8C-83A1-F6EECF244321}">
                <p14:modId xmlns:p14="http://schemas.microsoft.com/office/powerpoint/2010/main" val="2535927399"/>
              </p:ext>
            </p:extLst>
          </p:nvPr>
        </p:nvGraphicFramePr>
        <p:xfrm>
          <a:off x="457200" y="1621536"/>
          <a:ext cx="2458616" cy="26950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Marcador de número de diapositiva 4">
            <a:extLst>
              <a:ext uri="{FF2B5EF4-FFF2-40B4-BE49-F238E27FC236}">
                <a16:creationId xmlns:a16="http://schemas.microsoft.com/office/drawing/2014/main" id="{61D99460-D180-4384-BE01-8AD393130375}"/>
              </a:ext>
            </a:extLst>
          </p:cNvPr>
          <p:cNvSpPr>
            <a:spLocks noGrp="1"/>
          </p:cNvSpPr>
          <p:nvPr>
            <p:ph type="sldNum" sz="quarter" idx="12"/>
          </p:nvPr>
        </p:nvSpPr>
        <p:spPr/>
        <p:txBody>
          <a:bodyPr/>
          <a:lstStyle/>
          <a:p>
            <a:fld id="{CE0BE791-2179-4965-B267-4C437A18E004}" type="slidenum">
              <a:rPr lang="es-CR" smtClean="0"/>
              <a:pPr/>
              <a:t>6</a:t>
            </a:fld>
            <a:endParaRPr lang="es-CR"/>
          </a:p>
        </p:txBody>
      </p:sp>
      <p:sp>
        <p:nvSpPr>
          <p:cNvPr id="7" name="Elipse 6">
            <a:extLst>
              <a:ext uri="{FF2B5EF4-FFF2-40B4-BE49-F238E27FC236}">
                <a16:creationId xmlns:a16="http://schemas.microsoft.com/office/drawing/2014/main" id="{C80791E9-1BBE-42F1-B65F-5A5CF70328B0}"/>
              </a:ext>
            </a:extLst>
          </p:cNvPr>
          <p:cNvSpPr/>
          <p:nvPr/>
        </p:nvSpPr>
        <p:spPr>
          <a:xfrm>
            <a:off x="318356" y="1550544"/>
            <a:ext cx="2736304" cy="2993390"/>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457200" y="274638"/>
            <a:ext cx="8229600" cy="725487"/>
          </a:xfrm>
        </p:spPr>
        <p:style>
          <a:lnRef idx="1">
            <a:schemeClr val="accent5"/>
          </a:lnRef>
          <a:fillRef idx="2">
            <a:schemeClr val="accent5"/>
          </a:fillRef>
          <a:effectRef idx="1">
            <a:schemeClr val="accent5"/>
          </a:effectRef>
          <a:fontRef idx="minor">
            <a:schemeClr val="dk1"/>
          </a:fontRef>
        </p:style>
        <p:txBody>
          <a:bodyPr/>
          <a:lstStyle/>
          <a:p>
            <a:r>
              <a:rPr lang="es-CR" sz="3600" b="1" dirty="0"/>
              <a:t>TEORÍAS DE LAS PAUTAS DE COMERCIO</a:t>
            </a:r>
          </a:p>
        </p:txBody>
      </p:sp>
      <p:pic>
        <p:nvPicPr>
          <p:cNvPr id="2" name="Imagen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445713" y="2420888"/>
            <a:ext cx="8503534" cy="3465190"/>
          </a:xfrm>
          <a:prstGeom prst="rect">
            <a:avLst/>
          </a:prstGeom>
          <a:ln>
            <a:solidFill>
              <a:schemeClr val="tx2">
                <a:lumMod val="60000"/>
                <a:lumOff val="40000"/>
              </a:schemeClr>
            </a:solidFill>
          </a:ln>
        </p:spPr>
      </p:pic>
      <p:pic>
        <p:nvPicPr>
          <p:cNvPr id="3" name="Imagen 2"/>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704542" y="1201440"/>
            <a:ext cx="7995622" cy="864096"/>
          </a:xfrm>
          <a:prstGeom prst="rect">
            <a:avLst/>
          </a:prstGeom>
        </p:spPr>
      </p:pic>
      <p:sp>
        <p:nvSpPr>
          <p:cNvPr id="5" name="Marcador de número de diapositiva 4">
            <a:extLst>
              <a:ext uri="{FF2B5EF4-FFF2-40B4-BE49-F238E27FC236}">
                <a16:creationId xmlns:a16="http://schemas.microsoft.com/office/drawing/2014/main" id="{20C26873-D305-4BE8-AFDE-6336ED3A18A2}"/>
              </a:ext>
            </a:extLst>
          </p:cNvPr>
          <p:cNvSpPr>
            <a:spLocks noGrp="1"/>
          </p:cNvSpPr>
          <p:nvPr>
            <p:ph type="sldNum" sz="quarter" idx="12"/>
          </p:nvPr>
        </p:nvSpPr>
        <p:spPr/>
        <p:txBody>
          <a:bodyPr/>
          <a:lstStyle/>
          <a:p>
            <a:fld id="{CE0BE791-2179-4965-B267-4C437A18E004}" type="slidenum">
              <a:rPr lang="es-CR" smtClean="0"/>
              <a:pPr/>
              <a:t>7</a:t>
            </a:fld>
            <a:endParaRPr lang="es-CR"/>
          </a:p>
        </p:txBody>
      </p:sp>
      <p:sp>
        <p:nvSpPr>
          <p:cNvPr id="4" name="Rectángulo: esquinas redondeadas 3">
            <a:extLst>
              <a:ext uri="{FF2B5EF4-FFF2-40B4-BE49-F238E27FC236}">
                <a16:creationId xmlns:a16="http://schemas.microsoft.com/office/drawing/2014/main" id="{63B8298B-1241-7A9F-6712-214C4124577F}"/>
              </a:ext>
            </a:extLst>
          </p:cNvPr>
          <p:cNvSpPr/>
          <p:nvPr/>
        </p:nvSpPr>
        <p:spPr>
          <a:xfrm>
            <a:off x="2555776" y="2420888"/>
            <a:ext cx="2736304" cy="432048"/>
          </a:xfrm>
          <a:prstGeom prst="round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R"/>
          </a:p>
        </p:txBody>
      </p:sp>
      <p:sp>
        <p:nvSpPr>
          <p:cNvPr id="7" name="Rectángulo: esquinas redondeadas 6">
            <a:extLst>
              <a:ext uri="{FF2B5EF4-FFF2-40B4-BE49-F238E27FC236}">
                <a16:creationId xmlns:a16="http://schemas.microsoft.com/office/drawing/2014/main" id="{E9A071FF-EDE8-B836-BC08-0375B34F4458}"/>
              </a:ext>
            </a:extLst>
          </p:cNvPr>
          <p:cNvSpPr/>
          <p:nvPr/>
        </p:nvSpPr>
        <p:spPr>
          <a:xfrm>
            <a:off x="5503428" y="2459112"/>
            <a:ext cx="3196736" cy="432048"/>
          </a:xfrm>
          <a:prstGeom prst="roundRect">
            <a:avLst/>
          </a:prstGeom>
          <a:solidFill>
            <a:schemeClr val="tx2">
              <a:lumMod val="75000"/>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F4E35A03-0557-4A7A-BB60-3441DB46541A}"/>
              </a:ext>
            </a:extLst>
          </p:cNvPr>
          <p:cNvGrpSpPr/>
          <p:nvPr/>
        </p:nvGrpSpPr>
        <p:grpSpPr>
          <a:xfrm>
            <a:off x="675123" y="1444481"/>
            <a:ext cx="8011677" cy="4905468"/>
            <a:chOff x="738648" y="1781006"/>
            <a:chExt cx="7793753" cy="6258057"/>
          </a:xfrm>
        </p:grpSpPr>
        <p:sp>
          <p:nvSpPr>
            <p:cNvPr id="12" name="Forma libre: forma 11">
              <a:extLst>
                <a:ext uri="{FF2B5EF4-FFF2-40B4-BE49-F238E27FC236}">
                  <a16:creationId xmlns:a16="http://schemas.microsoft.com/office/drawing/2014/main" id="{BE9D5A89-1D60-4CBA-8079-29C4DDBFCC4E}"/>
                </a:ext>
              </a:extLst>
            </p:cNvPr>
            <p:cNvSpPr/>
            <p:nvPr/>
          </p:nvSpPr>
          <p:spPr>
            <a:xfrm>
              <a:off x="738648" y="1781006"/>
              <a:ext cx="3641941" cy="992645"/>
            </a:xfrm>
            <a:custGeom>
              <a:avLst/>
              <a:gdLst>
                <a:gd name="connsiteX0" fmla="*/ 0 w 3641941"/>
                <a:gd name="connsiteY0" fmla="*/ 0 h 1456776"/>
                <a:gd name="connsiteX1" fmla="*/ 3641941 w 3641941"/>
                <a:gd name="connsiteY1" fmla="*/ 0 h 1456776"/>
                <a:gd name="connsiteX2" fmla="*/ 3641941 w 3641941"/>
                <a:gd name="connsiteY2" fmla="*/ 1456776 h 1456776"/>
                <a:gd name="connsiteX3" fmla="*/ 0 w 3641941"/>
                <a:gd name="connsiteY3" fmla="*/ 1456776 h 1456776"/>
                <a:gd name="connsiteX4" fmla="*/ 0 w 3641941"/>
                <a:gd name="connsiteY4" fmla="*/ 0 h 1456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1941" h="1456776">
                  <a:moveTo>
                    <a:pt x="0" y="0"/>
                  </a:moveTo>
                  <a:lnTo>
                    <a:pt x="3641941" y="0"/>
                  </a:lnTo>
                  <a:lnTo>
                    <a:pt x="3641941" y="1456776"/>
                  </a:lnTo>
                  <a:lnTo>
                    <a:pt x="0" y="1456776"/>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CR" sz="2400" b="1" kern="1200"/>
                <a:t>MERCANTILISMO</a:t>
              </a:r>
              <a:endParaRPr lang="es-CR" sz="2400" kern="1200"/>
            </a:p>
          </p:txBody>
        </p:sp>
        <p:sp>
          <p:nvSpPr>
            <p:cNvPr id="13" name="Forma libre: forma 12">
              <a:extLst>
                <a:ext uri="{FF2B5EF4-FFF2-40B4-BE49-F238E27FC236}">
                  <a16:creationId xmlns:a16="http://schemas.microsoft.com/office/drawing/2014/main" id="{AE0DD9E9-EF40-4351-9CC6-997C5AA10A2C}"/>
                </a:ext>
              </a:extLst>
            </p:cNvPr>
            <p:cNvSpPr/>
            <p:nvPr/>
          </p:nvSpPr>
          <p:spPr>
            <a:xfrm>
              <a:off x="738648" y="3162327"/>
              <a:ext cx="3429947" cy="4420770"/>
            </a:xfrm>
            <a:custGeom>
              <a:avLst/>
              <a:gdLst>
                <a:gd name="connsiteX0" fmla="*/ 0 w 3641941"/>
                <a:gd name="connsiteY0" fmla="*/ 0 h 5943665"/>
                <a:gd name="connsiteX1" fmla="*/ 3641941 w 3641941"/>
                <a:gd name="connsiteY1" fmla="*/ 0 h 5943665"/>
                <a:gd name="connsiteX2" fmla="*/ 3641941 w 3641941"/>
                <a:gd name="connsiteY2" fmla="*/ 5943665 h 5943665"/>
                <a:gd name="connsiteX3" fmla="*/ 0 w 3641941"/>
                <a:gd name="connsiteY3" fmla="*/ 5943665 h 5943665"/>
                <a:gd name="connsiteX4" fmla="*/ 0 w 3641941"/>
                <a:gd name="connsiteY4" fmla="*/ 0 h 5943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1941" h="5943665">
                  <a:moveTo>
                    <a:pt x="0" y="0"/>
                  </a:moveTo>
                  <a:lnTo>
                    <a:pt x="3641941" y="0"/>
                  </a:lnTo>
                  <a:lnTo>
                    <a:pt x="3641941" y="5943665"/>
                  </a:lnTo>
                  <a:lnTo>
                    <a:pt x="0" y="594366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CR" kern="1200" dirty="0"/>
                <a:t>Sostiene que la riqueza de un país se mide por sus tenencias de “tesoro”,, era sinónimo de oro. </a:t>
              </a:r>
            </a:p>
            <a:p>
              <a:pPr marL="228600" lvl="1" indent="-228600" algn="l" defTabSz="889000">
                <a:lnSpc>
                  <a:spcPct val="90000"/>
                </a:lnSpc>
                <a:spcBef>
                  <a:spcPct val="0"/>
                </a:spcBef>
                <a:spcAft>
                  <a:spcPct val="15000"/>
                </a:spcAft>
                <a:buChar char="•"/>
              </a:pPr>
              <a:r>
                <a:rPr lang="es-CR" kern="1200" dirty="0"/>
                <a:t>Constituyó el fundamento del pensamiento económico de alrededor de 1500 a 1800. </a:t>
              </a:r>
            </a:p>
            <a:p>
              <a:pPr marL="228600" lvl="1" indent="-228600" algn="l" defTabSz="889000">
                <a:lnSpc>
                  <a:spcPct val="90000"/>
                </a:lnSpc>
                <a:spcBef>
                  <a:spcPct val="0"/>
                </a:spcBef>
                <a:spcAft>
                  <a:spcPct val="15000"/>
                </a:spcAft>
                <a:buChar char="•"/>
              </a:pPr>
              <a:r>
                <a:rPr lang="es-CR" kern="1200" dirty="0"/>
                <a:t>Los países deben exportar más de lo que importan y,</a:t>
              </a:r>
            </a:p>
            <a:p>
              <a:pPr marL="228600" lvl="1" indent="-228600" algn="l" defTabSz="889000">
                <a:lnSpc>
                  <a:spcPct val="90000"/>
                </a:lnSpc>
                <a:spcBef>
                  <a:spcPct val="0"/>
                </a:spcBef>
                <a:spcAft>
                  <a:spcPct val="15000"/>
                </a:spcAft>
                <a:buChar char="•"/>
              </a:pPr>
              <a:r>
                <a:rPr lang="es-CR" kern="1200" dirty="0"/>
                <a:t>si tienen éxito, recibirán oro de los países que operan con déficit</a:t>
              </a:r>
            </a:p>
          </p:txBody>
        </p:sp>
        <p:sp>
          <p:nvSpPr>
            <p:cNvPr id="14" name="Forma libre: forma 13">
              <a:extLst>
                <a:ext uri="{FF2B5EF4-FFF2-40B4-BE49-F238E27FC236}">
                  <a16:creationId xmlns:a16="http://schemas.microsoft.com/office/drawing/2014/main" id="{AD0DF0D6-C3DA-42FA-BAE1-CBCB49C72527}"/>
                </a:ext>
              </a:extLst>
            </p:cNvPr>
            <p:cNvSpPr/>
            <p:nvPr/>
          </p:nvSpPr>
          <p:spPr>
            <a:xfrm>
              <a:off x="4890460" y="1781007"/>
              <a:ext cx="3641941" cy="992644"/>
            </a:xfrm>
            <a:custGeom>
              <a:avLst/>
              <a:gdLst>
                <a:gd name="connsiteX0" fmla="*/ 0 w 3641941"/>
                <a:gd name="connsiteY0" fmla="*/ 0 h 1456776"/>
                <a:gd name="connsiteX1" fmla="*/ 3641941 w 3641941"/>
                <a:gd name="connsiteY1" fmla="*/ 0 h 1456776"/>
                <a:gd name="connsiteX2" fmla="*/ 3641941 w 3641941"/>
                <a:gd name="connsiteY2" fmla="*/ 1456776 h 1456776"/>
                <a:gd name="connsiteX3" fmla="*/ 0 w 3641941"/>
                <a:gd name="connsiteY3" fmla="*/ 1456776 h 1456776"/>
                <a:gd name="connsiteX4" fmla="*/ 0 w 3641941"/>
                <a:gd name="connsiteY4" fmla="*/ 0 h 1456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1941" h="1456776">
                  <a:moveTo>
                    <a:pt x="0" y="0"/>
                  </a:moveTo>
                  <a:lnTo>
                    <a:pt x="3641941" y="0"/>
                  </a:lnTo>
                  <a:lnTo>
                    <a:pt x="3641941" y="1456776"/>
                  </a:lnTo>
                  <a:lnTo>
                    <a:pt x="0" y="1456776"/>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CR" sz="2800" b="1" kern="1200" dirty="0"/>
                <a:t>Neo mercantilismo </a:t>
              </a:r>
              <a:endParaRPr lang="es-CR" sz="2800" kern="1200" dirty="0"/>
            </a:p>
          </p:txBody>
        </p:sp>
        <p:sp>
          <p:nvSpPr>
            <p:cNvPr id="15" name="Forma libre: forma 14">
              <a:extLst>
                <a:ext uri="{FF2B5EF4-FFF2-40B4-BE49-F238E27FC236}">
                  <a16:creationId xmlns:a16="http://schemas.microsoft.com/office/drawing/2014/main" id="{04C86598-1032-499E-98FB-1376BDA24C32}"/>
                </a:ext>
              </a:extLst>
            </p:cNvPr>
            <p:cNvSpPr/>
            <p:nvPr/>
          </p:nvSpPr>
          <p:spPr>
            <a:xfrm>
              <a:off x="4890459" y="2940011"/>
              <a:ext cx="3641941" cy="5099052"/>
            </a:xfrm>
            <a:custGeom>
              <a:avLst/>
              <a:gdLst>
                <a:gd name="connsiteX0" fmla="*/ 0 w 3641941"/>
                <a:gd name="connsiteY0" fmla="*/ 0 h 5943665"/>
                <a:gd name="connsiteX1" fmla="*/ 3641941 w 3641941"/>
                <a:gd name="connsiteY1" fmla="*/ 0 h 5943665"/>
                <a:gd name="connsiteX2" fmla="*/ 3641941 w 3641941"/>
                <a:gd name="connsiteY2" fmla="*/ 5943665 h 5943665"/>
                <a:gd name="connsiteX3" fmla="*/ 0 w 3641941"/>
                <a:gd name="connsiteY3" fmla="*/ 5943665 h 5943665"/>
                <a:gd name="connsiteX4" fmla="*/ 0 w 3641941"/>
                <a:gd name="connsiteY4" fmla="*/ 0 h 5943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1941" h="5943665">
                  <a:moveTo>
                    <a:pt x="0" y="0"/>
                  </a:moveTo>
                  <a:lnTo>
                    <a:pt x="3641941" y="0"/>
                  </a:lnTo>
                  <a:lnTo>
                    <a:pt x="3641941" y="5943665"/>
                  </a:lnTo>
                  <a:lnTo>
                    <a:pt x="0" y="594366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CR" sz="1600" kern="1200" dirty="0"/>
                <a:t>Los países que tratan de operar con balanzas comerciales favorables con el propósito de lograr algún objetivo social o político.</a:t>
              </a:r>
            </a:p>
            <a:p>
              <a:pPr marL="228600" lvl="1" indent="-228600" algn="l" defTabSz="889000">
                <a:lnSpc>
                  <a:spcPct val="90000"/>
                </a:lnSpc>
                <a:spcBef>
                  <a:spcPct val="0"/>
                </a:spcBef>
                <a:spcAft>
                  <a:spcPct val="15000"/>
                </a:spcAft>
                <a:buChar char="•"/>
              </a:pPr>
              <a:r>
                <a:rPr lang="es-CR" sz="1600" kern="1200" dirty="0"/>
                <a:t>Por ejemplo, alcanzar el pleno empleo estableciendo políticas económicas para producir por arriba de la demanda interna para enviar el excedente al extranjero. </a:t>
              </a:r>
            </a:p>
            <a:p>
              <a:pPr marL="228600" lvl="1" indent="-228600" algn="l" defTabSz="889000">
                <a:lnSpc>
                  <a:spcPct val="90000"/>
                </a:lnSpc>
                <a:spcBef>
                  <a:spcPct val="0"/>
                </a:spcBef>
                <a:spcAft>
                  <a:spcPct val="15000"/>
                </a:spcAft>
                <a:buChar char="•"/>
              </a:pPr>
              <a:r>
                <a:rPr lang="es-CR" sz="1600" kern="1200" dirty="0"/>
                <a:t>O  mantener influencia política enviando más mercancías a alguna zona de la que recibe de ella. Ejemplo gobiernos que otorgan ayuda o préstamos a gobiernos extranjeros a cambio de que les compren su producción excedente. </a:t>
              </a:r>
            </a:p>
          </p:txBody>
        </p:sp>
      </p:grpSp>
      <p:sp>
        <p:nvSpPr>
          <p:cNvPr id="5" name="Título 4"/>
          <p:cNvSpPr>
            <a:spLocks noGrp="1"/>
          </p:cNvSpPr>
          <p:nvPr>
            <p:ph type="title"/>
          </p:nvPr>
        </p:nvSpPr>
        <p:spPr>
          <a:xfrm>
            <a:off x="457200" y="274638"/>
            <a:ext cx="8229600" cy="778098"/>
          </a:xfrm>
        </p:spPr>
        <p:style>
          <a:lnRef idx="1">
            <a:schemeClr val="accent5"/>
          </a:lnRef>
          <a:fillRef idx="2">
            <a:schemeClr val="accent5"/>
          </a:fillRef>
          <a:effectRef idx="1">
            <a:schemeClr val="accent5"/>
          </a:effectRef>
          <a:fontRef idx="minor">
            <a:schemeClr val="dk1"/>
          </a:fontRef>
        </p:style>
        <p:txBody>
          <a:bodyPr/>
          <a:lstStyle/>
          <a:p>
            <a:r>
              <a:rPr lang="es-CR" b="1" dirty="0"/>
              <a:t>TEORÍAS INTERVENCIONISTAS</a:t>
            </a:r>
          </a:p>
        </p:txBody>
      </p:sp>
      <p:sp>
        <p:nvSpPr>
          <p:cNvPr id="7" name="Marcador de número de diapositiva 6">
            <a:extLst>
              <a:ext uri="{FF2B5EF4-FFF2-40B4-BE49-F238E27FC236}">
                <a16:creationId xmlns:a16="http://schemas.microsoft.com/office/drawing/2014/main" id="{4BFD56D8-BE1C-4F25-A581-AF559EB04FFA}"/>
              </a:ext>
            </a:extLst>
          </p:cNvPr>
          <p:cNvSpPr>
            <a:spLocks noGrp="1"/>
          </p:cNvSpPr>
          <p:nvPr>
            <p:ph type="sldNum" sz="quarter" idx="12"/>
          </p:nvPr>
        </p:nvSpPr>
        <p:spPr/>
        <p:txBody>
          <a:bodyPr/>
          <a:lstStyle/>
          <a:p>
            <a:fld id="{CE0BE791-2179-4965-B267-4C437A18E004}" type="slidenum">
              <a:rPr lang="es-CR" smtClean="0"/>
              <a:pPr/>
              <a:t>8</a:t>
            </a:fld>
            <a:endParaRPr lang="es-C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dirty="0"/>
              <a:t>TEORÍAS DE LIBRE COMERCIO</a:t>
            </a:r>
          </a:p>
        </p:txBody>
      </p:sp>
      <p:sp>
        <p:nvSpPr>
          <p:cNvPr id="3" name="Marcador de texto 2"/>
          <p:cNvSpPr>
            <a:spLocks noGrp="1"/>
          </p:cNvSpPr>
          <p:nvPr>
            <p:ph type="body" idx="1"/>
          </p:nvPr>
        </p:nvSpPr>
        <p:spPr/>
        <p:txBody>
          <a:bodyPr/>
          <a:lstStyle/>
          <a:p>
            <a:endParaRPr lang="es-CR"/>
          </a:p>
        </p:txBody>
      </p:sp>
      <p:sp>
        <p:nvSpPr>
          <p:cNvPr id="5" name="Marcador de número de diapositiva 4">
            <a:extLst>
              <a:ext uri="{FF2B5EF4-FFF2-40B4-BE49-F238E27FC236}">
                <a16:creationId xmlns:a16="http://schemas.microsoft.com/office/drawing/2014/main" id="{CE289FB9-8352-4F70-A021-2B02FA0EF278}"/>
              </a:ext>
            </a:extLst>
          </p:cNvPr>
          <p:cNvSpPr>
            <a:spLocks noGrp="1"/>
          </p:cNvSpPr>
          <p:nvPr>
            <p:ph type="sldNum" sz="quarter" idx="12"/>
          </p:nvPr>
        </p:nvSpPr>
        <p:spPr/>
        <p:txBody>
          <a:bodyPr/>
          <a:lstStyle/>
          <a:p>
            <a:fld id="{16A45B76-D335-41E1-B4C3-20030BE95475}" type="slidenum">
              <a:rPr lang="es-CR" smtClean="0"/>
              <a:pPr/>
              <a:t>9</a:t>
            </a:fld>
            <a:endParaRPr lang="es-CR"/>
          </a:p>
        </p:txBody>
      </p:sp>
    </p:spTree>
    <p:extLst>
      <p:ext uri="{BB962C8B-B14F-4D97-AF65-F5344CB8AC3E}">
        <p14:creationId xmlns:p14="http://schemas.microsoft.com/office/powerpoint/2010/main" val="16945727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2904</TotalTime>
  <Words>4356</Words>
  <Application>Microsoft Office PowerPoint</Application>
  <PresentationFormat>Presentación en pantalla (4:3)</PresentationFormat>
  <Paragraphs>419</Paragraphs>
  <Slides>53</Slides>
  <Notes>5</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53</vt:i4>
      </vt:variant>
    </vt:vector>
  </HeadingPairs>
  <TitlesOfParts>
    <vt:vector size="60" baseType="lpstr">
      <vt:lpstr>Aharoni</vt:lpstr>
      <vt:lpstr>Arial</vt:lpstr>
      <vt:lpstr>Calibri</vt:lpstr>
      <vt:lpstr>Times New Roman</vt:lpstr>
      <vt:lpstr>Wingdings</vt:lpstr>
      <vt:lpstr>Tema de Office</vt:lpstr>
      <vt:lpstr>Documento</vt:lpstr>
      <vt:lpstr>Instituto Centroamericano de Administración Pública (ICAP) Doctorado en Gestión Pública y Ciencias Empresariales   IX Promoción Costa Rica</vt:lpstr>
      <vt:lpstr>Objetivos de la sesión</vt:lpstr>
      <vt:lpstr> Comercio internacional y teoría económica  </vt:lpstr>
      <vt:lpstr>Qué aportan las teorías de comercio internacional al estudio de los negocios internacionales? (Kerr &amp;Perdikis Cap 2)</vt:lpstr>
      <vt:lpstr>¿Qué determina la competitividad?</vt:lpstr>
      <vt:lpstr>INTRODUCCIÓN Daniels &amp; Radebaugh, 2010, Cap. 6</vt:lpstr>
      <vt:lpstr>TEORÍAS DE LAS PAUTAS DE COMERCIO</vt:lpstr>
      <vt:lpstr>TEORÍAS INTERVENCIONISTAS</vt:lpstr>
      <vt:lpstr>TEORÍAS DE LIBRE COMERCIO</vt:lpstr>
      <vt:lpstr>TEORÍA DE LA  VENTAJA ABSOLUTA</vt:lpstr>
      <vt:lpstr>ADAM SMITH Y LA VENTAJA ABSOLUTA (Chacholiades, 1992, cap.2)</vt:lpstr>
      <vt:lpstr>Presentación de PowerPoint</vt:lpstr>
      <vt:lpstr>TEORÍA DE LA VENTAJA COMPARATIVA</vt:lpstr>
      <vt:lpstr>DAVID RICARDO Y LA TEORIA DE LA VENTAJA COMPARATIVA (Chacholiades, 1992, cap.2)</vt:lpstr>
      <vt:lpstr>Presentación de PowerPoint</vt:lpstr>
      <vt:lpstr>TEORÍA DE LA VENTAJA COMPARATIVA</vt:lpstr>
      <vt:lpstr>Presentación de PowerPoint</vt:lpstr>
      <vt:lpstr>¿Qué tipos de productos comercia un país?</vt:lpstr>
      <vt:lpstr>Presentación de PowerPoint</vt:lpstr>
      <vt:lpstr>Teorema Heckshcher - Ohlin</vt:lpstr>
      <vt:lpstr>Ventaja del comercio: se puede consumir más allá de las posibilidades de producción</vt:lpstr>
      <vt:lpstr>Posibilidades explicativas</vt:lpstr>
      <vt:lpstr>TEORÍAS DE ESPECIALIZACIÓN: ALGUNOS SUPUESTOS Y LIMITACIONES</vt:lpstr>
      <vt:lpstr>  MOVIMIENTOS INTERNACIONALES  DE LOS FACTORES</vt:lpstr>
      <vt:lpstr>Movimientos internacionales de capital</vt:lpstr>
      <vt:lpstr>Razones del movimiento internacional de capital</vt:lpstr>
      <vt:lpstr>Presentación de PowerPoint</vt:lpstr>
      <vt:lpstr>Externalización </vt:lpstr>
      <vt:lpstr>Presentación de PowerPoint</vt:lpstr>
      <vt:lpstr>Alternativas a la teoría comercial neoclásica</vt:lpstr>
      <vt:lpstr>La paradoja de Leontief </vt:lpstr>
      <vt:lpstr>TEORÍAS SOBRE PAUTAS DEL COMERCIO</vt:lpstr>
      <vt:lpstr> ¿Cuánto comercia un país?</vt:lpstr>
      <vt:lpstr>Economías de escala</vt:lpstr>
      <vt:lpstr>Tipos de comercio</vt:lpstr>
      <vt:lpstr>Presentación de PowerPoint</vt:lpstr>
      <vt:lpstr>Presentación de PowerPoint</vt:lpstr>
      <vt:lpstr>Patrón de comercio</vt:lpstr>
      <vt:lpstr>Presentación de PowerPoint</vt:lpstr>
      <vt:lpstr>Importancia del comercio intra industria</vt:lpstr>
      <vt:lpstr>Pros y contras</vt:lpstr>
      <vt:lpstr>Cuándo es más probable que ocurra esto?</vt:lpstr>
      <vt:lpstr>Aportes de Paul Krugman</vt:lpstr>
      <vt:lpstr>Teoría de las economías externas</vt:lpstr>
      <vt:lpstr>Economías externas y comercio internacional.</vt:lpstr>
      <vt:lpstr>Presentación de PowerPoint</vt:lpstr>
      <vt:lpstr>¿CON QUIÉN COMERCIAN LOS PAÍSES?</vt:lpstr>
      <vt:lpstr>TEORÍA DE LA SEMEJANZA DE PAÍSES</vt:lpstr>
      <vt:lpstr>La estática y dinámica del comercio</vt:lpstr>
      <vt:lpstr>La teoría del ciclo de vida del producto (CVP),</vt:lpstr>
      <vt:lpstr>EL DIAMANTE DE PORTER</vt:lpstr>
      <vt:lpstr>Ventaja comparativa / competitividad</vt:lpstr>
      <vt:lpstr>Diferenciación de productos, estructura de mercados y determinantes del comercio internacional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Instituto Centroamericano de Administración Pública (ICAP) Doctorado en Gestión Pública y Ciencias Empresariales  2011-2012</dc:title>
  <dc:creator>Rafael</dc:creator>
  <cp:lastModifiedBy>Rafael Diaz Piedra</cp:lastModifiedBy>
  <cp:revision>114</cp:revision>
  <dcterms:created xsi:type="dcterms:W3CDTF">2011-07-23T21:26:26Z</dcterms:created>
  <dcterms:modified xsi:type="dcterms:W3CDTF">2022-07-22T17:32:02Z</dcterms:modified>
</cp:coreProperties>
</file>