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C8497F-25B1-4E2B-8036-2D265C2B72E8}" v="34" dt="2021-09-08T01:36:18.4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10" d="100"/>
          <a:sy n="110" d="100"/>
        </p:scale>
        <p:origin x="270" y="-9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FAEL DIAZ PORRAS" userId="823416ff-83c8-4bd0-a418-b3fcc8e59ca8" providerId="ADAL" clId="{85C8497F-25B1-4E2B-8036-2D265C2B72E8}"/>
    <pc:docChg chg="custSel addSld modSld">
      <pc:chgData name="RAFAEL DIAZ PORRAS" userId="823416ff-83c8-4bd0-a418-b3fcc8e59ca8" providerId="ADAL" clId="{85C8497F-25B1-4E2B-8036-2D265C2B72E8}" dt="2021-09-08T01:42:45.338" v="599" actId="20577"/>
      <pc:docMkLst>
        <pc:docMk/>
      </pc:docMkLst>
      <pc:sldChg chg="addSp delSp modSp new mod">
        <pc:chgData name="RAFAEL DIAZ PORRAS" userId="823416ff-83c8-4bd0-a418-b3fcc8e59ca8" providerId="ADAL" clId="{85C8497F-25B1-4E2B-8036-2D265C2B72E8}" dt="2021-09-08T01:19:40.498" v="277" actId="403"/>
        <pc:sldMkLst>
          <pc:docMk/>
          <pc:sldMk cId="2638017482" sldId="263"/>
        </pc:sldMkLst>
        <pc:spChg chg="mod">
          <ac:chgData name="RAFAEL DIAZ PORRAS" userId="823416ff-83c8-4bd0-a418-b3fcc8e59ca8" providerId="ADAL" clId="{85C8497F-25B1-4E2B-8036-2D265C2B72E8}" dt="2021-09-07T22:59:03.088" v="5" actId="403"/>
          <ac:spMkLst>
            <pc:docMk/>
            <pc:sldMk cId="2638017482" sldId="263"/>
            <ac:spMk id="2" creationId="{64B32DAE-A994-46B1-A195-692DCBF65C96}"/>
          </ac:spMkLst>
        </pc:spChg>
        <pc:spChg chg="del mod">
          <ac:chgData name="RAFAEL DIAZ PORRAS" userId="823416ff-83c8-4bd0-a418-b3fcc8e59ca8" providerId="ADAL" clId="{85C8497F-25B1-4E2B-8036-2D265C2B72E8}" dt="2021-09-08T01:17:11.761" v="265" actId="12084"/>
          <ac:spMkLst>
            <pc:docMk/>
            <pc:sldMk cId="2638017482" sldId="263"/>
            <ac:spMk id="3" creationId="{A784B938-7A00-4BAA-A1E6-61BF1AA53BCD}"/>
          </ac:spMkLst>
        </pc:spChg>
        <pc:spChg chg="mod">
          <ac:chgData name="RAFAEL DIAZ PORRAS" userId="823416ff-83c8-4bd0-a418-b3fcc8e59ca8" providerId="ADAL" clId="{85C8497F-25B1-4E2B-8036-2D265C2B72E8}" dt="2021-09-08T01:19:06.551" v="270" actId="18245"/>
          <ac:spMkLst>
            <pc:docMk/>
            <pc:sldMk cId="2638017482" sldId="263"/>
            <ac:spMk id="6" creationId="{3359808E-063F-48DA-A752-D89368B439CF}"/>
          </ac:spMkLst>
        </pc:spChg>
        <pc:spChg chg="mod">
          <ac:chgData name="RAFAEL DIAZ PORRAS" userId="823416ff-83c8-4bd0-a418-b3fcc8e59ca8" providerId="ADAL" clId="{85C8497F-25B1-4E2B-8036-2D265C2B72E8}" dt="2021-09-08T01:19:06.551" v="270" actId="18245"/>
          <ac:spMkLst>
            <pc:docMk/>
            <pc:sldMk cId="2638017482" sldId="263"/>
            <ac:spMk id="7" creationId="{751844EC-A9F0-4325-89D7-4E423830B064}"/>
          </ac:spMkLst>
        </pc:spChg>
        <pc:spChg chg="mod">
          <ac:chgData name="RAFAEL DIAZ PORRAS" userId="823416ff-83c8-4bd0-a418-b3fcc8e59ca8" providerId="ADAL" clId="{85C8497F-25B1-4E2B-8036-2D265C2B72E8}" dt="2021-09-08T01:19:06.551" v="270" actId="18245"/>
          <ac:spMkLst>
            <pc:docMk/>
            <pc:sldMk cId="2638017482" sldId="263"/>
            <ac:spMk id="8" creationId="{B730D3A3-65BD-413B-828F-327DAB77758A}"/>
          </ac:spMkLst>
        </pc:spChg>
        <pc:spChg chg="mod">
          <ac:chgData name="RAFAEL DIAZ PORRAS" userId="823416ff-83c8-4bd0-a418-b3fcc8e59ca8" providerId="ADAL" clId="{85C8497F-25B1-4E2B-8036-2D265C2B72E8}" dt="2021-09-08T01:19:24.033" v="274" actId="403"/>
          <ac:spMkLst>
            <pc:docMk/>
            <pc:sldMk cId="2638017482" sldId="263"/>
            <ac:spMk id="9" creationId="{561B2F51-E6C4-4DB3-A5D6-4E8BD6F5B809}"/>
          </ac:spMkLst>
        </pc:spChg>
        <pc:spChg chg="mod">
          <ac:chgData name="RAFAEL DIAZ PORRAS" userId="823416ff-83c8-4bd0-a418-b3fcc8e59ca8" providerId="ADAL" clId="{85C8497F-25B1-4E2B-8036-2D265C2B72E8}" dt="2021-09-08T01:19:06.551" v="270" actId="18245"/>
          <ac:spMkLst>
            <pc:docMk/>
            <pc:sldMk cId="2638017482" sldId="263"/>
            <ac:spMk id="10" creationId="{A4D2C13A-5B69-442F-BF92-FDA498412BA4}"/>
          </ac:spMkLst>
        </pc:spChg>
        <pc:spChg chg="mod">
          <ac:chgData name="RAFAEL DIAZ PORRAS" userId="823416ff-83c8-4bd0-a418-b3fcc8e59ca8" providerId="ADAL" clId="{85C8497F-25B1-4E2B-8036-2D265C2B72E8}" dt="2021-09-08T01:19:06.551" v="270" actId="18245"/>
          <ac:spMkLst>
            <pc:docMk/>
            <pc:sldMk cId="2638017482" sldId="263"/>
            <ac:spMk id="11" creationId="{41763A9E-F57D-4F93-AC7E-BFD13F00FE3E}"/>
          </ac:spMkLst>
        </pc:spChg>
        <pc:spChg chg="mod">
          <ac:chgData name="RAFAEL DIAZ PORRAS" userId="823416ff-83c8-4bd0-a418-b3fcc8e59ca8" providerId="ADAL" clId="{85C8497F-25B1-4E2B-8036-2D265C2B72E8}" dt="2021-09-08T01:19:06.551" v="270" actId="18245"/>
          <ac:spMkLst>
            <pc:docMk/>
            <pc:sldMk cId="2638017482" sldId="263"/>
            <ac:spMk id="12" creationId="{7CCDC3A2-EE84-4258-96A0-6DA76CAAEFD5}"/>
          </ac:spMkLst>
        </pc:spChg>
        <pc:spChg chg="mod">
          <ac:chgData name="RAFAEL DIAZ PORRAS" userId="823416ff-83c8-4bd0-a418-b3fcc8e59ca8" providerId="ADAL" clId="{85C8497F-25B1-4E2B-8036-2D265C2B72E8}" dt="2021-09-08T01:19:33.651" v="276" actId="403"/>
          <ac:spMkLst>
            <pc:docMk/>
            <pc:sldMk cId="2638017482" sldId="263"/>
            <ac:spMk id="13" creationId="{53C8693B-E905-4AA4-B6BA-1DC0FBFF2462}"/>
          </ac:spMkLst>
        </pc:spChg>
        <pc:spChg chg="mod">
          <ac:chgData name="RAFAEL DIAZ PORRAS" userId="823416ff-83c8-4bd0-a418-b3fcc8e59ca8" providerId="ADAL" clId="{85C8497F-25B1-4E2B-8036-2D265C2B72E8}" dt="2021-09-08T01:19:06.551" v="270" actId="18245"/>
          <ac:spMkLst>
            <pc:docMk/>
            <pc:sldMk cId="2638017482" sldId="263"/>
            <ac:spMk id="14" creationId="{A6659DF9-2253-42C1-B0AA-E3E2250341AE}"/>
          </ac:spMkLst>
        </pc:spChg>
        <pc:spChg chg="mod">
          <ac:chgData name="RAFAEL DIAZ PORRAS" userId="823416ff-83c8-4bd0-a418-b3fcc8e59ca8" providerId="ADAL" clId="{85C8497F-25B1-4E2B-8036-2D265C2B72E8}" dt="2021-09-08T01:19:06.551" v="270" actId="18245"/>
          <ac:spMkLst>
            <pc:docMk/>
            <pc:sldMk cId="2638017482" sldId="263"/>
            <ac:spMk id="15" creationId="{0849E385-7478-4418-B3C8-C94520F05082}"/>
          </ac:spMkLst>
        </pc:spChg>
        <pc:spChg chg="mod">
          <ac:chgData name="RAFAEL DIAZ PORRAS" userId="823416ff-83c8-4bd0-a418-b3fcc8e59ca8" providerId="ADAL" clId="{85C8497F-25B1-4E2B-8036-2D265C2B72E8}" dt="2021-09-08T01:19:06.551" v="270" actId="18245"/>
          <ac:spMkLst>
            <pc:docMk/>
            <pc:sldMk cId="2638017482" sldId="263"/>
            <ac:spMk id="16" creationId="{7DB4923F-86E0-4A09-9E23-040A6D0C27AF}"/>
          </ac:spMkLst>
        </pc:spChg>
        <pc:spChg chg="mod">
          <ac:chgData name="RAFAEL DIAZ PORRAS" userId="823416ff-83c8-4bd0-a418-b3fcc8e59ca8" providerId="ADAL" clId="{85C8497F-25B1-4E2B-8036-2D265C2B72E8}" dt="2021-09-08T01:19:40.498" v="277" actId="403"/>
          <ac:spMkLst>
            <pc:docMk/>
            <pc:sldMk cId="2638017482" sldId="263"/>
            <ac:spMk id="17" creationId="{875A8489-3315-425D-AB5A-2C9F2C088CC8}"/>
          </ac:spMkLst>
        </pc:spChg>
        <pc:grpChg chg="mod">
          <ac:chgData name="RAFAEL DIAZ PORRAS" userId="823416ff-83c8-4bd0-a418-b3fcc8e59ca8" providerId="ADAL" clId="{85C8497F-25B1-4E2B-8036-2D265C2B72E8}" dt="2021-09-08T01:19:17.414" v="272" actId="14100"/>
          <ac:grpSpMkLst>
            <pc:docMk/>
            <pc:sldMk cId="2638017482" sldId="263"/>
            <ac:grpSpMk id="5" creationId="{5BDA4063-0611-449D-B6CA-E2A4760F924B}"/>
          </ac:grpSpMkLst>
        </pc:grpChg>
        <pc:graphicFrameChg chg="add del mod modGraphic">
          <ac:chgData name="RAFAEL DIAZ PORRAS" userId="823416ff-83c8-4bd0-a418-b3fcc8e59ca8" providerId="ADAL" clId="{85C8497F-25B1-4E2B-8036-2D265C2B72E8}" dt="2021-09-08T01:19:06.551" v="270" actId="18245"/>
          <ac:graphicFrameMkLst>
            <pc:docMk/>
            <pc:sldMk cId="2638017482" sldId="263"/>
            <ac:graphicFrameMk id="4" creationId="{DB37275A-8F29-45B7-9EE2-A0B8245FA9D9}"/>
          </ac:graphicFrameMkLst>
        </pc:graphicFrameChg>
      </pc:sldChg>
      <pc:sldChg chg="addSp delSp modSp new mod">
        <pc:chgData name="RAFAEL DIAZ PORRAS" userId="823416ff-83c8-4bd0-a418-b3fcc8e59ca8" providerId="ADAL" clId="{85C8497F-25B1-4E2B-8036-2D265C2B72E8}" dt="2021-09-08T01:36:18.412" v="491"/>
        <pc:sldMkLst>
          <pc:docMk/>
          <pc:sldMk cId="936266892" sldId="264"/>
        </pc:sldMkLst>
        <pc:spChg chg="mod">
          <ac:chgData name="RAFAEL DIAZ PORRAS" userId="823416ff-83c8-4bd0-a418-b3fcc8e59ca8" providerId="ADAL" clId="{85C8497F-25B1-4E2B-8036-2D265C2B72E8}" dt="2021-09-08T01:20:56.415" v="283" actId="14100"/>
          <ac:spMkLst>
            <pc:docMk/>
            <pc:sldMk cId="936266892" sldId="264"/>
            <ac:spMk id="2" creationId="{9499A574-EFA8-47AD-8124-842635AFE90E}"/>
          </ac:spMkLst>
        </pc:spChg>
        <pc:spChg chg="add del mod">
          <ac:chgData name="RAFAEL DIAZ PORRAS" userId="823416ff-83c8-4bd0-a418-b3fcc8e59ca8" providerId="ADAL" clId="{85C8497F-25B1-4E2B-8036-2D265C2B72E8}" dt="2021-09-08T01:31:22.814" v="447" actId="12084"/>
          <ac:spMkLst>
            <pc:docMk/>
            <pc:sldMk cId="936266892" sldId="264"/>
            <ac:spMk id="3" creationId="{9EFC2584-5067-4DE4-A3C3-267039E8EF8D}"/>
          </ac:spMkLst>
        </pc:spChg>
        <pc:spChg chg="mod">
          <ac:chgData name="RAFAEL DIAZ PORRAS" userId="823416ff-83c8-4bd0-a418-b3fcc8e59ca8" providerId="ADAL" clId="{85C8497F-25B1-4E2B-8036-2D265C2B72E8}" dt="2021-09-08T01:33:38.015" v="475" actId="18245"/>
          <ac:spMkLst>
            <pc:docMk/>
            <pc:sldMk cId="936266892" sldId="264"/>
            <ac:spMk id="7" creationId="{EFAB4D6F-7C5B-4DC9-AB8C-0DFF854D609D}"/>
          </ac:spMkLst>
        </pc:spChg>
        <pc:spChg chg="mod">
          <ac:chgData name="RAFAEL DIAZ PORRAS" userId="823416ff-83c8-4bd0-a418-b3fcc8e59ca8" providerId="ADAL" clId="{85C8497F-25B1-4E2B-8036-2D265C2B72E8}" dt="2021-09-08T01:33:57.929" v="479" actId="404"/>
          <ac:spMkLst>
            <pc:docMk/>
            <pc:sldMk cId="936266892" sldId="264"/>
            <ac:spMk id="8" creationId="{E6E88D5F-F61C-4F78-A7C4-925FD79C79AD}"/>
          </ac:spMkLst>
        </pc:spChg>
        <pc:spChg chg="mod">
          <ac:chgData name="RAFAEL DIAZ PORRAS" userId="823416ff-83c8-4bd0-a418-b3fcc8e59ca8" providerId="ADAL" clId="{85C8497F-25B1-4E2B-8036-2D265C2B72E8}" dt="2021-09-08T01:36:18.412" v="491"/>
          <ac:spMkLst>
            <pc:docMk/>
            <pc:sldMk cId="936266892" sldId="264"/>
            <ac:spMk id="9" creationId="{F2C77E1E-8F8C-478D-AA19-A08C3463D664}"/>
          </ac:spMkLst>
        </pc:spChg>
        <pc:grpChg chg="mod">
          <ac:chgData name="RAFAEL DIAZ PORRAS" userId="823416ff-83c8-4bd0-a418-b3fcc8e59ca8" providerId="ADAL" clId="{85C8497F-25B1-4E2B-8036-2D265C2B72E8}" dt="2021-09-08T01:35:23.385" v="487" actId="14100"/>
          <ac:grpSpMkLst>
            <pc:docMk/>
            <pc:sldMk cId="936266892" sldId="264"/>
            <ac:grpSpMk id="6" creationId="{7EA1CB08-7845-4A45-9483-294C97E988F2}"/>
          </ac:grpSpMkLst>
        </pc:grpChg>
        <pc:graphicFrameChg chg="add del mod">
          <ac:chgData name="RAFAEL DIAZ PORRAS" userId="823416ff-83c8-4bd0-a418-b3fcc8e59ca8" providerId="ADAL" clId="{85C8497F-25B1-4E2B-8036-2D265C2B72E8}" dt="2021-09-08T01:30:58.836" v="446" actId="12084"/>
          <ac:graphicFrameMkLst>
            <pc:docMk/>
            <pc:sldMk cId="936266892" sldId="264"/>
            <ac:graphicFrameMk id="4" creationId="{46FBE5CF-6844-4D17-9261-F11B83390962}"/>
          </ac:graphicFrameMkLst>
        </pc:graphicFrameChg>
        <pc:graphicFrameChg chg="add del mod modGraphic">
          <ac:chgData name="RAFAEL DIAZ PORRAS" userId="823416ff-83c8-4bd0-a418-b3fcc8e59ca8" providerId="ADAL" clId="{85C8497F-25B1-4E2B-8036-2D265C2B72E8}" dt="2021-09-08T01:33:38.015" v="475" actId="18245"/>
          <ac:graphicFrameMkLst>
            <pc:docMk/>
            <pc:sldMk cId="936266892" sldId="264"/>
            <ac:graphicFrameMk id="5" creationId="{922BBD99-86B6-4B79-8949-76C463523A09}"/>
          </ac:graphicFrameMkLst>
        </pc:graphicFrameChg>
      </pc:sldChg>
      <pc:sldChg chg="modSp new mod">
        <pc:chgData name="RAFAEL DIAZ PORRAS" userId="823416ff-83c8-4bd0-a418-b3fcc8e59ca8" providerId="ADAL" clId="{85C8497F-25B1-4E2B-8036-2D265C2B72E8}" dt="2021-09-08T01:42:45.338" v="599" actId="20577"/>
        <pc:sldMkLst>
          <pc:docMk/>
          <pc:sldMk cId="2897977522" sldId="265"/>
        </pc:sldMkLst>
        <pc:spChg chg="mod">
          <ac:chgData name="RAFAEL DIAZ PORRAS" userId="823416ff-83c8-4bd0-a418-b3fcc8e59ca8" providerId="ADAL" clId="{85C8497F-25B1-4E2B-8036-2D265C2B72E8}" dt="2021-09-08T01:37:05.282" v="497" actId="14100"/>
          <ac:spMkLst>
            <pc:docMk/>
            <pc:sldMk cId="2897977522" sldId="265"/>
            <ac:spMk id="2" creationId="{30B02520-0BC6-4041-BEAF-3776C481D295}"/>
          </ac:spMkLst>
        </pc:spChg>
        <pc:spChg chg="mod">
          <ac:chgData name="RAFAEL DIAZ PORRAS" userId="823416ff-83c8-4bd0-a418-b3fcc8e59ca8" providerId="ADAL" clId="{85C8497F-25B1-4E2B-8036-2D265C2B72E8}" dt="2021-09-08T01:42:45.338" v="599" actId="20577"/>
          <ac:spMkLst>
            <pc:docMk/>
            <pc:sldMk cId="2897977522" sldId="265"/>
            <ac:spMk id="3" creationId="{022F6737-2115-4570-8854-4552C714A981}"/>
          </ac:spMkLst>
        </pc:spChg>
      </pc:sldChg>
    </pc:docChg>
  </pc:docChgLst>
  <pc:docChgLst>
    <pc:chgData name="RAFAEL DIAZ PORRAS" userId="823416ff-83c8-4bd0-a418-b3fcc8e59ca8" providerId="ADAL" clId="{93C6D894-2904-4A24-BD79-D262CE90367F}"/>
    <pc:docChg chg="undo custSel addSld modSld">
      <pc:chgData name="RAFAEL DIAZ PORRAS" userId="823416ff-83c8-4bd0-a418-b3fcc8e59ca8" providerId="ADAL" clId="{93C6D894-2904-4A24-BD79-D262CE90367F}" dt="2021-08-21T23:31:30.651" v="1013" actId="313"/>
      <pc:docMkLst>
        <pc:docMk/>
      </pc:docMkLst>
      <pc:sldChg chg="addSp delSp modSp new mod">
        <pc:chgData name="RAFAEL DIAZ PORRAS" userId="823416ff-83c8-4bd0-a418-b3fcc8e59ca8" providerId="ADAL" clId="{93C6D894-2904-4A24-BD79-D262CE90367F}" dt="2021-08-21T18:27:07.081" v="231" actId="14100"/>
        <pc:sldMkLst>
          <pc:docMk/>
          <pc:sldMk cId="161557898" sldId="258"/>
        </pc:sldMkLst>
        <pc:spChg chg="mod">
          <ac:chgData name="RAFAEL DIAZ PORRAS" userId="823416ff-83c8-4bd0-a418-b3fcc8e59ca8" providerId="ADAL" clId="{93C6D894-2904-4A24-BD79-D262CE90367F}" dt="2021-08-21T18:00:57.405" v="82" actId="14100"/>
          <ac:spMkLst>
            <pc:docMk/>
            <pc:sldMk cId="161557898" sldId="258"/>
            <ac:spMk id="2" creationId="{706F273F-8CC8-4304-B08D-A01D53DA74C9}"/>
          </ac:spMkLst>
        </pc:spChg>
        <pc:spChg chg="del mod">
          <ac:chgData name="RAFAEL DIAZ PORRAS" userId="823416ff-83c8-4bd0-a418-b3fcc8e59ca8" providerId="ADAL" clId="{93C6D894-2904-4A24-BD79-D262CE90367F}" dt="2021-08-21T18:24:34.514" v="222" actId="12084"/>
          <ac:spMkLst>
            <pc:docMk/>
            <pc:sldMk cId="161557898" sldId="258"/>
            <ac:spMk id="3" creationId="{32D15607-A0C0-4622-B6E8-1B19FE040DF7}"/>
          </ac:spMkLst>
        </pc:spChg>
        <pc:spChg chg="mod">
          <ac:chgData name="RAFAEL DIAZ PORRAS" userId="823416ff-83c8-4bd0-a418-b3fcc8e59ca8" providerId="ADAL" clId="{93C6D894-2904-4A24-BD79-D262CE90367F}" dt="2021-08-21T18:26:14.334" v="227" actId="14100"/>
          <ac:spMkLst>
            <pc:docMk/>
            <pc:sldMk cId="161557898" sldId="258"/>
            <ac:spMk id="6" creationId="{ED8136B9-6970-4658-88D9-C34C537872FB}"/>
          </ac:spMkLst>
        </pc:spChg>
        <pc:spChg chg="mod">
          <ac:chgData name="RAFAEL DIAZ PORRAS" userId="823416ff-83c8-4bd0-a418-b3fcc8e59ca8" providerId="ADAL" clId="{93C6D894-2904-4A24-BD79-D262CE90367F}" dt="2021-08-21T18:25:38.895" v="226" actId="18245"/>
          <ac:spMkLst>
            <pc:docMk/>
            <pc:sldMk cId="161557898" sldId="258"/>
            <ac:spMk id="7" creationId="{A16D15BB-B9CB-41DD-B528-EAB096A41272}"/>
          </ac:spMkLst>
        </pc:spChg>
        <pc:spChg chg="mod">
          <ac:chgData name="RAFAEL DIAZ PORRAS" userId="823416ff-83c8-4bd0-a418-b3fcc8e59ca8" providerId="ADAL" clId="{93C6D894-2904-4A24-BD79-D262CE90367F}" dt="2021-08-21T18:25:38.895" v="226" actId="18245"/>
          <ac:spMkLst>
            <pc:docMk/>
            <pc:sldMk cId="161557898" sldId="258"/>
            <ac:spMk id="8" creationId="{1B36379E-2E4C-495B-97B8-791123EC1FB5}"/>
          </ac:spMkLst>
        </pc:spChg>
        <pc:spChg chg="mod">
          <ac:chgData name="RAFAEL DIAZ PORRAS" userId="823416ff-83c8-4bd0-a418-b3fcc8e59ca8" providerId="ADAL" clId="{93C6D894-2904-4A24-BD79-D262CE90367F}" dt="2021-08-21T18:25:38.895" v="226" actId="18245"/>
          <ac:spMkLst>
            <pc:docMk/>
            <pc:sldMk cId="161557898" sldId="258"/>
            <ac:spMk id="9" creationId="{4718E14D-2EE4-45C9-8CD5-F59D609F88BD}"/>
          </ac:spMkLst>
        </pc:spChg>
        <pc:spChg chg="mod">
          <ac:chgData name="RAFAEL DIAZ PORRAS" userId="823416ff-83c8-4bd0-a418-b3fcc8e59ca8" providerId="ADAL" clId="{93C6D894-2904-4A24-BD79-D262CE90367F}" dt="2021-08-21T18:25:38.895" v="226" actId="18245"/>
          <ac:spMkLst>
            <pc:docMk/>
            <pc:sldMk cId="161557898" sldId="258"/>
            <ac:spMk id="10" creationId="{C63C5A57-E3C8-489B-81B6-5614A9006E65}"/>
          </ac:spMkLst>
        </pc:spChg>
        <pc:spChg chg="mod">
          <ac:chgData name="RAFAEL DIAZ PORRAS" userId="823416ff-83c8-4bd0-a418-b3fcc8e59ca8" providerId="ADAL" clId="{93C6D894-2904-4A24-BD79-D262CE90367F}" dt="2021-08-21T18:25:38.895" v="226" actId="18245"/>
          <ac:spMkLst>
            <pc:docMk/>
            <pc:sldMk cId="161557898" sldId="258"/>
            <ac:spMk id="11" creationId="{9172E98C-E0E5-4B33-BC65-E5C0F208A8F3}"/>
          </ac:spMkLst>
        </pc:spChg>
        <pc:spChg chg="mod">
          <ac:chgData name="RAFAEL DIAZ PORRAS" userId="823416ff-83c8-4bd0-a418-b3fcc8e59ca8" providerId="ADAL" clId="{93C6D894-2904-4A24-BD79-D262CE90367F}" dt="2021-08-21T18:26:20.363" v="228" actId="14100"/>
          <ac:spMkLst>
            <pc:docMk/>
            <pc:sldMk cId="161557898" sldId="258"/>
            <ac:spMk id="12" creationId="{766BC076-CEBE-487B-8EFD-01F20EAA9CED}"/>
          </ac:spMkLst>
        </pc:spChg>
        <pc:spChg chg="mod">
          <ac:chgData name="RAFAEL DIAZ PORRAS" userId="823416ff-83c8-4bd0-a418-b3fcc8e59ca8" providerId="ADAL" clId="{93C6D894-2904-4A24-BD79-D262CE90367F}" dt="2021-08-21T18:25:38.895" v="226" actId="18245"/>
          <ac:spMkLst>
            <pc:docMk/>
            <pc:sldMk cId="161557898" sldId="258"/>
            <ac:spMk id="13" creationId="{85DB0557-D3BF-4609-BC2C-785AB03C2B05}"/>
          </ac:spMkLst>
        </pc:spChg>
        <pc:spChg chg="mod">
          <ac:chgData name="RAFAEL DIAZ PORRAS" userId="823416ff-83c8-4bd0-a418-b3fcc8e59ca8" providerId="ADAL" clId="{93C6D894-2904-4A24-BD79-D262CE90367F}" dt="2021-08-21T18:25:38.895" v="226" actId="18245"/>
          <ac:spMkLst>
            <pc:docMk/>
            <pc:sldMk cId="161557898" sldId="258"/>
            <ac:spMk id="14" creationId="{A007BC68-AFA0-4459-BF17-ED6166F973D1}"/>
          </ac:spMkLst>
        </pc:spChg>
        <pc:spChg chg="mod">
          <ac:chgData name="RAFAEL DIAZ PORRAS" userId="823416ff-83c8-4bd0-a418-b3fcc8e59ca8" providerId="ADAL" clId="{93C6D894-2904-4A24-BD79-D262CE90367F}" dt="2021-08-21T18:25:38.895" v="226" actId="18245"/>
          <ac:spMkLst>
            <pc:docMk/>
            <pc:sldMk cId="161557898" sldId="258"/>
            <ac:spMk id="15" creationId="{A84D26EA-099B-416B-8733-CE50892B1EF9}"/>
          </ac:spMkLst>
        </pc:spChg>
        <pc:spChg chg="mod">
          <ac:chgData name="RAFAEL DIAZ PORRAS" userId="823416ff-83c8-4bd0-a418-b3fcc8e59ca8" providerId="ADAL" clId="{93C6D894-2904-4A24-BD79-D262CE90367F}" dt="2021-08-21T18:25:38.895" v="226" actId="18245"/>
          <ac:spMkLst>
            <pc:docMk/>
            <pc:sldMk cId="161557898" sldId="258"/>
            <ac:spMk id="16" creationId="{3F6CECF2-DFD8-48A1-B2F8-B3BD697D4327}"/>
          </ac:spMkLst>
        </pc:spChg>
        <pc:spChg chg="mod">
          <ac:chgData name="RAFAEL DIAZ PORRAS" userId="823416ff-83c8-4bd0-a418-b3fcc8e59ca8" providerId="ADAL" clId="{93C6D894-2904-4A24-BD79-D262CE90367F}" dt="2021-08-21T18:25:38.895" v="226" actId="18245"/>
          <ac:spMkLst>
            <pc:docMk/>
            <pc:sldMk cId="161557898" sldId="258"/>
            <ac:spMk id="17" creationId="{4AC786E7-C63E-446C-B384-E38A9315BB78}"/>
          </ac:spMkLst>
        </pc:spChg>
        <pc:spChg chg="mod">
          <ac:chgData name="RAFAEL DIAZ PORRAS" userId="823416ff-83c8-4bd0-a418-b3fcc8e59ca8" providerId="ADAL" clId="{93C6D894-2904-4A24-BD79-D262CE90367F}" dt="2021-08-21T18:25:38.895" v="226" actId="18245"/>
          <ac:spMkLst>
            <pc:docMk/>
            <pc:sldMk cId="161557898" sldId="258"/>
            <ac:spMk id="18" creationId="{B6DFD0D5-524E-45BD-ACD7-8214F197D8D1}"/>
          </ac:spMkLst>
        </pc:spChg>
        <pc:spChg chg="mod">
          <ac:chgData name="RAFAEL DIAZ PORRAS" userId="823416ff-83c8-4bd0-a418-b3fcc8e59ca8" providerId="ADAL" clId="{93C6D894-2904-4A24-BD79-D262CE90367F}" dt="2021-08-21T18:26:25.024" v="229" actId="14100"/>
          <ac:spMkLst>
            <pc:docMk/>
            <pc:sldMk cId="161557898" sldId="258"/>
            <ac:spMk id="19" creationId="{08044313-1E2A-4390-93AC-68A8E2652406}"/>
          </ac:spMkLst>
        </pc:spChg>
        <pc:spChg chg="mod">
          <ac:chgData name="RAFAEL DIAZ PORRAS" userId="823416ff-83c8-4bd0-a418-b3fcc8e59ca8" providerId="ADAL" clId="{93C6D894-2904-4A24-BD79-D262CE90367F}" dt="2021-08-21T18:25:38.895" v="226" actId="18245"/>
          <ac:spMkLst>
            <pc:docMk/>
            <pc:sldMk cId="161557898" sldId="258"/>
            <ac:spMk id="20" creationId="{145982B2-39C1-4301-942A-9320EE01FE83}"/>
          </ac:spMkLst>
        </pc:spChg>
        <pc:spChg chg="mod">
          <ac:chgData name="RAFAEL DIAZ PORRAS" userId="823416ff-83c8-4bd0-a418-b3fcc8e59ca8" providerId="ADAL" clId="{93C6D894-2904-4A24-BD79-D262CE90367F}" dt="2021-08-21T18:25:38.895" v="226" actId="18245"/>
          <ac:spMkLst>
            <pc:docMk/>
            <pc:sldMk cId="161557898" sldId="258"/>
            <ac:spMk id="21" creationId="{5DF6509E-06D0-4CA7-85AC-B9E4FCED0C40}"/>
          </ac:spMkLst>
        </pc:spChg>
        <pc:spChg chg="mod">
          <ac:chgData name="RAFAEL DIAZ PORRAS" userId="823416ff-83c8-4bd0-a418-b3fcc8e59ca8" providerId="ADAL" clId="{93C6D894-2904-4A24-BD79-D262CE90367F}" dt="2021-08-21T18:25:38.895" v="226" actId="18245"/>
          <ac:spMkLst>
            <pc:docMk/>
            <pc:sldMk cId="161557898" sldId="258"/>
            <ac:spMk id="22" creationId="{290BA418-2390-4032-9ED0-98B543A613AF}"/>
          </ac:spMkLst>
        </pc:spChg>
        <pc:spChg chg="mod">
          <ac:chgData name="RAFAEL DIAZ PORRAS" userId="823416ff-83c8-4bd0-a418-b3fcc8e59ca8" providerId="ADAL" clId="{93C6D894-2904-4A24-BD79-D262CE90367F}" dt="2021-08-21T18:25:38.895" v="226" actId="18245"/>
          <ac:spMkLst>
            <pc:docMk/>
            <pc:sldMk cId="161557898" sldId="258"/>
            <ac:spMk id="23" creationId="{8156C7A5-203F-404D-9345-2CF72A61B586}"/>
          </ac:spMkLst>
        </pc:spChg>
        <pc:grpChg chg="mod">
          <ac:chgData name="RAFAEL DIAZ PORRAS" userId="823416ff-83c8-4bd0-a418-b3fcc8e59ca8" providerId="ADAL" clId="{93C6D894-2904-4A24-BD79-D262CE90367F}" dt="2021-08-21T18:27:07.081" v="231" actId="14100"/>
          <ac:grpSpMkLst>
            <pc:docMk/>
            <pc:sldMk cId="161557898" sldId="258"/>
            <ac:grpSpMk id="5" creationId="{51C372D1-3481-41CE-A085-62E1C7320956}"/>
          </ac:grpSpMkLst>
        </pc:grpChg>
        <pc:graphicFrameChg chg="add del mod modGraphic">
          <ac:chgData name="RAFAEL DIAZ PORRAS" userId="823416ff-83c8-4bd0-a418-b3fcc8e59ca8" providerId="ADAL" clId="{93C6D894-2904-4A24-BD79-D262CE90367F}" dt="2021-08-21T18:25:38.895" v="226" actId="18245"/>
          <ac:graphicFrameMkLst>
            <pc:docMk/>
            <pc:sldMk cId="161557898" sldId="258"/>
            <ac:graphicFrameMk id="4" creationId="{7A2ED686-9FA1-4B52-8273-C87434A0ECEA}"/>
          </ac:graphicFrameMkLst>
        </pc:graphicFrameChg>
      </pc:sldChg>
      <pc:sldChg chg="addSp delSp modSp new mod">
        <pc:chgData name="RAFAEL DIAZ PORRAS" userId="823416ff-83c8-4bd0-a418-b3fcc8e59ca8" providerId="ADAL" clId="{93C6D894-2904-4A24-BD79-D262CE90367F}" dt="2021-08-21T22:14:59.558" v="498" actId="1076"/>
        <pc:sldMkLst>
          <pc:docMk/>
          <pc:sldMk cId="520739221" sldId="259"/>
        </pc:sldMkLst>
        <pc:spChg chg="mod">
          <ac:chgData name="RAFAEL DIAZ PORRAS" userId="823416ff-83c8-4bd0-a418-b3fcc8e59ca8" providerId="ADAL" clId="{93C6D894-2904-4A24-BD79-D262CE90367F}" dt="2021-08-21T22:14:53.976" v="497" actId="1076"/>
          <ac:spMkLst>
            <pc:docMk/>
            <pc:sldMk cId="520739221" sldId="259"/>
            <ac:spMk id="2" creationId="{5F884FD8-C73C-41B2-A6E5-2C80469C17E0}"/>
          </ac:spMkLst>
        </pc:spChg>
        <pc:spChg chg="del mod">
          <ac:chgData name="RAFAEL DIAZ PORRAS" userId="823416ff-83c8-4bd0-a418-b3fcc8e59ca8" providerId="ADAL" clId="{93C6D894-2904-4A24-BD79-D262CE90367F}" dt="2021-08-21T22:11:58.435" v="481" actId="12084"/>
          <ac:spMkLst>
            <pc:docMk/>
            <pc:sldMk cId="520739221" sldId="259"/>
            <ac:spMk id="3" creationId="{221CC7F3-6365-4727-82F5-EBA709297838}"/>
          </ac:spMkLst>
        </pc:spChg>
        <pc:graphicFrameChg chg="add mod modGraphic">
          <ac:chgData name="RAFAEL DIAZ PORRAS" userId="823416ff-83c8-4bd0-a418-b3fcc8e59ca8" providerId="ADAL" clId="{93C6D894-2904-4A24-BD79-D262CE90367F}" dt="2021-08-21T22:14:59.558" v="498" actId="1076"/>
          <ac:graphicFrameMkLst>
            <pc:docMk/>
            <pc:sldMk cId="520739221" sldId="259"/>
            <ac:graphicFrameMk id="4" creationId="{2C206718-48B0-4FD2-BE58-92A8C15ABF5B}"/>
          </ac:graphicFrameMkLst>
        </pc:graphicFrameChg>
      </pc:sldChg>
      <pc:sldChg chg="addSp delSp modSp new mod">
        <pc:chgData name="RAFAEL DIAZ PORRAS" userId="823416ff-83c8-4bd0-a418-b3fcc8e59ca8" providerId="ADAL" clId="{93C6D894-2904-4A24-BD79-D262CE90367F}" dt="2021-08-21T22:47:51.297" v="732" actId="122"/>
        <pc:sldMkLst>
          <pc:docMk/>
          <pc:sldMk cId="3160533060" sldId="260"/>
        </pc:sldMkLst>
        <pc:spChg chg="mod">
          <ac:chgData name="RAFAEL DIAZ PORRAS" userId="823416ff-83c8-4bd0-a418-b3fcc8e59ca8" providerId="ADAL" clId="{93C6D894-2904-4A24-BD79-D262CE90367F}" dt="2021-08-21T22:34:27.161" v="595" actId="1076"/>
          <ac:spMkLst>
            <pc:docMk/>
            <pc:sldMk cId="3160533060" sldId="260"/>
            <ac:spMk id="2" creationId="{5A4C6A17-CEB3-4C80-9601-C9589AAF6527}"/>
          </ac:spMkLst>
        </pc:spChg>
        <pc:spChg chg="add del mod">
          <ac:chgData name="RAFAEL DIAZ PORRAS" userId="823416ff-83c8-4bd0-a418-b3fcc8e59ca8" providerId="ADAL" clId="{93C6D894-2904-4A24-BD79-D262CE90367F}" dt="2021-08-21T22:45:01.237" v="697" actId="12084"/>
          <ac:spMkLst>
            <pc:docMk/>
            <pc:sldMk cId="3160533060" sldId="260"/>
            <ac:spMk id="3" creationId="{F7E363B8-836D-4C12-A18D-B77A47D6BC84}"/>
          </ac:spMkLst>
        </pc:spChg>
        <pc:spChg chg="add del mod">
          <ac:chgData name="RAFAEL DIAZ PORRAS" userId="823416ff-83c8-4bd0-a418-b3fcc8e59ca8" providerId="ADAL" clId="{93C6D894-2904-4A24-BD79-D262CE90367F}" dt="2021-08-21T22:46:14.226" v="709" actId="11529"/>
          <ac:spMkLst>
            <pc:docMk/>
            <pc:sldMk cId="3160533060" sldId="260"/>
            <ac:spMk id="6" creationId="{10E5302F-1ACE-44D6-B0BA-61CEEA911A84}"/>
          </ac:spMkLst>
        </pc:spChg>
        <pc:spChg chg="mod">
          <ac:chgData name="RAFAEL DIAZ PORRAS" userId="823416ff-83c8-4bd0-a418-b3fcc8e59ca8" providerId="ADAL" clId="{93C6D894-2904-4A24-BD79-D262CE90367F}" dt="2021-08-21T22:46:37.032" v="717" actId="403"/>
          <ac:spMkLst>
            <pc:docMk/>
            <pc:sldMk cId="3160533060" sldId="260"/>
            <ac:spMk id="8" creationId="{5C651956-51D4-42ED-A238-F85DFE11B9B7}"/>
          </ac:spMkLst>
        </pc:spChg>
        <pc:spChg chg="mod">
          <ac:chgData name="RAFAEL DIAZ PORRAS" userId="823416ff-83c8-4bd0-a418-b3fcc8e59ca8" providerId="ADAL" clId="{93C6D894-2904-4A24-BD79-D262CE90367F}" dt="2021-08-21T22:47:40.237" v="731" actId="122"/>
          <ac:spMkLst>
            <pc:docMk/>
            <pc:sldMk cId="3160533060" sldId="260"/>
            <ac:spMk id="9" creationId="{925C4EBA-AD40-4B5A-839A-CE959962FCAC}"/>
          </ac:spMkLst>
        </pc:spChg>
        <pc:spChg chg="mod">
          <ac:chgData name="RAFAEL DIAZ PORRAS" userId="823416ff-83c8-4bd0-a418-b3fcc8e59ca8" providerId="ADAL" clId="{93C6D894-2904-4A24-BD79-D262CE90367F}" dt="2021-08-21T22:47:51.297" v="732" actId="122"/>
          <ac:spMkLst>
            <pc:docMk/>
            <pc:sldMk cId="3160533060" sldId="260"/>
            <ac:spMk id="10" creationId="{7ED41C19-AE4B-4150-8E5E-C411D43CC392}"/>
          </ac:spMkLst>
        </pc:spChg>
        <pc:grpChg chg="mod">
          <ac:chgData name="RAFAEL DIAZ PORRAS" userId="823416ff-83c8-4bd0-a418-b3fcc8e59ca8" providerId="ADAL" clId="{93C6D894-2904-4A24-BD79-D262CE90367F}" dt="2021-08-21T22:46:23.963" v="710" actId="18245"/>
          <ac:grpSpMkLst>
            <pc:docMk/>
            <pc:sldMk cId="3160533060" sldId="260"/>
            <ac:grpSpMk id="7" creationId="{6CDC7B5B-AE44-4176-B004-7B5D4F7AC542}"/>
          </ac:grpSpMkLst>
        </pc:grpChg>
        <pc:graphicFrameChg chg="add del mod">
          <ac:chgData name="RAFAEL DIAZ PORRAS" userId="823416ff-83c8-4bd0-a418-b3fcc8e59ca8" providerId="ADAL" clId="{93C6D894-2904-4A24-BD79-D262CE90367F}" dt="2021-08-21T22:43:38.939" v="681" actId="12084"/>
          <ac:graphicFrameMkLst>
            <pc:docMk/>
            <pc:sldMk cId="3160533060" sldId="260"/>
            <ac:graphicFrameMk id="4" creationId="{2B7A4785-F176-453C-B430-7876B6B23C72}"/>
          </ac:graphicFrameMkLst>
        </pc:graphicFrameChg>
        <pc:graphicFrameChg chg="add del mod">
          <ac:chgData name="RAFAEL DIAZ PORRAS" userId="823416ff-83c8-4bd0-a418-b3fcc8e59ca8" providerId="ADAL" clId="{93C6D894-2904-4A24-BD79-D262CE90367F}" dt="2021-08-21T22:46:23.963" v="710" actId="18245"/>
          <ac:graphicFrameMkLst>
            <pc:docMk/>
            <pc:sldMk cId="3160533060" sldId="260"/>
            <ac:graphicFrameMk id="5" creationId="{06D151BB-C7B2-4F29-94D9-1271F1DE3843}"/>
          </ac:graphicFrameMkLst>
        </pc:graphicFrameChg>
      </pc:sldChg>
      <pc:sldChg chg="addSp delSp modSp new mod">
        <pc:chgData name="RAFAEL DIAZ PORRAS" userId="823416ff-83c8-4bd0-a418-b3fcc8e59ca8" providerId="ADAL" clId="{93C6D894-2904-4A24-BD79-D262CE90367F}" dt="2021-08-21T23:10:00.979" v="792" actId="14100"/>
        <pc:sldMkLst>
          <pc:docMk/>
          <pc:sldMk cId="2407262817" sldId="261"/>
        </pc:sldMkLst>
        <pc:spChg chg="mod">
          <ac:chgData name="RAFAEL DIAZ PORRAS" userId="823416ff-83c8-4bd0-a418-b3fcc8e59ca8" providerId="ADAL" clId="{93C6D894-2904-4A24-BD79-D262CE90367F}" dt="2021-08-21T22:49:57.242" v="739" actId="403"/>
          <ac:spMkLst>
            <pc:docMk/>
            <pc:sldMk cId="2407262817" sldId="261"/>
            <ac:spMk id="2" creationId="{BE3349EC-7C4F-416D-8A51-A5D08D23639A}"/>
          </ac:spMkLst>
        </pc:spChg>
        <pc:spChg chg="add del mod">
          <ac:chgData name="RAFAEL DIAZ PORRAS" userId="823416ff-83c8-4bd0-a418-b3fcc8e59ca8" providerId="ADAL" clId="{93C6D894-2904-4A24-BD79-D262CE90367F}" dt="2021-08-21T23:08:13.950" v="779" actId="12084"/>
          <ac:spMkLst>
            <pc:docMk/>
            <pc:sldMk cId="2407262817" sldId="261"/>
            <ac:spMk id="3" creationId="{815A3FB4-D692-4F87-9F82-8FE071107B01}"/>
          </ac:spMkLst>
        </pc:spChg>
        <pc:spChg chg="mod">
          <ac:chgData name="RAFAEL DIAZ PORRAS" userId="823416ff-83c8-4bd0-a418-b3fcc8e59ca8" providerId="ADAL" clId="{93C6D894-2904-4A24-BD79-D262CE90367F}" dt="2021-08-21T23:09:15.002" v="783" actId="18245"/>
          <ac:spMkLst>
            <pc:docMk/>
            <pc:sldMk cId="2407262817" sldId="261"/>
            <ac:spMk id="7" creationId="{BE9EBC82-5EB1-4234-A040-82790BC88B11}"/>
          </ac:spMkLst>
        </pc:spChg>
        <pc:spChg chg="mod">
          <ac:chgData name="RAFAEL DIAZ PORRAS" userId="823416ff-83c8-4bd0-a418-b3fcc8e59ca8" providerId="ADAL" clId="{93C6D894-2904-4A24-BD79-D262CE90367F}" dt="2021-08-21T23:09:15.002" v="783" actId="18245"/>
          <ac:spMkLst>
            <pc:docMk/>
            <pc:sldMk cId="2407262817" sldId="261"/>
            <ac:spMk id="8" creationId="{D9236C3E-C6F5-459C-9C80-5EEEFCF85414}"/>
          </ac:spMkLst>
        </pc:spChg>
        <pc:spChg chg="mod">
          <ac:chgData name="RAFAEL DIAZ PORRAS" userId="823416ff-83c8-4bd0-a418-b3fcc8e59ca8" providerId="ADAL" clId="{93C6D894-2904-4A24-BD79-D262CE90367F}" dt="2021-08-21T23:09:53.341" v="791" actId="403"/>
          <ac:spMkLst>
            <pc:docMk/>
            <pc:sldMk cId="2407262817" sldId="261"/>
            <ac:spMk id="9" creationId="{35D85A14-2647-49A4-B225-BDC08ED5051E}"/>
          </ac:spMkLst>
        </pc:spChg>
        <pc:spChg chg="mod">
          <ac:chgData name="RAFAEL DIAZ PORRAS" userId="823416ff-83c8-4bd0-a418-b3fcc8e59ca8" providerId="ADAL" clId="{93C6D894-2904-4A24-BD79-D262CE90367F}" dt="2021-08-21T23:09:15.002" v="783" actId="18245"/>
          <ac:spMkLst>
            <pc:docMk/>
            <pc:sldMk cId="2407262817" sldId="261"/>
            <ac:spMk id="10" creationId="{75343DBA-BE4B-45EB-AC7C-6C6299E174BF}"/>
          </ac:spMkLst>
        </pc:spChg>
        <pc:spChg chg="mod">
          <ac:chgData name="RAFAEL DIAZ PORRAS" userId="823416ff-83c8-4bd0-a418-b3fcc8e59ca8" providerId="ADAL" clId="{93C6D894-2904-4A24-BD79-D262CE90367F}" dt="2021-08-21T23:09:15.002" v="783" actId="18245"/>
          <ac:spMkLst>
            <pc:docMk/>
            <pc:sldMk cId="2407262817" sldId="261"/>
            <ac:spMk id="11" creationId="{A308EC71-3332-4442-A09B-ED7676DB5FE9}"/>
          </ac:spMkLst>
        </pc:spChg>
        <pc:spChg chg="mod">
          <ac:chgData name="RAFAEL DIAZ PORRAS" userId="823416ff-83c8-4bd0-a418-b3fcc8e59ca8" providerId="ADAL" clId="{93C6D894-2904-4A24-BD79-D262CE90367F}" dt="2021-08-21T23:09:41.083" v="788" actId="403"/>
          <ac:spMkLst>
            <pc:docMk/>
            <pc:sldMk cId="2407262817" sldId="261"/>
            <ac:spMk id="12" creationId="{CC70847D-7F26-4991-91D3-8B44BF2A96F8}"/>
          </ac:spMkLst>
        </pc:spChg>
        <pc:grpChg chg="mod">
          <ac:chgData name="RAFAEL DIAZ PORRAS" userId="823416ff-83c8-4bd0-a418-b3fcc8e59ca8" providerId="ADAL" clId="{93C6D894-2904-4A24-BD79-D262CE90367F}" dt="2021-08-21T23:10:00.979" v="792" actId="14100"/>
          <ac:grpSpMkLst>
            <pc:docMk/>
            <pc:sldMk cId="2407262817" sldId="261"/>
            <ac:grpSpMk id="6" creationId="{800E3E0B-C9DA-403F-9C68-C1E4FFAEFF4E}"/>
          </ac:grpSpMkLst>
        </pc:grpChg>
        <pc:graphicFrameChg chg="add del mod">
          <ac:chgData name="RAFAEL DIAZ PORRAS" userId="823416ff-83c8-4bd0-a418-b3fcc8e59ca8" providerId="ADAL" clId="{93C6D894-2904-4A24-BD79-D262CE90367F}" dt="2021-08-21T23:07:40.015" v="778" actId="12084"/>
          <ac:graphicFrameMkLst>
            <pc:docMk/>
            <pc:sldMk cId="2407262817" sldId="261"/>
            <ac:graphicFrameMk id="4" creationId="{103467D5-28AD-4F3B-942E-7CE6AD6E7A42}"/>
          </ac:graphicFrameMkLst>
        </pc:graphicFrameChg>
        <pc:graphicFrameChg chg="add del mod">
          <ac:chgData name="RAFAEL DIAZ PORRAS" userId="823416ff-83c8-4bd0-a418-b3fcc8e59ca8" providerId="ADAL" clId="{93C6D894-2904-4A24-BD79-D262CE90367F}" dt="2021-08-21T23:09:15.002" v="783" actId="18245"/>
          <ac:graphicFrameMkLst>
            <pc:docMk/>
            <pc:sldMk cId="2407262817" sldId="261"/>
            <ac:graphicFrameMk id="5" creationId="{C4F68E2C-8EEC-475E-8DA4-59758372A163}"/>
          </ac:graphicFrameMkLst>
        </pc:graphicFrameChg>
      </pc:sldChg>
      <pc:sldChg chg="addSp delSp modSp new mod">
        <pc:chgData name="RAFAEL DIAZ PORRAS" userId="823416ff-83c8-4bd0-a418-b3fcc8e59ca8" providerId="ADAL" clId="{93C6D894-2904-4A24-BD79-D262CE90367F}" dt="2021-08-21T23:31:30.651" v="1013" actId="313"/>
        <pc:sldMkLst>
          <pc:docMk/>
          <pc:sldMk cId="4032483644" sldId="262"/>
        </pc:sldMkLst>
        <pc:spChg chg="mod">
          <ac:chgData name="RAFAEL DIAZ PORRAS" userId="823416ff-83c8-4bd0-a418-b3fcc8e59ca8" providerId="ADAL" clId="{93C6D894-2904-4A24-BD79-D262CE90367F}" dt="2021-08-21T23:15:24.902" v="826" actId="20577"/>
          <ac:spMkLst>
            <pc:docMk/>
            <pc:sldMk cId="4032483644" sldId="262"/>
            <ac:spMk id="2" creationId="{1C5A0A5A-7AD1-403A-825B-C696BBF2A2C2}"/>
          </ac:spMkLst>
        </pc:spChg>
        <pc:spChg chg="del mod">
          <ac:chgData name="RAFAEL DIAZ PORRAS" userId="823416ff-83c8-4bd0-a418-b3fcc8e59ca8" providerId="ADAL" clId="{93C6D894-2904-4A24-BD79-D262CE90367F}" dt="2021-08-21T23:27:28.833" v="984" actId="12084"/>
          <ac:spMkLst>
            <pc:docMk/>
            <pc:sldMk cId="4032483644" sldId="262"/>
            <ac:spMk id="3" creationId="{664B1E21-372E-428A-90EC-214281C9FAF9}"/>
          </ac:spMkLst>
        </pc:spChg>
        <pc:spChg chg="mod">
          <ac:chgData name="RAFAEL DIAZ PORRAS" userId="823416ff-83c8-4bd0-a418-b3fcc8e59ca8" providerId="ADAL" clId="{93C6D894-2904-4A24-BD79-D262CE90367F}" dt="2021-08-21T23:27:56.570" v="988" actId="18245"/>
          <ac:spMkLst>
            <pc:docMk/>
            <pc:sldMk cId="4032483644" sldId="262"/>
            <ac:spMk id="6" creationId="{53A36A30-E8F9-4B11-A2EF-90A3D8A69EC1}"/>
          </ac:spMkLst>
        </pc:spChg>
        <pc:spChg chg="mod">
          <ac:chgData name="RAFAEL DIAZ PORRAS" userId="823416ff-83c8-4bd0-a418-b3fcc8e59ca8" providerId="ADAL" clId="{93C6D894-2904-4A24-BD79-D262CE90367F}" dt="2021-08-21T23:28:26.875" v="995" actId="242"/>
          <ac:spMkLst>
            <pc:docMk/>
            <pc:sldMk cId="4032483644" sldId="262"/>
            <ac:spMk id="7" creationId="{609A81E8-563B-4602-A303-BBF6BE5F0411}"/>
          </ac:spMkLst>
        </pc:spChg>
        <pc:spChg chg="mod">
          <ac:chgData name="RAFAEL DIAZ PORRAS" userId="823416ff-83c8-4bd0-a418-b3fcc8e59ca8" providerId="ADAL" clId="{93C6D894-2904-4A24-BD79-D262CE90367F}" dt="2021-08-21T23:28:11.887" v="992" actId="403"/>
          <ac:spMkLst>
            <pc:docMk/>
            <pc:sldMk cId="4032483644" sldId="262"/>
            <ac:spMk id="8" creationId="{BD81C458-6591-4518-A3AF-0B02A744FD78}"/>
          </ac:spMkLst>
        </pc:spChg>
        <pc:spChg chg="mod">
          <ac:chgData name="RAFAEL DIAZ PORRAS" userId="823416ff-83c8-4bd0-a418-b3fcc8e59ca8" providerId="ADAL" clId="{93C6D894-2904-4A24-BD79-D262CE90367F}" dt="2021-08-21T23:27:56.570" v="988" actId="18245"/>
          <ac:spMkLst>
            <pc:docMk/>
            <pc:sldMk cId="4032483644" sldId="262"/>
            <ac:spMk id="9" creationId="{C480C61D-9E60-41A3-BA27-1B233F470150}"/>
          </ac:spMkLst>
        </pc:spChg>
        <pc:spChg chg="mod">
          <ac:chgData name="RAFAEL DIAZ PORRAS" userId="823416ff-83c8-4bd0-a418-b3fcc8e59ca8" providerId="ADAL" clId="{93C6D894-2904-4A24-BD79-D262CE90367F}" dt="2021-08-21T23:28:11.887" v="992" actId="403"/>
          <ac:spMkLst>
            <pc:docMk/>
            <pc:sldMk cId="4032483644" sldId="262"/>
            <ac:spMk id="10" creationId="{F00232A5-6225-4C50-9B65-27398009A76E}"/>
          </ac:spMkLst>
        </pc:spChg>
        <pc:spChg chg="mod">
          <ac:chgData name="RAFAEL DIAZ PORRAS" userId="823416ff-83c8-4bd0-a418-b3fcc8e59ca8" providerId="ADAL" clId="{93C6D894-2904-4A24-BD79-D262CE90367F}" dt="2021-08-21T23:27:56.570" v="988" actId="18245"/>
          <ac:spMkLst>
            <pc:docMk/>
            <pc:sldMk cId="4032483644" sldId="262"/>
            <ac:spMk id="11" creationId="{67FF84BC-C768-48ED-9BE8-F28FD470D3F7}"/>
          </ac:spMkLst>
        </pc:spChg>
        <pc:spChg chg="mod">
          <ac:chgData name="RAFAEL DIAZ PORRAS" userId="823416ff-83c8-4bd0-a418-b3fcc8e59ca8" providerId="ADAL" clId="{93C6D894-2904-4A24-BD79-D262CE90367F}" dt="2021-08-21T23:30:48.956" v="1008" actId="20577"/>
          <ac:spMkLst>
            <pc:docMk/>
            <pc:sldMk cId="4032483644" sldId="262"/>
            <ac:spMk id="12" creationId="{B9988E3D-D637-412F-BD47-27BBBD70F213}"/>
          </ac:spMkLst>
        </pc:spChg>
        <pc:spChg chg="mod">
          <ac:chgData name="RAFAEL DIAZ PORRAS" userId="823416ff-83c8-4bd0-a418-b3fcc8e59ca8" providerId="ADAL" clId="{93C6D894-2904-4A24-BD79-D262CE90367F}" dt="2021-08-21T23:27:56.570" v="988" actId="18245"/>
          <ac:spMkLst>
            <pc:docMk/>
            <pc:sldMk cId="4032483644" sldId="262"/>
            <ac:spMk id="13" creationId="{8F9E3B43-F4A5-48B5-BBD3-2177CF51A81A}"/>
          </ac:spMkLst>
        </pc:spChg>
        <pc:spChg chg="mod">
          <ac:chgData name="RAFAEL DIAZ PORRAS" userId="823416ff-83c8-4bd0-a418-b3fcc8e59ca8" providerId="ADAL" clId="{93C6D894-2904-4A24-BD79-D262CE90367F}" dt="2021-08-21T23:28:11.887" v="992" actId="403"/>
          <ac:spMkLst>
            <pc:docMk/>
            <pc:sldMk cId="4032483644" sldId="262"/>
            <ac:spMk id="14" creationId="{35CDF4D8-94AF-4E02-BAC2-30B1CDC514B5}"/>
          </ac:spMkLst>
        </pc:spChg>
        <pc:spChg chg="mod">
          <ac:chgData name="RAFAEL DIAZ PORRAS" userId="823416ff-83c8-4bd0-a418-b3fcc8e59ca8" providerId="ADAL" clId="{93C6D894-2904-4A24-BD79-D262CE90367F}" dt="2021-08-21T23:27:56.570" v="988" actId="18245"/>
          <ac:spMkLst>
            <pc:docMk/>
            <pc:sldMk cId="4032483644" sldId="262"/>
            <ac:spMk id="15" creationId="{7CEC3709-8C37-4602-A18D-1462768206CA}"/>
          </ac:spMkLst>
        </pc:spChg>
        <pc:spChg chg="mod">
          <ac:chgData name="RAFAEL DIAZ PORRAS" userId="823416ff-83c8-4bd0-a418-b3fcc8e59ca8" providerId="ADAL" clId="{93C6D894-2904-4A24-BD79-D262CE90367F}" dt="2021-08-21T23:31:16.343" v="1011" actId="20577"/>
          <ac:spMkLst>
            <pc:docMk/>
            <pc:sldMk cId="4032483644" sldId="262"/>
            <ac:spMk id="16" creationId="{28CAD469-ECAE-4630-A29E-729F20125E35}"/>
          </ac:spMkLst>
        </pc:spChg>
        <pc:spChg chg="mod">
          <ac:chgData name="RAFAEL DIAZ PORRAS" userId="823416ff-83c8-4bd0-a418-b3fcc8e59ca8" providerId="ADAL" clId="{93C6D894-2904-4A24-BD79-D262CE90367F}" dt="2021-08-21T23:27:56.570" v="988" actId="18245"/>
          <ac:spMkLst>
            <pc:docMk/>
            <pc:sldMk cId="4032483644" sldId="262"/>
            <ac:spMk id="17" creationId="{14F23686-871A-43FF-A846-C5C92C6EE6DD}"/>
          </ac:spMkLst>
        </pc:spChg>
        <pc:spChg chg="mod">
          <ac:chgData name="RAFAEL DIAZ PORRAS" userId="823416ff-83c8-4bd0-a418-b3fcc8e59ca8" providerId="ADAL" clId="{93C6D894-2904-4A24-BD79-D262CE90367F}" dt="2021-08-21T23:27:56.570" v="988" actId="18245"/>
          <ac:spMkLst>
            <pc:docMk/>
            <pc:sldMk cId="4032483644" sldId="262"/>
            <ac:spMk id="18" creationId="{F8A29494-3196-4A49-A4BB-C517DB193F2B}"/>
          </ac:spMkLst>
        </pc:spChg>
        <pc:spChg chg="mod">
          <ac:chgData name="RAFAEL DIAZ PORRAS" userId="823416ff-83c8-4bd0-a418-b3fcc8e59ca8" providerId="ADAL" clId="{93C6D894-2904-4A24-BD79-D262CE90367F}" dt="2021-08-21T23:29:42.132" v="1007" actId="6549"/>
          <ac:spMkLst>
            <pc:docMk/>
            <pc:sldMk cId="4032483644" sldId="262"/>
            <ac:spMk id="19" creationId="{4F526880-8219-4168-9838-662511A5FBD6}"/>
          </ac:spMkLst>
        </pc:spChg>
        <pc:spChg chg="mod">
          <ac:chgData name="RAFAEL DIAZ PORRAS" userId="823416ff-83c8-4bd0-a418-b3fcc8e59ca8" providerId="ADAL" clId="{93C6D894-2904-4A24-BD79-D262CE90367F}" dt="2021-08-21T23:31:30.651" v="1013" actId="313"/>
          <ac:spMkLst>
            <pc:docMk/>
            <pc:sldMk cId="4032483644" sldId="262"/>
            <ac:spMk id="20" creationId="{F5CE2768-CC9E-41CE-9CBE-5E3B21279D01}"/>
          </ac:spMkLst>
        </pc:spChg>
        <pc:spChg chg="mod">
          <ac:chgData name="RAFAEL DIAZ PORRAS" userId="823416ff-83c8-4bd0-a418-b3fcc8e59ca8" providerId="ADAL" clId="{93C6D894-2904-4A24-BD79-D262CE90367F}" dt="2021-08-21T23:27:56.570" v="988" actId="18245"/>
          <ac:spMkLst>
            <pc:docMk/>
            <pc:sldMk cId="4032483644" sldId="262"/>
            <ac:spMk id="21" creationId="{21B21382-87D9-420D-A6AC-97716B98F867}"/>
          </ac:spMkLst>
        </pc:spChg>
        <pc:spChg chg="mod">
          <ac:chgData name="RAFAEL DIAZ PORRAS" userId="823416ff-83c8-4bd0-a418-b3fcc8e59ca8" providerId="ADAL" clId="{93C6D894-2904-4A24-BD79-D262CE90367F}" dt="2021-08-21T23:28:11.887" v="992" actId="403"/>
          <ac:spMkLst>
            <pc:docMk/>
            <pc:sldMk cId="4032483644" sldId="262"/>
            <ac:spMk id="22" creationId="{3112E7FA-CFE7-411F-8FF1-219C700A4509}"/>
          </ac:spMkLst>
        </pc:spChg>
        <pc:spChg chg="mod">
          <ac:chgData name="RAFAEL DIAZ PORRAS" userId="823416ff-83c8-4bd0-a418-b3fcc8e59ca8" providerId="ADAL" clId="{93C6D894-2904-4A24-BD79-D262CE90367F}" dt="2021-08-21T23:27:56.570" v="988" actId="18245"/>
          <ac:spMkLst>
            <pc:docMk/>
            <pc:sldMk cId="4032483644" sldId="262"/>
            <ac:spMk id="23" creationId="{FE8199F2-9898-47D6-8DF2-12720E4DA5A7}"/>
          </ac:spMkLst>
        </pc:spChg>
        <pc:spChg chg="mod">
          <ac:chgData name="RAFAEL DIAZ PORRAS" userId="823416ff-83c8-4bd0-a418-b3fcc8e59ca8" providerId="ADAL" clId="{93C6D894-2904-4A24-BD79-D262CE90367F}" dt="2021-08-21T23:28:11.887" v="992" actId="403"/>
          <ac:spMkLst>
            <pc:docMk/>
            <pc:sldMk cId="4032483644" sldId="262"/>
            <ac:spMk id="24" creationId="{55334A53-A0A9-43C3-A578-25156DB726E7}"/>
          </ac:spMkLst>
        </pc:spChg>
        <pc:spChg chg="mod">
          <ac:chgData name="RAFAEL DIAZ PORRAS" userId="823416ff-83c8-4bd0-a418-b3fcc8e59ca8" providerId="ADAL" clId="{93C6D894-2904-4A24-BD79-D262CE90367F}" dt="2021-08-21T23:27:56.570" v="988" actId="18245"/>
          <ac:spMkLst>
            <pc:docMk/>
            <pc:sldMk cId="4032483644" sldId="262"/>
            <ac:spMk id="25" creationId="{DE1DEC50-CB4D-4910-8E86-E89792BFA16C}"/>
          </ac:spMkLst>
        </pc:spChg>
        <pc:spChg chg="mod">
          <ac:chgData name="RAFAEL DIAZ PORRAS" userId="823416ff-83c8-4bd0-a418-b3fcc8e59ca8" providerId="ADAL" clId="{93C6D894-2904-4A24-BD79-D262CE90367F}" dt="2021-08-21T23:28:11.887" v="992" actId="403"/>
          <ac:spMkLst>
            <pc:docMk/>
            <pc:sldMk cId="4032483644" sldId="262"/>
            <ac:spMk id="26" creationId="{D2F6E9E7-15A6-4113-BC0A-146E398447CB}"/>
          </ac:spMkLst>
        </pc:spChg>
        <pc:spChg chg="mod">
          <ac:chgData name="RAFAEL DIAZ PORRAS" userId="823416ff-83c8-4bd0-a418-b3fcc8e59ca8" providerId="ADAL" clId="{93C6D894-2904-4A24-BD79-D262CE90367F}" dt="2021-08-21T23:27:56.570" v="988" actId="18245"/>
          <ac:spMkLst>
            <pc:docMk/>
            <pc:sldMk cId="4032483644" sldId="262"/>
            <ac:spMk id="27" creationId="{6FCD79A3-36CC-458D-A8B4-1AE22E1A667A}"/>
          </ac:spMkLst>
        </pc:spChg>
        <pc:spChg chg="mod">
          <ac:chgData name="RAFAEL DIAZ PORRAS" userId="823416ff-83c8-4bd0-a418-b3fcc8e59ca8" providerId="ADAL" clId="{93C6D894-2904-4A24-BD79-D262CE90367F}" dt="2021-08-21T23:28:11.887" v="992" actId="403"/>
          <ac:spMkLst>
            <pc:docMk/>
            <pc:sldMk cId="4032483644" sldId="262"/>
            <ac:spMk id="28" creationId="{94608EA0-3648-4819-A959-AFBE2623E248}"/>
          </ac:spMkLst>
        </pc:spChg>
        <pc:spChg chg="mod">
          <ac:chgData name="RAFAEL DIAZ PORRAS" userId="823416ff-83c8-4bd0-a418-b3fcc8e59ca8" providerId="ADAL" clId="{93C6D894-2904-4A24-BD79-D262CE90367F}" dt="2021-08-21T23:27:56.570" v="988" actId="18245"/>
          <ac:spMkLst>
            <pc:docMk/>
            <pc:sldMk cId="4032483644" sldId="262"/>
            <ac:spMk id="29" creationId="{1BF1DF09-C93F-4625-A3DA-65CE1C933AD7}"/>
          </ac:spMkLst>
        </pc:spChg>
        <pc:grpChg chg="mod">
          <ac:chgData name="RAFAEL DIAZ PORRAS" userId="823416ff-83c8-4bd0-a418-b3fcc8e59ca8" providerId="ADAL" clId="{93C6D894-2904-4A24-BD79-D262CE90367F}" dt="2021-08-21T23:27:56.570" v="988" actId="18245"/>
          <ac:grpSpMkLst>
            <pc:docMk/>
            <pc:sldMk cId="4032483644" sldId="262"/>
            <ac:grpSpMk id="5" creationId="{A7954182-8DD3-44FD-AD95-97A85DC99DC5}"/>
          </ac:grpSpMkLst>
        </pc:grpChg>
        <pc:graphicFrameChg chg="add del mod">
          <ac:chgData name="RAFAEL DIAZ PORRAS" userId="823416ff-83c8-4bd0-a418-b3fcc8e59ca8" providerId="ADAL" clId="{93C6D894-2904-4A24-BD79-D262CE90367F}" dt="2021-08-21T23:27:56.570" v="988" actId="18245"/>
          <ac:graphicFrameMkLst>
            <pc:docMk/>
            <pc:sldMk cId="4032483644" sldId="262"/>
            <ac:graphicFrameMk id="4" creationId="{EEB4D64B-CE83-48DF-97AA-D1D1E699911E}"/>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945CBCD-06A7-4634-869C-87D60FE79A41}" type="doc">
      <dgm:prSet loTypeId="urn:microsoft.com/office/officeart/2005/8/layout/hList1" loCatId="list" qsTypeId="urn:microsoft.com/office/officeart/2005/8/quickstyle/simple1" qsCatId="simple" csTypeId="urn:microsoft.com/office/officeart/2005/8/colors/accent1_2" csCatId="accent1"/>
      <dgm:spPr/>
      <dgm:t>
        <a:bodyPr/>
        <a:lstStyle/>
        <a:p>
          <a:endParaRPr lang="es-CR"/>
        </a:p>
      </dgm:t>
    </dgm:pt>
    <dgm:pt modelId="{64A11CF3-715A-41D0-8ADB-F1F4A6D04C6E}">
      <dgm:prSet custT="1"/>
      <dgm:spPr/>
      <dgm:t>
        <a:bodyPr/>
        <a:lstStyle/>
        <a:p>
          <a:r>
            <a:rPr lang="es-ES" sz="1800" dirty="0"/>
            <a:t>La teoría muestra que los países pueden beneficiarse potencialmente del comercio. </a:t>
          </a:r>
          <a:endParaRPr lang="es-CR" sz="1800" dirty="0"/>
        </a:p>
      </dgm:t>
    </dgm:pt>
    <dgm:pt modelId="{7346C681-B5BD-4E22-BF3A-B11B653FC9B4}" type="parTrans" cxnId="{4DCD357F-223D-4C45-A1F5-2B263E6EEB3C}">
      <dgm:prSet/>
      <dgm:spPr/>
      <dgm:t>
        <a:bodyPr/>
        <a:lstStyle/>
        <a:p>
          <a:endParaRPr lang="es-CR"/>
        </a:p>
      </dgm:t>
    </dgm:pt>
    <dgm:pt modelId="{72A3C6ED-AFE0-4450-80C7-0C20C34DA9B1}" type="sibTrans" cxnId="{4DCD357F-223D-4C45-A1F5-2B263E6EEB3C}">
      <dgm:prSet/>
      <dgm:spPr/>
      <dgm:t>
        <a:bodyPr/>
        <a:lstStyle/>
        <a:p>
          <a:endParaRPr lang="es-CR"/>
        </a:p>
      </dgm:t>
    </dgm:pt>
    <dgm:pt modelId="{5E898579-7491-469C-A628-D34CC74CF1E0}">
      <dgm:prSet custT="1"/>
      <dgm:spPr/>
      <dgm:t>
        <a:bodyPr/>
        <a:lstStyle/>
        <a:p>
          <a:r>
            <a:rPr lang="es-ES" sz="1600" dirty="0"/>
            <a:t>En los ejemplos más sencillos </a:t>
          </a:r>
          <a:endParaRPr lang="es-CR" sz="1600" dirty="0"/>
        </a:p>
      </dgm:t>
    </dgm:pt>
    <dgm:pt modelId="{BEA0CE96-95D4-421F-8CDA-37C94F868538}" type="parTrans" cxnId="{F0231B82-6F03-4F5B-AA1F-823A2FDCC9A6}">
      <dgm:prSet/>
      <dgm:spPr/>
      <dgm:t>
        <a:bodyPr/>
        <a:lstStyle/>
        <a:p>
          <a:endParaRPr lang="es-CR"/>
        </a:p>
      </dgm:t>
    </dgm:pt>
    <dgm:pt modelId="{E7DAAACD-0777-41D4-8EDF-D2FDCCAA9678}" type="sibTrans" cxnId="{F0231B82-6F03-4F5B-AA1F-823A2FDCC9A6}">
      <dgm:prSet/>
      <dgm:spPr/>
      <dgm:t>
        <a:bodyPr/>
        <a:lstStyle/>
        <a:p>
          <a:endParaRPr lang="es-CR"/>
        </a:p>
      </dgm:t>
    </dgm:pt>
    <dgm:pt modelId="{84104D8A-BA79-450F-A66B-81B293E19F06}">
      <dgm:prSet custT="1"/>
      <dgm:spPr/>
      <dgm:t>
        <a:bodyPr/>
        <a:lstStyle/>
        <a:p>
          <a:r>
            <a:rPr lang="es-ES" sz="1600" dirty="0"/>
            <a:t>ambas partes pueden beneficiarse del comercio</a:t>
          </a:r>
          <a:endParaRPr lang="es-CR" sz="1600" dirty="0"/>
        </a:p>
      </dgm:t>
    </dgm:pt>
    <dgm:pt modelId="{354BD299-136C-4994-8B69-0A51ADC0B982}" type="parTrans" cxnId="{EB78383A-68F0-4D4C-AEFB-F73042D1AC35}">
      <dgm:prSet/>
      <dgm:spPr/>
      <dgm:t>
        <a:bodyPr/>
        <a:lstStyle/>
        <a:p>
          <a:endParaRPr lang="es-CR"/>
        </a:p>
      </dgm:t>
    </dgm:pt>
    <dgm:pt modelId="{1A373395-B760-440F-91A8-491D95A86A95}" type="sibTrans" cxnId="{EB78383A-68F0-4D4C-AEFB-F73042D1AC35}">
      <dgm:prSet/>
      <dgm:spPr/>
      <dgm:t>
        <a:bodyPr/>
        <a:lstStyle/>
        <a:p>
          <a:endParaRPr lang="es-CR"/>
        </a:p>
      </dgm:t>
    </dgm:pt>
    <dgm:pt modelId="{229D0465-48AB-4696-A216-EBD17F156A8E}">
      <dgm:prSet custT="1"/>
      <dgm:spPr/>
      <dgm:t>
        <a:bodyPr/>
        <a:lstStyle/>
        <a:p>
          <a:r>
            <a:rPr lang="es-ES" sz="1600" dirty="0"/>
            <a:t>incluso cuando una de ellas es absolutamente más eficiente en la producción de las dos mercancías. </a:t>
          </a:r>
          <a:endParaRPr lang="es-CR" sz="1600" dirty="0"/>
        </a:p>
      </dgm:t>
    </dgm:pt>
    <dgm:pt modelId="{84ABDFDA-E232-47B7-9673-F4FE1B8646FC}" type="parTrans" cxnId="{7CC3472B-E1E2-4AFC-A0C8-9A982AE5A15E}">
      <dgm:prSet/>
      <dgm:spPr/>
      <dgm:t>
        <a:bodyPr/>
        <a:lstStyle/>
        <a:p>
          <a:endParaRPr lang="es-CR"/>
        </a:p>
      </dgm:t>
    </dgm:pt>
    <dgm:pt modelId="{74EDE4A5-CDAE-489F-9B4D-BC6839DB57CA}" type="sibTrans" cxnId="{7CC3472B-E1E2-4AFC-A0C8-9A982AE5A15E}">
      <dgm:prSet/>
      <dgm:spPr/>
      <dgm:t>
        <a:bodyPr/>
        <a:lstStyle/>
        <a:p>
          <a:endParaRPr lang="es-CR"/>
        </a:p>
      </dgm:t>
    </dgm:pt>
    <dgm:pt modelId="{CCED75D6-8AE3-447B-B367-8DE7B1531C16}">
      <dgm:prSet custT="1"/>
      <dgm:spPr/>
      <dgm:t>
        <a:bodyPr/>
        <a:lstStyle/>
        <a:p>
          <a:r>
            <a:rPr lang="es-ES" sz="1600"/>
            <a:t>Se afirma </a:t>
          </a:r>
          <a:endParaRPr lang="es-CR" sz="1600"/>
        </a:p>
      </dgm:t>
    </dgm:pt>
    <dgm:pt modelId="{972E1AD7-6778-4B31-B0CF-E4B17410E582}" type="parTrans" cxnId="{3AF61C27-BFDA-4D29-80C0-1AAE193FBF96}">
      <dgm:prSet/>
      <dgm:spPr/>
      <dgm:t>
        <a:bodyPr/>
        <a:lstStyle/>
        <a:p>
          <a:endParaRPr lang="es-CR"/>
        </a:p>
      </dgm:t>
    </dgm:pt>
    <dgm:pt modelId="{C7BD3905-24DE-4AD4-BCD8-11078CE043B7}" type="sibTrans" cxnId="{3AF61C27-BFDA-4D29-80C0-1AAE193FBF96}">
      <dgm:prSet/>
      <dgm:spPr/>
      <dgm:t>
        <a:bodyPr/>
        <a:lstStyle/>
        <a:p>
          <a:endParaRPr lang="es-CR"/>
        </a:p>
      </dgm:t>
    </dgm:pt>
    <dgm:pt modelId="{ABF858E6-CAEA-4052-AF10-3B367DCC3500}">
      <dgm:prSet custT="1"/>
      <dgm:spPr/>
      <dgm:t>
        <a:bodyPr/>
        <a:lstStyle/>
        <a:p>
          <a:r>
            <a:rPr lang="es-ES" sz="1600" dirty="0"/>
            <a:t>"El libre comercio aporta beneficios a todas las naciones. </a:t>
          </a:r>
          <a:endParaRPr lang="es-CR" sz="1600" dirty="0"/>
        </a:p>
      </dgm:t>
    </dgm:pt>
    <dgm:pt modelId="{B47BB797-2636-4236-9BE8-82909C610DE4}" type="parTrans" cxnId="{9A08D8F7-1788-4116-8FCF-F020C242E2BF}">
      <dgm:prSet/>
      <dgm:spPr/>
      <dgm:t>
        <a:bodyPr/>
        <a:lstStyle/>
        <a:p>
          <a:endParaRPr lang="es-CR"/>
        </a:p>
      </dgm:t>
    </dgm:pt>
    <dgm:pt modelId="{2254CEE9-A261-4E0D-ABEC-276D36E07845}" type="sibTrans" cxnId="{9A08D8F7-1788-4116-8FCF-F020C242E2BF}">
      <dgm:prSet/>
      <dgm:spPr/>
      <dgm:t>
        <a:bodyPr/>
        <a:lstStyle/>
        <a:p>
          <a:endParaRPr lang="es-CR"/>
        </a:p>
      </dgm:t>
    </dgm:pt>
    <dgm:pt modelId="{4785823D-33B7-4B09-A449-16D2E18BE357}">
      <dgm:prSet custT="1"/>
      <dgm:spPr/>
      <dgm:t>
        <a:bodyPr/>
        <a:lstStyle/>
        <a:p>
          <a:r>
            <a:rPr lang="es-ES" sz="1600" dirty="0"/>
            <a:t>Este tema  constituye la base de cualquier discusión básica sobre el comercio internacional" (Caves et al. 1993: 199). </a:t>
          </a:r>
          <a:endParaRPr lang="es-CR" sz="1600" dirty="0"/>
        </a:p>
      </dgm:t>
    </dgm:pt>
    <dgm:pt modelId="{B098B16F-0165-4E50-ABA4-2BD149E68944}" type="parTrans" cxnId="{E270CBF8-A209-45E2-B2F7-01E078A920AB}">
      <dgm:prSet/>
      <dgm:spPr/>
      <dgm:t>
        <a:bodyPr/>
        <a:lstStyle/>
        <a:p>
          <a:endParaRPr lang="es-CR"/>
        </a:p>
      </dgm:t>
    </dgm:pt>
    <dgm:pt modelId="{24205AE7-76B5-4046-9C8B-44C861200439}" type="sibTrans" cxnId="{E270CBF8-A209-45E2-B2F7-01E078A920AB}">
      <dgm:prSet/>
      <dgm:spPr/>
      <dgm:t>
        <a:bodyPr/>
        <a:lstStyle/>
        <a:p>
          <a:endParaRPr lang="es-CR"/>
        </a:p>
      </dgm:t>
    </dgm:pt>
    <dgm:pt modelId="{B1A87A97-3AD9-4414-8D50-4DFB0552FFF1}">
      <dgm:prSet custT="1"/>
      <dgm:spPr/>
      <dgm:t>
        <a:bodyPr/>
        <a:lstStyle/>
        <a:p>
          <a:r>
            <a:rPr lang="es-ES" sz="1800"/>
            <a:t>Como muestra el capítulo, </a:t>
          </a:r>
          <a:endParaRPr lang="es-CR" sz="1800"/>
        </a:p>
      </dgm:t>
    </dgm:pt>
    <dgm:pt modelId="{121D5A53-BA8B-4D56-95E7-39653E394B7B}" type="parTrans" cxnId="{0A3F60D3-2A30-43A0-8D71-068AE65F3132}">
      <dgm:prSet/>
      <dgm:spPr/>
      <dgm:t>
        <a:bodyPr/>
        <a:lstStyle/>
        <a:p>
          <a:endParaRPr lang="es-CR"/>
        </a:p>
      </dgm:t>
    </dgm:pt>
    <dgm:pt modelId="{098856DF-DD3D-4028-AA9F-5CEDB4D11D2A}" type="sibTrans" cxnId="{0A3F60D3-2A30-43A0-8D71-068AE65F3132}">
      <dgm:prSet/>
      <dgm:spPr/>
      <dgm:t>
        <a:bodyPr/>
        <a:lstStyle/>
        <a:p>
          <a:endParaRPr lang="es-CR"/>
        </a:p>
      </dgm:t>
    </dgm:pt>
    <dgm:pt modelId="{02CB0041-A378-49CC-B84F-210EC9223763}">
      <dgm:prSet custT="1"/>
      <dgm:spPr/>
      <dgm:t>
        <a:bodyPr/>
        <a:lstStyle/>
        <a:p>
          <a:r>
            <a:rPr lang="es-ES" sz="1600"/>
            <a:t>la teoría de la ventaja comparativa es insuficiente para apoyar el peso que se le pide que tenga como descripción o justificación de las prácticas comerciales del mundo real.</a:t>
          </a:r>
          <a:endParaRPr lang="es-CR" sz="1600"/>
        </a:p>
      </dgm:t>
    </dgm:pt>
    <dgm:pt modelId="{A9ADA662-01B0-40FE-81BE-2AE6832AD619}" type="parTrans" cxnId="{D98213C7-63B6-4CEC-B35C-2471B0A99BE8}">
      <dgm:prSet/>
      <dgm:spPr/>
      <dgm:t>
        <a:bodyPr/>
        <a:lstStyle/>
        <a:p>
          <a:endParaRPr lang="es-CR"/>
        </a:p>
      </dgm:t>
    </dgm:pt>
    <dgm:pt modelId="{E350B5AB-31E8-4CCE-A7E0-DEBC4CBE5B03}" type="sibTrans" cxnId="{D98213C7-63B6-4CEC-B35C-2471B0A99BE8}">
      <dgm:prSet/>
      <dgm:spPr/>
      <dgm:t>
        <a:bodyPr/>
        <a:lstStyle/>
        <a:p>
          <a:endParaRPr lang="es-CR"/>
        </a:p>
      </dgm:t>
    </dgm:pt>
    <dgm:pt modelId="{9E7CE6E7-4696-4DDE-A878-89F191178A24}" type="pres">
      <dgm:prSet presAssocID="{0945CBCD-06A7-4634-869C-87D60FE79A41}" presName="Name0" presStyleCnt="0">
        <dgm:presLayoutVars>
          <dgm:dir/>
          <dgm:animLvl val="lvl"/>
          <dgm:resizeHandles val="exact"/>
        </dgm:presLayoutVars>
      </dgm:prSet>
      <dgm:spPr/>
    </dgm:pt>
    <dgm:pt modelId="{BAF81FAA-C4B1-4994-A7E7-FE7CCDCBCACD}" type="pres">
      <dgm:prSet presAssocID="{64A11CF3-715A-41D0-8ADB-F1F4A6D04C6E}" presName="composite" presStyleCnt="0"/>
      <dgm:spPr/>
    </dgm:pt>
    <dgm:pt modelId="{2F91C926-BC05-44C3-8D37-FB001EAEFF3F}" type="pres">
      <dgm:prSet presAssocID="{64A11CF3-715A-41D0-8ADB-F1F4A6D04C6E}" presName="parTx" presStyleLbl="alignNode1" presStyleIdx="0" presStyleCnt="2">
        <dgm:presLayoutVars>
          <dgm:chMax val="0"/>
          <dgm:chPref val="0"/>
          <dgm:bulletEnabled val="1"/>
        </dgm:presLayoutVars>
      </dgm:prSet>
      <dgm:spPr/>
    </dgm:pt>
    <dgm:pt modelId="{B350D74E-F6AC-4F9A-AD85-E8DF4F2465C7}" type="pres">
      <dgm:prSet presAssocID="{64A11CF3-715A-41D0-8ADB-F1F4A6D04C6E}" presName="desTx" presStyleLbl="alignAccFollowNode1" presStyleIdx="0" presStyleCnt="2">
        <dgm:presLayoutVars>
          <dgm:bulletEnabled val="1"/>
        </dgm:presLayoutVars>
      </dgm:prSet>
      <dgm:spPr/>
    </dgm:pt>
    <dgm:pt modelId="{0CA50718-EBCD-42DE-84A8-5AACC9CEA93B}" type="pres">
      <dgm:prSet presAssocID="{72A3C6ED-AFE0-4450-80C7-0C20C34DA9B1}" presName="space" presStyleCnt="0"/>
      <dgm:spPr/>
    </dgm:pt>
    <dgm:pt modelId="{EFA0296A-BB0C-457F-BB97-D98218435C9B}" type="pres">
      <dgm:prSet presAssocID="{B1A87A97-3AD9-4414-8D50-4DFB0552FFF1}" presName="composite" presStyleCnt="0"/>
      <dgm:spPr/>
    </dgm:pt>
    <dgm:pt modelId="{FF69C8DE-461E-47E9-9867-612E8FD24813}" type="pres">
      <dgm:prSet presAssocID="{B1A87A97-3AD9-4414-8D50-4DFB0552FFF1}" presName="parTx" presStyleLbl="alignNode1" presStyleIdx="1" presStyleCnt="2">
        <dgm:presLayoutVars>
          <dgm:chMax val="0"/>
          <dgm:chPref val="0"/>
          <dgm:bulletEnabled val="1"/>
        </dgm:presLayoutVars>
      </dgm:prSet>
      <dgm:spPr/>
    </dgm:pt>
    <dgm:pt modelId="{D49E2F1F-AB30-4F6C-A771-D7F67C42BFBC}" type="pres">
      <dgm:prSet presAssocID="{B1A87A97-3AD9-4414-8D50-4DFB0552FFF1}" presName="desTx" presStyleLbl="alignAccFollowNode1" presStyleIdx="1" presStyleCnt="2">
        <dgm:presLayoutVars>
          <dgm:bulletEnabled val="1"/>
        </dgm:presLayoutVars>
      </dgm:prSet>
      <dgm:spPr/>
    </dgm:pt>
  </dgm:ptLst>
  <dgm:cxnLst>
    <dgm:cxn modelId="{411AEF08-DFA6-4093-A636-C64EB1A088BB}" type="presOf" srcId="{B1A87A97-3AD9-4414-8D50-4DFB0552FFF1}" destId="{FF69C8DE-461E-47E9-9867-612E8FD24813}" srcOrd="0" destOrd="0" presId="urn:microsoft.com/office/officeart/2005/8/layout/hList1"/>
    <dgm:cxn modelId="{D5EFF308-23C2-44D6-BD68-CD291BF728CD}" type="presOf" srcId="{4785823D-33B7-4B09-A449-16D2E18BE357}" destId="{B350D74E-F6AC-4F9A-AD85-E8DF4F2465C7}" srcOrd="0" destOrd="5" presId="urn:microsoft.com/office/officeart/2005/8/layout/hList1"/>
    <dgm:cxn modelId="{7B4FAC0C-6447-4124-AEB2-2AB98D2C4D0C}" type="presOf" srcId="{02CB0041-A378-49CC-B84F-210EC9223763}" destId="{D49E2F1F-AB30-4F6C-A771-D7F67C42BFBC}" srcOrd="0" destOrd="0" presId="urn:microsoft.com/office/officeart/2005/8/layout/hList1"/>
    <dgm:cxn modelId="{20BEAF0F-96E5-4BA4-A017-35B5B842D726}" type="presOf" srcId="{229D0465-48AB-4696-A216-EBD17F156A8E}" destId="{B350D74E-F6AC-4F9A-AD85-E8DF4F2465C7}" srcOrd="0" destOrd="2" presId="urn:microsoft.com/office/officeart/2005/8/layout/hList1"/>
    <dgm:cxn modelId="{3AF61C27-BFDA-4D29-80C0-1AAE193FBF96}" srcId="{64A11CF3-715A-41D0-8ADB-F1F4A6D04C6E}" destId="{CCED75D6-8AE3-447B-B367-8DE7B1531C16}" srcOrd="1" destOrd="0" parTransId="{972E1AD7-6778-4B31-B0CF-E4B17410E582}" sibTransId="{C7BD3905-24DE-4AD4-BCD8-11078CE043B7}"/>
    <dgm:cxn modelId="{7CC3472B-E1E2-4AFC-A0C8-9A982AE5A15E}" srcId="{5E898579-7491-469C-A628-D34CC74CF1E0}" destId="{229D0465-48AB-4696-A216-EBD17F156A8E}" srcOrd="1" destOrd="0" parTransId="{84ABDFDA-E232-47B7-9673-F4FE1B8646FC}" sibTransId="{74EDE4A5-CDAE-489F-9B4D-BC6839DB57CA}"/>
    <dgm:cxn modelId="{EB78383A-68F0-4D4C-AEFB-F73042D1AC35}" srcId="{5E898579-7491-469C-A628-D34CC74CF1E0}" destId="{84104D8A-BA79-450F-A66B-81B293E19F06}" srcOrd="0" destOrd="0" parTransId="{354BD299-136C-4994-8B69-0A51ADC0B982}" sibTransId="{1A373395-B760-440F-91A8-491D95A86A95}"/>
    <dgm:cxn modelId="{B2979C3A-8BF5-4D5A-BEE0-2E7019FC0EB0}" type="presOf" srcId="{CCED75D6-8AE3-447B-B367-8DE7B1531C16}" destId="{B350D74E-F6AC-4F9A-AD85-E8DF4F2465C7}" srcOrd="0" destOrd="3" presId="urn:microsoft.com/office/officeart/2005/8/layout/hList1"/>
    <dgm:cxn modelId="{0AA9E43C-2AE6-4C55-B312-AA0834605DAE}" type="presOf" srcId="{84104D8A-BA79-450F-A66B-81B293E19F06}" destId="{B350D74E-F6AC-4F9A-AD85-E8DF4F2465C7}" srcOrd="0" destOrd="1" presId="urn:microsoft.com/office/officeart/2005/8/layout/hList1"/>
    <dgm:cxn modelId="{4DCD357F-223D-4C45-A1F5-2B263E6EEB3C}" srcId="{0945CBCD-06A7-4634-869C-87D60FE79A41}" destId="{64A11CF3-715A-41D0-8ADB-F1F4A6D04C6E}" srcOrd="0" destOrd="0" parTransId="{7346C681-B5BD-4E22-BF3A-B11B653FC9B4}" sibTransId="{72A3C6ED-AFE0-4450-80C7-0C20C34DA9B1}"/>
    <dgm:cxn modelId="{F0231B82-6F03-4F5B-AA1F-823A2FDCC9A6}" srcId="{64A11CF3-715A-41D0-8ADB-F1F4A6D04C6E}" destId="{5E898579-7491-469C-A628-D34CC74CF1E0}" srcOrd="0" destOrd="0" parTransId="{BEA0CE96-95D4-421F-8CDA-37C94F868538}" sibTransId="{E7DAAACD-0777-41D4-8EDF-D2FDCCAA9678}"/>
    <dgm:cxn modelId="{1FD62DC2-0755-4215-9067-ED5222ED1E35}" type="presOf" srcId="{5E898579-7491-469C-A628-D34CC74CF1E0}" destId="{B350D74E-F6AC-4F9A-AD85-E8DF4F2465C7}" srcOrd="0" destOrd="0" presId="urn:microsoft.com/office/officeart/2005/8/layout/hList1"/>
    <dgm:cxn modelId="{D98213C7-63B6-4CEC-B35C-2471B0A99BE8}" srcId="{B1A87A97-3AD9-4414-8D50-4DFB0552FFF1}" destId="{02CB0041-A378-49CC-B84F-210EC9223763}" srcOrd="0" destOrd="0" parTransId="{A9ADA662-01B0-40FE-81BE-2AE6832AD619}" sibTransId="{E350B5AB-31E8-4CCE-A7E0-DEBC4CBE5B03}"/>
    <dgm:cxn modelId="{247CF7C7-7DB5-4179-86DB-DE39DC5B09D5}" type="presOf" srcId="{ABF858E6-CAEA-4052-AF10-3B367DCC3500}" destId="{B350D74E-F6AC-4F9A-AD85-E8DF4F2465C7}" srcOrd="0" destOrd="4" presId="urn:microsoft.com/office/officeart/2005/8/layout/hList1"/>
    <dgm:cxn modelId="{0A3F60D3-2A30-43A0-8D71-068AE65F3132}" srcId="{0945CBCD-06A7-4634-869C-87D60FE79A41}" destId="{B1A87A97-3AD9-4414-8D50-4DFB0552FFF1}" srcOrd="1" destOrd="0" parTransId="{121D5A53-BA8B-4D56-95E7-39653E394B7B}" sibTransId="{098856DF-DD3D-4028-AA9F-5CEDB4D11D2A}"/>
    <dgm:cxn modelId="{1A198BD8-D03D-4535-A5D8-9F2D93C595DD}" type="presOf" srcId="{64A11CF3-715A-41D0-8ADB-F1F4A6D04C6E}" destId="{2F91C926-BC05-44C3-8D37-FB001EAEFF3F}" srcOrd="0" destOrd="0" presId="urn:microsoft.com/office/officeart/2005/8/layout/hList1"/>
    <dgm:cxn modelId="{1F00C2DE-12B9-4CA1-8DA7-288583B1B1DA}" type="presOf" srcId="{0945CBCD-06A7-4634-869C-87D60FE79A41}" destId="{9E7CE6E7-4696-4DDE-A878-89F191178A24}" srcOrd="0" destOrd="0" presId="urn:microsoft.com/office/officeart/2005/8/layout/hList1"/>
    <dgm:cxn modelId="{9A08D8F7-1788-4116-8FCF-F020C242E2BF}" srcId="{CCED75D6-8AE3-447B-B367-8DE7B1531C16}" destId="{ABF858E6-CAEA-4052-AF10-3B367DCC3500}" srcOrd="0" destOrd="0" parTransId="{B47BB797-2636-4236-9BE8-82909C610DE4}" sibTransId="{2254CEE9-A261-4E0D-ABEC-276D36E07845}"/>
    <dgm:cxn modelId="{E270CBF8-A209-45E2-B2F7-01E078A920AB}" srcId="{CCED75D6-8AE3-447B-B367-8DE7B1531C16}" destId="{4785823D-33B7-4B09-A449-16D2E18BE357}" srcOrd="1" destOrd="0" parTransId="{B098B16F-0165-4E50-ABA4-2BD149E68944}" sibTransId="{24205AE7-76B5-4046-9C8B-44C861200439}"/>
    <dgm:cxn modelId="{5D07473F-250D-459C-AE5C-42A625E86B07}" type="presParOf" srcId="{9E7CE6E7-4696-4DDE-A878-89F191178A24}" destId="{BAF81FAA-C4B1-4994-A7E7-FE7CCDCBCACD}" srcOrd="0" destOrd="0" presId="urn:microsoft.com/office/officeart/2005/8/layout/hList1"/>
    <dgm:cxn modelId="{21FEE8D4-5A53-4027-85C9-E669283E66C8}" type="presParOf" srcId="{BAF81FAA-C4B1-4994-A7E7-FE7CCDCBCACD}" destId="{2F91C926-BC05-44C3-8D37-FB001EAEFF3F}" srcOrd="0" destOrd="0" presId="urn:microsoft.com/office/officeart/2005/8/layout/hList1"/>
    <dgm:cxn modelId="{C8506EE3-612F-465F-8EAF-232A6B980E52}" type="presParOf" srcId="{BAF81FAA-C4B1-4994-A7E7-FE7CCDCBCACD}" destId="{B350D74E-F6AC-4F9A-AD85-E8DF4F2465C7}" srcOrd="1" destOrd="0" presId="urn:microsoft.com/office/officeart/2005/8/layout/hList1"/>
    <dgm:cxn modelId="{E6CE7ECD-4D25-4C95-91C9-9969F7D34112}" type="presParOf" srcId="{9E7CE6E7-4696-4DDE-A878-89F191178A24}" destId="{0CA50718-EBCD-42DE-84A8-5AACC9CEA93B}" srcOrd="1" destOrd="0" presId="urn:microsoft.com/office/officeart/2005/8/layout/hList1"/>
    <dgm:cxn modelId="{E27A2C7B-85DD-4716-AEAE-5858D71F15E2}" type="presParOf" srcId="{9E7CE6E7-4696-4DDE-A878-89F191178A24}" destId="{EFA0296A-BB0C-457F-BB97-D98218435C9B}" srcOrd="2" destOrd="0" presId="urn:microsoft.com/office/officeart/2005/8/layout/hList1"/>
    <dgm:cxn modelId="{7DD8CB4A-FB25-4A20-9CBE-E37EC01580E8}" type="presParOf" srcId="{EFA0296A-BB0C-457F-BB97-D98218435C9B}" destId="{FF69C8DE-461E-47E9-9867-612E8FD24813}" srcOrd="0" destOrd="0" presId="urn:microsoft.com/office/officeart/2005/8/layout/hList1"/>
    <dgm:cxn modelId="{46A26D4C-6A1E-4AE4-BF3F-7F4FF6C3BC16}" type="presParOf" srcId="{EFA0296A-BB0C-457F-BB97-D98218435C9B}" destId="{D49E2F1F-AB30-4F6C-A771-D7F67C42BFBC}"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91C926-BC05-44C3-8D37-FB001EAEFF3F}">
      <dsp:nvSpPr>
        <dsp:cNvPr id="0" name=""/>
        <dsp:cNvSpPr/>
      </dsp:nvSpPr>
      <dsp:spPr>
        <a:xfrm>
          <a:off x="38" y="17508"/>
          <a:ext cx="3685337" cy="1324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s-ES" sz="1800" kern="1200" dirty="0"/>
            <a:t>La teoría muestra que los países pueden beneficiarse potencialmente del comercio. </a:t>
          </a:r>
          <a:endParaRPr lang="es-CR" sz="1800" kern="1200" dirty="0"/>
        </a:p>
      </dsp:txBody>
      <dsp:txXfrm>
        <a:off x="38" y="17508"/>
        <a:ext cx="3685337" cy="1324800"/>
      </dsp:txXfrm>
    </dsp:sp>
    <dsp:sp modelId="{B350D74E-F6AC-4F9A-AD85-E8DF4F2465C7}">
      <dsp:nvSpPr>
        <dsp:cNvPr id="0" name=""/>
        <dsp:cNvSpPr/>
      </dsp:nvSpPr>
      <dsp:spPr>
        <a:xfrm>
          <a:off x="38" y="1342308"/>
          <a:ext cx="3685337" cy="334615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s-ES" sz="1600" kern="1200" dirty="0"/>
            <a:t>En los ejemplos más sencillos </a:t>
          </a:r>
          <a:endParaRPr lang="es-CR" sz="1600" kern="1200" dirty="0"/>
        </a:p>
        <a:p>
          <a:pPr marL="342900" lvl="2" indent="-171450" algn="l" defTabSz="711200">
            <a:lnSpc>
              <a:spcPct val="90000"/>
            </a:lnSpc>
            <a:spcBef>
              <a:spcPct val="0"/>
            </a:spcBef>
            <a:spcAft>
              <a:spcPct val="15000"/>
            </a:spcAft>
            <a:buChar char="•"/>
          </a:pPr>
          <a:r>
            <a:rPr lang="es-ES" sz="1600" kern="1200" dirty="0"/>
            <a:t>ambas partes pueden beneficiarse del comercio</a:t>
          </a:r>
          <a:endParaRPr lang="es-CR" sz="1600" kern="1200" dirty="0"/>
        </a:p>
        <a:p>
          <a:pPr marL="342900" lvl="2" indent="-171450" algn="l" defTabSz="711200">
            <a:lnSpc>
              <a:spcPct val="90000"/>
            </a:lnSpc>
            <a:spcBef>
              <a:spcPct val="0"/>
            </a:spcBef>
            <a:spcAft>
              <a:spcPct val="15000"/>
            </a:spcAft>
            <a:buChar char="•"/>
          </a:pPr>
          <a:r>
            <a:rPr lang="es-ES" sz="1600" kern="1200" dirty="0"/>
            <a:t>incluso cuando una de ellas es absolutamente más eficiente en la producción de las dos mercancías. </a:t>
          </a:r>
          <a:endParaRPr lang="es-CR" sz="1600" kern="1200" dirty="0"/>
        </a:p>
        <a:p>
          <a:pPr marL="171450" lvl="1" indent="-171450" algn="l" defTabSz="711200">
            <a:lnSpc>
              <a:spcPct val="90000"/>
            </a:lnSpc>
            <a:spcBef>
              <a:spcPct val="0"/>
            </a:spcBef>
            <a:spcAft>
              <a:spcPct val="15000"/>
            </a:spcAft>
            <a:buChar char="•"/>
          </a:pPr>
          <a:r>
            <a:rPr lang="es-ES" sz="1600" kern="1200"/>
            <a:t>Se afirma </a:t>
          </a:r>
          <a:endParaRPr lang="es-CR" sz="1600" kern="1200"/>
        </a:p>
        <a:p>
          <a:pPr marL="342900" lvl="2" indent="-171450" algn="l" defTabSz="711200">
            <a:lnSpc>
              <a:spcPct val="90000"/>
            </a:lnSpc>
            <a:spcBef>
              <a:spcPct val="0"/>
            </a:spcBef>
            <a:spcAft>
              <a:spcPct val="15000"/>
            </a:spcAft>
            <a:buChar char="•"/>
          </a:pPr>
          <a:r>
            <a:rPr lang="es-ES" sz="1600" kern="1200" dirty="0"/>
            <a:t>"El libre comercio aporta beneficios a todas las naciones. </a:t>
          </a:r>
          <a:endParaRPr lang="es-CR" sz="1600" kern="1200" dirty="0"/>
        </a:p>
        <a:p>
          <a:pPr marL="342900" lvl="2" indent="-171450" algn="l" defTabSz="711200">
            <a:lnSpc>
              <a:spcPct val="90000"/>
            </a:lnSpc>
            <a:spcBef>
              <a:spcPct val="0"/>
            </a:spcBef>
            <a:spcAft>
              <a:spcPct val="15000"/>
            </a:spcAft>
            <a:buChar char="•"/>
          </a:pPr>
          <a:r>
            <a:rPr lang="es-ES" sz="1600" kern="1200" dirty="0"/>
            <a:t>Este tema  constituye la base de cualquier discusión básica sobre el comercio internacional" (Caves et al. 1993: 199). </a:t>
          </a:r>
          <a:endParaRPr lang="es-CR" sz="1600" kern="1200" dirty="0"/>
        </a:p>
      </dsp:txBody>
      <dsp:txXfrm>
        <a:off x="38" y="1342308"/>
        <a:ext cx="3685337" cy="3346154"/>
      </dsp:txXfrm>
    </dsp:sp>
    <dsp:sp modelId="{FF69C8DE-461E-47E9-9867-612E8FD24813}">
      <dsp:nvSpPr>
        <dsp:cNvPr id="0" name=""/>
        <dsp:cNvSpPr/>
      </dsp:nvSpPr>
      <dsp:spPr>
        <a:xfrm>
          <a:off x="4201323" y="17508"/>
          <a:ext cx="3685337" cy="1324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s-ES" sz="1800" kern="1200"/>
            <a:t>Como muestra el capítulo, </a:t>
          </a:r>
          <a:endParaRPr lang="es-CR" sz="1800" kern="1200"/>
        </a:p>
      </dsp:txBody>
      <dsp:txXfrm>
        <a:off x="4201323" y="17508"/>
        <a:ext cx="3685337" cy="1324800"/>
      </dsp:txXfrm>
    </dsp:sp>
    <dsp:sp modelId="{D49E2F1F-AB30-4F6C-A771-D7F67C42BFBC}">
      <dsp:nvSpPr>
        <dsp:cNvPr id="0" name=""/>
        <dsp:cNvSpPr/>
      </dsp:nvSpPr>
      <dsp:spPr>
        <a:xfrm>
          <a:off x="4201323" y="1342308"/>
          <a:ext cx="3685337" cy="334615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s-ES" sz="1600" kern="1200"/>
            <a:t>la teoría de la ventaja comparativa es insuficiente para apoyar el peso que se le pide que tenga como descripción o justificación de las prácticas comerciales del mundo real.</a:t>
          </a:r>
          <a:endParaRPr lang="es-CR" sz="1600" kern="1200"/>
        </a:p>
      </dsp:txBody>
      <dsp:txXfrm>
        <a:off x="4201323" y="1342308"/>
        <a:ext cx="3685337" cy="3346154"/>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8FF4F78-7064-41C4-9B4B-80EA5A58E6D1}" type="datetimeFigureOut">
              <a:rPr lang="es-CR" smtClean="0"/>
              <a:t>8/9/2021</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934BF73E-0AF2-4741-9EC0-411B4EAB1ADB}" type="slidenum">
              <a:rPr lang="es-CR" smtClean="0"/>
              <a:t>‹Nº›</a:t>
            </a:fld>
            <a:endParaRPr lang="es-CR"/>
          </a:p>
        </p:txBody>
      </p:sp>
    </p:spTree>
    <p:extLst>
      <p:ext uri="{BB962C8B-B14F-4D97-AF65-F5344CB8AC3E}">
        <p14:creationId xmlns:p14="http://schemas.microsoft.com/office/powerpoint/2010/main" val="515180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FF4F78-7064-41C4-9B4B-80EA5A58E6D1}" type="datetimeFigureOut">
              <a:rPr lang="es-CR" smtClean="0"/>
              <a:t>8/9/2021</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934BF73E-0AF2-4741-9EC0-411B4EAB1ADB}" type="slidenum">
              <a:rPr lang="es-CR" smtClean="0"/>
              <a:t>‹Nº›</a:t>
            </a:fld>
            <a:endParaRPr lang="es-CR"/>
          </a:p>
        </p:txBody>
      </p:sp>
    </p:spTree>
    <p:extLst>
      <p:ext uri="{BB962C8B-B14F-4D97-AF65-F5344CB8AC3E}">
        <p14:creationId xmlns:p14="http://schemas.microsoft.com/office/powerpoint/2010/main" val="3255050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FF4F78-7064-41C4-9B4B-80EA5A58E6D1}" type="datetimeFigureOut">
              <a:rPr lang="es-CR" smtClean="0"/>
              <a:t>8/9/2021</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934BF73E-0AF2-4741-9EC0-411B4EAB1ADB}" type="slidenum">
              <a:rPr lang="es-CR" smtClean="0"/>
              <a:t>‹Nº›</a:t>
            </a:fld>
            <a:endParaRPr lang="es-CR"/>
          </a:p>
        </p:txBody>
      </p:sp>
    </p:spTree>
    <p:extLst>
      <p:ext uri="{BB962C8B-B14F-4D97-AF65-F5344CB8AC3E}">
        <p14:creationId xmlns:p14="http://schemas.microsoft.com/office/powerpoint/2010/main" val="1277298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FF4F78-7064-41C4-9B4B-80EA5A58E6D1}" type="datetimeFigureOut">
              <a:rPr lang="es-CR" smtClean="0"/>
              <a:t>8/9/2021</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934BF73E-0AF2-4741-9EC0-411B4EAB1ADB}" type="slidenum">
              <a:rPr lang="es-CR" smtClean="0"/>
              <a:t>‹Nº›</a:t>
            </a:fld>
            <a:endParaRPr lang="es-CR"/>
          </a:p>
        </p:txBody>
      </p:sp>
    </p:spTree>
    <p:extLst>
      <p:ext uri="{BB962C8B-B14F-4D97-AF65-F5344CB8AC3E}">
        <p14:creationId xmlns:p14="http://schemas.microsoft.com/office/powerpoint/2010/main" val="1395928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FF4F78-7064-41C4-9B4B-80EA5A58E6D1}" type="datetimeFigureOut">
              <a:rPr lang="es-CR" smtClean="0"/>
              <a:t>8/9/2021</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934BF73E-0AF2-4741-9EC0-411B4EAB1ADB}" type="slidenum">
              <a:rPr lang="es-CR" smtClean="0"/>
              <a:t>‹Nº›</a:t>
            </a:fld>
            <a:endParaRPr lang="es-CR"/>
          </a:p>
        </p:txBody>
      </p:sp>
    </p:spTree>
    <p:extLst>
      <p:ext uri="{BB962C8B-B14F-4D97-AF65-F5344CB8AC3E}">
        <p14:creationId xmlns:p14="http://schemas.microsoft.com/office/powerpoint/2010/main" val="123381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8FF4F78-7064-41C4-9B4B-80EA5A58E6D1}" type="datetimeFigureOut">
              <a:rPr lang="es-CR" smtClean="0"/>
              <a:t>8/9/2021</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934BF73E-0AF2-4741-9EC0-411B4EAB1ADB}" type="slidenum">
              <a:rPr lang="es-CR" smtClean="0"/>
              <a:t>‹Nº›</a:t>
            </a:fld>
            <a:endParaRPr lang="es-CR"/>
          </a:p>
        </p:txBody>
      </p:sp>
    </p:spTree>
    <p:extLst>
      <p:ext uri="{BB962C8B-B14F-4D97-AF65-F5344CB8AC3E}">
        <p14:creationId xmlns:p14="http://schemas.microsoft.com/office/powerpoint/2010/main" val="1333305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FF4F78-7064-41C4-9B4B-80EA5A58E6D1}" type="datetimeFigureOut">
              <a:rPr lang="es-CR" smtClean="0"/>
              <a:t>8/9/2021</a:t>
            </a:fld>
            <a:endParaRPr lang="es-CR"/>
          </a:p>
        </p:txBody>
      </p:sp>
      <p:sp>
        <p:nvSpPr>
          <p:cNvPr id="8" name="Footer Placeholder 7"/>
          <p:cNvSpPr>
            <a:spLocks noGrp="1"/>
          </p:cNvSpPr>
          <p:nvPr>
            <p:ph type="ftr" sz="quarter" idx="11"/>
          </p:nvPr>
        </p:nvSpPr>
        <p:spPr/>
        <p:txBody>
          <a:bodyPr/>
          <a:lstStyle/>
          <a:p>
            <a:endParaRPr lang="es-CR"/>
          </a:p>
        </p:txBody>
      </p:sp>
      <p:sp>
        <p:nvSpPr>
          <p:cNvPr id="9" name="Slide Number Placeholder 8"/>
          <p:cNvSpPr>
            <a:spLocks noGrp="1"/>
          </p:cNvSpPr>
          <p:nvPr>
            <p:ph type="sldNum" sz="quarter" idx="12"/>
          </p:nvPr>
        </p:nvSpPr>
        <p:spPr/>
        <p:txBody>
          <a:bodyPr/>
          <a:lstStyle/>
          <a:p>
            <a:fld id="{934BF73E-0AF2-4741-9EC0-411B4EAB1ADB}" type="slidenum">
              <a:rPr lang="es-CR" smtClean="0"/>
              <a:t>‹Nº›</a:t>
            </a:fld>
            <a:endParaRPr lang="es-CR"/>
          </a:p>
        </p:txBody>
      </p:sp>
    </p:spTree>
    <p:extLst>
      <p:ext uri="{BB962C8B-B14F-4D97-AF65-F5344CB8AC3E}">
        <p14:creationId xmlns:p14="http://schemas.microsoft.com/office/powerpoint/2010/main" val="2489803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8FF4F78-7064-41C4-9B4B-80EA5A58E6D1}" type="datetimeFigureOut">
              <a:rPr lang="es-CR" smtClean="0"/>
              <a:t>8/9/2021</a:t>
            </a:fld>
            <a:endParaRPr lang="es-CR"/>
          </a:p>
        </p:txBody>
      </p:sp>
      <p:sp>
        <p:nvSpPr>
          <p:cNvPr id="4" name="Footer Placeholder 3"/>
          <p:cNvSpPr>
            <a:spLocks noGrp="1"/>
          </p:cNvSpPr>
          <p:nvPr>
            <p:ph type="ftr" sz="quarter" idx="11"/>
          </p:nvPr>
        </p:nvSpPr>
        <p:spPr/>
        <p:txBody>
          <a:bodyPr/>
          <a:lstStyle/>
          <a:p>
            <a:endParaRPr lang="es-CR"/>
          </a:p>
        </p:txBody>
      </p:sp>
      <p:sp>
        <p:nvSpPr>
          <p:cNvPr id="5" name="Slide Number Placeholder 4"/>
          <p:cNvSpPr>
            <a:spLocks noGrp="1"/>
          </p:cNvSpPr>
          <p:nvPr>
            <p:ph type="sldNum" sz="quarter" idx="12"/>
          </p:nvPr>
        </p:nvSpPr>
        <p:spPr/>
        <p:txBody>
          <a:bodyPr/>
          <a:lstStyle/>
          <a:p>
            <a:fld id="{934BF73E-0AF2-4741-9EC0-411B4EAB1ADB}" type="slidenum">
              <a:rPr lang="es-CR" smtClean="0"/>
              <a:t>‹Nº›</a:t>
            </a:fld>
            <a:endParaRPr lang="es-CR"/>
          </a:p>
        </p:txBody>
      </p:sp>
    </p:spTree>
    <p:extLst>
      <p:ext uri="{BB962C8B-B14F-4D97-AF65-F5344CB8AC3E}">
        <p14:creationId xmlns:p14="http://schemas.microsoft.com/office/powerpoint/2010/main" val="1334845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FF4F78-7064-41C4-9B4B-80EA5A58E6D1}" type="datetimeFigureOut">
              <a:rPr lang="es-CR" smtClean="0"/>
              <a:t>8/9/2021</a:t>
            </a:fld>
            <a:endParaRPr lang="es-CR"/>
          </a:p>
        </p:txBody>
      </p:sp>
      <p:sp>
        <p:nvSpPr>
          <p:cNvPr id="3" name="Footer Placeholder 2"/>
          <p:cNvSpPr>
            <a:spLocks noGrp="1"/>
          </p:cNvSpPr>
          <p:nvPr>
            <p:ph type="ftr" sz="quarter" idx="11"/>
          </p:nvPr>
        </p:nvSpPr>
        <p:spPr/>
        <p:txBody>
          <a:bodyPr/>
          <a:lstStyle/>
          <a:p>
            <a:endParaRPr lang="es-CR"/>
          </a:p>
        </p:txBody>
      </p:sp>
      <p:sp>
        <p:nvSpPr>
          <p:cNvPr id="4" name="Slide Number Placeholder 3"/>
          <p:cNvSpPr>
            <a:spLocks noGrp="1"/>
          </p:cNvSpPr>
          <p:nvPr>
            <p:ph type="sldNum" sz="quarter" idx="12"/>
          </p:nvPr>
        </p:nvSpPr>
        <p:spPr/>
        <p:txBody>
          <a:bodyPr/>
          <a:lstStyle/>
          <a:p>
            <a:fld id="{934BF73E-0AF2-4741-9EC0-411B4EAB1ADB}" type="slidenum">
              <a:rPr lang="es-CR" smtClean="0"/>
              <a:t>‹Nº›</a:t>
            </a:fld>
            <a:endParaRPr lang="es-CR"/>
          </a:p>
        </p:txBody>
      </p:sp>
    </p:spTree>
    <p:extLst>
      <p:ext uri="{BB962C8B-B14F-4D97-AF65-F5344CB8AC3E}">
        <p14:creationId xmlns:p14="http://schemas.microsoft.com/office/powerpoint/2010/main" val="1065838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8FF4F78-7064-41C4-9B4B-80EA5A58E6D1}" type="datetimeFigureOut">
              <a:rPr lang="es-CR" smtClean="0"/>
              <a:t>8/9/2021</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934BF73E-0AF2-4741-9EC0-411B4EAB1ADB}" type="slidenum">
              <a:rPr lang="es-CR" smtClean="0"/>
              <a:t>‹Nº›</a:t>
            </a:fld>
            <a:endParaRPr lang="es-CR"/>
          </a:p>
        </p:txBody>
      </p:sp>
    </p:spTree>
    <p:extLst>
      <p:ext uri="{BB962C8B-B14F-4D97-AF65-F5344CB8AC3E}">
        <p14:creationId xmlns:p14="http://schemas.microsoft.com/office/powerpoint/2010/main" val="1758110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8FF4F78-7064-41C4-9B4B-80EA5A58E6D1}" type="datetimeFigureOut">
              <a:rPr lang="es-CR" smtClean="0"/>
              <a:t>8/9/2021</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934BF73E-0AF2-4741-9EC0-411B4EAB1ADB}" type="slidenum">
              <a:rPr lang="es-CR" smtClean="0"/>
              <a:t>‹Nº›</a:t>
            </a:fld>
            <a:endParaRPr lang="es-CR"/>
          </a:p>
        </p:txBody>
      </p:sp>
    </p:spTree>
    <p:extLst>
      <p:ext uri="{BB962C8B-B14F-4D97-AF65-F5344CB8AC3E}">
        <p14:creationId xmlns:p14="http://schemas.microsoft.com/office/powerpoint/2010/main" val="2427564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FF4F78-7064-41C4-9B4B-80EA5A58E6D1}" type="datetimeFigureOut">
              <a:rPr lang="es-CR" smtClean="0"/>
              <a:t>8/9/2021</a:t>
            </a:fld>
            <a:endParaRPr lang="es-C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4BF73E-0AF2-4741-9EC0-411B4EAB1ADB}" type="slidenum">
              <a:rPr lang="es-CR" smtClean="0"/>
              <a:t>‹Nº›</a:t>
            </a:fld>
            <a:endParaRPr lang="es-CR"/>
          </a:p>
        </p:txBody>
      </p:sp>
    </p:spTree>
    <p:extLst>
      <p:ext uri="{BB962C8B-B14F-4D97-AF65-F5344CB8AC3E}">
        <p14:creationId xmlns:p14="http://schemas.microsoft.com/office/powerpoint/2010/main" val="37102221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42909" y="504500"/>
            <a:ext cx="7772400" cy="1470025"/>
          </a:xfrm>
          <a:ln>
            <a:solidFill>
              <a:schemeClr val="bg1">
                <a:lumMod val="85000"/>
              </a:schemeClr>
            </a:solidFill>
          </a:ln>
        </p:spPr>
        <p:style>
          <a:lnRef idx="1">
            <a:schemeClr val="accent3"/>
          </a:lnRef>
          <a:fillRef idx="2">
            <a:schemeClr val="accent3"/>
          </a:fillRef>
          <a:effectRef idx="1">
            <a:schemeClr val="accent3"/>
          </a:effectRef>
          <a:fontRef idx="minor">
            <a:schemeClr val="dk1"/>
          </a:fontRef>
        </p:style>
        <p:txBody>
          <a:bodyPr rtlCol="0" anchor="ctr">
            <a:noAutofit/>
          </a:bodyPr>
          <a:lstStyle/>
          <a:p>
            <a:pPr eaLnBrk="1" fontAlgn="auto" hangingPunct="1">
              <a:spcAft>
                <a:spcPts val="0"/>
              </a:spcAft>
              <a:defRPr/>
            </a:pPr>
            <a:r>
              <a:rPr lang="es-CR" sz="2000" b="1" dirty="0"/>
              <a:t>Instituto Centroamericano de Administración Pública (ICAP)</a:t>
            </a:r>
            <a:br>
              <a:rPr lang="es-CR" sz="2000" dirty="0"/>
            </a:br>
            <a:r>
              <a:rPr lang="es-CR" sz="2000" b="1" dirty="0"/>
              <a:t>Doctorado en Gestión Pública y Ciencias Empresariales </a:t>
            </a:r>
            <a:br>
              <a:rPr lang="es-CR" sz="2000" dirty="0"/>
            </a:br>
            <a:r>
              <a:rPr lang="es-CR" sz="2000" dirty="0"/>
              <a:t>Promoción VII Costa Rica</a:t>
            </a:r>
            <a:endParaRPr lang="es-CR" sz="2000" b="1" dirty="0"/>
          </a:p>
        </p:txBody>
      </p:sp>
      <p:sp>
        <p:nvSpPr>
          <p:cNvPr id="3" name="2 Subtítulo"/>
          <p:cNvSpPr>
            <a:spLocks noGrp="1"/>
          </p:cNvSpPr>
          <p:nvPr>
            <p:ph type="subTitle" idx="1"/>
          </p:nvPr>
        </p:nvSpPr>
        <p:spPr>
          <a:xfrm>
            <a:off x="1382056" y="2106432"/>
            <a:ext cx="6379887" cy="571501"/>
          </a:xfrm>
        </p:spPr>
        <p:txBody>
          <a:bodyPr rtlCol="0">
            <a:normAutofit/>
          </a:bodyPr>
          <a:lstStyle/>
          <a:p>
            <a:pPr eaLnBrk="1" fontAlgn="auto" hangingPunct="1">
              <a:spcAft>
                <a:spcPts val="0"/>
              </a:spcAft>
              <a:defRPr/>
            </a:pPr>
            <a:r>
              <a:rPr lang="es-CR" b="1" dirty="0"/>
              <a:t>Curso Comercio Internacional y Logística</a:t>
            </a:r>
          </a:p>
        </p:txBody>
      </p:sp>
      <p:sp>
        <p:nvSpPr>
          <p:cNvPr id="1026" name="Rectangle 2"/>
          <p:cNvSpPr>
            <a:spLocks noChangeArrowheads="1"/>
          </p:cNvSpPr>
          <p:nvPr/>
        </p:nvSpPr>
        <p:spPr bwMode="auto">
          <a:xfrm>
            <a:off x="642909" y="3029402"/>
            <a:ext cx="7772400" cy="1384995"/>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a:defRPr/>
            </a:pPr>
            <a:r>
              <a:rPr lang="es-C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Calibri" pitchFamily="34" charset="0"/>
                <a:cs typeface="Times New Roman" pitchFamily="18" charset="0"/>
              </a:rPr>
              <a:t>Sesión 3: Bases analíticas del comercio internacional</a:t>
            </a:r>
          </a:p>
          <a:p>
            <a:pPr algn="ctr">
              <a:defRPr/>
            </a:pPr>
            <a:r>
              <a:rPr lang="es-C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Calibri" pitchFamily="34" charset="0"/>
                <a:cs typeface="Times New Roman" pitchFamily="18" charset="0"/>
              </a:rPr>
              <a:t>Notas: El libre comercio y sus críticas</a:t>
            </a:r>
          </a:p>
        </p:txBody>
      </p:sp>
      <p:sp>
        <p:nvSpPr>
          <p:cNvPr id="8" name="7 Rectángulo"/>
          <p:cNvSpPr/>
          <p:nvPr/>
        </p:nvSpPr>
        <p:spPr>
          <a:xfrm>
            <a:off x="4144706" y="5025472"/>
            <a:ext cx="4068003" cy="830997"/>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fontAlgn="auto">
              <a:spcBef>
                <a:spcPts val="0"/>
              </a:spcBef>
              <a:spcAft>
                <a:spcPts val="0"/>
              </a:spcAft>
              <a:defRPr/>
            </a:pPr>
            <a:r>
              <a:rPr lang="en-US" sz="1600" b="1" dirty="0">
                <a:solidFill>
                  <a:prstClr val="black"/>
                </a:solidFill>
              </a:rPr>
              <a:t>Dunn, B.  2015 Free Trade Theory and its Critics, Cap. 3 de Neither free nor Protection. Edward Elgar Publishing.</a:t>
            </a:r>
            <a:endParaRPr lang="es-CR" sz="1600" b="1" dirty="0">
              <a:solidFill>
                <a:prstClr val="black"/>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B02520-0BC6-4041-BEAF-3776C481D295}"/>
              </a:ext>
            </a:extLst>
          </p:cNvPr>
          <p:cNvSpPr>
            <a:spLocks noGrp="1"/>
          </p:cNvSpPr>
          <p:nvPr>
            <p:ph type="title"/>
          </p:nvPr>
        </p:nvSpPr>
        <p:spPr>
          <a:xfrm>
            <a:off x="542260" y="365126"/>
            <a:ext cx="7973090" cy="942679"/>
          </a:xfrm>
        </p:spPr>
        <p:txBody>
          <a:bodyPr>
            <a:normAutofit/>
          </a:bodyPr>
          <a:lstStyle/>
          <a:p>
            <a:r>
              <a:rPr lang="es-ES" sz="24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ESPACIO, DISTANCIA Y ECONOMÍA POLÍTICA NACIONAL</a:t>
            </a:r>
            <a:endParaRPr lang="es-CR" sz="5400" dirty="0"/>
          </a:p>
        </p:txBody>
      </p:sp>
      <p:sp>
        <p:nvSpPr>
          <p:cNvPr id="3" name="Marcador de contenido 2">
            <a:extLst>
              <a:ext uri="{FF2B5EF4-FFF2-40B4-BE49-F238E27FC236}">
                <a16:creationId xmlns:a16="http://schemas.microsoft.com/office/drawing/2014/main" id="{022F6737-2115-4570-8854-4552C714A981}"/>
              </a:ext>
            </a:extLst>
          </p:cNvPr>
          <p:cNvSpPr>
            <a:spLocks noGrp="1"/>
          </p:cNvSpPr>
          <p:nvPr>
            <p:ph idx="1"/>
          </p:nvPr>
        </p:nvSpPr>
        <p:spPr>
          <a:xfrm>
            <a:off x="628650" y="1307805"/>
            <a:ext cx="7886700" cy="4869158"/>
          </a:xfrm>
        </p:spPr>
        <p:txBody>
          <a:bodyPr/>
          <a:lstStyle/>
          <a:p>
            <a:pPr marL="0" indent="0">
              <a:buNone/>
            </a:pPr>
            <a:r>
              <a:rPr lang="es-ES" dirty="0"/>
              <a:t>Teoría a – espacial</a:t>
            </a:r>
          </a:p>
          <a:p>
            <a:pPr marL="457200" lvl="1" indent="0">
              <a:buNone/>
            </a:pPr>
            <a:r>
              <a:rPr lang="es-ES" sz="1400" dirty="0">
                <a:effectLst/>
                <a:latin typeface="Calibri" panose="020F0502020204030204" pitchFamily="34" charset="0"/>
                <a:ea typeface="Calibri" panose="020F0502020204030204" pitchFamily="34" charset="0"/>
                <a:cs typeface="Times New Roman" panose="02020603050405020304" pitchFamily="18" charset="0"/>
              </a:rPr>
              <a:t>Los costes de transporte se ignoran o se tratan como una barrera al comercio dada exógenamente; el espacio es newtoniano más que una construcción social».</a:t>
            </a:r>
          </a:p>
          <a:p>
            <a:pPr marL="0" indent="0">
              <a:buNone/>
            </a:pPr>
            <a:r>
              <a:rPr lang="es-ES" sz="1800" dirty="0">
                <a:effectLst/>
                <a:latin typeface="Calibri" panose="020F0502020204030204" pitchFamily="34" charset="0"/>
                <a:ea typeface="Calibri" panose="020F0502020204030204" pitchFamily="34" charset="0"/>
                <a:cs typeface="Times New Roman" panose="02020603050405020304" pitchFamily="18" charset="0"/>
              </a:rPr>
              <a:t>¿Comercio v</a:t>
            </a:r>
            <a:r>
              <a:rPr lang="es-ES" sz="1800" dirty="0">
                <a:latin typeface="Calibri" panose="020F0502020204030204" pitchFamily="34" charset="0"/>
                <a:ea typeface="Calibri" panose="020F0502020204030204" pitchFamily="34" charset="0"/>
                <a:cs typeface="Times New Roman" panose="02020603050405020304" pitchFamily="18" charset="0"/>
              </a:rPr>
              <a:t>oluntario entre naciones?</a:t>
            </a:r>
          </a:p>
          <a:p>
            <a:pPr marL="457200" lvl="1" indent="0">
              <a:buNone/>
            </a:pPr>
            <a:r>
              <a:rPr lang="es-ES" sz="1800" dirty="0">
                <a:effectLst/>
                <a:latin typeface="Calibri" panose="020F0502020204030204" pitchFamily="34" charset="0"/>
                <a:ea typeface="Calibri" panose="020F0502020204030204" pitchFamily="34" charset="0"/>
                <a:cs typeface="Times New Roman" panose="02020603050405020304" pitchFamily="18" charset="0"/>
              </a:rPr>
              <a:t>Coerción directa o indirecta: La reestructuración de los países endeudados</a:t>
            </a:r>
          </a:p>
          <a:p>
            <a:pPr marL="457200" lvl="1" indent="0">
              <a:buNone/>
            </a:pPr>
            <a:r>
              <a:rPr lang="es-ES" sz="1800" dirty="0">
                <a:effectLst/>
                <a:latin typeface="Calibri" panose="020F0502020204030204" pitchFamily="34" charset="0"/>
                <a:ea typeface="Calibri" panose="020F0502020204030204" pitchFamily="34" charset="0"/>
                <a:cs typeface="Times New Roman" panose="02020603050405020304" pitchFamily="18" charset="0"/>
              </a:rPr>
              <a:t>A exportar más de lo que importan</a:t>
            </a:r>
            <a:r>
              <a:rPr lang="es-ES" sz="1800">
                <a:effectLst/>
                <a:latin typeface="Calibri" panose="020F0502020204030204" pitchFamily="34" charset="0"/>
                <a:ea typeface="Calibri" panose="020F0502020204030204" pitchFamily="34" charset="0"/>
                <a:cs typeface="Times New Roman" panose="02020603050405020304" pitchFamily="18" charset="0"/>
              </a:rPr>
              <a:t>, que desafía </a:t>
            </a:r>
            <a:r>
              <a:rPr lang="es-ES" sz="1800" dirty="0">
                <a:effectLst/>
                <a:latin typeface="Calibri" panose="020F0502020204030204" pitchFamily="34" charset="0"/>
                <a:ea typeface="Calibri" panose="020F0502020204030204" pitchFamily="34" charset="0"/>
                <a:cs typeface="Times New Roman" panose="02020603050405020304" pitchFamily="18" charset="0"/>
              </a:rPr>
              <a:t>las ideas del comercio como un intercambio voluntario, similar </a:t>
            </a:r>
            <a:r>
              <a:rPr lang="es-ES" sz="1800">
                <a:effectLst/>
                <a:latin typeface="Calibri" panose="020F0502020204030204" pitchFamily="34" charset="0"/>
                <a:ea typeface="Calibri" panose="020F0502020204030204" pitchFamily="34" charset="0"/>
                <a:cs typeface="Times New Roman" panose="02020603050405020304" pitchFamily="18" charset="0"/>
              </a:rPr>
              <a:t>al trueque.</a:t>
            </a:r>
            <a:endParaRPr lang="es-CR" dirty="0"/>
          </a:p>
        </p:txBody>
      </p:sp>
    </p:spTree>
    <p:extLst>
      <p:ext uri="{BB962C8B-B14F-4D97-AF65-F5344CB8AC3E}">
        <p14:creationId xmlns:p14="http://schemas.microsoft.com/office/powerpoint/2010/main" val="2897977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180A3-4E50-4994-BD87-3C204410C610}"/>
              </a:ext>
            </a:extLst>
          </p:cNvPr>
          <p:cNvSpPr>
            <a:spLocks noGrp="1"/>
          </p:cNvSpPr>
          <p:nvPr>
            <p:ph type="title"/>
          </p:nvPr>
        </p:nvSpPr>
        <p:spPr/>
        <p:txBody>
          <a:bodyPr/>
          <a:lstStyle/>
          <a:p>
            <a:r>
              <a:rPr lang="es-CR" dirty="0"/>
              <a:t>Introducción</a:t>
            </a:r>
          </a:p>
        </p:txBody>
      </p:sp>
      <p:graphicFrame>
        <p:nvGraphicFramePr>
          <p:cNvPr id="5" name="Content Placeholder 4">
            <a:extLst>
              <a:ext uri="{FF2B5EF4-FFF2-40B4-BE49-F238E27FC236}">
                <a16:creationId xmlns:a16="http://schemas.microsoft.com/office/drawing/2014/main" id="{88EE925C-5B45-4972-B6AD-7E421ACF53F3}"/>
              </a:ext>
            </a:extLst>
          </p:cNvPr>
          <p:cNvGraphicFramePr>
            <a:graphicFrameLocks noGrp="1"/>
          </p:cNvGraphicFramePr>
          <p:nvPr>
            <p:ph idx="1"/>
            <p:extLst>
              <p:ext uri="{D42A27DB-BD31-4B8C-83A1-F6EECF244321}">
                <p14:modId xmlns:p14="http://schemas.microsoft.com/office/powerpoint/2010/main" val="910697666"/>
              </p:ext>
            </p:extLst>
          </p:nvPr>
        </p:nvGraphicFramePr>
        <p:xfrm>
          <a:off x="628650" y="1470991"/>
          <a:ext cx="7886700" cy="47059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05989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F273F-8CC8-4304-B08D-A01D53DA74C9}"/>
              </a:ext>
            </a:extLst>
          </p:cNvPr>
          <p:cNvSpPr>
            <a:spLocks noGrp="1"/>
          </p:cNvSpPr>
          <p:nvPr>
            <p:ph type="title"/>
          </p:nvPr>
        </p:nvSpPr>
        <p:spPr>
          <a:xfrm>
            <a:off x="672950" y="365127"/>
            <a:ext cx="7842400" cy="788076"/>
          </a:xfrm>
        </p:spPr>
        <p:txBody>
          <a:bodyPr/>
          <a:lstStyle/>
          <a:p>
            <a:r>
              <a:rPr lang="es-ES" dirty="0"/>
              <a:t>La discusión: síntesis</a:t>
            </a:r>
            <a:endParaRPr lang="es-CR" dirty="0"/>
          </a:p>
        </p:txBody>
      </p:sp>
      <p:grpSp>
        <p:nvGrpSpPr>
          <p:cNvPr id="5" name="Group 4">
            <a:extLst>
              <a:ext uri="{FF2B5EF4-FFF2-40B4-BE49-F238E27FC236}">
                <a16:creationId xmlns:a16="http://schemas.microsoft.com/office/drawing/2014/main" id="{51C372D1-3481-41CE-A085-62E1C7320956}"/>
              </a:ext>
            </a:extLst>
          </p:cNvPr>
          <p:cNvGrpSpPr/>
          <p:nvPr/>
        </p:nvGrpSpPr>
        <p:grpSpPr>
          <a:xfrm>
            <a:off x="284921" y="1155267"/>
            <a:ext cx="8574157" cy="4943059"/>
            <a:chOff x="491799" y="1877366"/>
            <a:chExt cx="8160402" cy="4011040"/>
          </a:xfrm>
        </p:grpSpPr>
        <p:sp>
          <p:nvSpPr>
            <p:cNvPr id="6" name="Freeform: Shape 5">
              <a:extLst>
                <a:ext uri="{FF2B5EF4-FFF2-40B4-BE49-F238E27FC236}">
                  <a16:creationId xmlns:a16="http://schemas.microsoft.com/office/drawing/2014/main" id="{ED8136B9-6970-4658-88D9-C34C537872FB}"/>
                </a:ext>
              </a:extLst>
            </p:cNvPr>
            <p:cNvSpPr/>
            <p:nvPr/>
          </p:nvSpPr>
          <p:spPr>
            <a:xfrm>
              <a:off x="491799" y="1877366"/>
              <a:ext cx="1857745" cy="844429"/>
            </a:xfrm>
            <a:custGeom>
              <a:avLst/>
              <a:gdLst>
                <a:gd name="connsiteX0" fmla="*/ 0 w 1688859"/>
                <a:gd name="connsiteY0" fmla="*/ 84443 h 844429"/>
                <a:gd name="connsiteX1" fmla="*/ 84443 w 1688859"/>
                <a:gd name="connsiteY1" fmla="*/ 0 h 844429"/>
                <a:gd name="connsiteX2" fmla="*/ 1604416 w 1688859"/>
                <a:gd name="connsiteY2" fmla="*/ 0 h 844429"/>
                <a:gd name="connsiteX3" fmla="*/ 1688859 w 1688859"/>
                <a:gd name="connsiteY3" fmla="*/ 84443 h 844429"/>
                <a:gd name="connsiteX4" fmla="*/ 1688859 w 1688859"/>
                <a:gd name="connsiteY4" fmla="*/ 759986 h 844429"/>
                <a:gd name="connsiteX5" fmla="*/ 1604416 w 1688859"/>
                <a:gd name="connsiteY5" fmla="*/ 844429 h 844429"/>
                <a:gd name="connsiteX6" fmla="*/ 84443 w 1688859"/>
                <a:gd name="connsiteY6" fmla="*/ 844429 h 844429"/>
                <a:gd name="connsiteX7" fmla="*/ 0 w 1688859"/>
                <a:gd name="connsiteY7" fmla="*/ 759986 h 844429"/>
                <a:gd name="connsiteX8" fmla="*/ 0 w 1688859"/>
                <a:gd name="connsiteY8" fmla="*/ 84443 h 844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88859" h="844429">
                  <a:moveTo>
                    <a:pt x="0" y="84443"/>
                  </a:moveTo>
                  <a:cubicBezTo>
                    <a:pt x="0" y="37806"/>
                    <a:pt x="37806" y="0"/>
                    <a:pt x="84443" y="0"/>
                  </a:cubicBezTo>
                  <a:lnTo>
                    <a:pt x="1604416" y="0"/>
                  </a:lnTo>
                  <a:cubicBezTo>
                    <a:pt x="1651053" y="0"/>
                    <a:pt x="1688859" y="37806"/>
                    <a:pt x="1688859" y="84443"/>
                  </a:cubicBezTo>
                  <a:lnTo>
                    <a:pt x="1688859" y="759986"/>
                  </a:lnTo>
                  <a:cubicBezTo>
                    <a:pt x="1688859" y="806623"/>
                    <a:pt x="1651053" y="844429"/>
                    <a:pt x="1604416" y="844429"/>
                  </a:cubicBezTo>
                  <a:lnTo>
                    <a:pt x="84443" y="844429"/>
                  </a:lnTo>
                  <a:cubicBezTo>
                    <a:pt x="37806" y="844429"/>
                    <a:pt x="0" y="806623"/>
                    <a:pt x="0" y="759986"/>
                  </a:cubicBezTo>
                  <a:lnTo>
                    <a:pt x="0" y="8444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5687" tIns="38702" rIns="45687" bIns="38702" numCol="1" spcCol="1270" anchor="ctr" anchorCtr="0">
              <a:noAutofit/>
            </a:bodyPr>
            <a:lstStyle/>
            <a:p>
              <a:pPr marL="0" lvl="0" indent="0" algn="ctr" defTabSz="466725">
                <a:lnSpc>
                  <a:spcPct val="90000"/>
                </a:lnSpc>
                <a:spcBef>
                  <a:spcPct val="0"/>
                </a:spcBef>
                <a:spcAft>
                  <a:spcPct val="35000"/>
                </a:spcAft>
                <a:buNone/>
              </a:pPr>
              <a:r>
                <a:rPr lang="es-ES" sz="1200" kern="1200" dirty="0"/>
                <a:t>Smith por lo general se le considera el padre de la economía moderna</a:t>
              </a:r>
              <a:r>
                <a:rPr lang="es-ES" sz="1050" kern="1200" dirty="0"/>
                <a:t>.  </a:t>
              </a:r>
              <a:endParaRPr lang="es-CR" sz="1050" kern="1200" dirty="0"/>
            </a:p>
          </p:txBody>
        </p:sp>
        <p:sp>
          <p:nvSpPr>
            <p:cNvPr id="7" name="Freeform: Shape 6">
              <a:extLst>
                <a:ext uri="{FF2B5EF4-FFF2-40B4-BE49-F238E27FC236}">
                  <a16:creationId xmlns:a16="http://schemas.microsoft.com/office/drawing/2014/main" id="{A16D15BB-B9CB-41DD-B528-EAB096A41272}"/>
                </a:ext>
              </a:extLst>
            </p:cNvPr>
            <p:cNvSpPr/>
            <p:nvPr/>
          </p:nvSpPr>
          <p:spPr>
            <a:xfrm>
              <a:off x="618463" y="2869561"/>
              <a:ext cx="222871" cy="890013"/>
            </a:xfrm>
            <a:custGeom>
              <a:avLst/>
              <a:gdLst/>
              <a:ahLst/>
              <a:cxnLst/>
              <a:rect l="0" t="0" r="0" b="0"/>
              <a:pathLst>
                <a:path>
                  <a:moveTo>
                    <a:pt x="0" y="0"/>
                  </a:moveTo>
                  <a:lnTo>
                    <a:pt x="0" y="633322"/>
                  </a:lnTo>
                  <a:lnTo>
                    <a:pt x="168885" y="633322"/>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8" name="Freeform: Shape 7">
              <a:extLst>
                <a:ext uri="{FF2B5EF4-FFF2-40B4-BE49-F238E27FC236}">
                  <a16:creationId xmlns:a16="http://schemas.microsoft.com/office/drawing/2014/main" id="{1B36379E-2E4C-495B-97B8-791123EC1FB5}"/>
                </a:ext>
              </a:extLst>
            </p:cNvPr>
            <p:cNvSpPr/>
            <p:nvPr/>
          </p:nvSpPr>
          <p:spPr>
            <a:xfrm>
              <a:off x="829571" y="2932903"/>
              <a:ext cx="1519972" cy="1266643"/>
            </a:xfrm>
            <a:custGeom>
              <a:avLst/>
              <a:gdLst>
                <a:gd name="connsiteX0" fmla="*/ 0 w 1351087"/>
                <a:gd name="connsiteY0" fmla="*/ 84443 h 844429"/>
                <a:gd name="connsiteX1" fmla="*/ 84443 w 1351087"/>
                <a:gd name="connsiteY1" fmla="*/ 0 h 844429"/>
                <a:gd name="connsiteX2" fmla="*/ 1266644 w 1351087"/>
                <a:gd name="connsiteY2" fmla="*/ 0 h 844429"/>
                <a:gd name="connsiteX3" fmla="*/ 1351087 w 1351087"/>
                <a:gd name="connsiteY3" fmla="*/ 84443 h 844429"/>
                <a:gd name="connsiteX4" fmla="*/ 1351087 w 1351087"/>
                <a:gd name="connsiteY4" fmla="*/ 759986 h 844429"/>
                <a:gd name="connsiteX5" fmla="*/ 1266644 w 1351087"/>
                <a:gd name="connsiteY5" fmla="*/ 844429 h 844429"/>
                <a:gd name="connsiteX6" fmla="*/ 84443 w 1351087"/>
                <a:gd name="connsiteY6" fmla="*/ 844429 h 844429"/>
                <a:gd name="connsiteX7" fmla="*/ 0 w 1351087"/>
                <a:gd name="connsiteY7" fmla="*/ 759986 h 844429"/>
                <a:gd name="connsiteX8" fmla="*/ 0 w 1351087"/>
                <a:gd name="connsiteY8" fmla="*/ 84443 h 844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51087" h="844429">
                  <a:moveTo>
                    <a:pt x="0" y="84443"/>
                  </a:moveTo>
                  <a:cubicBezTo>
                    <a:pt x="0" y="37806"/>
                    <a:pt x="37806" y="0"/>
                    <a:pt x="84443" y="0"/>
                  </a:cubicBezTo>
                  <a:lnTo>
                    <a:pt x="1266644" y="0"/>
                  </a:lnTo>
                  <a:cubicBezTo>
                    <a:pt x="1313281" y="0"/>
                    <a:pt x="1351087" y="37806"/>
                    <a:pt x="1351087" y="84443"/>
                  </a:cubicBezTo>
                  <a:lnTo>
                    <a:pt x="1351087" y="759986"/>
                  </a:lnTo>
                  <a:cubicBezTo>
                    <a:pt x="1351087" y="806623"/>
                    <a:pt x="1313281" y="844429"/>
                    <a:pt x="1266644" y="844429"/>
                  </a:cubicBezTo>
                  <a:lnTo>
                    <a:pt x="84443" y="844429"/>
                  </a:lnTo>
                  <a:cubicBezTo>
                    <a:pt x="37806" y="844429"/>
                    <a:pt x="0" y="806623"/>
                    <a:pt x="0" y="759986"/>
                  </a:cubicBezTo>
                  <a:lnTo>
                    <a:pt x="0" y="84443"/>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45687" tIns="38702" rIns="45687" bIns="38702" numCol="1" spcCol="1270" anchor="ctr" anchorCtr="0">
              <a:noAutofit/>
            </a:bodyPr>
            <a:lstStyle/>
            <a:p>
              <a:pPr marL="0" lvl="0" indent="0" algn="ctr" defTabSz="466725">
                <a:lnSpc>
                  <a:spcPct val="90000"/>
                </a:lnSpc>
                <a:spcBef>
                  <a:spcPct val="0"/>
                </a:spcBef>
                <a:spcAft>
                  <a:spcPct val="35000"/>
                </a:spcAft>
                <a:buNone/>
              </a:pPr>
              <a:r>
                <a:rPr lang="es-ES" sz="1400" kern="1200" dirty="0"/>
                <a:t>Pero Smith difícilmente justifica su apropiación por parte de los entusiastas del comercio. </a:t>
              </a:r>
              <a:endParaRPr lang="es-CR" sz="1400" kern="1200" dirty="0"/>
            </a:p>
          </p:txBody>
        </p:sp>
        <p:sp>
          <p:nvSpPr>
            <p:cNvPr id="9" name="Freeform: Shape 8">
              <a:extLst>
                <a:ext uri="{FF2B5EF4-FFF2-40B4-BE49-F238E27FC236}">
                  <a16:creationId xmlns:a16="http://schemas.microsoft.com/office/drawing/2014/main" id="{4718E14D-2EE4-45C9-8CD5-F59D609F88BD}"/>
                </a:ext>
              </a:extLst>
            </p:cNvPr>
            <p:cNvSpPr/>
            <p:nvPr/>
          </p:nvSpPr>
          <p:spPr>
            <a:xfrm>
              <a:off x="2602873" y="1877366"/>
              <a:ext cx="1688859" cy="844429"/>
            </a:xfrm>
            <a:custGeom>
              <a:avLst/>
              <a:gdLst>
                <a:gd name="connsiteX0" fmla="*/ 0 w 1688859"/>
                <a:gd name="connsiteY0" fmla="*/ 84443 h 844429"/>
                <a:gd name="connsiteX1" fmla="*/ 84443 w 1688859"/>
                <a:gd name="connsiteY1" fmla="*/ 0 h 844429"/>
                <a:gd name="connsiteX2" fmla="*/ 1604416 w 1688859"/>
                <a:gd name="connsiteY2" fmla="*/ 0 h 844429"/>
                <a:gd name="connsiteX3" fmla="*/ 1688859 w 1688859"/>
                <a:gd name="connsiteY3" fmla="*/ 84443 h 844429"/>
                <a:gd name="connsiteX4" fmla="*/ 1688859 w 1688859"/>
                <a:gd name="connsiteY4" fmla="*/ 759986 h 844429"/>
                <a:gd name="connsiteX5" fmla="*/ 1604416 w 1688859"/>
                <a:gd name="connsiteY5" fmla="*/ 844429 h 844429"/>
                <a:gd name="connsiteX6" fmla="*/ 84443 w 1688859"/>
                <a:gd name="connsiteY6" fmla="*/ 844429 h 844429"/>
                <a:gd name="connsiteX7" fmla="*/ 0 w 1688859"/>
                <a:gd name="connsiteY7" fmla="*/ 759986 h 844429"/>
                <a:gd name="connsiteX8" fmla="*/ 0 w 1688859"/>
                <a:gd name="connsiteY8" fmla="*/ 84443 h 844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88859" h="844429">
                  <a:moveTo>
                    <a:pt x="0" y="84443"/>
                  </a:moveTo>
                  <a:cubicBezTo>
                    <a:pt x="0" y="37806"/>
                    <a:pt x="37806" y="0"/>
                    <a:pt x="84443" y="0"/>
                  </a:cubicBezTo>
                  <a:lnTo>
                    <a:pt x="1604416" y="0"/>
                  </a:lnTo>
                  <a:cubicBezTo>
                    <a:pt x="1651053" y="0"/>
                    <a:pt x="1688859" y="37806"/>
                    <a:pt x="1688859" y="84443"/>
                  </a:cubicBezTo>
                  <a:lnTo>
                    <a:pt x="1688859" y="759986"/>
                  </a:lnTo>
                  <a:cubicBezTo>
                    <a:pt x="1688859" y="806623"/>
                    <a:pt x="1651053" y="844429"/>
                    <a:pt x="1604416" y="844429"/>
                  </a:cubicBezTo>
                  <a:lnTo>
                    <a:pt x="84443" y="844429"/>
                  </a:lnTo>
                  <a:cubicBezTo>
                    <a:pt x="37806" y="844429"/>
                    <a:pt x="0" y="806623"/>
                    <a:pt x="0" y="759986"/>
                  </a:cubicBezTo>
                  <a:lnTo>
                    <a:pt x="0" y="8444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5687" tIns="38702" rIns="45687" bIns="38702" numCol="1" spcCol="1270" anchor="ctr" anchorCtr="0">
              <a:noAutofit/>
            </a:bodyPr>
            <a:lstStyle/>
            <a:p>
              <a:pPr marL="0" lvl="0" indent="0" algn="ctr" defTabSz="466725">
                <a:lnSpc>
                  <a:spcPct val="90000"/>
                </a:lnSpc>
                <a:spcBef>
                  <a:spcPct val="0"/>
                </a:spcBef>
                <a:spcAft>
                  <a:spcPct val="35000"/>
                </a:spcAft>
                <a:buNone/>
              </a:pPr>
              <a:r>
                <a:rPr lang="es-ES" sz="1200" kern="1200" dirty="0"/>
                <a:t>Ricardo es más  claramente un defensor del libre comercio</a:t>
              </a:r>
              <a:endParaRPr lang="es-CR" sz="1200" kern="1200" dirty="0"/>
            </a:p>
          </p:txBody>
        </p:sp>
        <p:sp>
          <p:nvSpPr>
            <p:cNvPr id="10" name="Freeform: Shape 9">
              <a:extLst>
                <a:ext uri="{FF2B5EF4-FFF2-40B4-BE49-F238E27FC236}">
                  <a16:creationId xmlns:a16="http://schemas.microsoft.com/office/drawing/2014/main" id="{C63C5A57-E3C8-489B-81B6-5614A9006E65}"/>
                </a:ext>
              </a:extLst>
            </p:cNvPr>
            <p:cNvSpPr/>
            <p:nvPr/>
          </p:nvSpPr>
          <p:spPr>
            <a:xfrm>
              <a:off x="2759949" y="2869560"/>
              <a:ext cx="157841" cy="1055538"/>
            </a:xfrm>
            <a:custGeom>
              <a:avLst/>
              <a:gdLst/>
              <a:ahLst/>
              <a:cxnLst/>
              <a:rect l="0" t="0" r="0" b="0"/>
              <a:pathLst>
                <a:path>
                  <a:moveTo>
                    <a:pt x="0" y="0"/>
                  </a:moveTo>
                  <a:lnTo>
                    <a:pt x="0" y="633322"/>
                  </a:lnTo>
                  <a:lnTo>
                    <a:pt x="168885" y="633322"/>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1" name="Freeform: Shape 10">
              <a:extLst>
                <a:ext uri="{FF2B5EF4-FFF2-40B4-BE49-F238E27FC236}">
                  <a16:creationId xmlns:a16="http://schemas.microsoft.com/office/drawing/2014/main" id="{9172E98C-E0E5-4B33-BC65-E5C0F208A8F3}"/>
                </a:ext>
              </a:extLst>
            </p:cNvPr>
            <p:cNvSpPr/>
            <p:nvPr/>
          </p:nvSpPr>
          <p:spPr>
            <a:xfrm>
              <a:off x="2982867" y="2869560"/>
              <a:ext cx="1519972" cy="1406724"/>
            </a:xfrm>
            <a:custGeom>
              <a:avLst/>
              <a:gdLst>
                <a:gd name="connsiteX0" fmla="*/ 0 w 1351087"/>
                <a:gd name="connsiteY0" fmla="*/ 84443 h 844429"/>
                <a:gd name="connsiteX1" fmla="*/ 84443 w 1351087"/>
                <a:gd name="connsiteY1" fmla="*/ 0 h 844429"/>
                <a:gd name="connsiteX2" fmla="*/ 1266644 w 1351087"/>
                <a:gd name="connsiteY2" fmla="*/ 0 h 844429"/>
                <a:gd name="connsiteX3" fmla="*/ 1351087 w 1351087"/>
                <a:gd name="connsiteY3" fmla="*/ 84443 h 844429"/>
                <a:gd name="connsiteX4" fmla="*/ 1351087 w 1351087"/>
                <a:gd name="connsiteY4" fmla="*/ 759986 h 844429"/>
                <a:gd name="connsiteX5" fmla="*/ 1266644 w 1351087"/>
                <a:gd name="connsiteY5" fmla="*/ 844429 h 844429"/>
                <a:gd name="connsiteX6" fmla="*/ 84443 w 1351087"/>
                <a:gd name="connsiteY6" fmla="*/ 844429 h 844429"/>
                <a:gd name="connsiteX7" fmla="*/ 0 w 1351087"/>
                <a:gd name="connsiteY7" fmla="*/ 759986 h 844429"/>
                <a:gd name="connsiteX8" fmla="*/ 0 w 1351087"/>
                <a:gd name="connsiteY8" fmla="*/ 84443 h 844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51087" h="844429">
                  <a:moveTo>
                    <a:pt x="0" y="84443"/>
                  </a:moveTo>
                  <a:cubicBezTo>
                    <a:pt x="0" y="37806"/>
                    <a:pt x="37806" y="0"/>
                    <a:pt x="84443" y="0"/>
                  </a:cubicBezTo>
                  <a:lnTo>
                    <a:pt x="1266644" y="0"/>
                  </a:lnTo>
                  <a:cubicBezTo>
                    <a:pt x="1313281" y="0"/>
                    <a:pt x="1351087" y="37806"/>
                    <a:pt x="1351087" y="84443"/>
                  </a:cubicBezTo>
                  <a:lnTo>
                    <a:pt x="1351087" y="759986"/>
                  </a:lnTo>
                  <a:cubicBezTo>
                    <a:pt x="1351087" y="806623"/>
                    <a:pt x="1313281" y="844429"/>
                    <a:pt x="1266644" y="844429"/>
                  </a:cubicBezTo>
                  <a:lnTo>
                    <a:pt x="84443" y="844429"/>
                  </a:lnTo>
                  <a:cubicBezTo>
                    <a:pt x="37806" y="844429"/>
                    <a:pt x="0" y="806623"/>
                    <a:pt x="0" y="759986"/>
                  </a:cubicBezTo>
                  <a:lnTo>
                    <a:pt x="0" y="84443"/>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45687" tIns="38702" rIns="45687" bIns="38702" numCol="1" spcCol="1270" anchor="ctr" anchorCtr="0">
              <a:noAutofit/>
            </a:bodyPr>
            <a:lstStyle/>
            <a:p>
              <a:pPr algn="ctr" defTabSz="466725">
                <a:lnSpc>
                  <a:spcPct val="90000"/>
                </a:lnSpc>
                <a:spcBef>
                  <a:spcPct val="0"/>
                </a:spcBef>
                <a:spcAft>
                  <a:spcPct val="35000"/>
                </a:spcAft>
              </a:pPr>
              <a:r>
                <a:rPr lang="es-ES" sz="1400" dirty="0"/>
                <a:t>la elegancia de la teoría de la ventaja comparativa ha merecido la difusión</a:t>
              </a:r>
              <a:endParaRPr lang="es-CR" sz="1400" dirty="0"/>
            </a:p>
          </p:txBody>
        </p:sp>
        <p:sp>
          <p:nvSpPr>
            <p:cNvPr id="12" name="Freeform: Shape 11">
              <a:extLst>
                <a:ext uri="{FF2B5EF4-FFF2-40B4-BE49-F238E27FC236}">
                  <a16:creationId xmlns:a16="http://schemas.microsoft.com/office/drawing/2014/main" id="{766BC076-CEBE-487B-8EFD-01F20EAA9CED}"/>
                </a:ext>
              </a:extLst>
            </p:cNvPr>
            <p:cNvSpPr/>
            <p:nvPr/>
          </p:nvSpPr>
          <p:spPr>
            <a:xfrm>
              <a:off x="4713947" y="1877366"/>
              <a:ext cx="1688859" cy="992194"/>
            </a:xfrm>
            <a:custGeom>
              <a:avLst/>
              <a:gdLst>
                <a:gd name="connsiteX0" fmla="*/ 0 w 1688859"/>
                <a:gd name="connsiteY0" fmla="*/ 84443 h 844429"/>
                <a:gd name="connsiteX1" fmla="*/ 84443 w 1688859"/>
                <a:gd name="connsiteY1" fmla="*/ 0 h 844429"/>
                <a:gd name="connsiteX2" fmla="*/ 1604416 w 1688859"/>
                <a:gd name="connsiteY2" fmla="*/ 0 h 844429"/>
                <a:gd name="connsiteX3" fmla="*/ 1688859 w 1688859"/>
                <a:gd name="connsiteY3" fmla="*/ 84443 h 844429"/>
                <a:gd name="connsiteX4" fmla="*/ 1688859 w 1688859"/>
                <a:gd name="connsiteY4" fmla="*/ 759986 h 844429"/>
                <a:gd name="connsiteX5" fmla="*/ 1604416 w 1688859"/>
                <a:gd name="connsiteY5" fmla="*/ 844429 h 844429"/>
                <a:gd name="connsiteX6" fmla="*/ 84443 w 1688859"/>
                <a:gd name="connsiteY6" fmla="*/ 844429 h 844429"/>
                <a:gd name="connsiteX7" fmla="*/ 0 w 1688859"/>
                <a:gd name="connsiteY7" fmla="*/ 759986 h 844429"/>
                <a:gd name="connsiteX8" fmla="*/ 0 w 1688859"/>
                <a:gd name="connsiteY8" fmla="*/ 84443 h 844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88859" h="844429">
                  <a:moveTo>
                    <a:pt x="0" y="84443"/>
                  </a:moveTo>
                  <a:cubicBezTo>
                    <a:pt x="0" y="37806"/>
                    <a:pt x="37806" y="0"/>
                    <a:pt x="84443" y="0"/>
                  </a:cubicBezTo>
                  <a:lnTo>
                    <a:pt x="1604416" y="0"/>
                  </a:lnTo>
                  <a:cubicBezTo>
                    <a:pt x="1651053" y="0"/>
                    <a:pt x="1688859" y="37806"/>
                    <a:pt x="1688859" y="84443"/>
                  </a:cubicBezTo>
                  <a:lnTo>
                    <a:pt x="1688859" y="759986"/>
                  </a:lnTo>
                  <a:cubicBezTo>
                    <a:pt x="1688859" y="806623"/>
                    <a:pt x="1651053" y="844429"/>
                    <a:pt x="1604416" y="844429"/>
                  </a:cubicBezTo>
                  <a:lnTo>
                    <a:pt x="84443" y="844429"/>
                  </a:lnTo>
                  <a:cubicBezTo>
                    <a:pt x="37806" y="844429"/>
                    <a:pt x="0" y="806623"/>
                    <a:pt x="0" y="759986"/>
                  </a:cubicBezTo>
                  <a:lnTo>
                    <a:pt x="0" y="8444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5687" tIns="38702" rIns="45687" bIns="38702" numCol="1" spcCol="1270" anchor="ctr" anchorCtr="0">
              <a:noAutofit/>
            </a:bodyPr>
            <a:lstStyle/>
            <a:p>
              <a:pPr marL="0" lvl="0" indent="0" algn="ctr" defTabSz="466725">
                <a:lnSpc>
                  <a:spcPct val="90000"/>
                </a:lnSpc>
                <a:spcBef>
                  <a:spcPct val="0"/>
                </a:spcBef>
                <a:spcAft>
                  <a:spcPct val="35000"/>
                </a:spcAft>
                <a:buNone/>
              </a:pPr>
              <a:r>
                <a:rPr lang="es-ES" sz="1200" kern="1200" dirty="0"/>
                <a:t>La teoría ignora las imperfecciones del mercado, el tiempo, el espacio  y el papel del dinero y el crédito. </a:t>
              </a:r>
              <a:endParaRPr lang="es-CR" sz="1200" kern="1200" dirty="0"/>
            </a:p>
          </p:txBody>
        </p:sp>
        <p:sp>
          <p:nvSpPr>
            <p:cNvPr id="13" name="Freeform: Shape 12">
              <a:extLst>
                <a:ext uri="{FF2B5EF4-FFF2-40B4-BE49-F238E27FC236}">
                  <a16:creationId xmlns:a16="http://schemas.microsoft.com/office/drawing/2014/main" id="{85DB0557-D3BF-4609-BC2C-785AB03C2B05}"/>
                </a:ext>
              </a:extLst>
            </p:cNvPr>
            <p:cNvSpPr/>
            <p:nvPr/>
          </p:nvSpPr>
          <p:spPr>
            <a:xfrm>
              <a:off x="4882833" y="2721795"/>
              <a:ext cx="168885" cy="633322"/>
            </a:xfrm>
            <a:custGeom>
              <a:avLst/>
              <a:gdLst/>
              <a:ahLst/>
              <a:cxnLst/>
              <a:rect l="0" t="0" r="0" b="0"/>
              <a:pathLst>
                <a:path>
                  <a:moveTo>
                    <a:pt x="0" y="0"/>
                  </a:moveTo>
                  <a:lnTo>
                    <a:pt x="0" y="633322"/>
                  </a:lnTo>
                  <a:lnTo>
                    <a:pt x="168885" y="633322"/>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4" name="Freeform: Shape 13">
              <a:extLst>
                <a:ext uri="{FF2B5EF4-FFF2-40B4-BE49-F238E27FC236}">
                  <a16:creationId xmlns:a16="http://schemas.microsoft.com/office/drawing/2014/main" id="{A007BC68-AFA0-4459-BF17-ED6166F973D1}"/>
                </a:ext>
              </a:extLst>
            </p:cNvPr>
            <p:cNvSpPr/>
            <p:nvPr/>
          </p:nvSpPr>
          <p:spPr>
            <a:xfrm>
              <a:off x="5051719" y="2932903"/>
              <a:ext cx="1688859" cy="844429"/>
            </a:xfrm>
            <a:custGeom>
              <a:avLst/>
              <a:gdLst>
                <a:gd name="connsiteX0" fmla="*/ 0 w 1351087"/>
                <a:gd name="connsiteY0" fmla="*/ 84443 h 844429"/>
                <a:gd name="connsiteX1" fmla="*/ 84443 w 1351087"/>
                <a:gd name="connsiteY1" fmla="*/ 0 h 844429"/>
                <a:gd name="connsiteX2" fmla="*/ 1266644 w 1351087"/>
                <a:gd name="connsiteY2" fmla="*/ 0 h 844429"/>
                <a:gd name="connsiteX3" fmla="*/ 1351087 w 1351087"/>
                <a:gd name="connsiteY3" fmla="*/ 84443 h 844429"/>
                <a:gd name="connsiteX4" fmla="*/ 1351087 w 1351087"/>
                <a:gd name="connsiteY4" fmla="*/ 759986 h 844429"/>
                <a:gd name="connsiteX5" fmla="*/ 1266644 w 1351087"/>
                <a:gd name="connsiteY5" fmla="*/ 844429 h 844429"/>
                <a:gd name="connsiteX6" fmla="*/ 84443 w 1351087"/>
                <a:gd name="connsiteY6" fmla="*/ 844429 h 844429"/>
                <a:gd name="connsiteX7" fmla="*/ 0 w 1351087"/>
                <a:gd name="connsiteY7" fmla="*/ 759986 h 844429"/>
                <a:gd name="connsiteX8" fmla="*/ 0 w 1351087"/>
                <a:gd name="connsiteY8" fmla="*/ 84443 h 844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51087" h="844429">
                  <a:moveTo>
                    <a:pt x="0" y="84443"/>
                  </a:moveTo>
                  <a:cubicBezTo>
                    <a:pt x="0" y="37806"/>
                    <a:pt x="37806" y="0"/>
                    <a:pt x="84443" y="0"/>
                  </a:cubicBezTo>
                  <a:lnTo>
                    <a:pt x="1266644" y="0"/>
                  </a:lnTo>
                  <a:cubicBezTo>
                    <a:pt x="1313281" y="0"/>
                    <a:pt x="1351087" y="37806"/>
                    <a:pt x="1351087" y="84443"/>
                  </a:cubicBezTo>
                  <a:lnTo>
                    <a:pt x="1351087" y="759986"/>
                  </a:lnTo>
                  <a:cubicBezTo>
                    <a:pt x="1351087" y="806623"/>
                    <a:pt x="1313281" y="844429"/>
                    <a:pt x="1266644" y="844429"/>
                  </a:cubicBezTo>
                  <a:lnTo>
                    <a:pt x="84443" y="844429"/>
                  </a:lnTo>
                  <a:cubicBezTo>
                    <a:pt x="37806" y="844429"/>
                    <a:pt x="0" y="806623"/>
                    <a:pt x="0" y="759986"/>
                  </a:cubicBezTo>
                  <a:lnTo>
                    <a:pt x="0" y="84443"/>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45687" tIns="38702" rIns="45687" bIns="38702" numCol="1" spcCol="1270" anchor="ctr" anchorCtr="0">
              <a:noAutofit/>
            </a:bodyPr>
            <a:lstStyle/>
            <a:p>
              <a:pPr algn="ctr" defTabSz="466725">
                <a:lnSpc>
                  <a:spcPct val="90000"/>
                </a:lnSpc>
                <a:spcBef>
                  <a:spcPct val="0"/>
                </a:spcBef>
                <a:spcAft>
                  <a:spcPct val="35000"/>
                </a:spcAft>
              </a:pPr>
              <a:r>
                <a:rPr lang="es-ES" sz="1400" dirty="0"/>
                <a:t>Cada una de estas áreas produce problemas potencialmente fatales  para la teoría básica. </a:t>
              </a:r>
              <a:endParaRPr lang="es-CR" sz="1400" dirty="0"/>
            </a:p>
          </p:txBody>
        </p:sp>
        <p:sp>
          <p:nvSpPr>
            <p:cNvPr id="15" name="Freeform: Shape 14">
              <a:extLst>
                <a:ext uri="{FF2B5EF4-FFF2-40B4-BE49-F238E27FC236}">
                  <a16:creationId xmlns:a16="http://schemas.microsoft.com/office/drawing/2014/main" id="{A84D26EA-099B-416B-8733-CE50892B1EF9}"/>
                </a:ext>
              </a:extLst>
            </p:cNvPr>
            <p:cNvSpPr/>
            <p:nvPr/>
          </p:nvSpPr>
          <p:spPr>
            <a:xfrm>
              <a:off x="4882833" y="2932903"/>
              <a:ext cx="168885" cy="1688859"/>
            </a:xfrm>
            <a:custGeom>
              <a:avLst/>
              <a:gdLst/>
              <a:ahLst/>
              <a:cxnLst/>
              <a:rect l="0" t="0" r="0" b="0"/>
              <a:pathLst>
                <a:path>
                  <a:moveTo>
                    <a:pt x="0" y="0"/>
                  </a:moveTo>
                  <a:lnTo>
                    <a:pt x="0" y="1688859"/>
                  </a:lnTo>
                  <a:lnTo>
                    <a:pt x="168885" y="1688859"/>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6" name="Freeform: Shape 15">
              <a:extLst>
                <a:ext uri="{FF2B5EF4-FFF2-40B4-BE49-F238E27FC236}">
                  <a16:creationId xmlns:a16="http://schemas.microsoft.com/office/drawing/2014/main" id="{3F6CECF2-DFD8-48A1-B2F8-B3BD697D4327}"/>
                </a:ext>
              </a:extLst>
            </p:cNvPr>
            <p:cNvSpPr/>
            <p:nvPr/>
          </p:nvSpPr>
          <p:spPr>
            <a:xfrm>
              <a:off x="5051719" y="3925098"/>
              <a:ext cx="1827181" cy="907771"/>
            </a:xfrm>
            <a:custGeom>
              <a:avLst/>
              <a:gdLst>
                <a:gd name="connsiteX0" fmla="*/ 0 w 1351087"/>
                <a:gd name="connsiteY0" fmla="*/ 84443 h 844429"/>
                <a:gd name="connsiteX1" fmla="*/ 84443 w 1351087"/>
                <a:gd name="connsiteY1" fmla="*/ 0 h 844429"/>
                <a:gd name="connsiteX2" fmla="*/ 1266644 w 1351087"/>
                <a:gd name="connsiteY2" fmla="*/ 0 h 844429"/>
                <a:gd name="connsiteX3" fmla="*/ 1351087 w 1351087"/>
                <a:gd name="connsiteY3" fmla="*/ 84443 h 844429"/>
                <a:gd name="connsiteX4" fmla="*/ 1351087 w 1351087"/>
                <a:gd name="connsiteY4" fmla="*/ 759986 h 844429"/>
                <a:gd name="connsiteX5" fmla="*/ 1266644 w 1351087"/>
                <a:gd name="connsiteY5" fmla="*/ 844429 h 844429"/>
                <a:gd name="connsiteX6" fmla="*/ 84443 w 1351087"/>
                <a:gd name="connsiteY6" fmla="*/ 844429 h 844429"/>
                <a:gd name="connsiteX7" fmla="*/ 0 w 1351087"/>
                <a:gd name="connsiteY7" fmla="*/ 759986 h 844429"/>
                <a:gd name="connsiteX8" fmla="*/ 0 w 1351087"/>
                <a:gd name="connsiteY8" fmla="*/ 84443 h 844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51087" h="844429">
                  <a:moveTo>
                    <a:pt x="0" y="84443"/>
                  </a:moveTo>
                  <a:cubicBezTo>
                    <a:pt x="0" y="37806"/>
                    <a:pt x="37806" y="0"/>
                    <a:pt x="84443" y="0"/>
                  </a:cubicBezTo>
                  <a:lnTo>
                    <a:pt x="1266644" y="0"/>
                  </a:lnTo>
                  <a:cubicBezTo>
                    <a:pt x="1313281" y="0"/>
                    <a:pt x="1351087" y="37806"/>
                    <a:pt x="1351087" y="84443"/>
                  </a:cubicBezTo>
                  <a:lnTo>
                    <a:pt x="1351087" y="759986"/>
                  </a:lnTo>
                  <a:cubicBezTo>
                    <a:pt x="1351087" y="806623"/>
                    <a:pt x="1313281" y="844429"/>
                    <a:pt x="1266644" y="844429"/>
                  </a:cubicBezTo>
                  <a:lnTo>
                    <a:pt x="84443" y="844429"/>
                  </a:lnTo>
                  <a:cubicBezTo>
                    <a:pt x="37806" y="844429"/>
                    <a:pt x="0" y="806623"/>
                    <a:pt x="0" y="759986"/>
                  </a:cubicBezTo>
                  <a:lnTo>
                    <a:pt x="0" y="84443"/>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45687" tIns="38702" rIns="45687" bIns="38702" numCol="1" spcCol="1270" anchor="ctr" anchorCtr="0">
              <a:noAutofit/>
            </a:bodyPr>
            <a:lstStyle/>
            <a:p>
              <a:pPr algn="ctr" defTabSz="466725">
                <a:lnSpc>
                  <a:spcPct val="90000"/>
                </a:lnSpc>
                <a:spcBef>
                  <a:spcPct val="0"/>
                </a:spcBef>
                <a:spcAft>
                  <a:spcPct val="35000"/>
                </a:spcAft>
              </a:pPr>
              <a:r>
                <a:rPr lang="es-ES" sz="1400" dirty="0"/>
                <a:t>Algunos economistas reconocen algunos de los problemas y "relajan" las  suposiciones  hechas en los modelos más básicos.</a:t>
              </a:r>
              <a:endParaRPr lang="es-CR" sz="1400" dirty="0"/>
            </a:p>
          </p:txBody>
        </p:sp>
        <p:sp>
          <p:nvSpPr>
            <p:cNvPr id="17" name="Freeform: Shape 16">
              <a:extLst>
                <a:ext uri="{FF2B5EF4-FFF2-40B4-BE49-F238E27FC236}">
                  <a16:creationId xmlns:a16="http://schemas.microsoft.com/office/drawing/2014/main" id="{4AC786E7-C63E-446C-B384-E38A9315BB78}"/>
                </a:ext>
              </a:extLst>
            </p:cNvPr>
            <p:cNvSpPr/>
            <p:nvPr/>
          </p:nvSpPr>
          <p:spPr>
            <a:xfrm>
              <a:off x="4882833" y="3126252"/>
              <a:ext cx="168885" cy="2744396"/>
            </a:xfrm>
            <a:custGeom>
              <a:avLst/>
              <a:gdLst/>
              <a:ahLst/>
              <a:cxnLst/>
              <a:rect l="0" t="0" r="0" b="0"/>
              <a:pathLst>
                <a:path>
                  <a:moveTo>
                    <a:pt x="0" y="0"/>
                  </a:moveTo>
                  <a:lnTo>
                    <a:pt x="0" y="2744396"/>
                  </a:lnTo>
                  <a:lnTo>
                    <a:pt x="168885" y="2744396"/>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8" name="Freeform: Shape 17">
              <a:extLst>
                <a:ext uri="{FF2B5EF4-FFF2-40B4-BE49-F238E27FC236}">
                  <a16:creationId xmlns:a16="http://schemas.microsoft.com/office/drawing/2014/main" id="{B6DFD0D5-524E-45BD-ACD7-8214F197D8D1}"/>
                </a:ext>
              </a:extLst>
            </p:cNvPr>
            <p:cNvSpPr/>
            <p:nvPr/>
          </p:nvSpPr>
          <p:spPr>
            <a:xfrm>
              <a:off x="5051719" y="5043977"/>
              <a:ext cx="1942188" cy="844429"/>
            </a:xfrm>
            <a:custGeom>
              <a:avLst/>
              <a:gdLst>
                <a:gd name="connsiteX0" fmla="*/ 0 w 1351087"/>
                <a:gd name="connsiteY0" fmla="*/ 84443 h 844429"/>
                <a:gd name="connsiteX1" fmla="*/ 84443 w 1351087"/>
                <a:gd name="connsiteY1" fmla="*/ 0 h 844429"/>
                <a:gd name="connsiteX2" fmla="*/ 1266644 w 1351087"/>
                <a:gd name="connsiteY2" fmla="*/ 0 h 844429"/>
                <a:gd name="connsiteX3" fmla="*/ 1351087 w 1351087"/>
                <a:gd name="connsiteY3" fmla="*/ 84443 h 844429"/>
                <a:gd name="connsiteX4" fmla="*/ 1351087 w 1351087"/>
                <a:gd name="connsiteY4" fmla="*/ 759986 h 844429"/>
                <a:gd name="connsiteX5" fmla="*/ 1266644 w 1351087"/>
                <a:gd name="connsiteY5" fmla="*/ 844429 h 844429"/>
                <a:gd name="connsiteX6" fmla="*/ 84443 w 1351087"/>
                <a:gd name="connsiteY6" fmla="*/ 844429 h 844429"/>
                <a:gd name="connsiteX7" fmla="*/ 0 w 1351087"/>
                <a:gd name="connsiteY7" fmla="*/ 759986 h 844429"/>
                <a:gd name="connsiteX8" fmla="*/ 0 w 1351087"/>
                <a:gd name="connsiteY8" fmla="*/ 84443 h 844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51087" h="844429">
                  <a:moveTo>
                    <a:pt x="0" y="84443"/>
                  </a:moveTo>
                  <a:cubicBezTo>
                    <a:pt x="0" y="37806"/>
                    <a:pt x="37806" y="0"/>
                    <a:pt x="84443" y="0"/>
                  </a:cubicBezTo>
                  <a:lnTo>
                    <a:pt x="1266644" y="0"/>
                  </a:lnTo>
                  <a:cubicBezTo>
                    <a:pt x="1313281" y="0"/>
                    <a:pt x="1351087" y="37806"/>
                    <a:pt x="1351087" y="84443"/>
                  </a:cubicBezTo>
                  <a:lnTo>
                    <a:pt x="1351087" y="759986"/>
                  </a:lnTo>
                  <a:cubicBezTo>
                    <a:pt x="1351087" y="806623"/>
                    <a:pt x="1313281" y="844429"/>
                    <a:pt x="1266644" y="844429"/>
                  </a:cubicBezTo>
                  <a:lnTo>
                    <a:pt x="84443" y="844429"/>
                  </a:lnTo>
                  <a:cubicBezTo>
                    <a:pt x="37806" y="844429"/>
                    <a:pt x="0" y="806623"/>
                    <a:pt x="0" y="759986"/>
                  </a:cubicBezTo>
                  <a:lnTo>
                    <a:pt x="0" y="84443"/>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45687" tIns="38702" rIns="45687" bIns="38702" numCol="1" spcCol="1270" anchor="ctr" anchorCtr="0">
              <a:noAutofit/>
            </a:bodyPr>
            <a:lstStyle/>
            <a:p>
              <a:pPr algn="ctr" defTabSz="466725">
                <a:lnSpc>
                  <a:spcPct val="90000"/>
                </a:lnSpc>
                <a:spcBef>
                  <a:spcPct val="0"/>
                </a:spcBef>
                <a:spcAft>
                  <a:spcPct val="35000"/>
                </a:spcAft>
              </a:pPr>
              <a:r>
                <a:rPr lang="es-ES" sz="1400" dirty="0"/>
                <a:t>Sin embargo, los modelos más sofisticados todavía se presentan típicamente  como modificaciones del original..</a:t>
              </a:r>
              <a:endParaRPr lang="es-CR" sz="1400" dirty="0"/>
            </a:p>
          </p:txBody>
        </p:sp>
        <p:sp>
          <p:nvSpPr>
            <p:cNvPr id="19" name="Freeform: Shape 18">
              <a:extLst>
                <a:ext uri="{FF2B5EF4-FFF2-40B4-BE49-F238E27FC236}">
                  <a16:creationId xmlns:a16="http://schemas.microsoft.com/office/drawing/2014/main" id="{08044313-1E2A-4390-93AC-68A8E2652406}"/>
                </a:ext>
              </a:extLst>
            </p:cNvPr>
            <p:cNvSpPr/>
            <p:nvPr/>
          </p:nvSpPr>
          <p:spPr>
            <a:xfrm>
              <a:off x="6825021" y="1877366"/>
              <a:ext cx="1827180" cy="844429"/>
            </a:xfrm>
            <a:custGeom>
              <a:avLst/>
              <a:gdLst>
                <a:gd name="connsiteX0" fmla="*/ 0 w 1688859"/>
                <a:gd name="connsiteY0" fmla="*/ 84443 h 844429"/>
                <a:gd name="connsiteX1" fmla="*/ 84443 w 1688859"/>
                <a:gd name="connsiteY1" fmla="*/ 0 h 844429"/>
                <a:gd name="connsiteX2" fmla="*/ 1604416 w 1688859"/>
                <a:gd name="connsiteY2" fmla="*/ 0 h 844429"/>
                <a:gd name="connsiteX3" fmla="*/ 1688859 w 1688859"/>
                <a:gd name="connsiteY3" fmla="*/ 84443 h 844429"/>
                <a:gd name="connsiteX4" fmla="*/ 1688859 w 1688859"/>
                <a:gd name="connsiteY4" fmla="*/ 759986 h 844429"/>
                <a:gd name="connsiteX5" fmla="*/ 1604416 w 1688859"/>
                <a:gd name="connsiteY5" fmla="*/ 844429 h 844429"/>
                <a:gd name="connsiteX6" fmla="*/ 84443 w 1688859"/>
                <a:gd name="connsiteY6" fmla="*/ 844429 h 844429"/>
                <a:gd name="connsiteX7" fmla="*/ 0 w 1688859"/>
                <a:gd name="connsiteY7" fmla="*/ 759986 h 844429"/>
                <a:gd name="connsiteX8" fmla="*/ 0 w 1688859"/>
                <a:gd name="connsiteY8" fmla="*/ 84443 h 844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88859" h="844429">
                  <a:moveTo>
                    <a:pt x="0" y="84443"/>
                  </a:moveTo>
                  <a:cubicBezTo>
                    <a:pt x="0" y="37806"/>
                    <a:pt x="37806" y="0"/>
                    <a:pt x="84443" y="0"/>
                  </a:cubicBezTo>
                  <a:lnTo>
                    <a:pt x="1604416" y="0"/>
                  </a:lnTo>
                  <a:cubicBezTo>
                    <a:pt x="1651053" y="0"/>
                    <a:pt x="1688859" y="37806"/>
                    <a:pt x="1688859" y="84443"/>
                  </a:cubicBezTo>
                  <a:lnTo>
                    <a:pt x="1688859" y="759986"/>
                  </a:lnTo>
                  <a:cubicBezTo>
                    <a:pt x="1688859" y="806623"/>
                    <a:pt x="1651053" y="844429"/>
                    <a:pt x="1604416" y="844429"/>
                  </a:cubicBezTo>
                  <a:lnTo>
                    <a:pt x="84443" y="844429"/>
                  </a:lnTo>
                  <a:cubicBezTo>
                    <a:pt x="37806" y="844429"/>
                    <a:pt x="0" y="806623"/>
                    <a:pt x="0" y="759986"/>
                  </a:cubicBezTo>
                  <a:lnTo>
                    <a:pt x="0" y="8444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5687" tIns="38702" rIns="45687" bIns="38702" numCol="1" spcCol="1270" anchor="ctr" anchorCtr="0">
              <a:noAutofit/>
            </a:bodyPr>
            <a:lstStyle/>
            <a:p>
              <a:pPr marL="0" lvl="0" indent="0" algn="ctr" defTabSz="466725">
                <a:lnSpc>
                  <a:spcPct val="90000"/>
                </a:lnSpc>
                <a:spcBef>
                  <a:spcPct val="0"/>
                </a:spcBef>
                <a:spcAft>
                  <a:spcPct val="35000"/>
                </a:spcAft>
                <a:buNone/>
              </a:pPr>
              <a:r>
                <a:rPr lang="es-ES" sz="1200" kern="1200" dirty="0"/>
                <a:t>Las críticas </a:t>
              </a:r>
              <a:r>
                <a:rPr lang="es-ES" sz="1200" dirty="0"/>
                <a:t>al enfoque de</a:t>
              </a:r>
              <a:r>
                <a:rPr lang="es-ES" sz="1200" kern="1200" dirty="0"/>
                <a:t>l libre comercio no implican un abrazo al proteccionismo, como con demasiada frecuencia se da a entender. </a:t>
              </a:r>
              <a:endParaRPr lang="es-CR" sz="1200" kern="1200" dirty="0"/>
            </a:p>
          </p:txBody>
        </p:sp>
        <p:sp>
          <p:nvSpPr>
            <p:cNvPr id="20" name="Freeform: Shape 19">
              <a:extLst>
                <a:ext uri="{FF2B5EF4-FFF2-40B4-BE49-F238E27FC236}">
                  <a16:creationId xmlns:a16="http://schemas.microsoft.com/office/drawing/2014/main" id="{145982B2-39C1-4301-942A-9320EE01FE83}"/>
                </a:ext>
              </a:extLst>
            </p:cNvPr>
            <p:cNvSpPr/>
            <p:nvPr/>
          </p:nvSpPr>
          <p:spPr>
            <a:xfrm>
              <a:off x="6993907" y="2721795"/>
              <a:ext cx="168885" cy="808916"/>
            </a:xfrm>
            <a:custGeom>
              <a:avLst/>
              <a:gdLst/>
              <a:ahLst/>
              <a:cxnLst/>
              <a:rect l="0" t="0" r="0" b="0"/>
              <a:pathLst>
                <a:path>
                  <a:moveTo>
                    <a:pt x="0" y="0"/>
                  </a:moveTo>
                  <a:lnTo>
                    <a:pt x="0" y="633322"/>
                  </a:lnTo>
                  <a:lnTo>
                    <a:pt x="168885" y="633322"/>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21" name="Freeform: Shape 20">
              <a:extLst>
                <a:ext uri="{FF2B5EF4-FFF2-40B4-BE49-F238E27FC236}">
                  <a16:creationId xmlns:a16="http://schemas.microsoft.com/office/drawing/2014/main" id="{5DF6509E-06D0-4CA7-85AC-B9E4FCED0C40}"/>
                </a:ext>
              </a:extLst>
            </p:cNvPr>
            <p:cNvSpPr/>
            <p:nvPr/>
          </p:nvSpPr>
          <p:spPr>
            <a:xfrm>
              <a:off x="7162793" y="2932903"/>
              <a:ext cx="1351087" cy="1093293"/>
            </a:xfrm>
            <a:custGeom>
              <a:avLst/>
              <a:gdLst>
                <a:gd name="connsiteX0" fmla="*/ 0 w 1351087"/>
                <a:gd name="connsiteY0" fmla="*/ 84443 h 844429"/>
                <a:gd name="connsiteX1" fmla="*/ 84443 w 1351087"/>
                <a:gd name="connsiteY1" fmla="*/ 0 h 844429"/>
                <a:gd name="connsiteX2" fmla="*/ 1266644 w 1351087"/>
                <a:gd name="connsiteY2" fmla="*/ 0 h 844429"/>
                <a:gd name="connsiteX3" fmla="*/ 1351087 w 1351087"/>
                <a:gd name="connsiteY3" fmla="*/ 84443 h 844429"/>
                <a:gd name="connsiteX4" fmla="*/ 1351087 w 1351087"/>
                <a:gd name="connsiteY4" fmla="*/ 759986 h 844429"/>
                <a:gd name="connsiteX5" fmla="*/ 1266644 w 1351087"/>
                <a:gd name="connsiteY5" fmla="*/ 844429 h 844429"/>
                <a:gd name="connsiteX6" fmla="*/ 84443 w 1351087"/>
                <a:gd name="connsiteY6" fmla="*/ 844429 h 844429"/>
                <a:gd name="connsiteX7" fmla="*/ 0 w 1351087"/>
                <a:gd name="connsiteY7" fmla="*/ 759986 h 844429"/>
                <a:gd name="connsiteX8" fmla="*/ 0 w 1351087"/>
                <a:gd name="connsiteY8" fmla="*/ 84443 h 844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51087" h="844429">
                  <a:moveTo>
                    <a:pt x="0" y="84443"/>
                  </a:moveTo>
                  <a:cubicBezTo>
                    <a:pt x="0" y="37806"/>
                    <a:pt x="37806" y="0"/>
                    <a:pt x="84443" y="0"/>
                  </a:cubicBezTo>
                  <a:lnTo>
                    <a:pt x="1266644" y="0"/>
                  </a:lnTo>
                  <a:cubicBezTo>
                    <a:pt x="1313281" y="0"/>
                    <a:pt x="1351087" y="37806"/>
                    <a:pt x="1351087" y="84443"/>
                  </a:cubicBezTo>
                  <a:lnTo>
                    <a:pt x="1351087" y="759986"/>
                  </a:lnTo>
                  <a:cubicBezTo>
                    <a:pt x="1351087" y="806623"/>
                    <a:pt x="1313281" y="844429"/>
                    <a:pt x="1266644" y="844429"/>
                  </a:cubicBezTo>
                  <a:lnTo>
                    <a:pt x="84443" y="844429"/>
                  </a:lnTo>
                  <a:cubicBezTo>
                    <a:pt x="37806" y="844429"/>
                    <a:pt x="0" y="806623"/>
                    <a:pt x="0" y="759986"/>
                  </a:cubicBezTo>
                  <a:lnTo>
                    <a:pt x="0" y="84443"/>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45687" tIns="38702" rIns="45687" bIns="38702" numCol="1" spcCol="1270" anchor="ctr" anchorCtr="0">
              <a:noAutofit/>
            </a:bodyPr>
            <a:lstStyle/>
            <a:p>
              <a:pPr marL="0" lvl="0" indent="0" algn="ctr" defTabSz="466725">
                <a:lnSpc>
                  <a:spcPct val="90000"/>
                </a:lnSpc>
                <a:spcBef>
                  <a:spcPct val="0"/>
                </a:spcBef>
                <a:spcAft>
                  <a:spcPct val="35000"/>
                </a:spcAft>
                <a:buNone/>
              </a:pPr>
              <a:r>
                <a:rPr lang="es-ES" sz="1400" kern="1200" dirty="0"/>
                <a:t>Sugerir que estas son las únicas alternativas es un juego de manos intelectual, que, </a:t>
              </a:r>
              <a:endParaRPr lang="es-CR" sz="1400" kern="1200" dirty="0"/>
            </a:p>
          </p:txBody>
        </p:sp>
        <p:sp>
          <p:nvSpPr>
            <p:cNvPr id="22" name="Freeform: Shape 21">
              <a:extLst>
                <a:ext uri="{FF2B5EF4-FFF2-40B4-BE49-F238E27FC236}">
                  <a16:creationId xmlns:a16="http://schemas.microsoft.com/office/drawing/2014/main" id="{290BA418-2390-4032-9ED0-98B543A613AF}"/>
                </a:ext>
              </a:extLst>
            </p:cNvPr>
            <p:cNvSpPr/>
            <p:nvPr/>
          </p:nvSpPr>
          <p:spPr>
            <a:xfrm>
              <a:off x="7004952" y="3350571"/>
              <a:ext cx="242284" cy="1833484"/>
            </a:xfrm>
            <a:custGeom>
              <a:avLst/>
              <a:gdLst/>
              <a:ahLst/>
              <a:cxnLst/>
              <a:rect l="0" t="0" r="0" b="0"/>
              <a:pathLst>
                <a:path>
                  <a:moveTo>
                    <a:pt x="0" y="0"/>
                  </a:moveTo>
                  <a:lnTo>
                    <a:pt x="0" y="1688859"/>
                  </a:lnTo>
                  <a:lnTo>
                    <a:pt x="168885" y="1688859"/>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23" name="Freeform: Shape 22">
              <a:extLst>
                <a:ext uri="{FF2B5EF4-FFF2-40B4-BE49-F238E27FC236}">
                  <a16:creationId xmlns:a16="http://schemas.microsoft.com/office/drawing/2014/main" id="{8156C7A5-203F-404D-9345-2CF72A61B586}"/>
                </a:ext>
              </a:extLst>
            </p:cNvPr>
            <p:cNvSpPr/>
            <p:nvPr/>
          </p:nvSpPr>
          <p:spPr>
            <a:xfrm>
              <a:off x="7247236" y="4372898"/>
              <a:ext cx="1351087" cy="1093293"/>
            </a:xfrm>
            <a:custGeom>
              <a:avLst/>
              <a:gdLst>
                <a:gd name="connsiteX0" fmla="*/ 0 w 1351087"/>
                <a:gd name="connsiteY0" fmla="*/ 84443 h 844429"/>
                <a:gd name="connsiteX1" fmla="*/ 84443 w 1351087"/>
                <a:gd name="connsiteY1" fmla="*/ 0 h 844429"/>
                <a:gd name="connsiteX2" fmla="*/ 1266644 w 1351087"/>
                <a:gd name="connsiteY2" fmla="*/ 0 h 844429"/>
                <a:gd name="connsiteX3" fmla="*/ 1351087 w 1351087"/>
                <a:gd name="connsiteY3" fmla="*/ 84443 h 844429"/>
                <a:gd name="connsiteX4" fmla="*/ 1351087 w 1351087"/>
                <a:gd name="connsiteY4" fmla="*/ 759986 h 844429"/>
                <a:gd name="connsiteX5" fmla="*/ 1266644 w 1351087"/>
                <a:gd name="connsiteY5" fmla="*/ 844429 h 844429"/>
                <a:gd name="connsiteX6" fmla="*/ 84443 w 1351087"/>
                <a:gd name="connsiteY6" fmla="*/ 844429 h 844429"/>
                <a:gd name="connsiteX7" fmla="*/ 0 w 1351087"/>
                <a:gd name="connsiteY7" fmla="*/ 759986 h 844429"/>
                <a:gd name="connsiteX8" fmla="*/ 0 w 1351087"/>
                <a:gd name="connsiteY8" fmla="*/ 84443 h 844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51087" h="844429">
                  <a:moveTo>
                    <a:pt x="0" y="84443"/>
                  </a:moveTo>
                  <a:cubicBezTo>
                    <a:pt x="0" y="37806"/>
                    <a:pt x="37806" y="0"/>
                    <a:pt x="84443" y="0"/>
                  </a:cubicBezTo>
                  <a:lnTo>
                    <a:pt x="1266644" y="0"/>
                  </a:lnTo>
                  <a:cubicBezTo>
                    <a:pt x="1313281" y="0"/>
                    <a:pt x="1351087" y="37806"/>
                    <a:pt x="1351087" y="84443"/>
                  </a:cubicBezTo>
                  <a:lnTo>
                    <a:pt x="1351087" y="759986"/>
                  </a:lnTo>
                  <a:cubicBezTo>
                    <a:pt x="1351087" y="806623"/>
                    <a:pt x="1313281" y="844429"/>
                    <a:pt x="1266644" y="844429"/>
                  </a:cubicBezTo>
                  <a:lnTo>
                    <a:pt x="84443" y="844429"/>
                  </a:lnTo>
                  <a:cubicBezTo>
                    <a:pt x="37806" y="844429"/>
                    <a:pt x="0" y="806623"/>
                    <a:pt x="0" y="759986"/>
                  </a:cubicBezTo>
                  <a:lnTo>
                    <a:pt x="0" y="84443"/>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45687" tIns="38702" rIns="45687" bIns="38702" numCol="1" spcCol="1270" anchor="ctr" anchorCtr="0">
              <a:noAutofit/>
            </a:bodyPr>
            <a:lstStyle/>
            <a:p>
              <a:pPr marL="0" lvl="0" indent="0" algn="ctr" defTabSz="466725">
                <a:lnSpc>
                  <a:spcPct val="90000"/>
                </a:lnSpc>
                <a:spcBef>
                  <a:spcPct val="0"/>
                </a:spcBef>
                <a:spcAft>
                  <a:spcPct val="35000"/>
                </a:spcAft>
                <a:buNone/>
              </a:pPr>
              <a:r>
                <a:rPr lang="es-ES" sz="1400" kern="1200" dirty="0"/>
                <a:t>impide un escrutinio crítico adecuado de ideas importantes pero problemáticas.</a:t>
              </a:r>
              <a:endParaRPr lang="es-CR" sz="1400" kern="1200" dirty="0"/>
            </a:p>
          </p:txBody>
        </p:sp>
      </p:grpSp>
    </p:spTree>
    <p:extLst>
      <p:ext uri="{BB962C8B-B14F-4D97-AF65-F5344CB8AC3E}">
        <p14:creationId xmlns:p14="http://schemas.microsoft.com/office/powerpoint/2010/main" val="1615578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84FD8-C73C-41B2-A6E5-2C80469C17E0}"/>
              </a:ext>
            </a:extLst>
          </p:cNvPr>
          <p:cNvSpPr>
            <a:spLocks noGrp="1"/>
          </p:cNvSpPr>
          <p:nvPr>
            <p:ph type="title"/>
          </p:nvPr>
        </p:nvSpPr>
        <p:spPr>
          <a:xfrm>
            <a:off x="714788" y="139148"/>
            <a:ext cx="7680463" cy="774561"/>
          </a:xfrm>
        </p:spPr>
        <p:txBody>
          <a:bodyPr>
            <a:normAutofit/>
          </a:bodyPr>
          <a:lstStyle/>
          <a:p>
            <a:r>
              <a:rPr lang="es-ES" sz="24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ADAM SMITH: ¿EL MERCANTILISTA INCOMPRENDIDO?</a:t>
            </a:r>
            <a:endParaRPr lang="es-CR" sz="5400" dirty="0"/>
          </a:p>
        </p:txBody>
      </p:sp>
      <p:grpSp>
        <p:nvGrpSpPr>
          <p:cNvPr id="3" name="Grupo 2">
            <a:extLst>
              <a:ext uri="{FF2B5EF4-FFF2-40B4-BE49-F238E27FC236}">
                <a16:creationId xmlns:a16="http://schemas.microsoft.com/office/drawing/2014/main" id="{64595975-9322-45F3-BCC3-43DB6133117F}"/>
              </a:ext>
            </a:extLst>
          </p:cNvPr>
          <p:cNvGrpSpPr/>
          <p:nvPr/>
        </p:nvGrpSpPr>
        <p:grpSpPr>
          <a:xfrm>
            <a:off x="482330" y="751461"/>
            <a:ext cx="8252596" cy="5668481"/>
            <a:chOff x="482330" y="751461"/>
            <a:chExt cx="8252596" cy="5668481"/>
          </a:xfrm>
        </p:grpSpPr>
        <p:sp>
          <p:nvSpPr>
            <p:cNvPr id="5" name="Forma libre: forma 4">
              <a:extLst>
                <a:ext uri="{FF2B5EF4-FFF2-40B4-BE49-F238E27FC236}">
                  <a16:creationId xmlns:a16="http://schemas.microsoft.com/office/drawing/2014/main" id="{B7E6E4C1-94C8-4DA9-9C6C-DCA9C3DCED5B}"/>
                </a:ext>
              </a:extLst>
            </p:cNvPr>
            <p:cNvSpPr/>
            <p:nvPr/>
          </p:nvSpPr>
          <p:spPr>
            <a:xfrm>
              <a:off x="589548" y="751461"/>
              <a:ext cx="8145378" cy="451697"/>
            </a:xfrm>
            <a:custGeom>
              <a:avLst/>
              <a:gdLst>
                <a:gd name="connsiteX0" fmla="*/ 0 w 8145378"/>
                <a:gd name="connsiteY0" fmla="*/ 83276 h 499648"/>
                <a:gd name="connsiteX1" fmla="*/ 83276 w 8145378"/>
                <a:gd name="connsiteY1" fmla="*/ 0 h 499648"/>
                <a:gd name="connsiteX2" fmla="*/ 8062102 w 8145378"/>
                <a:gd name="connsiteY2" fmla="*/ 0 h 499648"/>
                <a:gd name="connsiteX3" fmla="*/ 8145378 w 8145378"/>
                <a:gd name="connsiteY3" fmla="*/ 83276 h 499648"/>
                <a:gd name="connsiteX4" fmla="*/ 8145378 w 8145378"/>
                <a:gd name="connsiteY4" fmla="*/ 416372 h 499648"/>
                <a:gd name="connsiteX5" fmla="*/ 8062102 w 8145378"/>
                <a:gd name="connsiteY5" fmla="*/ 499648 h 499648"/>
                <a:gd name="connsiteX6" fmla="*/ 83276 w 8145378"/>
                <a:gd name="connsiteY6" fmla="*/ 499648 h 499648"/>
                <a:gd name="connsiteX7" fmla="*/ 0 w 8145378"/>
                <a:gd name="connsiteY7" fmla="*/ 416372 h 499648"/>
                <a:gd name="connsiteX8" fmla="*/ 0 w 8145378"/>
                <a:gd name="connsiteY8" fmla="*/ 83276 h 499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145378" h="499648">
                  <a:moveTo>
                    <a:pt x="0" y="83276"/>
                  </a:moveTo>
                  <a:cubicBezTo>
                    <a:pt x="0" y="37284"/>
                    <a:pt x="37284" y="0"/>
                    <a:pt x="83276" y="0"/>
                  </a:cubicBezTo>
                  <a:lnTo>
                    <a:pt x="8062102" y="0"/>
                  </a:lnTo>
                  <a:cubicBezTo>
                    <a:pt x="8108094" y="0"/>
                    <a:pt x="8145378" y="37284"/>
                    <a:pt x="8145378" y="83276"/>
                  </a:cubicBezTo>
                  <a:lnTo>
                    <a:pt x="8145378" y="416372"/>
                  </a:lnTo>
                  <a:cubicBezTo>
                    <a:pt x="8145378" y="462364"/>
                    <a:pt x="8108094" y="499648"/>
                    <a:pt x="8062102" y="499648"/>
                  </a:cubicBezTo>
                  <a:lnTo>
                    <a:pt x="83276" y="499648"/>
                  </a:lnTo>
                  <a:cubicBezTo>
                    <a:pt x="37284" y="499648"/>
                    <a:pt x="0" y="462364"/>
                    <a:pt x="0" y="416372"/>
                  </a:cubicBezTo>
                  <a:lnTo>
                    <a:pt x="0" y="83276"/>
                  </a:ln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15831" tIns="115831" rIns="115831" bIns="115831" numCol="1" spcCol="1270" anchor="ctr" anchorCtr="0">
              <a:noAutofit/>
            </a:bodyPr>
            <a:lstStyle/>
            <a:p>
              <a:pPr marL="0" lvl="0" indent="0" algn="l" defTabSz="1066800">
                <a:lnSpc>
                  <a:spcPct val="90000"/>
                </a:lnSpc>
                <a:spcBef>
                  <a:spcPct val="0"/>
                </a:spcBef>
                <a:spcAft>
                  <a:spcPct val="35000"/>
                </a:spcAft>
                <a:buNone/>
              </a:pPr>
              <a:r>
                <a:rPr lang="es-ES" sz="2400" kern="1200" dirty="0"/>
                <a:t>Friedman:  </a:t>
              </a:r>
              <a:endParaRPr lang="es-CR" sz="2400" kern="1200" dirty="0"/>
            </a:p>
          </p:txBody>
        </p:sp>
        <p:sp>
          <p:nvSpPr>
            <p:cNvPr id="6" name="Forma libre: forma 5">
              <a:extLst>
                <a:ext uri="{FF2B5EF4-FFF2-40B4-BE49-F238E27FC236}">
                  <a16:creationId xmlns:a16="http://schemas.microsoft.com/office/drawing/2014/main" id="{EA1D9476-6478-4606-925A-B0539A1D2697}"/>
                </a:ext>
              </a:extLst>
            </p:cNvPr>
            <p:cNvSpPr/>
            <p:nvPr/>
          </p:nvSpPr>
          <p:spPr>
            <a:xfrm>
              <a:off x="589548" y="1251109"/>
              <a:ext cx="8145378" cy="707636"/>
            </a:xfrm>
            <a:custGeom>
              <a:avLst/>
              <a:gdLst>
                <a:gd name="connsiteX0" fmla="*/ 0 w 8145378"/>
                <a:gd name="connsiteY0" fmla="*/ 0 h 707636"/>
                <a:gd name="connsiteX1" fmla="*/ 8145378 w 8145378"/>
                <a:gd name="connsiteY1" fmla="*/ 0 h 707636"/>
                <a:gd name="connsiteX2" fmla="*/ 8145378 w 8145378"/>
                <a:gd name="connsiteY2" fmla="*/ 707636 h 707636"/>
                <a:gd name="connsiteX3" fmla="*/ 0 w 8145378"/>
                <a:gd name="connsiteY3" fmla="*/ 707636 h 707636"/>
                <a:gd name="connsiteX4" fmla="*/ 0 w 8145378"/>
                <a:gd name="connsiteY4" fmla="*/ 0 h 7076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45378" h="707636">
                  <a:moveTo>
                    <a:pt x="0" y="0"/>
                  </a:moveTo>
                  <a:lnTo>
                    <a:pt x="8145378" y="0"/>
                  </a:lnTo>
                  <a:lnTo>
                    <a:pt x="8145378" y="707636"/>
                  </a:lnTo>
                  <a:lnTo>
                    <a:pt x="0" y="70763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58616"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s-ES" sz="1600" kern="1200" dirty="0"/>
                <a:t>Smith suele proclamó la  "mano invisible" del libre mercado. </a:t>
              </a:r>
              <a:endParaRPr lang="es-CR" sz="1400" kern="1200" dirty="0"/>
            </a:p>
            <a:p>
              <a:pPr marL="171450" lvl="1" indent="-171450" algn="l" defTabSz="800100">
                <a:lnSpc>
                  <a:spcPct val="90000"/>
                </a:lnSpc>
                <a:spcBef>
                  <a:spcPct val="0"/>
                </a:spcBef>
                <a:spcAft>
                  <a:spcPct val="20000"/>
                </a:spcAft>
                <a:buChar char="•"/>
              </a:pPr>
              <a:r>
                <a:rPr lang="es-ES" sz="1600" kern="1200" dirty="0"/>
                <a:t>Pero Smith era un pensador mucho más complejo, no era principalmente un teórico del comercio</a:t>
              </a:r>
              <a:endParaRPr lang="es-CR" sz="1600" kern="1200" dirty="0"/>
            </a:p>
          </p:txBody>
        </p:sp>
        <p:sp>
          <p:nvSpPr>
            <p:cNvPr id="7" name="Forma libre: forma 6">
              <a:extLst>
                <a:ext uri="{FF2B5EF4-FFF2-40B4-BE49-F238E27FC236}">
                  <a16:creationId xmlns:a16="http://schemas.microsoft.com/office/drawing/2014/main" id="{BE3800E4-53D8-49ED-A848-07EEA276CE04}"/>
                </a:ext>
              </a:extLst>
            </p:cNvPr>
            <p:cNvSpPr/>
            <p:nvPr/>
          </p:nvSpPr>
          <p:spPr>
            <a:xfrm>
              <a:off x="589548" y="1958745"/>
              <a:ext cx="8145378" cy="499648"/>
            </a:xfrm>
            <a:custGeom>
              <a:avLst/>
              <a:gdLst>
                <a:gd name="connsiteX0" fmla="*/ 0 w 8145378"/>
                <a:gd name="connsiteY0" fmla="*/ 83276 h 499648"/>
                <a:gd name="connsiteX1" fmla="*/ 83276 w 8145378"/>
                <a:gd name="connsiteY1" fmla="*/ 0 h 499648"/>
                <a:gd name="connsiteX2" fmla="*/ 8062102 w 8145378"/>
                <a:gd name="connsiteY2" fmla="*/ 0 h 499648"/>
                <a:gd name="connsiteX3" fmla="*/ 8145378 w 8145378"/>
                <a:gd name="connsiteY3" fmla="*/ 83276 h 499648"/>
                <a:gd name="connsiteX4" fmla="*/ 8145378 w 8145378"/>
                <a:gd name="connsiteY4" fmla="*/ 416372 h 499648"/>
                <a:gd name="connsiteX5" fmla="*/ 8062102 w 8145378"/>
                <a:gd name="connsiteY5" fmla="*/ 499648 h 499648"/>
                <a:gd name="connsiteX6" fmla="*/ 83276 w 8145378"/>
                <a:gd name="connsiteY6" fmla="*/ 499648 h 499648"/>
                <a:gd name="connsiteX7" fmla="*/ 0 w 8145378"/>
                <a:gd name="connsiteY7" fmla="*/ 416372 h 499648"/>
                <a:gd name="connsiteX8" fmla="*/ 0 w 8145378"/>
                <a:gd name="connsiteY8" fmla="*/ 83276 h 499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145378" h="499648">
                  <a:moveTo>
                    <a:pt x="0" y="83276"/>
                  </a:moveTo>
                  <a:cubicBezTo>
                    <a:pt x="0" y="37284"/>
                    <a:pt x="37284" y="0"/>
                    <a:pt x="83276" y="0"/>
                  </a:cubicBezTo>
                  <a:lnTo>
                    <a:pt x="8062102" y="0"/>
                  </a:lnTo>
                  <a:cubicBezTo>
                    <a:pt x="8108094" y="0"/>
                    <a:pt x="8145378" y="37284"/>
                    <a:pt x="8145378" y="83276"/>
                  </a:cubicBezTo>
                  <a:lnTo>
                    <a:pt x="8145378" y="416372"/>
                  </a:lnTo>
                  <a:cubicBezTo>
                    <a:pt x="8145378" y="462364"/>
                    <a:pt x="8108094" y="499648"/>
                    <a:pt x="8062102" y="499648"/>
                  </a:cubicBezTo>
                  <a:lnTo>
                    <a:pt x="83276" y="499648"/>
                  </a:lnTo>
                  <a:cubicBezTo>
                    <a:pt x="37284" y="499648"/>
                    <a:pt x="0" y="462364"/>
                    <a:pt x="0" y="416372"/>
                  </a:cubicBezTo>
                  <a:lnTo>
                    <a:pt x="0" y="83276"/>
                  </a:ln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15831" tIns="115831" rIns="115831" bIns="115831" numCol="1" spcCol="1270" anchor="ctr" anchorCtr="0">
              <a:noAutofit/>
            </a:bodyPr>
            <a:lstStyle/>
            <a:p>
              <a:pPr marL="0" lvl="0" indent="0" algn="l" defTabSz="1066800">
                <a:lnSpc>
                  <a:spcPct val="90000"/>
                </a:lnSpc>
                <a:spcBef>
                  <a:spcPct val="0"/>
                </a:spcBef>
                <a:spcAft>
                  <a:spcPct val="35000"/>
                </a:spcAft>
                <a:buNone/>
              </a:pPr>
              <a:r>
                <a:rPr lang="es-ES" sz="2400" kern="1200"/>
                <a:t>Sin embargo, lo que Smith dice en apoyo del comercio </a:t>
              </a:r>
              <a:endParaRPr lang="es-CR" sz="2400" kern="1200"/>
            </a:p>
          </p:txBody>
        </p:sp>
        <p:sp>
          <p:nvSpPr>
            <p:cNvPr id="8" name="Forma libre: forma 7">
              <a:extLst>
                <a:ext uri="{FF2B5EF4-FFF2-40B4-BE49-F238E27FC236}">
                  <a16:creationId xmlns:a16="http://schemas.microsoft.com/office/drawing/2014/main" id="{B81E7950-17D3-4B83-9436-EC63AAE6136A}"/>
                </a:ext>
              </a:extLst>
            </p:cNvPr>
            <p:cNvSpPr/>
            <p:nvPr/>
          </p:nvSpPr>
          <p:spPr>
            <a:xfrm>
              <a:off x="589548" y="2458393"/>
              <a:ext cx="8145378" cy="1167600"/>
            </a:xfrm>
            <a:custGeom>
              <a:avLst/>
              <a:gdLst>
                <a:gd name="connsiteX0" fmla="*/ 0 w 8145378"/>
                <a:gd name="connsiteY0" fmla="*/ 0 h 1167600"/>
                <a:gd name="connsiteX1" fmla="*/ 8145378 w 8145378"/>
                <a:gd name="connsiteY1" fmla="*/ 0 h 1167600"/>
                <a:gd name="connsiteX2" fmla="*/ 8145378 w 8145378"/>
                <a:gd name="connsiteY2" fmla="*/ 1167600 h 1167600"/>
                <a:gd name="connsiteX3" fmla="*/ 0 w 8145378"/>
                <a:gd name="connsiteY3" fmla="*/ 1167600 h 1167600"/>
                <a:gd name="connsiteX4" fmla="*/ 0 w 8145378"/>
                <a:gd name="connsiteY4" fmla="*/ 0 h 1167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45378" h="1167600">
                  <a:moveTo>
                    <a:pt x="0" y="0"/>
                  </a:moveTo>
                  <a:lnTo>
                    <a:pt x="8145378" y="0"/>
                  </a:lnTo>
                  <a:lnTo>
                    <a:pt x="8145378" y="1167600"/>
                  </a:lnTo>
                  <a:lnTo>
                    <a:pt x="0" y="11676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58616"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s-ES" sz="1800" kern="1200" dirty="0"/>
                <a:t>Consecuencia de su punto de partida sobre el trabajo como  fuente de valor y las virtudes de la división del trabajo</a:t>
              </a:r>
              <a:endParaRPr lang="es-CR" sz="1800" kern="1200" dirty="0"/>
            </a:p>
            <a:p>
              <a:pPr marL="171450" lvl="1" indent="-171450" algn="l" defTabSz="800100">
                <a:lnSpc>
                  <a:spcPct val="90000"/>
                </a:lnSpc>
                <a:spcBef>
                  <a:spcPct val="0"/>
                </a:spcBef>
                <a:spcAft>
                  <a:spcPct val="20000"/>
                </a:spcAft>
                <a:buChar char="•"/>
              </a:pPr>
              <a:r>
                <a:rPr lang="es-ES" sz="1800" kern="1200" dirty="0"/>
                <a:t>Smith reconoce que a pesar de causar a los trabajadores daños intelectuales, en términos materiales la  división  del trabajo trae grandes beneficios</a:t>
              </a:r>
              <a:endParaRPr lang="es-CR" sz="1800" kern="1200" dirty="0"/>
            </a:p>
          </p:txBody>
        </p:sp>
        <p:sp>
          <p:nvSpPr>
            <p:cNvPr id="9" name="Forma libre: forma 8">
              <a:extLst>
                <a:ext uri="{FF2B5EF4-FFF2-40B4-BE49-F238E27FC236}">
                  <a16:creationId xmlns:a16="http://schemas.microsoft.com/office/drawing/2014/main" id="{5E07AB35-B40B-45B5-A474-06BCD51FDE03}"/>
                </a:ext>
              </a:extLst>
            </p:cNvPr>
            <p:cNvSpPr/>
            <p:nvPr/>
          </p:nvSpPr>
          <p:spPr>
            <a:xfrm>
              <a:off x="589548" y="3625993"/>
              <a:ext cx="8145378" cy="499648"/>
            </a:xfrm>
            <a:custGeom>
              <a:avLst/>
              <a:gdLst>
                <a:gd name="connsiteX0" fmla="*/ 0 w 8145378"/>
                <a:gd name="connsiteY0" fmla="*/ 83276 h 499648"/>
                <a:gd name="connsiteX1" fmla="*/ 83276 w 8145378"/>
                <a:gd name="connsiteY1" fmla="*/ 0 h 499648"/>
                <a:gd name="connsiteX2" fmla="*/ 8062102 w 8145378"/>
                <a:gd name="connsiteY2" fmla="*/ 0 h 499648"/>
                <a:gd name="connsiteX3" fmla="*/ 8145378 w 8145378"/>
                <a:gd name="connsiteY3" fmla="*/ 83276 h 499648"/>
                <a:gd name="connsiteX4" fmla="*/ 8145378 w 8145378"/>
                <a:gd name="connsiteY4" fmla="*/ 416372 h 499648"/>
                <a:gd name="connsiteX5" fmla="*/ 8062102 w 8145378"/>
                <a:gd name="connsiteY5" fmla="*/ 499648 h 499648"/>
                <a:gd name="connsiteX6" fmla="*/ 83276 w 8145378"/>
                <a:gd name="connsiteY6" fmla="*/ 499648 h 499648"/>
                <a:gd name="connsiteX7" fmla="*/ 0 w 8145378"/>
                <a:gd name="connsiteY7" fmla="*/ 416372 h 499648"/>
                <a:gd name="connsiteX8" fmla="*/ 0 w 8145378"/>
                <a:gd name="connsiteY8" fmla="*/ 83276 h 499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145378" h="499648">
                  <a:moveTo>
                    <a:pt x="0" y="83276"/>
                  </a:moveTo>
                  <a:cubicBezTo>
                    <a:pt x="0" y="37284"/>
                    <a:pt x="37284" y="0"/>
                    <a:pt x="83276" y="0"/>
                  </a:cubicBezTo>
                  <a:lnTo>
                    <a:pt x="8062102" y="0"/>
                  </a:lnTo>
                  <a:cubicBezTo>
                    <a:pt x="8108094" y="0"/>
                    <a:pt x="8145378" y="37284"/>
                    <a:pt x="8145378" y="83276"/>
                  </a:cubicBezTo>
                  <a:lnTo>
                    <a:pt x="8145378" y="416372"/>
                  </a:lnTo>
                  <a:cubicBezTo>
                    <a:pt x="8145378" y="462364"/>
                    <a:pt x="8108094" y="499648"/>
                    <a:pt x="8062102" y="499648"/>
                  </a:cubicBezTo>
                  <a:lnTo>
                    <a:pt x="83276" y="499648"/>
                  </a:lnTo>
                  <a:cubicBezTo>
                    <a:pt x="37284" y="499648"/>
                    <a:pt x="0" y="462364"/>
                    <a:pt x="0" y="416372"/>
                  </a:cubicBezTo>
                  <a:lnTo>
                    <a:pt x="0" y="83276"/>
                  </a:ln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15831" tIns="115831" rIns="115831" bIns="115831" numCol="1" spcCol="1270" anchor="ctr" anchorCtr="0">
              <a:noAutofit/>
            </a:bodyPr>
            <a:lstStyle/>
            <a:p>
              <a:pPr marL="0" lvl="0" indent="0" algn="l" defTabSz="1066800">
                <a:lnSpc>
                  <a:spcPct val="90000"/>
                </a:lnSpc>
                <a:spcBef>
                  <a:spcPct val="0"/>
                </a:spcBef>
                <a:spcAft>
                  <a:spcPct val="35000"/>
                </a:spcAft>
                <a:buNone/>
              </a:pPr>
              <a:r>
                <a:rPr lang="es-ES" sz="2400" kern="1200" dirty="0"/>
                <a:t>Cuando escribe sobre comercio, </a:t>
              </a:r>
              <a:endParaRPr lang="es-CR" sz="2400" kern="1200" dirty="0"/>
            </a:p>
          </p:txBody>
        </p:sp>
        <p:sp>
          <p:nvSpPr>
            <p:cNvPr id="10" name="Forma libre: forma 9">
              <a:extLst>
                <a:ext uri="{FF2B5EF4-FFF2-40B4-BE49-F238E27FC236}">
                  <a16:creationId xmlns:a16="http://schemas.microsoft.com/office/drawing/2014/main" id="{68505D9E-F7D3-4E93-9159-7F1E14B121DB}"/>
                </a:ext>
              </a:extLst>
            </p:cNvPr>
            <p:cNvSpPr/>
            <p:nvPr/>
          </p:nvSpPr>
          <p:spPr>
            <a:xfrm>
              <a:off x="589548" y="4125641"/>
              <a:ext cx="8145378" cy="1167600"/>
            </a:xfrm>
            <a:custGeom>
              <a:avLst/>
              <a:gdLst>
                <a:gd name="connsiteX0" fmla="*/ 0 w 8145378"/>
                <a:gd name="connsiteY0" fmla="*/ 0 h 1486036"/>
                <a:gd name="connsiteX1" fmla="*/ 8145378 w 8145378"/>
                <a:gd name="connsiteY1" fmla="*/ 0 h 1486036"/>
                <a:gd name="connsiteX2" fmla="*/ 8145378 w 8145378"/>
                <a:gd name="connsiteY2" fmla="*/ 1486036 h 1486036"/>
                <a:gd name="connsiteX3" fmla="*/ 0 w 8145378"/>
                <a:gd name="connsiteY3" fmla="*/ 1486036 h 1486036"/>
                <a:gd name="connsiteX4" fmla="*/ 0 w 8145378"/>
                <a:gd name="connsiteY4" fmla="*/ 0 h 1486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45378" h="1486036">
                  <a:moveTo>
                    <a:pt x="0" y="0"/>
                  </a:moveTo>
                  <a:lnTo>
                    <a:pt x="8145378" y="0"/>
                  </a:lnTo>
                  <a:lnTo>
                    <a:pt x="8145378" y="1486036"/>
                  </a:lnTo>
                  <a:lnTo>
                    <a:pt x="0" y="148603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58616"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s-ES" sz="1800" kern="1200" dirty="0"/>
                <a:t>Contrasta el gasto productivo en  'stock adicional de materiales, herramientas y provisiones' con el gasto improductivo en vienes importados.</a:t>
              </a:r>
              <a:endParaRPr lang="es-CR" sz="1800" kern="1200" dirty="0"/>
            </a:p>
            <a:p>
              <a:pPr marL="171450" lvl="1" indent="-171450" algn="l" defTabSz="800100">
                <a:lnSpc>
                  <a:spcPct val="90000"/>
                </a:lnSpc>
                <a:spcBef>
                  <a:spcPct val="0"/>
                </a:spcBef>
                <a:spcAft>
                  <a:spcPct val="20000"/>
                </a:spcAft>
                <a:buChar char="•"/>
              </a:pPr>
              <a:r>
                <a:rPr lang="es-ES" sz="1800" kern="1200" dirty="0"/>
                <a:t>Lo acerca a las ideas de promoción industrial de sus oponentes mercantilistas.</a:t>
              </a:r>
              <a:endParaRPr lang="es-CR" sz="1800" kern="1200" dirty="0"/>
            </a:p>
            <a:p>
              <a:pPr marL="171450" lvl="1" indent="-171450" algn="l" defTabSz="800100">
                <a:lnSpc>
                  <a:spcPct val="90000"/>
                </a:lnSpc>
                <a:spcBef>
                  <a:spcPct val="0"/>
                </a:spcBef>
                <a:spcAft>
                  <a:spcPct val="20000"/>
                </a:spcAft>
                <a:buChar char="•"/>
              </a:pPr>
              <a:r>
                <a:rPr lang="es-ES" sz="1800" kern="1200" dirty="0"/>
                <a:t>Smith ha sido reivindicado como partidario de una  intervención estatal extensa, </a:t>
              </a:r>
              <a:endParaRPr lang="es-CR" sz="1800" kern="1200" dirty="0"/>
            </a:p>
          </p:txBody>
        </p:sp>
        <p:sp>
          <p:nvSpPr>
            <p:cNvPr id="11" name="Forma libre: forma 10">
              <a:extLst>
                <a:ext uri="{FF2B5EF4-FFF2-40B4-BE49-F238E27FC236}">
                  <a16:creationId xmlns:a16="http://schemas.microsoft.com/office/drawing/2014/main" id="{D87BB0AB-C4F3-4458-B3B7-3B4C3C674C87}"/>
                </a:ext>
              </a:extLst>
            </p:cNvPr>
            <p:cNvSpPr/>
            <p:nvPr/>
          </p:nvSpPr>
          <p:spPr>
            <a:xfrm>
              <a:off x="589548" y="5357067"/>
              <a:ext cx="8145378" cy="499648"/>
            </a:xfrm>
            <a:custGeom>
              <a:avLst/>
              <a:gdLst>
                <a:gd name="connsiteX0" fmla="*/ 0 w 8145378"/>
                <a:gd name="connsiteY0" fmla="*/ 83276 h 499648"/>
                <a:gd name="connsiteX1" fmla="*/ 83276 w 8145378"/>
                <a:gd name="connsiteY1" fmla="*/ 0 h 499648"/>
                <a:gd name="connsiteX2" fmla="*/ 8062102 w 8145378"/>
                <a:gd name="connsiteY2" fmla="*/ 0 h 499648"/>
                <a:gd name="connsiteX3" fmla="*/ 8145378 w 8145378"/>
                <a:gd name="connsiteY3" fmla="*/ 83276 h 499648"/>
                <a:gd name="connsiteX4" fmla="*/ 8145378 w 8145378"/>
                <a:gd name="connsiteY4" fmla="*/ 416372 h 499648"/>
                <a:gd name="connsiteX5" fmla="*/ 8062102 w 8145378"/>
                <a:gd name="connsiteY5" fmla="*/ 499648 h 499648"/>
                <a:gd name="connsiteX6" fmla="*/ 83276 w 8145378"/>
                <a:gd name="connsiteY6" fmla="*/ 499648 h 499648"/>
                <a:gd name="connsiteX7" fmla="*/ 0 w 8145378"/>
                <a:gd name="connsiteY7" fmla="*/ 416372 h 499648"/>
                <a:gd name="connsiteX8" fmla="*/ 0 w 8145378"/>
                <a:gd name="connsiteY8" fmla="*/ 83276 h 499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145378" h="499648">
                  <a:moveTo>
                    <a:pt x="0" y="83276"/>
                  </a:moveTo>
                  <a:cubicBezTo>
                    <a:pt x="0" y="37284"/>
                    <a:pt x="37284" y="0"/>
                    <a:pt x="83276" y="0"/>
                  </a:cubicBezTo>
                  <a:lnTo>
                    <a:pt x="8062102" y="0"/>
                  </a:lnTo>
                  <a:cubicBezTo>
                    <a:pt x="8108094" y="0"/>
                    <a:pt x="8145378" y="37284"/>
                    <a:pt x="8145378" y="83276"/>
                  </a:cubicBezTo>
                  <a:lnTo>
                    <a:pt x="8145378" y="416372"/>
                  </a:lnTo>
                  <a:cubicBezTo>
                    <a:pt x="8145378" y="462364"/>
                    <a:pt x="8108094" y="499648"/>
                    <a:pt x="8062102" y="499648"/>
                  </a:cubicBezTo>
                  <a:lnTo>
                    <a:pt x="83276" y="499648"/>
                  </a:lnTo>
                  <a:cubicBezTo>
                    <a:pt x="37284" y="499648"/>
                    <a:pt x="0" y="462364"/>
                    <a:pt x="0" y="416372"/>
                  </a:cubicBezTo>
                  <a:lnTo>
                    <a:pt x="0" y="83276"/>
                  </a:ln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15831" tIns="115831" rIns="115831" bIns="115831" numCol="1" spcCol="1270" anchor="ctr" anchorCtr="0">
              <a:noAutofit/>
            </a:bodyPr>
            <a:lstStyle/>
            <a:p>
              <a:pPr marL="0" lvl="0" indent="0" algn="l" defTabSz="1066800">
                <a:lnSpc>
                  <a:spcPct val="90000"/>
                </a:lnSpc>
                <a:spcBef>
                  <a:spcPct val="0"/>
                </a:spcBef>
                <a:spcAft>
                  <a:spcPct val="35000"/>
                </a:spcAft>
                <a:buNone/>
              </a:pPr>
              <a:r>
                <a:rPr lang="es-ES" sz="2400" kern="1200" dirty="0"/>
                <a:t>Su apoyo al comercio era condicional. </a:t>
              </a:r>
              <a:endParaRPr lang="es-CR" sz="2400" kern="1200" dirty="0"/>
            </a:p>
          </p:txBody>
        </p:sp>
        <p:sp>
          <p:nvSpPr>
            <p:cNvPr id="12" name="Forma libre: forma 11">
              <a:extLst>
                <a:ext uri="{FF2B5EF4-FFF2-40B4-BE49-F238E27FC236}">
                  <a16:creationId xmlns:a16="http://schemas.microsoft.com/office/drawing/2014/main" id="{1A999507-8C09-474A-B344-F27EA7C0AE07}"/>
                </a:ext>
              </a:extLst>
            </p:cNvPr>
            <p:cNvSpPr/>
            <p:nvPr/>
          </p:nvSpPr>
          <p:spPr>
            <a:xfrm>
              <a:off x="482330" y="5951133"/>
              <a:ext cx="8145378" cy="468809"/>
            </a:xfrm>
            <a:custGeom>
              <a:avLst/>
              <a:gdLst>
                <a:gd name="connsiteX0" fmla="*/ 0 w 8145378"/>
                <a:gd name="connsiteY0" fmla="*/ 0 h 468809"/>
                <a:gd name="connsiteX1" fmla="*/ 8145378 w 8145378"/>
                <a:gd name="connsiteY1" fmla="*/ 0 h 468809"/>
                <a:gd name="connsiteX2" fmla="*/ 8145378 w 8145378"/>
                <a:gd name="connsiteY2" fmla="*/ 468809 h 468809"/>
                <a:gd name="connsiteX3" fmla="*/ 0 w 8145378"/>
                <a:gd name="connsiteY3" fmla="*/ 468809 h 468809"/>
                <a:gd name="connsiteX4" fmla="*/ 0 w 8145378"/>
                <a:gd name="connsiteY4" fmla="*/ 0 h 4688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45378" h="468809">
                  <a:moveTo>
                    <a:pt x="0" y="0"/>
                  </a:moveTo>
                  <a:lnTo>
                    <a:pt x="8145378" y="0"/>
                  </a:lnTo>
                  <a:lnTo>
                    <a:pt x="8145378" y="468809"/>
                  </a:lnTo>
                  <a:lnTo>
                    <a:pt x="0" y="46880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58616"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s-ES" sz="1800" kern="1200" dirty="0"/>
                <a:t>Desdeña al mercantilismo, respecto a la asociación (que encuentra en Locke y </a:t>
              </a:r>
              <a:r>
                <a:rPr lang="es-ES" sz="1800" kern="1200" dirty="0" err="1"/>
                <a:t>Mun</a:t>
              </a:r>
              <a:r>
                <a:rPr lang="es-ES" sz="1800" kern="1200" dirty="0"/>
                <a:t>) de riqueza con oro y plata.</a:t>
              </a:r>
              <a:endParaRPr lang="es-CR" sz="1800" kern="1200" dirty="0"/>
            </a:p>
          </p:txBody>
        </p:sp>
      </p:grpSp>
    </p:spTree>
    <p:extLst>
      <p:ext uri="{BB962C8B-B14F-4D97-AF65-F5344CB8AC3E}">
        <p14:creationId xmlns:p14="http://schemas.microsoft.com/office/powerpoint/2010/main" val="520739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C6A17-CEB3-4C80-9601-C9589AAF6527}"/>
              </a:ext>
            </a:extLst>
          </p:cNvPr>
          <p:cNvSpPr>
            <a:spLocks noGrp="1"/>
          </p:cNvSpPr>
          <p:nvPr>
            <p:ph type="title"/>
          </p:nvPr>
        </p:nvSpPr>
        <p:spPr>
          <a:xfrm>
            <a:off x="619347" y="216270"/>
            <a:ext cx="7886700" cy="1325563"/>
          </a:xfrm>
        </p:spPr>
        <p:txBody>
          <a:bodyPr/>
          <a:lstStyle/>
          <a:p>
            <a:r>
              <a:rPr lang="es-ES" dirty="0"/>
              <a:t>Esencia de la ventaja absoluta</a:t>
            </a:r>
            <a:endParaRPr lang="es-CR" dirty="0"/>
          </a:p>
        </p:txBody>
      </p:sp>
      <p:grpSp>
        <p:nvGrpSpPr>
          <p:cNvPr id="7" name="Group 6">
            <a:extLst>
              <a:ext uri="{FF2B5EF4-FFF2-40B4-BE49-F238E27FC236}">
                <a16:creationId xmlns:a16="http://schemas.microsoft.com/office/drawing/2014/main" id="{6CDC7B5B-AE44-4176-B004-7B5D4F7AC542}"/>
              </a:ext>
            </a:extLst>
          </p:cNvPr>
          <p:cNvGrpSpPr/>
          <p:nvPr/>
        </p:nvGrpSpPr>
        <p:grpSpPr>
          <a:xfrm>
            <a:off x="1404372" y="1095153"/>
            <a:ext cx="5997914" cy="5392733"/>
            <a:chOff x="1404372" y="1095153"/>
            <a:chExt cx="5866976" cy="5004971"/>
          </a:xfrm>
        </p:grpSpPr>
        <p:sp>
          <p:nvSpPr>
            <p:cNvPr id="8" name="Freeform: Shape 7">
              <a:extLst>
                <a:ext uri="{FF2B5EF4-FFF2-40B4-BE49-F238E27FC236}">
                  <a16:creationId xmlns:a16="http://schemas.microsoft.com/office/drawing/2014/main" id="{5C651956-51D4-42ED-A238-F85DFE11B9B7}"/>
                </a:ext>
              </a:extLst>
            </p:cNvPr>
            <p:cNvSpPr/>
            <p:nvPr/>
          </p:nvSpPr>
          <p:spPr>
            <a:xfrm>
              <a:off x="1404372" y="1095153"/>
              <a:ext cx="3048621" cy="3048577"/>
            </a:xfrm>
            <a:custGeom>
              <a:avLst/>
              <a:gdLst>
                <a:gd name="connsiteX0" fmla="*/ 0 w 3048621"/>
                <a:gd name="connsiteY0" fmla="*/ 1524289 h 3048577"/>
                <a:gd name="connsiteX1" fmla="*/ 1524311 w 3048621"/>
                <a:gd name="connsiteY1" fmla="*/ 0 h 3048577"/>
                <a:gd name="connsiteX2" fmla="*/ 3048622 w 3048621"/>
                <a:gd name="connsiteY2" fmla="*/ 1524289 h 3048577"/>
                <a:gd name="connsiteX3" fmla="*/ 1524311 w 3048621"/>
                <a:gd name="connsiteY3" fmla="*/ 3048578 h 3048577"/>
                <a:gd name="connsiteX4" fmla="*/ 0 w 3048621"/>
                <a:gd name="connsiteY4" fmla="*/ 1524289 h 3048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621" h="3048577">
                  <a:moveTo>
                    <a:pt x="0" y="1524289"/>
                  </a:moveTo>
                  <a:cubicBezTo>
                    <a:pt x="0" y="682447"/>
                    <a:pt x="682457" y="0"/>
                    <a:pt x="1524311" y="0"/>
                  </a:cubicBezTo>
                  <a:cubicBezTo>
                    <a:pt x="2366165" y="0"/>
                    <a:pt x="3048622" y="682447"/>
                    <a:pt x="3048622" y="1524289"/>
                  </a:cubicBezTo>
                  <a:cubicBezTo>
                    <a:pt x="3048622" y="2366131"/>
                    <a:pt x="2366165" y="3048578"/>
                    <a:pt x="1524311" y="3048578"/>
                  </a:cubicBezTo>
                  <a:cubicBezTo>
                    <a:pt x="682457" y="3048578"/>
                    <a:pt x="0" y="2366131"/>
                    <a:pt x="0" y="1524289"/>
                  </a:cubicBez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1">
              <a:schemeClr val="accent1">
                <a:alpha val="50000"/>
                <a:hueOff val="0"/>
                <a:satOff val="0"/>
                <a:lumOff val="0"/>
                <a:alphaOff val="0"/>
              </a:schemeClr>
            </a:fillRef>
            <a:effectRef idx="1">
              <a:schemeClr val="accent1">
                <a:alpha val="50000"/>
                <a:hueOff val="0"/>
                <a:satOff val="0"/>
                <a:lumOff val="0"/>
                <a:alphaOff val="0"/>
              </a:schemeClr>
            </a:effectRef>
            <a:fontRef idx="minor">
              <a:schemeClr val="tx1"/>
            </a:fontRef>
          </p:style>
          <p:txBody>
            <a:bodyPr spcFirstLastPara="0" vert="horz" wrap="square" lIns="484560" tIns="484554" rIns="484560" bIns="484554" numCol="1" spcCol="1270" anchor="ctr" anchorCtr="0">
              <a:noAutofit/>
            </a:bodyPr>
            <a:lstStyle/>
            <a:p>
              <a:pPr marL="0" lvl="0" indent="0" algn="ctr" defTabSz="444500">
                <a:lnSpc>
                  <a:spcPct val="90000"/>
                </a:lnSpc>
                <a:spcBef>
                  <a:spcPct val="0"/>
                </a:spcBef>
                <a:spcAft>
                  <a:spcPct val="35000"/>
                </a:spcAft>
                <a:buNone/>
              </a:pPr>
              <a:r>
                <a:rPr lang="es-ES" sz="2000" kern="1200" dirty="0"/>
                <a:t>El comercio se basa en que cada parte se atenga a lo que mejor sabe hacer. </a:t>
              </a:r>
              <a:endParaRPr lang="es-CR" sz="2000" kern="1200" dirty="0"/>
            </a:p>
          </p:txBody>
        </p:sp>
        <p:sp>
          <p:nvSpPr>
            <p:cNvPr id="9" name="Freeform: Shape 8">
              <a:extLst>
                <a:ext uri="{FF2B5EF4-FFF2-40B4-BE49-F238E27FC236}">
                  <a16:creationId xmlns:a16="http://schemas.microsoft.com/office/drawing/2014/main" id="{925C4EBA-AD40-4B5A-839A-CE959962FCAC}"/>
                </a:ext>
              </a:extLst>
            </p:cNvPr>
            <p:cNvSpPr/>
            <p:nvPr/>
          </p:nvSpPr>
          <p:spPr>
            <a:xfrm>
              <a:off x="4222727" y="1095153"/>
              <a:ext cx="3048621" cy="3048577"/>
            </a:xfrm>
            <a:custGeom>
              <a:avLst/>
              <a:gdLst>
                <a:gd name="connsiteX0" fmla="*/ 0 w 3048621"/>
                <a:gd name="connsiteY0" fmla="*/ 1524289 h 3048577"/>
                <a:gd name="connsiteX1" fmla="*/ 1524311 w 3048621"/>
                <a:gd name="connsiteY1" fmla="*/ 0 h 3048577"/>
                <a:gd name="connsiteX2" fmla="*/ 3048622 w 3048621"/>
                <a:gd name="connsiteY2" fmla="*/ 1524289 h 3048577"/>
                <a:gd name="connsiteX3" fmla="*/ 1524311 w 3048621"/>
                <a:gd name="connsiteY3" fmla="*/ 3048578 h 3048577"/>
                <a:gd name="connsiteX4" fmla="*/ 0 w 3048621"/>
                <a:gd name="connsiteY4" fmla="*/ 1524289 h 3048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621" h="3048577">
                  <a:moveTo>
                    <a:pt x="0" y="1524289"/>
                  </a:moveTo>
                  <a:cubicBezTo>
                    <a:pt x="0" y="682447"/>
                    <a:pt x="682457" y="0"/>
                    <a:pt x="1524311" y="0"/>
                  </a:cubicBezTo>
                  <a:cubicBezTo>
                    <a:pt x="2366165" y="0"/>
                    <a:pt x="3048622" y="682447"/>
                    <a:pt x="3048622" y="1524289"/>
                  </a:cubicBezTo>
                  <a:cubicBezTo>
                    <a:pt x="3048622" y="2366131"/>
                    <a:pt x="2366165" y="3048578"/>
                    <a:pt x="1524311" y="3048578"/>
                  </a:cubicBezTo>
                  <a:cubicBezTo>
                    <a:pt x="682457" y="3048578"/>
                    <a:pt x="0" y="2366131"/>
                    <a:pt x="0" y="1524289"/>
                  </a:cubicBez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1">
              <a:schemeClr val="accent1">
                <a:alpha val="50000"/>
                <a:hueOff val="0"/>
                <a:satOff val="0"/>
                <a:lumOff val="0"/>
                <a:alphaOff val="0"/>
              </a:schemeClr>
            </a:fillRef>
            <a:effectRef idx="1">
              <a:schemeClr val="accent1">
                <a:alpha val="50000"/>
                <a:hueOff val="0"/>
                <a:satOff val="0"/>
                <a:lumOff val="0"/>
                <a:alphaOff val="0"/>
              </a:schemeClr>
            </a:effectRef>
            <a:fontRef idx="minor">
              <a:schemeClr val="tx1"/>
            </a:fontRef>
          </p:style>
          <p:txBody>
            <a:bodyPr spcFirstLastPara="0" vert="horz" wrap="square" lIns="484560" tIns="484554" rIns="484560" bIns="484554" numCol="1" spcCol="1270" anchor="t" anchorCtr="0">
              <a:noAutofit/>
            </a:bodyPr>
            <a:lstStyle/>
            <a:p>
              <a:pPr marL="0" lvl="0" indent="0" algn="ctr" defTabSz="444500">
                <a:lnSpc>
                  <a:spcPct val="90000"/>
                </a:lnSpc>
                <a:spcBef>
                  <a:spcPct val="0"/>
                </a:spcBef>
                <a:spcAft>
                  <a:spcPct val="35000"/>
                </a:spcAft>
                <a:buNone/>
              </a:pPr>
              <a:r>
                <a:rPr lang="es-CR" kern="1200" dirty="0"/>
                <a:t>Consideró la economía productiva y comercial dentro de los países, </a:t>
              </a:r>
            </a:p>
            <a:p>
              <a:pPr marL="57150" lvl="1" indent="-57150" algn="l" defTabSz="355600">
                <a:lnSpc>
                  <a:spcPct val="90000"/>
                </a:lnSpc>
                <a:spcBef>
                  <a:spcPct val="0"/>
                </a:spcBef>
                <a:spcAft>
                  <a:spcPct val="15000"/>
                </a:spcAft>
                <a:buChar char="•"/>
              </a:pPr>
              <a:r>
                <a:rPr lang="es-CR" sz="1400" kern="1200" dirty="0"/>
                <a:t>no el comercio entre ellos,  como la mayor fuente de riqueza de las naciones. </a:t>
              </a:r>
            </a:p>
          </p:txBody>
        </p:sp>
        <p:sp>
          <p:nvSpPr>
            <p:cNvPr id="10" name="Freeform: Shape 9">
              <a:extLst>
                <a:ext uri="{FF2B5EF4-FFF2-40B4-BE49-F238E27FC236}">
                  <a16:creationId xmlns:a16="http://schemas.microsoft.com/office/drawing/2014/main" id="{7ED41C19-AE4B-4150-8E5E-C411D43CC392}"/>
                </a:ext>
              </a:extLst>
            </p:cNvPr>
            <p:cNvSpPr/>
            <p:nvPr/>
          </p:nvSpPr>
          <p:spPr>
            <a:xfrm>
              <a:off x="2424223" y="3051547"/>
              <a:ext cx="4327451" cy="3048577"/>
            </a:xfrm>
            <a:custGeom>
              <a:avLst/>
              <a:gdLst>
                <a:gd name="connsiteX0" fmla="*/ 0 w 3048621"/>
                <a:gd name="connsiteY0" fmla="*/ 1524289 h 3048577"/>
                <a:gd name="connsiteX1" fmla="*/ 1524311 w 3048621"/>
                <a:gd name="connsiteY1" fmla="*/ 0 h 3048577"/>
                <a:gd name="connsiteX2" fmla="*/ 3048622 w 3048621"/>
                <a:gd name="connsiteY2" fmla="*/ 1524289 h 3048577"/>
                <a:gd name="connsiteX3" fmla="*/ 1524311 w 3048621"/>
                <a:gd name="connsiteY3" fmla="*/ 3048578 h 3048577"/>
                <a:gd name="connsiteX4" fmla="*/ 0 w 3048621"/>
                <a:gd name="connsiteY4" fmla="*/ 1524289 h 3048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621" h="3048577">
                  <a:moveTo>
                    <a:pt x="0" y="1524289"/>
                  </a:moveTo>
                  <a:cubicBezTo>
                    <a:pt x="0" y="682447"/>
                    <a:pt x="682457" y="0"/>
                    <a:pt x="1524311" y="0"/>
                  </a:cubicBezTo>
                  <a:cubicBezTo>
                    <a:pt x="2366165" y="0"/>
                    <a:pt x="3048622" y="682447"/>
                    <a:pt x="3048622" y="1524289"/>
                  </a:cubicBezTo>
                  <a:cubicBezTo>
                    <a:pt x="3048622" y="2366131"/>
                    <a:pt x="2366165" y="3048578"/>
                    <a:pt x="1524311" y="3048578"/>
                  </a:cubicBezTo>
                  <a:cubicBezTo>
                    <a:pt x="682457" y="3048578"/>
                    <a:pt x="0" y="2366131"/>
                    <a:pt x="0" y="1524289"/>
                  </a:cubicBez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1">
              <a:schemeClr val="accent1">
                <a:alpha val="50000"/>
                <a:hueOff val="0"/>
                <a:satOff val="0"/>
                <a:lumOff val="0"/>
                <a:alphaOff val="0"/>
              </a:schemeClr>
            </a:fillRef>
            <a:effectRef idx="1">
              <a:schemeClr val="accent1">
                <a:alpha val="50000"/>
                <a:hueOff val="0"/>
                <a:satOff val="0"/>
                <a:lumOff val="0"/>
                <a:alphaOff val="0"/>
              </a:schemeClr>
            </a:effectRef>
            <a:fontRef idx="minor">
              <a:schemeClr val="tx1"/>
            </a:fontRef>
          </p:style>
          <p:txBody>
            <a:bodyPr spcFirstLastPara="0" vert="horz" wrap="square" lIns="484560" tIns="484554" rIns="484560" bIns="484554" numCol="1" spcCol="1270" anchor="t" anchorCtr="0">
              <a:noAutofit/>
            </a:bodyPr>
            <a:lstStyle/>
            <a:p>
              <a:pPr marL="0" lvl="0" indent="0" algn="ctr" defTabSz="444500">
                <a:lnSpc>
                  <a:spcPct val="90000"/>
                </a:lnSpc>
                <a:spcBef>
                  <a:spcPct val="0"/>
                </a:spcBef>
                <a:spcAft>
                  <a:spcPct val="35000"/>
                </a:spcAft>
                <a:buNone/>
              </a:pPr>
              <a:r>
                <a:rPr lang="es-ES" sz="1600" kern="1200" dirty="0"/>
                <a:t>Smith también permitió excepciones, en las que el comercio debería restringirse. </a:t>
              </a:r>
              <a:endParaRPr lang="es-CR" sz="1600" kern="1200" dirty="0"/>
            </a:p>
            <a:p>
              <a:pPr marL="57150" lvl="1" indent="-57150" algn="l" defTabSz="355600">
                <a:lnSpc>
                  <a:spcPct val="90000"/>
                </a:lnSpc>
                <a:spcBef>
                  <a:spcPct val="0"/>
                </a:spcBef>
                <a:spcAft>
                  <a:spcPct val="15000"/>
                </a:spcAft>
                <a:buChar char="•"/>
              </a:pPr>
              <a:r>
                <a:rPr lang="es-ES" sz="1200" kern="1200" dirty="0"/>
                <a:t>Entre ellas figuraban las industrias necesarias para la defensa nacional. </a:t>
              </a:r>
              <a:endParaRPr lang="es-CR" sz="1200" kern="1200" dirty="0"/>
            </a:p>
            <a:p>
              <a:pPr marL="57150" lvl="1" indent="-57150" algn="l" defTabSz="355600">
                <a:lnSpc>
                  <a:spcPct val="90000"/>
                </a:lnSpc>
                <a:spcBef>
                  <a:spcPct val="0"/>
                </a:spcBef>
                <a:spcAft>
                  <a:spcPct val="15000"/>
                </a:spcAft>
                <a:buChar char="•"/>
              </a:pPr>
              <a:r>
                <a:rPr lang="es-ES" sz="1200" kern="1200" dirty="0"/>
                <a:t>Apoyó las Leyes de Navegación, permitió la toma de represalias contra la política proteccionista extranjera </a:t>
              </a:r>
              <a:endParaRPr lang="es-CR" sz="1200" kern="1200" dirty="0"/>
            </a:p>
            <a:p>
              <a:pPr marL="57150" lvl="1" indent="-57150" algn="l" defTabSz="355600">
                <a:lnSpc>
                  <a:spcPct val="90000"/>
                </a:lnSpc>
                <a:spcBef>
                  <a:spcPct val="0"/>
                </a:spcBef>
                <a:spcAft>
                  <a:spcPct val="15000"/>
                </a:spcAft>
                <a:buChar char="•"/>
              </a:pPr>
              <a:r>
                <a:rPr lang="es-ES" sz="1200" dirty="0"/>
                <a:t>S</a:t>
              </a:r>
              <a:r>
                <a:rPr lang="es-ES" sz="1200" kern="1200" dirty="0"/>
                <a:t>ostuvo que el capital necesitaba adaptarse gradualmente a la nueva competencia, </a:t>
              </a:r>
              <a:endParaRPr lang="es-CR" sz="1200" kern="1200" dirty="0"/>
            </a:p>
            <a:p>
              <a:pPr marL="57150" lvl="1" indent="-57150" algn="l" defTabSz="355600">
                <a:lnSpc>
                  <a:spcPct val="90000"/>
                </a:lnSpc>
                <a:spcBef>
                  <a:spcPct val="0"/>
                </a:spcBef>
                <a:spcAft>
                  <a:spcPct val="15000"/>
                </a:spcAft>
                <a:buChar char="•"/>
              </a:pPr>
              <a:r>
                <a:rPr lang="es-ES" sz="1200" dirty="0"/>
                <a:t>T</a:t>
              </a:r>
              <a:r>
                <a:rPr lang="es-ES" sz="1200" kern="1200" dirty="0"/>
                <a:t>ambién es sensible a las diferencias internas dentro de los países y </a:t>
              </a:r>
              <a:endParaRPr lang="es-CR" sz="1200" kern="1200" dirty="0"/>
            </a:p>
            <a:p>
              <a:pPr marL="57150" lvl="1" indent="-57150" algn="l" defTabSz="355600">
                <a:lnSpc>
                  <a:spcPct val="90000"/>
                </a:lnSpc>
                <a:spcBef>
                  <a:spcPct val="0"/>
                </a:spcBef>
                <a:spcAft>
                  <a:spcPct val="15000"/>
                </a:spcAft>
                <a:buChar char="•"/>
              </a:pPr>
              <a:r>
                <a:rPr lang="es-ES" sz="1200" kern="1200" dirty="0"/>
                <a:t>cree que la libertad completa de comercio es una fantasía utópica por los perjuicios  públicos.</a:t>
              </a:r>
              <a:endParaRPr lang="es-CR" sz="1200" kern="1200" dirty="0"/>
            </a:p>
          </p:txBody>
        </p:sp>
      </p:grpSp>
    </p:spTree>
    <p:extLst>
      <p:ext uri="{BB962C8B-B14F-4D97-AF65-F5344CB8AC3E}">
        <p14:creationId xmlns:p14="http://schemas.microsoft.com/office/powerpoint/2010/main" val="3160533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349EC-7C4F-416D-8A51-A5D08D23639A}"/>
              </a:ext>
            </a:extLst>
          </p:cNvPr>
          <p:cNvSpPr>
            <a:spLocks noGrp="1"/>
          </p:cNvSpPr>
          <p:nvPr>
            <p:ph type="title"/>
          </p:nvPr>
        </p:nvSpPr>
        <p:spPr/>
        <p:txBody>
          <a:bodyPr>
            <a:normAutofit/>
          </a:bodyPr>
          <a:lstStyle/>
          <a:p>
            <a:r>
              <a:rPr lang="es-ES" sz="32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RICARDO Y LA VENTAJA COMPARATIVA</a:t>
            </a:r>
            <a:endParaRPr lang="es-CR" sz="6600" dirty="0"/>
          </a:p>
        </p:txBody>
      </p:sp>
      <p:grpSp>
        <p:nvGrpSpPr>
          <p:cNvPr id="6" name="Group 5">
            <a:extLst>
              <a:ext uri="{FF2B5EF4-FFF2-40B4-BE49-F238E27FC236}">
                <a16:creationId xmlns:a16="http://schemas.microsoft.com/office/drawing/2014/main" id="{800E3E0B-C9DA-403F-9C68-C1E4FFAEFF4E}"/>
              </a:ext>
            </a:extLst>
          </p:cNvPr>
          <p:cNvGrpSpPr/>
          <p:nvPr/>
        </p:nvGrpSpPr>
        <p:grpSpPr>
          <a:xfrm>
            <a:off x="1371600" y="1541721"/>
            <a:ext cx="7006046" cy="4951153"/>
            <a:chOff x="2197647" y="2043757"/>
            <a:chExt cx="5287292" cy="4074067"/>
          </a:xfrm>
        </p:grpSpPr>
        <p:sp>
          <p:nvSpPr>
            <p:cNvPr id="7" name="Oval 6">
              <a:extLst>
                <a:ext uri="{FF2B5EF4-FFF2-40B4-BE49-F238E27FC236}">
                  <a16:creationId xmlns:a16="http://schemas.microsoft.com/office/drawing/2014/main" id="{BE9EBC82-5EB1-4234-A040-82790BC88B11}"/>
                </a:ext>
              </a:extLst>
            </p:cNvPr>
            <p:cNvSpPr/>
            <p:nvPr/>
          </p:nvSpPr>
          <p:spPr>
            <a:xfrm>
              <a:off x="4884492" y="2044046"/>
              <a:ext cx="2600447" cy="2600410"/>
            </a:xfrm>
            <a:prstGeom prst="ellipse">
              <a:avLst/>
            </a:pr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8" name="Freeform: Shape 7">
              <a:extLst>
                <a:ext uri="{FF2B5EF4-FFF2-40B4-BE49-F238E27FC236}">
                  <a16:creationId xmlns:a16="http://schemas.microsoft.com/office/drawing/2014/main" id="{D9236C3E-C6F5-459C-9C80-5EEEFCF85414}"/>
                </a:ext>
              </a:extLst>
            </p:cNvPr>
            <p:cNvSpPr/>
            <p:nvPr/>
          </p:nvSpPr>
          <p:spPr>
            <a:xfrm>
              <a:off x="4971135" y="2130742"/>
              <a:ext cx="2426583" cy="2427019"/>
            </a:xfrm>
            <a:custGeom>
              <a:avLst/>
              <a:gdLst>
                <a:gd name="connsiteX0" fmla="*/ 0 w 2426583"/>
                <a:gd name="connsiteY0" fmla="*/ 1213510 h 2427019"/>
                <a:gd name="connsiteX1" fmla="*/ 1213292 w 2426583"/>
                <a:gd name="connsiteY1" fmla="*/ 0 h 2427019"/>
                <a:gd name="connsiteX2" fmla="*/ 2426584 w 2426583"/>
                <a:gd name="connsiteY2" fmla="*/ 1213510 h 2427019"/>
                <a:gd name="connsiteX3" fmla="*/ 1213292 w 2426583"/>
                <a:gd name="connsiteY3" fmla="*/ 2427020 h 2427019"/>
                <a:gd name="connsiteX4" fmla="*/ 0 w 2426583"/>
                <a:gd name="connsiteY4" fmla="*/ 1213510 h 24270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6583" h="2427019">
                  <a:moveTo>
                    <a:pt x="0" y="1213510"/>
                  </a:moveTo>
                  <a:cubicBezTo>
                    <a:pt x="0" y="543307"/>
                    <a:pt x="543209" y="0"/>
                    <a:pt x="1213292" y="0"/>
                  </a:cubicBezTo>
                  <a:cubicBezTo>
                    <a:pt x="1883375" y="0"/>
                    <a:pt x="2426584" y="543307"/>
                    <a:pt x="2426584" y="1213510"/>
                  </a:cubicBezTo>
                  <a:cubicBezTo>
                    <a:pt x="2426584" y="1883713"/>
                    <a:pt x="1883375" y="2427020"/>
                    <a:pt x="1213292" y="2427020"/>
                  </a:cubicBezTo>
                  <a:cubicBezTo>
                    <a:pt x="543209" y="2427020"/>
                    <a:pt x="0" y="1883713"/>
                    <a:pt x="0" y="1213510"/>
                  </a:cubicBezTo>
                  <a:close/>
                </a:path>
              </a:pathLst>
            </a:custGeom>
            <a:scene3d>
              <a:camera prst="orthographicFront"/>
              <a:lightRig rig="flat" dir="t"/>
            </a:scene3d>
            <a:sp3d z="190500" extrusionH="12700" prstMaterial="plastic">
              <a:bevelT w="50800" h="50800"/>
            </a:sp3d>
          </p:spPr>
          <p:style>
            <a:lnRef idx="1">
              <a:schemeClr val="accent1">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75090" tIns="374722" rIns="373934" bIns="374723" numCol="1" spcCol="1270" anchor="ctr" anchorCtr="0">
              <a:noAutofit/>
            </a:bodyPr>
            <a:lstStyle/>
            <a:p>
              <a:pPr marL="0" lvl="0" indent="0" algn="ctr" defTabSz="977900">
                <a:lnSpc>
                  <a:spcPct val="90000"/>
                </a:lnSpc>
                <a:spcBef>
                  <a:spcPct val="0"/>
                </a:spcBef>
                <a:spcAft>
                  <a:spcPct val="35000"/>
                </a:spcAft>
                <a:buNone/>
              </a:pPr>
              <a:r>
                <a:rPr lang="es-ES" sz="2200" kern="1200"/>
                <a:t>La teoría sostiene que a los países les interesa especializarse </a:t>
              </a:r>
              <a:endParaRPr lang="es-CR" sz="2200" kern="1200"/>
            </a:p>
          </p:txBody>
        </p:sp>
        <p:sp>
          <p:nvSpPr>
            <p:cNvPr id="9" name="Freeform: Shape 8">
              <a:extLst>
                <a:ext uri="{FF2B5EF4-FFF2-40B4-BE49-F238E27FC236}">
                  <a16:creationId xmlns:a16="http://schemas.microsoft.com/office/drawing/2014/main" id="{35D85A14-2647-49A4-B225-BDC08ED5051E}"/>
                </a:ext>
              </a:extLst>
            </p:cNvPr>
            <p:cNvSpPr/>
            <p:nvPr/>
          </p:nvSpPr>
          <p:spPr>
            <a:xfrm>
              <a:off x="4971135" y="4557761"/>
              <a:ext cx="2426583" cy="1560063"/>
            </a:xfrm>
            <a:custGeom>
              <a:avLst/>
              <a:gdLst>
                <a:gd name="connsiteX0" fmla="*/ 0 w 2426583"/>
                <a:gd name="connsiteY0" fmla="*/ 0 h 1425457"/>
                <a:gd name="connsiteX1" fmla="*/ 2426583 w 2426583"/>
                <a:gd name="connsiteY1" fmla="*/ 0 h 1425457"/>
                <a:gd name="connsiteX2" fmla="*/ 2426583 w 2426583"/>
                <a:gd name="connsiteY2" fmla="*/ 1425457 h 1425457"/>
                <a:gd name="connsiteX3" fmla="*/ 0 w 2426583"/>
                <a:gd name="connsiteY3" fmla="*/ 1425457 h 1425457"/>
                <a:gd name="connsiteX4" fmla="*/ 0 w 2426583"/>
                <a:gd name="connsiteY4" fmla="*/ 0 h 14254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6583" h="1425457">
                  <a:moveTo>
                    <a:pt x="0" y="0"/>
                  </a:moveTo>
                  <a:lnTo>
                    <a:pt x="2426583" y="0"/>
                  </a:lnTo>
                  <a:lnTo>
                    <a:pt x="2426583" y="1425457"/>
                  </a:lnTo>
                  <a:lnTo>
                    <a:pt x="0" y="142545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4290" tIns="34290" rIns="34290" bIns="34290" numCol="1" spcCol="1270" anchor="t" anchorCtr="0">
              <a:noAutofit/>
            </a:bodyPr>
            <a:lstStyle/>
            <a:p>
              <a:pPr marL="57150" lvl="1" indent="-57150" algn="l" defTabSz="311150">
                <a:lnSpc>
                  <a:spcPct val="90000"/>
                </a:lnSpc>
                <a:spcBef>
                  <a:spcPct val="0"/>
                </a:spcBef>
                <a:spcAft>
                  <a:spcPct val="15000"/>
                </a:spcAft>
                <a:buChar char="•"/>
              </a:pPr>
              <a:r>
                <a:rPr lang="es-ES" sz="1100" kern="1200" dirty="0"/>
                <a:t>Incluso cuando sólo tienen una ventaja relativa o comparativa, no simplemente cuando tienen una "ventaja absoluta", como en Smith.</a:t>
              </a:r>
              <a:endParaRPr lang="es-CR" sz="1100" kern="1200" dirty="0"/>
            </a:p>
            <a:p>
              <a:pPr marL="57150" lvl="1" indent="-57150" algn="l" defTabSz="311150">
                <a:lnSpc>
                  <a:spcPct val="90000"/>
                </a:lnSpc>
                <a:spcBef>
                  <a:spcPct val="0"/>
                </a:spcBef>
                <a:spcAft>
                  <a:spcPct val="15000"/>
                </a:spcAft>
                <a:buChar char="•"/>
              </a:pPr>
              <a:r>
                <a:rPr lang="es-ES" sz="1100" kern="1200" dirty="0"/>
                <a:t>Las empresas no tienen que ser necesariamente más eficientes que sus socios comerciales en una línea de negocio y menos eficientes en otra </a:t>
              </a:r>
              <a:endParaRPr lang="es-CR" sz="1100" kern="1200" dirty="0"/>
            </a:p>
            <a:p>
              <a:pPr marL="57150" lvl="1" indent="-57150" algn="l" defTabSz="311150">
                <a:lnSpc>
                  <a:spcPct val="90000"/>
                </a:lnSpc>
                <a:spcBef>
                  <a:spcPct val="0"/>
                </a:spcBef>
                <a:spcAft>
                  <a:spcPct val="15000"/>
                </a:spcAft>
                <a:buChar char="•"/>
              </a:pPr>
              <a:r>
                <a:rPr lang="es-ES" sz="1100" kern="1200" dirty="0"/>
                <a:t>También vale la pena especializarse y comerciar allí donde los países sólo disfrutan   de una eficiencia relativamente mayor, cuando existen diferencias variadas entre las  líneas de negocios entre países, incluso cuando un país es absolutamente más eficiente que el otro.</a:t>
              </a:r>
              <a:endParaRPr lang="es-CR" sz="1100" kern="1200" dirty="0"/>
            </a:p>
          </p:txBody>
        </p:sp>
        <p:sp>
          <p:nvSpPr>
            <p:cNvPr id="10" name="Teardrop 9">
              <a:extLst>
                <a:ext uri="{FF2B5EF4-FFF2-40B4-BE49-F238E27FC236}">
                  <a16:creationId xmlns:a16="http://schemas.microsoft.com/office/drawing/2014/main" id="{75343DBA-BE4B-45EB-AC7C-6C6299E174BF}"/>
                </a:ext>
              </a:extLst>
            </p:cNvPr>
            <p:cNvSpPr/>
            <p:nvPr/>
          </p:nvSpPr>
          <p:spPr>
            <a:xfrm rot="2700000">
              <a:off x="2197647" y="2043757"/>
              <a:ext cx="2600533" cy="2600533"/>
            </a:xfrm>
            <a:prstGeom prst="teardrop">
              <a:avLst>
                <a:gd name="adj" fmla="val 100000"/>
              </a:avLst>
            </a:pr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1" name="Freeform: Shape 10">
              <a:extLst>
                <a:ext uri="{FF2B5EF4-FFF2-40B4-BE49-F238E27FC236}">
                  <a16:creationId xmlns:a16="http://schemas.microsoft.com/office/drawing/2014/main" id="{A308EC71-3332-4442-A09B-ED7676DB5FE9}"/>
                </a:ext>
              </a:extLst>
            </p:cNvPr>
            <p:cNvSpPr/>
            <p:nvPr/>
          </p:nvSpPr>
          <p:spPr>
            <a:xfrm>
              <a:off x="2284622" y="2130742"/>
              <a:ext cx="2426583" cy="2427019"/>
            </a:xfrm>
            <a:custGeom>
              <a:avLst/>
              <a:gdLst>
                <a:gd name="connsiteX0" fmla="*/ 0 w 2426583"/>
                <a:gd name="connsiteY0" fmla="*/ 1213510 h 2427019"/>
                <a:gd name="connsiteX1" fmla="*/ 1213292 w 2426583"/>
                <a:gd name="connsiteY1" fmla="*/ 0 h 2427019"/>
                <a:gd name="connsiteX2" fmla="*/ 2426584 w 2426583"/>
                <a:gd name="connsiteY2" fmla="*/ 1213510 h 2427019"/>
                <a:gd name="connsiteX3" fmla="*/ 1213292 w 2426583"/>
                <a:gd name="connsiteY3" fmla="*/ 2427020 h 2427019"/>
                <a:gd name="connsiteX4" fmla="*/ 0 w 2426583"/>
                <a:gd name="connsiteY4" fmla="*/ 1213510 h 24270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6583" h="2427019">
                  <a:moveTo>
                    <a:pt x="0" y="1213510"/>
                  </a:moveTo>
                  <a:cubicBezTo>
                    <a:pt x="0" y="543307"/>
                    <a:pt x="543209" y="0"/>
                    <a:pt x="1213292" y="0"/>
                  </a:cubicBezTo>
                  <a:cubicBezTo>
                    <a:pt x="1883375" y="0"/>
                    <a:pt x="2426584" y="543307"/>
                    <a:pt x="2426584" y="1213510"/>
                  </a:cubicBezTo>
                  <a:cubicBezTo>
                    <a:pt x="2426584" y="1883713"/>
                    <a:pt x="1883375" y="2427020"/>
                    <a:pt x="1213292" y="2427020"/>
                  </a:cubicBezTo>
                  <a:cubicBezTo>
                    <a:pt x="543209" y="2427020"/>
                    <a:pt x="0" y="1883713"/>
                    <a:pt x="0" y="1213510"/>
                  </a:cubicBezTo>
                  <a:close/>
                </a:path>
              </a:pathLst>
            </a:custGeom>
            <a:scene3d>
              <a:camera prst="orthographicFront"/>
              <a:lightRig rig="flat" dir="t"/>
            </a:scene3d>
            <a:sp3d z="190500" extrusionH="12700" prstMaterial="plastic">
              <a:bevelT w="50800" h="50800"/>
            </a:sp3d>
          </p:spPr>
          <p:style>
            <a:lnRef idx="1">
              <a:schemeClr val="accent1">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74512" tIns="374722" rIns="374512" bIns="374723" numCol="1" spcCol="1270" anchor="ctr" anchorCtr="0">
              <a:noAutofit/>
            </a:bodyPr>
            <a:lstStyle/>
            <a:p>
              <a:pPr marL="0" lvl="0" indent="0" algn="ctr" defTabSz="977900">
                <a:lnSpc>
                  <a:spcPct val="90000"/>
                </a:lnSpc>
                <a:spcBef>
                  <a:spcPct val="0"/>
                </a:spcBef>
                <a:spcAft>
                  <a:spcPct val="35000"/>
                </a:spcAft>
                <a:buNone/>
              </a:pPr>
              <a:r>
                <a:rPr lang="es-ES" sz="2200" kern="1200" dirty="0"/>
                <a:t>La visión general del mundo de Ricardo era más pesimista. </a:t>
              </a:r>
              <a:endParaRPr lang="es-CR" sz="2200" kern="1200" dirty="0"/>
            </a:p>
          </p:txBody>
        </p:sp>
        <p:sp>
          <p:nvSpPr>
            <p:cNvPr id="12" name="Freeform: Shape 11">
              <a:extLst>
                <a:ext uri="{FF2B5EF4-FFF2-40B4-BE49-F238E27FC236}">
                  <a16:creationId xmlns:a16="http://schemas.microsoft.com/office/drawing/2014/main" id="{CC70847D-7F26-4991-91D3-8B44BF2A96F8}"/>
                </a:ext>
              </a:extLst>
            </p:cNvPr>
            <p:cNvSpPr/>
            <p:nvPr/>
          </p:nvSpPr>
          <p:spPr>
            <a:xfrm>
              <a:off x="2284622" y="4692367"/>
              <a:ext cx="2426583" cy="1425457"/>
            </a:xfrm>
            <a:custGeom>
              <a:avLst/>
              <a:gdLst>
                <a:gd name="connsiteX0" fmla="*/ 0 w 2426583"/>
                <a:gd name="connsiteY0" fmla="*/ 0 h 1425457"/>
                <a:gd name="connsiteX1" fmla="*/ 2426583 w 2426583"/>
                <a:gd name="connsiteY1" fmla="*/ 0 h 1425457"/>
                <a:gd name="connsiteX2" fmla="*/ 2426583 w 2426583"/>
                <a:gd name="connsiteY2" fmla="*/ 1425457 h 1425457"/>
                <a:gd name="connsiteX3" fmla="*/ 0 w 2426583"/>
                <a:gd name="connsiteY3" fmla="*/ 1425457 h 1425457"/>
                <a:gd name="connsiteX4" fmla="*/ 0 w 2426583"/>
                <a:gd name="connsiteY4" fmla="*/ 0 h 14254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6583" h="1425457">
                  <a:moveTo>
                    <a:pt x="0" y="0"/>
                  </a:moveTo>
                  <a:lnTo>
                    <a:pt x="2426583" y="0"/>
                  </a:lnTo>
                  <a:lnTo>
                    <a:pt x="2426583" y="1425457"/>
                  </a:lnTo>
                  <a:lnTo>
                    <a:pt x="0" y="142545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4290" tIns="34290" rIns="34290" bIns="34290" numCol="1" spcCol="1270" anchor="t" anchorCtr="0">
              <a:noAutofit/>
            </a:bodyPr>
            <a:lstStyle/>
            <a:p>
              <a:pPr marL="57150" lvl="1" indent="-57150" algn="l" defTabSz="311150">
                <a:lnSpc>
                  <a:spcPct val="90000"/>
                </a:lnSpc>
                <a:spcBef>
                  <a:spcPct val="0"/>
                </a:spcBef>
                <a:spcAft>
                  <a:spcPct val="15000"/>
                </a:spcAft>
                <a:buChar char="•"/>
              </a:pPr>
              <a:r>
                <a:rPr lang="es-ES" sz="1000" kern="1200" dirty="0"/>
                <a:t>Al igual que Smith, comienza con el </a:t>
              </a:r>
              <a:r>
                <a:rPr lang="es-ES" sz="1100" kern="1200" dirty="0"/>
                <a:t>trabajo</a:t>
              </a:r>
              <a:r>
                <a:rPr lang="es-ES" sz="1000" kern="1200" dirty="0"/>
                <a:t>, </a:t>
              </a:r>
              <a:endParaRPr lang="es-CR" sz="1000" kern="1200" dirty="0"/>
            </a:p>
            <a:p>
              <a:pPr marL="57150" lvl="1" indent="-57150" algn="l" defTabSz="311150">
                <a:lnSpc>
                  <a:spcPct val="90000"/>
                </a:lnSpc>
                <a:spcBef>
                  <a:spcPct val="0"/>
                </a:spcBef>
                <a:spcAft>
                  <a:spcPct val="15000"/>
                </a:spcAft>
                <a:buChar char="•"/>
              </a:pPr>
              <a:r>
                <a:rPr lang="es-ES" sz="1000" kern="1200" dirty="0"/>
                <a:t>Pero cree que  los salarios, o el precio natural del trabajo, sólo proporciona lo suficiente para la subsistencia y para perpetuar la raza del trabajo (Ricardo 1951: 93). </a:t>
              </a:r>
              <a:endParaRPr lang="es-CR" sz="1000" kern="1200" dirty="0"/>
            </a:p>
            <a:p>
              <a:pPr marL="57150" lvl="1" indent="-57150" algn="l" defTabSz="311150">
                <a:lnSpc>
                  <a:spcPct val="90000"/>
                </a:lnSpc>
                <a:spcBef>
                  <a:spcPct val="0"/>
                </a:spcBef>
                <a:spcAft>
                  <a:spcPct val="15000"/>
                </a:spcAft>
                <a:buChar char="•"/>
              </a:pPr>
              <a:r>
                <a:rPr lang="es-ES" sz="1000" kern="1200" dirty="0"/>
                <a:t>Ricardo estuvo de acuerdo con Malthus implacables presiones de la demografía. </a:t>
              </a:r>
              <a:endParaRPr lang="es-CR" sz="1000" kern="1200" dirty="0"/>
            </a:p>
            <a:p>
              <a:pPr marL="57150" lvl="1" indent="-57150" algn="l" defTabSz="311150">
                <a:lnSpc>
                  <a:spcPct val="90000"/>
                </a:lnSpc>
                <a:spcBef>
                  <a:spcPct val="0"/>
                </a:spcBef>
                <a:spcAft>
                  <a:spcPct val="15000"/>
                </a:spcAft>
                <a:buChar char="•"/>
              </a:pPr>
              <a:r>
                <a:rPr lang="es-ES" sz="1000" kern="1200" dirty="0"/>
                <a:t>De manera más optimista, Ricardo acepta la 'Ley de </a:t>
              </a:r>
              <a:r>
                <a:rPr lang="es-ES" sz="1000" kern="1200" dirty="0" err="1"/>
                <a:t>Say</a:t>
              </a:r>
              <a:r>
                <a:rPr lang="es-ES" sz="1000" kern="1200" dirty="0"/>
                <a:t>', que predice que los mercados funcionarán, de manera eficiente.</a:t>
              </a:r>
              <a:endParaRPr lang="es-CR" sz="1000" kern="1200" dirty="0"/>
            </a:p>
            <a:p>
              <a:pPr marL="57150" lvl="1" indent="-57150" algn="l" defTabSz="311150">
                <a:lnSpc>
                  <a:spcPct val="90000"/>
                </a:lnSpc>
                <a:spcBef>
                  <a:spcPct val="0"/>
                </a:spcBef>
                <a:spcAft>
                  <a:spcPct val="15000"/>
                </a:spcAft>
                <a:buChar char="•"/>
              </a:pPr>
              <a:r>
                <a:rPr lang="es-ES" sz="1000" kern="1200" dirty="0"/>
                <a:t>La formulación habitual es que la oferta crea su propia demanda.</a:t>
              </a:r>
              <a:endParaRPr lang="es-CR" sz="1000" kern="1200" dirty="0"/>
            </a:p>
          </p:txBody>
        </p:sp>
      </p:grpSp>
    </p:spTree>
    <p:extLst>
      <p:ext uri="{BB962C8B-B14F-4D97-AF65-F5344CB8AC3E}">
        <p14:creationId xmlns:p14="http://schemas.microsoft.com/office/powerpoint/2010/main" val="2407262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A0A5A-7AD1-403A-825B-C696BBF2A2C2}"/>
              </a:ext>
            </a:extLst>
          </p:cNvPr>
          <p:cNvSpPr>
            <a:spLocks noGrp="1"/>
          </p:cNvSpPr>
          <p:nvPr>
            <p:ph type="title"/>
          </p:nvPr>
        </p:nvSpPr>
        <p:spPr/>
        <p:txBody>
          <a:bodyPr/>
          <a:lstStyle/>
          <a:p>
            <a:r>
              <a:rPr lang="es-ES" dirty="0"/>
              <a:t>Enfoque moderno: neoclásico</a:t>
            </a:r>
            <a:endParaRPr lang="es-CR" dirty="0"/>
          </a:p>
        </p:txBody>
      </p:sp>
      <p:grpSp>
        <p:nvGrpSpPr>
          <p:cNvPr id="5" name="Group 4">
            <a:extLst>
              <a:ext uri="{FF2B5EF4-FFF2-40B4-BE49-F238E27FC236}">
                <a16:creationId xmlns:a16="http://schemas.microsoft.com/office/drawing/2014/main" id="{A7954182-8DD3-44FD-AD95-97A85DC99DC5}"/>
              </a:ext>
            </a:extLst>
          </p:cNvPr>
          <p:cNvGrpSpPr/>
          <p:nvPr/>
        </p:nvGrpSpPr>
        <p:grpSpPr>
          <a:xfrm>
            <a:off x="628650" y="1531088"/>
            <a:ext cx="7886700" cy="4645874"/>
            <a:chOff x="628650" y="1531088"/>
            <a:chExt cx="7886700" cy="4645874"/>
          </a:xfrm>
        </p:grpSpPr>
        <p:sp>
          <p:nvSpPr>
            <p:cNvPr id="6" name="Straight Connector 5">
              <a:extLst>
                <a:ext uri="{FF2B5EF4-FFF2-40B4-BE49-F238E27FC236}">
                  <a16:creationId xmlns:a16="http://schemas.microsoft.com/office/drawing/2014/main" id="{53A36A30-E8F9-4B11-A2EF-90A3D8A69EC1}"/>
                </a:ext>
              </a:extLst>
            </p:cNvPr>
            <p:cNvSpPr/>
            <p:nvPr/>
          </p:nvSpPr>
          <p:spPr>
            <a:xfrm>
              <a:off x="628650" y="1531088"/>
              <a:ext cx="7886700" cy="0"/>
            </a:xfrm>
            <a:prstGeom prst="line">
              <a:avLst/>
            </a:prstGeom>
          </p:spPr>
          <p:style>
            <a:lnRef idx="1">
              <a:schemeClr val="accen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sp>
        <p:sp>
          <p:nvSpPr>
            <p:cNvPr id="7" name="Freeform: Shape 6">
              <a:extLst>
                <a:ext uri="{FF2B5EF4-FFF2-40B4-BE49-F238E27FC236}">
                  <a16:creationId xmlns:a16="http://schemas.microsoft.com/office/drawing/2014/main" id="{609A81E8-563B-4602-A303-BBF6BE5F0411}"/>
                </a:ext>
              </a:extLst>
            </p:cNvPr>
            <p:cNvSpPr/>
            <p:nvPr/>
          </p:nvSpPr>
          <p:spPr>
            <a:xfrm>
              <a:off x="628650" y="1531088"/>
              <a:ext cx="1577340" cy="2322937"/>
            </a:xfrm>
            <a:custGeom>
              <a:avLst/>
              <a:gdLst>
                <a:gd name="connsiteX0" fmla="*/ 0 w 1577340"/>
                <a:gd name="connsiteY0" fmla="*/ 0 h 2322937"/>
                <a:gd name="connsiteX1" fmla="*/ 1577340 w 1577340"/>
                <a:gd name="connsiteY1" fmla="*/ 0 h 2322937"/>
                <a:gd name="connsiteX2" fmla="*/ 1577340 w 1577340"/>
                <a:gd name="connsiteY2" fmla="*/ 2322937 h 2322937"/>
                <a:gd name="connsiteX3" fmla="*/ 0 w 1577340"/>
                <a:gd name="connsiteY3" fmla="*/ 2322937 h 2322937"/>
                <a:gd name="connsiteX4" fmla="*/ 0 w 1577340"/>
                <a:gd name="connsiteY4" fmla="*/ 0 h 2322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77340" h="2322937">
                  <a:moveTo>
                    <a:pt x="0" y="0"/>
                  </a:moveTo>
                  <a:lnTo>
                    <a:pt x="1577340" y="0"/>
                  </a:lnTo>
                  <a:lnTo>
                    <a:pt x="1577340" y="2322937"/>
                  </a:lnTo>
                  <a:lnTo>
                    <a:pt x="0" y="232293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s-ES" sz="2400" kern="1200" dirty="0"/>
                <a:t>Cambio de enfoque (teoría del valor)</a:t>
              </a:r>
              <a:endParaRPr lang="es-CR" sz="2400" kern="1200" dirty="0"/>
            </a:p>
          </p:txBody>
        </p:sp>
        <p:sp>
          <p:nvSpPr>
            <p:cNvPr id="8" name="Freeform: Shape 7">
              <a:extLst>
                <a:ext uri="{FF2B5EF4-FFF2-40B4-BE49-F238E27FC236}">
                  <a16:creationId xmlns:a16="http://schemas.microsoft.com/office/drawing/2014/main" id="{BD81C458-6591-4518-A3AF-0B02A744FD78}"/>
                </a:ext>
              </a:extLst>
            </p:cNvPr>
            <p:cNvSpPr/>
            <p:nvPr/>
          </p:nvSpPr>
          <p:spPr>
            <a:xfrm>
              <a:off x="2324290" y="1552978"/>
              <a:ext cx="6191059" cy="437819"/>
            </a:xfrm>
            <a:custGeom>
              <a:avLst/>
              <a:gdLst>
                <a:gd name="connsiteX0" fmla="*/ 0 w 6191059"/>
                <a:gd name="connsiteY0" fmla="*/ 0 h 437819"/>
                <a:gd name="connsiteX1" fmla="*/ 6191059 w 6191059"/>
                <a:gd name="connsiteY1" fmla="*/ 0 h 437819"/>
                <a:gd name="connsiteX2" fmla="*/ 6191059 w 6191059"/>
                <a:gd name="connsiteY2" fmla="*/ 437819 h 437819"/>
                <a:gd name="connsiteX3" fmla="*/ 0 w 6191059"/>
                <a:gd name="connsiteY3" fmla="*/ 437819 h 437819"/>
                <a:gd name="connsiteX4" fmla="*/ 0 w 6191059"/>
                <a:gd name="connsiteY4" fmla="*/ 0 h 4378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91059" h="437819">
                  <a:moveTo>
                    <a:pt x="0" y="0"/>
                  </a:moveTo>
                  <a:lnTo>
                    <a:pt x="6191059" y="0"/>
                  </a:lnTo>
                  <a:lnTo>
                    <a:pt x="6191059" y="437819"/>
                  </a:lnTo>
                  <a:lnTo>
                    <a:pt x="0" y="43781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s-ES" sz="1200" kern="1200"/>
                <a:t>Abandonan la teoría laboral del valor por un enfoque de costo de producción, con  costos reales ponderados contra "costos de oportunidad". </a:t>
              </a:r>
              <a:endParaRPr lang="es-CR" sz="1200" kern="1200"/>
            </a:p>
          </p:txBody>
        </p:sp>
        <p:sp>
          <p:nvSpPr>
            <p:cNvPr id="9" name="Straight Connector 8">
              <a:extLst>
                <a:ext uri="{FF2B5EF4-FFF2-40B4-BE49-F238E27FC236}">
                  <a16:creationId xmlns:a16="http://schemas.microsoft.com/office/drawing/2014/main" id="{C480C61D-9E60-41A3-BA27-1B233F470150}"/>
                </a:ext>
              </a:extLst>
            </p:cNvPr>
            <p:cNvSpPr/>
            <p:nvPr/>
          </p:nvSpPr>
          <p:spPr>
            <a:xfrm>
              <a:off x="2205990" y="1990798"/>
              <a:ext cx="6309360" cy="0"/>
            </a:xfrm>
            <a:prstGeom prst="line">
              <a:avLst/>
            </a:prstGeom>
          </p:spPr>
          <p:style>
            <a:lnRef idx="1">
              <a:schemeClr val="accent1">
                <a:tint val="50000"/>
                <a:hueOff val="0"/>
                <a:satOff val="0"/>
                <a:lumOff val="0"/>
                <a:alphaOff val="0"/>
              </a:schemeClr>
            </a:lnRef>
            <a:fillRef idx="0">
              <a:schemeClr val="accent1">
                <a:hueOff val="0"/>
                <a:satOff val="0"/>
                <a:lumOff val="0"/>
                <a:alphaOff val="0"/>
              </a:schemeClr>
            </a:fillRef>
            <a:effectRef idx="1">
              <a:schemeClr val="accent1">
                <a:hueOff val="0"/>
                <a:satOff val="0"/>
                <a:lumOff val="0"/>
                <a:alphaOff val="0"/>
              </a:schemeClr>
            </a:effectRef>
            <a:fontRef idx="minor">
              <a:schemeClr val="tx1">
                <a:hueOff val="0"/>
                <a:satOff val="0"/>
                <a:lumOff val="0"/>
                <a:alphaOff val="0"/>
              </a:schemeClr>
            </a:fontRef>
          </p:style>
        </p:sp>
        <p:sp>
          <p:nvSpPr>
            <p:cNvPr id="10" name="Freeform: Shape 9">
              <a:extLst>
                <a:ext uri="{FF2B5EF4-FFF2-40B4-BE49-F238E27FC236}">
                  <a16:creationId xmlns:a16="http://schemas.microsoft.com/office/drawing/2014/main" id="{F00232A5-6225-4C50-9B65-27398009A76E}"/>
                </a:ext>
              </a:extLst>
            </p:cNvPr>
            <p:cNvSpPr/>
            <p:nvPr/>
          </p:nvSpPr>
          <p:spPr>
            <a:xfrm>
              <a:off x="2324290" y="2012689"/>
              <a:ext cx="6191059" cy="437819"/>
            </a:xfrm>
            <a:custGeom>
              <a:avLst/>
              <a:gdLst>
                <a:gd name="connsiteX0" fmla="*/ 0 w 6191059"/>
                <a:gd name="connsiteY0" fmla="*/ 0 h 437819"/>
                <a:gd name="connsiteX1" fmla="*/ 6191059 w 6191059"/>
                <a:gd name="connsiteY1" fmla="*/ 0 h 437819"/>
                <a:gd name="connsiteX2" fmla="*/ 6191059 w 6191059"/>
                <a:gd name="connsiteY2" fmla="*/ 437819 h 437819"/>
                <a:gd name="connsiteX3" fmla="*/ 0 w 6191059"/>
                <a:gd name="connsiteY3" fmla="*/ 437819 h 437819"/>
                <a:gd name="connsiteX4" fmla="*/ 0 w 6191059"/>
                <a:gd name="connsiteY4" fmla="*/ 0 h 4378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91059" h="437819">
                  <a:moveTo>
                    <a:pt x="0" y="0"/>
                  </a:moveTo>
                  <a:lnTo>
                    <a:pt x="6191059" y="0"/>
                  </a:lnTo>
                  <a:lnTo>
                    <a:pt x="6191059" y="437819"/>
                  </a:lnTo>
                  <a:lnTo>
                    <a:pt x="0" y="43781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s-ES" sz="1200" kern="1200" dirty="0"/>
                <a:t>El argumento puede ser formulado en términos de 'fronteras de posibilidad de producción', y representado gráficamente. </a:t>
              </a:r>
              <a:endParaRPr lang="es-CR" sz="1200" kern="1200" dirty="0"/>
            </a:p>
          </p:txBody>
        </p:sp>
        <p:sp>
          <p:nvSpPr>
            <p:cNvPr id="11" name="Straight Connector 10">
              <a:extLst>
                <a:ext uri="{FF2B5EF4-FFF2-40B4-BE49-F238E27FC236}">
                  <a16:creationId xmlns:a16="http://schemas.microsoft.com/office/drawing/2014/main" id="{67FF84BC-C768-48ED-9BE8-F28FD470D3F7}"/>
                </a:ext>
              </a:extLst>
            </p:cNvPr>
            <p:cNvSpPr/>
            <p:nvPr/>
          </p:nvSpPr>
          <p:spPr>
            <a:xfrm>
              <a:off x="2205990" y="2450508"/>
              <a:ext cx="6309360" cy="0"/>
            </a:xfrm>
            <a:prstGeom prst="line">
              <a:avLst/>
            </a:prstGeom>
          </p:spPr>
          <p:style>
            <a:lnRef idx="1">
              <a:schemeClr val="accent1">
                <a:tint val="50000"/>
                <a:hueOff val="0"/>
                <a:satOff val="0"/>
                <a:lumOff val="0"/>
                <a:alphaOff val="0"/>
              </a:schemeClr>
            </a:lnRef>
            <a:fillRef idx="0">
              <a:schemeClr val="accent1">
                <a:hueOff val="0"/>
                <a:satOff val="0"/>
                <a:lumOff val="0"/>
                <a:alphaOff val="0"/>
              </a:schemeClr>
            </a:fillRef>
            <a:effectRef idx="1">
              <a:schemeClr val="accent1">
                <a:hueOff val="0"/>
                <a:satOff val="0"/>
                <a:lumOff val="0"/>
                <a:alphaOff val="0"/>
              </a:schemeClr>
            </a:effectRef>
            <a:fontRef idx="minor">
              <a:schemeClr val="tx1">
                <a:hueOff val="0"/>
                <a:satOff val="0"/>
                <a:lumOff val="0"/>
                <a:alphaOff val="0"/>
              </a:schemeClr>
            </a:fontRef>
          </p:style>
        </p:sp>
        <p:sp>
          <p:nvSpPr>
            <p:cNvPr id="12" name="Freeform: Shape 11">
              <a:extLst>
                <a:ext uri="{FF2B5EF4-FFF2-40B4-BE49-F238E27FC236}">
                  <a16:creationId xmlns:a16="http://schemas.microsoft.com/office/drawing/2014/main" id="{B9988E3D-D637-412F-BD47-27BBBD70F213}"/>
                </a:ext>
              </a:extLst>
            </p:cNvPr>
            <p:cNvSpPr/>
            <p:nvPr/>
          </p:nvSpPr>
          <p:spPr>
            <a:xfrm>
              <a:off x="2324290" y="2472399"/>
              <a:ext cx="6191059" cy="437819"/>
            </a:xfrm>
            <a:custGeom>
              <a:avLst/>
              <a:gdLst>
                <a:gd name="connsiteX0" fmla="*/ 0 w 6191059"/>
                <a:gd name="connsiteY0" fmla="*/ 0 h 437819"/>
                <a:gd name="connsiteX1" fmla="*/ 6191059 w 6191059"/>
                <a:gd name="connsiteY1" fmla="*/ 0 h 437819"/>
                <a:gd name="connsiteX2" fmla="*/ 6191059 w 6191059"/>
                <a:gd name="connsiteY2" fmla="*/ 437819 h 437819"/>
                <a:gd name="connsiteX3" fmla="*/ 0 w 6191059"/>
                <a:gd name="connsiteY3" fmla="*/ 437819 h 437819"/>
                <a:gd name="connsiteX4" fmla="*/ 0 w 6191059"/>
                <a:gd name="connsiteY4" fmla="*/ 0 h 4378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91059" h="437819">
                  <a:moveTo>
                    <a:pt x="0" y="0"/>
                  </a:moveTo>
                  <a:lnTo>
                    <a:pt x="6191059" y="0"/>
                  </a:lnTo>
                  <a:lnTo>
                    <a:pt x="6191059" y="437819"/>
                  </a:lnTo>
                  <a:lnTo>
                    <a:pt x="0" y="43781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s-ES" sz="1200" kern="1200" dirty="0"/>
                <a:t>Por lo tanto, cualquier  país puede dedicar sus recursos a la producción de «maíz» o «tela» o a alguna combinación de ambas</a:t>
              </a:r>
              <a:endParaRPr lang="es-CR" sz="1200" kern="1200" dirty="0"/>
            </a:p>
          </p:txBody>
        </p:sp>
        <p:sp>
          <p:nvSpPr>
            <p:cNvPr id="13" name="Straight Connector 12">
              <a:extLst>
                <a:ext uri="{FF2B5EF4-FFF2-40B4-BE49-F238E27FC236}">
                  <a16:creationId xmlns:a16="http://schemas.microsoft.com/office/drawing/2014/main" id="{8F9E3B43-F4A5-48B5-BBD3-2177CF51A81A}"/>
                </a:ext>
              </a:extLst>
            </p:cNvPr>
            <p:cNvSpPr/>
            <p:nvPr/>
          </p:nvSpPr>
          <p:spPr>
            <a:xfrm>
              <a:off x="2205990" y="2910218"/>
              <a:ext cx="6309360" cy="0"/>
            </a:xfrm>
            <a:prstGeom prst="line">
              <a:avLst/>
            </a:prstGeom>
          </p:spPr>
          <p:style>
            <a:lnRef idx="1">
              <a:schemeClr val="accent1">
                <a:tint val="50000"/>
                <a:hueOff val="0"/>
                <a:satOff val="0"/>
                <a:lumOff val="0"/>
                <a:alphaOff val="0"/>
              </a:schemeClr>
            </a:lnRef>
            <a:fillRef idx="0">
              <a:schemeClr val="accent1">
                <a:hueOff val="0"/>
                <a:satOff val="0"/>
                <a:lumOff val="0"/>
                <a:alphaOff val="0"/>
              </a:schemeClr>
            </a:fillRef>
            <a:effectRef idx="1">
              <a:schemeClr val="accent1">
                <a:hueOff val="0"/>
                <a:satOff val="0"/>
                <a:lumOff val="0"/>
                <a:alphaOff val="0"/>
              </a:schemeClr>
            </a:effectRef>
            <a:fontRef idx="minor">
              <a:schemeClr val="tx1">
                <a:hueOff val="0"/>
                <a:satOff val="0"/>
                <a:lumOff val="0"/>
                <a:alphaOff val="0"/>
              </a:schemeClr>
            </a:fontRef>
          </p:style>
        </p:sp>
        <p:sp>
          <p:nvSpPr>
            <p:cNvPr id="14" name="Freeform: Shape 13">
              <a:extLst>
                <a:ext uri="{FF2B5EF4-FFF2-40B4-BE49-F238E27FC236}">
                  <a16:creationId xmlns:a16="http://schemas.microsoft.com/office/drawing/2014/main" id="{35CDF4D8-94AF-4E02-BAC2-30B1CDC514B5}"/>
                </a:ext>
              </a:extLst>
            </p:cNvPr>
            <p:cNvSpPr/>
            <p:nvPr/>
          </p:nvSpPr>
          <p:spPr>
            <a:xfrm>
              <a:off x="2324290" y="2932109"/>
              <a:ext cx="6191059" cy="437819"/>
            </a:xfrm>
            <a:custGeom>
              <a:avLst/>
              <a:gdLst>
                <a:gd name="connsiteX0" fmla="*/ 0 w 6191059"/>
                <a:gd name="connsiteY0" fmla="*/ 0 h 437819"/>
                <a:gd name="connsiteX1" fmla="*/ 6191059 w 6191059"/>
                <a:gd name="connsiteY1" fmla="*/ 0 h 437819"/>
                <a:gd name="connsiteX2" fmla="*/ 6191059 w 6191059"/>
                <a:gd name="connsiteY2" fmla="*/ 437819 h 437819"/>
                <a:gd name="connsiteX3" fmla="*/ 0 w 6191059"/>
                <a:gd name="connsiteY3" fmla="*/ 437819 h 437819"/>
                <a:gd name="connsiteX4" fmla="*/ 0 w 6191059"/>
                <a:gd name="connsiteY4" fmla="*/ 0 h 4378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91059" h="437819">
                  <a:moveTo>
                    <a:pt x="0" y="0"/>
                  </a:moveTo>
                  <a:lnTo>
                    <a:pt x="6191059" y="0"/>
                  </a:lnTo>
                  <a:lnTo>
                    <a:pt x="6191059" y="437819"/>
                  </a:lnTo>
                  <a:lnTo>
                    <a:pt x="0" y="43781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s-ES" sz="1200" kern="1200"/>
                <a:t>Es posible    producir combinaciones de maíz y tela de manera ineficiente, a la "izquierda" o "por debajo" de la curva de la Figura 3.1(a), pero es imposible producir más, producir en combinaciones a la "derecha" o "por encima" de la curva.</a:t>
              </a:r>
              <a:endParaRPr lang="es-CR" sz="1200" kern="1200"/>
            </a:p>
          </p:txBody>
        </p:sp>
        <p:sp>
          <p:nvSpPr>
            <p:cNvPr id="15" name="Straight Connector 14">
              <a:extLst>
                <a:ext uri="{FF2B5EF4-FFF2-40B4-BE49-F238E27FC236}">
                  <a16:creationId xmlns:a16="http://schemas.microsoft.com/office/drawing/2014/main" id="{7CEC3709-8C37-4602-A18D-1462768206CA}"/>
                </a:ext>
              </a:extLst>
            </p:cNvPr>
            <p:cNvSpPr/>
            <p:nvPr/>
          </p:nvSpPr>
          <p:spPr>
            <a:xfrm>
              <a:off x="2205990" y="3369928"/>
              <a:ext cx="6309360" cy="0"/>
            </a:xfrm>
            <a:prstGeom prst="line">
              <a:avLst/>
            </a:prstGeom>
          </p:spPr>
          <p:style>
            <a:lnRef idx="1">
              <a:schemeClr val="accent1">
                <a:tint val="50000"/>
                <a:hueOff val="0"/>
                <a:satOff val="0"/>
                <a:lumOff val="0"/>
                <a:alphaOff val="0"/>
              </a:schemeClr>
            </a:lnRef>
            <a:fillRef idx="0">
              <a:schemeClr val="accent1">
                <a:hueOff val="0"/>
                <a:satOff val="0"/>
                <a:lumOff val="0"/>
                <a:alphaOff val="0"/>
              </a:schemeClr>
            </a:fillRef>
            <a:effectRef idx="1">
              <a:schemeClr val="accent1">
                <a:hueOff val="0"/>
                <a:satOff val="0"/>
                <a:lumOff val="0"/>
                <a:alphaOff val="0"/>
              </a:schemeClr>
            </a:effectRef>
            <a:fontRef idx="minor">
              <a:schemeClr val="tx1">
                <a:hueOff val="0"/>
                <a:satOff val="0"/>
                <a:lumOff val="0"/>
                <a:alphaOff val="0"/>
              </a:schemeClr>
            </a:fontRef>
          </p:style>
        </p:sp>
        <p:sp>
          <p:nvSpPr>
            <p:cNvPr id="16" name="Freeform: Shape 15">
              <a:extLst>
                <a:ext uri="{FF2B5EF4-FFF2-40B4-BE49-F238E27FC236}">
                  <a16:creationId xmlns:a16="http://schemas.microsoft.com/office/drawing/2014/main" id="{28CAD469-ECAE-4630-A29E-729F20125E35}"/>
                </a:ext>
              </a:extLst>
            </p:cNvPr>
            <p:cNvSpPr/>
            <p:nvPr/>
          </p:nvSpPr>
          <p:spPr>
            <a:xfrm>
              <a:off x="2324290" y="3391819"/>
              <a:ext cx="6191059" cy="437819"/>
            </a:xfrm>
            <a:custGeom>
              <a:avLst/>
              <a:gdLst>
                <a:gd name="connsiteX0" fmla="*/ 0 w 6191059"/>
                <a:gd name="connsiteY0" fmla="*/ 0 h 437819"/>
                <a:gd name="connsiteX1" fmla="*/ 6191059 w 6191059"/>
                <a:gd name="connsiteY1" fmla="*/ 0 h 437819"/>
                <a:gd name="connsiteX2" fmla="*/ 6191059 w 6191059"/>
                <a:gd name="connsiteY2" fmla="*/ 437819 h 437819"/>
                <a:gd name="connsiteX3" fmla="*/ 0 w 6191059"/>
                <a:gd name="connsiteY3" fmla="*/ 437819 h 437819"/>
                <a:gd name="connsiteX4" fmla="*/ 0 w 6191059"/>
                <a:gd name="connsiteY4" fmla="*/ 0 h 4378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91059" h="437819">
                  <a:moveTo>
                    <a:pt x="0" y="0"/>
                  </a:moveTo>
                  <a:lnTo>
                    <a:pt x="6191059" y="0"/>
                  </a:lnTo>
                  <a:lnTo>
                    <a:pt x="6191059" y="437819"/>
                  </a:lnTo>
                  <a:lnTo>
                    <a:pt x="0" y="43781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s-ES" sz="1200" kern="1200" dirty="0"/>
                <a:t>La extensión del argumento a un mundo con muchos países y muchas materias primas complica las matemáticas, pero se aplican los mismos principios</a:t>
              </a:r>
              <a:endParaRPr lang="es-CR" sz="1200" kern="1200" dirty="0"/>
            </a:p>
          </p:txBody>
        </p:sp>
        <p:sp>
          <p:nvSpPr>
            <p:cNvPr id="17" name="Straight Connector 16">
              <a:extLst>
                <a:ext uri="{FF2B5EF4-FFF2-40B4-BE49-F238E27FC236}">
                  <a16:creationId xmlns:a16="http://schemas.microsoft.com/office/drawing/2014/main" id="{14F23686-871A-43FF-A846-C5C92C6EE6DD}"/>
                </a:ext>
              </a:extLst>
            </p:cNvPr>
            <p:cNvSpPr/>
            <p:nvPr/>
          </p:nvSpPr>
          <p:spPr>
            <a:xfrm>
              <a:off x="2205990" y="3829639"/>
              <a:ext cx="6309360" cy="0"/>
            </a:xfrm>
            <a:prstGeom prst="line">
              <a:avLst/>
            </a:prstGeom>
          </p:spPr>
          <p:style>
            <a:lnRef idx="1">
              <a:schemeClr val="accent1">
                <a:tint val="50000"/>
                <a:hueOff val="0"/>
                <a:satOff val="0"/>
                <a:lumOff val="0"/>
                <a:alphaOff val="0"/>
              </a:schemeClr>
            </a:lnRef>
            <a:fillRef idx="0">
              <a:schemeClr val="accent1">
                <a:hueOff val="0"/>
                <a:satOff val="0"/>
                <a:lumOff val="0"/>
                <a:alphaOff val="0"/>
              </a:schemeClr>
            </a:fillRef>
            <a:effectRef idx="1">
              <a:schemeClr val="accent1">
                <a:hueOff val="0"/>
                <a:satOff val="0"/>
                <a:lumOff val="0"/>
                <a:alphaOff val="0"/>
              </a:schemeClr>
            </a:effectRef>
            <a:fontRef idx="minor">
              <a:schemeClr val="tx1">
                <a:hueOff val="0"/>
                <a:satOff val="0"/>
                <a:lumOff val="0"/>
                <a:alphaOff val="0"/>
              </a:schemeClr>
            </a:fontRef>
          </p:style>
        </p:sp>
        <p:sp>
          <p:nvSpPr>
            <p:cNvPr id="18" name="Straight Connector 17">
              <a:extLst>
                <a:ext uri="{FF2B5EF4-FFF2-40B4-BE49-F238E27FC236}">
                  <a16:creationId xmlns:a16="http://schemas.microsoft.com/office/drawing/2014/main" id="{F8A29494-3196-4A49-A4BB-C517DB193F2B}"/>
                </a:ext>
              </a:extLst>
            </p:cNvPr>
            <p:cNvSpPr/>
            <p:nvPr/>
          </p:nvSpPr>
          <p:spPr>
            <a:xfrm>
              <a:off x="628650" y="3854025"/>
              <a:ext cx="7886700" cy="0"/>
            </a:xfrm>
            <a:prstGeom prst="line">
              <a:avLst/>
            </a:prstGeom>
          </p:spPr>
          <p:style>
            <a:lnRef idx="1">
              <a:schemeClr val="accen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sp>
        <p:sp>
          <p:nvSpPr>
            <p:cNvPr id="19" name="Freeform: Shape 18">
              <a:extLst>
                <a:ext uri="{FF2B5EF4-FFF2-40B4-BE49-F238E27FC236}">
                  <a16:creationId xmlns:a16="http://schemas.microsoft.com/office/drawing/2014/main" id="{4F526880-8219-4168-9838-662511A5FBD6}"/>
                </a:ext>
              </a:extLst>
            </p:cNvPr>
            <p:cNvSpPr/>
            <p:nvPr/>
          </p:nvSpPr>
          <p:spPr>
            <a:xfrm>
              <a:off x="628650" y="3854025"/>
              <a:ext cx="1577340" cy="2322937"/>
            </a:xfrm>
            <a:custGeom>
              <a:avLst/>
              <a:gdLst>
                <a:gd name="connsiteX0" fmla="*/ 0 w 1577340"/>
                <a:gd name="connsiteY0" fmla="*/ 0 h 2322937"/>
                <a:gd name="connsiteX1" fmla="*/ 1577340 w 1577340"/>
                <a:gd name="connsiteY1" fmla="*/ 0 h 2322937"/>
                <a:gd name="connsiteX2" fmla="*/ 1577340 w 1577340"/>
                <a:gd name="connsiteY2" fmla="*/ 2322937 h 2322937"/>
                <a:gd name="connsiteX3" fmla="*/ 0 w 1577340"/>
                <a:gd name="connsiteY3" fmla="*/ 2322937 h 2322937"/>
                <a:gd name="connsiteX4" fmla="*/ 0 w 1577340"/>
                <a:gd name="connsiteY4" fmla="*/ 0 h 2322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77340" h="2322937">
                  <a:moveTo>
                    <a:pt x="0" y="0"/>
                  </a:moveTo>
                  <a:lnTo>
                    <a:pt x="1577340" y="0"/>
                  </a:lnTo>
                  <a:lnTo>
                    <a:pt x="1577340" y="2322937"/>
                  </a:lnTo>
                  <a:lnTo>
                    <a:pt x="0" y="232293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endParaRPr lang="es-ES" sz="2400" dirty="0"/>
            </a:p>
            <a:p>
              <a:pPr marL="0" lvl="0" indent="0" algn="l" defTabSz="844550">
                <a:lnSpc>
                  <a:spcPct val="90000"/>
                </a:lnSpc>
                <a:spcBef>
                  <a:spcPct val="0"/>
                </a:spcBef>
                <a:spcAft>
                  <a:spcPct val="35000"/>
                </a:spcAft>
                <a:buNone/>
              </a:pPr>
              <a:r>
                <a:rPr lang="es-ES" sz="2400" dirty="0"/>
                <a:t>Elegante simplicidad atractivo duradero. </a:t>
              </a:r>
              <a:endParaRPr lang="es-CR" sz="2400" dirty="0"/>
            </a:p>
          </p:txBody>
        </p:sp>
        <p:sp>
          <p:nvSpPr>
            <p:cNvPr id="20" name="Freeform: Shape 19">
              <a:extLst>
                <a:ext uri="{FF2B5EF4-FFF2-40B4-BE49-F238E27FC236}">
                  <a16:creationId xmlns:a16="http://schemas.microsoft.com/office/drawing/2014/main" id="{F5CE2768-CC9E-41CE-9CBE-5E3B21279D01}"/>
                </a:ext>
              </a:extLst>
            </p:cNvPr>
            <p:cNvSpPr/>
            <p:nvPr/>
          </p:nvSpPr>
          <p:spPr>
            <a:xfrm>
              <a:off x="2324290" y="3875916"/>
              <a:ext cx="6191059" cy="437819"/>
            </a:xfrm>
            <a:custGeom>
              <a:avLst/>
              <a:gdLst>
                <a:gd name="connsiteX0" fmla="*/ 0 w 6191059"/>
                <a:gd name="connsiteY0" fmla="*/ 0 h 437819"/>
                <a:gd name="connsiteX1" fmla="*/ 6191059 w 6191059"/>
                <a:gd name="connsiteY1" fmla="*/ 0 h 437819"/>
                <a:gd name="connsiteX2" fmla="*/ 6191059 w 6191059"/>
                <a:gd name="connsiteY2" fmla="*/ 437819 h 437819"/>
                <a:gd name="connsiteX3" fmla="*/ 0 w 6191059"/>
                <a:gd name="connsiteY3" fmla="*/ 437819 h 437819"/>
                <a:gd name="connsiteX4" fmla="*/ 0 w 6191059"/>
                <a:gd name="connsiteY4" fmla="*/ 0 h 4378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91059" h="437819">
                  <a:moveTo>
                    <a:pt x="0" y="0"/>
                  </a:moveTo>
                  <a:lnTo>
                    <a:pt x="6191059" y="0"/>
                  </a:lnTo>
                  <a:lnTo>
                    <a:pt x="6191059" y="437819"/>
                  </a:lnTo>
                  <a:lnTo>
                    <a:pt x="0" y="43781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s-ES" sz="1200" kern="1200" dirty="0"/>
                <a:t>Es un modelo muy abstracto. Esto no es necesariamente un problema. La teoría requiere abstracción.</a:t>
              </a:r>
              <a:endParaRPr lang="es-CR" sz="1200" kern="1200" dirty="0"/>
            </a:p>
          </p:txBody>
        </p:sp>
        <p:sp>
          <p:nvSpPr>
            <p:cNvPr id="21" name="Straight Connector 20">
              <a:extLst>
                <a:ext uri="{FF2B5EF4-FFF2-40B4-BE49-F238E27FC236}">
                  <a16:creationId xmlns:a16="http://schemas.microsoft.com/office/drawing/2014/main" id="{21B21382-87D9-420D-A6AC-97716B98F867}"/>
                </a:ext>
              </a:extLst>
            </p:cNvPr>
            <p:cNvSpPr/>
            <p:nvPr/>
          </p:nvSpPr>
          <p:spPr>
            <a:xfrm>
              <a:off x="2205990" y="4313735"/>
              <a:ext cx="6309360" cy="0"/>
            </a:xfrm>
            <a:prstGeom prst="line">
              <a:avLst/>
            </a:prstGeom>
          </p:spPr>
          <p:style>
            <a:lnRef idx="1">
              <a:schemeClr val="accent1">
                <a:tint val="50000"/>
                <a:hueOff val="0"/>
                <a:satOff val="0"/>
                <a:lumOff val="0"/>
                <a:alphaOff val="0"/>
              </a:schemeClr>
            </a:lnRef>
            <a:fillRef idx="0">
              <a:schemeClr val="accent1">
                <a:hueOff val="0"/>
                <a:satOff val="0"/>
                <a:lumOff val="0"/>
                <a:alphaOff val="0"/>
              </a:schemeClr>
            </a:fillRef>
            <a:effectRef idx="1">
              <a:schemeClr val="accent1">
                <a:hueOff val="0"/>
                <a:satOff val="0"/>
                <a:lumOff val="0"/>
                <a:alphaOff val="0"/>
              </a:schemeClr>
            </a:effectRef>
            <a:fontRef idx="minor">
              <a:schemeClr val="tx1">
                <a:hueOff val="0"/>
                <a:satOff val="0"/>
                <a:lumOff val="0"/>
                <a:alphaOff val="0"/>
              </a:schemeClr>
            </a:fontRef>
          </p:style>
        </p:sp>
        <p:sp>
          <p:nvSpPr>
            <p:cNvPr id="22" name="Freeform: Shape 21">
              <a:extLst>
                <a:ext uri="{FF2B5EF4-FFF2-40B4-BE49-F238E27FC236}">
                  <a16:creationId xmlns:a16="http://schemas.microsoft.com/office/drawing/2014/main" id="{3112E7FA-CFE7-411F-8FF1-219C700A4509}"/>
                </a:ext>
              </a:extLst>
            </p:cNvPr>
            <p:cNvSpPr/>
            <p:nvPr/>
          </p:nvSpPr>
          <p:spPr>
            <a:xfrm>
              <a:off x="2324290" y="4335626"/>
              <a:ext cx="6191059" cy="437819"/>
            </a:xfrm>
            <a:custGeom>
              <a:avLst/>
              <a:gdLst>
                <a:gd name="connsiteX0" fmla="*/ 0 w 6191059"/>
                <a:gd name="connsiteY0" fmla="*/ 0 h 437819"/>
                <a:gd name="connsiteX1" fmla="*/ 6191059 w 6191059"/>
                <a:gd name="connsiteY1" fmla="*/ 0 h 437819"/>
                <a:gd name="connsiteX2" fmla="*/ 6191059 w 6191059"/>
                <a:gd name="connsiteY2" fmla="*/ 437819 h 437819"/>
                <a:gd name="connsiteX3" fmla="*/ 0 w 6191059"/>
                <a:gd name="connsiteY3" fmla="*/ 437819 h 437819"/>
                <a:gd name="connsiteX4" fmla="*/ 0 w 6191059"/>
                <a:gd name="connsiteY4" fmla="*/ 0 h 4378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91059" h="437819">
                  <a:moveTo>
                    <a:pt x="0" y="0"/>
                  </a:moveTo>
                  <a:lnTo>
                    <a:pt x="6191059" y="0"/>
                  </a:lnTo>
                  <a:lnTo>
                    <a:pt x="6191059" y="437819"/>
                  </a:lnTo>
                  <a:lnTo>
                    <a:pt x="0" y="43781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s-ES" sz="1200" kern="1200" dirty="0"/>
                <a:t>Sin embargo, hay muchas razones para creer que las cosas pueden no funcionar tan bien en la  práctica.</a:t>
              </a:r>
              <a:endParaRPr lang="es-CR" sz="1200" kern="1200" dirty="0"/>
            </a:p>
          </p:txBody>
        </p:sp>
        <p:sp>
          <p:nvSpPr>
            <p:cNvPr id="23" name="Straight Connector 22">
              <a:extLst>
                <a:ext uri="{FF2B5EF4-FFF2-40B4-BE49-F238E27FC236}">
                  <a16:creationId xmlns:a16="http://schemas.microsoft.com/office/drawing/2014/main" id="{FE8199F2-9898-47D6-8DF2-12720E4DA5A7}"/>
                </a:ext>
              </a:extLst>
            </p:cNvPr>
            <p:cNvSpPr/>
            <p:nvPr/>
          </p:nvSpPr>
          <p:spPr>
            <a:xfrm>
              <a:off x="2205990" y="4773445"/>
              <a:ext cx="6309360" cy="0"/>
            </a:xfrm>
            <a:prstGeom prst="line">
              <a:avLst/>
            </a:prstGeom>
          </p:spPr>
          <p:style>
            <a:lnRef idx="1">
              <a:schemeClr val="accent1">
                <a:tint val="50000"/>
                <a:hueOff val="0"/>
                <a:satOff val="0"/>
                <a:lumOff val="0"/>
                <a:alphaOff val="0"/>
              </a:schemeClr>
            </a:lnRef>
            <a:fillRef idx="0">
              <a:schemeClr val="accent1">
                <a:hueOff val="0"/>
                <a:satOff val="0"/>
                <a:lumOff val="0"/>
                <a:alphaOff val="0"/>
              </a:schemeClr>
            </a:fillRef>
            <a:effectRef idx="1">
              <a:schemeClr val="accent1">
                <a:hueOff val="0"/>
                <a:satOff val="0"/>
                <a:lumOff val="0"/>
                <a:alphaOff val="0"/>
              </a:schemeClr>
            </a:effectRef>
            <a:fontRef idx="minor">
              <a:schemeClr val="tx1">
                <a:hueOff val="0"/>
                <a:satOff val="0"/>
                <a:lumOff val="0"/>
                <a:alphaOff val="0"/>
              </a:schemeClr>
            </a:fontRef>
          </p:style>
        </p:sp>
        <p:sp>
          <p:nvSpPr>
            <p:cNvPr id="24" name="Freeform: Shape 23">
              <a:extLst>
                <a:ext uri="{FF2B5EF4-FFF2-40B4-BE49-F238E27FC236}">
                  <a16:creationId xmlns:a16="http://schemas.microsoft.com/office/drawing/2014/main" id="{55334A53-A0A9-43C3-A578-25156DB726E7}"/>
                </a:ext>
              </a:extLst>
            </p:cNvPr>
            <p:cNvSpPr/>
            <p:nvPr/>
          </p:nvSpPr>
          <p:spPr>
            <a:xfrm>
              <a:off x="2324290" y="4795336"/>
              <a:ext cx="6191059" cy="437819"/>
            </a:xfrm>
            <a:custGeom>
              <a:avLst/>
              <a:gdLst>
                <a:gd name="connsiteX0" fmla="*/ 0 w 6191059"/>
                <a:gd name="connsiteY0" fmla="*/ 0 h 437819"/>
                <a:gd name="connsiteX1" fmla="*/ 6191059 w 6191059"/>
                <a:gd name="connsiteY1" fmla="*/ 0 h 437819"/>
                <a:gd name="connsiteX2" fmla="*/ 6191059 w 6191059"/>
                <a:gd name="connsiteY2" fmla="*/ 437819 h 437819"/>
                <a:gd name="connsiteX3" fmla="*/ 0 w 6191059"/>
                <a:gd name="connsiteY3" fmla="*/ 437819 h 437819"/>
                <a:gd name="connsiteX4" fmla="*/ 0 w 6191059"/>
                <a:gd name="connsiteY4" fmla="*/ 0 h 4378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91059" h="437819">
                  <a:moveTo>
                    <a:pt x="0" y="0"/>
                  </a:moveTo>
                  <a:lnTo>
                    <a:pt x="6191059" y="0"/>
                  </a:lnTo>
                  <a:lnTo>
                    <a:pt x="6191059" y="437819"/>
                  </a:lnTo>
                  <a:lnTo>
                    <a:pt x="0" y="43781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s-ES" sz="1200" kern="1200"/>
                <a:t>Frank afirma haber "identificado más de treinta suposiciones subyacentes, cada una de las  cuales es histórica y empíricamente infundada y varias de las cuales son mutuamente contradictorias" (1978: 94).</a:t>
              </a:r>
              <a:endParaRPr lang="es-CR" sz="1200" kern="1200"/>
            </a:p>
          </p:txBody>
        </p:sp>
        <p:sp>
          <p:nvSpPr>
            <p:cNvPr id="25" name="Straight Connector 24">
              <a:extLst>
                <a:ext uri="{FF2B5EF4-FFF2-40B4-BE49-F238E27FC236}">
                  <a16:creationId xmlns:a16="http://schemas.microsoft.com/office/drawing/2014/main" id="{DE1DEC50-CB4D-4910-8E86-E89792BFA16C}"/>
                </a:ext>
              </a:extLst>
            </p:cNvPr>
            <p:cNvSpPr/>
            <p:nvPr/>
          </p:nvSpPr>
          <p:spPr>
            <a:xfrm>
              <a:off x="2205990" y="5233156"/>
              <a:ext cx="6309360" cy="0"/>
            </a:xfrm>
            <a:prstGeom prst="line">
              <a:avLst/>
            </a:prstGeom>
          </p:spPr>
          <p:style>
            <a:lnRef idx="1">
              <a:schemeClr val="accent1">
                <a:tint val="50000"/>
                <a:hueOff val="0"/>
                <a:satOff val="0"/>
                <a:lumOff val="0"/>
                <a:alphaOff val="0"/>
              </a:schemeClr>
            </a:lnRef>
            <a:fillRef idx="0">
              <a:schemeClr val="accent1">
                <a:hueOff val="0"/>
                <a:satOff val="0"/>
                <a:lumOff val="0"/>
                <a:alphaOff val="0"/>
              </a:schemeClr>
            </a:fillRef>
            <a:effectRef idx="1">
              <a:schemeClr val="accent1">
                <a:hueOff val="0"/>
                <a:satOff val="0"/>
                <a:lumOff val="0"/>
                <a:alphaOff val="0"/>
              </a:schemeClr>
            </a:effectRef>
            <a:fontRef idx="minor">
              <a:schemeClr val="tx1">
                <a:hueOff val="0"/>
                <a:satOff val="0"/>
                <a:lumOff val="0"/>
                <a:alphaOff val="0"/>
              </a:schemeClr>
            </a:fontRef>
          </p:style>
        </p:sp>
        <p:sp>
          <p:nvSpPr>
            <p:cNvPr id="26" name="Freeform: Shape 25">
              <a:extLst>
                <a:ext uri="{FF2B5EF4-FFF2-40B4-BE49-F238E27FC236}">
                  <a16:creationId xmlns:a16="http://schemas.microsoft.com/office/drawing/2014/main" id="{D2F6E9E7-15A6-4113-BC0A-146E398447CB}"/>
                </a:ext>
              </a:extLst>
            </p:cNvPr>
            <p:cNvSpPr/>
            <p:nvPr/>
          </p:nvSpPr>
          <p:spPr>
            <a:xfrm>
              <a:off x="2324290" y="5255047"/>
              <a:ext cx="6191059" cy="437819"/>
            </a:xfrm>
            <a:custGeom>
              <a:avLst/>
              <a:gdLst>
                <a:gd name="connsiteX0" fmla="*/ 0 w 6191059"/>
                <a:gd name="connsiteY0" fmla="*/ 0 h 437819"/>
                <a:gd name="connsiteX1" fmla="*/ 6191059 w 6191059"/>
                <a:gd name="connsiteY1" fmla="*/ 0 h 437819"/>
                <a:gd name="connsiteX2" fmla="*/ 6191059 w 6191059"/>
                <a:gd name="connsiteY2" fmla="*/ 437819 h 437819"/>
                <a:gd name="connsiteX3" fmla="*/ 0 w 6191059"/>
                <a:gd name="connsiteY3" fmla="*/ 437819 h 437819"/>
                <a:gd name="connsiteX4" fmla="*/ 0 w 6191059"/>
                <a:gd name="connsiteY4" fmla="*/ 0 h 4378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91059" h="437819">
                  <a:moveTo>
                    <a:pt x="0" y="0"/>
                  </a:moveTo>
                  <a:lnTo>
                    <a:pt x="6191059" y="0"/>
                  </a:lnTo>
                  <a:lnTo>
                    <a:pt x="6191059" y="437819"/>
                  </a:lnTo>
                  <a:lnTo>
                    <a:pt x="0" y="43781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s-ES" sz="1200" kern="1200"/>
                <a:t>Dunkley (2004) proporciona una lista de 15  puntos  y Sheppard (2005) una de las siete suposiciones de 'núcleo duro’.</a:t>
              </a:r>
              <a:endParaRPr lang="es-CR" sz="1200" kern="1200"/>
            </a:p>
          </p:txBody>
        </p:sp>
        <p:sp>
          <p:nvSpPr>
            <p:cNvPr id="27" name="Straight Connector 26">
              <a:extLst>
                <a:ext uri="{FF2B5EF4-FFF2-40B4-BE49-F238E27FC236}">
                  <a16:creationId xmlns:a16="http://schemas.microsoft.com/office/drawing/2014/main" id="{6FCD79A3-36CC-458D-A8B4-1AE22E1A667A}"/>
                </a:ext>
              </a:extLst>
            </p:cNvPr>
            <p:cNvSpPr/>
            <p:nvPr/>
          </p:nvSpPr>
          <p:spPr>
            <a:xfrm>
              <a:off x="2205990" y="5692866"/>
              <a:ext cx="6309360" cy="0"/>
            </a:xfrm>
            <a:prstGeom prst="line">
              <a:avLst/>
            </a:prstGeom>
          </p:spPr>
          <p:style>
            <a:lnRef idx="1">
              <a:schemeClr val="accent1">
                <a:tint val="50000"/>
                <a:hueOff val="0"/>
                <a:satOff val="0"/>
                <a:lumOff val="0"/>
                <a:alphaOff val="0"/>
              </a:schemeClr>
            </a:lnRef>
            <a:fillRef idx="0">
              <a:schemeClr val="accent1">
                <a:hueOff val="0"/>
                <a:satOff val="0"/>
                <a:lumOff val="0"/>
                <a:alphaOff val="0"/>
              </a:schemeClr>
            </a:fillRef>
            <a:effectRef idx="1">
              <a:schemeClr val="accent1">
                <a:hueOff val="0"/>
                <a:satOff val="0"/>
                <a:lumOff val="0"/>
                <a:alphaOff val="0"/>
              </a:schemeClr>
            </a:effectRef>
            <a:fontRef idx="minor">
              <a:schemeClr val="tx1">
                <a:hueOff val="0"/>
                <a:satOff val="0"/>
                <a:lumOff val="0"/>
                <a:alphaOff val="0"/>
              </a:schemeClr>
            </a:fontRef>
          </p:style>
        </p:sp>
        <p:sp>
          <p:nvSpPr>
            <p:cNvPr id="28" name="Freeform: Shape 27">
              <a:extLst>
                <a:ext uri="{FF2B5EF4-FFF2-40B4-BE49-F238E27FC236}">
                  <a16:creationId xmlns:a16="http://schemas.microsoft.com/office/drawing/2014/main" id="{94608EA0-3648-4819-A959-AFBE2623E248}"/>
                </a:ext>
              </a:extLst>
            </p:cNvPr>
            <p:cNvSpPr/>
            <p:nvPr/>
          </p:nvSpPr>
          <p:spPr>
            <a:xfrm>
              <a:off x="2324290" y="5714757"/>
              <a:ext cx="6191059" cy="437819"/>
            </a:xfrm>
            <a:custGeom>
              <a:avLst/>
              <a:gdLst>
                <a:gd name="connsiteX0" fmla="*/ 0 w 6191059"/>
                <a:gd name="connsiteY0" fmla="*/ 0 h 437819"/>
                <a:gd name="connsiteX1" fmla="*/ 6191059 w 6191059"/>
                <a:gd name="connsiteY1" fmla="*/ 0 h 437819"/>
                <a:gd name="connsiteX2" fmla="*/ 6191059 w 6191059"/>
                <a:gd name="connsiteY2" fmla="*/ 437819 h 437819"/>
                <a:gd name="connsiteX3" fmla="*/ 0 w 6191059"/>
                <a:gd name="connsiteY3" fmla="*/ 437819 h 437819"/>
                <a:gd name="connsiteX4" fmla="*/ 0 w 6191059"/>
                <a:gd name="connsiteY4" fmla="*/ 0 h 4378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91059" h="437819">
                  <a:moveTo>
                    <a:pt x="0" y="0"/>
                  </a:moveTo>
                  <a:lnTo>
                    <a:pt x="6191059" y="0"/>
                  </a:lnTo>
                  <a:lnTo>
                    <a:pt x="6191059" y="437819"/>
                  </a:lnTo>
                  <a:lnTo>
                    <a:pt x="0" y="43781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s-ES" sz="1200" kern="1200"/>
                <a:t>Estos puntos son bastante reveladores  y se incorporan en las tres primeras discusiones temáticas que siguen sobre las imperfecciones del mercado, el tiempo y el espacio. La cuarta sección discute el dinero y el crédito. </a:t>
              </a:r>
              <a:endParaRPr lang="es-CR" sz="1200" kern="1200"/>
            </a:p>
          </p:txBody>
        </p:sp>
        <p:sp>
          <p:nvSpPr>
            <p:cNvPr id="29" name="Straight Connector 28">
              <a:extLst>
                <a:ext uri="{FF2B5EF4-FFF2-40B4-BE49-F238E27FC236}">
                  <a16:creationId xmlns:a16="http://schemas.microsoft.com/office/drawing/2014/main" id="{1BF1DF09-C93F-4625-A3DA-65CE1C933AD7}"/>
                </a:ext>
              </a:extLst>
            </p:cNvPr>
            <p:cNvSpPr/>
            <p:nvPr/>
          </p:nvSpPr>
          <p:spPr>
            <a:xfrm>
              <a:off x="2205990" y="6152576"/>
              <a:ext cx="6309360" cy="0"/>
            </a:xfrm>
            <a:prstGeom prst="line">
              <a:avLst/>
            </a:prstGeom>
          </p:spPr>
          <p:style>
            <a:lnRef idx="1">
              <a:schemeClr val="accent1">
                <a:tint val="50000"/>
                <a:hueOff val="0"/>
                <a:satOff val="0"/>
                <a:lumOff val="0"/>
                <a:alphaOff val="0"/>
              </a:schemeClr>
            </a:lnRef>
            <a:fillRef idx="0">
              <a:schemeClr val="accent1">
                <a:hueOff val="0"/>
                <a:satOff val="0"/>
                <a:lumOff val="0"/>
                <a:alphaOff val="0"/>
              </a:schemeClr>
            </a:fillRef>
            <a:effectRef idx="1">
              <a:schemeClr val="accent1">
                <a:hueOff val="0"/>
                <a:satOff val="0"/>
                <a:lumOff val="0"/>
                <a:alphaOff val="0"/>
              </a:schemeClr>
            </a:effectRef>
            <a:fontRef idx="minor">
              <a:schemeClr val="tx1">
                <a:hueOff val="0"/>
                <a:satOff val="0"/>
                <a:lumOff val="0"/>
                <a:alphaOff val="0"/>
              </a:schemeClr>
            </a:fontRef>
          </p:style>
        </p:sp>
      </p:grpSp>
    </p:spTree>
    <p:extLst>
      <p:ext uri="{BB962C8B-B14F-4D97-AF65-F5344CB8AC3E}">
        <p14:creationId xmlns:p14="http://schemas.microsoft.com/office/powerpoint/2010/main" val="4032483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B32DAE-A994-46B1-A195-692DCBF65C96}"/>
              </a:ext>
            </a:extLst>
          </p:cNvPr>
          <p:cNvSpPr>
            <a:spLocks noGrp="1"/>
          </p:cNvSpPr>
          <p:nvPr>
            <p:ph type="title"/>
          </p:nvPr>
        </p:nvSpPr>
        <p:spPr>
          <a:xfrm>
            <a:off x="628650" y="365127"/>
            <a:ext cx="7886700" cy="772558"/>
          </a:xfrm>
        </p:spPr>
        <p:txBody>
          <a:bodyPr>
            <a:normAutofit/>
          </a:bodyPr>
          <a:lstStyle/>
          <a:p>
            <a:r>
              <a:rPr lang="es-ES" sz="24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IMPERFECCIONES DEL MERCADO Y COMPETENCIA REAL</a:t>
            </a:r>
            <a:endParaRPr lang="es-CR" sz="5400" dirty="0"/>
          </a:p>
        </p:txBody>
      </p:sp>
      <p:grpSp>
        <p:nvGrpSpPr>
          <p:cNvPr id="5" name="Grupo 4">
            <a:extLst>
              <a:ext uri="{FF2B5EF4-FFF2-40B4-BE49-F238E27FC236}">
                <a16:creationId xmlns:a16="http://schemas.microsoft.com/office/drawing/2014/main" id="{5BDA4063-0611-449D-B6CA-E2A4760F924B}"/>
              </a:ext>
            </a:extLst>
          </p:cNvPr>
          <p:cNvGrpSpPr/>
          <p:nvPr/>
        </p:nvGrpSpPr>
        <p:grpSpPr>
          <a:xfrm>
            <a:off x="382773" y="1424764"/>
            <a:ext cx="8240232" cy="4742120"/>
            <a:chOff x="524742" y="1741729"/>
            <a:chExt cx="7986860" cy="3703596"/>
          </a:xfrm>
        </p:grpSpPr>
        <p:sp>
          <p:nvSpPr>
            <p:cNvPr id="6" name="Cuerda 5">
              <a:extLst>
                <a:ext uri="{FF2B5EF4-FFF2-40B4-BE49-F238E27FC236}">
                  <a16:creationId xmlns:a16="http://schemas.microsoft.com/office/drawing/2014/main" id="{3359808E-063F-48DA-A752-D89368B439CF}"/>
                </a:ext>
              </a:extLst>
            </p:cNvPr>
            <p:cNvSpPr/>
            <p:nvPr/>
          </p:nvSpPr>
          <p:spPr>
            <a:xfrm>
              <a:off x="524742" y="1741729"/>
              <a:ext cx="925899" cy="925899"/>
            </a:xfrm>
            <a:prstGeom prst="chord">
              <a:avLst>
                <a:gd name="adj1" fmla="val 4800000"/>
                <a:gd name="adj2" fmla="val 16800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7" name="Círculo parcial 6">
              <a:extLst>
                <a:ext uri="{FF2B5EF4-FFF2-40B4-BE49-F238E27FC236}">
                  <a16:creationId xmlns:a16="http://schemas.microsoft.com/office/drawing/2014/main" id="{751844EC-A9F0-4325-89D7-4E423830B064}"/>
                </a:ext>
              </a:extLst>
            </p:cNvPr>
            <p:cNvSpPr/>
            <p:nvPr/>
          </p:nvSpPr>
          <p:spPr>
            <a:xfrm>
              <a:off x="617332" y="1834319"/>
              <a:ext cx="740719" cy="740719"/>
            </a:xfrm>
            <a:prstGeom prst="pie">
              <a:avLst>
                <a:gd name="adj1" fmla="val 12600000"/>
                <a:gd name="adj2" fmla="val 16200000"/>
              </a:avLst>
            </a:prstGeom>
          </p:spPr>
          <p:style>
            <a:lnRef idx="2">
              <a:schemeClr val="accen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sp>
        <p:sp>
          <p:nvSpPr>
            <p:cNvPr id="8" name="Forma libre: forma 7">
              <a:extLst>
                <a:ext uri="{FF2B5EF4-FFF2-40B4-BE49-F238E27FC236}">
                  <a16:creationId xmlns:a16="http://schemas.microsoft.com/office/drawing/2014/main" id="{B730D3A3-65BD-413B-828F-327DAB77758A}"/>
                </a:ext>
              </a:extLst>
            </p:cNvPr>
            <p:cNvSpPr/>
            <p:nvPr/>
          </p:nvSpPr>
          <p:spPr>
            <a:xfrm rot="16200000">
              <a:off x="-540041" y="3825002"/>
              <a:ext cx="2685107" cy="555539"/>
            </a:xfrm>
            <a:custGeom>
              <a:avLst/>
              <a:gdLst>
                <a:gd name="connsiteX0" fmla="*/ 0 w 2685107"/>
                <a:gd name="connsiteY0" fmla="*/ 0 h 555539"/>
                <a:gd name="connsiteX1" fmla="*/ 2685107 w 2685107"/>
                <a:gd name="connsiteY1" fmla="*/ 0 h 555539"/>
                <a:gd name="connsiteX2" fmla="*/ 2685107 w 2685107"/>
                <a:gd name="connsiteY2" fmla="*/ 555539 h 555539"/>
                <a:gd name="connsiteX3" fmla="*/ 0 w 2685107"/>
                <a:gd name="connsiteY3" fmla="*/ 555539 h 555539"/>
                <a:gd name="connsiteX4" fmla="*/ 0 w 2685107"/>
                <a:gd name="connsiteY4" fmla="*/ 0 h 5555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85107" h="555539">
                  <a:moveTo>
                    <a:pt x="0" y="0"/>
                  </a:moveTo>
                  <a:lnTo>
                    <a:pt x="2685107" y="0"/>
                  </a:lnTo>
                  <a:lnTo>
                    <a:pt x="2685107" y="555539"/>
                  </a:lnTo>
                  <a:lnTo>
                    <a:pt x="0" y="55553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 tIns="-1" rIns="0" bIns="0" numCol="1" spcCol="1270" anchor="b" anchorCtr="0">
              <a:noAutofit/>
            </a:bodyPr>
            <a:lstStyle/>
            <a:p>
              <a:pPr marL="0" lvl="0" indent="0" algn="r" defTabSz="711200">
                <a:lnSpc>
                  <a:spcPct val="90000"/>
                </a:lnSpc>
                <a:spcBef>
                  <a:spcPct val="0"/>
                </a:spcBef>
                <a:spcAft>
                  <a:spcPct val="35000"/>
                </a:spcAft>
                <a:buNone/>
              </a:pPr>
              <a:r>
                <a:rPr lang="es-ES" sz="1600" kern="1200"/>
                <a:t>Modelos neoclásicos asumen competencia perfecta. </a:t>
              </a:r>
              <a:endParaRPr lang="es-CR" sz="1600" kern="1200"/>
            </a:p>
          </p:txBody>
        </p:sp>
        <p:sp>
          <p:nvSpPr>
            <p:cNvPr id="9" name="Forma libre: forma 8">
              <a:extLst>
                <a:ext uri="{FF2B5EF4-FFF2-40B4-BE49-F238E27FC236}">
                  <a16:creationId xmlns:a16="http://schemas.microsoft.com/office/drawing/2014/main" id="{561B2F51-E6C4-4DB3-A5D6-4E8BD6F5B809}"/>
                </a:ext>
              </a:extLst>
            </p:cNvPr>
            <p:cNvSpPr/>
            <p:nvPr/>
          </p:nvSpPr>
          <p:spPr>
            <a:xfrm>
              <a:off x="1172871" y="1741729"/>
              <a:ext cx="1851798" cy="3703596"/>
            </a:xfrm>
            <a:custGeom>
              <a:avLst/>
              <a:gdLst>
                <a:gd name="connsiteX0" fmla="*/ 0 w 1851798"/>
                <a:gd name="connsiteY0" fmla="*/ 0 h 3703596"/>
                <a:gd name="connsiteX1" fmla="*/ 1851798 w 1851798"/>
                <a:gd name="connsiteY1" fmla="*/ 0 h 3703596"/>
                <a:gd name="connsiteX2" fmla="*/ 1851798 w 1851798"/>
                <a:gd name="connsiteY2" fmla="*/ 3703596 h 3703596"/>
                <a:gd name="connsiteX3" fmla="*/ 0 w 1851798"/>
                <a:gd name="connsiteY3" fmla="*/ 3703596 h 3703596"/>
                <a:gd name="connsiteX4" fmla="*/ 0 w 1851798"/>
                <a:gd name="connsiteY4" fmla="*/ 0 h 37035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1798" h="3703596">
                  <a:moveTo>
                    <a:pt x="0" y="0"/>
                  </a:moveTo>
                  <a:lnTo>
                    <a:pt x="1851798" y="0"/>
                  </a:lnTo>
                  <a:lnTo>
                    <a:pt x="1851798" y="3703596"/>
                  </a:lnTo>
                  <a:lnTo>
                    <a:pt x="0" y="370359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l" defTabSz="466725">
                <a:lnSpc>
                  <a:spcPct val="90000"/>
                </a:lnSpc>
                <a:spcBef>
                  <a:spcPct val="0"/>
                </a:spcBef>
                <a:spcAft>
                  <a:spcPct val="35000"/>
                </a:spcAft>
                <a:buNone/>
              </a:pPr>
              <a:r>
                <a:rPr lang="es-ES" sz="1200" kern="1200" dirty="0"/>
                <a:t>Los  agentes relevantes son todos individuos racionales, egoístas, están completamente informados y ninguno de ellos tiene una  influencia sobre el mercado total, </a:t>
              </a:r>
              <a:endParaRPr lang="es-CR" sz="1200" kern="1200" dirty="0"/>
            </a:p>
            <a:p>
              <a:pPr marL="0" lvl="0" indent="0" algn="l" defTabSz="466725">
                <a:lnSpc>
                  <a:spcPct val="90000"/>
                </a:lnSpc>
                <a:spcBef>
                  <a:spcPct val="0"/>
                </a:spcBef>
                <a:spcAft>
                  <a:spcPct val="35000"/>
                </a:spcAft>
                <a:buNone/>
              </a:pPr>
              <a:r>
                <a:rPr lang="es-ES" sz="1200" kern="1200" dirty="0"/>
                <a:t>que se supone que opera independientemente de las influencias estatales o sociales (Sheppard 2005).  No hay ganancias.</a:t>
              </a:r>
              <a:endParaRPr lang="es-CR" sz="1200" kern="1200" dirty="0"/>
            </a:p>
            <a:p>
              <a:pPr marL="0" lvl="0" indent="0" algn="l" defTabSz="466725">
                <a:lnSpc>
                  <a:spcPct val="90000"/>
                </a:lnSpc>
                <a:spcBef>
                  <a:spcPct val="0"/>
                </a:spcBef>
                <a:spcAft>
                  <a:spcPct val="35000"/>
                </a:spcAft>
                <a:buNone/>
              </a:pPr>
              <a:r>
                <a:rPr lang="es-ES" sz="1200" kern="1200" dirty="0"/>
                <a:t>No hay poder ni posibilidad de perdedores en un mercado libre. Esto se traslada a la teoría del comercio</a:t>
              </a:r>
              <a:endParaRPr lang="es-CR" sz="1200" kern="1200" dirty="0"/>
            </a:p>
          </p:txBody>
        </p:sp>
        <p:sp>
          <p:nvSpPr>
            <p:cNvPr id="10" name="Cuerda 9">
              <a:extLst>
                <a:ext uri="{FF2B5EF4-FFF2-40B4-BE49-F238E27FC236}">
                  <a16:creationId xmlns:a16="http://schemas.microsoft.com/office/drawing/2014/main" id="{A4D2C13A-5B69-442F-BF92-FDA498412BA4}"/>
                </a:ext>
              </a:extLst>
            </p:cNvPr>
            <p:cNvSpPr/>
            <p:nvPr/>
          </p:nvSpPr>
          <p:spPr>
            <a:xfrm>
              <a:off x="3268208" y="1741729"/>
              <a:ext cx="925899" cy="925899"/>
            </a:xfrm>
            <a:prstGeom prst="chord">
              <a:avLst>
                <a:gd name="adj1" fmla="val 4800000"/>
                <a:gd name="adj2" fmla="val 16800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1" name="Círculo parcial 10">
              <a:extLst>
                <a:ext uri="{FF2B5EF4-FFF2-40B4-BE49-F238E27FC236}">
                  <a16:creationId xmlns:a16="http://schemas.microsoft.com/office/drawing/2014/main" id="{41763A9E-F57D-4F93-AC7E-BFD13F00FE3E}"/>
                </a:ext>
              </a:extLst>
            </p:cNvPr>
            <p:cNvSpPr/>
            <p:nvPr/>
          </p:nvSpPr>
          <p:spPr>
            <a:xfrm>
              <a:off x="3360798" y="1834319"/>
              <a:ext cx="740719" cy="740719"/>
            </a:xfrm>
            <a:prstGeom prst="pie">
              <a:avLst>
                <a:gd name="adj1" fmla="val 9000000"/>
                <a:gd name="adj2" fmla="val 16200000"/>
              </a:avLst>
            </a:prstGeom>
          </p:spPr>
          <p:style>
            <a:lnRef idx="2">
              <a:schemeClr val="accen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sp>
        <p:sp>
          <p:nvSpPr>
            <p:cNvPr id="12" name="Forma libre: forma 11">
              <a:extLst>
                <a:ext uri="{FF2B5EF4-FFF2-40B4-BE49-F238E27FC236}">
                  <a16:creationId xmlns:a16="http://schemas.microsoft.com/office/drawing/2014/main" id="{7CCDC3A2-EE84-4258-96A0-6DA76CAAEFD5}"/>
                </a:ext>
              </a:extLst>
            </p:cNvPr>
            <p:cNvSpPr/>
            <p:nvPr/>
          </p:nvSpPr>
          <p:spPr>
            <a:xfrm rot="16200000">
              <a:off x="2203424" y="3825002"/>
              <a:ext cx="2685107" cy="555539"/>
            </a:xfrm>
            <a:custGeom>
              <a:avLst/>
              <a:gdLst>
                <a:gd name="connsiteX0" fmla="*/ 0 w 2685107"/>
                <a:gd name="connsiteY0" fmla="*/ 0 h 555539"/>
                <a:gd name="connsiteX1" fmla="*/ 2685107 w 2685107"/>
                <a:gd name="connsiteY1" fmla="*/ 0 h 555539"/>
                <a:gd name="connsiteX2" fmla="*/ 2685107 w 2685107"/>
                <a:gd name="connsiteY2" fmla="*/ 555539 h 555539"/>
                <a:gd name="connsiteX3" fmla="*/ 0 w 2685107"/>
                <a:gd name="connsiteY3" fmla="*/ 555539 h 555539"/>
                <a:gd name="connsiteX4" fmla="*/ 0 w 2685107"/>
                <a:gd name="connsiteY4" fmla="*/ 0 h 5555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85107" h="555539">
                  <a:moveTo>
                    <a:pt x="0" y="0"/>
                  </a:moveTo>
                  <a:lnTo>
                    <a:pt x="2685107" y="0"/>
                  </a:lnTo>
                  <a:lnTo>
                    <a:pt x="2685107" y="555539"/>
                  </a:lnTo>
                  <a:lnTo>
                    <a:pt x="0" y="55553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 tIns="-1" rIns="1" bIns="0" numCol="1" spcCol="1270" anchor="b" anchorCtr="0">
              <a:noAutofit/>
            </a:bodyPr>
            <a:lstStyle/>
            <a:p>
              <a:pPr marL="0" lvl="0" indent="0" algn="r" defTabSz="711200">
                <a:lnSpc>
                  <a:spcPct val="90000"/>
                </a:lnSpc>
                <a:spcBef>
                  <a:spcPct val="0"/>
                </a:spcBef>
                <a:spcAft>
                  <a:spcPct val="35000"/>
                </a:spcAft>
                <a:buNone/>
              </a:pPr>
              <a:r>
                <a:rPr lang="es-ES" sz="1600" kern="1200"/>
                <a:t>La competitividad internacional podría establecerse precisamente reduciendo los salarios </a:t>
              </a:r>
              <a:endParaRPr lang="es-CR" sz="1600" kern="1200"/>
            </a:p>
          </p:txBody>
        </p:sp>
        <p:sp>
          <p:nvSpPr>
            <p:cNvPr id="13" name="Forma libre: forma 12">
              <a:extLst>
                <a:ext uri="{FF2B5EF4-FFF2-40B4-BE49-F238E27FC236}">
                  <a16:creationId xmlns:a16="http://schemas.microsoft.com/office/drawing/2014/main" id="{53C8693B-E905-4AA4-B6BA-1DC0FBFF2462}"/>
                </a:ext>
              </a:extLst>
            </p:cNvPr>
            <p:cNvSpPr/>
            <p:nvPr/>
          </p:nvSpPr>
          <p:spPr>
            <a:xfrm>
              <a:off x="3916338" y="1741729"/>
              <a:ext cx="1851798" cy="3703596"/>
            </a:xfrm>
            <a:custGeom>
              <a:avLst/>
              <a:gdLst>
                <a:gd name="connsiteX0" fmla="*/ 0 w 1851798"/>
                <a:gd name="connsiteY0" fmla="*/ 0 h 3703596"/>
                <a:gd name="connsiteX1" fmla="*/ 1851798 w 1851798"/>
                <a:gd name="connsiteY1" fmla="*/ 0 h 3703596"/>
                <a:gd name="connsiteX2" fmla="*/ 1851798 w 1851798"/>
                <a:gd name="connsiteY2" fmla="*/ 3703596 h 3703596"/>
                <a:gd name="connsiteX3" fmla="*/ 0 w 1851798"/>
                <a:gd name="connsiteY3" fmla="*/ 3703596 h 3703596"/>
                <a:gd name="connsiteX4" fmla="*/ 0 w 1851798"/>
                <a:gd name="connsiteY4" fmla="*/ 0 h 37035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1798" h="3703596">
                  <a:moveTo>
                    <a:pt x="0" y="0"/>
                  </a:moveTo>
                  <a:lnTo>
                    <a:pt x="1851798" y="0"/>
                  </a:lnTo>
                  <a:lnTo>
                    <a:pt x="1851798" y="3703596"/>
                  </a:lnTo>
                  <a:lnTo>
                    <a:pt x="0" y="370359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l" defTabSz="466725">
                <a:lnSpc>
                  <a:spcPct val="90000"/>
                </a:lnSpc>
                <a:spcBef>
                  <a:spcPct val="0"/>
                </a:spcBef>
                <a:spcAft>
                  <a:spcPct val="35000"/>
                </a:spcAft>
                <a:buNone/>
              </a:pPr>
              <a:r>
                <a:rPr lang="es-ES" sz="1200" kern="1200" dirty="0"/>
                <a:t>Las relaciones económicas son inherentemente coercitivas. En una sociedad en la que los trabajadores necesitan empleo para atender sus necesidades más básicas,  la idea de mercados laborales "libres" siempre es engañosa.</a:t>
              </a:r>
              <a:endParaRPr lang="es-CR" sz="1200" kern="1200" dirty="0"/>
            </a:p>
            <a:p>
              <a:pPr marL="0" lvl="0" indent="0" algn="l" defTabSz="466725">
                <a:lnSpc>
                  <a:spcPct val="90000"/>
                </a:lnSpc>
                <a:spcBef>
                  <a:spcPct val="0"/>
                </a:spcBef>
                <a:spcAft>
                  <a:spcPct val="35000"/>
                </a:spcAft>
                <a:buNone/>
              </a:pPr>
              <a:r>
                <a:rPr lang="es-ES" sz="1200" kern="1200" dirty="0"/>
                <a:t>Un aspecto clave de  esto, de Ricardo, es la realidad del desempleo, no como fluctuación temporal, sino como una  característica estructural continua</a:t>
              </a:r>
              <a:endParaRPr lang="es-CR" sz="1200" kern="1200" dirty="0"/>
            </a:p>
            <a:p>
              <a:pPr marL="0" lvl="0" indent="0" algn="l" defTabSz="466725">
                <a:lnSpc>
                  <a:spcPct val="90000"/>
                </a:lnSpc>
                <a:spcBef>
                  <a:spcPct val="0"/>
                </a:spcBef>
                <a:spcAft>
                  <a:spcPct val="35000"/>
                </a:spcAft>
                <a:buNone/>
              </a:pPr>
              <a:r>
                <a:rPr lang="es-ES" sz="1200" kern="1200" dirty="0"/>
                <a:t>La formulación original de Ricardo de la ventaja comparativa preveía la igualdad de niveles de producción que se lograría mediante una reducción del trabajo. El potencial de que tales aumentos de la eficiencia simplemente permitan a las empresas reducir el empleo</a:t>
              </a:r>
              <a:endParaRPr lang="es-CR" sz="1200" kern="1200" dirty="0"/>
            </a:p>
            <a:p>
              <a:pPr marL="0" lvl="0" indent="0" algn="l" defTabSz="466725">
                <a:lnSpc>
                  <a:spcPct val="90000"/>
                </a:lnSpc>
                <a:spcBef>
                  <a:spcPct val="0"/>
                </a:spcBef>
                <a:spcAft>
                  <a:spcPct val="35000"/>
                </a:spcAft>
                <a:buNone/>
              </a:pPr>
              <a:r>
                <a:rPr lang="es-ES" sz="1200" kern="1200" dirty="0"/>
                <a:t>la eficiencia se  acumula  a expensas de los trabajadores.</a:t>
              </a:r>
              <a:endParaRPr lang="es-CR" sz="1200" kern="1200" dirty="0"/>
            </a:p>
          </p:txBody>
        </p:sp>
        <p:sp>
          <p:nvSpPr>
            <p:cNvPr id="14" name="Cuerda 13">
              <a:extLst>
                <a:ext uri="{FF2B5EF4-FFF2-40B4-BE49-F238E27FC236}">
                  <a16:creationId xmlns:a16="http://schemas.microsoft.com/office/drawing/2014/main" id="{A6659DF9-2253-42C1-B0AA-E3E2250341AE}"/>
                </a:ext>
              </a:extLst>
            </p:cNvPr>
            <p:cNvSpPr/>
            <p:nvPr/>
          </p:nvSpPr>
          <p:spPr>
            <a:xfrm>
              <a:off x="6011675" y="1741729"/>
              <a:ext cx="925899" cy="925899"/>
            </a:xfrm>
            <a:prstGeom prst="chord">
              <a:avLst>
                <a:gd name="adj1" fmla="val 4800000"/>
                <a:gd name="adj2" fmla="val 16800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5" name="Círculo parcial 14">
              <a:extLst>
                <a:ext uri="{FF2B5EF4-FFF2-40B4-BE49-F238E27FC236}">
                  <a16:creationId xmlns:a16="http://schemas.microsoft.com/office/drawing/2014/main" id="{0849E385-7478-4418-B3C8-C94520F05082}"/>
                </a:ext>
              </a:extLst>
            </p:cNvPr>
            <p:cNvSpPr/>
            <p:nvPr/>
          </p:nvSpPr>
          <p:spPr>
            <a:xfrm>
              <a:off x="6104265" y="1834319"/>
              <a:ext cx="740719" cy="740719"/>
            </a:xfrm>
            <a:prstGeom prst="pie">
              <a:avLst>
                <a:gd name="adj1" fmla="val 5400000"/>
                <a:gd name="adj2" fmla="val 16200000"/>
              </a:avLst>
            </a:prstGeom>
          </p:spPr>
          <p:style>
            <a:lnRef idx="2">
              <a:schemeClr val="accen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sp>
        <p:sp>
          <p:nvSpPr>
            <p:cNvPr id="16" name="Forma libre: forma 15">
              <a:extLst>
                <a:ext uri="{FF2B5EF4-FFF2-40B4-BE49-F238E27FC236}">
                  <a16:creationId xmlns:a16="http://schemas.microsoft.com/office/drawing/2014/main" id="{7DB4923F-86E0-4A09-9E23-040A6D0C27AF}"/>
                </a:ext>
              </a:extLst>
            </p:cNvPr>
            <p:cNvSpPr/>
            <p:nvPr/>
          </p:nvSpPr>
          <p:spPr>
            <a:xfrm rot="16200000">
              <a:off x="4946891" y="3825002"/>
              <a:ext cx="2685107" cy="555539"/>
            </a:xfrm>
            <a:custGeom>
              <a:avLst/>
              <a:gdLst>
                <a:gd name="connsiteX0" fmla="*/ 0 w 2685107"/>
                <a:gd name="connsiteY0" fmla="*/ 0 h 555539"/>
                <a:gd name="connsiteX1" fmla="*/ 2685107 w 2685107"/>
                <a:gd name="connsiteY1" fmla="*/ 0 h 555539"/>
                <a:gd name="connsiteX2" fmla="*/ 2685107 w 2685107"/>
                <a:gd name="connsiteY2" fmla="*/ 555539 h 555539"/>
                <a:gd name="connsiteX3" fmla="*/ 0 w 2685107"/>
                <a:gd name="connsiteY3" fmla="*/ 555539 h 555539"/>
                <a:gd name="connsiteX4" fmla="*/ 0 w 2685107"/>
                <a:gd name="connsiteY4" fmla="*/ 0 h 5555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85107" h="555539">
                  <a:moveTo>
                    <a:pt x="0" y="0"/>
                  </a:moveTo>
                  <a:lnTo>
                    <a:pt x="2685107" y="0"/>
                  </a:lnTo>
                  <a:lnTo>
                    <a:pt x="2685107" y="555539"/>
                  </a:lnTo>
                  <a:lnTo>
                    <a:pt x="0" y="55553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 tIns="0" rIns="1" bIns="-1" numCol="1" spcCol="1270" anchor="b" anchorCtr="0">
              <a:noAutofit/>
            </a:bodyPr>
            <a:lstStyle/>
            <a:p>
              <a:pPr marL="0" lvl="0" indent="0" algn="r" defTabSz="711200">
                <a:lnSpc>
                  <a:spcPct val="90000"/>
                </a:lnSpc>
                <a:spcBef>
                  <a:spcPct val="0"/>
                </a:spcBef>
                <a:spcAft>
                  <a:spcPct val="35000"/>
                </a:spcAft>
                <a:buNone/>
              </a:pPr>
              <a:r>
                <a:rPr lang="es-ES" sz="1600" kern="1200"/>
                <a:t>Externalidades: existen bienes son difíciles  de mantener dentro de la empresa privada.</a:t>
              </a:r>
              <a:endParaRPr lang="es-CR" sz="1600" kern="1200"/>
            </a:p>
          </p:txBody>
        </p:sp>
        <p:sp>
          <p:nvSpPr>
            <p:cNvPr id="17" name="Forma libre: forma 16">
              <a:extLst>
                <a:ext uri="{FF2B5EF4-FFF2-40B4-BE49-F238E27FC236}">
                  <a16:creationId xmlns:a16="http://schemas.microsoft.com/office/drawing/2014/main" id="{875A8489-3315-425D-AB5A-2C9F2C088CC8}"/>
                </a:ext>
              </a:extLst>
            </p:cNvPr>
            <p:cNvSpPr/>
            <p:nvPr/>
          </p:nvSpPr>
          <p:spPr>
            <a:xfrm>
              <a:off x="6659804" y="1741729"/>
              <a:ext cx="1851798" cy="3703596"/>
            </a:xfrm>
            <a:custGeom>
              <a:avLst/>
              <a:gdLst>
                <a:gd name="connsiteX0" fmla="*/ 0 w 1851798"/>
                <a:gd name="connsiteY0" fmla="*/ 0 h 3703596"/>
                <a:gd name="connsiteX1" fmla="*/ 1851798 w 1851798"/>
                <a:gd name="connsiteY1" fmla="*/ 0 h 3703596"/>
                <a:gd name="connsiteX2" fmla="*/ 1851798 w 1851798"/>
                <a:gd name="connsiteY2" fmla="*/ 3703596 h 3703596"/>
                <a:gd name="connsiteX3" fmla="*/ 0 w 1851798"/>
                <a:gd name="connsiteY3" fmla="*/ 3703596 h 3703596"/>
                <a:gd name="connsiteX4" fmla="*/ 0 w 1851798"/>
                <a:gd name="connsiteY4" fmla="*/ 0 h 37035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1798" h="3703596">
                  <a:moveTo>
                    <a:pt x="0" y="0"/>
                  </a:moveTo>
                  <a:lnTo>
                    <a:pt x="1851798" y="0"/>
                  </a:lnTo>
                  <a:lnTo>
                    <a:pt x="1851798" y="3703596"/>
                  </a:lnTo>
                  <a:lnTo>
                    <a:pt x="0" y="370359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l" defTabSz="466725">
                <a:lnSpc>
                  <a:spcPct val="90000"/>
                </a:lnSpc>
                <a:spcBef>
                  <a:spcPct val="0"/>
                </a:spcBef>
                <a:spcAft>
                  <a:spcPct val="35000"/>
                </a:spcAft>
                <a:buNone/>
              </a:pPr>
              <a:r>
                <a:rPr lang="es-ES" sz="1100" kern="1200" dirty="0"/>
                <a:t>Positivas, involucran la  innovación de la industria que generan beneficios no remunerados para otras empresas</a:t>
              </a:r>
              <a:endParaRPr lang="es-CR" sz="1100" kern="1200" dirty="0"/>
            </a:p>
            <a:p>
              <a:pPr marL="0" lvl="0" indent="0" algn="l" defTabSz="466725">
                <a:lnSpc>
                  <a:spcPct val="90000"/>
                </a:lnSpc>
                <a:spcBef>
                  <a:spcPct val="0"/>
                </a:spcBef>
                <a:spcAft>
                  <a:spcPct val="35000"/>
                </a:spcAft>
                <a:buNone/>
              </a:pPr>
              <a:r>
                <a:rPr lang="es-ES" sz="1100" kern="1200" dirty="0"/>
                <a:t>Los países grandes se diversifican,  podrían tener mejores resultados que los más pequeños que se especializan completamente</a:t>
              </a:r>
              <a:endParaRPr lang="es-CR" sz="1100" kern="1200" dirty="0"/>
            </a:p>
            <a:p>
              <a:pPr marL="0" lvl="0" indent="0" algn="l" defTabSz="466725">
                <a:lnSpc>
                  <a:spcPct val="90000"/>
                </a:lnSpc>
                <a:spcBef>
                  <a:spcPct val="0"/>
                </a:spcBef>
                <a:spcAft>
                  <a:spcPct val="35000"/>
                </a:spcAft>
                <a:buNone/>
              </a:pPr>
              <a:r>
                <a:rPr lang="es-ES" sz="1100" kern="1200" dirty="0"/>
                <a:t>Externalidades negativas: un actor económico  tiene "efectos indirectos" negativos que afectan negativamente al bienestar de los demás. </a:t>
              </a:r>
              <a:endParaRPr lang="es-CR" sz="1100" kern="1200" dirty="0"/>
            </a:p>
            <a:p>
              <a:pPr marL="0" lvl="0" indent="0" algn="l" defTabSz="466725">
                <a:lnSpc>
                  <a:spcPct val="90000"/>
                </a:lnSpc>
                <a:spcBef>
                  <a:spcPct val="0"/>
                </a:spcBef>
                <a:spcAft>
                  <a:spcPct val="35000"/>
                </a:spcAft>
                <a:buNone/>
              </a:pPr>
              <a:r>
                <a:rPr lang="es-ES" sz="1100" kern="1200" dirty="0"/>
                <a:t>En el comercio a menudo implica situaciones relacionadas con la degradación ambiental  </a:t>
              </a:r>
              <a:endParaRPr lang="es-CR" sz="1100" kern="1200" dirty="0"/>
            </a:p>
            <a:p>
              <a:pPr marL="0" lvl="0" indent="0" algn="l" defTabSz="466725">
                <a:lnSpc>
                  <a:spcPct val="90000"/>
                </a:lnSpc>
                <a:spcBef>
                  <a:spcPct val="0"/>
                </a:spcBef>
                <a:spcAft>
                  <a:spcPct val="35000"/>
                </a:spcAft>
                <a:buNone/>
              </a:pPr>
              <a:r>
                <a:rPr lang="es-ES" sz="1100" kern="1200" dirty="0"/>
                <a:t>La producción o el consumo los países, o las empresas se especializan no porque sean más  eficientes, sino debido a decisiones esencialmente políticas, legislaciones diferentes, </a:t>
              </a:r>
              <a:endParaRPr lang="es-CR" sz="1100" kern="1200" dirty="0"/>
            </a:p>
            <a:p>
              <a:pPr marL="0" lvl="0" indent="0" algn="l" defTabSz="466725">
                <a:lnSpc>
                  <a:spcPct val="90000"/>
                </a:lnSpc>
                <a:spcBef>
                  <a:spcPct val="0"/>
                </a:spcBef>
                <a:spcAft>
                  <a:spcPct val="35000"/>
                </a:spcAft>
                <a:buNone/>
              </a:pPr>
              <a:r>
                <a:rPr lang="es-ES" sz="1100" kern="1200" dirty="0"/>
                <a:t>como leyes que rechazan tecnologías porque dañan el medio ambiente o la mano de obra.  </a:t>
              </a:r>
              <a:endParaRPr lang="es-CR" sz="1100" kern="1200" dirty="0"/>
            </a:p>
          </p:txBody>
        </p:sp>
      </p:grpSp>
    </p:spTree>
    <p:extLst>
      <p:ext uri="{BB962C8B-B14F-4D97-AF65-F5344CB8AC3E}">
        <p14:creationId xmlns:p14="http://schemas.microsoft.com/office/powerpoint/2010/main" val="26380174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99A574-EFA8-47AD-8124-842635AFE90E}"/>
              </a:ext>
            </a:extLst>
          </p:cNvPr>
          <p:cNvSpPr>
            <a:spLocks noGrp="1"/>
          </p:cNvSpPr>
          <p:nvPr>
            <p:ph type="title"/>
          </p:nvPr>
        </p:nvSpPr>
        <p:spPr>
          <a:xfrm>
            <a:off x="628650" y="365127"/>
            <a:ext cx="7886700" cy="1165962"/>
          </a:xfrm>
        </p:spPr>
        <p:txBody>
          <a:bodyPr>
            <a:normAutofit/>
          </a:bodyPr>
          <a:lstStyle/>
          <a:p>
            <a:r>
              <a:rPr lang="es-ES" sz="24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GANANCIAS (O PÉRDIDAS) ESTÁTICAS Y DINÁMICAS DEL COMERCIO</a:t>
            </a:r>
            <a:endParaRPr lang="es-CR" sz="5400" dirty="0"/>
          </a:p>
        </p:txBody>
      </p:sp>
      <p:grpSp>
        <p:nvGrpSpPr>
          <p:cNvPr id="6" name="Grupo 5">
            <a:extLst>
              <a:ext uri="{FF2B5EF4-FFF2-40B4-BE49-F238E27FC236}">
                <a16:creationId xmlns:a16="http://schemas.microsoft.com/office/drawing/2014/main" id="{7EA1CB08-7845-4A45-9483-294C97E988F2}"/>
              </a:ext>
            </a:extLst>
          </p:cNvPr>
          <p:cNvGrpSpPr/>
          <p:nvPr/>
        </p:nvGrpSpPr>
        <p:grpSpPr>
          <a:xfrm>
            <a:off x="350874" y="1116419"/>
            <a:ext cx="8410354" cy="5376454"/>
            <a:chOff x="628650" y="1531089"/>
            <a:chExt cx="7886699" cy="4645873"/>
          </a:xfrm>
        </p:grpSpPr>
        <p:sp>
          <p:nvSpPr>
            <p:cNvPr id="7" name="Círculo parcial 6">
              <a:extLst>
                <a:ext uri="{FF2B5EF4-FFF2-40B4-BE49-F238E27FC236}">
                  <a16:creationId xmlns:a16="http://schemas.microsoft.com/office/drawing/2014/main" id="{EFAB4D6F-7C5B-4DC9-AB8C-0DFF854D609D}"/>
                </a:ext>
              </a:extLst>
            </p:cNvPr>
            <p:cNvSpPr/>
            <p:nvPr/>
          </p:nvSpPr>
          <p:spPr>
            <a:xfrm>
              <a:off x="628650" y="1531089"/>
              <a:ext cx="4645873" cy="4645873"/>
            </a:xfrm>
            <a:prstGeom prst="pie">
              <a:avLst>
                <a:gd name="adj1" fmla="val 5400000"/>
                <a:gd name="adj2" fmla="val 1620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Forma libre: forma 7">
              <a:extLst>
                <a:ext uri="{FF2B5EF4-FFF2-40B4-BE49-F238E27FC236}">
                  <a16:creationId xmlns:a16="http://schemas.microsoft.com/office/drawing/2014/main" id="{E6E88D5F-F61C-4F78-A7C4-925FD79C79AD}"/>
                </a:ext>
              </a:extLst>
            </p:cNvPr>
            <p:cNvSpPr/>
            <p:nvPr/>
          </p:nvSpPr>
          <p:spPr>
            <a:xfrm>
              <a:off x="2951586" y="1531089"/>
              <a:ext cx="5563763" cy="4645873"/>
            </a:xfrm>
            <a:custGeom>
              <a:avLst/>
              <a:gdLst>
                <a:gd name="connsiteX0" fmla="*/ 0 w 5563763"/>
                <a:gd name="connsiteY0" fmla="*/ 0 h 4645873"/>
                <a:gd name="connsiteX1" fmla="*/ 5563763 w 5563763"/>
                <a:gd name="connsiteY1" fmla="*/ 0 h 4645873"/>
                <a:gd name="connsiteX2" fmla="*/ 5563763 w 5563763"/>
                <a:gd name="connsiteY2" fmla="*/ 4645873 h 4645873"/>
                <a:gd name="connsiteX3" fmla="*/ 0 w 5563763"/>
                <a:gd name="connsiteY3" fmla="*/ 4645873 h 4645873"/>
                <a:gd name="connsiteX4" fmla="*/ 0 w 5563763"/>
                <a:gd name="connsiteY4" fmla="*/ 0 h 46458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63763" h="4645873">
                  <a:moveTo>
                    <a:pt x="0" y="0"/>
                  </a:moveTo>
                  <a:lnTo>
                    <a:pt x="5563763" y="0"/>
                  </a:lnTo>
                  <a:lnTo>
                    <a:pt x="5563763" y="4645873"/>
                  </a:lnTo>
                  <a:lnTo>
                    <a:pt x="0" y="4645873"/>
                  </a:lnTo>
                  <a:lnTo>
                    <a:pt x="0" y="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5730" tIns="125730" rIns="2907612" bIns="125730" numCol="1" spcCol="1270" anchor="ctr" anchorCtr="0">
              <a:noAutofit/>
            </a:bodyPr>
            <a:lstStyle/>
            <a:p>
              <a:pPr marL="0" lvl="0" indent="0" algn="ctr" defTabSz="1466850">
                <a:lnSpc>
                  <a:spcPct val="90000"/>
                </a:lnSpc>
                <a:spcBef>
                  <a:spcPct val="0"/>
                </a:spcBef>
                <a:spcAft>
                  <a:spcPct val="35000"/>
                </a:spcAft>
                <a:buNone/>
              </a:pPr>
              <a:r>
                <a:rPr lang="es-ES" sz="2800" kern="1200" dirty="0"/>
                <a:t>Economías – deseconomías de escala</a:t>
              </a:r>
              <a:endParaRPr lang="es-CR" sz="2800" kern="1200" dirty="0"/>
            </a:p>
          </p:txBody>
        </p:sp>
        <p:sp>
          <p:nvSpPr>
            <p:cNvPr id="9" name="Forma libre: forma 8">
              <a:extLst>
                <a:ext uri="{FF2B5EF4-FFF2-40B4-BE49-F238E27FC236}">
                  <a16:creationId xmlns:a16="http://schemas.microsoft.com/office/drawing/2014/main" id="{F2C77E1E-8F8C-478D-AA19-A08C3463D664}"/>
                </a:ext>
              </a:extLst>
            </p:cNvPr>
            <p:cNvSpPr/>
            <p:nvPr/>
          </p:nvSpPr>
          <p:spPr>
            <a:xfrm>
              <a:off x="5733468" y="1531089"/>
              <a:ext cx="2781881" cy="4645873"/>
            </a:xfrm>
            <a:custGeom>
              <a:avLst/>
              <a:gdLst>
                <a:gd name="connsiteX0" fmla="*/ 0 w 2781881"/>
                <a:gd name="connsiteY0" fmla="*/ 0 h 4645873"/>
                <a:gd name="connsiteX1" fmla="*/ 2781881 w 2781881"/>
                <a:gd name="connsiteY1" fmla="*/ 0 h 4645873"/>
                <a:gd name="connsiteX2" fmla="*/ 2781881 w 2781881"/>
                <a:gd name="connsiteY2" fmla="*/ 4645873 h 4645873"/>
                <a:gd name="connsiteX3" fmla="*/ 0 w 2781881"/>
                <a:gd name="connsiteY3" fmla="*/ 4645873 h 4645873"/>
                <a:gd name="connsiteX4" fmla="*/ 0 w 2781881"/>
                <a:gd name="connsiteY4" fmla="*/ 0 h 46458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81881" h="4645873">
                  <a:moveTo>
                    <a:pt x="0" y="0"/>
                  </a:moveTo>
                  <a:lnTo>
                    <a:pt x="2781881" y="0"/>
                  </a:lnTo>
                  <a:lnTo>
                    <a:pt x="2781881" y="4645873"/>
                  </a:lnTo>
                  <a:lnTo>
                    <a:pt x="0" y="4645873"/>
                  </a:lnTo>
                  <a:lnTo>
                    <a:pt x="0" y="0"/>
                  </a:lnTo>
                  <a:close/>
                </a:path>
              </a:pathLst>
            </a:custGeom>
            <a:noFill/>
            <a:ln>
              <a:noFill/>
            </a:ln>
            <a:sp3d/>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47650" tIns="247650" rIns="247650" bIns="247650" numCol="1" spcCol="1270" anchor="ctr" anchorCtr="0">
              <a:noAutofit/>
            </a:bodyPr>
            <a:lstStyle/>
            <a:p>
              <a:pPr marL="0" lvl="1" algn="l" defTabSz="533400">
                <a:lnSpc>
                  <a:spcPct val="90000"/>
                </a:lnSpc>
                <a:spcBef>
                  <a:spcPct val="0"/>
                </a:spcBef>
                <a:spcAft>
                  <a:spcPct val="15000"/>
                </a:spcAft>
                <a:buChar char="•"/>
              </a:pPr>
              <a:r>
                <a:rPr lang="es-ES" sz="1400" kern="1200" dirty="0"/>
                <a:t>La teoría de Ricardo se basa en </a:t>
              </a:r>
              <a:r>
                <a:rPr lang="es-ES" sz="1400" kern="1200" dirty="0">
                  <a:effectLst>
                    <a:outerShdw blurRad="38100" dist="38100" dir="2700000" algn="tl">
                      <a:srgbClr val="000000">
                        <a:alpha val="43137"/>
                      </a:srgbClr>
                    </a:outerShdw>
                  </a:effectLst>
                </a:rPr>
                <a:t>tecnología constantes</a:t>
              </a:r>
              <a:r>
                <a:rPr lang="es-ES" sz="1400" kern="1200" dirty="0"/>
                <a:t>.</a:t>
              </a:r>
              <a:endParaRPr lang="es-CR" sz="1400" kern="1200" dirty="0"/>
            </a:p>
            <a:p>
              <a:pPr marL="0" lvl="1" algn="l" defTabSz="533400">
                <a:lnSpc>
                  <a:spcPct val="90000"/>
                </a:lnSpc>
                <a:spcBef>
                  <a:spcPct val="0"/>
                </a:spcBef>
                <a:spcAft>
                  <a:spcPct val="15000"/>
                </a:spcAft>
                <a:buChar char="•"/>
              </a:pPr>
              <a:r>
                <a:rPr lang="es-ES" sz="1400" kern="1200" dirty="0">
                  <a:effectLst>
                    <a:outerShdw blurRad="38100" dist="38100" dir="2700000" algn="tl">
                      <a:srgbClr val="000000">
                        <a:alpha val="43137"/>
                      </a:srgbClr>
                    </a:outerShdw>
                  </a:effectLst>
                </a:rPr>
                <a:t>Smith:</a:t>
              </a:r>
              <a:r>
                <a:rPr lang="es-ES" sz="1400" kern="1200" dirty="0"/>
                <a:t> </a:t>
              </a:r>
              <a:endParaRPr lang="es-CR" sz="1400" kern="1200" dirty="0"/>
            </a:p>
            <a:p>
              <a:pPr marL="457200" lvl="3" defTabSz="533400">
                <a:lnSpc>
                  <a:spcPct val="90000"/>
                </a:lnSpc>
                <a:spcBef>
                  <a:spcPct val="0"/>
                </a:spcBef>
                <a:spcAft>
                  <a:spcPct val="15000"/>
                </a:spcAft>
                <a:buChar char="•"/>
              </a:pPr>
              <a:r>
                <a:rPr lang="es-ES" sz="1400" kern="1200" dirty="0"/>
                <a:t>reconoció que las diferencias entre la agricultura y la industria significaban que una mayor división internacional del trabajo implicaba una mayor desigualdad</a:t>
              </a:r>
              <a:endParaRPr lang="es-CR" sz="1400" kern="1200" dirty="0"/>
            </a:p>
            <a:p>
              <a:pPr marL="457200" lvl="3" defTabSz="533400">
                <a:lnSpc>
                  <a:spcPct val="90000"/>
                </a:lnSpc>
                <a:spcBef>
                  <a:spcPct val="0"/>
                </a:spcBef>
                <a:spcAft>
                  <a:spcPct val="15000"/>
                </a:spcAft>
                <a:buChar char="•"/>
              </a:pPr>
              <a:r>
                <a:rPr lang="es-ES" sz="1400" kern="1200" dirty="0">
                  <a:effectLst>
                    <a:outerShdw blurRad="38100" dist="38100" dir="2700000" algn="tl">
                      <a:srgbClr val="000000">
                        <a:alpha val="43137"/>
                      </a:srgbClr>
                    </a:outerShdw>
                  </a:effectLst>
                </a:rPr>
                <a:t>habrá  economía  de escala,</a:t>
              </a:r>
              <a:r>
                <a:rPr lang="es-ES" sz="1400" kern="1200" dirty="0"/>
                <a:t> de modo que duplicar los insumos para la producción daría lugar a que se produjera más del  doble</a:t>
              </a:r>
              <a:endParaRPr lang="es-CR" sz="1400" kern="1200" dirty="0"/>
            </a:p>
            <a:p>
              <a:pPr marL="0" lvl="1" algn="l" defTabSz="533400">
                <a:lnSpc>
                  <a:spcPct val="90000"/>
                </a:lnSpc>
                <a:spcBef>
                  <a:spcPct val="0"/>
                </a:spcBef>
                <a:spcAft>
                  <a:spcPct val="15000"/>
                </a:spcAft>
                <a:buChar char="•"/>
              </a:pPr>
              <a:r>
                <a:rPr lang="es-ES" sz="1400" kern="1200" dirty="0">
                  <a:effectLst>
                    <a:outerShdw blurRad="38100" dist="38100" dir="2700000" algn="tl">
                      <a:srgbClr val="000000">
                        <a:alpha val="43137"/>
                      </a:srgbClr>
                    </a:outerShdw>
                  </a:effectLst>
                </a:rPr>
                <a:t>Economía de escala "extrema</a:t>
              </a:r>
              <a:r>
                <a:rPr lang="es-ES" sz="1400" kern="1200" dirty="0"/>
                <a:t>",  </a:t>
              </a:r>
              <a:endParaRPr lang="es-CR" sz="1400" kern="1200" dirty="0"/>
            </a:p>
            <a:p>
              <a:pPr marL="457200" lvl="3" defTabSz="533400">
                <a:lnSpc>
                  <a:spcPct val="90000"/>
                </a:lnSpc>
                <a:spcBef>
                  <a:spcPct val="0"/>
                </a:spcBef>
                <a:spcAft>
                  <a:spcPct val="15000"/>
                </a:spcAft>
                <a:buChar char="•"/>
              </a:pPr>
              <a:r>
                <a:rPr lang="es-ES" sz="1400" kern="1200" dirty="0"/>
                <a:t>con efectos indirectos entre las empresas,</a:t>
              </a:r>
              <a:endParaRPr lang="es-CR" sz="1400" kern="1200" dirty="0"/>
            </a:p>
            <a:p>
              <a:pPr marL="457200" lvl="3" defTabSz="533400">
                <a:lnSpc>
                  <a:spcPct val="90000"/>
                </a:lnSpc>
                <a:spcBef>
                  <a:spcPct val="0"/>
                </a:spcBef>
                <a:spcAft>
                  <a:spcPct val="15000"/>
                </a:spcAft>
                <a:buChar char="•"/>
              </a:pPr>
              <a:r>
                <a:rPr lang="es-ES" sz="1400" kern="1200" dirty="0"/>
                <a:t>desarrollo de un mayor número de trabajadores calificados, industrias proveedoras o el uso de infraestructura común</a:t>
              </a:r>
              <a:r>
                <a:rPr lang="es-ES" sz="1200" kern="1200" dirty="0"/>
                <a:t>.</a:t>
              </a:r>
              <a:endParaRPr lang="es-CR" sz="1200" kern="1200" dirty="0"/>
            </a:p>
          </p:txBody>
        </p:sp>
      </p:grpSp>
    </p:spTree>
    <p:extLst>
      <p:ext uri="{BB962C8B-B14F-4D97-AF65-F5344CB8AC3E}">
        <p14:creationId xmlns:p14="http://schemas.microsoft.com/office/powerpoint/2010/main" val="9362668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596</TotalTime>
  <Words>1671</Words>
  <Application>Microsoft Office PowerPoint</Application>
  <PresentationFormat>Presentación en pantalla (4:3)</PresentationFormat>
  <Paragraphs>107</Paragraphs>
  <Slides>10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Arial</vt:lpstr>
      <vt:lpstr>Calibri</vt:lpstr>
      <vt:lpstr>Calibri Light</vt:lpstr>
      <vt:lpstr>Office Theme</vt:lpstr>
      <vt:lpstr>Instituto Centroamericano de Administración Pública (ICAP) Doctorado en Gestión Pública y Ciencias Empresariales  Promoción VII Costa Rica</vt:lpstr>
      <vt:lpstr>Introducción</vt:lpstr>
      <vt:lpstr>La discusión: síntesis</vt:lpstr>
      <vt:lpstr>ADAM SMITH: ¿EL MERCANTILISTA INCOMPRENDIDO?</vt:lpstr>
      <vt:lpstr>Esencia de la ventaja absoluta</vt:lpstr>
      <vt:lpstr>RICARDO Y LA VENTAJA COMPARATIVA</vt:lpstr>
      <vt:lpstr>Enfoque moderno: neoclásico</vt:lpstr>
      <vt:lpstr>IMPERFECCIONES DEL MERCADO Y COMPETENCIA REAL</vt:lpstr>
      <vt:lpstr>GANANCIAS (O PÉRDIDAS) ESTÁTICAS Y DINÁMICAS DEL COMERCIO</vt:lpstr>
      <vt:lpstr>ESPACIO, DISTANCIA Y ECONOMÍA POLÍTICA NACIONAL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El libre comercio y sus críticas</dc:title>
  <dc:creator>RAFAEL DIAZ PORRAS</dc:creator>
  <cp:lastModifiedBy>RAFAEL DIAZ PORRAS</cp:lastModifiedBy>
  <cp:revision>3</cp:revision>
  <dcterms:created xsi:type="dcterms:W3CDTF">2021-08-21T17:03:54Z</dcterms:created>
  <dcterms:modified xsi:type="dcterms:W3CDTF">2021-09-08T23:48:54Z</dcterms:modified>
</cp:coreProperties>
</file>