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5" r:id="rId22"/>
    <p:sldId id="276" r:id="rId23"/>
    <p:sldId id="277" r:id="rId24"/>
    <p:sldId id="278" r:id="rId25"/>
    <p:sldId id="300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" panose="02040503050406030204" pitchFamily="18" charset="0"/>
      <p:regular r:id="rId53"/>
      <p:bold r:id="rId54"/>
      <p:italic r:id="rId55"/>
      <p:boldItalic r:id="rId56"/>
    </p:embeddedFont>
    <p:embeddedFont>
      <p:font typeface="Quattrocento Sans" panose="020B0502050000020003" pitchFamily="34" charset="0"/>
      <p:regular r:id="rId57"/>
      <p:bold r:id="rId58"/>
      <p:italic r:id="rId59"/>
      <p:boldItalic r:id="rId60"/>
    </p:embeddedFont>
    <p:embeddedFont>
      <p:font typeface="Rockwell" panose="02060603020205020403" pitchFamily="18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jtTHD4EAhl1PjasmMum2iIBORs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361F6F-6FC9-4011-B0DF-81A7324B39C4}">
  <a:tblStyle styleId="{06361F6F-6FC9-4011-B0DF-81A7324B39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03AE69D-3508-4A65-8D6D-C880862F5C52}" styleName="Table_1">
    <a:wholeTbl>
      <a:tcTxStyle b="off" i="off">
        <a:font>
          <a:latin typeface="Amerigo BT"/>
          <a:ea typeface="Amerigo BT"/>
          <a:cs typeface="Amerigo B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C07E6D-7B76-4EBE-87A1-BA03233D4A26}" styleName="Table_2">
    <a:wholeTbl>
      <a:tcTxStyle b="off" i="off">
        <a:font>
          <a:latin typeface="Amerigo BT"/>
          <a:ea typeface="Amerigo BT"/>
          <a:cs typeface="Amerigo B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merigo BT"/>
          <a:ea typeface="Amerigo BT"/>
          <a:cs typeface="Amerigo BT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merigo BT"/>
          <a:ea typeface="Amerigo BT"/>
          <a:cs typeface="Amerigo BT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merigo BT"/>
          <a:ea typeface="Amerigo BT"/>
          <a:cs typeface="Amerigo B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merigo BT"/>
          <a:ea typeface="Amerigo BT"/>
          <a:cs typeface="Amerigo B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57CA055-A21D-457F-924D-078F63BC6863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5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1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1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9" name="Google Shape;58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8" name="Google Shape;64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36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0" name="Google Shape;120;p6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1" name="Google Shape;121;p6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30" name="Google Shape;130;p6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6" name="Google Shape;136;p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6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6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6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8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bc.com/mundo/noticias-48966545?ocid=socialflow_facebook&amp;fbclid=IwAR1RzsoHjv64Uw_Xja0tJnoi702lYOGP04eHjiLc7ou1T_fydex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mEw3NV4Ik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SincIcOygz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gKBI_mkznY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0xdZuTSmq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642938" y="214313"/>
            <a:ext cx="7772400" cy="1470025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Instituto Centroamericano de Administración Pública (ICAP)</a:t>
            </a:r>
            <a:br>
              <a:rPr lang="es-C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Doctorado en Gestión Pública y Ciencias Empresariales </a:t>
            </a:r>
            <a:br>
              <a:rPr lang="es-C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 Promoción Costa Rica</a:t>
            </a:r>
            <a:endParaRPr sz="2000"/>
          </a:p>
        </p:txBody>
      </p:sp>
      <p:sp>
        <p:nvSpPr>
          <p:cNvPr id="164" name="Google Shape;164;p1"/>
          <p:cNvSpPr txBox="1">
            <a:spLocks noGrp="1"/>
          </p:cNvSpPr>
          <p:nvPr>
            <p:ph type="subTitle" idx="1"/>
          </p:nvPr>
        </p:nvSpPr>
        <p:spPr>
          <a:xfrm>
            <a:off x="1357313" y="1857375"/>
            <a:ext cx="64008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CR" b="1"/>
              <a:t>Curso Comercio Internacional y Logística</a:t>
            </a:r>
            <a:endParaRPr/>
          </a:p>
        </p:txBody>
      </p:sp>
      <p:sp>
        <p:nvSpPr>
          <p:cNvPr id="165" name="Google Shape;165;p1"/>
          <p:cNvSpPr/>
          <p:nvPr/>
        </p:nvSpPr>
        <p:spPr>
          <a:xfrm>
            <a:off x="642910" y="2914041"/>
            <a:ext cx="6858048" cy="101566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171575" marR="0" lvl="0" indent="-11715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Sesión 4: Cadenas globales de mercancías y Competitividad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4357688" y="4429125"/>
            <a:ext cx="3500437" cy="1169551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Bibliografía:</a:t>
            </a:r>
            <a:endParaRPr/>
          </a:p>
          <a:p>
            <a:pPr marL="900113" marR="0" lvl="0" indent="-9001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C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Fernández-Stark, K., &amp; Gereffi, G. (2011), Díaz &amp; Valenciano 2013</a:t>
            </a:r>
            <a:r>
              <a:rPr lang="es-C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Profesor</a:t>
            </a:r>
            <a:r>
              <a:rPr lang="es-C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Rafael A. Díaz Porras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464653" y="1013714"/>
            <a:ext cx="8322188" cy="5571454"/>
            <a:chOff x="107495" y="0"/>
            <a:chExt cx="8322188" cy="5571454"/>
          </a:xfrm>
        </p:grpSpPr>
        <p:sp>
          <p:nvSpPr>
            <p:cNvPr id="257" name="Google Shape;257;p10"/>
            <p:cNvSpPr/>
            <p:nvPr/>
          </p:nvSpPr>
          <p:spPr>
            <a:xfrm>
              <a:off x="107495" y="0"/>
              <a:ext cx="8322188" cy="52013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959DAC"/>
                </a:gs>
                <a:gs pos="80000">
                  <a:srgbClr val="C4CEE2"/>
                </a:gs>
                <a:gs pos="100000">
                  <a:srgbClr val="C4CFE4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10665" y="3219897"/>
              <a:ext cx="216376" cy="216376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218854" y="2587912"/>
              <a:ext cx="1939069" cy="298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 txBox="1"/>
            <p:nvPr/>
          </p:nvSpPr>
          <p:spPr>
            <a:xfrm>
              <a:off x="1218854" y="2587912"/>
              <a:ext cx="1939069" cy="2983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6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s-CR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Orígenes (metáfora de la cadena): Jackson, Ward, Russell, 2006</a:t>
              </a:r>
              <a:r>
                <a:rPr lang="es-CR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rld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7800" marR="0" lvl="1" indent="-8890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Teoría de sistemas mundiales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66700" marR="0" lvl="1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Nueva Economía Política de alimentación y agricultura (Friedland y otros, 1981; Sine, 2002.</a:t>
              </a:r>
              <a:endParaRPr/>
            </a:p>
            <a:p>
              <a:pPr marL="266700" marR="0" lvl="1" indent="-1778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Enfoque filière, CIRAD, 1960´s</a:t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3020607" y="1806165"/>
              <a:ext cx="391142" cy="391142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3188616" y="956956"/>
              <a:ext cx="2026206" cy="4105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3188616" y="956956"/>
              <a:ext cx="2026206" cy="4105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72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CR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Redes internacionales producción: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 de mercancías </a:t>
              </a:r>
              <a:r>
                <a:rPr lang="es-CR" sz="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(Hopkins, Wallerstein, 1986), 19779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Helleiner1973): integración del comercio y desintegración de la producción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Expansión de exportaciones desde PeD e IED (Hymer, 1972)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Supply Chain Management (Oliver, 1982)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Value Chain - Value System (Porter, 1985)</a:t>
              </a:r>
              <a:endParaRPr/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1016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317532" y="945859"/>
              <a:ext cx="540942" cy="540942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588003" y="1216330"/>
              <a:ext cx="1997325" cy="361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5588003" y="1216330"/>
              <a:ext cx="1997325" cy="361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66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CR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 cadenas de mercancías a cadenas de valor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Cadenas Globales de mercancías: Gereffi, 1994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 Global de Valor: Gereffi, Humphrey, Kaplinsky y Sturgeon 2001</a:t>
              </a:r>
              <a:endParaRPr/>
            </a:p>
          </p:txBody>
        </p:sp>
      </p:grpSp>
      <p:sp>
        <p:nvSpPr>
          <p:cNvPr id="267" name="Google Shape;267;p10"/>
          <p:cNvSpPr/>
          <p:nvPr/>
        </p:nvSpPr>
        <p:spPr>
          <a:xfrm>
            <a:off x="683568" y="357188"/>
            <a:ext cx="7632848" cy="6463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Genealogía de la Cadena de Mercancías</a:t>
            </a:r>
            <a:endParaRPr/>
          </a:p>
        </p:txBody>
      </p:sp>
      <p:sp>
        <p:nvSpPr>
          <p:cNvPr id="268" name="Google Shape;2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sz="3600" b="1" i="1">
              <a:solidFill>
                <a:srgbClr val="003366"/>
              </a:solidFill>
            </a:endParaRPr>
          </a:p>
        </p:txBody>
      </p:sp>
      <p:sp>
        <p:nvSpPr>
          <p:cNvPr id="274" name="Google Shape;274;p11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Char char="•"/>
            </a:pPr>
            <a:r>
              <a:rPr lang="es-CR" sz="2800" b="1" i="1">
                <a:solidFill>
                  <a:srgbClr val="003366"/>
                </a:solidFill>
              </a:rPr>
              <a:t>Cadenas globales y desarrollo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Char char="–"/>
            </a:pPr>
            <a:r>
              <a:rPr lang="es-CR" sz="2400" b="1" i="1">
                <a:solidFill>
                  <a:srgbClr val="003366"/>
                </a:solidFill>
              </a:rPr>
              <a:t>Enfoque de Gereffi: dentro de la tradición de la tradición dependentista; la visión de la nueva división internacional del trabajo ( 70’s y 80’s).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Char char="–"/>
            </a:pPr>
            <a:r>
              <a:rPr lang="es-CR" sz="2400" b="1" i="1">
                <a:solidFill>
                  <a:srgbClr val="003366"/>
                </a:solidFill>
              </a:rPr>
              <a:t>Busca la operacionalización de las categorías de los sistemas mundiales: centro-semi periferia-periferia; pero superando su carácter estático.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Char char="–"/>
            </a:pPr>
            <a:r>
              <a:rPr lang="es-CR" sz="2400" b="1" i="1">
                <a:solidFill>
                  <a:srgbClr val="003366"/>
                </a:solidFill>
              </a:rPr>
              <a:t>Busca el análisis de nuevas formas de organización industrial.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1">
              <a:solidFill>
                <a:srgbClr val="003366"/>
              </a:solidFill>
            </a:endParaRPr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3366"/>
              </a:solidFill>
            </a:endParaRPr>
          </a:p>
        </p:txBody>
      </p:sp>
      <p:sp>
        <p:nvSpPr>
          <p:cNvPr id="275" name="Google Shape;275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/>
          <p:nvPr/>
        </p:nvSpPr>
        <p:spPr>
          <a:xfrm>
            <a:off x="642938" y="0"/>
            <a:ext cx="7239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Gereffi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12"/>
          <p:cNvGrpSpPr/>
          <p:nvPr/>
        </p:nvGrpSpPr>
        <p:grpSpPr>
          <a:xfrm>
            <a:off x="971637" y="1074573"/>
            <a:ext cx="7672262" cy="5171040"/>
            <a:chOff x="37" y="21837"/>
            <a:chExt cx="7672262" cy="5171040"/>
          </a:xfrm>
        </p:grpSpPr>
        <p:sp>
          <p:nvSpPr>
            <p:cNvPr id="282" name="Google Shape;282;p12"/>
            <p:cNvSpPr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 txBox="1"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Cadenas globales: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2"/>
            <p:cNvSpPr txBox="1"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0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Serie de redes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interorganizacionales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conglomeradas alrededor de la producción de una mercancía o producto,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que vinculan empresas familiares, empresas, regiones y estados en la economía mundial.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específicas y localmente integradas, evidenciando la conformación social de la organización económica (</a:t>
              </a:r>
              <a:r>
                <a:rPr lang="es-CR" sz="1800" b="1" i="1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Gereffi</a:t>
              </a: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 otros, 1994;2)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2"/>
            <p:cNvSpPr txBox="1"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Dimensiones: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highlight>
                    <a:srgbClr val="CCFFFF"/>
                  </a:highlight>
                  <a:latin typeface="Arial"/>
                  <a:ea typeface="Arial"/>
                  <a:cs typeface="Arial"/>
                  <a:sym typeface="Arial"/>
                </a:rPr>
                <a:t>Estructura insumo - producto </a:t>
              </a:r>
              <a:endParaRPr sz="2400" b="0" i="0" u="none" strike="noStrike" cap="none">
                <a:solidFill>
                  <a:schemeClr val="dk1"/>
                </a:solidFill>
                <a:highlight>
                  <a:srgbClr val="CC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Localización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Dimensión institucional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Orientación: Desde la oferta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de</a:t>
              </a:r>
              <a:r>
                <a:rPr lang="es-CR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manda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543800" cy="838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ESTRUCTURA INSUMO - PRODUCTO</a:t>
            </a:r>
            <a:endParaRPr/>
          </a:p>
        </p:txBody>
      </p:sp>
      <p:grpSp>
        <p:nvGrpSpPr>
          <p:cNvPr id="296" name="Google Shape;296;p13"/>
          <p:cNvGrpSpPr/>
          <p:nvPr/>
        </p:nvGrpSpPr>
        <p:grpSpPr>
          <a:xfrm>
            <a:off x="1676400" y="1828800"/>
            <a:ext cx="6400800" cy="4279900"/>
            <a:chOff x="720" y="576"/>
            <a:chExt cx="4032" cy="2696"/>
          </a:xfrm>
        </p:grpSpPr>
        <p:sp>
          <p:nvSpPr>
            <p:cNvPr id="297" name="Google Shape;297;p13"/>
            <p:cNvSpPr txBox="1"/>
            <p:nvPr/>
          </p:nvSpPr>
          <p:spPr>
            <a:xfrm>
              <a:off x="912" y="576"/>
              <a:ext cx="3072" cy="306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2400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rPr>
                <a:t>Cadena de mercancías hipotética</a:t>
              </a: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816" y="1392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INSUMO 1</a:t>
              </a: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1824" y="2160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COMPONENTE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776" y="1392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COMPONENTE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816" y="2160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INSUMO 2</a:t>
              </a: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3984" y="1776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CONSUMO DE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2880" y="1776"/>
              <a:ext cx="768" cy="384"/>
            </a:xfrm>
            <a:prstGeom prst="flowChartAlternateProcess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6600"/>
                  </a:solidFill>
                  <a:latin typeface="Arial"/>
                  <a:ea typeface="Arial"/>
                  <a:cs typeface="Arial"/>
                  <a:sym typeface="Arial"/>
                </a:rPr>
                <a:t>PRODUCTO X</a:t>
              </a:r>
              <a:endParaRPr/>
            </a:p>
          </p:txBody>
        </p:sp>
        <p:cxnSp>
          <p:nvCxnSpPr>
            <p:cNvPr id="304" name="Google Shape;304;p13"/>
            <p:cNvCxnSpPr/>
            <p:nvPr/>
          </p:nvCxnSpPr>
          <p:spPr>
            <a:xfrm rot="10800000" flipH="1">
              <a:off x="1584" y="1584"/>
              <a:ext cx="192" cy="7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5" name="Google Shape;305;p13"/>
            <p:cNvCxnSpPr/>
            <p:nvPr/>
          </p:nvCxnSpPr>
          <p:spPr>
            <a:xfrm>
              <a:off x="1584" y="2400"/>
              <a:ext cx="24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6" name="Google Shape;306;p13"/>
            <p:cNvCxnSpPr/>
            <p:nvPr/>
          </p:nvCxnSpPr>
          <p:spPr>
            <a:xfrm>
              <a:off x="2544" y="1584"/>
              <a:ext cx="336" cy="384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7" name="Google Shape;307;p13"/>
            <p:cNvCxnSpPr/>
            <p:nvPr/>
          </p:nvCxnSpPr>
          <p:spPr>
            <a:xfrm rot="10800000" flipH="1">
              <a:off x="2592" y="2016"/>
              <a:ext cx="288" cy="336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8" name="Google Shape;308;p13"/>
            <p:cNvCxnSpPr/>
            <p:nvPr/>
          </p:nvCxnSpPr>
          <p:spPr>
            <a:xfrm>
              <a:off x="3648" y="1968"/>
              <a:ext cx="336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9" name="Google Shape;309;p13"/>
            <p:cNvSpPr txBox="1"/>
            <p:nvPr/>
          </p:nvSpPr>
          <p:spPr>
            <a:xfrm>
              <a:off x="720" y="3024"/>
              <a:ext cx="960" cy="248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900">
                  <a:solidFill>
                    <a:srgbClr val="006666"/>
                  </a:solidFill>
                  <a:latin typeface="Arial"/>
                  <a:ea typeface="Arial"/>
                  <a:cs typeface="Arial"/>
                  <a:sym typeface="Arial"/>
                </a:rPr>
                <a:t>Tomado de Korzeniewicz y Martin, 1994: 74)</a:t>
              </a:r>
              <a:endParaRPr/>
            </a:p>
          </p:txBody>
        </p:sp>
      </p:grpSp>
      <p:sp>
        <p:nvSpPr>
          <p:cNvPr id="310" name="Google Shape;3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>
            <a:spLocks noGrp="1"/>
          </p:cNvSpPr>
          <p:nvPr>
            <p:ph type="title"/>
          </p:nvPr>
        </p:nvSpPr>
        <p:spPr>
          <a:xfrm rot="5400000">
            <a:off x="-1104900" y="2933700"/>
            <a:ext cx="4191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800" b="1">
                <a:solidFill>
                  <a:srgbClr val="003366"/>
                </a:solidFill>
              </a:rPr>
              <a:t>Insumo Producto</a:t>
            </a:r>
            <a:endParaRPr sz="1600">
              <a:solidFill>
                <a:srgbClr val="003366"/>
              </a:solidFill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2057400" y="1905000"/>
            <a:ext cx="762000" cy="304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4"/>
          <p:cNvSpPr/>
          <p:nvPr/>
        </p:nvSpPr>
        <p:spPr>
          <a:xfrm>
            <a:off x="2057400" y="2590800"/>
            <a:ext cx="762000" cy="304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Sintéticas</a:t>
            </a:r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3505200" y="1828800"/>
            <a:ext cx="838200" cy="1143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Telas</a:t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4648200" y="2057400"/>
            <a:ext cx="1371600" cy="609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Diseño, preparación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prendas,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manufactura</a:t>
            </a: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4648200" y="4038600"/>
            <a:ext cx="762000" cy="762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Diseño,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prenda</a:t>
            </a: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5410200" y="4038600"/>
            <a:ext cx="609600" cy="762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Acabado</a:t>
            </a: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6553200" y="2057400"/>
            <a:ext cx="914400" cy="457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 venta</a:t>
            </a:r>
            <a:endParaRPr/>
          </a:p>
        </p:txBody>
      </p:sp>
      <p:sp>
        <p:nvSpPr>
          <p:cNvPr id="323" name="Google Shape;323;p14"/>
          <p:cNvSpPr/>
          <p:nvPr/>
        </p:nvSpPr>
        <p:spPr>
          <a:xfrm>
            <a:off x="4876800" y="5257800"/>
            <a:ext cx="1219200" cy="685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Ensamble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a- </a:t>
            </a: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Lejano oriente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b- Europa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c-Interno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4"/>
          <p:cNvSpPr/>
          <p:nvPr/>
        </p:nvSpPr>
        <p:spPr>
          <a:xfrm>
            <a:off x="1981200" y="4038600"/>
            <a:ext cx="762000" cy="304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4"/>
          <p:cNvSpPr/>
          <p:nvPr/>
        </p:nvSpPr>
        <p:spPr>
          <a:xfrm>
            <a:off x="1981200" y="4572000"/>
            <a:ext cx="762000" cy="304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Sintéticas</a:t>
            </a: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3505200" y="3886200"/>
            <a:ext cx="838200" cy="1143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Telas</a:t>
            </a:r>
            <a:endParaRPr/>
          </a:p>
        </p:txBody>
      </p:sp>
      <p:sp>
        <p:nvSpPr>
          <p:cNvPr id="327" name="Google Shape;327;p14"/>
          <p:cNvSpPr/>
          <p:nvPr/>
        </p:nvSpPr>
        <p:spPr>
          <a:xfrm>
            <a:off x="6705600" y="4114800"/>
            <a:ext cx="914400" cy="457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 venta</a:t>
            </a:r>
            <a:endParaRPr/>
          </a:p>
        </p:txBody>
      </p:sp>
      <p:sp>
        <p:nvSpPr>
          <p:cNvPr id="328" name="Google Shape;328;p14"/>
          <p:cNvSpPr txBox="1"/>
          <p:nvPr/>
        </p:nvSpPr>
        <p:spPr>
          <a:xfrm>
            <a:off x="4953000" y="4876800"/>
            <a:ext cx="9144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Contratista</a:t>
            </a:r>
            <a:endParaRPr/>
          </a:p>
        </p:txBody>
      </p:sp>
      <p:sp>
        <p:nvSpPr>
          <p:cNvPr id="329" name="Google Shape;329;p14"/>
          <p:cNvSpPr txBox="1"/>
          <p:nvPr/>
        </p:nvSpPr>
        <p:spPr>
          <a:xfrm>
            <a:off x="1219200" y="533400"/>
            <a:ext cx="6324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i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Cadenas de prendas de vestir</a:t>
            </a:r>
            <a:endParaRPr/>
          </a:p>
        </p:txBody>
      </p:sp>
      <p:sp>
        <p:nvSpPr>
          <p:cNvPr id="330" name="Google Shape;330;p14"/>
          <p:cNvSpPr txBox="1"/>
          <p:nvPr/>
        </p:nvSpPr>
        <p:spPr>
          <a:xfrm>
            <a:off x="2057400" y="1066800"/>
            <a:ext cx="3657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 i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A- Cadena estandarizada, producción en masa</a:t>
            </a:r>
            <a:endParaRPr sz="1200">
              <a:solidFill>
                <a:srgbClr val="0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1981200" y="1447800"/>
            <a:ext cx="12192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Materias primas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3276600" y="1447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Compañías textiles</a:t>
            </a:r>
            <a:endParaRPr/>
          </a:p>
        </p:txBody>
      </p:sp>
      <p:sp>
        <p:nvSpPr>
          <p:cNvPr id="333" name="Google Shape;333;p14"/>
          <p:cNvSpPr txBox="1"/>
          <p:nvPr/>
        </p:nvSpPr>
        <p:spPr>
          <a:xfrm>
            <a:off x="4800600" y="1371600"/>
            <a:ext cx="990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Fábricas</a:t>
            </a:r>
            <a:endParaRPr/>
          </a:p>
        </p:txBody>
      </p:sp>
      <p:sp>
        <p:nvSpPr>
          <p:cNvPr id="334" name="Google Shape;334;p14"/>
          <p:cNvSpPr txBox="1"/>
          <p:nvPr/>
        </p:nvSpPr>
        <p:spPr>
          <a:xfrm>
            <a:off x="6324600" y="1524000"/>
            <a:ext cx="1371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Comercialización</a:t>
            </a:r>
            <a:endParaRPr/>
          </a:p>
        </p:txBody>
      </p:sp>
      <p:sp>
        <p:nvSpPr>
          <p:cNvPr id="335" name="Google Shape;335;p14"/>
          <p:cNvSpPr txBox="1"/>
          <p:nvPr/>
        </p:nvSpPr>
        <p:spPr>
          <a:xfrm>
            <a:off x="2133600" y="3200400"/>
            <a:ext cx="24384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 i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B- Cadenas orientadas a la moda</a:t>
            </a:r>
            <a:endParaRPr sz="1200">
              <a:solidFill>
                <a:srgbClr val="0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4"/>
          <p:cNvSpPr txBox="1"/>
          <p:nvPr/>
        </p:nvSpPr>
        <p:spPr>
          <a:xfrm>
            <a:off x="1828800" y="3657600"/>
            <a:ext cx="12192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Materias primas</a:t>
            </a:r>
            <a:endParaRPr/>
          </a:p>
        </p:txBody>
      </p:sp>
      <p:sp>
        <p:nvSpPr>
          <p:cNvPr id="337" name="Google Shape;337;p14"/>
          <p:cNvSpPr txBox="1"/>
          <p:nvPr/>
        </p:nvSpPr>
        <p:spPr>
          <a:xfrm>
            <a:off x="3276600" y="35814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Compañías textiles</a:t>
            </a:r>
            <a:endParaRPr/>
          </a:p>
        </p:txBody>
      </p:sp>
      <p:sp>
        <p:nvSpPr>
          <p:cNvPr id="338" name="Google Shape;338;p14"/>
          <p:cNvSpPr txBox="1"/>
          <p:nvPr/>
        </p:nvSpPr>
        <p:spPr>
          <a:xfrm>
            <a:off x="6553200" y="3581400"/>
            <a:ext cx="1371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Comercialización</a:t>
            </a:r>
            <a:endParaRPr/>
          </a:p>
        </p:txBody>
      </p:sp>
      <p:sp>
        <p:nvSpPr>
          <p:cNvPr id="339" name="Google Shape;339;p14"/>
          <p:cNvSpPr txBox="1"/>
          <p:nvPr/>
        </p:nvSpPr>
        <p:spPr>
          <a:xfrm>
            <a:off x="4800600" y="3581400"/>
            <a:ext cx="14478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Firmas diseñadoras</a:t>
            </a:r>
            <a:endParaRPr/>
          </a:p>
        </p:txBody>
      </p:sp>
      <p:cxnSp>
        <p:nvCxnSpPr>
          <p:cNvPr id="340" name="Google Shape;340;p14"/>
          <p:cNvCxnSpPr/>
          <p:nvPr/>
        </p:nvCxnSpPr>
        <p:spPr>
          <a:xfrm>
            <a:off x="2819400" y="20574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1" name="Google Shape;341;p14"/>
          <p:cNvCxnSpPr/>
          <p:nvPr/>
        </p:nvCxnSpPr>
        <p:spPr>
          <a:xfrm>
            <a:off x="2819400" y="27432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" name="Google Shape;342;p14"/>
          <p:cNvCxnSpPr/>
          <p:nvPr/>
        </p:nvCxnSpPr>
        <p:spPr>
          <a:xfrm>
            <a:off x="4343400" y="2362200"/>
            <a:ext cx="30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3" name="Google Shape;343;p14"/>
          <p:cNvCxnSpPr/>
          <p:nvPr/>
        </p:nvCxnSpPr>
        <p:spPr>
          <a:xfrm>
            <a:off x="6019800" y="2362200"/>
            <a:ext cx="53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14"/>
          <p:cNvCxnSpPr/>
          <p:nvPr/>
        </p:nvCxnSpPr>
        <p:spPr>
          <a:xfrm>
            <a:off x="2743200" y="4191000"/>
            <a:ext cx="76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" name="Google Shape;345;p14"/>
          <p:cNvCxnSpPr/>
          <p:nvPr/>
        </p:nvCxnSpPr>
        <p:spPr>
          <a:xfrm>
            <a:off x="2743200" y="4724400"/>
            <a:ext cx="76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" name="Google Shape;346;p14"/>
          <p:cNvCxnSpPr/>
          <p:nvPr/>
        </p:nvCxnSpPr>
        <p:spPr>
          <a:xfrm>
            <a:off x="4343400" y="4419600"/>
            <a:ext cx="30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7" name="Google Shape;347;p14"/>
          <p:cNvCxnSpPr/>
          <p:nvPr/>
        </p:nvCxnSpPr>
        <p:spPr>
          <a:xfrm>
            <a:off x="6019800" y="43434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" name="Google Shape;348;p14"/>
          <p:cNvCxnSpPr/>
          <p:nvPr/>
        </p:nvCxnSpPr>
        <p:spPr>
          <a:xfrm>
            <a:off x="4343400" y="5029200"/>
            <a:ext cx="533400" cy="609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49" name="Google Shape;349;p14"/>
          <p:cNvCxnSpPr/>
          <p:nvPr/>
        </p:nvCxnSpPr>
        <p:spPr>
          <a:xfrm>
            <a:off x="4876800" y="4800600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14"/>
          <p:cNvCxnSpPr/>
          <p:nvPr/>
        </p:nvCxnSpPr>
        <p:spPr>
          <a:xfrm rot="10800000">
            <a:off x="5867400" y="4800600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1" name="Google Shape;351;p14"/>
          <p:cNvSpPr txBox="1"/>
          <p:nvPr/>
        </p:nvSpPr>
        <p:spPr>
          <a:xfrm>
            <a:off x="1981200" y="563880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Toamado de Appelbaum, Smith y Christerson, 1994:207)</a:t>
            </a:r>
            <a:endParaRPr/>
          </a:p>
        </p:txBody>
      </p:sp>
      <p:sp>
        <p:nvSpPr>
          <p:cNvPr id="352" name="Google Shape;35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"/>
          <p:cNvSpPr txBox="1">
            <a:spLocks noGrp="1"/>
          </p:cNvSpPr>
          <p:nvPr>
            <p:ph type="title"/>
          </p:nvPr>
        </p:nvSpPr>
        <p:spPr>
          <a:xfrm>
            <a:off x="772980" y="201129"/>
            <a:ext cx="7344816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Dimensión Insumo – Producto</a:t>
            </a:r>
            <a:endParaRPr sz="4000"/>
          </a:p>
        </p:txBody>
      </p:sp>
      <p:grpSp>
        <p:nvGrpSpPr>
          <p:cNvPr id="358" name="Google Shape;358;p15"/>
          <p:cNvGrpSpPr/>
          <p:nvPr/>
        </p:nvGrpSpPr>
        <p:grpSpPr>
          <a:xfrm>
            <a:off x="1866033" y="981687"/>
            <a:ext cx="5627957" cy="5373703"/>
            <a:chOff x="1326481" y="959"/>
            <a:chExt cx="5627957" cy="5373703"/>
          </a:xfrm>
        </p:grpSpPr>
        <p:sp>
          <p:nvSpPr>
            <p:cNvPr id="359" name="Google Shape;359;p15"/>
            <p:cNvSpPr/>
            <p:nvPr/>
          </p:nvSpPr>
          <p:spPr>
            <a:xfrm>
              <a:off x="1326481" y="959"/>
              <a:ext cx="1791234" cy="89561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 txBox="1"/>
            <p:nvPr/>
          </p:nvSpPr>
          <p:spPr>
            <a:xfrm>
              <a:off x="1352713" y="27191"/>
              <a:ext cx="1738770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s-CR" sz="2000" u="sng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Cadenas de valor horizontales</a:t>
              </a:r>
              <a:r>
                <a:rPr lang="es-CR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1505604" y="896576"/>
              <a:ext cx="179123" cy="6717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1684728" y="1120481"/>
              <a:ext cx="1432987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 txBox="1"/>
            <p:nvPr/>
          </p:nvSpPr>
          <p:spPr>
            <a:xfrm>
              <a:off x="1710960" y="1146713"/>
              <a:ext cx="1380523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5225" rIns="228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CR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las empresas líderes compran a otras o producen con subsidiarias insumos de alta calidad. </a:t>
              </a: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1505604" y="896576"/>
              <a:ext cx="179123" cy="1791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1684728" y="2240002"/>
              <a:ext cx="1432987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 txBox="1"/>
            <p:nvPr/>
          </p:nvSpPr>
          <p:spPr>
            <a:xfrm>
              <a:off x="1710960" y="2266234"/>
              <a:ext cx="1380523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Airbus se abastece motores de Rolls Royce. </a:t>
              </a: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505604" y="896576"/>
              <a:ext cx="179123" cy="30481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1684728" y="3359523"/>
              <a:ext cx="2275712" cy="117031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 txBox="1"/>
            <p:nvPr/>
          </p:nvSpPr>
          <p:spPr>
            <a:xfrm>
              <a:off x="1719005" y="3393800"/>
              <a:ext cx="2207158" cy="1101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 busca  aumentar la calidad aprovechando las ventajas de la especialización en alta tecnología. </a:t>
              </a: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4050002" y="959"/>
              <a:ext cx="1791234" cy="89561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 txBox="1"/>
            <p:nvPr/>
          </p:nvSpPr>
          <p:spPr>
            <a:xfrm>
              <a:off x="4076234" y="27191"/>
              <a:ext cx="1738770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s-CR" sz="2000" u="sng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Cadenas de valor verticales</a:t>
              </a:r>
              <a:r>
                <a:rPr lang="es-CR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endParaRPr sz="1200" dirty="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229126" y="896576"/>
              <a:ext cx="179123" cy="6717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408249" y="1120481"/>
              <a:ext cx="1432987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 txBox="1"/>
            <p:nvPr/>
          </p:nvSpPr>
          <p:spPr>
            <a:xfrm>
              <a:off x="4434481" y="1146713"/>
              <a:ext cx="1380523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Motivación: reducir los costos de producción. </a:t>
              </a: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4229126" y="896576"/>
              <a:ext cx="179123" cy="1791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4408249" y="2240002"/>
              <a:ext cx="1432987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 txBox="1"/>
            <p:nvPr/>
          </p:nvSpPr>
          <p:spPr>
            <a:xfrm>
              <a:off x="4434481" y="2266234"/>
              <a:ext cx="1380523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También ganar flexibilidad por parte de las empresas líderes,</a:t>
              </a: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4229126" y="896576"/>
              <a:ext cx="179123" cy="29107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4408249" y="3359523"/>
              <a:ext cx="2183972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 txBox="1"/>
            <p:nvPr/>
          </p:nvSpPr>
          <p:spPr>
            <a:xfrm>
              <a:off x="4434481" y="3385755"/>
              <a:ext cx="2131508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para ajustar los niveles inferiores de la cadena ante la volatilidad de la demanda.</a:t>
              </a: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4229126" y="896576"/>
              <a:ext cx="179123" cy="40302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4408249" y="4479045"/>
              <a:ext cx="2546189" cy="8956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 txBox="1"/>
            <p:nvPr/>
          </p:nvSpPr>
          <p:spPr>
            <a:xfrm>
              <a:off x="4434481" y="4505277"/>
              <a:ext cx="2493725" cy="843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Domina la concentración de las actividades de bajo valor agregado en los países en desarrollo.</a:t>
              </a:r>
              <a:endParaRPr/>
            </a:p>
          </p:txBody>
        </p:sp>
      </p:grpSp>
      <p:sp>
        <p:nvSpPr>
          <p:cNvPr id="384" name="Google Shape;38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"/>
          <p:cNvSpPr/>
          <p:nvPr/>
        </p:nvSpPr>
        <p:spPr>
          <a:xfrm>
            <a:off x="642938" y="0"/>
            <a:ext cx="7239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Gereffi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" name="Google Shape;390;p16"/>
          <p:cNvGrpSpPr/>
          <p:nvPr/>
        </p:nvGrpSpPr>
        <p:grpSpPr>
          <a:xfrm>
            <a:off x="971637" y="1074573"/>
            <a:ext cx="7672262" cy="5171040"/>
            <a:chOff x="37" y="21837"/>
            <a:chExt cx="7672262" cy="5171040"/>
          </a:xfrm>
        </p:grpSpPr>
        <p:sp>
          <p:nvSpPr>
            <p:cNvPr id="391" name="Google Shape;391;p16"/>
            <p:cNvSpPr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 txBox="1"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Cadenas globales: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 txBox="1"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0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Serie de redes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interorganizacionales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conglomeradas alrededor de la producción de una mercancía o producto,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que vinculan empresas familiares, empresas, regiones y estados en la economía mundial.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específicas y localmente integradas, evidenciando la conformación social de la organización económica (</a:t>
              </a:r>
              <a:r>
                <a:rPr lang="es-CR" sz="1800" b="1" i="1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Gereffi</a:t>
              </a: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 otros, 1994;2)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 txBox="1"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Dimensiones: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 txBox="1"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Estructura insumo - producto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highlight>
                    <a:srgbClr val="CCFFFF"/>
                  </a:highlight>
                  <a:latin typeface="Arial"/>
                  <a:ea typeface="Arial"/>
                  <a:cs typeface="Arial"/>
                  <a:sym typeface="Arial"/>
                </a:rPr>
                <a:t>Localización</a:t>
              </a:r>
              <a:endParaRPr sz="2400" b="0" i="0" u="none" strike="noStrike" cap="none">
                <a:solidFill>
                  <a:schemeClr val="dk1"/>
                </a:solidFill>
                <a:highlight>
                  <a:srgbClr val="CC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Dimensión institucional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Orientación: Desde la oferta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de</a:t>
              </a:r>
              <a:r>
                <a:rPr lang="es-CR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manda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526" y="1159328"/>
            <a:ext cx="6984274" cy="436517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9"/>
          <p:cNvSpPr txBox="1">
            <a:spLocks noGrp="1"/>
          </p:cNvSpPr>
          <p:nvPr>
            <p:ph type="title"/>
          </p:nvPr>
        </p:nvSpPr>
        <p:spPr>
          <a:xfrm>
            <a:off x="592183" y="365126"/>
            <a:ext cx="7923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 b="1">
                <a:latin typeface="Times New Roman"/>
                <a:ea typeface="Times New Roman"/>
                <a:cs typeface="Times New Roman"/>
                <a:sym typeface="Times New Roman"/>
              </a:rPr>
              <a:t>Figura 4. Mapa internacional del proceso logístico del encadenamiento global del banano fresco</a:t>
            </a:r>
            <a:endParaRPr/>
          </a:p>
        </p:txBody>
      </p:sp>
      <p:sp>
        <p:nvSpPr>
          <p:cNvPr id="441" name="Google Shape;441;p19"/>
          <p:cNvSpPr txBox="1"/>
          <p:nvPr/>
        </p:nvSpPr>
        <p:spPr>
          <a:xfrm>
            <a:off x="940526" y="5698672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Mata, D. Tesis MPE CINPE en proceso</a:t>
            </a:r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"/>
          <p:cNvSpPr txBox="1">
            <a:spLocks noGrp="1"/>
          </p:cNvSpPr>
          <p:nvPr>
            <p:ph type="title"/>
          </p:nvPr>
        </p:nvSpPr>
        <p:spPr>
          <a:xfrm>
            <a:off x="505881" y="556419"/>
            <a:ext cx="7772400" cy="7620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Ejemplo de localizacion</a:t>
            </a:r>
            <a:endParaRPr/>
          </a:p>
        </p:txBody>
      </p:sp>
      <p:sp>
        <p:nvSpPr>
          <p:cNvPr id="405" name="Google Shape;405;p17"/>
          <p:cNvSpPr txBox="1"/>
          <p:nvPr/>
        </p:nvSpPr>
        <p:spPr>
          <a:xfrm>
            <a:off x="838200" y="1981200"/>
            <a:ext cx="1524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Fiji (Producción)</a:t>
            </a:r>
            <a:endParaRPr/>
          </a:p>
        </p:txBody>
      </p:sp>
      <p:sp>
        <p:nvSpPr>
          <p:cNvPr id="406" name="Google Shape;406;p17"/>
          <p:cNvSpPr txBox="1"/>
          <p:nvPr/>
        </p:nvSpPr>
        <p:spPr>
          <a:xfrm>
            <a:off x="838200" y="46482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Hong Kong (Centro de servicios)</a:t>
            </a:r>
            <a:endParaRPr/>
          </a:p>
        </p:txBody>
      </p:sp>
      <p:sp>
        <p:nvSpPr>
          <p:cNvPr id="407" name="Google Shape;407;p17"/>
          <p:cNvSpPr txBox="1"/>
          <p:nvPr/>
        </p:nvSpPr>
        <p:spPr>
          <a:xfrm>
            <a:off x="5715000" y="1905000"/>
            <a:ext cx="1066800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Taiwan (inversionista)</a:t>
            </a:r>
            <a:endParaRPr/>
          </a:p>
        </p:txBody>
      </p:sp>
      <p:sp>
        <p:nvSpPr>
          <p:cNvPr id="408" name="Google Shape;408;p17"/>
          <p:cNvSpPr txBox="1"/>
          <p:nvPr/>
        </p:nvSpPr>
        <p:spPr>
          <a:xfrm>
            <a:off x="5486400" y="4648200"/>
            <a:ext cx="19812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Estados Unidos (mercado)</a:t>
            </a:r>
            <a:endParaRPr/>
          </a:p>
        </p:txBody>
      </p:sp>
      <p:sp>
        <p:nvSpPr>
          <p:cNvPr id="409" name="Google Shape;409;p17"/>
          <p:cNvSpPr/>
          <p:nvPr/>
        </p:nvSpPr>
        <p:spPr>
          <a:xfrm>
            <a:off x="2743200" y="3124200"/>
            <a:ext cx="2133600" cy="838200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Zapatos Nike</a:t>
            </a:r>
            <a:endParaRPr/>
          </a:p>
        </p:txBody>
      </p:sp>
      <p:cxnSp>
        <p:nvCxnSpPr>
          <p:cNvPr id="410" name="Google Shape;410;p17"/>
          <p:cNvCxnSpPr/>
          <p:nvPr/>
        </p:nvCxnSpPr>
        <p:spPr>
          <a:xfrm>
            <a:off x="1524000" y="2286000"/>
            <a:ext cx="0" cy="2209800"/>
          </a:xfrm>
          <a:prstGeom prst="straightConnector1">
            <a:avLst/>
          </a:prstGeom>
          <a:noFill/>
          <a:ln w="12700" cap="flat" cmpd="sng">
            <a:solidFill>
              <a:srgbClr val="0B4F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1" name="Google Shape;411;p17"/>
          <p:cNvCxnSpPr/>
          <p:nvPr/>
        </p:nvCxnSpPr>
        <p:spPr>
          <a:xfrm>
            <a:off x="2590800" y="4800600"/>
            <a:ext cx="2667000" cy="0"/>
          </a:xfrm>
          <a:prstGeom prst="straightConnector1">
            <a:avLst/>
          </a:prstGeom>
          <a:noFill/>
          <a:ln w="19050" cap="flat" cmpd="sng">
            <a:solidFill>
              <a:srgbClr val="0B4F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2" name="Google Shape;412;p17"/>
          <p:cNvCxnSpPr/>
          <p:nvPr/>
        </p:nvCxnSpPr>
        <p:spPr>
          <a:xfrm rot="10800000">
            <a:off x="6324600" y="2438400"/>
            <a:ext cx="0" cy="2209800"/>
          </a:xfrm>
          <a:prstGeom prst="straightConnector1">
            <a:avLst/>
          </a:prstGeom>
          <a:noFill/>
          <a:ln w="12700" cap="flat" cmpd="sng">
            <a:solidFill>
              <a:srgbClr val="0B4F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3" name="Google Shape;413;p17"/>
          <p:cNvCxnSpPr/>
          <p:nvPr/>
        </p:nvCxnSpPr>
        <p:spPr>
          <a:xfrm rot="10800000">
            <a:off x="2286000" y="2057400"/>
            <a:ext cx="3429000" cy="0"/>
          </a:xfrm>
          <a:prstGeom prst="straightConnector1">
            <a:avLst/>
          </a:prstGeom>
          <a:noFill/>
          <a:ln w="12700" cap="flat" cmpd="sng">
            <a:solidFill>
              <a:srgbClr val="0B4F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4" name="Google Shape;414;p17"/>
          <p:cNvCxnSpPr/>
          <p:nvPr/>
        </p:nvCxnSpPr>
        <p:spPr>
          <a:xfrm>
            <a:off x="1905000" y="2362200"/>
            <a:ext cx="762000" cy="7620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5" name="Google Shape;415;p17"/>
          <p:cNvCxnSpPr/>
          <p:nvPr/>
        </p:nvCxnSpPr>
        <p:spPr>
          <a:xfrm rot="10800000" flipH="1">
            <a:off x="1752600" y="4038600"/>
            <a:ext cx="914400" cy="5334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6" name="Google Shape;416;p17"/>
          <p:cNvCxnSpPr/>
          <p:nvPr/>
        </p:nvCxnSpPr>
        <p:spPr>
          <a:xfrm rot="10800000">
            <a:off x="4953000" y="4038600"/>
            <a:ext cx="1295400" cy="6096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7" name="Google Shape;417;p17"/>
          <p:cNvCxnSpPr/>
          <p:nvPr/>
        </p:nvCxnSpPr>
        <p:spPr>
          <a:xfrm flipH="1">
            <a:off x="4953000" y="2286000"/>
            <a:ext cx="762000" cy="7620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8" name="Google Shape;418;p17"/>
          <p:cNvSpPr txBox="1"/>
          <p:nvPr/>
        </p:nvSpPr>
        <p:spPr>
          <a:xfrm rot="5400000">
            <a:off x="5601494" y="3436144"/>
            <a:ext cx="1905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Relaciones corporativas</a:t>
            </a:r>
            <a:endParaRPr sz="100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7"/>
          <p:cNvSpPr txBox="1"/>
          <p:nvPr/>
        </p:nvSpPr>
        <p:spPr>
          <a:xfrm>
            <a:off x="2819400" y="1828800"/>
            <a:ext cx="2286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Capital de inversión</a:t>
            </a:r>
            <a:endParaRPr/>
          </a:p>
        </p:txBody>
      </p:sp>
      <p:sp>
        <p:nvSpPr>
          <p:cNvPr id="420" name="Google Shape;420;p17"/>
          <p:cNvSpPr txBox="1"/>
          <p:nvPr/>
        </p:nvSpPr>
        <p:spPr>
          <a:xfrm rot="5400000">
            <a:off x="215107" y="3137693"/>
            <a:ext cx="17653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Transporte</a:t>
            </a:r>
            <a:endParaRPr/>
          </a:p>
        </p:txBody>
      </p:sp>
      <p:sp>
        <p:nvSpPr>
          <p:cNvPr id="421" name="Google Shape;421;p17"/>
          <p:cNvSpPr txBox="1"/>
          <p:nvPr/>
        </p:nvSpPr>
        <p:spPr>
          <a:xfrm>
            <a:off x="2819400" y="4953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Envío ------Mercadeo</a:t>
            </a:r>
            <a:endParaRPr/>
          </a:p>
        </p:txBody>
      </p:sp>
      <p:sp>
        <p:nvSpPr>
          <p:cNvPr id="422" name="Google Shape;422;p17"/>
          <p:cNvSpPr txBox="1"/>
          <p:nvPr/>
        </p:nvSpPr>
        <p:spPr>
          <a:xfrm>
            <a:off x="1676400" y="2438400"/>
            <a:ext cx="990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endParaRPr/>
          </a:p>
        </p:txBody>
      </p:sp>
      <p:sp>
        <p:nvSpPr>
          <p:cNvPr id="423" name="Google Shape;423;p17"/>
          <p:cNvSpPr txBox="1"/>
          <p:nvPr/>
        </p:nvSpPr>
        <p:spPr>
          <a:xfrm>
            <a:off x="1676400" y="4038600"/>
            <a:ext cx="10668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Contaduría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endParaRPr/>
          </a:p>
        </p:txBody>
      </p:sp>
      <p:sp>
        <p:nvSpPr>
          <p:cNvPr id="424" name="Google Shape;424;p17"/>
          <p:cNvSpPr txBox="1"/>
          <p:nvPr/>
        </p:nvSpPr>
        <p:spPr>
          <a:xfrm>
            <a:off x="5105400" y="4038600"/>
            <a:ext cx="9144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Marca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Propiedad</a:t>
            </a:r>
            <a:endParaRPr/>
          </a:p>
        </p:txBody>
      </p:sp>
      <p:sp>
        <p:nvSpPr>
          <p:cNvPr id="425" name="Google Shape;425;p17"/>
          <p:cNvSpPr txBox="1"/>
          <p:nvPr/>
        </p:nvSpPr>
        <p:spPr>
          <a:xfrm>
            <a:off x="5029200" y="2362200"/>
            <a:ext cx="9144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Insumos,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equipo, gestión</a:t>
            </a:r>
            <a:endParaRPr/>
          </a:p>
        </p:txBody>
      </p:sp>
      <p:sp>
        <p:nvSpPr>
          <p:cNvPr id="426" name="Google Shape;426;p17"/>
          <p:cNvSpPr txBox="1"/>
          <p:nvPr/>
        </p:nvSpPr>
        <p:spPr>
          <a:xfrm>
            <a:off x="609600" y="54102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Tomado de Chen, 1994: 176.</a:t>
            </a:r>
            <a:endParaRPr/>
          </a:p>
        </p:txBody>
      </p:sp>
      <p:pic>
        <p:nvPicPr>
          <p:cNvPr id="427" name="Google Shape;4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904" y="5325402"/>
            <a:ext cx="1996870" cy="153259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481" y="209939"/>
            <a:ext cx="8565038" cy="62254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4" name="Google Shape;43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981075"/>
            <a:ext cx="6119813" cy="49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515" y="293527"/>
            <a:ext cx="4632960" cy="2902361"/>
          </a:xfrm>
          <a:prstGeom prst="rect">
            <a:avLst/>
          </a:prstGeom>
          <a:noFill/>
          <a:ln w="254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8" name="Google Shape;4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2697" y="3281604"/>
            <a:ext cx="4920343" cy="2874673"/>
          </a:xfrm>
          <a:prstGeom prst="rect">
            <a:avLst/>
          </a:prstGeom>
          <a:noFill/>
          <a:ln w="254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9" name="Google Shape;44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body" idx="1"/>
          </p:nvPr>
        </p:nvSpPr>
        <p:spPr>
          <a:xfrm>
            <a:off x="323528" y="365760"/>
            <a:ext cx="8712968" cy="27032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 lectura es observar una </a:t>
            </a:r>
            <a:r>
              <a:rPr lang="es-C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curva de explotación</a:t>
            </a: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C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actividades corriente arriba de la cadena y corriente abajo que incluyen  investigación, diseño, mercadotecnia y servicios pos venta que producen mayor valor agregado. En su mayoría están ubicadas en lso países desarrollados.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C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mayor parte de las actividades deslocalizadas hacia los países en desarrollo corresponden a la etapa de fabricación, en las cuales las empresas líderes no tienen competencias fuertes. Estas actividades se deslocalizan por reducción de costos y ganar flexibilidad. 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C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nueva etapa de deslocalización se orienta hacia servicios indicando que las actividades de  valor agregado pueden ser deslocalizadas en todas las etapas. </a:t>
            </a:r>
            <a:endParaRPr/>
          </a:p>
        </p:txBody>
      </p:sp>
      <p:pic>
        <p:nvPicPr>
          <p:cNvPr id="455" name="Google Shape;4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030" y="3169920"/>
            <a:ext cx="5501636" cy="2865676"/>
          </a:xfrm>
          <a:prstGeom prst="rect">
            <a:avLst/>
          </a:prstGeom>
          <a:noFill/>
          <a:ln w="254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6" name="Google Shape;45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"/>
          <p:cNvSpPr/>
          <p:nvPr/>
        </p:nvSpPr>
        <p:spPr>
          <a:xfrm>
            <a:off x="642938" y="0"/>
            <a:ext cx="7239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Gereffi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22"/>
          <p:cNvGrpSpPr/>
          <p:nvPr/>
        </p:nvGrpSpPr>
        <p:grpSpPr>
          <a:xfrm>
            <a:off x="971637" y="1074573"/>
            <a:ext cx="7672262" cy="5171040"/>
            <a:chOff x="37" y="21837"/>
            <a:chExt cx="7672262" cy="5171040"/>
          </a:xfrm>
        </p:grpSpPr>
        <p:sp>
          <p:nvSpPr>
            <p:cNvPr id="463" name="Google Shape;463;p22"/>
            <p:cNvSpPr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 txBox="1"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Cadenas globales: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2"/>
            <p:cNvSpPr txBox="1"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0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Serie de redes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interorganizacionales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conglomeradas alrededor de la producción de una mercancía o producto,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que vinculan empresas familiares, empresas, regiones y estados en la economía mundial.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específicas y localmente integradas, evidenciando la conformación social de la organización económica (</a:t>
              </a:r>
              <a:r>
                <a:rPr lang="es-CR" sz="1800" b="1" i="1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Gereffi</a:t>
              </a: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 otros, 1994;2)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2"/>
            <p:cNvSpPr txBox="1"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Dimensiones: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 txBox="1"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Estructura insumo - producto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Localización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highlight>
                    <a:srgbClr val="CCFFFF"/>
                  </a:highlight>
                  <a:latin typeface="Arial"/>
                  <a:ea typeface="Arial"/>
                  <a:cs typeface="Arial"/>
                  <a:sym typeface="Arial"/>
                </a:rPr>
                <a:t>Dimensión institucional</a:t>
              </a:r>
              <a:endParaRPr sz="2400" b="0" i="0" u="none" strike="noStrike" cap="none">
                <a:solidFill>
                  <a:schemeClr val="dk1"/>
                </a:solidFill>
                <a:highlight>
                  <a:srgbClr val="CC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Orientación: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oferta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de</a:t>
              </a:r>
              <a:r>
                <a:rPr lang="es-CR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manda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"/>
          <p:cNvSpPr/>
          <p:nvPr/>
        </p:nvSpPr>
        <p:spPr>
          <a:xfrm>
            <a:off x="685800" y="188640"/>
            <a:ext cx="7772400" cy="5334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600"/>
              <a:buFont typeface="Arial"/>
              <a:buNone/>
            </a:pPr>
            <a:r>
              <a:rPr lang="es-CR" sz="3600" i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MARCO INSTITUCIONAL</a:t>
            </a:r>
            <a:endParaRPr sz="3600" b="0" i="1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p23"/>
          <p:cNvGrpSpPr/>
          <p:nvPr/>
        </p:nvGrpSpPr>
        <p:grpSpPr>
          <a:xfrm>
            <a:off x="439252" y="838636"/>
            <a:ext cx="8173850" cy="5785788"/>
            <a:chOff x="151728" y="1924"/>
            <a:chExt cx="8173850" cy="5785789"/>
          </a:xfrm>
        </p:grpSpPr>
        <p:sp>
          <p:nvSpPr>
            <p:cNvPr id="478" name="Google Shape;478;p23"/>
            <p:cNvSpPr/>
            <p:nvPr/>
          </p:nvSpPr>
          <p:spPr>
            <a:xfrm rot="5400000">
              <a:off x="4877867" y="-2298262"/>
              <a:ext cx="761822" cy="561889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 txBox="1"/>
            <p:nvPr/>
          </p:nvSpPr>
          <p:spPr>
            <a:xfrm>
              <a:off x="2449331" y="167463"/>
              <a:ext cx="5581707" cy="687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como las condiciones locales, nacionales e internacionales y las políticas conforman la globalización en cada etapa de la cadena de valor (Gereffi, 1995). </a:t>
              </a: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243524" y="1924"/>
              <a:ext cx="2205805" cy="10185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 txBox="1"/>
            <p:nvPr/>
          </p:nvSpPr>
          <p:spPr>
            <a:xfrm>
              <a:off x="293244" y="51644"/>
              <a:ext cx="2106365" cy="919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s-C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Identifica</a:t>
              </a: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 rot="5400000">
              <a:off x="4639666" y="-1176267"/>
              <a:ext cx="933890" cy="538865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 txBox="1"/>
            <p:nvPr/>
          </p:nvSpPr>
          <p:spPr>
            <a:xfrm>
              <a:off x="2412283" y="1096705"/>
              <a:ext cx="5343069" cy="842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 las dinámicas económicas,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sociales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 institucionales locales. </a:t>
              </a: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243524" y="1032877"/>
              <a:ext cx="2061802" cy="9417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 txBox="1"/>
            <p:nvPr/>
          </p:nvSpPr>
          <p:spPr>
            <a:xfrm>
              <a:off x="289497" y="1078850"/>
              <a:ext cx="1969856" cy="849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s-C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GCVs  están incrustadas </a:t>
              </a: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 rot="5400000">
              <a:off x="4648259" y="212296"/>
              <a:ext cx="1801381" cy="55532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 txBox="1"/>
            <p:nvPr/>
          </p:nvSpPr>
          <p:spPr>
            <a:xfrm>
              <a:off x="2772322" y="2176169"/>
              <a:ext cx="5465320" cy="1625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Las condiciones económicas incluyen la disponibilidad de insumos clave: mano de obra costos, infraestructura disponible y acceso a otros recursos como la financiación;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contexto social regula la disponibilidad de mano de obra y su nivel de habilidad, como la participación femenina en la fuerza laboral y el acceso a la educación;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 por último las instituciones incluye regulación fiscal y laboral, subsidios y políticas de educación y la innovación que pueden promover o impedir el crecimiento de la industria y el desarrollo.  </a:t>
              </a: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1728" y="2232259"/>
              <a:ext cx="2636658" cy="13369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 txBox="1"/>
            <p:nvPr/>
          </p:nvSpPr>
          <p:spPr>
            <a:xfrm>
              <a:off x="216994" y="2297525"/>
              <a:ext cx="2506126" cy="1206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s-C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 inserción en GVCs  depende significativamente de las condiciones locales.</a:t>
              </a: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 rot="5400000">
              <a:off x="4391521" y="2110394"/>
              <a:ext cx="1801381" cy="55532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 txBox="1"/>
            <p:nvPr/>
          </p:nvSpPr>
          <p:spPr>
            <a:xfrm>
              <a:off x="2515584" y="4074267"/>
              <a:ext cx="5465320" cy="1625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 examen de los actores involucrados.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Todos los actores de la industria se asignan en la cadena de valor y se explica su papel principal en la cadena. 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Porque las cadenas de valor globales aterrizan en muchas partes del mundo, el uso de este marco permite llevar a cabo más sistemática comparativa (mundo transfronterizo y trans regional) para identificar el impacto de diferentes características del contexto institucional sobre los resultados económicos y sociales pertinentes</a:t>
              </a: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255186" y="4351179"/>
              <a:ext cx="2272090" cy="98112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 txBox="1"/>
            <p:nvPr/>
          </p:nvSpPr>
          <p:spPr>
            <a:xfrm>
              <a:off x="303080" y="4399073"/>
              <a:ext cx="2176302" cy="885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s-C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 análisis de la dinámica local requiere </a:t>
              </a:r>
              <a:endParaRPr/>
            </a:p>
          </p:txBody>
        </p:sp>
      </p:grpSp>
      <p:sp>
        <p:nvSpPr>
          <p:cNvPr id="494" name="Google Shape;49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FF7A65C-F42D-C155-0657-D1F93865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Geopolítica y las cadenas de valor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0ACC312-45A6-25D9-9954-9175A86EA2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24</a:t>
            </a:fld>
            <a:endParaRPr lang="es-C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6A0051-11D3-38DE-8B58-AF791B3BA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415" y="1417638"/>
            <a:ext cx="7574061" cy="497604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E15CF82-F282-D4A1-AF53-BC87580455F5}"/>
              </a:ext>
            </a:extLst>
          </p:cNvPr>
          <p:cNvSpPr txBox="1"/>
          <p:nvPr/>
        </p:nvSpPr>
        <p:spPr>
          <a:xfrm>
            <a:off x="2617076" y="6232633"/>
            <a:ext cx="555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Jiménez y Briones 2021. Geopolítica y economía en el S. XXI: nuevos instrumentos de estrategia en sectores I+D y alta tecnología</a:t>
            </a:r>
          </a:p>
        </p:txBody>
      </p:sp>
    </p:spTree>
    <p:extLst>
      <p:ext uri="{BB962C8B-B14F-4D97-AF65-F5344CB8AC3E}">
        <p14:creationId xmlns:p14="http://schemas.microsoft.com/office/powerpoint/2010/main" val="97734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029" y="3809227"/>
            <a:ext cx="6831963" cy="197528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4"/>
          <p:cNvSpPr/>
          <p:nvPr/>
        </p:nvSpPr>
        <p:spPr>
          <a:xfrm>
            <a:off x="2240332" y="797828"/>
            <a:ext cx="4856138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000" b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Meso Nivel de la cadena</a:t>
            </a:r>
            <a:endParaRPr/>
          </a:p>
        </p:txBody>
      </p:sp>
      <p:grpSp>
        <p:nvGrpSpPr>
          <p:cNvPr id="502" name="Google Shape;502;p24"/>
          <p:cNvGrpSpPr/>
          <p:nvPr/>
        </p:nvGrpSpPr>
        <p:grpSpPr>
          <a:xfrm>
            <a:off x="714515" y="1362602"/>
            <a:ext cx="7966878" cy="3088884"/>
            <a:chOff x="952687" y="673803"/>
            <a:chExt cx="10622504" cy="4118512"/>
          </a:xfrm>
        </p:grpSpPr>
        <p:sp>
          <p:nvSpPr>
            <p:cNvPr id="503" name="Google Shape;503;p24"/>
            <p:cNvSpPr/>
            <p:nvPr/>
          </p:nvSpPr>
          <p:spPr>
            <a:xfrm>
              <a:off x="1398060" y="673803"/>
              <a:ext cx="10177131" cy="4118512"/>
            </a:xfrm>
            <a:prstGeom prst="arc">
              <a:avLst>
                <a:gd name="adj1" fmla="val 10772081"/>
                <a:gd name="adj2" fmla="val 31563"/>
              </a:avLst>
            </a:prstGeom>
            <a:noFill/>
            <a:ln w="22225" cap="flat" cmpd="sng">
              <a:solidFill>
                <a:srgbClr val="3185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 txBox="1"/>
            <p:nvPr/>
          </p:nvSpPr>
          <p:spPr>
            <a:xfrm>
              <a:off x="5665619" y="694870"/>
              <a:ext cx="1824203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35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Nivel Meso</a:t>
              </a:r>
              <a:endParaRPr/>
            </a:p>
          </p:txBody>
        </p:sp>
        <p:sp>
          <p:nvSpPr>
            <p:cNvPr id="505" name="Google Shape;505;p24"/>
            <p:cNvSpPr txBox="1"/>
            <p:nvPr/>
          </p:nvSpPr>
          <p:spPr>
            <a:xfrm>
              <a:off x="1430675" y="3051686"/>
              <a:ext cx="307234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reguladoras: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-Ambiente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-Normas laborales</a:t>
              </a:r>
              <a:endParaRPr/>
            </a:p>
          </p:txBody>
        </p:sp>
        <p:sp>
          <p:nvSpPr>
            <p:cNvPr id="506" name="Google Shape;506;p24"/>
            <p:cNvSpPr txBox="1"/>
            <p:nvPr/>
          </p:nvSpPr>
          <p:spPr>
            <a:xfrm>
              <a:off x="1682438" y="2016342"/>
              <a:ext cx="294354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de apoyo: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-Tecnología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-Asistencia Tecnica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-Políticas comerciales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 txBox="1"/>
            <p:nvPr/>
          </p:nvSpPr>
          <p:spPr>
            <a:xfrm>
              <a:off x="8708606" y="2590790"/>
              <a:ext cx="266550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externa a la cadena: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-ONG’S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-Consumidores</a:t>
              </a:r>
              <a:endParaRPr/>
            </a:p>
          </p:txBody>
        </p:sp>
        <p:sp>
          <p:nvSpPr>
            <p:cNvPr id="508" name="Google Shape;508;p24"/>
            <p:cNvSpPr txBox="1"/>
            <p:nvPr/>
          </p:nvSpPr>
          <p:spPr>
            <a:xfrm>
              <a:off x="5555146" y="1064202"/>
              <a:ext cx="2016224" cy="6155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interprofesionales</a:t>
              </a:r>
              <a:endParaRPr/>
            </a:p>
          </p:txBody>
        </p:sp>
        <p:sp>
          <p:nvSpPr>
            <p:cNvPr id="509" name="Google Shape;509;p24"/>
            <p:cNvSpPr txBox="1"/>
            <p:nvPr/>
          </p:nvSpPr>
          <p:spPr>
            <a:xfrm>
              <a:off x="4044816" y="1754732"/>
              <a:ext cx="1992477" cy="6155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gubernamentales</a:t>
              </a:r>
              <a:endParaRPr/>
            </a:p>
          </p:txBody>
        </p:sp>
        <p:sp>
          <p:nvSpPr>
            <p:cNvPr id="510" name="Google Shape;510;p24"/>
            <p:cNvSpPr txBox="1"/>
            <p:nvPr/>
          </p:nvSpPr>
          <p:spPr>
            <a:xfrm>
              <a:off x="7005594" y="1754732"/>
              <a:ext cx="2399051" cy="6155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externas a la cadena</a:t>
              </a:r>
              <a:endParaRPr/>
            </a:p>
          </p:txBody>
        </p:sp>
        <p:sp>
          <p:nvSpPr>
            <p:cNvPr id="511" name="Google Shape;511;p24"/>
            <p:cNvSpPr txBox="1"/>
            <p:nvPr/>
          </p:nvSpPr>
          <p:spPr>
            <a:xfrm>
              <a:off x="5310798" y="2447348"/>
              <a:ext cx="2351653" cy="6155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Organizaciones de los actores productivos</a:t>
              </a: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6224534" y="1833940"/>
              <a:ext cx="677445" cy="364804"/>
            </a:xfrm>
            <a:prstGeom prst="quadArrow">
              <a:avLst>
                <a:gd name="adj1" fmla="val 22500"/>
                <a:gd name="adj2" fmla="val 22500"/>
                <a:gd name="adj3" fmla="val 22500"/>
              </a:avLst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952687" y="3992324"/>
              <a:ext cx="18962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R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Infraestructura</a:t>
              </a:r>
              <a:endParaRPr/>
            </a:p>
          </p:txBody>
        </p:sp>
      </p:grpSp>
      <p:sp>
        <p:nvSpPr>
          <p:cNvPr id="514" name="Google Shape;514;p24"/>
          <p:cNvSpPr/>
          <p:nvPr/>
        </p:nvSpPr>
        <p:spPr>
          <a:xfrm>
            <a:off x="1065670" y="3673792"/>
            <a:ext cx="7632848" cy="2093741"/>
          </a:xfrm>
          <a:prstGeom prst="arc">
            <a:avLst>
              <a:gd name="adj1" fmla="val 10767764"/>
              <a:gd name="adj2" fmla="val 21463556"/>
            </a:avLst>
          </a:prstGeom>
          <a:noFill/>
          <a:ln w="22225" cap="flat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4"/>
          <p:cNvSpPr txBox="1"/>
          <p:nvPr/>
        </p:nvSpPr>
        <p:spPr>
          <a:xfrm>
            <a:off x="3703305" y="4003642"/>
            <a:ext cx="2357578" cy="3000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Cadena de valor</a:t>
            </a:r>
            <a:endParaRPr/>
          </a:p>
        </p:txBody>
      </p:sp>
      <p:sp>
        <p:nvSpPr>
          <p:cNvPr id="516" name="Google Shape;516;p24"/>
          <p:cNvSpPr/>
          <p:nvPr/>
        </p:nvSpPr>
        <p:spPr>
          <a:xfrm>
            <a:off x="980113" y="5663658"/>
            <a:ext cx="771313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Elaboración propia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4"/>
          <p:cNvSpPr txBox="1"/>
          <p:nvPr/>
        </p:nvSpPr>
        <p:spPr>
          <a:xfrm>
            <a:off x="4357171" y="3735109"/>
            <a:ext cx="136815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35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Nivel Micro</a:t>
            </a:r>
            <a:endParaRPr/>
          </a:p>
        </p:txBody>
      </p:sp>
      <p:sp>
        <p:nvSpPr>
          <p:cNvPr id="518" name="Google Shape;518;p24"/>
          <p:cNvSpPr txBox="1"/>
          <p:nvPr/>
        </p:nvSpPr>
        <p:spPr>
          <a:xfrm>
            <a:off x="3494114" y="5313374"/>
            <a:ext cx="2809825" cy="830997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Dimensiones</a:t>
            </a:r>
            <a:r>
              <a:rPr lang="es-C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Estructura productiva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 Geografía de la cadena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Gobernanza</a:t>
            </a:r>
            <a:endParaRPr/>
          </a:p>
        </p:txBody>
      </p:sp>
      <p:sp>
        <p:nvSpPr>
          <p:cNvPr id="519" name="Google Shape;519;p24"/>
          <p:cNvSpPr txBox="1"/>
          <p:nvPr/>
        </p:nvSpPr>
        <p:spPr>
          <a:xfrm>
            <a:off x="3304998" y="3164521"/>
            <a:ext cx="3154192" cy="646331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Dimensión CV</a:t>
            </a:r>
            <a:r>
              <a:rPr lang="es-C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4- </a:t>
            </a:r>
            <a:r>
              <a:rPr lang="es-C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Institucional y Políticas</a:t>
            </a:r>
            <a:endParaRPr/>
          </a:p>
        </p:txBody>
      </p:sp>
      <p:sp>
        <p:nvSpPr>
          <p:cNvPr id="520" name="Google Shape;52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5"/>
          <p:cNvSpPr/>
          <p:nvPr/>
        </p:nvSpPr>
        <p:spPr>
          <a:xfrm>
            <a:off x="642938" y="0"/>
            <a:ext cx="7239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Gereffi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25"/>
          <p:cNvGrpSpPr/>
          <p:nvPr/>
        </p:nvGrpSpPr>
        <p:grpSpPr>
          <a:xfrm>
            <a:off x="971637" y="1074573"/>
            <a:ext cx="7672262" cy="5171040"/>
            <a:chOff x="37" y="21837"/>
            <a:chExt cx="7672262" cy="5171040"/>
          </a:xfrm>
        </p:grpSpPr>
        <p:sp>
          <p:nvSpPr>
            <p:cNvPr id="527" name="Google Shape;527;p25"/>
            <p:cNvSpPr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 txBox="1"/>
            <p:nvPr/>
          </p:nvSpPr>
          <p:spPr>
            <a:xfrm>
              <a:off x="37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Cadenas globales: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 txBox="1"/>
            <p:nvPr/>
          </p:nvSpPr>
          <p:spPr>
            <a:xfrm>
              <a:off x="37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0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Serie de redes</a:t>
              </a: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interorganizacionales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conglomeradas alrededor de la producción de una mercancía o producto,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que vinculan empresas familiares, empresas, regiones y estados en la economía mundial.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específicas y localmente integradas, evidenciando la conformación social de la organización económica (</a:t>
              </a:r>
              <a:r>
                <a:rPr lang="es-CR" sz="1800" b="1" i="1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Gereffi</a:t>
              </a:r>
              <a:r>
                <a:rPr lang="es-CR" sz="18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 otros, 1994;2)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solidFill>
              <a:srgbClr val="FBFAF8"/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 txBox="1"/>
            <p:nvPr/>
          </p:nvSpPr>
          <p:spPr>
            <a:xfrm>
              <a:off x="4087130" y="21837"/>
              <a:ext cx="3585169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Dimensiones: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solidFill>
              <a:srgbClr val="F4F3EC">
                <a:alpha val="89803"/>
              </a:srgbClr>
            </a:solidFill>
            <a:ln w="2540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 txBox="1"/>
            <p:nvPr/>
          </p:nvSpPr>
          <p:spPr>
            <a:xfrm>
              <a:off x="4087130" y="713037"/>
              <a:ext cx="3585169" cy="447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Estructura insumo - producto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Localización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Dimensión institucional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highlight>
                    <a:srgbClr val="CCFFFF"/>
                  </a:highlight>
                  <a:latin typeface="Arial"/>
                  <a:ea typeface="Arial"/>
                  <a:cs typeface="Arial"/>
                  <a:sym typeface="Arial"/>
                </a:rPr>
                <a:t>Gobernanza:</a:t>
              </a:r>
              <a:endParaRPr sz="2400" b="0" i="0" u="none" strike="noStrike" cap="none">
                <a:solidFill>
                  <a:schemeClr val="dk1"/>
                </a:solidFill>
                <a:highlight>
                  <a:srgbClr val="CC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oferta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s-CR" sz="2400" b="1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Desde la de</a:t>
              </a:r>
              <a:r>
                <a:rPr lang="es-CR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manda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" name="Google Shape;53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6"/>
          <p:cNvSpPr txBox="1">
            <a:spLocks noGrp="1"/>
          </p:cNvSpPr>
          <p:nvPr>
            <p:ph type="title"/>
          </p:nvPr>
        </p:nvSpPr>
        <p:spPr>
          <a:xfrm>
            <a:off x="628650" y="240948"/>
            <a:ext cx="7758994" cy="7186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Gobernanza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6"/>
          <p:cNvSpPr txBox="1">
            <a:spLocks noGrp="1"/>
          </p:cNvSpPr>
          <p:nvPr>
            <p:ph type="body" idx="1"/>
          </p:nvPr>
        </p:nvSpPr>
        <p:spPr>
          <a:xfrm>
            <a:off x="101600" y="959554"/>
            <a:ext cx="3894336" cy="565749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Buyer driven value chains: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Empresas líderes se concentran en  las funciones de diseño y mercadeo.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típicos son intensivos en trabajo como la industria de vestido, zapatos e industrias de ensamble, de artefactos simples.</a:t>
            </a:r>
            <a:endParaRPr/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 driven supply chains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empresas líderes juegan un papel donde la tecnología y los altos estándares son importantes.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Ejemplos:  producción de automóviles, computadoras, y maquinaria pesada.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empresas líderes coordina la compleja red de transacciones y producción con las subsidiaras y empresas subcontratadas</a:t>
            </a:r>
            <a:r>
              <a:rPr lang="es-C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pic>
        <p:nvPicPr>
          <p:cNvPr id="542" name="Google Shape;5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114" y="1196752"/>
            <a:ext cx="485947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6"/>
          <p:cNvSpPr/>
          <p:nvPr/>
        </p:nvSpPr>
        <p:spPr>
          <a:xfrm>
            <a:off x="4470400" y="5398702"/>
            <a:ext cx="45720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800" marR="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Herr, H., Schweisshelm, E., &amp; Vu, T. (2016). </a:t>
            </a:r>
            <a:r>
              <a:rPr lang="es-C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integration of Vietnam in the global economy and its effects for Vietnamese economic development</a:t>
            </a: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(Working Paper No. 44). Berlin.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200"/>
              <a:t>Un Modelo similar de Baldwin &amp; Venables (2013) : </a:t>
            </a:r>
            <a:endParaRPr sz="3200"/>
          </a:p>
        </p:txBody>
      </p:sp>
      <p:grpSp>
        <p:nvGrpSpPr>
          <p:cNvPr id="550" name="Google Shape;550;p27"/>
          <p:cNvGrpSpPr/>
          <p:nvPr/>
        </p:nvGrpSpPr>
        <p:grpSpPr>
          <a:xfrm>
            <a:off x="244549" y="1071154"/>
            <a:ext cx="8229599" cy="4525963"/>
            <a:chOff x="0" y="0"/>
            <a:chExt cx="8229599" cy="4525963"/>
          </a:xfrm>
        </p:grpSpPr>
        <p:sp>
          <p:nvSpPr>
            <p:cNvPr id="551" name="Google Shape;551;p27"/>
            <p:cNvSpPr/>
            <p:nvPr/>
          </p:nvSpPr>
          <p:spPr>
            <a:xfrm>
              <a:off x="0" y="0"/>
              <a:ext cx="4525963" cy="452596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2262981" y="0"/>
              <a:ext cx="5966618" cy="452596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 txBox="1"/>
            <p:nvPr/>
          </p:nvSpPr>
          <p:spPr>
            <a:xfrm>
              <a:off x="2262981" y="0"/>
              <a:ext cx="5966618" cy="214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446088" marR="0" lvl="0" indent="-44608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es-CR" sz="23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Snake value chains</a:t>
              </a:r>
              <a:r>
                <a:rPr lang="es-CR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las etapas de producción siguen un orden ingenieril, de forma que cada ubicación cumple una tarea y el product intermedio se mueve a la siguiente ubicación donde se agregan tareas, hasta que se finaliza la producción.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1188065" y="2149832"/>
              <a:ext cx="2149832" cy="214983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2262981" y="2149832"/>
              <a:ext cx="5966618" cy="214983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 txBox="1"/>
            <p:nvPr/>
          </p:nvSpPr>
          <p:spPr>
            <a:xfrm>
              <a:off x="2262981" y="2149832"/>
              <a:ext cx="5966618" cy="2149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446088" marR="0" lvl="0" indent="-44608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es-CR" sz="23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Spider chains: </a:t>
              </a:r>
              <a:r>
                <a:rPr lang="es-CR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 producción no sigue un orden particular. Las tareas se realizan en diferente ubicaciones internacionales, y el bien final es ensamblado en una ubicación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27"/>
          <p:cNvSpPr/>
          <p:nvPr/>
        </p:nvSpPr>
        <p:spPr>
          <a:xfrm>
            <a:off x="4306186" y="5763675"/>
            <a:ext cx="45720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800" marR="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Herr, H., Schweisshelm, E., &amp; Vu, T. (2016). </a:t>
            </a:r>
            <a:r>
              <a:rPr lang="es-C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integration of Vietnam in the global economy and its effects for Vietnamese economic development</a:t>
            </a: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(Working Paper No. 44). Berlin.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295" y="550718"/>
            <a:ext cx="5947410" cy="5043798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8"/>
          <p:cNvSpPr/>
          <p:nvPr/>
        </p:nvSpPr>
        <p:spPr>
          <a:xfrm>
            <a:off x="3125971" y="5486424"/>
            <a:ext cx="53588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800" marR="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Bank Group. (2017). </a:t>
            </a:r>
            <a:r>
              <a:rPr lang="es-C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and analyzing the impact of GVCs on economic development</a:t>
            </a: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Washington. Retrieved from https://www.wto.org/spanish/res_s/publications_s/gvcd_report_17_s.htm#.WbBlsMYVPaQ.gmail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sz="3600" b="1" i="1">
              <a:solidFill>
                <a:srgbClr val="003366"/>
              </a:solidFill>
            </a:endParaRPr>
          </a:p>
        </p:txBody>
      </p:sp>
      <p:grpSp>
        <p:nvGrpSpPr>
          <p:cNvPr id="178" name="Google Shape;178;p3"/>
          <p:cNvGrpSpPr/>
          <p:nvPr/>
        </p:nvGrpSpPr>
        <p:grpSpPr>
          <a:xfrm>
            <a:off x="323528" y="1865271"/>
            <a:ext cx="8134672" cy="4588066"/>
            <a:chOff x="0" y="0"/>
            <a:chExt cx="8134672" cy="4588066"/>
          </a:xfrm>
        </p:grpSpPr>
        <p:sp>
          <p:nvSpPr>
            <p:cNvPr id="179" name="Google Shape;179;p3"/>
            <p:cNvSpPr/>
            <p:nvPr/>
          </p:nvSpPr>
          <p:spPr>
            <a:xfrm>
              <a:off x="0" y="0"/>
              <a:ext cx="4588066" cy="4588066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294033" y="0"/>
              <a:ext cx="5840639" cy="458806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 txBox="1"/>
            <p:nvPr/>
          </p:nvSpPr>
          <p:spPr>
            <a:xfrm>
              <a:off x="2294033" y="0"/>
              <a:ext cx="2920319" cy="1376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 comercio internacional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02913" y="1376422"/>
              <a:ext cx="2982239" cy="2982239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294033" y="1376422"/>
              <a:ext cx="5840639" cy="298223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 txBox="1"/>
            <p:nvPr/>
          </p:nvSpPr>
          <p:spPr>
            <a:xfrm>
              <a:off x="2294033" y="1376422"/>
              <a:ext cx="29203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 actividad económica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605823" y="2752840"/>
              <a:ext cx="1376418" cy="137641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294033" y="2752840"/>
              <a:ext cx="5840639" cy="137641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 txBox="1"/>
            <p:nvPr/>
          </p:nvSpPr>
          <p:spPr>
            <a:xfrm>
              <a:off x="2294033" y="2752840"/>
              <a:ext cx="29203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-CR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Globalización es más reciente que la internacionalización,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214352" y="0"/>
              <a:ext cx="2920319" cy="1376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5214352" y="0"/>
              <a:ext cx="2920319" cy="1376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lang="es-CR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se da solo en transacciones de mercado, 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lang="es-CR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una parte importante se da al interior de multinacionales.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214352" y="1376422"/>
              <a:ext cx="29203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5214352" y="1376422"/>
              <a:ext cx="29203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lang="es-CR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es solo internacional en cobertura, 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lang="es-CR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sino en organización. 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214352" y="2752840"/>
              <a:ext cx="29203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 txBox="1"/>
            <p:nvPr/>
          </p:nvSpPr>
          <p:spPr>
            <a:xfrm>
              <a:off x="5214352" y="2752840"/>
              <a:ext cx="2920319" cy="137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lang="es-CR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 integración funcional entre actividades internacionalmente dispersas (Dicken, 1998:5)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</a:t>
            </a:fld>
            <a:endParaRPr/>
          </a:p>
        </p:txBody>
      </p:sp>
      <p:sp>
        <p:nvSpPr>
          <p:cNvPr id="195" name="Google Shape;195;p3"/>
          <p:cNvSpPr txBox="1"/>
          <p:nvPr/>
        </p:nvSpPr>
        <p:spPr>
          <a:xfrm>
            <a:off x="1835696" y="1433769"/>
            <a:ext cx="6120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Globalización y cadenas (Gereffi y otros, 2001)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9"/>
          <p:cNvSpPr txBox="1">
            <a:spLocks noGrp="1"/>
          </p:cNvSpPr>
          <p:nvPr>
            <p:ph type="title"/>
          </p:nvPr>
        </p:nvSpPr>
        <p:spPr>
          <a:xfrm>
            <a:off x="685800" y="485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200" b="1">
                <a:solidFill>
                  <a:schemeClr val="dk1"/>
                </a:solidFill>
              </a:rPr>
              <a:t>Cadenas de mercancías o valor: cómo entender la gobernanza ?</a:t>
            </a:r>
            <a:endParaRPr/>
          </a:p>
        </p:txBody>
      </p:sp>
      <p:grpSp>
        <p:nvGrpSpPr>
          <p:cNvPr id="571" name="Google Shape;571;p29"/>
          <p:cNvGrpSpPr/>
          <p:nvPr/>
        </p:nvGrpSpPr>
        <p:grpSpPr>
          <a:xfrm>
            <a:off x="1864747" y="1629111"/>
            <a:ext cx="5918561" cy="4603324"/>
            <a:chOff x="1037163" y="311"/>
            <a:chExt cx="5918561" cy="4603324"/>
          </a:xfrm>
        </p:grpSpPr>
        <p:sp>
          <p:nvSpPr>
            <p:cNvPr id="572" name="Google Shape;572;p29"/>
            <p:cNvSpPr/>
            <p:nvPr/>
          </p:nvSpPr>
          <p:spPr>
            <a:xfrm>
              <a:off x="1037163" y="311"/>
              <a:ext cx="2630471" cy="1315235"/>
            </a:xfrm>
            <a:prstGeom prst="roundRect">
              <a:avLst>
                <a:gd name="adj" fmla="val 10000"/>
              </a:avLst>
            </a:prstGeom>
            <a:solidFill>
              <a:srgbClr val="F7F6F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 txBox="1"/>
            <p:nvPr/>
          </p:nvSpPr>
          <p:spPr>
            <a:xfrm>
              <a:off x="1075685" y="38833"/>
              <a:ext cx="2553427" cy="1238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26650" rIns="4000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s-CR" sz="21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Cómo entender cadenas más complejas, que se acercan más a redes? </a:t>
              </a: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1300210" y="1315547"/>
              <a:ext cx="263047" cy="9864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1563257" y="1644356"/>
              <a:ext cx="2104377" cy="1315235"/>
            </a:xfrm>
            <a:prstGeom prst="roundRect">
              <a:avLst>
                <a:gd name="adj" fmla="val 10000"/>
              </a:avLst>
            </a:prstGeom>
            <a:solidFill>
              <a:srgbClr val="FBFAF8"/>
            </a:solidFill>
            <a:ln w="25400" cap="flat" cmpd="sng">
              <a:solidFill>
                <a:srgbClr val="C4BD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 txBox="1"/>
            <p:nvPr/>
          </p:nvSpPr>
          <p:spPr>
            <a:xfrm>
              <a:off x="1601779" y="1682878"/>
              <a:ext cx="2140672" cy="1315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s-CR" sz="1900" b="0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 producto no se logra identificar a partir de su raíz 	extractiva.</a:t>
              </a:r>
              <a:endParaRPr dirty="0"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4325252" y="311"/>
              <a:ext cx="2630471" cy="1315235"/>
            </a:xfrm>
            <a:prstGeom prst="roundRect">
              <a:avLst>
                <a:gd name="adj" fmla="val 10000"/>
              </a:avLst>
            </a:prstGeom>
            <a:solidFill>
              <a:srgbClr val="F7F6F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 txBox="1"/>
            <p:nvPr/>
          </p:nvSpPr>
          <p:spPr>
            <a:xfrm>
              <a:off x="4363774" y="38833"/>
              <a:ext cx="2553427" cy="1238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26650" rIns="4000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s-CR" sz="21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Contrario a lo afirmado por Gereffi, </a:t>
              </a: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4588300" y="1315547"/>
              <a:ext cx="263047" cy="9864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4851347" y="1644356"/>
              <a:ext cx="2104377" cy="1315235"/>
            </a:xfrm>
            <a:prstGeom prst="roundRect">
              <a:avLst>
                <a:gd name="adj" fmla="val 10000"/>
              </a:avLst>
            </a:prstGeom>
            <a:solidFill>
              <a:srgbClr val="FBFAF8"/>
            </a:solidFill>
            <a:ln w="25400" cap="flat" cmpd="sng">
              <a:solidFill>
                <a:srgbClr val="C4BD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 txBox="1"/>
            <p:nvPr/>
          </p:nvSpPr>
          <p:spPr>
            <a:xfrm>
              <a:off x="4889869" y="1682878"/>
              <a:ext cx="2027333" cy="1238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s-CR" sz="19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hay cadenas orientadas por la oferta. </a:t>
              </a: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4588300" y="1315547"/>
              <a:ext cx="263047" cy="26304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4851347" y="3288400"/>
              <a:ext cx="2104377" cy="1315235"/>
            </a:xfrm>
            <a:prstGeom prst="roundRect">
              <a:avLst>
                <a:gd name="adj" fmla="val 10000"/>
              </a:avLst>
            </a:prstGeom>
            <a:solidFill>
              <a:srgbClr val="FBFAF8"/>
            </a:solidFill>
            <a:ln w="25400" cap="flat" cmpd="sng">
              <a:solidFill>
                <a:srgbClr val="C4BD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 txBox="1"/>
            <p:nvPr/>
          </p:nvSpPr>
          <p:spPr>
            <a:xfrm>
              <a:off x="4889869" y="3326922"/>
              <a:ext cx="2027333" cy="1238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s-CR" sz="19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 un análisis dinámico, la gobernanza varía en el 	tiempo.</a:t>
              </a:r>
              <a:endParaRPr/>
            </a:p>
          </p:txBody>
        </p:sp>
      </p:grpSp>
      <p:sp>
        <p:nvSpPr>
          <p:cNvPr id="585" name="Google Shape;585;p29"/>
          <p:cNvSpPr/>
          <p:nvPr/>
        </p:nvSpPr>
        <p:spPr>
          <a:xfrm>
            <a:off x="7858125" y="3643313"/>
            <a:ext cx="357188" cy="428625"/>
          </a:xfrm>
          <a:prstGeom prst="upDown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30"/>
          <p:cNvGrpSpPr/>
          <p:nvPr/>
        </p:nvGrpSpPr>
        <p:grpSpPr>
          <a:xfrm>
            <a:off x="1334122" y="3350281"/>
            <a:ext cx="5347290" cy="578085"/>
            <a:chOff x="2482" y="929393"/>
            <a:chExt cx="5347290" cy="578085"/>
          </a:xfrm>
        </p:grpSpPr>
        <p:sp>
          <p:nvSpPr>
            <p:cNvPr id="593" name="Google Shape;593;p30"/>
            <p:cNvSpPr/>
            <p:nvPr/>
          </p:nvSpPr>
          <p:spPr>
            <a:xfrm>
              <a:off x="2482" y="929393"/>
              <a:ext cx="1445213" cy="578085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 txBox="1"/>
            <p:nvPr/>
          </p:nvSpPr>
          <p:spPr>
            <a:xfrm>
              <a:off x="291525" y="929393"/>
              <a:ext cx="867128" cy="578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1303175" y="929393"/>
              <a:ext cx="1445213" cy="578085"/>
            </a:xfrm>
            <a:prstGeom prst="chevron">
              <a:avLst>
                <a:gd name="adj" fmla="val 50000"/>
              </a:avLst>
            </a:prstGeom>
            <a:solidFill>
              <a:srgbClr val="5D5A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0"/>
            <p:cNvSpPr txBox="1"/>
            <p:nvPr/>
          </p:nvSpPr>
          <p:spPr>
            <a:xfrm>
              <a:off x="1592218" y="929393"/>
              <a:ext cx="867128" cy="578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2603867" y="929393"/>
              <a:ext cx="1445213" cy="578085"/>
            </a:xfrm>
            <a:prstGeom prst="chevron">
              <a:avLst>
                <a:gd name="adj" fmla="val 50000"/>
              </a:avLst>
            </a:prstGeom>
            <a:solidFill>
              <a:srgbClr val="5279B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 txBox="1"/>
            <p:nvPr/>
          </p:nvSpPr>
          <p:spPr>
            <a:xfrm>
              <a:off x="2892910" y="929393"/>
              <a:ext cx="867128" cy="578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904559" y="929393"/>
              <a:ext cx="1445213" cy="578085"/>
            </a:xfrm>
            <a:prstGeom prst="chevron">
              <a:avLst>
                <a:gd name="adj" fmla="val 50000"/>
              </a:avLst>
            </a:prstGeom>
            <a:solidFill>
              <a:srgbClr val="4AA9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 txBox="1"/>
            <p:nvPr/>
          </p:nvSpPr>
          <p:spPr>
            <a:xfrm>
              <a:off x="4193602" y="929393"/>
              <a:ext cx="867128" cy="578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01" name="Google Shape;601;p30"/>
          <p:cNvCxnSpPr/>
          <p:nvPr/>
        </p:nvCxnSpPr>
        <p:spPr>
          <a:xfrm>
            <a:off x="4140200" y="4005263"/>
            <a:ext cx="2303463" cy="1587"/>
          </a:xfrm>
          <a:prstGeom prst="straightConnector1">
            <a:avLst/>
          </a:prstGeom>
          <a:noFill/>
          <a:ln w="38100" cap="flat" cmpd="sng">
            <a:solidFill>
              <a:srgbClr val="97B853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602" name="Google Shape;602;p30"/>
          <p:cNvSpPr txBox="1">
            <a:spLocks noGrp="1"/>
          </p:cNvSpPr>
          <p:nvPr>
            <p:ph type="title"/>
          </p:nvPr>
        </p:nvSpPr>
        <p:spPr>
          <a:xfrm>
            <a:off x="1979712" y="764704"/>
            <a:ext cx="5543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700" b="1">
                <a:solidFill>
                  <a:schemeClr val="dk1"/>
                </a:solidFill>
              </a:rPr>
              <a:t>Gobernanza: Gereffi-Cadenas Globales de Mercancías</a:t>
            </a:r>
            <a:endParaRPr/>
          </a:p>
        </p:txBody>
      </p:sp>
      <p:grpSp>
        <p:nvGrpSpPr>
          <p:cNvPr id="603" name="Google Shape;603;p30"/>
          <p:cNvGrpSpPr/>
          <p:nvPr/>
        </p:nvGrpSpPr>
        <p:grpSpPr>
          <a:xfrm>
            <a:off x="1859550" y="2081777"/>
            <a:ext cx="4727048" cy="511032"/>
            <a:chOff x="2194" y="724479"/>
            <a:chExt cx="4727048" cy="511032"/>
          </a:xfrm>
        </p:grpSpPr>
        <p:sp>
          <p:nvSpPr>
            <p:cNvPr id="604" name="Google Shape;604;p30"/>
            <p:cNvSpPr/>
            <p:nvPr/>
          </p:nvSpPr>
          <p:spPr>
            <a:xfrm>
              <a:off x="2194" y="724479"/>
              <a:ext cx="1277580" cy="511032"/>
            </a:xfrm>
            <a:prstGeom prst="chevron">
              <a:avLst>
                <a:gd name="adj" fmla="val 5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0"/>
            <p:cNvSpPr txBox="1"/>
            <p:nvPr/>
          </p:nvSpPr>
          <p:spPr>
            <a:xfrm>
              <a:off x="257710" y="724479"/>
              <a:ext cx="766548" cy="511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1152017" y="724479"/>
              <a:ext cx="1277580" cy="511032"/>
            </a:xfrm>
            <a:prstGeom prst="chevron">
              <a:avLst>
                <a:gd name="adj" fmla="val 50000"/>
              </a:avLst>
            </a:prstGeom>
            <a:solidFill>
              <a:srgbClr val="BC82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 txBox="1"/>
            <p:nvPr/>
          </p:nvSpPr>
          <p:spPr>
            <a:xfrm>
              <a:off x="1407533" y="724479"/>
              <a:ext cx="766548" cy="511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2301839" y="724479"/>
              <a:ext cx="1277580" cy="511032"/>
            </a:xfrm>
            <a:prstGeom prst="chevron">
              <a:avLst>
                <a:gd name="adj" fmla="val 50000"/>
              </a:avLst>
            </a:prstGeom>
            <a:solidFill>
              <a:srgbClr val="BBB05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0"/>
            <p:cNvSpPr txBox="1"/>
            <p:nvPr/>
          </p:nvSpPr>
          <p:spPr>
            <a:xfrm>
              <a:off x="2557355" y="724479"/>
              <a:ext cx="766548" cy="511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3451662" y="724479"/>
              <a:ext cx="1277580" cy="511032"/>
            </a:xfrm>
            <a:prstGeom prst="chevron">
              <a:avLst>
                <a:gd name="adj" fmla="val 50000"/>
              </a:avLst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 txBox="1"/>
            <p:nvPr/>
          </p:nvSpPr>
          <p:spPr>
            <a:xfrm>
              <a:off x="3707178" y="724479"/>
              <a:ext cx="766548" cy="511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30"/>
          <p:cNvSpPr txBox="1"/>
          <p:nvPr/>
        </p:nvSpPr>
        <p:spPr>
          <a:xfrm>
            <a:off x="34925" y="2062163"/>
            <a:ext cx="144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88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Char char="»"/>
            </a:pPr>
            <a:r>
              <a:rPr lang="es-CR" sz="1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Intensivas en tecnología</a:t>
            </a:r>
            <a:endParaRPr/>
          </a:p>
        </p:txBody>
      </p:sp>
      <p:sp>
        <p:nvSpPr>
          <p:cNvPr id="613" name="Google Shape;613;p30"/>
          <p:cNvSpPr txBox="1"/>
          <p:nvPr/>
        </p:nvSpPr>
        <p:spPr>
          <a:xfrm>
            <a:off x="6588125" y="2062163"/>
            <a:ext cx="10795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»"/>
            </a:pPr>
            <a:r>
              <a:rPr lang="es-C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Desde la Oferta</a:t>
            </a:r>
            <a:endParaRPr/>
          </a:p>
        </p:txBody>
      </p:sp>
      <p:sp>
        <p:nvSpPr>
          <p:cNvPr id="614" name="Google Shape;614;p30"/>
          <p:cNvSpPr txBox="1"/>
          <p:nvPr/>
        </p:nvSpPr>
        <p:spPr>
          <a:xfrm>
            <a:off x="7858125" y="2708275"/>
            <a:ext cx="12509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Liderazgo</a:t>
            </a:r>
            <a:endParaRPr/>
          </a:p>
        </p:txBody>
      </p:sp>
      <p:sp>
        <p:nvSpPr>
          <p:cNvPr id="615" name="Google Shape;615;p30"/>
          <p:cNvSpPr txBox="1"/>
          <p:nvPr/>
        </p:nvSpPr>
        <p:spPr>
          <a:xfrm>
            <a:off x="6588125" y="3068638"/>
            <a:ext cx="1223963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»"/>
            </a:pPr>
            <a:r>
              <a:rPr lang="es-CR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Desde la Demanda</a:t>
            </a:r>
            <a:endParaRPr/>
          </a:p>
        </p:txBody>
      </p:sp>
      <p:sp>
        <p:nvSpPr>
          <p:cNvPr id="616" name="Google Shape;616;p30"/>
          <p:cNvSpPr txBox="1"/>
          <p:nvPr/>
        </p:nvSpPr>
        <p:spPr>
          <a:xfrm>
            <a:off x="34925" y="3070225"/>
            <a:ext cx="144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88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Char char="»"/>
            </a:pPr>
            <a:r>
              <a:rPr lang="es-CR" sz="1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Intensivas en trabajo</a:t>
            </a:r>
            <a:endParaRPr/>
          </a:p>
        </p:txBody>
      </p:sp>
      <p:cxnSp>
        <p:nvCxnSpPr>
          <p:cNvPr id="617" name="Google Shape;617;p30"/>
          <p:cNvCxnSpPr/>
          <p:nvPr/>
        </p:nvCxnSpPr>
        <p:spPr>
          <a:xfrm rot="10800000">
            <a:off x="1403350" y="2924175"/>
            <a:ext cx="5040313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dash"/>
            <a:round/>
            <a:headEnd type="stealth" w="med" len="med"/>
            <a:tailEnd type="stealth" w="med" len="med"/>
          </a:ln>
        </p:spPr>
      </p:cxnSp>
      <p:cxnSp>
        <p:nvCxnSpPr>
          <p:cNvPr id="618" name="Google Shape;618;p30"/>
          <p:cNvCxnSpPr/>
          <p:nvPr/>
        </p:nvCxnSpPr>
        <p:spPr>
          <a:xfrm rot="5400000">
            <a:off x="3132931" y="2780507"/>
            <a:ext cx="287337" cy="0"/>
          </a:xfrm>
          <a:prstGeom prst="straightConnector1">
            <a:avLst/>
          </a:prstGeom>
          <a:noFill/>
          <a:ln w="3810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9" name="Google Shape;619;p30"/>
          <p:cNvCxnSpPr/>
          <p:nvPr/>
        </p:nvCxnSpPr>
        <p:spPr>
          <a:xfrm>
            <a:off x="2627313" y="2924175"/>
            <a:ext cx="1439862" cy="1588"/>
          </a:xfrm>
          <a:prstGeom prst="straightConnector1">
            <a:avLst/>
          </a:prstGeom>
          <a:noFill/>
          <a:ln w="38100" cap="flat" cmpd="sng">
            <a:solidFill>
              <a:srgbClr val="F5913F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620" name="Google Shape;620;p30"/>
          <p:cNvCxnSpPr/>
          <p:nvPr/>
        </p:nvCxnSpPr>
        <p:spPr>
          <a:xfrm rot="5400000">
            <a:off x="4572000" y="3860801"/>
            <a:ext cx="288925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1" name="Google Shape;621;p30"/>
          <p:cNvCxnSpPr/>
          <p:nvPr/>
        </p:nvCxnSpPr>
        <p:spPr>
          <a:xfrm rot="5400000">
            <a:off x="5795962" y="3860801"/>
            <a:ext cx="288925" cy="0"/>
          </a:xfrm>
          <a:prstGeom prst="straightConnector1">
            <a:avLst/>
          </a:prstGeom>
          <a:noFill/>
          <a:ln w="38100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2" name="Google Shape;622;p30"/>
          <p:cNvCxnSpPr/>
          <p:nvPr/>
        </p:nvCxnSpPr>
        <p:spPr>
          <a:xfrm>
            <a:off x="4716463" y="4005263"/>
            <a:ext cx="576262" cy="1587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23" name="Google Shape;623;p30"/>
          <p:cNvCxnSpPr/>
          <p:nvPr/>
        </p:nvCxnSpPr>
        <p:spPr>
          <a:xfrm flipH="1">
            <a:off x="5364163" y="4005263"/>
            <a:ext cx="576262" cy="1587"/>
          </a:xfrm>
          <a:prstGeom prst="straightConnector1">
            <a:avLst/>
          </a:prstGeom>
          <a:noFill/>
          <a:ln w="38100" cap="flat" cmpd="sng">
            <a:solidFill>
              <a:srgbClr val="45A9C4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24" name="Google Shape;624;p30"/>
          <p:cNvCxnSpPr/>
          <p:nvPr/>
        </p:nvCxnSpPr>
        <p:spPr>
          <a:xfrm rot="5400000" flipH="1">
            <a:off x="3995738" y="3860800"/>
            <a:ext cx="215900" cy="73025"/>
          </a:xfrm>
          <a:prstGeom prst="straightConnector1">
            <a:avLst/>
          </a:prstGeom>
          <a:noFill/>
          <a:ln w="38100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5" name="Google Shape;625;p30"/>
          <p:cNvCxnSpPr/>
          <p:nvPr/>
        </p:nvCxnSpPr>
        <p:spPr>
          <a:xfrm rot="-5400000">
            <a:off x="3851276" y="3933825"/>
            <a:ext cx="360362" cy="71437"/>
          </a:xfrm>
          <a:prstGeom prst="straightConnector1">
            <a:avLst/>
          </a:prstGeom>
          <a:noFill/>
          <a:ln w="38100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6" name="Google Shape;626;p30"/>
          <p:cNvCxnSpPr/>
          <p:nvPr/>
        </p:nvCxnSpPr>
        <p:spPr>
          <a:xfrm rot="5400000" flipH="1">
            <a:off x="3883819" y="4045744"/>
            <a:ext cx="152400" cy="71438"/>
          </a:xfrm>
          <a:prstGeom prst="straightConnector1">
            <a:avLst/>
          </a:prstGeom>
          <a:noFill/>
          <a:ln w="38100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7" name="Google Shape;627;p30"/>
          <p:cNvCxnSpPr/>
          <p:nvPr/>
        </p:nvCxnSpPr>
        <p:spPr>
          <a:xfrm flipH="1">
            <a:off x="1403350" y="4005263"/>
            <a:ext cx="2520950" cy="1587"/>
          </a:xfrm>
          <a:prstGeom prst="straightConnector1">
            <a:avLst/>
          </a:prstGeom>
          <a:noFill/>
          <a:ln w="38100" cap="flat" cmpd="sng">
            <a:solidFill>
              <a:srgbClr val="97B853"/>
            </a:solidFill>
            <a:prstDash val="dash"/>
            <a:round/>
            <a:headEnd type="none" w="sm" len="sm"/>
            <a:tailEnd type="stealth" w="med" len="med"/>
          </a:ln>
        </p:spPr>
      </p:cxnSp>
      <p:grpSp>
        <p:nvGrpSpPr>
          <p:cNvPr id="628" name="Google Shape;628;p30"/>
          <p:cNvGrpSpPr/>
          <p:nvPr/>
        </p:nvGrpSpPr>
        <p:grpSpPr>
          <a:xfrm>
            <a:off x="2843808" y="2104739"/>
            <a:ext cx="1080120" cy="432048"/>
            <a:chOff x="0" y="43891"/>
            <a:chExt cx="1080120" cy="432048"/>
          </a:xfrm>
        </p:grpSpPr>
        <p:sp>
          <p:nvSpPr>
            <p:cNvPr id="629" name="Google Shape;629;p30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16000" rIns="16000" bIns="1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s-C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Industria</a:t>
              </a:r>
              <a:endParaRPr/>
            </a:p>
          </p:txBody>
        </p:sp>
      </p:grpSp>
      <p:grpSp>
        <p:nvGrpSpPr>
          <p:cNvPr id="631" name="Google Shape;631;p30"/>
          <p:cNvGrpSpPr/>
          <p:nvPr/>
        </p:nvGrpSpPr>
        <p:grpSpPr>
          <a:xfrm>
            <a:off x="4143372" y="3143707"/>
            <a:ext cx="1285884" cy="514353"/>
            <a:chOff x="0" y="2739"/>
            <a:chExt cx="1285884" cy="514353"/>
          </a:xfrm>
        </p:grpSpPr>
        <p:sp>
          <p:nvSpPr>
            <p:cNvPr id="632" name="Google Shape;632;p30"/>
            <p:cNvSpPr/>
            <p:nvPr/>
          </p:nvSpPr>
          <p:spPr>
            <a:xfrm>
              <a:off x="0" y="2739"/>
              <a:ext cx="1285884" cy="514353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 txBox="1"/>
            <p:nvPr/>
          </p:nvSpPr>
          <p:spPr>
            <a:xfrm>
              <a:off x="257177" y="2739"/>
              <a:ext cx="771531" cy="514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"/>
                <a:buFont typeface="Arial"/>
                <a:buNone/>
              </a:pPr>
              <a:r>
                <a:rPr lang="es-CR" sz="9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Distribución</a:t>
              </a:r>
              <a:endParaRPr/>
            </a:p>
          </p:txBody>
        </p:sp>
      </p:grpSp>
      <p:grpSp>
        <p:nvGrpSpPr>
          <p:cNvPr id="634" name="Google Shape;634;p30"/>
          <p:cNvGrpSpPr/>
          <p:nvPr/>
        </p:nvGrpSpPr>
        <p:grpSpPr>
          <a:xfrm>
            <a:off x="5436096" y="3184859"/>
            <a:ext cx="1080120" cy="432048"/>
            <a:chOff x="0" y="43891"/>
            <a:chExt cx="1080120" cy="432048"/>
          </a:xfrm>
        </p:grpSpPr>
        <p:sp>
          <p:nvSpPr>
            <p:cNvPr id="635" name="Google Shape;635;p30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000" tIns="16000" rIns="16000" bIns="1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s-C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Cadena  Detallista</a:t>
              </a:r>
              <a:endParaRPr/>
            </a:p>
          </p:txBody>
        </p:sp>
      </p:grpSp>
      <p:pic>
        <p:nvPicPr>
          <p:cNvPr id="637" name="Google Shape;63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2038350"/>
            <a:ext cx="217488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2852738"/>
            <a:ext cx="217488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1"/>
          <p:cNvSpPr/>
          <p:nvPr/>
        </p:nvSpPr>
        <p:spPr>
          <a:xfrm>
            <a:off x="1071563" y="350838"/>
            <a:ext cx="7072312" cy="58166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49263" marR="0" lvl="0" indent="-44926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Recuadro 1: Características de los tipos de Gobernanza Empresarial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rgbClr val="4F81BD"/>
              </a:buClr>
              <a:buSzPts val="1200"/>
              <a:buFont typeface="Cambria"/>
              <a:buChar char="»"/>
            </a:pPr>
            <a:r>
              <a:rPr lang="es-CR" sz="1200" i="1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Coordinación mediante el mercado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Acuerdos caracterizados por precios al contado o transacciones repetidas en las cuales los costos de cambiar los socios son bajos en ambas partes de la cadena. Tanto el  comprador y el vendedor no necesitan cooperar en la definición del producto, bien porque éste se encuentra estandarizado, o porque el proveedor posee suficiente capacidad para proporcionar un resultado satisfactorio. Las transacciones tienen un carácter marcadamente impersonal.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rgbClr val="4F81BD"/>
              </a:buClr>
              <a:buSzPts val="1200"/>
              <a:buFont typeface="Cambria"/>
              <a:buChar char="»"/>
            </a:pPr>
            <a:r>
              <a:rPr lang="es-CR" sz="1200" i="1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Cadenas de valor modulares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estas redes industriales los proveedores fabrican productos sujetos a las especificaciones de los clientes, pero con plena autonomía en cuanto a la organización, las competencias y las tecnologías aplicadas. Utilizan maquinaria genérica, de modo que no se encuentran atados a clientes concretos. Este tipo de cadenas son características, por ejemplo en la industria electrónica.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rgbClr val="4F81BD"/>
              </a:buClr>
              <a:buSzPts val="1200"/>
              <a:buFont typeface="Cambria"/>
              <a:buChar char="»"/>
            </a:pPr>
            <a:r>
              <a:rPr lang="es-CR" sz="1200" i="1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Cadenas de valor relaciónales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 no resulta posible codificar todos los aspectos vinculados a las transacciones, surgen redes industriales caracterizadas por interacciones complejas entre compradores y vendedores, que mantienen relaciones de cooperación basadas en la reputación y la confianza mutua. Los distritos industriales italianos constituyen un ejemplo de este tipo de cadenas, que son también características, entre otras, de la industria automovilística.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rgbClr val="4F81BD"/>
              </a:buClr>
              <a:buSzPts val="1200"/>
              <a:buFont typeface="Cambria"/>
              <a:buChar char="»"/>
            </a:pPr>
            <a:r>
              <a:rPr lang="es-CR" sz="1200" i="1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Cadenas de valor cautivas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estas cadenas, pequeños proveedores legalmente independientes mantienen una situación de subordinación económica de hecho respecto a grandes compradores, debido frecuentemente a la existencia de inversiones en activos específicos relacionados con el cliente que generan costos hundidos.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rgbClr val="4F81BD"/>
              </a:buClr>
              <a:buSzPts val="1200"/>
              <a:buFont typeface="Cambria"/>
              <a:buChar char="»"/>
            </a:pPr>
            <a:r>
              <a:rPr lang="es-CR" sz="1200" i="1">
                <a:solidFill>
                  <a:srgbClr val="4F81BD"/>
                </a:solidFill>
                <a:latin typeface="Cambria"/>
                <a:ea typeface="Cambria"/>
                <a:cs typeface="Cambria"/>
                <a:sym typeface="Cambria"/>
              </a:rPr>
              <a:t>Cadenas de valor jerárquicas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</a:pPr>
            <a:r>
              <a:rPr lang="es-C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actor principal de la cadena son empresas trasnacionales,  integrada verticalmente con vínculos de control respecto al resto de las empresas que participan en ella mediante relaciones de propiedad.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-449263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Elaboración propia en base a Gereffi, et al 2005. Pp. 83-84, Sturgeon 2009, Pp. 118-119.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 txBox="1">
            <a:spLocks noGrp="1"/>
          </p:cNvSpPr>
          <p:nvPr>
            <p:ph type="title"/>
          </p:nvPr>
        </p:nvSpPr>
        <p:spPr>
          <a:xfrm>
            <a:off x="457200" y="219220"/>
            <a:ext cx="8003232" cy="76912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Gobernanza: Cadenas Globales de Valor</a:t>
            </a:r>
            <a:endParaRPr/>
          </a:p>
        </p:txBody>
      </p:sp>
      <p:grpSp>
        <p:nvGrpSpPr>
          <p:cNvPr id="652" name="Google Shape;652;p32"/>
          <p:cNvGrpSpPr/>
          <p:nvPr/>
        </p:nvGrpSpPr>
        <p:grpSpPr>
          <a:xfrm>
            <a:off x="1837313" y="2032872"/>
            <a:ext cx="6621500" cy="575782"/>
            <a:chOff x="1617" y="692104"/>
            <a:chExt cx="6621500" cy="575782"/>
          </a:xfrm>
        </p:grpSpPr>
        <p:sp>
          <p:nvSpPr>
            <p:cNvPr id="653" name="Google Shape;653;p32"/>
            <p:cNvSpPr/>
            <p:nvPr/>
          </p:nvSpPr>
          <p:spPr>
            <a:xfrm>
              <a:off x="1617" y="692104"/>
              <a:ext cx="1439456" cy="575782"/>
            </a:xfrm>
            <a:prstGeom prst="chevron">
              <a:avLst>
                <a:gd name="adj" fmla="val 5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 txBox="1"/>
            <p:nvPr/>
          </p:nvSpPr>
          <p:spPr>
            <a:xfrm>
              <a:off x="289508" y="692104"/>
              <a:ext cx="863674" cy="575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1297128" y="692104"/>
              <a:ext cx="1439456" cy="575782"/>
            </a:xfrm>
            <a:prstGeom prst="chevron">
              <a:avLst>
                <a:gd name="adj" fmla="val 50000"/>
              </a:avLst>
            </a:prstGeom>
            <a:solidFill>
              <a:srgbClr val="BD754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 txBox="1"/>
            <p:nvPr/>
          </p:nvSpPr>
          <p:spPr>
            <a:xfrm>
              <a:off x="1585019" y="692104"/>
              <a:ext cx="863674" cy="575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2592639" y="692104"/>
              <a:ext cx="1439456" cy="575782"/>
            </a:xfrm>
            <a:prstGeom prst="chevron">
              <a:avLst>
                <a:gd name="adj" fmla="val 50000"/>
              </a:avLst>
            </a:prstGeom>
            <a:solidFill>
              <a:srgbClr val="BB99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 txBox="1"/>
            <p:nvPr/>
          </p:nvSpPr>
          <p:spPr>
            <a:xfrm>
              <a:off x="2880530" y="692104"/>
              <a:ext cx="863674" cy="575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3888150" y="692104"/>
              <a:ext cx="1439456" cy="575782"/>
            </a:xfrm>
            <a:prstGeom prst="chevron">
              <a:avLst>
                <a:gd name="adj" fmla="val 50000"/>
              </a:avLst>
            </a:prstGeom>
            <a:solidFill>
              <a:srgbClr val="BABA5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 txBox="1"/>
            <p:nvPr/>
          </p:nvSpPr>
          <p:spPr>
            <a:xfrm>
              <a:off x="4176041" y="692104"/>
              <a:ext cx="863674" cy="575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183661" y="692104"/>
              <a:ext cx="1439456" cy="575782"/>
            </a:xfrm>
            <a:prstGeom prst="chevron">
              <a:avLst>
                <a:gd name="adj" fmla="val 50000"/>
              </a:avLst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 txBox="1"/>
            <p:nvPr/>
          </p:nvSpPr>
          <p:spPr>
            <a:xfrm>
              <a:off x="5471552" y="692104"/>
              <a:ext cx="863674" cy="575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000" tIns="45325" rIns="45325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endPara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3" name="Google Shape;663;p32"/>
          <p:cNvSpPr txBox="1"/>
          <p:nvPr/>
        </p:nvSpPr>
        <p:spPr>
          <a:xfrm>
            <a:off x="142875" y="2214563"/>
            <a:ext cx="1785938" cy="738187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305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Segmentación</a:t>
            </a:r>
            <a:endParaRPr/>
          </a:p>
          <a:p>
            <a:pPr marL="27305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I&amp;D</a:t>
            </a:r>
            <a:endParaRPr/>
          </a:p>
          <a:p>
            <a:pPr marL="27305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TIC`s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4" name="Google Shape;664;p32"/>
          <p:cNvGrpSpPr/>
          <p:nvPr/>
        </p:nvGrpSpPr>
        <p:grpSpPr>
          <a:xfrm>
            <a:off x="2928938" y="2643188"/>
            <a:ext cx="287337" cy="504826"/>
            <a:chOff x="3000364" y="2643182"/>
            <a:chExt cx="288032" cy="505197"/>
          </a:xfrm>
        </p:grpSpPr>
        <p:cxnSp>
          <p:nvCxnSpPr>
            <p:cNvPr id="665" name="Google Shape;665;p32"/>
            <p:cNvCxnSpPr/>
            <p:nvPr/>
          </p:nvCxnSpPr>
          <p:spPr>
            <a:xfrm rot="10800000">
              <a:off x="3000364" y="2643182"/>
              <a:ext cx="288032" cy="1588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66" name="Google Shape;666;p32"/>
            <p:cNvCxnSpPr/>
            <p:nvPr/>
          </p:nvCxnSpPr>
          <p:spPr>
            <a:xfrm rot="5400000">
              <a:off x="2890986" y="2895781"/>
              <a:ext cx="505196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667" name="Google Shape;667;p32"/>
          <p:cNvGraphicFramePr/>
          <p:nvPr/>
        </p:nvGraphicFramePr>
        <p:xfrm>
          <a:off x="1857375" y="4143375"/>
          <a:ext cx="6456350" cy="1892275"/>
        </p:xfrm>
        <a:graphic>
          <a:graphicData uri="http://schemas.openxmlformats.org/drawingml/2006/table">
            <a:tbl>
              <a:tblPr>
                <a:noFill/>
                <a:tableStyleId>{06361F6F-6FC9-4011-B0DF-81A7324B39C4}</a:tableStyleId>
              </a:tblPr>
              <a:tblGrid>
                <a:gridCol w="12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b="1" u="none" strike="noStrike" cap="none"/>
                        <a:t>Tipo de gobernanza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b="1" u="none" strike="noStrike" cap="none"/>
                        <a:t>Complejidad de las transacciones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b="1" u="none" strike="noStrike" cap="none"/>
                        <a:t>Habilidad para codificar las transacciones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b="1" u="none" strike="noStrike" cap="none"/>
                        <a:t>Capacidades del  proveedor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b="1" u="none" strike="noStrike" cap="none"/>
                        <a:t>Grado de explicitad en la coordinación y el poder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Mercado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Modular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Relacional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Cautiva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2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Jerarquía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Bajo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 u="none" strike="noStrike" cap="none"/>
                        <a:t>Alto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8" name="Google Shape;668;p32"/>
          <p:cNvSpPr/>
          <p:nvPr/>
        </p:nvSpPr>
        <p:spPr>
          <a:xfrm>
            <a:off x="1908175" y="2997200"/>
            <a:ext cx="6335713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</a:pPr>
            <a:r>
              <a:rPr lang="es-C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Gobernanza Empresarial</a:t>
            </a:r>
            <a:endParaRPr/>
          </a:p>
        </p:txBody>
      </p:sp>
      <p:sp>
        <p:nvSpPr>
          <p:cNvPr id="669" name="Google Shape;669;p32"/>
          <p:cNvSpPr/>
          <p:nvPr/>
        </p:nvSpPr>
        <p:spPr>
          <a:xfrm>
            <a:off x="2195513" y="3644900"/>
            <a:ext cx="5832475" cy="360363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</a:pPr>
            <a:r>
              <a:rPr lang="es-C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Enfasis en Costos de Transacción</a:t>
            </a:r>
            <a:endParaRPr/>
          </a:p>
        </p:txBody>
      </p:sp>
      <p:grpSp>
        <p:nvGrpSpPr>
          <p:cNvPr id="670" name="Google Shape;670;p32"/>
          <p:cNvGrpSpPr/>
          <p:nvPr/>
        </p:nvGrpSpPr>
        <p:grpSpPr>
          <a:xfrm>
            <a:off x="2051720" y="2104739"/>
            <a:ext cx="1080120" cy="432048"/>
            <a:chOff x="0" y="43891"/>
            <a:chExt cx="1080120" cy="432048"/>
          </a:xfrm>
        </p:grpSpPr>
        <p:sp>
          <p:nvSpPr>
            <p:cNvPr id="671" name="Google Shape;671;p32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0" tIns="33325" rIns="3332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32"/>
          <p:cNvGrpSpPr/>
          <p:nvPr/>
        </p:nvGrpSpPr>
        <p:grpSpPr>
          <a:xfrm>
            <a:off x="4644008" y="2104739"/>
            <a:ext cx="1080120" cy="432048"/>
            <a:chOff x="0" y="43891"/>
            <a:chExt cx="1080120" cy="432048"/>
          </a:xfrm>
        </p:grpSpPr>
        <p:sp>
          <p:nvSpPr>
            <p:cNvPr id="674" name="Google Shape;674;p32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0" tIns="33325" rIns="3332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32"/>
          <p:cNvGrpSpPr/>
          <p:nvPr/>
        </p:nvGrpSpPr>
        <p:grpSpPr>
          <a:xfrm>
            <a:off x="5940152" y="2104739"/>
            <a:ext cx="1080120" cy="432048"/>
            <a:chOff x="0" y="43891"/>
            <a:chExt cx="1080120" cy="432048"/>
          </a:xfrm>
        </p:grpSpPr>
        <p:sp>
          <p:nvSpPr>
            <p:cNvPr id="677" name="Google Shape;677;p32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0" tIns="33325" rIns="3332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32"/>
          <p:cNvGrpSpPr/>
          <p:nvPr/>
        </p:nvGrpSpPr>
        <p:grpSpPr>
          <a:xfrm>
            <a:off x="7215206" y="2100521"/>
            <a:ext cx="1101210" cy="440484"/>
            <a:chOff x="0" y="39673"/>
            <a:chExt cx="1101210" cy="440484"/>
          </a:xfrm>
        </p:grpSpPr>
        <p:sp>
          <p:nvSpPr>
            <p:cNvPr id="680" name="Google Shape;680;p32"/>
            <p:cNvSpPr/>
            <p:nvPr/>
          </p:nvSpPr>
          <p:spPr>
            <a:xfrm>
              <a:off x="0" y="39673"/>
              <a:ext cx="1101210" cy="440484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 txBox="1"/>
            <p:nvPr/>
          </p:nvSpPr>
          <p:spPr>
            <a:xfrm>
              <a:off x="220242" y="39673"/>
              <a:ext cx="660726" cy="440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34650" rIns="34650" bIns="3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" name="Google Shape;682;p32"/>
          <p:cNvGrpSpPr/>
          <p:nvPr/>
        </p:nvGrpSpPr>
        <p:grpSpPr>
          <a:xfrm>
            <a:off x="4214813" y="2643188"/>
            <a:ext cx="287337" cy="504826"/>
            <a:chOff x="3000364" y="2643182"/>
            <a:chExt cx="288032" cy="505197"/>
          </a:xfrm>
        </p:grpSpPr>
        <p:cxnSp>
          <p:nvCxnSpPr>
            <p:cNvPr id="683" name="Google Shape;683;p32"/>
            <p:cNvCxnSpPr/>
            <p:nvPr/>
          </p:nvCxnSpPr>
          <p:spPr>
            <a:xfrm rot="10800000">
              <a:off x="3000364" y="2643182"/>
              <a:ext cx="288032" cy="1588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84" name="Google Shape;684;p32"/>
            <p:cNvCxnSpPr/>
            <p:nvPr/>
          </p:nvCxnSpPr>
          <p:spPr>
            <a:xfrm rot="5400000">
              <a:off x="2890986" y="2895781"/>
              <a:ext cx="505196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5" name="Google Shape;685;p32"/>
          <p:cNvGrpSpPr/>
          <p:nvPr/>
        </p:nvGrpSpPr>
        <p:grpSpPr>
          <a:xfrm>
            <a:off x="5500688" y="2643188"/>
            <a:ext cx="287337" cy="504826"/>
            <a:chOff x="3000364" y="2643182"/>
            <a:chExt cx="288032" cy="505197"/>
          </a:xfrm>
        </p:grpSpPr>
        <p:cxnSp>
          <p:nvCxnSpPr>
            <p:cNvPr id="686" name="Google Shape;686;p32"/>
            <p:cNvCxnSpPr/>
            <p:nvPr/>
          </p:nvCxnSpPr>
          <p:spPr>
            <a:xfrm rot="10800000">
              <a:off x="3000364" y="2643182"/>
              <a:ext cx="288032" cy="1588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87" name="Google Shape;687;p32"/>
            <p:cNvCxnSpPr/>
            <p:nvPr/>
          </p:nvCxnSpPr>
          <p:spPr>
            <a:xfrm rot="5400000">
              <a:off x="2890986" y="2895781"/>
              <a:ext cx="505196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8" name="Google Shape;688;p32"/>
          <p:cNvGrpSpPr/>
          <p:nvPr/>
        </p:nvGrpSpPr>
        <p:grpSpPr>
          <a:xfrm>
            <a:off x="6858000" y="2643188"/>
            <a:ext cx="287338" cy="504826"/>
            <a:chOff x="3000364" y="2643182"/>
            <a:chExt cx="288032" cy="505197"/>
          </a:xfrm>
        </p:grpSpPr>
        <p:cxnSp>
          <p:nvCxnSpPr>
            <p:cNvPr id="689" name="Google Shape;689;p32"/>
            <p:cNvCxnSpPr/>
            <p:nvPr/>
          </p:nvCxnSpPr>
          <p:spPr>
            <a:xfrm rot="10800000">
              <a:off x="3000364" y="2643182"/>
              <a:ext cx="288032" cy="1588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90" name="Google Shape;690;p32"/>
            <p:cNvCxnSpPr/>
            <p:nvPr/>
          </p:nvCxnSpPr>
          <p:spPr>
            <a:xfrm rot="5400000">
              <a:off x="2890986" y="2895781"/>
              <a:ext cx="505196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91" name="Google Shape;691;p32"/>
          <p:cNvSpPr txBox="1"/>
          <p:nvPr/>
        </p:nvSpPr>
        <p:spPr>
          <a:xfrm>
            <a:off x="0" y="1214438"/>
            <a:ext cx="1928813" cy="830262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</a:pPr>
            <a:r>
              <a:rPr lang="es-C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Convergencia: Gobernanza Desmanda</a:t>
            </a:r>
            <a:endParaRPr/>
          </a:p>
        </p:txBody>
      </p:sp>
      <p:grpSp>
        <p:nvGrpSpPr>
          <p:cNvPr id="692" name="Google Shape;692;p32"/>
          <p:cNvGrpSpPr/>
          <p:nvPr/>
        </p:nvGrpSpPr>
        <p:grpSpPr>
          <a:xfrm>
            <a:off x="4644008" y="2104739"/>
            <a:ext cx="1080120" cy="432048"/>
            <a:chOff x="0" y="43891"/>
            <a:chExt cx="1080120" cy="432048"/>
          </a:xfrm>
        </p:grpSpPr>
        <p:sp>
          <p:nvSpPr>
            <p:cNvPr id="693" name="Google Shape;693;p32"/>
            <p:cNvSpPr/>
            <p:nvPr/>
          </p:nvSpPr>
          <p:spPr>
            <a:xfrm>
              <a:off x="0" y="43891"/>
              <a:ext cx="1080120" cy="43204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 txBox="1"/>
            <p:nvPr/>
          </p:nvSpPr>
          <p:spPr>
            <a:xfrm>
              <a:off x="216024" y="43891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0" tIns="33325" rIns="3332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32"/>
          <p:cNvGrpSpPr/>
          <p:nvPr/>
        </p:nvGrpSpPr>
        <p:grpSpPr>
          <a:xfrm>
            <a:off x="3347864" y="2100521"/>
            <a:ext cx="1101210" cy="440484"/>
            <a:chOff x="0" y="39673"/>
            <a:chExt cx="1101210" cy="440484"/>
          </a:xfrm>
        </p:grpSpPr>
        <p:sp>
          <p:nvSpPr>
            <p:cNvPr id="696" name="Google Shape;696;p32"/>
            <p:cNvSpPr/>
            <p:nvPr/>
          </p:nvSpPr>
          <p:spPr>
            <a:xfrm>
              <a:off x="0" y="39673"/>
              <a:ext cx="1101210" cy="440484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 txBox="1"/>
            <p:nvPr/>
          </p:nvSpPr>
          <p:spPr>
            <a:xfrm>
              <a:off x="220242" y="39673"/>
              <a:ext cx="660726" cy="440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34650" rIns="34650" bIns="3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8" name="Google Shape;69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FF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091208"/>
          </a:xfrm>
          <a:prstGeom prst="rect">
            <a:avLst/>
          </a:prstGeom>
          <a:noFill/>
          <a:ln w="9525" cap="flat" cmpd="sng">
            <a:solidFill>
              <a:srgbClr val="0A82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Gobernanza desde el producto: convenciones</a:t>
            </a:r>
            <a:endParaRPr/>
          </a:p>
        </p:txBody>
      </p:sp>
      <p:sp>
        <p:nvSpPr>
          <p:cNvPr id="704" name="Google Shape;704;p33"/>
          <p:cNvSpPr txBox="1">
            <a:spLocks noGrp="1"/>
          </p:cNvSpPr>
          <p:nvPr>
            <p:ph type="body" idx="1"/>
          </p:nvPr>
        </p:nvSpPr>
        <p:spPr>
          <a:xfrm>
            <a:off x="689320" y="2060848"/>
            <a:ext cx="806266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b="1"/>
              <a:t>Convenciones: son un amplio grupo de expectativas comunes que incluyen, pero no se limitan a instituciones. Mientras las instituciones son objetos colectivos e intencionales que se establecen para implementar una intención, las convenciones pueden surgir de un conjunto compartido de regularidades que no son intencionales (Ponte y Gibbon, 2005, pág. 6)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b="1"/>
              <a:t>Las convenciones de calidad soportan las estructuras de información sobre los objetos intercambiados y son a menudo construidas bajo cuatro formas de coordinación (Eymard-Duvernay, 1989; Daviron y Ponte 2005)</a:t>
            </a:r>
            <a:endParaRPr/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/>
          </a:p>
        </p:txBody>
      </p:sp>
      <p:sp>
        <p:nvSpPr>
          <p:cNvPr id="705" name="Google Shape;705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34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4"/>
          <p:cNvSpPr txBox="1">
            <a:spLocks noGrp="1"/>
          </p:cNvSpPr>
          <p:nvPr>
            <p:ph type="title"/>
          </p:nvPr>
        </p:nvSpPr>
        <p:spPr>
          <a:xfrm>
            <a:off x="323528" y="609600"/>
            <a:ext cx="8134672" cy="803176"/>
          </a:xfrm>
          <a:prstGeom prst="rect">
            <a:avLst/>
          </a:prstGeom>
          <a:noFill/>
          <a:ln w="9525" cap="flat" cmpd="sng">
            <a:solidFill>
              <a:srgbClr val="0A82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 de Gobernanza por convenciones </a:t>
            </a:r>
            <a:r>
              <a:rPr lang="es-CR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(Bitzer y Frankel, 2009)</a:t>
            </a:r>
            <a:endParaRPr/>
          </a:p>
        </p:txBody>
      </p:sp>
      <p:sp>
        <p:nvSpPr>
          <p:cNvPr id="711" name="Google Shape;711;p34"/>
          <p:cNvSpPr txBox="1">
            <a:spLocks noGrp="1"/>
          </p:cNvSpPr>
          <p:nvPr>
            <p:ph type="body" idx="1"/>
          </p:nvPr>
        </p:nvSpPr>
        <p:spPr>
          <a:xfrm>
            <a:off x="683568" y="1484784"/>
            <a:ext cx="8062664" cy="482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u="sng"/>
              <a:t>Coordinación de mercados</a:t>
            </a:r>
            <a:r>
              <a:rPr lang="es-CR" sz="2000"/>
              <a:t>. las diferencias de precio expresan aquellas diferencias conocidas respecto a calidad y el precio es la más importante manifestación de manejo del mercado.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u="sng"/>
              <a:t>Coordinación industrial</a:t>
            </a:r>
            <a:r>
              <a:rPr lang="es-CR" sz="2000"/>
              <a:t>, la incertidumbre relacionada con calidad se soluciona mediante la determinación de estándares o normas formales que son complementadas por medio de inspección, verificación o certificación.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u="sng"/>
              <a:t>Coordinación doméstica</a:t>
            </a:r>
            <a:r>
              <a:rPr lang="es-CR" sz="2000"/>
              <a:t>, la incertidumbre relacionada con calidad se soluciona a través de la confianza y la identificación de productos se basa en la región de origen o en sus marcas comerciales.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 u="sng"/>
              <a:t>Coordinación cívica</a:t>
            </a:r>
            <a:r>
              <a:rPr lang="es-CR" sz="2000"/>
              <a:t>, la caracterización de un producto se deriva de la evaluación de los beneficios para la sociedad en general (Raynolds, 2004). “Comercio Justo” es un prototipo</a:t>
            </a:r>
            <a:endParaRPr sz="2000"/>
          </a:p>
        </p:txBody>
      </p:sp>
      <p:sp>
        <p:nvSpPr>
          <p:cNvPr id="712" name="Google Shape;712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35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"/>
          <p:cNvSpPr txBox="1">
            <a:spLocks noGrp="1"/>
          </p:cNvSpPr>
          <p:nvPr>
            <p:ph type="title"/>
          </p:nvPr>
        </p:nvSpPr>
        <p:spPr>
          <a:xfrm>
            <a:off x="765312" y="239269"/>
            <a:ext cx="7772400" cy="685800"/>
          </a:xfrm>
          <a:prstGeom prst="rect">
            <a:avLst/>
          </a:prstGeom>
          <a:noFill/>
          <a:ln w="9525" cap="flat" cmpd="sng">
            <a:solidFill>
              <a:srgbClr val="0A82FE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>
                <a:solidFill>
                  <a:schemeClr val="dk1"/>
                </a:solidFill>
              </a:rPr>
              <a:t>Upgrading / Escalamiento</a:t>
            </a:r>
            <a:endParaRPr sz="3600" b="1">
              <a:solidFill>
                <a:schemeClr val="dk1"/>
              </a:solidFill>
            </a:endParaRPr>
          </a:p>
        </p:txBody>
      </p:sp>
      <p:graphicFrame>
        <p:nvGraphicFramePr>
          <p:cNvPr id="719" name="Google Shape;719;p35"/>
          <p:cNvGraphicFramePr/>
          <p:nvPr/>
        </p:nvGraphicFramePr>
        <p:xfrm>
          <a:off x="599677" y="1052736"/>
          <a:ext cx="7938000" cy="4028480"/>
        </p:xfrm>
        <a:graphic>
          <a:graphicData uri="http://schemas.openxmlformats.org/drawingml/2006/table">
            <a:tbl>
              <a:tblPr firstRow="1" bandRow="1">
                <a:noFill/>
                <a:tableStyleId>{903AE69D-3508-4A65-8D6D-C880862F5C52}</a:tableStyleId>
              </a:tblPr>
              <a:tblGrid>
                <a:gridCol w="138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2000" u="none" strike="noStrike" cap="none"/>
                        <a:t>Upgrading económico: Diferentes tipos de cambios que las empresas individual o colectivamente pueden desarrollar para mejorar su posición competitiva en las cadenas</a:t>
                      </a:r>
                      <a:endParaRPr sz="2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800" u="none" strike="noStrike" cap="none"/>
                        <a:t>Upgrading del producto: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800" u="none" strike="noStrike" cap="none"/>
                        <a:t>Upgrading de procesos: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800" u="none" strike="noStrike" cap="none"/>
                        <a:t>Upgrading intra cadena</a:t>
                      </a:r>
                      <a:r>
                        <a:rPr lang="es-CR" sz="1100" u="none" strike="noStrike" cap="none"/>
                        <a:t>: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CR" sz="1800" u="none" strike="noStrike" cap="none"/>
                        <a:t>Upgrading inter cadenas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800" u="none" strike="noStrike" cap="none"/>
                        <a:t>Otros dos tipos </a:t>
                      </a:r>
                      <a:r>
                        <a:rPr lang="es-CR" sz="1100" u="none" strike="noStrike" cap="none"/>
                        <a:t>(Bamber,et al. 2013, pág. 9 nota 5). 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CR" sz="1200" u="none" strike="noStrike" cap="none"/>
                        <a:t>Hacia formas más sofisticadas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CR" sz="1200"/>
                        <a:t>Mayor eficiencia, mejor uso de recursos</a:t>
                      </a:r>
                      <a:endParaRPr sz="12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CR" sz="1200"/>
                        <a:t>ocupar nuevas funciones comerciales, ganar control en el transporte internacional ubicación de fuentes de materias primas (Gibbon, 2001, pág. 63)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/>
                        <a:t>Acceso a oportunidades dentro de la cadena; más funciones</a:t>
                      </a:r>
                      <a:endParaRPr sz="2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/>
                        <a:t>Aplicación de competencias en otras cadenas</a:t>
                      </a:r>
                      <a:endParaRPr sz="2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/>
                        <a:t>Entrada en la cadena, esto cuando se une a la cadena un nuevo actor;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200"/>
                        <a:t>El escalamiento en el mercado final, que corresponde con la incursión de las empresas en nuevos segmentos 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20" name="Google Shape;720;p35"/>
          <p:cNvGraphicFramePr/>
          <p:nvPr/>
        </p:nvGraphicFramePr>
        <p:xfrm>
          <a:off x="571117" y="5238339"/>
          <a:ext cx="7952850" cy="1395795"/>
        </p:xfrm>
        <a:graphic>
          <a:graphicData uri="http://schemas.openxmlformats.org/drawingml/2006/table">
            <a:tbl>
              <a:tblPr firstRow="1" bandRow="1">
                <a:noFill/>
                <a:tableStyleId>{A1C07E6D-7B76-4EBE-87A1-BA03233D4A26}</a:tableStyleId>
              </a:tblPr>
              <a:tblGrid>
                <a:gridCol w="26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800"/>
                        <a:t>Upgrading social </a:t>
                      </a:r>
                      <a:r>
                        <a:rPr lang="es-CR" sz="1200"/>
                        <a:t>(Barrientos, Gereffi, &amp; Rossi (2011)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100"/>
                        <a:t>En contraste al económico es el proceso de mejoramiento de los derechos y condiciones prerrogativas laborales de los trabajadores como actores sociales, que implican acceso a mejores trabajos, y que podrían derivarse del escalamiento económico (Ibidem).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R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Necesidad de un marco para vincular los procesos de escalamiento económico y social en las redes globales de producción </a:t>
                      </a:r>
                      <a:endParaRPr sz="1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1" name="Google Shape;721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36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</a:pPr>
            <a:fld id="{00000000-1234-1234-1234-123412341234}" type="slidenum">
              <a:rPr lang="es-CR" sz="14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400" b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27" name="Google Shape;727;p36"/>
          <p:cNvGraphicFramePr/>
          <p:nvPr/>
        </p:nvGraphicFramePr>
        <p:xfrm>
          <a:off x="1071563" y="357188"/>
          <a:ext cx="6624600" cy="5567600"/>
        </p:xfrm>
        <a:graphic>
          <a:graphicData uri="http://schemas.openxmlformats.org/drawingml/2006/table">
            <a:tbl>
              <a:tblPr>
                <a:noFill/>
                <a:tableStyleId>{C57CA055-A21D-457F-924D-078F63BC6863}</a:tableStyleId>
              </a:tblPr>
              <a:tblGrid>
                <a:gridCol w="22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9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s-CR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Upgrading y downgrading</a:t>
                      </a:r>
                      <a:r>
                        <a:rPr lang="es-CR" sz="2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s-CR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matriz de análisis a partir del valor unitario</a:t>
                      </a:r>
                      <a:endParaRPr sz="28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Incremento en participación de mercados</a:t>
                      </a: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Reducción en participación de mercados</a:t>
                      </a: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Aumento de unidad de valor respecto a otros países</a:t>
                      </a: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Upgrading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Ambiguo, sugiere downgrading pero depende de la trayectoria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Disminución de unidad de valor respecto a otros países</a:t>
                      </a: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Ambiguo, sugiere ambos, downgrading o procesos de mejoramiento y mayor eficiencia inter empresas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R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Downgrading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8" name="Google Shape;728;p36"/>
          <p:cNvSpPr txBox="1"/>
          <p:nvPr/>
        </p:nvSpPr>
        <p:spPr>
          <a:xfrm>
            <a:off x="6019800" y="6096000"/>
            <a:ext cx="1828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Kaplinsky, Readman, 2000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</a:pPr>
            <a:fld id="{00000000-1234-1234-1234-123412341234}" type="slidenum">
              <a:rPr lang="es-CR" sz="14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400" b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4" name="Google Shape;73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052736"/>
            <a:ext cx="488781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37"/>
          <p:cNvSpPr txBox="1"/>
          <p:nvPr/>
        </p:nvSpPr>
        <p:spPr>
          <a:xfrm>
            <a:off x="3851633" y="6017567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800" b="1" i="0" u="sng" strike="noStrike">
                <a:solidFill>
                  <a:srgbClr val="CCCCFF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https://www.bbc.com/mundo/noticias-48966545?ocid=socialflow_facebook&amp;fbclid=IwAR1RzsoHjv64Uw_Xja0tJnoi702lYOGP04eHjiLc7ou1T_fydex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7"/>
          <p:cNvSpPr txBox="1"/>
          <p:nvPr/>
        </p:nvSpPr>
        <p:spPr>
          <a:xfrm>
            <a:off x="1403648" y="194102"/>
            <a:ext cx="59766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2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Cadena de café: una injusticia?</a:t>
            </a:r>
            <a:r>
              <a:rPr lang="es-CR" sz="3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7"/>
          <p:cNvSpPr txBox="1"/>
          <p:nvPr/>
        </p:nvSpPr>
        <p:spPr>
          <a:xfrm>
            <a:off x="5724128" y="1341055"/>
            <a:ext cx="2878088" cy="4031873"/>
          </a:xfrm>
          <a:prstGeom prst="rect">
            <a:avLst/>
          </a:prstGeom>
          <a:gradFill>
            <a:gsLst>
              <a:gs pos="0">
                <a:srgbClr val="FAFDFB"/>
              </a:gs>
              <a:gs pos="74000">
                <a:srgbClr val="D7F1E6"/>
              </a:gs>
              <a:gs pos="83000">
                <a:srgbClr val="D7F1E6"/>
              </a:gs>
              <a:gs pos="100000">
                <a:srgbClr val="E4F6E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 i="0" u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cadena de cafeterías Think Coffee se extiende por todo Nueva York. El director de la cadena,  Enrique Hernández, le dijo a la BBC que producir un  café con leche pequeño le cuesta a la empresa  US$0.28, y se vende por US$4,25 para poder pagar  los costos no relacionados con el café. El precio  subirá a US$4,50 este año. Hernández dice que se  debe a mayores gastos de alquiler y salarios.   </a:t>
            </a:r>
            <a:r>
              <a:rPr lang="es-CR" sz="160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02624" cy="87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Para ampliar</a:t>
            </a:r>
            <a:endParaRPr/>
          </a:p>
        </p:txBody>
      </p:sp>
      <p:sp>
        <p:nvSpPr>
          <p:cNvPr id="743" name="Google Shape;743;p38"/>
          <p:cNvSpPr txBox="1">
            <a:spLocks noGrp="1"/>
          </p:cNvSpPr>
          <p:nvPr>
            <p:ph type="body" idx="1"/>
          </p:nvPr>
        </p:nvSpPr>
        <p:spPr>
          <a:xfrm>
            <a:off x="611560" y="1628800"/>
            <a:ext cx="7920880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2800"/>
              <a:t>Conferencia de Gary Gereffi: presenta una discusión general del enfoque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2800" u="sng">
                <a:solidFill>
                  <a:schemeClr val="hlink"/>
                </a:solidFill>
                <a:hlinkClick r:id="rId3"/>
              </a:rPr>
              <a:t>https://www.youtube.com/watch?v=IKmEw3NV4Ik</a:t>
            </a: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2800"/>
              <a:t>Entrevista sobre opciones de políticas: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2800" u="sng">
                <a:solidFill>
                  <a:schemeClr val="hlink"/>
                </a:solidFill>
                <a:hlinkClick r:id="rId4"/>
              </a:rPr>
              <a:t>https://www.youtube.com/watch?v=SincIcOygz8</a:t>
            </a:r>
            <a:endParaRPr sz="2800"/>
          </a:p>
        </p:txBody>
      </p:sp>
      <p:sp>
        <p:nvSpPr>
          <p:cNvPr id="744" name="Google Shape;744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39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Efectos comerciales de las cadenas de valor</a:t>
            </a:r>
            <a:endParaRPr sz="3600"/>
          </a:p>
        </p:txBody>
      </p:sp>
      <p:grpSp>
        <p:nvGrpSpPr>
          <p:cNvPr id="201" name="Google Shape;201;p4"/>
          <p:cNvGrpSpPr/>
          <p:nvPr/>
        </p:nvGrpSpPr>
        <p:grpSpPr>
          <a:xfrm>
            <a:off x="2095325" y="1556792"/>
            <a:ext cx="5099596" cy="4434432"/>
            <a:chOff x="1409525" y="0"/>
            <a:chExt cx="5099596" cy="4434432"/>
          </a:xfrm>
        </p:grpSpPr>
        <p:sp>
          <p:nvSpPr>
            <p:cNvPr id="202" name="Google Shape;202;p4"/>
            <p:cNvSpPr/>
            <p:nvPr/>
          </p:nvSpPr>
          <p:spPr>
            <a:xfrm>
              <a:off x="1409525" y="0"/>
              <a:ext cx="4434432" cy="44344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626741" y="443876"/>
              <a:ext cx="2882380" cy="157630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3703690" y="520825"/>
              <a:ext cx="2728482" cy="1422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s-CR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Las cadenas globales implican: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Que los procesos de producción se dividen en diferentes etapas,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desarrolladas por diferentes empresas, alrededor del mundo. 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626741" y="2217216"/>
              <a:ext cx="2882380" cy="157630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3703690" y="2294165"/>
              <a:ext cx="2728482" cy="1422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s-CR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Analíticamente.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Las diferentes etapas o tareas se convierten en productos en sí mismos.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s-C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 asignación internacional de estas actividades dependen en gran medida de las ventajas comparativas, o sea de los costos. (Feenstra 2010).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4"/>
          <p:cNvSpPr/>
          <p:nvPr/>
        </p:nvSpPr>
        <p:spPr>
          <a:xfrm>
            <a:off x="3203848" y="6067809"/>
            <a:ext cx="5688632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Herr, H., Schweisshelm, E., &amp; Vu, T. (2016). </a:t>
            </a:r>
            <a:r>
              <a:rPr lang="es-CR" sz="105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integration of Vietnam in the global economy and its effects for Vietnamese economic development</a:t>
            </a:r>
            <a:r>
              <a:rPr lang="es-CR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(Working Paper No. 44). Berlin.</a:t>
            </a: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PAÍSES ESCALANDO EN LAS CADENAS DE VALOR</a:t>
            </a:r>
            <a:endParaRPr/>
          </a:p>
        </p:txBody>
      </p:sp>
      <p:sp>
        <p:nvSpPr>
          <p:cNvPr id="750" name="Google Shape;750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751" name="Google Shape;751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40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474" y="1196752"/>
            <a:ext cx="6867695" cy="4320158"/>
          </a:xfrm>
          <a:prstGeom prst="rect">
            <a:avLst/>
          </a:prstGeom>
          <a:gradFill>
            <a:gsLst>
              <a:gs pos="0">
                <a:srgbClr val="8DFFD8"/>
              </a:gs>
              <a:gs pos="35000">
                <a:srgbClr val="B0FFE2"/>
              </a:gs>
              <a:gs pos="100000">
                <a:srgbClr val="DFFFF4"/>
              </a:gs>
            </a:gsLst>
            <a:lin ang="16200000" scaled="0"/>
          </a:gradFill>
          <a:ln w="9525" cap="flat" cmpd="sng">
            <a:solidFill>
              <a:srgbClr val="00CB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757" name="Google Shape;757;p40"/>
          <p:cNvSpPr txBox="1">
            <a:spLocks noGrp="1"/>
          </p:cNvSpPr>
          <p:nvPr>
            <p:ph type="title"/>
          </p:nvPr>
        </p:nvSpPr>
        <p:spPr>
          <a:xfrm>
            <a:off x="689865" y="204644"/>
            <a:ext cx="77724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CHINA</a:t>
            </a:r>
            <a:endParaRPr/>
          </a:p>
        </p:txBody>
      </p:sp>
      <p:sp>
        <p:nvSpPr>
          <p:cNvPr id="758" name="Google Shape;758;p40"/>
          <p:cNvSpPr/>
          <p:nvPr/>
        </p:nvSpPr>
        <p:spPr>
          <a:xfrm>
            <a:off x="4577517" y="5860946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Moving up the value chain, By Andrew Sleigh and Hans von Lewinski</a:t>
            </a:r>
            <a:endParaRPr/>
          </a:p>
        </p:txBody>
      </p:sp>
      <p:sp>
        <p:nvSpPr>
          <p:cNvPr id="759" name="Google Shape;759;p40"/>
          <p:cNvSpPr txBox="1"/>
          <p:nvPr/>
        </p:nvSpPr>
        <p:spPr>
          <a:xfrm>
            <a:off x="7080656" y="954286"/>
            <a:ext cx="2065939" cy="5016758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está intentando una amplia base manufacturera, desarrolla un mercado de 1.3 billones de consumidores y crear la capacidad de proveer el mundo con bienes y servicios de alto valor – todo al mismo tiempo. Las compañías que operar exitosamente en el país necesitan esttategias que les permita responder apropiadamente</a:t>
            </a:r>
            <a:endParaRPr/>
          </a:p>
        </p:txBody>
      </p:sp>
      <p:sp>
        <p:nvSpPr>
          <p:cNvPr id="760" name="Google Shape;760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41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474" y="1196752"/>
            <a:ext cx="6867695" cy="4320158"/>
          </a:xfrm>
          <a:prstGeom prst="rect">
            <a:avLst/>
          </a:prstGeom>
          <a:gradFill>
            <a:gsLst>
              <a:gs pos="0">
                <a:srgbClr val="8DFFD8"/>
              </a:gs>
              <a:gs pos="35000">
                <a:srgbClr val="B0FFE2"/>
              </a:gs>
              <a:gs pos="100000">
                <a:srgbClr val="DFFFF4"/>
              </a:gs>
            </a:gsLst>
            <a:lin ang="16200000" scaled="0"/>
          </a:gradFill>
          <a:ln w="9525" cap="flat" cmpd="sng">
            <a:solidFill>
              <a:srgbClr val="00CB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766" name="Google Shape;766;p41"/>
          <p:cNvSpPr txBox="1">
            <a:spLocks noGrp="1"/>
          </p:cNvSpPr>
          <p:nvPr>
            <p:ph type="title"/>
          </p:nvPr>
        </p:nvSpPr>
        <p:spPr>
          <a:xfrm>
            <a:off x="689865" y="204644"/>
            <a:ext cx="77724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CHINA</a:t>
            </a:r>
            <a:endParaRPr/>
          </a:p>
        </p:txBody>
      </p:sp>
      <p:sp>
        <p:nvSpPr>
          <p:cNvPr id="767" name="Google Shape;767;p41"/>
          <p:cNvSpPr/>
          <p:nvPr/>
        </p:nvSpPr>
        <p:spPr>
          <a:xfrm>
            <a:off x="4577517" y="5860946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Moving up the value chain, By Andrew Sleigh and Hans von Lewinski</a:t>
            </a:r>
            <a:endParaRPr/>
          </a:p>
        </p:txBody>
      </p:sp>
      <p:sp>
        <p:nvSpPr>
          <p:cNvPr id="768" name="Google Shape;768;p41"/>
          <p:cNvSpPr txBox="1"/>
          <p:nvPr/>
        </p:nvSpPr>
        <p:spPr>
          <a:xfrm>
            <a:off x="7080656" y="954286"/>
            <a:ext cx="2065939" cy="5016758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está intentando una amplia base manufacturera, desarrolla un mercado de 1.3 billones de consumidores y crear la capacidad de proveer el mundo con bienes y servicios de alto valor – todo al mismo tiempo. Las compañías que operar exitosamente en el país necesitan esttategias que les permita responder apropiadamente</a:t>
            </a:r>
            <a:endParaRPr/>
          </a:p>
        </p:txBody>
      </p:sp>
      <p:sp>
        <p:nvSpPr>
          <p:cNvPr id="769" name="Google Shape;769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42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Caso de Costa Rica</a:t>
            </a:r>
            <a:endParaRPr/>
          </a:p>
        </p:txBody>
      </p:sp>
      <p:sp>
        <p:nvSpPr>
          <p:cNvPr id="775" name="Google Shape;775;p4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61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R" sz="3600">
                <a:latin typeface="Arial"/>
                <a:ea typeface="Arial"/>
                <a:cs typeface="Arial"/>
                <a:sym typeface="Arial"/>
              </a:rPr>
              <a:t>Estudio de COMEX</a:t>
            </a:r>
            <a:endParaRPr sz="36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CR" sz="2800" u="sng">
                <a:solidFill>
                  <a:schemeClr val="hlink"/>
                </a:solidFill>
                <a:hlinkClick r:id="rId3"/>
              </a:rPr>
              <a:t>https://www.youtube.com/watch?v=LgKBI_mkznY</a:t>
            </a: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</p:txBody>
      </p:sp>
      <p:sp>
        <p:nvSpPr>
          <p:cNvPr id="776" name="Google Shape;776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43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3"/>
          <p:cNvSpPr txBox="1">
            <a:spLocks noGrp="1"/>
          </p:cNvSpPr>
          <p:nvPr>
            <p:ph type="title"/>
          </p:nvPr>
        </p:nvSpPr>
        <p:spPr>
          <a:xfrm>
            <a:off x="20638" y="115888"/>
            <a:ext cx="6351587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/>
              <a:t>Para ampliar y profundizar</a:t>
            </a:r>
            <a:endParaRPr/>
          </a:p>
        </p:txBody>
      </p:sp>
      <p:sp>
        <p:nvSpPr>
          <p:cNvPr id="782" name="Google Shape;782;p43"/>
          <p:cNvSpPr txBox="1">
            <a:spLocks noGrp="1"/>
          </p:cNvSpPr>
          <p:nvPr>
            <p:ph type="body" idx="1"/>
          </p:nvPr>
        </p:nvSpPr>
        <p:spPr>
          <a:xfrm>
            <a:off x="1187624" y="1256432"/>
            <a:ext cx="7196336" cy="660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Latinoamericana: http://www.redilacg.org/</a:t>
            </a:r>
            <a:endParaRPr/>
          </a:p>
        </p:txBody>
      </p:sp>
      <p:pic>
        <p:nvPicPr>
          <p:cNvPr id="783" name="Google Shape;783;p43" descr="http://www.cinpe.una.ac.cr/images/abook/Cadena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437" y="2636912"/>
            <a:ext cx="1584325" cy="2287587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43"/>
          <p:cNvSpPr/>
          <p:nvPr/>
        </p:nvSpPr>
        <p:spPr>
          <a:xfrm>
            <a:off x="60058" y="5211486"/>
            <a:ext cx="165625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A9C7"/>
              </a:buClr>
              <a:buSzPts val="800"/>
              <a:buFont typeface="Arial"/>
              <a:buNone/>
            </a:pPr>
            <a:r>
              <a:rPr lang="es-CR" sz="800">
                <a:solidFill>
                  <a:srgbClr val="34A9C7"/>
                </a:solidFill>
                <a:latin typeface="Arial"/>
                <a:ea typeface="Arial"/>
                <a:cs typeface="Arial"/>
                <a:sym typeface="Arial"/>
              </a:rPr>
              <a:t>Díaz Porras, Rafael; Pelupessy, Wim y Sáenz Segura, Fernando. 2010. Cadenas Globales: Enfoque y Aplicaciones para Agroindustrias de países en desarrollo. Editorial Universidad Nacional (EUNA). Heredia, Costa Rica. Díaz</a:t>
            </a:r>
            <a:endParaRPr/>
          </a:p>
        </p:txBody>
      </p:sp>
      <p:pic>
        <p:nvPicPr>
          <p:cNvPr id="785" name="Google Shape;785;p43"/>
          <p:cNvPicPr preferRelativeResize="0"/>
          <p:nvPr/>
        </p:nvPicPr>
        <p:blipFill rotWithShape="1">
          <a:blip r:embed="rId4">
            <a:alphaModFix/>
          </a:blip>
          <a:srcRect l="2444" b="50888"/>
          <a:stretch/>
        </p:blipFill>
        <p:spPr>
          <a:xfrm>
            <a:off x="5879350" y="2636913"/>
            <a:ext cx="3169920" cy="231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2983" y="2479926"/>
            <a:ext cx="3898313" cy="3471596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43"/>
          <p:cNvSpPr/>
          <p:nvPr/>
        </p:nvSpPr>
        <p:spPr>
          <a:xfrm>
            <a:off x="1990918" y="6093296"/>
            <a:ext cx="388843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340" marR="0" lvl="0" indent="-18034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>
                <a:solidFill>
                  <a:srgbClr val="262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Díaz, R.; Pelupessy, W.; Pérez, P.. (Editores) 2015. “Ideas Latinoamericanas Sobre el Enfoque Cadenas Globales de Mercancías”. UNAM – FES Acatlán. México D.F.</a:t>
            </a:r>
            <a:endParaRPr sz="1200">
              <a:solidFill>
                <a:srgbClr val="26269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8" name="Google Shape;788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R">
                <a:solidFill>
                  <a:srgbClr val="000000"/>
                </a:solidFill>
              </a:rPr>
              <a:t>44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E5E5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s-CR"/>
              <a:t>45</a:t>
            </a:fld>
            <a:endParaRPr/>
          </a:p>
        </p:txBody>
      </p:sp>
      <p:sp>
        <p:nvSpPr>
          <p:cNvPr id="794" name="Google Shape;794;p44"/>
          <p:cNvSpPr txBox="1"/>
          <p:nvPr/>
        </p:nvSpPr>
        <p:spPr>
          <a:xfrm>
            <a:off x="520110" y="589280"/>
            <a:ext cx="7343730" cy="724706"/>
          </a:xfrm>
          <a:prstGeom prst="rect">
            <a:avLst/>
          </a:prstGeom>
          <a:gradFill>
            <a:gsLst>
              <a:gs pos="0">
                <a:srgbClr val="D4FFFF"/>
              </a:gs>
              <a:gs pos="40000">
                <a:srgbClr val="CDFFFF"/>
              </a:gs>
              <a:gs pos="100000">
                <a:srgbClr val="4F8C8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Rastreando las cadenas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44"/>
          <p:cNvSpPr txBox="1"/>
          <p:nvPr/>
        </p:nvSpPr>
        <p:spPr>
          <a:xfrm>
            <a:off x="520110" y="1545021"/>
            <a:ext cx="8103780" cy="44276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referencia a un caso escogido</a:t>
            </a: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Dibujo de la cadena global: segmentos.</a:t>
            </a:r>
            <a:endParaRPr dirty="0"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Introducir en el dibujo los actores y la localización internacional.</a:t>
            </a:r>
            <a:endParaRPr dirty="0"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Elaboración de hipótesis sobre la gobernanza en la cadena: macro y específica del nodo de la empresa analizada.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R" sz="2400" b="1" dirty="0">
                <a:solidFill>
                  <a:schemeClr val="dk1"/>
                </a:solidFill>
              </a:rPr>
              <a:t>Posibilidades de participación de los países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>
            <a:spLocks noGrp="1"/>
          </p:cNvSpPr>
          <p:nvPr>
            <p:ph type="title"/>
          </p:nvPr>
        </p:nvSpPr>
        <p:spPr>
          <a:xfrm>
            <a:off x="468313" y="188913"/>
            <a:ext cx="5832475" cy="6143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3600" b="1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Visión histórica </a:t>
            </a:r>
            <a:r>
              <a:rPr lang="es-CR" sz="2000" b="1" i="1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(Baldwin, 2013)</a:t>
            </a:r>
            <a:endParaRPr sz="3600" b="1" i="1">
              <a:solidFill>
                <a:srgbClr val="003366"/>
              </a:solidFill>
            </a:endParaRPr>
          </a:p>
        </p:txBody>
      </p:sp>
      <p:sp>
        <p:nvSpPr>
          <p:cNvPr id="214" name="Google Shape;214;p5"/>
          <p:cNvSpPr txBox="1">
            <a:spLocks noGrp="1"/>
          </p:cNvSpPr>
          <p:nvPr>
            <p:ph type="body" idx="1"/>
          </p:nvPr>
        </p:nvSpPr>
        <p:spPr>
          <a:xfrm>
            <a:off x="827088" y="1196975"/>
            <a:ext cx="3600450" cy="52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CR" sz="1600" b="1"/>
              <a:t>La globalización en el largo plazo ha sido impulsada por cambios en la conectividad y la transmisión. En los últimos 300 años se han dado 2 etapas en las cadenas de abastecimiento: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/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R" sz="1600" b="1" u="sng"/>
              <a:t>Primera desintegración </a:t>
            </a:r>
            <a:r>
              <a:rPr lang="es-CR" sz="1600" b="1"/>
              <a:t>de procesos: transporte de vapor, hizo rentable las economías de escala.</a:t>
            </a:r>
            <a:endParaRPr/>
          </a:p>
          <a:p>
            <a:pPr marL="914400" lvl="1" indent="-5143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s-CR" sz="1200" b="1"/>
              <a:t>Industrialización en el norte y desindustrialización en el sur (China e India)</a:t>
            </a:r>
            <a:endParaRPr/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R" sz="1600" b="1" u="sng"/>
              <a:t>Segunda desintegración</a:t>
            </a:r>
            <a:r>
              <a:rPr lang="es-CR" sz="1600" b="1"/>
              <a:t>: tecnologías de comunicación e información la hace posible, las diferencias salariales la hace rentable</a:t>
            </a:r>
            <a:endParaRPr/>
          </a:p>
          <a:p>
            <a:pPr marL="914400" lvl="1" indent="-5143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s-CR" sz="1200" b="1"/>
              <a:t>Coordinación compleja a distancia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</p:txBody>
      </p:sp>
      <p:pic>
        <p:nvPicPr>
          <p:cNvPr id="215" name="Google Shape;2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188" y="1428750"/>
            <a:ext cx="4441825" cy="28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4663" y="3875088"/>
            <a:ext cx="4486275" cy="2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2831" y="612771"/>
            <a:ext cx="6265841" cy="441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"/>
          <p:cNvSpPr/>
          <p:nvPr/>
        </p:nvSpPr>
        <p:spPr>
          <a:xfrm>
            <a:off x="3019927" y="5320241"/>
            <a:ext cx="597969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800" marR="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Bank Group. (2017). </a:t>
            </a:r>
            <a:r>
              <a:rPr lang="es-CR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and analyzing the impact of GVCs on economic development</a:t>
            </a:r>
            <a:r>
              <a:rPr lang="es-C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Washington. Retrieved from https://www.wto.org/spanish/res_s/publications_s/gvcd_report_17_s.htm#.WbBlsMYVPaQ.gmail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216567" y="1263316"/>
            <a:ext cx="200386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R" sz="1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Segunda desintegración</a:t>
            </a:r>
            <a:r>
              <a:rPr lang="es-C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tecnologías de comunicación e información la hace posible, las diferencias salariales la hace rentable</a:t>
            </a:r>
            <a:endParaRPr/>
          </a:p>
          <a:p>
            <a:pPr marL="625475" marR="0" lvl="1" indent="-225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R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Coordinación compleja a distancia</a:t>
            </a: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196752"/>
            <a:ext cx="7640290" cy="485740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361158" y="160337"/>
            <a:ext cx="5795018" cy="6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Impacto Covid-19</a:t>
            </a:r>
            <a:endParaRPr/>
          </a:p>
        </p:txBody>
      </p:sp>
      <p:grpSp>
        <p:nvGrpSpPr>
          <p:cNvPr id="224" name="Google Shape;224;p6"/>
          <p:cNvGrpSpPr/>
          <p:nvPr/>
        </p:nvGrpSpPr>
        <p:grpSpPr>
          <a:xfrm>
            <a:off x="251520" y="1916831"/>
            <a:ext cx="1728192" cy="3456385"/>
            <a:chOff x="0" y="72006"/>
            <a:chExt cx="1728192" cy="3456385"/>
          </a:xfrm>
        </p:grpSpPr>
        <p:sp>
          <p:nvSpPr>
            <p:cNvPr id="225" name="Google Shape;225;p6"/>
            <p:cNvSpPr/>
            <p:nvPr/>
          </p:nvSpPr>
          <p:spPr>
            <a:xfrm>
              <a:off x="0" y="72006"/>
              <a:ext cx="1728192" cy="691276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0" y="72006"/>
              <a:ext cx="1728192" cy="691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56875" rIns="99550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C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 comercio mundial:</a:t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0" y="717511"/>
              <a:ext cx="1728192" cy="2810880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9525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0" y="717511"/>
              <a:ext cx="1728192" cy="2810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675" tIns="74675" rIns="99550" bIns="112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s-C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 colapsado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s-C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OMC proyecta caída de los volúmenes del comercio de mercancías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s-C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entre un 13% y un 32% para 2020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>
            <a:spLocks noGrp="1"/>
          </p:cNvSpPr>
          <p:nvPr>
            <p:ph type="title"/>
          </p:nvPr>
        </p:nvSpPr>
        <p:spPr>
          <a:xfrm>
            <a:off x="685800" y="84945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b="1"/>
              <a:t>Introducción con Gary Gereffi</a:t>
            </a:r>
            <a:endParaRPr b="1"/>
          </a:p>
        </p:txBody>
      </p:sp>
      <p:sp>
        <p:nvSpPr>
          <p:cNvPr id="244" name="Google Shape;244;p8"/>
          <p:cNvSpPr txBox="1">
            <a:spLocks noGrp="1"/>
          </p:cNvSpPr>
          <p:nvPr>
            <p:ph type="body" idx="1"/>
          </p:nvPr>
        </p:nvSpPr>
        <p:spPr>
          <a:xfrm>
            <a:off x="702278" y="2564904"/>
            <a:ext cx="777240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CR"/>
              <a:t>Breve introducción, cuando GVC ha sido adoptado por la organizaciones multilaterales:</a:t>
            </a:r>
            <a:endParaRPr u="sng">
              <a:solidFill>
                <a:schemeClr val="hlink"/>
              </a:solidFill>
              <a:hlinkClick r:id="rId3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CR" u="sng">
                <a:solidFill>
                  <a:schemeClr val="hlink"/>
                </a:solidFill>
                <a:hlinkClick r:id="rId3"/>
              </a:rPr>
              <a:t>http://www.youtube.com/watch?v=50xdZuTSmqc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45" name="Google Shape;24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Genealogía de las cadenas de mercancías</a:t>
            </a:r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s-CR"/>
              <a:t>Jennifer Bair, Capítulo 1</a:t>
            </a:r>
            <a:endParaRPr/>
          </a:p>
          <a:p>
            <a:pPr marL="0" lvl="0" indent="0" algn="r" rtl="0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s-CR"/>
              <a:t>Frontiers of Commodity Chain Research, 2009, Stanford University Press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CCFFFF"/>
      </a:lt1>
      <a:dk2>
        <a:srgbClr val="003366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3566</Words>
  <Application>Microsoft Office PowerPoint</Application>
  <PresentationFormat>Presentación en pantalla (4:3)</PresentationFormat>
  <Paragraphs>442</Paragraphs>
  <Slides>45</Slides>
  <Notes>44</Notes>
  <HiddenSlides>10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4" baseType="lpstr">
      <vt:lpstr>Times New Roman</vt:lpstr>
      <vt:lpstr>Rockwell</vt:lpstr>
      <vt:lpstr>Courier New</vt:lpstr>
      <vt:lpstr>Quattrocento Sans</vt:lpstr>
      <vt:lpstr>Cambria</vt:lpstr>
      <vt:lpstr>Arial</vt:lpstr>
      <vt:lpstr>Calibri</vt:lpstr>
      <vt:lpstr>Tema de Office</vt:lpstr>
      <vt:lpstr>1_Default Design</vt:lpstr>
      <vt:lpstr>Instituto Centroamericano de Administración Pública (ICAP) Doctorado en Gestión Pública y Ciencias Empresariales  VII Promoción Costa Rica</vt:lpstr>
      <vt:lpstr>Presentación de PowerPoint</vt:lpstr>
      <vt:lpstr>Introducción</vt:lpstr>
      <vt:lpstr>Efectos comerciales de las cadenas de valor</vt:lpstr>
      <vt:lpstr>Visión histórica (Baldwin, 2013)</vt:lpstr>
      <vt:lpstr>Presentación de PowerPoint</vt:lpstr>
      <vt:lpstr>Impacto Covid-19</vt:lpstr>
      <vt:lpstr>Introducción con Gary Gereffi</vt:lpstr>
      <vt:lpstr>Genealogía de las cadenas de mercancías</vt:lpstr>
      <vt:lpstr>Presentación de PowerPoint</vt:lpstr>
      <vt:lpstr>Introducción</vt:lpstr>
      <vt:lpstr>Presentación de PowerPoint</vt:lpstr>
      <vt:lpstr>ESTRUCTURA INSUMO - PRODUCTO</vt:lpstr>
      <vt:lpstr>Insumo Producto</vt:lpstr>
      <vt:lpstr>Dimensión Insumo – Producto</vt:lpstr>
      <vt:lpstr>Presentación de PowerPoint</vt:lpstr>
      <vt:lpstr>Figura 4. Mapa internacional del proceso logístico del encadenamiento global del banano fresco</vt:lpstr>
      <vt:lpstr>Ejemplo de localizacion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Geopolítica y las cadenas de valor</vt:lpstr>
      <vt:lpstr>Presentación de PowerPoint</vt:lpstr>
      <vt:lpstr>Presentación de PowerPoint</vt:lpstr>
      <vt:lpstr>Gobernanza</vt:lpstr>
      <vt:lpstr>Un Modelo similar de Baldwin &amp; Venables (2013) : </vt:lpstr>
      <vt:lpstr>Presentación de PowerPoint</vt:lpstr>
      <vt:lpstr>Cadenas de mercancías o valor: cómo entender la gobernanza ?</vt:lpstr>
      <vt:lpstr>Gobernanza: Gereffi-Cadenas Globales de Mercancías</vt:lpstr>
      <vt:lpstr>Presentación de PowerPoint</vt:lpstr>
      <vt:lpstr>Gobernanza: Cadenas Globales de Valor</vt:lpstr>
      <vt:lpstr>Gobernanza desde el producto: convenciones</vt:lpstr>
      <vt:lpstr>Tipos de Gobernanza por convenciones (Bitzer y Frankel, 2009)</vt:lpstr>
      <vt:lpstr>Upgrading / Escalamiento</vt:lpstr>
      <vt:lpstr>Presentación de PowerPoint</vt:lpstr>
      <vt:lpstr>Presentación de PowerPoint</vt:lpstr>
      <vt:lpstr>Para ampliar</vt:lpstr>
      <vt:lpstr>PAÍSES ESCALANDO EN LAS CADENAS DE VALOR</vt:lpstr>
      <vt:lpstr>CHINA</vt:lpstr>
      <vt:lpstr>CHINA</vt:lpstr>
      <vt:lpstr>Caso de Costa Rica</vt:lpstr>
      <vt:lpstr>Para ampliar y profundizar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Centroamericano de Administración Pública (ICAP) Doctorado en Gestión Pública y Ciencias Empresariales  VII Promoción Costa Rica</dc:title>
  <dc:creator>Rafael</dc:creator>
  <cp:lastModifiedBy>Rafael Diaz</cp:lastModifiedBy>
  <cp:revision>14</cp:revision>
  <dcterms:created xsi:type="dcterms:W3CDTF">2011-07-23T21:26:26Z</dcterms:created>
  <dcterms:modified xsi:type="dcterms:W3CDTF">2023-09-08T19:53:36Z</dcterms:modified>
</cp:coreProperties>
</file>