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Lst>
  <p:sldSz cy="6858000" cx="12192000"/>
  <p:notesSz cx="6858000" cy="9144000"/>
  <p:embeddedFontLst>
    <p:embeddedFont>
      <p:font typeface="Libre Franklin"/>
      <p:regular r:id="rId132"/>
      <p:bold r:id="rId133"/>
      <p:italic r:id="rId134"/>
      <p:boldItalic r:id="rId135"/>
    </p:embeddedFont>
    <p:embeddedFont>
      <p:font typeface="Arial Narrow"/>
      <p:regular r:id="rId136"/>
      <p:bold r:id="rId137"/>
      <p:italic r:id="rId138"/>
      <p:boldItalic r:id="rId139"/>
    </p:embeddedFont>
    <p:embeddedFont>
      <p:font typeface="Titillium Web"/>
      <p:regular r:id="rId140"/>
      <p:bold r:id="rId141"/>
      <p:italic r:id="rId142"/>
      <p:boldItalic r:id="rId143"/>
    </p:embeddedFont>
    <p:embeddedFont>
      <p:font typeface="Federo"/>
      <p:regular r:id="rId1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45" roundtripDataSignature="AMtx7mjbqKPQ+gSPA+sbUvpq2l6nsxpa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D77822-7450-4C6E-BC56-CEDF9F516F56}">
  <a:tblStyle styleId="{6CD77822-7450-4C6E-BC56-CEDF9F516F5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3" Type="http://schemas.openxmlformats.org/officeDocument/2006/relationships/font" Target="fonts/TitilliumWeb-boldItalic.fntdata"/><Relationship Id="rId142" Type="http://schemas.openxmlformats.org/officeDocument/2006/relationships/font" Target="fonts/TitilliumWeb-italic.fntdata"/><Relationship Id="rId141" Type="http://schemas.openxmlformats.org/officeDocument/2006/relationships/font" Target="fonts/TitilliumWeb-bold.fntdata"/><Relationship Id="rId140" Type="http://schemas.openxmlformats.org/officeDocument/2006/relationships/font" Target="fonts/TitilliumWeb-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145" Type="http://customschemas.google.com/relationships/presentationmetadata" Target="metadata"/><Relationship Id="rId8" Type="http://schemas.openxmlformats.org/officeDocument/2006/relationships/slide" Target="slides/slide3.xml"/><Relationship Id="rId144" Type="http://schemas.openxmlformats.org/officeDocument/2006/relationships/font" Target="fonts/Federo-regular.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ArialNarrow-boldItalic.fntdata"/><Relationship Id="rId138" Type="http://schemas.openxmlformats.org/officeDocument/2006/relationships/font" Target="fonts/ArialNarrow-italic.fntdata"/><Relationship Id="rId137" Type="http://schemas.openxmlformats.org/officeDocument/2006/relationships/font" Target="fonts/ArialNarrow-bold.fntdata"/><Relationship Id="rId132" Type="http://schemas.openxmlformats.org/officeDocument/2006/relationships/font" Target="fonts/LibreFranklin-regular.fntdata"/><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font" Target="fonts/ArialNarrow-regular.fntdata"/><Relationship Id="rId135" Type="http://schemas.openxmlformats.org/officeDocument/2006/relationships/font" Target="fonts/LibreFranklin-boldItalic.fntdata"/><Relationship Id="rId134" Type="http://schemas.openxmlformats.org/officeDocument/2006/relationships/font" Target="fonts/LibreFranklin-italic.fntdata"/><Relationship Id="rId133" Type="http://schemas.openxmlformats.org/officeDocument/2006/relationships/font" Target="fonts/LibreFranklin-bold.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yndon.jay\AppData\Local\Microsoft\Windows\INetCache\Content.Outlook\043RX39O\Matriz%20Espa&#241;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CO" dirty="0"/>
          </a:p>
        </c:rich>
      </c:tx>
      <c:layout>
        <c:manualLayout>
          <c:xMode val="edge"/>
          <c:yMode val="edge"/>
          <c:x val="0.29559459459459497"/>
          <c:y val="3.1818181818181801E-2"/>
        </c:manualLayout>
      </c:layout>
      <c:overlay val="0"/>
      <c:spPr>
        <a:noFill/>
        <a:ln>
          <a:noFill/>
        </a:ln>
        <a:effectLst/>
      </c:spPr>
    </c:title>
    <c:autoTitleDeleted val="0"/>
    <c:plotArea>
      <c:layout/>
      <c:barChart>
        <c:barDir val="col"/>
        <c:grouping val="stacked"/>
        <c:varyColors val="0"/>
        <c:ser>
          <c:idx val="0"/>
          <c:order val="0"/>
          <c:tx>
            <c:strRef>
              <c:f>Hoja3!$A$2</c:f>
              <c:strCache>
                <c:ptCount val="1"/>
                <c:pt idx="0">
                  <c:v>Generación Derivada del carbón</c:v>
                </c:pt>
              </c:strCache>
            </c:strRef>
          </c:tx>
          <c:spPr>
            <a:solidFill>
              <a:schemeClr val="bg1">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Hoja3!$B$1:$R$1</c:f>
              <c:strCache>
                <c:ptCount val="17"/>
                <c:pt idx="0">
                  <c:v>Argentina%</c:v>
                </c:pt>
                <c:pt idx="1">
                  <c:v>Bolivia %</c:v>
                </c:pt>
                <c:pt idx="2">
                  <c:v>Brasil%</c:v>
                </c:pt>
                <c:pt idx="3">
                  <c:v>Chile%</c:v>
                </c:pt>
                <c:pt idx="4">
                  <c:v>Colombia%</c:v>
                </c:pt>
                <c:pt idx="5">
                  <c:v>Costa Rica%</c:v>
                </c:pt>
                <c:pt idx="6">
                  <c:v>Ecuador %</c:v>
                </c:pt>
                <c:pt idx="7">
                  <c:v>El Salvador %</c:v>
                </c:pt>
                <c:pt idx="8">
                  <c:v>Guatemala%</c:v>
                </c:pt>
                <c:pt idx="9">
                  <c:v>Honduras%</c:v>
                </c:pt>
                <c:pt idx="10">
                  <c:v>México%</c:v>
                </c:pt>
                <c:pt idx="11">
                  <c:v>Panamá%</c:v>
                </c:pt>
                <c:pt idx="12">
                  <c:v>Paraguay%</c:v>
                </c:pt>
                <c:pt idx="13">
                  <c:v>Perú%</c:v>
                </c:pt>
                <c:pt idx="14">
                  <c:v>Surinam%</c:v>
                </c:pt>
                <c:pt idx="15">
                  <c:v>Uruguay%</c:v>
                </c:pt>
                <c:pt idx="16">
                  <c:v> Venezuela%</c:v>
                </c:pt>
              </c:strCache>
            </c:strRef>
          </c:cat>
          <c:val>
            <c:numRef>
              <c:f>Hoja3!$B$2:$R$2</c:f>
              <c:numCache>
                <c:formatCode>0%</c:formatCode>
                <c:ptCount val="17"/>
                <c:pt idx="0">
                  <c:v>2.8585586861107199E-2</c:v>
                </c:pt>
                <c:pt idx="1">
                  <c:v>0</c:v>
                </c:pt>
                <c:pt idx="2">
                  <c:v>4.5324943966415399E-2</c:v>
                </c:pt>
                <c:pt idx="3">
                  <c:v>0.35320801868854201</c:v>
                </c:pt>
                <c:pt idx="4">
                  <c:v>0.102059496567506</c:v>
                </c:pt>
                <c:pt idx="5">
                  <c:v>0</c:v>
                </c:pt>
                <c:pt idx="6">
                  <c:v>0</c:v>
                </c:pt>
                <c:pt idx="7">
                  <c:v>0</c:v>
                </c:pt>
                <c:pt idx="8">
                  <c:v>0.172960372960373</c:v>
                </c:pt>
                <c:pt idx="9">
                  <c:v>5.1007713361532698E-3</c:v>
                </c:pt>
                <c:pt idx="10">
                  <c:v>0.112376283599119</c:v>
                </c:pt>
                <c:pt idx="11">
                  <c:v>7.19758282076184E-2</c:v>
                </c:pt>
                <c:pt idx="12">
                  <c:v>0</c:v>
                </c:pt>
                <c:pt idx="13">
                  <c:v>6.9384215091066797E-3</c:v>
                </c:pt>
                <c:pt idx="14">
                  <c:v>0</c:v>
                </c:pt>
                <c:pt idx="15">
                  <c:v>0</c:v>
                </c:pt>
                <c:pt idx="16">
                  <c:v>0</c:v>
                </c:pt>
              </c:numCache>
            </c:numRef>
          </c:val>
          <c:extLst>
            <c:ext xmlns:c16="http://schemas.microsoft.com/office/drawing/2014/chart" uri="{C3380CC4-5D6E-409C-BE32-E72D297353CC}">
              <c16:uniqueId val="{00000000-4847-4F9B-9195-77C1ADB22A96}"/>
            </c:ext>
          </c:extLst>
        </c:ser>
        <c:ser>
          <c:idx val="1"/>
          <c:order val="1"/>
          <c:tx>
            <c:strRef>
              <c:f>Hoja3!$A$3</c:f>
              <c:strCache>
                <c:ptCount val="1"/>
                <c:pt idx="0">
                  <c:v>Generación Derivada del gas</c:v>
                </c:pt>
              </c:strCache>
            </c:strRef>
          </c:tx>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Hoja3!$B$1:$R$1</c:f>
              <c:strCache>
                <c:ptCount val="17"/>
                <c:pt idx="0">
                  <c:v>Argentina%</c:v>
                </c:pt>
                <c:pt idx="1">
                  <c:v>Bolivia %</c:v>
                </c:pt>
                <c:pt idx="2">
                  <c:v>Brasil%</c:v>
                </c:pt>
                <c:pt idx="3">
                  <c:v>Chile%</c:v>
                </c:pt>
                <c:pt idx="4">
                  <c:v>Colombia%</c:v>
                </c:pt>
                <c:pt idx="5">
                  <c:v>Costa Rica%</c:v>
                </c:pt>
                <c:pt idx="6">
                  <c:v>Ecuador %</c:v>
                </c:pt>
                <c:pt idx="7">
                  <c:v>El Salvador %</c:v>
                </c:pt>
                <c:pt idx="8">
                  <c:v>Guatemala%</c:v>
                </c:pt>
                <c:pt idx="9">
                  <c:v>Honduras%</c:v>
                </c:pt>
                <c:pt idx="10">
                  <c:v>México%</c:v>
                </c:pt>
                <c:pt idx="11">
                  <c:v>Panamá%</c:v>
                </c:pt>
                <c:pt idx="12">
                  <c:v>Paraguay%</c:v>
                </c:pt>
                <c:pt idx="13">
                  <c:v>Perú%</c:v>
                </c:pt>
                <c:pt idx="14">
                  <c:v>Surinam%</c:v>
                </c:pt>
                <c:pt idx="15">
                  <c:v>Uruguay%</c:v>
                </c:pt>
                <c:pt idx="16">
                  <c:v> Venezuela%</c:v>
                </c:pt>
              </c:strCache>
            </c:strRef>
          </c:cat>
          <c:val>
            <c:numRef>
              <c:f>Hoja3!$B$3:$R$3</c:f>
              <c:numCache>
                <c:formatCode>0%</c:formatCode>
                <c:ptCount val="17"/>
                <c:pt idx="0">
                  <c:v>0.47697862098258498</c:v>
                </c:pt>
                <c:pt idx="1">
                  <c:v>0.69994288977727004</c:v>
                </c:pt>
                <c:pt idx="2">
                  <c:v>0.13735216536133399</c:v>
                </c:pt>
                <c:pt idx="3">
                  <c:v>0.16950073341663499</c:v>
                </c:pt>
                <c:pt idx="4">
                  <c:v>0.15310354691075501</c:v>
                </c:pt>
                <c:pt idx="5">
                  <c:v>0</c:v>
                </c:pt>
                <c:pt idx="6">
                  <c:v>0.13341835685193601</c:v>
                </c:pt>
                <c:pt idx="7">
                  <c:v>0</c:v>
                </c:pt>
                <c:pt idx="8">
                  <c:v>0</c:v>
                </c:pt>
                <c:pt idx="9">
                  <c:v>0</c:v>
                </c:pt>
                <c:pt idx="10">
                  <c:v>0.57036245920343898</c:v>
                </c:pt>
                <c:pt idx="11">
                  <c:v>0</c:v>
                </c:pt>
                <c:pt idx="12">
                  <c:v>0</c:v>
                </c:pt>
                <c:pt idx="13">
                  <c:v>0.46462961727489099</c:v>
                </c:pt>
                <c:pt idx="14">
                  <c:v>0</c:v>
                </c:pt>
                <c:pt idx="15">
                  <c:v>2.30574129582661E-4</c:v>
                </c:pt>
                <c:pt idx="16">
                  <c:v>0.17719130679861</c:v>
                </c:pt>
              </c:numCache>
            </c:numRef>
          </c:val>
          <c:extLst>
            <c:ext xmlns:c16="http://schemas.microsoft.com/office/drawing/2014/chart" uri="{C3380CC4-5D6E-409C-BE32-E72D297353CC}">
              <c16:uniqueId val="{00000001-4847-4F9B-9195-77C1ADB22A96}"/>
            </c:ext>
          </c:extLst>
        </c:ser>
        <c:ser>
          <c:idx val="2"/>
          <c:order val="2"/>
          <c:tx>
            <c:strRef>
              <c:f>Hoja3!$A$4</c:f>
              <c:strCache>
                <c:ptCount val="1"/>
                <c:pt idx="0">
                  <c:v>Generación Derivada nuclear</c:v>
                </c:pt>
              </c:strCache>
            </c:strRef>
          </c:tx>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Hoja3!$B$1:$R$1</c:f>
              <c:strCache>
                <c:ptCount val="17"/>
                <c:pt idx="0">
                  <c:v>Argentina%</c:v>
                </c:pt>
                <c:pt idx="1">
                  <c:v>Bolivia %</c:v>
                </c:pt>
                <c:pt idx="2">
                  <c:v>Brasil%</c:v>
                </c:pt>
                <c:pt idx="3">
                  <c:v>Chile%</c:v>
                </c:pt>
                <c:pt idx="4">
                  <c:v>Colombia%</c:v>
                </c:pt>
                <c:pt idx="5">
                  <c:v>Costa Rica%</c:v>
                </c:pt>
                <c:pt idx="6">
                  <c:v>Ecuador %</c:v>
                </c:pt>
                <c:pt idx="7">
                  <c:v>El Salvador %</c:v>
                </c:pt>
                <c:pt idx="8">
                  <c:v>Guatemala%</c:v>
                </c:pt>
                <c:pt idx="9">
                  <c:v>Honduras%</c:v>
                </c:pt>
                <c:pt idx="10">
                  <c:v>México%</c:v>
                </c:pt>
                <c:pt idx="11">
                  <c:v>Panamá%</c:v>
                </c:pt>
                <c:pt idx="12">
                  <c:v>Paraguay%</c:v>
                </c:pt>
                <c:pt idx="13">
                  <c:v>Perú%</c:v>
                </c:pt>
                <c:pt idx="14">
                  <c:v>Surinam%</c:v>
                </c:pt>
                <c:pt idx="15">
                  <c:v>Uruguay%</c:v>
                </c:pt>
                <c:pt idx="16">
                  <c:v> Venezuela%</c:v>
                </c:pt>
              </c:strCache>
            </c:strRef>
          </c:cat>
          <c:val>
            <c:numRef>
              <c:f>Hoja3!$B$4:$R$4</c:f>
              <c:numCache>
                <c:formatCode>0%</c:formatCode>
                <c:ptCount val="17"/>
                <c:pt idx="0">
                  <c:v>4.0747557695030398E-2</c:v>
                </c:pt>
                <c:pt idx="1">
                  <c:v>0</c:v>
                </c:pt>
                <c:pt idx="2">
                  <c:v>2.6052440319785299E-2</c:v>
                </c:pt>
                <c:pt idx="3">
                  <c:v>0</c:v>
                </c:pt>
                <c:pt idx="4">
                  <c:v>0</c:v>
                </c:pt>
                <c:pt idx="5">
                  <c:v>0</c:v>
                </c:pt>
                <c:pt idx="6">
                  <c:v>0</c:v>
                </c:pt>
                <c:pt idx="7">
                  <c:v>0</c:v>
                </c:pt>
                <c:pt idx="8">
                  <c:v>0</c:v>
                </c:pt>
                <c:pt idx="9">
                  <c:v>0</c:v>
                </c:pt>
                <c:pt idx="10">
                  <c:v>3.2096611563669199E-2</c:v>
                </c:pt>
                <c:pt idx="11">
                  <c:v>0</c:v>
                </c:pt>
                <c:pt idx="12">
                  <c:v>0</c:v>
                </c:pt>
                <c:pt idx="13">
                  <c:v>0</c:v>
                </c:pt>
                <c:pt idx="14">
                  <c:v>0</c:v>
                </c:pt>
                <c:pt idx="15">
                  <c:v>0</c:v>
                </c:pt>
                <c:pt idx="16">
                  <c:v>0</c:v>
                </c:pt>
              </c:numCache>
            </c:numRef>
          </c:val>
          <c:extLst>
            <c:ext xmlns:c16="http://schemas.microsoft.com/office/drawing/2014/chart" uri="{C3380CC4-5D6E-409C-BE32-E72D297353CC}">
              <c16:uniqueId val="{00000002-4847-4F9B-9195-77C1ADB22A96}"/>
            </c:ext>
          </c:extLst>
        </c:ser>
        <c:ser>
          <c:idx val="3"/>
          <c:order val="3"/>
          <c:tx>
            <c:strRef>
              <c:f>Hoja3!$A$5</c:f>
              <c:strCache>
                <c:ptCount val="1"/>
                <c:pt idx="0">
                  <c:v>Generación Derivada hidro</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Hoja3!$B$1:$R$1</c:f>
              <c:strCache>
                <c:ptCount val="17"/>
                <c:pt idx="0">
                  <c:v>Argentina%</c:v>
                </c:pt>
                <c:pt idx="1">
                  <c:v>Bolivia %</c:v>
                </c:pt>
                <c:pt idx="2">
                  <c:v>Brasil%</c:v>
                </c:pt>
                <c:pt idx="3">
                  <c:v>Chile%</c:v>
                </c:pt>
                <c:pt idx="4">
                  <c:v>Colombia%</c:v>
                </c:pt>
                <c:pt idx="5">
                  <c:v>Costa Rica%</c:v>
                </c:pt>
                <c:pt idx="6">
                  <c:v>Ecuador %</c:v>
                </c:pt>
                <c:pt idx="7">
                  <c:v>El Salvador %</c:v>
                </c:pt>
                <c:pt idx="8">
                  <c:v>Guatemala%</c:v>
                </c:pt>
                <c:pt idx="9">
                  <c:v>Honduras%</c:v>
                </c:pt>
                <c:pt idx="10">
                  <c:v>México%</c:v>
                </c:pt>
                <c:pt idx="11">
                  <c:v>Panamá%</c:v>
                </c:pt>
                <c:pt idx="12">
                  <c:v>Paraguay%</c:v>
                </c:pt>
                <c:pt idx="13">
                  <c:v>Perú%</c:v>
                </c:pt>
                <c:pt idx="14">
                  <c:v>Surinam%</c:v>
                </c:pt>
                <c:pt idx="15">
                  <c:v>Uruguay%</c:v>
                </c:pt>
                <c:pt idx="16">
                  <c:v> Venezuela%</c:v>
                </c:pt>
              </c:strCache>
            </c:strRef>
          </c:cat>
          <c:val>
            <c:numRef>
              <c:f>Hoja3!$B$5:$R$5</c:f>
              <c:numCache>
                <c:formatCode>0%</c:formatCode>
                <c:ptCount val="17"/>
                <c:pt idx="0">
                  <c:v>0.290400679597905</c:v>
                </c:pt>
                <c:pt idx="1">
                  <c:v>0.257110222729869</c:v>
                </c:pt>
                <c:pt idx="2">
                  <c:v>0.63265686438940805</c:v>
                </c:pt>
                <c:pt idx="3">
                  <c:v>0.31372575650567702</c:v>
                </c:pt>
                <c:pt idx="4">
                  <c:v>0.71099828375286001</c:v>
                </c:pt>
                <c:pt idx="5">
                  <c:v>0.657562408223201</c:v>
                </c:pt>
                <c:pt idx="6">
                  <c:v>0.47138684329616998</c:v>
                </c:pt>
                <c:pt idx="7">
                  <c:v>0.27607263377792102</c:v>
                </c:pt>
                <c:pt idx="8">
                  <c:v>0.45202797202797201</c:v>
                </c:pt>
                <c:pt idx="9">
                  <c:v>0.32371236626026401</c:v>
                </c:pt>
                <c:pt idx="10">
                  <c:v>0.129000053068697</c:v>
                </c:pt>
                <c:pt idx="11">
                  <c:v>0.54321786986079601</c:v>
                </c:pt>
                <c:pt idx="12">
                  <c:v>0.99989146557649899</c:v>
                </c:pt>
                <c:pt idx="13">
                  <c:v>0.49367313807903601</c:v>
                </c:pt>
                <c:pt idx="14">
                  <c:v>0.62339449541284397</c:v>
                </c:pt>
                <c:pt idx="15">
                  <c:v>0.74160325878103095</c:v>
                </c:pt>
                <c:pt idx="16">
                  <c:v>0.68263238655935898</c:v>
                </c:pt>
              </c:numCache>
            </c:numRef>
          </c:val>
          <c:extLst>
            <c:ext xmlns:c16="http://schemas.microsoft.com/office/drawing/2014/chart" uri="{C3380CC4-5D6E-409C-BE32-E72D297353CC}">
              <c16:uniqueId val="{00000003-4847-4F9B-9195-77C1ADB22A96}"/>
            </c:ext>
          </c:extLst>
        </c:ser>
        <c:ser>
          <c:idx val="4"/>
          <c:order val="4"/>
          <c:tx>
            <c:strRef>
              <c:f>Hoja3!$A$6</c:f>
              <c:strCache>
                <c:ptCount val="1"/>
                <c:pt idx="0">
                  <c:v>Generación Derivada geotérmica</c:v>
                </c:pt>
              </c:strCache>
            </c:strRef>
          </c:tx>
          <c:spPr>
            <a:solidFill>
              <a:schemeClr val="bg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Hoja3!$B$1:$R$1</c:f>
              <c:strCache>
                <c:ptCount val="17"/>
                <c:pt idx="0">
                  <c:v>Argentina%</c:v>
                </c:pt>
                <c:pt idx="1">
                  <c:v>Bolivia %</c:v>
                </c:pt>
                <c:pt idx="2">
                  <c:v>Brasil%</c:v>
                </c:pt>
                <c:pt idx="3">
                  <c:v>Chile%</c:v>
                </c:pt>
                <c:pt idx="4">
                  <c:v>Colombia%</c:v>
                </c:pt>
                <c:pt idx="5">
                  <c:v>Costa Rica%</c:v>
                </c:pt>
                <c:pt idx="6">
                  <c:v>Ecuador %</c:v>
                </c:pt>
                <c:pt idx="7">
                  <c:v>El Salvador %</c:v>
                </c:pt>
                <c:pt idx="8">
                  <c:v>Guatemala%</c:v>
                </c:pt>
                <c:pt idx="9">
                  <c:v>Honduras%</c:v>
                </c:pt>
                <c:pt idx="10">
                  <c:v>México%</c:v>
                </c:pt>
                <c:pt idx="11">
                  <c:v>Panamá%</c:v>
                </c:pt>
                <c:pt idx="12">
                  <c:v>Paraguay%</c:v>
                </c:pt>
                <c:pt idx="13">
                  <c:v>Perú%</c:v>
                </c:pt>
                <c:pt idx="14">
                  <c:v>Surinam%</c:v>
                </c:pt>
                <c:pt idx="15">
                  <c:v>Uruguay%</c:v>
                </c:pt>
                <c:pt idx="16">
                  <c:v> Venezuela%</c:v>
                </c:pt>
              </c:strCache>
            </c:strRef>
          </c:cat>
          <c:val>
            <c:numRef>
              <c:f>Hoja3!$B$6:$R$6</c:f>
              <c:numCache>
                <c:formatCode>0%</c:formatCode>
                <c:ptCount val="17"/>
                <c:pt idx="0">
                  <c:v>0</c:v>
                </c:pt>
                <c:pt idx="1">
                  <c:v>0</c:v>
                </c:pt>
                <c:pt idx="2">
                  <c:v>0</c:v>
                </c:pt>
                <c:pt idx="3">
                  <c:v>0</c:v>
                </c:pt>
                <c:pt idx="4">
                  <c:v>0</c:v>
                </c:pt>
                <c:pt idx="5">
                  <c:v>0.15056289769946199</c:v>
                </c:pt>
                <c:pt idx="6">
                  <c:v>0</c:v>
                </c:pt>
                <c:pt idx="7">
                  <c:v>0.250361561947614</c:v>
                </c:pt>
                <c:pt idx="8">
                  <c:v>2.3030303030303002E-2</c:v>
                </c:pt>
                <c:pt idx="9">
                  <c:v>0</c:v>
                </c:pt>
                <c:pt idx="10">
                  <c:v>1.9900761535808099E-2</c:v>
                </c:pt>
                <c:pt idx="11">
                  <c:v>0</c:v>
                </c:pt>
                <c:pt idx="12">
                  <c:v>0</c:v>
                </c:pt>
                <c:pt idx="13">
                  <c:v>0</c:v>
                </c:pt>
                <c:pt idx="14">
                  <c:v>0</c:v>
                </c:pt>
                <c:pt idx="15">
                  <c:v>0</c:v>
                </c:pt>
                <c:pt idx="16">
                  <c:v>0</c:v>
                </c:pt>
              </c:numCache>
            </c:numRef>
          </c:val>
          <c:extLst>
            <c:ext xmlns:c16="http://schemas.microsoft.com/office/drawing/2014/chart" uri="{C3380CC4-5D6E-409C-BE32-E72D297353CC}">
              <c16:uniqueId val="{00000004-4847-4F9B-9195-77C1ADB22A96}"/>
            </c:ext>
          </c:extLst>
        </c:ser>
        <c:ser>
          <c:idx val="5"/>
          <c:order val="5"/>
          <c:tx>
            <c:strRef>
              <c:f>Hoja3!$A$7</c:f>
              <c:strCache>
                <c:ptCount val="1"/>
                <c:pt idx="0">
                  <c:v>Generación Derivada del Solar y eólica</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Hoja3!$B$1:$R$1</c:f>
              <c:strCache>
                <c:ptCount val="17"/>
                <c:pt idx="0">
                  <c:v>Argentina%</c:v>
                </c:pt>
                <c:pt idx="1">
                  <c:v>Bolivia %</c:v>
                </c:pt>
                <c:pt idx="2">
                  <c:v>Brasil%</c:v>
                </c:pt>
                <c:pt idx="3">
                  <c:v>Chile%</c:v>
                </c:pt>
                <c:pt idx="4">
                  <c:v>Colombia%</c:v>
                </c:pt>
                <c:pt idx="5">
                  <c:v>Costa Rica%</c:v>
                </c:pt>
                <c:pt idx="6">
                  <c:v>Ecuador %</c:v>
                </c:pt>
                <c:pt idx="7">
                  <c:v>El Salvador %</c:v>
                </c:pt>
                <c:pt idx="8">
                  <c:v>Guatemala%</c:v>
                </c:pt>
                <c:pt idx="9">
                  <c:v>Honduras%</c:v>
                </c:pt>
                <c:pt idx="10">
                  <c:v>México%</c:v>
                </c:pt>
                <c:pt idx="11">
                  <c:v>Panamá%</c:v>
                </c:pt>
                <c:pt idx="12">
                  <c:v>Paraguay%</c:v>
                </c:pt>
                <c:pt idx="13">
                  <c:v>Perú%</c:v>
                </c:pt>
                <c:pt idx="14">
                  <c:v>Surinam%</c:v>
                </c:pt>
                <c:pt idx="15">
                  <c:v>Uruguay%</c:v>
                </c:pt>
                <c:pt idx="16">
                  <c:v> Venezuela%</c:v>
                </c:pt>
              </c:strCache>
            </c:strRef>
          </c:cat>
          <c:val>
            <c:numRef>
              <c:f>Hoja3!$B$7:$R$7</c:f>
              <c:numCache>
                <c:formatCode>0%</c:formatCode>
                <c:ptCount val="17"/>
                <c:pt idx="0">
                  <c:v>5.2810420501203503E-3</c:v>
                </c:pt>
                <c:pt idx="1">
                  <c:v>1.59908623643632E-3</c:v>
                </c:pt>
                <c:pt idx="2">
                  <c:v>2.0682025713612901E-2</c:v>
                </c:pt>
                <c:pt idx="3">
                  <c:v>2.62400173846906E-2</c:v>
                </c:pt>
                <c:pt idx="4">
                  <c:v>8.2951945080091496E-4</c:v>
                </c:pt>
                <c:pt idx="5">
                  <c:v>7.2050905531081802E-2</c:v>
                </c:pt>
                <c:pt idx="6">
                  <c:v>3.9494795737853297E-3</c:v>
                </c:pt>
                <c:pt idx="7">
                  <c:v>0</c:v>
                </c:pt>
                <c:pt idx="8">
                  <c:v>6.5268065268065301E-4</c:v>
                </c:pt>
                <c:pt idx="9">
                  <c:v>4.9514804677780501E-2</c:v>
                </c:pt>
                <c:pt idx="10">
                  <c:v>2.2046726988086102E-2</c:v>
                </c:pt>
                <c:pt idx="11">
                  <c:v>1.26254451278731E-2</c:v>
                </c:pt>
                <c:pt idx="12">
                  <c:v>0</c:v>
                </c:pt>
                <c:pt idx="13">
                  <c:v>6.04888028999044E-3</c:v>
                </c:pt>
                <c:pt idx="14">
                  <c:v>0</c:v>
                </c:pt>
                <c:pt idx="15">
                  <c:v>5.6336945661363498E-2</c:v>
                </c:pt>
                <c:pt idx="16">
                  <c:v>0</c:v>
                </c:pt>
              </c:numCache>
            </c:numRef>
          </c:val>
          <c:extLst>
            <c:ext xmlns:c16="http://schemas.microsoft.com/office/drawing/2014/chart" uri="{C3380CC4-5D6E-409C-BE32-E72D297353CC}">
              <c16:uniqueId val="{00000005-4847-4F9B-9195-77C1ADB22A96}"/>
            </c:ext>
          </c:extLst>
        </c:ser>
        <c:ser>
          <c:idx val="6"/>
          <c:order val="6"/>
          <c:tx>
            <c:strRef>
              <c:f>Hoja3!$A$8</c:f>
              <c:strCache>
                <c:ptCount val="1"/>
                <c:pt idx="0">
                  <c:v>Generación Derivada de biocombustibles y desechos</c:v>
                </c:pt>
              </c:strCache>
            </c:strRef>
          </c:tx>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Hoja3!$B$1:$R$1</c:f>
              <c:strCache>
                <c:ptCount val="17"/>
                <c:pt idx="0">
                  <c:v>Argentina%</c:v>
                </c:pt>
                <c:pt idx="1">
                  <c:v>Bolivia %</c:v>
                </c:pt>
                <c:pt idx="2">
                  <c:v>Brasil%</c:v>
                </c:pt>
                <c:pt idx="3">
                  <c:v>Chile%</c:v>
                </c:pt>
                <c:pt idx="4">
                  <c:v>Colombia%</c:v>
                </c:pt>
                <c:pt idx="5">
                  <c:v>Costa Rica%</c:v>
                </c:pt>
                <c:pt idx="6">
                  <c:v>Ecuador %</c:v>
                </c:pt>
                <c:pt idx="7">
                  <c:v>El Salvador %</c:v>
                </c:pt>
                <c:pt idx="8">
                  <c:v>Guatemala%</c:v>
                </c:pt>
                <c:pt idx="9">
                  <c:v>Honduras%</c:v>
                </c:pt>
                <c:pt idx="10">
                  <c:v>México%</c:v>
                </c:pt>
                <c:pt idx="11">
                  <c:v>Panamá%</c:v>
                </c:pt>
                <c:pt idx="12">
                  <c:v>Paraguay%</c:v>
                </c:pt>
                <c:pt idx="13">
                  <c:v>Perú%</c:v>
                </c:pt>
                <c:pt idx="14">
                  <c:v>Surinam%</c:v>
                </c:pt>
                <c:pt idx="15">
                  <c:v>Uruguay%</c:v>
                </c:pt>
                <c:pt idx="16">
                  <c:v> Venezuela%</c:v>
                </c:pt>
              </c:strCache>
            </c:strRef>
          </c:cat>
          <c:val>
            <c:numRef>
              <c:f>Hoja3!$B$8:$R$8</c:f>
              <c:numCache>
                <c:formatCode>0%</c:formatCode>
                <c:ptCount val="17"/>
                <c:pt idx="0">
                  <c:v>1.9680022653263501E-2</c:v>
                </c:pt>
                <c:pt idx="1">
                  <c:v>2.1359223300970901E-2</c:v>
                </c:pt>
                <c:pt idx="2">
                  <c:v>7.7920141765392498E-2</c:v>
                </c:pt>
                <c:pt idx="3">
                  <c:v>7.5066550768729298E-2</c:v>
                </c:pt>
                <c:pt idx="4">
                  <c:v>3.06493135011442E-2</c:v>
                </c:pt>
                <c:pt idx="5">
                  <c:v>1.7719040626529601E-2</c:v>
                </c:pt>
                <c:pt idx="6">
                  <c:v>1.6415024478545301E-2</c:v>
                </c:pt>
                <c:pt idx="7">
                  <c:v>7.0544753334404603E-2</c:v>
                </c:pt>
                <c:pt idx="8">
                  <c:v>0.21034965034965</c:v>
                </c:pt>
                <c:pt idx="9">
                  <c:v>6.5065936800199106E-2</c:v>
                </c:pt>
                <c:pt idx="10">
                  <c:v>4.7430148327009302E-3</c:v>
                </c:pt>
                <c:pt idx="11">
                  <c:v>3.34520340994928E-3</c:v>
                </c:pt>
                <c:pt idx="12">
                  <c:v>0</c:v>
                </c:pt>
                <c:pt idx="13">
                  <c:v>0</c:v>
                </c:pt>
                <c:pt idx="14">
                  <c:v>0</c:v>
                </c:pt>
                <c:pt idx="15">
                  <c:v>0.111213588502037</c:v>
                </c:pt>
                <c:pt idx="16">
                  <c:v>0</c:v>
                </c:pt>
              </c:numCache>
            </c:numRef>
          </c:val>
          <c:extLst>
            <c:ext xmlns:c16="http://schemas.microsoft.com/office/drawing/2014/chart" uri="{C3380CC4-5D6E-409C-BE32-E72D297353CC}">
              <c16:uniqueId val="{00000006-4847-4F9B-9195-77C1ADB22A96}"/>
            </c:ext>
          </c:extLst>
        </c:ser>
        <c:ser>
          <c:idx val="7"/>
          <c:order val="7"/>
          <c:tx>
            <c:strRef>
              <c:f>Hoja3!$A$9</c:f>
              <c:strCache>
                <c:ptCount val="1"/>
                <c:pt idx="0">
                  <c:v>Generación de derivados del petróleo</c:v>
                </c:pt>
              </c:strCache>
            </c:strRef>
          </c:tx>
          <c:spPr>
            <a:solidFill>
              <a:schemeClr val="tx1"/>
            </a:solidFill>
          </c:spPr>
          <c:invertIfNegative val="0"/>
          <c:cat>
            <c:strRef>
              <c:f>Hoja3!$B$1:$R$1</c:f>
              <c:strCache>
                <c:ptCount val="17"/>
                <c:pt idx="0">
                  <c:v>Argentina%</c:v>
                </c:pt>
                <c:pt idx="1">
                  <c:v>Bolivia %</c:v>
                </c:pt>
                <c:pt idx="2">
                  <c:v>Brasil%</c:v>
                </c:pt>
                <c:pt idx="3">
                  <c:v>Chile%</c:v>
                </c:pt>
                <c:pt idx="4">
                  <c:v>Colombia%</c:v>
                </c:pt>
                <c:pt idx="5">
                  <c:v>Costa Rica%</c:v>
                </c:pt>
                <c:pt idx="6">
                  <c:v>Ecuador %</c:v>
                </c:pt>
                <c:pt idx="7">
                  <c:v>El Salvador %</c:v>
                </c:pt>
                <c:pt idx="8">
                  <c:v>Guatemala%</c:v>
                </c:pt>
                <c:pt idx="9">
                  <c:v>Honduras%</c:v>
                </c:pt>
                <c:pt idx="10">
                  <c:v>México%</c:v>
                </c:pt>
                <c:pt idx="11">
                  <c:v>Panamá%</c:v>
                </c:pt>
                <c:pt idx="12">
                  <c:v>Paraguay%</c:v>
                </c:pt>
                <c:pt idx="13">
                  <c:v>Perú%</c:v>
                </c:pt>
                <c:pt idx="14">
                  <c:v>Surinam%</c:v>
                </c:pt>
                <c:pt idx="15">
                  <c:v>Uruguay%</c:v>
                </c:pt>
                <c:pt idx="16">
                  <c:v> Venezuela%</c:v>
                </c:pt>
              </c:strCache>
            </c:strRef>
          </c:cat>
          <c:val>
            <c:numRef>
              <c:f>Hoja3!$B$9:$R$9</c:f>
              <c:numCache>
                <c:formatCode>0%</c:formatCode>
                <c:ptCount val="17"/>
                <c:pt idx="0">
                  <c:v>0.13832649015998899</c:v>
                </c:pt>
                <c:pt idx="1">
                  <c:v>1.9988577955454001E-2</c:v>
                </c:pt>
                <c:pt idx="2">
                  <c:v>6.0011418484052198E-2</c:v>
                </c:pt>
                <c:pt idx="3">
                  <c:v>6.2258923235725502E-2</c:v>
                </c:pt>
                <c:pt idx="4">
                  <c:v>2.35983981693364E-3</c:v>
                </c:pt>
                <c:pt idx="5">
                  <c:v>0.102104747919726</c:v>
                </c:pt>
                <c:pt idx="6">
                  <c:v>0.37483029579956401</c:v>
                </c:pt>
                <c:pt idx="7">
                  <c:v>0.40302105094006102</c:v>
                </c:pt>
                <c:pt idx="8">
                  <c:v>0.14097902097902101</c:v>
                </c:pt>
                <c:pt idx="9">
                  <c:v>0.55660612092560302</c:v>
                </c:pt>
                <c:pt idx="10">
                  <c:v>0.10947408920847999</c:v>
                </c:pt>
                <c:pt idx="11">
                  <c:v>0.36883565339376301</c:v>
                </c:pt>
                <c:pt idx="12">
                  <c:v>1.0853442350132001E-4</c:v>
                </c:pt>
                <c:pt idx="13">
                  <c:v>2.8709942846976699E-2</c:v>
                </c:pt>
                <c:pt idx="14">
                  <c:v>0.37660550458715603</c:v>
                </c:pt>
                <c:pt idx="15">
                  <c:v>9.0615632925985706E-2</c:v>
                </c:pt>
                <c:pt idx="16">
                  <c:v>0.14017630664203201</c:v>
                </c:pt>
              </c:numCache>
            </c:numRef>
          </c:val>
          <c:extLst>
            <c:ext xmlns:c16="http://schemas.microsoft.com/office/drawing/2014/chart" uri="{C3380CC4-5D6E-409C-BE32-E72D297353CC}">
              <c16:uniqueId val="{00000007-4847-4F9B-9195-77C1ADB22A96}"/>
            </c:ext>
          </c:extLst>
        </c:ser>
        <c:dLbls>
          <c:showLegendKey val="0"/>
          <c:showVal val="0"/>
          <c:showCatName val="0"/>
          <c:showSerName val="0"/>
          <c:showPercent val="0"/>
          <c:showBubbleSize val="0"/>
        </c:dLbls>
        <c:gapWidth val="150"/>
        <c:overlap val="100"/>
        <c:axId val="2146706128"/>
        <c:axId val="2133612624"/>
      </c:barChart>
      <c:catAx>
        <c:axId val="21467061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2133612624"/>
        <c:crosses val="autoZero"/>
        <c:auto val="1"/>
        <c:lblAlgn val="ctr"/>
        <c:lblOffset val="100"/>
        <c:noMultiLvlLbl val="0"/>
      </c:catAx>
      <c:valAx>
        <c:axId val="2133612624"/>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2146706128"/>
        <c:crosses val="autoZero"/>
        <c:crossBetween val="between"/>
      </c:valAx>
      <c:spPr>
        <a:noFill/>
        <a:ln>
          <a:noFill/>
        </a:ln>
        <a:effectLst/>
      </c:spPr>
    </c:plotArea>
    <c:legend>
      <c:legendPos val="b"/>
      <c:layout>
        <c:manualLayout>
          <c:xMode val="edge"/>
          <c:yMode val="edge"/>
          <c:x val="0.14134412317604564"/>
          <c:y val="0.83180285993156777"/>
          <c:w val="0.70636233115878688"/>
          <c:h val="0.154372807065286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legend>
    <c:plotVisOnly val="1"/>
    <c:dispBlanksAs val="gap"/>
    <c:showDLblsOverMax val="0"/>
  </c:chart>
  <c:spPr>
    <a:gradFill>
      <a:gsLst>
        <a:gs pos="100000">
          <a:schemeClr val="dk1">
            <a:lumMod val="65000"/>
            <a:lumOff val="35000"/>
          </a:schemeClr>
        </a:gs>
        <a:gs pos="100000">
          <a:schemeClr val="dk1">
            <a:lumMod val="85000"/>
            <a:lumOff val="15000"/>
          </a:schemeClr>
        </a:gs>
      </a:gsLst>
      <a:path path="circle">
        <a:fillToRect l="50000" t="50000" r="50000" b="50000"/>
      </a:path>
    </a:gradFill>
    <a:ln>
      <a:noFill/>
    </a:ln>
    <a:effectLst/>
  </c:spPr>
  <c:txPr>
    <a:bodyPr/>
    <a:lstStyle/>
    <a:p>
      <a:pPr>
        <a:defRPr/>
      </a:pPr>
      <a:endParaRPr lang="es-CO"/>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CO"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p105: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46" name="Google Shape;1546;p10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p106: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53" name="Google Shape;1553;p10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p107: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75" name="Google Shape;1575;p10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108: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82" name="Google Shape;1582;p10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109: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93" name="Google Shape;1593;p10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p11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0" name="Google Shape;1600;p110: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360"/>
              </a:spcBef>
              <a:spcAft>
                <a:spcPts val="0"/>
              </a:spcAft>
              <a:buClr>
                <a:schemeClr val="dk1"/>
              </a:buClr>
              <a:buSzPts val="1400"/>
              <a:buFont typeface="Calibri"/>
              <a:buNone/>
            </a:pPr>
            <a:r>
              <a:t/>
            </a:r>
            <a:endParaRPr/>
          </a:p>
        </p:txBody>
      </p:sp>
      <p:sp>
        <p:nvSpPr>
          <p:cNvPr id="1601" name="Google Shape;1601;p110:notes"/>
          <p:cNvSpPr txBox="1"/>
          <p:nvPr>
            <p:ph idx="12" type="sldNum"/>
          </p:nvPr>
        </p:nvSpPr>
        <p:spPr>
          <a:xfrm>
            <a:off x="3979863" y="8845550"/>
            <a:ext cx="3044825" cy="465138"/>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i="0" lang="es-CO"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p111: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607" name="Google Shape;1607;p11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p112: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614" name="Google Shape;1614;p11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p113: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625" name="Google Shape;1625;p11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p114: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632" name="Google Shape;1632;p11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7" name="Shape 1647"/>
        <p:cNvGrpSpPr/>
        <p:nvPr/>
      </p:nvGrpSpPr>
      <p:grpSpPr>
        <a:xfrm>
          <a:off x="0" y="0"/>
          <a:ext cx="0" cy="0"/>
          <a:chOff x="0" y="0"/>
          <a:chExt cx="0" cy="0"/>
        </a:xfrm>
      </p:grpSpPr>
      <p:sp>
        <p:nvSpPr>
          <p:cNvPr id="1648" name="Google Shape;1648;p115:notes"/>
          <p:cNvSpPr txBox="1"/>
          <p:nvPr>
            <p:ph idx="1" type="body"/>
          </p:nvPr>
        </p:nvSpPr>
        <p:spPr>
          <a:xfrm>
            <a:off x="703263" y="4422775"/>
            <a:ext cx="561990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649" name="Google Shape;1649;p11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p116: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661" name="Google Shape;1661;p11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p117: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669" name="Google Shape;1669;p11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118: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681" name="Google Shape;1681;p11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p119: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688" name="Google Shape;1688;p11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p120: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701" name="Google Shape;1701;p12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p121: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710" name="Google Shape;1710;p12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122: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719" name="Google Shape;1719;p12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p123: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728" name="Google Shape;1728;p12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p124: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743" name="Google Shape;1743;p12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125: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760" name="Google Shape;1760;p12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8" name="Google Shape;1768;p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769" name="Google Shape;1769;p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CO"/>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p127: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774" name="Google Shape;1774;p12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p128: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791" name="Google Shape;1791;p12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p129: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799" name="Google Shape;1799;p12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p130: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829" name="Google Shape;1829;p13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p131: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846" name="Google Shape;1846;p13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3: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6" name="Google Shape;156;p1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5: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t/>
            </a:r>
            <a:endParaRPr/>
          </a:p>
        </p:txBody>
      </p:sp>
      <p:sp>
        <p:nvSpPr>
          <p:cNvPr id="183" name="Google Shape;183;p1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6: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92" name="Google Shape;192;p1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7: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228" name="Google Shape;228;p1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48" name="Google Shape;24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9: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269" name="Google Shape;269;p1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20: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360"/>
              </a:spcBef>
              <a:spcAft>
                <a:spcPts val="0"/>
              </a:spcAft>
              <a:buClr>
                <a:schemeClr val="dk1"/>
              </a:buClr>
              <a:buSzPts val="1400"/>
              <a:buFont typeface="Calibri"/>
              <a:buNone/>
            </a:pPr>
            <a:r>
              <a:t/>
            </a:r>
            <a:endParaRPr/>
          </a:p>
        </p:txBody>
      </p:sp>
      <p:sp>
        <p:nvSpPr>
          <p:cNvPr id="278" name="Google Shape;278;p20:notes"/>
          <p:cNvSpPr txBox="1"/>
          <p:nvPr>
            <p:ph idx="12" type="sldNum"/>
          </p:nvPr>
        </p:nvSpPr>
        <p:spPr>
          <a:xfrm>
            <a:off x="3979863" y="8845550"/>
            <a:ext cx="3044825" cy="465138"/>
          </a:xfrm>
          <a:prstGeom prst="rect">
            <a:avLst/>
          </a:prstGeom>
          <a:noFill/>
          <a:ln>
            <a:noFill/>
          </a:ln>
        </p:spPr>
        <p:txBody>
          <a:bodyPr anchorCtr="0" anchor="b" bIns="46675" lIns="93350" spcFirstLastPara="1" rIns="93350" wrap="square" tIns="46675">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s-CO"/>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95" name="Google Shape;29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324" name="Google Shape;32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369" name="Google Shape;36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398" name="Google Shape;39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05" name="Google Shape;40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34" name="Google Shape;43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2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58" name="Google Shape;45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70" name="Google Shape;47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99" name="Google Shape;9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85" name="Google Shape;485;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99" name="Google Shape;49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11" name="Google Shape;511;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22" name="Google Shape;52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36" name="Google Shape;53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52" name="Google Shape;552;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63" name="Google Shape;563;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69" name="Google Shape;569;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75" name="Google Shape;575;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p3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4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78" name="Google Shape;678;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6" name="Google Shape;696;p4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4" name="Google Shape;724;p4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760" name="Google Shape;760;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49:notes"/>
          <p:cNvSpPr txBox="1"/>
          <p:nvPr>
            <p:ph idx="12" type="sldNum"/>
          </p:nvPr>
        </p:nvSpPr>
        <p:spPr>
          <a:xfrm>
            <a:off x="3979863" y="8845550"/>
            <a:ext cx="3044825" cy="465138"/>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chemeClr val="dk1"/>
              </a:buClr>
              <a:buSzPts val="1400"/>
              <a:buFont typeface="Arial"/>
              <a:buNone/>
            </a:pPr>
            <a:fld id="{00000000-1234-1234-1234-123412341234}" type="slidenum">
              <a:rPr b="0" i="0" lang="es-CO"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802" name="Google Shape;80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3" name="Google Shape;803;p49: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360"/>
              </a:spcBef>
              <a:spcAft>
                <a:spcPts val="0"/>
              </a:spcAft>
              <a:buClr>
                <a:schemeClr val="dk1"/>
              </a:buClr>
              <a:buSzPts val="1400"/>
              <a:buFont typeface="Calibri"/>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50: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810" name="Google Shape;810;p5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51: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817" name="Google Shape;817;p5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09" name="Google Shape;10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53:notes"/>
          <p:cNvSpPr txBox="1"/>
          <p:nvPr>
            <p:ph idx="12" type="sldNum"/>
          </p:nvPr>
        </p:nvSpPr>
        <p:spPr>
          <a:xfrm>
            <a:off x="3979863" y="8845550"/>
            <a:ext cx="3044825" cy="465138"/>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chemeClr val="dk1"/>
              </a:buClr>
              <a:buSzPts val="1400"/>
              <a:buFont typeface="Arial"/>
              <a:buNone/>
            </a:pPr>
            <a:fld id="{00000000-1234-1234-1234-123412341234}" type="slidenum">
              <a:rPr b="0" i="0" lang="es-CO"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874" name="Google Shape;87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5" name="Google Shape;875;p53: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360"/>
              </a:spcBef>
              <a:spcAft>
                <a:spcPts val="0"/>
              </a:spcAft>
              <a:buClr>
                <a:schemeClr val="dk1"/>
              </a:buClr>
              <a:buSzPts val="1400"/>
              <a:buFont typeface="Calibri"/>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54:notes"/>
          <p:cNvSpPr txBox="1"/>
          <p:nvPr>
            <p:ph idx="12" type="sldNum"/>
          </p:nvPr>
        </p:nvSpPr>
        <p:spPr>
          <a:xfrm>
            <a:off x="3979863" y="8845550"/>
            <a:ext cx="3044825" cy="465138"/>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chemeClr val="dk1"/>
              </a:buClr>
              <a:buSzPts val="1400"/>
              <a:buFont typeface="Arial"/>
              <a:buNone/>
            </a:pPr>
            <a:fld id="{00000000-1234-1234-1234-123412341234}" type="slidenum">
              <a:rPr b="0" i="0" lang="es-CO"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886" name="Google Shape;88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7" name="Google Shape;887;p54: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360"/>
              </a:spcBef>
              <a:spcAft>
                <a:spcPts val="0"/>
              </a:spcAft>
              <a:buClr>
                <a:schemeClr val="dk1"/>
              </a:buClr>
              <a:buSzPts val="1400"/>
              <a:buFont typeface="Calibri"/>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55:notes"/>
          <p:cNvSpPr txBox="1"/>
          <p:nvPr>
            <p:ph idx="12" type="sldNum"/>
          </p:nvPr>
        </p:nvSpPr>
        <p:spPr>
          <a:xfrm>
            <a:off x="3979863" y="8845550"/>
            <a:ext cx="3044825" cy="465138"/>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i="0" lang="es-CO"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903" name="Google Shape;903;p5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04" name="Google Shape;904;p55:notes"/>
          <p:cNvSpPr txBox="1"/>
          <p:nvPr>
            <p:ph idx="1" type="body"/>
          </p:nvPr>
        </p:nvSpPr>
        <p:spPr>
          <a:xfrm>
            <a:off x="703263" y="4422775"/>
            <a:ext cx="5619750" cy="4191000"/>
          </a:xfrm>
          <a:prstGeom prst="rect">
            <a:avLst/>
          </a:prstGeom>
          <a:noFill/>
          <a:ln>
            <a:noFill/>
          </a:ln>
        </p:spPr>
        <p:txBody>
          <a:bodyPr anchorCtr="0" anchor="t" bIns="46675" lIns="93350" spcFirstLastPara="1" rIns="93350" wrap="square" tIns="466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56:notes"/>
          <p:cNvSpPr txBox="1"/>
          <p:nvPr>
            <p:ph idx="12" type="sldNum"/>
          </p:nvPr>
        </p:nvSpPr>
        <p:spPr>
          <a:xfrm>
            <a:off x="3979863" y="8845550"/>
            <a:ext cx="3044825" cy="465138"/>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chemeClr val="dk1"/>
              </a:buClr>
              <a:buSzPts val="1400"/>
              <a:buFont typeface="Arial"/>
              <a:buNone/>
            </a:pPr>
            <a:fld id="{00000000-1234-1234-1234-123412341234}" type="slidenum">
              <a:rPr b="0" i="0" lang="es-CO"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914" name="Google Shape;91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5" name="Google Shape;915;p56: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360"/>
              </a:spcBef>
              <a:spcAft>
                <a:spcPts val="0"/>
              </a:spcAft>
              <a:buClr>
                <a:schemeClr val="dk1"/>
              </a:buClr>
              <a:buSzPts val="1400"/>
              <a:buFont typeface="Calibri"/>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5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931" name="Google Shape;931;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5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fld id="{00000000-1234-1234-1234-123412341234}" type="slidenum">
              <a:rPr b="0" i="0" lang="es-CO"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948" name="Google Shape;948;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9" name="Google Shape;949;p5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400"/>
              <a:buFont typeface="Calibri"/>
              <a:buNone/>
            </a:pPr>
            <a:r>
              <a:t/>
            </a:r>
            <a:endParaRPr>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5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fld id="{00000000-1234-1234-1234-123412341234}" type="slidenum">
              <a:rPr b="0" i="0" lang="es-CO"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955" name="Google Shape;955;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6" name="Google Shape;956;p5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400"/>
              <a:buFont typeface="Calibri"/>
              <a:buNone/>
            </a:pPr>
            <a:r>
              <a:t/>
            </a:r>
            <a:endParaRPr>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6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fld id="{00000000-1234-1234-1234-123412341234}" type="slidenum">
              <a:rPr b="0" i="0" lang="es-CO"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962" name="Google Shape;962;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3" name="Google Shape;963;p6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400"/>
              <a:buFont typeface="Calibri"/>
              <a:buNone/>
            </a:pPr>
            <a:r>
              <a:t/>
            </a:r>
            <a:endParaRPr>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9" name="Google Shape;96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16" name="Google Shape;116;p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9" name="Google Shape;979;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62: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989" name="Google Shape;989;p6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66: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02" name="Google Shape;1002;p6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67: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08" name="Google Shape;1008;p6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68: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14" name="Google Shape;1014;p6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69: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20" name="Google Shape;1020;p6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70: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26" name="Google Shape;1026;p7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71: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32" name="Google Shape;1032;p7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72: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38" name="Google Shape;1038;p7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22" name="Google Shape;122;p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75: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49" name="Google Shape;1049;p7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8" name="Google Shape;1068;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77: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73" name="Google Shape;1073;p7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78: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80" name="Google Shape;1080;p7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79: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086" name="Google Shape;1086;p7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80: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142" name="Google Shape;1142;p8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81: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153" name="Google Shape;1153;p8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82: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166" name="Google Shape;1166;p8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83: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206" name="Google Shape;1206;p8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28" name="Google Shape;128;p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84: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237" name="Google Shape;1237;p8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85: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249" name="Google Shape;1249;p8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86: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275" name="Google Shape;1275;p8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87: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02" name="Google Shape;1302;p8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88: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31" name="Google Shape;1331;p8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89:notes"/>
          <p:cNvSpPr txBox="1"/>
          <p:nvPr>
            <p:ph idx="1" type="body"/>
          </p:nvPr>
        </p:nvSpPr>
        <p:spPr>
          <a:xfrm>
            <a:off x="703263" y="4422775"/>
            <a:ext cx="561990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37" name="Google Shape;1337;p89: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p90:notes"/>
          <p:cNvSpPr txBox="1"/>
          <p:nvPr>
            <p:ph idx="1" type="body"/>
          </p:nvPr>
        </p:nvSpPr>
        <p:spPr>
          <a:xfrm>
            <a:off x="703263" y="4422775"/>
            <a:ext cx="561990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43" name="Google Shape;1343;p90: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91:notes"/>
          <p:cNvSpPr txBox="1"/>
          <p:nvPr>
            <p:ph idx="1" type="body"/>
          </p:nvPr>
        </p:nvSpPr>
        <p:spPr>
          <a:xfrm>
            <a:off x="703263" y="4422775"/>
            <a:ext cx="561990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49" name="Google Shape;1349;p9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p92: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55" name="Google Shape;1355;p9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93:notes"/>
          <p:cNvSpPr txBox="1"/>
          <p:nvPr>
            <p:ph idx="1" type="body"/>
          </p:nvPr>
        </p:nvSpPr>
        <p:spPr>
          <a:xfrm>
            <a:off x="703263" y="4422775"/>
            <a:ext cx="561990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61" name="Google Shape;1361;p9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4" name="Google Shape;134;p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p94:notes"/>
          <p:cNvSpPr txBox="1"/>
          <p:nvPr>
            <p:ph idx="1" type="body"/>
          </p:nvPr>
        </p:nvSpPr>
        <p:spPr>
          <a:xfrm>
            <a:off x="703263" y="4422775"/>
            <a:ext cx="561990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67" name="Google Shape;1367;p9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95: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73" name="Google Shape;1373;p9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p96: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79" name="Google Shape;1379;p9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97: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396" name="Google Shape;1396;p9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456" name="Google Shape;1456;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p99: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01" name="Google Shape;1501;p9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p100: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10" name="Google Shape;1510;p10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102: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16" name="Google Shape;1516;p10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p103: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23" name="Google Shape;1523;p10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p104:notes"/>
          <p:cNvSpPr txBox="1"/>
          <p:nvPr>
            <p:ph idx="1" type="body"/>
          </p:nvPr>
        </p:nvSpPr>
        <p:spPr>
          <a:xfrm>
            <a:off x="703263" y="4422775"/>
            <a:ext cx="5619750" cy="419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30" name="Google Shape;1530;p10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5" name="Shape 15"/>
        <p:cNvGrpSpPr/>
        <p:nvPr/>
      </p:nvGrpSpPr>
      <p:grpSpPr>
        <a:xfrm>
          <a:off x="0" y="0"/>
          <a:ext cx="0" cy="0"/>
          <a:chOff x="0" y="0"/>
          <a:chExt cx="0" cy="0"/>
        </a:xfrm>
      </p:grpSpPr>
      <p:sp>
        <p:nvSpPr>
          <p:cNvPr id="16" name="Google Shape;16;p1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1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1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1" name="Shape 21"/>
        <p:cNvGrpSpPr/>
        <p:nvPr/>
      </p:nvGrpSpPr>
      <p:grpSpPr>
        <a:xfrm>
          <a:off x="0" y="0"/>
          <a:ext cx="0" cy="0"/>
          <a:chOff x="0" y="0"/>
          <a:chExt cx="0" cy="0"/>
        </a:xfrm>
      </p:grpSpPr>
      <p:sp>
        <p:nvSpPr>
          <p:cNvPr id="22" name="Google Shape;22;p1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7" name="Shape 27"/>
        <p:cNvGrpSpPr/>
        <p:nvPr/>
      </p:nvGrpSpPr>
      <p:grpSpPr>
        <a:xfrm>
          <a:off x="0" y="0"/>
          <a:ext cx="0" cy="0"/>
          <a:chOff x="0" y="0"/>
          <a:chExt cx="0" cy="0"/>
        </a:xfrm>
      </p:grpSpPr>
      <p:sp>
        <p:nvSpPr>
          <p:cNvPr id="28" name="Google Shape;28;p1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1" name="Shape 31"/>
        <p:cNvGrpSpPr/>
        <p:nvPr/>
      </p:nvGrpSpPr>
      <p:grpSpPr>
        <a:xfrm>
          <a:off x="0" y="0"/>
          <a:ext cx="0" cy="0"/>
          <a:chOff x="0" y="0"/>
          <a:chExt cx="0" cy="0"/>
        </a:xfrm>
      </p:grpSpPr>
      <p:sp>
        <p:nvSpPr>
          <p:cNvPr id="32" name="Google Shape;32;p1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8" name="Shape 38"/>
        <p:cNvGrpSpPr/>
        <p:nvPr/>
      </p:nvGrpSpPr>
      <p:grpSpPr>
        <a:xfrm>
          <a:off x="0" y="0"/>
          <a:ext cx="0" cy="0"/>
          <a:chOff x="0" y="0"/>
          <a:chExt cx="0" cy="0"/>
        </a:xfrm>
      </p:grpSpPr>
      <p:sp>
        <p:nvSpPr>
          <p:cNvPr id="39" name="Google Shape;39;p14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14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1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4" name="Shape 44"/>
        <p:cNvGrpSpPr/>
        <p:nvPr/>
      </p:nvGrpSpPr>
      <p:grpSpPr>
        <a:xfrm>
          <a:off x="0" y="0"/>
          <a:ext cx="0" cy="0"/>
          <a:chOff x="0" y="0"/>
          <a:chExt cx="0" cy="0"/>
        </a:xfrm>
      </p:grpSpPr>
      <p:sp>
        <p:nvSpPr>
          <p:cNvPr id="45" name="Google Shape;45;p14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4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4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4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4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3" name="Shape 53"/>
        <p:cNvGrpSpPr/>
        <p:nvPr/>
      </p:nvGrpSpPr>
      <p:grpSpPr>
        <a:xfrm>
          <a:off x="0" y="0"/>
          <a:ext cx="0" cy="0"/>
          <a:chOff x="0" y="0"/>
          <a:chExt cx="0" cy="0"/>
        </a:xfrm>
      </p:grpSpPr>
      <p:sp>
        <p:nvSpPr>
          <p:cNvPr id="54" name="Google Shape;54;p1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1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1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47"/>
          <p:cNvSpPr/>
          <p:nvPr>
            <p:ph idx="2" type="pic"/>
          </p:nvPr>
        </p:nvSpPr>
        <p:spPr>
          <a:xfrm>
            <a:off x="5183188" y="987425"/>
            <a:ext cx="6172200" cy="4873625"/>
          </a:xfrm>
          <a:prstGeom prst="rect">
            <a:avLst/>
          </a:prstGeom>
          <a:noFill/>
          <a:ln>
            <a:noFill/>
          </a:ln>
        </p:spPr>
      </p:sp>
      <p:sp>
        <p:nvSpPr>
          <p:cNvPr id="68" name="Google Shape;68;p1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31.jpg"/><Relationship Id="rId4" Type="http://schemas.openxmlformats.org/officeDocument/2006/relationships/image" Target="../media/image34.jpg"/><Relationship Id="rId5" Type="http://schemas.openxmlformats.org/officeDocument/2006/relationships/image" Target="../media/image36.jpg"/><Relationship Id="rId6" Type="http://schemas.openxmlformats.org/officeDocument/2006/relationships/image" Target="../media/image33.jpg"/><Relationship Id="rId7" Type="http://schemas.openxmlformats.org/officeDocument/2006/relationships/image" Target="../media/image51.jpg"/><Relationship Id="rId8" Type="http://schemas.openxmlformats.org/officeDocument/2006/relationships/image" Target="../media/image1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39.jpg"/><Relationship Id="rId4" Type="http://schemas.openxmlformats.org/officeDocument/2006/relationships/image" Target="../media/image37.jpg"/><Relationship Id="rId5" Type="http://schemas.openxmlformats.org/officeDocument/2006/relationships/image" Target="../media/image1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65.png"/><Relationship Id="rId4" Type="http://schemas.openxmlformats.org/officeDocument/2006/relationships/image" Target="../media/image1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4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10.png"/><Relationship Id="rId8" Type="http://schemas.openxmlformats.org/officeDocument/2006/relationships/image" Target="../media/image4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1" Type="http://schemas.openxmlformats.org/officeDocument/2006/relationships/image" Target="../media/image35.jpg"/><Relationship Id="rId10" Type="http://schemas.openxmlformats.org/officeDocument/2006/relationships/image" Target="../media/image57.jpg"/><Relationship Id="rId13" Type="http://schemas.openxmlformats.org/officeDocument/2006/relationships/image" Target="../media/image66.jpg"/><Relationship Id="rId12"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32.jpg"/><Relationship Id="rId4" Type="http://schemas.openxmlformats.org/officeDocument/2006/relationships/hyperlink" Target="https://www.larepublica.co/economia/los-embalses-de-generacion-de-energia-iniciaron-diciembre-con-817-2803056" TargetMode="External"/><Relationship Id="rId9" Type="http://schemas.openxmlformats.org/officeDocument/2006/relationships/hyperlink" Target="https://www.latam-energy.com/2018/03/23/argentina-en-chubut-ypf-construira-una-central-termoelectrica/" TargetMode="External"/><Relationship Id="rId5" Type="http://schemas.openxmlformats.org/officeDocument/2006/relationships/hyperlink" Target="https://elperiodicodelaenergia.com/la-energia-solar-fue-la-principal-fuente-electrica-de-alemania-en-junio/" TargetMode="External"/><Relationship Id="rId6" Type="http://schemas.openxmlformats.org/officeDocument/2006/relationships/hyperlink" Target="https://twenergy.com/energia/energia-eolica/ventajas-de-la-energia-eolica/" TargetMode="External"/><Relationship Id="rId7" Type="http://schemas.openxmlformats.org/officeDocument/2006/relationships/hyperlink" Target="https://www.latam-energy.com/2018/03/23/argentina-en-chubut-ypf-construira-una-central-termoelectrica/" TargetMode="External"/><Relationship Id="rId8" Type="http://schemas.openxmlformats.org/officeDocument/2006/relationships/hyperlink" Target="https://www.latam-energy.com/2018/03/23/argentina-en-chubut-ypf-construira-una-central-termoelectric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4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54.png"/><Relationship Id="rId4" Type="http://schemas.openxmlformats.org/officeDocument/2006/relationships/image" Target="../media/image1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0.png"/><Relationship Id="rId4" Type="http://schemas.openxmlformats.org/officeDocument/2006/relationships/image" Target="../media/image70.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55.jpg"/><Relationship Id="rId4" Type="http://schemas.openxmlformats.org/officeDocument/2006/relationships/image" Target="../media/image50.jpg"/><Relationship Id="rId5" Type="http://schemas.openxmlformats.org/officeDocument/2006/relationships/image" Target="../media/image63.jpg"/><Relationship Id="rId6" Type="http://schemas.openxmlformats.org/officeDocument/2006/relationships/image" Target="../media/image56.jpg"/><Relationship Id="rId7" Type="http://schemas.openxmlformats.org/officeDocument/2006/relationships/image" Target="../media/image1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59.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61.jpg"/><Relationship Id="rId4" Type="http://schemas.openxmlformats.org/officeDocument/2006/relationships/image" Target="../media/image58.jpg"/><Relationship Id="rId5" Type="http://schemas.openxmlformats.org/officeDocument/2006/relationships/image" Target="../media/image62.jpg"/><Relationship Id="rId6" Type="http://schemas.openxmlformats.org/officeDocument/2006/relationships/image" Target="../media/image1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71.png"/><Relationship Id="rId4" Type="http://schemas.openxmlformats.org/officeDocument/2006/relationships/image" Target="../media/image69.png"/><Relationship Id="rId5" Type="http://schemas.openxmlformats.org/officeDocument/2006/relationships/image" Target="../media/image4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6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1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67.jpg"/><Relationship Id="rId4" Type="http://schemas.openxmlformats.org/officeDocument/2006/relationships/image" Target="../media/image1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1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44.png"/><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0.png"/><Relationship Id="rId4" Type="http://schemas.openxmlformats.org/officeDocument/2006/relationships/image" Target="../media/image26.jpg"/><Relationship Id="rId5" Type="http://schemas.openxmlformats.org/officeDocument/2006/relationships/image" Target="../media/image2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1.png"/><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1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46.png"/><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chart" Target="../charts/chart1.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11" Type="http://schemas.openxmlformats.org/officeDocument/2006/relationships/image" Target="../media/image35.jpg"/><Relationship Id="rId10" Type="http://schemas.openxmlformats.org/officeDocument/2006/relationships/image" Target="../media/image57.jpg"/><Relationship Id="rId13" Type="http://schemas.openxmlformats.org/officeDocument/2006/relationships/image" Target="../media/image66.jpg"/><Relationship Id="rId12"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32.jpg"/><Relationship Id="rId4" Type="http://schemas.openxmlformats.org/officeDocument/2006/relationships/hyperlink" Target="https://www.larepublica.co/economia/los-embalses-de-generacion-de-energia-iniciaron-diciembre-con-817-2803056" TargetMode="External"/><Relationship Id="rId9" Type="http://schemas.openxmlformats.org/officeDocument/2006/relationships/hyperlink" Target="https://www.latam-energy.com/2018/03/23/argentina-en-chubut-ypf-construira-una-central-termoelectrica/" TargetMode="External"/><Relationship Id="rId5" Type="http://schemas.openxmlformats.org/officeDocument/2006/relationships/hyperlink" Target="https://elperiodicodelaenergia.com/la-energia-solar-fue-la-principal-fuente-electrica-de-alemania-en-junio/" TargetMode="External"/><Relationship Id="rId6" Type="http://schemas.openxmlformats.org/officeDocument/2006/relationships/hyperlink" Target="https://twenergy.com/energia/energia-eolica/ventajas-de-la-energia-eolica/" TargetMode="External"/><Relationship Id="rId7" Type="http://schemas.openxmlformats.org/officeDocument/2006/relationships/hyperlink" Target="https://www.latam-energy.com/2018/03/23/argentina-en-chubut-ypf-construira-una-central-termoelectrica/" TargetMode="External"/><Relationship Id="rId8" Type="http://schemas.openxmlformats.org/officeDocument/2006/relationships/hyperlink" Target="https://www.latam-energy.com/2018/03/23/argentina-en-chubut-ypf-construira-una-central-termoelectrica/"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CO"/>
              <a:t>Maestría en Regulación y políticas publicas en el sector energía </a:t>
            </a:r>
            <a:endParaRPr/>
          </a:p>
        </p:txBody>
      </p:sp>
      <p:sp>
        <p:nvSpPr>
          <p:cNvPr id="89" name="Google Shape;89;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s-CO"/>
              <a:t>Aspectos jurídicos de la regulación de energía</a:t>
            </a:r>
            <a:endParaRPr/>
          </a:p>
          <a:p>
            <a:pPr indent="0" lvl="0" marL="0" rtl="0" algn="ctr">
              <a:lnSpc>
                <a:spcPct val="90000"/>
              </a:lnSpc>
              <a:spcBef>
                <a:spcPts val="1000"/>
              </a:spcBef>
              <a:spcAft>
                <a:spcPts val="0"/>
              </a:spcAft>
              <a:buClr>
                <a:schemeClr val="dk1"/>
              </a:buClr>
              <a:buSzPts val="2400"/>
              <a:buNone/>
            </a:pPr>
            <a:r>
              <a:rPr lang="es-CO"/>
              <a:t>Luis Ferney Moreno (PhD)</a:t>
            </a:r>
            <a:endParaRPr/>
          </a:p>
        </p:txBody>
      </p:sp>
      <p:pic>
        <p:nvPicPr>
          <p:cNvPr id="90" name="Google Shape;90;p1"/>
          <p:cNvPicPr preferRelativeResize="0"/>
          <p:nvPr/>
        </p:nvPicPr>
        <p:blipFill rotWithShape="1">
          <a:blip r:embed="rId3">
            <a:alphaModFix/>
          </a:blip>
          <a:srcRect b="0" l="0" r="0" t="0"/>
          <a:stretch/>
        </p:blipFill>
        <p:spPr>
          <a:xfrm>
            <a:off x="214873" y="-132520"/>
            <a:ext cx="4198101" cy="14312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b="1" i="1" sz="2800"/>
          </a:p>
          <a:p>
            <a:pPr indent="0" lvl="0" marL="0" rtl="0" algn="l">
              <a:lnSpc>
                <a:spcPct val="90000"/>
              </a:lnSpc>
              <a:spcBef>
                <a:spcPts val="1000"/>
              </a:spcBef>
              <a:spcAft>
                <a:spcPts val="0"/>
              </a:spcAft>
              <a:buClr>
                <a:schemeClr val="dk1"/>
              </a:buClr>
              <a:buSzPts val="2800"/>
              <a:buNone/>
            </a:pPr>
            <a:r>
              <a:t/>
            </a:r>
            <a:endParaRPr b="1" i="1"/>
          </a:p>
          <a:p>
            <a:pPr indent="0" lvl="0" marL="0" rtl="0" algn="l">
              <a:lnSpc>
                <a:spcPct val="90000"/>
              </a:lnSpc>
              <a:spcBef>
                <a:spcPts val="1000"/>
              </a:spcBef>
              <a:spcAft>
                <a:spcPts val="0"/>
              </a:spcAft>
              <a:buClr>
                <a:schemeClr val="dk1"/>
              </a:buClr>
              <a:buSzPts val="2800"/>
              <a:buNone/>
            </a:pPr>
            <a:r>
              <a:t/>
            </a:r>
            <a:endParaRPr b="1" i="1" sz="2800"/>
          </a:p>
          <a:p>
            <a:pPr indent="0" lvl="0" marL="0" rtl="0" algn="ctr">
              <a:lnSpc>
                <a:spcPct val="90000"/>
              </a:lnSpc>
              <a:spcBef>
                <a:spcPts val="1000"/>
              </a:spcBef>
              <a:spcAft>
                <a:spcPts val="0"/>
              </a:spcAft>
              <a:buClr>
                <a:schemeClr val="dk1"/>
              </a:buClr>
              <a:buSzPts val="4000"/>
              <a:buNone/>
            </a:pPr>
            <a:r>
              <a:rPr b="1" i="1" lang="es-CO" sz="4000"/>
              <a:t>Derecho de la energía general</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105"/>
          <p:cNvSpPr/>
          <p:nvPr/>
        </p:nvSpPr>
        <p:spPr>
          <a:xfrm>
            <a:off x="0" y="0"/>
            <a:ext cx="12192000" cy="6857999"/>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49" name="Google Shape;1549;p105"/>
          <p:cNvSpPr/>
          <p:nvPr/>
        </p:nvSpPr>
        <p:spPr>
          <a:xfrm>
            <a:off x="0" y="2197607"/>
            <a:ext cx="12192000" cy="24627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50" name="Google Shape;1550;p105"/>
          <p:cNvSpPr txBox="1"/>
          <p:nvPr>
            <p:ph idx="1" type="body"/>
          </p:nvPr>
        </p:nvSpPr>
        <p:spPr>
          <a:xfrm>
            <a:off x="1066805" y="1417321"/>
            <a:ext cx="10058400" cy="4023300"/>
          </a:xfrm>
          <a:prstGeom prst="rect">
            <a:avLst/>
          </a:prstGeom>
          <a:noFill/>
          <a:ln>
            <a:noFill/>
          </a:ln>
        </p:spPr>
        <p:txBody>
          <a:bodyPr anchorCtr="0" anchor="t" bIns="45700" lIns="0" spcFirstLastPara="1" rIns="0" wrap="square" tIns="45700">
            <a:normAutofit/>
          </a:bodyPr>
          <a:lstStyle/>
          <a:p>
            <a:pPr indent="0" lvl="0" marL="0" rtl="0" algn="ctr">
              <a:lnSpc>
                <a:spcPct val="90000"/>
              </a:lnSpc>
              <a:spcBef>
                <a:spcPts val="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3600"/>
              <a:buNone/>
            </a:pPr>
            <a:r>
              <a:rPr b="1" lang="es-CO" sz="3600"/>
              <a:t>ALMACENAMIENTO DE ELECTRICIDAD</a:t>
            </a:r>
            <a:endParaRPr/>
          </a:p>
          <a:p>
            <a:pPr indent="0" lvl="0" marL="0" rtl="0" algn="ctr">
              <a:lnSpc>
                <a:spcPct val="90000"/>
              </a:lnSpc>
              <a:spcBef>
                <a:spcPts val="1400"/>
              </a:spcBef>
              <a:spcAft>
                <a:spcPts val="0"/>
              </a:spcAft>
              <a:buClr>
                <a:schemeClr val="dk1"/>
              </a:buClr>
              <a:buSzPts val="3600"/>
              <a:buNone/>
            </a:pPr>
            <a:r>
              <a:rPr b="1" lang="es-CO" sz="3600"/>
              <a:t>(ley 2099 de 2021)</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grpSp>
        <p:nvGrpSpPr>
          <p:cNvPr id="1555" name="Google Shape;1555;p106"/>
          <p:cNvGrpSpPr/>
          <p:nvPr/>
        </p:nvGrpSpPr>
        <p:grpSpPr>
          <a:xfrm>
            <a:off x="148800" y="326135"/>
            <a:ext cx="11810400" cy="6205729"/>
            <a:chOff x="-168001" y="0"/>
            <a:chExt cx="11810400" cy="6205729"/>
          </a:xfrm>
        </p:grpSpPr>
        <p:sp>
          <p:nvSpPr>
            <p:cNvPr id="1556" name="Google Shape;1556;p106"/>
            <p:cNvSpPr/>
            <p:nvPr/>
          </p:nvSpPr>
          <p:spPr>
            <a:xfrm>
              <a:off x="0" y="0"/>
              <a:ext cx="2257499" cy="6205729"/>
            </a:xfrm>
            <a:prstGeom prst="roundRect">
              <a:avLst>
                <a:gd fmla="val 10000" name="adj"/>
              </a:avLst>
            </a:prstGeom>
            <a:solidFill>
              <a:schemeClr val="lt1"/>
            </a:solid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6"/>
            <p:cNvSpPr txBox="1"/>
            <p:nvPr/>
          </p:nvSpPr>
          <p:spPr>
            <a:xfrm>
              <a:off x="-168001" y="2460615"/>
              <a:ext cx="2425500" cy="24822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Clr>
                  <a:schemeClr val="lt1"/>
                </a:buClr>
                <a:buSzPts val="2200"/>
                <a:buFont typeface="Arial"/>
                <a:buNone/>
              </a:pPr>
              <a:r>
                <a:rPr b="0" i="0" lang="es-CO" sz="2200" u="none" cap="none" strike="noStrike">
                  <a:solidFill>
                    <a:schemeClr val="dk1"/>
                  </a:solidFill>
                  <a:latin typeface="Arial"/>
                  <a:ea typeface="Arial"/>
                  <a:cs typeface="Arial"/>
                  <a:sym typeface="Arial"/>
                </a:rPr>
                <a:t>Almacenamiento en generación</a:t>
              </a:r>
              <a:endParaRPr b="0" i="0" sz="1400" u="none" cap="none" strike="noStrike">
                <a:solidFill>
                  <a:schemeClr val="dk1"/>
                </a:solidFill>
                <a:latin typeface="Arial"/>
                <a:ea typeface="Arial"/>
                <a:cs typeface="Arial"/>
                <a:sym typeface="Arial"/>
              </a:endParaRPr>
            </a:p>
          </p:txBody>
        </p:sp>
        <p:sp>
          <p:nvSpPr>
            <p:cNvPr id="1558" name="Google Shape;1558;p106"/>
            <p:cNvSpPr/>
            <p:nvPr/>
          </p:nvSpPr>
          <p:spPr>
            <a:xfrm>
              <a:off x="95495" y="372343"/>
              <a:ext cx="2066507" cy="2066507"/>
            </a:xfrm>
            <a:prstGeom prst="ellipse">
              <a:avLst/>
            </a:prstGeom>
            <a:blipFill rotWithShape="1">
              <a:blip r:embed="rId3">
                <a:alphaModFix/>
              </a:blip>
              <a:stretch>
                <a:fillRect b="0" l="-18981" r="-18982" t="0"/>
              </a:stretch>
            </a:blip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6"/>
            <p:cNvSpPr/>
            <p:nvPr/>
          </p:nvSpPr>
          <p:spPr>
            <a:xfrm>
              <a:off x="2325224" y="0"/>
              <a:ext cx="2257499" cy="6205729"/>
            </a:xfrm>
            <a:prstGeom prst="roundRect">
              <a:avLst>
                <a:gd fmla="val 10000" name="adj"/>
              </a:avLst>
            </a:prstGeom>
            <a:solidFill>
              <a:schemeClr val="lt1"/>
            </a:solid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6"/>
            <p:cNvSpPr txBox="1"/>
            <p:nvPr/>
          </p:nvSpPr>
          <p:spPr>
            <a:xfrm>
              <a:off x="2241224" y="2482340"/>
              <a:ext cx="2425500" cy="24822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Clr>
                  <a:schemeClr val="lt1"/>
                </a:buClr>
                <a:buSzPts val="2200"/>
                <a:buFont typeface="Arial"/>
                <a:buNone/>
              </a:pPr>
              <a:r>
                <a:rPr b="0" i="0" lang="es-CO" sz="2200" u="none" cap="none" strike="noStrike">
                  <a:solidFill>
                    <a:schemeClr val="dk1"/>
                  </a:solidFill>
                  <a:latin typeface="Arial"/>
                  <a:ea typeface="Arial"/>
                  <a:cs typeface="Arial"/>
                  <a:sym typeface="Arial"/>
                </a:rPr>
                <a:t>Almacenamiento en generación</a:t>
              </a:r>
              <a:endParaRPr b="0" i="0" sz="1400" u="none" cap="none" strike="noStrike">
                <a:solidFill>
                  <a:schemeClr val="dk1"/>
                </a:solidFill>
                <a:latin typeface="Arial"/>
                <a:ea typeface="Arial"/>
                <a:cs typeface="Arial"/>
                <a:sym typeface="Arial"/>
              </a:endParaRPr>
            </a:p>
          </p:txBody>
        </p:sp>
        <p:sp>
          <p:nvSpPr>
            <p:cNvPr id="1561" name="Google Shape;1561;p106"/>
            <p:cNvSpPr/>
            <p:nvPr/>
          </p:nvSpPr>
          <p:spPr>
            <a:xfrm>
              <a:off x="2420720" y="372343"/>
              <a:ext cx="2066507" cy="2066507"/>
            </a:xfrm>
            <a:prstGeom prst="ellipse">
              <a:avLst/>
            </a:prstGeom>
            <a:blipFill rotWithShape="1">
              <a:blip r:embed="rId4">
                <a:alphaModFix/>
              </a:blip>
              <a:stretch>
                <a:fillRect b="0" l="-45968" r="-45966" t="0"/>
              </a:stretch>
            </a:blip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6"/>
            <p:cNvSpPr/>
            <p:nvPr/>
          </p:nvSpPr>
          <p:spPr>
            <a:xfrm>
              <a:off x="4650448" y="0"/>
              <a:ext cx="2257499" cy="6205729"/>
            </a:xfrm>
            <a:prstGeom prst="roundRect">
              <a:avLst>
                <a:gd fmla="val 10000" name="adj"/>
              </a:avLst>
            </a:prstGeom>
            <a:solidFill>
              <a:schemeClr val="lt1"/>
            </a:solid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6"/>
            <p:cNvSpPr txBox="1"/>
            <p:nvPr/>
          </p:nvSpPr>
          <p:spPr>
            <a:xfrm>
              <a:off x="4566449" y="2460615"/>
              <a:ext cx="2425500" cy="24822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Clr>
                  <a:schemeClr val="lt1"/>
                </a:buClr>
                <a:buSzPts val="2200"/>
                <a:buFont typeface="Arial"/>
                <a:buNone/>
              </a:pPr>
              <a:r>
                <a:rPr b="0" i="0" lang="es-CO" sz="2200" u="none" cap="none" strike="noStrike">
                  <a:solidFill>
                    <a:schemeClr val="dk1"/>
                  </a:solidFill>
                  <a:latin typeface="Arial"/>
                  <a:ea typeface="Arial"/>
                  <a:cs typeface="Arial"/>
                  <a:sym typeface="Arial"/>
                </a:rPr>
                <a:t>Almacenamiento en red</a:t>
              </a:r>
              <a:endParaRPr b="0" i="0" sz="1400" u="none" cap="none" strike="noStrike">
                <a:solidFill>
                  <a:schemeClr val="dk1"/>
                </a:solidFill>
                <a:latin typeface="Arial"/>
                <a:ea typeface="Arial"/>
                <a:cs typeface="Arial"/>
                <a:sym typeface="Arial"/>
              </a:endParaRPr>
            </a:p>
          </p:txBody>
        </p:sp>
        <p:sp>
          <p:nvSpPr>
            <p:cNvPr id="1564" name="Google Shape;1564;p106"/>
            <p:cNvSpPr/>
            <p:nvPr/>
          </p:nvSpPr>
          <p:spPr>
            <a:xfrm>
              <a:off x="4745944" y="372343"/>
              <a:ext cx="2066507" cy="2066507"/>
            </a:xfrm>
            <a:prstGeom prst="ellipse">
              <a:avLst/>
            </a:prstGeom>
            <a:blipFill rotWithShape="1">
              <a:blip r:embed="rId5">
                <a:alphaModFix/>
              </a:blip>
              <a:stretch>
                <a:fillRect b="0" l="-23979" r="-23977" t="0"/>
              </a:stretch>
            </a:blip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6"/>
            <p:cNvSpPr/>
            <p:nvPr/>
          </p:nvSpPr>
          <p:spPr>
            <a:xfrm>
              <a:off x="6975673" y="0"/>
              <a:ext cx="2257499" cy="6205729"/>
            </a:xfrm>
            <a:prstGeom prst="roundRect">
              <a:avLst>
                <a:gd fmla="val 10000" name="adj"/>
              </a:avLst>
            </a:prstGeom>
            <a:solidFill>
              <a:schemeClr val="lt1"/>
            </a:solid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6"/>
            <p:cNvSpPr txBox="1"/>
            <p:nvPr/>
          </p:nvSpPr>
          <p:spPr>
            <a:xfrm>
              <a:off x="6891674" y="2581440"/>
              <a:ext cx="2425500" cy="24822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Clr>
                  <a:schemeClr val="lt1"/>
                </a:buClr>
                <a:buSzPts val="2200"/>
                <a:buFont typeface="Arial"/>
                <a:buNone/>
              </a:pPr>
              <a:r>
                <a:rPr b="0" i="0" lang="es-CO" sz="2200" u="none" cap="none" strike="noStrike">
                  <a:solidFill>
                    <a:schemeClr val="dk1"/>
                  </a:solidFill>
                  <a:latin typeface="Arial"/>
                  <a:ea typeface="Arial"/>
                  <a:cs typeface="Arial"/>
                  <a:sym typeface="Arial"/>
                </a:rPr>
                <a:t>Almacenamiento en puntos de consumo</a:t>
              </a:r>
              <a:endParaRPr b="0" i="0" sz="1400" u="none" cap="none" strike="noStrike">
                <a:solidFill>
                  <a:schemeClr val="dk1"/>
                </a:solidFill>
                <a:latin typeface="Arial"/>
                <a:ea typeface="Arial"/>
                <a:cs typeface="Arial"/>
                <a:sym typeface="Arial"/>
              </a:endParaRPr>
            </a:p>
          </p:txBody>
        </p:sp>
        <p:sp>
          <p:nvSpPr>
            <p:cNvPr id="1567" name="Google Shape;1567;p106"/>
            <p:cNvSpPr/>
            <p:nvPr/>
          </p:nvSpPr>
          <p:spPr>
            <a:xfrm>
              <a:off x="7071169" y="372343"/>
              <a:ext cx="2066507" cy="2066507"/>
            </a:xfrm>
            <a:prstGeom prst="ellipse">
              <a:avLst/>
            </a:prstGeom>
            <a:blipFill rotWithShape="1">
              <a:blip r:embed="rId6">
                <a:alphaModFix/>
              </a:blip>
              <a:stretch>
                <a:fillRect b="0" l="-40974" r="-40972" t="0"/>
              </a:stretch>
            </a:blip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6"/>
            <p:cNvSpPr/>
            <p:nvPr/>
          </p:nvSpPr>
          <p:spPr>
            <a:xfrm>
              <a:off x="9300897" y="0"/>
              <a:ext cx="2257499" cy="6205729"/>
            </a:xfrm>
            <a:prstGeom prst="roundRect">
              <a:avLst>
                <a:gd fmla="val 10000" name="adj"/>
              </a:avLst>
            </a:prstGeom>
            <a:solidFill>
              <a:schemeClr val="lt1"/>
            </a:solid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6"/>
            <p:cNvSpPr txBox="1"/>
            <p:nvPr/>
          </p:nvSpPr>
          <p:spPr>
            <a:xfrm>
              <a:off x="9216899" y="2581440"/>
              <a:ext cx="2425500" cy="24822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Clr>
                  <a:schemeClr val="lt1"/>
                </a:buClr>
                <a:buSzPts val="2200"/>
                <a:buFont typeface="Arial"/>
                <a:buNone/>
              </a:pPr>
              <a:r>
                <a:rPr b="0" i="0" lang="es-CO" sz="2200" u="none" cap="none" strike="noStrike">
                  <a:solidFill>
                    <a:schemeClr val="dk1"/>
                  </a:solidFill>
                  <a:latin typeface="Arial"/>
                  <a:ea typeface="Arial"/>
                  <a:cs typeface="Arial"/>
                  <a:sym typeface="Arial"/>
                </a:rPr>
                <a:t>Almacenamiento en puntos de consumo</a:t>
              </a:r>
              <a:endParaRPr b="0" i="0" sz="1400" u="none" cap="none" strike="noStrike">
                <a:solidFill>
                  <a:schemeClr val="dk1"/>
                </a:solidFill>
                <a:latin typeface="Arial"/>
                <a:ea typeface="Arial"/>
                <a:cs typeface="Arial"/>
                <a:sym typeface="Arial"/>
              </a:endParaRPr>
            </a:p>
          </p:txBody>
        </p:sp>
        <p:sp>
          <p:nvSpPr>
            <p:cNvPr id="1570" name="Google Shape;1570;p106"/>
            <p:cNvSpPr/>
            <p:nvPr/>
          </p:nvSpPr>
          <p:spPr>
            <a:xfrm>
              <a:off x="9396393" y="372343"/>
              <a:ext cx="2066507" cy="2066507"/>
            </a:xfrm>
            <a:prstGeom prst="ellipse">
              <a:avLst/>
            </a:prstGeom>
            <a:blipFill rotWithShape="1">
              <a:blip r:embed="rId7">
                <a:alphaModFix/>
              </a:blip>
              <a:stretch>
                <a:fillRect b="0" l="-7984" r="-7985" t="0"/>
              </a:stretch>
            </a:blipFill>
            <a:ln cap="flat" cmpd="sng" w="158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6"/>
            <p:cNvSpPr/>
            <p:nvPr/>
          </p:nvSpPr>
          <p:spPr>
            <a:xfrm>
              <a:off x="462335" y="4964583"/>
              <a:ext cx="10633725" cy="930859"/>
            </a:xfrm>
            <a:prstGeom prst="leftRightArrow">
              <a:avLst>
                <a:gd fmla="val 50000" name="adj1"/>
                <a:gd fmla="val 50000" name="adj2"/>
              </a:avLst>
            </a:prstGeom>
            <a:solidFill>
              <a:srgbClr val="A8A8A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72" name="Google Shape;1572;p106"/>
          <p:cNvPicPr preferRelativeResize="0"/>
          <p:nvPr/>
        </p:nvPicPr>
        <p:blipFill rotWithShape="1">
          <a:blip r:embed="rId8">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107"/>
          <p:cNvSpPr/>
          <p:nvPr/>
        </p:nvSpPr>
        <p:spPr>
          <a:xfrm>
            <a:off x="0" y="0"/>
            <a:ext cx="12192000" cy="6857999"/>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8" name="Google Shape;1578;p107"/>
          <p:cNvSpPr/>
          <p:nvPr/>
        </p:nvSpPr>
        <p:spPr>
          <a:xfrm>
            <a:off x="0" y="2197607"/>
            <a:ext cx="12192000" cy="24627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9" name="Google Shape;1579;p107"/>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0" rtl="0" algn="ctr">
              <a:lnSpc>
                <a:spcPct val="90000"/>
              </a:lnSpc>
              <a:spcBef>
                <a:spcPts val="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3600"/>
              <a:buNone/>
            </a:pPr>
            <a:r>
              <a:rPr b="1" lang="es-CO" sz="3600"/>
              <a:t>TRANSFORMACIÓN DIGITAL </a:t>
            </a:r>
            <a:br>
              <a:rPr b="1" lang="es-CO" sz="3600"/>
            </a:br>
            <a:r>
              <a:rPr b="1" lang="es-CO" sz="3600"/>
              <a:t>(DIGITALIZACIÓN)</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pic>
        <p:nvPicPr>
          <p:cNvPr descr="I+D+i en el área de Redes - Iberdrola" id="1584" name="Google Shape;1584;p108"/>
          <p:cNvPicPr preferRelativeResize="0"/>
          <p:nvPr/>
        </p:nvPicPr>
        <p:blipFill rotWithShape="1">
          <a:blip r:embed="rId3">
            <a:alphaModFix/>
          </a:blip>
          <a:srcRect b="0" l="0" r="0" t="0"/>
          <a:stretch/>
        </p:blipFill>
        <p:spPr>
          <a:xfrm>
            <a:off x="952500" y="531495"/>
            <a:ext cx="5346700" cy="3970655"/>
          </a:xfrm>
          <a:prstGeom prst="rect">
            <a:avLst/>
          </a:prstGeom>
          <a:noFill/>
          <a:ln>
            <a:noFill/>
          </a:ln>
        </p:spPr>
      </p:pic>
      <p:pic>
        <p:nvPicPr>
          <p:cNvPr descr="Aplicación de tecnologías de medición avanzada AMI - PrimeStone" id="1585" name="Google Shape;1585;p108"/>
          <p:cNvPicPr preferRelativeResize="0"/>
          <p:nvPr/>
        </p:nvPicPr>
        <p:blipFill rotWithShape="1">
          <a:blip r:embed="rId4">
            <a:alphaModFix/>
          </a:blip>
          <a:srcRect b="0" l="0" r="0" t="0"/>
          <a:stretch/>
        </p:blipFill>
        <p:spPr>
          <a:xfrm>
            <a:off x="6681217" y="3194305"/>
            <a:ext cx="4962143" cy="3308096"/>
          </a:xfrm>
          <a:prstGeom prst="rect">
            <a:avLst/>
          </a:prstGeom>
          <a:noFill/>
          <a:ln>
            <a:noFill/>
          </a:ln>
        </p:spPr>
      </p:pic>
      <p:sp>
        <p:nvSpPr>
          <p:cNvPr id="1586" name="Google Shape;1586;p108"/>
          <p:cNvSpPr/>
          <p:nvPr/>
        </p:nvSpPr>
        <p:spPr>
          <a:xfrm>
            <a:off x="722376" y="3861594"/>
            <a:ext cx="3288792" cy="1059021"/>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87" name="Google Shape;1587;p108"/>
          <p:cNvSpPr txBox="1"/>
          <p:nvPr/>
        </p:nvSpPr>
        <p:spPr>
          <a:xfrm>
            <a:off x="952500" y="4129494"/>
            <a:ext cx="328879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s-CO" sz="2800" u="none" cap="none" strike="noStrike">
                <a:solidFill>
                  <a:srgbClr val="000000"/>
                </a:solidFill>
                <a:latin typeface="Arial"/>
                <a:ea typeface="Arial"/>
                <a:cs typeface="Arial"/>
                <a:sym typeface="Arial"/>
              </a:rPr>
              <a:t>Redes inteligentes</a:t>
            </a:r>
            <a:endParaRPr b="0" i="0" sz="1400" u="none" cap="none" strike="noStrike">
              <a:solidFill>
                <a:srgbClr val="000000"/>
              </a:solidFill>
              <a:latin typeface="Arial"/>
              <a:ea typeface="Arial"/>
              <a:cs typeface="Arial"/>
              <a:sym typeface="Arial"/>
            </a:endParaRPr>
          </a:p>
        </p:txBody>
      </p:sp>
      <p:sp>
        <p:nvSpPr>
          <p:cNvPr id="1588" name="Google Shape;1588;p108"/>
          <p:cNvSpPr/>
          <p:nvPr/>
        </p:nvSpPr>
        <p:spPr>
          <a:xfrm>
            <a:off x="8180324" y="2664794"/>
            <a:ext cx="3627120" cy="1059021"/>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89" name="Google Shape;1589;p108"/>
          <p:cNvSpPr txBox="1"/>
          <p:nvPr/>
        </p:nvSpPr>
        <p:spPr>
          <a:xfrm>
            <a:off x="8180330" y="2563267"/>
            <a:ext cx="3627000" cy="1262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s-CO" sz="2800" u="none" cap="none" strike="noStrike">
                <a:solidFill>
                  <a:srgbClr val="000000"/>
                </a:solidFill>
                <a:latin typeface="Arial"/>
                <a:ea typeface="Arial"/>
                <a:cs typeface="Arial"/>
                <a:sym typeface="Arial"/>
              </a:rPr>
              <a:t>Medidores inteligentes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CO" sz="2000" u="none" cap="none" strike="noStrike">
                <a:solidFill>
                  <a:srgbClr val="000000"/>
                </a:solidFill>
                <a:latin typeface="Arial"/>
                <a:ea typeface="Arial"/>
                <a:cs typeface="Arial"/>
                <a:sym typeface="Arial"/>
              </a:rPr>
              <a:t>(ley 2099 de 2021)</a:t>
            </a:r>
            <a:endParaRPr b="0" i="0" sz="1400" u="none" cap="none" strike="noStrike">
              <a:solidFill>
                <a:srgbClr val="000000"/>
              </a:solidFill>
              <a:latin typeface="Arial"/>
              <a:ea typeface="Arial"/>
              <a:cs typeface="Arial"/>
              <a:sym typeface="Arial"/>
            </a:endParaRPr>
          </a:p>
        </p:txBody>
      </p:sp>
      <p:pic>
        <p:nvPicPr>
          <p:cNvPr id="1590" name="Google Shape;1590;p108"/>
          <p:cNvPicPr preferRelativeResize="0"/>
          <p:nvPr/>
        </p:nvPicPr>
        <p:blipFill rotWithShape="1">
          <a:blip r:embed="rId5">
            <a:alphaModFix/>
          </a:blip>
          <a:srcRect b="0" l="0" r="0" t="0"/>
          <a:stretch/>
        </p:blipFill>
        <p:spPr>
          <a:xfrm>
            <a:off x="9746243" y="145240"/>
            <a:ext cx="1897117" cy="772510"/>
          </a:xfrm>
          <a:prstGeom prst="rect">
            <a:avLst/>
          </a:prstGeom>
          <a:solidFill>
            <a:srgbClr val="00CC99"/>
          </a:solid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pic>
        <p:nvPicPr>
          <p:cNvPr id="1595" name="Google Shape;1595;p109"/>
          <p:cNvPicPr preferRelativeResize="0"/>
          <p:nvPr/>
        </p:nvPicPr>
        <p:blipFill rotWithShape="1">
          <a:blip r:embed="rId3">
            <a:alphaModFix/>
          </a:blip>
          <a:srcRect b="8645" l="23250" r="23624" t="21764"/>
          <a:stretch/>
        </p:blipFill>
        <p:spPr>
          <a:xfrm>
            <a:off x="1797270" y="544667"/>
            <a:ext cx="7733250" cy="5456084"/>
          </a:xfrm>
          <a:prstGeom prst="rect">
            <a:avLst/>
          </a:prstGeom>
          <a:noFill/>
          <a:ln>
            <a:noFill/>
          </a:ln>
        </p:spPr>
      </p:pic>
      <p:sp>
        <p:nvSpPr>
          <p:cNvPr id="1596" name="Google Shape;1596;p109"/>
          <p:cNvSpPr txBox="1"/>
          <p:nvPr/>
        </p:nvSpPr>
        <p:spPr>
          <a:xfrm>
            <a:off x="246993" y="6409229"/>
            <a:ext cx="787527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0" i="0" lang="es-CO" sz="1100" u="none" cap="none" strike="noStrike">
                <a:solidFill>
                  <a:srgbClr val="000000"/>
                </a:solidFill>
                <a:latin typeface="Calibri"/>
                <a:ea typeface="Calibri"/>
                <a:cs typeface="Calibri"/>
                <a:sym typeface="Calibri"/>
              </a:rPr>
              <a:t>Fuente: Pérez-Arriaga José Ignacio. Inauguración de la Escuela Iberoamericana de Regulación (18 junio de 2018). </a:t>
            </a:r>
            <a:endParaRPr b="0" i="0" sz="1400" u="none" cap="none" strike="noStrike">
              <a:solidFill>
                <a:srgbClr val="000000"/>
              </a:solidFill>
              <a:latin typeface="Arial"/>
              <a:ea typeface="Arial"/>
              <a:cs typeface="Arial"/>
              <a:sym typeface="Arial"/>
            </a:endParaRPr>
          </a:p>
        </p:txBody>
      </p:sp>
      <p:pic>
        <p:nvPicPr>
          <p:cNvPr id="1597" name="Google Shape;1597;p109"/>
          <p:cNvPicPr preferRelativeResize="0"/>
          <p:nvPr/>
        </p:nvPicPr>
        <p:blipFill rotWithShape="1">
          <a:blip r:embed="rId4">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pic>
        <p:nvPicPr>
          <p:cNvPr id="1603" name="Google Shape;1603;p110"/>
          <p:cNvPicPr preferRelativeResize="0"/>
          <p:nvPr/>
        </p:nvPicPr>
        <p:blipFill rotWithShape="1">
          <a:blip r:embed="rId3">
            <a:alphaModFix/>
          </a:blip>
          <a:srcRect b="58000" l="68625" r="19499" t="22889"/>
          <a:stretch/>
        </p:blipFill>
        <p:spPr>
          <a:xfrm>
            <a:off x="3276600" y="596165"/>
            <a:ext cx="5810250" cy="5259805"/>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1604" name="Google Shape;1604;p110"/>
          <p:cNvSpPr txBox="1"/>
          <p:nvPr/>
        </p:nvSpPr>
        <p:spPr>
          <a:xfrm>
            <a:off x="1629350" y="5855983"/>
            <a:ext cx="7658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s-CO" sz="1200" u="none" cap="none" strike="noStrike">
                <a:solidFill>
                  <a:srgbClr val="000000"/>
                </a:solidFill>
                <a:latin typeface="Arial"/>
                <a:ea typeface="Arial"/>
                <a:cs typeface="Arial"/>
                <a:sym typeface="Arial"/>
              </a:rPr>
              <a:t>Fuente: Aidan Tuohy, PhD EPRI Grid Operations and Planning. Moving Beyond an Integrated Grid to an Integrated Energy Network 24th MEM Congress Nov 1, 2018</a:t>
            </a:r>
            <a:endParaRPr b="0" i="1" sz="12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111"/>
          <p:cNvSpPr/>
          <p:nvPr/>
        </p:nvSpPr>
        <p:spPr>
          <a:xfrm>
            <a:off x="0" y="0"/>
            <a:ext cx="12192000" cy="6857999"/>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10" name="Google Shape;1610;p111"/>
          <p:cNvSpPr/>
          <p:nvPr/>
        </p:nvSpPr>
        <p:spPr>
          <a:xfrm>
            <a:off x="0" y="2197607"/>
            <a:ext cx="12192000" cy="24627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11" name="Google Shape;1611;p111"/>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0" rtl="0" algn="ctr">
              <a:lnSpc>
                <a:spcPct val="90000"/>
              </a:lnSpc>
              <a:spcBef>
                <a:spcPts val="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3600"/>
              <a:buNone/>
            </a:pPr>
            <a:r>
              <a:rPr b="1" lang="es-CO" sz="3600"/>
              <a:t>EFICIENCIA ENERGÉTICA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graphicFrame>
        <p:nvGraphicFramePr>
          <p:cNvPr id="1616" name="Google Shape;1616;p112"/>
          <p:cNvGraphicFramePr/>
          <p:nvPr/>
        </p:nvGraphicFramePr>
        <p:xfrm>
          <a:off x="1420207" y="364732"/>
          <a:ext cx="3000000" cy="3000000"/>
        </p:xfrm>
        <a:graphic>
          <a:graphicData uri="http://schemas.openxmlformats.org/drawingml/2006/table">
            <a:tbl>
              <a:tblPr>
                <a:noFill/>
                <a:tableStyleId>{6CD77822-7450-4C6E-BC56-CEDF9F516F56}</a:tableStyleId>
              </a:tblPr>
              <a:tblGrid>
                <a:gridCol w="4400550"/>
                <a:gridCol w="4400550"/>
              </a:tblGrid>
              <a:tr h="772225">
                <a:tc gridSpan="2">
                  <a:txBody>
                    <a:bodyPr/>
                    <a:lstStyle/>
                    <a:p>
                      <a:pPr indent="0" lvl="0" marL="0" marR="0" rtl="0" algn="ctr">
                        <a:lnSpc>
                          <a:spcPct val="100000"/>
                        </a:lnSpc>
                        <a:spcBef>
                          <a:spcPts val="0"/>
                        </a:spcBef>
                        <a:spcAft>
                          <a:spcPts val="0"/>
                        </a:spcAft>
                        <a:buClr>
                          <a:srgbClr val="000000"/>
                        </a:buClr>
                        <a:buSzPts val="3300"/>
                        <a:buFont typeface="Arial"/>
                        <a:buNone/>
                      </a:pPr>
                      <a:r>
                        <a:rPr lang="es-CO" sz="3300" u="none" cap="none" strike="noStrike"/>
                        <a:t>EFICIENCIA ENERGÉTICA</a:t>
                      </a:r>
                      <a:endParaRPr sz="1400" u="none" cap="none" strike="noStrike"/>
                    </a:p>
                  </a:txBody>
                  <a:tcPr marT="34300" marB="34300" marR="68575" marL="68575"/>
                </a:tc>
                <a:tc hMerge="1"/>
              </a:tr>
              <a:tr h="772225">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Transporte </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chemeClr val="dk1"/>
                        </a:buClr>
                        <a:buSzPts val="2400"/>
                        <a:buFont typeface="Arial"/>
                        <a:buNone/>
                      </a:pPr>
                      <a:r>
                        <a:rPr lang="es-CO" sz="2400" u="none" cap="none" strike="noStrike"/>
                        <a:t>Sistemas inteligentes de transporte </a:t>
                      </a:r>
                      <a:endParaRPr sz="1400" u="none" cap="none" strike="noStrike"/>
                    </a:p>
                  </a:txBody>
                  <a:tcPr marT="34300" marB="34300" marR="68575" marL="68575"/>
                </a:tc>
              </a:tr>
              <a:tr h="772225">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Industria </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Instrumentos eficientes.</a:t>
                      </a:r>
                      <a:endParaRPr sz="1400" u="none" cap="none" strike="noStrike"/>
                    </a:p>
                  </a:txBody>
                  <a:tcPr marT="34300" marB="34300" marR="68575" marL="68575"/>
                </a:tc>
              </a:tr>
              <a:tr h="772225">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Edificaciones</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Construcción sostenible.</a:t>
                      </a:r>
                      <a:endParaRPr sz="1400" u="none" cap="none" strike="noStrike"/>
                    </a:p>
                  </a:txBody>
                  <a:tcPr marT="34300" marB="34300" marR="68575" marL="68575"/>
                </a:tc>
              </a:tr>
              <a:tr h="1003900">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Cadena productiva de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s-CO" sz="2400" u="none" cap="none" strike="noStrike"/>
                        <a:t>energía  </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Redes inteligentes</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s-CO" sz="2400" u="none" cap="none" strike="noStrike"/>
                        <a:t>Medición inteligentes </a:t>
                      </a:r>
                      <a:endParaRPr sz="1400" u="none" cap="none" strike="noStrike"/>
                    </a:p>
                  </a:txBody>
                  <a:tcPr marT="34300" marB="34300" marR="68575" marL="68575"/>
                </a:tc>
              </a:tr>
              <a:tr h="1003900">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Hogares eficientes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Aparatos  y equipos eficientes en los hogares  </a:t>
                      </a:r>
                      <a:endParaRPr sz="1400" u="none" cap="none" strike="noStrike"/>
                    </a:p>
                  </a:txBody>
                  <a:tcPr marT="34300" marB="34300" marR="68575" marL="68575"/>
                </a:tc>
              </a:tr>
              <a:tr h="1003900">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Alumbrado público</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2400"/>
                        <a:buFont typeface="Arial"/>
                        <a:buNone/>
                      </a:pPr>
                      <a:r>
                        <a:rPr lang="es-CO" sz="2400" u="none" cap="none" strike="noStrike"/>
                        <a:t>Alumbrado público eficiente</a:t>
                      </a:r>
                      <a:endParaRPr sz="1400" u="none" cap="none" strike="noStrike"/>
                    </a:p>
                  </a:txBody>
                  <a:tcPr marT="34300" marB="34300" marR="68575" marL="68575"/>
                </a:tc>
              </a:tr>
            </a:tbl>
          </a:graphicData>
        </a:graphic>
      </p:graphicFrame>
      <p:pic>
        <p:nvPicPr>
          <p:cNvPr descr="Autobús" id="1617" name="Google Shape;1617;p112"/>
          <p:cNvPicPr preferRelativeResize="0"/>
          <p:nvPr/>
        </p:nvPicPr>
        <p:blipFill rotWithShape="1">
          <a:blip r:embed="rId3">
            <a:alphaModFix/>
          </a:blip>
          <a:srcRect b="0" l="0" r="0" t="0"/>
          <a:stretch/>
        </p:blipFill>
        <p:spPr>
          <a:xfrm>
            <a:off x="5102642" y="1242955"/>
            <a:ext cx="573432" cy="573432"/>
          </a:xfrm>
          <a:prstGeom prst="rect">
            <a:avLst/>
          </a:prstGeom>
          <a:noFill/>
          <a:ln>
            <a:noFill/>
          </a:ln>
        </p:spPr>
      </p:pic>
      <p:pic>
        <p:nvPicPr>
          <p:cNvPr descr="Fábrica" id="1618" name="Google Shape;1618;p112"/>
          <p:cNvPicPr preferRelativeResize="0"/>
          <p:nvPr/>
        </p:nvPicPr>
        <p:blipFill rotWithShape="1">
          <a:blip r:embed="rId4">
            <a:alphaModFix/>
          </a:blip>
          <a:srcRect b="0" l="0" r="0" t="0"/>
          <a:stretch/>
        </p:blipFill>
        <p:spPr>
          <a:xfrm>
            <a:off x="5102642" y="2002049"/>
            <a:ext cx="685800" cy="685800"/>
          </a:xfrm>
          <a:prstGeom prst="rect">
            <a:avLst/>
          </a:prstGeom>
          <a:noFill/>
          <a:ln>
            <a:noFill/>
          </a:ln>
        </p:spPr>
      </p:pic>
      <p:pic>
        <p:nvPicPr>
          <p:cNvPr descr="Ciudad" id="1619" name="Google Shape;1619;p112"/>
          <p:cNvPicPr preferRelativeResize="0"/>
          <p:nvPr/>
        </p:nvPicPr>
        <p:blipFill rotWithShape="1">
          <a:blip r:embed="rId5">
            <a:alphaModFix/>
          </a:blip>
          <a:srcRect b="0" l="0" r="0" t="0"/>
          <a:stretch/>
        </p:blipFill>
        <p:spPr>
          <a:xfrm>
            <a:off x="5184943" y="2873511"/>
            <a:ext cx="501271" cy="501271"/>
          </a:xfrm>
          <a:prstGeom prst="rect">
            <a:avLst/>
          </a:prstGeom>
          <a:noFill/>
          <a:ln>
            <a:noFill/>
          </a:ln>
        </p:spPr>
      </p:pic>
      <p:pic>
        <p:nvPicPr>
          <p:cNvPr descr="Red de usuarios" id="1620" name="Google Shape;1620;p112"/>
          <p:cNvPicPr preferRelativeResize="0"/>
          <p:nvPr/>
        </p:nvPicPr>
        <p:blipFill rotWithShape="1">
          <a:blip r:embed="rId6">
            <a:alphaModFix/>
          </a:blip>
          <a:srcRect b="0" l="0" r="0" t="0"/>
          <a:stretch/>
        </p:blipFill>
        <p:spPr>
          <a:xfrm>
            <a:off x="5152626" y="3534336"/>
            <a:ext cx="635816" cy="635816"/>
          </a:xfrm>
          <a:prstGeom prst="rect">
            <a:avLst/>
          </a:prstGeom>
          <a:noFill/>
          <a:ln>
            <a:noFill/>
          </a:ln>
        </p:spPr>
      </p:pic>
      <p:pic>
        <p:nvPicPr>
          <p:cNvPr id="1621" name="Google Shape;1621;p112"/>
          <p:cNvPicPr preferRelativeResize="0"/>
          <p:nvPr/>
        </p:nvPicPr>
        <p:blipFill rotWithShape="1">
          <a:blip r:embed="rId7">
            <a:alphaModFix/>
          </a:blip>
          <a:srcRect b="0" l="0" r="0" t="0"/>
          <a:stretch/>
        </p:blipFill>
        <p:spPr>
          <a:xfrm>
            <a:off x="10294882" y="6085490"/>
            <a:ext cx="1897117" cy="772510"/>
          </a:xfrm>
          <a:prstGeom prst="rect">
            <a:avLst/>
          </a:prstGeom>
          <a:solidFill>
            <a:srgbClr val="00CC99"/>
          </a:solidFill>
          <a:ln>
            <a:noFill/>
          </a:ln>
        </p:spPr>
      </p:pic>
      <p:pic>
        <p:nvPicPr>
          <p:cNvPr descr="Escena en barrio residencial" id="1622" name="Google Shape;1622;p112"/>
          <p:cNvPicPr preferRelativeResize="0"/>
          <p:nvPr/>
        </p:nvPicPr>
        <p:blipFill rotWithShape="1">
          <a:blip r:embed="rId8">
            <a:alphaModFix/>
          </a:blip>
          <a:srcRect b="0" l="0" r="0" t="0"/>
          <a:stretch/>
        </p:blipFill>
        <p:spPr>
          <a:xfrm>
            <a:off x="5127634" y="4482700"/>
            <a:ext cx="635816" cy="63581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113"/>
          <p:cNvSpPr/>
          <p:nvPr/>
        </p:nvSpPr>
        <p:spPr>
          <a:xfrm>
            <a:off x="0" y="0"/>
            <a:ext cx="12192000" cy="6857999"/>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28" name="Google Shape;1628;p113"/>
          <p:cNvSpPr/>
          <p:nvPr/>
        </p:nvSpPr>
        <p:spPr>
          <a:xfrm>
            <a:off x="0" y="2197607"/>
            <a:ext cx="12192000" cy="24627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29" name="Google Shape;1629;p11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0" rtl="0" algn="ctr">
              <a:lnSpc>
                <a:spcPct val="90000"/>
              </a:lnSpc>
              <a:spcBef>
                <a:spcPts val="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3600"/>
              <a:buNone/>
            </a:pPr>
            <a:r>
              <a:rPr b="1" lang="es-CO" sz="3600"/>
              <a:t>DESCENTRALIZACIÓN DE LA ELECTRICIDAD  </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sp>
        <p:nvSpPr>
          <p:cNvPr id="1634" name="Google Shape;1634;p114"/>
          <p:cNvSpPr/>
          <p:nvPr/>
        </p:nvSpPr>
        <p:spPr>
          <a:xfrm>
            <a:off x="2126211" y="779278"/>
            <a:ext cx="138564" cy="230832"/>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635" name="Google Shape;1635;p114"/>
          <p:cNvSpPr/>
          <p:nvPr/>
        </p:nvSpPr>
        <p:spPr>
          <a:xfrm>
            <a:off x="2126211" y="950728"/>
            <a:ext cx="138564" cy="230832"/>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1636" name="Google Shape;1636;p114"/>
          <p:cNvPicPr preferRelativeResize="0"/>
          <p:nvPr/>
        </p:nvPicPr>
        <p:blipFill rotWithShape="1">
          <a:blip r:embed="rId3">
            <a:alphaModFix/>
          </a:blip>
          <a:srcRect b="0" l="0" r="0" t="0"/>
          <a:stretch/>
        </p:blipFill>
        <p:spPr>
          <a:xfrm>
            <a:off x="600491" y="784435"/>
            <a:ext cx="4122461" cy="3435385"/>
          </a:xfrm>
          <a:prstGeom prst="rect">
            <a:avLst/>
          </a:prstGeom>
          <a:noFill/>
          <a:ln>
            <a:noFill/>
          </a:ln>
        </p:spPr>
      </p:pic>
      <p:sp>
        <p:nvSpPr>
          <p:cNvPr id="1637" name="Google Shape;1637;p114"/>
          <p:cNvSpPr txBox="1"/>
          <p:nvPr/>
        </p:nvSpPr>
        <p:spPr>
          <a:xfrm>
            <a:off x="600491" y="769011"/>
            <a:ext cx="1833349" cy="46166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s-CO" sz="2400" u="none" cap="none" strike="noStrike">
                <a:solidFill>
                  <a:schemeClr val="dk1"/>
                </a:solidFill>
                <a:latin typeface="Arial"/>
                <a:ea typeface="Arial"/>
                <a:cs typeface="Arial"/>
                <a:sym typeface="Arial"/>
              </a:rPr>
              <a:t>Embalse </a:t>
            </a:r>
            <a:endParaRPr b="0" i="0" sz="1400" u="none" cap="none" strike="noStrike">
              <a:solidFill>
                <a:srgbClr val="000000"/>
              </a:solidFill>
              <a:latin typeface="Arial"/>
              <a:ea typeface="Arial"/>
              <a:cs typeface="Arial"/>
              <a:sym typeface="Arial"/>
            </a:endParaRPr>
          </a:p>
        </p:txBody>
      </p:sp>
      <p:sp>
        <p:nvSpPr>
          <p:cNvPr id="1638" name="Google Shape;1638;p114"/>
          <p:cNvSpPr/>
          <p:nvPr/>
        </p:nvSpPr>
        <p:spPr>
          <a:xfrm>
            <a:off x="0" y="6026695"/>
            <a:ext cx="10245329"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LA REPÚBLICA. Los embalses de generación de energía iniciaron diciembre con 81,7%. Disponible en: </a:t>
            </a:r>
            <a:r>
              <a:rPr b="0" i="0" lang="es-CO" sz="1000" u="sng" cap="none" strike="noStrike">
                <a:solidFill>
                  <a:srgbClr val="000000"/>
                </a:solidFill>
                <a:latin typeface="Arial"/>
                <a:ea typeface="Arial"/>
                <a:cs typeface="Arial"/>
                <a:sym typeface="Arial"/>
                <a:hlinkClick r:id="rId4">
                  <a:extLst>
                    <a:ext uri="{A12FA001-AC4F-418D-AE19-62706E023703}">
                      <ahyp:hlinkClr val="tx"/>
                    </a:ext>
                  </a:extLst>
                </a:hlinkClick>
              </a:rPr>
              <a:t>https://www.larepublica.co/economia/los-embalses-de-generacion-de-energia-iniciaron-diciembre-con-817-2803056</a:t>
            </a:r>
            <a:r>
              <a:rPr b="0" i="0" lang="es-CO" sz="1000" u="none" cap="none" strike="noStrike">
                <a:solidFill>
                  <a:srgbClr val="000000"/>
                </a:solidFill>
                <a:latin typeface="Arial"/>
                <a:ea typeface="Arial"/>
                <a:cs typeface="Arial"/>
                <a:sym typeface="Arial"/>
              </a:rPr>
              <a:t>  (consultado 30 abril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El periódico de la energía. .</a:t>
            </a:r>
            <a:r>
              <a:rPr b="0" i="0" lang="es-CO" sz="1000" u="sng" cap="none" strike="noStrike">
                <a:solidFill>
                  <a:srgbClr val="000000"/>
                </a:solidFill>
                <a:latin typeface="Arial"/>
                <a:ea typeface="Arial"/>
                <a:cs typeface="Arial"/>
                <a:sym typeface="Arial"/>
                <a:hlinkClick r:id="rId5">
                  <a:extLst>
                    <a:ext uri="{A12FA001-AC4F-418D-AE19-62706E023703}">
                      <ahyp:hlinkClr val="tx"/>
                    </a:ext>
                  </a:extLst>
                </a:hlinkClick>
              </a:rPr>
              <a:t> https://elperiodicodelaenergia.com/la-energia-solar-fue-la-principal-fuente-electrica-de-alemania-en-junio/</a:t>
            </a:r>
            <a:r>
              <a:rPr b="0" i="0" lang="es-CO" sz="1000" u="none" cap="none" strike="noStrike">
                <a:solidFill>
                  <a:srgbClr val="000000"/>
                </a:solidFill>
                <a:latin typeface="Arial"/>
                <a:ea typeface="Arial"/>
                <a:cs typeface="Arial"/>
                <a:sym typeface="Arial"/>
              </a:rPr>
              <a:t> (consultado 30 abril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TWENERGY. </a:t>
            </a:r>
            <a:r>
              <a:rPr b="0" i="0" lang="es-CO" sz="1000" u="sng" cap="none" strike="noStrike">
                <a:solidFill>
                  <a:srgbClr val="000000"/>
                </a:solidFill>
                <a:latin typeface="Arial"/>
                <a:ea typeface="Arial"/>
                <a:cs typeface="Arial"/>
                <a:sym typeface="Arial"/>
                <a:hlinkClick r:id="rId6">
                  <a:extLst>
                    <a:ext uri="{A12FA001-AC4F-418D-AE19-62706E023703}">
                      <ahyp:hlinkClr val="tx"/>
                    </a:ext>
                  </a:extLst>
                </a:hlinkClick>
              </a:rPr>
              <a:t>https://twenergy.com/energia/energia-eolica/ventajas-de-la-energia-eolica/</a:t>
            </a:r>
            <a:r>
              <a:rPr b="0" i="0" lang="es-CO" sz="1000" u="none" cap="none" strike="noStrike">
                <a:solidFill>
                  <a:srgbClr val="000000"/>
                </a:solidFill>
                <a:latin typeface="Arial"/>
                <a:ea typeface="Arial"/>
                <a:cs typeface="Arial"/>
                <a:sym typeface="Arial"/>
              </a:rPr>
              <a:t> </a:t>
            </a:r>
            <a:r>
              <a:rPr b="0" i="0" lang="es-CO" sz="1000" u="sng" cap="none" strike="noStrike">
                <a:solidFill>
                  <a:srgbClr val="000000"/>
                </a:solidFill>
                <a:latin typeface="Arial"/>
                <a:ea typeface="Arial"/>
                <a:cs typeface="Arial"/>
                <a:sym typeface="Arial"/>
                <a:hlinkClick r:id="rId7">
                  <a:extLst>
                    <a:ext uri="{A12FA001-AC4F-418D-AE19-62706E023703}">
                      <ahyp:hlinkClr val="tx"/>
                    </a:ext>
                  </a:extLst>
                </a:hlinkClick>
              </a:rPr>
              <a:t>/</a:t>
            </a:r>
            <a:r>
              <a:rPr b="0" i="0" lang="es-CO" sz="1000" u="none" cap="none" strike="noStrike">
                <a:solidFill>
                  <a:srgbClr val="000000"/>
                </a:solidFill>
                <a:latin typeface="Arial"/>
                <a:ea typeface="Arial"/>
                <a:cs typeface="Arial"/>
                <a:sym typeface="Arial"/>
              </a:rPr>
              <a:t> (consultado 30 abril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LATAM ENERGY. </a:t>
            </a:r>
            <a:r>
              <a:rPr b="0" i="0" lang="es-CO" sz="1000" u="sng" cap="none" strike="noStrike">
                <a:solidFill>
                  <a:srgbClr val="000000"/>
                </a:solidFill>
                <a:latin typeface="Arial"/>
                <a:ea typeface="Arial"/>
                <a:cs typeface="Arial"/>
                <a:sym typeface="Arial"/>
                <a:hlinkClick r:id="rId8">
                  <a:extLst>
                    <a:ext uri="{A12FA001-AC4F-418D-AE19-62706E023703}">
                      <ahyp:hlinkClr val="tx"/>
                    </a:ext>
                  </a:extLst>
                </a:hlinkClick>
              </a:rPr>
              <a:t>https://www.latam-energy.com/2018/03/23/argentina-en-chubut-ypf-construira-una-central-termoelectrica</a:t>
            </a:r>
            <a:r>
              <a:rPr b="0" i="0" lang="es-CO" sz="675" u="sng" cap="none" strike="noStrike">
                <a:solidFill>
                  <a:srgbClr val="000000"/>
                </a:solidFill>
                <a:latin typeface="Arial"/>
                <a:ea typeface="Arial"/>
                <a:cs typeface="Arial"/>
                <a:sym typeface="Arial"/>
                <a:hlinkClick r:id="rId9">
                  <a:extLst>
                    <a:ext uri="{A12FA001-AC4F-418D-AE19-62706E023703}">
                      <ahyp:hlinkClr val="tx"/>
                    </a:ext>
                  </a:extLst>
                </a:hlinkClick>
              </a:rPr>
              <a:t>/</a:t>
            </a:r>
            <a:r>
              <a:rPr b="0" i="0" lang="es-CO" sz="675" u="none" cap="none" strike="noStrike">
                <a:solidFill>
                  <a:srgbClr val="000000"/>
                </a:solidFill>
                <a:latin typeface="Arial"/>
                <a:ea typeface="Arial"/>
                <a:cs typeface="Arial"/>
                <a:sym typeface="Arial"/>
              </a:rPr>
              <a:t> (consultado 30 abril 2020).</a:t>
            </a:r>
            <a:endParaRPr b="0" i="0" sz="1400" u="none" cap="none" strike="noStrike">
              <a:solidFill>
                <a:srgbClr val="000000"/>
              </a:solidFill>
              <a:latin typeface="Arial"/>
              <a:ea typeface="Arial"/>
              <a:cs typeface="Arial"/>
              <a:sym typeface="Arial"/>
            </a:endParaRPr>
          </a:p>
        </p:txBody>
      </p:sp>
      <p:pic>
        <p:nvPicPr>
          <p:cNvPr descr="10 Ventajas de la energía eólica: una energía limpia que no deja ..." id="1639" name="Google Shape;1639;p114"/>
          <p:cNvPicPr preferRelativeResize="0"/>
          <p:nvPr/>
        </p:nvPicPr>
        <p:blipFill rotWithShape="1">
          <a:blip r:embed="rId10">
            <a:alphaModFix/>
          </a:blip>
          <a:srcRect b="0" l="0" r="0" t="0"/>
          <a:stretch/>
        </p:blipFill>
        <p:spPr>
          <a:xfrm>
            <a:off x="928209" y="3170245"/>
            <a:ext cx="4988823" cy="2806213"/>
          </a:xfrm>
          <a:prstGeom prst="rect">
            <a:avLst/>
          </a:prstGeom>
          <a:noFill/>
          <a:ln>
            <a:noFill/>
          </a:ln>
        </p:spPr>
      </p:pic>
      <p:pic>
        <p:nvPicPr>
          <p:cNvPr descr="Argentina, En Chubut YPF construirá una Central termoeléctrica ..." id="1640" name="Google Shape;1640;p114"/>
          <p:cNvPicPr preferRelativeResize="0"/>
          <p:nvPr/>
        </p:nvPicPr>
        <p:blipFill rotWithShape="1">
          <a:blip r:embed="rId11">
            <a:alphaModFix/>
          </a:blip>
          <a:srcRect b="0" l="0" r="0" t="0"/>
          <a:stretch/>
        </p:blipFill>
        <p:spPr>
          <a:xfrm>
            <a:off x="5418039" y="146716"/>
            <a:ext cx="4988823" cy="3023529"/>
          </a:xfrm>
          <a:prstGeom prst="rect">
            <a:avLst/>
          </a:prstGeom>
          <a:noFill/>
          <a:ln>
            <a:noFill/>
          </a:ln>
        </p:spPr>
      </p:pic>
      <p:sp>
        <p:nvSpPr>
          <p:cNvPr id="1641" name="Google Shape;1641;p114"/>
          <p:cNvSpPr txBox="1"/>
          <p:nvPr/>
        </p:nvSpPr>
        <p:spPr>
          <a:xfrm>
            <a:off x="8056179" y="146716"/>
            <a:ext cx="2350683" cy="46166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s-CO" sz="2400" u="none" cap="none" strike="noStrike">
                <a:solidFill>
                  <a:schemeClr val="dk1"/>
                </a:solidFill>
                <a:latin typeface="Arial"/>
                <a:ea typeface="Arial"/>
                <a:cs typeface="Arial"/>
                <a:sym typeface="Arial"/>
              </a:rPr>
              <a:t>Termoeléctrica</a:t>
            </a:r>
            <a:r>
              <a:rPr b="0" i="0" lang="es-CO" sz="12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642" name="Google Shape;1642;p114"/>
          <p:cNvSpPr txBox="1"/>
          <p:nvPr/>
        </p:nvSpPr>
        <p:spPr>
          <a:xfrm>
            <a:off x="928209" y="3169101"/>
            <a:ext cx="2343954" cy="46166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s-CO" sz="2400" u="none" cap="none" strike="noStrike">
                <a:solidFill>
                  <a:schemeClr val="dk1"/>
                </a:solidFill>
                <a:latin typeface="Arial"/>
                <a:ea typeface="Arial"/>
                <a:cs typeface="Arial"/>
                <a:sym typeface="Arial"/>
              </a:rPr>
              <a:t>Energía eólica </a:t>
            </a:r>
            <a:endParaRPr b="0" i="0" sz="1400" u="none" cap="none" strike="noStrike">
              <a:solidFill>
                <a:srgbClr val="000000"/>
              </a:solidFill>
              <a:latin typeface="Arial"/>
              <a:ea typeface="Arial"/>
              <a:cs typeface="Arial"/>
              <a:sym typeface="Arial"/>
            </a:endParaRPr>
          </a:p>
        </p:txBody>
      </p:sp>
      <p:pic>
        <p:nvPicPr>
          <p:cNvPr id="1643" name="Google Shape;1643;p114"/>
          <p:cNvPicPr preferRelativeResize="0"/>
          <p:nvPr/>
        </p:nvPicPr>
        <p:blipFill rotWithShape="1">
          <a:blip r:embed="rId12">
            <a:alphaModFix/>
          </a:blip>
          <a:srcRect b="0" l="0" r="0" t="0"/>
          <a:stretch/>
        </p:blipFill>
        <p:spPr>
          <a:xfrm>
            <a:off x="10294882" y="6085490"/>
            <a:ext cx="1897117" cy="772510"/>
          </a:xfrm>
          <a:prstGeom prst="rect">
            <a:avLst/>
          </a:prstGeom>
          <a:solidFill>
            <a:srgbClr val="00CC99"/>
          </a:solidFill>
          <a:ln>
            <a:noFill/>
          </a:ln>
        </p:spPr>
      </p:pic>
      <p:pic>
        <p:nvPicPr>
          <p:cNvPr id="1644" name="Google Shape;1644;p114"/>
          <p:cNvPicPr preferRelativeResize="0"/>
          <p:nvPr/>
        </p:nvPicPr>
        <p:blipFill rotWithShape="1">
          <a:blip r:embed="rId13">
            <a:alphaModFix/>
          </a:blip>
          <a:srcRect b="0" l="0" r="0" t="0"/>
          <a:stretch/>
        </p:blipFill>
        <p:spPr>
          <a:xfrm>
            <a:off x="6557277" y="3173131"/>
            <a:ext cx="4456651" cy="2855042"/>
          </a:xfrm>
          <a:prstGeom prst="rect">
            <a:avLst/>
          </a:prstGeom>
          <a:noFill/>
          <a:ln>
            <a:noFill/>
          </a:ln>
        </p:spPr>
      </p:pic>
      <p:sp>
        <p:nvSpPr>
          <p:cNvPr id="1645" name="Google Shape;1645;p114"/>
          <p:cNvSpPr txBox="1"/>
          <p:nvPr/>
        </p:nvSpPr>
        <p:spPr>
          <a:xfrm>
            <a:off x="6557277" y="3112858"/>
            <a:ext cx="2343954" cy="46166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s-CO" sz="2400" u="none" cap="none" strike="noStrike">
                <a:solidFill>
                  <a:schemeClr val="dk1"/>
                </a:solidFill>
                <a:latin typeface="Arial"/>
                <a:ea typeface="Arial"/>
                <a:cs typeface="Arial"/>
                <a:sym typeface="Arial"/>
              </a:rPr>
              <a:t>Energía solar </a:t>
            </a:r>
            <a:endParaRPr b="0" i="0" sz="1400" u="none" cap="none" strike="noStrike">
              <a:solidFill>
                <a:srgbClr val="000000"/>
              </a:solidFill>
              <a:latin typeface="Arial"/>
              <a:ea typeface="Arial"/>
              <a:cs typeface="Arial"/>
              <a:sym typeface="Arial"/>
            </a:endParaRPr>
          </a:p>
        </p:txBody>
      </p:sp>
      <p:sp>
        <p:nvSpPr>
          <p:cNvPr id="1646" name="Google Shape;1646;p114"/>
          <p:cNvSpPr txBox="1"/>
          <p:nvPr/>
        </p:nvSpPr>
        <p:spPr>
          <a:xfrm>
            <a:off x="503646" y="130841"/>
            <a:ext cx="48885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000000"/>
                </a:solidFill>
                <a:latin typeface="Arial"/>
                <a:ea typeface="Arial"/>
                <a:cs typeface="Arial"/>
                <a:sym typeface="Arial"/>
              </a:rPr>
              <a:t>MODELO CENTRALIZADO</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s-CO"/>
              <a:t>Índice </a:t>
            </a:r>
            <a:endParaRPr/>
          </a:p>
        </p:txBody>
      </p:sp>
      <p:sp>
        <p:nvSpPr>
          <p:cNvPr id="148" name="Google Shape;148;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800"/>
              <a:buAutoNum type="arabicPeriod"/>
            </a:pPr>
            <a:r>
              <a:rPr lang="es-CO"/>
              <a:t>Pasado, presente y futuro del derecho de la energía</a:t>
            </a:r>
            <a:endParaRPr/>
          </a:p>
          <a:p>
            <a:pPr indent="-514350" lvl="0" marL="514350" rtl="0" algn="l">
              <a:lnSpc>
                <a:spcPct val="90000"/>
              </a:lnSpc>
              <a:spcBef>
                <a:spcPts val="1000"/>
              </a:spcBef>
              <a:spcAft>
                <a:spcPts val="0"/>
              </a:spcAft>
              <a:buClr>
                <a:schemeClr val="dk1"/>
              </a:buClr>
              <a:buSzPts val="2800"/>
              <a:buAutoNum type="arabicPeriod"/>
            </a:pPr>
            <a:r>
              <a:rPr lang="es-CO"/>
              <a:t>Libertad económica, garantías y la intervención o potestades del estado</a:t>
            </a:r>
            <a:endParaRPr/>
          </a:p>
          <a:p>
            <a:pPr indent="-514350" lvl="0" marL="514350" rtl="0" algn="l">
              <a:lnSpc>
                <a:spcPct val="90000"/>
              </a:lnSpc>
              <a:spcBef>
                <a:spcPts val="1000"/>
              </a:spcBef>
              <a:spcAft>
                <a:spcPts val="0"/>
              </a:spcAft>
              <a:buClr>
                <a:schemeClr val="dk1"/>
              </a:buClr>
              <a:buSzPts val="2800"/>
              <a:buAutoNum type="arabicPeriod"/>
            </a:pPr>
            <a:r>
              <a:rPr lang="es-CO"/>
              <a:t>Fuentes del derecho de la energía</a:t>
            </a:r>
            <a:endParaRPr/>
          </a:p>
          <a:p>
            <a:pPr indent="-514350" lvl="0" marL="514350" rtl="0" algn="l">
              <a:lnSpc>
                <a:spcPct val="90000"/>
              </a:lnSpc>
              <a:spcBef>
                <a:spcPts val="1000"/>
              </a:spcBef>
              <a:spcAft>
                <a:spcPts val="0"/>
              </a:spcAft>
              <a:buClr>
                <a:schemeClr val="dk1"/>
              </a:buClr>
              <a:buSzPts val="2800"/>
              <a:buAutoNum type="arabicPeriod"/>
            </a:pPr>
            <a:r>
              <a:rPr lang="es-CO"/>
              <a:t>Características del derecho de la energía </a:t>
            </a:r>
            <a:endParaRPr/>
          </a:p>
          <a:p>
            <a:pPr indent="-514350" lvl="0" marL="514350" rtl="0" algn="l">
              <a:lnSpc>
                <a:spcPct val="90000"/>
              </a:lnSpc>
              <a:spcBef>
                <a:spcPts val="1000"/>
              </a:spcBef>
              <a:spcAft>
                <a:spcPts val="0"/>
              </a:spcAft>
              <a:buClr>
                <a:schemeClr val="dk1"/>
              </a:buClr>
              <a:buSzPts val="2800"/>
              <a:buAutoNum type="arabicPeriod"/>
            </a:pPr>
            <a:r>
              <a:rPr lang="es-CO"/>
              <a:t>Régimen particular del derecho de la energía</a:t>
            </a:r>
            <a:endParaRPr/>
          </a:p>
          <a:p>
            <a:pPr indent="-514350" lvl="0" marL="514350" rtl="0" algn="l">
              <a:lnSpc>
                <a:spcPct val="90000"/>
              </a:lnSpc>
              <a:spcBef>
                <a:spcPts val="1000"/>
              </a:spcBef>
              <a:spcAft>
                <a:spcPts val="0"/>
              </a:spcAft>
              <a:buClr>
                <a:schemeClr val="dk1"/>
              </a:buClr>
              <a:buSzPts val="2800"/>
              <a:buAutoNum type="arabicPeriod"/>
            </a:pPr>
            <a:r>
              <a:rPr lang="es-CO"/>
              <a:t>Solución de controversias </a:t>
            </a:r>
            <a:endParaRPr/>
          </a:p>
          <a:p>
            <a:pPr indent="-514350" lvl="0" marL="514350" rtl="0" algn="l">
              <a:lnSpc>
                <a:spcPct val="90000"/>
              </a:lnSpc>
              <a:spcBef>
                <a:spcPts val="1000"/>
              </a:spcBef>
              <a:spcAft>
                <a:spcPts val="0"/>
              </a:spcAft>
              <a:buClr>
                <a:schemeClr val="dk1"/>
              </a:buClr>
              <a:buSzPts val="2800"/>
              <a:buAutoNum type="arabicPeriod"/>
            </a:pPr>
            <a:r>
              <a:rPr lang="es-CO" sz="2800"/>
              <a:t>El Futuro del derecho de la Energía por los cambios regulatorios para introducir la transición energética</a:t>
            </a:r>
            <a:endParaRPr/>
          </a:p>
          <a:p>
            <a:pPr indent="-336550" lvl="0" marL="51435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0" name="Shape 1650"/>
        <p:cNvGrpSpPr/>
        <p:nvPr/>
      </p:nvGrpSpPr>
      <p:grpSpPr>
        <a:xfrm>
          <a:off x="0" y="0"/>
          <a:ext cx="0" cy="0"/>
          <a:chOff x="0" y="0"/>
          <a:chExt cx="0" cy="0"/>
        </a:xfrm>
      </p:grpSpPr>
      <p:sp>
        <p:nvSpPr>
          <p:cNvPr id="1651" name="Google Shape;1651;p115"/>
          <p:cNvSpPr/>
          <p:nvPr/>
        </p:nvSpPr>
        <p:spPr>
          <a:xfrm>
            <a:off x="3175" y="6400800"/>
            <a:ext cx="121887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115"/>
          <p:cNvSpPr/>
          <p:nvPr/>
        </p:nvSpPr>
        <p:spPr>
          <a:xfrm>
            <a:off x="15" y="6334316"/>
            <a:ext cx="121887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3" name="Google Shape;1653;p115"/>
          <p:cNvCxnSpPr/>
          <p:nvPr/>
        </p:nvCxnSpPr>
        <p:spPr>
          <a:xfrm>
            <a:off x="1207658" y="4343400"/>
            <a:ext cx="9875400" cy="0"/>
          </a:xfrm>
          <a:prstGeom prst="straightConnector1">
            <a:avLst/>
          </a:prstGeom>
          <a:noFill/>
          <a:ln cap="flat" cmpd="sng" w="9525">
            <a:solidFill>
              <a:srgbClr val="7F7F7F"/>
            </a:solidFill>
            <a:prstDash val="solid"/>
            <a:round/>
            <a:headEnd len="sm" w="sm" type="none"/>
            <a:tailEnd len="sm" w="sm" type="none"/>
          </a:ln>
        </p:spPr>
      </p:cxnSp>
      <p:sp>
        <p:nvSpPr>
          <p:cNvPr id="1654" name="Google Shape;1654;p1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55" name="Google Shape;1655;p115"/>
          <p:cNvSpPr/>
          <p:nvPr/>
        </p:nvSpPr>
        <p:spPr>
          <a:xfrm>
            <a:off x="3417125" y="332225"/>
            <a:ext cx="8718900" cy="635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656" name="Google Shape;1656;p115"/>
          <p:cNvGraphicFramePr/>
          <p:nvPr/>
        </p:nvGraphicFramePr>
        <p:xfrm>
          <a:off x="737765" y="1033925"/>
          <a:ext cx="3000000" cy="3000000"/>
        </p:xfrm>
        <a:graphic>
          <a:graphicData uri="http://schemas.openxmlformats.org/drawingml/2006/table">
            <a:tbl>
              <a:tblPr>
                <a:noFill/>
                <a:tableStyleId>{6CD77822-7450-4C6E-BC56-CEDF9F516F56}</a:tableStyleId>
              </a:tblPr>
              <a:tblGrid>
                <a:gridCol w="1079875"/>
                <a:gridCol w="1158600"/>
                <a:gridCol w="1097050"/>
                <a:gridCol w="1390525"/>
                <a:gridCol w="1523625"/>
                <a:gridCol w="1726875"/>
                <a:gridCol w="1274575"/>
                <a:gridCol w="1462075"/>
              </a:tblGrid>
              <a:tr h="584275">
                <a:tc>
                  <a:txBody>
                    <a:bodyPr/>
                    <a:lstStyle/>
                    <a:p>
                      <a:pPr indent="0" lvl="0" marL="0" marR="0" rtl="0" algn="ctr">
                        <a:lnSpc>
                          <a:spcPct val="100000"/>
                        </a:lnSpc>
                        <a:spcBef>
                          <a:spcPts val="0"/>
                        </a:spcBef>
                        <a:spcAft>
                          <a:spcPts val="0"/>
                        </a:spcAft>
                        <a:buClr>
                          <a:srgbClr val="000000"/>
                        </a:buClr>
                        <a:buSzPts val="1300"/>
                        <a:buFont typeface="Arial"/>
                        <a:buNone/>
                      </a:pPr>
                      <a:r>
                        <a:rPr lang="es-CO" sz="1300" u="none" cap="none" strike="noStrike">
                          <a:solidFill>
                            <a:schemeClr val="dk1"/>
                          </a:solidFill>
                        </a:rPr>
                        <a:t>Redes inteligentes</a:t>
                      </a:r>
                      <a:endParaRPr sz="1300" u="none" cap="none" strike="noStrike">
                        <a:solidFill>
                          <a:schemeClr val="dk1"/>
                        </a:solidFill>
                      </a:endParaRPr>
                    </a:p>
                  </a:txBody>
                  <a:tcPr marT="24150" marB="24150" marR="48300" marL="48300"/>
                </a:tc>
                <a:tc>
                  <a:txBody>
                    <a:bodyPr/>
                    <a:lstStyle/>
                    <a:p>
                      <a:pPr indent="0" lvl="0" marL="0" marR="0" rtl="0" algn="ctr">
                        <a:lnSpc>
                          <a:spcPct val="100000"/>
                        </a:lnSpc>
                        <a:spcBef>
                          <a:spcPts val="0"/>
                        </a:spcBef>
                        <a:spcAft>
                          <a:spcPts val="0"/>
                        </a:spcAft>
                        <a:buClr>
                          <a:srgbClr val="000000"/>
                        </a:buClr>
                        <a:buSzPts val="1300"/>
                        <a:buFont typeface="Arial"/>
                        <a:buNone/>
                      </a:pPr>
                      <a:r>
                        <a:rPr lang="es-CO" sz="1300" u="none" cap="none" strike="noStrike">
                          <a:solidFill>
                            <a:schemeClr val="dk1"/>
                          </a:solidFill>
                        </a:rPr>
                        <a:t>Transporte eléctrico</a:t>
                      </a:r>
                      <a:endParaRPr sz="1300" u="none" cap="none" strike="noStrike">
                        <a:solidFill>
                          <a:schemeClr val="dk1"/>
                        </a:solidFill>
                      </a:endParaRPr>
                    </a:p>
                  </a:txBody>
                  <a:tcPr marT="24150" marB="24150" marR="48300" marL="48300"/>
                </a:tc>
                <a:tc>
                  <a:txBody>
                    <a:bodyPr/>
                    <a:lstStyle/>
                    <a:p>
                      <a:pPr indent="0" lvl="0" marL="0" marR="0" rtl="0" algn="ctr">
                        <a:lnSpc>
                          <a:spcPct val="100000"/>
                        </a:lnSpc>
                        <a:spcBef>
                          <a:spcPts val="0"/>
                        </a:spcBef>
                        <a:spcAft>
                          <a:spcPts val="0"/>
                        </a:spcAft>
                        <a:buClr>
                          <a:srgbClr val="000000"/>
                        </a:buClr>
                        <a:buSzPts val="1300"/>
                        <a:buFont typeface="Arial"/>
                        <a:buNone/>
                      </a:pPr>
                      <a:r>
                        <a:rPr lang="es-CO" sz="1300" u="none" cap="none" strike="noStrike">
                          <a:solidFill>
                            <a:schemeClr val="dk1"/>
                          </a:solidFill>
                        </a:rPr>
                        <a:t>Generación distribuida</a:t>
                      </a:r>
                      <a:endParaRPr sz="1300" u="none" cap="none" strike="noStrike">
                        <a:solidFill>
                          <a:schemeClr val="dk1"/>
                        </a:solidFill>
                      </a:endParaRPr>
                    </a:p>
                  </a:txBody>
                  <a:tcPr marT="24150" marB="24150" marR="48300" marL="48300"/>
                </a:tc>
                <a:tc>
                  <a:txBody>
                    <a:bodyPr/>
                    <a:lstStyle/>
                    <a:p>
                      <a:pPr indent="0" lvl="0" marL="0" marR="0" rtl="0" algn="ctr">
                        <a:lnSpc>
                          <a:spcPct val="100000"/>
                        </a:lnSpc>
                        <a:spcBef>
                          <a:spcPts val="0"/>
                        </a:spcBef>
                        <a:spcAft>
                          <a:spcPts val="0"/>
                        </a:spcAft>
                        <a:buClr>
                          <a:srgbClr val="000000"/>
                        </a:buClr>
                        <a:buSzPts val="1300"/>
                        <a:buFont typeface="Arial"/>
                        <a:buNone/>
                      </a:pPr>
                      <a:r>
                        <a:rPr lang="es-CO" sz="1300" u="none" cap="none" strike="noStrike">
                          <a:solidFill>
                            <a:schemeClr val="dk1"/>
                          </a:solidFill>
                        </a:rPr>
                        <a:t>Autogeneración a pequeña escala </a:t>
                      </a:r>
                      <a:endParaRPr sz="1300" u="none" cap="none" strike="noStrike">
                        <a:solidFill>
                          <a:schemeClr val="dk1"/>
                        </a:solidFill>
                      </a:endParaRPr>
                    </a:p>
                  </a:txBody>
                  <a:tcPr marT="24150" marB="24150" marR="48300" marL="48300"/>
                </a:tc>
                <a:tc>
                  <a:txBody>
                    <a:bodyPr/>
                    <a:lstStyle/>
                    <a:p>
                      <a:pPr indent="0" lvl="0" marL="0" marR="0" rtl="0" algn="ctr">
                        <a:lnSpc>
                          <a:spcPct val="100000"/>
                        </a:lnSpc>
                        <a:spcBef>
                          <a:spcPts val="0"/>
                        </a:spcBef>
                        <a:spcAft>
                          <a:spcPts val="0"/>
                        </a:spcAft>
                        <a:buClr>
                          <a:srgbClr val="000000"/>
                        </a:buClr>
                        <a:buSzPts val="1300"/>
                        <a:buFont typeface="Arial"/>
                        <a:buNone/>
                      </a:pPr>
                      <a:r>
                        <a:rPr lang="es-CO" sz="1300" u="none" cap="none" strike="noStrike">
                          <a:solidFill>
                            <a:schemeClr val="dk1"/>
                          </a:solidFill>
                        </a:rPr>
                        <a:t>Autogeneración a gran escala </a:t>
                      </a:r>
                      <a:endParaRPr sz="1300" u="none" cap="none" strike="noStrike">
                        <a:solidFill>
                          <a:schemeClr val="dk1"/>
                        </a:solidFill>
                      </a:endParaRPr>
                    </a:p>
                  </a:txBody>
                  <a:tcPr marT="24150" marB="24150" marR="48300" marL="48300"/>
                </a:tc>
                <a:tc>
                  <a:txBody>
                    <a:bodyPr/>
                    <a:lstStyle/>
                    <a:p>
                      <a:pPr indent="0" lvl="0" marL="0" marR="0" rtl="0" algn="ctr">
                        <a:lnSpc>
                          <a:spcPct val="100000"/>
                        </a:lnSpc>
                        <a:spcBef>
                          <a:spcPts val="0"/>
                        </a:spcBef>
                        <a:spcAft>
                          <a:spcPts val="0"/>
                        </a:spcAft>
                        <a:buClr>
                          <a:srgbClr val="000000"/>
                        </a:buClr>
                        <a:buSzPts val="1300"/>
                        <a:buFont typeface="Arial"/>
                        <a:buNone/>
                      </a:pPr>
                      <a:r>
                        <a:rPr lang="es-CO" sz="1300" u="none" cap="none" strike="noStrike">
                          <a:solidFill>
                            <a:schemeClr val="dk1"/>
                          </a:solidFill>
                        </a:rPr>
                        <a:t>Respuesta a la demanda</a:t>
                      </a:r>
                      <a:endParaRPr sz="1300" u="none" cap="none" strike="noStrike">
                        <a:solidFill>
                          <a:schemeClr val="dk1"/>
                        </a:solidFill>
                      </a:endParaRPr>
                    </a:p>
                  </a:txBody>
                  <a:tcPr marT="24150" marB="24150" marR="48300" marL="48300"/>
                </a:tc>
                <a:tc>
                  <a:txBody>
                    <a:bodyPr/>
                    <a:lstStyle/>
                    <a:p>
                      <a:pPr indent="0" lvl="0" marL="0" marR="0" rtl="0" algn="ctr">
                        <a:lnSpc>
                          <a:spcPct val="100000"/>
                        </a:lnSpc>
                        <a:spcBef>
                          <a:spcPts val="0"/>
                        </a:spcBef>
                        <a:spcAft>
                          <a:spcPts val="0"/>
                        </a:spcAft>
                        <a:buClr>
                          <a:srgbClr val="000000"/>
                        </a:buClr>
                        <a:buSzPts val="1300"/>
                        <a:buFont typeface="Arial"/>
                        <a:buNone/>
                      </a:pPr>
                      <a:r>
                        <a:rPr lang="es-CO" sz="1300" u="none" cap="none" strike="noStrike">
                          <a:solidFill>
                            <a:schemeClr val="dk1"/>
                          </a:solidFill>
                        </a:rPr>
                        <a:t>Medición bidireccional y avanzada  </a:t>
                      </a:r>
                      <a:endParaRPr sz="1300" u="none" cap="none" strike="noStrike">
                        <a:solidFill>
                          <a:schemeClr val="dk1"/>
                        </a:solidFill>
                      </a:endParaRPr>
                    </a:p>
                  </a:txBody>
                  <a:tcPr marT="24150" marB="24150" marR="48300" marL="48300"/>
                </a:tc>
                <a:tc>
                  <a:txBody>
                    <a:bodyPr/>
                    <a:lstStyle/>
                    <a:p>
                      <a:pPr indent="0" lvl="0" marL="0" marR="0" rtl="0" algn="ctr">
                        <a:lnSpc>
                          <a:spcPct val="100000"/>
                        </a:lnSpc>
                        <a:spcBef>
                          <a:spcPts val="0"/>
                        </a:spcBef>
                        <a:spcAft>
                          <a:spcPts val="0"/>
                        </a:spcAft>
                        <a:buClr>
                          <a:srgbClr val="000000"/>
                        </a:buClr>
                        <a:buSzPts val="1300"/>
                        <a:buFont typeface="Arial"/>
                        <a:buNone/>
                      </a:pPr>
                      <a:r>
                        <a:rPr lang="es-CO" sz="1300" u="none" cap="none" strike="noStrike">
                          <a:solidFill>
                            <a:schemeClr val="dk1"/>
                          </a:solidFill>
                        </a:rPr>
                        <a:t>Almacenamiento de </a:t>
                      </a:r>
                      <a:r>
                        <a:rPr lang="es-CO" sz="1300">
                          <a:solidFill>
                            <a:schemeClr val="dk1"/>
                          </a:solidFill>
                        </a:rPr>
                        <a:t>energía</a:t>
                      </a:r>
                      <a:endParaRPr sz="1300" u="none" cap="none" strike="noStrike">
                        <a:solidFill>
                          <a:schemeClr val="dk1"/>
                        </a:solidFill>
                      </a:endParaRPr>
                    </a:p>
                  </a:txBody>
                  <a:tcPr marT="24150" marB="24150" marR="48300" marL="48300"/>
                </a:tc>
              </a:tr>
              <a:tr h="5087400">
                <a:tc>
                  <a:txBody>
                    <a:bodyPr/>
                    <a:lstStyle/>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Ley 1715 de 2014</a:t>
                      </a:r>
                      <a:endParaRPr sz="1200" u="none" cap="none" strike="noStrike">
                        <a:solidFill>
                          <a:srgbClr val="3F3F3F"/>
                        </a:solidFill>
                      </a:endParaRPr>
                    </a:p>
                    <a:p>
                      <a:pPr indent="0" lvl="0" marL="0" marR="0" rtl="0" algn="l">
                        <a:lnSpc>
                          <a:spcPct val="100000"/>
                        </a:lnSpc>
                        <a:spcBef>
                          <a:spcPts val="0"/>
                        </a:spcBef>
                        <a:spcAft>
                          <a:spcPts val="0"/>
                        </a:spcAft>
                        <a:buClr>
                          <a:schemeClr val="dk1"/>
                        </a:buClr>
                        <a:buSzPts val="6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chemeClr val="dk1"/>
                        </a:buClr>
                        <a:buSzPts val="6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chemeClr val="dk1"/>
                        </a:buClr>
                        <a:buSzPts val="6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chemeClr val="dk1"/>
                        </a:buClr>
                        <a:buSzPts val="600"/>
                        <a:buFont typeface="Calibri"/>
                        <a:buNone/>
                      </a:pPr>
                      <a:r>
                        <a:t/>
                      </a:r>
                      <a:endParaRPr sz="1200" u="none" cap="none" strike="noStrike">
                        <a:solidFill>
                          <a:srgbClr val="3F3F3F"/>
                        </a:solidFill>
                      </a:endParaRPr>
                    </a:p>
                  </a:txBody>
                  <a:tcPr marT="24150" marB="24150" marR="48300" marL="48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Resolución 160 de 2017, Ministerio de Transporte</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Registro y circulación de vehículos automotores tipo ciclomotor</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tricimotor y cuadriciclo</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RTIE </a:t>
                      </a:r>
                      <a:endParaRPr sz="1200" u="none" cap="none" strike="noStrike">
                        <a:solidFill>
                          <a:srgbClr val="3F3F3F"/>
                        </a:solidFill>
                      </a:endParaRPr>
                    </a:p>
                  </a:txBody>
                  <a:tcPr marT="24150" marB="24150" marR="48300" marL="48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Ley 1715 de 2014</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Decreto 2143 de 2015</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Decreto 39220 de 2015</a:t>
                      </a:r>
                      <a:endParaRPr sz="1200" u="none" cap="none" strike="noStrike"/>
                    </a:p>
                    <a:p>
                      <a:pPr indent="0" lvl="0" marL="0" marR="0" rtl="0" algn="l">
                        <a:lnSpc>
                          <a:spcPct val="100000"/>
                        </a:lnSpc>
                        <a:spcBef>
                          <a:spcPts val="0"/>
                        </a:spcBef>
                        <a:spcAft>
                          <a:spcPts val="0"/>
                        </a:spcAft>
                        <a:buClr>
                          <a:schemeClr val="dk1"/>
                        </a:buClr>
                        <a:buSzPts val="7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Resolución CREG 030 de 2018 </a:t>
                      </a:r>
                      <a:endParaRPr sz="1200" u="none" cap="none" strike="noStrike"/>
                    </a:p>
                    <a:p>
                      <a:pPr indent="0" lvl="0" marL="0" marR="0" rtl="0" algn="l">
                        <a:lnSpc>
                          <a:spcPct val="100000"/>
                        </a:lnSpc>
                        <a:spcBef>
                          <a:spcPts val="0"/>
                        </a:spcBef>
                        <a:spcAft>
                          <a:spcPts val="0"/>
                        </a:spcAft>
                        <a:buClr>
                          <a:schemeClr val="dk1"/>
                        </a:buClr>
                        <a:buSzPts val="7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Resolución CREG 032 de 2018 (ZNI)</a:t>
                      </a:r>
                      <a:endParaRPr sz="1200" u="none" cap="none" strike="noStrike"/>
                    </a:p>
                    <a:p>
                      <a:pPr indent="0" lvl="0" marL="0" marR="0" rtl="0" algn="l">
                        <a:lnSpc>
                          <a:spcPct val="100000"/>
                        </a:lnSpc>
                        <a:spcBef>
                          <a:spcPts val="0"/>
                        </a:spcBef>
                        <a:spcAft>
                          <a:spcPts val="0"/>
                        </a:spcAft>
                        <a:buClr>
                          <a:srgbClr val="3F3F3F"/>
                        </a:buClr>
                        <a:buSzPts val="700"/>
                        <a:buFont typeface="Calibri"/>
                        <a:buNone/>
                      </a:pPr>
                      <a:r>
                        <a:rPr lang="es-CO" sz="1200" u="none" cap="none" strike="noStrike"/>
                        <a:t>Res Creg 174 de 2021 </a:t>
                      </a:r>
                      <a:endParaRPr sz="1200" u="none" cap="none" strike="noStrike"/>
                    </a:p>
                    <a:p>
                      <a:pPr indent="0" lvl="0" marL="0" marR="0" rtl="0" algn="l">
                        <a:lnSpc>
                          <a:spcPct val="100000"/>
                        </a:lnSpc>
                        <a:spcBef>
                          <a:spcPts val="0"/>
                        </a:spcBef>
                        <a:spcAft>
                          <a:spcPts val="0"/>
                        </a:spcAft>
                        <a:buClr>
                          <a:schemeClr val="dk1"/>
                        </a:buClr>
                        <a:buSzPts val="6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chemeClr val="dk1"/>
                        </a:buClr>
                        <a:buSzPts val="600"/>
                        <a:buFont typeface="Calibri"/>
                        <a:buNone/>
                      </a:pPr>
                      <a:r>
                        <a:t/>
                      </a:r>
                      <a:endParaRPr sz="1200" u="none" cap="none" strike="noStrike">
                        <a:solidFill>
                          <a:srgbClr val="3F3F3F"/>
                        </a:solidFill>
                      </a:endParaRPr>
                    </a:p>
                  </a:txBody>
                  <a:tcPr marT="24150" marB="24150" marR="48300" marL="48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Ley 143 de 1994 </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Ley 1715 de 2014</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Art 8 a</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Decreto 348 de 2017 </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Art 2.2.3.2.4.8.</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Art 2.2.32.4.9</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Resolución UPME 0281 de 2015</a:t>
                      </a:r>
                      <a:endParaRPr sz="1200" u="none" cap="none" strike="noStrike"/>
                    </a:p>
                    <a:p>
                      <a:pPr indent="0" lvl="0" marL="0" marR="0" rtl="0" algn="l">
                        <a:lnSpc>
                          <a:spcPct val="100000"/>
                        </a:lnSpc>
                        <a:spcBef>
                          <a:spcPts val="0"/>
                        </a:spcBef>
                        <a:spcAft>
                          <a:spcPts val="0"/>
                        </a:spcAft>
                        <a:buClr>
                          <a:schemeClr val="dk1"/>
                        </a:buClr>
                        <a:buSzPts val="7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Resolución CREG 030 de 2018 </a:t>
                      </a:r>
                      <a:endParaRPr sz="1200" u="none" cap="none" strike="noStrike"/>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 </a:t>
                      </a:r>
                      <a:endParaRPr sz="1200" u="none" cap="none" strike="noStrike"/>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Resolución CREG 032 DE 2018 (ZNI)</a:t>
                      </a:r>
                      <a:endParaRPr sz="1200" u="none" cap="none" strike="noStrike"/>
                    </a:p>
                    <a:p>
                      <a:pPr indent="0" lvl="0" marL="0" marR="0" rtl="0" algn="l">
                        <a:lnSpc>
                          <a:spcPct val="100000"/>
                        </a:lnSpc>
                        <a:spcBef>
                          <a:spcPts val="0"/>
                        </a:spcBef>
                        <a:spcAft>
                          <a:spcPts val="0"/>
                        </a:spcAft>
                        <a:buClr>
                          <a:srgbClr val="3F3F3F"/>
                        </a:buClr>
                        <a:buSzPts val="7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Resolución CREG 174 de 2021 y </a:t>
                      </a:r>
                      <a:r>
                        <a:rPr lang="es-CO" sz="1200" u="none" cap="none" strike="noStrike"/>
                        <a:t>Res Creg 135 de 2021 </a:t>
                      </a:r>
                      <a:endParaRPr sz="1200" u="none" cap="none" strike="noStrike">
                        <a:solidFill>
                          <a:srgbClr val="3F3F3F"/>
                        </a:solidFill>
                      </a:endParaRPr>
                    </a:p>
                  </a:txBody>
                  <a:tcPr marT="24150" marB="24150" marR="48300" marL="48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Ley 143 de 1994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Ley 1715 de 2014, Art 8 a</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Decreto 2469 de 2014</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Resolución UPME 0281 de 2015 </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3F3F3F"/>
                        </a:buClr>
                        <a:buSzPts val="700"/>
                        <a:buFont typeface="Calibri"/>
                        <a:buNone/>
                      </a:pPr>
                      <a:r>
                        <a:rPr lang="es-CO" sz="1200" u="none" cap="none" strike="noStrike">
                          <a:solidFill>
                            <a:srgbClr val="3F3F3F"/>
                          </a:solidFill>
                        </a:rPr>
                        <a:t>Resolución CREG 024 de 2015</a:t>
                      </a:r>
                      <a:endParaRPr sz="1200" u="none" cap="none" strike="noStrike"/>
                    </a:p>
                    <a:p>
                      <a:pPr indent="0" lvl="0" marL="0" marR="0" rtl="0" algn="l">
                        <a:lnSpc>
                          <a:spcPct val="100000"/>
                        </a:lnSpc>
                        <a:spcBef>
                          <a:spcPts val="0"/>
                        </a:spcBef>
                        <a:spcAft>
                          <a:spcPts val="0"/>
                        </a:spcAft>
                        <a:buClr>
                          <a:schemeClr val="dk1"/>
                        </a:buClr>
                        <a:buSzPts val="7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Resolución CREG 032 de 2018 (ZNI)</a:t>
                      </a:r>
                      <a:endParaRPr sz="1200" u="none" cap="none" strike="noStrike">
                        <a:solidFill>
                          <a:srgbClr val="3F3F3F"/>
                        </a:solidFill>
                      </a:endParaRPr>
                    </a:p>
                    <a:p>
                      <a:pPr indent="0" lvl="0" marL="0" marR="0" rtl="0" algn="l">
                        <a:lnSpc>
                          <a:spcPct val="100000"/>
                        </a:lnSpc>
                        <a:spcBef>
                          <a:spcPts val="0"/>
                        </a:spcBef>
                        <a:spcAft>
                          <a:spcPts val="0"/>
                        </a:spcAft>
                        <a:buClr>
                          <a:schemeClr val="dk1"/>
                        </a:buClr>
                        <a:buSzPts val="600"/>
                        <a:buFont typeface="Calibri"/>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txBody>
                  <a:tcPr marT="24150" marB="24150" marR="48300" marL="48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Ley 1715 de 2014, art 5 numeral 20</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Art 31</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Decreto 2492 de 2014</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Resolución CREG 011 de 2015 (respuesta a la demanda para el mercado diario en condición </a:t>
                      </a:r>
                      <a:r>
                        <a:rPr lang="es-CO" sz="1200">
                          <a:solidFill>
                            <a:srgbClr val="3F3F3F"/>
                          </a:solidFill>
                        </a:rPr>
                        <a:t>crítica</a:t>
                      </a:r>
                      <a:r>
                        <a:rPr lang="es-CO" sz="1200" u="none" cap="none" strike="noStrike">
                          <a:solidFill>
                            <a:srgbClr val="3F3F3F"/>
                          </a:solidFill>
                        </a:rPr>
                        <a:t>)</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a:solidFill>
                            <a:srgbClr val="3F3F3F"/>
                          </a:solidFill>
                        </a:rPr>
                        <a:t>Resolución</a:t>
                      </a:r>
                      <a:r>
                        <a:rPr lang="es-CO" sz="1200" u="none" cap="none" strike="noStrike">
                          <a:solidFill>
                            <a:srgbClr val="3F3F3F"/>
                          </a:solidFill>
                        </a:rPr>
                        <a:t> 025 de 2016 (procedimiento para activar el programa de la RD en el predespacho ideal)</a:t>
                      </a:r>
                      <a:endParaRPr sz="1200" u="none" cap="none" strike="noStrike">
                        <a:solidFill>
                          <a:srgbClr val="3F3F3F"/>
                        </a:solidFill>
                      </a:endParaRPr>
                    </a:p>
                  </a:txBody>
                  <a:tcPr marT="24150" marB="24150" marR="48300" marL="48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Ley 1715 de 2014, art 8, b</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Proyecto de decreto 2016 medición inteligente, art 1</a:t>
                      </a:r>
                      <a:endParaRPr sz="1200" u="none" cap="none" strike="noStrike"/>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Resolución CREG 038 de 2014 (modificación al Código de Medida)</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2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rPr lang="es-CO" sz="1200" u="none" cap="none" strike="noStrike">
                          <a:solidFill>
                            <a:srgbClr val="3F3F3F"/>
                          </a:solidFill>
                        </a:rPr>
                        <a:t>Resolución MME 40072 de 29 de enero de 2018 </a:t>
                      </a:r>
                      <a:endParaRPr sz="1200" u="none" cap="none" strike="noStrike">
                        <a:solidFill>
                          <a:srgbClr val="3F3F3F"/>
                        </a:solidFill>
                      </a:endParaRPr>
                    </a:p>
                  </a:txBody>
                  <a:tcPr marT="24150" marB="24150" marR="48300" marL="48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3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3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3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300" u="none" cap="none" strike="noStrike">
                        <a:solidFill>
                          <a:srgbClr val="3F3F3F"/>
                        </a:solidFill>
                      </a:endParaRPr>
                    </a:p>
                    <a:p>
                      <a:pPr indent="0" lvl="0" marL="0" marR="0" rtl="0" algn="l">
                        <a:lnSpc>
                          <a:spcPct val="100000"/>
                        </a:lnSpc>
                        <a:spcBef>
                          <a:spcPts val="0"/>
                        </a:spcBef>
                        <a:spcAft>
                          <a:spcPts val="0"/>
                        </a:spcAft>
                        <a:buClr>
                          <a:srgbClr val="000000"/>
                        </a:buClr>
                        <a:buSzPts val="1300"/>
                        <a:buFont typeface="Arial"/>
                        <a:buNone/>
                      </a:pPr>
                      <a:r>
                        <a:t/>
                      </a:r>
                      <a:endParaRPr sz="1300" u="none" cap="none" strike="noStrike">
                        <a:solidFill>
                          <a:srgbClr val="3F3F3F"/>
                        </a:solidFill>
                      </a:endParaRPr>
                    </a:p>
                    <a:p>
                      <a:pPr indent="0" lvl="0" marL="0" marR="0" rtl="0" algn="ctr">
                        <a:lnSpc>
                          <a:spcPct val="100000"/>
                        </a:lnSpc>
                        <a:spcBef>
                          <a:spcPts val="0"/>
                        </a:spcBef>
                        <a:spcAft>
                          <a:spcPts val="0"/>
                        </a:spcAft>
                        <a:buClr>
                          <a:srgbClr val="000000"/>
                        </a:buClr>
                        <a:buSzPts val="1300"/>
                        <a:buFont typeface="Arial"/>
                        <a:buNone/>
                      </a:pPr>
                      <a:r>
                        <a:rPr b="1" lang="es-CO" sz="1300" u="none" cap="none" strike="noStrike">
                          <a:solidFill>
                            <a:srgbClr val="3F3F3F"/>
                          </a:solidFill>
                        </a:rPr>
                        <a:t>Regulación de almacenamiento en red</a:t>
                      </a:r>
                      <a:endParaRPr sz="1300" u="none" cap="none" strike="noStrike"/>
                    </a:p>
                  </a:txBody>
                  <a:tcPr marT="24150" marB="24150" marR="48300" marL="48300"/>
                </a:tc>
              </a:tr>
            </a:tbl>
          </a:graphicData>
        </a:graphic>
      </p:graphicFrame>
      <p:sp>
        <p:nvSpPr>
          <p:cNvPr id="1657" name="Google Shape;1657;p115"/>
          <p:cNvSpPr txBox="1"/>
          <p:nvPr/>
        </p:nvSpPr>
        <p:spPr>
          <a:xfrm>
            <a:off x="3630700" y="265625"/>
            <a:ext cx="8256300" cy="635100"/>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FFFFFF"/>
              </a:buClr>
              <a:buSzPts val="3740"/>
              <a:buFont typeface="Calibri"/>
              <a:buNone/>
            </a:pPr>
            <a:r>
              <a:rPr b="1" i="0" lang="es-CO" sz="3055" u="none" cap="none" strike="noStrike">
                <a:solidFill>
                  <a:srgbClr val="FFFFFF"/>
                </a:solidFill>
                <a:latin typeface="Calibri"/>
                <a:ea typeface="Calibri"/>
                <a:cs typeface="Calibri"/>
                <a:sym typeface="Calibri"/>
              </a:rPr>
              <a:t>Mecanismo de empoderamiento de los usuarios </a:t>
            </a:r>
            <a:endParaRPr b="0" i="0" sz="800" u="none" cap="none" strike="noStrike">
              <a:solidFill>
                <a:srgbClr val="000000"/>
              </a:solidFill>
              <a:latin typeface="Arial"/>
              <a:ea typeface="Arial"/>
              <a:cs typeface="Arial"/>
              <a:sym typeface="Arial"/>
            </a:endParaRPr>
          </a:p>
        </p:txBody>
      </p:sp>
      <p:pic>
        <p:nvPicPr>
          <p:cNvPr id="1658" name="Google Shape;1658;p115"/>
          <p:cNvPicPr preferRelativeResize="0"/>
          <p:nvPr/>
        </p:nvPicPr>
        <p:blipFill rotWithShape="1">
          <a:blip r:embed="rId3">
            <a:alphaModFix/>
          </a:blip>
          <a:srcRect b="0" l="0" r="0" t="0"/>
          <a:stretch/>
        </p:blipFill>
        <p:spPr>
          <a:xfrm>
            <a:off x="10206433" y="6349042"/>
            <a:ext cx="1985566" cy="508958"/>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pic>
        <p:nvPicPr>
          <p:cNvPr id="1663" name="Google Shape;1663;p116"/>
          <p:cNvPicPr preferRelativeResize="0"/>
          <p:nvPr/>
        </p:nvPicPr>
        <p:blipFill rotWithShape="1">
          <a:blip r:embed="rId3">
            <a:alphaModFix/>
          </a:blip>
          <a:srcRect b="5849" l="22052" r="22424" t="23868"/>
          <a:stretch/>
        </p:blipFill>
        <p:spPr>
          <a:xfrm>
            <a:off x="1524000" y="1201025"/>
            <a:ext cx="8565926" cy="5077250"/>
          </a:xfrm>
          <a:prstGeom prst="rect">
            <a:avLst/>
          </a:prstGeom>
          <a:noFill/>
          <a:ln>
            <a:noFill/>
          </a:ln>
        </p:spPr>
      </p:pic>
      <p:sp>
        <p:nvSpPr>
          <p:cNvPr id="1664" name="Google Shape;1664;p116"/>
          <p:cNvSpPr txBox="1"/>
          <p:nvPr/>
        </p:nvSpPr>
        <p:spPr>
          <a:xfrm>
            <a:off x="120869" y="6572175"/>
            <a:ext cx="787527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0" i="0" lang="es-CO" sz="1100" u="none" cap="none" strike="noStrike">
                <a:solidFill>
                  <a:srgbClr val="000000"/>
                </a:solidFill>
                <a:latin typeface="Calibri"/>
                <a:ea typeface="Calibri"/>
                <a:cs typeface="Calibri"/>
                <a:sym typeface="Calibri"/>
              </a:rPr>
              <a:t>Fuente: Pérez-Arriaga José Ignacio. Inauguración de la Escuela Iberoamericana de Regulación (18 junio de 2018). </a:t>
            </a:r>
            <a:endParaRPr b="0" i="0" sz="1400" u="none" cap="none" strike="noStrike">
              <a:solidFill>
                <a:srgbClr val="000000"/>
              </a:solidFill>
              <a:latin typeface="Arial"/>
              <a:ea typeface="Arial"/>
              <a:cs typeface="Arial"/>
              <a:sym typeface="Arial"/>
            </a:endParaRPr>
          </a:p>
        </p:txBody>
      </p:sp>
      <p:pic>
        <p:nvPicPr>
          <p:cNvPr id="1665" name="Google Shape;1665;p116"/>
          <p:cNvPicPr preferRelativeResize="0"/>
          <p:nvPr/>
        </p:nvPicPr>
        <p:blipFill rotWithShape="1">
          <a:blip r:embed="rId4">
            <a:alphaModFix/>
          </a:blip>
          <a:srcRect b="0" l="0" r="0" t="0"/>
          <a:stretch/>
        </p:blipFill>
        <p:spPr>
          <a:xfrm>
            <a:off x="10294882" y="6085490"/>
            <a:ext cx="1897117" cy="772510"/>
          </a:xfrm>
          <a:prstGeom prst="rect">
            <a:avLst/>
          </a:prstGeom>
          <a:solidFill>
            <a:srgbClr val="00CC99"/>
          </a:solidFill>
          <a:ln>
            <a:noFill/>
          </a:ln>
        </p:spPr>
      </p:pic>
      <p:sp>
        <p:nvSpPr>
          <p:cNvPr id="1666" name="Google Shape;1666;p116"/>
          <p:cNvSpPr txBox="1"/>
          <p:nvPr/>
        </p:nvSpPr>
        <p:spPr>
          <a:xfrm>
            <a:off x="208875" y="181950"/>
            <a:ext cx="4786800" cy="94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CO" sz="3300">
                <a:latin typeface="Calibri"/>
                <a:ea typeface="Calibri"/>
                <a:cs typeface="Calibri"/>
                <a:sym typeface="Calibri"/>
              </a:rPr>
              <a:t>Modelo descentralizado </a:t>
            </a:r>
            <a:endParaRPr b="1" sz="3300">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pic>
        <p:nvPicPr>
          <p:cNvPr id="1671" name="Google Shape;1671;p117"/>
          <p:cNvPicPr preferRelativeResize="0"/>
          <p:nvPr/>
        </p:nvPicPr>
        <p:blipFill rotWithShape="1">
          <a:blip r:embed="rId3">
            <a:alphaModFix/>
          </a:blip>
          <a:srcRect b="0" l="0" r="0" t="16054"/>
          <a:stretch/>
        </p:blipFill>
        <p:spPr>
          <a:xfrm>
            <a:off x="9641660" y="122252"/>
            <a:ext cx="2266950" cy="694800"/>
          </a:xfrm>
          <a:prstGeom prst="rect">
            <a:avLst/>
          </a:prstGeom>
          <a:solidFill>
            <a:srgbClr val="00CC99"/>
          </a:solidFill>
          <a:ln>
            <a:noFill/>
          </a:ln>
        </p:spPr>
      </p:pic>
      <p:sp>
        <p:nvSpPr>
          <p:cNvPr id="1672" name="Google Shape;1672;p117"/>
          <p:cNvSpPr/>
          <p:nvPr/>
        </p:nvSpPr>
        <p:spPr>
          <a:xfrm>
            <a:off x="2579714" y="236117"/>
            <a:ext cx="6643951" cy="779733"/>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Calibri"/>
              <a:buNone/>
            </a:pPr>
            <a:r>
              <a:rPr b="1" i="0" lang="es-CO" sz="3200" u="none" cap="none" strike="noStrike">
                <a:solidFill>
                  <a:srgbClr val="000000"/>
                </a:solidFill>
                <a:latin typeface="Calibri"/>
                <a:ea typeface="Calibri"/>
                <a:cs typeface="Calibri"/>
                <a:sym typeface="Calibri"/>
              </a:rPr>
              <a:t>Modelo de mercado minorista descentralizado</a:t>
            </a:r>
            <a:endParaRPr b="0" i="0" sz="1400" u="none" cap="none" strike="noStrike">
              <a:solidFill>
                <a:srgbClr val="000000"/>
              </a:solidFill>
              <a:latin typeface="Arial"/>
              <a:ea typeface="Arial"/>
              <a:cs typeface="Arial"/>
              <a:sym typeface="Arial"/>
            </a:endParaRPr>
          </a:p>
        </p:txBody>
      </p:sp>
      <p:pic>
        <p:nvPicPr>
          <p:cNvPr id="1673" name="Google Shape;1673;p117"/>
          <p:cNvPicPr preferRelativeResize="0"/>
          <p:nvPr/>
        </p:nvPicPr>
        <p:blipFill rotWithShape="1">
          <a:blip r:embed="rId4">
            <a:alphaModFix/>
          </a:blip>
          <a:srcRect b="13006" l="1619" r="1736" t="12050"/>
          <a:stretch/>
        </p:blipFill>
        <p:spPr>
          <a:xfrm>
            <a:off x="1524000" y="1254482"/>
            <a:ext cx="9165202" cy="5603518"/>
          </a:xfrm>
          <a:prstGeom prst="rect">
            <a:avLst/>
          </a:prstGeom>
          <a:noFill/>
          <a:ln>
            <a:noFill/>
          </a:ln>
        </p:spPr>
      </p:pic>
      <p:sp>
        <p:nvSpPr>
          <p:cNvPr id="1674" name="Google Shape;1674;p117"/>
          <p:cNvSpPr txBox="1"/>
          <p:nvPr/>
        </p:nvSpPr>
        <p:spPr>
          <a:xfrm>
            <a:off x="3033486" y="1382660"/>
            <a:ext cx="105830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000000"/>
                </a:solidFill>
                <a:latin typeface="Arial"/>
                <a:ea typeface="Arial"/>
                <a:cs typeface="Arial"/>
                <a:sym typeface="Arial"/>
              </a:rPr>
              <a:t>Regulación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000000"/>
                </a:solidFill>
                <a:latin typeface="Arial"/>
                <a:ea typeface="Arial"/>
                <a:cs typeface="Arial"/>
                <a:sym typeface="Arial"/>
              </a:rPr>
              <a:t>Tradicional</a:t>
            </a:r>
            <a:endParaRPr b="0" i="0" sz="1400" u="none" cap="none" strike="noStrike">
              <a:solidFill>
                <a:srgbClr val="000000"/>
              </a:solidFill>
              <a:latin typeface="Arial"/>
              <a:ea typeface="Arial"/>
              <a:cs typeface="Arial"/>
              <a:sym typeface="Arial"/>
            </a:endParaRPr>
          </a:p>
        </p:txBody>
      </p:sp>
      <p:sp>
        <p:nvSpPr>
          <p:cNvPr id="1675" name="Google Shape;1675;p117"/>
          <p:cNvSpPr txBox="1"/>
          <p:nvPr/>
        </p:nvSpPr>
        <p:spPr>
          <a:xfrm>
            <a:off x="5048371" y="1244160"/>
            <a:ext cx="445712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000000"/>
                </a:solidFill>
                <a:latin typeface="Arial"/>
                <a:ea typeface="Arial"/>
                <a:cs typeface="Arial"/>
                <a:sym typeface="Arial"/>
              </a:rPr>
              <a:t>Regulación de fuentes de distribución distribuidas</a:t>
            </a:r>
            <a:endParaRPr b="0" i="0" sz="1400" u="none" cap="none" strike="noStrike">
              <a:solidFill>
                <a:srgbClr val="000000"/>
              </a:solidFill>
              <a:latin typeface="Arial"/>
              <a:ea typeface="Arial"/>
              <a:cs typeface="Arial"/>
              <a:sym typeface="Arial"/>
            </a:endParaRPr>
          </a:p>
        </p:txBody>
      </p:sp>
      <p:sp>
        <p:nvSpPr>
          <p:cNvPr id="1676" name="Google Shape;1676;p117"/>
          <p:cNvSpPr/>
          <p:nvPr/>
        </p:nvSpPr>
        <p:spPr>
          <a:xfrm rot="5400000">
            <a:off x="6775197" y="-1033281"/>
            <a:ext cx="355095" cy="5400116"/>
          </a:xfrm>
          <a:prstGeom prst="leftBrace">
            <a:avLst>
              <a:gd fmla="val 8333" name="adj1"/>
              <a:gd fmla="val 50000" name="adj2"/>
            </a:avLst>
          </a:pr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77" name="Google Shape;1677;p117"/>
          <p:cNvSpPr/>
          <p:nvPr/>
        </p:nvSpPr>
        <p:spPr>
          <a:xfrm>
            <a:off x="0" y="287541"/>
            <a:ext cx="2414016" cy="1059021"/>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678" name="Google Shape;1678;p117"/>
          <p:cNvCxnSpPr/>
          <p:nvPr/>
        </p:nvCxnSpPr>
        <p:spPr>
          <a:xfrm>
            <a:off x="868165" y="1065715"/>
            <a:ext cx="4805548" cy="0"/>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p118"/>
          <p:cNvSpPr/>
          <p:nvPr/>
        </p:nvSpPr>
        <p:spPr>
          <a:xfrm>
            <a:off x="0" y="0"/>
            <a:ext cx="12192000" cy="6857999"/>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84" name="Google Shape;1684;p118"/>
          <p:cNvSpPr/>
          <p:nvPr/>
        </p:nvSpPr>
        <p:spPr>
          <a:xfrm>
            <a:off x="0" y="2197607"/>
            <a:ext cx="12192000" cy="24627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85" name="Google Shape;1685;p118"/>
          <p:cNvSpPr txBox="1"/>
          <p:nvPr>
            <p:ph idx="1" type="body"/>
          </p:nvPr>
        </p:nvSpPr>
        <p:spPr>
          <a:xfrm>
            <a:off x="838200" y="1569593"/>
            <a:ext cx="10515600" cy="4351338"/>
          </a:xfrm>
          <a:prstGeom prst="rect">
            <a:avLst/>
          </a:prstGeom>
          <a:noFill/>
          <a:ln>
            <a:noFill/>
          </a:ln>
        </p:spPr>
        <p:txBody>
          <a:bodyPr anchorCtr="0" anchor="t" bIns="45700" lIns="0" spcFirstLastPara="1" rIns="0" wrap="square" tIns="45700">
            <a:normAutofit/>
          </a:bodyPr>
          <a:lstStyle/>
          <a:p>
            <a:pPr indent="0" lvl="0" marL="0" rtl="0" algn="ctr">
              <a:lnSpc>
                <a:spcPct val="90000"/>
              </a:lnSpc>
              <a:spcBef>
                <a:spcPts val="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3600"/>
              <a:buNone/>
            </a:pPr>
            <a:r>
              <a:rPr b="1" lang="es-CO" sz="3600"/>
              <a:t>NUEVOS USUARIOS: </a:t>
            </a:r>
            <a:endParaRPr/>
          </a:p>
          <a:p>
            <a:pPr indent="0" lvl="0" marL="0" rtl="0" algn="ctr">
              <a:lnSpc>
                <a:spcPct val="90000"/>
              </a:lnSpc>
              <a:spcBef>
                <a:spcPts val="1400"/>
              </a:spcBef>
              <a:spcAft>
                <a:spcPts val="0"/>
              </a:spcAft>
              <a:buClr>
                <a:schemeClr val="dk1"/>
              </a:buClr>
              <a:buSzPts val="2000"/>
              <a:buNone/>
            </a:pPr>
            <a:r>
              <a:rPr b="1" lang="es-CO" sz="2000"/>
              <a:t>MOVILIDAD</a:t>
            </a:r>
            <a:r>
              <a:rPr b="1" lang="es-CO" sz="2000"/>
              <a:t> ELÉCTRICA</a:t>
            </a:r>
            <a:r>
              <a:rPr b="1" lang="es-CO" sz="2000"/>
              <a:t> E HIDRÓGENO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9" name="Shape 1689"/>
        <p:cNvGrpSpPr/>
        <p:nvPr/>
      </p:nvGrpSpPr>
      <p:grpSpPr>
        <a:xfrm>
          <a:off x="0" y="0"/>
          <a:ext cx="0" cy="0"/>
          <a:chOff x="0" y="0"/>
          <a:chExt cx="0" cy="0"/>
        </a:xfrm>
      </p:grpSpPr>
      <p:sp>
        <p:nvSpPr>
          <p:cNvPr id="1690" name="Google Shape;1690;p119"/>
          <p:cNvSpPr/>
          <p:nvPr/>
        </p:nvSpPr>
        <p:spPr>
          <a:xfrm>
            <a:off x="7894320" y="5182629"/>
            <a:ext cx="1987296" cy="1059021"/>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91" name="Google Shape;1691;p119"/>
          <p:cNvSpPr/>
          <p:nvPr/>
        </p:nvSpPr>
        <p:spPr>
          <a:xfrm>
            <a:off x="1463040" y="726453"/>
            <a:ext cx="1987296" cy="1059021"/>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Resultado de imagen para estaciones de gasolina" id="1692" name="Google Shape;1692;p119"/>
          <p:cNvPicPr preferRelativeResize="0"/>
          <p:nvPr/>
        </p:nvPicPr>
        <p:blipFill rotWithShape="1">
          <a:blip r:embed="rId3">
            <a:alphaModFix/>
          </a:blip>
          <a:srcRect b="0" l="0" r="0" t="0"/>
          <a:stretch/>
        </p:blipFill>
        <p:spPr>
          <a:xfrm>
            <a:off x="2008093" y="1048792"/>
            <a:ext cx="3470908" cy="2208759"/>
          </a:xfrm>
          <a:prstGeom prst="rect">
            <a:avLst/>
          </a:prstGeom>
          <a:noFill/>
          <a:ln>
            <a:noFill/>
          </a:ln>
        </p:spPr>
      </p:pic>
      <p:pic>
        <p:nvPicPr>
          <p:cNvPr descr="Resultado de imagen para estaciones de gnv" id="1693" name="Google Shape;1693;p119"/>
          <p:cNvPicPr preferRelativeResize="0"/>
          <p:nvPr/>
        </p:nvPicPr>
        <p:blipFill rotWithShape="1">
          <a:blip r:embed="rId4">
            <a:alphaModFix/>
          </a:blip>
          <a:srcRect b="0" l="1687" r="0" t="0"/>
          <a:stretch/>
        </p:blipFill>
        <p:spPr>
          <a:xfrm>
            <a:off x="5477435" y="1048792"/>
            <a:ext cx="3781802" cy="2208759"/>
          </a:xfrm>
          <a:prstGeom prst="rect">
            <a:avLst/>
          </a:prstGeom>
          <a:noFill/>
          <a:ln>
            <a:noFill/>
          </a:ln>
        </p:spPr>
      </p:pic>
      <p:pic>
        <p:nvPicPr>
          <p:cNvPr descr="Resultado de imagen para estaciones de glp" id="1694" name="Google Shape;1694;p119"/>
          <p:cNvPicPr preferRelativeResize="0"/>
          <p:nvPr/>
        </p:nvPicPr>
        <p:blipFill rotWithShape="1">
          <a:blip r:embed="rId5">
            <a:alphaModFix/>
          </a:blip>
          <a:srcRect b="0" l="0" r="0" t="0"/>
          <a:stretch/>
        </p:blipFill>
        <p:spPr>
          <a:xfrm>
            <a:off x="2008094" y="3257551"/>
            <a:ext cx="3470907" cy="2604596"/>
          </a:xfrm>
          <a:prstGeom prst="rect">
            <a:avLst/>
          </a:prstGeom>
          <a:noFill/>
          <a:ln>
            <a:noFill/>
          </a:ln>
        </p:spPr>
      </p:pic>
      <p:pic>
        <p:nvPicPr>
          <p:cNvPr descr="Resultado de imagen para estaciones de energia electrica vehicular" id="1695" name="Google Shape;1695;p119"/>
          <p:cNvPicPr preferRelativeResize="0"/>
          <p:nvPr/>
        </p:nvPicPr>
        <p:blipFill rotWithShape="1">
          <a:blip r:embed="rId6">
            <a:alphaModFix/>
          </a:blip>
          <a:srcRect b="0" l="12692" r="6833" t="0"/>
          <a:stretch/>
        </p:blipFill>
        <p:spPr>
          <a:xfrm>
            <a:off x="5479000" y="3257551"/>
            <a:ext cx="3771178" cy="2642769"/>
          </a:xfrm>
          <a:prstGeom prst="rect">
            <a:avLst/>
          </a:prstGeom>
          <a:noFill/>
          <a:ln>
            <a:noFill/>
          </a:ln>
        </p:spPr>
      </p:pic>
      <p:pic>
        <p:nvPicPr>
          <p:cNvPr id="1696" name="Google Shape;1696;p119"/>
          <p:cNvPicPr preferRelativeResize="0"/>
          <p:nvPr/>
        </p:nvPicPr>
        <p:blipFill rotWithShape="1">
          <a:blip r:embed="rId7">
            <a:alphaModFix/>
          </a:blip>
          <a:srcRect b="0" l="0" r="0" t="0"/>
          <a:stretch/>
        </p:blipFill>
        <p:spPr>
          <a:xfrm>
            <a:off x="10294882" y="6085490"/>
            <a:ext cx="1897117" cy="772510"/>
          </a:xfrm>
          <a:prstGeom prst="rect">
            <a:avLst/>
          </a:prstGeom>
          <a:solidFill>
            <a:srgbClr val="00CC99"/>
          </a:solidFill>
          <a:ln>
            <a:noFill/>
          </a:ln>
        </p:spPr>
      </p:pic>
      <p:cxnSp>
        <p:nvCxnSpPr>
          <p:cNvPr id="1697" name="Google Shape;1697;p119"/>
          <p:cNvCxnSpPr/>
          <p:nvPr/>
        </p:nvCxnSpPr>
        <p:spPr>
          <a:xfrm rot="10800000">
            <a:off x="1784465" y="1309556"/>
            <a:ext cx="0" cy="3762316"/>
          </a:xfrm>
          <a:prstGeom prst="straightConnector1">
            <a:avLst/>
          </a:prstGeom>
          <a:noFill/>
          <a:ln cap="flat" cmpd="sng" w="38100">
            <a:solidFill>
              <a:schemeClr val="dk1"/>
            </a:solidFill>
            <a:prstDash val="solid"/>
            <a:round/>
            <a:headEnd len="sm" w="sm" type="none"/>
            <a:tailEnd len="sm" w="sm" type="none"/>
          </a:ln>
        </p:spPr>
      </p:cxnSp>
      <p:cxnSp>
        <p:nvCxnSpPr>
          <p:cNvPr id="1698" name="Google Shape;1698;p119"/>
          <p:cNvCxnSpPr/>
          <p:nvPr/>
        </p:nvCxnSpPr>
        <p:spPr>
          <a:xfrm rot="10800000">
            <a:off x="9508097" y="1785474"/>
            <a:ext cx="0" cy="3762316"/>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sp>
        <p:nvSpPr>
          <p:cNvPr id="1703" name="Google Shape;1703;p120"/>
          <p:cNvSpPr/>
          <p:nvPr/>
        </p:nvSpPr>
        <p:spPr>
          <a:xfrm>
            <a:off x="1463040" y="726453"/>
            <a:ext cx="1987296" cy="1059021"/>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04" name="Google Shape;1704;p120"/>
          <p:cNvSpPr/>
          <p:nvPr/>
        </p:nvSpPr>
        <p:spPr>
          <a:xfrm>
            <a:off x="8772144" y="4888054"/>
            <a:ext cx="1987296" cy="1059021"/>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los carros eléctricos les falta infraestructura en el país | Motor" id="1705" name="Google Shape;1705;p120"/>
          <p:cNvPicPr preferRelativeResize="0"/>
          <p:nvPr/>
        </p:nvPicPr>
        <p:blipFill rotWithShape="1">
          <a:blip r:embed="rId3">
            <a:alphaModFix/>
          </a:blip>
          <a:srcRect b="0" l="0" r="0" t="0"/>
          <a:stretch/>
        </p:blipFill>
        <p:spPr>
          <a:xfrm>
            <a:off x="2339070" y="1660635"/>
            <a:ext cx="7513859" cy="3756930"/>
          </a:xfrm>
          <a:prstGeom prst="rect">
            <a:avLst/>
          </a:prstGeom>
          <a:noFill/>
          <a:ln>
            <a:noFill/>
          </a:ln>
        </p:spPr>
      </p:pic>
      <p:cxnSp>
        <p:nvCxnSpPr>
          <p:cNvPr id="1706" name="Google Shape;1706;p120"/>
          <p:cNvCxnSpPr/>
          <p:nvPr/>
        </p:nvCxnSpPr>
        <p:spPr>
          <a:xfrm rot="10800000">
            <a:off x="1784465" y="1309556"/>
            <a:ext cx="0" cy="3762316"/>
          </a:xfrm>
          <a:prstGeom prst="straightConnector1">
            <a:avLst/>
          </a:prstGeom>
          <a:noFill/>
          <a:ln cap="flat" cmpd="sng" w="38100">
            <a:solidFill>
              <a:schemeClr val="dk1"/>
            </a:solidFill>
            <a:prstDash val="solid"/>
            <a:round/>
            <a:headEnd len="sm" w="sm" type="none"/>
            <a:tailEnd len="sm" w="sm" type="none"/>
          </a:ln>
        </p:spPr>
      </p:cxnSp>
      <p:cxnSp>
        <p:nvCxnSpPr>
          <p:cNvPr id="1707" name="Google Shape;1707;p120"/>
          <p:cNvCxnSpPr/>
          <p:nvPr/>
        </p:nvCxnSpPr>
        <p:spPr>
          <a:xfrm rot="10800000">
            <a:off x="10149840" y="1785474"/>
            <a:ext cx="0" cy="3762316"/>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p121"/>
          <p:cNvSpPr txBox="1"/>
          <p:nvPr>
            <p:ph idx="1" type="body"/>
          </p:nvPr>
        </p:nvSpPr>
        <p:spPr>
          <a:xfrm>
            <a:off x="838200" y="1569593"/>
            <a:ext cx="10515600" cy="4351338"/>
          </a:xfrm>
          <a:prstGeom prst="rect">
            <a:avLst/>
          </a:prstGeom>
          <a:noFill/>
          <a:ln>
            <a:noFill/>
          </a:ln>
        </p:spPr>
        <p:txBody>
          <a:bodyPr anchorCtr="0" anchor="t" bIns="45700" lIns="0" spcFirstLastPara="1" rIns="0" wrap="square" tIns="45700">
            <a:normAutofit/>
          </a:bodyPr>
          <a:lstStyle/>
          <a:p>
            <a:pPr indent="0" lvl="0" marL="0" rtl="0" algn="ctr">
              <a:lnSpc>
                <a:spcPct val="90000"/>
              </a:lnSpc>
              <a:spcBef>
                <a:spcPts val="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3600"/>
              <a:buNone/>
            </a:pPr>
            <a:r>
              <a:rPr b="1" lang="es-CO" sz="3600"/>
              <a:t>Política para Zonas No Interconectadas (ZNI)</a:t>
            </a:r>
            <a:endParaRPr/>
          </a:p>
        </p:txBody>
      </p:sp>
      <p:sp>
        <p:nvSpPr>
          <p:cNvPr id="1713" name="Google Shape;1713;p121"/>
          <p:cNvSpPr/>
          <p:nvPr/>
        </p:nvSpPr>
        <p:spPr>
          <a:xfrm>
            <a:off x="-173736" y="2743199"/>
            <a:ext cx="2023872" cy="1618615"/>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14" name="Google Shape;1714;p121"/>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cxnSp>
        <p:nvCxnSpPr>
          <p:cNvPr id="1715" name="Google Shape;1715;p121"/>
          <p:cNvCxnSpPr/>
          <p:nvPr/>
        </p:nvCxnSpPr>
        <p:spPr>
          <a:xfrm>
            <a:off x="1290452" y="3833299"/>
            <a:ext cx="9292204" cy="0"/>
          </a:xfrm>
          <a:prstGeom prst="straightConnector1">
            <a:avLst/>
          </a:prstGeom>
          <a:noFill/>
          <a:ln cap="flat" cmpd="sng" w="38100">
            <a:solidFill>
              <a:schemeClr val="dk1"/>
            </a:solidFill>
            <a:prstDash val="solid"/>
            <a:round/>
            <a:headEnd len="sm" w="sm" type="none"/>
            <a:tailEnd len="sm" w="sm" type="none"/>
          </a:ln>
        </p:spPr>
      </p:cxnSp>
      <p:sp>
        <p:nvSpPr>
          <p:cNvPr id="1716" name="Google Shape;1716;p121"/>
          <p:cNvSpPr txBox="1"/>
          <p:nvPr/>
        </p:nvSpPr>
        <p:spPr>
          <a:xfrm>
            <a:off x="2730500" y="4361814"/>
            <a:ext cx="53850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000000"/>
                </a:solidFill>
                <a:latin typeface="Arial"/>
                <a:ea typeface="Arial"/>
                <a:cs typeface="Arial"/>
                <a:sym typeface="Arial"/>
              </a:rPr>
              <a:t>Ley 1715 de 2014, ley 1955 de 2019 y ley 2099 de 2021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Reducción del combustible fósil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Interconexión al SIN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Soluciones individuales de generación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Soluciones híbridas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122"/>
          <p:cNvSpPr txBox="1"/>
          <p:nvPr>
            <p:ph idx="1" type="body"/>
          </p:nvPr>
        </p:nvSpPr>
        <p:spPr>
          <a:xfrm>
            <a:off x="727840" y="1379621"/>
            <a:ext cx="10515600" cy="5071629"/>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Clr>
                <a:schemeClr val="dk1"/>
              </a:buClr>
              <a:buSzPts val="4000"/>
              <a:buNone/>
            </a:pPr>
            <a:r>
              <a:t/>
            </a:r>
            <a:endParaRPr b="1" sz="4000">
              <a:solidFill>
                <a:schemeClr val="dk1"/>
              </a:solidFill>
            </a:endParaRPr>
          </a:p>
          <a:p>
            <a:pPr indent="0" lvl="0" marL="0" rtl="0" algn="l">
              <a:lnSpc>
                <a:spcPct val="90000"/>
              </a:lnSpc>
              <a:spcBef>
                <a:spcPts val="1400"/>
              </a:spcBef>
              <a:spcAft>
                <a:spcPts val="0"/>
              </a:spcAft>
              <a:buClr>
                <a:schemeClr val="dk1"/>
              </a:buClr>
              <a:buSzPts val="4000"/>
              <a:buNone/>
            </a:pPr>
            <a:r>
              <a:t/>
            </a:r>
            <a:endParaRPr b="1" sz="4000">
              <a:solidFill>
                <a:schemeClr val="dk1"/>
              </a:solidFill>
            </a:endParaRPr>
          </a:p>
          <a:p>
            <a:pPr indent="0" lvl="0" marL="0" rtl="0" algn="ctr">
              <a:lnSpc>
                <a:spcPct val="90000"/>
              </a:lnSpc>
              <a:spcBef>
                <a:spcPts val="1400"/>
              </a:spcBef>
              <a:spcAft>
                <a:spcPts val="0"/>
              </a:spcAft>
              <a:buClr>
                <a:schemeClr val="dk1"/>
              </a:buClr>
              <a:buSzPts val="4000"/>
              <a:buNone/>
            </a:pPr>
            <a:r>
              <a:rPr b="1" lang="es-CO" sz="4000">
                <a:solidFill>
                  <a:schemeClr val="dk1"/>
                </a:solidFill>
                <a:latin typeface="Calibri"/>
                <a:ea typeface="Calibri"/>
                <a:cs typeface="Calibri"/>
                <a:sym typeface="Calibri"/>
              </a:rPr>
              <a:t>2. SOLUCIONES BAJAS EN EMISIONES CO2</a:t>
            </a:r>
            <a:endParaRPr b="1" sz="4000"/>
          </a:p>
          <a:p>
            <a:pPr indent="0" lvl="0" marL="0" rtl="0" algn="ctr">
              <a:lnSpc>
                <a:spcPct val="90000"/>
              </a:lnSpc>
              <a:spcBef>
                <a:spcPts val="1400"/>
              </a:spcBef>
              <a:spcAft>
                <a:spcPts val="0"/>
              </a:spcAft>
              <a:buClr>
                <a:schemeClr val="dk1"/>
              </a:buClr>
              <a:buSzPts val="4000"/>
              <a:buNone/>
            </a:pPr>
            <a:r>
              <a:rPr lang="es-CO" sz="3500"/>
              <a:t>(Ley 2099 de 2021 y hoja de ruta) </a:t>
            </a:r>
            <a:r>
              <a:rPr lang="es-CO" sz="4000">
                <a:solidFill>
                  <a:schemeClr val="dk1"/>
                </a:solidFill>
              </a:rPr>
              <a:t> </a:t>
            </a:r>
            <a:r>
              <a:rPr b="1" lang="es-CO" sz="4000">
                <a:solidFill>
                  <a:schemeClr val="dk1"/>
                </a:solidFill>
                <a:latin typeface="Calibri"/>
                <a:ea typeface="Calibri"/>
                <a:cs typeface="Calibri"/>
                <a:sym typeface="Calibri"/>
              </a:rPr>
              <a:t> </a:t>
            </a:r>
            <a:endParaRPr b="1" sz="4000">
              <a:solidFill>
                <a:schemeClr val="dk1"/>
              </a:solidFill>
              <a:latin typeface="Calibri"/>
              <a:ea typeface="Calibri"/>
              <a:cs typeface="Calibri"/>
              <a:sym typeface="Calibri"/>
            </a:endParaRPr>
          </a:p>
          <a:p>
            <a:pPr indent="0" lvl="0" marL="0" rtl="0" algn="ctr">
              <a:lnSpc>
                <a:spcPct val="90000"/>
              </a:lnSpc>
              <a:spcBef>
                <a:spcPts val="1400"/>
              </a:spcBef>
              <a:spcAft>
                <a:spcPts val="0"/>
              </a:spcAft>
              <a:buClr>
                <a:schemeClr val="dk1"/>
              </a:buClr>
              <a:buSzPts val="4000"/>
              <a:buNone/>
            </a:pPr>
            <a:r>
              <a:rPr lang="es-CO" sz="1700">
                <a:latin typeface="Titillium Web"/>
                <a:ea typeface="Titillium Web"/>
                <a:cs typeface="Titillium Web"/>
                <a:sym typeface="Titillium Web"/>
              </a:rPr>
              <a:t>(Energías renovables, gas natural, hidrógeno, combustibles renovables,, tecnología CCU)</a:t>
            </a:r>
            <a:endParaRPr b="1" sz="4500">
              <a:latin typeface="Calibri"/>
              <a:ea typeface="Calibri"/>
              <a:cs typeface="Calibri"/>
              <a:sym typeface="Calibri"/>
            </a:endParaRPr>
          </a:p>
          <a:p>
            <a:pPr indent="0" lvl="0" marL="91440" rtl="0" algn="l">
              <a:lnSpc>
                <a:spcPct val="90000"/>
              </a:lnSpc>
              <a:spcBef>
                <a:spcPts val="1400"/>
              </a:spcBef>
              <a:spcAft>
                <a:spcPts val="0"/>
              </a:spcAft>
              <a:buClr>
                <a:schemeClr val="dk1"/>
              </a:buClr>
              <a:buSzPts val="2000"/>
              <a:buNone/>
            </a:pPr>
            <a:r>
              <a:t/>
            </a:r>
            <a:endParaRPr/>
          </a:p>
        </p:txBody>
      </p:sp>
      <p:sp>
        <p:nvSpPr>
          <p:cNvPr id="1722" name="Google Shape;1722;p122"/>
          <p:cNvSpPr/>
          <p:nvPr/>
        </p:nvSpPr>
        <p:spPr>
          <a:xfrm>
            <a:off x="10832591" y="0"/>
            <a:ext cx="1359408" cy="1059021"/>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23" name="Google Shape;1723;p122"/>
          <p:cNvPicPr preferRelativeResize="0"/>
          <p:nvPr/>
        </p:nvPicPr>
        <p:blipFill rotWithShape="1">
          <a:blip r:embed="rId3">
            <a:alphaModFix/>
          </a:blip>
          <a:srcRect b="0" l="0" r="0" t="0"/>
          <a:stretch/>
        </p:blipFill>
        <p:spPr>
          <a:xfrm>
            <a:off x="10294882" y="6085490"/>
            <a:ext cx="1897117" cy="777600"/>
          </a:xfrm>
          <a:prstGeom prst="rect">
            <a:avLst/>
          </a:prstGeom>
          <a:solidFill>
            <a:srgbClr val="00CC99"/>
          </a:solidFill>
          <a:ln>
            <a:noFill/>
          </a:ln>
        </p:spPr>
      </p:pic>
      <p:sp>
        <p:nvSpPr>
          <p:cNvPr id="1724" name="Google Shape;1724;p122"/>
          <p:cNvSpPr/>
          <p:nvPr/>
        </p:nvSpPr>
        <p:spPr>
          <a:xfrm>
            <a:off x="1146048" y="2243328"/>
            <a:ext cx="9863328" cy="2974848"/>
          </a:xfrm>
          <a:prstGeom prst="frame">
            <a:avLst>
              <a:gd fmla="val 12500" name="adj1"/>
            </a:avLst>
          </a:prstGeom>
          <a:solidFill>
            <a:srgbClr val="FF9300"/>
          </a:solidFill>
          <a:ln cap="flat" cmpd="sng" w="15875">
            <a:solidFill>
              <a:srgbClr val="FF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25" name="Google Shape;1725;p122"/>
          <p:cNvSpPr/>
          <p:nvPr/>
        </p:nvSpPr>
        <p:spPr>
          <a:xfrm>
            <a:off x="1304544" y="2374154"/>
            <a:ext cx="9503664" cy="2722102"/>
          </a:xfrm>
          <a:prstGeom prst="frame">
            <a:avLst>
              <a:gd fmla="val 12500" name="adj1"/>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pic>
        <p:nvPicPr>
          <p:cNvPr descr="Alemania, proyecto de hidrógeno, refinería de petróleo Heide, planta de hidrógeno  verde de energía eólica / DEUTSCHLAND, Wasserstoff-Projekt Westküste 100,  Konsortium Partner Ölraffinerie en Heide, hier ist eine Anlage zur  Erzeugung von" id="1730" name="Google Shape;1730;p123"/>
          <p:cNvPicPr preferRelativeResize="0"/>
          <p:nvPr/>
        </p:nvPicPr>
        <p:blipFill rotWithShape="1">
          <a:blip r:embed="rId3">
            <a:alphaModFix/>
          </a:blip>
          <a:srcRect b="10364" l="0" r="0" t="0"/>
          <a:stretch/>
        </p:blipFill>
        <p:spPr>
          <a:xfrm>
            <a:off x="742950" y="2235200"/>
            <a:ext cx="4267962" cy="2787904"/>
          </a:xfrm>
          <a:prstGeom prst="rect">
            <a:avLst/>
          </a:prstGeom>
          <a:noFill/>
          <a:ln>
            <a:noFill/>
          </a:ln>
        </p:spPr>
      </p:pic>
      <p:pic>
        <p:nvPicPr>
          <p:cNvPr descr="Total y Engie desarrollarán la planta más grande de Francia para producir hidrógeno  verde - Rumbo Minero" id="1731" name="Google Shape;1731;p123"/>
          <p:cNvPicPr preferRelativeResize="0"/>
          <p:nvPr/>
        </p:nvPicPr>
        <p:blipFill rotWithShape="1">
          <a:blip r:embed="rId4">
            <a:alphaModFix/>
          </a:blip>
          <a:srcRect b="0" l="0" r="0" t="0"/>
          <a:stretch/>
        </p:blipFill>
        <p:spPr>
          <a:xfrm>
            <a:off x="6437884" y="953399"/>
            <a:ext cx="3797300" cy="2540739"/>
          </a:xfrm>
          <a:prstGeom prst="rect">
            <a:avLst/>
          </a:prstGeom>
          <a:noFill/>
          <a:ln>
            <a:noFill/>
          </a:ln>
        </p:spPr>
      </p:pic>
      <p:pic>
        <p:nvPicPr>
          <p:cNvPr descr="Qué es el Hidrógeno Verde y su importancia - Iberdrola" id="1732" name="Google Shape;1732;p123"/>
          <p:cNvPicPr preferRelativeResize="0"/>
          <p:nvPr/>
        </p:nvPicPr>
        <p:blipFill rotWithShape="1">
          <a:blip r:embed="rId5">
            <a:alphaModFix/>
          </a:blip>
          <a:srcRect b="0" l="0" r="0" t="0"/>
          <a:stretch/>
        </p:blipFill>
        <p:spPr>
          <a:xfrm>
            <a:off x="6432753" y="4332375"/>
            <a:ext cx="3802431" cy="2149200"/>
          </a:xfrm>
          <a:prstGeom prst="rect">
            <a:avLst/>
          </a:prstGeom>
          <a:noFill/>
          <a:ln>
            <a:noFill/>
          </a:ln>
        </p:spPr>
      </p:pic>
      <p:sp>
        <p:nvSpPr>
          <p:cNvPr id="1733" name="Google Shape;1733;p123"/>
          <p:cNvSpPr/>
          <p:nvPr/>
        </p:nvSpPr>
        <p:spPr>
          <a:xfrm>
            <a:off x="3803904" y="1621536"/>
            <a:ext cx="1694688" cy="1560576"/>
          </a:xfrm>
          <a:prstGeom prst="ellipse">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34" name="Google Shape;1734;p123"/>
          <p:cNvSpPr txBox="1"/>
          <p:nvPr/>
        </p:nvSpPr>
        <p:spPr>
          <a:xfrm>
            <a:off x="4096512" y="2079867"/>
            <a:ext cx="129235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1" i="0" lang="es-CO" sz="1400" u="none" cap="none" strike="noStrike">
                <a:solidFill>
                  <a:schemeClr val="lt1"/>
                </a:solidFill>
                <a:latin typeface="Arial"/>
                <a:ea typeface="Arial"/>
                <a:cs typeface="Arial"/>
                <a:sym typeface="Arial"/>
              </a:rPr>
              <a:t>Hidrógeno Azul</a:t>
            </a:r>
            <a:endParaRPr b="0" i="0" sz="1400" u="none" cap="none" strike="noStrike">
              <a:solidFill>
                <a:srgbClr val="000000"/>
              </a:solidFill>
              <a:latin typeface="Arial"/>
              <a:ea typeface="Arial"/>
              <a:cs typeface="Arial"/>
              <a:sym typeface="Arial"/>
            </a:endParaRPr>
          </a:p>
        </p:txBody>
      </p:sp>
      <p:sp>
        <p:nvSpPr>
          <p:cNvPr id="1735" name="Google Shape;1735;p123"/>
          <p:cNvSpPr/>
          <p:nvPr/>
        </p:nvSpPr>
        <p:spPr>
          <a:xfrm>
            <a:off x="9610852" y="459485"/>
            <a:ext cx="1694688" cy="1560576"/>
          </a:xfrm>
          <a:prstGeom prst="ellipse">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36" name="Google Shape;1736;p123"/>
          <p:cNvSpPr/>
          <p:nvPr/>
        </p:nvSpPr>
        <p:spPr>
          <a:xfrm>
            <a:off x="9687560" y="3725786"/>
            <a:ext cx="1694688" cy="1560576"/>
          </a:xfrm>
          <a:prstGeom prst="ellipse">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37" name="Google Shape;1737;p123"/>
          <p:cNvSpPr txBox="1"/>
          <p:nvPr/>
        </p:nvSpPr>
        <p:spPr>
          <a:xfrm>
            <a:off x="9888728" y="925307"/>
            <a:ext cx="129235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1" i="0" lang="es-CO" sz="1400" u="none" cap="none" strike="noStrike">
                <a:solidFill>
                  <a:schemeClr val="lt1"/>
                </a:solidFill>
                <a:latin typeface="Arial"/>
                <a:ea typeface="Arial"/>
                <a:cs typeface="Arial"/>
                <a:sym typeface="Arial"/>
              </a:rPr>
              <a:t>Hidrógeno Verde</a:t>
            </a:r>
            <a:endParaRPr b="0" i="0" sz="1400" u="none" cap="none" strike="noStrike">
              <a:solidFill>
                <a:srgbClr val="000000"/>
              </a:solidFill>
              <a:latin typeface="Arial"/>
              <a:ea typeface="Arial"/>
              <a:cs typeface="Arial"/>
              <a:sym typeface="Arial"/>
            </a:endParaRPr>
          </a:p>
        </p:txBody>
      </p:sp>
      <p:sp>
        <p:nvSpPr>
          <p:cNvPr id="1738" name="Google Shape;1738;p123"/>
          <p:cNvSpPr txBox="1"/>
          <p:nvPr/>
        </p:nvSpPr>
        <p:spPr>
          <a:xfrm>
            <a:off x="10013188" y="4201274"/>
            <a:ext cx="129235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1" i="0" lang="es-CO" sz="1400" u="none" cap="none" strike="noStrike">
                <a:solidFill>
                  <a:schemeClr val="lt1"/>
                </a:solidFill>
                <a:latin typeface="Arial"/>
                <a:ea typeface="Arial"/>
                <a:cs typeface="Arial"/>
                <a:sym typeface="Arial"/>
              </a:rPr>
              <a:t>Hidrógeno Verde</a:t>
            </a:r>
            <a:endParaRPr b="0" i="0" sz="1400" u="none" cap="none" strike="noStrike">
              <a:solidFill>
                <a:srgbClr val="000000"/>
              </a:solidFill>
              <a:latin typeface="Arial"/>
              <a:ea typeface="Arial"/>
              <a:cs typeface="Arial"/>
              <a:sym typeface="Arial"/>
            </a:endParaRPr>
          </a:p>
        </p:txBody>
      </p:sp>
      <p:sp>
        <p:nvSpPr>
          <p:cNvPr id="1739" name="Google Shape;1739;p123"/>
          <p:cNvSpPr txBox="1"/>
          <p:nvPr/>
        </p:nvSpPr>
        <p:spPr>
          <a:xfrm>
            <a:off x="-73152" y="5406975"/>
            <a:ext cx="5689803" cy="785400"/>
          </a:xfrm>
          <a:prstGeom prst="rect">
            <a:avLst/>
          </a:prstGeom>
          <a:noFill/>
          <a:ln cap="flat" cmpd="sng" w="2857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Destinados al servicio de energía eléctrica, transporte e industria</a:t>
            </a:r>
            <a:endParaRPr b="0" i="0" sz="1400" u="none" cap="none" strike="noStrike">
              <a:solidFill>
                <a:srgbClr val="000000"/>
              </a:solidFill>
              <a:latin typeface="Arial"/>
              <a:ea typeface="Arial"/>
              <a:cs typeface="Arial"/>
              <a:sym typeface="Arial"/>
            </a:endParaRPr>
          </a:p>
        </p:txBody>
      </p:sp>
      <p:pic>
        <p:nvPicPr>
          <p:cNvPr id="1740" name="Google Shape;1740;p123"/>
          <p:cNvPicPr preferRelativeResize="0"/>
          <p:nvPr/>
        </p:nvPicPr>
        <p:blipFill rotWithShape="1">
          <a:blip r:embed="rId6">
            <a:alphaModFix/>
          </a:blip>
          <a:srcRect b="0" l="0" r="0" t="0"/>
          <a:stretch/>
        </p:blipFill>
        <p:spPr>
          <a:xfrm>
            <a:off x="10294882" y="6085490"/>
            <a:ext cx="1897117" cy="777600"/>
          </a:xfrm>
          <a:prstGeom prst="rect">
            <a:avLst/>
          </a:prstGeom>
          <a:solidFill>
            <a:srgbClr val="00CC99"/>
          </a:solid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grpSp>
        <p:nvGrpSpPr>
          <p:cNvPr id="1745" name="Google Shape;1745;p124"/>
          <p:cNvGrpSpPr/>
          <p:nvPr/>
        </p:nvGrpSpPr>
        <p:grpSpPr>
          <a:xfrm>
            <a:off x="2589831" y="330407"/>
            <a:ext cx="7031426" cy="5992238"/>
            <a:chOff x="1265528" y="-189855"/>
            <a:chExt cx="7031426" cy="5992238"/>
          </a:xfrm>
        </p:grpSpPr>
        <p:sp>
          <p:nvSpPr>
            <p:cNvPr id="1746" name="Google Shape;1746;p124"/>
            <p:cNvSpPr/>
            <p:nvPr/>
          </p:nvSpPr>
          <p:spPr>
            <a:xfrm>
              <a:off x="3382719" y="1466195"/>
              <a:ext cx="2956044" cy="2743196"/>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24"/>
            <p:cNvSpPr txBox="1"/>
            <p:nvPr/>
          </p:nvSpPr>
          <p:spPr>
            <a:xfrm>
              <a:off x="3815622" y="1867927"/>
              <a:ext cx="2090238" cy="1939732"/>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Transformaciones </a:t>
              </a:r>
              <a:endParaRPr b="0" i="0" sz="1400" u="none" cap="none" strike="noStrike">
                <a:solidFill>
                  <a:srgbClr val="000000"/>
                </a:solidFill>
                <a:latin typeface="Arial"/>
                <a:ea typeface="Arial"/>
                <a:cs typeface="Arial"/>
                <a:sym typeface="Arial"/>
              </a:endParaRPr>
            </a:p>
          </p:txBody>
        </p:sp>
        <p:sp>
          <p:nvSpPr>
            <p:cNvPr id="1748" name="Google Shape;1748;p124"/>
            <p:cNvSpPr/>
            <p:nvPr/>
          </p:nvSpPr>
          <p:spPr>
            <a:xfrm>
              <a:off x="3586359" y="-189855"/>
              <a:ext cx="2442309"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p124"/>
            <p:cNvSpPr txBox="1"/>
            <p:nvPr/>
          </p:nvSpPr>
          <p:spPr>
            <a:xfrm>
              <a:off x="3944027" y="96437"/>
              <a:ext cx="1726973" cy="1382339"/>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Mercado de energía</a:t>
              </a:r>
              <a:endParaRPr b="0" i="0" sz="1400" u="none" cap="none" strike="noStrike">
                <a:solidFill>
                  <a:srgbClr val="000000"/>
                </a:solidFill>
                <a:latin typeface="Arial"/>
                <a:ea typeface="Arial"/>
                <a:cs typeface="Arial"/>
                <a:sym typeface="Arial"/>
              </a:endParaRPr>
            </a:p>
          </p:txBody>
        </p:sp>
        <p:sp>
          <p:nvSpPr>
            <p:cNvPr id="1750" name="Google Shape;1750;p124"/>
            <p:cNvSpPr/>
            <p:nvPr/>
          </p:nvSpPr>
          <p:spPr>
            <a:xfrm>
              <a:off x="5997919" y="1797272"/>
              <a:ext cx="2299035" cy="1907685"/>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p124"/>
            <p:cNvSpPr txBox="1"/>
            <p:nvPr/>
          </p:nvSpPr>
          <p:spPr>
            <a:xfrm>
              <a:off x="6334605" y="2076646"/>
              <a:ext cx="1625663" cy="1348937"/>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Empresas energéticas </a:t>
              </a:r>
              <a:endParaRPr b="0" i="0" sz="1400" u="none" cap="none" strike="noStrike">
                <a:solidFill>
                  <a:srgbClr val="000000"/>
                </a:solidFill>
                <a:latin typeface="Arial"/>
                <a:ea typeface="Arial"/>
                <a:cs typeface="Arial"/>
                <a:sym typeface="Arial"/>
              </a:endParaRPr>
            </a:p>
          </p:txBody>
        </p:sp>
        <p:sp>
          <p:nvSpPr>
            <p:cNvPr id="1752" name="Google Shape;1752;p124"/>
            <p:cNvSpPr/>
            <p:nvPr/>
          </p:nvSpPr>
          <p:spPr>
            <a:xfrm>
              <a:off x="3586354" y="3847460"/>
              <a:ext cx="2442309"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p124"/>
            <p:cNvSpPr txBox="1"/>
            <p:nvPr/>
          </p:nvSpPr>
          <p:spPr>
            <a:xfrm>
              <a:off x="3944022" y="4133752"/>
              <a:ext cx="1726973" cy="1382339"/>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Gobernanza energética</a:t>
              </a:r>
              <a:endParaRPr b="0" i="0" sz="1400" u="none" cap="none" strike="noStrike">
                <a:solidFill>
                  <a:srgbClr val="000000"/>
                </a:solidFill>
                <a:latin typeface="Arial"/>
                <a:ea typeface="Arial"/>
                <a:cs typeface="Arial"/>
                <a:sym typeface="Arial"/>
              </a:endParaRPr>
            </a:p>
          </p:txBody>
        </p:sp>
        <p:sp>
          <p:nvSpPr>
            <p:cNvPr id="1754" name="Google Shape;1754;p124"/>
            <p:cNvSpPr/>
            <p:nvPr/>
          </p:nvSpPr>
          <p:spPr>
            <a:xfrm>
              <a:off x="1265528" y="1931285"/>
              <a:ext cx="2350413"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p124"/>
            <p:cNvSpPr txBox="1"/>
            <p:nvPr/>
          </p:nvSpPr>
          <p:spPr>
            <a:xfrm>
              <a:off x="1609738" y="2217577"/>
              <a:ext cx="1661993" cy="1382339"/>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Derecho de la energía</a:t>
              </a:r>
              <a:endParaRPr b="0" i="0" sz="1400" u="none" cap="none" strike="noStrike">
                <a:solidFill>
                  <a:srgbClr val="000000"/>
                </a:solidFill>
                <a:latin typeface="Arial"/>
                <a:ea typeface="Arial"/>
                <a:cs typeface="Arial"/>
                <a:sym typeface="Arial"/>
              </a:endParaRPr>
            </a:p>
          </p:txBody>
        </p:sp>
      </p:grpSp>
      <p:pic>
        <p:nvPicPr>
          <p:cNvPr id="1756" name="Google Shape;1756;p124"/>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
        <p:nvSpPr>
          <p:cNvPr id="1757" name="Google Shape;1757;p124"/>
          <p:cNvSpPr/>
          <p:nvPr/>
        </p:nvSpPr>
        <p:spPr>
          <a:xfrm>
            <a:off x="7036018" y="2357075"/>
            <a:ext cx="3046687" cy="1712529"/>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3200"/>
              <a:buNone/>
            </a:pPr>
            <a:r>
              <a:rPr b="1" lang="es-CO" sz="3200"/>
              <a:t>1. Pasado, presente y futuro del derecho de la energía</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pic>
        <p:nvPicPr>
          <p:cNvPr id="1762" name="Google Shape;1762;p125"/>
          <p:cNvPicPr preferRelativeResize="0"/>
          <p:nvPr>
            <p:ph idx="1" type="body"/>
          </p:nvPr>
        </p:nvPicPr>
        <p:blipFill rotWithShape="1">
          <a:blip r:embed="rId3">
            <a:alphaModFix/>
          </a:blip>
          <a:srcRect b="0" l="0" r="0" t="0"/>
          <a:stretch/>
        </p:blipFill>
        <p:spPr>
          <a:xfrm>
            <a:off x="3573011" y="1690688"/>
            <a:ext cx="5045978" cy="4351338"/>
          </a:xfrm>
          <a:prstGeom prst="rect">
            <a:avLst/>
          </a:prstGeom>
          <a:noFill/>
          <a:ln>
            <a:noFill/>
          </a:ln>
        </p:spPr>
      </p:pic>
      <p:pic>
        <p:nvPicPr>
          <p:cNvPr id="1763" name="Google Shape;1763;p125"/>
          <p:cNvPicPr preferRelativeResize="0"/>
          <p:nvPr/>
        </p:nvPicPr>
        <p:blipFill rotWithShape="1">
          <a:blip r:embed="rId4">
            <a:alphaModFix/>
          </a:blip>
          <a:srcRect b="0" l="0" r="0" t="0"/>
          <a:stretch/>
        </p:blipFill>
        <p:spPr>
          <a:xfrm>
            <a:off x="1154037" y="1302047"/>
            <a:ext cx="9883925" cy="4253906"/>
          </a:xfrm>
          <a:prstGeom prst="rect">
            <a:avLst/>
          </a:prstGeom>
          <a:noFill/>
          <a:ln>
            <a:noFill/>
          </a:ln>
        </p:spPr>
      </p:pic>
      <p:pic>
        <p:nvPicPr>
          <p:cNvPr id="1764" name="Google Shape;1764;p125"/>
          <p:cNvPicPr preferRelativeResize="0"/>
          <p:nvPr/>
        </p:nvPicPr>
        <p:blipFill rotWithShape="1">
          <a:blip r:embed="rId5">
            <a:alphaModFix/>
          </a:blip>
          <a:srcRect b="0" l="0" r="0" t="0"/>
          <a:stretch/>
        </p:blipFill>
        <p:spPr>
          <a:xfrm>
            <a:off x="10206433" y="6349042"/>
            <a:ext cx="1985567" cy="508958"/>
          </a:xfrm>
          <a:prstGeom prst="rect">
            <a:avLst/>
          </a:prstGeom>
          <a:noFill/>
          <a:ln>
            <a:noFill/>
          </a:ln>
        </p:spPr>
      </p:pic>
      <p:sp>
        <p:nvSpPr>
          <p:cNvPr id="1765" name="Google Shape;1765;p125"/>
          <p:cNvSpPr txBox="1"/>
          <p:nvPr/>
        </p:nvSpPr>
        <p:spPr>
          <a:xfrm>
            <a:off x="1262592" y="69518"/>
            <a:ext cx="9936624" cy="167197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739A28"/>
              </a:buClr>
              <a:buSzPts val="2400"/>
              <a:buFont typeface="Calibri"/>
              <a:buNone/>
            </a:pPr>
            <a:r>
              <a:rPr b="1" i="0" lang="es-CO" sz="2400" u="none" cap="none" strike="noStrike">
                <a:solidFill>
                  <a:srgbClr val="739A28"/>
                </a:solidFill>
                <a:latin typeface="Calibri"/>
                <a:ea typeface="Calibri"/>
                <a:cs typeface="Calibri"/>
                <a:sym typeface="Calibri"/>
              </a:rPr>
              <a:t>TRANSFORMACIONES DE LAS EMPRESAS DEL SECTOR ENERGÉTICOS Y DE LOS SERVICIOS PÚBLICOS </a:t>
            </a:r>
            <a:br>
              <a:rPr b="1" i="0" lang="es-CO" sz="2400" u="none" cap="none" strike="noStrike">
                <a:solidFill>
                  <a:schemeClr val="dk1"/>
                </a:solidFill>
                <a:latin typeface="Calibri"/>
                <a:ea typeface="Calibri"/>
                <a:cs typeface="Calibri"/>
                <a:sym typeface="Calibri"/>
              </a:rPr>
            </a:br>
            <a:endParaRPr b="1" i="0" sz="2400" u="none" cap="none" strike="noStrike">
              <a:solidFill>
                <a:srgbClr val="739A28"/>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pic>
        <p:nvPicPr>
          <p:cNvPr id="1771" name="Google Shape;1771;p126"/>
          <p:cNvPicPr preferRelativeResize="0"/>
          <p:nvPr/>
        </p:nvPicPr>
        <p:blipFill rotWithShape="1">
          <a:blip r:embed="rId3">
            <a:alphaModFix/>
          </a:blip>
          <a:srcRect b="0" l="0" r="0" t="0"/>
          <a:stretch/>
        </p:blipFill>
        <p:spPr>
          <a:xfrm>
            <a:off x="1465725" y="160575"/>
            <a:ext cx="9260550" cy="637805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grpSp>
        <p:nvGrpSpPr>
          <p:cNvPr id="1776" name="Google Shape;1776;p127"/>
          <p:cNvGrpSpPr/>
          <p:nvPr/>
        </p:nvGrpSpPr>
        <p:grpSpPr>
          <a:xfrm>
            <a:off x="2589831" y="330407"/>
            <a:ext cx="7031426" cy="5992238"/>
            <a:chOff x="1265528" y="-189855"/>
            <a:chExt cx="7031426" cy="5992238"/>
          </a:xfrm>
        </p:grpSpPr>
        <p:sp>
          <p:nvSpPr>
            <p:cNvPr id="1777" name="Google Shape;1777;p127"/>
            <p:cNvSpPr/>
            <p:nvPr/>
          </p:nvSpPr>
          <p:spPr>
            <a:xfrm>
              <a:off x="3382719" y="1466195"/>
              <a:ext cx="2956044" cy="2743196"/>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p127"/>
            <p:cNvSpPr txBox="1"/>
            <p:nvPr/>
          </p:nvSpPr>
          <p:spPr>
            <a:xfrm>
              <a:off x="3815622" y="1867927"/>
              <a:ext cx="2090238" cy="1939732"/>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Transformaciones </a:t>
              </a:r>
              <a:endParaRPr b="0" i="0" sz="1400" u="none" cap="none" strike="noStrike">
                <a:solidFill>
                  <a:srgbClr val="000000"/>
                </a:solidFill>
                <a:latin typeface="Arial"/>
                <a:ea typeface="Arial"/>
                <a:cs typeface="Arial"/>
                <a:sym typeface="Arial"/>
              </a:endParaRPr>
            </a:p>
          </p:txBody>
        </p:sp>
        <p:sp>
          <p:nvSpPr>
            <p:cNvPr id="1779" name="Google Shape;1779;p127"/>
            <p:cNvSpPr/>
            <p:nvPr/>
          </p:nvSpPr>
          <p:spPr>
            <a:xfrm>
              <a:off x="3586359" y="-189855"/>
              <a:ext cx="2442309"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27"/>
            <p:cNvSpPr txBox="1"/>
            <p:nvPr/>
          </p:nvSpPr>
          <p:spPr>
            <a:xfrm>
              <a:off x="3944027" y="96437"/>
              <a:ext cx="1726973" cy="138233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Mercado de energía</a:t>
              </a:r>
              <a:endParaRPr b="0" i="0" sz="1400" u="none" cap="none" strike="noStrike">
                <a:solidFill>
                  <a:srgbClr val="000000"/>
                </a:solidFill>
                <a:latin typeface="Arial"/>
                <a:ea typeface="Arial"/>
                <a:cs typeface="Arial"/>
                <a:sym typeface="Arial"/>
              </a:endParaRPr>
            </a:p>
          </p:txBody>
        </p:sp>
        <p:sp>
          <p:nvSpPr>
            <p:cNvPr id="1781" name="Google Shape;1781;p127"/>
            <p:cNvSpPr/>
            <p:nvPr/>
          </p:nvSpPr>
          <p:spPr>
            <a:xfrm>
              <a:off x="5997919" y="1797272"/>
              <a:ext cx="2299035" cy="1907685"/>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27"/>
            <p:cNvSpPr txBox="1"/>
            <p:nvPr/>
          </p:nvSpPr>
          <p:spPr>
            <a:xfrm>
              <a:off x="6334605" y="2076646"/>
              <a:ext cx="1625663" cy="1348937"/>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Empresas energéticas </a:t>
              </a:r>
              <a:endParaRPr b="0" i="0" sz="1400" u="none" cap="none" strike="noStrike">
                <a:solidFill>
                  <a:srgbClr val="000000"/>
                </a:solidFill>
                <a:latin typeface="Arial"/>
                <a:ea typeface="Arial"/>
                <a:cs typeface="Arial"/>
                <a:sym typeface="Arial"/>
              </a:endParaRPr>
            </a:p>
          </p:txBody>
        </p:sp>
        <p:sp>
          <p:nvSpPr>
            <p:cNvPr id="1783" name="Google Shape;1783;p127"/>
            <p:cNvSpPr/>
            <p:nvPr/>
          </p:nvSpPr>
          <p:spPr>
            <a:xfrm>
              <a:off x="3586354" y="3847460"/>
              <a:ext cx="2442309"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27"/>
            <p:cNvSpPr txBox="1"/>
            <p:nvPr/>
          </p:nvSpPr>
          <p:spPr>
            <a:xfrm>
              <a:off x="3944022" y="4133752"/>
              <a:ext cx="1726973" cy="138233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Gobernanza energética</a:t>
              </a:r>
              <a:endParaRPr b="0" i="0" sz="1400" u="none" cap="none" strike="noStrike">
                <a:solidFill>
                  <a:srgbClr val="000000"/>
                </a:solidFill>
                <a:latin typeface="Arial"/>
                <a:ea typeface="Arial"/>
                <a:cs typeface="Arial"/>
                <a:sym typeface="Arial"/>
              </a:endParaRPr>
            </a:p>
          </p:txBody>
        </p:sp>
        <p:sp>
          <p:nvSpPr>
            <p:cNvPr id="1785" name="Google Shape;1785;p127"/>
            <p:cNvSpPr/>
            <p:nvPr/>
          </p:nvSpPr>
          <p:spPr>
            <a:xfrm>
              <a:off x="1265528" y="1931285"/>
              <a:ext cx="2350413"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127"/>
            <p:cNvSpPr txBox="1"/>
            <p:nvPr/>
          </p:nvSpPr>
          <p:spPr>
            <a:xfrm>
              <a:off x="1609738" y="2217577"/>
              <a:ext cx="1661993" cy="138233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Derecho de la energía</a:t>
              </a:r>
              <a:endParaRPr b="0" i="0" sz="1400" u="none" cap="none" strike="noStrike">
                <a:solidFill>
                  <a:srgbClr val="000000"/>
                </a:solidFill>
                <a:latin typeface="Arial"/>
                <a:ea typeface="Arial"/>
                <a:cs typeface="Arial"/>
                <a:sym typeface="Arial"/>
              </a:endParaRPr>
            </a:p>
          </p:txBody>
        </p:sp>
      </p:grpSp>
      <p:sp>
        <p:nvSpPr>
          <p:cNvPr id="1787" name="Google Shape;1787;p127"/>
          <p:cNvSpPr/>
          <p:nvPr/>
        </p:nvSpPr>
        <p:spPr>
          <a:xfrm>
            <a:off x="4779250" y="4577912"/>
            <a:ext cx="2785899" cy="1507578"/>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88" name="Google Shape;1788;p127"/>
          <p:cNvPicPr preferRelativeResize="0"/>
          <p:nvPr/>
        </p:nvPicPr>
        <p:blipFill rotWithShape="1">
          <a:blip r:embed="rId3">
            <a:alphaModFix/>
          </a:blip>
          <a:srcRect b="0" l="0" r="0" t="0"/>
          <a:stretch/>
        </p:blipFill>
        <p:spPr>
          <a:xfrm>
            <a:off x="9851970" y="230444"/>
            <a:ext cx="1897117" cy="772510"/>
          </a:xfrm>
          <a:prstGeom prst="rect">
            <a:avLst/>
          </a:prstGeom>
          <a:solidFill>
            <a:srgbClr val="00CC99"/>
          </a:solid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128"/>
          <p:cNvSpPr txBox="1"/>
          <p:nvPr>
            <p:ph idx="4294967295" type="title"/>
          </p:nvPr>
        </p:nvSpPr>
        <p:spPr>
          <a:xfrm>
            <a:off x="2408182" y="417753"/>
            <a:ext cx="7886700" cy="99377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739A28"/>
              </a:buClr>
              <a:buSzPts val="4800"/>
              <a:buFont typeface="Calibri"/>
              <a:buNone/>
            </a:pPr>
            <a:r>
              <a:rPr b="1" lang="es-CO">
                <a:solidFill>
                  <a:srgbClr val="739A28"/>
                </a:solidFill>
                <a:latin typeface="Calibri"/>
                <a:ea typeface="Calibri"/>
                <a:cs typeface="Calibri"/>
                <a:sym typeface="Calibri"/>
              </a:rPr>
              <a:t>Gobernanza nacional</a:t>
            </a:r>
            <a:endParaRPr b="1">
              <a:solidFill>
                <a:srgbClr val="739A28"/>
              </a:solidFill>
              <a:latin typeface="Calibri"/>
              <a:ea typeface="Calibri"/>
              <a:cs typeface="Calibri"/>
              <a:sym typeface="Calibri"/>
            </a:endParaRPr>
          </a:p>
        </p:txBody>
      </p:sp>
      <p:sp>
        <p:nvSpPr>
          <p:cNvPr id="1794" name="Google Shape;1794;p128"/>
          <p:cNvSpPr txBox="1"/>
          <p:nvPr>
            <p:ph idx="4294967295" type="body"/>
          </p:nvPr>
        </p:nvSpPr>
        <p:spPr>
          <a:xfrm>
            <a:off x="0" y="1849438"/>
            <a:ext cx="6904038" cy="706437"/>
          </a:xfrm>
          <a:prstGeom prst="rect">
            <a:avLst/>
          </a:prstGeom>
          <a:noFill/>
          <a:ln>
            <a:noFill/>
          </a:ln>
        </p:spPr>
        <p:txBody>
          <a:bodyPr anchorCtr="0" anchor="t" bIns="45700" lIns="0" spcFirstLastPara="1" rIns="0" wrap="square" tIns="45700">
            <a:noAutofit/>
          </a:bodyPr>
          <a:lstStyle/>
          <a:p>
            <a:pPr indent="-209550" lvl="0" marL="214313" rtl="0" algn="l">
              <a:lnSpc>
                <a:spcPct val="90000"/>
              </a:lnSpc>
              <a:spcBef>
                <a:spcPts val="0"/>
              </a:spcBef>
              <a:spcAft>
                <a:spcPts val="0"/>
              </a:spcAft>
              <a:buClr>
                <a:srgbClr val="7F7F7F"/>
              </a:buClr>
              <a:buSzPts val="3300"/>
              <a:buChar char=" "/>
            </a:pPr>
            <a:r>
              <a:rPr lang="es-CO" sz="3300">
                <a:solidFill>
                  <a:srgbClr val="7F7F7F"/>
                </a:solidFill>
              </a:rPr>
              <a:t>Soberanía nacional</a:t>
            </a:r>
            <a:endParaRPr/>
          </a:p>
          <a:p>
            <a:pPr indent="-209550" lvl="0" marL="214313" rtl="0" algn="l">
              <a:lnSpc>
                <a:spcPct val="90000"/>
              </a:lnSpc>
              <a:spcBef>
                <a:spcPts val="1400"/>
              </a:spcBef>
              <a:spcAft>
                <a:spcPts val="0"/>
              </a:spcAft>
              <a:buClr>
                <a:srgbClr val="7F7F7F"/>
              </a:buClr>
              <a:buSzPts val="3300"/>
              <a:buChar char=" "/>
            </a:pPr>
            <a:r>
              <a:rPr lang="es-CO" sz="3300">
                <a:solidFill>
                  <a:srgbClr val="7F7F7F"/>
                </a:solidFill>
              </a:rPr>
              <a:t>Sectores estratégicos nacionales </a:t>
            </a:r>
            <a:endParaRPr/>
          </a:p>
          <a:p>
            <a:pPr indent="0" lvl="0" marL="214313" rtl="0" algn="l">
              <a:lnSpc>
                <a:spcPct val="90000"/>
              </a:lnSpc>
              <a:spcBef>
                <a:spcPts val="1400"/>
              </a:spcBef>
              <a:spcAft>
                <a:spcPts val="0"/>
              </a:spcAft>
              <a:buClr>
                <a:schemeClr val="dk1"/>
              </a:buClr>
              <a:buSzPts val="3300"/>
              <a:buNone/>
            </a:pPr>
            <a:r>
              <a:t/>
            </a:r>
            <a:endParaRPr sz="3300">
              <a:solidFill>
                <a:srgbClr val="7F7F7F"/>
              </a:solidFill>
            </a:endParaRPr>
          </a:p>
          <a:p>
            <a:pPr indent="0" lvl="0" marL="214313" rtl="0" algn="l">
              <a:lnSpc>
                <a:spcPct val="90000"/>
              </a:lnSpc>
              <a:spcBef>
                <a:spcPts val="1400"/>
              </a:spcBef>
              <a:spcAft>
                <a:spcPts val="0"/>
              </a:spcAft>
              <a:buClr>
                <a:schemeClr val="dk1"/>
              </a:buClr>
              <a:buSzPts val="3300"/>
              <a:buNone/>
            </a:pPr>
            <a:r>
              <a:t/>
            </a:r>
            <a:endParaRPr sz="3300">
              <a:solidFill>
                <a:srgbClr val="7F7F7F"/>
              </a:solidFill>
            </a:endParaRPr>
          </a:p>
        </p:txBody>
      </p:sp>
      <p:pic>
        <p:nvPicPr>
          <p:cNvPr descr="Resultado de imagen para GOBERNanza" id="1795" name="Google Shape;1795;p128"/>
          <p:cNvPicPr preferRelativeResize="0"/>
          <p:nvPr/>
        </p:nvPicPr>
        <p:blipFill rotWithShape="1">
          <a:blip r:embed="rId3">
            <a:alphaModFix/>
          </a:blip>
          <a:srcRect b="0" l="0" r="0" t="0"/>
          <a:stretch/>
        </p:blipFill>
        <p:spPr>
          <a:xfrm>
            <a:off x="4157349" y="3490672"/>
            <a:ext cx="3877302" cy="2298932"/>
          </a:xfrm>
          <a:prstGeom prst="rect">
            <a:avLst/>
          </a:prstGeom>
          <a:noFill/>
          <a:ln>
            <a:noFill/>
          </a:ln>
        </p:spPr>
      </p:pic>
      <p:pic>
        <p:nvPicPr>
          <p:cNvPr id="1796" name="Google Shape;1796;p128"/>
          <p:cNvPicPr preferRelativeResize="0"/>
          <p:nvPr/>
        </p:nvPicPr>
        <p:blipFill rotWithShape="1">
          <a:blip r:embed="rId4">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p129"/>
          <p:cNvSpPr/>
          <p:nvPr/>
        </p:nvSpPr>
        <p:spPr>
          <a:xfrm>
            <a:off x="0" y="0"/>
            <a:ext cx="1218631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02" name="Google Shape;1802;p129"/>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29"/>
          <p:cNvSpPr txBox="1"/>
          <p:nvPr>
            <p:ph type="title"/>
          </p:nvPr>
        </p:nvSpPr>
        <p:spPr>
          <a:xfrm>
            <a:off x="492370" y="516835"/>
            <a:ext cx="3084844" cy="577284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b="1" lang="es-CO" sz="3600">
                <a:solidFill>
                  <a:srgbClr val="FFFFFF"/>
                </a:solidFill>
                <a:latin typeface="Calibri"/>
                <a:ea typeface="Calibri"/>
                <a:cs typeface="Calibri"/>
                <a:sym typeface="Calibri"/>
              </a:rPr>
              <a:t>De una gobernanza Nacional a una coordinación con la gobernanza territorial </a:t>
            </a:r>
            <a:endParaRPr b="1" sz="3600">
              <a:solidFill>
                <a:srgbClr val="FFFFFF"/>
              </a:solidFill>
              <a:latin typeface="Calibri"/>
              <a:ea typeface="Calibri"/>
              <a:cs typeface="Calibri"/>
              <a:sym typeface="Calibri"/>
            </a:endParaRPr>
          </a:p>
        </p:txBody>
      </p:sp>
      <p:sp>
        <p:nvSpPr>
          <p:cNvPr id="1804" name="Google Shape;1804;p129"/>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05" name="Google Shape;1805;p129"/>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grpSp>
        <p:nvGrpSpPr>
          <p:cNvPr id="1806" name="Google Shape;1806;p129"/>
          <p:cNvGrpSpPr/>
          <p:nvPr/>
        </p:nvGrpSpPr>
        <p:grpSpPr>
          <a:xfrm>
            <a:off x="4747240" y="1769745"/>
            <a:ext cx="6786920" cy="3389946"/>
            <a:chOff x="5377" y="1129982"/>
            <a:chExt cx="6786920" cy="3389946"/>
          </a:xfrm>
        </p:grpSpPr>
        <p:sp>
          <p:nvSpPr>
            <p:cNvPr id="1807" name="Google Shape;1807;p129"/>
            <p:cNvSpPr/>
            <p:nvPr/>
          </p:nvSpPr>
          <p:spPr>
            <a:xfrm rot="5400000">
              <a:off x="-1195884" y="2331244"/>
              <a:ext cx="2542460" cy="139936"/>
            </a:xfrm>
            <a:prstGeom prst="corner">
              <a:avLst>
                <a:gd fmla="val 1000" name="adj1"/>
                <a:gd fmla="val 1000" name="adj2"/>
              </a:avLst>
            </a:prstGeom>
            <a:solidFill>
              <a:srgbClr val="E2DFCB"/>
            </a:solidFill>
            <a:ln cap="flat" cmpd="sng" w="158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29"/>
            <p:cNvSpPr/>
            <p:nvPr/>
          </p:nvSpPr>
          <p:spPr>
            <a:xfrm>
              <a:off x="5377" y="3672442"/>
              <a:ext cx="1749206" cy="847486"/>
            </a:xfrm>
            <a:prstGeom prst="homePlate">
              <a:avLst>
                <a:gd fmla="val 25000" name="adj"/>
              </a:avLst>
            </a:prstGeom>
            <a:solidFill>
              <a:schemeClr val="dk2"/>
            </a:solidFill>
            <a:ln cap="flat" cmpd="sng" w="158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29"/>
            <p:cNvSpPr txBox="1"/>
            <p:nvPr/>
          </p:nvSpPr>
          <p:spPr>
            <a:xfrm>
              <a:off x="5377" y="3672442"/>
              <a:ext cx="1643270" cy="847486"/>
            </a:xfrm>
            <a:prstGeom prst="rect">
              <a:avLst/>
            </a:prstGeom>
            <a:noFill/>
            <a:ln>
              <a:noFill/>
            </a:ln>
          </p:spPr>
          <p:txBody>
            <a:bodyPr anchorCtr="0" anchor="ctr" bIns="254000" lIns="127000" spcFirstLastPara="1" rIns="127000" wrap="square" tIns="2540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2014</a:t>
              </a:r>
              <a:endParaRPr b="0" i="0" sz="1400" u="none" cap="none" strike="noStrike">
                <a:solidFill>
                  <a:srgbClr val="000000"/>
                </a:solidFill>
                <a:latin typeface="Arial"/>
                <a:ea typeface="Arial"/>
                <a:cs typeface="Arial"/>
                <a:sym typeface="Arial"/>
              </a:endParaRPr>
            </a:p>
          </p:txBody>
        </p:sp>
        <p:sp>
          <p:nvSpPr>
            <p:cNvPr id="1810" name="Google Shape;1810;p129"/>
            <p:cNvSpPr/>
            <p:nvPr/>
          </p:nvSpPr>
          <p:spPr>
            <a:xfrm>
              <a:off x="145313" y="1213944"/>
              <a:ext cx="1420355" cy="21322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29"/>
            <p:cNvSpPr txBox="1"/>
            <p:nvPr/>
          </p:nvSpPr>
          <p:spPr>
            <a:xfrm>
              <a:off x="145313" y="1213944"/>
              <a:ext cx="1420355" cy="213221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SENTENCIA C-123 DE 2014 DE LA CORTE CONSTITUCIONAL (empoderamiento a la comunidades de los entes territoriales)</a:t>
              </a:r>
              <a:endParaRPr b="0" i="0" sz="1400" u="none" cap="none" strike="noStrike">
                <a:solidFill>
                  <a:srgbClr val="000000"/>
                </a:solidFill>
                <a:latin typeface="Arial"/>
                <a:ea typeface="Arial"/>
                <a:cs typeface="Arial"/>
                <a:sym typeface="Arial"/>
              </a:endParaRPr>
            </a:p>
          </p:txBody>
        </p:sp>
        <p:sp>
          <p:nvSpPr>
            <p:cNvPr id="1812" name="Google Shape;1812;p129"/>
            <p:cNvSpPr/>
            <p:nvPr/>
          </p:nvSpPr>
          <p:spPr>
            <a:xfrm rot="5400000">
              <a:off x="483353" y="2331244"/>
              <a:ext cx="2542460" cy="139936"/>
            </a:xfrm>
            <a:prstGeom prst="corner">
              <a:avLst>
                <a:gd fmla="val 1000" name="adj1"/>
                <a:gd fmla="val 1000" name="adj2"/>
              </a:avLst>
            </a:prstGeom>
            <a:solidFill>
              <a:srgbClr val="E2DFCB"/>
            </a:solidFill>
            <a:ln cap="flat" cmpd="sng" w="158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29"/>
            <p:cNvSpPr/>
            <p:nvPr/>
          </p:nvSpPr>
          <p:spPr>
            <a:xfrm>
              <a:off x="1684615" y="3672442"/>
              <a:ext cx="1749206" cy="847486"/>
            </a:xfrm>
            <a:prstGeom prst="chevron">
              <a:avLst>
                <a:gd fmla="val 25000" name="adj"/>
              </a:avLst>
            </a:prstGeom>
            <a:solidFill>
              <a:schemeClr val="dk2"/>
            </a:solidFill>
            <a:ln cap="flat" cmpd="sng" w="158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29"/>
            <p:cNvSpPr txBox="1"/>
            <p:nvPr/>
          </p:nvSpPr>
          <p:spPr>
            <a:xfrm>
              <a:off x="1896487" y="3672442"/>
              <a:ext cx="1325463" cy="847486"/>
            </a:xfrm>
            <a:prstGeom prst="rect">
              <a:avLst/>
            </a:prstGeom>
            <a:noFill/>
            <a:ln>
              <a:noFill/>
            </a:ln>
          </p:spPr>
          <p:txBody>
            <a:bodyPr anchorCtr="0" anchor="ctr" bIns="254000" lIns="127000" spcFirstLastPara="1" rIns="127000" wrap="square" tIns="2540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2014</a:t>
              </a:r>
              <a:endParaRPr b="0" i="0" sz="1400" u="none" cap="none" strike="noStrike">
                <a:solidFill>
                  <a:srgbClr val="000000"/>
                </a:solidFill>
                <a:latin typeface="Arial"/>
                <a:ea typeface="Arial"/>
                <a:cs typeface="Arial"/>
                <a:sym typeface="Arial"/>
              </a:endParaRPr>
            </a:p>
          </p:txBody>
        </p:sp>
        <p:sp>
          <p:nvSpPr>
            <p:cNvPr id="1815" name="Google Shape;1815;p129"/>
            <p:cNvSpPr/>
            <p:nvPr/>
          </p:nvSpPr>
          <p:spPr>
            <a:xfrm>
              <a:off x="1824551" y="1213944"/>
              <a:ext cx="1420355" cy="21322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29"/>
            <p:cNvSpPr txBox="1"/>
            <p:nvPr/>
          </p:nvSpPr>
          <p:spPr>
            <a:xfrm>
              <a:off x="1824551" y="1213944"/>
              <a:ext cx="1420355" cy="213221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LEY 1715 DE 2014: funciones a los departamentos y municipio en materia de energía renovable y eficiencia energética </a:t>
              </a:r>
              <a:endParaRPr b="0" i="0" sz="1400" u="none" cap="none" strike="noStrike">
                <a:solidFill>
                  <a:srgbClr val="000000"/>
                </a:solidFill>
                <a:latin typeface="Arial"/>
                <a:ea typeface="Arial"/>
                <a:cs typeface="Arial"/>
                <a:sym typeface="Arial"/>
              </a:endParaRPr>
            </a:p>
          </p:txBody>
        </p:sp>
        <p:sp>
          <p:nvSpPr>
            <p:cNvPr id="1817" name="Google Shape;1817;p129"/>
            <p:cNvSpPr/>
            <p:nvPr/>
          </p:nvSpPr>
          <p:spPr>
            <a:xfrm rot="5400000">
              <a:off x="2162591" y="2331244"/>
              <a:ext cx="2542460" cy="139936"/>
            </a:xfrm>
            <a:prstGeom prst="corner">
              <a:avLst>
                <a:gd fmla="val 1000" name="adj1"/>
                <a:gd fmla="val 1000" name="adj2"/>
              </a:avLst>
            </a:prstGeom>
            <a:solidFill>
              <a:srgbClr val="E2DFCB"/>
            </a:solidFill>
            <a:ln cap="flat" cmpd="sng" w="158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29"/>
            <p:cNvSpPr/>
            <p:nvPr/>
          </p:nvSpPr>
          <p:spPr>
            <a:xfrm>
              <a:off x="3363853" y="3672442"/>
              <a:ext cx="1749206" cy="847486"/>
            </a:xfrm>
            <a:prstGeom prst="chevron">
              <a:avLst>
                <a:gd fmla="val 25000" name="adj"/>
              </a:avLst>
            </a:prstGeom>
            <a:solidFill>
              <a:schemeClr val="dk2"/>
            </a:solidFill>
            <a:ln cap="flat" cmpd="sng" w="158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29"/>
            <p:cNvSpPr txBox="1"/>
            <p:nvPr/>
          </p:nvSpPr>
          <p:spPr>
            <a:xfrm>
              <a:off x="3575725" y="3672442"/>
              <a:ext cx="1325463" cy="847486"/>
            </a:xfrm>
            <a:prstGeom prst="rect">
              <a:avLst/>
            </a:prstGeom>
            <a:noFill/>
            <a:ln>
              <a:noFill/>
            </a:ln>
          </p:spPr>
          <p:txBody>
            <a:bodyPr anchorCtr="0" anchor="ctr" bIns="254000" lIns="127000" spcFirstLastPara="1" rIns="127000" wrap="square" tIns="2540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2018</a:t>
              </a:r>
              <a:endParaRPr b="0" i="0" sz="1400" u="none" cap="none" strike="noStrike">
                <a:solidFill>
                  <a:srgbClr val="000000"/>
                </a:solidFill>
                <a:latin typeface="Arial"/>
                <a:ea typeface="Arial"/>
                <a:cs typeface="Arial"/>
                <a:sym typeface="Arial"/>
              </a:endParaRPr>
            </a:p>
          </p:txBody>
        </p:sp>
        <p:sp>
          <p:nvSpPr>
            <p:cNvPr id="1820" name="Google Shape;1820;p129"/>
            <p:cNvSpPr/>
            <p:nvPr/>
          </p:nvSpPr>
          <p:spPr>
            <a:xfrm>
              <a:off x="3503789" y="1213944"/>
              <a:ext cx="1420355" cy="21322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29"/>
            <p:cNvSpPr txBox="1"/>
            <p:nvPr/>
          </p:nvSpPr>
          <p:spPr>
            <a:xfrm>
              <a:off x="3503789" y="1213944"/>
              <a:ext cx="1420355" cy="213221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LEY 1931 de 2018 (LEY DE CAMBIO CLIMÁTICO): funciones en materia de mitigación de efectos de gases de efectos invernadero</a:t>
              </a:r>
              <a:endParaRPr b="0" i="0" sz="1400" u="none" cap="none" strike="noStrike">
                <a:solidFill>
                  <a:srgbClr val="000000"/>
                </a:solidFill>
                <a:latin typeface="Arial"/>
                <a:ea typeface="Arial"/>
                <a:cs typeface="Arial"/>
                <a:sym typeface="Arial"/>
              </a:endParaRPr>
            </a:p>
          </p:txBody>
        </p:sp>
        <p:sp>
          <p:nvSpPr>
            <p:cNvPr id="1822" name="Google Shape;1822;p129"/>
            <p:cNvSpPr/>
            <p:nvPr/>
          </p:nvSpPr>
          <p:spPr>
            <a:xfrm rot="5400000">
              <a:off x="3841829" y="2331244"/>
              <a:ext cx="2542460" cy="139936"/>
            </a:xfrm>
            <a:prstGeom prst="corner">
              <a:avLst>
                <a:gd fmla="val 1000" name="adj1"/>
                <a:gd fmla="val 1000" name="adj2"/>
              </a:avLst>
            </a:prstGeom>
            <a:solidFill>
              <a:srgbClr val="E2DFCB"/>
            </a:solidFill>
            <a:ln cap="flat" cmpd="sng" w="158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29"/>
            <p:cNvSpPr/>
            <p:nvPr/>
          </p:nvSpPr>
          <p:spPr>
            <a:xfrm>
              <a:off x="5043091" y="3672442"/>
              <a:ext cx="1749206" cy="847486"/>
            </a:xfrm>
            <a:prstGeom prst="chevron">
              <a:avLst>
                <a:gd fmla="val 25000" name="adj"/>
              </a:avLst>
            </a:prstGeom>
            <a:solidFill>
              <a:schemeClr val="dk2"/>
            </a:solidFill>
            <a:ln cap="flat" cmpd="sng" w="158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29"/>
            <p:cNvSpPr txBox="1"/>
            <p:nvPr/>
          </p:nvSpPr>
          <p:spPr>
            <a:xfrm>
              <a:off x="5254963" y="3672442"/>
              <a:ext cx="1325463" cy="847486"/>
            </a:xfrm>
            <a:prstGeom prst="rect">
              <a:avLst/>
            </a:prstGeom>
            <a:noFill/>
            <a:ln>
              <a:noFill/>
            </a:ln>
          </p:spPr>
          <p:txBody>
            <a:bodyPr anchorCtr="0" anchor="ctr" bIns="254000" lIns="127000" spcFirstLastPara="1" rIns="127000" wrap="square" tIns="2540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2021</a:t>
              </a:r>
              <a:endParaRPr b="0" i="0" sz="1400" u="none" cap="none" strike="noStrike">
                <a:solidFill>
                  <a:srgbClr val="000000"/>
                </a:solidFill>
                <a:latin typeface="Arial"/>
                <a:ea typeface="Arial"/>
                <a:cs typeface="Arial"/>
                <a:sym typeface="Arial"/>
              </a:endParaRPr>
            </a:p>
          </p:txBody>
        </p:sp>
        <p:sp>
          <p:nvSpPr>
            <p:cNvPr id="1825" name="Google Shape;1825;p129"/>
            <p:cNvSpPr/>
            <p:nvPr/>
          </p:nvSpPr>
          <p:spPr>
            <a:xfrm>
              <a:off x="5183028" y="1213944"/>
              <a:ext cx="1420355" cy="21322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29"/>
            <p:cNvSpPr txBox="1"/>
            <p:nvPr/>
          </p:nvSpPr>
          <p:spPr>
            <a:xfrm>
              <a:off x="5183028" y="1213944"/>
              <a:ext cx="1420355" cy="213221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Ley 2099 de 2021</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100"/>
                <a:buFont typeface="Arial"/>
                <a:buNone/>
              </a:pPr>
              <a:r>
                <a:rPr lang="es-CO" sz="1100"/>
                <a:t>Participación de los entes territoriales en desarrollo de proyectos de energía renovables, autogeneración, almacenamiento, desarrollo de hidrogeno, etc.</a:t>
              </a:r>
              <a:r>
                <a:rPr b="0" i="0" lang="es-CO" sz="11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grpSp>
        <p:nvGrpSpPr>
          <p:cNvPr id="1831" name="Google Shape;1831;p130"/>
          <p:cNvGrpSpPr/>
          <p:nvPr/>
        </p:nvGrpSpPr>
        <p:grpSpPr>
          <a:xfrm>
            <a:off x="2589831" y="330407"/>
            <a:ext cx="7031426" cy="5992238"/>
            <a:chOff x="1265528" y="-189855"/>
            <a:chExt cx="7031426" cy="5992238"/>
          </a:xfrm>
        </p:grpSpPr>
        <p:sp>
          <p:nvSpPr>
            <p:cNvPr id="1832" name="Google Shape;1832;p130"/>
            <p:cNvSpPr/>
            <p:nvPr/>
          </p:nvSpPr>
          <p:spPr>
            <a:xfrm>
              <a:off x="3382719" y="1466195"/>
              <a:ext cx="2956044" cy="2743196"/>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30"/>
            <p:cNvSpPr txBox="1"/>
            <p:nvPr/>
          </p:nvSpPr>
          <p:spPr>
            <a:xfrm>
              <a:off x="3815622" y="1867927"/>
              <a:ext cx="2090238" cy="1939732"/>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Transformaciones </a:t>
              </a:r>
              <a:endParaRPr b="0" i="0" sz="1400" u="none" cap="none" strike="noStrike">
                <a:solidFill>
                  <a:srgbClr val="000000"/>
                </a:solidFill>
                <a:latin typeface="Arial"/>
                <a:ea typeface="Arial"/>
                <a:cs typeface="Arial"/>
                <a:sym typeface="Arial"/>
              </a:endParaRPr>
            </a:p>
          </p:txBody>
        </p:sp>
        <p:sp>
          <p:nvSpPr>
            <p:cNvPr id="1834" name="Google Shape;1834;p130"/>
            <p:cNvSpPr/>
            <p:nvPr/>
          </p:nvSpPr>
          <p:spPr>
            <a:xfrm>
              <a:off x="3586359" y="-189855"/>
              <a:ext cx="2442309"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30"/>
            <p:cNvSpPr txBox="1"/>
            <p:nvPr/>
          </p:nvSpPr>
          <p:spPr>
            <a:xfrm>
              <a:off x="3944027" y="96437"/>
              <a:ext cx="1726973" cy="138233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Mercado de energía</a:t>
              </a:r>
              <a:endParaRPr b="0" i="0" sz="1400" u="none" cap="none" strike="noStrike">
                <a:solidFill>
                  <a:srgbClr val="000000"/>
                </a:solidFill>
                <a:latin typeface="Arial"/>
                <a:ea typeface="Arial"/>
                <a:cs typeface="Arial"/>
                <a:sym typeface="Arial"/>
              </a:endParaRPr>
            </a:p>
          </p:txBody>
        </p:sp>
        <p:sp>
          <p:nvSpPr>
            <p:cNvPr id="1836" name="Google Shape;1836;p130"/>
            <p:cNvSpPr/>
            <p:nvPr/>
          </p:nvSpPr>
          <p:spPr>
            <a:xfrm>
              <a:off x="5997919" y="1797272"/>
              <a:ext cx="2299035" cy="1907685"/>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30"/>
            <p:cNvSpPr txBox="1"/>
            <p:nvPr/>
          </p:nvSpPr>
          <p:spPr>
            <a:xfrm>
              <a:off x="6334605" y="2076646"/>
              <a:ext cx="1625663" cy="1348937"/>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Empresas energéticas </a:t>
              </a:r>
              <a:endParaRPr b="0" i="0" sz="1400" u="none" cap="none" strike="noStrike">
                <a:solidFill>
                  <a:srgbClr val="000000"/>
                </a:solidFill>
                <a:latin typeface="Arial"/>
                <a:ea typeface="Arial"/>
                <a:cs typeface="Arial"/>
                <a:sym typeface="Arial"/>
              </a:endParaRPr>
            </a:p>
          </p:txBody>
        </p:sp>
        <p:sp>
          <p:nvSpPr>
            <p:cNvPr id="1838" name="Google Shape;1838;p130"/>
            <p:cNvSpPr/>
            <p:nvPr/>
          </p:nvSpPr>
          <p:spPr>
            <a:xfrm>
              <a:off x="3586354" y="3847460"/>
              <a:ext cx="2442309"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30"/>
            <p:cNvSpPr txBox="1"/>
            <p:nvPr/>
          </p:nvSpPr>
          <p:spPr>
            <a:xfrm>
              <a:off x="3944022" y="4133752"/>
              <a:ext cx="1726973" cy="138233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Gobernanza energética</a:t>
              </a:r>
              <a:endParaRPr b="0" i="0" sz="1400" u="none" cap="none" strike="noStrike">
                <a:solidFill>
                  <a:srgbClr val="000000"/>
                </a:solidFill>
                <a:latin typeface="Arial"/>
                <a:ea typeface="Arial"/>
                <a:cs typeface="Arial"/>
                <a:sym typeface="Arial"/>
              </a:endParaRPr>
            </a:p>
          </p:txBody>
        </p:sp>
        <p:sp>
          <p:nvSpPr>
            <p:cNvPr id="1840" name="Google Shape;1840;p130"/>
            <p:cNvSpPr/>
            <p:nvPr/>
          </p:nvSpPr>
          <p:spPr>
            <a:xfrm>
              <a:off x="1265528" y="1931285"/>
              <a:ext cx="2350413"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30"/>
            <p:cNvSpPr txBox="1"/>
            <p:nvPr/>
          </p:nvSpPr>
          <p:spPr>
            <a:xfrm>
              <a:off x="1609738" y="2217577"/>
              <a:ext cx="1661993" cy="138233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s-CO" sz="1800" u="none" cap="none" strike="noStrike">
                  <a:solidFill>
                    <a:schemeClr val="dk1"/>
                  </a:solidFill>
                  <a:latin typeface="Calibri"/>
                  <a:ea typeface="Calibri"/>
                  <a:cs typeface="Calibri"/>
                  <a:sym typeface="Calibri"/>
                </a:rPr>
                <a:t>Regulación de la energía</a:t>
              </a:r>
              <a:endParaRPr b="0" i="0" sz="1400" u="none" cap="none" strike="noStrike">
                <a:solidFill>
                  <a:srgbClr val="000000"/>
                </a:solidFill>
                <a:latin typeface="Arial"/>
                <a:ea typeface="Arial"/>
                <a:cs typeface="Arial"/>
                <a:sym typeface="Arial"/>
              </a:endParaRPr>
            </a:p>
          </p:txBody>
        </p:sp>
      </p:grpSp>
      <p:sp>
        <p:nvSpPr>
          <p:cNvPr id="1842" name="Google Shape;1842;p130"/>
          <p:cNvSpPr/>
          <p:nvPr/>
        </p:nvSpPr>
        <p:spPr>
          <a:xfrm>
            <a:off x="2288299" y="2604267"/>
            <a:ext cx="2785899" cy="1507578"/>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43" name="Google Shape;1843;p130"/>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pic>
        <p:nvPicPr>
          <p:cNvPr descr="Batería en carga" id="1848" name="Google Shape;1848;p131"/>
          <p:cNvPicPr preferRelativeResize="0"/>
          <p:nvPr/>
        </p:nvPicPr>
        <p:blipFill rotWithShape="1">
          <a:blip r:embed="rId3">
            <a:alphaModFix/>
          </a:blip>
          <a:srcRect b="0" l="0" r="0" t="0"/>
          <a:stretch/>
        </p:blipFill>
        <p:spPr>
          <a:xfrm>
            <a:off x="4600451" y="3408664"/>
            <a:ext cx="563780" cy="563780"/>
          </a:xfrm>
          <a:prstGeom prst="rect">
            <a:avLst/>
          </a:prstGeom>
          <a:noFill/>
          <a:ln>
            <a:noFill/>
          </a:ln>
        </p:spPr>
      </p:pic>
      <p:pic>
        <p:nvPicPr>
          <p:cNvPr descr="Batería en carga" id="1849" name="Google Shape;1849;p131"/>
          <p:cNvPicPr preferRelativeResize="0"/>
          <p:nvPr/>
        </p:nvPicPr>
        <p:blipFill rotWithShape="1">
          <a:blip r:embed="rId3">
            <a:alphaModFix/>
          </a:blip>
          <a:srcRect b="0" l="0" r="0" t="0"/>
          <a:stretch/>
        </p:blipFill>
        <p:spPr>
          <a:xfrm>
            <a:off x="4602671" y="4488548"/>
            <a:ext cx="563780" cy="563780"/>
          </a:xfrm>
          <a:prstGeom prst="rect">
            <a:avLst/>
          </a:prstGeom>
          <a:noFill/>
          <a:ln>
            <a:noFill/>
          </a:ln>
        </p:spPr>
      </p:pic>
      <p:pic>
        <p:nvPicPr>
          <p:cNvPr id="1850" name="Google Shape;1850;p131"/>
          <p:cNvPicPr preferRelativeResize="0"/>
          <p:nvPr/>
        </p:nvPicPr>
        <p:blipFill rotWithShape="1">
          <a:blip r:embed="rId4">
            <a:alphaModFix/>
          </a:blip>
          <a:srcRect b="0" l="0" r="0" t="0"/>
          <a:stretch/>
        </p:blipFill>
        <p:spPr>
          <a:xfrm>
            <a:off x="10294882" y="6085490"/>
            <a:ext cx="1897117" cy="772510"/>
          </a:xfrm>
          <a:prstGeom prst="rect">
            <a:avLst/>
          </a:prstGeom>
          <a:solidFill>
            <a:srgbClr val="00CC99"/>
          </a:solidFill>
          <a:ln>
            <a:noFill/>
          </a:ln>
        </p:spPr>
      </p:pic>
      <p:grpSp>
        <p:nvGrpSpPr>
          <p:cNvPr id="1851" name="Google Shape;1851;p131"/>
          <p:cNvGrpSpPr/>
          <p:nvPr/>
        </p:nvGrpSpPr>
        <p:grpSpPr>
          <a:xfrm>
            <a:off x="1823512" y="1404935"/>
            <a:ext cx="7899873" cy="3859381"/>
            <a:chOff x="2477096" y="2025765"/>
            <a:chExt cx="7282331" cy="3955500"/>
          </a:xfrm>
        </p:grpSpPr>
        <p:sp>
          <p:nvSpPr>
            <p:cNvPr id="1852" name="Google Shape;1852;p131"/>
            <p:cNvSpPr/>
            <p:nvPr/>
          </p:nvSpPr>
          <p:spPr>
            <a:xfrm>
              <a:off x="2477096" y="2025765"/>
              <a:ext cx="3101100" cy="3955500"/>
            </a:xfrm>
            <a:prstGeom prst="roundRect">
              <a:avLst>
                <a:gd fmla="val 16667" name="adj"/>
              </a:avLst>
            </a:prstGeom>
            <a:solidFill>
              <a:srgbClr val="D5EAAE"/>
            </a:solidFill>
            <a:ln cap="flat" cmpd="sng" w="1587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1853" name="Google Shape;1853;p131"/>
            <p:cNvSpPr/>
            <p:nvPr/>
          </p:nvSpPr>
          <p:spPr>
            <a:xfrm>
              <a:off x="2711627" y="2957731"/>
              <a:ext cx="2387775" cy="2373219"/>
            </a:xfrm>
            <a:custGeom>
              <a:rect b="b" l="l" r="r" t="t"/>
              <a:pathLst>
                <a:path extrusionOk="0" h="2373219" w="2387775">
                  <a:moveTo>
                    <a:pt x="0" y="0"/>
                  </a:moveTo>
                  <a:lnTo>
                    <a:pt x="2387775" y="0"/>
                  </a:lnTo>
                  <a:lnTo>
                    <a:pt x="2387775" y="2373219"/>
                  </a:lnTo>
                  <a:lnTo>
                    <a:pt x="0" y="2373219"/>
                  </a:lnTo>
                  <a:lnTo>
                    <a:pt x="0" y="0"/>
                  </a:lnTo>
                  <a:close/>
                </a:path>
              </a:pathLst>
            </a:custGeom>
            <a:solidFill>
              <a:srgbClr val="D5EAAE"/>
            </a:solidFill>
            <a:ln>
              <a:noFill/>
            </a:ln>
          </p:spPr>
          <p:txBody>
            <a:bodyPr anchorCtr="0" anchor="b" bIns="93325" lIns="93325" spcFirstLastPara="1" rIns="93325" wrap="square" tIns="93325">
              <a:noAutofit/>
            </a:bodyPr>
            <a:lstStyle/>
            <a:p>
              <a:pPr indent="0" lvl="0" marL="0" marR="0" rtl="0" algn="ctr">
                <a:lnSpc>
                  <a:spcPct val="90000"/>
                </a:lnSpc>
                <a:spcBef>
                  <a:spcPts val="0"/>
                </a:spcBef>
                <a:spcAft>
                  <a:spcPts val="0"/>
                </a:spcAft>
                <a:buClr>
                  <a:schemeClr val="dk1"/>
                </a:buClr>
                <a:buSzPts val="3675"/>
                <a:buFont typeface="Arial"/>
                <a:buNone/>
              </a:pPr>
              <a:r>
                <a:rPr lang="es-CO" sz="3675">
                  <a:solidFill>
                    <a:schemeClr val="dk1"/>
                  </a:solidFill>
                </a:rPr>
                <a:t>Regulación </a:t>
              </a:r>
              <a:r>
                <a:rPr b="0" i="0" lang="es-CO" sz="3675" u="none" cap="none" strike="noStrike">
                  <a:solidFill>
                    <a:schemeClr val="dk1"/>
                  </a:solidFill>
                  <a:latin typeface="Arial"/>
                  <a:ea typeface="Arial"/>
                  <a:cs typeface="Arial"/>
                  <a:sym typeface="Arial"/>
                </a:rPr>
                <a:t> de la energía dentro de</a:t>
              </a:r>
              <a:r>
                <a:rPr lang="es-CO" sz="3675">
                  <a:solidFill>
                    <a:schemeClr val="dk1"/>
                  </a:solidFill>
                </a:rPr>
                <a:t>l siguiente contexto</a:t>
              </a:r>
              <a:endParaRPr b="0" i="0" sz="1400" u="none" cap="none" strike="noStrike">
                <a:solidFill>
                  <a:srgbClr val="000000"/>
                </a:solidFill>
                <a:latin typeface="Arial"/>
                <a:ea typeface="Arial"/>
                <a:cs typeface="Arial"/>
                <a:sym typeface="Arial"/>
              </a:endParaRPr>
            </a:p>
          </p:txBody>
        </p:sp>
        <p:sp>
          <p:nvSpPr>
            <p:cNvPr id="1854" name="Google Shape;1854;p131"/>
            <p:cNvSpPr/>
            <p:nvPr/>
          </p:nvSpPr>
          <p:spPr>
            <a:xfrm>
              <a:off x="5275909" y="2749515"/>
              <a:ext cx="957300" cy="957300"/>
            </a:xfrm>
            <a:prstGeom prst="ellipse">
              <a:avLst/>
            </a:prstGeom>
            <a:solidFill>
              <a:schemeClr val="lt1"/>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131"/>
            <p:cNvSpPr/>
            <p:nvPr/>
          </p:nvSpPr>
          <p:spPr>
            <a:xfrm>
              <a:off x="5253659" y="4373655"/>
              <a:ext cx="957300" cy="957300"/>
            </a:xfrm>
            <a:prstGeom prst="ellipse">
              <a:avLst/>
            </a:prstGeom>
            <a:solidFill>
              <a:schemeClr val="lt1"/>
            </a:solidFill>
            <a:ln cap="flat" cmpd="sng" w="158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6" name="Google Shape;1856;p131"/>
            <p:cNvSpPr/>
            <p:nvPr/>
          </p:nvSpPr>
          <p:spPr>
            <a:xfrm>
              <a:off x="6101327" y="4373603"/>
              <a:ext cx="3658100" cy="957399"/>
            </a:xfrm>
            <a:custGeom>
              <a:rect b="b" l="l" r="r" t="t"/>
              <a:pathLst>
                <a:path extrusionOk="0" h="957399" w="3658100">
                  <a:moveTo>
                    <a:pt x="0" y="0"/>
                  </a:moveTo>
                  <a:lnTo>
                    <a:pt x="3658100" y="0"/>
                  </a:lnTo>
                  <a:lnTo>
                    <a:pt x="3658100" y="957399"/>
                  </a:lnTo>
                  <a:lnTo>
                    <a:pt x="0" y="957399"/>
                  </a:lnTo>
                  <a:lnTo>
                    <a:pt x="0" y="0"/>
                  </a:lnTo>
                  <a:close/>
                </a:path>
              </a:pathLst>
            </a:custGeom>
            <a:solidFill>
              <a:schemeClr val="lt1"/>
            </a:solidFill>
            <a:ln cap="flat" cmpd="sng" w="15875">
              <a:solidFill>
                <a:schemeClr val="accent5"/>
              </a:solidFill>
              <a:prstDash val="solid"/>
              <a:round/>
              <a:headEnd len="sm" w="sm" type="none"/>
              <a:tailEnd len="sm" w="sm" type="none"/>
            </a:ln>
          </p:spPr>
          <p:txBody>
            <a:bodyPr anchorCtr="0" anchor="ctr" bIns="29525" lIns="59050" spcFirstLastPara="1" rIns="59050" wrap="square" tIns="29525">
              <a:noAutofit/>
            </a:bodyPr>
            <a:lstStyle/>
            <a:p>
              <a:pPr indent="0" lvl="0" marL="0" marR="0" rtl="0" algn="ctr">
                <a:lnSpc>
                  <a:spcPct val="9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Derecho de la energía global y convergente</a:t>
              </a:r>
              <a:r>
                <a:rPr b="0" i="0" lang="es-CO" sz="2325"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1857" name="Google Shape;1857;p131"/>
          <p:cNvSpPr/>
          <p:nvPr/>
        </p:nvSpPr>
        <p:spPr>
          <a:xfrm>
            <a:off x="5872711" y="2124981"/>
            <a:ext cx="3969038" cy="933464"/>
          </a:xfrm>
          <a:custGeom>
            <a:rect b="b" l="l" r="r" t="t"/>
            <a:pathLst>
              <a:path extrusionOk="0" h="957399" w="3658100">
                <a:moveTo>
                  <a:pt x="0" y="0"/>
                </a:moveTo>
                <a:lnTo>
                  <a:pt x="3658100" y="0"/>
                </a:lnTo>
                <a:lnTo>
                  <a:pt x="3658100" y="957399"/>
                </a:lnTo>
                <a:lnTo>
                  <a:pt x="0" y="957399"/>
                </a:lnTo>
                <a:lnTo>
                  <a:pt x="0" y="0"/>
                </a:lnTo>
                <a:close/>
              </a:path>
            </a:pathLst>
          </a:custGeom>
          <a:solidFill>
            <a:schemeClr val="lt1"/>
          </a:solidFill>
          <a:ln cap="flat" cmpd="sng" w="15875">
            <a:solidFill>
              <a:schemeClr val="accent5"/>
            </a:solidFill>
            <a:prstDash val="solid"/>
            <a:round/>
            <a:headEnd len="sm" w="sm" type="none"/>
            <a:tailEnd len="sm" w="sm" type="none"/>
          </a:ln>
        </p:spPr>
        <p:txBody>
          <a:bodyPr anchorCtr="0" anchor="ctr" bIns="29525" lIns="59050" spcFirstLastPara="1" rIns="59050" wrap="square" tIns="29525">
            <a:noAutofit/>
          </a:bodyPr>
          <a:lstStyle/>
          <a:p>
            <a:pPr indent="0" lvl="0" marL="0" marR="0" rtl="0" algn="ctr">
              <a:lnSpc>
                <a:spcPct val="9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Derecho de la </a:t>
            </a:r>
            <a:r>
              <a:rPr lang="es-CO" sz="2000">
                <a:solidFill>
                  <a:schemeClr val="dk1"/>
                </a:solidFill>
              </a:rPr>
              <a:t>energía sostenible.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grpSp>
        <p:nvGrpSpPr>
          <p:cNvPr id="158" name="Google Shape;158;p13"/>
          <p:cNvGrpSpPr/>
          <p:nvPr/>
        </p:nvGrpSpPr>
        <p:grpSpPr>
          <a:xfrm>
            <a:off x="1545021" y="1024759"/>
            <a:ext cx="7851227" cy="4240924"/>
            <a:chOff x="721481" y="1192696"/>
            <a:chExt cx="8705644" cy="4895727"/>
          </a:xfrm>
        </p:grpSpPr>
        <p:grpSp>
          <p:nvGrpSpPr>
            <p:cNvPr id="159" name="Google Shape;159;p13"/>
            <p:cNvGrpSpPr/>
            <p:nvPr/>
          </p:nvGrpSpPr>
          <p:grpSpPr>
            <a:xfrm>
              <a:off x="721481" y="1192696"/>
              <a:ext cx="8705644" cy="4895727"/>
              <a:chOff x="2477096" y="1827997"/>
              <a:chExt cx="7237807" cy="4346593"/>
            </a:xfrm>
          </p:grpSpPr>
          <p:sp>
            <p:nvSpPr>
              <p:cNvPr id="160" name="Google Shape;160;p13"/>
              <p:cNvSpPr/>
              <p:nvPr/>
            </p:nvSpPr>
            <p:spPr>
              <a:xfrm>
                <a:off x="2477096" y="2025765"/>
                <a:ext cx="3101007" cy="3955366"/>
              </a:xfrm>
              <a:prstGeom prst="roundRect">
                <a:avLst>
                  <a:gd fmla="val 16667" name="adj"/>
                </a:avLst>
              </a:prstGeom>
              <a:solidFill>
                <a:srgbClr val="D5EAAE"/>
              </a:solidFill>
              <a:ln cap="flat" cmpd="sng" w="1587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161" name="Google Shape;161;p13"/>
              <p:cNvSpPr/>
              <p:nvPr/>
            </p:nvSpPr>
            <p:spPr>
              <a:xfrm>
                <a:off x="2711627" y="2708016"/>
                <a:ext cx="2387775" cy="2373219"/>
              </a:xfrm>
              <a:custGeom>
                <a:rect b="b" l="l" r="r" t="t"/>
                <a:pathLst>
                  <a:path extrusionOk="0" h="2373219" w="2387775">
                    <a:moveTo>
                      <a:pt x="0" y="0"/>
                    </a:moveTo>
                    <a:lnTo>
                      <a:pt x="2387775" y="0"/>
                    </a:lnTo>
                    <a:lnTo>
                      <a:pt x="2387775" y="2373219"/>
                    </a:lnTo>
                    <a:lnTo>
                      <a:pt x="0" y="2373219"/>
                    </a:lnTo>
                    <a:lnTo>
                      <a:pt x="0" y="0"/>
                    </a:lnTo>
                    <a:close/>
                  </a:path>
                </a:pathLst>
              </a:custGeom>
              <a:solidFill>
                <a:srgbClr val="D5EAAE"/>
              </a:solidFill>
              <a:ln>
                <a:noFill/>
              </a:ln>
            </p:spPr>
            <p:txBody>
              <a:bodyPr anchorCtr="0" anchor="b" bIns="93325" lIns="93325" spcFirstLastPara="1" rIns="93325" wrap="square" tIns="93325">
                <a:noAutofit/>
              </a:bodyPr>
              <a:lstStyle/>
              <a:p>
                <a:pPr indent="0" lvl="0" marL="0" marR="0" rtl="0" algn="ctr">
                  <a:lnSpc>
                    <a:spcPct val="90000"/>
                  </a:lnSpc>
                  <a:spcBef>
                    <a:spcPts val="0"/>
                  </a:spcBef>
                  <a:spcAft>
                    <a:spcPts val="0"/>
                  </a:spcAft>
                  <a:buClr>
                    <a:schemeClr val="dk1"/>
                  </a:buClr>
                  <a:buSzPts val="3675"/>
                  <a:buFont typeface="Arial"/>
                  <a:buNone/>
                </a:pPr>
                <a:r>
                  <a:rPr b="0" i="0" lang="es-CO" sz="3675" u="none" cap="none" strike="noStrike">
                    <a:solidFill>
                      <a:schemeClr val="dk1"/>
                    </a:solidFill>
                    <a:latin typeface="Arial"/>
                    <a:ea typeface="Arial"/>
                    <a:cs typeface="Arial"/>
                    <a:sym typeface="Arial"/>
                  </a:rPr>
                  <a:t>Derecho de la energía </a:t>
                </a:r>
                <a:endParaRPr b="0" i="0" sz="1400" u="none" cap="none" strike="noStrike">
                  <a:solidFill>
                    <a:srgbClr val="000000"/>
                  </a:solidFill>
                  <a:latin typeface="Arial"/>
                  <a:ea typeface="Arial"/>
                  <a:cs typeface="Arial"/>
                  <a:sym typeface="Arial"/>
                </a:endParaRPr>
              </a:p>
            </p:txBody>
          </p:sp>
          <p:sp>
            <p:nvSpPr>
              <p:cNvPr id="162" name="Google Shape;162;p13"/>
              <p:cNvSpPr/>
              <p:nvPr/>
            </p:nvSpPr>
            <p:spPr>
              <a:xfrm>
                <a:off x="5099403" y="1827997"/>
                <a:ext cx="957399" cy="957399"/>
              </a:xfrm>
              <a:prstGeom prst="ellipse">
                <a:avLst/>
              </a:prstGeom>
              <a:solidFill>
                <a:schemeClr val="lt1"/>
              </a:solidFill>
              <a:ln cap="flat" cmpd="sng" w="158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163" name="Google Shape;163;p13"/>
              <p:cNvSpPr/>
              <p:nvPr/>
            </p:nvSpPr>
            <p:spPr>
              <a:xfrm>
                <a:off x="6056803" y="1827997"/>
                <a:ext cx="3658100" cy="957399"/>
              </a:xfrm>
              <a:custGeom>
                <a:rect b="b" l="l" r="r" t="t"/>
                <a:pathLst>
                  <a:path extrusionOk="0" h="957399" w="3658100">
                    <a:moveTo>
                      <a:pt x="0" y="0"/>
                    </a:moveTo>
                    <a:lnTo>
                      <a:pt x="3658100" y="0"/>
                    </a:lnTo>
                    <a:lnTo>
                      <a:pt x="3658100" y="957399"/>
                    </a:lnTo>
                    <a:lnTo>
                      <a:pt x="0" y="957399"/>
                    </a:lnTo>
                    <a:lnTo>
                      <a:pt x="0" y="0"/>
                    </a:lnTo>
                    <a:close/>
                  </a:path>
                </a:pathLst>
              </a:custGeom>
              <a:solidFill>
                <a:schemeClr val="lt1"/>
              </a:solidFill>
              <a:ln cap="flat" cmpd="sng" w="15875">
                <a:solidFill>
                  <a:schemeClr val="accent6"/>
                </a:solidFill>
                <a:prstDash val="solid"/>
                <a:round/>
                <a:headEnd len="sm" w="sm" type="none"/>
                <a:tailEnd len="sm" w="sm" type="none"/>
              </a:ln>
            </p:spPr>
            <p:txBody>
              <a:bodyPr anchorCtr="0" anchor="ctr" bIns="29525" lIns="59050" spcFirstLastPara="1" rIns="59050" wrap="square" tIns="29525">
                <a:noAutofit/>
              </a:bodyPr>
              <a:lstStyle/>
              <a:p>
                <a:pPr indent="0" lvl="0" marL="0" marR="0" rtl="0" algn="ctr">
                  <a:lnSpc>
                    <a:spcPct val="9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Derecho de la energía disperso.</a:t>
                </a:r>
                <a:endParaRPr b="0" i="0" sz="1400" u="none" cap="none" strike="noStrike">
                  <a:solidFill>
                    <a:srgbClr val="000000"/>
                  </a:solidFill>
                  <a:latin typeface="Arial"/>
                  <a:ea typeface="Arial"/>
                  <a:cs typeface="Arial"/>
                  <a:sym typeface="Arial"/>
                </a:endParaRPr>
              </a:p>
            </p:txBody>
          </p:sp>
          <p:sp>
            <p:nvSpPr>
              <p:cNvPr id="164" name="Google Shape;164;p13"/>
              <p:cNvSpPr/>
              <p:nvPr/>
            </p:nvSpPr>
            <p:spPr>
              <a:xfrm>
                <a:off x="5099403" y="2957728"/>
                <a:ext cx="957399" cy="957399"/>
              </a:xfrm>
              <a:prstGeom prst="ellipse">
                <a:avLst/>
              </a:prstGeom>
              <a:solidFill>
                <a:schemeClr val="lt1"/>
              </a:solidFill>
              <a:ln cap="flat" cmpd="sng" w="15875">
                <a:solidFill>
                  <a:srgbClr val="9ED47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3"/>
              <p:cNvSpPr/>
              <p:nvPr/>
            </p:nvSpPr>
            <p:spPr>
              <a:xfrm>
                <a:off x="6056803" y="2957728"/>
                <a:ext cx="3658100" cy="957399"/>
              </a:xfrm>
              <a:custGeom>
                <a:rect b="b" l="l" r="r" t="t"/>
                <a:pathLst>
                  <a:path extrusionOk="0" h="957399" w="3658100">
                    <a:moveTo>
                      <a:pt x="0" y="0"/>
                    </a:moveTo>
                    <a:lnTo>
                      <a:pt x="3658100" y="0"/>
                    </a:lnTo>
                    <a:lnTo>
                      <a:pt x="3658100" y="957399"/>
                    </a:lnTo>
                    <a:lnTo>
                      <a:pt x="0" y="957399"/>
                    </a:lnTo>
                    <a:lnTo>
                      <a:pt x="0" y="0"/>
                    </a:lnTo>
                    <a:close/>
                  </a:path>
                </a:pathLst>
              </a:custGeom>
              <a:solidFill>
                <a:schemeClr val="lt1"/>
              </a:solidFill>
              <a:ln cap="flat" cmpd="sng" w="15875">
                <a:solidFill>
                  <a:schemeClr val="accent2"/>
                </a:solidFill>
                <a:prstDash val="solid"/>
                <a:round/>
                <a:headEnd len="sm" w="sm" type="none"/>
                <a:tailEnd len="sm" w="sm" type="none"/>
              </a:ln>
            </p:spPr>
            <p:txBody>
              <a:bodyPr anchorCtr="0" anchor="ctr" bIns="29525" lIns="59050" spcFirstLastPara="1" rIns="59050" wrap="square" tIns="29525">
                <a:noAutofit/>
              </a:bodyPr>
              <a:lstStyle/>
              <a:p>
                <a:pPr indent="0" lvl="0" marL="0" marR="0" rtl="0" algn="ctr">
                  <a:lnSpc>
                    <a:spcPct val="9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Derecho de la energía autárquico</a:t>
                </a:r>
                <a:r>
                  <a:rPr b="0" i="0" lang="es-CO" sz="2325"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66" name="Google Shape;166;p13"/>
              <p:cNvSpPr/>
              <p:nvPr/>
            </p:nvSpPr>
            <p:spPr>
              <a:xfrm>
                <a:off x="5099403" y="4087459"/>
                <a:ext cx="957399" cy="957399"/>
              </a:xfrm>
              <a:prstGeom prst="ellipse">
                <a:avLst/>
              </a:prstGeom>
              <a:solidFill>
                <a:schemeClr val="lt1"/>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3"/>
              <p:cNvSpPr/>
              <p:nvPr/>
            </p:nvSpPr>
            <p:spPr>
              <a:xfrm>
                <a:off x="6056803" y="4087459"/>
                <a:ext cx="3658100" cy="957399"/>
              </a:xfrm>
              <a:custGeom>
                <a:rect b="b" l="l" r="r" t="t"/>
                <a:pathLst>
                  <a:path extrusionOk="0" h="957399" w="3658100">
                    <a:moveTo>
                      <a:pt x="0" y="0"/>
                    </a:moveTo>
                    <a:lnTo>
                      <a:pt x="3658100" y="0"/>
                    </a:lnTo>
                    <a:lnTo>
                      <a:pt x="3658100" y="957399"/>
                    </a:lnTo>
                    <a:lnTo>
                      <a:pt x="0" y="957399"/>
                    </a:lnTo>
                    <a:lnTo>
                      <a:pt x="0" y="0"/>
                    </a:lnTo>
                    <a:close/>
                  </a:path>
                </a:pathLst>
              </a:custGeom>
              <a:solidFill>
                <a:schemeClr val="lt1"/>
              </a:solidFill>
              <a:ln cap="flat" cmpd="sng" w="15875">
                <a:solidFill>
                  <a:schemeClr val="accent3"/>
                </a:solidFill>
                <a:prstDash val="solid"/>
                <a:round/>
                <a:headEnd len="sm" w="sm" type="none"/>
                <a:tailEnd len="sm" w="sm" type="none"/>
              </a:ln>
            </p:spPr>
            <p:txBody>
              <a:bodyPr anchorCtr="0" anchor="ctr" bIns="29525" lIns="59050" spcFirstLastPara="1" rIns="59050" wrap="square" tIns="29525">
                <a:noAutofit/>
              </a:bodyPr>
              <a:lstStyle/>
              <a:p>
                <a:pPr indent="0" lvl="0" marL="0" marR="0" rtl="0" algn="l">
                  <a:lnSpc>
                    <a:spcPct val="90000"/>
                  </a:lnSpc>
                  <a:spcBef>
                    <a:spcPts val="0"/>
                  </a:spcBef>
                  <a:spcAft>
                    <a:spcPts val="0"/>
                  </a:spcAft>
                  <a:buClr>
                    <a:srgbClr val="000000"/>
                  </a:buClr>
                  <a:buSzPts val="2325"/>
                  <a:buFont typeface="Arial"/>
                  <a:buNone/>
                </a:pPr>
                <a:r>
                  <a:t/>
                </a:r>
                <a:endParaRPr b="0" i="0" sz="2325" u="none" cap="none" strike="noStrike">
                  <a:solidFill>
                    <a:schemeClr val="dk1"/>
                  </a:solidFill>
                  <a:latin typeface="Arial"/>
                  <a:ea typeface="Arial"/>
                  <a:cs typeface="Arial"/>
                  <a:sym typeface="Arial"/>
                </a:endParaRPr>
              </a:p>
            </p:txBody>
          </p:sp>
          <p:sp>
            <p:nvSpPr>
              <p:cNvPr id="168" name="Google Shape;168;p13"/>
              <p:cNvSpPr/>
              <p:nvPr/>
            </p:nvSpPr>
            <p:spPr>
              <a:xfrm>
                <a:off x="5099403" y="5217191"/>
                <a:ext cx="957399" cy="957399"/>
              </a:xfrm>
              <a:prstGeom prst="ellipse">
                <a:avLst/>
              </a:prstGeom>
              <a:solidFill>
                <a:schemeClr val="lt1"/>
              </a:solidFill>
              <a:ln cap="flat" cmpd="sng" w="158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3"/>
              <p:cNvSpPr/>
              <p:nvPr/>
            </p:nvSpPr>
            <p:spPr>
              <a:xfrm>
                <a:off x="6056803" y="5217191"/>
                <a:ext cx="3658100" cy="957399"/>
              </a:xfrm>
              <a:custGeom>
                <a:rect b="b" l="l" r="r" t="t"/>
                <a:pathLst>
                  <a:path extrusionOk="0" h="957399" w="3658100">
                    <a:moveTo>
                      <a:pt x="0" y="0"/>
                    </a:moveTo>
                    <a:lnTo>
                      <a:pt x="3658100" y="0"/>
                    </a:lnTo>
                    <a:lnTo>
                      <a:pt x="3658100" y="957399"/>
                    </a:lnTo>
                    <a:lnTo>
                      <a:pt x="0" y="957399"/>
                    </a:lnTo>
                    <a:lnTo>
                      <a:pt x="0" y="0"/>
                    </a:lnTo>
                    <a:close/>
                  </a:path>
                </a:pathLst>
              </a:custGeom>
              <a:solidFill>
                <a:schemeClr val="lt1"/>
              </a:solidFill>
              <a:ln cap="flat" cmpd="sng" w="15875">
                <a:solidFill>
                  <a:schemeClr val="accent5"/>
                </a:solidFill>
                <a:prstDash val="solid"/>
                <a:round/>
                <a:headEnd len="sm" w="sm" type="none"/>
                <a:tailEnd len="sm" w="sm" type="none"/>
              </a:ln>
            </p:spPr>
            <p:txBody>
              <a:bodyPr anchorCtr="0" anchor="ctr" bIns="29525" lIns="59050" spcFirstLastPara="1" rIns="59050" wrap="square" tIns="29525">
                <a:noAutofit/>
              </a:bodyPr>
              <a:lstStyle/>
              <a:p>
                <a:pPr indent="0" lvl="0" marL="0" marR="0" rtl="0" algn="ctr">
                  <a:lnSpc>
                    <a:spcPct val="9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Derecho de la energía global y convergente</a:t>
                </a:r>
                <a:r>
                  <a:rPr b="0" i="0" lang="es-CO" sz="2325"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170" name="Google Shape;170;p13"/>
            <p:cNvSpPr/>
            <p:nvPr/>
          </p:nvSpPr>
          <p:spPr>
            <a:xfrm>
              <a:off x="5398091" y="3858566"/>
              <a:ext cx="3658100" cy="957399"/>
            </a:xfrm>
            <a:custGeom>
              <a:rect b="b" l="l" r="r" t="t"/>
              <a:pathLst>
                <a:path extrusionOk="0" h="957399" w="3658100">
                  <a:moveTo>
                    <a:pt x="0" y="0"/>
                  </a:moveTo>
                  <a:lnTo>
                    <a:pt x="3658100" y="0"/>
                  </a:lnTo>
                  <a:lnTo>
                    <a:pt x="3658100" y="957399"/>
                  </a:lnTo>
                  <a:lnTo>
                    <a:pt x="0" y="957399"/>
                  </a:lnTo>
                  <a:lnTo>
                    <a:pt x="0" y="0"/>
                  </a:lnTo>
                  <a:close/>
                </a:path>
              </a:pathLst>
            </a:custGeom>
            <a:noFill/>
            <a:ln>
              <a:noFill/>
            </a:ln>
          </p:spPr>
          <p:txBody>
            <a:bodyPr anchorCtr="0" anchor="ctr" bIns="29525" lIns="59050" spcFirstLastPara="1" rIns="59050" wrap="square" tIns="29525">
              <a:noAutofit/>
            </a:bodyPr>
            <a:lstStyle/>
            <a:p>
              <a:pPr indent="0" lvl="0" marL="0" marR="0" rtl="0" algn="ctr">
                <a:lnSpc>
                  <a:spcPct val="9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Derecho de la energía sostenible</a:t>
              </a:r>
              <a:r>
                <a:rPr b="0" i="0" lang="es-CO" sz="2325"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pic>
        <p:nvPicPr>
          <p:cNvPr descr="Batería en carga" id="171" name="Google Shape;171;p13"/>
          <p:cNvPicPr preferRelativeResize="0"/>
          <p:nvPr/>
        </p:nvPicPr>
        <p:blipFill rotWithShape="1">
          <a:blip r:embed="rId3">
            <a:alphaModFix/>
          </a:blip>
          <a:srcRect b="0" l="0" r="0" t="0"/>
          <a:stretch/>
        </p:blipFill>
        <p:spPr>
          <a:xfrm>
            <a:off x="4556331" y="1238665"/>
            <a:ext cx="563780" cy="563780"/>
          </a:xfrm>
          <a:prstGeom prst="rect">
            <a:avLst/>
          </a:prstGeom>
          <a:noFill/>
          <a:ln>
            <a:noFill/>
          </a:ln>
        </p:spPr>
      </p:pic>
      <p:pic>
        <p:nvPicPr>
          <p:cNvPr descr="Batería en carga" id="172" name="Google Shape;172;p13"/>
          <p:cNvPicPr preferRelativeResize="0"/>
          <p:nvPr/>
        </p:nvPicPr>
        <p:blipFill rotWithShape="1">
          <a:blip r:embed="rId3">
            <a:alphaModFix/>
          </a:blip>
          <a:srcRect b="0" l="0" r="0" t="0"/>
          <a:stretch/>
        </p:blipFill>
        <p:spPr>
          <a:xfrm>
            <a:off x="4578918" y="2288201"/>
            <a:ext cx="563780" cy="563780"/>
          </a:xfrm>
          <a:prstGeom prst="rect">
            <a:avLst/>
          </a:prstGeom>
          <a:noFill/>
          <a:ln>
            <a:noFill/>
          </a:ln>
        </p:spPr>
      </p:pic>
      <p:pic>
        <p:nvPicPr>
          <p:cNvPr descr="Batería en carga" id="173" name="Google Shape;173;p13"/>
          <p:cNvPicPr preferRelativeResize="0"/>
          <p:nvPr/>
        </p:nvPicPr>
        <p:blipFill rotWithShape="1">
          <a:blip r:embed="rId3">
            <a:alphaModFix/>
          </a:blip>
          <a:srcRect b="0" l="0" r="0" t="0"/>
          <a:stretch/>
        </p:blipFill>
        <p:spPr>
          <a:xfrm>
            <a:off x="4600451" y="3408664"/>
            <a:ext cx="563780" cy="563780"/>
          </a:xfrm>
          <a:prstGeom prst="rect">
            <a:avLst/>
          </a:prstGeom>
          <a:noFill/>
          <a:ln>
            <a:noFill/>
          </a:ln>
        </p:spPr>
      </p:pic>
      <p:pic>
        <p:nvPicPr>
          <p:cNvPr descr="Batería en carga" id="174" name="Google Shape;174;p13"/>
          <p:cNvPicPr preferRelativeResize="0"/>
          <p:nvPr/>
        </p:nvPicPr>
        <p:blipFill rotWithShape="1">
          <a:blip r:embed="rId3">
            <a:alphaModFix/>
          </a:blip>
          <a:srcRect b="0" l="0" r="0" t="0"/>
          <a:stretch/>
        </p:blipFill>
        <p:spPr>
          <a:xfrm>
            <a:off x="4602671" y="4488548"/>
            <a:ext cx="563780" cy="563780"/>
          </a:xfrm>
          <a:prstGeom prst="rect">
            <a:avLst/>
          </a:prstGeom>
          <a:noFill/>
          <a:ln>
            <a:noFill/>
          </a:ln>
        </p:spPr>
      </p:pic>
      <p:pic>
        <p:nvPicPr>
          <p:cNvPr id="175" name="Google Shape;175;p13"/>
          <p:cNvPicPr preferRelativeResize="0"/>
          <p:nvPr/>
        </p:nvPicPr>
        <p:blipFill rotWithShape="1">
          <a:blip r:embed="rId4">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t/>
            </a:r>
            <a:endParaRPr sz="3200"/>
          </a:p>
          <a:p>
            <a:pPr indent="0" lvl="0" marL="0" rtl="0" algn="ctr">
              <a:lnSpc>
                <a:spcPct val="90000"/>
              </a:lnSpc>
              <a:spcBef>
                <a:spcPts val="1000"/>
              </a:spcBef>
              <a:spcAft>
                <a:spcPts val="0"/>
              </a:spcAft>
              <a:buClr>
                <a:schemeClr val="dk1"/>
              </a:buClr>
              <a:buSzPts val="3200"/>
              <a:buNone/>
            </a:pPr>
            <a:r>
              <a:t/>
            </a:r>
            <a:endParaRPr sz="3200"/>
          </a:p>
          <a:p>
            <a:pPr indent="0" lvl="0" marL="0" rtl="0" algn="ctr">
              <a:lnSpc>
                <a:spcPct val="90000"/>
              </a:lnSpc>
              <a:spcBef>
                <a:spcPts val="1000"/>
              </a:spcBef>
              <a:spcAft>
                <a:spcPts val="0"/>
              </a:spcAft>
              <a:buClr>
                <a:schemeClr val="dk1"/>
              </a:buClr>
              <a:buSzPts val="3200"/>
              <a:buNone/>
            </a:pPr>
            <a:r>
              <a:rPr b="1" lang="es-CO" sz="3200"/>
              <a:t>2. Libertad económica, garantías y la intervención o potestades del estado</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grpSp>
        <p:nvGrpSpPr>
          <p:cNvPr id="185" name="Google Shape;185;p15"/>
          <p:cNvGrpSpPr/>
          <p:nvPr/>
        </p:nvGrpSpPr>
        <p:grpSpPr>
          <a:xfrm>
            <a:off x="2575650" y="123721"/>
            <a:ext cx="6876256" cy="619887"/>
            <a:chOff x="0" y="5722"/>
            <a:chExt cx="6876256" cy="973440"/>
          </a:xfrm>
        </p:grpSpPr>
        <p:sp>
          <p:nvSpPr>
            <p:cNvPr id="186" name="Google Shape;186;p15"/>
            <p:cNvSpPr/>
            <p:nvPr/>
          </p:nvSpPr>
          <p:spPr>
            <a:xfrm>
              <a:off x="0" y="5722"/>
              <a:ext cx="6876256" cy="973440"/>
            </a:xfrm>
            <a:prstGeom prst="roundRect">
              <a:avLst>
                <a:gd fmla="val 16667" name="adj"/>
              </a:avLst>
            </a:prstGeom>
            <a:gradFill>
              <a:gsLst>
                <a:gs pos="0">
                  <a:srgbClr val="556B27"/>
                </a:gs>
                <a:gs pos="80000">
                  <a:srgbClr val="708D32"/>
                </a:gs>
                <a:gs pos="100000">
                  <a:srgbClr val="719031"/>
                </a:gs>
              </a:gsLst>
              <a:lin ang="16200000" scaled="0"/>
            </a:gradFill>
            <a:ln>
              <a:noFill/>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 name="Google Shape;187;p15"/>
            <p:cNvSpPr txBox="1"/>
            <p:nvPr/>
          </p:nvSpPr>
          <p:spPr>
            <a:xfrm>
              <a:off x="47519" y="53241"/>
              <a:ext cx="6781218" cy="878402"/>
            </a:xfrm>
            <a:prstGeom prst="rect">
              <a:avLst/>
            </a:prstGeom>
            <a:solidFill>
              <a:schemeClr val="lt1"/>
            </a:solidFill>
            <a:ln cap="flat" cmpd="sng" w="12700">
              <a:solidFill>
                <a:schemeClr val="accent1"/>
              </a:solidFill>
              <a:prstDash val="solid"/>
              <a:round/>
              <a:headEnd len="sm" w="sm" type="none"/>
              <a:tailEnd len="sm" w="sm" type="none"/>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br>
                <a:rPr b="1" i="0" lang="es-CO" sz="2000" u="none" cap="none" strike="noStrike">
                  <a:solidFill>
                    <a:schemeClr val="dk1"/>
                  </a:solidFill>
                  <a:latin typeface="Calibri"/>
                  <a:ea typeface="Calibri"/>
                  <a:cs typeface="Calibri"/>
                  <a:sym typeface="Calibri"/>
                </a:rPr>
              </a:br>
              <a:r>
                <a:rPr b="1" i="0" lang="es-CO" sz="2000" u="none" cap="none" strike="noStrike">
                  <a:solidFill>
                    <a:schemeClr val="dk1"/>
                  </a:solidFill>
                  <a:latin typeface="Calibri"/>
                  <a:ea typeface="Calibri"/>
                  <a:cs typeface="Calibri"/>
                  <a:sym typeface="Calibri"/>
                </a:rPr>
                <a:t>Garantías: Libertades y derechos Constitucionales </a:t>
              </a:r>
              <a:endParaRPr b="0" i="0" sz="1800" u="none" cap="none" strike="noStrike">
                <a:solidFill>
                  <a:schemeClr val="dk1"/>
                </a:solidFill>
                <a:latin typeface="Calibri"/>
                <a:ea typeface="Calibri"/>
                <a:cs typeface="Calibri"/>
                <a:sym typeface="Calibri"/>
              </a:endParaRPr>
            </a:p>
            <a:p>
              <a:pPr indent="0" lvl="0" marL="0" marR="0" rtl="0" algn="ctr">
                <a:lnSpc>
                  <a:spcPct val="90000"/>
                </a:lnSpc>
                <a:spcBef>
                  <a:spcPts val="70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p:txBody>
        </p:sp>
      </p:grpSp>
      <p:sp>
        <p:nvSpPr>
          <p:cNvPr id="188" name="Google Shape;188;p15"/>
          <p:cNvSpPr txBox="1"/>
          <p:nvPr/>
        </p:nvSpPr>
        <p:spPr>
          <a:xfrm>
            <a:off x="647906" y="849194"/>
            <a:ext cx="10322100" cy="57219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80000"/>
              </a:lnSpc>
              <a:spcBef>
                <a:spcPts val="0"/>
              </a:spcBef>
              <a:spcAft>
                <a:spcPts val="0"/>
              </a:spcAft>
              <a:buClr>
                <a:srgbClr val="000000"/>
              </a:buClr>
              <a:buSzPts val="1360"/>
              <a:buFont typeface="Arial"/>
              <a:buNone/>
            </a:pPr>
            <a:r>
              <a:t/>
            </a:r>
            <a:endParaRPr b="0" i="0" sz="1360" u="sng" cap="none" strike="noStrike">
              <a:solidFill>
                <a:schemeClr val="dk1"/>
              </a:solidFill>
              <a:latin typeface="Calibri"/>
              <a:ea typeface="Calibri"/>
              <a:cs typeface="Calibri"/>
              <a:sym typeface="Calibri"/>
            </a:endParaRPr>
          </a:p>
          <a:p>
            <a:pPr indent="-285750" lvl="1" marL="742950" marR="0" rtl="0" algn="l">
              <a:lnSpc>
                <a:spcPct val="80000"/>
              </a:lnSpc>
              <a:spcBef>
                <a:spcPts val="232"/>
              </a:spcBef>
              <a:spcAft>
                <a:spcPts val="0"/>
              </a:spcAft>
              <a:buClr>
                <a:schemeClr val="dk1"/>
              </a:buClr>
              <a:buSzPts val="1160"/>
              <a:buFont typeface="Noto Sans Symbols"/>
              <a:buChar char="➢"/>
            </a:pPr>
            <a:r>
              <a:rPr b="1" i="0" lang="es-CO" sz="1600" u="none" cap="none" strike="noStrike">
                <a:solidFill>
                  <a:schemeClr val="dk1"/>
                </a:solidFill>
                <a:latin typeface="Calibri"/>
                <a:ea typeface="Calibri"/>
                <a:cs typeface="Calibri"/>
                <a:sym typeface="Calibri"/>
              </a:rPr>
              <a:t>Alcance de la responsabilidad de los particulares (art. 6 de CP)</a:t>
            </a:r>
            <a:endParaRPr b="0" i="0" sz="1400" u="none" cap="none" strike="noStrike">
              <a:solidFill>
                <a:srgbClr val="000000"/>
              </a:solidFill>
              <a:latin typeface="Arial"/>
              <a:ea typeface="Arial"/>
              <a:cs typeface="Arial"/>
              <a:sym typeface="Arial"/>
            </a:endParaRPr>
          </a:p>
          <a:p>
            <a:pPr indent="-285750" lvl="8" marL="74295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 todo lo que no está prohibido está permitido</a:t>
            </a:r>
            <a:endParaRPr b="0" i="0" sz="1400" u="none" cap="none" strike="noStrike">
              <a:solidFill>
                <a:srgbClr val="000000"/>
              </a:solidFill>
              <a:latin typeface="Arial"/>
              <a:ea typeface="Arial"/>
              <a:cs typeface="Arial"/>
              <a:sym typeface="Arial"/>
            </a:endParaRPr>
          </a:p>
          <a:p>
            <a:pPr indent="-285750" lvl="8" marL="74295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A veces  aunque no esté prohibido, no se puede realizar por imposibilidad práctica </a:t>
            </a:r>
            <a:endParaRPr b="0" i="0" sz="1400" u="none" cap="none" strike="noStrike">
              <a:solidFill>
                <a:srgbClr val="000000"/>
              </a:solidFill>
              <a:latin typeface="Arial"/>
              <a:ea typeface="Arial"/>
              <a:cs typeface="Arial"/>
              <a:sym typeface="Arial"/>
            </a:endParaRPr>
          </a:p>
          <a:p>
            <a:pPr indent="-212090" lvl="1" marL="742950" marR="0" rtl="0" algn="l">
              <a:lnSpc>
                <a:spcPct val="80000"/>
              </a:lnSpc>
              <a:spcBef>
                <a:spcPts val="232"/>
              </a:spcBef>
              <a:spcAft>
                <a:spcPts val="0"/>
              </a:spcAft>
              <a:buClr>
                <a:srgbClr val="000000"/>
              </a:buClr>
              <a:buSzPts val="1600"/>
              <a:buFont typeface="Arial"/>
              <a:buNone/>
            </a:pPr>
            <a:r>
              <a:t/>
            </a:r>
            <a:endParaRPr b="1" i="0" sz="1600" u="none" cap="none" strike="noStrike">
              <a:solidFill>
                <a:schemeClr val="dk1"/>
              </a:solidFill>
              <a:latin typeface="Calibri"/>
              <a:ea typeface="Calibri"/>
              <a:cs typeface="Calibri"/>
              <a:sym typeface="Calibri"/>
            </a:endParaRPr>
          </a:p>
          <a:p>
            <a:pPr indent="-285750" lvl="1" marL="742950" marR="0" rtl="0" algn="l">
              <a:lnSpc>
                <a:spcPct val="80000"/>
              </a:lnSpc>
              <a:spcBef>
                <a:spcPts val="232"/>
              </a:spcBef>
              <a:spcAft>
                <a:spcPts val="0"/>
              </a:spcAft>
              <a:buClr>
                <a:schemeClr val="dk1"/>
              </a:buClr>
              <a:buSzPts val="1160"/>
              <a:buFont typeface="Noto Sans Symbols"/>
              <a:buChar char="➢"/>
            </a:pPr>
            <a:r>
              <a:rPr b="1" i="0" lang="es-CO" sz="1600" u="none" cap="none" strike="noStrike">
                <a:solidFill>
                  <a:schemeClr val="dk1"/>
                </a:solidFill>
                <a:latin typeface="Calibri"/>
                <a:ea typeface="Calibri"/>
                <a:cs typeface="Calibri"/>
                <a:sym typeface="Calibri"/>
              </a:rPr>
              <a:t>Ejercicio de los derechos de propiedad en función social  (art. 58 CP y art. 11 ley 142 de 1994)</a:t>
            </a:r>
            <a:endParaRPr b="1" i="0" sz="1600" u="none" cap="none" strike="noStrike">
              <a:solidFill>
                <a:schemeClr val="dk1"/>
              </a:solidFill>
              <a:latin typeface="Calibri"/>
              <a:ea typeface="Calibri"/>
              <a:cs typeface="Calibri"/>
              <a:sym typeface="Calibri"/>
            </a:endParaRPr>
          </a:p>
          <a:p>
            <a:pPr indent="0" lvl="0" marL="914400" marR="0" rtl="0" algn="l">
              <a:lnSpc>
                <a:spcPct val="80000"/>
              </a:lnSpc>
              <a:spcBef>
                <a:spcPts val="232"/>
              </a:spcBef>
              <a:spcAft>
                <a:spcPts val="0"/>
              </a:spcAft>
              <a:buClr>
                <a:srgbClr val="000000"/>
              </a:buClr>
              <a:buSzPts val="1600"/>
              <a:buFont typeface="Arial"/>
              <a:buNone/>
            </a:pPr>
            <a:r>
              <a:t/>
            </a:r>
            <a:endParaRPr b="1" i="0" sz="1600" u="none" cap="none" strike="noStrike">
              <a:solidFill>
                <a:schemeClr val="dk1"/>
              </a:solidFill>
              <a:latin typeface="Calibri"/>
              <a:ea typeface="Calibri"/>
              <a:cs typeface="Calibri"/>
              <a:sym typeface="Calibri"/>
            </a:endParaRPr>
          </a:p>
          <a:p>
            <a:pPr indent="-313690" lvl="1" marL="742950" marR="0" rtl="0" algn="l">
              <a:lnSpc>
                <a:spcPct val="80000"/>
              </a:lnSpc>
              <a:spcBef>
                <a:spcPts val="232"/>
              </a:spcBef>
              <a:spcAft>
                <a:spcPts val="0"/>
              </a:spcAft>
              <a:buClr>
                <a:schemeClr val="dk1"/>
              </a:buClr>
              <a:buSzPts val="1600"/>
              <a:buFont typeface="Calibri"/>
              <a:buChar char="➢"/>
            </a:pPr>
            <a:r>
              <a:rPr b="1" i="0" lang="es-CO" sz="1600" u="none" cap="none" strike="noStrike">
                <a:solidFill>
                  <a:schemeClr val="dk1"/>
                </a:solidFill>
                <a:latin typeface="Calibri"/>
                <a:ea typeface="Calibri"/>
                <a:cs typeface="Calibri"/>
                <a:sym typeface="Calibri"/>
              </a:rPr>
              <a:t>Libertades: libertad política, libertad religiosa, libertad de expresión, libertad económica </a:t>
            </a:r>
            <a:endParaRPr b="1" i="0" sz="1600" u="none" cap="none" strike="noStrike">
              <a:solidFill>
                <a:schemeClr val="dk1"/>
              </a:solidFill>
              <a:latin typeface="Calibri"/>
              <a:ea typeface="Calibri"/>
              <a:cs typeface="Calibri"/>
              <a:sym typeface="Calibri"/>
            </a:endParaRPr>
          </a:p>
          <a:p>
            <a:pPr indent="-285750" lvl="1" marL="742950" marR="0" rtl="0" algn="l">
              <a:lnSpc>
                <a:spcPct val="80000"/>
              </a:lnSpc>
              <a:spcBef>
                <a:spcPts val="232"/>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285750" lvl="1" marL="742950" marR="0" rtl="0" algn="l">
              <a:lnSpc>
                <a:spcPct val="80000"/>
              </a:lnSpc>
              <a:spcBef>
                <a:spcPts val="232"/>
              </a:spcBef>
              <a:spcAft>
                <a:spcPts val="0"/>
              </a:spcAft>
              <a:buClr>
                <a:schemeClr val="dk1"/>
              </a:buClr>
              <a:buSzPts val="1160"/>
              <a:buFont typeface="Noto Sans Symbols"/>
              <a:buChar char="➢"/>
            </a:pPr>
            <a:r>
              <a:rPr b="1" i="0" lang="es-CO" sz="1600" u="none" cap="none" strike="noStrike">
                <a:solidFill>
                  <a:schemeClr val="dk1"/>
                </a:solidFill>
                <a:latin typeface="Calibri"/>
                <a:ea typeface="Calibri"/>
                <a:cs typeface="Calibri"/>
                <a:sym typeface="Calibri"/>
              </a:rPr>
              <a:t>Libertad económica:</a:t>
            </a:r>
            <a:endParaRPr b="1" i="0" sz="1600" u="none" cap="none" strike="noStrike">
              <a:solidFill>
                <a:schemeClr val="dk1"/>
              </a:solidFill>
              <a:latin typeface="Calibri"/>
              <a:ea typeface="Calibri"/>
              <a:cs typeface="Calibri"/>
              <a:sym typeface="Calibri"/>
            </a:endParaRPr>
          </a:p>
          <a:p>
            <a:pPr indent="0" lvl="0" marL="0" marR="0" rtl="0" algn="l">
              <a:lnSpc>
                <a:spcPct val="80000"/>
              </a:lnSpc>
              <a:spcBef>
                <a:spcPts val="232"/>
              </a:spcBef>
              <a:spcAft>
                <a:spcPts val="0"/>
              </a:spcAft>
              <a:buClr>
                <a:srgbClr val="000000"/>
              </a:buClr>
              <a:buSzPts val="1600"/>
              <a:buFont typeface="Arial"/>
              <a:buNone/>
            </a:pPr>
            <a:r>
              <a:rPr b="1" i="0" lang="es-CO" sz="1600" u="none" cap="none" strike="noStrike">
                <a:solidFill>
                  <a:schemeClr val="dk1"/>
                </a:solidFill>
                <a:latin typeface="Calibri"/>
                <a:ea typeface="Calibri"/>
                <a:cs typeface="Calibri"/>
                <a:sym typeface="Calibri"/>
              </a:rPr>
              <a:t>                	Libertad  empresa (art.333 CP y arts. 10 de la ley 142)  </a:t>
            </a:r>
            <a:endParaRPr b="0" i="0" sz="1600" u="none" cap="none" strike="noStrike">
              <a:solidFill>
                <a:schemeClr val="dk1"/>
              </a:solidFill>
              <a:latin typeface="Calibri"/>
              <a:ea typeface="Calibri"/>
              <a:cs typeface="Calibri"/>
              <a:sym typeface="Calibri"/>
            </a:endParaRPr>
          </a:p>
          <a:p>
            <a:pPr indent="-302260" lvl="2" marL="13716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Libre iniciativa privada ( arts. 10 de la ley 142 y 7 de la ley 143) y los límites:  (iniciativa empresarial y autonomía empresarial</a:t>
            </a:r>
            <a:endParaRPr b="0" i="0" sz="1600" u="none" cap="none" strike="noStrike">
              <a:solidFill>
                <a:schemeClr val="dk1"/>
              </a:solidFill>
              <a:latin typeface="Calibri"/>
              <a:ea typeface="Calibri"/>
              <a:cs typeface="Calibri"/>
              <a:sym typeface="Calibri"/>
            </a:endParaRPr>
          </a:p>
          <a:p>
            <a:pPr indent="-302260" lvl="2" marL="13716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Libre contratación y límites (arts., 10 y 30 de la ley 143) </a:t>
            </a:r>
            <a:endParaRPr b="0" i="0" sz="1600" u="none" cap="none" strike="noStrike">
              <a:solidFill>
                <a:schemeClr val="dk1"/>
              </a:solidFill>
              <a:latin typeface="Calibri"/>
              <a:ea typeface="Calibri"/>
              <a:cs typeface="Calibri"/>
              <a:sym typeface="Calibri"/>
            </a:endParaRPr>
          </a:p>
          <a:p>
            <a:pPr indent="0" lvl="0" marL="1371600" marR="0" rtl="0" algn="l">
              <a:lnSpc>
                <a:spcPct val="80000"/>
              </a:lnSpc>
              <a:spcBef>
                <a:spcPts val="224"/>
              </a:spcBef>
              <a:spcAft>
                <a:spcPts val="0"/>
              </a:spcAft>
              <a:buClr>
                <a:srgbClr val="000000"/>
              </a:buClr>
              <a:buSzPts val="16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l">
              <a:lnSpc>
                <a:spcPct val="80000"/>
              </a:lnSpc>
              <a:spcBef>
                <a:spcPts val="232"/>
              </a:spcBef>
              <a:spcAft>
                <a:spcPts val="0"/>
              </a:spcAft>
              <a:buClr>
                <a:srgbClr val="000000"/>
              </a:buClr>
              <a:buSzPts val="1600"/>
              <a:buFont typeface="Arial"/>
              <a:buNone/>
            </a:pPr>
            <a:r>
              <a:rPr b="1" i="0" lang="es-CO" sz="1600" u="none" cap="none" strike="noStrike">
                <a:solidFill>
                  <a:schemeClr val="dk1"/>
                </a:solidFill>
                <a:latin typeface="Calibri"/>
                <a:ea typeface="Calibri"/>
                <a:cs typeface="Calibri"/>
                <a:sym typeface="Calibri"/>
              </a:rPr>
              <a:t>                    Libre competencia (art.333 CP y Art 2. Ley 142 de 1994)</a:t>
            </a:r>
            <a:endParaRPr b="0" i="0" sz="1600" u="none" cap="none" strike="noStrike">
              <a:solidFill>
                <a:schemeClr val="dk1"/>
              </a:solidFill>
              <a:latin typeface="Calibri"/>
              <a:ea typeface="Calibri"/>
              <a:cs typeface="Calibri"/>
              <a:sym typeface="Calibri"/>
            </a:endParaRPr>
          </a:p>
          <a:p>
            <a:pPr indent="-228600" lvl="2" marL="11430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¿Es obligatorio la libre competencia en las leyes 142 y 143 de 1994?</a:t>
            </a:r>
            <a:endParaRPr b="0" i="0" sz="1600" u="none" cap="none" strike="noStrike">
              <a:solidFill>
                <a:schemeClr val="dk1"/>
              </a:solidFill>
              <a:latin typeface="Calibri"/>
              <a:ea typeface="Calibri"/>
              <a:cs typeface="Calibri"/>
              <a:sym typeface="Calibri"/>
            </a:endParaRPr>
          </a:p>
          <a:p>
            <a:pPr indent="-228600" lvl="2" marL="11430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Ámbito de la libre competencia</a:t>
            </a:r>
            <a:endParaRPr b="0" i="0" sz="1400" u="none" cap="none" strike="noStrike">
              <a:solidFill>
                <a:srgbClr val="000000"/>
              </a:solidFill>
              <a:latin typeface="Arial"/>
              <a:ea typeface="Arial"/>
              <a:cs typeface="Arial"/>
              <a:sym typeface="Arial"/>
            </a:endParaRPr>
          </a:p>
          <a:p>
            <a:pPr indent="-228600" lvl="3" marL="16002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Posibilidad de concurrir al mercado </a:t>
            </a:r>
            <a:endParaRPr b="0" i="0" sz="1600" u="none" cap="none" strike="noStrike">
              <a:solidFill>
                <a:schemeClr val="dk1"/>
              </a:solidFill>
              <a:latin typeface="Calibri"/>
              <a:ea typeface="Calibri"/>
              <a:cs typeface="Calibri"/>
              <a:sym typeface="Calibri"/>
            </a:endParaRPr>
          </a:p>
          <a:p>
            <a:pPr indent="-228600" lvl="3" marL="16002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Libertad de ofrecer las condiciones y ventajas comerciales</a:t>
            </a:r>
            <a:endParaRPr b="0" i="0" sz="1600" u="none" cap="none" strike="noStrike">
              <a:solidFill>
                <a:schemeClr val="dk1"/>
              </a:solidFill>
              <a:latin typeface="Calibri"/>
              <a:ea typeface="Calibri"/>
              <a:cs typeface="Calibri"/>
              <a:sym typeface="Calibri"/>
            </a:endParaRPr>
          </a:p>
          <a:p>
            <a:pPr indent="-228600" lvl="3" marL="16002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Posibilidad de contratar con cualquier usuarios</a:t>
            </a:r>
            <a:endParaRPr b="0" i="0" sz="1600" u="none" cap="none" strike="noStrike">
              <a:solidFill>
                <a:schemeClr val="dk1"/>
              </a:solidFill>
              <a:latin typeface="Calibri"/>
              <a:ea typeface="Calibri"/>
              <a:cs typeface="Calibri"/>
              <a:sym typeface="Calibri"/>
            </a:endParaRPr>
          </a:p>
          <a:p>
            <a:pPr indent="-228600" lvl="3" marL="16002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Libre elección del usuario</a:t>
            </a:r>
            <a:endParaRPr b="0" i="0" sz="1600" u="none" cap="none" strike="noStrike">
              <a:solidFill>
                <a:schemeClr val="dk1"/>
              </a:solidFill>
              <a:latin typeface="Calibri"/>
              <a:ea typeface="Calibri"/>
              <a:cs typeface="Calibri"/>
              <a:sym typeface="Calibri"/>
            </a:endParaRPr>
          </a:p>
          <a:p>
            <a:pPr indent="-228600" lvl="3" marL="16002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Igualdad competitiva </a:t>
            </a:r>
            <a:endParaRPr b="0" i="0" sz="1600" u="none" cap="none" strike="noStrike">
              <a:solidFill>
                <a:schemeClr val="dk1"/>
              </a:solidFill>
              <a:latin typeface="Calibri"/>
              <a:ea typeface="Calibri"/>
              <a:cs typeface="Calibri"/>
              <a:sym typeface="Calibri"/>
            </a:endParaRPr>
          </a:p>
          <a:p>
            <a:pPr indent="-228600" lvl="3" marL="1600200" marR="0" rtl="0" algn="l">
              <a:lnSpc>
                <a:spcPct val="80000"/>
              </a:lnSpc>
              <a:spcBef>
                <a:spcPts val="232"/>
              </a:spcBef>
              <a:spcAft>
                <a:spcPts val="0"/>
              </a:spcAft>
              <a:buClr>
                <a:schemeClr val="dk1"/>
              </a:buClr>
              <a:buSzPts val="1160"/>
              <a:buFont typeface="Arial"/>
              <a:buChar char="–"/>
            </a:pPr>
            <a:r>
              <a:rPr b="0" i="0" lang="es-CO" sz="1600" u="none" cap="none" strike="noStrike">
                <a:solidFill>
                  <a:schemeClr val="dk1"/>
                </a:solidFill>
                <a:latin typeface="Calibri"/>
                <a:ea typeface="Calibri"/>
                <a:cs typeface="Calibri"/>
                <a:sym typeface="Calibri"/>
              </a:rPr>
              <a:t>Pluralismo empresarial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89" name="Google Shape;189;p15"/>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6"/>
          <p:cNvSpPr/>
          <p:nvPr/>
        </p:nvSpPr>
        <p:spPr>
          <a:xfrm>
            <a:off x="895730" y="3017708"/>
            <a:ext cx="2462112" cy="594066"/>
          </a:xfrm>
          <a:prstGeom prst="rect">
            <a:avLst/>
          </a:prstGeom>
          <a:solidFill>
            <a:schemeClr val="lt1"/>
          </a:solid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1" i="0" lang="es-CO" sz="1400" u="none" cap="none" strike="noStrike">
                <a:solidFill>
                  <a:schemeClr val="dk1"/>
                </a:solidFill>
                <a:latin typeface="Calibri"/>
                <a:ea typeface="Calibri"/>
                <a:cs typeface="Calibri"/>
                <a:sym typeface="Calibri"/>
              </a:rPr>
              <a:t>LIBERTAD</a:t>
            </a:r>
            <a:r>
              <a:rPr b="1" i="0" lang="es-CO" sz="1400" u="none" cap="none" strike="noStrike">
                <a:solidFill>
                  <a:schemeClr val="lt1"/>
                </a:solidFill>
                <a:latin typeface="Calibri"/>
                <a:ea typeface="Calibri"/>
                <a:cs typeface="Calibri"/>
                <a:sym typeface="Calibri"/>
              </a:rPr>
              <a:t> </a:t>
            </a:r>
            <a:r>
              <a:rPr b="1" i="0" lang="es-CO" sz="1400" u="none" cap="none" strike="noStrike">
                <a:solidFill>
                  <a:schemeClr val="dk1"/>
                </a:solidFill>
                <a:latin typeface="Calibri"/>
                <a:ea typeface="Calibri"/>
                <a:cs typeface="Calibri"/>
                <a:sym typeface="Calibri"/>
              </a:rPr>
              <a:t>ECONÓMICA</a:t>
            </a:r>
            <a:endParaRPr b="0" i="0" sz="1400" u="none" cap="none" strike="noStrike">
              <a:solidFill>
                <a:schemeClr val="dk1"/>
              </a:solidFill>
              <a:latin typeface="Calibri"/>
              <a:ea typeface="Calibri"/>
              <a:cs typeface="Calibri"/>
              <a:sym typeface="Calibri"/>
            </a:endParaRPr>
          </a:p>
        </p:txBody>
      </p:sp>
      <p:sp>
        <p:nvSpPr>
          <p:cNvPr id="195" name="Google Shape;195;p16"/>
          <p:cNvSpPr/>
          <p:nvPr/>
        </p:nvSpPr>
        <p:spPr>
          <a:xfrm>
            <a:off x="3357842" y="1775871"/>
            <a:ext cx="1846583" cy="6858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1" i="0" lang="es-CO" sz="1400" u="none" cap="none" strike="noStrike">
                <a:solidFill>
                  <a:schemeClr val="dk1"/>
                </a:solidFill>
                <a:latin typeface="Calibri"/>
                <a:ea typeface="Calibri"/>
                <a:cs typeface="Calibri"/>
                <a:sym typeface="Calibri"/>
              </a:rPr>
              <a:t>LIBRE EMPRESA </a:t>
            </a:r>
            <a:endParaRPr b="1" i="0" sz="1400" u="none" cap="none" strike="noStrike">
              <a:solidFill>
                <a:schemeClr val="dk1"/>
              </a:solidFill>
              <a:latin typeface="Calibri"/>
              <a:ea typeface="Calibri"/>
              <a:cs typeface="Calibri"/>
              <a:sym typeface="Calibri"/>
            </a:endParaRPr>
          </a:p>
        </p:txBody>
      </p:sp>
      <p:sp>
        <p:nvSpPr>
          <p:cNvPr id="196" name="Google Shape;196;p16"/>
          <p:cNvSpPr txBox="1"/>
          <p:nvPr>
            <p:ph idx="4294967295" type="body"/>
          </p:nvPr>
        </p:nvSpPr>
        <p:spPr>
          <a:xfrm>
            <a:off x="3467462" y="4461565"/>
            <a:ext cx="1906588" cy="669925"/>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131445" rtl="0" algn="ctr">
              <a:lnSpc>
                <a:spcPct val="90000"/>
              </a:lnSpc>
              <a:spcBef>
                <a:spcPts val="0"/>
              </a:spcBef>
              <a:spcAft>
                <a:spcPts val="200"/>
              </a:spcAft>
              <a:buClr>
                <a:schemeClr val="dk1"/>
              </a:buClr>
              <a:buSzPts val="1400"/>
              <a:buNone/>
            </a:pPr>
            <a:r>
              <a:rPr b="1" lang="es-CO" sz="1400"/>
              <a:t>LIBRE COMPETENCIA</a:t>
            </a:r>
            <a:endParaRPr sz="1400"/>
          </a:p>
        </p:txBody>
      </p:sp>
      <p:sp>
        <p:nvSpPr>
          <p:cNvPr id="197" name="Google Shape;197;p16"/>
          <p:cNvSpPr/>
          <p:nvPr/>
        </p:nvSpPr>
        <p:spPr>
          <a:xfrm>
            <a:off x="5582467" y="1231725"/>
            <a:ext cx="1846583" cy="6858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LIBRE INICIATIVA </a:t>
            </a:r>
            <a:endParaRPr b="0" i="0" sz="1400" u="none" cap="none" strike="noStrike">
              <a:solidFill>
                <a:schemeClr val="dk1"/>
              </a:solidFill>
              <a:latin typeface="Calibri"/>
              <a:ea typeface="Calibri"/>
              <a:cs typeface="Calibri"/>
              <a:sym typeface="Calibri"/>
            </a:endParaRPr>
          </a:p>
        </p:txBody>
      </p:sp>
      <p:sp>
        <p:nvSpPr>
          <p:cNvPr id="198" name="Google Shape;198;p16"/>
          <p:cNvSpPr/>
          <p:nvPr/>
        </p:nvSpPr>
        <p:spPr>
          <a:xfrm>
            <a:off x="5665364" y="2466062"/>
            <a:ext cx="1846583" cy="6858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LIBERTAD CONTRACTUAL</a:t>
            </a:r>
            <a:endParaRPr b="0" i="0" sz="1400" u="none" cap="none" strike="noStrike">
              <a:solidFill>
                <a:schemeClr val="dk1"/>
              </a:solidFill>
              <a:latin typeface="Calibri"/>
              <a:ea typeface="Calibri"/>
              <a:cs typeface="Calibri"/>
              <a:sym typeface="Calibri"/>
            </a:endParaRPr>
          </a:p>
        </p:txBody>
      </p:sp>
      <p:sp>
        <p:nvSpPr>
          <p:cNvPr id="199" name="Google Shape;199;p16"/>
          <p:cNvSpPr/>
          <p:nvPr/>
        </p:nvSpPr>
        <p:spPr>
          <a:xfrm>
            <a:off x="7997158" y="351389"/>
            <a:ext cx="2539053" cy="487171"/>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LIBRE EMPRENDIMIENTO Y SUS LÍMITES</a:t>
            </a:r>
            <a:endParaRPr b="0" i="0" sz="1400" u="none" cap="none" strike="noStrike">
              <a:solidFill>
                <a:srgbClr val="000000"/>
              </a:solidFill>
              <a:latin typeface="Calibri"/>
              <a:ea typeface="Calibri"/>
              <a:cs typeface="Calibri"/>
              <a:sym typeface="Calibri"/>
            </a:endParaRPr>
          </a:p>
        </p:txBody>
      </p:sp>
      <p:sp>
        <p:nvSpPr>
          <p:cNvPr id="200" name="Google Shape;200;p16"/>
          <p:cNvSpPr/>
          <p:nvPr/>
        </p:nvSpPr>
        <p:spPr>
          <a:xfrm>
            <a:off x="7997158" y="1324019"/>
            <a:ext cx="2539053" cy="515072"/>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AUTONOMÍA EMPRESARIAL Y SUS LÍMITES</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cxnSp>
        <p:nvCxnSpPr>
          <p:cNvPr id="201" name="Google Shape;201;p16"/>
          <p:cNvCxnSpPr>
            <a:stCxn id="194" idx="3"/>
            <a:endCxn id="195" idx="2"/>
          </p:cNvCxnSpPr>
          <p:nvPr/>
        </p:nvCxnSpPr>
        <p:spPr>
          <a:xfrm flipH="1" rot="10800000">
            <a:off x="3357842" y="2461541"/>
            <a:ext cx="923400" cy="8532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02" name="Google Shape;202;p16"/>
          <p:cNvCxnSpPr/>
          <p:nvPr/>
        </p:nvCxnSpPr>
        <p:spPr>
          <a:xfrm>
            <a:off x="3357842" y="3594086"/>
            <a:ext cx="923291" cy="886217"/>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03" name="Google Shape;203;p16"/>
          <p:cNvCxnSpPr/>
          <p:nvPr/>
        </p:nvCxnSpPr>
        <p:spPr>
          <a:xfrm flipH="1" rot="10800000">
            <a:off x="7463089" y="776184"/>
            <a:ext cx="494700" cy="426906"/>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04" name="Google Shape;204;p16"/>
          <p:cNvCxnSpPr/>
          <p:nvPr/>
        </p:nvCxnSpPr>
        <p:spPr>
          <a:xfrm flipH="1" rot="10800000">
            <a:off x="5204425" y="1681837"/>
            <a:ext cx="378042" cy="270178"/>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05" name="Google Shape;205;p16"/>
          <p:cNvCxnSpPr/>
          <p:nvPr/>
        </p:nvCxnSpPr>
        <p:spPr>
          <a:xfrm>
            <a:off x="5204425" y="2202192"/>
            <a:ext cx="501482" cy="549608"/>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sp>
        <p:nvSpPr>
          <p:cNvPr id="206" name="Google Shape;206;p16"/>
          <p:cNvSpPr/>
          <p:nvPr/>
        </p:nvSpPr>
        <p:spPr>
          <a:xfrm>
            <a:off x="7943948" y="2866797"/>
            <a:ext cx="2539053" cy="478625"/>
          </a:xfrm>
          <a:prstGeom prst="rect">
            <a:avLst/>
          </a:prstGeom>
          <a:solidFill>
            <a:schemeClr val="lt1"/>
          </a:solidFill>
          <a:ln cap="flat" cmpd="sng" w="254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AUTONOMÍA CONTRACTUAL Y SUS LÍMITES</a:t>
            </a:r>
            <a:endParaRPr b="0" i="0" sz="1400" u="none" cap="none" strike="noStrike">
              <a:solidFill>
                <a:srgbClr val="000000"/>
              </a:solidFill>
              <a:latin typeface="Calibri"/>
              <a:ea typeface="Calibri"/>
              <a:cs typeface="Calibri"/>
              <a:sym typeface="Calibri"/>
            </a:endParaRPr>
          </a:p>
        </p:txBody>
      </p:sp>
      <p:sp>
        <p:nvSpPr>
          <p:cNvPr id="207" name="Google Shape;207;p16"/>
          <p:cNvSpPr/>
          <p:nvPr/>
        </p:nvSpPr>
        <p:spPr>
          <a:xfrm>
            <a:off x="7915448" y="2216710"/>
            <a:ext cx="2539053" cy="496692"/>
          </a:xfrm>
          <a:prstGeom prst="rect">
            <a:avLst/>
          </a:prstGeom>
          <a:solidFill>
            <a:schemeClr val="lt1"/>
          </a:solidFill>
          <a:ln cap="flat" cmpd="sng" w="254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INICIATIVA A CONTRATAR Y SUS LÍMITES</a:t>
            </a:r>
            <a:endParaRPr b="0" i="0" sz="1400" u="none" cap="none" strike="noStrike">
              <a:solidFill>
                <a:srgbClr val="000000"/>
              </a:solidFill>
              <a:latin typeface="Calibri"/>
              <a:ea typeface="Calibri"/>
              <a:cs typeface="Calibri"/>
              <a:sym typeface="Calibri"/>
            </a:endParaRPr>
          </a:p>
        </p:txBody>
      </p:sp>
      <p:cxnSp>
        <p:nvCxnSpPr>
          <p:cNvPr id="208" name="Google Shape;208;p16"/>
          <p:cNvCxnSpPr/>
          <p:nvPr/>
        </p:nvCxnSpPr>
        <p:spPr>
          <a:xfrm>
            <a:off x="7433389" y="1523259"/>
            <a:ext cx="563769" cy="143018"/>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09" name="Google Shape;209;p16"/>
          <p:cNvCxnSpPr>
            <a:endCxn id="206" idx="1"/>
          </p:cNvCxnSpPr>
          <p:nvPr/>
        </p:nvCxnSpPr>
        <p:spPr>
          <a:xfrm>
            <a:off x="7511948" y="3083310"/>
            <a:ext cx="432000" cy="228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10" name="Google Shape;210;p16"/>
          <p:cNvCxnSpPr>
            <a:stCxn id="207" idx="1"/>
          </p:cNvCxnSpPr>
          <p:nvPr/>
        </p:nvCxnSpPr>
        <p:spPr>
          <a:xfrm flipH="1">
            <a:off x="7511948" y="2465056"/>
            <a:ext cx="403500" cy="2484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sp>
        <p:nvSpPr>
          <p:cNvPr id="211" name="Google Shape;211;p16"/>
          <p:cNvSpPr/>
          <p:nvPr/>
        </p:nvSpPr>
        <p:spPr>
          <a:xfrm>
            <a:off x="5844150" y="4047201"/>
            <a:ext cx="2615994" cy="268831"/>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LIBRE PARTICIPACIÓN</a:t>
            </a:r>
            <a:endParaRPr b="0" i="0" sz="1400" u="none" cap="none" strike="noStrike">
              <a:solidFill>
                <a:schemeClr val="dk1"/>
              </a:solidFill>
              <a:latin typeface="Calibri"/>
              <a:ea typeface="Calibri"/>
              <a:cs typeface="Calibri"/>
              <a:sym typeface="Calibri"/>
            </a:endParaRPr>
          </a:p>
        </p:txBody>
      </p:sp>
      <p:sp>
        <p:nvSpPr>
          <p:cNvPr id="212" name="Google Shape;212;p16"/>
          <p:cNvSpPr/>
          <p:nvPr/>
        </p:nvSpPr>
        <p:spPr>
          <a:xfrm>
            <a:off x="5875264" y="4499743"/>
            <a:ext cx="2615994" cy="23206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IGUALDAD COMPETITIVA</a:t>
            </a:r>
            <a:endParaRPr b="0" i="0" sz="1400" u="none" cap="none" strike="noStrike">
              <a:solidFill>
                <a:schemeClr val="dk1"/>
              </a:solidFill>
              <a:latin typeface="Calibri"/>
              <a:ea typeface="Calibri"/>
              <a:cs typeface="Calibri"/>
              <a:sym typeface="Calibri"/>
            </a:endParaRPr>
          </a:p>
        </p:txBody>
      </p:sp>
      <p:sp>
        <p:nvSpPr>
          <p:cNvPr id="213" name="Google Shape;213;p16"/>
          <p:cNvSpPr/>
          <p:nvPr/>
        </p:nvSpPr>
        <p:spPr>
          <a:xfrm>
            <a:off x="5913125" y="4976533"/>
            <a:ext cx="2615994" cy="309966"/>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PLURALIDAD EMPRESARIAL</a:t>
            </a:r>
            <a:endParaRPr b="0" i="0" sz="1400" u="none" cap="none" strike="noStrike">
              <a:solidFill>
                <a:srgbClr val="000000"/>
              </a:solidFill>
              <a:latin typeface="Calibri"/>
              <a:ea typeface="Calibri"/>
              <a:cs typeface="Calibri"/>
              <a:sym typeface="Calibri"/>
            </a:endParaRPr>
          </a:p>
        </p:txBody>
      </p:sp>
      <p:sp>
        <p:nvSpPr>
          <p:cNvPr id="214" name="Google Shape;214;p16"/>
          <p:cNvSpPr/>
          <p:nvPr/>
        </p:nvSpPr>
        <p:spPr>
          <a:xfrm>
            <a:off x="5913125" y="5365121"/>
            <a:ext cx="2615994" cy="43657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rPr b="0" i="0" lang="es-CO" sz="1200" u="none" cap="none" strike="noStrike">
                <a:solidFill>
                  <a:schemeClr val="dk1"/>
                </a:solidFill>
                <a:latin typeface="Arial"/>
                <a:ea typeface="Arial"/>
                <a:cs typeface="Arial"/>
                <a:sym typeface="Arial"/>
              </a:rPr>
              <a:t>LIBRE ELECCIÓN DE LOS CONSUMIDORES</a:t>
            </a:r>
            <a:endParaRPr b="0" i="0" sz="1200" u="none" cap="none" strike="noStrike">
              <a:solidFill>
                <a:srgbClr val="000000"/>
              </a:solidFill>
              <a:latin typeface="Arial"/>
              <a:ea typeface="Arial"/>
              <a:cs typeface="Arial"/>
              <a:sym typeface="Arial"/>
            </a:endParaRPr>
          </a:p>
        </p:txBody>
      </p:sp>
      <p:cxnSp>
        <p:nvCxnSpPr>
          <p:cNvPr id="215" name="Google Shape;215;p16"/>
          <p:cNvCxnSpPr>
            <a:endCxn id="211" idx="1"/>
          </p:cNvCxnSpPr>
          <p:nvPr/>
        </p:nvCxnSpPr>
        <p:spPr>
          <a:xfrm flipH="1" rot="10800000">
            <a:off x="5374050" y="4181617"/>
            <a:ext cx="470100" cy="3660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16" name="Google Shape;216;p16"/>
          <p:cNvCxnSpPr>
            <a:endCxn id="212" idx="1"/>
          </p:cNvCxnSpPr>
          <p:nvPr/>
        </p:nvCxnSpPr>
        <p:spPr>
          <a:xfrm flipH="1" rot="10800000">
            <a:off x="5405164" y="4615773"/>
            <a:ext cx="470100" cy="753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sp>
        <p:nvSpPr>
          <p:cNvPr id="217" name="Google Shape;217;p16"/>
          <p:cNvSpPr/>
          <p:nvPr/>
        </p:nvSpPr>
        <p:spPr>
          <a:xfrm>
            <a:off x="8883703" y="4198300"/>
            <a:ext cx="1638701" cy="326838"/>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SI ES POSIBLE</a:t>
            </a:r>
            <a:endParaRPr b="0" i="0" sz="1400" u="none" cap="none" strike="noStrike">
              <a:solidFill>
                <a:schemeClr val="dk1"/>
              </a:solidFill>
              <a:latin typeface="Calibri"/>
              <a:ea typeface="Calibri"/>
              <a:cs typeface="Calibri"/>
              <a:sym typeface="Calibri"/>
            </a:endParaRPr>
          </a:p>
        </p:txBody>
      </p:sp>
      <p:cxnSp>
        <p:nvCxnSpPr>
          <p:cNvPr id="218" name="Google Shape;218;p16"/>
          <p:cNvCxnSpPr/>
          <p:nvPr/>
        </p:nvCxnSpPr>
        <p:spPr>
          <a:xfrm>
            <a:off x="5414764" y="4976533"/>
            <a:ext cx="450900" cy="138314"/>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19" name="Google Shape;219;p16"/>
          <p:cNvCxnSpPr/>
          <p:nvPr/>
        </p:nvCxnSpPr>
        <p:spPr>
          <a:xfrm>
            <a:off x="5405164" y="5170110"/>
            <a:ext cx="460500" cy="3504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sp>
        <p:nvSpPr>
          <p:cNvPr id="220" name="Google Shape;220;p16"/>
          <p:cNvSpPr/>
          <p:nvPr/>
        </p:nvSpPr>
        <p:spPr>
          <a:xfrm>
            <a:off x="8883704" y="5034937"/>
            <a:ext cx="1652507" cy="323307"/>
          </a:xfrm>
          <a:prstGeom prst="rect">
            <a:avLst/>
          </a:prstGeom>
          <a:solidFill>
            <a:schemeClr val="lt1"/>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SI NO ES POSIBLE</a:t>
            </a:r>
            <a:endParaRPr b="0" i="0" sz="1400" u="none" cap="none" strike="noStrike">
              <a:solidFill>
                <a:schemeClr val="dk1"/>
              </a:solidFill>
              <a:latin typeface="Calibri"/>
              <a:ea typeface="Calibri"/>
              <a:cs typeface="Calibri"/>
              <a:sym typeface="Calibri"/>
            </a:endParaRPr>
          </a:p>
        </p:txBody>
      </p:sp>
      <p:cxnSp>
        <p:nvCxnSpPr>
          <p:cNvPr id="221" name="Google Shape;221;p16"/>
          <p:cNvCxnSpPr/>
          <p:nvPr/>
        </p:nvCxnSpPr>
        <p:spPr>
          <a:xfrm flipH="1" rot="10800000">
            <a:off x="8529119" y="5264434"/>
            <a:ext cx="354584" cy="168268"/>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22" name="Google Shape;222;p16"/>
          <p:cNvCxnSpPr>
            <a:endCxn id="217" idx="1"/>
          </p:cNvCxnSpPr>
          <p:nvPr/>
        </p:nvCxnSpPr>
        <p:spPr>
          <a:xfrm>
            <a:off x="8502703" y="4114219"/>
            <a:ext cx="381000" cy="2475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23" name="Google Shape;223;p16"/>
          <p:cNvCxnSpPr/>
          <p:nvPr/>
        </p:nvCxnSpPr>
        <p:spPr>
          <a:xfrm flipH="1" rot="10800000">
            <a:off x="8460144" y="4525138"/>
            <a:ext cx="423558" cy="65926"/>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24" name="Google Shape;224;p16"/>
          <p:cNvCxnSpPr>
            <a:endCxn id="220" idx="1"/>
          </p:cNvCxnSpPr>
          <p:nvPr/>
        </p:nvCxnSpPr>
        <p:spPr>
          <a:xfrm>
            <a:off x="8542304" y="5131491"/>
            <a:ext cx="341400" cy="651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pic>
        <p:nvPicPr>
          <p:cNvPr id="225" name="Google Shape;225;p16"/>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7"/>
          <p:cNvSpPr txBox="1"/>
          <p:nvPr>
            <p:ph idx="4294967295" type="body"/>
          </p:nvPr>
        </p:nvSpPr>
        <p:spPr>
          <a:xfrm>
            <a:off x="583324" y="2653514"/>
            <a:ext cx="2503800" cy="863700"/>
          </a:xfrm>
          <a:prstGeom prst="rect">
            <a:avLst/>
          </a:prstGeom>
          <a:solidFill>
            <a:schemeClr val="lt1"/>
          </a:solid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200"/>
              </a:spcAft>
              <a:buClr>
                <a:schemeClr val="lt1"/>
              </a:buClr>
              <a:buSzPts val="1400"/>
              <a:buNone/>
            </a:pPr>
            <a:r>
              <a:rPr b="1" lang="es-CO" sz="1800">
                <a:solidFill>
                  <a:schemeClr val="dk1"/>
                </a:solidFill>
                <a:latin typeface="Calibri"/>
                <a:ea typeface="Calibri"/>
                <a:cs typeface="Calibri"/>
                <a:sym typeface="Calibri"/>
              </a:rPr>
              <a:t>INTERVENCIÓN DEL ESTADO Y SUS LÍMITES</a:t>
            </a:r>
            <a:endParaRPr sz="1800">
              <a:solidFill>
                <a:schemeClr val="dk1"/>
              </a:solidFill>
            </a:endParaRPr>
          </a:p>
        </p:txBody>
      </p:sp>
      <p:sp>
        <p:nvSpPr>
          <p:cNvPr id="231" name="Google Shape;231;p17"/>
          <p:cNvSpPr/>
          <p:nvPr/>
        </p:nvSpPr>
        <p:spPr>
          <a:xfrm>
            <a:off x="4536865" y="1527650"/>
            <a:ext cx="2703600" cy="12714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44061"/>
              </a:buClr>
              <a:buSzPts val="1400"/>
              <a:buFont typeface="Arial"/>
              <a:buNone/>
            </a:pPr>
            <a:r>
              <a:rPr b="0" i="1" lang="es-CO" sz="1400" u="none" cap="none" strike="noStrike">
                <a:solidFill>
                  <a:srgbClr val="244061"/>
                </a:solidFill>
                <a:latin typeface="Arial"/>
                <a:ea typeface="Arial"/>
                <a:cs typeface="Arial"/>
                <a:sym typeface="Arial"/>
              </a:rPr>
              <a:t>¿Por qué interviene?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Preservar el interés general, lograr el bien común, mantener el orden público y corrección de fallas del mercado y de la regulación </a:t>
            </a:r>
            <a:endParaRPr b="0" i="0" sz="1400" u="none" cap="none" strike="noStrike">
              <a:solidFill>
                <a:srgbClr val="000000"/>
              </a:solidFill>
              <a:latin typeface="Arial"/>
              <a:ea typeface="Arial"/>
              <a:cs typeface="Arial"/>
              <a:sym typeface="Arial"/>
            </a:endParaRPr>
          </a:p>
        </p:txBody>
      </p:sp>
      <p:sp>
        <p:nvSpPr>
          <p:cNvPr id="232" name="Google Shape;232;p17"/>
          <p:cNvSpPr/>
          <p:nvPr/>
        </p:nvSpPr>
        <p:spPr>
          <a:xfrm>
            <a:off x="4492628" y="2940736"/>
            <a:ext cx="2792100" cy="21783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44061"/>
              </a:buClr>
              <a:buSzPts val="1400"/>
              <a:buFont typeface="Arial"/>
              <a:buNone/>
            </a:pPr>
            <a:r>
              <a:rPr b="0" i="1" lang="es-CO" sz="1400" u="none" cap="none" strike="noStrike">
                <a:solidFill>
                  <a:srgbClr val="244061"/>
                </a:solidFill>
                <a:latin typeface="Arial"/>
                <a:ea typeface="Arial"/>
                <a:cs typeface="Arial"/>
                <a:sym typeface="Arial"/>
              </a:rPr>
              <a:t>¿Cómo interviene?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Política pública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Planeación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Administración de recursos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66092"/>
              </a:buClr>
              <a:buSzPts val="1400"/>
              <a:buFont typeface="Arial"/>
              <a:buNone/>
            </a:pPr>
            <a:r>
              <a:rPr b="1" i="0" lang="es-CO" sz="1400" u="none" cap="none" strike="noStrike">
                <a:solidFill>
                  <a:srgbClr val="366092"/>
                </a:solidFill>
                <a:latin typeface="Arial"/>
                <a:ea typeface="Arial"/>
                <a:cs typeface="Arial"/>
                <a:sym typeface="Arial"/>
              </a:rPr>
              <a:t>Regulación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Fiscalización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Fomento</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Prestación de servicios públicos y sociales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Gestión de empresas públicas</a:t>
            </a:r>
            <a:endParaRPr b="0" i="0" sz="1400" u="none" cap="none" strike="noStrike">
              <a:solidFill>
                <a:srgbClr val="000000"/>
              </a:solidFill>
              <a:latin typeface="Arial"/>
              <a:ea typeface="Arial"/>
              <a:cs typeface="Arial"/>
              <a:sym typeface="Arial"/>
            </a:endParaRPr>
          </a:p>
        </p:txBody>
      </p:sp>
      <p:sp>
        <p:nvSpPr>
          <p:cNvPr id="233" name="Google Shape;233;p17"/>
          <p:cNvSpPr/>
          <p:nvPr/>
        </p:nvSpPr>
        <p:spPr>
          <a:xfrm>
            <a:off x="4484537" y="5260700"/>
            <a:ext cx="2808300" cy="9477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44061"/>
              </a:buClr>
              <a:buSzPts val="1400"/>
              <a:buFont typeface="Arial"/>
              <a:buNone/>
            </a:pPr>
            <a:r>
              <a:rPr b="0" i="1" lang="es-CO" sz="1400" u="none" cap="none" strike="noStrike">
                <a:solidFill>
                  <a:srgbClr val="244061"/>
                </a:solidFill>
                <a:latin typeface="Arial"/>
                <a:ea typeface="Arial"/>
                <a:cs typeface="Arial"/>
                <a:sym typeface="Arial"/>
              </a:rPr>
              <a:t>¿Quiénes hacen la intervención?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Competencias de la nación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Competencias de los entes territoriales</a:t>
            </a:r>
            <a:endParaRPr b="0" i="0" sz="1400" u="none" cap="none" strike="noStrike">
              <a:solidFill>
                <a:srgbClr val="000000"/>
              </a:solidFill>
              <a:latin typeface="Arial"/>
              <a:ea typeface="Arial"/>
              <a:cs typeface="Arial"/>
              <a:sym typeface="Arial"/>
            </a:endParaRPr>
          </a:p>
        </p:txBody>
      </p:sp>
      <p:sp>
        <p:nvSpPr>
          <p:cNvPr id="234" name="Google Shape;234;p17"/>
          <p:cNvSpPr/>
          <p:nvPr/>
        </p:nvSpPr>
        <p:spPr>
          <a:xfrm>
            <a:off x="7622482" y="3293641"/>
            <a:ext cx="1474983" cy="418319"/>
          </a:xfrm>
          <a:prstGeom prst="rect">
            <a:avLst/>
          </a:prstGeom>
          <a:solidFill>
            <a:schemeClr val="lt1"/>
          </a:solid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500"/>
              <a:buFont typeface="Arial"/>
              <a:buNone/>
            </a:pPr>
            <a:r>
              <a:rPr b="1" i="0" lang="es-CO" sz="1500" u="none" cap="none" strike="noStrike">
                <a:solidFill>
                  <a:schemeClr val="dk1"/>
                </a:solidFill>
                <a:latin typeface="Arial"/>
                <a:ea typeface="Arial"/>
                <a:cs typeface="Arial"/>
                <a:sym typeface="Arial"/>
              </a:rPr>
              <a:t>REGULACIÓN</a:t>
            </a:r>
            <a:endParaRPr b="0" i="0" sz="1500" u="none" cap="none" strike="noStrike">
              <a:solidFill>
                <a:schemeClr val="dk1"/>
              </a:solidFill>
              <a:latin typeface="Arial"/>
              <a:ea typeface="Arial"/>
              <a:cs typeface="Arial"/>
              <a:sym typeface="Arial"/>
            </a:endParaRPr>
          </a:p>
        </p:txBody>
      </p:sp>
      <p:sp>
        <p:nvSpPr>
          <p:cNvPr id="235" name="Google Shape;235;p17"/>
          <p:cNvSpPr/>
          <p:nvPr/>
        </p:nvSpPr>
        <p:spPr>
          <a:xfrm>
            <a:off x="9556448" y="1656166"/>
            <a:ext cx="2052228" cy="1629333"/>
          </a:xfrm>
          <a:prstGeom prst="rect">
            <a:avLst/>
          </a:prstGeom>
          <a:solidFill>
            <a:schemeClr val="lt1"/>
          </a:solidFill>
          <a:ln cap="flat" cmpd="sng" w="254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1" lang="es-CO" sz="1400" u="none" cap="none" strike="noStrike">
                <a:solidFill>
                  <a:schemeClr val="dk1"/>
                </a:solidFill>
                <a:latin typeface="Arial"/>
                <a:ea typeface="Arial"/>
                <a:cs typeface="Arial"/>
                <a:sym typeface="Arial"/>
              </a:rPr>
              <a:t>¿Qué se regula?</a:t>
            </a:r>
            <a:endParaRPr b="0" i="1"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Arial"/>
                <a:ea typeface="Arial"/>
                <a:cs typeface="Arial"/>
                <a:sym typeface="Arial"/>
              </a:rPr>
              <a:t>Bienes privados, bienes públicos, actividades no económicas y actividades económicas.</a:t>
            </a:r>
            <a:endParaRPr b="0" i="0" sz="1400" u="none" cap="none" strike="noStrike">
              <a:solidFill>
                <a:schemeClr val="dk1"/>
              </a:solidFill>
              <a:latin typeface="Arial"/>
              <a:ea typeface="Arial"/>
              <a:cs typeface="Arial"/>
              <a:sym typeface="Arial"/>
            </a:endParaRPr>
          </a:p>
        </p:txBody>
      </p:sp>
      <p:sp>
        <p:nvSpPr>
          <p:cNvPr id="236" name="Google Shape;236;p17"/>
          <p:cNvSpPr/>
          <p:nvPr/>
        </p:nvSpPr>
        <p:spPr>
          <a:xfrm>
            <a:off x="9611824" y="3655989"/>
            <a:ext cx="2052228" cy="74771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1" i="0" lang="es-CO" sz="1400" u="none" cap="none" strike="noStrike">
                <a:solidFill>
                  <a:schemeClr val="dk1"/>
                </a:solidFill>
                <a:latin typeface="Arial"/>
                <a:ea typeface="Arial"/>
                <a:cs typeface="Arial"/>
                <a:sym typeface="Arial"/>
              </a:rPr>
              <a:t>Como?: Técnicas de regulación</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1" i="0" lang="es-CO" sz="1400" u="none" cap="none" strike="noStrike">
                <a:solidFill>
                  <a:schemeClr val="dk1"/>
                </a:solidFill>
                <a:latin typeface="Arial"/>
                <a:ea typeface="Arial"/>
                <a:cs typeface="Arial"/>
                <a:sym typeface="Arial"/>
              </a:rPr>
              <a:t>e instrumentos </a:t>
            </a:r>
            <a:endParaRPr b="1" i="0" sz="1400" u="none" cap="none" strike="noStrike">
              <a:solidFill>
                <a:schemeClr val="dk1"/>
              </a:solidFill>
              <a:latin typeface="Arial"/>
              <a:ea typeface="Arial"/>
              <a:cs typeface="Arial"/>
              <a:sym typeface="Arial"/>
            </a:endParaRPr>
          </a:p>
        </p:txBody>
      </p:sp>
      <p:cxnSp>
        <p:nvCxnSpPr>
          <p:cNvPr id="237" name="Google Shape;237;p17"/>
          <p:cNvCxnSpPr>
            <a:endCxn id="231" idx="1"/>
          </p:cNvCxnSpPr>
          <p:nvPr/>
        </p:nvCxnSpPr>
        <p:spPr>
          <a:xfrm flipH="1" rot="10800000">
            <a:off x="3054565" y="2163350"/>
            <a:ext cx="1482300" cy="5211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38" name="Google Shape;238;p17"/>
          <p:cNvCxnSpPr>
            <a:endCxn id="233" idx="1"/>
          </p:cNvCxnSpPr>
          <p:nvPr/>
        </p:nvCxnSpPr>
        <p:spPr>
          <a:xfrm>
            <a:off x="2957837" y="3519650"/>
            <a:ext cx="1526700" cy="22149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39" name="Google Shape;239;p17"/>
          <p:cNvCxnSpPr>
            <a:stCxn id="230" idx="3"/>
            <a:endCxn id="232" idx="1"/>
          </p:cNvCxnSpPr>
          <p:nvPr/>
        </p:nvCxnSpPr>
        <p:spPr>
          <a:xfrm>
            <a:off x="3087124" y="3085364"/>
            <a:ext cx="1405500" cy="9444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40" name="Google Shape;240;p17"/>
          <p:cNvCxnSpPr>
            <a:stCxn id="232" idx="3"/>
            <a:endCxn id="234" idx="1"/>
          </p:cNvCxnSpPr>
          <p:nvPr/>
        </p:nvCxnSpPr>
        <p:spPr>
          <a:xfrm flipH="1" rot="10800000">
            <a:off x="7284728" y="3502786"/>
            <a:ext cx="337800" cy="5271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41" name="Google Shape;241;p17"/>
          <p:cNvCxnSpPr/>
          <p:nvPr/>
        </p:nvCxnSpPr>
        <p:spPr>
          <a:xfrm>
            <a:off x="9097465" y="3711960"/>
            <a:ext cx="514359" cy="265278"/>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cxnSp>
        <p:nvCxnSpPr>
          <p:cNvPr id="242" name="Google Shape;242;p17"/>
          <p:cNvCxnSpPr/>
          <p:nvPr/>
        </p:nvCxnSpPr>
        <p:spPr>
          <a:xfrm flipH="1" rot="10800000">
            <a:off x="9064726" y="2882716"/>
            <a:ext cx="491722" cy="405186"/>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pic>
        <p:nvPicPr>
          <p:cNvPr id="243" name="Google Shape;243;p17"/>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
        <p:nvSpPr>
          <p:cNvPr id="244" name="Google Shape;244;p17"/>
          <p:cNvSpPr/>
          <p:nvPr/>
        </p:nvSpPr>
        <p:spPr>
          <a:xfrm>
            <a:off x="4536875" y="114575"/>
            <a:ext cx="2703600" cy="12714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244061"/>
              </a:buClr>
              <a:buSzPts val="1400"/>
              <a:buFont typeface="Arial"/>
              <a:buNone/>
            </a:pPr>
            <a:r>
              <a:rPr b="0" i="1" lang="es-CO" sz="1400" u="none" cap="none" strike="noStrike">
                <a:solidFill>
                  <a:srgbClr val="244061"/>
                </a:solidFill>
                <a:latin typeface="Arial"/>
                <a:ea typeface="Arial"/>
                <a:cs typeface="Arial"/>
                <a:sym typeface="Arial"/>
              </a:rPr>
              <a:t>¿Para qué interviene?</a:t>
            </a:r>
            <a:endParaRPr b="0" i="1" sz="1400" u="none" cap="none" strike="noStrike">
              <a:solidFill>
                <a:srgbClr val="244061"/>
              </a:solidFill>
              <a:latin typeface="Arial"/>
              <a:ea typeface="Arial"/>
              <a:cs typeface="Arial"/>
              <a:sym typeface="Arial"/>
            </a:endParaRPr>
          </a:p>
          <a:p>
            <a:pPr indent="0" lvl="0" marL="0" marR="0" rtl="0" algn="ctr">
              <a:lnSpc>
                <a:spcPct val="100000"/>
              </a:lnSpc>
              <a:spcBef>
                <a:spcPts val="0"/>
              </a:spcBef>
              <a:spcAft>
                <a:spcPts val="0"/>
              </a:spcAft>
              <a:buClr>
                <a:srgbClr val="244061"/>
              </a:buClr>
              <a:buSzPts val="1400"/>
              <a:buFont typeface="Arial"/>
              <a:buNone/>
            </a:pPr>
            <a:r>
              <a:rPr b="0" i="0" lang="es-CO" sz="1400" u="none" cap="none" strike="noStrike">
                <a:solidFill>
                  <a:schemeClr val="dk1"/>
                </a:solidFill>
                <a:latin typeface="Arial"/>
                <a:ea typeface="Arial"/>
                <a:cs typeface="Arial"/>
                <a:sym typeface="Arial"/>
              </a:rPr>
              <a:t>Bienestar general, pleno empleo, productividad, competitividad, etc</a:t>
            </a:r>
            <a:r>
              <a:rPr b="0" i="1" lang="es-CO" sz="1400" u="none" cap="none" strike="noStrike">
                <a:solidFill>
                  <a:srgbClr val="244061"/>
                </a:solidFill>
                <a:latin typeface="Arial"/>
                <a:ea typeface="Arial"/>
                <a:cs typeface="Arial"/>
                <a:sym typeface="Arial"/>
              </a:rPr>
              <a:t>.</a:t>
            </a:r>
            <a:endParaRPr b="0" i="1" sz="1400" u="none" cap="none" strike="noStrike">
              <a:solidFill>
                <a:srgbClr val="244061"/>
              </a:solidFill>
              <a:latin typeface="Arial"/>
              <a:ea typeface="Arial"/>
              <a:cs typeface="Arial"/>
              <a:sym typeface="Arial"/>
            </a:endParaRPr>
          </a:p>
          <a:p>
            <a:pPr indent="0" lvl="0" marL="0" marR="0" rtl="0" algn="ctr">
              <a:lnSpc>
                <a:spcPct val="100000"/>
              </a:lnSpc>
              <a:spcBef>
                <a:spcPts val="0"/>
              </a:spcBef>
              <a:spcAft>
                <a:spcPts val="0"/>
              </a:spcAft>
              <a:buClr>
                <a:srgbClr val="244061"/>
              </a:buClr>
              <a:buSzPts val="1400"/>
              <a:buFont typeface="Arial"/>
              <a:buNone/>
            </a:pPr>
            <a:r>
              <a:t/>
            </a:r>
            <a:endParaRPr b="0" i="1" sz="1400" u="none" cap="none" strike="noStrike">
              <a:solidFill>
                <a:srgbClr val="244061"/>
              </a:solidFill>
              <a:latin typeface="Arial"/>
              <a:ea typeface="Arial"/>
              <a:cs typeface="Arial"/>
              <a:sym typeface="Arial"/>
            </a:endParaRPr>
          </a:p>
        </p:txBody>
      </p:sp>
      <p:cxnSp>
        <p:nvCxnSpPr>
          <p:cNvPr id="245" name="Google Shape;245;p17"/>
          <p:cNvCxnSpPr>
            <a:endCxn id="244" idx="1"/>
          </p:cNvCxnSpPr>
          <p:nvPr/>
        </p:nvCxnSpPr>
        <p:spPr>
          <a:xfrm flipH="1" rot="10800000">
            <a:off x="3073775" y="750275"/>
            <a:ext cx="1463100" cy="18939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8"/>
          <p:cNvSpPr txBox="1"/>
          <p:nvPr>
            <p:ph idx="1" type="body"/>
          </p:nvPr>
        </p:nvSpPr>
        <p:spPr>
          <a:xfrm>
            <a:off x="623392" y="1556280"/>
            <a:ext cx="4878000" cy="4032900"/>
          </a:xfrm>
          <a:prstGeom prst="rect">
            <a:avLst/>
          </a:prstGeom>
          <a:noFill/>
          <a:ln>
            <a:noFill/>
          </a:ln>
        </p:spPr>
        <p:txBody>
          <a:bodyPr anchorCtr="0" anchor="t" bIns="45700" lIns="91425" spcFirstLastPara="1" rIns="91425" wrap="square" tIns="45700">
            <a:normAutofit fontScale="25000" lnSpcReduction="20000"/>
          </a:bodyPr>
          <a:lstStyle/>
          <a:p>
            <a:pPr indent="0" lvl="0" marL="175260" rtl="0" algn="ctr">
              <a:lnSpc>
                <a:spcPct val="90000"/>
              </a:lnSpc>
              <a:spcBef>
                <a:spcPts val="0"/>
              </a:spcBef>
              <a:spcAft>
                <a:spcPts val="0"/>
              </a:spcAft>
              <a:buClr>
                <a:schemeClr val="dk1"/>
              </a:buClr>
              <a:buSzPct val="100000"/>
              <a:buNone/>
            </a:pPr>
            <a:r>
              <a:rPr b="1" lang="es-CO" sz="11200">
                <a:latin typeface="Calibri"/>
                <a:ea typeface="Calibri"/>
                <a:cs typeface="Calibri"/>
                <a:sym typeface="Calibri"/>
              </a:rPr>
              <a:t>Objetivos públicos</a:t>
            </a:r>
            <a:endParaRPr/>
          </a:p>
          <a:p>
            <a:pPr indent="0" lvl="0" marL="175260" rtl="0" algn="ctr">
              <a:lnSpc>
                <a:spcPct val="90000"/>
              </a:lnSpc>
              <a:spcBef>
                <a:spcPts val="1000"/>
              </a:spcBef>
              <a:spcAft>
                <a:spcPts val="0"/>
              </a:spcAft>
              <a:buClr>
                <a:schemeClr val="dk1"/>
              </a:buClr>
              <a:buSzPct val="100000"/>
              <a:buNone/>
            </a:pPr>
            <a:r>
              <a:t/>
            </a:r>
            <a:endParaRPr b="1" sz="2000">
              <a:latin typeface="Calibri"/>
              <a:ea typeface="Calibri"/>
              <a:cs typeface="Calibri"/>
              <a:sym typeface="Calibri"/>
            </a:endParaRPr>
          </a:p>
          <a:p>
            <a:pPr indent="0" lvl="0" marL="175260" rtl="0" algn="ctr">
              <a:lnSpc>
                <a:spcPct val="90000"/>
              </a:lnSpc>
              <a:spcBef>
                <a:spcPts val="1000"/>
              </a:spcBef>
              <a:spcAft>
                <a:spcPts val="0"/>
              </a:spcAft>
              <a:buClr>
                <a:schemeClr val="dk1"/>
              </a:buClr>
              <a:buSzPct val="100000"/>
              <a:buNone/>
            </a:pPr>
            <a:r>
              <a:t/>
            </a:r>
            <a:endParaRPr b="1" sz="2000">
              <a:latin typeface="Calibri"/>
              <a:ea typeface="Calibri"/>
              <a:cs typeface="Calibri"/>
              <a:sym typeface="Calibri"/>
            </a:endParaRPr>
          </a:p>
          <a:p>
            <a:pPr indent="0" lvl="0" marL="175260" rtl="0" algn="ctr">
              <a:lnSpc>
                <a:spcPct val="90000"/>
              </a:lnSpc>
              <a:spcBef>
                <a:spcPts val="1000"/>
              </a:spcBef>
              <a:spcAft>
                <a:spcPts val="0"/>
              </a:spcAft>
              <a:buClr>
                <a:schemeClr val="dk1"/>
              </a:buClr>
              <a:buSzPct val="100000"/>
              <a:buNone/>
            </a:pPr>
            <a:r>
              <a:t/>
            </a:r>
            <a:endParaRPr b="1" sz="2000">
              <a:latin typeface="Calibri"/>
              <a:ea typeface="Calibri"/>
              <a:cs typeface="Calibri"/>
              <a:sym typeface="Calibri"/>
            </a:endParaRPr>
          </a:p>
          <a:p>
            <a:pPr indent="0" lvl="0" marL="175260" rtl="0" algn="ctr">
              <a:lnSpc>
                <a:spcPct val="90000"/>
              </a:lnSpc>
              <a:spcBef>
                <a:spcPts val="1000"/>
              </a:spcBef>
              <a:spcAft>
                <a:spcPts val="0"/>
              </a:spcAft>
              <a:buClr>
                <a:schemeClr val="dk1"/>
              </a:buClr>
              <a:buSzPct val="100000"/>
              <a:buNone/>
            </a:pPr>
            <a:r>
              <a:t/>
            </a:r>
            <a:endParaRPr b="1" sz="2000">
              <a:latin typeface="Calibri"/>
              <a:ea typeface="Calibri"/>
              <a:cs typeface="Calibri"/>
              <a:sym typeface="Calibri"/>
            </a:endParaRPr>
          </a:p>
          <a:p>
            <a:pPr indent="0" lvl="0" marL="175260" rtl="0" algn="ctr">
              <a:lnSpc>
                <a:spcPct val="90000"/>
              </a:lnSpc>
              <a:spcBef>
                <a:spcPts val="1000"/>
              </a:spcBef>
              <a:spcAft>
                <a:spcPts val="0"/>
              </a:spcAft>
              <a:buClr>
                <a:schemeClr val="dk1"/>
              </a:buClr>
              <a:buSzPct val="100000"/>
              <a:buNone/>
            </a:pPr>
            <a:r>
              <a:t/>
            </a:r>
            <a:endParaRPr b="1" sz="20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28600" lvl="0" marL="228600" rtl="0" algn="just">
              <a:lnSpc>
                <a:spcPct val="90000"/>
              </a:lnSpc>
              <a:spcBef>
                <a:spcPts val="1000"/>
              </a:spcBef>
              <a:spcAft>
                <a:spcPts val="0"/>
              </a:spcAft>
              <a:buClr>
                <a:schemeClr val="dk1"/>
              </a:buClr>
              <a:buSzPct val="100000"/>
              <a:buChar char="●"/>
            </a:pPr>
            <a:r>
              <a:rPr lang="es-CO" sz="5000">
                <a:latin typeface="Calibri"/>
                <a:ea typeface="Calibri"/>
                <a:cs typeface="Calibri"/>
                <a:sym typeface="Calibri"/>
              </a:rPr>
              <a:t>El Estado interviene con modulación dentro de los objetivos públicos. Concepto preciso de interés general. </a:t>
            </a:r>
            <a:endParaRPr/>
          </a:p>
          <a:p>
            <a:pPr indent="-228600" lvl="0" marL="228600" rtl="0" algn="just">
              <a:lnSpc>
                <a:spcPct val="90000"/>
              </a:lnSpc>
              <a:spcBef>
                <a:spcPts val="1000"/>
              </a:spcBef>
              <a:spcAft>
                <a:spcPts val="0"/>
              </a:spcAft>
              <a:buClr>
                <a:schemeClr val="dk1"/>
              </a:buClr>
              <a:buSzPct val="100000"/>
              <a:buChar char="●"/>
            </a:pPr>
            <a:r>
              <a:rPr lang="es-CO" sz="5000">
                <a:latin typeface="Calibri"/>
                <a:ea typeface="Calibri"/>
                <a:cs typeface="Calibri"/>
                <a:sym typeface="Calibri"/>
              </a:rPr>
              <a:t>El Estado debe respetar el núcleo esencial de las libertades.</a:t>
            </a:r>
            <a:endParaRPr/>
          </a:p>
          <a:p>
            <a:pPr indent="-228600" lvl="0" marL="228600" rtl="0" algn="just">
              <a:lnSpc>
                <a:spcPct val="90000"/>
              </a:lnSpc>
              <a:spcBef>
                <a:spcPts val="1000"/>
              </a:spcBef>
              <a:spcAft>
                <a:spcPts val="0"/>
              </a:spcAft>
              <a:buClr>
                <a:schemeClr val="dk1"/>
              </a:buClr>
              <a:buSzPct val="100000"/>
              <a:buChar char="●"/>
            </a:pPr>
            <a:r>
              <a:rPr lang="es-CO" sz="5000">
                <a:latin typeface="Calibri"/>
                <a:ea typeface="Calibri"/>
                <a:cs typeface="Calibri"/>
                <a:sym typeface="Calibri"/>
              </a:rPr>
              <a:t>El Estado, en el caso de limitar las libertades, tendría que calcular los costos de su restricción. </a:t>
            </a:r>
            <a:endParaRPr/>
          </a:p>
        </p:txBody>
      </p:sp>
      <p:sp>
        <p:nvSpPr>
          <p:cNvPr id="251" name="Google Shape;251;p18"/>
          <p:cNvSpPr txBox="1"/>
          <p:nvPr>
            <p:ph idx="2" type="body"/>
          </p:nvPr>
        </p:nvSpPr>
        <p:spPr>
          <a:xfrm>
            <a:off x="5501516" y="1340768"/>
            <a:ext cx="6110400" cy="4248600"/>
          </a:xfrm>
          <a:prstGeom prst="rect">
            <a:avLst/>
          </a:prstGeom>
          <a:noFill/>
          <a:ln>
            <a:noFill/>
          </a:ln>
        </p:spPr>
        <p:txBody>
          <a:bodyPr anchorCtr="0" anchor="t" bIns="45700" lIns="91425" spcFirstLastPara="1" rIns="91425" wrap="square" tIns="45700">
            <a:normAutofit fontScale="25000" lnSpcReduction="20000"/>
          </a:bodyPr>
          <a:lstStyle/>
          <a:p>
            <a:pPr indent="0" lvl="0" marL="175260" rtl="0" algn="ctr">
              <a:lnSpc>
                <a:spcPct val="90000"/>
              </a:lnSpc>
              <a:spcBef>
                <a:spcPts val="0"/>
              </a:spcBef>
              <a:spcAft>
                <a:spcPts val="0"/>
              </a:spcAft>
              <a:buClr>
                <a:schemeClr val="dk1"/>
              </a:buClr>
              <a:buSzPct val="100000"/>
              <a:buNone/>
            </a:pPr>
            <a:r>
              <a:rPr b="1" lang="es-CO" sz="11200">
                <a:latin typeface="Calibri"/>
                <a:ea typeface="Calibri"/>
                <a:cs typeface="Calibri"/>
                <a:sym typeface="Calibri"/>
              </a:rPr>
              <a:t>Objetivos públicos</a:t>
            </a:r>
            <a:endParaRPr/>
          </a:p>
          <a:p>
            <a:pPr indent="0" lvl="0" marL="175260" rtl="0" algn="ctr">
              <a:lnSpc>
                <a:spcPct val="90000"/>
              </a:lnSpc>
              <a:spcBef>
                <a:spcPts val="1000"/>
              </a:spcBef>
              <a:spcAft>
                <a:spcPts val="0"/>
              </a:spcAft>
              <a:buClr>
                <a:schemeClr val="dk1"/>
              </a:buClr>
              <a:buSzPct val="100000"/>
              <a:buNone/>
            </a:pPr>
            <a:r>
              <a:t/>
            </a:r>
            <a:endParaRPr b="1" sz="2000">
              <a:latin typeface="Calibri"/>
              <a:ea typeface="Calibri"/>
              <a:cs typeface="Calibri"/>
              <a:sym typeface="Calibri"/>
            </a:endParaRPr>
          </a:p>
          <a:p>
            <a:pPr indent="0" lvl="0" marL="175260" rtl="0" algn="ctr">
              <a:lnSpc>
                <a:spcPct val="90000"/>
              </a:lnSpc>
              <a:spcBef>
                <a:spcPts val="1000"/>
              </a:spcBef>
              <a:spcAft>
                <a:spcPts val="0"/>
              </a:spcAft>
              <a:buClr>
                <a:schemeClr val="dk1"/>
              </a:buClr>
              <a:buSzPct val="100000"/>
              <a:buNone/>
            </a:pPr>
            <a:r>
              <a:t/>
            </a:r>
            <a:endParaRPr b="1" sz="2000">
              <a:latin typeface="Calibri"/>
              <a:ea typeface="Calibri"/>
              <a:cs typeface="Calibri"/>
              <a:sym typeface="Calibri"/>
            </a:endParaRPr>
          </a:p>
          <a:p>
            <a:pPr indent="0" lvl="0" marL="175260" rtl="0" algn="ctr">
              <a:lnSpc>
                <a:spcPct val="90000"/>
              </a:lnSpc>
              <a:spcBef>
                <a:spcPts val="1000"/>
              </a:spcBef>
              <a:spcAft>
                <a:spcPts val="0"/>
              </a:spcAft>
              <a:buClr>
                <a:schemeClr val="dk1"/>
              </a:buClr>
              <a:buSzPct val="100000"/>
              <a:buNone/>
            </a:pPr>
            <a:r>
              <a:t/>
            </a:r>
            <a:endParaRPr b="1" sz="2000">
              <a:latin typeface="Calibri"/>
              <a:ea typeface="Calibri"/>
              <a:cs typeface="Calibri"/>
              <a:sym typeface="Calibri"/>
            </a:endParaRPr>
          </a:p>
          <a:p>
            <a:pPr indent="0" lvl="0" marL="175260" rtl="0" algn="ctr">
              <a:lnSpc>
                <a:spcPct val="90000"/>
              </a:lnSpc>
              <a:spcBef>
                <a:spcPts val="1000"/>
              </a:spcBef>
              <a:spcAft>
                <a:spcPts val="0"/>
              </a:spcAft>
              <a:buClr>
                <a:schemeClr val="dk1"/>
              </a:buClr>
              <a:buSzPct val="100000"/>
              <a:buNone/>
            </a:pPr>
            <a:r>
              <a:t/>
            </a:r>
            <a:endParaRPr b="1" sz="1400">
              <a:latin typeface="Calibri"/>
              <a:ea typeface="Calibri"/>
              <a:cs typeface="Calibri"/>
              <a:sym typeface="Calibri"/>
            </a:endParaRPr>
          </a:p>
          <a:p>
            <a:pPr indent="0" lvl="0" marL="175260" rtl="0" algn="ctr">
              <a:lnSpc>
                <a:spcPct val="90000"/>
              </a:lnSpc>
              <a:spcBef>
                <a:spcPts val="1000"/>
              </a:spcBef>
              <a:spcAft>
                <a:spcPts val="0"/>
              </a:spcAft>
              <a:buClr>
                <a:schemeClr val="dk1"/>
              </a:buClr>
              <a:buSzPct val="100000"/>
              <a:buNone/>
            </a:pPr>
            <a:r>
              <a:t/>
            </a:r>
            <a:endParaRPr b="1" sz="100">
              <a:latin typeface="Calibri"/>
              <a:ea typeface="Calibri"/>
              <a:cs typeface="Calibri"/>
              <a:sym typeface="Calibri"/>
            </a:endParaRPr>
          </a:p>
          <a:p>
            <a:pPr indent="-227011" lvl="0" marL="228600" rtl="0" algn="just">
              <a:lnSpc>
                <a:spcPct val="90000"/>
              </a:lnSpc>
              <a:spcBef>
                <a:spcPts val="1000"/>
              </a:spcBef>
              <a:spcAft>
                <a:spcPts val="0"/>
              </a:spcAft>
              <a:buClr>
                <a:schemeClr val="dk1"/>
              </a:buClr>
              <a:buSzPct val="100000"/>
              <a:buNone/>
            </a:pPr>
            <a:r>
              <a:t/>
            </a:r>
            <a:endParaRPr sz="1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06375" lvl="0" marL="228600" rtl="0" algn="just">
              <a:lnSpc>
                <a:spcPct val="90000"/>
              </a:lnSpc>
              <a:spcBef>
                <a:spcPts val="1000"/>
              </a:spcBef>
              <a:spcAft>
                <a:spcPts val="0"/>
              </a:spcAft>
              <a:buClr>
                <a:schemeClr val="dk1"/>
              </a:buClr>
              <a:buSzPct val="100000"/>
              <a:buNone/>
            </a:pPr>
            <a:r>
              <a:t/>
            </a:r>
            <a:endParaRPr sz="1400"/>
          </a:p>
          <a:p>
            <a:pPr indent="-206375" lvl="0" marL="228600" rtl="0" algn="just">
              <a:lnSpc>
                <a:spcPct val="90000"/>
              </a:lnSpc>
              <a:spcBef>
                <a:spcPts val="1000"/>
              </a:spcBef>
              <a:spcAft>
                <a:spcPts val="0"/>
              </a:spcAft>
              <a:buClr>
                <a:schemeClr val="dk1"/>
              </a:buClr>
              <a:buSzPct val="100000"/>
              <a:buNone/>
            </a:pPr>
            <a:r>
              <a:t/>
            </a:r>
            <a:endParaRPr sz="1400">
              <a:latin typeface="Calibri"/>
              <a:ea typeface="Calibri"/>
              <a:cs typeface="Calibri"/>
              <a:sym typeface="Calibri"/>
            </a:endParaRPr>
          </a:p>
          <a:p>
            <a:pPr indent="-228600" lvl="0" marL="228600" rtl="0" algn="just">
              <a:lnSpc>
                <a:spcPct val="90000"/>
              </a:lnSpc>
              <a:spcBef>
                <a:spcPts val="1000"/>
              </a:spcBef>
              <a:spcAft>
                <a:spcPts val="0"/>
              </a:spcAft>
              <a:buClr>
                <a:schemeClr val="dk1"/>
              </a:buClr>
              <a:buSzPct val="100000"/>
              <a:buChar char="●"/>
            </a:pPr>
            <a:r>
              <a:rPr lang="es-CO" sz="4800">
                <a:latin typeface="Calibri"/>
                <a:ea typeface="Calibri"/>
                <a:cs typeface="Calibri"/>
                <a:sym typeface="Calibri"/>
              </a:rPr>
              <a:t>Se tendría que evidenciar que la intensidad de las libertades es para lograr objetivos públicos. Concepto preciso de interés general. </a:t>
            </a:r>
            <a:endParaRPr/>
          </a:p>
          <a:p>
            <a:pPr indent="-228600" lvl="0" marL="228600" rtl="0" algn="just">
              <a:lnSpc>
                <a:spcPct val="90000"/>
              </a:lnSpc>
              <a:spcBef>
                <a:spcPts val="1000"/>
              </a:spcBef>
              <a:spcAft>
                <a:spcPts val="0"/>
              </a:spcAft>
              <a:buClr>
                <a:schemeClr val="dk1"/>
              </a:buClr>
              <a:buSzPct val="100000"/>
              <a:buChar char="●"/>
            </a:pPr>
            <a:r>
              <a:rPr lang="es-CO" sz="4800">
                <a:latin typeface="Calibri"/>
                <a:ea typeface="Calibri"/>
                <a:cs typeface="Calibri"/>
                <a:sym typeface="Calibri"/>
              </a:rPr>
              <a:t>Por ejemplo, en el caso de las libertades económicas se tendría que evidenciar la inexistencia de poder del mercado y que las empresas no tiendan a la concentración. </a:t>
            </a:r>
            <a:endParaRPr/>
          </a:p>
          <a:p>
            <a:pPr indent="-228600" lvl="1" marL="685800" rtl="0" algn="just">
              <a:lnSpc>
                <a:spcPct val="90000"/>
              </a:lnSpc>
              <a:spcBef>
                <a:spcPts val="500"/>
              </a:spcBef>
              <a:spcAft>
                <a:spcPts val="0"/>
              </a:spcAft>
              <a:buClr>
                <a:schemeClr val="dk1"/>
              </a:buClr>
              <a:buSzPct val="100000"/>
              <a:buChar char="●"/>
            </a:pPr>
            <a:r>
              <a:rPr lang="es-CO" sz="4400">
                <a:latin typeface="Calibri"/>
                <a:ea typeface="Calibri"/>
                <a:cs typeface="Calibri"/>
                <a:sym typeface="Calibri"/>
              </a:rPr>
              <a:t>Se tendría que evidenciar que las empresas obtienen parte de sus ingresos del esfuerzo competitivo.</a:t>
            </a:r>
            <a:endParaRPr/>
          </a:p>
          <a:p>
            <a:pPr indent="-228600" lvl="1" marL="685800" rtl="0" algn="just">
              <a:lnSpc>
                <a:spcPct val="90000"/>
              </a:lnSpc>
              <a:spcBef>
                <a:spcPts val="500"/>
              </a:spcBef>
              <a:spcAft>
                <a:spcPts val="0"/>
              </a:spcAft>
              <a:buClr>
                <a:schemeClr val="dk1"/>
              </a:buClr>
              <a:buSzPct val="100000"/>
              <a:buChar char="●"/>
            </a:pPr>
            <a:r>
              <a:rPr lang="es-CO" sz="4400">
                <a:latin typeface="Calibri"/>
                <a:ea typeface="Calibri"/>
                <a:cs typeface="Calibri"/>
                <a:sym typeface="Calibri"/>
              </a:rPr>
              <a:t>Se tendría que evidenciar una fuerte rivalidad competitiva entre las empresas. </a:t>
            </a:r>
            <a:endParaRPr/>
          </a:p>
          <a:p>
            <a:pPr indent="-196850" lvl="0" marL="228600" rtl="0" algn="just">
              <a:lnSpc>
                <a:spcPct val="90000"/>
              </a:lnSpc>
              <a:spcBef>
                <a:spcPts val="1000"/>
              </a:spcBef>
              <a:spcAft>
                <a:spcPts val="0"/>
              </a:spcAft>
              <a:buClr>
                <a:schemeClr val="dk1"/>
              </a:buClr>
              <a:buSzPct val="100000"/>
              <a:buNone/>
            </a:pPr>
            <a:r>
              <a:t/>
            </a:r>
            <a:endParaRPr b="1" sz="2000">
              <a:latin typeface="Calibri"/>
              <a:ea typeface="Calibri"/>
              <a:cs typeface="Calibri"/>
              <a:sym typeface="Calibri"/>
            </a:endParaRPr>
          </a:p>
        </p:txBody>
      </p:sp>
      <p:grpSp>
        <p:nvGrpSpPr>
          <p:cNvPr id="252" name="Google Shape;252;p18"/>
          <p:cNvGrpSpPr/>
          <p:nvPr/>
        </p:nvGrpSpPr>
        <p:grpSpPr>
          <a:xfrm>
            <a:off x="1319340" y="162257"/>
            <a:ext cx="9601200" cy="1178471"/>
            <a:chOff x="0" y="-179509"/>
            <a:chExt cx="9601200" cy="1216800"/>
          </a:xfrm>
        </p:grpSpPr>
        <p:sp>
          <p:nvSpPr>
            <p:cNvPr id="253" name="Google Shape;253;p18"/>
            <p:cNvSpPr/>
            <p:nvPr/>
          </p:nvSpPr>
          <p:spPr>
            <a:xfrm>
              <a:off x="0" y="-179509"/>
              <a:ext cx="9601200" cy="1216800"/>
            </a:xfrm>
            <a:prstGeom prst="roundRect">
              <a:avLst>
                <a:gd fmla="val 16667" name="adj"/>
              </a:avLst>
            </a:prstGeom>
            <a:solidFill>
              <a:srgbClr val="D777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254" name="Google Shape;254;p18"/>
            <p:cNvSpPr txBox="1"/>
            <p:nvPr/>
          </p:nvSpPr>
          <p:spPr>
            <a:xfrm>
              <a:off x="59398" y="-105162"/>
              <a:ext cx="9482400" cy="10980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600"/>
                <a:buFont typeface="Calibri"/>
                <a:buNone/>
              </a:pPr>
              <a:r>
                <a:rPr b="1" i="0" lang="es-CO" sz="2400" u="none" cap="none" strike="noStrike">
                  <a:solidFill>
                    <a:schemeClr val="dk1"/>
                  </a:solidFill>
                  <a:latin typeface="Calibri"/>
                  <a:ea typeface="Calibri"/>
                  <a:cs typeface="Calibri"/>
                  <a:sym typeface="Calibri"/>
                </a:rPr>
                <a:t>Diferentes modulaciones de la intervención del Estado y la libertad para alcanzar los objetivos públicos (reequilibrios)</a:t>
              </a:r>
              <a:endParaRPr b="0" i="0" sz="1400" u="none" cap="none" strike="noStrike">
                <a:solidFill>
                  <a:srgbClr val="000000"/>
                </a:solidFill>
                <a:latin typeface="Arial"/>
                <a:ea typeface="Arial"/>
                <a:cs typeface="Arial"/>
                <a:sym typeface="Arial"/>
              </a:endParaRPr>
            </a:p>
          </p:txBody>
        </p:sp>
      </p:grpSp>
      <p:sp>
        <p:nvSpPr>
          <p:cNvPr id="255" name="Google Shape;255;p18"/>
          <p:cNvSpPr/>
          <p:nvPr/>
        </p:nvSpPr>
        <p:spPr>
          <a:xfrm rot="7899734">
            <a:off x="1778604" y="2985633"/>
            <a:ext cx="2736266" cy="1440059"/>
          </a:xfrm>
          <a:prstGeom prst="rtTriangle">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6" name="Google Shape;256;p18"/>
          <p:cNvSpPr txBox="1"/>
          <p:nvPr/>
        </p:nvSpPr>
        <p:spPr>
          <a:xfrm rot="-2729156">
            <a:off x="1354576" y="2780841"/>
            <a:ext cx="2376176" cy="3693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Intervención del Estado</a:t>
            </a:r>
            <a:endParaRPr b="0" i="0" sz="1400" u="none" cap="none" strike="noStrike">
              <a:solidFill>
                <a:srgbClr val="000000"/>
              </a:solidFill>
              <a:latin typeface="Arial"/>
              <a:ea typeface="Arial"/>
              <a:cs typeface="Arial"/>
              <a:sym typeface="Arial"/>
            </a:endParaRPr>
          </a:p>
        </p:txBody>
      </p:sp>
      <p:sp>
        <p:nvSpPr>
          <p:cNvPr id="257" name="Google Shape;257;p18"/>
          <p:cNvSpPr txBox="1"/>
          <p:nvPr/>
        </p:nvSpPr>
        <p:spPr>
          <a:xfrm rot="-1675606">
            <a:off x="2471781" y="2937962"/>
            <a:ext cx="1817900" cy="369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Calibri"/>
                <a:ea typeface="Calibri"/>
                <a:cs typeface="Calibri"/>
                <a:sym typeface="Calibri"/>
              </a:rPr>
              <a:t>Proporcionalidad </a:t>
            </a:r>
            <a:endParaRPr b="0" i="0" sz="1400" u="none" cap="none" strike="noStrike">
              <a:solidFill>
                <a:srgbClr val="000000"/>
              </a:solidFill>
              <a:latin typeface="Arial"/>
              <a:ea typeface="Arial"/>
              <a:cs typeface="Arial"/>
              <a:sym typeface="Arial"/>
            </a:endParaRPr>
          </a:p>
        </p:txBody>
      </p:sp>
      <p:sp>
        <p:nvSpPr>
          <p:cNvPr id="258" name="Google Shape;258;p18"/>
          <p:cNvSpPr txBox="1"/>
          <p:nvPr/>
        </p:nvSpPr>
        <p:spPr>
          <a:xfrm rot="2516407">
            <a:off x="3455152" y="2626178"/>
            <a:ext cx="2332748" cy="3694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Libertades  </a:t>
            </a:r>
            <a:endParaRPr b="0" i="0" sz="1400" u="none" cap="none" strike="noStrike">
              <a:solidFill>
                <a:srgbClr val="000000"/>
              </a:solidFill>
              <a:latin typeface="Arial"/>
              <a:ea typeface="Arial"/>
              <a:cs typeface="Arial"/>
              <a:sym typeface="Arial"/>
            </a:endParaRPr>
          </a:p>
        </p:txBody>
      </p:sp>
      <p:cxnSp>
        <p:nvCxnSpPr>
          <p:cNvPr id="259" name="Google Shape;259;p18"/>
          <p:cNvCxnSpPr/>
          <p:nvPr/>
        </p:nvCxnSpPr>
        <p:spPr>
          <a:xfrm flipH="1" rot="10800000">
            <a:off x="1699232" y="2204772"/>
            <a:ext cx="1660500" cy="1872300"/>
          </a:xfrm>
          <a:prstGeom prst="straightConnector1">
            <a:avLst/>
          </a:prstGeom>
          <a:noFill/>
          <a:ln cap="flat" cmpd="sng" w="19050">
            <a:solidFill>
              <a:schemeClr val="dk1"/>
            </a:solidFill>
            <a:prstDash val="solid"/>
            <a:round/>
            <a:headEnd len="sm" w="sm" type="none"/>
            <a:tailEnd len="med" w="med" type="triangle"/>
          </a:ln>
        </p:spPr>
      </p:cxnSp>
      <p:cxnSp>
        <p:nvCxnSpPr>
          <p:cNvPr id="260" name="Google Shape;260;p18"/>
          <p:cNvCxnSpPr/>
          <p:nvPr/>
        </p:nvCxnSpPr>
        <p:spPr>
          <a:xfrm rot="10800000">
            <a:off x="3650995" y="2204968"/>
            <a:ext cx="1130700" cy="936000"/>
          </a:xfrm>
          <a:prstGeom prst="straightConnector1">
            <a:avLst/>
          </a:prstGeom>
          <a:noFill/>
          <a:ln cap="flat" cmpd="sng" w="19050">
            <a:solidFill>
              <a:schemeClr val="dk1"/>
            </a:solidFill>
            <a:prstDash val="solid"/>
            <a:round/>
            <a:headEnd len="sm" w="sm" type="none"/>
            <a:tailEnd len="med" w="med" type="triangle"/>
          </a:ln>
        </p:spPr>
      </p:cxnSp>
      <p:sp>
        <p:nvSpPr>
          <p:cNvPr id="261" name="Google Shape;261;p18"/>
          <p:cNvSpPr/>
          <p:nvPr/>
        </p:nvSpPr>
        <p:spPr>
          <a:xfrm rot="851758">
            <a:off x="7944483" y="2378335"/>
            <a:ext cx="2401330" cy="1279865"/>
          </a:xfrm>
          <a:prstGeom prst="rtTriangle">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2" name="Google Shape;262;p18"/>
          <p:cNvSpPr txBox="1"/>
          <p:nvPr/>
        </p:nvSpPr>
        <p:spPr>
          <a:xfrm rot="1792643">
            <a:off x="7894521" y="2816571"/>
            <a:ext cx="1818143" cy="3694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Calibri"/>
                <a:ea typeface="Calibri"/>
                <a:cs typeface="Calibri"/>
                <a:sym typeface="Calibri"/>
              </a:rPr>
              <a:t>Proporcionalidad </a:t>
            </a:r>
            <a:endParaRPr b="0" i="0" sz="1400" u="none" cap="none" strike="noStrike">
              <a:solidFill>
                <a:srgbClr val="000000"/>
              </a:solidFill>
              <a:latin typeface="Arial"/>
              <a:ea typeface="Arial"/>
              <a:cs typeface="Arial"/>
              <a:sym typeface="Arial"/>
            </a:endParaRPr>
          </a:p>
        </p:txBody>
      </p:sp>
      <p:sp>
        <p:nvSpPr>
          <p:cNvPr id="263" name="Google Shape;263;p18"/>
          <p:cNvSpPr txBox="1"/>
          <p:nvPr/>
        </p:nvSpPr>
        <p:spPr>
          <a:xfrm rot="-4457286">
            <a:off x="6475190" y="2457417"/>
            <a:ext cx="2376289" cy="3692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Intervención del Estado</a:t>
            </a:r>
            <a:endParaRPr b="0" i="0" sz="1400" u="none" cap="none" strike="noStrike">
              <a:solidFill>
                <a:srgbClr val="000000"/>
              </a:solidFill>
              <a:latin typeface="Arial"/>
              <a:ea typeface="Arial"/>
              <a:cs typeface="Arial"/>
              <a:sym typeface="Arial"/>
            </a:endParaRPr>
          </a:p>
        </p:txBody>
      </p:sp>
      <p:cxnSp>
        <p:nvCxnSpPr>
          <p:cNvPr id="264" name="Google Shape;264;p18"/>
          <p:cNvCxnSpPr/>
          <p:nvPr/>
        </p:nvCxnSpPr>
        <p:spPr>
          <a:xfrm flipH="1" rot="10800000">
            <a:off x="7660433" y="1988691"/>
            <a:ext cx="373200" cy="1368300"/>
          </a:xfrm>
          <a:prstGeom prst="straightConnector1">
            <a:avLst/>
          </a:prstGeom>
          <a:noFill/>
          <a:ln cap="flat" cmpd="sng" w="19050">
            <a:solidFill>
              <a:schemeClr val="dk1"/>
            </a:solidFill>
            <a:prstDash val="solid"/>
            <a:round/>
            <a:headEnd len="sm" w="sm" type="none"/>
            <a:tailEnd len="med" w="med" type="triangle"/>
          </a:ln>
        </p:spPr>
      </p:cxnSp>
      <p:sp>
        <p:nvSpPr>
          <p:cNvPr id="265" name="Google Shape;265;p18"/>
          <p:cNvSpPr txBox="1"/>
          <p:nvPr/>
        </p:nvSpPr>
        <p:spPr>
          <a:xfrm rot="2833213">
            <a:off x="8251462" y="2691800"/>
            <a:ext cx="2332658" cy="3693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Libertades </a:t>
            </a:r>
            <a:endParaRPr b="0" i="0" sz="1400" u="none" cap="none" strike="noStrike">
              <a:solidFill>
                <a:srgbClr val="000000"/>
              </a:solidFill>
              <a:latin typeface="Arial"/>
              <a:ea typeface="Arial"/>
              <a:cs typeface="Arial"/>
              <a:sym typeface="Arial"/>
            </a:endParaRPr>
          </a:p>
        </p:txBody>
      </p:sp>
      <p:cxnSp>
        <p:nvCxnSpPr>
          <p:cNvPr id="266" name="Google Shape;266;p18"/>
          <p:cNvCxnSpPr/>
          <p:nvPr/>
        </p:nvCxnSpPr>
        <p:spPr>
          <a:xfrm rot="10800000">
            <a:off x="8237942" y="1988810"/>
            <a:ext cx="1895100" cy="1775400"/>
          </a:xfrm>
          <a:prstGeom prst="straightConnector1">
            <a:avLst/>
          </a:prstGeom>
          <a:noFill/>
          <a:ln cap="flat" cmpd="sng" w="19050">
            <a:solidFill>
              <a:schemeClr val="dk1"/>
            </a:solidFill>
            <a:prstDash val="solid"/>
            <a:round/>
            <a:headEnd len="sm" w="sm"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9"/>
          <p:cNvSpPr txBox="1"/>
          <p:nvPr>
            <p:ph type="title"/>
          </p:nvPr>
        </p:nvSpPr>
        <p:spPr>
          <a:xfrm>
            <a:off x="2152650" y="848800"/>
            <a:ext cx="7886700" cy="9942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739A28"/>
              </a:buClr>
              <a:buSzPct val="100000"/>
              <a:buFont typeface="Calibri"/>
              <a:buNone/>
            </a:pPr>
            <a:r>
              <a:rPr b="1" lang="es-CO">
                <a:solidFill>
                  <a:srgbClr val="739A28"/>
                </a:solidFill>
                <a:latin typeface="Calibri"/>
                <a:ea typeface="Calibri"/>
                <a:cs typeface="Calibri"/>
                <a:sym typeface="Calibri"/>
              </a:rPr>
              <a:t>De la Regulación Nacional a la Regulación </a:t>
            </a:r>
            <a:r>
              <a:rPr b="1" lang="es-CO">
                <a:solidFill>
                  <a:srgbClr val="739A28"/>
                </a:solidFill>
              </a:rPr>
              <a:t>Supranacional</a:t>
            </a:r>
            <a:r>
              <a:rPr b="1" lang="es-CO">
                <a:solidFill>
                  <a:srgbClr val="739A28"/>
                </a:solidFill>
                <a:latin typeface="Calibri"/>
                <a:ea typeface="Calibri"/>
                <a:cs typeface="Calibri"/>
                <a:sym typeface="Calibri"/>
              </a:rPr>
              <a:t> de Energía</a:t>
            </a:r>
            <a:endParaRPr b="1">
              <a:solidFill>
                <a:srgbClr val="739A28"/>
              </a:solidFill>
              <a:latin typeface="Calibri"/>
              <a:ea typeface="Calibri"/>
              <a:cs typeface="Calibri"/>
              <a:sym typeface="Calibri"/>
            </a:endParaRPr>
          </a:p>
        </p:txBody>
      </p:sp>
      <p:sp>
        <p:nvSpPr>
          <p:cNvPr id="272" name="Google Shape;272;p19"/>
          <p:cNvSpPr txBox="1"/>
          <p:nvPr>
            <p:ph idx="1" type="body"/>
          </p:nvPr>
        </p:nvSpPr>
        <p:spPr>
          <a:xfrm>
            <a:off x="2510590" y="2806366"/>
            <a:ext cx="4018548" cy="3075698"/>
          </a:xfrm>
          <a:prstGeom prst="rect">
            <a:avLst/>
          </a:prstGeom>
          <a:noFill/>
          <a:ln>
            <a:noFill/>
          </a:ln>
        </p:spPr>
        <p:txBody>
          <a:bodyPr anchorCtr="0" anchor="t" bIns="45700" lIns="0" spcFirstLastPara="1" rIns="0" wrap="square" tIns="45700">
            <a:normAutofit/>
          </a:bodyPr>
          <a:lstStyle/>
          <a:p>
            <a:pPr indent="-214313" lvl="0" marL="214313" rtl="0" algn="just">
              <a:lnSpc>
                <a:spcPct val="90000"/>
              </a:lnSpc>
              <a:spcBef>
                <a:spcPts val="0"/>
              </a:spcBef>
              <a:spcAft>
                <a:spcPts val="0"/>
              </a:spcAft>
              <a:buClr>
                <a:srgbClr val="7F7F7F"/>
              </a:buClr>
              <a:buSzPts val="2700"/>
              <a:buChar char=" "/>
            </a:pPr>
            <a:r>
              <a:rPr lang="es-CO" sz="2700">
                <a:solidFill>
                  <a:srgbClr val="7F7F7F"/>
                </a:solidFill>
              </a:rPr>
              <a:t>Seguridad energética</a:t>
            </a:r>
            <a:endParaRPr/>
          </a:p>
          <a:p>
            <a:pPr indent="-214313" lvl="0" marL="214313" rtl="0" algn="l">
              <a:lnSpc>
                <a:spcPct val="90000"/>
              </a:lnSpc>
              <a:spcBef>
                <a:spcPts val="1400"/>
              </a:spcBef>
              <a:spcAft>
                <a:spcPts val="0"/>
              </a:spcAft>
              <a:buClr>
                <a:srgbClr val="7F7F7F"/>
              </a:buClr>
              <a:buSzPts val="2700"/>
              <a:buChar char=" "/>
            </a:pPr>
            <a:r>
              <a:rPr lang="es-CO" sz="2700">
                <a:solidFill>
                  <a:srgbClr val="7F7F7F"/>
                </a:solidFill>
              </a:rPr>
              <a:t>Aprovechamiento eficiente de los recursos energéticos</a:t>
            </a:r>
            <a:endParaRPr/>
          </a:p>
          <a:p>
            <a:pPr indent="-42863" lvl="0" marL="214313" rtl="0" algn="just">
              <a:lnSpc>
                <a:spcPct val="90000"/>
              </a:lnSpc>
              <a:spcBef>
                <a:spcPts val="1400"/>
              </a:spcBef>
              <a:spcAft>
                <a:spcPts val="0"/>
              </a:spcAft>
              <a:buClr>
                <a:schemeClr val="dk1"/>
              </a:buClr>
              <a:buSzPts val="2700"/>
              <a:buNone/>
            </a:pPr>
            <a:r>
              <a:t/>
            </a:r>
            <a:endParaRPr sz="2700">
              <a:solidFill>
                <a:srgbClr val="7F7F7F"/>
              </a:solidFill>
            </a:endParaRPr>
          </a:p>
          <a:p>
            <a:pPr indent="-42863" lvl="0" marL="214313" rtl="0" algn="just">
              <a:lnSpc>
                <a:spcPct val="90000"/>
              </a:lnSpc>
              <a:spcBef>
                <a:spcPts val="1400"/>
              </a:spcBef>
              <a:spcAft>
                <a:spcPts val="0"/>
              </a:spcAft>
              <a:buClr>
                <a:schemeClr val="dk1"/>
              </a:buClr>
              <a:buSzPts val="2700"/>
              <a:buNone/>
            </a:pPr>
            <a:r>
              <a:t/>
            </a:r>
            <a:endParaRPr sz="2700">
              <a:solidFill>
                <a:srgbClr val="7F7F7F"/>
              </a:solidFill>
            </a:endParaRPr>
          </a:p>
        </p:txBody>
      </p:sp>
      <p:pic>
        <p:nvPicPr>
          <p:cNvPr descr="Resultado de imagen para seguridad energÃ©tica" id="273" name="Google Shape;273;p19"/>
          <p:cNvPicPr preferRelativeResize="0"/>
          <p:nvPr/>
        </p:nvPicPr>
        <p:blipFill rotWithShape="1">
          <a:blip r:embed="rId3">
            <a:alphaModFix/>
          </a:blip>
          <a:srcRect b="0" l="0" r="0" t="0"/>
          <a:stretch/>
        </p:blipFill>
        <p:spPr>
          <a:xfrm>
            <a:off x="7204410" y="2971800"/>
            <a:ext cx="2714625" cy="1785938"/>
          </a:xfrm>
          <a:prstGeom prst="rect">
            <a:avLst/>
          </a:prstGeom>
          <a:noFill/>
          <a:ln>
            <a:noFill/>
          </a:ln>
        </p:spPr>
      </p:pic>
      <p:pic>
        <p:nvPicPr>
          <p:cNvPr id="274" name="Google Shape;274;p19"/>
          <p:cNvPicPr preferRelativeResize="0"/>
          <p:nvPr/>
        </p:nvPicPr>
        <p:blipFill rotWithShape="1">
          <a:blip r:embed="rId4">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s-CO"/>
              <a:t>Índice </a:t>
            </a:r>
            <a:endParaRPr/>
          </a:p>
        </p:txBody>
      </p:sp>
      <p:sp>
        <p:nvSpPr>
          <p:cNvPr id="96" name="Google Shape;96;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b="1" i="1" lang="es-CO" sz="3200"/>
              <a:t>Derecho de la energía general</a:t>
            </a:r>
            <a:endParaRPr/>
          </a:p>
          <a:p>
            <a:pPr indent="-228600" lvl="0" marL="228600" rtl="0" algn="l">
              <a:lnSpc>
                <a:spcPct val="90000"/>
              </a:lnSpc>
              <a:spcBef>
                <a:spcPts val="1000"/>
              </a:spcBef>
              <a:spcAft>
                <a:spcPts val="0"/>
              </a:spcAft>
              <a:buClr>
                <a:schemeClr val="dk1"/>
              </a:buClr>
              <a:buSzPts val="3200"/>
              <a:buChar char="•"/>
            </a:pPr>
            <a:r>
              <a:rPr b="1" i="1" lang="es-CO" sz="3200"/>
              <a:t>Derecho de la energía especial:</a:t>
            </a:r>
            <a:endParaRPr/>
          </a:p>
          <a:p>
            <a:pPr indent="-228600" lvl="1" marL="685800" rtl="0" algn="l">
              <a:lnSpc>
                <a:spcPct val="90000"/>
              </a:lnSpc>
              <a:spcBef>
                <a:spcPts val="500"/>
              </a:spcBef>
              <a:spcAft>
                <a:spcPts val="0"/>
              </a:spcAft>
              <a:buClr>
                <a:schemeClr val="dk1"/>
              </a:buClr>
              <a:buSzPts val="3200"/>
              <a:buChar char="•"/>
            </a:pPr>
            <a:r>
              <a:rPr lang="es-CO" sz="3200"/>
              <a:t>Régimen jurídico de los Hidrocarburos</a:t>
            </a:r>
            <a:endParaRPr/>
          </a:p>
          <a:p>
            <a:pPr indent="-228600" lvl="1" marL="685800" rtl="0" algn="l">
              <a:lnSpc>
                <a:spcPct val="90000"/>
              </a:lnSpc>
              <a:spcBef>
                <a:spcPts val="500"/>
              </a:spcBef>
              <a:spcAft>
                <a:spcPts val="0"/>
              </a:spcAft>
              <a:buClr>
                <a:schemeClr val="dk1"/>
              </a:buClr>
              <a:buSzPts val="3200"/>
              <a:buChar char="•"/>
            </a:pPr>
            <a:r>
              <a:rPr lang="es-CO" sz="3200"/>
              <a:t>Régimen jurídico de la Electricidad</a:t>
            </a:r>
            <a:endParaRPr/>
          </a:p>
          <a:p>
            <a:pPr indent="-228600" lvl="1" marL="685800" rtl="0" algn="l">
              <a:lnSpc>
                <a:spcPct val="90000"/>
              </a:lnSpc>
              <a:spcBef>
                <a:spcPts val="500"/>
              </a:spcBef>
              <a:spcAft>
                <a:spcPts val="0"/>
              </a:spcAft>
              <a:buClr>
                <a:schemeClr val="dk1"/>
              </a:buClr>
              <a:buSzPts val="3200"/>
              <a:buChar char="•"/>
            </a:pPr>
            <a:r>
              <a:rPr lang="es-CO" sz="3200"/>
              <a:t>Soluciones energéticas bajas en emisiones y eficiencia energética</a:t>
            </a:r>
            <a:endParaRPr/>
          </a:p>
          <a:p>
            <a:pPr indent="-76200" lvl="1" marL="685800" rtl="0" algn="l">
              <a:lnSpc>
                <a:spcPct val="90000"/>
              </a:lnSpc>
              <a:spcBef>
                <a:spcPts val="500"/>
              </a:spcBef>
              <a:spcAft>
                <a:spcPts val="0"/>
              </a:spcAft>
              <a:buClr>
                <a:schemeClr val="dk1"/>
              </a:buClr>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0"/>
          <p:cNvSpPr/>
          <p:nvPr/>
        </p:nvSpPr>
        <p:spPr>
          <a:xfrm>
            <a:off x="1097280" y="4844374"/>
            <a:ext cx="10058400" cy="1188995"/>
          </a:xfrm>
          <a:prstGeom prst="rect">
            <a:avLst/>
          </a:prstGeom>
          <a:noFill/>
          <a:ln>
            <a:noFill/>
          </a:ln>
        </p:spPr>
        <p:txBody>
          <a:bodyPr anchorCtr="0" anchor="ctr" bIns="45700" lIns="91425" spcFirstLastPara="1" rIns="91425" wrap="square" tIns="45700">
            <a:normAutofit/>
          </a:bodyPr>
          <a:lstStyle/>
          <a:p>
            <a:pPr indent="0" lvl="0" marL="0" marR="0" rtl="0" algn="ctr">
              <a:lnSpc>
                <a:spcPct val="85000"/>
              </a:lnSpc>
              <a:spcBef>
                <a:spcPts val="0"/>
              </a:spcBef>
              <a:spcAft>
                <a:spcPts val="0"/>
              </a:spcAft>
              <a:buClr>
                <a:srgbClr val="3F3F3F"/>
              </a:buClr>
              <a:buSzPts val="4800"/>
              <a:buFont typeface="Calibri"/>
              <a:buNone/>
            </a:pPr>
            <a:r>
              <a:rPr b="1" i="0" lang="es-CO" sz="4800" u="none" cap="none" strike="noStrike">
                <a:solidFill>
                  <a:srgbClr val="3F3F3F"/>
                </a:solidFill>
                <a:latin typeface="Calibri"/>
                <a:ea typeface="Calibri"/>
                <a:cs typeface="Calibri"/>
                <a:sym typeface="Calibri"/>
              </a:rPr>
              <a:t>Función Estatal de la Regulación</a:t>
            </a:r>
            <a:endParaRPr b="0" i="0" sz="1400" u="none" cap="none" strike="noStrike">
              <a:solidFill>
                <a:srgbClr val="000000"/>
              </a:solidFill>
              <a:latin typeface="Arial"/>
              <a:ea typeface="Arial"/>
              <a:cs typeface="Arial"/>
              <a:sym typeface="Arial"/>
            </a:endParaRPr>
          </a:p>
        </p:txBody>
      </p:sp>
      <p:grpSp>
        <p:nvGrpSpPr>
          <p:cNvPr id="281" name="Google Shape;281;p20"/>
          <p:cNvGrpSpPr/>
          <p:nvPr/>
        </p:nvGrpSpPr>
        <p:grpSpPr>
          <a:xfrm>
            <a:off x="2288738" y="449172"/>
            <a:ext cx="6710468" cy="4194043"/>
            <a:chOff x="1999261" y="0"/>
            <a:chExt cx="6710468" cy="4194043"/>
          </a:xfrm>
        </p:grpSpPr>
        <p:sp>
          <p:nvSpPr>
            <p:cNvPr id="282" name="Google Shape;282;p20"/>
            <p:cNvSpPr/>
            <p:nvPr/>
          </p:nvSpPr>
          <p:spPr>
            <a:xfrm>
              <a:off x="1999261" y="0"/>
              <a:ext cx="6710468" cy="4194043"/>
            </a:xfrm>
            <a:custGeom>
              <a:rect b="b" l="l" r="r" t="t"/>
              <a:pathLst>
                <a:path extrusionOk="0" h="120000" w="12000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D2E0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20"/>
            <p:cNvSpPr/>
            <p:nvPr/>
          </p:nvSpPr>
          <p:spPr>
            <a:xfrm>
              <a:off x="2851490" y="2894728"/>
              <a:ext cx="174472" cy="174472"/>
            </a:xfrm>
            <a:prstGeom prst="ellipse">
              <a:avLst/>
            </a:prstGeom>
            <a:solidFill>
              <a:srgbClr val="62A53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0"/>
            <p:cNvSpPr/>
            <p:nvPr/>
          </p:nvSpPr>
          <p:spPr>
            <a:xfrm>
              <a:off x="2938726" y="2981964"/>
              <a:ext cx="1563539" cy="121207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20"/>
            <p:cNvSpPr txBox="1"/>
            <p:nvPr/>
          </p:nvSpPr>
          <p:spPr>
            <a:xfrm>
              <a:off x="2938726" y="2981964"/>
              <a:ext cx="1563539" cy="1212078"/>
            </a:xfrm>
            <a:prstGeom prst="rect">
              <a:avLst/>
            </a:prstGeom>
            <a:noFill/>
            <a:ln>
              <a:noFill/>
            </a:ln>
          </p:spPr>
          <p:txBody>
            <a:bodyPr anchorCtr="0" anchor="t" bIns="0" lIns="92425" spcFirstLastPara="1" rIns="0" wrap="square" tIns="0">
              <a:noAutofit/>
            </a:bodyPr>
            <a:lstStyle/>
            <a:p>
              <a:pPr indent="0" lvl="0" marL="0" marR="0" rtl="0" algn="l">
                <a:lnSpc>
                  <a:spcPct val="90000"/>
                </a:lnSpc>
                <a:spcBef>
                  <a:spcPts val="0"/>
                </a:spcBef>
                <a:spcAft>
                  <a:spcPts val="0"/>
                </a:spcAft>
                <a:buClr>
                  <a:srgbClr val="000000"/>
                </a:buClr>
                <a:buSzPts val="1600"/>
                <a:buFont typeface="Arial"/>
                <a:buNone/>
              </a:pPr>
              <a:r>
                <a:rPr b="1" i="0" lang="es-CO" sz="1600" u="none" cap="none" strike="noStrike">
                  <a:solidFill>
                    <a:srgbClr val="000000"/>
                  </a:solidFill>
                  <a:latin typeface="Arial"/>
                  <a:ea typeface="Arial"/>
                  <a:cs typeface="Arial"/>
                  <a:sym typeface="Arial"/>
                </a:rPr>
                <a:t>Antes de los años 90</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560"/>
                </a:spcBef>
                <a:spcAft>
                  <a:spcPts val="0"/>
                </a:spcAft>
                <a:buClr>
                  <a:srgbClr val="000000"/>
                </a:buClr>
                <a:buSzPts val="1600"/>
                <a:buFont typeface="Arial"/>
                <a:buNone/>
              </a:pPr>
              <a:r>
                <a:rPr b="0" i="1" lang="es-CO" sz="1600" u="none" cap="none" strike="noStrike">
                  <a:solidFill>
                    <a:srgbClr val="000000"/>
                  </a:solidFill>
                  <a:latin typeface="Arial"/>
                  <a:ea typeface="Arial"/>
                  <a:cs typeface="Arial"/>
                  <a:sym typeface="Arial"/>
                </a:rPr>
                <a:t>(Siempre existió la función de regulación)</a:t>
              </a:r>
              <a:endParaRPr b="0" i="0" sz="1400" u="none" cap="none" strike="noStrike">
                <a:solidFill>
                  <a:srgbClr val="000000"/>
                </a:solidFill>
                <a:latin typeface="Arial"/>
                <a:ea typeface="Arial"/>
                <a:cs typeface="Arial"/>
                <a:sym typeface="Arial"/>
              </a:endParaRPr>
            </a:p>
          </p:txBody>
        </p:sp>
        <p:sp>
          <p:nvSpPr>
            <p:cNvPr id="286" name="Google Shape;286;p20"/>
            <p:cNvSpPr/>
            <p:nvPr/>
          </p:nvSpPr>
          <p:spPr>
            <a:xfrm>
              <a:off x="4391543" y="1754787"/>
              <a:ext cx="315392" cy="315392"/>
            </a:xfrm>
            <a:prstGeom prst="ellipse">
              <a:avLst/>
            </a:prstGeom>
            <a:solidFill>
              <a:srgbClr val="35A53B"/>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0"/>
            <p:cNvSpPr/>
            <p:nvPr/>
          </p:nvSpPr>
          <p:spPr>
            <a:xfrm>
              <a:off x="4549239" y="1912483"/>
              <a:ext cx="1610512" cy="228155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0"/>
            <p:cNvSpPr txBox="1"/>
            <p:nvPr/>
          </p:nvSpPr>
          <p:spPr>
            <a:xfrm>
              <a:off x="4549239" y="1912483"/>
              <a:ext cx="1610512" cy="2281559"/>
            </a:xfrm>
            <a:prstGeom prst="rect">
              <a:avLst/>
            </a:prstGeom>
            <a:noFill/>
            <a:ln>
              <a:noFill/>
            </a:ln>
          </p:spPr>
          <p:txBody>
            <a:bodyPr anchorCtr="0" anchor="t" bIns="0" lIns="167100" spcFirstLastPara="1" rIns="0" wrap="square" tIns="0">
              <a:noAutofit/>
            </a:bodyPr>
            <a:lstStyle/>
            <a:p>
              <a:pPr indent="0" lvl="0" marL="0" marR="0" rtl="0" algn="l">
                <a:lnSpc>
                  <a:spcPct val="90000"/>
                </a:lnSpc>
                <a:spcBef>
                  <a:spcPts val="0"/>
                </a:spcBef>
                <a:spcAft>
                  <a:spcPts val="0"/>
                </a:spcAft>
                <a:buClr>
                  <a:srgbClr val="000000"/>
                </a:buClr>
                <a:buSzPts val="1600"/>
                <a:buFont typeface="Arial"/>
                <a:buNone/>
              </a:pPr>
              <a:r>
                <a:rPr b="1" i="0" lang="es-CO" sz="1600" u="none" cap="none" strike="noStrike">
                  <a:solidFill>
                    <a:srgbClr val="000000"/>
                  </a:solidFill>
                  <a:latin typeface="Arial"/>
                  <a:ea typeface="Arial"/>
                  <a:cs typeface="Arial"/>
                  <a:sym typeface="Arial"/>
                </a:rPr>
                <a:t>Después de los años 90</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560"/>
                </a:spcBef>
                <a:spcAft>
                  <a:spcPts val="0"/>
                </a:spcAft>
                <a:buClr>
                  <a:srgbClr val="000000"/>
                </a:buClr>
                <a:buSzPts val="1600"/>
                <a:buFont typeface="Arial"/>
                <a:buNone/>
              </a:pPr>
              <a:r>
                <a:rPr b="0" i="1" lang="es-CO" sz="1600" u="none" cap="none" strike="noStrike">
                  <a:solidFill>
                    <a:srgbClr val="000000"/>
                  </a:solidFill>
                  <a:latin typeface="Arial"/>
                  <a:ea typeface="Arial"/>
                  <a:cs typeface="Arial"/>
                  <a:sym typeface="Arial"/>
                </a:rPr>
                <a:t>(Énfasis en la función de regulación)</a:t>
              </a:r>
              <a:endParaRPr b="0" i="0" sz="1600" u="none" cap="none" strike="noStrike">
                <a:solidFill>
                  <a:srgbClr val="000000"/>
                </a:solidFill>
                <a:latin typeface="Arial"/>
                <a:ea typeface="Arial"/>
                <a:cs typeface="Arial"/>
                <a:sym typeface="Arial"/>
              </a:endParaRPr>
            </a:p>
          </p:txBody>
        </p:sp>
        <p:sp>
          <p:nvSpPr>
            <p:cNvPr id="289" name="Google Shape;289;p20"/>
            <p:cNvSpPr/>
            <p:nvPr/>
          </p:nvSpPr>
          <p:spPr>
            <a:xfrm>
              <a:off x="6243632" y="1061092"/>
              <a:ext cx="436180" cy="436180"/>
            </a:xfrm>
            <a:prstGeom prst="ellipse">
              <a:avLst/>
            </a:prstGeom>
            <a:solidFill>
              <a:srgbClr val="35A66F"/>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20"/>
            <p:cNvSpPr/>
            <p:nvPr/>
          </p:nvSpPr>
          <p:spPr>
            <a:xfrm>
              <a:off x="6461722" y="1279183"/>
              <a:ext cx="1610512" cy="291485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20"/>
            <p:cNvSpPr txBox="1"/>
            <p:nvPr/>
          </p:nvSpPr>
          <p:spPr>
            <a:xfrm>
              <a:off x="6461722" y="1279183"/>
              <a:ext cx="1610512" cy="2914859"/>
            </a:xfrm>
            <a:prstGeom prst="rect">
              <a:avLst/>
            </a:prstGeom>
            <a:noFill/>
            <a:ln>
              <a:noFill/>
            </a:ln>
          </p:spPr>
          <p:txBody>
            <a:bodyPr anchorCtr="0" anchor="t" bIns="0" lIns="231100" spcFirstLastPara="1" rIns="0" wrap="square" tIns="0">
              <a:noAutofit/>
            </a:bodyPr>
            <a:lstStyle/>
            <a:p>
              <a:pPr indent="0" lvl="0" marL="0" marR="0" rtl="0" algn="l">
                <a:lnSpc>
                  <a:spcPct val="90000"/>
                </a:lnSpc>
                <a:spcBef>
                  <a:spcPts val="0"/>
                </a:spcBef>
                <a:spcAft>
                  <a:spcPts val="0"/>
                </a:spcAft>
                <a:buClr>
                  <a:srgbClr val="000000"/>
                </a:buClr>
                <a:buSzPts val="1600"/>
                <a:buFont typeface="Arial"/>
                <a:buNone/>
              </a:pPr>
              <a:r>
                <a:rPr b="1" i="0" lang="es-CO" sz="1600" u="none" cap="none" strike="noStrike">
                  <a:solidFill>
                    <a:srgbClr val="000000"/>
                  </a:solidFill>
                  <a:latin typeface="Arial"/>
                  <a:ea typeface="Arial"/>
                  <a:cs typeface="Arial"/>
                  <a:sym typeface="Arial"/>
                </a:rPr>
                <a:t>Hoy</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560"/>
                </a:spcBef>
                <a:spcAft>
                  <a:spcPts val="0"/>
                </a:spcAft>
                <a:buClr>
                  <a:srgbClr val="000000"/>
                </a:buClr>
                <a:buSzPts val="1600"/>
                <a:buFont typeface="Arial"/>
                <a:buNone/>
              </a:pPr>
              <a:r>
                <a:rPr b="0" i="0" lang="es-CO" sz="1600" u="none" cap="none" strike="noStrike">
                  <a:solidFill>
                    <a:srgbClr val="000000"/>
                  </a:solidFill>
                  <a:latin typeface="Arial"/>
                  <a:ea typeface="Arial"/>
                  <a:cs typeface="Arial"/>
                  <a:sym typeface="Arial"/>
                </a:rPr>
                <a:t>Buena regulación (Mejoras Regulatorias) </a:t>
              </a:r>
              <a:r>
                <a:rPr b="0" i="1" lang="es-CO" sz="1600" u="none" cap="none" strike="noStrike">
                  <a:solidFill>
                    <a:srgbClr val="000000"/>
                  </a:solidFill>
                  <a:latin typeface="Arial"/>
                  <a:ea typeface="Arial"/>
                  <a:cs typeface="Arial"/>
                  <a:sym typeface="Arial"/>
                </a:rPr>
                <a:t>mejoras en los procedimientos regulatorios </a:t>
              </a:r>
              <a:endParaRPr b="0" i="0" sz="1400" u="none" cap="none" strike="noStrike">
                <a:solidFill>
                  <a:srgbClr val="000000"/>
                </a:solidFill>
                <a:latin typeface="Arial"/>
                <a:ea typeface="Arial"/>
                <a:cs typeface="Arial"/>
                <a:sym typeface="Arial"/>
              </a:endParaRPr>
            </a:p>
          </p:txBody>
        </p:sp>
      </p:grpSp>
      <p:pic>
        <p:nvPicPr>
          <p:cNvPr id="292" name="Google Shape;292;p20"/>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grpSp>
        <p:nvGrpSpPr>
          <p:cNvPr id="297" name="Google Shape;297;p21"/>
          <p:cNvGrpSpPr/>
          <p:nvPr/>
        </p:nvGrpSpPr>
        <p:grpSpPr>
          <a:xfrm>
            <a:off x="3156472" y="594900"/>
            <a:ext cx="5635326" cy="5421426"/>
            <a:chOff x="3460813" y="0"/>
            <a:chExt cx="3741172" cy="4459877"/>
          </a:xfrm>
        </p:grpSpPr>
        <p:sp>
          <p:nvSpPr>
            <p:cNvPr id="298" name="Google Shape;298;p21"/>
            <p:cNvSpPr/>
            <p:nvPr/>
          </p:nvSpPr>
          <p:spPr>
            <a:xfrm>
              <a:off x="4231159" y="2311673"/>
              <a:ext cx="435600" cy="17631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21"/>
            <p:cNvSpPr txBox="1"/>
            <p:nvPr/>
          </p:nvSpPr>
          <p:spPr>
            <a:xfrm>
              <a:off x="4403527" y="3147762"/>
              <a:ext cx="90900" cy="909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p:txBody>
        </p:sp>
        <p:sp>
          <p:nvSpPr>
            <p:cNvPr id="300" name="Google Shape;300;p21"/>
            <p:cNvSpPr/>
            <p:nvPr/>
          </p:nvSpPr>
          <p:spPr>
            <a:xfrm>
              <a:off x="4231159" y="2311673"/>
              <a:ext cx="435600" cy="7683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21"/>
            <p:cNvSpPr txBox="1"/>
            <p:nvPr/>
          </p:nvSpPr>
          <p:spPr>
            <a:xfrm>
              <a:off x="4426846" y="2673768"/>
              <a:ext cx="44100" cy="441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302" name="Google Shape;302;p21"/>
            <p:cNvSpPr/>
            <p:nvPr/>
          </p:nvSpPr>
          <p:spPr>
            <a:xfrm>
              <a:off x="4231159" y="2113362"/>
              <a:ext cx="444300" cy="198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21"/>
            <p:cNvSpPr txBox="1"/>
            <p:nvPr/>
          </p:nvSpPr>
          <p:spPr>
            <a:xfrm>
              <a:off x="4441110" y="2200355"/>
              <a:ext cx="24300" cy="243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304" name="Google Shape;304;p21"/>
            <p:cNvSpPr/>
            <p:nvPr/>
          </p:nvSpPr>
          <p:spPr>
            <a:xfrm>
              <a:off x="4231159" y="1249272"/>
              <a:ext cx="444300" cy="1062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1"/>
            <p:cNvSpPr txBox="1"/>
            <p:nvPr/>
          </p:nvSpPr>
          <p:spPr>
            <a:xfrm>
              <a:off x="4424484" y="1751684"/>
              <a:ext cx="57600" cy="576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306" name="Google Shape;306;p21"/>
            <p:cNvSpPr/>
            <p:nvPr/>
          </p:nvSpPr>
          <p:spPr>
            <a:xfrm>
              <a:off x="4231159" y="385173"/>
              <a:ext cx="444300" cy="19266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21"/>
            <p:cNvSpPr txBox="1"/>
            <p:nvPr/>
          </p:nvSpPr>
          <p:spPr>
            <a:xfrm>
              <a:off x="4403846" y="1298996"/>
              <a:ext cx="99000" cy="99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alibri"/>
                <a:buNone/>
              </a:pPr>
              <a:r>
                <a:t/>
              </a:r>
              <a:endParaRPr b="0" i="0" sz="700" u="none" cap="none" strike="noStrike">
                <a:solidFill>
                  <a:schemeClr val="dk1"/>
                </a:solidFill>
                <a:latin typeface="Calibri"/>
                <a:ea typeface="Calibri"/>
                <a:cs typeface="Calibri"/>
                <a:sym typeface="Calibri"/>
              </a:endParaRPr>
            </a:p>
          </p:txBody>
        </p:sp>
        <p:sp>
          <p:nvSpPr>
            <p:cNvPr id="308" name="Google Shape;308;p21"/>
            <p:cNvSpPr/>
            <p:nvPr/>
          </p:nvSpPr>
          <p:spPr>
            <a:xfrm rot="-5400000">
              <a:off x="1818763" y="1926450"/>
              <a:ext cx="40545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21"/>
            <p:cNvSpPr txBox="1"/>
            <p:nvPr/>
          </p:nvSpPr>
          <p:spPr>
            <a:xfrm rot="-5400000">
              <a:off x="1818763" y="1926450"/>
              <a:ext cx="4054500" cy="770400"/>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4400"/>
                <a:buFont typeface="Calibri"/>
                <a:buNone/>
              </a:pPr>
              <a:r>
                <a:rPr b="0" i="0" lang="es-CO" sz="4400" u="none" cap="none" strike="noStrike">
                  <a:solidFill>
                    <a:schemeClr val="lt1"/>
                  </a:solidFill>
                  <a:latin typeface="Calibri"/>
                  <a:ea typeface="Calibri"/>
                  <a:cs typeface="Calibri"/>
                  <a:sym typeface="Calibri"/>
                </a:rPr>
                <a:t>Mejoras regulatorias (Buena regulación) </a:t>
              </a:r>
              <a:endParaRPr b="0" i="0" sz="1400" u="none" cap="none" strike="noStrike">
                <a:solidFill>
                  <a:srgbClr val="000000"/>
                </a:solidFill>
                <a:latin typeface="Arial"/>
                <a:ea typeface="Arial"/>
                <a:cs typeface="Arial"/>
                <a:sym typeface="Arial"/>
              </a:endParaRPr>
            </a:p>
          </p:txBody>
        </p:sp>
        <p:sp>
          <p:nvSpPr>
            <p:cNvPr id="310" name="Google Shape;310;p21"/>
            <p:cNvSpPr/>
            <p:nvPr/>
          </p:nvSpPr>
          <p:spPr>
            <a:xfrm>
              <a:off x="4675385" y="0"/>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21"/>
            <p:cNvSpPr txBox="1"/>
            <p:nvPr/>
          </p:nvSpPr>
          <p:spPr>
            <a:xfrm>
              <a:off x="4675385" y="0"/>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Principios de la buena regulación </a:t>
              </a:r>
              <a:endParaRPr b="0" i="0" sz="1400" u="none" cap="none" strike="noStrike">
                <a:solidFill>
                  <a:srgbClr val="000000"/>
                </a:solidFill>
                <a:latin typeface="Arial"/>
                <a:ea typeface="Arial"/>
                <a:cs typeface="Arial"/>
                <a:sym typeface="Arial"/>
              </a:endParaRPr>
            </a:p>
          </p:txBody>
        </p:sp>
        <p:sp>
          <p:nvSpPr>
            <p:cNvPr id="312" name="Google Shape;312;p21"/>
            <p:cNvSpPr/>
            <p:nvPr/>
          </p:nvSpPr>
          <p:spPr>
            <a:xfrm>
              <a:off x="4675385" y="864098"/>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21"/>
            <p:cNvSpPr txBox="1"/>
            <p:nvPr/>
          </p:nvSpPr>
          <p:spPr>
            <a:xfrm>
              <a:off x="4675385" y="864098"/>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Simplificaciones administrativas, cargas administrativas y normativas </a:t>
              </a:r>
              <a:endParaRPr b="0" i="0" sz="1400" u="none" cap="none" strike="noStrike">
                <a:solidFill>
                  <a:srgbClr val="000000"/>
                </a:solidFill>
                <a:latin typeface="Arial"/>
                <a:ea typeface="Arial"/>
                <a:cs typeface="Arial"/>
                <a:sym typeface="Arial"/>
              </a:endParaRPr>
            </a:p>
          </p:txBody>
        </p:sp>
        <p:sp>
          <p:nvSpPr>
            <p:cNvPr id="314" name="Google Shape;314;p21"/>
            <p:cNvSpPr/>
            <p:nvPr/>
          </p:nvSpPr>
          <p:spPr>
            <a:xfrm>
              <a:off x="4675385" y="1728189"/>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1"/>
            <p:cNvSpPr txBox="1"/>
            <p:nvPr/>
          </p:nvSpPr>
          <p:spPr>
            <a:xfrm>
              <a:off x="4675385" y="1728189"/>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Nuevas técnicas regulatorias frente a las técnicas tradicionales </a:t>
              </a:r>
              <a:endParaRPr b="0" i="0" sz="1400" u="none" cap="none" strike="noStrike">
                <a:solidFill>
                  <a:srgbClr val="000000"/>
                </a:solidFill>
                <a:latin typeface="Arial"/>
                <a:ea typeface="Arial"/>
                <a:cs typeface="Arial"/>
                <a:sym typeface="Arial"/>
              </a:endParaRPr>
            </a:p>
          </p:txBody>
        </p:sp>
        <p:sp>
          <p:nvSpPr>
            <p:cNvPr id="316" name="Google Shape;316;p21"/>
            <p:cNvSpPr/>
            <p:nvPr/>
          </p:nvSpPr>
          <p:spPr>
            <a:xfrm>
              <a:off x="4666693" y="2694851"/>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21"/>
            <p:cNvSpPr txBox="1"/>
            <p:nvPr/>
          </p:nvSpPr>
          <p:spPr>
            <a:xfrm>
              <a:off x="4666693" y="2694851"/>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Mejoras en los procedimientos de elaboración de las normas</a:t>
              </a:r>
              <a:endParaRPr b="0" i="0" sz="1400" u="none" cap="none" strike="noStrike">
                <a:solidFill>
                  <a:srgbClr val="000000"/>
                </a:solidFill>
                <a:latin typeface="Arial"/>
                <a:ea typeface="Arial"/>
                <a:cs typeface="Arial"/>
                <a:sym typeface="Arial"/>
              </a:endParaRPr>
            </a:p>
          </p:txBody>
        </p:sp>
        <p:sp>
          <p:nvSpPr>
            <p:cNvPr id="318" name="Google Shape;318;p21"/>
            <p:cNvSpPr/>
            <p:nvPr/>
          </p:nvSpPr>
          <p:spPr>
            <a:xfrm>
              <a:off x="4666693" y="3689477"/>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21"/>
            <p:cNvSpPr txBox="1"/>
            <p:nvPr/>
          </p:nvSpPr>
          <p:spPr>
            <a:xfrm>
              <a:off x="4666693" y="3689477"/>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Regulacion con prospectiva o regulacion a prueba de futuro o foresight (previsibilidad)</a:t>
              </a:r>
              <a:endParaRPr b="0" i="0" sz="1400" u="none" cap="none" strike="noStrike">
                <a:solidFill>
                  <a:srgbClr val="000000"/>
                </a:solidFill>
                <a:latin typeface="Arial"/>
                <a:ea typeface="Arial"/>
                <a:cs typeface="Arial"/>
                <a:sym typeface="Arial"/>
              </a:endParaRPr>
            </a:p>
          </p:txBody>
        </p:sp>
      </p:grpSp>
      <p:cxnSp>
        <p:nvCxnSpPr>
          <p:cNvPr id="320" name="Google Shape;320;p21"/>
          <p:cNvCxnSpPr/>
          <p:nvPr/>
        </p:nvCxnSpPr>
        <p:spPr>
          <a:xfrm flipH="1" rot="10800000">
            <a:off x="9429750" y="594900"/>
            <a:ext cx="621900" cy="621900"/>
          </a:xfrm>
          <a:prstGeom prst="straightConnector1">
            <a:avLst/>
          </a:prstGeom>
          <a:noFill/>
          <a:ln cap="flat" cmpd="sng" w="9525">
            <a:solidFill>
              <a:srgbClr val="FF0000"/>
            </a:solidFill>
            <a:prstDash val="solid"/>
            <a:round/>
            <a:headEnd len="sm" w="sm" type="none"/>
            <a:tailEnd len="sm" w="sm" type="none"/>
          </a:ln>
        </p:spPr>
      </p:cxnSp>
      <p:cxnSp>
        <p:nvCxnSpPr>
          <p:cNvPr id="321" name="Google Shape;321;p21"/>
          <p:cNvCxnSpPr/>
          <p:nvPr/>
        </p:nvCxnSpPr>
        <p:spPr>
          <a:xfrm>
            <a:off x="9043950" y="1036199"/>
            <a:ext cx="385800" cy="180600"/>
          </a:xfrm>
          <a:prstGeom prst="straightConnector1">
            <a:avLst/>
          </a:prstGeom>
          <a:noFill/>
          <a:ln cap="flat" cmpd="sng" w="9525">
            <a:solidFill>
              <a:srgbClr val="FF0000"/>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grpSp>
        <p:nvGrpSpPr>
          <p:cNvPr id="326" name="Google Shape;326;p22"/>
          <p:cNvGrpSpPr/>
          <p:nvPr/>
        </p:nvGrpSpPr>
        <p:grpSpPr>
          <a:xfrm>
            <a:off x="983432" y="260648"/>
            <a:ext cx="9625813" cy="854825"/>
            <a:chOff x="-24617" y="-494090"/>
            <a:chExt cx="9625813" cy="1326447"/>
          </a:xfrm>
        </p:grpSpPr>
        <p:sp>
          <p:nvSpPr>
            <p:cNvPr id="327" name="Google Shape;327;p22"/>
            <p:cNvSpPr/>
            <p:nvPr/>
          </p:nvSpPr>
          <p:spPr>
            <a:xfrm>
              <a:off x="0" y="-494090"/>
              <a:ext cx="9601196" cy="1326447"/>
            </a:xfrm>
            <a:prstGeom prst="roundRect">
              <a:avLst>
                <a:gd fmla="val 16667" name="adj"/>
              </a:avLst>
            </a:prstGeom>
            <a:gradFill>
              <a:gsLst>
                <a:gs pos="0">
                  <a:srgbClr val="81D2FF"/>
                </a:gs>
                <a:gs pos="50000">
                  <a:srgbClr val="B3E1FF"/>
                </a:gs>
                <a:gs pos="100000">
                  <a:srgbClr val="DAEFFF"/>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chemeClr val="dk1"/>
                </a:solidFill>
                <a:latin typeface="Trebuchet MS"/>
                <a:ea typeface="Trebuchet MS"/>
                <a:cs typeface="Trebuchet MS"/>
                <a:sym typeface="Trebuchet MS"/>
              </a:endParaRPr>
            </a:p>
          </p:txBody>
        </p:sp>
        <p:sp>
          <p:nvSpPr>
            <p:cNvPr id="328" name="Google Shape;328;p22"/>
            <p:cNvSpPr txBox="1"/>
            <p:nvPr/>
          </p:nvSpPr>
          <p:spPr>
            <a:xfrm>
              <a:off x="-24617" y="-232219"/>
              <a:ext cx="9487880" cy="802702"/>
            </a:xfrm>
            <a:prstGeom prst="rect">
              <a:avLst/>
            </a:prstGeom>
            <a:gradFill>
              <a:gsLst>
                <a:gs pos="0">
                  <a:srgbClr val="81D2FF"/>
                </a:gs>
                <a:gs pos="50000">
                  <a:srgbClr val="B3E1FF"/>
                </a:gs>
                <a:gs pos="100000">
                  <a:srgbClr val="DAEFFF"/>
                </a:gs>
              </a:gsLst>
              <a:path path="circle">
                <a:fillToRect b="50%" l="50%" r="50%" t="50%"/>
              </a:path>
              <a:tileRect/>
            </a:gra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800"/>
                <a:buFont typeface="Calibri"/>
                <a:buNone/>
              </a:pPr>
              <a:r>
                <a:rPr b="1" i="0" lang="es-CO" sz="3200" u="none" cap="none" strike="noStrike">
                  <a:solidFill>
                    <a:schemeClr val="dk1"/>
                  </a:solidFill>
                  <a:latin typeface="Calibri"/>
                  <a:ea typeface="Calibri"/>
                  <a:cs typeface="Calibri"/>
                  <a:sym typeface="Calibri"/>
                </a:rPr>
                <a:t>Principios de la buena regulación</a:t>
              </a:r>
              <a:endParaRPr b="1" i="0" sz="3200" u="none" cap="none" strike="noStrike">
                <a:solidFill>
                  <a:schemeClr val="dk1"/>
                </a:solidFill>
                <a:latin typeface="Calibri"/>
                <a:ea typeface="Calibri"/>
                <a:cs typeface="Calibri"/>
                <a:sym typeface="Calibri"/>
              </a:endParaRPr>
            </a:p>
          </p:txBody>
        </p:sp>
      </p:grpSp>
      <p:grpSp>
        <p:nvGrpSpPr>
          <p:cNvPr id="329" name="Google Shape;329;p22"/>
          <p:cNvGrpSpPr/>
          <p:nvPr/>
        </p:nvGrpSpPr>
        <p:grpSpPr>
          <a:xfrm>
            <a:off x="2783625" y="908906"/>
            <a:ext cx="6866840" cy="5610696"/>
            <a:chOff x="0" y="183496"/>
            <a:chExt cx="6696743" cy="5389200"/>
          </a:xfrm>
        </p:grpSpPr>
        <p:sp>
          <p:nvSpPr>
            <p:cNvPr id="330" name="Google Shape;330;p22"/>
            <p:cNvSpPr/>
            <p:nvPr/>
          </p:nvSpPr>
          <p:spPr>
            <a:xfrm>
              <a:off x="0" y="3310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22"/>
            <p:cNvSpPr/>
            <p:nvPr/>
          </p:nvSpPr>
          <p:spPr>
            <a:xfrm>
              <a:off x="334837" y="1834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2"/>
            <p:cNvSpPr txBox="1"/>
            <p:nvPr/>
          </p:nvSpPr>
          <p:spPr>
            <a:xfrm>
              <a:off x="349247" y="1979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Legalidad</a:t>
              </a:r>
              <a:endParaRPr b="0" i="0" sz="1400" u="none" cap="none" strike="noStrike">
                <a:solidFill>
                  <a:schemeClr val="dk1"/>
                </a:solidFill>
                <a:latin typeface="Arial"/>
                <a:ea typeface="Arial"/>
                <a:cs typeface="Arial"/>
                <a:sym typeface="Arial"/>
              </a:endParaRPr>
            </a:p>
          </p:txBody>
        </p:sp>
        <p:sp>
          <p:nvSpPr>
            <p:cNvPr id="333" name="Google Shape;333;p22"/>
            <p:cNvSpPr/>
            <p:nvPr/>
          </p:nvSpPr>
          <p:spPr>
            <a:xfrm>
              <a:off x="0" y="7846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22"/>
            <p:cNvSpPr/>
            <p:nvPr/>
          </p:nvSpPr>
          <p:spPr>
            <a:xfrm>
              <a:off x="334837" y="6370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2"/>
            <p:cNvSpPr txBox="1"/>
            <p:nvPr/>
          </p:nvSpPr>
          <p:spPr>
            <a:xfrm>
              <a:off x="349247" y="6515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Planeación </a:t>
              </a:r>
              <a:endParaRPr b="0" i="0" sz="1400" u="none" cap="none" strike="noStrike">
                <a:solidFill>
                  <a:schemeClr val="dk1"/>
                </a:solidFill>
                <a:latin typeface="Arial"/>
                <a:ea typeface="Arial"/>
                <a:cs typeface="Arial"/>
                <a:sym typeface="Arial"/>
              </a:endParaRPr>
            </a:p>
          </p:txBody>
        </p:sp>
        <p:sp>
          <p:nvSpPr>
            <p:cNvPr id="336" name="Google Shape;336;p22"/>
            <p:cNvSpPr/>
            <p:nvPr/>
          </p:nvSpPr>
          <p:spPr>
            <a:xfrm>
              <a:off x="0" y="12382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22"/>
            <p:cNvSpPr/>
            <p:nvPr/>
          </p:nvSpPr>
          <p:spPr>
            <a:xfrm>
              <a:off x="334837" y="10906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22"/>
            <p:cNvSpPr txBox="1"/>
            <p:nvPr/>
          </p:nvSpPr>
          <p:spPr>
            <a:xfrm>
              <a:off x="349247" y="11051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Libre configuración legislativa y discrecionalidad administrativa</a:t>
              </a:r>
              <a:endParaRPr b="0" i="0" sz="1400" u="none" cap="none" strike="noStrike">
                <a:solidFill>
                  <a:schemeClr val="dk1"/>
                </a:solidFill>
                <a:latin typeface="Arial"/>
                <a:ea typeface="Arial"/>
                <a:cs typeface="Arial"/>
                <a:sym typeface="Arial"/>
              </a:endParaRPr>
            </a:p>
          </p:txBody>
        </p:sp>
        <p:sp>
          <p:nvSpPr>
            <p:cNvPr id="339" name="Google Shape;339;p22"/>
            <p:cNvSpPr/>
            <p:nvPr/>
          </p:nvSpPr>
          <p:spPr>
            <a:xfrm>
              <a:off x="0" y="16918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22"/>
            <p:cNvSpPr/>
            <p:nvPr/>
          </p:nvSpPr>
          <p:spPr>
            <a:xfrm>
              <a:off x="334837" y="15442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22"/>
            <p:cNvSpPr txBox="1"/>
            <p:nvPr/>
          </p:nvSpPr>
          <p:spPr>
            <a:xfrm>
              <a:off x="349247" y="15587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Necesidad o subsidiariedad</a:t>
              </a:r>
              <a:endParaRPr b="0" i="0" sz="1400" u="none" cap="none" strike="noStrike">
                <a:solidFill>
                  <a:schemeClr val="dk1"/>
                </a:solidFill>
                <a:latin typeface="Arial"/>
                <a:ea typeface="Arial"/>
                <a:cs typeface="Arial"/>
                <a:sym typeface="Arial"/>
              </a:endParaRPr>
            </a:p>
          </p:txBody>
        </p:sp>
        <p:sp>
          <p:nvSpPr>
            <p:cNvPr id="342" name="Google Shape;342;p22"/>
            <p:cNvSpPr/>
            <p:nvPr/>
          </p:nvSpPr>
          <p:spPr>
            <a:xfrm>
              <a:off x="0" y="21454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2"/>
            <p:cNvSpPr/>
            <p:nvPr/>
          </p:nvSpPr>
          <p:spPr>
            <a:xfrm>
              <a:off x="334837" y="19978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22"/>
            <p:cNvSpPr txBox="1"/>
            <p:nvPr/>
          </p:nvSpPr>
          <p:spPr>
            <a:xfrm>
              <a:off x="349247" y="20123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Eficacia y eficiencia</a:t>
              </a:r>
              <a:endParaRPr b="0" i="0" sz="1400" u="none" cap="none" strike="noStrike">
                <a:solidFill>
                  <a:schemeClr val="dk1"/>
                </a:solidFill>
                <a:latin typeface="Arial"/>
                <a:ea typeface="Arial"/>
                <a:cs typeface="Arial"/>
                <a:sym typeface="Arial"/>
              </a:endParaRPr>
            </a:p>
          </p:txBody>
        </p:sp>
        <p:sp>
          <p:nvSpPr>
            <p:cNvPr id="345" name="Google Shape;345;p22"/>
            <p:cNvSpPr/>
            <p:nvPr/>
          </p:nvSpPr>
          <p:spPr>
            <a:xfrm>
              <a:off x="0" y="25990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2"/>
            <p:cNvSpPr/>
            <p:nvPr/>
          </p:nvSpPr>
          <p:spPr>
            <a:xfrm>
              <a:off x="334837" y="24514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22"/>
            <p:cNvSpPr txBox="1"/>
            <p:nvPr/>
          </p:nvSpPr>
          <p:spPr>
            <a:xfrm>
              <a:off x="349247" y="24659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Proporcionalidad</a:t>
              </a:r>
              <a:endParaRPr b="0" i="0" sz="1400" u="none" cap="none" strike="noStrike">
                <a:solidFill>
                  <a:schemeClr val="dk1"/>
                </a:solidFill>
                <a:latin typeface="Arial"/>
                <a:ea typeface="Arial"/>
                <a:cs typeface="Arial"/>
                <a:sym typeface="Arial"/>
              </a:endParaRPr>
            </a:p>
          </p:txBody>
        </p:sp>
        <p:sp>
          <p:nvSpPr>
            <p:cNvPr id="348" name="Google Shape;348;p22"/>
            <p:cNvSpPr/>
            <p:nvPr/>
          </p:nvSpPr>
          <p:spPr>
            <a:xfrm>
              <a:off x="0" y="30526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22"/>
            <p:cNvSpPr/>
            <p:nvPr/>
          </p:nvSpPr>
          <p:spPr>
            <a:xfrm>
              <a:off x="334837" y="29050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22"/>
            <p:cNvSpPr txBox="1"/>
            <p:nvPr/>
          </p:nvSpPr>
          <p:spPr>
            <a:xfrm>
              <a:off x="349247" y="29195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Seguridad </a:t>
              </a:r>
              <a:r>
                <a:rPr b="1" i="0" lang="es-CO" sz="1400" u="none" cap="none" strike="noStrike">
                  <a:solidFill>
                    <a:schemeClr val="lt1"/>
                  </a:solidFill>
                  <a:latin typeface="Calibri"/>
                  <a:ea typeface="Calibri"/>
                  <a:cs typeface="Calibri"/>
                  <a:sym typeface="Calibri"/>
                </a:rPr>
                <a:t>jurídica</a:t>
              </a:r>
              <a:endParaRPr b="0" i="0" sz="1400" u="none" cap="none" strike="noStrike">
                <a:solidFill>
                  <a:srgbClr val="000000"/>
                </a:solidFill>
                <a:latin typeface="Arial"/>
                <a:ea typeface="Arial"/>
                <a:cs typeface="Arial"/>
                <a:sym typeface="Arial"/>
              </a:endParaRPr>
            </a:p>
          </p:txBody>
        </p:sp>
        <p:sp>
          <p:nvSpPr>
            <p:cNvPr id="351" name="Google Shape;351;p22"/>
            <p:cNvSpPr/>
            <p:nvPr/>
          </p:nvSpPr>
          <p:spPr>
            <a:xfrm>
              <a:off x="0" y="35062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2"/>
            <p:cNvSpPr/>
            <p:nvPr/>
          </p:nvSpPr>
          <p:spPr>
            <a:xfrm>
              <a:off x="334837" y="33586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2"/>
            <p:cNvSpPr txBox="1"/>
            <p:nvPr/>
          </p:nvSpPr>
          <p:spPr>
            <a:xfrm>
              <a:off x="349247" y="33731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Transparencia</a:t>
              </a:r>
              <a:endParaRPr b="0" i="0" sz="1400" u="none" cap="none" strike="noStrike">
                <a:solidFill>
                  <a:schemeClr val="dk1"/>
                </a:solidFill>
                <a:latin typeface="Arial"/>
                <a:ea typeface="Arial"/>
                <a:cs typeface="Arial"/>
                <a:sym typeface="Arial"/>
              </a:endParaRPr>
            </a:p>
          </p:txBody>
        </p:sp>
        <p:sp>
          <p:nvSpPr>
            <p:cNvPr id="354" name="Google Shape;354;p22"/>
            <p:cNvSpPr/>
            <p:nvPr/>
          </p:nvSpPr>
          <p:spPr>
            <a:xfrm>
              <a:off x="0" y="39598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22"/>
            <p:cNvSpPr/>
            <p:nvPr/>
          </p:nvSpPr>
          <p:spPr>
            <a:xfrm>
              <a:off x="334837" y="38122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22"/>
            <p:cNvSpPr txBox="1"/>
            <p:nvPr/>
          </p:nvSpPr>
          <p:spPr>
            <a:xfrm>
              <a:off x="349247" y="38267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Imparcialidad</a:t>
              </a:r>
              <a:endParaRPr b="0" i="0" sz="1400" u="none" cap="none" strike="noStrike">
                <a:solidFill>
                  <a:schemeClr val="dk1"/>
                </a:solidFill>
                <a:latin typeface="Arial"/>
                <a:ea typeface="Arial"/>
                <a:cs typeface="Arial"/>
                <a:sym typeface="Arial"/>
              </a:endParaRPr>
            </a:p>
          </p:txBody>
        </p:sp>
        <p:sp>
          <p:nvSpPr>
            <p:cNvPr id="357" name="Google Shape;357;p22"/>
            <p:cNvSpPr/>
            <p:nvPr/>
          </p:nvSpPr>
          <p:spPr>
            <a:xfrm>
              <a:off x="0" y="44134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2"/>
            <p:cNvSpPr/>
            <p:nvPr/>
          </p:nvSpPr>
          <p:spPr>
            <a:xfrm>
              <a:off x="334837" y="42658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22"/>
            <p:cNvSpPr txBox="1"/>
            <p:nvPr/>
          </p:nvSpPr>
          <p:spPr>
            <a:xfrm>
              <a:off x="349247" y="42803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Participación</a:t>
              </a:r>
              <a:endParaRPr b="0" i="0" sz="1400" u="none" cap="none" strike="noStrike">
                <a:solidFill>
                  <a:schemeClr val="dk1"/>
                </a:solidFill>
                <a:latin typeface="Arial"/>
                <a:ea typeface="Arial"/>
                <a:cs typeface="Arial"/>
                <a:sym typeface="Arial"/>
              </a:endParaRPr>
            </a:p>
          </p:txBody>
        </p:sp>
        <p:sp>
          <p:nvSpPr>
            <p:cNvPr id="360" name="Google Shape;360;p22"/>
            <p:cNvSpPr/>
            <p:nvPr/>
          </p:nvSpPr>
          <p:spPr>
            <a:xfrm>
              <a:off x="0" y="48670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22"/>
            <p:cNvSpPr/>
            <p:nvPr/>
          </p:nvSpPr>
          <p:spPr>
            <a:xfrm>
              <a:off x="334837" y="47194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22"/>
            <p:cNvSpPr txBox="1"/>
            <p:nvPr/>
          </p:nvSpPr>
          <p:spPr>
            <a:xfrm>
              <a:off x="349247" y="47339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Claridad y coherencia</a:t>
              </a:r>
              <a:endParaRPr b="0" i="0" sz="1400" u="none" cap="none" strike="noStrike">
                <a:solidFill>
                  <a:schemeClr val="dk1"/>
                </a:solidFill>
                <a:latin typeface="Arial"/>
                <a:ea typeface="Arial"/>
                <a:cs typeface="Arial"/>
                <a:sym typeface="Arial"/>
              </a:endParaRPr>
            </a:p>
          </p:txBody>
        </p:sp>
        <p:sp>
          <p:nvSpPr>
            <p:cNvPr id="363" name="Google Shape;363;p22"/>
            <p:cNvSpPr/>
            <p:nvPr/>
          </p:nvSpPr>
          <p:spPr>
            <a:xfrm>
              <a:off x="0" y="5320696"/>
              <a:ext cx="6696743" cy="252000"/>
            </a:xfrm>
            <a:prstGeom prst="rect">
              <a:avLst/>
            </a:prstGeom>
            <a:solidFill>
              <a:srgbClr val="CFDEEF">
                <a:alpha val="88235"/>
              </a:srgbClr>
            </a:solidFill>
            <a:ln cap="flat" cmpd="sng" w="12700">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22"/>
            <p:cNvSpPr/>
            <p:nvPr/>
          </p:nvSpPr>
          <p:spPr>
            <a:xfrm>
              <a:off x="334837" y="5173096"/>
              <a:ext cx="4687720" cy="29520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2"/>
            <p:cNvSpPr txBox="1"/>
            <p:nvPr/>
          </p:nvSpPr>
          <p:spPr>
            <a:xfrm>
              <a:off x="349247" y="5187506"/>
              <a:ext cx="4658900" cy="266380"/>
            </a:xfrm>
            <a:prstGeom prst="rect">
              <a:avLst/>
            </a:prstGeom>
            <a:noFill/>
            <a:ln>
              <a:noFill/>
            </a:ln>
          </p:spPr>
          <p:txBody>
            <a:bodyPr anchorCtr="0" anchor="ctr" bIns="0" lIns="177175" spcFirstLastPara="1" rIns="177175" wrap="square" tIns="0">
              <a:noAutofit/>
            </a:bodyPr>
            <a:lstStyle/>
            <a:p>
              <a:pPr indent="0" lvl="0" marL="0" marR="0" rtl="0" algn="l">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Coordinación</a:t>
              </a:r>
              <a:endParaRPr b="0" i="0" sz="1400" u="none" cap="none" strike="noStrike">
                <a:solidFill>
                  <a:schemeClr val="dk1"/>
                </a:solidFill>
                <a:latin typeface="Arial"/>
                <a:ea typeface="Arial"/>
                <a:cs typeface="Arial"/>
                <a:sym typeface="Arial"/>
              </a:endParaRPr>
            </a:p>
          </p:txBody>
        </p:sp>
      </p:grpSp>
      <p:pic>
        <p:nvPicPr>
          <p:cNvPr id="366" name="Google Shape;366;p22"/>
          <p:cNvPicPr preferRelativeResize="0"/>
          <p:nvPr/>
        </p:nvPicPr>
        <p:blipFill rotWithShape="1">
          <a:blip r:embed="rId3">
            <a:alphaModFix/>
          </a:blip>
          <a:srcRect b="0" l="0" r="0" t="0"/>
          <a:stretch/>
        </p:blipFill>
        <p:spPr>
          <a:xfrm>
            <a:off x="10835016" y="6244927"/>
            <a:ext cx="1280032" cy="352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grpSp>
        <p:nvGrpSpPr>
          <p:cNvPr id="371" name="Google Shape;371;p23"/>
          <p:cNvGrpSpPr/>
          <p:nvPr/>
        </p:nvGrpSpPr>
        <p:grpSpPr>
          <a:xfrm>
            <a:off x="3156472" y="594900"/>
            <a:ext cx="5635326" cy="5421426"/>
            <a:chOff x="3460813" y="0"/>
            <a:chExt cx="3741172" cy="4459877"/>
          </a:xfrm>
        </p:grpSpPr>
        <p:sp>
          <p:nvSpPr>
            <p:cNvPr id="372" name="Google Shape;372;p23"/>
            <p:cNvSpPr/>
            <p:nvPr/>
          </p:nvSpPr>
          <p:spPr>
            <a:xfrm>
              <a:off x="4231159" y="2311673"/>
              <a:ext cx="435600" cy="17631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3"/>
            <p:cNvSpPr txBox="1"/>
            <p:nvPr/>
          </p:nvSpPr>
          <p:spPr>
            <a:xfrm>
              <a:off x="4403527" y="3147762"/>
              <a:ext cx="90900" cy="909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p:txBody>
        </p:sp>
        <p:sp>
          <p:nvSpPr>
            <p:cNvPr id="374" name="Google Shape;374;p23"/>
            <p:cNvSpPr/>
            <p:nvPr/>
          </p:nvSpPr>
          <p:spPr>
            <a:xfrm>
              <a:off x="4231159" y="2311673"/>
              <a:ext cx="435600" cy="7683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3"/>
            <p:cNvSpPr txBox="1"/>
            <p:nvPr/>
          </p:nvSpPr>
          <p:spPr>
            <a:xfrm>
              <a:off x="4426846" y="2673768"/>
              <a:ext cx="44100" cy="441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376" name="Google Shape;376;p23"/>
            <p:cNvSpPr/>
            <p:nvPr/>
          </p:nvSpPr>
          <p:spPr>
            <a:xfrm>
              <a:off x="4231159" y="2113362"/>
              <a:ext cx="444300" cy="198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3"/>
            <p:cNvSpPr txBox="1"/>
            <p:nvPr/>
          </p:nvSpPr>
          <p:spPr>
            <a:xfrm>
              <a:off x="4441110" y="2200355"/>
              <a:ext cx="24300" cy="243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378" name="Google Shape;378;p23"/>
            <p:cNvSpPr/>
            <p:nvPr/>
          </p:nvSpPr>
          <p:spPr>
            <a:xfrm>
              <a:off x="4231159" y="1249272"/>
              <a:ext cx="444300" cy="1062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23"/>
            <p:cNvSpPr txBox="1"/>
            <p:nvPr/>
          </p:nvSpPr>
          <p:spPr>
            <a:xfrm>
              <a:off x="4424484" y="1751684"/>
              <a:ext cx="57600" cy="576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380" name="Google Shape;380;p23"/>
            <p:cNvSpPr/>
            <p:nvPr/>
          </p:nvSpPr>
          <p:spPr>
            <a:xfrm>
              <a:off x="4231159" y="385173"/>
              <a:ext cx="444300" cy="19266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23"/>
            <p:cNvSpPr txBox="1"/>
            <p:nvPr/>
          </p:nvSpPr>
          <p:spPr>
            <a:xfrm>
              <a:off x="4403846" y="1298996"/>
              <a:ext cx="99000" cy="99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alibri"/>
                <a:buNone/>
              </a:pPr>
              <a:r>
                <a:t/>
              </a:r>
              <a:endParaRPr b="0" i="0" sz="700" u="none" cap="none" strike="noStrike">
                <a:solidFill>
                  <a:schemeClr val="dk1"/>
                </a:solidFill>
                <a:latin typeface="Calibri"/>
                <a:ea typeface="Calibri"/>
                <a:cs typeface="Calibri"/>
                <a:sym typeface="Calibri"/>
              </a:endParaRPr>
            </a:p>
          </p:txBody>
        </p:sp>
        <p:sp>
          <p:nvSpPr>
            <p:cNvPr id="382" name="Google Shape;382;p23"/>
            <p:cNvSpPr/>
            <p:nvPr/>
          </p:nvSpPr>
          <p:spPr>
            <a:xfrm rot="-5400000">
              <a:off x="1818763" y="1926450"/>
              <a:ext cx="40545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3"/>
            <p:cNvSpPr txBox="1"/>
            <p:nvPr/>
          </p:nvSpPr>
          <p:spPr>
            <a:xfrm rot="-5400000">
              <a:off x="1818763" y="1926450"/>
              <a:ext cx="4054500" cy="770400"/>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4400"/>
                <a:buFont typeface="Calibri"/>
                <a:buNone/>
              </a:pPr>
              <a:r>
                <a:rPr b="0" i="0" lang="es-CO" sz="4400" u="none" cap="none" strike="noStrike">
                  <a:solidFill>
                    <a:schemeClr val="lt1"/>
                  </a:solidFill>
                  <a:latin typeface="Calibri"/>
                  <a:ea typeface="Calibri"/>
                  <a:cs typeface="Calibri"/>
                  <a:sym typeface="Calibri"/>
                </a:rPr>
                <a:t>Mejoras regulatorias (Buena regulación) </a:t>
              </a:r>
              <a:endParaRPr b="0" i="0" sz="1400" u="none" cap="none" strike="noStrike">
                <a:solidFill>
                  <a:srgbClr val="000000"/>
                </a:solidFill>
                <a:latin typeface="Arial"/>
                <a:ea typeface="Arial"/>
                <a:cs typeface="Arial"/>
                <a:sym typeface="Arial"/>
              </a:endParaRPr>
            </a:p>
          </p:txBody>
        </p:sp>
        <p:sp>
          <p:nvSpPr>
            <p:cNvPr id="384" name="Google Shape;384;p23"/>
            <p:cNvSpPr/>
            <p:nvPr/>
          </p:nvSpPr>
          <p:spPr>
            <a:xfrm>
              <a:off x="4675385" y="0"/>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23"/>
            <p:cNvSpPr txBox="1"/>
            <p:nvPr/>
          </p:nvSpPr>
          <p:spPr>
            <a:xfrm>
              <a:off x="4675385" y="0"/>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Principios de la buena regulación </a:t>
              </a:r>
              <a:endParaRPr b="0" i="0" sz="1400" u="none" cap="none" strike="noStrike">
                <a:solidFill>
                  <a:srgbClr val="000000"/>
                </a:solidFill>
                <a:latin typeface="Arial"/>
                <a:ea typeface="Arial"/>
                <a:cs typeface="Arial"/>
                <a:sym typeface="Arial"/>
              </a:endParaRPr>
            </a:p>
          </p:txBody>
        </p:sp>
        <p:sp>
          <p:nvSpPr>
            <p:cNvPr id="386" name="Google Shape;386;p23"/>
            <p:cNvSpPr/>
            <p:nvPr/>
          </p:nvSpPr>
          <p:spPr>
            <a:xfrm>
              <a:off x="4675385" y="864098"/>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3"/>
            <p:cNvSpPr txBox="1"/>
            <p:nvPr/>
          </p:nvSpPr>
          <p:spPr>
            <a:xfrm>
              <a:off x="4675385" y="864098"/>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Simplificaciones administrativas, cargas administrativas y normativas </a:t>
              </a:r>
              <a:endParaRPr b="0" i="0" sz="1400" u="none" cap="none" strike="noStrike">
                <a:solidFill>
                  <a:srgbClr val="000000"/>
                </a:solidFill>
                <a:latin typeface="Arial"/>
                <a:ea typeface="Arial"/>
                <a:cs typeface="Arial"/>
                <a:sym typeface="Arial"/>
              </a:endParaRPr>
            </a:p>
          </p:txBody>
        </p:sp>
        <p:sp>
          <p:nvSpPr>
            <p:cNvPr id="388" name="Google Shape;388;p23"/>
            <p:cNvSpPr/>
            <p:nvPr/>
          </p:nvSpPr>
          <p:spPr>
            <a:xfrm>
              <a:off x="4675385" y="1728189"/>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3"/>
            <p:cNvSpPr txBox="1"/>
            <p:nvPr/>
          </p:nvSpPr>
          <p:spPr>
            <a:xfrm>
              <a:off x="4675385" y="1728189"/>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Nuevas técnicas regulatorias frente a las técnicas tradicionales </a:t>
              </a:r>
              <a:endParaRPr b="0" i="0" sz="1400" u="none" cap="none" strike="noStrike">
                <a:solidFill>
                  <a:srgbClr val="000000"/>
                </a:solidFill>
                <a:latin typeface="Arial"/>
                <a:ea typeface="Arial"/>
                <a:cs typeface="Arial"/>
                <a:sym typeface="Arial"/>
              </a:endParaRPr>
            </a:p>
          </p:txBody>
        </p:sp>
        <p:sp>
          <p:nvSpPr>
            <p:cNvPr id="390" name="Google Shape;390;p23"/>
            <p:cNvSpPr/>
            <p:nvPr/>
          </p:nvSpPr>
          <p:spPr>
            <a:xfrm>
              <a:off x="4666693" y="2694851"/>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3"/>
            <p:cNvSpPr txBox="1"/>
            <p:nvPr/>
          </p:nvSpPr>
          <p:spPr>
            <a:xfrm>
              <a:off x="4666693" y="2694851"/>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Mejoras en los procedimientos de elaboración de las normas</a:t>
              </a:r>
              <a:endParaRPr b="0" i="0" sz="1400" u="none" cap="none" strike="noStrike">
                <a:solidFill>
                  <a:srgbClr val="000000"/>
                </a:solidFill>
                <a:latin typeface="Arial"/>
                <a:ea typeface="Arial"/>
                <a:cs typeface="Arial"/>
                <a:sym typeface="Arial"/>
              </a:endParaRPr>
            </a:p>
          </p:txBody>
        </p:sp>
        <p:sp>
          <p:nvSpPr>
            <p:cNvPr id="392" name="Google Shape;392;p23"/>
            <p:cNvSpPr/>
            <p:nvPr/>
          </p:nvSpPr>
          <p:spPr>
            <a:xfrm>
              <a:off x="4666693" y="3689477"/>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23"/>
            <p:cNvSpPr txBox="1"/>
            <p:nvPr/>
          </p:nvSpPr>
          <p:spPr>
            <a:xfrm>
              <a:off x="4666693" y="3689477"/>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Regulacion con prospectiva o regulacion a prueba de futuro o foresight (previsibilidad)</a:t>
              </a:r>
              <a:endParaRPr b="0" i="0" sz="1400" u="none" cap="none" strike="noStrike">
                <a:solidFill>
                  <a:srgbClr val="000000"/>
                </a:solidFill>
                <a:latin typeface="Arial"/>
                <a:ea typeface="Arial"/>
                <a:cs typeface="Arial"/>
                <a:sym typeface="Arial"/>
              </a:endParaRPr>
            </a:p>
          </p:txBody>
        </p:sp>
      </p:grpSp>
      <p:cxnSp>
        <p:nvCxnSpPr>
          <p:cNvPr id="394" name="Google Shape;394;p23"/>
          <p:cNvCxnSpPr/>
          <p:nvPr/>
        </p:nvCxnSpPr>
        <p:spPr>
          <a:xfrm flipH="1" rot="10800000">
            <a:off x="9446575" y="1771500"/>
            <a:ext cx="621900" cy="621900"/>
          </a:xfrm>
          <a:prstGeom prst="straightConnector1">
            <a:avLst/>
          </a:prstGeom>
          <a:noFill/>
          <a:ln cap="flat" cmpd="sng" w="9525">
            <a:solidFill>
              <a:srgbClr val="FF0000"/>
            </a:solidFill>
            <a:prstDash val="solid"/>
            <a:round/>
            <a:headEnd len="sm" w="sm" type="none"/>
            <a:tailEnd len="sm" w="sm" type="none"/>
          </a:ln>
        </p:spPr>
      </p:cxnSp>
      <p:cxnSp>
        <p:nvCxnSpPr>
          <p:cNvPr id="395" name="Google Shape;395;p23"/>
          <p:cNvCxnSpPr/>
          <p:nvPr/>
        </p:nvCxnSpPr>
        <p:spPr>
          <a:xfrm>
            <a:off x="9060775" y="2212799"/>
            <a:ext cx="385800" cy="180600"/>
          </a:xfrm>
          <a:prstGeom prst="straightConnector1">
            <a:avLst/>
          </a:prstGeom>
          <a:noFill/>
          <a:ln cap="flat" cmpd="sng" w="9525">
            <a:solidFill>
              <a:srgbClr val="FF0000"/>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4"/>
          <p:cNvSpPr txBox="1"/>
          <p:nvPr>
            <p:ph type="title"/>
          </p:nvPr>
        </p:nvSpPr>
        <p:spPr>
          <a:xfrm>
            <a:off x="845127" y="365760"/>
            <a:ext cx="10515600" cy="13255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s-CO"/>
              <a:t>Simplificación administrativa y normativa </a:t>
            </a:r>
            <a:endParaRPr/>
          </a:p>
        </p:txBody>
      </p:sp>
      <p:sp>
        <p:nvSpPr>
          <p:cNvPr id="401" name="Google Shape;401;p24"/>
          <p:cNvSpPr txBox="1"/>
          <p:nvPr>
            <p:ph idx="1" type="body"/>
          </p:nvPr>
        </p:nvSpPr>
        <p:spPr>
          <a:xfrm>
            <a:off x="845127" y="1828800"/>
            <a:ext cx="10515600" cy="435133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s-CO"/>
              <a:t>Simplificaciones administrativas:</a:t>
            </a:r>
            <a:endParaRPr b="1"/>
          </a:p>
          <a:p>
            <a:pPr indent="-228600" lvl="1" marL="685800" rtl="0" algn="l">
              <a:lnSpc>
                <a:spcPct val="90000"/>
              </a:lnSpc>
              <a:spcBef>
                <a:spcPts val="500"/>
              </a:spcBef>
              <a:spcAft>
                <a:spcPts val="0"/>
              </a:spcAft>
              <a:buClr>
                <a:schemeClr val="dk1"/>
              </a:buClr>
              <a:buSzPts val="2400"/>
              <a:buChar char="●"/>
            </a:pPr>
            <a:r>
              <a:rPr lang="es-CO"/>
              <a:t>Simplificación de trámites </a:t>
            </a:r>
            <a:endParaRPr/>
          </a:p>
          <a:p>
            <a:pPr indent="-190500" lvl="1" marL="685800" rtl="0" algn="l">
              <a:lnSpc>
                <a:spcPct val="90000"/>
              </a:lnSpc>
              <a:spcBef>
                <a:spcPts val="500"/>
              </a:spcBef>
              <a:spcAft>
                <a:spcPts val="0"/>
              </a:spcAft>
              <a:buClr>
                <a:schemeClr val="dk1"/>
              </a:buClr>
              <a:buSzPts val="1800"/>
              <a:buChar char="●"/>
            </a:pPr>
            <a:r>
              <a:rPr lang="es-CO"/>
              <a:t>simplificación de cargas administrativas </a:t>
            </a:r>
            <a:endParaRPr/>
          </a:p>
          <a:p>
            <a:pPr indent="-76200" lvl="1" marL="685800" rtl="0" algn="l">
              <a:lnSpc>
                <a:spcPct val="90000"/>
              </a:lnSpc>
              <a:spcBef>
                <a:spcPts val="5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800"/>
              <a:buChar char="●"/>
            </a:pPr>
            <a:r>
              <a:rPr b="1" lang="es-CO"/>
              <a:t>Simplificaciones normativas:</a:t>
            </a:r>
            <a:endParaRPr b="1"/>
          </a:p>
          <a:p>
            <a:pPr indent="-228600" lvl="1" marL="685800" rtl="0" algn="l">
              <a:lnSpc>
                <a:spcPct val="90000"/>
              </a:lnSpc>
              <a:spcBef>
                <a:spcPts val="500"/>
              </a:spcBef>
              <a:spcAft>
                <a:spcPts val="0"/>
              </a:spcAft>
              <a:buClr>
                <a:schemeClr val="dk1"/>
              </a:buClr>
              <a:buSzPts val="2400"/>
              <a:buChar char="●"/>
            </a:pPr>
            <a:r>
              <a:rPr lang="es-CO"/>
              <a:t>Simplificación de leyes</a:t>
            </a:r>
            <a:endParaRPr/>
          </a:p>
          <a:p>
            <a:pPr indent="-228600" lvl="1" marL="685800" rtl="0" algn="l">
              <a:lnSpc>
                <a:spcPct val="90000"/>
              </a:lnSpc>
              <a:spcBef>
                <a:spcPts val="500"/>
              </a:spcBef>
              <a:spcAft>
                <a:spcPts val="0"/>
              </a:spcAft>
              <a:buClr>
                <a:schemeClr val="dk1"/>
              </a:buClr>
              <a:buSzPts val="2400"/>
              <a:buChar char="●"/>
            </a:pPr>
            <a:r>
              <a:rPr lang="es-CO"/>
              <a:t>Simplificación de reglamentos</a:t>
            </a:r>
            <a:endParaRPr/>
          </a:p>
          <a:p>
            <a:pPr indent="-76200" lvl="1" marL="685800" rtl="0" algn="l">
              <a:lnSpc>
                <a:spcPct val="90000"/>
              </a:lnSpc>
              <a:spcBef>
                <a:spcPts val="500"/>
              </a:spcBef>
              <a:spcAft>
                <a:spcPts val="0"/>
              </a:spcAft>
              <a:buClr>
                <a:schemeClr val="dk1"/>
              </a:buClr>
              <a:buSzPts val="2400"/>
              <a:buNone/>
            </a:pPr>
            <a:r>
              <a:t/>
            </a:r>
            <a:endParaRPr/>
          </a:p>
        </p:txBody>
      </p:sp>
      <p:sp>
        <p:nvSpPr>
          <p:cNvPr id="402" name="Google Shape;402;p24"/>
          <p:cNvSpPr txBox="1"/>
          <p:nvPr/>
        </p:nvSpPr>
        <p:spPr>
          <a:xfrm>
            <a:off x="839416" y="677862"/>
            <a:ext cx="9703904" cy="590897"/>
          </a:xfrm>
          <a:prstGeom prst="rect">
            <a:avLst/>
          </a:prstGeom>
          <a:gradFill>
            <a:gsLst>
              <a:gs pos="0">
                <a:srgbClr val="81D2FF"/>
              </a:gs>
              <a:gs pos="50000">
                <a:srgbClr val="B3E1FF"/>
              </a:gs>
              <a:gs pos="100000">
                <a:srgbClr val="DAEFFF"/>
              </a:gs>
            </a:gsLst>
            <a:path path="circle">
              <a:fillToRect b="50%" l="50%" r="50%" t="50%"/>
            </a:path>
            <a:tileRect/>
          </a:gra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800"/>
              <a:buFont typeface="Calibri"/>
              <a:buNone/>
            </a:pPr>
            <a:r>
              <a:rPr b="1" i="0" lang="es-CO" sz="3200" u="none" cap="none" strike="noStrike">
                <a:solidFill>
                  <a:schemeClr val="dk1"/>
                </a:solidFill>
                <a:latin typeface="Calibri"/>
                <a:ea typeface="Calibri"/>
                <a:cs typeface="Calibri"/>
                <a:sym typeface="Calibri"/>
              </a:rPr>
              <a:t>Simplificaciones administrativas y normativas  </a:t>
            </a:r>
            <a:endParaRPr b="1"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grpSp>
        <p:nvGrpSpPr>
          <p:cNvPr id="407" name="Google Shape;407;p25"/>
          <p:cNvGrpSpPr/>
          <p:nvPr/>
        </p:nvGrpSpPr>
        <p:grpSpPr>
          <a:xfrm>
            <a:off x="3156472" y="594900"/>
            <a:ext cx="5635326" cy="5421426"/>
            <a:chOff x="3460813" y="0"/>
            <a:chExt cx="3741172" cy="4459877"/>
          </a:xfrm>
        </p:grpSpPr>
        <p:sp>
          <p:nvSpPr>
            <p:cNvPr id="408" name="Google Shape;408;p25"/>
            <p:cNvSpPr/>
            <p:nvPr/>
          </p:nvSpPr>
          <p:spPr>
            <a:xfrm>
              <a:off x="4231159" y="2311673"/>
              <a:ext cx="435600" cy="17631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25"/>
            <p:cNvSpPr txBox="1"/>
            <p:nvPr/>
          </p:nvSpPr>
          <p:spPr>
            <a:xfrm>
              <a:off x="4403527" y="3147762"/>
              <a:ext cx="90900" cy="909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p:txBody>
        </p:sp>
        <p:sp>
          <p:nvSpPr>
            <p:cNvPr id="410" name="Google Shape;410;p25"/>
            <p:cNvSpPr/>
            <p:nvPr/>
          </p:nvSpPr>
          <p:spPr>
            <a:xfrm>
              <a:off x="4231159" y="2311673"/>
              <a:ext cx="435600" cy="7683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25"/>
            <p:cNvSpPr txBox="1"/>
            <p:nvPr/>
          </p:nvSpPr>
          <p:spPr>
            <a:xfrm>
              <a:off x="4426846" y="2673768"/>
              <a:ext cx="44100" cy="441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412" name="Google Shape;412;p25"/>
            <p:cNvSpPr/>
            <p:nvPr/>
          </p:nvSpPr>
          <p:spPr>
            <a:xfrm>
              <a:off x="4231159" y="2113362"/>
              <a:ext cx="444300" cy="198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25"/>
            <p:cNvSpPr txBox="1"/>
            <p:nvPr/>
          </p:nvSpPr>
          <p:spPr>
            <a:xfrm>
              <a:off x="4441110" y="2200355"/>
              <a:ext cx="24300" cy="243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414" name="Google Shape;414;p25"/>
            <p:cNvSpPr/>
            <p:nvPr/>
          </p:nvSpPr>
          <p:spPr>
            <a:xfrm>
              <a:off x="4231159" y="1249272"/>
              <a:ext cx="444300" cy="1062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5"/>
            <p:cNvSpPr txBox="1"/>
            <p:nvPr/>
          </p:nvSpPr>
          <p:spPr>
            <a:xfrm>
              <a:off x="4424484" y="1751684"/>
              <a:ext cx="57600" cy="576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416" name="Google Shape;416;p25"/>
            <p:cNvSpPr/>
            <p:nvPr/>
          </p:nvSpPr>
          <p:spPr>
            <a:xfrm>
              <a:off x="4231159" y="385173"/>
              <a:ext cx="444300" cy="19266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25"/>
            <p:cNvSpPr txBox="1"/>
            <p:nvPr/>
          </p:nvSpPr>
          <p:spPr>
            <a:xfrm>
              <a:off x="4403846" y="1298996"/>
              <a:ext cx="99000" cy="99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alibri"/>
                <a:buNone/>
              </a:pPr>
              <a:r>
                <a:t/>
              </a:r>
              <a:endParaRPr b="0" i="0" sz="700" u="none" cap="none" strike="noStrike">
                <a:solidFill>
                  <a:schemeClr val="dk1"/>
                </a:solidFill>
                <a:latin typeface="Calibri"/>
                <a:ea typeface="Calibri"/>
                <a:cs typeface="Calibri"/>
                <a:sym typeface="Calibri"/>
              </a:endParaRPr>
            </a:p>
          </p:txBody>
        </p:sp>
        <p:sp>
          <p:nvSpPr>
            <p:cNvPr id="418" name="Google Shape;418;p25"/>
            <p:cNvSpPr/>
            <p:nvPr/>
          </p:nvSpPr>
          <p:spPr>
            <a:xfrm rot="-5400000">
              <a:off x="1818763" y="1926450"/>
              <a:ext cx="40545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5"/>
            <p:cNvSpPr txBox="1"/>
            <p:nvPr/>
          </p:nvSpPr>
          <p:spPr>
            <a:xfrm rot="-5400000">
              <a:off x="1818763" y="1926450"/>
              <a:ext cx="4054500" cy="770400"/>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4400"/>
                <a:buFont typeface="Calibri"/>
                <a:buNone/>
              </a:pPr>
              <a:r>
                <a:rPr b="0" i="0" lang="es-CO" sz="4400" u="none" cap="none" strike="noStrike">
                  <a:solidFill>
                    <a:schemeClr val="lt1"/>
                  </a:solidFill>
                  <a:latin typeface="Calibri"/>
                  <a:ea typeface="Calibri"/>
                  <a:cs typeface="Calibri"/>
                  <a:sym typeface="Calibri"/>
                </a:rPr>
                <a:t>Mejoras regulatorias (Buena regulación) </a:t>
              </a:r>
              <a:endParaRPr b="0" i="0" sz="1400" u="none" cap="none" strike="noStrike">
                <a:solidFill>
                  <a:srgbClr val="000000"/>
                </a:solidFill>
                <a:latin typeface="Arial"/>
                <a:ea typeface="Arial"/>
                <a:cs typeface="Arial"/>
                <a:sym typeface="Arial"/>
              </a:endParaRPr>
            </a:p>
          </p:txBody>
        </p:sp>
        <p:sp>
          <p:nvSpPr>
            <p:cNvPr id="420" name="Google Shape;420;p25"/>
            <p:cNvSpPr/>
            <p:nvPr/>
          </p:nvSpPr>
          <p:spPr>
            <a:xfrm>
              <a:off x="4675385" y="0"/>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25"/>
            <p:cNvSpPr txBox="1"/>
            <p:nvPr/>
          </p:nvSpPr>
          <p:spPr>
            <a:xfrm>
              <a:off x="4675385" y="0"/>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Principios de la buena regulación </a:t>
              </a:r>
              <a:endParaRPr b="0" i="0" sz="1400" u="none" cap="none" strike="noStrike">
                <a:solidFill>
                  <a:srgbClr val="000000"/>
                </a:solidFill>
                <a:latin typeface="Arial"/>
                <a:ea typeface="Arial"/>
                <a:cs typeface="Arial"/>
                <a:sym typeface="Arial"/>
              </a:endParaRPr>
            </a:p>
          </p:txBody>
        </p:sp>
        <p:sp>
          <p:nvSpPr>
            <p:cNvPr id="422" name="Google Shape;422;p25"/>
            <p:cNvSpPr/>
            <p:nvPr/>
          </p:nvSpPr>
          <p:spPr>
            <a:xfrm>
              <a:off x="4675385" y="864098"/>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25"/>
            <p:cNvSpPr txBox="1"/>
            <p:nvPr/>
          </p:nvSpPr>
          <p:spPr>
            <a:xfrm>
              <a:off x="4675385" y="864098"/>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Simplificaciones administrativas, cargas administrativas y normativas </a:t>
              </a:r>
              <a:endParaRPr b="0" i="0" sz="1400" u="none" cap="none" strike="noStrike">
                <a:solidFill>
                  <a:srgbClr val="000000"/>
                </a:solidFill>
                <a:latin typeface="Arial"/>
                <a:ea typeface="Arial"/>
                <a:cs typeface="Arial"/>
                <a:sym typeface="Arial"/>
              </a:endParaRPr>
            </a:p>
          </p:txBody>
        </p:sp>
        <p:sp>
          <p:nvSpPr>
            <p:cNvPr id="424" name="Google Shape;424;p25"/>
            <p:cNvSpPr/>
            <p:nvPr/>
          </p:nvSpPr>
          <p:spPr>
            <a:xfrm>
              <a:off x="4675385" y="1728189"/>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25"/>
            <p:cNvSpPr txBox="1"/>
            <p:nvPr/>
          </p:nvSpPr>
          <p:spPr>
            <a:xfrm>
              <a:off x="4675385" y="1728189"/>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Nuevas técnicas regulatorias frente a las técnicas tradicionales </a:t>
              </a:r>
              <a:endParaRPr b="0" i="0" sz="1400" u="none" cap="none" strike="noStrike">
                <a:solidFill>
                  <a:srgbClr val="000000"/>
                </a:solidFill>
                <a:latin typeface="Arial"/>
                <a:ea typeface="Arial"/>
                <a:cs typeface="Arial"/>
                <a:sym typeface="Arial"/>
              </a:endParaRPr>
            </a:p>
          </p:txBody>
        </p:sp>
        <p:sp>
          <p:nvSpPr>
            <p:cNvPr id="426" name="Google Shape;426;p25"/>
            <p:cNvSpPr/>
            <p:nvPr/>
          </p:nvSpPr>
          <p:spPr>
            <a:xfrm>
              <a:off x="4666693" y="2694851"/>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25"/>
            <p:cNvSpPr txBox="1"/>
            <p:nvPr/>
          </p:nvSpPr>
          <p:spPr>
            <a:xfrm>
              <a:off x="4666693" y="2694851"/>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Mejoras en los procedimientos de elaboración de las normas</a:t>
              </a:r>
              <a:endParaRPr b="0" i="0" sz="1400" u="none" cap="none" strike="noStrike">
                <a:solidFill>
                  <a:srgbClr val="000000"/>
                </a:solidFill>
                <a:latin typeface="Arial"/>
                <a:ea typeface="Arial"/>
                <a:cs typeface="Arial"/>
                <a:sym typeface="Arial"/>
              </a:endParaRPr>
            </a:p>
          </p:txBody>
        </p:sp>
        <p:sp>
          <p:nvSpPr>
            <p:cNvPr id="428" name="Google Shape;428;p25"/>
            <p:cNvSpPr/>
            <p:nvPr/>
          </p:nvSpPr>
          <p:spPr>
            <a:xfrm>
              <a:off x="4666693" y="3689477"/>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25"/>
            <p:cNvSpPr txBox="1"/>
            <p:nvPr/>
          </p:nvSpPr>
          <p:spPr>
            <a:xfrm>
              <a:off x="4666693" y="3689477"/>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Regulacion con prospectiva o regulacion a prueba de futuro o foresight (previsibilidad)</a:t>
              </a:r>
              <a:endParaRPr b="0" i="0" sz="1400" u="none" cap="none" strike="noStrike">
                <a:solidFill>
                  <a:srgbClr val="000000"/>
                </a:solidFill>
                <a:latin typeface="Arial"/>
                <a:ea typeface="Arial"/>
                <a:cs typeface="Arial"/>
                <a:sym typeface="Arial"/>
              </a:endParaRPr>
            </a:p>
          </p:txBody>
        </p:sp>
      </p:grpSp>
      <p:cxnSp>
        <p:nvCxnSpPr>
          <p:cNvPr id="430" name="Google Shape;430;p25"/>
          <p:cNvCxnSpPr/>
          <p:nvPr/>
        </p:nvCxnSpPr>
        <p:spPr>
          <a:xfrm flipH="1" rot="10800000">
            <a:off x="9446575" y="2712800"/>
            <a:ext cx="621900" cy="621900"/>
          </a:xfrm>
          <a:prstGeom prst="straightConnector1">
            <a:avLst/>
          </a:prstGeom>
          <a:noFill/>
          <a:ln cap="flat" cmpd="sng" w="9525">
            <a:solidFill>
              <a:srgbClr val="FF0000"/>
            </a:solidFill>
            <a:prstDash val="solid"/>
            <a:round/>
            <a:headEnd len="sm" w="sm" type="none"/>
            <a:tailEnd len="sm" w="sm" type="none"/>
          </a:ln>
        </p:spPr>
      </p:cxnSp>
      <p:cxnSp>
        <p:nvCxnSpPr>
          <p:cNvPr id="431" name="Google Shape;431;p25"/>
          <p:cNvCxnSpPr/>
          <p:nvPr/>
        </p:nvCxnSpPr>
        <p:spPr>
          <a:xfrm>
            <a:off x="9060775" y="3154099"/>
            <a:ext cx="385800" cy="180600"/>
          </a:xfrm>
          <a:prstGeom prst="straightConnector1">
            <a:avLst/>
          </a:prstGeom>
          <a:noFill/>
          <a:ln cap="flat" cmpd="sng" w="9525">
            <a:solidFill>
              <a:srgbClr val="FF0000"/>
            </a:solidFill>
            <a:prstDash val="solid"/>
            <a:round/>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grpSp>
        <p:nvGrpSpPr>
          <p:cNvPr id="436" name="Google Shape;436;p26"/>
          <p:cNvGrpSpPr/>
          <p:nvPr/>
        </p:nvGrpSpPr>
        <p:grpSpPr>
          <a:xfrm>
            <a:off x="1055440" y="476672"/>
            <a:ext cx="9625813" cy="854825"/>
            <a:chOff x="-24617" y="-494090"/>
            <a:chExt cx="9625813" cy="1326447"/>
          </a:xfrm>
        </p:grpSpPr>
        <p:sp>
          <p:nvSpPr>
            <p:cNvPr id="437" name="Google Shape;437;p26"/>
            <p:cNvSpPr/>
            <p:nvPr/>
          </p:nvSpPr>
          <p:spPr>
            <a:xfrm>
              <a:off x="0" y="-494090"/>
              <a:ext cx="9601196" cy="1326447"/>
            </a:xfrm>
            <a:prstGeom prst="roundRect">
              <a:avLst>
                <a:gd fmla="val 16667" name="adj"/>
              </a:avLst>
            </a:prstGeom>
            <a:gradFill>
              <a:gsLst>
                <a:gs pos="0">
                  <a:srgbClr val="81D2FF"/>
                </a:gs>
                <a:gs pos="50000">
                  <a:srgbClr val="B3E1FF"/>
                </a:gs>
                <a:gs pos="100000">
                  <a:srgbClr val="DAEFFF"/>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chemeClr val="dk1"/>
                </a:solidFill>
                <a:latin typeface="Trebuchet MS"/>
                <a:ea typeface="Trebuchet MS"/>
                <a:cs typeface="Trebuchet MS"/>
                <a:sym typeface="Trebuchet MS"/>
              </a:endParaRPr>
            </a:p>
          </p:txBody>
        </p:sp>
        <p:sp>
          <p:nvSpPr>
            <p:cNvPr id="438" name="Google Shape;438;p26"/>
            <p:cNvSpPr txBox="1"/>
            <p:nvPr/>
          </p:nvSpPr>
          <p:spPr>
            <a:xfrm>
              <a:off x="-24617" y="-232219"/>
              <a:ext cx="9487880" cy="802702"/>
            </a:xfrm>
            <a:prstGeom prst="rect">
              <a:avLst/>
            </a:prstGeom>
            <a:gradFill>
              <a:gsLst>
                <a:gs pos="0">
                  <a:srgbClr val="81D2FF"/>
                </a:gs>
                <a:gs pos="50000">
                  <a:srgbClr val="B3E1FF"/>
                </a:gs>
                <a:gs pos="100000">
                  <a:srgbClr val="DAEFFF"/>
                </a:gs>
              </a:gsLst>
              <a:path path="circle">
                <a:fillToRect b="50%" l="50%" r="50%" t="50%"/>
              </a:path>
              <a:tileRect/>
            </a:gra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800"/>
                <a:buFont typeface="Calibri"/>
                <a:buNone/>
              </a:pPr>
              <a:r>
                <a:rPr b="1" i="0" lang="es-CO" sz="3200" u="none" cap="none" strike="noStrike">
                  <a:solidFill>
                    <a:schemeClr val="dk1"/>
                  </a:solidFill>
                  <a:latin typeface="Calibri"/>
                  <a:ea typeface="Calibri"/>
                  <a:cs typeface="Calibri"/>
                  <a:sym typeface="Calibri"/>
                </a:rPr>
                <a:t>Técnicas regulatorias </a:t>
              </a:r>
              <a:endParaRPr b="1" i="0" sz="3200" u="none" cap="none" strike="noStrike">
                <a:solidFill>
                  <a:schemeClr val="dk1"/>
                </a:solidFill>
                <a:latin typeface="Calibri"/>
                <a:ea typeface="Calibri"/>
                <a:cs typeface="Calibri"/>
                <a:sym typeface="Calibri"/>
              </a:endParaRPr>
            </a:p>
          </p:txBody>
        </p:sp>
      </p:grpSp>
      <p:sp>
        <p:nvSpPr>
          <p:cNvPr id="439" name="Google Shape;439;p26"/>
          <p:cNvSpPr/>
          <p:nvPr/>
        </p:nvSpPr>
        <p:spPr>
          <a:xfrm>
            <a:off x="579229" y="1331495"/>
            <a:ext cx="10197291" cy="563231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s-CO" sz="2400" u="sng" cap="none" strike="noStrike">
                <a:solidFill>
                  <a:schemeClr val="dk1"/>
                </a:solidFill>
                <a:latin typeface="Calibri"/>
                <a:ea typeface="Calibri"/>
                <a:cs typeface="Calibri"/>
                <a:sym typeface="Calibri"/>
              </a:rPr>
              <a:t>La actividad reguladora en las actividades económicas y no económicas de los bienes privados y públicos e incluso actividades administrativas </a:t>
            </a:r>
            <a:r>
              <a:rPr b="0" i="0" lang="es-CO" sz="2400" u="none" cap="none" strike="noStrike">
                <a:solidFill>
                  <a:schemeClr val="dk1"/>
                </a:solidFill>
                <a:latin typeface="Calibri"/>
                <a:ea typeface="Calibri"/>
                <a:cs typeface="Calibri"/>
                <a:sym typeface="Calibri"/>
              </a:rPr>
              <a:t>se realiza mediante técnicas tradicionales de regulación y nuevas alternativas de diseño de la regulación. </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2400"/>
              <a:buFont typeface="Arial"/>
              <a:buChar char="•"/>
            </a:pPr>
            <a:r>
              <a:rPr b="1" i="0" lang="es-CO" sz="2400" u="none" cap="none" strike="noStrike">
                <a:solidFill>
                  <a:schemeClr val="dk1"/>
                </a:solidFill>
                <a:latin typeface="Calibri"/>
                <a:ea typeface="Calibri"/>
                <a:cs typeface="Calibri"/>
                <a:sym typeface="Calibri"/>
              </a:rPr>
              <a:t>Técnicas tradicionales de regulación</a:t>
            </a:r>
            <a:endParaRPr b="0" i="0" sz="1400" u="none" cap="none" strike="noStrike">
              <a:solidFill>
                <a:srgbClr val="000000"/>
              </a:solidFill>
              <a:latin typeface="Arial"/>
              <a:ea typeface="Arial"/>
              <a:cs typeface="Arial"/>
              <a:sym typeface="Arial"/>
            </a:endParaRPr>
          </a:p>
          <a:p>
            <a:pPr indent="-342900" lvl="2" marL="1257300" marR="0" rtl="0" algn="just">
              <a:lnSpc>
                <a:spcPct val="100000"/>
              </a:lnSpc>
              <a:spcBef>
                <a:spcPts val="0"/>
              </a:spcBef>
              <a:spcAft>
                <a:spcPts val="0"/>
              </a:spcAft>
              <a:buClr>
                <a:schemeClr val="dk1"/>
              </a:buClr>
              <a:buSzPts val="2400"/>
              <a:buFont typeface="Arial"/>
              <a:buChar char="•"/>
            </a:pPr>
            <a:r>
              <a:rPr b="0" i="0" lang="es-CO" sz="2400" u="none" cap="none" strike="noStrike">
                <a:solidFill>
                  <a:schemeClr val="dk1"/>
                </a:solidFill>
                <a:latin typeface="Calibri"/>
                <a:ea typeface="Calibri"/>
                <a:cs typeface="Calibri"/>
                <a:sym typeface="Calibri"/>
              </a:rPr>
              <a:t>Prohibiciones, autorizaciones, imposición de obligaciones o  ampliación de las existentes, establecimiento de derechos o restricciones de derechos, funciones, competencias, requisitos, trámites, permisos y sanciones </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2400"/>
              <a:buFont typeface="Arial"/>
              <a:buChar char="•"/>
            </a:pPr>
            <a:r>
              <a:rPr b="1" i="0" lang="es-CO" sz="2400" u="none" cap="none" strike="noStrike">
                <a:solidFill>
                  <a:schemeClr val="dk1"/>
                </a:solidFill>
                <a:latin typeface="Calibri"/>
                <a:ea typeface="Calibri"/>
                <a:cs typeface="Calibri"/>
                <a:sym typeface="Calibri"/>
              </a:rPr>
              <a:t>Nuevas técnicas alternativas de regulación </a:t>
            </a:r>
            <a:endParaRPr b="0" i="0" sz="1400" u="none" cap="none" strike="noStrike">
              <a:solidFill>
                <a:srgbClr val="000000"/>
              </a:solidFill>
              <a:latin typeface="Arial"/>
              <a:ea typeface="Arial"/>
              <a:cs typeface="Arial"/>
              <a:sym typeface="Arial"/>
            </a:endParaRPr>
          </a:p>
          <a:p>
            <a:pPr indent="-342900" lvl="1" marL="800100" marR="0" rtl="0" algn="just">
              <a:lnSpc>
                <a:spcPct val="100000"/>
              </a:lnSpc>
              <a:spcBef>
                <a:spcPts val="0"/>
              </a:spcBef>
              <a:spcAft>
                <a:spcPts val="0"/>
              </a:spcAft>
              <a:buClr>
                <a:schemeClr val="dk1"/>
              </a:buClr>
              <a:buSzPts val="2400"/>
              <a:buFont typeface="Arial"/>
              <a:buChar char="•"/>
            </a:pPr>
            <a:r>
              <a:rPr b="0" i="0" lang="es-CO" sz="2400" u="none" cap="none" strike="noStrike">
                <a:solidFill>
                  <a:schemeClr val="dk1"/>
                </a:solidFill>
                <a:latin typeface="Calibri"/>
                <a:ea typeface="Calibri"/>
                <a:cs typeface="Calibri"/>
                <a:sym typeface="Calibri"/>
              </a:rPr>
              <a:t>Regulación por incentivos, regulación basada en la económica conductual, regulación por riesgos, regulación responsiva, autorregulación, corregulación, regulación por información o educación, regulación por desempeño, sandbox, regulación convergente y regulación diferencial  </a:t>
            </a:r>
            <a:endParaRPr b="0" i="0" sz="1400" u="none" cap="none" strike="noStrike">
              <a:solidFill>
                <a:srgbClr val="000000"/>
              </a:solidFill>
              <a:latin typeface="Arial"/>
              <a:ea typeface="Arial"/>
              <a:cs typeface="Arial"/>
              <a:sym typeface="Arial"/>
            </a:endParaRPr>
          </a:p>
          <a:p>
            <a:pPr indent="0" lvl="2" marL="914400" marR="0" rtl="0" algn="just">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40" name="Google Shape;440;p26"/>
          <p:cNvPicPr preferRelativeResize="0"/>
          <p:nvPr/>
        </p:nvPicPr>
        <p:blipFill rotWithShape="1">
          <a:blip r:embed="rId3">
            <a:alphaModFix/>
          </a:blip>
          <a:srcRect b="0" l="0" r="0" t="0"/>
          <a:stretch/>
        </p:blipFill>
        <p:spPr>
          <a:xfrm>
            <a:off x="10332739" y="6222081"/>
            <a:ext cx="1280032" cy="352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7"/>
          <p:cNvSpPr txBox="1"/>
          <p:nvPr>
            <p:ph type="title"/>
          </p:nvPr>
        </p:nvSpPr>
        <p:spPr>
          <a:xfrm>
            <a:off x="1431068" y="316179"/>
            <a:ext cx="9752276" cy="736557"/>
          </a:xfrm>
          <a:prstGeom prst="rect">
            <a:avLst/>
          </a:prstGeom>
          <a:solidFill>
            <a:schemeClr val="lt1"/>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alibri"/>
              <a:buNone/>
            </a:pPr>
            <a:r>
              <a:rPr lang="es-CO" sz="3200">
                <a:solidFill>
                  <a:schemeClr val="dk1"/>
                </a:solidFill>
                <a:latin typeface="Calibri"/>
                <a:ea typeface="Calibri"/>
                <a:cs typeface="Calibri"/>
                <a:sym typeface="Calibri"/>
              </a:rPr>
              <a:t>Regulación por incentivos </a:t>
            </a:r>
            <a:endParaRPr/>
          </a:p>
        </p:txBody>
      </p:sp>
      <p:pic>
        <p:nvPicPr>
          <p:cNvPr id="446" name="Google Shape;446;p27"/>
          <p:cNvPicPr preferRelativeResize="0"/>
          <p:nvPr/>
        </p:nvPicPr>
        <p:blipFill rotWithShape="1">
          <a:blip r:embed="rId3">
            <a:alphaModFix/>
          </a:blip>
          <a:srcRect b="0" l="0" r="0" t="0"/>
          <a:stretch/>
        </p:blipFill>
        <p:spPr>
          <a:xfrm>
            <a:off x="10597403" y="6343727"/>
            <a:ext cx="1196291" cy="447279"/>
          </a:xfrm>
          <a:prstGeom prst="rect">
            <a:avLst/>
          </a:prstGeom>
          <a:noFill/>
          <a:ln>
            <a:noFill/>
          </a:ln>
        </p:spPr>
      </p:pic>
      <p:grpSp>
        <p:nvGrpSpPr>
          <p:cNvPr id="447" name="Google Shape;447;p27"/>
          <p:cNvGrpSpPr/>
          <p:nvPr/>
        </p:nvGrpSpPr>
        <p:grpSpPr>
          <a:xfrm>
            <a:off x="1176768" y="1484816"/>
            <a:ext cx="9803305" cy="4884838"/>
            <a:chOff x="121328" y="45482"/>
            <a:chExt cx="9803305" cy="4884838"/>
          </a:xfrm>
        </p:grpSpPr>
        <p:sp>
          <p:nvSpPr>
            <p:cNvPr id="448" name="Google Shape;448;p27"/>
            <p:cNvSpPr/>
            <p:nvPr/>
          </p:nvSpPr>
          <p:spPr>
            <a:xfrm>
              <a:off x="1368208" y="3065655"/>
              <a:ext cx="7344755" cy="1864665"/>
            </a:xfrm>
            <a:prstGeom prst="flowChartProcess">
              <a:avLst/>
            </a:prstGeom>
            <a:gradFill>
              <a:gsLst>
                <a:gs pos="0">
                  <a:schemeClr val="lt1"/>
                </a:gs>
                <a:gs pos="50000">
                  <a:schemeClr val="lt1"/>
                </a:gs>
                <a:gs pos="100000">
                  <a:srgbClr val="E0E0E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7"/>
            <p:cNvSpPr txBox="1"/>
            <p:nvPr/>
          </p:nvSpPr>
          <p:spPr>
            <a:xfrm>
              <a:off x="1368208" y="3065655"/>
              <a:ext cx="7344755" cy="1864665"/>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b="0" i="0" lang="es-CO" sz="1800" u="none" cap="none" strike="noStrike">
                  <a:solidFill>
                    <a:schemeClr val="dk1"/>
                  </a:solidFill>
                  <a:latin typeface="Calibri"/>
                  <a:ea typeface="Calibri"/>
                  <a:cs typeface="Calibri"/>
                  <a:sym typeface="Calibri"/>
                </a:rPr>
                <a:t>El contenido de las normas básicamente se centra en regular un tema, pero su redacción es, predominantemente, por las decisiones en las que no se imponen obligaciones, no se prohíben y no se restringen derechos, no existen sanciones, etc.  Se busca que las personas reaccionen frente a decisiones o cambien sus comportamientos, y se les motiva a realizar acciones mediante incentivos como: impuestos, subsidios, precio, permisos, subastas y competencia. </a:t>
              </a:r>
              <a:endParaRPr b="0" i="0" sz="1400" u="none" cap="none" strike="noStrike">
                <a:solidFill>
                  <a:schemeClr val="dk1"/>
                </a:solidFill>
                <a:latin typeface="Arial"/>
                <a:ea typeface="Arial"/>
                <a:cs typeface="Arial"/>
                <a:sym typeface="Arial"/>
              </a:endParaRPr>
            </a:p>
          </p:txBody>
        </p:sp>
        <p:sp>
          <p:nvSpPr>
            <p:cNvPr id="450" name="Google Shape;450;p27"/>
            <p:cNvSpPr/>
            <p:nvPr/>
          </p:nvSpPr>
          <p:spPr>
            <a:xfrm rot="-7653764">
              <a:off x="1662837" y="1884610"/>
              <a:ext cx="1868609" cy="750443"/>
            </a:xfrm>
            <a:prstGeom prst="leftArrow">
              <a:avLst>
                <a:gd fmla="val 60000" name="adj1"/>
                <a:gd fmla="val 50000" name="adj2"/>
              </a:avLst>
            </a:prstGeom>
            <a:gradFill>
              <a:gsLst>
                <a:gs pos="0">
                  <a:srgbClr val="BED1EA"/>
                </a:gs>
                <a:gs pos="50000">
                  <a:srgbClr val="B0C9E9"/>
                </a:gs>
                <a:gs pos="100000">
                  <a:srgbClr val="97B1D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27"/>
            <p:cNvSpPr/>
            <p:nvPr/>
          </p:nvSpPr>
          <p:spPr>
            <a:xfrm>
              <a:off x="121328" y="101932"/>
              <a:ext cx="2579799" cy="1073706"/>
            </a:xfrm>
            <a:prstGeom prst="roundRect">
              <a:avLst>
                <a:gd fmla="val 10000" name="adj"/>
              </a:avLst>
            </a:prstGeom>
            <a:gradFill>
              <a:gsLst>
                <a:gs pos="0">
                  <a:schemeClr val="lt1"/>
                </a:gs>
                <a:gs pos="50000">
                  <a:schemeClr val="lt1"/>
                </a:gs>
                <a:gs pos="100000">
                  <a:srgbClr val="E0E0E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7"/>
            <p:cNvSpPr txBox="1"/>
            <p:nvPr/>
          </p:nvSpPr>
          <p:spPr>
            <a:xfrm>
              <a:off x="152776" y="133380"/>
              <a:ext cx="2516903" cy="101081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1800"/>
                <a:buFont typeface="Calibri"/>
                <a:buNone/>
              </a:pPr>
              <a:r>
                <a:rPr b="0" i="0" lang="es-CO" sz="1800" u="none" cap="none" strike="noStrike">
                  <a:solidFill>
                    <a:schemeClr val="dk1"/>
                  </a:solidFill>
                  <a:latin typeface="Calibri"/>
                  <a:ea typeface="Calibri"/>
                  <a:cs typeface="Calibri"/>
                  <a:sym typeface="Calibri"/>
                </a:rPr>
                <a:t>Impuesto a las bolsas plásticas: Decreto 2198 de 2017</a:t>
              </a:r>
              <a:endParaRPr b="0" i="0" sz="1400" u="none" cap="none" strike="noStrike">
                <a:solidFill>
                  <a:schemeClr val="dk1"/>
                </a:solidFill>
                <a:latin typeface="Arial"/>
                <a:ea typeface="Arial"/>
                <a:cs typeface="Arial"/>
                <a:sym typeface="Arial"/>
              </a:endParaRPr>
            </a:p>
          </p:txBody>
        </p:sp>
        <p:sp>
          <p:nvSpPr>
            <p:cNvPr id="453" name="Google Shape;453;p27"/>
            <p:cNvSpPr/>
            <p:nvPr/>
          </p:nvSpPr>
          <p:spPr>
            <a:xfrm rot="-2836892">
              <a:off x="5971678" y="1714267"/>
              <a:ext cx="2026598" cy="794892"/>
            </a:xfrm>
            <a:prstGeom prst="leftArrow">
              <a:avLst>
                <a:gd fmla="val 60000" name="adj1"/>
                <a:gd fmla="val 50000" name="adj2"/>
              </a:avLst>
            </a:prstGeom>
            <a:gradFill>
              <a:gsLst>
                <a:gs pos="0">
                  <a:srgbClr val="BED1EA"/>
                </a:gs>
                <a:gs pos="50000">
                  <a:srgbClr val="B0C9E9"/>
                </a:gs>
                <a:gs pos="100000">
                  <a:srgbClr val="97B1D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27"/>
            <p:cNvSpPr/>
            <p:nvPr/>
          </p:nvSpPr>
          <p:spPr>
            <a:xfrm>
              <a:off x="7344834" y="45482"/>
              <a:ext cx="2579799" cy="1073706"/>
            </a:xfrm>
            <a:prstGeom prst="roundRect">
              <a:avLst>
                <a:gd fmla="val 10000" name="adj"/>
              </a:avLst>
            </a:prstGeom>
            <a:gradFill>
              <a:gsLst>
                <a:gs pos="0">
                  <a:schemeClr val="lt1"/>
                </a:gs>
                <a:gs pos="50000">
                  <a:schemeClr val="lt1"/>
                </a:gs>
                <a:gs pos="100000">
                  <a:srgbClr val="E0E0E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7"/>
            <p:cNvSpPr txBox="1"/>
            <p:nvPr/>
          </p:nvSpPr>
          <p:spPr>
            <a:xfrm>
              <a:off x="7376282" y="76930"/>
              <a:ext cx="2516903" cy="101081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1800"/>
                <a:buFont typeface="Calibri"/>
                <a:buNone/>
              </a:pPr>
              <a:r>
                <a:rPr b="0" i="0" lang="es-CO" sz="1800" u="none" cap="none" strike="noStrike">
                  <a:solidFill>
                    <a:schemeClr val="dk1"/>
                  </a:solidFill>
                  <a:latin typeface="Calibri"/>
                  <a:ea typeface="Calibri"/>
                  <a:cs typeface="Calibri"/>
                  <a:sym typeface="Calibri"/>
                </a:rPr>
                <a:t>Regulación de calidad de distribución de energía eléctrica</a:t>
              </a:r>
              <a:r>
                <a:rPr b="0" i="0" lang="es-CO" sz="2600" u="none" cap="none" strike="noStrike">
                  <a:solidFill>
                    <a:schemeClr val="dk1"/>
                  </a:solidFill>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8"/>
          <p:cNvSpPr txBox="1"/>
          <p:nvPr>
            <p:ph type="title"/>
          </p:nvPr>
        </p:nvSpPr>
        <p:spPr>
          <a:xfrm>
            <a:off x="845127" y="365760"/>
            <a:ext cx="10515600" cy="1325562"/>
          </a:xfrm>
          <a:prstGeom prst="rect">
            <a:avLst/>
          </a:prstGeom>
          <a:solidFill>
            <a:schemeClr val="lt1"/>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s-CO">
                <a:solidFill>
                  <a:schemeClr val="dk1"/>
                </a:solidFill>
                <a:latin typeface="Calibri"/>
                <a:ea typeface="Calibri"/>
                <a:cs typeface="Calibri"/>
                <a:sym typeface="Calibri"/>
              </a:rPr>
              <a:t>Regulación basada en </a:t>
            </a:r>
            <a:r>
              <a:rPr lang="es-CO"/>
              <a:t>ciencias </a:t>
            </a:r>
            <a:r>
              <a:rPr lang="es-CO">
                <a:solidFill>
                  <a:schemeClr val="dk1"/>
                </a:solidFill>
                <a:latin typeface="Calibri"/>
                <a:ea typeface="Calibri"/>
                <a:cs typeface="Calibri"/>
                <a:sym typeface="Calibri"/>
              </a:rPr>
              <a:t>del comportamiento</a:t>
            </a:r>
            <a:endParaRPr/>
          </a:p>
        </p:txBody>
      </p:sp>
      <p:sp>
        <p:nvSpPr>
          <p:cNvPr id="461" name="Google Shape;461;p28"/>
          <p:cNvSpPr txBox="1"/>
          <p:nvPr>
            <p:ph idx="1" type="body"/>
          </p:nvPr>
        </p:nvSpPr>
        <p:spPr>
          <a:xfrm>
            <a:off x="551384" y="2055128"/>
            <a:ext cx="5760640" cy="4437112"/>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rmAutofit fontScale="47500" lnSpcReduction="20000"/>
          </a:bodyPr>
          <a:lstStyle/>
          <a:p>
            <a:pPr indent="-150177" lvl="0" marL="228600" rtl="0" algn="just">
              <a:lnSpc>
                <a:spcPct val="90000"/>
              </a:lnSpc>
              <a:spcBef>
                <a:spcPts val="0"/>
              </a:spcBef>
              <a:spcAft>
                <a:spcPts val="0"/>
              </a:spcAft>
              <a:buClr>
                <a:schemeClr val="dk1"/>
              </a:buClr>
              <a:buSzPct val="100000"/>
              <a:buNone/>
            </a:pPr>
            <a:r>
              <a:t/>
            </a:r>
            <a:endParaRPr sz="2600"/>
          </a:p>
          <a:p>
            <a:pPr indent="-113982" lvl="0" marL="228600" rtl="0" algn="just">
              <a:lnSpc>
                <a:spcPct val="90000"/>
              </a:lnSpc>
              <a:spcBef>
                <a:spcPts val="1000"/>
              </a:spcBef>
              <a:spcAft>
                <a:spcPts val="0"/>
              </a:spcAft>
              <a:buClr>
                <a:schemeClr val="dk1"/>
              </a:buClr>
              <a:buSzPct val="100000"/>
              <a:buNone/>
            </a:pPr>
            <a:r>
              <a:t/>
            </a:r>
            <a:endParaRPr sz="3800"/>
          </a:p>
          <a:p>
            <a:pPr indent="-228600" lvl="0" marL="228600" rtl="0" algn="just">
              <a:lnSpc>
                <a:spcPct val="90000"/>
              </a:lnSpc>
              <a:spcBef>
                <a:spcPts val="1000"/>
              </a:spcBef>
              <a:spcAft>
                <a:spcPts val="0"/>
              </a:spcAft>
              <a:buClr>
                <a:schemeClr val="dk1"/>
              </a:buClr>
              <a:buSzPct val="100000"/>
              <a:buChar char="●"/>
            </a:pPr>
            <a:r>
              <a:rPr lang="es-CO" sz="3800">
                <a:solidFill>
                  <a:schemeClr val="dk1"/>
                </a:solidFill>
                <a:latin typeface="Calibri"/>
                <a:ea typeface="Calibri"/>
                <a:cs typeface="Calibri"/>
                <a:sym typeface="Calibri"/>
              </a:rPr>
              <a:t>La regulación se diseña para ayudar a la gente a tomar mejores decisiones, dado que somos irracionales. Se esperan cambios de comportamiento a partir del impujón de un comportamiento (</a:t>
            </a:r>
            <a:r>
              <a:rPr i="1" lang="es-CO" sz="3800">
                <a:solidFill>
                  <a:schemeClr val="dk1"/>
                </a:solidFill>
                <a:latin typeface="Calibri"/>
                <a:ea typeface="Calibri"/>
                <a:cs typeface="Calibri"/>
                <a:sym typeface="Calibri"/>
              </a:rPr>
              <a:t>nudges</a:t>
            </a:r>
            <a:r>
              <a:rPr lang="es-CO" sz="3800">
                <a:solidFill>
                  <a:schemeClr val="dk1"/>
                </a:solidFill>
                <a:latin typeface="Calibri"/>
                <a:ea typeface="Calibri"/>
                <a:cs typeface="Calibri"/>
                <a:sym typeface="Calibri"/>
              </a:rPr>
              <a:t>). </a:t>
            </a:r>
            <a:endParaRPr/>
          </a:p>
          <a:p>
            <a:pPr indent="-228600" lvl="0" marL="228600" rtl="0" algn="just">
              <a:lnSpc>
                <a:spcPct val="90000"/>
              </a:lnSpc>
              <a:spcBef>
                <a:spcPts val="1000"/>
              </a:spcBef>
              <a:spcAft>
                <a:spcPts val="0"/>
              </a:spcAft>
              <a:buClr>
                <a:schemeClr val="dk1"/>
              </a:buClr>
              <a:buSzPct val="100000"/>
              <a:buChar char="●"/>
            </a:pPr>
            <a:r>
              <a:rPr lang="es-CO" sz="3800">
                <a:solidFill>
                  <a:schemeClr val="dk1"/>
                </a:solidFill>
                <a:latin typeface="Calibri"/>
                <a:ea typeface="Calibri"/>
                <a:cs typeface="Calibri"/>
                <a:sym typeface="Calibri"/>
              </a:rPr>
              <a:t>Los </a:t>
            </a:r>
            <a:r>
              <a:rPr i="1" lang="es-CO" sz="3800">
                <a:solidFill>
                  <a:schemeClr val="dk1"/>
                </a:solidFill>
                <a:latin typeface="Calibri"/>
                <a:ea typeface="Calibri"/>
                <a:cs typeface="Calibri"/>
                <a:sym typeface="Calibri"/>
              </a:rPr>
              <a:t>nudges </a:t>
            </a:r>
            <a:r>
              <a:rPr lang="es-CO" sz="3800">
                <a:solidFill>
                  <a:schemeClr val="dk1"/>
                </a:solidFill>
                <a:latin typeface="Calibri"/>
                <a:ea typeface="Calibri"/>
                <a:cs typeface="Calibri"/>
                <a:sym typeface="Calibri"/>
              </a:rPr>
              <a:t>tienen por objetivo alterar el comportamiento humano en una forma predecible, sin restringir la libertad de los individuos. Para contarse como un </a:t>
            </a:r>
            <a:r>
              <a:rPr i="1" lang="es-CO" sz="3800">
                <a:solidFill>
                  <a:schemeClr val="dk1"/>
                </a:solidFill>
                <a:latin typeface="Calibri"/>
                <a:ea typeface="Calibri"/>
                <a:cs typeface="Calibri"/>
                <a:sym typeface="Calibri"/>
              </a:rPr>
              <a:t>nudge </a:t>
            </a:r>
            <a:r>
              <a:rPr lang="es-CO" sz="3800">
                <a:solidFill>
                  <a:schemeClr val="dk1"/>
                </a:solidFill>
                <a:latin typeface="Calibri"/>
                <a:ea typeface="Calibri"/>
                <a:cs typeface="Calibri"/>
                <a:sym typeface="Calibri"/>
              </a:rPr>
              <a:t>es preciso que la intervención deba poder ser evitada por las personas en forma sencilla y con costos mínimos. </a:t>
            </a:r>
            <a:endParaRPr/>
          </a:p>
          <a:p>
            <a:pPr indent="-228600" lvl="0" marL="228600" rtl="0" algn="just">
              <a:lnSpc>
                <a:spcPct val="90000"/>
              </a:lnSpc>
              <a:spcBef>
                <a:spcPts val="1000"/>
              </a:spcBef>
              <a:spcAft>
                <a:spcPts val="0"/>
              </a:spcAft>
              <a:buClr>
                <a:schemeClr val="dk1"/>
              </a:buClr>
              <a:buSzPct val="100000"/>
              <a:buChar char="●"/>
            </a:pPr>
            <a:r>
              <a:rPr lang="es-CO" sz="3800">
                <a:solidFill>
                  <a:schemeClr val="dk1"/>
                </a:solidFill>
                <a:latin typeface="Calibri"/>
                <a:ea typeface="Calibri"/>
                <a:cs typeface="Calibri"/>
                <a:sym typeface="Calibri"/>
              </a:rPr>
              <a:t>David Halpern, fundador del </a:t>
            </a:r>
            <a:r>
              <a:rPr i="1" lang="es-CO" sz="3800">
                <a:solidFill>
                  <a:schemeClr val="dk1"/>
                </a:solidFill>
                <a:latin typeface="Calibri"/>
                <a:ea typeface="Calibri"/>
                <a:cs typeface="Calibri"/>
                <a:sym typeface="Calibri"/>
              </a:rPr>
              <a:t>Behavioural Insights Team </a:t>
            </a:r>
            <a:r>
              <a:rPr lang="es-CO" sz="3800">
                <a:solidFill>
                  <a:schemeClr val="dk1"/>
                </a:solidFill>
                <a:latin typeface="Calibri"/>
                <a:ea typeface="Calibri"/>
                <a:cs typeface="Calibri"/>
                <a:sym typeface="Calibri"/>
              </a:rPr>
              <a:t>del Reino Unido, sostiene que el </a:t>
            </a:r>
            <a:r>
              <a:rPr i="1" lang="es-CO" sz="3800">
                <a:solidFill>
                  <a:schemeClr val="dk1"/>
                </a:solidFill>
                <a:latin typeface="Calibri"/>
                <a:ea typeface="Calibri"/>
                <a:cs typeface="Calibri"/>
                <a:sym typeface="Calibri"/>
              </a:rPr>
              <a:t>nudge es </a:t>
            </a:r>
            <a:r>
              <a:rPr lang="es-CO" sz="3800">
                <a:solidFill>
                  <a:schemeClr val="dk1"/>
                </a:solidFill>
                <a:latin typeface="Calibri"/>
                <a:ea typeface="Calibri"/>
                <a:cs typeface="Calibri"/>
                <a:sym typeface="Calibri"/>
              </a:rPr>
              <a:t>un medio que permite guiar o fomentar un determinado comportamiento sin necesidad de ordenar o instruir, e idealmente, sin la necesidad de recurrir a incentivos económicos o sanciones. </a:t>
            </a:r>
            <a:endParaRPr/>
          </a:p>
          <a:p>
            <a:pPr indent="0" lvl="0" marL="0" rtl="0" algn="just">
              <a:lnSpc>
                <a:spcPct val="90000"/>
              </a:lnSpc>
              <a:spcBef>
                <a:spcPts val="1000"/>
              </a:spcBef>
              <a:spcAft>
                <a:spcPts val="0"/>
              </a:spcAft>
              <a:buClr>
                <a:schemeClr val="dk1"/>
              </a:buClr>
              <a:buSzPct val="100000"/>
              <a:buNone/>
            </a:pPr>
            <a:r>
              <a:rPr lang="es-CO" sz="3300">
                <a:solidFill>
                  <a:schemeClr val="dk1"/>
                </a:solidFill>
                <a:latin typeface="Calibri"/>
                <a:ea typeface="Calibri"/>
                <a:cs typeface="Calibri"/>
                <a:sym typeface="Calibri"/>
              </a:rPr>
              <a:t> </a:t>
            </a:r>
            <a:endParaRPr/>
          </a:p>
        </p:txBody>
      </p:sp>
      <p:sp>
        <p:nvSpPr>
          <p:cNvPr id="462" name="Google Shape;462;p28"/>
          <p:cNvSpPr/>
          <p:nvPr/>
        </p:nvSpPr>
        <p:spPr>
          <a:xfrm>
            <a:off x="7536160" y="2975973"/>
            <a:ext cx="1791448" cy="1200329"/>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Donación de órganos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 (Ley 1805 de 2016 Colombia )</a:t>
            </a:r>
            <a:endParaRPr b="0" i="0" sz="1400" u="none" cap="none" strike="noStrike">
              <a:solidFill>
                <a:srgbClr val="000000"/>
              </a:solidFill>
              <a:latin typeface="Arial"/>
              <a:ea typeface="Arial"/>
              <a:cs typeface="Arial"/>
              <a:sym typeface="Arial"/>
            </a:endParaRPr>
          </a:p>
        </p:txBody>
      </p:sp>
      <p:sp>
        <p:nvSpPr>
          <p:cNvPr id="463" name="Google Shape;463;p28"/>
          <p:cNvSpPr/>
          <p:nvPr/>
        </p:nvSpPr>
        <p:spPr>
          <a:xfrm>
            <a:off x="7536159" y="4567794"/>
            <a:ext cx="1791448" cy="369332"/>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Jubilaciones</a:t>
            </a:r>
            <a:endParaRPr b="0" i="0" sz="1400" u="none" cap="none" strike="noStrike">
              <a:solidFill>
                <a:srgbClr val="000000"/>
              </a:solidFill>
              <a:latin typeface="Arial"/>
              <a:ea typeface="Arial"/>
              <a:cs typeface="Arial"/>
              <a:sym typeface="Arial"/>
            </a:endParaRPr>
          </a:p>
        </p:txBody>
      </p:sp>
      <p:sp>
        <p:nvSpPr>
          <p:cNvPr id="464" name="Google Shape;464;p28"/>
          <p:cNvSpPr/>
          <p:nvPr/>
        </p:nvSpPr>
        <p:spPr>
          <a:xfrm>
            <a:off x="7536159" y="5380440"/>
            <a:ext cx="1791448" cy="646331"/>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Consumo de energía</a:t>
            </a:r>
            <a:endParaRPr b="0" i="0" sz="1800" u="none" cap="none" strike="noStrike">
              <a:solidFill>
                <a:schemeClr val="dk1"/>
              </a:solidFill>
              <a:latin typeface="Calibri"/>
              <a:ea typeface="Calibri"/>
              <a:cs typeface="Calibri"/>
              <a:sym typeface="Calibri"/>
            </a:endParaRPr>
          </a:p>
        </p:txBody>
      </p:sp>
      <p:cxnSp>
        <p:nvCxnSpPr>
          <p:cNvPr id="465" name="Google Shape;465;p28"/>
          <p:cNvCxnSpPr>
            <a:stCxn id="461" idx="3"/>
            <a:endCxn id="462" idx="1"/>
          </p:cNvCxnSpPr>
          <p:nvPr/>
        </p:nvCxnSpPr>
        <p:spPr>
          <a:xfrm flipH="1" rot="10800000">
            <a:off x="6312024" y="3576184"/>
            <a:ext cx="1224000" cy="697500"/>
          </a:xfrm>
          <a:prstGeom prst="straightConnector1">
            <a:avLst/>
          </a:prstGeom>
          <a:noFill/>
          <a:ln cap="flat" cmpd="sng" w="9525">
            <a:solidFill>
              <a:schemeClr val="accent1"/>
            </a:solidFill>
            <a:prstDash val="solid"/>
            <a:round/>
            <a:headEnd len="sm" w="sm" type="none"/>
            <a:tailEnd len="sm" w="sm" type="none"/>
          </a:ln>
        </p:spPr>
      </p:cxnSp>
      <p:cxnSp>
        <p:nvCxnSpPr>
          <p:cNvPr id="466" name="Google Shape;466;p28"/>
          <p:cNvCxnSpPr>
            <a:stCxn id="461" idx="3"/>
            <a:endCxn id="463" idx="1"/>
          </p:cNvCxnSpPr>
          <p:nvPr/>
        </p:nvCxnSpPr>
        <p:spPr>
          <a:xfrm>
            <a:off x="6312024" y="4273684"/>
            <a:ext cx="1224000" cy="478800"/>
          </a:xfrm>
          <a:prstGeom prst="straightConnector1">
            <a:avLst/>
          </a:prstGeom>
          <a:noFill/>
          <a:ln cap="flat" cmpd="sng" w="9525">
            <a:solidFill>
              <a:schemeClr val="accent1"/>
            </a:solidFill>
            <a:prstDash val="solid"/>
            <a:round/>
            <a:headEnd len="sm" w="sm" type="none"/>
            <a:tailEnd len="sm" w="sm" type="none"/>
          </a:ln>
        </p:spPr>
      </p:cxnSp>
      <p:cxnSp>
        <p:nvCxnSpPr>
          <p:cNvPr id="467" name="Google Shape;467;p28"/>
          <p:cNvCxnSpPr>
            <a:stCxn id="461" idx="3"/>
            <a:endCxn id="464" idx="1"/>
          </p:cNvCxnSpPr>
          <p:nvPr/>
        </p:nvCxnSpPr>
        <p:spPr>
          <a:xfrm>
            <a:off x="6312024" y="4273684"/>
            <a:ext cx="1224000" cy="142980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grpSp>
        <p:nvGrpSpPr>
          <p:cNvPr id="472" name="Google Shape;472;p29"/>
          <p:cNvGrpSpPr/>
          <p:nvPr/>
        </p:nvGrpSpPr>
        <p:grpSpPr>
          <a:xfrm>
            <a:off x="767411" y="719666"/>
            <a:ext cx="10225128" cy="5948779"/>
            <a:chOff x="144019" y="0"/>
            <a:chExt cx="10225128" cy="5948779"/>
          </a:xfrm>
        </p:grpSpPr>
        <p:sp>
          <p:nvSpPr>
            <p:cNvPr id="473" name="Google Shape;473;p29"/>
            <p:cNvSpPr/>
            <p:nvPr/>
          </p:nvSpPr>
          <p:spPr>
            <a:xfrm>
              <a:off x="216025" y="0"/>
              <a:ext cx="6015772" cy="2168854"/>
            </a:xfrm>
            <a:prstGeom prst="flowChartProcess">
              <a:avLst/>
            </a:prstGeom>
            <a:gradFill>
              <a:gsLst>
                <a:gs pos="0">
                  <a:schemeClr val="lt1"/>
                </a:gs>
                <a:gs pos="50000">
                  <a:schemeClr val="lt1"/>
                </a:gs>
                <a:gs pos="100000">
                  <a:srgbClr val="E0E0E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29"/>
            <p:cNvSpPr txBox="1"/>
            <p:nvPr/>
          </p:nvSpPr>
          <p:spPr>
            <a:xfrm>
              <a:off x="216025" y="0"/>
              <a:ext cx="6015772" cy="2168854"/>
            </a:xfrm>
            <a:prstGeom prst="rect">
              <a:avLst/>
            </a:prstGeom>
            <a:noFill/>
            <a:ln>
              <a:noFill/>
            </a:ln>
          </p:spPr>
          <p:txBody>
            <a:bodyPr anchorCtr="0" anchor="ctr" bIns="24125" lIns="24125" spcFirstLastPara="1" rIns="24125" wrap="square" tIns="24125">
              <a:noAutofit/>
            </a:bodyPr>
            <a:lstStyle/>
            <a:p>
              <a:pPr indent="0" lvl="0" marL="0" marR="0" rtl="0" algn="ctr">
                <a:lnSpc>
                  <a:spcPct val="90000"/>
                </a:lnSpc>
                <a:spcBef>
                  <a:spcPts val="0"/>
                </a:spcBef>
                <a:spcAft>
                  <a:spcPts val="0"/>
                </a:spcAft>
                <a:buClr>
                  <a:schemeClr val="lt1"/>
                </a:buClr>
                <a:buSzPts val="1900"/>
                <a:buFont typeface="Calibri"/>
                <a:buNone/>
              </a:pPr>
              <a:r>
                <a:rPr b="0" i="0" lang="es-CO" sz="1900" u="none" cap="none" strike="noStrike">
                  <a:solidFill>
                    <a:schemeClr val="dk1"/>
                  </a:solidFill>
                  <a:latin typeface="Calibri"/>
                  <a:ea typeface="Calibri"/>
                  <a:cs typeface="Calibri"/>
                  <a:sym typeface="Calibri"/>
                </a:rPr>
                <a:t>La regulación basada en riesgos es propuesta por J. Black y R. Baldwin. El riesgo está definido como la probabilidad que un evento adverso ocurra, multiplicado por el daño que causaría en varios aspectos, en caso de materializarse: salud, medio ambiente, rentabilidad, desabastecimiento, racionamiento de energía, etc. </a:t>
              </a:r>
              <a:endParaRPr b="0" i="0" sz="1400" u="none" cap="none" strike="noStrike">
                <a:solidFill>
                  <a:schemeClr val="dk1"/>
                </a:solidFill>
                <a:latin typeface="Arial"/>
                <a:ea typeface="Arial"/>
                <a:cs typeface="Arial"/>
                <a:sym typeface="Arial"/>
              </a:endParaRPr>
            </a:p>
          </p:txBody>
        </p:sp>
        <p:sp>
          <p:nvSpPr>
            <p:cNvPr id="475" name="Google Shape;475;p29"/>
            <p:cNvSpPr/>
            <p:nvPr/>
          </p:nvSpPr>
          <p:spPr>
            <a:xfrm>
              <a:off x="2780598" y="2345879"/>
              <a:ext cx="1257935" cy="1257935"/>
            </a:xfrm>
            <a:prstGeom prst="mathPlus">
              <a:avLst>
                <a:gd fmla="val 23520" name="adj1"/>
              </a:avLst>
            </a:prstGeom>
            <a:gradFill>
              <a:gsLst>
                <a:gs pos="0">
                  <a:srgbClr val="BED1EA"/>
                </a:gs>
                <a:gs pos="50000">
                  <a:srgbClr val="B0C9E9"/>
                </a:gs>
                <a:gs pos="100000">
                  <a:srgbClr val="97B1D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29"/>
            <p:cNvSpPr txBox="1"/>
            <p:nvPr/>
          </p:nvSpPr>
          <p:spPr>
            <a:xfrm>
              <a:off x="2947337" y="2826913"/>
              <a:ext cx="924457" cy="29586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500"/>
                <a:buFont typeface="Calibri"/>
                <a:buNone/>
              </a:pPr>
              <a:r>
                <a:t/>
              </a:r>
              <a:endParaRPr b="0" i="0" sz="1500" u="none" cap="none" strike="noStrike">
                <a:solidFill>
                  <a:schemeClr val="lt1"/>
                </a:solidFill>
                <a:latin typeface="Calibri"/>
                <a:ea typeface="Calibri"/>
                <a:cs typeface="Calibri"/>
                <a:sym typeface="Calibri"/>
              </a:endParaRPr>
            </a:p>
          </p:txBody>
        </p:sp>
        <p:sp>
          <p:nvSpPr>
            <p:cNvPr id="477" name="Google Shape;477;p29"/>
            <p:cNvSpPr/>
            <p:nvPr/>
          </p:nvSpPr>
          <p:spPr>
            <a:xfrm>
              <a:off x="144019" y="3779925"/>
              <a:ext cx="6531092" cy="2168854"/>
            </a:xfrm>
            <a:prstGeom prst="flowChartProcess">
              <a:avLst/>
            </a:prstGeom>
            <a:gradFill>
              <a:gsLst>
                <a:gs pos="0">
                  <a:schemeClr val="lt1"/>
                </a:gs>
                <a:gs pos="50000">
                  <a:schemeClr val="lt1"/>
                </a:gs>
                <a:gs pos="100000">
                  <a:srgbClr val="E0E0E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29"/>
            <p:cNvSpPr txBox="1"/>
            <p:nvPr/>
          </p:nvSpPr>
          <p:spPr>
            <a:xfrm>
              <a:off x="144019" y="3779925"/>
              <a:ext cx="6531092" cy="2168854"/>
            </a:xfrm>
            <a:prstGeom prst="rect">
              <a:avLst/>
            </a:prstGeom>
            <a:noFill/>
            <a:ln>
              <a:noFill/>
            </a:ln>
          </p:spPr>
          <p:txBody>
            <a:bodyPr anchorCtr="0" anchor="ctr" bIns="24125" lIns="24125" spcFirstLastPara="1" rIns="24125" wrap="square" tIns="24125">
              <a:noAutofit/>
            </a:bodyPr>
            <a:lstStyle/>
            <a:p>
              <a:pPr indent="0" lvl="0" marL="0" marR="0" rtl="0" algn="ctr">
                <a:lnSpc>
                  <a:spcPct val="90000"/>
                </a:lnSpc>
                <a:spcBef>
                  <a:spcPts val="0"/>
                </a:spcBef>
                <a:spcAft>
                  <a:spcPts val="0"/>
                </a:spcAft>
                <a:buClr>
                  <a:schemeClr val="lt1"/>
                </a:buClr>
                <a:buSzPts val="1900"/>
                <a:buFont typeface="Calibri"/>
                <a:buNone/>
              </a:pPr>
              <a:r>
                <a:rPr b="0" i="0" lang="es-CO" sz="1900" u="none" cap="none" strike="noStrike">
                  <a:solidFill>
                    <a:schemeClr val="dk1"/>
                  </a:solidFill>
                  <a:latin typeface="Calibri"/>
                  <a:ea typeface="Calibri"/>
                  <a:cs typeface="Calibri"/>
                  <a:sym typeface="Calibri"/>
                </a:rPr>
                <a:t>La regulación basada en riesgos trata de diseñar regulación para manejar el riesgo, pero aquí es importante tener en cuenta que se recomienda regular las actividades de mayor riesgo, regular en un menor nivel las que tengan un menor riesgo y no regular aquellas actividades que no presentan riesgo. Hay elementos para expedir normas basados en identificar, evaluar y clasificar el riesgo, ya que hay riesgos más sensibles que otros, y los de mayor riesgo son los que son más susceptibles de regular</a:t>
              </a:r>
              <a:endParaRPr b="0" i="0" sz="1400" u="none" cap="none" strike="noStrike">
                <a:solidFill>
                  <a:schemeClr val="dk1"/>
                </a:solidFill>
                <a:latin typeface="Arial"/>
                <a:ea typeface="Arial"/>
                <a:cs typeface="Arial"/>
                <a:sym typeface="Arial"/>
              </a:endParaRPr>
            </a:p>
          </p:txBody>
        </p:sp>
        <p:sp>
          <p:nvSpPr>
            <p:cNvPr id="479" name="Google Shape;479;p29"/>
            <p:cNvSpPr/>
            <p:nvPr/>
          </p:nvSpPr>
          <p:spPr>
            <a:xfrm rot="273">
              <a:off x="7000440" y="2571295"/>
              <a:ext cx="689695" cy="806813"/>
            </a:xfrm>
            <a:prstGeom prst="rightArrow">
              <a:avLst>
                <a:gd fmla="val 60000" name="adj1"/>
                <a:gd fmla="val 50000" name="adj2"/>
              </a:avLst>
            </a:prstGeom>
            <a:gradFill>
              <a:gsLst>
                <a:gs pos="0">
                  <a:srgbClr val="BED1EA"/>
                </a:gs>
                <a:gs pos="50000">
                  <a:srgbClr val="B0C9E9"/>
                </a:gs>
                <a:gs pos="100000">
                  <a:srgbClr val="97B1D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29"/>
            <p:cNvSpPr txBox="1"/>
            <p:nvPr/>
          </p:nvSpPr>
          <p:spPr>
            <a:xfrm rot="273">
              <a:off x="7000440" y="2732650"/>
              <a:ext cx="482787" cy="48408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500"/>
                <a:buFont typeface="Calibri"/>
                <a:buNone/>
              </a:pPr>
              <a:r>
                <a:t/>
              </a:r>
              <a:endParaRPr b="0" i="0" sz="1500" u="none" cap="none" strike="noStrike">
                <a:solidFill>
                  <a:schemeClr val="lt1"/>
                </a:solidFill>
                <a:latin typeface="Calibri"/>
                <a:ea typeface="Calibri"/>
                <a:cs typeface="Calibri"/>
                <a:sym typeface="Calibri"/>
              </a:endParaRPr>
            </a:p>
          </p:txBody>
        </p:sp>
        <p:sp>
          <p:nvSpPr>
            <p:cNvPr id="481" name="Google Shape;481;p29"/>
            <p:cNvSpPr/>
            <p:nvPr/>
          </p:nvSpPr>
          <p:spPr>
            <a:xfrm>
              <a:off x="7976424" y="1718169"/>
              <a:ext cx="2392723" cy="2513355"/>
            </a:xfrm>
            <a:prstGeom prst="ellipse">
              <a:avLst/>
            </a:prstGeom>
            <a:gradFill>
              <a:gsLst>
                <a:gs pos="0">
                  <a:schemeClr val="lt1"/>
                </a:gs>
                <a:gs pos="50000">
                  <a:schemeClr val="lt1"/>
                </a:gs>
                <a:gs pos="100000">
                  <a:srgbClr val="E0E0E0"/>
                </a:gs>
              </a:gsLst>
              <a:lin ang="5400000" scaled="0"/>
            </a:gradFill>
            <a:ln>
              <a:noFill/>
            </a:ln>
            <a:effectLst>
              <a:outerShdw blurRad="57150" rotWithShape="0" algn="ctr" dir="5400000" dist="19050">
                <a:srgbClr val="000000">
                  <a:alpha val="6117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29"/>
            <p:cNvSpPr txBox="1"/>
            <p:nvPr/>
          </p:nvSpPr>
          <p:spPr>
            <a:xfrm>
              <a:off x="8326830" y="2086241"/>
              <a:ext cx="1691911" cy="1777211"/>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0" i="0" lang="es-CO" sz="2800" u="none" cap="none" strike="noStrike">
                  <a:solidFill>
                    <a:schemeClr val="dk1"/>
                  </a:solidFill>
                  <a:latin typeface="Calibri"/>
                  <a:ea typeface="Calibri"/>
                  <a:cs typeface="Calibri"/>
                  <a:sym typeface="Calibri"/>
                </a:rPr>
                <a:t>Regulación basada en riesgos</a:t>
              </a:r>
              <a:endParaRPr b="0" i="0" sz="1400" u="none" cap="none" strike="noStrike">
                <a:solidFill>
                  <a:schemeClr val="dk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Documento de InvestigaciÃ³n Teoría de la Regulación Hacia un Derecho  Administrativo de la Regulación. Colección de Estudios en Derecho Minero y Energético  n.º 11 U. Externado de Colombia" id="101" name="Google Shape;101;p3"/>
          <p:cNvPicPr preferRelativeResize="0"/>
          <p:nvPr/>
        </p:nvPicPr>
        <p:blipFill rotWithShape="1">
          <a:blip r:embed="rId3">
            <a:alphaModFix/>
          </a:blip>
          <a:srcRect b="0" l="0" r="0" t="0"/>
          <a:stretch/>
        </p:blipFill>
        <p:spPr>
          <a:xfrm>
            <a:off x="3851275" y="0"/>
            <a:ext cx="448945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0"/>
          <p:cNvSpPr txBox="1"/>
          <p:nvPr>
            <p:ph type="title"/>
          </p:nvPr>
        </p:nvSpPr>
        <p:spPr>
          <a:xfrm>
            <a:off x="845127" y="365760"/>
            <a:ext cx="10515600" cy="1325562"/>
          </a:xfrm>
          <a:prstGeom prst="rect">
            <a:avLst/>
          </a:prstGeom>
          <a:solidFill>
            <a:schemeClr val="lt1"/>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s-CO">
                <a:solidFill>
                  <a:schemeClr val="dk1"/>
                </a:solidFill>
                <a:latin typeface="Calibri"/>
                <a:ea typeface="Calibri"/>
                <a:cs typeface="Calibri"/>
                <a:sym typeface="Calibri"/>
              </a:rPr>
              <a:t>Autorregulación</a:t>
            </a:r>
            <a:endParaRPr/>
          </a:p>
        </p:txBody>
      </p:sp>
      <p:sp>
        <p:nvSpPr>
          <p:cNvPr id="488" name="Google Shape;488;p30"/>
          <p:cNvSpPr txBox="1"/>
          <p:nvPr>
            <p:ph idx="1" type="body"/>
          </p:nvPr>
        </p:nvSpPr>
        <p:spPr>
          <a:xfrm>
            <a:off x="551384" y="2055128"/>
            <a:ext cx="5760640" cy="4437112"/>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rmAutofit fontScale="47500" lnSpcReduction="20000"/>
          </a:bodyPr>
          <a:lstStyle/>
          <a:p>
            <a:pPr indent="-150177" lvl="0" marL="228600" rtl="0" algn="just">
              <a:lnSpc>
                <a:spcPct val="90000"/>
              </a:lnSpc>
              <a:spcBef>
                <a:spcPts val="0"/>
              </a:spcBef>
              <a:spcAft>
                <a:spcPts val="0"/>
              </a:spcAft>
              <a:buClr>
                <a:schemeClr val="dk1"/>
              </a:buClr>
              <a:buSzPct val="100000"/>
              <a:buNone/>
            </a:pPr>
            <a:r>
              <a:t/>
            </a:r>
            <a:endParaRPr sz="2600"/>
          </a:p>
          <a:p>
            <a:pPr indent="-113982" lvl="0" marL="228600" rtl="0" algn="just">
              <a:lnSpc>
                <a:spcPct val="90000"/>
              </a:lnSpc>
              <a:spcBef>
                <a:spcPts val="1000"/>
              </a:spcBef>
              <a:spcAft>
                <a:spcPts val="0"/>
              </a:spcAft>
              <a:buClr>
                <a:schemeClr val="dk1"/>
              </a:buClr>
              <a:buSzPct val="100000"/>
              <a:buNone/>
            </a:pPr>
            <a:r>
              <a:t/>
            </a:r>
            <a:endParaRPr sz="3800"/>
          </a:p>
          <a:p>
            <a:pPr indent="-228600" lvl="0" marL="228600" rtl="0" algn="just">
              <a:lnSpc>
                <a:spcPct val="90000"/>
              </a:lnSpc>
              <a:spcBef>
                <a:spcPts val="1000"/>
              </a:spcBef>
              <a:spcAft>
                <a:spcPts val="0"/>
              </a:spcAft>
              <a:buClr>
                <a:schemeClr val="dk1"/>
              </a:buClr>
              <a:buSzPct val="100000"/>
              <a:buChar char="●"/>
            </a:pPr>
            <a:r>
              <a:rPr lang="es-CO" sz="4000">
                <a:solidFill>
                  <a:schemeClr val="dk1"/>
                </a:solidFill>
                <a:latin typeface="Calibri"/>
                <a:ea typeface="Calibri"/>
                <a:cs typeface="Calibri"/>
                <a:sym typeface="Calibri"/>
              </a:rPr>
              <a:t>Una industria o una profesión puede autorregularse, por ejemplo, mediante el uso de códigos de conducta, cartas de clientes, estándares o acreditación. </a:t>
            </a:r>
            <a:endParaRPr/>
          </a:p>
          <a:p>
            <a:pPr indent="-228600" lvl="0" marL="228600" rtl="0" algn="just">
              <a:lnSpc>
                <a:spcPct val="90000"/>
              </a:lnSpc>
              <a:spcBef>
                <a:spcPts val="1000"/>
              </a:spcBef>
              <a:spcAft>
                <a:spcPts val="0"/>
              </a:spcAft>
              <a:buClr>
                <a:schemeClr val="dk1"/>
              </a:buClr>
              <a:buSzPct val="100000"/>
              <a:buChar char="●"/>
            </a:pPr>
            <a:r>
              <a:rPr lang="es-CO" sz="4000">
                <a:solidFill>
                  <a:schemeClr val="dk1"/>
                </a:solidFill>
                <a:latin typeface="Calibri"/>
                <a:ea typeface="Calibri"/>
                <a:cs typeface="Calibri"/>
                <a:sym typeface="Calibri"/>
              </a:rPr>
              <a:t>En muchos casos, las reglas y códigos de conducta serán formulados por una asociación comercial u otro representante de la industria, bajo su propia iniciativa. En otros casos, una industria o profesión se autorregula en respuesta para lograr un objetivo declarado del Gobierno. </a:t>
            </a:r>
            <a:endParaRPr/>
          </a:p>
          <a:p>
            <a:pPr indent="-228600" lvl="0" marL="228600" rtl="0" algn="just">
              <a:lnSpc>
                <a:spcPct val="90000"/>
              </a:lnSpc>
              <a:spcBef>
                <a:spcPts val="1000"/>
              </a:spcBef>
              <a:spcAft>
                <a:spcPts val="0"/>
              </a:spcAft>
              <a:buClr>
                <a:schemeClr val="dk1"/>
              </a:buClr>
              <a:buSzPct val="100000"/>
              <a:buChar char="●"/>
            </a:pPr>
            <a:r>
              <a:rPr lang="es-CO" sz="4000">
                <a:solidFill>
                  <a:schemeClr val="dk1"/>
                </a:solidFill>
                <a:latin typeface="Calibri"/>
                <a:ea typeface="Calibri"/>
                <a:cs typeface="Calibri"/>
                <a:sym typeface="Calibri"/>
              </a:rPr>
              <a:t>En la autorregulación, la industria es la única responsable de supervisar y hacer que los miembros cumplan. Esta aplicación puede lograrse de primera mano o mediante otros organismos creados por la industria.</a:t>
            </a:r>
            <a:endParaRPr/>
          </a:p>
        </p:txBody>
      </p:sp>
      <p:sp>
        <p:nvSpPr>
          <p:cNvPr id="489" name="Google Shape;489;p30"/>
          <p:cNvSpPr/>
          <p:nvPr/>
        </p:nvSpPr>
        <p:spPr>
          <a:xfrm>
            <a:off x="7536159" y="3405763"/>
            <a:ext cx="2448271" cy="646331"/>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Industria del vino en España</a:t>
            </a:r>
            <a:endParaRPr b="0" i="0" sz="1400" u="none" cap="none" strike="noStrike">
              <a:solidFill>
                <a:srgbClr val="000000"/>
              </a:solidFill>
              <a:latin typeface="Arial"/>
              <a:ea typeface="Arial"/>
              <a:cs typeface="Arial"/>
              <a:sym typeface="Arial"/>
            </a:endParaRPr>
          </a:p>
        </p:txBody>
      </p:sp>
      <p:sp>
        <p:nvSpPr>
          <p:cNvPr id="490" name="Google Shape;490;p30"/>
          <p:cNvSpPr/>
          <p:nvPr/>
        </p:nvSpPr>
        <p:spPr>
          <a:xfrm>
            <a:off x="7536158" y="4273684"/>
            <a:ext cx="2448271" cy="646331"/>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Industria del huevo en Estados Unidos</a:t>
            </a:r>
            <a:endParaRPr b="0" i="0" sz="1400" u="none" cap="none" strike="noStrike">
              <a:solidFill>
                <a:srgbClr val="000000"/>
              </a:solidFill>
              <a:latin typeface="Arial"/>
              <a:ea typeface="Arial"/>
              <a:cs typeface="Arial"/>
              <a:sym typeface="Arial"/>
            </a:endParaRPr>
          </a:p>
        </p:txBody>
      </p:sp>
      <p:cxnSp>
        <p:nvCxnSpPr>
          <p:cNvPr id="491" name="Google Shape;491;p30"/>
          <p:cNvCxnSpPr>
            <a:stCxn id="488" idx="3"/>
            <a:endCxn id="489" idx="1"/>
          </p:cNvCxnSpPr>
          <p:nvPr/>
        </p:nvCxnSpPr>
        <p:spPr>
          <a:xfrm flipH="1" rot="10800000">
            <a:off x="6312024" y="3728884"/>
            <a:ext cx="1224000" cy="544800"/>
          </a:xfrm>
          <a:prstGeom prst="straightConnector1">
            <a:avLst/>
          </a:prstGeom>
          <a:noFill/>
          <a:ln cap="flat" cmpd="sng" w="9525">
            <a:solidFill>
              <a:schemeClr val="accent1"/>
            </a:solidFill>
            <a:prstDash val="solid"/>
            <a:round/>
            <a:headEnd len="sm" w="sm" type="none"/>
            <a:tailEnd len="sm" w="sm" type="none"/>
          </a:ln>
        </p:spPr>
      </p:cxnSp>
      <p:cxnSp>
        <p:nvCxnSpPr>
          <p:cNvPr id="492" name="Google Shape;492;p30"/>
          <p:cNvCxnSpPr>
            <a:stCxn id="488" idx="3"/>
            <a:endCxn id="490" idx="1"/>
          </p:cNvCxnSpPr>
          <p:nvPr/>
        </p:nvCxnSpPr>
        <p:spPr>
          <a:xfrm>
            <a:off x="6312024" y="4273684"/>
            <a:ext cx="1224000" cy="323100"/>
          </a:xfrm>
          <a:prstGeom prst="straightConnector1">
            <a:avLst/>
          </a:prstGeom>
          <a:noFill/>
          <a:ln cap="flat" cmpd="sng" w="9525">
            <a:solidFill>
              <a:schemeClr val="accent1"/>
            </a:solidFill>
            <a:prstDash val="solid"/>
            <a:round/>
            <a:headEnd len="sm" w="sm" type="none"/>
            <a:tailEnd len="sm" w="sm" type="none"/>
          </a:ln>
        </p:spPr>
      </p:cxnSp>
      <p:sp>
        <p:nvSpPr>
          <p:cNvPr id="493" name="Google Shape;493;p30"/>
          <p:cNvSpPr/>
          <p:nvPr/>
        </p:nvSpPr>
        <p:spPr>
          <a:xfrm>
            <a:off x="7536158" y="2030011"/>
            <a:ext cx="2448273" cy="923330"/>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Consejo Nacional de industria eléctrica colombiana</a:t>
            </a:r>
            <a:endParaRPr b="0" i="0" sz="1400" u="none" cap="none" strike="noStrike">
              <a:solidFill>
                <a:srgbClr val="000000"/>
              </a:solidFill>
              <a:latin typeface="Arial"/>
              <a:ea typeface="Arial"/>
              <a:cs typeface="Arial"/>
              <a:sym typeface="Arial"/>
            </a:endParaRPr>
          </a:p>
        </p:txBody>
      </p:sp>
      <p:cxnSp>
        <p:nvCxnSpPr>
          <p:cNvPr id="494" name="Google Shape;494;p30"/>
          <p:cNvCxnSpPr/>
          <p:nvPr/>
        </p:nvCxnSpPr>
        <p:spPr>
          <a:xfrm flipH="1" rot="10800000">
            <a:off x="6300334" y="2710125"/>
            <a:ext cx="1235824" cy="1512772"/>
          </a:xfrm>
          <a:prstGeom prst="straightConnector1">
            <a:avLst/>
          </a:prstGeom>
          <a:noFill/>
          <a:ln cap="flat" cmpd="sng" w="9525">
            <a:solidFill>
              <a:schemeClr val="accent1"/>
            </a:solidFill>
            <a:prstDash val="solid"/>
            <a:round/>
            <a:headEnd len="sm" w="sm" type="none"/>
            <a:tailEnd len="sm" w="sm" type="none"/>
          </a:ln>
        </p:spPr>
      </p:cxnSp>
      <p:cxnSp>
        <p:nvCxnSpPr>
          <p:cNvPr id="495" name="Google Shape;495;p30"/>
          <p:cNvCxnSpPr/>
          <p:nvPr/>
        </p:nvCxnSpPr>
        <p:spPr>
          <a:xfrm>
            <a:off x="6376534" y="4324471"/>
            <a:ext cx="1083423" cy="1089473"/>
          </a:xfrm>
          <a:prstGeom prst="straightConnector1">
            <a:avLst/>
          </a:prstGeom>
          <a:noFill/>
          <a:ln cap="flat" cmpd="sng" w="9525">
            <a:solidFill>
              <a:schemeClr val="accent1"/>
            </a:solidFill>
            <a:prstDash val="solid"/>
            <a:round/>
            <a:headEnd len="sm" w="sm" type="none"/>
            <a:tailEnd len="sm" w="sm" type="none"/>
          </a:ln>
        </p:spPr>
      </p:cxnSp>
      <p:sp>
        <p:nvSpPr>
          <p:cNvPr id="496" name="Google Shape;496;p30"/>
          <p:cNvSpPr/>
          <p:nvPr/>
        </p:nvSpPr>
        <p:spPr>
          <a:xfrm>
            <a:off x="7517749" y="5090778"/>
            <a:ext cx="2448271" cy="646331"/>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Autorregulación en el mercado de valores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1"/>
          <p:cNvSpPr txBox="1"/>
          <p:nvPr>
            <p:ph type="title"/>
          </p:nvPr>
        </p:nvSpPr>
        <p:spPr>
          <a:xfrm>
            <a:off x="845127" y="365760"/>
            <a:ext cx="10515600" cy="1325562"/>
          </a:xfrm>
          <a:prstGeom prst="rect">
            <a:avLst/>
          </a:prstGeom>
          <a:solidFill>
            <a:schemeClr val="lt1"/>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s-CO">
                <a:solidFill>
                  <a:schemeClr val="dk1"/>
                </a:solidFill>
                <a:latin typeface="Calibri"/>
                <a:ea typeface="Calibri"/>
                <a:cs typeface="Calibri"/>
                <a:sym typeface="Calibri"/>
              </a:rPr>
              <a:t>Autorregulación forzada</a:t>
            </a:r>
            <a:endParaRPr/>
          </a:p>
        </p:txBody>
      </p:sp>
      <p:sp>
        <p:nvSpPr>
          <p:cNvPr id="502" name="Google Shape;502;p31"/>
          <p:cNvSpPr txBox="1"/>
          <p:nvPr>
            <p:ph idx="1" type="body"/>
          </p:nvPr>
        </p:nvSpPr>
        <p:spPr>
          <a:xfrm>
            <a:off x="551384" y="2055128"/>
            <a:ext cx="5760640" cy="4437112"/>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000"/>
              <a:buNone/>
            </a:pPr>
            <a:r>
              <a:rPr lang="es-CO" sz="2000">
                <a:solidFill>
                  <a:schemeClr val="dk1"/>
                </a:solidFill>
                <a:latin typeface="Calibri"/>
                <a:ea typeface="Calibri"/>
                <a:cs typeface="Calibri"/>
                <a:sym typeface="Calibri"/>
              </a:rPr>
              <a:t>Autorregulación forzada significa que el regulador establece que los sujetos regulados se remitan a un mecanismo de autorregulación nacional o internacional  </a:t>
            </a:r>
            <a:endParaRPr/>
          </a:p>
        </p:txBody>
      </p:sp>
      <p:sp>
        <p:nvSpPr>
          <p:cNvPr id="503" name="Google Shape;503;p31"/>
          <p:cNvSpPr/>
          <p:nvPr/>
        </p:nvSpPr>
        <p:spPr>
          <a:xfrm>
            <a:off x="7536159" y="3405763"/>
            <a:ext cx="2448271" cy="923330"/>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Resolución de Creg remite a los acuerdos de CNO </a:t>
            </a:r>
            <a:endParaRPr b="0" i="0" sz="1400" u="none" cap="none" strike="noStrike">
              <a:solidFill>
                <a:srgbClr val="000000"/>
              </a:solidFill>
              <a:latin typeface="Arial"/>
              <a:ea typeface="Arial"/>
              <a:cs typeface="Arial"/>
              <a:sym typeface="Arial"/>
            </a:endParaRPr>
          </a:p>
        </p:txBody>
      </p:sp>
      <p:cxnSp>
        <p:nvCxnSpPr>
          <p:cNvPr id="504" name="Google Shape;504;p31"/>
          <p:cNvCxnSpPr>
            <a:stCxn id="502" idx="3"/>
            <a:endCxn id="503" idx="1"/>
          </p:cNvCxnSpPr>
          <p:nvPr/>
        </p:nvCxnSpPr>
        <p:spPr>
          <a:xfrm flipH="1" rot="10800000">
            <a:off x="6312024" y="3867484"/>
            <a:ext cx="1224000" cy="406200"/>
          </a:xfrm>
          <a:prstGeom prst="straightConnector1">
            <a:avLst/>
          </a:prstGeom>
          <a:noFill/>
          <a:ln cap="flat" cmpd="sng" w="9525">
            <a:solidFill>
              <a:schemeClr val="accent1"/>
            </a:solidFill>
            <a:prstDash val="solid"/>
            <a:round/>
            <a:headEnd len="sm" w="sm" type="none"/>
            <a:tailEnd len="sm" w="sm" type="none"/>
          </a:ln>
        </p:spPr>
      </p:cxnSp>
      <p:sp>
        <p:nvSpPr>
          <p:cNvPr id="505" name="Google Shape;505;p31"/>
          <p:cNvSpPr/>
          <p:nvPr/>
        </p:nvSpPr>
        <p:spPr>
          <a:xfrm>
            <a:off x="7536158" y="2030011"/>
            <a:ext cx="2448273" cy="923330"/>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Costa Rica. Comisión de regulación remite a las normas NIIF</a:t>
            </a:r>
            <a:endParaRPr b="0" i="0" sz="1400" u="none" cap="none" strike="noStrike">
              <a:solidFill>
                <a:srgbClr val="000000"/>
              </a:solidFill>
              <a:latin typeface="Arial"/>
              <a:ea typeface="Arial"/>
              <a:cs typeface="Arial"/>
              <a:sym typeface="Arial"/>
            </a:endParaRPr>
          </a:p>
        </p:txBody>
      </p:sp>
      <p:cxnSp>
        <p:nvCxnSpPr>
          <p:cNvPr id="506" name="Google Shape;506;p31"/>
          <p:cNvCxnSpPr/>
          <p:nvPr/>
        </p:nvCxnSpPr>
        <p:spPr>
          <a:xfrm flipH="1" rot="10800000">
            <a:off x="6300334" y="2710125"/>
            <a:ext cx="1235824" cy="1512772"/>
          </a:xfrm>
          <a:prstGeom prst="straightConnector1">
            <a:avLst/>
          </a:prstGeom>
          <a:noFill/>
          <a:ln cap="flat" cmpd="sng" w="9525">
            <a:solidFill>
              <a:schemeClr val="accent1"/>
            </a:solidFill>
            <a:prstDash val="solid"/>
            <a:round/>
            <a:headEnd len="sm" w="sm" type="none"/>
            <a:tailEnd len="sm" w="sm" type="none"/>
          </a:ln>
        </p:spPr>
      </p:cxnSp>
      <p:cxnSp>
        <p:nvCxnSpPr>
          <p:cNvPr id="507" name="Google Shape;507;p31"/>
          <p:cNvCxnSpPr/>
          <p:nvPr/>
        </p:nvCxnSpPr>
        <p:spPr>
          <a:xfrm>
            <a:off x="6376534" y="4324471"/>
            <a:ext cx="1083423" cy="1089473"/>
          </a:xfrm>
          <a:prstGeom prst="straightConnector1">
            <a:avLst/>
          </a:prstGeom>
          <a:noFill/>
          <a:ln cap="flat" cmpd="sng" w="9525">
            <a:solidFill>
              <a:schemeClr val="accent1"/>
            </a:solidFill>
            <a:prstDash val="solid"/>
            <a:round/>
            <a:headEnd len="sm" w="sm" type="none"/>
            <a:tailEnd len="sm" w="sm" type="none"/>
          </a:ln>
        </p:spPr>
      </p:cxnSp>
      <p:sp>
        <p:nvSpPr>
          <p:cNvPr id="508" name="Google Shape;508;p31"/>
          <p:cNvSpPr/>
          <p:nvPr/>
        </p:nvSpPr>
        <p:spPr>
          <a:xfrm>
            <a:off x="7517750" y="5090777"/>
            <a:ext cx="2608800" cy="1325700"/>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remisiones a las ISO y normas técnicas nacionales e internacionales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2"/>
          <p:cNvSpPr txBox="1"/>
          <p:nvPr>
            <p:ph type="title"/>
          </p:nvPr>
        </p:nvSpPr>
        <p:spPr>
          <a:xfrm>
            <a:off x="845127" y="365760"/>
            <a:ext cx="10515600" cy="1325562"/>
          </a:xfrm>
          <a:prstGeom prst="rect">
            <a:avLst/>
          </a:prstGeom>
          <a:solidFill>
            <a:schemeClr val="lt1"/>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s-CO">
                <a:solidFill>
                  <a:schemeClr val="dk1"/>
                </a:solidFill>
                <a:latin typeface="Calibri"/>
                <a:ea typeface="Calibri"/>
                <a:cs typeface="Calibri"/>
                <a:sym typeface="Calibri"/>
              </a:rPr>
              <a:t>Coregulación</a:t>
            </a:r>
            <a:endParaRPr/>
          </a:p>
        </p:txBody>
      </p:sp>
      <p:sp>
        <p:nvSpPr>
          <p:cNvPr id="514" name="Google Shape;514;p32"/>
          <p:cNvSpPr txBox="1"/>
          <p:nvPr>
            <p:ph idx="1" type="body"/>
          </p:nvPr>
        </p:nvSpPr>
        <p:spPr>
          <a:xfrm>
            <a:off x="551384" y="2204864"/>
            <a:ext cx="5760640" cy="4287376"/>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rmAutofit fontScale="62500" lnSpcReduction="20000"/>
          </a:bodyPr>
          <a:lstStyle/>
          <a:p>
            <a:pPr indent="0" lvl="0" marL="0" rtl="0" algn="just">
              <a:lnSpc>
                <a:spcPct val="90000"/>
              </a:lnSpc>
              <a:spcBef>
                <a:spcPts val="0"/>
              </a:spcBef>
              <a:spcAft>
                <a:spcPts val="0"/>
              </a:spcAft>
              <a:buClr>
                <a:schemeClr val="dk1"/>
              </a:buClr>
              <a:buSzPct val="100000"/>
              <a:buNone/>
            </a:pPr>
            <a:r>
              <a:t/>
            </a:r>
            <a:endParaRPr sz="3800"/>
          </a:p>
          <a:p>
            <a:pPr indent="-228600" lvl="0" marL="228600" rtl="0" algn="just">
              <a:lnSpc>
                <a:spcPct val="90000"/>
              </a:lnSpc>
              <a:spcBef>
                <a:spcPts val="1000"/>
              </a:spcBef>
              <a:spcAft>
                <a:spcPts val="0"/>
              </a:spcAft>
              <a:buClr>
                <a:schemeClr val="dk1"/>
              </a:buClr>
              <a:buSzPct val="100000"/>
              <a:buChar char="●"/>
            </a:pPr>
            <a:r>
              <a:rPr lang="es-CO" sz="4000">
                <a:solidFill>
                  <a:schemeClr val="dk1"/>
                </a:solidFill>
                <a:latin typeface="Calibri"/>
                <a:ea typeface="Calibri"/>
                <a:cs typeface="Calibri"/>
                <a:sym typeface="Calibri"/>
              </a:rPr>
              <a:t>Es un paso intermedio entre autorregulación y la regulación estatal. </a:t>
            </a:r>
            <a:endParaRPr/>
          </a:p>
          <a:p>
            <a:pPr indent="-228600" lvl="0" marL="228600" rtl="0" algn="just">
              <a:lnSpc>
                <a:spcPct val="90000"/>
              </a:lnSpc>
              <a:spcBef>
                <a:spcPts val="1000"/>
              </a:spcBef>
              <a:spcAft>
                <a:spcPts val="0"/>
              </a:spcAft>
              <a:buClr>
                <a:schemeClr val="dk1"/>
              </a:buClr>
              <a:buSzPct val="100000"/>
              <a:buChar char="●"/>
            </a:pPr>
            <a:r>
              <a:rPr lang="es-CO" sz="4000">
                <a:solidFill>
                  <a:schemeClr val="dk1"/>
                </a:solidFill>
                <a:latin typeface="Calibri"/>
                <a:ea typeface="Calibri"/>
                <a:cs typeface="Calibri"/>
                <a:sym typeface="Calibri"/>
              </a:rPr>
              <a:t>Corregulación implica cierto grado de participación del Estado, así: una industria  puede trabajar con el Gobierno para desarrollar un código de práctica. La aplicación sería por la industria o por una organización profesional acreditada por el Gobierno. </a:t>
            </a:r>
            <a:endParaRPr/>
          </a:p>
          <a:p>
            <a:pPr indent="-228600" lvl="0" marL="228600" rtl="0" algn="just">
              <a:lnSpc>
                <a:spcPct val="90000"/>
              </a:lnSpc>
              <a:spcBef>
                <a:spcPts val="1000"/>
              </a:spcBef>
              <a:spcAft>
                <a:spcPts val="0"/>
              </a:spcAft>
              <a:buClr>
                <a:schemeClr val="dk1"/>
              </a:buClr>
              <a:buSzPct val="100000"/>
              <a:buChar char="●"/>
            </a:pPr>
            <a:r>
              <a:rPr lang="es-CO" sz="4000">
                <a:solidFill>
                  <a:schemeClr val="dk1"/>
                </a:solidFill>
                <a:latin typeface="Calibri"/>
                <a:ea typeface="Calibri"/>
                <a:cs typeface="Calibri"/>
                <a:sym typeface="Calibri"/>
              </a:rPr>
              <a:t>La  industria adopta normas, códigos y estándares con participación activa del regulador en el proceso. </a:t>
            </a:r>
            <a:endParaRPr/>
          </a:p>
        </p:txBody>
      </p:sp>
      <p:sp>
        <p:nvSpPr>
          <p:cNvPr id="515" name="Google Shape;515;p32"/>
          <p:cNvSpPr/>
          <p:nvPr/>
        </p:nvSpPr>
        <p:spPr>
          <a:xfrm>
            <a:off x="7459957" y="4135184"/>
            <a:ext cx="2448271" cy="646331"/>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Plan educativo institucional</a:t>
            </a:r>
            <a:endParaRPr b="0" i="0" sz="1400" u="none" cap="none" strike="noStrike">
              <a:solidFill>
                <a:srgbClr val="000000"/>
              </a:solidFill>
              <a:latin typeface="Arial"/>
              <a:ea typeface="Arial"/>
              <a:cs typeface="Arial"/>
              <a:sym typeface="Arial"/>
            </a:endParaRPr>
          </a:p>
        </p:txBody>
      </p:sp>
      <p:cxnSp>
        <p:nvCxnSpPr>
          <p:cNvPr id="516" name="Google Shape;516;p32"/>
          <p:cNvCxnSpPr>
            <a:stCxn id="514" idx="3"/>
          </p:cNvCxnSpPr>
          <p:nvPr/>
        </p:nvCxnSpPr>
        <p:spPr>
          <a:xfrm flipH="1" rot="10800000">
            <a:off x="6312024" y="3590452"/>
            <a:ext cx="1224000" cy="758100"/>
          </a:xfrm>
          <a:prstGeom prst="straightConnector1">
            <a:avLst/>
          </a:prstGeom>
          <a:noFill/>
          <a:ln cap="flat" cmpd="sng" w="9525">
            <a:solidFill>
              <a:schemeClr val="accent1"/>
            </a:solidFill>
            <a:prstDash val="solid"/>
            <a:round/>
            <a:headEnd len="sm" w="sm" type="none"/>
            <a:tailEnd len="sm" w="sm" type="none"/>
          </a:ln>
        </p:spPr>
      </p:cxnSp>
      <p:cxnSp>
        <p:nvCxnSpPr>
          <p:cNvPr id="517" name="Google Shape;517;p32"/>
          <p:cNvCxnSpPr>
            <a:stCxn id="514" idx="3"/>
            <a:endCxn id="515" idx="1"/>
          </p:cNvCxnSpPr>
          <p:nvPr/>
        </p:nvCxnSpPr>
        <p:spPr>
          <a:xfrm>
            <a:off x="6312024" y="4348552"/>
            <a:ext cx="1147800" cy="109800"/>
          </a:xfrm>
          <a:prstGeom prst="straightConnector1">
            <a:avLst/>
          </a:prstGeom>
          <a:noFill/>
          <a:ln cap="flat" cmpd="sng" w="9525">
            <a:solidFill>
              <a:schemeClr val="accent1"/>
            </a:solidFill>
            <a:prstDash val="solid"/>
            <a:round/>
            <a:headEnd len="sm" w="sm" type="none"/>
            <a:tailEnd len="sm" w="sm" type="none"/>
          </a:ln>
        </p:spPr>
      </p:cxnSp>
      <p:sp>
        <p:nvSpPr>
          <p:cNvPr id="518" name="Google Shape;518;p32"/>
          <p:cNvSpPr/>
          <p:nvPr/>
        </p:nvSpPr>
        <p:spPr>
          <a:xfrm>
            <a:off x="7536158" y="2030011"/>
            <a:ext cx="2448273" cy="923330"/>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Res. Creg 114 de 2018 (Comercialización de energía eléctrica)</a:t>
            </a:r>
            <a:endParaRPr b="0" i="0" sz="1400" u="none" cap="none" strike="noStrike">
              <a:solidFill>
                <a:srgbClr val="000000"/>
              </a:solidFill>
              <a:latin typeface="Arial"/>
              <a:ea typeface="Arial"/>
              <a:cs typeface="Arial"/>
              <a:sym typeface="Arial"/>
            </a:endParaRPr>
          </a:p>
        </p:txBody>
      </p:sp>
      <p:cxnSp>
        <p:nvCxnSpPr>
          <p:cNvPr id="519" name="Google Shape;519;p32"/>
          <p:cNvCxnSpPr/>
          <p:nvPr/>
        </p:nvCxnSpPr>
        <p:spPr>
          <a:xfrm flipH="1" rot="10800000">
            <a:off x="6300334" y="2710125"/>
            <a:ext cx="1235824" cy="1512772"/>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3"/>
          <p:cNvSpPr txBox="1"/>
          <p:nvPr>
            <p:ph type="title"/>
          </p:nvPr>
        </p:nvSpPr>
        <p:spPr>
          <a:xfrm>
            <a:off x="845127" y="365760"/>
            <a:ext cx="10515600" cy="1325562"/>
          </a:xfrm>
          <a:prstGeom prst="rect">
            <a:avLst/>
          </a:prstGeom>
          <a:solidFill>
            <a:schemeClr val="lt1"/>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s-CO">
                <a:solidFill>
                  <a:schemeClr val="dk1"/>
                </a:solidFill>
                <a:latin typeface="Calibri"/>
                <a:ea typeface="Calibri"/>
                <a:cs typeface="Calibri"/>
                <a:sym typeface="Calibri"/>
              </a:rPr>
              <a:t>Sandbox:</a:t>
            </a:r>
            <a:r>
              <a:rPr lang="es-CO"/>
              <a:t> Arenera regulatoria</a:t>
            </a:r>
            <a:r>
              <a:rPr lang="es-CO">
                <a:solidFill>
                  <a:schemeClr val="dk1"/>
                </a:solidFill>
                <a:latin typeface="Calibri"/>
                <a:ea typeface="Calibri"/>
                <a:cs typeface="Calibri"/>
                <a:sym typeface="Calibri"/>
              </a:rPr>
              <a:t> </a:t>
            </a:r>
            <a:endParaRPr/>
          </a:p>
        </p:txBody>
      </p:sp>
      <p:sp>
        <p:nvSpPr>
          <p:cNvPr id="525" name="Google Shape;525;p33"/>
          <p:cNvSpPr txBox="1"/>
          <p:nvPr>
            <p:ph idx="1" type="body"/>
          </p:nvPr>
        </p:nvSpPr>
        <p:spPr>
          <a:xfrm>
            <a:off x="551384" y="2204864"/>
            <a:ext cx="5760640" cy="4287376"/>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rmAutofit fontScale="85000" lnSpcReduction="10000"/>
          </a:bodyPr>
          <a:lstStyle/>
          <a:p>
            <a:pPr indent="-325755" lvl="0" marL="457200" rtl="0" algn="just">
              <a:lnSpc>
                <a:spcPct val="90000"/>
              </a:lnSpc>
              <a:spcBef>
                <a:spcPts val="0"/>
              </a:spcBef>
              <a:spcAft>
                <a:spcPts val="0"/>
              </a:spcAft>
              <a:buClr>
                <a:schemeClr val="dk1"/>
              </a:buClr>
              <a:buSzPct val="64285"/>
              <a:buChar char="●"/>
            </a:pPr>
            <a:r>
              <a:rPr i="1" lang="es-CO">
                <a:solidFill>
                  <a:schemeClr val="dk1"/>
                </a:solidFill>
                <a:latin typeface="Calibri"/>
                <a:ea typeface="Calibri"/>
                <a:cs typeface="Calibri"/>
                <a:sym typeface="Calibri"/>
              </a:rPr>
              <a:t>Los gobiernos pueden implementar sandbox regulatorios para probar qué normativas serían las más adecuadas para acoger las tecnologías emergentes.</a:t>
            </a:r>
            <a:endParaRPr i="1">
              <a:solidFill>
                <a:schemeClr val="dk1"/>
              </a:solidFill>
              <a:latin typeface="Calibri"/>
              <a:ea typeface="Calibri"/>
              <a:cs typeface="Calibri"/>
              <a:sym typeface="Calibri"/>
            </a:endParaRPr>
          </a:p>
          <a:p>
            <a:pPr indent="-325755" lvl="0" marL="457200" rtl="0" algn="just">
              <a:lnSpc>
                <a:spcPct val="90000"/>
              </a:lnSpc>
              <a:spcBef>
                <a:spcPts val="0"/>
              </a:spcBef>
              <a:spcAft>
                <a:spcPts val="0"/>
              </a:spcAft>
              <a:buClr>
                <a:schemeClr val="dk1"/>
              </a:buClr>
              <a:buSzPct val="64285"/>
              <a:buChar char="●"/>
            </a:pPr>
            <a:r>
              <a:rPr i="1" lang="es-CO"/>
              <a:t>Sandbox: Mecanismo exploratorio de regulación se introduce en Colombia en el artículo 5 de la ley 2069 del 2020.</a:t>
            </a:r>
            <a:endParaRPr i="1"/>
          </a:p>
          <a:p>
            <a:pPr indent="-325755" lvl="0" marL="457200" rtl="0" algn="just">
              <a:lnSpc>
                <a:spcPct val="90000"/>
              </a:lnSpc>
              <a:spcBef>
                <a:spcPts val="0"/>
              </a:spcBef>
              <a:spcAft>
                <a:spcPts val="0"/>
              </a:spcAft>
              <a:buClr>
                <a:schemeClr val="dk1"/>
              </a:buClr>
              <a:buSzPct val="64285"/>
              <a:buChar char="●"/>
            </a:pPr>
            <a:r>
              <a:rPr i="1" lang="es-CO"/>
              <a:t>Esta ley es reglamentada por el Decreto 1732 del 2021.</a:t>
            </a:r>
            <a:endParaRPr i="1"/>
          </a:p>
          <a:p>
            <a:pPr indent="-325755" lvl="0" marL="457200" rtl="0" algn="just">
              <a:lnSpc>
                <a:spcPct val="90000"/>
              </a:lnSpc>
              <a:spcBef>
                <a:spcPts val="0"/>
              </a:spcBef>
              <a:spcAft>
                <a:spcPts val="0"/>
              </a:spcAft>
              <a:buClr>
                <a:schemeClr val="dk1"/>
              </a:buClr>
              <a:buSzPct val="64285"/>
              <a:buChar char="●"/>
            </a:pPr>
            <a:r>
              <a:rPr i="1" lang="es-CO"/>
              <a:t>El Decreto 1448 del 2022 establece el procedimiento para Sandbox en las TIC.</a:t>
            </a:r>
            <a:endParaRPr i="1"/>
          </a:p>
          <a:p>
            <a:pPr indent="-325755" lvl="0" marL="457200" rtl="0" algn="just">
              <a:lnSpc>
                <a:spcPct val="90000"/>
              </a:lnSpc>
              <a:spcBef>
                <a:spcPts val="0"/>
              </a:spcBef>
              <a:spcAft>
                <a:spcPts val="0"/>
              </a:spcAft>
              <a:buClr>
                <a:schemeClr val="dk1"/>
              </a:buClr>
              <a:buSzPct val="64285"/>
              <a:buChar char="●"/>
            </a:pPr>
            <a:r>
              <a:rPr i="1" lang="es-CO"/>
              <a:t>El Decreto 1234 del 2020 establece el procedimiento para Sandbox en materia de innovación financiera.</a:t>
            </a:r>
            <a:endParaRPr i="1"/>
          </a:p>
          <a:p>
            <a:pPr indent="0" lvl="0" marL="0" rtl="0" algn="just">
              <a:lnSpc>
                <a:spcPct val="90000"/>
              </a:lnSpc>
              <a:spcBef>
                <a:spcPts val="0"/>
              </a:spcBef>
              <a:spcAft>
                <a:spcPts val="0"/>
              </a:spcAft>
              <a:buClr>
                <a:schemeClr val="dk1"/>
              </a:buClr>
              <a:buSzPct val="100000"/>
              <a:buNone/>
            </a:pPr>
            <a:r>
              <a:t/>
            </a:r>
            <a:endParaRPr i="1"/>
          </a:p>
        </p:txBody>
      </p:sp>
      <p:sp>
        <p:nvSpPr>
          <p:cNvPr id="526" name="Google Shape;526;p33"/>
          <p:cNvSpPr/>
          <p:nvPr/>
        </p:nvSpPr>
        <p:spPr>
          <a:xfrm>
            <a:off x="7536150" y="3405775"/>
            <a:ext cx="2558400" cy="646200"/>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Sandbox en las TICS</a:t>
            </a:r>
            <a:endParaRPr b="0" i="0" sz="1400" u="none" cap="none" strike="noStrike">
              <a:solidFill>
                <a:srgbClr val="000000"/>
              </a:solidFill>
              <a:latin typeface="Arial"/>
              <a:ea typeface="Arial"/>
              <a:cs typeface="Arial"/>
              <a:sym typeface="Arial"/>
            </a:endParaRPr>
          </a:p>
        </p:txBody>
      </p:sp>
      <p:sp>
        <p:nvSpPr>
          <p:cNvPr id="527" name="Google Shape;527;p33"/>
          <p:cNvSpPr/>
          <p:nvPr/>
        </p:nvSpPr>
        <p:spPr>
          <a:xfrm>
            <a:off x="7459950" y="4375238"/>
            <a:ext cx="2668500" cy="813600"/>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Sandbox en innovaciones financieras</a:t>
            </a:r>
            <a:endParaRPr b="0" i="0" sz="1400" u="none" cap="none" strike="noStrike">
              <a:solidFill>
                <a:srgbClr val="000000"/>
              </a:solidFill>
              <a:latin typeface="Arial"/>
              <a:ea typeface="Arial"/>
              <a:cs typeface="Arial"/>
              <a:sym typeface="Arial"/>
            </a:endParaRPr>
          </a:p>
        </p:txBody>
      </p:sp>
      <p:cxnSp>
        <p:nvCxnSpPr>
          <p:cNvPr id="528" name="Google Shape;528;p33"/>
          <p:cNvCxnSpPr>
            <a:stCxn id="525" idx="3"/>
            <a:endCxn id="526" idx="1"/>
          </p:cNvCxnSpPr>
          <p:nvPr/>
        </p:nvCxnSpPr>
        <p:spPr>
          <a:xfrm flipH="1" rot="10800000">
            <a:off x="6312024" y="3728752"/>
            <a:ext cx="1224000" cy="619800"/>
          </a:xfrm>
          <a:prstGeom prst="straightConnector1">
            <a:avLst/>
          </a:prstGeom>
          <a:noFill/>
          <a:ln cap="flat" cmpd="sng" w="9525">
            <a:solidFill>
              <a:schemeClr val="accent1"/>
            </a:solidFill>
            <a:prstDash val="solid"/>
            <a:round/>
            <a:headEnd len="sm" w="sm" type="none"/>
            <a:tailEnd len="sm" w="sm" type="none"/>
          </a:ln>
        </p:spPr>
      </p:cxnSp>
      <p:cxnSp>
        <p:nvCxnSpPr>
          <p:cNvPr id="529" name="Google Shape;529;p33"/>
          <p:cNvCxnSpPr>
            <a:stCxn id="525" idx="3"/>
            <a:endCxn id="527" idx="1"/>
          </p:cNvCxnSpPr>
          <p:nvPr/>
        </p:nvCxnSpPr>
        <p:spPr>
          <a:xfrm>
            <a:off x="6312024" y="4348552"/>
            <a:ext cx="1147800" cy="433500"/>
          </a:xfrm>
          <a:prstGeom prst="straightConnector1">
            <a:avLst/>
          </a:prstGeom>
          <a:noFill/>
          <a:ln cap="flat" cmpd="sng" w="9525">
            <a:solidFill>
              <a:schemeClr val="accent1"/>
            </a:solidFill>
            <a:prstDash val="solid"/>
            <a:round/>
            <a:headEnd len="sm" w="sm" type="none"/>
            <a:tailEnd len="sm" w="sm" type="none"/>
          </a:ln>
        </p:spPr>
      </p:cxnSp>
      <p:sp>
        <p:nvSpPr>
          <p:cNvPr id="530" name="Google Shape;530;p33"/>
          <p:cNvSpPr/>
          <p:nvPr/>
        </p:nvSpPr>
        <p:spPr>
          <a:xfrm>
            <a:off x="7536150" y="2488750"/>
            <a:ext cx="2558400" cy="369300"/>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Peer to peer</a:t>
            </a:r>
            <a:endParaRPr b="0" i="0" sz="1400" u="none" cap="none" strike="noStrike">
              <a:solidFill>
                <a:srgbClr val="000000"/>
              </a:solidFill>
              <a:latin typeface="Arial"/>
              <a:ea typeface="Arial"/>
              <a:cs typeface="Arial"/>
              <a:sym typeface="Arial"/>
            </a:endParaRPr>
          </a:p>
        </p:txBody>
      </p:sp>
      <p:cxnSp>
        <p:nvCxnSpPr>
          <p:cNvPr id="531" name="Google Shape;531;p33"/>
          <p:cNvCxnSpPr/>
          <p:nvPr/>
        </p:nvCxnSpPr>
        <p:spPr>
          <a:xfrm flipH="1" rot="10800000">
            <a:off x="6300334" y="2710125"/>
            <a:ext cx="1235824" cy="1512772"/>
          </a:xfrm>
          <a:prstGeom prst="straightConnector1">
            <a:avLst/>
          </a:prstGeom>
          <a:noFill/>
          <a:ln cap="flat" cmpd="sng" w="9525">
            <a:solidFill>
              <a:schemeClr val="accent1"/>
            </a:solidFill>
            <a:prstDash val="solid"/>
            <a:round/>
            <a:headEnd len="sm" w="sm" type="none"/>
            <a:tailEnd len="sm" w="sm" type="none"/>
          </a:ln>
        </p:spPr>
      </p:cxnSp>
      <p:sp>
        <p:nvSpPr>
          <p:cNvPr id="532" name="Google Shape;532;p33"/>
          <p:cNvSpPr/>
          <p:nvPr/>
        </p:nvSpPr>
        <p:spPr>
          <a:xfrm>
            <a:off x="7426050" y="5341196"/>
            <a:ext cx="2668500" cy="619500"/>
          </a:xfrm>
          <a:prstGeom prst="rect">
            <a:avLst/>
          </a:prstGeom>
          <a:gradFill>
            <a:gsLst>
              <a:gs pos="0">
                <a:srgbClr val="C4D6ED"/>
              </a:gs>
              <a:gs pos="50000">
                <a:srgbClr val="A9C5E6"/>
              </a:gs>
              <a:gs pos="100000">
                <a:srgbClr val="98BBE4"/>
              </a:gs>
            </a:gsLst>
            <a:lin ang="5400012"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Sanbox en hidrógeno</a:t>
            </a:r>
            <a:endParaRPr b="0" i="0" sz="1400" u="none" cap="none" strike="noStrike">
              <a:solidFill>
                <a:srgbClr val="000000"/>
              </a:solidFill>
              <a:latin typeface="Arial"/>
              <a:ea typeface="Arial"/>
              <a:cs typeface="Arial"/>
              <a:sym typeface="Arial"/>
            </a:endParaRPr>
          </a:p>
        </p:txBody>
      </p:sp>
      <p:cxnSp>
        <p:nvCxnSpPr>
          <p:cNvPr id="533" name="Google Shape;533;p33"/>
          <p:cNvCxnSpPr>
            <a:stCxn id="525" idx="3"/>
            <a:endCxn id="532" idx="1"/>
          </p:cNvCxnSpPr>
          <p:nvPr/>
        </p:nvCxnSpPr>
        <p:spPr>
          <a:xfrm>
            <a:off x="6312024" y="4348552"/>
            <a:ext cx="1113900" cy="130230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4"/>
          <p:cNvSpPr txBox="1"/>
          <p:nvPr>
            <p:ph type="title"/>
          </p:nvPr>
        </p:nvSpPr>
        <p:spPr>
          <a:xfrm>
            <a:off x="838200" y="260648"/>
            <a:ext cx="10515600" cy="1152128"/>
          </a:xfrm>
          <a:prstGeom prst="rect">
            <a:avLst/>
          </a:prstGeom>
          <a:solidFill>
            <a:schemeClr val="lt1"/>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s-CO">
                <a:solidFill>
                  <a:schemeClr val="dk1"/>
                </a:solidFill>
                <a:latin typeface="Calibri"/>
                <a:ea typeface="Calibri"/>
                <a:cs typeface="Calibri"/>
                <a:sym typeface="Calibri"/>
              </a:rPr>
              <a:t>Regulación responsiva</a:t>
            </a:r>
            <a:endParaRPr/>
          </a:p>
        </p:txBody>
      </p:sp>
      <p:grpSp>
        <p:nvGrpSpPr>
          <p:cNvPr id="539" name="Google Shape;539;p34"/>
          <p:cNvGrpSpPr/>
          <p:nvPr/>
        </p:nvGrpSpPr>
        <p:grpSpPr>
          <a:xfrm>
            <a:off x="2639616" y="1600668"/>
            <a:ext cx="7704856" cy="5040559"/>
            <a:chOff x="0" y="0"/>
            <a:chExt cx="7704856" cy="5040559"/>
          </a:xfrm>
        </p:grpSpPr>
        <p:sp>
          <p:nvSpPr>
            <p:cNvPr id="540" name="Google Shape;540;p34"/>
            <p:cNvSpPr/>
            <p:nvPr/>
          </p:nvSpPr>
          <p:spPr>
            <a:xfrm>
              <a:off x="2929116" y="0"/>
              <a:ext cx="1926214" cy="1260140"/>
            </a:xfrm>
            <a:prstGeom prst="trapezoid">
              <a:avLst>
                <a:gd fmla="val 76429" name="adj"/>
              </a:avLst>
            </a:prstGeom>
            <a:gradFill>
              <a:gsLst>
                <a:gs pos="0">
                  <a:srgbClr val="BDCEE2"/>
                </a:gs>
                <a:gs pos="50000">
                  <a:srgbClr val="A5BCD7"/>
                </a:gs>
                <a:gs pos="100000">
                  <a:srgbClr val="91B0D3"/>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34"/>
            <p:cNvSpPr txBox="1"/>
            <p:nvPr/>
          </p:nvSpPr>
          <p:spPr>
            <a:xfrm>
              <a:off x="2929116" y="0"/>
              <a:ext cx="1926214" cy="126014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b="0" i="0" lang="es-CO" sz="1700" u="none" cap="none" strike="noStrike">
                  <a:solidFill>
                    <a:schemeClr val="dk1"/>
                  </a:solidFill>
                  <a:latin typeface="Calibri"/>
                  <a:ea typeface="Calibri"/>
                  <a:cs typeface="Calibri"/>
                  <a:sym typeface="Calibri"/>
                </a:rPr>
                <a:t>Regulación con una orden, pero con fuertes penalidades</a:t>
              </a:r>
              <a:endParaRPr b="0" i="0" sz="1400" u="none" cap="none" strike="noStrike">
                <a:solidFill>
                  <a:srgbClr val="000000"/>
                </a:solidFill>
                <a:latin typeface="Arial"/>
                <a:ea typeface="Arial"/>
                <a:cs typeface="Arial"/>
                <a:sym typeface="Arial"/>
              </a:endParaRPr>
            </a:p>
          </p:txBody>
        </p:sp>
        <p:sp>
          <p:nvSpPr>
            <p:cNvPr id="542" name="Google Shape;542;p34"/>
            <p:cNvSpPr/>
            <p:nvPr/>
          </p:nvSpPr>
          <p:spPr>
            <a:xfrm>
              <a:off x="1926214" y="1260139"/>
              <a:ext cx="3852428" cy="1260140"/>
            </a:xfrm>
            <a:prstGeom prst="trapezoid">
              <a:avLst>
                <a:gd fmla="val 76429" name="adj"/>
              </a:avLst>
            </a:prstGeom>
            <a:gradFill>
              <a:gsLst>
                <a:gs pos="0">
                  <a:srgbClr val="C8D6E9"/>
                </a:gs>
                <a:gs pos="50000">
                  <a:srgbClr val="B0C5E0"/>
                </a:gs>
                <a:gs pos="100000">
                  <a:srgbClr val="A0BCDC"/>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34"/>
            <p:cNvSpPr txBox="1"/>
            <p:nvPr/>
          </p:nvSpPr>
          <p:spPr>
            <a:xfrm>
              <a:off x="2600388" y="1260139"/>
              <a:ext cx="2504078" cy="126014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b="0" i="0" lang="es-CO" sz="1700" u="none" cap="none" strike="noStrike">
                  <a:solidFill>
                    <a:schemeClr val="dk1"/>
                  </a:solidFill>
                  <a:latin typeface="Calibri"/>
                  <a:ea typeface="Calibri"/>
                  <a:cs typeface="Calibri"/>
                  <a:sym typeface="Calibri"/>
                </a:rPr>
                <a:t>Regulación con una orden,  pero con penalidades discrecionales (penalidades livianas) </a:t>
              </a:r>
              <a:endParaRPr b="0" i="0" sz="1400" u="none" cap="none" strike="noStrike">
                <a:solidFill>
                  <a:srgbClr val="000000"/>
                </a:solidFill>
                <a:latin typeface="Arial"/>
                <a:ea typeface="Arial"/>
                <a:cs typeface="Arial"/>
                <a:sym typeface="Arial"/>
              </a:endParaRPr>
            </a:p>
          </p:txBody>
        </p:sp>
        <p:sp>
          <p:nvSpPr>
            <p:cNvPr id="544" name="Google Shape;544;p34"/>
            <p:cNvSpPr/>
            <p:nvPr/>
          </p:nvSpPr>
          <p:spPr>
            <a:xfrm>
              <a:off x="963107" y="2520279"/>
              <a:ext cx="5778642" cy="1260140"/>
            </a:xfrm>
            <a:prstGeom prst="trapezoid">
              <a:avLst>
                <a:gd fmla="val 76429" name="adj"/>
              </a:avLst>
            </a:prstGeom>
            <a:gradFill>
              <a:gsLst>
                <a:gs pos="0">
                  <a:srgbClr val="D5E1F0"/>
                </a:gs>
                <a:gs pos="50000">
                  <a:srgbClr val="BED0E7"/>
                </a:gs>
                <a:gs pos="100000">
                  <a:srgbClr val="B1C8E4"/>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34"/>
            <p:cNvSpPr txBox="1"/>
            <p:nvPr/>
          </p:nvSpPr>
          <p:spPr>
            <a:xfrm>
              <a:off x="1974369" y="2520279"/>
              <a:ext cx="3756117" cy="126014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b="0" i="0" lang="es-CO" sz="1700" u="none" cap="none" strike="noStrike">
                  <a:solidFill>
                    <a:schemeClr val="dk1"/>
                  </a:solidFill>
                  <a:latin typeface="Calibri"/>
                  <a:ea typeface="Calibri"/>
                  <a:cs typeface="Calibri"/>
                  <a:sym typeface="Calibri"/>
                </a:rPr>
                <a:t>Autorregulación forzada </a:t>
              </a:r>
              <a:endParaRPr b="0" i="0" sz="1400" u="none" cap="none" strike="noStrike">
                <a:solidFill>
                  <a:srgbClr val="000000"/>
                </a:solidFill>
                <a:latin typeface="Arial"/>
                <a:ea typeface="Arial"/>
                <a:cs typeface="Arial"/>
                <a:sym typeface="Arial"/>
              </a:endParaRPr>
            </a:p>
          </p:txBody>
        </p:sp>
        <p:sp>
          <p:nvSpPr>
            <p:cNvPr id="546" name="Google Shape;546;p34"/>
            <p:cNvSpPr/>
            <p:nvPr/>
          </p:nvSpPr>
          <p:spPr>
            <a:xfrm>
              <a:off x="0" y="3780419"/>
              <a:ext cx="7704856" cy="1260140"/>
            </a:xfrm>
            <a:prstGeom prst="trapezoid">
              <a:avLst>
                <a:gd fmla="val 76429" name="adj"/>
              </a:avLst>
            </a:prstGeom>
            <a:gradFill>
              <a:gsLst>
                <a:gs pos="0">
                  <a:srgbClr val="E6EDF6"/>
                </a:gs>
                <a:gs pos="50000">
                  <a:srgbClr val="CFDDEF"/>
                </a:gs>
                <a:gs pos="100000">
                  <a:srgbClr val="C5D7E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34"/>
            <p:cNvSpPr txBox="1"/>
            <p:nvPr/>
          </p:nvSpPr>
          <p:spPr>
            <a:xfrm>
              <a:off x="1348349" y="3780419"/>
              <a:ext cx="5008156" cy="126014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b="0" i="0" lang="es-CO" sz="1700" u="none" cap="none" strike="noStrike">
                  <a:solidFill>
                    <a:schemeClr val="dk1"/>
                  </a:solidFill>
                  <a:latin typeface="Calibri"/>
                  <a:ea typeface="Calibri"/>
                  <a:cs typeface="Calibri"/>
                  <a:sym typeface="Calibri"/>
                </a:rPr>
                <a:t>Autorregulación</a:t>
              </a:r>
              <a:endParaRPr b="0" i="0" sz="1400" u="none" cap="none" strike="noStrike">
                <a:solidFill>
                  <a:srgbClr val="000000"/>
                </a:solidFill>
                <a:latin typeface="Arial"/>
                <a:ea typeface="Arial"/>
                <a:cs typeface="Arial"/>
                <a:sym typeface="Arial"/>
              </a:endParaRPr>
            </a:p>
          </p:txBody>
        </p:sp>
      </p:grpSp>
      <p:sp>
        <p:nvSpPr>
          <p:cNvPr id="548" name="Google Shape;548;p34"/>
          <p:cNvSpPr/>
          <p:nvPr/>
        </p:nvSpPr>
        <p:spPr>
          <a:xfrm>
            <a:off x="8184232" y="1700808"/>
            <a:ext cx="3647728" cy="2554545"/>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s-CO" sz="1600" u="none" cap="none" strike="noStrike">
                <a:solidFill>
                  <a:schemeClr val="dk1"/>
                </a:solidFill>
                <a:latin typeface="Calibri"/>
                <a:ea typeface="Calibri"/>
                <a:cs typeface="Calibri"/>
                <a:sym typeface="Calibri"/>
              </a:rPr>
              <a:t>La regulación responsiva es propuesta por Ayres y J. Braithwaite. Promueve el uso de medidas blandas como persuasión y orientación, y que serían las primeras medidas por aplicar. Bajo esta estrategia los reguladores deben estar atentos a las relaciones de los regulados para escalar la intervención reguladora, para esto se utiliza el método de la pirámide de cumplimiento.</a:t>
            </a:r>
            <a:endParaRPr b="0" i="0" sz="1400" u="none" cap="none" strike="noStrike">
              <a:solidFill>
                <a:srgbClr val="000000"/>
              </a:solidFill>
              <a:latin typeface="Arial"/>
              <a:ea typeface="Arial"/>
              <a:cs typeface="Arial"/>
              <a:sym typeface="Arial"/>
            </a:endParaRPr>
          </a:p>
        </p:txBody>
      </p:sp>
      <p:sp>
        <p:nvSpPr>
          <p:cNvPr id="549" name="Google Shape;549;p34"/>
          <p:cNvSpPr/>
          <p:nvPr/>
        </p:nvSpPr>
        <p:spPr>
          <a:xfrm>
            <a:off x="425623" y="3933056"/>
            <a:ext cx="3324201" cy="1815882"/>
          </a:xfrm>
          <a:prstGeom prst="rect">
            <a:avLst/>
          </a:prstGeom>
          <a:solidFill>
            <a:schemeClr val="lt1"/>
          </a:solidFill>
          <a:ln cap="flat" cmpd="sng" w="127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s-CO" sz="1600" u="none" cap="none" strike="noStrike">
                <a:solidFill>
                  <a:schemeClr val="dk1"/>
                </a:solidFill>
                <a:latin typeface="Calibri"/>
                <a:ea typeface="Calibri"/>
                <a:cs typeface="Calibri"/>
                <a:sym typeface="Calibri"/>
              </a:rPr>
              <a:t>Ejemplo: Resolución Creg 80 de 2019, “por medio de la cual se establecen reglas generales de comportamiento de mercado para los agentes que desarrollen las actividades de los servicios públicos domiciliarios de energía eléctrica y gas combustible.”  </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cxnSp>
        <p:nvCxnSpPr>
          <p:cNvPr id="554" name="Google Shape;554;p35"/>
          <p:cNvCxnSpPr/>
          <p:nvPr/>
        </p:nvCxnSpPr>
        <p:spPr>
          <a:xfrm flipH="1" rot="10800000">
            <a:off x="6732384" y="2211641"/>
            <a:ext cx="1235824" cy="1512772"/>
          </a:xfrm>
          <a:prstGeom prst="straightConnector1">
            <a:avLst/>
          </a:prstGeom>
          <a:noFill/>
          <a:ln cap="flat" cmpd="sng" w="9525">
            <a:solidFill>
              <a:schemeClr val="accent1"/>
            </a:solidFill>
            <a:prstDash val="solid"/>
            <a:round/>
            <a:headEnd len="sm" w="sm" type="none"/>
            <a:tailEnd len="sm" w="sm" type="none"/>
          </a:ln>
        </p:spPr>
      </p:cxnSp>
      <p:sp>
        <p:nvSpPr>
          <p:cNvPr id="555" name="Google Shape;555;p35"/>
          <p:cNvSpPr txBox="1"/>
          <p:nvPr>
            <p:ph type="title"/>
          </p:nvPr>
        </p:nvSpPr>
        <p:spPr>
          <a:xfrm>
            <a:off x="767408" y="116632"/>
            <a:ext cx="10009112" cy="792088"/>
          </a:xfrm>
          <a:prstGeom prst="rect">
            <a:avLst/>
          </a:prstGeom>
          <a:solidFill>
            <a:schemeClr val="lt1"/>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alibri"/>
              <a:buNone/>
            </a:pPr>
            <a:r>
              <a:rPr lang="es-CO" sz="3200">
                <a:solidFill>
                  <a:schemeClr val="dk1"/>
                </a:solidFill>
                <a:latin typeface="Calibri"/>
                <a:ea typeface="Calibri"/>
                <a:cs typeface="Calibri"/>
                <a:sym typeface="Calibri"/>
              </a:rPr>
              <a:t>Regulación basada en desempeño</a:t>
            </a:r>
            <a:endParaRPr/>
          </a:p>
        </p:txBody>
      </p:sp>
      <p:sp>
        <p:nvSpPr>
          <p:cNvPr id="556" name="Google Shape;556;p35"/>
          <p:cNvSpPr txBox="1"/>
          <p:nvPr>
            <p:ph idx="1" type="body"/>
          </p:nvPr>
        </p:nvSpPr>
        <p:spPr>
          <a:xfrm>
            <a:off x="398306" y="1412776"/>
            <a:ext cx="6633798" cy="4963921"/>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1600"/>
              <a:buChar char="●"/>
            </a:pPr>
            <a:r>
              <a:rPr lang="es-CO" sz="1600">
                <a:solidFill>
                  <a:schemeClr val="dk1"/>
                </a:solidFill>
                <a:latin typeface="Calibri"/>
                <a:ea typeface="Calibri"/>
                <a:cs typeface="Calibri"/>
                <a:sym typeface="Calibri"/>
              </a:rPr>
              <a:t>La regulación basada en desempeño se define como aquella estrategia regulatoria que asocia un estándar de cumplimiento a una norma.</a:t>
            </a:r>
            <a:r>
              <a:rPr baseline="30000" lang="es-CO" sz="1600">
                <a:solidFill>
                  <a:schemeClr val="dk1"/>
                </a:solidFill>
                <a:latin typeface="Calibri"/>
                <a:ea typeface="Calibri"/>
                <a:cs typeface="Calibri"/>
                <a:sym typeface="Calibri"/>
              </a:rPr>
              <a:t> </a:t>
            </a:r>
            <a:endParaRPr/>
          </a:p>
          <a:p>
            <a:pPr indent="-228600" lvl="0" marL="228600" rtl="0" algn="just">
              <a:lnSpc>
                <a:spcPct val="90000"/>
              </a:lnSpc>
              <a:spcBef>
                <a:spcPts val="1000"/>
              </a:spcBef>
              <a:spcAft>
                <a:spcPts val="0"/>
              </a:spcAft>
              <a:buClr>
                <a:schemeClr val="dk1"/>
              </a:buClr>
              <a:buSzPts val="1600"/>
              <a:buChar char="●"/>
            </a:pPr>
            <a:r>
              <a:rPr lang="es-CO" sz="1600">
                <a:solidFill>
                  <a:schemeClr val="dk1"/>
                </a:solidFill>
                <a:latin typeface="Calibri"/>
                <a:ea typeface="Calibri"/>
                <a:cs typeface="Calibri"/>
                <a:sym typeface="Calibri"/>
              </a:rPr>
              <a:t>De acuerdo con la norma, el regulado tiene la obligación de alcanzar un nivel de cumplimiento determinado en un tiempo específico, sin definir los medios que utilizará para realizarlo. Al regulado se le responsabiliza por su contribución al problema y se le consigna a revertirlo mediante una función de asignación de responsabilidad que sirve para determinar el estándar o nivel de cumplimiento que debe alcanzar. </a:t>
            </a:r>
            <a:endParaRPr/>
          </a:p>
          <a:p>
            <a:pPr indent="-228600" lvl="0" marL="228600" rtl="0" algn="just">
              <a:lnSpc>
                <a:spcPct val="90000"/>
              </a:lnSpc>
              <a:spcBef>
                <a:spcPts val="1000"/>
              </a:spcBef>
              <a:spcAft>
                <a:spcPts val="0"/>
              </a:spcAft>
              <a:buClr>
                <a:schemeClr val="dk1"/>
              </a:buClr>
              <a:buSzPts val="1600"/>
              <a:buChar char="●"/>
            </a:pPr>
            <a:r>
              <a:rPr lang="es-CO" sz="1600">
                <a:solidFill>
                  <a:schemeClr val="dk1"/>
                </a:solidFill>
                <a:latin typeface="Calibri"/>
                <a:ea typeface="Calibri"/>
                <a:cs typeface="Calibri"/>
                <a:sym typeface="Calibri"/>
              </a:rPr>
              <a:t>El estándar sirve para establecer un parámetro de comportamiento que guía la acción del ente regulado y la verificación, evaluación e imposición de sanciones que llevar a cabo por el regulador, en caso de no cumplimiento.</a:t>
            </a:r>
            <a:r>
              <a:rPr baseline="30000" lang="es-CO" sz="1600">
                <a:solidFill>
                  <a:schemeClr val="dk1"/>
                </a:solidFill>
                <a:latin typeface="Calibri"/>
                <a:ea typeface="Calibri"/>
                <a:cs typeface="Calibri"/>
                <a:sym typeface="Calibri"/>
              </a:rPr>
              <a:t> </a:t>
            </a:r>
            <a:r>
              <a:rPr lang="es-CO" sz="1600">
                <a:solidFill>
                  <a:schemeClr val="dk1"/>
                </a:solidFill>
                <a:latin typeface="Calibri"/>
                <a:ea typeface="Calibri"/>
                <a:cs typeface="Calibri"/>
                <a:sym typeface="Calibri"/>
              </a:rPr>
              <a:t>Dicho modelo regulatorio implica que el ente regulado debe buscar las estrategias más efectivas en costo que le permitan alcanzar el estándar impuesto, y que alcanzar el estándar propuesto queda bajo su responsabilidad en términos de financiamiento y proceso.</a:t>
            </a:r>
            <a:endParaRPr/>
          </a:p>
          <a:p>
            <a:pPr indent="-228600" lvl="0" marL="228600" rtl="0" algn="l">
              <a:lnSpc>
                <a:spcPct val="90000"/>
              </a:lnSpc>
              <a:spcBef>
                <a:spcPts val="1000"/>
              </a:spcBef>
              <a:spcAft>
                <a:spcPts val="0"/>
              </a:spcAft>
              <a:buClr>
                <a:schemeClr val="dk1"/>
              </a:buClr>
              <a:buSzPts val="1600"/>
              <a:buChar char="●"/>
            </a:pPr>
            <a:r>
              <a:rPr lang="es-CO" sz="1600">
                <a:solidFill>
                  <a:schemeClr val="dk1"/>
                </a:solidFill>
                <a:latin typeface="Calibri"/>
                <a:ea typeface="Calibri"/>
                <a:cs typeface="Calibri"/>
                <a:sym typeface="Calibri"/>
              </a:rPr>
              <a:t>El estándar tiene dos niveles de cumplimiento: uno individual para cada participante del mercado y otro general para todos los participantes en su conjunto. Es el incumplimiento del estándar individual el que será sancionado.</a:t>
            </a:r>
            <a:br>
              <a:rPr lang="es-CO" sz="1800">
                <a:solidFill>
                  <a:schemeClr val="dk1"/>
                </a:solidFill>
                <a:latin typeface="Calibri"/>
                <a:ea typeface="Calibri"/>
                <a:cs typeface="Calibri"/>
                <a:sym typeface="Calibri"/>
              </a:rPr>
            </a:br>
            <a:endParaRPr sz="1800"/>
          </a:p>
        </p:txBody>
      </p:sp>
      <p:pic>
        <p:nvPicPr>
          <p:cNvPr id="557" name="Google Shape;557;p35"/>
          <p:cNvPicPr preferRelativeResize="0"/>
          <p:nvPr/>
        </p:nvPicPr>
        <p:blipFill rotWithShape="1">
          <a:blip r:embed="rId3">
            <a:alphaModFix/>
          </a:blip>
          <a:srcRect b="0" l="0" r="0" t="0"/>
          <a:stretch/>
        </p:blipFill>
        <p:spPr>
          <a:xfrm>
            <a:off x="10597403" y="6343727"/>
            <a:ext cx="1196291" cy="447279"/>
          </a:xfrm>
          <a:prstGeom prst="rect">
            <a:avLst/>
          </a:prstGeom>
          <a:noFill/>
          <a:ln>
            <a:noFill/>
          </a:ln>
        </p:spPr>
      </p:pic>
      <p:sp>
        <p:nvSpPr>
          <p:cNvPr id="558" name="Google Shape;558;p35"/>
          <p:cNvSpPr/>
          <p:nvPr/>
        </p:nvSpPr>
        <p:spPr>
          <a:xfrm>
            <a:off x="7968208" y="2897931"/>
            <a:ext cx="2448271" cy="369332"/>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Obesidad</a:t>
            </a:r>
            <a:endParaRPr b="0" i="0" sz="1400" u="none" cap="none" strike="noStrike">
              <a:solidFill>
                <a:srgbClr val="000000"/>
              </a:solidFill>
              <a:latin typeface="Arial"/>
              <a:ea typeface="Arial"/>
              <a:cs typeface="Arial"/>
              <a:sym typeface="Arial"/>
            </a:endParaRPr>
          </a:p>
        </p:txBody>
      </p:sp>
      <p:sp>
        <p:nvSpPr>
          <p:cNvPr id="559" name="Google Shape;559;p35"/>
          <p:cNvSpPr/>
          <p:nvPr/>
        </p:nvSpPr>
        <p:spPr>
          <a:xfrm>
            <a:off x="7968208" y="2094639"/>
            <a:ext cx="2448273" cy="369332"/>
          </a:xfrm>
          <a:prstGeom prst="rect">
            <a:avLst/>
          </a:prstGeom>
          <a:gradFill>
            <a:gsLst>
              <a:gs pos="0">
                <a:srgbClr val="C4D6ED"/>
              </a:gs>
              <a:gs pos="50000">
                <a:srgbClr val="A9C5E6"/>
              </a:gs>
              <a:gs pos="100000">
                <a:srgbClr val="98BBE4"/>
              </a:gs>
            </a:gsLst>
            <a:lin ang="5400000" scaled="0"/>
          </a:gra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Calibri"/>
                <a:ea typeface="Calibri"/>
                <a:cs typeface="Calibri"/>
                <a:sym typeface="Calibri"/>
              </a:rPr>
              <a:t>Lactancia</a:t>
            </a:r>
            <a:endParaRPr b="0" i="0" sz="1400" u="none" cap="none" strike="noStrike">
              <a:solidFill>
                <a:srgbClr val="000000"/>
              </a:solidFill>
              <a:latin typeface="Arial"/>
              <a:ea typeface="Arial"/>
              <a:cs typeface="Arial"/>
              <a:sym typeface="Arial"/>
            </a:endParaRPr>
          </a:p>
        </p:txBody>
      </p:sp>
      <p:cxnSp>
        <p:nvCxnSpPr>
          <p:cNvPr id="560" name="Google Shape;560;p35"/>
          <p:cNvCxnSpPr>
            <a:endCxn id="558" idx="1"/>
          </p:cNvCxnSpPr>
          <p:nvPr/>
        </p:nvCxnSpPr>
        <p:spPr>
          <a:xfrm flipH="1" rot="10800000">
            <a:off x="6958408" y="3082597"/>
            <a:ext cx="1009800" cy="34650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6"/>
          <p:cNvSpPr txBox="1"/>
          <p:nvPr>
            <p:ph type="title"/>
          </p:nvPr>
        </p:nvSpPr>
        <p:spPr>
          <a:xfrm>
            <a:off x="845127" y="365760"/>
            <a:ext cx="10515600" cy="13255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s-CO"/>
              <a:t>Regulación convergente </a:t>
            </a:r>
            <a:endParaRPr/>
          </a:p>
        </p:txBody>
      </p:sp>
      <p:sp>
        <p:nvSpPr>
          <p:cNvPr id="566" name="Google Shape;566;p36"/>
          <p:cNvSpPr txBox="1"/>
          <p:nvPr>
            <p:ph idx="1" type="body"/>
          </p:nvPr>
        </p:nvSpPr>
        <p:spPr>
          <a:xfrm>
            <a:off x="845127" y="1828800"/>
            <a:ext cx="10515600" cy="4351337"/>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0"/>
              </a:spcBef>
              <a:spcAft>
                <a:spcPts val="0"/>
              </a:spcAft>
              <a:buClr>
                <a:srgbClr val="2E75B5"/>
              </a:buClr>
              <a:buSzPts val="2800"/>
              <a:buChar char="●"/>
            </a:pPr>
            <a:r>
              <a:rPr b="1" lang="es-CO">
                <a:solidFill>
                  <a:srgbClr val="2E75B5"/>
                </a:solidFill>
              </a:rPr>
              <a:t>Regulación para la convergencia o regulación convergente se da por:</a:t>
            </a:r>
            <a:endParaRPr/>
          </a:p>
          <a:p>
            <a:pPr indent="-228600" lvl="1" marL="685800" rtl="0" algn="just">
              <a:lnSpc>
                <a:spcPct val="90000"/>
              </a:lnSpc>
              <a:spcBef>
                <a:spcPts val="500"/>
              </a:spcBef>
              <a:spcAft>
                <a:spcPts val="0"/>
              </a:spcAft>
              <a:buClr>
                <a:srgbClr val="757070"/>
              </a:buClr>
              <a:buSzPts val="2400"/>
              <a:buChar char="●"/>
            </a:pPr>
            <a:r>
              <a:rPr lang="es-CO">
                <a:solidFill>
                  <a:srgbClr val="757070"/>
                </a:solidFill>
              </a:rPr>
              <a:t>Convergencia competitiva de servicios</a:t>
            </a:r>
            <a:endParaRPr/>
          </a:p>
          <a:p>
            <a:pPr indent="-228600" lvl="1" marL="685800" rtl="0" algn="just">
              <a:lnSpc>
                <a:spcPct val="90000"/>
              </a:lnSpc>
              <a:spcBef>
                <a:spcPts val="500"/>
              </a:spcBef>
              <a:spcAft>
                <a:spcPts val="0"/>
              </a:spcAft>
              <a:buClr>
                <a:srgbClr val="757070"/>
              </a:buClr>
              <a:buSzPts val="2400"/>
              <a:buChar char="●"/>
            </a:pPr>
            <a:r>
              <a:rPr lang="es-CO">
                <a:solidFill>
                  <a:srgbClr val="757070"/>
                </a:solidFill>
              </a:rPr>
              <a:t>Convergencia competitiva de productos</a:t>
            </a:r>
            <a:endParaRPr/>
          </a:p>
          <a:p>
            <a:pPr indent="-228600" lvl="1" marL="685800" rtl="0" algn="just">
              <a:lnSpc>
                <a:spcPct val="90000"/>
              </a:lnSpc>
              <a:spcBef>
                <a:spcPts val="500"/>
              </a:spcBef>
              <a:spcAft>
                <a:spcPts val="0"/>
              </a:spcAft>
              <a:buClr>
                <a:srgbClr val="757070"/>
              </a:buClr>
              <a:buSzPts val="2400"/>
              <a:buChar char="●"/>
            </a:pPr>
            <a:r>
              <a:rPr lang="es-CO">
                <a:solidFill>
                  <a:srgbClr val="757070"/>
                </a:solidFill>
              </a:rPr>
              <a:t>Convergencia competitiva tecnológica</a:t>
            </a:r>
            <a:endParaRPr/>
          </a:p>
          <a:p>
            <a:pPr indent="0" lvl="1" marL="457200" rtl="0" algn="just">
              <a:lnSpc>
                <a:spcPct val="90000"/>
              </a:lnSpc>
              <a:spcBef>
                <a:spcPts val="500"/>
              </a:spcBef>
              <a:spcAft>
                <a:spcPts val="0"/>
              </a:spcAft>
              <a:buClr>
                <a:schemeClr val="dk1"/>
              </a:buClr>
              <a:buSzPts val="2400"/>
              <a:buNone/>
            </a:pPr>
            <a:r>
              <a:t/>
            </a:r>
            <a:endParaRPr>
              <a:solidFill>
                <a:srgbClr val="757070"/>
              </a:solidFill>
            </a:endParaRPr>
          </a:p>
          <a:p>
            <a:pPr indent="-228600" lvl="0" marL="228600" rtl="0" algn="just">
              <a:lnSpc>
                <a:spcPct val="90000"/>
              </a:lnSpc>
              <a:spcBef>
                <a:spcPts val="1000"/>
              </a:spcBef>
              <a:spcAft>
                <a:spcPts val="0"/>
              </a:spcAft>
              <a:buClr>
                <a:srgbClr val="2E75B5"/>
              </a:buClr>
              <a:buSzPts val="2800"/>
              <a:buChar char="●"/>
            </a:pPr>
            <a:r>
              <a:rPr b="1" lang="es-CO">
                <a:solidFill>
                  <a:srgbClr val="2E75B5"/>
                </a:solidFill>
              </a:rPr>
              <a:t>Cuando hay convergencia entre productos, servicios o tecnologías se requiere:</a:t>
            </a:r>
            <a:endParaRPr/>
          </a:p>
          <a:p>
            <a:pPr indent="-228600" lvl="1" marL="685800" rtl="0" algn="just">
              <a:lnSpc>
                <a:spcPct val="90000"/>
              </a:lnSpc>
              <a:spcBef>
                <a:spcPts val="500"/>
              </a:spcBef>
              <a:spcAft>
                <a:spcPts val="0"/>
              </a:spcAft>
              <a:buClr>
                <a:srgbClr val="757070"/>
              </a:buClr>
              <a:buSzPts val="2400"/>
              <a:buChar char="●"/>
            </a:pPr>
            <a:r>
              <a:rPr lang="es-CO">
                <a:solidFill>
                  <a:srgbClr val="757070"/>
                </a:solidFill>
              </a:rPr>
              <a:t>Un regulador convergente o una regulador para la convergencia </a:t>
            </a:r>
            <a:endParaRPr/>
          </a:p>
          <a:p>
            <a:pPr indent="-228600" lvl="1" marL="685800" rtl="0" algn="just">
              <a:lnSpc>
                <a:spcPct val="90000"/>
              </a:lnSpc>
              <a:spcBef>
                <a:spcPts val="500"/>
              </a:spcBef>
              <a:spcAft>
                <a:spcPts val="0"/>
              </a:spcAft>
              <a:buClr>
                <a:srgbClr val="757070"/>
              </a:buClr>
              <a:buSzPts val="2400"/>
              <a:buChar char="●"/>
            </a:pPr>
            <a:r>
              <a:rPr lang="es-CO">
                <a:solidFill>
                  <a:srgbClr val="757070"/>
                </a:solidFill>
              </a:rPr>
              <a:t>Dada la convergencia competitiva entre productos, servicios o tecnologías, se necesita aplicar los mismos principios e instrumentos de regulación entre estos para evitar las disparidades regulatorias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37"/>
          <p:cNvSpPr txBox="1"/>
          <p:nvPr>
            <p:ph type="title"/>
          </p:nvPr>
        </p:nvSpPr>
        <p:spPr>
          <a:xfrm>
            <a:off x="845127" y="365760"/>
            <a:ext cx="10515600" cy="13255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s-CO"/>
              <a:t>Regulación diferencial </a:t>
            </a:r>
            <a:endParaRPr/>
          </a:p>
        </p:txBody>
      </p:sp>
      <p:sp>
        <p:nvSpPr>
          <p:cNvPr id="572" name="Google Shape;572;p37"/>
          <p:cNvSpPr txBox="1"/>
          <p:nvPr>
            <p:ph idx="1" type="body"/>
          </p:nvPr>
        </p:nvSpPr>
        <p:spPr>
          <a:xfrm>
            <a:off x="845127" y="1828800"/>
            <a:ext cx="10515600" cy="435133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E75B5"/>
              </a:buClr>
              <a:buSzPts val="2800"/>
              <a:buChar char="●"/>
            </a:pPr>
            <a:r>
              <a:rPr b="1" lang="es-CO">
                <a:solidFill>
                  <a:srgbClr val="2E75B5"/>
                </a:solidFill>
              </a:rPr>
              <a:t>La regulación se diseña dependiendo de la posición de la empresa en el mercado. </a:t>
            </a:r>
            <a:endParaRPr b="1">
              <a:solidFill>
                <a:srgbClr val="2E75B5"/>
              </a:solidFill>
            </a:endParaRPr>
          </a:p>
          <a:p>
            <a:pPr indent="-165100" lvl="0" marL="228600" rtl="0" algn="l">
              <a:lnSpc>
                <a:spcPct val="90000"/>
              </a:lnSpc>
              <a:spcBef>
                <a:spcPts val="0"/>
              </a:spcBef>
              <a:spcAft>
                <a:spcPts val="0"/>
              </a:spcAft>
              <a:buClr>
                <a:srgbClr val="2E75B5"/>
              </a:buClr>
              <a:buSzPts val="1800"/>
              <a:buChar char="●"/>
            </a:pPr>
            <a:r>
              <a:rPr b="1" lang="es-CO">
                <a:solidFill>
                  <a:srgbClr val="2E75B5"/>
                </a:solidFill>
              </a:rPr>
              <a:t>También se diseña para hacer diferenciaciones por el tamaño, por el sistema o por la actividad con el fin de seguir un criterio de que se trata diferente a los diferentes e iguales a los iguales. </a:t>
            </a:r>
            <a:endParaRPr b="1">
              <a:solidFill>
                <a:srgbClr val="2E75B5"/>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grpSp>
        <p:nvGrpSpPr>
          <p:cNvPr id="577" name="Google Shape;577;p38"/>
          <p:cNvGrpSpPr/>
          <p:nvPr/>
        </p:nvGrpSpPr>
        <p:grpSpPr>
          <a:xfrm>
            <a:off x="3156472" y="594900"/>
            <a:ext cx="5635326" cy="5421426"/>
            <a:chOff x="3460813" y="0"/>
            <a:chExt cx="3741172" cy="4459877"/>
          </a:xfrm>
        </p:grpSpPr>
        <p:sp>
          <p:nvSpPr>
            <p:cNvPr id="578" name="Google Shape;578;p38"/>
            <p:cNvSpPr/>
            <p:nvPr/>
          </p:nvSpPr>
          <p:spPr>
            <a:xfrm>
              <a:off x="4231159" y="2311673"/>
              <a:ext cx="435600" cy="17631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38"/>
            <p:cNvSpPr txBox="1"/>
            <p:nvPr/>
          </p:nvSpPr>
          <p:spPr>
            <a:xfrm>
              <a:off x="4403527" y="3147762"/>
              <a:ext cx="90900" cy="909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p:txBody>
        </p:sp>
        <p:sp>
          <p:nvSpPr>
            <p:cNvPr id="580" name="Google Shape;580;p38"/>
            <p:cNvSpPr/>
            <p:nvPr/>
          </p:nvSpPr>
          <p:spPr>
            <a:xfrm>
              <a:off x="4231159" y="2311673"/>
              <a:ext cx="435600" cy="7683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38"/>
            <p:cNvSpPr txBox="1"/>
            <p:nvPr/>
          </p:nvSpPr>
          <p:spPr>
            <a:xfrm>
              <a:off x="4426846" y="2673768"/>
              <a:ext cx="44100" cy="441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582" name="Google Shape;582;p38"/>
            <p:cNvSpPr/>
            <p:nvPr/>
          </p:nvSpPr>
          <p:spPr>
            <a:xfrm>
              <a:off x="4231159" y="2113362"/>
              <a:ext cx="444300" cy="198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38"/>
            <p:cNvSpPr txBox="1"/>
            <p:nvPr/>
          </p:nvSpPr>
          <p:spPr>
            <a:xfrm>
              <a:off x="4441110" y="2200355"/>
              <a:ext cx="24300" cy="243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584" name="Google Shape;584;p38"/>
            <p:cNvSpPr/>
            <p:nvPr/>
          </p:nvSpPr>
          <p:spPr>
            <a:xfrm>
              <a:off x="4231159" y="1249272"/>
              <a:ext cx="444300" cy="1062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38"/>
            <p:cNvSpPr txBox="1"/>
            <p:nvPr/>
          </p:nvSpPr>
          <p:spPr>
            <a:xfrm>
              <a:off x="4424484" y="1751684"/>
              <a:ext cx="57600" cy="576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586" name="Google Shape;586;p38"/>
            <p:cNvSpPr/>
            <p:nvPr/>
          </p:nvSpPr>
          <p:spPr>
            <a:xfrm>
              <a:off x="4231159" y="385173"/>
              <a:ext cx="444300" cy="19266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38"/>
            <p:cNvSpPr txBox="1"/>
            <p:nvPr/>
          </p:nvSpPr>
          <p:spPr>
            <a:xfrm>
              <a:off x="4403846" y="1298996"/>
              <a:ext cx="99000" cy="99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alibri"/>
                <a:buNone/>
              </a:pPr>
              <a:r>
                <a:t/>
              </a:r>
              <a:endParaRPr b="0" i="0" sz="700" u="none" cap="none" strike="noStrike">
                <a:solidFill>
                  <a:schemeClr val="dk1"/>
                </a:solidFill>
                <a:latin typeface="Calibri"/>
                <a:ea typeface="Calibri"/>
                <a:cs typeface="Calibri"/>
                <a:sym typeface="Calibri"/>
              </a:endParaRPr>
            </a:p>
          </p:txBody>
        </p:sp>
        <p:sp>
          <p:nvSpPr>
            <p:cNvPr id="588" name="Google Shape;588;p38"/>
            <p:cNvSpPr/>
            <p:nvPr/>
          </p:nvSpPr>
          <p:spPr>
            <a:xfrm rot="-5400000">
              <a:off x="1818763" y="1926450"/>
              <a:ext cx="40545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38"/>
            <p:cNvSpPr txBox="1"/>
            <p:nvPr/>
          </p:nvSpPr>
          <p:spPr>
            <a:xfrm rot="-5400000">
              <a:off x="1818763" y="1926450"/>
              <a:ext cx="4054500" cy="770400"/>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4400"/>
                <a:buFont typeface="Calibri"/>
                <a:buNone/>
              </a:pPr>
              <a:r>
                <a:rPr b="0" i="0" lang="es-CO" sz="4400" u="none" cap="none" strike="noStrike">
                  <a:solidFill>
                    <a:schemeClr val="lt1"/>
                  </a:solidFill>
                  <a:latin typeface="Calibri"/>
                  <a:ea typeface="Calibri"/>
                  <a:cs typeface="Calibri"/>
                  <a:sym typeface="Calibri"/>
                </a:rPr>
                <a:t>Mejoras regulatorias (Buena regulación) </a:t>
              </a:r>
              <a:endParaRPr b="0" i="0" sz="1400" u="none" cap="none" strike="noStrike">
                <a:solidFill>
                  <a:srgbClr val="000000"/>
                </a:solidFill>
                <a:latin typeface="Arial"/>
                <a:ea typeface="Arial"/>
                <a:cs typeface="Arial"/>
                <a:sym typeface="Arial"/>
              </a:endParaRPr>
            </a:p>
          </p:txBody>
        </p:sp>
        <p:sp>
          <p:nvSpPr>
            <p:cNvPr id="590" name="Google Shape;590;p38"/>
            <p:cNvSpPr/>
            <p:nvPr/>
          </p:nvSpPr>
          <p:spPr>
            <a:xfrm>
              <a:off x="4675385" y="0"/>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38"/>
            <p:cNvSpPr txBox="1"/>
            <p:nvPr/>
          </p:nvSpPr>
          <p:spPr>
            <a:xfrm>
              <a:off x="4675385" y="0"/>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Principios de la buena regulación </a:t>
              </a:r>
              <a:endParaRPr b="0" i="0" sz="1400" u="none" cap="none" strike="noStrike">
                <a:solidFill>
                  <a:srgbClr val="000000"/>
                </a:solidFill>
                <a:latin typeface="Arial"/>
                <a:ea typeface="Arial"/>
                <a:cs typeface="Arial"/>
                <a:sym typeface="Arial"/>
              </a:endParaRPr>
            </a:p>
          </p:txBody>
        </p:sp>
        <p:sp>
          <p:nvSpPr>
            <p:cNvPr id="592" name="Google Shape;592;p38"/>
            <p:cNvSpPr/>
            <p:nvPr/>
          </p:nvSpPr>
          <p:spPr>
            <a:xfrm>
              <a:off x="4675385" y="864098"/>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38"/>
            <p:cNvSpPr txBox="1"/>
            <p:nvPr/>
          </p:nvSpPr>
          <p:spPr>
            <a:xfrm>
              <a:off x="4675385" y="864098"/>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Simplificaciones administrativas, cargas administrativas y normativas </a:t>
              </a:r>
              <a:endParaRPr b="0" i="0" sz="1400" u="none" cap="none" strike="noStrike">
                <a:solidFill>
                  <a:srgbClr val="000000"/>
                </a:solidFill>
                <a:latin typeface="Arial"/>
                <a:ea typeface="Arial"/>
                <a:cs typeface="Arial"/>
                <a:sym typeface="Arial"/>
              </a:endParaRPr>
            </a:p>
          </p:txBody>
        </p:sp>
        <p:sp>
          <p:nvSpPr>
            <p:cNvPr id="594" name="Google Shape;594;p38"/>
            <p:cNvSpPr/>
            <p:nvPr/>
          </p:nvSpPr>
          <p:spPr>
            <a:xfrm>
              <a:off x="4675385" y="1728189"/>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38"/>
            <p:cNvSpPr txBox="1"/>
            <p:nvPr/>
          </p:nvSpPr>
          <p:spPr>
            <a:xfrm>
              <a:off x="4675385" y="1728189"/>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Nuevas técnicas regulatorias frente a las técnicas tradicionales </a:t>
              </a:r>
              <a:endParaRPr b="0" i="0" sz="1400" u="none" cap="none" strike="noStrike">
                <a:solidFill>
                  <a:srgbClr val="000000"/>
                </a:solidFill>
                <a:latin typeface="Arial"/>
                <a:ea typeface="Arial"/>
                <a:cs typeface="Arial"/>
                <a:sym typeface="Arial"/>
              </a:endParaRPr>
            </a:p>
          </p:txBody>
        </p:sp>
        <p:sp>
          <p:nvSpPr>
            <p:cNvPr id="596" name="Google Shape;596;p38"/>
            <p:cNvSpPr/>
            <p:nvPr/>
          </p:nvSpPr>
          <p:spPr>
            <a:xfrm>
              <a:off x="4666693" y="2694851"/>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38"/>
            <p:cNvSpPr txBox="1"/>
            <p:nvPr/>
          </p:nvSpPr>
          <p:spPr>
            <a:xfrm>
              <a:off x="4666693" y="2694851"/>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Mejoras en los procedimientos de elaboración de las normas</a:t>
              </a:r>
              <a:endParaRPr b="0" i="0" sz="1400" u="none" cap="none" strike="noStrike">
                <a:solidFill>
                  <a:srgbClr val="000000"/>
                </a:solidFill>
                <a:latin typeface="Arial"/>
                <a:ea typeface="Arial"/>
                <a:cs typeface="Arial"/>
                <a:sym typeface="Arial"/>
              </a:endParaRPr>
            </a:p>
          </p:txBody>
        </p:sp>
        <p:sp>
          <p:nvSpPr>
            <p:cNvPr id="598" name="Google Shape;598;p38"/>
            <p:cNvSpPr/>
            <p:nvPr/>
          </p:nvSpPr>
          <p:spPr>
            <a:xfrm>
              <a:off x="4666693" y="3689477"/>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38"/>
            <p:cNvSpPr txBox="1"/>
            <p:nvPr/>
          </p:nvSpPr>
          <p:spPr>
            <a:xfrm>
              <a:off x="4666693" y="3689477"/>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Regulacion con prospectiva o regulacion a prueba de futuro o foresight (previsibilidad)</a:t>
              </a:r>
              <a:endParaRPr b="0" i="0" sz="1400" u="none" cap="none" strike="noStrike">
                <a:solidFill>
                  <a:srgbClr val="000000"/>
                </a:solidFill>
                <a:latin typeface="Arial"/>
                <a:ea typeface="Arial"/>
                <a:cs typeface="Arial"/>
                <a:sym typeface="Arial"/>
              </a:endParaRPr>
            </a:p>
          </p:txBody>
        </p:sp>
      </p:grpSp>
      <p:cxnSp>
        <p:nvCxnSpPr>
          <p:cNvPr id="600" name="Google Shape;600;p38"/>
          <p:cNvCxnSpPr/>
          <p:nvPr/>
        </p:nvCxnSpPr>
        <p:spPr>
          <a:xfrm flipH="1" rot="10800000">
            <a:off x="9446575" y="3939850"/>
            <a:ext cx="621900" cy="621900"/>
          </a:xfrm>
          <a:prstGeom prst="straightConnector1">
            <a:avLst/>
          </a:prstGeom>
          <a:noFill/>
          <a:ln cap="flat" cmpd="sng" w="9525">
            <a:solidFill>
              <a:srgbClr val="FF0000"/>
            </a:solidFill>
            <a:prstDash val="solid"/>
            <a:round/>
            <a:headEnd len="sm" w="sm" type="none"/>
            <a:tailEnd len="sm" w="sm" type="none"/>
          </a:ln>
        </p:spPr>
      </p:cxnSp>
      <p:cxnSp>
        <p:nvCxnSpPr>
          <p:cNvPr id="601" name="Google Shape;601;p38"/>
          <p:cNvCxnSpPr/>
          <p:nvPr/>
        </p:nvCxnSpPr>
        <p:spPr>
          <a:xfrm>
            <a:off x="9060775" y="4381149"/>
            <a:ext cx="385800" cy="180600"/>
          </a:xfrm>
          <a:prstGeom prst="straightConnector1">
            <a:avLst/>
          </a:prstGeom>
          <a:noFill/>
          <a:ln cap="flat" cmpd="sng" w="9525">
            <a:solidFill>
              <a:srgbClr val="FF0000"/>
            </a:solidFill>
            <a:prstDash val="solid"/>
            <a:round/>
            <a:headEnd len="sm" w="sm" type="none"/>
            <a:tailEnd len="sm" w="sm"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39"/>
          <p:cNvPicPr preferRelativeResize="0"/>
          <p:nvPr/>
        </p:nvPicPr>
        <p:blipFill rotWithShape="1">
          <a:blip r:embed="rId3">
            <a:alphaModFix/>
          </a:blip>
          <a:srcRect b="0" l="0" r="0" t="0"/>
          <a:stretch/>
        </p:blipFill>
        <p:spPr>
          <a:xfrm>
            <a:off x="10560496" y="6237312"/>
            <a:ext cx="1124283" cy="409202"/>
          </a:xfrm>
          <a:prstGeom prst="rect">
            <a:avLst/>
          </a:prstGeom>
          <a:noFill/>
          <a:ln>
            <a:noFill/>
          </a:ln>
        </p:spPr>
      </p:pic>
      <p:sp>
        <p:nvSpPr>
          <p:cNvPr id="607" name="Google Shape;607;p39"/>
          <p:cNvSpPr txBox="1"/>
          <p:nvPr/>
        </p:nvSpPr>
        <p:spPr>
          <a:xfrm>
            <a:off x="-155174" y="688957"/>
            <a:ext cx="275637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C55A11"/>
                </a:solidFill>
                <a:latin typeface="Calibri"/>
                <a:ea typeface="Calibri"/>
                <a:cs typeface="Calibri"/>
                <a:sym typeface="Calibri"/>
              </a:rPr>
              <a:t>PROCEDIMIENTO TRADICIONAL DE PRODUCCIÓN DE NORMAS</a:t>
            </a:r>
            <a:endParaRPr b="0" i="0" sz="1400" u="none" cap="none" strike="noStrike">
              <a:solidFill>
                <a:srgbClr val="000000"/>
              </a:solidFill>
              <a:latin typeface="Arial"/>
              <a:ea typeface="Arial"/>
              <a:cs typeface="Arial"/>
              <a:sym typeface="Arial"/>
            </a:endParaRPr>
          </a:p>
        </p:txBody>
      </p:sp>
      <p:grpSp>
        <p:nvGrpSpPr>
          <p:cNvPr id="608" name="Google Shape;608;p39"/>
          <p:cNvGrpSpPr/>
          <p:nvPr/>
        </p:nvGrpSpPr>
        <p:grpSpPr>
          <a:xfrm>
            <a:off x="397214" y="1730860"/>
            <a:ext cx="1651594" cy="3670210"/>
            <a:chOff x="689320" y="0"/>
            <a:chExt cx="1651594" cy="3670210"/>
          </a:xfrm>
        </p:grpSpPr>
        <p:sp>
          <p:nvSpPr>
            <p:cNvPr id="609" name="Google Shape;609;p39"/>
            <p:cNvSpPr/>
            <p:nvPr/>
          </p:nvSpPr>
          <p:spPr>
            <a:xfrm>
              <a:off x="689320" y="0"/>
              <a:ext cx="1651594" cy="917552"/>
            </a:xfrm>
            <a:prstGeom prst="roundRect">
              <a:avLst>
                <a:gd fmla="val 10000" name="adj"/>
              </a:avLst>
            </a:prstGeom>
            <a:solidFill>
              <a:schemeClr val="lt1"/>
            </a:solidFill>
            <a:ln cap="flat" cmpd="sng" w="12700">
              <a:solidFill>
                <a:srgbClr val="D66E2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39"/>
            <p:cNvSpPr txBox="1"/>
            <p:nvPr/>
          </p:nvSpPr>
          <p:spPr>
            <a:xfrm>
              <a:off x="716194" y="26874"/>
              <a:ext cx="1597846" cy="86380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Decisión de producir una norma</a:t>
              </a:r>
              <a:endParaRPr b="0" i="0" sz="1400" u="none" cap="none" strike="noStrike">
                <a:solidFill>
                  <a:schemeClr val="dk1"/>
                </a:solidFill>
                <a:latin typeface="Arial"/>
                <a:ea typeface="Arial"/>
                <a:cs typeface="Arial"/>
                <a:sym typeface="Arial"/>
              </a:endParaRPr>
            </a:p>
          </p:txBody>
        </p:sp>
        <p:sp>
          <p:nvSpPr>
            <p:cNvPr id="611" name="Google Shape;611;p39"/>
            <p:cNvSpPr/>
            <p:nvPr/>
          </p:nvSpPr>
          <p:spPr>
            <a:xfrm rot="5400000">
              <a:off x="1343076" y="940491"/>
              <a:ext cx="344082" cy="412898"/>
            </a:xfrm>
            <a:prstGeom prst="righ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39"/>
            <p:cNvSpPr txBox="1"/>
            <p:nvPr/>
          </p:nvSpPr>
          <p:spPr>
            <a:xfrm>
              <a:off x="1391249" y="974899"/>
              <a:ext cx="247738" cy="24085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Calibri"/>
                <a:buNone/>
              </a:pPr>
              <a:r>
                <a:t/>
              </a:r>
              <a:endParaRPr b="0" i="0" sz="1700" u="none" cap="none" strike="noStrike">
                <a:solidFill>
                  <a:schemeClr val="lt1"/>
                </a:solidFill>
                <a:latin typeface="Calibri"/>
                <a:ea typeface="Calibri"/>
                <a:cs typeface="Calibri"/>
                <a:sym typeface="Calibri"/>
              </a:endParaRPr>
            </a:p>
          </p:txBody>
        </p:sp>
        <p:sp>
          <p:nvSpPr>
            <p:cNvPr id="613" name="Google Shape;613;p39"/>
            <p:cNvSpPr/>
            <p:nvPr/>
          </p:nvSpPr>
          <p:spPr>
            <a:xfrm>
              <a:off x="689320" y="1376329"/>
              <a:ext cx="1651594" cy="917552"/>
            </a:xfrm>
            <a:prstGeom prst="roundRect">
              <a:avLst>
                <a:gd fmla="val 10000" name="adj"/>
              </a:avLst>
            </a:prstGeom>
            <a:solidFill>
              <a:schemeClr val="lt1"/>
            </a:solidFill>
            <a:ln cap="flat" cmpd="sng" w="12700">
              <a:solidFill>
                <a:srgbClr val="D66E2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39"/>
            <p:cNvSpPr txBox="1"/>
            <p:nvPr/>
          </p:nvSpPr>
          <p:spPr>
            <a:xfrm>
              <a:off x="716194" y="1403203"/>
              <a:ext cx="1597846" cy="86380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Proyecto de norma</a:t>
              </a:r>
              <a:endParaRPr b="0" i="0" sz="1400" u="none" cap="none" strike="noStrike">
                <a:solidFill>
                  <a:schemeClr val="dk1"/>
                </a:solidFill>
                <a:latin typeface="Arial"/>
                <a:ea typeface="Arial"/>
                <a:cs typeface="Arial"/>
                <a:sym typeface="Arial"/>
              </a:endParaRPr>
            </a:p>
          </p:txBody>
        </p:sp>
        <p:sp>
          <p:nvSpPr>
            <p:cNvPr id="615" name="Google Shape;615;p39"/>
            <p:cNvSpPr/>
            <p:nvPr/>
          </p:nvSpPr>
          <p:spPr>
            <a:xfrm rot="5400000">
              <a:off x="1343076" y="2316820"/>
              <a:ext cx="344082" cy="412898"/>
            </a:xfrm>
            <a:prstGeom prst="righ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39"/>
            <p:cNvSpPr txBox="1"/>
            <p:nvPr/>
          </p:nvSpPr>
          <p:spPr>
            <a:xfrm>
              <a:off x="1391249" y="2351228"/>
              <a:ext cx="247738" cy="24085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Calibri"/>
                <a:buNone/>
              </a:pPr>
              <a:r>
                <a:t/>
              </a:r>
              <a:endParaRPr b="0" i="0" sz="1700" u="none" cap="none" strike="noStrike">
                <a:solidFill>
                  <a:schemeClr val="lt1"/>
                </a:solidFill>
                <a:latin typeface="Calibri"/>
                <a:ea typeface="Calibri"/>
                <a:cs typeface="Calibri"/>
                <a:sym typeface="Calibri"/>
              </a:endParaRPr>
            </a:p>
          </p:txBody>
        </p:sp>
        <p:sp>
          <p:nvSpPr>
            <p:cNvPr id="617" name="Google Shape;617;p39"/>
            <p:cNvSpPr/>
            <p:nvPr/>
          </p:nvSpPr>
          <p:spPr>
            <a:xfrm>
              <a:off x="689320" y="2752658"/>
              <a:ext cx="1651594" cy="917552"/>
            </a:xfrm>
            <a:prstGeom prst="roundRect">
              <a:avLst>
                <a:gd fmla="val 10000" name="adj"/>
              </a:avLst>
            </a:prstGeom>
            <a:solidFill>
              <a:schemeClr val="lt1"/>
            </a:solidFill>
            <a:ln cap="flat" cmpd="sng" w="12700">
              <a:solidFill>
                <a:srgbClr val="D66E2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39"/>
            <p:cNvSpPr txBox="1"/>
            <p:nvPr/>
          </p:nvSpPr>
          <p:spPr>
            <a:xfrm>
              <a:off x="716194" y="2779532"/>
              <a:ext cx="1597846" cy="86380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Publicación de la norma</a:t>
              </a:r>
              <a:endParaRPr b="0" i="0" sz="1400" u="none" cap="none" strike="noStrike">
                <a:solidFill>
                  <a:schemeClr val="dk1"/>
                </a:solidFill>
                <a:latin typeface="Arial"/>
                <a:ea typeface="Arial"/>
                <a:cs typeface="Arial"/>
                <a:sym typeface="Arial"/>
              </a:endParaRPr>
            </a:p>
          </p:txBody>
        </p:sp>
      </p:grpSp>
      <p:cxnSp>
        <p:nvCxnSpPr>
          <p:cNvPr id="619" name="Google Shape;619;p39"/>
          <p:cNvCxnSpPr/>
          <p:nvPr/>
        </p:nvCxnSpPr>
        <p:spPr>
          <a:xfrm flipH="1">
            <a:off x="2448471" y="35225"/>
            <a:ext cx="27044" cy="6858000"/>
          </a:xfrm>
          <a:prstGeom prst="straightConnector1">
            <a:avLst/>
          </a:prstGeom>
          <a:noFill/>
          <a:ln cap="flat" cmpd="sng" w="38100">
            <a:solidFill>
              <a:schemeClr val="dk1"/>
            </a:solidFill>
            <a:prstDash val="solid"/>
            <a:round/>
            <a:headEnd len="sm" w="sm" type="none"/>
            <a:tailEnd len="sm" w="sm" type="none"/>
          </a:ln>
        </p:spPr>
      </p:cxnSp>
      <p:sp>
        <p:nvSpPr>
          <p:cNvPr id="620" name="Google Shape;620;p39"/>
          <p:cNvSpPr txBox="1"/>
          <p:nvPr/>
        </p:nvSpPr>
        <p:spPr>
          <a:xfrm>
            <a:off x="8920726" y="187512"/>
            <a:ext cx="275637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1E4E79"/>
                </a:solidFill>
                <a:latin typeface="Calibri"/>
                <a:ea typeface="Calibri"/>
                <a:cs typeface="Calibri"/>
                <a:sym typeface="Calibri"/>
              </a:rPr>
              <a:t>b. Planeación regulatoria o normativa</a:t>
            </a:r>
            <a:endParaRPr b="0" i="0" sz="1400" u="none" cap="none" strike="noStrike">
              <a:solidFill>
                <a:srgbClr val="000000"/>
              </a:solidFill>
              <a:latin typeface="Arial"/>
              <a:ea typeface="Arial"/>
              <a:cs typeface="Arial"/>
              <a:sym typeface="Arial"/>
            </a:endParaRPr>
          </a:p>
        </p:txBody>
      </p:sp>
      <p:cxnSp>
        <p:nvCxnSpPr>
          <p:cNvPr id="621" name="Google Shape;621;p39"/>
          <p:cNvCxnSpPr/>
          <p:nvPr/>
        </p:nvCxnSpPr>
        <p:spPr>
          <a:xfrm flipH="1">
            <a:off x="8539191" y="136965"/>
            <a:ext cx="27044" cy="6858000"/>
          </a:xfrm>
          <a:prstGeom prst="straightConnector1">
            <a:avLst/>
          </a:prstGeom>
          <a:noFill/>
          <a:ln cap="flat" cmpd="sng" w="9525">
            <a:solidFill>
              <a:schemeClr val="accent1"/>
            </a:solidFill>
            <a:prstDash val="dash"/>
            <a:round/>
            <a:headEnd len="sm" w="sm" type="none"/>
            <a:tailEnd len="sm" w="sm" type="none"/>
          </a:ln>
        </p:spPr>
      </p:cxnSp>
      <p:sp>
        <p:nvSpPr>
          <p:cNvPr id="622" name="Google Shape;622;p39"/>
          <p:cNvSpPr txBox="1"/>
          <p:nvPr/>
        </p:nvSpPr>
        <p:spPr>
          <a:xfrm>
            <a:off x="2770094" y="276026"/>
            <a:ext cx="3960440"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002060"/>
                </a:solidFill>
                <a:latin typeface="Calibri"/>
                <a:ea typeface="Calibri"/>
                <a:cs typeface="Calibri"/>
                <a:sym typeface="Calibri"/>
              </a:rPr>
              <a:t>Procedimiento administrativo de elaboración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1E4E79"/>
              </a:solidFill>
              <a:latin typeface="Calibri"/>
              <a:ea typeface="Calibri"/>
              <a:cs typeface="Calibri"/>
              <a:sym typeface="Calibri"/>
            </a:endParaRPr>
          </a:p>
        </p:txBody>
      </p:sp>
      <p:grpSp>
        <p:nvGrpSpPr>
          <p:cNvPr id="623" name="Google Shape;623;p39"/>
          <p:cNvGrpSpPr/>
          <p:nvPr/>
        </p:nvGrpSpPr>
        <p:grpSpPr>
          <a:xfrm>
            <a:off x="2492082" y="-644978"/>
            <a:ext cx="7363321" cy="7394790"/>
            <a:chOff x="212506" y="-1749433"/>
            <a:chExt cx="7363321" cy="7394790"/>
          </a:xfrm>
        </p:grpSpPr>
        <p:sp>
          <p:nvSpPr>
            <p:cNvPr id="624" name="Google Shape;624;p39"/>
            <p:cNvSpPr/>
            <p:nvPr/>
          </p:nvSpPr>
          <p:spPr>
            <a:xfrm>
              <a:off x="2936508" y="-235327"/>
              <a:ext cx="1322470" cy="78406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39"/>
            <p:cNvSpPr txBox="1"/>
            <p:nvPr/>
          </p:nvSpPr>
          <p:spPr>
            <a:xfrm>
              <a:off x="2974783" y="-197052"/>
              <a:ext cx="1245920" cy="7075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Iniciativa regulatoria </a:t>
              </a:r>
              <a:endParaRPr b="0" i="0" sz="1400" u="none" cap="none" strike="noStrike">
                <a:solidFill>
                  <a:schemeClr val="dk1"/>
                </a:solidFill>
                <a:latin typeface="Arial"/>
                <a:ea typeface="Arial"/>
                <a:cs typeface="Arial"/>
                <a:sym typeface="Arial"/>
              </a:endParaRPr>
            </a:p>
          </p:txBody>
        </p:sp>
        <p:sp>
          <p:nvSpPr>
            <p:cNvPr id="626" name="Google Shape;626;p39"/>
            <p:cNvSpPr/>
            <p:nvPr/>
          </p:nvSpPr>
          <p:spPr>
            <a:xfrm>
              <a:off x="2002555" y="390865"/>
              <a:ext cx="4498419" cy="4498419"/>
            </a:xfrm>
            <a:custGeom>
              <a:rect b="b" l="l" r="r" t="t"/>
              <a:pathLst>
                <a:path extrusionOk="0" h="120000" w="120000">
                  <a:moveTo>
                    <a:pt x="64366" y="159"/>
                  </a:moveTo>
                  <a:lnTo>
                    <a:pt x="64366" y="159"/>
                  </a:lnTo>
                  <a:cubicBezTo>
                    <a:pt x="68571" y="466"/>
                    <a:pt x="72733" y="1215"/>
                    <a:pt x="76781" y="2394"/>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39"/>
            <p:cNvSpPr/>
            <p:nvPr/>
          </p:nvSpPr>
          <p:spPr>
            <a:xfrm>
              <a:off x="4694478" y="529609"/>
              <a:ext cx="1322470" cy="78406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39"/>
            <p:cNvSpPr txBox="1"/>
            <p:nvPr/>
          </p:nvSpPr>
          <p:spPr>
            <a:xfrm>
              <a:off x="4732753" y="567884"/>
              <a:ext cx="1245920" cy="7075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Agendas regulatorias </a:t>
              </a:r>
              <a:endParaRPr b="0" i="0" sz="1400" u="none" cap="none" strike="noStrike">
                <a:solidFill>
                  <a:schemeClr val="dk1"/>
                </a:solidFill>
                <a:latin typeface="Arial"/>
                <a:ea typeface="Arial"/>
                <a:cs typeface="Arial"/>
                <a:sym typeface="Arial"/>
              </a:endParaRPr>
            </a:p>
          </p:txBody>
        </p:sp>
        <p:sp>
          <p:nvSpPr>
            <p:cNvPr id="629" name="Google Shape;629;p39"/>
            <p:cNvSpPr/>
            <p:nvPr/>
          </p:nvSpPr>
          <p:spPr>
            <a:xfrm>
              <a:off x="1230007" y="-1749433"/>
              <a:ext cx="4498419" cy="4498419"/>
            </a:xfrm>
            <a:custGeom>
              <a:rect b="b" l="l" r="r" t="t"/>
              <a:pathLst>
                <a:path extrusionOk="0" h="120000" w="120000">
                  <a:moveTo>
                    <a:pt x="115448" y="82923"/>
                  </a:moveTo>
                  <a:cubicBezTo>
                    <a:pt x="114949" y="84131"/>
                    <a:pt x="114410" y="85322"/>
                    <a:pt x="113833" y="86494"/>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39"/>
            <p:cNvSpPr/>
            <p:nvPr/>
          </p:nvSpPr>
          <p:spPr>
            <a:xfrm>
              <a:off x="4950666" y="1536648"/>
              <a:ext cx="1322470" cy="1082932"/>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39"/>
            <p:cNvSpPr txBox="1"/>
            <p:nvPr/>
          </p:nvSpPr>
          <p:spPr>
            <a:xfrm>
              <a:off x="5003530" y="1589512"/>
              <a:ext cx="1216742" cy="97720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Diseño de la norma: </a:t>
              </a:r>
              <a:r>
                <a:rPr b="0" i="0" lang="es-CO" sz="1400" u="none" cap="none" strike="noStrike">
                  <a:solidFill>
                    <a:schemeClr val="dk1"/>
                  </a:solidFill>
                  <a:latin typeface="Calibri"/>
                  <a:ea typeface="Calibri"/>
                  <a:cs typeface="Calibri"/>
                  <a:sym typeface="Calibri"/>
                </a:rPr>
                <a:t>a</a:t>
              </a:r>
              <a:r>
                <a:rPr b="0" i="0" lang="es-CO" sz="1400" u="sng" cap="none" strike="noStrike">
                  <a:solidFill>
                    <a:schemeClr val="dk1"/>
                  </a:solidFill>
                  <a:latin typeface="Calibri"/>
                  <a:ea typeface="Calibri"/>
                  <a:cs typeface="Calibri"/>
                  <a:sym typeface="Calibri"/>
                </a:rPr>
                <a:t>nálisis de impacto normativo </a:t>
              </a:r>
              <a:endParaRPr b="0" i="0" sz="1400" u="none" cap="none" strike="noStrike">
                <a:solidFill>
                  <a:schemeClr val="dk1"/>
                </a:solidFill>
                <a:latin typeface="Arial"/>
                <a:ea typeface="Arial"/>
                <a:cs typeface="Arial"/>
                <a:sym typeface="Arial"/>
              </a:endParaRPr>
            </a:p>
          </p:txBody>
        </p:sp>
        <p:sp>
          <p:nvSpPr>
            <p:cNvPr id="632" name="Google Shape;632;p39"/>
            <p:cNvSpPr/>
            <p:nvPr/>
          </p:nvSpPr>
          <p:spPr>
            <a:xfrm>
              <a:off x="1264432" y="1146938"/>
              <a:ext cx="4498419" cy="4498419"/>
            </a:xfrm>
            <a:custGeom>
              <a:rect b="b" l="l" r="r" t="t"/>
              <a:pathLst>
                <a:path extrusionOk="0" h="120000" w="120000">
                  <a:moveTo>
                    <a:pt x="116831" y="40758"/>
                  </a:moveTo>
                  <a:lnTo>
                    <a:pt x="116831" y="40758"/>
                  </a:lnTo>
                  <a:cubicBezTo>
                    <a:pt x="117333" y="42241"/>
                    <a:pt x="117777" y="43743"/>
                    <a:pt x="118161" y="45260"/>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39"/>
            <p:cNvSpPr/>
            <p:nvPr/>
          </p:nvSpPr>
          <p:spPr>
            <a:xfrm>
              <a:off x="4937151" y="2900609"/>
              <a:ext cx="1322470" cy="78406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39"/>
            <p:cNvSpPr txBox="1"/>
            <p:nvPr/>
          </p:nvSpPr>
          <p:spPr>
            <a:xfrm>
              <a:off x="4975426" y="2938884"/>
              <a:ext cx="1245920" cy="7075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Materialización de la norma</a:t>
              </a:r>
              <a:r>
                <a:rPr b="0" i="0" lang="es-CO" sz="1400" u="none" cap="none" strike="noStrike">
                  <a:solidFill>
                    <a:schemeClr val="dk1"/>
                  </a:solidFill>
                  <a:latin typeface="Calibri"/>
                  <a:ea typeface="Calibri"/>
                  <a:cs typeface="Calibri"/>
                  <a:sym typeface="Calibri"/>
                </a:rPr>
                <a:t>: proyecto de la norma </a:t>
              </a:r>
              <a:endParaRPr b="0" i="0" sz="1400" u="none" cap="none" strike="noStrike">
                <a:solidFill>
                  <a:schemeClr val="dk1"/>
                </a:solidFill>
                <a:latin typeface="Arial"/>
                <a:ea typeface="Arial"/>
                <a:cs typeface="Arial"/>
                <a:sym typeface="Arial"/>
              </a:endParaRPr>
            </a:p>
          </p:txBody>
        </p:sp>
        <p:sp>
          <p:nvSpPr>
            <p:cNvPr id="635" name="Google Shape;635;p39"/>
            <p:cNvSpPr/>
            <p:nvPr/>
          </p:nvSpPr>
          <p:spPr>
            <a:xfrm>
              <a:off x="3077408" y="-811950"/>
              <a:ext cx="4498419" cy="4498419"/>
            </a:xfrm>
            <a:custGeom>
              <a:rect b="b" l="l" r="r" t="t"/>
              <a:pathLst>
                <a:path extrusionOk="0" h="120000" w="120000">
                  <a:moveTo>
                    <a:pt x="59751" y="119999"/>
                  </a:moveTo>
                  <a:lnTo>
                    <a:pt x="59751" y="119999"/>
                  </a:lnTo>
                  <a:cubicBezTo>
                    <a:pt x="57093" y="119988"/>
                    <a:pt x="54439" y="119800"/>
                    <a:pt x="51806" y="119437"/>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39"/>
            <p:cNvSpPr/>
            <p:nvPr/>
          </p:nvSpPr>
          <p:spPr>
            <a:xfrm>
              <a:off x="3311028" y="3649675"/>
              <a:ext cx="1657526" cy="1343358"/>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39"/>
            <p:cNvSpPr txBox="1"/>
            <p:nvPr/>
          </p:nvSpPr>
          <p:spPr>
            <a:xfrm>
              <a:off x="3376605" y="3715252"/>
              <a:ext cx="1526372" cy="121220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Consultas pública, abogacía de la competencia y control administrativo </a:t>
              </a:r>
              <a:endParaRPr b="0" i="0" sz="1400" u="none" cap="none" strike="noStrike">
                <a:solidFill>
                  <a:schemeClr val="dk1"/>
                </a:solidFill>
                <a:latin typeface="Arial"/>
                <a:ea typeface="Arial"/>
                <a:cs typeface="Arial"/>
                <a:sym typeface="Arial"/>
              </a:endParaRPr>
            </a:p>
          </p:txBody>
        </p:sp>
        <p:sp>
          <p:nvSpPr>
            <p:cNvPr id="638" name="Google Shape;638;p39"/>
            <p:cNvSpPr/>
            <p:nvPr/>
          </p:nvSpPr>
          <p:spPr>
            <a:xfrm>
              <a:off x="1864395" y="196606"/>
              <a:ext cx="4498419" cy="4498419"/>
            </a:xfrm>
            <a:custGeom>
              <a:rect b="b" l="l" r="r" t="t"/>
              <a:pathLst>
                <a:path extrusionOk="0" h="120000" w="120000">
                  <a:moveTo>
                    <a:pt x="37461" y="115606"/>
                  </a:moveTo>
                  <a:lnTo>
                    <a:pt x="37461" y="115606"/>
                  </a:lnTo>
                  <a:cubicBezTo>
                    <a:pt x="36335" y="115150"/>
                    <a:pt x="35223" y="114659"/>
                    <a:pt x="34127" y="114135"/>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39"/>
            <p:cNvSpPr/>
            <p:nvPr/>
          </p:nvSpPr>
          <p:spPr>
            <a:xfrm>
              <a:off x="1780387" y="3929324"/>
              <a:ext cx="1322470" cy="78406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39"/>
            <p:cNvSpPr txBox="1"/>
            <p:nvPr/>
          </p:nvSpPr>
          <p:spPr>
            <a:xfrm>
              <a:off x="1818662" y="3967599"/>
              <a:ext cx="1245920" cy="7075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Norma definitiva y publicación</a:t>
              </a:r>
              <a:endParaRPr b="0" i="0" sz="1400" u="none" cap="none" strike="noStrike">
                <a:solidFill>
                  <a:schemeClr val="dk1"/>
                </a:solidFill>
                <a:latin typeface="Arial"/>
                <a:ea typeface="Arial"/>
                <a:cs typeface="Arial"/>
                <a:sym typeface="Arial"/>
              </a:endParaRPr>
            </a:p>
          </p:txBody>
        </p:sp>
        <p:sp>
          <p:nvSpPr>
            <p:cNvPr id="641" name="Google Shape;641;p39"/>
            <p:cNvSpPr/>
            <p:nvPr/>
          </p:nvSpPr>
          <p:spPr>
            <a:xfrm>
              <a:off x="212506" y="-469826"/>
              <a:ext cx="4498419" cy="4498419"/>
            </a:xfrm>
            <a:custGeom>
              <a:rect b="b" l="l" r="r" t="t"/>
              <a:pathLst>
                <a:path extrusionOk="0" h="120000" w="120000">
                  <a:moveTo>
                    <a:pt x="40585" y="116772"/>
                  </a:moveTo>
                  <a:lnTo>
                    <a:pt x="40585" y="116772"/>
                  </a:lnTo>
                  <a:cubicBezTo>
                    <a:pt x="38804" y="116163"/>
                    <a:pt x="37053" y="115471"/>
                    <a:pt x="35338" y="114697"/>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39"/>
            <p:cNvSpPr/>
            <p:nvPr/>
          </p:nvSpPr>
          <p:spPr>
            <a:xfrm>
              <a:off x="423786" y="3015809"/>
              <a:ext cx="1585667" cy="78406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39"/>
            <p:cNvSpPr txBox="1"/>
            <p:nvPr/>
          </p:nvSpPr>
          <p:spPr>
            <a:xfrm>
              <a:off x="462061" y="3054084"/>
              <a:ext cx="1509117" cy="7075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Inventario </a:t>
              </a:r>
              <a:r>
                <a:rPr b="0" i="0" lang="es-CO" sz="1400" u="none" cap="none" strike="noStrike">
                  <a:solidFill>
                    <a:schemeClr val="lt1"/>
                  </a:solidFill>
                  <a:latin typeface="Calibri"/>
                  <a:ea typeface="Calibri"/>
                  <a:cs typeface="Calibri"/>
                  <a:sym typeface="Calibri"/>
                </a:rPr>
                <a:t>normativo/stock</a:t>
              </a:r>
              <a:endParaRPr b="0" i="0" sz="1400" u="none" cap="none" strike="noStrike">
                <a:solidFill>
                  <a:srgbClr val="000000"/>
                </a:solidFill>
                <a:latin typeface="Arial"/>
                <a:ea typeface="Arial"/>
                <a:cs typeface="Arial"/>
                <a:sym typeface="Arial"/>
              </a:endParaRPr>
            </a:p>
          </p:txBody>
        </p:sp>
        <p:sp>
          <p:nvSpPr>
            <p:cNvPr id="644" name="Google Shape;644;p39"/>
            <p:cNvSpPr/>
            <p:nvPr/>
          </p:nvSpPr>
          <p:spPr>
            <a:xfrm>
              <a:off x="925295" y="-3701"/>
              <a:ext cx="4498419" cy="4498419"/>
            </a:xfrm>
            <a:custGeom>
              <a:rect b="b" l="l" r="r" t="t"/>
              <a:pathLst>
                <a:path extrusionOk="0" h="120000" w="120000">
                  <a:moveTo>
                    <a:pt x="2429" y="76899"/>
                  </a:moveTo>
                  <a:cubicBezTo>
                    <a:pt x="1338" y="73183"/>
                    <a:pt x="610" y="69371"/>
                    <a:pt x="254" y="65515"/>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39"/>
            <p:cNvSpPr/>
            <p:nvPr/>
          </p:nvSpPr>
          <p:spPr>
            <a:xfrm>
              <a:off x="223584" y="1722168"/>
              <a:ext cx="1469309" cy="586345"/>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39"/>
            <p:cNvSpPr txBox="1"/>
            <p:nvPr/>
          </p:nvSpPr>
          <p:spPr>
            <a:xfrm>
              <a:off x="252207" y="1750791"/>
              <a:ext cx="1412063" cy="529099"/>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Implementación y cumplimiento</a:t>
              </a:r>
              <a:endParaRPr b="0" i="0" sz="1400" u="none" cap="none" strike="noStrike">
                <a:solidFill>
                  <a:schemeClr val="dk1"/>
                </a:solidFill>
                <a:latin typeface="Arial"/>
                <a:ea typeface="Arial"/>
                <a:cs typeface="Arial"/>
                <a:sym typeface="Arial"/>
              </a:endParaRPr>
            </a:p>
          </p:txBody>
        </p:sp>
        <p:sp>
          <p:nvSpPr>
            <p:cNvPr id="647" name="Google Shape;647;p39"/>
            <p:cNvSpPr/>
            <p:nvPr/>
          </p:nvSpPr>
          <p:spPr>
            <a:xfrm>
              <a:off x="924068" y="156703"/>
              <a:ext cx="4498419" cy="4498419"/>
            </a:xfrm>
            <a:custGeom>
              <a:rect b="b" l="l" r="r" t="t"/>
              <a:pathLst>
                <a:path extrusionOk="0" h="120000" w="120000">
                  <a:moveTo>
                    <a:pt x="4136" y="38109"/>
                  </a:moveTo>
                  <a:lnTo>
                    <a:pt x="4136" y="38109"/>
                  </a:lnTo>
                  <a:cubicBezTo>
                    <a:pt x="5561" y="34472"/>
                    <a:pt x="7338" y="30982"/>
                    <a:pt x="9442" y="27690"/>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39"/>
            <p:cNvSpPr/>
            <p:nvPr/>
          </p:nvSpPr>
          <p:spPr>
            <a:xfrm>
              <a:off x="1066278" y="290887"/>
              <a:ext cx="1322470" cy="784060"/>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39"/>
            <p:cNvSpPr txBox="1"/>
            <p:nvPr/>
          </p:nvSpPr>
          <p:spPr>
            <a:xfrm>
              <a:off x="1104553" y="329162"/>
              <a:ext cx="1245920" cy="7075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Evaluación de impacto normativo </a:t>
              </a:r>
              <a:r>
                <a:rPr b="0" i="1" lang="es-CO" sz="1400" u="none" cap="none" strike="noStrike">
                  <a:solidFill>
                    <a:schemeClr val="dk1"/>
                  </a:solidFill>
                  <a:latin typeface="Calibri"/>
                  <a:ea typeface="Calibri"/>
                  <a:cs typeface="Calibri"/>
                  <a:sym typeface="Calibri"/>
                </a:rPr>
                <a:t>ex post</a:t>
              </a:r>
              <a:endParaRPr b="0" i="0" sz="1400" u="none" cap="none" strike="noStrike">
                <a:solidFill>
                  <a:schemeClr val="dk1"/>
                </a:solidFill>
                <a:latin typeface="Arial"/>
                <a:ea typeface="Arial"/>
                <a:cs typeface="Arial"/>
                <a:sym typeface="Arial"/>
              </a:endParaRPr>
            </a:p>
          </p:txBody>
        </p:sp>
        <p:sp>
          <p:nvSpPr>
            <p:cNvPr id="650" name="Google Shape;650;p39"/>
            <p:cNvSpPr/>
            <p:nvPr/>
          </p:nvSpPr>
          <p:spPr>
            <a:xfrm>
              <a:off x="1069986" y="96485"/>
              <a:ext cx="4498419" cy="4498419"/>
            </a:xfrm>
            <a:custGeom>
              <a:rect b="b" l="l" r="r" t="t"/>
              <a:pathLst>
                <a:path extrusionOk="0" h="120000" w="120000">
                  <a:moveTo>
                    <a:pt x="37994" y="4181"/>
                  </a:moveTo>
                  <a:lnTo>
                    <a:pt x="37994" y="4181"/>
                  </a:lnTo>
                  <a:cubicBezTo>
                    <a:pt x="40853" y="3054"/>
                    <a:pt x="43795" y="2148"/>
                    <a:pt x="46792" y="1472"/>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1" name="Google Shape;651;p39"/>
          <p:cNvGrpSpPr/>
          <p:nvPr/>
        </p:nvGrpSpPr>
        <p:grpSpPr>
          <a:xfrm>
            <a:off x="8670812" y="972812"/>
            <a:ext cx="4636597" cy="3491610"/>
            <a:chOff x="19146" y="358164"/>
            <a:chExt cx="4636597" cy="3491610"/>
          </a:xfrm>
        </p:grpSpPr>
        <p:sp>
          <p:nvSpPr>
            <p:cNvPr id="652" name="Google Shape;652;p39"/>
            <p:cNvSpPr/>
            <p:nvPr/>
          </p:nvSpPr>
          <p:spPr>
            <a:xfrm rot="5400000">
              <a:off x="68479" y="1130681"/>
              <a:ext cx="354779" cy="325844"/>
            </a:xfrm>
            <a:prstGeom prst="bentUpArrow">
              <a:avLst>
                <a:gd fmla="val 32840" name="adj1"/>
                <a:gd fmla="val 25000" name="adj2"/>
                <a:gd fmla="val 35780" name="adj3"/>
              </a:avLst>
            </a:prstGeom>
            <a:solidFill>
              <a:srgbClr val="CDCFD3"/>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39"/>
            <p:cNvSpPr/>
            <p:nvPr/>
          </p:nvSpPr>
          <p:spPr>
            <a:xfrm>
              <a:off x="19146" y="358164"/>
              <a:ext cx="863174" cy="604194"/>
            </a:xfrm>
            <a:prstGeom prst="roundRect">
              <a:avLst>
                <a:gd fmla="val 16670" name="adj"/>
              </a:avLst>
            </a:prstGeom>
            <a:solidFill>
              <a:schemeClr val="lt1"/>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39"/>
            <p:cNvSpPr txBox="1"/>
            <p:nvPr/>
          </p:nvSpPr>
          <p:spPr>
            <a:xfrm>
              <a:off x="48646" y="387664"/>
              <a:ext cx="804174" cy="54519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Iniciativa</a:t>
              </a:r>
              <a:endParaRPr b="0" i="0" sz="1400" u="none" cap="none" strike="noStrike">
                <a:solidFill>
                  <a:schemeClr val="dk1"/>
                </a:solidFill>
                <a:latin typeface="Arial"/>
                <a:ea typeface="Arial"/>
                <a:cs typeface="Arial"/>
                <a:sym typeface="Arial"/>
              </a:endParaRPr>
            </a:p>
          </p:txBody>
        </p:sp>
        <p:sp>
          <p:nvSpPr>
            <p:cNvPr id="655" name="Google Shape;655;p39"/>
            <p:cNvSpPr/>
            <p:nvPr/>
          </p:nvSpPr>
          <p:spPr>
            <a:xfrm>
              <a:off x="863270" y="1012019"/>
              <a:ext cx="627790" cy="48833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39"/>
            <p:cNvSpPr/>
            <p:nvPr/>
          </p:nvSpPr>
          <p:spPr>
            <a:xfrm rot="5400000">
              <a:off x="587171" y="1528999"/>
              <a:ext cx="321798" cy="300217"/>
            </a:xfrm>
            <a:prstGeom prst="bentUpArrow">
              <a:avLst>
                <a:gd fmla="val 32840" name="adj1"/>
                <a:gd fmla="val 25000" name="adj2"/>
                <a:gd fmla="val 35780" name="adj3"/>
              </a:avLst>
            </a:prstGeom>
            <a:solidFill>
              <a:srgbClr val="CDCFD3"/>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39"/>
            <p:cNvSpPr/>
            <p:nvPr/>
          </p:nvSpPr>
          <p:spPr>
            <a:xfrm>
              <a:off x="276507" y="929200"/>
              <a:ext cx="1270385" cy="604194"/>
            </a:xfrm>
            <a:prstGeom prst="roundRect">
              <a:avLst>
                <a:gd fmla="val 16670" name="adj"/>
              </a:avLst>
            </a:prstGeom>
            <a:solidFill>
              <a:schemeClr val="lt1"/>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39"/>
            <p:cNvSpPr txBox="1"/>
            <p:nvPr/>
          </p:nvSpPr>
          <p:spPr>
            <a:xfrm>
              <a:off x="306007" y="958700"/>
              <a:ext cx="1211385" cy="54519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Agenda regulatoria</a:t>
              </a:r>
              <a:endParaRPr b="0" i="0" sz="1400" u="none" cap="none" strike="noStrike">
                <a:solidFill>
                  <a:schemeClr val="dk1"/>
                </a:solidFill>
                <a:latin typeface="Arial"/>
                <a:ea typeface="Arial"/>
                <a:cs typeface="Arial"/>
                <a:sym typeface="Arial"/>
              </a:endParaRPr>
            </a:p>
          </p:txBody>
        </p:sp>
        <p:sp>
          <p:nvSpPr>
            <p:cNvPr id="659" name="Google Shape;659;p39"/>
            <p:cNvSpPr/>
            <p:nvPr/>
          </p:nvSpPr>
          <p:spPr>
            <a:xfrm>
              <a:off x="1782539" y="1611741"/>
              <a:ext cx="627790" cy="48833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39"/>
            <p:cNvSpPr/>
            <p:nvPr/>
          </p:nvSpPr>
          <p:spPr>
            <a:xfrm rot="5400000">
              <a:off x="1081070" y="2105063"/>
              <a:ext cx="321798" cy="300217"/>
            </a:xfrm>
            <a:prstGeom prst="bentUpArrow">
              <a:avLst>
                <a:gd fmla="val 32840" name="adj1"/>
                <a:gd fmla="val 25000" name="adj2"/>
                <a:gd fmla="val 35780" name="adj3"/>
              </a:avLst>
            </a:prstGeom>
            <a:solidFill>
              <a:srgbClr val="CDCFD3"/>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39"/>
            <p:cNvSpPr/>
            <p:nvPr/>
          </p:nvSpPr>
          <p:spPr>
            <a:xfrm>
              <a:off x="785578" y="1518480"/>
              <a:ext cx="1134867" cy="604194"/>
            </a:xfrm>
            <a:prstGeom prst="roundRect">
              <a:avLst>
                <a:gd fmla="val 16670" name="adj"/>
              </a:avLst>
            </a:prstGeom>
            <a:solidFill>
              <a:schemeClr val="lt1"/>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39"/>
            <p:cNvSpPr txBox="1"/>
            <p:nvPr/>
          </p:nvSpPr>
          <p:spPr>
            <a:xfrm>
              <a:off x="815078" y="1547980"/>
              <a:ext cx="1075867" cy="54519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Elaboración de la norma</a:t>
              </a:r>
              <a:endParaRPr b="0" i="0" sz="1400" u="none" cap="none" strike="noStrike">
                <a:solidFill>
                  <a:schemeClr val="dk1"/>
                </a:solidFill>
                <a:latin typeface="Arial"/>
                <a:ea typeface="Arial"/>
                <a:cs typeface="Arial"/>
                <a:sym typeface="Arial"/>
              </a:endParaRPr>
            </a:p>
          </p:txBody>
        </p:sp>
        <p:sp>
          <p:nvSpPr>
            <p:cNvPr id="663" name="Google Shape;663;p39"/>
            <p:cNvSpPr/>
            <p:nvPr/>
          </p:nvSpPr>
          <p:spPr>
            <a:xfrm>
              <a:off x="2430443" y="2194974"/>
              <a:ext cx="627790" cy="48833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39"/>
            <p:cNvSpPr/>
            <p:nvPr/>
          </p:nvSpPr>
          <p:spPr>
            <a:xfrm rot="5400000">
              <a:off x="1644136" y="2623401"/>
              <a:ext cx="321798" cy="300217"/>
            </a:xfrm>
            <a:prstGeom prst="bentUpArrow">
              <a:avLst>
                <a:gd fmla="val 32840" name="adj1"/>
                <a:gd fmla="val 25000" name="adj2"/>
                <a:gd fmla="val 35780" name="adj3"/>
              </a:avLst>
            </a:prstGeom>
            <a:solidFill>
              <a:srgbClr val="CDCFD3"/>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39"/>
            <p:cNvSpPr/>
            <p:nvPr/>
          </p:nvSpPr>
          <p:spPr>
            <a:xfrm>
              <a:off x="1342900" y="2005663"/>
              <a:ext cx="1128074" cy="604194"/>
            </a:xfrm>
            <a:prstGeom prst="roundRect">
              <a:avLst>
                <a:gd fmla="val 16670" name="adj"/>
              </a:avLst>
            </a:prstGeom>
            <a:solidFill>
              <a:schemeClr val="lt1"/>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39"/>
            <p:cNvSpPr txBox="1"/>
            <p:nvPr/>
          </p:nvSpPr>
          <p:spPr>
            <a:xfrm>
              <a:off x="1372400" y="2035163"/>
              <a:ext cx="1069074" cy="54519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Consulta pública </a:t>
              </a:r>
              <a:endParaRPr b="0" i="0" sz="1400" u="none" cap="none" strike="noStrike">
                <a:solidFill>
                  <a:schemeClr val="dk1"/>
                </a:solidFill>
                <a:latin typeface="Arial"/>
                <a:ea typeface="Arial"/>
                <a:cs typeface="Arial"/>
                <a:sym typeface="Arial"/>
              </a:endParaRPr>
            </a:p>
          </p:txBody>
        </p:sp>
        <p:sp>
          <p:nvSpPr>
            <p:cNvPr id="667" name="Google Shape;667;p39"/>
            <p:cNvSpPr/>
            <p:nvPr/>
          </p:nvSpPr>
          <p:spPr>
            <a:xfrm>
              <a:off x="3142710" y="2778206"/>
              <a:ext cx="627790" cy="48833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39"/>
            <p:cNvSpPr/>
            <p:nvPr/>
          </p:nvSpPr>
          <p:spPr>
            <a:xfrm rot="5400000">
              <a:off x="2193681" y="3185185"/>
              <a:ext cx="321798" cy="300217"/>
            </a:xfrm>
            <a:prstGeom prst="bentUpArrow">
              <a:avLst>
                <a:gd fmla="val 32840" name="adj1"/>
                <a:gd fmla="val 25000" name="adj2"/>
                <a:gd fmla="val 35780" name="adj3"/>
              </a:avLst>
            </a:prstGeom>
            <a:solidFill>
              <a:srgbClr val="CDCFD3"/>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39"/>
            <p:cNvSpPr/>
            <p:nvPr/>
          </p:nvSpPr>
          <p:spPr>
            <a:xfrm>
              <a:off x="1908829" y="2609855"/>
              <a:ext cx="1467232" cy="604194"/>
            </a:xfrm>
            <a:prstGeom prst="roundRect">
              <a:avLst>
                <a:gd fmla="val 16670" name="adj"/>
              </a:avLst>
            </a:prstGeom>
            <a:solidFill>
              <a:schemeClr val="lt1"/>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39"/>
            <p:cNvSpPr txBox="1"/>
            <p:nvPr/>
          </p:nvSpPr>
          <p:spPr>
            <a:xfrm>
              <a:off x="1938329" y="2639355"/>
              <a:ext cx="1408232" cy="54519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Aplicación o implementación</a:t>
              </a:r>
              <a:endParaRPr b="0" i="0" sz="1400" u="none" cap="none" strike="noStrike">
                <a:solidFill>
                  <a:schemeClr val="dk1"/>
                </a:solidFill>
                <a:latin typeface="Arial"/>
                <a:ea typeface="Arial"/>
                <a:cs typeface="Arial"/>
                <a:sym typeface="Arial"/>
              </a:endParaRPr>
            </a:p>
          </p:txBody>
        </p:sp>
        <p:sp>
          <p:nvSpPr>
            <p:cNvPr id="671" name="Google Shape;671;p39"/>
            <p:cNvSpPr/>
            <p:nvPr/>
          </p:nvSpPr>
          <p:spPr>
            <a:xfrm>
              <a:off x="4027953" y="3361438"/>
              <a:ext cx="627790" cy="48833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39"/>
            <p:cNvSpPr/>
            <p:nvPr/>
          </p:nvSpPr>
          <p:spPr>
            <a:xfrm>
              <a:off x="2435051" y="3174393"/>
              <a:ext cx="1060056" cy="604194"/>
            </a:xfrm>
            <a:prstGeom prst="roundRect">
              <a:avLst>
                <a:gd fmla="val 16670" name="adj"/>
              </a:avLst>
            </a:prstGeom>
            <a:solidFill>
              <a:schemeClr val="lt1"/>
            </a:solidFill>
            <a:ln cap="flat" cmpd="sng" w="12700">
              <a:solidFill>
                <a:srgbClr val="3D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39"/>
            <p:cNvSpPr txBox="1"/>
            <p:nvPr/>
          </p:nvSpPr>
          <p:spPr>
            <a:xfrm>
              <a:off x="2464551" y="3203893"/>
              <a:ext cx="1001056" cy="54519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Evaluación</a:t>
              </a:r>
              <a:endParaRPr b="0" i="0" sz="1400" u="none" cap="none" strike="noStrike">
                <a:solidFill>
                  <a:schemeClr val="dk1"/>
                </a:solidFill>
                <a:latin typeface="Arial"/>
                <a:ea typeface="Arial"/>
                <a:cs typeface="Arial"/>
                <a:sym typeface="Arial"/>
              </a:endParaRPr>
            </a:p>
          </p:txBody>
        </p:sp>
      </p:grpSp>
      <p:sp>
        <p:nvSpPr>
          <p:cNvPr id="674" name="Google Shape;674;p39"/>
          <p:cNvSpPr/>
          <p:nvPr/>
        </p:nvSpPr>
        <p:spPr>
          <a:xfrm>
            <a:off x="6865754" y="2636912"/>
            <a:ext cx="310366" cy="2088232"/>
          </a:xfrm>
          <a:prstGeom prst="leftBrace">
            <a:avLst>
              <a:gd fmla="val 8333" name="adj1"/>
              <a:gd fmla="val 50000" name="adj2"/>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5" name="Google Shape;675;p39"/>
          <p:cNvSpPr txBox="1"/>
          <p:nvPr/>
        </p:nvSpPr>
        <p:spPr>
          <a:xfrm>
            <a:off x="5855208" y="3429000"/>
            <a:ext cx="936104" cy="523220"/>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chemeClr val="dk1"/>
                </a:solidFill>
                <a:latin typeface="Calibri"/>
                <a:ea typeface="Calibri"/>
                <a:cs typeface="Calibri"/>
                <a:sym typeface="Calibri"/>
              </a:rPr>
              <a:t>Toma de decisión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4"/>
          <p:cNvPicPr preferRelativeResize="0"/>
          <p:nvPr/>
        </p:nvPicPr>
        <p:blipFill rotWithShape="1">
          <a:blip r:embed="rId3">
            <a:alphaModFix/>
          </a:blip>
          <a:srcRect b="0" l="0" r="0" t="0"/>
          <a:stretch/>
        </p:blipFill>
        <p:spPr>
          <a:xfrm>
            <a:off x="4178786" y="548680"/>
            <a:ext cx="4199641" cy="568863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grpSp>
        <p:nvGrpSpPr>
          <p:cNvPr id="680" name="Google Shape;680;p40"/>
          <p:cNvGrpSpPr/>
          <p:nvPr/>
        </p:nvGrpSpPr>
        <p:grpSpPr>
          <a:xfrm>
            <a:off x="3150505" y="720474"/>
            <a:ext cx="5890988" cy="5417050"/>
            <a:chOff x="1118505" y="808"/>
            <a:chExt cx="5890988" cy="5417050"/>
          </a:xfrm>
        </p:grpSpPr>
        <p:sp>
          <p:nvSpPr>
            <p:cNvPr id="681" name="Google Shape;681;p40"/>
            <p:cNvSpPr/>
            <p:nvPr/>
          </p:nvSpPr>
          <p:spPr>
            <a:xfrm>
              <a:off x="2887265" y="808"/>
              <a:ext cx="2353468" cy="2353468"/>
            </a:xfrm>
            <a:prstGeom prst="ellipse">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40"/>
            <p:cNvSpPr txBox="1"/>
            <p:nvPr/>
          </p:nvSpPr>
          <p:spPr>
            <a:xfrm>
              <a:off x="3231922" y="345465"/>
              <a:ext cx="1664154" cy="1664154"/>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2700"/>
                <a:buFont typeface="Calibri"/>
                <a:buNone/>
              </a:pPr>
              <a:r>
                <a:rPr b="0" i="0" lang="es-CO" sz="2700" u="none" cap="none" strike="noStrike">
                  <a:solidFill>
                    <a:schemeClr val="lt1"/>
                  </a:solidFill>
                  <a:latin typeface="Calibri"/>
                  <a:ea typeface="Calibri"/>
                  <a:cs typeface="Calibri"/>
                  <a:sym typeface="Calibri"/>
                </a:rPr>
                <a:t>Iniciativa</a:t>
              </a:r>
              <a:endParaRPr b="0" i="0" sz="1400" u="none" cap="none" strike="noStrike">
                <a:solidFill>
                  <a:srgbClr val="000000"/>
                </a:solidFill>
                <a:latin typeface="Arial"/>
                <a:ea typeface="Arial"/>
                <a:cs typeface="Arial"/>
                <a:sym typeface="Arial"/>
              </a:endParaRPr>
            </a:p>
          </p:txBody>
        </p:sp>
        <p:sp>
          <p:nvSpPr>
            <p:cNvPr id="683" name="Google Shape;683;p40"/>
            <p:cNvSpPr/>
            <p:nvPr/>
          </p:nvSpPr>
          <p:spPr>
            <a:xfrm rot="3600000">
              <a:off x="4625726" y="2296804"/>
              <a:ext cx="627546" cy="794295"/>
            </a:xfrm>
            <a:prstGeom prst="rightArrow">
              <a:avLst>
                <a:gd fmla="val 60000" name="adj1"/>
                <a:gd fmla="val 50000" name="adj2"/>
              </a:avLst>
            </a:prstGeom>
            <a:solidFill>
              <a:srgbClr val="B3C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40"/>
            <p:cNvSpPr txBox="1"/>
            <p:nvPr/>
          </p:nvSpPr>
          <p:spPr>
            <a:xfrm rot="3600000">
              <a:off x="4672792" y="2374142"/>
              <a:ext cx="439282" cy="4765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Calibri"/>
                <a:buNone/>
              </a:pPr>
              <a:r>
                <a:t/>
              </a:r>
              <a:endParaRPr b="0" i="0" sz="2100" u="none" cap="none" strike="noStrike">
                <a:solidFill>
                  <a:schemeClr val="lt1"/>
                </a:solidFill>
                <a:latin typeface="Calibri"/>
                <a:ea typeface="Calibri"/>
                <a:cs typeface="Calibri"/>
                <a:sym typeface="Calibri"/>
              </a:endParaRPr>
            </a:p>
          </p:txBody>
        </p:sp>
        <p:sp>
          <p:nvSpPr>
            <p:cNvPr id="685" name="Google Shape;685;p40"/>
            <p:cNvSpPr/>
            <p:nvPr/>
          </p:nvSpPr>
          <p:spPr>
            <a:xfrm>
              <a:off x="4656025" y="3064390"/>
              <a:ext cx="2353468" cy="2353468"/>
            </a:xfrm>
            <a:prstGeom prst="ellipse">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40"/>
            <p:cNvSpPr txBox="1"/>
            <p:nvPr/>
          </p:nvSpPr>
          <p:spPr>
            <a:xfrm>
              <a:off x="5000682" y="3409047"/>
              <a:ext cx="1664154" cy="1664154"/>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2700"/>
                <a:buFont typeface="Calibri"/>
                <a:buNone/>
              </a:pPr>
              <a:r>
                <a:rPr b="0" i="0" lang="es-CO" sz="2700" u="none" cap="none" strike="noStrike">
                  <a:solidFill>
                    <a:schemeClr val="lt1"/>
                  </a:solidFill>
                  <a:latin typeface="Calibri"/>
                  <a:ea typeface="Calibri"/>
                  <a:cs typeface="Calibri"/>
                  <a:sym typeface="Calibri"/>
                </a:rPr>
                <a:t>Proyecto de norma y publicación </a:t>
              </a:r>
              <a:endParaRPr b="0" i="0" sz="1400" u="none" cap="none" strike="noStrike">
                <a:solidFill>
                  <a:srgbClr val="000000"/>
                </a:solidFill>
                <a:latin typeface="Arial"/>
                <a:ea typeface="Arial"/>
                <a:cs typeface="Arial"/>
                <a:sym typeface="Arial"/>
              </a:endParaRPr>
            </a:p>
          </p:txBody>
        </p:sp>
        <p:sp>
          <p:nvSpPr>
            <p:cNvPr id="687" name="Google Shape;687;p40"/>
            <p:cNvSpPr/>
            <p:nvPr/>
          </p:nvSpPr>
          <p:spPr>
            <a:xfrm rot="10800000">
              <a:off x="3767987" y="3843976"/>
              <a:ext cx="627546" cy="794295"/>
            </a:xfrm>
            <a:prstGeom prst="rightArrow">
              <a:avLst>
                <a:gd fmla="val 60000" name="adj1"/>
                <a:gd fmla="val 50000" name="adj2"/>
              </a:avLst>
            </a:prstGeom>
            <a:solidFill>
              <a:srgbClr val="B3C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40"/>
            <p:cNvSpPr txBox="1"/>
            <p:nvPr/>
          </p:nvSpPr>
          <p:spPr>
            <a:xfrm>
              <a:off x="3956251" y="4002835"/>
              <a:ext cx="439282" cy="4765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Calibri"/>
                <a:buNone/>
              </a:pPr>
              <a:r>
                <a:t/>
              </a:r>
              <a:endParaRPr b="0" i="0" sz="2100" u="none" cap="none" strike="noStrike">
                <a:solidFill>
                  <a:schemeClr val="lt1"/>
                </a:solidFill>
                <a:latin typeface="Calibri"/>
                <a:ea typeface="Calibri"/>
                <a:cs typeface="Calibri"/>
                <a:sym typeface="Calibri"/>
              </a:endParaRPr>
            </a:p>
          </p:txBody>
        </p:sp>
        <p:sp>
          <p:nvSpPr>
            <p:cNvPr id="689" name="Google Shape;689;p40"/>
            <p:cNvSpPr/>
            <p:nvPr/>
          </p:nvSpPr>
          <p:spPr>
            <a:xfrm>
              <a:off x="1118505" y="3064390"/>
              <a:ext cx="2353468" cy="2353468"/>
            </a:xfrm>
            <a:prstGeom prst="ellipse">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40"/>
            <p:cNvSpPr txBox="1"/>
            <p:nvPr/>
          </p:nvSpPr>
          <p:spPr>
            <a:xfrm>
              <a:off x="1463162" y="3409047"/>
              <a:ext cx="1664154" cy="1664154"/>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2700"/>
                <a:buFont typeface="Calibri"/>
                <a:buNone/>
              </a:pPr>
              <a:r>
                <a:rPr b="0" i="0" lang="es-CO" sz="2700" u="none" cap="none" strike="noStrike">
                  <a:solidFill>
                    <a:schemeClr val="lt1"/>
                  </a:solidFill>
                  <a:latin typeface="Calibri"/>
                  <a:ea typeface="Calibri"/>
                  <a:cs typeface="Calibri"/>
                  <a:sym typeface="Calibri"/>
                </a:rPr>
                <a:t>Norma definitiva y publicación</a:t>
              </a:r>
              <a:endParaRPr b="0" i="0" sz="1400" u="none" cap="none" strike="noStrike">
                <a:solidFill>
                  <a:srgbClr val="000000"/>
                </a:solidFill>
                <a:latin typeface="Arial"/>
                <a:ea typeface="Arial"/>
                <a:cs typeface="Arial"/>
                <a:sym typeface="Arial"/>
              </a:endParaRPr>
            </a:p>
          </p:txBody>
        </p:sp>
        <p:sp>
          <p:nvSpPr>
            <p:cNvPr id="691" name="Google Shape;691;p40"/>
            <p:cNvSpPr/>
            <p:nvPr/>
          </p:nvSpPr>
          <p:spPr>
            <a:xfrm rot="-3600000">
              <a:off x="2856966" y="2327566"/>
              <a:ext cx="627546" cy="794295"/>
            </a:xfrm>
            <a:prstGeom prst="rightArrow">
              <a:avLst>
                <a:gd fmla="val 60000" name="adj1"/>
                <a:gd fmla="val 50000" name="adj2"/>
              </a:avLst>
            </a:prstGeom>
            <a:solidFill>
              <a:srgbClr val="B3C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40"/>
            <p:cNvSpPr txBox="1"/>
            <p:nvPr/>
          </p:nvSpPr>
          <p:spPr>
            <a:xfrm rot="-3600000">
              <a:off x="2904032" y="2567946"/>
              <a:ext cx="439282" cy="4765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Calibri"/>
                <a:buNone/>
              </a:pPr>
              <a:r>
                <a:t/>
              </a:r>
              <a:endParaRPr b="0" i="0" sz="2100" u="none" cap="none" strike="noStrike">
                <a:solidFill>
                  <a:schemeClr val="lt1"/>
                </a:solidFill>
                <a:latin typeface="Calibri"/>
                <a:ea typeface="Calibri"/>
                <a:cs typeface="Calibri"/>
                <a:sym typeface="Calibri"/>
              </a:endParaRPr>
            </a:p>
          </p:txBody>
        </p:sp>
      </p:grpSp>
      <p:sp>
        <p:nvSpPr>
          <p:cNvPr id="693" name="Google Shape;693;p40"/>
          <p:cNvSpPr txBox="1"/>
          <p:nvPr/>
        </p:nvSpPr>
        <p:spPr>
          <a:xfrm>
            <a:off x="1949975" y="99150"/>
            <a:ext cx="85602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s-CO" sz="2100" u="none" cap="none" strike="noStrike">
                <a:solidFill>
                  <a:srgbClr val="000000"/>
                </a:solidFill>
                <a:latin typeface="Calibri"/>
                <a:ea typeface="Calibri"/>
                <a:cs typeface="Calibri"/>
                <a:sym typeface="Calibri"/>
              </a:rPr>
              <a:t>PROCEDIMIENTO TRADICIONAL</a:t>
            </a:r>
            <a:endParaRPr b="1" i="0" sz="21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grpSp>
        <p:nvGrpSpPr>
          <p:cNvPr id="698" name="Google Shape;698;p41"/>
          <p:cNvGrpSpPr/>
          <p:nvPr/>
        </p:nvGrpSpPr>
        <p:grpSpPr>
          <a:xfrm>
            <a:off x="2495249" y="123125"/>
            <a:ext cx="7822625" cy="6830308"/>
            <a:chOff x="2207211" y="-88362"/>
            <a:chExt cx="7822625" cy="6830308"/>
          </a:xfrm>
        </p:grpSpPr>
        <p:sp>
          <p:nvSpPr>
            <p:cNvPr id="699" name="Google Shape;699;p41"/>
            <p:cNvSpPr/>
            <p:nvPr/>
          </p:nvSpPr>
          <p:spPr>
            <a:xfrm>
              <a:off x="2381769" y="-88362"/>
              <a:ext cx="6830308" cy="6830308"/>
            </a:xfrm>
            <a:custGeom>
              <a:rect b="b" l="l" r="r" t="t"/>
              <a:pathLst>
                <a:path extrusionOk="0" h="120000" w="120000">
                  <a:moveTo>
                    <a:pt x="69308" y="4355"/>
                  </a:moveTo>
                  <a:lnTo>
                    <a:pt x="69308" y="4355"/>
                  </a:lnTo>
                  <a:cubicBezTo>
                    <a:pt x="97054" y="8997"/>
                    <a:pt x="117142" y="33369"/>
                    <a:pt x="116398" y="61491"/>
                  </a:cubicBezTo>
                  <a:cubicBezTo>
                    <a:pt x="115655" y="89613"/>
                    <a:pt x="94308" y="112890"/>
                    <a:pt x="66355" y="116059"/>
                  </a:cubicBezTo>
                  <a:cubicBezTo>
                    <a:pt x="38403" y="119228"/>
                    <a:pt x="12387" y="101320"/>
                    <a:pt x="5367" y="74079"/>
                  </a:cubicBezTo>
                  <a:cubicBezTo>
                    <a:pt x="-1653" y="46837"/>
                    <a:pt x="12468" y="18586"/>
                    <a:pt x="38471" y="7851"/>
                  </a:cubicBezTo>
                  <a:lnTo>
                    <a:pt x="37413" y="4444"/>
                  </a:lnTo>
                  <a:lnTo>
                    <a:pt x="44259" y="9296"/>
                  </a:lnTo>
                  <a:lnTo>
                    <a:pt x="41510" y="17640"/>
                  </a:lnTo>
                  <a:lnTo>
                    <a:pt x="40453" y="14235"/>
                  </a:lnTo>
                  <a:lnTo>
                    <a:pt x="40453" y="14235"/>
                  </a:lnTo>
                  <a:cubicBezTo>
                    <a:pt x="17685" y="23959"/>
                    <a:pt x="5528" y="48940"/>
                    <a:pt x="11924" y="72857"/>
                  </a:cubicBezTo>
                  <a:cubicBezTo>
                    <a:pt x="18320" y="96773"/>
                    <a:pt x="41324" y="112352"/>
                    <a:pt x="65906" y="109413"/>
                  </a:cubicBezTo>
                  <a:cubicBezTo>
                    <a:pt x="90488" y="106475"/>
                    <a:pt x="109172" y="85914"/>
                    <a:pt x="109752" y="61164"/>
                  </a:cubicBezTo>
                  <a:cubicBezTo>
                    <a:pt x="110331" y="36414"/>
                    <a:pt x="92628" y="15001"/>
                    <a:pt x="68211" y="10917"/>
                  </a:cubicBezTo>
                  <a:close/>
                </a:path>
              </a:pathLst>
            </a:custGeom>
            <a:solidFill>
              <a:srgbClr val="CFDE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41"/>
            <p:cNvSpPr/>
            <p:nvPr/>
          </p:nvSpPr>
          <p:spPr>
            <a:xfrm>
              <a:off x="4977364" y="765"/>
              <a:ext cx="1639119" cy="819559"/>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41"/>
            <p:cNvSpPr txBox="1"/>
            <p:nvPr/>
          </p:nvSpPr>
          <p:spPr>
            <a:xfrm>
              <a:off x="5017372" y="40773"/>
              <a:ext cx="1559103" cy="73954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1. Decisión de legislar</a:t>
              </a:r>
              <a:endParaRPr b="0" i="0" sz="1400" u="none" cap="none" strike="noStrike">
                <a:solidFill>
                  <a:schemeClr val="dk1"/>
                </a:solidFill>
                <a:latin typeface="Arial"/>
                <a:ea typeface="Arial"/>
                <a:cs typeface="Arial"/>
                <a:sym typeface="Arial"/>
              </a:endParaRPr>
            </a:p>
          </p:txBody>
        </p:sp>
        <p:sp>
          <p:nvSpPr>
            <p:cNvPr id="702" name="Google Shape;702;p41"/>
            <p:cNvSpPr/>
            <p:nvPr/>
          </p:nvSpPr>
          <p:spPr>
            <a:xfrm>
              <a:off x="6924575" y="280517"/>
              <a:ext cx="2248380" cy="1431607"/>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41"/>
            <p:cNvSpPr txBox="1"/>
            <p:nvPr/>
          </p:nvSpPr>
          <p:spPr>
            <a:xfrm>
              <a:off x="6994460" y="350402"/>
              <a:ext cx="2108610" cy="1291837"/>
            </a:xfrm>
            <a:prstGeom prst="rect">
              <a:avLst/>
            </a:prstGeom>
            <a:noFill/>
            <a:ln>
              <a:noFill/>
            </a:ln>
          </p:spPr>
          <p:txBody>
            <a:bodyPr anchorCtr="0" anchor="t"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2. Iniciativa </a:t>
              </a:r>
              <a:endParaRPr b="0" i="0" sz="1400" u="none" cap="none" strike="noStrike">
                <a:solidFill>
                  <a:schemeClr val="dk1"/>
                </a:solidFill>
                <a:latin typeface="Arial"/>
                <a:ea typeface="Arial"/>
                <a:cs typeface="Arial"/>
                <a:sym typeface="Arial"/>
              </a:endParaRPr>
            </a:p>
            <a:p>
              <a:pPr indent="-114300" lvl="1" marL="114300" marR="0" rtl="0" algn="just">
                <a:lnSpc>
                  <a:spcPct val="90000"/>
                </a:lnSpc>
                <a:spcBef>
                  <a:spcPts val="490"/>
                </a:spcBef>
                <a:spcAft>
                  <a:spcPts val="0"/>
                </a:spcAft>
                <a:buClr>
                  <a:schemeClr val="dk1"/>
                </a:buClr>
                <a:buSzPts val="1400"/>
                <a:buFont typeface="Calibri"/>
                <a:buChar char="•"/>
              </a:pPr>
              <a:r>
                <a:rPr b="0" i="0" lang="es-CO" sz="1400" u="none" cap="none" strike="noStrike">
                  <a:solidFill>
                    <a:schemeClr val="dk1"/>
                  </a:solidFill>
                  <a:latin typeface="Calibri"/>
                  <a:ea typeface="Calibri"/>
                  <a:cs typeface="Calibri"/>
                  <a:sym typeface="Calibri"/>
                </a:rPr>
                <a:t>Iniciativa del Congreso</a:t>
              </a:r>
              <a:endParaRPr b="0" i="0" sz="1400" u="none" cap="none" strike="noStrike">
                <a:solidFill>
                  <a:schemeClr val="dk1"/>
                </a:solidFill>
                <a:latin typeface="Arial"/>
                <a:ea typeface="Arial"/>
                <a:cs typeface="Arial"/>
                <a:sym typeface="Arial"/>
              </a:endParaRPr>
            </a:p>
            <a:p>
              <a:pPr indent="-114300" lvl="1" marL="114300" marR="0" rtl="0" algn="just">
                <a:lnSpc>
                  <a:spcPct val="90000"/>
                </a:lnSpc>
                <a:spcBef>
                  <a:spcPts val="210"/>
                </a:spcBef>
                <a:spcAft>
                  <a:spcPts val="0"/>
                </a:spcAft>
                <a:buClr>
                  <a:schemeClr val="dk1"/>
                </a:buClr>
                <a:buSzPts val="1400"/>
                <a:buFont typeface="Calibri"/>
                <a:buChar char="•"/>
              </a:pPr>
              <a:r>
                <a:rPr b="0" i="0" lang="es-CO" sz="1400" u="none" cap="none" strike="noStrike">
                  <a:solidFill>
                    <a:schemeClr val="dk1"/>
                  </a:solidFill>
                  <a:latin typeface="Calibri"/>
                  <a:ea typeface="Calibri"/>
                  <a:cs typeface="Calibri"/>
                  <a:sym typeface="Calibri"/>
                </a:rPr>
                <a:t>Iniciativa del Gobierno</a:t>
              </a:r>
              <a:endParaRPr b="0" i="0" sz="1400" u="none" cap="none" strike="noStrike">
                <a:solidFill>
                  <a:schemeClr val="dk1"/>
                </a:solidFill>
                <a:latin typeface="Arial"/>
                <a:ea typeface="Arial"/>
                <a:cs typeface="Arial"/>
                <a:sym typeface="Arial"/>
              </a:endParaRPr>
            </a:p>
            <a:p>
              <a:pPr indent="-114300" lvl="1" marL="114300" marR="0" rtl="0" algn="just">
                <a:lnSpc>
                  <a:spcPct val="90000"/>
                </a:lnSpc>
                <a:spcBef>
                  <a:spcPts val="210"/>
                </a:spcBef>
                <a:spcAft>
                  <a:spcPts val="0"/>
                </a:spcAft>
                <a:buClr>
                  <a:schemeClr val="dk1"/>
                </a:buClr>
                <a:buSzPts val="1400"/>
                <a:buFont typeface="Calibri"/>
                <a:buChar char="•"/>
              </a:pPr>
              <a:r>
                <a:rPr b="1" i="0" lang="es-CO" sz="1400" u="none" cap="none" strike="noStrike">
                  <a:solidFill>
                    <a:schemeClr val="dk1"/>
                  </a:solidFill>
                  <a:latin typeface="Calibri"/>
                  <a:ea typeface="Calibri"/>
                  <a:cs typeface="Calibri"/>
                  <a:sym typeface="Calibri"/>
                </a:rPr>
                <a:t>Iniciativa normativa popular</a:t>
              </a:r>
              <a:endParaRPr b="0" i="0" sz="1400" u="none" cap="none" strike="noStrike">
                <a:solidFill>
                  <a:schemeClr val="dk1"/>
                </a:solidFill>
                <a:latin typeface="Calibri"/>
                <a:ea typeface="Calibri"/>
                <a:cs typeface="Calibri"/>
                <a:sym typeface="Calibri"/>
              </a:endParaRPr>
            </a:p>
          </p:txBody>
        </p:sp>
        <p:sp>
          <p:nvSpPr>
            <p:cNvPr id="704" name="Google Shape;704;p41"/>
            <p:cNvSpPr/>
            <p:nvPr/>
          </p:nvSpPr>
          <p:spPr>
            <a:xfrm>
              <a:off x="7747517" y="2013399"/>
              <a:ext cx="1639119" cy="819559"/>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41"/>
            <p:cNvSpPr txBox="1"/>
            <p:nvPr/>
          </p:nvSpPr>
          <p:spPr>
            <a:xfrm>
              <a:off x="7787525" y="2053407"/>
              <a:ext cx="1559103" cy="73954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3. Agenda normativa</a:t>
              </a:r>
              <a:endParaRPr b="0" i="0" sz="1400" u="none" cap="none" strike="noStrike">
                <a:solidFill>
                  <a:schemeClr val="dk1"/>
                </a:solidFill>
                <a:latin typeface="Arial"/>
                <a:ea typeface="Arial"/>
                <a:cs typeface="Arial"/>
                <a:sym typeface="Arial"/>
              </a:endParaRPr>
            </a:p>
          </p:txBody>
        </p:sp>
        <p:sp>
          <p:nvSpPr>
            <p:cNvPr id="706" name="Google Shape;706;p41"/>
            <p:cNvSpPr/>
            <p:nvPr/>
          </p:nvSpPr>
          <p:spPr>
            <a:xfrm>
              <a:off x="7770490" y="3371794"/>
              <a:ext cx="2259346" cy="1456898"/>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41"/>
            <p:cNvSpPr txBox="1"/>
            <p:nvPr/>
          </p:nvSpPr>
          <p:spPr>
            <a:xfrm>
              <a:off x="7841610" y="3442914"/>
              <a:ext cx="2117106" cy="131465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4. Análisis de impacto normativo o regulatorio</a:t>
              </a:r>
              <a:endParaRPr b="0" i="0" sz="1400" u="none" cap="none" strike="noStrike">
                <a:solidFill>
                  <a:schemeClr val="dk1"/>
                </a:solidFill>
                <a:latin typeface="Arial"/>
                <a:ea typeface="Arial"/>
                <a:cs typeface="Arial"/>
                <a:sym typeface="Arial"/>
              </a:endParaRPr>
            </a:p>
          </p:txBody>
        </p:sp>
        <p:sp>
          <p:nvSpPr>
            <p:cNvPr id="708" name="Google Shape;708;p41"/>
            <p:cNvSpPr/>
            <p:nvPr/>
          </p:nvSpPr>
          <p:spPr>
            <a:xfrm>
              <a:off x="6854817" y="5230981"/>
              <a:ext cx="1639119" cy="819559"/>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41"/>
            <p:cNvSpPr txBox="1"/>
            <p:nvPr/>
          </p:nvSpPr>
          <p:spPr>
            <a:xfrm>
              <a:off x="6894825" y="5270989"/>
              <a:ext cx="1559103" cy="73954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5.Proyecto de ley</a:t>
              </a:r>
              <a:endParaRPr b="0" i="0" sz="1400" u="none" cap="none" strike="noStrike">
                <a:solidFill>
                  <a:schemeClr val="dk1"/>
                </a:solidFill>
                <a:latin typeface="Arial"/>
                <a:ea typeface="Arial"/>
                <a:cs typeface="Arial"/>
                <a:sym typeface="Arial"/>
              </a:endParaRPr>
            </a:p>
          </p:txBody>
        </p:sp>
        <p:sp>
          <p:nvSpPr>
            <p:cNvPr id="710" name="Google Shape;710;p41"/>
            <p:cNvSpPr/>
            <p:nvPr/>
          </p:nvSpPr>
          <p:spPr>
            <a:xfrm>
              <a:off x="4977364" y="5826188"/>
              <a:ext cx="1639119" cy="819559"/>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41"/>
            <p:cNvSpPr txBox="1"/>
            <p:nvPr/>
          </p:nvSpPr>
          <p:spPr>
            <a:xfrm>
              <a:off x="5017372" y="5866196"/>
              <a:ext cx="1559103" cy="73954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6. Consulta pública</a:t>
              </a:r>
              <a:endParaRPr b="0" i="0" sz="1400" u="none" cap="none" strike="noStrike">
                <a:solidFill>
                  <a:schemeClr val="dk1"/>
                </a:solidFill>
                <a:latin typeface="Arial"/>
                <a:ea typeface="Arial"/>
                <a:cs typeface="Arial"/>
                <a:sym typeface="Arial"/>
              </a:endParaRPr>
            </a:p>
          </p:txBody>
        </p:sp>
        <p:sp>
          <p:nvSpPr>
            <p:cNvPr id="712" name="Google Shape;712;p41"/>
            <p:cNvSpPr/>
            <p:nvPr/>
          </p:nvSpPr>
          <p:spPr>
            <a:xfrm>
              <a:off x="3265315" y="5269910"/>
              <a:ext cx="1639119" cy="819559"/>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41"/>
            <p:cNvSpPr txBox="1"/>
            <p:nvPr/>
          </p:nvSpPr>
          <p:spPr>
            <a:xfrm>
              <a:off x="3305323" y="5309918"/>
              <a:ext cx="1559103" cy="73954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7. Debate comisión</a:t>
              </a:r>
              <a:endParaRPr b="0" i="0" sz="1400" u="none" cap="none" strike="noStrike">
                <a:solidFill>
                  <a:schemeClr val="dk1"/>
                </a:solidFill>
                <a:latin typeface="Arial"/>
                <a:ea typeface="Arial"/>
                <a:cs typeface="Arial"/>
                <a:sym typeface="Arial"/>
              </a:endParaRPr>
            </a:p>
          </p:txBody>
        </p:sp>
        <p:sp>
          <p:nvSpPr>
            <p:cNvPr id="714" name="Google Shape;714;p41"/>
            <p:cNvSpPr/>
            <p:nvPr/>
          </p:nvSpPr>
          <p:spPr>
            <a:xfrm>
              <a:off x="2207211" y="3813554"/>
              <a:ext cx="1639119" cy="819559"/>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41"/>
            <p:cNvSpPr txBox="1"/>
            <p:nvPr/>
          </p:nvSpPr>
          <p:spPr>
            <a:xfrm>
              <a:off x="2247219" y="3853562"/>
              <a:ext cx="1559103" cy="73954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8. Debate plenaria</a:t>
              </a:r>
              <a:endParaRPr b="0" i="0" sz="1400" u="none" cap="none" strike="noStrike">
                <a:solidFill>
                  <a:schemeClr val="dk1"/>
                </a:solidFill>
                <a:latin typeface="Arial"/>
                <a:ea typeface="Arial"/>
                <a:cs typeface="Arial"/>
                <a:sym typeface="Arial"/>
              </a:endParaRPr>
            </a:p>
          </p:txBody>
        </p:sp>
        <p:sp>
          <p:nvSpPr>
            <p:cNvPr id="716" name="Google Shape;716;p41"/>
            <p:cNvSpPr/>
            <p:nvPr/>
          </p:nvSpPr>
          <p:spPr>
            <a:xfrm>
              <a:off x="2207211" y="2013399"/>
              <a:ext cx="1639119" cy="819559"/>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41"/>
            <p:cNvSpPr txBox="1"/>
            <p:nvPr/>
          </p:nvSpPr>
          <p:spPr>
            <a:xfrm>
              <a:off x="2247219" y="2053407"/>
              <a:ext cx="1559103" cy="73954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9. Implementación y cumplimiento</a:t>
              </a:r>
              <a:endParaRPr b="0" i="0" sz="1400" u="none" cap="none" strike="noStrike">
                <a:solidFill>
                  <a:schemeClr val="dk1"/>
                </a:solidFill>
                <a:latin typeface="Arial"/>
                <a:ea typeface="Arial"/>
                <a:cs typeface="Arial"/>
                <a:sym typeface="Arial"/>
              </a:endParaRPr>
            </a:p>
          </p:txBody>
        </p:sp>
        <p:sp>
          <p:nvSpPr>
            <p:cNvPr id="718" name="Google Shape;718;p41"/>
            <p:cNvSpPr/>
            <p:nvPr/>
          </p:nvSpPr>
          <p:spPr>
            <a:xfrm>
              <a:off x="3265315" y="557043"/>
              <a:ext cx="1639119" cy="819559"/>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41"/>
            <p:cNvSpPr txBox="1"/>
            <p:nvPr/>
          </p:nvSpPr>
          <p:spPr>
            <a:xfrm>
              <a:off x="3305323" y="597051"/>
              <a:ext cx="1559103" cy="73954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10.Evaluación </a:t>
              </a:r>
              <a:r>
                <a:rPr b="0" i="1" lang="es-CO" sz="1400" u="none" cap="none" strike="noStrike">
                  <a:solidFill>
                    <a:schemeClr val="dk1"/>
                  </a:solidFill>
                  <a:latin typeface="Calibri"/>
                  <a:ea typeface="Calibri"/>
                  <a:cs typeface="Calibri"/>
                  <a:sym typeface="Calibri"/>
                </a:rPr>
                <a:t>ex post</a:t>
              </a:r>
              <a:endParaRPr b="0" i="0" sz="1400" u="none" cap="none" strike="noStrike">
                <a:solidFill>
                  <a:schemeClr val="dk1"/>
                </a:solidFill>
                <a:latin typeface="Arial"/>
                <a:ea typeface="Arial"/>
                <a:cs typeface="Arial"/>
                <a:sym typeface="Arial"/>
              </a:endParaRPr>
            </a:p>
          </p:txBody>
        </p:sp>
      </p:grpSp>
      <p:sp>
        <p:nvSpPr>
          <p:cNvPr id="720" name="Google Shape;720;p41"/>
          <p:cNvSpPr txBox="1"/>
          <p:nvPr/>
        </p:nvSpPr>
        <p:spPr>
          <a:xfrm>
            <a:off x="3902299" y="3173734"/>
            <a:ext cx="4387402" cy="722019"/>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500"/>
              <a:buFont typeface="Calibri"/>
              <a:buNone/>
            </a:pPr>
            <a:r>
              <a:rPr b="1" i="0" lang="es-CO" sz="1700" u="none" cap="none" strike="noStrike">
                <a:solidFill>
                  <a:schemeClr val="dk1"/>
                </a:solidFill>
                <a:latin typeface="Calibri"/>
                <a:ea typeface="Calibri"/>
                <a:cs typeface="Calibri"/>
                <a:sym typeface="Calibri"/>
              </a:rPr>
              <a:t>MEJORAS EN EL PROCEDIMIENTO LEGISLATIVO CUYO PRODUCTO ES LA LEY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500"/>
              <a:buFont typeface="Calibri"/>
              <a:buNone/>
            </a:pPr>
            <a:r>
              <a:t/>
            </a:r>
            <a:endParaRPr b="1" i="0" sz="2000" u="none" cap="none" strike="noStrike">
              <a:solidFill>
                <a:schemeClr val="dk1"/>
              </a:solidFill>
              <a:latin typeface="Calibri"/>
              <a:ea typeface="Calibri"/>
              <a:cs typeface="Calibri"/>
              <a:sym typeface="Calibri"/>
            </a:endParaRPr>
          </a:p>
        </p:txBody>
      </p:sp>
      <p:pic>
        <p:nvPicPr>
          <p:cNvPr id="721" name="Google Shape;721;p41"/>
          <p:cNvPicPr preferRelativeResize="0"/>
          <p:nvPr/>
        </p:nvPicPr>
        <p:blipFill rotWithShape="1">
          <a:blip r:embed="rId3">
            <a:alphaModFix/>
          </a:blip>
          <a:srcRect b="0" l="0" r="0" t="0"/>
          <a:stretch/>
        </p:blipFill>
        <p:spPr>
          <a:xfrm>
            <a:off x="10448544" y="5986272"/>
            <a:ext cx="1236235" cy="66024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p42"/>
          <p:cNvPicPr preferRelativeResize="0"/>
          <p:nvPr/>
        </p:nvPicPr>
        <p:blipFill rotWithShape="1">
          <a:blip r:embed="rId3">
            <a:alphaModFix/>
          </a:blip>
          <a:srcRect b="0" l="0" r="0" t="0"/>
          <a:stretch/>
        </p:blipFill>
        <p:spPr>
          <a:xfrm>
            <a:off x="10509504" y="5949696"/>
            <a:ext cx="1175275" cy="696818"/>
          </a:xfrm>
          <a:prstGeom prst="rect">
            <a:avLst/>
          </a:prstGeom>
          <a:noFill/>
          <a:ln>
            <a:noFill/>
          </a:ln>
        </p:spPr>
      </p:pic>
      <p:sp>
        <p:nvSpPr>
          <p:cNvPr id="727" name="Google Shape;727;p42"/>
          <p:cNvSpPr txBox="1"/>
          <p:nvPr/>
        </p:nvSpPr>
        <p:spPr>
          <a:xfrm>
            <a:off x="3030967" y="228144"/>
            <a:ext cx="61302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002060"/>
                </a:solidFill>
                <a:latin typeface="Calibri"/>
                <a:ea typeface="Calibri"/>
                <a:cs typeface="Calibri"/>
                <a:sym typeface="Calibri"/>
              </a:rPr>
              <a:t>MEJORAS EN EL PROCEDIMIENTO ADMINISTRATIVO DE ELABORACIÓN DE NORMAS O REGLAMENTOS O ACTOS ADMINISTRATIVOS GENERALES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1E4E79"/>
              </a:solidFill>
              <a:latin typeface="Calibri"/>
              <a:ea typeface="Calibri"/>
              <a:cs typeface="Calibri"/>
              <a:sym typeface="Calibri"/>
            </a:endParaRPr>
          </a:p>
        </p:txBody>
      </p:sp>
      <p:grpSp>
        <p:nvGrpSpPr>
          <p:cNvPr id="728" name="Google Shape;728;p42"/>
          <p:cNvGrpSpPr/>
          <p:nvPr/>
        </p:nvGrpSpPr>
        <p:grpSpPr>
          <a:xfrm>
            <a:off x="2743296" y="309939"/>
            <a:ext cx="7835045" cy="6273605"/>
            <a:chOff x="423932" y="-958821"/>
            <a:chExt cx="7835045" cy="6273605"/>
          </a:xfrm>
        </p:grpSpPr>
        <p:sp>
          <p:nvSpPr>
            <p:cNvPr id="729" name="Google Shape;729;p42"/>
            <p:cNvSpPr/>
            <p:nvPr/>
          </p:nvSpPr>
          <p:spPr>
            <a:xfrm>
              <a:off x="3323459" y="-253889"/>
              <a:ext cx="1407290" cy="834348"/>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42"/>
            <p:cNvSpPr txBox="1"/>
            <p:nvPr/>
          </p:nvSpPr>
          <p:spPr>
            <a:xfrm>
              <a:off x="3364189" y="-213159"/>
              <a:ext cx="1325830" cy="75288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Iniciativa regulatoria </a:t>
              </a:r>
              <a:endParaRPr b="0" i="0" sz="1400" u="none" cap="none" strike="noStrike">
                <a:solidFill>
                  <a:schemeClr val="dk1"/>
                </a:solidFill>
                <a:latin typeface="Arial"/>
                <a:ea typeface="Arial"/>
                <a:cs typeface="Arial"/>
                <a:sym typeface="Arial"/>
              </a:endParaRPr>
            </a:p>
          </p:txBody>
        </p:sp>
        <p:sp>
          <p:nvSpPr>
            <p:cNvPr id="731" name="Google Shape;731;p42"/>
            <p:cNvSpPr/>
            <p:nvPr/>
          </p:nvSpPr>
          <p:spPr>
            <a:xfrm>
              <a:off x="2325738" y="412315"/>
              <a:ext cx="4792314" cy="4792314"/>
            </a:xfrm>
            <a:custGeom>
              <a:rect b="b" l="l" r="r" t="t"/>
              <a:pathLst>
                <a:path extrusionOk="0" h="120000" w="120000">
                  <a:moveTo>
                    <a:pt x="64402" y="162"/>
                  </a:moveTo>
                  <a:lnTo>
                    <a:pt x="64402" y="162"/>
                  </a:lnTo>
                  <a:cubicBezTo>
                    <a:pt x="68614" y="472"/>
                    <a:pt x="72782" y="1226"/>
                    <a:pt x="76836" y="2411"/>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42"/>
            <p:cNvSpPr/>
            <p:nvPr/>
          </p:nvSpPr>
          <p:spPr>
            <a:xfrm>
              <a:off x="5196282" y="561022"/>
              <a:ext cx="1407290" cy="834348"/>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42"/>
            <p:cNvSpPr txBox="1"/>
            <p:nvPr/>
          </p:nvSpPr>
          <p:spPr>
            <a:xfrm>
              <a:off x="5237012" y="601752"/>
              <a:ext cx="1325830" cy="75288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Agendas regulatorias </a:t>
              </a:r>
              <a:endParaRPr b="0" i="0" sz="1400" u="none" cap="none" strike="noStrike">
                <a:solidFill>
                  <a:schemeClr val="dk1"/>
                </a:solidFill>
                <a:latin typeface="Arial"/>
                <a:ea typeface="Arial"/>
                <a:cs typeface="Arial"/>
                <a:sym typeface="Arial"/>
              </a:endParaRPr>
            </a:p>
          </p:txBody>
        </p:sp>
        <p:sp>
          <p:nvSpPr>
            <p:cNvPr id="734" name="Google Shape;734;p42"/>
            <p:cNvSpPr/>
            <p:nvPr/>
          </p:nvSpPr>
          <p:spPr>
            <a:xfrm>
              <a:off x="1342452" y="-958821"/>
              <a:ext cx="4792314" cy="4792314"/>
            </a:xfrm>
            <a:custGeom>
              <a:rect b="b" l="l" r="r" t="t"/>
              <a:pathLst>
                <a:path extrusionOk="0" h="120000" w="120000">
                  <a:moveTo>
                    <a:pt x="120000" y="60145"/>
                  </a:moveTo>
                  <a:cubicBezTo>
                    <a:pt x="119997" y="61342"/>
                    <a:pt x="119958" y="62538"/>
                    <a:pt x="119884" y="63733"/>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42"/>
            <p:cNvSpPr/>
            <p:nvPr/>
          </p:nvSpPr>
          <p:spPr>
            <a:xfrm>
              <a:off x="5563096" y="1634033"/>
              <a:ext cx="1407290" cy="1152389"/>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42"/>
            <p:cNvSpPr txBox="1"/>
            <p:nvPr/>
          </p:nvSpPr>
          <p:spPr>
            <a:xfrm>
              <a:off x="5619351" y="1690288"/>
              <a:ext cx="1294780" cy="1039879"/>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Diseño de la norma: </a:t>
              </a:r>
              <a:r>
                <a:rPr b="0" i="0" lang="es-CO" sz="1400" u="none" cap="none" strike="noStrike">
                  <a:solidFill>
                    <a:schemeClr val="dk1"/>
                  </a:solidFill>
                  <a:latin typeface="Calibri"/>
                  <a:ea typeface="Calibri"/>
                  <a:cs typeface="Calibri"/>
                  <a:sym typeface="Calibri"/>
                </a:rPr>
                <a:t>a</a:t>
              </a:r>
              <a:r>
                <a:rPr b="0" i="0" lang="es-CO" sz="1400" u="sng" cap="none" strike="noStrike">
                  <a:solidFill>
                    <a:schemeClr val="dk1"/>
                  </a:solidFill>
                  <a:latin typeface="Calibri"/>
                  <a:ea typeface="Calibri"/>
                  <a:cs typeface="Calibri"/>
                  <a:sym typeface="Calibri"/>
                </a:rPr>
                <a:t>nálisis de impacto normativo </a:t>
              </a:r>
              <a:endParaRPr b="0" i="0" sz="1400" u="none" cap="none" strike="noStrike">
                <a:solidFill>
                  <a:schemeClr val="dk1"/>
                </a:solidFill>
                <a:latin typeface="Arial"/>
                <a:ea typeface="Arial"/>
                <a:cs typeface="Arial"/>
                <a:sym typeface="Arial"/>
              </a:endParaRPr>
            </a:p>
          </p:txBody>
        </p:sp>
        <p:sp>
          <p:nvSpPr>
            <p:cNvPr id="737" name="Google Shape;737;p42"/>
            <p:cNvSpPr/>
            <p:nvPr/>
          </p:nvSpPr>
          <p:spPr>
            <a:xfrm>
              <a:off x="1489990" y="499976"/>
              <a:ext cx="4792314" cy="4792314"/>
            </a:xfrm>
            <a:custGeom>
              <a:rect b="b" l="l" r="r" t="t"/>
              <a:pathLst>
                <a:path extrusionOk="0" h="120000" w="120000">
                  <a:moveTo>
                    <a:pt x="119987" y="58757"/>
                  </a:moveTo>
                  <a:cubicBezTo>
                    <a:pt x="120018" y="60264"/>
                    <a:pt x="119993" y="61771"/>
                    <a:pt x="119910" y="63276"/>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42"/>
            <p:cNvSpPr/>
            <p:nvPr/>
          </p:nvSpPr>
          <p:spPr>
            <a:xfrm>
              <a:off x="5454810" y="3086927"/>
              <a:ext cx="1407290" cy="834348"/>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42"/>
            <p:cNvSpPr txBox="1"/>
            <p:nvPr/>
          </p:nvSpPr>
          <p:spPr>
            <a:xfrm>
              <a:off x="5495540" y="3127657"/>
              <a:ext cx="1325830" cy="75288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i="0" lang="es-CO" sz="1400" u="none" cap="none" strike="noStrike">
                  <a:solidFill>
                    <a:schemeClr val="dk1"/>
                  </a:solidFill>
                  <a:latin typeface="Calibri"/>
                  <a:ea typeface="Calibri"/>
                  <a:cs typeface="Calibri"/>
                  <a:sym typeface="Calibri"/>
                </a:rPr>
                <a:t>Materialización de la norma</a:t>
              </a:r>
              <a:r>
                <a:rPr b="0" i="0" lang="es-CO" sz="1400" u="none" cap="none" strike="noStrike">
                  <a:solidFill>
                    <a:schemeClr val="dk1"/>
                  </a:solidFill>
                  <a:latin typeface="Calibri"/>
                  <a:ea typeface="Calibri"/>
                  <a:cs typeface="Calibri"/>
                  <a:sym typeface="Calibri"/>
                </a:rPr>
                <a:t>: proyecto de la norma </a:t>
              </a:r>
              <a:endParaRPr b="0" i="0" sz="1400" u="none" cap="none" strike="noStrike">
                <a:solidFill>
                  <a:schemeClr val="dk1"/>
                </a:solidFill>
                <a:latin typeface="Arial"/>
                <a:ea typeface="Arial"/>
                <a:cs typeface="Arial"/>
                <a:sym typeface="Arial"/>
              </a:endParaRPr>
            </a:p>
          </p:txBody>
        </p:sp>
        <p:sp>
          <p:nvSpPr>
            <p:cNvPr id="740" name="Google Shape;740;p42"/>
            <p:cNvSpPr/>
            <p:nvPr/>
          </p:nvSpPr>
          <p:spPr>
            <a:xfrm>
              <a:off x="3466663" y="-868858"/>
              <a:ext cx="4792314" cy="4792314"/>
            </a:xfrm>
            <a:custGeom>
              <a:rect b="b" l="l" r="r" t="t"/>
              <a:pathLst>
                <a:path extrusionOk="0" h="120000" w="120000">
                  <a:moveTo>
                    <a:pt x="59907" y="120000"/>
                  </a:moveTo>
                  <a:lnTo>
                    <a:pt x="59907" y="120000"/>
                  </a:lnTo>
                  <a:cubicBezTo>
                    <a:pt x="57245" y="119996"/>
                    <a:pt x="54587" y="119815"/>
                    <a:pt x="51949" y="119458"/>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42"/>
            <p:cNvSpPr/>
            <p:nvPr/>
          </p:nvSpPr>
          <p:spPr>
            <a:xfrm>
              <a:off x="3722648" y="3885266"/>
              <a:ext cx="1763835" cy="1429518"/>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42"/>
            <p:cNvSpPr txBox="1"/>
            <p:nvPr/>
          </p:nvSpPr>
          <p:spPr>
            <a:xfrm>
              <a:off x="3792431" y="3955049"/>
              <a:ext cx="1624269" cy="128995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Consultas públicas, abogacía de la competencia y control administrativo </a:t>
              </a:r>
              <a:endParaRPr b="0" i="0" sz="1400" u="none" cap="none" strike="noStrike">
                <a:solidFill>
                  <a:schemeClr val="dk1"/>
                </a:solidFill>
                <a:latin typeface="Arial"/>
                <a:ea typeface="Arial"/>
                <a:cs typeface="Arial"/>
                <a:sym typeface="Arial"/>
              </a:endParaRPr>
            </a:p>
          </p:txBody>
        </p:sp>
        <p:sp>
          <p:nvSpPr>
            <p:cNvPr id="743" name="Google Shape;743;p42"/>
            <p:cNvSpPr/>
            <p:nvPr/>
          </p:nvSpPr>
          <p:spPr>
            <a:xfrm>
              <a:off x="2173840" y="202819"/>
              <a:ext cx="4792314" cy="4792314"/>
            </a:xfrm>
            <a:custGeom>
              <a:rect b="b" l="l" r="r" t="t"/>
              <a:pathLst>
                <a:path extrusionOk="0" h="120000" w="120000">
                  <a:moveTo>
                    <a:pt x="37644" y="115679"/>
                  </a:moveTo>
                  <a:lnTo>
                    <a:pt x="37644" y="115679"/>
                  </a:lnTo>
                  <a:cubicBezTo>
                    <a:pt x="36509" y="115223"/>
                    <a:pt x="35388" y="114733"/>
                    <a:pt x="34283" y="114209"/>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42"/>
            <p:cNvSpPr/>
            <p:nvPr/>
          </p:nvSpPr>
          <p:spPr>
            <a:xfrm>
              <a:off x="2091805" y="4182851"/>
              <a:ext cx="1407290" cy="834348"/>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42"/>
            <p:cNvSpPr txBox="1"/>
            <p:nvPr/>
          </p:nvSpPr>
          <p:spPr>
            <a:xfrm>
              <a:off x="2132535" y="4223581"/>
              <a:ext cx="1325830" cy="75288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Norma definitiva y publicación</a:t>
              </a:r>
              <a:endParaRPr b="0" i="0" sz="1400" u="none" cap="none" strike="noStrike">
                <a:solidFill>
                  <a:schemeClr val="dk1"/>
                </a:solidFill>
                <a:latin typeface="Arial"/>
                <a:ea typeface="Arial"/>
                <a:cs typeface="Arial"/>
                <a:sym typeface="Arial"/>
              </a:endParaRPr>
            </a:p>
          </p:txBody>
        </p:sp>
        <p:sp>
          <p:nvSpPr>
            <p:cNvPr id="746" name="Google Shape;746;p42"/>
            <p:cNvSpPr/>
            <p:nvPr/>
          </p:nvSpPr>
          <p:spPr>
            <a:xfrm>
              <a:off x="423932" y="-502874"/>
              <a:ext cx="4792314" cy="4792314"/>
            </a:xfrm>
            <a:custGeom>
              <a:rect b="b" l="l" r="r" t="t"/>
              <a:pathLst>
                <a:path extrusionOk="0" h="120000" w="120000">
                  <a:moveTo>
                    <a:pt x="40512" y="116747"/>
                  </a:moveTo>
                  <a:lnTo>
                    <a:pt x="40512" y="116747"/>
                  </a:lnTo>
                  <a:cubicBezTo>
                    <a:pt x="38727" y="116134"/>
                    <a:pt x="36971" y="115437"/>
                    <a:pt x="35251" y="114658"/>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42"/>
            <p:cNvSpPr/>
            <p:nvPr/>
          </p:nvSpPr>
          <p:spPr>
            <a:xfrm>
              <a:off x="646731" y="3209653"/>
              <a:ext cx="1687368" cy="834348"/>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42"/>
            <p:cNvSpPr txBox="1"/>
            <p:nvPr/>
          </p:nvSpPr>
          <p:spPr>
            <a:xfrm>
              <a:off x="687461" y="3250383"/>
              <a:ext cx="1605908" cy="75288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Inventario normativo/stock</a:t>
              </a:r>
              <a:endParaRPr b="0" i="0" sz="1400" u="none" cap="none" strike="noStrike">
                <a:solidFill>
                  <a:schemeClr val="dk1"/>
                </a:solidFill>
                <a:latin typeface="Arial"/>
                <a:ea typeface="Arial"/>
                <a:cs typeface="Arial"/>
                <a:sym typeface="Arial"/>
              </a:endParaRPr>
            </a:p>
          </p:txBody>
        </p:sp>
        <p:sp>
          <p:nvSpPr>
            <p:cNvPr id="749" name="Google Shape;749;p42"/>
            <p:cNvSpPr/>
            <p:nvPr/>
          </p:nvSpPr>
          <p:spPr>
            <a:xfrm>
              <a:off x="1180088" y="-7419"/>
              <a:ext cx="4792314" cy="4792314"/>
            </a:xfrm>
            <a:custGeom>
              <a:rect b="b" l="l" r="r" t="t"/>
              <a:pathLst>
                <a:path extrusionOk="0" h="120000" w="120000">
                  <a:moveTo>
                    <a:pt x="2430" y="76903"/>
                  </a:moveTo>
                  <a:lnTo>
                    <a:pt x="2430" y="76903"/>
                  </a:lnTo>
                  <a:cubicBezTo>
                    <a:pt x="1338" y="73183"/>
                    <a:pt x="609" y="69366"/>
                    <a:pt x="253" y="65506"/>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42"/>
            <p:cNvSpPr/>
            <p:nvPr/>
          </p:nvSpPr>
          <p:spPr>
            <a:xfrm>
              <a:off x="433380" y="1831377"/>
              <a:ext cx="1563547" cy="623952"/>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42"/>
            <p:cNvSpPr txBox="1"/>
            <p:nvPr/>
          </p:nvSpPr>
          <p:spPr>
            <a:xfrm>
              <a:off x="463839" y="1861836"/>
              <a:ext cx="1502629" cy="56303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Implementación y cumplimiento</a:t>
              </a:r>
              <a:endParaRPr b="0" i="0" sz="1400" u="none" cap="none" strike="noStrike">
                <a:solidFill>
                  <a:schemeClr val="dk1"/>
                </a:solidFill>
                <a:latin typeface="Arial"/>
                <a:ea typeface="Arial"/>
                <a:cs typeface="Arial"/>
                <a:sym typeface="Arial"/>
              </a:endParaRPr>
            </a:p>
          </p:txBody>
        </p:sp>
        <p:sp>
          <p:nvSpPr>
            <p:cNvPr id="752" name="Google Shape;752;p42"/>
            <p:cNvSpPr/>
            <p:nvPr/>
          </p:nvSpPr>
          <p:spPr>
            <a:xfrm>
              <a:off x="1178751" y="163284"/>
              <a:ext cx="4792314" cy="4792314"/>
            </a:xfrm>
            <a:custGeom>
              <a:rect b="b" l="l" r="r" t="t"/>
              <a:pathLst>
                <a:path extrusionOk="0" h="120000" w="120000">
                  <a:moveTo>
                    <a:pt x="4134" y="38114"/>
                  </a:moveTo>
                  <a:cubicBezTo>
                    <a:pt x="5561" y="34472"/>
                    <a:pt x="7340" y="30978"/>
                    <a:pt x="9447" y="27683"/>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42"/>
            <p:cNvSpPr/>
            <p:nvPr/>
          </p:nvSpPr>
          <p:spPr>
            <a:xfrm>
              <a:off x="1331042" y="306704"/>
              <a:ext cx="1407290" cy="834348"/>
            </a:xfrm>
            <a:prstGeom prst="roundRect">
              <a:avLst>
                <a:gd fmla="val 16667" name="adj"/>
              </a:avLst>
            </a:prstGeom>
            <a:solidFill>
              <a:schemeClr val="lt1"/>
            </a:solidFill>
            <a:ln cap="flat" cmpd="sng" w="12700">
              <a:solidFill>
                <a:srgbClr val="528CB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42"/>
            <p:cNvSpPr txBox="1"/>
            <p:nvPr/>
          </p:nvSpPr>
          <p:spPr>
            <a:xfrm>
              <a:off x="1371772" y="347434"/>
              <a:ext cx="1325830" cy="75288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es-CO" sz="1400" u="none" cap="none" strike="noStrike">
                  <a:solidFill>
                    <a:schemeClr val="dk1"/>
                  </a:solidFill>
                  <a:latin typeface="Calibri"/>
                  <a:ea typeface="Calibri"/>
                  <a:cs typeface="Calibri"/>
                  <a:sym typeface="Calibri"/>
                </a:rPr>
                <a:t>Evaluación de impacto normativo </a:t>
              </a:r>
              <a:r>
                <a:rPr b="0" i="1" lang="es-CO" sz="1400" u="none" cap="none" strike="noStrike">
                  <a:solidFill>
                    <a:schemeClr val="dk1"/>
                  </a:solidFill>
                  <a:latin typeface="Calibri"/>
                  <a:ea typeface="Calibri"/>
                  <a:cs typeface="Calibri"/>
                  <a:sym typeface="Calibri"/>
                </a:rPr>
                <a:t>ex post</a:t>
              </a:r>
              <a:endParaRPr b="0" i="0" sz="1400" u="none" cap="none" strike="noStrike">
                <a:solidFill>
                  <a:schemeClr val="dk1"/>
                </a:solidFill>
                <a:latin typeface="Arial"/>
                <a:ea typeface="Arial"/>
                <a:cs typeface="Arial"/>
                <a:sym typeface="Arial"/>
              </a:endParaRPr>
            </a:p>
          </p:txBody>
        </p:sp>
        <p:sp>
          <p:nvSpPr>
            <p:cNvPr id="755" name="Google Shape;755;p42"/>
            <p:cNvSpPr/>
            <p:nvPr/>
          </p:nvSpPr>
          <p:spPr>
            <a:xfrm>
              <a:off x="1333780" y="99259"/>
              <a:ext cx="4792314" cy="4792314"/>
            </a:xfrm>
            <a:custGeom>
              <a:rect b="b" l="l" r="r" t="t"/>
              <a:pathLst>
                <a:path extrusionOk="0" h="120000" w="120000">
                  <a:moveTo>
                    <a:pt x="37992" y="4182"/>
                  </a:moveTo>
                  <a:lnTo>
                    <a:pt x="37992" y="4182"/>
                  </a:lnTo>
                  <a:cubicBezTo>
                    <a:pt x="40859" y="3052"/>
                    <a:pt x="43808" y="2144"/>
                    <a:pt x="46814" y="1467"/>
                  </a:cubicBezTo>
                </a:path>
              </a:pathLst>
            </a:custGeom>
            <a:no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6" name="Google Shape;756;p42"/>
          <p:cNvSpPr/>
          <p:nvPr/>
        </p:nvSpPr>
        <p:spPr>
          <a:xfrm>
            <a:off x="6865754" y="2636912"/>
            <a:ext cx="310366" cy="2088232"/>
          </a:xfrm>
          <a:prstGeom prst="leftBrace">
            <a:avLst>
              <a:gd fmla="val 8333" name="adj1"/>
              <a:gd fmla="val 50000" name="adj2"/>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7" name="Google Shape;757;p42"/>
          <p:cNvSpPr txBox="1"/>
          <p:nvPr/>
        </p:nvSpPr>
        <p:spPr>
          <a:xfrm>
            <a:off x="5855208" y="3429000"/>
            <a:ext cx="936104" cy="523220"/>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chemeClr val="dk1"/>
                </a:solidFill>
                <a:latin typeface="Calibri"/>
                <a:ea typeface="Calibri"/>
                <a:cs typeface="Calibri"/>
                <a:sym typeface="Calibri"/>
              </a:rPr>
              <a:t>Toma de decisión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grpSp>
        <p:nvGrpSpPr>
          <p:cNvPr id="762" name="Google Shape;762;p43"/>
          <p:cNvGrpSpPr/>
          <p:nvPr/>
        </p:nvGrpSpPr>
        <p:grpSpPr>
          <a:xfrm>
            <a:off x="3156472" y="594900"/>
            <a:ext cx="5635326" cy="5421426"/>
            <a:chOff x="3460813" y="0"/>
            <a:chExt cx="3741172" cy="4459877"/>
          </a:xfrm>
        </p:grpSpPr>
        <p:sp>
          <p:nvSpPr>
            <p:cNvPr id="763" name="Google Shape;763;p43"/>
            <p:cNvSpPr/>
            <p:nvPr/>
          </p:nvSpPr>
          <p:spPr>
            <a:xfrm>
              <a:off x="4231159" y="2311673"/>
              <a:ext cx="435600" cy="17631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43"/>
            <p:cNvSpPr txBox="1"/>
            <p:nvPr/>
          </p:nvSpPr>
          <p:spPr>
            <a:xfrm>
              <a:off x="4403527" y="3147762"/>
              <a:ext cx="90900" cy="909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p:txBody>
        </p:sp>
        <p:sp>
          <p:nvSpPr>
            <p:cNvPr id="765" name="Google Shape;765;p43"/>
            <p:cNvSpPr/>
            <p:nvPr/>
          </p:nvSpPr>
          <p:spPr>
            <a:xfrm>
              <a:off x="4231159" y="2311673"/>
              <a:ext cx="435600" cy="768300"/>
            </a:xfrm>
            <a:custGeom>
              <a:rect b="b" l="l" r="r" t="t"/>
              <a:pathLst>
                <a:path extrusionOk="0" h="120000" w="120000">
                  <a:moveTo>
                    <a:pt x="0" y="0"/>
                  </a:moveTo>
                  <a:lnTo>
                    <a:pt x="60000" y="0"/>
                  </a:lnTo>
                  <a:lnTo>
                    <a:pt x="60000" y="120000"/>
                  </a:lnTo>
                  <a:lnTo>
                    <a:pt x="120000" y="12000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43"/>
            <p:cNvSpPr txBox="1"/>
            <p:nvPr/>
          </p:nvSpPr>
          <p:spPr>
            <a:xfrm>
              <a:off x="4426846" y="2673768"/>
              <a:ext cx="44100" cy="441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767" name="Google Shape;767;p43"/>
            <p:cNvSpPr/>
            <p:nvPr/>
          </p:nvSpPr>
          <p:spPr>
            <a:xfrm>
              <a:off x="4231159" y="2113362"/>
              <a:ext cx="444300" cy="198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43"/>
            <p:cNvSpPr txBox="1"/>
            <p:nvPr/>
          </p:nvSpPr>
          <p:spPr>
            <a:xfrm>
              <a:off x="4441110" y="2200355"/>
              <a:ext cx="24300" cy="243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769" name="Google Shape;769;p43"/>
            <p:cNvSpPr/>
            <p:nvPr/>
          </p:nvSpPr>
          <p:spPr>
            <a:xfrm>
              <a:off x="4231159" y="1249272"/>
              <a:ext cx="444300" cy="10623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43"/>
            <p:cNvSpPr txBox="1"/>
            <p:nvPr/>
          </p:nvSpPr>
          <p:spPr>
            <a:xfrm>
              <a:off x="4424484" y="1751684"/>
              <a:ext cx="57600" cy="576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771" name="Google Shape;771;p43"/>
            <p:cNvSpPr/>
            <p:nvPr/>
          </p:nvSpPr>
          <p:spPr>
            <a:xfrm>
              <a:off x="4231159" y="385173"/>
              <a:ext cx="444300" cy="1926600"/>
            </a:xfrm>
            <a:custGeom>
              <a:rect b="b" l="l" r="r" t="t"/>
              <a:pathLst>
                <a:path extrusionOk="0" h="120000" w="120000">
                  <a:moveTo>
                    <a:pt x="0" y="120000"/>
                  </a:moveTo>
                  <a:lnTo>
                    <a:pt x="60000" y="120000"/>
                  </a:lnTo>
                  <a:lnTo>
                    <a:pt x="60000" y="0"/>
                  </a:lnTo>
                  <a:lnTo>
                    <a:pt x="120000" y="0"/>
                  </a:lnTo>
                </a:path>
              </a:pathLst>
            </a:custGeom>
            <a:noFill/>
            <a:ln cap="flat" cmpd="sng" w="12700">
              <a:solidFill>
                <a:srgbClr val="487A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43"/>
            <p:cNvSpPr txBox="1"/>
            <p:nvPr/>
          </p:nvSpPr>
          <p:spPr>
            <a:xfrm>
              <a:off x="4403846" y="1298996"/>
              <a:ext cx="99000" cy="99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700"/>
                <a:buFont typeface="Calibri"/>
                <a:buNone/>
              </a:pPr>
              <a:r>
                <a:t/>
              </a:r>
              <a:endParaRPr b="0" i="0" sz="700" u="none" cap="none" strike="noStrike">
                <a:solidFill>
                  <a:schemeClr val="dk1"/>
                </a:solidFill>
                <a:latin typeface="Calibri"/>
                <a:ea typeface="Calibri"/>
                <a:cs typeface="Calibri"/>
                <a:sym typeface="Calibri"/>
              </a:endParaRPr>
            </a:p>
          </p:txBody>
        </p:sp>
        <p:sp>
          <p:nvSpPr>
            <p:cNvPr id="773" name="Google Shape;773;p43"/>
            <p:cNvSpPr/>
            <p:nvPr/>
          </p:nvSpPr>
          <p:spPr>
            <a:xfrm rot="-5400000">
              <a:off x="1818763" y="1926450"/>
              <a:ext cx="40545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43"/>
            <p:cNvSpPr txBox="1"/>
            <p:nvPr/>
          </p:nvSpPr>
          <p:spPr>
            <a:xfrm rot="-5400000">
              <a:off x="1818763" y="1926450"/>
              <a:ext cx="4054500" cy="770400"/>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4400"/>
                <a:buFont typeface="Calibri"/>
                <a:buNone/>
              </a:pPr>
              <a:r>
                <a:rPr b="0" i="0" lang="es-CO" sz="4400" u="none" cap="none" strike="noStrike">
                  <a:solidFill>
                    <a:schemeClr val="lt1"/>
                  </a:solidFill>
                  <a:latin typeface="Calibri"/>
                  <a:ea typeface="Calibri"/>
                  <a:cs typeface="Calibri"/>
                  <a:sym typeface="Calibri"/>
                </a:rPr>
                <a:t>Mejoras regulatorias (Buena regulación) </a:t>
              </a:r>
              <a:endParaRPr b="0" i="0" sz="1400" u="none" cap="none" strike="noStrike">
                <a:solidFill>
                  <a:srgbClr val="000000"/>
                </a:solidFill>
                <a:latin typeface="Arial"/>
                <a:ea typeface="Arial"/>
                <a:cs typeface="Arial"/>
                <a:sym typeface="Arial"/>
              </a:endParaRPr>
            </a:p>
          </p:txBody>
        </p:sp>
        <p:sp>
          <p:nvSpPr>
            <p:cNvPr id="775" name="Google Shape;775;p43"/>
            <p:cNvSpPr/>
            <p:nvPr/>
          </p:nvSpPr>
          <p:spPr>
            <a:xfrm>
              <a:off x="4675385" y="0"/>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43"/>
            <p:cNvSpPr txBox="1"/>
            <p:nvPr/>
          </p:nvSpPr>
          <p:spPr>
            <a:xfrm>
              <a:off x="4675385" y="0"/>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Principios de la buena regulación </a:t>
              </a:r>
              <a:endParaRPr b="0" i="0" sz="1400" u="none" cap="none" strike="noStrike">
                <a:solidFill>
                  <a:srgbClr val="000000"/>
                </a:solidFill>
                <a:latin typeface="Arial"/>
                <a:ea typeface="Arial"/>
                <a:cs typeface="Arial"/>
                <a:sym typeface="Arial"/>
              </a:endParaRPr>
            </a:p>
          </p:txBody>
        </p:sp>
        <p:sp>
          <p:nvSpPr>
            <p:cNvPr id="777" name="Google Shape;777;p43"/>
            <p:cNvSpPr/>
            <p:nvPr/>
          </p:nvSpPr>
          <p:spPr>
            <a:xfrm>
              <a:off x="4675385" y="864098"/>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43"/>
            <p:cNvSpPr txBox="1"/>
            <p:nvPr/>
          </p:nvSpPr>
          <p:spPr>
            <a:xfrm>
              <a:off x="4675385" y="864098"/>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Simplificaciones administrativas, cargas administrativas y normativas </a:t>
              </a:r>
              <a:endParaRPr b="0" i="0" sz="1400" u="none" cap="none" strike="noStrike">
                <a:solidFill>
                  <a:srgbClr val="000000"/>
                </a:solidFill>
                <a:latin typeface="Arial"/>
                <a:ea typeface="Arial"/>
                <a:cs typeface="Arial"/>
                <a:sym typeface="Arial"/>
              </a:endParaRPr>
            </a:p>
          </p:txBody>
        </p:sp>
        <p:sp>
          <p:nvSpPr>
            <p:cNvPr id="779" name="Google Shape;779;p43"/>
            <p:cNvSpPr/>
            <p:nvPr/>
          </p:nvSpPr>
          <p:spPr>
            <a:xfrm>
              <a:off x="4675385" y="1728189"/>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43"/>
            <p:cNvSpPr txBox="1"/>
            <p:nvPr/>
          </p:nvSpPr>
          <p:spPr>
            <a:xfrm>
              <a:off x="4675385" y="1728189"/>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Nuevas técnicas regulatorias frente a las técnicas tradicionales </a:t>
              </a:r>
              <a:endParaRPr b="0" i="0" sz="1400" u="none" cap="none" strike="noStrike">
                <a:solidFill>
                  <a:srgbClr val="000000"/>
                </a:solidFill>
                <a:latin typeface="Arial"/>
                <a:ea typeface="Arial"/>
                <a:cs typeface="Arial"/>
                <a:sym typeface="Arial"/>
              </a:endParaRPr>
            </a:p>
          </p:txBody>
        </p:sp>
        <p:sp>
          <p:nvSpPr>
            <p:cNvPr id="781" name="Google Shape;781;p43"/>
            <p:cNvSpPr/>
            <p:nvPr/>
          </p:nvSpPr>
          <p:spPr>
            <a:xfrm>
              <a:off x="4666693" y="2694851"/>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43"/>
            <p:cNvSpPr txBox="1"/>
            <p:nvPr/>
          </p:nvSpPr>
          <p:spPr>
            <a:xfrm>
              <a:off x="4666693" y="2694851"/>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Mejoras en los procedimientos de elaboración de las normas</a:t>
              </a:r>
              <a:endParaRPr b="0" i="0" sz="1400" u="none" cap="none" strike="noStrike">
                <a:solidFill>
                  <a:srgbClr val="000000"/>
                </a:solidFill>
                <a:latin typeface="Arial"/>
                <a:ea typeface="Arial"/>
                <a:cs typeface="Arial"/>
                <a:sym typeface="Arial"/>
              </a:endParaRPr>
            </a:p>
          </p:txBody>
        </p:sp>
        <p:sp>
          <p:nvSpPr>
            <p:cNvPr id="783" name="Google Shape;783;p43"/>
            <p:cNvSpPr/>
            <p:nvPr/>
          </p:nvSpPr>
          <p:spPr>
            <a:xfrm>
              <a:off x="4666693" y="3689477"/>
              <a:ext cx="2526600" cy="770400"/>
            </a:xfrm>
            <a:prstGeom prst="rect">
              <a:avLst/>
            </a:prstGeom>
            <a:solidFill>
              <a:srgbClr val="599BD5"/>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43"/>
            <p:cNvSpPr txBox="1"/>
            <p:nvPr/>
          </p:nvSpPr>
          <p:spPr>
            <a:xfrm>
              <a:off x="4666693" y="3689477"/>
              <a:ext cx="2526600" cy="7704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0" i="0" lang="es-CO" sz="1600" u="none" cap="none" strike="noStrike">
                  <a:solidFill>
                    <a:schemeClr val="lt1"/>
                  </a:solidFill>
                  <a:latin typeface="Calibri"/>
                  <a:ea typeface="Calibri"/>
                  <a:cs typeface="Calibri"/>
                  <a:sym typeface="Calibri"/>
                </a:rPr>
                <a:t>Regulacion con prospectiva o regulacion a prueba de futuro o foresight (previsibilidad)</a:t>
              </a:r>
              <a:endParaRPr b="0" i="0" sz="1400" u="none" cap="none" strike="noStrike">
                <a:solidFill>
                  <a:srgbClr val="000000"/>
                </a:solidFill>
                <a:latin typeface="Arial"/>
                <a:ea typeface="Arial"/>
                <a:cs typeface="Arial"/>
                <a:sym typeface="Arial"/>
              </a:endParaRPr>
            </a:p>
          </p:txBody>
        </p:sp>
      </p:grpSp>
      <p:cxnSp>
        <p:nvCxnSpPr>
          <p:cNvPr id="785" name="Google Shape;785;p43"/>
          <p:cNvCxnSpPr/>
          <p:nvPr/>
        </p:nvCxnSpPr>
        <p:spPr>
          <a:xfrm flipH="1" rot="10800000">
            <a:off x="9614650" y="5166875"/>
            <a:ext cx="621900" cy="621900"/>
          </a:xfrm>
          <a:prstGeom prst="straightConnector1">
            <a:avLst/>
          </a:prstGeom>
          <a:noFill/>
          <a:ln cap="flat" cmpd="sng" w="9525">
            <a:solidFill>
              <a:srgbClr val="FF0000"/>
            </a:solidFill>
            <a:prstDash val="solid"/>
            <a:round/>
            <a:headEnd len="sm" w="sm" type="none"/>
            <a:tailEnd len="sm" w="sm" type="none"/>
          </a:ln>
        </p:spPr>
      </p:cxnSp>
      <p:cxnSp>
        <p:nvCxnSpPr>
          <p:cNvPr id="786" name="Google Shape;786;p43"/>
          <p:cNvCxnSpPr/>
          <p:nvPr/>
        </p:nvCxnSpPr>
        <p:spPr>
          <a:xfrm>
            <a:off x="9228850" y="5608174"/>
            <a:ext cx="385800" cy="180600"/>
          </a:xfrm>
          <a:prstGeom prst="straightConnector1">
            <a:avLst/>
          </a:prstGeom>
          <a:noFill/>
          <a:ln cap="flat" cmpd="sng" w="9525">
            <a:solidFill>
              <a:srgbClr val="FF0000"/>
            </a:solidFill>
            <a:prstDash val="solid"/>
            <a:round/>
            <a:headEnd len="sm" w="sm" type="none"/>
            <a:tailEnd len="sm" w="sm"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44"/>
          <p:cNvSpPr txBox="1"/>
          <p:nvPr>
            <p:ph type="title"/>
          </p:nvPr>
        </p:nvSpPr>
        <p:spPr>
          <a:xfrm>
            <a:off x="845127" y="36576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1600"/>
              <a:buFont typeface="Calibri"/>
              <a:buNone/>
            </a:pPr>
            <a:r>
              <a:rPr lang="es-CO" sz="2600"/>
              <a:t>Regulación con prospectiva o regulación a prueba de futuro o foresight (previsibilidad)</a:t>
            </a:r>
            <a:endParaRPr sz="5400"/>
          </a:p>
        </p:txBody>
      </p:sp>
      <p:sp>
        <p:nvSpPr>
          <p:cNvPr id="792" name="Google Shape;792;p44"/>
          <p:cNvSpPr txBox="1"/>
          <p:nvPr>
            <p:ph idx="1" type="body"/>
          </p:nvPr>
        </p:nvSpPr>
        <p:spPr>
          <a:xfrm>
            <a:off x="845127" y="1828800"/>
            <a:ext cx="10515600" cy="4351200"/>
          </a:xfrm>
          <a:prstGeom prst="rect">
            <a:avLst/>
          </a:prstGeom>
          <a:noFill/>
          <a:ln>
            <a:noFill/>
          </a:ln>
        </p:spPr>
        <p:txBody>
          <a:bodyPr anchorCtr="0" anchor="t" bIns="45700" lIns="91425" spcFirstLastPara="1" rIns="91425" wrap="square" tIns="45700">
            <a:normAutofit fontScale="62500" lnSpcReduction="20000"/>
          </a:bodyPr>
          <a:lstStyle/>
          <a:p>
            <a:pPr indent="-285750" lvl="0" marL="285750" rtl="0" algn="l">
              <a:lnSpc>
                <a:spcPct val="90000"/>
              </a:lnSpc>
              <a:spcBef>
                <a:spcPts val="1000"/>
              </a:spcBef>
              <a:spcAft>
                <a:spcPts val="0"/>
              </a:spcAft>
              <a:buClr>
                <a:srgbClr val="262326"/>
              </a:buClr>
              <a:buSzPct val="119999"/>
              <a:buChar char="●"/>
            </a:pPr>
            <a:r>
              <a:rPr i="1" lang="es-CO" sz="2400">
                <a:solidFill>
                  <a:srgbClr val="262326"/>
                </a:solidFill>
                <a:latin typeface="Arial"/>
                <a:ea typeface="Arial"/>
                <a:cs typeface="Arial"/>
                <a:sym typeface="Arial"/>
              </a:rPr>
              <a:t>La regulación a prueba de futuro (“future-proof regulation”) se muestra como una herramienta que permite comprender los cambios rápidos, disruptivos y transformadores. Supera el gobierno reactivo por un gobierno anticipativo.</a:t>
            </a:r>
            <a:endParaRPr/>
          </a:p>
          <a:p>
            <a:pPr indent="-285750" lvl="0" marL="285750" rtl="0" algn="l">
              <a:lnSpc>
                <a:spcPct val="90000"/>
              </a:lnSpc>
              <a:spcBef>
                <a:spcPts val="1000"/>
              </a:spcBef>
              <a:spcAft>
                <a:spcPts val="0"/>
              </a:spcAft>
              <a:buClr>
                <a:srgbClr val="262326"/>
              </a:buClr>
              <a:buSzPct val="119999"/>
              <a:buChar char="●"/>
            </a:pPr>
            <a:r>
              <a:rPr i="1" lang="es-CO" sz="2400">
                <a:solidFill>
                  <a:srgbClr val="262326"/>
                </a:solidFill>
                <a:latin typeface="Arial"/>
                <a:ea typeface="Arial"/>
                <a:cs typeface="Arial"/>
                <a:sym typeface="Arial"/>
              </a:rPr>
              <a:t>Criterios de precaución y prevención </a:t>
            </a:r>
            <a:endParaRPr/>
          </a:p>
          <a:p>
            <a:pPr indent="-285750" lvl="0" marL="285750" rtl="0" algn="l">
              <a:lnSpc>
                <a:spcPct val="90000"/>
              </a:lnSpc>
              <a:spcBef>
                <a:spcPts val="1000"/>
              </a:spcBef>
              <a:spcAft>
                <a:spcPts val="0"/>
              </a:spcAft>
              <a:buClr>
                <a:srgbClr val="262326"/>
              </a:buClr>
              <a:buSzPct val="119999"/>
              <a:buChar char="●"/>
            </a:pPr>
            <a:r>
              <a:rPr i="1" lang="es-CO" sz="2400">
                <a:solidFill>
                  <a:srgbClr val="262326"/>
                </a:solidFill>
                <a:latin typeface="Arial"/>
                <a:ea typeface="Arial"/>
                <a:cs typeface="Arial"/>
                <a:sym typeface="Arial"/>
              </a:rPr>
              <a:t>Marco a partir del cual se incorpora y aplica la prospectiva estratégica y el derecho administrativo</a:t>
            </a:r>
            <a:endParaRPr/>
          </a:p>
          <a:p>
            <a:pPr indent="-171450" lvl="0" marL="285750" rtl="0" algn="l">
              <a:lnSpc>
                <a:spcPct val="90000"/>
              </a:lnSpc>
              <a:spcBef>
                <a:spcPts val="1000"/>
              </a:spcBef>
              <a:spcAft>
                <a:spcPts val="0"/>
              </a:spcAft>
              <a:buClr>
                <a:schemeClr val="dk1"/>
              </a:buClr>
              <a:buSzPct val="119999"/>
              <a:buNone/>
            </a:pPr>
            <a:r>
              <a:t/>
            </a:r>
            <a:endParaRPr sz="2400">
              <a:solidFill>
                <a:srgbClr val="262326"/>
              </a:solidFill>
              <a:latin typeface="Arial"/>
              <a:ea typeface="Arial"/>
              <a:cs typeface="Arial"/>
              <a:sym typeface="Arial"/>
            </a:endParaRPr>
          </a:p>
          <a:p>
            <a:pPr indent="-87312" lvl="0" marL="0" marR="0" rtl="0" algn="l">
              <a:lnSpc>
                <a:spcPct val="100000"/>
              </a:lnSpc>
              <a:spcBef>
                <a:spcPts val="0"/>
              </a:spcBef>
              <a:spcAft>
                <a:spcPts val="0"/>
              </a:spcAft>
              <a:buClr>
                <a:schemeClr val="dk1"/>
              </a:buClr>
              <a:buSzPct val="100000"/>
              <a:buFont typeface="Palatino"/>
              <a:buAutoNum type="arabicPeriod"/>
            </a:pPr>
            <a:r>
              <a:rPr b="1" i="0" lang="es-CO" sz="2200" u="none" cap="none" strike="noStrike">
                <a:solidFill>
                  <a:schemeClr val="dk1"/>
                </a:solidFill>
                <a:latin typeface="Palatino"/>
                <a:ea typeface="Palatino"/>
                <a:cs typeface="Palatino"/>
                <a:sym typeface="Palatino"/>
              </a:rPr>
              <a:t>Qué es la prospectiva administrativa o </a:t>
            </a:r>
            <a:r>
              <a:rPr b="1" i="1" lang="es-CO" sz="2200" u="none" cap="none" strike="noStrike">
                <a:solidFill>
                  <a:schemeClr val="dk1"/>
                </a:solidFill>
                <a:latin typeface="Palatino"/>
                <a:ea typeface="Palatino"/>
                <a:cs typeface="Palatino"/>
                <a:sym typeface="Palatino"/>
              </a:rPr>
              <a:t>foresight</a:t>
            </a:r>
            <a:r>
              <a:rPr b="1" i="0" lang="es-CO" sz="2200" u="none" cap="none" strike="noStrike">
                <a:solidFill>
                  <a:schemeClr val="dk1"/>
                </a:solidFill>
                <a:latin typeface="Palatino"/>
                <a:ea typeface="Palatino"/>
                <a:cs typeface="Palatino"/>
                <a:sym typeface="Palatino"/>
              </a:rPr>
              <a:t>? </a:t>
            </a:r>
            <a:endParaRPr/>
          </a:p>
          <a:p>
            <a:pPr indent="0" lvl="0" marL="0" marR="0" rtl="0" algn="l">
              <a:lnSpc>
                <a:spcPct val="100000"/>
              </a:lnSpc>
              <a:spcBef>
                <a:spcPts val="0"/>
              </a:spcBef>
              <a:spcAft>
                <a:spcPts val="0"/>
              </a:spcAft>
              <a:buClr>
                <a:schemeClr val="dk1"/>
              </a:buClr>
              <a:buSzPct val="100000"/>
              <a:buNone/>
            </a:pPr>
            <a:r>
              <a:t/>
            </a:r>
            <a:endParaRPr b="1" i="0" sz="2200" u="none" cap="none" strike="noStrike">
              <a:solidFill>
                <a:schemeClr val="dk1"/>
              </a:solidFill>
              <a:latin typeface="Palatino"/>
              <a:ea typeface="Palatino"/>
              <a:cs typeface="Palatino"/>
              <a:sym typeface="Palatino"/>
            </a:endParaRPr>
          </a:p>
          <a:p>
            <a:pPr indent="-87312" lvl="1" marL="457200" marR="0" rtl="0" algn="l">
              <a:lnSpc>
                <a:spcPct val="100000"/>
              </a:lnSpc>
              <a:spcBef>
                <a:spcPts val="0"/>
              </a:spcBef>
              <a:spcAft>
                <a:spcPts val="0"/>
              </a:spcAft>
              <a:buClr>
                <a:schemeClr val="dk1"/>
              </a:buClr>
              <a:buSzPct val="100000"/>
              <a:buFont typeface="Palatino"/>
              <a:buAutoNum type="arabicPeriod"/>
            </a:pPr>
            <a:r>
              <a:rPr b="1" i="1" lang="es-CO" sz="2200" u="none" cap="none" strike="noStrike">
                <a:solidFill>
                  <a:schemeClr val="dk1"/>
                </a:solidFill>
                <a:latin typeface="Palatino"/>
                <a:ea typeface="Palatino"/>
                <a:cs typeface="Palatino"/>
                <a:sym typeface="Palatino"/>
              </a:rPr>
              <a:t>Definición </a:t>
            </a:r>
            <a:endParaRPr/>
          </a:p>
          <a:p>
            <a:pPr indent="-87312" lvl="1" marL="457200" marR="0" rtl="0" algn="l">
              <a:lnSpc>
                <a:spcPct val="100000"/>
              </a:lnSpc>
              <a:spcBef>
                <a:spcPts val="0"/>
              </a:spcBef>
              <a:spcAft>
                <a:spcPts val="0"/>
              </a:spcAft>
              <a:buClr>
                <a:schemeClr val="dk1"/>
              </a:buClr>
              <a:buSzPct val="100000"/>
              <a:buFont typeface="Palatino"/>
              <a:buAutoNum type="arabicPeriod"/>
            </a:pPr>
            <a:r>
              <a:rPr b="1" i="1" lang="es-CO" sz="2200" u="none" cap="none" strike="noStrike">
                <a:solidFill>
                  <a:schemeClr val="dk1"/>
                </a:solidFill>
                <a:latin typeface="Palatino"/>
                <a:ea typeface="Palatino"/>
                <a:cs typeface="Palatino"/>
                <a:sym typeface="Palatino"/>
              </a:rPr>
              <a:t>Ámbito objetivo de la prospectiva</a:t>
            </a:r>
            <a:endParaRPr/>
          </a:p>
          <a:p>
            <a:pPr indent="0" lvl="2" marL="914400" rtl="0" algn="l">
              <a:lnSpc>
                <a:spcPct val="100000"/>
              </a:lnSpc>
              <a:spcBef>
                <a:spcPts val="0"/>
              </a:spcBef>
              <a:spcAft>
                <a:spcPts val="0"/>
              </a:spcAft>
              <a:buClr>
                <a:schemeClr val="dk1"/>
              </a:buClr>
              <a:buSzPct val="100000"/>
              <a:buNone/>
            </a:pPr>
            <a:r>
              <a:rPr b="1" i="1" lang="es-CO" u="none" cap="none" strike="noStrike">
                <a:solidFill>
                  <a:schemeClr val="dk1"/>
                </a:solidFill>
                <a:latin typeface="Palatino"/>
                <a:ea typeface="Palatino"/>
                <a:cs typeface="Palatino"/>
                <a:sym typeface="Palatino"/>
              </a:rPr>
              <a:t>2.1. El desarrollo de normas globales debe adaptarse en</a:t>
            </a:r>
            <a:br>
              <a:rPr b="1" i="1" lang="es-CO" u="none" cap="none" strike="noStrike">
                <a:solidFill>
                  <a:schemeClr val="dk1"/>
                </a:solidFill>
                <a:latin typeface="Palatino"/>
                <a:ea typeface="Palatino"/>
                <a:cs typeface="Palatino"/>
                <a:sym typeface="Palatino"/>
              </a:rPr>
            </a:br>
            <a:r>
              <a:rPr b="1" i="1" lang="es-CO" u="none" cap="none" strike="noStrike">
                <a:solidFill>
                  <a:schemeClr val="dk1"/>
                </a:solidFill>
                <a:latin typeface="Palatino"/>
                <a:ea typeface="Palatino"/>
                <a:cs typeface="Palatino"/>
                <a:sym typeface="Palatino"/>
              </a:rPr>
              <a:t>cada país  </a:t>
            </a:r>
            <a:endParaRPr/>
          </a:p>
          <a:p>
            <a:pPr indent="0" lvl="2" marL="914400" rtl="0" algn="l">
              <a:lnSpc>
                <a:spcPct val="100000"/>
              </a:lnSpc>
              <a:spcBef>
                <a:spcPts val="0"/>
              </a:spcBef>
              <a:spcAft>
                <a:spcPts val="0"/>
              </a:spcAft>
              <a:buClr>
                <a:schemeClr val="dk1"/>
              </a:buClr>
              <a:buSzPct val="291544"/>
              <a:buNone/>
            </a:pPr>
            <a:r>
              <a:rPr b="1" i="1" lang="es-CO" u="none" cap="none" strike="noStrike">
                <a:solidFill>
                  <a:schemeClr val="dk1"/>
                </a:solidFill>
                <a:latin typeface="Palatino"/>
                <a:ea typeface="Palatino"/>
                <a:cs typeface="Palatino"/>
                <a:sym typeface="Palatino"/>
              </a:rPr>
              <a:t>2.2. Gobernanza anticipatoria y gestión estratégica </a:t>
            </a:r>
            <a:endParaRPr b="1" i="1" sz="1400" u="none" cap="none" strike="noStrike">
              <a:solidFill>
                <a:schemeClr val="dk1"/>
              </a:solidFill>
              <a:latin typeface="Palatino"/>
              <a:ea typeface="Palatino"/>
              <a:cs typeface="Palatino"/>
              <a:sym typeface="Palatino"/>
            </a:endParaRPr>
          </a:p>
          <a:p>
            <a:pPr indent="0" lvl="2" marL="914400" rtl="0" algn="l">
              <a:lnSpc>
                <a:spcPct val="100000"/>
              </a:lnSpc>
              <a:spcBef>
                <a:spcPts val="0"/>
              </a:spcBef>
              <a:spcAft>
                <a:spcPts val="0"/>
              </a:spcAft>
              <a:buClr>
                <a:schemeClr val="dk1"/>
              </a:buClr>
              <a:buSzPct val="100000"/>
              <a:buNone/>
            </a:pPr>
            <a:r>
              <a:t/>
            </a:r>
            <a:endParaRPr b="1" i="0" sz="1400" u="none" cap="none" strike="noStrike">
              <a:solidFill>
                <a:schemeClr val="dk1"/>
              </a:solidFill>
              <a:latin typeface="Palatino"/>
              <a:ea typeface="Palatino"/>
              <a:cs typeface="Palatino"/>
              <a:sym typeface="Palatino"/>
            </a:endParaRPr>
          </a:p>
          <a:p>
            <a:pPr indent="-87312" lvl="0" marL="0" marR="0" rtl="0" algn="l">
              <a:lnSpc>
                <a:spcPct val="100000"/>
              </a:lnSpc>
              <a:spcBef>
                <a:spcPts val="0"/>
              </a:spcBef>
              <a:spcAft>
                <a:spcPts val="0"/>
              </a:spcAft>
              <a:buClr>
                <a:schemeClr val="dk1"/>
              </a:buClr>
              <a:buSzPct val="100000"/>
              <a:buFont typeface="Palatino"/>
              <a:buAutoNum type="arabicPeriod"/>
            </a:pPr>
            <a:r>
              <a:rPr b="1" i="0" lang="es-CO" sz="2200" u="none" cap="none" strike="noStrike">
                <a:solidFill>
                  <a:schemeClr val="dk1"/>
                </a:solidFill>
                <a:latin typeface="Palatino"/>
                <a:ea typeface="Palatino"/>
                <a:cs typeface="Palatino"/>
                <a:sym typeface="Palatino"/>
              </a:rPr>
              <a:t>¿Cómo es el método de </a:t>
            </a:r>
            <a:r>
              <a:rPr b="1" i="1" lang="es-CO" sz="2200" u="none" cap="none" strike="noStrike">
                <a:solidFill>
                  <a:schemeClr val="dk1"/>
                </a:solidFill>
                <a:latin typeface="Palatino"/>
                <a:ea typeface="Palatino"/>
                <a:cs typeface="Palatino"/>
                <a:sym typeface="Palatino"/>
              </a:rPr>
              <a:t>foresight </a:t>
            </a:r>
            <a:r>
              <a:rPr b="1" i="0" lang="es-CO" sz="2200" u="none" cap="none" strike="noStrike">
                <a:solidFill>
                  <a:schemeClr val="dk1"/>
                </a:solidFill>
                <a:latin typeface="Palatino"/>
                <a:ea typeface="Palatino"/>
                <a:cs typeface="Palatino"/>
                <a:sym typeface="Palatino"/>
              </a:rPr>
              <a:t>para regular a prueba de futuro?</a:t>
            </a:r>
            <a:endParaRPr/>
          </a:p>
          <a:p>
            <a:pPr indent="0" lvl="0" marL="0" marR="0" rtl="0" algn="l">
              <a:lnSpc>
                <a:spcPct val="100000"/>
              </a:lnSpc>
              <a:spcBef>
                <a:spcPts val="0"/>
              </a:spcBef>
              <a:spcAft>
                <a:spcPts val="0"/>
              </a:spcAft>
              <a:buClr>
                <a:schemeClr val="dk1"/>
              </a:buClr>
              <a:buSzPct val="100000"/>
              <a:buNone/>
            </a:pPr>
            <a:r>
              <a:t/>
            </a:r>
            <a:endParaRPr b="1" i="0" sz="2200" u="none" cap="none" strike="noStrike">
              <a:solidFill>
                <a:schemeClr val="dk1"/>
              </a:solidFill>
              <a:latin typeface="Palatino"/>
              <a:ea typeface="Palatino"/>
              <a:cs typeface="Palatino"/>
              <a:sym typeface="Palatino"/>
            </a:endParaRPr>
          </a:p>
          <a:p>
            <a:pPr indent="-87312" lvl="1" marL="457200" marR="0" rtl="0" algn="l">
              <a:lnSpc>
                <a:spcPct val="100000"/>
              </a:lnSpc>
              <a:spcBef>
                <a:spcPts val="0"/>
              </a:spcBef>
              <a:spcAft>
                <a:spcPts val="0"/>
              </a:spcAft>
              <a:buClr>
                <a:schemeClr val="dk1"/>
              </a:buClr>
              <a:buSzPct val="100000"/>
              <a:buFont typeface="Palatino"/>
              <a:buAutoNum type="arabicPeriod"/>
            </a:pPr>
            <a:r>
              <a:rPr b="1" i="1" lang="es-CO" sz="2200" u="none" cap="none" strike="noStrike">
                <a:solidFill>
                  <a:schemeClr val="dk1"/>
                </a:solidFill>
                <a:latin typeface="Palatino"/>
                <a:ea typeface="Palatino"/>
                <a:cs typeface="Palatino"/>
                <a:sym typeface="Palatino"/>
              </a:rPr>
              <a:t>Principios rectores de la prospectiva</a:t>
            </a:r>
            <a:endParaRPr/>
          </a:p>
          <a:p>
            <a:pPr indent="-87312" lvl="1" marL="457200" marR="0" rtl="0" algn="l">
              <a:lnSpc>
                <a:spcPct val="100000"/>
              </a:lnSpc>
              <a:spcBef>
                <a:spcPts val="0"/>
              </a:spcBef>
              <a:spcAft>
                <a:spcPts val="0"/>
              </a:spcAft>
              <a:buClr>
                <a:schemeClr val="dk1"/>
              </a:buClr>
              <a:buSzPct val="100000"/>
              <a:buFont typeface="Palatino"/>
              <a:buAutoNum type="arabicPeriod"/>
            </a:pPr>
            <a:r>
              <a:rPr b="1" i="1" lang="es-CO" sz="2200" u="none" cap="none" strike="noStrike">
                <a:solidFill>
                  <a:schemeClr val="dk1"/>
                </a:solidFill>
                <a:latin typeface="Palatino"/>
                <a:ea typeface="Palatino"/>
                <a:cs typeface="Palatino"/>
                <a:sym typeface="Palatino"/>
              </a:rPr>
              <a:t>Modelos de predicción </a:t>
            </a:r>
            <a:endParaRPr/>
          </a:p>
          <a:p>
            <a:pPr indent="-87312" lvl="1" marL="457200" marR="0" rtl="0" algn="l">
              <a:lnSpc>
                <a:spcPct val="100000"/>
              </a:lnSpc>
              <a:spcBef>
                <a:spcPts val="0"/>
              </a:spcBef>
              <a:spcAft>
                <a:spcPts val="0"/>
              </a:spcAft>
              <a:buClr>
                <a:schemeClr val="dk1"/>
              </a:buClr>
              <a:buSzPct val="100000"/>
              <a:buFont typeface="Palatino"/>
              <a:buAutoNum type="arabicPeriod"/>
            </a:pPr>
            <a:r>
              <a:rPr b="1" i="1" lang="es-CO" sz="2200" u="none" cap="none" strike="noStrike">
                <a:solidFill>
                  <a:schemeClr val="dk1"/>
                </a:solidFill>
                <a:latin typeface="Palatino"/>
                <a:ea typeface="Palatino"/>
                <a:cs typeface="Palatino"/>
                <a:sym typeface="Palatino"/>
              </a:rPr>
              <a:t>Participación y prospectiva: importancia del diálogo de consenso</a:t>
            </a:r>
            <a:endParaRPr/>
          </a:p>
          <a:p>
            <a:pPr indent="0" lvl="1" marL="457200" marR="0" rtl="0" algn="l">
              <a:lnSpc>
                <a:spcPct val="100000"/>
              </a:lnSpc>
              <a:spcBef>
                <a:spcPts val="0"/>
              </a:spcBef>
              <a:spcAft>
                <a:spcPts val="0"/>
              </a:spcAft>
              <a:buClr>
                <a:schemeClr val="dk1"/>
              </a:buClr>
              <a:buSzPct val="100000"/>
              <a:buNone/>
            </a:pPr>
            <a:r>
              <a:t/>
            </a:r>
            <a:endParaRPr b="1" i="0" sz="2200" u="none" cap="none" strike="noStrike">
              <a:solidFill>
                <a:schemeClr val="dk1"/>
              </a:solidFill>
              <a:latin typeface="Palatino"/>
              <a:ea typeface="Palatino"/>
              <a:cs typeface="Palatino"/>
              <a:sym typeface="Palatino"/>
            </a:endParaRPr>
          </a:p>
          <a:p>
            <a:pPr indent="0" lvl="0" marL="0" marR="0" rtl="0" algn="l">
              <a:lnSpc>
                <a:spcPct val="100000"/>
              </a:lnSpc>
              <a:spcBef>
                <a:spcPts val="0"/>
              </a:spcBef>
              <a:spcAft>
                <a:spcPts val="0"/>
              </a:spcAft>
              <a:buClr>
                <a:schemeClr val="dk1"/>
              </a:buClr>
              <a:buSzPct val="100000"/>
              <a:buFont typeface="Calibri"/>
              <a:buNone/>
            </a:pPr>
            <a:r>
              <a:rPr b="0" i="0" lang="es-CO" sz="1000" u="none" cap="none" strike="noStrike">
                <a:solidFill>
                  <a:schemeClr val="dk1"/>
                </a:solidFill>
              </a:rPr>
              <a:t>  </a:t>
            </a:r>
            <a:endParaRPr sz="1000" cap="none">
              <a:solidFill>
                <a:schemeClr val="dk1"/>
              </a:solidFill>
            </a:endParaRPr>
          </a:p>
          <a:p>
            <a:pPr indent="0" lvl="0" marL="0" marR="0" rtl="0" algn="l">
              <a:lnSpc>
                <a:spcPct val="100000"/>
              </a:lnSpc>
              <a:spcBef>
                <a:spcPts val="0"/>
              </a:spcBef>
              <a:spcAft>
                <a:spcPts val="0"/>
              </a:spcAft>
              <a:buClr>
                <a:schemeClr val="dk1"/>
              </a:buClr>
              <a:buSzPct val="100000"/>
              <a:buFont typeface="Libre Franklin"/>
              <a:buNone/>
            </a:pPr>
            <a:r>
              <a:rPr lang="es-CO" sz="1600">
                <a:solidFill>
                  <a:schemeClr val="dk1"/>
                </a:solidFill>
                <a:latin typeface="Libre Franklin"/>
                <a:ea typeface="Libre Franklin"/>
                <a:cs typeface="Libre Franklin"/>
                <a:sym typeface="Libre Franklin"/>
              </a:rPr>
              <a:t>L</a:t>
            </a:r>
            <a:r>
              <a:rPr b="0" i="0" lang="es-CO" sz="2300" u="none" strike="noStrike">
                <a:solidFill>
                  <a:srgbClr val="4F4F4F"/>
                </a:solidFill>
                <a:latin typeface="Libre Franklin"/>
                <a:ea typeface="Libre Franklin"/>
                <a:cs typeface="Libre Franklin"/>
                <a:sym typeface="Libre Franklin"/>
              </a:rPr>
              <a:t>a producción normativa y la regulación, mediante procesos que permitan un margen de actuación y adaptación a escenarios previsibles en el futuro, que la ciencia y los datos ya anticipan, estableciendo pautas para que los órganos decisores sepan cómo actuar en crisis previsibles en el futuro</a:t>
            </a:r>
            <a:r>
              <a:rPr lang="es-CO" sz="2300">
                <a:solidFill>
                  <a:schemeClr val="dk1"/>
                </a:solidFill>
                <a:latin typeface="Arial"/>
                <a:ea typeface="Arial"/>
                <a:cs typeface="Arial"/>
                <a:sym typeface="Arial"/>
              </a:rPr>
              <a:t>. Es anticiparnos al futuro. </a:t>
            </a:r>
            <a:r>
              <a:rPr b="0" i="0" lang="es-CO" sz="2300" u="none" cap="none" strike="noStrike">
                <a:solidFill>
                  <a:schemeClr val="dk1"/>
                </a:solidFill>
                <a:latin typeface="Arial"/>
                <a:ea typeface="Arial"/>
                <a:cs typeface="Arial"/>
                <a:sym typeface="Arial"/>
              </a:rPr>
              <a:t>                                </a:t>
            </a:r>
            <a:endParaRPr sz="2300">
              <a:solidFill>
                <a:srgbClr val="262326"/>
              </a:solidFill>
              <a:latin typeface="Arial"/>
              <a:ea typeface="Arial"/>
              <a:cs typeface="Arial"/>
              <a:sym typeface="Arial"/>
            </a:endParaRPr>
          </a:p>
          <a:p>
            <a:pPr indent="0" lvl="0" marL="0" rtl="0" algn="l">
              <a:lnSpc>
                <a:spcPct val="90000"/>
              </a:lnSpc>
              <a:spcBef>
                <a:spcPts val="1000"/>
              </a:spcBef>
              <a:spcAft>
                <a:spcPts val="0"/>
              </a:spcAft>
              <a:buClr>
                <a:schemeClr val="dk1"/>
              </a:buClr>
              <a:buSzPct val="102856"/>
              <a:buNone/>
            </a:pPr>
            <a:r>
              <a:t/>
            </a:r>
            <a:endParaRPr/>
          </a:p>
        </p:txBody>
      </p:sp>
      <p:sp>
        <p:nvSpPr>
          <p:cNvPr id="793" name="Google Shape;793;p44"/>
          <p:cNvSpPr/>
          <p:nvPr/>
        </p:nvSpPr>
        <p:spPr>
          <a:xfrm>
            <a:off x="0" y="-323165"/>
            <a:ext cx="377026"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page4image3788544" id="794" name="Google Shape;794;p44"/>
          <p:cNvPicPr preferRelativeResize="0"/>
          <p:nvPr/>
        </p:nvPicPr>
        <p:blipFill rotWithShape="1">
          <a:blip r:embed="rId3">
            <a:alphaModFix/>
          </a:blip>
          <a:srcRect b="0" l="0" r="0" t="0"/>
          <a:stretch/>
        </p:blipFill>
        <p:spPr>
          <a:xfrm>
            <a:off x="69850" y="854075"/>
            <a:ext cx="330200" cy="12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3600"/>
              <a:buNone/>
            </a:pPr>
            <a:r>
              <a:rPr b="1" lang="es-CO" sz="3600"/>
              <a:t>3. Fuentes del derecho de la energía</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49"/>
          <p:cNvSpPr txBox="1"/>
          <p:nvPr>
            <p:ph idx="4294967295" type="title"/>
          </p:nvPr>
        </p:nvSpPr>
        <p:spPr>
          <a:xfrm>
            <a:off x="3042745" y="289741"/>
            <a:ext cx="5657850" cy="531201"/>
          </a:xfrm>
          <a:prstGeom prst="rect">
            <a:avLst/>
          </a:prstGeom>
          <a:solidFill>
            <a:schemeClr val="lt1"/>
          </a:solidFill>
          <a:ln cap="flat" cmpd="sng" w="15875">
            <a:solidFill>
              <a:schemeClr val="accent1"/>
            </a:solidFill>
            <a:prstDash val="solid"/>
            <a:round/>
            <a:headEnd len="sm" w="sm" type="none"/>
            <a:tailEnd len="sm" w="sm" type="none"/>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chemeClr val="dk1"/>
              </a:buClr>
              <a:buSzPts val="2400"/>
              <a:buFont typeface="Calibri"/>
              <a:buNone/>
            </a:pPr>
            <a:r>
              <a:rPr b="1" lang="es-CO" sz="2400">
                <a:solidFill>
                  <a:schemeClr val="dk1"/>
                </a:solidFill>
                <a:latin typeface="Calibri"/>
                <a:ea typeface="Calibri"/>
                <a:cs typeface="Calibri"/>
                <a:sym typeface="Calibri"/>
              </a:rPr>
              <a:t>FUENTES DEL DERECHO DE LA ENERGÍA</a:t>
            </a:r>
            <a:endParaRPr b="1" sz="2400">
              <a:solidFill>
                <a:schemeClr val="dk1"/>
              </a:solidFill>
              <a:latin typeface="Calibri"/>
              <a:ea typeface="Calibri"/>
              <a:cs typeface="Calibri"/>
              <a:sym typeface="Calibri"/>
            </a:endParaRPr>
          </a:p>
        </p:txBody>
      </p:sp>
      <p:graphicFrame>
        <p:nvGraphicFramePr>
          <p:cNvPr id="806" name="Google Shape;806;p49"/>
          <p:cNvGraphicFramePr/>
          <p:nvPr/>
        </p:nvGraphicFramePr>
        <p:xfrm>
          <a:off x="1453054" y="1138731"/>
          <a:ext cx="3000000" cy="3000000"/>
        </p:xfrm>
        <a:graphic>
          <a:graphicData uri="http://schemas.openxmlformats.org/drawingml/2006/table">
            <a:tbl>
              <a:tblPr>
                <a:noFill/>
                <a:tableStyleId>{6CD77822-7450-4C6E-BC56-CEDF9F516F56}</a:tableStyleId>
              </a:tblPr>
              <a:tblGrid>
                <a:gridCol w="4720025"/>
                <a:gridCol w="4720025"/>
              </a:tblGrid>
              <a:tr h="434350">
                <a:tc>
                  <a:txBody>
                    <a:bodyPr/>
                    <a:lstStyle/>
                    <a:p>
                      <a:pPr indent="0" lvl="0" marL="0" marR="0" rtl="0" algn="ctr">
                        <a:lnSpc>
                          <a:spcPct val="100000"/>
                        </a:lnSpc>
                        <a:spcBef>
                          <a:spcPts val="0"/>
                        </a:spcBef>
                        <a:spcAft>
                          <a:spcPts val="0"/>
                        </a:spcAft>
                        <a:buClr>
                          <a:srgbClr val="000000"/>
                        </a:buClr>
                        <a:buSzPts val="2400"/>
                        <a:buFont typeface="Arial"/>
                        <a:buNone/>
                      </a:pPr>
                      <a:r>
                        <a:rPr lang="es-CO" sz="2400" u="none" cap="none" strike="noStrike"/>
                        <a:t>Fuentes reales o materiales</a:t>
                      </a:r>
                      <a:endParaRPr sz="2400" u="none" cap="none" strike="noStrike">
                        <a:latin typeface="Calibri"/>
                        <a:ea typeface="Calibri"/>
                        <a:cs typeface="Calibri"/>
                        <a:sym typeface="Calibri"/>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2400"/>
                        <a:buFont typeface="Arial"/>
                        <a:buNone/>
                      </a:pPr>
                      <a:r>
                        <a:rPr lang="es-CO" sz="2400" u="none" cap="none" strike="noStrike"/>
                        <a:t>Fuentes formales</a:t>
                      </a:r>
                      <a:endParaRPr sz="2400" u="none" cap="none" strike="noStrike">
                        <a:latin typeface="Calibri"/>
                        <a:ea typeface="Calibri"/>
                        <a:cs typeface="Calibri"/>
                        <a:sym typeface="Calibri"/>
                      </a:endParaRPr>
                    </a:p>
                  </a:txBody>
                  <a:tcPr marT="34300" marB="34300" marR="68575" marL="68575"/>
                </a:tc>
              </a:tr>
              <a:tr h="4701575">
                <a:tc>
                  <a:txBody>
                    <a:bodyPr/>
                    <a:lstStyle/>
                    <a:p>
                      <a:pPr indent="0" lvl="0" marL="0" marR="0" rtl="0" algn="just">
                        <a:lnSpc>
                          <a:spcPct val="100000"/>
                        </a:lnSpc>
                        <a:spcBef>
                          <a:spcPts val="0"/>
                        </a:spcBef>
                        <a:spcAft>
                          <a:spcPts val="0"/>
                        </a:spcAft>
                        <a:buClr>
                          <a:srgbClr val="000000"/>
                        </a:buClr>
                        <a:buSzPts val="1600"/>
                        <a:buFont typeface="Arial"/>
                        <a:buNone/>
                      </a:pPr>
                      <a:r>
                        <a:rPr b="1" lang="es-CO" sz="1600" u="none" cap="none" strike="noStrike"/>
                        <a:t>Internacionales:</a:t>
                      </a:r>
                      <a:endParaRPr b="1"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ODS (ONU)</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OMC</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BM</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FMI</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BID</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OLADE</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OCDE</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Agencia Internacional de Energía</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World Energy Council</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Carta Internacional de la Energía</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IRENA.</a:t>
                      </a:r>
                      <a:endParaRPr sz="16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Iniciativa de transparencia en las industrias extractivas. (EITI)</a:t>
                      </a:r>
                      <a:r>
                        <a:rPr lang="es-CO" sz="1400" u="none" cap="none" strike="noStrike"/>
                        <a:t> </a:t>
                      </a:r>
                      <a:endParaRPr/>
                    </a:p>
                    <a:p>
                      <a:pPr indent="-184150" lvl="0" marL="285750" marR="0" rtl="0" algn="just">
                        <a:lnSpc>
                          <a:spcPct val="100000"/>
                        </a:lnSpc>
                        <a:spcBef>
                          <a:spcPts val="0"/>
                        </a:spcBef>
                        <a:spcAft>
                          <a:spcPts val="0"/>
                        </a:spcAft>
                        <a:buClr>
                          <a:schemeClr val="dk1"/>
                        </a:buClr>
                        <a:buSzPts val="1600"/>
                        <a:buFont typeface="Arial"/>
                        <a:buNone/>
                      </a:pPr>
                      <a:r>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b="1" lang="es-CO" sz="1600" u="none" cap="none" strike="noStrike"/>
                        <a:t>Nacionales:</a:t>
                      </a:r>
                      <a:endParaRPr b="1"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Plan de desarrollo económico</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b="0" sz="1600" u="none" cap="none" strike="noStrike">
                        <a:latin typeface="Calibri"/>
                        <a:ea typeface="Calibri"/>
                        <a:cs typeface="Calibri"/>
                        <a:sym typeface="Calibri"/>
                      </a:endParaRPr>
                    </a:p>
                  </a:txBody>
                  <a:tcPr marT="34300" marB="34300" marR="68575" marL="68575"/>
                </a:tc>
                <a:tc>
                  <a:txBody>
                    <a:bodyPr/>
                    <a:lstStyle/>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La Constitución Política.</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Tratados internacionales: Acuerdo de París </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La Ley.</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Reglamentos </a:t>
                      </a:r>
                      <a:endParaRPr/>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Resoluciones del Ministerio de Minas y Energía.</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Resoluciones de la Comisión o autoridad de Regulación</a:t>
                      </a:r>
                      <a:endParaRPr sz="16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Precedente judicial o jurisprudencia.</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Circulares: produce efectos jurídicos a terceros.</a:t>
                      </a:r>
                      <a:endParaRPr sz="1400" u="none" cap="none" strike="noStrike"/>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Conceptos (doctrina oficial).</a:t>
                      </a:r>
                      <a:endParaRPr/>
                    </a:p>
                    <a:p>
                      <a:pPr indent="-285750" lvl="0" marL="285750" marR="0" rtl="0" algn="just">
                        <a:lnSpc>
                          <a:spcPct val="100000"/>
                        </a:lnSpc>
                        <a:spcBef>
                          <a:spcPts val="0"/>
                        </a:spcBef>
                        <a:spcAft>
                          <a:spcPts val="0"/>
                        </a:spcAft>
                        <a:buClr>
                          <a:schemeClr val="dk1"/>
                        </a:buClr>
                        <a:buSzPts val="1600"/>
                        <a:buFont typeface="Arial"/>
                        <a:buChar char="•"/>
                      </a:pPr>
                      <a:r>
                        <a:rPr lang="es-CO" sz="1600" u="none" cap="none" strike="noStrike"/>
                        <a:t>Actos administrativos de la autoridades territoriales (dependiendo de la competencia administrativa asignada)</a:t>
                      </a:r>
                      <a:endParaRPr sz="1600" u="none" cap="none" strike="noStrike">
                        <a:latin typeface="Calibri"/>
                        <a:ea typeface="Calibri"/>
                        <a:cs typeface="Calibri"/>
                        <a:sym typeface="Calibri"/>
                      </a:endParaRPr>
                    </a:p>
                  </a:txBody>
                  <a:tcPr marT="34300" marB="34300" marR="68575" marL="68575"/>
                </a:tc>
              </a:tr>
            </a:tbl>
          </a:graphicData>
        </a:graphic>
      </p:graphicFrame>
      <p:pic>
        <p:nvPicPr>
          <p:cNvPr id="807" name="Google Shape;807;p49"/>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graphicFrame>
        <p:nvGraphicFramePr>
          <p:cNvPr id="812" name="Google Shape;812;p50"/>
          <p:cNvGraphicFramePr/>
          <p:nvPr/>
        </p:nvGraphicFramePr>
        <p:xfrm>
          <a:off x="1994341" y="987192"/>
          <a:ext cx="3000000" cy="3000000"/>
        </p:xfrm>
        <a:graphic>
          <a:graphicData uri="http://schemas.openxmlformats.org/drawingml/2006/table">
            <a:tbl>
              <a:tblPr>
                <a:noFill/>
                <a:tableStyleId>{6CD77822-7450-4C6E-BC56-CEDF9F516F56}</a:tableStyleId>
              </a:tblPr>
              <a:tblGrid>
                <a:gridCol w="7422375"/>
              </a:tblGrid>
              <a:tr h="4009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derecho global</a:t>
                      </a:r>
                      <a:endParaRPr b="0" i="0" sz="2000" u="none" cap="none" strike="noStrike">
                        <a:solidFill>
                          <a:srgbClr val="1CADE4"/>
                        </a:solidFill>
                        <a:latin typeface="Calibri"/>
                        <a:ea typeface="Calibri"/>
                        <a:cs typeface="Calibri"/>
                        <a:sym typeface="Calibri"/>
                      </a:endParaRPr>
                    </a:p>
                  </a:txBody>
                  <a:tcPr marT="4400" marB="0" marR="4400" marL="39625" anchor="ctr"/>
                </a:tc>
              </a:tr>
              <a:tr h="4009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seguridad energética</a:t>
                      </a:r>
                      <a:endParaRPr b="0" i="0" sz="2000" u="none" cap="none" strike="noStrike">
                        <a:solidFill>
                          <a:srgbClr val="1CADE4"/>
                        </a:solidFill>
                        <a:latin typeface="Calibri"/>
                        <a:ea typeface="Calibri"/>
                        <a:cs typeface="Calibri"/>
                        <a:sym typeface="Calibri"/>
                      </a:endParaRPr>
                    </a:p>
                  </a:txBody>
                  <a:tcPr marT="4400" marB="0" marR="4400" marL="39625" anchor="ctr"/>
                </a:tc>
              </a:tr>
              <a:tr h="4076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soberanía sobre los recursos energéticos</a:t>
                      </a:r>
                      <a:endParaRPr b="0" i="0" sz="2000" u="none" cap="none" strike="noStrike">
                        <a:solidFill>
                          <a:srgbClr val="1CADE4"/>
                        </a:solidFill>
                        <a:latin typeface="Calibri"/>
                        <a:ea typeface="Calibri"/>
                        <a:cs typeface="Calibri"/>
                        <a:sym typeface="Calibri"/>
                      </a:endParaRPr>
                    </a:p>
                  </a:txBody>
                  <a:tcPr marT="4400" marB="0" marR="4400" marL="39625" anchor="ctr"/>
                </a:tc>
              </a:tr>
              <a:tr h="4009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coordinación </a:t>
                      </a:r>
                      <a:endParaRPr b="0" i="0" sz="2000" u="none" cap="none" strike="noStrike">
                        <a:solidFill>
                          <a:srgbClr val="1CADE4"/>
                        </a:solidFill>
                        <a:latin typeface="Calibri"/>
                        <a:ea typeface="Calibri"/>
                        <a:cs typeface="Calibri"/>
                        <a:sym typeface="Calibri"/>
                      </a:endParaRPr>
                    </a:p>
                  </a:txBody>
                  <a:tcPr marT="4400" marB="0" marR="4400" marL="39625" anchor="ctr"/>
                </a:tc>
              </a:tr>
              <a:tr h="5081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derechos de propiedad privada, pública y común</a:t>
                      </a:r>
                      <a:endParaRPr b="0" i="0" sz="2000" u="none" cap="none" strike="noStrike">
                        <a:solidFill>
                          <a:srgbClr val="1CADE4"/>
                        </a:solidFill>
                        <a:latin typeface="Calibri"/>
                        <a:ea typeface="Calibri"/>
                        <a:cs typeface="Calibri"/>
                        <a:sym typeface="Calibri"/>
                      </a:endParaRPr>
                    </a:p>
                  </a:txBody>
                  <a:tcPr marT="4400" marB="0" marR="4400" marL="39625" anchor="ctr"/>
                </a:tc>
              </a:tr>
              <a:tr h="4009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desarrollo sostenible</a:t>
                      </a:r>
                      <a:endParaRPr b="0" i="0" sz="2000" u="none" cap="none" strike="noStrike">
                        <a:solidFill>
                          <a:srgbClr val="1CADE4"/>
                        </a:solidFill>
                        <a:latin typeface="Calibri"/>
                        <a:ea typeface="Calibri"/>
                        <a:cs typeface="Calibri"/>
                        <a:sym typeface="Calibri"/>
                      </a:endParaRPr>
                    </a:p>
                  </a:txBody>
                  <a:tcPr marT="4400" marB="0" marR="4400" marL="39625" anchor="ctr"/>
                </a:tc>
              </a:tr>
              <a:tr h="4009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mitigación del cambio climático</a:t>
                      </a:r>
                      <a:endParaRPr b="0" i="0" sz="2000" u="none" cap="none" strike="noStrike">
                        <a:solidFill>
                          <a:srgbClr val="1CADE4"/>
                        </a:solidFill>
                        <a:latin typeface="Calibri"/>
                        <a:ea typeface="Calibri"/>
                        <a:cs typeface="Calibri"/>
                        <a:sym typeface="Calibri"/>
                      </a:endParaRPr>
                    </a:p>
                  </a:txBody>
                  <a:tcPr marT="4400" marB="0" marR="4400" marL="39625" anchor="ctr"/>
                </a:tc>
              </a:tr>
              <a:tr h="4076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servicio universal de la energía</a:t>
                      </a:r>
                      <a:endParaRPr b="0" i="0" sz="2000" u="none" cap="none" strike="noStrike">
                        <a:solidFill>
                          <a:srgbClr val="1CADE4"/>
                        </a:solidFill>
                        <a:latin typeface="Calibri"/>
                        <a:ea typeface="Calibri"/>
                        <a:cs typeface="Calibri"/>
                        <a:sym typeface="Calibri"/>
                      </a:endParaRPr>
                    </a:p>
                  </a:txBody>
                  <a:tcPr marT="4400" marB="0" marR="4400" marL="39625" anchor="ctr"/>
                </a:tc>
              </a:tr>
              <a:tr h="4009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acceso a la energía</a:t>
                      </a:r>
                      <a:endParaRPr b="0" i="0" sz="2000" u="none" cap="none" strike="noStrike">
                        <a:solidFill>
                          <a:srgbClr val="1CADE4"/>
                        </a:solidFill>
                        <a:latin typeface="Calibri"/>
                        <a:ea typeface="Calibri"/>
                        <a:cs typeface="Calibri"/>
                        <a:sym typeface="Calibri"/>
                      </a:endParaRPr>
                    </a:p>
                  </a:txBody>
                  <a:tcPr marT="4400" marB="0" marR="4400" marL="39625" anchor="ctr"/>
                </a:tc>
              </a:tr>
              <a:tr h="4009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la esencialidad de la energía</a:t>
                      </a:r>
                      <a:endParaRPr b="0" i="0" sz="2000" u="none" cap="none" strike="noStrike">
                        <a:solidFill>
                          <a:srgbClr val="1CADE4"/>
                        </a:solidFill>
                        <a:latin typeface="Calibri"/>
                        <a:ea typeface="Calibri"/>
                        <a:cs typeface="Calibri"/>
                        <a:sym typeface="Calibri"/>
                      </a:endParaRPr>
                    </a:p>
                  </a:txBody>
                  <a:tcPr marT="4400" marB="0" marR="4400" marL="39625" anchor="ctr"/>
                </a:tc>
              </a:tr>
              <a:tr h="400975">
                <a:tc>
                  <a:txBody>
                    <a:bodyPr/>
                    <a:lstStyle/>
                    <a:p>
                      <a:pPr indent="0" lvl="0" marL="0" marR="0" rtl="0" algn="l">
                        <a:lnSpc>
                          <a:spcPct val="100000"/>
                        </a:lnSpc>
                        <a:spcBef>
                          <a:spcPts val="0"/>
                        </a:spcBef>
                        <a:spcAft>
                          <a:spcPts val="0"/>
                        </a:spcAft>
                        <a:buClr>
                          <a:schemeClr val="accent1"/>
                        </a:buClr>
                        <a:buSzPts val="1100"/>
                        <a:buFont typeface="Calibri"/>
                        <a:buNone/>
                      </a:pPr>
                      <a:r>
                        <a:rPr lang="es-CO" sz="2000" u="none" cap="none" strike="noStrike"/>
                        <a:t> Principio de fundamentos de mercado</a:t>
                      </a:r>
                      <a:endParaRPr b="0" i="0" sz="2000" u="none" cap="none" strike="noStrike">
                        <a:solidFill>
                          <a:srgbClr val="1CADE4"/>
                        </a:solidFill>
                        <a:latin typeface="Calibri"/>
                        <a:ea typeface="Calibri"/>
                        <a:cs typeface="Calibri"/>
                        <a:sym typeface="Calibri"/>
                      </a:endParaRPr>
                    </a:p>
                  </a:txBody>
                  <a:tcPr marT="4400" marB="0" marR="4400" marL="39625" anchor="ctr"/>
                </a:tc>
              </a:tr>
            </a:tbl>
          </a:graphicData>
        </a:graphic>
      </p:graphicFrame>
      <p:sp>
        <p:nvSpPr>
          <p:cNvPr id="813" name="Google Shape;813;p50"/>
          <p:cNvSpPr txBox="1"/>
          <p:nvPr/>
        </p:nvSpPr>
        <p:spPr>
          <a:xfrm>
            <a:off x="1529257" y="263162"/>
            <a:ext cx="8418786" cy="570712"/>
          </a:xfrm>
          <a:prstGeom prst="rect">
            <a:avLst/>
          </a:prstGeom>
          <a:gradFill>
            <a:gsLst>
              <a:gs pos="0">
                <a:srgbClr val="BCDE93"/>
              </a:gs>
              <a:gs pos="45000">
                <a:srgbClr val="C8E5A5"/>
              </a:gs>
              <a:gs pos="100000">
                <a:srgbClr val="D0EDAB"/>
              </a:gs>
            </a:gsLst>
            <a:path path="circle">
              <a:fillToRect b="50%" l="50%" r="50%" t="50%"/>
            </a:path>
            <a:tileRect/>
          </a:gradFill>
          <a:ln cap="flat" cmpd="sng" w="12700">
            <a:solidFill>
              <a:schemeClr val="accent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85000"/>
              </a:lnSpc>
              <a:spcBef>
                <a:spcPts val="0"/>
              </a:spcBef>
              <a:spcAft>
                <a:spcPts val="0"/>
              </a:spcAft>
              <a:buClr>
                <a:srgbClr val="3F3F3F"/>
              </a:buClr>
              <a:buSzPts val="2700"/>
              <a:buFont typeface="Calibri"/>
              <a:buNone/>
            </a:pPr>
            <a:r>
              <a:rPr b="1" i="0" lang="es-CO" sz="2700" u="none" cap="none" strike="noStrike">
                <a:solidFill>
                  <a:srgbClr val="3F3F3F"/>
                </a:solidFill>
                <a:latin typeface="Calibri"/>
                <a:ea typeface="Calibri"/>
                <a:cs typeface="Calibri"/>
                <a:sym typeface="Calibri"/>
              </a:rPr>
              <a:t>Unificación de los principios del derecho de la energía</a:t>
            </a:r>
            <a:endParaRPr b="1" i="0" sz="2700" u="none" cap="none" strike="noStrike">
              <a:solidFill>
                <a:srgbClr val="3F3F3F"/>
              </a:solidFill>
              <a:latin typeface="Calibri"/>
              <a:ea typeface="Calibri"/>
              <a:cs typeface="Calibri"/>
              <a:sym typeface="Calibri"/>
            </a:endParaRPr>
          </a:p>
        </p:txBody>
      </p:sp>
      <p:pic>
        <p:nvPicPr>
          <p:cNvPr id="814" name="Google Shape;814;p50"/>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51"/>
          <p:cNvSpPr txBox="1"/>
          <p:nvPr>
            <p:ph type="title"/>
          </p:nvPr>
        </p:nvSpPr>
        <p:spPr>
          <a:xfrm>
            <a:off x="767238" y="27817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s-CO"/>
              <a:t>Principios y reglas</a:t>
            </a:r>
            <a:endParaRPr/>
          </a:p>
        </p:txBody>
      </p:sp>
      <p:grpSp>
        <p:nvGrpSpPr>
          <p:cNvPr id="820" name="Google Shape;820;p51"/>
          <p:cNvGrpSpPr/>
          <p:nvPr/>
        </p:nvGrpSpPr>
        <p:grpSpPr>
          <a:xfrm>
            <a:off x="348188" y="2091225"/>
            <a:ext cx="11005626" cy="2498382"/>
            <a:chOff x="5279" y="1902299"/>
            <a:chExt cx="11005626" cy="1676204"/>
          </a:xfrm>
        </p:grpSpPr>
        <p:sp>
          <p:nvSpPr>
            <p:cNvPr id="821" name="Google Shape;821;p51"/>
            <p:cNvSpPr/>
            <p:nvPr/>
          </p:nvSpPr>
          <p:spPr>
            <a:xfrm>
              <a:off x="5279" y="1936470"/>
              <a:ext cx="1918264" cy="767305"/>
            </a:xfrm>
            <a:prstGeom prst="chevron">
              <a:avLst>
                <a:gd fmla="val 5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51"/>
            <p:cNvSpPr txBox="1"/>
            <p:nvPr/>
          </p:nvSpPr>
          <p:spPr>
            <a:xfrm>
              <a:off x="473942" y="1902299"/>
              <a:ext cx="1327500" cy="767400"/>
            </a:xfrm>
            <a:prstGeom prst="rect">
              <a:avLst/>
            </a:prstGeom>
            <a:noFill/>
            <a:ln>
              <a:noFill/>
            </a:ln>
          </p:spPr>
          <p:txBody>
            <a:bodyPr anchorCtr="0" anchor="ctr" bIns="13950" lIns="27925" spcFirstLastPara="1" rIns="0" wrap="square" tIns="13950">
              <a:noAutofit/>
            </a:bodyPr>
            <a:lstStyle/>
            <a:p>
              <a:pPr indent="0" lvl="0" marL="0" marR="0" rtl="0" algn="ctr">
                <a:lnSpc>
                  <a:spcPct val="90000"/>
                </a:lnSpc>
                <a:spcBef>
                  <a:spcPts val="0"/>
                </a:spcBef>
                <a:spcAft>
                  <a:spcPts val="0"/>
                </a:spcAft>
                <a:buClr>
                  <a:schemeClr val="lt1"/>
                </a:buClr>
                <a:buSzPts val="2200"/>
                <a:buFont typeface="Arial"/>
                <a:buNone/>
              </a:pPr>
              <a:r>
                <a:rPr b="0" i="0" lang="es-CO" sz="2100" u="none" cap="none" strike="noStrike">
                  <a:solidFill>
                    <a:schemeClr val="lt1"/>
                  </a:solidFill>
                  <a:latin typeface="Arial"/>
                  <a:ea typeface="Arial"/>
                  <a:cs typeface="Arial"/>
                  <a:sym typeface="Arial"/>
                </a:rPr>
                <a:t>principios</a:t>
              </a:r>
              <a:endParaRPr b="0" i="0" sz="1300" u="none" cap="none" strike="noStrike">
                <a:solidFill>
                  <a:srgbClr val="000000"/>
                </a:solidFill>
                <a:latin typeface="Arial"/>
                <a:ea typeface="Arial"/>
                <a:cs typeface="Arial"/>
                <a:sym typeface="Arial"/>
              </a:endParaRPr>
            </a:p>
          </p:txBody>
        </p:sp>
        <p:sp>
          <p:nvSpPr>
            <p:cNvPr id="823" name="Google Shape;823;p51"/>
            <p:cNvSpPr/>
            <p:nvPr/>
          </p:nvSpPr>
          <p:spPr>
            <a:xfrm>
              <a:off x="1674167" y="1943963"/>
              <a:ext cx="1592100" cy="6945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51"/>
            <p:cNvSpPr/>
            <p:nvPr/>
          </p:nvSpPr>
          <p:spPr>
            <a:xfrm>
              <a:off x="3043417" y="1944064"/>
              <a:ext cx="1592100" cy="6945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51"/>
            <p:cNvSpPr/>
            <p:nvPr/>
          </p:nvSpPr>
          <p:spPr>
            <a:xfrm>
              <a:off x="4412692" y="1944097"/>
              <a:ext cx="1806600" cy="6945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CO" sz="1000" u="none" cap="none" strike="noStrike">
                  <a:solidFill>
                    <a:srgbClr val="000000"/>
                  </a:solidFill>
                  <a:latin typeface="Arial"/>
                  <a:ea typeface="Arial"/>
                  <a:cs typeface="Arial"/>
                  <a:sym typeface="Arial"/>
                </a:rPr>
                <a:t>Principios del servicio público</a:t>
              </a:r>
              <a:endParaRPr b="0" i="0" sz="1400" u="none" cap="none" strike="noStrike">
                <a:solidFill>
                  <a:srgbClr val="000000"/>
                </a:solidFill>
                <a:latin typeface="Arial"/>
                <a:ea typeface="Arial"/>
                <a:cs typeface="Arial"/>
                <a:sym typeface="Arial"/>
              </a:endParaRPr>
            </a:p>
          </p:txBody>
        </p:sp>
        <p:sp>
          <p:nvSpPr>
            <p:cNvPr id="826" name="Google Shape;826;p51"/>
            <p:cNvSpPr txBox="1"/>
            <p:nvPr/>
          </p:nvSpPr>
          <p:spPr>
            <a:xfrm>
              <a:off x="3519891" y="1967541"/>
              <a:ext cx="955200" cy="636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Principios de la regulación  </a:t>
              </a:r>
              <a:endParaRPr b="0" i="0" sz="1400" u="none" cap="none" strike="noStrike">
                <a:solidFill>
                  <a:srgbClr val="000000"/>
                </a:solidFill>
                <a:latin typeface="Arial"/>
                <a:ea typeface="Arial"/>
                <a:cs typeface="Arial"/>
                <a:sym typeface="Arial"/>
              </a:endParaRPr>
            </a:p>
          </p:txBody>
        </p:sp>
        <p:sp>
          <p:nvSpPr>
            <p:cNvPr id="827" name="Google Shape;827;p51"/>
            <p:cNvSpPr/>
            <p:nvPr/>
          </p:nvSpPr>
          <p:spPr>
            <a:xfrm>
              <a:off x="5877517" y="1967546"/>
              <a:ext cx="1806600" cy="6369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000" u="none" cap="none" strike="noStrike">
                  <a:solidFill>
                    <a:srgbClr val="000000"/>
                  </a:solidFill>
                  <a:latin typeface="Arial"/>
                  <a:ea typeface="Arial"/>
                  <a:cs typeface="Arial"/>
                  <a:sym typeface="Arial"/>
                </a:rPr>
                <a:t>Principios generales del derecho</a:t>
              </a:r>
              <a:endParaRPr b="0" i="0" sz="1400" u="none" cap="none" strike="noStrike">
                <a:solidFill>
                  <a:srgbClr val="000000"/>
                </a:solidFill>
                <a:latin typeface="Arial"/>
                <a:ea typeface="Arial"/>
                <a:cs typeface="Arial"/>
                <a:sym typeface="Arial"/>
              </a:endParaRPr>
            </a:p>
          </p:txBody>
        </p:sp>
        <p:sp>
          <p:nvSpPr>
            <p:cNvPr id="828" name="Google Shape;828;p51"/>
            <p:cNvSpPr txBox="1"/>
            <p:nvPr/>
          </p:nvSpPr>
          <p:spPr>
            <a:xfrm>
              <a:off x="2155960" y="1964447"/>
              <a:ext cx="955200" cy="636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Principios sectoriales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5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(arts. 13 ley 142 y 83 ley 143)</a:t>
              </a:r>
              <a:endParaRPr b="0" i="0" sz="1400" u="none" cap="none" strike="noStrike">
                <a:solidFill>
                  <a:srgbClr val="000000"/>
                </a:solidFill>
                <a:latin typeface="Arial"/>
                <a:ea typeface="Arial"/>
                <a:cs typeface="Arial"/>
                <a:sym typeface="Arial"/>
              </a:endParaRPr>
            </a:p>
          </p:txBody>
        </p:sp>
        <p:sp>
          <p:nvSpPr>
            <p:cNvPr id="829" name="Google Shape;829;p51"/>
            <p:cNvSpPr/>
            <p:nvPr/>
          </p:nvSpPr>
          <p:spPr>
            <a:xfrm>
              <a:off x="5279" y="2811198"/>
              <a:ext cx="1918264" cy="767305"/>
            </a:xfrm>
            <a:prstGeom prst="chevron">
              <a:avLst>
                <a:gd fmla="val 5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51"/>
            <p:cNvSpPr txBox="1"/>
            <p:nvPr/>
          </p:nvSpPr>
          <p:spPr>
            <a:xfrm>
              <a:off x="491382" y="2806552"/>
              <a:ext cx="1151100" cy="767400"/>
            </a:xfrm>
            <a:prstGeom prst="rect">
              <a:avLst/>
            </a:prstGeom>
            <a:noFill/>
            <a:ln>
              <a:noFill/>
            </a:ln>
          </p:spPr>
          <p:txBody>
            <a:bodyPr anchorCtr="0" anchor="ctr" bIns="13950" lIns="27925" spcFirstLastPara="1" rIns="0" wrap="square" tIns="13950">
              <a:noAutofit/>
            </a:bodyPr>
            <a:lstStyle/>
            <a:p>
              <a:pPr indent="0" lvl="0" marL="0" marR="0" rtl="0" algn="ctr">
                <a:lnSpc>
                  <a:spcPct val="90000"/>
                </a:lnSpc>
                <a:spcBef>
                  <a:spcPts val="0"/>
                </a:spcBef>
                <a:spcAft>
                  <a:spcPts val="0"/>
                </a:spcAft>
                <a:buClr>
                  <a:schemeClr val="lt1"/>
                </a:buClr>
                <a:buSzPts val="2200"/>
                <a:buFont typeface="Arial"/>
                <a:buNone/>
              </a:pPr>
              <a:r>
                <a:rPr b="0" i="0" lang="es-CO" sz="2200" u="none" cap="none" strike="noStrike">
                  <a:solidFill>
                    <a:schemeClr val="lt1"/>
                  </a:solidFill>
                  <a:latin typeface="Arial"/>
                  <a:ea typeface="Arial"/>
                  <a:cs typeface="Arial"/>
                  <a:sym typeface="Arial"/>
                </a:rPr>
                <a:t>Reglas </a:t>
              </a:r>
              <a:endParaRPr b="0" i="0" sz="1400" u="none" cap="none" strike="noStrike">
                <a:solidFill>
                  <a:srgbClr val="000000"/>
                </a:solidFill>
                <a:latin typeface="Arial"/>
                <a:ea typeface="Arial"/>
                <a:cs typeface="Arial"/>
                <a:sym typeface="Arial"/>
              </a:endParaRPr>
            </a:p>
          </p:txBody>
        </p:sp>
        <p:sp>
          <p:nvSpPr>
            <p:cNvPr id="831" name="Google Shape;831;p51"/>
            <p:cNvSpPr/>
            <p:nvPr/>
          </p:nvSpPr>
          <p:spPr>
            <a:xfrm>
              <a:off x="2872717" y="2846781"/>
              <a:ext cx="1512000" cy="6369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51"/>
            <p:cNvSpPr txBox="1"/>
            <p:nvPr/>
          </p:nvSpPr>
          <p:spPr>
            <a:xfrm>
              <a:off x="3228930" y="2781534"/>
              <a:ext cx="1150800" cy="7674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Obligaciones </a:t>
              </a:r>
              <a:endParaRPr b="0" i="0" sz="1400" u="none" cap="none" strike="noStrike">
                <a:solidFill>
                  <a:srgbClr val="000000"/>
                </a:solidFill>
                <a:latin typeface="Arial"/>
                <a:ea typeface="Arial"/>
                <a:cs typeface="Arial"/>
                <a:sym typeface="Arial"/>
              </a:endParaRPr>
            </a:p>
          </p:txBody>
        </p:sp>
        <p:sp>
          <p:nvSpPr>
            <p:cNvPr id="833" name="Google Shape;833;p51"/>
            <p:cNvSpPr/>
            <p:nvPr/>
          </p:nvSpPr>
          <p:spPr>
            <a:xfrm>
              <a:off x="4096705" y="2864627"/>
              <a:ext cx="1512000" cy="6369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51"/>
            <p:cNvSpPr txBox="1"/>
            <p:nvPr/>
          </p:nvSpPr>
          <p:spPr>
            <a:xfrm>
              <a:off x="4475092" y="2846781"/>
              <a:ext cx="914700" cy="636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Prohibiciones </a:t>
              </a:r>
              <a:endParaRPr b="0" i="0" sz="1400" u="none" cap="none" strike="noStrike">
                <a:solidFill>
                  <a:srgbClr val="000000"/>
                </a:solidFill>
                <a:latin typeface="Arial"/>
                <a:ea typeface="Arial"/>
                <a:cs typeface="Arial"/>
                <a:sym typeface="Arial"/>
              </a:endParaRPr>
            </a:p>
          </p:txBody>
        </p:sp>
        <p:sp>
          <p:nvSpPr>
            <p:cNvPr id="835" name="Google Shape;835;p51"/>
            <p:cNvSpPr/>
            <p:nvPr/>
          </p:nvSpPr>
          <p:spPr>
            <a:xfrm>
              <a:off x="5337630" y="2864611"/>
              <a:ext cx="1592100" cy="6369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51"/>
            <p:cNvSpPr txBox="1"/>
            <p:nvPr/>
          </p:nvSpPr>
          <p:spPr>
            <a:xfrm>
              <a:off x="5727390" y="2831981"/>
              <a:ext cx="955200" cy="636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Derechos  </a:t>
              </a:r>
              <a:endParaRPr b="0" i="0" sz="1400" u="none" cap="none" strike="noStrike">
                <a:solidFill>
                  <a:srgbClr val="000000"/>
                </a:solidFill>
                <a:latin typeface="Arial"/>
                <a:ea typeface="Arial"/>
                <a:cs typeface="Arial"/>
                <a:sym typeface="Arial"/>
              </a:endParaRPr>
            </a:p>
          </p:txBody>
        </p:sp>
        <p:sp>
          <p:nvSpPr>
            <p:cNvPr id="837" name="Google Shape;837;p51"/>
            <p:cNvSpPr/>
            <p:nvPr/>
          </p:nvSpPr>
          <p:spPr>
            <a:xfrm>
              <a:off x="6682578" y="2864627"/>
              <a:ext cx="1637100" cy="6369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51"/>
            <p:cNvSpPr txBox="1"/>
            <p:nvPr/>
          </p:nvSpPr>
          <p:spPr>
            <a:xfrm>
              <a:off x="7093672" y="2864619"/>
              <a:ext cx="955200" cy="636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H</a:t>
              </a:r>
              <a:r>
                <a:rPr b="0" i="0" lang="es-CO" sz="1000" u="none" cap="none" strike="noStrike">
                  <a:solidFill>
                    <a:srgbClr val="000000"/>
                  </a:solidFill>
                  <a:latin typeface="Arial"/>
                  <a:ea typeface="Arial"/>
                  <a:cs typeface="Arial"/>
                  <a:sym typeface="Arial"/>
                </a:rPr>
                <a:t>abilitación</a:t>
              </a:r>
              <a:endParaRPr b="0" i="0" sz="1400" u="none" cap="none" strike="noStrike">
                <a:solidFill>
                  <a:srgbClr val="000000"/>
                </a:solidFill>
                <a:latin typeface="Arial"/>
                <a:ea typeface="Arial"/>
                <a:cs typeface="Arial"/>
                <a:sym typeface="Arial"/>
              </a:endParaRPr>
            </a:p>
          </p:txBody>
        </p:sp>
        <p:sp>
          <p:nvSpPr>
            <p:cNvPr id="839" name="Google Shape;839;p51"/>
            <p:cNvSpPr/>
            <p:nvPr/>
          </p:nvSpPr>
          <p:spPr>
            <a:xfrm>
              <a:off x="8084605" y="2896697"/>
              <a:ext cx="1637100" cy="6369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51"/>
            <p:cNvSpPr txBox="1"/>
            <p:nvPr/>
          </p:nvSpPr>
          <p:spPr>
            <a:xfrm>
              <a:off x="8483504" y="2864624"/>
              <a:ext cx="955200" cy="636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Sanciones</a:t>
              </a:r>
              <a:endParaRPr b="0" i="0" sz="1400" u="none" cap="none" strike="noStrike">
                <a:solidFill>
                  <a:srgbClr val="000000"/>
                </a:solidFill>
                <a:latin typeface="Arial"/>
                <a:ea typeface="Arial"/>
                <a:cs typeface="Arial"/>
                <a:sym typeface="Arial"/>
              </a:endParaRPr>
            </a:p>
          </p:txBody>
        </p:sp>
        <p:sp>
          <p:nvSpPr>
            <p:cNvPr id="841" name="Google Shape;841;p51"/>
            <p:cNvSpPr/>
            <p:nvPr/>
          </p:nvSpPr>
          <p:spPr>
            <a:xfrm>
              <a:off x="9418805" y="2896697"/>
              <a:ext cx="1592100" cy="636900"/>
            </a:xfrm>
            <a:prstGeom prst="chevron">
              <a:avLst>
                <a:gd fmla="val 50000" name="adj"/>
              </a:avLst>
            </a:prstGeom>
            <a:solidFill>
              <a:srgbClr val="CCD3EA">
                <a:alpha val="87058"/>
              </a:srgbClr>
            </a:solidFill>
            <a:ln cap="flat" cmpd="sng" w="12700">
              <a:solidFill>
                <a:srgbClr val="CCD3EA">
                  <a:alpha val="86666"/>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51"/>
            <p:cNvSpPr txBox="1"/>
            <p:nvPr/>
          </p:nvSpPr>
          <p:spPr>
            <a:xfrm>
              <a:off x="9873336" y="2831993"/>
              <a:ext cx="955200" cy="636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T</a:t>
              </a:r>
              <a:r>
                <a:rPr b="0" i="0" lang="es-CO" sz="1000" u="none" cap="none" strike="noStrike">
                  <a:solidFill>
                    <a:srgbClr val="000000"/>
                  </a:solidFill>
                  <a:latin typeface="Arial"/>
                  <a:ea typeface="Arial"/>
                  <a:cs typeface="Arial"/>
                  <a:sym typeface="Arial"/>
                </a:rPr>
                <a:t>rámite</a:t>
              </a:r>
              <a:endParaRPr b="0" i="0" sz="1400" u="none" cap="none" strike="noStrike">
                <a:solidFill>
                  <a:srgbClr val="000000"/>
                </a:solidFill>
                <a:latin typeface="Arial"/>
                <a:ea typeface="Arial"/>
                <a:cs typeface="Arial"/>
                <a:sym typeface="Arial"/>
              </a:endParaRPr>
            </a:p>
          </p:txBody>
        </p:sp>
      </p:grpSp>
      <p:sp>
        <p:nvSpPr>
          <p:cNvPr id="843" name="Google Shape;843;p51"/>
          <p:cNvSpPr/>
          <p:nvPr/>
        </p:nvSpPr>
        <p:spPr>
          <a:xfrm>
            <a:off x="2053813" y="3496225"/>
            <a:ext cx="1449600" cy="926400"/>
          </a:xfrm>
          <a:prstGeom prst="chevron">
            <a:avLst>
              <a:gd fmla="val 50000" name="adj"/>
            </a:avLst>
          </a:prstGeom>
          <a:solidFill>
            <a:srgbClr val="CCD3EA">
              <a:alpha val="87058"/>
            </a:srgbClr>
          </a:solidFill>
          <a:ln cap="flat" cmpd="sng" w="12700">
            <a:solidFill>
              <a:srgbClr val="CCD3EA">
                <a:alpha val="87058"/>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844" name="Google Shape;844;p51"/>
          <p:cNvSpPr txBox="1"/>
          <p:nvPr/>
        </p:nvSpPr>
        <p:spPr>
          <a:xfrm>
            <a:off x="2449513" y="3713125"/>
            <a:ext cx="1053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s-CO" sz="1000" u="none" cap="none" strike="noStrike">
                <a:solidFill>
                  <a:schemeClr val="dk1"/>
                </a:solidFill>
                <a:latin typeface="Arial"/>
                <a:ea typeface="Arial"/>
                <a:cs typeface="Arial"/>
                <a:sym typeface="Arial"/>
              </a:rPr>
              <a:t>Técnicas tradicionales </a:t>
            </a:r>
            <a:endParaRPr b="0" i="0" sz="1400" u="none" cap="none" strike="noStrike">
              <a:solidFill>
                <a:srgbClr val="000000"/>
              </a:solidFill>
              <a:latin typeface="Arial"/>
              <a:ea typeface="Arial"/>
              <a:cs typeface="Arial"/>
              <a:sym typeface="Arial"/>
            </a:endParaRPr>
          </a:p>
        </p:txBody>
      </p:sp>
      <p:sp>
        <p:nvSpPr>
          <p:cNvPr id="845" name="Google Shape;845;p51"/>
          <p:cNvSpPr/>
          <p:nvPr/>
        </p:nvSpPr>
        <p:spPr>
          <a:xfrm>
            <a:off x="1982675" y="4655300"/>
            <a:ext cx="1449600" cy="1035300"/>
          </a:xfrm>
          <a:prstGeom prst="chevron">
            <a:avLst>
              <a:gd fmla="val 50000" name="adj"/>
            </a:avLst>
          </a:prstGeom>
          <a:solidFill>
            <a:srgbClr val="CCD3EA">
              <a:alpha val="87060"/>
            </a:srgbClr>
          </a:solidFill>
          <a:ln cap="flat" cmpd="sng" w="12700">
            <a:solidFill>
              <a:srgbClr val="CCD3EA">
                <a:alpha val="8706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846" name="Google Shape;846;p51"/>
          <p:cNvSpPr/>
          <p:nvPr/>
        </p:nvSpPr>
        <p:spPr>
          <a:xfrm>
            <a:off x="3227250" y="4643900"/>
            <a:ext cx="1512000" cy="10353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51"/>
          <p:cNvSpPr/>
          <p:nvPr/>
        </p:nvSpPr>
        <p:spPr>
          <a:xfrm>
            <a:off x="4478139" y="4686950"/>
            <a:ext cx="1512000" cy="9492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51"/>
          <p:cNvSpPr/>
          <p:nvPr/>
        </p:nvSpPr>
        <p:spPr>
          <a:xfrm>
            <a:off x="5771238" y="4698350"/>
            <a:ext cx="1512000" cy="9492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51"/>
          <p:cNvSpPr/>
          <p:nvPr/>
        </p:nvSpPr>
        <p:spPr>
          <a:xfrm>
            <a:off x="7123263" y="4698350"/>
            <a:ext cx="1512000" cy="9492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51"/>
          <p:cNvSpPr/>
          <p:nvPr/>
        </p:nvSpPr>
        <p:spPr>
          <a:xfrm>
            <a:off x="8419664" y="4698350"/>
            <a:ext cx="1512000" cy="9492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51"/>
          <p:cNvSpPr/>
          <p:nvPr/>
        </p:nvSpPr>
        <p:spPr>
          <a:xfrm>
            <a:off x="9768389" y="4686950"/>
            <a:ext cx="1512000" cy="9492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51"/>
          <p:cNvSpPr txBox="1"/>
          <p:nvPr/>
        </p:nvSpPr>
        <p:spPr>
          <a:xfrm>
            <a:off x="2330895" y="4698359"/>
            <a:ext cx="955200" cy="9492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1" lang="es-CO" sz="1000"/>
              <a:t>Nuevas</a:t>
            </a:r>
            <a:br>
              <a:rPr b="1" lang="es-CO" sz="1000"/>
            </a:br>
            <a:r>
              <a:rPr b="1" lang="es-CO" sz="1000"/>
              <a:t> </a:t>
            </a:r>
            <a:r>
              <a:rPr b="1" lang="es-CO" sz="1000"/>
              <a:t>técnicas</a:t>
            </a:r>
            <a:r>
              <a:rPr b="1" lang="es-CO" sz="1000"/>
              <a:t> </a:t>
            </a:r>
            <a:endParaRPr b="1" i="0" sz="1400" u="none" cap="none" strike="noStrike">
              <a:solidFill>
                <a:srgbClr val="000000"/>
              </a:solidFill>
            </a:endParaRPr>
          </a:p>
        </p:txBody>
      </p:sp>
      <p:sp>
        <p:nvSpPr>
          <p:cNvPr id="853" name="Google Shape;853;p51"/>
          <p:cNvSpPr txBox="1"/>
          <p:nvPr/>
        </p:nvSpPr>
        <p:spPr>
          <a:xfrm>
            <a:off x="3588439" y="46010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Regulación por incentivo</a:t>
            </a:r>
            <a:endParaRPr b="0" i="0" sz="1400" u="none" cap="none" strike="noStrike">
              <a:solidFill>
                <a:srgbClr val="000000"/>
              </a:solidFill>
              <a:latin typeface="Arial"/>
              <a:ea typeface="Arial"/>
              <a:cs typeface="Arial"/>
              <a:sym typeface="Arial"/>
            </a:endParaRPr>
          </a:p>
        </p:txBody>
      </p:sp>
      <p:sp>
        <p:nvSpPr>
          <p:cNvPr id="854" name="Google Shape;854;p51"/>
          <p:cNvSpPr txBox="1"/>
          <p:nvPr/>
        </p:nvSpPr>
        <p:spPr>
          <a:xfrm>
            <a:off x="4839339" y="45896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Regulación por desempeño</a:t>
            </a:r>
            <a:endParaRPr b="0" i="0" sz="1400" u="none" cap="none" strike="noStrike">
              <a:solidFill>
                <a:srgbClr val="000000"/>
              </a:solidFill>
              <a:latin typeface="Arial"/>
              <a:ea typeface="Arial"/>
              <a:cs typeface="Arial"/>
              <a:sym typeface="Arial"/>
            </a:endParaRPr>
          </a:p>
        </p:txBody>
      </p:sp>
      <p:sp>
        <p:nvSpPr>
          <p:cNvPr id="855" name="Google Shape;855;p51"/>
          <p:cNvSpPr txBox="1"/>
          <p:nvPr/>
        </p:nvSpPr>
        <p:spPr>
          <a:xfrm>
            <a:off x="6004051" y="45896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Regulación con ciencias del comportamiento</a:t>
            </a:r>
            <a:endParaRPr b="0" i="0" sz="1400" u="none" cap="none" strike="noStrike">
              <a:solidFill>
                <a:srgbClr val="000000"/>
              </a:solidFill>
              <a:latin typeface="Arial"/>
              <a:ea typeface="Arial"/>
              <a:cs typeface="Arial"/>
              <a:sym typeface="Arial"/>
            </a:endParaRPr>
          </a:p>
        </p:txBody>
      </p:sp>
      <p:sp>
        <p:nvSpPr>
          <p:cNvPr id="856" name="Google Shape;856;p51"/>
          <p:cNvSpPr txBox="1"/>
          <p:nvPr/>
        </p:nvSpPr>
        <p:spPr>
          <a:xfrm>
            <a:off x="7380051" y="45896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Sandbox</a:t>
            </a:r>
            <a:endParaRPr b="0" i="0" sz="1400" u="none" cap="none" strike="noStrike">
              <a:solidFill>
                <a:srgbClr val="000000"/>
              </a:solidFill>
              <a:latin typeface="Arial"/>
              <a:ea typeface="Arial"/>
              <a:cs typeface="Arial"/>
              <a:sym typeface="Arial"/>
            </a:endParaRPr>
          </a:p>
        </p:txBody>
      </p:sp>
      <p:sp>
        <p:nvSpPr>
          <p:cNvPr id="857" name="Google Shape;857;p51"/>
          <p:cNvSpPr txBox="1"/>
          <p:nvPr/>
        </p:nvSpPr>
        <p:spPr>
          <a:xfrm>
            <a:off x="8756051" y="46010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Coregulación</a:t>
            </a:r>
            <a:endParaRPr b="0" i="0" sz="1400" u="none" cap="none" strike="noStrike">
              <a:solidFill>
                <a:srgbClr val="000000"/>
              </a:solidFill>
              <a:latin typeface="Arial"/>
              <a:ea typeface="Arial"/>
              <a:cs typeface="Arial"/>
              <a:sym typeface="Arial"/>
            </a:endParaRPr>
          </a:p>
        </p:txBody>
      </p:sp>
      <p:sp>
        <p:nvSpPr>
          <p:cNvPr id="858" name="Google Shape;858;p51"/>
          <p:cNvSpPr txBox="1"/>
          <p:nvPr/>
        </p:nvSpPr>
        <p:spPr>
          <a:xfrm>
            <a:off x="10132051" y="45896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Autorregulación y autorregulación forzada</a:t>
            </a:r>
            <a:endParaRPr b="0" i="0" sz="1400" u="none" cap="none" strike="noStrike">
              <a:solidFill>
                <a:srgbClr val="000000"/>
              </a:solidFill>
              <a:latin typeface="Arial"/>
              <a:ea typeface="Arial"/>
              <a:cs typeface="Arial"/>
              <a:sym typeface="Arial"/>
            </a:endParaRPr>
          </a:p>
        </p:txBody>
      </p:sp>
      <p:sp>
        <p:nvSpPr>
          <p:cNvPr id="859" name="Google Shape;859;p51"/>
          <p:cNvSpPr/>
          <p:nvPr/>
        </p:nvSpPr>
        <p:spPr>
          <a:xfrm>
            <a:off x="3118550" y="5756300"/>
            <a:ext cx="1512000" cy="10353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51"/>
          <p:cNvSpPr txBox="1"/>
          <p:nvPr/>
        </p:nvSpPr>
        <p:spPr>
          <a:xfrm>
            <a:off x="3407839" y="57563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Regulación convergente</a:t>
            </a:r>
            <a:endParaRPr b="0" i="0" sz="1400" u="none" cap="none" strike="noStrike">
              <a:solidFill>
                <a:srgbClr val="000000"/>
              </a:solidFill>
              <a:latin typeface="Arial"/>
              <a:ea typeface="Arial"/>
              <a:cs typeface="Arial"/>
              <a:sym typeface="Arial"/>
            </a:endParaRPr>
          </a:p>
        </p:txBody>
      </p:sp>
      <p:sp>
        <p:nvSpPr>
          <p:cNvPr id="861" name="Google Shape;861;p51"/>
          <p:cNvSpPr/>
          <p:nvPr/>
        </p:nvSpPr>
        <p:spPr>
          <a:xfrm>
            <a:off x="4478150" y="5733500"/>
            <a:ext cx="1512000" cy="10353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51"/>
          <p:cNvSpPr txBox="1"/>
          <p:nvPr/>
        </p:nvSpPr>
        <p:spPr>
          <a:xfrm>
            <a:off x="4796239" y="57563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Regulación diferencial</a:t>
            </a:r>
            <a:endParaRPr b="0" i="0" sz="1400" u="none" cap="none" strike="noStrike">
              <a:solidFill>
                <a:srgbClr val="000000"/>
              </a:solidFill>
              <a:latin typeface="Arial"/>
              <a:ea typeface="Arial"/>
              <a:cs typeface="Arial"/>
              <a:sym typeface="Arial"/>
            </a:endParaRPr>
          </a:p>
        </p:txBody>
      </p:sp>
      <p:sp>
        <p:nvSpPr>
          <p:cNvPr id="863" name="Google Shape;863;p51"/>
          <p:cNvSpPr/>
          <p:nvPr/>
        </p:nvSpPr>
        <p:spPr>
          <a:xfrm>
            <a:off x="5947050" y="5779100"/>
            <a:ext cx="1512000" cy="10353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51"/>
          <p:cNvSpPr/>
          <p:nvPr/>
        </p:nvSpPr>
        <p:spPr>
          <a:xfrm>
            <a:off x="7306650" y="5756300"/>
            <a:ext cx="1512000" cy="1035300"/>
          </a:xfrm>
          <a:prstGeom prst="chevron">
            <a:avLst>
              <a:gd fmla="val 50000" name="adj"/>
            </a:avLst>
          </a:prstGeom>
          <a:solidFill>
            <a:srgbClr val="CCD3EA">
              <a:alpha val="87060"/>
            </a:srgbClr>
          </a:solidFill>
          <a:ln cap="flat" cmpd="sng" w="12700">
            <a:solidFill>
              <a:srgbClr val="CCD3EA">
                <a:alpha val="8667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51"/>
          <p:cNvSpPr txBox="1"/>
          <p:nvPr/>
        </p:nvSpPr>
        <p:spPr>
          <a:xfrm>
            <a:off x="6308251" y="57563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Regulación por riesgos</a:t>
            </a:r>
            <a:endParaRPr b="0" i="0" sz="1400" u="none" cap="none" strike="noStrike">
              <a:solidFill>
                <a:srgbClr val="000000"/>
              </a:solidFill>
              <a:latin typeface="Arial"/>
              <a:ea typeface="Arial"/>
              <a:cs typeface="Arial"/>
              <a:sym typeface="Arial"/>
            </a:endParaRPr>
          </a:p>
        </p:txBody>
      </p:sp>
      <p:sp>
        <p:nvSpPr>
          <p:cNvPr id="866" name="Google Shape;866;p51"/>
          <p:cNvSpPr txBox="1"/>
          <p:nvPr/>
        </p:nvSpPr>
        <p:spPr>
          <a:xfrm>
            <a:off x="7532151" y="5756300"/>
            <a:ext cx="1150800" cy="1143900"/>
          </a:xfrm>
          <a:prstGeom prst="rect">
            <a:avLst/>
          </a:prstGeom>
          <a:noFill/>
          <a:ln>
            <a:noFill/>
          </a:ln>
        </p:spPr>
        <p:txBody>
          <a:bodyPr anchorCtr="0" anchor="ctr" bIns="6350" lIns="12700" spcFirstLastPara="1" rIns="0" wrap="square" tIns="6350">
            <a:noAutofit/>
          </a:bodyPr>
          <a:lstStyle/>
          <a:p>
            <a:pPr indent="0" lvl="0" marL="0" marR="0" rtl="0" algn="ctr">
              <a:lnSpc>
                <a:spcPct val="90000"/>
              </a:lnSpc>
              <a:spcBef>
                <a:spcPts val="0"/>
              </a:spcBef>
              <a:spcAft>
                <a:spcPts val="0"/>
              </a:spcAft>
              <a:buClr>
                <a:srgbClr val="000000"/>
              </a:buClr>
              <a:buSzPts val="1000"/>
              <a:buFont typeface="Arial"/>
              <a:buNone/>
            </a:pPr>
            <a:r>
              <a:rPr lang="es-CO" sz="1000"/>
              <a:t>Otros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3600"/>
              <a:buNone/>
            </a:pPr>
            <a:r>
              <a:rPr b="1" lang="es-CO" sz="3600"/>
              <a:t>4. Características del derecho de la energía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5"/>
          <p:cNvSpPr/>
          <p:nvPr/>
        </p:nvSpPr>
        <p:spPr>
          <a:xfrm rot="5400000">
            <a:off x="5791200" y="1485900"/>
            <a:ext cx="6858000" cy="3911600"/>
          </a:xfrm>
          <a:prstGeom prst="rect">
            <a:avLst/>
          </a:prstGeom>
          <a:solidFill>
            <a:srgbClr val="94C8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ibro Virtual Anuario Iberoamericano De Regulación: Hacia Una Regulación  Inteligente U. Externado de Colombia" id="112" name="Google Shape;112;p5"/>
          <p:cNvPicPr preferRelativeResize="0"/>
          <p:nvPr/>
        </p:nvPicPr>
        <p:blipFill rotWithShape="1">
          <a:blip r:embed="rId3">
            <a:alphaModFix/>
          </a:blip>
          <a:srcRect b="842" l="1639" r="0" t="0"/>
          <a:stretch/>
        </p:blipFill>
        <p:spPr>
          <a:xfrm>
            <a:off x="2641600" y="330200"/>
            <a:ext cx="4116538" cy="5740633"/>
          </a:xfrm>
          <a:prstGeom prst="rect">
            <a:avLst/>
          </a:prstGeom>
          <a:noFill/>
          <a:ln>
            <a:noFill/>
          </a:ln>
        </p:spPr>
      </p:pic>
      <p:sp>
        <p:nvSpPr>
          <p:cNvPr id="113" name="Google Shape;113;p5"/>
          <p:cNvSpPr txBox="1"/>
          <p:nvPr/>
        </p:nvSpPr>
        <p:spPr>
          <a:xfrm>
            <a:off x="7569200" y="4394200"/>
            <a:ext cx="3302000" cy="13230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333"/>
              <a:buFont typeface="Arial"/>
              <a:buNone/>
            </a:pPr>
            <a:r>
              <a:rPr b="1" i="0" lang="es-CO" sz="1333" u="none" cap="none" strike="noStrike">
                <a:solidFill>
                  <a:schemeClr val="dk1"/>
                </a:solidFill>
                <a:latin typeface="Arial"/>
                <a:ea typeface="Arial"/>
                <a:cs typeface="Arial"/>
                <a:sym typeface="Arial"/>
              </a:rPr>
              <a:t>Anuario Iberoamericano de Regulación. Hacia una Regulación Inteligente (2019)</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33"/>
              <a:buFont typeface="Arial"/>
              <a:buNone/>
            </a:pPr>
            <a:r>
              <a:t/>
            </a:r>
            <a:endParaRPr b="0" i="0" sz="1333"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33"/>
              <a:buFont typeface="Arial"/>
              <a:buNone/>
            </a:pPr>
            <a:r>
              <a:rPr b="0" i="0" lang="es-CO" sz="1333" u="none" cap="none" strike="noStrike">
                <a:solidFill>
                  <a:schemeClr val="dk1"/>
                </a:solidFill>
                <a:latin typeface="Arial"/>
                <a:ea typeface="Arial"/>
                <a:cs typeface="Arial"/>
                <a:sym typeface="Arial"/>
              </a:rPr>
              <a:t>Bogotá: Universidad Externado de Colombia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53"/>
          <p:cNvSpPr txBox="1"/>
          <p:nvPr>
            <p:ph type="title"/>
          </p:nvPr>
        </p:nvSpPr>
        <p:spPr>
          <a:xfrm>
            <a:off x="3267075" y="330275"/>
            <a:ext cx="5657850" cy="74178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3473C"/>
              </a:buClr>
              <a:buSzPts val="2400"/>
              <a:buFont typeface="Calibri"/>
              <a:buNone/>
            </a:pPr>
            <a:r>
              <a:rPr b="1" lang="es-CO" sz="2400">
                <a:solidFill>
                  <a:srgbClr val="33473C"/>
                </a:solidFill>
              </a:rPr>
              <a:t>S</a:t>
            </a:r>
            <a:r>
              <a:rPr b="1" lang="es-CO" sz="2400">
                <a:solidFill>
                  <a:srgbClr val="33473C"/>
                </a:solidFill>
                <a:latin typeface="Calibri"/>
                <a:ea typeface="Calibri"/>
                <a:cs typeface="Calibri"/>
                <a:sym typeface="Calibri"/>
              </a:rPr>
              <a:t>UJETOS DEL DERECHO DE LA ENERGÍA</a:t>
            </a:r>
            <a:endParaRPr b="1" sz="2400">
              <a:solidFill>
                <a:srgbClr val="33473C"/>
              </a:solidFill>
              <a:latin typeface="Calibri"/>
              <a:ea typeface="Calibri"/>
              <a:cs typeface="Calibri"/>
              <a:sym typeface="Calibri"/>
            </a:endParaRPr>
          </a:p>
        </p:txBody>
      </p:sp>
      <p:grpSp>
        <p:nvGrpSpPr>
          <p:cNvPr id="878" name="Google Shape;878;p53"/>
          <p:cNvGrpSpPr/>
          <p:nvPr/>
        </p:nvGrpSpPr>
        <p:grpSpPr>
          <a:xfrm>
            <a:off x="2035227" y="2194985"/>
            <a:ext cx="8273944" cy="3590960"/>
            <a:chOff x="1475" y="0"/>
            <a:chExt cx="8273944" cy="3590960"/>
          </a:xfrm>
        </p:grpSpPr>
        <p:sp>
          <p:nvSpPr>
            <p:cNvPr id="879" name="Google Shape;879;p53"/>
            <p:cNvSpPr/>
            <p:nvPr/>
          </p:nvSpPr>
          <p:spPr>
            <a:xfrm>
              <a:off x="2872523" y="31241"/>
              <a:ext cx="5402896" cy="3528477"/>
            </a:xfrm>
            <a:prstGeom prst="rightArrow">
              <a:avLst>
                <a:gd fmla="val 75000" name="adj1"/>
                <a:gd fmla="val 50000" name="adj2"/>
              </a:avLst>
            </a:prstGeom>
            <a:solidFill>
              <a:srgbClr val="DDECCC">
                <a:alpha val="86666"/>
              </a:srgbClr>
            </a:solidFill>
            <a:ln cap="flat" cmpd="sng" w="15875">
              <a:solidFill>
                <a:srgbClr val="DDECCC">
                  <a:alpha val="86666"/>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53"/>
            <p:cNvSpPr txBox="1"/>
            <p:nvPr/>
          </p:nvSpPr>
          <p:spPr>
            <a:xfrm>
              <a:off x="2872523" y="597790"/>
              <a:ext cx="4079700" cy="2520900"/>
            </a:xfrm>
            <a:prstGeom prst="rect">
              <a:avLst/>
            </a:prstGeom>
            <a:noFill/>
            <a:ln>
              <a:noFill/>
            </a:ln>
          </p:spPr>
          <p:txBody>
            <a:bodyPr anchorCtr="0" anchor="t" bIns="10150" lIns="10150" spcFirstLastPara="1" rIns="10150" wrap="square" tIns="10150">
              <a:noAutofit/>
            </a:bodyPr>
            <a:lstStyle/>
            <a:p>
              <a:pPr indent="-171450" lvl="1" marL="171450" marR="0" rtl="0" algn="just">
                <a:lnSpc>
                  <a:spcPct val="90000"/>
                </a:lnSpc>
                <a:spcBef>
                  <a:spcPts val="0"/>
                </a:spcBef>
                <a:spcAft>
                  <a:spcPts val="0"/>
                </a:spcAft>
                <a:buClr>
                  <a:srgbClr val="000000"/>
                </a:buClr>
                <a:buSzPts val="1600"/>
                <a:buFont typeface="Calibri"/>
                <a:buChar char="•"/>
              </a:pPr>
              <a:r>
                <a:rPr b="0" i="0" lang="es-CO" sz="1600" u="none" cap="none" strike="noStrike">
                  <a:solidFill>
                    <a:srgbClr val="000000"/>
                  </a:solidFill>
                  <a:latin typeface="Calibri"/>
                  <a:ea typeface="Calibri"/>
                  <a:cs typeface="Calibri"/>
                  <a:sym typeface="Calibri"/>
                </a:rPr>
                <a:t>Organismos internacionales (Agencia internacional de energía, OLADE, OCDE, etc.)</a:t>
              </a:r>
              <a:endParaRPr b="0" i="0" sz="1600" u="none" cap="none" strike="noStrike">
                <a:solidFill>
                  <a:srgbClr val="000000"/>
                </a:solidFill>
                <a:latin typeface="Calibri"/>
                <a:ea typeface="Calibri"/>
                <a:cs typeface="Calibri"/>
                <a:sym typeface="Calibri"/>
              </a:endParaRPr>
            </a:p>
            <a:p>
              <a:pPr indent="-171450" lvl="1" marL="171450" marR="0" rtl="0" algn="just">
                <a:lnSpc>
                  <a:spcPct val="90000"/>
                </a:lnSpc>
                <a:spcBef>
                  <a:spcPts val="240"/>
                </a:spcBef>
                <a:spcAft>
                  <a:spcPts val="0"/>
                </a:spcAft>
                <a:buClr>
                  <a:srgbClr val="000000"/>
                </a:buClr>
                <a:buSzPts val="1600"/>
                <a:buFont typeface="Calibri"/>
                <a:buChar char="•"/>
              </a:pPr>
              <a:r>
                <a:rPr b="0" i="0" lang="es-CO" sz="1600" u="none" cap="none" strike="noStrike">
                  <a:solidFill>
                    <a:srgbClr val="000000"/>
                  </a:solidFill>
                  <a:latin typeface="Calibri"/>
                  <a:ea typeface="Calibri"/>
                  <a:cs typeface="Calibri"/>
                  <a:sym typeface="Calibri"/>
                </a:rPr>
                <a:t>Organismos regionales o bilaterales (Tratados de libre comercio y las decisiones de la Crie).</a:t>
              </a:r>
              <a:endParaRPr b="0" i="0" sz="1600" u="none" cap="none" strike="noStrike">
                <a:solidFill>
                  <a:srgbClr val="000000"/>
                </a:solidFill>
                <a:latin typeface="Calibri"/>
                <a:ea typeface="Calibri"/>
                <a:cs typeface="Calibri"/>
                <a:sym typeface="Calibri"/>
              </a:endParaRPr>
            </a:p>
            <a:p>
              <a:pPr indent="-171450" lvl="1" marL="171450" marR="0" rtl="0" algn="just">
                <a:lnSpc>
                  <a:spcPct val="90000"/>
                </a:lnSpc>
                <a:spcBef>
                  <a:spcPts val="240"/>
                </a:spcBef>
                <a:spcAft>
                  <a:spcPts val="0"/>
                </a:spcAft>
                <a:buClr>
                  <a:srgbClr val="000000"/>
                </a:buClr>
                <a:buSzPts val="1600"/>
                <a:buFont typeface="Calibri"/>
                <a:buChar char="•"/>
              </a:pPr>
              <a:r>
                <a:rPr b="0" i="0" lang="es-CO" sz="1600" u="none" cap="none" strike="noStrike">
                  <a:solidFill>
                    <a:srgbClr val="000000"/>
                  </a:solidFill>
                  <a:latin typeface="Calibri"/>
                  <a:ea typeface="Calibri"/>
                  <a:cs typeface="Calibri"/>
                  <a:sym typeface="Calibri"/>
                </a:rPr>
                <a:t>El Estado.</a:t>
              </a:r>
              <a:endParaRPr b="0" i="0" sz="1400" u="none" cap="none" strike="noStrike">
                <a:solidFill>
                  <a:srgbClr val="000000"/>
                </a:solidFill>
                <a:latin typeface="Arial"/>
                <a:ea typeface="Arial"/>
                <a:cs typeface="Arial"/>
                <a:sym typeface="Arial"/>
              </a:endParaRPr>
            </a:p>
            <a:p>
              <a:pPr indent="-171450" lvl="1" marL="171450" marR="0" rtl="0" algn="just">
                <a:lnSpc>
                  <a:spcPct val="90000"/>
                </a:lnSpc>
                <a:spcBef>
                  <a:spcPts val="240"/>
                </a:spcBef>
                <a:spcAft>
                  <a:spcPts val="0"/>
                </a:spcAft>
                <a:buClr>
                  <a:srgbClr val="000000"/>
                </a:buClr>
                <a:buSzPts val="1600"/>
                <a:buFont typeface="Calibri"/>
                <a:buChar char="•"/>
              </a:pPr>
              <a:r>
                <a:rPr b="0" i="0" lang="es-CO" sz="1600" u="none" cap="none" strike="noStrike">
                  <a:solidFill>
                    <a:srgbClr val="000000"/>
                  </a:solidFill>
                  <a:latin typeface="Calibri"/>
                  <a:ea typeface="Calibri"/>
                  <a:cs typeface="Calibri"/>
                  <a:sym typeface="Calibri"/>
                </a:rPr>
                <a:t>Las empresas.</a:t>
              </a:r>
              <a:endParaRPr b="0" i="0" sz="1400" u="none" cap="none" strike="noStrike">
                <a:solidFill>
                  <a:srgbClr val="000000"/>
                </a:solidFill>
                <a:latin typeface="Arial"/>
                <a:ea typeface="Arial"/>
                <a:cs typeface="Arial"/>
                <a:sym typeface="Arial"/>
              </a:endParaRPr>
            </a:p>
            <a:p>
              <a:pPr indent="-171450" lvl="1" marL="171450" marR="0" rtl="0" algn="just">
                <a:lnSpc>
                  <a:spcPct val="90000"/>
                </a:lnSpc>
                <a:spcBef>
                  <a:spcPts val="240"/>
                </a:spcBef>
                <a:spcAft>
                  <a:spcPts val="0"/>
                </a:spcAft>
                <a:buClr>
                  <a:srgbClr val="000000"/>
                </a:buClr>
                <a:buSzPts val="1600"/>
                <a:buFont typeface="Calibri"/>
                <a:buChar char="•"/>
              </a:pPr>
              <a:r>
                <a:rPr b="0" i="0" lang="es-CO" sz="1600" u="none" cap="none" strike="noStrike">
                  <a:solidFill>
                    <a:srgbClr val="000000"/>
                  </a:solidFill>
                  <a:latin typeface="Calibri"/>
                  <a:ea typeface="Calibri"/>
                  <a:cs typeface="Calibri"/>
                  <a:sym typeface="Calibri"/>
                </a:rPr>
                <a:t>Los consumidores: prosumidores</a:t>
              </a:r>
              <a:endParaRPr b="0" i="0" sz="1400" u="none" cap="none" strike="noStrike">
                <a:solidFill>
                  <a:srgbClr val="000000"/>
                </a:solidFill>
                <a:latin typeface="Arial"/>
                <a:ea typeface="Arial"/>
                <a:cs typeface="Arial"/>
                <a:sym typeface="Arial"/>
              </a:endParaRPr>
            </a:p>
            <a:p>
              <a:pPr indent="-171450" lvl="1" marL="171450" marR="0" rtl="0" algn="just">
                <a:lnSpc>
                  <a:spcPct val="90000"/>
                </a:lnSpc>
                <a:spcBef>
                  <a:spcPts val="240"/>
                </a:spcBef>
                <a:spcAft>
                  <a:spcPts val="0"/>
                </a:spcAft>
                <a:buClr>
                  <a:srgbClr val="000000"/>
                </a:buClr>
                <a:buSzPts val="1600"/>
                <a:buFont typeface="Calibri"/>
                <a:buChar char="•"/>
              </a:pPr>
              <a:r>
                <a:rPr b="0" i="0" lang="es-CO" sz="1600" u="none" cap="none" strike="noStrike">
                  <a:solidFill>
                    <a:srgbClr val="000000"/>
                  </a:solidFill>
                  <a:latin typeface="Calibri"/>
                  <a:ea typeface="Calibri"/>
                  <a:cs typeface="Calibri"/>
                  <a:sym typeface="Calibri"/>
                </a:rPr>
                <a:t>Nuevos actores: servicios de almacenamiento, GIDI, comunidades energéticas </a:t>
              </a:r>
              <a:endParaRPr b="0" i="0" sz="1400" u="none" cap="none" strike="noStrike">
                <a:solidFill>
                  <a:srgbClr val="000000"/>
                </a:solidFill>
                <a:latin typeface="Arial"/>
                <a:ea typeface="Arial"/>
                <a:cs typeface="Arial"/>
                <a:sym typeface="Arial"/>
              </a:endParaRPr>
            </a:p>
          </p:txBody>
        </p:sp>
        <p:sp>
          <p:nvSpPr>
            <p:cNvPr id="881" name="Google Shape;881;p53"/>
            <p:cNvSpPr/>
            <p:nvPr/>
          </p:nvSpPr>
          <p:spPr>
            <a:xfrm>
              <a:off x="1475" y="0"/>
              <a:ext cx="2871048" cy="3590960"/>
            </a:xfrm>
            <a:prstGeom prst="roundRect">
              <a:avLst>
                <a:gd fmla="val 16667" name="adj"/>
              </a:avLst>
            </a:prstGeom>
            <a:solidFill>
              <a:srgbClr val="98CB37"/>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53"/>
            <p:cNvSpPr txBox="1"/>
            <p:nvPr/>
          </p:nvSpPr>
          <p:spPr>
            <a:xfrm>
              <a:off x="141628" y="140153"/>
              <a:ext cx="2590742" cy="3310654"/>
            </a:xfrm>
            <a:prstGeom prst="rect">
              <a:avLst/>
            </a:prstGeom>
            <a:noFill/>
            <a:ln>
              <a:noFill/>
            </a:ln>
          </p:spPr>
          <p:txBody>
            <a:bodyPr anchorCtr="0" anchor="ctr" bIns="68575" lIns="137150" spcFirstLastPara="1" rIns="137150" wrap="square" tIns="68575">
              <a:noAutofit/>
            </a:bodyPr>
            <a:lstStyle/>
            <a:p>
              <a:pPr indent="0" lvl="0" marL="0" marR="0" rtl="0" algn="ctr">
                <a:lnSpc>
                  <a:spcPct val="90000"/>
                </a:lnSpc>
                <a:spcBef>
                  <a:spcPts val="0"/>
                </a:spcBef>
                <a:spcAft>
                  <a:spcPts val="0"/>
                </a:spcAft>
                <a:buClr>
                  <a:schemeClr val="lt1"/>
                </a:buClr>
                <a:buSzPts val="3600"/>
                <a:buFont typeface="Calibri"/>
                <a:buNone/>
              </a:pPr>
              <a:r>
                <a:rPr b="1" i="0" lang="es-CO" sz="3600" u="none" cap="none" strike="noStrike">
                  <a:solidFill>
                    <a:schemeClr val="lt1"/>
                  </a:solidFill>
                  <a:latin typeface="Calibri"/>
                  <a:ea typeface="Calibri"/>
                  <a:cs typeface="Calibri"/>
                  <a:sym typeface="Calibri"/>
                </a:rPr>
                <a:t>SUJETOS DEL DERECHO DE LA ENERGÍA </a:t>
              </a:r>
              <a:endParaRPr b="0" i="0" sz="3600" u="none" cap="none" strike="noStrike">
                <a:solidFill>
                  <a:schemeClr val="lt1"/>
                </a:solidFill>
                <a:latin typeface="Calibri"/>
                <a:ea typeface="Calibri"/>
                <a:cs typeface="Calibri"/>
                <a:sym typeface="Calibri"/>
              </a:endParaRPr>
            </a:p>
          </p:txBody>
        </p:sp>
      </p:grpSp>
      <p:pic>
        <p:nvPicPr>
          <p:cNvPr id="883" name="Google Shape;883;p53"/>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54"/>
          <p:cNvSpPr txBox="1"/>
          <p:nvPr>
            <p:ph type="title"/>
          </p:nvPr>
        </p:nvSpPr>
        <p:spPr>
          <a:xfrm>
            <a:off x="3120118" y="729343"/>
            <a:ext cx="5657851" cy="69396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3473C"/>
              </a:buClr>
              <a:buSzPts val="2400"/>
              <a:buFont typeface="Calibri"/>
              <a:buNone/>
            </a:pPr>
            <a:r>
              <a:rPr b="1" lang="es-CO" sz="2400">
                <a:solidFill>
                  <a:srgbClr val="33473C"/>
                </a:solidFill>
                <a:latin typeface="Calibri"/>
                <a:ea typeface="Calibri"/>
                <a:cs typeface="Calibri"/>
                <a:sym typeface="Calibri"/>
              </a:rPr>
              <a:t>EL OBJETO</a:t>
            </a:r>
            <a:r>
              <a:rPr lang="es-CO" sz="2400">
                <a:solidFill>
                  <a:srgbClr val="33473C"/>
                </a:solidFill>
                <a:latin typeface="Calibri"/>
                <a:ea typeface="Calibri"/>
                <a:cs typeface="Calibri"/>
                <a:sym typeface="Calibri"/>
              </a:rPr>
              <a:t> </a:t>
            </a:r>
            <a:r>
              <a:rPr b="1" lang="es-CO" sz="2400">
                <a:solidFill>
                  <a:srgbClr val="33473C"/>
                </a:solidFill>
                <a:latin typeface="Calibri"/>
                <a:ea typeface="Calibri"/>
                <a:cs typeface="Calibri"/>
                <a:sym typeface="Calibri"/>
              </a:rPr>
              <a:t>DEL DERECHO DE LA ENERGÍA</a:t>
            </a:r>
            <a:endParaRPr sz="2400">
              <a:solidFill>
                <a:srgbClr val="33473C"/>
              </a:solidFill>
              <a:latin typeface="Calibri"/>
              <a:ea typeface="Calibri"/>
              <a:cs typeface="Calibri"/>
              <a:sym typeface="Calibri"/>
            </a:endParaRPr>
          </a:p>
        </p:txBody>
      </p:sp>
      <p:sp>
        <p:nvSpPr>
          <p:cNvPr id="890" name="Google Shape;890;p54"/>
          <p:cNvSpPr txBox="1"/>
          <p:nvPr>
            <p:ph idx="1" type="body"/>
          </p:nvPr>
        </p:nvSpPr>
        <p:spPr>
          <a:xfrm>
            <a:off x="1363579" y="2053389"/>
            <a:ext cx="8931303" cy="4075268"/>
          </a:xfrm>
          <a:prstGeom prst="rect">
            <a:avLst/>
          </a:prstGeom>
          <a:noFill/>
          <a:ln>
            <a:noFill/>
          </a:ln>
        </p:spPr>
        <p:txBody>
          <a:bodyPr anchorCtr="0" anchor="t" bIns="45700" lIns="0" spcFirstLastPara="1" rIns="0" wrap="square" tIns="45700">
            <a:noAutofit/>
          </a:bodyPr>
          <a:lstStyle/>
          <a:p>
            <a:pPr indent="0" lvl="0" marL="0" rtl="0" algn="just">
              <a:lnSpc>
                <a:spcPct val="90000"/>
              </a:lnSpc>
              <a:spcBef>
                <a:spcPts val="0"/>
              </a:spcBef>
              <a:spcAft>
                <a:spcPts val="0"/>
              </a:spcAft>
              <a:buClr>
                <a:schemeClr val="dk1"/>
              </a:buClr>
              <a:buSzPts val="1800"/>
              <a:buNone/>
            </a:pPr>
            <a:r>
              <a:rPr lang="es-CO" sz="1800">
                <a:solidFill>
                  <a:schemeClr val="dk1"/>
                </a:solidFill>
              </a:rPr>
              <a:t>El objeto del Derecho de la energía son las siguientes actividades: la actividad petrolera, la actividad de energía eléctrica, la actividad de gas y las energías renovables y eficiencia energética. </a:t>
            </a:r>
            <a:endParaRPr/>
          </a:p>
          <a:p>
            <a:pPr indent="0" lvl="0" marL="0" rtl="0" algn="just">
              <a:lnSpc>
                <a:spcPct val="90000"/>
              </a:lnSpc>
              <a:spcBef>
                <a:spcPts val="1400"/>
              </a:spcBef>
              <a:spcAft>
                <a:spcPts val="0"/>
              </a:spcAft>
              <a:buClr>
                <a:schemeClr val="dk1"/>
              </a:buClr>
              <a:buSzPts val="1800"/>
              <a:buNone/>
            </a:pPr>
            <a:r>
              <a:rPr lang="es-CO" sz="1800">
                <a:solidFill>
                  <a:schemeClr val="dk1"/>
                </a:solidFill>
              </a:rPr>
              <a:t>El tratamiento regulatorio de las actividades anteriores se presenta en tres niveles o ciclos regulatorios:</a:t>
            </a:r>
            <a:endParaRPr/>
          </a:p>
          <a:p>
            <a:pPr indent="-182880" lvl="2" marL="566928" rtl="0" algn="just">
              <a:lnSpc>
                <a:spcPct val="90000"/>
              </a:lnSpc>
              <a:spcBef>
                <a:spcPts val="400"/>
              </a:spcBef>
              <a:spcAft>
                <a:spcPts val="0"/>
              </a:spcAft>
              <a:buClr>
                <a:schemeClr val="dk1"/>
              </a:buClr>
              <a:buSzPts val="1600"/>
              <a:buChar char="◦"/>
            </a:pPr>
            <a:r>
              <a:rPr lang="es-CO">
                <a:solidFill>
                  <a:schemeClr val="dk1"/>
                </a:solidFill>
              </a:rPr>
              <a:t>Recurso natural</a:t>
            </a:r>
            <a:endParaRPr/>
          </a:p>
          <a:p>
            <a:pPr indent="-182880" lvl="2" marL="566928" rtl="0" algn="just">
              <a:lnSpc>
                <a:spcPct val="90000"/>
              </a:lnSpc>
              <a:spcBef>
                <a:spcPts val="600"/>
              </a:spcBef>
              <a:spcAft>
                <a:spcPts val="0"/>
              </a:spcAft>
              <a:buClr>
                <a:schemeClr val="dk1"/>
              </a:buClr>
              <a:buSzPts val="1600"/>
              <a:buChar char="◦"/>
            </a:pPr>
            <a:r>
              <a:rPr lang="es-CO">
                <a:solidFill>
                  <a:schemeClr val="dk1"/>
                </a:solidFill>
              </a:rPr>
              <a:t>Infraestructura.</a:t>
            </a:r>
            <a:endParaRPr/>
          </a:p>
          <a:p>
            <a:pPr indent="-182880" lvl="2" marL="566928" rtl="0" algn="just">
              <a:lnSpc>
                <a:spcPct val="90000"/>
              </a:lnSpc>
              <a:spcBef>
                <a:spcPts val="600"/>
              </a:spcBef>
              <a:spcAft>
                <a:spcPts val="0"/>
              </a:spcAft>
              <a:buClr>
                <a:schemeClr val="dk1"/>
              </a:buClr>
              <a:buSzPts val="1600"/>
              <a:buChar char="◦"/>
            </a:pPr>
            <a:r>
              <a:rPr lang="es-CO">
                <a:solidFill>
                  <a:schemeClr val="dk1"/>
                </a:solidFill>
              </a:rPr>
              <a:t>Servicio público</a:t>
            </a:r>
            <a:endParaRPr>
              <a:solidFill>
                <a:schemeClr val="dk1"/>
              </a:solidFill>
            </a:endParaRPr>
          </a:p>
        </p:txBody>
      </p:sp>
      <p:grpSp>
        <p:nvGrpSpPr>
          <p:cNvPr id="891" name="Google Shape;891;p54"/>
          <p:cNvGrpSpPr/>
          <p:nvPr/>
        </p:nvGrpSpPr>
        <p:grpSpPr>
          <a:xfrm>
            <a:off x="5950005" y="4361772"/>
            <a:ext cx="3280120" cy="964741"/>
            <a:chOff x="961" y="483736"/>
            <a:chExt cx="3280120" cy="964741"/>
          </a:xfrm>
        </p:grpSpPr>
        <p:sp>
          <p:nvSpPr>
            <p:cNvPr id="892" name="Google Shape;892;p54"/>
            <p:cNvSpPr/>
            <p:nvPr/>
          </p:nvSpPr>
          <p:spPr>
            <a:xfrm>
              <a:off x="961" y="483736"/>
              <a:ext cx="964741" cy="964741"/>
            </a:xfrm>
            <a:prstGeom prst="ellipse">
              <a:avLst/>
            </a:prstGeom>
            <a:blipFill rotWithShape="1">
              <a:blip r:embed="rId3">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54"/>
            <p:cNvSpPr txBox="1"/>
            <p:nvPr/>
          </p:nvSpPr>
          <p:spPr>
            <a:xfrm>
              <a:off x="142244" y="625019"/>
              <a:ext cx="682175" cy="682175"/>
            </a:xfrm>
            <a:prstGeom prst="rect">
              <a:avLst/>
            </a:prstGeom>
            <a:noFill/>
            <a:ln>
              <a:noFill/>
            </a:ln>
          </p:spPr>
          <p:txBody>
            <a:bodyPr anchorCtr="0" anchor="ctr" bIns="20300" lIns="53075" spcFirstLastPara="1" rIns="53075" wrap="square" tIns="203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894" name="Google Shape;894;p54"/>
            <p:cNvSpPr/>
            <p:nvPr/>
          </p:nvSpPr>
          <p:spPr>
            <a:xfrm>
              <a:off x="772754" y="483736"/>
              <a:ext cx="964741" cy="964741"/>
            </a:xfrm>
            <a:prstGeom prst="ellipse">
              <a:avLst/>
            </a:prstGeom>
            <a:solidFill>
              <a:srgbClr val="98CB37">
                <a:alpha val="46666"/>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54"/>
            <p:cNvSpPr txBox="1"/>
            <p:nvPr/>
          </p:nvSpPr>
          <p:spPr>
            <a:xfrm>
              <a:off x="914037" y="625019"/>
              <a:ext cx="682175" cy="682175"/>
            </a:xfrm>
            <a:prstGeom prst="rect">
              <a:avLst/>
            </a:prstGeom>
            <a:noFill/>
            <a:ln>
              <a:noFill/>
            </a:ln>
          </p:spPr>
          <p:txBody>
            <a:bodyPr anchorCtr="0" anchor="ctr" bIns="20300" lIns="53075" spcFirstLastPara="1" rIns="53075" wrap="square" tIns="203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896" name="Google Shape;896;p54"/>
            <p:cNvSpPr/>
            <p:nvPr/>
          </p:nvSpPr>
          <p:spPr>
            <a:xfrm>
              <a:off x="1544547" y="483736"/>
              <a:ext cx="964741" cy="964741"/>
            </a:xfrm>
            <a:prstGeom prst="ellipse">
              <a:avLst/>
            </a:prstGeom>
            <a:blipFill rotWithShape="1">
              <a:blip r:embed="rId4">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54"/>
            <p:cNvSpPr txBox="1"/>
            <p:nvPr/>
          </p:nvSpPr>
          <p:spPr>
            <a:xfrm>
              <a:off x="1685830" y="625019"/>
              <a:ext cx="682175" cy="682175"/>
            </a:xfrm>
            <a:prstGeom prst="rect">
              <a:avLst/>
            </a:prstGeom>
            <a:noFill/>
            <a:ln>
              <a:noFill/>
            </a:ln>
          </p:spPr>
          <p:txBody>
            <a:bodyPr anchorCtr="0" anchor="ctr" bIns="20300" lIns="53075" spcFirstLastPara="1" rIns="53075" wrap="square" tIns="203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898" name="Google Shape;898;p54"/>
            <p:cNvSpPr/>
            <p:nvPr/>
          </p:nvSpPr>
          <p:spPr>
            <a:xfrm>
              <a:off x="2316340" y="483736"/>
              <a:ext cx="964741" cy="964741"/>
            </a:xfrm>
            <a:prstGeom prst="ellipse">
              <a:avLst/>
            </a:prstGeom>
            <a:solidFill>
              <a:srgbClr val="98CB37">
                <a:alpha val="46666"/>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54"/>
            <p:cNvSpPr txBox="1"/>
            <p:nvPr/>
          </p:nvSpPr>
          <p:spPr>
            <a:xfrm>
              <a:off x="2457623" y="625019"/>
              <a:ext cx="682175" cy="682175"/>
            </a:xfrm>
            <a:prstGeom prst="rect">
              <a:avLst/>
            </a:prstGeom>
            <a:noFill/>
            <a:ln>
              <a:noFill/>
            </a:ln>
          </p:spPr>
          <p:txBody>
            <a:bodyPr anchorCtr="0" anchor="ctr" bIns="20300" lIns="53075" spcFirstLastPara="1" rIns="53075" wrap="square" tIns="203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grpSp>
      <p:pic>
        <p:nvPicPr>
          <p:cNvPr id="900" name="Google Shape;900;p54"/>
          <p:cNvPicPr preferRelativeResize="0"/>
          <p:nvPr/>
        </p:nvPicPr>
        <p:blipFill rotWithShape="1">
          <a:blip r:embed="rId5">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55"/>
          <p:cNvSpPr txBox="1"/>
          <p:nvPr>
            <p:ph idx="12" type="sldNum"/>
          </p:nvPr>
        </p:nvSpPr>
        <p:spPr>
          <a:xfrm>
            <a:off x="7581900" y="5624514"/>
            <a:ext cx="1600200" cy="273844"/>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Clr>
                <a:srgbClr val="898989"/>
              </a:buClr>
              <a:buSzPts val="1000"/>
              <a:buFont typeface="Arial"/>
              <a:buNone/>
            </a:pPr>
            <a:fld id="{00000000-1234-1234-1234-123412341234}" type="slidenum">
              <a:rPr lang="es-CO">
                <a:solidFill>
                  <a:srgbClr val="898989"/>
                </a:solidFill>
                <a:latin typeface="Arial"/>
                <a:ea typeface="Arial"/>
                <a:cs typeface="Arial"/>
                <a:sym typeface="Arial"/>
              </a:rPr>
              <a:t>‹#›</a:t>
            </a:fld>
            <a:endParaRPr>
              <a:solidFill>
                <a:srgbClr val="898989"/>
              </a:solidFill>
              <a:latin typeface="Arial"/>
              <a:ea typeface="Arial"/>
              <a:cs typeface="Arial"/>
              <a:sym typeface="Arial"/>
            </a:endParaRPr>
          </a:p>
        </p:txBody>
      </p:sp>
      <p:graphicFrame>
        <p:nvGraphicFramePr>
          <p:cNvPr id="907" name="Google Shape;907;p55"/>
          <p:cNvGraphicFramePr/>
          <p:nvPr/>
        </p:nvGraphicFramePr>
        <p:xfrm>
          <a:off x="1246682" y="1256539"/>
          <a:ext cx="3000000" cy="3000000"/>
        </p:xfrm>
        <a:graphic>
          <a:graphicData uri="http://schemas.openxmlformats.org/drawingml/2006/table">
            <a:tbl>
              <a:tblPr>
                <a:noFill/>
                <a:tableStyleId>{6CD77822-7450-4C6E-BC56-CEDF9F516F56}</a:tableStyleId>
              </a:tblPr>
              <a:tblGrid>
                <a:gridCol w="1317225"/>
                <a:gridCol w="2717725"/>
                <a:gridCol w="2390775"/>
                <a:gridCol w="2847475"/>
              </a:tblGrid>
              <a:tr h="426075">
                <a:tc>
                  <a:txBody>
                    <a:bodyPr/>
                    <a:lstStyle/>
                    <a:p>
                      <a:pPr indent="0" lvl="0" marL="0" marR="0" rtl="0" algn="ctr">
                        <a:lnSpc>
                          <a:spcPct val="100000"/>
                        </a:lnSpc>
                        <a:spcBef>
                          <a:spcPts val="0"/>
                        </a:spcBef>
                        <a:spcAft>
                          <a:spcPts val="0"/>
                        </a:spcAft>
                        <a:buClr>
                          <a:schemeClr val="folHlink"/>
                        </a:buClr>
                        <a:buSzPts val="1440"/>
                        <a:buFont typeface="Noto Sans Symbols"/>
                        <a:buNone/>
                      </a:pPr>
                      <a:r>
                        <a:rPr b="1" lang="es-CO" sz="1500" u="none" cap="none" strike="noStrike"/>
                        <a:t>ACTIVIDAD</a:t>
                      </a:r>
                      <a:endParaRPr b="1" i="1" sz="15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440"/>
                        <a:buFont typeface="Noto Sans Symbols"/>
                        <a:buNone/>
                      </a:pPr>
                      <a:r>
                        <a:rPr b="1" lang="es-CO" sz="1500" u="none" cap="none" strike="noStrike"/>
                        <a:t>RECURSO NATURAL</a:t>
                      </a:r>
                      <a:endParaRPr b="1" i="1" sz="15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440"/>
                        <a:buFont typeface="Noto Sans Symbols"/>
                        <a:buNone/>
                      </a:pPr>
                      <a:r>
                        <a:rPr b="1" lang="es-CO" sz="1500" u="none" cap="none" strike="noStrike"/>
                        <a:t>INFRAESTRUCTURA</a:t>
                      </a:r>
                      <a:endParaRPr b="1" i="1" sz="15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440"/>
                        <a:buFont typeface="Noto Sans Symbols"/>
                        <a:buNone/>
                      </a:pPr>
                      <a:r>
                        <a:rPr b="1" lang="es-CO" sz="1500" u="none" cap="none" strike="noStrike"/>
                        <a:t>SERVICIO PÚBLICO</a:t>
                      </a:r>
                      <a:endParaRPr b="1" i="1" sz="1500" u="none" cap="none" strike="noStrike">
                        <a:solidFill>
                          <a:srgbClr val="494429"/>
                        </a:solidFill>
                        <a:latin typeface="Arial"/>
                        <a:ea typeface="Arial"/>
                        <a:cs typeface="Arial"/>
                        <a:sym typeface="Arial"/>
                      </a:endParaRPr>
                    </a:p>
                  </a:txBody>
                  <a:tcPr marT="32675" marB="32675" marR="67775" marL="67775" anchor="ctr"/>
                </a:tc>
              </a:tr>
              <a:tr h="697225">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sng" cap="none" strike="noStrike"/>
                        <a:t>MINERÍA</a:t>
                      </a:r>
                      <a:endParaRPr b="1" i="1" sz="1400" u="sng"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Recurso natural no renovable (Código de Recursos Naturales y Código Minero).</a:t>
                      </a:r>
                      <a:endParaRPr b="1" i="0" sz="14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Puertos mineros</a:t>
                      </a:r>
                      <a:endParaRPr sz="1400" u="none" cap="none" strike="noStrike"/>
                    </a:p>
                    <a:p>
                      <a:pPr indent="0" lvl="0" marL="0" marR="0" rtl="0" algn="ctr">
                        <a:lnSpc>
                          <a:spcPct val="100000"/>
                        </a:lnSpc>
                        <a:spcBef>
                          <a:spcPts val="280"/>
                        </a:spcBef>
                        <a:spcAft>
                          <a:spcPts val="0"/>
                        </a:spcAft>
                        <a:buClr>
                          <a:schemeClr val="folHlink"/>
                        </a:buClr>
                        <a:buSzPts val="1260"/>
                        <a:buFont typeface="Noto Sans Symbols"/>
                        <a:buNone/>
                      </a:pPr>
                      <a:r>
                        <a:rPr lang="es-CO" sz="1400" u="none" cap="none" strike="noStrike"/>
                        <a:t>Vías férreas mineras</a:t>
                      </a:r>
                      <a:endParaRPr sz="1400" u="none" cap="none" strike="noStrike"/>
                    </a:p>
                    <a:p>
                      <a:pPr indent="0" lvl="0" marL="0" marR="0" rtl="0" algn="ctr">
                        <a:lnSpc>
                          <a:spcPct val="100000"/>
                        </a:lnSpc>
                        <a:spcBef>
                          <a:spcPts val="280"/>
                        </a:spcBef>
                        <a:spcAft>
                          <a:spcPts val="0"/>
                        </a:spcAft>
                        <a:buClr>
                          <a:schemeClr val="folHlink"/>
                        </a:buClr>
                        <a:buSzPts val="1260"/>
                        <a:buFont typeface="Noto Sans Symbols"/>
                        <a:buNone/>
                      </a:pPr>
                      <a:r>
                        <a:rPr lang="es-CO" sz="1400" u="none" cap="none" strike="noStrike"/>
                        <a:t>Vías mineras</a:t>
                      </a:r>
                      <a:endParaRPr b="1" i="0" sz="14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t/>
                      </a:r>
                      <a:endParaRPr b="1" i="0" sz="1400" u="none" cap="none" strike="noStrike">
                        <a:solidFill>
                          <a:srgbClr val="494429"/>
                        </a:solidFill>
                        <a:latin typeface="Arial"/>
                        <a:ea typeface="Arial"/>
                        <a:cs typeface="Arial"/>
                        <a:sym typeface="Arial"/>
                      </a:endParaRPr>
                    </a:p>
                  </a:txBody>
                  <a:tcPr marT="32675" marB="32675" marR="67775" marL="67775" anchor="ctr"/>
                </a:tc>
              </a:tr>
              <a:tr h="1488025">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sng" cap="none" strike="noStrike"/>
                        <a:t>PETRÓLEO</a:t>
                      </a:r>
                      <a:endParaRPr sz="1400" u="sng" cap="none" strike="noStrike"/>
                    </a:p>
                    <a:p>
                      <a:pPr indent="0" lvl="0" marL="0" marR="0" rtl="0" algn="ctr">
                        <a:lnSpc>
                          <a:spcPct val="100000"/>
                        </a:lnSpc>
                        <a:spcBef>
                          <a:spcPts val="280"/>
                        </a:spcBef>
                        <a:spcAft>
                          <a:spcPts val="0"/>
                        </a:spcAft>
                        <a:buClr>
                          <a:schemeClr val="folHlink"/>
                        </a:buClr>
                        <a:buSzPts val="1260"/>
                        <a:buFont typeface="Noto Sans Symbols"/>
                        <a:buNone/>
                      </a:pPr>
                      <a:r>
                        <a:t/>
                      </a:r>
                      <a:endParaRPr b="1" i="1" sz="1400" u="sng"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Recurso natural no renovable (Código de Recursos Naturales y código de petróleos).</a:t>
                      </a:r>
                      <a:endParaRPr b="1" i="0" sz="14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Los Oleoductos (Código de Petróleos).</a:t>
                      </a:r>
                      <a:endParaRPr b="1" i="0" sz="14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Decreto legislativo 1086 de 1953 (Código de petróleos): El transporte y la distribución de petróleo y sus derivados es un servicio público. La Ley 39 de 1887 la cadena de distribución de combustibles derivados del petróleo es un servicio público. </a:t>
                      </a:r>
                      <a:endParaRPr b="1" i="0" sz="1400" u="none" cap="none" strike="noStrike">
                        <a:solidFill>
                          <a:srgbClr val="494429"/>
                        </a:solidFill>
                        <a:latin typeface="Arial"/>
                        <a:ea typeface="Arial"/>
                        <a:cs typeface="Arial"/>
                        <a:sym typeface="Arial"/>
                      </a:endParaRPr>
                    </a:p>
                  </a:txBody>
                  <a:tcPr marT="32675" marB="32675" marR="67775" marL="67775" anchor="ctr"/>
                </a:tc>
              </a:tr>
              <a:tr h="1171700">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sng" cap="none" strike="noStrike"/>
                        <a:t>ENERGÍA ELÉCTRICA</a:t>
                      </a:r>
                      <a:endParaRPr b="1" i="1" sz="1400" u="sng"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Las fuentes de generación: fuentes convencionales (Código de Recurso Naturales, Código de Minas , Código de Petróleos)  y no convencionales  (Ley 697 de 2001 y la Ley 1715 de 2014)</a:t>
                      </a:r>
                      <a:endParaRPr b="1" i="0" sz="14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Sistema de Transmisión Nacional y el Sistema de Transmisión Regional y Local (Ley 143 de 1994)</a:t>
                      </a:r>
                      <a:endParaRPr b="1" i="0" sz="14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Todas la actividades o segmentos de la Energía Eléctrica (Ley 142,y 143 de 1994)</a:t>
                      </a:r>
                      <a:endParaRPr b="1" i="0" sz="1400" u="none" cap="none" strike="noStrike">
                        <a:solidFill>
                          <a:srgbClr val="494429"/>
                        </a:solidFill>
                        <a:latin typeface="Arial"/>
                        <a:ea typeface="Arial"/>
                        <a:cs typeface="Arial"/>
                        <a:sym typeface="Arial"/>
                      </a:endParaRPr>
                    </a:p>
                  </a:txBody>
                  <a:tcPr marT="32675" marB="32675" marR="67775" marL="67775" anchor="ctr"/>
                </a:tc>
              </a:tr>
              <a:tr h="829625">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sng" cap="none" strike="noStrike"/>
                        <a:t>GAS</a:t>
                      </a:r>
                      <a:endParaRPr b="1" i="1" sz="1400" u="sng"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Recurso natural no renovable (Código de Recursos Naturales y código de petróleos).</a:t>
                      </a:r>
                      <a:endParaRPr b="1" i="0" sz="14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Los gasoductos y las redes de distribución de gas (Ley 142 de 1994).</a:t>
                      </a:r>
                      <a:endParaRPr b="1" i="0" sz="1400" u="none" cap="none" strike="noStrike">
                        <a:solidFill>
                          <a:srgbClr val="494429"/>
                        </a:solidFill>
                        <a:latin typeface="Arial"/>
                        <a:ea typeface="Arial"/>
                        <a:cs typeface="Arial"/>
                        <a:sym typeface="Arial"/>
                      </a:endParaRPr>
                    </a:p>
                  </a:txBody>
                  <a:tcPr marT="32675" marB="32675" marR="67775" marL="67775" anchor="ctr"/>
                </a:tc>
                <a:tc>
                  <a:txBody>
                    <a:bodyPr/>
                    <a:lstStyle/>
                    <a:p>
                      <a:pPr indent="0" lvl="0" marL="0" marR="0" rtl="0" algn="ctr">
                        <a:lnSpc>
                          <a:spcPct val="100000"/>
                        </a:lnSpc>
                        <a:spcBef>
                          <a:spcPts val="0"/>
                        </a:spcBef>
                        <a:spcAft>
                          <a:spcPts val="0"/>
                        </a:spcAft>
                        <a:buClr>
                          <a:schemeClr val="folHlink"/>
                        </a:buClr>
                        <a:buSzPts val="1260"/>
                        <a:buFont typeface="Noto Sans Symbols"/>
                        <a:buNone/>
                      </a:pPr>
                      <a:r>
                        <a:rPr lang="es-CO" sz="1400" u="none" cap="none" strike="noStrike"/>
                        <a:t>Todos los segmentos de ese mercado  desde la comercialización en boca de pozo (Ley 142  )</a:t>
                      </a:r>
                      <a:endParaRPr b="1" i="0" sz="1400" u="none" cap="none" strike="noStrike">
                        <a:solidFill>
                          <a:srgbClr val="494429"/>
                        </a:solidFill>
                        <a:latin typeface="Arial"/>
                        <a:ea typeface="Arial"/>
                        <a:cs typeface="Arial"/>
                        <a:sym typeface="Arial"/>
                      </a:endParaRPr>
                    </a:p>
                  </a:txBody>
                  <a:tcPr marT="32675" marB="32675" marR="67775" marL="67775" anchor="ctr"/>
                </a:tc>
              </a:tr>
            </a:tbl>
          </a:graphicData>
        </a:graphic>
      </p:graphicFrame>
      <p:grpSp>
        <p:nvGrpSpPr>
          <p:cNvPr id="908" name="Google Shape;908;p55"/>
          <p:cNvGrpSpPr/>
          <p:nvPr/>
        </p:nvGrpSpPr>
        <p:grpSpPr>
          <a:xfrm>
            <a:off x="2797189" y="420110"/>
            <a:ext cx="6172200" cy="539532"/>
            <a:chOff x="0" y="0"/>
            <a:chExt cx="8229600" cy="719376"/>
          </a:xfrm>
        </p:grpSpPr>
        <p:sp>
          <p:nvSpPr>
            <p:cNvPr id="909" name="Google Shape;909;p55"/>
            <p:cNvSpPr/>
            <p:nvPr/>
          </p:nvSpPr>
          <p:spPr>
            <a:xfrm>
              <a:off x="0" y="0"/>
              <a:ext cx="8229600" cy="719376"/>
            </a:xfrm>
            <a:prstGeom prst="roundRect">
              <a:avLst>
                <a:gd fmla="val 16667" name="adj"/>
              </a:avLst>
            </a:prstGeom>
            <a:solidFill>
              <a:schemeClr val="accent1"/>
            </a:solidFill>
            <a:ln cap="flat" cmpd="sng" w="15875">
              <a:solidFill>
                <a:srgbClr val="6F942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910" name="Google Shape;910;p55"/>
            <p:cNvSpPr txBox="1"/>
            <p:nvPr/>
          </p:nvSpPr>
          <p:spPr>
            <a:xfrm>
              <a:off x="35117" y="35117"/>
              <a:ext cx="8159366" cy="649142"/>
            </a:xfrm>
            <a:prstGeom prst="rect">
              <a:avLst/>
            </a:prstGeom>
            <a:solidFill>
              <a:schemeClr val="accent1"/>
            </a:solidFill>
            <a:ln cap="flat" cmpd="sng" w="15875">
              <a:solidFill>
                <a:srgbClr val="6F942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2400"/>
                <a:buFont typeface="Arial"/>
                <a:buNone/>
              </a:pPr>
              <a:r>
                <a:rPr b="1" i="0" lang="es-CO" sz="2400" u="none" cap="none" strike="noStrike">
                  <a:solidFill>
                    <a:schemeClr val="lt1"/>
                  </a:solidFill>
                  <a:latin typeface="Arial"/>
                  <a:ea typeface="Arial"/>
                  <a:cs typeface="Arial"/>
                  <a:sym typeface="Arial"/>
                </a:rPr>
                <a:t>La cadena regulatoria de la Energia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2400"/>
                <a:buFont typeface="Arial"/>
                <a:buNone/>
              </a:pPr>
              <a:r>
                <a:rPr b="1" i="0" lang="es-CO" sz="2400" u="none" cap="none" strike="noStrike">
                  <a:solidFill>
                    <a:schemeClr val="lt1"/>
                  </a:solidFill>
                  <a:latin typeface="Arial"/>
                  <a:ea typeface="Arial"/>
                  <a:cs typeface="Arial"/>
                  <a:sym typeface="Arial"/>
                </a:rPr>
                <a:t> </a:t>
              </a:r>
              <a:endParaRPr b="1" i="0" sz="2400" u="none" cap="none" strike="noStrike">
                <a:solidFill>
                  <a:schemeClr val="lt1"/>
                </a:solidFill>
                <a:latin typeface="Arial"/>
                <a:ea typeface="Arial"/>
                <a:cs typeface="Arial"/>
                <a:sym typeface="Arial"/>
              </a:endParaRPr>
            </a:p>
          </p:txBody>
        </p:sp>
      </p:grpSp>
      <p:pic>
        <p:nvPicPr>
          <p:cNvPr id="911" name="Google Shape;911;p55"/>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56"/>
          <p:cNvSpPr txBox="1"/>
          <p:nvPr>
            <p:ph type="title"/>
          </p:nvPr>
        </p:nvSpPr>
        <p:spPr>
          <a:xfrm>
            <a:off x="3191965" y="815522"/>
            <a:ext cx="5718266" cy="642088"/>
          </a:xfrm>
          <a:prstGeom prst="rect">
            <a:avLst/>
          </a:prstGeom>
          <a:solidFill>
            <a:schemeClr val="lt1"/>
          </a:solidFill>
          <a:ln cap="flat" cmpd="sng" w="15875">
            <a:solidFill>
              <a:schemeClr val="dk1"/>
            </a:solidFill>
            <a:prstDash val="solid"/>
            <a:round/>
            <a:headEnd len="sm" w="sm" type="none"/>
            <a:tailEnd len="sm" w="sm" type="none"/>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3473C"/>
              </a:buClr>
              <a:buSzPts val="1929"/>
              <a:buFont typeface="Libre Franklin"/>
              <a:buNone/>
            </a:pPr>
            <a:r>
              <a:rPr b="1" lang="es-CO" sz="1929">
                <a:solidFill>
                  <a:srgbClr val="33473C"/>
                </a:solidFill>
                <a:latin typeface="Libre Franklin"/>
                <a:ea typeface="Libre Franklin"/>
                <a:cs typeface="Libre Franklin"/>
                <a:sym typeface="Libre Franklin"/>
              </a:rPr>
              <a:t>METODOLOGÍA DEL DERECHO DE LA ENERGÍA</a:t>
            </a:r>
            <a:endParaRPr b="1" sz="1929">
              <a:solidFill>
                <a:srgbClr val="33473C"/>
              </a:solidFill>
              <a:latin typeface="Libre Franklin"/>
              <a:ea typeface="Libre Franklin"/>
              <a:cs typeface="Libre Franklin"/>
              <a:sym typeface="Libre Franklin"/>
            </a:endParaRPr>
          </a:p>
        </p:txBody>
      </p:sp>
      <p:sp>
        <p:nvSpPr>
          <p:cNvPr id="918" name="Google Shape;918;p56"/>
          <p:cNvSpPr txBox="1"/>
          <p:nvPr>
            <p:ph idx="1" type="body"/>
          </p:nvPr>
        </p:nvSpPr>
        <p:spPr>
          <a:xfrm>
            <a:off x="2394953" y="1654423"/>
            <a:ext cx="7451574" cy="3283338"/>
          </a:xfrm>
          <a:prstGeom prst="rect">
            <a:avLst/>
          </a:prstGeom>
          <a:noFill/>
          <a:ln>
            <a:noFill/>
          </a:ln>
        </p:spPr>
        <p:txBody>
          <a:bodyPr anchorCtr="0" anchor="t" bIns="45700" lIns="0" spcFirstLastPara="1" rIns="0" wrap="square" tIns="45700">
            <a:noAutofit/>
          </a:bodyPr>
          <a:lstStyle/>
          <a:p>
            <a:pPr indent="-265345" lvl="1" marL="510278" rtl="0" algn="just">
              <a:lnSpc>
                <a:spcPct val="80000"/>
              </a:lnSpc>
              <a:spcBef>
                <a:spcPts val="0"/>
              </a:spcBef>
              <a:spcAft>
                <a:spcPts val="0"/>
              </a:spcAft>
              <a:buClr>
                <a:schemeClr val="dk1"/>
              </a:buClr>
              <a:buSzPts val="1600"/>
              <a:buChar char="◦"/>
            </a:pPr>
            <a:r>
              <a:rPr lang="es-CO" sz="1600">
                <a:solidFill>
                  <a:schemeClr val="dk1"/>
                </a:solidFill>
                <a:latin typeface="Calibri"/>
                <a:ea typeface="Calibri"/>
                <a:cs typeface="Calibri"/>
                <a:sym typeface="Calibri"/>
              </a:rPr>
              <a:t>Por un lado, </a:t>
            </a:r>
            <a:r>
              <a:rPr lang="es-CO" sz="1600">
                <a:solidFill>
                  <a:schemeClr val="dk1"/>
                </a:solidFill>
              </a:rPr>
              <a:t>las reglas</a:t>
            </a:r>
            <a:r>
              <a:rPr lang="es-CO" sz="1600">
                <a:solidFill>
                  <a:schemeClr val="dk1"/>
                </a:solidFill>
                <a:latin typeface="Calibri"/>
                <a:ea typeface="Calibri"/>
                <a:cs typeface="Calibri"/>
                <a:sym typeface="Calibri"/>
              </a:rPr>
              <a:t> del derecho y por otro, las reglas técnicas y del mercado</a:t>
            </a:r>
            <a:endParaRPr/>
          </a:p>
          <a:p>
            <a:pPr indent="-163745" lvl="1" marL="510278" rtl="0" algn="just">
              <a:lnSpc>
                <a:spcPct val="80000"/>
              </a:lnSpc>
              <a:spcBef>
                <a:spcPts val="0"/>
              </a:spcBef>
              <a:spcAft>
                <a:spcPts val="0"/>
              </a:spcAft>
              <a:buClr>
                <a:schemeClr val="dk1"/>
              </a:buClr>
              <a:buSzPts val="1600"/>
              <a:buNone/>
            </a:pPr>
            <a:r>
              <a:t/>
            </a:r>
            <a:endParaRPr sz="1600">
              <a:solidFill>
                <a:schemeClr val="dk1"/>
              </a:solidFill>
              <a:latin typeface="Calibri"/>
              <a:ea typeface="Calibri"/>
              <a:cs typeface="Calibri"/>
              <a:sym typeface="Calibri"/>
            </a:endParaRPr>
          </a:p>
          <a:p>
            <a:pPr indent="-265345" lvl="1" marL="510278" rtl="0" algn="just">
              <a:lnSpc>
                <a:spcPct val="80000"/>
              </a:lnSpc>
              <a:spcBef>
                <a:spcPts val="0"/>
              </a:spcBef>
              <a:spcAft>
                <a:spcPts val="0"/>
              </a:spcAft>
              <a:buClr>
                <a:schemeClr val="dk1"/>
              </a:buClr>
              <a:buSzPts val="1600"/>
              <a:buChar char="◦"/>
            </a:pPr>
            <a:r>
              <a:rPr lang="es-CO" sz="1600">
                <a:solidFill>
                  <a:schemeClr val="dk1"/>
                </a:solidFill>
                <a:latin typeface="Calibri"/>
                <a:ea typeface="Calibri"/>
                <a:cs typeface="Calibri"/>
                <a:sym typeface="Calibri"/>
              </a:rPr>
              <a:t>Régimen de </a:t>
            </a:r>
            <a:r>
              <a:rPr b="1" lang="es-CO" sz="1600">
                <a:solidFill>
                  <a:schemeClr val="dk1"/>
                </a:solidFill>
                <a:latin typeface="Calibri"/>
                <a:ea typeface="Calibri"/>
                <a:cs typeface="Calibri"/>
                <a:sym typeface="Calibri"/>
              </a:rPr>
              <a:t>derecho</a:t>
            </a:r>
            <a:r>
              <a:rPr lang="es-CO" sz="1600">
                <a:solidFill>
                  <a:schemeClr val="dk1"/>
                </a:solidFill>
                <a:latin typeface="Calibri"/>
                <a:ea typeface="Calibri"/>
                <a:cs typeface="Calibri"/>
                <a:sym typeface="Calibri"/>
              </a:rPr>
              <a:t> mixto: derecho </a:t>
            </a:r>
            <a:r>
              <a:rPr lang="es-CO" sz="1600"/>
              <a:t>público</a:t>
            </a:r>
            <a:r>
              <a:rPr lang="es-CO" sz="1600">
                <a:solidFill>
                  <a:schemeClr val="dk1"/>
                </a:solidFill>
                <a:latin typeface="Calibri"/>
                <a:ea typeface="Calibri"/>
                <a:cs typeface="Calibri"/>
                <a:sym typeface="Calibri"/>
              </a:rPr>
              <a:t> y derecho privado</a:t>
            </a:r>
            <a:endParaRPr/>
          </a:p>
          <a:p>
            <a:pPr indent="-265345" lvl="1" marL="510278" rtl="0" algn="just">
              <a:lnSpc>
                <a:spcPct val="80000"/>
              </a:lnSpc>
              <a:spcBef>
                <a:spcPts val="600"/>
              </a:spcBef>
              <a:spcAft>
                <a:spcPts val="0"/>
              </a:spcAft>
              <a:buClr>
                <a:schemeClr val="dk1"/>
              </a:buClr>
              <a:buSzPts val="1600"/>
              <a:buNone/>
            </a:pPr>
            <a:r>
              <a:t/>
            </a:r>
            <a:endParaRPr sz="1600">
              <a:solidFill>
                <a:schemeClr val="dk1"/>
              </a:solidFill>
              <a:latin typeface="Calibri"/>
              <a:ea typeface="Calibri"/>
              <a:cs typeface="Calibri"/>
              <a:sym typeface="Calibri"/>
            </a:endParaRPr>
          </a:p>
          <a:p>
            <a:pPr indent="-265345" lvl="1" marL="510278" rtl="0" algn="just">
              <a:lnSpc>
                <a:spcPct val="80000"/>
              </a:lnSpc>
              <a:spcBef>
                <a:spcPts val="600"/>
              </a:spcBef>
              <a:spcAft>
                <a:spcPts val="0"/>
              </a:spcAft>
              <a:buClr>
                <a:schemeClr val="dk1"/>
              </a:buClr>
              <a:buSzPts val="1600"/>
              <a:buChar char="◦"/>
            </a:pPr>
            <a:r>
              <a:rPr lang="es-CO" sz="1600">
                <a:solidFill>
                  <a:schemeClr val="dk1"/>
                </a:solidFill>
                <a:latin typeface="Calibri"/>
                <a:ea typeface="Calibri"/>
                <a:cs typeface="Calibri"/>
                <a:sym typeface="Calibri"/>
              </a:rPr>
              <a:t>Regulación sectorial y no general: derecho petrolero, derecho eléctrico, derecho del gas, derecho de las energías renovables y eficiencia energética. </a:t>
            </a:r>
            <a:endParaRPr/>
          </a:p>
          <a:p>
            <a:pPr indent="-265345" lvl="1" marL="510278" rtl="0" algn="just">
              <a:lnSpc>
                <a:spcPct val="80000"/>
              </a:lnSpc>
              <a:spcBef>
                <a:spcPts val="600"/>
              </a:spcBef>
              <a:spcAft>
                <a:spcPts val="0"/>
              </a:spcAft>
              <a:buClr>
                <a:schemeClr val="dk1"/>
              </a:buClr>
              <a:buSzPts val="1600"/>
              <a:buNone/>
            </a:pPr>
            <a:r>
              <a:t/>
            </a:r>
            <a:endParaRPr sz="1600">
              <a:solidFill>
                <a:schemeClr val="dk1"/>
              </a:solidFill>
              <a:latin typeface="Calibri"/>
              <a:ea typeface="Calibri"/>
              <a:cs typeface="Calibri"/>
              <a:sym typeface="Calibri"/>
            </a:endParaRPr>
          </a:p>
          <a:p>
            <a:pPr indent="-265345" lvl="1" marL="510278" rtl="0" algn="just">
              <a:lnSpc>
                <a:spcPct val="80000"/>
              </a:lnSpc>
              <a:spcBef>
                <a:spcPts val="600"/>
              </a:spcBef>
              <a:spcAft>
                <a:spcPts val="0"/>
              </a:spcAft>
              <a:buClr>
                <a:schemeClr val="dk1"/>
              </a:buClr>
              <a:buSzPts val="1600"/>
              <a:buChar char="◦"/>
            </a:pPr>
            <a:r>
              <a:rPr lang="es-CO" sz="1600">
                <a:solidFill>
                  <a:schemeClr val="dk1"/>
                </a:solidFill>
                <a:latin typeface="Calibri"/>
                <a:ea typeface="Calibri"/>
                <a:cs typeface="Calibri"/>
                <a:sym typeface="Calibri"/>
              </a:rPr>
              <a:t>Regulación estática (petrolero) y regulación dinámica (energía eléctrica y gas)</a:t>
            </a:r>
            <a:endParaRPr/>
          </a:p>
          <a:p>
            <a:pPr indent="-265345" lvl="1" marL="510278" rtl="0" algn="just">
              <a:lnSpc>
                <a:spcPct val="80000"/>
              </a:lnSpc>
              <a:spcBef>
                <a:spcPts val="600"/>
              </a:spcBef>
              <a:spcAft>
                <a:spcPts val="0"/>
              </a:spcAft>
              <a:buClr>
                <a:schemeClr val="dk1"/>
              </a:buClr>
              <a:buSzPts val="1600"/>
              <a:buNone/>
            </a:pPr>
            <a:r>
              <a:t/>
            </a:r>
            <a:endParaRPr sz="1600">
              <a:solidFill>
                <a:schemeClr val="dk1"/>
              </a:solidFill>
              <a:latin typeface="Calibri"/>
              <a:ea typeface="Calibri"/>
              <a:cs typeface="Calibri"/>
              <a:sym typeface="Calibri"/>
            </a:endParaRPr>
          </a:p>
          <a:p>
            <a:pPr indent="-265345" lvl="1" marL="510278" rtl="0" algn="just">
              <a:lnSpc>
                <a:spcPct val="80000"/>
              </a:lnSpc>
              <a:spcBef>
                <a:spcPts val="600"/>
              </a:spcBef>
              <a:spcAft>
                <a:spcPts val="0"/>
              </a:spcAft>
              <a:buClr>
                <a:schemeClr val="dk1"/>
              </a:buClr>
              <a:buSzPts val="1600"/>
              <a:buChar char="◦"/>
            </a:pPr>
            <a:r>
              <a:rPr lang="es-CO" sz="1600">
                <a:solidFill>
                  <a:schemeClr val="dk1"/>
                </a:solidFill>
                <a:latin typeface="Calibri"/>
                <a:ea typeface="Calibri"/>
                <a:cs typeface="Calibri"/>
                <a:sym typeface="Calibri"/>
              </a:rPr>
              <a:t>Se aplica la hermenéutica jurídica contemplada en el sistema jurídico de cada país  con algunas particulares de la regulación sectorial</a:t>
            </a:r>
            <a:endParaRPr sz="1600">
              <a:solidFill>
                <a:schemeClr val="dk1"/>
              </a:solidFill>
              <a:latin typeface="Calibri"/>
              <a:ea typeface="Calibri"/>
              <a:cs typeface="Calibri"/>
              <a:sym typeface="Calibri"/>
            </a:endParaRPr>
          </a:p>
        </p:txBody>
      </p:sp>
      <p:grpSp>
        <p:nvGrpSpPr>
          <p:cNvPr id="919" name="Google Shape;919;p56"/>
          <p:cNvGrpSpPr/>
          <p:nvPr/>
        </p:nvGrpSpPr>
        <p:grpSpPr>
          <a:xfrm>
            <a:off x="3858691" y="4342183"/>
            <a:ext cx="4570660" cy="2195958"/>
            <a:chOff x="1339" y="852041"/>
            <a:chExt cx="4570660" cy="2195958"/>
          </a:xfrm>
        </p:grpSpPr>
        <p:sp>
          <p:nvSpPr>
            <p:cNvPr id="920" name="Google Shape;920;p56"/>
            <p:cNvSpPr/>
            <p:nvPr/>
          </p:nvSpPr>
          <p:spPr>
            <a:xfrm>
              <a:off x="1339" y="852041"/>
              <a:ext cx="1343917" cy="1343917"/>
            </a:xfrm>
            <a:prstGeom prst="ellipse">
              <a:avLst/>
            </a:prstGeom>
            <a:blipFill rotWithShape="1">
              <a:blip r:embed="rId3">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56"/>
            <p:cNvSpPr txBox="1"/>
            <p:nvPr/>
          </p:nvSpPr>
          <p:spPr>
            <a:xfrm>
              <a:off x="198151" y="1048853"/>
              <a:ext cx="950293" cy="950293"/>
            </a:xfrm>
            <a:prstGeom prst="rect">
              <a:avLst/>
            </a:prstGeom>
            <a:noFill/>
            <a:ln>
              <a:noFill/>
            </a:ln>
          </p:spPr>
          <p:txBody>
            <a:bodyPr anchorCtr="0" anchor="ctr" bIns="27925" lIns="73950" spcFirstLastPara="1" rIns="73950" wrap="square" tIns="27925">
              <a:noAutofit/>
            </a:bodyPr>
            <a:lstStyle/>
            <a:p>
              <a:pPr indent="0" lvl="0" marL="0" marR="0" rtl="0" algn="ctr">
                <a:lnSpc>
                  <a:spcPct val="90000"/>
                </a:lnSpc>
                <a:spcBef>
                  <a:spcPts val="0"/>
                </a:spcBef>
                <a:spcAft>
                  <a:spcPts val="0"/>
                </a:spcAft>
                <a:buClr>
                  <a:srgbClr val="000000"/>
                </a:buClr>
                <a:buSzPts val="2200"/>
                <a:buFont typeface="Arial"/>
                <a:buNone/>
              </a:pPr>
              <a:r>
                <a:t/>
              </a:r>
              <a:endParaRPr b="0" i="0" sz="2200" u="none" cap="none" strike="noStrike">
                <a:solidFill>
                  <a:schemeClr val="dk1"/>
                </a:solidFill>
                <a:latin typeface="Arial"/>
                <a:ea typeface="Arial"/>
                <a:cs typeface="Arial"/>
                <a:sym typeface="Arial"/>
              </a:endParaRPr>
            </a:p>
          </p:txBody>
        </p:sp>
        <p:sp>
          <p:nvSpPr>
            <p:cNvPr id="922" name="Google Shape;922;p56"/>
            <p:cNvSpPr/>
            <p:nvPr/>
          </p:nvSpPr>
          <p:spPr>
            <a:xfrm>
              <a:off x="1092514" y="1704082"/>
              <a:ext cx="1343917" cy="1343917"/>
            </a:xfrm>
            <a:prstGeom prst="ellipse">
              <a:avLst/>
            </a:prstGeom>
            <a:solidFill>
              <a:srgbClr val="98CB37">
                <a:alpha val="46666"/>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56"/>
            <p:cNvSpPr txBox="1"/>
            <p:nvPr/>
          </p:nvSpPr>
          <p:spPr>
            <a:xfrm>
              <a:off x="1289326" y="1900894"/>
              <a:ext cx="950293" cy="950293"/>
            </a:xfrm>
            <a:prstGeom prst="rect">
              <a:avLst/>
            </a:prstGeom>
            <a:noFill/>
            <a:ln>
              <a:noFill/>
            </a:ln>
          </p:spPr>
          <p:txBody>
            <a:bodyPr anchorCtr="0" anchor="ctr" bIns="27925" lIns="73950" spcFirstLastPara="1" rIns="73950" wrap="square" tIns="27925">
              <a:noAutofit/>
            </a:bodyPr>
            <a:lstStyle/>
            <a:p>
              <a:pPr indent="0" lvl="0" marL="0" marR="0" rtl="0" algn="ctr">
                <a:lnSpc>
                  <a:spcPct val="90000"/>
                </a:lnSpc>
                <a:spcBef>
                  <a:spcPts val="0"/>
                </a:spcBef>
                <a:spcAft>
                  <a:spcPts val="0"/>
                </a:spcAft>
                <a:buClr>
                  <a:srgbClr val="000000"/>
                </a:buClr>
                <a:buSzPts val="2200"/>
                <a:buFont typeface="Arial"/>
                <a:buNone/>
              </a:pPr>
              <a:r>
                <a:t/>
              </a:r>
              <a:endParaRPr b="0" i="0" sz="2200" u="none" cap="none" strike="noStrike">
                <a:solidFill>
                  <a:schemeClr val="dk1"/>
                </a:solidFill>
                <a:latin typeface="Arial"/>
                <a:ea typeface="Arial"/>
                <a:cs typeface="Arial"/>
                <a:sym typeface="Arial"/>
              </a:endParaRPr>
            </a:p>
          </p:txBody>
        </p:sp>
        <p:sp>
          <p:nvSpPr>
            <p:cNvPr id="924" name="Google Shape;924;p56"/>
            <p:cNvSpPr/>
            <p:nvPr/>
          </p:nvSpPr>
          <p:spPr>
            <a:xfrm>
              <a:off x="2193745" y="1208421"/>
              <a:ext cx="1343917" cy="1343917"/>
            </a:xfrm>
            <a:prstGeom prst="ellipse">
              <a:avLst/>
            </a:prstGeom>
            <a:blipFill rotWithShape="1">
              <a:blip r:embed="rId4">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56"/>
            <p:cNvSpPr txBox="1"/>
            <p:nvPr/>
          </p:nvSpPr>
          <p:spPr>
            <a:xfrm>
              <a:off x="2390557" y="1405233"/>
              <a:ext cx="950293" cy="950293"/>
            </a:xfrm>
            <a:prstGeom prst="rect">
              <a:avLst/>
            </a:prstGeom>
            <a:noFill/>
            <a:ln>
              <a:noFill/>
            </a:ln>
          </p:spPr>
          <p:txBody>
            <a:bodyPr anchorCtr="0" anchor="ctr" bIns="27925" lIns="73950" spcFirstLastPara="1" rIns="73950" wrap="square" tIns="27925">
              <a:noAutofit/>
            </a:bodyPr>
            <a:lstStyle/>
            <a:p>
              <a:pPr indent="0" lvl="0" marL="0" marR="0" rtl="0" algn="ctr">
                <a:lnSpc>
                  <a:spcPct val="90000"/>
                </a:lnSpc>
                <a:spcBef>
                  <a:spcPts val="0"/>
                </a:spcBef>
                <a:spcAft>
                  <a:spcPts val="0"/>
                </a:spcAft>
                <a:buClr>
                  <a:srgbClr val="000000"/>
                </a:buClr>
                <a:buSzPts val="2200"/>
                <a:buFont typeface="Arial"/>
                <a:buNone/>
              </a:pPr>
              <a:r>
                <a:t/>
              </a:r>
              <a:endParaRPr b="0" i="0" sz="2200" u="none" cap="none" strike="noStrike">
                <a:solidFill>
                  <a:schemeClr val="dk1"/>
                </a:solidFill>
                <a:latin typeface="Arial"/>
                <a:ea typeface="Arial"/>
                <a:cs typeface="Arial"/>
                <a:sym typeface="Arial"/>
              </a:endParaRPr>
            </a:p>
          </p:txBody>
        </p:sp>
        <p:sp>
          <p:nvSpPr>
            <p:cNvPr id="926" name="Google Shape;926;p56"/>
            <p:cNvSpPr/>
            <p:nvPr/>
          </p:nvSpPr>
          <p:spPr>
            <a:xfrm>
              <a:off x="3228082" y="1447611"/>
              <a:ext cx="1343917" cy="1343917"/>
            </a:xfrm>
            <a:prstGeom prst="ellipse">
              <a:avLst/>
            </a:prstGeom>
            <a:solidFill>
              <a:srgbClr val="98CB37">
                <a:alpha val="46666"/>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56"/>
            <p:cNvSpPr txBox="1"/>
            <p:nvPr/>
          </p:nvSpPr>
          <p:spPr>
            <a:xfrm>
              <a:off x="3424894" y="1644423"/>
              <a:ext cx="950293" cy="950293"/>
            </a:xfrm>
            <a:prstGeom prst="rect">
              <a:avLst/>
            </a:prstGeom>
            <a:noFill/>
            <a:ln>
              <a:noFill/>
            </a:ln>
          </p:spPr>
          <p:txBody>
            <a:bodyPr anchorCtr="0" anchor="ctr" bIns="27925" lIns="73950" spcFirstLastPara="1" rIns="73950" wrap="square" tIns="27925">
              <a:noAutofit/>
            </a:bodyPr>
            <a:lstStyle/>
            <a:p>
              <a:pPr indent="0" lvl="0" marL="0" marR="0" rtl="0" algn="ctr">
                <a:lnSpc>
                  <a:spcPct val="90000"/>
                </a:lnSpc>
                <a:spcBef>
                  <a:spcPts val="0"/>
                </a:spcBef>
                <a:spcAft>
                  <a:spcPts val="0"/>
                </a:spcAft>
                <a:buClr>
                  <a:srgbClr val="000000"/>
                </a:buClr>
                <a:buSzPts val="2200"/>
                <a:buFont typeface="Arial"/>
                <a:buNone/>
              </a:pPr>
              <a:r>
                <a:t/>
              </a:r>
              <a:endParaRPr b="0" i="0" sz="2200" u="none" cap="none" strike="noStrike">
                <a:solidFill>
                  <a:schemeClr val="dk1"/>
                </a:solidFill>
                <a:latin typeface="Arial"/>
                <a:ea typeface="Arial"/>
                <a:cs typeface="Arial"/>
                <a:sym typeface="Arial"/>
              </a:endParaRPr>
            </a:p>
          </p:txBody>
        </p:sp>
      </p:grpSp>
      <p:pic>
        <p:nvPicPr>
          <p:cNvPr id="928" name="Google Shape;928;p56"/>
          <p:cNvPicPr preferRelativeResize="0"/>
          <p:nvPr/>
        </p:nvPicPr>
        <p:blipFill rotWithShape="1">
          <a:blip r:embed="rId5">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57"/>
          <p:cNvSpPr txBox="1"/>
          <p:nvPr>
            <p:ph idx="1" type="body"/>
          </p:nvPr>
        </p:nvSpPr>
        <p:spPr>
          <a:xfrm>
            <a:off x="1524000" y="764705"/>
            <a:ext cx="8229600" cy="2376264"/>
          </a:xfrm>
          <a:prstGeom prst="rect">
            <a:avLst/>
          </a:prstGeom>
          <a:noFill/>
          <a:ln>
            <a:noFill/>
          </a:ln>
        </p:spPr>
        <p:txBody>
          <a:bodyPr anchorCtr="0" anchor="t" bIns="45700" lIns="91425" spcFirstLastPara="1" rIns="91425" wrap="square" tIns="45700">
            <a:normAutofit/>
          </a:bodyPr>
          <a:lstStyle/>
          <a:p>
            <a:pPr indent="-495300" lvl="0" marL="609600" rtl="0" algn="l">
              <a:lnSpc>
                <a:spcPct val="90000"/>
              </a:lnSpc>
              <a:spcBef>
                <a:spcPts val="1000"/>
              </a:spcBef>
              <a:spcAft>
                <a:spcPts val="0"/>
              </a:spcAft>
              <a:buClr>
                <a:schemeClr val="dk1"/>
              </a:buClr>
              <a:buSzPts val="1800"/>
              <a:buFont typeface="Noto Sans Symbols"/>
              <a:buNone/>
            </a:pPr>
            <a:r>
              <a:t/>
            </a:r>
            <a:endParaRPr b="1" sz="2400">
              <a:solidFill>
                <a:schemeClr val="lt2"/>
              </a:solidFill>
              <a:latin typeface="Arial Narrow"/>
              <a:ea typeface="Arial Narrow"/>
              <a:cs typeface="Arial Narrow"/>
              <a:sym typeface="Arial Narrow"/>
            </a:endParaRPr>
          </a:p>
          <a:p>
            <a:pPr indent="-495300" lvl="0" marL="609600" rtl="0" algn="l">
              <a:lnSpc>
                <a:spcPct val="90000"/>
              </a:lnSpc>
              <a:spcBef>
                <a:spcPts val="1000"/>
              </a:spcBef>
              <a:spcAft>
                <a:spcPts val="0"/>
              </a:spcAft>
              <a:buClr>
                <a:schemeClr val="dk1"/>
              </a:buClr>
              <a:buSzPts val="1800"/>
              <a:buNone/>
            </a:pPr>
            <a:r>
              <a:t/>
            </a:r>
            <a:endParaRPr sz="2400">
              <a:solidFill>
                <a:schemeClr val="lt2"/>
              </a:solidFill>
              <a:latin typeface="Arial Narrow"/>
              <a:ea typeface="Arial Narrow"/>
              <a:cs typeface="Arial Narrow"/>
              <a:sym typeface="Arial Narrow"/>
            </a:endParaRPr>
          </a:p>
          <a:p>
            <a:pPr indent="-609600" lvl="0" marL="609600" rtl="0" algn="l">
              <a:lnSpc>
                <a:spcPct val="90000"/>
              </a:lnSpc>
              <a:spcBef>
                <a:spcPts val="1000"/>
              </a:spcBef>
              <a:spcAft>
                <a:spcPts val="0"/>
              </a:spcAft>
              <a:buClr>
                <a:schemeClr val="dk1"/>
              </a:buClr>
              <a:buSzPts val="1800"/>
              <a:buNone/>
            </a:pPr>
            <a:r>
              <a:t/>
            </a:r>
            <a:endParaRPr b="1" sz="2400">
              <a:solidFill>
                <a:schemeClr val="lt2"/>
              </a:solidFill>
              <a:latin typeface="Arial Narrow"/>
              <a:ea typeface="Arial Narrow"/>
              <a:cs typeface="Arial Narrow"/>
              <a:sym typeface="Arial Narrow"/>
            </a:endParaRPr>
          </a:p>
          <a:p>
            <a:pPr indent="-495300" lvl="0" marL="609600" rtl="0" algn="l">
              <a:lnSpc>
                <a:spcPct val="90000"/>
              </a:lnSpc>
              <a:spcBef>
                <a:spcPts val="1000"/>
              </a:spcBef>
              <a:spcAft>
                <a:spcPts val="0"/>
              </a:spcAft>
              <a:buClr>
                <a:schemeClr val="dk1"/>
              </a:buClr>
              <a:buSzPts val="1800"/>
              <a:buFont typeface="Noto Sans Symbols"/>
              <a:buNone/>
            </a:pPr>
            <a:r>
              <a:t/>
            </a:r>
            <a:endParaRPr b="1" sz="2400">
              <a:solidFill>
                <a:schemeClr val="lt2"/>
              </a:solidFill>
              <a:latin typeface="Arial Narrow"/>
              <a:ea typeface="Arial Narrow"/>
              <a:cs typeface="Arial Narrow"/>
              <a:sym typeface="Arial Narrow"/>
            </a:endParaRPr>
          </a:p>
        </p:txBody>
      </p:sp>
      <p:grpSp>
        <p:nvGrpSpPr>
          <p:cNvPr id="934" name="Google Shape;934;p57"/>
          <p:cNvGrpSpPr/>
          <p:nvPr/>
        </p:nvGrpSpPr>
        <p:grpSpPr>
          <a:xfrm>
            <a:off x="2771593" y="910803"/>
            <a:ext cx="6648813" cy="4748361"/>
            <a:chOff x="708041" y="2083"/>
            <a:chExt cx="6648813" cy="4748361"/>
          </a:xfrm>
        </p:grpSpPr>
        <p:sp>
          <p:nvSpPr>
            <p:cNvPr id="935" name="Google Shape;935;p57"/>
            <p:cNvSpPr/>
            <p:nvPr/>
          </p:nvSpPr>
          <p:spPr>
            <a:xfrm>
              <a:off x="3874142" y="1811510"/>
              <a:ext cx="1741355" cy="828727"/>
            </a:xfrm>
            <a:custGeom>
              <a:rect b="b" l="l" r="r" t="t"/>
              <a:pathLst>
                <a:path extrusionOk="0" h="120000" w="120000">
                  <a:moveTo>
                    <a:pt x="0" y="0"/>
                  </a:moveTo>
                  <a:lnTo>
                    <a:pt x="0" y="81776"/>
                  </a:lnTo>
                  <a:lnTo>
                    <a:pt x="120000" y="81776"/>
                  </a:lnTo>
                  <a:lnTo>
                    <a:pt x="120000" y="120000"/>
                  </a:lnTo>
                </a:path>
              </a:pathLst>
            </a:custGeom>
            <a:noFill/>
            <a:ln cap="flat" cmpd="sng" w="9525">
              <a:solidFill>
                <a:srgbClr val="A6A6A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6" name="Google Shape;936;p57"/>
            <p:cNvSpPr/>
            <p:nvPr/>
          </p:nvSpPr>
          <p:spPr>
            <a:xfrm>
              <a:off x="2132786" y="1811510"/>
              <a:ext cx="1741355" cy="828727"/>
            </a:xfrm>
            <a:custGeom>
              <a:rect b="b" l="l" r="r" t="t"/>
              <a:pathLst>
                <a:path extrusionOk="0" h="120000" w="120000">
                  <a:moveTo>
                    <a:pt x="120000" y="0"/>
                  </a:moveTo>
                  <a:lnTo>
                    <a:pt x="120000" y="81776"/>
                  </a:lnTo>
                  <a:lnTo>
                    <a:pt x="0" y="81776"/>
                  </a:lnTo>
                  <a:lnTo>
                    <a:pt x="0" y="120000"/>
                  </a:lnTo>
                </a:path>
              </a:pathLst>
            </a:custGeom>
            <a:noFill/>
            <a:ln cap="flat" cmpd="sng" w="9525">
              <a:solidFill>
                <a:srgbClr val="A6A6A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7" name="Google Shape;937;p57"/>
            <p:cNvSpPr/>
            <p:nvPr/>
          </p:nvSpPr>
          <p:spPr>
            <a:xfrm>
              <a:off x="2449397" y="2083"/>
              <a:ext cx="2849491" cy="1809427"/>
            </a:xfrm>
            <a:prstGeom prst="roundRect">
              <a:avLst>
                <a:gd fmla="val 10000" name="adj"/>
              </a:avLst>
            </a:prstGeom>
            <a:gradFill>
              <a:gsLst>
                <a:gs pos="0">
                  <a:srgbClr val="959595"/>
                </a:gs>
                <a:gs pos="100000">
                  <a:srgbClr val="D2D2D2"/>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38" name="Google Shape;938;p57"/>
            <p:cNvSpPr/>
            <p:nvPr/>
          </p:nvSpPr>
          <p:spPr>
            <a:xfrm>
              <a:off x="2766007" y="302863"/>
              <a:ext cx="2849491" cy="1809427"/>
            </a:xfrm>
            <a:prstGeom prst="roundRect">
              <a:avLst>
                <a:gd fmla="val 10000" name="adj"/>
              </a:avLst>
            </a:prstGeom>
            <a:solidFill>
              <a:schemeClr val="lt1">
                <a:alpha val="89411"/>
              </a:schemeClr>
            </a:solidFill>
            <a:ln cap="flat" cmpd="sng" w="9525">
              <a:solidFill>
                <a:srgbClr val="9595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39" name="Google Shape;939;p57"/>
            <p:cNvSpPr txBox="1"/>
            <p:nvPr/>
          </p:nvSpPr>
          <p:spPr>
            <a:xfrm>
              <a:off x="2819003" y="355859"/>
              <a:ext cx="2743499" cy="1703435"/>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1" i="0" lang="es-CO" sz="2400" u="none" cap="none" strike="noStrike">
                  <a:solidFill>
                    <a:srgbClr val="000000"/>
                  </a:solidFill>
                  <a:latin typeface="Arial"/>
                  <a:ea typeface="Arial"/>
                  <a:cs typeface="Arial"/>
                  <a:sym typeface="Arial"/>
                </a:rPr>
                <a:t>Reglas de interpretación de las normas:</a:t>
              </a:r>
              <a:endParaRPr b="0" i="0" sz="2400" u="none" cap="none" strike="noStrike">
                <a:solidFill>
                  <a:srgbClr val="000000"/>
                </a:solidFill>
                <a:latin typeface="Arial"/>
                <a:ea typeface="Arial"/>
                <a:cs typeface="Arial"/>
                <a:sym typeface="Arial"/>
              </a:endParaRPr>
            </a:p>
          </p:txBody>
        </p:sp>
        <p:sp>
          <p:nvSpPr>
            <p:cNvPr id="940" name="Google Shape;940;p57"/>
            <p:cNvSpPr/>
            <p:nvPr/>
          </p:nvSpPr>
          <p:spPr>
            <a:xfrm>
              <a:off x="708041" y="2640237"/>
              <a:ext cx="2849491" cy="1809427"/>
            </a:xfrm>
            <a:prstGeom prst="roundRect">
              <a:avLst>
                <a:gd fmla="val 10000" name="adj"/>
              </a:avLst>
            </a:prstGeom>
            <a:gradFill>
              <a:gsLst>
                <a:gs pos="0">
                  <a:srgbClr val="A6A6A6"/>
                </a:gs>
                <a:gs pos="100000">
                  <a:srgbClr val="D8D8D8"/>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1" name="Google Shape;941;p57"/>
            <p:cNvSpPr/>
            <p:nvPr/>
          </p:nvSpPr>
          <p:spPr>
            <a:xfrm>
              <a:off x="1024651" y="2941017"/>
              <a:ext cx="2849491" cy="1809427"/>
            </a:xfrm>
            <a:prstGeom prst="roundRect">
              <a:avLst>
                <a:gd fmla="val 10000" name="adj"/>
              </a:avLst>
            </a:prstGeom>
            <a:solidFill>
              <a:schemeClr val="lt1">
                <a:alpha val="89411"/>
              </a:schemeClr>
            </a:solidFill>
            <a:ln cap="flat" cmpd="sng" w="9525">
              <a:solidFill>
                <a:srgbClr val="A6A6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2" name="Google Shape;942;p57"/>
            <p:cNvSpPr txBox="1"/>
            <p:nvPr/>
          </p:nvSpPr>
          <p:spPr>
            <a:xfrm>
              <a:off x="1077647" y="2994013"/>
              <a:ext cx="2743499" cy="1703435"/>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s-CO" sz="2400" u="none" cap="none" strike="noStrike">
                  <a:solidFill>
                    <a:srgbClr val="000000"/>
                  </a:solidFill>
                  <a:latin typeface="Arial"/>
                  <a:ea typeface="Arial"/>
                  <a:cs typeface="Arial"/>
                  <a:sym typeface="Arial"/>
                </a:rPr>
                <a:t>Reglas particulares </a:t>
              </a:r>
              <a:endParaRPr b="0" i="0" sz="2400" u="none" cap="none" strike="noStrike">
                <a:solidFill>
                  <a:srgbClr val="000000"/>
                </a:solidFill>
                <a:latin typeface="Arial"/>
                <a:ea typeface="Arial"/>
                <a:cs typeface="Arial"/>
                <a:sym typeface="Arial"/>
              </a:endParaRPr>
            </a:p>
          </p:txBody>
        </p:sp>
        <p:sp>
          <p:nvSpPr>
            <p:cNvPr id="943" name="Google Shape;943;p57"/>
            <p:cNvSpPr/>
            <p:nvPr/>
          </p:nvSpPr>
          <p:spPr>
            <a:xfrm>
              <a:off x="4190753" y="2640237"/>
              <a:ext cx="2849491" cy="1809427"/>
            </a:xfrm>
            <a:prstGeom prst="roundRect">
              <a:avLst>
                <a:gd fmla="val 10000" name="adj"/>
              </a:avLst>
            </a:prstGeom>
            <a:gradFill>
              <a:gsLst>
                <a:gs pos="0">
                  <a:srgbClr val="A6A6A6"/>
                </a:gs>
                <a:gs pos="100000">
                  <a:srgbClr val="D8D8D8"/>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4" name="Google Shape;944;p57"/>
            <p:cNvSpPr/>
            <p:nvPr/>
          </p:nvSpPr>
          <p:spPr>
            <a:xfrm>
              <a:off x="4507363" y="2941017"/>
              <a:ext cx="2849491" cy="1809427"/>
            </a:xfrm>
            <a:prstGeom prst="roundRect">
              <a:avLst>
                <a:gd fmla="val 10000" name="adj"/>
              </a:avLst>
            </a:prstGeom>
            <a:solidFill>
              <a:schemeClr val="lt1">
                <a:alpha val="89411"/>
              </a:schemeClr>
            </a:solidFill>
            <a:ln cap="flat" cmpd="sng" w="9525">
              <a:solidFill>
                <a:srgbClr val="A6A6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5" name="Google Shape;945;p57"/>
            <p:cNvSpPr txBox="1"/>
            <p:nvPr/>
          </p:nvSpPr>
          <p:spPr>
            <a:xfrm>
              <a:off x="4560359" y="2994013"/>
              <a:ext cx="2743499" cy="1703435"/>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s-CO" sz="2400" u="none" cap="none" strike="noStrike">
                  <a:solidFill>
                    <a:srgbClr val="000000"/>
                  </a:solidFill>
                  <a:latin typeface="Arial"/>
                  <a:ea typeface="Arial"/>
                  <a:cs typeface="Arial"/>
                  <a:sym typeface="Arial"/>
                </a:rPr>
                <a:t>Reglas generales </a:t>
              </a:r>
              <a:endParaRPr b="0" i="0" sz="2400" u="none" cap="none" strike="noStrike">
                <a:solidFill>
                  <a:srgbClr val="000000"/>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58"/>
          <p:cNvSpPr txBox="1"/>
          <p:nvPr>
            <p:ph type="title"/>
          </p:nvPr>
        </p:nvSpPr>
        <p:spPr>
          <a:xfrm>
            <a:off x="845127" y="365760"/>
            <a:ext cx="10515600" cy="13255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Libre Franklin"/>
              <a:buNone/>
            </a:pPr>
            <a:r>
              <a:rPr b="1" lang="es-CO" sz="3100">
                <a:latin typeface="Libre Franklin"/>
                <a:ea typeface="Libre Franklin"/>
                <a:cs typeface="Libre Franklin"/>
                <a:sym typeface="Libre Franklin"/>
              </a:rPr>
              <a:t>REGLAS GENERALES DE INTERPRETACIÓN DE LAS NORMAS</a:t>
            </a:r>
            <a:endParaRPr b="1" sz="3100">
              <a:latin typeface="Libre Franklin"/>
              <a:ea typeface="Libre Franklin"/>
              <a:cs typeface="Libre Franklin"/>
              <a:sym typeface="Libre Franklin"/>
            </a:endParaRPr>
          </a:p>
        </p:txBody>
      </p:sp>
      <p:sp>
        <p:nvSpPr>
          <p:cNvPr id="952" name="Google Shape;952;p58"/>
          <p:cNvSpPr txBox="1"/>
          <p:nvPr>
            <p:ph idx="1" type="body"/>
          </p:nvPr>
        </p:nvSpPr>
        <p:spPr>
          <a:xfrm>
            <a:off x="2466976" y="1646238"/>
            <a:ext cx="7827963" cy="5221389"/>
          </a:xfrm>
          <a:prstGeom prst="rect">
            <a:avLst/>
          </a:prstGeom>
          <a:noFill/>
          <a:ln>
            <a:noFill/>
          </a:ln>
        </p:spPr>
        <p:txBody>
          <a:bodyPr anchorCtr="0" anchor="t" bIns="45700" lIns="91425" spcFirstLastPara="1" rIns="91425" wrap="square" tIns="45700">
            <a:spAutoFit/>
          </a:bodyPr>
          <a:lstStyle/>
          <a:p>
            <a:pPr indent="-342900" lvl="0" marL="457200" rtl="0" algn="just">
              <a:lnSpc>
                <a:spcPct val="60000"/>
              </a:lnSpc>
              <a:spcBef>
                <a:spcPts val="1000"/>
              </a:spcBef>
              <a:spcAft>
                <a:spcPts val="0"/>
              </a:spcAft>
              <a:buClr>
                <a:schemeClr val="dk1"/>
              </a:buClr>
              <a:buSzPts val="1800"/>
              <a:buChar char="●"/>
            </a:pPr>
            <a:r>
              <a:rPr b="1" lang="es-CO" sz="2100">
                <a:latin typeface="Libre Franklin"/>
                <a:ea typeface="Libre Franklin"/>
                <a:cs typeface="Libre Franklin"/>
                <a:sym typeface="Libre Franklin"/>
              </a:rPr>
              <a:t>Reglas aplicables cuando existe una norma jurídica aplicable</a:t>
            </a:r>
            <a:endParaRPr/>
          </a:p>
          <a:p>
            <a:pPr indent="-342900" lvl="0" marL="457200" rtl="0" algn="just">
              <a:lnSpc>
                <a:spcPct val="60000"/>
              </a:lnSpc>
              <a:spcBef>
                <a:spcPts val="1000"/>
              </a:spcBef>
              <a:spcAft>
                <a:spcPts val="0"/>
              </a:spcAft>
              <a:buClr>
                <a:schemeClr val="dk1"/>
              </a:buClr>
              <a:buSzPts val="1800"/>
              <a:buFont typeface="Noto Sans Symbols"/>
              <a:buNone/>
            </a:pPr>
            <a:r>
              <a:t/>
            </a:r>
            <a:endParaRPr b="1" sz="2100">
              <a:latin typeface="Libre Franklin"/>
              <a:ea typeface="Libre Franklin"/>
              <a:cs typeface="Libre Franklin"/>
              <a:sym typeface="Libre Franklin"/>
            </a:endParaRPr>
          </a:p>
          <a:p>
            <a:pPr indent="-342900" lvl="1" marL="914400" rtl="0" algn="just">
              <a:lnSpc>
                <a:spcPct val="60000"/>
              </a:lnSpc>
              <a:spcBef>
                <a:spcPts val="500"/>
              </a:spcBef>
              <a:spcAft>
                <a:spcPts val="0"/>
              </a:spcAft>
              <a:buClr>
                <a:schemeClr val="dk1"/>
              </a:buClr>
              <a:buSzPts val="1800"/>
              <a:buChar char="●"/>
            </a:pPr>
            <a:r>
              <a:rPr lang="es-CO" sz="2100">
                <a:latin typeface="Libre Franklin"/>
                <a:ea typeface="Libre Franklin"/>
                <a:cs typeface="Libre Franklin"/>
                <a:sym typeface="Libre Franklin"/>
              </a:rPr>
              <a:t>Origen de la interpretación (Arts. 25,26 C.C) :</a:t>
            </a:r>
            <a:endParaRPr/>
          </a:p>
          <a:p>
            <a:pPr indent="-342900" lvl="1" marL="914400" rtl="0" algn="just">
              <a:lnSpc>
                <a:spcPct val="60000"/>
              </a:lnSpc>
              <a:spcBef>
                <a:spcPts val="500"/>
              </a:spcBef>
              <a:spcAft>
                <a:spcPts val="0"/>
              </a:spcAft>
              <a:buClr>
                <a:schemeClr val="dk1"/>
              </a:buClr>
              <a:buSzPts val="1800"/>
              <a:buFont typeface="Noto Sans Symbols"/>
              <a:buNone/>
            </a:pPr>
            <a:r>
              <a:t/>
            </a:r>
            <a:endParaRPr sz="2100">
              <a:latin typeface="Libre Franklin"/>
              <a:ea typeface="Libre Franklin"/>
              <a:cs typeface="Libre Franklin"/>
              <a:sym typeface="Libre Franklin"/>
            </a:endParaRPr>
          </a:p>
          <a:p>
            <a:pPr indent="-342900" lvl="2" marL="1371600" rtl="0" algn="just">
              <a:lnSpc>
                <a:spcPct val="60000"/>
              </a:lnSpc>
              <a:spcBef>
                <a:spcPts val="500"/>
              </a:spcBef>
              <a:spcAft>
                <a:spcPts val="0"/>
              </a:spcAft>
              <a:buClr>
                <a:schemeClr val="dk1"/>
              </a:buClr>
              <a:buSzPts val="1800"/>
              <a:buChar char="●"/>
            </a:pPr>
            <a:r>
              <a:rPr lang="es-CO" sz="2100">
                <a:latin typeface="Libre Franklin"/>
                <a:ea typeface="Libre Franklin"/>
                <a:cs typeface="Libre Franklin"/>
                <a:sym typeface="Libre Franklin"/>
              </a:rPr>
              <a:t>Legislativa</a:t>
            </a:r>
            <a:endParaRPr/>
          </a:p>
          <a:p>
            <a:pPr indent="-342900" lvl="2" marL="1371600" rtl="0" algn="just">
              <a:lnSpc>
                <a:spcPct val="60000"/>
              </a:lnSpc>
              <a:spcBef>
                <a:spcPts val="500"/>
              </a:spcBef>
              <a:spcAft>
                <a:spcPts val="0"/>
              </a:spcAft>
              <a:buClr>
                <a:schemeClr val="dk1"/>
              </a:buClr>
              <a:buSzPts val="1800"/>
              <a:buChar char="●"/>
            </a:pPr>
            <a:r>
              <a:rPr lang="es-CO" sz="2100">
                <a:latin typeface="Libre Franklin"/>
                <a:ea typeface="Libre Franklin"/>
                <a:cs typeface="Libre Franklin"/>
                <a:sym typeface="Libre Franklin"/>
              </a:rPr>
              <a:t>Judicial</a:t>
            </a:r>
            <a:endParaRPr/>
          </a:p>
          <a:p>
            <a:pPr indent="-342900" lvl="2" marL="1371600" rtl="0" algn="just">
              <a:lnSpc>
                <a:spcPct val="60000"/>
              </a:lnSpc>
              <a:spcBef>
                <a:spcPts val="500"/>
              </a:spcBef>
              <a:spcAft>
                <a:spcPts val="0"/>
              </a:spcAft>
              <a:buClr>
                <a:schemeClr val="dk1"/>
              </a:buClr>
              <a:buSzPts val="1800"/>
              <a:buChar char="●"/>
            </a:pPr>
            <a:r>
              <a:rPr lang="es-CO" sz="2100">
                <a:latin typeface="Libre Franklin"/>
                <a:ea typeface="Libre Franklin"/>
                <a:cs typeface="Libre Franklin"/>
                <a:sym typeface="Libre Franklin"/>
              </a:rPr>
              <a:t>Administración publica (Doctrina oficial).</a:t>
            </a:r>
            <a:endParaRPr/>
          </a:p>
          <a:p>
            <a:pPr indent="-342900" lvl="2" marL="1371600" rtl="0" algn="just">
              <a:lnSpc>
                <a:spcPct val="60000"/>
              </a:lnSpc>
              <a:spcBef>
                <a:spcPts val="500"/>
              </a:spcBef>
              <a:spcAft>
                <a:spcPts val="0"/>
              </a:spcAft>
              <a:buClr>
                <a:schemeClr val="dk1"/>
              </a:buClr>
              <a:buSzPts val="1800"/>
              <a:buChar char="●"/>
            </a:pPr>
            <a:r>
              <a:rPr lang="es-CO" sz="2100">
                <a:latin typeface="Libre Franklin"/>
                <a:ea typeface="Libre Franklin"/>
                <a:cs typeface="Libre Franklin"/>
                <a:sym typeface="Libre Franklin"/>
              </a:rPr>
              <a:t>Doctrinal (Doctrina privada).</a:t>
            </a:r>
            <a:endParaRPr/>
          </a:p>
          <a:p>
            <a:pPr indent="-342900" lvl="2" marL="1371600" rtl="0" algn="just">
              <a:lnSpc>
                <a:spcPct val="60000"/>
              </a:lnSpc>
              <a:spcBef>
                <a:spcPts val="500"/>
              </a:spcBef>
              <a:spcAft>
                <a:spcPts val="0"/>
              </a:spcAft>
              <a:buClr>
                <a:schemeClr val="dk1"/>
              </a:buClr>
              <a:buSzPts val="1800"/>
              <a:buFont typeface="Noto Sans Symbols"/>
              <a:buNone/>
            </a:pPr>
            <a:r>
              <a:t/>
            </a:r>
            <a:endParaRPr sz="2100">
              <a:latin typeface="Libre Franklin"/>
              <a:ea typeface="Libre Franklin"/>
              <a:cs typeface="Libre Franklin"/>
              <a:sym typeface="Libre Franklin"/>
            </a:endParaRPr>
          </a:p>
          <a:p>
            <a:pPr indent="-342900" lvl="1" marL="914400" rtl="0" algn="just">
              <a:lnSpc>
                <a:spcPct val="60000"/>
              </a:lnSpc>
              <a:spcBef>
                <a:spcPts val="500"/>
              </a:spcBef>
              <a:spcAft>
                <a:spcPts val="0"/>
              </a:spcAft>
              <a:buClr>
                <a:schemeClr val="dk1"/>
              </a:buClr>
              <a:buSzPts val="1800"/>
              <a:buChar char="●"/>
            </a:pPr>
            <a:r>
              <a:rPr lang="es-CO" sz="2100">
                <a:latin typeface="Libre Franklin"/>
                <a:ea typeface="Libre Franklin"/>
                <a:cs typeface="Libre Franklin"/>
                <a:sym typeface="Libre Franklin"/>
              </a:rPr>
              <a:t>Que pasa cuando existan dos o más normas aplicables a un mismo asunto: Conflictos entre las normas jurídicas o complementariedad entre ellas.</a:t>
            </a:r>
            <a:endParaRPr/>
          </a:p>
          <a:p>
            <a:pPr indent="-342900" lvl="1" marL="914400" rtl="0" algn="just">
              <a:lnSpc>
                <a:spcPct val="60000"/>
              </a:lnSpc>
              <a:spcBef>
                <a:spcPts val="500"/>
              </a:spcBef>
              <a:spcAft>
                <a:spcPts val="0"/>
              </a:spcAft>
              <a:buClr>
                <a:schemeClr val="dk1"/>
              </a:buClr>
              <a:buSzPts val="1800"/>
              <a:buFont typeface="Noto Sans Symbols"/>
              <a:buNone/>
            </a:pPr>
            <a:r>
              <a:t/>
            </a:r>
            <a:endParaRPr sz="2100">
              <a:latin typeface="Libre Franklin"/>
              <a:ea typeface="Libre Franklin"/>
              <a:cs typeface="Libre Franklin"/>
              <a:sym typeface="Libre Franklin"/>
            </a:endParaRPr>
          </a:p>
          <a:p>
            <a:pPr indent="-342900" lvl="2" marL="1371600" rtl="0" algn="just">
              <a:lnSpc>
                <a:spcPct val="60000"/>
              </a:lnSpc>
              <a:spcBef>
                <a:spcPts val="500"/>
              </a:spcBef>
              <a:spcAft>
                <a:spcPts val="0"/>
              </a:spcAft>
              <a:buClr>
                <a:schemeClr val="dk1"/>
              </a:buClr>
              <a:buSzPts val="1800"/>
              <a:buChar char="●"/>
            </a:pPr>
            <a:r>
              <a:rPr lang="es-CO" sz="2100">
                <a:latin typeface="Libre Franklin"/>
                <a:ea typeface="Libre Franklin"/>
                <a:cs typeface="Libre Franklin"/>
                <a:sym typeface="Libre Franklin"/>
              </a:rPr>
              <a:t>Criterios para resolver conflicto de normas: jerárquico, especialidad y cronológico.</a:t>
            </a:r>
            <a:endParaRPr/>
          </a:p>
          <a:p>
            <a:pPr indent="-342900" lvl="2" marL="1371600" rtl="0" algn="just">
              <a:lnSpc>
                <a:spcPct val="60000"/>
              </a:lnSpc>
              <a:spcBef>
                <a:spcPts val="500"/>
              </a:spcBef>
              <a:spcAft>
                <a:spcPts val="0"/>
              </a:spcAft>
              <a:buClr>
                <a:schemeClr val="dk1"/>
              </a:buClr>
              <a:buSzPts val="1800"/>
              <a:buFont typeface="Noto Sans Symbols"/>
              <a:buNone/>
            </a:pPr>
            <a:r>
              <a:t/>
            </a:r>
            <a:endParaRPr sz="2100">
              <a:latin typeface="Libre Franklin"/>
              <a:ea typeface="Libre Franklin"/>
              <a:cs typeface="Libre Franklin"/>
              <a:sym typeface="Libre Franklin"/>
            </a:endParaRPr>
          </a:p>
          <a:p>
            <a:pPr indent="-342900" lvl="2" marL="1371600" rtl="0" algn="just">
              <a:lnSpc>
                <a:spcPct val="60000"/>
              </a:lnSpc>
              <a:spcBef>
                <a:spcPts val="500"/>
              </a:spcBef>
              <a:spcAft>
                <a:spcPts val="0"/>
              </a:spcAft>
              <a:buClr>
                <a:schemeClr val="dk1"/>
              </a:buClr>
              <a:buSzPts val="1800"/>
              <a:buChar char="●"/>
            </a:pPr>
            <a:r>
              <a:rPr lang="es-CO" sz="2100">
                <a:latin typeface="Libre Franklin"/>
                <a:ea typeface="Libre Franklin"/>
                <a:cs typeface="Libre Franklin"/>
                <a:sym typeface="Libre Franklin"/>
              </a:rPr>
              <a:t>Complementariedad de las normas cuando no hay conflicto (Se aplica la concordancia de las normas).</a:t>
            </a:r>
            <a:endParaRPr sz="2100">
              <a:solidFill>
                <a:srgbClr val="800000"/>
              </a:solidFill>
              <a:latin typeface="Libre Franklin"/>
              <a:ea typeface="Libre Franklin"/>
              <a:cs typeface="Libre Franklin"/>
              <a:sym typeface="Libre Franklin"/>
            </a:endParaRPr>
          </a:p>
          <a:p>
            <a:pPr indent="-342900" lvl="0" marL="457200" rtl="0" algn="just">
              <a:lnSpc>
                <a:spcPct val="90000"/>
              </a:lnSpc>
              <a:spcBef>
                <a:spcPts val="1000"/>
              </a:spcBef>
              <a:spcAft>
                <a:spcPts val="0"/>
              </a:spcAft>
              <a:buClr>
                <a:schemeClr val="dk1"/>
              </a:buClr>
              <a:buSzPts val="1800"/>
              <a:buFont typeface="Noto Sans Symbols"/>
              <a:buNone/>
            </a:pPr>
            <a:r>
              <a:t/>
            </a:r>
            <a:endParaRPr sz="2100">
              <a:latin typeface="Libre Franklin"/>
              <a:ea typeface="Libre Franklin"/>
              <a:cs typeface="Libre Franklin"/>
              <a:sym typeface="Libre Franklin"/>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59"/>
          <p:cNvSpPr txBox="1"/>
          <p:nvPr>
            <p:ph type="title"/>
          </p:nvPr>
        </p:nvSpPr>
        <p:spPr>
          <a:xfrm>
            <a:off x="845127" y="365760"/>
            <a:ext cx="10515600" cy="13255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Libre Franklin"/>
              <a:buNone/>
            </a:pPr>
            <a:r>
              <a:rPr b="1" lang="es-CO" sz="3100">
                <a:latin typeface="Libre Franklin"/>
                <a:ea typeface="Libre Franklin"/>
                <a:cs typeface="Libre Franklin"/>
                <a:sym typeface="Libre Franklin"/>
              </a:rPr>
              <a:t>REGLAS GENERALES DE INTERPRETACIÓN DE LAS NORMAS </a:t>
            </a:r>
            <a:endParaRPr b="1" sz="3100">
              <a:latin typeface="Libre Franklin"/>
              <a:ea typeface="Libre Franklin"/>
              <a:cs typeface="Libre Franklin"/>
              <a:sym typeface="Libre Franklin"/>
            </a:endParaRPr>
          </a:p>
        </p:txBody>
      </p:sp>
      <p:sp>
        <p:nvSpPr>
          <p:cNvPr id="959" name="Google Shape;959;p59"/>
          <p:cNvSpPr txBox="1"/>
          <p:nvPr>
            <p:ph idx="1" type="body"/>
          </p:nvPr>
        </p:nvSpPr>
        <p:spPr>
          <a:xfrm>
            <a:off x="2111375" y="1576388"/>
            <a:ext cx="8396288" cy="5008562"/>
          </a:xfrm>
          <a:prstGeom prst="rect">
            <a:avLst/>
          </a:prstGeom>
          <a:noFill/>
          <a:ln>
            <a:noFill/>
          </a:ln>
        </p:spPr>
        <p:txBody>
          <a:bodyPr anchorCtr="0" anchor="t" bIns="45700" lIns="91425" spcFirstLastPara="1" rIns="91425" wrap="square" tIns="45700">
            <a:normAutofit lnSpcReduction="10000"/>
          </a:bodyPr>
          <a:lstStyle/>
          <a:p>
            <a:pPr indent="-342900" lvl="1" marL="914400" rtl="0" algn="l">
              <a:lnSpc>
                <a:spcPct val="70000"/>
              </a:lnSpc>
              <a:spcBef>
                <a:spcPts val="500"/>
              </a:spcBef>
              <a:spcAft>
                <a:spcPts val="0"/>
              </a:spcAft>
              <a:buClr>
                <a:schemeClr val="dk1"/>
              </a:buClr>
              <a:buSzPts val="1800"/>
              <a:buChar char="●"/>
            </a:pPr>
            <a:r>
              <a:rPr lang="es-CO" sz="1900">
                <a:latin typeface="Libre Franklin"/>
                <a:ea typeface="Libre Franklin"/>
                <a:cs typeface="Libre Franklin"/>
                <a:sym typeface="Libre Franklin"/>
              </a:rPr>
              <a:t>Método de interpretación interna de las normas jurídicas</a:t>
            </a:r>
            <a:endParaRPr/>
          </a:p>
          <a:p>
            <a:pPr indent="-342900" lvl="1" marL="914400" rtl="0" algn="l">
              <a:lnSpc>
                <a:spcPct val="70000"/>
              </a:lnSpc>
              <a:spcBef>
                <a:spcPts val="500"/>
              </a:spcBef>
              <a:spcAft>
                <a:spcPts val="0"/>
              </a:spcAft>
              <a:buClr>
                <a:schemeClr val="dk1"/>
              </a:buClr>
              <a:buSzPts val="1800"/>
              <a:buFont typeface="Noto Sans Symbols"/>
              <a:buNone/>
            </a:pPr>
            <a:r>
              <a:t/>
            </a:r>
            <a:endParaRPr sz="2100">
              <a:latin typeface="Libre Franklin"/>
              <a:ea typeface="Libre Franklin"/>
              <a:cs typeface="Libre Franklin"/>
              <a:sym typeface="Libre Franklin"/>
            </a:endParaRPr>
          </a:p>
          <a:p>
            <a:pPr indent="-342900" lvl="2" marL="13716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Según la extensión y alcance</a:t>
            </a:r>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Extensiva</a:t>
            </a:r>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Restrictiva</a:t>
            </a:r>
            <a:endParaRPr/>
          </a:p>
          <a:p>
            <a:pPr indent="-342900" lvl="4" marL="2286000" rtl="0" algn="l">
              <a:lnSpc>
                <a:spcPct val="70000"/>
              </a:lnSpc>
              <a:spcBef>
                <a:spcPts val="500"/>
              </a:spcBef>
              <a:spcAft>
                <a:spcPts val="0"/>
              </a:spcAft>
              <a:buClr>
                <a:schemeClr val="dk1"/>
              </a:buClr>
              <a:buSzPts val="1800"/>
              <a:buFont typeface="Noto Sans Symbols"/>
              <a:buNone/>
            </a:pPr>
            <a:r>
              <a:t/>
            </a:r>
            <a:endParaRPr>
              <a:latin typeface="Libre Franklin"/>
              <a:ea typeface="Libre Franklin"/>
              <a:cs typeface="Libre Franklin"/>
              <a:sym typeface="Libre Franklin"/>
            </a:endParaRPr>
          </a:p>
          <a:p>
            <a:pPr indent="-342900" lvl="2" marL="13716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Según los elementos formales de la interpretación (C. Civil): </a:t>
            </a:r>
            <a:r>
              <a:rPr lang="es-CO" u="sng">
                <a:latin typeface="Libre Franklin"/>
                <a:ea typeface="Libre Franklin"/>
                <a:cs typeface="Libre Franklin"/>
                <a:sym typeface="Libre Franklin"/>
              </a:rPr>
              <a:t>contenido de la estructura de la norma</a:t>
            </a:r>
            <a:endParaRPr>
              <a:latin typeface="Libre Franklin"/>
              <a:ea typeface="Libre Franklin"/>
              <a:cs typeface="Libre Franklin"/>
              <a:sym typeface="Libre Franklin"/>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Aproximación literal (Inciso 1 Art. 27).</a:t>
            </a:r>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Aproximación histórica (Inciso 2 Art. 27).</a:t>
            </a:r>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Aproximación lógica (Inciso 2 Art. 27).</a:t>
            </a:r>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Aproximación sistemática (Art. 30).</a:t>
            </a:r>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Los principios generales desde el Art. 1 al 12 de la Ley 142 se utilizan para interpretar las normas sobre servicios públicos. (Art. 13 de la Ley 142). </a:t>
            </a:r>
            <a:endParaRPr/>
          </a:p>
          <a:p>
            <a:pPr indent="-342900" lvl="4" marL="2286000" rtl="0" algn="l">
              <a:lnSpc>
                <a:spcPct val="70000"/>
              </a:lnSpc>
              <a:spcBef>
                <a:spcPts val="500"/>
              </a:spcBef>
              <a:spcAft>
                <a:spcPts val="0"/>
              </a:spcAft>
              <a:buClr>
                <a:schemeClr val="dk1"/>
              </a:buClr>
              <a:buSzPts val="1800"/>
              <a:buFont typeface="Noto Sans Symbols"/>
              <a:buNone/>
            </a:pPr>
            <a:r>
              <a:t/>
            </a:r>
            <a:endParaRPr>
              <a:latin typeface="Libre Franklin"/>
              <a:ea typeface="Libre Franklin"/>
              <a:cs typeface="Libre Franklin"/>
              <a:sym typeface="Libre Franklin"/>
            </a:endParaRPr>
          </a:p>
          <a:p>
            <a:pPr indent="-342900" lvl="2" marL="13716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Según los elementos sustanciales: </a:t>
            </a:r>
            <a:r>
              <a:rPr lang="es-CO" u="sng">
                <a:latin typeface="Libre Franklin"/>
                <a:ea typeface="Libre Franklin"/>
                <a:cs typeface="Libre Franklin"/>
                <a:sym typeface="Libre Franklin"/>
              </a:rPr>
              <a:t>fin de la norma</a:t>
            </a:r>
            <a:endParaRPr>
              <a:latin typeface="Libre Franklin"/>
              <a:ea typeface="Libre Franklin"/>
              <a:cs typeface="Libre Franklin"/>
              <a:sym typeface="Libre Franklin"/>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Coherencia lógica</a:t>
            </a:r>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Coherencia axiológica o teolológica</a:t>
            </a:r>
            <a:endParaRPr/>
          </a:p>
          <a:p>
            <a:pPr indent="-342900" lvl="4" marL="2286000" rtl="0" algn="l">
              <a:lnSpc>
                <a:spcPct val="70000"/>
              </a:lnSpc>
              <a:spcBef>
                <a:spcPts val="500"/>
              </a:spcBef>
              <a:spcAft>
                <a:spcPts val="0"/>
              </a:spcAft>
              <a:buClr>
                <a:schemeClr val="dk1"/>
              </a:buClr>
              <a:buSzPts val="1800"/>
              <a:buChar char="●"/>
            </a:pPr>
            <a:r>
              <a:rPr lang="es-CO">
                <a:latin typeface="Libre Franklin"/>
                <a:ea typeface="Libre Franklin"/>
                <a:cs typeface="Libre Franklin"/>
                <a:sym typeface="Libre Franklin"/>
              </a:rPr>
              <a:t>Coherencia jurisprudencial</a:t>
            </a:r>
            <a:endParaRPr/>
          </a:p>
          <a:p>
            <a:pPr indent="-342900" lvl="3" marL="1828800" rtl="0" algn="l">
              <a:lnSpc>
                <a:spcPct val="70000"/>
              </a:lnSpc>
              <a:spcBef>
                <a:spcPts val="500"/>
              </a:spcBef>
              <a:spcAft>
                <a:spcPts val="0"/>
              </a:spcAft>
              <a:buClr>
                <a:schemeClr val="dk1"/>
              </a:buClr>
              <a:buSzPts val="1800"/>
              <a:buFont typeface="Noto Sans Symbols"/>
              <a:buNone/>
            </a:pPr>
            <a:r>
              <a:t/>
            </a:r>
            <a:endParaRPr>
              <a:latin typeface="Libre Franklin"/>
              <a:ea typeface="Libre Franklin"/>
              <a:cs typeface="Libre Franklin"/>
              <a:sym typeface="Libre Franklin"/>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60"/>
          <p:cNvSpPr txBox="1"/>
          <p:nvPr>
            <p:ph type="title"/>
          </p:nvPr>
        </p:nvSpPr>
        <p:spPr>
          <a:xfrm>
            <a:off x="845127" y="365760"/>
            <a:ext cx="10515600" cy="13255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Libre Franklin"/>
              <a:buNone/>
            </a:pPr>
            <a:r>
              <a:rPr b="1" lang="es-CO" sz="3100">
                <a:latin typeface="Libre Franklin"/>
                <a:ea typeface="Libre Franklin"/>
                <a:cs typeface="Libre Franklin"/>
                <a:sym typeface="Libre Franklin"/>
              </a:rPr>
              <a:t>REGLAS GENERALES DE INTERPRETACIÓN DE LAS NORMAS</a:t>
            </a:r>
            <a:endParaRPr b="1" sz="3100">
              <a:latin typeface="Libre Franklin"/>
              <a:ea typeface="Libre Franklin"/>
              <a:cs typeface="Libre Franklin"/>
              <a:sym typeface="Libre Franklin"/>
            </a:endParaRPr>
          </a:p>
        </p:txBody>
      </p:sp>
      <p:sp>
        <p:nvSpPr>
          <p:cNvPr id="966" name="Google Shape;966;p60"/>
          <p:cNvSpPr txBox="1"/>
          <p:nvPr>
            <p:ph idx="1" type="body"/>
          </p:nvPr>
        </p:nvSpPr>
        <p:spPr>
          <a:xfrm>
            <a:off x="845127" y="1828800"/>
            <a:ext cx="10515600" cy="4351337"/>
          </a:xfrm>
          <a:prstGeom prst="rect">
            <a:avLst/>
          </a:prstGeom>
          <a:noFill/>
          <a:ln>
            <a:noFill/>
          </a:ln>
        </p:spPr>
        <p:txBody>
          <a:bodyPr anchorCtr="0" anchor="t" bIns="45700" lIns="91425" spcFirstLastPara="1" rIns="91425" wrap="square" tIns="45700">
            <a:normAutofit/>
          </a:bodyPr>
          <a:lstStyle/>
          <a:p>
            <a:pPr indent="-342900" lvl="0" marL="457200" rtl="0" algn="l">
              <a:lnSpc>
                <a:spcPct val="80000"/>
              </a:lnSpc>
              <a:spcBef>
                <a:spcPts val="1000"/>
              </a:spcBef>
              <a:spcAft>
                <a:spcPts val="0"/>
              </a:spcAft>
              <a:buClr>
                <a:schemeClr val="dk1"/>
              </a:buClr>
              <a:buSzPts val="1800"/>
              <a:buChar char="●"/>
            </a:pPr>
            <a:r>
              <a:rPr b="1" lang="es-CO" sz="1900">
                <a:latin typeface="Libre Franklin"/>
                <a:ea typeface="Libre Franklin"/>
                <a:cs typeface="Libre Franklin"/>
                <a:sym typeface="Libre Franklin"/>
              </a:rPr>
              <a:t>Reglas aplicables cuando no exista una norma jurídica</a:t>
            </a:r>
            <a:endParaRPr/>
          </a:p>
          <a:p>
            <a:pPr indent="-228600" lvl="0" marL="457200" rtl="0" algn="l">
              <a:lnSpc>
                <a:spcPct val="80000"/>
              </a:lnSpc>
              <a:spcBef>
                <a:spcPts val="1000"/>
              </a:spcBef>
              <a:spcAft>
                <a:spcPts val="0"/>
              </a:spcAft>
              <a:buClr>
                <a:schemeClr val="dk1"/>
              </a:buClr>
              <a:buSzPts val="1800"/>
              <a:buNone/>
            </a:pPr>
            <a:r>
              <a:t/>
            </a:r>
            <a:endParaRPr b="1" sz="1900">
              <a:latin typeface="Libre Franklin"/>
              <a:ea typeface="Libre Franklin"/>
              <a:cs typeface="Libre Franklin"/>
              <a:sym typeface="Libre Franklin"/>
            </a:endParaRPr>
          </a:p>
          <a:p>
            <a:pPr indent="-342900" lvl="1" marL="914400" rtl="0" algn="l">
              <a:lnSpc>
                <a:spcPct val="80000"/>
              </a:lnSpc>
              <a:spcBef>
                <a:spcPts val="500"/>
              </a:spcBef>
              <a:spcAft>
                <a:spcPts val="0"/>
              </a:spcAft>
              <a:buClr>
                <a:schemeClr val="dk1"/>
              </a:buClr>
              <a:buSzPts val="1800"/>
              <a:buChar char="●"/>
            </a:pPr>
            <a:r>
              <a:rPr lang="es-CO" sz="1900">
                <a:latin typeface="Libre Franklin"/>
                <a:ea typeface="Libre Franklin"/>
                <a:cs typeface="Libre Franklin"/>
                <a:sym typeface="Libre Franklin"/>
              </a:rPr>
              <a:t>Aplicación de los principios generales. Artículo 13 de la ley 142 (Art. 1 a 12)</a:t>
            </a:r>
            <a:endParaRPr/>
          </a:p>
          <a:p>
            <a:pPr indent="-342900" lvl="1" marL="914400" rtl="0" algn="l">
              <a:lnSpc>
                <a:spcPct val="80000"/>
              </a:lnSpc>
              <a:spcBef>
                <a:spcPts val="500"/>
              </a:spcBef>
              <a:spcAft>
                <a:spcPts val="0"/>
              </a:spcAft>
              <a:buClr>
                <a:schemeClr val="dk1"/>
              </a:buClr>
              <a:buSzPts val="1800"/>
              <a:buFont typeface="Noto Sans Symbols"/>
              <a:buNone/>
            </a:pPr>
            <a:r>
              <a:t/>
            </a:r>
            <a:endParaRPr sz="1900">
              <a:latin typeface="Libre Franklin"/>
              <a:ea typeface="Libre Franklin"/>
              <a:cs typeface="Libre Franklin"/>
              <a:sym typeface="Libre Franklin"/>
            </a:endParaRPr>
          </a:p>
          <a:p>
            <a:pPr indent="-342900" lvl="1" marL="914400" rtl="0" algn="l">
              <a:lnSpc>
                <a:spcPct val="80000"/>
              </a:lnSpc>
              <a:spcBef>
                <a:spcPts val="500"/>
              </a:spcBef>
              <a:spcAft>
                <a:spcPts val="0"/>
              </a:spcAft>
              <a:buClr>
                <a:schemeClr val="dk1"/>
              </a:buClr>
              <a:buSzPts val="1800"/>
              <a:buChar char="●"/>
            </a:pPr>
            <a:r>
              <a:rPr lang="es-CO" sz="1900">
                <a:latin typeface="Libre Franklin"/>
                <a:ea typeface="Libre Franklin"/>
                <a:cs typeface="Libre Franklin"/>
                <a:sym typeface="Libre Franklin"/>
              </a:rPr>
              <a:t>Remisión expresa a otras ordenamientos jurídicos (Ley 142 por Ej.: 19.15, Código de Minas por Ej.: Art. 3)</a:t>
            </a:r>
            <a:endParaRPr/>
          </a:p>
          <a:p>
            <a:pPr indent="-342900" lvl="1" marL="914400" rtl="0" algn="l">
              <a:lnSpc>
                <a:spcPct val="80000"/>
              </a:lnSpc>
              <a:spcBef>
                <a:spcPts val="500"/>
              </a:spcBef>
              <a:spcAft>
                <a:spcPts val="0"/>
              </a:spcAft>
              <a:buClr>
                <a:schemeClr val="dk1"/>
              </a:buClr>
              <a:buSzPts val="1800"/>
              <a:buFont typeface="Noto Sans Symbols"/>
              <a:buNone/>
            </a:pPr>
            <a:r>
              <a:t/>
            </a:r>
            <a:endParaRPr sz="1900">
              <a:latin typeface="Libre Franklin"/>
              <a:ea typeface="Libre Franklin"/>
              <a:cs typeface="Libre Franklin"/>
              <a:sym typeface="Libre Franklin"/>
            </a:endParaRPr>
          </a:p>
          <a:p>
            <a:pPr indent="-342900" lvl="1" marL="914400" rtl="0" algn="l">
              <a:lnSpc>
                <a:spcPct val="80000"/>
              </a:lnSpc>
              <a:spcBef>
                <a:spcPts val="500"/>
              </a:spcBef>
              <a:spcAft>
                <a:spcPts val="0"/>
              </a:spcAft>
              <a:buClr>
                <a:schemeClr val="dk1"/>
              </a:buClr>
              <a:buSzPts val="1800"/>
              <a:buChar char="●"/>
            </a:pPr>
            <a:r>
              <a:rPr lang="es-CO" sz="1900">
                <a:latin typeface="Libre Franklin"/>
                <a:ea typeface="Libre Franklin"/>
                <a:cs typeface="Libre Franklin"/>
                <a:sym typeface="Libre Franklin"/>
              </a:rPr>
              <a:t>Analogía</a:t>
            </a:r>
            <a:endParaRPr/>
          </a:p>
          <a:p>
            <a:pPr indent="-342900" lvl="1" marL="914400" rtl="0" algn="l">
              <a:lnSpc>
                <a:spcPct val="80000"/>
              </a:lnSpc>
              <a:spcBef>
                <a:spcPts val="500"/>
              </a:spcBef>
              <a:spcAft>
                <a:spcPts val="0"/>
              </a:spcAft>
              <a:buClr>
                <a:schemeClr val="dk1"/>
              </a:buClr>
              <a:buSzPts val="1800"/>
              <a:buFont typeface="Noto Sans Symbols"/>
              <a:buNone/>
            </a:pPr>
            <a:r>
              <a:t/>
            </a:r>
            <a:endParaRPr sz="1900">
              <a:latin typeface="Libre Franklin"/>
              <a:ea typeface="Libre Franklin"/>
              <a:cs typeface="Libre Franklin"/>
              <a:sym typeface="Libre Franklin"/>
            </a:endParaRPr>
          </a:p>
          <a:p>
            <a:pPr indent="-342900" lvl="1" marL="914400" rtl="0" algn="l">
              <a:lnSpc>
                <a:spcPct val="80000"/>
              </a:lnSpc>
              <a:spcBef>
                <a:spcPts val="500"/>
              </a:spcBef>
              <a:spcAft>
                <a:spcPts val="0"/>
              </a:spcAft>
              <a:buClr>
                <a:schemeClr val="dk1"/>
              </a:buClr>
              <a:buSzPts val="1800"/>
              <a:buChar char="●"/>
            </a:pPr>
            <a:r>
              <a:rPr lang="es-CO" sz="1900">
                <a:latin typeface="Libre Franklin"/>
                <a:ea typeface="Libre Franklin"/>
                <a:cs typeface="Libre Franklin"/>
                <a:sym typeface="Libre Franklin"/>
              </a:rPr>
              <a:t>Doctrina constitucional</a:t>
            </a:r>
            <a:endParaRPr/>
          </a:p>
          <a:p>
            <a:pPr indent="-228600" lvl="1" marL="914400" rtl="0" algn="l">
              <a:lnSpc>
                <a:spcPct val="80000"/>
              </a:lnSpc>
              <a:spcBef>
                <a:spcPts val="500"/>
              </a:spcBef>
              <a:spcAft>
                <a:spcPts val="0"/>
              </a:spcAft>
              <a:buClr>
                <a:schemeClr val="dk1"/>
              </a:buClr>
              <a:buSzPts val="1800"/>
              <a:buNone/>
            </a:pPr>
            <a:r>
              <a:t/>
            </a:r>
            <a:endParaRPr sz="1900">
              <a:latin typeface="Libre Franklin"/>
              <a:ea typeface="Libre Franklin"/>
              <a:cs typeface="Libre Franklin"/>
              <a:sym typeface="Libre Franklin"/>
            </a:endParaRPr>
          </a:p>
          <a:p>
            <a:pPr indent="-342900" lvl="1" marL="914400" rtl="0" algn="l">
              <a:lnSpc>
                <a:spcPct val="80000"/>
              </a:lnSpc>
              <a:spcBef>
                <a:spcPts val="500"/>
              </a:spcBef>
              <a:spcAft>
                <a:spcPts val="0"/>
              </a:spcAft>
              <a:buClr>
                <a:schemeClr val="dk1"/>
              </a:buClr>
              <a:buSzPts val="1800"/>
              <a:buChar char="●"/>
            </a:pPr>
            <a:r>
              <a:rPr lang="es-CO" sz="1900">
                <a:latin typeface="Libre Franklin"/>
                <a:ea typeface="Libre Franklin"/>
                <a:cs typeface="Libre Franklin"/>
                <a:sym typeface="Libre Franklin"/>
              </a:rPr>
              <a:t>Reglas generales del derecho</a:t>
            </a:r>
            <a:endParaRPr/>
          </a:p>
          <a:p>
            <a:pPr indent="-342900" lvl="1" marL="914400" rtl="0" algn="l">
              <a:lnSpc>
                <a:spcPct val="80000"/>
              </a:lnSpc>
              <a:spcBef>
                <a:spcPts val="500"/>
              </a:spcBef>
              <a:spcAft>
                <a:spcPts val="0"/>
              </a:spcAft>
              <a:buClr>
                <a:schemeClr val="dk1"/>
              </a:buClr>
              <a:buSzPts val="1800"/>
              <a:buFont typeface="Noto Sans Symbols"/>
              <a:buNone/>
            </a:pPr>
            <a:r>
              <a:t/>
            </a:r>
            <a:endParaRPr sz="1900">
              <a:latin typeface="Libre Franklin"/>
              <a:ea typeface="Libre Franklin"/>
              <a:cs typeface="Libre Franklin"/>
              <a:sym typeface="Libre Franklin"/>
            </a:endParaRPr>
          </a:p>
          <a:p>
            <a:pPr indent="-342900" lvl="1" marL="914400" rtl="0" algn="l">
              <a:lnSpc>
                <a:spcPct val="80000"/>
              </a:lnSpc>
              <a:spcBef>
                <a:spcPts val="500"/>
              </a:spcBef>
              <a:spcAft>
                <a:spcPts val="0"/>
              </a:spcAft>
              <a:buClr>
                <a:schemeClr val="dk1"/>
              </a:buClr>
              <a:buSzPts val="1800"/>
              <a:buChar char="●"/>
            </a:pPr>
            <a:r>
              <a:rPr lang="es-CO" sz="1900">
                <a:latin typeface="Libre Franklin"/>
                <a:ea typeface="Libre Franklin"/>
                <a:cs typeface="Libre Franklin"/>
                <a:sym typeface="Libre Franklin"/>
              </a:rPr>
              <a:t>Costumbre</a:t>
            </a:r>
            <a:endParaRPr/>
          </a:p>
          <a:p>
            <a:pPr indent="-228600" lvl="3" marL="1828800" rtl="0" algn="l">
              <a:lnSpc>
                <a:spcPct val="80000"/>
              </a:lnSpc>
              <a:spcBef>
                <a:spcPts val="500"/>
              </a:spcBef>
              <a:spcAft>
                <a:spcPts val="0"/>
              </a:spcAft>
              <a:buClr>
                <a:schemeClr val="dk1"/>
              </a:buClr>
              <a:buSzPts val="1800"/>
              <a:buNone/>
            </a:pPr>
            <a:r>
              <a:t/>
            </a:r>
            <a:endParaRPr sz="1600">
              <a:latin typeface="Libre Franklin"/>
              <a:ea typeface="Libre Franklin"/>
              <a:cs typeface="Libre Franklin"/>
              <a:sym typeface="Libre Franklin"/>
            </a:endParaRPr>
          </a:p>
          <a:p>
            <a:pPr indent="-228600" lvl="0" marL="457200" rtl="0" algn="l">
              <a:lnSpc>
                <a:spcPct val="80000"/>
              </a:lnSpc>
              <a:spcBef>
                <a:spcPts val="1000"/>
              </a:spcBef>
              <a:spcAft>
                <a:spcPts val="0"/>
              </a:spcAft>
              <a:buClr>
                <a:schemeClr val="dk1"/>
              </a:buClr>
              <a:buSzPts val="1800"/>
              <a:buNone/>
            </a:pPr>
            <a:r>
              <a:t/>
            </a:r>
            <a:endParaRPr sz="19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3600"/>
              <a:buNone/>
            </a:pPr>
            <a:r>
              <a:rPr b="1" lang="es-CO" sz="3600"/>
              <a:t>5. Régimen particular del derecho de la energía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63"/>
          <p:cNvPicPr preferRelativeResize="0"/>
          <p:nvPr/>
        </p:nvPicPr>
        <p:blipFill rotWithShape="1">
          <a:blip r:embed="rId3">
            <a:alphaModFix/>
          </a:blip>
          <a:srcRect b="0" l="0" r="0" t="0"/>
          <a:stretch/>
        </p:blipFill>
        <p:spPr>
          <a:xfrm>
            <a:off x="135463" y="76200"/>
            <a:ext cx="11921066" cy="6705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6"/>
          <p:cNvSpPr txBox="1"/>
          <p:nvPr>
            <p:ph type="title"/>
          </p:nvPr>
        </p:nvSpPr>
        <p:spPr>
          <a:xfrm>
            <a:off x="838200" y="801223"/>
            <a:ext cx="9540834" cy="1325563"/>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chemeClr val="dk1"/>
              </a:buClr>
              <a:buSzPts val="1800"/>
              <a:buFont typeface="Calibri"/>
              <a:buNone/>
            </a:pPr>
            <a:r>
              <a:rPr b="1" lang="es-CO" sz="4000"/>
              <a:t>Anuario Iberoamericano de derecho energético. Vol I. Régimen de los usuarios de energía</a:t>
            </a:r>
            <a:endParaRPr sz="4000"/>
          </a:p>
        </p:txBody>
      </p:sp>
      <p:pic>
        <p:nvPicPr>
          <p:cNvPr descr="Interfaz de usuario gráfica, Aplicación&#10;&#10;Descripción generada automáticamente" id="119" name="Google Shape;119;p6"/>
          <p:cNvPicPr preferRelativeResize="0"/>
          <p:nvPr/>
        </p:nvPicPr>
        <p:blipFill rotWithShape="1">
          <a:blip r:embed="rId3">
            <a:alphaModFix/>
          </a:blip>
          <a:srcRect b="0" l="0" r="0" t="0"/>
          <a:stretch/>
        </p:blipFill>
        <p:spPr>
          <a:xfrm>
            <a:off x="4629830" y="2293669"/>
            <a:ext cx="2699438" cy="4284822"/>
          </a:xfrm>
          <a:prstGeom prst="rect">
            <a:avLst/>
          </a:prstGeom>
          <a:noFill/>
          <a:ln>
            <a:noFill/>
          </a:ln>
          <a:effectLst>
            <a:outerShdw blurRad="292100" rotWithShape="0" algn="tl" dir="2700000" dist="139700">
              <a:srgbClr val="333333">
                <a:alpha val="62745"/>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p6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id="986" name="Google Shape;986;p65"/>
          <p:cNvPicPr preferRelativeResize="0"/>
          <p:nvPr/>
        </p:nvPicPr>
        <p:blipFill rotWithShape="1">
          <a:blip r:embed="rId3">
            <a:alphaModFix/>
          </a:blip>
          <a:srcRect b="0" l="0" r="0" t="0"/>
          <a:stretch/>
        </p:blipFill>
        <p:spPr>
          <a:xfrm>
            <a:off x="76200" y="0"/>
            <a:ext cx="12039600" cy="677227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62"/>
          <p:cNvSpPr/>
          <p:nvPr/>
        </p:nvSpPr>
        <p:spPr>
          <a:xfrm>
            <a:off x="2542130" y="2672918"/>
            <a:ext cx="7334291" cy="34289"/>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92" name="Google Shape;992;p62"/>
          <p:cNvSpPr txBox="1"/>
          <p:nvPr>
            <p:ph idx="4294967295" type="body"/>
          </p:nvPr>
        </p:nvSpPr>
        <p:spPr>
          <a:xfrm>
            <a:off x="1074683" y="1249175"/>
            <a:ext cx="10042500" cy="4124400"/>
          </a:xfrm>
          <a:prstGeom prst="rect">
            <a:avLst/>
          </a:prstGeom>
          <a:noFill/>
          <a:ln>
            <a:noFill/>
          </a:ln>
        </p:spPr>
        <p:txBody>
          <a:bodyPr anchorCtr="0" anchor="t" bIns="45700" lIns="91425" spcFirstLastPara="1" rIns="91425" wrap="square" tIns="45700">
            <a:noAutofit/>
          </a:bodyPr>
          <a:lstStyle/>
          <a:p>
            <a:pPr indent="-266700" lvl="1" marL="742950" rtl="0" algn="l">
              <a:lnSpc>
                <a:spcPct val="90000"/>
              </a:lnSpc>
              <a:spcBef>
                <a:spcPts val="0"/>
              </a:spcBef>
              <a:spcAft>
                <a:spcPts val="0"/>
              </a:spcAft>
              <a:buClr>
                <a:schemeClr val="dk1"/>
              </a:buClr>
              <a:buSzPts val="1500"/>
              <a:buChar char="◦"/>
            </a:pPr>
            <a:r>
              <a:rPr lang="es-CO" sz="1500">
                <a:solidFill>
                  <a:schemeClr val="dk1"/>
                </a:solidFill>
              </a:rPr>
              <a:t>Titularidad </a:t>
            </a:r>
            <a:endParaRPr sz="2100">
              <a:solidFill>
                <a:schemeClr val="dk1"/>
              </a:solidFill>
            </a:endParaRPr>
          </a:p>
          <a:p>
            <a:pPr indent="-266700" lvl="1" marL="742950" rtl="0" algn="l">
              <a:lnSpc>
                <a:spcPct val="90000"/>
              </a:lnSpc>
              <a:spcBef>
                <a:spcPts val="760"/>
              </a:spcBef>
              <a:spcAft>
                <a:spcPts val="0"/>
              </a:spcAft>
              <a:buClr>
                <a:schemeClr val="dk1"/>
              </a:buClr>
              <a:buSzPts val="1500"/>
              <a:buChar char="◦"/>
            </a:pPr>
            <a:r>
              <a:rPr lang="es-CO" sz="1500">
                <a:solidFill>
                  <a:schemeClr val="dk1"/>
                </a:solidFill>
              </a:rPr>
              <a:t>Regulación por norma jurídica o por contrato</a:t>
            </a:r>
            <a:endParaRPr sz="2100">
              <a:solidFill>
                <a:schemeClr val="dk1"/>
              </a:solidFill>
            </a:endParaRPr>
          </a:p>
          <a:p>
            <a:pPr indent="-266700" lvl="1" marL="742950" rtl="0" algn="l">
              <a:lnSpc>
                <a:spcPct val="90000"/>
              </a:lnSpc>
              <a:spcBef>
                <a:spcPts val="760"/>
              </a:spcBef>
              <a:spcAft>
                <a:spcPts val="0"/>
              </a:spcAft>
              <a:buClr>
                <a:schemeClr val="dk1"/>
              </a:buClr>
              <a:buSzPts val="1500"/>
              <a:buChar char="◦"/>
            </a:pPr>
            <a:r>
              <a:rPr lang="es-CO" sz="1500">
                <a:solidFill>
                  <a:schemeClr val="dk1"/>
                </a:solidFill>
              </a:rPr>
              <a:t>Regulación según las estructuras del mercado y sus instrumentos </a:t>
            </a:r>
            <a:endParaRPr sz="1500">
              <a:solidFill>
                <a:schemeClr val="dk1"/>
              </a:solidFill>
            </a:endParaRPr>
          </a:p>
          <a:p>
            <a:pPr indent="-266700" lvl="1" marL="742950" rtl="0" algn="l">
              <a:lnSpc>
                <a:spcPct val="90000"/>
              </a:lnSpc>
              <a:spcBef>
                <a:spcPts val="760"/>
              </a:spcBef>
              <a:spcAft>
                <a:spcPts val="0"/>
              </a:spcAft>
              <a:buSzPts val="1500"/>
              <a:buChar char="◦"/>
            </a:pPr>
            <a:r>
              <a:rPr lang="es-CO" sz="1500"/>
              <a:t>Técnicas tradicionales y nuevas técnicas de regulación</a:t>
            </a:r>
            <a:endParaRPr sz="1500"/>
          </a:p>
          <a:p>
            <a:pPr indent="-171450" lvl="1" marL="742950" rtl="0" algn="l">
              <a:lnSpc>
                <a:spcPct val="90000"/>
              </a:lnSpc>
              <a:spcBef>
                <a:spcPts val="760"/>
              </a:spcBef>
              <a:spcAft>
                <a:spcPts val="0"/>
              </a:spcAft>
              <a:buClr>
                <a:schemeClr val="dk1"/>
              </a:buClr>
              <a:buSzPts val="1800"/>
              <a:buNone/>
            </a:pPr>
            <a:r>
              <a:t/>
            </a:r>
            <a:endParaRPr sz="1800"/>
          </a:p>
          <a:p>
            <a:pPr indent="-171450" lvl="1" marL="742950" rtl="0" algn="l">
              <a:lnSpc>
                <a:spcPct val="90000"/>
              </a:lnSpc>
              <a:spcBef>
                <a:spcPts val="760"/>
              </a:spcBef>
              <a:spcAft>
                <a:spcPts val="0"/>
              </a:spcAft>
              <a:buClr>
                <a:schemeClr val="dk1"/>
              </a:buClr>
              <a:buSzPts val="1800"/>
              <a:buNone/>
            </a:pPr>
            <a:r>
              <a:t/>
            </a:r>
            <a:endParaRPr sz="1800"/>
          </a:p>
          <a:p>
            <a:pPr indent="-171450" lvl="1" marL="742950" rtl="0" algn="l">
              <a:lnSpc>
                <a:spcPct val="90000"/>
              </a:lnSpc>
              <a:spcBef>
                <a:spcPts val="760"/>
              </a:spcBef>
              <a:spcAft>
                <a:spcPts val="0"/>
              </a:spcAft>
              <a:buClr>
                <a:schemeClr val="dk1"/>
              </a:buClr>
              <a:buSzPts val="1800"/>
              <a:buNone/>
            </a:pPr>
            <a:r>
              <a:t/>
            </a:r>
            <a:endParaRPr sz="1800"/>
          </a:p>
          <a:p>
            <a:pPr indent="-171450" lvl="1" marL="742950" rtl="0" algn="l">
              <a:lnSpc>
                <a:spcPct val="90000"/>
              </a:lnSpc>
              <a:spcBef>
                <a:spcPts val="760"/>
              </a:spcBef>
              <a:spcAft>
                <a:spcPts val="0"/>
              </a:spcAft>
              <a:buClr>
                <a:schemeClr val="dk1"/>
              </a:buClr>
              <a:buSzPts val="1800"/>
              <a:buNone/>
            </a:pPr>
            <a:r>
              <a:t/>
            </a:r>
            <a:endParaRPr sz="1800"/>
          </a:p>
          <a:p>
            <a:pPr indent="-171450" lvl="1" marL="742950" rtl="0" algn="l">
              <a:lnSpc>
                <a:spcPct val="90000"/>
              </a:lnSpc>
              <a:spcBef>
                <a:spcPts val="760"/>
              </a:spcBef>
              <a:spcAft>
                <a:spcPts val="0"/>
              </a:spcAft>
              <a:buClr>
                <a:schemeClr val="dk1"/>
              </a:buClr>
              <a:buSzPts val="1800"/>
              <a:buNone/>
            </a:pPr>
            <a:r>
              <a:t/>
            </a:r>
            <a:endParaRPr sz="1800"/>
          </a:p>
          <a:p>
            <a:pPr indent="-171450" lvl="1" marL="742950" rtl="0" algn="l">
              <a:lnSpc>
                <a:spcPct val="90000"/>
              </a:lnSpc>
              <a:spcBef>
                <a:spcPts val="760"/>
              </a:spcBef>
              <a:spcAft>
                <a:spcPts val="0"/>
              </a:spcAft>
              <a:buClr>
                <a:schemeClr val="dk1"/>
              </a:buClr>
              <a:buSzPts val="1800"/>
              <a:buNone/>
            </a:pPr>
            <a:r>
              <a:t/>
            </a:r>
            <a:endParaRPr sz="1800"/>
          </a:p>
          <a:p>
            <a:pPr indent="-171450" lvl="1" marL="742950" rtl="0" algn="l">
              <a:lnSpc>
                <a:spcPct val="90000"/>
              </a:lnSpc>
              <a:spcBef>
                <a:spcPts val="760"/>
              </a:spcBef>
              <a:spcAft>
                <a:spcPts val="0"/>
              </a:spcAft>
              <a:buClr>
                <a:schemeClr val="dk1"/>
              </a:buClr>
              <a:buSzPts val="1800"/>
              <a:buNone/>
            </a:pPr>
            <a:r>
              <a:t/>
            </a:r>
            <a:endParaRPr sz="1800"/>
          </a:p>
          <a:p>
            <a:pPr indent="-171450" lvl="1" marL="742950" rtl="0" algn="l">
              <a:lnSpc>
                <a:spcPct val="90000"/>
              </a:lnSpc>
              <a:spcBef>
                <a:spcPts val="760"/>
              </a:spcBef>
              <a:spcAft>
                <a:spcPts val="0"/>
              </a:spcAft>
              <a:buClr>
                <a:schemeClr val="dk1"/>
              </a:buClr>
              <a:buSzPts val="1800"/>
              <a:buNone/>
            </a:pPr>
            <a:r>
              <a:t/>
            </a:r>
            <a:endParaRPr sz="1800"/>
          </a:p>
          <a:p>
            <a:pPr indent="-171450" lvl="1" marL="742950" rtl="0" algn="l">
              <a:lnSpc>
                <a:spcPct val="90000"/>
              </a:lnSpc>
              <a:spcBef>
                <a:spcPts val="760"/>
              </a:spcBef>
              <a:spcAft>
                <a:spcPts val="0"/>
              </a:spcAft>
              <a:buClr>
                <a:schemeClr val="dk1"/>
              </a:buClr>
              <a:buSzPts val="1800"/>
              <a:buNone/>
            </a:pPr>
            <a:r>
              <a:t/>
            </a:r>
            <a:endParaRPr sz="1800"/>
          </a:p>
          <a:p>
            <a:pPr indent="-171450" lvl="1" marL="742950" rtl="0" algn="l">
              <a:lnSpc>
                <a:spcPct val="90000"/>
              </a:lnSpc>
              <a:spcBef>
                <a:spcPts val="760"/>
              </a:spcBef>
              <a:spcAft>
                <a:spcPts val="0"/>
              </a:spcAft>
              <a:buClr>
                <a:schemeClr val="dk1"/>
              </a:buClr>
              <a:buSzPts val="1800"/>
              <a:buNone/>
            </a:pPr>
            <a:r>
              <a:t/>
            </a:r>
            <a:endParaRPr sz="1800">
              <a:solidFill>
                <a:schemeClr val="dk1"/>
              </a:solidFill>
            </a:endParaRPr>
          </a:p>
          <a:p>
            <a:pPr indent="0" lvl="0" marL="0" rtl="0" algn="l">
              <a:lnSpc>
                <a:spcPct val="90000"/>
              </a:lnSpc>
              <a:spcBef>
                <a:spcPts val="760"/>
              </a:spcBef>
              <a:spcAft>
                <a:spcPts val="0"/>
              </a:spcAft>
              <a:buNone/>
            </a:pPr>
            <a:r>
              <a:t/>
            </a:r>
            <a:endParaRPr sz="2000"/>
          </a:p>
        </p:txBody>
      </p:sp>
      <p:sp>
        <p:nvSpPr>
          <p:cNvPr id="993" name="Google Shape;993;p62"/>
          <p:cNvSpPr txBox="1"/>
          <p:nvPr/>
        </p:nvSpPr>
        <p:spPr>
          <a:xfrm>
            <a:off x="2494134" y="3311338"/>
            <a:ext cx="5779485" cy="63656"/>
          </a:xfrm>
          <a:prstGeom prst="rect">
            <a:avLst/>
          </a:prstGeom>
          <a:noFill/>
          <a:ln>
            <a:noFill/>
          </a:ln>
        </p:spPr>
        <p:txBody>
          <a:bodyPr anchorCtr="0" anchor="t" bIns="68550" lIns="68550" spcFirstLastPara="1" rIns="68550" wrap="square" tIns="68550">
            <a:noAutofit/>
          </a:bodyPr>
          <a:lstStyle/>
          <a:p>
            <a:pPr indent="0" lvl="0" marL="131445" marR="0" rtl="0" algn="l">
              <a:lnSpc>
                <a:spcPct val="100000"/>
              </a:lnSpc>
              <a:spcBef>
                <a:spcPts val="0"/>
              </a:spcBef>
              <a:spcAft>
                <a:spcPts val="0"/>
              </a:spcAft>
              <a:buClr>
                <a:schemeClr val="accent1"/>
              </a:buClr>
              <a:buSzPts val="1725"/>
              <a:buFont typeface="Arial"/>
              <a:buNone/>
            </a:pPr>
            <a:r>
              <a:t/>
            </a:r>
            <a:endParaRPr b="1" i="0" sz="1500" u="none" cap="none" strike="noStrike">
              <a:solidFill>
                <a:srgbClr val="262626"/>
              </a:solidFill>
              <a:latin typeface="Calibri"/>
              <a:ea typeface="Calibri"/>
              <a:cs typeface="Calibri"/>
              <a:sym typeface="Calibri"/>
            </a:endParaRPr>
          </a:p>
          <a:p>
            <a:pPr indent="-952" lvl="0" marL="285750" marR="0" rtl="0" algn="l">
              <a:lnSpc>
                <a:spcPct val="100000"/>
              </a:lnSpc>
              <a:spcBef>
                <a:spcPts val="1080"/>
              </a:spcBef>
              <a:spcAft>
                <a:spcPts val="0"/>
              </a:spcAft>
              <a:buClr>
                <a:schemeClr val="accent1"/>
              </a:buClr>
              <a:buSzPts val="1725"/>
              <a:buFont typeface="Arial"/>
              <a:buNone/>
            </a:pPr>
            <a:r>
              <a:t/>
            </a:r>
            <a:endParaRPr b="0" i="0" sz="1500" u="none" cap="none" strike="noStrike">
              <a:solidFill>
                <a:srgbClr val="262626"/>
              </a:solidFill>
              <a:latin typeface="Calibri"/>
              <a:ea typeface="Calibri"/>
              <a:cs typeface="Calibri"/>
              <a:sym typeface="Calibri"/>
            </a:endParaRPr>
          </a:p>
        </p:txBody>
      </p:sp>
      <p:graphicFrame>
        <p:nvGraphicFramePr>
          <p:cNvPr id="994" name="Google Shape;994;p62"/>
          <p:cNvGraphicFramePr/>
          <p:nvPr/>
        </p:nvGraphicFramePr>
        <p:xfrm>
          <a:off x="1515226" y="2533663"/>
          <a:ext cx="3000000" cy="3000000"/>
        </p:xfrm>
        <a:graphic>
          <a:graphicData uri="http://schemas.openxmlformats.org/drawingml/2006/table">
            <a:tbl>
              <a:tblPr>
                <a:noFill/>
                <a:tableStyleId>{6CD77822-7450-4C6E-BC56-CEDF9F516F56}</a:tableStyleId>
              </a:tblPr>
              <a:tblGrid>
                <a:gridCol w="3965650"/>
                <a:gridCol w="4563600"/>
              </a:tblGrid>
              <a:tr h="556275">
                <a:tc>
                  <a:txBody>
                    <a:bodyPr/>
                    <a:lstStyle/>
                    <a:p>
                      <a:pPr indent="0" lvl="0" marL="0" marR="0" rtl="0" algn="just">
                        <a:lnSpc>
                          <a:spcPct val="100000"/>
                        </a:lnSpc>
                        <a:spcBef>
                          <a:spcPts val="0"/>
                        </a:spcBef>
                        <a:spcAft>
                          <a:spcPts val="0"/>
                        </a:spcAft>
                        <a:buClr>
                          <a:schemeClr val="dk1"/>
                        </a:buClr>
                        <a:buSzPts val="1600"/>
                        <a:buFont typeface="Calibri"/>
                        <a:buNone/>
                      </a:pPr>
                      <a:r>
                        <a:rPr b="1" i="0" lang="es-CO" sz="1600" u="none" cap="none" strike="noStrike">
                          <a:solidFill>
                            <a:schemeClr val="dk1"/>
                          </a:solidFill>
                          <a:latin typeface="Calibri"/>
                          <a:ea typeface="Calibri"/>
                          <a:cs typeface="Calibri"/>
                          <a:sym typeface="Calibri"/>
                        </a:rPr>
                        <a:t>Instrumentos para regular mercados monopólicos </a:t>
                      </a:r>
                      <a:endParaRPr sz="1800" u="none" cap="none" strike="noStrike"/>
                    </a:p>
                  </a:txBody>
                  <a:tcPr marT="34300" marB="34300" marR="68575" marL="68575">
                    <a:solidFill>
                      <a:srgbClr val="76923C"/>
                    </a:solidFill>
                  </a:tcPr>
                </a:tc>
                <a:tc>
                  <a:txBody>
                    <a:bodyPr/>
                    <a:lstStyle/>
                    <a:p>
                      <a:pPr indent="0" lvl="0" marL="0" marR="0" rtl="0" algn="just">
                        <a:lnSpc>
                          <a:spcPct val="100000"/>
                        </a:lnSpc>
                        <a:spcBef>
                          <a:spcPts val="0"/>
                        </a:spcBef>
                        <a:spcAft>
                          <a:spcPts val="0"/>
                        </a:spcAft>
                        <a:buClr>
                          <a:schemeClr val="dk1"/>
                        </a:buClr>
                        <a:buSzPts val="1600"/>
                        <a:buFont typeface="Calibri"/>
                        <a:buNone/>
                      </a:pPr>
                      <a:r>
                        <a:rPr b="1" i="0" lang="es-CO" sz="1600" u="none" cap="none" strike="noStrike">
                          <a:solidFill>
                            <a:schemeClr val="dk1"/>
                          </a:solidFill>
                          <a:latin typeface="Calibri"/>
                          <a:ea typeface="Calibri"/>
                          <a:cs typeface="Calibri"/>
                          <a:sym typeface="Calibri"/>
                        </a:rPr>
                        <a:t>Instrumentos para regular mercados en competencia</a:t>
                      </a:r>
                      <a:endParaRPr sz="1800" u="none" cap="none" strike="noStrike"/>
                    </a:p>
                  </a:txBody>
                  <a:tcPr marT="34300" marB="34300" marR="68575" marL="68575">
                    <a:solidFill>
                      <a:srgbClr val="76923C"/>
                    </a:solidFill>
                  </a:tcPr>
                </a:tc>
              </a:tr>
              <a:tr h="4122425">
                <a:tc>
                  <a:txBody>
                    <a:bodyPr/>
                    <a:lstStyle/>
                    <a:p>
                      <a:pPr indent="0" lvl="0" marL="175260" marR="0" rtl="0" algn="just">
                        <a:lnSpc>
                          <a:spcPct val="100000"/>
                        </a:lnSpc>
                        <a:spcBef>
                          <a:spcPts val="0"/>
                        </a:spcBef>
                        <a:spcAft>
                          <a:spcPts val="0"/>
                        </a:spcAft>
                        <a:buClr>
                          <a:schemeClr val="dk1"/>
                        </a:buClr>
                        <a:buSzPts val="1400"/>
                        <a:buFont typeface="Calibri"/>
                        <a:buNone/>
                      </a:pPr>
                      <a:r>
                        <a:rPr b="0" i="0" lang="es-CO" sz="1400" u="none" cap="none" strike="noStrike">
                          <a:solidFill>
                            <a:schemeClr val="dk1"/>
                          </a:solidFill>
                          <a:latin typeface="Calibri"/>
                          <a:ea typeface="Calibri"/>
                          <a:cs typeface="Calibri"/>
                          <a:sym typeface="Calibri"/>
                        </a:rPr>
                        <a:t>(La regulación busca que el precio</a:t>
                      </a:r>
                      <a:r>
                        <a:rPr lang="es-CO" sz="1400" u="none" cap="none" strike="noStrike">
                          <a:solidFill>
                            <a:schemeClr val="dk1"/>
                          </a:solidFill>
                          <a:latin typeface="Calibri"/>
                          <a:ea typeface="Calibri"/>
                          <a:cs typeface="Calibri"/>
                          <a:sym typeface="Calibri"/>
                        </a:rPr>
                        <a:t> </a:t>
                      </a:r>
                      <a:r>
                        <a:rPr b="0" i="0" lang="es-CO" sz="1400" u="none" cap="none" strike="noStrike">
                          <a:solidFill>
                            <a:schemeClr val="dk1"/>
                          </a:solidFill>
                          <a:latin typeface="Calibri"/>
                          <a:ea typeface="Calibri"/>
                          <a:cs typeface="Calibri"/>
                          <a:sym typeface="Calibri"/>
                        </a:rPr>
                        <a:t>y la calidad en el mercado monopólico se  comporten como un mercado en competencia).</a:t>
                      </a:r>
                      <a:endParaRPr sz="1800" u="none" cap="none" strike="noStrike"/>
                    </a:p>
                    <a:p>
                      <a:pPr indent="-285750" lvl="0" marL="285750" marR="0" rtl="0" algn="l">
                        <a:lnSpc>
                          <a:spcPct val="100000"/>
                        </a:lnSpc>
                        <a:spcBef>
                          <a:spcPts val="0"/>
                        </a:spcBef>
                        <a:spcAft>
                          <a:spcPts val="0"/>
                        </a:spcAft>
                        <a:buClr>
                          <a:schemeClr val="dk1"/>
                        </a:buClr>
                        <a:buSzPts val="1400"/>
                        <a:buFont typeface="Arial"/>
                        <a:buChar char="•"/>
                      </a:pPr>
                      <a:r>
                        <a:rPr lang="es-CO">
                          <a:solidFill>
                            <a:schemeClr val="dk1"/>
                          </a:solidFill>
                          <a:latin typeface="Calibri"/>
                          <a:ea typeface="Calibri"/>
                          <a:cs typeface="Calibri"/>
                          <a:sym typeface="Calibri"/>
                        </a:rPr>
                        <a:t>Régimen de permisos, autorizaciones y licencias</a:t>
                      </a:r>
                      <a:endParaRPr>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Arial"/>
                        <a:buChar char="•"/>
                      </a:pPr>
                      <a:r>
                        <a:rPr lang="es-CO">
                          <a:solidFill>
                            <a:schemeClr val="dk1"/>
                          </a:solidFill>
                          <a:latin typeface="Calibri"/>
                          <a:ea typeface="Calibri"/>
                          <a:cs typeface="Calibri"/>
                          <a:sym typeface="Calibri"/>
                        </a:rPr>
                        <a:t>Régimen de las actividades</a:t>
                      </a:r>
                      <a:endParaRPr>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Arial"/>
                        <a:buChar char="•"/>
                      </a:pPr>
                      <a:r>
                        <a:rPr b="0" i="0" lang="es-CO" sz="1400" u="none" cap="none" strike="noStrike">
                          <a:solidFill>
                            <a:schemeClr val="dk1"/>
                          </a:solidFill>
                          <a:latin typeface="Calibri"/>
                          <a:ea typeface="Calibri"/>
                          <a:cs typeface="Calibri"/>
                          <a:sym typeface="Calibri"/>
                        </a:rPr>
                        <a:t>Regulación de Precios</a:t>
                      </a:r>
                      <a:endParaRPr sz="1800" u="none" cap="none" strike="noStrike"/>
                    </a:p>
                    <a:p>
                      <a:pPr indent="-285750" lvl="0" marL="285750" marR="0" rtl="0" algn="l">
                        <a:lnSpc>
                          <a:spcPct val="100000"/>
                        </a:lnSpc>
                        <a:spcBef>
                          <a:spcPts val="0"/>
                        </a:spcBef>
                        <a:spcAft>
                          <a:spcPts val="0"/>
                        </a:spcAft>
                        <a:buClr>
                          <a:schemeClr val="dk1"/>
                        </a:buClr>
                        <a:buSzPts val="1400"/>
                        <a:buFont typeface="Arial"/>
                        <a:buChar char="•"/>
                      </a:pPr>
                      <a:r>
                        <a:rPr b="0" i="0" lang="es-CO" sz="1400" u="none" cap="none" strike="noStrike">
                          <a:solidFill>
                            <a:schemeClr val="dk1"/>
                          </a:solidFill>
                          <a:latin typeface="Calibri"/>
                          <a:ea typeface="Calibri"/>
                          <a:cs typeface="Calibri"/>
                          <a:sym typeface="Calibri"/>
                        </a:rPr>
                        <a:t>Regulación de Cantidades</a:t>
                      </a:r>
                      <a:endParaRPr sz="1800" u="none" cap="none" strike="noStrike"/>
                    </a:p>
                    <a:p>
                      <a:pPr indent="-285750" lvl="0" marL="285750" marR="0" rtl="0" algn="l">
                        <a:lnSpc>
                          <a:spcPct val="100000"/>
                        </a:lnSpc>
                        <a:spcBef>
                          <a:spcPts val="0"/>
                        </a:spcBef>
                        <a:spcAft>
                          <a:spcPts val="0"/>
                        </a:spcAft>
                        <a:buClr>
                          <a:schemeClr val="dk1"/>
                        </a:buClr>
                        <a:buSzPts val="1400"/>
                        <a:buFont typeface="Arial"/>
                        <a:buChar char="•"/>
                      </a:pPr>
                      <a:r>
                        <a:rPr b="0" i="0" lang="es-CO" sz="1400" u="none" cap="none" strike="noStrike">
                          <a:solidFill>
                            <a:schemeClr val="dk1"/>
                          </a:solidFill>
                          <a:latin typeface="Calibri"/>
                          <a:ea typeface="Calibri"/>
                          <a:cs typeface="Calibri"/>
                          <a:sym typeface="Calibri"/>
                        </a:rPr>
                        <a:t>Regulación de la Calidad y seguridad</a:t>
                      </a:r>
                      <a:endParaRPr sz="1800" u="none" cap="none" strike="noStrike"/>
                    </a:p>
                    <a:p>
                      <a:pPr indent="-285750" lvl="0" marL="285750" marR="0" rtl="0" algn="just">
                        <a:lnSpc>
                          <a:spcPct val="100000"/>
                        </a:lnSpc>
                        <a:spcBef>
                          <a:spcPts val="0"/>
                        </a:spcBef>
                        <a:spcAft>
                          <a:spcPts val="0"/>
                        </a:spcAft>
                        <a:buClr>
                          <a:schemeClr val="dk1"/>
                        </a:buClr>
                        <a:buSzPts val="1400"/>
                        <a:buFont typeface="Arial"/>
                        <a:buChar char="•"/>
                      </a:pPr>
                      <a:r>
                        <a:rPr b="0" i="0" lang="es-CO" sz="1400" u="none" cap="none" strike="noStrike">
                          <a:solidFill>
                            <a:schemeClr val="dk1"/>
                          </a:solidFill>
                          <a:latin typeface="Calibri"/>
                          <a:ea typeface="Calibri"/>
                          <a:cs typeface="Calibri"/>
                          <a:sym typeface="Calibri"/>
                        </a:rPr>
                        <a:t>Regulación de la Competencia: competencia para el mercado o competencia comparativa</a:t>
                      </a:r>
                      <a:endParaRPr sz="1800" u="none" cap="none" strike="noStrike"/>
                    </a:p>
                    <a:p>
                      <a:pPr indent="-285750" lvl="0" marL="285750" marR="0" rtl="0" algn="l">
                        <a:lnSpc>
                          <a:spcPct val="100000"/>
                        </a:lnSpc>
                        <a:spcBef>
                          <a:spcPts val="0"/>
                        </a:spcBef>
                        <a:spcAft>
                          <a:spcPts val="0"/>
                        </a:spcAft>
                        <a:buClr>
                          <a:schemeClr val="dk1"/>
                        </a:buClr>
                        <a:buSzPts val="1400"/>
                        <a:buFont typeface="Arial"/>
                        <a:buChar char="•"/>
                      </a:pPr>
                      <a:r>
                        <a:rPr b="0" i="0" lang="es-CO" sz="1400" u="none" cap="none" strike="noStrike">
                          <a:solidFill>
                            <a:schemeClr val="dk1"/>
                          </a:solidFill>
                          <a:latin typeface="Calibri"/>
                          <a:ea typeface="Calibri"/>
                          <a:cs typeface="Calibri"/>
                          <a:sym typeface="Calibri"/>
                        </a:rPr>
                        <a:t>Regulación de los Contratos</a:t>
                      </a:r>
                      <a:endParaRPr sz="1800" u="none" cap="none" strike="noStrike"/>
                    </a:p>
                    <a:p>
                      <a:pPr indent="-285750" lvl="0" marL="285750" marR="0" rtl="0" algn="l">
                        <a:lnSpc>
                          <a:spcPct val="100000"/>
                        </a:lnSpc>
                        <a:spcBef>
                          <a:spcPts val="0"/>
                        </a:spcBef>
                        <a:spcAft>
                          <a:spcPts val="0"/>
                        </a:spcAft>
                        <a:buClr>
                          <a:schemeClr val="dk1"/>
                        </a:buClr>
                        <a:buSzPts val="1400"/>
                        <a:buFont typeface="Arial"/>
                        <a:buChar char="•"/>
                      </a:pPr>
                      <a:r>
                        <a:rPr lang="es-CO">
                          <a:solidFill>
                            <a:schemeClr val="dk1"/>
                          </a:solidFill>
                          <a:latin typeface="Calibri"/>
                          <a:ea typeface="Calibri"/>
                          <a:cs typeface="Calibri"/>
                          <a:sym typeface="Calibri"/>
                        </a:rPr>
                        <a:t>Régimen</a:t>
                      </a:r>
                      <a:r>
                        <a:rPr lang="es-CO">
                          <a:solidFill>
                            <a:schemeClr val="dk1"/>
                          </a:solidFill>
                          <a:latin typeface="Calibri"/>
                          <a:ea typeface="Calibri"/>
                          <a:cs typeface="Calibri"/>
                          <a:sym typeface="Calibri"/>
                        </a:rPr>
                        <a:t> de inversión</a:t>
                      </a:r>
                      <a:endParaRPr>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lang="es-CO">
                          <a:solidFill>
                            <a:schemeClr val="dk1"/>
                          </a:solidFill>
                          <a:latin typeface="Calibri"/>
                          <a:ea typeface="Calibri"/>
                          <a:cs typeface="Calibri"/>
                          <a:sym typeface="Calibri"/>
                        </a:rPr>
                        <a:t>Régimen de bienes</a:t>
                      </a:r>
                      <a:endParaRPr>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lang="es-CO">
                          <a:solidFill>
                            <a:schemeClr val="dk1"/>
                          </a:solidFill>
                          <a:latin typeface="Calibri"/>
                          <a:ea typeface="Calibri"/>
                          <a:cs typeface="Calibri"/>
                          <a:sym typeface="Calibri"/>
                        </a:rPr>
                        <a:t>Régimen de importación y exportación</a:t>
                      </a:r>
                      <a:endParaRPr>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lang="es-CO">
                          <a:solidFill>
                            <a:schemeClr val="dk1"/>
                          </a:solidFill>
                          <a:latin typeface="Calibri"/>
                          <a:ea typeface="Calibri"/>
                          <a:cs typeface="Calibri"/>
                          <a:sym typeface="Calibri"/>
                        </a:rPr>
                        <a:t>Régimen </a:t>
                      </a:r>
                      <a:r>
                        <a:rPr lang="es-CO">
                          <a:solidFill>
                            <a:schemeClr val="dk1"/>
                          </a:solidFill>
                          <a:latin typeface="Calibri"/>
                          <a:ea typeface="Calibri"/>
                          <a:cs typeface="Calibri"/>
                          <a:sym typeface="Calibri"/>
                        </a:rPr>
                        <a:t>económico</a:t>
                      </a:r>
                      <a:r>
                        <a:rPr lang="es-CO">
                          <a:solidFill>
                            <a:schemeClr val="dk1"/>
                          </a:solidFill>
                          <a:latin typeface="Calibri"/>
                          <a:ea typeface="Calibri"/>
                          <a:cs typeface="Calibri"/>
                          <a:sym typeface="Calibri"/>
                        </a:rPr>
                        <a:t> y tributario</a:t>
                      </a:r>
                      <a:endParaRPr>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lang="es-CO">
                          <a:solidFill>
                            <a:schemeClr val="dk1"/>
                          </a:solidFill>
                          <a:latin typeface="Calibri"/>
                          <a:ea typeface="Calibri"/>
                          <a:cs typeface="Calibri"/>
                          <a:sym typeface="Calibri"/>
                        </a:rPr>
                        <a:t>Régimen del medio ambiente y social</a:t>
                      </a:r>
                      <a:endParaRPr>
                        <a:solidFill>
                          <a:schemeClr val="dk1"/>
                        </a:solidFill>
                        <a:latin typeface="Calibri"/>
                        <a:ea typeface="Calibri"/>
                        <a:cs typeface="Calibri"/>
                        <a:sym typeface="Calibri"/>
                      </a:endParaRPr>
                    </a:p>
                  </a:txBody>
                  <a:tcPr marT="34300" marB="34300" marR="68575" marL="68575"/>
                </a:tc>
                <a:tc>
                  <a:txBody>
                    <a:bodyPr/>
                    <a:lstStyle/>
                    <a:p>
                      <a:pPr indent="0" lvl="0" marL="0" marR="0" rtl="0" algn="just">
                        <a:lnSpc>
                          <a:spcPct val="100000"/>
                        </a:lnSpc>
                        <a:spcBef>
                          <a:spcPts val="0"/>
                        </a:spcBef>
                        <a:spcAft>
                          <a:spcPts val="0"/>
                        </a:spcAft>
                        <a:buClr>
                          <a:schemeClr val="dk1"/>
                        </a:buClr>
                        <a:buSzPts val="1400"/>
                        <a:buFont typeface="Arial"/>
                        <a:buNone/>
                      </a:pPr>
                      <a:r>
                        <a:rPr b="1" i="0" lang="es-CO" sz="1400" u="none" cap="none" strike="noStrike">
                          <a:solidFill>
                            <a:schemeClr val="dk1"/>
                          </a:solidFill>
                          <a:latin typeface="Calibri"/>
                          <a:ea typeface="Calibri"/>
                          <a:cs typeface="Calibri"/>
                          <a:sym typeface="Calibri"/>
                        </a:rPr>
                        <a:t>Cuando no existe competencia en el mercado, pero es posible: La regulación tiende a promover la competencia:</a:t>
                      </a:r>
                      <a:r>
                        <a:rPr b="0" i="0" lang="es-CO" sz="1400" u="none" cap="none" strike="noStrike">
                          <a:solidFill>
                            <a:schemeClr val="dk1"/>
                          </a:solidFill>
                          <a:latin typeface="Calibri"/>
                          <a:ea typeface="Calibri"/>
                          <a:cs typeface="Calibri"/>
                          <a:sym typeface="Calibri"/>
                        </a:rPr>
                        <a:t> </a:t>
                      </a:r>
                      <a:endParaRPr sz="1800" u="none" cap="none" strike="noStrike"/>
                    </a:p>
                    <a:p>
                      <a:pPr indent="-285750" lvl="0" marL="285750" marR="0" rtl="0" algn="just">
                        <a:lnSpc>
                          <a:spcPct val="100000"/>
                        </a:lnSpc>
                        <a:spcBef>
                          <a:spcPts val="0"/>
                        </a:spcBef>
                        <a:spcAft>
                          <a:spcPts val="0"/>
                        </a:spcAft>
                        <a:buClr>
                          <a:schemeClr val="dk1"/>
                        </a:buClr>
                        <a:buSzPts val="1400"/>
                        <a:buFont typeface="Arial"/>
                        <a:buChar char="•"/>
                      </a:pPr>
                      <a:r>
                        <a:rPr lang="es-CO">
                          <a:solidFill>
                            <a:schemeClr val="dk1"/>
                          </a:solidFill>
                          <a:latin typeface="Calibri"/>
                          <a:ea typeface="Calibri"/>
                          <a:cs typeface="Calibri"/>
                          <a:sym typeface="Calibri"/>
                        </a:rPr>
                        <a:t>Régimen de la entrada a la actividad (</a:t>
                      </a:r>
                      <a:r>
                        <a:rPr lang="es-CO">
                          <a:solidFill>
                            <a:schemeClr val="dk1"/>
                          </a:solidFill>
                          <a:latin typeface="Calibri"/>
                          <a:ea typeface="Calibri"/>
                          <a:cs typeface="Calibri"/>
                          <a:sym typeface="Calibri"/>
                        </a:rPr>
                        <a:t>Acceso abierto)</a:t>
                      </a:r>
                      <a:endParaRPr>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400"/>
                        <a:buFont typeface="Calibri"/>
                        <a:buChar char="•"/>
                      </a:pPr>
                      <a:r>
                        <a:rPr lang="es-CO">
                          <a:solidFill>
                            <a:schemeClr val="dk1"/>
                          </a:solidFill>
                          <a:latin typeface="Calibri"/>
                          <a:ea typeface="Calibri"/>
                          <a:cs typeface="Calibri"/>
                          <a:sym typeface="Calibri"/>
                        </a:rPr>
                        <a:t>Régimen de permisos, autorizaciones y licencias</a:t>
                      </a:r>
                      <a:endParaRPr sz="1800" u="none" cap="none" strike="noStrike"/>
                    </a:p>
                    <a:p>
                      <a:pPr indent="-285750" lvl="0" marL="285750" marR="0" rtl="0" algn="just">
                        <a:lnSpc>
                          <a:spcPct val="100000"/>
                        </a:lnSpc>
                        <a:spcBef>
                          <a:spcPts val="0"/>
                        </a:spcBef>
                        <a:spcAft>
                          <a:spcPts val="0"/>
                        </a:spcAft>
                        <a:buClr>
                          <a:schemeClr val="dk1"/>
                        </a:buClr>
                        <a:buSzPts val="1400"/>
                        <a:buFont typeface="Arial"/>
                        <a:buChar char="•"/>
                      </a:pPr>
                      <a:r>
                        <a:rPr lang="es-CO">
                          <a:solidFill>
                            <a:schemeClr val="dk1"/>
                          </a:solidFill>
                          <a:latin typeface="Calibri"/>
                          <a:ea typeface="Calibri"/>
                          <a:cs typeface="Calibri"/>
                          <a:sym typeface="Calibri"/>
                        </a:rPr>
                        <a:t>Régimen de las</a:t>
                      </a:r>
                      <a:r>
                        <a:rPr b="0" i="0" lang="es-CO" sz="1400" u="none" cap="none" strike="noStrike">
                          <a:solidFill>
                            <a:schemeClr val="dk1"/>
                          </a:solidFill>
                          <a:latin typeface="Calibri"/>
                          <a:ea typeface="Calibri"/>
                          <a:cs typeface="Calibri"/>
                          <a:sym typeface="Calibri"/>
                        </a:rPr>
                        <a:t> actividades y </a:t>
                      </a:r>
                      <a:r>
                        <a:rPr lang="es-CO">
                          <a:solidFill>
                            <a:schemeClr val="dk1"/>
                          </a:solidFill>
                          <a:latin typeface="Calibri"/>
                          <a:ea typeface="Calibri"/>
                          <a:cs typeface="Calibri"/>
                          <a:sym typeface="Calibri"/>
                        </a:rPr>
                        <a:t>la integración o desintegración de actividades</a:t>
                      </a:r>
                      <a:endParaRPr sz="1800" u="none" cap="none" strike="noStrike"/>
                    </a:p>
                    <a:p>
                      <a:pPr indent="-285750" lvl="0" marL="285750" marR="0" rtl="0" algn="just">
                        <a:lnSpc>
                          <a:spcPct val="100000"/>
                        </a:lnSpc>
                        <a:spcBef>
                          <a:spcPts val="0"/>
                        </a:spcBef>
                        <a:spcAft>
                          <a:spcPts val="0"/>
                        </a:spcAft>
                        <a:buClr>
                          <a:schemeClr val="dk1"/>
                        </a:buClr>
                        <a:buSzPts val="1400"/>
                        <a:buFont typeface="Arial"/>
                        <a:buChar char="•"/>
                      </a:pPr>
                      <a:r>
                        <a:rPr b="0" i="0" lang="es-CO" sz="1400" u="none" cap="none" strike="noStrike">
                          <a:solidFill>
                            <a:schemeClr val="dk1"/>
                          </a:solidFill>
                          <a:latin typeface="Calibri"/>
                          <a:ea typeface="Calibri"/>
                          <a:cs typeface="Calibri"/>
                          <a:sym typeface="Calibri"/>
                        </a:rPr>
                        <a:t>Calidad y seguridad</a:t>
                      </a:r>
                      <a:endParaRPr sz="1800" u="none" cap="none" strike="noStrike"/>
                    </a:p>
                    <a:p>
                      <a:pPr indent="-285750" lvl="0" marL="285750" marR="0" rtl="0" algn="just">
                        <a:lnSpc>
                          <a:spcPct val="100000"/>
                        </a:lnSpc>
                        <a:spcBef>
                          <a:spcPts val="0"/>
                        </a:spcBef>
                        <a:spcAft>
                          <a:spcPts val="0"/>
                        </a:spcAft>
                        <a:buClr>
                          <a:schemeClr val="dk1"/>
                        </a:buClr>
                        <a:buSzPts val="1400"/>
                        <a:buFont typeface="Arial"/>
                        <a:buChar char="•"/>
                      </a:pPr>
                      <a:r>
                        <a:rPr lang="es-CO">
                          <a:solidFill>
                            <a:schemeClr val="dk1"/>
                          </a:solidFill>
                          <a:latin typeface="Calibri"/>
                          <a:ea typeface="Calibri"/>
                          <a:cs typeface="Calibri"/>
                          <a:sym typeface="Calibri"/>
                        </a:rPr>
                        <a:t>Régimen</a:t>
                      </a:r>
                      <a:r>
                        <a:rPr lang="es-CO">
                          <a:solidFill>
                            <a:schemeClr val="dk1"/>
                          </a:solidFill>
                          <a:latin typeface="Calibri"/>
                          <a:ea typeface="Calibri"/>
                          <a:cs typeface="Calibri"/>
                          <a:sym typeface="Calibri"/>
                        </a:rPr>
                        <a:t> de precios: (</a:t>
                      </a:r>
                      <a:r>
                        <a:rPr b="0" i="0" lang="es-CO" sz="1400" u="none" cap="none" strike="noStrike">
                          <a:solidFill>
                            <a:schemeClr val="dk1"/>
                          </a:solidFill>
                          <a:latin typeface="Calibri"/>
                          <a:ea typeface="Calibri"/>
                          <a:cs typeface="Calibri"/>
                          <a:sym typeface="Calibri"/>
                        </a:rPr>
                        <a:t>Libertad de precios)</a:t>
                      </a:r>
                      <a:endParaRPr b="0" i="0" sz="1400" u="none" cap="none" strike="noStrike">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es-CO">
                          <a:solidFill>
                            <a:schemeClr val="dk1"/>
                          </a:solidFill>
                          <a:latin typeface="Calibri"/>
                          <a:ea typeface="Calibri"/>
                          <a:cs typeface="Calibri"/>
                          <a:sym typeface="Calibri"/>
                        </a:rPr>
                        <a:t>Régimen de inversión</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CO">
                          <a:solidFill>
                            <a:schemeClr val="dk1"/>
                          </a:solidFill>
                          <a:latin typeface="Calibri"/>
                          <a:ea typeface="Calibri"/>
                          <a:cs typeface="Calibri"/>
                          <a:sym typeface="Calibri"/>
                        </a:rPr>
                        <a:t>Régimen de bienes</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CO">
                          <a:solidFill>
                            <a:schemeClr val="dk1"/>
                          </a:solidFill>
                          <a:latin typeface="Calibri"/>
                          <a:ea typeface="Calibri"/>
                          <a:cs typeface="Calibri"/>
                          <a:sym typeface="Calibri"/>
                        </a:rPr>
                        <a:t>Régimen de importación y exportación</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CO">
                          <a:solidFill>
                            <a:schemeClr val="dk1"/>
                          </a:solidFill>
                          <a:latin typeface="Calibri"/>
                          <a:ea typeface="Calibri"/>
                          <a:cs typeface="Calibri"/>
                          <a:sym typeface="Calibri"/>
                        </a:rPr>
                        <a:t>Régimen económico y tributario</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CO">
                          <a:solidFill>
                            <a:schemeClr val="dk1"/>
                          </a:solidFill>
                          <a:latin typeface="Calibri"/>
                          <a:ea typeface="Calibri"/>
                          <a:cs typeface="Calibri"/>
                          <a:sym typeface="Calibri"/>
                        </a:rPr>
                        <a:t>Régimen del medio ambiente y social</a:t>
                      </a:r>
                      <a:endParaRPr>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400"/>
                        <a:buFont typeface="Calibri"/>
                        <a:buNone/>
                      </a:pPr>
                      <a:r>
                        <a:rPr b="1" i="0" lang="es-CO" sz="1400" u="none" cap="none" strike="noStrike">
                          <a:solidFill>
                            <a:schemeClr val="dk1"/>
                          </a:solidFill>
                          <a:latin typeface="Calibri"/>
                          <a:ea typeface="Calibri"/>
                          <a:cs typeface="Calibri"/>
                          <a:sym typeface="Calibri"/>
                        </a:rPr>
                        <a:t>Cuando la competencia es posible y existe: La regulación se orienta a preservarla ex ante.</a:t>
                      </a:r>
                      <a:endParaRPr sz="1800" u="none" cap="none" strike="noStrike"/>
                    </a:p>
                    <a:p>
                      <a:pPr indent="-171450" lvl="0" marL="171450" marR="0" rtl="0" algn="just">
                        <a:lnSpc>
                          <a:spcPct val="100000"/>
                        </a:lnSpc>
                        <a:spcBef>
                          <a:spcPts val="0"/>
                        </a:spcBef>
                        <a:spcAft>
                          <a:spcPts val="0"/>
                        </a:spcAft>
                        <a:buClr>
                          <a:schemeClr val="dk1"/>
                        </a:buClr>
                        <a:buSzPts val="1400"/>
                        <a:buFont typeface="Arial"/>
                        <a:buChar char="•"/>
                      </a:pPr>
                      <a:r>
                        <a:rPr b="0" i="0" lang="es-CO" sz="1400" u="none" cap="none" strike="noStrike">
                          <a:solidFill>
                            <a:schemeClr val="dk1"/>
                          </a:solidFill>
                          <a:latin typeface="Calibri"/>
                          <a:ea typeface="Calibri"/>
                          <a:cs typeface="Calibri"/>
                          <a:sym typeface="Calibri"/>
                        </a:rPr>
                        <a:t>Si la competencia es constructiva o</a:t>
                      </a:r>
                      <a:endParaRPr sz="1800" u="none" cap="none" strike="noStrike"/>
                    </a:p>
                    <a:p>
                      <a:pPr indent="-171450" lvl="0" marL="171450" marR="0" rtl="0" algn="just">
                        <a:lnSpc>
                          <a:spcPct val="100000"/>
                        </a:lnSpc>
                        <a:spcBef>
                          <a:spcPts val="0"/>
                        </a:spcBef>
                        <a:spcAft>
                          <a:spcPts val="0"/>
                        </a:spcAft>
                        <a:buClr>
                          <a:schemeClr val="dk1"/>
                        </a:buClr>
                        <a:buSzPts val="1400"/>
                        <a:buFont typeface="Arial"/>
                        <a:buChar char="•"/>
                      </a:pPr>
                      <a:r>
                        <a:rPr b="0" i="0" lang="es-CO" sz="1400" u="none" cap="none" strike="noStrike">
                          <a:solidFill>
                            <a:schemeClr val="dk1"/>
                          </a:solidFill>
                          <a:latin typeface="Calibri"/>
                          <a:ea typeface="Calibri"/>
                          <a:cs typeface="Calibri"/>
                          <a:sym typeface="Calibri"/>
                        </a:rPr>
                        <a:t>Si la Competencia destructiva.</a:t>
                      </a:r>
                      <a:endParaRPr sz="1800" u="none" cap="none" strike="noStrike"/>
                    </a:p>
                  </a:txBody>
                  <a:tcPr marT="34300" marB="34300" marR="68575" marL="68575"/>
                </a:tc>
              </a:tr>
            </a:tbl>
          </a:graphicData>
        </a:graphic>
      </p:graphicFrame>
      <p:sp>
        <p:nvSpPr>
          <p:cNvPr id="995" name="Google Shape;995;p62"/>
          <p:cNvSpPr txBox="1"/>
          <p:nvPr/>
        </p:nvSpPr>
        <p:spPr>
          <a:xfrm>
            <a:off x="2819636" y="294812"/>
            <a:ext cx="6552728" cy="810088"/>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1" i="0" lang="es-CO" sz="2400" u="none" cap="none" strike="noStrike">
                <a:solidFill>
                  <a:schemeClr val="dk1"/>
                </a:solidFill>
                <a:latin typeface="Arial"/>
                <a:ea typeface="Arial"/>
                <a:cs typeface="Arial"/>
                <a:sym typeface="Arial"/>
              </a:rPr>
              <a:t>Técnicas de regulación de las actividades económicas</a:t>
            </a:r>
            <a:endParaRPr b="1" i="0" sz="2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996" name="Google Shape;996;p62"/>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cxnSp>
        <p:nvCxnSpPr>
          <p:cNvPr id="997" name="Google Shape;997;p62"/>
          <p:cNvCxnSpPr/>
          <p:nvPr/>
        </p:nvCxnSpPr>
        <p:spPr>
          <a:xfrm>
            <a:off x="5448100" y="2593500"/>
            <a:ext cx="17400" cy="4316700"/>
          </a:xfrm>
          <a:prstGeom prst="straightConnector1">
            <a:avLst/>
          </a:prstGeom>
          <a:noFill/>
          <a:ln cap="flat" cmpd="sng" w="9525">
            <a:solidFill>
              <a:schemeClr val="dk2"/>
            </a:solidFill>
            <a:prstDash val="solid"/>
            <a:round/>
            <a:headEnd len="med" w="med" type="none"/>
            <a:tailEnd len="med" w="med" type="none"/>
          </a:ln>
        </p:spPr>
      </p:cxnSp>
      <p:cxnSp>
        <p:nvCxnSpPr>
          <p:cNvPr id="998" name="Google Shape;998;p62"/>
          <p:cNvCxnSpPr/>
          <p:nvPr/>
        </p:nvCxnSpPr>
        <p:spPr>
          <a:xfrm>
            <a:off x="1515225" y="2707200"/>
            <a:ext cx="34800" cy="4107900"/>
          </a:xfrm>
          <a:prstGeom prst="straightConnector1">
            <a:avLst/>
          </a:prstGeom>
          <a:noFill/>
          <a:ln cap="flat" cmpd="sng" w="9525">
            <a:solidFill>
              <a:schemeClr val="dk2"/>
            </a:solidFill>
            <a:prstDash val="solid"/>
            <a:round/>
            <a:headEnd len="med" w="med" type="none"/>
            <a:tailEnd len="med" w="med" type="none"/>
          </a:ln>
        </p:spPr>
      </p:cxnSp>
      <p:cxnSp>
        <p:nvCxnSpPr>
          <p:cNvPr id="999" name="Google Shape;999;p62"/>
          <p:cNvCxnSpPr/>
          <p:nvPr/>
        </p:nvCxnSpPr>
        <p:spPr>
          <a:xfrm>
            <a:off x="10025900" y="2680550"/>
            <a:ext cx="34800" cy="4194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66"/>
          <p:cNvSpPr txBox="1"/>
          <p:nvPr/>
        </p:nvSpPr>
        <p:spPr>
          <a:xfrm>
            <a:off x="1972479" y="78696"/>
            <a:ext cx="8315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A7B29"/>
              </a:buClr>
              <a:buSzPts val="2400"/>
              <a:buFont typeface="Arial"/>
              <a:buNone/>
            </a:pPr>
            <a:r>
              <a:rPr b="1" i="0" lang="es-CO" sz="2400" u="none" cap="none" strike="noStrike">
                <a:solidFill>
                  <a:srgbClr val="4A7B29"/>
                </a:solidFill>
                <a:latin typeface="Arial"/>
                <a:ea typeface="Arial"/>
                <a:cs typeface="Arial"/>
                <a:sym typeface="Arial"/>
              </a:rPr>
              <a:t>TÉCNICAS DE REGULACIÓN QUE SE DEBEN HABILITAR EN LA LEY </a:t>
            </a:r>
            <a:endParaRPr b="0" i="0" sz="2400" u="none" cap="none" strike="noStrike">
              <a:solidFill>
                <a:srgbClr val="4A7B29"/>
              </a:solidFill>
              <a:latin typeface="Arial"/>
              <a:ea typeface="Arial"/>
              <a:cs typeface="Arial"/>
              <a:sym typeface="Arial"/>
            </a:endParaRPr>
          </a:p>
        </p:txBody>
      </p:sp>
      <p:sp>
        <p:nvSpPr>
          <p:cNvPr id="1005" name="Google Shape;1005;p66"/>
          <p:cNvSpPr txBox="1"/>
          <p:nvPr/>
        </p:nvSpPr>
        <p:spPr>
          <a:xfrm>
            <a:off x="820051" y="851548"/>
            <a:ext cx="10620103" cy="5493299"/>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7F7F7F"/>
              </a:buClr>
              <a:buSzPts val="1600"/>
              <a:buFont typeface="Calibri"/>
              <a:buNone/>
            </a:pPr>
            <a:r>
              <a:rPr b="1" i="0" lang="es-CO" sz="1600" u="none" cap="none" strike="noStrike">
                <a:solidFill>
                  <a:srgbClr val="7F7F7F"/>
                </a:solidFill>
                <a:latin typeface="Calibri"/>
                <a:ea typeface="Calibri"/>
                <a:cs typeface="Calibri"/>
                <a:sym typeface="Calibri"/>
              </a:rPr>
              <a:t>ll. Entrada y salida (acceso al mercado)</a:t>
            </a:r>
            <a:endParaRPr b="0" i="0" sz="1600" u="none" cap="none" strike="noStrike">
              <a:solidFill>
                <a:srgbClr val="7F7F7F"/>
              </a:solidFill>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600"/>
              <a:buFont typeface="Calibri"/>
              <a:buAutoNum type="alphaUcPeriod"/>
            </a:pPr>
            <a:r>
              <a:rPr b="1" i="0" lang="es-CO" sz="1600" u="none" cap="none" strike="noStrike">
                <a:solidFill>
                  <a:srgbClr val="000000"/>
                </a:solidFill>
                <a:latin typeface="Calibri"/>
                <a:ea typeface="Calibri"/>
                <a:cs typeface="Calibri"/>
                <a:sym typeface="Calibri"/>
              </a:rPr>
              <a:t>Entrada </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Se regula</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Porque existe Titularidad estatal (concesión, licencia o autorización)</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No hay titularidad estatal, pero se desea establecer unas condiciones de entrada</a:t>
            </a:r>
            <a:endParaRPr b="0" i="0" sz="1400" u="none" cap="none" strike="noStrike">
              <a:solidFill>
                <a:srgbClr val="000000"/>
              </a:solidFill>
              <a:latin typeface="Arial"/>
              <a:ea typeface="Arial"/>
              <a:cs typeface="Arial"/>
              <a:sym typeface="Arial"/>
            </a:endParaRPr>
          </a:p>
          <a:p>
            <a:pPr indent="0" lvl="3" marL="0" marR="0" rtl="0" algn="l">
              <a:lnSpc>
                <a:spcPct val="107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1) Habilitaciones generales (autocertificación)</a:t>
            </a:r>
            <a:endParaRPr b="0" i="0" sz="1400" u="none" cap="none" strike="noStrike">
              <a:solidFill>
                <a:srgbClr val="000000"/>
              </a:solidFill>
              <a:latin typeface="Arial"/>
              <a:ea typeface="Arial"/>
              <a:cs typeface="Arial"/>
              <a:sym typeface="Arial"/>
            </a:endParaRPr>
          </a:p>
          <a:p>
            <a:pPr indent="0" lvl="3" marL="0" marR="0" rtl="0" algn="l">
              <a:lnSpc>
                <a:spcPct val="107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2) Habilitaciones especiales (títulos habilitantes: autorizaciones de explotación o autorizaciones industriales (construcción y operación) </a:t>
            </a:r>
            <a:endParaRPr b="0" i="0" sz="1400" u="none" cap="none" strike="noStrike">
              <a:solidFill>
                <a:srgbClr val="000000"/>
              </a:solidFill>
              <a:latin typeface="Arial"/>
              <a:ea typeface="Arial"/>
              <a:cs typeface="Arial"/>
              <a:sym typeface="Arial"/>
            </a:endParaRPr>
          </a:p>
          <a:p>
            <a:pPr indent="0" lvl="4" marL="0" marR="0" rtl="0" algn="l">
              <a:lnSpc>
                <a:spcPct val="107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a) Títulos habilitantes que no se concretan en una decisión administrativa: registro, comunicaciones previas, certificaciones (a través de certificadores)</a:t>
            </a:r>
            <a:endParaRPr b="0" i="0" sz="1400" u="none" cap="none" strike="noStrike">
              <a:solidFill>
                <a:srgbClr val="000000"/>
              </a:solidFill>
              <a:latin typeface="Arial"/>
              <a:ea typeface="Arial"/>
              <a:cs typeface="Arial"/>
              <a:sym typeface="Arial"/>
            </a:endParaRPr>
          </a:p>
          <a:p>
            <a:pPr indent="0" lvl="4" marL="0" marR="0" rtl="0" algn="l">
              <a:lnSpc>
                <a:spcPct val="107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b) Títulos habilitantes que se concretan en una decisión administrativa (iniciativa privada o iniciativa pública) </a:t>
            </a:r>
            <a:endParaRPr b="0" i="0" sz="1400" u="none" cap="none" strike="noStrike">
              <a:solidFill>
                <a:srgbClr val="000000"/>
              </a:solidFill>
              <a:latin typeface="Arial"/>
              <a:ea typeface="Arial"/>
              <a:cs typeface="Arial"/>
              <a:sym typeface="Arial"/>
            </a:endParaRPr>
          </a:p>
          <a:p>
            <a:pPr indent="-228600" lvl="5" marL="2514600" marR="0" rtl="0" algn="l">
              <a:lnSpc>
                <a:spcPct val="107000"/>
              </a:lnSpc>
              <a:spcBef>
                <a:spcPts val="0"/>
              </a:spcBef>
              <a:spcAft>
                <a:spcPts val="0"/>
              </a:spcAft>
              <a:buClr>
                <a:srgbClr val="000000"/>
              </a:buClr>
              <a:buSzPts val="1600"/>
              <a:buFont typeface="Calibri"/>
              <a:buAutoNum type="romanLcPeriod"/>
            </a:pPr>
            <a:r>
              <a:rPr b="0" i="0" lang="es-CO" sz="1600" u="none" cap="none" strike="noStrike">
                <a:solidFill>
                  <a:srgbClr val="000000"/>
                </a:solidFill>
                <a:latin typeface="Calibri"/>
                <a:ea typeface="Calibri"/>
                <a:cs typeface="Calibri"/>
                <a:sym typeface="Calibri"/>
              </a:rPr>
              <a:t> A través de actos administrativos unilaterales (permisos, autorizaciones, licencias y concesiones)</a:t>
            </a:r>
            <a:endParaRPr b="0" i="0" sz="1400" u="none" cap="none" strike="noStrike">
              <a:solidFill>
                <a:srgbClr val="000000"/>
              </a:solidFill>
              <a:latin typeface="Arial"/>
              <a:ea typeface="Arial"/>
              <a:cs typeface="Arial"/>
              <a:sym typeface="Arial"/>
            </a:endParaRPr>
          </a:p>
          <a:p>
            <a:pPr indent="-228600" lvl="5" marL="2514600" marR="0" rtl="0" algn="l">
              <a:lnSpc>
                <a:spcPct val="107000"/>
              </a:lnSpc>
              <a:spcBef>
                <a:spcPts val="0"/>
              </a:spcBef>
              <a:spcAft>
                <a:spcPts val="0"/>
              </a:spcAft>
              <a:buClr>
                <a:srgbClr val="000000"/>
              </a:buClr>
              <a:buSzPts val="1600"/>
              <a:buFont typeface="Calibri"/>
              <a:buAutoNum type="romanLcPeriod"/>
            </a:pPr>
            <a:r>
              <a:rPr b="0" i="0" lang="es-CO" sz="1600" u="none" cap="none" strike="noStrike">
                <a:solidFill>
                  <a:srgbClr val="000000"/>
                </a:solidFill>
                <a:latin typeface="Calibri"/>
                <a:ea typeface="Calibri"/>
                <a:cs typeface="Calibri"/>
                <a:sym typeface="Calibri"/>
              </a:rPr>
              <a:t>A través de contratos (contrato de concesión, APP, contrato de sociedad, contratos de arrendamiento)</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No se regula (libertad de entrada y sin autorizaciones administrativas)</a:t>
            </a:r>
            <a:endParaRPr b="0" i="0" sz="1400" u="none" cap="none" strike="noStrike">
              <a:solidFill>
                <a:srgbClr val="000000"/>
              </a:solidFill>
              <a:latin typeface="Arial"/>
              <a:ea typeface="Arial"/>
              <a:cs typeface="Arial"/>
              <a:sym typeface="Arial"/>
            </a:endParaRPr>
          </a:p>
          <a:p>
            <a:pPr indent="-342900" lvl="0" marL="342900" marR="0" rtl="0" algn="l">
              <a:lnSpc>
                <a:spcPct val="107000"/>
              </a:lnSpc>
              <a:spcBef>
                <a:spcPts val="0"/>
              </a:spcBef>
              <a:spcAft>
                <a:spcPts val="0"/>
              </a:spcAft>
              <a:buClr>
                <a:srgbClr val="000000"/>
              </a:buClr>
              <a:buSzPts val="1600"/>
              <a:buFont typeface="Calibri"/>
              <a:buAutoNum type="alphaUcPeriod"/>
            </a:pPr>
            <a:r>
              <a:rPr b="1" i="0" lang="es-CO" sz="1600" u="none" cap="none" strike="noStrike">
                <a:solidFill>
                  <a:srgbClr val="000000"/>
                </a:solidFill>
                <a:latin typeface="Calibri"/>
                <a:ea typeface="Calibri"/>
                <a:cs typeface="Calibri"/>
                <a:sym typeface="Calibri"/>
              </a:rPr>
              <a:t>Salida</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Se regula para no afectar la prestación regular y continua</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No se regula cuando hay muchos prestadores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67"/>
          <p:cNvSpPr txBox="1"/>
          <p:nvPr/>
        </p:nvSpPr>
        <p:spPr>
          <a:xfrm>
            <a:off x="1972479" y="144796"/>
            <a:ext cx="8315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A7B29"/>
              </a:buClr>
              <a:buSzPts val="2400"/>
              <a:buFont typeface="Arial"/>
              <a:buNone/>
            </a:pPr>
            <a:r>
              <a:rPr b="1" i="0" lang="es-CO" sz="2400" u="none" cap="none" strike="noStrike">
                <a:solidFill>
                  <a:srgbClr val="4A7B29"/>
                </a:solidFill>
                <a:latin typeface="Arial"/>
                <a:ea typeface="Arial"/>
                <a:cs typeface="Arial"/>
                <a:sym typeface="Arial"/>
              </a:rPr>
              <a:t>TÉCNICAS DE REGULACIÓN QUE SE DEBEN HABILITAR EN LA LEY </a:t>
            </a:r>
            <a:endParaRPr b="0" i="0" sz="2400" u="none" cap="none" strike="noStrike">
              <a:solidFill>
                <a:srgbClr val="4A7B29"/>
              </a:solidFill>
              <a:latin typeface="Arial"/>
              <a:ea typeface="Arial"/>
              <a:cs typeface="Arial"/>
              <a:sym typeface="Arial"/>
            </a:endParaRPr>
          </a:p>
        </p:txBody>
      </p:sp>
      <p:sp>
        <p:nvSpPr>
          <p:cNvPr id="1011" name="Google Shape;1011;p67"/>
          <p:cNvSpPr txBox="1"/>
          <p:nvPr/>
        </p:nvSpPr>
        <p:spPr>
          <a:xfrm>
            <a:off x="676360" y="851548"/>
            <a:ext cx="10907400" cy="53454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7F7F7F"/>
              </a:buClr>
              <a:buSzPts val="1600"/>
              <a:buFont typeface="Calibri"/>
              <a:buNone/>
            </a:pPr>
            <a:r>
              <a:rPr b="1" i="0" lang="es-CO" sz="1600" u="none" cap="none" strike="noStrike">
                <a:solidFill>
                  <a:srgbClr val="7F7F7F"/>
                </a:solidFill>
                <a:latin typeface="Calibri"/>
                <a:ea typeface="Calibri"/>
                <a:cs typeface="Calibri"/>
                <a:sym typeface="Calibri"/>
              </a:rPr>
              <a:t>lll. Acceso abierto ( open access) a la infraestructura</a:t>
            </a:r>
            <a:endParaRPr b="0" i="0" sz="1600" u="none" cap="none" strike="noStrike">
              <a:solidFill>
                <a:srgbClr val="7F7F7F"/>
              </a:solidFill>
              <a:latin typeface="Calibri"/>
              <a:ea typeface="Calibri"/>
              <a:cs typeface="Calibri"/>
              <a:sym typeface="Calibri"/>
            </a:endParaRPr>
          </a:p>
          <a:p>
            <a:pPr indent="-285750" lvl="1" marL="742950" marR="0" rtl="0" algn="l">
              <a:lnSpc>
                <a:spcPct val="107000"/>
              </a:lnSpc>
              <a:spcBef>
                <a:spcPts val="0"/>
              </a:spcBef>
              <a:spcAft>
                <a:spcPts val="0"/>
              </a:spcAft>
              <a:buClr>
                <a:srgbClr val="000000"/>
              </a:buClr>
              <a:buSzPts val="1600"/>
              <a:buFont typeface="Calibri"/>
              <a:buAutoNum type="alphaUcPeriod"/>
            </a:pPr>
            <a:r>
              <a:rPr b="1" i="0" lang="es-CO" sz="1600" u="none" cap="none" strike="noStrike">
                <a:solidFill>
                  <a:srgbClr val="000000"/>
                </a:solidFill>
                <a:latin typeface="Calibri"/>
                <a:ea typeface="Calibri"/>
                <a:cs typeface="Calibri"/>
                <a:sym typeface="Calibri"/>
              </a:rPr>
              <a:t>Objetivos</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 Objetivo de interés general</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 Libre competencia (esenciales facilities)</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600"/>
              <a:buFont typeface="Calibri"/>
              <a:buAutoNum type="alphaUcPeriod"/>
            </a:pPr>
            <a:r>
              <a:rPr b="1" i="0" lang="es-CO" sz="1600" u="none" cap="none" strike="noStrike">
                <a:solidFill>
                  <a:srgbClr val="000000"/>
                </a:solidFill>
                <a:latin typeface="Calibri"/>
                <a:ea typeface="Calibri"/>
                <a:cs typeface="Calibri"/>
                <a:sym typeface="Calibri"/>
              </a:rPr>
              <a:t> Restringe un elemento del derecho de propiedad (derecho de disposición, goce y uso). uso no es privativo sino público</a:t>
            </a:r>
            <a:r>
              <a:rPr b="0" i="0" lang="es-CO" sz="16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600"/>
              <a:buFont typeface="Calibri"/>
              <a:buAutoNum type="alphaUcPeriod"/>
            </a:pPr>
            <a:r>
              <a:rPr b="1" i="0" lang="es-CO" sz="1600" u="none" cap="none" strike="noStrike">
                <a:solidFill>
                  <a:srgbClr val="000000"/>
                </a:solidFill>
                <a:latin typeface="Calibri"/>
                <a:ea typeface="Calibri"/>
                <a:cs typeface="Calibri"/>
                <a:sym typeface="Calibri"/>
              </a:rPr>
              <a:t>Técnicas  para establecer el acceso abierto a la infraestructura</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 </a:t>
            </a:r>
            <a:r>
              <a:rPr b="1" i="0" lang="es-CO" sz="1600" u="none" cap="none" strike="noStrike">
                <a:solidFill>
                  <a:srgbClr val="000000"/>
                </a:solidFill>
                <a:latin typeface="Calibri"/>
                <a:ea typeface="Calibri"/>
                <a:cs typeface="Calibri"/>
                <a:sym typeface="Calibri"/>
              </a:rPr>
              <a:t>Negociación directa: </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procedimiento</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600"/>
              <a:buFont typeface="Noto Sans Symbols"/>
              <a:buChar char="∙"/>
            </a:pPr>
            <a:r>
              <a:rPr b="0" i="0" lang="es-CO" sz="1600" u="none" cap="none" strike="noStrike">
                <a:solidFill>
                  <a:srgbClr val="000000"/>
                </a:solidFill>
                <a:latin typeface="Calibri"/>
                <a:ea typeface="Calibri"/>
                <a:cs typeface="Calibri"/>
                <a:sym typeface="Calibri"/>
              </a:rPr>
              <a:t>Solicitud</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600"/>
              <a:buFont typeface="Noto Sans Symbols"/>
              <a:buChar char="∙"/>
            </a:pPr>
            <a:r>
              <a:rPr b="0" i="0" lang="es-CO" sz="1600" u="none" cap="none" strike="noStrike">
                <a:solidFill>
                  <a:srgbClr val="000000"/>
                </a:solidFill>
                <a:latin typeface="Calibri"/>
                <a:ea typeface="Calibri"/>
                <a:cs typeface="Calibri"/>
                <a:sym typeface="Calibri"/>
              </a:rPr>
              <a:t>Causas de negación o denegación del acceso </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600"/>
              <a:buFont typeface="Noto Sans Symbols"/>
              <a:buChar char="∙"/>
            </a:pPr>
            <a:r>
              <a:rPr b="0" i="0" lang="es-CO" sz="1600" u="none" cap="none" strike="noStrike">
                <a:solidFill>
                  <a:srgbClr val="000000"/>
                </a:solidFill>
                <a:latin typeface="Calibri"/>
                <a:ea typeface="Calibri"/>
                <a:cs typeface="Calibri"/>
                <a:sym typeface="Calibri"/>
              </a:rPr>
              <a:t>Contrato de acceso: derechos y obligaciones de las partes </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Resultado </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600"/>
              <a:buFont typeface="Noto Sans Symbols"/>
              <a:buChar char="∙"/>
            </a:pPr>
            <a:r>
              <a:rPr b="0" i="0" lang="es-CO" sz="1600" u="none" cap="none" strike="noStrike">
                <a:solidFill>
                  <a:srgbClr val="000000"/>
                </a:solidFill>
                <a:latin typeface="Calibri"/>
                <a:ea typeface="Calibri"/>
                <a:cs typeface="Calibri"/>
                <a:sym typeface="Calibri"/>
              </a:rPr>
              <a:t>Si es exitosa, la negociación termina en un contrato de acceso o conexión</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600"/>
              <a:buFont typeface="Noto Sans Symbols"/>
              <a:buChar char="∙"/>
            </a:pPr>
            <a:r>
              <a:rPr b="0" i="0" lang="es-CO" sz="1600" u="none" cap="none" strike="noStrike">
                <a:solidFill>
                  <a:srgbClr val="000000"/>
                </a:solidFill>
                <a:latin typeface="Calibri"/>
                <a:ea typeface="Calibri"/>
                <a:cs typeface="Calibri"/>
                <a:sym typeface="Calibri"/>
              </a:rPr>
              <a:t>Si fracasa, se activan los mecanismos de resolución de conflictos de acceso: la figura de la imposición o servidumbre de acceso a la infraestructura.   </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1" i="0" lang="es-CO" sz="1600" u="none" cap="none" strike="noStrike">
                <a:solidFill>
                  <a:srgbClr val="000000"/>
                </a:solidFill>
                <a:latin typeface="Calibri"/>
                <a:ea typeface="Calibri"/>
                <a:cs typeface="Calibri"/>
                <a:sym typeface="Calibri"/>
              </a:rPr>
              <a:t> Subasta de acceso</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600"/>
              <a:buFont typeface="Calibri"/>
              <a:buAutoNum type="alphaUcPeriod"/>
            </a:pPr>
            <a:r>
              <a:rPr b="1" i="0" lang="es-CO" sz="1600" u="none" cap="none" strike="noStrike">
                <a:solidFill>
                  <a:srgbClr val="000000"/>
                </a:solidFill>
                <a:latin typeface="Calibri"/>
                <a:ea typeface="Calibri"/>
                <a:cs typeface="Calibri"/>
                <a:sym typeface="Calibri"/>
              </a:rPr>
              <a:t>Precios de acceso</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Libre</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Regulado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68"/>
          <p:cNvSpPr txBox="1"/>
          <p:nvPr/>
        </p:nvSpPr>
        <p:spPr>
          <a:xfrm>
            <a:off x="2071641" y="95221"/>
            <a:ext cx="8315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A7B29"/>
              </a:buClr>
              <a:buSzPts val="2400"/>
              <a:buFont typeface="Arial"/>
              <a:buNone/>
            </a:pPr>
            <a:r>
              <a:rPr b="1" i="0" lang="es-CO" sz="2400" u="none" cap="none" strike="noStrike">
                <a:solidFill>
                  <a:srgbClr val="4A7B29"/>
                </a:solidFill>
                <a:latin typeface="Arial"/>
                <a:ea typeface="Arial"/>
                <a:cs typeface="Arial"/>
                <a:sym typeface="Arial"/>
              </a:rPr>
              <a:t>TÉCNICAS DE REGULACIÓN QUE SE DEBEN HABILITAR EN LA LEY </a:t>
            </a:r>
            <a:endParaRPr b="0" i="0" sz="2400" u="none" cap="none" strike="noStrike">
              <a:solidFill>
                <a:srgbClr val="4A7B29"/>
              </a:solidFill>
              <a:latin typeface="Arial"/>
              <a:ea typeface="Arial"/>
              <a:cs typeface="Arial"/>
              <a:sym typeface="Arial"/>
            </a:endParaRPr>
          </a:p>
        </p:txBody>
      </p:sp>
      <p:sp>
        <p:nvSpPr>
          <p:cNvPr id="1017" name="Google Shape;1017;p68"/>
          <p:cNvSpPr txBox="1"/>
          <p:nvPr/>
        </p:nvSpPr>
        <p:spPr>
          <a:xfrm>
            <a:off x="931085" y="788236"/>
            <a:ext cx="10398000" cy="56091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7F7F7F"/>
              </a:buClr>
              <a:buSzPts val="1600"/>
              <a:buFont typeface="Calibri"/>
              <a:buNone/>
            </a:pPr>
            <a:r>
              <a:rPr b="1" i="0" lang="es-CO" sz="1600" u="none" cap="none" strike="noStrike">
                <a:solidFill>
                  <a:srgbClr val="7F7F7F"/>
                </a:solidFill>
                <a:latin typeface="Calibri"/>
                <a:ea typeface="Calibri"/>
                <a:cs typeface="Calibri"/>
                <a:sym typeface="Calibri"/>
              </a:rPr>
              <a:t>lV. Separación de actividades (desintegración vertical y horizontal)</a:t>
            </a:r>
            <a:endParaRPr b="0" i="0" sz="1600" u="none" cap="none" strike="noStrike">
              <a:solidFill>
                <a:srgbClr val="7F7F7F"/>
              </a:solidFill>
              <a:latin typeface="Calibri"/>
              <a:ea typeface="Calibri"/>
              <a:cs typeface="Calibri"/>
              <a:sym typeface="Calibri"/>
            </a:endParaRPr>
          </a:p>
          <a:p>
            <a:pPr indent="-285750" lvl="1" marL="742950" marR="0" rtl="0" algn="l">
              <a:lnSpc>
                <a:spcPct val="107000"/>
              </a:lnSpc>
              <a:spcBef>
                <a:spcPts val="0"/>
              </a:spcBef>
              <a:spcAft>
                <a:spcPts val="0"/>
              </a:spcAft>
              <a:buClr>
                <a:srgbClr val="000000"/>
              </a:buClr>
              <a:buSzPts val="1600"/>
              <a:buFont typeface="Calibri"/>
              <a:buAutoNum type="alphaUcPeriod"/>
            </a:pPr>
            <a:r>
              <a:rPr b="1" i="0" lang="es-CO" sz="1600" u="none" cap="none" strike="noStrike">
                <a:solidFill>
                  <a:srgbClr val="000000"/>
                </a:solidFill>
                <a:latin typeface="Calibri"/>
                <a:ea typeface="Calibri"/>
                <a:cs typeface="Calibri"/>
                <a:sym typeface="Calibri"/>
              </a:rPr>
              <a:t>Objetivo</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 Evitar las concentraciones empresariales</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 Prevenir eventuales abusos de posición dominante</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600"/>
              <a:buFont typeface="Calibri"/>
              <a:buAutoNum type="alphaUcPeriod"/>
            </a:pPr>
            <a:r>
              <a:rPr b="1" i="0" lang="es-CO" sz="1600" u="none" cap="none" strike="noStrike">
                <a:solidFill>
                  <a:srgbClr val="000000"/>
                </a:solidFill>
                <a:latin typeface="Calibri"/>
                <a:ea typeface="Calibri"/>
                <a:cs typeface="Calibri"/>
                <a:sym typeface="Calibri"/>
              </a:rPr>
              <a:t>Técnicas </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 Separación vertical</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Separación jurídica: incompatibilidad de actividades dentro del mismo objeto social o a través de filiales</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Separación contable: compatibilidad de actividades en el mismo objeto social, pero con separación contable</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Separación funcional: Desarrollo de actividades incompatibles a través de sociedades diferentes dentro de un mismo grupo empresarial.</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Separación patrimonial: Desarrollo de actividades incompatibles a través de sociedades diferentes dentro de un mismo grupo empresarial, pero con restricciones en el cual, la matriz no puede ejercer la situación de control en la filial.</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600"/>
              <a:buFont typeface="Noto Sans Symbols"/>
              <a:buChar char="∙"/>
            </a:pPr>
            <a:r>
              <a:rPr b="0" i="0" lang="es-CO" sz="1600" u="none" cap="none" strike="noStrike">
                <a:solidFill>
                  <a:srgbClr val="000000"/>
                </a:solidFill>
                <a:latin typeface="Calibri"/>
                <a:ea typeface="Calibri"/>
                <a:cs typeface="Calibri"/>
                <a:sym typeface="Calibri"/>
              </a:rPr>
              <a:t>No podrá nombrar los miembros de la junta directiva  consejo de administración</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600"/>
              <a:buFont typeface="Noto Sans Symbols"/>
              <a:buChar char="∙"/>
            </a:pPr>
            <a:r>
              <a:rPr b="0" i="0" lang="es-CO" sz="1600" u="none" cap="none" strike="noStrike">
                <a:solidFill>
                  <a:srgbClr val="000000"/>
                </a:solidFill>
                <a:latin typeface="Calibri"/>
                <a:ea typeface="Calibri"/>
                <a:cs typeface="Calibri"/>
                <a:sym typeface="Calibri"/>
              </a:rPr>
              <a:t>Prohibición a los administradores de pertenecer a varios órganos societarios. </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Mix de técnicas </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600"/>
              <a:buFont typeface="Calibri"/>
              <a:buAutoNum type="arabicPeriod"/>
            </a:pPr>
            <a:r>
              <a:rPr b="0" i="0" lang="es-CO" sz="1600" u="none" cap="none" strike="noStrike">
                <a:solidFill>
                  <a:srgbClr val="000000"/>
                </a:solidFill>
                <a:latin typeface="Calibri"/>
                <a:ea typeface="Calibri"/>
                <a:cs typeface="Calibri"/>
                <a:sym typeface="Calibri"/>
              </a:rPr>
              <a:t>Separación horizontal</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Límite de participación horizontal con criterios objetivos: por ejemplo el 25% de límite de participación en el mercado.</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600"/>
              <a:buFont typeface="Calibri"/>
              <a:buAutoNum type="alphaLcPeriod"/>
            </a:pPr>
            <a:r>
              <a:rPr b="0" i="0" lang="es-CO" sz="1600" u="none" cap="none" strike="noStrike">
                <a:solidFill>
                  <a:srgbClr val="000000"/>
                </a:solidFill>
                <a:latin typeface="Calibri"/>
                <a:ea typeface="Calibri"/>
                <a:cs typeface="Calibri"/>
                <a:sym typeface="Calibri"/>
              </a:rPr>
              <a:t>Límite de participación horizontal con criterios subjetivo: por ejemplo que afecte la eficiencia.</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69"/>
          <p:cNvSpPr txBox="1"/>
          <p:nvPr/>
        </p:nvSpPr>
        <p:spPr>
          <a:xfrm>
            <a:off x="1938375" y="128275"/>
            <a:ext cx="9331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A7B29"/>
              </a:buClr>
              <a:buSzPts val="2400"/>
              <a:buFont typeface="Arial"/>
              <a:buNone/>
            </a:pPr>
            <a:r>
              <a:rPr b="1" i="0" lang="es-CO" sz="2400" u="none" cap="none" strike="noStrike">
                <a:solidFill>
                  <a:srgbClr val="4A7B29"/>
                </a:solidFill>
                <a:latin typeface="Arial"/>
                <a:ea typeface="Arial"/>
                <a:cs typeface="Arial"/>
                <a:sym typeface="Arial"/>
              </a:rPr>
              <a:t>TÉCNICAS DE REGULACIÓN QUE SE DEBEN HABILITAR EN LA LEY </a:t>
            </a:r>
            <a:endParaRPr b="0" i="0" sz="2400" u="none" cap="none" strike="noStrike">
              <a:solidFill>
                <a:srgbClr val="4A7B29"/>
              </a:solidFill>
              <a:latin typeface="Arial"/>
              <a:ea typeface="Arial"/>
              <a:cs typeface="Arial"/>
              <a:sym typeface="Arial"/>
            </a:endParaRPr>
          </a:p>
        </p:txBody>
      </p:sp>
      <p:sp>
        <p:nvSpPr>
          <p:cNvPr id="1023" name="Google Shape;1023;p69"/>
          <p:cNvSpPr txBox="1"/>
          <p:nvPr/>
        </p:nvSpPr>
        <p:spPr>
          <a:xfrm>
            <a:off x="809900" y="788225"/>
            <a:ext cx="10907400" cy="57138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7F7F7F"/>
              </a:buClr>
              <a:buSzPts val="1400"/>
              <a:buFont typeface="Calibri"/>
              <a:buNone/>
            </a:pPr>
            <a:r>
              <a:rPr b="1" i="0" lang="es-CO" sz="1400" u="none" cap="none" strike="noStrike">
                <a:solidFill>
                  <a:srgbClr val="7F7F7F"/>
                </a:solidFill>
                <a:latin typeface="Calibri"/>
                <a:ea typeface="Calibri"/>
                <a:cs typeface="Calibri"/>
                <a:sym typeface="Calibri"/>
              </a:rPr>
              <a:t>V. Tarifas</a:t>
            </a:r>
            <a:endParaRPr b="0" i="0" sz="1400" u="none" cap="none" strike="noStrike">
              <a:solidFill>
                <a:srgbClr val="7F7F7F"/>
              </a:solidFill>
              <a:latin typeface="Calibri"/>
              <a:ea typeface="Calibri"/>
              <a:cs typeface="Calibri"/>
              <a:sym typeface="Calibri"/>
            </a:endParaRPr>
          </a:p>
          <a:p>
            <a:pPr indent="-285750" lvl="1" marL="742950" marR="0" rtl="0" algn="l">
              <a:lnSpc>
                <a:spcPct val="107000"/>
              </a:lnSpc>
              <a:spcBef>
                <a:spcPts val="0"/>
              </a:spcBef>
              <a:spcAft>
                <a:spcPts val="0"/>
              </a:spcAft>
              <a:buClr>
                <a:srgbClr val="000000"/>
              </a:buClr>
              <a:buSzPts val="1400"/>
              <a:buFont typeface="Calibri"/>
              <a:buAutoNum type="alphaUcPeriod"/>
            </a:pPr>
            <a:r>
              <a:rPr b="1" i="0" lang="es-CO" sz="1400" u="none" cap="none" strike="noStrike">
                <a:solidFill>
                  <a:srgbClr val="000000"/>
                </a:solidFill>
                <a:latin typeface="Calibri"/>
                <a:ea typeface="Calibri"/>
                <a:cs typeface="Calibri"/>
                <a:sym typeface="Calibri"/>
              </a:rPr>
              <a:t>Principios tarifarios</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400"/>
              <a:buFont typeface="Calibri"/>
              <a:buAutoNum type="alphaUcPeriod"/>
            </a:pPr>
            <a:r>
              <a:rPr b="1" i="0" lang="es-CO" sz="1400" u="none" cap="none" strike="noStrike">
                <a:solidFill>
                  <a:srgbClr val="000000"/>
                </a:solidFill>
                <a:latin typeface="Calibri"/>
                <a:ea typeface="Calibri"/>
                <a:cs typeface="Calibri"/>
                <a:sym typeface="Calibri"/>
              </a:rPr>
              <a:t>Régimen y justificación del régimen</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Régimen de Libertad</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Régimen de regulación</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400"/>
              <a:buFont typeface="Calibri"/>
              <a:buAutoNum type="alphaLcPeriod"/>
            </a:pPr>
            <a:r>
              <a:rPr b="0" i="0" lang="es-CO" sz="1400" u="none" cap="none" strike="noStrike">
                <a:solidFill>
                  <a:srgbClr val="000000"/>
                </a:solidFill>
                <a:latin typeface="Calibri"/>
                <a:ea typeface="Calibri"/>
                <a:cs typeface="Calibri"/>
                <a:sym typeface="Calibri"/>
              </a:rPr>
              <a:t>Regulación de una Tarifa fija</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400"/>
              <a:buFont typeface="Calibri"/>
              <a:buAutoNum type="alphaLcPeriod"/>
            </a:pPr>
            <a:r>
              <a:rPr b="0" i="0" lang="es-CO" sz="1400" u="none" cap="none" strike="noStrike">
                <a:solidFill>
                  <a:srgbClr val="000000"/>
                </a:solidFill>
                <a:latin typeface="Calibri"/>
                <a:ea typeface="Calibri"/>
                <a:cs typeface="Calibri"/>
                <a:sym typeface="Calibri"/>
              </a:rPr>
              <a:t>Regulación de una metodología tarifaria para que se fije la tarifa </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400"/>
              <a:buFont typeface="Noto Sans Symbols"/>
              <a:buChar char="∙"/>
            </a:pPr>
            <a:r>
              <a:rPr b="0" i="0" lang="es-CO" sz="1400" u="none" cap="none" strike="noStrike">
                <a:solidFill>
                  <a:srgbClr val="000000"/>
                </a:solidFill>
                <a:latin typeface="Calibri"/>
                <a:ea typeface="Calibri"/>
                <a:cs typeface="Calibri"/>
                <a:sym typeface="Calibri"/>
              </a:rPr>
              <a:t>Precios máximos</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400"/>
              <a:buFont typeface="Noto Sans Symbols"/>
              <a:buChar char="∙"/>
            </a:pPr>
            <a:r>
              <a:rPr b="0" i="0" lang="es-CO" sz="1400" u="none" cap="none" strike="noStrike">
                <a:solidFill>
                  <a:srgbClr val="000000"/>
                </a:solidFill>
                <a:latin typeface="Calibri"/>
                <a:ea typeface="Calibri"/>
                <a:cs typeface="Calibri"/>
                <a:sym typeface="Calibri"/>
              </a:rPr>
              <a:t>Precios medios</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400"/>
              <a:buFont typeface="Noto Sans Symbols"/>
              <a:buChar char="∙"/>
            </a:pPr>
            <a:r>
              <a:rPr b="0" i="0" lang="es-CO" sz="1400" u="none" cap="none" strike="noStrike">
                <a:solidFill>
                  <a:srgbClr val="000000"/>
                </a:solidFill>
                <a:latin typeface="Calibri"/>
                <a:ea typeface="Calibri"/>
                <a:cs typeface="Calibri"/>
                <a:sym typeface="Calibri"/>
              </a:rPr>
              <a:t>Ingreso máximo total</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400"/>
              <a:buFont typeface="Noto Sans Symbols"/>
              <a:buChar char="∙"/>
            </a:pPr>
            <a:r>
              <a:rPr b="0" i="0" lang="es-CO" sz="1400" u="none" cap="none" strike="noStrike">
                <a:solidFill>
                  <a:srgbClr val="000000"/>
                </a:solidFill>
                <a:latin typeface="Calibri"/>
                <a:ea typeface="Calibri"/>
                <a:cs typeface="Calibri"/>
                <a:sym typeface="Calibri"/>
              </a:rPr>
              <a:t>Ingreso medio máximo</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 Régimen mixto</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400"/>
              <a:buFont typeface="Calibri"/>
              <a:buAutoNum type="alphaUcPeriod"/>
            </a:pPr>
            <a:r>
              <a:rPr b="1" i="0" lang="es-CO" sz="1400" u="none" cap="none" strike="noStrike">
                <a:solidFill>
                  <a:srgbClr val="000000"/>
                </a:solidFill>
                <a:latin typeface="Calibri"/>
                <a:ea typeface="Calibri"/>
                <a:cs typeface="Calibri"/>
                <a:sym typeface="Calibri"/>
              </a:rPr>
              <a:t>Momento de determinación de las tarifas</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Oferta de precios con la solicitud de permiso</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400"/>
              <a:buFont typeface="Calibri"/>
              <a:buAutoNum type="alphaLcPeriod"/>
            </a:pPr>
            <a:r>
              <a:rPr b="0" i="0" lang="es-CO" sz="1400" u="none" cap="none" strike="noStrike">
                <a:solidFill>
                  <a:srgbClr val="000000"/>
                </a:solidFill>
                <a:latin typeface="Calibri"/>
                <a:ea typeface="Calibri"/>
                <a:cs typeface="Calibri"/>
                <a:sym typeface="Calibri"/>
              </a:rPr>
              <a:t>Basada en una metodología regulada</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400"/>
              <a:buFont typeface="Calibri"/>
              <a:buAutoNum type="alphaLcPeriod"/>
            </a:pPr>
            <a:r>
              <a:rPr b="0" i="0" lang="es-CO" sz="1400" u="none" cap="none" strike="noStrike">
                <a:solidFill>
                  <a:srgbClr val="000000"/>
                </a:solidFill>
                <a:latin typeface="Calibri"/>
                <a:ea typeface="Calibri"/>
                <a:cs typeface="Calibri"/>
                <a:sym typeface="Calibri"/>
              </a:rPr>
              <a:t>Basado sólo sobre sus costos</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Oferta de precios con la propuesta en una licitación o convocatoria pública o subasta</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400"/>
              <a:buFont typeface="Calibri"/>
              <a:buAutoNum type="alphaLcPeriod"/>
            </a:pPr>
            <a:r>
              <a:rPr b="0" i="0" lang="es-CO" sz="1400" u="none" cap="none" strike="noStrike">
                <a:solidFill>
                  <a:srgbClr val="000000"/>
                </a:solidFill>
                <a:latin typeface="Calibri"/>
                <a:ea typeface="Calibri"/>
                <a:cs typeface="Calibri"/>
                <a:sym typeface="Calibri"/>
              </a:rPr>
              <a:t>Basado en una metodología regulada</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400"/>
              <a:buFont typeface="Calibri"/>
              <a:buAutoNum type="alphaLcPeriod"/>
            </a:pPr>
            <a:r>
              <a:rPr b="0" i="0" lang="es-CO" sz="1400" u="none" cap="none" strike="noStrike">
                <a:solidFill>
                  <a:srgbClr val="000000"/>
                </a:solidFill>
                <a:latin typeface="Calibri"/>
                <a:ea typeface="Calibri"/>
                <a:cs typeface="Calibri"/>
                <a:sym typeface="Calibri"/>
              </a:rPr>
              <a:t>basado sólo sobre los costos </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 Oferta pública de tarifas cuando se entre en operación </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400"/>
              <a:buFont typeface="Calibri"/>
              <a:buAutoNum type="alphaLcPeriod"/>
            </a:pPr>
            <a:r>
              <a:rPr b="0" i="0" lang="es-CO" sz="1400" u="none" cap="none" strike="noStrike">
                <a:solidFill>
                  <a:srgbClr val="000000"/>
                </a:solidFill>
                <a:latin typeface="Calibri"/>
                <a:ea typeface="Calibri"/>
                <a:cs typeface="Calibri"/>
                <a:sym typeface="Calibri"/>
              </a:rPr>
              <a:t>Basada en una libertad de precios</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400"/>
              <a:buFont typeface="Calibri"/>
              <a:buAutoNum type="alphaLcPeriod"/>
            </a:pPr>
            <a:r>
              <a:rPr b="0" i="0" lang="es-CO" sz="1400" u="none" cap="none" strike="noStrike">
                <a:solidFill>
                  <a:srgbClr val="000000"/>
                </a:solidFill>
                <a:latin typeface="Calibri"/>
                <a:ea typeface="Calibri"/>
                <a:cs typeface="Calibri"/>
                <a:sym typeface="Calibri"/>
              </a:rPr>
              <a:t>Basada en una metodología regulada</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400"/>
              <a:buFont typeface="Calibri"/>
              <a:buAutoNum type="alphaUcPeriod"/>
            </a:pPr>
            <a:r>
              <a:rPr b="1" i="0" lang="es-CO" sz="1400" u="none" cap="none" strike="noStrike">
                <a:solidFill>
                  <a:srgbClr val="000000"/>
                </a:solidFill>
                <a:latin typeface="Calibri"/>
                <a:ea typeface="Calibri"/>
                <a:cs typeface="Calibri"/>
                <a:sym typeface="Calibri"/>
              </a:rPr>
              <a:t>Actualización de las tarifas</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800"/>
              </a:spcBef>
              <a:spcAft>
                <a:spcPts val="0"/>
              </a:spcAft>
              <a:buClr>
                <a:srgbClr val="000000"/>
              </a:buClr>
              <a:buSzPts val="1400"/>
              <a:buFont typeface="Calibri"/>
              <a:buAutoNum type="alphaUcPeriod"/>
            </a:pPr>
            <a:r>
              <a:rPr b="1" i="0" lang="es-CO" sz="1400" u="none" cap="none" strike="noStrike">
                <a:solidFill>
                  <a:srgbClr val="000000"/>
                </a:solidFill>
                <a:latin typeface="Arial"/>
                <a:ea typeface="Arial"/>
                <a:cs typeface="Arial"/>
                <a:sym typeface="Arial"/>
              </a:rPr>
              <a:t>Vigencia y modificación de las tarifas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70"/>
          <p:cNvSpPr txBox="1"/>
          <p:nvPr/>
        </p:nvSpPr>
        <p:spPr>
          <a:xfrm>
            <a:off x="2055116" y="194371"/>
            <a:ext cx="8315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A7B29"/>
              </a:buClr>
              <a:buSzPts val="2400"/>
              <a:buFont typeface="Arial"/>
              <a:buNone/>
            </a:pPr>
            <a:r>
              <a:rPr b="1" i="0" lang="es-CO" sz="2400" u="none" cap="none" strike="noStrike">
                <a:solidFill>
                  <a:srgbClr val="4A7B29"/>
                </a:solidFill>
                <a:latin typeface="Arial"/>
                <a:ea typeface="Arial"/>
                <a:cs typeface="Arial"/>
                <a:sym typeface="Arial"/>
              </a:rPr>
              <a:t>TÉCNICAS DE REGULACIÓN QUE SE DEBEN HABILITAR EN LA LEY </a:t>
            </a:r>
            <a:endParaRPr b="0" i="0" sz="2400" u="none" cap="none" strike="noStrike">
              <a:solidFill>
                <a:srgbClr val="4A7B29"/>
              </a:solidFill>
              <a:latin typeface="Arial"/>
              <a:ea typeface="Arial"/>
              <a:cs typeface="Arial"/>
              <a:sym typeface="Arial"/>
            </a:endParaRPr>
          </a:p>
        </p:txBody>
      </p:sp>
      <p:sp>
        <p:nvSpPr>
          <p:cNvPr id="1029" name="Google Shape;1029;p70"/>
          <p:cNvSpPr txBox="1"/>
          <p:nvPr/>
        </p:nvSpPr>
        <p:spPr>
          <a:xfrm>
            <a:off x="757646" y="953589"/>
            <a:ext cx="10528800" cy="54606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7F7F7F"/>
              </a:buClr>
              <a:buSzPts val="1400"/>
              <a:buFont typeface="Calibri"/>
              <a:buNone/>
            </a:pPr>
            <a:r>
              <a:rPr b="1" i="0" lang="es-CO" sz="1400" u="none" cap="none" strike="noStrike">
                <a:solidFill>
                  <a:srgbClr val="7F7F7F"/>
                </a:solidFill>
                <a:latin typeface="Calibri"/>
                <a:ea typeface="Calibri"/>
                <a:cs typeface="Calibri"/>
                <a:sym typeface="Calibri"/>
              </a:rPr>
              <a:t>Vl. Calidad y seguridad industrial</a:t>
            </a:r>
            <a:endParaRPr b="0" i="0" sz="1400" u="none" cap="none" strike="noStrike">
              <a:solidFill>
                <a:srgbClr val="000000"/>
              </a:solidFill>
              <a:latin typeface="Arial"/>
              <a:ea typeface="Arial"/>
              <a:cs typeface="Arial"/>
              <a:sym typeface="Arial"/>
            </a:endParaRPr>
          </a:p>
          <a:p>
            <a:pPr indent="-285750" lvl="1" marL="742950" marR="0" rtl="0" algn="l">
              <a:lnSpc>
                <a:spcPct val="107000"/>
              </a:lnSpc>
              <a:spcBef>
                <a:spcPts val="0"/>
              </a:spcBef>
              <a:spcAft>
                <a:spcPts val="0"/>
              </a:spcAft>
              <a:buClr>
                <a:srgbClr val="000000"/>
              </a:buClr>
              <a:buSzPts val="1100"/>
              <a:buFont typeface="Calibri"/>
              <a:buAutoNum type="alphaUcPeriod"/>
            </a:pPr>
            <a:r>
              <a:rPr b="1" i="0" lang="es-CO" sz="1100" u="none" cap="none" strike="noStrike">
                <a:solidFill>
                  <a:srgbClr val="000000"/>
                </a:solidFill>
                <a:latin typeface="Calibri"/>
                <a:ea typeface="Calibri"/>
                <a:cs typeface="Calibri"/>
                <a:sym typeface="Calibri"/>
              </a:rPr>
              <a:t>Calidad</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100"/>
              <a:buFont typeface="Calibri"/>
              <a:buAutoNum type="arabicPeriod"/>
            </a:pPr>
            <a:r>
              <a:rPr b="0" i="0" lang="es-CO" sz="1100" u="none" cap="none" strike="noStrike">
                <a:solidFill>
                  <a:srgbClr val="000000"/>
                </a:solidFill>
                <a:latin typeface="Calibri"/>
                <a:ea typeface="Calibri"/>
                <a:cs typeface="Calibri"/>
                <a:sym typeface="Calibri"/>
              </a:rPr>
              <a:t> Reglamentos técnicos de origen público o norma técnica privada (normalizaciones de origen nacional o internacional-ISO)</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Adopción</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Remisión  </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100"/>
              <a:buFont typeface="Calibri"/>
              <a:buAutoNum type="arabicPeriod"/>
            </a:pPr>
            <a:r>
              <a:rPr b="0" i="0" lang="es-CO" sz="1100" u="none" cap="none" strike="noStrike">
                <a:solidFill>
                  <a:srgbClr val="000000"/>
                </a:solidFill>
                <a:latin typeface="Calibri"/>
                <a:ea typeface="Calibri"/>
                <a:cs typeface="Calibri"/>
                <a:sym typeface="Calibri"/>
              </a:rPr>
              <a:t> Determinación de los parámetros de calidad</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100"/>
              <a:buFont typeface="Calibri"/>
              <a:buAutoNum type="arabicPeriod"/>
            </a:pPr>
            <a:r>
              <a:rPr b="0" i="0" lang="es-CO" sz="1100" u="none" cap="none" strike="noStrike">
                <a:solidFill>
                  <a:srgbClr val="000000"/>
                </a:solidFill>
                <a:latin typeface="Calibri"/>
                <a:ea typeface="Calibri"/>
                <a:cs typeface="Calibri"/>
                <a:sym typeface="Calibri"/>
              </a:rPr>
              <a:t> Medición de la calidad</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100"/>
              <a:buFont typeface="Calibri"/>
              <a:buAutoNum type="arabicPeriod"/>
            </a:pPr>
            <a:r>
              <a:rPr b="0" i="0" lang="es-CO" sz="1100" u="none" cap="none" strike="noStrike">
                <a:solidFill>
                  <a:srgbClr val="000000"/>
                </a:solidFill>
                <a:latin typeface="Calibri"/>
                <a:ea typeface="Calibri"/>
                <a:cs typeface="Calibri"/>
                <a:sym typeface="Calibri"/>
              </a:rPr>
              <a:t> Verificación del cumplimiento de la calidad</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Autoridad reguladora o de fiscalización </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Organizaciones privadas certificadoras (acreditadas)</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100"/>
              <a:buFont typeface="Noto Sans Symbols"/>
              <a:buChar char="∙"/>
            </a:pPr>
            <a:r>
              <a:rPr b="0" i="0" lang="es-CO" sz="1100" u="none" cap="none" strike="noStrike">
                <a:solidFill>
                  <a:srgbClr val="000000"/>
                </a:solidFill>
                <a:latin typeface="Calibri"/>
                <a:ea typeface="Calibri"/>
                <a:cs typeface="Calibri"/>
                <a:sym typeface="Calibri"/>
              </a:rPr>
              <a:t>Laboratorios</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100"/>
              <a:buFont typeface="Noto Sans Symbols"/>
              <a:buChar char="∙"/>
            </a:pPr>
            <a:r>
              <a:rPr b="0" i="0" lang="es-CO" sz="1100" u="none" cap="none" strike="noStrike">
                <a:solidFill>
                  <a:srgbClr val="000000"/>
                </a:solidFill>
                <a:latin typeface="Calibri"/>
                <a:ea typeface="Calibri"/>
                <a:cs typeface="Calibri"/>
                <a:sym typeface="Calibri"/>
              </a:rPr>
              <a:t>Calibración</a:t>
            </a:r>
            <a:endParaRPr b="0" i="0" sz="1400" u="none" cap="none" strike="noStrike">
              <a:solidFill>
                <a:srgbClr val="000000"/>
              </a:solidFill>
              <a:latin typeface="Arial"/>
              <a:ea typeface="Arial"/>
              <a:cs typeface="Arial"/>
              <a:sym typeface="Arial"/>
            </a:endParaRPr>
          </a:p>
          <a:p>
            <a:pPr indent="-228600" lvl="4" marL="2057400" marR="0" rtl="0" algn="l">
              <a:lnSpc>
                <a:spcPct val="107000"/>
              </a:lnSpc>
              <a:spcBef>
                <a:spcPts val="0"/>
              </a:spcBef>
              <a:spcAft>
                <a:spcPts val="0"/>
              </a:spcAft>
              <a:buClr>
                <a:srgbClr val="000000"/>
              </a:buClr>
              <a:buSzPts val="1100"/>
              <a:buFont typeface="Noto Sans Symbols"/>
              <a:buChar char="∙"/>
            </a:pPr>
            <a:r>
              <a:rPr b="0" i="0" lang="es-CO" sz="1100" u="none" cap="none" strike="noStrike">
                <a:solidFill>
                  <a:srgbClr val="000000"/>
                </a:solidFill>
                <a:latin typeface="Calibri"/>
                <a:ea typeface="Calibri"/>
                <a:cs typeface="Calibri"/>
                <a:sym typeface="Calibri"/>
              </a:rPr>
              <a:t>Entidades auditoras </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Autocertificación </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100"/>
              <a:buFont typeface="Calibri"/>
              <a:buAutoNum type="arabicPeriod"/>
            </a:pPr>
            <a:r>
              <a:rPr b="0" i="0" lang="es-CO" sz="1100" u="none" cap="none" strike="noStrike">
                <a:solidFill>
                  <a:srgbClr val="000000"/>
                </a:solidFill>
                <a:latin typeface="Calibri"/>
                <a:ea typeface="Calibri"/>
                <a:cs typeface="Calibri"/>
                <a:sym typeface="Calibri"/>
              </a:rPr>
              <a:t> Sanciones por el incumplimiento</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Sanciones civiles</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Sanciones administrativas  </a:t>
            </a:r>
            <a:endParaRPr b="0" i="0" sz="1400" u="none" cap="none" strike="noStrike">
              <a:solidFill>
                <a:srgbClr val="000000"/>
              </a:solidFill>
              <a:latin typeface="Arial"/>
              <a:ea typeface="Arial"/>
              <a:cs typeface="Arial"/>
              <a:sym typeface="Arial"/>
            </a:endParaRPr>
          </a:p>
          <a:p>
            <a:pPr indent="0" lvl="0" marL="914400" marR="0" rtl="0" algn="l">
              <a:lnSpc>
                <a:spcPct val="107000"/>
              </a:lnSpc>
              <a:spcBef>
                <a:spcPts val="0"/>
              </a:spcBef>
              <a:spcAft>
                <a:spcPts val="0"/>
              </a:spcAft>
              <a:buClr>
                <a:srgbClr val="000000"/>
              </a:buClr>
              <a:buSzPts val="1100"/>
              <a:buFont typeface="Calibri"/>
              <a:buNone/>
            </a:pPr>
            <a:r>
              <a:rPr b="1" i="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1" marL="0" marR="0" rtl="0" algn="l">
              <a:lnSpc>
                <a:spcPct val="107000"/>
              </a:lnSpc>
              <a:spcBef>
                <a:spcPts val="0"/>
              </a:spcBef>
              <a:spcAft>
                <a:spcPts val="0"/>
              </a:spcAft>
              <a:buClr>
                <a:srgbClr val="000000"/>
              </a:buClr>
              <a:buSzPts val="1100"/>
              <a:buFont typeface="Calibri"/>
              <a:buNone/>
            </a:pPr>
            <a:r>
              <a:rPr b="1" i="0" lang="es-CO" sz="1100" u="none" cap="none" strike="noStrike">
                <a:solidFill>
                  <a:srgbClr val="000000"/>
                </a:solidFill>
                <a:latin typeface="Calibri"/>
                <a:ea typeface="Calibri"/>
                <a:cs typeface="Calibri"/>
                <a:sym typeface="Calibri"/>
              </a:rPr>
              <a:t>B. Seguridad industrial </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100"/>
              <a:buFont typeface="Calibri"/>
              <a:buAutoNum type="arabicPeriod"/>
            </a:pPr>
            <a:r>
              <a:rPr b="0" i="0" lang="es-CO" sz="1100" u="none" cap="none" strike="noStrike">
                <a:solidFill>
                  <a:srgbClr val="000000"/>
                </a:solidFill>
                <a:latin typeface="Calibri"/>
                <a:ea typeface="Calibri"/>
                <a:cs typeface="Calibri"/>
                <a:sym typeface="Calibri"/>
              </a:rPr>
              <a:t> Reglamentos técnicos de origen público  o norma técnica privada (normalizaciones de origen nacional o internacional)</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Adopción</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Remisión </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100"/>
              <a:buFont typeface="Calibri"/>
              <a:buAutoNum type="arabicPeriod"/>
            </a:pPr>
            <a:r>
              <a:rPr b="0" i="0" lang="es-CO" sz="1100" u="none" cap="none" strike="noStrike">
                <a:solidFill>
                  <a:srgbClr val="000000"/>
                </a:solidFill>
                <a:latin typeface="Calibri"/>
                <a:ea typeface="Calibri"/>
                <a:cs typeface="Calibri"/>
                <a:sym typeface="Calibri"/>
              </a:rPr>
              <a:t>Reglamento de seguridad: condiciones técnicas y requisitos de seguridad de las instalaciones, equipos, procesos y productos; medidas de prevención, limitación y cobertura de riesgos; condiciones de equipamiento, medios, capacidad técnica y autorizaciones exigidas a las personas y empresas que intervienen.</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100"/>
              <a:buFont typeface="Calibri"/>
              <a:buAutoNum type="arabicPeriod"/>
            </a:pPr>
            <a:r>
              <a:rPr b="0" i="0" lang="es-CO" sz="1100" u="none" cap="none" strike="noStrike">
                <a:solidFill>
                  <a:srgbClr val="000000"/>
                </a:solidFill>
                <a:latin typeface="Calibri"/>
                <a:ea typeface="Calibri"/>
                <a:cs typeface="Calibri"/>
                <a:sym typeface="Calibri"/>
              </a:rPr>
              <a:t> Verificación del cumplimiento de las normas de seguridad</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Autoridad de regulación o fiscalización</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Organismo privado de certificación (acreditadas)</a:t>
            </a:r>
            <a:endParaRPr b="0" i="0" sz="1400" u="none" cap="none" strike="noStrike">
              <a:solidFill>
                <a:srgbClr val="000000"/>
              </a:solidFill>
              <a:latin typeface="Arial"/>
              <a:ea typeface="Arial"/>
              <a:cs typeface="Arial"/>
              <a:sym typeface="Arial"/>
            </a:endParaRPr>
          </a:p>
          <a:p>
            <a:pPr indent="-228600" lvl="3" marL="1600200" marR="0" rtl="0" algn="l">
              <a:lnSpc>
                <a:spcPct val="107000"/>
              </a:lnSpc>
              <a:spcBef>
                <a:spcPts val="0"/>
              </a:spcBef>
              <a:spcAft>
                <a:spcPts val="0"/>
              </a:spcAft>
              <a:buClr>
                <a:srgbClr val="000000"/>
              </a:buClr>
              <a:buSzPts val="1100"/>
              <a:buFont typeface="Calibri"/>
              <a:buAutoNum type="alphaLcPeriod"/>
            </a:pPr>
            <a:r>
              <a:rPr b="0" i="0" lang="es-CO" sz="1100" u="none" cap="none" strike="noStrike">
                <a:solidFill>
                  <a:srgbClr val="000000"/>
                </a:solidFill>
                <a:latin typeface="Calibri"/>
                <a:ea typeface="Calibri"/>
                <a:cs typeface="Calibri"/>
                <a:sym typeface="Calibri"/>
              </a:rPr>
              <a:t>Autocertificación </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100"/>
              <a:buFont typeface="Calibri"/>
              <a:buAutoNum type="arabicPeriod"/>
            </a:pPr>
            <a:r>
              <a:rPr b="0" i="0" lang="es-CO" sz="1100" u="none" cap="none" strike="noStrike">
                <a:solidFill>
                  <a:srgbClr val="000000"/>
                </a:solidFill>
                <a:latin typeface="Calibri"/>
                <a:ea typeface="Calibri"/>
                <a:cs typeface="Calibri"/>
                <a:sym typeface="Calibri"/>
              </a:rPr>
              <a:t>  Sanciones por el incumpliendo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71"/>
          <p:cNvSpPr txBox="1"/>
          <p:nvPr/>
        </p:nvSpPr>
        <p:spPr>
          <a:xfrm>
            <a:off x="1972491" y="326571"/>
            <a:ext cx="8315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A7B29"/>
              </a:buClr>
              <a:buSzPts val="2400"/>
              <a:buFont typeface="Arial"/>
              <a:buNone/>
            </a:pPr>
            <a:r>
              <a:rPr b="1" i="0" lang="es-CO" sz="2400" u="none" cap="none" strike="noStrike">
                <a:solidFill>
                  <a:srgbClr val="4A7B29"/>
                </a:solidFill>
                <a:latin typeface="Arial"/>
                <a:ea typeface="Arial"/>
                <a:cs typeface="Arial"/>
                <a:sym typeface="Arial"/>
              </a:rPr>
              <a:t>TÉCNICAS DE REGULACIÓN QUE SE DEBEN HABILITAR EN LA LEY </a:t>
            </a:r>
            <a:endParaRPr b="0" i="0" sz="2400" u="none" cap="none" strike="noStrike">
              <a:solidFill>
                <a:srgbClr val="4A7B29"/>
              </a:solidFill>
              <a:latin typeface="Arial"/>
              <a:ea typeface="Arial"/>
              <a:cs typeface="Arial"/>
              <a:sym typeface="Arial"/>
            </a:endParaRPr>
          </a:p>
        </p:txBody>
      </p:sp>
      <p:sp>
        <p:nvSpPr>
          <p:cNvPr id="1035" name="Google Shape;1035;p71"/>
          <p:cNvSpPr txBox="1"/>
          <p:nvPr/>
        </p:nvSpPr>
        <p:spPr>
          <a:xfrm>
            <a:off x="885365" y="1567543"/>
            <a:ext cx="10489475" cy="313919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7F7F7F"/>
              </a:buClr>
              <a:buSzPts val="1400"/>
              <a:buFont typeface="Calibri"/>
              <a:buNone/>
            </a:pPr>
            <a:r>
              <a:rPr b="1" i="0" lang="es-CO" sz="1400" u="none" cap="none" strike="noStrike">
                <a:solidFill>
                  <a:srgbClr val="7F7F7F"/>
                </a:solidFill>
                <a:latin typeface="Calibri"/>
                <a:ea typeface="Calibri"/>
                <a:cs typeface="Calibri"/>
                <a:sym typeface="Calibri"/>
              </a:rPr>
              <a:t>Vll. Interconexiones internacionales</a:t>
            </a:r>
            <a:endParaRPr b="0" i="0" sz="1400" u="none" cap="none" strike="noStrike">
              <a:solidFill>
                <a:srgbClr val="000000"/>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1" marL="742950" marR="0" rtl="0" algn="l">
              <a:lnSpc>
                <a:spcPct val="107000"/>
              </a:lnSpc>
              <a:spcBef>
                <a:spcPts val="0"/>
              </a:spcBef>
              <a:spcAft>
                <a:spcPts val="0"/>
              </a:spcAft>
              <a:buClr>
                <a:srgbClr val="000000"/>
              </a:buClr>
              <a:buSzPts val="1400"/>
              <a:buFont typeface="Calibri"/>
              <a:buAutoNum type="alphaUcPeriod"/>
            </a:pPr>
            <a:r>
              <a:rPr b="1" i="0" lang="es-CO" sz="1400" u="none" cap="none" strike="noStrike">
                <a:solidFill>
                  <a:srgbClr val="000000"/>
                </a:solidFill>
                <a:latin typeface="Calibri"/>
                <a:ea typeface="Calibri"/>
                <a:cs typeface="Calibri"/>
                <a:sym typeface="Calibri"/>
              </a:rPr>
              <a:t>Tipos de interconexiones internacionales</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Interconexiones internacionales físicas</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Interconexiones internacionales virtuales   </a:t>
            </a:r>
            <a:endParaRPr b="0" i="0" sz="1400" u="none" cap="none" strike="noStrike">
              <a:solidFill>
                <a:srgbClr val="000000"/>
              </a:solidFill>
              <a:latin typeface="Arial"/>
              <a:ea typeface="Arial"/>
              <a:cs typeface="Arial"/>
              <a:sym typeface="Arial"/>
            </a:endParaRPr>
          </a:p>
          <a:p>
            <a:pPr indent="0" lvl="2" marL="0" marR="0" rtl="0" algn="l">
              <a:lnSpc>
                <a:spcPct val="107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1" marL="742950" marR="0" rtl="0" algn="l">
              <a:lnSpc>
                <a:spcPct val="107000"/>
              </a:lnSpc>
              <a:spcBef>
                <a:spcPts val="0"/>
              </a:spcBef>
              <a:spcAft>
                <a:spcPts val="0"/>
              </a:spcAft>
              <a:buClr>
                <a:srgbClr val="000000"/>
              </a:buClr>
              <a:buSzPts val="1400"/>
              <a:buFont typeface="Calibri"/>
              <a:buAutoNum type="alphaUcPeriod"/>
            </a:pPr>
            <a:r>
              <a:rPr b="1" i="0" lang="es-CO" sz="1400" u="none" cap="none" strike="noStrike">
                <a:solidFill>
                  <a:srgbClr val="000000"/>
                </a:solidFill>
                <a:latin typeface="Calibri"/>
                <a:ea typeface="Calibri"/>
                <a:cs typeface="Calibri"/>
                <a:sym typeface="Calibri"/>
              </a:rPr>
              <a:t>Alcance de las interconexiones internacionales</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Interconexiones internacionales con alcance bilateral</a:t>
            </a:r>
            <a:endParaRPr b="0" i="0" sz="1400" u="none" cap="none" strike="noStrike">
              <a:solidFill>
                <a:srgbClr val="000000"/>
              </a:solidFill>
              <a:latin typeface="Arial"/>
              <a:ea typeface="Arial"/>
              <a:cs typeface="Arial"/>
              <a:sym typeface="Arial"/>
            </a:endParaRPr>
          </a:p>
          <a:p>
            <a:pPr indent="-228600" lvl="2" marL="1143000" marR="0" rtl="0" algn="l">
              <a:lnSpc>
                <a:spcPct val="107000"/>
              </a:lnSpc>
              <a:spcBef>
                <a:spcPts val="0"/>
              </a:spcBef>
              <a:spcAft>
                <a:spcPts val="0"/>
              </a:spcAft>
              <a:buClr>
                <a:srgbClr val="000000"/>
              </a:buClr>
              <a:buSzPts val="1400"/>
              <a:buFont typeface="Calibri"/>
              <a:buAutoNum type="arabicPeriod"/>
            </a:pPr>
            <a:r>
              <a:rPr b="0" i="0" lang="es-CO" sz="1400" u="none" cap="none" strike="noStrike">
                <a:solidFill>
                  <a:srgbClr val="000000"/>
                </a:solidFill>
                <a:latin typeface="Calibri"/>
                <a:ea typeface="Calibri"/>
                <a:cs typeface="Calibri"/>
                <a:sym typeface="Calibri"/>
              </a:rPr>
              <a:t>Interconexiones internacionales con alcance regional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72"/>
          <p:cNvSpPr txBox="1"/>
          <p:nvPr/>
        </p:nvSpPr>
        <p:spPr>
          <a:xfrm>
            <a:off x="1972491" y="326571"/>
            <a:ext cx="8315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A7B29"/>
              </a:buClr>
              <a:buSzPts val="2400"/>
              <a:buFont typeface="Arial"/>
              <a:buNone/>
            </a:pPr>
            <a:r>
              <a:rPr b="1" i="0" lang="es-CO" sz="2400" u="none" cap="none" strike="noStrike">
                <a:solidFill>
                  <a:srgbClr val="4A7B29"/>
                </a:solidFill>
                <a:latin typeface="Arial"/>
                <a:ea typeface="Arial"/>
                <a:cs typeface="Arial"/>
                <a:sym typeface="Arial"/>
              </a:rPr>
              <a:t>TÉCNICAS DE REGULACIÓN QUE SE DEBEN HABILITAR EN LA LEY </a:t>
            </a:r>
            <a:endParaRPr b="0" i="0" sz="2400" u="none" cap="none" strike="noStrike">
              <a:solidFill>
                <a:srgbClr val="4A7B29"/>
              </a:solidFill>
              <a:latin typeface="Arial"/>
              <a:ea typeface="Arial"/>
              <a:cs typeface="Arial"/>
              <a:sym typeface="Arial"/>
            </a:endParaRPr>
          </a:p>
        </p:txBody>
      </p:sp>
      <p:sp>
        <p:nvSpPr>
          <p:cNvPr id="1041" name="Google Shape;1041;p72"/>
          <p:cNvSpPr txBox="1"/>
          <p:nvPr/>
        </p:nvSpPr>
        <p:spPr>
          <a:xfrm>
            <a:off x="1201783" y="1162594"/>
            <a:ext cx="9862457"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400"/>
              <a:buFont typeface="Arial"/>
              <a:buNone/>
            </a:pPr>
            <a:r>
              <a:rPr b="1" i="0" lang="es-CO" sz="1400" u="none" cap="none" strike="noStrike">
                <a:solidFill>
                  <a:srgbClr val="7F7F7F"/>
                </a:solidFill>
                <a:latin typeface="Arial"/>
                <a:ea typeface="Arial"/>
                <a:cs typeface="Arial"/>
                <a:sym typeface="Arial"/>
              </a:rPr>
              <a:t>Vll. Régimen especial de protección de los usuarios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1400"/>
              <a:buFont typeface="Arial"/>
              <a:buChar char="•"/>
            </a:pPr>
            <a:r>
              <a:rPr b="1" i="0" lang="es-CO" sz="1400" u="none" cap="none" strike="noStrike">
                <a:solidFill>
                  <a:srgbClr val="000000"/>
                </a:solidFill>
                <a:latin typeface="Arial"/>
                <a:ea typeface="Arial"/>
                <a:cs typeface="Arial"/>
                <a:sym typeface="Arial"/>
              </a:rPr>
              <a:t>Derechos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Derecho de información.</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Derecho de libre elección del prestador.</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Derecho a la medición del consumo.</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Derecho a la calidad de los bienes y servicios.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1400"/>
              <a:buFont typeface="Arial"/>
              <a:buChar char="•"/>
            </a:pPr>
            <a:r>
              <a:rPr b="1" i="0" lang="es-CO" sz="1400" u="none" cap="none" strike="noStrike">
                <a:solidFill>
                  <a:srgbClr val="000000"/>
                </a:solidFill>
                <a:latin typeface="Arial"/>
                <a:ea typeface="Arial"/>
                <a:cs typeface="Arial"/>
                <a:sym typeface="Arial"/>
              </a:rPr>
              <a:t>Deberes u obligaciones</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Pago del servicio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Procurar por el buen uso de las redes instalaciones y quipos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Hacer uso del servicio únicamente para los fines establecidos en el contrato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Mantener las instalaciones internas de acuerdo con las normas técnicas de la empresa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1400"/>
              <a:buFont typeface="Arial"/>
              <a:buChar char="•"/>
            </a:pPr>
            <a:r>
              <a:rPr b="1" i="0" lang="es-CO" sz="1400" u="none" cap="none" strike="noStrike">
                <a:solidFill>
                  <a:srgbClr val="000000"/>
                </a:solidFill>
                <a:latin typeface="Arial"/>
                <a:ea typeface="Arial"/>
                <a:cs typeface="Arial"/>
                <a:sym typeface="Arial"/>
              </a:rPr>
              <a:t>Acciones frente a los incumplimientos de  los usuarios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1400"/>
              <a:buFont typeface="Arial"/>
              <a:buChar char="•"/>
            </a:pPr>
            <a:r>
              <a:rPr b="1" i="0" lang="es-CO" sz="1400" u="none" cap="none" strike="noStrike">
                <a:solidFill>
                  <a:srgbClr val="000000"/>
                </a:solidFill>
                <a:latin typeface="Arial"/>
                <a:ea typeface="Arial"/>
                <a:cs typeface="Arial"/>
                <a:sym typeface="Arial"/>
              </a:rPr>
              <a:t>Acciones frente al incumplimiento de las empresas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chemeClr val="dk1"/>
              </a:buClr>
              <a:buSzPts val="1800"/>
              <a:buFont typeface="Calibri"/>
              <a:buNone/>
            </a:pPr>
            <a:r>
              <a:rPr b="1" lang="es-CO" sz="4000"/>
              <a:t>Anuario Iberoamericano de derecho de la energía Vol II. Regulación de la transición energética </a:t>
            </a:r>
            <a:endParaRPr sz="4000"/>
          </a:p>
        </p:txBody>
      </p:sp>
      <p:pic>
        <p:nvPicPr>
          <p:cNvPr descr="Interfaz de usuario gráfica, Texto&#10;&#10;Descripción generada automáticamente" id="125" name="Google Shape;125;p7"/>
          <p:cNvPicPr preferRelativeResize="0"/>
          <p:nvPr/>
        </p:nvPicPr>
        <p:blipFill rotWithShape="1">
          <a:blip r:embed="rId3">
            <a:alphaModFix/>
          </a:blip>
          <a:srcRect b="0" l="0" r="0" t="0"/>
          <a:stretch/>
        </p:blipFill>
        <p:spPr>
          <a:xfrm>
            <a:off x="4338318" y="2194559"/>
            <a:ext cx="2898117" cy="4413377"/>
          </a:xfrm>
          <a:prstGeom prst="rect">
            <a:avLst/>
          </a:prstGeom>
          <a:noFill/>
          <a:ln>
            <a:noFill/>
          </a:ln>
          <a:effectLst>
            <a:outerShdw blurRad="292100" rotWithShape="0" algn="tl" dir="2700000" dist="139700">
              <a:srgbClr val="333333">
                <a:alpha val="62745"/>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3600"/>
              <a:buNone/>
            </a:pPr>
            <a:r>
              <a:rPr b="1" lang="es-CO" sz="3600"/>
              <a:t>6. Solución de controversias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75"/>
          <p:cNvSpPr txBox="1"/>
          <p:nvPr>
            <p:ph type="title"/>
          </p:nvPr>
        </p:nvSpPr>
        <p:spPr>
          <a:xfrm>
            <a:off x="1097280" y="286603"/>
            <a:ext cx="9742170" cy="112309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s-CO"/>
              <a:t>SOLUCIÓN DE CONTROVERSIAS </a:t>
            </a:r>
            <a:endParaRPr/>
          </a:p>
        </p:txBody>
      </p:sp>
      <p:grpSp>
        <p:nvGrpSpPr>
          <p:cNvPr id="1052" name="Google Shape;1052;p75"/>
          <p:cNvGrpSpPr/>
          <p:nvPr/>
        </p:nvGrpSpPr>
        <p:grpSpPr>
          <a:xfrm>
            <a:off x="1096963" y="1846263"/>
            <a:ext cx="10058462" cy="4480062"/>
            <a:chOff x="0" y="0"/>
            <a:chExt cx="10058462" cy="4480062"/>
          </a:xfrm>
        </p:grpSpPr>
        <p:sp>
          <p:nvSpPr>
            <p:cNvPr id="1053" name="Google Shape;1053;p75"/>
            <p:cNvSpPr/>
            <p:nvPr/>
          </p:nvSpPr>
          <p:spPr>
            <a:xfrm>
              <a:off x="4023360" y="0"/>
              <a:ext cx="6035040" cy="1257101"/>
            </a:xfrm>
            <a:prstGeom prst="rightArrow">
              <a:avLst>
                <a:gd fmla="val 75000" name="adj1"/>
                <a:gd fmla="val 50000" name="adj2"/>
              </a:avLst>
            </a:prstGeom>
            <a:solidFill>
              <a:srgbClr val="DDECCC">
                <a:alpha val="86666"/>
              </a:srgbClr>
            </a:solidFill>
            <a:ln cap="flat" cmpd="sng" w="15875">
              <a:solidFill>
                <a:srgbClr val="DDECCC">
                  <a:alpha val="86666"/>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75"/>
            <p:cNvSpPr txBox="1"/>
            <p:nvPr/>
          </p:nvSpPr>
          <p:spPr>
            <a:xfrm>
              <a:off x="4023360" y="157138"/>
              <a:ext cx="5563627" cy="942825"/>
            </a:xfrm>
            <a:prstGeom prst="rect">
              <a:avLst/>
            </a:prstGeom>
            <a:noFill/>
            <a:ln>
              <a:noFill/>
            </a:ln>
          </p:spPr>
          <p:txBody>
            <a:bodyPr anchorCtr="0" anchor="t" bIns="8875" lIns="8875" spcFirstLastPara="1" rIns="8875" wrap="square" tIns="88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Acción pública de inconstitucionalidad (Corte Constitucional)</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Acciones constitucionales (tutela, acción de cumplimiento, acción popular o de grupo, habeas corpus y habeas data)</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Medios de control contra los actos administrativos (justicia contencioso administrativo)</a:t>
              </a:r>
              <a:endParaRPr b="0" i="0" sz="1400" u="none" cap="none" strike="noStrike">
                <a:solidFill>
                  <a:srgbClr val="000000"/>
                </a:solidFill>
                <a:latin typeface="Arial"/>
                <a:ea typeface="Arial"/>
                <a:cs typeface="Arial"/>
                <a:sym typeface="Arial"/>
              </a:endParaRPr>
            </a:p>
            <a:p>
              <a:pPr indent="0" lvl="1" marL="57150" marR="0" rtl="0" algn="l">
                <a:lnSpc>
                  <a:spcPct val="90000"/>
                </a:lnSpc>
                <a:spcBef>
                  <a:spcPts val="21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1" marL="57150" marR="0" rtl="0" algn="l">
                <a:lnSpc>
                  <a:spcPct val="90000"/>
                </a:lnSpc>
                <a:spcBef>
                  <a:spcPts val="165"/>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5" name="Google Shape;1055;p75"/>
            <p:cNvSpPr/>
            <p:nvPr/>
          </p:nvSpPr>
          <p:spPr>
            <a:xfrm>
              <a:off x="0" y="0"/>
              <a:ext cx="4023360" cy="1257101"/>
            </a:xfrm>
            <a:prstGeom prst="roundRect">
              <a:avLst>
                <a:gd fmla="val 16667" name="adj"/>
              </a:avLst>
            </a:prstGeom>
            <a:solidFill>
              <a:srgbClr val="98CB37"/>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75"/>
            <p:cNvSpPr txBox="1"/>
            <p:nvPr/>
          </p:nvSpPr>
          <p:spPr>
            <a:xfrm>
              <a:off x="61367" y="61367"/>
              <a:ext cx="3900626" cy="11343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0" i="0" lang="es-CO" sz="2400" u="none" cap="none" strike="noStrike">
                  <a:solidFill>
                    <a:schemeClr val="lt1"/>
                  </a:solidFill>
                  <a:latin typeface="Arial"/>
                  <a:ea typeface="Arial"/>
                  <a:cs typeface="Arial"/>
                  <a:sym typeface="Arial"/>
                </a:rPr>
                <a:t>Acciones de las empresas contra leyes y actos administrativos</a:t>
              </a:r>
              <a:endParaRPr b="0" i="0" sz="1400" u="none" cap="none" strike="noStrike">
                <a:solidFill>
                  <a:srgbClr val="000000"/>
                </a:solidFill>
                <a:latin typeface="Arial"/>
                <a:ea typeface="Arial"/>
                <a:cs typeface="Arial"/>
                <a:sym typeface="Arial"/>
              </a:endParaRPr>
            </a:p>
          </p:txBody>
        </p:sp>
        <p:sp>
          <p:nvSpPr>
            <p:cNvPr id="1057" name="Google Shape;1057;p75"/>
            <p:cNvSpPr/>
            <p:nvPr/>
          </p:nvSpPr>
          <p:spPr>
            <a:xfrm>
              <a:off x="4023362" y="1226562"/>
              <a:ext cx="6035100" cy="1813800"/>
            </a:xfrm>
            <a:prstGeom prst="rightArrow">
              <a:avLst>
                <a:gd fmla="val 75000" name="adj1"/>
                <a:gd fmla="val 50000" name="adj2"/>
              </a:avLst>
            </a:prstGeom>
            <a:solidFill>
              <a:srgbClr val="DDECCC">
                <a:alpha val="86666"/>
              </a:srgbClr>
            </a:solidFill>
            <a:ln cap="flat" cmpd="sng" w="15875">
              <a:solidFill>
                <a:srgbClr val="DDECCC">
                  <a:alpha val="86666"/>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75"/>
            <p:cNvSpPr/>
            <p:nvPr/>
          </p:nvSpPr>
          <p:spPr>
            <a:xfrm>
              <a:off x="0" y="1382811"/>
              <a:ext cx="4023360" cy="1257101"/>
            </a:xfrm>
            <a:prstGeom prst="roundRect">
              <a:avLst>
                <a:gd fmla="val 16667" name="adj"/>
              </a:avLst>
            </a:prstGeom>
            <a:solidFill>
              <a:srgbClr val="98CB37"/>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75"/>
            <p:cNvSpPr txBox="1"/>
            <p:nvPr/>
          </p:nvSpPr>
          <p:spPr>
            <a:xfrm>
              <a:off x="61367" y="1444178"/>
              <a:ext cx="3900626" cy="11343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0" i="0" lang="es-CO" sz="2400" u="none" cap="none" strike="noStrike">
                  <a:solidFill>
                    <a:schemeClr val="lt1"/>
                  </a:solidFill>
                  <a:latin typeface="Arial"/>
                  <a:ea typeface="Arial"/>
                  <a:cs typeface="Arial"/>
                  <a:sym typeface="Arial"/>
                </a:rPr>
                <a:t>Controversias entre prestadores </a:t>
              </a:r>
              <a:endParaRPr b="0" i="0" sz="2400" u="none" cap="none" strike="noStrike">
                <a:solidFill>
                  <a:schemeClr val="lt1"/>
                </a:solidFill>
                <a:latin typeface="Arial"/>
                <a:ea typeface="Arial"/>
                <a:cs typeface="Arial"/>
                <a:sym typeface="Arial"/>
              </a:endParaRPr>
            </a:p>
          </p:txBody>
        </p:sp>
        <p:sp>
          <p:nvSpPr>
            <p:cNvPr id="1060" name="Google Shape;1060;p75"/>
            <p:cNvSpPr/>
            <p:nvPr/>
          </p:nvSpPr>
          <p:spPr>
            <a:xfrm>
              <a:off x="4023362" y="2765609"/>
              <a:ext cx="6035100" cy="1600500"/>
            </a:xfrm>
            <a:prstGeom prst="rightArrow">
              <a:avLst>
                <a:gd fmla="val 75000" name="adj1"/>
                <a:gd fmla="val 50000" name="adj2"/>
              </a:avLst>
            </a:prstGeom>
            <a:solidFill>
              <a:srgbClr val="DDECCC">
                <a:alpha val="86666"/>
              </a:srgbClr>
            </a:solidFill>
            <a:ln cap="flat" cmpd="sng" w="15875">
              <a:solidFill>
                <a:srgbClr val="DDECCC">
                  <a:alpha val="86666"/>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75"/>
            <p:cNvSpPr txBox="1"/>
            <p:nvPr/>
          </p:nvSpPr>
          <p:spPr>
            <a:xfrm>
              <a:off x="4023424" y="3223062"/>
              <a:ext cx="5563500" cy="1257000"/>
            </a:xfrm>
            <a:prstGeom prst="rect">
              <a:avLst/>
            </a:prstGeom>
            <a:noFill/>
            <a:ln>
              <a:noFill/>
            </a:ln>
          </p:spPr>
          <p:txBody>
            <a:bodyPr anchorCtr="0" anchor="t" bIns="9525" lIns="9525" spcFirstLastPara="1" rIns="9525" wrap="square" tIns="9525">
              <a:noAutofit/>
            </a:bodyPr>
            <a:lstStyle/>
            <a:p>
              <a:pPr indent="-10795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Controversias relacionadas con actos de las empresas art 156 de 1994: recurso de reposición, apelación y contencioso administrativo</a:t>
              </a:r>
              <a:endParaRPr b="0" i="0" sz="1400" u="none" cap="none" strike="noStrike">
                <a:solidFill>
                  <a:srgbClr val="000000"/>
                </a:solidFill>
                <a:latin typeface="Arial"/>
                <a:ea typeface="Arial"/>
                <a:cs typeface="Arial"/>
                <a:sym typeface="Arial"/>
              </a:endParaRPr>
            </a:p>
            <a:p>
              <a:pPr indent="-107950" lvl="1" marL="114300" marR="0" rtl="0" algn="l">
                <a:lnSpc>
                  <a:spcPct val="90000"/>
                </a:lnSpc>
                <a:spcBef>
                  <a:spcPts val="225"/>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Otras controversias: justicia ordinaria o contenciosa administrativa según el prestador.</a:t>
              </a:r>
              <a:endParaRPr b="0" i="0" sz="1400" u="none" cap="none" strike="noStrike">
                <a:solidFill>
                  <a:srgbClr val="000000"/>
                </a:solidFill>
                <a:latin typeface="Arial"/>
                <a:ea typeface="Arial"/>
                <a:cs typeface="Arial"/>
                <a:sym typeface="Arial"/>
              </a:endParaRPr>
            </a:p>
          </p:txBody>
        </p:sp>
        <p:sp>
          <p:nvSpPr>
            <p:cNvPr id="1062" name="Google Shape;1062;p75"/>
            <p:cNvSpPr/>
            <p:nvPr/>
          </p:nvSpPr>
          <p:spPr>
            <a:xfrm>
              <a:off x="0" y="2765623"/>
              <a:ext cx="4023360" cy="1257101"/>
            </a:xfrm>
            <a:prstGeom prst="roundRect">
              <a:avLst>
                <a:gd fmla="val 16667" name="adj"/>
              </a:avLst>
            </a:prstGeom>
            <a:solidFill>
              <a:srgbClr val="98CB37"/>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75"/>
            <p:cNvSpPr txBox="1"/>
            <p:nvPr/>
          </p:nvSpPr>
          <p:spPr>
            <a:xfrm>
              <a:off x="61367" y="2826990"/>
              <a:ext cx="3900626" cy="11343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0" i="0" lang="es-CO" sz="2400" u="none" cap="none" strike="noStrike">
                  <a:solidFill>
                    <a:schemeClr val="lt1"/>
                  </a:solidFill>
                  <a:latin typeface="Arial"/>
                  <a:ea typeface="Arial"/>
                  <a:cs typeface="Arial"/>
                  <a:sym typeface="Arial"/>
                </a:rPr>
                <a:t>Controversias entre prestadores y usuarios </a:t>
              </a:r>
              <a:endParaRPr b="0" i="0" sz="1400" u="none" cap="none" strike="noStrike">
                <a:solidFill>
                  <a:srgbClr val="000000"/>
                </a:solidFill>
                <a:latin typeface="Arial"/>
                <a:ea typeface="Arial"/>
                <a:cs typeface="Arial"/>
                <a:sym typeface="Arial"/>
              </a:endParaRPr>
            </a:p>
          </p:txBody>
        </p:sp>
      </p:grpSp>
      <p:pic>
        <p:nvPicPr>
          <p:cNvPr id="1064" name="Google Shape;1064;p75"/>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
        <p:nvSpPr>
          <p:cNvPr id="1065" name="Google Shape;1065;p75"/>
          <p:cNvSpPr txBox="1"/>
          <p:nvPr/>
        </p:nvSpPr>
        <p:spPr>
          <a:xfrm>
            <a:off x="5185275" y="3350550"/>
            <a:ext cx="4531500" cy="1471500"/>
          </a:xfrm>
          <a:prstGeom prst="rect">
            <a:avLst/>
          </a:prstGeom>
          <a:noFill/>
          <a:ln>
            <a:noFill/>
          </a:ln>
        </p:spPr>
        <p:txBody>
          <a:bodyPr anchorCtr="0" anchor="t" bIns="45700" lIns="91425" spcFirstLastPara="1" rIns="91425" wrap="square" tIns="45700">
            <a:spAutoFit/>
          </a:bodyPr>
          <a:lstStyle/>
          <a:p>
            <a:pPr indent="-10795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Soluciones alternas: reclamación directa, conciliación, amigable y arbitraje (comercial nacional e internacional)</a:t>
            </a:r>
            <a:endParaRPr b="0" i="0" sz="1400" u="none" cap="none" strike="noStrike">
              <a:solidFill>
                <a:srgbClr val="000000"/>
              </a:solidFill>
              <a:latin typeface="Arial"/>
              <a:ea typeface="Arial"/>
              <a:cs typeface="Arial"/>
              <a:sym typeface="Arial"/>
            </a:endParaRPr>
          </a:p>
          <a:p>
            <a:pPr indent="-10795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Solución de controversias ante la Creg</a:t>
            </a:r>
            <a:endParaRPr b="0" i="0" sz="1400" u="none" cap="none" strike="noStrike">
              <a:solidFill>
                <a:srgbClr val="000000"/>
              </a:solidFill>
              <a:latin typeface="Arial"/>
              <a:ea typeface="Arial"/>
              <a:cs typeface="Arial"/>
              <a:sym typeface="Arial"/>
            </a:endParaRPr>
          </a:p>
          <a:p>
            <a:pPr indent="-10795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000000"/>
                </a:solidFill>
                <a:latin typeface="Arial"/>
                <a:ea typeface="Arial"/>
                <a:cs typeface="Arial"/>
                <a:sym typeface="Arial"/>
              </a:rPr>
              <a:t>Justicia ordinaria y Justicia contenciosa administrativa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76"/>
          <p:cNvSpPr txBox="1"/>
          <p:nvPr/>
        </p:nvSpPr>
        <p:spPr>
          <a:xfrm>
            <a:off x="1325217" y="2531165"/>
            <a:ext cx="9210261" cy="240065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CO" sz="4400">
                <a:solidFill>
                  <a:schemeClr val="dk1"/>
                </a:solidFill>
                <a:latin typeface="Calibri"/>
                <a:ea typeface="Calibri"/>
                <a:cs typeface="Calibri"/>
                <a:sym typeface="Calibri"/>
              </a:rPr>
              <a:t>7. Futuro del derecho de la Energía por los cambios regulatorios para introducir la transición energética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pic>
        <p:nvPicPr>
          <p:cNvPr id="1075" name="Google Shape;1075;p77"/>
          <p:cNvPicPr preferRelativeResize="0"/>
          <p:nvPr/>
        </p:nvPicPr>
        <p:blipFill rotWithShape="1">
          <a:blip r:embed="rId3">
            <a:alphaModFix/>
          </a:blip>
          <a:srcRect b="0" l="0" r="0" t="0"/>
          <a:stretch/>
        </p:blipFill>
        <p:spPr>
          <a:xfrm>
            <a:off x="608287" y="298182"/>
            <a:ext cx="8986344" cy="6064518"/>
          </a:xfrm>
          <a:prstGeom prst="rect">
            <a:avLst/>
          </a:prstGeom>
          <a:noFill/>
          <a:ln>
            <a:noFill/>
          </a:ln>
        </p:spPr>
      </p:pic>
      <p:sp>
        <p:nvSpPr>
          <p:cNvPr id="1076" name="Google Shape;1076;p77"/>
          <p:cNvSpPr/>
          <p:nvPr/>
        </p:nvSpPr>
        <p:spPr>
          <a:xfrm>
            <a:off x="7626246" y="4638972"/>
            <a:ext cx="2464342" cy="1228428"/>
          </a:xfrm>
          <a:prstGeom prst="rect">
            <a:avLst/>
          </a:prstGeom>
          <a:solidFill>
            <a:schemeClr val="lt1"/>
          </a:solid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4A7B29"/>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4A7B29"/>
              </a:buClr>
              <a:buSzPts val="2000"/>
              <a:buFont typeface="Arial"/>
              <a:buNone/>
            </a:pPr>
            <a:r>
              <a:rPr b="1" i="1" lang="es-CO" sz="2000" u="none" cap="none" strike="noStrike">
                <a:solidFill>
                  <a:srgbClr val="4A7B29"/>
                </a:solidFill>
                <a:latin typeface="Arial"/>
                <a:ea typeface="Arial"/>
                <a:cs typeface="Arial"/>
                <a:sym typeface="Arial"/>
              </a:rPr>
              <a:t>Transición energética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A7B29"/>
              </a:buClr>
              <a:buSzPts val="2000"/>
              <a:buFont typeface="Arial"/>
              <a:buNone/>
            </a:pPr>
            <a:r>
              <a:rPr b="1" i="1" lang="es-CO" sz="2000" u="none" cap="none" strike="noStrike">
                <a:solidFill>
                  <a:srgbClr val="4A7B29"/>
                </a:solidFill>
                <a:latin typeface="Arial"/>
                <a:ea typeface="Arial"/>
                <a:cs typeface="Arial"/>
                <a:sym typeface="Arial"/>
              </a:rPr>
              <a:t>Por qué?</a:t>
            </a:r>
            <a:r>
              <a:rPr b="1" i="0" lang="es-CO" sz="2000" u="none" cap="none" strike="noStrike">
                <a:solidFill>
                  <a:srgbClr val="4A7B29"/>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p:txBody>
      </p:sp>
      <p:pic>
        <p:nvPicPr>
          <p:cNvPr id="1077" name="Google Shape;1077;p77"/>
          <p:cNvPicPr preferRelativeResize="0"/>
          <p:nvPr/>
        </p:nvPicPr>
        <p:blipFill rotWithShape="1">
          <a:blip r:embed="rId4">
            <a:alphaModFix/>
          </a:blip>
          <a:srcRect b="0" l="0" r="0" t="0"/>
          <a:stretch/>
        </p:blipFill>
        <p:spPr>
          <a:xfrm>
            <a:off x="9925050" y="5867400"/>
            <a:ext cx="2266950" cy="990600"/>
          </a:xfrm>
          <a:prstGeom prst="rect">
            <a:avLst/>
          </a:prstGeom>
          <a:solidFill>
            <a:srgbClr val="00CC99"/>
          </a:solid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graphicFrame>
        <p:nvGraphicFramePr>
          <p:cNvPr id="1082" name="Google Shape;1082;p78"/>
          <p:cNvGraphicFramePr/>
          <p:nvPr/>
        </p:nvGraphicFramePr>
        <p:xfrm>
          <a:off x="838201" y="1000725"/>
          <a:ext cx="3000000" cy="3000000"/>
        </p:xfrm>
        <a:graphic>
          <a:graphicData uri="http://schemas.openxmlformats.org/drawingml/2006/table">
            <a:tbl>
              <a:tblPr>
                <a:noFill/>
                <a:tableStyleId>{6CD77822-7450-4C6E-BC56-CEDF9F516F56}</a:tableStyleId>
              </a:tblPr>
              <a:tblGrid>
                <a:gridCol w="3505200"/>
                <a:gridCol w="3505200"/>
                <a:gridCol w="3505200"/>
              </a:tblGrid>
              <a:tr h="370850">
                <a:tc>
                  <a:txBody>
                    <a:bodyPr/>
                    <a:lstStyle/>
                    <a:p>
                      <a:pPr indent="0" lvl="0" marL="0" marR="0" rtl="0" algn="just">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s-CO" sz="1800" u="none" cap="none" strike="noStrike"/>
                        <a:t>Periodo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s-CO" sz="1800" u="none" cap="none" strike="noStrike"/>
                        <a:t>Enfoque</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800"/>
                        <a:buFont typeface="Arial"/>
                        <a:buNone/>
                      </a:pPr>
                      <a:r>
                        <a:rPr b="1" lang="es-CO" sz="1800" u="none" cap="none" strike="noStrike"/>
                        <a:t>Primera  Revolución Industrial</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800"/>
                        <a:buFont typeface="Arial"/>
                        <a:buNone/>
                      </a:pPr>
                      <a:r>
                        <a:rPr lang="es-CO" sz="1800" u="none" cap="none" strike="noStrike"/>
                        <a:t>1760 - 1840</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800"/>
                        <a:buFont typeface="Arial"/>
                        <a:buNone/>
                      </a:pPr>
                      <a:r>
                        <a:rPr lang="es-CO" sz="1800" u="none" cap="none" strike="noStrike"/>
                        <a:t>Producción masiva industrial a base de carbón como energético.</a:t>
                      </a:r>
                      <a:endParaRPr sz="1400" u="none" cap="none" strike="noStrike"/>
                    </a:p>
                    <a:p>
                      <a:pPr indent="0" lvl="0" marL="0" marR="0" rtl="0" algn="just">
                        <a:lnSpc>
                          <a:spcPct val="100000"/>
                        </a:lnSpc>
                        <a:spcBef>
                          <a:spcPts val="0"/>
                        </a:spcBef>
                        <a:spcAft>
                          <a:spcPts val="0"/>
                        </a:spcAft>
                        <a:buClr>
                          <a:srgbClr val="000000"/>
                        </a:buClr>
                        <a:buSzPts val="1800"/>
                        <a:buFont typeface="Arial"/>
                        <a:buNone/>
                      </a:pPr>
                      <a:r>
                        <a:rPr lang="es-CO" sz="1800" u="none" cap="none" strike="noStrike"/>
                        <a:t>Revolución industrial basada en la utilización de máquinas de carbón.</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800"/>
                        <a:buFont typeface="Arial"/>
                        <a:buNone/>
                      </a:pPr>
                      <a:r>
                        <a:rPr b="1" lang="es-CO" sz="1800" u="none" cap="none" strike="noStrike"/>
                        <a:t>Segunda Revolución Industrial</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800"/>
                        <a:buFont typeface="Arial"/>
                        <a:buNone/>
                      </a:pPr>
                      <a:r>
                        <a:rPr lang="es-CO" sz="1800" u="none" cap="none" strike="noStrike"/>
                        <a:t>1870 - 1914</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800"/>
                        <a:buFont typeface="Arial"/>
                        <a:buNone/>
                      </a:pPr>
                      <a:r>
                        <a:rPr lang="es-CO" sz="1800" u="none" cap="none" strike="noStrike"/>
                        <a:t>Nuevas fuentes de energía como el petróleo, la electricidad y el gas.</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800"/>
                        <a:buFont typeface="Arial"/>
                        <a:buNone/>
                      </a:pPr>
                      <a:r>
                        <a:rPr b="1" lang="es-CO" sz="1800" u="none" cap="none" strike="noStrike"/>
                        <a:t>Tercera Revolución Industrial</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800"/>
                        <a:buFont typeface="Arial"/>
                        <a:buNone/>
                      </a:pPr>
                      <a:r>
                        <a:rPr lang="es-CO" sz="1800" u="none" cap="none" strike="noStrike"/>
                        <a:t>2006 - 2011</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800"/>
                        <a:buFont typeface="Arial"/>
                        <a:buNone/>
                      </a:pPr>
                      <a:r>
                        <a:rPr lang="es-CO" sz="1800" u="none" cap="none" strike="noStrike"/>
                        <a:t>Fuentes energía renovable</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800"/>
                        <a:buFont typeface="Arial"/>
                        <a:buNone/>
                      </a:pPr>
                      <a:r>
                        <a:rPr b="1" lang="es-CO" sz="1800" u="none" cap="none" strike="noStrike"/>
                        <a:t>Cuarta Revolución Industrial</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800"/>
                        <a:buFont typeface="Arial"/>
                        <a:buNone/>
                      </a:pPr>
                      <a:r>
                        <a:rPr lang="es-CO" sz="1800" u="none" cap="none" strike="noStrike"/>
                        <a:t>2011 - actualidad</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800"/>
                        <a:buFont typeface="Arial"/>
                        <a:buNone/>
                      </a:pPr>
                      <a:r>
                        <a:rPr lang="es-CO" sz="1800" u="none" cap="none" strike="noStrike"/>
                        <a:t>Uso de nuevas tecnologías como inteligencia artificial, big data, sistemas digitales que inciden en el desarrollo de la energía inteligente.</a:t>
                      </a:r>
                      <a:endParaRPr sz="1400" u="none" cap="none" strike="noStrike"/>
                    </a:p>
                  </a:txBody>
                  <a:tcPr marT="45725" marB="45725" marR="91450" marL="91450"/>
                </a:tc>
              </a:tr>
            </a:tbl>
          </a:graphicData>
        </a:graphic>
      </p:graphicFrame>
      <p:pic>
        <p:nvPicPr>
          <p:cNvPr id="1083" name="Google Shape;1083;p78"/>
          <p:cNvPicPr preferRelativeResize="0"/>
          <p:nvPr/>
        </p:nvPicPr>
        <p:blipFill rotWithShape="1">
          <a:blip r:embed="rId3">
            <a:alphaModFix/>
          </a:blip>
          <a:srcRect b="0" l="0" r="0" t="0"/>
          <a:stretch/>
        </p:blipFill>
        <p:spPr>
          <a:xfrm>
            <a:off x="121158" y="5724842"/>
            <a:ext cx="2266950" cy="990600"/>
          </a:xfrm>
          <a:prstGeom prst="rect">
            <a:avLst/>
          </a:prstGeom>
          <a:solidFill>
            <a:srgbClr val="00CC99"/>
          </a:solid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79"/>
          <p:cNvSpPr txBox="1"/>
          <p:nvPr/>
        </p:nvSpPr>
        <p:spPr>
          <a:xfrm>
            <a:off x="1050056" y="224444"/>
            <a:ext cx="490500" cy="526410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Arial"/>
              <a:buNone/>
            </a:pPr>
            <a:r>
              <a:rPr b="0" i="0" lang="es-CO" sz="4200" u="none" cap="none" strike="noStrike">
                <a:solidFill>
                  <a:schemeClr val="dk1"/>
                </a:solidFill>
                <a:latin typeface="Arial"/>
                <a:ea typeface="Arial"/>
                <a:cs typeface="Arial"/>
                <a:sym typeface="Arial"/>
              </a:rPr>
              <a:t>RESERVAS</a:t>
            </a:r>
            <a:endParaRPr b="0" i="0" sz="1200" u="none" cap="none" strike="noStrike">
              <a:solidFill>
                <a:srgbClr val="000000"/>
              </a:solidFill>
              <a:latin typeface="Arial"/>
              <a:ea typeface="Arial"/>
              <a:cs typeface="Arial"/>
              <a:sym typeface="Arial"/>
            </a:endParaRPr>
          </a:p>
        </p:txBody>
      </p:sp>
      <p:grpSp>
        <p:nvGrpSpPr>
          <p:cNvPr id="1089" name="Google Shape;1089;p79"/>
          <p:cNvGrpSpPr/>
          <p:nvPr/>
        </p:nvGrpSpPr>
        <p:grpSpPr>
          <a:xfrm>
            <a:off x="2118191" y="244576"/>
            <a:ext cx="2249055" cy="5378400"/>
            <a:chOff x="0" y="20133"/>
            <a:chExt cx="2249055" cy="5378400"/>
          </a:xfrm>
        </p:grpSpPr>
        <p:sp>
          <p:nvSpPr>
            <p:cNvPr id="1090" name="Google Shape;1090;p79"/>
            <p:cNvSpPr/>
            <p:nvPr/>
          </p:nvSpPr>
          <p:spPr>
            <a:xfrm>
              <a:off x="0" y="19725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79"/>
            <p:cNvSpPr/>
            <p:nvPr/>
          </p:nvSpPr>
          <p:spPr>
            <a:xfrm>
              <a:off x="112452" y="2013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79"/>
            <p:cNvSpPr txBox="1"/>
            <p:nvPr/>
          </p:nvSpPr>
          <p:spPr>
            <a:xfrm>
              <a:off x="129745" y="3742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Carbón</a:t>
              </a:r>
              <a:endParaRPr b="0" i="0" sz="1400" u="none" cap="none" strike="noStrike">
                <a:solidFill>
                  <a:schemeClr val="dk1"/>
                </a:solidFill>
                <a:latin typeface="Arial"/>
                <a:ea typeface="Arial"/>
                <a:cs typeface="Arial"/>
                <a:sym typeface="Arial"/>
              </a:endParaRPr>
            </a:p>
          </p:txBody>
        </p:sp>
        <p:sp>
          <p:nvSpPr>
            <p:cNvPr id="1093" name="Google Shape;1093;p79"/>
            <p:cNvSpPr/>
            <p:nvPr/>
          </p:nvSpPr>
          <p:spPr>
            <a:xfrm>
              <a:off x="0" y="74157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79"/>
            <p:cNvSpPr/>
            <p:nvPr/>
          </p:nvSpPr>
          <p:spPr>
            <a:xfrm>
              <a:off x="112452" y="56445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79"/>
            <p:cNvSpPr txBox="1"/>
            <p:nvPr/>
          </p:nvSpPr>
          <p:spPr>
            <a:xfrm>
              <a:off x="129745" y="58174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Petróleo</a:t>
              </a:r>
              <a:endParaRPr b="0" i="0" sz="1400" u="none" cap="none" strike="noStrike">
                <a:solidFill>
                  <a:schemeClr val="dk1"/>
                </a:solidFill>
                <a:latin typeface="Arial"/>
                <a:ea typeface="Arial"/>
                <a:cs typeface="Arial"/>
                <a:sym typeface="Arial"/>
              </a:endParaRPr>
            </a:p>
          </p:txBody>
        </p:sp>
        <p:sp>
          <p:nvSpPr>
            <p:cNvPr id="1096" name="Google Shape;1096;p79"/>
            <p:cNvSpPr/>
            <p:nvPr/>
          </p:nvSpPr>
          <p:spPr>
            <a:xfrm>
              <a:off x="0" y="128589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79"/>
            <p:cNvSpPr/>
            <p:nvPr/>
          </p:nvSpPr>
          <p:spPr>
            <a:xfrm>
              <a:off x="112452" y="110877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79"/>
            <p:cNvSpPr txBox="1"/>
            <p:nvPr/>
          </p:nvSpPr>
          <p:spPr>
            <a:xfrm>
              <a:off x="129745" y="112606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Gas natural</a:t>
              </a:r>
              <a:endParaRPr b="0" i="0" sz="1400" u="none" cap="none" strike="noStrike">
                <a:solidFill>
                  <a:schemeClr val="dk1"/>
                </a:solidFill>
                <a:latin typeface="Arial"/>
                <a:ea typeface="Arial"/>
                <a:cs typeface="Arial"/>
                <a:sym typeface="Arial"/>
              </a:endParaRPr>
            </a:p>
          </p:txBody>
        </p:sp>
        <p:sp>
          <p:nvSpPr>
            <p:cNvPr id="1099" name="Google Shape;1099;p79"/>
            <p:cNvSpPr/>
            <p:nvPr/>
          </p:nvSpPr>
          <p:spPr>
            <a:xfrm>
              <a:off x="0" y="183021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79"/>
            <p:cNvSpPr/>
            <p:nvPr/>
          </p:nvSpPr>
          <p:spPr>
            <a:xfrm>
              <a:off x="112452" y="165309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79"/>
            <p:cNvSpPr txBox="1"/>
            <p:nvPr/>
          </p:nvSpPr>
          <p:spPr>
            <a:xfrm>
              <a:off x="129745" y="167038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Nuclear</a:t>
              </a:r>
              <a:endParaRPr b="0" i="0" sz="1400" u="none" cap="none" strike="noStrike">
                <a:solidFill>
                  <a:schemeClr val="dk1"/>
                </a:solidFill>
                <a:latin typeface="Arial"/>
                <a:ea typeface="Arial"/>
                <a:cs typeface="Arial"/>
                <a:sym typeface="Arial"/>
              </a:endParaRPr>
            </a:p>
          </p:txBody>
        </p:sp>
        <p:sp>
          <p:nvSpPr>
            <p:cNvPr id="1102" name="Google Shape;1102;p79"/>
            <p:cNvSpPr/>
            <p:nvPr/>
          </p:nvSpPr>
          <p:spPr>
            <a:xfrm>
              <a:off x="0" y="237453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79"/>
            <p:cNvSpPr/>
            <p:nvPr/>
          </p:nvSpPr>
          <p:spPr>
            <a:xfrm>
              <a:off x="112452" y="219741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79"/>
            <p:cNvSpPr txBox="1"/>
            <p:nvPr/>
          </p:nvSpPr>
          <p:spPr>
            <a:xfrm>
              <a:off x="129745" y="221470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Agua</a:t>
              </a:r>
              <a:endParaRPr b="0" i="0" sz="1400" u="none" cap="none" strike="noStrike">
                <a:solidFill>
                  <a:schemeClr val="dk1"/>
                </a:solidFill>
                <a:latin typeface="Arial"/>
                <a:ea typeface="Arial"/>
                <a:cs typeface="Arial"/>
                <a:sym typeface="Arial"/>
              </a:endParaRPr>
            </a:p>
          </p:txBody>
        </p:sp>
        <p:sp>
          <p:nvSpPr>
            <p:cNvPr id="1105" name="Google Shape;1105;p79"/>
            <p:cNvSpPr/>
            <p:nvPr/>
          </p:nvSpPr>
          <p:spPr>
            <a:xfrm>
              <a:off x="0" y="291885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79"/>
            <p:cNvSpPr/>
            <p:nvPr/>
          </p:nvSpPr>
          <p:spPr>
            <a:xfrm>
              <a:off x="112452" y="274173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79"/>
            <p:cNvSpPr txBox="1"/>
            <p:nvPr/>
          </p:nvSpPr>
          <p:spPr>
            <a:xfrm>
              <a:off x="129745" y="275902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Eólica</a:t>
              </a:r>
              <a:endParaRPr b="0" i="0" sz="1400" u="none" cap="none" strike="noStrike">
                <a:solidFill>
                  <a:schemeClr val="dk1"/>
                </a:solidFill>
                <a:latin typeface="Arial"/>
                <a:ea typeface="Arial"/>
                <a:cs typeface="Arial"/>
                <a:sym typeface="Arial"/>
              </a:endParaRPr>
            </a:p>
          </p:txBody>
        </p:sp>
        <p:sp>
          <p:nvSpPr>
            <p:cNvPr id="1108" name="Google Shape;1108;p79"/>
            <p:cNvSpPr/>
            <p:nvPr/>
          </p:nvSpPr>
          <p:spPr>
            <a:xfrm>
              <a:off x="0" y="346317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79"/>
            <p:cNvSpPr/>
            <p:nvPr/>
          </p:nvSpPr>
          <p:spPr>
            <a:xfrm>
              <a:off x="112452" y="328605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79"/>
            <p:cNvSpPr txBox="1"/>
            <p:nvPr/>
          </p:nvSpPr>
          <p:spPr>
            <a:xfrm>
              <a:off x="129745" y="330334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Solar</a:t>
              </a:r>
              <a:endParaRPr b="0" i="0" sz="1400" u="none" cap="none" strike="noStrike">
                <a:solidFill>
                  <a:schemeClr val="dk1"/>
                </a:solidFill>
                <a:latin typeface="Arial"/>
                <a:ea typeface="Arial"/>
                <a:cs typeface="Arial"/>
                <a:sym typeface="Arial"/>
              </a:endParaRPr>
            </a:p>
          </p:txBody>
        </p:sp>
        <p:sp>
          <p:nvSpPr>
            <p:cNvPr id="1111" name="Google Shape;1111;p79"/>
            <p:cNvSpPr/>
            <p:nvPr/>
          </p:nvSpPr>
          <p:spPr>
            <a:xfrm>
              <a:off x="0" y="400749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79"/>
            <p:cNvSpPr/>
            <p:nvPr/>
          </p:nvSpPr>
          <p:spPr>
            <a:xfrm>
              <a:off x="112452" y="383037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79"/>
            <p:cNvSpPr txBox="1"/>
            <p:nvPr/>
          </p:nvSpPr>
          <p:spPr>
            <a:xfrm>
              <a:off x="129745" y="384766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Geotermia</a:t>
              </a:r>
              <a:endParaRPr b="0" i="0" sz="1400" u="none" cap="none" strike="noStrike">
                <a:solidFill>
                  <a:schemeClr val="dk1"/>
                </a:solidFill>
                <a:latin typeface="Arial"/>
                <a:ea typeface="Arial"/>
                <a:cs typeface="Arial"/>
                <a:sym typeface="Arial"/>
              </a:endParaRPr>
            </a:p>
          </p:txBody>
        </p:sp>
        <p:sp>
          <p:nvSpPr>
            <p:cNvPr id="1114" name="Google Shape;1114;p79"/>
            <p:cNvSpPr/>
            <p:nvPr/>
          </p:nvSpPr>
          <p:spPr>
            <a:xfrm>
              <a:off x="0" y="455181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79"/>
            <p:cNvSpPr/>
            <p:nvPr/>
          </p:nvSpPr>
          <p:spPr>
            <a:xfrm>
              <a:off x="112452" y="437469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79"/>
            <p:cNvSpPr txBox="1"/>
            <p:nvPr/>
          </p:nvSpPr>
          <p:spPr>
            <a:xfrm>
              <a:off x="129745" y="439198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Mareomotriz</a:t>
              </a:r>
              <a:endParaRPr b="0" i="0" sz="1400" u="none" cap="none" strike="noStrike">
                <a:solidFill>
                  <a:schemeClr val="dk1"/>
                </a:solidFill>
                <a:latin typeface="Arial"/>
                <a:ea typeface="Arial"/>
                <a:cs typeface="Arial"/>
                <a:sym typeface="Arial"/>
              </a:endParaRPr>
            </a:p>
          </p:txBody>
        </p:sp>
        <p:sp>
          <p:nvSpPr>
            <p:cNvPr id="1117" name="Google Shape;1117;p79"/>
            <p:cNvSpPr/>
            <p:nvPr/>
          </p:nvSpPr>
          <p:spPr>
            <a:xfrm>
              <a:off x="0" y="509613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79"/>
            <p:cNvSpPr/>
            <p:nvPr/>
          </p:nvSpPr>
          <p:spPr>
            <a:xfrm>
              <a:off x="112452" y="491901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79"/>
            <p:cNvSpPr txBox="1"/>
            <p:nvPr/>
          </p:nvSpPr>
          <p:spPr>
            <a:xfrm>
              <a:off x="129745" y="493630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Biomasa</a:t>
              </a:r>
              <a:endParaRPr b="0" i="0" sz="1400" u="none" cap="none" strike="noStrike">
                <a:solidFill>
                  <a:schemeClr val="dk1"/>
                </a:solidFill>
                <a:latin typeface="Arial"/>
                <a:ea typeface="Arial"/>
                <a:cs typeface="Arial"/>
                <a:sym typeface="Arial"/>
              </a:endParaRPr>
            </a:p>
          </p:txBody>
        </p:sp>
      </p:grpSp>
      <p:sp>
        <p:nvSpPr>
          <p:cNvPr id="1120" name="Google Shape;1120;p79"/>
          <p:cNvSpPr/>
          <p:nvPr/>
        </p:nvSpPr>
        <p:spPr>
          <a:xfrm rot="5400000">
            <a:off x="2908970" y="4900495"/>
            <a:ext cx="616008" cy="2249055"/>
          </a:xfrm>
          <a:prstGeom prst="rightBrace">
            <a:avLst>
              <a:gd fmla="val 8333" name="adj1"/>
              <a:gd fmla="val 50000" name="adj2"/>
            </a:avLst>
          </a:pr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21" name="Google Shape;1121;p79"/>
          <p:cNvSpPr txBox="1"/>
          <p:nvPr/>
        </p:nvSpPr>
        <p:spPr>
          <a:xfrm>
            <a:off x="2547799" y="6349197"/>
            <a:ext cx="133834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Primaria</a:t>
            </a:r>
            <a:endParaRPr b="0" i="0" sz="1400" u="none" cap="none" strike="noStrike">
              <a:solidFill>
                <a:srgbClr val="000000"/>
              </a:solidFill>
              <a:latin typeface="Arial"/>
              <a:ea typeface="Arial"/>
              <a:cs typeface="Arial"/>
              <a:sym typeface="Arial"/>
            </a:endParaRPr>
          </a:p>
        </p:txBody>
      </p:sp>
      <p:sp>
        <p:nvSpPr>
          <p:cNvPr id="1122" name="Google Shape;1122;p79"/>
          <p:cNvSpPr txBox="1"/>
          <p:nvPr/>
        </p:nvSpPr>
        <p:spPr>
          <a:xfrm>
            <a:off x="5598355" y="224443"/>
            <a:ext cx="443831" cy="6124754"/>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1" i="0" lang="es-CO" sz="2800" u="none" cap="none" strike="noStrike">
                <a:solidFill>
                  <a:schemeClr val="dk1"/>
                </a:solidFill>
                <a:latin typeface="Arial"/>
                <a:ea typeface="Arial"/>
                <a:cs typeface="Arial"/>
                <a:sym typeface="Arial"/>
              </a:rPr>
              <a:t>TRANSFORMACIÓN</a:t>
            </a:r>
            <a:endParaRPr b="0" i="0" sz="1400" u="none" cap="none" strike="noStrike">
              <a:solidFill>
                <a:srgbClr val="000000"/>
              </a:solidFill>
              <a:latin typeface="Arial"/>
              <a:ea typeface="Arial"/>
              <a:cs typeface="Arial"/>
              <a:sym typeface="Arial"/>
            </a:endParaRPr>
          </a:p>
        </p:txBody>
      </p:sp>
      <p:grpSp>
        <p:nvGrpSpPr>
          <p:cNvPr id="1123" name="Google Shape;1123;p79"/>
          <p:cNvGrpSpPr/>
          <p:nvPr/>
        </p:nvGrpSpPr>
        <p:grpSpPr>
          <a:xfrm>
            <a:off x="6334282" y="453771"/>
            <a:ext cx="2249055" cy="5138306"/>
            <a:chOff x="0" y="140180"/>
            <a:chExt cx="2249055" cy="5138306"/>
          </a:xfrm>
        </p:grpSpPr>
        <p:sp>
          <p:nvSpPr>
            <p:cNvPr id="1124" name="Google Shape;1124;p79"/>
            <p:cNvSpPr/>
            <p:nvPr/>
          </p:nvSpPr>
          <p:spPr>
            <a:xfrm>
              <a:off x="0" y="927506"/>
              <a:ext cx="2249055" cy="428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79"/>
            <p:cNvSpPr/>
            <p:nvPr/>
          </p:nvSpPr>
          <p:spPr>
            <a:xfrm>
              <a:off x="112452" y="140180"/>
              <a:ext cx="1657479" cy="1038246"/>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79"/>
            <p:cNvSpPr txBox="1"/>
            <p:nvPr/>
          </p:nvSpPr>
          <p:spPr>
            <a:xfrm>
              <a:off x="163135" y="190863"/>
              <a:ext cx="1556113" cy="936880"/>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Electricidad</a:t>
              </a:r>
              <a:endParaRPr b="0" i="0" sz="1400" u="none" cap="none" strike="noStrike">
                <a:solidFill>
                  <a:schemeClr val="dk1"/>
                </a:solidFill>
                <a:latin typeface="Arial"/>
                <a:ea typeface="Arial"/>
                <a:cs typeface="Arial"/>
                <a:sym typeface="Arial"/>
              </a:endParaRPr>
            </a:p>
          </p:txBody>
        </p:sp>
        <p:sp>
          <p:nvSpPr>
            <p:cNvPr id="1127" name="Google Shape;1127;p79"/>
            <p:cNvSpPr/>
            <p:nvPr/>
          </p:nvSpPr>
          <p:spPr>
            <a:xfrm>
              <a:off x="0" y="2235033"/>
              <a:ext cx="2249055" cy="428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79"/>
            <p:cNvSpPr/>
            <p:nvPr/>
          </p:nvSpPr>
          <p:spPr>
            <a:xfrm>
              <a:off x="112452" y="1447706"/>
              <a:ext cx="1657479" cy="1038246"/>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79"/>
            <p:cNvSpPr txBox="1"/>
            <p:nvPr/>
          </p:nvSpPr>
          <p:spPr>
            <a:xfrm>
              <a:off x="163135" y="1498389"/>
              <a:ext cx="1556113" cy="936880"/>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Combustibles líquidos</a:t>
              </a:r>
              <a:endParaRPr b="0" i="0" sz="1400" u="none" cap="none" strike="noStrike">
                <a:solidFill>
                  <a:schemeClr val="dk1"/>
                </a:solidFill>
                <a:latin typeface="Arial"/>
                <a:ea typeface="Arial"/>
                <a:cs typeface="Arial"/>
                <a:sym typeface="Arial"/>
              </a:endParaRPr>
            </a:p>
          </p:txBody>
        </p:sp>
        <p:sp>
          <p:nvSpPr>
            <p:cNvPr id="1130" name="Google Shape;1130;p79"/>
            <p:cNvSpPr/>
            <p:nvPr/>
          </p:nvSpPr>
          <p:spPr>
            <a:xfrm>
              <a:off x="0" y="3542560"/>
              <a:ext cx="2249055" cy="428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79"/>
            <p:cNvSpPr/>
            <p:nvPr/>
          </p:nvSpPr>
          <p:spPr>
            <a:xfrm>
              <a:off x="112452" y="2755233"/>
              <a:ext cx="1657479" cy="1038246"/>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79"/>
            <p:cNvSpPr txBox="1"/>
            <p:nvPr/>
          </p:nvSpPr>
          <p:spPr>
            <a:xfrm>
              <a:off x="163135" y="2805916"/>
              <a:ext cx="1556113" cy="936880"/>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Combustibles sólidos</a:t>
              </a:r>
              <a:endParaRPr b="0" i="0" sz="1400" u="none" cap="none" strike="noStrike">
                <a:solidFill>
                  <a:schemeClr val="dk1"/>
                </a:solidFill>
                <a:latin typeface="Arial"/>
                <a:ea typeface="Arial"/>
                <a:cs typeface="Arial"/>
                <a:sym typeface="Arial"/>
              </a:endParaRPr>
            </a:p>
          </p:txBody>
        </p:sp>
        <p:sp>
          <p:nvSpPr>
            <p:cNvPr id="1133" name="Google Shape;1133;p79"/>
            <p:cNvSpPr/>
            <p:nvPr/>
          </p:nvSpPr>
          <p:spPr>
            <a:xfrm>
              <a:off x="0" y="4850086"/>
              <a:ext cx="2249055" cy="428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79"/>
            <p:cNvSpPr/>
            <p:nvPr/>
          </p:nvSpPr>
          <p:spPr>
            <a:xfrm>
              <a:off x="112452" y="4062760"/>
              <a:ext cx="1657479" cy="1038246"/>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79"/>
            <p:cNvSpPr txBox="1"/>
            <p:nvPr/>
          </p:nvSpPr>
          <p:spPr>
            <a:xfrm>
              <a:off x="163135" y="4113443"/>
              <a:ext cx="1556113" cy="936880"/>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Combustibles gaseosos</a:t>
              </a:r>
              <a:endParaRPr b="0" i="0" sz="1400" u="none" cap="none" strike="noStrike">
                <a:solidFill>
                  <a:schemeClr val="dk1"/>
                </a:solidFill>
                <a:latin typeface="Arial"/>
                <a:ea typeface="Arial"/>
                <a:cs typeface="Arial"/>
                <a:sym typeface="Arial"/>
              </a:endParaRPr>
            </a:p>
          </p:txBody>
        </p:sp>
      </p:grpSp>
      <p:sp>
        <p:nvSpPr>
          <p:cNvPr id="1136" name="Google Shape;1136;p79"/>
          <p:cNvSpPr/>
          <p:nvPr/>
        </p:nvSpPr>
        <p:spPr>
          <a:xfrm rot="5400000">
            <a:off x="7150805" y="4915734"/>
            <a:ext cx="616008" cy="2249056"/>
          </a:xfrm>
          <a:prstGeom prst="rightBrace">
            <a:avLst>
              <a:gd fmla="val 8333" name="adj1"/>
              <a:gd fmla="val 50000" name="adj2"/>
            </a:avLst>
          </a:pr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37" name="Google Shape;1137;p79"/>
          <p:cNvSpPr txBox="1"/>
          <p:nvPr/>
        </p:nvSpPr>
        <p:spPr>
          <a:xfrm>
            <a:off x="6789634" y="6349197"/>
            <a:ext cx="133834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Secundaria</a:t>
            </a:r>
            <a:endParaRPr b="0" i="0" sz="1400" u="none" cap="none" strike="noStrike">
              <a:solidFill>
                <a:srgbClr val="000000"/>
              </a:solidFill>
              <a:latin typeface="Arial"/>
              <a:ea typeface="Arial"/>
              <a:cs typeface="Arial"/>
              <a:sym typeface="Arial"/>
            </a:endParaRPr>
          </a:p>
        </p:txBody>
      </p:sp>
      <p:sp>
        <p:nvSpPr>
          <p:cNvPr id="1138" name="Google Shape;1138;p79"/>
          <p:cNvSpPr txBox="1"/>
          <p:nvPr/>
        </p:nvSpPr>
        <p:spPr>
          <a:xfrm>
            <a:off x="9283633" y="1385681"/>
            <a:ext cx="1858513" cy="3170099"/>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Calor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Iluminación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Fuerza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Movimiento</a:t>
            </a:r>
            <a:endParaRPr b="0" i="0" sz="1400" u="none" cap="none" strike="noStrike">
              <a:solidFill>
                <a:srgbClr val="000000"/>
              </a:solidFill>
              <a:latin typeface="Arial"/>
              <a:ea typeface="Arial"/>
              <a:cs typeface="Arial"/>
              <a:sym typeface="Arial"/>
            </a:endParaRPr>
          </a:p>
        </p:txBody>
      </p:sp>
      <p:sp>
        <p:nvSpPr>
          <p:cNvPr id="1139" name="Google Shape;1139;p79"/>
          <p:cNvSpPr txBox="1"/>
          <p:nvPr/>
        </p:nvSpPr>
        <p:spPr>
          <a:xfrm>
            <a:off x="10168128" y="6452542"/>
            <a:ext cx="28595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Fuente: Espinoza, 2005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80"/>
          <p:cNvSpPr/>
          <p:nvPr/>
        </p:nvSpPr>
        <p:spPr>
          <a:xfrm>
            <a:off x="1524000" y="857250"/>
            <a:ext cx="9144000" cy="51435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145" name="Google Shape;1145;p80"/>
          <p:cNvSpPr/>
          <p:nvPr/>
        </p:nvSpPr>
        <p:spPr>
          <a:xfrm>
            <a:off x="1524000" y="857250"/>
            <a:ext cx="1510168" cy="5143500"/>
          </a:xfrm>
          <a:prstGeom prst="rect">
            <a:avLst/>
          </a:prstGeom>
          <a:solidFill>
            <a:srgbClr val="5750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146" name="Google Shape;1146;p80"/>
          <p:cNvSpPr/>
          <p:nvPr>
            <p:ph type="title"/>
          </p:nvPr>
        </p:nvSpPr>
        <p:spPr>
          <a:xfrm>
            <a:off x="699769" y="2307516"/>
            <a:ext cx="2064266" cy="2031956"/>
          </a:xfrm>
          <a:prstGeom prst="ellipse">
            <a:avLst/>
          </a:prstGeom>
          <a:solidFill>
            <a:srgbClr val="262626"/>
          </a:solidFill>
          <a:ln cap="flat" cmpd="thinThick" w="174625">
            <a:solidFill>
              <a:srgbClr val="262626"/>
            </a:solidFill>
            <a:prstDash val="solid"/>
            <a:round/>
            <a:headEnd len="sm" w="sm" type="none"/>
            <a:tailEnd len="sm" w="sm" type="none"/>
          </a:ln>
        </p:spPr>
        <p:txBody>
          <a:bodyPr anchorCtr="0" anchor="ctr" bIns="34275" lIns="68575" spcFirstLastPara="1" rIns="68575" wrap="square" tIns="34275">
            <a:normAutofit/>
          </a:bodyPr>
          <a:lstStyle/>
          <a:p>
            <a:pPr indent="0" lvl="0" marL="0" rtl="0" algn="ctr">
              <a:lnSpc>
                <a:spcPct val="85000"/>
              </a:lnSpc>
              <a:spcBef>
                <a:spcPts val="0"/>
              </a:spcBef>
              <a:spcAft>
                <a:spcPts val="0"/>
              </a:spcAft>
              <a:buClr>
                <a:srgbClr val="FFFFFF"/>
              </a:buClr>
              <a:buSzPts val="1800"/>
              <a:buFont typeface="Calibri"/>
              <a:buNone/>
            </a:pPr>
            <a:r>
              <a:rPr lang="es-CO" sz="1950">
                <a:solidFill>
                  <a:srgbClr val="FFFFFF"/>
                </a:solidFill>
              </a:rPr>
              <a:t>Resultados </a:t>
            </a:r>
            <a:endParaRPr sz="1950">
              <a:solidFill>
                <a:srgbClr val="FFFFFF"/>
              </a:solidFill>
              <a:latin typeface="Arial"/>
              <a:ea typeface="Arial"/>
              <a:cs typeface="Arial"/>
              <a:sym typeface="Arial"/>
            </a:endParaRPr>
          </a:p>
        </p:txBody>
      </p:sp>
      <p:sp>
        <p:nvSpPr>
          <p:cNvPr id="1147" name="Google Shape;1147;p80"/>
          <p:cNvSpPr txBox="1"/>
          <p:nvPr/>
        </p:nvSpPr>
        <p:spPr>
          <a:xfrm>
            <a:off x="3034168" y="5942232"/>
            <a:ext cx="1935145" cy="2423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Arial"/>
                <a:ea typeface="Arial"/>
                <a:cs typeface="Arial"/>
                <a:sym typeface="Arial"/>
              </a:rPr>
              <a:t>Fuente: BP Statistical Review 2021</a:t>
            </a:r>
            <a:endParaRPr b="0" i="0" sz="1400" u="none" cap="none" strike="noStrike">
              <a:solidFill>
                <a:srgbClr val="000000"/>
              </a:solidFill>
              <a:latin typeface="Arial"/>
              <a:ea typeface="Arial"/>
              <a:cs typeface="Arial"/>
              <a:sym typeface="Arial"/>
            </a:endParaRPr>
          </a:p>
        </p:txBody>
      </p:sp>
      <p:pic>
        <p:nvPicPr>
          <p:cNvPr id="1148" name="Google Shape;1148;p80"/>
          <p:cNvPicPr preferRelativeResize="0"/>
          <p:nvPr/>
        </p:nvPicPr>
        <p:blipFill rotWithShape="1">
          <a:blip r:embed="rId3">
            <a:alphaModFix/>
          </a:blip>
          <a:srcRect b="0" l="0" r="0" t="0"/>
          <a:stretch/>
        </p:blipFill>
        <p:spPr>
          <a:xfrm>
            <a:off x="9925050" y="5867400"/>
            <a:ext cx="2266950" cy="990600"/>
          </a:xfrm>
          <a:prstGeom prst="rect">
            <a:avLst/>
          </a:prstGeom>
          <a:solidFill>
            <a:srgbClr val="00CC99"/>
          </a:solidFill>
          <a:ln>
            <a:noFill/>
          </a:ln>
        </p:spPr>
      </p:pic>
      <p:pic>
        <p:nvPicPr>
          <p:cNvPr id="1149" name="Google Shape;1149;p80"/>
          <p:cNvPicPr preferRelativeResize="0"/>
          <p:nvPr/>
        </p:nvPicPr>
        <p:blipFill rotWithShape="1">
          <a:blip r:embed="rId4">
            <a:alphaModFix/>
          </a:blip>
          <a:srcRect b="0" l="0" r="0" t="8729"/>
          <a:stretch/>
        </p:blipFill>
        <p:spPr>
          <a:xfrm>
            <a:off x="3054234" y="1433128"/>
            <a:ext cx="4342150" cy="4434272"/>
          </a:xfrm>
          <a:prstGeom prst="rect">
            <a:avLst/>
          </a:prstGeom>
          <a:noFill/>
          <a:ln>
            <a:noFill/>
          </a:ln>
        </p:spPr>
      </p:pic>
      <p:pic>
        <p:nvPicPr>
          <p:cNvPr id="1150" name="Google Shape;1150;p80"/>
          <p:cNvPicPr preferRelativeResize="0"/>
          <p:nvPr/>
        </p:nvPicPr>
        <p:blipFill rotWithShape="1">
          <a:blip r:embed="rId5">
            <a:alphaModFix/>
          </a:blip>
          <a:srcRect b="0" l="0" r="0" t="8768"/>
          <a:stretch/>
        </p:blipFill>
        <p:spPr>
          <a:xfrm>
            <a:off x="7416450" y="1323228"/>
            <a:ext cx="4576258" cy="454417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81"/>
          <p:cNvSpPr txBox="1"/>
          <p:nvPr>
            <p:ph type="title"/>
          </p:nvPr>
        </p:nvSpPr>
        <p:spPr>
          <a:xfrm>
            <a:off x="838200" y="0"/>
            <a:ext cx="10515600" cy="1749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3F3F3F"/>
              </a:buClr>
              <a:buSzPct val="100000"/>
              <a:buFont typeface="Calibri"/>
              <a:buNone/>
            </a:pPr>
            <a:r>
              <a:rPr b="1" lang="es-CO"/>
              <a:t>¿Está el mundo listo para dejar los combustibles fósiles y adentrarnos en la revolución de las energías limpias o verdes?</a:t>
            </a:r>
            <a:endParaRPr/>
          </a:p>
        </p:txBody>
      </p:sp>
      <p:grpSp>
        <p:nvGrpSpPr>
          <p:cNvPr id="1156" name="Google Shape;1156;p81"/>
          <p:cNvGrpSpPr/>
          <p:nvPr/>
        </p:nvGrpSpPr>
        <p:grpSpPr>
          <a:xfrm>
            <a:off x="840253" y="2687357"/>
            <a:ext cx="10511492" cy="2627873"/>
            <a:chOff x="2053" y="861732"/>
            <a:chExt cx="10511492" cy="2627873"/>
          </a:xfrm>
        </p:grpSpPr>
        <p:sp>
          <p:nvSpPr>
            <p:cNvPr id="1157" name="Google Shape;1157;p81"/>
            <p:cNvSpPr/>
            <p:nvPr/>
          </p:nvSpPr>
          <p:spPr>
            <a:xfrm>
              <a:off x="2053" y="861732"/>
              <a:ext cx="4379788" cy="2627873"/>
            </a:xfrm>
            <a:prstGeom prst="roundRect">
              <a:avLst>
                <a:gd fmla="val 10000" name="adj"/>
              </a:avLst>
            </a:prstGeom>
            <a:solidFill>
              <a:srgbClr val="98CB37">
                <a:alpha val="87058"/>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81"/>
            <p:cNvSpPr txBox="1"/>
            <p:nvPr/>
          </p:nvSpPr>
          <p:spPr>
            <a:xfrm>
              <a:off x="79021" y="938700"/>
              <a:ext cx="4225852" cy="2473937"/>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Arial"/>
                <a:buNone/>
              </a:pPr>
              <a:r>
                <a:rPr b="0" i="0" lang="es-CO" sz="2400" u="none" cap="none" strike="noStrike">
                  <a:solidFill>
                    <a:schemeClr val="lt1"/>
                  </a:solidFill>
                  <a:latin typeface="Arial"/>
                  <a:ea typeface="Arial"/>
                  <a:cs typeface="Arial"/>
                  <a:sym typeface="Arial"/>
                </a:rPr>
                <a:t>Transición energética</a:t>
              </a:r>
              <a:endParaRPr b="0" i="0" sz="1400" u="none" cap="none" strike="noStrike">
                <a:solidFill>
                  <a:srgbClr val="000000"/>
                </a:solidFill>
                <a:latin typeface="Arial"/>
                <a:ea typeface="Arial"/>
                <a:cs typeface="Arial"/>
                <a:sym typeface="Arial"/>
              </a:endParaRPr>
            </a:p>
          </p:txBody>
        </p:sp>
        <p:sp>
          <p:nvSpPr>
            <p:cNvPr id="1159" name="Google Shape;1159;p81"/>
            <p:cNvSpPr/>
            <p:nvPr/>
          </p:nvSpPr>
          <p:spPr>
            <a:xfrm>
              <a:off x="4819821" y="1632575"/>
              <a:ext cx="928515" cy="1086187"/>
            </a:xfrm>
            <a:prstGeom prst="rightArrow">
              <a:avLst>
                <a:gd fmla="val 60000" name="adj1"/>
                <a:gd fmla="val 50000" name="adj2"/>
              </a:avLst>
            </a:prstGeom>
            <a:solidFill>
              <a:srgbClr val="90C1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81"/>
            <p:cNvSpPr txBox="1"/>
            <p:nvPr/>
          </p:nvSpPr>
          <p:spPr>
            <a:xfrm>
              <a:off x="4819821" y="1849812"/>
              <a:ext cx="649961" cy="65171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4600"/>
                <a:buFont typeface="Arial"/>
                <a:buNone/>
              </a:pPr>
              <a:r>
                <a:t/>
              </a:r>
              <a:endParaRPr b="0" i="0" sz="4600" u="none" cap="none" strike="noStrike">
                <a:solidFill>
                  <a:schemeClr val="lt1"/>
                </a:solidFill>
                <a:latin typeface="Arial"/>
                <a:ea typeface="Arial"/>
                <a:cs typeface="Arial"/>
                <a:sym typeface="Arial"/>
              </a:endParaRPr>
            </a:p>
          </p:txBody>
        </p:sp>
        <p:sp>
          <p:nvSpPr>
            <p:cNvPr id="1161" name="Google Shape;1161;p81"/>
            <p:cNvSpPr/>
            <p:nvPr/>
          </p:nvSpPr>
          <p:spPr>
            <a:xfrm>
              <a:off x="6133757" y="861732"/>
              <a:ext cx="4379788" cy="2627873"/>
            </a:xfrm>
            <a:prstGeom prst="roundRect">
              <a:avLst>
                <a:gd fmla="val 10000" name="adj"/>
              </a:avLst>
            </a:prstGeom>
            <a:solidFill>
              <a:srgbClr val="98CB37">
                <a:alpha val="47058"/>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81"/>
            <p:cNvSpPr txBox="1"/>
            <p:nvPr/>
          </p:nvSpPr>
          <p:spPr>
            <a:xfrm>
              <a:off x="6210725" y="938700"/>
              <a:ext cx="4225852" cy="2473937"/>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Arial"/>
                <a:buNone/>
              </a:pPr>
              <a:r>
                <a:rPr b="0" i="0" lang="es-CO" sz="2400" u="none" cap="none" strike="noStrike">
                  <a:solidFill>
                    <a:schemeClr val="dk1"/>
                  </a:solidFill>
                  <a:latin typeface="Arial"/>
                  <a:ea typeface="Arial"/>
                  <a:cs typeface="Arial"/>
                  <a:sym typeface="Arial"/>
                </a:rPr>
                <a:t>Crisis energética mundial (escasez de fuentes convencionales y aumento de sus precios)</a:t>
              </a:r>
              <a:endParaRPr b="0" i="0" sz="1400" u="none" cap="none" strike="noStrike">
                <a:solidFill>
                  <a:schemeClr val="dk1"/>
                </a:solidFill>
                <a:latin typeface="Arial"/>
                <a:ea typeface="Arial"/>
                <a:cs typeface="Arial"/>
                <a:sym typeface="Arial"/>
              </a:endParaRPr>
            </a:p>
          </p:txBody>
        </p:sp>
      </p:grpSp>
      <p:pic>
        <p:nvPicPr>
          <p:cNvPr id="1163" name="Google Shape;1163;p81"/>
          <p:cNvPicPr preferRelativeResize="0"/>
          <p:nvPr/>
        </p:nvPicPr>
        <p:blipFill rotWithShape="1">
          <a:blip r:embed="rId3">
            <a:alphaModFix/>
          </a:blip>
          <a:srcRect b="0" l="0" r="0" t="0"/>
          <a:stretch/>
        </p:blipFill>
        <p:spPr>
          <a:xfrm>
            <a:off x="121158" y="5724842"/>
            <a:ext cx="2266950" cy="990600"/>
          </a:xfrm>
          <a:prstGeom prst="rect">
            <a:avLst/>
          </a:prstGeom>
          <a:solidFill>
            <a:srgbClr val="00CC99"/>
          </a:solid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8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chemeClr val="dk1"/>
              </a:buClr>
              <a:buSzPts val="1833"/>
              <a:buFont typeface="Calibri"/>
              <a:buNone/>
            </a:pPr>
            <a:r>
              <a:rPr lang="es-CO"/>
              <a:t>SISTEMA REGULATORIO INTERNACIONAL</a:t>
            </a:r>
            <a:br>
              <a:rPr lang="es-CO"/>
            </a:br>
            <a:r>
              <a:rPr lang="es-CO" sz="1800"/>
              <a:t>(Ambiental, objetivos de desarrollo sostenible y mitigación de cambio climático)</a:t>
            </a:r>
            <a:br>
              <a:rPr lang="es-CO" sz="1800"/>
            </a:br>
            <a:r>
              <a:rPr lang="es-CO" sz="2400"/>
              <a:t>Secuencia de la descarbonización global</a:t>
            </a:r>
            <a:endParaRPr/>
          </a:p>
        </p:txBody>
      </p:sp>
      <p:sp>
        <p:nvSpPr>
          <p:cNvPr id="1169" name="Google Shape;1169;p82"/>
          <p:cNvSpPr/>
          <p:nvPr/>
        </p:nvSpPr>
        <p:spPr>
          <a:xfrm>
            <a:off x="838200" y="2268066"/>
            <a:ext cx="2552114" cy="1169551"/>
          </a:xfrm>
          <a:prstGeom prst="rect">
            <a:avLst/>
          </a:prstGeom>
          <a:solidFill>
            <a:schemeClr val="lt1"/>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000000"/>
                </a:solidFill>
                <a:latin typeface="Titillium Web"/>
                <a:ea typeface="Titillium Web"/>
                <a:cs typeface="Titillium Web"/>
                <a:sym typeface="Titillium Web"/>
              </a:rPr>
              <a:t>Convención Marco de Naciones Unidas sobre el Cambio Climático (1994).</a:t>
            </a:r>
            <a:endParaRPr b="0" i="0" sz="1400" u="none" cap="none" strike="noStrike">
              <a:solidFill>
                <a:srgbClr val="000000"/>
              </a:solidFill>
              <a:latin typeface="Titillium Web"/>
              <a:ea typeface="Titillium Web"/>
              <a:cs typeface="Titillium Web"/>
              <a:sym typeface="Titillium Web"/>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Aprobada por Ley 160 de 1994 y Sentencia C-073 de 1995.</a:t>
            </a:r>
            <a:endParaRPr b="0" i="0" sz="1400" u="none" cap="none" strike="noStrike">
              <a:solidFill>
                <a:srgbClr val="000000"/>
              </a:solidFill>
              <a:latin typeface="Titillium Web"/>
              <a:ea typeface="Titillium Web"/>
              <a:cs typeface="Titillium Web"/>
              <a:sym typeface="Titillium Web"/>
            </a:endParaRPr>
          </a:p>
        </p:txBody>
      </p:sp>
      <p:sp>
        <p:nvSpPr>
          <p:cNvPr id="1170" name="Google Shape;1170;p82"/>
          <p:cNvSpPr/>
          <p:nvPr/>
        </p:nvSpPr>
        <p:spPr>
          <a:xfrm>
            <a:off x="3692858" y="2259449"/>
            <a:ext cx="2403142" cy="1169551"/>
          </a:xfrm>
          <a:prstGeom prst="rect">
            <a:avLst/>
          </a:prstGeom>
          <a:solidFill>
            <a:schemeClr val="lt1"/>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000000"/>
                </a:solidFill>
                <a:latin typeface="Titillium Web"/>
                <a:ea typeface="Titillium Web"/>
                <a:cs typeface="Titillium Web"/>
                <a:sym typeface="Titillium Web"/>
              </a:rPr>
              <a:t>Protocolo de Kyoto (1997).</a:t>
            </a:r>
            <a:endParaRPr b="0" i="0" sz="1400" u="none" cap="none" strike="noStrike">
              <a:solidFill>
                <a:srgbClr val="000000"/>
              </a:solidFill>
              <a:latin typeface="Titillium Web"/>
              <a:ea typeface="Titillium Web"/>
              <a:cs typeface="Titillium Web"/>
              <a:sym typeface="Titillium Web"/>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En vigor 2005, aprobada Ley 624 de 2000 y Sentencia C-860 de 2001.</a:t>
            </a:r>
            <a:endParaRPr b="0" i="0" sz="1400" u="none" cap="none" strike="noStrike">
              <a:solidFill>
                <a:srgbClr val="000000"/>
              </a:solidFill>
              <a:latin typeface="Titillium Web"/>
              <a:ea typeface="Titillium Web"/>
              <a:cs typeface="Titillium Web"/>
              <a:sym typeface="Titillium Web"/>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82"/>
          <p:cNvSpPr txBox="1"/>
          <p:nvPr/>
        </p:nvSpPr>
        <p:spPr>
          <a:xfrm>
            <a:off x="9307745" y="2239912"/>
            <a:ext cx="2142577" cy="1169550"/>
          </a:xfrm>
          <a:prstGeom prst="rect">
            <a:avLst/>
          </a:prstGeom>
          <a:solidFill>
            <a:schemeClr val="lt1"/>
          </a:solidFill>
          <a:ln cap="flat" cmpd="sng" w="38100">
            <a:solidFill>
              <a:schemeClr val="dk1"/>
            </a:solidFill>
            <a:prstDash val="solid"/>
            <a:round/>
            <a:headEnd len="sm" w="sm" type="none"/>
            <a:tailEnd len="sm" w="sm" type="none"/>
          </a:ln>
        </p:spPr>
        <p:txBody>
          <a:bodyPr anchorCtr="0" anchor="t" bIns="45700" lIns="0" spcFirstLastPara="1" rIns="0" wrap="square" tIns="45700">
            <a:noAutofit/>
          </a:bodyPr>
          <a:lstStyle/>
          <a:p>
            <a:pPr indent="0" lvl="0" marL="0" marR="0" rtl="0" algn="just">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Titillium Web"/>
                <a:ea typeface="Titillium Web"/>
                <a:cs typeface="Titillium Web"/>
                <a:sym typeface="Titillium Web"/>
              </a:rPr>
              <a:t>  Acuerdo de París (Nov</a:t>
            </a:r>
            <a:br>
              <a:rPr b="1" i="0" lang="es-CO" sz="1400" u="none" cap="none" strike="noStrike">
                <a:solidFill>
                  <a:srgbClr val="000000"/>
                </a:solidFill>
                <a:latin typeface="Titillium Web"/>
                <a:ea typeface="Titillium Web"/>
                <a:cs typeface="Titillium Web"/>
                <a:sym typeface="Titillium Web"/>
              </a:rPr>
            </a:br>
            <a:r>
              <a:rPr b="1" i="0" lang="es-CO" sz="1400" u="none" cap="none" strike="noStrike">
                <a:solidFill>
                  <a:srgbClr val="000000"/>
                </a:solidFill>
                <a:latin typeface="Titillium Web"/>
                <a:ea typeface="Titillium Web"/>
                <a:cs typeface="Titillium Web"/>
                <a:sym typeface="Titillium Web"/>
              </a:rPr>
              <a:t>  2015).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 Aprobado Ley 1844 de</a:t>
            </a:r>
            <a:br>
              <a:rPr b="0" i="0" lang="es-CO" sz="1400" u="none" cap="none" strike="noStrike">
                <a:solidFill>
                  <a:srgbClr val="000000"/>
                </a:solidFill>
                <a:latin typeface="Titillium Web"/>
                <a:ea typeface="Titillium Web"/>
                <a:cs typeface="Titillium Web"/>
                <a:sym typeface="Titillium Web"/>
              </a:rPr>
            </a:br>
            <a:r>
              <a:rPr b="0" i="0" lang="es-CO" sz="1400" u="none" cap="none" strike="noStrike">
                <a:solidFill>
                  <a:srgbClr val="000000"/>
                </a:solidFill>
                <a:latin typeface="Titillium Web"/>
                <a:ea typeface="Titillium Web"/>
                <a:cs typeface="Titillium Web"/>
                <a:sym typeface="Titillium Web"/>
              </a:rPr>
              <a:t> 2017 y Sentencia C-408 de</a:t>
            </a:r>
            <a:br>
              <a:rPr b="0" i="0" lang="es-CO" sz="1400" u="none" cap="none" strike="noStrike">
                <a:solidFill>
                  <a:srgbClr val="000000"/>
                </a:solidFill>
                <a:latin typeface="Titillium Web"/>
                <a:ea typeface="Titillium Web"/>
                <a:cs typeface="Titillium Web"/>
                <a:sym typeface="Titillium Web"/>
              </a:rPr>
            </a:br>
            <a:r>
              <a:rPr b="0" i="0" lang="es-CO" sz="1400" u="none" cap="none" strike="noStrike">
                <a:solidFill>
                  <a:srgbClr val="000000"/>
                </a:solidFill>
                <a:latin typeface="Titillium Web"/>
                <a:ea typeface="Titillium Web"/>
                <a:cs typeface="Titillium Web"/>
                <a:sym typeface="Titillium Web"/>
              </a:rPr>
              <a:t> 2018.</a:t>
            </a:r>
            <a:endParaRPr b="0" i="0" sz="1400" u="none" cap="none" strike="noStrike">
              <a:solidFill>
                <a:srgbClr val="000000"/>
              </a:solidFill>
              <a:latin typeface="Arial"/>
              <a:ea typeface="Arial"/>
              <a:cs typeface="Arial"/>
              <a:sym typeface="Arial"/>
            </a:endParaRPr>
          </a:p>
        </p:txBody>
      </p:sp>
      <p:sp>
        <p:nvSpPr>
          <p:cNvPr id="1172" name="Google Shape;1172;p82"/>
          <p:cNvSpPr txBox="1"/>
          <p:nvPr/>
        </p:nvSpPr>
        <p:spPr>
          <a:xfrm>
            <a:off x="6268687" y="2254783"/>
            <a:ext cx="2847300" cy="1169400"/>
          </a:xfrm>
          <a:prstGeom prst="rect">
            <a:avLst/>
          </a:prstGeom>
          <a:solidFill>
            <a:schemeClr val="lt1"/>
          </a:solidFill>
          <a:ln cap="flat" cmpd="sng" w="38100">
            <a:solidFill>
              <a:schemeClr val="dk1"/>
            </a:solidFill>
            <a:prstDash val="solid"/>
            <a:round/>
            <a:headEnd len="sm" w="sm" type="none"/>
            <a:tailEnd len="sm" w="sm" type="none"/>
          </a:ln>
        </p:spPr>
        <p:txBody>
          <a:bodyPr anchorCtr="0" anchor="t" bIns="45700" lIns="0" spcFirstLastPara="1" rIns="0" wrap="square" tIns="45700">
            <a:noAutofit/>
          </a:bodyPr>
          <a:lstStyle/>
          <a:p>
            <a:pPr indent="0" lvl="0" marL="0" marR="0" rtl="0" algn="just">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Titillium Web"/>
                <a:ea typeface="Titillium Web"/>
                <a:cs typeface="Titillium Web"/>
                <a:sym typeface="Titillium Web"/>
              </a:rPr>
              <a:t>  Objetivos de Desarrollo  </a:t>
            </a:r>
            <a:br>
              <a:rPr b="1" i="0" lang="es-CO" sz="1400" u="none" cap="none" strike="noStrike">
                <a:solidFill>
                  <a:srgbClr val="000000"/>
                </a:solidFill>
                <a:latin typeface="Titillium Web"/>
                <a:ea typeface="Titillium Web"/>
                <a:cs typeface="Titillium Web"/>
                <a:sym typeface="Titillium Web"/>
              </a:rPr>
            </a:br>
            <a:r>
              <a:rPr b="1" i="0" lang="es-CO" sz="1400" u="none" cap="none" strike="noStrike">
                <a:solidFill>
                  <a:srgbClr val="000000"/>
                </a:solidFill>
                <a:latin typeface="Titillium Web"/>
                <a:ea typeface="Titillium Web"/>
                <a:cs typeface="Titillium Web"/>
                <a:sym typeface="Titillium Web"/>
              </a:rPr>
              <a:t>  Sostenible ODS Naciones Unidas</a:t>
            </a:r>
            <a:br>
              <a:rPr b="1" i="0" lang="es-CO" sz="1400" u="none" cap="none" strike="noStrike">
                <a:solidFill>
                  <a:srgbClr val="000000"/>
                </a:solidFill>
                <a:latin typeface="Titillium Web"/>
                <a:ea typeface="Titillium Web"/>
                <a:cs typeface="Titillium Web"/>
                <a:sym typeface="Titillium Web"/>
              </a:rPr>
            </a:br>
            <a:r>
              <a:rPr b="1" i="0" lang="es-CO" sz="1400" u="none" cap="none" strike="noStrike">
                <a:solidFill>
                  <a:srgbClr val="000000"/>
                </a:solidFill>
                <a:latin typeface="Titillium Web"/>
                <a:ea typeface="Titillium Web"/>
                <a:cs typeface="Titillium Web"/>
                <a:sym typeface="Titillium Web"/>
              </a:rPr>
              <a:t>  (Sept 2015).</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  Adoptados Conpes 3918 de 2018.</a:t>
            </a:r>
            <a:endParaRPr b="0" i="0" sz="1400" u="none" cap="none" strike="noStrike">
              <a:solidFill>
                <a:srgbClr val="000000"/>
              </a:solidFill>
              <a:latin typeface="Arial"/>
              <a:ea typeface="Arial"/>
              <a:cs typeface="Arial"/>
              <a:sym typeface="Arial"/>
            </a:endParaRPr>
          </a:p>
        </p:txBody>
      </p:sp>
      <p:sp>
        <p:nvSpPr>
          <p:cNvPr id="1173" name="Google Shape;1173;p82"/>
          <p:cNvSpPr/>
          <p:nvPr/>
        </p:nvSpPr>
        <p:spPr>
          <a:xfrm rot="5400000">
            <a:off x="2971039" y="3353557"/>
            <a:ext cx="389666" cy="835891"/>
          </a:xfrm>
          <a:prstGeom prst="rightBrace">
            <a:avLst>
              <a:gd fmla="val 8333" name="adj1"/>
              <a:gd fmla="val 50000"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74" name="Google Shape;1174;p82"/>
          <p:cNvSpPr/>
          <p:nvPr/>
        </p:nvSpPr>
        <p:spPr>
          <a:xfrm rot="5400000">
            <a:off x="5806477" y="3353558"/>
            <a:ext cx="389666" cy="835891"/>
          </a:xfrm>
          <a:prstGeom prst="rightBrace">
            <a:avLst>
              <a:gd fmla="val 8333" name="adj1"/>
              <a:gd fmla="val 50000"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75" name="Google Shape;1175;p82"/>
          <p:cNvSpPr/>
          <p:nvPr/>
        </p:nvSpPr>
        <p:spPr>
          <a:xfrm rot="5400000">
            <a:off x="9640240" y="2309313"/>
            <a:ext cx="389666" cy="3037454"/>
          </a:xfrm>
          <a:prstGeom prst="rightBrace">
            <a:avLst>
              <a:gd fmla="val 8333" name="adj1"/>
              <a:gd fmla="val 16283"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76" name="Google Shape;1176;p82"/>
          <p:cNvSpPr/>
          <p:nvPr/>
        </p:nvSpPr>
        <p:spPr>
          <a:xfrm rot="5400000">
            <a:off x="8545289" y="3410095"/>
            <a:ext cx="389666" cy="835891"/>
          </a:xfrm>
          <a:prstGeom prst="rightBrace">
            <a:avLst>
              <a:gd fmla="val 8333" name="adj1"/>
              <a:gd fmla="val 80630"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1177" name="Google Shape;1177;p82"/>
          <p:cNvGrpSpPr/>
          <p:nvPr/>
        </p:nvGrpSpPr>
        <p:grpSpPr>
          <a:xfrm>
            <a:off x="1962917" y="3966326"/>
            <a:ext cx="10057656" cy="1336500"/>
            <a:chOff x="174834" y="351175"/>
            <a:chExt cx="9186752" cy="1336500"/>
          </a:xfrm>
        </p:grpSpPr>
        <p:sp>
          <p:nvSpPr>
            <p:cNvPr id="1178" name="Google Shape;1178;p82"/>
            <p:cNvSpPr/>
            <p:nvPr/>
          </p:nvSpPr>
          <p:spPr>
            <a:xfrm>
              <a:off x="174834" y="588946"/>
              <a:ext cx="1831203" cy="1098722"/>
            </a:xfrm>
            <a:prstGeom prst="roundRect">
              <a:avLst>
                <a:gd fmla="val 10000" name="adj"/>
              </a:avLst>
            </a:prstGeom>
            <a:gradFill>
              <a:gsLst>
                <a:gs pos="0">
                  <a:srgbClr val="F5F5F5"/>
                </a:gs>
                <a:gs pos="45000">
                  <a:srgbClr val="FDFDFD"/>
                </a:gs>
                <a:gs pos="100000">
                  <a:schemeClr val="lt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82"/>
            <p:cNvSpPr txBox="1"/>
            <p:nvPr/>
          </p:nvSpPr>
          <p:spPr>
            <a:xfrm>
              <a:off x="207014" y="621126"/>
              <a:ext cx="1766843" cy="103436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s-CO" sz="1400" u="none" cap="none" strike="noStrike">
                  <a:solidFill>
                    <a:schemeClr val="dk1"/>
                  </a:solidFill>
                  <a:latin typeface="Titillium Web"/>
                  <a:ea typeface="Titillium Web"/>
                  <a:cs typeface="Titillium Web"/>
                  <a:sym typeface="Titillium Web"/>
                </a:rPr>
                <a:t>Uso eficiente y racional de la energía</a:t>
              </a:r>
              <a:endParaRPr b="0" i="0" sz="1400" u="none" cap="none" strike="noStrike">
                <a:solidFill>
                  <a:srgbClr val="000000"/>
                </a:solidFill>
                <a:latin typeface="Titillium Web"/>
                <a:ea typeface="Titillium Web"/>
                <a:cs typeface="Titillium Web"/>
                <a:sym typeface="Titillium Web"/>
              </a:endParaRPr>
            </a:p>
          </p:txBody>
        </p:sp>
        <p:sp>
          <p:nvSpPr>
            <p:cNvPr id="1180" name="Google Shape;1180;p82"/>
            <p:cNvSpPr/>
            <p:nvPr/>
          </p:nvSpPr>
          <p:spPr>
            <a:xfrm>
              <a:off x="2167826" y="911238"/>
              <a:ext cx="342992" cy="454138"/>
            </a:xfrm>
            <a:prstGeom prst="rightArrow">
              <a:avLst>
                <a:gd fmla="val 60000" name="adj1"/>
                <a:gd fmla="val 50000" name="adj2"/>
              </a:avLst>
            </a:prstGeom>
            <a:gradFill>
              <a:gsLst>
                <a:gs pos="0">
                  <a:srgbClr val="C4C4C4"/>
                </a:gs>
                <a:gs pos="45000">
                  <a:srgbClr val="CFCFCF"/>
                </a:gs>
                <a:gs pos="100000">
                  <a:srgbClr val="D5D5D5"/>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82"/>
            <p:cNvSpPr txBox="1"/>
            <p:nvPr/>
          </p:nvSpPr>
          <p:spPr>
            <a:xfrm>
              <a:off x="2167826" y="1002066"/>
              <a:ext cx="240094" cy="27248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82" name="Google Shape;1182;p82"/>
            <p:cNvSpPr/>
            <p:nvPr/>
          </p:nvSpPr>
          <p:spPr>
            <a:xfrm>
              <a:off x="2653192" y="588946"/>
              <a:ext cx="1831203" cy="1098722"/>
            </a:xfrm>
            <a:prstGeom prst="roundRect">
              <a:avLst>
                <a:gd fmla="val 10000" name="adj"/>
              </a:avLst>
            </a:prstGeom>
            <a:gradFill>
              <a:gsLst>
                <a:gs pos="0">
                  <a:srgbClr val="F5F5F5"/>
                </a:gs>
                <a:gs pos="45000">
                  <a:srgbClr val="FDFDFD"/>
                </a:gs>
                <a:gs pos="100000">
                  <a:schemeClr val="lt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82"/>
            <p:cNvSpPr txBox="1"/>
            <p:nvPr/>
          </p:nvSpPr>
          <p:spPr>
            <a:xfrm>
              <a:off x="2685372" y="621126"/>
              <a:ext cx="1766843" cy="103436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s-CO" sz="1400" u="none" cap="none" strike="noStrike">
                  <a:solidFill>
                    <a:schemeClr val="dk1"/>
                  </a:solidFill>
                  <a:latin typeface="Titillium Web"/>
                  <a:ea typeface="Titillium Web"/>
                  <a:cs typeface="Titillium Web"/>
                  <a:sym typeface="Titillium Web"/>
                </a:rPr>
                <a:t>Energía bajo en carbono con energía renovable</a:t>
              </a:r>
              <a:endParaRPr b="0" i="0" sz="1400" u="none" cap="none" strike="noStrike">
                <a:solidFill>
                  <a:srgbClr val="000000"/>
                </a:solidFill>
                <a:latin typeface="Titillium Web"/>
                <a:ea typeface="Titillium Web"/>
                <a:cs typeface="Titillium Web"/>
                <a:sym typeface="Titillium Web"/>
              </a:endParaRPr>
            </a:p>
          </p:txBody>
        </p:sp>
        <p:sp>
          <p:nvSpPr>
            <p:cNvPr id="1184" name="Google Shape;1184;p82"/>
            <p:cNvSpPr/>
            <p:nvPr/>
          </p:nvSpPr>
          <p:spPr>
            <a:xfrm>
              <a:off x="4661422" y="911238"/>
              <a:ext cx="375295" cy="454138"/>
            </a:xfrm>
            <a:prstGeom prst="rightArrow">
              <a:avLst>
                <a:gd fmla="val 60000" name="adj1"/>
                <a:gd fmla="val 50000" name="adj2"/>
              </a:avLst>
            </a:prstGeom>
            <a:gradFill>
              <a:gsLst>
                <a:gs pos="0">
                  <a:srgbClr val="C4C4C4"/>
                </a:gs>
                <a:gs pos="45000">
                  <a:srgbClr val="CFCFCF"/>
                </a:gs>
                <a:gs pos="100000">
                  <a:srgbClr val="D5D5D5"/>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82"/>
            <p:cNvSpPr txBox="1"/>
            <p:nvPr/>
          </p:nvSpPr>
          <p:spPr>
            <a:xfrm>
              <a:off x="4661422" y="1002066"/>
              <a:ext cx="262707" cy="27248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86" name="Google Shape;1186;p82"/>
            <p:cNvSpPr/>
            <p:nvPr/>
          </p:nvSpPr>
          <p:spPr>
            <a:xfrm>
              <a:off x="5192501" y="588946"/>
              <a:ext cx="1831203" cy="1098722"/>
            </a:xfrm>
            <a:prstGeom prst="roundRect">
              <a:avLst>
                <a:gd fmla="val 10000" name="adj"/>
              </a:avLst>
            </a:prstGeom>
            <a:gradFill>
              <a:gsLst>
                <a:gs pos="0">
                  <a:srgbClr val="F5F5F5"/>
                </a:gs>
                <a:gs pos="45000">
                  <a:srgbClr val="FDFDFD"/>
                </a:gs>
                <a:gs pos="100000">
                  <a:schemeClr val="lt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82"/>
            <p:cNvSpPr txBox="1"/>
            <p:nvPr/>
          </p:nvSpPr>
          <p:spPr>
            <a:xfrm>
              <a:off x="5224681" y="621126"/>
              <a:ext cx="1766843" cy="103436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s-CO" sz="1400" u="none" cap="none" strike="noStrike">
                  <a:solidFill>
                    <a:schemeClr val="dk1"/>
                  </a:solidFill>
                  <a:latin typeface="Titillium Web"/>
                  <a:ea typeface="Titillium Web"/>
                  <a:cs typeface="Titillium Web"/>
                  <a:sym typeface="Titillium Web"/>
                </a:rPr>
                <a:t>Abandono progresivo de combustibles fósil por mayor uso de la electricidad</a:t>
              </a:r>
              <a:endParaRPr b="0" i="0" sz="1400" u="none" cap="none" strike="noStrike">
                <a:solidFill>
                  <a:srgbClr val="000000"/>
                </a:solidFill>
                <a:latin typeface="Titillium Web"/>
                <a:ea typeface="Titillium Web"/>
                <a:cs typeface="Titillium Web"/>
                <a:sym typeface="Titillium Web"/>
              </a:endParaRPr>
            </a:p>
          </p:txBody>
        </p:sp>
        <p:sp>
          <p:nvSpPr>
            <p:cNvPr id="1188" name="Google Shape;1188;p82"/>
            <p:cNvSpPr/>
            <p:nvPr/>
          </p:nvSpPr>
          <p:spPr>
            <a:xfrm>
              <a:off x="7150372" y="911238"/>
              <a:ext cx="268536" cy="454138"/>
            </a:xfrm>
            <a:prstGeom prst="rightArrow">
              <a:avLst>
                <a:gd fmla="val 60000" name="adj1"/>
                <a:gd fmla="val 50000" name="adj2"/>
              </a:avLst>
            </a:prstGeom>
            <a:gradFill>
              <a:gsLst>
                <a:gs pos="0">
                  <a:srgbClr val="C4C4C4"/>
                </a:gs>
                <a:gs pos="45000">
                  <a:srgbClr val="CFCFCF"/>
                </a:gs>
                <a:gs pos="100000">
                  <a:srgbClr val="D5D5D5"/>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82"/>
            <p:cNvSpPr txBox="1"/>
            <p:nvPr/>
          </p:nvSpPr>
          <p:spPr>
            <a:xfrm>
              <a:off x="7150372" y="1002066"/>
              <a:ext cx="187975" cy="27248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90" name="Google Shape;1190;p82"/>
            <p:cNvSpPr/>
            <p:nvPr/>
          </p:nvSpPr>
          <p:spPr>
            <a:xfrm>
              <a:off x="7530386" y="351175"/>
              <a:ext cx="1831200" cy="1336500"/>
            </a:xfrm>
            <a:prstGeom prst="roundRect">
              <a:avLst>
                <a:gd fmla="val 10000" name="adj"/>
              </a:avLst>
            </a:prstGeom>
            <a:gradFill>
              <a:gsLst>
                <a:gs pos="0">
                  <a:srgbClr val="F5F5F5"/>
                </a:gs>
                <a:gs pos="45000">
                  <a:srgbClr val="FDFDFD"/>
                </a:gs>
                <a:gs pos="100000">
                  <a:schemeClr val="lt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82"/>
            <p:cNvSpPr txBox="1"/>
            <p:nvPr/>
          </p:nvSpPr>
          <p:spPr>
            <a:xfrm>
              <a:off x="7562561" y="407723"/>
              <a:ext cx="1766700" cy="12480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s-CO" sz="1400" u="none" cap="none" strike="noStrike">
                  <a:solidFill>
                    <a:schemeClr val="dk1"/>
                  </a:solidFill>
                  <a:latin typeface="Titillium Web"/>
                  <a:ea typeface="Titillium Web"/>
                  <a:cs typeface="Titillium Web"/>
                  <a:sym typeface="Titillium Web"/>
                </a:rPr>
                <a:t>Soluciones con bajas emisiones de CO2</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1400"/>
                <a:buFont typeface="Calibri"/>
                <a:buNone/>
              </a:pPr>
              <a:r>
                <a:rPr b="0" i="0" lang="es-CO" sz="1200" u="none" cap="none" strike="noStrike">
                  <a:solidFill>
                    <a:schemeClr val="dk1"/>
                  </a:solidFill>
                  <a:latin typeface="Titillium Web"/>
                  <a:ea typeface="Titillium Web"/>
                  <a:cs typeface="Titillium Web"/>
                  <a:sym typeface="Titillium Web"/>
                </a:rPr>
                <a:t>(energías renovables, gas, hidrógeno, energía de origen orgánico, tecnología CCU) conversión proyectos de </a:t>
              </a:r>
              <a:r>
                <a:rPr lang="es-CO" sz="1200">
                  <a:solidFill>
                    <a:schemeClr val="dk1"/>
                  </a:solidFill>
                  <a:latin typeface="Titillium Web"/>
                  <a:ea typeface="Titillium Web"/>
                  <a:cs typeface="Titillium Web"/>
                  <a:sym typeface="Titillium Web"/>
                </a:rPr>
                <a:t>minería</a:t>
              </a:r>
              <a:r>
                <a:rPr b="0" i="0" lang="es-CO" sz="1200" u="none" cap="none" strike="noStrike">
                  <a:solidFill>
                    <a:schemeClr val="dk1"/>
                  </a:solidFill>
                  <a:latin typeface="Titillium Web"/>
                  <a:ea typeface="Titillium Web"/>
                  <a:cs typeface="Titillium Web"/>
                  <a:sym typeface="Titillium Web"/>
                </a:rPr>
                <a:t> e hidrocarburos para la transición</a:t>
              </a:r>
              <a:endParaRPr b="0" i="0" sz="1200" u="none" cap="none" strike="noStrike">
                <a:solidFill>
                  <a:srgbClr val="000000"/>
                </a:solidFill>
                <a:latin typeface="Titillium Web"/>
                <a:ea typeface="Titillium Web"/>
                <a:cs typeface="Titillium Web"/>
                <a:sym typeface="Titillium Web"/>
              </a:endParaRPr>
            </a:p>
          </p:txBody>
        </p:sp>
      </p:grpSp>
      <p:sp>
        <p:nvSpPr>
          <p:cNvPr id="1192" name="Google Shape;1192;p82"/>
          <p:cNvSpPr/>
          <p:nvPr/>
        </p:nvSpPr>
        <p:spPr>
          <a:xfrm rot="-5400000">
            <a:off x="2788769" y="4517263"/>
            <a:ext cx="389700" cy="1960800"/>
          </a:xfrm>
          <a:prstGeom prst="rightBrace">
            <a:avLst>
              <a:gd fmla="val 8333" name="adj1"/>
              <a:gd fmla="val 56217"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93" name="Google Shape;1193;p82"/>
          <p:cNvSpPr txBox="1"/>
          <p:nvPr/>
        </p:nvSpPr>
        <p:spPr>
          <a:xfrm>
            <a:off x="1735832" y="5759803"/>
            <a:ext cx="1017900" cy="5232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143 de 1994</a:t>
            </a:r>
            <a:endParaRPr b="0" i="0" sz="1400" u="none" cap="none" strike="noStrike">
              <a:solidFill>
                <a:srgbClr val="000000"/>
              </a:solidFill>
              <a:latin typeface="Titillium Web"/>
              <a:ea typeface="Titillium Web"/>
              <a:cs typeface="Titillium Web"/>
              <a:sym typeface="Titillium Web"/>
            </a:endParaRPr>
          </a:p>
        </p:txBody>
      </p:sp>
      <p:sp>
        <p:nvSpPr>
          <p:cNvPr id="1194" name="Google Shape;1194;p82"/>
          <p:cNvSpPr txBox="1"/>
          <p:nvPr/>
        </p:nvSpPr>
        <p:spPr>
          <a:xfrm>
            <a:off x="3211320" y="5735384"/>
            <a:ext cx="1137000" cy="5232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697 de 2001 (URE)</a:t>
            </a:r>
            <a:endParaRPr b="0" i="0" sz="1400" u="none" cap="none" strike="noStrike">
              <a:solidFill>
                <a:srgbClr val="000000"/>
              </a:solidFill>
              <a:latin typeface="Titillium Web"/>
              <a:ea typeface="Titillium Web"/>
              <a:cs typeface="Titillium Web"/>
              <a:sym typeface="Titillium Web"/>
            </a:endParaRPr>
          </a:p>
        </p:txBody>
      </p:sp>
      <p:sp>
        <p:nvSpPr>
          <p:cNvPr id="1195" name="Google Shape;1195;p82"/>
          <p:cNvSpPr txBox="1"/>
          <p:nvPr/>
        </p:nvSpPr>
        <p:spPr>
          <a:xfrm>
            <a:off x="4501658" y="5753254"/>
            <a:ext cx="1776900" cy="954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693 de 2001 (alcohol carbutante) y Ley 939 de 2004 (Biocombustible) </a:t>
            </a:r>
            <a:endParaRPr b="0" i="0" sz="1400" u="none" cap="none" strike="noStrike">
              <a:solidFill>
                <a:srgbClr val="000000"/>
              </a:solidFill>
              <a:latin typeface="Titillium Web"/>
              <a:ea typeface="Titillium Web"/>
              <a:cs typeface="Titillium Web"/>
              <a:sym typeface="Titillium Web"/>
            </a:endParaRPr>
          </a:p>
        </p:txBody>
      </p:sp>
      <p:sp>
        <p:nvSpPr>
          <p:cNvPr id="1196" name="Google Shape;1196;p82"/>
          <p:cNvSpPr/>
          <p:nvPr/>
        </p:nvSpPr>
        <p:spPr>
          <a:xfrm rot="-5400000">
            <a:off x="5913040" y="4350408"/>
            <a:ext cx="389700" cy="2261700"/>
          </a:xfrm>
          <a:prstGeom prst="rightBrace">
            <a:avLst>
              <a:gd fmla="val 8333" name="adj1"/>
              <a:gd fmla="val 50000"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97" name="Google Shape;1197;p82"/>
          <p:cNvSpPr txBox="1"/>
          <p:nvPr/>
        </p:nvSpPr>
        <p:spPr>
          <a:xfrm>
            <a:off x="6463978" y="5753675"/>
            <a:ext cx="835800" cy="7389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1715 de 2014</a:t>
            </a:r>
            <a:endParaRPr b="0" i="0" sz="1400" u="none" cap="none" strike="noStrike">
              <a:solidFill>
                <a:srgbClr val="000000"/>
              </a:solidFill>
              <a:latin typeface="Titillium Web"/>
              <a:ea typeface="Titillium Web"/>
              <a:cs typeface="Titillium Web"/>
              <a:sym typeface="Titillium Web"/>
            </a:endParaRPr>
          </a:p>
        </p:txBody>
      </p:sp>
      <p:sp>
        <p:nvSpPr>
          <p:cNvPr id="1198" name="Google Shape;1198;p82"/>
          <p:cNvSpPr/>
          <p:nvPr/>
        </p:nvSpPr>
        <p:spPr>
          <a:xfrm rot="-5400000">
            <a:off x="8625882" y="4345919"/>
            <a:ext cx="389700" cy="2288100"/>
          </a:xfrm>
          <a:prstGeom prst="rightBrace">
            <a:avLst>
              <a:gd fmla="val 8333" name="adj1"/>
              <a:gd fmla="val 48328"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99" name="Google Shape;1199;p82"/>
          <p:cNvSpPr txBox="1"/>
          <p:nvPr/>
        </p:nvSpPr>
        <p:spPr>
          <a:xfrm>
            <a:off x="7484677" y="5744544"/>
            <a:ext cx="1336200" cy="954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Titillium Web"/>
                <a:ea typeface="Titillium Web"/>
                <a:cs typeface="Titillium Web"/>
                <a:sym typeface="Titillium Web"/>
              </a:rPr>
              <a:t>Ley 1931 de 2018</a:t>
            </a:r>
            <a:endParaRPr b="0" i="0" sz="1400" u="none" cap="none" strike="noStrike">
              <a:solidFill>
                <a:srgbClr val="000000"/>
              </a:solidFill>
              <a:latin typeface="Titillium Web"/>
              <a:ea typeface="Titillium Web"/>
              <a:cs typeface="Titillium Web"/>
              <a:sym typeface="Titillium Web"/>
            </a:endParaRPr>
          </a:p>
          <a:p>
            <a:pPr indent="0" lvl="0" marL="0" marR="0" rtl="0" algn="just">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Titillium Web"/>
                <a:ea typeface="Titillium Web"/>
                <a:cs typeface="Titillium Web"/>
                <a:sym typeface="Titillium Web"/>
              </a:rPr>
              <a:t>(Ley de cambio climático)</a:t>
            </a:r>
            <a:endParaRPr b="0" i="0" sz="1400" u="none" cap="none" strike="noStrike">
              <a:solidFill>
                <a:srgbClr val="000000"/>
              </a:solidFill>
              <a:latin typeface="Titillium Web"/>
              <a:ea typeface="Titillium Web"/>
              <a:cs typeface="Titillium Web"/>
              <a:sym typeface="Titillium Web"/>
            </a:endParaRPr>
          </a:p>
        </p:txBody>
      </p:sp>
      <p:sp>
        <p:nvSpPr>
          <p:cNvPr id="1200" name="Google Shape;1200;p82"/>
          <p:cNvSpPr txBox="1"/>
          <p:nvPr/>
        </p:nvSpPr>
        <p:spPr>
          <a:xfrm>
            <a:off x="9160151" y="5742550"/>
            <a:ext cx="1017900" cy="9543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1964 de 2019 y Ley 1955 de 2019</a:t>
            </a:r>
            <a:endParaRPr b="0" i="0" sz="1400" u="none" cap="none" strike="noStrike">
              <a:solidFill>
                <a:srgbClr val="000000"/>
              </a:solidFill>
              <a:latin typeface="Arial"/>
              <a:ea typeface="Arial"/>
              <a:cs typeface="Arial"/>
              <a:sym typeface="Arial"/>
            </a:endParaRPr>
          </a:p>
        </p:txBody>
      </p:sp>
      <p:sp>
        <p:nvSpPr>
          <p:cNvPr id="1201" name="Google Shape;1201;p82"/>
          <p:cNvSpPr/>
          <p:nvPr/>
        </p:nvSpPr>
        <p:spPr>
          <a:xfrm rot="-5400000">
            <a:off x="11044351" y="4932525"/>
            <a:ext cx="389700" cy="1158900"/>
          </a:xfrm>
          <a:prstGeom prst="rightBrace">
            <a:avLst>
              <a:gd fmla="val 8333" name="adj1"/>
              <a:gd fmla="val 48328"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02" name="Google Shape;1202;p82"/>
          <p:cNvSpPr txBox="1"/>
          <p:nvPr/>
        </p:nvSpPr>
        <p:spPr>
          <a:xfrm>
            <a:off x="10402700" y="5737150"/>
            <a:ext cx="1621500" cy="11697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2099 de 2021</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2128 de 2021 (gas combustible)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Decreto 1476 de 2022 (hidrógeno)</a:t>
            </a:r>
            <a:endParaRPr b="0" i="0" sz="1400" u="none" cap="none" strike="noStrike">
              <a:solidFill>
                <a:srgbClr val="000000"/>
              </a:solidFill>
              <a:latin typeface="Titillium Web"/>
              <a:ea typeface="Titillium Web"/>
              <a:cs typeface="Titillium Web"/>
              <a:sym typeface="Titillium Web"/>
            </a:endParaRPr>
          </a:p>
        </p:txBody>
      </p:sp>
      <p:sp>
        <p:nvSpPr>
          <p:cNvPr id="1203" name="Google Shape;1203;p82"/>
          <p:cNvSpPr txBox="1"/>
          <p:nvPr/>
        </p:nvSpPr>
        <p:spPr>
          <a:xfrm>
            <a:off x="-1450" y="5544250"/>
            <a:ext cx="1621500" cy="95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CO">
                <a:latin typeface="Calibri"/>
                <a:ea typeface="Calibri"/>
                <a:cs typeface="Calibri"/>
                <a:sym typeface="Calibri"/>
              </a:rPr>
              <a:t>SISTEMA REGULATORIO NACIONAL</a:t>
            </a:r>
            <a:endParaRPr b="1">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8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chemeClr val="dk1"/>
              </a:buClr>
              <a:buSzPts val="1800"/>
              <a:buFont typeface="Calibri"/>
              <a:buNone/>
            </a:pPr>
            <a:r>
              <a:rPr lang="es-CO"/>
              <a:t>SISTEMA REGULATORIO NACIONAL</a:t>
            </a:r>
            <a:br>
              <a:rPr lang="es-CO"/>
            </a:br>
            <a:r>
              <a:rPr lang="es-CO" sz="1800"/>
              <a:t>(Secuencia de la descarbonización en Colombia)</a:t>
            </a:r>
            <a:endParaRPr/>
          </a:p>
        </p:txBody>
      </p:sp>
      <p:grpSp>
        <p:nvGrpSpPr>
          <p:cNvPr id="1209" name="Google Shape;1209;p83"/>
          <p:cNvGrpSpPr/>
          <p:nvPr/>
        </p:nvGrpSpPr>
        <p:grpSpPr>
          <a:xfrm>
            <a:off x="923757" y="2121524"/>
            <a:ext cx="10986724" cy="1098722"/>
            <a:chOff x="174834" y="588946"/>
            <a:chExt cx="9186746" cy="1098722"/>
          </a:xfrm>
        </p:grpSpPr>
        <p:sp>
          <p:nvSpPr>
            <p:cNvPr id="1210" name="Google Shape;1210;p83"/>
            <p:cNvSpPr/>
            <p:nvPr/>
          </p:nvSpPr>
          <p:spPr>
            <a:xfrm>
              <a:off x="174834" y="588946"/>
              <a:ext cx="1831203" cy="1098722"/>
            </a:xfrm>
            <a:prstGeom prst="roundRect">
              <a:avLst>
                <a:gd fmla="val 10000" name="adj"/>
              </a:avLst>
            </a:prstGeom>
            <a:gradFill>
              <a:gsLst>
                <a:gs pos="0">
                  <a:srgbClr val="F5F5F5"/>
                </a:gs>
                <a:gs pos="45000">
                  <a:srgbClr val="FDFDFD"/>
                </a:gs>
                <a:gs pos="100000">
                  <a:schemeClr val="lt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83"/>
            <p:cNvSpPr txBox="1"/>
            <p:nvPr/>
          </p:nvSpPr>
          <p:spPr>
            <a:xfrm>
              <a:off x="207014" y="621126"/>
              <a:ext cx="1766843" cy="103436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s-CO" sz="1400" u="none" cap="none" strike="noStrike">
                  <a:solidFill>
                    <a:schemeClr val="dk1"/>
                  </a:solidFill>
                  <a:latin typeface="Titillium Web"/>
                  <a:ea typeface="Titillium Web"/>
                  <a:cs typeface="Titillium Web"/>
                  <a:sym typeface="Titillium Web"/>
                </a:rPr>
                <a:t>Uso eficiente y racional de la energía</a:t>
              </a:r>
              <a:endParaRPr b="0" i="0" sz="1400" u="none" cap="none" strike="noStrike">
                <a:solidFill>
                  <a:srgbClr val="000000"/>
                </a:solidFill>
                <a:latin typeface="Titillium Web"/>
                <a:ea typeface="Titillium Web"/>
                <a:cs typeface="Titillium Web"/>
                <a:sym typeface="Titillium Web"/>
              </a:endParaRPr>
            </a:p>
          </p:txBody>
        </p:sp>
        <p:sp>
          <p:nvSpPr>
            <p:cNvPr id="1212" name="Google Shape;1212;p83"/>
            <p:cNvSpPr/>
            <p:nvPr/>
          </p:nvSpPr>
          <p:spPr>
            <a:xfrm>
              <a:off x="2167826" y="911238"/>
              <a:ext cx="342992" cy="454138"/>
            </a:xfrm>
            <a:prstGeom prst="rightArrow">
              <a:avLst>
                <a:gd fmla="val 60000" name="adj1"/>
                <a:gd fmla="val 50000" name="adj2"/>
              </a:avLst>
            </a:prstGeom>
            <a:gradFill>
              <a:gsLst>
                <a:gs pos="0">
                  <a:srgbClr val="C4C4C4"/>
                </a:gs>
                <a:gs pos="45000">
                  <a:srgbClr val="CFCFCF"/>
                </a:gs>
                <a:gs pos="100000">
                  <a:srgbClr val="D5D5D5"/>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83"/>
            <p:cNvSpPr txBox="1"/>
            <p:nvPr/>
          </p:nvSpPr>
          <p:spPr>
            <a:xfrm>
              <a:off x="2167826" y="1002066"/>
              <a:ext cx="240094" cy="27248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14" name="Google Shape;1214;p83"/>
            <p:cNvSpPr/>
            <p:nvPr/>
          </p:nvSpPr>
          <p:spPr>
            <a:xfrm>
              <a:off x="2653192" y="588946"/>
              <a:ext cx="1831203" cy="1098722"/>
            </a:xfrm>
            <a:prstGeom prst="roundRect">
              <a:avLst>
                <a:gd fmla="val 10000" name="adj"/>
              </a:avLst>
            </a:prstGeom>
            <a:gradFill>
              <a:gsLst>
                <a:gs pos="0">
                  <a:srgbClr val="F5F5F5"/>
                </a:gs>
                <a:gs pos="45000">
                  <a:srgbClr val="FDFDFD"/>
                </a:gs>
                <a:gs pos="100000">
                  <a:schemeClr val="lt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83"/>
            <p:cNvSpPr txBox="1"/>
            <p:nvPr/>
          </p:nvSpPr>
          <p:spPr>
            <a:xfrm>
              <a:off x="2685372" y="621126"/>
              <a:ext cx="1766843" cy="103436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s-CO" sz="1400" u="none" cap="none" strike="noStrike">
                  <a:solidFill>
                    <a:schemeClr val="dk1"/>
                  </a:solidFill>
                  <a:latin typeface="Titillium Web"/>
                  <a:ea typeface="Titillium Web"/>
                  <a:cs typeface="Titillium Web"/>
                  <a:sym typeface="Titillium Web"/>
                </a:rPr>
                <a:t>Energía bajo en carbono con energía renovable</a:t>
              </a:r>
              <a:endParaRPr b="0" i="0" sz="1400" u="none" cap="none" strike="noStrike">
                <a:solidFill>
                  <a:srgbClr val="000000"/>
                </a:solidFill>
                <a:latin typeface="Titillium Web"/>
                <a:ea typeface="Titillium Web"/>
                <a:cs typeface="Titillium Web"/>
                <a:sym typeface="Titillium Web"/>
              </a:endParaRPr>
            </a:p>
          </p:txBody>
        </p:sp>
        <p:sp>
          <p:nvSpPr>
            <p:cNvPr id="1216" name="Google Shape;1216;p83"/>
            <p:cNvSpPr/>
            <p:nvPr/>
          </p:nvSpPr>
          <p:spPr>
            <a:xfrm>
              <a:off x="4661422" y="911238"/>
              <a:ext cx="375295" cy="454138"/>
            </a:xfrm>
            <a:prstGeom prst="rightArrow">
              <a:avLst>
                <a:gd fmla="val 60000" name="adj1"/>
                <a:gd fmla="val 50000" name="adj2"/>
              </a:avLst>
            </a:prstGeom>
            <a:gradFill>
              <a:gsLst>
                <a:gs pos="0">
                  <a:srgbClr val="C4C4C4"/>
                </a:gs>
                <a:gs pos="45000">
                  <a:srgbClr val="CFCFCF"/>
                </a:gs>
                <a:gs pos="100000">
                  <a:srgbClr val="D5D5D5"/>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83"/>
            <p:cNvSpPr txBox="1"/>
            <p:nvPr/>
          </p:nvSpPr>
          <p:spPr>
            <a:xfrm>
              <a:off x="4661422" y="1002066"/>
              <a:ext cx="262707" cy="27248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18" name="Google Shape;1218;p83"/>
            <p:cNvSpPr/>
            <p:nvPr/>
          </p:nvSpPr>
          <p:spPr>
            <a:xfrm>
              <a:off x="5192501" y="588946"/>
              <a:ext cx="1831203" cy="1098722"/>
            </a:xfrm>
            <a:prstGeom prst="roundRect">
              <a:avLst>
                <a:gd fmla="val 10000" name="adj"/>
              </a:avLst>
            </a:prstGeom>
            <a:gradFill>
              <a:gsLst>
                <a:gs pos="0">
                  <a:srgbClr val="F5F5F5"/>
                </a:gs>
                <a:gs pos="45000">
                  <a:srgbClr val="FDFDFD"/>
                </a:gs>
                <a:gs pos="100000">
                  <a:schemeClr val="lt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83"/>
            <p:cNvSpPr txBox="1"/>
            <p:nvPr/>
          </p:nvSpPr>
          <p:spPr>
            <a:xfrm>
              <a:off x="5224681" y="621126"/>
              <a:ext cx="1766843" cy="103436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s-CO" sz="1400" u="none" cap="none" strike="noStrike">
                  <a:solidFill>
                    <a:schemeClr val="dk1"/>
                  </a:solidFill>
                  <a:latin typeface="Titillium Web"/>
                  <a:ea typeface="Titillium Web"/>
                  <a:cs typeface="Titillium Web"/>
                  <a:sym typeface="Titillium Web"/>
                </a:rPr>
                <a:t>Abandono progresivo de combustibles fósil por mayor uso de la electricidad</a:t>
              </a:r>
              <a:endParaRPr b="0" i="0" sz="1400" u="none" cap="none" strike="noStrike">
                <a:solidFill>
                  <a:srgbClr val="000000"/>
                </a:solidFill>
                <a:latin typeface="Titillium Web"/>
                <a:ea typeface="Titillium Web"/>
                <a:cs typeface="Titillium Web"/>
                <a:sym typeface="Titillium Web"/>
              </a:endParaRPr>
            </a:p>
          </p:txBody>
        </p:sp>
        <p:sp>
          <p:nvSpPr>
            <p:cNvPr id="1220" name="Google Shape;1220;p83"/>
            <p:cNvSpPr/>
            <p:nvPr/>
          </p:nvSpPr>
          <p:spPr>
            <a:xfrm>
              <a:off x="7150372" y="911238"/>
              <a:ext cx="268536" cy="454138"/>
            </a:xfrm>
            <a:prstGeom prst="rightArrow">
              <a:avLst>
                <a:gd fmla="val 60000" name="adj1"/>
                <a:gd fmla="val 50000" name="adj2"/>
              </a:avLst>
            </a:prstGeom>
            <a:gradFill>
              <a:gsLst>
                <a:gs pos="0">
                  <a:srgbClr val="C4C4C4"/>
                </a:gs>
                <a:gs pos="45000">
                  <a:srgbClr val="CFCFCF"/>
                </a:gs>
                <a:gs pos="100000">
                  <a:srgbClr val="D5D5D5"/>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83"/>
            <p:cNvSpPr txBox="1"/>
            <p:nvPr/>
          </p:nvSpPr>
          <p:spPr>
            <a:xfrm>
              <a:off x="7150372" y="1002066"/>
              <a:ext cx="187975" cy="27248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22" name="Google Shape;1222;p83"/>
            <p:cNvSpPr/>
            <p:nvPr/>
          </p:nvSpPr>
          <p:spPr>
            <a:xfrm>
              <a:off x="7530377" y="588946"/>
              <a:ext cx="1831203" cy="1098722"/>
            </a:xfrm>
            <a:prstGeom prst="roundRect">
              <a:avLst>
                <a:gd fmla="val 10000" name="adj"/>
              </a:avLst>
            </a:prstGeom>
            <a:gradFill>
              <a:gsLst>
                <a:gs pos="0">
                  <a:srgbClr val="F5F5F5"/>
                </a:gs>
                <a:gs pos="45000">
                  <a:srgbClr val="FDFDFD"/>
                </a:gs>
                <a:gs pos="100000">
                  <a:schemeClr val="lt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83"/>
            <p:cNvSpPr txBox="1"/>
            <p:nvPr/>
          </p:nvSpPr>
          <p:spPr>
            <a:xfrm>
              <a:off x="7562557" y="621126"/>
              <a:ext cx="1766843" cy="103436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s-CO" sz="1400" u="none" cap="none" strike="noStrike">
                  <a:solidFill>
                    <a:schemeClr val="dk1"/>
                  </a:solidFill>
                  <a:latin typeface="Titillium Web"/>
                  <a:ea typeface="Titillium Web"/>
                  <a:cs typeface="Titillium Web"/>
                  <a:sym typeface="Titillium Web"/>
                </a:rPr>
                <a:t>Soluciones con bajas emisiones de CO2</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1400"/>
                <a:buFont typeface="Calibri"/>
                <a:buNone/>
              </a:pPr>
              <a:r>
                <a:rPr b="0" i="0" lang="es-CO" sz="1200" u="none" cap="none" strike="noStrike">
                  <a:solidFill>
                    <a:schemeClr val="dk1"/>
                  </a:solidFill>
                  <a:latin typeface="Titillium Web"/>
                  <a:ea typeface="Titillium Web"/>
                  <a:cs typeface="Titillium Web"/>
                  <a:sym typeface="Titillium Web"/>
                </a:rPr>
                <a:t>(energías renovables, gas, hidrógeno, energía de origen orgánico, tecnología CCU)</a:t>
              </a:r>
              <a:endParaRPr b="0" i="0" sz="1200" u="none" cap="none" strike="noStrike">
                <a:solidFill>
                  <a:srgbClr val="000000"/>
                </a:solidFill>
                <a:latin typeface="Titillium Web"/>
                <a:ea typeface="Titillium Web"/>
                <a:cs typeface="Titillium Web"/>
                <a:sym typeface="Titillium Web"/>
              </a:endParaRPr>
            </a:p>
          </p:txBody>
        </p:sp>
      </p:grpSp>
      <p:sp>
        <p:nvSpPr>
          <p:cNvPr id="1224" name="Google Shape;1224;p83"/>
          <p:cNvSpPr/>
          <p:nvPr/>
        </p:nvSpPr>
        <p:spPr>
          <a:xfrm rot="-5400000">
            <a:off x="1747815" y="2493675"/>
            <a:ext cx="389666" cy="1960809"/>
          </a:xfrm>
          <a:prstGeom prst="rightBrace">
            <a:avLst>
              <a:gd fmla="val 8333" name="adj1"/>
              <a:gd fmla="val 56217"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25" name="Google Shape;1225;p83"/>
          <p:cNvSpPr txBox="1"/>
          <p:nvPr/>
        </p:nvSpPr>
        <p:spPr>
          <a:xfrm>
            <a:off x="694857" y="3736203"/>
            <a:ext cx="1017836" cy="52318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143 de 1994</a:t>
            </a:r>
            <a:endParaRPr b="0" i="0" sz="1400" u="none" cap="none" strike="noStrike">
              <a:solidFill>
                <a:srgbClr val="000000"/>
              </a:solidFill>
              <a:latin typeface="Titillium Web"/>
              <a:ea typeface="Titillium Web"/>
              <a:cs typeface="Titillium Web"/>
              <a:sym typeface="Titillium Web"/>
            </a:endParaRPr>
          </a:p>
        </p:txBody>
      </p:sp>
      <p:sp>
        <p:nvSpPr>
          <p:cNvPr id="1226" name="Google Shape;1226;p83"/>
          <p:cNvSpPr txBox="1"/>
          <p:nvPr/>
        </p:nvSpPr>
        <p:spPr>
          <a:xfrm>
            <a:off x="2170345" y="3711784"/>
            <a:ext cx="1136895" cy="52318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697 de 2001 (URE)</a:t>
            </a:r>
            <a:endParaRPr b="0" i="0" sz="1400" u="none" cap="none" strike="noStrike">
              <a:solidFill>
                <a:srgbClr val="000000"/>
              </a:solidFill>
              <a:latin typeface="Titillium Web"/>
              <a:ea typeface="Titillium Web"/>
              <a:cs typeface="Titillium Web"/>
              <a:sym typeface="Titillium Web"/>
            </a:endParaRPr>
          </a:p>
        </p:txBody>
      </p:sp>
      <p:sp>
        <p:nvSpPr>
          <p:cNvPr id="1227" name="Google Shape;1227;p83"/>
          <p:cNvSpPr txBox="1"/>
          <p:nvPr/>
        </p:nvSpPr>
        <p:spPr>
          <a:xfrm>
            <a:off x="3450808" y="3700979"/>
            <a:ext cx="1776856" cy="95406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693 de 2001 (alcohol carbutante) y Ley 939 de 2004 (Biocombustible) </a:t>
            </a:r>
            <a:endParaRPr b="0" i="0" sz="1400" u="none" cap="none" strike="noStrike">
              <a:solidFill>
                <a:srgbClr val="000000"/>
              </a:solidFill>
              <a:latin typeface="Titillium Web"/>
              <a:ea typeface="Titillium Web"/>
              <a:cs typeface="Titillium Web"/>
              <a:sym typeface="Titillium Web"/>
            </a:endParaRPr>
          </a:p>
        </p:txBody>
      </p:sp>
      <p:sp>
        <p:nvSpPr>
          <p:cNvPr id="1228" name="Google Shape;1228;p83"/>
          <p:cNvSpPr/>
          <p:nvPr/>
        </p:nvSpPr>
        <p:spPr>
          <a:xfrm rot="-5400000">
            <a:off x="4862189" y="2298168"/>
            <a:ext cx="389666" cy="2261664"/>
          </a:xfrm>
          <a:prstGeom prst="rightBrace">
            <a:avLst>
              <a:gd fmla="val 8333" name="adj1"/>
              <a:gd fmla="val 50000"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29" name="Google Shape;1229;p83"/>
          <p:cNvSpPr txBox="1"/>
          <p:nvPr/>
        </p:nvSpPr>
        <p:spPr>
          <a:xfrm>
            <a:off x="5413133" y="3701403"/>
            <a:ext cx="1252162" cy="52318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1715 de 2014</a:t>
            </a:r>
            <a:endParaRPr b="0" i="0" sz="1400" u="none" cap="none" strike="noStrike">
              <a:solidFill>
                <a:srgbClr val="000000"/>
              </a:solidFill>
              <a:latin typeface="Titillium Web"/>
              <a:ea typeface="Titillium Web"/>
              <a:cs typeface="Titillium Web"/>
              <a:sym typeface="Titillium Web"/>
            </a:endParaRPr>
          </a:p>
        </p:txBody>
      </p:sp>
      <p:sp>
        <p:nvSpPr>
          <p:cNvPr id="1230" name="Google Shape;1230;p83"/>
          <p:cNvSpPr/>
          <p:nvPr/>
        </p:nvSpPr>
        <p:spPr>
          <a:xfrm rot="-5400000">
            <a:off x="7912268" y="2284929"/>
            <a:ext cx="389666" cy="2288139"/>
          </a:xfrm>
          <a:prstGeom prst="rightBrace">
            <a:avLst>
              <a:gd fmla="val 8333" name="adj1"/>
              <a:gd fmla="val 48328"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31" name="Google Shape;1231;p83"/>
          <p:cNvSpPr txBox="1"/>
          <p:nvPr/>
        </p:nvSpPr>
        <p:spPr>
          <a:xfrm>
            <a:off x="6771027" y="3683556"/>
            <a:ext cx="1336074" cy="95406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Titillium Web"/>
                <a:ea typeface="Titillium Web"/>
                <a:cs typeface="Titillium Web"/>
                <a:sym typeface="Titillium Web"/>
              </a:rPr>
              <a:t>Ley 1931 de 2018</a:t>
            </a:r>
            <a:endParaRPr b="0" i="0" sz="1400" u="none" cap="none" strike="noStrike">
              <a:solidFill>
                <a:srgbClr val="000000"/>
              </a:solidFill>
              <a:latin typeface="Titillium Web"/>
              <a:ea typeface="Titillium Web"/>
              <a:cs typeface="Titillium Web"/>
              <a:sym typeface="Titillium Web"/>
            </a:endParaRPr>
          </a:p>
          <a:p>
            <a:pPr indent="0" lvl="0" marL="0" marR="0" rtl="0" algn="just">
              <a:lnSpc>
                <a:spcPct val="100000"/>
              </a:lnSpc>
              <a:spcBef>
                <a:spcPts val="0"/>
              </a:spcBef>
              <a:spcAft>
                <a:spcPts val="0"/>
              </a:spcAft>
              <a:buClr>
                <a:schemeClr val="dk1"/>
              </a:buClr>
              <a:buSzPts val="1400"/>
              <a:buFont typeface="Arial"/>
              <a:buNone/>
            </a:pPr>
            <a:r>
              <a:rPr b="0" i="0" lang="es-CO" sz="1400" u="none" cap="none" strike="noStrike">
                <a:solidFill>
                  <a:schemeClr val="dk1"/>
                </a:solidFill>
                <a:latin typeface="Titillium Web"/>
                <a:ea typeface="Titillium Web"/>
                <a:cs typeface="Titillium Web"/>
                <a:sym typeface="Titillium Web"/>
              </a:rPr>
              <a:t>(Ley de cambio climático)</a:t>
            </a:r>
            <a:endParaRPr b="0" i="0" sz="1400" u="none" cap="none" strike="noStrike">
              <a:solidFill>
                <a:srgbClr val="000000"/>
              </a:solidFill>
              <a:latin typeface="Titillium Web"/>
              <a:ea typeface="Titillium Web"/>
              <a:cs typeface="Titillium Web"/>
              <a:sym typeface="Titillium Web"/>
            </a:endParaRPr>
          </a:p>
        </p:txBody>
      </p:sp>
      <p:sp>
        <p:nvSpPr>
          <p:cNvPr id="1232" name="Google Shape;1232;p83"/>
          <p:cNvSpPr txBox="1"/>
          <p:nvPr/>
        </p:nvSpPr>
        <p:spPr>
          <a:xfrm>
            <a:off x="8446502" y="3681563"/>
            <a:ext cx="1336075" cy="738623"/>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1964 de 2019 y Ley 1955 de 2019</a:t>
            </a:r>
            <a:endParaRPr b="0" i="0" sz="1400" u="none" cap="none" strike="noStrike">
              <a:solidFill>
                <a:srgbClr val="000000"/>
              </a:solidFill>
              <a:latin typeface="Arial"/>
              <a:ea typeface="Arial"/>
              <a:cs typeface="Arial"/>
              <a:sym typeface="Arial"/>
            </a:endParaRPr>
          </a:p>
        </p:txBody>
      </p:sp>
      <p:sp>
        <p:nvSpPr>
          <p:cNvPr id="1233" name="Google Shape;1233;p83"/>
          <p:cNvSpPr/>
          <p:nvPr/>
        </p:nvSpPr>
        <p:spPr>
          <a:xfrm rot="-5400000">
            <a:off x="10866332" y="2765129"/>
            <a:ext cx="389666" cy="1364261"/>
          </a:xfrm>
          <a:prstGeom prst="rightBrace">
            <a:avLst>
              <a:gd fmla="val 8333" name="adj1"/>
              <a:gd fmla="val 48328"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34" name="Google Shape;1234;p83"/>
          <p:cNvSpPr txBox="1"/>
          <p:nvPr/>
        </p:nvSpPr>
        <p:spPr>
          <a:xfrm>
            <a:off x="10121978" y="3672419"/>
            <a:ext cx="1963337" cy="1169511"/>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2099 de 2021</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Ley 2128 de 2021 (gas combustible)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Titillium Web"/>
                <a:ea typeface="Titillium Web"/>
                <a:cs typeface="Titillium Web"/>
                <a:sym typeface="Titillium Web"/>
              </a:rPr>
              <a:t>Decreto 1476 de 2022 (hidrógeno)</a:t>
            </a:r>
            <a:endParaRPr b="0" i="0" sz="1400" u="none" cap="none" strike="noStrike">
              <a:solidFill>
                <a:srgbClr val="000000"/>
              </a:solidFill>
              <a:latin typeface="Titillium Web"/>
              <a:ea typeface="Titillium Web"/>
              <a:cs typeface="Titillium Web"/>
              <a:sym typeface="Titillium Web"/>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chemeClr val="dk1"/>
              </a:buClr>
              <a:buSzPts val="1800"/>
              <a:buFont typeface="Calibri"/>
              <a:buNone/>
            </a:pPr>
            <a:r>
              <a:rPr b="1" lang="es-CO" sz="4000"/>
              <a:t>Anuario Iberoamericano de derecho de la energía. Vol III. El derecho de la energía sostenible</a:t>
            </a:r>
            <a:endParaRPr sz="4000"/>
          </a:p>
        </p:txBody>
      </p:sp>
      <p:pic>
        <p:nvPicPr>
          <p:cNvPr descr="Texto&#10;&#10;Descripción generada automáticamente" id="131" name="Google Shape;131;p8"/>
          <p:cNvPicPr preferRelativeResize="0"/>
          <p:nvPr/>
        </p:nvPicPr>
        <p:blipFill rotWithShape="1">
          <a:blip r:embed="rId3">
            <a:alphaModFix/>
          </a:blip>
          <a:srcRect b="0" l="0" r="0" t="0"/>
          <a:stretch/>
        </p:blipFill>
        <p:spPr>
          <a:xfrm>
            <a:off x="4612796" y="1939232"/>
            <a:ext cx="2966407" cy="4310560"/>
          </a:xfrm>
          <a:prstGeom prst="rect">
            <a:avLst/>
          </a:prstGeom>
          <a:noFill/>
          <a:ln>
            <a:noFill/>
          </a:ln>
          <a:effectLst>
            <a:outerShdw blurRad="292100" rotWithShape="0" algn="tl" dir="2700000" dist="139700">
              <a:srgbClr val="333333">
                <a:alpha val="62745"/>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84"/>
          <p:cNvSpPr txBox="1"/>
          <p:nvPr>
            <p:ph idx="4294967295" type="title"/>
          </p:nvPr>
        </p:nvSpPr>
        <p:spPr>
          <a:xfrm>
            <a:off x="1555007" y="884296"/>
            <a:ext cx="4713026" cy="846137"/>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3F3F3F"/>
              </a:buClr>
              <a:buSzPts val="2775"/>
              <a:buFont typeface="Calibri"/>
              <a:buNone/>
            </a:pPr>
            <a:r>
              <a:rPr b="1" lang="es-CO" sz="2775">
                <a:solidFill>
                  <a:srgbClr val="3F3F3F"/>
                </a:solidFill>
              </a:rPr>
              <a:t>Desarrollo Sostenible </a:t>
            </a:r>
            <a:endParaRPr/>
          </a:p>
        </p:txBody>
      </p:sp>
      <p:sp>
        <p:nvSpPr>
          <p:cNvPr id="1240" name="Google Shape;1240;p84"/>
          <p:cNvSpPr txBox="1"/>
          <p:nvPr>
            <p:ph idx="4294967295" type="body"/>
          </p:nvPr>
        </p:nvSpPr>
        <p:spPr>
          <a:xfrm>
            <a:off x="1555007" y="2878371"/>
            <a:ext cx="4394200" cy="1806575"/>
          </a:xfrm>
          <a:prstGeom prst="rect">
            <a:avLst/>
          </a:prstGeom>
          <a:noFill/>
          <a:ln>
            <a:noFill/>
          </a:ln>
        </p:spPr>
        <p:txBody>
          <a:bodyPr anchorCtr="0" anchor="ctr" bIns="45700" lIns="0" spcFirstLastPara="1" rIns="0" wrap="square" tIns="45700">
            <a:normAutofit/>
          </a:bodyPr>
          <a:lstStyle/>
          <a:p>
            <a:pPr indent="0" lvl="0" marL="0" rtl="0" algn="just">
              <a:lnSpc>
                <a:spcPct val="90000"/>
              </a:lnSpc>
              <a:spcBef>
                <a:spcPts val="0"/>
              </a:spcBef>
              <a:spcAft>
                <a:spcPts val="0"/>
              </a:spcAft>
              <a:buClr>
                <a:schemeClr val="dk1"/>
              </a:buClr>
              <a:buSzPts val="1800"/>
              <a:buNone/>
            </a:pPr>
            <a:r>
              <a:rPr i="1" lang="es-CO" sz="1800"/>
              <a:t>Desarrollo que satisface las necesidades de la generación presente, sin comprometer la capacidad de las generaciones futuras de satisfacer sus propias necesidades. </a:t>
            </a:r>
            <a:endParaRPr i="1" sz="1800"/>
          </a:p>
        </p:txBody>
      </p:sp>
      <p:pic>
        <p:nvPicPr>
          <p:cNvPr id="1241" name="Google Shape;1241;p84"/>
          <p:cNvPicPr preferRelativeResize="0"/>
          <p:nvPr/>
        </p:nvPicPr>
        <p:blipFill rotWithShape="1">
          <a:blip r:embed="rId3">
            <a:alphaModFix/>
          </a:blip>
          <a:srcRect b="17589" l="0" r="2323" t="0"/>
          <a:stretch/>
        </p:blipFill>
        <p:spPr>
          <a:xfrm>
            <a:off x="6877488" y="1121216"/>
            <a:ext cx="3907594" cy="3040380"/>
          </a:xfrm>
          <a:prstGeom prst="rect">
            <a:avLst/>
          </a:prstGeom>
          <a:noFill/>
          <a:ln>
            <a:noFill/>
          </a:ln>
        </p:spPr>
      </p:pic>
      <p:sp>
        <p:nvSpPr>
          <p:cNvPr id="1242" name="Google Shape;1242;p84"/>
          <p:cNvSpPr txBox="1"/>
          <p:nvPr/>
        </p:nvSpPr>
        <p:spPr>
          <a:xfrm>
            <a:off x="6945087" y="4372778"/>
            <a:ext cx="3772395"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Arial"/>
                <a:ea typeface="Arial"/>
                <a:cs typeface="Arial"/>
                <a:sym typeface="Arial"/>
              </a:rPr>
              <a:t>Los Objetivos del Desarrollo Sostenible (ODS) suscritos en 2015 hacen parte de la regulación nacional por la adopción del Documento CONPES 3918 de marzo de 2018.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1243" name="Google Shape;1243;p84"/>
          <p:cNvPicPr preferRelativeResize="0"/>
          <p:nvPr/>
        </p:nvPicPr>
        <p:blipFill rotWithShape="1">
          <a:blip r:embed="rId4">
            <a:alphaModFix/>
          </a:blip>
          <a:srcRect b="0" l="0" r="0" t="0"/>
          <a:stretch/>
        </p:blipFill>
        <p:spPr>
          <a:xfrm>
            <a:off x="9962348" y="5975130"/>
            <a:ext cx="2229651" cy="882869"/>
          </a:xfrm>
          <a:prstGeom prst="rect">
            <a:avLst/>
          </a:prstGeom>
          <a:solidFill>
            <a:srgbClr val="00CC99"/>
          </a:solidFill>
          <a:ln>
            <a:noFill/>
          </a:ln>
        </p:spPr>
      </p:pic>
      <p:sp>
        <p:nvSpPr>
          <p:cNvPr id="1244" name="Google Shape;1244;p84"/>
          <p:cNvSpPr txBox="1"/>
          <p:nvPr/>
        </p:nvSpPr>
        <p:spPr>
          <a:xfrm>
            <a:off x="1447652" y="2162430"/>
            <a:ext cx="1603169" cy="18620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500"/>
              <a:buFont typeface="Federo"/>
              <a:buNone/>
            </a:pPr>
            <a:r>
              <a:rPr b="1" i="0" lang="es-CO" sz="11500" u="none" cap="none" strike="noStrike">
                <a:solidFill>
                  <a:srgbClr val="000000"/>
                </a:solidFill>
                <a:latin typeface="Federo"/>
                <a:ea typeface="Federo"/>
                <a:cs typeface="Federo"/>
                <a:sym typeface="Federo"/>
              </a:rPr>
              <a:t>“</a:t>
            </a:r>
            <a:endParaRPr b="1" i="0" sz="6000" u="none" cap="none" strike="noStrike">
              <a:solidFill>
                <a:srgbClr val="000000"/>
              </a:solidFill>
              <a:latin typeface="Federo"/>
              <a:ea typeface="Federo"/>
              <a:cs typeface="Federo"/>
              <a:sym typeface="Federo"/>
            </a:endParaRPr>
          </a:p>
        </p:txBody>
      </p:sp>
      <p:sp>
        <p:nvSpPr>
          <p:cNvPr id="1245" name="Google Shape;1245;p84"/>
          <p:cNvSpPr/>
          <p:nvPr/>
        </p:nvSpPr>
        <p:spPr>
          <a:xfrm>
            <a:off x="-108016" y="808643"/>
            <a:ext cx="1555668" cy="1353787"/>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246" name="Google Shape;1246;p84"/>
          <p:cNvCxnSpPr/>
          <p:nvPr/>
        </p:nvCxnSpPr>
        <p:spPr>
          <a:xfrm>
            <a:off x="514597" y="1671401"/>
            <a:ext cx="4805548" cy="0"/>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85"/>
          <p:cNvSpPr/>
          <p:nvPr/>
        </p:nvSpPr>
        <p:spPr>
          <a:xfrm>
            <a:off x="0" y="0"/>
            <a:ext cx="1294411" cy="731062"/>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52" name="Google Shape;1252;p85"/>
          <p:cNvSpPr txBox="1"/>
          <p:nvPr>
            <p:ph idx="4294967295" type="title"/>
          </p:nvPr>
        </p:nvSpPr>
        <p:spPr>
          <a:xfrm>
            <a:off x="2131848" y="420426"/>
            <a:ext cx="8178800" cy="576263"/>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chemeClr val="dk1"/>
              </a:buClr>
              <a:buSzPts val="2700"/>
              <a:buFont typeface="Calibri"/>
              <a:buNone/>
            </a:pPr>
            <a:r>
              <a:rPr b="1" lang="es-CO" sz="2700">
                <a:solidFill>
                  <a:schemeClr val="dk1"/>
                </a:solidFill>
              </a:rPr>
              <a:t>Cambio Climático</a:t>
            </a:r>
            <a:endParaRPr/>
          </a:p>
        </p:txBody>
      </p:sp>
      <p:grpSp>
        <p:nvGrpSpPr>
          <p:cNvPr id="1253" name="Google Shape;1253;p85"/>
          <p:cNvGrpSpPr/>
          <p:nvPr/>
        </p:nvGrpSpPr>
        <p:grpSpPr>
          <a:xfrm>
            <a:off x="1656960" y="2497625"/>
            <a:ext cx="8488992" cy="2601820"/>
            <a:chOff x="218258" y="76239"/>
            <a:chExt cx="8488992" cy="2601820"/>
          </a:xfrm>
        </p:grpSpPr>
        <p:sp>
          <p:nvSpPr>
            <p:cNvPr id="1254" name="Google Shape;1254;p85"/>
            <p:cNvSpPr/>
            <p:nvPr/>
          </p:nvSpPr>
          <p:spPr>
            <a:xfrm>
              <a:off x="218258" y="76251"/>
              <a:ext cx="1066787" cy="1066787"/>
            </a:xfrm>
            <a:prstGeom prst="ellipse">
              <a:avLst/>
            </a:prstGeom>
            <a:solidFill>
              <a:srgbClr val="62A53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85"/>
            <p:cNvSpPr/>
            <p:nvPr/>
          </p:nvSpPr>
          <p:spPr>
            <a:xfrm>
              <a:off x="442284" y="300277"/>
              <a:ext cx="618736" cy="618736"/>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85"/>
            <p:cNvSpPr/>
            <p:nvPr/>
          </p:nvSpPr>
          <p:spPr>
            <a:xfrm>
              <a:off x="1513644" y="76251"/>
              <a:ext cx="2514571" cy="106678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85"/>
            <p:cNvSpPr txBox="1"/>
            <p:nvPr/>
          </p:nvSpPr>
          <p:spPr>
            <a:xfrm>
              <a:off x="1513644" y="76251"/>
              <a:ext cx="2514571" cy="1066787"/>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chemeClr val="dk1"/>
                </a:buClr>
                <a:buSzPts val="1600"/>
                <a:buFont typeface="Arial"/>
                <a:buNone/>
              </a:pPr>
              <a:r>
                <a:rPr b="0" i="0" lang="es-CO" sz="1600" u="none" cap="none" strike="noStrike">
                  <a:solidFill>
                    <a:schemeClr val="dk1"/>
                  </a:solidFill>
                  <a:latin typeface="Arial"/>
                  <a:ea typeface="Arial"/>
                  <a:cs typeface="Arial"/>
                  <a:sym typeface="Arial"/>
                </a:rPr>
                <a:t>Aumentar la eficiencia energética mejorando la oferta y la demanda de energía. </a:t>
              </a:r>
              <a:endParaRPr b="0" i="0" sz="1600" u="none" cap="none" strike="noStrike">
                <a:solidFill>
                  <a:schemeClr val="dk1"/>
                </a:solidFill>
                <a:latin typeface="Arial"/>
                <a:ea typeface="Arial"/>
                <a:cs typeface="Arial"/>
                <a:sym typeface="Arial"/>
              </a:endParaRPr>
            </a:p>
          </p:txBody>
        </p:sp>
        <p:sp>
          <p:nvSpPr>
            <p:cNvPr id="1258" name="Google Shape;1258;p85"/>
            <p:cNvSpPr/>
            <p:nvPr/>
          </p:nvSpPr>
          <p:spPr>
            <a:xfrm>
              <a:off x="4466360" y="76251"/>
              <a:ext cx="1066787" cy="1066787"/>
            </a:xfrm>
            <a:prstGeom prst="ellipse">
              <a:avLst/>
            </a:prstGeom>
            <a:solidFill>
              <a:srgbClr val="34A7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85"/>
            <p:cNvSpPr/>
            <p:nvPr/>
          </p:nvSpPr>
          <p:spPr>
            <a:xfrm>
              <a:off x="4690385" y="300277"/>
              <a:ext cx="618736" cy="618736"/>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85"/>
            <p:cNvSpPr/>
            <p:nvPr/>
          </p:nvSpPr>
          <p:spPr>
            <a:xfrm>
              <a:off x="5761745" y="76251"/>
              <a:ext cx="2514571" cy="106678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85"/>
            <p:cNvSpPr txBox="1"/>
            <p:nvPr/>
          </p:nvSpPr>
          <p:spPr>
            <a:xfrm>
              <a:off x="5662073" y="76239"/>
              <a:ext cx="3045000" cy="10668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chemeClr val="dk1"/>
                </a:buClr>
                <a:buSzPts val="1600"/>
                <a:buFont typeface="Arial"/>
                <a:buNone/>
              </a:pPr>
              <a:r>
                <a:rPr b="0" i="0" lang="es-CO" sz="1600" u="none" cap="none" strike="noStrike">
                  <a:solidFill>
                    <a:schemeClr val="dk1"/>
                  </a:solidFill>
                  <a:latin typeface="Arial"/>
                  <a:ea typeface="Arial"/>
                  <a:cs typeface="Arial"/>
                  <a:sym typeface="Arial"/>
                </a:rPr>
                <a:t>Diversificar la matriz energética impulsando la adopción de energías renovables y de tecnologías limpias. </a:t>
              </a:r>
              <a:endParaRPr b="0" i="0" sz="1600" u="none" cap="none" strike="noStrike">
                <a:solidFill>
                  <a:schemeClr val="dk1"/>
                </a:solidFill>
                <a:latin typeface="Arial"/>
                <a:ea typeface="Arial"/>
                <a:cs typeface="Arial"/>
                <a:sym typeface="Arial"/>
              </a:endParaRPr>
            </a:p>
          </p:txBody>
        </p:sp>
        <p:sp>
          <p:nvSpPr>
            <p:cNvPr id="1262" name="Google Shape;1262;p85"/>
            <p:cNvSpPr/>
            <p:nvPr/>
          </p:nvSpPr>
          <p:spPr>
            <a:xfrm>
              <a:off x="218258" y="1611272"/>
              <a:ext cx="1066787" cy="1066787"/>
            </a:xfrm>
            <a:prstGeom prst="ellipse">
              <a:avLst/>
            </a:prstGeom>
            <a:solidFill>
              <a:srgbClr val="43C1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85"/>
            <p:cNvSpPr/>
            <p:nvPr/>
          </p:nvSpPr>
          <p:spPr>
            <a:xfrm>
              <a:off x="442284" y="1835297"/>
              <a:ext cx="618736" cy="618736"/>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85"/>
            <p:cNvSpPr/>
            <p:nvPr/>
          </p:nvSpPr>
          <p:spPr>
            <a:xfrm>
              <a:off x="1513644" y="1611272"/>
              <a:ext cx="2514571" cy="106678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85"/>
            <p:cNvSpPr txBox="1"/>
            <p:nvPr/>
          </p:nvSpPr>
          <p:spPr>
            <a:xfrm>
              <a:off x="1513644" y="1611272"/>
              <a:ext cx="2514571" cy="1066787"/>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chemeClr val="dk1"/>
                </a:buClr>
                <a:buSzPts val="1600"/>
                <a:buFont typeface="Arial"/>
                <a:buNone/>
              </a:pPr>
              <a:r>
                <a:rPr b="0" i="0" lang="es-CO" sz="1600" u="none" cap="none" strike="noStrike">
                  <a:solidFill>
                    <a:schemeClr val="dk1"/>
                  </a:solidFill>
                  <a:latin typeface="Arial"/>
                  <a:ea typeface="Arial"/>
                  <a:cs typeface="Arial"/>
                  <a:sym typeface="Arial"/>
                </a:rPr>
                <a:t>Acompañar la implementación de medidas con información que permitan dar a conocer los beneficios de las mismas. </a:t>
              </a:r>
              <a:endParaRPr b="0" i="0" sz="1600" u="none" cap="none" strike="noStrike">
                <a:solidFill>
                  <a:schemeClr val="dk1"/>
                </a:solidFill>
                <a:latin typeface="Arial"/>
                <a:ea typeface="Arial"/>
                <a:cs typeface="Arial"/>
                <a:sym typeface="Arial"/>
              </a:endParaRPr>
            </a:p>
          </p:txBody>
        </p:sp>
        <p:sp>
          <p:nvSpPr>
            <p:cNvPr id="1266" name="Google Shape;1266;p85"/>
            <p:cNvSpPr/>
            <p:nvPr/>
          </p:nvSpPr>
          <p:spPr>
            <a:xfrm>
              <a:off x="4466360" y="1611272"/>
              <a:ext cx="1066787" cy="1066787"/>
            </a:xfrm>
            <a:prstGeom prst="ellipse">
              <a:avLst/>
            </a:prstGeom>
            <a:solidFill>
              <a:srgbClr val="4CB3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85"/>
            <p:cNvSpPr/>
            <p:nvPr/>
          </p:nvSpPr>
          <p:spPr>
            <a:xfrm>
              <a:off x="4690385" y="1835297"/>
              <a:ext cx="618736" cy="618736"/>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85"/>
            <p:cNvSpPr/>
            <p:nvPr/>
          </p:nvSpPr>
          <p:spPr>
            <a:xfrm>
              <a:off x="5662180" y="1534517"/>
              <a:ext cx="3045070" cy="106678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85"/>
            <p:cNvSpPr txBox="1"/>
            <p:nvPr/>
          </p:nvSpPr>
          <p:spPr>
            <a:xfrm>
              <a:off x="5662180" y="1534517"/>
              <a:ext cx="3045070" cy="1066787"/>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chemeClr val="dk1"/>
                </a:buClr>
                <a:buSzPts val="1600"/>
                <a:buFont typeface="Arial"/>
                <a:buNone/>
              </a:pPr>
              <a:r>
                <a:rPr b="0" i="0" lang="es-CO" sz="1600" u="none" cap="none" strike="noStrike">
                  <a:solidFill>
                    <a:schemeClr val="dk1"/>
                  </a:solidFill>
                  <a:latin typeface="Arial"/>
                  <a:ea typeface="Arial"/>
                  <a:cs typeface="Arial"/>
                  <a:sym typeface="Arial"/>
                </a:rPr>
                <a:t>Diseñar estrategias que tomen en cuenta los posibles impactos que éstas podrían generar sobre otros sectores de la economía y sobre las características culturales y costumbres de las minorías.</a:t>
              </a:r>
              <a:endParaRPr b="0" i="0" sz="1600" u="none" cap="none" strike="noStrike">
                <a:solidFill>
                  <a:schemeClr val="dk1"/>
                </a:solidFill>
                <a:latin typeface="Arial"/>
                <a:ea typeface="Arial"/>
                <a:cs typeface="Arial"/>
                <a:sym typeface="Arial"/>
              </a:endParaRPr>
            </a:p>
          </p:txBody>
        </p:sp>
      </p:grpSp>
      <p:sp>
        <p:nvSpPr>
          <p:cNvPr id="1270" name="Google Shape;1270;p85"/>
          <p:cNvSpPr txBox="1"/>
          <p:nvPr/>
        </p:nvSpPr>
        <p:spPr>
          <a:xfrm>
            <a:off x="1438702" y="1182585"/>
            <a:ext cx="9959765" cy="123880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s-CO" sz="1600" u="none" cap="none" strike="noStrike">
                <a:solidFill>
                  <a:srgbClr val="000000"/>
                </a:solidFill>
                <a:latin typeface="Arial"/>
                <a:ea typeface="Arial"/>
                <a:cs typeface="Arial"/>
                <a:sym typeface="Arial"/>
              </a:rPr>
              <a:t>La mitigación del cambio climático y la adaptación al mismo son retos clave del siglo XXI. En el núcleo de estos se encuentra el consumo global de energía y la dependencia de los combustibles fósiles.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s-CO" sz="1600" u="none" cap="none" strike="noStrike">
                <a:solidFill>
                  <a:srgbClr val="000000"/>
                </a:solidFill>
                <a:latin typeface="Arial"/>
                <a:ea typeface="Arial"/>
                <a:cs typeface="Arial"/>
                <a:sym typeface="Arial"/>
              </a:rPr>
              <a:t>Para limitar el calentamiento global, es necesario utilizar la energía de manera eficiente y cambiar las fuentes de generación de orígen </a:t>
            </a:r>
            <a:r>
              <a:rPr b="0" i="0" lang="es-CO" sz="1600" u="none" cap="none" strike="noStrike">
                <a:solidFill>
                  <a:srgbClr val="000000"/>
                </a:solidFill>
                <a:latin typeface="Calibri"/>
                <a:ea typeface="Calibri"/>
                <a:cs typeface="Calibri"/>
                <a:sym typeface="Calibri"/>
              </a:rPr>
              <a:t>fósil</a:t>
            </a:r>
            <a:r>
              <a:rPr b="0" i="0" lang="es-CO" sz="1600" u="none" cap="none" strike="noStrike">
                <a:solidFill>
                  <a:srgbClr val="000000"/>
                </a:solidFill>
                <a:latin typeface="Arial"/>
                <a:ea typeface="Arial"/>
                <a:cs typeface="Arial"/>
                <a:sym typeface="Arial"/>
              </a:rPr>
              <a:t> a limpias.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271" name="Google Shape;1271;p85"/>
          <p:cNvSpPr txBox="1"/>
          <p:nvPr/>
        </p:nvSpPr>
        <p:spPr>
          <a:xfrm>
            <a:off x="1294411" y="5514244"/>
            <a:ext cx="8619430"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Calibri"/>
              <a:buNone/>
            </a:pPr>
            <a:r>
              <a:rPr b="1" i="0" lang="es-CO" sz="1400" u="none" cap="none" strike="noStrike">
                <a:solidFill>
                  <a:srgbClr val="000000"/>
                </a:solidFill>
                <a:latin typeface="Calibri"/>
                <a:ea typeface="Calibri"/>
                <a:cs typeface="Calibri"/>
                <a:sym typeface="Calibri"/>
              </a:rPr>
              <a:t>Ley 1931 de 2018 “Ley de Cambio Climático”: </a:t>
            </a:r>
            <a:r>
              <a:rPr b="0" i="0" lang="es-CO" sz="1400" u="none" cap="none" strike="noStrike">
                <a:solidFill>
                  <a:srgbClr val="000000"/>
                </a:solidFill>
                <a:latin typeface="Calibri"/>
                <a:ea typeface="Calibri"/>
                <a:cs typeface="Calibri"/>
                <a:sym typeface="Calibri"/>
              </a:rPr>
              <a:t>Por la cual se establecieron y desarrollaron principios, aspectos institucionales, instrumentos de planificación, sistemas de información, instrumentos económicos y financieros para la gestión del cambio climático. </a:t>
            </a:r>
            <a:endParaRPr b="0" i="0" sz="1400" u="none" cap="none" strike="noStrike">
              <a:solidFill>
                <a:srgbClr val="000000"/>
              </a:solidFill>
              <a:latin typeface="Arial"/>
              <a:ea typeface="Arial"/>
              <a:cs typeface="Arial"/>
              <a:sym typeface="Arial"/>
            </a:endParaRPr>
          </a:p>
        </p:txBody>
      </p:sp>
      <p:pic>
        <p:nvPicPr>
          <p:cNvPr id="1272" name="Google Shape;1272;p85"/>
          <p:cNvPicPr preferRelativeResize="0"/>
          <p:nvPr/>
        </p:nvPicPr>
        <p:blipFill rotWithShape="1">
          <a:blip r:embed="rId7">
            <a:alphaModFix/>
          </a:blip>
          <a:srcRect b="0" l="0" r="0" t="0"/>
          <a:stretch/>
        </p:blipFill>
        <p:spPr>
          <a:xfrm>
            <a:off x="10310648" y="5990896"/>
            <a:ext cx="1881352" cy="867103"/>
          </a:xfrm>
          <a:prstGeom prst="rect">
            <a:avLst/>
          </a:prstGeom>
          <a:solidFill>
            <a:srgbClr val="00CC99"/>
          </a:solid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86"/>
          <p:cNvSpPr txBox="1"/>
          <p:nvPr>
            <p:ph type="title"/>
          </p:nvPr>
        </p:nvSpPr>
        <p:spPr>
          <a:xfrm>
            <a:off x="838200" y="308929"/>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b="1" lang="es-CO"/>
              <a:t>Desarrollo de tecnologías disruptivas </a:t>
            </a:r>
            <a:endParaRPr/>
          </a:p>
        </p:txBody>
      </p:sp>
      <p:grpSp>
        <p:nvGrpSpPr>
          <p:cNvPr id="1278" name="Google Shape;1278;p86"/>
          <p:cNvGrpSpPr/>
          <p:nvPr/>
        </p:nvGrpSpPr>
        <p:grpSpPr>
          <a:xfrm>
            <a:off x="2060811" y="2100693"/>
            <a:ext cx="8130703" cy="3781722"/>
            <a:chOff x="963848" y="2178"/>
            <a:chExt cx="8130703" cy="3781722"/>
          </a:xfrm>
        </p:grpSpPr>
        <p:sp>
          <p:nvSpPr>
            <p:cNvPr id="1279" name="Google Shape;1279;p86"/>
            <p:cNvSpPr/>
            <p:nvPr/>
          </p:nvSpPr>
          <p:spPr>
            <a:xfrm>
              <a:off x="963848" y="2178"/>
              <a:ext cx="1890861" cy="1134516"/>
            </a:xfrm>
            <a:prstGeom prst="rect">
              <a:avLst/>
            </a:prstGeom>
            <a:solidFill>
              <a:srgbClr val="62A53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86"/>
            <p:cNvSpPr txBox="1"/>
            <p:nvPr/>
          </p:nvSpPr>
          <p:spPr>
            <a:xfrm>
              <a:off x="963848" y="2178"/>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Tecnologías de energía renovable</a:t>
              </a:r>
              <a:endParaRPr b="0" i="0" sz="2000" u="none" cap="none" strike="noStrike">
                <a:solidFill>
                  <a:schemeClr val="lt1"/>
                </a:solidFill>
                <a:latin typeface="Arial"/>
                <a:ea typeface="Arial"/>
                <a:cs typeface="Arial"/>
                <a:sym typeface="Arial"/>
              </a:endParaRPr>
            </a:p>
          </p:txBody>
        </p:sp>
        <p:sp>
          <p:nvSpPr>
            <p:cNvPr id="1281" name="Google Shape;1281;p86"/>
            <p:cNvSpPr/>
            <p:nvPr/>
          </p:nvSpPr>
          <p:spPr>
            <a:xfrm>
              <a:off x="3043795" y="2178"/>
              <a:ext cx="1890861" cy="1134516"/>
            </a:xfrm>
            <a:prstGeom prst="rect">
              <a:avLst/>
            </a:prstGeom>
            <a:solidFill>
              <a:srgbClr val="34A76C"/>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86"/>
            <p:cNvSpPr txBox="1"/>
            <p:nvPr/>
          </p:nvSpPr>
          <p:spPr>
            <a:xfrm>
              <a:off x="3043795" y="2178"/>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Tecnologías de almacenamiento de energía</a:t>
              </a:r>
              <a:endParaRPr b="0" i="0" sz="2000" u="none" cap="none" strike="noStrike">
                <a:solidFill>
                  <a:schemeClr val="lt1"/>
                </a:solidFill>
                <a:latin typeface="Arial"/>
                <a:ea typeface="Arial"/>
                <a:cs typeface="Arial"/>
                <a:sym typeface="Arial"/>
              </a:endParaRPr>
            </a:p>
          </p:txBody>
        </p:sp>
        <p:sp>
          <p:nvSpPr>
            <p:cNvPr id="1283" name="Google Shape;1283;p86"/>
            <p:cNvSpPr/>
            <p:nvPr/>
          </p:nvSpPr>
          <p:spPr>
            <a:xfrm>
              <a:off x="5123743" y="2178"/>
              <a:ext cx="1890861" cy="1134516"/>
            </a:xfrm>
            <a:prstGeom prst="rect">
              <a:avLst/>
            </a:prstGeom>
            <a:solidFill>
              <a:srgbClr val="43C1A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86"/>
            <p:cNvSpPr txBox="1"/>
            <p:nvPr/>
          </p:nvSpPr>
          <p:spPr>
            <a:xfrm>
              <a:off x="5123743" y="2178"/>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Tecnologías de generación distribuida</a:t>
              </a:r>
              <a:endParaRPr b="0" i="0" sz="2000" u="none" cap="none" strike="noStrike">
                <a:solidFill>
                  <a:schemeClr val="lt1"/>
                </a:solidFill>
                <a:latin typeface="Arial"/>
                <a:ea typeface="Arial"/>
                <a:cs typeface="Arial"/>
                <a:sym typeface="Arial"/>
              </a:endParaRPr>
            </a:p>
          </p:txBody>
        </p:sp>
        <p:sp>
          <p:nvSpPr>
            <p:cNvPr id="1285" name="Google Shape;1285;p86"/>
            <p:cNvSpPr/>
            <p:nvPr/>
          </p:nvSpPr>
          <p:spPr>
            <a:xfrm>
              <a:off x="7203690" y="2178"/>
              <a:ext cx="1890861" cy="1134516"/>
            </a:xfrm>
            <a:prstGeom prst="rect">
              <a:avLst/>
            </a:prstGeom>
            <a:solidFill>
              <a:srgbClr val="4CB3CE"/>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86"/>
            <p:cNvSpPr txBox="1"/>
            <p:nvPr/>
          </p:nvSpPr>
          <p:spPr>
            <a:xfrm>
              <a:off x="7203690" y="2178"/>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Internet de las cosas </a:t>
              </a:r>
              <a:endParaRPr b="0" i="0" sz="2000" u="none" cap="none" strike="noStrike">
                <a:solidFill>
                  <a:schemeClr val="lt1"/>
                </a:solidFill>
                <a:latin typeface="Arial"/>
                <a:ea typeface="Arial"/>
                <a:cs typeface="Arial"/>
                <a:sym typeface="Arial"/>
              </a:endParaRPr>
            </a:p>
          </p:txBody>
        </p:sp>
        <p:sp>
          <p:nvSpPr>
            <p:cNvPr id="1287" name="Google Shape;1287;p86"/>
            <p:cNvSpPr/>
            <p:nvPr/>
          </p:nvSpPr>
          <p:spPr>
            <a:xfrm>
              <a:off x="963848" y="1325781"/>
              <a:ext cx="1890861" cy="1134516"/>
            </a:xfrm>
            <a:prstGeom prst="rect">
              <a:avLst/>
            </a:prstGeom>
            <a:solidFill>
              <a:srgbClr val="50C3F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86"/>
            <p:cNvSpPr txBox="1"/>
            <p:nvPr/>
          </p:nvSpPr>
          <p:spPr>
            <a:xfrm>
              <a:off x="963848" y="1325781"/>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Tecnologías microgrids</a:t>
              </a:r>
              <a:endParaRPr b="0" i="0" sz="2000" u="none" cap="none" strike="noStrike">
                <a:solidFill>
                  <a:schemeClr val="lt1"/>
                </a:solidFill>
                <a:latin typeface="Arial"/>
                <a:ea typeface="Arial"/>
                <a:cs typeface="Arial"/>
                <a:sym typeface="Arial"/>
              </a:endParaRPr>
            </a:p>
          </p:txBody>
        </p:sp>
        <p:sp>
          <p:nvSpPr>
            <p:cNvPr id="1289" name="Google Shape;1289;p86"/>
            <p:cNvSpPr/>
            <p:nvPr/>
          </p:nvSpPr>
          <p:spPr>
            <a:xfrm>
              <a:off x="3043795" y="1325781"/>
              <a:ext cx="1890861" cy="1134516"/>
            </a:xfrm>
            <a:prstGeom prst="rect">
              <a:avLst/>
            </a:prstGeom>
            <a:solidFill>
              <a:srgbClr val="62A53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86"/>
            <p:cNvSpPr txBox="1"/>
            <p:nvPr/>
          </p:nvSpPr>
          <p:spPr>
            <a:xfrm>
              <a:off x="3043795" y="1325781"/>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Medidores inteligentes</a:t>
              </a:r>
              <a:endParaRPr b="0" i="0" sz="2000" u="none" cap="none" strike="noStrike">
                <a:solidFill>
                  <a:schemeClr val="lt1"/>
                </a:solidFill>
                <a:latin typeface="Arial"/>
                <a:ea typeface="Arial"/>
                <a:cs typeface="Arial"/>
                <a:sym typeface="Arial"/>
              </a:endParaRPr>
            </a:p>
          </p:txBody>
        </p:sp>
        <p:sp>
          <p:nvSpPr>
            <p:cNvPr id="1291" name="Google Shape;1291;p86"/>
            <p:cNvSpPr/>
            <p:nvPr/>
          </p:nvSpPr>
          <p:spPr>
            <a:xfrm>
              <a:off x="5123743" y="1325781"/>
              <a:ext cx="1890861" cy="1134516"/>
            </a:xfrm>
            <a:prstGeom prst="rect">
              <a:avLst/>
            </a:prstGeom>
            <a:solidFill>
              <a:srgbClr val="34A76C"/>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86"/>
            <p:cNvSpPr txBox="1"/>
            <p:nvPr/>
          </p:nvSpPr>
          <p:spPr>
            <a:xfrm>
              <a:off x="5123743" y="1325781"/>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Inteligencia artificial</a:t>
              </a:r>
              <a:endParaRPr b="0" i="0" sz="2000" u="none" cap="none" strike="noStrike">
                <a:solidFill>
                  <a:schemeClr val="lt1"/>
                </a:solidFill>
                <a:latin typeface="Arial"/>
                <a:ea typeface="Arial"/>
                <a:cs typeface="Arial"/>
                <a:sym typeface="Arial"/>
              </a:endParaRPr>
            </a:p>
          </p:txBody>
        </p:sp>
        <p:sp>
          <p:nvSpPr>
            <p:cNvPr id="1293" name="Google Shape;1293;p86"/>
            <p:cNvSpPr/>
            <p:nvPr/>
          </p:nvSpPr>
          <p:spPr>
            <a:xfrm>
              <a:off x="7203690" y="1325781"/>
              <a:ext cx="1890861" cy="1134516"/>
            </a:xfrm>
            <a:prstGeom prst="rect">
              <a:avLst/>
            </a:prstGeom>
            <a:solidFill>
              <a:srgbClr val="43C1A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86"/>
            <p:cNvSpPr txBox="1"/>
            <p:nvPr/>
          </p:nvSpPr>
          <p:spPr>
            <a:xfrm>
              <a:off x="7203690" y="1325781"/>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Redes inteligentes</a:t>
              </a:r>
              <a:endParaRPr b="0" i="0" sz="2000" u="none" cap="none" strike="noStrike">
                <a:solidFill>
                  <a:schemeClr val="lt1"/>
                </a:solidFill>
                <a:latin typeface="Arial"/>
                <a:ea typeface="Arial"/>
                <a:cs typeface="Arial"/>
                <a:sym typeface="Arial"/>
              </a:endParaRPr>
            </a:p>
          </p:txBody>
        </p:sp>
        <p:sp>
          <p:nvSpPr>
            <p:cNvPr id="1295" name="Google Shape;1295;p86"/>
            <p:cNvSpPr/>
            <p:nvPr/>
          </p:nvSpPr>
          <p:spPr>
            <a:xfrm>
              <a:off x="3043795" y="2649384"/>
              <a:ext cx="1890861" cy="1134516"/>
            </a:xfrm>
            <a:prstGeom prst="rect">
              <a:avLst/>
            </a:prstGeom>
            <a:solidFill>
              <a:srgbClr val="4CB3CE"/>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86"/>
            <p:cNvSpPr txBox="1"/>
            <p:nvPr/>
          </p:nvSpPr>
          <p:spPr>
            <a:xfrm>
              <a:off x="3043795" y="2649384"/>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Sistemas de transporte inteligentes</a:t>
              </a:r>
              <a:endParaRPr b="0" i="0" sz="2000" u="none" cap="none" strike="noStrike">
                <a:solidFill>
                  <a:schemeClr val="lt1"/>
                </a:solidFill>
                <a:latin typeface="Arial"/>
                <a:ea typeface="Arial"/>
                <a:cs typeface="Arial"/>
                <a:sym typeface="Arial"/>
              </a:endParaRPr>
            </a:p>
          </p:txBody>
        </p:sp>
        <p:sp>
          <p:nvSpPr>
            <p:cNvPr id="1297" name="Google Shape;1297;p86"/>
            <p:cNvSpPr/>
            <p:nvPr/>
          </p:nvSpPr>
          <p:spPr>
            <a:xfrm>
              <a:off x="5123743" y="2649384"/>
              <a:ext cx="1890861" cy="1134516"/>
            </a:xfrm>
            <a:prstGeom prst="rect">
              <a:avLst/>
            </a:prstGeom>
            <a:solidFill>
              <a:srgbClr val="50C3F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86"/>
            <p:cNvSpPr txBox="1"/>
            <p:nvPr/>
          </p:nvSpPr>
          <p:spPr>
            <a:xfrm>
              <a:off x="5123743" y="2649384"/>
              <a:ext cx="1890861" cy="113451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0" i="0" lang="es-CO" sz="2000" u="none" cap="none" strike="noStrike">
                  <a:solidFill>
                    <a:schemeClr val="lt1"/>
                  </a:solidFill>
                  <a:latin typeface="Arial"/>
                  <a:ea typeface="Arial"/>
                  <a:cs typeface="Arial"/>
                  <a:sym typeface="Arial"/>
                </a:rPr>
                <a:t>Blockchain</a:t>
              </a:r>
              <a:endParaRPr b="0" i="0" sz="2000" u="none" cap="none" strike="noStrike">
                <a:solidFill>
                  <a:schemeClr val="lt1"/>
                </a:solidFill>
                <a:latin typeface="Arial"/>
                <a:ea typeface="Arial"/>
                <a:cs typeface="Arial"/>
                <a:sym typeface="Arial"/>
              </a:endParaRPr>
            </a:p>
          </p:txBody>
        </p:sp>
      </p:grpSp>
      <p:pic>
        <p:nvPicPr>
          <p:cNvPr id="1299" name="Google Shape;1299;p86"/>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87"/>
          <p:cNvSpPr/>
          <p:nvPr/>
        </p:nvSpPr>
        <p:spPr>
          <a:xfrm>
            <a:off x="0" y="0"/>
            <a:ext cx="12192000" cy="6085490"/>
          </a:xfrm>
          <a:prstGeom prst="rect">
            <a:avLst/>
          </a:prstGeom>
          <a:solidFill>
            <a:srgbClr val="F8F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05" name="Google Shape;1305;p87"/>
          <p:cNvGrpSpPr/>
          <p:nvPr/>
        </p:nvGrpSpPr>
        <p:grpSpPr>
          <a:xfrm>
            <a:off x="4608269" y="500411"/>
            <a:ext cx="6348901" cy="5589115"/>
            <a:chOff x="1370688" y="136788"/>
            <a:chExt cx="6348901" cy="5589115"/>
          </a:xfrm>
        </p:grpSpPr>
        <p:sp>
          <p:nvSpPr>
            <p:cNvPr id="1306" name="Google Shape;1306;p87"/>
            <p:cNvSpPr/>
            <p:nvPr/>
          </p:nvSpPr>
          <p:spPr>
            <a:xfrm>
              <a:off x="2101893" y="484646"/>
              <a:ext cx="4222436" cy="4222436"/>
            </a:xfrm>
            <a:prstGeom prst="blockArc">
              <a:avLst>
                <a:gd fmla="val 8903946" name="adj1"/>
                <a:gd fmla="val 16583321" name="adj2"/>
                <a:gd fmla="val 4640" name="adj3"/>
              </a:avLst>
            </a:prstGeom>
            <a:solidFill>
              <a:srgbClr val="B6CD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87"/>
            <p:cNvSpPr/>
            <p:nvPr/>
          </p:nvSpPr>
          <p:spPr>
            <a:xfrm>
              <a:off x="2406759" y="1503467"/>
              <a:ext cx="4222436" cy="4222436"/>
            </a:xfrm>
            <a:prstGeom prst="blockArc">
              <a:avLst>
                <a:gd fmla="val 426562" name="adj1"/>
                <a:gd fmla="val 10696976" name="adj2"/>
                <a:gd fmla="val 4640" name="adj3"/>
              </a:avLst>
            </a:prstGeom>
            <a:solidFill>
              <a:srgbClr val="B6CD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87"/>
            <p:cNvSpPr/>
            <p:nvPr/>
          </p:nvSpPr>
          <p:spPr>
            <a:xfrm>
              <a:off x="2882359" y="422482"/>
              <a:ext cx="4222436" cy="4222436"/>
            </a:xfrm>
            <a:prstGeom prst="blockArc">
              <a:avLst>
                <a:gd fmla="val 15270199" name="adj1"/>
                <a:gd fmla="val 2423202" name="adj2"/>
                <a:gd fmla="val 4640" name="adj3"/>
              </a:avLst>
            </a:prstGeom>
            <a:solidFill>
              <a:srgbClr val="B6CD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87"/>
            <p:cNvSpPr/>
            <p:nvPr/>
          </p:nvSpPr>
          <p:spPr>
            <a:xfrm>
              <a:off x="3181795" y="1326935"/>
              <a:ext cx="2553086" cy="2131060"/>
            </a:xfrm>
            <a:prstGeom prst="ellipse">
              <a:avLst/>
            </a:prstGeom>
            <a:solidFill>
              <a:schemeClr val="lt1"/>
            </a:solidFill>
            <a:ln cap="flat" cmpd="sng" w="25400">
              <a:solidFill>
                <a:srgbClr val="5894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87"/>
            <p:cNvSpPr txBox="1"/>
            <p:nvPr/>
          </p:nvSpPr>
          <p:spPr>
            <a:xfrm>
              <a:off x="3555686" y="1639022"/>
              <a:ext cx="1805304" cy="1506886"/>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rgbClr val="000000"/>
                </a:buClr>
                <a:buSzPts val="2100"/>
                <a:buFont typeface="Arial"/>
                <a:buNone/>
              </a:pPr>
              <a:r>
                <a:rPr b="1" i="0" lang="es-CO" sz="2100" u="none" cap="none" strike="noStrike">
                  <a:solidFill>
                    <a:schemeClr val="dk1"/>
                  </a:solidFill>
                  <a:latin typeface="Avenir"/>
                  <a:ea typeface="Avenir"/>
                  <a:cs typeface="Avenir"/>
                  <a:sym typeface="Avenir"/>
                </a:rPr>
                <a:t>MERCADO ENERGÉTICO </a:t>
              </a:r>
              <a:endParaRPr b="0" i="0" sz="1400" u="none" cap="none" strike="noStrike">
                <a:solidFill>
                  <a:schemeClr val="dk1"/>
                </a:solidFill>
                <a:latin typeface="Arial"/>
                <a:ea typeface="Arial"/>
                <a:cs typeface="Arial"/>
                <a:sym typeface="Arial"/>
              </a:endParaRPr>
            </a:p>
          </p:txBody>
        </p:sp>
        <p:sp>
          <p:nvSpPr>
            <p:cNvPr id="1311" name="Google Shape;1311;p87"/>
            <p:cNvSpPr/>
            <p:nvPr/>
          </p:nvSpPr>
          <p:spPr>
            <a:xfrm>
              <a:off x="3330686" y="136788"/>
              <a:ext cx="2223791" cy="819280"/>
            </a:xfrm>
            <a:prstGeom prst="ellipse">
              <a:avLst/>
            </a:prstGeom>
            <a:solidFill>
              <a:schemeClr val="lt1"/>
            </a:solidFill>
            <a:ln cap="flat" cmpd="sng" w="25400">
              <a:solidFill>
                <a:srgbClr val="5894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87"/>
            <p:cNvSpPr txBox="1"/>
            <p:nvPr/>
          </p:nvSpPr>
          <p:spPr>
            <a:xfrm>
              <a:off x="3656353" y="256769"/>
              <a:ext cx="1572457" cy="579318"/>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s-CO" sz="1800" u="none" cap="none" strike="noStrike">
                  <a:solidFill>
                    <a:schemeClr val="dk1"/>
                  </a:solidFill>
                  <a:latin typeface="Avenir"/>
                  <a:ea typeface="Avenir"/>
                  <a:cs typeface="Avenir"/>
                  <a:sym typeface="Avenir"/>
                </a:rPr>
                <a:t>Seguridad energética</a:t>
              </a:r>
              <a:endParaRPr b="0" i="0" sz="1400" u="none" cap="none" strike="noStrike">
                <a:solidFill>
                  <a:schemeClr val="dk1"/>
                </a:solidFill>
                <a:latin typeface="Arial"/>
                <a:ea typeface="Arial"/>
                <a:cs typeface="Arial"/>
                <a:sym typeface="Arial"/>
              </a:endParaRPr>
            </a:p>
          </p:txBody>
        </p:sp>
        <p:sp>
          <p:nvSpPr>
            <p:cNvPr id="1313" name="Google Shape;1313;p87"/>
            <p:cNvSpPr/>
            <p:nvPr/>
          </p:nvSpPr>
          <p:spPr>
            <a:xfrm>
              <a:off x="5409139" y="3065376"/>
              <a:ext cx="2310450" cy="1609079"/>
            </a:xfrm>
            <a:prstGeom prst="ellipse">
              <a:avLst/>
            </a:prstGeom>
            <a:solidFill>
              <a:schemeClr val="lt1"/>
            </a:solidFill>
            <a:ln cap="flat" cmpd="sng" w="25400">
              <a:solidFill>
                <a:srgbClr val="5894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87"/>
            <p:cNvSpPr txBox="1"/>
            <p:nvPr/>
          </p:nvSpPr>
          <p:spPr>
            <a:xfrm>
              <a:off x="5747497" y="3301020"/>
              <a:ext cx="1633734" cy="1137791"/>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s-CO" sz="1800" u="none" cap="none" strike="noStrike">
                  <a:solidFill>
                    <a:schemeClr val="dk1"/>
                  </a:solidFill>
                  <a:latin typeface="Avenir"/>
                  <a:ea typeface="Avenir"/>
                  <a:cs typeface="Avenir"/>
                  <a:sym typeface="Avenir"/>
                </a:rPr>
                <a:t>Sostenibilidad ambiental y social</a:t>
              </a:r>
              <a:endParaRPr b="0" i="0" sz="1400" u="none" cap="none" strike="noStrike">
                <a:solidFill>
                  <a:schemeClr val="dk1"/>
                </a:solidFill>
                <a:latin typeface="Arial"/>
                <a:ea typeface="Arial"/>
                <a:cs typeface="Arial"/>
                <a:sym typeface="Arial"/>
              </a:endParaRPr>
            </a:p>
          </p:txBody>
        </p:sp>
        <p:sp>
          <p:nvSpPr>
            <p:cNvPr id="1315" name="Google Shape;1315;p87"/>
            <p:cNvSpPr/>
            <p:nvPr/>
          </p:nvSpPr>
          <p:spPr>
            <a:xfrm>
              <a:off x="1370688" y="3065378"/>
              <a:ext cx="2171945" cy="1222199"/>
            </a:xfrm>
            <a:prstGeom prst="ellipse">
              <a:avLst/>
            </a:prstGeom>
            <a:solidFill>
              <a:schemeClr val="lt1"/>
            </a:solidFill>
            <a:ln cap="flat" cmpd="sng" w="25400">
              <a:solidFill>
                <a:srgbClr val="5894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87"/>
            <p:cNvSpPr txBox="1"/>
            <p:nvPr/>
          </p:nvSpPr>
          <p:spPr>
            <a:xfrm>
              <a:off x="1688762" y="3244365"/>
              <a:ext cx="1535797" cy="864225"/>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s-CO" sz="1800" u="none" cap="none" strike="noStrike">
                  <a:solidFill>
                    <a:schemeClr val="dk1"/>
                  </a:solidFill>
                  <a:latin typeface="Avenir"/>
                  <a:ea typeface="Avenir"/>
                  <a:cs typeface="Avenir"/>
                  <a:sym typeface="Avenir"/>
                </a:rPr>
                <a:t>Sostenibilidad   energética </a:t>
              </a:r>
              <a:endParaRPr b="0" i="0" sz="1600" u="none" cap="none" strike="noStrike">
                <a:solidFill>
                  <a:schemeClr val="dk1"/>
                </a:solidFill>
                <a:latin typeface="Avenir"/>
                <a:ea typeface="Avenir"/>
                <a:cs typeface="Avenir"/>
                <a:sym typeface="Avenir"/>
              </a:endParaRPr>
            </a:p>
          </p:txBody>
        </p:sp>
      </p:grpSp>
      <p:sp>
        <p:nvSpPr>
          <p:cNvPr id="1317" name="Google Shape;1317;p87"/>
          <p:cNvSpPr txBox="1"/>
          <p:nvPr/>
        </p:nvSpPr>
        <p:spPr>
          <a:xfrm>
            <a:off x="158436" y="3182778"/>
            <a:ext cx="1522168" cy="492443"/>
          </a:xfrm>
          <a:prstGeom prst="rect">
            <a:avLst/>
          </a:prstGeom>
          <a:noFill/>
          <a:ln cap="flat" cmpd="sng" w="9525">
            <a:solidFill>
              <a:srgbClr val="A6D02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es-CO" sz="1300" u="none" cap="none" strike="noStrike">
                <a:solidFill>
                  <a:schemeClr val="dk1"/>
                </a:solidFill>
                <a:latin typeface="Avenir"/>
                <a:ea typeface="Avenir"/>
                <a:cs typeface="Avenir"/>
                <a:sym typeface="Avenir"/>
              </a:rPr>
              <a:t>Secuencia Descarbonización</a:t>
            </a:r>
            <a:endParaRPr b="0" i="0" sz="1400" u="none" cap="none" strike="noStrike">
              <a:solidFill>
                <a:srgbClr val="000000"/>
              </a:solidFill>
              <a:latin typeface="Arial"/>
              <a:ea typeface="Arial"/>
              <a:cs typeface="Arial"/>
              <a:sym typeface="Arial"/>
            </a:endParaRPr>
          </a:p>
        </p:txBody>
      </p:sp>
      <p:sp>
        <p:nvSpPr>
          <p:cNvPr id="1318" name="Google Shape;1318;p87"/>
          <p:cNvSpPr txBox="1"/>
          <p:nvPr/>
        </p:nvSpPr>
        <p:spPr>
          <a:xfrm>
            <a:off x="158436" y="3831498"/>
            <a:ext cx="1522168" cy="300082"/>
          </a:xfrm>
          <a:prstGeom prst="rect">
            <a:avLst/>
          </a:prstGeom>
          <a:noFill/>
          <a:ln cap="flat" cmpd="sng" w="9525">
            <a:solidFill>
              <a:srgbClr val="A6D02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es-CO" sz="1300" u="none" cap="none" strike="noStrike">
                <a:solidFill>
                  <a:schemeClr val="dk1"/>
                </a:solidFill>
                <a:latin typeface="Avenir"/>
                <a:ea typeface="Avenir"/>
                <a:cs typeface="Avenir"/>
                <a:sym typeface="Avenir"/>
              </a:rPr>
              <a:t>Digitalización</a:t>
            </a:r>
            <a:endParaRPr b="0" i="0" sz="1400" u="none" cap="none" strike="noStrike">
              <a:solidFill>
                <a:srgbClr val="000000"/>
              </a:solidFill>
              <a:latin typeface="Arial"/>
              <a:ea typeface="Arial"/>
              <a:cs typeface="Arial"/>
              <a:sym typeface="Arial"/>
            </a:endParaRPr>
          </a:p>
        </p:txBody>
      </p:sp>
      <p:sp>
        <p:nvSpPr>
          <p:cNvPr id="1319" name="Google Shape;1319;p87"/>
          <p:cNvSpPr txBox="1"/>
          <p:nvPr/>
        </p:nvSpPr>
        <p:spPr>
          <a:xfrm>
            <a:off x="158436" y="4268984"/>
            <a:ext cx="1522168" cy="507831"/>
          </a:xfrm>
          <a:prstGeom prst="rect">
            <a:avLst/>
          </a:prstGeom>
          <a:noFill/>
          <a:ln cap="flat" cmpd="sng" w="9525">
            <a:solidFill>
              <a:srgbClr val="A6D02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es-CO" sz="1300" u="none" cap="none" strike="noStrike">
                <a:solidFill>
                  <a:schemeClr val="dk1"/>
                </a:solidFill>
                <a:latin typeface="Avenir"/>
                <a:ea typeface="Avenir"/>
                <a:cs typeface="Avenir"/>
                <a:sym typeface="Avenir"/>
              </a:rPr>
              <a:t>Descentralización de Fuentes</a:t>
            </a:r>
            <a:endParaRPr b="0" i="0" sz="1400" u="none" cap="none" strike="noStrike">
              <a:solidFill>
                <a:srgbClr val="000000"/>
              </a:solidFill>
              <a:latin typeface="Arial"/>
              <a:ea typeface="Arial"/>
              <a:cs typeface="Arial"/>
              <a:sym typeface="Arial"/>
            </a:endParaRPr>
          </a:p>
        </p:txBody>
      </p:sp>
      <p:cxnSp>
        <p:nvCxnSpPr>
          <p:cNvPr id="1320" name="Google Shape;1320;p87"/>
          <p:cNvCxnSpPr/>
          <p:nvPr/>
        </p:nvCxnSpPr>
        <p:spPr>
          <a:xfrm rot="10800000">
            <a:off x="1860104" y="3659159"/>
            <a:ext cx="200131" cy="54688"/>
          </a:xfrm>
          <a:prstGeom prst="straightConnector1">
            <a:avLst/>
          </a:prstGeom>
          <a:noFill/>
          <a:ln cap="flat" cmpd="sng" w="9525">
            <a:solidFill>
              <a:srgbClr val="A6D021"/>
            </a:solidFill>
            <a:prstDash val="solid"/>
            <a:round/>
            <a:headEnd len="sm" w="sm" type="none"/>
            <a:tailEnd len="med" w="med" type="triangle"/>
          </a:ln>
        </p:spPr>
      </p:cxnSp>
      <p:cxnSp>
        <p:nvCxnSpPr>
          <p:cNvPr id="1321" name="Google Shape;1321;p87"/>
          <p:cNvCxnSpPr/>
          <p:nvPr/>
        </p:nvCxnSpPr>
        <p:spPr>
          <a:xfrm rot="10800000">
            <a:off x="2840953" y="4268984"/>
            <a:ext cx="233943" cy="0"/>
          </a:xfrm>
          <a:prstGeom prst="straightConnector1">
            <a:avLst/>
          </a:prstGeom>
          <a:noFill/>
          <a:ln cap="flat" cmpd="sng" w="9525">
            <a:solidFill>
              <a:srgbClr val="A6D021"/>
            </a:solidFill>
            <a:prstDash val="solid"/>
            <a:round/>
            <a:headEnd len="sm" w="sm" type="none"/>
            <a:tailEnd len="med" w="med" type="triangle"/>
          </a:ln>
        </p:spPr>
      </p:cxnSp>
      <p:cxnSp>
        <p:nvCxnSpPr>
          <p:cNvPr id="1322" name="Google Shape;1322;p87"/>
          <p:cNvCxnSpPr/>
          <p:nvPr/>
        </p:nvCxnSpPr>
        <p:spPr>
          <a:xfrm flipH="1">
            <a:off x="1821228" y="4233532"/>
            <a:ext cx="239007" cy="70904"/>
          </a:xfrm>
          <a:prstGeom prst="straightConnector1">
            <a:avLst/>
          </a:prstGeom>
          <a:noFill/>
          <a:ln cap="flat" cmpd="sng" w="9525">
            <a:solidFill>
              <a:srgbClr val="A6D021"/>
            </a:solidFill>
            <a:prstDash val="solid"/>
            <a:round/>
            <a:headEnd len="sm" w="sm" type="none"/>
            <a:tailEnd len="med" w="med" type="triangle"/>
          </a:ln>
        </p:spPr>
      </p:cxnSp>
      <p:pic>
        <p:nvPicPr>
          <p:cNvPr id="1323" name="Google Shape;1323;p87"/>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cxnSp>
        <p:nvCxnSpPr>
          <p:cNvPr id="1324" name="Google Shape;1324;p87"/>
          <p:cNvCxnSpPr/>
          <p:nvPr/>
        </p:nvCxnSpPr>
        <p:spPr>
          <a:xfrm rot="10800000">
            <a:off x="4163942" y="4062234"/>
            <a:ext cx="481401" cy="0"/>
          </a:xfrm>
          <a:prstGeom prst="straightConnector1">
            <a:avLst/>
          </a:prstGeom>
          <a:noFill/>
          <a:ln cap="flat" cmpd="sng" w="9525">
            <a:solidFill>
              <a:srgbClr val="A6D021"/>
            </a:solidFill>
            <a:prstDash val="solid"/>
            <a:round/>
            <a:headEnd len="sm" w="sm" type="none"/>
            <a:tailEnd len="med" w="med" type="triangle"/>
          </a:ln>
        </p:spPr>
      </p:cxnSp>
      <p:grpSp>
        <p:nvGrpSpPr>
          <p:cNvPr id="1325" name="Google Shape;1325;p87"/>
          <p:cNvGrpSpPr/>
          <p:nvPr/>
        </p:nvGrpSpPr>
        <p:grpSpPr>
          <a:xfrm>
            <a:off x="2299096" y="3556255"/>
            <a:ext cx="1752551" cy="1011959"/>
            <a:chOff x="-1975365" y="3485630"/>
            <a:chExt cx="1910170" cy="1134370"/>
          </a:xfrm>
        </p:grpSpPr>
        <p:sp>
          <p:nvSpPr>
            <p:cNvPr id="1326" name="Google Shape;1326;p87"/>
            <p:cNvSpPr/>
            <p:nvPr/>
          </p:nvSpPr>
          <p:spPr>
            <a:xfrm>
              <a:off x="-1975365" y="3485630"/>
              <a:ext cx="1910170" cy="1134370"/>
            </a:xfrm>
            <a:prstGeom prst="ellipse">
              <a:avLst/>
            </a:prstGeom>
            <a:solidFill>
              <a:schemeClr val="lt1"/>
            </a:solidFill>
            <a:ln cap="flat" cmpd="sng" w="25400">
              <a:solidFill>
                <a:srgbClr val="5894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87"/>
            <p:cNvSpPr txBox="1"/>
            <p:nvPr/>
          </p:nvSpPr>
          <p:spPr>
            <a:xfrm>
              <a:off x="-1717243" y="3654823"/>
              <a:ext cx="1350694" cy="802120"/>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s-CO" sz="1800" u="none" cap="none" strike="noStrike">
                  <a:solidFill>
                    <a:schemeClr val="dk1"/>
                  </a:solidFill>
                  <a:latin typeface="Avenir"/>
                  <a:ea typeface="Avenir"/>
                  <a:cs typeface="Avenir"/>
                  <a:sym typeface="Avenir"/>
                </a:rPr>
                <a:t>Transición energética</a:t>
              </a:r>
              <a:endParaRPr b="0" i="0" sz="1600" u="none" cap="none" strike="noStrike">
                <a:solidFill>
                  <a:schemeClr val="dk1"/>
                </a:solidFill>
                <a:latin typeface="Avenir"/>
                <a:ea typeface="Avenir"/>
                <a:cs typeface="Avenir"/>
                <a:sym typeface="Avenir"/>
              </a:endParaRPr>
            </a:p>
          </p:txBody>
        </p:sp>
      </p:grpSp>
      <p:cxnSp>
        <p:nvCxnSpPr>
          <p:cNvPr id="1328" name="Google Shape;1328;p87"/>
          <p:cNvCxnSpPr/>
          <p:nvPr/>
        </p:nvCxnSpPr>
        <p:spPr>
          <a:xfrm rot="10800000">
            <a:off x="1776725" y="3973689"/>
            <a:ext cx="283510" cy="0"/>
          </a:xfrm>
          <a:prstGeom prst="straightConnector1">
            <a:avLst/>
          </a:prstGeom>
          <a:noFill/>
          <a:ln cap="flat" cmpd="sng" w="9525">
            <a:solidFill>
              <a:srgbClr val="A6D021"/>
            </a:solidFill>
            <a:prstDash val="solid"/>
            <a:round/>
            <a:headEnd len="sm" w="sm" type="none"/>
            <a:tailEnd len="med" w="med" type="triangle"/>
          </a:ln>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8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1800"/>
              <a:buFont typeface="Calibri"/>
              <a:buNone/>
            </a:pPr>
            <a:r>
              <a:rPr lang="es-CO"/>
              <a:t>¿CÓMO ABORDA EL DERECHO LA TRANSICIÓN ENERGÉTICA?</a:t>
            </a:r>
            <a:endParaRPr/>
          </a:p>
        </p:txBody>
      </p:sp>
      <p:sp>
        <p:nvSpPr>
          <p:cNvPr id="1334" name="Google Shape;1334;p88"/>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0" rtl="0" algn="just">
              <a:lnSpc>
                <a:spcPct val="90000"/>
              </a:lnSpc>
              <a:spcBef>
                <a:spcPts val="1200"/>
              </a:spcBef>
              <a:spcAft>
                <a:spcPts val="0"/>
              </a:spcAft>
              <a:buClr>
                <a:schemeClr val="dk1"/>
              </a:buClr>
              <a:buSzPts val="1800"/>
              <a:buNone/>
            </a:pPr>
            <a:r>
              <a:t/>
            </a:r>
            <a:endParaRPr/>
          </a:p>
          <a:p>
            <a:pPr indent="0" lvl="0" marL="0" rtl="0" algn="just">
              <a:lnSpc>
                <a:spcPct val="90000"/>
              </a:lnSpc>
              <a:spcBef>
                <a:spcPts val="1200"/>
              </a:spcBef>
              <a:spcAft>
                <a:spcPts val="0"/>
              </a:spcAft>
              <a:buClr>
                <a:schemeClr val="dk1"/>
              </a:buClr>
              <a:buSzPts val="1800"/>
              <a:buNone/>
            </a:pPr>
            <a:r>
              <a:rPr lang="es-CO"/>
              <a:t>El derecho aborda la transición energética, esto es, desde la óptica del derecho público, del derecho administrativo, derecho internacional y del derecho de la energía  como un derecho de convencionalidad donde se fijan obligaciones internacionales producto de un sistema de regulación internacional que permea el sistema regulatorio nacional.</a:t>
            </a:r>
            <a:endParaRPr/>
          </a:p>
          <a:p>
            <a:pPr indent="0" lvl="0" marL="0" rtl="0" algn="just">
              <a:lnSpc>
                <a:spcPct val="90000"/>
              </a:lnSpc>
              <a:spcBef>
                <a:spcPts val="1200"/>
              </a:spcBef>
              <a:spcAft>
                <a:spcPts val="0"/>
              </a:spcAft>
              <a:buClr>
                <a:schemeClr val="dk1"/>
              </a:buClr>
              <a:buSzPts val="1800"/>
              <a:buNone/>
            </a:pPr>
            <a:r>
              <a:t/>
            </a:r>
            <a:endParaRPr/>
          </a:p>
          <a:p>
            <a:pPr indent="-228600" lvl="0" marL="457200" rtl="0" algn="l">
              <a:lnSpc>
                <a:spcPct val="90000"/>
              </a:lnSpc>
              <a:spcBef>
                <a:spcPts val="1200"/>
              </a:spcBef>
              <a:spcAft>
                <a:spcPts val="0"/>
              </a:spcAft>
              <a:buClr>
                <a:schemeClr val="dk1"/>
              </a:buClr>
              <a:buSzPts val="1800"/>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89"/>
          <p:cNvSpPr txBox="1"/>
          <p:nvPr>
            <p:ph type="title"/>
          </p:nvPr>
        </p:nvSpPr>
        <p:spPr>
          <a:xfrm>
            <a:off x="1066805" y="-116822"/>
            <a:ext cx="10058400" cy="14508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1800"/>
              <a:buFont typeface="Calibri"/>
              <a:buNone/>
            </a:pPr>
            <a:r>
              <a:rPr lang="es-CO"/>
              <a:t>¿QUÉ ES LA TRANSICIÓN ENERGÉTICA?</a:t>
            </a:r>
            <a:endParaRPr/>
          </a:p>
        </p:txBody>
      </p:sp>
      <p:sp>
        <p:nvSpPr>
          <p:cNvPr id="1340" name="Google Shape;1340;p89"/>
          <p:cNvSpPr txBox="1"/>
          <p:nvPr>
            <p:ph idx="1" type="body"/>
          </p:nvPr>
        </p:nvSpPr>
        <p:spPr>
          <a:xfrm>
            <a:off x="795150" y="1442325"/>
            <a:ext cx="11021400" cy="5130000"/>
          </a:xfrm>
          <a:prstGeom prst="rect">
            <a:avLst/>
          </a:prstGeom>
          <a:noFill/>
          <a:ln>
            <a:noFill/>
          </a:ln>
        </p:spPr>
        <p:txBody>
          <a:bodyPr anchorCtr="0" anchor="t" bIns="45700" lIns="0" spcFirstLastPara="1" rIns="0" wrap="square" tIns="45700">
            <a:normAutofit fontScale="25000"/>
          </a:bodyPr>
          <a:lstStyle/>
          <a:p>
            <a:pPr indent="-228600" lvl="0" marL="457200" rtl="0" algn="just">
              <a:lnSpc>
                <a:spcPct val="90000"/>
              </a:lnSpc>
              <a:spcBef>
                <a:spcPts val="1200"/>
              </a:spcBef>
              <a:spcAft>
                <a:spcPts val="0"/>
              </a:spcAft>
              <a:buClr>
                <a:schemeClr val="dk1"/>
              </a:buClr>
              <a:buSzPct val="64285"/>
              <a:buNone/>
            </a:pPr>
            <a:r>
              <a:t/>
            </a:r>
            <a:endParaRPr/>
          </a:p>
          <a:p>
            <a:pPr indent="0" lvl="0" marL="0" rtl="0" algn="just">
              <a:lnSpc>
                <a:spcPct val="90000"/>
              </a:lnSpc>
              <a:spcBef>
                <a:spcPts val="1200"/>
              </a:spcBef>
              <a:spcAft>
                <a:spcPts val="0"/>
              </a:spcAft>
              <a:buClr>
                <a:schemeClr val="dk1"/>
              </a:buClr>
              <a:buSzPct val="64285"/>
              <a:buNone/>
            </a:pPr>
            <a:r>
              <a:t/>
            </a:r>
            <a:endParaRPr/>
          </a:p>
          <a:p>
            <a:pPr indent="0" lvl="0" marL="0" rtl="0" algn="just">
              <a:lnSpc>
                <a:spcPct val="90000"/>
              </a:lnSpc>
              <a:spcBef>
                <a:spcPts val="1200"/>
              </a:spcBef>
              <a:spcAft>
                <a:spcPts val="0"/>
              </a:spcAft>
              <a:buClr>
                <a:schemeClr val="dk1"/>
              </a:buClr>
              <a:buSzPts val="275"/>
              <a:buFont typeface="Arial"/>
              <a:buNone/>
            </a:pPr>
            <a:r>
              <a:rPr lang="es-CO" sz="8612"/>
              <a:t>Este es un fenómeno global que cambia la estructura del sistema energético para responder a la mitigación del cambio climático y alcanzar los objetivos de desarrollo sostenible. </a:t>
            </a:r>
            <a:endParaRPr sz="8612"/>
          </a:p>
          <a:p>
            <a:pPr indent="0" lvl="0" marL="0" rtl="0" algn="just">
              <a:lnSpc>
                <a:spcPct val="90000"/>
              </a:lnSpc>
              <a:spcBef>
                <a:spcPts val="1200"/>
              </a:spcBef>
              <a:spcAft>
                <a:spcPts val="0"/>
              </a:spcAft>
              <a:buClr>
                <a:schemeClr val="dk1"/>
              </a:buClr>
              <a:buSzPts val="275"/>
              <a:buFont typeface="Arial"/>
              <a:buNone/>
            </a:pPr>
            <a:r>
              <a:rPr lang="es-CO" sz="8612"/>
              <a:t>Más aún, podemos decir que la transición energética es la cuota que se debe cumplir por parte del sector energético mundial para la mitigación del cambio climático y alcanzar los objetivos de desarrollo sostenible.</a:t>
            </a:r>
            <a:endParaRPr sz="8612"/>
          </a:p>
          <a:p>
            <a:pPr indent="0" lvl="0" marL="0" rtl="0" algn="just">
              <a:lnSpc>
                <a:spcPct val="90000"/>
              </a:lnSpc>
              <a:spcBef>
                <a:spcPts val="1200"/>
              </a:spcBef>
              <a:spcAft>
                <a:spcPts val="0"/>
              </a:spcAft>
              <a:buClr>
                <a:schemeClr val="dk1"/>
              </a:buClr>
              <a:buSzPts val="275"/>
              <a:buFont typeface="Arial"/>
              <a:buNone/>
            </a:pPr>
            <a:r>
              <a:rPr lang="es-CO" sz="8612"/>
              <a:t>La transición energética reconfigura o transforma el mercado energético global y local y por consiguiente, transforma el derecho de la energía, porque ha creado la necesidad de cambiar la regulación existente; también la configuración de nuevos principios en el derecho de la energía y ha exigido ya pronunciamientos jurisprudenciales en Colombia como la sentencia de la Corte Constitucional C-056 de 2021, donde se observa cómo es necesario ponderar principios tales como: libertad económica, seguridad energética con  seguridad ambiental.</a:t>
            </a:r>
            <a:endParaRPr sz="4269"/>
          </a:p>
          <a:p>
            <a:pPr indent="0" lvl="0" marL="0" rtl="0" algn="just">
              <a:lnSpc>
                <a:spcPct val="90000"/>
              </a:lnSpc>
              <a:spcBef>
                <a:spcPts val="1200"/>
              </a:spcBef>
              <a:spcAft>
                <a:spcPts val="0"/>
              </a:spcAft>
              <a:buClr>
                <a:schemeClr val="dk1"/>
              </a:buClr>
              <a:buSzPct val="100000"/>
              <a:buFont typeface="Arial"/>
              <a:buNone/>
            </a:pPr>
            <a:r>
              <a:t/>
            </a:r>
            <a:endParaRPr sz="1100">
              <a:latin typeface="Arial"/>
              <a:ea typeface="Arial"/>
              <a:cs typeface="Arial"/>
              <a:sym typeface="Arial"/>
            </a:endParaRPr>
          </a:p>
          <a:p>
            <a:pPr indent="0" lvl="0" marL="228600" rtl="0" algn="l">
              <a:lnSpc>
                <a:spcPct val="90000"/>
              </a:lnSpc>
              <a:spcBef>
                <a:spcPts val="1200"/>
              </a:spcBef>
              <a:spcAft>
                <a:spcPts val="0"/>
              </a:spcAft>
              <a:buClr>
                <a:schemeClr val="dk1"/>
              </a:buClr>
              <a:buSzPct val="64285"/>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90"/>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1800"/>
              <a:buFont typeface="Calibri"/>
              <a:buNone/>
            </a:pPr>
            <a:r>
              <a:rPr lang="es-CO"/>
              <a:t>¿EN QUÉ SE MATERIALIZA LA TRANSICIÓN ENERGÉTICA?</a:t>
            </a:r>
            <a:endParaRPr/>
          </a:p>
        </p:txBody>
      </p:sp>
      <p:sp>
        <p:nvSpPr>
          <p:cNvPr id="1346" name="Google Shape;1346;p90"/>
          <p:cNvSpPr txBox="1"/>
          <p:nvPr>
            <p:ph idx="1" type="body"/>
          </p:nvPr>
        </p:nvSpPr>
        <p:spPr>
          <a:xfrm>
            <a:off x="666025" y="2013700"/>
            <a:ext cx="10920900" cy="5012400"/>
          </a:xfrm>
          <a:prstGeom prst="rect">
            <a:avLst/>
          </a:prstGeom>
          <a:noFill/>
          <a:ln>
            <a:noFill/>
          </a:ln>
        </p:spPr>
        <p:txBody>
          <a:bodyPr anchorCtr="0" anchor="t" bIns="45700" lIns="0" spcFirstLastPara="1" rIns="0" wrap="square" tIns="45700">
            <a:normAutofit fontScale="25000" lnSpcReduction="20000"/>
          </a:bodyPr>
          <a:lstStyle/>
          <a:p>
            <a:pPr indent="0" lvl="0" marL="0" rtl="0" algn="just">
              <a:lnSpc>
                <a:spcPct val="150000"/>
              </a:lnSpc>
              <a:spcBef>
                <a:spcPts val="1200"/>
              </a:spcBef>
              <a:spcAft>
                <a:spcPts val="0"/>
              </a:spcAft>
              <a:buClr>
                <a:schemeClr val="dk1"/>
              </a:buClr>
              <a:buSzPts val="275"/>
              <a:buFont typeface="Arial"/>
              <a:buNone/>
            </a:pPr>
            <a:r>
              <a:rPr lang="es-CO" sz="8612"/>
              <a:t>A nuestro juicio, observando cómo evoluciona este fenómeno global, la transición energética de hoy en día se materializa en las 3D, esto es, se concreta en: descarbonización (soluciones energéticas de bajas emisiones de Co2, entre ellas las energías renovables), digitalización y descentralización. </a:t>
            </a:r>
            <a:endParaRPr sz="8612"/>
          </a:p>
          <a:p>
            <a:pPr indent="0" lvl="0" marL="0" rtl="0" algn="just">
              <a:lnSpc>
                <a:spcPct val="150000"/>
              </a:lnSpc>
              <a:spcBef>
                <a:spcPts val="1200"/>
              </a:spcBef>
              <a:spcAft>
                <a:spcPts val="0"/>
              </a:spcAft>
              <a:buClr>
                <a:schemeClr val="dk1"/>
              </a:buClr>
              <a:buSzPts val="275"/>
              <a:buFont typeface="Arial"/>
              <a:buNone/>
            </a:pPr>
            <a:r>
              <a:rPr lang="es-CO" sz="8612"/>
              <a:t>No obstante, lo anterior, se ha venido escuchando que este fenómeno también se materializa en las 5D: descarbonización, digitalización, descentralización, democratización y desregulación. Consideramos que democratización está subsumida en descentralización y decir que la desregulación acompaña la transición energética es desconocer que se va a requerir regulación para su implementación. De ahí que nos inclinamos más bien por decir que se materializa en las 3D.</a:t>
            </a:r>
            <a:endParaRPr sz="8612"/>
          </a:p>
          <a:p>
            <a:pPr indent="-228600" lvl="0" marL="457200" rtl="0" algn="just">
              <a:lnSpc>
                <a:spcPct val="90000"/>
              </a:lnSpc>
              <a:spcBef>
                <a:spcPts val="1200"/>
              </a:spcBef>
              <a:spcAft>
                <a:spcPts val="0"/>
              </a:spcAft>
              <a:buClr>
                <a:schemeClr val="dk1"/>
              </a:buClr>
              <a:buSzPct val="64285"/>
              <a:buNone/>
            </a:pPr>
            <a:r>
              <a:t/>
            </a:r>
            <a:endParaRPr/>
          </a:p>
          <a:p>
            <a:pPr indent="-228600" lvl="0" marL="457200" rtl="0" algn="just">
              <a:lnSpc>
                <a:spcPct val="90000"/>
              </a:lnSpc>
              <a:spcBef>
                <a:spcPts val="1200"/>
              </a:spcBef>
              <a:spcAft>
                <a:spcPts val="0"/>
              </a:spcAft>
              <a:buClr>
                <a:schemeClr val="dk1"/>
              </a:buClr>
              <a:buSzPct val="64285"/>
              <a:buNone/>
            </a:pPr>
            <a:r>
              <a:t/>
            </a:r>
            <a:endParaRPr/>
          </a:p>
          <a:p>
            <a:pPr indent="-228600" lvl="0" marL="457200" rtl="0" algn="just">
              <a:lnSpc>
                <a:spcPct val="90000"/>
              </a:lnSpc>
              <a:spcBef>
                <a:spcPts val="1200"/>
              </a:spcBef>
              <a:spcAft>
                <a:spcPts val="0"/>
              </a:spcAft>
              <a:buClr>
                <a:schemeClr val="dk1"/>
              </a:buClr>
              <a:buSzPct val="64285"/>
              <a:buNone/>
            </a:pPr>
            <a:r>
              <a:t/>
            </a:r>
            <a:endParaRPr/>
          </a:p>
          <a:p>
            <a:pPr indent="0" lvl="0" marL="0" rtl="0" algn="just">
              <a:lnSpc>
                <a:spcPct val="90000"/>
              </a:lnSpc>
              <a:spcBef>
                <a:spcPts val="1200"/>
              </a:spcBef>
              <a:spcAft>
                <a:spcPts val="0"/>
              </a:spcAft>
              <a:buClr>
                <a:schemeClr val="dk1"/>
              </a:buClr>
              <a:buSzPct val="64285"/>
              <a:buNone/>
            </a:pPr>
            <a:r>
              <a:t/>
            </a:r>
            <a:endParaRPr/>
          </a:p>
          <a:p>
            <a:pPr indent="0" lvl="0" marL="0" rtl="0" algn="just">
              <a:lnSpc>
                <a:spcPct val="90000"/>
              </a:lnSpc>
              <a:spcBef>
                <a:spcPts val="1200"/>
              </a:spcBef>
              <a:spcAft>
                <a:spcPts val="0"/>
              </a:spcAft>
              <a:buClr>
                <a:schemeClr val="dk1"/>
              </a:buClr>
              <a:buSzPct val="64285"/>
              <a:buNone/>
            </a:pPr>
            <a:r>
              <a:t/>
            </a:r>
            <a:endParaRPr/>
          </a:p>
          <a:p>
            <a:pPr indent="-228600" lvl="0" marL="457200" rtl="0" algn="l">
              <a:lnSpc>
                <a:spcPct val="90000"/>
              </a:lnSpc>
              <a:spcBef>
                <a:spcPts val="1200"/>
              </a:spcBef>
              <a:spcAft>
                <a:spcPts val="0"/>
              </a:spcAft>
              <a:buClr>
                <a:schemeClr val="dk1"/>
              </a:buClr>
              <a:buSzPct val="64285"/>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91"/>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3F3F3F"/>
              </a:buClr>
              <a:buSzPct val="40909"/>
              <a:buFont typeface="Calibri"/>
              <a:buNone/>
            </a:pPr>
            <a:r>
              <a:rPr lang="es-CO"/>
              <a:t>¿CUÁLES SON LOS ELEMENTOS CONFIGURADORES QUE ACOMPAÑAN A LA TRANSICIÓN ENERGÉTICA?</a:t>
            </a:r>
            <a:endParaRPr/>
          </a:p>
        </p:txBody>
      </p:sp>
      <p:sp>
        <p:nvSpPr>
          <p:cNvPr id="1352" name="Google Shape;1352;p91"/>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fontScale="85000" lnSpcReduction="10000"/>
          </a:bodyPr>
          <a:lstStyle/>
          <a:p>
            <a:pPr indent="0" lvl="0" marL="0" rtl="0" algn="just">
              <a:lnSpc>
                <a:spcPct val="150000"/>
              </a:lnSpc>
              <a:spcBef>
                <a:spcPts val="1200"/>
              </a:spcBef>
              <a:spcAft>
                <a:spcPts val="0"/>
              </a:spcAft>
              <a:buClr>
                <a:schemeClr val="dk1"/>
              </a:buClr>
              <a:buSzPct val="39285"/>
              <a:buFont typeface="Arial"/>
              <a:buNone/>
            </a:pPr>
            <a:r>
              <a:rPr lang="es-CO"/>
              <a:t>Hay una serie de elementos que acompañan la transición energética, tales como: sostenibilidad, tecnología, economía colaborativa, participación comunitaria, justicia energética, acceso a la energía, acceso a servicios energéticos modernos y cambios en la gobernanza energética. </a:t>
            </a:r>
            <a:endParaRPr/>
          </a:p>
          <a:p>
            <a:pPr indent="0" lvl="0" marL="0" rtl="0" algn="just">
              <a:lnSpc>
                <a:spcPct val="150000"/>
              </a:lnSpc>
              <a:spcBef>
                <a:spcPts val="1200"/>
              </a:spcBef>
              <a:spcAft>
                <a:spcPts val="1200"/>
              </a:spcAft>
              <a:buClr>
                <a:schemeClr val="dk1"/>
              </a:buClr>
              <a:buSzPct val="39285"/>
              <a:buFont typeface="Arial"/>
              <a:buNone/>
            </a:pPr>
            <a:r>
              <a:rPr lang="es-CO"/>
              <a:t>Destacamos la justicia energética porque este elemento ha permitido hablar de transición energética justa, lo que significa que se debe considerar además elementos de derechos humanos y derechos sociales en el sector energético.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9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41666"/>
              <a:buFont typeface="Calibri"/>
              <a:buNone/>
            </a:pPr>
            <a:r>
              <a:rPr lang="es-CO"/>
              <a:t>¿LA TRANSICIÓN ENERGÉTICA DEBE SER RÁPIDA O GRADUAL Y PAULATINA? Y CUÁL ES EL PAPEL DEL GAS </a:t>
            </a:r>
            <a:endParaRPr/>
          </a:p>
        </p:txBody>
      </p:sp>
      <p:sp>
        <p:nvSpPr>
          <p:cNvPr id="1358" name="Google Shape;1358;p92"/>
          <p:cNvSpPr txBox="1"/>
          <p:nvPr>
            <p:ph idx="1" type="body"/>
          </p:nvPr>
        </p:nvSpPr>
        <p:spPr>
          <a:xfrm>
            <a:off x="838199" y="1825625"/>
            <a:ext cx="10573987" cy="4237550"/>
          </a:xfrm>
          <a:prstGeom prst="rect">
            <a:avLst/>
          </a:prstGeom>
          <a:noFill/>
          <a:ln>
            <a:noFill/>
          </a:ln>
        </p:spPr>
        <p:txBody>
          <a:bodyPr anchorCtr="0" anchor="t" bIns="45700" lIns="0" spcFirstLastPara="1" rIns="0" wrap="square" tIns="45700">
            <a:normAutofit fontScale="85000" lnSpcReduction="20000"/>
          </a:bodyPr>
          <a:lstStyle/>
          <a:p>
            <a:pPr indent="-342900" lvl="0" marL="457200" rtl="0" algn="just">
              <a:lnSpc>
                <a:spcPct val="90000"/>
              </a:lnSpc>
              <a:spcBef>
                <a:spcPts val="1200"/>
              </a:spcBef>
              <a:spcAft>
                <a:spcPts val="0"/>
              </a:spcAft>
              <a:buClr>
                <a:schemeClr val="dk1"/>
              </a:buClr>
              <a:buSzPct val="75630"/>
              <a:buChar char=" "/>
            </a:pPr>
            <a:r>
              <a:rPr b="1" lang="es-CO"/>
              <a:t>La transición energética debe ser rápida o gradual o paulatina en Colombia?</a:t>
            </a:r>
            <a:endParaRPr/>
          </a:p>
          <a:p>
            <a:pPr indent="-342900" lvl="1" marL="914400" rtl="0" algn="just">
              <a:lnSpc>
                <a:spcPct val="90000"/>
              </a:lnSpc>
              <a:spcBef>
                <a:spcPts val="200"/>
              </a:spcBef>
              <a:spcAft>
                <a:spcPts val="0"/>
              </a:spcAft>
              <a:buClr>
                <a:schemeClr val="dk1"/>
              </a:buClr>
              <a:buSzPct val="88235"/>
              <a:buChar char="◦"/>
            </a:pPr>
            <a:r>
              <a:rPr lang="es-CO"/>
              <a:t>Cómo se han comportado los países que tienen reservas de recursos energéticos: gas, petróleo y carbón?</a:t>
            </a:r>
            <a:endParaRPr/>
          </a:p>
          <a:p>
            <a:pPr indent="-342900" lvl="1" marL="914400" rtl="0" algn="just">
              <a:lnSpc>
                <a:spcPct val="90000"/>
              </a:lnSpc>
              <a:spcBef>
                <a:spcPts val="200"/>
              </a:spcBef>
              <a:spcAft>
                <a:spcPts val="0"/>
              </a:spcAft>
              <a:buClr>
                <a:schemeClr val="dk1"/>
              </a:buClr>
              <a:buSzPct val="88235"/>
              <a:buChar char="◦"/>
            </a:pPr>
            <a:r>
              <a:rPr lang="es-CO"/>
              <a:t>Los costos de la transición energética inciden que la misma que sea rápida o gradual o paulatina?.</a:t>
            </a:r>
            <a:endParaRPr/>
          </a:p>
          <a:p>
            <a:pPr indent="-228600" lvl="1" marL="914400" rtl="0" algn="just">
              <a:lnSpc>
                <a:spcPct val="90000"/>
              </a:lnSpc>
              <a:spcBef>
                <a:spcPts val="200"/>
              </a:spcBef>
              <a:spcAft>
                <a:spcPts val="0"/>
              </a:spcAft>
              <a:buClr>
                <a:schemeClr val="dk1"/>
              </a:buClr>
              <a:buSzPct val="88235"/>
              <a:buNone/>
            </a:pPr>
            <a:r>
              <a:t/>
            </a:r>
            <a:endParaRPr/>
          </a:p>
          <a:p>
            <a:pPr indent="-342900" lvl="0" marL="457200" rtl="0" algn="just">
              <a:lnSpc>
                <a:spcPct val="90000"/>
              </a:lnSpc>
              <a:spcBef>
                <a:spcPts val="1200"/>
              </a:spcBef>
              <a:spcAft>
                <a:spcPts val="0"/>
              </a:spcAft>
              <a:buClr>
                <a:schemeClr val="dk1"/>
              </a:buClr>
              <a:buSzPct val="75630"/>
              <a:buChar char=" "/>
            </a:pPr>
            <a:r>
              <a:rPr b="1" lang="es-CO"/>
              <a:t>Cuál es el papel del gas combustible en Colombia: solución baja en emisiones Co2?</a:t>
            </a:r>
            <a:endParaRPr/>
          </a:p>
          <a:p>
            <a:pPr indent="-342900" lvl="1" marL="914400" rtl="0" algn="just">
              <a:lnSpc>
                <a:spcPct val="90000"/>
              </a:lnSpc>
              <a:spcBef>
                <a:spcPts val="200"/>
              </a:spcBef>
              <a:spcAft>
                <a:spcPts val="0"/>
              </a:spcAft>
              <a:buClr>
                <a:schemeClr val="dk1"/>
              </a:buClr>
              <a:buSzPct val="88235"/>
              <a:buChar char="◦"/>
            </a:pPr>
            <a:r>
              <a:rPr lang="es-CO"/>
              <a:t>La Ley 2099 de 2021 (transición energética) incluyó el gas combustible para garantizar su fortalecimiento (art 1)</a:t>
            </a:r>
            <a:endParaRPr/>
          </a:p>
          <a:p>
            <a:pPr indent="-342900" lvl="1" marL="914400" rtl="0" algn="just">
              <a:lnSpc>
                <a:spcPct val="90000"/>
              </a:lnSpc>
              <a:spcBef>
                <a:spcPts val="200"/>
              </a:spcBef>
              <a:spcAft>
                <a:spcPts val="0"/>
              </a:spcAft>
              <a:buClr>
                <a:schemeClr val="dk1"/>
              </a:buClr>
              <a:buSzPct val="88235"/>
              <a:buChar char="◦"/>
            </a:pPr>
            <a:r>
              <a:rPr lang="es-CO"/>
              <a:t>La ley 2128 de 2021 determinó el gas como </a:t>
            </a:r>
            <a:r>
              <a:rPr b="1" lang="es-CO"/>
              <a:t>eje de la transición energética</a:t>
            </a:r>
            <a:r>
              <a:rPr lang="es-CO"/>
              <a:t>. Los efectos son:</a:t>
            </a:r>
            <a:endParaRPr/>
          </a:p>
          <a:p>
            <a:pPr indent="-342900" lvl="2" marL="1371600" rtl="0" algn="just">
              <a:lnSpc>
                <a:spcPct val="90000"/>
              </a:lnSpc>
              <a:spcBef>
                <a:spcPts val="400"/>
              </a:spcBef>
              <a:spcAft>
                <a:spcPts val="0"/>
              </a:spcAft>
              <a:buClr>
                <a:schemeClr val="dk1"/>
              </a:buClr>
              <a:buSzPct val="105882"/>
              <a:buChar char="◦"/>
            </a:pPr>
            <a:r>
              <a:rPr lang="es-CO"/>
              <a:t>Incrementar la oferta </a:t>
            </a:r>
            <a:endParaRPr/>
          </a:p>
          <a:p>
            <a:pPr indent="-342900" lvl="2" marL="1371600" rtl="0" algn="just">
              <a:lnSpc>
                <a:spcPct val="90000"/>
              </a:lnSpc>
              <a:spcBef>
                <a:spcPts val="400"/>
              </a:spcBef>
              <a:spcAft>
                <a:spcPts val="0"/>
              </a:spcAft>
              <a:buClr>
                <a:schemeClr val="dk1"/>
              </a:buClr>
              <a:buSzPct val="105882"/>
              <a:buChar char="◦"/>
            </a:pPr>
            <a:r>
              <a:rPr lang="es-CO"/>
              <a:t>Establecer mecanismos que viabilicen y promuevan la producción nacional, siguiendo criterios de eficiencia, seguridad energética y responsabilidad ambiental. </a:t>
            </a:r>
            <a:endParaRPr/>
          </a:p>
          <a:p>
            <a:pPr indent="-342900" lvl="2" marL="1371600" rtl="0" algn="just">
              <a:lnSpc>
                <a:spcPct val="90000"/>
              </a:lnSpc>
              <a:spcBef>
                <a:spcPts val="400"/>
              </a:spcBef>
              <a:spcAft>
                <a:spcPts val="0"/>
              </a:spcAft>
              <a:buClr>
                <a:schemeClr val="dk1"/>
              </a:buClr>
              <a:buSzPct val="105882"/>
              <a:buChar char="◦"/>
            </a:pPr>
            <a:r>
              <a:rPr lang="es-CO"/>
              <a:t>La implementación de nuevas tecnologías e infraestructura disponibles que garanticen la protección del medio ambiente.</a:t>
            </a:r>
            <a:endParaRPr/>
          </a:p>
          <a:p>
            <a:pPr indent="0" lvl="0" marL="0" rtl="0" algn="just">
              <a:lnSpc>
                <a:spcPct val="90000"/>
              </a:lnSpc>
              <a:spcBef>
                <a:spcPts val="1200"/>
              </a:spcBef>
              <a:spcAft>
                <a:spcPts val="0"/>
              </a:spcAft>
              <a:buClr>
                <a:schemeClr val="dk1"/>
              </a:buClr>
              <a:buSzPct val="75630"/>
              <a:buNone/>
            </a:pPr>
            <a:r>
              <a:t/>
            </a:r>
            <a:endParaRPr/>
          </a:p>
          <a:p>
            <a:pPr indent="-228600" lvl="1" marL="914400" rtl="0" algn="just">
              <a:lnSpc>
                <a:spcPct val="90000"/>
              </a:lnSpc>
              <a:spcBef>
                <a:spcPts val="200"/>
              </a:spcBef>
              <a:spcAft>
                <a:spcPts val="0"/>
              </a:spcAft>
              <a:buClr>
                <a:schemeClr val="dk1"/>
              </a:buClr>
              <a:buSzPct val="88235"/>
              <a:buNone/>
            </a:pPr>
            <a:r>
              <a:t/>
            </a:r>
            <a:endParaRPr/>
          </a:p>
          <a:p>
            <a:pPr indent="-228600" lvl="0" marL="457200" rtl="0" algn="just">
              <a:lnSpc>
                <a:spcPct val="90000"/>
              </a:lnSpc>
              <a:spcBef>
                <a:spcPts val="1200"/>
              </a:spcBef>
              <a:spcAft>
                <a:spcPts val="0"/>
              </a:spcAft>
              <a:buClr>
                <a:schemeClr val="dk1"/>
              </a:buClr>
              <a:buSzPct val="75630"/>
              <a:buNone/>
            </a:pPr>
            <a:r>
              <a:t/>
            </a:r>
            <a:endParaRPr/>
          </a:p>
          <a:p>
            <a:pPr indent="-228600" lvl="0" marL="457200" rtl="0" algn="just">
              <a:lnSpc>
                <a:spcPct val="90000"/>
              </a:lnSpc>
              <a:spcBef>
                <a:spcPts val="1200"/>
              </a:spcBef>
              <a:spcAft>
                <a:spcPts val="0"/>
              </a:spcAft>
              <a:buClr>
                <a:schemeClr val="dk1"/>
              </a:buClr>
              <a:buSzPct val="75630"/>
              <a:buNone/>
            </a:pPr>
            <a:r>
              <a:t/>
            </a:r>
            <a:endParaRPr/>
          </a:p>
          <a:p>
            <a:pPr indent="-228600" lvl="0" marL="457200" rtl="0" algn="l">
              <a:lnSpc>
                <a:spcPct val="90000"/>
              </a:lnSpc>
              <a:spcBef>
                <a:spcPts val="1200"/>
              </a:spcBef>
              <a:spcAft>
                <a:spcPts val="0"/>
              </a:spcAft>
              <a:buClr>
                <a:schemeClr val="dk1"/>
              </a:buClr>
              <a:buSzPct val="75630"/>
              <a:buNone/>
            </a:pPr>
            <a:r>
              <a:t/>
            </a:r>
            <a:endParaRPr/>
          </a:p>
          <a:p>
            <a:pPr indent="-228600" lvl="0" marL="457200" rtl="0" algn="l">
              <a:lnSpc>
                <a:spcPct val="90000"/>
              </a:lnSpc>
              <a:spcBef>
                <a:spcPts val="1200"/>
              </a:spcBef>
              <a:spcAft>
                <a:spcPts val="0"/>
              </a:spcAft>
              <a:buClr>
                <a:schemeClr val="dk1"/>
              </a:buClr>
              <a:buSzPct val="75630"/>
              <a:buNone/>
            </a:pPr>
            <a:r>
              <a:t/>
            </a:r>
            <a:endParaRPr/>
          </a:p>
          <a:p>
            <a:pPr indent="-228600" lvl="0" marL="457200" rtl="0" algn="l">
              <a:lnSpc>
                <a:spcPct val="90000"/>
              </a:lnSpc>
              <a:spcBef>
                <a:spcPts val="1200"/>
              </a:spcBef>
              <a:spcAft>
                <a:spcPts val="0"/>
              </a:spcAft>
              <a:buClr>
                <a:schemeClr val="dk1"/>
              </a:buClr>
              <a:buSzPct val="75630"/>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93"/>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3F3F3F"/>
              </a:buClr>
              <a:buSzPct val="40909"/>
              <a:buFont typeface="Calibri"/>
              <a:buNone/>
            </a:pPr>
            <a:r>
              <a:rPr lang="es-CO"/>
              <a:t>¿CUÁLES SON LAS TÉCNICAS DE REGULACIÓN MÁS ADECUADAS PARA IMPLEMENTAR LA TRANSICIÓN ENERGÉTICA?</a:t>
            </a:r>
            <a:endParaRPr/>
          </a:p>
        </p:txBody>
      </p:sp>
      <p:sp>
        <p:nvSpPr>
          <p:cNvPr id="1364" name="Google Shape;1364;p93"/>
          <p:cNvSpPr txBox="1"/>
          <p:nvPr>
            <p:ph idx="1" type="body"/>
          </p:nvPr>
        </p:nvSpPr>
        <p:spPr>
          <a:xfrm>
            <a:off x="792025" y="1989550"/>
            <a:ext cx="11041500" cy="5120700"/>
          </a:xfrm>
          <a:prstGeom prst="rect">
            <a:avLst/>
          </a:prstGeom>
          <a:noFill/>
          <a:ln>
            <a:noFill/>
          </a:ln>
        </p:spPr>
        <p:txBody>
          <a:bodyPr anchorCtr="0" anchor="t" bIns="45700" lIns="0" spcFirstLastPara="1" rIns="0" wrap="square" tIns="45700">
            <a:normAutofit fontScale="92500" lnSpcReduction="10000"/>
          </a:bodyPr>
          <a:lstStyle/>
          <a:p>
            <a:pPr indent="0" lvl="0" marL="0" rtl="0" algn="just">
              <a:lnSpc>
                <a:spcPct val="150000"/>
              </a:lnSpc>
              <a:spcBef>
                <a:spcPts val="1200"/>
              </a:spcBef>
              <a:spcAft>
                <a:spcPts val="0"/>
              </a:spcAft>
              <a:buClr>
                <a:schemeClr val="dk1"/>
              </a:buClr>
              <a:buSzPct val="59331"/>
              <a:buFont typeface="Arial"/>
              <a:buNone/>
            </a:pPr>
            <a:r>
              <a:rPr lang="es-CO" sz="1854"/>
              <a:t>Las técnicas de regulación de la transición energética responden a la necesidad de lograr que la humanidad tenga energía limpia, es decir, esto es un tema que apunta a garantizar derechos a las futuras generaciones de tener un derecho a un ambiente sano. </a:t>
            </a:r>
            <a:endParaRPr sz="1854"/>
          </a:p>
          <a:p>
            <a:pPr indent="0" lvl="0" marL="0" rtl="0" algn="just">
              <a:lnSpc>
                <a:spcPct val="150000"/>
              </a:lnSpc>
              <a:spcBef>
                <a:spcPts val="1200"/>
              </a:spcBef>
              <a:spcAft>
                <a:spcPts val="0"/>
              </a:spcAft>
              <a:buClr>
                <a:schemeClr val="dk1"/>
              </a:buClr>
              <a:buSzPct val="59331"/>
              <a:buFont typeface="Arial"/>
              <a:buNone/>
            </a:pPr>
            <a:r>
              <a:rPr lang="es-CO" sz="1854"/>
              <a:t>Por tal razón, la técnica de regulación debe ser una que logre ser anticipativa, en otras palabras, una regulación con prospectiva o regulación a prueba de futuro, lo cual implica mucha planeación y prospectiva y escoger nuevas técnicas de regulación que logren identificar las mejoras de las regulación existente, no aplicar regulación existente no adecuada, sino buscar las simplificaciones administrativas, probar nuevas regulaciones y lograr ambientes especiales de vigilancia y control.</a:t>
            </a:r>
            <a:endParaRPr sz="1854"/>
          </a:p>
          <a:p>
            <a:pPr indent="0" lvl="0" marL="0" rtl="0" algn="just">
              <a:lnSpc>
                <a:spcPct val="150000"/>
              </a:lnSpc>
              <a:spcBef>
                <a:spcPts val="1200"/>
              </a:spcBef>
              <a:spcAft>
                <a:spcPts val="0"/>
              </a:spcAft>
              <a:buClr>
                <a:schemeClr val="dk1"/>
              </a:buClr>
              <a:buSzPct val="59331"/>
              <a:buFont typeface="Arial"/>
              <a:buNone/>
            </a:pPr>
            <a:r>
              <a:rPr lang="es-CO" sz="1854"/>
              <a:t> Estamos convencidos que la transición energética que se traduce al día de hoy en soluciones energéticas bajas en emisiones de Co2, se puede desplegar con nuevas técnicas de regulación, en particular es de destacar: regulación por medio de sandbox, regulación por incentivos, coregulacion, etc (Moreno, 2019).</a:t>
            </a:r>
            <a:endParaRPr sz="1854"/>
          </a:p>
          <a:p>
            <a:pPr indent="0" lvl="0" marL="0" rtl="0" algn="l">
              <a:lnSpc>
                <a:spcPct val="115000"/>
              </a:lnSpc>
              <a:spcBef>
                <a:spcPts val="1200"/>
              </a:spcBef>
              <a:spcAft>
                <a:spcPts val="0"/>
              </a:spcAft>
              <a:buClr>
                <a:schemeClr val="dk1"/>
              </a:buClr>
              <a:buSzPct val="100000"/>
              <a:buFont typeface="Arial"/>
              <a:buNone/>
            </a:pPr>
            <a:r>
              <a:t/>
            </a:r>
            <a:endParaRPr sz="1100">
              <a:latin typeface="Arial"/>
              <a:ea typeface="Arial"/>
              <a:cs typeface="Arial"/>
              <a:sym typeface="Arial"/>
            </a:endParaRPr>
          </a:p>
          <a:p>
            <a:pPr indent="0" lvl="0" marL="0" rtl="0" algn="l">
              <a:lnSpc>
                <a:spcPct val="90000"/>
              </a:lnSpc>
              <a:spcBef>
                <a:spcPts val="1000"/>
              </a:spcBef>
              <a:spcAft>
                <a:spcPts val="0"/>
              </a:spcAft>
              <a:buClr>
                <a:schemeClr val="dk1"/>
              </a:buClr>
              <a:buSzPct val="100000"/>
              <a:buFont typeface="Arial"/>
              <a:buNone/>
            </a:pPr>
            <a:r>
              <a:t/>
            </a:r>
            <a:endParaRPr sz="1100">
              <a:latin typeface="Arial"/>
              <a:ea typeface="Arial"/>
              <a:cs typeface="Arial"/>
              <a:sym typeface="Arial"/>
            </a:endParaRPr>
          </a:p>
          <a:p>
            <a:pPr indent="0" lvl="0" marL="0" rtl="0" algn="just">
              <a:lnSpc>
                <a:spcPct val="115000"/>
              </a:lnSpc>
              <a:spcBef>
                <a:spcPts val="1200"/>
              </a:spcBef>
              <a:spcAft>
                <a:spcPts val="1200"/>
              </a:spcAft>
              <a:buClr>
                <a:schemeClr val="dk1"/>
              </a:buClr>
              <a:buSzPct val="110000"/>
              <a:buFont typeface="Arial"/>
              <a:buNone/>
            </a:pPr>
            <a:r>
              <a:t/>
            </a:r>
            <a:endParaRPr sz="10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9"/>
          <p:cNvSpPr txBox="1"/>
          <p:nvPr>
            <p:ph type="title"/>
          </p:nvPr>
        </p:nvSpPr>
        <p:spPr>
          <a:xfrm>
            <a:off x="1021080" y="744953"/>
            <a:ext cx="9540834" cy="1325563"/>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chemeClr val="dk1"/>
              </a:buClr>
              <a:buSzPts val="1800"/>
              <a:buFont typeface="Calibri"/>
              <a:buNone/>
            </a:pPr>
            <a:r>
              <a:rPr b="1" lang="es-CO" sz="4000"/>
              <a:t>Anuario Iberoamericano de derecho de la energía Vol. IV. Hacia un derecho global de la energía  </a:t>
            </a:r>
            <a:endParaRPr sz="4000"/>
          </a:p>
        </p:txBody>
      </p:sp>
      <p:pic>
        <p:nvPicPr>
          <p:cNvPr descr="Interfaz de usuario gráfica, Aplicación&#10;&#10;Descripción generada automáticamente" id="137" name="Google Shape;137;p9"/>
          <p:cNvPicPr preferRelativeResize="0"/>
          <p:nvPr/>
        </p:nvPicPr>
        <p:blipFill rotWithShape="1">
          <a:blip r:embed="rId3">
            <a:alphaModFix/>
          </a:blip>
          <a:srcRect b="0" l="0" r="0" t="0"/>
          <a:stretch/>
        </p:blipFill>
        <p:spPr>
          <a:xfrm>
            <a:off x="4424581" y="2408309"/>
            <a:ext cx="3200107" cy="4266810"/>
          </a:xfrm>
          <a:prstGeom prst="rect">
            <a:avLst/>
          </a:prstGeom>
          <a:noFill/>
          <a:ln>
            <a:noFill/>
          </a:ln>
          <a:effectLst>
            <a:outerShdw blurRad="292100" rotWithShape="0" algn="tl" dir="2700000" dist="139700">
              <a:srgbClr val="333333">
                <a:alpha val="62745"/>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94"/>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3F3F3F"/>
              </a:buClr>
              <a:buSzPct val="40909"/>
              <a:buFont typeface="Calibri"/>
              <a:buNone/>
            </a:pPr>
            <a:r>
              <a:rPr lang="es-CO"/>
              <a:t>¿LA TRANSICIÓN ENERGÉTICA ACTIVARÁ O NO LAS INTERCONEXIONES INTERNACIONALES DE LA ENERGÍA EN AMÉRICA LATINA?</a:t>
            </a:r>
            <a:endParaRPr/>
          </a:p>
        </p:txBody>
      </p:sp>
      <p:sp>
        <p:nvSpPr>
          <p:cNvPr id="1370" name="Google Shape;1370;p94"/>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fontScale="62500" lnSpcReduction="20000"/>
          </a:bodyPr>
          <a:lstStyle/>
          <a:p>
            <a:pPr indent="0" lvl="0" marL="0" rtl="0" algn="just">
              <a:lnSpc>
                <a:spcPct val="150000"/>
              </a:lnSpc>
              <a:spcBef>
                <a:spcPts val="1200"/>
              </a:spcBef>
              <a:spcAft>
                <a:spcPts val="0"/>
              </a:spcAft>
              <a:buClr>
                <a:schemeClr val="dk1"/>
              </a:buClr>
              <a:buSzPct val="39285"/>
              <a:buFont typeface="Arial"/>
              <a:buNone/>
            </a:pPr>
            <a:r>
              <a:rPr lang="es-CO"/>
              <a:t>Es difícil de predecir el futuro, pero se puede intentar hacer prospectiva y concluir de qué en efecto la transición energética puede activar las interconexiones internacionales en América latina porque la transición energética implica necesariamente aumentar las energías renovables dentro de la matriz energética.</a:t>
            </a:r>
            <a:endParaRPr/>
          </a:p>
          <a:p>
            <a:pPr indent="0" lvl="0" marL="0" rtl="0" algn="just">
              <a:lnSpc>
                <a:spcPct val="150000"/>
              </a:lnSpc>
              <a:spcBef>
                <a:spcPts val="1200"/>
              </a:spcBef>
              <a:spcAft>
                <a:spcPts val="0"/>
              </a:spcAft>
              <a:buClr>
                <a:schemeClr val="dk1"/>
              </a:buClr>
              <a:buSzPct val="39285"/>
              <a:buFont typeface="Arial"/>
              <a:buNone/>
            </a:pPr>
            <a:r>
              <a:rPr lang="es-CO"/>
              <a:t>Esto conlleva a que es necesario complementar los sistemas de energéticos de los respectivos países de América latina, porque este tipo de energía es intermitente y precisamente para garantizar el principio de seguridad energética se tendría que pensar además de otras opciones en las interconexiones internacionales.</a:t>
            </a:r>
            <a:endParaRPr/>
          </a:p>
          <a:p>
            <a:pPr indent="0" lvl="0" marL="0" rtl="0" algn="just">
              <a:lnSpc>
                <a:spcPct val="150000"/>
              </a:lnSpc>
              <a:spcBef>
                <a:spcPts val="1200"/>
              </a:spcBef>
              <a:spcAft>
                <a:spcPts val="1200"/>
              </a:spcAft>
              <a:buClr>
                <a:schemeClr val="dk1"/>
              </a:buClr>
              <a:buSzPct val="39285"/>
              <a:buFont typeface="Arial"/>
              <a:buNone/>
            </a:pPr>
            <a:r>
              <a:rPr lang="es-CO"/>
              <a:t>Valga decir que estaríamos ante un gran reto del derecho pasar de una regulación nacional a una regulación supranacional.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9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1800"/>
              <a:buFont typeface="Calibri"/>
              <a:buNone/>
            </a:pPr>
            <a:r>
              <a:rPr lang="es-CO"/>
              <a:t>¿LA TRANSICIÓN ENERGÉTICA ES UN MEDIO Y O FIN? </a:t>
            </a:r>
            <a:endParaRPr/>
          </a:p>
        </p:txBody>
      </p:sp>
      <p:sp>
        <p:nvSpPr>
          <p:cNvPr id="1376" name="Google Shape;1376;p9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fontScale="70000" lnSpcReduction="20000"/>
          </a:bodyPr>
          <a:lstStyle/>
          <a:p>
            <a:pPr indent="-228600" lvl="0" marL="457200" rtl="0" algn="just">
              <a:lnSpc>
                <a:spcPct val="90000"/>
              </a:lnSpc>
              <a:spcBef>
                <a:spcPts val="1200"/>
              </a:spcBef>
              <a:spcAft>
                <a:spcPts val="0"/>
              </a:spcAft>
              <a:buClr>
                <a:schemeClr val="dk1"/>
              </a:buClr>
              <a:buSzPct val="91836"/>
              <a:buNone/>
            </a:pPr>
            <a:r>
              <a:t/>
            </a:r>
            <a:endParaRPr/>
          </a:p>
          <a:p>
            <a:pPr indent="-342900" lvl="0" marL="457200" rtl="0" algn="just">
              <a:lnSpc>
                <a:spcPct val="90000"/>
              </a:lnSpc>
              <a:spcBef>
                <a:spcPts val="1200"/>
              </a:spcBef>
              <a:spcAft>
                <a:spcPts val="0"/>
              </a:spcAft>
              <a:buClr>
                <a:schemeClr val="dk1"/>
              </a:buClr>
              <a:buSzPct val="91836"/>
              <a:buChar char=" "/>
            </a:pPr>
            <a:r>
              <a:rPr lang="es-CO"/>
              <a:t>La transición energética es la cuota que se debe cumplir para la mitigación del cambio climático.</a:t>
            </a:r>
            <a:endParaRPr/>
          </a:p>
          <a:p>
            <a:pPr indent="-342900" lvl="0" marL="457200" rtl="0" algn="just">
              <a:lnSpc>
                <a:spcPct val="90000"/>
              </a:lnSpc>
              <a:spcBef>
                <a:spcPts val="1200"/>
              </a:spcBef>
              <a:spcAft>
                <a:spcPts val="0"/>
              </a:spcAft>
              <a:buClr>
                <a:schemeClr val="dk1"/>
              </a:buClr>
              <a:buSzPct val="91836"/>
              <a:buChar char=" "/>
            </a:pPr>
            <a:r>
              <a:rPr lang="es-CO"/>
              <a:t>La transición energética no es un fin, el fin es la energía para la humanidad.</a:t>
            </a:r>
            <a:endParaRPr/>
          </a:p>
          <a:p>
            <a:pPr indent="-342900" lvl="0" marL="457200" rtl="0" algn="just">
              <a:lnSpc>
                <a:spcPct val="90000"/>
              </a:lnSpc>
              <a:spcBef>
                <a:spcPts val="1200"/>
              </a:spcBef>
              <a:spcAft>
                <a:spcPts val="0"/>
              </a:spcAft>
              <a:buClr>
                <a:schemeClr val="dk1"/>
              </a:buClr>
              <a:buSzPct val="91836"/>
              <a:buChar char=" "/>
            </a:pPr>
            <a:r>
              <a:rPr lang="es-CO"/>
              <a:t>La transición energética es un medio para lograr el fin de tener una energía para la humanidad, pero sostenible y limpia.</a:t>
            </a:r>
            <a:endParaRPr/>
          </a:p>
          <a:p>
            <a:pPr indent="-342900" lvl="0" marL="457200" rtl="0" algn="just">
              <a:lnSpc>
                <a:spcPct val="90000"/>
              </a:lnSpc>
              <a:spcBef>
                <a:spcPts val="1200"/>
              </a:spcBef>
              <a:spcAft>
                <a:spcPts val="0"/>
              </a:spcAft>
              <a:buClr>
                <a:schemeClr val="dk1"/>
              </a:buClr>
              <a:buSzPct val="91836"/>
              <a:buChar char=" "/>
            </a:pPr>
            <a:r>
              <a:rPr lang="es-CO"/>
              <a:t>La transición energética reconfigura o transforma el mercado energético global y local.</a:t>
            </a:r>
            <a:endParaRPr/>
          </a:p>
          <a:p>
            <a:pPr indent="-342900" lvl="0" marL="457200" rtl="0" algn="just">
              <a:lnSpc>
                <a:spcPct val="90000"/>
              </a:lnSpc>
              <a:spcBef>
                <a:spcPts val="1200"/>
              </a:spcBef>
              <a:spcAft>
                <a:spcPts val="0"/>
              </a:spcAft>
              <a:buClr>
                <a:schemeClr val="dk1"/>
              </a:buClr>
              <a:buSzPct val="91836"/>
              <a:buChar char=" "/>
            </a:pPr>
            <a:r>
              <a:rPr lang="es-CO"/>
              <a:t>Políticas de atracción de inversión: incentivos tributarios y financieros, impuestos en contra, incentivos regulatorios.</a:t>
            </a:r>
            <a:endParaRPr/>
          </a:p>
          <a:p>
            <a:pPr indent="-342900" lvl="0" marL="457200" rtl="0" algn="just">
              <a:lnSpc>
                <a:spcPct val="90000"/>
              </a:lnSpc>
              <a:spcBef>
                <a:spcPts val="1200"/>
              </a:spcBef>
              <a:spcAft>
                <a:spcPts val="0"/>
              </a:spcAft>
              <a:buClr>
                <a:schemeClr val="dk1"/>
              </a:buClr>
              <a:buSzPct val="91836"/>
              <a:buChar char=" "/>
            </a:pPr>
            <a:r>
              <a:rPr lang="es-CO"/>
              <a:t>La transición energética está acelerando diversos conflictos: conflictos de uso del suelo, conflictos ambientales y paisajísticos, conflictos tarifarios, conflictos de infraestructura, etc.</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grpSp>
        <p:nvGrpSpPr>
          <p:cNvPr id="1381" name="Google Shape;1381;p96"/>
          <p:cNvGrpSpPr/>
          <p:nvPr/>
        </p:nvGrpSpPr>
        <p:grpSpPr>
          <a:xfrm>
            <a:off x="2589831" y="330407"/>
            <a:ext cx="7031426" cy="5992238"/>
            <a:chOff x="1265528" y="-189855"/>
            <a:chExt cx="7031426" cy="5992238"/>
          </a:xfrm>
        </p:grpSpPr>
        <p:sp>
          <p:nvSpPr>
            <p:cNvPr id="1382" name="Google Shape;1382;p96"/>
            <p:cNvSpPr/>
            <p:nvPr/>
          </p:nvSpPr>
          <p:spPr>
            <a:xfrm>
              <a:off x="3382719" y="1466195"/>
              <a:ext cx="2956044" cy="2743196"/>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96"/>
            <p:cNvSpPr txBox="1"/>
            <p:nvPr/>
          </p:nvSpPr>
          <p:spPr>
            <a:xfrm>
              <a:off x="3815622" y="1867927"/>
              <a:ext cx="2090238" cy="1939732"/>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Transformaciones </a:t>
              </a:r>
              <a:endParaRPr b="0" i="0" sz="1400" u="none" cap="none" strike="noStrike">
                <a:solidFill>
                  <a:srgbClr val="000000"/>
                </a:solidFill>
                <a:latin typeface="Arial"/>
                <a:ea typeface="Arial"/>
                <a:cs typeface="Arial"/>
                <a:sym typeface="Arial"/>
              </a:endParaRPr>
            </a:p>
          </p:txBody>
        </p:sp>
        <p:sp>
          <p:nvSpPr>
            <p:cNvPr id="1384" name="Google Shape;1384;p96"/>
            <p:cNvSpPr/>
            <p:nvPr/>
          </p:nvSpPr>
          <p:spPr>
            <a:xfrm>
              <a:off x="3586359" y="-189855"/>
              <a:ext cx="2442309"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96"/>
            <p:cNvSpPr txBox="1"/>
            <p:nvPr/>
          </p:nvSpPr>
          <p:spPr>
            <a:xfrm>
              <a:off x="3944027" y="96437"/>
              <a:ext cx="1726973" cy="1382339"/>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Mercado de energía</a:t>
              </a:r>
              <a:endParaRPr b="0" i="0" sz="1400" u="none" cap="none" strike="noStrike">
                <a:solidFill>
                  <a:srgbClr val="000000"/>
                </a:solidFill>
                <a:latin typeface="Arial"/>
                <a:ea typeface="Arial"/>
                <a:cs typeface="Arial"/>
                <a:sym typeface="Arial"/>
              </a:endParaRPr>
            </a:p>
          </p:txBody>
        </p:sp>
        <p:sp>
          <p:nvSpPr>
            <p:cNvPr id="1386" name="Google Shape;1386;p96"/>
            <p:cNvSpPr/>
            <p:nvPr/>
          </p:nvSpPr>
          <p:spPr>
            <a:xfrm>
              <a:off x="5997919" y="1797272"/>
              <a:ext cx="2299035" cy="1907685"/>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96"/>
            <p:cNvSpPr txBox="1"/>
            <p:nvPr/>
          </p:nvSpPr>
          <p:spPr>
            <a:xfrm>
              <a:off x="6334605" y="2076646"/>
              <a:ext cx="1625663" cy="1348937"/>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Empresas energéticas </a:t>
              </a:r>
              <a:endParaRPr b="0" i="0" sz="1400" u="none" cap="none" strike="noStrike">
                <a:solidFill>
                  <a:srgbClr val="000000"/>
                </a:solidFill>
                <a:latin typeface="Arial"/>
                <a:ea typeface="Arial"/>
                <a:cs typeface="Arial"/>
                <a:sym typeface="Arial"/>
              </a:endParaRPr>
            </a:p>
          </p:txBody>
        </p:sp>
        <p:sp>
          <p:nvSpPr>
            <p:cNvPr id="1388" name="Google Shape;1388;p96"/>
            <p:cNvSpPr/>
            <p:nvPr/>
          </p:nvSpPr>
          <p:spPr>
            <a:xfrm>
              <a:off x="3586354" y="3847460"/>
              <a:ext cx="2442309"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96"/>
            <p:cNvSpPr txBox="1"/>
            <p:nvPr/>
          </p:nvSpPr>
          <p:spPr>
            <a:xfrm>
              <a:off x="3944022" y="4133752"/>
              <a:ext cx="1726973" cy="1382339"/>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Gobernanza energética</a:t>
              </a:r>
              <a:endParaRPr b="0" i="0" sz="1400" u="none" cap="none" strike="noStrike">
                <a:solidFill>
                  <a:srgbClr val="000000"/>
                </a:solidFill>
                <a:latin typeface="Arial"/>
                <a:ea typeface="Arial"/>
                <a:cs typeface="Arial"/>
                <a:sym typeface="Arial"/>
              </a:endParaRPr>
            </a:p>
          </p:txBody>
        </p:sp>
        <p:sp>
          <p:nvSpPr>
            <p:cNvPr id="1390" name="Google Shape;1390;p96"/>
            <p:cNvSpPr/>
            <p:nvPr/>
          </p:nvSpPr>
          <p:spPr>
            <a:xfrm>
              <a:off x="1265528" y="1931285"/>
              <a:ext cx="2350413" cy="1954923"/>
            </a:xfrm>
            <a:prstGeom prst="ellipse">
              <a:avLst/>
            </a:prstGeom>
            <a:solidFill>
              <a:srgbClr val="98CB37">
                <a:alpha val="4705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96"/>
            <p:cNvSpPr txBox="1"/>
            <p:nvPr/>
          </p:nvSpPr>
          <p:spPr>
            <a:xfrm>
              <a:off x="1609738" y="2217577"/>
              <a:ext cx="1661993" cy="1382339"/>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Regulación  de la energía</a:t>
              </a:r>
              <a:endParaRPr b="0" i="0" sz="1400" u="none" cap="none" strike="noStrike">
                <a:solidFill>
                  <a:srgbClr val="000000"/>
                </a:solidFill>
                <a:latin typeface="Arial"/>
                <a:ea typeface="Arial"/>
                <a:cs typeface="Arial"/>
                <a:sym typeface="Arial"/>
              </a:endParaRPr>
            </a:p>
          </p:txBody>
        </p:sp>
      </p:grpSp>
      <p:sp>
        <p:nvSpPr>
          <p:cNvPr id="1392" name="Google Shape;1392;p96"/>
          <p:cNvSpPr/>
          <p:nvPr/>
        </p:nvSpPr>
        <p:spPr>
          <a:xfrm>
            <a:off x="4572656" y="378373"/>
            <a:ext cx="3046687" cy="1712529"/>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93" name="Google Shape;1393;p96"/>
          <p:cNvPicPr preferRelativeResize="0"/>
          <p:nvPr/>
        </p:nvPicPr>
        <p:blipFill rotWithShape="1">
          <a:blip r:embed="rId3">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97"/>
          <p:cNvSpPr txBox="1"/>
          <p:nvPr/>
        </p:nvSpPr>
        <p:spPr>
          <a:xfrm>
            <a:off x="581891" y="224444"/>
            <a:ext cx="490451" cy="5492574"/>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Arial"/>
              <a:buNone/>
            </a:pPr>
            <a:r>
              <a:rPr b="0" i="0" lang="es-CO" sz="4400" u="none" cap="none" strike="noStrike">
                <a:solidFill>
                  <a:schemeClr val="dk1"/>
                </a:solidFill>
                <a:latin typeface="Arial"/>
                <a:ea typeface="Arial"/>
                <a:cs typeface="Arial"/>
                <a:sym typeface="Arial"/>
              </a:rPr>
              <a:t>RESERVAS</a:t>
            </a:r>
            <a:endParaRPr b="0" i="0" sz="1400" u="none" cap="none" strike="noStrike">
              <a:solidFill>
                <a:srgbClr val="000000"/>
              </a:solidFill>
              <a:latin typeface="Arial"/>
              <a:ea typeface="Arial"/>
              <a:cs typeface="Arial"/>
              <a:sym typeface="Arial"/>
            </a:endParaRPr>
          </a:p>
        </p:txBody>
      </p:sp>
      <p:grpSp>
        <p:nvGrpSpPr>
          <p:cNvPr id="1399" name="Google Shape;1399;p97"/>
          <p:cNvGrpSpPr/>
          <p:nvPr/>
        </p:nvGrpSpPr>
        <p:grpSpPr>
          <a:xfrm>
            <a:off x="1483360" y="244577"/>
            <a:ext cx="2249055" cy="5378400"/>
            <a:chOff x="0" y="20133"/>
            <a:chExt cx="2249055" cy="5378400"/>
          </a:xfrm>
        </p:grpSpPr>
        <p:sp>
          <p:nvSpPr>
            <p:cNvPr id="1400" name="Google Shape;1400;p97"/>
            <p:cNvSpPr/>
            <p:nvPr/>
          </p:nvSpPr>
          <p:spPr>
            <a:xfrm>
              <a:off x="0" y="19725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97"/>
            <p:cNvSpPr/>
            <p:nvPr/>
          </p:nvSpPr>
          <p:spPr>
            <a:xfrm>
              <a:off x="112452" y="2013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97"/>
            <p:cNvSpPr txBox="1"/>
            <p:nvPr/>
          </p:nvSpPr>
          <p:spPr>
            <a:xfrm>
              <a:off x="129745" y="3742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Carbón</a:t>
              </a:r>
              <a:endParaRPr b="0" i="0" sz="1400" u="none" cap="none" strike="noStrike">
                <a:solidFill>
                  <a:schemeClr val="dk1"/>
                </a:solidFill>
                <a:latin typeface="Arial"/>
                <a:ea typeface="Arial"/>
                <a:cs typeface="Arial"/>
                <a:sym typeface="Arial"/>
              </a:endParaRPr>
            </a:p>
          </p:txBody>
        </p:sp>
        <p:sp>
          <p:nvSpPr>
            <p:cNvPr id="1403" name="Google Shape;1403;p97"/>
            <p:cNvSpPr/>
            <p:nvPr/>
          </p:nvSpPr>
          <p:spPr>
            <a:xfrm>
              <a:off x="0" y="74157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97"/>
            <p:cNvSpPr/>
            <p:nvPr/>
          </p:nvSpPr>
          <p:spPr>
            <a:xfrm>
              <a:off x="112452" y="56445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97"/>
            <p:cNvSpPr txBox="1"/>
            <p:nvPr/>
          </p:nvSpPr>
          <p:spPr>
            <a:xfrm>
              <a:off x="129745" y="58174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Petróleo</a:t>
              </a:r>
              <a:endParaRPr b="0" i="0" sz="1400" u="none" cap="none" strike="noStrike">
                <a:solidFill>
                  <a:schemeClr val="dk1"/>
                </a:solidFill>
                <a:latin typeface="Arial"/>
                <a:ea typeface="Arial"/>
                <a:cs typeface="Arial"/>
                <a:sym typeface="Arial"/>
              </a:endParaRPr>
            </a:p>
          </p:txBody>
        </p:sp>
        <p:sp>
          <p:nvSpPr>
            <p:cNvPr id="1406" name="Google Shape;1406;p97"/>
            <p:cNvSpPr/>
            <p:nvPr/>
          </p:nvSpPr>
          <p:spPr>
            <a:xfrm>
              <a:off x="0" y="128589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97"/>
            <p:cNvSpPr/>
            <p:nvPr/>
          </p:nvSpPr>
          <p:spPr>
            <a:xfrm>
              <a:off x="112452" y="110877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97"/>
            <p:cNvSpPr txBox="1"/>
            <p:nvPr/>
          </p:nvSpPr>
          <p:spPr>
            <a:xfrm>
              <a:off x="129745" y="112606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Gas natural</a:t>
              </a:r>
              <a:endParaRPr b="0" i="0" sz="1400" u="none" cap="none" strike="noStrike">
                <a:solidFill>
                  <a:schemeClr val="dk1"/>
                </a:solidFill>
                <a:latin typeface="Arial"/>
                <a:ea typeface="Arial"/>
                <a:cs typeface="Arial"/>
                <a:sym typeface="Arial"/>
              </a:endParaRPr>
            </a:p>
          </p:txBody>
        </p:sp>
        <p:sp>
          <p:nvSpPr>
            <p:cNvPr id="1409" name="Google Shape;1409;p97"/>
            <p:cNvSpPr/>
            <p:nvPr/>
          </p:nvSpPr>
          <p:spPr>
            <a:xfrm>
              <a:off x="0" y="183021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97"/>
            <p:cNvSpPr/>
            <p:nvPr/>
          </p:nvSpPr>
          <p:spPr>
            <a:xfrm>
              <a:off x="112452" y="165309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97"/>
            <p:cNvSpPr txBox="1"/>
            <p:nvPr/>
          </p:nvSpPr>
          <p:spPr>
            <a:xfrm>
              <a:off x="129745" y="167038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Nuclear</a:t>
              </a:r>
              <a:endParaRPr b="0" i="0" sz="1400" u="none" cap="none" strike="noStrike">
                <a:solidFill>
                  <a:schemeClr val="dk1"/>
                </a:solidFill>
                <a:latin typeface="Arial"/>
                <a:ea typeface="Arial"/>
                <a:cs typeface="Arial"/>
                <a:sym typeface="Arial"/>
              </a:endParaRPr>
            </a:p>
          </p:txBody>
        </p:sp>
        <p:sp>
          <p:nvSpPr>
            <p:cNvPr id="1412" name="Google Shape;1412;p97"/>
            <p:cNvSpPr/>
            <p:nvPr/>
          </p:nvSpPr>
          <p:spPr>
            <a:xfrm>
              <a:off x="0" y="237453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97"/>
            <p:cNvSpPr/>
            <p:nvPr/>
          </p:nvSpPr>
          <p:spPr>
            <a:xfrm>
              <a:off x="112452" y="219741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97"/>
            <p:cNvSpPr txBox="1"/>
            <p:nvPr/>
          </p:nvSpPr>
          <p:spPr>
            <a:xfrm>
              <a:off x="129745" y="221470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agua</a:t>
              </a:r>
              <a:endParaRPr b="0" i="0" sz="1400" u="none" cap="none" strike="noStrike">
                <a:solidFill>
                  <a:schemeClr val="dk1"/>
                </a:solidFill>
                <a:latin typeface="Arial"/>
                <a:ea typeface="Arial"/>
                <a:cs typeface="Arial"/>
                <a:sym typeface="Arial"/>
              </a:endParaRPr>
            </a:p>
          </p:txBody>
        </p:sp>
        <p:sp>
          <p:nvSpPr>
            <p:cNvPr id="1415" name="Google Shape;1415;p97"/>
            <p:cNvSpPr/>
            <p:nvPr/>
          </p:nvSpPr>
          <p:spPr>
            <a:xfrm>
              <a:off x="0" y="291885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97"/>
            <p:cNvSpPr/>
            <p:nvPr/>
          </p:nvSpPr>
          <p:spPr>
            <a:xfrm>
              <a:off x="112452" y="274173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97"/>
            <p:cNvSpPr txBox="1"/>
            <p:nvPr/>
          </p:nvSpPr>
          <p:spPr>
            <a:xfrm>
              <a:off x="129745" y="275902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Eólica</a:t>
              </a:r>
              <a:endParaRPr b="0" i="0" sz="1400" u="none" cap="none" strike="noStrike">
                <a:solidFill>
                  <a:schemeClr val="dk1"/>
                </a:solidFill>
                <a:latin typeface="Arial"/>
                <a:ea typeface="Arial"/>
                <a:cs typeface="Arial"/>
                <a:sym typeface="Arial"/>
              </a:endParaRPr>
            </a:p>
          </p:txBody>
        </p:sp>
        <p:sp>
          <p:nvSpPr>
            <p:cNvPr id="1418" name="Google Shape;1418;p97"/>
            <p:cNvSpPr/>
            <p:nvPr/>
          </p:nvSpPr>
          <p:spPr>
            <a:xfrm>
              <a:off x="0" y="346317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97"/>
            <p:cNvSpPr/>
            <p:nvPr/>
          </p:nvSpPr>
          <p:spPr>
            <a:xfrm>
              <a:off x="112452" y="328605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97"/>
            <p:cNvSpPr txBox="1"/>
            <p:nvPr/>
          </p:nvSpPr>
          <p:spPr>
            <a:xfrm>
              <a:off x="129745" y="330334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Solar</a:t>
              </a:r>
              <a:endParaRPr b="0" i="0" sz="1400" u="none" cap="none" strike="noStrike">
                <a:solidFill>
                  <a:schemeClr val="dk1"/>
                </a:solidFill>
                <a:latin typeface="Arial"/>
                <a:ea typeface="Arial"/>
                <a:cs typeface="Arial"/>
                <a:sym typeface="Arial"/>
              </a:endParaRPr>
            </a:p>
          </p:txBody>
        </p:sp>
        <p:sp>
          <p:nvSpPr>
            <p:cNvPr id="1421" name="Google Shape;1421;p97"/>
            <p:cNvSpPr/>
            <p:nvPr/>
          </p:nvSpPr>
          <p:spPr>
            <a:xfrm>
              <a:off x="0" y="400749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97"/>
            <p:cNvSpPr/>
            <p:nvPr/>
          </p:nvSpPr>
          <p:spPr>
            <a:xfrm>
              <a:off x="112452" y="383037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97"/>
            <p:cNvSpPr txBox="1"/>
            <p:nvPr/>
          </p:nvSpPr>
          <p:spPr>
            <a:xfrm>
              <a:off x="129745" y="384766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Geotermia</a:t>
              </a:r>
              <a:endParaRPr b="0" i="0" sz="1400" u="none" cap="none" strike="noStrike">
                <a:solidFill>
                  <a:schemeClr val="dk1"/>
                </a:solidFill>
                <a:latin typeface="Arial"/>
                <a:ea typeface="Arial"/>
                <a:cs typeface="Arial"/>
                <a:sym typeface="Arial"/>
              </a:endParaRPr>
            </a:p>
          </p:txBody>
        </p:sp>
        <p:sp>
          <p:nvSpPr>
            <p:cNvPr id="1424" name="Google Shape;1424;p97"/>
            <p:cNvSpPr/>
            <p:nvPr/>
          </p:nvSpPr>
          <p:spPr>
            <a:xfrm>
              <a:off x="0" y="455181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97"/>
            <p:cNvSpPr/>
            <p:nvPr/>
          </p:nvSpPr>
          <p:spPr>
            <a:xfrm>
              <a:off x="112452" y="437469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97"/>
            <p:cNvSpPr txBox="1"/>
            <p:nvPr/>
          </p:nvSpPr>
          <p:spPr>
            <a:xfrm>
              <a:off x="129745" y="439198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Mareomotriz</a:t>
              </a:r>
              <a:endParaRPr b="0" i="0" sz="1400" u="none" cap="none" strike="noStrike">
                <a:solidFill>
                  <a:schemeClr val="dk1"/>
                </a:solidFill>
                <a:latin typeface="Arial"/>
                <a:ea typeface="Arial"/>
                <a:cs typeface="Arial"/>
                <a:sym typeface="Arial"/>
              </a:endParaRPr>
            </a:p>
          </p:txBody>
        </p:sp>
        <p:sp>
          <p:nvSpPr>
            <p:cNvPr id="1427" name="Google Shape;1427;p97"/>
            <p:cNvSpPr/>
            <p:nvPr/>
          </p:nvSpPr>
          <p:spPr>
            <a:xfrm>
              <a:off x="0" y="5096133"/>
              <a:ext cx="2249055" cy="3024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97"/>
            <p:cNvSpPr/>
            <p:nvPr/>
          </p:nvSpPr>
          <p:spPr>
            <a:xfrm>
              <a:off x="112452" y="4919013"/>
              <a:ext cx="1574338" cy="354240"/>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97"/>
            <p:cNvSpPr txBox="1"/>
            <p:nvPr/>
          </p:nvSpPr>
          <p:spPr>
            <a:xfrm>
              <a:off x="129745" y="4936306"/>
              <a:ext cx="1539752" cy="319654"/>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200"/>
                <a:buFont typeface="Arial"/>
                <a:buNone/>
              </a:pPr>
              <a:r>
                <a:rPr b="0" i="0" lang="es-CO" sz="1200" u="none" cap="none" strike="noStrike">
                  <a:solidFill>
                    <a:schemeClr val="dk1"/>
                  </a:solidFill>
                  <a:latin typeface="Arial"/>
                  <a:ea typeface="Arial"/>
                  <a:cs typeface="Arial"/>
                  <a:sym typeface="Arial"/>
                </a:rPr>
                <a:t>Biomasa</a:t>
              </a:r>
              <a:endParaRPr b="0" i="0" sz="1400" u="none" cap="none" strike="noStrike">
                <a:solidFill>
                  <a:schemeClr val="dk1"/>
                </a:solidFill>
                <a:latin typeface="Arial"/>
                <a:ea typeface="Arial"/>
                <a:cs typeface="Arial"/>
                <a:sym typeface="Arial"/>
              </a:endParaRPr>
            </a:p>
          </p:txBody>
        </p:sp>
      </p:grpSp>
      <p:sp>
        <p:nvSpPr>
          <p:cNvPr id="1430" name="Google Shape;1430;p97"/>
          <p:cNvSpPr/>
          <p:nvPr/>
        </p:nvSpPr>
        <p:spPr>
          <a:xfrm rot="5400000">
            <a:off x="2299883" y="4474750"/>
            <a:ext cx="616008" cy="2767168"/>
          </a:xfrm>
          <a:prstGeom prst="rightBrace">
            <a:avLst>
              <a:gd fmla="val 8333" name="adj1"/>
              <a:gd fmla="val 50000" name="adj2"/>
            </a:avLst>
          </a:pr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31" name="Google Shape;1431;p97"/>
          <p:cNvSpPr txBox="1"/>
          <p:nvPr/>
        </p:nvSpPr>
        <p:spPr>
          <a:xfrm>
            <a:off x="1938712" y="6083211"/>
            <a:ext cx="133834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Primaria</a:t>
            </a:r>
            <a:endParaRPr b="0" i="0" sz="1400" u="none" cap="none" strike="noStrike">
              <a:solidFill>
                <a:srgbClr val="000000"/>
              </a:solidFill>
              <a:latin typeface="Arial"/>
              <a:ea typeface="Arial"/>
              <a:cs typeface="Arial"/>
              <a:sym typeface="Arial"/>
            </a:endParaRPr>
          </a:p>
        </p:txBody>
      </p:sp>
      <p:sp>
        <p:nvSpPr>
          <p:cNvPr id="1432" name="Google Shape;1432;p97"/>
          <p:cNvSpPr txBox="1"/>
          <p:nvPr/>
        </p:nvSpPr>
        <p:spPr>
          <a:xfrm>
            <a:off x="4571490" y="279111"/>
            <a:ext cx="443831" cy="6124754"/>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1" i="0" lang="es-CO" sz="2800" u="none" cap="none" strike="noStrike">
                <a:solidFill>
                  <a:schemeClr val="dk1"/>
                </a:solidFill>
                <a:latin typeface="Arial"/>
                <a:ea typeface="Arial"/>
                <a:cs typeface="Arial"/>
                <a:sym typeface="Arial"/>
              </a:rPr>
              <a:t>TRANSFORMACIÓN</a:t>
            </a:r>
            <a:endParaRPr b="0" i="0" sz="1400" u="none" cap="none" strike="noStrike">
              <a:solidFill>
                <a:srgbClr val="000000"/>
              </a:solidFill>
              <a:latin typeface="Arial"/>
              <a:ea typeface="Arial"/>
              <a:cs typeface="Arial"/>
              <a:sym typeface="Arial"/>
            </a:endParaRPr>
          </a:p>
        </p:txBody>
      </p:sp>
      <p:grpSp>
        <p:nvGrpSpPr>
          <p:cNvPr id="1433" name="Google Shape;1433;p97"/>
          <p:cNvGrpSpPr/>
          <p:nvPr/>
        </p:nvGrpSpPr>
        <p:grpSpPr>
          <a:xfrm>
            <a:off x="5366765" y="1271383"/>
            <a:ext cx="2249055" cy="3324786"/>
            <a:chOff x="0" y="1046940"/>
            <a:chExt cx="2249055" cy="3324786"/>
          </a:xfrm>
        </p:grpSpPr>
        <p:sp>
          <p:nvSpPr>
            <p:cNvPr id="1434" name="Google Shape;1434;p97"/>
            <p:cNvSpPr/>
            <p:nvPr/>
          </p:nvSpPr>
          <p:spPr>
            <a:xfrm>
              <a:off x="0" y="1556386"/>
              <a:ext cx="2249055" cy="2772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97"/>
            <p:cNvSpPr/>
            <p:nvPr/>
          </p:nvSpPr>
          <p:spPr>
            <a:xfrm>
              <a:off x="112452" y="1046940"/>
              <a:ext cx="1657479" cy="671806"/>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97"/>
            <p:cNvSpPr txBox="1"/>
            <p:nvPr/>
          </p:nvSpPr>
          <p:spPr>
            <a:xfrm>
              <a:off x="145247" y="1079735"/>
              <a:ext cx="1591889" cy="606216"/>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100"/>
                <a:buFont typeface="Arial"/>
                <a:buNone/>
              </a:pPr>
              <a:r>
                <a:rPr b="0" i="0" lang="es-CO" sz="1100" u="none" cap="none" strike="noStrike">
                  <a:solidFill>
                    <a:schemeClr val="dk1"/>
                  </a:solidFill>
                  <a:latin typeface="Arial"/>
                  <a:ea typeface="Arial"/>
                  <a:cs typeface="Arial"/>
                  <a:sym typeface="Arial"/>
                </a:rPr>
                <a:t>Electricidad</a:t>
              </a:r>
              <a:endParaRPr b="0" i="0" sz="1400" u="none" cap="none" strike="noStrike">
                <a:solidFill>
                  <a:schemeClr val="dk1"/>
                </a:solidFill>
                <a:latin typeface="Arial"/>
                <a:ea typeface="Arial"/>
                <a:cs typeface="Arial"/>
                <a:sym typeface="Arial"/>
              </a:endParaRPr>
            </a:p>
          </p:txBody>
        </p:sp>
        <p:sp>
          <p:nvSpPr>
            <p:cNvPr id="1437" name="Google Shape;1437;p97"/>
            <p:cNvSpPr/>
            <p:nvPr/>
          </p:nvSpPr>
          <p:spPr>
            <a:xfrm>
              <a:off x="0" y="2402433"/>
              <a:ext cx="2249055" cy="2772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97"/>
            <p:cNvSpPr/>
            <p:nvPr/>
          </p:nvSpPr>
          <p:spPr>
            <a:xfrm>
              <a:off x="112452" y="1892986"/>
              <a:ext cx="1657479" cy="671806"/>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97"/>
            <p:cNvSpPr txBox="1"/>
            <p:nvPr/>
          </p:nvSpPr>
          <p:spPr>
            <a:xfrm>
              <a:off x="145247" y="1925781"/>
              <a:ext cx="1591889" cy="606216"/>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100"/>
                <a:buFont typeface="Arial"/>
                <a:buNone/>
              </a:pPr>
              <a:r>
                <a:rPr b="0" i="0" lang="es-CO" sz="1100" u="none" cap="none" strike="noStrike">
                  <a:solidFill>
                    <a:schemeClr val="dk1"/>
                  </a:solidFill>
                  <a:latin typeface="Arial"/>
                  <a:ea typeface="Arial"/>
                  <a:cs typeface="Arial"/>
                  <a:sym typeface="Arial"/>
                </a:rPr>
                <a:t>Combustibles líquidos</a:t>
              </a:r>
              <a:endParaRPr b="0" i="0" sz="1400" u="none" cap="none" strike="noStrike">
                <a:solidFill>
                  <a:schemeClr val="dk1"/>
                </a:solidFill>
                <a:latin typeface="Arial"/>
                <a:ea typeface="Arial"/>
                <a:cs typeface="Arial"/>
                <a:sym typeface="Arial"/>
              </a:endParaRPr>
            </a:p>
          </p:txBody>
        </p:sp>
        <p:sp>
          <p:nvSpPr>
            <p:cNvPr id="1440" name="Google Shape;1440;p97"/>
            <p:cNvSpPr/>
            <p:nvPr/>
          </p:nvSpPr>
          <p:spPr>
            <a:xfrm>
              <a:off x="0" y="3248480"/>
              <a:ext cx="2249055" cy="2772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97"/>
            <p:cNvSpPr/>
            <p:nvPr/>
          </p:nvSpPr>
          <p:spPr>
            <a:xfrm>
              <a:off x="112452" y="2739033"/>
              <a:ext cx="1657479" cy="671806"/>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97"/>
            <p:cNvSpPr txBox="1"/>
            <p:nvPr/>
          </p:nvSpPr>
          <p:spPr>
            <a:xfrm>
              <a:off x="145247" y="2771828"/>
              <a:ext cx="1591889" cy="606216"/>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100"/>
                <a:buFont typeface="Arial"/>
                <a:buNone/>
              </a:pPr>
              <a:r>
                <a:rPr b="0" i="0" lang="es-CO" sz="1100" u="none" cap="none" strike="noStrike">
                  <a:solidFill>
                    <a:schemeClr val="dk1"/>
                  </a:solidFill>
                  <a:latin typeface="Arial"/>
                  <a:ea typeface="Arial"/>
                  <a:cs typeface="Arial"/>
                  <a:sym typeface="Arial"/>
                </a:rPr>
                <a:t>Combustibles sólidos</a:t>
              </a:r>
              <a:endParaRPr b="0" i="0" sz="1400" u="none" cap="none" strike="noStrike">
                <a:solidFill>
                  <a:schemeClr val="dk1"/>
                </a:solidFill>
                <a:latin typeface="Arial"/>
                <a:ea typeface="Arial"/>
                <a:cs typeface="Arial"/>
                <a:sym typeface="Arial"/>
              </a:endParaRPr>
            </a:p>
          </p:txBody>
        </p:sp>
        <p:sp>
          <p:nvSpPr>
            <p:cNvPr id="1443" name="Google Shape;1443;p97"/>
            <p:cNvSpPr/>
            <p:nvPr/>
          </p:nvSpPr>
          <p:spPr>
            <a:xfrm>
              <a:off x="0" y="4094526"/>
              <a:ext cx="2249055" cy="277200"/>
            </a:xfrm>
            <a:prstGeom prst="rect">
              <a:avLst/>
            </a:prstGeom>
            <a:solidFill>
              <a:srgbClr val="DDECCC">
                <a:alpha val="87058"/>
              </a:srgbClr>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97"/>
            <p:cNvSpPr/>
            <p:nvPr/>
          </p:nvSpPr>
          <p:spPr>
            <a:xfrm>
              <a:off x="112452" y="3585080"/>
              <a:ext cx="1657479" cy="671806"/>
            </a:xfrm>
            <a:prstGeom prst="roundRect">
              <a:avLst>
                <a:gd fmla="val 16667" name="adj"/>
              </a:avLst>
            </a:prstGeom>
            <a:solidFill>
              <a:schemeClr val="lt1"/>
            </a:solidFill>
            <a:ln cap="flat" cmpd="sng" w="15875">
              <a:solidFill>
                <a:srgbClr val="89B72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97"/>
            <p:cNvSpPr txBox="1"/>
            <p:nvPr/>
          </p:nvSpPr>
          <p:spPr>
            <a:xfrm>
              <a:off x="145247" y="3617875"/>
              <a:ext cx="1591889" cy="606216"/>
            </a:xfrm>
            <a:prstGeom prst="rect">
              <a:avLst/>
            </a:prstGeom>
            <a:noFill/>
            <a:ln>
              <a:noFill/>
            </a:ln>
          </p:spPr>
          <p:txBody>
            <a:bodyPr anchorCtr="0" anchor="ctr" bIns="0" lIns="59500" spcFirstLastPara="1" rIns="59500" wrap="square" tIns="0">
              <a:noAutofit/>
            </a:bodyPr>
            <a:lstStyle/>
            <a:p>
              <a:pPr indent="0" lvl="0" marL="0" marR="0" rtl="0" algn="ctr">
                <a:lnSpc>
                  <a:spcPct val="90000"/>
                </a:lnSpc>
                <a:spcBef>
                  <a:spcPts val="0"/>
                </a:spcBef>
                <a:spcAft>
                  <a:spcPts val="0"/>
                </a:spcAft>
                <a:buClr>
                  <a:schemeClr val="lt1"/>
                </a:buClr>
                <a:buSzPts val="1100"/>
                <a:buFont typeface="Arial"/>
                <a:buNone/>
              </a:pPr>
              <a:r>
                <a:rPr b="0" i="0" lang="es-CO" sz="1100" u="none" cap="none" strike="noStrike">
                  <a:solidFill>
                    <a:schemeClr val="dk1"/>
                  </a:solidFill>
                  <a:latin typeface="Arial"/>
                  <a:ea typeface="Arial"/>
                  <a:cs typeface="Arial"/>
                  <a:sym typeface="Arial"/>
                </a:rPr>
                <a:t>Combustibles gaseosos</a:t>
              </a:r>
              <a:endParaRPr b="0" i="0" sz="1400" u="none" cap="none" strike="noStrike">
                <a:solidFill>
                  <a:schemeClr val="dk1"/>
                </a:solidFill>
                <a:latin typeface="Arial"/>
                <a:ea typeface="Arial"/>
                <a:cs typeface="Arial"/>
                <a:sym typeface="Arial"/>
              </a:endParaRPr>
            </a:p>
          </p:txBody>
        </p:sp>
      </p:grpSp>
      <p:sp>
        <p:nvSpPr>
          <p:cNvPr id="1446" name="Google Shape;1446;p97"/>
          <p:cNvSpPr/>
          <p:nvPr/>
        </p:nvSpPr>
        <p:spPr>
          <a:xfrm rot="5400000">
            <a:off x="6183287" y="4391623"/>
            <a:ext cx="616008" cy="2767168"/>
          </a:xfrm>
          <a:prstGeom prst="rightBrace">
            <a:avLst>
              <a:gd fmla="val 8333" name="adj1"/>
              <a:gd fmla="val 50000" name="adj2"/>
            </a:avLst>
          </a:pr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47" name="Google Shape;1447;p97"/>
          <p:cNvSpPr txBox="1"/>
          <p:nvPr/>
        </p:nvSpPr>
        <p:spPr>
          <a:xfrm>
            <a:off x="5822116" y="5981672"/>
            <a:ext cx="133834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Secundaria</a:t>
            </a:r>
            <a:endParaRPr b="0" i="0" sz="1400" u="none" cap="none" strike="noStrike">
              <a:solidFill>
                <a:srgbClr val="000000"/>
              </a:solidFill>
              <a:latin typeface="Arial"/>
              <a:ea typeface="Arial"/>
              <a:cs typeface="Arial"/>
              <a:sym typeface="Arial"/>
            </a:endParaRPr>
          </a:p>
        </p:txBody>
      </p:sp>
      <p:sp>
        <p:nvSpPr>
          <p:cNvPr id="1448" name="Google Shape;1448;p97"/>
          <p:cNvSpPr txBox="1"/>
          <p:nvPr/>
        </p:nvSpPr>
        <p:spPr>
          <a:xfrm>
            <a:off x="9342509" y="1575322"/>
            <a:ext cx="2567734" cy="3170099"/>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Calor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Iluminación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Fuerza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0" i="0" lang="es-CO" sz="2000" u="none" cap="none" strike="noStrike">
                <a:solidFill>
                  <a:schemeClr val="dk1"/>
                </a:solidFill>
                <a:latin typeface="Arial"/>
                <a:ea typeface="Arial"/>
                <a:cs typeface="Arial"/>
                <a:sym typeface="Arial"/>
              </a:rPr>
              <a:t>Movimiento</a:t>
            </a:r>
            <a:endParaRPr b="0" i="0" sz="1400" u="none" cap="none" strike="noStrike">
              <a:solidFill>
                <a:srgbClr val="000000"/>
              </a:solidFill>
              <a:latin typeface="Arial"/>
              <a:ea typeface="Arial"/>
              <a:cs typeface="Arial"/>
              <a:sym typeface="Arial"/>
            </a:endParaRPr>
          </a:p>
        </p:txBody>
      </p:sp>
      <p:sp>
        <p:nvSpPr>
          <p:cNvPr id="1449" name="Google Shape;1449;p97"/>
          <p:cNvSpPr txBox="1"/>
          <p:nvPr/>
        </p:nvSpPr>
        <p:spPr>
          <a:xfrm>
            <a:off x="0" y="6452543"/>
            <a:ext cx="28595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Fuente: Espinoza, 2005</a:t>
            </a:r>
            <a:endParaRPr b="0" i="0" sz="1400" u="none" cap="none" strike="noStrike">
              <a:solidFill>
                <a:srgbClr val="000000"/>
              </a:solidFill>
              <a:latin typeface="Arial"/>
              <a:ea typeface="Arial"/>
              <a:cs typeface="Arial"/>
              <a:sym typeface="Arial"/>
            </a:endParaRPr>
          </a:p>
        </p:txBody>
      </p:sp>
      <p:sp>
        <p:nvSpPr>
          <p:cNvPr id="1450" name="Google Shape;1450;p97"/>
          <p:cNvSpPr txBox="1"/>
          <p:nvPr/>
        </p:nvSpPr>
        <p:spPr>
          <a:xfrm>
            <a:off x="7984302" y="1742327"/>
            <a:ext cx="1265868" cy="26161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0" i="0" lang="es-CO" sz="1100" u="none" cap="none" strike="noStrike">
                <a:solidFill>
                  <a:schemeClr val="dk1"/>
                </a:solidFill>
                <a:latin typeface="Arial"/>
                <a:ea typeface="Arial"/>
                <a:cs typeface="Arial"/>
                <a:sym typeface="Arial"/>
              </a:rPr>
              <a:t>Hidrógeno verde</a:t>
            </a:r>
            <a:endParaRPr b="0" i="0" sz="1400" u="none" cap="none" strike="noStrike">
              <a:solidFill>
                <a:srgbClr val="000000"/>
              </a:solidFill>
              <a:latin typeface="Arial"/>
              <a:ea typeface="Arial"/>
              <a:cs typeface="Arial"/>
              <a:sym typeface="Arial"/>
            </a:endParaRPr>
          </a:p>
        </p:txBody>
      </p:sp>
      <p:sp>
        <p:nvSpPr>
          <p:cNvPr id="1451" name="Google Shape;1451;p97"/>
          <p:cNvSpPr txBox="1"/>
          <p:nvPr/>
        </p:nvSpPr>
        <p:spPr>
          <a:xfrm>
            <a:off x="7984302" y="3408554"/>
            <a:ext cx="1265868" cy="26161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0" i="0" lang="es-CO" sz="1100" u="none" cap="none" strike="noStrike">
                <a:solidFill>
                  <a:schemeClr val="dk1"/>
                </a:solidFill>
                <a:latin typeface="Arial"/>
                <a:ea typeface="Arial"/>
                <a:cs typeface="Arial"/>
                <a:sym typeface="Arial"/>
              </a:rPr>
              <a:t>Hidrógeno azul</a:t>
            </a:r>
            <a:endParaRPr b="0" i="0" sz="1400" u="none" cap="none" strike="noStrike">
              <a:solidFill>
                <a:srgbClr val="000000"/>
              </a:solidFill>
              <a:latin typeface="Arial"/>
              <a:ea typeface="Arial"/>
              <a:cs typeface="Arial"/>
              <a:sym typeface="Arial"/>
            </a:endParaRPr>
          </a:p>
        </p:txBody>
      </p:sp>
      <p:sp>
        <p:nvSpPr>
          <p:cNvPr id="1452" name="Google Shape;1452;p97"/>
          <p:cNvSpPr/>
          <p:nvPr/>
        </p:nvSpPr>
        <p:spPr>
          <a:xfrm>
            <a:off x="7488621" y="2333297"/>
            <a:ext cx="440968" cy="2412124"/>
          </a:xfrm>
          <a:prstGeom prst="rightBrace">
            <a:avLst>
              <a:gd fmla="val 8333" name="adj1"/>
              <a:gd fmla="val 50000" name="adj2"/>
            </a:avLst>
          </a:pr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53" name="Google Shape;1453;p97"/>
          <p:cNvSpPr/>
          <p:nvPr/>
        </p:nvSpPr>
        <p:spPr>
          <a:xfrm>
            <a:off x="7585870" y="1545600"/>
            <a:ext cx="440968" cy="655064"/>
          </a:xfrm>
          <a:prstGeom prst="rightBrace">
            <a:avLst>
              <a:gd fmla="val 8333" name="adj1"/>
              <a:gd fmla="val 50000" name="adj2"/>
            </a:avLst>
          </a:pr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98"/>
          <p:cNvSpPr/>
          <p:nvPr/>
        </p:nvSpPr>
        <p:spPr>
          <a:xfrm>
            <a:off x="386918" y="2408728"/>
            <a:ext cx="2250600" cy="1226700"/>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98"/>
          <p:cNvSpPr txBox="1"/>
          <p:nvPr/>
        </p:nvSpPr>
        <p:spPr>
          <a:xfrm>
            <a:off x="362225" y="2988581"/>
            <a:ext cx="2250900" cy="1155000"/>
          </a:xfrm>
          <a:prstGeom prst="rect">
            <a:avLst/>
          </a:prstGeom>
          <a:noFill/>
          <a:ln cap="flat" cmpd="sng" w="76200">
            <a:solidFill>
              <a:srgbClr val="FF9300"/>
            </a:solidFill>
            <a:prstDash val="solid"/>
            <a:round/>
            <a:headEnd len="sm" w="sm" type="none"/>
            <a:tailEnd len="sm" w="sm" type="none"/>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TRANSICIÓN</a:t>
            </a:r>
            <a:endParaRPr b="1" i="0" sz="20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000"/>
              <a:buFont typeface="Calibri"/>
              <a:buNone/>
            </a:pPr>
            <a:r>
              <a:rPr b="1" i="0" lang="es-CO" sz="2000" u="none" cap="none" strike="noStrike">
                <a:solidFill>
                  <a:schemeClr val="dk1"/>
                </a:solidFill>
                <a:latin typeface="Calibri"/>
                <a:ea typeface="Calibri"/>
                <a:cs typeface="Calibri"/>
                <a:sym typeface="Calibri"/>
              </a:rPr>
              <a:t>ENERGÉTICA </a:t>
            </a:r>
            <a:endParaRPr b="1" i="0" sz="1400" u="none" cap="none" strike="noStrike">
              <a:solidFill>
                <a:srgbClr val="000000"/>
              </a:solidFill>
              <a:latin typeface="Calibri"/>
              <a:ea typeface="Calibri"/>
              <a:cs typeface="Calibri"/>
              <a:sym typeface="Calibri"/>
            </a:endParaRPr>
          </a:p>
        </p:txBody>
      </p:sp>
      <p:sp>
        <p:nvSpPr>
          <p:cNvPr id="1460" name="Google Shape;1460;p98"/>
          <p:cNvSpPr/>
          <p:nvPr/>
        </p:nvSpPr>
        <p:spPr>
          <a:xfrm>
            <a:off x="3363480" y="378372"/>
            <a:ext cx="2315824" cy="1111004"/>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98"/>
          <p:cNvSpPr txBox="1"/>
          <p:nvPr/>
        </p:nvSpPr>
        <p:spPr>
          <a:xfrm rot="52453">
            <a:off x="8563378" y="890014"/>
            <a:ext cx="34023" cy="3402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462" name="Google Shape;1462;p98"/>
          <p:cNvSpPr/>
          <p:nvPr/>
        </p:nvSpPr>
        <p:spPr>
          <a:xfrm>
            <a:off x="9072984" y="455968"/>
            <a:ext cx="2609400" cy="912600"/>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98"/>
          <p:cNvSpPr/>
          <p:nvPr/>
        </p:nvSpPr>
        <p:spPr>
          <a:xfrm>
            <a:off x="3221535" y="3843598"/>
            <a:ext cx="2158365" cy="1037885"/>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98"/>
          <p:cNvSpPr txBox="1"/>
          <p:nvPr/>
        </p:nvSpPr>
        <p:spPr>
          <a:xfrm>
            <a:off x="3125772" y="1578980"/>
            <a:ext cx="2115900" cy="977100"/>
          </a:xfrm>
          <a:prstGeom prst="rect">
            <a:avLst/>
          </a:prstGeom>
          <a:noFill/>
          <a:ln cap="flat" cmpd="sng" w="76200">
            <a:solidFill>
              <a:srgbClr val="FF9300"/>
            </a:solidFill>
            <a:prstDash val="solid"/>
            <a:round/>
            <a:headEnd len="sm" w="sm" type="none"/>
            <a:tailEnd len="sm" w="sm" type="none"/>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dk1"/>
              </a:buClr>
              <a:buSzPts val="1800"/>
              <a:buFont typeface="Calibri"/>
              <a:buNone/>
            </a:pPr>
            <a:r>
              <a:rPr b="1" i="0" lang="es-CO" sz="1400" u="none" cap="none" strike="noStrike">
                <a:solidFill>
                  <a:schemeClr val="dk1"/>
                </a:solidFill>
                <a:latin typeface="Calibri"/>
                <a:ea typeface="Calibri"/>
                <a:cs typeface="Calibri"/>
                <a:sym typeface="Calibri"/>
              </a:rPr>
              <a:t>MAYOR USO DE ELECTRICIDAD Y SU TRANSFORMACIÓN  </a:t>
            </a:r>
            <a:endParaRPr b="1" i="0" sz="1400" u="none" cap="none" strike="noStrike">
              <a:solidFill>
                <a:srgbClr val="000000"/>
              </a:solidFill>
              <a:latin typeface="Calibri"/>
              <a:ea typeface="Calibri"/>
              <a:cs typeface="Calibri"/>
              <a:sym typeface="Calibri"/>
            </a:endParaRPr>
          </a:p>
        </p:txBody>
      </p:sp>
      <p:sp>
        <p:nvSpPr>
          <p:cNvPr id="1465" name="Google Shape;1465;p98"/>
          <p:cNvSpPr/>
          <p:nvPr/>
        </p:nvSpPr>
        <p:spPr>
          <a:xfrm>
            <a:off x="6455564" y="2021201"/>
            <a:ext cx="1942200" cy="583500"/>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98"/>
          <p:cNvSpPr txBox="1"/>
          <p:nvPr/>
        </p:nvSpPr>
        <p:spPr>
          <a:xfrm>
            <a:off x="6477793" y="303500"/>
            <a:ext cx="1908000" cy="5493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Descarbonización de la  electricidad </a:t>
            </a:r>
            <a:endParaRPr b="0" i="0" sz="1400" u="none" cap="none" strike="noStrike">
              <a:solidFill>
                <a:srgbClr val="000000"/>
              </a:solidFill>
              <a:latin typeface="Arial"/>
              <a:ea typeface="Arial"/>
              <a:cs typeface="Arial"/>
              <a:sym typeface="Arial"/>
            </a:endParaRPr>
          </a:p>
        </p:txBody>
      </p:sp>
      <p:sp>
        <p:nvSpPr>
          <p:cNvPr id="1467" name="Google Shape;1467;p98"/>
          <p:cNvSpPr/>
          <p:nvPr/>
        </p:nvSpPr>
        <p:spPr>
          <a:xfrm>
            <a:off x="9113221" y="1710279"/>
            <a:ext cx="2592300" cy="1160400"/>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98"/>
          <p:cNvSpPr txBox="1"/>
          <p:nvPr/>
        </p:nvSpPr>
        <p:spPr>
          <a:xfrm>
            <a:off x="9198256" y="275968"/>
            <a:ext cx="2524200" cy="1092600"/>
          </a:xfrm>
          <a:prstGeom prst="rect">
            <a:avLst/>
          </a:prstGeom>
          <a:noFill/>
          <a:ln cap="flat" cmpd="sng" w="28575">
            <a:solidFill>
              <a:srgbClr val="345A99"/>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Coexistencia de fuentes convencionales y no convencionales (energía renovable).</a:t>
            </a:r>
            <a:endParaRPr b="1" i="0" sz="1600" u="none" cap="none" strike="noStrike">
              <a:solidFill>
                <a:schemeClr val="dk1"/>
              </a:solidFill>
              <a:latin typeface="Calibri"/>
              <a:ea typeface="Calibri"/>
              <a:cs typeface="Calibri"/>
              <a:sym typeface="Calibri"/>
            </a:endParaRPr>
          </a:p>
        </p:txBody>
      </p:sp>
      <p:sp>
        <p:nvSpPr>
          <p:cNvPr id="1469" name="Google Shape;1469;p98"/>
          <p:cNvSpPr/>
          <p:nvPr/>
        </p:nvSpPr>
        <p:spPr>
          <a:xfrm>
            <a:off x="6432833" y="2761453"/>
            <a:ext cx="1905600" cy="489300"/>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98"/>
          <p:cNvSpPr txBox="1"/>
          <p:nvPr/>
        </p:nvSpPr>
        <p:spPr>
          <a:xfrm>
            <a:off x="6459296" y="994271"/>
            <a:ext cx="1877100" cy="4608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Almacenamiento</a:t>
            </a:r>
            <a:endParaRPr b="0" i="0" sz="1400" u="none" cap="none" strike="noStrike">
              <a:solidFill>
                <a:srgbClr val="000000"/>
              </a:solidFill>
              <a:latin typeface="Arial"/>
              <a:ea typeface="Arial"/>
              <a:cs typeface="Arial"/>
              <a:sym typeface="Arial"/>
            </a:endParaRPr>
          </a:p>
        </p:txBody>
      </p:sp>
      <p:sp>
        <p:nvSpPr>
          <p:cNvPr id="1471" name="Google Shape;1471;p98"/>
          <p:cNvSpPr/>
          <p:nvPr/>
        </p:nvSpPr>
        <p:spPr>
          <a:xfrm>
            <a:off x="6486026" y="3390778"/>
            <a:ext cx="1843800" cy="489300"/>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98"/>
          <p:cNvSpPr txBox="1"/>
          <p:nvPr/>
        </p:nvSpPr>
        <p:spPr>
          <a:xfrm>
            <a:off x="6477793" y="1563206"/>
            <a:ext cx="1815000" cy="4608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Transformación digital </a:t>
            </a:r>
            <a:endParaRPr b="0" i="0" sz="1400" u="none" cap="none" strike="noStrike">
              <a:solidFill>
                <a:srgbClr val="000000"/>
              </a:solidFill>
              <a:latin typeface="Arial"/>
              <a:ea typeface="Arial"/>
              <a:cs typeface="Arial"/>
              <a:sym typeface="Arial"/>
            </a:endParaRPr>
          </a:p>
        </p:txBody>
      </p:sp>
      <p:sp>
        <p:nvSpPr>
          <p:cNvPr id="1473" name="Google Shape;1473;p98"/>
          <p:cNvSpPr/>
          <p:nvPr/>
        </p:nvSpPr>
        <p:spPr>
          <a:xfrm>
            <a:off x="6451206" y="4044530"/>
            <a:ext cx="1878300" cy="418500"/>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98"/>
          <p:cNvSpPr txBox="1"/>
          <p:nvPr/>
        </p:nvSpPr>
        <p:spPr>
          <a:xfrm>
            <a:off x="6463498" y="2132123"/>
            <a:ext cx="1853700" cy="3939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Eficiencia Energética</a:t>
            </a:r>
            <a:endParaRPr b="0" i="0" sz="1400" u="none" cap="none" strike="noStrike">
              <a:solidFill>
                <a:schemeClr val="dk1"/>
              </a:solidFill>
              <a:latin typeface="Calibri"/>
              <a:ea typeface="Calibri"/>
              <a:cs typeface="Calibri"/>
              <a:sym typeface="Calibri"/>
            </a:endParaRPr>
          </a:p>
        </p:txBody>
      </p:sp>
      <p:sp>
        <p:nvSpPr>
          <p:cNvPr id="1475" name="Google Shape;1475;p98"/>
          <p:cNvSpPr/>
          <p:nvPr/>
        </p:nvSpPr>
        <p:spPr>
          <a:xfrm>
            <a:off x="6477793" y="4627005"/>
            <a:ext cx="1851900" cy="500400"/>
          </a:xfrm>
          <a:prstGeom prst="roundRect">
            <a:avLst>
              <a:gd fmla="val 10000" name="adj"/>
            </a:avLst>
          </a:prstGeom>
          <a:gradFill>
            <a:gsLst>
              <a:gs pos="0">
                <a:schemeClr val="lt1"/>
              </a:gs>
              <a:gs pos="50000">
                <a:schemeClr val="lt1"/>
              </a:gs>
              <a:gs pos="100000">
                <a:schemeClr val="lt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98"/>
          <p:cNvSpPr txBox="1"/>
          <p:nvPr/>
        </p:nvSpPr>
        <p:spPr>
          <a:xfrm>
            <a:off x="6481190" y="2691400"/>
            <a:ext cx="1822800" cy="5340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Descentralización</a:t>
            </a:r>
            <a:endParaRPr b="0" i="0" sz="16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1477" name="Google Shape;1477;p98"/>
          <p:cNvSpPr txBox="1"/>
          <p:nvPr/>
        </p:nvSpPr>
        <p:spPr>
          <a:xfrm rot="-26857">
            <a:off x="8694252" y="4855594"/>
            <a:ext cx="38401" cy="3840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478" name="Google Shape;1478;p98"/>
          <p:cNvSpPr txBox="1"/>
          <p:nvPr/>
        </p:nvSpPr>
        <p:spPr>
          <a:xfrm>
            <a:off x="9183554" y="2658883"/>
            <a:ext cx="2561100" cy="785400"/>
          </a:xfrm>
          <a:prstGeom prst="rect">
            <a:avLst/>
          </a:prstGeom>
          <a:noFill/>
          <a:ln cap="flat" cmpd="sng" w="28575">
            <a:solidFill>
              <a:srgbClr val="3A66B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Coexistencia entre sistema centralizado y el sistema descentralizado</a:t>
            </a:r>
            <a:endParaRPr b="0" i="0" sz="1400" u="none" cap="none" strike="noStrike">
              <a:solidFill>
                <a:srgbClr val="000000"/>
              </a:solidFill>
              <a:latin typeface="Arial"/>
              <a:ea typeface="Arial"/>
              <a:cs typeface="Arial"/>
              <a:sym typeface="Arial"/>
            </a:endParaRPr>
          </a:p>
        </p:txBody>
      </p:sp>
      <p:sp>
        <p:nvSpPr>
          <p:cNvPr id="1479" name="Google Shape;1479;p98"/>
          <p:cNvSpPr txBox="1"/>
          <p:nvPr/>
        </p:nvSpPr>
        <p:spPr>
          <a:xfrm>
            <a:off x="6430826" y="3154142"/>
            <a:ext cx="1878300" cy="923400"/>
          </a:xfrm>
          <a:prstGeom prst="rect">
            <a:avLst/>
          </a:prstGeom>
          <a:noFill/>
          <a:ln cap="flat" cmpd="sng" w="9525">
            <a:solidFill>
              <a:srgbClr val="FF93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Nuevos usuarios: Movilidad eléctrica y hidrógeno</a:t>
            </a:r>
            <a:endParaRPr b="0" i="0" sz="1600" u="none" cap="none" strike="noStrike">
              <a:solidFill>
                <a:srgbClr val="000000"/>
              </a:solidFill>
              <a:latin typeface="Calibri"/>
              <a:ea typeface="Calibri"/>
              <a:cs typeface="Calibri"/>
              <a:sym typeface="Calibri"/>
            </a:endParaRPr>
          </a:p>
        </p:txBody>
      </p:sp>
      <p:sp>
        <p:nvSpPr>
          <p:cNvPr id="1480" name="Google Shape;1480;p98"/>
          <p:cNvSpPr txBox="1"/>
          <p:nvPr/>
        </p:nvSpPr>
        <p:spPr>
          <a:xfrm>
            <a:off x="6431426" y="2609685"/>
            <a:ext cx="1877100" cy="4608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l">
              <a:lnSpc>
                <a:spcPct val="90000"/>
              </a:lnSpc>
              <a:spcBef>
                <a:spcPts val="0"/>
              </a:spcBef>
              <a:spcAft>
                <a:spcPts val="0"/>
              </a:spcAft>
              <a:buClr>
                <a:schemeClr val="dk1"/>
              </a:buClr>
              <a:buSzPts val="1600"/>
              <a:buFont typeface="Calibri"/>
              <a:buNone/>
            </a:pPr>
            <a:r>
              <a:t/>
            </a:r>
            <a:endParaRPr b="0" i="0" sz="1400" u="none" cap="none" strike="noStrike">
              <a:solidFill>
                <a:srgbClr val="000000"/>
              </a:solidFill>
              <a:latin typeface="Arial"/>
              <a:ea typeface="Arial"/>
              <a:cs typeface="Arial"/>
              <a:sym typeface="Arial"/>
            </a:endParaRPr>
          </a:p>
        </p:txBody>
      </p:sp>
      <p:sp>
        <p:nvSpPr>
          <p:cNvPr id="1481" name="Google Shape;1481;p98"/>
          <p:cNvSpPr/>
          <p:nvPr/>
        </p:nvSpPr>
        <p:spPr>
          <a:xfrm>
            <a:off x="5583900" y="455975"/>
            <a:ext cx="698100" cy="3179400"/>
          </a:xfrm>
          <a:prstGeom prst="leftBrace">
            <a:avLst>
              <a:gd fmla="val 8333" name="adj1"/>
              <a:gd fmla="val 50000" name="adj2"/>
            </a:avLst>
          </a:pr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82" name="Google Shape;1482;p98"/>
          <p:cNvSpPr/>
          <p:nvPr/>
        </p:nvSpPr>
        <p:spPr>
          <a:xfrm>
            <a:off x="5633165" y="4873854"/>
            <a:ext cx="694059" cy="1823035"/>
          </a:xfrm>
          <a:prstGeom prst="leftBrace">
            <a:avLst>
              <a:gd fmla="val 8333" name="adj1"/>
              <a:gd fmla="val 50000" name="adj2"/>
            </a:avLst>
          </a:pr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83" name="Google Shape;1483;p98"/>
          <p:cNvSpPr txBox="1"/>
          <p:nvPr/>
        </p:nvSpPr>
        <p:spPr>
          <a:xfrm>
            <a:off x="6449730" y="4260242"/>
            <a:ext cx="1916400" cy="4608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Hidrógeno azul</a:t>
            </a:r>
            <a:endParaRPr b="0" i="0" sz="1400" u="none" cap="none" strike="noStrike">
              <a:solidFill>
                <a:srgbClr val="000000"/>
              </a:solidFill>
              <a:latin typeface="Arial"/>
              <a:ea typeface="Arial"/>
              <a:cs typeface="Arial"/>
              <a:sym typeface="Arial"/>
            </a:endParaRPr>
          </a:p>
        </p:txBody>
      </p:sp>
      <p:sp>
        <p:nvSpPr>
          <p:cNvPr id="1484" name="Google Shape;1484;p98"/>
          <p:cNvSpPr txBox="1"/>
          <p:nvPr/>
        </p:nvSpPr>
        <p:spPr>
          <a:xfrm>
            <a:off x="6446583" y="4829919"/>
            <a:ext cx="1916400" cy="4608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Hidrógeno verde</a:t>
            </a:r>
            <a:endParaRPr b="0" i="0" sz="1400" u="none" cap="none" strike="noStrike">
              <a:solidFill>
                <a:srgbClr val="000000"/>
              </a:solidFill>
              <a:latin typeface="Arial"/>
              <a:ea typeface="Arial"/>
              <a:cs typeface="Arial"/>
              <a:sym typeface="Arial"/>
            </a:endParaRPr>
          </a:p>
        </p:txBody>
      </p:sp>
      <p:cxnSp>
        <p:nvCxnSpPr>
          <p:cNvPr id="1485" name="Google Shape;1485;p98"/>
          <p:cNvCxnSpPr/>
          <p:nvPr/>
        </p:nvCxnSpPr>
        <p:spPr>
          <a:xfrm>
            <a:off x="8482361" y="4904579"/>
            <a:ext cx="418968" cy="260034"/>
          </a:xfrm>
          <a:prstGeom prst="straightConnector1">
            <a:avLst/>
          </a:prstGeom>
          <a:noFill/>
          <a:ln cap="flat" cmpd="sng" w="12700">
            <a:solidFill>
              <a:schemeClr val="accent1"/>
            </a:solidFill>
            <a:prstDash val="solid"/>
            <a:round/>
            <a:headEnd len="sm" w="sm" type="none"/>
            <a:tailEnd len="med" w="med" type="triangle"/>
          </a:ln>
        </p:spPr>
      </p:cxnSp>
      <p:cxnSp>
        <p:nvCxnSpPr>
          <p:cNvPr id="1486" name="Google Shape;1486;p98"/>
          <p:cNvCxnSpPr/>
          <p:nvPr/>
        </p:nvCxnSpPr>
        <p:spPr>
          <a:xfrm flipH="1" rot="10800000">
            <a:off x="8510903" y="5535953"/>
            <a:ext cx="361884" cy="284192"/>
          </a:xfrm>
          <a:prstGeom prst="straightConnector1">
            <a:avLst/>
          </a:prstGeom>
          <a:noFill/>
          <a:ln cap="flat" cmpd="sng" w="12700">
            <a:solidFill>
              <a:schemeClr val="accent1"/>
            </a:solidFill>
            <a:prstDash val="solid"/>
            <a:round/>
            <a:headEnd len="sm" w="sm" type="none"/>
            <a:tailEnd len="med" w="med" type="triangle"/>
          </a:ln>
        </p:spPr>
      </p:cxnSp>
      <p:sp>
        <p:nvSpPr>
          <p:cNvPr id="1487" name="Google Shape;1487;p98"/>
          <p:cNvSpPr txBox="1"/>
          <p:nvPr/>
        </p:nvSpPr>
        <p:spPr>
          <a:xfrm>
            <a:off x="9198256" y="4892649"/>
            <a:ext cx="2561100" cy="785400"/>
          </a:xfrm>
          <a:prstGeom prst="rect">
            <a:avLst/>
          </a:prstGeom>
          <a:noFill/>
          <a:ln cap="flat" cmpd="sng" w="28575">
            <a:solidFill>
              <a:srgbClr val="3A66B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Destinados al servicio de energía eléctrica, transporte e industria. (Ley 2099 del 2021)</a:t>
            </a:r>
            <a:endParaRPr b="0" i="0" sz="1400" u="none" cap="none" strike="noStrike">
              <a:solidFill>
                <a:srgbClr val="000000"/>
              </a:solidFill>
              <a:latin typeface="Arial"/>
              <a:ea typeface="Arial"/>
              <a:cs typeface="Arial"/>
              <a:sym typeface="Arial"/>
            </a:endParaRPr>
          </a:p>
        </p:txBody>
      </p:sp>
      <p:cxnSp>
        <p:nvCxnSpPr>
          <p:cNvPr id="1488" name="Google Shape;1488;p98"/>
          <p:cNvCxnSpPr/>
          <p:nvPr/>
        </p:nvCxnSpPr>
        <p:spPr>
          <a:xfrm>
            <a:off x="8457968" y="2809099"/>
            <a:ext cx="512400" cy="0"/>
          </a:xfrm>
          <a:prstGeom prst="straightConnector1">
            <a:avLst/>
          </a:prstGeom>
          <a:noFill/>
          <a:ln cap="flat" cmpd="sng" w="12700">
            <a:solidFill>
              <a:schemeClr val="accent1"/>
            </a:solidFill>
            <a:prstDash val="solid"/>
            <a:round/>
            <a:headEnd len="sm" w="sm" type="none"/>
            <a:tailEnd len="med" w="med" type="triangle"/>
          </a:ln>
        </p:spPr>
      </p:cxnSp>
      <p:cxnSp>
        <p:nvCxnSpPr>
          <p:cNvPr id="1489" name="Google Shape;1489;p98"/>
          <p:cNvCxnSpPr/>
          <p:nvPr/>
        </p:nvCxnSpPr>
        <p:spPr>
          <a:xfrm>
            <a:off x="8423813" y="578150"/>
            <a:ext cx="512510" cy="0"/>
          </a:xfrm>
          <a:prstGeom prst="straightConnector1">
            <a:avLst/>
          </a:prstGeom>
          <a:noFill/>
          <a:ln cap="flat" cmpd="sng" w="12700">
            <a:solidFill>
              <a:schemeClr val="accent1"/>
            </a:solidFill>
            <a:prstDash val="solid"/>
            <a:round/>
            <a:headEnd len="sm" w="sm" type="none"/>
            <a:tailEnd len="med" w="med" type="triangle"/>
          </a:ln>
        </p:spPr>
      </p:cxnSp>
      <p:sp>
        <p:nvSpPr>
          <p:cNvPr id="1490" name="Google Shape;1490;p98"/>
          <p:cNvSpPr/>
          <p:nvPr/>
        </p:nvSpPr>
        <p:spPr>
          <a:xfrm>
            <a:off x="2613768" y="2081504"/>
            <a:ext cx="465434" cy="3234203"/>
          </a:xfrm>
          <a:prstGeom prst="leftBracket">
            <a:avLst>
              <a:gd fmla="val 8333" name="adj"/>
            </a:avLst>
          </a:prstGeom>
          <a:noFill/>
          <a:ln cap="flat" cmpd="sng" w="28575">
            <a:solidFill>
              <a:srgbClr val="FF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491" name="Google Shape;1491;p98"/>
          <p:cNvPicPr preferRelativeResize="0"/>
          <p:nvPr/>
        </p:nvPicPr>
        <p:blipFill rotWithShape="1">
          <a:blip r:embed="rId3">
            <a:alphaModFix/>
          </a:blip>
          <a:srcRect b="0" l="0" r="0" t="0"/>
          <a:stretch/>
        </p:blipFill>
        <p:spPr>
          <a:xfrm>
            <a:off x="191431" y="-5395"/>
            <a:ext cx="1897117" cy="772510"/>
          </a:xfrm>
          <a:prstGeom prst="rect">
            <a:avLst/>
          </a:prstGeom>
          <a:solidFill>
            <a:srgbClr val="00CC99"/>
          </a:solidFill>
          <a:ln>
            <a:noFill/>
          </a:ln>
        </p:spPr>
      </p:pic>
      <p:sp>
        <p:nvSpPr>
          <p:cNvPr id="1492" name="Google Shape;1492;p98"/>
          <p:cNvSpPr/>
          <p:nvPr/>
        </p:nvSpPr>
        <p:spPr>
          <a:xfrm>
            <a:off x="8597653" y="6364679"/>
            <a:ext cx="978300" cy="484500"/>
          </a:xfrm>
          <a:prstGeom prst="rightArrow">
            <a:avLst>
              <a:gd fmla="val 50000" name="adj1"/>
              <a:gd fmla="val 50000" name="adj2"/>
            </a:avLst>
          </a:prstGeom>
          <a:solidFill>
            <a:srgbClr val="FF9300"/>
          </a:solidFill>
          <a:ln cap="flat" cmpd="sng" w="15875">
            <a:solidFill>
              <a:srgbClr val="FF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3" name="Google Shape;1493;p98"/>
          <p:cNvSpPr txBox="1"/>
          <p:nvPr/>
        </p:nvSpPr>
        <p:spPr>
          <a:xfrm>
            <a:off x="9703356" y="6314221"/>
            <a:ext cx="2565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Ley 2099 de 2021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Y ley 2128 de 2021 </a:t>
            </a:r>
            <a:endParaRPr b="0" i="0" sz="1400" u="none" cap="none" strike="noStrike">
              <a:solidFill>
                <a:srgbClr val="000000"/>
              </a:solidFill>
              <a:latin typeface="Arial"/>
              <a:ea typeface="Arial"/>
              <a:cs typeface="Arial"/>
              <a:sym typeface="Arial"/>
            </a:endParaRPr>
          </a:p>
        </p:txBody>
      </p:sp>
      <p:cxnSp>
        <p:nvCxnSpPr>
          <p:cNvPr id="1494" name="Google Shape;1494;p98"/>
          <p:cNvCxnSpPr/>
          <p:nvPr/>
        </p:nvCxnSpPr>
        <p:spPr>
          <a:xfrm>
            <a:off x="2637518" y="5315712"/>
            <a:ext cx="441684" cy="0"/>
          </a:xfrm>
          <a:prstGeom prst="straightConnector1">
            <a:avLst/>
          </a:prstGeom>
          <a:noFill/>
          <a:ln cap="flat" cmpd="sng" w="19050">
            <a:solidFill>
              <a:srgbClr val="FF9300"/>
            </a:solidFill>
            <a:prstDash val="solid"/>
            <a:round/>
            <a:headEnd len="sm" w="sm" type="none"/>
            <a:tailEnd len="sm" w="sm" type="none"/>
          </a:ln>
        </p:spPr>
      </p:cxnSp>
      <p:sp>
        <p:nvSpPr>
          <p:cNvPr id="1495" name="Google Shape;1495;p98"/>
          <p:cNvSpPr txBox="1"/>
          <p:nvPr/>
        </p:nvSpPr>
        <p:spPr>
          <a:xfrm>
            <a:off x="3139699" y="4892649"/>
            <a:ext cx="2115900" cy="977100"/>
          </a:xfrm>
          <a:prstGeom prst="rect">
            <a:avLst/>
          </a:prstGeom>
          <a:noFill/>
          <a:ln cap="flat" cmpd="sng" w="76200">
            <a:solidFill>
              <a:srgbClr val="FF9300"/>
            </a:solidFill>
            <a:prstDash val="solid"/>
            <a:round/>
            <a:headEnd len="sm" w="sm" type="none"/>
            <a:tailEnd len="sm" w="sm" type="none"/>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dk1"/>
              </a:buClr>
              <a:buSzPts val="1800"/>
              <a:buFont typeface="Calibri"/>
              <a:buNone/>
            </a:pPr>
            <a:r>
              <a:rPr b="1" i="0" lang="es-CO" sz="1400" u="none" cap="none" strike="noStrike">
                <a:solidFill>
                  <a:schemeClr val="dk1"/>
                </a:solidFill>
                <a:latin typeface="Calibri"/>
                <a:ea typeface="Calibri"/>
                <a:cs typeface="Calibri"/>
                <a:sym typeface="Calibri"/>
              </a:rPr>
              <a:t>SOLUCIONES </a:t>
            </a:r>
            <a:r>
              <a:rPr b="1" lang="es-CO">
                <a:solidFill>
                  <a:schemeClr val="dk1"/>
                </a:solidFill>
                <a:latin typeface="Calibri"/>
                <a:ea typeface="Calibri"/>
                <a:cs typeface="Calibri"/>
                <a:sym typeface="Calibri"/>
              </a:rPr>
              <a:t>ENERGÉTICAS</a:t>
            </a:r>
            <a:r>
              <a:rPr b="1" i="0" lang="es-CO" sz="1400" u="none" cap="none" strike="noStrike">
                <a:solidFill>
                  <a:schemeClr val="dk1"/>
                </a:solidFill>
                <a:latin typeface="Calibri"/>
                <a:ea typeface="Calibri"/>
                <a:cs typeface="Calibri"/>
                <a:sym typeface="Calibri"/>
              </a:rPr>
              <a:t> BAJAS EN EMISIONES</a:t>
            </a:r>
            <a:endParaRPr b="1" i="0" sz="1400" u="none" cap="none" strike="noStrike">
              <a:solidFill>
                <a:srgbClr val="000000"/>
              </a:solidFill>
              <a:latin typeface="Calibri"/>
              <a:ea typeface="Calibri"/>
              <a:cs typeface="Calibri"/>
              <a:sym typeface="Calibri"/>
            </a:endParaRPr>
          </a:p>
        </p:txBody>
      </p:sp>
      <p:sp>
        <p:nvSpPr>
          <p:cNvPr id="1496" name="Google Shape;1496;p98"/>
          <p:cNvSpPr txBox="1"/>
          <p:nvPr/>
        </p:nvSpPr>
        <p:spPr>
          <a:xfrm>
            <a:off x="6447825" y="6376600"/>
            <a:ext cx="1942200" cy="4608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GAS COMBUSTIBLE EJE: fortalecimiento</a:t>
            </a:r>
            <a:endParaRPr b="0" i="0" sz="1400" u="none" cap="none" strike="noStrike">
              <a:solidFill>
                <a:srgbClr val="000000"/>
              </a:solidFill>
              <a:latin typeface="Arial"/>
              <a:ea typeface="Arial"/>
              <a:cs typeface="Arial"/>
              <a:sym typeface="Arial"/>
            </a:endParaRPr>
          </a:p>
        </p:txBody>
      </p:sp>
      <p:sp>
        <p:nvSpPr>
          <p:cNvPr id="1497" name="Google Shape;1497;p98"/>
          <p:cNvSpPr txBox="1"/>
          <p:nvPr/>
        </p:nvSpPr>
        <p:spPr>
          <a:xfrm>
            <a:off x="6460867" y="5352117"/>
            <a:ext cx="1916400" cy="4608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lang="es-CO" sz="1600">
                <a:solidFill>
                  <a:schemeClr val="dk1"/>
                </a:solidFill>
                <a:latin typeface="Calibri"/>
                <a:ea typeface="Calibri"/>
                <a:cs typeface="Calibri"/>
                <a:sym typeface="Calibri"/>
              </a:rPr>
              <a:t>Combustibles renovables</a:t>
            </a:r>
            <a:endParaRPr b="0" i="0" sz="1400" u="none" cap="none" strike="noStrike">
              <a:solidFill>
                <a:srgbClr val="000000"/>
              </a:solidFill>
              <a:latin typeface="Arial"/>
              <a:ea typeface="Arial"/>
              <a:cs typeface="Arial"/>
              <a:sym typeface="Arial"/>
            </a:endParaRPr>
          </a:p>
        </p:txBody>
      </p:sp>
      <p:sp>
        <p:nvSpPr>
          <p:cNvPr id="1498" name="Google Shape;1498;p98"/>
          <p:cNvSpPr txBox="1"/>
          <p:nvPr/>
        </p:nvSpPr>
        <p:spPr>
          <a:xfrm>
            <a:off x="6439655" y="5874317"/>
            <a:ext cx="1916400" cy="460800"/>
          </a:xfrm>
          <a:prstGeom prst="rect">
            <a:avLst/>
          </a:prstGeom>
          <a:noFill/>
          <a:ln cap="flat" cmpd="sng" w="9525">
            <a:solidFill>
              <a:srgbClr val="FF9300"/>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Calibri"/>
              <a:buNone/>
            </a:pPr>
            <a:r>
              <a:rPr lang="es-CO" sz="1600">
                <a:solidFill>
                  <a:schemeClr val="dk1"/>
                </a:solidFill>
                <a:latin typeface="Calibri"/>
                <a:ea typeface="Calibri"/>
                <a:cs typeface="Calibri"/>
                <a:sym typeface="Calibri"/>
              </a:rPr>
              <a:t>Tecnología</a:t>
            </a:r>
            <a:r>
              <a:rPr lang="es-CO" sz="1600">
                <a:solidFill>
                  <a:schemeClr val="dk1"/>
                </a:solidFill>
                <a:latin typeface="Calibri"/>
                <a:ea typeface="Calibri"/>
                <a:cs typeface="Calibri"/>
                <a:sym typeface="Calibri"/>
              </a:rPr>
              <a:t> de CCU (captura de emisiones)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99"/>
          <p:cNvSpPr txBox="1"/>
          <p:nvPr>
            <p:ph idx="1" type="body"/>
          </p:nvPr>
        </p:nvSpPr>
        <p:spPr>
          <a:xfrm>
            <a:off x="727840" y="1734152"/>
            <a:ext cx="10515600" cy="4351338"/>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Clr>
                <a:schemeClr val="dk1"/>
              </a:buClr>
              <a:buSzPts val="4000"/>
              <a:buNone/>
            </a:pPr>
            <a:r>
              <a:t/>
            </a:r>
            <a:endParaRPr b="1" sz="4000">
              <a:solidFill>
                <a:schemeClr val="dk1"/>
              </a:solidFill>
            </a:endParaRPr>
          </a:p>
          <a:p>
            <a:pPr indent="0" lvl="0" marL="0" rtl="0" algn="l">
              <a:lnSpc>
                <a:spcPct val="90000"/>
              </a:lnSpc>
              <a:spcBef>
                <a:spcPts val="1400"/>
              </a:spcBef>
              <a:spcAft>
                <a:spcPts val="0"/>
              </a:spcAft>
              <a:buClr>
                <a:schemeClr val="dk1"/>
              </a:buClr>
              <a:buSzPts val="4000"/>
              <a:buNone/>
            </a:pPr>
            <a:r>
              <a:t/>
            </a:r>
            <a:endParaRPr b="1" sz="4000">
              <a:solidFill>
                <a:schemeClr val="dk1"/>
              </a:solidFill>
            </a:endParaRPr>
          </a:p>
          <a:p>
            <a:pPr indent="-742950" lvl="0" marL="742950" rtl="0" algn="ctr">
              <a:lnSpc>
                <a:spcPct val="90000"/>
              </a:lnSpc>
              <a:spcBef>
                <a:spcPts val="1400"/>
              </a:spcBef>
              <a:spcAft>
                <a:spcPts val="0"/>
              </a:spcAft>
              <a:buClr>
                <a:schemeClr val="dk1"/>
              </a:buClr>
              <a:buSzPts val="4000"/>
              <a:buAutoNum type="arabicPeriod"/>
            </a:pPr>
            <a:r>
              <a:rPr b="1" lang="es-CO" sz="4000">
                <a:solidFill>
                  <a:schemeClr val="dk1"/>
                </a:solidFill>
                <a:latin typeface="Calibri"/>
                <a:ea typeface="Calibri"/>
                <a:cs typeface="Calibri"/>
                <a:sym typeface="Calibri"/>
              </a:rPr>
              <a:t>MAYOR USO DE ELECTRICIDAD Y SU TRANSFORMACIÓN</a:t>
            </a:r>
            <a:endParaRPr/>
          </a:p>
          <a:p>
            <a:pPr indent="0" lvl="0" marL="0" rtl="0" algn="ctr">
              <a:lnSpc>
                <a:spcPct val="90000"/>
              </a:lnSpc>
              <a:spcBef>
                <a:spcPts val="1400"/>
              </a:spcBef>
              <a:spcAft>
                <a:spcPts val="0"/>
              </a:spcAft>
              <a:buClr>
                <a:schemeClr val="dk1"/>
              </a:buClr>
              <a:buSzPts val="2000"/>
              <a:buNone/>
            </a:pPr>
            <a:r>
              <a:rPr b="1" lang="es-CO" sz="2000">
                <a:solidFill>
                  <a:schemeClr val="dk1"/>
                </a:solidFill>
                <a:latin typeface="Calibri"/>
                <a:ea typeface="Calibri"/>
                <a:cs typeface="Calibri"/>
                <a:sym typeface="Calibri"/>
              </a:rPr>
              <a:t>(Ley 1715 de 2014, ley 1964 de 2019, ley 1955 de 2019, ley 2099 de 2021) </a:t>
            </a:r>
            <a:endParaRPr b="1" sz="2000">
              <a:latin typeface="Calibri"/>
              <a:ea typeface="Calibri"/>
              <a:cs typeface="Calibri"/>
              <a:sym typeface="Calibri"/>
            </a:endParaRPr>
          </a:p>
          <a:p>
            <a:pPr indent="0" lvl="0" marL="91440" rtl="0" algn="l">
              <a:lnSpc>
                <a:spcPct val="90000"/>
              </a:lnSpc>
              <a:spcBef>
                <a:spcPts val="1400"/>
              </a:spcBef>
              <a:spcAft>
                <a:spcPts val="0"/>
              </a:spcAft>
              <a:buClr>
                <a:schemeClr val="dk1"/>
              </a:buClr>
              <a:buSzPts val="2000"/>
              <a:buNone/>
            </a:pPr>
            <a:r>
              <a:t/>
            </a:r>
            <a:endParaRPr/>
          </a:p>
        </p:txBody>
      </p:sp>
      <p:sp>
        <p:nvSpPr>
          <p:cNvPr id="1504" name="Google Shape;1504;p99"/>
          <p:cNvSpPr/>
          <p:nvPr/>
        </p:nvSpPr>
        <p:spPr>
          <a:xfrm>
            <a:off x="10832591" y="0"/>
            <a:ext cx="1359408" cy="1059021"/>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505" name="Google Shape;1505;p99"/>
          <p:cNvPicPr preferRelativeResize="0"/>
          <p:nvPr/>
        </p:nvPicPr>
        <p:blipFill rotWithShape="1">
          <a:blip r:embed="rId3">
            <a:alphaModFix/>
          </a:blip>
          <a:srcRect b="0" l="0" r="0" t="0"/>
          <a:stretch/>
        </p:blipFill>
        <p:spPr>
          <a:xfrm>
            <a:off x="10294882" y="6085490"/>
            <a:ext cx="1897117" cy="777600"/>
          </a:xfrm>
          <a:prstGeom prst="rect">
            <a:avLst/>
          </a:prstGeom>
          <a:solidFill>
            <a:srgbClr val="00CC99"/>
          </a:solidFill>
          <a:ln>
            <a:noFill/>
          </a:ln>
        </p:spPr>
      </p:pic>
      <p:sp>
        <p:nvSpPr>
          <p:cNvPr id="1506" name="Google Shape;1506;p99"/>
          <p:cNvSpPr/>
          <p:nvPr/>
        </p:nvSpPr>
        <p:spPr>
          <a:xfrm>
            <a:off x="1146048" y="2243328"/>
            <a:ext cx="9863328" cy="2974848"/>
          </a:xfrm>
          <a:prstGeom prst="frame">
            <a:avLst>
              <a:gd fmla="val 12500" name="adj1"/>
            </a:avLst>
          </a:prstGeom>
          <a:solidFill>
            <a:srgbClr val="FF9300"/>
          </a:solidFill>
          <a:ln cap="flat" cmpd="sng" w="15875">
            <a:solidFill>
              <a:srgbClr val="FF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07" name="Google Shape;1507;p99"/>
          <p:cNvSpPr/>
          <p:nvPr/>
        </p:nvSpPr>
        <p:spPr>
          <a:xfrm>
            <a:off x="1304544" y="2374154"/>
            <a:ext cx="9503664" cy="2722102"/>
          </a:xfrm>
          <a:prstGeom prst="frame">
            <a:avLst>
              <a:gd fmla="val 12500" name="adj1"/>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pic>
        <p:nvPicPr>
          <p:cNvPr id="1512" name="Google Shape;1512;p100"/>
          <p:cNvPicPr preferRelativeResize="0"/>
          <p:nvPr/>
        </p:nvPicPr>
        <p:blipFill rotWithShape="1">
          <a:blip r:embed="rId3">
            <a:alphaModFix/>
          </a:blip>
          <a:srcRect b="0" l="0" r="0" t="0"/>
          <a:stretch/>
        </p:blipFill>
        <p:spPr>
          <a:xfrm>
            <a:off x="1040525" y="226389"/>
            <a:ext cx="9380482" cy="5986826"/>
          </a:xfrm>
          <a:prstGeom prst="rect">
            <a:avLst/>
          </a:prstGeom>
          <a:noFill/>
          <a:ln>
            <a:noFill/>
          </a:ln>
        </p:spPr>
      </p:pic>
      <p:pic>
        <p:nvPicPr>
          <p:cNvPr id="1513" name="Google Shape;1513;p100"/>
          <p:cNvPicPr preferRelativeResize="0"/>
          <p:nvPr/>
        </p:nvPicPr>
        <p:blipFill rotWithShape="1">
          <a:blip r:embed="rId4">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102"/>
          <p:cNvSpPr/>
          <p:nvPr/>
        </p:nvSpPr>
        <p:spPr>
          <a:xfrm>
            <a:off x="0" y="0"/>
            <a:ext cx="12192000" cy="6857999"/>
          </a:xfrm>
          <a:prstGeom prst="rect">
            <a:avLst/>
          </a:prstGeom>
          <a:solidFill>
            <a:srgbClr val="FF9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9" name="Google Shape;1519;p102"/>
          <p:cNvSpPr/>
          <p:nvPr/>
        </p:nvSpPr>
        <p:spPr>
          <a:xfrm>
            <a:off x="0" y="2197607"/>
            <a:ext cx="12192000" cy="24627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20" name="Google Shape;1520;p102"/>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lnSpcReduction="10000"/>
          </a:bodyPr>
          <a:lstStyle/>
          <a:p>
            <a:pPr indent="0" lvl="0" marL="0" rtl="0" algn="l">
              <a:lnSpc>
                <a:spcPct val="90000"/>
              </a:lnSpc>
              <a:spcBef>
                <a:spcPts val="0"/>
              </a:spcBef>
              <a:spcAft>
                <a:spcPts val="0"/>
              </a:spcAft>
              <a:buClr>
                <a:schemeClr val="dk1"/>
              </a:buClr>
              <a:buSzPts val="2000"/>
              <a:buNone/>
            </a:pPr>
            <a:r>
              <a:t/>
            </a:r>
            <a:endParaRPr/>
          </a:p>
          <a:p>
            <a:pPr indent="0" lvl="0" marL="0" rtl="0" algn="l">
              <a:lnSpc>
                <a:spcPct val="90000"/>
              </a:lnSpc>
              <a:spcBef>
                <a:spcPts val="1400"/>
              </a:spcBef>
              <a:spcAft>
                <a:spcPts val="0"/>
              </a:spcAft>
              <a:buClr>
                <a:schemeClr val="dk1"/>
              </a:buClr>
              <a:buSzPts val="2000"/>
              <a:buNone/>
            </a:pPr>
            <a:r>
              <a:t/>
            </a:r>
            <a:endParaRPr/>
          </a:p>
          <a:p>
            <a:pPr indent="0" lvl="0" marL="0" rtl="0" algn="l">
              <a:lnSpc>
                <a:spcPct val="90000"/>
              </a:lnSpc>
              <a:spcBef>
                <a:spcPts val="1400"/>
              </a:spcBef>
              <a:spcAft>
                <a:spcPts val="0"/>
              </a:spcAft>
              <a:buClr>
                <a:schemeClr val="dk1"/>
              </a:buClr>
              <a:buSzPts val="2000"/>
              <a:buNone/>
            </a:pPr>
            <a:r>
              <a:t/>
            </a:r>
            <a:endParaRPr/>
          </a:p>
          <a:p>
            <a:pPr indent="0" lvl="0" marL="0" rtl="0" algn="ctr">
              <a:lnSpc>
                <a:spcPct val="90000"/>
              </a:lnSpc>
              <a:spcBef>
                <a:spcPts val="1400"/>
              </a:spcBef>
              <a:spcAft>
                <a:spcPts val="0"/>
              </a:spcAft>
              <a:buClr>
                <a:schemeClr val="dk1"/>
              </a:buClr>
              <a:buSzPts val="3600"/>
              <a:buNone/>
            </a:pPr>
            <a:r>
              <a:rPr b="1" lang="es-CO" sz="3600"/>
              <a:t>DESCARBONIZACIÓN DE LA ELECTRICIDAD</a:t>
            </a:r>
            <a:endParaRPr/>
          </a:p>
          <a:p>
            <a:pPr indent="0" lvl="0" marL="0" rtl="0" algn="ctr">
              <a:lnSpc>
                <a:spcPct val="90000"/>
              </a:lnSpc>
              <a:spcBef>
                <a:spcPts val="1400"/>
              </a:spcBef>
              <a:spcAft>
                <a:spcPts val="0"/>
              </a:spcAft>
              <a:buClr>
                <a:schemeClr val="dk1"/>
              </a:buClr>
              <a:buSzPts val="2000"/>
              <a:buNone/>
            </a:pPr>
            <a:r>
              <a:rPr b="1" lang="es-CO" sz="2000">
                <a:solidFill>
                  <a:schemeClr val="dk1"/>
                </a:solidFill>
              </a:rPr>
              <a:t>(Ley 1715 de 2014, ley 1964 de 2019, ley 1955 de 2019, ley 2099 de 2021) </a:t>
            </a:r>
            <a:endParaRPr b="1" sz="2000"/>
          </a:p>
          <a:p>
            <a:pPr indent="0" lvl="0" marL="0" rtl="0" algn="ctr">
              <a:lnSpc>
                <a:spcPct val="90000"/>
              </a:lnSpc>
              <a:spcBef>
                <a:spcPts val="1400"/>
              </a:spcBef>
              <a:spcAft>
                <a:spcPts val="0"/>
              </a:spcAft>
              <a:buClr>
                <a:schemeClr val="dk1"/>
              </a:buClr>
              <a:buSzPts val="3600"/>
              <a:buNone/>
            </a:pPr>
            <a:r>
              <a:t/>
            </a:r>
            <a:endParaRPr b="1" sz="3600"/>
          </a:p>
          <a:p>
            <a:pPr indent="0" lvl="0" marL="0" rtl="0" algn="ctr">
              <a:lnSpc>
                <a:spcPct val="90000"/>
              </a:lnSpc>
              <a:spcBef>
                <a:spcPts val="1400"/>
              </a:spcBef>
              <a:spcAft>
                <a:spcPts val="0"/>
              </a:spcAft>
              <a:buClr>
                <a:schemeClr val="dk1"/>
              </a:buClr>
              <a:buSzPts val="3600"/>
              <a:buNone/>
            </a:pPr>
            <a:r>
              <a:rPr b="1" lang="es-CO" sz="3600"/>
              <a:t>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103"/>
          <p:cNvSpPr txBox="1"/>
          <p:nvPr>
            <p:ph type="title"/>
          </p:nvPr>
        </p:nvSpPr>
        <p:spPr>
          <a:xfrm>
            <a:off x="3277914" y="248722"/>
            <a:ext cx="6172200" cy="48001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2400"/>
              <a:buFont typeface="Calibri"/>
              <a:buNone/>
            </a:pPr>
            <a:r>
              <a:rPr b="1" lang="es-CO" sz="2400"/>
              <a:t>Matriz energética en América Latina</a:t>
            </a:r>
            <a:endParaRPr/>
          </a:p>
        </p:txBody>
      </p:sp>
      <p:graphicFrame>
        <p:nvGraphicFramePr>
          <p:cNvPr id="1526" name="Google Shape;1526;p103"/>
          <p:cNvGraphicFramePr/>
          <p:nvPr/>
        </p:nvGraphicFramePr>
        <p:xfrm>
          <a:off x="2036379" y="728739"/>
          <a:ext cx="8119241" cy="5512020"/>
        </p:xfrm>
        <a:graphic>
          <a:graphicData uri="http://schemas.openxmlformats.org/drawingml/2006/chart">
            <c:chart r:id="rId3"/>
          </a:graphicData>
        </a:graphic>
      </p:graphicFrame>
      <p:pic>
        <p:nvPicPr>
          <p:cNvPr id="1527" name="Google Shape;1527;p103"/>
          <p:cNvPicPr preferRelativeResize="0"/>
          <p:nvPr/>
        </p:nvPicPr>
        <p:blipFill rotWithShape="1">
          <a:blip r:embed="rId4">
            <a:alphaModFix/>
          </a:blip>
          <a:srcRect b="0" l="0" r="0" t="0"/>
          <a:stretch/>
        </p:blipFill>
        <p:spPr>
          <a:xfrm>
            <a:off x="10294882" y="6085490"/>
            <a:ext cx="1897117" cy="772510"/>
          </a:xfrm>
          <a:prstGeom prst="rect">
            <a:avLst/>
          </a:prstGeom>
          <a:solidFill>
            <a:srgbClr val="00CC99"/>
          </a:solid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p104"/>
          <p:cNvSpPr/>
          <p:nvPr/>
        </p:nvSpPr>
        <p:spPr>
          <a:xfrm>
            <a:off x="2126211" y="779278"/>
            <a:ext cx="138564" cy="230832"/>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533" name="Google Shape;1533;p104"/>
          <p:cNvSpPr/>
          <p:nvPr/>
        </p:nvSpPr>
        <p:spPr>
          <a:xfrm>
            <a:off x="2126211" y="950728"/>
            <a:ext cx="138564" cy="230832"/>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1534" name="Google Shape;1534;p104"/>
          <p:cNvPicPr preferRelativeResize="0"/>
          <p:nvPr/>
        </p:nvPicPr>
        <p:blipFill rotWithShape="1">
          <a:blip r:embed="rId3">
            <a:alphaModFix/>
          </a:blip>
          <a:srcRect b="0" l="0" r="0" t="0"/>
          <a:stretch/>
        </p:blipFill>
        <p:spPr>
          <a:xfrm>
            <a:off x="600491" y="168742"/>
            <a:ext cx="4122461" cy="3435385"/>
          </a:xfrm>
          <a:prstGeom prst="rect">
            <a:avLst/>
          </a:prstGeom>
          <a:noFill/>
          <a:ln>
            <a:noFill/>
          </a:ln>
        </p:spPr>
      </p:pic>
      <p:sp>
        <p:nvSpPr>
          <p:cNvPr id="1535" name="Google Shape;1535;p104"/>
          <p:cNvSpPr txBox="1"/>
          <p:nvPr/>
        </p:nvSpPr>
        <p:spPr>
          <a:xfrm>
            <a:off x="600491" y="102499"/>
            <a:ext cx="1833349" cy="46166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s-CO" sz="2400" u="none" cap="none" strike="noStrike">
                <a:solidFill>
                  <a:schemeClr val="dk1"/>
                </a:solidFill>
                <a:latin typeface="Arial"/>
                <a:ea typeface="Arial"/>
                <a:cs typeface="Arial"/>
                <a:sym typeface="Arial"/>
              </a:rPr>
              <a:t>Embalse </a:t>
            </a:r>
            <a:endParaRPr b="0" i="0" sz="1400" u="none" cap="none" strike="noStrike">
              <a:solidFill>
                <a:srgbClr val="000000"/>
              </a:solidFill>
              <a:latin typeface="Arial"/>
              <a:ea typeface="Arial"/>
              <a:cs typeface="Arial"/>
              <a:sym typeface="Arial"/>
            </a:endParaRPr>
          </a:p>
        </p:txBody>
      </p:sp>
      <p:sp>
        <p:nvSpPr>
          <p:cNvPr id="1536" name="Google Shape;1536;p104"/>
          <p:cNvSpPr/>
          <p:nvPr/>
        </p:nvSpPr>
        <p:spPr>
          <a:xfrm>
            <a:off x="0" y="6026695"/>
            <a:ext cx="10245329"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LA REPÚBLICA. Los embalses de generación de energía iniciaron diciembre con 81,7%. Disponible en: </a:t>
            </a:r>
            <a:r>
              <a:rPr b="0" i="0" lang="es-CO" sz="1000" u="sng" cap="none" strike="noStrike">
                <a:solidFill>
                  <a:srgbClr val="000000"/>
                </a:solidFill>
                <a:latin typeface="Arial"/>
                <a:ea typeface="Arial"/>
                <a:cs typeface="Arial"/>
                <a:sym typeface="Arial"/>
                <a:hlinkClick r:id="rId4">
                  <a:extLst>
                    <a:ext uri="{A12FA001-AC4F-418D-AE19-62706E023703}">
                      <ahyp:hlinkClr val="tx"/>
                    </a:ext>
                  </a:extLst>
                </a:hlinkClick>
              </a:rPr>
              <a:t>https://www.larepublica.co/economia/los-embalses-de-generacion-de-energia-iniciaron-diciembre-con-817-2803056</a:t>
            </a:r>
            <a:r>
              <a:rPr b="0" i="0" lang="es-CO" sz="1000" u="none" cap="none" strike="noStrike">
                <a:solidFill>
                  <a:srgbClr val="000000"/>
                </a:solidFill>
                <a:latin typeface="Arial"/>
                <a:ea typeface="Arial"/>
                <a:cs typeface="Arial"/>
                <a:sym typeface="Arial"/>
              </a:rPr>
              <a:t>  (consultado 30 abril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El periódico de la energía. .</a:t>
            </a:r>
            <a:r>
              <a:rPr b="0" i="0" lang="es-CO" sz="1000" u="sng" cap="none" strike="noStrike">
                <a:solidFill>
                  <a:srgbClr val="000000"/>
                </a:solidFill>
                <a:latin typeface="Arial"/>
                <a:ea typeface="Arial"/>
                <a:cs typeface="Arial"/>
                <a:sym typeface="Arial"/>
                <a:hlinkClick r:id="rId5">
                  <a:extLst>
                    <a:ext uri="{A12FA001-AC4F-418D-AE19-62706E023703}">
                      <ahyp:hlinkClr val="tx"/>
                    </a:ext>
                  </a:extLst>
                </a:hlinkClick>
              </a:rPr>
              <a:t> https://elperiodicodelaenergia.com/la-energia-solar-fue-la-principal-fuente-electrica-de-alemania-en-junio/</a:t>
            </a:r>
            <a:r>
              <a:rPr b="0" i="0" lang="es-CO" sz="1000" u="none" cap="none" strike="noStrike">
                <a:solidFill>
                  <a:srgbClr val="000000"/>
                </a:solidFill>
                <a:latin typeface="Arial"/>
                <a:ea typeface="Arial"/>
                <a:cs typeface="Arial"/>
                <a:sym typeface="Arial"/>
              </a:rPr>
              <a:t> (consultado 30 abril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TWENERGY. </a:t>
            </a:r>
            <a:r>
              <a:rPr b="0" i="0" lang="es-CO" sz="1000" u="sng" cap="none" strike="noStrike">
                <a:solidFill>
                  <a:srgbClr val="000000"/>
                </a:solidFill>
                <a:latin typeface="Arial"/>
                <a:ea typeface="Arial"/>
                <a:cs typeface="Arial"/>
                <a:sym typeface="Arial"/>
                <a:hlinkClick r:id="rId6">
                  <a:extLst>
                    <a:ext uri="{A12FA001-AC4F-418D-AE19-62706E023703}">
                      <ahyp:hlinkClr val="tx"/>
                    </a:ext>
                  </a:extLst>
                </a:hlinkClick>
              </a:rPr>
              <a:t>https://twenergy.com/energia/energia-eolica/ventajas-de-la-energia-eolica/</a:t>
            </a:r>
            <a:r>
              <a:rPr b="0" i="0" lang="es-CO" sz="1000" u="none" cap="none" strike="noStrike">
                <a:solidFill>
                  <a:srgbClr val="000000"/>
                </a:solidFill>
                <a:latin typeface="Arial"/>
                <a:ea typeface="Arial"/>
                <a:cs typeface="Arial"/>
                <a:sym typeface="Arial"/>
              </a:rPr>
              <a:t> </a:t>
            </a:r>
            <a:r>
              <a:rPr b="0" i="0" lang="es-CO" sz="1000" u="sng" cap="none" strike="noStrike">
                <a:solidFill>
                  <a:srgbClr val="000000"/>
                </a:solidFill>
                <a:latin typeface="Arial"/>
                <a:ea typeface="Arial"/>
                <a:cs typeface="Arial"/>
                <a:sym typeface="Arial"/>
                <a:hlinkClick r:id="rId7">
                  <a:extLst>
                    <a:ext uri="{A12FA001-AC4F-418D-AE19-62706E023703}">
                      <ahyp:hlinkClr val="tx"/>
                    </a:ext>
                  </a:extLst>
                </a:hlinkClick>
              </a:rPr>
              <a:t>/</a:t>
            </a:r>
            <a:r>
              <a:rPr b="0" i="0" lang="es-CO" sz="1000" u="none" cap="none" strike="noStrike">
                <a:solidFill>
                  <a:srgbClr val="000000"/>
                </a:solidFill>
                <a:latin typeface="Arial"/>
                <a:ea typeface="Arial"/>
                <a:cs typeface="Arial"/>
                <a:sym typeface="Arial"/>
              </a:rPr>
              <a:t> (consultado 30 abril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Arial"/>
                <a:ea typeface="Arial"/>
                <a:cs typeface="Arial"/>
                <a:sym typeface="Arial"/>
              </a:rPr>
              <a:t>LATAM ENERGY. </a:t>
            </a:r>
            <a:r>
              <a:rPr b="0" i="0" lang="es-CO" sz="1000" u="sng" cap="none" strike="noStrike">
                <a:solidFill>
                  <a:srgbClr val="000000"/>
                </a:solidFill>
                <a:latin typeface="Arial"/>
                <a:ea typeface="Arial"/>
                <a:cs typeface="Arial"/>
                <a:sym typeface="Arial"/>
                <a:hlinkClick r:id="rId8">
                  <a:extLst>
                    <a:ext uri="{A12FA001-AC4F-418D-AE19-62706E023703}">
                      <ahyp:hlinkClr val="tx"/>
                    </a:ext>
                  </a:extLst>
                </a:hlinkClick>
              </a:rPr>
              <a:t>https://www.latam-energy.com/2018/03/23/argentina-en-chubut-ypf-construira-una-central-termoelectrica</a:t>
            </a:r>
            <a:r>
              <a:rPr b="0" i="0" lang="es-CO" sz="675" u="sng" cap="none" strike="noStrike">
                <a:solidFill>
                  <a:srgbClr val="000000"/>
                </a:solidFill>
                <a:latin typeface="Arial"/>
                <a:ea typeface="Arial"/>
                <a:cs typeface="Arial"/>
                <a:sym typeface="Arial"/>
                <a:hlinkClick r:id="rId9">
                  <a:extLst>
                    <a:ext uri="{A12FA001-AC4F-418D-AE19-62706E023703}">
                      <ahyp:hlinkClr val="tx"/>
                    </a:ext>
                  </a:extLst>
                </a:hlinkClick>
              </a:rPr>
              <a:t>/</a:t>
            </a:r>
            <a:r>
              <a:rPr b="0" i="0" lang="es-CO" sz="675" u="none" cap="none" strike="noStrike">
                <a:solidFill>
                  <a:srgbClr val="000000"/>
                </a:solidFill>
                <a:latin typeface="Arial"/>
                <a:ea typeface="Arial"/>
                <a:cs typeface="Arial"/>
                <a:sym typeface="Arial"/>
              </a:rPr>
              <a:t> (consultado 30 abril 2020).</a:t>
            </a:r>
            <a:endParaRPr b="0" i="0" sz="1400" u="none" cap="none" strike="noStrike">
              <a:solidFill>
                <a:srgbClr val="000000"/>
              </a:solidFill>
              <a:latin typeface="Arial"/>
              <a:ea typeface="Arial"/>
              <a:cs typeface="Arial"/>
              <a:sym typeface="Arial"/>
            </a:endParaRPr>
          </a:p>
        </p:txBody>
      </p:sp>
      <p:pic>
        <p:nvPicPr>
          <p:cNvPr descr="10 Ventajas de la energía eólica: una energía limpia que no deja ..." id="1537" name="Google Shape;1537;p104"/>
          <p:cNvPicPr preferRelativeResize="0"/>
          <p:nvPr/>
        </p:nvPicPr>
        <p:blipFill rotWithShape="1">
          <a:blip r:embed="rId10">
            <a:alphaModFix/>
          </a:blip>
          <a:srcRect b="0" l="0" r="0" t="0"/>
          <a:stretch/>
        </p:blipFill>
        <p:spPr>
          <a:xfrm>
            <a:off x="928209" y="3170245"/>
            <a:ext cx="4988823" cy="2806213"/>
          </a:xfrm>
          <a:prstGeom prst="rect">
            <a:avLst/>
          </a:prstGeom>
          <a:noFill/>
          <a:ln>
            <a:noFill/>
          </a:ln>
        </p:spPr>
      </p:pic>
      <p:pic>
        <p:nvPicPr>
          <p:cNvPr descr="Argentina, En Chubut YPF construirá una Central termoeléctrica ..." id="1538" name="Google Shape;1538;p104"/>
          <p:cNvPicPr preferRelativeResize="0"/>
          <p:nvPr/>
        </p:nvPicPr>
        <p:blipFill rotWithShape="1">
          <a:blip r:embed="rId11">
            <a:alphaModFix/>
          </a:blip>
          <a:srcRect b="0" l="0" r="0" t="0"/>
          <a:stretch/>
        </p:blipFill>
        <p:spPr>
          <a:xfrm>
            <a:off x="5418039" y="146716"/>
            <a:ext cx="4988823" cy="3023529"/>
          </a:xfrm>
          <a:prstGeom prst="rect">
            <a:avLst/>
          </a:prstGeom>
          <a:noFill/>
          <a:ln>
            <a:noFill/>
          </a:ln>
        </p:spPr>
      </p:pic>
      <p:sp>
        <p:nvSpPr>
          <p:cNvPr id="1539" name="Google Shape;1539;p104"/>
          <p:cNvSpPr txBox="1"/>
          <p:nvPr/>
        </p:nvSpPr>
        <p:spPr>
          <a:xfrm>
            <a:off x="8056179" y="146716"/>
            <a:ext cx="2350683" cy="46166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s-CO" sz="2400" u="none" cap="none" strike="noStrike">
                <a:solidFill>
                  <a:schemeClr val="dk1"/>
                </a:solidFill>
                <a:latin typeface="Arial"/>
                <a:ea typeface="Arial"/>
                <a:cs typeface="Arial"/>
                <a:sym typeface="Arial"/>
              </a:rPr>
              <a:t>Termoeléctrica</a:t>
            </a:r>
            <a:r>
              <a:rPr b="0" i="0" lang="es-CO" sz="12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40" name="Google Shape;1540;p104"/>
          <p:cNvSpPr txBox="1"/>
          <p:nvPr/>
        </p:nvSpPr>
        <p:spPr>
          <a:xfrm>
            <a:off x="928209" y="3169101"/>
            <a:ext cx="2343954" cy="46166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s-CO" sz="2400" u="none" cap="none" strike="noStrike">
                <a:solidFill>
                  <a:schemeClr val="dk1"/>
                </a:solidFill>
                <a:latin typeface="Arial"/>
                <a:ea typeface="Arial"/>
                <a:cs typeface="Arial"/>
                <a:sym typeface="Arial"/>
              </a:rPr>
              <a:t>Energía eólica </a:t>
            </a:r>
            <a:endParaRPr b="0" i="0" sz="1400" u="none" cap="none" strike="noStrike">
              <a:solidFill>
                <a:srgbClr val="000000"/>
              </a:solidFill>
              <a:latin typeface="Arial"/>
              <a:ea typeface="Arial"/>
              <a:cs typeface="Arial"/>
              <a:sym typeface="Arial"/>
            </a:endParaRPr>
          </a:p>
        </p:txBody>
      </p:sp>
      <p:pic>
        <p:nvPicPr>
          <p:cNvPr id="1541" name="Google Shape;1541;p104"/>
          <p:cNvPicPr preferRelativeResize="0"/>
          <p:nvPr/>
        </p:nvPicPr>
        <p:blipFill rotWithShape="1">
          <a:blip r:embed="rId12">
            <a:alphaModFix/>
          </a:blip>
          <a:srcRect b="0" l="0" r="0" t="0"/>
          <a:stretch/>
        </p:blipFill>
        <p:spPr>
          <a:xfrm>
            <a:off x="10294882" y="6085490"/>
            <a:ext cx="1897117" cy="772510"/>
          </a:xfrm>
          <a:prstGeom prst="rect">
            <a:avLst/>
          </a:prstGeom>
          <a:solidFill>
            <a:srgbClr val="00CC99"/>
          </a:solidFill>
          <a:ln>
            <a:noFill/>
          </a:ln>
        </p:spPr>
      </p:pic>
      <p:pic>
        <p:nvPicPr>
          <p:cNvPr id="1542" name="Google Shape;1542;p104"/>
          <p:cNvPicPr preferRelativeResize="0"/>
          <p:nvPr/>
        </p:nvPicPr>
        <p:blipFill rotWithShape="1">
          <a:blip r:embed="rId13">
            <a:alphaModFix/>
          </a:blip>
          <a:srcRect b="0" l="0" r="0" t="0"/>
          <a:stretch/>
        </p:blipFill>
        <p:spPr>
          <a:xfrm>
            <a:off x="6557277" y="3173131"/>
            <a:ext cx="4456651" cy="2855042"/>
          </a:xfrm>
          <a:prstGeom prst="rect">
            <a:avLst/>
          </a:prstGeom>
          <a:noFill/>
          <a:ln>
            <a:noFill/>
          </a:ln>
        </p:spPr>
      </p:pic>
      <p:sp>
        <p:nvSpPr>
          <p:cNvPr id="1543" name="Google Shape;1543;p104"/>
          <p:cNvSpPr txBox="1"/>
          <p:nvPr/>
        </p:nvSpPr>
        <p:spPr>
          <a:xfrm>
            <a:off x="6557277" y="3112858"/>
            <a:ext cx="2343954" cy="46166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s-CO" sz="2400" u="none" cap="none" strike="noStrike">
                <a:solidFill>
                  <a:schemeClr val="dk1"/>
                </a:solidFill>
                <a:latin typeface="Arial"/>
                <a:ea typeface="Arial"/>
                <a:cs typeface="Arial"/>
                <a:sym typeface="Arial"/>
              </a:rPr>
              <a:t>Energía solar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2023-08-26T11:36:47Z</dcterms:created>
  <dc:creator>LUIS FERNEY  MORENO CASTILLO</dc:creator>
</cp:coreProperties>
</file>