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60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5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8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45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5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7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0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8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FFDF53-B6D1-4859-8E11-AAEB4B84E79D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6F55B8-A1C2-4DC2-8FFF-BD56EE94F54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7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0D10-283D-3B9D-B2B4-CEFD9F2B2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R" sz="6000" dirty="0"/>
              <a:t>Niveles de Evidencia Científica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7A0F9-5019-9C66-5B3F-4D69522721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66134A-EF6D-FC33-0D33-A02B1FFE65F0}"/>
              </a:ext>
            </a:extLst>
          </p:cNvPr>
          <p:cNvSpPr txBox="1"/>
          <p:nvPr/>
        </p:nvSpPr>
        <p:spPr>
          <a:xfrm>
            <a:off x="5486400" y="5914382"/>
            <a:ext cx="7727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R" sz="1800" dirty="0">
                <a:solidFill>
                  <a:srgbClr val="002060"/>
                </a:solidFill>
              </a:rPr>
              <a:t>Maestría en Epidemiología aplicada a la Gerencia de la Salud Pública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5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52EE6-215A-91FE-BD89-59B08DF15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/>
              <a:t>Niveles de Evidencia</a:t>
            </a:r>
            <a:br>
              <a:rPr lang="es-CR" dirty="0"/>
            </a:br>
            <a:r>
              <a:rPr lang="es-CR" sz="2400" i="1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sz="2400" b="0" i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U.S. Preventive Services Task Force (USPSTF) </a:t>
            </a:r>
            <a:r>
              <a:rPr lang="es-CR" sz="2400" i="1" dirty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FA89-985D-DBE1-7593-EC593FA8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I: Evidence obtained from at least one properly designed randomized controlled trial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II-1: Evidence obtained from well-designed controlled trials without randomization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II-2: Evidence obtained from well-designed cohort or case-control analytic studies, preferably from more than one center or research group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II-3: Evidence obtained from multiple time series designs with or without the intervention; dramatic results in uncontrolled trials might also be regarded as this type of evidence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III: Opinions of respected authorities, based on clinical experience, descriptive studies, or reports of expert committees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73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E370-70BF-D665-EF58-A3241227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Niveles de Evidencia</a:t>
            </a:r>
            <a:br>
              <a:rPr lang="es-CR" dirty="0"/>
            </a:br>
            <a:r>
              <a:rPr lang="es-CR" sz="2800" i="1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sz="2800" b="0" i="1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Canadian Task Force</a:t>
            </a:r>
            <a:r>
              <a:rPr lang="es-CR" sz="2800" i="1" dirty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6E761-B7F9-B85F-4E07-12B27481D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I: Evidence obtained from at least one properly designed randomized controlled trial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1" dirty="0">
              <a:solidFill>
                <a:srgbClr val="41414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II-1: Evidence obtained from a well-designed cohort or case-control analytic study, preferably from more than one center or research group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1" dirty="0">
              <a:solidFill>
                <a:srgbClr val="41414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II-2: Evidence obtained from comparisons between times or places with or without the intervention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1" dirty="0">
              <a:solidFill>
                <a:srgbClr val="41414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III: Opinions of respected authorities, based on clinical experience, descriptive studies, or reports of expert committees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1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2F2BF-CB4A-E336-6599-2054E416D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Niveles de Evidencia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2BA2-58A2-3431-04EA-8E5529EB5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399"/>
            <a:ext cx="10515600" cy="4013201"/>
          </a:xfrm>
        </p:spPr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Systematic reviews and meta-analyses</a:t>
            </a: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Randomized controlled trials with definitive results (confidence intervals that do not overlap the threshold of a clinically significant effect)</a:t>
            </a: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Randomized controlled trials with non-definitive results (a point estimate that suggests a clinically significant effect but with confidence intervals overlapping the threshold for this effect)</a:t>
            </a: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Cohort studies</a:t>
            </a: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Case-control studies</a:t>
            </a: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Cross-sectional surveys</a:t>
            </a: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414141"/>
                </a:solidFill>
                <a:effectLst/>
                <a:latin typeface="Arial" panose="020B0604020202020204" pitchFamily="34" charset="0"/>
              </a:rPr>
              <a:t>Case reports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22907C-13FD-72FB-010C-14BB9B29D57D}"/>
              </a:ext>
            </a:extLst>
          </p:cNvPr>
          <p:cNvSpPr/>
          <p:nvPr/>
        </p:nvSpPr>
        <p:spPr>
          <a:xfrm>
            <a:off x="767749" y="5943600"/>
            <a:ext cx="10274061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Guyatt</a:t>
            </a:r>
            <a:r>
              <a:rPr lang="en-US" sz="1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GH, Sackett DL, Sinclair JC, Hayward R, Cook DJ, Cook RJ. Users’ guides to the medical literature. IX. A method for grading health care recommendations. Evidence-Based Medicine Working Group. JAMA. 13 de </a:t>
            </a:r>
            <a:r>
              <a:rPr lang="en-US" sz="14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diciembre</a:t>
            </a:r>
            <a:r>
              <a:rPr lang="en-US" sz="1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1995;274(22):1800-4. </a:t>
            </a:r>
            <a:endParaRPr lang="en-US" sz="1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34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3B667-2325-6D59-B648-79A97CA99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Niveles de Evidencia Científica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55C2D9-1E9A-D0E2-1DC0-A698983F3E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2359" y="1690688"/>
            <a:ext cx="6024814" cy="4362449"/>
          </a:xfrm>
        </p:spPr>
      </p:pic>
    </p:spTree>
    <p:extLst>
      <p:ext uri="{BB962C8B-B14F-4D97-AF65-F5344CB8AC3E}">
        <p14:creationId xmlns:p14="http://schemas.microsoft.com/office/powerpoint/2010/main" val="34560020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1530</TotalTime>
  <Words>322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Niveles de Evidencia Científica</vt:lpstr>
      <vt:lpstr>Niveles de Evidencia (U.S. Preventive Services Task Force (USPSTF) )</vt:lpstr>
      <vt:lpstr>Niveles de Evidencia (Canadian Task Force)</vt:lpstr>
      <vt:lpstr>Niveles de Evidencia</vt:lpstr>
      <vt:lpstr>Niveles de Evidencia Científica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Niveles de Evidencia Científica</dc:title>
  <dc:creator>Roy Wong MC Clure</dc:creator>
  <cp:lastModifiedBy>Roy Wong MC Clure</cp:lastModifiedBy>
  <cp:revision>5</cp:revision>
  <dcterms:created xsi:type="dcterms:W3CDTF">2022-11-12T16:16:53Z</dcterms:created>
  <dcterms:modified xsi:type="dcterms:W3CDTF">2022-11-13T17:47:10Z</dcterms:modified>
</cp:coreProperties>
</file>