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67" r:id="rId2"/>
    <p:sldId id="257" r:id="rId3"/>
    <p:sldId id="258" r:id="rId4"/>
    <p:sldId id="259" r:id="rId5"/>
    <p:sldId id="260" r:id="rId6"/>
    <p:sldId id="261" r:id="rId7"/>
    <p:sldId id="268" r:id="rId8"/>
    <p:sldId id="262" r:id="rId9"/>
    <p:sldId id="270" r:id="rId10"/>
    <p:sldId id="263" r:id="rId11"/>
    <p:sldId id="272" r:id="rId12"/>
    <p:sldId id="264" r:id="rId13"/>
    <p:sldId id="274" r:id="rId14"/>
    <p:sldId id="265" r:id="rId15"/>
    <p:sldId id="276" r:id="rId16"/>
    <p:sldId id="280" r:id="rId17"/>
    <p:sldId id="278" r:id="rId18"/>
    <p:sldId id="266"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SenGZ0wwk46tJamBByvfznkI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576"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PE"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4299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3606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8152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1225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210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7857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srcRect l="14139" t="381" r="19195" b="-381"/>
          <a:stretch/>
        </p:blipFill>
        <p:spPr>
          <a:xfrm>
            <a:off x="5040828" y="-198965"/>
            <a:ext cx="7540812" cy="7540812"/>
          </a:xfrm>
          <a:custGeom>
            <a:avLst/>
            <a:gdLst/>
            <a:ahLst/>
            <a:cxnLst/>
            <a:rect l="l" t="t" r="r" b="b"/>
            <a:pathLst>
              <a:path w="6831230" h="6831230" extrusionOk="0">
                <a:moveTo>
                  <a:pt x="3531905" y="257"/>
                </a:moveTo>
                <a:cubicBezTo>
                  <a:pt x="3644591" y="4094"/>
                  <a:pt x="3755814" y="50919"/>
                  <a:pt x="3838863" y="139823"/>
                </a:cubicBezTo>
                <a:lnTo>
                  <a:pt x="6712609" y="3216165"/>
                </a:lnTo>
                <a:cubicBezTo>
                  <a:pt x="6878708" y="3393973"/>
                  <a:pt x="6869216" y="3672764"/>
                  <a:pt x="6691407" y="3838863"/>
                </a:cubicBezTo>
                <a:lnTo>
                  <a:pt x="3615065" y="6712609"/>
                </a:lnTo>
                <a:cubicBezTo>
                  <a:pt x="3437257" y="6878708"/>
                  <a:pt x="3158466" y="6869216"/>
                  <a:pt x="2992368" y="6691407"/>
                </a:cubicBezTo>
                <a:lnTo>
                  <a:pt x="118621" y="3615065"/>
                </a:lnTo>
                <a:cubicBezTo>
                  <a:pt x="-47478" y="3437257"/>
                  <a:pt x="-37985" y="3158466"/>
                  <a:pt x="139823" y="2992367"/>
                </a:cubicBezTo>
                <a:lnTo>
                  <a:pt x="3216165" y="118621"/>
                </a:lnTo>
                <a:cubicBezTo>
                  <a:pt x="3305069" y="35572"/>
                  <a:pt x="3419219" y="-3580"/>
                  <a:pt x="3531905" y="257"/>
                </a:cubicBezTo>
                <a:close/>
              </a:path>
            </a:pathLst>
          </a:custGeom>
          <a:noFill/>
          <a:ln>
            <a:noFill/>
          </a:ln>
        </p:spPr>
      </p:pic>
      <p:sp>
        <p:nvSpPr>
          <p:cNvPr id="89" name="Google Shape;89;p1"/>
          <p:cNvSpPr/>
          <p:nvPr/>
        </p:nvSpPr>
        <p:spPr>
          <a:xfrm>
            <a:off x="0" y="-26126"/>
            <a:ext cx="7253056" cy="6884125"/>
          </a:xfrm>
          <a:custGeom>
            <a:avLst/>
            <a:gdLst/>
            <a:ahLst/>
            <a:cxnLst/>
            <a:rect l="l" t="t" r="r" b="b"/>
            <a:pathLst>
              <a:path w="7772400" h="6884125" extrusionOk="0">
                <a:moveTo>
                  <a:pt x="0" y="26125"/>
                </a:moveTo>
                <a:lnTo>
                  <a:pt x="953589" y="0"/>
                </a:lnTo>
                <a:lnTo>
                  <a:pt x="7772400" y="6884125"/>
                </a:lnTo>
                <a:lnTo>
                  <a:pt x="0" y="6884125"/>
                </a:lnTo>
                <a:lnTo>
                  <a:pt x="0" y="26125"/>
                </a:lnTo>
                <a:close/>
              </a:path>
            </a:pathLst>
          </a:custGeom>
          <a:solidFill>
            <a:srgbClr val="EBEB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0" name="Google Shape;90;p1"/>
          <p:cNvSpPr/>
          <p:nvPr/>
        </p:nvSpPr>
        <p:spPr>
          <a:xfrm>
            <a:off x="378020" y="2183715"/>
            <a:ext cx="1466350" cy="413929"/>
          </a:xfrm>
          <a:prstGeom prst="round1Rect">
            <a:avLst>
              <a:gd name="adj" fmla="val 40795"/>
            </a:avLst>
          </a:prstGeom>
          <a:solidFill>
            <a:srgbClr val="D59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s-PE" sz="1800" b="0" i="0" u="none" strike="noStrike" cap="none">
                <a:solidFill>
                  <a:srgbClr val="FFFFFF"/>
                </a:solidFill>
                <a:latin typeface="Arial"/>
                <a:ea typeface="Arial"/>
                <a:cs typeface="Arial"/>
                <a:sym typeface="Arial"/>
              </a:rPr>
              <a:t>C U R S O</a:t>
            </a:r>
            <a:endParaRPr/>
          </a:p>
        </p:txBody>
      </p:sp>
      <p:sp>
        <p:nvSpPr>
          <p:cNvPr id="91" name="Google Shape;91;p1"/>
          <p:cNvSpPr txBox="1"/>
          <p:nvPr/>
        </p:nvSpPr>
        <p:spPr>
          <a:xfrm>
            <a:off x="512892" y="2687411"/>
            <a:ext cx="3741639" cy="298765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5400"/>
              <a:buFont typeface="Arial"/>
              <a:buNone/>
            </a:pPr>
            <a:r>
              <a:rPr lang="es-PE" sz="3200" b="1" i="0" u="none" strike="noStrike" cap="none">
                <a:solidFill>
                  <a:srgbClr val="222222"/>
                </a:solidFill>
                <a:latin typeface="Arial"/>
                <a:ea typeface="Arial"/>
                <a:cs typeface="Arial"/>
                <a:sym typeface="Arial"/>
              </a:rPr>
              <a:t>Caja de Herramientas para Mejorar la Gobernanza Regulatoria</a:t>
            </a:r>
            <a:endParaRPr sz="3200" b="1" i="0" u="none" strike="noStrike" cap="none">
              <a:solidFill>
                <a:srgbClr val="000000"/>
              </a:solidFill>
              <a:latin typeface="Arial"/>
              <a:ea typeface="Arial"/>
              <a:cs typeface="Arial"/>
              <a:sym typeface="Arial"/>
            </a:endParaRPr>
          </a:p>
        </p:txBody>
      </p:sp>
      <p:sp>
        <p:nvSpPr>
          <p:cNvPr id="92" name="Google Shape;92;p1"/>
          <p:cNvSpPr/>
          <p:nvPr/>
        </p:nvSpPr>
        <p:spPr>
          <a:xfrm>
            <a:off x="378020" y="2828647"/>
            <a:ext cx="60740" cy="1535866"/>
          </a:xfrm>
          <a:prstGeom prst="rect">
            <a:avLst/>
          </a:prstGeom>
          <a:solidFill>
            <a:srgbClr val="D59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3" name="Google Shape;93;p1"/>
          <p:cNvSpPr/>
          <p:nvPr/>
        </p:nvSpPr>
        <p:spPr>
          <a:xfrm rot="-2582993">
            <a:off x="5823098" y="501004"/>
            <a:ext cx="1813093" cy="1813093"/>
          </a:xfrm>
          <a:prstGeom prst="roundRect">
            <a:avLst>
              <a:gd name="adj" fmla="val 16667"/>
            </a:avLst>
          </a:prstGeom>
          <a:solidFill>
            <a:srgbClr val="D59700">
              <a:alpha val="8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4" name="Google Shape;94;p1"/>
          <p:cNvSpPr/>
          <p:nvPr/>
        </p:nvSpPr>
        <p:spPr>
          <a:xfrm rot="-2582993">
            <a:off x="10772561" y="5476495"/>
            <a:ext cx="1813093" cy="1813093"/>
          </a:xfrm>
          <a:prstGeom prst="roundRect">
            <a:avLst>
              <a:gd name="adj" fmla="val 16667"/>
            </a:avLst>
          </a:prstGeom>
          <a:solidFill>
            <a:srgbClr val="D59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95" name="Google Shape;95;p1"/>
          <p:cNvCxnSpPr>
            <a:stCxn id="89" idx="1"/>
            <a:endCxn id="89" idx="2"/>
          </p:cNvCxnSpPr>
          <p:nvPr/>
        </p:nvCxnSpPr>
        <p:spPr>
          <a:xfrm>
            <a:off x="889871" y="-26126"/>
            <a:ext cx="6363300" cy="6884100"/>
          </a:xfrm>
          <a:prstGeom prst="straightConnector1">
            <a:avLst/>
          </a:prstGeom>
          <a:noFill/>
          <a:ln w="76200" cap="flat" cmpd="sng">
            <a:solidFill>
              <a:srgbClr val="E1E1E1"/>
            </a:solidFill>
            <a:prstDash val="solid"/>
            <a:miter lim="800000"/>
            <a:headEnd type="none" w="sm" len="sm"/>
            <a:tailEnd type="none" w="sm" len="sm"/>
          </a:ln>
        </p:spPr>
      </p:cxnSp>
      <p:sp>
        <p:nvSpPr>
          <p:cNvPr id="96" name="Google Shape;96;p1"/>
          <p:cNvSpPr/>
          <p:nvPr/>
        </p:nvSpPr>
        <p:spPr>
          <a:xfrm rot="-2582993">
            <a:off x="3206029" y="-732595"/>
            <a:ext cx="1412937" cy="1412937"/>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97" name="Google Shape;97;p1"/>
          <p:cNvGrpSpPr/>
          <p:nvPr/>
        </p:nvGrpSpPr>
        <p:grpSpPr>
          <a:xfrm>
            <a:off x="10369911" y="-471115"/>
            <a:ext cx="2632716" cy="3002543"/>
            <a:chOff x="10802965" y="1483857"/>
            <a:chExt cx="1741744" cy="1986413"/>
          </a:xfrm>
        </p:grpSpPr>
        <p:sp>
          <p:nvSpPr>
            <p:cNvPr id="98" name="Google Shape;98;p1"/>
            <p:cNvSpPr/>
            <p:nvPr/>
          </p:nvSpPr>
          <p:spPr>
            <a:xfrm rot="-2582993">
              <a:off x="10909705" y="2041022"/>
              <a:ext cx="516408" cy="516408"/>
            </a:xfrm>
            <a:prstGeom prst="roundRect">
              <a:avLst>
                <a:gd name="adj" fmla="val 16667"/>
              </a:avLst>
            </a:prstGeom>
            <a:solidFill>
              <a:srgbClr val="D59700"/>
            </a:solid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9" name="Google Shape;99;p1"/>
            <p:cNvSpPr/>
            <p:nvPr/>
          </p:nvSpPr>
          <p:spPr>
            <a:xfrm rot="-2582993">
              <a:off x="11356575" y="1590597"/>
              <a:ext cx="516408" cy="516408"/>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0" name="Google Shape;100;p1"/>
            <p:cNvSpPr/>
            <p:nvPr/>
          </p:nvSpPr>
          <p:spPr>
            <a:xfrm rot="-2582993">
              <a:off x="11475363" y="2400924"/>
              <a:ext cx="886176" cy="886176"/>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20" name="Imagen 19">
            <a:extLst>
              <a:ext uri="{FF2B5EF4-FFF2-40B4-BE49-F238E27FC236}">
                <a16:creationId xmlns:a16="http://schemas.microsoft.com/office/drawing/2014/main" id="{6A644631-1076-4195-A5FA-546484275C2D}"/>
              </a:ext>
            </a:extLst>
          </p:cNvPr>
          <p:cNvPicPr>
            <a:picLocks noChangeAspect="1"/>
          </p:cNvPicPr>
          <p:nvPr/>
        </p:nvPicPr>
        <p:blipFill>
          <a:blip r:embed="rId4"/>
          <a:stretch>
            <a:fillRect/>
          </a:stretch>
        </p:blipFill>
        <p:spPr>
          <a:xfrm>
            <a:off x="149754" y="5786538"/>
            <a:ext cx="5993662" cy="7867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8" descr="Regulación económica en el Perú"/>
          <p:cNvPicPr preferRelativeResize="0"/>
          <p:nvPr/>
        </p:nvPicPr>
        <p:blipFill rotWithShape="1">
          <a:blip r:embed="rId3">
            <a:alphaModFix/>
          </a:blip>
          <a:srcRect l="21835" r="21834"/>
          <a:stretch/>
        </p:blipFill>
        <p:spPr>
          <a:xfrm>
            <a:off x="6216521" y="718086"/>
            <a:ext cx="5247858" cy="5247858"/>
          </a:xfrm>
          <a:custGeom>
            <a:avLst/>
            <a:gdLst/>
            <a:ahLst/>
            <a:cxnLst/>
            <a:rect l="l" t="t" r="r" b="b"/>
            <a:pathLst>
              <a:path w="6831230" h="6831230" extrusionOk="0">
                <a:moveTo>
                  <a:pt x="3531905" y="257"/>
                </a:moveTo>
                <a:cubicBezTo>
                  <a:pt x="3644591" y="4094"/>
                  <a:pt x="3755814" y="50919"/>
                  <a:pt x="3838863" y="139823"/>
                </a:cubicBezTo>
                <a:lnTo>
                  <a:pt x="6712609" y="3216165"/>
                </a:lnTo>
                <a:cubicBezTo>
                  <a:pt x="6878708" y="3393973"/>
                  <a:pt x="6869216" y="3672764"/>
                  <a:pt x="6691407" y="3838863"/>
                </a:cubicBezTo>
                <a:lnTo>
                  <a:pt x="3615065" y="6712609"/>
                </a:lnTo>
                <a:cubicBezTo>
                  <a:pt x="3437257" y="6878708"/>
                  <a:pt x="3158466" y="6869216"/>
                  <a:pt x="2992368" y="6691407"/>
                </a:cubicBezTo>
                <a:lnTo>
                  <a:pt x="118621" y="3615065"/>
                </a:lnTo>
                <a:cubicBezTo>
                  <a:pt x="-47478" y="3437257"/>
                  <a:pt x="-37985" y="3158466"/>
                  <a:pt x="139823" y="2992367"/>
                </a:cubicBezTo>
                <a:lnTo>
                  <a:pt x="3216165" y="118621"/>
                </a:lnTo>
                <a:cubicBezTo>
                  <a:pt x="3305069" y="35572"/>
                  <a:pt x="3419219" y="-3580"/>
                  <a:pt x="3531905" y="257"/>
                </a:cubicBezTo>
                <a:close/>
              </a:path>
            </a:pathLst>
          </a:custGeom>
          <a:noFill/>
          <a:ln>
            <a:noFill/>
          </a:ln>
        </p:spPr>
      </p:pic>
      <p:sp>
        <p:nvSpPr>
          <p:cNvPr id="217" name="Google Shape;217;p8"/>
          <p:cNvSpPr/>
          <p:nvPr/>
        </p:nvSpPr>
        <p:spPr>
          <a:xfrm rot="-2582993">
            <a:off x="10772561" y="5476495"/>
            <a:ext cx="1813093" cy="1813093"/>
          </a:xfrm>
          <a:prstGeom prst="roundRect">
            <a:avLst>
              <a:gd name="adj" fmla="val 16667"/>
            </a:avLst>
          </a:prstGeom>
          <a:solidFill>
            <a:srgbClr val="D59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18" name="Google Shape;218;p8"/>
          <p:cNvGrpSpPr/>
          <p:nvPr/>
        </p:nvGrpSpPr>
        <p:grpSpPr>
          <a:xfrm>
            <a:off x="10369911" y="-471115"/>
            <a:ext cx="2632716" cy="3002543"/>
            <a:chOff x="10802965" y="1483857"/>
            <a:chExt cx="1741744" cy="1986413"/>
          </a:xfrm>
        </p:grpSpPr>
        <p:sp>
          <p:nvSpPr>
            <p:cNvPr id="219" name="Google Shape;219;p8"/>
            <p:cNvSpPr/>
            <p:nvPr/>
          </p:nvSpPr>
          <p:spPr>
            <a:xfrm rot="-2582993">
              <a:off x="10909705" y="2041022"/>
              <a:ext cx="516408" cy="516408"/>
            </a:xfrm>
            <a:prstGeom prst="roundRect">
              <a:avLst>
                <a:gd name="adj" fmla="val 16667"/>
              </a:avLst>
            </a:prstGeom>
            <a:solidFill>
              <a:srgbClr val="D59700"/>
            </a:solid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8"/>
            <p:cNvSpPr/>
            <p:nvPr/>
          </p:nvSpPr>
          <p:spPr>
            <a:xfrm rot="-2582993">
              <a:off x="11356575" y="1590597"/>
              <a:ext cx="516408" cy="516408"/>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8"/>
            <p:cNvSpPr/>
            <p:nvPr/>
          </p:nvSpPr>
          <p:spPr>
            <a:xfrm rot="-2582993">
              <a:off x="11475363" y="2400924"/>
              <a:ext cx="886176" cy="886176"/>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22" name="Google Shape;222;p8"/>
          <p:cNvSpPr/>
          <p:nvPr/>
        </p:nvSpPr>
        <p:spPr>
          <a:xfrm rot="-2582993">
            <a:off x="6528819" y="3642503"/>
            <a:ext cx="1453755" cy="1453755"/>
          </a:xfrm>
          <a:prstGeom prst="roundRect">
            <a:avLst>
              <a:gd name="adj" fmla="val 16667"/>
            </a:avLst>
          </a:prstGeom>
          <a:solidFill>
            <a:srgbClr val="D59700">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8"/>
          <p:cNvSpPr txBox="1"/>
          <p:nvPr/>
        </p:nvSpPr>
        <p:spPr>
          <a:xfrm>
            <a:off x="854350" y="2443137"/>
            <a:ext cx="4885573" cy="14465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s-PE" sz="3600" b="1" dirty="0" smtClean="0">
                <a:solidFill>
                  <a:schemeClr val="dk1"/>
                </a:solidFill>
              </a:rPr>
              <a:t>Requisitos instrumentales de la independencia</a:t>
            </a:r>
            <a:endParaRPr sz="3600" dirty="0"/>
          </a:p>
        </p:txBody>
      </p:sp>
      <p:sp>
        <p:nvSpPr>
          <p:cNvPr id="224" name="Google Shape;224;p8"/>
          <p:cNvSpPr/>
          <p:nvPr/>
        </p:nvSpPr>
        <p:spPr>
          <a:xfrm>
            <a:off x="999204" y="1714500"/>
            <a:ext cx="2048795" cy="571501"/>
          </a:xfrm>
          <a:prstGeom prst="round1Rect">
            <a:avLst>
              <a:gd name="adj" fmla="val 40795"/>
            </a:avLst>
          </a:prstGeom>
          <a:solidFill>
            <a:srgbClr val="D597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PE" sz="2800" b="1" dirty="0">
                <a:solidFill>
                  <a:srgbClr val="FFFFFF"/>
                </a:solidFill>
                <a:latin typeface="Arial"/>
                <a:ea typeface="Arial"/>
                <a:cs typeface="Arial"/>
                <a:sym typeface="Arial"/>
              </a:rPr>
              <a:t>SESIÓN </a:t>
            </a:r>
            <a:r>
              <a:rPr lang="es-PE" sz="2800" b="1" dirty="0" smtClean="0">
                <a:solidFill>
                  <a:srgbClr val="FFFFFF"/>
                </a:solidFill>
                <a:latin typeface="Arial"/>
                <a:ea typeface="Arial"/>
                <a:cs typeface="Arial"/>
                <a:sym typeface="Arial"/>
              </a:rPr>
              <a:t>4</a:t>
            </a:r>
            <a:endParaRPr dirty="0"/>
          </a:p>
        </p:txBody>
      </p:sp>
      <p:sp>
        <p:nvSpPr>
          <p:cNvPr id="225" name="Google Shape;225;p8"/>
          <p:cNvSpPr/>
          <p:nvPr/>
        </p:nvSpPr>
        <p:spPr>
          <a:xfrm rot="-2582993">
            <a:off x="3206029" y="-732595"/>
            <a:ext cx="1412937" cy="1412937"/>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26" name="Google Shape;226;p8"/>
          <p:cNvGrpSpPr/>
          <p:nvPr/>
        </p:nvGrpSpPr>
        <p:grpSpPr>
          <a:xfrm>
            <a:off x="142124" y="6016919"/>
            <a:ext cx="4679816" cy="750751"/>
            <a:chOff x="315955" y="5824031"/>
            <a:chExt cx="6237849" cy="1000695"/>
          </a:xfrm>
        </p:grpSpPr>
        <p:pic>
          <p:nvPicPr>
            <p:cNvPr id="227" name="Google Shape;227;p8" descr="Logotipo&#10;&#10;Descripción generada automáticamente"/>
            <p:cNvPicPr preferRelativeResize="0"/>
            <p:nvPr/>
          </p:nvPicPr>
          <p:blipFill rotWithShape="1">
            <a:blip r:embed="rId4">
              <a:alphaModFix/>
            </a:blip>
            <a:srcRect l="9404" t="29553" r="10223" b="29552"/>
            <a:stretch/>
          </p:blipFill>
          <p:spPr>
            <a:xfrm>
              <a:off x="3626528" y="5984794"/>
              <a:ext cx="1292840" cy="675862"/>
            </a:xfrm>
            <a:prstGeom prst="rect">
              <a:avLst/>
            </a:prstGeom>
            <a:noFill/>
            <a:ln>
              <a:noFill/>
            </a:ln>
          </p:spPr>
        </p:pic>
        <p:pic>
          <p:nvPicPr>
            <p:cNvPr id="228" name="Google Shape;228;p8" descr="Qué es el BID - Chequeado"/>
            <p:cNvPicPr preferRelativeResize="0"/>
            <p:nvPr/>
          </p:nvPicPr>
          <p:blipFill rotWithShape="1">
            <a:blip r:embed="rId5">
              <a:alphaModFix/>
            </a:blip>
            <a:srcRect/>
            <a:stretch/>
          </p:blipFill>
          <p:spPr>
            <a:xfrm>
              <a:off x="315955" y="5947278"/>
              <a:ext cx="1552490" cy="683170"/>
            </a:xfrm>
            <a:prstGeom prst="rect">
              <a:avLst/>
            </a:prstGeom>
            <a:noFill/>
            <a:ln>
              <a:noFill/>
            </a:ln>
          </p:spPr>
        </p:pic>
        <p:pic>
          <p:nvPicPr>
            <p:cNvPr id="229" name="Google Shape;229;p8" descr="Logotipo, nombre de la empresa&#10;&#10;Descripción generada automáticamente"/>
            <p:cNvPicPr preferRelativeResize="0"/>
            <p:nvPr/>
          </p:nvPicPr>
          <p:blipFill rotWithShape="1">
            <a:blip r:embed="rId6">
              <a:alphaModFix/>
            </a:blip>
            <a:srcRect/>
            <a:stretch/>
          </p:blipFill>
          <p:spPr>
            <a:xfrm>
              <a:off x="4831997" y="5824031"/>
              <a:ext cx="1721807" cy="1000695"/>
            </a:xfrm>
            <a:prstGeom prst="rect">
              <a:avLst/>
            </a:prstGeom>
            <a:noFill/>
            <a:ln>
              <a:noFill/>
            </a:ln>
          </p:spPr>
        </p:pic>
        <p:pic>
          <p:nvPicPr>
            <p:cNvPr id="230" name="Google Shape;230;p8" descr="Escuela Iberoamericana de Regulación | ARIAE"/>
            <p:cNvPicPr preferRelativeResize="0"/>
            <p:nvPr/>
          </p:nvPicPr>
          <p:blipFill rotWithShape="1">
            <a:blip r:embed="rId7">
              <a:alphaModFix/>
            </a:blip>
            <a:srcRect/>
            <a:stretch/>
          </p:blipFill>
          <p:spPr>
            <a:xfrm>
              <a:off x="1900643" y="6035235"/>
              <a:ext cx="1565357" cy="507255"/>
            </a:xfrm>
            <a:prstGeom prst="rect">
              <a:avLst/>
            </a:prstGeom>
            <a:noFill/>
            <a:ln>
              <a:noFill/>
            </a:ln>
          </p:spPr>
        </p:pic>
      </p:grpSp>
      <p:pic>
        <p:nvPicPr>
          <p:cNvPr id="17" name="Imagen 16">
            <a:extLst>
              <a:ext uri="{FF2B5EF4-FFF2-40B4-BE49-F238E27FC236}">
                <a16:creationId xmlns:a16="http://schemas.microsoft.com/office/drawing/2014/main" id="{52599B67-588F-4068-B6BF-C1A7954C6177}"/>
              </a:ext>
            </a:extLst>
          </p:cNvPr>
          <p:cNvPicPr>
            <a:picLocks noChangeAspect="1"/>
          </p:cNvPicPr>
          <p:nvPr/>
        </p:nvPicPr>
        <p:blipFill>
          <a:blip r:embed="rId8"/>
          <a:stretch>
            <a:fillRect/>
          </a:stretch>
        </p:blipFill>
        <p:spPr>
          <a:xfrm>
            <a:off x="149754" y="5786538"/>
            <a:ext cx="5993662" cy="7867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p:nvPr/>
        </p:nvSpPr>
        <p:spPr>
          <a:xfrm rot="-2582993">
            <a:off x="10772561" y="5476495"/>
            <a:ext cx="1813093" cy="1813093"/>
          </a:xfrm>
          <a:prstGeom prst="roundRect">
            <a:avLst>
              <a:gd name="adj" fmla="val 16667"/>
            </a:avLst>
          </a:prstGeom>
          <a:solidFill>
            <a:srgbClr val="D59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5"/>
          <p:cNvSpPr/>
          <p:nvPr/>
        </p:nvSpPr>
        <p:spPr>
          <a:xfrm>
            <a:off x="281380" y="315510"/>
            <a:ext cx="6272424" cy="729939"/>
          </a:xfrm>
          <a:prstGeom prst="homePlate">
            <a:avLst>
              <a:gd name="adj" fmla="val 50000"/>
            </a:avLst>
          </a:prstGeom>
          <a:solidFill>
            <a:srgbClr val="D59700">
              <a:alpha val="52549"/>
            </a:srgbClr>
          </a:solidFill>
          <a:ln>
            <a:noFill/>
          </a:ln>
        </p:spPr>
        <p:txBody>
          <a:bodyPr spcFirstLastPara="1" wrap="square" lIns="91425" tIns="45700" rIns="91425" bIns="45700" anchor="ctr" anchorCtr="0">
            <a:noAutofit/>
          </a:bodyPr>
          <a:lstStyle/>
          <a:p>
            <a:pPr marL="171450" marR="0" lvl="0" indent="0" algn="l" rtl="0">
              <a:spcBef>
                <a:spcPts val="0"/>
              </a:spcBef>
              <a:spcAft>
                <a:spcPts val="0"/>
              </a:spcAft>
              <a:buNone/>
            </a:pPr>
            <a:r>
              <a:rPr lang="es-ES" sz="2800" dirty="0" smtClean="0"/>
              <a:t>Requisitos instrumentales de la i</a:t>
            </a:r>
            <a:r>
              <a:rPr lang="es-ES" sz="2800" dirty="0" smtClean="0"/>
              <a:t>ndependencia</a:t>
            </a:r>
            <a:endParaRPr sz="2800" dirty="0"/>
          </a:p>
        </p:txBody>
      </p:sp>
      <p:sp>
        <p:nvSpPr>
          <p:cNvPr id="168" name="Google Shape;168;p5"/>
          <p:cNvSpPr txBox="1"/>
          <p:nvPr/>
        </p:nvSpPr>
        <p:spPr>
          <a:xfrm>
            <a:off x="444420" y="1519091"/>
            <a:ext cx="10496960" cy="1854025"/>
          </a:xfrm>
          <a:prstGeom prst="rect">
            <a:avLst/>
          </a:prstGeom>
          <a:noFill/>
          <a:ln>
            <a:noFill/>
          </a:ln>
        </p:spPr>
        <p:txBody>
          <a:bodyPr spcFirstLastPara="1" wrap="square" lIns="91425" tIns="45700" rIns="91425" bIns="45700" anchor="t" anchorCtr="0">
            <a:noAutofit/>
          </a:bodyPr>
          <a:lstStyle/>
          <a:p>
            <a:pPr marL="12700" marR="5080" lvl="0">
              <a:lnSpc>
                <a:spcPct val="103699"/>
              </a:lnSpc>
            </a:pPr>
            <a:endParaRPr lang="es-ES" sz="2400" dirty="0" smtClean="0"/>
          </a:p>
          <a:p>
            <a:pPr marL="12700" marR="5080" lvl="0">
              <a:lnSpc>
                <a:spcPct val="103699"/>
              </a:lnSpc>
            </a:pPr>
            <a:r>
              <a:rPr lang="es-ES" sz="2400" dirty="0" smtClean="0"/>
              <a:t>Autonomía </a:t>
            </a:r>
            <a:r>
              <a:rPr lang="es-ES" sz="2400" b="1" dirty="0"/>
              <a:t>organizativa</a:t>
            </a:r>
            <a:r>
              <a:rPr lang="es-ES" sz="2400" dirty="0"/>
              <a:t> y de gestión interna.</a:t>
            </a:r>
          </a:p>
          <a:p>
            <a:pPr marL="12700" marR="5080" lvl="0">
              <a:lnSpc>
                <a:spcPct val="103699"/>
              </a:lnSpc>
            </a:pPr>
            <a:endParaRPr lang="es-ES" sz="2400" dirty="0"/>
          </a:p>
          <a:p>
            <a:pPr marL="12700" marR="5080" lvl="0">
              <a:lnSpc>
                <a:spcPct val="103699"/>
              </a:lnSpc>
            </a:pPr>
            <a:r>
              <a:rPr lang="es-ES" sz="2400" dirty="0" smtClean="0"/>
              <a:t>Autonomía </a:t>
            </a:r>
            <a:r>
              <a:rPr lang="es-ES" sz="2400" b="1" dirty="0"/>
              <a:t>presupuestaria y financiera</a:t>
            </a:r>
            <a:r>
              <a:rPr lang="es-ES" sz="2400" dirty="0"/>
              <a:t>. Control financiero externo.</a:t>
            </a:r>
          </a:p>
          <a:p>
            <a:pPr marL="12700" marR="5080" lvl="0">
              <a:lnSpc>
                <a:spcPct val="103699"/>
              </a:lnSpc>
            </a:pPr>
            <a:endParaRPr lang="es-ES" sz="2400" dirty="0"/>
          </a:p>
          <a:p>
            <a:pPr marL="12700" marR="5080" lvl="0">
              <a:lnSpc>
                <a:spcPct val="103699"/>
              </a:lnSpc>
            </a:pPr>
            <a:r>
              <a:rPr lang="es-ES" sz="2400" b="1" dirty="0" smtClean="0"/>
              <a:t>Suficiencia </a:t>
            </a:r>
            <a:r>
              <a:rPr lang="es-ES" sz="2400" b="1" dirty="0"/>
              <a:t>de recursos humanos y financieros </a:t>
            </a:r>
            <a:r>
              <a:rPr lang="es-ES" sz="2400" dirty="0"/>
              <a:t>para el desempeño eficaz y eficiente de las funciones atribuidas</a:t>
            </a:r>
            <a:r>
              <a:rPr lang="es-ES" sz="2400" dirty="0" smtClean="0"/>
              <a:t>.</a:t>
            </a:r>
            <a:endParaRPr sz="2400" dirty="0"/>
          </a:p>
        </p:txBody>
      </p:sp>
      <p:pic>
        <p:nvPicPr>
          <p:cNvPr id="10" name="Imagen 9">
            <a:extLst>
              <a:ext uri="{FF2B5EF4-FFF2-40B4-BE49-F238E27FC236}">
                <a16:creationId xmlns:a16="http://schemas.microsoft.com/office/drawing/2014/main" id="{11F7E915-394A-4D18-A8BD-26846FB4F26A}"/>
              </a:ext>
            </a:extLst>
          </p:cNvPr>
          <p:cNvPicPr>
            <a:picLocks noChangeAspect="1"/>
          </p:cNvPicPr>
          <p:nvPr/>
        </p:nvPicPr>
        <p:blipFill>
          <a:blip r:embed="rId3"/>
          <a:stretch>
            <a:fillRect/>
          </a:stretch>
        </p:blipFill>
        <p:spPr>
          <a:xfrm>
            <a:off x="6759839" y="119268"/>
            <a:ext cx="5306983" cy="696579"/>
          </a:xfrm>
          <a:prstGeom prst="rect">
            <a:avLst/>
          </a:prstGeom>
        </p:spPr>
      </p:pic>
    </p:spTree>
    <p:extLst>
      <p:ext uri="{BB962C8B-B14F-4D97-AF65-F5344CB8AC3E}">
        <p14:creationId xmlns:p14="http://schemas.microsoft.com/office/powerpoint/2010/main" val="2463399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9" descr="Hidrocarburos"/>
          <p:cNvPicPr preferRelativeResize="0"/>
          <p:nvPr/>
        </p:nvPicPr>
        <p:blipFill rotWithShape="1">
          <a:blip r:embed="rId3">
            <a:alphaModFix/>
          </a:blip>
          <a:srcRect l="44483" t="453" r="6730" b="-452"/>
          <a:stretch/>
        </p:blipFill>
        <p:spPr>
          <a:xfrm>
            <a:off x="6380496" y="749227"/>
            <a:ext cx="5161340" cy="5161340"/>
          </a:xfrm>
          <a:custGeom>
            <a:avLst/>
            <a:gdLst/>
            <a:ahLst/>
            <a:cxnLst/>
            <a:rect l="l" t="t" r="r" b="b"/>
            <a:pathLst>
              <a:path w="6831230" h="6831230" extrusionOk="0">
                <a:moveTo>
                  <a:pt x="3531905" y="257"/>
                </a:moveTo>
                <a:cubicBezTo>
                  <a:pt x="3644591" y="4094"/>
                  <a:pt x="3755814" y="50919"/>
                  <a:pt x="3838863" y="139823"/>
                </a:cubicBezTo>
                <a:lnTo>
                  <a:pt x="6712609" y="3216165"/>
                </a:lnTo>
                <a:cubicBezTo>
                  <a:pt x="6878708" y="3393973"/>
                  <a:pt x="6869216" y="3672764"/>
                  <a:pt x="6691407" y="3838863"/>
                </a:cubicBezTo>
                <a:lnTo>
                  <a:pt x="3615065" y="6712609"/>
                </a:lnTo>
                <a:cubicBezTo>
                  <a:pt x="3437257" y="6878708"/>
                  <a:pt x="3158466" y="6869216"/>
                  <a:pt x="2992368" y="6691407"/>
                </a:cubicBezTo>
                <a:lnTo>
                  <a:pt x="118621" y="3615065"/>
                </a:lnTo>
                <a:cubicBezTo>
                  <a:pt x="-47478" y="3437257"/>
                  <a:pt x="-37985" y="3158466"/>
                  <a:pt x="139823" y="2992367"/>
                </a:cubicBezTo>
                <a:lnTo>
                  <a:pt x="3216165" y="118621"/>
                </a:lnTo>
                <a:cubicBezTo>
                  <a:pt x="3305069" y="35572"/>
                  <a:pt x="3419219" y="-3580"/>
                  <a:pt x="3531905" y="257"/>
                </a:cubicBezTo>
                <a:close/>
              </a:path>
            </a:pathLst>
          </a:custGeom>
          <a:noFill/>
          <a:ln>
            <a:noFill/>
          </a:ln>
        </p:spPr>
      </p:pic>
      <p:sp>
        <p:nvSpPr>
          <p:cNvPr id="236" name="Google Shape;236;p9"/>
          <p:cNvSpPr/>
          <p:nvPr/>
        </p:nvSpPr>
        <p:spPr>
          <a:xfrm rot="-2582993">
            <a:off x="10772561" y="5476495"/>
            <a:ext cx="1813093" cy="1813093"/>
          </a:xfrm>
          <a:prstGeom prst="roundRect">
            <a:avLst>
              <a:gd name="adj" fmla="val 16667"/>
            </a:avLst>
          </a:prstGeom>
          <a:solidFill>
            <a:srgbClr val="D59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37" name="Google Shape;237;p9"/>
          <p:cNvGrpSpPr/>
          <p:nvPr/>
        </p:nvGrpSpPr>
        <p:grpSpPr>
          <a:xfrm>
            <a:off x="10369911" y="-471115"/>
            <a:ext cx="2632716" cy="3002543"/>
            <a:chOff x="10802965" y="1483857"/>
            <a:chExt cx="1741744" cy="1986413"/>
          </a:xfrm>
        </p:grpSpPr>
        <p:sp>
          <p:nvSpPr>
            <p:cNvPr id="238" name="Google Shape;238;p9"/>
            <p:cNvSpPr/>
            <p:nvPr/>
          </p:nvSpPr>
          <p:spPr>
            <a:xfrm rot="-2582993">
              <a:off x="10909705" y="2041022"/>
              <a:ext cx="516408" cy="516408"/>
            </a:xfrm>
            <a:prstGeom prst="roundRect">
              <a:avLst>
                <a:gd name="adj" fmla="val 16667"/>
              </a:avLst>
            </a:prstGeom>
            <a:solidFill>
              <a:srgbClr val="D59700"/>
            </a:solid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9"/>
            <p:cNvSpPr/>
            <p:nvPr/>
          </p:nvSpPr>
          <p:spPr>
            <a:xfrm rot="-2582993">
              <a:off x="11356575" y="1590597"/>
              <a:ext cx="516408" cy="516408"/>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9"/>
            <p:cNvSpPr/>
            <p:nvPr/>
          </p:nvSpPr>
          <p:spPr>
            <a:xfrm rot="-2582993">
              <a:off x="11475363" y="2400924"/>
              <a:ext cx="886176" cy="886176"/>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1" name="Google Shape;241;p9"/>
          <p:cNvSpPr/>
          <p:nvPr/>
        </p:nvSpPr>
        <p:spPr>
          <a:xfrm rot="-2582993">
            <a:off x="6528819" y="3642503"/>
            <a:ext cx="1453755" cy="1453755"/>
          </a:xfrm>
          <a:prstGeom prst="roundRect">
            <a:avLst>
              <a:gd name="adj" fmla="val 16667"/>
            </a:avLst>
          </a:prstGeom>
          <a:solidFill>
            <a:srgbClr val="D59700">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9"/>
          <p:cNvSpPr txBox="1"/>
          <p:nvPr/>
        </p:nvSpPr>
        <p:spPr>
          <a:xfrm>
            <a:off x="854350" y="2443137"/>
            <a:ext cx="4643526" cy="14465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PE" sz="4000" b="1" dirty="0" smtClean="0">
                <a:solidFill>
                  <a:schemeClr val="dk1"/>
                </a:solidFill>
              </a:rPr>
              <a:t>Selección, nombramiento y remoción de reguladores</a:t>
            </a:r>
            <a:endParaRPr sz="4000" dirty="0"/>
          </a:p>
        </p:txBody>
      </p:sp>
      <p:sp>
        <p:nvSpPr>
          <p:cNvPr id="243" name="Google Shape;243;p9"/>
          <p:cNvSpPr/>
          <p:nvPr/>
        </p:nvSpPr>
        <p:spPr>
          <a:xfrm>
            <a:off x="999204" y="1714500"/>
            <a:ext cx="2048795" cy="571501"/>
          </a:xfrm>
          <a:prstGeom prst="round1Rect">
            <a:avLst>
              <a:gd name="adj" fmla="val 40795"/>
            </a:avLst>
          </a:prstGeom>
          <a:solidFill>
            <a:srgbClr val="D597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PE" sz="2800" b="1" dirty="0">
                <a:solidFill>
                  <a:srgbClr val="FFFFFF"/>
                </a:solidFill>
                <a:latin typeface="Arial"/>
                <a:ea typeface="Arial"/>
                <a:cs typeface="Arial"/>
                <a:sym typeface="Arial"/>
              </a:rPr>
              <a:t>SESIÓN </a:t>
            </a:r>
            <a:r>
              <a:rPr lang="es-PE" sz="2800" b="1" dirty="0" smtClean="0">
                <a:solidFill>
                  <a:srgbClr val="FFFFFF"/>
                </a:solidFill>
                <a:latin typeface="Arial"/>
                <a:ea typeface="Arial"/>
                <a:cs typeface="Arial"/>
                <a:sym typeface="Arial"/>
              </a:rPr>
              <a:t>5</a:t>
            </a:r>
            <a:endParaRPr dirty="0"/>
          </a:p>
        </p:txBody>
      </p:sp>
      <p:sp>
        <p:nvSpPr>
          <p:cNvPr id="244" name="Google Shape;244;p9"/>
          <p:cNvSpPr/>
          <p:nvPr/>
        </p:nvSpPr>
        <p:spPr>
          <a:xfrm rot="-2582993">
            <a:off x="3206029" y="-732595"/>
            <a:ext cx="1412937" cy="1412937"/>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 name="Imagen 16">
            <a:extLst>
              <a:ext uri="{FF2B5EF4-FFF2-40B4-BE49-F238E27FC236}">
                <a16:creationId xmlns:a16="http://schemas.microsoft.com/office/drawing/2014/main" id="{D12CB92D-6A92-45E1-8C79-584D959BDD45}"/>
              </a:ext>
            </a:extLst>
          </p:cNvPr>
          <p:cNvPicPr>
            <a:picLocks noChangeAspect="1"/>
          </p:cNvPicPr>
          <p:nvPr/>
        </p:nvPicPr>
        <p:blipFill>
          <a:blip r:embed="rId4"/>
          <a:stretch>
            <a:fillRect/>
          </a:stretch>
        </p:blipFill>
        <p:spPr>
          <a:xfrm>
            <a:off x="149754" y="5786538"/>
            <a:ext cx="5993662" cy="7867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p:nvPr/>
        </p:nvSpPr>
        <p:spPr>
          <a:xfrm rot="-2582993">
            <a:off x="10772561" y="5476495"/>
            <a:ext cx="1813093" cy="1813093"/>
          </a:xfrm>
          <a:prstGeom prst="roundRect">
            <a:avLst>
              <a:gd name="adj" fmla="val 16667"/>
            </a:avLst>
          </a:prstGeom>
          <a:solidFill>
            <a:srgbClr val="D59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5"/>
          <p:cNvSpPr/>
          <p:nvPr/>
        </p:nvSpPr>
        <p:spPr>
          <a:xfrm>
            <a:off x="281380" y="315510"/>
            <a:ext cx="6272424" cy="729939"/>
          </a:xfrm>
          <a:prstGeom prst="homePlate">
            <a:avLst>
              <a:gd name="adj" fmla="val 50000"/>
            </a:avLst>
          </a:prstGeom>
          <a:solidFill>
            <a:srgbClr val="D59700">
              <a:alpha val="52549"/>
            </a:srgbClr>
          </a:solidFill>
          <a:ln>
            <a:noFill/>
          </a:ln>
        </p:spPr>
        <p:txBody>
          <a:bodyPr spcFirstLastPara="1" wrap="square" lIns="91425" tIns="45700" rIns="91425" bIns="45700" anchor="ctr" anchorCtr="0">
            <a:noAutofit/>
          </a:bodyPr>
          <a:lstStyle/>
          <a:p>
            <a:pPr marL="171450" marR="0" lvl="0" indent="0" algn="l" rtl="0">
              <a:spcBef>
                <a:spcPts val="0"/>
              </a:spcBef>
              <a:spcAft>
                <a:spcPts val="0"/>
              </a:spcAft>
              <a:buNone/>
            </a:pPr>
            <a:r>
              <a:rPr lang="es-ES" sz="2800" dirty="0" smtClean="0"/>
              <a:t>Selección, nombramiento y remoción de </a:t>
            </a:r>
            <a:r>
              <a:rPr lang="es-ES" sz="2800" dirty="0" smtClean="0"/>
              <a:t>reguladores</a:t>
            </a:r>
            <a:endParaRPr sz="2800" dirty="0"/>
          </a:p>
        </p:txBody>
      </p:sp>
      <p:sp>
        <p:nvSpPr>
          <p:cNvPr id="168" name="Google Shape;168;p5"/>
          <p:cNvSpPr txBox="1"/>
          <p:nvPr/>
        </p:nvSpPr>
        <p:spPr>
          <a:xfrm>
            <a:off x="444420" y="1519091"/>
            <a:ext cx="10496960" cy="1854025"/>
          </a:xfrm>
          <a:prstGeom prst="rect">
            <a:avLst/>
          </a:prstGeom>
          <a:noFill/>
          <a:ln>
            <a:noFill/>
          </a:ln>
        </p:spPr>
        <p:txBody>
          <a:bodyPr spcFirstLastPara="1" wrap="square" lIns="91425" tIns="45700" rIns="91425" bIns="45700" anchor="t" anchorCtr="0">
            <a:noAutofit/>
          </a:bodyPr>
          <a:lstStyle/>
          <a:p>
            <a:pPr marL="12700" marR="5080" lvl="0">
              <a:lnSpc>
                <a:spcPct val="103699"/>
              </a:lnSpc>
            </a:pPr>
            <a:r>
              <a:rPr lang="es-ES" sz="2000" dirty="0" smtClean="0"/>
              <a:t>Intervención del </a:t>
            </a:r>
            <a:r>
              <a:rPr lang="es-ES" sz="2000" b="1" dirty="0" smtClean="0"/>
              <a:t>Gobierno y/o del Parlamento </a:t>
            </a:r>
            <a:r>
              <a:rPr lang="es-ES" sz="2000" dirty="0" smtClean="0"/>
              <a:t>en el proceso de selección y nombramiento de reguladores. </a:t>
            </a:r>
            <a:r>
              <a:rPr lang="es-ES" sz="2000" b="1" dirty="0" smtClean="0"/>
              <a:t>Legitimación democrática </a:t>
            </a:r>
            <a:r>
              <a:rPr lang="es-ES" sz="2000" dirty="0" smtClean="0"/>
              <a:t>de origen.</a:t>
            </a:r>
          </a:p>
          <a:p>
            <a:pPr marL="12700" marR="5080" lvl="0">
              <a:lnSpc>
                <a:spcPct val="103699"/>
              </a:lnSpc>
            </a:pPr>
            <a:endParaRPr lang="es-ES" sz="2000" dirty="0"/>
          </a:p>
          <a:p>
            <a:pPr marL="12700" marR="5080" lvl="0">
              <a:lnSpc>
                <a:spcPct val="103699"/>
              </a:lnSpc>
            </a:pPr>
            <a:r>
              <a:rPr lang="es-ES" sz="2000" dirty="0" smtClean="0"/>
              <a:t>Requisitos del proceso de selección y nombramiento:</a:t>
            </a:r>
          </a:p>
          <a:p>
            <a:pPr marL="12700" marR="5080" lvl="0">
              <a:lnSpc>
                <a:spcPct val="103699"/>
              </a:lnSpc>
            </a:pPr>
            <a:endParaRPr lang="es-ES" sz="2000" dirty="0" smtClean="0"/>
          </a:p>
          <a:p>
            <a:pPr marL="355600" marR="5080" lvl="0" indent="-342900">
              <a:lnSpc>
                <a:spcPct val="103699"/>
              </a:lnSpc>
              <a:buFontTx/>
              <a:buChar char="-"/>
            </a:pPr>
            <a:r>
              <a:rPr lang="es-ES" sz="2000" dirty="0" smtClean="0"/>
              <a:t>Criterios objetivos y transparentes.</a:t>
            </a:r>
          </a:p>
          <a:p>
            <a:pPr marL="355600" marR="5080" lvl="0" indent="-342900">
              <a:lnSpc>
                <a:spcPct val="103699"/>
              </a:lnSpc>
              <a:buFontTx/>
              <a:buChar char="-"/>
            </a:pPr>
            <a:r>
              <a:rPr lang="es-ES" sz="2000" dirty="0" smtClean="0"/>
              <a:t>Proceso independiente e imparcial.</a:t>
            </a:r>
          </a:p>
          <a:p>
            <a:pPr marL="355600" marR="5080" lvl="0" indent="-342900">
              <a:lnSpc>
                <a:spcPct val="103699"/>
              </a:lnSpc>
              <a:buFontTx/>
              <a:buChar char="-"/>
            </a:pPr>
            <a:r>
              <a:rPr lang="es-ES" sz="2000" dirty="0" smtClean="0"/>
              <a:t>Garantías de que los candidatos poseen las cualificaciones y experiencia necesarias.</a:t>
            </a:r>
          </a:p>
          <a:p>
            <a:pPr marL="355600" marR="5080" lvl="0" indent="-342900">
              <a:lnSpc>
                <a:spcPct val="103699"/>
              </a:lnSpc>
              <a:buFontTx/>
              <a:buChar char="-"/>
            </a:pPr>
            <a:r>
              <a:rPr lang="es-ES" sz="2000" dirty="0" smtClean="0"/>
              <a:t>Mandato fijo de duración superior al mandato del Gobierno/Parlamento. </a:t>
            </a:r>
          </a:p>
          <a:p>
            <a:pPr marL="355600" marR="5080" lvl="0" indent="-342900">
              <a:lnSpc>
                <a:spcPct val="103699"/>
              </a:lnSpc>
              <a:buFontTx/>
              <a:buChar char="-"/>
            </a:pPr>
            <a:r>
              <a:rPr lang="es-ES" sz="2000" dirty="0" smtClean="0"/>
              <a:t>¿Reelección?</a:t>
            </a:r>
            <a:endParaRPr lang="es-ES" sz="2000" dirty="0"/>
          </a:p>
          <a:p>
            <a:pPr marL="12700" marR="5080" lvl="0">
              <a:lnSpc>
                <a:spcPct val="103699"/>
              </a:lnSpc>
            </a:pPr>
            <a:endParaRPr lang="es-ES" sz="2000" dirty="0" smtClean="0"/>
          </a:p>
          <a:p>
            <a:pPr marL="12700" marR="5080" lvl="0">
              <a:lnSpc>
                <a:spcPct val="103699"/>
              </a:lnSpc>
            </a:pPr>
            <a:r>
              <a:rPr lang="es-ES" sz="2000" dirty="0" smtClean="0"/>
              <a:t>Remoción/cese (anterior a la finalización del mandato): causas tasadas y objetivas</a:t>
            </a:r>
          </a:p>
          <a:p>
            <a:pPr marL="12700" marR="5080" lvl="0">
              <a:lnSpc>
                <a:spcPct val="103699"/>
              </a:lnSpc>
            </a:pPr>
            <a:endParaRPr lang="es-ES" sz="2000" dirty="0"/>
          </a:p>
          <a:p>
            <a:pPr marL="355600" marR="5080" lvl="0" indent="-342900">
              <a:lnSpc>
                <a:spcPct val="103699"/>
              </a:lnSpc>
              <a:buFontTx/>
              <a:buChar char="-"/>
            </a:pPr>
            <a:r>
              <a:rPr lang="es-ES" sz="2000" dirty="0" smtClean="0"/>
              <a:t>Pérdida sobrevenida de condiciones para el desempeño del cargo.</a:t>
            </a:r>
          </a:p>
          <a:p>
            <a:pPr marL="355600" marR="5080" lvl="0" indent="-342900">
              <a:lnSpc>
                <a:spcPct val="103699"/>
              </a:lnSpc>
              <a:buFontTx/>
              <a:buChar char="-"/>
            </a:pPr>
            <a:r>
              <a:rPr lang="es-ES" sz="2000" dirty="0" smtClean="0"/>
              <a:t>Incumplimiento grave de los deberes del cargo (procedimiento contradictorio con garantías). </a:t>
            </a:r>
            <a:endParaRPr lang="es-ES" sz="2000" dirty="0"/>
          </a:p>
        </p:txBody>
      </p:sp>
      <p:pic>
        <p:nvPicPr>
          <p:cNvPr id="10" name="Imagen 9">
            <a:extLst>
              <a:ext uri="{FF2B5EF4-FFF2-40B4-BE49-F238E27FC236}">
                <a16:creationId xmlns:a16="http://schemas.microsoft.com/office/drawing/2014/main" id="{11F7E915-394A-4D18-A8BD-26846FB4F26A}"/>
              </a:ext>
            </a:extLst>
          </p:cNvPr>
          <p:cNvPicPr>
            <a:picLocks noChangeAspect="1"/>
          </p:cNvPicPr>
          <p:nvPr/>
        </p:nvPicPr>
        <p:blipFill>
          <a:blip r:embed="rId3"/>
          <a:stretch>
            <a:fillRect/>
          </a:stretch>
        </p:blipFill>
        <p:spPr>
          <a:xfrm>
            <a:off x="6759839" y="119268"/>
            <a:ext cx="5306983" cy="696579"/>
          </a:xfrm>
          <a:prstGeom prst="rect">
            <a:avLst/>
          </a:prstGeom>
        </p:spPr>
      </p:pic>
    </p:spTree>
    <p:extLst>
      <p:ext uri="{BB962C8B-B14F-4D97-AF65-F5344CB8AC3E}">
        <p14:creationId xmlns:p14="http://schemas.microsoft.com/office/powerpoint/2010/main" val="3180123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10" descr="Presión a municipios en transparencia y rendición de cuentas"/>
          <p:cNvPicPr preferRelativeResize="0"/>
          <p:nvPr/>
        </p:nvPicPr>
        <p:blipFill rotWithShape="1">
          <a:blip r:embed="rId3">
            <a:alphaModFix/>
          </a:blip>
          <a:srcRect l="20307" r="20308"/>
          <a:stretch/>
        </p:blipFill>
        <p:spPr>
          <a:xfrm>
            <a:off x="6250553" y="711165"/>
            <a:ext cx="5294823" cy="5294823"/>
          </a:xfrm>
          <a:custGeom>
            <a:avLst/>
            <a:gdLst/>
            <a:ahLst/>
            <a:cxnLst/>
            <a:rect l="l" t="t" r="r" b="b"/>
            <a:pathLst>
              <a:path w="6831230" h="6831230" extrusionOk="0">
                <a:moveTo>
                  <a:pt x="3531905" y="257"/>
                </a:moveTo>
                <a:cubicBezTo>
                  <a:pt x="3644591" y="4094"/>
                  <a:pt x="3755814" y="50919"/>
                  <a:pt x="3838863" y="139823"/>
                </a:cubicBezTo>
                <a:lnTo>
                  <a:pt x="6712609" y="3216165"/>
                </a:lnTo>
                <a:cubicBezTo>
                  <a:pt x="6878708" y="3393973"/>
                  <a:pt x="6869216" y="3672764"/>
                  <a:pt x="6691407" y="3838863"/>
                </a:cubicBezTo>
                <a:lnTo>
                  <a:pt x="3615065" y="6712609"/>
                </a:lnTo>
                <a:cubicBezTo>
                  <a:pt x="3437257" y="6878708"/>
                  <a:pt x="3158466" y="6869216"/>
                  <a:pt x="2992368" y="6691407"/>
                </a:cubicBezTo>
                <a:lnTo>
                  <a:pt x="118621" y="3615065"/>
                </a:lnTo>
                <a:cubicBezTo>
                  <a:pt x="-47478" y="3437257"/>
                  <a:pt x="-37985" y="3158466"/>
                  <a:pt x="139823" y="2992367"/>
                </a:cubicBezTo>
                <a:lnTo>
                  <a:pt x="3216165" y="118621"/>
                </a:lnTo>
                <a:cubicBezTo>
                  <a:pt x="3305069" y="35572"/>
                  <a:pt x="3419219" y="-3580"/>
                  <a:pt x="3531905" y="257"/>
                </a:cubicBezTo>
                <a:close/>
              </a:path>
            </a:pathLst>
          </a:custGeom>
          <a:noFill/>
          <a:ln>
            <a:noFill/>
          </a:ln>
        </p:spPr>
      </p:pic>
      <p:sp>
        <p:nvSpPr>
          <p:cNvPr id="255" name="Google Shape;255;p10"/>
          <p:cNvSpPr/>
          <p:nvPr/>
        </p:nvSpPr>
        <p:spPr>
          <a:xfrm rot="-2582993">
            <a:off x="10772561" y="5476495"/>
            <a:ext cx="1813093" cy="1813093"/>
          </a:xfrm>
          <a:prstGeom prst="roundRect">
            <a:avLst>
              <a:gd name="adj" fmla="val 16667"/>
            </a:avLst>
          </a:prstGeom>
          <a:solidFill>
            <a:srgbClr val="D59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56" name="Google Shape;256;p10"/>
          <p:cNvGrpSpPr/>
          <p:nvPr/>
        </p:nvGrpSpPr>
        <p:grpSpPr>
          <a:xfrm>
            <a:off x="10369911" y="-471115"/>
            <a:ext cx="2632716" cy="3002543"/>
            <a:chOff x="10802965" y="1483857"/>
            <a:chExt cx="1741744" cy="1986413"/>
          </a:xfrm>
        </p:grpSpPr>
        <p:sp>
          <p:nvSpPr>
            <p:cNvPr id="257" name="Google Shape;257;p10"/>
            <p:cNvSpPr/>
            <p:nvPr/>
          </p:nvSpPr>
          <p:spPr>
            <a:xfrm rot="-2582993">
              <a:off x="10909705" y="2041022"/>
              <a:ext cx="516408" cy="516408"/>
            </a:xfrm>
            <a:prstGeom prst="roundRect">
              <a:avLst>
                <a:gd name="adj" fmla="val 16667"/>
              </a:avLst>
            </a:prstGeom>
            <a:solidFill>
              <a:srgbClr val="D59700"/>
            </a:solid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0"/>
            <p:cNvSpPr/>
            <p:nvPr/>
          </p:nvSpPr>
          <p:spPr>
            <a:xfrm rot="-2582993">
              <a:off x="11356575" y="1590597"/>
              <a:ext cx="516408" cy="516408"/>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0"/>
            <p:cNvSpPr/>
            <p:nvPr/>
          </p:nvSpPr>
          <p:spPr>
            <a:xfrm rot="-2582993">
              <a:off x="11475363" y="2400924"/>
              <a:ext cx="886176" cy="886176"/>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60" name="Google Shape;260;p10"/>
          <p:cNvSpPr txBox="1"/>
          <p:nvPr/>
        </p:nvSpPr>
        <p:spPr>
          <a:xfrm>
            <a:off x="854350" y="2443137"/>
            <a:ext cx="5241650" cy="14465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s-PE" sz="4000" b="1" dirty="0" smtClean="0">
                <a:solidFill>
                  <a:schemeClr val="dk1"/>
                </a:solidFill>
              </a:rPr>
              <a:t>Especialización del regulador</a:t>
            </a:r>
            <a:endParaRPr sz="4000" dirty="0"/>
          </a:p>
        </p:txBody>
      </p:sp>
      <p:sp>
        <p:nvSpPr>
          <p:cNvPr id="261" name="Google Shape;261;p10"/>
          <p:cNvSpPr/>
          <p:nvPr/>
        </p:nvSpPr>
        <p:spPr>
          <a:xfrm>
            <a:off x="999204" y="1714500"/>
            <a:ext cx="2048795" cy="571501"/>
          </a:xfrm>
          <a:prstGeom prst="round1Rect">
            <a:avLst>
              <a:gd name="adj" fmla="val 40795"/>
            </a:avLst>
          </a:prstGeom>
          <a:solidFill>
            <a:srgbClr val="D597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PE" sz="2800" b="1" dirty="0">
                <a:solidFill>
                  <a:srgbClr val="FFFFFF"/>
                </a:solidFill>
                <a:latin typeface="Arial"/>
                <a:ea typeface="Arial"/>
                <a:cs typeface="Arial"/>
                <a:sym typeface="Arial"/>
              </a:rPr>
              <a:t>SESIÓN </a:t>
            </a:r>
            <a:r>
              <a:rPr lang="es-PE" sz="2800" b="1" dirty="0" smtClean="0">
                <a:solidFill>
                  <a:srgbClr val="FFFFFF"/>
                </a:solidFill>
                <a:latin typeface="Arial"/>
                <a:ea typeface="Arial"/>
                <a:cs typeface="Arial"/>
                <a:sym typeface="Arial"/>
              </a:rPr>
              <a:t>6</a:t>
            </a:r>
            <a:endParaRPr dirty="0"/>
          </a:p>
        </p:txBody>
      </p:sp>
      <p:sp>
        <p:nvSpPr>
          <p:cNvPr id="262" name="Google Shape;262;p10"/>
          <p:cNvSpPr/>
          <p:nvPr/>
        </p:nvSpPr>
        <p:spPr>
          <a:xfrm rot="-2582993">
            <a:off x="3206029" y="-732595"/>
            <a:ext cx="1412937" cy="1412937"/>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10"/>
          <p:cNvSpPr/>
          <p:nvPr/>
        </p:nvSpPr>
        <p:spPr>
          <a:xfrm rot="-2582993">
            <a:off x="6528819" y="3642503"/>
            <a:ext cx="1453755" cy="1453755"/>
          </a:xfrm>
          <a:prstGeom prst="roundRect">
            <a:avLst>
              <a:gd name="adj" fmla="val 16667"/>
            </a:avLst>
          </a:prstGeom>
          <a:solidFill>
            <a:srgbClr val="D59700">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 name="Imagen 16">
            <a:extLst>
              <a:ext uri="{FF2B5EF4-FFF2-40B4-BE49-F238E27FC236}">
                <a16:creationId xmlns:a16="http://schemas.microsoft.com/office/drawing/2014/main" id="{6F2A66E1-6E92-44AC-95A3-090D3B52B8B3}"/>
              </a:ext>
            </a:extLst>
          </p:cNvPr>
          <p:cNvPicPr>
            <a:picLocks noChangeAspect="1"/>
          </p:cNvPicPr>
          <p:nvPr/>
        </p:nvPicPr>
        <p:blipFill>
          <a:blip r:embed="rId4"/>
          <a:stretch>
            <a:fillRect/>
          </a:stretch>
        </p:blipFill>
        <p:spPr>
          <a:xfrm>
            <a:off x="149754" y="5786538"/>
            <a:ext cx="5993662" cy="7867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p:nvPr/>
        </p:nvSpPr>
        <p:spPr>
          <a:xfrm rot="-2582993">
            <a:off x="10772561" y="5476495"/>
            <a:ext cx="1813093" cy="1813093"/>
          </a:xfrm>
          <a:prstGeom prst="roundRect">
            <a:avLst>
              <a:gd name="adj" fmla="val 16667"/>
            </a:avLst>
          </a:prstGeom>
          <a:solidFill>
            <a:srgbClr val="D59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5"/>
          <p:cNvSpPr/>
          <p:nvPr/>
        </p:nvSpPr>
        <p:spPr>
          <a:xfrm>
            <a:off x="281380" y="315510"/>
            <a:ext cx="6272424" cy="729939"/>
          </a:xfrm>
          <a:prstGeom prst="homePlate">
            <a:avLst>
              <a:gd name="adj" fmla="val 50000"/>
            </a:avLst>
          </a:prstGeom>
          <a:solidFill>
            <a:srgbClr val="D59700">
              <a:alpha val="52549"/>
            </a:srgbClr>
          </a:solidFill>
          <a:ln>
            <a:noFill/>
          </a:ln>
        </p:spPr>
        <p:txBody>
          <a:bodyPr spcFirstLastPara="1" wrap="square" lIns="91425" tIns="45700" rIns="91425" bIns="45700" anchor="ctr" anchorCtr="0">
            <a:noAutofit/>
          </a:bodyPr>
          <a:lstStyle/>
          <a:p>
            <a:pPr marL="171450" marR="0" lvl="0" indent="0" algn="l" rtl="0">
              <a:spcBef>
                <a:spcPts val="0"/>
              </a:spcBef>
              <a:spcAft>
                <a:spcPts val="0"/>
              </a:spcAft>
              <a:buNone/>
            </a:pPr>
            <a:r>
              <a:rPr lang="es-ES" sz="2800" dirty="0" smtClean="0"/>
              <a:t>Reguladores sectoriales o multisectoriales</a:t>
            </a:r>
            <a:endParaRPr sz="2800" dirty="0"/>
          </a:p>
        </p:txBody>
      </p:sp>
      <p:sp>
        <p:nvSpPr>
          <p:cNvPr id="168" name="Google Shape;168;p5"/>
          <p:cNvSpPr txBox="1"/>
          <p:nvPr/>
        </p:nvSpPr>
        <p:spPr>
          <a:xfrm>
            <a:off x="444420" y="1519091"/>
            <a:ext cx="10496960" cy="1854025"/>
          </a:xfrm>
          <a:prstGeom prst="rect">
            <a:avLst/>
          </a:prstGeom>
          <a:noFill/>
          <a:ln>
            <a:noFill/>
          </a:ln>
        </p:spPr>
        <p:txBody>
          <a:bodyPr spcFirstLastPara="1" wrap="square" lIns="91425" tIns="45700" rIns="91425" bIns="45700" anchor="t" anchorCtr="0">
            <a:noAutofit/>
          </a:bodyPr>
          <a:lstStyle/>
          <a:p>
            <a:pPr marL="12700" marR="5080" lvl="0">
              <a:lnSpc>
                <a:spcPct val="103699"/>
              </a:lnSpc>
            </a:pPr>
            <a:r>
              <a:rPr lang="es-ES" sz="2000" dirty="0" smtClean="0"/>
              <a:t>Reguladores </a:t>
            </a:r>
            <a:r>
              <a:rPr lang="es-ES" sz="2000" b="1" dirty="0" smtClean="0"/>
              <a:t>sectoriales</a:t>
            </a:r>
            <a:r>
              <a:rPr lang="es-ES" sz="2000" dirty="0" smtClean="0"/>
              <a:t> especializados:</a:t>
            </a:r>
          </a:p>
          <a:p>
            <a:pPr marL="12700" marR="5080" lvl="0">
              <a:lnSpc>
                <a:spcPct val="103699"/>
              </a:lnSpc>
            </a:pPr>
            <a:endParaRPr lang="es-ES" sz="2000" dirty="0"/>
          </a:p>
          <a:p>
            <a:pPr marL="355600" marR="5080" lvl="0" indent="-342900">
              <a:lnSpc>
                <a:spcPct val="103699"/>
              </a:lnSpc>
              <a:buFontTx/>
              <a:buChar char="-"/>
            </a:pPr>
            <a:r>
              <a:rPr lang="es-ES" sz="2000" dirty="0" smtClean="0"/>
              <a:t>Singularidad y peculiaridades de cada sector.</a:t>
            </a:r>
          </a:p>
          <a:p>
            <a:pPr marL="355600" marR="5080" lvl="0" indent="-342900">
              <a:lnSpc>
                <a:spcPct val="103699"/>
              </a:lnSpc>
              <a:buFontTx/>
              <a:buChar char="-"/>
            </a:pPr>
            <a:r>
              <a:rPr lang="es-ES" sz="2000" dirty="0" smtClean="0"/>
              <a:t>Complejidad de la regulación económica sectorial requiere conocimientos altamente especializados.</a:t>
            </a:r>
          </a:p>
          <a:p>
            <a:pPr marL="355600" marR="5080" lvl="0" indent="-342900">
              <a:lnSpc>
                <a:spcPct val="103699"/>
              </a:lnSpc>
              <a:buFontTx/>
              <a:buChar char="-"/>
            </a:pPr>
            <a:endParaRPr lang="es-ES" sz="2000" dirty="0"/>
          </a:p>
          <a:p>
            <a:pPr marL="12700" marR="5080" lvl="0">
              <a:lnSpc>
                <a:spcPct val="103699"/>
              </a:lnSpc>
            </a:pPr>
            <a:r>
              <a:rPr lang="es-ES" sz="2000" dirty="0" smtClean="0"/>
              <a:t>Reguladores </a:t>
            </a:r>
            <a:r>
              <a:rPr lang="es-ES" sz="2000" b="1" dirty="0" smtClean="0"/>
              <a:t>multisectoriales</a:t>
            </a:r>
            <a:r>
              <a:rPr lang="es-ES" sz="2000" dirty="0" smtClean="0"/>
              <a:t> (transversales):</a:t>
            </a:r>
          </a:p>
          <a:p>
            <a:pPr marL="12700" marR="5080" lvl="0">
              <a:lnSpc>
                <a:spcPct val="103699"/>
              </a:lnSpc>
            </a:pPr>
            <a:endParaRPr lang="es-ES" sz="2000" dirty="0"/>
          </a:p>
          <a:p>
            <a:pPr marL="355600" marR="5080" lvl="0" indent="-342900">
              <a:lnSpc>
                <a:spcPct val="103699"/>
              </a:lnSpc>
              <a:buFontTx/>
              <a:buChar char="-"/>
            </a:pPr>
            <a:r>
              <a:rPr lang="es-ES" sz="2000" dirty="0" smtClean="0"/>
              <a:t>Sinergias y complementariedad entre sectores.</a:t>
            </a:r>
          </a:p>
          <a:p>
            <a:pPr marL="355600" marR="5080" lvl="0" indent="-342900">
              <a:lnSpc>
                <a:spcPct val="103699"/>
              </a:lnSpc>
              <a:buFontTx/>
              <a:buChar char="-"/>
            </a:pPr>
            <a:r>
              <a:rPr lang="es-ES" sz="2000" dirty="0" smtClean="0"/>
              <a:t>Enfoque integral de la regulación económica.</a:t>
            </a:r>
          </a:p>
          <a:p>
            <a:pPr marL="355600" marR="5080" lvl="0" indent="-342900">
              <a:lnSpc>
                <a:spcPct val="103699"/>
              </a:lnSpc>
              <a:buFontTx/>
              <a:buChar char="-"/>
            </a:pPr>
            <a:endParaRPr lang="es-ES" sz="2000" dirty="0"/>
          </a:p>
          <a:p>
            <a:pPr marL="12700" marR="5080" lvl="0">
              <a:lnSpc>
                <a:spcPct val="103699"/>
              </a:lnSpc>
            </a:pPr>
            <a:r>
              <a:rPr lang="es-ES" sz="2000" dirty="0" smtClean="0"/>
              <a:t>Reguladores sectoriales/multisectoriales (</a:t>
            </a:r>
            <a:r>
              <a:rPr lang="es-ES" sz="2000" b="1" dirty="0" smtClean="0"/>
              <a:t>regulación </a:t>
            </a:r>
            <a:r>
              <a:rPr lang="es-ES" sz="2000" b="1" i="1" dirty="0" smtClean="0"/>
              <a:t>ex ante</a:t>
            </a:r>
            <a:r>
              <a:rPr lang="es-ES" sz="2000" dirty="0" smtClean="0"/>
              <a:t>) y autoridades de competencia</a:t>
            </a:r>
            <a:r>
              <a:rPr lang="es-ES" sz="2000" dirty="0"/>
              <a:t> </a:t>
            </a:r>
            <a:r>
              <a:rPr lang="es-ES" sz="2000" dirty="0" smtClean="0"/>
              <a:t>(</a:t>
            </a:r>
            <a:r>
              <a:rPr lang="es-ES" sz="2000" b="1" dirty="0" smtClean="0"/>
              <a:t>defensa de la competencia </a:t>
            </a:r>
            <a:r>
              <a:rPr lang="es-ES" sz="2000" b="1" i="1" dirty="0" smtClean="0"/>
              <a:t>ex post</a:t>
            </a:r>
            <a:r>
              <a:rPr lang="es-ES" sz="2000" dirty="0" smtClean="0"/>
              <a:t>):</a:t>
            </a:r>
          </a:p>
          <a:p>
            <a:pPr marL="12700" marR="5080" lvl="0">
              <a:lnSpc>
                <a:spcPct val="103699"/>
              </a:lnSpc>
            </a:pPr>
            <a:endParaRPr lang="es-ES" sz="2000" dirty="0"/>
          </a:p>
          <a:p>
            <a:pPr marL="355600" marR="5080" lvl="0" indent="-342900">
              <a:lnSpc>
                <a:spcPct val="103699"/>
              </a:lnSpc>
              <a:buFontTx/>
              <a:buChar char="-"/>
            </a:pPr>
            <a:r>
              <a:rPr lang="es-ES" sz="2000" dirty="0" smtClean="0"/>
              <a:t>Cooperación y coordinación.</a:t>
            </a:r>
          </a:p>
          <a:p>
            <a:pPr marL="355600" marR="5080" lvl="0" indent="-342900">
              <a:lnSpc>
                <a:spcPct val="103699"/>
              </a:lnSpc>
              <a:buFontTx/>
              <a:buChar char="-"/>
            </a:pPr>
            <a:r>
              <a:rPr lang="es-ES" sz="2000" dirty="0" smtClean="0"/>
              <a:t>Integración. </a:t>
            </a:r>
          </a:p>
          <a:p>
            <a:pPr marL="355600" marR="5080" lvl="0" indent="-342900">
              <a:lnSpc>
                <a:spcPct val="103699"/>
              </a:lnSpc>
              <a:buFontTx/>
              <a:buChar char="-"/>
            </a:pPr>
            <a:endParaRPr lang="es-ES" sz="2400" dirty="0" smtClean="0"/>
          </a:p>
          <a:p>
            <a:pPr marL="12700" marR="5080" lvl="0">
              <a:lnSpc>
                <a:spcPct val="103699"/>
              </a:lnSpc>
            </a:pPr>
            <a:endParaRPr lang="es-ES" sz="2400" dirty="0"/>
          </a:p>
          <a:p>
            <a:pPr marL="12700" marR="5080" lvl="0">
              <a:lnSpc>
                <a:spcPct val="103699"/>
              </a:lnSpc>
            </a:pPr>
            <a:endParaRPr lang="es-ES" sz="2400" dirty="0"/>
          </a:p>
          <a:p>
            <a:pPr marL="12700" marR="5080" lvl="0">
              <a:lnSpc>
                <a:spcPct val="103699"/>
              </a:lnSpc>
            </a:pPr>
            <a:endParaRPr lang="es-ES" sz="2400" dirty="0"/>
          </a:p>
          <a:p>
            <a:pPr marL="12700" marR="5080" lvl="0">
              <a:lnSpc>
                <a:spcPct val="103699"/>
              </a:lnSpc>
            </a:pPr>
            <a:endParaRPr lang="es-ES" sz="2400" dirty="0"/>
          </a:p>
        </p:txBody>
      </p:sp>
      <p:pic>
        <p:nvPicPr>
          <p:cNvPr id="10" name="Imagen 9">
            <a:extLst>
              <a:ext uri="{FF2B5EF4-FFF2-40B4-BE49-F238E27FC236}">
                <a16:creationId xmlns:a16="http://schemas.microsoft.com/office/drawing/2014/main" id="{11F7E915-394A-4D18-A8BD-26846FB4F26A}"/>
              </a:ext>
            </a:extLst>
          </p:cNvPr>
          <p:cNvPicPr>
            <a:picLocks noChangeAspect="1"/>
          </p:cNvPicPr>
          <p:nvPr/>
        </p:nvPicPr>
        <p:blipFill>
          <a:blip r:embed="rId3"/>
          <a:stretch>
            <a:fillRect/>
          </a:stretch>
        </p:blipFill>
        <p:spPr>
          <a:xfrm>
            <a:off x="6759839" y="119268"/>
            <a:ext cx="5306983" cy="696579"/>
          </a:xfrm>
          <a:prstGeom prst="rect">
            <a:avLst/>
          </a:prstGeom>
        </p:spPr>
      </p:pic>
    </p:spTree>
    <p:extLst>
      <p:ext uri="{BB962C8B-B14F-4D97-AF65-F5344CB8AC3E}">
        <p14:creationId xmlns:p14="http://schemas.microsoft.com/office/powerpoint/2010/main" val="886949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10" descr="Presión a municipios en transparencia y rendición de cuentas"/>
          <p:cNvPicPr preferRelativeResize="0"/>
          <p:nvPr/>
        </p:nvPicPr>
        <p:blipFill rotWithShape="1">
          <a:blip r:embed="rId3">
            <a:alphaModFix/>
          </a:blip>
          <a:srcRect l="20307" r="20308"/>
          <a:stretch/>
        </p:blipFill>
        <p:spPr>
          <a:xfrm>
            <a:off x="6250553" y="711165"/>
            <a:ext cx="5294823" cy="5294823"/>
          </a:xfrm>
          <a:custGeom>
            <a:avLst/>
            <a:gdLst/>
            <a:ahLst/>
            <a:cxnLst/>
            <a:rect l="l" t="t" r="r" b="b"/>
            <a:pathLst>
              <a:path w="6831230" h="6831230" extrusionOk="0">
                <a:moveTo>
                  <a:pt x="3531905" y="257"/>
                </a:moveTo>
                <a:cubicBezTo>
                  <a:pt x="3644591" y="4094"/>
                  <a:pt x="3755814" y="50919"/>
                  <a:pt x="3838863" y="139823"/>
                </a:cubicBezTo>
                <a:lnTo>
                  <a:pt x="6712609" y="3216165"/>
                </a:lnTo>
                <a:cubicBezTo>
                  <a:pt x="6878708" y="3393973"/>
                  <a:pt x="6869216" y="3672764"/>
                  <a:pt x="6691407" y="3838863"/>
                </a:cubicBezTo>
                <a:lnTo>
                  <a:pt x="3615065" y="6712609"/>
                </a:lnTo>
                <a:cubicBezTo>
                  <a:pt x="3437257" y="6878708"/>
                  <a:pt x="3158466" y="6869216"/>
                  <a:pt x="2992368" y="6691407"/>
                </a:cubicBezTo>
                <a:lnTo>
                  <a:pt x="118621" y="3615065"/>
                </a:lnTo>
                <a:cubicBezTo>
                  <a:pt x="-47478" y="3437257"/>
                  <a:pt x="-37985" y="3158466"/>
                  <a:pt x="139823" y="2992367"/>
                </a:cubicBezTo>
                <a:lnTo>
                  <a:pt x="3216165" y="118621"/>
                </a:lnTo>
                <a:cubicBezTo>
                  <a:pt x="3305069" y="35572"/>
                  <a:pt x="3419219" y="-3580"/>
                  <a:pt x="3531905" y="257"/>
                </a:cubicBezTo>
                <a:close/>
              </a:path>
            </a:pathLst>
          </a:custGeom>
          <a:noFill/>
          <a:ln>
            <a:noFill/>
          </a:ln>
        </p:spPr>
      </p:pic>
      <p:sp>
        <p:nvSpPr>
          <p:cNvPr id="255" name="Google Shape;255;p10"/>
          <p:cNvSpPr/>
          <p:nvPr/>
        </p:nvSpPr>
        <p:spPr>
          <a:xfrm rot="-2582993">
            <a:off x="10772561" y="5476495"/>
            <a:ext cx="1813093" cy="1813093"/>
          </a:xfrm>
          <a:prstGeom prst="roundRect">
            <a:avLst>
              <a:gd name="adj" fmla="val 16667"/>
            </a:avLst>
          </a:prstGeom>
          <a:solidFill>
            <a:srgbClr val="D59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56" name="Google Shape;256;p10"/>
          <p:cNvGrpSpPr/>
          <p:nvPr/>
        </p:nvGrpSpPr>
        <p:grpSpPr>
          <a:xfrm>
            <a:off x="10369911" y="-471115"/>
            <a:ext cx="2632716" cy="3002543"/>
            <a:chOff x="10802965" y="1483857"/>
            <a:chExt cx="1741744" cy="1986413"/>
          </a:xfrm>
        </p:grpSpPr>
        <p:sp>
          <p:nvSpPr>
            <p:cNvPr id="257" name="Google Shape;257;p10"/>
            <p:cNvSpPr/>
            <p:nvPr/>
          </p:nvSpPr>
          <p:spPr>
            <a:xfrm rot="-2582993">
              <a:off x="10909705" y="2041022"/>
              <a:ext cx="516408" cy="516408"/>
            </a:xfrm>
            <a:prstGeom prst="roundRect">
              <a:avLst>
                <a:gd name="adj" fmla="val 16667"/>
              </a:avLst>
            </a:prstGeom>
            <a:solidFill>
              <a:srgbClr val="D59700"/>
            </a:solid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0"/>
            <p:cNvSpPr/>
            <p:nvPr/>
          </p:nvSpPr>
          <p:spPr>
            <a:xfrm rot="-2582993">
              <a:off x="11356575" y="1590597"/>
              <a:ext cx="516408" cy="516408"/>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10"/>
            <p:cNvSpPr/>
            <p:nvPr/>
          </p:nvSpPr>
          <p:spPr>
            <a:xfrm rot="-2582993">
              <a:off x="11475363" y="2400924"/>
              <a:ext cx="886176" cy="886176"/>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60" name="Google Shape;260;p10"/>
          <p:cNvSpPr txBox="1"/>
          <p:nvPr/>
        </p:nvSpPr>
        <p:spPr>
          <a:xfrm>
            <a:off x="854350" y="2443137"/>
            <a:ext cx="5241650" cy="14465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s-PE" sz="4000" b="1" dirty="0" smtClean="0">
                <a:solidFill>
                  <a:schemeClr val="dk1"/>
                </a:solidFill>
              </a:rPr>
              <a:t>Ética, responsabilidad social y corporativa</a:t>
            </a:r>
            <a:endParaRPr sz="4000" dirty="0"/>
          </a:p>
        </p:txBody>
      </p:sp>
      <p:sp>
        <p:nvSpPr>
          <p:cNvPr id="261" name="Google Shape;261;p10"/>
          <p:cNvSpPr/>
          <p:nvPr/>
        </p:nvSpPr>
        <p:spPr>
          <a:xfrm>
            <a:off x="999204" y="1714500"/>
            <a:ext cx="2048795" cy="571501"/>
          </a:xfrm>
          <a:prstGeom prst="round1Rect">
            <a:avLst>
              <a:gd name="adj" fmla="val 40795"/>
            </a:avLst>
          </a:prstGeom>
          <a:solidFill>
            <a:srgbClr val="D597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PE" sz="2800" b="1" dirty="0">
                <a:solidFill>
                  <a:srgbClr val="FFFFFF"/>
                </a:solidFill>
                <a:latin typeface="Arial"/>
                <a:ea typeface="Arial"/>
                <a:cs typeface="Arial"/>
                <a:sym typeface="Arial"/>
              </a:rPr>
              <a:t>SESIÓN </a:t>
            </a:r>
            <a:r>
              <a:rPr lang="es-PE" sz="2800" b="1" dirty="0" smtClean="0">
                <a:solidFill>
                  <a:srgbClr val="FFFFFF"/>
                </a:solidFill>
                <a:latin typeface="Arial"/>
                <a:ea typeface="Arial"/>
                <a:cs typeface="Arial"/>
                <a:sym typeface="Arial"/>
              </a:rPr>
              <a:t>7</a:t>
            </a:r>
            <a:endParaRPr dirty="0"/>
          </a:p>
        </p:txBody>
      </p:sp>
      <p:sp>
        <p:nvSpPr>
          <p:cNvPr id="262" name="Google Shape;262;p10"/>
          <p:cNvSpPr/>
          <p:nvPr/>
        </p:nvSpPr>
        <p:spPr>
          <a:xfrm rot="-2582993">
            <a:off x="3206029" y="-732595"/>
            <a:ext cx="1412937" cy="1412937"/>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10"/>
          <p:cNvSpPr/>
          <p:nvPr/>
        </p:nvSpPr>
        <p:spPr>
          <a:xfrm rot="-2582993">
            <a:off x="6528819" y="3642503"/>
            <a:ext cx="1453755" cy="1453755"/>
          </a:xfrm>
          <a:prstGeom prst="roundRect">
            <a:avLst>
              <a:gd name="adj" fmla="val 16667"/>
            </a:avLst>
          </a:prstGeom>
          <a:solidFill>
            <a:srgbClr val="D59700">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 name="Imagen 16">
            <a:extLst>
              <a:ext uri="{FF2B5EF4-FFF2-40B4-BE49-F238E27FC236}">
                <a16:creationId xmlns:a16="http://schemas.microsoft.com/office/drawing/2014/main" id="{6F2A66E1-6E92-44AC-95A3-090D3B52B8B3}"/>
              </a:ext>
            </a:extLst>
          </p:cNvPr>
          <p:cNvPicPr>
            <a:picLocks noChangeAspect="1"/>
          </p:cNvPicPr>
          <p:nvPr/>
        </p:nvPicPr>
        <p:blipFill>
          <a:blip r:embed="rId4"/>
          <a:stretch>
            <a:fillRect/>
          </a:stretch>
        </p:blipFill>
        <p:spPr>
          <a:xfrm>
            <a:off x="149754" y="5786538"/>
            <a:ext cx="5993662" cy="786710"/>
          </a:xfrm>
          <a:prstGeom prst="rect">
            <a:avLst/>
          </a:prstGeom>
        </p:spPr>
      </p:pic>
    </p:spTree>
    <p:extLst>
      <p:ext uri="{BB962C8B-B14F-4D97-AF65-F5344CB8AC3E}">
        <p14:creationId xmlns:p14="http://schemas.microsoft.com/office/powerpoint/2010/main" val="3042511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p:nvPr/>
        </p:nvSpPr>
        <p:spPr>
          <a:xfrm rot="-2582993">
            <a:off x="10772561" y="5476495"/>
            <a:ext cx="1813093" cy="1813093"/>
          </a:xfrm>
          <a:prstGeom prst="roundRect">
            <a:avLst>
              <a:gd name="adj" fmla="val 16667"/>
            </a:avLst>
          </a:prstGeom>
          <a:solidFill>
            <a:srgbClr val="D59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5"/>
          <p:cNvSpPr/>
          <p:nvPr/>
        </p:nvSpPr>
        <p:spPr>
          <a:xfrm>
            <a:off x="281380" y="315510"/>
            <a:ext cx="6272424" cy="729939"/>
          </a:xfrm>
          <a:prstGeom prst="homePlate">
            <a:avLst>
              <a:gd name="adj" fmla="val 50000"/>
            </a:avLst>
          </a:prstGeom>
          <a:solidFill>
            <a:srgbClr val="D59700">
              <a:alpha val="52549"/>
            </a:srgbClr>
          </a:solidFill>
          <a:ln>
            <a:noFill/>
          </a:ln>
        </p:spPr>
        <p:txBody>
          <a:bodyPr spcFirstLastPara="1" wrap="square" lIns="91425" tIns="45700" rIns="91425" bIns="45700" anchor="ctr" anchorCtr="0">
            <a:noAutofit/>
          </a:bodyPr>
          <a:lstStyle/>
          <a:p>
            <a:pPr marL="171450" marR="0" lvl="0" indent="0" algn="l" rtl="0">
              <a:spcBef>
                <a:spcPts val="0"/>
              </a:spcBef>
              <a:spcAft>
                <a:spcPts val="0"/>
              </a:spcAft>
              <a:buNone/>
            </a:pPr>
            <a:r>
              <a:rPr lang="es-ES" sz="2800" dirty="0" smtClean="0"/>
              <a:t>Ética, responsabilidad social y corporativa</a:t>
            </a:r>
            <a:endParaRPr sz="2800" dirty="0"/>
          </a:p>
        </p:txBody>
      </p:sp>
      <p:sp>
        <p:nvSpPr>
          <p:cNvPr id="168" name="Google Shape;168;p5"/>
          <p:cNvSpPr txBox="1"/>
          <p:nvPr/>
        </p:nvSpPr>
        <p:spPr>
          <a:xfrm>
            <a:off x="444420" y="1519091"/>
            <a:ext cx="10496960" cy="1854025"/>
          </a:xfrm>
          <a:prstGeom prst="rect">
            <a:avLst/>
          </a:prstGeom>
          <a:noFill/>
          <a:ln>
            <a:noFill/>
          </a:ln>
        </p:spPr>
        <p:txBody>
          <a:bodyPr spcFirstLastPara="1" wrap="square" lIns="91425" tIns="45700" rIns="91425" bIns="45700" anchor="t" anchorCtr="0">
            <a:noAutofit/>
          </a:bodyPr>
          <a:lstStyle/>
          <a:p>
            <a:pPr marL="12700" marR="5080" lvl="0">
              <a:lnSpc>
                <a:spcPct val="103699"/>
              </a:lnSpc>
            </a:pPr>
            <a:r>
              <a:rPr lang="es-ES" sz="2000" b="1" dirty="0" smtClean="0"/>
              <a:t>Conflictos </a:t>
            </a:r>
            <a:r>
              <a:rPr lang="es-ES" sz="2000" b="1" dirty="0"/>
              <a:t>de intereses</a:t>
            </a:r>
            <a:r>
              <a:rPr lang="es-ES" sz="2000" dirty="0"/>
              <a:t>. Ex </a:t>
            </a:r>
            <a:r>
              <a:rPr lang="es-ES" sz="2000" dirty="0" smtClean="0"/>
              <a:t>ante (evaluación previa al nombramiento) </a:t>
            </a:r>
            <a:r>
              <a:rPr lang="es-ES" sz="2000" dirty="0"/>
              <a:t>y ex </a:t>
            </a:r>
            <a:r>
              <a:rPr lang="es-ES" sz="2000" dirty="0" smtClean="0"/>
              <a:t>post (durante el desempeño del cargo). </a:t>
            </a:r>
            <a:r>
              <a:rPr lang="es-ES" sz="2000" dirty="0"/>
              <a:t>Régimen de abstención </a:t>
            </a:r>
            <a:r>
              <a:rPr lang="es-ES" sz="2000" dirty="0" smtClean="0"/>
              <a:t>(inhibición) y </a:t>
            </a:r>
            <a:r>
              <a:rPr lang="es-ES" sz="2000" dirty="0"/>
              <a:t>recusación.</a:t>
            </a:r>
          </a:p>
          <a:p>
            <a:pPr marL="12700" marR="5080" lvl="0">
              <a:lnSpc>
                <a:spcPct val="103699"/>
              </a:lnSpc>
            </a:pPr>
            <a:endParaRPr lang="es-ES" sz="2000" dirty="0"/>
          </a:p>
          <a:p>
            <a:pPr marL="12700" marR="5080" lvl="0">
              <a:lnSpc>
                <a:spcPct val="103699"/>
              </a:lnSpc>
            </a:pPr>
            <a:r>
              <a:rPr lang="es-ES" sz="2000" dirty="0" smtClean="0"/>
              <a:t>Régimen de </a:t>
            </a:r>
            <a:r>
              <a:rPr lang="es-ES" sz="2000" b="1" dirty="0" smtClean="0"/>
              <a:t>incompatibilidades</a:t>
            </a:r>
            <a:r>
              <a:rPr lang="es-ES" sz="2000" dirty="0" smtClean="0"/>
              <a:t> </a:t>
            </a:r>
            <a:r>
              <a:rPr lang="es-ES" sz="2000" dirty="0"/>
              <a:t>de consejeros, directivos y resto del personal</a:t>
            </a:r>
            <a:r>
              <a:rPr lang="es-ES" sz="2000" dirty="0" smtClean="0"/>
              <a:t>. Dedicación exclusiva. “Puertas giratorias” (</a:t>
            </a:r>
            <a:r>
              <a:rPr lang="es-ES" sz="2000" i="1" dirty="0" err="1" smtClean="0"/>
              <a:t>revolving</a:t>
            </a:r>
            <a:r>
              <a:rPr lang="es-ES" sz="2000" i="1" dirty="0" smtClean="0"/>
              <a:t> </a:t>
            </a:r>
            <a:r>
              <a:rPr lang="es-ES" sz="2000" i="1" dirty="0" err="1" smtClean="0"/>
              <a:t>door</a:t>
            </a:r>
            <a:r>
              <a:rPr lang="es-ES" sz="2000" dirty="0" smtClean="0"/>
              <a:t>) e incompatibilidades posteriores al cese (</a:t>
            </a:r>
            <a:r>
              <a:rPr lang="es-ES" sz="2000" i="1" dirty="0" err="1" smtClean="0"/>
              <a:t>cooling</a:t>
            </a:r>
            <a:r>
              <a:rPr lang="es-ES" sz="2000" i="1" dirty="0" smtClean="0"/>
              <a:t> off </a:t>
            </a:r>
            <a:r>
              <a:rPr lang="es-ES" sz="2000" i="1" dirty="0" err="1" smtClean="0"/>
              <a:t>period</a:t>
            </a:r>
            <a:r>
              <a:rPr lang="es-ES" sz="2000" dirty="0" smtClean="0"/>
              <a:t>).</a:t>
            </a:r>
          </a:p>
          <a:p>
            <a:pPr marL="12700" marR="5080" lvl="0">
              <a:lnSpc>
                <a:spcPct val="103699"/>
              </a:lnSpc>
            </a:pPr>
            <a:endParaRPr lang="es-ES" sz="2000" dirty="0"/>
          </a:p>
          <a:p>
            <a:pPr marL="12700" marR="5080" lvl="0">
              <a:lnSpc>
                <a:spcPct val="103699"/>
              </a:lnSpc>
            </a:pPr>
            <a:r>
              <a:rPr lang="es-ES" sz="2000" dirty="0" smtClean="0"/>
              <a:t>Deber de </a:t>
            </a:r>
            <a:r>
              <a:rPr lang="es-ES" sz="2000" b="1" dirty="0" smtClean="0"/>
              <a:t>confidencialidad</a:t>
            </a:r>
            <a:r>
              <a:rPr lang="es-ES" sz="2000" dirty="0" smtClean="0"/>
              <a:t>.</a:t>
            </a:r>
            <a:endParaRPr lang="es-ES" sz="2000" dirty="0"/>
          </a:p>
          <a:p>
            <a:pPr marL="12700" marR="5080" lvl="0">
              <a:lnSpc>
                <a:spcPct val="103699"/>
              </a:lnSpc>
            </a:pPr>
            <a:endParaRPr lang="es-ES" sz="2000" dirty="0"/>
          </a:p>
          <a:p>
            <a:pPr marL="12700" marR="5080" lvl="0">
              <a:lnSpc>
                <a:spcPct val="103699"/>
              </a:lnSpc>
            </a:pPr>
            <a:r>
              <a:rPr lang="es-ES" sz="2000" b="1" dirty="0" smtClean="0"/>
              <a:t>Transparencia </a:t>
            </a:r>
            <a:r>
              <a:rPr lang="es-ES" sz="2000" b="1" dirty="0"/>
              <a:t>y publicidad de las actuaciones</a:t>
            </a:r>
            <a:r>
              <a:rPr lang="es-ES" sz="2000" dirty="0" smtClean="0"/>
              <a:t>. Publicidad de agendas y decisiones adoptadas (normas, resoluciones e informes).</a:t>
            </a:r>
            <a:endParaRPr lang="es-ES" sz="2000" dirty="0"/>
          </a:p>
          <a:p>
            <a:pPr marL="12700" marR="5080" lvl="0">
              <a:lnSpc>
                <a:spcPct val="103699"/>
              </a:lnSpc>
            </a:pPr>
            <a:endParaRPr lang="es-ES" sz="2000" dirty="0"/>
          </a:p>
          <a:p>
            <a:pPr marL="12700" marR="5080" lvl="0">
              <a:lnSpc>
                <a:spcPct val="103699"/>
              </a:lnSpc>
            </a:pPr>
            <a:r>
              <a:rPr lang="es-ES" sz="2000" b="1" dirty="0" smtClean="0"/>
              <a:t>Participación </a:t>
            </a:r>
            <a:r>
              <a:rPr lang="es-ES" sz="2000" b="1" dirty="0"/>
              <a:t>del público </a:t>
            </a:r>
            <a:r>
              <a:rPr lang="es-ES" sz="2000" dirty="0"/>
              <a:t>en el proceso de toma de </a:t>
            </a:r>
            <a:r>
              <a:rPr lang="es-ES" sz="2000" dirty="0" smtClean="0"/>
              <a:t>decisiones: consultas públicas, trámite de información pública y de audiencia.</a:t>
            </a:r>
            <a:endParaRPr lang="es-ES" sz="2000" dirty="0"/>
          </a:p>
          <a:p>
            <a:pPr marL="12700" marR="5080" lvl="0">
              <a:lnSpc>
                <a:spcPct val="103699"/>
              </a:lnSpc>
            </a:pPr>
            <a:endParaRPr lang="es-ES" sz="2400" dirty="0"/>
          </a:p>
          <a:p>
            <a:pPr marL="12700" marR="5080" lvl="0">
              <a:lnSpc>
                <a:spcPct val="103699"/>
              </a:lnSpc>
            </a:pPr>
            <a:endParaRPr lang="es-ES" sz="2400" dirty="0"/>
          </a:p>
          <a:p>
            <a:pPr marL="12700" marR="5080" lvl="0">
              <a:lnSpc>
                <a:spcPct val="103699"/>
              </a:lnSpc>
            </a:pPr>
            <a:endParaRPr lang="es-ES" sz="2400" dirty="0"/>
          </a:p>
        </p:txBody>
      </p:sp>
      <p:pic>
        <p:nvPicPr>
          <p:cNvPr id="10" name="Imagen 9">
            <a:extLst>
              <a:ext uri="{FF2B5EF4-FFF2-40B4-BE49-F238E27FC236}">
                <a16:creationId xmlns:a16="http://schemas.microsoft.com/office/drawing/2014/main" id="{11F7E915-394A-4D18-A8BD-26846FB4F26A}"/>
              </a:ext>
            </a:extLst>
          </p:cNvPr>
          <p:cNvPicPr>
            <a:picLocks noChangeAspect="1"/>
          </p:cNvPicPr>
          <p:nvPr/>
        </p:nvPicPr>
        <p:blipFill>
          <a:blip r:embed="rId3"/>
          <a:stretch>
            <a:fillRect/>
          </a:stretch>
        </p:blipFill>
        <p:spPr>
          <a:xfrm>
            <a:off x="6759839" y="119268"/>
            <a:ext cx="5306983" cy="696579"/>
          </a:xfrm>
          <a:prstGeom prst="rect">
            <a:avLst/>
          </a:prstGeom>
        </p:spPr>
      </p:pic>
    </p:spTree>
    <p:extLst>
      <p:ext uri="{BB962C8B-B14F-4D97-AF65-F5344CB8AC3E}">
        <p14:creationId xmlns:p14="http://schemas.microsoft.com/office/powerpoint/2010/main" val="1578623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74" name="Google Shape;274;p11"/>
          <p:cNvSpPr/>
          <p:nvPr/>
        </p:nvSpPr>
        <p:spPr>
          <a:xfrm>
            <a:off x="0" y="0"/>
            <a:ext cx="12192000" cy="6858000"/>
          </a:xfrm>
          <a:prstGeom prst="rect">
            <a:avLst/>
          </a:prstGeom>
          <a:solidFill>
            <a:srgbClr val="D59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5" name="Google Shape;275;p11"/>
          <p:cNvGrpSpPr/>
          <p:nvPr/>
        </p:nvGrpSpPr>
        <p:grpSpPr>
          <a:xfrm>
            <a:off x="2801026" y="1684551"/>
            <a:ext cx="6489068" cy="1937137"/>
            <a:chOff x="2677891" y="2077581"/>
            <a:chExt cx="6489068" cy="1937137"/>
          </a:xfrm>
        </p:grpSpPr>
        <p:pic>
          <p:nvPicPr>
            <p:cNvPr id="276" name="Google Shape;276;p11" descr="Universidad ESAN"/>
            <p:cNvPicPr preferRelativeResize="0"/>
            <p:nvPr/>
          </p:nvPicPr>
          <p:blipFill rotWithShape="1">
            <a:blip r:embed="rId3">
              <a:alphaModFix/>
            </a:blip>
            <a:srcRect/>
            <a:stretch/>
          </p:blipFill>
          <p:spPr>
            <a:xfrm>
              <a:off x="6343214" y="2448843"/>
              <a:ext cx="2823745" cy="1220314"/>
            </a:xfrm>
            <a:prstGeom prst="rect">
              <a:avLst/>
            </a:prstGeom>
            <a:noFill/>
            <a:ln>
              <a:noFill/>
            </a:ln>
          </p:spPr>
        </p:pic>
        <p:pic>
          <p:nvPicPr>
            <p:cNvPr id="277" name="Google Shape;277;p11" descr="Logotipo&#10;&#10;Descripción generada automáticamente"/>
            <p:cNvPicPr preferRelativeResize="0"/>
            <p:nvPr/>
          </p:nvPicPr>
          <p:blipFill rotWithShape="1">
            <a:blip r:embed="rId4">
              <a:alphaModFix/>
            </a:blip>
            <a:srcRect/>
            <a:stretch/>
          </p:blipFill>
          <p:spPr>
            <a:xfrm>
              <a:off x="2677891" y="2077581"/>
              <a:ext cx="3414855" cy="1937137"/>
            </a:xfrm>
            <a:prstGeom prst="rect">
              <a:avLst/>
            </a:prstGeom>
            <a:noFill/>
            <a:ln>
              <a:noFill/>
            </a:ln>
          </p:spPr>
        </p:pic>
      </p:grpSp>
      <p:grpSp>
        <p:nvGrpSpPr>
          <p:cNvPr id="278" name="Google Shape;278;p11"/>
          <p:cNvGrpSpPr/>
          <p:nvPr/>
        </p:nvGrpSpPr>
        <p:grpSpPr>
          <a:xfrm>
            <a:off x="10514306" y="314649"/>
            <a:ext cx="2632716" cy="3002543"/>
            <a:chOff x="10802965" y="1483857"/>
            <a:chExt cx="1741744" cy="1986413"/>
          </a:xfrm>
        </p:grpSpPr>
        <p:sp>
          <p:nvSpPr>
            <p:cNvPr id="279" name="Google Shape;279;p11"/>
            <p:cNvSpPr/>
            <p:nvPr/>
          </p:nvSpPr>
          <p:spPr>
            <a:xfrm rot="-2582993">
              <a:off x="10909705" y="2041022"/>
              <a:ext cx="516408" cy="516408"/>
            </a:xfrm>
            <a:prstGeom prst="roundRect">
              <a:avLst>
                <a:gd name="adj" fmla="val 16667"/>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1"/>
            <p:cNvSpPr/>
            <p:nvPr/>
          </p:nvSpPr>
          <p:spPr>
            <a:xfrm rot="-2582993">
              <a:off x="11356575" y="1590597"/>
              <a:ext cx="516408" cy="516408"/>
            </a:xfrm>
            <a:prstGeom prst="roundRect">
              <a:avLst>
                <a:gd name="adj" fmla="val 16667"/>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1"/>
            <p:cNvSpPr/>
            <p:nvPr/>
          </p:nvSpPr>
          <p:spPr>
            <a:xfrm rot="-2582993">
              <a:off x="11475363" y="2400924"/>
              <a:ext cx="886176" cy="886176"/>
            </a:xfrm>
            <a:prstGeom prst="roundRect">
              <a:avLst>
                <a:gd name="adj" fmla="val 16667"/>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82" name="Google Shape;282;p11"/>
          <p:cNvGrpSpPr/>
          <p:nvPr/>
        </p:nvGrpSpPr>
        <p:grpSpPr>
          <a:xfrm flipH="1">
            <a:off x="-931240" y="3560242"/>
            <a:ext cx="2632716" cy="3002543"/>
            <a:chOff x="10802965" y="1483857"/>
            <a:chExt cx="1741744" cy="1986413"/>
          </a:xfrm>
        </p:grpSpPr>
        <p:sp>
          <p:nvSpPr>
            <p:cNvPr id="283" name="Google Shape;283;p11"/>
            <p:cNvSpPr/>
            <p:nvPr/>
          </p:nvSpPr>
          <p:spPr>
            <a:xfrm rot="-2582993">
              <a:off x="10909705" y="2041022"/>
              <a:ext cx="516408" cy="516408"/>
            </a:xfrm>
            <a:prstGeom prst="roundRect">
              <a:avLst>
                <a:gd name="adj" fmla="val 16667"/>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11"/>
            <p:cNvSpPr/>
            <p:nvPr/>
          </p:nvSpPr>
          <p:spPr>
            <a:xfrm rot="-2582993">
              <a:off x="11356575" y="1590597"/>
              <a:ext cx="516408" cy="516408"/>
            </a:xfrm>
            <a:prstGeom prst="roundRect">
              <a:avLst>
                <a:gd name="adj" fmla="val 16667"/>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11"/>
            <p:cNvSpPr/>
            <p:nvPr/>
          </p:nvSpPr>
          <p:spPr>
            <a:xfrm rot="-2582993">
              <a:off x="11475363" y="2400924"/>
              <a:ext cx="886176" cy="886176"/>
            </a:xfrm>
            <a:prstGeom prst="roundRect">
              <a:avLst>
                <a:gd name="adj" fmla="val 16667"/>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86" name="Google Shape;286;p11"/>
          <p:cNvPicPr preferRelativeResize="0"/>
          <p:nvPr/>
        </p:nvPicPr>
        <p:blipFill rotWithShape="1">
          <a:blip r:embed="rId5">
            <a:alphaModFix/>
          </a:blip>
          <a:srcRect/>
          <a:stretch/>
        </p:blipFill>
        <p:spPr>
          <a:xfrm>
            <a:off x="6649500" y="3731424"/>
            <a:ext cx="2503019" cy="1061280"/>
          </a:xfrm>
          <a:prstGeom prst="rect">
            <a:avLst/>
          </a:prstGeom>
          <a:noFill/>
          <a:ln>
            <a:noFill/>
          </a:ln>
        </p:spPr>
      </p:pic>
      <p:pic>
        <p:nvPicPr>
          <p:cNvPr id="287" name="Google Shape;287;p11" descr="Texto&#10;&#10;Descripción generada automáticamente"/>
          <p:cNvPicPr preferRelativeResize="0"/>
          <p:nvPr/>
        </p:nvPicPr>
        <p:blipFill rotWithShape="1">
          <a:blip r:embed="rId6">
            <a:alphaModFix/>
          </a:blip>
          <a:srcRect/>
          <a:stretch/>
        </p:blipFill>
        <p:spPr>
          <a:xfrm>
            <a:off x="2983957" y="3560242"/>
            <a:ext cx="3282436" cy="13502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2"/>
          <p:cNvSpPr/>
          <p:nvPr/>
        </p:nvSpPr>
        <p:spPr>
          <a:xfrm>
            <a:off x="7171970" y="1826055"/>
            <a:ext cx="3454400" cy="3454400"/>
          </a:xfrm>
          <a:prstGeom prst="ellipse">
            <a:avLst/>
          </a:prstGeom>
          <a:solidFill>
            <a:srgbClr val="F2F2F2"/>
          </a:solidFill>
          <a:ln w="1270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txBox="1">
            <a:spLocks noGrp="1"/>
          </p:cNvSpPr>
          <p:nvPr>
            <p:ph type="title"/>
          </p:nvPr>
        </p:nvSpPr>
        <p:spPr>
          <a:xfrm>
            <a:off x="1439792" y="1715384"/>
            <a:ext cx="4748747" cy="1349857"/>
          </a:xfrm>
          <a:prstGeom prst="rect">
            <a:avLst/>
          </a:prstGeom>
          <a:noFill/>
          <a:ln>
            <a:noFill/>
          </a:ln>
        </p:spPr>
        <p:txBody>
          <a:bodyPr spcFirstLastPara="1" wrap="square" lIns="0" tIns="0" rIns="0" bIns="0" anchor="ctr" anchorCtr="0">
            <a:spAutoFit/>
          </a:bodyPr>
          <a:lstStyle/>
          <a:p>
            <a:pPr marL="12700" lvl="0" indent="0" algn="l" rtl="0">
              <a:lnSpc>
                <a:spcPct val="102325"/>
              </a:lnSpc>
              <a:spcBef>
                <a:spcPts val="0"/>
              </a:spcBef>
              <a:spcAft>
                <a:spcPts val="0"/>
              </a:spcAft>
              <a:buClr>
                <a:srgbClr val="D59700"/>
              </a:buClr>
              <a:buSzPts val="4300"/>
              <a:buFont typeface="Arial"/>
              <a:buNone/>
            </a:pPr>
            <a:r>
              <a:rPr lang="es-PE" sz="4300" b="1" dirty="0" smtClean="0">
                <a:solidFill>
                  <a:srgbClr val="D59700"/>
                </a:solidFill>
                <a:latin typeface="Arial"/>
                <a:ea typeface="Arial"/>
                <a:cs typeface="Arial"/>
                <a:sym typeface="Arial"/>
              </a:rPr>
              <a:t>Prof. Dr. Mariano Bacigalupo</a:t>
            </a:r>
            <a:endParaRPr sz="4300" dirty="0">
              <a:solidFill>
                <a:srgbClr val="D59700"/>
              </a:solidFill>
              <a:latin typeface="Arial"/>
              <a:ea typeface="Arial"/>
              <a:cs typeface="Arial"/>
              <a:sym typeface="Arial"/>
            </a:endParaRPr>
          </a:p>
        </p:txBody>
      </p:sp>
      <p:cxnSp>
        <p:nvCxnSpPr>
          <p:cNvPr id="112" name="Google Shape;112;p2"/>
          <p:cNvCxnSpPr/>
          <p:nvPr/>
        </p:nvCxnSpPr>
        <p:spPr>
          <a:xfrm>
            <a:off x="1541392" y="3087638"/>
            <a:ext cx="1308292" cy="0"/>
          </a:xfrm>
          <a:prstGeom prst="straightConnector1">
            <a:avLst/>
          </a:prstGeom>
          <a:noFill/>
          <a:ln w="57150" cap="flat" cmpd="sng">
            <a:solidFill>
              <a:srgbClr val="D59700"/>
            </a:solidFill>
            <a:prstDash val="solid"/>
            <a:miter lim="800000"/>
            <a:headEnd type="none" w="sm" len="sm"/>
            <a:tailEnd type="none" w="sm" len="sm"/>
          </a:ln>
        </p:spPr>
      </p:cxnSp>
      <p:sp>
        <p:nvSpPr>
          <p:cNvPr id="113" name="Google Shape;113;p2"/>
          <p:cNvSpPr/>
          <p:nvPr/>
        </p:nvSpPr>
        <p:spPr>
          <a:xfrm rot="-2582993">
            <a:off x="10772561" y="5476495"/>
            <a:ext cx="1813093" cy="1813093"/>
          </a:xfrm>
          <a:prstGeom prst="roundRect">
            <a:avLst>
              <a:gd name="adj" fmla="val 16667"/>
            </a:avLst>
          </a:prstGeom>
          <a:solidFill>
            <a:srgbClr val="D59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2"/>
          <p:cNvSpPr/>
          <p:nvPr/>
        </p:nvSpPr>
        <p:spPr>
          <a:xfrm rot="-2582993">
            <a:off x="-848148" y="4954683"/>
            <a:ext cx="1412937" cy="1412937"/>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2"/>
          <p:cNvSpPr txBox="1"/>
          <p:nvPr/>
        </p:nvSpPr>
        <p:spPr>
          <a:xfrm>
            <a:off x="1439792" y="3377391"/>
            <a:ext cx="5149226" cy="1854025"/>
          </a:xfrm>
          <a:prstGeom prst="rect">
            <a:avLst/>
          </a:prstGeom>
          <a:noFill/>
          <a:ln>
            <a:noFill/>
          </a:ln>
        </p:spPr>
        <p:txBody>
          <a:bodyPr spcFirstLastPara="1" wrap="square" lIns="91425" tIns="45700" rIns="91425" bIns="45700" anchor="t" anchorCtr="0">
            <a:noAutofit/>
          </a:bodyPr>
          <a:lstStyle/>
          <a:p>
            <a:pPr marL="12700" marR="5080" lvl="0" indent="0" algn="l" rtl="0">
              <a:lnSpc>
                <a:spcPct val="103699"/>
              </a:lnSpc>
              <a:spcBef>
                <a:spcPts val="0"/>
              </a:spcBef>
              <a:spcAft>
                <a:spcPts val="0"/>
              </a:spcAft>
              <a:buNone/>
            </a:pPr>
            <a:r>
              <a:rPr lang="es-ES" dirty="0" smtClean="0"/>
              <a:t>Profesor Titular de Derecho Administrativo, Universidad Nacional de Educación a Distancia (UNED, Madrid).</a:t>
            </a:r>
          </a:p>
          <a:p>
            <a:pPr marL="12700" marR="5080" lvl="0" indent="0" algn="l" rtl="0">
              <a:lnSpc>
                <a:spcPct val="103699"/>
              </a:lnSpc>
              <a:spcBef>
                <a:spcPts val="0"/>
              </a:spcBef>
              <a:spcAft>
                <a:spcPts val="0"/>
              </a:spcAft>
              <a:buNone/>
            </a:pPr>
            <a:endParaRPr lang="es-ES" dirty="0"/>
          </a:p>
          <a:p>
            <a:pPr marL="12700" marR="5080" lvl="0" indent="0" algn="l" rtl="0">
              <a:lnSpc>
                <a:spcPct val="103699"/>
              </a:lnSpc>
              <a:spcBef>
                <a:spcPts val="0"/>
              </a:spcBef>
              <a:spcAft>
                <a:spcPts val="0"/>
              </a:spcAft>
              <a:buNone/>
            </a:pPr>
            <a:r>
              <a:rPr lang="es-ES" dirty="0" smtClean="0"/>
              <a:t>Miembro del Consejo de la Comisión Nacional de los Mercados y la Competencia (CNMC) del Reino de España.</a:t>
            </a:r>
          </a:p>
          <a:p>
            <a:pPr marL="12700" marR="5080" lvl="0" indent="0" algn="l" rtl="0">
              <a:lnSpc>
                <a:spcPct val="103699"/>
              </a:lnSpc>
              <a:spcBef>
                <a:spcPts val="0"/>
              </a:spcBef>
              <a:spcAft>
                <a:spcPts val="0"/>
              </a:spcAft>
              <a:buNone/>
            </a:pPr>
            <a:endParaRPr lang="es-ES" dirty="0"/>
          </a:p>
          <a:p>
            <a:pPr marL="12700" marR="5080" lvl="0" indent="0" algn="l" rtl="0">
              <a:lnSpc>
                <a:spcPct val="103699"/>
              </a:lnSpc>
              <a:spcBef>
                <a:spcPts val="0"/>
              </a:spcBef>
              <a:spcAft>
                <a:spcPts val="0"/>
              </a:spcAft>
              <a:buNone/>
            </a:pPr>
            <a:r>
              <a:rPr lang="es-ES" dirty="0" smtClean="0"/>
              <a:t>Vicepresidente de la Asociación Iberoamericana de Entidades Reguladoras de la Energía (ARIAE).</a:t>
            </a:r>
          </a:p>
          <a:p>
            <a:pPr marL="12700" marR="5080" lvl="0" indent="0" algn="l" rtl="0">
              <a:lnSpc>
                <a:spcPct val="103699"/>
              </a:lnSpc>
              <a:spcBef>
                <a:spcPts val="0"/>
              </a:spcBef>
              <a:spcAft>
                <a:spcPts val="0"/>
              </a:spcAft>
              <a:buNone/>
            </a:pPr>
            <a:endParaRPr lang="es-ES" dirty="0"/>
          </a:p>
          <a:p>
            <a:pPr marL="12700" marR="5080" lvl="0" indent="0" algn="l" rtl="0">
              <a:lnSpc>
                <a:spcPct val="103699"/>
              </a:lnSpc>
              <a:spcBef>
                <a:spcPts val="0"/>
              </a:spcBef>
              <a:spcAft>
                <a:spcPts val="0"/>
              </a:spcAft>
              <a:buNone/>
            </a:pPr>
            <a:r>
              <a:rPr lang="es-ES" dirty="0" smtClean="0"/>
              <a:t>Miembro del Consejo de Reguladores de la Agencia de la Unión Europea para la Cooperación de los Reguladores de la Energía (ACER).</a:t>
            </a:r>
            <a:endParaRPr dirty="0"/>
          </a:p>
        </p:txBody>
      </p:sp>
      <p:pic>
        <p:nvPicPr>
          <p:cNvPr id="13" name="Imagen 12">
            <a:extLst>
              <a:ext uri="{FF2B5EF4-FFF2-40B4-BE49-F238E27FC236}">
                <a16:creationId xmlns:a16="http://schemas.microsoft.com/office/drawing/2014/main" id="{6DA76218-D817-4ACF-9D94-F286C250E6EF}"/>
              </a:ext>
            </a:extLst>
          </p:cNvPr>
          <p:cNvPicPr>
            <a:picLocks noChangeAspect="1"/>
          </p:cNvPicPr>
          <p:nvPr/>
        </p:nvPicPr>
        <p:blipFill>
          <a:blip r:embed="rId3"/>
          <a:stretch>
            <a:fillRect/>
          </a:stretch>
        </p:blipFill>
        <p:spPr>
          <a:xfrm>
            <a:off x="6589017" y="189606"/>
            <a:ext cx="5306983" cy="696579"/>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4344" y="2390312"/>
            <a:ext cx="1689652" cy="20275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3"/>
          <p:cNvSpPr/>
          <p:nvPr/>
        </p:nvSpPr>
        <p:spPr>
          <a:xfrm rot="-2582993">
            <a:off x="10772561" y="5476495"/>
            <a:ext cx="1813093" cy="1813093"/>
          </a:xfrm>
          <a:prstGeom prst="roundRect">
            <a:avLst>
              <a:gd name="adj" fmla="val 16667"/>
            </a:avLst>
          </a:prstGeom>
          <a:solidFill>
            <a:srgbClr val="D59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26" name="Google Shape;126;p3"/>
          <p:cNvGrpSpPr/>
          <p:nvPr/>
        </p:nvGrpSpPr>
        <p:grpSpPr>
          <a:xfrm>
            <a:off x="897243" y="1370571"/>
            <a:ext cx="4023762" cy="1494184"/>
            <a:chOff x="763893" y="660399"/>
            <a:chExt cx="4023762" cy="1494184"/>
          </a:xfrm>
        </p:grpSpPr>
        <p:sp>
          <p:nvSpPr>
            <p:cNvPr id="127" name="Google Shape;127;p3"/>
            <p:cNvSpPr/>
            <p:nvPr/>
          </p:nvSpPr>
          <p:spPr>
            <a:xfrm rot="-2582993">
              <a:off x="982405" y="878911"/>
              <a:ext cx="1057160" cy="1057160"/>
            </a:xfrm>
            <a:prstGeom prst="roundRect">
              <a:avLst>
                <a:gd name="adj" fmla="val 16667"/>
              </a:avLst>
            </a:prstGeom>
            <a:solidFill>
              <a:srgbClr val="D59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28" name="Google Shape;128;p3"/>
            <p:cNvGrpSpPr/>
            <p:nvPr/>
          </p:nvGrpSpPr>
          <p:grpSpPr>
            <a:xfrm>
              <a:off x="1154210" y="1050716"/>
              <a:ext cx="3633445" cy="713549"/>
              <a:chOff x="1154210" y="1050716"/>
              <a:chExt cx="3633445" cy="713549"/>
            </a:xfrm>
          </p:grpSpPr>
          <p:sp>
            <p:nvSpPr>
              <p:cNvPr id="129" name="Google Shape;129;p3"/>
              <p:cNvSpPr/>
              <p:nvPr/>
            </p:nvSpPr>
            <p:spPr>
              <a:xfrm>
                <a:off x="1795635" y="1050716"/>
                <a:ext cx="2992020" cy="713549"/>
              </a:xfrm>
              <a:prstGeom prst="homePlate">
                <a:avLst>
                  <a:gd name="adj" fmla="val 50000"/>
                </a:avLst>
              </a:prstGeom>
              <a:solidFill>
                <a:srgbClr val="D59700">
                  <a:alpha val="5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PE" sz="2800" b="1" i="0" u="none" strike="noStrike" cap="none">
                    <a:solidFill>
                      <a:srgbClr val="000000"/>
                    </a:solidFill>
                    <a:latin typeface="Calibri"/>
                    <a:ea typeface="Calibri"/>
                    <a:cs typeface="Calibri"/>
                    <a:sym typeface="Calibri"/>
                  </a:rPr>
                  <a:t>Contenido</a:t>
                </a:r>
                <a:endParaRPr/>
              </a:p>
            </p:txBody>
          </p:sp>
          <p:pic>
            <p:nvPicPr>
              <p:cNvPr id="130" name="Google Shape;130;p3" descr="Portapapeles con relleno sólido"/>
              <p:cNvPicPr preferRelativeResize="0"/>
              <p:nvPr/>
            </p:nvPicPr>
            <p:blipFill rotWithShape="1">
              <a:blip r:embed="rId3">
                <a:alphaModFix/>
              </a:blip>
              <a:srcRect/>
              <a:stretch/>
            </p:blipFill>
            <p:spPr>
              <a:xfrm>
                <a:off x="1154210" y="1050716"/>
                <a:ext cx="713549" cy="713549"/>
              </a:xfrm>
              <a:prstGeom prst="rect">
                <a:avLst/>
              </a:prstGeom>
              <a:noFill/>
              <a:ln>
                <a:noFill/>
              </a:ln>
            </p:spPr>
          </p:pic>
        </p:grpSp>
      </p:grpSp>
      <p:sp>
        <p:nvSpPr>
          <p:cNvPr id="131" name="Google Shape;131;p3"/>
          <p:cNvSpPr txBox="1"/>
          <p:nvPr/>
        </p:nvSpPr>
        <p:spPr>
          <a:xfrm>
            <a:off x="2196881" y="3255074"/>
            <a:ext cx="7010291" cy="1908215"/>
          </a:xfrm>
          <a:prstGeom prst="rect">
            <a:avLst/>
          </a:prstGeom>
          <a:noFill/>
          <a:ln>
            <a:noFill/>
          </a:ln>
        </p:spPr>
        <p:txBody>
          <a:bodyPr spcFirstLastPara="1" wrap="square" lIns="0" tIns="0" rIns="0" bIns="0" anchor="t" anchorCtr="0">
            <a:spAutoFit/>
          </a:bodyPr>
          <a:lstStyle/>
          <a:p>
            <a:pPr lvl="0"/>
            <a:r>
              <a:rPr lang="es-ES" sz="2400" dirty="0">
                <a:latin typeface="Calibri" panose="020F0502020204030204" pitchFamily="34" charset="0"/>
                <a:cs typeface="Calibri" panose="020F0502020204030204" pitchFamily="34" charset="0"/>
              </a:rPr>
              <a:t>Temas institucionales básicos en una agencia regulatoria: </a:t>
            </a:r>
            <a:r>
              <a:rPr lang="es-ES" sz="2400" dirty="0" smtClean="0">
                <a:latin typeface="Calibri" panose="020F0502020204030204" pitchFamily="34" charset="0"/>
                <a:cs typeface="Calibri" panose="020F0502020204030204" pitchFamily="34" charset="0"/>
              </a:rPr>
              <a:t>autonomía, especialización y competencias.</a:t>
            </a:r>
            <a:endParaRPr sz="24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dirty="0"/>
          </a:p>
          <a:p>
            <a:pPr lvl="0"/>
            <a:r>
              <a:rPr lang="es-ES" sz="2400" dirty="0">
                <a:latin typeface="Calibri" panose="020F0502020204030204" pitchFamily="34" charset="0"/>
                <a:cs typeface="Calibri" panose="020F0502020204030204" pitchFamily="34" charset="0"/>
              </a:rPr>
              <a:t>Ética, responsabilidad social y corporativa de las agencias </a:t>
            </a:r>
            <a:r>
              <a:rPr lang="es-ES" sz="2400" dirty="0" smtClean="0">
                <a:latin typeface="Calibri" panose="020F0502020204030204" pitchFamily="34" charset="0"/>
                <a:cs typeface="Calibri" panose="020F0502020204030204" pitchFamily="34" charset="0"/>
              </a:rPr>
              <a:t>regulatorias.</a:t>
            </a:r>
            <a:endParaRPr sz="24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dirty="0"/>
          </a:p>
        </p:txBody>
      </p:sp>
      <p:sp>
        <p:nvSpPr>
          <p:cNvPr id="132" name="Google Shape;132;p3"/>
          <p:cNvSpPr/>
          <p:nvPr/>
        </p:nvSpPr>
        <p:spPr>
          <a:xfrm>
            <a:off x="1784349" y="3357897"/>
            <a:ext cx="224154" cy="224154"/>
          </a:xfrm>
          <a:custGeom>
            <a:avLst/>
            <a:gdLst/>
            <a:ahLst/>
            <a:cxnLst/>
            <a:rect l="l" t="t" r="r" b="b"/>
            <a:pathLst>
              <a:path w="224155" h="224155" extrusionOk="0">
                <a:moveTo>
                  <a:pt x="111947" y="0"/>
                </a:moveTo>
                <a:lnTo>
                  <a:pt x="13192" y="80079"/>
                </a:lnTo>
                <a:lnTo>
                  <a:pt x="0" y="111948"/>
                </a:lnTo>
                <a:lnTo>
                  <a:pt x="3298" y="128905"/>
                </a:lnTo>
                <a:lnTo>
                  <a:pt x="13192" y="143808"/>
                </a:lnTo>
                <a:lnTo>
                  <a:pt x="80083" y="210699"/>
                </a:lnTo>
                <a:lnTo>
                  <a:pt x="94991" y="220600"/>
                </a:lnTo>
                <a:lnTo>
                  <a:pt x="111947" y="223901"/>
                </a:lnTo>
                <a:lnTo>
                  <a:pt x="128903" y="220600"/>
                </a:lnTo>
                <a:lnTo>
                  <a:pt x="143811" y="210699"/>
                </a:lnTo>
                <a:lnTo>
                  <a:pt x="210689" y="143808"/>
                </a:lnTo>
                <a:lnTo>
                  <a:pt x="220591" y="128905"/>
                </a:lnTo>
                <a:lnTo>
                  <a:pt x="223891" y="111948"/>
                </a:lnTo>
                <a:lnTo>
                  <a:pt x="220591" y="94989"/>
                </a:lnTo>
                <a:lnTo>
                  <a:pt x="210689" y="80079"/>
                </a:lnTo>
                <a:lnTo>
                  <a:pt x="143811" y="13201"/>
                </a:lnTo>
                <a:lnTo>
                  <a:pt x="128903" y="3300"/>
                </a:lnTo>
                <a:lnTo>
                  <a:pt x="111947" y="0"/>
                </a:lnTo>
                <a:close/>
              </a:path>
            </a:pathLst>
          </a:custGeom>
          <a:solidFill>
            <a:srgbClr val="D597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3"/>
          <p:cNvSpPr/>
          <p:nvPr/>
        </p:nvSpPr>
        <p:spPr>
          <a:xfrm>
            <a:off x="1784349" y="4405623"/>
            <a:ext cx="224154" cy="224154"/>
          </a:xfrm>
          <a:custGeom>
            <a:avLst/>
            <a:gdLst/>
            <a:ahLst/>
            <a:cxnLst/>
            <a:rect l="l" t="t" r="r" b="b"/>
            <a:pathLst>
              <a:path w="224155" h="224155" extrusionOk="0">
                <a:moveTo>
                  <a:pt x="111947" y="0"/>
                </a:moveTo>
                <a:lnTo>
                  <a:pt x="13192" y="80079"/>
                </a:lnTo>
                <a:lnTo>
                  <a:pt x="0" y="111950"/>
                </a:lnTo>
                <a:lnTo>
                  <a:pt x="3298" y="128910"/>
                </a:lnTo>
                <a:lnTo>
                  <a:pt x="13192" y="143821"/>
                </a:lnTo>
                <a:lnTo>
                  <a:pt x="80083" y="210699"/>
                </a:lnTo>
                <a:lnTo>
                  <a:pt x="94991" y="220600"/>
                </a:lnTo>
                <a:lnTo>
                  <a:pt x="111947" y="223901"/>
                </a:lnTo>
                <a:lnTo>
                  <a:pt x="128903" y="220600"/>
                </a:lnTo>
                <a:lnTo>
                  <a:pt x="143811" y="210699"/>
                </a:lnTo>
                <a:lnTo>
                  <a:pt x="210689" y="143821"/>
                </a:lnTo>
                <a:lnTo>
                  <a:pt x="220591" y="128910"/>
                </a:lnTo>
                <a:lnTo>
                  <a:pt x="223891" y="111950"/>
                </a:lnTo>
                <a:lnTo>
                  <a:pt x="220591" y="94990"/>
                </a:lnTo>
                <a:lnTo>
                  <a:pt x="210689" y="80079"/>
                </a:lnTo>
                <a:lnTo>
                  <a:pt x="143811" y="13201"/>
                </a:lnTo>
                <a:lnTo>
                  <a:pt x="128903" y="3300"/>
                </a:lnTo>
                <a:lnTo>
                  <a:pt x="111947" y="0"/>
                </a:lnTo>
                <a:close/>
              </a:path>
            </a:pathLst>
          </a:custGeom>
          <a:solidFill>
            <a:srgbClr val="D597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3"/>
          <p:cNvSpPr/>
          <p:nvPr/>
        </p:nvSpPr>
        <p:spPr>
          <a:xfrm rot="-2582993">
            <a:off x="-848148" y="4954683"/>
            <a:ext cx="1412937" cy="1412937"/>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 name="Imagen 19">
            <a:extLst>
              <a:ext uri="{FF2B5EF4-FFF2-40B4-BE49-F238E27FC236}">
                <a16:creationId xmlns:a16="http://schemas.microsoft.com/office/drawing/2014/main" id="{465B3534-1C9A-41BB-9703-A54ED6B9CE4D}"/>
              </a:ext>
            </a:extLst>
          </p:cNvPr>
          <p:cNvPicPr>
            <a:picLocks noChangeAspect="1"/>
          </p:cNvPicPr>
          <p:nvPr/>
        </p:nvPicPr>
        <p:blipFill>
          <a:blip r:embed="rId4"/>
          <a:stretch>
            <a:fillRect/>
          </a:stretch>
        </p:blipFill>
        <p:spPr>
          <a:xfrm>
            <a:off x="6589017" y="189606"/>
            <a:ext cx="5306983" cy="6965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4" descr="Qué relación existe entre la gobernanza y la Responsabilidad Social  Empresarial? - Telefónica"/>
          <p:cNvPicPr preferRelativeResize="0"/>
          <p:nvPr/>
        </p:nvPicPr>
        <p:blipFill rotWithShape="1">
          <a:blip r:embed="rId3">
            <a:alphaModFix/>
          </a:blip>
          <a:srcRect l="17864" t="-313" r="26346" b="312"/>
          <a:stretch/>
        </p:blipFill>
        <p:spPr>
          <a:xfrm>
            <a:off x="6155623" y="626489"/>
            <a:ext cx="5314878" cy="5314878"/>
          </a:xfrm>
          <a:custGeom>
            <a:avLst/>
            <a:gdLst/>
            <a:ahLst/>
            <a:cxnLst/>
            <a:rect l="l" t="t" r="r" b="b"/>
            <a:pathLst>
              <a:path w="6831230" h="6831230" extrusionOk="0">
                <a:moveTo>
                  <a:pt x="3531905" y="257"/>
                </a:moveTo>
                <a:cubicBezTo>
                  <a:pt x="3644591" y="4094"/>
                  <a:pt x="3755814" y="50919"/>
                  <a:pt x="3838863" y="139823"/>
                </a:cubicBezTo>
                <a:lnTo>
                  <a:pt x="6712609" y="3216165"/>
                </a:lnTo>
                <a:cubicBezTo>
                  <a:pt x="6878708" y="3393973"/>
                  <a:pt x="6869216" y="3672764"/>
                  <a:pt x="6691407" y="3838863"/>
                </a:cubicBezTo>
                <a:lnTo>
                  <a:pt x="3615065" y="6712609"/>
                </a:lnTo>
                <a:cubicBezTo>
                  <a:pt x="3437257" y="6878708"/>
                  <a:pt x="3158466" y="6869216"/>
                  <a:pt x="2992368" y="6691407"/>
                </a:cubicBezTo>
                <a:lnTo>
                  <a:pt x="118621" y="3615065"/>
                </a:lnTo>
                <a:cubicBezTo>
                  <a:pt x="-47478" y="3437257"/>
                  <a:pt x="-37985" y="3158466"/>
                  <a:pt x="139823" y="2992367"/>
                </a:cubicBezTo>
                <a:lnTo>
                  <a:pt x="3216165" y="118621"/>
                </a:lnTo>
                <a:cubicBezTo>
                  <a:pt x="3305069" y="35572"/>
                  <a:pt x="3419219" y="-3580"/>
                  <a:pt x="3531905" y="257"/>
                </a:cubicBezTo>
                <a:close/>
              </a:path>
            </a:pathLst>
          </a:custGeom>
          <a:noFill/>
          <a:ln>
            <a:noFill/>
          </a:ln>
        </p:spPr>
      </p:pic>
      <p:sp>
        <p:nvSpPr>
          <p:cNvPr id="148" name="Google Shape;148;p4"/>
          <p:cNvSpPr/>
          <p:nvPr/>
        </p:nvSpPr>
        <p:spPr>
          <a:xfrm rot="-2582993">
            <a:off x="10772561" y="5476495"/>
            <a:ext cx="1813093" cy="1813093"/>
          </a:xfrm>
          <a:prstGeom prst="roundRect">
            <a:avLst>
              <a:gd name="adj" fmla="val 16667"/>
            </a:avLst>
          </a:prstGeom>
          <a:solidFill>
            <a:srgbClr val="D59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9" name="Google Shape;149;p4"/>
          <p:cNvGrpSpPr/>
          <p:nvPr/>
        </p:nvGrpSpPr>
        <p:grpSpPr>
          <a:xfrm>
            <a:off x="10369911" y="-471115"/>
            <a:ext cx="2632716" cy="3002543"/>
            <a:chOff x="10802965" y="1483857"/>
            <a:chExt cx="1741744" cy="1986413"/>
          </a:xfrm>
        </p:grpSpPr>
        <p:sp>
          <p:nvSpPr>
            <p:cNvPr id="150" name="Google Shape;150;p4"/>
            <p:cNvSpPr/>
            <p:nvPr/>
          </p:nvSpPr>
          <p:spPr>
            <a:xfrm rot="-2582993">
              <a:off x="10909705" y="2041022"/>
              <a:ext cx="516408" cy="516408"/>
            </a:xfrm>
            <a:prstGeom prst="roundRect">
              <a:avLst>
                <a:gd name="adj" fmla="val 16667"/>
              </a:avLst>
            </a:prstGeom>
            <a:solidFill>
              <a:srgbClr val="D59700"/>
            </a:solid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4"/>
            <p:cNvSpPr/>
            <p:nvPr/>
          </p:nvSpPr>
          <p:spPr>
            <a:xfrm rot="-2582993">
              <a:off x="11356575" y="1590597"/>
              <a:ext cx="516408" cy="516408"/>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4"/>
            <p:cNvSpPr/>
            <p:nvPr/>
          </p:nvSpPr>
          <p:spPr>
            <a:xfrm rot="-2582993">
              <a:off x="11475363" y="2400924"/>
              <a:ext cx="886176" cy="886176"/>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3" name="Google Shape;153;p4"/>
          <p:cNvSpPr/>
          <p:nvPr/>
        </p:nvSpPr>
        <p:spPr>
          <a:xfrm rot="-2582993">
            <a:off x="6528819" y="3642503"/>
            <a:ext cx="1453755" cy="1453755"/>
          </a:xfrm>
          <a:prstGeom prst="roundRect">
            <a:avLst>
              <a:gd name="adj" fmla="val 16667"/>
            </a:avLst>
          </a:prstGeom>
          <a:solidFill>
            <a:srgbClr val="D59700">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4"/>
          <p:cNvSpPr txBox="1"/>
          <p:nvPr/>
        </p:nvSpPr>
        <p:spPr>
          <a:xfrm>
            <a:off x="854350" y="2443137"/>
            <a:ext cx="4885573" cy="14465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s-PE" sz="3600" b="1" dirty="0" smtClean="0">
                <a:solidFill>
                  <a:schemeClr val="dk1"/>
                </a:solidFill>
              </a:rPr>
              <a:t>Independencia del regulador</a:t>
            </a:r>
            <a:endParaRPr sz="3600" dirty="0"/>
          </a:p>
        </p:txBody>
      </p:sp>
      <p:sp>
        <p:nvSpPr>
          <p:cNvPr id="155" name="Google Shape;155;p4"/>
          <p:cNvSpPr/>
          <p:nvPr/>
        </p:nvSpPr>
        <p:spPr>
          <a:xfrm>
            <a:off x="999204" y="1714500"/>
            <a:ext cx="2048795" cy="571501"/>
          </a:xfrm>
          <a:prstGeom prst="round1Rect">
            <a:avLst>
              <a:gd name="adj" fmla="val 40795"/>
            </a:avLst>
          </a:prstGeom>
          <a:solidFill>
            <a:srgbClr val="D597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PE" sz="2800" b="1">
                <a:solidFill>
                  <a:srgbClr val="FFFFFF"/>
                </a:solidFill>
                <a:latin typeface="Arial"/>
                <a:ea typeface="Arial"/>
                <a:cs typeface="Arial"/>
                <a:sym typeface="Arial"/>
              </a:rPr>
              <a:t>SESIÓN 1</a:t>
            </a:r>
            <a:endParaRPr/>
          </a:p>
        </p:txBody>
      </p:sp>
      <p:sp>
        <p:nvSpPr>
          <p:cNvPr id="156" name="Google Shape;156;p4"/>
          <p:cNvSpPr/>
          <p:nvPr/>
        </p:nvSpPr>
        <p:spPr>
          <a:xfrm rot="-2582993">
            <a:off x="3206029" y="-732595"/>
            <a:ext cx="1412937" cy="1412937"/>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 name="Imagen 16">
            <a:extLst>
              <a:ext uri="{FF2B5EF4-FFF2-40B4-BE49-F238E27FC236}">
                <a16:creationId xmlns:a16="http://schemas.microsoft.com/office/drawing/2014/main" id="{C012B0B0-6805-4B67-B3E1-D6E646B4B37F}"/>
              </a:ext>
            </a:extLst>
          </p:cNvPr>
          <p:cNvPicPr>
            <a:picLocks noChangeAspect="1"/>
          </p:cNvPicPr>
          <p:nvPr/>
        </p:nvPicPr>
        <p:blipFill>
          <a:blip r:embed="rId4"/>
          <a:stretch>
            <a:fillRect/>
          </a:stretch>
        </p:blipFill>
        <p:spPr>
          <a:xfrm>
            <a:off x="149754" y="5786538"/>
            <a:ext cx="5993662" cy="7867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p:nvPr/>
        </p:nvSpPr>
        <p:spPr>
          <a:xfrm rot="-2582993">
            <a:off x="10772561" y="5476495"/>
            <a:ext cx="1813093" cy="1813093"/>
          </a:xfrm>
          <a:prstGeom prst="roundRect">
            <a:avLst>
              <a:gd name="adj" fmla="val 16667"/>
            </a:avLst>
          </a:prstGeom>
          <a:solidFill>
            <a:srgbClr val="D59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5"/>
          <p:cNvSpPr/>
          <p:nvPr/>
        </p:nvSpPr>
        <p:spPr>
          <a:xfrm>
            <a:off x="281380" y="315510"/>
            <a:ext cx="6272424" cy="729939"/>
          </a:xfrm>
          <a:prstGeom prst="homePlate">
            <a:avLst>
              <a:gd name="adj" fmla="val 50000"/>
            </a:avLst>
          </a:prstGeom>
          <a:solidFill>
            <a:srgbClr val="D59700">
              <a:alpha val="52549"/>
            </a:srgbClr>
          </a:solidFill>
          <a:ln>
            <a:noFill/>
          </a:ln>
        </p:spPr>
        <p:txBody>
          <a:bodyPr spcFirstLastPara="1" wrap="square" lIns="91425" tIns="45700" rIns="91425" bIns="45700" anchor="ctr" anchorCtr="0">
            <a:noAutofit/>
          </a:bodyPr>
          <a:lstStyle/>
          <a:p>
            <a:pPr marL="171450" marR="0" lvl="0" indent="0" algn="l" rtl="0">
              <a:spcBef>
                <a:spcPts val="0"/>
              </a:spcBef>
              <a:spcAft>
                <a:spcPts val="0"/>
              </a:spcAft>
              <a:buNone/>
            </a:pPr>
            <a:r>
              <a:rPr lang="es-ES" sz="2800" dirty="0" smtClean="0"/>
              <a:t>Independencia del regulador</a:t>
            </a:r>
            <a:endParaRPr sz="2800" dirty="0"/>
          </a:p>
        </p:txBody>
      </p:sp>
      <p:sp>
        <p:nvSpPr>
          <p:cNvPr id="168" name="Google Shape;168;p5"/>
          <p:cNvSpPr txBox="1"/>
          <p:nvPr/>
        </p:nvSpPr>
        <p:spPr>
          <a:xfrm>
            <a:off x="444420" y="1519091"/>
            <a:ext cx="10496960" cy="1854025"/>
          </a:xfrm>
          <a:prstGeom prst="rect">
            <a:avLst/>
          </a:prstGeom>
          <a:noFill/>
          <a:ln>
            <a:noFill/>
          </a:ln>
        </p:spPr>
        <p:txBody>
          <a:bodyPr spcFirstLastPara="1" wrap="square" lIns="91425" tIns="45700" rIns="91425" bIns="45700" anchor="t" anchorCtr="0">
            <a:noAutofit/>
          </a:bodyPr>
          <a:lstStyle/>
          <a:p>
            <a:pPr marL="12700" marR="5080" lvl="0">
              <a:lnSpc>
                <a:spcPct val="103699"/>
              </a:lnSpc>
            </a:pPr>
            <a:r>
              <a:rPr lang="es-ES" sz="2400" dirty="0"/>
              <a:t>Personalidad jurídica propia y </a:t>
            </a:r>
            <a:r>
              <a:rPr lang="es-ES" sz="2400" b="1" dirty="0"/>
              <a:t>autonomía</a:t>
            </a:r>
            <a:r>
              <a:rPr lang="es-ES" sz="2400" dirty="0"/>
              <a:t> funcional (autonomía en la toma de decisiones).</a:t>
            </a:r>
          </a:p>
          <a:p>
            <a:pPr marL="12700" marR="5080" lvl="0">
              <a:lnSpc>
                <a:spcPct val="103699"/>
              </a:lnSpc>
            </a:pPr>
            <a:endParaRPr lang="es-ES" sz="2400" dirty="0"/>
          </a:p>
          <a:p>
            <a:pPr marL="12700" marR="5080" lvl="0">
              <a:lnSpc>
                <a:spcPct val="103699"/>
              </a:lnSpc>
            </a:pPr>
            <a:r>
              <a:rPr lang="es-ES" sz="2400" dirty="0" smtClean="0"/>
              <a:t>Prohibición </a:t>
            </a:r>
            <a:r>
              <a:rPr lang="es-ES" sz="2400" dirty="0"/>
              <a:t>de recibir y de solicitar </a:t>
            </a:r>
            <a:r>
              <a:rPr lang="es-ES" sz="2400" b="1" dirty="0"/>
              <a:t>instrucciones</a:t>
            </a:r>
            <a:r>
              <a:rPr lang="es-ES" sz="2400" dirty="0"/>
              <a:t> de terceros en el ejercicio de sus funciones.</a:t>
            </a:r>
          </a:p>
          <a:p>
            <a:pPr marL="12700" marR="5080" lvl="0">
              <a:lnSpc>
                <a:spcPct val="103699"/>
              </a:lnSpc>
            </a:pPr>
            <a:endParaRPr lang="es-ES" sz="2400" dirty="0"/>
          </a:p>
          <a:p>
            <a:pPr marL="12700" marR="5080" lvl="0">
              <a:lnSpc>
                <a:spcPct val="103699"/>
              </a:lnSpc>
            </a:pPr>
            <a:r>
              <a:rPr lang="es-ES" sz="2400" dirty="0" smtClean="0"/>
              <a:t>Independencia </a:t>
            </a:r>
            <a:r>
              <a:rPr lang="es-ES" sz="2400" b="1" dirty="0"/>
              <a:t>bifronte</a:t>
            </a:r>
            <a:r>
              <a:rPr lang="es-ES" sz="2400" dirty="0"/>
              <a:t>: frente a otros sujetos públicos (órganos políticos y empresas públicas) y frente a las empresas privadas sometidas a regulación/supervisión y sus intereses empresariales.</a:t>
            </a:r>
            <a:endParaRPr sz="2400" dirty="0"/>
          </a:p>
        </p:txBody>
      </p:sp>
      <p:pic>
        <p:nvPicPr>
          <p:cNvPr id="10" name="Imagen 9">
            <a:extLst>
              <a:ext uri="{FF2B5EF4-FFF2-40B4-BE49-F238E27FC236}">
                <a16:creationId xmlns:a16="http://schemas.microsoft.com/office/drawing/2014/main" id="{11F7E915-394A-4D18-A8BD-26846FB4F26A}"/>
              </a:ext>
            </a:extLst>
          </p:cNvPr>
          <p:cNvPicPr>
            <a:picLocks noChangeAspect="1"/>
          </p:cNvPicPr>
          <p:nvPr/>
        </p:nvPicPr>
        <p:blipFill>
          <a:blip r:embed="rId3"/>
          <a:stretch>
            <a:fillRect/>
          </a:stretch>
        </p:blipFill>
        <p:spPr>
          <a:xfrm>
            <a:off x="6759839" y="119268"/>
            <a:ext cx="5306983" cy="6965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6" descr="En Manabí se conformó Red de Participación Ciudadana en Gestión de Riesgos  – Servicio Nacional de Gestión de Riesgos y Emergencias"/>
          <p:cNvPicPr preferRelativeResize="0"/>
          <p:nvPr/>
        </p:nvPicPr>
        <p:blipFill rotWithShape="1">
          <a:blip r:embed="rId3">
            <a:alphaModFix/>
          </a:blip>
          <a:srcRect l="11368" t="9053" r="20420"/>
          <a:stretch/>
        </p:blipFill>
        <p:spPr>
          <a:xfrm>
            <a:off x="6271675" y="723482"/>
            <a:ext cx="5161338" cy="5161338"/>
          </a:xfrm>
          <a:custGeom>
            <a:avLst/>
            <a:gdLst/>
            <a:ahLst/>
            <a:cxnLst/>
            <a:rect l="l" t="t" r="r" b="b"/>
            <a:pathLst>
              <a:path w="6831230" h="6831230" extrusionOk="0">
                <a:moveTo>
                  <a:pt x="3531905" y="257"/>
                </a:moveTo>
                <a:cubicBezTo>
                  <a:pt x="3644591" y="4094"/>
                  <a:pt x="3755814" y="50919"/>
                  <a:pt x="3838863" y="139823"/>
                </a:cubicBezTo>
                <a:lnTo>
                  <a:pt x="6712609" y="3216165"/>
                </a:lnTo>
                <a:cubicBezTo>
                  <a:pt x="6878708" y="3393973"/>
                  <a:pt x="6869216" y="3672764"/>
                  <a:pt x="6691407" y="3838863"/>
                </a:cubicBezTo>
                <a:lnTo>
                  <a:pt x="3615065" y="6712609"/>
                </a:lnTo>
                <a:cubicBezTo>
                  <a:pt x="3437257" y="6878708"/>
                  <a:pt x="3158466" y="6869216"/>
                  <a:pt x="2992368" y="6691407"/>
                </a:cubicBezTo>
                <a:lnTo>
                  <a:pt x="118621" y="3615065"/>
                </a:lnTo>
                <a:cubicBezTo>
                  <a:pt x="-47478" y="3437257"/>
                  <a:pt x="-37985" y="3158466"/>
                  <a:pt x="139823" y="2992367"/>
                </a:cubicBezTo>
                <a:lnTo>
                  <a:pt x="3216165" y="118621"/>
                </a:lnTo>
                <a:cubicBezTo>
                  <a:pt x="3305069" y="35572"/>
                  <a:pt x="3419219" y="-3580"/>
                  <a:pt x="3531905" y="257"/>
                </a:cubicBezTo>
                <a:close/>
              </a:path>
            </a:pathLst>
          </a:custGeom>
          <a:noFill/>
          <a:ln>
            <a:noFill/>
          </a:ln>
        </p:spPr>
      </p:pic>
      <p:sp>
        <p:nvSpPr>
          <p:cNvPr id="179" name="Google Shape;179;p6"/>
          <p:cNvSpPr/>
          <p:nvPr/>
        </p:nvSpPr>
        <p:spPr>
          <a:xfrm rot="-2582993">
            <a:off x="10772561" y="5476495"/>
            <a:ext cx="1813093" cy="1813093"/>
          </a:xfrm>
          <a:prstGeom prst="roundRect">
            <a:avLst>
              <a:gd name="adj" fmla="val 16667"/>
            </a:avLst>
          </a:prstGeom>
          <a:solidFill>
            <a:srgbClr val="D59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0" name="Google Shape;180;p6"/>
          <p:cNvGrpSpPr/>
          <p:nvPr/>
        </p:nvGrpSpPr>
        <p:grpSpPr>
          <a:xfrm>
            <a:off x="10369911" y="-471115"/>
            <a:ext cx="2632716" cy="3002543"/>
            <a:chOff x="10802965" y="1483857"/>
            <a:chExt cx="1741744" cy="1986413"/>
          </a:xfrm>
        </p:grpSpPr>
        <p:sp>
          <p:nvSpPr>
            <p:cNvPr id="181" name="Google Shape;181;p6"/>
            <p:cNvSpPr/>
            <p:nvPr/>
          </p:nvSpPr>
          <p:spPr>
            <a:xfrm rot="-2582993">
              <a:off x="10909705" y="2041022"/>
              <a:ext cx="516408" cy="516408"/>
            </a:xfrm>
            <a:prstGeom prst="roundRect">
              <a:avLst>
                <a:gd name="adj" fmla="val 16667"/>
              </a:avLst>
            </a:prstGeom>
            <a:solidFill>
              <a:srgbClr val="D59700"/>
            </a:solid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6"/>
            <p:cNvSpPr/>
            <p:nvPr/>
          </p:nvSpPr>
          <p:spPr>
            <a:xfrm rot="-2582993">
              <a:off x="11356575" y="1590597"/>
              <a:ext cx="516408" cy="516408"/>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6"/>
            <p:cNvSpPr/>
            <p:nvPr/>
          </p:nvSpPr>
          <p:spPr>
            <a:xfrm rot="-2582993">
              <a:off x="11475363" y="2400924"/>
              <a:ext cx="886176" cy="886176"/>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4" name="Google Shape;184;p6"/>
          <p:cNvSpPr/>
          <p:nvPr/>
        </p:nvSpPr>
        <p:spPr>
          <a:xfrm rot="-2582993">
            <a:off x="6528819" y="3642503"/>
            <a:ext cx="1453755" cy="1453755"/>
          </a:xfrm>
          <a:prstGeom prst="roundRect">
            <a:avLst>
              <a:gd name="adj" fmla="val 16667"/>
            </a:avLst>
          </a:prstGeom>
          <a:solidFill>
            <a:srgbClr val="D59700">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6"/>
          <p:cNvSpPr txBox="1"/>
          <p:nvPr/>
        </p:nvSpPr>
        <p:spPr>
          <a:xfrm>
            <a:off x="854350" y="2443137"/>
            <a:ext cx="4885573" cy="14465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s-PE" sz="5400" b="1" dirty="0" smtClean="0">
                <a:solidFill>
                  <a:schemeClr val="dk1"/>
                </a:solidFill>
              </a:rPr>
              <a:t>Competencias del regulador</a:t>
            </a:r>
            <a:endParaRPr dirty="0"/>
          </a:p>
        </p:txBody>
      </p:sp>
      <p:sp>
        <p:nvSpPr>
          <p:cNvPr id="186" name="Google Shape;186;p6"/>
          <p:cNvSpPr/>
          <p:nvPr/>
        </p:nvSpPr>
        <p:spPr>
          <a:xfrm>
            <a:off x="999204" y="1714500"/>
            <a:ext cx="2048795" cy="571501"/>
          </a:xfrm>
          <a:prstGeom prst="round1Rect">
            <a:avLst>
              <a:gd name="adj" fmla="val 40795"/>
            </a:avLst>
          </a:prstGeom>
          <a:solidFill>
            <a:srgbClr val="D597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PE" sz="2800" b="1">
                <a:solidFill>
                  <a:srgbClr val="FFFFFF"/>
                </a:solidFill>
                <a:latin typeface="Arial"/>
                <a:ea typeface="Arial"/>
                <a:cs typeface="Arial"/>
                <a:sym typeface="Arial"/>
              </a:rPr>
              <a:t>SESIÓN 2</a:t>
            </a:r>
            <a:endParaRPr/>
          </a:p>
        </p:txBody>
      </p:sp>
      <p:sp>
        <p:nvSpPr>
          <p:cNvPr id="187" name="Google Shape;187;p6"/>
          <p:cNvSpPr/>
          <p:nvPr/>
        </p:nvSpPr>
        <p:spPr>
          <a:xfrm rot="-2582993">
            <a:off x="3206029" y="-732595"/>
            <a:ext cx="1412937" cy="1412937"/>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 name="Imagen 16">
            <a:extLst>
              <a:ext uri="{FF2B5EF4-FFF2-40B4-BE49-F238E27FC236}">
                <a16:creationId xmlns:a16="http://schemas.microsoft.com/office/drawing/2014/main" id="{91BFE9B4-187A-4014-96AD-7CE014662D8F}"/>
              </a:ext>
            </a:extLst>
          </p:cNvPr>
          <p:cNvPicPr>
            <a:picLocks noChangeAspect="1"/>
          </p:cNvPicPr>
          <p:nvPr/>
        </p:nvPicPr>
        <p:blipFill>
          <a:blip r:embed="rId4"/>
          <a:stretch>
            <a:fillRect/>
          </a:stretch>
        </p:blipFill>
        <p:spPr>
          <a:xfrm>
            <a:off x="149754" y="5786538"/>
            <a:ext cx="5993662" cy="7867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p5"/>
          <p:cNvSpPr/>
          <p:nvPr/>
        </p:nvSpPr>
        <p:spPr>
          <a:xfrm>
            <a:off x="281380" y="315510"/>
            <a:ext cx="6272424" cy="729939"/>
          </a:xfrm>
          <a:prstGeom prst="homePlate">
            <a:avLst>
              <a:gd name="adj" fmla="val 50000"/>
            </a:avLst>
          </a:prstGeom>
          <a:solidFill>
            <a:srgbClr val="D59700">
              <a:alpha val="52549"/>
            </a:srgbClr>
          </a:solidFill>
          <a:ln>
            <a:noFill/>
          </a:ln>
        </p:spPr>
        <p:txBody>
          <a:bodyPr spcFirstLastPara="1" wrap="square" lIns="91425" tIns="45700" rIns="91425" bIns="45700" anchor="ctr" anchorCtr="0">
            <a:noAutofit/>
          </a:bodyPr>
          <a:lstStyle/>
          <a:p>
            <a:pPr marL="171450" marR="0" lvl="0" indent="0" algn="l" rtl="0">
              <a:spcBef>
                <a:spcPts val="0"/>
              </a:spcBef>
              <a:spcAft>
                <a:spcPts val="0"/>
              </a:spcAft>
              <a:buNone/>
            </a:pPr>
            <a:r>
              <a:rPr lang="es-ES" sz="2800" dirty="0" smtClean="0"/>
              <a:t>Competencias</a:t>
            </a:r>
            <a:r>
              <a:rPr lang="es-ES" sz="2800" dirty="0" smtClean="0"/>
              <a:t> del regulador</a:t>
            </a:r>
            <a:endParaRPr sz="2800" dirty="0"/>
          </a:p>
        </p:txBody>
      </p:sp>
      <p:sp>
        <p:nvSpPr>
          <p:cNvPr id="5" name="Google Shape;168;p5"/>
          <p:cNvSpPr txBox="1"/>
          <p:nvPr/>
        </p:nvSpPr>
        <p:spPr>
          <a:xfrm>
            <a:off x="444420" y="1519091"/>
            <a:ext cx="10496960" cy="1854025"/>
          </a:xfrm>
          <a:prstGeom prst="rect">
            <a:avLst/>
          </a:prstGeom>
          <a:noFill/>
          <a:ln>
            <a:noFill/>
          </a:ln>
        </p:spPr>
        <p:txBody>
          <a:bodyPr spcFirstLastPara="1" wrap="square" lIns="91425" tIns="45700" rIns="91425" bIns="45700" anchor="t" anchorCtr="0">
            <a:noAutofit/>
          </a:bodyPr>
          <a:lstStyle/>
          <a:p>
            <a:pPr marL="12700" marR="5080" lvl="0">
              <a:lnSpc>
                <a:spcPct val="103699"/>
              </a:lnSpc>
            </a:pPr>
            <a:r>
              <a:rPr lang="es-ES" sz="2000" dirty="0" smtClean="0"/>
              <a:t>Reserva legal de funciones:</a:t>
            </a:r>
          </a:p>
          <a:p>
            <a:pPr marL="12700" marR="5080" lvl="0">
              <a:lnSpc>
                <a:spcPct val="103699"/>
              </a:lnSpc>
            </a:pPr>
            <a:endParaRPr lang="es-ES" sz="2000" dirty="0"/>
          </a:p>
          <a:p>
            <a:pPr marL="355600" marR="5080" lvl="0" indent="-342900">
              <a:lnSpc>
                <a:spcPct val="103699"/>
              </a:lnSpc>
              <a:buFontTx/>
              <a:buChar char="-"/>
            </a:pPr>
            <a:r>
              <a:rPr lang="es-ES" sz="2000" dirty="0" smtClean="0"/>
              <a:t>Tarifas de acceso a las redes.</a:t>
            </a:r>
          </a:p>
          <a:p>
            <a:pPr marL="355600" marR="5080" lvl="0" indent="-342900">
              <a:lnSpc>
                <a:spcPct val="103699"/>
              </a:lnSpc>
              <a:buFontTx/>
              <a:buChar char="-"/>
            </a:pPr>
            <a:r>
              <a:rPr lang="es-ES" sz="2000" dirty="0" smtClean="0"/>
              <a:t>Normas sobre acceso y conexión a las redes.</a:t>
            </a:r>
          </a:p>
          <a:p>
            <a:pPr marL="355600" marR="5080" lvl="0" indent="-342900">
              <a:lnSpc>
                <a:spcPct val="103699"/>
              </a:lnSpc>
              <a:buFontTx/>
              <a:buChar char="-"/>
            </a:pPr>
            <a:r>
              <a:rPr lang="es-ES" sz="2000" dirty="0" smtClean="0"/>
              <a:t>Control del cumplimiento de las obligaciones de los agentes.</a:t>
            </a:r>
          </a:p>
          <a:p>
            <a:pPr marL="355600" marR="5080" lvl="0" indent="-342900">
              <a:lnSpc>
                <a:spcPct val="103699"/>
              </a:lnSpc>
              <a:buFontTx/>
              <a:buChar char="-"/>
            </a:pPr>
            <a:r>
              <a:rPr lang="es-ES" sz="2000" dirty="0" smtClean="0"/>
              <a:t>Supervisión del grado y efectividad de apertura del mercado y la competencia…</a:t>
            </a:r>
            <a:endParaRPr lang="es-ES" sz="2000" dirty="0"/>
          </a:p>
          <a:p>
            <a:pPr marL="12700" marR="5080" lvl="0">
              <a:lnSpc>
                <a:spcPct val="103699"/>
              </a:lnSpc>
            </a:pPr>
            <a:endParaRPr lang="es-ES" sz="2000" dirty="0"/>
          </a:p>
          <a:p>
            <a:pPr marL="12700" marR="5080" lvl="0">
              <a:lnSpc>
                <a:spcPct val="103699"/>
              </a:lnSpc>
            </a:pPr>
            <a:r>
              <a:rPr lang="es-ES" sz="2000" dirty="0" smtClean="0"/>
              <a:t>Potestades regulatorias:</a:t>
            </a:r>
          </a:p>
          <a:p>
            <a:pPr marL="12700" marR="5080" lvl="0">
              <a:lnSpc>
                <a:spcPct val="103699"/>
              </a:lnSpc>
            </a:pPr>
            <a:endParaRPr lang="es-ES" sz="2000" dirty="0"/>
          </a:p>
          <a:p>
            <a:pPr marL="355600" marR="5080" lvl="0" indent="-342900">
              <a:lnSpc>
                <a:spcPct val="103699"/>
              </a:lnSpc>
              <a:buFontTx/>
              <a:buChar char="-"/>
            </a:pPr>
            <a:r>
              <a:rPr lang="es-ES" sz="2000" dirty="0" smtClean="0"/>
              <a:t>Función </a:t>
            </a:r>
            <a:r>
              <a:rPr lang="es-ES" sz="2000" b="1" dirty="0" smtClean="0"/>
              <a:t>consultiva</a:t>
            </a:r>
            <a:r>
              <a:rPr lang="es-ES" sz="2000" dirty="0" smtClean="0"/>
              <a:t> (informes preceptivos previos sobre proyectos normativos del Gobierno y propuestas normativas al Gobierno).</a:t>
            </a:r>
          </a:p>
          <a:p>
            <a:pPr marL="355600" marR="5080" lvl="0" indent="-342900">
              <a:lnSpc>
                <a:spcPct val="103699"/>
              </a:lnSpc>
              <a:buFontTx/>
              <a:buChar char="-"/>
            </a:pPr>
            <a:r>
              <a:rPr lang="es-ES" sz="2000" dirty="0" smtClean="0"/>
              <a:t>Potestad </a:t>
            </a:r>
            <a:r>
              <a:rPr lang="es-ES" sz="2000" b="1" dirty="0" smtClean="0"/>
              <a:t>normativa</a:t>
            </a:r>
            <a:r>
              <a:rPr lang="es-ES" sz="2000" dirty="0" smtClean="0"/>
              <a:t> (adopción de normas reglamentarias).</a:t>
            </a:r>
          </a:p>
          <a:p>
            <a:pPr marL="355600" marR="5080" lvl="0" indent="-342900">
              <a:lnSpc>
                <a:spcPct val="103699"/>
              </a:lnSpc>
              <a:buFontTx/>
              <a:buChar char="-"/>
            </a:pPr>
            <a:r>
              <a:rPr lang="es-ES" sz="2000" dirty="0" smtClean="0"/>
              <a:t>Potestad </a:t>
            </a:r>
            <a:r>
              <a:rPr lang="es-ES" sz="2000" b="1" dirty="0" smtClean="0"/>
              <a:t>resolutoria</a:t>
            </a:r>
            <a:r>
              <a:rPr lang="es-ES" sz="2000" dirty="0" smtClean="0"/>
              <a:t> (adopción de decisiones vinculantes/actos administrativos) .</a:t>
            </a:r>
          </a:p>
          <a:p>
            <a:pPr marL="355600" marR="5080" lvl="0" indent="-342900">
              <a:lnSpc>
                <a:spcPct val="103699"/>
              </a:lnSpc>
              <a:buFontTx/>
              <a:buChar char="-"/>
            </a:pPr>
            <a:r>
              <a:rPr lang="es-ES" sz="2000" dirty="0" smtClean="0"/>
              <a:t>Potestad </a:t>
            </a:r>
            <a:r>
              <a:rPr lang="es-ES" sz="2000" b="1" dirty="0" smtClean="0"/>
              <a:t>sancionadora</a:t>
            </a:r>
            <a:r>
              <a:rPr lang="es-ES" sz="2000" dirty="0" smtClean="0"/>
              <a:t>.</a:t>
            </a:r>
          </a:p>
          <a:p>
            <a:pPr marL="355600" marR="5080" lvl="0" indent="-342900">
              <a:lnSpc>
                <a:spcPct val="103699"/>
              </a:lnSpc>
              <a:buFontTx/>
              <a:buChar char="-"/>
            </a:pPr>
            <a:r>
              <a:rPr lang="es-ES" sz="2000" dirty="0" smtClean="0"/>
              <a:t>Potestades instrumentales: supervisión, inspección, investigación y obtención de información.</a:t>
            </a:r>
            <a:endParaRPr lang="es-ES" sz="2000" dirty="0"/>
          </a:p>
          <a:p>
            <a:pPr marL="12700" marR="5080" lvl="0">
              <a:lnSpc>
                <a:spcPct val="103699"/>
              </a:lnSpc>
            </a:pPr>
            <a:endParaRPr lang="es-ES" sz="2400" dirty="0"/>
          </a:p>
        </p:txBody>
      </p:sp>
      <p:pic>
        <p:nvPicPr>
          <p:cNvPr id="6" name="Imagen 5">
            <a:extLst>
              <a:ext uri="{FF2B5EF4-FFF2-40B4-BE49-F238E27FC236}">
                <a16:creationId xmlns:a16="http://schemas.microsoft.com/office/drawing/2014/main" id="{11F7E915-394A-4D18-A8BD-26846FB4F26A}"/>
              </a:ext>
            </a:extLst>
          </p:cNvPr>
          <p:cNvPicPr>
            <a:picLocks noChangeAspect="1"/>
          </p:cNvPicPr>
          <p:nvPr/>
        </p:nvPicPr>
        <p:blipFill>
          <a:blip r:embed="rId2"/>
          <a:stretch>
            <a:fillRect/>
          </a:stretch>
        </p:blipFill>
        <p:spPr>
          <a:xfrm>
            <a:off x="6759839" y="119268"/>
            <a:ext cx="5306983" cy="696579"/>
          </a:xfrm>
          <a:prstGeom prst="rect">
            <a:avLst/>
          </a:prstGeom>
        </p:spPr>
      </p:pic>
      <p:sp>
        <p:nvSpPr>
          <p:cNvPr id="7" name="Google Shape;166;p5"/>
          <p:cNvSpPr/>
          <p:nvPr/>
        </p:nvSpPr>
        <p:spPr>
          <a:xfrm rot="-2582993">
            <a:off x="10772561" y="5476495"/>
            <a:ext cx="1813093" cy="1813093"/>
          </a:xfrm>
          <a:prstGeom prst="roundRect">
            <a:avLst>
              <a:gd name="adj" fmla="val 16667"/>
            </a:avLst>
          </a:prstGeom>
          <a:solidFill>
            <a:srgbClr val="D59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372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7" descr="Participación Ciudadana | Ministerio de Energía"/>
          <p:cNvPicPr preferRelativeResize="0"/>
          <p:nvPr/>
        </p:nvPicPr>
        <p:blipFill rotWithShape="1">
          <a:blip r:embed="rId3">
            <a:alphaModFix/>
          </a:blip>
          <a:srcRect l="12547" r="28396"/>
          <a:stretch/>
        </p:blipFill>
        <p:spPr>
          <a:xfrm>
            <a:off x="6259781" y="723482"/>
            <a:ext cx="5161338" cy="5161338"/>
          </a:xfrm>
          <a:custGeom>
            <a:avLst/>
            <a:gdLst/>
            <a:ahLst/>
            <a:cxnLst/>
            <a:rect l="l" t="t" r="r" b="b"/>
            <a:pathLst>
              <a:path w="6831230" h="6831230" extrusionOk="0">
                <a:moveTo>
                  <a:pt x="3531905" y="257"/>
                </a:moveTo>
                <a:cubicBezTo>
                  <a:pt x="3644591" y="4094"/>
                  <a:pt x="3755814" y="50919"/>
                  <a:pt x="3838863" y="139823"/>
                </a:cubicBezTo>
                <a:lnTo>
                  <a:pt x="6712609" y="3216165"/>
                </a:lnTo>
                <a:cubicBezTo>
                  <a:pt x="6878708" y="3393973"/>
                  <a:pt x="6869216" y="3672764"/>
                  <a:pt x="6691407" y="3838863"/>
                </a:cubicBezTo>
                <a:lnTo>
                  <a:pt x="3615065" y="6712609"/>
                </a:lnTo>
                <a:cubicBezTo>
                  <a:pt x="3437257" y="6878708"/>
                  <a:pt x="3158466" y="6869216"/>
                  <a:pt x="2992368" y="6691407"/>
                </a:cubicBezTo>
                <a:lnTo>
                  <a:pt x="118621" y="3615065"/>
                </a:lnTo>
                <a:cubicBezTo>
                  <a:pt x="-47478" y="3437257"/>
                  <a:pt x="-37985" y="3158466"/>
                  <a:pt x="139823" y="2992367"/>
                </a:cubicBezTo>
                <a:lnTo>
                  <a:pt x="3216165" y="118621"/>
                </a:lnTo>
                <a:cubicBezTo>
                  <a:pt x="3305069" y="35572"/>
                  <a:pt x="3419219" y="-3580"/>
                  <a:pt x="3531905" y="257"/>
                </a:cubicBezTo>
                <a:close/>
              </a:path>
            </a:pathLst>
          </a:custGeom>
          <a:noFill/>
          <a:ln>
            <a:noFill/>
          </a:ln>
        </p:spPr>
      </p:pic>
      <p:sp>
        <p:nvSpPr>
          <p:cNvPr id="198" name="Google Shape;198;p7"/>
          <p:cNvSpPr/>
          <p:nvPr/>
        </p:nvSpPr>
        <p:spPr>
          <a:xfrm rot="-2582993">
            <a:off x="10772561" y="5476495"/>
            <a:ext cx="1813093" cy="1813093"/>
          </a:xfrm>
          <a:prstGeom prst="roundRect">
            <a:avLst>
              <a:gd name="adj" fmla="val 16667"/>
            </a:avLst>
          </a:prstGeom>
          <a:solidFill>
            <a:srgbClr val="D59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99" name="Google Shape;199;p7"/>
          <p:cNvGrpSpPr/>
          <p:nvPr/>
        </p:nvGrpSpPr>
        <p:grpSpPr>
          <a:xfrm>
            <a:off x="10369911" y="-471115"/>
            <a:ext cx="2632716" cy="3002543"/>
            <a:chOff x="10802965" y="1483857"/>
            <a:chExt cx="1741744" cy="1986413"/>
          </a:xfrm>
        </p:grpSpPr>
        <p:sp>
          <p:nvSpPr>
            <p:cNvPr id="200" name="Google Shape;200;p7"/>
            <p:cNvSpPr/>
            <p:nvPr/>
          </p:nvSpPr>
          <p:spPr>
            <a:xfrm rot="-2582993">
              <a:off x="10909705" y="2041022"/>
              <a:ext cx="516408" cy="516408"/>
            </a:xfrm>
            <a:prstGeom prst="roundRect">
              <a:avLst>
                <a:gd name="adj" fmla="val 16667"/>
              </a:avLst>
            </a:prstGeom>
            <a:solidFill>
              <a:srgbClr val="D59700"/>
            </a:solid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7"/>
            <p:cNvSpPr/>
            <p:nvPr/>
          </p:nvSpPr>
          <p:spPr>
            <a:xfrm rot="-2582993">
              <a:off x="11356575" y="1590597"/>
              <a:ext cx="516408" cy="516408"/>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7"/>
            <p:cNvSpPr/>
            <p:nvPr/>
          </p:nvSpPr>
          <p:spPr>
            <a:xfrm rot="-2582993">
              <a:off x="11475363" y="2400924"/>
              <a:ext cx="886176" cy="886176"/>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03" name="Google Shape;203;p7"/>
          <p:cNvSpPr/>
          <p:nvPr/>
        </p:nvSpPr>
        <p:spPr>
          <a:xfrm rot="-2582993">
            <a:off x="6528819" y="3642503"/>
            <a:ext cx="1453755" cy="1453755"/>
          </a:xfrm>
          <a:prstGeom prst="roundRect">
            <a:avLst>
              <a:gd name="adj" fmla="val 16667"/>
            </a:avLst>
          </a:prstGeom>
          <a:solidFill>
            <a:srgbClr val="D59700">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7"/>
          <p:cNvSpPr txBox="1"/>
          <p:nvPr/>
        </p:nvSpPr>
        <p:spPr>
          <a:xfrm>
            <a:off x="854350" y="2443137"/>
            <a:ext cx="4885573" cy="14465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s-ES" sz="3600" dirty="0" smtClean="0"/>
              <a:t>La independencia del regulador respecto del Gobierno y del Legislador: límites</a:t>
            </a:r>
            <a:endParaRPr sz="3600" dirty="0"/>
          </a:p>
        </p:txBody>
      </p:sp>
      <p:sp>
        <p:nvSpPr>
          <p:cNvPr id="205" name="Google Shape;205;p7"/>
          <p:cNvSpPr/>
          <p:nvPr/>
        </p:nvSpPr>
        <p:spPr>
          <a:xfrm>
            <a:off x="999204" y="1714500"/>
            <a:ext cx="2048795" cy="571501"/>
          </a:xfrm>
          <a:prstGeom prst="round1Rect">
            <a:avLst>
              <a:gd name="adj" fmla="val 40795"/>
            </a:avLst>
          </a:prstGeom>
          <a:solidFill>
            <a:srgbClr val="D597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PE" sz="2800" b="1" dirty="0">
                <a:solidFill>
                  <a:srgbClr val="FFFFFF"/>
                </a:solidFill>
                <a:latin typeface="Arial"/>
                <a:ea typeface="Arial"/>
                <a:cs typeface="Arial"/>
                <a:sym typeface="Arial"/>
              </a:rPr>
              <a:t>SESIÓN </a:t>
            </a:r>
            <a:r>
              <a:rPr lang="es-PE" sz="2800" b="1" dirty="0" smtClean="0">
                <a:solidFill>
                  <a:srgbClr val="FFFFFF"/>
                </a:solidFill>
                <a:latin typeface="Arial"/>
                <a:ea typeface="Arial"/>
                <a:cs typeface="Arial"/>
                <a:sym typeface="Arial"/>
              </a:rPr>
              <a:t>3</a:t>
            </a:r>
            <a:endParaRPr dirty="0"/>
          </a:p>
        </p:txBody>
      </p:sp>
      <p:sp>
        <p:nvSpPr>
          <p:cNvPr id="206" name="Google Shape;206;p7"/>
          <p:cNvSpPr/>
          <p:nvPr/>
        </p:nvSpPr>
        <p:spPr>
          <a:xfrm rot="-2582993">
            <a:off x="3206029" y="-732595"/>
            <a:ext cx="1412937" cy="1412937"/>
          </a:xfrm>
          <a:prstGeom prst="roundRect">
            <a:avLst>
              <a:gd name="adj" fmla="val 16667"/>
            </a:avLst>
          </a:prstGeom>
          <a:noFill/>
          <a:ln w="19050" cap="flat" cmpd="sng">
            <a:solidFill>
              <a:srgbClr val="D59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 name="Imagen 16">
            <a:extLst>
              <a:ext uri="{FF2B5EF4-FFF2-40B4-BE49-F238E27FC236}">
                <a16:creationId xmlns:a16="http://schemas.microsoft.com/office/drawing/2014/main" id="{530D4095-D8F7-422D-97BD-C9F797A934DA}"/>
              </a:ext>
            </a:extLst>
          </p:cNvPr>
          <p:cNvPicPr>
            <a:picLocks noChangeAspect="1"/>
          </p:cNvPicPr>
          <p:nvPr/>
        </p:nvPicPr>
        <p:blipFill>
          <a:blip r:embed="rId4"/>
          <a:stretch>
            <a:fillRect/>
          </a:stretch>
        </p:blipFill>
        <p:spPr>
          <a:xfrm>
            <a:off x="149754" y="5786538"/>
            <a:ext cx="5993662" cy="7867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p:nvPr/>
        </p:nvSpPr>
        <p:spPr>
          <a:xfrm rot="-2582993">
            <a:off x="10772561" y="5476495"/>
            <a:ext cx="1813093" cy="1813093"/>
          </a:xfrm>
          <a:prstGeom prst="roundRect">
            <a:avLst>
              <a:gd name="adj" fmla="val 16667"/>
            </a:avLst>
          </a:prstGeom>
          <a:solidFill>
            <a:srgbClr val="D59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5"/>
          <p:cNvSpPr/>
          <p:nvPr/>
        </p:nvSpPr>
        <p:spPr>
          <a:xfrm>
            <a:off x="281380" y="315510"/>
            <a:ext cx="6272424" cy="729939"/>
          </a:xfrm>
          <a:prstGeom prst="homePlate">
            <a:avLst>
              <a:gd name="adj" fmla="val 50000"/>
            </a:avLst>
          </a:prstGeom>
          <a:solidFill>
            <a:srgbClr val="D59700">
              <a:alpha val="52549"/>
            </a:srgbClr>
          </a:solidFill>
          <a:ln>
            <a:noFill/>
          </a:ln>
        </p:spPr>
        <p:txBody>
          <a:bodyPr spcFirstLastPara="1" wrap="square" lIns="91425" tIns="45700" rIns="91425" bIns="45700" anchor="ctr" anchorCtr="0">
            <a:noAutofit/>
          </a:bodyPr>
          <a:lstStyle/>
          <a:p>
            <a:pPr marL="171450" marR="0" lvl="0" indent="0" algn="l" rtl="0">
              <a:spcBef>
                <a:spcPts val="0"/>
              </a:spcBef>
              <a:spcAft>
                <a:spcPts val="0"/>
              </a:spcAft>
              <a:buNone/>
            </a:pPr>
            <a:r>
              <a:rPr lang="es-ES" sz="2800" dirty="0" smtClean="0"/>
              <a:t>Independencia del regulador: límites</a:t>
            </a:r>
            <a:endParaRPr sz="2800" dirty="0"/>
          </a:p>
        </p:txBody>
      </p:sp>
      <p:sp>
        <p:nvSpPr>
          <p:cNvPr id="168" name="Google Shape;168;p5"/>
          <p:cNvSpPr txBox="1"/>
          <p:nvPr/>
        </p:nvSpPr>
        <p:spPr>
          <a:xfrm>
            <a:off x="444420" y="1519091"/>
            <a:ext cx="10496960" cy="1854025"/>
          </a:xfrm>
          <a:prstGeom prst="rect">
            <a:avLst/>
          </a:prstGeom>
          <a:noFill/>
          <a:ln>
            <a:noFill/>
          </a:ln>
        </p:spPr>
        <p:txBody>
          <a:bodyPr spcFirstLastPara="1" wrap="square" lIns="91425" tIns="45700" rIns="91425" bIns="45700" anchor="t" anchorCtr="0">
            <a:noAutofit/>
          </a:bodyPr>
          <a:lstStyle/>
          <a:p>
            <a:pPr marL="12700" marR="5080" lvl="0">
              <a:lnSpc>
                <a:spcPct val="103699"/>
              </a:lnSpc>
            </a:pPr>
            <a:endParaRPr lang="es-ES" sz="2400" dirty="0" smtClean="0"/>
          </a:p>
          <a:p>
            <a:pPr marL="12700" marR="5080" lvl="0">
              <a:lnSpc>
                <a:spcPct val="103699"/>
              </a:lnSpc>
            </a:pPr>
            <a:r>
              <a:rPr lang="es-ES" sz="2400" dirty="0" smtClean="0"/>
              <a:t>Facultad </a:t>
            </a:r>
            <a:r>
              <a:rPr lang="es-ES" sz="2400" dirty="0"/>
              <a:t>del Gobierno de dictar </a:t>
            </a:r>
            <a:r>
              <a:rPr lang="es-ES" sz="2400" b="1" dirty="0"/>
              <a:t>“directrices de política general</a:t>
            </a:r>
            <a:r>
              <a:rPr lang="es-ES" sz="2400" b="1" dirty="0" smtClean="0"/>
              <a:t>” </a:t>
            </a:r>
            <a:r>
              <a:rPr lang="es-ES" sz="2400" dirty="0" smtClean="0"/>
              <a:t>que deben ser tenidas en cuenta por el regulador en el ejercicio de sus competencias.</a:t>
            </a:r>
            <a:endParaRPr lang="es-ES" sz="2400" dirty="0"/>
          </a:p>
          <a:p>
            <a:pPr marL="12700" marR="5080" lvl="0">
              <a:lnSpc>
                <a:spcPct val="103699"/>
              </a:lnSpc>
            </a:pPr>
            <a:endParaRPr lang="es-ES" sz="2400" dirty="0"/>
          </a:p>
          <a:p>
            <a:pPr marL="12700" marR="5080" lvl="0">
              <a:lnSpc>
                <a:spcPct val="103699"/>
              </a:lnSpc>
            </a:pPr>
            <a:r>
              <a:rPr lang="es-ES" sz="2400" dirty="0" smtClean="0"/>
              <a:t>Alcance y límites de la </a:t>
            </a:r>
            <a:r>
              <a:rPr lang="es-ES" sz="2400" b="1" dirty="0" smtClean="0"/>
              <a:t>potestad </a:t>
            </a:r>
            <a:r>
              <a:rPr lang="es-ES" sz="2400" b="1" dirty="0"/>
              <a:t>normativa del legislador </a:t>
            </a:r>
            <a:r>
              <a:rPr lang="es-ES" sz="2400" dirty="0"/>
              <a:t>en materias de la competencia del regulador: ¿reserva reglamentaria frente al legislador</a:t>
            </a:r>
            <a:r>
              <a:rPr lang="es-ES" sz="2400" dirty="0" smtClean="0"/>
              <a:t>? ¿Tiene vedado el Parlamento legislar sobre materias de la competencia del regulador independiente? No. El Parlamento puede legislar en materias en las que la competencia normativa (reglamentaria) está atribuida al regulador independiente, pero solo sobre aspectos esenciales. No debe agotar la regulación de la materia ni vaciar de contenido la competencia normativa del regulador.</a:t>
            </a:r>
            <a:endParaRPr lang="es-ES" sz="2400" dirty="0"/>
          </a:p>
          <a:p>
            <a:pPr marL="12700" marR="5080" lvl="0">
              <a:lnSpc>
                <a:spcPct val="103699"/>
              </a:lnSpc>
            </a:pPr>
            <a:endParaRPr lang="es-ES" sz="2400" dirty="0"/>
          </a:p>
        </p:txBody>
      </p:sp>
      <p:pic>
        <p:nvPicPr>
          <p:cNvPr id="10" name="Imagen 9">
            <a:extLst>
              <a:ext uri="{FF2B5EF4-FFF2-40B4-BE49-F238E27FC236}">
                <a16:creationId xmlns:a16="http://schemas.microsoft.com/office/drawing/2014/main" id="{11F7E915-394A-4D18-A8BD-26846FB4F26A}"/>
              </a:ext>
            </a:extLst>
          </p:cNvPr>
          <p:cNvPicPr>
            <a:picLocks noChangeAspect="1"/>
          </p:cNvPicPr>
          <p:nvPr/>
        </p:nvPicPr>
        <p:blipFill>
          <a:blip r:embed="rId3"/>
          <a:stretch>
            <a:fillRect/>
          </a:stretch>
        </p:blipFill>
        <p:spPr>
          <a:xfrm>
            <a:off x="6759839" y="119268"/>
            <a:ext cx="5306983" cy="696579"/>
          </a:xfrm>
          <a:prstGeom prst="rect">
            <a:avLst/>
          </a:prstGeom>
        </p:spPr>
      </p:pic>
    </p:spTree>
    <p:extLst>
      <p:ext uri="{BB962C8B-B14F-4D97-AF65-F5344CB8AC3E}">
        <p14:creationId xmlns:p14="http://schemas.microsoft.com/office/powerpoint/2010/main" val="2828761660"/>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211441</TotalTime>
  <Words>785</Words>
  <Application>Microsoft Office PowerPoint</Application>
  <PresentationFormat>Panorámica</PresentationFormat>
  <Paragraphs>105</Paragraphs>
  <Slides>18</Slides>
  <Notes>17</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18</vt:i4>
      </vt:variant>
    </vt:vector>
  </HeadingPairs>
  <TitlesOfParts>
    <vt:vector size="21" baseType="lpstr">
      <vt:lpstr>Arial</vt:lpstr>
      <vt:lpstr>Calibri</vt:lpstr>
      <vt:lpstr>Tema de Office</vt:lpstr>
      <vt:lpstr>Presentación de PowerPoint</vt:lpstr>
      <vt:lpstr>Prof. Dr. Mariano Bacigalupo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Arevalo</dc:creator>
  <cp:lastModifiedBy>Bacigalupo Saggese, Mariano</cp:lastModifiedBy>
  <cp:revision>16</cp:revision>
  <dcterms:created xsi:type="dcterms:W3CDTF">2022-04-01T19:37:42Z</dcterms:created>
  <dcterms:modified xsi:type="dcterms:W3CDTF">2022-09-21T16:15:47Z</dcterms:modified>
</cp:coreProperties>
</file>