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60" r:id="rId4"/>
    <p:sldId id="261" r:id="rId5"/>
    <p:sldId id="259" r:id="rId6"/>
    <p:sldId id="262" r:id="rId7"/>
    <p:sldId id="263" r:id="rId8"/>
    <p:sldId id="272" r:id="rId9"/>
    <p:sldId id="287" r:id="rId10"/>
    <p:sldId id="288" r:id="rId11"/>
    <p:sldId id="289" r:id="rId12"/>
    <p:sldId id="290" r:id="rId13"/>
    <p:sldId id="291" r:id="rId14"/>
    <p:sldId id="310" r:id="rId15"/>
    <p:sldId id="330" r:id="rId16"/>
    <p:sldId id="331" r:id="rId17"/>
    <p:sldId id="332" r:id="rId18"/>
    <p:sldId id="333" r:id="rId19"/>
    <p:sldId id="334" r:id="rId20"/>
    <p:sldId id="335" r:id="rId21"/>
    <p:sldId id="267" r:id="rId22"/>
    <p:sldId id="264" r:id="rId23"/>
    <p:sldId id="336" r:id="rId24"/>
    <p:sldId id="337" r:id="rId25"/>
    <p:sldId id="338" r:id="rId26"/>
    <p:sldId id="340" r:id="rId27"/>
    <p:sldId id="341" r:id="rId28"/>
    <p:sldId id="342" r:id="rId29"/>
    <p:sldId id="343" r:id="rId30"/>
    <p:sldId id="344" r:id="rId31"/>
    <p:sldId id="345" r:id="rId32"/>
    <p:sldId id="346" r:id="rId33"/>
    <p:sldId id="347" r:id="rId34"/>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36" autoAdjust="0"/>
    <p:restoredTop sz="94660"/>
  </p:normalViewPr>
  <p:slideViewPr>
    <p:cSldViewPr snapToGrid="0">
      <p:cViewPr varScale="1">
        <p:scale>
          <a:sx n="102" d="100"/>
          <a:sy n="102" d="100"/>
        </p:scale>
        <p:origin x="4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CE9299-5D0A-460F-88A7-6946E246A154}" type="doc">
      <dgm:prSet loTypeId="urn:microsoft.com/office/officeart/2018/2/layout/IconVerticalSolidList" loCatId="icon" qsTypeId="urn:microsoft.com/office/officeart/2005/8/quickstyle/simple2" qsCatId="simple" csTypeId="urn:microsoft.com/office/officeart/2005/8/colors/accent1_2" csCatId="accent1" phldr="1"/>
      <dgm:spPr/>
      <dgm:t>
        <a:bodyPr/>
        <a:lstStyle/>
        <a:p>
          <a:endParaRPr lang="en-US"/>
        </a:p>
      </dgm:t>
    </dgm:pt>
    <dgm:pt modelId="{C711CA47-4ACF-4CD0-82CE-E5BF6593E0C9}">
      <dgm:prSet custT="1"/>
      <dgm:spPr/>
      <dgm:t>
        <a:bodyPr/>
        <a:lstStyle/>
        <a:p>
          <a:pPr algn="just">
            <a:lnSpc>
              <a:spcPct val="100000"/>
            </a:lnSpc>
          </a:pPr>
          <a:r>
            <a:rPr lang="es-MX" sz="1800" dirty="0"/>
            <a:t>Ley General de la Administración Pública. Ley No. 6227 del 02 de mayo 1978 </a:t>
          </a:r>
          <a:endParaRPr lang="en-US" sz="1800" dirty="0"/>
        </a:p>
      </dgm:t>
    </dgm:pt>
    <dgm:pt modelId="{48DCFFBB-36DF-4DAF-A69A-3B072389A04B}" type="parTrans" cxnId="{9BAF348B-6AE6-45C3-BF49-A488DE3F7B4E}">
      <dgm:prSet/>
      <dgm:spPr/>
      <dgm:t>
        <a:bodyPr/>
        <a:lstStyle/>
        <a:p>
          <a:endParaRPr lang="en-US"/>
        </a:p>
      </dgm:t>
    </dgm:pt>
    <dgm:pt modelId="{C2764325-91E9-43AE-B23B-499A80BC16E9}" type="sibTrans" cxnId="{9BAF348B-6AE6-45C3-BF49-A488DE3F7B4E}">
      <dgm:prSet/>
      <dgm:spPr/>
      <dgm:t>
        <a:bodyPr/>
        <a:lstStyle/>
        <a:p>
          <a:endParaRPr lang="en-US"/>
        </a:p>
      </dgm:t>
    </dgm:pt>
    <dgm:pt modelId="{9ADC4575-90A9-4794-9EFB-BF492EA8420C}">
      <dgm:prSet/>
      <dgm:spPr/>
      <dgm:t>
        <a:bodyPr/>
        <a:lstStyle/>
        <a:p>
          <a:pPr>
            <a:lnSpc>
              <a:spcPct val="100000"/>
            </a:lnSpc>
          </a:pPr>
          <a:r>
            <a:rPr lang="es-MX" dirty="0"/>
            <a:t>Coyuntura Guerra Fría: se buscaba proteger a los administrados en sus relaciones con la administración, esto al no tener confianza en sistemas judiciales de la época.</a:t>
          </a:r>
          <a:endParaRPr lang="en-US" dirty="0"/>
        </a:p>
      </dgm:t>
    </dgm:pt>
    <dgm:pt modelId="{A49B79D0-3A96-46C3-9D8A-93C684F6DB17}" type="parTrans" cxnId="{8C5413B5-99BC-4FBA-BA67-13B64092163A}">
      <dgm:prSet/>
      <dgm:spPr/>
      <dgm:t>
        <a:bodyPr/>
        <a:lstStyle/>
        <a:p>
          <a:endParaRPr lang="en-US"/>
        </a:p>
      </dgm:t>
    </dgm:pt>
    <dgm:pt modelId="{AD1A4472-F553-4BB1-A398-E464530A3FB6}" type="sibTrans" cxnId="{8C5413B5-99BC-4FBA-BA67-13B64092163A}">
      <dgm:prSet/>
      <dgm:spPr/>
      <dgm:t>
        <a:bodyPr/>
        <a:lstStyle/>
        <a:p>
          <a:endParaRPr lang="en-US"/>
        </a:p>
      </dgm:t>
    </dgm:pt>
    <dgm:pt modelId="{2159C836-5772-4CD0-9A06-D307EC7C540A}">
      <dgm:prSet custT="1"/>
      <dgm:spPr/>
      <dgm:t>
        <a:bodyPr/>
        <a:lstStyle/>
        <a:p>
          <a:pPr algn="just">
            <a:lnSpc>
              <a:spcPct val="100000"/>
            </a:lnSpc>
          </a:pPr>
          <a:r>
            <a:rPr lang="es-MX" sz="2000" dirty="0"/>
            <a:t>Orígen en leyes de procedimiento europeas y Argentina.</a:t>
          </a:r>
          <a:endParaRPr lang="en-US" sz="2000" dirty="0"/>
        </a:p>
      </dgm:t>
    </dgm:pt>
    <dgm:pt modelId="{EC398D3B-E409-4A42-97F7-D2AED499D6B7}" type="parTrans" cxnId="{FFF58E7A-7167-4AFD-93F9-3A022C7CFD0C}">
      <dgm:prSet/>
      <dgm:spPr/>
      <dgm:t>
        <a:bodyPr/>
        <a:lstStyle/>
        <a:p>
          <a:endParaRPr lang="en-US"/>
        </a:p>
      </dgm:t>
    </dgm:pt>
    <dgm:pt modelId="{F0CD4120-5E65-452E-A658-9D4B6A4F149E}" type="sibTrans" cxnId="{FFF58E7A-7167-4AFD-93F9-3A022C7CFD0C}">
      <dgm:prSet/>
      <dgm:spPr/>
      <dgm:t>
        <a:bodyPr/>
        <a:lstStyle/>
        <a:p>
          <a:endParaRPr lang="en-US"/>
        </a:p>
      </dgm:t>
    </dgm:pt>
    <dgm:pt modelId="{90BBAC8F-3547-4952-9453-2073B944F806}" type="pres">
      <dgm:prSet presAssocID="{ACCE9299-5D0A-460F-88A7-6946E246A154}" presName="root" presStyleCnt="0">
        <dgm:presLayoutVars>
          <dgm:dir/>
          <dgm:resizeHandles val="exact"/>
        </dgm:presLayoutVars>
      </dgm:prSet>
      <dgm:spPr/>
    </dgm:pt>
    <dgm:pt modelId="{6CCE02B1-45B4-4128-8CB3-4F2862828DF9}" type="pres">
      <dgm:prSet presAssocID="{C711CA47-4ACF-4CD0-82CE-E5BF6593E0C9}" presName="compNode" presStyleCnt="0"/>
      <dgm:spPr/>
    </dgm:pt>
    <dgm:pt modelId="{006EDEDC-11C3-4956-AD61-012422359A02}" type="pres">
      <dgm:prSet presAssocID="{C711CA47-4ACF-4CD0-82CE-E5BF6593E0C9}" presName="bgRect" presStyleLbl="bgShp" presStyleIdx="0" presStyleCnt="3"/>
      <dgm:spPr/>
    </dgm:pt>
    <dgm:pt modelId="{4A0362DC-E1A1-47D7-AC61-EB29144431A3}" type="pres">
      <dgm:prSet presAssocID="{C711CA47-4ACF-4CD0-82CE-E5BF6593E0C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vel"/>
        </a:ext>
      </dgm:extLst>
    </dgm:pt>
    <dgm:pt modelId="{08C4C6A5-5FD1-4199-8A6F-00F8E0AAAE9F}" type="pres">
      <dgm:prSet presAssocID="{C711CA47-4ACF-4CD0-82CE-E5BF6593E0C9}" presName="spaceRect" presStyleCnt="0"/>
      <dgm:spPr/>
    </dgm:pt>
    <dgm:pt modelId="{9BF3B01E-0B2F-4B45-9EEE-446D5AA00C27}" type="pres">
      <dgm:prSet presAssocID="{C711CA47-4ACF-4CD0-82CE-E5BF6593E0C9}" presName="parTx" presStyleLbl="revTx" presStyleIdx="0" presStyleCnt="3">
        <dgm:presLayoutVars>
          <dgm:chMax val="0"/>
          <dgm:chPref val="0"/>
        </dgm:presLayoutVars>
      </dgm:prSet>
      <dgm:spPr/>
    </dgm:pt>
    <dgm:pt modelId="{7BE1F644-097E-444E-910F-E0E726891A6D}" type="pres">
      <dgm:prSet presAssocID="{C2764325-91E9-43AE-B23B-499A80BC16E9}" presName="sibTrans" presStyleCnt="0"/>
      <dgm:spPr/>
    </dgm:pt>
    <dgm:pt modelId="{8898DC99-0F38-4F84-81D3-2EE23E3D3D30}" type="pres">
      <dgm:prSet presAssocID="{9ADC4575-90A9-4794-9EFB-BF492EA8420C}" presName="compNode" presStyleCnt="0"/>
      <dgm:spPr/>
    </dgm:pt>
    <dgm:pt modelId="{F6E9101B-B9BF-4444-A13D-3DB4800D0E80}" type="pres">
      <dgm:prSet presAssocID="{9ADC4575-90A9-4794-9EFB-BF492EA8420C}" presName="bgRect" presStyleLbl="bgShp" presStyleIdx="1" presStyleCnt="3"/>
      <dgm:spPr/>
    </dgm:pt>
    <dgm:pt modelId="{C6D8A04E-E46C-4334-9EFC-4C4A3C8D374C}" type="pres">
      <dgm:prSet presAssocID="{9ADC4575-90A9-4794-9EFB-BF492EA842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220E186D-2039-43D9-BD3E-6CE9D9A75619}" type="pres">
      <dgm:prSet presAssocID="{9ADC4575-90A9-4794-9EFB-BF492EA8420C}" presName="spaceRect" presStyleCnt="0"/>
      <dgm:spPr/>
    </dgm:pt>
    <dgm:pt modelId="{9D09A502-AD0B-4B07-883B-BD4EE876A4F4}" type="pres">
      <dgm:prSet presAssocID="{9ADC4575-90A9-4794-9EFB-BF492EA8420C}" presName="parTx" presStyleLbl="revTx" presStyleIdx="1" presStyleCnt="3">
        <dgm:presLayoutVars>
          <dgm:chMax val="0"/>
          <dgm:chPref val="0"/>
        </dgm:presLayoutVars>
      </dgm:prSet>
      <dgm:spPr/>
    </dgm:pt>
    <dgm:pt modelId="{DFEA753B-5093-4F74-8A90-65131ECA3B37}" type="pres">
      <dgm:prSet presAssocID="{AD1A4472-F553-4BB1-A398-E464530A3FB6}" presName="sibTrans" presStyleCnt="0"/>
      <dgm:spPr/>
    </dgm:pt>
    <dgm:pt modelId="{6C69C750-2C83-41A4-B41A-FE0BC0E96FD2}" type="pres">
      <dgm:prSet presAssocID="{2159C836-5772-4CD0-9A06-D307EC7C540A}" presName="compNode" presStyleCnt="0"/>
      <dgm:spPr/>
    </dgm:pt>
    <dgm:pt modelId="{C65B5EC4-07CA-4F55-B52B-FD1561EEEFB5}" type="pres">
      <dgm:prSet presAssocID="{2159C836-5772-4CD0-9A06-D307EC7C540A}" presName="bgRect" presStyleLbl="bgShp" presStyleIdx="2" presStyleCnt="3"/>
      <dgm:spPr/>
    </dgm:pt>
    <dgm:pt modelId="{3E00C0F0-D62B-4892-8EAD-310B8692F24A}" type="pres">
      <dgm:prSet presAssocID="{2159C836-5772-4CD0-9A06-D307EC7C540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ales of Justice"/>
        </a:ext>
      </dgm:extLst>
    </dgm:pt>
    <dgm:pt modelId="{26B385A9-8E2A-4B59-914E-2B8794C032D8}" type="pres">
      <dgm:prSet presAssocID="{2159C836-5772-4CD0-9A06-D307EC7C540A}" presName="spaceRect" presStyleCnt="0"/>
      <dgm:spPr/>
    </dgm:pt>
    <dgm:pt modelId="{0D69BE06-B1C2-40A6-9C53-DB8BCD037D94}" type="pres">
      <dgm:prSet presAssocID="{2159C836-5772-4CD0-9A06-D307EC7C540A}" presName="parTx" presStyleLbl="revTx" presStyleIdx="2" presStyleCnt="3">
        <dgm:presLayoutVars>
          <dgm:chMax val="0"/>
          <dgm:chPref val="0"/>
        </dgm:presLayoutVars>
      </dgm:prSet>
      <dgm:spPr/>
    </dgm:pt>
  </dgm:ptLst>
  <dgm:cxnLst>
    <dgm:cxn modelId="{C33BB906-427E-884A-9714-1BCCE82327A4}" type="presOf" srcId="{2159C836-5772-4CD0-9A06-D307EC7C540A}" destId="{0D69BE06-B1C2-40A6-9C53-DB8BCD037D94}" srcOrd="0" destOrd="0" presId="urn:microsoft.com/office/officeart/2018/2/layout/IconVerticalSolidList"/>
    <dgm:cxn modelId="{A0C0FF38-F6EE-7049-AFB3-F8C935A0C9C4}" type="presOf" srcId="{C711CA47-4ACF-4CD0-82CE-E5BF6593E0C9}" destId="{9BF3B01E-0B2F-4B45-9EEE-446D5AA00C27}" srcOrd="0" destOrd="0" presId="urn:microsoft.com/office/officeart/2018/2/layout/IconVerticalSolidList"/>
    <dgm:cxn modelId="{FFF58E7A-7167-4AFD-93F9-3A022C7CFD0C}" srcId="{ACCE9299-5D0A-460F-88A7-6946E246A154}" destId="{2159C836-5772-4CD0-9A06-D307EC7C540A}" srcOrd="2" destOrd="0" parTransId="{EC398D3B-E409-4A42-97F7-D2AED499D6B7}" sibTransId="{F0CD4120-5E65-452E-A658-9D4B6A4F149E}"/>
    <dgm:cxn modelId="{9BAF348B-6AE6-45C3-BF49-A488DE3F7B4E}" srcId="{ACCE9299-5D0A-460F-88A7-6946E246A154}" destId="{C711CA47-4ACF-4CD0-82CE-E5BF6593E0C9}" srcOrd="0" destOrd="0" parTransId="{48DCFFBB-36DF-4DAF-A69A-3B072389A04B}" sibTransId="{C2764325-91E9-43AE-B23B-499A80BC16E9}"/>
    <dgm:cxn modelId="{8C5413B5-99BC-4FBA-BA67-13B64092163A}" srcId="{ACCE9299-5D0A-460F-88A7-6946E246A154}" destId="{9ADC4575-90A9-4794-9EFB-BF492EA8420C}" srcOrd="1" destOrd="0" parTransId="{A49B79D0-3A96-46C3-9D8A-93C684F6DB17}" sibTransId="{AD1A4472-F553-4BB1-A398-E464530A3FB6}"/>
    <dgm:cxn modelId="{7A29D8B5-3086-DA4E-8707-8EF9FD3FDE2B}" type="presOf" srcId="{ACCE9299-5D0A-460F-88A7-6946E246A154}" destId="{90BBAC8F-3547-4952-9453-2073B944F806}" srcOrd="0" destOrd="0" presId="urn:microsoft.com/office/officeart/2018/2/layout/IconVerticalSolidList"/>
    <dgm:cxn modelId="{D7E238D1-C281-1D48-AF8A-389E36A9E469}" type="presOf" srcId="{9ADC4575-90A9-4794-9EFB-BF492EA8420C}" destId="{9D09A502-AD0B-4B07-883B-BD4EE876A4F4}" srcOrd="0" destOrd="0" presId="urn:microsoft.com/office/officeart/2018/2/layout/IconVerticalSolidList"/>
    <dgm:cxn modelId="{CCC9BE37-80FF-BB4A-845D-0BA4371655CD}" type="presParOf" srcId="{90BBAC8F-3547-4952-9453-2073B944F806}" destId="{6CCE02B1-45B4-4128-8CB3-4F2862828DF9}" srcOrd="0" destOrd="0" presId="urn:microsoft.com/office/officeart/2018/2/layout/IconVerticalSolidList"/>
    <dgm:cxn modelId="{AFFB3DEF-93FC-654F-AEDC-F97E266BD19E}" type="presParOf" srcId="{6CCE02B1-45B4-4128-8CB3-4F2862828DF9}" destId="{006EDEDC-11C3-4956-AD61-012422359A02}" srcOrd="0" destOrd="0" presId="urn:microsoft.com/office/officeart/2018/2/layout/IconVerticalSolidList"/>
    <dgm:cxn modelId="{715629B6-DBFA-414E-BAF1-7F7DA3106DC6}" type="presParOf" srcId="{6CCE02B1-45B4-4128-8CB3-4F2862828DF9}" destId="{4A0362DC-E1A1-47D7-AC61-EB29144431A3}" srcOrd="1" destOrd="0" presId="urn:microsoft.com/office/officeart/2018/2/layout/IconVerticalSolidList"/>
    <dgm:cxn modelId="{B2A502C4-1ACB-C344-9FCC-791809FCAF26}" type="presParOf" srcId="{6CCE02B1-45B4-4128-8CB3-4F2862828DF9}" destId="{08C4C6A5-5FD1-4199-8A6F-00F8E0AAAE9F}" srcOrd="2" destOrd="0" presId="urn:microsoft.com/office/officeart/2018/2/layout/IconVerticalSolidList"/>
    <dgm:cxn modelId="{37B57C79-BAFE-C044-9E1A-82B548639E5B}" type="presParOf" srcId="{6CCE02B1-45B4-4128-8CB3-4F2862828DF9}" destId="{9BF3B01E-0B2F-4B45-9EEE-446D5AA00C27}" srcOrd="3" destOrd="0" presId="urn:microsoft.com/office/officeart/2018/2/layout/IconVerticalSolidList"/>
    <dgm:cxn modelId="{D33A53A5-5870-0F41-844D-36A681CB3E3C}" type="presParOf" srcId="{90BBAC8F-3547-4952-9453-2073B944F806}" destId="{7BE1F644-097E-444E-910F-E0E726891A6D}" srcOrd="1" destOrd="0" presId="urn:microsoft.com/office/officeart/2018/2/layout/IconVerticalSolidList"/>
    <dgm:cxn modelId="{A7968289-E049-E841-BADD-3665B06278E5}" type="presParOf" srcId="{90BBAC8F-3547-4952-9453-2073B944F806}" destId="{8898DC99-0F38-4F84-81D3-2EE23E3D3D30}" srcOrd="2" destOrd="0" presId="urn:microsoft.com/office/officeart/2018/2/layout/IconVerticalSolidList"/>
    <dgm:cxn modelId="{EC30F489-ACB1-DD4A-B2A9-D8D3A38B7724}" type="presParOf" srcId="{8898DC99-0F38-4F84-81D3-2EE23E3D3D30}" destId="{F6E9101B-B9BF-4444-A13D-3DB4800D0E80}" srcOrd="0" destOrd="0" presId="urn:microsoft.com/office/officeart/2018/2/layout/IconVerticalSolidList"/>
    <dgm:cxn modelId="{012A0C1A-1AD0-8F42-B1FC-2EF541E45097}" type="presParOf" srcId="{8898DC99-0F38-4F84-81D3-2EE23E3D3D30}" destId="{C6D8A04E-E46C-4334-9EFC-4C4A3C8D374C}" srcOrd="1" destOrd="0" presId="urn:microsoft.com/office/officeart/2018/2/layout/IconVerticalSolidList"/>
    <dgm:cxn modelId="{8200EB49-51E3-9B4D-8DBB-574A6CA93EDB}" type="presParOf" srcId="{8898DC99-0F38-4F84-81D3-2EE23E3D3D30}" destId="{220E186D-2039-43D9-BD3E-6CE9D9A75619}" srcOrd="2" destOrd="0" presId="urn:microsoft.com/office/officeart/2018/2/layout/IconVerticalSolidList"/>
    <dgm:cxn modelId="{ED0F7D17-FDDB-F047-92AD-DAF7367AA180}" type="presParOf" srcId="{8898DC99-0F38-4F84-81D3-2EE23E3D3D30}" destId="{9D09A502-AD0B-4B07-883B-BD4EE876A4F4}" srcOrd="3" destOrd="0" presId="urn:microsoft.com/office/officeart/2018/2/layout/IconVerticalSolidList"/>
    <dgm:cxn modelId="{EB6FE7C4-57A1-DB44-BEA8-B5AE1D305217}" type="presParOf" srcId="{90BBAC8F-3547-4952-9453-2073B944F806}" destId="{DFEA753B-5093-4F74-8A90-65131ECA3B37}" srcOrd="3" destOrd="0" presId="urn:microsoft.com/office/officeart/2018/2/layout/IconVerticalSolidList"/>
    <dgm:cxn modelId="{1DFBFC5B-D4FB-F34B-8F45-3D76CFA18B53}" type="presParOf" srcId="{90BBAC8F-3547-4952-9453-2073B944F806}" destId="{6C69C750-2C83-41A4-B41A-FE0BC0E96FD2}" srcOrd="4" destOrd="0" presId="urn:microsoft.com/office/officeart/2018/2/layout/IconVerticalSolidList"/>
    <dgm:cxn modelId="{B4AE6135-9AEC-3F43-8C1C-CA92992972ED}" type="presParOf" srcId="{6C69C750-2C83-41A4-B41A-FE0BC0E96FD2}" destId="{C65B5EC4-07CA-4F55-B52B-FD1561EEEFB5}" srcOrd="0" destOrd="0" presId="urn:microsoft.com/office/officeart/2018/2/layout/IconVerticalSolidList"/>
    <dgm:cxn modelId="{CC839017-D140-6344-9BD4-26C5011B76DC}" type="presParOf" srcId="{6C69C750-2C83-41A4-B41A-FE0BC0E96FD2}" destId="{3E00C0F0-D62B-4892-8EAD-310B8692F24A}" srcOrd="1" destOrd="0" presId="urn:microsoft.com/office/officeart/2018/2/layout/IconVerticalSolidList"/>
    <dgm:cxn modelId="{FD20DAEE-01E2-794E-A6B2-940E13F5FE20}" type="presParOf" srcId="{6C69C750-2C83-41A4-B41A-FE0BC0E96FD2}" destId="{26B385A9-8E2A-4B59-914E-2B8794C032D8}" srcOrd="2" destOrd="0" presId="urn:microsoft.com/office/officeart/2018/2/layout/IconVerticalSolidList"/>
    <dgm:cxn modelId="{2C98F303-3398-9145-80BD-D88218C2CDD7}" type="presParOf" srcId="{6C69C750-2C83-41A4-B41A-FE0BC0E96FD2}" destId="{0D69BE06-B1C2-40A6-9C53-DB8BCD037D9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EDEDC-11C3-4956-AD61-012422359A02}">
      <dsp:nvSpPr>
        <dsp:cNvPr id="0" name=""/>
        <dsp:cNvSpPr/>
      </dsp:nvSpPr>
      <dsp:spPr>
        <a:xfrm>
          <a:off x="0" y="594"/>
          <a:ext cx="6172199" cy="13921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0362DC-E1A1-47D7-AC61-EB29144431A3}">
      <dsp:nvSpPr>
        <dsp:cNvPr id="0" name=""/>
        <dsp:cNvSpPr/>
      </dsp:nvSpPr>
      <dsp:spPr>
        <a:xfrm>
          <a:off x="421117" y="313822"/>
          <a:ext cx="765668" cy="7656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BF3B01E-0B2F-4B45-9EEE-446D5AA00C27}">
      <dsp:nvSpPr>
        <dsp:cNvPr id="0" name=""/>
        <dsp:cNvSpPr/>
      </dsp:nvSpPr>
      <dsp:spPr>
        <a:xfrm>
          <a:off x="1607903" y="594"/>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just" defTabSz="800100">
            <a:lnSpc>
              <a:spcPct val="100000"/>
            </a:lnSpc>
            <a:spcBef>
              <a:spcPct val="0"/>
            </a:spcBef>
            <a:spcAft>
              <a:spcPct val="35000"/>
            </a:spcAft>
            <a:buNone/>
          </a:pPr>
          <a:r>
            <a:rPr lang="es-MX" sz="1800" kern="1200" dirty="0"/>
            <a:t>Ley General de la Administración Pública. Ley No. 6227 del 02 de mayo 1978 </a:t>
          </a:r>
          <a:endParaRPr lang="en-US" sz="1800" kern="1200" dirty="0"/>
        </a:p>
      </dsp:txBody>
      <dsp:txXfrm>
        <a:off x="1607903" y="594"/>
        <a:ext cx="4564296" cy="1392124"/>
      </dsp:txXfrm>
    </dsp:sp>
    <dsp:sp modelId="{F6E9101B-B9BF-4444-A13D-3DB4800D0E80}">
      <dsp:nvSpPr>
        <dsp:cNvPr id="0" name=""/>
        <dsp:cNvSpPr/>
      </dsp:nvSpPr>
      <dsp:spPr>
        <a:xfrm>
          <a:off x="0" y="1740750"/>
          <a:ext cx="6172199" cy="13921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D8A04E-E46C-4334-9EFC-4C4A3C8D374C}">
      <dsp:nvSpPr>
        <dsp:cNvPr id="0" name=""/>
        <dsp:cNvSpPr/>
      </dsp:nvSpPr>
      <dsp:spPr>
        <a:xfrm>
          <a:off x="421117" y="2053978"/>
          <a:ext cx="765668" cy="7656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D09A502-AD0B-4B07-883B-BD4EE876A4F4}">
      <dsp:nvSpPr>
        <dsp:cNvPr id="0" name=""/>
        <dsp:cNvSpPr/>
      </dsp:nvSpPr>
      <dsp:spPr>
        <a:xfrm>
          <a:off x="1607903" y="1740750"/>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755650">
            <a:lnSpc>
              <a:spcPct val="100000"/>
            </a:lnSpc>
            <a:spcBef>
              <a:spcPct val="0"/>
            </a:spcBef>
            <a:spcAft>
              <a:spcPct val="35000"/>
            </a:spcAft>
            <a:buNone/>
          </a:pPr>
          <a:r>
            <a:rPr lang="es-MX" sz="1700" kern="1200" dirty="0"/>
            <a:t>Coyuntura Guerra Fría: se buscaba proteger a los administrados en sus relaciones con la administración, esto al no tener confianza en sistemas judiciales de la época.</a:t>
          </a:r>
          <a:endParaRPr lang="en-US" sz="1700" kern="1200" dirty="0"/>
        </a:p>
      </dsp:txBody>
      <dsp:txXfrm>
        <a:off x="1607903" y="1740750"/>
        <a:ext cx="4564296" cy="1392124"/>
      </dsp:txXfrm>
    </dsp:sp>
    <dsp:sp modelId="{C65B5EC4-07CA-4F55-B52B-FD1561EEEFB5}">
      <dsp:nvSpPr>
        <dsp:cNvPr id="0" name=""/>
        <dsp:cNvSpPr/>
      </dsp:nvSpPr>
      <dsp:spPr>
        <a:xfrm>
          <a:off x="0" y="3480905"/>
          <a:ext cx="6172199" cy="13921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00C0F0-D62B-4892-8EAD-310B8692F24A}">
      <dsp:nvSpPr>
        <dsp:cNvPr id="0" name=""/>
        <dsp:cNvSpPr/>
      </dsp:nvSpPr>
      <dsp:spPr>
        <a:xfrm>
          <a:off x="421117" y="3794133"/>
          <a:ext cx="765668" cy="7656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D69BE06-B1C2-40A6-9C53-DB8BCD037D94}">
      <dsp:nvSpPr>
        <dsp:cNvPr id="0" name=""/>
        <dsp:cNvSpPr/>
      </dsp:nvSpPr>
      <dsp:spPr>
        <a:xfrm>
          <a:off x="1607903" y="3480905"/>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just" defTabSz="889000">
            <a:lnSpc>
              <a:spcPct val="100000"/>
            </a:lnSpc>
            <a:spcBef>
              <a:spcPct val="0"/>
            </a:spcBef>
            <a:spcAft>
              <a:spcPct val="35000"/>
            </a:spcAft>
            <a:buNone/>
          </a:pPr>
          <a:r>
            <a:rPr lang="es-MX" sz="2000" kern="1200" dirty="0"/>
            <a:t>Orígen en leyes de procedimiento europeas y Argentina.</a:t>
          </a:r>
          <a:endParaRPr lang="en-US" sz="2000" kern="1200" dirty="0"/>
        </a:p>
      </dsp:txBody>
      <dsp:txXfrm>
        <a:off x="1607903" y="3480905"/>
        <a:ext cx="4564296" cy="13921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3E340D-32FD-3F49-ABDE-442503A120FB}" type="datetimeFigureOut">
              <a:rPr lang="es-ES_tradnl" smtClean="0"/>
              <a:t>28/4/23</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5D913-7CB1-284B-B58F-2F1E3135B2AD}" type="slidenum">
              <a:rPr lang="es-ES_tradnl" smtClean="0"/>
              <a:t>‹#›</a:t>
            </a:fld>
            <a:endParaRPr lang="es-ES_tradnl"/>
          </a:p>
        </p:txBody>
      </p:sp>
    </p:spTree>
    <p:extLst>
      <p:ext uri="{BB962C8B-B14F-4D97-AF65-F5344CB8AC3E}">
        <p14:creationId xmlns:p14="http://schemas.microsoft.com/office/powerpoint/2010/main" val="859718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3" name="Google Shape;60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81;p1:notes">
            <a:extLst>
              <a:ext uri="{FF2B5EF4-FFF2-40B4-BE49-F238E27FC236}">
                <a16:creationId xmlns:a16="http://schemas.microsoft.com/office/drawing/2014/main" id="{BCF2395D-1D6F-42DC-DF71-C380AE323013}"/>
              </a:ext>
            </a:extLst>
          </p:cNvPr>
          <p:cNvSpPr txBox="1">
            <a:spLocks noGrp="1" noChangeArrowheads="1"/>
          </p:cNvSpPr>
          <p:nvPr>
            <p:ph type="body" idx="1"/>
          </p:nvPr>
        </p:nvSpPr>
        <p:spPr/>
        <p:txBody>
          <a:bodyPr/>
          <a:lstStyle/>
          <a:p>
            <a:pPr marL="0" indent="0" eaLnBrk="1" hangingPunct="1">
              <a:buSzPts val="1100"/>
            </a:pPr>
            <a:endParaRPr lang="en-CR" altLang="en-CR" sz="1100">
              <a:latin typeface="Arial" panose="020B0604020202020204" pitchFamily="34" charset="0"/>
              <a:cs typeface="Arial" panose="020B0604020202020204" pitchFamily="34" charset="0"/>
            </a:endParaRPr>
          </a:p>
        </p:txBody>
      </p:sp>
      <p:sp>
        <p:nvSpPr>
          <p:cNvPr id="15363" name="Google Shape;82;p1:notes">
            <a:extLst>
              <a:ext uri="{FF2B5EF4-FFF2-40B4-BE49-F238E27FC236}">
                <a16:creationId xmlns:a16="http://schemas.microsoft.com/office/drawing/2014/main" id="{3D9247D8-523F-EC74-737A-F5E10FA3ED8D}"/>
              </a:ext>
            </a:extLst>
          </p:cNvPr>
          <p:cNvSpPr>
            <a:spLocks noGrp="1" noRot="1" noChangeAspect="1" noTextEdit="1"/>
          </p:cNvSpPr>
          <p:nvPr>
            <p:ph type="sldImg" idx="2"/>
          </p:nvPr>
        </p:nvSpPr>
        <p:spPr>
          <a:xfrm>
            <a:off x="381000" y="685800"/>
            <a:ext cx="6096000" cy="3429000"/>
          </a:xfrm>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81;p1:notes">
            <a:extLst>
              <a:ext uri="{FF2B5EF4-FFF2-40B4-BE49-F238E27FC236}">
                <a16:creationId xmlns:a16="http://schemas.microsoft.com/office/drawing/2014/main" id="{BCF2395D-1D6F-42DC-DF71-C380AE323013}"/>
              </a:ext>
            </a:extLst>
          </p:cNvPr>
          <p:cNvSpPr txBox="1">
            <a:spLocks noGrp="1" noChangeArrowheads="1"/>
          </p:cNvSpPr>
          <p:nvPr>
            <p:ph type="body" idx="1"/>
          </p:nvPr>
        </p:nvSpPr>
        <p:spPr/>
        <p:txBody>
          <a:bodyPr/>
          <a:lstStyle/>
          <a:p>
            <a:pPr marL="0" indent="0" eaLnBrk="1" hangingPunct="1">
              <a:buSzPts val="1100"/>
            </a:pPr>
            <a:endParaRPr lang="en-CR" altLang="en-CR" sz="1100">
              <a:latin typeface="Arial" panose="020B0604020202020204" pitchFamily="34" charset="0"/>
              <a:cs typeface="Arial" panose="020B0604020202020204" pitchFamily="34" charset="0"/>
            </a:endParaRPr>
          </a:p>
        </p:txBody>
      </p:sp>
      <p:sp>
        <p:nvSpPr>
          <p:cNvPr id="15363" name="Google Shape;82;p1:notes">
            <a:extLst>
              <a:ext uri="{FF2B5EF4-FFF2-40B4-BE49-F238E27FC236}">
                <a16:creationId xmlns:a16="http://schemas.microsoft.com/office/drawing/2014/main" id="{3D9247D8-523F-EC74-737A-F5E10FA3ED8D}"/>
              </a:ext>
            </a:extLst>
          </p:cNvPr>
          <p:cNvSpPr>
            <a:spLocks noGrp="1" noRot="1" noChangeAspect="1" noTextEdit="1"/>
          </p:cNvSpPr>
          <p:nvPr>
            <p:ph type="sldImg" idx="2"/>
          </p:nvPr>
        </p:nvSpPr>
        <p:spPr>
          <a:xfrm>
            <a:off x="381000" y="685800"/>
            <a:ext cx="6096000" cy="3429000"/>
          </a:xfrm>
          <a:noFill/>
          <a:ln>
            <a:headEnd/>
            <a:tailEnd/>
          </a:ln>
        </p:spPr>
      </p:sp>
    </p:spTree>
    <p:extLst>
      <p:ext uri="{BB962C8B-B14F-4D97-AF65-F5344CB8AC3E}">
        <p14:creationId xmlns:p14="http://schemas.microsoft.com/office/powerpoint/2010/main" val="1335013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81;p1:notes">
            <a:extLst>
              <a:ext uri="{FF2B5EF4-FFF2-40B4-BE49-F238E27FC236}">
                <a16:creationId xmlns:a16="http://schemas.microsoft.com/office/drawing/2014/main" id="{BCF2395D-1D6F-42DC-DF71-C380AE323013}"/>
              </a:ext>
            </a:extLst>
          </p:cNvPr>
          <p:cNvSpPr txBox="1">
            <a:spLocks noGrp="1" noChangeArrowheads="1"/>
          </p:cNvSpPr>
          <p:nvPr>
            <p:ph type="body" idx="1"/>
          </p:nvPr>
        </p:nvSpPr>
        <p:spPr/>
        <p:txBody>
          <a:bodyPr/>
          <a:lstStyle/>
          <a:p>
            <a:pPr marL="0" indent="0" eaLnBrk="1" hangingPunct="1">
              <a:buSzPts val="1100"/>
            </a:pPr>
            <a:endParaRPr lang="en-CR" altLang="en-CR" sz="1100">
              <a:latin typeface="Arial" panose="020B0604020202020204" pitchFamily="34" charset="0"/>
              <a:cs typeface="Arial" panose="020B0604020202020204" pitchFamily="34" charset="0"/>
            </a:endParaRPr>
          </a:p>
        </p:txBody>
      </p:sp>
      <p:sp>
        <p:nvSpPr>
          <p:cNvPr id="15363" name="Google Shape;82;p1:notes">
            <a:extLst>
              <a:ext uri="{FF2B5EF4-FFF2-40B4-BE49-F238E27FC236}">
                <a16:creationId xmlns:a16="http://schemas.microsoft.com/office/drawing/2014/main" id="{3D9247D8-523F-EC74-737A-F5E10FA3ED8D}"/>
              </a:ext>
            </a:extLst>
          </p:cNvPr>
          <p:cNvSpPr>
            <a:spLocks noGrp="1" noRot="1" noChangeAspect="1" noTextEdit="1"/>
          </p:cNvSpPr>
          <p:nvPr>
            <p:ph type="sldImg" idx="2"/>
          </p:nvPr>
        </p:nvSpPr>
        <p:spPr>
          <a:xfrm>
            <a:off x="381000" y="685800"/>
            <a:ext cx="6096000" cy="3429000"/>
          </a:xfrm>
          <a:noFill/>
          <a:ln>
            <a:headEnd/>
            <a:tailEnd/>
          </a:ln>
        </p:spPr>
      </p:sp>
    </p:spTree>
    <p:extLst>
      <p:ext uri="{BB962C8B-B14F-4D97-AF65-F5344CB8AC3E}">
        <p14:creationId xmlns:p14="http://schemas.microsoft.com/office/powerpoint/2010/main" val="292290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81;p1:notes">
            <a:extLst>
              <a:ext uri="{FF2B5EF4-FFF2-40B4-BE49-F238E27FC236}">
                <a16:creationId xmlns:a16="http://schemas.microsoft.com/office/drawing/2014/main" id="{BCF2395D-1D6F-42DC-DF71-C380AE323013}"/>
              </a:ext>
            </a:extLst>
          </p:cNvPr>
          <p:cNvSpPr txBox="1">
            <a:spLocks noGrp="1" noChangeArrowheads="1"/>
          </p:cNvSpPr>
          <p:nvPr>
            <p:ph type="body" idx="1"/>
          </p:nvPr>
        </p:nvSpPr>
        <p:spPr/>
        <p:txBody>
          <a:bodyPr/>
          <a:lstStyle/>
          <a:p>
            <a:pPr marL="0" indent="0" eaLnBrk="1" hangingPunct="1">
              <a:buSzPts val="1100"/>
            </a:pPr>
            <a:endParaRPr lang="en-CR" altLang="en-CR" sz="1100">
              <a:latin typeface="Arial" panose="020B0604020202020204" pitchFamily="34" charset="0"/>
              <a:cs typeface="Arial" panose="020B0604020202020204" pitchFamily="34" charset="0"/>
            </a:endParaRPr>
          </a:p>
        </p:txBody>
      </p:sp>
      <p:sp>
        <p:nvSpPr>
          <p:cNvPr id="15363" name="Google Shape;82;p1:notes">
            <a:extLst>
              <a:ext uri="{FF2B5EF4-FFF2-40B4-BE49-F238E27FC236}">
                <a16:creationId xmlns:a16="http://schemas.microsoft.com/office/drawing/2014/main" id="{3D9247D8-523F-EC74-737A-F5E10FA3ED8D}"/>
              </a:ext>
            </a:extLst>
          </p:cNvPr>
          <p:cNvSpPr>
            <a:spLocks noGrp="1" noRot="1" noChangeAspect="1" noTextEdit="1"/>
          </p:cNvSpPr>
          <p:nvPr>
            <p:ph type="sldImg" idx="2"/>
          </p:nvPr>
        </p:nvSpPr>
        <p:spPr>
          <a:xfrm>
            <a:off x="381000" y="685800"/>
            <a:ext cx="6096000" cy="3429000"/>
          </a:xfrm>
          <a:noFill/>
          <a:ln>
            <a:headEnd/>
            <a:tailEnd/>
          </a:ln>
        </p:spPr>
      </p:sp>
    </p:spTree>
    <p:extLst>
      <p:ext uri="{BB962C8B-B14F-4D97-AF65-F5344CB8AC3E}">
        <p14:creationId xmlns:p14="http://schemas.microsoft.com/office/powerpoint/2010/main" val="1368101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81;p1:notes">
            <a:extLst>
              <a:ext uri="{FF2B5EF4-FFF2-40B4-BE49-F238E27FC236}">
                <a16:creationId xmlns:a16="http://schemas.microsoft.com/office/drawing/2014/main" id="{BCF2395D-1D6F-42DC-DF71-C380AE323013}"/>
              </a:ext>
            </a:extLst>
          </p:cNvPr>
          <p:cNvSpPr txBox="1">
            <a:spLocks noGrp="1" noChangeArrowheads="1"/>
          </p:cNvSpPr>
          <p:nvPr>
            <p:ph type="body" idx="1"/>
          </p:nvPr>
        </p:nvSpPr>
        <p:spPr/>
        <p:txBody>
          <a:bodyPr/>
          <a:lstStyle/>
          <a:p>
            <a:pPr marL="0" indent="0" eaLnBrk="1" hangingPunct="1">
              <a:buSzPts val="1100"/>
            </a:pPr>
            <a:endParaRPr lang="en-CR" altLang="en-CR" sz="1100">
              <a:latin typeface="Arial" panose="020B0604020202020204" pitchFamily="34" charset="0"/>
              <a:cs typeface="Arial" panose="020B0604020202020204" pitchFamily="34" charset="0"/>
            </a:endParaRPr>
          </a:p>
        </p:txBody>
      </p:sp>
      <p:sp>
        <p:nvSpPr>
          <p:cNvPr id="15363" name="Google Shape;82;p1:notes">
            <a:extLst>
              <a:ext uri="{FF2B5EF4-FFF2-40B4-BE49-F238E27FC236}">
                <a16:creationId xmlns:a16="http://schemas.microsoft.com/office/drawing/2014/main" id="{3D9247D8-523F-EC74-737A-F5E10FA3ED8D}"/>
              </a:ext>
            </a:extLst>
          </p:cNvPr>
          <p:cNvSpPr>
            <a:spLocks noGrp="1" noRot="1" noChangeAspect="1" noTextEdit="1"/>
          </p:cNvSpPr>
          <p:nvPr>
            <p:ph type="sldImg" idx="2"/>
          </p:nvPr>
        </p:nvSpPr>
        <p:spPr>
          <a:xfrm>
            <a:off x="381000" y="685800"/>
            <a:ext cx="6096000" cy="3429000"/>
          </a:xfrm>
          <a:noFill/>
          <a:ln>
            <a:headEnd/>
            <a:tailEnd/>
          </a:ln>
        </p:spPr>
      </p:sp>
    </p:spTree>
    <p:extLst>
      <p:ext uri="{BB962C8B-B14F-4D97-AF65-F5344CB8AC3E}">
        <p14:creationId xmlns:p14="http://schemas.microsoft.com/office/powerpoint/2010/main" val="317095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5954" name="Google Shape;2010;p55:notes">
            <a:extLst>
              <a:ext uri="{FF2B5EF4-FFF2-40B4-BE49-F238E27FC236}">
                <a16:creationId xmlns:a16="http://schemas.microsoft.com/office/drawing/2014/main" id="{F2649AAB-B27F-736C-0052-D2B1F63A623A}"/>
              </a:ext>
            </a:extLst>
          </p:cNvPr>
          <p:cNvSpPr txBox="1">
            <a:spLocks noGrp="1" noChangeArrowheads="1"/>
          </p:cNvSpPr>
          <p:nvPr>
            <p:ph type="body" idx="1"/>
          </p:nvPr>
        </p:nvSpPr>
        <p:spPr/>
        <p:txBody>
          <a:bodyPr/>
          <a:lstStyle/>
          <a:p>
            <a:pPr marL="0" indent="0" eaLnBrk="1" hangingPunct="1">
              <a:buSzPts val="1100"/>
            </a:pPr>
            <a:endParaRPr lang="en-CR" altLang="en-CR" sz="1100">
              <a:latin typeface="Arial" panose="020B0604020202020204" pitchFamily="34" charset="0"/>
              <a:cs typeface="Arial" panose="020B0604020202020204" pitchFamily="34" charset="0"/>
            </a:endParaRPr>
          </a:p>
        </p:txBody>
      </p:sp>
      <p:sp>
        <p:nvSpPr>
          <p:cNvPr id="125955" name="Google Shape;2011;p55:notes">
            <a:extLst>
              <a:ext uri="{FF2B5EF4-FFF2-40B4-BE49-F238E27FC236}">
                <a16:creationId xmlns:a16="http://schemas.microsoft.com/office/drawing/2014/main" id="{0E056BD1-7B89-5BBC-AC02-4B55C41E6BCE}"/>
              </a:ext>
            </a:extLst>
          </p:cNvPr>
          <p:cNvSpPr>
            <a:spLocks noGrp="1" noRot="1" noChangeAspect="1" noTextEdit="1"/>
          </p:cNvSpPr>
          <p:nvPr>
            <p:ph type="sldImg" idx="2"/>
          </p:nvPr>
        </p:nvSpPr>
        <p:spPr>
          <a:xfrm>
            <a:off x="381000" y="685800"/>
            <a:ext cx="6096000" cy="3429000"/>
          </a:xfrm>
          <a:noFill/>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6914" name="Google Shape;2741;p75:notes">
            <a:extLst>
              <a:ext uri="{FF2B5EF4-FFF2-40B4-BE49-F238E27FC236}">
                <a16:creationId xmlns:a16="http://schemas.microsoft.com/office/drawing/2014/main" id="{70739624-E464-44E4-6927-2C538A442A62}"/>
              </a:ext>
            </a:extLst>
          </p:cNvPr>
          <p:cNvSpPr txBox="1">
            <a:spLocks noGrp="1" noChangeArrowheads="1"/>
          </p:cNvSpPr>
          <p:nvPr>
            <p:ph type="body" idx="1"/>
          </p:nvPr>
        </p:nvSpPr>
        <p:spPr/>
        <p:txBody>
          <a:bodyPr/>
          <a:lstStyle/>
          <a:p>
            <a:pPr marL="0" indent="0" eaLnBrk="1" hangingPunct="1">
              <a:buSzPts val="1100"/>
            </a:pPr>
            <a:endParaRPr lang="en-CR" altLang="en-CR" sz="1100">
              <a:latin typeface="Arial" panose="020B0604020202020204" pitchFamily="34" charset="0"/>
              <a:cs typeface="Arial" panose="020B0604020202020204" pitchFamily="34" charset="0"/>
            </a:endParaRPr>
          </a:p>
        </p:txBody>
      </p:sp>
      <p:sp>
        <p:nvSpPr>
          <p:cNvPr id="166915" name="Google Shape;2742;p75:notes">
            <a:extLst>
              <a:ext uri="{FF2B5EF4-FFF2-40B4-BE49-F238E27FC236}">
                <a16:creationId xmlns:a16="http://schemas.microsoft.com/office/drawing/2014/main" id="{16A39C32-0069-56A2-524F-5D160DF9CE88}"/>
              </a:ext>
            </a:extLst>
          </p:cNvPr>
          <p:cNvSpPr>
            <a:spLocks noGrp="1" noRot="1" noChangeAspect="1" noTextEdit="1"/>
          </p:cNvSpPr>
          <p:nvPr>
            <p:ph type="sldImg" idx="2"/>
          </p:nvPr>
        </p:nvSpPr>
        <p:spPr>
          <a:xfrm>
            <a:off x="381000" y="685800"/>
            <a:ext cx="6096000" cy="3429000"/>
          </a:xfrm>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R"/>
          </a:p>
        </p:txBody>
      </p:sp>
      <p:sp>
        <p:nvSpPr>
          <p:cNvPr id="4" name="Marcador de fecha 3"/>
          <p:cNvSpPr>
            <a:spLocks noGrp="1"/>
          </p:cNvSpPr>
          <p:nvPr>
            <p:ph type="dt" sz="half" idx="10"/>
          </p:nvPr>
        </p:nvSpPr>
        <p:spPr/>
        <p:txBody>
          <a:bodyPr/>
          <a:lstStyle/>
          <a:p>
            <a:fld id="{CAA9F7F5-007A-4C40-8CCF-EEB504069BA7}" type="datetimeFigureOut">
              <a:rPr lang="es-CR" smtClean="0"/>
              <a:t>28/4/23</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C215DF77-3AAE-45BC-ACDF-736AB8673E69}" type="slidenum">
              <a:rPr lang="es-CR" smtClean="0"/>
              <a:t>‹#›</a:t>
            </a:fld>
            <a:endParaRPr lang="es-CR"/>
          </a:p>
        </p:txBody>
      </p:sp>
    </p:spTree>
    <p:extLst>
      <p:ext uri="{BB962C8B-B14F-4D97-AF65-F5344CB8AC3E}">
        <p14:creationId xmlns:p14="http://schemas.microsoft.com/office/powerpoint/2010/main" val="354811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CAA9F7F5-007A-4C40-8CCF-EEB504069BA7}" type="datetimeFigureOut">
              <a:rPr lang="es-CR" smtClean="0"/>
              <a:t>28/4/23</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C215DF77-3AAE-45BC-ACDF-736AB8673E69}" type="slidenum">
              <a:rPr lang="es-CR" smtClean="0"/>
              <a:t>‹#›</a:t>
            </a:fld>
            <a:endParaRPr lang="es-CR"/>
          </a:p>
        </p:txBody>
      </p:sp>
    </p:spTree>
    <p:extLst>
      <p:ext uri="{BB962C8B-B14F-4D97-AF65-F5344CB8AC3E}">
        <p14:creationId xmlns:p14="http://schemas.microsoft.com/office/powerpoint/2010/main" val="57871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CAA9F7F5-007A-4C40-8CCF-EEB504069BA7}" type="datetimeFigureOut">
              <a:rPr lang="es-CR" smtClean="0"/>
              <a:t>28/4/23</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C215DF77-3AAE-45BC-ACDF-736AB8673E69}" type="slidenum">
              <a:rPr lang="es-CR" smtClean="0"/>
              <a:t>‹#›</a:t>
            </a:fld>
            <a:endParaRPr lang="es-CR"/>
          </a:p>
        </p:txBody>
      </p:sp>
    </p:spTree>
    <p:extLst>
      <p:ext uri="{BB962C8B-B14F-4D97-AF65-F5344CB8AC3E}">
        <p14:creationId xmlns:p14="http://schemas.microsoft.com/office/powerpoint/2010/main" val="371589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CAA9F7F5-007A-4C40-8CCF-EEB504069BA7}" type="datetimeFigureOut">
              <a:rPr lang="es-CR" smtClean="0"/>
              <a:t>28/4/23</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C215DF77-3AAE-45BC-ACDF-736AB8673E69}" type="slidenum">
              <a:rPr lang="es-CR" smtClean="0"/>
              <a:t>‹#›</a:t>
            </a:fld>
            <a:endParaRPr lang="es-CR"/>
          </a:p>
        </p:txBody>
      </p:sp>
    </p:spTree>
    <p:extLst>
      <p:ext uri="{BB962C8B-B14F-4D97-AF65-F5344CB8AC3E}">
        <p14:creationId xmlns:p14="http://schemas.microsoft.com/office/powerpoint/2010/main" val="310054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CAA9F7F5-007A-4C40-8CCF-EEB504069BA7}" type="datetimeFigureOut">
              <a:rPr lang="es-CR" smtClean="0"/>
              <a:t>28/4/23</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C215DF77-3AAE-45BC-ACDF-736AB8673E69}" type="slidenum">
              <a:rPr lang="es-CR" smtClean="0"/>
              <a:t>‹#›</a:t>
            </a:fld>
            <a:endParaRPr lang="es-CR"/>
          </a:p>
        </p:txBody>
      </p:sp>
    </p:spTree>
    <p:extLst>
      <p:ext uri="{BB962C8B-B14F-4D97-AF65-F5344CB8AC3E}">
        <p14:creationId xmlns:p14="http://schemas.microsoft.com/office/powerpoint/2010/main" val="120918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p:cNvSpPr>
            <a:spLocks noGrp="1"/>
          </p:cNvSpPr>
          <p:nvPr>
            <p:ph type="dt" sz="half" idx="10"/>
          </p:nvPr>
        </p:nvSpPr>
        <p:spPr/>
        <p:txBody>
          <a:bodyPr/>
          <a:lstStyle/>
          <a:p>
            <a:fld id="{CAA9F7F5-007A-4C40-8CCF-EEB504069BA7}" type="datetimeFigureOut">
              <a:rPr lang="es-CR" smtClean="0"/>
              <a:t>28/4/23</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C215DF77-3AAE-45BC-ACDF-736AB8673E69}" type="slidenum">
              <a:rPr lang="es-CR" smtClean="0"/>
              <a:t>‹#›</a:t>
            </a:fld>
            <a:endParaRPr lang="es-CR"/>
          </a:p>
        </p:txBody>
      </p:sp>
    </p:spTree>
    <p:extLst>
      <p:ext uri="{BB962C8B-B14F-4D97-AF65-F5344CB8AC3E}">
        <p14:creationId xmlns:p14="http://schemas.microsoft.com/office/powerpoint/2010/main" val="311915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p:cNvSpPr>
            <a:spLocks noGrp="1"/>
          </p:cNvSpPr>
          <p:nvPr>
            <p:ph type="dt" sz="half" idx="10"/>
          </p:nvPr>
        </p:nvSpPr>
        <p:spPr/>
        <p:txBody>
          <a:bodyPr/>
          <a:lstStyle/>
          <a:p>
            <a:fld id="{CAA9F7F5-007A-4C40-8CCF-EEB504069BA7}" type="datetimeFigureOut">
              <a:rPr lang="es-CR" smtClean="0"/>
              <a:t>28/4/23</a:t>
            </a:fld>
            <a:endParaRPr lang="es-CR"/>
          </a:p>
        </p:txBody>
      </p:sp>
      <p:sp>
        <p:nvSpPr>
          <p:cNvPr id="8" name="Marcador de pie de página 7"/>
          <p:cNvSpPr>
            <a:spLocks noGrp="1"/>
          </p:cNvSpPr>
          <p:nvPr>
            <p:ph type="ftr" sz="quarter" idx="11"/>
          </p:nvPr>
        </p:nvSpPr>
        <p:spPr/>
        <p:txBody>
          <a:bodyPr/>
          <a:lstStyle/>
          <a:p>
            <a:endParaRPr lang="es-CR"/>
          </a:p>
        </p:txBody>
      </p:sp>
      <p:sp>
        <p:nvSpPr>
          <p:cNvPr id="9" name="Marcador de número de diapositiva 8"/>
          <p:cNvSpPr>
            <a:spLocks noGrp="1"/>
          </p:cNvSpPr>
          <p:nvPr>
            <p:ph type="sldNum" sz="quarter" idx="12"/>
          </p:nvPr>
        </p:nvSpPr>
        <p:spPr/>
        <p:txBody>
          <a:bodyPr/>
          <a:lstStyle/>
          <a:p>
            <a:fld id="{C215DF77-3AAE-45BC-ACDF-736AB8673E69}" type="slidenum">
              <a:rPr lang="es-CR" smtClean="0"/>
              <a:t>‹#›</a:t>
            </a:fld>
            <a:endParaRPr lang="es-CR"/>
          </a:p>
        </p:txBody>
      </p:sp>
    </p:spTree>
    <p:extLst>
      <p:ext uri="{BB962C8B-B14F-4D97-AF65-F5344CB8AC3E}">
        <p14:creationId xmlns:p14="http://schemas.microsoft.com/office/powerpoint/2010/main" val="231996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fecha 2"/>
          <p:cNvSpPr>
            <a:spLocks noGrp="1"/>
          </p:cNvSpPr>
          <p:nvPr>
            <p:ph type="dt" sz="half" idx="10"/>
          </p:nvPr>
        </p:nvSpPr>
        <p:spPr/>
        <p:txBody>
          <a:bodyPr/>
          <a:lstStyle/>
          <a:p>
            <a:fld id="{CAA9F7F5-007A-4C40-8CCF-EEB504069BA7}" type="datetimeFigureOut">
              <a:rPr lang="es-CR" smtClean="0"/>
              <a:t>28/4/23</a:t>
            </a:fld>
            <a:endParaRPr lang="es-C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C215DF77-3AAE-45BC-ACDF-736AB8673E69}" type="slidenum">
              <a:rPr lang="es-CR" smtClean="0"/>
              <a:t>‹#›</a:t>
            </a:fld>
            <a:endParaRPr lang="es-CR"/>
          </a:p>
        </p:txBody>
      </p:sp>
    </p:spTree>
    <p:extLst>
      <p:ext uri="{BB962C8B-B14F-4D97-AF65-F5344CB8AC3E}">
        <p14:creationId xmlns:p14="http://schemas.microsoft.com/office/powerpoint/2010/main" val="18473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AA9F7F5-007A-4C40-8CCF-EEB504069BA7}" type="datetimeFigureOut">
              <a:rPr lang="es-CR" smtClean="0"/>
              <a:t>28/4/23</a:t>
            </a:fld>
            <a:endParaRPr lang="es-CR"/>
          </a:p>
        </p:txBody>
      </p:sp>
      <p:sp>
        <p:nvSpPr>
          <p:cNvPr id="3" name="Marcador de pie de página 2"/>
          <p:cNvSpPr>
            <a:spLocks noGrp="1"/>
          </p:cNvSpPr>
          <p:nvPr>
            <p:ph type="ftr" sz="quarter" idx="11"/>
          </p:nvPr>
        </p:nvSpPr>
        <p:spPr/>
        <p:txBody>
          <a:bodyPr/>
          <a:lstStyle/>
          <a:p>
            <a:endParaRPr lang="es-CR"/>
          </a:p>
        </p:txBody>
      </p:sp>
      <p:sp>
        <p:nvSpPr>
          <p:cNvPr id="4" name="Marcador de número de diapositiva 3"/>
          <p:cNvSpPr>
            <a:spLocks noGrp="1"/>
          </p:cNvSpPr>
          <p:nvPr>
            <p:ph type="sldNum" sz="quarter" idx="12"/>
          </p:nvPr>
        </p:nvSpPr>
        <p:spPr/>
        <p:txBody>
          <a:bodyPr/>
          <a:lstStyle/>
          <a:p>
            <a:fld id="{C215DF77-3AAE-45BC-ACDF-736AB8673E69}" type="slidenum">
              <a:rPr lang="es-CR" smtClean="0"/>
              <a:t>‹#›</a:t>
            </a:fld>
            <a:endParaRPr lang="es-CR"/>
          </a:p>
        </p:txBody>
      </p:sp>
    </p:spTree>
    <p:extLst>
      <p:ext uri="{BB962C8B-B14F-4D97-AF65-F5344CB8AC3E}">
        <p14:creationId xmlns:p14="http://schemas.microsoft.com/office/powerpoint/2010/main" val="378002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AA9F7F5-007A-4C40-8CCF-EEB504069BA7}" type="datetimeFigureOut">
              <a:rPr lang="es-CR" smtClean="0"/>
              <a:t>28/4/23</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C215DF77-3AAE-45BC-ACDF-736AB8673E69}" type="slidenum">
              <a:rPr lang="es-CR" smtClean="0"/>
              <a:t>‹#›</a:t>
            </a:fld>
            <a:endParaRPr lang="es-CR"/>
          </a:p>
        </p:txBody>
      </p:sp>
    </p:spTree>
    <p:extLst>
      <p:ext uri="{BB962C8B-B14F-4D97-AF65-F5344CB8AC3E}">
        <p14:creationId xmlns:p14="http://schemas.microsoft.com/office/powerpoint/2010/main" val="280513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AA9F7F5-007A-4C40-8CCF-EEB504069BA7}" type="datetimeFigureOut">
              <a:rPr lang="es-CR" smtClean="0"/>
              <a:t>28/4/23</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C215DF77-3AAE-45BC-ACDF-736AB8673E69}" type="slidenum">
              <a:rPr lang="es-CR" smtClean="0"/>
              <a:t>‹#›</a:t>
            </a:fld>
            <a:endParaRPr lang="es-CR"/>
          </a:p>
        </p:txBody>
      </p:sp>
    </p:spTree>
    <p:extLst>
      <p:ext uri="{BB962C8B-B14F-4D97-AF65-F5344CB8AC3E}">
        <p14:creationId xmlns:p14="http://schemas.microsoft.com/office/powerpoint/2010/main" val="237404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9F7F5-007A-4C40-8CCF-EEB504069BA7}" type="datetimeFigureOut">
              <a:rPr lang="es-CR" smtClean="0"/>
              <a:t>28/4/23</a:t>
            </a:fld>
            <a:endParaRPr lang="es-C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5DF77-3AAE-45BC-ACDF-736AB8673E69}" type="slidenum">
              <a:rPr lang="es-CR" smtClean="0"/>
              <a:t>‹#›</a:t>
            </a:fld>
            <a:endParaRPr lang="es-CR"/>
          </a:p>
        </p:txBody>
      </p:sp>
    </p:spTree>
    <p:extLst>
      <p:ext uri="{BB962C8B-B14F-4D97-AF65-F5344CB8AC3E}">
        <p14:creationId xmlns:p14="http://schemas.microsoft.com/office/powerpoint/2010/main" val="1314076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unsplash.com/es/fotos/OQMZwNd3Th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hyperlink" Target="https://investigacionesjuridicas.com/product/ley-general-de-la-administracion-publica/" TargetMode="Externa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464614" y="1783959"/>
            <a:ext cx="4087306" cy="2889114"/>
          </a:xfrm>
        </p:spPr>
        <p:txBody>
          <a:bodyPr anchor="b">
            <a:normAutofit/>
          </a:bodyPr>
          <a:lstStyle/>
          <a:p>
            <a:r>
              <a:rPr lang="es-MX" sz="5000" dirty="0"/>
              <a:t>	</a:t>
            </a:r>
            <a:r>
              <a:rPr lang="es-MX" sz="5000" b="1" dirty="0"/>
              <a:t>EL procedimiento administrativo en Costa Rica</a:t>
            </a:r>
            <a:endParaRPr lang="es-CR" sz="5000" b="1" dirty="0"/>
          </a:p>
        </p:txBody>
      </p:sp>
      <p:sp>
        <p:nvSpPr>
          <p:cNvPr id="3" name="Subtítulo 2"/>
          <p:cNvSpPr>
            <a:spLocks noGrp="1"/>
          </p:cNvSpPr>
          <p:nvPr>
            <p:ph type="subTitle" idx="1"/>
          </p:nvPr>
        </p:nvSpPr>
        <p:spPr>
          <a:xfrm>
            <a:off x="7945875" y="5508882"/>
            <a:ext cx="4087305" cy="1147863"/>
          </a:xfrm>
        </p:spPr>
        <p:txBody>
          <a:bodyPr anchor="t">
            <a:normAutofit/>
          </a:bodyPr>
          <a:lstStyle/>
          <a:p>
            <a:pPr algn="l"/>
            <a:endParaRPr lang="es-CR" sz="2000" dirty="0"/>
          </a:p>
          <a:p>
            <a:pPr algn="l"/>
            <a:r>
              <a:rPr lang="es-CR" sz="2000" dirty="0" err="1"/>
              <a:t>MSc</a:t>
            </a:r>
            <a:r>
              <a:rPr lang="es-CR" sz="2000" dirty="0"/>
              <a:t>. Hazel Díaz Meléndez</a:t>
            </a:r>
          </a:p>
        </p:txBody>
      </p:sp>
      <p:sp>
        <p:nvSpPr>
          <p:cNvPr id="1031" name="Freeform: Shape 103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hombre escribiendo en papel">
            <a:hlinkClick r:id="rId2" tooltip="hombre escribiendo en papel"/>
            <a:extLst>
              <a:ext uri="{FF2B5EF4-FFF2-40B4-BE49-F238E27FC236}">
                <a16:creationId xmlns:a16="http://schemas.microsoft.com/office/drawing/2014/main" id="{E0DC269B-0F51-B8C8-E8D2-5DDC2375D5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91" r="22599"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42858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Google Shape;90;p13">
            <a:extLst>
              <a:ext uri="{FF2B5EF4-FFF2-40B4-BE49-F238E27FC236}">
                <a16:creationId xmlns:a16="http://schemas.microsoft.com/office/drawing/2014/main" id="{DDCE0FD5-DBCE-082D-7FA3-985A2942BCEE}"/>
              </a:ext>
            </a:extLst>
          </p:cNvPr>
          <p:cNvSpPr>
            <a:spLocks/>
          </p:cNvSpPr>
          <p:nvPr/>
        </p:nvSpPr>
        <p:spPr bwMode="auto">
          <a:xfrm rot="17346711">
            <a:off x="7440613" y="2293938"/>
            <a:ext cx="236537" cy="104775"/>
          </a:xfrm>
          <a:custGeom>
            <a:avLst/>
            <a:gdLst>
              <a:gd name="T0" fmla="*/ 70 w 70"/>
              <a:gd name="T1" fmla="*/ 0 h 31"/>
              <a:gd name="T2" fmla="*/ 65 w 70"/>
              <a:gd name="T3" fmla="*/ 4 h 31"/>
              <a:gd name="T4" fmla="*/ 0 w 70"/>
              <a:gd name="T5" fmla="*/ 31 h 31"/>
              <a:gd name="T6" fmla="*/ 0 w 70"/>
              <a:gd name="T7" fmla="*/ 31 h 31"/>
              <a:gd name="T8" fmla="*/ 0 w 70"/>
              <a:gd name="T9" fmla="*/ 31 h 31"/>
              <a:gd name="T10" fmla="*/ 70 w 70"/>
              <a:gd name="T11" fmla="*/ 0 h 31"/>
            </a:gdLst>
            <a:ahLst/>
            <a:cxnLst>
              <a:cxn ang="0">
                <a:pos x="T0" y="T1"/>
              </a:cxn>
              <a:cxn ang="0">
                <a:pos x="T2" y="T3"/>
              </a:cxn>
              <a:cxn ang="0">
                <a:pos x="T4" y="T5"/>
              </a:cxn>
              <a:cxn ang="0">
                <a:pos x="T6" y="T7"/>
              </a:cxn>
              <a:cxn ang="0">
                <a:pos x="T8" y="T9"/>
              </a:cxn>
              <a:cxn ang="0">
                <a:pos x="T10" y="T11"/>
              </a:cxn>
            </a:cxnLst>
            <a:rect l="0" t="0" r="r" b="b"/>
            <a:pathLst>
              <a:path w="70" h="31" extrusionOk="0">
                <a:moveTo>
                  <a:pt x="70" y="0"/>
                </a:moveTo>
                <a:cubicBezTo>
                  <a:pt x="65" y="4"/>
                  <a:pt x="65" y="4"/>
                  <a:pt x="65" y="4"/>
                </a:cubicBezTo>
                <a:cubicBezTo>
                  <a:pt x="47" y="22"/>
                  <a:pt x="24" y="31"/>
                  <a:pt x="0" y="31"/>
                </a:cubicBezTo>
                <a:cubicBezTo>
                  <a:pt x="0" y="31"/>
                  <a:pt x="0" y="31"/>
                  <a:pt x="0" y="31"/>
                </a:cubicBezTo>
                <a:cubicBezTo>
                  <a:pt x="0" y="31"/>
                  <a:pt x="0" y="31"/>
                  <a:pt x="0" y="31"/>
                </a:cubicBezTo>
                <a:cubicBezTo>
                  <a:pt x="28" y="31"/>
                  <a:pt x="53" y="19"/>
                  <a:pt x="70" y="0"/>
                </a:cubicBezTo>
              </a:path>
            </a:pathLst>
          </a:custGeom>
          <a:solidFill>
            <a:srgbClr val="5DCCE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1" name="Google Shape;97;p13">
            <a:extLst>
              <a:ext uri="{FF2B5EF4-FFF2-40B4-BE49-F238E27FC236}">
                <a16:creationId xmlns:a16="http://schemas.microsoft.com/office/drawing/2014/main" id="{ADDB23FC-FCD3-D788-A9F6-21EF8171819C}"/>
              </a:ext>
            </a:extLst>
          </p:cNvPr>
          <p:cNvSpPr>
            <a:spLocks/>
          </p:cNvSpPr>
          <p:nvPr/>
        </p:nvSpPr>
        <p:spPr bwMode="auto">
          <a:xfrm>
            <a:off x="7129463" y="4775200"/>
            <a:ext cx="106362" cy="234950"/>
          </a:xfrm>
          <a:custGeom>
            <a:avLst/>
            <a:gdLst>
              <a:gd name="T0" fmla="*/ 0 w 32"/>
              <a:gd name="T1" fmla="*/ 0 h 70"/>
              <a:gd name="T2" fmla="*/ 0 w 32"/>
              <a:gd name="T3" fmla="*/ 0 h 70"/>
              <a:gd name="T4" fmla="*/ 0 w 32"/>
              <a:gd name="T5" fmla="*/ 0 h 70"/>
              <a:gd name="T6" fmla="*/ 32 w 32"/>
              <a:gd name="T7" fmla="*/ 70 h 70"/>
              <a:gd name="T8" fmla="*/ 28 w 32"/>
              <a:gd name="T9" fmla="*/ 65 h 70"/>
              <a:gd name="T10" fmla="*/ 0 w 32"/>
              <a:gd name="T11" fmla="*/ 0 h 70"/>
            </a:gdLst>
            <a:ahLst/>
            <a:cxnLst>
              <a:cxn ang="0">
                <a:pos x="T0" y="T1"/>
              </a:cxn>
              <a:cxn ang="0">
                <a:pos x="T2" y="T3"/>
              </a:cxn>
              <a:cxn ang="0">
                <a:pos x="T4" y="T5"/>
              </a:cxn>
              <a:cxn ang="0">
                <a:pos x="T6" y="T7"/>
              </a:cxn>
              <a:cxn ang="0">
                <a:pos x="T8" y="T9"/>
              </a:cxn>
              <a:cxn ang="0">
                <a:pos x="T10" y="T11"/>
              </a:cxn>
            </a:cxnLst>
            <a:rect l="0" t="0" r="r" b="b"/>
            <a:pathLst>
              <a:path w="32" h="70" extrusionOk="0">
                <a:moveTo>
                  <a:pt x="0" y="0"/>
                </a:moveTo>
                <a:cubicBezTo>
                  <a:pt x="0" y="0"/>
                  <a:pt x="0" y="0"/>
                  <a:pt x="0" y="0"/>
                </a:cubicBezTo>
                <a:cubicBezTo>
                  <a:pt x="0" y="0"/>
                  <a:pt x="0" y="0"/>
                  <a:pt x="0" y="0"/>
                </a:cubicBezTo>
                <a:cubicBezTo>
                  <a:pt x="0" y="28"/>
                  <a:pt x="13" y="53"/>
                  <a:pt x="32" y="70"/>
                </a:cubicBezTo>
                <a:cubicBezTo>
                  <a:pt x="28" y="65"/>
                  <a:pt x="28" y="65"/>
                  <a:pt x="28" y="65"/>
                </a:cubicBezTo>
                <a:cubicBezTo>
                  <a:pt x="10" y="47"/>
                  <a:pt x="1" y="24"/>
                  <a:pt x="0" y="0"/>
                </a:cubicBezTo>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8" name="Google Shape;104;p13">
            <a:extLst>
              <a:ext uri="{FF2B5EF4-FFF2-40B4-BE49-F238E27FC236}">
                <a16:creationId xmlns:a16="http://schemas.microsoft.com/office/drawing/2014/main" id="{35E40424-98DB-FED8-EA9B-84FD02A0CF50}"/>
              </a:ext>
            </a:extLst>
          </p:cNvPr>
          <p:cNvSpPr>
            <a:spLocks/>
          </p:cNvSpPr>
          <p:nvPr/>
        </p:nvSpPr>
        <p:spPr bwMode="auto">
          <a:xfrm>
            <a:off x="4518025" y="4462463"/>
            <a:ext cx="234950" cy="107950"/>
          </a:xfrm>
          <a:custGeom>
            <a:avLst/>
            <a:gdLst>
              <a:gd name="T0" fmla="*/ 70 w 70"/>
              <a:gd name="T1" fmla="*/ 0 h 32"/>
              <a:gd name="T2" fmla="*/ 70 w 70"/>
              <a:gd name="T3" fmla="*/ 0 h 32"/>
              <a:gd name="T4" fmla="*/ 0 w 70"/>
              <a:gd name="T5" fmla="*/ 32 h 32"/>
              <a:gd name="T6" fmla="*/ 5 w 70"/>
              <a:gd name="T7" fmla="*/ 28 h 32"/>
              <a:gd name="T8" fmla="*/ 70 w 70"/>
              <a:gd name="T9" fmla="*/ 0 h 32"/>
              <a:gd name="T10" fmla="*/ 70 w 70"/>
              <a:gd name="T11" fmla="*/ 0 h 32"/>
            </a:gdLst>
            <a:ahLst/>
            <a:cxnLst>
              <a:cxn ang="0">
                <a:pos x="T0" y="T1"/>
              </a:cxn>
              <a:cxn ang="0">
                <a:pos x="T2" y="T3"/>
              </a:cxn>
              <a:cxn ang="0">
                <a:pos x="T4" y="T5"/>
              </a:cxn>
              <a:cxn ang="0">
                <a:pos x="T6" y="T7"/>
              </a:cxn>
              <a:cxn ang="0">
                <a:pos x="T8" y="T9"/>
              </a:cxn>
              <a:cxn ang="0">
                <a:pos x="T10" y="T11"/>
              </a:cxn>
            </a:cxnLst>
            <a:rect l="0" t="0" r="r" b="b"/>
            <a:pathLst>
              <a:path w="70" h="32" extrusionOk="0">
                <a:moveTo>
                  <a:pt x="70" y="0"/>
                </a:moveTo>
                <a:cubicBezTo>
                  <a:pt x="70" y="0"/>
                  <a:pt x="70" y="0"/>
                  <a:pt x="70" y="0"/>
                </a:cubicBezTo>
                <a:cubicBezTo>
                  <a:pt x="42" y="0"/>
                  <a:pt x="17" y="13"/>
                  <a:pt x="0" y="32"/>
                </a:cubicBezTo>
                <a:cubicBezTo>
                  <a:pt x="5" y="28"/>
                  <a:pt x="5" y="28"/>
                  <a:pt x="5" y="28"/>
                </a:cubicBezTo>
                <a:cubicBezTo>
                  <a:pt x="23" y="9"/>
                  <a:pt x="46" y="0"/>
                  <a:pt x="70" y="0"/>
                </a:cubicBezTo>
                <a:cubicBezTo>
                  <a:pt x="70" y="0"/>
                  <a:pt x="70" y="0"/>
                  <a:pt x="70" y="0"/>
                </a:cubicBezTo>
              </a:path>
            </a:pathLst>
          </a:custGeom>
          <a:solidFill>
            <a:srgbClr val="F178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1" name="Google Shape;107;p13">
            <a:extLst>
              <a:ext uri="{FF2B5EF4-FFF2-40B4-BE49-F238E27FC236}">
                <a16:creationId xmlns:a16="http://schemas.microsoft.com/office/drawing/2014/main" id="{AA8E9CDB-288C-7B96-9DF7-C95BCC45B700}"/>
              </a:ext>
            </a:extLst>
          </p:cNvPr>
          <p:cNvSpPr>
            <a:spLocks/>
          </p:cNvSpPr>
          <p:nvPr/>
        </p:nvSpPr>
        <p:spPr bwMode="auto">
          <a:xfrm>
            <a:off x="3446463" y="1773238"/>
            <a:ext cx="1284287" cy="622300"/>
          </a:xfrm>
          <a:custGeom>
            <a:avLst/>
            <a:gdLst>
              <a:gd name="T0" fmla="*/ 166 w 382"/>
              <a:gd name="T1" fmla="*/ 0 h 185"/>
              <a:gd name="T2" fmla="*/ 93 w 382"/>
              <a:gd name="T3" fmla="*/ 0 h 185"/>
              <a:gd name="T4" fmla="*/ 0 w 382"/>
              <a:gd name="T5" fmla="*/ 93 h 185"/>
              <a:gd name="T6" fmla="*/ 93 w 382"/>
              <a:gd name="T7" fmla="*/ 185 h 185"/>
              <a:gd name="T8" fmla="*/ 382 w 382"/>
              <a:gd name="T9" fmla="*/ 185 h 185"/>
              <a:gd name="T10" fmla="*/ 324 w 382"/>
              <a:gd name="T11" fmla="*/ 159 h 185"/>
              <a:gd name="T12" fmla="*/ 166 w 382"/>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382" h="185" extrusionOk="0">
                <a:moveTo>
                  <a:pt x="166" y="0"/>
                </a:moveTo>
                <a:cubicBezTo>
                  <a:pt x="93" y="0"/>
                  <a:pt x="93" y="0"/>
                  <a:pt x="93" y="0"/>
                </a:cubicBezTo>
                <a:cubicBezTo>
                  <a:pt x="42" y="0"/>
                  <a:pt x="0" y="42"/>
                  <a:pt x="0" y="93"/>
                </a:cubicBezTo>
                <a:cubicBezTo>
                  <a:pt x="0" y="144"/>
                  <a:pt x="42" y="185"/>
                  <a:pt x="93" y="185"/>
                </a:cubicBezTo>
                <a:cubicBezTo>
                  <a:pt x="382" y="185"/>
                  <a:pt x="382" y="185"/>
                  <a:pt x="382" y="185"/>
                </a:cubicBezTo>
                <a:cubicBezTo>
                  <a:pt x="361" y="184"/>
                  <a:pt x="340" y="175"/>
                  <a:pt x="324" y="159"/>
                </a:cubicBezTo>
                <a:cubicBezTo>
                  <a:pt x="166" y="0"/>
                  <a:pt x="166" y="0"/>
                  <a:pt x="166" y="0"/>
                </a:cubicBezTo>
              </a:path>
            </a:pathLst>
          </a:custGeom>
          <a:solidFill>
            <a:srgbClr val="BEB3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2" name="Google Shape;108;p13">
            <a:extLst>
              <a:ext uri="{FF2B5EF4-FFF2-40B4-BE49-F238E27FC236}">
                <a16:creationId xmlns:a16="http://schemas.microsoft.com/office/drawing/2014/main" id="{8C44ED72-DF78-71ED-2D7A-0CDA79BB5E9B}"/>
              </a:ext>
            </a:extLst>
          </p:cNvPr>
          <p:cNvSpPr>
            <a:spLocks/>
          </p:cNvSpPr>
          <p:nvPr/>
        </p:nvSpPr>
        <p:spPr bwMode="auto">
          <a:xfrm>
            <a:off x="3416300" y="777875"/>
            <a:ext cx="1649413" cy="1620838"/>
          </a:xfrm>
          <a:custGeom>
            <a:avLst/>
            <a:gdLst>
              <a:gd name="T0" fmla="*/ 491 w 491"/>
              <a:gd name="T1" fmla="*/ 389 h 482"/>
              <a:gd name="T2" fmla="*/ 398 w 491"/>
              <a:gd name="T3" fmla="*/ 481 h 482"/>
              <a:gd name="T4" fmla="*/ 391 w 491"/>
              <a:gd name="T5" fmla="*/ 481 h 482"/>
              <a:gd name="T6" fmla="*/ 398 w 491"/>
              <a:gd name="T7" fmla="*/ 482 h 482"/>
              <a:gd name="T8" fmla="*/ 464 w 491"/>
              <a:gd name="T9" fmla="*/ 455 h 482"/>
              <a:gd name="T10" fmla="*/ 491 w 491"/>
              <a:gd name="T11" fmla="*/ 389 h 482"/>
              <a:gd name="T12" fmla="*/ 101 w 491"/>
              <a:gd name="T13" fmla="*/ 0 h 482"/>
              <a:gd name="T14" fmla="*/ 36 w 491"/>
              <a:gd name="T15" fmla="*/ 27 h 482"/>
              <a:gd name="T16" fmla="*/ 36 w 491"/>
              <a:gd name="T17" fmla="*/ 158 h 482"/>
              <a:gd name="T18" fmla="*/ 175 w 491"/>
              <a:gd name="T19" fmla="*/ 296 h 482"/>
              <a:gd name="T20" fmla="*/ 306 w 491"/>
              <a:gd name="T21" fmla="*/ 296 h 482"/>
              <a:gd name="T22" fmla="*/ 306 w 491"/>
              <a:gd name="T23" fmla="*/ 166 h 482"/>
              <a:gd name="T24" fmla="*/ 167 w 491"/>
              <a:gd name="T25" fmla="*/ 27 h 482"/>
              <a:gd name="T26" fmla="*/ 101 w 491"/>
              <a:gd name="T2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1" h="482" extrusionOk="0">
                <a:moveTo>
                  <a:pt x="491" y="389"/>
                </a:moveTo>
                <a:cubicBezTo>
                  <a:pt x="491" y="440"/>
                  <a:pt x="449" y="481"/>
                  <a:pt x="398" y="481"/>
                </a:cubicBezTo>
                <a:cubicBezTo>
                  <a:pt x="391" y="481"/>
                  <a:pt x="391" y="481"/>
                  <a:pt x="391" y="481"/>
                </a:cubicBezTo>
                <a:cubicBezTo>
                  <a:pt x="394" y="482"/>
                  <a:pt x="396" y="482"/>
                  <a:pt x="398" y="482"/>
                </a:cubicBezTo>
                <a:cubicBezTo>
                  <a:pt x="422" y="482"/>
                  <a:pt x="446" y="473"/>
                  <a:pt x="464" y="455"/>
                </a:cubicBezTo>
                <a:cubicBezTo>
                  <a:pt x="482" y="437"/>
                  <a:pt x="491" y="413"/>
                  <a:pt x="491" y="389"/>
                </a:cubicBezTo>
                <a:moveTo>
                  <a:pt x="101" y="0"/>
                </a:moveTo>
                <a:cubicBezTo>
                  <a:pt x="78" y="0"/>
                  <a:pt x="54" y="9"/>
                  <a:pt x="36" y="27"/>
                </a:cubicBezTo>
                <a:cubicBezTo>
                  <a:pt x="0" y="63"/>
                  <a:pt x="0" y="121"/>
                  <a:pt x="36" y="158"/>
                </a:cubicBezTo>
                <a:cubicBezTo>
                  <a:pt x="175" y="296"/>
                  <a:pt x="175" y="296"/>
                  <a:pt x="175" y="296"/>
                </a:cubicBezTo>
                <a:cubicBezTo>
                  <a:pt x="306" y="296"/>
                  <a:pt x="306" y="296"/>
                  <a:pt x="306" y="296"/>
                </a:cubicBezTo>
                <a:cubicBezTo>
                  <a:pt x="306" y="166"/>
                  <a:pt x="306" y="166"/>
                  <a:pt x="306" y="166"/>
                </a:cubicBezTo>
                <a:cubicBezTo>
                  <a:pt x="167" y="27"/>
                  <a:pt x="167" y="27"/>
                  <a:pt x="167" y="27"/>
                </a:cubicBezTo>
                <a:cubicBezTo>
                  <a:pt x="149" y="9"/>
                  <a:pt x="125" y="0"/>
                  <a:pt x="101" y="0"/>
                </a:cubicBezTo>
              </a:path>
            </a:pathLst>
          </a:custGeom>
          <a:solidFill>
            <a:srgbClr val="BEB3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3" name="Google Shape;109;p13">
            <a:extLst>
              <a:ext uri="{FF2B5EF4-FFF2-40B4-BE49-F238E27FC236}">
                <a16:creationId xmlns:a16="http://schemas.microsoft.com/office/drawing/2014/main" id="{FB7BE645-E580-2650-EF05-ADE1506992F9}"/>
              </a:ext>
            </a:extLst>
          </p:cNvPr>
          <p:cNvSpPr>
            <a:spLocks/>
          </p:cNvSpPr>
          <p:nvPr/>
        </p:nvSpPr>
        <p:spPr bwMode="auto">
          <a:xfrm>
            <a:off x="4005263" y="1773238"/>
            <a:ext cx="1060450" cy="622300"/>
          </a:xfrm>
          <a:custGeom>
            <a:avLst/>
            <a:gdLst>
              <a:gd name="T0" fmla="*/ 131 w 316"/>
              <a:gd name="T1" fmla="*/ 0 h 185"/>
              <a:gd name="T2" fmla="*/ 0 w 316"/>
              <a:gd name="T3" fmla="*/ 0 h 185"/>
              <a:gd name="T4" fmla="*/ 158 w 316"/>
              <a:gd name="T5" fmla="*/ 159 h 185"/>
              <a:gd name="T6" fmla="*/ 216 w 316"/>
              <a:gd name="T7" fmla="*/ 185 h 185"/>
              <a:gd name="T8" fmla="*/ 223 w 316"/>
              <a:gd name="T9" fmla="*/ 185 h 185"/>
              <a:gd name="T10" fmla="*/ 316 w 316"/>
              <a:gd name="T11" fmla="*/ 93 h 185"/>
              <a:gd name="T12" fmla="*/ 316 w 316"/>
              <a:gd name="T13" fmla="*/ 93 h 185"/>
              <a:gd name="T14" fmla="*/ 223 w 316"/>
              <a:gd name="T15" fmla="*/ 185 h 185"/>
              <a:gd name="T16" fmla="*/ 131 w 316"/>
              <a:gd name="T17" fmla="*/ 93 h 185"/>
              <a:gd name="T18" fmla="*/ 131 w 316"/>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 h="185" extrusionOk="0">
                <a:moveTo>
                  <a:pt x="131" y="0"/>
                </a:moveTo>
                <a:cubicBezTo>
                  <a:pt x="0" y="0"/>
                  <a:pt x="0" y="0"/>
                  <a:pt x="0" y="0"/>
                </a:cubicBezTo>
                <a:cubicBezTo>
                  <a:pt x="158" y="159"/>
                  <a:pt x="158" y="159"/>
                  <a:pt x="158" y="159"/>
                </a:cubicBezTo>
                <a:cubicBezTo>
                  <a:pt x="174" y="175"/>
                  <a:pt x="195" y="184"/>
                  <a:pt x="216" y="185"/>
                </a:cubicBezTo>
                <a:cubicBezTo>
                  <a:pt x="223" y="185"/>
                  <a:pt x="223" y="185"/>
                  <a:pt x="223" y="185"/>
                </a:cubicBezTo>
                <a:cubicBezTo>
                  <a:pt x="274" y="185"/>
                  <a:pt x="316" y="144"/>
                  <a:pt x="316" y="93"/>
                </a:cubicBezTo>
                <a:cubicBezTo>
                  <a:pt x="316" y="93"/>
                  <a:pt x="316" y="93"/>
                  <a:pt x="316" y="93"/>
                </a:cubicBezTo>
                <a:cubicBezTo>
                  <a:pt x="316" y="144"/>
                  <a:pt x="274" y="185"/>
                  <a:pt x="223" y="185"/>
                </a:cubicBezTo>
                <a:cubicBezTo>
                  <a:pt x="172" y="185"/>
                  <a:pt x="131" y="144"/>
                  <a:pt x="131" y="93"/>
                </a:cubicBezTo>
                <a:cubicBezTo>
                  <a:pt x="131" y="0"/>
                  <a:pt x="131" y="0"/>
                  <a:pt x="131" y="0"/>
                </a:cubicBezTo>
              </a:path>
            </a:pathLst>
          </a:custGeom>
          <a:solidFill>
            <a:srgbClr val="8E7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4" name="Google Shape;110;p13">
            <a:extLst>
              <a:ext uri="{FF2B5EF4-FFF2-40B4-BE49-F238E27FC236}">
                <a16:creationId xmlns:a16="http://schemas.microsoft.com/office/drawing/2014/main" id="{819D3D0F-F378-6D12-F962-796C4EEF37FC}"/>
              </a:ext>
            </a:extLst>
          </p:cNvPr>
          <p:cNvSpPr>
            <a:spLocks/>
          </p:cNvSpPr>
          <p:nvPr/>
        </p:nvSpPr>
        <p:spPr bwMode="auto">
          <a:xfrm>
            <a:off x="4445000" y="777875"/>
            <a:ext cx="620713" cy="1308100"/>
          </a:xfrm>
          <a:custGeom>
            <a:avLst/>
            <a:gdLst>
              <a:gd name="T0" fmla="*/ 92 w 185"/>
              <a:gd name="T1" fmla="*/ 0 h 389"/>
              <a:gd name="T2" fmla="*/ 0 w 185"/>
              <a:gd name="T3" fmla="*/ 92 h 389"/>
              <a:gd name="T4" fmla="*/ 0 w 185"/>
              <a:gd name="T5" fmla="*/ 166 h 389"/>
              <a:gd name="T6" fmla="*/ 154 w 185"/>
              <a:gd name="T7" fmla="*/ 320 h 389"/>
              <a:gd name="T8" fmla="*/ 185 w 185"/>
              <a:gd name="T9" fmla="*/ 389 h 389"/>
              <a:gd name="T10" fmla="*/ 185 w 185"/>
              <a:gd name="T11" fmla="*/ 389 h 389"/>
              <a:gd name="T12" fmla="*/ 185 w 185"/>
              <a:gd name="T13" fmla="*/ 92 h 389"/>
              <a:gd name="T14" fmla="*/ 92 w 185"/>
              <a:gd name="T15" fmla="*/ 0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389" extrusionOk="0">
                <a:moveTo>
                  <a:pt x="92" y="0"/>
                </a:moveTo>
                <a:cubicBezTo>
                  <a:pt x="41" y="0"/>
                  <a:pt x="0" y="41"/>
                  <a:pt x="0" y="92"/>
                </a:cubicBezTo>
                <a:cubicBezTo>
                  <a:pt x="0" y="166"/>
                  <a:pt x="0" y="166"/>
                  <a:pt x="0" y="166"/>
                </a:cubicBezTo>
                <a:cubicBezTo>
                  <a:pt x="154" y="320"/>
                  <a:pt x="154" y="320"/>
                  <a:pt x="154" y="320"/>
                </a:cubicBezTo>
                <a:cubicBezTo>
                  <a:pt x="173" y="337"/>
                  <a:pt x="185" y="361"/>
                  <a:pt x="185" y="389"/>
                </a:cubicBezTo>
                <a:cubicBezTo>
                  <a:pt x="185" y="389"/>
                  <a:pt x="185" y="389"/>
                  <a:pt x="185" y="389"/>
                </a:cubicBezTo>
                <a:cubicBezTo>
                  <a:pt x="185" y="92"/>
                  <a:pt x="185" y="92"/>
                  <a:pt x="185" y="92"/>
                </a:cubicBezTo>
                <a:cubicBezTo>
                  <a:pt x="185" y="41"/>
                  <a:pt x="143" y="0"/>
                  <a:pt x="92" y="0"/>
                </a:cubicBezTo>
              </a:path>
            </a:pathLst>
          </a:custGeom>
          <a:solidFill>
            <a:srgbClr val="BEB3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5" name="Google Shape;111;p13">
            <a:extLst>
              <a:ext uri="{FF2B5EF4-FFF2-40B4-BE49-F238E27FC236}">
                <a16:creationId xmlns:a16="http://schemas.microsoft.com/office/drawing/2014/main" id="{616DD001-56AC-6C35-868B-EBF324452E15}"/>
              </a:ext>
            </a:extLst>
          </p:cNvPr>
          <p:cNvSpPr>
            <a:spLocks/>
          </p:cNvSpPr>
          <p:nvPr/>
        </p:nvSpPr>
        <p:spPr bwMode="auto">
          <a:xfrm>
            <a:off x="4962525" y="1854200"/>
            <a:ext cx="103188" cy="231775"/>
          </a:xfrm>
          <a:custGeom>
            <a:avLst/>
            <a:gdLst>
              <a:gd name="T0" fmla="*/ 0 w 31"/>
              <a:gd name="T1" fmla="*/ 0 h 69"/>
              <a:gd name="T2" fmla="*/ 4 w 31"/>
              <a:gd name="T3" fmla="*/ 4 h 69"/>
              <a:gd name="T4" fmla="*/ 31 w 31"/>
              <a:gd name="T5" fmla="*/ 69 h 69"/>
              <a:gd name="T6" fmla="*/ 31 w 31"/>
              <a:gd name="T7" fmla="*/ 69 h 69"/>
              <a:gd name="T8" fmla="*/ 0 w 31"/>
              <a:gd name="T9" fmla="*/ 0 h 69"/>
            </a:gdLst>
            <a:ahLst/>
            <a:cxnLst>
              <a:cxn ang="0">
                <a:pos x="T0" y="T1"/>
              </a:cxn>
              <a:cxn ang="0">
                <a:pos x="T2" y="T3"/>
              </a:cxn>
              <a:cxn ang="0">
                <a:pos x="T4" y="T5"/>
              </a:cxn>
              <a:cxn ang="0">
                <a:pos x="T6" y="T7"/>
              </a:cxn>
              <a:cxn ang="0">
                <a:pos x="T8" y="T9"/>
              </a:cxn>
            </a:cxnLst>
            <a:rect l="0" t="0" r="r" b="b"/>
            <a:pathLst>
              <a:path w="31" h="69" extrusionOk="0">
                <a:moveTo>
                  <a:pt x="0" y="0"/>
                </a:moveTo>
                <a:cubicBezTo>
                  <a:pt x="4" y="4"/>
                  <a:pt x="4" y="4"/>
                  <a:pt x="4" y="4"/>
                </a:cubicBezTo>
                <a:cubicBezTo>
                  <a:pt x="22" y="22"/>
                  <a:pt x="31" y="45"/>
                  <a:pt x="31" y="69"/>
                </a:cubicBezTo>
                <a:cubicBezTo>
                  <a:pt x="31" y="69"/>
                  <a:pt x="31" y="69"/>
                  <a:pt x="31" y="69"/>
                </a:cubicBezTo>
                <a:cubicBezTo>
                  <a:pt x="31" y="41"/>
                  <a:pt x="19" y="17"/>
                  <a:pt x="0" y="0"/>
                </a:cubicBezTo>
              </a:path>
            </a:pathLst>
          </a:custGeom>
          <a:solidFill>
            <a:srgbClr val="8E7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6" name="Google Shape;112;p13">
            <a:extLst>
              <a:ext uri="{FF2B5EF4-FFF2-40B4-BE49-F238E27FC236}">
                <a16:creationId xmlns:a16="http://schemas.microsoft.com/office/drawing/2014/main" id="{D93045D3-1CDA-DBFB-3D73-49F5EB9CF544}"/>
              </a:ext>
            </a:extLst>
          </p:cNvPr>
          <p:cNvSpPr>
            <a:spLocks/>
          </p:cNvSpPr>
          <p:nvPr/>
        </p:nvSpPr>
        <p:spPr bwMode="auto">
          <a:xfrm>
            <a:off x="4445000" y="1336675"/>
            <a:ext cx="517525" cy="517525"/>
          </a:xfrm>
          <a:custGeom>
            <a:avLst/>
            <a:gdLst>
              <a:gd name="T0" fmla="*/ 0 w 154"/>
              <a:gd name="T1" fmla="*/ 0 h 154"/>
              <a:gd name="T2" fmla="*/ 0 w 154"/>
              <a:gd name="T3" fmla="*/ 130 h 154"/>
              <a:gd name="T4" fmla="*/ 92 w 154"/>
              <a:gd name="T5" fmla="*/ 130 h 154"/>
              <a:gd name="T6" fmla="*/ 154 w 154"/>
              <a:gd name="T7" fmla="*/ 154 h 154"/>
              <a:gd name="T8" fmla="*/ 0 w 154"/>
              <a:gd name="T9" fmla="*/ 0 h 154"/>
            </a:gdLst>
            <a:ahLst/>
            <a:cxnLst>
              <a:cxn ang="0">
                <a:pos x="T0" y="T1"/>
              </a:cxn>
              <a:cxn ang="0">
                <a:pos x="T2" y="T3"/>
              </a:cxn>
              <a:cxn ang="0">
                <a:pos x="T4" y="T5"/>
              </a:cxn>
              <a:cxn ang="0">
                <a:pos x="T6" y="T7"/>
              </a:cxn>
              <a:cxn ang="0">
                <a:pos x="T8" y="T9"/>
              </a:cxn>
            </a:cxnLst>
            <a:rect l="0" t="0" r="r" b="b"/>
            <a:pathLst>
              <a:path w="154" h="154" extrusionOk="0">
                <a:moveTo>
                  <a:pt x="0" y="0"/>
                </a:moveTo>
                <a:cubicBezTo>
                  <a:pt x="0" y="130"/>
                  <a:pt x="0" y="130"/>
                  <a:pt x="0" y="130"/>
                </a:cubicBezTo>
                <a:cubicBezTo>
                  <a:pt x="92" y="130"/>
                  <a:pt x="92" y="130"/>
                  <a:pt x="92" y="130"/>
                </a:cubicBezTo>
                <a:cubicBezTo>
                  <a:pt x="116" y="130"/>
                  <a:pt x="137" y="139"/>
                  <a:pt x="154" y="154"/>
                </a:cubicBezTo>
                <a:cubicBezTo>
                  <a:pt x="0" y="0"/>
                  <a:pt x="0" y="0"/>
                  <a:pt x="0" y="0"/>
                </a:cubicBezTo>
              </a:path>
            </a:pathLst>
          </a:custGeom>
          <a:solidFill>
            <a:srgbClr val="8E7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7" name="Google Shape;113;p13">
            <a:extLst>
              <a:ext uri="{FF2B5EF4-FFF2-40B4-BE49-F238E27FC236}">
                <a16:creationId xmlns:a16="http://schemas.microsoft.com/office/drawing/2014/main" id="{D89D618C-1272-5311-16D8-6540FF80A5FC}"/>
              </a:ext>
            </a:extLst>
          </p:cNvPr>
          <p:cNvSpPr>
            <a:spLocks/>
          </p:cNvSpPr>
          <p:nvPr/>
        </p:nvSpPr>
        <p:spPr bwMode="auto">
          <a:xfrm>
            <a:off x="4445000" y="1773238"/>
            <a:ext cx="620713" cy="622300"/>
          </a:xfrm>
          <a:custGeom>
            <a:avLst/>
            <a:gdLst>
              <a:gd name="T0" fmla="*/ 92 w 185"/>
              <a:gd name="T1" fmla="*/ 0 h 185"/>
              <a:gd name="T2" fmla="*/ 0 w 185"/>
              <a:gd name="T3" fmla="*/ 0 h 185"/>
              <a:gd name="T4" fmla="*/ 0 w 185"/>
              <a:gd name="T5" fmla="*/ 93 h 185"/>
              <a:gd name="T6" fmla="*/ 92 w 185"/>
              <a:gd name="T7" fmla="*/ 185 h 185"/>
              <a:gd name="T8" fmla="*/ 185 w 185"/>
              <a:gd name="T9" fmla="*/ 93 h 185"/>
              <a:gd name="T10" fmla="*/ 158 w 185"/>
              <a:gd name="T11" fmla="*/ 28 h 185"/>
              <a:gd name="T12" fmla="*/ 154 w 185"/>
              <a:gd name="T13" fmla="*/ 24 h 185"/>
              <a:gd name="T14" fmla="*/ 92 w 185"/>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85" extrusionOk="0">
                <a:moveTo>
                  <a:pt x="92" y="0"/>
                </a:moveTo>
                <a:cubicBezTo>
                  <a:pt x="0" y="0"/>
                  <a:pt x="0" y="0"/>
                  <a:pt x="0" y="0"/>
                </a:cubicBezTo>
                <a:cubicBezTo>
                  <a:pt x="0" y="93"/>
                  <a:pt x="0" y="93"/>
                  <a:pt x="0" y="93"/>
                </a:cubicBezTo>
                <a:cubicBezTo>
                  <a:pt x="0" y="144"/>
                  <a:pt x="41" y="185"/>
                  <a:pt x="92" y="185"/>
                </a:cubicBezTo>
                <a:cubicBezTo>
                  <a:pt x="143" y="185"/>
                  <a:pt x="185" y="144"/>
                  <a:pt x="185" y="93"/>
                </a:cubicBezTo>
                <a:cubicBezTo>
                  <a:pt x="185" y="69"/>
                  <a:pt x="176" y="46"/>
                  <a:pt x="158" y="28"/>
                </a:cubicBezTo>
                <a:cubicBezTo>
                  <a:pt x="154" y="24"/>
                  <a:pt x="154" y="24"/>
                  <a:pt x="154" y="24"/>
                </a:cubicBezTo>
                <a:cubicBezTo>
                  <a:pt x="137" y="9"/>
                  <a:pt x="116" y="0"/>
                  <a:pt x="92" y="0"/>
                </a:cubicBezTo>
              </a:path>
            </a:pathLst>
          </a:custGeom>
          <a:solidFill>
            <a:srgbClr val="6A575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8" name="Google Shape;114;p13">
            <a:extLst>
              <a:ext uri="{FF2B5EF4-FFF2-40B4-BE49-F238E27FC236}">
                <a16:creationId xmlns:a16="http://schemas.microsoft.com/office/drawing/2014/main" id="{8827D96F-D8F4-AE29-9425-7A6760B51D44}"/>
              </a:ext>
            </a:extLst>
          </p:cNvPr>
          <p:cNvSpPr txBox="1">
            <a:spLocks noChangeArrowheads="1"/>
          </p:cNvSpPr>
          <p:nvPr/>
        </p:nvSpPr>
        <p:spPr bwMode="auto">
          <a:xfrm>
            <a:off x="5360195" y="630716"/>
            <a:ext cx="35321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5500"/>
              <a:buFont typeface="Montserrat" pitchFamily="2" charset="77"/>
              <a:buNone/>
            </a:pPr>
            <a:r>
              <a:rPr lang="en-US" altLang="en-CR" sz="2000" b="1" dirty="0">
                <a:latin typeface="Montserrat" panose="020F0502020204030204" pitchFamily="34" charset="0"/>
                <a:sym typeface="Montserrat" pitchFamily="2" charset="77"/>
              </a:rPr>
              <a:t>PRINCIPIOS GENERALES DEL  PROCEDIMIENTO ADMINISTRATIVO</a:t>
            </a:r>
            <a:endParaRPr lang="en-CR" altLang="en-CR" sz="500" dirty="0"/>
          </a:p>
        </p:txBody>
      </p:sp>
      <p:sp>
        <p:nvSpPr>
          <p:cNvPr id="14371" name="Google Shape;117;p13">
            <a:extLst>
              <a:ext uri="{FF2B5EF4-FFF2-40B4-BE49-F238E27FC236}">
                <a16:creationId xmlns:a16="http://schemas.microsoft.com/office/drawing/2014/main" id="{6FE3D771-3436-7AD3-EC87-C2A451044E53}"/>
              </a:ext>
            </a:extLst>
          </p:cNvPr>
          <p:cNvSpPr txBox="1">
            <a:spLocks noChangeArrowheads="1"/>
          </p:cNvSpPr>
          <p:nvPr/>
        </p:nvSpPr>
        <p:spPr bwMode="auto">
          <a:xfrm>
            <a:off x="348456" y="2804319"/>
            <a:ext cx="114950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
                <a:srgbClr val="282828"/>
              </a:buClr>
              <a:buSzPts val="2400"/>
            </a:pPr>
            <a:r>
              <a:rPr lang="en-US" altLang="en-CR" sz="2800" b="1" dirty="0">
                <a:solidFill>
                  <a:srgbClr val="282828"/>
                </a:solidFill>
                <a:highlight>
                  <a:srgbClr val="FFFF00"/>
                </a:highlight>
                <a:latin typeface="Open Sans Semibold" panose="020B0606030504020204" pitchFamily="34" charset="0"/>
                <a:sym typeface="Open Sans Semibold" panose="020B0606030504020204" pitchFamily="34" charset="0"/>
              </a:rPr>
              <a:t>Principio del </a:t>
            </a:r>
            <a:r>
              <a:rPr lang="en-US" altLang="en-CR" sz="2800" b="1" dirty="0" err="1">
                <a:solidFill>
                  <a:srgbClr val="282828"/>
                </a:solidFill>
                <a:highlight>
                  <a:srgbClr val="FFFF00"/>
                </a:highlight>
                <a:latin typeface="Open Sans Semibold" panose="020B0606030504020204" pitchFamily="34" charset="0"/>
                <a:sym typeface="Open Sans Semibold" panose="020B0606030504020204" pitchFamily="34" charset="0"/>
              </a:rPr>
              <a:t>debido</a:t>
            </a:r>
            <a:r>
              <a:rPr lang="en-US" altLang="en-CR" sz="2800" b="1" dirty="0">
                <a:solidFill>
                  <a:srgbClr val="282828"/>
                </a:solidFill>
                <a:highlight>
                  <a:srgbClr val="FFFF00"/>
                </a:highlight>
                <a:latin typeface="Open Sans Semibold" panose="020B0606030504020204" pitchFamily="34" charset="0"/>
                <a:sym typeface="Open Sans Semibold" panose="020B0606030504020204" pitchFamily="34" charset="0"/>
              </a:rPr>
              <a:t> </a:t>
            </a:r>
            <a:r>
              <a:rPr lang="en-US" altLang="en-CR" sz="2800" b="1" dirty="0" err="1">
                <a:solidFill>
                  <a:srgbClr val="282828"/>
                </a:solidFill>
                <a:highlight>
                  <a:srgbClr val="FFFF00"/>
                </a:highlight>
                <a:latin typeface="Open Sans Semibold" panose="020B0606030504020204" pitchFamily="34" charset="0"/>
                <a:sym typeface="Open Sans Semibold" panose="020B0606030504020204" pitchFamily="34" charset="0"/>
              </a:rPr>
              <a:t>proceso</a:t>
            </a:r>
            <a:endParaRPr lang="en-US" altLang="en-CR" sz="2800" b="1" dirty="0">
              <a:solidFill>
                <a:srgbClr val="282828"/>
              </a:solidFill>
              <a:highlight>
                <a:srgbClr val="FFFF00"/>
              </a:highlight>
              <a:latin typeface="Open Sans Semibold" panose="020B0606030504020204" pitchFamily="34" charset="0"/>
              <a:sym typeface="Open Sans Semibold" panose="020B0606030504020204" pitchFamily="34" charset="0"/>
            </a:endParaRPr>
          </a:p>
          <a:p>
            <a:pPr algn="ctr" eaLnBrk="1" hangingPunct="1">
              <a:buClr>
                <a:srgbClr val="282828"/>
              </a:buClr>
              <a:buSzPts val="2400"/>
              <a:buFont typeface="Open Sans Semibold" panose="020B0606030504020204" pitchFamily="34" charset="0"/>
              <a:buNone/>
            </a:pPr>
            <a:r>
              <a:rPr lang="en-US" altLang="en-CR" sz="2000" b="1" dirty="0">
                <a:solidFill>
                  <a:srgbClr val="282828"/>
                </a:solidFill>
                <a:latin typeface="Open Sans Semibold" panose="020B0606030504020204" pitchFamily="34" charset="0"/>
                <a:sym typeface="Open Sans Semibold" panose="020B0606030504020204" pitchFamily="34" charset="0"/>
              </a:rPr>
              <a:t>Arts. 39 y 41 CPL</a:t>
            </a:r>
          </a:p>
          <a:p>
            <a:pPr algn="ctr" eaLnBrk="1" hangingPunct="1">
              <a:buClr>
                <a:srgbClr val="282828"/>
              </a:buClr>
              <a:buSzPts val="2400"/>
              <a:buFont typeface="Open Sans Semibold" panose="020B0606030504020204" pitchFamily="34" charset="0"/>
              <a:buNone/>
            </a:pPr>
            <a:endParaRPr lang="en-US" altLang="en-CR" sz="2000" b="1" dirty="0">
              <a:solidFill>
                <a:srgbClr val="282828"/>
              </a:solidFill>
              <a:latin typeface="Open Sans Semibold" panose="020B0606030504020204" pitchFamily="34" charset="0"/>
              <a:sym typeface="Open Sans Semibold" panose="020B0606030504020204" pitchFamily="34" charset="0"/>
            </a:endParaRPr>
          </a:p>
          <a:p>
            <a:pPr marL="342900" indent="-342900" algn="just" eaLnBrk="1" hangingPunct="1">
              <a:buClr>
                <a:srgbClr val="282828"/>
              </a:buClr>
              <a:buSzPts val="2400"/>
              <a:buFont typeface="Arial" panose="020B0604020202020204" pitchFamily="34" charset="0"/>
              <a:buChar char="•"/>
            </a:pPr>
            <a:r>
              <a:rPr lang="es-ES_tradnl" altLang="en-CR" sz="2000" b="1" dirty="0">
                <a:solidFill>
                  <a:srgbClr val="282828"/>
                </a:solidFill>
                <a:latin typeface="Open Sans Semibold" panose="020B0606030504020204" pitchFamily="34" charset="0"/>
                <a:sym typeface="Open Sans Semibold" panose="020B0606030504020204" pitchFamily="34" charset="0"/>
              </a:rPr>
              <a:t>Principio de Juez regular</a:t>
            </a:r>
          </a:p>
          <a:p>
            <a:pPr marL="342900" indent="-342900" algn="just" eaLnBrk="1" hangingPunct="1">
              <a:buClr>
                <a:srgbClr val="282828"/>
              </a:buClr>
              <a:buSzPts val="2400"/>
              <a:buFont typeface="Arial" panose="020B0604020202020204" pitchFamily="34" charset="0"/>
              <a:buChar char="•"/>
            </a:pPr>
            <a:r>
              <a:rPr lang="es-ES_tradnl" altLang="en-CR" sz="2000" b="1" dirty="0">
                <a:solidFill>
                  <a:srgbClr val="282828"/>
                </a:solidFill>
                <a:latin typeface="Open Sans Semibold" panose="020B0606030504020204" pitchFamily="34" charset="0"/>
                <a:sym typeface="Open Sans Semibold" panose="020B0606030504020204" pitchFamily="34" charset="0"/>
              </a:rPr>
              <a:t>Derecho de audiencia: Art. 211, 218, 219, 220 LGAP. Resolución 1739-92</a:t>
            </a:r>
          </a:p>
          <a:p>
            <a:pPr marL="342900" indent="-342900" algn="just" eaLnBrk="1" hangingPunct="1">
              <a:buClr>
                <a:srgbClr val="282828"/>
              </a:buClr>
              <a:buSzPts val="2400"/>
              <a:buFont typeface="Arial" panose="020B0604020202020204" pitchFamily="34" charset="0"/>
              <a:buChar char="•"/>
            </a:pPr>
            <a:r>
              <a:rPr lang="es-ES_tradnl" altLang="en-CR" sz="2000" b="1" dirty="0">
                <a:solidFill>
                  <a:srgbClr val="282828"/>
                </a:solidFill>
                <a:latin typeface="Open Sans Semibold" panose="020B0606030504020204" pitchFamily="34" charset="0"/>
                <a:sym typeface="Open Sans Semibold" panose="020B0606030504020204" pitchFamily="34" charset="0"/>
              </a:rPr>
              <a:t>Derecho de defensa: 39 CPL, 8 CADH</a:t>
            </a:r>
          </a:p>
          <a:p>
            <a:pPr marL="342900" indent="-342900" algn="just" eaLnBrk="1" hangingPunct="1">
              <a:buClr>
                <a:srgbClr val="282828"/>
              </a:buClr>
              <a:buSzPts val="2400"/>
              <a:buFont typeface="Arial" panose="020B0604020202020204" pitchFamily="34" charset="0"/>
              <a:buChar char="•"/>
            </a:pPr>
            <a:r>
              <a:rPr lang="es-ES_tradnl" altLang="en-CR" sz="2000" b="1" dirty="0">
                <a:solidFill>
                  <a:srgbClr val="282828"/>
                </a:solidFill>
                <a:latin typeface="Open Sans Semibold" panose="020B0606030504020204" pitchFamily="34" charset="0"/>
                <a:sym typeface="Open Sans Semibold" panose="020B0606030504020204" pitchFamily="34" charset="0"/>
              </a:rPr>
              <a:t>Principio de Estado de Inocencia: 39 CPL, 9 CPP. Implicaciones de carga de la prueba</a:t>
            </a:r>
          </a:p>
          <a:p>
            <a:pPr marL="342900" indent="-342900" algn="just" eaLnBrk="1" hangingPunct="1">
              <a:buClr>
                <a:srgbClr val="282828"/>
              </a:buClr>
              <a:buSzPts val="2400"/>
              <a:buFont typeface="Arial" panose="020B0604020202020204" pitchFamily="34" charset="0"/>
              <a:buChar char="•"/>
            </a:pPr>
            <a:r>
              <a:rPr lang="es-ES_tradnl" altLang="en-CR" sz="2000" b="1" dirty="0">
                <a:solidFill>
                  <a:srgbClr val="282828"/>
                </a:solidFill>
                <a:latin typeface="Open Sans Semibold" panose="020B0606030504020204" pitchFamily="34" charset="0"/>
                <a:sym typeface="Open Sans Semibold" panose="020B0606030504020204" pitchFamily="34" charset="0"/>
              </a:rPr>
              <a:t>Principio de Intimación. 249 LGAP</a:t>
            </a:r>
          </a:p>
          <a:p>
            <a:pPr marL="342900" indent="-342900" algn="just" eaLnBrk="1" hangingPunct="1">
              <a:buClr>
                <a:srgbClr val="282828"/>
              </a:buClr>
              <a:buSzPts val="2400"/>
              <a:buFont typeface="Arial" panose="020B0604020202020204" pitchFamily="34" charset="0"/>
              <a:buChar char="•"/>
            </a:pPr>
            <a:r>
              <a:rPr lang="es-ES_tradnl" altLang="en-CR" sz="2000" b="1" dirty="0">
                <a:solidFill>
                  <a:srgbClr val="282828"/>
                </a:solidFill>
                <a:latin typeface="Open Sans Semibold" panose="020B0606030504020204" pitchFamily="34" charset="0"/>
                <a:sym typeface="Open Sans Semibold" panose="020B0606030504020204" pitchFamily="34" charset="0"/>
              </a:rPr>
              <a:t>Principio de Imputación</a:t>
            </a:r>
          </a:p>
          <a:p>
            <a:pPr marL="342900" indent="-342900" algn="just" eaLnBrk="1" hangingPunct="1">
              <a:buClr>
                <a:srgbClr val="282828"/>
              </a:buClr>
              <a:buSzPts val="2400"/>
              <a:buFont typeface="Arial" panose="020B0604020202020204" pitchFamily="34" charset="0"/>
              <a:buChar char="•"/>
            </a:pPr>
            <a:r>
              <a:rPr lang="es-ES_tradnl" altLang="en-CR" sz="2000" b="1" dirty="0">
                <a:solidFill>
                  <a:srgbClr val="282828"/>
                </a:solidFill>
                <a:latin typeface="Open Sans Semibold" panose="020B0606030504020204" pitchFamily="34" charset="0"/>
                <a:sym typeface="Open Sans Semibold" panose="020B0606030504020204" pitchFamily="34" charset="0"/>
              </a:rPr>
              <a:t>Libertad de acceso al expediente. 24 y 30 CPL. 272 LGAP.</a:t>
            </a:r>
          </a:p>
          <a:p>
            <a:pPr algn="just" eaLnBrk="1" hangingPunct="1">
              <a:buClr>
                <a:srgbClr val="282828"/>
              </a:buClr>
              <a:buSzPts val="2400"/>
            </a:pPr>
            <a:r>
              <a:rPr lang="es-ES_tradnl" altLang="en-CR" sz="2000" b="1" dirty="0">
                <a:solidFill>
                  <a:srgbClr val="282828"/>
                </a:solidFill>
                <a:latin typeface="Open Sans Semibold" panose="020B0606030504020204" pitchFamily="34" charset="0"/>
                <a:sym typeface="Open Sans Semibold" panose="020B0606030504020204" pitchFamily="34" charset="0"/>
              </a:rPr>
              <a:t>Límites: secretos de Estado, información sensible protegida, intervenciones Comunicaciones.</a:t>
            </a:r>
          </a:p>
        </p:txBody>
      </p:sp>
    </p:spTree>
    <p:extLst>
      <p:ext uri="{BB962C8B-B14F-4D97-AF65-F5344CB8AC3E}">
        <p14:creationId xmlns:p14="http://schemas.microsoft.com/office/powerpoint/2010/main" val="1047269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Google Shape;90;p13">
            <a:extLst>
              <a:ext uri="{FF2B5EF4-FFF2-40B4-BE49-F238E27FC236}">
                <a16:creationId xmlns:a16="http://schemas.microsoft.com/office/drawing/2014/main" id="{DDCE0FD5-DBCE-082D-7FA3-985A2942BCEE}"/>
              </a:ext>
            </a:extLst>
          </p:cNvPr>
          <p:cNvSpPr>
            <a:spLocks/>
          </p:cNvSpPr>
          <p:nvPr/>
        </p:nvSpPr>
        <p:spPr bwMode="auto">
          <a:xfrm rot="17346711">
            <a:off x="7440613" y="2293938"/>
            <a:ext cx="236537" cy="104775"/>
          </a:xfrm>
          <a:custGeom>
            <a:avLst/>
            <a:gdLst>
              <a:gd name="T0" fmla="*/ 70 w 70"/>
              <a:gd name="T1" fmla="*/ 0 h 31"/>
              <a:gd name="T2" fmla="*/ 65 w 70"/>
              <a:gd name="T3" fmla="*/ 4 h 31"/>
              <a:gd name="T4" fmla="*/ 0 w 70"/>
              <a:gd name="T5" fmla="*/ 31 h 31"/>
              <a:gd name="T6" fmla="*/ 0 w 70"/>
              <a:gd name="T7" fmla="*/ 31 h 31"/>
              <a:gd name="T8" fmla="*/ 0 w 70"/>
              <a:gd name="T9" fmla="*/ 31 h 31"/>
              <a:gd name="T10" fmla="*/ 70 w 70"/>
              <a:gd name="T11" fmla="*/ 0 h 31"/>
            </a:gdLst>
            <a:ahLst/>
            <a:cxnLst>
              <a:cxn ang="0">
                <a:pos x="T0" y="T1"/>
              </a:cxn>
              <a:cxn ang="0">
                <a:pos x="T2" y="T3"/>
              </a:cxn>
              <a:cxn ang="0">
                <a:pos x="T4" y="T5"/>
              </a:cxn>
              <a:cxn ang="0">
                <a:pos x="T6" y="T7"/>
              </a:cxn>
              <a:cxn ang="0">
                <a:pos x="T8" y="T9"/>
              </a:cxn>
              <a:cxn ang="0">
                <a:pos x="T10" y="T11"/>
              </a:cxn>
            </a:cxnLst>
            <a:rect l="0" t="0" r="r" b="b"/>
            <a:pathLst>
              <a:path w="70" h="31" extrusionOk="0">
                <a:moveTo>
                  <a:pt x="70" y="0"/>
                </a:moveTo>
                <a:cubicBezTo>
                  <a:pt x="65" y="4"/>
                  <a:pt x="65" y="4"/>
                  <a:pt x="65" y="4"/>
                </a:cubicBezTo>
                <a:cubicBezTo>
                  <a:pt x="47" y="22"/>
                  <a:pt x="24" y="31"/>
                  <a:pt x="0" y="31"/>
                </a:cubicBezTo>
                <a:cubicBezTo>
                  <a:pt x="0" y="31"/>
                  <a:pt x="0" y="31"/>
                  <a:pt x="0" y="31"/>
                </a:cubicBezTo>
                <a:cubicBezTo>
                  <a:pt x="0" y="31"/>
                  <a:pt x="0" y="31"/>
                  <a:pt x="0" y="31"/>
                </a:cubicBezTo>
                <a:cubicBezTo>
                  <a:pt x="28" y="31"/>
                  <a:pt x="53" y="19"/>
                  <a:pt x="70" y="0"/>
                </a:cubicBezTo>
              </a:path>
            </a:pathLst>
          </a:custGeom>
          <a:solidFill>
            <a:srgbClr val="5DCCE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1" name="Google Shape;97;p13">
            <a:extLst>
              <a:ext uri="{FF2B5EF4-FFF2-40B4-BE49-F238E27FC236}">
                <a16:creationId xmlns:a16="http://schemas.microsoft.com/office/drawing/2014/main" id="{ADDB23FC-FCD3-D788-A9F6-21EF8171819C}"/>
              </a:ext>
            </a:extLst>
          </p:cNvPr>
          <p:cNvSpPr>
            <a:spLocks/>
          </p:cNvSpPr>
          <p:nvPr/>
        </p:nvSpPr>
        <p:spPr bwMode="auto">
          <a:xfrm>
            <a:off x="7129463" y="4775200"/>
            <a:ext cx="106362" cy="234950"/>
          </a:xfrm>
          <a:custGeom>
            <a:avLst/>
            <a:gdLst>
              <a:gd name="T0" fmla="*/ 0 w 32"/>
              <a:gd name="T1" fmla="*/ 0 h 70"/>
              <a:gd name="T2" fmla="*/ 0 w 32"/>
              <a:gd name="T3" fmla="*/ 0 h 70"/>
              <a:gd name="T4" fmla="*/ 0 w 32"/>
              <a:gd name="T5" fmla="*/ 0 h 70"/>
              <a:gd name="T6" fmla="*/ 32 w 32"/>
              <a:gd name="T7" fmla="*/ 70 h 70"/>
              <a:gd name="T8" fmla="*/ 28 w 32"/>
              <a:gd name="T9" fmla="*/ 65 h 70"/>
              <a:gd name="T10" fmla="*/ 0 w 32"/>
              <a:gd name="T11" fmla="*/ 0 h 70"/>
            </a:gdLst>
            <a:ahLst/>
            <a:cxnLst>
              <a:cxn ang="0">
                <a:pos x="T0" y="T1"/>
              </a:cxn>
              <a:cxn ang="0">
                <a:pos x="T2" y="T3"/>
              </a:cxn>
              <a:cxn ang="0">
                <a:pos x="T4" y="T5"/>
              </a:cxn>
              <a:cxn ang="0">
                <a:pos x="T6" y="T7"/>
              </a:cxn>
              <a:cxn ang="0">
                <a:pos x="T8" y="T9"/>
              </a:cxn>
              <a:cxn ang="0">
                <a:pos x="T10" y="T11"/>
              </a:cxn>
            </a:cxnLst>
            <a:rect l="0" t="0" r="r" b="b"/>
            <a:pathLst>
              <a:path w="32" h="70" extrusionOk="0">
                <a:moveTo>
                  <a:pt x="0" y="0"/>
                </a:moveTo>
                <a:cubicBezTo>
                  <a:pt x="0" y="0"/>
                  <a:pt x="0" y="0"/>
                  <a:pt x="0" y="0"/>
                </a:cubicBezTo>
                <a:cubicBezTo>
                  <a:pt x="0" y="0"/>
                  <a:pt x="0" y="0"/>
                  <a:pt x="0" y="0"/>
                </a:cubicBezTo>
                <a:cubicBezTo>
                  <a:pt x="0" y="28"/>
                  <a:pt x="13" y="53"/>
                  <a:pt x="32" y="70"/>
                </a:cubicBezTo>
                <a:cubicBezTo>
                  <a:pt x="28" y="65"/>
                  <a:pt x="28" y="65"/>
                  <a:pt x="28" y="65"/>
                </a:cubicBezTo>
                <a:cubicBezTo>
                  <a:pt x="10" y="47"/>
                  <a:pt x="1" y="24"/>
                  <a:pt x="0" y="0"/>
                </a:cubicBezTo>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8" name="Google Shape;104;p13">
            <a:extLst>
              <a:ext uri="{FF2B5EF4-FFF2-40B4-BE49-F238E27FC236}">
                <a16:creationId xmlns:a16="http://schemas.microsoft.com/office/drawing/2014/main" id="{35E40424-98DB-FED8-EA9B-84FD02A0CF50}"/>
              </a:ext>
            </a:extLst>
          </p:cNvPr>
          <p:cNvSpPr>
            <a:spLocks/>
          </p:cNvSpPr>
          <p:nvPr/>
        </p:nvSpPr>
        <p:spPr bwMode="auto">
          <a:xfrm>
            <a:off x="4518025" y="4462463"/>
            <a:ext cx="234950" cy="107950"/>
          </a:xfrm>
          <a:custGeom>
            <a:avLst/>
            <a:gdLst>
              <a:gd name="T0" fmla="*/ 70 w 70"/>
              <a:gd name="T1" fmla="*/ 0 h 32"/>
              <a:gd name="T2" fmla="*/ 70 w 70"/>
              <a:gd name="T3" fmla="*/ 0 h 32"/>
              <a:gd name="T4" fmla="*/ 0 w 70"/>
              <a:gd name="T5" fmla="*/ 32 h 32"/>
              <a:gd name="T6" fmla="*/ 5 w 70"/>
              <a:gd name="T7" fmla="*/ 28 h 32"/>
              <a:gd name="T8" fmla="*/ 70 w 70"/>
              <a:gd name="T9" fmla="*/ 0 h 32"/>
              <a:gd name="T10" fmla="*/ 70 w 70"/>
              <a:gd name="T11" fmla="*/ 0 h 32"/>
            </a:gdLst>
            <a:ahLst/>
            <a:cxnLst>
              <a:cxn ang="0">
                <a:pos x="T0" y="T1"/>
              </a:cxn>
              <a:cxn ang="0">
                <a:pos x="T2" y="T3"/>
              </a:cxn>
              <a:cxn ang="0">
                <a:pos x="T4" y="T5"/>
              </a:cxn>
              <a:cxn ang="0">
                <a:pos x="T6" y="T7"/>
              </a:cxn>
              <a:cxn ang="0">
                <a:pos x="T8" y="T9"/>
              </a:cxn>
              <a:cxn ang="0">
                <a:pos x="T10" y="T11"/>
              </a:cxn>
            </a:cxnLst>
            <a:rect l="0" t="0" r="r" b="b"/>
            <a:pathLst>
              <a:path w="70" h="32" extrusionOk="0">
                <a:moveTo>
                  <a:pt x="70" y="0"/>
                </a:moveTo>
                <a:cubicBezTo>
                  <a:pt x="70" y="0"/>
                  <a:pt x="70" y="0"/>
                  <a:pt x="70" y="0"/>
                </a:cubicBezTo>
                <a:cubicBezTo>
                  <a:pt x="42" y="0"/>
                  <a:pt x="17" y="13"/>
                  <a:pt x="0" y="32"/>
                </a:cubicBezTo>
                <a:cubicBezTo>
                  <a:pt x="5" y="28"/>
                  <a:pt x="5" y="28"/>
                  <a:pt x="5" y="28"/>
                </a:cubicBezTo>
                <a:cubicBezTo>
                  <a:pt x="23" y="9"/>
                  <a:pt x="46" y="0"/>
                  <a:pt x="70" y="0"/>
                </a:cubicBezTo>
                <a:cubicBezTo>
                  <a:pt x="70" y="0"/>
                  <a:pt x="70" y="0"/>
                  <a:pt x="70" y="0"/>
                </a:cubicBezTo>
              </a:path>
            </a:pathLst>
          </a:custGeom>
          <a:solidFill>
            <a:srgbClr val="F178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1" name="Google Shape;107;p13">
            <a:extLst>
              <a:ext uri="{FF2B5EF4-FFF2-40B4-BE49-F238E27FC236}">
                <a16:creationId xmlns:a16="http://schemas.microsoft.com/office/drawing/2014/main" id="{AA8E9CDB-288C-7B96-9DF7-C95BCC45B700}"/>
              </a:ext>
            </a:extLst>
          </p:cNvPr>
          <p:cNvSpPr>
            <a:spLocks/>
          </p:cNvSpPr>
          <p:nvPr/>
        </p:nvSpPr>
        <p:spPr bwMode="auto">
          <a:xfrm>
            <a:off x="3446463" y="1773238"/>
            <a:ext cx="1284287" cy="622300"/>
          </a:xfrm>
          <a:custGeom>
            <a:avLst/>
            <a:gdLst>
              <a:gd name="T0" fmla="*/ 166 w 382"/>
              <a:gd name="T1" fmla="*/ 0 h 185"/>
              <a:gd name="T2" fmla="*/ 93 w 382"/>
              <a:gd name="T3" fmla="*/ 0 h 185"/>
              <a:gd name="T4" fmla="*/ 0 w 382"/>
              <a:gd name="T5" fmla="*/ 93 h 185"/>
              <a:gd name="T6" fmla="*/ 93 w 382"/>
              <a:gd name="T7" fmla="*/ 185 h 185"/>
              <a:gd name="T8" fmla="*/ 382 w 382"/>
              <a:gd name="T9" fmla="*/ 185 h 185"/>
              <a:gd name="T10" fmla="*/ 324 w 382"/>
              <a:gd name="T11" fmla="*/ 159 h 185"/>
              <a:gd name="T12" fmla="*/ 166 w 382"/>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382" h="185" extrusionOk="0">
                <a:moveTo>
                  <a:pt x="166" y="0"/>
                </a:moveTo>
                <a:cubicBezTo>
                  <a:pt x="93" y="0"/>
                  <a:pt x="93" y="0"/>
                  <a:pt x="93" y="0"/>
                </a:cubicBezTo>
                <a:cubicBezTo>
                  <a:pt x="42" y="0"/>
                  <a:pt x="0" y="42"/>
                  <a:pt x="0" y="93"/>
                </a:cubicBezTo>
                <a:cubicBezTo>
                  <a:pt x="0" y="144"/>
                  <a:pt x="42" y="185"/>
                  <a:pt x="93" y="185"/>
                </a:cubicBezTo>
                <a:cubicBezTo>
                  <a:pt x="382" y="185"/>
                  <a:pt x="382" y="185"/>
                  <a:pt x="382" y="185"/>
                </a:cubicBezTo>
                <a:cubicBezTo>
                  <a:pt x="361" y="184"/>
                  <a:pt x="340" y="175"/>
                  <a:pt x="324" y="159"/>
                </a:cubicBezTo>
                <a:cubicBezTo>
                  <a:pt x="166" y="0"/>
                  <a:pt x="166" y="0"/>
                  <a:pt x="166" y="0"/>
                </a:cubicBezTo>
              </a:path>
            </a:pathLst>
          </a:custGeom>
          <a:solidFill>
            <a:srgbClr val="BEB3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2" name="Google Shape;108;p13">
            <a:extLst>
              <a:ext uri="{FF2B5EF4-FFF2-40B4-BE49-F238E27FC236}">
                <a16:creationId xmlns:a16="http://schemas.microsoft.com/office/drawing/2014/main" id="{8C44ED72-DF78-71ED-2D7A-0CDA79BB5E9B}"/>
              </a:ext>
            </a:extLst>
          </p:cNvPr>
          <p:cNvSpPr>
            <a:spLocks/>
          </p:cNvSpPr>
          <p:nvPr/>
        </p:nvSpPr>
        <p:spPr bwMode="auto">
          <a:xfrm>
            <a:off x="3416300" y="777875"/>
            <a:ext cx="1649413" cy="1620838"/>
          </a:xfrm>
          <a:custGeom>
            <a:avLst/>
            <a:gdLst>
              <a:gd name="T0" fmla="*/ 491 w 491"/>
              <a:gd name="T1" fmla="*/ 389 h 482"/>
              <a:gd name="T2" fmla="*/ 398 w 491"/>
              <a:gd name="T3" fmla="*/ 481 h 482"/>
              <a:gd name="T4" fmla="*/ 391 w 491"/>
              <a:gd name="T5" fmla="*/ 481 h 482"/>
              <a:gd name="T6" fmla="*/ 398 w 491"/>
              <a:gd name="T7" fmla="*/ 482 h 482"/>
              <a:gd name="T8" fmla="*/ 464 w 491"/>
              <a:gd name="T9" fmla="*/ 455 h 482"/>
              <a:gd name="T10" fmla="*/ 491 w 491"/>
              <a:gd name="T11" fmla="*/ 389 h 482"/>
              <a:gd name="T12" fmla="*/ 101 w 491"/>
              <a:gd name="T13" fmla="*/ 0 h 482"/>
              <a:gd name="T14" fmla="*/ 36 w 491"/>
              <a:gd name="T15" fmla="*/ 27 h 482"/>
              <a:gd name="T16" fmla="*/ 36 w 491"/>
              <a:gd name="T17" fmla="*/ 158 h 482"/>
              <a:gd name="T18" fmla="*/ 175 w 491"/>
              <a:gd name="T19" fmla="*/ 296 h 482"/>
              <a:gd name="T20" fmla="*/ 306 w 491"/>
              <a:gd name="T21" fmla="*/ 296 h 482"/>
              <a:gd name="T22" fmla="*/ 306 w 491"/>
              <a:gd name="T23" fmla="*/ 166 h 482"/>
              <a:gd name="T24" fmla="*/ 167 w 491"/>
              <a:gd name="T25" fmla="*/ 27 h 482"/>
              <a:gd name="T26" fmla="*/ 101 w 491"/>
              <a:gd name="T2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1" h="482" extrusionOk="0">
                <a:moveTo>
                  <a:pt x="491" y="389"/>
                </a:moveTo>
                <a:cubicBezTo>
                  <a:pt x="491" y="440"/>
                  <a:pt x="449" y="481"/>
                  <a:pt x="398" y="481"/>
                </a:cubicBezTo>
                <a:cubicBezTo>
                  <a:pt x="391" y="481"/>
                  <a:pt x="391" y="481"/>
                  <a:pt x="391" y="481"/>
                </a:cubicBezTo>
                <a:cubicBezTo>
                  <a:pt x="394" y="482"/>
                  <a:pt x="396" y="482"/>
                  <a:pt x="398" y="482"/>
                </a:cubicBezTo>
                <a:cubicBezTo>
                  <a:pt x="422" y="482"/>
                  <a:pt x="446" y="473"/>
                  <a:pt x="464" y="455"/>
                </a:cubicBezTo>
                <a:cubicBezTo>
                  <a:pt x="482" y="437"/>
                  <a:pt x="491" y="413"/>
                  <a:pt x="491" y="389"/>
                </a:cubicBezTo>
                <a:moveTo>
                  <a:pt x="101" y="0"/>
                </a:moveTo>
                <a:cubicBezTo>
                  <a:pt x="78" y="0"/>
                  <a:pt x="54" y="9"/>
                  <a:pt x="36" y="27"/>
                </a:cubicBezTo>
                <a:cubicBezTo>
                  <a:pt x="0" y="63"/>
                  <a:pt x="0" y="121"/>
                  <a:pt x="36" y="158"/>
                </a:cubicBezTo>
                <a:cubicBezTo>
                  <a:pt x="175" y="296"/>
                  <a:pt x="175" y="296"/>
                  <a:pt x="175" y="296"/>
                </a:cubicBezTo>
                <a:cubicBezTo>
                  <a:pt x="306" y="296"/>
                  <a:pt x="306" y="296"/>
                  <a:pt x="306" y="296"/>
                </a:cubicBezTo>
                <a:cubicBezTo>
                  <a:pt x="306" y="166"/>
                  <a:pt x="306" y="166"/>
                  <a:pt x="306" y="166"/>
                </a:cubicBezTo>
                <a:cubicBezTo>
                  <a:pt x="167" y="27"/>
                  <a:pt x="167" y="27"/>
                  <a:pt x="167" y="27"/>
                </a:cubicBezTo>
                <a:cubicBezTo>
                  <a:pt x="149" y="9"/>
                  <a:pt x="125" y="0"/>
                  <a:pt x="101" y="0"/>
                </a:cubicBezTo>
              </a:path>
            </a:pathLst>
          </a:custGeom>
          <a:solidFill>
            <a:srgbClr val="BEB3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3" name="Google Shape;109;p13">
            <a:extLst>
              <a:ext uri="{FF2B5EF4-FFF2-40B4-BE49-F238E27FC236}">
                <a16:creationId xmlns:a16="http://schemas.microsoft.com/office/drawing/2014/main" id="{FB7BE645-E580-2650-EF05-ADE1506992F9}"/>
              </a:ext>
            </a:extLst>
          </p:cNvPr>
          <p:cNvSpPr>
            <a:spLocks/>
          </p:cNvSpPr>
          <p:nvPr/>
        </p:nvSpPr>
        <p:spPr bwMode="auto">
          <a:xfrm>
            <a:off x="4005263" y="1773238"/>
            <a:ext cx="1060450" cy="622300"/>
          </a:xfrm>
          <a:custGeom>
            <a:avLst/>
            <a:gdLst>
              <a:gd name="T0" fmla="*/ 131 w 316"/>
              <a:gd name="T1" fmla="*/ 0 h 185"/>
              <a:gd name="T2" fmla="*/ 0 w 316"/>
              <a:gd name="T3" fmla="*/ 0 h 185"/>
              <a:gd name="T4" fmla="*/ 158 w 316"/>
              <a:gd name="T5" fmla="*/ 159 h 185"/>
              <a:gd name="T6" fmla="*/ 216 w 316"/>
              <a:gd name="T7" fmla="*/ 185 h 185"/>
              <a:gd name="T8" fmla="*/ 223 w 316"/>
              <a:gd name="T9" fmla="*/ 185 h 185"/>
              <a:gd name="T10" fmla="*/ 316 w 316"/>
              <a:gd name="T11" fmla="*/ 93 h 185"/>
              <a:gd name="T12" fmla="*/ 316 w 316"/>
              <a:gd name="T13" fmla="*/ 93 h 185"/>
              <a:gd name="T14" fmla="*/ 223 w 316"/>
              <a:gd name="T15" fmla="*/ 185 h 185"/>
              <a:gd name="T16" fmla="*/ 131 w 316"/>
              <a:gd name="T17" fmla="*/ 93 h 185"/>
              <a:gd name="T18" fmla="*/ 131 w 316"/>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 h="185" extrusionOk="0">
                <a:moveTo>
                  <a:pt x="131" y="0"/>
                </a:moveTo>
                <a:cubicBezTo>
                  <a:pt x="0" y="0"/>
                  <a:pt x="0" y="0"/>
                  <a:pt x="0" y="0"/>
                </a:cubicBezTo>
                <a:cubicBezTo>
                  <a:pt x="158" y="159"/>
                  <a:pt x="158" y="159"/>
                  <a:pt x="158" y="159"/>
                </a:cubicBezTo>
                <a:cubicBezTo>
                  <a:pt x="174" y="175"/>
                  <a:pt x="195" y="184"/>
                  <a:pt x="216" y="185"/>
                </a:cubicBezTo>
                <a:cubicBezTo>
                  <a:pt x="223" y="185"/>
                  <a:pt x="223" y="185"/>
                  <a:pt x="223" y="185"/>
                </a:cubicBezTo>
                <a:cubicBezTo>
                  <a:pt x="274" y="185"/>
                  <a:pt x="316" y="144"/>
                  <a:pt x="316" y="93"/>
                </a:cubicBezTo>
                <a:cubicBezTo>
                  <a:pt x="316" y="93"/>
                  <a:pt x="316" y="93"/>
                  <a:pt x="316" y="93"/>
                </a:cubicBezTo>
                <a:cubicBezTo>
                  <a:pt x="316" y="144"/>
                  <a:pt x="274" y="185"/>
                  <a:pt x="223" y="185"/>
                </a:cubicBezTo>
                <a:cubicBezTo>
                  <a:pt x="172" y="185"/>
                  <a:pt x="131" y="144"/>
                  <a:pt x="131" y="93"/>
                </a:cubicBezTo>
                <a:cubicBezTo>
                  <a:pt x="131" y="0"/>
                  <a:pt x="131" y="0"/>
                  <a:pt x="131" y="0"/>
                </a:cubicBezTo>
              </a:path>
            </a:pathLst>
          </a:custGeom>
          <a:solidFill>
            <a:srgbClr val="8E7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4" name="Google Shape;110;p13">
            <a:extLst>
              <a:ext uri="{FF2B5EF4-FFF2-40B4-BE49-F238E27FC236}">
                <a16:creationId xmlns:a16="http://schemas.microsoft.com/office/drawing/2014/main" id="{819D3D0F-F378-6D12-F962-796C4EEF37FC}"/>
              </a:ext>
            </a:extLst>
          </p:cNvPr>
          <p:cNvSpPr>
            <a:spLocks/>
          </p:cNvSpPr>
          <p:nvPr/>
        </p:nvSpPr>
        <p:spPr bwMode="auto">
          <a:xfrm>
            <a:off x="4445000" y="777875"/>
            <a:ext cx="620713" cy="1308100"/>
          </a:xfrm>
          <a:custGeom>
            <a:avLst/>
            <a:gdLst>
              <a:gd name="T0" fmla="*/ 92 w 185"/>
              <a:gd name="T1" fmla="*/ 0 h 389"/>
              <a:gd name="T2" fmla="*/ 0 w 185"/>
              <a:gd name="T3" fmla="*/ 92 h 389"/>
              <a:gd name="T4" fmla="*/ 0 w 185"/>
              <a:gd name="T5" fmla="*/ 166 h 389"/>
              <a:gd name="T6" fmla="*/ 154 w 185"/>
              <a:gd name="T7" fmla="*/ 320 h 389"/>
              <a:gd name="T8" fmla="*/ 185 w 185"/>
              <a:gd name="T9" fmla="*/ 389 h 389"/>
              <a:gd name="T10" fmla="*/ 185 w 185"/>
              <a:gd name="T11" fmla="*/ 389 h 389"/>
              <a:gd name="T12" fmla="*/ 185 w 185"/>
              <a:gd name="T13" fmla="*/ 92 h 389"/>
              <a:gd name="T14" fmla="*/ 92 w 185"/>
              <a:gd name="T15" fmla="*/ 0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389" extrusionOk="0">
                <a:moveTo>
                  <a:pt x="92" y="0"/>
                </a:moveTo>
                <a:cubicBezTo>
                  <a:pt x="41" y="0"/>
                  <a:pt x="0" y="41"/>
                  <a:pt x="0" y="92"/>
                </a:cubicBezTo>
                <a:cubicBezTo>
                  <a:pt x="0" y="166"/>
                  <a:pt x="0" y="166"/>
                  <a:pt x="0" y="166"/>
                </a:cubicBezTo>
                <a:cubicBezTo>
                  <a:pt x="154" y="320"/>
                  <a:pt x="154" y="320"/>
                  <a:pt x="154" y="320"/>
                </a:cubicBezTo>
                <a:cubicBezTo>
                  <a:pt x="173" y="337"/>
                  <a:pt x="185" y="361"/>
                  <a:pt x="185" y="389"/>
                </a:cubicBezTo>
                <a:cubicBezTo>
                  <a:pt x="185" y="389"/>
                  <a:pt x="185" y="389"/>
                  <a:pt x="185" y="389"/>
                </a:cubicBezTo>
                <a:cubicBezTo>
                  <a:pt x="185" y="92"/>
                  <a:pt x="185" y="92"/>
                  <a:pt x="185" y="92"/>
                </a:cubicBezTo>
                <a:cubicBezTo>
                  <a:pt x="185" y="41"/>
                  <a:pt x="143" y="0"/>
                  <a:pt x="92" y="0"/>
                </a:cubicBezTo>
              </a:path>
            </a:pathLst>
          </a:custGeom>
          <a:solidFill>
            <a:srgbClr val="BEB3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5" name="Google Shape;111;p13">
            <a:extLst>
              <a:ext uri="{FF2B5EF4-FFF2-40B4-BE49-F238E27FC236}">
                <a16:creationId xmlns:a16="http://schemas.microsoft.com/office/drawing/2014/main" id="{616DD001-56AC-6C35-868B-EBF324452E15}"/>
              </a:ext>
            </a:extLst>
          </p:cNvPr>
          <p:cNvSpPr>
            <a:spLocks/>
          </p:cNvSpPr>
          <p:nvPr/>
        </p:nvSpPr>
        <p:spPr bwMode="auto">
          <a:xfrm>
            <a:off x="4962525" y="1854200"/>
            <a:ext cx="103188" cy="231775"/>
          </a:xfrm>
          <a:custGeom>
            <a:avLst/>
            <a:gdLst>
              <a:gd name="T0" fmla="*/ 0 w 31"/>
              <a:gd name="T1" fmla="*/ 0 h 69"/>
              <a:gd name="T2" fmla="*/ 4 w 31"/>
              <a:gd name="T3" fmla="*/ 4 h 69"/>
              <a:gd name="T4" fmla="*/ 31 w 31"/>
              <a:gd name="T5" fmla="*/ 69 h 69"/>
              <a:gd name="T6" fmla="*/ 31 w 31"/>
              <a:gd name="T7" fmla="*/ 69 h 69"/>
              <a:gd name="T8" fmla="*/ 0 w 31"/>
              <a:gd name="T9" fmla="*/ 0 h 69"/>
            </a:gdLst>
            <a:ahLst/>
            <a:cxnLst>
              <a:cxn ang="0">
                <a:pos x="T0" y="T1"/>
              </a:cxn>
              <a:cxn ang="0">
                <a:pos x="T2" y="T3"/>
              </a:cxn>
              <a:cxn ang="0">
                <a:pos x="T4" y="T5"/>
              </a:cxn>
              <a:cxn ang="0">
                <a:pos x="T6" y="T7"/>
              </a:cxn>
              <a:cxn ang="0">
                <a:pos x="T8" y="T9"/>
              </a:cxn>
            </a:cxnLst>
            <a:rect l="0" t="0" r="r" b="b"/>
            <a:pathLst>
              <a:path w="31" h="69" extrusionOk="0">
                <a:moveTo>
                  <a:pt x="0" y="0"/>
                </a:moveTo>
                <a:cubicBezTo>
                  <a:pt x="4" y="4"/>
                  <a:pt x="4" y="4"/>
                  <a:pt x="4" y="4"/>
                </a:cubicBezTo>
                <a:cubicBezTo>
                  <a:pt x="22" y="22"/>
                  <a:pt x="31" y="45"/>
                  <a:pt x="31" y="69"/>
                </a:cubicBezTo>
                <a:cubicBezTo>
                  <a:pt x="31" y="69"/>
                  <a:pt x="31" y="69"/>
                  <a:pt x="31" y="69"/>
                </a:cubicBezTo>
                <a:cubicBezTo>
                  <a:pt x="31" y="41"/>
                  <a:pt x="19" y="17"/>
                  <a:pt x="0" y="0"/>
                </a:cubicBezTo>
              </a:path>
            </a:pathLst>
          </a:custGeom>
          <a:solidFill>
            <a:srgbClr val="8E7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6" name="Google Shape;112;p13">
            <a:extLst>
              <a:ext uri="{FF2B5EF4-FFF2-40B4-BE49-F238E27FC236}">
                <a16:creationId xmlns:a16="http://schemas.microsoft.com/office/drawing/2014/main" id="{D93045D3-1CDA-DBFB-3D73-49F5EB9CF544}"/>
              </a:ext>
            </a:extLst>
          </p:cNvPr>
          <p:cNvSpPr>
            <a:spLocks/>
          </p:cNvSpPr>
          <p:nvPr/>
        </p:nvSpPr>
        <p:spPr bwMode="auto">
          <a:xfrm>
            <a:off x="4445000" y="1336675"/>
            <a:ext cx="517525" cy="517525"/>
          </a:xfrm>
          <a:custGeom>
            <a:avLst/>
            <a:gdLst>
              <a:gd name="T0" fmla="*/ 0 w 154"/>
              <a:gd name="T1" fmla="*/ 0 h 154"/>
              <a:gd name="T2" fmla="*/ 0 w 154"/>
              <a:gd name="T3" fmla="*/ 130 h 154"/>
              <a:gd name="T4" fmla="*/ 92 w 154"/>
              <a:gd name="T5" fmla="*/ 130 h 154"/>
              <a:gd name="T6" fmla="*/ 154 w 154"/>
              <a:gd name="T7" fmla="*/ 154 h 154"/>
              <a:gd name="T8" fmla="*/ 0 w 154"/>
              <a:gd name="T9" fmla="*/ 0 h 154"/>
            </a:gdLst>
            <a:ahLst/>
            <a:cxnLst>
              <a:cxn ang="0">
                <a:pos x="T0" y="T1"/>
              </a:cxn>
              <a:cxn ang="0">
                <a:pos x="T2" y="T3"/>
              </a:cxn>
              <a:cxn ang="0">
                <a:pos x="T4" y="T5"/>
              </a:cxn>
              <a:cxn ang="0">
                <a:pos x="T6" y="T7"/>
              </a:cxn>
              <a:cxn ang="0">
                <a:pos x="T8" y="T9"/>
              </a:cxn>
            </a:cxnLst>
            <a:rect l="0" t="0" r="r" b="b"/>
            <a:pathLst>
              <a:path w="154" h="154" extrusionOk="0">
                <a:moveTo>
                  <a:pt x="0" y="0"/>
                </a:moveTo>
                <a:cubicBezTo>
                  <a:pt x="0" y="130"/>
                  <a:pt x="0" y="130"/>
                  <a:pt x="0" y="130"/>
                </a:cubicBezTo>
                <a:cubicBezTo>
                  <a:pt x="92" y="130"/>
                  <a:pt x="92" y="130"/>
                  <a:pt x="92" y="130"/>
                </a:cubicBezTo>
                <a:cubicBezTo>
                  <a:pt x="116" y="130"/>
                  <a:pt x="137" y="139"/>
                  <a:pt x="154" y="154"/>
                </a:cubicBezTo>
                <a:cubicBezTo>
                  <a:pt x="0" y="0"/>
                  <a:pt x="0" y="0"/>
                  <a:pt x="0" y="0"/>
                </a:cubicBezTo>
              </a:path>
            </a:pathLst>
          </a:custGeom>
          <a:solidFill>
            <a:srgbClr val="8E7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7" name="Google Shape;113;p13">
            <a:extLst>
              <a:ext uri="{FF2B5EF4-FFF2-40B4-BE49-F238E27FC236}">
                <a16:creationId xmlns:a16="http://schemas.microsoft.com/office/drawing/2014/main" id="{D89D618C-1272-5311-16D8-6540FF80A5FC}"/>
              </a:ext>
            </a:extLst>
          </p:cNvPr>
          <p:cNvSpPr>
            <a:spLocks/>
          </p:cNvSpPr>
          <p:nvPr/>
        </p:nvSpPr>
        <p:spPr bwMode="auto">
          <a:xfrm>
            <a:off x="4445000" y="1773238"/>
            <a:ext cx="620713" cy="622300"/>
          </a:xfrm>
          <a:custGeom>
            <a:avLst/>
            <a:gdLst>
              <a:gd name="T0" fmla="*/ 92 w 185"/>
              <a:gd name="T1" fmla="*/ 0 h 185"/>
              <a:gd name="T2" fmla="*/ 0 w 185"/>
              <a:gd name="T3" fmla="*/ 0 h 185"/>
              <a:gd name="T4" fmla="*/ 0 w 185"/>
              <a:gd name="T5" fmla="*/ 93 h 185"/>
              <a:gd name="T6" fmla="*/ 92 w 185"/>
              <a:gd name="T7" fmla="*/ 185 h 185"/>
              <a:gd name="T8" fmla="*/ 185 w 185"/>
              <a:gd name="T9" fmla="*/ 93 h 185"/>
              <a:gd name="T10" fmla="*/ 158 w 185"/>
              <a:gd name="T11" fmla="*/ 28 h 185"/>
              <a:gd name="T12" fmla="*/ 154 w 185"/>
              <a:gd name="T13" fmla="*/ 24 h 185"/>
              <a:gd name="T14" fmla="*/ 92 w 185"/>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85" extrusionOk="0">
                <a:moveTo>
                  <a:pt x="92" y="0"/>
                </a:moveTo>
                <a:cubicBezTo>
                  <a:pt x="0" y="0"/>
                  <a:pt x="0" y="0"/>
                  <a:pt x="0" y="0"/>
                </a:cubicBezTo>
                <a:cubicBezTo>
                  <a:pt x="0" y="93"/>
                  <a:pt x="0" y="93"/>
                  <a:pt x="0" y="93"/>
                </a:cubicBezTo>
                <a:cubicBezTo>
                  <a:pt x="0" y="144"/>
                  <a:pt x="41" y="185"/>
                  <a:pt x="92" y="185"/>
                </a:cubicBezTo>
                <a:cubicBezTo>
                  <a:pt x="143" y="185"/>
                  <a:pt x="185" y="144"/>
                  <a:pt x="185" y="93"/>
                </a:cubicBezTo>
                <a:cubicBezTo>
                  <a:pt x="185" y="69"/>
                  <a:pt x="176" y="46"/>
                  <a:pt x="158" y="28"/>
                </a:cubicBezTo>
                <a:cubicBezTo>
                  <a:pt x="154" y="24"/>
                  <a:pt x="154" y="24"/>
                  <a:pt x="154" y="24"/>
                </a:cubicBezTo>
                <a:cubicBezTo>
                  <a:pt x="137" y="9"/>
                  <a:pt x="116" y="0"/>
                  <a:pt x="92" y="0"/>
                </a:cubicBezTo>
              </a:path>
            </a:pathLst>
          </a:custGeom>
          <a:solidFill>
            <a:srgbClr val="6A575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8" name="Google Shape;114;p13">
            <a:extLst>
              <a:ext uri="{FF2B5EF4-FFF2-40B4-BE49-F238E27FC236}">
                <a16:creationId xmlns:a16="http://schemas.microsoft.com/office/drawing/2014/main" id="{8827D96F-D8F4-AE29-9425-7A6760B51D44}"/>
              </a:ext>
            </a:extLst>
          </p:cNvPr>
          <p:cNvSpPr txBox="1">
            <a:spLocks noChangeArrowheads="1"/>
          </p:cNvSpPr>
          <p:nvPr/>
        </p:nvSpPr>
        <p:spPr bwMode="auto">
          <a:xfrm>
            <a:off x="5360195" y="630716"/>
            <a:ext cx="35321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5500"/>
              <a:buFont typeface="Montserrat" pitchFamily="2" charset="77"/>
              <a:buNone/>
            </a:pPr>
            <a:r>
              <a:rPr lang="en-US" altLang="en-CR" sz="2000" b="1" dirty="0">
                <a:latin typeface="Montserrat" panose="020F0502020204030204" pitchFamily="34" charset="0"/>
                <a:sym typeface="Montserrat" pitchFamily="2" charset="77"/>
              </a:rPr>
              <a:t>PRINCIPIOS GENERALES DEL  PROCEDIMIENTO ADMINISTRATIVO</a:t>
            </a:r>
            <a:endParaRPr lang="en-CR" altLang="en-CR" sz="500" dirty="0"/>
          </a:p>
        </p:txBody>
      </p:sp>
      <p:sp>
        <p:nvSpPr>
          <p:cNvPr id="14371" name="Google Shape;117;p13">
            <a:extLst>
              <a:ext uri="{FF2B5EF4-FFF2-40B4-BE49-F238E27FC236}">
                <a16:creationId xmlns:a16="http://schemas.microsoft.com/office/drawing/2014/main" id="{6FE3D771-3436-7AD3-EC87-C2A451044E53}"/>
              </a:ext>
            </a:extLst>
          </p:cNvPr>
          <p:cNvSpPr txBox="1">
            <a:spLocks noChangeArrowheads="1"/>
          </p:cNvSpPr>
          <p:nvPr/>
        </p:nvSpPr>
        <p:spPr bwMode="auto">
          <a:xfrm>
            <a:off x="348456" y="2804319"/>
            <a:ext cx="114950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
                <a:srgbClr val="282828"/>
              </a:buClr>
              <a:buSzPts val="2400"/>
            </a:pPr>
            <a:r>
              <a:rPr lang="en-US" altLang="en-CR" sz="2800" b="1" dirty="0">
                <a:solidFill>
                  <a:srgbClr val="282828"/>
                </a:solidFill>
                <a:highlight>
                  <a:srgbClr val="FFFF00"/>
                </a:highlight>
                <a:latin typeface="Open Sans Semibold" panose="020B0606030504020204" pitchFamily="34" charset="0"/>
                <a:sym typeface="Open Sans Semibold" panose="020B0606030504020204" pitchFamily="34" charset="0"/>
              </a:rPr>
              <a:t>Principio del </a:t>
            </a:r>
            <a:r>
              <a:rPr lang="en-US" altLang="en-CR" sz="2800" b="1" dirty="0" err="1">
                <a:solidFill>
                  <a:srgbClr val="282828"/>
                </a:solidFill>
                <a:highlight>
                  <a:srgbClr val="FFFF00"/>
                </a:highlight>
                <a:latin typeface="Open Sans Semibold" panose="020B0606030504020204" pitchFamily="34" charset="0"/>
                <a:sym typeface="Open Sans Semibold" panose="020B0606030504020204" pitchFamily="34" charset="0"/>
              </a:rPr>
              <a:t>debido</a:t>
            </a:r>
            <a:r>
              <a:rPr lang="en-US" altLang="en-CR" sz="2800" b="1" dirty="0">
                <a:solidFill>
                  <a:srgbClr val="282828"/>
                </a:solidFill>
                <a:highlight>
                  <a:srgbClr val="FFFF00"/>
                </a:highlight>
                <a:latin typeface="Open Sans Semibold" panose="020B0606030504020204" pitchFamily="34" charset="0"/>
                <a:sym typeface="Open Sans Semibold" panose="020B0606030504020204" pitchFamily="34" charset="0"/>
              </a:rPr>
              <a:t> </a:t>
            </a:r>
            <a:r>
              <a:rPr lang="en-US" altLang="en-CR" sz="2800" b="1" dirty="0" err="1">
                <a:solidFill>
                  <a:srgbClr val="282828"/>
                </a:solidFill>
                <a:highlight>
                  <a:srgbClr val="FFFF00"/>
                </a:highlight>
                <a:latin typeface="Open Sans Semibold" panose="020B0606030504020204" pitchFamily="34" charset="0"/>
                <a:sym typeface="Open Sans Semibold" panose="020B0606030504020204" pitchFamily="34" charset="0"/>
              </a:rPr>
              <a:t>proceso</a:t>
            </a:r>
            <a:endParaRPr lang="en-US" altLang="en-CR" sz="2800" b="1" dirty="0">
              <a:solidFill>
                <a:srgbClr val="282828"/>
              </a:solidFill>
              <a:highlight>
                <a:srgbClr val="FFFF00"/>
              </a:highlight>
              <a:latin typeface="Open Sans Semibold" panose="020B0606030504020204" pitchFamily="34" charset="0"/>
              <a:sym typeface="Open Sans Semibold" panose="020B0606030504020204" pitchFamily="34" charset="0"/>
            </a:endParaRPr>
          </a:p>
          <a:p>
            <a:pPr algn="ctr" eaLnBrk="1" hangingPunct="1">
              <a:buClr>
                <a:srgbClr val="282828"/>
              </a:buClr>
              <a:buSzPts val="2400"/>
              <a:buFont typeface="Open Sans Semibold" panose="020B0606030504020204" pitchFamily="34" charset="0"/>
              <a:buNone/>
            </a:pPr>
            <a:r>
              <a:rPr lang="en-US" altLang="en-CR" sz="2000" b="1" dirty="0">
                <a:solidFill>
                  <a:srgbClr val="282828"/>
                </a:solidFill>
                <a:latin typeface="Open Sans Semibold" panose="020B0606030504020204" pitchFamily="34" charset="0"/>
                <a:sym typeface="Open Sans Semibold" panose="020B0606030504020204" pitchFamily="34" charset="0"/>
              </a:rPr>
              <a:t>Arts. 39 y 41 CPL</a:t>
            </a:r>
          </a:p>
          <a:p>
            <a:pPr algn="ctr" eaLnBrk="1" hangingPunct="1">
              <a:buClr>
                <a:srgbClr val="282828"/>
              </a:buClr>
              <a:buSzPts val="2400"/>
              <a:buFont typeface="Open Sans Semibold" panose="020B0606030504020204" pitchFamily="34" charset="0"/>
              <a:buNone/>
            </a:pPr>
            <a:endParaRPr lang="en-US" altLang="en-CR" sz="2000" b="1" dirty="0">
              <a:solidFill>
                <a:srgbClr val="282828"/>
              </a:solidFill>
              <a:latin typeface="Open Sans Semibold" panose="020B0606030504020204" pitchFamily="34" charset="0"/>
              <a:sym typeface="Open Sans Semibold" panose="020B0606030504020204" pitchFamily="34" charset="0"/>
            </a:endParaRPr>
          </a:p>
          <a:p>
            <a:pPr marL="342900" indent="-342900" algn="just" eaLnBrk="1" hangingPunct="1">
              <a:buClr>
                <a:srgbClr val="282828"/>
              </a:buClr>
              <a:buSzPts val="2400"/>
              <a:buFont typeface="Arial" panose="020B0604020202020204" pitchFamily="34" charset="0"/>
              <a:buChar char="•"/>
            </a:pPr>
            <a:r>
              <a:rPr lang="es-ES_tradnl" altLang="en-CR" sz="2800" b="1" dirty="0">
                <a:solidFill>
                  <a:srgbClr val="282828"/>
                </a:solidFill>
                <a:latin typeface="Open Sans Semibold" panose="020B0606030504020204" pitchFamily="34" charset="0"/>
                <a:sym typeface="Open Sans Semibold" panose="020B0606030504020204" pitchFamily="34" charset="0"/>
              </a:rPr>
              <a:t>Amplitud de la prueba 297, 298 LGAP</a:t>
            </a:r>
          </a:p>
          <a:p>
            <a:pPr marL="342900" indent="-342900" algn="just" eaLnBrk="1" hangingPunct="1">
              <a:buClr>
                <a:srgbClr val="282828"/>
              </a:buClr>
              <a:buSzPts val="2400"/>
              <a:buFont typeface="Arial" panose="020B0604020202020204" pitchFamily="34" charset="0"/>
              <a:buChar char="•"/>
            </a:pPr>
            <a:r>
              <a:rPr lang="es-ES_tradnl" altLang="en-CR" sz="2800" b="1" dirty="0">
                <a:solidFill>
                  <a:srgbClr val="282828"/>
                </a:solidFill>
                <a:latin typeface="Open Sans Semibold" panose="020B0606030504020204" pitchFamily="34" charset="0"/>
                <a:sym typeface="Open Sans Semibold" panose="020B0606030504020204" pitchFamily="34" charset="0"/>
              </a:rPr>
              <a:t>Principio de Identidad física del juzgador</a:t>
            </a:r>
          </a:p>
          <a:p>
            <a:pPr marL="342900" indent="-342900" algn="just" eaLnBrk="1" hangingPunct="1">
              <a:buClr>
                <a:srgbClr val="282828"/>
              </a:buClr>
              <a:buSzPts val="2400"/>
              <a:buFont typeface="Arial" panose="020B0604020202020204" pitchFamily="34" charset="0"/>
              <a:buChar char="•"/>
            </a:pPr>
            <a:r>
              <a:rPr lang="es-ES_tradnl" altLang="en-CR" sz="2800" b="1" dirty="0">
                <a:solidFill>
                  <a:srgbClr val="282828"/>
                </a:solidFill>
                <a:latin typeface="Open Sans Semibold" panose="020B0606030504020204" pitchFamily="34" charset="0"/>
                <a:sym typeface="Open Sans Semibold" panose="020B0606030504020204" pitchFamily="34" charset="0"/>
              </a:rPr>
              <a:t>Derecho a una resolución motivada. 136 LGAP</a:t>
            </a:r>
          </a:p>
          <a:p>
            <a:pPr marL="342900" indent="-342900" algn="just" eaLnBrk="1" hangingPunct="1">
              <a:buClr>
                <a:srgbClr val="282828"/>
              </a:buClr>
              <a:buSzPts val="2400"/>
              <a:buFont typeface="Arial" panose="020B0604020202020204" pitchFamily="34" charset="0"/>
              <a:buChar char="•"/>
            </a:pPr>
            <a:r>
              <a:rPr lang="es-ES_tradnl" altLang="en-CR" sz="2800" b="1" dirty="0">
                <a:solidFill>
                  <a:srgbClr val="282828"/>
                </a:solidFill>
                <a:latin typeface="Open Sans Semibold" panose="020B0606030504020204" pitchFamily="34" charset="0"/>
                <a:sym typeface="Open Sans Semibold" panose="020B0606030504020204" pitchFamily="34" charset="0"/>
              </a:rPr>
              <a:t>Doble instancia</a:t>
            </a:r>
          </a:p>
        </p:txBody>
      </p:sp>
    </p:spTree>
    <p:extLst>
      <p:ext uri="{BB962C8B-B14F-4D97-AF65-F5344CB8AC3E}">
        <p14:creationId xmlns:p14="http://schemas.microsoft.com/office/powerpoint/2010/main" val="2395220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Google Shape;86;p13">
            <a:extLst>
              <a:ext uri="{FF2B5EF4-FFF2-40B4-BE49-F238E27FC236}">
                <a16:creationId xmlns:a16="http://schemas.microsoft.com/office/drawing/2014/main" id="{0A58AAF2-318F-0AFF-0A56-8B04551BC414}"/>
              </a:ext>
            </a:extLst>
          </p:cNvPr>
          <p:cNvSpPr>
            <a:spLocks/>
          </p:cNvSpPr>
          <p:nvPr/>
        </p:nvSpPr>
        <p:spPr bwMode="auto">
          <a:xfrm>
            <a:off x="7132638" y="777875"/>
            <a:ext cx="620712" cy="1287463"/>
          </a:xfrm>
          <a:custGeom>
            <a:avLst/>
            <a:gdLst>
              <a:gd name="T0" fmla="*/ 92 w 185"/>
              <a:gd name="T1" fmla="*/ 0 h 383"/>
              <a:gd name="T2" fmla="*/ 0 w 185"/>
              <a:gd name="T3" fmla="*/ 93 h 383"/>
              <a:gd name="T4" fmla="*/ 0 w 185"/>
              <a:gd name="T5" fmla="*/ 383 h 383"/>
              <a:gd name="T6" fmla="*/ 27 w 185"/>
              <a:gd name="T7" fmla="*/ 324 h 383"/>
              <a:gd name="T8" fmla="*/ 185 w 185"/>
              <a:gd name="T9" fmla="*/ 166 h 383"/>
              <a:gd name="T10" fmla="*/ 185 w 185"/>
              <a:gd name="T11" fmla="*/ 93 h 383"/>
              <a:gd name="T12" fmla="*/ 92 w 185"/>
              <a:gd name="T13" fmla="*/ 0 h 383"/>
            </a:gdLst>
            <a:ahLst/>
            <a:cxnLst>
              <a:cxn ang="0">
                <a:pos x="T0" y="T1"/>
              </a:cxn>
              <a:cxn ang="0">
                <a:pos x="T2" y="T3"/>
              </a:cxn>
              <a:cxn ang="0">
                <a:pos x="T4" y="T5"/>
              </a:cxn>
              <a:cxn ang="0">
                <a:pos x="T6" y="T7"/>
              </a:cxn>
              <a:cxn ang="0">
                <a:pos x="T8" y="T9"/>
              </a:cxn>
              <a:cxn ang="0">
                <a:pos x="T10" y="T11"/>
              </a:cxn>
              <a:cxn ang="0">
                <a:pos x="T12" y="T13"/>
              </a:cxn>
            </a:cxnLst>
            <a:rect l="0" t="0" r="r" b="b"/>
            <a:pathLst>
              <a:path w="185" h="383" extrusionOk="0">
                <a:moveTo>
                  <a:pt x="92" y="0"/>
                </a:moveTo>
                <a:cubicBezTo>
                  <a:pt x="41" y="0"/>
                  <a:pt x="0" y="42"/>
                  <a:pt x="0" y="93"/>
                </a:cubicBezTo>
                <a:cubicBezTo>
                  <a:pt x="0" y="383"/>
                  <a:pt x="0" y="383"/>
                  <a:pt x="0" y="383"/>
                </a:cubicBezTo>
                <a:cubicBezTo>
                  <a:pt x="1" y="361"/>
                  <a:pt x="10" y="340"/>
                  <a:pt x="27" y="324"/>
                </a:cubicBezTo>
                <a:cubicBezTo>
                  <a:pt x="185" y="166"/>
                  <a:pt x="185" y="166"/>
                  <a:pt x="185" y="166"/>
                </a:cubicBezTo>
                <a:cubicBezTo>
                  <a:pt x="185" y="93"/>
                  <a:pt x="185" y="93"/>
                  <a:pt x="185" y="93"/>
                </a:cubicBezTo>
                <a:cubicBezTo>
                  <a:pt x="185" y="42"/>
                  <a:pt x="143" y="0"/>
                  <a:pt x="92" y="0"/>
                </a:cubicBezTo>
              </a:path>
            </a:pathLst>
          </a:custGeom>
          <a:solidFill>
            <a:srgbClr val="9AE4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1" name="Google Shape;87;p13">
            <a:extLst>
              <a:ext uri="{FF2B5EF4-FFF2-40B4-BE49-F238E27FC236}">
                <a16:creationId xmlns:a16="http://schemas.microsoft.com/office/drawing/2014/main" id="{B4926864-0B60-3FBE-0FC4-8984CC676023}"/>
              </a:ext>
            </a:extLst>
          </p:cNvPr>
          <p:cNvSpPr>
            <a:spLocks/>
          </p:cNvSpPr>
          <p:nvPr/>
        </p:nvSpPr>
        <p:spPr bwMode="auto">
          <a:xfrm>
            <a:off x="7126288" y="777875"/>
            <a:ext cx="1655762" cy="1620838"/>
          </a:xfrm>
          <a:custGeom>
            <a:avLst/>
            <a:gdLst>
              <a:gd name="T0" fmla="*/ 2 w 493"/>
              <a:gd name="T1" fmla="*/ 383 h 482"/>
              <a:gd name="T2" fmla="*/ 29 w 493"/>
              <a:gd name="T3" fmla="*/ 455 h 482"/>
              <a:gd name="T4" fmla="*/ 94 w 493"/>
              <a:gd name="T5" fmla="*/ 482 h 482"/>
              <a:gd name="T6" fmla="*/ 94 w 493"/>
              <a:gd name="T7" fmla="*/ 482 h 482"/>
              <a:gd name="T8" fmla="*/ 2 w 493"/>
              <a:gd name="T9" fmla="*/ 389 h 482"/>
              <a:gd name="T10" fmla="*/ 2 w 493"/>
              <a:gd name="T11" fmla="*/ 383 h 482"/>
              <a:gd name="T12" fmla="*/ 391 w 493"/>
              <a:gd name="T13" fmla="*/ 0 h 482"/>
              <a:gd name="T14" fmla="*/ 326 w 493"/>
              <a:gd name="T15" fmla="*/ 27 h 482"/>
              <a:gd name="T16" fmla="*/ 187 w 493"/>
              <a:gd name="T17" fmla="*/ 166 h 482"/>
              <a:gd name="T18" fmla="*/ 187 w 493"/>
              <a:gd name="T19" fmla="*/ 297 h 482"/>
              <a:gd name="T20" fmla="*/ 317 w 493"/>
              <a:gd name="T21" fmla="*/ 297 h 482"/>
              <a:gd name="T22" fmla="*/ 457 w 493"/>
              <a:gd name="T23" fmla="*/ 158 h 482"/>
              <a:gd name="T24" fmla="*/ 457 w 493"/>
              <a:gd name="T25" fmla="*/ 27 h 482"/>
              <a:gd name="T26" fmla="*/ 391 w 493"/>
              <a:gd name="T2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3" h="482" extrusionOk="0">
                <a:moveTo>
                  <a:pt x="2" y="383"/>
                </a:moveTo>
                <a:cubicBezTo>
                  <a:pt x="0" y="409"/>
                  <a:pt x="9" y="435"/>
                  <a:pt x="29" y="455"/>
                </a:cubicBezTo>
                <a:cubicBezTo>
                  <a:pt x="47" y="473"/>
                  <a:pt x="70" y="482"/>
                  <a:pt x="94" y="482"/>
                </a:cubicBezTo>
                <a:cubicBezTo>
                  <a:pt x="94" y="482"/>
                  <a:pt x="94" y="482"/>
                  <a:pt x="94" y="482"/>
                </a:cubicBezTo>
                <a:cubicBezTo>
                  <a:pt x="43" y="482"/>
                  <a:pt x="2" y="441"/>
                  <a:pt x="2" y="389"/>
                </a:cubicBezTo>
                <a:cubicBezTo>
                  <a:pt x="2" y="383"/>
                  <a:pt x="2" y="383"/>
                  <a:pt x="2" y="383"/>
                </a:cubicBezTo>
                <a:moveTo>
                  <a:pt x="391" y="0"/>
                </a:moveTo>
                <a:cubicBezTo>
                  <a:pt x="367" y="0"/>
                  <a:pt x="344" y="9"/>
                  <a:pt x="326" y="27"/>
                </a:cubicBezTo>
                <a:cubicBezTo>
                  <a:pt x="187" y="166"/>
                  <a:pt x="187" y="166"/>
                  <a:pt x="187" y="166"/>
                </a:cubicBezTo>
                <a:cubicBezTo>
                  <a:pt x="187" y="297"/>
                  <a:pt x="187" y="297"/>
                  <a:pt x="187" y="297"/>
                </a:cubicBezTo>
                <a:cubicBezTo>
                  <a:pt x="317" y="297"/>
                  <a:pt x="317" y="297"/>
                  <a:pt x="317" y="297"/>
                </a:cubicBezTo>
                <a:cubicBezTo>
                  <a:pt x="457" y="158"/>
                  <a:pt x="457" y="158"/>
                  <a:pt x="457" y="158"/>
                </a:cubicBezTo>
                <a:cubicBezTo>
                  <a:pt x="493" y="122"/>
                  <a:pt x="493" y="63"/>
                  <a:pt x="457" y="27"/>
                </a:cubicBezTo>
                <a:cubicBezTo>
                  <a:pt x="438" y="9"/>
                  <a:pt x="415" y="0"/>
                  <a:pt x="391" y="0"/>
                </a:cubicBezTo>
              </a:path>
            </a:pathLst>
          </a:custGeom>
          <a:solidFill>
            <a:srgbClr val="9AE4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2" name="Google Shape;88;p13">
            <a:extLst>
              <a:ext uri="{FF2B5EF4-FFF2-40B4-BE49-F238E27FC236}">
                <a16:creationId xmlns:a16="http://schemas.microsoft.com/office/drawing/2014/main" id="{10755605-BA85-EE78-F13B-5CB64DEDA05B}"/>
              </a:ext>
            </a:extLst>
          </p:cNvPr>
          <p:cNvSpPr>
            <a:spLocks/>
          </p:cNvSpPr>
          <p:nvPr/>
        </p:nvSpPr>
        <p:spPr bwMode="auto">
          <a:xfrm>
            <a:off x="7132638" y="1336675"/>
            <a:ext cx="620712" cy="1062038"/>
          </a:xfrm>
          <a:custGeom>
            <a:avLst/>
            <a:gdLst>
              <a:gd name="T0" fmla="*/ 185 w 185"/>
              <a:gd name="T1" fmla="*/ 0 h 316"/>
              <a:gd name="T2" fmla="*/ 27 w 185"/>
              <a:gd name="T3" fmla="*/ 158 h 316"/>
              <a:gd name="T4" fmla="*/ 0 w 185"/>
              <a:gd name="T5" fmla="*/ 217 h 316"/>
              <a:gd name="T6" fmla="*/ 0 w 185"/>
              <a:gd name="T7" fmla="*/ 223 h 316"/>
              <a:gd name="T8" fmla="*/ 92 w 185"/>
              <a:gd name="T9" fmla="*/ 316 h 316"/>
              <a:gd name="T10" fmla="*/ 92 w 185"/>
              <a:gd name="T11" fmla="*/ 316 h 316"/>
              <a:gd name="T12" fmla="*/ 0 w 185"/>
              <a:gd name="T13" fmla="*/ 223 h 316"/>
              <a:gd name="T14" fmla="*/ 92 w 185"/>
              <a:gd name="T15" fmla="*/ 131 h 316"/>
              <a:gd name="T16" fmla="*/ 185 w 185"/>
              <a:gd name="T17" fmla="*/ 131 h 316"/>
              <a:gd name="T18" fmla="*/ 185 w 185"/>
              <a:gd name="T19"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316" extrusionOk="0">
                <a:moveTo>
                  <a:pt x="185" y="0"/>
                </a:moveTo>
                <a:cubicBezTo>
                  <a:pt x="27" y="158"/>
                  <a:pt x="27" y="158"/>
                  <a:pt x="27" y="158"/>
                </a:cubicBezTo>
                <a:cubicBezTo>
                  <a:pt x="10" y="174"/>
                  <a:pt x="1" y="195"/>
                  <a:pt x="0" y="217"/>
                </a:cubicBezTo>
                <a:cubicBezTo>
                  <a:pt x="0" y="223"/>
                  <a:pt x="0" y="223"/>
                  <a:pt x="0" y="223"/>
                </a:cubicBezTo>
                <a:cubicBezTo>
                  <a:pt x="0" y="275"/>
                  <a:pt x="41" y="316"/>
                  <a:pt x="92" y="316"/>
                </a:cubicBezTo>
                <a:cubicBezTo>
                  <a:pt x="92" y="316"/>
                  <a:pt x="92" y="316"/>
                  <a:pt x="92" y="316"/>
                </a:cubicBezTo>
                <a:cubicBezTo>
                  <a:pt x="41" y="316"/>
                  <a:pt x="0" y="275"/>
                  <a:pt x="0" y="223"/>
                </a:cubicBezTo>
                <a:cubicBezTo>
                  <a:pt x="0" y="172"/>
                  <a:pt x="41" y="131"/>
                  <a:pt x="92" y="131"/>
                </a:cubicBezTo>
                <a:cubicBezTo>
                  <a:pt x="185" y="131"/>
                  <a:pt x="185" y="131"/>
                  <a:pt x="185" y="131"/>
                </a:cubicBezTo>
                <a:cubicBezTo>
                  <a:pt x="185" y="0"/>
                  <a:pt x="185" y="0"/>
                  <a:pt x="185" y="0"/>
                </a:cubicBezTo>
              </a:path>
            </a:pathLst>
          </a:custGeom>
          <a:solidFill>
            <a:srgbClr val="5DCCE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3" name="Google Shape;89;p13">
            <a:extLst>
              <a:ext uri="{FF2B5EF4-FFF2-40B4-BE49-F238E27FC236}">
                <a16:creationId xmlns:a16="http://schemas.microsoft.com/office/drawing/2014/main" id="{522D8BAA-F906-F87D-3517-EBB2C62543C4}"/>
              </a:ext>
            </a:extLst>
          </p:cNvPr>
          <p:cNvSpPr>
            <a:spLocks/>
          </p:cNvSpPr>
          <p:nvPr/>
        </p:nvSpPr>
        <p:spPr bwMode="auto">
          <a:xfrm>
            <a:off x="7440613" y="1776413"/>
            <a:ext cx="1308100" cy="622300"/>
          </a:xfrm>
          <a:custGeom>
            <a:avLst/>
            <a:gdLst>
              <a:gd name="T0" fmla="*/ 297 w 389"/>
              <a:gd name="T1" fmla="*/ 0 h 185"/>
              <a:gd name="T2" fmla="*/ 223 w 389"/>
              <a:gd name="T3" fmla="*/ 0 h 185"/>
              <a:gd name="T4" fmla="*/ 70 w 389"/>
              <a:gd name="T5" fmla="*/ 154 h 185"/>
              <a:gd name="T6" fmla="*/ 0 w 389"/>
              <a:gd name="T7" fmla="*/ 185 h 185"/>
              <a:gd name="T8" fmla="*/ 297 w 389"/>
              <a:gd name="T9" fmla="*/ 185 h 185"/>
              <a:gd name="T10" fmla="*/ 389 w 389"/>
              <a:gd name="T11" fmla="*/ 92 h 185"/>
              <a:gd name="T12" fmla="*/ 297 w 389"/>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389" h="185" extrusionOk="0">
                <a:moveTo>
                  <a:pt x="297" y="0"/>
                </a:moveTo>
                <a:cubicBezTo>
                  <a:pt x="223" y="0"/>
                  <a:pt x="223" y="0"/>
                  <a:pt x="223" y="0"/>
                </a:cubicBezTo>
                <a:cubicBezTo>
                  <a:pt x="70" y="154"/>
                  <a:pt x="70" y="154"/>
                  <a:pt x="70" y="154"/>
                </a:cubicBezTo>
                <a:cubicBezTo>
                  <a:pt x="53" y="173"/>
                  <a:pt x="28" y="185"/>
                  <a:pt x="0" y="185"/>
                </a:cubicBezTo>
                <a:cubicBezTo>
                  <a:pt x="297" y="185"/>
                  <a:pt x="297" y="185"/>
                  <a:pt x="297" y="185"/>
                </a:cubicBezTo>
                <a:cubicBezTo>
                  <a:pt x="348" y="185"/>
                  <a:pt x="389" y="144"/>
                  <a:pt x="389" y="92"/>
                </a:cubicBezTo>
                <a:cubicBezTo>
                  <a:pt x="389" y="41"/>
                  <a:pt x="348" y="0"/>
                  <a:pt x="297" y="0"/>
                </a:cubicBezTo>
              </a:path>
            </a:pathLst>
          </a:custGeom>
          <a:solidFill>
            <a:srgbClr val="9AE4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4" name="Google Shape;90;p13">
            <a:extLst>
              <a:ext uri="{FF2B5EF4-FFF2-40B4-BE49-F238E27FC236}">
                <a16:creationId xmlns:a16="http://schemas.microsoft.com/office/drawing/2014/main" id="{DDCE0FD5-DBCE-082D-7FA3-985A2942BCEE}"/>
              </a:ext>
            </a:extLst>
          </p:cNvPr>
          <p:cNvSpPr>
            <a:spLocks/>
          </p:cNvSpPr>
          <p:nvPr/>
        </p:nvSpPr>
        <p:spPr bwMode="auto">
          <a:xfrm>
            <a:off x="7440613" y="2293938"/>
            <a:ext cx="236537" cy="104775"/>
          </a:xfrm>
          <a:custGeom>
            <a:avLst/>
            <a:gdLst>
              <a:gd name="T0" fmla="*/ 70 w 70"/>
              <a:gd name="T1" fmla="*/ 0 h 31"/>
              <a:gd name="T2" fmla="*/ 65 w 70"/>
              <a:gd name="T3" fmla="*/ 4 h 31"/>
              <a:gd name="T4" fmla="*/ 0 w 70"/>
              <a:gd name="T5" fmla="*/ 31 h 31"/>
              <a:gd name="T6" fmla="*/ 0 w 70"/>
              <a:gd name="T7" fmla="*/ 31 h 31"/>
              <a:gd name="T8" fmla="*/ 0 w 70"/>
              <a:gd name="T9" fmla="*/ 31 h 31"/>
              <a:gd name="T10" fmla="*/ 70 w 70"/>
              <a:gd name="T11" fmla="*/ 0 h 31"/>
            </a:gdLst>
            <a:ahLst/>
            <a:cxnLst>
              <a:cxn ang="0">
                <a:pos x="T0" y="T1"/>
              </a:cxn>
              <a:cxn ang="0">
                <a:pos x="T2" y="T3"/>
              </a:cxn>
              <a:cxn ang="0">
                <a:pos x="T4" y="T5"/>
              </a:cxn>
              <a:cxn ang="0">
                <a:pos x="T6" y="T7"/>
              </a:cxn>
              <a:cxn ang="0">
                <a:pos x="T8" y="T9"/>
              </a:cxn>
              <a:cxn ang="0">
                <a:pos x="T10" y="T11"/>
              </a:cxn>
            </a:cxnLst>
            <a:rect l="0" t="0" r="r" b="b"/>
            <a:pathLst>
              <a:path w="70" h="31" extrusionOk="0">
                <a:moveTo>
                  <a:pt x="70" y="0"/>
                </a:moveTo>
                <a:cubicBezTo>
                  <a:pt x="65" y="4"/>
                  <a:pt x="65" y="4"/>
                  <a:pt x="65" y="4"/>
                </a:cubicBezTo>
                <a:cubicBezTo>
                  <a:pt x="47" y="22"/>
                  <a:pt x="24" y="31"/>
                  <a:pt x="0" y="31"/>
                </a:cubicBezTo>
                <a:cubicBezTo>
                  <a:pt x="0" y="31"/>
                  <a:pt x="0" y="31"/>
                  <a:pt x="0" y="31"/>
                </a:cubicBezTo>
                <a:cubicBezTo>
                  <a:pt x="0" y="31"/>
                  <a:pt x="0" y="31"/>
                  <a:pt x="0" y="31"/>
                </a:cubicBezTo>
                <a:cubicBezTo>
                  <a:pt x="28" y="31"/>
                  <a:pt x="53" y="19"/>
                  <a:pt x="70" y="0"/>
                </a:cubicBezTo>
              </a:path>
            </a:pathLst>
          </a:custGeom>
          <a:solidFill>
            <a:srgbClr val="5DCCE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5" name="Google Shape;91;p13">
            <a:extLst>
              <a:ext uri="{FF2B5EF4-FFF2-40B4-BE49-F238E27FC236}">
                <a16:creationId xmlns:a16="http://schemas.microsoft.com/office/drawing/2014/main" id="{2151894B-E6B3-9DCE-A0B2-CFFFED915A24}"/>
              </a:ext>
            </a:extLst>
          </p:cNvPr>
          <p:cNvSpPr>
            <a:spLocks/>
          </p:cNvSpPr>
          <p:nvPr/>
        </p:nvSpPr>
        <p:spPr bwMode="auto">
          <a:xfrm>
            <a:off x="7677150" y="1776413"/>
            <a:ext cx="512763" cy="517525"/>
          </a:xfrm>
          <a:custGeom>
            <a:avLst/>
            <a:gdLst>
              <a:gd name="T0" fmla="*/ 153 w 153"/>
              <a:gd name="T1" fmla="*/ 0 h 154"/>
              <a:gd name="T2" fmla="*/ 23 w 153"/>
              <a:gd name="T3" fmla="*/ 0 h 154"/>
              <a:gd name="T4" fmla="*/ 23 w 153"/>
              <a:gd name="T5" fmla="*/ 92 h 154"/>
              <a:gd name="T6" fmla="*/ 0 w 153"/>
              <a:gd name="T7" fmla="*/ 154 h 154"/>
              <a:gd name="T8" fmla="*/ 153 w 153"/>
              <a:gd name="T9" fmla="*/ 0 h 154"/>
            </a:gdLst>
            <a:ahLst/>
            <a:cxnLst>
              <a:cxn ang="0">
                <a:pos x="T0" y="T1"/>
              </a:cxn>
              <a:cxn ang="0">
                <a:pos x="T2" y="T3"/>
              </a:cxn>
              <a:cxn ang="0">
                <a:pos x="T4" y="T5"/>
              </a:cxn>
              <a:cxn ang="0">
                <a:pos x="T6" y="T7"/>
              </a:cxn>
              <a:cxn ang="0">
                <a:pos x="T8" y="T9"/>
              </a:cxn>
            </a:cxnLst>
            <a:rect l="0" t="0" r="r" b="b"/>
            <a:pathLst>
              <a:path w="153" h="154" extrusionOk="0">
                <a:moveTo>
                  <a:pt x="153" y="0"/>
                </a:moveTo>
                <a:cubicBezTo>
                  <a:pt x="23" y="0"/>
                  <a:pt x="23" y="0"/>
                  <a:pt x="23" y="0"/>
                </a:cubicBezTo>
                <a:cubicBezTo>
                  <a:pt x="23" y="92"/>
                  <a:pt x="23" y="92"/>
                  <a:pt x="23" y="92"/>
                </a:cubicBezTo>
                <a:cubicBezTo>
                  <a:pt x="23" y="116"/>
                  <a:pt x="14" y="137"/>
                  <a:pt x="0" y="154"/>
                </a:cubicBezTo>
                <a:cubicBezTo>
                  <a:pt x="153" y="0"/>
                  <a:pt x="153" y="0"/>
                  <a:pt x="153" y="0"/>
                </a:cubicBezTo>
              </a:path>
            </a:pathLst>
          </a:custGeom>
          <a:solidFill>
            <a:srgbClr val="5DCCE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6" name="Google Shape;92;p13">
            <a:extLst>
              <a:ext uri="{FF2B5EF4-FFF2-40B4-BE49-F238E27FC236}">
                <a16:creationId xmlns:a16="http://schemas.microsoft.com/office/drawing/2014/main" id="{E778B69B-67B2-AD6A-5296-7D0E98875765}"/>
              </a:ext>
            </a:extLst>
          </p:cNvPr>
          <p:cNvSpPr>
            <a:spLocks/>
          </p:cNvSpPr>
          <p:nvPr/>
        </p:nvSpPr>
        <p:spPr bwMode="auto">
          <a:xfrm>
            <a:off x="7132638" y="1776413"/>
            <a:ext cx="620712" cy="622300"/>
          </a:xfrm>
          <a:custGeom>
            <a:avLst/>
            <a:gdLst>
              <a:gd name="T0" fmla="*/ 185 w 185"/>
              <a:gd name="T1" fmla="*/ 0 h 185"/>
              <a:gd name="T2" fmla="*/ 92 w 185"/>
              <a:gd name="T3" fmla="*/ 0 h 185"/>
              <a:gd name="T4" fmla="*/ 0 w 185"/>
              <a:gd name="T5" fmla="*/ 92 h 185"/>
              <a:gd name="T6" fmla="*/ 92 w 185"/>
              <a:gd name="T7" fmla="*/ 185 h 185"/>
              <a:gd name="T8" fmla="*/ 157 w 185"/>
              <a:gd name="T9" fmla="*/ 158 h 185"/>
              <a:gd name="T10" fmla="*/ 162 w 185"/>
              <a:gd name="T11" fmla="*/ 154 h 185"/>
              <a:gd name="T12" fmla="*/ 185 w 185"/>
              <a:gd name="T13" fmla="*/ 92 h 185"/>
              <a:gd name="T14" fmla="*/ 185 w 185"/>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85" extrusionOk="0">
                <a:moveTo>
                  <a:pt x="185" y="0"/>
                </a:moveTo>
                <a:cubicBezTo>
                  <a:pt x="92" y="0"/>
                  <a:pt x="92" y="0"/>
                  <a:pt x="92" y="0"/>
                </a:cubicBezTo>
                <a:cubicBezTo>
                  <a:pt x="41" y="0"/>
                  <a:pt x="0" y="41"/>
                  <a:pt x="0" y="92"/>
                </a:cubicBezTo>
                <a:cubicBezTo>
                  <a:pt x="0" y="144"/>
                  <a:pt x="41" y="185"/>
                  <a:pt x="92" y="185"/>
                </a:cubicBezTo>
                <a:cubicBezTo>
                  <a:pt x="116" y="185"/>
                  <a:pt x="139" y="176"/>
                  <a:pt x="157" y="158"/>
                </a:cubicBezTo>
                <a:cubicBezTo>
                  <a:pt x="162" y="154"/>
                  <a:pt x="162" y="154"/>
                  <a:pt x="162" y="154"/>
                </a:cubicBezTo>
                <a:cubicBezTo>
                  <a:pt x="176" y="137"/>
                  <a:pt x="185" y="116"/>
                  <a:pt x="185" y="92"/>
                </a:cubicBezTo>
                <a:cubicBezTo>
                  <a:pt x="185" y="0"/>
                  <a:pt x="185" y="0"/>
                  <a:pt x="185" y="0"/>
                </a:cubicBezTo>
              </a:path>
            </a:pathLst>
          </a:custGeom>
          <a:solidFill>
            <a:srgbClr val="38B7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7" name="Google Shape;93;p13">
            <a:extLst>
              <a:ext uri="{FF2B5EF4-FFF2-40B4-BE49-F238E27FC236}">
                <a16:creationId xmlns:a16="http://schemas.microsoft.com/office/drawing/2014/main" id="{C486201F-5F5C-2010-9452-CE55E2248753}"/>
              </a:ext>
            </a:extLst>
          </p:cNvPr>
          <p:cNvSpPr>
            <a:spLocks/>
          </p:cNvSpPr>
          <p:nvPr/>
        </p:nvSpPr>
        <p:spPr bwMode="auto">
          <a:xfrm>
            <a:off x="7464425" y="4465638"/>
            <a:ext cx="1284288" cy="622300"/>
          </a:xfrm>
          <a:custGeom>
            <a:avLst/>
            <a:gdLst>
              <a:gd name="T0" fmla="*/ 290 w 382"/>
              <a:gd name="T1" fmla="*/ 0 h 185"/>
              <a:gd name="T2" fmla="*/ 0 w 382"/>
              <a:gd name="T3" fmla="*/ 0 h 185"/>
              <a:gd name="T4" fmla="*/ 58 w 382"/>
              <a:gd name="T5" fmla="*/ 26 h 185"/>
              <a:gd name="T6" fmla="*/ 217 w 382"/>
              <a:gd name="T7" fmla="*/ 185 h 185"/>
              <a:gd name="T8" fmla="*/ 290 w 382"/>
              <a:gd name="T9" fmla="*/ 185 h 185"/>
              <a:gd name="T10" fmla="*/ 382 w 382"/>
              <a:gd name="T11" fmla="*/ 92 h 185"/>
              <a:gd name="T12" fmla="*/ 290 w 382"/>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382" h="185" extrusionOk="0">
                <a:moveTo>
                  <a:pt x="290" y="0"/>
                </a:moveTo>
                <a:cubicBezTo>
                  <a:pt x="0" y="0"/>
                  <a:pt x="0" y="0"/>
                  <a:pt x="0" y="0"/>
                </a:cubicBezTo>
                <a:cubicBezTo>
                  <a:pt x="21" y="1"/>
                  <a:pt x="42" y="10"/>
                  <a:pt x="58" y="26"/>
                </a:cubicBezTo>
                <a:cubicBezTo>
                  <a:pt x="217" y="185"/>
                  <a:pt x="217" y="185"/>
                  <a:pt x="217" y="185"/>
                </a:cubicBezTo>
                <a:cubicBezTo>
                  <a:pt x="290" y="185"/>
                  <a:pt x="290" y="185"/>
                  <a:pt x="290" y="185"/>
                </a:cubicBezTo>
                <a:cubicBezTo>
                  <a:pt x="341" y="185"/>
                  <a:pt x="382" y="143"/>
                  <a:pt x="382" y="92"/>
                </a:cubicBezTo>
                <a:cubicBezTo>
                  <a:pt x="382" y="41"/>
                  <a:pt x="341" y="0"/>
                  <a:pt x="290" y="0"/>
                </a:cubicBezTo>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8" name="Google Shape;94;p13">
            <a:extLst>
              <a:ext uri="{FF2B5EF4-FFF2-40B4-BE49-F238E27FC236}">
                <a16:creationId xmlns:a16="http://schemas.microsoft.com/office/drawing/2014/main" id="{3EFF619F-17A6-A78A-722E-9D3F526FCB5C}"/>
              </a:ext>
            </a:extLst>
          </p:cNvPr>
          <p:cNvSpPr>
            <a:spLocks/>
          </p:cNvSpPr>
          <p:nvPr/>
        </p:nvSpPr>
        <p:spPr bwMode="auto">
          <a:xfrm>
            <a:off x="7129463" y="4462463"/>
            <a:ext cx="1652587" cy="1624012"/>
          </a:xfrm>
          <a:custGeom>
            <a:avLst/>
            <a:gdLst>
              <a:gd name="T0" fmla="*/ 317 w 492"/>
              <a:gd name="T1" fmla="*/ 186 h 483"/>
              <a:gd name="T2" fmla="*/ 186 w 492"/>
              <a:gd name="T3" fmla="*/ 186 h 483"/>
              <a:gd name="T4" fmla="*/ 186 w 492"/>
              <a:gd name="T5" fmla="*/ 316 h 483"/>
              <a:gd name="T6" fmla="*/ 325 w 492"/>
              <a:gd name="T7" fmla="*/ 455 h 483"/>
              <a:gd name="T8" fmla="*/ 390 w 492"/>
              <a:gd name="T9" fmla="*/ 483 h 483"/>
              <a:gd name="T10" fmla="*/ 456 w 492"/>
              <a:gd name="T11" fmla="*/ 455 h 483"/>
              <a:gd name="T12" fmla="*/ 456 w 492"/>
              <a:gd name="T13" fmla="*/ 325 h 483"/>
              <a:gd name="T14" fmla="*/ 317 w 492"/>
              <a:gd name="T15" fmla="*/ 186 h 483"/>
              <a:gd name="T16" fmla="*/ 93 w 492"/>
              <a:gd name="T17" fmla="*/ 0 h 483"/>
              <a:gd name="T18" fmla="*/ 28 w 492"/>
              <a:gd name="T19" fmla="*/ 27 h 483"/>
              <a:gd name="T20" fmla="*/ 0 w 492"/>
              <a:gd name="T21" fmla="*/ 93 h 483"/>
              <a:gd name="T22" fmla="*/ 93 w 492"/>
              <a:gd name="T23" fmla="*/ 1 h 483"/>
              <a:gd name="T24" fmla="*/ 93 w 492"/>
              <a:gd name="T25" fmla="*/ 1 h 483"/>
              <a:gd name="T26" fmla="*/ 100 w 492"/>
              <a:gd name="T27" fmla="*/ 1 h 483"/>
              <a:gd name="T28" fmla="*/ 93 w 492"/>
              <a:gd name="T29"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2" h="483" extrusionOk="0">
                <a:moveTo>
                  <a:pt x="317" y="186"/>
                </a:moveTo>
                <a:cubicBezTo>
                  <a:pt x="186" y="186"/>
                  <a:pt x="186" y="186"/>
                  <a:pt x="186" y="186"/>
                </a:cubicBezTo>
                <a:cubicBezTo>
                  <a:pt x="186" y="316"/>
                  <a:pt x="186" y="316"/>
                  <a:pt x="186" y="316"/>
                </a:cubicBezTo>
                <a:cubicBezTo>
                  <a:pt x="325" y="455"/>
                  <a:pt x="325" y="455"/>
                  <a:pt x="325" y="455"/>
                </a:cubicBezTo>
                <a:cubicBezTo>
                  <a:pt x="343" y="474"/>
                  <a:pt x="366" y="483"/>
                  <a:pt x="390" y="483"/>
                </a:cubicBezTo>
                <a:cubicBezTo>
                  <a:pt x="414" y="483"/>
                  <a:pt x="437" y="474"/>
                  <a:pt x="456" y="455"/>
                </a:cubicBezTo>
                <a:cubicBezTo>
                  <a:pt x="492" y="419"/>
                  <a:pt x="492" y="361"/>
                  <a:pt x="456" y="325"/>
                </a:cubicBezTo>
                <a:cubicBezTo>
                  <a:pt x="317" y="186"/>
                  <a:pt x="317" y="186"/>
                  <a:pt x="317" y="186"/>
                </a:cubicBezTo>
                <a:moveTo>
                  <a:pt x="93" y="0"/>
                </a:moveTo>
                <a:cubicBezTo>
                  <a:pt x="69" y="0"/>
                  <a:pt x="46" y="9"/>
                  <a:pt x="28" y="27"/>
                </a:cubicBezTo>
                <a:cubicBezTo>
                  <a:pt x="9" y="46"/>
                  <a:pt x="0" y="69"/>
                  <a:pt x="0" y="93"/>
                </a:cubicBezTo>
                <a:cubicBezTo>
                  <a:pt x="1" y="42"/>
                  <a:pt x="42" y="1"/>
                  <a:pt x="93" y="1"/>
                </a:cubicBezTo>
                <a:cubicBezTo>
                  <a:pt x="93" y="1"/>
                  <a:pt x="93" y="1"/>
                  <a:pt x="93" y="1"/>
                </a:cubicBezTo>
                <a:cubicBezTo>
                  <a:pt x="100" y="1"/>
                  <a:pt x="100" y="1"/>
                  <a:pt x="100" y="1"/>
                </a:cubicBezTo>
                <a:cubicBezTo>
                  <a:pt x="98" y="0"/>
                  <a:pt x="95" y="0"/>
                  <a:pt x="93" y="0"/>
                </a:cubicBezTo>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9" name="Google Shape;95;p13">
            <a:extLst>
              <a:ext uri="{FF2B5EF4-FFF2-40B4-BE49-F238E27FC236}">
                <a16:creationId xmlns:a16="http://schemas.microsoft.com/office/drawing/2014/main" id="{481889D2-BFE0-DA16-A0AE-CE14D62454A0}"/>
              </a:ext>
            </a:extLst>
          </p:cNvPr>
          <p:cNvSpPr>
            <a:spLocks/>
          </p:cNvSpPr>
          <p:nvPr/>
        </p:nvSpPr>
        <p:spPr bwMode="auto">
          <a:xfrm>
            <a:off x="7440613" y="4465638"/>
            <a:ext cx="754062" cy="622300"/>
          </a:xfrm>
          <a:custGeom>
            <a:avLst/>
            <a:gdLst>
              <a:gd name="T0" fmla="*/ 7 w 224"/>
              <a:gd name="T1" fmla="*/ 0 h 185"/>
              <a:gd name="T2" fmla="*/ 0 w 224"/>
              <a:gd name="T3" fmla="*/ 0 h 185"/>
              <a:gd name="T4" fmla="*/ 93 w 224"/>
              <a:gd name="T5" fmla="*/ 92 h 185"/>
              <a:gd name="T6" fmla="*/ 93 w 224"/>
              <a:gd name="T7" fmla="*/ 185 h 185"/>
              <a:gd name="T8" fmla="*/ 224 w 224"/>
              <a:gd name="T9" fmla="*/ 185 h 185"/>
              <a:gd name="T10" fmla="*/ 65 w 224"/>
              <a:gd name="T11" fmla="*/ 26 h 185"/>
              <a:gd name="T12" fmla="*/ 7 w 224"/>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224" h="185" extrusionOk="0">
                <a:moveTo>
                  <a:pt x="7" y="0"/>
                </a:moveTo>
                <a:cubicBezTo>
                  <a:pt x="0" y="0"/>
                  <a:pt x="0" y="0"/>
                  <a:pt x="0" y="0"/>
                </a:cubicBezTo>
                <a:cubicBezTo>
                  <a:pt x="51" y="0"/>
                  <a:pt x="93" y="41"/>
                  <a:pt x="93" y="92"/>
                </a:cubicBezTo>
                <a:cubicBezTo>
                  <a:pt x="93" y="185"/>
                  <a:pt x="93" y="185"/>
                  <a:pt x="93" y="185"/>
                </a:cubicBezTo>
                <a:cubicBezTo>
                  <a:pt x="224" y="185"/>
                  <a:pt x="224" y="185"/>
                  <a:pt x="224" y="185"/>
                </a:cubicBezTo>
                <a:cubicBezTo>
                  <a:pt x="65" y="26"/>
                  <a:pt x="65" y="26"/>
                  <a:pt x="65" y="26"/>
                </a:cubicBezTo>
                <a:cubicBezTo>
                  <a:pt x="49" y="10"/>
                  <a:pt x="28" y="1"/>
                  <a:pt x="7" y="0"/>
                </a:cubicBezTo>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0" name="Google Shape;96;p13">
            <a:extLst>
              <a:ext uri="{FF2B5EF4-FFF2-40B4-BE49-F238E27FC236}">
                <a16:creationId xmlns:a16="http://schemas.microsoft.com/office/drawing/2014/main" id="{CA7A7836-C183-9D05-DB31-CF5363E65FBC}"/>
              </a:ext>
            </a:extLst>
          </p:cNvPr>
          <p:cNvSpPr>
            <a:spLocks/>
          </p:cNvSpPr>
          <p:nvPr/>
        </p:nvSpPr>
        <p:spPr bwMode="auto">
          <a:xfrm>
            <a:off x="7129463" y="4775200"/>
            <a:ext cx="623887" cy="1308100"/>
          </a:xfrm>
          <a:custGeom>
            <a:avLst/>
            <a:gdLst>
              <a:gd name="T0" fmla="*/ 0 w 186"/>
              <a:gd name="T1" fmla="*/ 0 h 389"/>
              <a:gd name="T2" fmla="*/ 0 w 186"/>
              <a:gd name="T3" fmla="*/ 297 h 389"/>
              <a:gd name="T4" fmla="*/ 93 w 186"/>
              <a:gd name="T5" fmla="*/ 389 h 389"/>
              <a:gd name="T6" fmla="*/ 186 w 186"/>
              <a:gd name="T7" fmla="*/ 297 h 389"/>
              <a:gd name="T8" fmla="*/ 186 w 186"/>
              <a:gd name="T9" fmla="*/ 223 h 389"/>
              <a:gd name="T10" fmla="*/ 32 w 186"/>
              <a:gd name="T11" fmla="*/ 70 h 389"/>
              <a:gd name="T12" fmla="*/ 0 w 186"/>
              <a:gd name="T13" fmla="*/ 0 h 389"/>
            </a:gdLst>
            <a:ahLst/>
            <a:cxnLst>
              <a:cxn ang="0">
                <a:pos x="T0" y="T1"/>
              </a:cxn>
              <a:cxn ang="0">
                <a:pos x="T2" y="T3"/>
              </a:cxn>
              <a:cxn ang="0">
                <a:pos x="T4" y="T5"/>
              </a:cxn>
              <a:cxn ang="0">
                <a:pos x="T6" y="T7"/>
              </a:cxn>
              <a:cxn ang="0">
                <a:pos x="T8" y="T9"/>
              </a:cxn>
              <a:cxn ang="0">
                <a:pos x="T10" y="T11"/>
              </a:cxn>
              <a:cxn ang="0">
                <a:pos x="T12" y="T13"/>
              </a:cxn>
            </a:cxnLst>
            <a:rect l="0" t="0" r="r" b="b"/>
            <a:pathLst>
              <a:path w="186" h="389" extrusionOk="0">
                <a:moveTo>
                  <a:pt x="0" y="0"/>
                </a:moveTo>
                <a:cubicBezTo>
                  <a:pt x="0" y="297"/>
                  <a:pt x="0" y="297"/>
                  <a:pt x="0" y="297"/>
                </a:cubicBezTo>
                <a:cubicBezTo>
                  <a:pt x="0" y="348"/>
                  <a:pt x="42" y="389"/>
                  <a:pt x="93" y="389"/>
                </a:cubicBezTo>
                <a:cubicBezTo>
                  <a:pt x="144" y="389"/>
                  <a:pt x="186" y="348"/>
                  <a:pt x="186" y="297"/>
                </a:cubicBezTo>
                <a:cubicBezTo>
                  <a:pt x="186" y="223"/>
                  <a:pt x="186" y="223"/>
                  <a:pt x="186" y="223"/>
                </a:cubicBezTo>
                <a:cubicBezTo>
                  <a:pt x="32" y="70"/>
                  <a:pt x="32" y="70"/>
                  <a:pt x="32" y="70"/>
                </a:cubicBezTo>
                <a:cubicBezTo>
                  <a:pt x="13" y="53"/>
                  <a:pt x="0" y="28"/>
                  <a:pt x="0" y="0"/>
                </a:cubicBezTo>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1" name="Google Shape;97;p13">
            <a:extLst>
              <a:ext uri="{FF2B5EF4-FFF2-40B4-BE49-F238E27FC236}">
                <a16:creationId xmlns:a16="http://schemas.microsoft.com/office/drawing/2014/main" id="{ADDB23FC-FCD3-D788-A9F6-21EF8171819C}"/>
              </a:ext>
            </a:extLst>
          </p:cNvPr>
          <p:cNvSpPr>
            <a:spLocks/>
          </p:cNvSpPr>
          <p:nvPr/>
        </p:nvSpPr>
        <p:spPr bwMode="auto">
          <a:xfrm>
            <a:off x="7129463" y="4775200"/>
            <a:ext cx="106362" cy="234950"/>
          </a:xfrm>
          <a:custGeom>
            <a:avLst/>
            <a:gdLst>
              <a:gd name="T0" fmla="*/ 0 w 32"/>
              <a:gd name="T1" fmla="*/ 0 h 70"/>
              <a:gd name="T2" fmla="*/ 0 w 32"/>
              <a:gd name="T3" fmla="*/ 0 h 70"/>
              <a:gd name="T4" fmla="*/ 0 w 32"/>
              <a:gd name="T5" fmla="*/ 0 h 70"/>
              <a:gd name="T6" fmla="*/ 32 w 32"/>
              <a:gd name="T7" fmla="*/ 70 h 70"/>
              <a:gd name="T8" fmla="*/ 28 w 32"/>
              <a:gd name="T9" fmla="*/ 65 h 70"/>
              <a:gd name="T10" fmla="*/ 0 w 32"/>
              <a:gd name="T11" fmla="*/ 0 h 70"/>
            </a:gdLst>
            <a:ahLst/>
            <a:cxnLst>
              <a:cxn ang="0">
                <a:pos x="T0" y="T1"/>
              </a:cxn>
              <a:cxn ang="0">
                <a:pos x="T2" y="T3"/>
              </a:cxn>
              <a:cxn ang="0">
                <a:pos x="T4" y="T5"/>
              </a:cxn>
              <a:cxn ang="0">
                <a:pos x="T6" y="T7"/>
              </a:cxn>
              <a:cxn ang="0">
                <a:pos x="T8" y="T9"/>
              </a:cxn>
              <a:cxn ang="0">
                <a:pos x="T10" y="T11"/>
              </a:cxn>
            </a:cxnLst>
            <a:rect l="0" t="0" r="r" b="b"/>
            <a:pathLst>
              <a:path w="32" h="70" extrusionOk="0">
                <a:moveTo>
                  <a:pt x="0" y="0"/>
                </a:moveTo>
                <a:cubicBezTo>
                  <a:pt x="0" y="0"/>
                  <a:pt x="0" y="0"/>
                  <a:pt x="0" y="0"/>
                </a:cubicBezTo>
                <a:cubicBezTo>
                  <a:pt x="0" y="0"/>
                  <a:pt x="0" y="0"/>
                  <a:pt x="0" y="0"/>
                </a:cubicBezTo>
                <a:cubicBezTo>
                  <a:pt x="0" y="28"/>
                  <a:pt x="13" y="53"/>
                  <a:pt x="32" y="70"/>
                </a:cubicBezTo>
                <a:cubicBezTo>
                  <a:pt x="28" y="65"/>
                  <a:pt x="28" y="65"/>
                  <a:pt x="28" y="65"/>
                </a:cubicBezTo>
                <a:cubicBezTo>
                  <a:pt x="10" y="47"/>
                  <a:pt x="1" y="24"/>
                  <a:pt x="0" y="0"/>
                </a:cubicBezTo>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2" name="Google Shape;98;p13">
            <a:extLst>
              <a:ext uri="{FF2B5EF4-FFF2-40B4-BE49-F238E27FC236}">
                <a16:creationId xmlns:a16="http://schemas.microsoft.com/office/drawing/2014/main" id="{189A8C5F-C348-4B73-0867-79A636676702}"/>
              </a:ext>
            </a:extLst>
          </p:cNvPr>
          <p:cNvSpPr>
            <a:spLocks/>
          </p:cNvSpPr>
          <p:nvPr/>
        </p:nvSpPr>
        <p:spPr bwMode="auto">
          <a:xfrm>
            <a:off x="7235825" y="5010150"/>
            <a:ext cx="517525" cy="514350"/>
          </a:xfrm>
          <a:custGeom>
            <a:avLst/>
            <a:gdLst>
              <a:gd name="T0" fmla="*/ 0 w 154"/>
              <a:gd name="T1" fmla="*/ 0 h 153"/>
              <a:gd name="T2" fmla="*/ 154 w 154"/>
              <a:gd name="T3" fmla="*/ 153 h 153"/>
              <a:gd name="T4" fmla="*/ 154 w 154"/>
              <a:gd name="T5" fmla="*/ 23 h 153"/>
              <a:gd name="T6" fmla="*/ 61 w 154"/>
              <a:gd name="T7" fmla="*/ 23 h 153"/>
              <a:gd name="T8" fmla="*/ 0 w 154"/>
              <a:gd name="T9" fmla="*/ 0 h 153"/>
            </a:gdLst>
            <a:ahLst/>
            <a:cxnLst>
              <a:cxn ang="0">
                <a:pos x="T0" y="T1"/>
              </a:cxn>
              <a:cxn ang="0">
                <a:pos x="T2" y="T3"/>
              </a:cxn>
              <a:cxn ang="0">
                <a:pos x="T4" y="T5"/>
              </a:cxn>
              <a:cxn ang="0">
                <a:pos x="T6" y="T7"/>
              </a:cxn>
              <a:cxn ang="0">
                <a:pos x="T8" y="T9"/>
              </a:cxn>
            </a:cxnLst>
            <a:rect l="0" t="0" r="r" b="b"/>
            <a:pathLst>
              <a:path w="154" h="153" extrusionOk="0">
                <a:moveTo>
                  <a:pt x="0" y="0"/>
                </a:moveTo>
                <a:cubicBezTo>
                  <a:pt x="154" y="153"/>
                  <a:pt x="154" y="153"/>
                  <a:pt x="154" y="153"/>
                </a:cubicBezTo>
                <a:cubicBezTo>
                  <a:pt x="154" y="23"/>
                  <a:pt x="154" y="23"/>
                  <a:pt x="154" y="23"/>
                </a:cubicBezTo>
                <a:cubicBezTo>
                  <a:pt x="61" y="23"/>
                  <a:pt x="61" y="23"/>
                  <a:pt x="61" y="23"/>
                </a:cubicBezTo>
                <a:cubicBezTo>
                  <a:pt x="38" y="23"/>
                  <a:pt x="16" y="14"/>
                  <a:pt x="0" y="0"/>
                </a:cubicBezTo>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3" name="Google Shape;99;p13">
            <a:extLst>
              <a:ext uri="{FF2B5EF4-FFF2-40B4-BE49-F238E27FC236}">
                <a16:creationId xmlns:a16="http://schemas.microsoft.com/office/drawing/2014/main" id="{09459DB2-63A3-DC10-A8A7-0D72C68876F6}"/>
              </a:ext>
            </a:extLst>
          </p:cNvPr>
          <p:cNvSpPr>
            <a:spLocks/>
          </p:cNvSpPr>
          <p:nvPr/>
        </p:nvSpPr>
        <p:spPr bwMode="auto">
          <a:xfrm>
            <a:off x="7129463" y="4465638"/>
            <a:ext cx="623887" cy="622300"/>
          </a:xfrm>
          <a:custGeom>
            <a:avLst/>
            <a:gdLst>
              <a:gd name="T0" fmla="*/ 93 w 186"/>
              <a:gd name="T1" fmla="*/ 0 h 185"/>
              <a:gd name="T2" fmla="*/ 93 w 186"/>
              <a:gd name="T3" fmla="*/ 0 h 185"/>
              <a:gd name="T4" fmla="*/ 0 w 186"/>
              <a:gd name="T5" fmla="*/ 92 h 185"/>
              <a:gd name="T6" fmla="*/ 28 w 186"/>
              <a:gd name="T7" fmla="*/ 157 h 185"/>
              <a:gd name="T8" fmla="*/ 32 w 186"/>
              <a:gd name="T9" fmla="*/ 162 h 185"/>
              <a:gd name="T10" fmla="*/ 93 w 186"/>
              <a:gd name="T11" fmla="*/ 185 h 185"/>
              <a:gd name="T12" fmla="*/ 186 w 186"/>
              <a:gd name="T13" fmla="*/ 185 h 185"/>
              <a:gd name="T14" fmla="*/ 186 w 186"/>
              <a:gd name="T15" fmla="*/ 92 h 185"/>
              <a:gd name="T16" fmla="*/ 93 w 186"/>
              <a:gd name="T1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5" extrusionOk="0">
                <a:moveTo>
                  <a:pt x="93" y="0"/>
                </a:moveTo>
                <a:cubicBezTo>
                  <a:pt x="93" y="0"/>
                  <a:pt x="93" y="0"/>
                  <a:pt x="93" y="0"/>
                </a:cubicBezTo>
                <a:cubicBezTo>
                  <a:pt x="42" y="0"/>
                  <a:pt x="1" y="41"/>
                  <a:pt x="0" y="92"/>
                </a:cubicBezTo>
                <a:cubicBezTo>
                  <a:pt x="1" y="116"/>
                  <a:pt x="10" y="139"/>
                  <a:pt x="28" y="157"/>
                </a:cubicBezTo>
                <a:cubicBezTo>
                  <a:pt x="32" y="162"/>
                  <a:pt x="32" y="162"/>
                  <a:pt x="32" y="162"/>
                </a:cubicBezTo>
                <a:cubicBezTo>
                  <a:pt x="48" y="176"/>
                  <a:pt x="70" y="185"/>
                  <a:pt x="93" y="185"/>
                </a:cubicBezTo>
                <a:cubicBezTo>
                  <a:pt x="186" y="185"/>
                  <a:pt x="186" y="185"/>
                  <a:pt x="186" y="185"/>
                </a:cubicBezTo>
                <a:cubicBezTo>
                  <a:pt x="186" y="92"/>
                  <a:pt x="186" y="92"/>
                  <a:pt x="186" y="92"/>
                </a:cubicBezTo>
                <a:cubicBezTo>
                  <a:pt x="186" y="41"/>
                  <a:pt x="144" y="0"/>
                  <a:pt x="93" y="0"/>
                </a:cubicBezTo>
              </a:path>
            </a:pathLst>
          </a:cu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4" name="Google Shape;100;p13">
            <a:extLst>
              <a:ext uri="{FF2B5EF4-FFF2-40B4-BE49-F238E27FC236}">
                <a16:creationId xmlns:a16="http://schemas.microsoft.com/office/drawing/2014/main" id="{D886DA47-5C26-DD2F-A95D-E311EBF2220D}"/>
              </a:ext>
            </a:extLst>
          </p:cNvPr>
          <p:cNvSpPr>
            <a:spLocks/>
          </p:cNvSpPr>
          <p:nvPr/>
        </p:nvSpPr>
        <p:spPr bwMode="auto">
          <a:xfrm>
            <a:off x="4441825" y="4799013"/>
            <a:ext cx="620713" cy="1284287"/>
          </a:xfrm>
          <a:custGeom>
            <a:avLst/>
            <a:gdLst>
              <a:gd name="T0" fmla="*/ 185 w 185"/>
              <a:gd name="T1" fmla="*/ 0 h 382"/>
              <a:gd name="T2" fmla="*/ 158 w 185"/>
              <a:gd name="T3" fmla="*/ 58 h 382"/>
              <a:gd name="T4" fmla="*/ 0 w 185"/>
              <a:gd name="T5" fmla="*/ 217 h 382"/>
              <a:gd name="T6" fmla="*/ 0 w 185"/>
              <a:gd name="T7" fmla="*/ 289 h 382"/>
              <a:gd name="T8" fmla="*/ 93 w 185"/>
              <a:gd name="T9" fmla="*/ 382 h 382"/>
              <a:gd name="T10" fmla="*/ 93 w 185"/>
              <a:gd name="T11" fmla="*/ 382 h 382"/>
              <a:gd name="T12" fmla="*/ 185 w 185"/>
              <a:gd name="T13" fmla="*/ 289 h 382"/>
              <a:gd name="T14" fmla="*/ 185 w 18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382" extrusionOk="0">
                <a:moveTo>
                  <a:pt x="185" y="0"/>
                </a:moveTo>
                <a:cubicBezTo>
                  <a:pt x="184" y="21"/>
                  <a:pt x="175" y="42"/>
                  <a:pt x="158" y="58"/>
                </a:cubicBezTo>
                <a:cubicBezTo>
                  <a:pt x="0" y="217"/>
                  <a:pt x="0" y="217"/>
                  <a:pt x="0" y="217"/>
                </a:cubicBezTo>
                <a:cubicBezTo>
                  <a:pt x="0" y="289"/>
                  <a:pt x="0" y="289"/>
                  <a:pt x="0" y="289"/>
                </a:cubicBezTo>
                <a:cubicBezTo>
                  <a:pt x="0" y="341"/>
                  <a:pt x="42" y="382"/>
                  <a:pt x="93" y="382"/>
                </a:cubicBezTo>
                <a:cubicBezTo>
                  <a:pt x="93" y="382"/>
                  <a:pt x="93" y="382"/>
                  <a:pt x="93" y="382"/>
                </a:cubicBezTo>
                <a:cubicBezTo>
                  <a:pt x="144" y="382"/>
                  <a:pt x="185" y="341"/>
                  <a:pt x="185" y="289"/>
                </a:cubicBezTo>
                <a:cubicBezTo>
                  <a:pt x="185" y="0"/>
                  <a:pt x="185" y="0"/>
                  <a:pt x="185" y="0"/>
                </a:cubicBezTo>
              </a:path>
            </a:pathLst>
          </a:custGeom>
          <a:solidFill>
            <a:srgbClr val="F8AF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5" name="Google Shape;101;p13">
            <a:extLst>
              <a:ext uri="{FF2B5EF4-FFF2-40B4-BE49-F238E27FC236}">
                <a16:creationId xmlns:a16="http://schemas.microsoft.com/office/drawing/2014/main" id="{94900B61-0468-E73D-26CC-8AB1AECC4F1A}"/>
              </a:ext>
            </a:extLst>
          </p:cNvPr>
          <p:cNvSpPr>
            <a:spLocks/>
          </p:cNvSpPr>
          <p:nvPr/>
        </p:nvSpPr>
        <p:spPr bwMode="auto">
          <a:xfrm>
            <a:off x="3413125" y="4462463"/>
            <a:ext cx="1655763" cy="1624012"/>
          </a:xfrm>
          <a:custGeom>
            <a:avLst/>
            <a:gdLst>
              <a:gd name="T0" fmla="*/ 306 w 493"/>
              <a:gd name="T1" fmla="*/ 185 h 483"/>
              <a:gd name="T2" fmla="*/ 176 w 493"/>
              <a:gd name="T3" fmla="*/ 185 h 483"/>
              <a:gd name="T4" fmla="*/ 36 w 493"/>
              <a:gd name="T5" fmla="*/ 325 h 483"/>
              <a:gd name="T6" fmla="*/ 36 w 493"/>
              <a:gd name="T7" fmla="*/ 455 h 483"/>
              <a:gd name="T8" fmla="*/ 102 w 493"/>
              <a:gd name="T9" fmla="*/ 483 h 483"/>
              <a:gd name="T10" fmla="*/ 167 w 493"/>
              <a:gd name="T11" fmla="*/ 455 h 483"/>
              <a:gd name="T12" fmla="*/ 306 w 493"/>
              <a:gd name="T13" fmla="*/ 317 h 483"/>
              <a:gd name="T14" fmla="*/ 306 w 493"/>
              <a:gd name="T15" fmla="*/ 185 h 483"/>
              <a:gd name="T16" fmla="*/ 399 w 493"/>
              <a:gd name="T17" fmla="*/ 0 h 483"/>
              <a:gd name="T18" fmla="*/ 399 w 493"/>
              <a:gd name="T19" fmla="*/ 0 h 483"/>
              <a:gd name="T20" fmla="*/ 491 w 493"/>
              <a:gd name="T21" fmla="*/ 93 h 483"/>
              <a:gd name="T22" fmla="*/ 491 w 493"/>
              <a:gd name="T23" fmla="*/ 93 h 483"/>
              <a:gd name="T24" fmla="*/ 491 w 493"/>
              <a:gd name="T25" fmla="*/ 93 h 483"/>
              <a:gd name="T26" fmla="*/ 491 w 493"/>
              <a:gd name="T27" fmla="*/ 100 h 483"/>
              <a:gd name="T28" fmla="*/ 464 w 493"/>
              <a:gd name="T29" fmla="*/ 28 h 483"/>
              <a:gd name="T30" fmla="*/ 464 w 493"/>
              <a:gd name="T31" fmla="*/ 28 h 483"/>
              <a:gd name="T32" fmla="*/ 399 w 493"/>
              <a:gd name="T3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 h="483" extrusionOk="0">
                <a:moveTo>
                  <a:pt x="306" y="185"/>
                </a:moveTo>
                <a:cubicBezTo>
                  <a:pt x="176" y="185"/>
                  <a:pt x="176" y="185"/>
                  <a:pt x="176" y="185"/>
                </a:cubicBezTo>
                <a:cubicBezTo>
                  <a:pt x="36" y="325"/>
                  <a:pt x="36" y="325"/>
                  <a:pt x="36" y="325"/>
                </a:cubicBezTo>
                <a:cubicBezTo>
                  <a:pt x="0" y="361"/>
                  <a:pt x="0" y="419"/>
                  <a:pt x="36" y="455"/>
                </a:cubicBezTo>
                <a:cubicBezTo>
                  <a:pt x="55" y="474"/>
                  <a:pt x="78" y="483"/>
                  <a:pt x="102" y="483"/>
                </a:cubicBezTo>
                <a:cubicBezTo>
                  <a:pt x="126" y="483"/>
                  <a:pt x="149" y="474"/>
                  <a:pt x="167" y="455"/>
                </a:cubicBezTo>
                <a:cubicBezTo>
                  <a:pt x="306" y="317"/>
                  <a:pt x="306" y="317"/>
                  <a:pt x="306" y="317"/>
                </a:cubicBezTo>
                <a:cubicBezTo>
                  <a:pt x="306" y="185"/>
                  <a:pt x="306" y="185"/>
                  <a:pt x="306" y="185"/>
                </a:cubicBezTo>
                <a:moveTo>
                  <a:pt x="399" y="0"/>
                </a:moveTo>
                <a:cubicBezTo>
                  <a:pt x="399" y="0"/>
                  <a:pt x="399" y="0"/>
                  <a:pt x="399" y="0"/>
                </a:cubicBezTo>
                <a:cubicBezTo>
                  <a:pt x="450" y="0"/>
                  <a:pt x="491" y="42"/>
                  <a:pt x="491" y="93"/>
                </a:cubicBezTo>
                <a:cubicBezTo>
                  <a:pt x="491" y="93"/>
                  <a:pt x="491" y="93"/>
                  <a:pt x="491" y="93"/>
                </a:cubicBezTo>
                <a:cubicBezTo>
                  <a:pt x="491" y="93"/>
                  <a:pt x="491" y="93"/>
                  <a:pt x="491" y="93"/>
                </a:cubicBezTo>
                <a:cubicBezTo>
                  <a:pt x="491" y="100"/>
                  <a:pt x="491" y="100"/>
                  <a:pt x="491" y="100"/>
                </a:cubicBezTo>
                <a:cubicBezTo>
                  <a:pt x="493" y="74"/>
                  <a:pt x="484" y="47"/>
                  <a:pt x="464" y="28"/>
                </a:cubicBezTo>
                <a:cubicBezTo>
                  <a:pt x="464" y="28"/>
                  <a:pt x="464" y="28"/>
                  <a:pt x="464" y="28"/>
                </a:cubicBezTo>
                <a:cubicBezTo>
                  <a:pt x="446" y="9"/>
                  <a:pt x="423" y="0"/>
                  <a:pt x="399" y="0"/>
                </a:cubicBezTo>
              </a:path>
            </a:pathLst>
          </a:custGeom>
          <a:solidFill>
            <a:srgbClr val="F8AF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6" name="Google Shape;102;p13">
            <a:extLst>
              <a:ext uri="{FF2B5EF4-FFF2-40B4-BE49-F238E27FC236}">
                <a16:creationId xmlns:a16="http://schemas.microsoft.com/office/drawing/2014/main" id="{78946FA0-9FB3-FA44-FB7A-B66B44EDD552}"/>
              </a:ext>
            </a:extLst>
          </p:cNvPr>
          <p:cNvSpPr>
            <a:spLocks/>
          </p:cNvSpPr>
          <p:nvPr/>
        </p:nvSpPr>
        <p:spPr bwMode="auto">
          <a:xfrm>
            <a:off x="4441825" y="4775200"/>
            <a:ext cx="620713" cy="752475"/>
          </a:xfrm>
          <a:custGeom>
            <a:avLst/>
            <a:gdLst>
              <a:gd name="T0" fmla="*/ 185 w 185"/>
              <a:gd name="T1" fmla="*/ 0 h 224"/>
              <a:gd name="T2" fmla="*/ 93 w 185"/>
              <a:gd name="T3" fmla="*/ 92 h 224"/>
              <a:gd name="T4" fmla="*/ 0 w 185"/>
              <a:gd name="T5" fmla="*/ 92 h 224"/>
              <a:gd name="T6" fmla="*/ 0 w 185"/>
              <a:gd name="T7" fmla="*/ 224 h 224"/>
              <a:gd name="T8" fmla="*/ 158 w 185"/>
              <a:gd name="T9" fmla="*/ 65 h 224"/>
              <a:gd name="T10" fmla="*/ 185 w 185"/>
              <a:gd name="T11" fmla="*/ 7 h 224"/>
              <a:gd name="T12" fmla="*/ 185 w 185"/>
              <a:gd name="T13" fmla="*/ 0 h 224"/>
              <a:gd name="T14" fmla="*/ 185 w 185"/>
              <a:gd name="T15" fmla="*/ 0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224" extrusionOk="0">
                <a:moveTo>
                  <a:pt x="185" y="0"/>
                </a:moveTo>
                <a:cubicBezTo>
                  <a:pt x="185" y="51"/>
                  <a:pt x="144" y="92"/>
                  <a:pt x="93" y="92"/>
                </a:cubicBezTo>
                <a:cubicBezTo>
                  <a:pt x="0" y="92"/>
                  <a:pt x="0" y="92"/>
                  <a:pt x="0" y="92"/>
                </a:cubicBezTo>
                <a:cubicBezTo>
                  <a:pt x="0" y="224"/>
                  <a:pt x="0" y="224"/>
                  <a:pt x="0" y="224"/>
                </a:cubicBezTo>
                <a:cubicBezTo>
                  <a:pt x="158" y="65"/>
                  <a:pt x="158" y="65"/>
                  <a:pt x="158" y="65"/>
                </a:cubicBezTo>
                <a:cubicBezTo>
                  <a:pt x="175" y="49"/>
                  <a:pt x="184" y="28"/>
                  <a:pt x="185" y="7"/>
                </a:cubicBezTo>
                <a:cubicBezTo>
                  <a:pt x="185" y="0"/>
                  <a:pt x="185" y="0"/>
                  <a:pt x="185" y="0"/>
                </a:cubicBezTo>
                <a:cubicBezTo>
                  <a:pt x="185" y="0"/>
                  <a:pt x="185" y="0"/>
                  <a:pt x="185" y="0"/>
                </a:cubicBezTo>
              </a:path>
            </a:pathLst>
          </a:custGeom>
          <a:solidFill>
            <a:srgbClr val="F178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7" name="Google Shape;103;p13">
            <a:extLst>
              <a:ext uri="{FF2B5EF4-FFF2-40B4-BE49-F238E27FC236}">
                <a16:creationId xmlns:a16="http://schemas.microsoft.com/office/drawing/2014/main" id="{7F7EDE25-F418-09EB-15AD-9F31E43A5BEB}"/>
              </a:ext>
            </a:extLst>
          </p:cNvPr>
          <p:cNvSpPr>
            <a:spLocks/>
          </p:cNvSpPr>
          <p:nvPr/>
        </p:nvSpPr>
        <p:spPr bwMode="auto">
          <a:xfrm>
            <a:off x="3446463" y="4462463"/>
            <a:ext cx="1306512" cy="622300"/>
          </a:xfrm>
          <a:custGeom>
            <a:avLst/>
            <a:gdLst>
              <a:gd name="T0" fmla="*/ 389 w 389"/>
              <a:gd name="T1" fmla="*/ 0 h 185"/>
              <a:gd name="T2" fmla="*/ 92 w 389"/>
              <a:gd name="T3" fmla="*/ 0 h 185"/>
              <a:gd name="T4" fmla="*/ 0 w 389"/>
              <a:gd name="T5" fmla="*/ 93 h 185"/>
              <a:gd name="T6" fmla="*/ 92 w 389"/>
              <a:gd name="T7" fmla="*/ 185 h 185"/>
              <a:gd name="T8" fmla="*/ 166 w 389"/>
              <a:gd name="T9" fmla="*/ 185 h 185"/>
              <a:gd name="T10" fmla="*/ 319 w 389"/>
              <a:gd name="T11" fmla="*/ 32 h 185"/>
              <a:gd name="T12" fmla="*/ 389 w 389"/>
              <a:gd name="T13" fmla="*/ 0 h 185"/>
              <a:gd name="T14" fmla="*/ 389 w 389"/>
              <a:gd name="T15" fmla="*/ 0 h 185"/>
              <a:gd name="T16" fmla="*/ 389 w 389"/>
              <a:gd name="T17" fmla="*/ 0 h 185"/>
              <a:gd name="T18" fmla="*/ 389 w 389"/>
              <a:gd name="T19" fmla="*/ 0 h 185"/>
              <a:gd name="T20" fmla="*/ 389 w 389"/>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 h="185" extrusionOk="0">
                <a:moveTo>
                  <a:pt x="389" y="0"/>
                </a:moveTo>
                <a:cubicBezTo>
                  <a:pt x="92" y="0"/>
                  <a:pt x="92" y="0"/>
                  <a:pt x="92" y="0"/>
                </a:cubicBezTo>
                <a:cubicBezTo>
                  <a:pt x="41" y="0"/>
                  <a:pt x="0" y="42"/>
                  <a:pt x="0" y="93"/>
                </a:cubicBezTo>
                <a:cubicBezTo>
                  <a:pt x="0" y="144"/>
                  <a:pt x="41" y="185"/>
                  <a:pt x="92" y="185"/>
                </a:cubicBezTo>
                <a:cubicBezTo>
                  <a:pt x="166" y="185"/>
                  <a:pt x="166" y="185"/>
                  <a:pt x="166" y="185"/>
                </a:cubicBezTo>
                <a:cubicBezTo>
                  <a:pt x="319" y="32"/>
                  <a:pt x="319" y="32"/>
                  <a:pt x="319" y="32"/>
                </a:cubicBezTo>
                <a:cubicBezTo>
                  <a:pt x="336" y="13"/>
                  <a:pt x="361" y="0"/>
                  <a:pt x="389" y="0"/>
                </a:cubicBezTo>
                <a:cubicBezTo>
                  <a:pt x="389" y="0"/>
                  <a:pt x="389" y="0"/>
                  <a:pt x="389" y="0"/>
                </a:cubicBezTo>
                <a:cubicBezTo>
                  <a:pt x="389" y="0"/>
                  <a:pt x="389" y="0"/>
                  <a:pt x="389" y="0"/>
                </a:cubicBezTo>
                <a:cubicBezTo>
                  <a:pt x="389" y="0"/>
                  <a:pt x="389" y="0"/>
                  <a:pt x="389" y="0"/>
                </a:cubicBezTo>
                <a:cubicBezTo>
                  <a:pt x="389" y="0"/>
                  <a:pt x="389" y="0"/>
                  <a:pt x="389" y="0"/>
                </a:cubicBezTo>
              </a:path>
            </a:pathLst>
          </a:custGeom>
          <a:solidFill>
            <a:srgbClr val="F8AF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8" name="Google Shape;104;p13">
            <a:extLst>
              <a:ext uri="{FF2B5EF4-FFF2-40B4-BE49-F238E27FC236}">
                <a16:creationId xmlns:a16="http://schemas.microsoft.com/office/drawing/2014/main" id="{35E40424-98DB-FED8-EA9B-84FD02A0CF50}"/>
              </a:ext>
            </a:extLst>
          </p:cNvPr>
          <p:cNvSpPr>
            <a:spLocks/>
          </p:cNvSpPr>
          <p:nvPr/>
        </p:nvSpPr>
        <p:spPr bwMode="auto">
          <a:xfrm>
            <a:off x="4518025" y="4462463"/>
            <a:ext cx="234950" cy="107950"/>
          </a:xfrm>
          <a:custGeom>
            <a:avLst/>
            <a:gdLst>
              <a:gd name="T0" fmla="*/ 70 w 70"/>
              <a:gd name="T1" fmla="*/ 0 h 32"/>
              <a:gd name="T2" fmla="*/ 70 w 70"/>
              <a:gd name="T3" fmla="*/ 0 h 32"/>
              <a:gd name="T4" fmla="*/ 0 w 70"/>
              <a:gd name="T5" fmla="*/ 32 h 32"/>
              <a:gd name="T6" fmla="*/ 5 w 70"/>
              <a:gd name="T7" fmla="*/ 28 h 32"/>
              <a:gd name="T8" fmla="*/ 70 w 70"/>
              <a:gd name="T9" fmla="*/ 0 h 32"/>
              <a:gd name="T10" fmla="*/ 70 w 70"/>
              <a:gd name="T11" fmla="*/ 0 h 32"/>
            </a:gdLst>
            <a:ahLst/>
            <a:cxnLst>
              <a:cxn ang="0">
                <a:pos x="T0" y="T1"/>
              </a:cxn>
              <a:cxn ang="0">
                <a:pos x="T2" y="T3"/>
              </a:cxn>
              <a:cxn ang="0">
                <a:pos x="T4" y="T5"/>
              </a:cxn>
              <a:cxn ang="0">
                <a:pos x="T6" y="T7"/>
              </a:cxn>
              <a:cxn ang="0">
                <a:pos x="T8" y="T9"/>
              </a:cxn>
              <a:cxn ang="0">
                <a:pos x="T10" y="T11"/>
              </a:cxn>
            </a:cxnLst>
            <a:rect l="0" t="0" r="r" b="b"/>
            <a:pathLst>
              <a:path w="70" h="32" extrusionOk="0">
                <a:moveTo>
                  <a:pt x="70" y="0"/>
                </a:moveTo>
                <a:cubicBezTo>
                  <a:pt x="70" y="0"/>
                  <a:pt x="70" y="0"/>
                  <a:pt x="70" y="0"/>
                </a:cubicBezTo>
                <a:cubicBezTo>
                  <a:pt x="42" y="0"/>
                  <a:pt x="17" y="13"/>
                  <a:pt x="0" y="32"/>
                </a:cubicBezTo>
                <a:cubicBezTo>
                  <a:pt x="5" y="28"/>
                  <a:pt x="5" y="28"/>
                  <a:pt x="5" y="28"/>
                </a:cubicBezTo>
                <a:cubicBezTo>
                  <a:pt x="23" y="9"/>
                  <a:pt x="46" y="0"/>
                  <a:pt x="70" y="0"/>
                </a:cubicBezTo>
                <a:cubicBezTo>
                  <a:pt x="70" y="0"/>
                  <a:pt x="70" y="0"/>
                  <a:pt x="70" y="0"/>
                </a:cubicBezTo>
              </a:path>
            </a:pathLst>
          </a:custGeom>
          <a:solidFill>
            <a:srgbClr val="F178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9" name="Google Shape;105;p13">
            <a:extLst>
              <a:ext uri="{FF2B5EF4-FFF2-40B4-BE49-F238E27FC236}">
                <a16:creationId xmlns:a16="http://schemas.microsoft.com/office/drawing/2014/main" id="{2890D9FA-E2C4-AF71-9593-883DEF443FF6}"/>
              </a:ext>
            </a:extLst>
          </p:cNvPr>
          <p:cNvSpPr>
            <a:spLocks/>
          </p:cNvSpPr>
          <p:nvPr/>
        </p:nvSpPr>
        <p:spPr bwMode="auto">
          <a:xfrm>
            <a:off x="4005263" y="4570413"/>
            <a:ext cx="512762" cy="514350"/>
          </a:xfrm>
          <a:custGeom>
            <a:avLst/>
            <a:gdLst>
              <a:gd name="T0" fmla="*/ 153 w 153"/>
              <a:gd name="T1" fmla="*/ 0 h 153"/>
              <a:gd name="T2" fmla="*/ 0 w 153"/>
              <a:gd name="T3" fmla="*/ 153 h 153"/>
              <a:gd name="T4" fmla="*/ 130 w 153"/>
              <a:gd name="T5" fmla="*/ 153 h 153"/>
              <a:gd name="T6" fmla="*/ 130 w 153"/>
              <a:gd name="T7" fmla="*/ 61 h 153"/>
              <a:gd name="T8" fmla="*/ 153 w 153"/>
              <a:gd name="T9" fmla="*/ 0 h 153"/>
            </a:gdLst>
            <a:ahLst/>
            <a:cxnLst>
              <a:cxn ang="0">
                <a:pos x="T0" y="T1"/>
              </a:cxn>
              <a:cxn ang="0">
                <a:pos x="T2" y="T3"/>
              </a:cxn>
              <a:cxn ang="0">
                <a:pos x="T4" y="T5"/>
              </a:cxn>
              <a:cxn ang="0">
                <a:pos x="T6" y="T7"/>
              </a:cxn>
              <a:cxn ang="0">
                <a:pos x="T8" y="T9"/>
              </a:cxn>
            </a:cxnLst>
            <a:rect l="0" t="0" r="r" b="b"/>
            <a:pathLst>
              <a:path w="153" h="153" extrusionOk="0">
                <a:moveTo>
                  <a:pt x="153" y="0"/>
                </a:moveTo>
                <a:cubicBezTo>
                  <a:pt x="0" y="153"/>
                  <a:pt x="0" y="153"/>
                  <a:pt x="0" y="153"/>
                </a:cubicBezTo>
                <a:cubicBezTo>
                  <a:pt x="130" y="153"/>
                  <a:pt x="130" y="153"/>
                  <a:pt x="130" y="153"/>
                </a:cubicBezTo>
                <a:cubicBezTo>
                  <a:pt x="130" y="61"/>
                  <a:pt x="130" y="61"/>
                  <a:pt x="130" y="61"/>
                </a:cubicBezTo>
                <a:cubicBezTo>
                  <a:pt x="130" y="37"/>
                  <a:pt x="139" y="16"/>
                  <a:pt x="153" y="0"/>
                </a:cubicBezTo>
              </a:path>
            </a:pathLst>
          </a:custGeom>
          <a:solidFill>
            <a:srgbClr val="F178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0" name="Google Shape;106;p13">
            <a:extLst>
              <a:ext uri="{FF2B5EF4-FFF2-40B4-BE49-F238E27FC236}">
                <a16:creationId xmlns:a16="http://schemas.microsoft.com/office/drawing/2014/main" id="{78EE2104-859C-91A9-1B0D-C84B103CC68D}"/>
              </a:ext>
            </a:extLst>
          </p:cNvPr>
          <p:cNvSpPr>
            <a:spLocks/>
          </p:cNvSpPr>
          <p:nvPr/>
        </p:nvSpPr>
        <p:spPr bwMode="auto">
          <a:xfrm>
            <a:off x="4441825" y="4462463"/>
            <a:ext cx="620713" cy="622300"/>
          </a:xfrm>
          <a:custGeom>
            <a:avLst/>
            <a:gdLst>
              <a:gd name="T0" fmla="*/ 93 w 185"/>
              <a:gd name="T1" fmla="*/ 0 h 185"/>
              <a:gd name="T2" fmla="*/ 28 w 185"/>
              <a:gd name="T3" fmla="*/ 28 h 185"/>
              <a:gd name="T4" fmla="*/ 23 w 185"/>
              <a:gd name="T5" fmla="*/ 32 h 185"/>
              <a:gd name="T6" fmla="*/ 0 w 185"/>
              <a:gd name="T7" fmla="*/ 93 h 185"/>
              <a:gd name="T8" fmla="*/ 0 w 185"/>
              <a:gd name="T9" fmla="*/ 185 h 185"/>
              <a:gd name="T10" fmla="*/ 93 w 185"/>
              <a:gd name="T11" fmla="*/ 185 h 185"/>
              <a:gd name="T12" fmla="*/ 185 w 185"/>
              <a:gd name="T13" fmla="*/ 93 h 185"/>
              <a:gd name="T14" fmla="*/ 93 w 185"/>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85" extrusionOk="0">
                <a:moveTo>
                  <a:pt x="93" y="0"/>
                </a:moveTo>
                <a:cubicBezTo>
                  <a:pt x="69" y="0"/>
                  <a:pt x="46" y="9"/>
                  <a:pt x="28" y="28"/>
                </a:cubicBezTo>
                <a:cubicBezTo>
                  <a:pt x="23" y="32"/>
                  <a:pt x="23" y="32"/>
                  <a:pt x="23" y="32"/>
                </a:cubicBezTo>
                <a:cubicBezTo>
                  <a:pt x="9" y="48"/>
                  <a:pt x="0" y="69"/>
                  <a:pt x="0" y="93"/>
                </a:cubicBezTo>
                <a:cubicBezTo>
                  <a:pt x="0" y="185"/>
                  <a:pt x="0" y="185"/>
                  <a:pt x="0" y="185"/>
                </a:cubicBezTo>
                <a:cubicBezTo>
                  <a:pt x="93" y="185"/>
                  <a:pt x="93" y="185"/>
                  <a:pt x="93" y="185"/>
                </a:cubicBezTo>
                <a:cubicBezTo>
                  <a:pt x="144" y="185"/>
                  <a:pt x="185" y="144"/>
                  <a:pt x="185" y="93"/>
                </a:cubicBezTo>
                <a:cubicBezTo>
                  <a:pt x="185" y="42"/>
                  <a:pt x="144" y="0"/>
                  <a:pt x="93" y="0"/>
                </a:cubicBezTo>
              </a:path>
            </a:pathLst>
          </a:custGeom>
          <a:solidFill>
            <a:srgbClr val="EB522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1" name="Google Shape;107;p13">
            <a:extLst>
              <a:ext uri="{FF2B5EF4-FFF2-40B4-BE49-F238E27FC236}">
                <a16:creationId xmlns:a16="http://schemas.microsoft.com/office/drawing/2014/main" id="{AA8E9CDB-288C-7B96-9DF7-C95BCC45B700}"/>
              </a:ext>
            </a:extLst>
          </p:cNvPr>
          <p:cNvSpPr>
            <a:spLocks/>
          </p:cNvSpPr>
          <p:nvPr/>
        </p:nvSpPr>
        <p:spPr bwMode="auto">
          <a:xfrm>
            <a:off x="3446463" y="1773238"/>
            <a:ext cx="1284287" cy="622300"/>
          </a:xfrm>
          <a:custGeom>
            <a:avLst/>
            <a:gdLst>
              <a:gd name="T0" fmla="*/ 166 w 382"/>
              <a:gd name="T1" fmla="*/ 0 h 185"/>
              <a:gd name="T2" fmla="*/ 93 w 382"/>
              <a:gd name="T3" fmla="*/ 0 h 185"/>
              <a:gd name="T4" fmla="*/ 0 w 382"/>
              <a:gd name="T5" fmla="*/ 93 h 185"/>
              <a:gd name="T6" fmla="*/ 93 w 382"/>
              <a:gd name="T7" fmla="*/ 185 h 185"/>
              <a:gd name="T8" fmla="*/ 382 w 382"/>
              <a:gd name="T9" fmla="*/ 185 h 185"/>
              <a:gd name="T10" fmla="*/ 324 w 382"/>
              <a:gd name="T11" fmla="*/ 159 h 185"/>
              <a:gd name="T12" fmla="*/ 166 w 382"/>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382" h="185" extrusionOk="0">
                <a:moveTo>
                  <a:pt x="166" y="0"/>
                </a:moveTo>
                <a:cubicBezTo>
                  <a:pt x="93" y="0"/>
                  <a:pt x="93" y="0"/>
                  <a:pt x="93" y="0"/>
                </a:cubicBezTo>
                <a:cubicBezTo>
                  <a:pt x="42" y="0"/>
                  <a:pt x="0" y="42"/>
                  <a:pt x="0" y="93"/>
                </a:cubicBezTo>
                <a:cubicBezTo>
                  <a:pt x="0" y="144"/>
                  <a:pt x="42" y="185"/>
                  <a:pt x="93" y="185"/>
                </a:cubicBezTo>
                <a:cubicBezTo>
                  <a:pt x="382" y="185"/>
                  <a:pt x="382" y="185"/>
                  <a:pt x="382" y="185"/>
                </a:cubicBezTo>
                <a:cubicBezTo>
                  <a:pt x="361" y="184"/>
                  <a:pt x="340" y="175"/>
                  <a:pt x="324" y="159"/>
                </a:cubicBezTo>
                <a:cubicBezTo>
                  <a:pt x="166" y="0"/>
                  <a:pt x="166" y="0"/>
                  <a:pt x="166" y="0"/>
                </a:cubicBezTo>
              </a:path>
            </a:pathLst>
          </a:custGeom>
          <a:solidFill>
            <a:srgbClr val="BEB3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2" name="Google Shape;108;p13">
            <a:extLst>
              <a:ext uri="{FF2B5EF4-FFF2-40B4-BE49-F238E27FC236}">
                <a16:creationId xmlns:a16="http://schemas.microsoft.com/office/drawing/2014/main" id="{8C44ED72-DF78-71ED-2D7A-0CDA79BB5E9B}"/>
              </a:ext>
            </a:extLst>
          </p:cNvPr>
          <p:cNvSpPr>
            <a:spLocks/>
          </p:cNvSpPr>
          <p:nvPr/>
        </p:nvSpPr>
        <p:spPr bwMode="auto">
          <a:xfrm>
            <a:off x="3416300" y="777875"/>
            <a:ext cx="1649413" cy="1620838"/>
          </a:xfrm>
          <a:custGeom>
            <a:avLst/>
            <a:gdLst>
              <a:gd name="T0" fmla="*/ 491 w 491"/>
              <a:gd name="T1" fmla="*/ 389 h 482"/>
              <a:gd name="T2" fmla="*/ 398 w 491"/>
              <a:gd name="T3" fmla="*/ 481 h 482"/>
              <a:gd name="T4" fmla="*/ 391 w 491"/>
              <a:gd name="T5" fmla="*/ 481 h 482"/>
              <a:gd name="T6" fmla="*/ 398 w 491"/>
              <a:gd name="T7" fmla="*/ 482 h 482"/>
              <a:gd name="T8" fmla="*/ 464 w 491"/>
              <a:gd name="T9" fmla="*/ 455 h 482"/>
              <a:gd name="T10" fmla="*/ 491 w 491"/>
              <a:gd name="T11" fmla="*/ 389 h 482"/>
              <a:gd name="T12" fmla="*/ 101 w 491"/>
              <a:gd name="T13" fmla="*/ 0 h 482"/>
              <a:gd name="T14" fmla="*/ 36 w 491"/>
              <a:gd name="T15" fmla="*/ 27 h 482"/>
              <a:gd name="T16" fmla="*/ 36 w 491"/>
              <a:gd name="T17" fmla="*/ 158 h 482"/>
              <a:gd name="T18" fmla="*/ 175 w 491"/>
              <a:gd name="T19" fmla="*/ 296 h 482"/>
              <a:gd name="T20" fmla="*/ 306 w 491"/>
              <a:gd name="T21" fmla="*/ 296 h 482"/>
              <a:gd name="T22" fmla="*/ 306 w 491"/>
              <a:gd name="T23" fmla="*/ 166 h 482"/>
              <a:gd name="T24" fmla="*/ 167 w 491"/>
              <a:gd name="T25" fmla="*/ 27 h 482"/>
              <a:gd name="T26" fmla="*/ 101 w 491"/>
              <a:gd name="T2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1" h="482" extrusionOk="0">
                <a:moveTo>
                  <a:pt x="491" y="389"/>
                </a:moveTo>
                <a:cubicBezTo>
                  <a:pt x="491" y="440"/>
                  <a:pt x="449" y="481"/>
                  <a:pt x="398" y="481"/>
                </a:cubicBezTo>
                <a:cubicBezTo>
                  <a:pt x="391" y="481"/>
                  <a:pt x="391" y="481"/>
                  <a:pt x="391" y="481"/>
                </a:cubicBezTo>
                <a:cubicBezTo>
                  <a:pt x="394" y="482"/>
                  <a:pt x="396" y="482"/>
                  <a:pt x="398" y="482"/>
                </a:cubicBezTo>
                <a:cubicBezTo>
                  <a:pt x="422" y="482"/>
                  <a:pt x="446" y="473"/>
                  <a:pt x="464" y="455"/>
                </a:cubicBezTo>
                <a:cubicBezTo>
                  <a:pt x="482" y="437"/>
                  <a:pt x="491" y="413"/>
                  <a:pt x="491" y="389"/>
                </a:cubicBezTo>
                <a:moveTo>
                  <a:pt x="101" y="0"/>
                </a:moveTo>
                <a:cubicBezTo>
                  <a:pt x="78" y="0"/>
                  <a:pt x="54" y="9"/>
                  <a:pt x="36" y="27"/>
                </a:cubicBezTo>
                <a:cubicBezTo>
                  <a:pt x="0" y="63"/>
                  <a:pt x="0" y="121"/>
                  <a:pt x="36" y="158"/>
                </a:cubicBezTo>
                <a:cubicBezTo>
                  <a:pt x="175" y="296"/>
                  <a:pt x="175" y="296"/>
                  <a:pt x="175" y="296"/>
                </a:cubicBezTo>
                <a:cubicBezTo>
                  <a:pt x="306" y="296"/>
                  <a:pt x="306" y="296"/>
                  <a:pt x="306" y="296"/>
                </a:cubicBezTo>
                <a:cubicBezTo>
                  <a:pt x="306" y="166"/>
                  <a:pt x="306" y="166"/>
                  <a:pt x="306" y="166"/>
                </a:cubicBezTo>
                <a:cubicBezTo>
                  <a:pt x="167" y="27"/>
                  <a:pt x="167" y="27"/>
                  <a:pt x="167" y="27"/>
                </a:cubicBezTo>
                <a:cubicBezTo>
                  <a:pt x="149" y="9"/>
                  <a:pt x="125" y="0"/>
                  <a:pt x="101" y="0"/>
                </a:cubicBezTo>
              </a:path>
            </a:pathLst>
          </a:custGeom>
          <a:solidFill>
            <a:srgbClr val="BEB3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3" name="Google Shape;109;p13">
            <a:extLst>
              <a:ext uri="{FF2B5EF4-FFF2-40B4-BE49-F238E27FC236}">
                <a16:creationId xmlns:a16="http://schemas.microsoft.com/office/drawing/2014/main" id="{FB7BE645-E580-2650-EF05-ADE1506992F9}"/>
              </a:ext>
            </a:extLst>
          </p:cNvPr>
          <p:cNvSpPr>
            <a:spLocks/>
          </p:cNvSpPr>
          <p:nvPr/>
        </p:nvSpPr>
        <p:spPr bwMode="auto">
          <a:xfrm>
            <a:off x="4005263" y="1773238"/>
            <a:ext cx="1060450" cy="622300"/>
          </a:xfrm>
          <a:custGeom>
            <a:avLst/>
            <a:gdLst>
              <a:gd name="T0" fmla="*/ 131 w 316"/>
              <a:gd name="T1" fmla="*/ 0 h 185"/>
              <a:gd name="T2" fmla="*/ 0 w 316"/>
              <a:gd name="T3" fmla="*/ 0 h 185"/>
              <a:gd name="T4" fmla="*/ 158 w 316"/>
              <a:gd name="T5" fmla="*/ 159 h 185"/>
              <a:gd name="T6" fmla="*/ 216 w 316"/>
              <a:gd name="T7" fmla="*/ 185 h 185"/>
              <a:gd name="T8" fmla="*/ 223 w 316"/>
              <a:gd name="T9" fmla="*/ 185 h 185"/>
              <a:gd name="T10" fmla="*/ 316 w 316"/>
              <a:gd name="T11" fmla="*/ 93 h 185"/>
              <a:gd name="T12" fmla="*/ 316 w 316"/>
              <a:gd name="T13" fmla="*/ 93 h 185"/>
              <a:gd name="T14" fmla="*/ 223 w 316"/>
              <a:gd name="T15" fmla="*/ 185 h 185"/>
              <a:gd name="T16" fmla="*/ 131 w 316"/>
              <a:gd name="T17" fmla="*/ 93 h 185"/>
              <a:gd name="T18" fmla="*/ 131 w 316"/>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 h="185" extrusionOk="0">
                <a:moveTo>
                  <a:pt x="131" y="0"/>
                </a:moveTo>
                <a:cubicBezTo>
                  <a:pt x="0" y="0"/>
                  <a:pt x="0" y="0"/>
                  <a:pt x="0" y="0"/>
                </a:cubicBezTo>
                <a:cubicBezTo>
                  <a:pt x="158" y="159"/>
                  <a:pt x="158" y="159"/>
                  <a:pt x="158" y="159"/>
                </a:cubicBezTo>
                <a:cubicBezTo>
                  <a:pt x="174" y="175"/>
                  <a:pt x="195" y="184"/>
                  <a:pt x="216" y="185"/>
                </a:cubicBezTo>
                <a:cubicBezTo>
                  <a:pt x="223" y="185"/>
                  <a:pt x="223" y="185"/>
                  <a:pt x="223" y="185"/>
                </a:cubicBezTo>
                <a:cubicBezTo>
                  <a:pt x="274" y="185"/>
                  <a:pt x="316" y="144"/>
                  <a:pt x="316" y="93"/>
                </a:cubicBezTo>
                <a:cubicBezTo>
                  <a:pt x="316" y="93"/>
                  <a:pt x="316" y="93"/>
                  <a:pt x="316" y="93"/>
                </a:cubicBezTo>
                <a:cubicBezTo>
                  <a:pt x="316" y="144"/>
                  <a:pt x="274" y="185"/>
                  <a:pt x="223" y="185"/>
                </a:cubicBezTo>
                <a:cubicBezTo>
                  <a:pt x="172" y="185"/>
                  <a:pt x="131" y="144"/>
                  <a:pt x="131" y="93"/>
                </a:cubicBezTo>
                <a:cubicBezTo>
                  <a:pt x="131" y="0"/>
                  <a:pt x="131" y="0"/>
                  <a:pt x="131" y="0"/>
                </a:cubicBezTo>
              </a:path>
            </a:pathLst>
          </a:custGeom>
          <a:solidFill>
            <a:srgbClr val="8E7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4" name="Google Shape;110;p13">
            <a:extLst>
              <a:ext uri="{FF2B5EF4-FFF2-40B4-BE49-F238E27FC236}">
                <a16:creationId xmlns:a16="http://schemas.microsoft.com/office/drawing/2014/main" id="{819D3D0F-F378-6D12-F962-796C4EEF37FC}"/>
              </a:ext>
            </a:extLst>
          </p:cNvPr>
          <p:cNvSpPr>
            <a:spLocks/>
          </p:cNvSpPr>
          <p:nvPr/>
        </p:nvSpPr>
        <p:spPr bwMode="auto">
          <a:xfrm>
            <a:off x="4445000" y="777875"/>
            <a:ext cx="620713" cy="1308100"/>
          </a:xfrm>
          <a:custGeom>
            <a:avLst/>
            <a:gdLst>
              <a:gd name="T0" fmla="*/ 92 w 185"/>
              <a:gd name="T1" fmla="*/ 0 h 389"/>
              <a:gd name="T2" fmla="*/ 0 w 185"/>
              <a:gd name="T3" fmla="*/ 92 h 389"/>
              <a:gd name="T4" fmla="*/ 0 w 185"/>
              <a:gd name="T5" fmla="*/ 166 h 389"/>
              <a:gd name="T6" fmla="*/ 154 w 185"/>
              <a:gd name="T7" fmla="*/ 320 h 389"/>
              <a:gd name="T8" fmla="*/ 185 w 185"/>
              <a:gd name="T9" fmla="*/ 389 h 389"/>
              <a:gd name="T10" fmla="*/ 185 w 185"/>
              <a:gd name="T11" fmla="*/ 389 h 389"/>
              <a:gd name="T12" fmla="*/ 185 w 185"/>
              <a:gd name="T13" fmla="*/ 92 h 389"/>
              <a:gd name="T14" fmla="*/ 92 w 185"/>
              <a:gd name="T15" fmla="*/ 0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389" extrusionOk="0">
                <a:moveTo>
                  <a:pt x="92" y="0"/>
                </a:moveTo>
                <a:cubicBezTo>
                  <a:pt x="41" y="0"/>
                  <a:pt x="0" y="41"/>
                  <a:pt x="0" y="92"/>
                </a:cubicBezTo>
                <a:cubicBezTo>
                  <a:pt x="0" y="166"/>
                  <a:pt x="0" y="166"/>
                  <a:pt x="0" y="166"/>
                </a:cubicBezTo>
                <a:cubicBezTo>
                  <a:pt x="154" y="320"/>
                  <a:pt x="154" y="320"/>
                  <a:pt x="154" y="320"/>
                </a:cubicBezTo>
                <a:cubicBezTo>
                  <a:pt x="173" y="337"/>
                  <a:pt x="185" y="361"/>
                  <a:pt x="185" y="389"/>
                </a:cubicBezTo>
                <a:cubicBezTo>
                  <a:pt x="185" y="389"/>
                  <a:pt x="185" y="389"/>
                  <a:pt x="185" y="389"/>
                </a:cubicBezTo>
                <a:cubicBezTo>
                  <a:pt x="185" y="92"/>
                  <a:pt x="185" y="92"/>
                  <a:pt x="185" y="92"/>
                </a:cubicBezTo>
                <a:cubicBezTo>
                  <a:pt x="185" y="41"/>
                  <a:pt x="143" y="0"/>
                  <a:pt x="92" y="0"/>
                </a:cubicBezTo>
              </a:path>
            </a:pathLst>
          </a:custGeom>
          <a:solidFill>
            <a:srgbClr val="BEB3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5" name="Google Shape;111;p13">
            <a:extLst>
              <a:ext uri="{FF2B5EF4-FFF2-40B4-BE49-F238E27FC236}">
                <a16:creationId xmlns:a16="http://schemas.microsoft.com/office/drawing/2014/main" id="{616DD001-56AC-6C35-868B-EBF324452E15}"/>
              </a:ext>
            </a:extLst>
          </p:cNvPr>
          <p:cNvSpPr>
            <a:spLocks/>
          </p:cNvSpPr>
          <p:nvPr/>
        </p:nvSpPr>
        <p:spPr bwMode="auto">
          <a:xfrm>
            <a:off x="4962525" y="1854200"/>
            <a:ext cx="103188" cy="231775"/>
          </a:xfrm>
          <a:custGeom>
            <a:avLst/>
            <a:gdLst>
              <a:gd name="T0" fmla="*/ 0 w 31"/>
              <a:gd name="T1" fmla="*/ 0 h 69"/>
              <a:gd name="T2" fmla="*/ 4 w 31"/>
              <a:gd name="T3" fmla="*/ 4 h 69"/>
              <a:gd name="T4" fmla="*/ 31 w 31"/>
              <a:gd name="T5" fmla="*/ 69 h 69"/>
              <a:gd name="T6" fmla="*/ 31 w 31"/>
              <a:gd name="T7" fmla="*/ 69 h 69"/>
              <a:gd name="T8" fmla="*/ 0 w 31"/>
              <a:gd name="T9" fmla="*/ 0 h 69"/>
            </a:gdLst>
            <a:ahLst/>
            <a:cxnLst>
              <a:cxn ang="0">
                <a:pos x="T0" y="T1"/>
              </a:cxn>
              <a:cxn ang="0">
                <a:pos x="T2" y="T3"/>
              </a:cxn>
              <a:cxn ang="0">
                <a:pos x="T4" y="T5"/>
              </a:cxn>
              <a:cxn ang="0">
                <a:pos x="T6" y="T7"/>
              </a:cxn>
              <a:cxn ang="0">
                <a:pos x="T8" y="T9"/>
              </a:cxn>
            </a:cxnLst>
            <a:rect l="0" t="0" r="r" b="b"/>
            <a:pathLst>
              <a:path w="31" h="69" extrusionOk="0">
                <a:moveTo>
                  <a:pt x="0" y="0"/>
                </a:moveTo>
                <a:cubicBezTo>
                  <a:pt x="4" y="4"/>
                  <a:pt x="4" y="4"/>
                  <a:pt x="4" y="4"/>
                </a:cubicBezTo>
                <a:cubicBezTo>
                  <a:pt x="22" y="22"/>
                  <a:pt x="31" y="45"/>
                  <a:pt x="31" y="69"/>
                </a:cubicBezTo>
                <a:cubicBezTo>
                  <a:pt x="31" y="69"/>
                  <a:pt x="31" y="69"/>
                  <a:pt x="31" y="69"/>
                </a:cubicBezTo>
                <a:cubicBezTo>
                  <a:pt x="31" y="41"/>
                  <a:pt x="19" y="17"/>
                  <a:pt x="0" y="0"/>
                </a:cubicBezTo>
              </a:path>
            </a:pathLst>
          </a:custGeom>
          <a:solidFill>
            <a:srgbClr val="8E7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6" name="Google Shape;112;p13">
            <a:extLst>
              <a:ext uri="{FF2B5EF4-FFF2-40B4-BE49-F238E27FC236}">
                <a16:creationId xmlns:a16="http://schemas.microsoft.com/office/drawing/2014/main" id="{D93045D3-1CDA-DBFB-3D73-49F5EB9CF544}"/>
              </a:ext>
            </a:extLst>
          </p:cNvPr>
          <p:cNvSpPr>
            <a:spLocks/>
          </p:cNvSpPr>
          <p:nvPr/>
        </p:nvSpPr>
        <p:spPr bwMode="auto">
          <a:xfrm>
            <a:off x="4445000" y="1336675"/>
            <a:ext cx="517525" cy="517525"/>
          </a:xfrm>
          <a:custGeom>
            <a:avLst/>
            <a:gdLst>
              <a:gd name="T0" fmla="*/ 0 w 154"/>
              <a:gd name="T1" fmla="*/ 0 h 154"/>
              <a:gd name="T2" fmla="*/ 0 w 154"/>
              <a:gd name="T3" fmla="*/ 130 h 154"/>
              <a:gd name="T4" fmla="*/ 92 w 154"/>
              <a:gd name="T5" fmla="*/ 130 h 154"/>
              <a:gd name="T6" fmla="*/ 154 w 154"/>
              <a:gd name="T7" fmla="*/ 154 h 154"/>
              <a:gd name="T8" fmla="*/ 0 w 154"/>
              <a:gd name="T9" fmla="*/ 0 h 154"/>
            </a:gdLst>
            <a:ahLst/>
            <a:cxnLst>
              <a:cxn ang="0">
                <a:pos x="T0" y="T1"/>
              </a:cxn>
              <a:cxn ang="0">
                <a:pos x="T2" y="T3"/>
              </a:cxn>
              <a:cxn ang="0">
                <a:pos x="T4" y="T5"/>
              </a:cxn>
              <a:cxn ang="0">
                <a:pos x="T6" y="T7"/>
              </a:cxn>
              <a:cxn ang="0">
                <a:pos x="T8" y="T9"/>
              </a:cxn>
            </a:cxnLst>
            <a:rect l="0" t="0" r="r" b="b"/>
            <a:pathLst>
              <a:path w="154" h="154" extrusionOk="0">
                <a:moveTo>
                  <a:pt x="0" y="0"/>
                </a:moveTo>
                <a:cubicBezTo>
                  <a:pt x="0" y="130"/>
                  <a:pt x="0" y="130"/>
                  <a:pt x="0" y="130"/>
                </a:cubicBezTo>
                <a:cubicBezTo>
                  <a:pt x="92" y="130"/>
                  <a:pt x="92" y="130"/>
                  <a:pt x="92" y="130"/>
                </a:cubicBezTo>
                <a:cubicBezTo>
                  <a:pt x="116" y="130"/>
                  <a:pt x="137" y="139"/>
                  <a:pt x="154" y="154"/>
                </a:cubicBezTo>
                <a:cubicBezTo>
                  <a:pt x="0" y="0"/>
                  <a:pt x="0" y="0"/>
                  <a:pt x="0" y="0"/>
                </a:cubicBezTo>
              </a:path>
            </a:pathLst>
          </a:custGeom>
          <a:solidFill>
            <a:srgbClr val="8E7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7" name="Google Shape;113;p13">
            <a:extLst>
              <a:ext uri="{FF2B5EF4-FFF2-40B4-BE49-F238E27FC236}">
                <a16:creationId xmlns:a16="http://schemas.microsoft.com/office/drawing/2014/main" id="{D89D618C-1272-5311-16D8-6540FF80A5FC}"/>
              </a:ext>
            </a:extLst>
          </p:cNvPr>
          <p:cNvSpPr>
            <a:spLocks/>
          </p:cNvSpPr>
          <p:nvPr/>
        </p:nvSpPr>
        <p:spPr bwMode="auto">
          <a:xfrm>
            <a:off x="4445000" y="1773238"/>
            <a:ext cx="620713" cy="622300"/>
          </a:xfrm>
          <a:custGeom>
            <a:avLst/>
            <a:gdLst>
              <a:gd name="T0" fmla="*/ 92 w 185"/>
              <a:gd name="T1" fmla="*/ 0 h 185"/>
              <a:gd name="T2" fmla="*/ 0 w 185"/>
              <a:gd name="T3" fmla="*/ 0 h 185"/>
              <a:gd name="T4" fmla="*/ 0 w 185"/>
              <a:gd name="T5" fmla="*/ 93 h 185"/>
              <a:gd name="T6" fmla="*/ 92 w 185"/>
              <a:gd name="T7" fmla="*/ 185 h 185"/>
              <a:gd name="T8" fmla="*/ 185 w 185"/>
              <a:gd name="T9" fmla="*/ 93 h 185"/>
              <a:gd name="T10" fmla="*/ 158 w 185"/>
              <a:gd name="T11" fmla="*/ 28 h 185"/>
              <a:gd name="T12" fmla="*/ 154 w 185"/>
              <a:gd name="T13" fmla="*/ 24 h 185"/>
              <a:gd name="T14" fmla="*/ 92 w 185"/>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85" extrusionOk="0">
                <a:moveTo>
                  <a:pt x="92" y="0"/>
                </a:moveTo>
                <a:cubicBezTo>
                  <a:pt x="0" y="0"/>
                  <a:pt x="0" y="0"/>
                  <a:pt x="0" y="0"/>
                </a:cubicBezTo>
                <a:cubicBezTo>
                  <a:pt x="0" y="93"/>
                  <a:pt x="0" y="93"/>
                  <a:pt x="0" y="93"/>
                </a:cubicBezTo>
                <a:cubicBezTo>
                  <a:pt x="0" y="144"/>
                  <a:pt x="41" y="185"/>
                  <a:pt x="92" y="185"/>
                </a:cubicBezTo>
                <a:cubicBezTo>
                  <a:pt x="143" y="185"/>
                  <a:pt x="185" y="144"/>
                  <a:pt x="185" y="93"/>
                </a:cubicBezTo>
                <a:cubicBezTo>
                  <a:pt x="185" y="69"/>
                  <a:pt x="176" y="46"/>
                  <a:pt x="158" y="28"/>
                </a:cubicBezTo>
                <a:cubicBezTo>
                  <a:pt x="154" y="24"/>
                  <a:pt x="154" y="24"/>
                  <a:pt x="154" y="24"/>
                </a:cubicBezTo>
                <a:cubicBezTo>
                  <a:pt x="137" y="9"/>
                  <a:pt x="116" y="0"/>
                  <a:pt x="92" y="0"/>
                </a:cubicBezTo>
              </a:path>
            </a:pathLst>
          </a:custGeom>
          <a:solidFill>
            <a:srgbClr val="6A575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8" name="Google Shape;114;p13">
            <a:extLst>
              <a:ext uri="{FF2B5EF4-FFF2-40B4-BE49-F238E27FC236}">
                <a16:creationId xmlns:a16="http://schemas.microsoft.com/office/drawing/2014/main" id="{8827D96F-D8F4-AE29-9425-7A6760B51D44}"/>
              </a:ext>
            </a:extLst>
          </p:cNvPr>
          <p:cNvSpPr txBox="1">
            <a:spLocks noChangeArrowheads="1"/>
          </p:cNvSpPr>
          <p:nvPr/>
        </p:nvSpPr>
        <p:spPr bwMode="auto">
          <a:xfrm>
            <a:off x="4144962" y="2998788"/>
            <a:ext cx="35321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5500"/>
              <a:buFont typeface="Montserrat" pitchFamily="2" charset="77"/>
              <a:buNone/>
            </a:pPr>
            <a:r>
              <a:rPr lang="en-US" altLang="en-CR" sz="2000" b="1" dirty="0">
                <a:highlight>
                  <a:srgbClr val="00FFFF"/>
                </a:highlight>
                <a:latin typeface="Montserrat" panose="020F0502020204030204" pitchFamily="34" charset="0"/>
                <a:sym typeface="Montserrat" pitchFamily="2" charset="77"/>
              </a:rPr>
              <a:t>PRINCIPIOS GENERALES DEL  PROCEDIMIENTO ADMINISTRATIVO</a:t>
            </a:r>
            <a:endParaRPr lang="en-CR" altLang="en-CR" sz="500" dirty="0">
              <a:highlight>
                <a:srgbClr val="00FFFF"/>
              </a:highlight>
            </a:endParaRPr>
          </a:p>
        </p:txBody>
      </p:sp>
      <p:sp>
        <p:nvSpPr>
          <p:cNvPr id="14369" name="Google Shape;115;p13">
            <a:extLst>
              <a:ext uri="{FF2B5EF4-FFF2-40B4-BE49-F238E27FC236}">
                <a16:creationId xmlns:a16="http://schemas.microsoft.com/office/drawing/2014/main" id="{ED547B78-25DE-D59B-7613-C51D107B6D76}"/>
              </a:ext>
            </a:extLst>
          </p:cNvPr>
          <p:cNvSpPr txBox="1">
            <a:spLocks noChangeArrowheads="1"/>
          </p:cNvSpPr>
          <p:nvPr/>
        </p:nvSpPr>
        <p:spPr bwMode="auto">
          <a:xfrm>
            <a:off x="9369425" y="895350"/>
            <a:ext cx="2289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282828"/>
              </a:buClr>
              <a:buSzPts val="2400"/>
              <a:buFont typeface="Open Sans Semibold" panose="020B0606030504020204" pitchFamily="34" charset="0"/>
              <a:buNone/>
            </a:pPr>
            <a:r>
              <a:rPr lang="en-US" altLang="en-CR" sz="2800" b="1" dirty="0" err="1">
                <a:solidFill>
                  <a:srgbClr val="282828"/>
                </a:solidFill>
                <a:latin typeface="Open Sans Semibold" panose="020B0606030504020204" pitchFamily="34" charset="0"/>
                <a:sym typeface="Open Sans Semibold" panose="020B0606030504020204" pitchFamily="34" charset="0"/>
              </a:rPr>
              <a:t>Verdad</a:t>
            </a:r>
            <a:r>
              <a:rPr lang="en-US" altLang="en-CR" sz="2800" b="1" dirty="0">
                <a:solidFill>
                  <a:srgbClr val="282828"/>
                </a:solidFill>
                <a:latin typeface="Open Sans Semibold" panose="020B0606030504020204" pitchFamily="34" charset="0"/>
                <a:sym typeface="Open Sans Semibold" panose="020B0606030504020204" pitchFamily="34" charset="0"/>
              </a:rPr>
              <a:t> real</a:t>
            </a:r>
            <a:endParaRPr lang="en-US" altLang="en-CR" sz="2000" b="1" dirty="0">
              <a:solidFill>
                <a:srgbClr val="282828"/>
              </a:solidFill>
              <a:latin typeface="Open Sans Semibold" panose="020B0606030504020204" pitchFamily="34" charset="0"/>
              <a:sym typeface="Open Sans Semibold" panose="020B0606030504020204" pitchFamily="34" charset="0"/>
            </a:endParaRPr>
          </a:p>
          <a:p>
            <a:pPr algn="ctr" eaLnBrk="1" hangingPunct="1">
              <a:buClr>
                <a:srgbClr val="282828"/>
              </a:buClr>
              <a:buSzPts val="2400"/>
              <a:buFont typeface="Open Sans Semibold" panose="020B0606030504020204" pitchFamily="34" charset="0"/>
              <a:buNone/>
            </a:pPr>
            <a:r>
              <a:rPr lang="en-US" altLang="en-CR" sz="2000" b="1" dirty="0">
                <a:solidFill>
                  <a:srgbClr val="282828"/>
                </a:solidFill>
                <a:latin typeface="Open Sans Semibold" panose="020B0606030504020204" pitchFamily="34" charset="0"/>
                <a:sym typeface="Open Sans Semibold" panose="020B0606030504020204" pitchFamily="34" charset="0"/>
              </a:rPr>
              <a:t>214, 221 LGAP</a:t>
            </a:r>
            <a:endParaRPr lang="en-CR" altLang="en-CR" sz="1200" b="1" dirty="0"/>
          </a:p>
        </p:txBody>
      </p:sp>
      <p:sp>
        <p:nvSpPr>
          <p:cNvPr id="14370" name="Google Shape;116;p13">
            <a:extLst>
              <a:ext uri="{FF2B5EF4-FFF2-40B4-BE49-F238E27FC236}">
                <a16:creationId xmlns:a16="http://schemas.microsoft.com/office/drawing/2014/main" id="{D502A6AD-C4D7-9716-ED1C-7FC261CDBB79}"/>
              </a:ext>
            </a:extLst>
          </p:cNvPr>
          <p:cNvSpPr txBox="1">
            <a:spLocks noChangeArrowheads="1"/>
          </p:cNvSpPr>
          <p:nvPr/>
        </p:nvSpPr>
        <p:spPr bwMode="auto">
          <a:xfrm>
            <a:off x="9105900" y="3322639"/>
            <a:ext cx="2362199"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282828"/>
              </a:buClr>
              <a:buSzPts val="2400"/>
              <a:buFont typeface="Open Sans Semibold" panose="020B0606030504020204" pitchFamily="34" charset="0"/>
              <a:buNone/>
            </a:pPr>
            <a:r>
              <a:rPr lang="en-US" altLang="en-CR" sz="2800" b="1" dirty="0">
                <a:solidFill>
                  <a:srgbClr val="282828"/>
                </a:solidFill>
                <a:latin typeface="Open Sans Semibold" panose="020B0606030504020204" pitchFamily="34" charset="0"/>
                <a:sym typeface="Open Sans Semibold" panose="020B0606030504020204" pitchFamily="34" charset="0"/>
              </a:rPr>
              <a:t>Principio de </a:t>
            </a:r>
            <a:r>
              <a:rPr lang="en-US" altLang="en-CR" sz="2800" b="1" dirty="0" err="1">
                <a:solidFill>
                  <a:srgbClr val="282828"/>
                </a:solidFill>
                <a:latin typeface="Open Sans Semibold" panose="020B0606030504020204" pitchFamily="34" charset="0"/>
                <a:sym typeface="Open Sans Semibold" panose="020B0606030504020204" pitchFamily="34" charset="0"/>
              </a:rPr>
              <a:t>eficacia</a:t>
            </a:r>
            <a:r>
              <a:rPr lang="en-US" altLang="en-CR" sz="2800" b="1" dirty="0">
                <a:solidFill>
                  <a:srgbClr val="282828"/>
                </a:solidFill>
                <a:latin typeface="Open Sans Semibold" panose="020B0606030504020204" pitchFamily="34" charset="0"/>
                <a:sym typeface="Open Sans Semibold" panose="020B0606030504020204" pitchFamily="34" charset="0"/>
              </a:rPr>
              <a:t> y </a:t>
            </a:r>
            <a:r>
              <a:rPr lang="en-US" altLang="en-CR" sz="2800" b="1" dirty="0" err="1">
                <a:solidFill>
                  <a:srgbClr val="282828"/>
                </a:solidFill>
                <a:latin typeface="Open Sans Semibold" panose="020B0606030504020204" pitchFamily="34" charset="0"/>
                <a:sym typeface="Open Sans Semibold" panose="020B0606030504020204" pitchFamily="34" charset="0"/>
              </a:rPr>
              <a:t>eficiencia</a:t>
            </a:r>
            <a:endParaRPr lang="en-US" altLang="en-CR" sz="2800" b="1" dirty="0">
              <a:solidFill>
                <a:srgbClr val="282828"/>
              </a:solidFill>
              <a:latin typeface="Open Sans Semibold" panose="020B0606030504020204" pitchFamily="34" charset="0"/>
              <a:sym typeface="Open Sans Semibold" panose="020B0606030504020204" pitchFamily="34" charset="0"/>
            </a:endParaRPr>
          </a:p>
          <a:p>
            <a:pPr algn="ctr" eaLnBrk="1" hangingPunct="1">
              <a:buClr>
                <a:srgbClr val="282828"/>
              </a:buClr>
              <a:buSzPts val="2400"/>
              <a:buFont typeface="Open Sans Semibold" panose="020B0606030504020204" pitchFamily="34" charset="0"/>
              <a:buNone/>
            </a:pPr>
            <a:r>
              <a:rPr lang="en-US" altLang="en-CR" sz="2000" b="1" dirty="0">
                <a:solidFill>
                  <a:srgbClr val="282828"/>
                </a:solidFill>
                <a:latin typeface="Open Sans Semibold" panose="020B0606030504020204" pitchFamily="34" charset="0"/>
                <a:sym typeface="Open Sans Semibold" panose="020B0606030504020204" pitchFamily="34" charset="0"/>
              </a:rPr>
              <a:t>220 LGAP</a:t>
            </a:r>
          </a:p>
          <a:p>
            <a:pPr algn="ctr" eaLnBrk="1" hangingPunct="1">
              <a:buClr>
                <a:srgbClr val="282828"/>
              </a:buClr>
              <a:buSzPts val="2400"/>
              <a:buFont typeface="Open Sans Semibold" panose="020B0606030504020204" pitchFamily="34" charset="0"/>
              <a:buNone/>
            </a:pPr>
            <a:r>
              <a:rPr lang="en-US" altLang="en-CR" sz="2000" b="1" dirty="0" err="1">
                <a:solidFill>
                  <a:srgbClr val="282828"/>
                </a:solidFill>
                <a:latin typeface="Open Sans Semibold" panose="020B0606030504020204" pitchFamily="34" charset="0"/>
                <a:sym typeface="Open Sans Semibold" panose="020B0606030504020204" pitchFamily="34" charset="0"/>
              </a:rPr>
              <a:t>Celeridad</a:t>
            </a:r>
            <a:endParaRPr lang="en-US" altLang="en-CR" sz="2000" b="1" dirty="0">
              <a:solidFill>
                <a:srgbClr val="282828"/>
              </a:solidFill>
              <a:latin typeface="Open Sans Semibold" panose="020B0606030504020204" pitchFamily="34" charset="0"/>
              <a:sym typeface="Open Sans Semibold" panose="020B0606030504020204" pitchFamily="34" charset="0"/>
            </a:endParaRPr>
          </a:p>
          <a:p>
            <a:pPr algn="ctr" eaLnBrk="1" hangingPunct="1">
              <a:buClr>
                <a:srgbClr val="282828"/>
              </a:buClr>
              <a:buSzPts val="2400"/>
              <a:buFont typeface="Open Sans Semibold" panose="020B0606030504020204" pitchFamily="34" charset="0"/>
              <a:buNone/>
            </a:pPr>
            <a:r>
              <a:rPr lang="en-US" altLang="en-CR" sz="2000" b="1" dirty="0" err="1">
                <a:solidFill>
                  <a:srgbClr val="282828"/>
                </a:solidFill>
                <a:latin typeface="Open Sans Semibold" panose="020B0606030504020204" pitchFamily="34" charset="0"/>
                <a:sym typeface="Open Sans Semibold" panose="020B0606030504020204" pitchFamily="34" charset="0"/>
              </a:rPr>
              <a:t>Economía</a:t>
            </a:r>
            <a:endParaRPr lang="en-US" altLang="en-CR" sz="2000" b="1" dirty="0">
              <a:solidFill>
                <a:srgbClr val="282828"/>
              </a:solidFill>
              <a:latin typeface="Open Sans Semibold" panose="020B0606030504020204" pitchFamily="34" charset="0"/>
              <a:sym typeface="Open Sans Semibold" panose="020B0606030504020204" pitchFamily="34" charset="0"/>
            </a:endParaRPr>
          </a:p>
          <a:p>
            <a:pPr algn="ctr" eaLnBrk="1" hangingPunct="1">
              <a:buClr>
                <a:srgbClr val="282828"/>
              </a:buClr>
              <a:buSzPts val="2400"/>
              <a:buFont typeface="Open Sans Semibold" panose="020B0606030504020204" pitchFamily="34" charset="0"/>
              <a:buNone/>
            </a:pPr>
            <a:r>
              <a:rPr lang="en-US" altLang="en-CR" sz="2000" b="1" dirty="0" err="1">
                <a:solidFill>
                  <a:srgbClr val="282828"/>
                </a:solidFill>
                <a:latin typeface="Open Sans Semibold" panose="020B0606030504020204" pitchFamily="34" charset="0"/>
                <a:sym typeface="Open Sans Semibold" panose="020B0606030504020204" pitchFamily="34" charset="0"/>
              </a:rPr>
              <a:t>Simplicidad</a:t>
            </a:r>
            <a:endParaRPr lang="en-US" altLang="en-CR" sz="2000" b="1" dirty="0">
              <a:solidFill>
                <a:srgbClr val="282828"/>
              </a:solidFill>
              <a:latin typeface="Open Sans Semibold" panose="020B0606030504020204" pitchFamily="34" charset="0"/>
              <a:sym typeface="Open Sans Semibold" panose="020B0606030504020204" pitchFamily="34" charset="0"/>
            </a:endParaRPr>
          </a:p>
          <a:p>
            <a:pPr algn="ctr" eaLnBrk="1" hangingPunct="1">
              <a:buClr>
                <a:srgbClr val="282828"/>
              </a:buClr>
              <a:buSzPts val="2400"/>
              <a:buFont typeface="Open Sans Semibold" panose="020B0606030504020204" pitchFamily="34" charset="0"/>
              <a:buNone/>
            </a:pPr>
            <a:r>
              <a:rPr lang="en-US" altLang="en-CR" sz="2000" b="1" dirty="0" err="1">
                <a:solidFill>
                  <a:srgbClr val="282828"/>
                </a:solidFill>
                <a:latin typeface="Open Sans Semibold" panose="020B0606030504020204" pitchFamily="34" charset="0"/>
                <a:sym typeface="Open Sans Semibold" panose="020B0606030504020204" pitchFamily="34" charset="0"/>
              </a:rPr>
              <a:t>Oralidad</a:t>
            </a:r>
            <a:r>
              <a:rPr lang="en-US" altLang="en-CR" sz="2000" b="1" dirty="0">
                <a:solidFill>
                  <a:srgbClr val="282828"/>
                </a:solidFill>
                <a:latin typeface="Open Sans Semibold" panose="020B0606030504020204" pitchFamily="34" charset="0"/>
                <a:sym typeface="Open Sans Semibold" panose="020B0606030504020204" pitchFamily="34" charset="0"/>
              </a:rPr>
              <a:t> (218, 217, 270)</a:t>
            </a:r>
            <a:endParaRPr lang="en-CR" altLang="en-CR" sz="2000" dirty="0"/>
          </a:p>
        </p:txBody>
      </p:sp>
      <p:sp>
        <p:nvSpPr>
          <p:cNvPr id="14371" name="Google Shape;117;p13">
            <a:extLst>
              <a:ext uri="{FF2B5EF4-FFF2-40B4-BE49-F238E27FC236}">
                <a16:creationId xmlns:a16="http://schemas.microsoft.com/office/drawing/2014/main" id="{6FE3D771-3436-7AD3-EC87-C2A451044E53}"/>
              </a:ext>
            </a:extLst>
          </p:cNvPr>
          <p:cNvSpPr txBox="1">
            <a:spLocks noChangeArrowheads="1"/>
          </p:cNvSpPr>
          <p:nvPr/>
        </p:nvSpPr>
        <p:spPr bwMode="auto">
          <a:xfrm>
            <a:off x="742950" y="895350"/>
            <a:ext cx="2492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282828"/>
              </a:buClr>
              <a:buSzPts val="2400"/>
              <a:buFont typeface="Open Sans Semibold" panose="020B0606030504020204" pitchFamily="34" charset="0"/>
              <a:buNone/>
            </a:pPr>
            <a:r>
              <a:rPr lang="en-US" altLang="en-CR" sz="2800" b="1" dirty="0">
                <a:solidFill>
                  <a:srgbClr val="282828"/>
                </a:solidFill>
                <a:latin typeface="Open Sans Semibold" panose="020B0606030504020204" pitchFamily="34" charset="0"/>
                <a:sym typeface="Open Sans Semibold" panose="020B0606030504020204" pitchFamily="34" charset="0"/>
              </a:rPr>
              <a:t>Principio </a:t>
            </a:r>
            <a:r>
              <a:rPr lang="en-US" altLang="en-CR" sz="2800" b="1" dirty="0" err="1">
                <a:solidFill>
                  <a:srgbClr val="282828"/>
                </a:solidFill>
                <a:latin typeface="Open Sans Semibold" panose="020B0606030504020204" pitchFamily="34" charset="0"/>
                <a:sym typeface="Open Sans Semibold" panose="020B0606030504020204" pitchFamily="34" charset="0"/>
              </a:rPr>
              <a:t>Indubio</a:t>
            </a:r>
            <a:r>
              <a:rPr lang="en-US" altLang="en-CR" sz="2800" b="1" dirty="0">
                <a:solidFill>
                  <a:srgbClr val="282828"/>
                </a:solidFill>
                <a:latin typeface="Open Sans Semibold" panose="020B0606030504020204" pitchFamily="34" charset="0"/>
                <a:sym typeface="Open Sans Semibold" panose="020B0606030504020204" pitchFamily="34" charset="0"/>
              </a:rPr>
              <a:t> pro </a:t>
            </a:r>
            <a:r>
              <a:rPr lang="en-US" altLang="en-CR" sz="2800" b="1" dirty="0" err="1">
                <a:solidFill>
                  <a:srgbClr val="282828"/>
                </a:solidFill>
                <a:latin typeface="Open Sans Semibold" panose="020B0606030504020204" pitchFamily="34" charset="0"/>
                <a:sym typeface="Open Sans Semibold" panose="020B0606030504020204" pitchFamily="34" charset="0"/>
              </a:rPr>
              <a:t>actione</a:t>
            </a:r>
            <a:endParaRPr lang="en-US" altLang="en-CR" sz="2000" b="1" dirty="0">
              <a:solidFill>
                <a:srgbClr val="282828"/>
              </a:solidFill>
              <a:latin typeface="Open Sans Semibold" panose="020B0606030504020204" pitchFamily="34" charset="0"/>
              <a:sym typeface="Open Sans Semibold" panose="020B0606030504020204" pitchFamily="34" charset="0"/>
            </a:endParaRPr>
          </a:p>
          <a:p>
            <a:pPr algn="ctr" eaLnBrk="1" hangingPunct="1">
              <a:buClr>
                <a:srgbClr val="282828"/>
              </a:buClr>
              <a:buSzPts val="2400"/>
              <a:buFont typeface="Open Sans Semibold" panose="020B0606030504020204" pitchFamily="34" charset="0"/>
              <a:buNone/>
            </a:pPr>
            <a:r>
              <a:rPr lang="en-US" altLang="en-CR" sz="2000" b="1" dirty="0">
                <a:solidFill>
                  <a:srgbClr val="282828"/>
                </a:solidFill>
                <a:latin typeface="Open Sans Semibold" panose="020B0606030504020204" pitchFamily="34" charset="0"/>
                <a:sym typeface="Open Sans Semibold" panose="020B0606030504020204" pitchFamily="34" charset="0"/>
              </a:rPr>
              <a:t>223,224,214 LGAP</a:t>
            </a:r>
            <a:endParaRPr lang="en-CR" altLang="en-CR" sz="1200" b="1" dirty="0"/>
          </a:p>
        </p:txBody>
      </p:sp>
      <p:sp>
        <p:nvSpPr>
          <p:cNvPr id="14372" name="Google Shape;118;p13">
            <a:extLst>
              <a:ext uri="{FF2B5EF4-FFF2-40B4-BE49-F238E27FC236}">
                <a16:creationId xmlns:a16="http://schemas.microsoft.com/office/drawing/2014/main" id="{6E675F74-9AC5-4ACB-EE67-E27500A29C7B}"/>
              </a:ext>
            </a:extLst>
          </p:cNvPr>
          <p:cNvSpPr txBox="1">
            <a:spLocks noChangeArrowheads="1"/>
          </p:cNvSpPr>
          <p:nvPr/>
        </p:nvSpPr>
        <p:spPr bwMode="auto">
          <a:xfrm>
            <a:off x="742950" y="4583113"/>
            <a:ext cx="2435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282828"/>
              </a:buClr>
              <a:buSzPts val="2400"/>
              <a:buFont typeface="Open Sans Semibold" panose="020B0606030504020204" pitchFamily="34" charset="0"/>
              <a:buNone/>
            </a:pPr>
            <a:r>
              <a:rPr lang="en-US" altLang="en-CR" sz="2800" b="1" dirty="0">
                <a:solidFill>
                  <a:srgbClr val="282828"/>
                </a:solidFill>
                <a:latin typeface="Open Sans Semibold" panose="020B0606030504020204" pitchFamily="34" charset="0"/>
                <a:sym typeface="Open Sans Semibold" panose="020B0606030504020204" pitchFamily="34" charset="0"/>
              </a:rPr>
              <a:t>Principio Publicidad</a:t>
            </a:r>
          </a:p>
          <a:p>
            <a:pPr algn="ctr" eaLnBrk="1" hangingPunct="1">
              <a:buClr>
                <a:srgbClr val="282828"/>
              </a:buClr>
              <a:buSzPts val="2400"/>
              <a:buFont typeface="Open Sans Semibold" panose="020B0606030504020204" pitchFamily="34" charset="0"/>
              <a:buNone/>
            </a:pPr>
            <a:r>
              <a:rPr lang="en-US" altLang="en-CR" sz="2800" b="1" dirty="0">
                <a:solidFill>
                  <a:srgbClr val="282828"/>
                </a:solidFill>
                <a:latin typeface="Open Sans Semibold" panose="020B0606030504020204" pitchFamily="34" charset="0"/>
                <a:sym typeface="Open Sans Semibold" panose="020B0606030504020204" pitchFamily="34" charset="0"/>
              </a:rPr>
              <a:t>217 y 222 </a:t>
            </a:r>
            <a:r>
              <a:rPr lang="en-US" altLang="en-CR" sz="2000" b="1" dirty="0">
                <a:solidFill>
                  <a:srgbClr val="282828"/>
                </a:solidFill>
                <a:latin typeface="Open Sans Semibold" panose="020B0606030504020204" pitchFamily="34" charset="0"/>
                <a:sym typeface="Open Sans Semibold" panose="020B0606030504020204" pitchFamily="34" charset="0"/>
              </a:rPr>
              <a:t>LGAP</a:t>
            </a:r>
            <a:endParaRPr lang="en-CR" altLang="en-CR" sz="1100" dirty="0"/>
          </a:p>
        </p:txBody>
      </p:sp>
    </p:spTree>
    <p:extLst>
      <p:ext uri="{BB962C8B-B14F-4D97-AF65-F5344CB8AC3E}">
        <p14:creationId xmlns:p14="http://schemas.microsoft.com/office/powerpoint/2010/main" val="2685492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Google Shape;86;p13">
            <a:extLst>
              <a:ext uri="{FF2B5EF4-FFF2-40B4-BE49-F238E27FC236}">
                <a16:creationId xmlns:a16="http://schemas.microsoft.com/office/drawing/2014/main" id="{0A58AAF2-318F-0AFF-0A56-8B04551BC414}"/>
              </a:ext>
            </a:extLst>
          </p:cNvPr>
          <p:cNvSpPr>
            <a:spLocks/>
          </p:cNvSpPr>
          <p:nvPr/>
        </p:nvSpPr>
        <p:spPr bwMode="auto">
          <a:xfrm>
            <a:off x="7132638" y="777875"/>
            <a:ext cx="620712" cy="1287463"/>
          </a:xfrm>
          <a:custGeom>
            <a:avLst/>
            <a:gdLst>
              <a:gd name="T0" fmla="*/ 92 w 185"/>
              <a:gd name="T1" fmla="*/ 0 h 383"/>
              <a:gd name="T2" fmla="*/ 0 w 185"/>
              <a:gd name="T3" fmla="*/ 93 h 383"/>
              <a:gd name="T4" fmla="*/ 0 w 185"/>
              <a:gd name="T5" fmla="*/ 383 h 383"/>
              <a:gd name="T6" fmla="*/ 27 w 185"/>
              <a:gd name="T7" fmla="*/ 324 h 383"/>
              <a:gd name="T8" fmla="*/ 185 w 185"/>
              <a:gd name="T9" fmla="*/ 166 h 383"/>
              <a:gd name="T10" fmla="*/ 185 w 185"/>
              <a:gd name="T11" fmla="*/ 93 h 383"/>
              <a:gd name="T12" fmla="*/ 92 w 185"/>
              <a:gd name="T13" fmla="*/ 0 h 383"/>
            </a:gdLst>
            <a:ahLst/>
            <a:cxnLst>
              <a:cxn ang="0">
                <a:pos x="T0" y="T1"/>
              </a:cxn>
              <a:cxn ang="0">
                <a:pos x="T2" y="T3"/>
              </a:cxn>
              <a:cxn ang="0">
                <a:pos x="T4" y="T5"/>
              </a:cxn>
              <a:cxn ang="0">
                <a:pos x="T6" y="T7"/>
              </a:cxn>
              <a:cxn ang="0">
                <a:pos x="T8" y="T9"/>
              </a:cxn>
              <a:cxn ang="0">
                <a:pos x="T10" y="T11"/>
              </a:cxn>
              <a:cxn ang="0">
                <a:pos x="T12" y="T13"/>
              </a:cxn>
            </a:cxnLst>
            <a:rect l="0" t="0" r="r" b="b"/>
            <a:pathLst>
              <a:path w="185" h="383" extrusionOk="0">
                <a:moveTo>
                  <a:pt x="92" y="0"/>
                </a:moveTo>
                <a:cubicBezTo>
                  <a:pt x="41" y="0"/>
                  <a:pt x="0" y="42"/>
                  <a:pt x="0" y="93"/>
                </a:cubicBezTo>
                <a:cubicBezTo>
                  <a:pt x="0" y="383"/>
                  <a:pt x="0" y="383"/>
                  <a:pt x="0" y="383"/>
                </a:cubicBezTo>
                <a:cubicBezTo>
                  <a:pt x="1" y="361"/>
                  <a:pt x="10" y="340"/>
                  <a:pt x="27" y="324"/>
                </a:cubicBezTo>
                <a:cubicBezTo>
                  <a:pt x="185" y="166"/>
                  <a:pt x="185" y="166"/>
                  <a:pt x="185" y="166"/>
                </a:cubicBezTo>
                <a:cubicBezTo>
                  <a:pt x="185" y="93"/>
                  <a:pt x="185" y="93"/>
                  <a:pt x="185" y="93"/>
                </a:cubicBezTo>
                <a:cubicBezTo>
                  <a:pt x="185" y="42"/>
                  <a:pt x="143" y="0"/>
                  <a:pt x="92" y="0"/>
                </a:cubicBezTo>
              </a:path>
            </a:pathLst>
          </a:custGeom>
          <a:solidFill>
            <a:srgbClr val="9AE4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1" name="Google Shape;87;p13">
            <a:extLst>
              <a:ext uri="{FF2B5EF4-FFF2-40B4-BE49-F238E27FC236}">
                <a16:creationId xmlns:a16="http://schemas.microsoft.com/office/drawing/2014/main" id="{B4926864-0B60-3FBE-0FC4-8984CC676023}"/>
              </a:ext>
            </a:extLst>
          </p:cNvPr>
          <p:cNvSpPr>
            <a:spLocks/>
          </p:cNvSpPr>
          <p:nvPr/>
        </p:nvSpPr>
        <p:spPr bwMode="auto">
          <a:xfrm>
            <a:off x="7126288" y="777875"/>
            <a:ext cx="1655762" cy="1620838"/>
          </a:xfrm>
          <a:custGeom>
            <a:avLst/>
            <a:gdLst>
              <a:gd name="T0" fmla="*/ 2 w 493"/>
              <a:gd name="T1" fmla="*/ 383 h 482"/>
              <a:gd name="T2" fmla="*/ 29 w 493"/>
              <a:gd name="T3" fmla="*/ 455 h 482"/>
              <a:gd name="T4" fmla="*/ 94 w 493"/>
              <a:gd name="T5" fmla="*/ 482 h 482"/>
              <a:gd name="T6" fmla="*/ 94 w 493"/>
              <a:gd name="T7" fmla="*/ 482 h 482"/>
              <a:gd name="T8" fmla="*/ 2 w 493"/>
              <a:gd name="T9" fmla="*/ 389 h 482"/>
              <a:gd name="T10" fmla="*/ 2 w 493"/>
              <a:gd name="T11" fmla="*/ 383 h 482"/>
              <a:gd name="T12" fmla="*/ 391 w 493"/>
              <a:gd name="T13" fmla="*/ 0 h 482"/>
              <a:gd name="T14" fmla="*/ 326 w 493"/>
              <a:gd name="T15" fmla="*/ 27 h 482"/>
              <a:gd name="T16" fmla="*/ 187 w 493"/>
              <a:gd name="T17" fmla="*/ 166 h 482"/>
              <a:gd name="T18" fmla="*/ 187 w 493"/>
              <a:gd name="T19" fmla="*/ 297 h 482"/>
              <a:gd name="T20" fmla="*/ 317 w 493"/>
              <a:gd name="T21" fmla="*/ 297 h 482"/>
              <a:gd name="T22" fmla="*/ 457 w 493"/>
              <a:gd name="T23" fmla="*/ 158 h 482"/>
              <a:gd name="T24" fmla="*/ 457 w 493"/>
              <a:gd name="T25" fmla="*/ 27 h 482"/>
              <a:gd name="T26" fmla="*/ 391 w 493"/>
              <a:gd name="T2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3" h="482" extrusionOk="0">
                <a:moveTo>
                  <a:pt x="2" y="383"/>
                </a:moveTo>
                <a:cubicBezTo>
                  <a:pt x="0" y="409"/>
                  <a:pt x="9" y="435"/>
                  <a:pt x="29" y="455"/>
                </a:cubicBezTo>
                <a:cubicBezTo>
                  <a:pt x="47" y="473"/>
                  <a:pt x="70" y="482"/>
                  <a:pt x="94" y="482"/>
                </a:cubicBezTo>
                <a:cubicBezTo>
                  <a:pt x="94" y="482"/>
                  <a:pt x="94" y="482"/>
                  <a:pt x="94" y="482"/>
                </a:cubicBezTo>
                <a:cubicBezTo>
                  <a:pt x="43" y="482"/>
                  <a:pt x="2" y="441"/>
                  <a:pt x="2" y="389"/>
                </a:cubicBezTo>
                <a:cubicBezTo>
                  <a:pt x="2" y="383"/>
                  <a:pt x="2" y="383"/>
                  <a:pt x="2" y="383"/>
                </a:cubicBezTo>
                <a:moveTo>
                  <a:pt x="391" y="0"/>
                </a:moveTo>
                <a:cubicBezTo>
                  <a:pt x="367" y="0"/>
                  <a:pt x="344" y="9"/>
                  <a:pt x="326" y="27"/>
                </a:cubicBezTo>
                <a:cubicBezTo>
                  <a:pt x="187" y="166"/>
                  <a:pt x="187" y="166"/>
                  <a:pt x="187" y="166"/>
                </a:cubicBezTo>
                <a:cubicBezTo>
                  <a:pt x="187" y="297"/>
                  <a:pt x="187" y="297"/>
                  <a:pt x="187" y="297"/>
                </a:cubicBezTo>
                <a:cubicBezTo>
                  <a:pt x="317" y="297"/>
                  <a:pt x="317" y="297"/>
                  <a:pt x="317" y="297"/>
                </a:cubicBezTo>
                <a:cubicBezTo>
                  <a:pt x="457" y="158"/>
                  <a:pt x="457" y="158"/>
                  <a:pt x="457" y="158"/>
                </a:cubicBezTo>
                <a:cubicBezTo>
                  <a:pt x="493" y="122"/>
                  <a:pt x="493" y="63"/>
                  <a:pt x="457" y="27"/>
                </a:cubicBezTo>
                <a:cubicBezTo>
                  <a:pt x="438" y="9"/>
                  <a:pt x="415" y="0"/>
                  <a:pt x="391" y="0"/>
                </a:cubicBezTo>
              </a:path>
            </a:pathLst>
          </a:custGeom>
          <a:solidFill>
            <a:srgbClr val="9AE4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2" name="Google Shape;88;p13">
            <a:extLst>
              <a:ext uri="{FF2B5EF4-FFF2-40B4-BE49-F238E27FC236}">
                <a16:creationId xmlns:a16="http://schemas.microsoft.com/office/drawing/2014/main" id="{10755605-BA85-EE78-F13B-5CB64DEDA05B}"/>
              </a:ext>
            </a:extLst>
          </p:cNvPr>
          <p:cNvSpPr>
            <a:spLocks/>
          </p:cNvSpPr>
          <p:nvPr/>
        </p:nvSpPr>
        <p:spPr bwMode="auto">
          <a:xfrm>
            <a:off x="7132638" y="1336675"/>
            <a:ext cx="620712" cy="1062038"/>
          </a:xfrm>
          <a:custGeom>
            <a:avLst/>
            <a:gdLst>
              <a:gd name="T0" fmla="*/ 185 w 185"/>
              <a:gd name="T1" fmla="*/ 0 h 316"/>
              <a:gd name="T2" fmla="*/ 27 w 185"/>
              <a:gd name="T3" fmla="*/ 158 h 316"/>
              <a:gd name="T4" fmla="*/ 0 w 185"/>
              <a:gd name="T5" fmla="*/ 217 h 316"/>
              <a:gd name="T6" fmla="*/ 0 w 185"/>
              <a:gd name="T7" fmla="*/ 223 h 316"/>
              <a:gd name="T8" fmla="*/ 92 w 185"/>
              <a:gd name="T9" fmla="*/ 316 h 316"/>
              <a:gd name="T10" fmla="*/ 92 w 185"/>
              <a:gd name="T11" fmla="*/ 316 h 316"/>
              <a:gd name="T12" fmla="*/ 0 w 185"/>
              <a:gd name="T13" fmla="*/ 223 h 316"/>
              <a:gd name="T14" fmla="*/ 92 w 185"/>
              <a:gd name="T15" fmla="*/ 131 h 316"/>
              <a:gd name="T16" fmla="*/ 185 w 185"/>
              <a:gd name="T17" fmla="*/ 131 h 316"/>
              <a:gd name="T18" fmla="*/ 185 w 185"/>
              <a:gd name="T19"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316" extrusionOk="0">
                <a:moveTo>
                  <a:pt x="185" y="0"/>
                </a:moveTo>
                <a:cubicBezTo>
                  <a:pt x="27" y="158"/>
                  <a:pt x="27" y="158"/>
                  <a:pt x="27" y="158"/>
                </a:cubicBezTo>
                <a:cubicBezTo>
                  <a:pt x="10" y="174"/>
                  <a:pt x="1" y="195"/>
                  <a:pt x="0" y="217"/>
                </a:cubicBezTo>
                <a:cubicBezTo>
                  <a:pt x="0" y="223"/>
                  <a:pt x="0" y="223"/>
                  <a:pt x="0" y="223"/>
                </a:cubicBezTo>
                <a:cubicBezTo>
                  <a:pt x="0" y="275"/>
                  <a:pt x="41" y="316"/>
                  <a:pt x="92" y="316"/>
                </a:cubicBezTo>
                <a:cubicBezTo>
                  <a:pt x="92" y="316"/>
                  <a:pt x="92" y="316"/>
                  <a:pt x="92" y="316"/>
                </a:cubicBezTo>
                <a:cubicBezTo>
                  <a:pt x="41" y="316"/>
                  <a:pt x="0" y="275"/>
                  <a:pt x="0" y="223"/>
                </a:cubicBezTo>
                <a:cubicBezTo>
                  <a:pt x="0" y="172"/>
                  <a:pt x="41" y="131"/>
                  <a:pt x="92" y="131"/>
                </a:cubicBezTo>
                <a:cubicBezTo>
                  <a:pt x="185" y="131"/>
                  <a:pt x="185" y="131"/>
                  <a:pt x="185" y="131"/>
                </a:cubicBezTo>
                <a:cubicBezTo>
                  <a:pt x="185" y="0"/>
                  <a:pt x="185" y="0"/>
                  <a:pt x="185" y="0"/>
                </a:cubicBezTo>
              </a:path>
            </a:pathLst>
          </a:custGeom>
          <a:solidFill>
            <a:srgbClr val="5DCCE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3" name="Google Shape;89;p13">
            <a:extLst>
              <a:ext uri="{FF2B5EF4-FFF2-40B4-BE49-F238E27FC236}">
                <a16:creationId xmlns:a16="http://schemas.microsoft.com/office/drawing/2014/main" id="{522D8BAA-F906-F87D-3517-EBB2C62543C4}"/>
              </a:ext>
            </a:extLst>
          </p:cNvPr>
          <p:cNvSpPr>
            <a:spLocks/>
          </p:cNvSpPr>
          <p:nvPr/>
        </p:nvSpPr>
        <p:spPr bwMode="auto">
          <a:xfrm>
            <a:off x="7440613" y="1776413"/>
            <a:ext cx="1308100" cy="622300"/>
          </a:xfrm>
          <a:custGeom>
            <a:avLst/>
            <a:gdLst>
              <a:gd name="T0" fmla="*/ 297 w 389"/>
              <a:gd name="T1" fmla="*/ 0 h 185"/>
              <a:gd name="T2" fmla="*/ 223 w 389"/>
              <a:gd name="T3" fmla="*/ 0 h 185"/>
              <a:gd name="T4" fmla="*/ 70 w 389"/>
              <a:gd name="T5" fmla="*/ 154 h 185"/>
              <a:gd name="T6" fmla="*/ 0 w 389"/>
              <a:gd name="T7" fmla="*/ 185 h 185"/>
              <a:gd name="T8" fmla="*/ 297 w 389"/>
              <a:gd name="T9" fmla="*/ 185 h 185"/>
              <a:gd name="T10" fmla="*/ 389 w 389"/>
              <a:gd name="T11" fmla="*/ 92 h 185"/>
              <a:gd name="T12" fmla="*/ 297 w 389"/>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389" h="185" extrusionOk="0">
                <a:moveTo>
                  <a:pt x="297" y="0"/>
                </a:moveTo>
                <a:cubicBezTo>
                  <a:pt x="223" y="0"/>
                  <a:pt x="223" y="0"/>
                  <a:pt x="223" y="0"/>
                </a:cubicBezTo>
                <a:cubicBezTo>
                  <a:pt x="70" y="154"/>
                  <a:pt x="70" y="154"/>
                  <a:pt x="70" y="154"/>
                </a:cubicBezTo>
                <a:cubicBezTo>
                  <a:pt x="53" y="173"/>
                  <a:pt x="28" y="185"/>
                  <a:pt x="0" y="185"/>
                </a:cubicBezTo>
                <a:cubicBezTo>
                  <a:pt x="297" y="185"/>
                  <a:pt x="297" y="185"/>
                  <a:pt x="297" y="185"/>
                </a:cubicBezTo>
                <a:cubicBezTo>
                  <a:pt x="348" y="185"/>
                  <a:pt x="389" y="144"/>
                  <a:pt x="389" y="92"/>
                </a:cubicBezTo>
                <a:cubicBezTo>
                  <a:pt x="389" y="41"/>
                  <a:pt x="348" y="0"/>
                  <a:pt x="297" y="0"/>
                </a:cubicBezTo>
              </a:path>
            </a:pathLst>
          </a:custGeom>
          <a:solidFill>
            <a:srgbClr val="9AE4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4" name="Google Shape;90;p13">
            <a:extLst>
              <a:ext uri="{FF2B5EF4-FFF2-40B4-BE49-F238E27FC236}">
                <a16:creationId xmlns:a16="http://schemas.microsoft.com/office/drawing/2014/main" id="{DDCE0FD5-DBCE-082D-7FA3-985A2942BCEE}"/>
              </a:ext>
            </a:extLst>
          </p:cNvPr>
          <p:cNvSpPr>
            <a:spLocks/>
          </p:cNvSpPr>
          <p:nvPr/>
        </p:nvSpPr>
        <p:spPr bwMode="auto">
          <a:xfrm>
            <a:off x="7440613" y="2293938"/>
            <a:ext cx="236537" cy="104775"/>
          </a:xfrm>
          <a:custGeom>
            <a:avLst/>
            <a:gdLst>
              <a:gd name="T0" fmla="*/ 70 w 70"/>
              <a:gd name="T1" fmla="*/ 0 h 31"/>
              <a:gd name="T2" fmla="*/ 65 w 70"/>
              <a:gd name="T3" fmla="*/ 4 h 31"/>
              <a:gd name="T4" fmla="*/ 0 w 70"/>
              <a:gd name="T5" fmla="*/ 31 h 31"/>
              <a:gd name="T6" fmla="*/ 0 w 70"/>
              <a:gd name="T7" fmla="*/ 31 h 31"/>
              <a:gd name="T8" fmla="*/ 0 w 70"/>
              <a:gd name="T9" fmla="*/ 31 h 31"/>
              <a:gd name="T10" fmla="*/ 70 w 70"/>
              <a:gd name="T11" fmla="*/ 0 h 31"/>
            </a:gdLst>
            <a:ahLst/>
            <a:cxnLst>
              <a:cxn ang="0">
                <a:pos x="T0" y="T1"/>
              </a:cxn>
              <a:cxn ang="0">
                <a:pos x="T2" y="T3"/>
              </a:cxn>
              <a:cxn ang="0">
                <a:pos x="T4" y="T5"/>
              </a:cxn>
              <a:cxn ang="0">
                <a:pos x="T6" y="T7"/>
              </a:cxn>
              <a:cxn ang="0">
                <a:pos x="T8" y="T9"/>
              </a:cxn>
              <a:cxn ang="0">
                <a:pos x="T10" y="T11"/>
              </a:cxn>
            </a:cxnLst>
            <a:rect l="0" t="0" r="r" b="b"/>
            <a:pathLst>
              <a:path w="70" h="31" extrusionOk="0">
                <a:moveTo>
                  <a:pt x="70" y="0"/>
                </a:moveTo>
                <a:cubicBezTo>
                  <a:pt x="65" y="4"/>
                  <a:pt x="65" y="4"/>
                  <a:pt x="65" y="4"/>
                </a:cubicBezTo>
                <a:cubicBezTo>
                  <a:pt x="47" y="22"/>
                  <a:pt x="24" y="31"/>
                  <a:pt x="0" y="31"/>
                </a:cubicBezTo>
                <a:cubicBezTo>
                  <a:pt x="0" y="31"/>
                  <a:pt x="0" y="31"/>
                  <a:pt x="0" y="31"/>
                </a:cubicBezTo>
                <a:cubicBezTo>
                  <a:pt x="0" y="31"/>
                  <a:pt x="0" y="31"/>
                  <a:pt x="0" y="31"/>
                </a:cubicBezTo>
                <a:cubicBezTo>
                  <a:pt x="28" y="31"/>
                  <a:pt x="53" y="19"/>
                  <a:pt x="70" y="0"/>
                </a:cubicBezTo>
              </a:path>
            </a:pathLst>
          </a:custGeom>
          <a:solidFill>
            <a:srgbClr val="5DCCE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5" name="Google Shape;91;p13">
            <a:extLst>
              <a:ext uri="{FF2B5EF4-FFF2-40B4-BE49-F238E27FC236}">
                <a16:creationId xmlns:a16="http://schemas.microsoft.com/office/drawing/2014/main" id="{2151894B-E6B3-9DCE-A0B2-CFFFED915A24}"/>
              </a:ext>
            </a:extLst>
          </p:cNvPr>
          <p:cNvSpPr>
            <a:spLocks/>
          </p:cNvSpPr>
          <p:nvPr/>
        </p:nvSpPr>
        <p:spPr bwMode="auto">
          <a:xfrm>
            <a:off x="7677150" y="1776413"/>
            <a:ext cx="512763" cy="517525"/>
          </a:xfrm>
          <a:custGeom>
            <a:avLst/>
            <a:gdLst>
              <a:gd name="T0" fmla="*/ 153 w 153"/>
              <a:gd name="T1" fmla="*/ 0 h 154"/>
              <a:gd name="T2" fmla="*/ 23 w 153"/>
              <a:gd name="T3" fmla="*/ 0 h 154"/>
              <a:gd name="T4" fmla="*/ 23 w 153"/>
              <a:gd name="T5" fmla="*/ 92 h 154"/>
              <a:gd name="T6" fmla="*/ 0 w 153"/>
              <a:gd name="T7" fmla="*/ 154 h 154"/>
              <a:gd name="T8" fmla="*/ 153 w 153"/>
              <a:gd name="T9" fmla="*/ 0 h 154"/>
            </a:gdLst>
            <a:ahLst/>
            <a:cxnLst>
              <a:cxn ang="0">
                <a:pos x="T0" y="T1"/>
              </a:cxn>
              <a:cxn ang="0">
                <a:pos x="T2" y="T3"/>
              </a:cxn>
              <a:cxn ang="0">
                <a:pos x="T4" y="T5"/>
              </a:cxn>
              <a:cxn ang="0">
                <a:pos x="T6" y="T7"/>
              </a:cxn>
              <a:cxn ang="0">
                <a:pos x="T8" y="T9"/>
              </a:cxn>
            </a:cxnLst>
            <a:rect l="0" t="0" r="r" b="b"/>
            <a:pathLst>
              <a:path w="153" h="154" extrusionOk="0">
                <a:moveTo>
                  <a:pt x="153" y="0"/>
                </a:moveTo>
                <a:cubicBezTo>
                  <a:pt x="23" y="0"/>
                  <a:pt x="23" y="0"/>
                  <a:pt x="23" y="0"/>
                </a:cubicBezTo>
                <a:cubicBezTo>
                  <a:pt x="23" y="92"/>
                  <a:pt x="23" y="92"/>
                  <a:pt x="23" y="92"/>
                </a:cubicBezTo>
                <a:cubicBezTo>
                  <a:pt x="23" y="116"/>
                  <a:pt x="14" y="137"/>
                  <a:pt x="0" y="154"/>
                </a:cubicBezTo>
                <a:cubicBezTo>
                  <a:pt x="153" y="0"/>
                  <a:pt x="153" y="0"/>
                  <a:pt x="153" y="0"/>
                </a:cubicBezTo>
              </a:path>
            </a:pathLst>
          </a:custGeom>
          <a:solidFill>
            <a:srgbClr val="5DCCE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6" name="Google Shape;92;p13">
            <a:extLst>
              <a:ext uri="{FF2B5EF4-FFF2-40B4-BE49-F238E27FC236}">
                <a16:creationId xmlns:a16="http://schemas.microsoft.com/office/drawing/2014/main" id="{E778B69B-67B2-AD6A-5296-7D0E98875765}"/>
              </a:ext>
            </a:extLst>
          </p:cNvPr>
          <p:cNvSpPr>
            <a:spLocks/>
          </p:cNvSpPr>
          <p:nvPr/>
        </p:nvSpPr>
        <p:spPr bwMode="auto">
          <a:xfrm>
            <a:off x="7132638" y="1776413"/>
            <a:ext cx="620712" cy="622300"/>
          </a:xfrm>
          <a:custGeom>
            <a:avLst/>
            <a:gdLst>
              <a:gd name="T0" fmla="*/ 185 w 185"/>
              <a:gd name="T1" fmla="*/ 0 h 185"/>
              <a:gd name="T2" fmla="*/ 92 w 185"/>
              <a:gd name="T3" fmla="*/ 0 h 185"/>
              <a:gd name="T4" fmla="*/ 0 w 185"/>
              <a:gd name="T5" fmla="*/ 92 h 185"/>
              <a:gd name="T6" fmla="*/ 92 w 185"/>
              <a:gd name="T7" fmla="*/ 185 h 185"/>
              <a:gd name="T8" fmla="*/ 157 w 185"/>
              <a:gd name="T9" fmla="*/ 158 h 185"/>
              <a:gd name="T10" fmla="*/ 162 w 185"/>
              <a:gd name="T11" fmla="*/ 154 h 185"/>
              <a:gd name="T12" fmla="*/ 185 w 185"/>
              <a:gd name="T13" fmla="*/ 92 h 185"/>
              <a:gd name="T14" fmla="*/ 185 w 185"/>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85" extrusionOk="0">
                <a:moveTo>
                  <a:pt x="185" y="0"/>
                </a:moveTo>
                <a:cubicBezTo>
                  <a:pt x="92" y="0"/>
                  <a:pt x="92" y="0"/>
                  <a:pt x="92" y="0"/>
                </a:cubicBezTo>
                <a:cubicBezTo>
                  <a:pt x="41" y="0"/>
                  <a:pt x="0" y="41"/>
                  <a:pt x="0" y="92"/>
                </a:cubicBezTo>
                <a:cubicBezTo>
                  <a:pt x="0" y="144"/>
                  <a:pt x="41" y="185"/>
                  <a:pt x="92" y="185"/>
                </a:cubicBezTo>
                <a:cubicBezTo>
                  <a:pt x="116" y="185"/>
                  <a:pt x="139" y="176"/>
                  <a:pt x="157" y="158"/>
                </a:cubicBezTo>
                <a:cubicBezTo>
                  <a:pt x="162" y="154"/>
                  <a:pt x="162" y="154"/>
                  <a:pt x="162" y="154"/>
                </a:cubicBezTo>
                <a:cubicBezTo>
                  <a:pt x="176" y="137"/>
                  <a:pt x="185" y="116"/>
                  <a:pt x="185" y="92"/>
                </a:cubicBezTo>
                <a:cubicBezTo>
                  <a:pt x="185" y="0"/>
                  <a:pt x="185" y="0"/>
                  <a:pt x="185" y="0"/>
                </a:cubicBezTo>
              </a:path>
            </a:pathLst>
          </a:custGeom>
          <a:solidFill>
            <a:srgbClr val="38B7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7" name="Google Shape;93;p13">
            <a:extLst>
              <a:ext uri="{FF2B5EF4-FFF2-40B4-BE49-F238E27FC236}">
                <a16:creationId xmlns:a16="http://schemas.microsoft.com/office/drawing/2014/main" id="{C486201F-5F5C-2010-9452-CE55E2248753}"/>
              </a:ext>
            </a:extLst>
          </p:cNvPr>
          <p:cNvSpPr>
            <a:spLocks/>
          </p:cNvSpPr>
          <p:nvPr/>
        </p:nvSpPr>
        <p:spPr bwMode="auto">
          <a:xfrm>
            <a:off x="7464425" y="4465638"/>
            <a:ext cx="1284288" cy="622300"/>
          </a:xfrm>
          <a:custGeom>
            <a:avLst/>
            <a:gdLst>
              <a:gd name="T0" fmla="*/ 290 w 382"/>
              <a:gd name="T1" fmla="*/ 0 h 185"/>
              <a:gd name="T2" fmla="*/ 0 w 382"/>
              <a:gd name="T3" fmla="*/ 0 h 185"/>
              <a:gd name="T4" fmla="*/ 58 w 382"/>
              <a:gd name="T5" fmla="*/ 26 h 185"/>
              <a:gd name="T6" fmla="*/ 217 w 382"/>
              <a:gd name="T7" fmla="*/ 185 h 185"/>
              <a:gd name="T8" fmla="*/ 290 w 382"/>
              <a:gd name="T9" fmla="*/ 185 h 185"/>
              <a:gd name="T10" fmla="*/ 382 w 382"/>
              <a:gd name="T11" fmla="*/ 92 h 185"/>
              <a:gd name="T12" fmla="*/ 290 w 382"/>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382" h="185" extrusionOk="0">
                <a:moveTo>
                  <a:pt x="290" y="0"/>
                </a:moveTo>
                <a:cubicBezTo>
                  <a:pt x="0" y="0"/>
                  <a:pt x="0" y="0"/>
                  <a:pt x="0" y="0"/>
                </a:cubicBezTo>
                <a:cubicBezTo>
                  <a:pt x="21" y="1"/>
                  <a:pt x="42" y="10"/>
                  <a:pt x="58" y="26"/>
                </a:cubicBezTo>
                <a:cubicBezTo>
                  <a:pt x="217" y="185"/>
                  <a:pt x="217" y="185"/>
                  <a:pt x="217" y="185"/>
                </a:cubicBezTo>
                <a:cubicBezTo>
                  <a:pt x="290" y="185"/>
                  <a:pt x="290" y="185"/>
                  <a:pt x="290" y="185"/>
                </a:cubicBezTo>
                <a:cubicBezTo>
                  <a:pt x="341" y="185"/>
                  <a:pt x="382" y="143"/>
                  <a:pt x="382" y="92"/>
                </a:cubicBezTo>
                <a:cubicBezTo>
                  <a:pt x="382" y="41"/>
                  <a:pt x="341" y="0"/>
                  <a:pt x="290" y="0"/>
                </a:cubicBezTo>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8" name="Google Shape;94;p13">
            <a:extLst>
              <a:ext uri="{FF2B5EF4-FFF2-40B4-BE49-F238E27FC236}">
                <a16:creationId xmlns:a16="http://schemas.microsoft.com/office/drawing/2014/main" id="{3EFF619F-17A6-A78A-722E-9D3F526FCB5C}"/>
              </a:ext>
            </a:extLst>
          </p:cNvPr>
          <p:cNvSpPr>
            <a:spLocks/>
          </p:cNvSpPr>
          <p:nvPr/>
        </p:nvSpPr>
        <p:spPr bwMode="auto">
          <a:xfrm>
            <a:off x="7129463" y="4462463"/>
            <a:ext cx="1652587" cy="1624012"/>
          </a:xfrm>
          <a:custGeom>
            <a:avLst/>
            <a:gdLst>
              <a:gd name="T0" fmla="*/ 317 w 492"/>
              <a:gd name="T1" fmla="*/ 186 h 483"/>
              <a:gd name="T2" fmla="*/ 186 w 492"/>
              <a:gd name="T3" fmla="*/ 186 h 483"/>
              <a:gd name="T4" fmla="*/ 186 w 492"/>
              <a:gd name="T5" fmla="*/ 316 h 483"/>
              <a:gd name="T6" fmla="*/ 325 w 492"/>
              <a:gd name="T7" fmla="*/ 455 h 483"/>
              <a:gd name="T8" fmla="*/ 390 w 492"/>
              <a:gd name="T9" fmla="*/ 483 h 483"/>
              <a:gd name="T10" fmla="*/ 456 w 492"/>
              <a:gd name="T11" fmla="*/ 455 h 483"/>
              <a:gd name="T12" fmla="*/ 456 w 492"/>
              <a:gd name="T13" fmla="*/ 325 h 483"/>
              <a:gd name="T14" fmla="*/ 317 w 492"/>
              <a:gd name="T15" fmla="*/ 186 h 483"/>
              <a:gd name="T16" fmla="*/ 93 w 492"/>
              <a:gd name="T17" fmla="*/ 0 h 483"/>
              <a:gd name="T18" fmla="*/ 28 w 492"/>
              <a:gd name="T19" fmla="*/ 27 h 483"/>
              <a:gd name="T20" fmla="*/ 0 w 492"/>
              <a:gd name="T21" fmla="*/ 93 h 483"/>
              <a:gd name="T22" fmla="*/ 93 w 492"/>
              <a:gd name="T23" fmla="*/ 1 h 483"/>
              <a:gd name="T24" fmla="*/ 93 w 492"/>
              <a:gd name="T25" fmla="*/ 1 h 483"/>
              <a:gd name="T26" fmla="*/ 100 w 492"/>
              <a:gd name="T27" fmla="*/ 1 h 483"/>
              <a:gd name="T28" fmla="*/ 93 w 492"/>
              <a:gd name="T29"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2" h="483" extrusionOk="0">
                <a:moveTo>
                  <a:pt x="317" y="186"/>
                </a:moveTo>
                <a:cubicBezTo>
                  <a:pt x="186" y="186"/>
                  <a:pt x="186" y="186"/>
                  <a:pt x="186" y="186"/>
                </a:cubicBezTo>
                <a:cubicBezTo>
                  <a:pt x="186" y="316"/>
                  <a:pt x="186" y="316"/>
                  <a:pt x="186" y="316"/>
                </a:cubicBezTo>
                <a:cubicBezTo>
                  <a:pt x="325" y="455"/>
                  <a:pt x="325" y="455"/>
                  <a:pt x="325" y="455"/>
                </a:cubicBezTo>
                <a:cubicBezTo>
                  <a:pt x="343" y="474"/>
                  <a:pt x="366" y="483"/>
                  <a:pt x="390" y="483"/>
                </a:cubicBezTo>
                <a:cubicBezTo>
                  <a:pt x="414" y="483"/>
                  <a:pt x="437" y="474"/>
                  <a:pt x="456" y="455"/>
                </a:cubicBezTo>
                <a:cubicBezTo>
                  <a:pt x="492" y="419"/>
                  <a:pt x="492" y="361"/>
                  <a:pt x="456" y="325"/>
                </a:cubicBezTo>
                <a:cubicBezTo>
                  <a:pt x="317" y="186"/>
                  <a:pt x="317" y="186"/>
                  <a:pt x="317" y="186"/>
                </a:cubicBezTo>
                <a:moveTo>
                  <a:pt x="93" y="0"/>
                </a:moveTo>
                <a:cubicBezTo>
                  <a:pt x="69" y="0"/>
                  <a:pt x="46" y="9"/>
                  <a:pt x="28" y="27"/>
                </a:cubicBezTo>
                <a:cubicBezTo>
                  <a:pt x="9" y="46"/>
                  <a:pt x="0" y="69"/>
                  <a:pt x="0" y="93"/>
                </a:cubicBezTo>
                <a:cubicBezTo>
                  <a:pt x="1" y="42"/>
                  <a:pt x="42" y="1"/>
                  <a:pt x="93" y="1"/>
                </a:cubicBezTo>
                <a:cubicBezTo>
                  <a:pt x="93" y="1"/>
                  <a:pt x="93" y="1"/>
                  <a:pt x="93" y="1"/>
                </a:cubicBezTo>
                <a:cubicBezTo>
                  <a:pt x="100" y="1"/>
                  <a:pt x="100" y="1"/>
                  <a:pt x="100" y="1"/>
                </a:cubicBezTo>
                <a:cubicBezTo>
                  <a:pt x="98" y="0"/>
                  <a:pt x="95" y="0"/>
                  <a:pt x="93" y="0"/>
                </a:cubicBezTo>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9" name="Google Shape;95;p13">
            <a:extLst>
              <a:ext uri="{FF2B5EF4-FFF2-40B4-BE49-F238E27FC236}">
                <a16:creationId xmlns:a16="http://schemas.microsoft.com/office/drawing/2014/main" id="{481889D2-BFE0-DA16-A0AE-CE14D62454A0}"/>
              </a:ext>
            </a:extLst>
          </p:cNvPr>
          <p:cNvSpPr>
            <a:spLocks/>
          </p:cNvSpPr>
          <p:nvPr/>
        </p:nvSpPr>
        <p:spPr bwMode="auto">
          <a:xfrm>
            <a:off x="7440613" y="4465638"/>
            <a:ext cx="754062" cy="622300"/>
          </a:xfrm>
          <a:custGeom>
            <a:avLst/>
            <a:gdLst>
              <a:gd name="T0" fmla="*/ 7 w 224"/>
              <a:gd name="T1" fmla="*/ 0 h 185"/>
              <a:gd name="T2" fmla="*/ 0 w 224"/>
              <a:gd name="T3" fmla="*/ 0 h 185"/>
              <a:gd name="T4" fmla="*/ 93 w 224"/>
              <a:gd name="T5" fmla="*/ 92 h 185"/>
              <a:gd name="T6" fmla="*/ 93 w 224"/>
              <a:gd name="T7" fmla="*/ 185 h 185"/>
              <a:gd name="T8" fmla="*/ 224 w 224"/>
              <a:gd name="T9" fmla="*/ 185 h 185"/>
              <a:gd name="T10" fmla="*/ 65 w 224"/>
              <a:gd name="T11" fmla="*/ 26 h 185"/>
              <a:gd name="T12" fmla="*/ 7 w 224"/>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224" h="185" extrusionOk="0">
                <a:moveTo>
                  <a:pt x="7" y="0"/>
                </a:moveTo>
                <a:cubicBezTo>
                  <a:pt x="0" y="0"/>
                  <a:pt x="0" y="0"/>
                  <a:pt x="0" y="0"/>
                </a:cubicBezTo>
                <a:cubicBezTo>
                  <a:pt x="51" y="0"/>
                  <a:pt x="93" y="41"/>
                  <a:pt x="93" y="92"/>
                </a:cubicBezTo>
                <a:cubicBezTo>
                  <a:pt x="93" y="185"/>
                  <a:pt x="93" y="185"/>
                  <a:pt x="93" y="185"/>
                </a:cubicBezTo>
                <a:cubicBezTo>
                  <a:pt x="224" y="185"/>
                  <a:pt x="224" y="185"/>
                  <a:pt x="224" y="185"/>
                </a:cubicBezTo>
                <a:cubicBezTo>
                  <a:pt x="65" y="26"/>
                  <a:pt x="65" y="26"/>
                  <a:pt x="65" y="26"/>
                </a:cubicBezTo>
                <a:cubicBezTo>
                  <a:pt x="49" y="10"/>
                  <a:pt x="28" y="1"/>
                  <a:pt x="7" y="0"/>
                </a:cubicBezTo>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0" name="Google Shape;96;p13">
            <a:extLst>
              <a:ext uri="{FF2B5EF4-FFF2-40B4-BE49-F238E27FC236}">
                <a16:creationId xmlns:a16="http://schemas.microsoft.com/office/drawing/2014/main" id="{CA7A7836-C183-9D05-DB31-CF5363E65FBC}"/>
              </a:ext>
            </a:extLst>
          </p:cNvPr>
          <p:cNvSpPr>
            <a:spLocks/>
          </p:cNvSpPr>
          <p:nvPr/>
        </p:nvSpPr>
        <p:spPr bwMode="auto">
          <a:xfrm>
            <a:off x="7129463" y="4775200"/>
            <a:ext cx="623887" cy="1308100"/>
          </a:xfrm>
          <a:custGeom>
            <a:avLst/>
            <a:gdLst>
              <a:gd name="T0" fmla="*/ 0 w 186"/>
              <a:gd name="T1" fmla="*/ 0 h 389"/>
              <a:gd name="T2" fmla="*/ 0 w 186"/>
              <a:gd name="T3" fmla="*/ 297 h 389"/>
              <a:gd name="T4" fmla="*/ 93 w 186"/>
              <a:gd name="T5" fmla="*/ 389 h 389"/>
              <a:gd name="T6" fmla="*/ 186 w 186"/>
              <a:gd name="T7" fmla="*/ 297 h 389"/>
              <a:gd name="T8" fmla="*/ 186 w 186"/>
              <a:gd name="T9" fmla="*/ 223 h 389"/>
              <a:gd name="T10" fmla="*/ 32 w 186"/>
              <a:gd name="T11" fmla="*/ 70 h 389"/>
              <a:gd name="T12" fmla="*/ 0 w 186"/>
              <a:gd name="T13" fmla="*/ 0 h 389"/>
            </a:gdLst>
            <a:ahLst/>
            <a:cxnLst>
              <a:cxn ang="0">
                <a:pos x="T0" y="T1"/>
              </a:cxn>
              <a:cxn ang="0">
                <a:pos x="T2" y="T3"/>
              </a:cxn>
              <a:cxn ang="0">
                <a:pos x="T4" y="T5"/>
              </a:cxn>
              <a:cxn ang="0">
                <a:pos x="T6" y="T7"/>
              </a:cxn>
              <a:cxn ang="0">
                <a:pos x="T8" y="T9"/>
              </a:cxn>
              <a:cxn ang="0">
                <a:pos x="T10" y="T11"/>
              </a:cxn>
              <a:cxn ang="0">
                <a:pos x="T12" y="T13"/>
              </a:cxn>
            </a:cxnLst>
            <a:rect l="0" t="0" r="r" b="b"/>
            <a:pathLst>
              <a:path w="186" h="389" extrusionOk="0">
                <a:moveTo>
                  <a:pt x="0" y="0"/>
                </a:moveTo>
                <a:cubicBezTo>
                  <a:pt x="0" y="297"/>
                  <a:pt x="0" y="297"/>
                  <a:pt x="0" y="297"/>
                </a:cubicBezTo>
                <a:cubicBezTo>
                  <a:pt x="0" y="348"/>
                  <a:pt x="42" y="389"/>
                  <a:pt x="93" y="389"/>
                </a:cubicBezTo>
                <a:cubicBezTo>
                  <a:pt x="144" y="389"/>
                  <a:pt x="186" y="348"/>
                  <a:pt x="186" y="297"/>
                </a:cubicBezTo>
                <a:cubicBezTo>
                  <a:pt x="186" y="223"/>
                  <a:pt x="186" y="223"/>
                  <a:pt x="186" y="223"/>
                </a:cubicBezTo>
                <a:cubicBezTo>
                  <a:pt x="32" y="70"/>
                  <a:pt x="32" y="70"/>
                  <a:pt x="32" y="70"/>
                </a:cubicBezTo>
                <a:cubicBezTo>
                  <a:pt x="13" y="53"/>
                  <a:pt x="0" y="28"/>
                  <a:pt x="0" y="0"/>
                </a:cubicBezTo>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1" name="Google Shape;97;p13">
            <a:extLst>
              <a:ext uri="{FF2B5EF4-FFF2-40B4-BE49-F238E27FC236}">
                <a16:creationId xmlns:a16="http://schemas.microsoft.com/office/drawing/2014/main" id="{ADDB23FC-FCD3-D788-A9F6-21EF8171819C}"/>
              </a:ext>
            </a:extLst>
          </p:cNvPr>
          <p:cNvSpPr>
            <a:spLocks/>
          </p:cNvSpPr>
          <p:nvPr/>
        </p:nvSpPr>
        <p:spPr bwMode="auto">
          <a:xfrm>
            <a:off x="7129463" y="4775200"/>
            <a:ext cx="106362" cy="234950"/>
          </a:xfrm>
          <a:custGeom>
            <a:avLst/>
            <a:gdLst>
              <a:gd name="T0" fmla="*/ 0 w 32"/>
              <a:gd name="T1" fmla="*/ 0 h 70"/>
              <a:gd name="T2" fmla="*/ 0 w 32"/>
              <a:gd name="T3" fmla="*/ 0 h 70"/>
              <a:gd name="T4" fmla="*/ 0 w 32"/>
              <a:gd name="T5" fmla="*/ 0 h 70"/>
              <a:gd name="T6" fmla="*/ 32 w 32"/>
              <a:gd name="T7" fmla="*/ 70 h 70"/>
              <a:gd name="T8" fmla="*/ 28 w 32"/>
              <a:gd name="T9" fmla="*/ 65 h 70"/>
              <a:gd name="T10" fmla="*/ 0 w 32"/>
              <a:gd name="T11" fmla="*/ 0 h 70"/>
            </a:gdLst>
            <a:ahLst/>
            <a:cxnLst>
              <a:cxn ang="0">
                <a:pos x="T0" y="T1"/>
              </a:cxn>
              <a:cxn ang="0">
                <a:pos x="T2" y="T3"/>
              </a:cxn>
              <a:cxn ang="0">
                <a:pos x="T4" y="T5"/>
              </a:cxn>
              <a:cxn ang="0">
                <a:pos x="T6" y="T7"/>
              </a:cxn>
              <a:cxn ang="0">
                <a:pos x="T8" y="T9"/>
              </a:cxn>
              <a:cxn ang="0">
                <a:pos x="T10" y="T11"/>
              </a:cxn>
            </a:cxnLst>
            <a:rect l="0" t="0" r="r" b="b"/>
            <a:pathLst>
              <a:path w="32" h="70" extrusionOk="0">
                <a:moveTo>
                  <a:pt x="0" y="0"/>
                </a:moveTo>
                <a:cubicBezTo>
                  <a:pt x="0" y="0"/>
                  <a:pt x="0" y="0"/>
                  <a:pt x="0" y="0"/>
                </a:cubicBezTo>
                <a:cubicBezTo>
                  <a:pt x="0" y="0"/>
                  <a:pt x="0" y="0"/>
                  <a:pt x="0" y="0"/>
                </a:cubicBezTo>
                <a:cubicBezTo>
                  <a:pt x="0" y="28"/>
                  <a:pt x="13" y="53"/>
                  <a:pt x="32" y="70"/>
                </a:cubicBezTo>
                <a:cubicBezTo>
                  <a:pt x="28" y="65"/>
                  <a:pt x="28" y="65"/>
                  <a:pt x="28" y="65"/>
                </a:cubicBezTo>
                <a:cubicBezTo>
                  <a:pt x="10" y="47"/>
                  <a:pt x="1" y="24"/>
                  <a:pt x="0" y="0"/>
                </a:cubicBezTo>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2" name="Google Shape;98;p13">
            <a:extLst>
              <a:ext uri="{FF2B5EF4-FFF2-40B4-BE49-F238E27FC236}">
                <a16:creationId xmlns:a16="http://schemas.microsoft.com/office/drawing/2014/main" id="{189A8C5F-C348-4B73-0867-79A636676702}"/>
              </a:ext>
            </a:extLst>
          </p:cNvPr>
          <p:cNvSpPr>
            <a:spLocks/>
          </p:cNvSpPr>
          <p:nvPr/>
        </p:nvSpPr>
        <p:spPr bwMode="auto">
          <a:xfrm>
            <a:off x="7235825" y="5010150"/>
            <a:ext cx="517525" cy="514350"/>
          </a:xfrm>
          <a:custGeom>
            <a:avLst/>
            <a:gdLst>
              <a:gd name="T0" fmla="*/ 0 w 154"/>
              <a:gd name="T1" fmla="*/ 0 h 153"/>
              <a:gd name="T2" fmla="*/ 154 w 154"/>
              <a:gd name="T3" fmla="*/ 153 h 153"/>
              <a:gd name="T4" fmla="*/ 154 w 154"/>
              <a:gd name="T5" fmla="*/ 23 h 153"/>
              <a:gd name="T6" fmla="*/ 61 w 154"/>
              <a:gd name="T7" fmla="*/ 23 h 153"/>
              <a:gd name="T8" fmla="*/ 0 w 154"/>
              <a:gd name="T9" fmla="*/ 0 h 153"/>
            </a:gdLst>
            <a:ahLst/>
            <a:cxnLst>
              <a:cxn ang="0">
                <a:pos x="T0" y="T1"/>
              </a:cxn>
              <a:cxn ang="0">
                <a:pos x="T2" y="T3"/>
              </a:cxn>
              <a:cxn ang="0">
                <a:pos x="T4" y="T5"/>
              </a:cxn>
              <a:cxn ang="0">
                <a:pos x="T6" y="T7"/>
              </a:cxn>
              <a:cxn ang="0">
                <a:pos x="T8" y="T9"/>
              </a:cxn>
            </a:cxnLst>
            <a:rect l="0" t="0" r="r" b="b"/>
            <a:pathLst>
              <a:path w="154" h="153" extrusionOk="0">
                <a:moveTo>
                  <a:pt x="0" y="0"/>
                </a:moveTo>
                <a:cubicBezTo>
                  <a:pt x="154" y="153"/>
                  <a:pt x="154" y="153"/>
                  <a:pt x="154" y="153"/>
                </a:cubicBezTo>
                <a:cubicBezTo>
                  <a:pt x="154" y="23"/>
                  <a:pt x="154" y="23"/>
                  <a:pt x="154" y="23"/>
                </a:cubicBezTo>
                <a:cubicBezTo>
                  <a:pt x="61" y="23"/>
                  <a:pt x="61" y="23"/>
                  <a:pt x="61" y="23"/>
                </a:cubicBezTo>
                <a:cubicBezTo>
                  <a:pt x="38" y="23"/>
                  <a:pt x="16" y="14"/>
                  <a:pt x="0" y="0"/>
                </a:cubicBezTo>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3" name="Google Shape;99;p13">
            <a:extLst>
              <a:ext uri="{FF2B5EF4-FFF2-40B4-BE49-F238E27FC236}">
                <a16:creationId xmlns:a16="http://schemas.microsoft.com/office/drawing/2014/main" id="{09459DB2-63A3-DC10-A8A7-0D72C68876F6}"/>
              </a:ext>
            </a:extLst>
          </p:cNvPr>
          <p:cNvSpPr>
            <a:spLocks/>
          </p:cNvSpPr>
          <p:nvPr/>
        </p:nvSpPr>
        <p:spPr bwMode="auto">
          <a:xfrm>
            <a:off x="7129463" y="4465638"/>
            <a:ext cx="623887" cy="622300"/>
          </a:xfrm>
          <a:custGeom>
            <a:avLst/>
            <a:gdLst>
              <a:gd name="T0" fmla="*/ 93 w 186"/>
              <a:gd name="T1" fmla="*/ 0 h 185"/>
              <a:gd name="T2" fmla="*/ 93 w 186"/>
              <a:gd name="T3" fmla="*/ 0 h 185"/>
              <a:gd name="T4" fmla="*/ 0 w 186"/>
              <a:gd name="T5" fmla="*/ 92 h 185"/>
              <a:gd name="T6" fmla="*/ 28 w 186"/>
              <a:gd name="T7" fmla="*/ 157 h 185"/>
              <a:gd name="T8" fmla="*/ 32 w 186"/>
              <a:gd name="T9" fmla="*/ 162 h 185"/>
              <a:gd name="T10" fmla="*/ 93 w 186"/>
              <a:gd name="T11" fmla="*/ 185 h 185"/>
              <a:gd name="T12" fmla="*/ 186 w 186"/>
              <a:gd name="T13" fmla="*/ 185 h 185"/>
              <a:gd name="T14" fmla="*/ 186 w 186"/>
              <a:gd name="T15" fmla="*/ 92 h 185"/>
              <a:gd name="T16" fmla="*/ 93 w 186"/>
              <a:gd name="T1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5" extrusionOk="0">
                <a:moveTo>
                  <a:pt x="93" y="0"/>
                </a:moveTo>
                <a:cubicBezTo>
                  <a:pt x="93" y="0"/>
                  <a:pt x="93" y="0"/>
                  <a:pt x="93" y="0"/>
                </a:cubicBezTo>
                <a:cubicBezTo>
                  <a:pt x="42" y="0"/>
                  <a:pt x="1" y="41"/>
                  <a:pt x="0" y="92"/>
                </a:cubicBezTo>
                <a:cubicBezTo>
                  <a:pt x="1" y="116"/>
                  <a:pt x="10" y="139"/>
                  <a:pt x="28" y="157"/>
                </a:cubicBezTo>
                <a:cubicBezTo>
                  <a:pt x="32" y="162"/>
                  <a:pt x="32" y="162"/>
                  <a:pt x="32" y="162"/>
                </a:cubicBezTo>
                <a:cubicBezTo>
                  <a:pt x="48" y="176"/>
                  <a:pt x="70" y="185"/>
                  <a:pt x="93" y="185"/>
                </a:cubicBezTo>
                <a:cubicBezTo>
                  <a:pt x="186" y="185"/>
                  <a:pt x="186" y="185"/>
                  <a:pt x="186" y="185"/>
                </a:cubicBezTo>
                <a:cubicBezTo>
                  <a:pt x="186" y="92"/>
                  <a:pt x="186" y="92"/>
                  <a:pt x="186" y="92"/>
                </a:cubicBezTo>
                <a:cubicBezTo>
                  <a:pt x="186" y="41"/>
                  <a:pt x="144" y="0"/>
                  <a:pt x="93" y="0"/>
                </a:cubicBezTo>
              </a:path>
            </a:pathLst>
          </a:cu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4" name="Google Shape;100;p13">
            <a:extLst>
              <a:ext uri="{FF2B5EF4-FFF2-40B4-BE49-F238E27FC236}">
                <a16:creationId xmlns:a16="http://schemas.microsoft.com/office/drawing/2014/main" id="{D886DA47-5C26-DD2F-A95D-E311EBF2220D}"/>
              </a:ext>
            </a:extLst>
          </p:cNvPr>
          <p:cNvSpPr>
            <a:spLocks/>
          </p:cNvSpPr>
          <p:nvPr/>
        </p:nvSpPr>
        <p:spPr bwMode="auto">
          <a:xfrm>
            <a:off x="4441825" y="4799013"/>
            <a:ext cx="620713" cy="1284287"/>
          </a:xfrm>
          <a:custGeom>
            <a:avLst/>
            <a:gdLst>
              <a:gd name="T0" fmla="*/ 185 w 185"/>
              <a:gd name="T1" fmla="*/ 0 h 382"/>
              <a:gd name="T2" fmla="*/ 158 w 185"/>
              <a:gd name="T3" fmla="*/ 58 h 382"/>
              <a:gd name="T4" fmla="*/ 0 w 185"/>
              <a:gd name="T5" fmla="*/ 217 h 382"/>
              <a:gd name="T6" fmla="*/ 0 w 185"/>
              <a:gd name="T7" fmla="*/ 289 h 382"/>
              <a:gd name="T8" fmla="*/ 93 w 185"/>
              <a:gd name="T9" fmla="*/ 382 h 382"/>
              <a:gd name="T10" fmla="*/ 93 w 185"/>
              <a:gd name="T11" fmla="*/ 382 h 382"/>
              <a:gd name="T12" fmla="*/ 185 w 185"/>
              <a:gd name="T13" fmla="*/ 289 h 382"/>
              <a:gd name="T14" fmla="*/ 185 w 18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382" extrusionOk="0">
                <a:moveTo>
                  <a:pt x="185" y="0"/>
                </a:moveTo>
                <a:cubicBezTo>
                  <a:pt x="184" y="21"/>
                  <a:pt x="175" y="42"/>
                  <a:pt x="158" y="58"/>
                </a:cubicBezTo>
                <a:cubicBezTo>
                  <a:pt x="0" y="217"/>
                  <a:pt x="0" y="217"/>
                  <a:pt x="0" y="217"/>
                </a:cubicBezTo>
                <a:cubicBezTo>
                  <a:pt x="0" y="289"/>
                  <a:pt x="0" y="289"/>
                  <a:pt x="0" y="289"/>
                </a:cubicBezTo>
                <a:cubicBezTo>
                  <a:pt x="0" y="341"/>
                  <a:pt x="42" y="382"/>
                  <a:pt x="93" y="382"/>
                </a:cubicBezTo>
                <a:cubicBezTo>
                  <a:pt x="93" y="382"/>
                  <a:pt x="93" y="382"/>
                  <a:pt x="93" y="382"/>
                </a:cubicBezTo>
                <a:cubicBezTo>
                  <a:pt x="144" y="382"/>
                  <a:pt x="185" y="341"/>
                  <a:pt x="185" y="289"/>
                </a:cubicBezTo>
                <a:cubicBezTo>
                  <a:pt x="185" y="0"/>
                  <a:pt x="185" y="0"/>
                  <a:pt x="185" y="0"/>
                </a:cubicBezTo>
              </a:path>
            </a:pathLst>
          </a:custGeom>
          <a:solidFill>
            <a:srgbClr val="F8AF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5" name="Google Shape;101;p13">
            <a:extLst>
              <a:ext uri="{FF2B5EF4-FFF2-40B4-BE49-F238E27FC236}">
                <a16:creationId xmlns:a16="http://schemas.microsoft.com/office/drawing/2014/main" id="{94900B61-0468-E73D-26CC-8AB1AECC4F1A}"/>
              </a:ext>
            </a:extLst>
          </p:cNvPr>
          <p:cNvSpPr>
            <a:spLocks/>
          </p:cNvSpPr>
          <p:nvPr/>
        </p:nvSpPr>
        <p:spPr bwMode="auto">
          <a:xfrm>
            <a:off x="3413125" y="4462463"/>
            <a:ext cx="1655763" cy="1624012"/>
          </a:xfrm>
          <a:custGeom>
            <a:avLst/>
            <a:gdLst>
              <a:gd name="T0" fmla="*/ 306 w 493"/>
              <a:gd name="T1" fmla="*/ 185 h 483"/>
              <a:gd name="T2" fmla="*/ 176 w 493"/>
              <a:gd name="T3" fmla="*/ 185 h 483"/>
              <a:gd name="T4" fmla="*/ 36 w 493"/>
              <a:gd name="T5" fmla="*/ 325 h 483"/>
              <a:gd name="T6" fmla="*/ 36 w 493"/>
              <a:gd name="T7" fmla="*/ 455 h 483"/>
              <a:gd name="T8" fmla="*/ 102 w 493"/>
              <a:gd name="T9" fmla="*/ 483 h 483"/>
              <a:gd name="T10" fmla="*/ 167 w 493"/>
              <a:gd name="T11" fmla="*/ 455 h 483"/>
              <a:gd name="T12" fmla="*/ 306 w 493"/>
              <a:gd name="T13" fmla="*/ 317 h 483"/>
              <a:gd name="T14" fmla="*/ 306 w 493"/>
              <a:gd name="T15" fmla="*/ 185 h 483"/>
              <a:gd name="T16" fmla="*/ 399 w 493"/>
              <a:gd name="T17" fmla="*/ 0 h 483"/>
              <a:gd name="T18" fmla="*/ 399 w 493"/>
              <a:gd name="T19" fmla="*/ 0 h 483"/>
              <a:gd name="T20" fmla="*/ 491 w 493"/>
              <a:gd name="T21" fmla="*/ 93 h 483"/>
              <a:gd name="T22" fmla="*/ 491 w 493"/>
              <a:gd name="T23" fmla="*/ 93 h 483"/>
              <a:gd name="T24" fmla="*/ 491 w 493"/>
              <a:gd name="T25" fmla="*/ 93 h 483"/>
              <a:gd name="T26" fmla="*/ 491 w 493"/>
              <a:gd name="T27" fmla="*/ 100 h 483"/>
              <a:gd name="T28" fmla="*/ 464 w 493"/>
              <a:gd name="T29" fmla="*/ 28 h 483"/>
              <a:gd name="T30" fmla="*/ 464 w 493"/>
              <a:gd name="T31" fmla="*/ 28 h 483"/>
              <a:gd name="T32" fmla="*/ 399 w 493"/>
              <a:gd name="T3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 h="483" extrusionOk="0">
                <a:moveTo>
                  <a:pt x="306" y="185"/>
                </a:moveTo>
                <a:cubicBezTo>
                  <a:pt x="176" y="185"/>
                  <a:pt x="176" y="185"/>
                  <a:pt x="176" y="185"/>
                </a:cubicBezTo>
                <a:cubicBezTo>
                  <a:pt x="36" y="325"/>
                  <a:pt x="36" y="325"/>
                  <a:pt x="36" y="325"/>
                </a:cubicBezTo>
                <a:cubicBezTo>
                  <a:pt x="0" y="361"/>
                  <a:pt x="0" y="419"/>
                  <a:pt x="36" y="455"/>
                </a:cubicBezTo>
                <a:cubicBezTo>
                  <a:pt x="55" y="474"/>
                  <a:pt x="78" y="483"/>
                  <a:pt x="102" y="483"/>
                </a:cubicBezTo>
                <a:cubicBezTo>
                  <a:pt x="126" y="483"/>
                  <a:pt x="149" y="474"/>
                  <a:pt x="167" y="455"/>
                </a:cubicBezTo>
                <a:cubicBezTo>
                  <a:pt x="306" y="317"/>
                  <a:pt x="306" y="317"/>
                  <a:pt x="306" y="317"/>
                </a:cubicBezTo>
                <a:cubicBezTo>
                  <a:pt x="306" y="185"/>
                  <a:pt x="306" y="185"/>
                  <a:pt x="306" y="185"/>
                </a:cubicBezTo>
                <a:moveTo>
                  <a:pt x="399" y="0"/>
                </a:moveTo>
                <a:cubicBezTo>
                  <a:pt x="399" y="0"/>
                  <a:pt x="399" y="0"/>
                  <a:pt x="399" y="0"/>
                </a:cubicBezTo>
                <a:cubicBezTo>
                  <a:pt x="450" y="0"/>
                  <a:pt x="491" y="42"/>
                  <a:pt x="491" y="93"/>
                </a:cubicBezTo>
                <a:cubicBezTo>
                  <a:pt x="491" y="93"/>
                  <a:pt x="491" y="93"/>
                  <a:pt x="491" y="93"/>
                </a:cubicBezTo>
                <a:cubicBezTo>
                  <a:pt x="491" y="93"/>
                  <a:pt x="491" y="93"/>
                  <a:pt x="491" y="93"/>
                </a:cubicBezTo>
                <a:cubicBezTo>
                  <a:pt x="491" y="100"/>
                  <a:pt x="491" y="100"/>
                  <a:pt x="491" y="100"/>
                </a:cubicBezTo>
                <a:cubicBezTo>
                  <a:pt x="493" y="74"/>
                  <a:pt x="484" y="47"/>
                  <a:pt x="464" y="28"/>
                </a:cubicBezTo>
                <a:cubicBezTo>
                  <a:pt x="464" y="28"/>
                  <a:pt x="464" y="28"/>
                  <a:pt x="464" y="28"/>
                </a:cubicBezTo>
                <a:cubicBezTo>
                  <a:pt x="446" y="9"/>
                  <a:pt x="423" y="0"/>
                  <a:pt x="399" y="0"/>
                </a:cubicBezTo>
              </a:path>
            </a:pathLst>
          </a:custGeom>
          <a:solidFill>
            <a:srgbClr val="F8AF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6" name="Google Shape;102;p13">
            <a:extLst>
              <a:ext uri="{FF2B5EF4-FFF2-40B4-BE49-F238E27FC236}">
                <a16:creationId xmlns:a16="http://schemas.microsoft.com/office/drawing/2014/main" id="{78946FA0-9FB3-FA44-FB7A-B66B44EDD552}"/>
              </a:ext>
            </a:extLst>
          </p:cNvPr>
          <p:cNvSpPr>
            <a:spLocks/>
          </p:cNvSpPr>
          <p:nvPr/>
        </p:nvSpPr>
        <p:spPr bwMode="auto">
          <a:xfrm>
            <a:off x="4441825" y="4775200"/>
            <a:ext cx="620713" cy="752475"/>
          </a:xfrm>
          <a:custGeom>
            <a:avLst/>
            <a:gdLst>
              <a:gd name="T0" fmla="*/ 185 w 185"/>
              <a:gd name="T1" fmla="*/ 0 h 224"/>
              <a:gd name="T2" fmla="*/ 93 w 185"/>
              <a:gd name="T3" fmla="*/ 92 h 224"/>
              <a:gd name="T4" fmla="*/ 0 w 185"/>
              <a:gd name="T5" fmla="*/ 92 h 224"/>
              <a:gd name="T6" fmla="*/ 0 w 185"/>
              <a:gd name="T7" fmla="*/ 224 h 224"/>
              <a:gd name="T8" fmla="*/ 158 w 185"/>
              <a:gd name="T9" fmla="*/ 65 h 224"/>
              <a:gd name="T10" fmla="*/ 185 w 185"/>
              <a:gd name="T11" fmla="*/ 7 h 224"/>
              <a:gd name="T12" fmla="*/ 185 w 185"/>
              <a:gd name="T13" fmla="*/ 0 h 224"/>
              <a:gd name="T14" fmla="*/ 185 w 185"/>
              <a:gd name="T15" fmla="*/ 0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224" extrusionOk="0">
                <a:moveTo>
                  <a:pt x="185" y="0"/>
                </a:moveTo>
                <a:cubicBezTo>
                  <a:pt x="185" y="51"/>
                  <a:pt x="144" y="92"/>
                  <a:pt x="93" y="92"/>
                </a:cubicBezTo>
                <a:cubicBezTo>
                  <a:pt x="0" y="92"/>
                  <a:pt x="0" y="92"/>
                  <a:pt x="0" y="92"/>
                </a:cubicBezTo>
                <a:cubicBezTo>
                  <a:pt x="0" y="224"/>
                  <a:pt x="0" y="224"/>
                  <a:pt x="0" y="224"/>
                </a:cubicBezTo>
                <a:cubicBezTo>
                  <a:pt x="158" y="65"/>
                  <a:pt x="158" y="65"/>
                  <a:pt x="158" y="65"/>
                </a:cubicBezTo>
                <a:cubicBezTo>
                  <a:pt x="175" y="49"/>
                  <a:pt x="184" y="28"/>
                  <a:pt x="185" y="7"/>
                </a:cubicBezTo>
                <a:cubicBezTo>
                  <a:pt x="185" y="0"/>
                  <a:pt x="185" y="0"/>
                  <a:pt x="185" y="0"/>
                </a:cubicBezTo>
                <a:cubicBezTo>
                  <a:pt x="185" y="0"/>
                  <a:pt x="185" y="0"/>
                  <a:pt x="185" y="0"/>
                </a:cubicBezTo>
              </a:path>
            </a:pathLst>
          </a:custGeom>
          <a:solidFill>
            <a:srgbClr val="F178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7" name="Google Shape;103;p13">
            <a:extLst>
              <a:ext uri="{FF2B5EF4-FFF2-40B4-BE49-F238E27FC236}">
                <a16:creationId xmlns:a16="http://schemas.microsoft.com/office/drawing/2014/main" id="{7F7EDE25-F418-09EB-15AD-9F31E43A5BEB}"/>
              </a:ext>
            </a:extLst>
          </p:cNvPr>
          <p:cNvSpPr>
            <a:spLocks/>
          </p:cNvSpPr>
          <p:nvPr/>
        </p:nvSpPr>
        <p:spPr bwMode="auto">
          <a:xfrm>
            <a:off x="3446463" y="4462463"/>
            <a:ext cx="1306512" cy="622300"/>
          </a:xfrm>
          <a:custGeom>
            <a:avLst/>
            <a:gdLst>
              <a:gd name="T0" fmla="*/ 389 w 389"/>
              <a:gd name="T1" fmla="*/ 0 h 185"/>
              <a:gd name="T2" fmla="*/ 92 w 389"/>
              <a:gd name="T3" fmla="*/ 0 h 185"/>
              <a:gd name="T4" fmla="*/ 0 w 389"/>
              <a:gd name="T5" fmla="*/ 93 h 185"/>
              <a:gd name="T6" fmla="*/ 92 w 389"/>
              <a:gd name="T7" fmla="*/ 185 h 185"/>
              <a:gd name="T8" fmla="*/ 166 w 389"/>
              <a:gd name="T9" fmla="*/ 185 h 185"/>
              <a:gd name="T10" fmla="*/ 319 w 389"/>
              <a:gd name="T11" fmla="*/ 32 h 185"/>
              <a:gd name="T12" fmla="*/ 389 w 389"/>
              <a:gd name="T13" fmla="*/ 0 h 185"/>
              <a:gd name="T14" fmla="*/ 389 w 389"/>
              <a:gd name="T15" fmla="*/ 0 h 185"/>
              <a:gd name="T16" fmla="*/ 389 w 389"/>
              <a:gd name="T17" fmla="*/ 0 h 185"/>
              <a:gd name="T18" fmla="*/ 389 w 389"/>
              <a:gd name="T19" fmla="*/ 0 h 185"/>
              <a:gd name="T20" fmla="*/ 389 w 389"/>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 h="185" extrusionOk="0">
                <a:moveTo>
                  <a:pt x="389" y="0"/>
                </a:moveTo>
                <a:cubicBezTo>
                  <a:pt x="92" y="0"/>
                  <a:pt x="92" y="0"/>
                  <a:pt x="92" y="0"/>
                </a:cubicBezTo>
                <a:cubicBezTo>
                  <a:pt x="41" y="0"/>
                  <a:pt x="0" y="42"/>
                  <a:pt x="0" y="93"/>
                </a:cubicBezTo>
                <a:cubicBezTo>
                  <a:pt x="0" y="144"/>
                  <a:pt x="41" y="185"/>
                  <a:pt x="92" y="185"/>
                </a:cubicBezTo>
                <a:cubicBezTo>
                  <a:pt x="166" y="185"/>
                  <a:pt x="166" y="185"/>
                  <a:pt x="166" y="185"/>
                </a:cubicBezTo>
                <a:cubicBezTo>
                  <a:pt x="319" y="32"/>
                  <a:pt x="319" y="32"/>
                  <a:pt x="319" y="32"/>
                </a:cubicBezTo>
                <a:cubicBezTo>
                  <a:pt x="336" y="13"/>
                  <a:pt x="361" y="0"/>
                  <a:pt x="389" y="0"/>
                </a:cubicBezTo>
                <a:cubicBezTo>
                  <a:pt x="389" y="0"/>
                  <a:pt x="389" y="0"/>
                  <a:pt x="389" y="0"/>
                </a:cubicBezTo>
                <a:cubicBezTo>
                  <a:pt x="389" y="0"/>
                  <a:pt x="389" y="0"/>
                  <a:pt x="389" y="0"/>
                </a:cubicBezTo>
                <a:cubicBezTo>
                  <a:pt x="389" y="0"/>
                  <a:pt x="389" y="0"/>
                  <a:pt x="389" y="0"/>
                </a:cubicBezTo>
                <a:cubicBezTo>
                  <a:pt x="389" y="0"/>
                  <a:pt x="389" y="0"/>
                  <a:pt x="389" y="0"/>
                </a:cubicBezTo>
              </a:path>
            </a:pathLst>
          </a:custGeom>
          <a:solidFill>
            <a:srgbClr val="F8AF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8" name="Google Shape;104;p13">
            <a:extLst>
              <a:ext uri="{FF2B5EF4-FFF2-40B4-BE49-F238E27FC236}">
                <a16:creationId xmlns:a16="http://schemas.microsoft.com/office/drawing/2014/main" id="{35E40424-98DB-FED8-EA9B-84FD02A0CF50}"/>
              </a:ext>
            </a:extLst>
          </p:cNvPr>
          <p:cNvSpPr>
            <a:spLocks/>
          </p:cNvSpPr>
          <p:nvPr/>
        </p:nvSpPr>
        <p:spPr bwMode="auto">
          <a:xfrm>
            <a:off x="4518025" y="4462463"/>
            <a:ext cx="234950" cy="107950"/>
          </a:xfrm>
          <a:custGeom>
            <a:avLst/>
            <a:gdLst>
              <a:gd name="T0" fmla="*/ 70 w 70"/>
              <a:gd name="T1" fmla="*/ 0 h 32"/>
              <a:gd name="T2" fmla="*/ 70 w 70"/>
              <a:gd name="T3" fmla="*/ 0 h 32"/>
              <a:gd name="T4" fmla="*/ 0 w 70"/>
              <a:gd name="T5" fmla="*/ 32 h 32"/>
              <a:gd name="T6" fmla="*/ 5 w 70"/>
              <a:gd name="T7" fmla="*/ 28 h 32"/>
              <a:gd name="T8" fmla="*/ 70 w 70"/>
              <a:gd name="T9" fmla="*/ 0 h 32"/>
              <a:gd name="T10" fmla="*/ 70 w 70"/>
              <a:gd name="T11" fmla="*/ 0 h 32"/>
            </a:gdLst>
            <a:ahLst/>
            <a:cxnLst>
              <a:cxn ang="0">
                <a:pos x="T0" y="T1"/>
              </a:cxn>
              <a:cxn ang="0">
                <a:pos x="T2" y="T3"/>
              </a:cxn>
              <a:cxn ang="0">
                <a:pos x="T4" y="T5"/>
              </a:cxn>
              <a:cxn ang="0">
                <a:pos x="T6" y="T7"/>
              </a:cxn>
              <a:cxn ang="0">
                <a:pos x="T8" y="T9"/>
              </a:cxn>
              <a:cxn ang="0">
                <a:pos x="T10" y="T11"/>
              </a:cxn>
            </a:cxnLst>
            <a:rect l="0" t="0" r="r" b="b"/>
            <a:pathLst>
              <a:path w="70" h="32" extrusionOk="0">
                <a:moveTo>
                  <a:pt x="70" y="0"/>
                </a:moveTo>
                <a:cubicBezTo>
                  <a:pt x="70" y="0"/>
                  <a:pt x="70" y="0"/>
                  <a:pt x="70" y="0"/>
                </a:cubicBezTo>
                <a:cubicBezTo>
                  <a:pt x="42" y="0"/>
                  <a:pt x="17" y="13"/>
                  <a:pt x="0" y="32"/>
                </a:cubicBezTo>
                <a:cubicBezTo>
                  <a:pt x="5" y="28"/>
                  <a:pt x="5" y="28"/>
                  <a:pt x="5" y="28"/>
                </a:cubicBezTo>
                <a:cubicBezTo>
                  <a:pt x="23" y="9"/>
                  <a:pt x="46" y="0"/>
                  <a:pt x="70" y="0"/>
                </a:cubicBezTo>
                <a:cubicBezTo>
                  <a:pt x="70" y="0"/>
                  <a:pt x="70" y="0"/>
                  <a:pt x="70" y="0"/>
                </a:cubicBezTo>
              </a:path>
            </a:pathLst>
          </a:custGeom>
          <a:solidFill>
            <a:srgbClr val="F178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9" name="Google Shape;105;p13">
            <a:extLst>
              <a:ext uri="{FF2B5EF4-FFF2-40B4-BE49-F238E27FC236}">
                <a16:creationId xmlns:a16="http://schemas.microsoft.com/office/drawing/2014/main" id="{2890D9FA-E2C4-AF71-9593-883DEF443FF6}"/>
              </a:ext>
            </a:extLst>
          </p:cNvPr>
          <p:cNvSpPr>
            <a:spLocks/>
          </p:cNvSpPr>
          <p:nvPr/>
        </p:nvSpPr>
        <p:spPr bwMode="auto">
          <a:xfrm>
            <a:off x="4005263" y="4570413"/>
            <a:ext cx="512762" cy="514350"/>
          </a:xfrm>
          <a:custGeom>
            <a:avLst/>
            <a:gdLst>
              <a:gd name="T0" fmla="*/ 153 w 153"/>
              <a:gd name="T1" fmla="*/ 0 h 153"/>
              <a:gd name="T2" fmla="*/ 0 w 153"/>
              <a:gd name="T3" fmla="*/ 153 h 153"/>
              <a:gd name="T4" fmla="*/ 130 w 153"/>
              <a:gd name="T5" fmla="*/ 153 h 153"/>
              <a:gd name="T6" fmla="*/ 130 w 153"/>
              <a:gd name="T7" fmla="*/ 61 h 153"/>
              <a:gd name="T8" fmla="*/ 153 w 153"/>
              <a:gd name="T9" fmla="*/ 0 h 153"/>
            </a:gdLst>
            <a:ahLst/>
            <a:cxnLst>
              <a:cxn ang="0">
                <a:pos x="T0" y="T1"/>
              </a:cxn>
              <a:cxn ang="0">
                <a:pos x="T2" y="T3"/>
              </a:cxn>
              <a:cxn ang="0">
                <a:pos x="T4" y="T5"/>
              </a:cxn>
              <a:cxn ang="0">
                <a:pos x="T6" y="T7"/>
              </a:cxn>
              <a:cxn ang="0">
                <a:pos x="T8" y="T9"/>
              </a:cxn>
            </a:cxnLst>
            <a:rect l="0" t="0" r="r" b="b"/>
            <a:pathLst>
              <a:path w="153" h="153" extrusionOk="0">
                <a:moveTo>
                  <a:pt x="153" y="0"/>
                </a:moveTo>
                <a:cubicBezTo>
                  <a:pt x="0" y="153"/>
                  <a:pt x="0" y="153"/>
                  <a:pt x="0" y="153"/>
                </a:cubicBezTo>
                <a:cubicBezTo>
                  <a:pt x="130" y="153"/>
                  <a:pt x="130" y="153"/>
                  <a:pt x="130" y="153"/>
                </a:cubicBezTo>
                <a:cubicBezTo>
                  <a:pt x="130" y="61"/>
                  <a:pt x="130" y="61"/>
                  <a:pt x="130" y="61"/>
                </a:cubicBezTo>
                <a:cubicBezTo>
                  <a:pt x="130" y="37"/>
                  <a:pt x="139" y="16"/>
                  <a:pt x="153" y="0"/>
                </a:cubicBezTo>
              </a:path>
            </a:pathLst>
          </a:custGeom>
          <a:solidFill>
            <a:srgbClr val="F178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0" name="Google Shape;106;p13">
            <a:extLst>
              <a:ext uri="{FF2B5EF4-FFF2-40B4-BE49-F238E27FC236}">
                <a16:creationId xmlns:a16="http://schemas.microsoft.com/office/drawing/2014/main" id="{78EE2104-859C-91A9-1B0D-C84B103CC68D}"/>
              </a:ext>
            </a:extLst>
          </p:cNvPr>
          <p:cNvSpPr>
            <a:spLocks/>
          </p:cNvSpPr>
          <p:nvPr/>
        </p:nvSpPr>
        <p:spPr bwMode="auto">
          <a:xfrm>
            <a:off x="4441825" y="4462463"/>
            <a:ext cx="620713" cy="622300"/>
          </a:xfrm>
          <a:custGeom>
            <a:avLst/>
            <a:gdLst>
              <a:gd name="T0" fmla="*/ 93 w 185"/>
              <a:gd name="T1" fmla="*/ 0 h 185"/>
              <a:gd name="T2" fmla="*/ 28 w 185"/>
              <a:gd name="T3" fmla="*/ 28 h 185"/>
              <a:gd name="T4" fmla="*/ 23 w 185"/>
              <a:gd name="T5" fmla="*/ 32 h 185"/>
              <a:gd name="T6" fmla="*/ 0 w 185"/>
              <a:gd name="T7" fmla="*/ 93 h 185"/>
              <a:gd name="T8" fmla="*/ 0 w 185"/>
              <a:gd name="T9" fmla="*/ 185 h 185"/>
              <a:gd name="T10" fmla="*/ 93 w 185"/>
              <a:gd name="T11" fmla="*/ 185 h 185"/>
              <a:gd name="T12" fmla="*/ 185 w 185"/>
              <a:gd name="T13" fmla="*/ 93 h 185"/>
              <a:gd name="T14" fmla="*/ 93 w 185"/>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85" extrusionOk="0">
                <a:moveTo>
                  <a:pt x="93" y="0"/>
                </a:moveTo>
                <a:cubicBezTo>
                  <a:pt x="69" y="0"/>
                  <a:pt x="46" y="9"/>
                  <a:pt x="28" y="28"/>
                </a:cubicBezTo>
                <a:cubicBezTo>
                  <a:pt x="23" y="32"/>
                  <a:pt x="23" y="32"/>
                  <a:pt x="23" y="32"/>
                </a:cubicBezTo>
                <a:cubicBezTo>
                  <a:pt x="9" y="48"/>
                  <a:pt x="0" y="69"/>
                  <a:pt x="0" y="93"/>
                </a:cubicBezTo>
                <a:cubicBezTo>
                  <a:pt x="0" y="185"/>
                  <a:pt x="0" y="185"/>
                  <a:pt x="0" y="185"/>
                </a:cubicBezTo>
                <a:cubicBezTo>
                  <a:pt x="93" y="185"/>
                  <a:pt x="93" y="185"/>
                  <a:pt x="93" y="185"/>
                </a:cubicBezTo>
                <a:cubicBezTo>
                  <a:pt x="144" y="185"/>
                  <a:pt x="185" y="144"/>
                  <a:pt x="185" y="93"/>
                </a:cubicBezTo>
                <a:cubicBezTo>
                  <a:pt x="185" y="42"/>
                  <a:pt x="144" y="0"/>
                  <a:pt x="93" y="0"/>
                </a:cubicBezTo>
              </a:path>
            </a:pathLst>
          </a:custGeom>
          <a:solidFill>
            <a:srgbClr val="EB522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1" name="Google Shape;107;p13">
            <a:extLst>
              <a:ext uri="{FF2B5EF4-FFF2-40B4-BE49-F238E27FC236}">
                <a16:creationId xmlns:a16="http://schemas.microsoft.com/office/drawing/2014/main" id="{AA8E9CDB-288C-7B96-9DF7-C95BCC45B700}"/>
              </a:ext>
            </a:extLst>
          </p:cNvPr>
          <p:cNvSpPr>
            <a:spLocks/>
          </p:cNvSpPr>
          <p:nvPr/>
        </p:nvSpPr>
        <p:spPr bwMode="auto">
          <a:xfrm>
            <a:off x="3446463" y="1773238"/>
            <a:ext cx="1284287" cy="622300"/>
          </a:xfrm>
          <a:custGeom>
            <a:avLst/>
            <a:gdLst>
              <a:gd name="T0" fmla="*/ 166 w 382"/>
              <a:gd name="T1" fmla="*/ 0 h 185"/>
              <a:gd name="T2" fmla="*/ 93 w 382"/>
              <a:gd name="T3" fmla="*/ 0 h 185"/>
              <a:gd name="T4" fmla="*/ 0 w 382"/>
              <a:gd name="T5" fmla="*/ 93 h 185"/>
              <a:gd name="T6" fmla="*/ 93 w 382"/>
              <a:gd name="T7" fmla="*/ 185 h 185"/>
              <a:gd name="T8" fmla="*/ 382 w 382"/>
              <a:gd name="T9" fmla="*/ 185 h 185"/>
              <a:gd name="T10" fmla="*/ 324 w 382"/>
              <a:gd name="T11" fmla="*/ 159 h 185"/>
              <a:gd name="T12" fmla="*/ 166 w 382"/>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382" h="185" extrusionOk="0">
                <a:moveTo>
                  <a:pt x="166" y="0"/>
                </a:moveTo>
                <a:cubicBezTo>
                  <a:pt x="93" y="0"/>
                  <a:pt x="93" y="0"/>
                  <a:pt x="93" y="0"/>
                </a:cubicBezTo>
                <a:cubicBezTo>
                  <a:pt x="42" y="0"/>
                  <a:pt x="0" y="42"/>
                  <a:pt x="0" y="93"/>
                </a:cubicBezTo>
                <a:cubicBezTo>
                  <a:pt x="0" y="144"/>
                  <a:pt x="42" y="185"/>
                  <a:pt x="93" y="185"/>
                </a:cubicBezTo>
                <a:cubicBezTo>
                  <a:pt x="382" y="185"/>
                  <a:pt x="382" y="185"/>
                  <a:pt x="382" y="185"/>
                </a:cubicBezTo>
                <a:cubicBezTo>
                  <a:pt x="361" y="184"/>
                  <a:pt x="340" y="175"/>
                  <a:pt x="324" y="159"/>
                </a:cubicBezTo>
                <a:cubicBezTo>
                  <a:pt x="166" y="0"/>
                  <a:pt x="166" y="0"/>
                  <a:pt x="166" y="0"/>
                </a:cubicBezTo>
              </a:path>
            </a:pathLst>
          </a:custGeom>
          <a:solidFill>
            <a:srgbClr val="BEB3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2" name="Google Shape;108;p13">
            <a:extLst>
              <a:ext uri="{FF2B5EF4-FFF2-40B4-BE49-F238E27FC236}">
                <a16:creationId xmlns:a16="http://schemas.microsoft.com/office/drawing/2014/main" id="{8C44ED72-DF78-71ED-2D7A-0CDA79BB5E9B}"/>
              </a:ext>
            </a:extLst>
          </p:cNvPr>
          <p:cNvSpPr>
            <a:spLocks/>
          </p:cNvSpPr>
          <p:nvPr/>
        </p:nvSpPr>
        <p:spPr bwMode="auto">
          <a:xfrm>
            <a:off x="3416300" y="777875"/>
            <a:ext cx="1649413" cy="1620838"/>
          </a:xfrm>
          <a:custGeom>
            <a:avLst/>
            <a:gdLst>
              <a:gd name="T0" fmla="*/ 491 w 491"/>
              <a:gd name="T1" fmla="*/ 389 h 482"/>
              <a:gd name="T2" fmla="*/ 398 w 491"/>
              <a:gd name="T3" fmla="*/ 481 h 482"/>
              <a:gd name="T4" fmla="*/ 391 w 491"/>
              <a:gd name="T5" fmla="*/ 481 h 482"/>
              <a:gd name="T6" fmla="*/ 398 w 491"/>
              <a:gd name="T7" fmla="*/ 482 h 482"/>
              <a:gd name="T8" fmla="*/ 464 w 491"/>
              <a:gd name="T9" fmla="*/ 455 h 482"/>
              <a:gd name="T10" fmla="*/ 491 w 491"/>
              <a:gd name="T11" fmla="*/ 389 h 482"/>
              <a:gd name="T12" fmla="*/ 101 w 491"/>
              <a:gd name="T13" fmla="*/ 0 h 482"/>
              <a:gd name="T14" fmla="*/ 36 w 491"/>
              <a:gd name="T15" fmla="*/ 27 h 482"/>
              <a:gd name="T16" fmla="*/ 36 w 491"/>
              <a:gd name="T17" fmla="*/ 158 h 482"/>
              <a:gd name="T18" fmla="*/ 175 w 491"/>
              <a:gd name="T19" fmla="*/ 296 h 482"/>
              <a:gd name="T20" fmla="*/ 306 w 491"/>
              <a:gd name="T21" fmla="*/ 296 h 482"/>
              <a:gd name="T22" fmla="*/ 306 w 491"/>
              <a:gd name="T23" fmla="*/ 166 h 482"/>
              <a:gd name="T24" fmla="*/ 167 w 491"/>
              <a:gd name="T25" fmla="*/ 27 h 482"/>
              <a:gd name="T26" fmla="*/ 101 w 491"/>
              <a:gd name="T2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1" h="482" extrusionOk="0">
                <a:moveTo>
                  <a:pt x="491" y="389"/>
                </a:moveTo>
                <a:cubicBezTo>
                  <a:pt x="491" y="440"/>
                  <a:pt x="449" y="481"/>
                  <a:pt x="398" y="481"/>
                </a:cubicBezTo>
                <a:cubicBezTo>
                  <a:pt x="391" y="481"/>
                  <a:pt x="391" y="481"/>
                  <a:pt x="391" y="481"/>
                </a:cubicBezTo>
                <a:cubicBezTo>
                  <a:pt x="394" y="482"/>
                  <a:pt x="396" y="482"/>
                  <a:pt x="398" y="482"/>
                </a:cubicBezTo>
                <a:cubicBezTo>
                  <a:pt x="422" y="482"/>
                  <a:pt x="446" y="473"/>
                  <a:pt x="464" y="455"/>
                </a:cubicBezTo>
                <a:cubicBezTo>
                  <a:pt x="482" y="437"/>
                  <a:pt x="491" y="413"/>
                  <a:pt x="491" y="389"/>
                </a:cubicBezTo>
                <a:moveTo>
                  <a:pt x="101" y="0"/>
                </a:moveTo>
                <a:cubicBezTo>
                  <a:pt x="78" y="0"/>
                  <a:pt x="54" y="9"/>
                  <a:pt x="36" y="27"/>
                </a:cubicBezTo>
                <a:cubicBezTo>
                  <a:pt x="0" y="63"/>
                  <a:pt x="0" y="121"/>
                  <a:pt x="36" y="158"/>
                </a:cubicBezTo>
                <a:cubicBezTo>
                  <a:pt x="175" y="296"/>
                  <a:pt x="175" y="296"/>
                  <a:pt x="175" y="296"/>
                </a:cubicBezTo>
                <a:cubicBezTo>
                  <a:pt x="306" y="296"/>
                  <a:pt x="306" y="296"/>
                  <a:pt x="306" y="296"/>
                </a:cubicBezTo>
                <a:cubicBezTo>
                  <a:pt x="306" y="166"/>
                  <a:pt x="306" y="166"/>
                  <a:pt x="306" y="166"/>
                </a:cubicBezTo>
                <a:cubicBezTo>
                  <a:pt x="167" y="27"/>
                  <a:pt x="167" y="27"/>
                  <a:pt x="167" y="27"/>
                </a:cubicBezTo>
                <a:cubicBezTo>
                  <a:pt x="149" y="9"/>
                  <a:pt x="125" y="0"/>
                  <a:pt x="101" y="0"/>
                </a:cubicBezTo>
              </a:path>
            </a:pathLst>
          </a:custGeom>
          <a:solidFill>
            <a:srgbClr val="BEB3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3" name="Google Shape;109;p13">
            <a:extLst>
              <a:ext uri="{FF2B5EF4-FFF2-40B4-BE49-F238E27FC236}">
                <a16:creationId xmlns:a16="http://schemas.microsoft.com/office/drawing/2014/main" id="{FB7BE645-E580-2650-EF05-ADE1506992F9}"/>
              </a:ext>
            </a:extLst>
          </p:cNvPr>
          <p:cNvSpPr>
            <a:spLocks/>
          </p:cNvSpPr>
          <p:nvPr/>
        </p:nvSpPr>
        <p:spPr bwMode="auto">
          <a:xfrm>
            <a:off x="4005263" y="1773238"/>
            <a:ext cx="1060450" cy="622300"/>
          </a:xfrm>
          <a:custGeom>
            <a:avLst/>
            <a:gdLst>
              <a:gd name="T0" fmla="*/ 131 w 316"/>
              <a:gd name="T1" fmla="*/ 0 h 185"/>
              <a:gd name="T2" fmla="*/ 0 w 316"/>
              <a:gd name="T3" fmla="*/ 0 h 185"/>
              <a:gd name="T4" fmla="*/ 158 w 316"/>
              <a:gd name="T5" fmla="*/ 159 h 185"/>
              <a:gd name="T6" fmla="*/ 216 w 316"/>
              <a:gd name="T7" fmla="*/ 185 h 185"/>
              <a:gd name="T8" fmla="*/ 223 w 316"/>
              <a:gd name="T9" fmla="*/ 185 h 185"/>
              <a:gd name="T10" fmla="*/ 316 w 316"/>
              <a:gd name="T11" fmla="*/ 93 h 185"/>
              <a:gd name="T12" fmla="*/ 316 w 316"/>
              <a:gd name="T13" fmla="*/ 93 h 185"/>
              <a:gd name="T14" fmla="*/ 223 w 316"/>
              <a:gd name="T15" fmla="*/ 185 h 185"/>
              <a:gd name="T16" fmla="*/ 131 w 316"/>
              <a:gd name="T17" fmla="*/ 93 h 185"/>
              <a:gd name="T18" fmla="*/ 131 w 316"/>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 h="185" extrusionOk="0">
                <a:moveTo>
                  <a:pt x="131" y="0"/>
                </a:moveTo>
                <a:cubicBezTo>
                  <a:pt x="0" y="0"/>
                  <a:pt x="0" y="0"/>
                  <a:pt x="0" y="0"/>
                </a:cubicBezTo>
                <a:cubicBezTo>
                  <a:pt x="158" y="159"/>
                  <a:pt x="158" y="159"/>
                  <a:pt x="158" y="159"/>
                </a:cubicBezTo>
                <a:cubicBezTo>
                  <a:pt x="174" y="175"/>
                  <a:pt x="195" y="184"/>
                  <a:pt x="216" y="185"/>
                </a:cubicBezTo>
                <a:cubicBezTo>
                  <a:pt x="223" y="185"/>
                  <a:pt x="223" y="185"/>
                  <a:pt x="223" y="185"/>
                </a:cubicBezTo>
                <a:cubicBezTo>
                  <a:pt x="274" y="185"/>
                  <a:pt x="316" y="144"/>
                  <a:pt x="316" y="93"/>
                </a:cubicBezTo>
                <a:cubicBezTo>
                  <a:pt x="316" y="93"/>
                  <a:pt x="316" y="93"/>
                  <a:pt x="316" y="93"/>
                </a:cubicBezTo>
                <a:cubicBezTo>
                  <a:pt x="316" y="144"/>
                  <a:pt x="274" y="185"/>
                  <a:pt x="223" y="185"/>
                </a:cubicBezTo>
                <a:cubicBezTo>
                  <a:pt x="172" y="185"/>
                  <a:pt x="131" y="144"/>
                  <a:pt x="131" y="93"/>
                </a:cubicBezTo>
                <a:cubicBezTo>
                  <a:pt x="131" y="0"/>
                  <a:pt x="131" y="0"/>
                  <a:pt x="131" y="0"/>
                </a:cubicBezTo>
              </a:path>
            </a:pathLst>
          </a:custGeom>
          <a:solidFill>
            <a:srgbClr val="8E7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4" name="Google Shape;110;p13">
            <a:extLst>
              <a:ext uri="{FF2B5EF4-FFF2-40B4-BE49-F238E27FC236}">
                <a16:creationId xmlns:a16="http://schemas.microsoft.com/office/drawing/2014/main" id="{819D3D0F-F378-6D12-F962-796C4EEF37FC}"/>
              </a:ext>
            </a:extLst>
          </p:cNvPr>
          <p:cNvSpPr>
            <a:spLocks/>
          </p:cNvSpPr>
          <p:nvPr/>
        </p:nvSpPr>
        <p:spPr bwMode="auto">
          <a:xfrm>
            <a:off x="4445000" y="777875"/>
            <a:ext cx="620713" cy="1308100"/>
          </a:xfrm>
          <a:custGeom>
            <a:avLst/>
            <a:gdLst>
              <a:gd name="T0" fmla="*/ 92 w 185"/>
              <a:gd name="T1" fmla="*/ 0 h 389"/>
              <a:gd name="T2" fmla="*/ 0 w 185"/>
              <a:gd name="T3" fmla="*/ 92 h 389"/>
              <a:gd name="T4" fmla="*/ 0 w 185"/>
              <a:gd name="T5" fmla="*/ 166 h 389"/>
              <a:gd name="T6" fmla="*/ 154 w 185"/>
              <a:gd name="T7" fmla="*/ 320 h 389"/>
              <a:gd name="T8" fmla="*/ 185 w 185"/>
              <a:gd name="T9" fmla="*/ 389 h 389"/>
              <a:gd name="T10" fmla="*/ 185 w 185"/>
              <a:gd name="T11" fmla="*/ 389 h 389"/>
              <a:gd name="T12" fmla="*/ 185 w 185"/>
              <a:gd name="T13" fmla="*/ 92 h 389"/>
              <a:gd name="T14" fmla="*/ 92 w 185"/>
              <a:gd name="T15" fmla="*/ 0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389" extrusionOk="0">
                <a:moveTo>
                  <a:pt x="92" y="0"/>
                </a:moveTo>
                <a:cubicBezTo>
                  <a:pt x="41" y="0"/>
                  <a:pt x="0" y="41"/>
                  <a:pt x="0" y="92"/>
                </a:cubicBezTo>
                <a:cubicBezTo>
                  <a:pt x="0" y="166"/>
                  <a:pt x="0" y="166"/>
                  <a:pt x="0" y="166"/>
                </a:cubicBezTo>
                <a:cubicBezTo>
                  <a:pt x="154" y="320"/>
                  <a:pt x="154" y="320"/>
                  <a:pt x="154" y="320"/>
                </a:cubicBezTo>
                <a:cubicBezTo>
                  <a:pt x="173" y="337"/>
                  <a:pt x="185" y="361"/>
                  <a:pt x="185" y="389"/>
                </a:cubicBezTo>
                <a:cubicBezTo>
                  <a:pt x="185" y="389"/>
                  <a:pt x="185" y="389"/>
                  <a:pt x="185" y="389"/>
                </a:cubicBezTo>
                <a:cubicBezTo>
                  <a:pt x="185" y="92"/>
                  <a:pt x="185" y="92"/>
                  <a:pt x="185" y="92"/>
                </a:cubicBezTo>
                <a:cubicBezTo>
                  <a:pt x="185" y="41"/>
                  <a:pt x="143" y="0"/>
                  <a:pt x="92" y="0"/>
                </a:cubicBezTo>
              </a:path>
            </a:pathLst>
          </a:custGeom>
          <a:solidFill>
            <a:srgbClr val="BEB3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5" name="Google Shape;111;p13">
            <a:extLst>
              <a:ext uri="{FF2B5EF4-FFF2-40B4-BE49-F238E27FC236}">
                <a16:creationId xmlns:a16="http://schemas.microsoft.com/office/drawing/2014/main" id="{616DD001-56AC-6C35-868B-EBF324452E15}"/>
              </a:ext>
            </a:extLst>
          </p:cNvPr>
          <p:cNvSpPr>
            <a:spLocks/>
          </p:cNvSpPr>
          <p:nvPr/>
        </p:nvSpPr>
        <p:spPr bwMode="auto">
          <a:xfrm>
            <a:off x="4962525" y="1854200"/>
            <a:ext cx="103188" cy="231775"/>
          </a:xfrm>
          <a:custGeom>
            <a:avLst/>
            <a:gdLst>
              <a:gd name="T0" fmla="*/ 0 w 31"/>
              <a:gd name="T1" fmla="*/ 0 h 69"/>
              <a:gd name="T2" fmla="*/ 4 w 31"/>
              <a:gd name="T3" fmla="*/ 4 h 69"/>
              <a:gd name="T4" fmla="*/ 31 w 31"/>
              <a:gd name="T5" fmla="*/ 69 h 69"/>
              <a:gd name="T6" fmla="*/ 31 w 31"/>
              <a:gd name="T7" fmla="*/ 69 h 69"/>
              <a:gd name="T8" fmla="*/ 0 w 31"/>
              <a:gd name="T9" fmla="*/ 0 h 69"/>
            </a:gdLst>
            <a:ahLst/>
            <a:cxnLst>
              <a:cxn ang="0">
                <a:pos x="T0" y="T1"/>
              </a:cxn>
              <a:cxn ang="0">
                <a:pos x="T2" y="T3"/>
              </a:cxn>
              <a:cxn ang="0">
                <a:pos x="T4" y="T5"/>
              </a:cxn>
              <a:cxn ang="0">
                <a:pos x="T6" y="T7"/>
              </a:cxn>
              <a:cxn ang="0">
                <a:pos x="T8" y="T9"/>
              </a:cxn>
            </a:cxnLst>
            <a:rect l="0" t="0" r="r" b="b"/>
            <a:pathLst>
              <a:path w="31" h="69" extrusionOk="0">
                <a:moveTo>
                  <a:pt x="0" y="0"/>
                </a:moveTo>
                <a:cubicBezTo>
                  <a:pt x="4" y="4"/>
                  <a:pt x="4" y="4"/>
                  <a:pt x="4" y="4"/>
                </a:cubicBezTo>
                <a:cubicBezTo>
                  <a:pt x="22" y="22"/>
                  <a:pt x="31" y="45"/>
                  <a:pt x="31" y="69"/>
                </a:cubicBezTo>
                <a:cubicBezTo>
                  <a:pt x="31" y="69"/>
                  <a:pt x="31" y="69"/>
                  <a:pt x="31" y="69"/>
                </a:cubicBezTo>
                <a:cubicBezTo>
                  <a:pt x="31" y="41"/>
                  <a:pt x="19" y="17"/>
                  <a:pt x="0" y="0"/>
                </a:cubicBezTo>
              </a:path>
            </a:pathLst>
          </a:custGeom>
          <a:solidFill>
            <a:srgbClr val="8E7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6" name="Google Shape;112;p13">
            <a:extLst>
              <a:ext uri="{FF2B5EF4-FFF2-40B4-BE49-F238E27FC236}">
                <a16:creationId xmlns:a16="http://schemas.microsoft.com/office/drawing/2014/main" id="{D93045D3-1CDA-DBFB-3D73-49F5EB9CF544}"/>
              </a:ext>
            </a:extLst>
          </p:cNvPr>
          <p:cNvSpPr>
            <a:spLocks/>
          </p:cNvSpPr>
          <p:nvPr/>
        </p:nvSpPr>
        <p:spPr bwMode="auto">
          <a:xfrm>
            <a:off x="4445000" y="1336675"/>
            <a:ext cx="517525" cy="517525"/>
          </a:xfrm>
          <a:custGeom>
            <a:avLst/>
            <a:gdLst>
              <a:gd name="T0" fmla="*/ 0 w 154"/>
              <a:gd name="T1" fmla="*/ 0 h 154"/>
              <a:gd name="T2" fmla="*/ 0 w 154"/>
              <a:gd name="T3" fmla="*/ 130 h 154"/>
              <a:gd name="T4" fmla="*/ 92 w 154"/>
              <a:gd name="T5" fmla="*/ 130 h 154"/>
              <a:gd name="T6" fmla="*/ 154 w 154"/>
              <a:gd name="T7" fmla="*/ 154 h 154"/>
              <a:gd name="T8" fmla="*/ 0 w 154"/>
              <a:gd name="T9" fmla="*/ 0 h 154"/>
            </a:gdLst>
            <a:ahLst/>
            <a:cxnLst>
              <a:cxn ang="0">
                <a:pos x="T0" y="T1"/>
              </a:cxn>
              <a:cxn ang="0">
                <a:pos x="T2" y="T3"/>
              </a:cxn>
              <a:cxn ang="0">
                <a:pos x="T4" y="T5"/>
              </a:cxn>
              <a:cxn ang="0">
                <a:pos x="T6" y="T7"/>
              </a:cxn>
              <a:cxn ang="0">
                <a:pos x="T8" y="T9"/>
              </a:cxn>
            </a:cxnLst>
            <a:rect l="0" t="0" r="r" b="b"/>
            <a:pathLst>
              <a:path w="154" h="154" extrusionOk="0">
                <a:moveTo>
                  <a:pt x="0" y="0"/>
                </a:moveTo>
                <a:cubicBezTo>
                  <a:pt x="0" y="130"/>
                  <a:pt x="0" y="130"/>
                  <a:pt x="0" y="130"/>
                </a:cubicBezTo>
                <a:cubicBezTo>
                  <a:pt x="92" y="130"/>
                  <a:pt x="92" y="130"/>
                  <a:pt x="92" y="130"/>
                </a:cubicBezTo>
                <a:cubicBezTo>
                  <a:pt x="116" y="130"/>
                  <a:pt x="137" y="139"/>
                  <a:pt x="154" y="154"/>
                </a:cubicBezTo>
                <a:cubicBezTo>
                  <a:pt x="0" y="0"/>
                  <a:pt x="0" y="0"/>
                  <a:pt x="0" y="0"/>
                </a:cubicBezTo>
              </a:path>
            </a:pathLst>
          </a:custGeom>
          <a:solidFill>
            <a:srgbClr val="8E7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7" name="Google Shape;113;p13">
            <a:extLst>
              <a:ext uri="{FF2B5EF4-FFF2-40B4-BE49-F238E27FC236}">
                <a16:creationId xmlns:a16="http://schemas.microsoft.com/office/drawing/2014/main" id="{D89D618C-1272-5311-16D8-6540FF80A5FC}"/>
              </a:ext>
            </a:extLst>
          </p:cNvPr>
          <p:cNvSpPr>
            <a:spLocks/>
          </p:cNvSpPr>
          <p:nvPr/>
        </p:nvSpPr>
        <p:spPr bwMode="auto">
          <a:xfrm>
            <a:off x="4445000" y="1773238"/>
            <a:ext cx="620713" cy="622300"/>
          </a:xfrm>
          <a:custGeom>
            <a:avLst/>
            <a:gdLst>
              <a:gd name="T0" fmla="*/ 92 w 185"/>
              <a:gd name="T1" fmla="*/ 0 h 185"/>
              <a:gd name="T2" fmla="*/ 0 w 185"/>
              <a:gd name="T3" fmla="*/ 0 h 185"/>
              <a:gd name="T4" fmla="*/ 0 w 185"/>
              <a:gd name="T5" fmla="*/ 93 h 185"/>
              <a:gd name="T6" fmla="*/ 92 w 185"/>
              <a:gd name="T7" fmla="*/ 185 h 185"/>
              <a:gd name="T8" fmla="*/ 185 w 185"/>
              <a:gd name="T9" fmla="*/ 93 h 185"/>
              <a:gd name="T10" fmla="*/ 158 w 185"/>
              <a:gd name="T11" fmla="*/ 28 h 185"/>
              <a:gd name="T12" fmla="*/ 154 w 185"/>
              <a:gd name="T13" fmla="*/ 24 h 185"/>
              <a:gd name="T14" fmla="*/ 92 w 185"/>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85" extrusionOk="0">
                <a:moveTo>
                  <a:pt x="92" y="0"/>
                </a:moveTo>
                <a:cubicBezTo>
                  <a:pt x="0" y="0"/>
                  <a:pt x="0" y="0"/>
                  <a:pt x="0" y="0"/>
                </a:cubicBezTo>
                <a:cubicBezTo>
                  <a:pt x="0" y="93"/>
                  <a:pt x="0" y="93"/>
                  <a:pt x="0" y="93"/>
                </a:cubicBezTo>
                <a:cubicBezTo>
                  <a:pt x="0" y="144"/>
                  <a:pt x="41" y="185"/>
                  <a:pt x="92" y="185"/>
                </a:cubicBezTo>
                <a:cubicBezTo>
                  <a:pt x="143" y="185"/>
                  <a:pt x="185" y="144"/>
                  <a:pt x="185" y="93"/>
                </a:cubicBezTo>
                <a:cubicBezTo>
                  <a:pt x="185" y="69"/>
                  <a:pt x="176" y="46"/>
                  <a:pt x="158" y="28"/>
                </a:cubicBezTo>
                <a:cubicBezTo>
                  <a:pt x="154" y="24"/>
                  <a:pt x="154" y="24"/>
                  <a:pt x="154" y="24"/>
                </a:cubicBezTo>
                <a:cubicBezTo>
                  <a:pt x="137" y="9"/>
                  <a:pt x="116" y="0"/>
                  <a:pt x="92" y="0"/>
                </a:cubicBezTo>
              </a:path>
            </a:pathLst>
          </a:custGeom>
          <a:solidFill>
            <a:srgbClr val="6A575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8" name="Google Shape;114;p13">
            <a:extLst>
              <a:ext uri="{FF2B5EF4-FFF2-40B4-BE49-F238E27FC236}">
                <a16:creationId xmlns:a16="http://schemas.microsoft.com/office/drawing/2014/main" id="{8827D96F-D8F4-AE29-9425-7A6760B51D44}"/>
              </a:ext>
            </a:extLst>
          </p:cNvPr>
          <p:cNvSpPr txBox="1">
            <a:spLocks noChangeArrowheads="1"/>
          </p:cNvSpPr>
          <p:nvPr/>
        </p:nvSpPr>
        <p:spPr bwMode="auto">
          <a:xfrm>
            <a:off x="4144962" y="2998788"/>
            <a:ext cx="35321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5500"/>
              <a:buFont typeface="Montserrat" pitchFamily="2" charset="77"/>
              <a:buNone/>
            </a:pPr>
            <a:r>
              <a:rPr lang="en-US" altLang="en-CR" sz="2000" b="1" dirty="0">
                <a:highlight>
                  <a:srgbClr val="00FFFF"/>
                </a:highlight>
                <a:latin typeface="Montserrat" panose="020F0502020204030204" pitchFamily="34" charset="0"/>
                <a:sym typeface="Montserrat" pitchFamily="2" charset="77"/>
              </a:rPr>
              <a:t>PRINCIPIOS GENERALES DEL  PROCEDIMIENTO ADMINISTRATIVO</a:t>
            </a:r>
            <a:endParaRPr lang="en-CR" altLang="en-CR" sz="500" dirty="0">
              <a:highlight>
                <a:srgbClr val="00FFFF"/>
              </a:highlight>
            </a:endParaRPr>
          </a:p>
        </p:txBody>
      </p:sp>
      <p:sp>
        <p:nvSpPr>
          <p:cNvPr id="14369" name="Google Shape;115;p13">
            <a:extLst>
              <a:ext uri="{FF2B5EF4-FFF2-40B4-BE49-F238E27FC236}">
                <a16:creationId xmlns:a16="http://schemas.microsoft.com/office/drawing/2014/main" id="{ED547B78-25DE-D59B-7613-C51D107B6D76}"/>
              </a:ext>
            </a:extLst>
          </p:cNvPr>
          <p:cNvSpPr txBox="1">
            <a:spLocks noChangeArrowheads="1"/>
          </p:cNvSpPr>
          <p:nvPr/>
        </p:nvSpPr>
        <p:spPr bwMode="auto">
          <a:xfrm>
            <a:off x="9369425" y="895350"/>
            <a:ext cx="2289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282828"/>
              </a:buClr>
              <a:buSzPts val="2400"/>
              <a:buFont typeface="Open Sans Semibold" panose="020B0606030504020204" pitchFamily="34" charset="0"/>
              <a:buNone/>
            </a:pPr>
            <a:r>
              <a:rPr lang="en-US" altLang="en-CR" sz="2800" b="1" dirty="0">
                <a:solidFill>
                  <a:srgbClr val="282828"/>
                </a:solidFill>
                <a:latin typeface="Open Sans Semibold" panose="020B0606030504020204" pitchFamily="34" charset="0"/>
                <a:sym typeface="Open Sans Semibold" panose="020B0606030504020204" pitchFamily="34" charset="0"/>
              </a:rPr>
              <a:t>Principio de </a:t>
            </a:r>
          </a:p>
          <a:p>
            <a:pPr algn="ctr" eaLnBrk="1" hangingPunct="1">
              <a:buClr>
                <a:srgbClr val="282828"/>
              </a:buClr>
              <a:buSzPts val="2400"/>
              <a:buFont typeface="Open Sans Semibold" panose="020B0606030504020204" pitchFamily="34" charset="0"/>
              <a:buNone/>
            </a:pPr>
            <a:r>
              <a:rPr lang="en-US" altLang="en-CR" sz="2800" b="1" dirty="0">
                <a:solidFill>
                  <a:srgbClr val="282828"/>
                </a:solidFill>
                <a:latin typeface="Open Sans Semibold" panose="020B0606030504020204" pitchFamily="34" charset="0"/>
                <a:sym typeface="Open Sans Semibold" panose="020B0606030504020204" pitchFamily="34" charset="0"/>
              </a:rPr>
              <a:t>Buena Fe</a:t>
            </a:r>
            <a:endParaRPr lang="en-US" altLang="en-CR" sz="2000" b="1" dirty="0">
              <a:solidFill>
                <a:srgbClr val="282828"/>
              </a:solidFill>
              <a:latin typeface="Open Sans Semibold" panose="020B0606030504020204" pitchFamily="34" charset="0"/>
              <a:sym typeface="Open Sans Semibold" panose="020B0606030504020204" pitchFamily="34" charset="0"/>
            </a:endParaRPr>
          </a:p>
        </p:txBody>
      </p:sp>
      <p:sp>
        <p:nvSpPr>
          <p:cNvPr id="14370" name="Google Shape;116;p13">
            <a:extLst>
              <a:ext uri="{FF2B5EF4-FFF2-40B4-BE49-F238E27FC236}">
                <a16:creationId xmlns:a16="http://schemas.microsoft.com/office/drawing/2014/main" id="{D502A6AD-C4D7-9716-ED1C-7FC261CDBB79}"/>
              </a:ext>
            </a:extLst>
          </p:cNvPr>
          <p:cNvSpPr txBox="1">
            <a:spLocks noChangeArrowheads="1"/>
          </p:cNvSpPr>
          <p:nvPr/>
        </p:nvSpPr>
        <p:spPr bwMode="auto">
          <a:xfrm>
            <a:off x="9105900" y="3322639"/>
            <a:ext cx="2362199"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282828"/>
              </a:buClr>
              <a:buSzPts val="2400"/>
              <a:buFont typeface="Open Sans Semibold" panose="020B0606030504020204" pitchFamily="34" charset="0"/>
              <a:buNone/>
            </a:pPr>
            <a:r>
              <a:rPr lang="en-US" altLang="en-CR" sz="2800" b="1" dirty="0">
                <a:solidFill>
                  <a:srgbClr val="282828"/>
                </a:solidFill>
                <a:latin typeface="Open Sans Semibold" panose="020B0606030504020204" pitchFamily="34" charset="0"/>
                <a:sym typeface="Open Sans Semibold" panose="020B0606030504020204" pitchFamily="34" charset="0"/>
              </a:rPr>
              <a:t>Principio de No </a:t>
            </a:r>
            <a:r>
              <a:rPr lang="en-US" altLang="en-CR" sz="2800" b="1" dirty="0" err="1">
                <a:solidFill>
                  <a:srgbClr val="282828"/>
                </a:solidFill>
                <a:latin typeface="Open Sans Semibold" panose="020B0606030504020204" pitchFamily="34" charset="0"/>
                <a:sym typeface="Open Sans Semibold" panose="020B0606030504020204" pitchFamily="34" charset="0"/>
              </a:rPr>
              <a:t>reforma</a:t>
            </a:r>
            <a:r>
              <a:rPr lang="en-US" altLang="en-CR" sz="2800" b="1" dirty="0">
                <a:solidFill>
                  <a:srgbClr val="282828"/>
                </a:solidFill>
                <a:latin typeface="Open Sans Semibold" panose="020B0606030504020204" pitchFamily="34" charset="0"/>
                <a:sym typeface="Open Sans Semibold" panose="020B0606030504020204" pitchFamily="34" charset="0"/>
              </a:rPr>
              <a:t> </a:t>
            </a:r>
            <a:r>
              <a:rPr lang="en-US" altLang="en-CR" sz="2800" b="1" dirty="0" err="1">
                <a:solidFill>
                  <a:srgbClr val="282828"/>
                </a:solidFill>
                <a:latin typeface="Open Sans Semibold" panose="020B0606030504020204" pitchFamily="34" charset="0"/>
                <a:sym typeface="Open Sans Semibold" panose="020B0606030504020204" pitchFamily="34" charset="0"/>
              </a:rPr>
              <a:t>en</a:t>
            </a:r>
            <a:r>
              <a:rPr lang="en-US" altLang="en-CR" sz="2800" b="1" dirty="0">
                <a:solidFill>
                  <a:srgbClr val="282828"/>
                </a:solidFill>
                <a:latin typeface="Open Sans Semibold" panose="020B0606030504020204" pitchFamily="34" charset="0"/>
                <a:sym typeface="Open Sans Semibold" panose="020B0606030504020204" pitchFamily="34" charset="0"/>
              </a:rPr>
              <a:t> </a:t>
            </a:r>
            <a:r>
              <a:rPr lang="en-US" altLang="en-CR" sz="2800" b="1" dirty="0" err="1">
                <a:solidFill>
                  <a:srgbClr val="282828"/>
                </a:solidFill>
                <a:latin typeface="Open Sans Semibold" panose="020B0606030504020204" pitchFamily="34" charset="0"/>
                <a:sym typeface="Open Sans Semibold" panose="020B0606030504020204" pitchFamily="34" charset="0"/>
              </a:rPr>
              <a:t>perjuicio</a:t>
            </a:r>
            <a:endParaRPr lang="en-US" altLang="en-CR" sz="2800" b="1" dirty="0">
              <a:solidFill>
                <a:srgbClr val="282828"/>
              </a:solidFill>
              <a:latin typeface="Open Sans Semibold" panose="020B0606030504020204" pitchFamily="34" charset="0"/>
              <a:sym typeface="Open Sans Semibold" panose="020B0606030504020204" pitchFamily="34" charset="0"/>
            </a:endParaRPr>
          </a:p>
          <a:p>
            <a:pPr algn="ctr" eaLnBrk="1" hangingPunct="1">
              <a:buClr>
                <a:srgbClr val="282828"/>
              </a:buClr>
              <a:buSzPts val="2400"/>
              <a:buFont typeface="Open Sans Semibold" panose="020B0606030504020204" pitchFamily="34" charset="0"/>
              <a:buNone/>
            </a:pPr>
            <a:r>
              <a:rPr lang="en-US" altLang="en-CR" sz="2800" b="1" dirty="0">
                <a:solidFill>
                  <a:srgbClr val="282828"/>
                </a:solidFill>
                <a:latin typeface="Open Sans Semibold" panose="020B0606030504020204" pitchFamily="34" charset="0"/>
                <a:sym typeface="Open Sans Semibold" panose="020B0606030504020204" pitchFamily="34" charset="0"/>
              </a:rPr>
              <a:t>351.2 LGAP</a:t>
            </a:r>
            <a:endParaRPr lang="en-CR" altLang="en-CR" sz="2000" dirty="0"/>
          </a:p>
        </p:txBody>
      </p:sp>
      <p:sp>
        <p:nvSpPr>
          <p:cNvPr id="14371" name="Google Shape;117;p13">
            <a:extLst>
              <a:ext uri="{FF2B5EF4-FFF2-40B4-BE49-F238E27FC236}">
                <a16:creationId xmlns:a16="http://schemas.microsoft.com/office/drawing/2014/main" id="{6FE3D771-3436-7AD3-EC87-C2A451044E53}"/>
              </a:ext>
            </a:extLst>
          </p:cNvPr>
          <p:cNvSpPr txBox="1">
            <a:spLocks noChangeArrowheads="1"/>
          </p:cNvSpPr>
          <p:nvPr/>
        </p:nvSpPr>
        <p:spPr bwMode="auto">
          <a:xfrm>
            <a:off x="742950" y="895350"/>
            <a:ext cx="2492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282828"/>
              </a:buClr>
              <a:buSzPts val="2400"/>
              <a:buFont typeface="Open Sans Semibold" panose="020B0606030504020204" pitchFamily="34" charset="0"/>
              <a:buNone/>
            </a:pPr>
            <a:r>
              <a:rPr lang="en-US" altLang="en-CR" sz="2800" b="1" dirty="0">
                <a:solidFill>
                  <a:srgbClr val="282828"/>
                </a:solidFill>
                <a:latin typeface="Open Sans Semibold" panose="020B0606030504020204" pitchFamily="34" charset="0"/>
                <a:sym typeface="Open Sans Semibold" panose="020B0606030504020204" pitchFamily="34" charset="0"/>
              </a:rPr>
              <a:t>Principio de </a:t>
            </a:r>
            <a:r>
              <a:rPr lang="en-US" altLang="en-CR" sz="2800" b="1" dirty="0" err="1">
                <a:solidFill>
                  <a:srgbClr val="282828"/>
                </a:solidFill>
                <a:latin typeface="Open Sans Semibold" panose="020B0606030504020204" pitchFamily="34" charset="0"/>
                <a:sym typeface="Open Sans Semibold" panose="020B0606030504020204" pitchFamily="34" charset="0"/>
              </a:rPr>
              <a:t>Inmediación</a:t>
            </a:r>
            <a:r>
              <a:rPr lang="en-US" altLang="en-CR" sz="2800" b="1" dirty="0">
                <a:solidFill>
                  <a:srgbClr val="282828"/>
                </a:solidFill>
                <a:latin typeface="Open Sans Semibold" panose="020B0606030504020204" pitchFamily="34" charset="0"/>
                <a:sym typeface="Open Sans Semibold" panose="020B0606030504020204" pitchFamily="34" charset="0"/>
              </a:rPr>
              <a:t> y </a:t>
            </a:r>
            <a:r>
              <a:rPr lang="en-US" altLang="en-CR" sz="2800" b="1" dirty="0" err="1">
                <a:solidFill>
                  <a:srgbClr val="282828"/>
                </a:solidFill>
                <a:latin typeface="Open Sans Semibold" panose="020B0606030504020204" pitchFamily="34" charset="0"/>
                <a:sym typeface="Open Sans Semibold" panose="020B0606030504020204" pitchFamily="34" charset="0"/>
              </a:rPr>
              <a:t>Concentración</a:t>
            </a:r>
            <a:endParaRPr lang="en-US" altLang="en-CR" sz="2800" b="1" dirty="0">
              <a:solidFill>
                <a:srgbClr val="282828"/>
              </a:solidFill>
              <a:latin typeface="Open Sans Semibold" panose="020B0606030504020204" pitchFamily="34" charset="0"/>
              <a:sym typeface="Open Sans Semibold" panose="020B0606030504020204" pitchFamily="34" charset="0"/>
            </a:endParaRPr>
          </a:p>
          <a:p>
            <a:pPr algn="ctr" eaLnBrk="1" hangingPunct="1">
              <a:buClr>
                <a:srgbClr val="282828"/>
              </a:buClr>
              <a:buSzPts val="2400"/>
              <a:buFont typeface="Open Sans Semibold" panose="020B0606030504020204" pitchFamily="34" charset="0"/>
              <a:buNone/>
            </a:pPr>
            <a:r>
              <a:rPr lang="en-US" altLang="en-CR" sz="2800" b="1" dirty="0">
                <a:solidFill>
                  <a:srgbClr val="282828"/>
                </a:solidFill>
                <a:latin typeface="Open Sans Semibold" panose="020B0606030504020204" pitchFamily="34" charset="0"/>
                <a:sym typeface="Open Sans Semibold" panose="020B0606030504020204" pitchFamily="34" charset="0"/>
              </a:rPr>
              <a:t>309 LGAP</a:t>
            </a:r>
          </a:p>
        </p:txBody>
      </p:sp>
      <p:sp>
        <p:nvSpPr>
          <p:cNvPr id="14372" name="Google Shape;118;p13">
            <a:extLst>
              <a:ext uri="{FF2B5EF4-FFF2-40B4-BE49-F238E27FC236}">
                <a16:creationId xmlns:a16="http://schemas.microsoft.com/office/drawing/2014/main" id="{6E675F74-9AC5-4ACB-EE67-E27500A29C7B}"/>
              </a:ext>
            </a:extLst>
          </p:cNvPr>
          <p:cNvSpPr txBox="1">
            <a:spLocks noChangeArrowheads="1"/>
          </p:cNvSpPr>
          <p:nvPr/>
        </p:nvSpPr>
        <p:spPr bwMode="auto">
          <a:xfrm>
            <a:off x="742950" y="4583113"/>
            <a:ext cx="2435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282828"/>
              </a:buClr>
              <a:buSzPts val="2400"/>
              <a:buFont typeface="Open Sans Semibold" panose="020B0606030504020204" pitchFamily="34" charset="0"/>
              <a:buNone/>
            </a:pPr>
            <a:r>
              <a:rPr lang="en-US" altLang="en-CR" sz="2800" b="1" dirty="0">
                <a:solidFill>
                  <a:srgbClr val="282828"/>
                </a:solidFill>
                <a:latin typeface="Open Sans Semibold" panose="020B0606030504020204" pitchFamily="34" charset="0"/>
                <a:sym typeface="Open Sans Semibold" panose="020B0606030504020204" pitchFamily="34" charset="0"/>
              </a:rPr>
              <a:t>Principio de </a:t>
            </a:r>
            <a:r>
              <a:rPr lang="en-US" altLang="en-CR" sz="2800" b="1" dirty="0" err="1">
                <a:solidFill>
                  <a:srgbClr val="282828"/>
                </a:solidFill>
                <a:latin typeface="Open Sans Semibold" panose="020B0606030504020204" pitchFamily="34" charset="0"/>
                <a:sym typeface="Open Sans Semibold" panose="020B0606030504020204" pitchFamily="34" charset="0"/>
              </a:rPr>
              <a:t>Conservación</a:t>
            </a:r>
            <a:r>
              <a:rPr lang="en-US" altLang="en-CR" sz="2800" b="1" dirty="0">
                <a:solidFill>
                  <a:srgbClr val="282828"/>
                </a:solidFill>
                <a:latin typeface="Open Sans Semibold" panose="020B0606030504020204" pitchFamily="34" charset="0"/>
                <a:sym typeface="Open Sans Semibold" panose="020B0606030504020204" pitchFamily="34" charset="0"/>
              </a:rPr>
              <a:t> de </a:t>
            </a:r>
            <a:r>
              <a:rPr lang="en-US" altLang="en-CR" sz="2800" b="1" dirty="0" err="1">
                <a:solidFill>
                  <a:srgbClr val="282828"/>
                </a:solidFill>
                <a:latin typeface="Open Sans Semibold" panose="020B0606030504020204" pitchFamily="34" charset="0"/>
                <a:sym typeface="Open Sans Semibold" panose="020B0606030504020204" pitchFamily="34" charset="0"/>
              </a:rPr>
              <a:t>los</a:t>
            </a:r>
            <a:r>
              <a:rPr lang="en-US" altLang="en-CR" sz="2800" b="1" dirty="0">
                <a:solidFill>
                  <a:srgbClr val="282828"/>
                </a:solidFill>
                <a:latin typeface="Open Sans Semibold" panose="020B0606030504020204" pitchFamily="34" charset="0"/>
                <a:sym typeface="Open Sans Semibold" panose="020B0606030504020204" pitchFamily="34" charset="0"/>
              </a:rPr>
              <a:t> Actos. Art. 168 LGAP</a:t>
            </a:r>
            <a:endParaRPr lang="en-CR" altLang="en-CR" sz="1100" dirty="0"/>
          </a:p>
        </p:txBody>
      </p:sp>
    </p:spTree>
    <p:extLst>
      <p:ext uri="{BB962C8B-B14F-4D97-AF65-F5344CB8AC3E}">
        <p14:creationId xmlns:p14="http://schemas.microsoft.com/office/powerpoint/2010/main" val="378407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5" name="Google Shape;2018;p67">
            <a:extLst>
              <a:ext uri="{FF2B5EF4-FFF2-40B4-BE49-F238E27FC236}">
                <a16:creationId xmlns:a16="http://schemas.microsoft.com/office/drawing/2014/main" id="{AC602498-B7BE-0538-B707-CA158A1779ED}"/>
              </a:ext>
            </a:extLst>
          </p:cNvPr>
          <p:cNvSpPr txBox="1">
            <a:spLocks noChangeArrowheads="1"/>
          </p:cNvSpPr>
          <p:nvPr/>
        </p:nvSpPr>
        <p:spPr bwMode="auto">
          <a:xfrm>
            <a:off x="8958263" y="3874294"/>
            <a:ext cx="28860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indent="-342900" algn="just" eaLnBrk="1" hangingPunct="1">
              <a:buClr>
                <a:srgbClr val="8C103D"/>
              </a:buClr>
              <a:buSzPts val="2400"/>
              <a:buFont typeface="Arial" panose="020B0604020202020204" pitchFamily="34" charset="0"/>
              <a:buChar char="•"/>
            </a:pPr>
            <a:r>
              <a:rPr lang="es-ES_tradnl" altLang="en-CR" sz="2400" b="1" dirty="0">
                <a:solidFill>
                  <a:srgbClr val="8C103D"/>
                </a:solidFill>
                <a:latin typeface="Open Sans Semibold" panose="020B0606030504020204" pitchFamily="34" charset="0"/>
                <a:sym typeface="Open Sans Semibold" panose="020B0606030504020204" pitchFamily="34" charset="0"/>
              </a:rPr>
              <a:t>Administración Central</a:t>
            </a:r>
          </a:p>
          <a:p>
            <a:pPr marL="342900" indent="-342900" algn="just" eaLnBrk="1" hangingPunct="1">
              <a:buClr>
                <a:srgbClr val="8C103D"/>
              </a:buClr>
              <a:buSzPts val="2400"/>
              <a:buFont typeface="Arial" panose="020B0604020202020204" pitchFamily="34" charset="0"/>
              <a:buChar char="•"/>
            </a:pPr>
            <a:r>
              <a:rPr lang="es-ES_tradnl" altLang="en-CR" sz="2400" b="1" dirty="0">
                <a:solidFill>
                  <a:srgbClr val="8C103D"/>
                </a:solidFill>
                <a:latin typeface="Open Sans Semibold" panose="020B0606030504020204" pitchFamily="34" charset="0"/>
                <a:sym typeface="Open Sans Semibold" panose="020B0606030504020204" pitchFamily="34" charset="0"/>
              </a:rPr>
              <a:t>Poderes de la República</a:t>
            </a:r>
          </a:p>
          <a:p>
            <a:pPr marL="342900" indent="-342900" algn="just" eaLnBrk="1" hangingPunct="1">
              <a:buClr>
                <a:srgbClr val="8C103D"/>
              </a:buClr>
              <a:buSzPts val="2400"/>
              <a:buFont typeface="Arial" panose="020B0604020202020204" pitchFamily="34" charset="0"/>
              <a:buChar char="•"/>
            </a:pPr>
            <a:r>
              <a:rPr lang="es-ES_tradnl" altLang="en-CR" sz="2400" b="1" dirty="0" err="1">
                <a:solidFill>
                  <a:srgbClr val="8C103D"/>
                </a:solidFill>
                <a:latin typeface="Open Sans Semibold" panose="020B0606030504020204" pitchFamily="34" charset="0"/>
                <a:sym typeface="Open Sans Semibold" panose="020B0606030504020204" pitchFamily="34" charset="0"/>
              </a:rPr>
              <a:t>Adm</a:t>
            </a:r>
            <a:r>
              <a:rPr lang="es-ES_tradnl" altLang="en-CR" sz="2400" b="1" dirty="0">
                <a:solidFill>
                  <a:srgbClr val="8C103D"/>
                </a:solidFill>
                <a:latin typeface="Open Sans Semibold" panose="020B0606030504020204" pitchFamily="34" charset="0"/>
                <a:sym typeface="Open Sans Semibold" panose="020B0606030504020204" pitchFamily="34" charset="0"/>
              </a:rPr>
              <a:t>. Descentralizada, Autónomas</a:t>
            </a:r>
            <a:endParaRPr lang="es-ES_tradnl" altLang="en-CR" dirty="0"/>
          </a:p>
        </p:txBody>
      </p:sp>
      <p:sp>
        <p:nvSpPr>
          <p:cNvPr id="124936" name="Google Shape;2019;p67">
            <a:extLst>
              <a:ext uri="{FF2B5EF4-FFF2-40B4-BE49-F238E27FC236}">
                <a16:creationId xmlns:a16="http://schemas.microsoft.com/office/drawing/2014/main" id="{303FB6D6-D002-3950-F7AA-01B147A69ED7}"/>
              </a:ext>
            </a:extLst>
          </p:cNvPr>
          <p:cNvSpPr txBox="1">
            <a:spLocks noChangeArrowheads="1"/>
          </p:cNvSpPr>
          <p:nvPr/>
        </p:nvSpPr>
        <p:spPr bwMode="auto">
          <a:xfrm>
            <a:off x="123825" y="1793081"/>
            <a:ext cx="24130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64D1DA"/>
              </a:buClr>
              <a:buSzPts val="2400"/>
              <a:buFont typeface="Open Sans Semibold" panose="020B0606030504020204" pitchFamily="34" charset="0"/>
              <a:buNone/>
            </a:pPr>
            <a:r>
              <a:rPr lang="en-US" altLang="en-CR" sz="2400" b="1" dirty="0">
                <a:solidFill>
                  <a:srgbClr val="64D1DA"/>
                </a:solidFill>
                <a:latin typeface="Open Sans Semibold" panose="020B0606030504020204" pitchFamily="34" charset="0"/>
                <a:sym typeface="Open Sans Semibold" panose="020B0606030504020204" pitchFamily="34" charset="0"/>
              </a:rPr>
              <a:t>EL ADMINISTRADO</a:t>
            </a:r>
            <a:endParaRPr lang="en-CR" altLang="en-CR" dirty="0"/>
          </a:p>
        </p:txBody>
      </p:sp>
      <p:sp>
        <p:nvSpPr>
          <p:cNvPr id="124937" name="Google Shape;2020;p67">
            <a:extLst>
              <a:ext uri="{FF2B5EF4-FFF2-40B4-BE49-F238E27FC236}">
                <a16:creationId xmlns:a16="http://schemas.microsoft.com/office/drawing/2014/main" id="{FA58A887-442E-E659-A89F-CC5ADFFF2388}"/>
              </a:ext>
            </a:extLst>
          </p:cNvPr>
          <p:cNvSpPr txBox="1">
            <a:spLocks noChangeArrowheads="1"/>
          </p:cNvSpPr>
          <p:nvPr/>
        </p:nvSpPr>
        <p:spPr bwMode="auto">
          <a:xfrm>
            <a:off x="238125" y="4479925"/>
            <a:ext cx="27654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65280"/>
              </a:buClr>
              <a:buSzPts val="2400"/>
              <a:buFont typeface="Open Sans Semibold" panose="020B0606030504020204" pitchFamily="34" charset="0"/>
              <a:buNone/>
            </a:pPr>
            <a:r>
              <a:rPr lang="en-US" altLang="en-CR" sz="2400" b="1" dirty="0">
                <a:solidFill>
                  <a:srgbClr val="065280"/>
                </a:solidFill>
                <a:latin typeface="Open Sans Semibold" panose="020B0606030504020204" pitchFamily="34" charset="0"/>
                <a:sym typeface="Open Sans Semibold" panose="020B0606030504020204" pitchFamily="34" charset="0"/>
              </a:rPr>
              <a:t>LA ADMINISTRACION PÚBLICA</a:t>
            </a:r>
            <a:endParaRPr lang="en-CR" altLang="en-CR" dirty="0"/>
          </a:p>
        </p:txBody>
      </p:sp>
      <p:sp>
        <p:nvSpPr>
          <p:cNvPr id="124940" name="Google Shape;2023;p67">
            <a:extLst>
              <a:ext uri="{FF2B5EF4-FFF2-40B4-BE49-F238E27FC236}">
                <a16:creationId xmlns:a16="http://schemas.microsoft.com/office/drawing/2014/main" id="{C3F0ADB7-02A3-ED4F-E480-9F4D91F5ADEC}"/>
              </a:ext>
            </a:extLst>
          </p:cNvPr>
          <p:cNvSpPr txBox="1">
            <a:spLocks noChangeArrowheads="1"/>
          </p:cNvSpPr>
          <p:nvPr/>
        </p:nvSpPr>
        <p:spPr bwMode="auto">
          <a:xfrm>
            <a:off x="2560637" y="1144587"/>
            <a:ext cx="1979613"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64D1DA"/>
              </a:buClr>
              <a:buSzPts val="13200"/>
              <a:buFont typeface="Montserrat" pitchFamily="2" charset="77"/>
              <a:buNone/>
            </a:pPr>
            <a:r>
              <a:rPr lang="en-US" altLang="en-CR" sz="13200">
                <a:solidFill>
                  <a:srgbClr val="64D1DA"/>
                </a:solidFill>
                <a:latin typeface="Montserrat" pitchFamily="2" charset="77"/>
                <a:sym typeface="Montserrat" pitchFamily="2" charset="77"/>
              </a:rPr>
              <a:t>2</a:t>
            </a:r>
            <a:endParaRPr lang="en-CR" altLang="en-CR"/>
          </a:p>
        </p:txBody>
      </p:sp>
      <p:sp>
        <p:nvSpPr>
          <p:cNvPr id="124941" name="Google Shape;2024;p67">
            <a:extLst>
              <a:ext uri="{FF2B5EF4-FFF2-40B4-BE49-F238E27FC236}">
                <a16:creationId xmlns:a16="http://schemas.microsoft.com/office/drawing/2014/main" id="{D706A31B-FECC-05DB-0772-F0BE438F3279}"/>
              </a:ext>
            </a:extLst>
          </p:cNvPr>
          <p:cNvSpPr txBox="1">
            <a:spLocks noChangeArrowheads="1"/>
          </p:cNvSpPr>
          <p:nvPr/>
        </p:nvSpPr>
        <p:spPr bwMode="auto">
          <a:xfrm>
            <a:off x="2826544" y="4095750"/>
            <a:ext cx="162877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65280"/>
              </a:buClr>
              <a:buSzPts val="13200"/>
              <a:buFont typeface="Montserrat" pitchFamily="2" charset="77"/>
              <a:buNone/>
            </a:pPr>
            <a:r>
              <a:rPr lang="en-US" altLang="en-CR" sz="13200" dirty="0">
                <a:solidFill>
                  <a:srgbClr val="065280"/>
                </a:solidFill>
                <a:latin typeface="Montserrat" pitchFamily="2" charset="77"/>
                <a:sym typeface="Montserrat" pitchFamily="2" charset="77"/>
              </a:rPr>
              <a:t>1</a:t>
            </a:r>
            <a:endParaRPr lang="en-CR" altLang="en-CR" dirty="0"/>
          </a:p>
        </p:txBody>
      </p:sp>
      <p:sp>
        <p:nvSpPr>
          <p:cNvPr id="124943" name="Google Shape;2026;p67">
            <a:extLst>
              <a:ext uri="{FF2B5EF4-FFF2-40B4-BE49-F238E27FC236}">
                <a16:creationId xmlns:a16="http://schemas.microsoft.com/office/drawing/2014/main" id="{44A52AD4-D0A1-D9B2-9586-AEB896EBD8B8}"/>
              </a:ext>
            </a:extLst>
          </p:cNvPr>
          <p:cNvSpPr>
            <a:spLocks/>
          </p:cNvSpPr>
          <p:nvPr/>
        </p:nvSpPr>
        <p:spPr bwMode="auto">
          <a:xfrm>
            <a:off x="3749675" y="3976688"/>
            <a:ext cx="1797050" cy="1800225"/>
          </a:xfrm>
          <a:custGeom>
            <a:avLst/>
            <a:gdLst>
              <a:gd name="T0" fmla="*/ 24 w 426"/>
              <a:gd name="T1" fmla="*/ 0 h 426"/>
              <a:gd name="T2" fmla="*/ 0 w 426"/>
              <a:gd name="T3" fmla="*/ 1 h 426"/>
              <a:gd name="T4" fmla="*/ 0 w 426"/>
              <a:gd name="T5" fmla="*/ 280 h 426"/>
              <a:gd name="T6" fmla="*/ 146 w 426"/>
              <a:gd name="T7" fmla="*/ 426 h 426"/>
              <a:gd name="T8" fmla="*/ 425 w 426"/>
              <a:gd name="T9" fmla="*/ 426 h 426"/>
              <a:gd name="T10" fmla="*/ 426 w 426"/>
              <a:gd name="T11" fmla="*/ 402 h 426"/>
              <a:gd name="T12" fmla="*/ 24 w 426"/>
              <a:gd name="T13" fmla="*/ 0 h 426"/>
            </a:gdLst>
            <a:ahLst/>
            <a:cxnLst>
              <a:cxn ang="0">
                <a:pos x="T0" y="T1"/>
              </a:cxn>
              <a:cxn ang="0">
                <a:pos x="T2" y="T3"/>
              </a:cxn>
              <a:cxn ang="0">
                <a:pos x="T4" y="T5"/>
              </a:cxn>
              <a:cxn ang="0">
                <a:pos x="T6" y="T7"/>
              </a:cxn>
              <a:cxn ang="0">
                <a:pos x="T8" y="T9"/>
              </a:cxn>
              <a:cxn ang="0">
                <a:pos x="T10" y="T11"/>
              </a:cxn>
              <a:cxn ang="0">
                <a:pos x="T12" y="T13"/>
              </a:cxn>
            </a:cxnLst>
            <a:rect l="0" t="0" r="r" b="b"/>
            <a:pathLst>
              <a:path w="426" h="426" extrusionOk="0">
                <a:moveTo>
                  <a:pt x="24" y="0"/>
                </a:moveTo>
                <a:cubicBezTo>
                  <a:pt x="16" y="0"/>
                  <a:pt x="8" y="0"/>
                  <a:pt x="0" y="1"/>
                </a:cubicBezTo>
                <a:cubicBezTo>
                  <a:pt x="0" y="280"/>
                  <a:pt x="0" y="280"/>
                  <a:pt x="0" y="280"/>
                </a:cubicBezTo>
                <a:cubicBezTo>
                  <a:pt x="0" y="360"/>
                  <a:pt x="66" y="426"/>
                  <a:pt x="146" y="426"/>
                </a:cubicBezTo>
                <a:cubicBezTo>
                  <a:pt x="425" y="426"/>
                  <a:pt x="425" y="426"/>
                  <a:pt x="425" y="426"/>
                </a:cubicBezTo>
                <a:cubicBezTo>
                  <a:pt x="425" y="418"/>
                  <a:pt x="426" y="410"/>
                  <a:pt x="426" y="402"/>
                </a:cubicBezTo>
                <a:cubicBezTo>
                  <a:pt x="426" y="180"/>
                  <a:pt x="246" y="0"/>
                  <a:pt x="24" y="0"/>
                </a:cubicBezTo>
                <a:close/>
              </a:path>
            </a:pathLst>
          </a:cu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24944" name="Google Shape;2027;p67">
            <a:extLst>
              <a:ext uri="{FF2B5EF4-FFF2-40B4-BE49-F238E27FC236}">
                <a16:creationId xmlns:a16="http://schemas.microsoft.com/office/drawing/2014/main" id="{411DAD3B-4FD5-A4FD-DB4B-DE1719931D8D}"/>
              </a:ext>
            </a:extLst>
          </p:cNvPr>
          <p:cNvSpPr>
            <a:spLocks/>
          </p:cNvSpPr>
          <p:nvPr/>
        </p:nvSpPr>
        <p:spPr bwMode="auto">
          <a:xfrm>
            <a:off x="3749675" y="1079500"/>
            <a:ext cx="1797050" cy="1798638"/>
          </a:xfrm>
          <a:custGeom>
            <a:avLst/>
            <a:gdLst>
              <a:gd name="T0" fmla="*/ 426 w 426"/>
              <a:gd name="T1" fmla="*/ 24 h 426"/>
              <a:gd name="T2" fmla="*/ 425 w 426"/>
              <a:gd name="T3" fmla="*/ 0 h 426"/>
              <a:gd name="T4" fmla="*/ 146 w 426"/>
              <a:gd name="T5" fmla="*/ 0 h 426"/>
              <a:gd name="T6" fmla="*/ 0 w 426"/>
              <a:gd name="T7" fmla="*/ 146 h 426"/>
              <a:gd name="T8" fmla="*/ 0 w 426"/>
              <a:gd name="T9" fmla="*/ 425 h 426"/>
              <a:gd name="T10" fmla="*/ 24 w 426"/>
              <a:gd name="T11" fmla="*/ 426 h 426"/>
              <a:gd name="T12" fmla="*/ 426 w 426"/>
              <a:gd name="T13" fmla="*/ 24 h 426"/>
            </a:gdLst>
            <a:ahLst/>
            <a:cxnLst>
              <a:cxn ang="0">
                <a:pos x="T0" y="T1"/>
              </a:cxn>
              <a:cxn ang="0">
                <a:pos x="T2" y="T3"/>
              </a:cxn>
              <a:cxn ang="0">
                <a:pos x="T4" y="T5"/>
              </a:cxn>
              <a:cxn ang="0">
                <a:pos x="T6" y="T7"/>
              </a:cxn>
              <a:cxn ang="0">
                <a:pos x="T8" y="T9"/>
              </a:cxn>
              <a:cxn ang="0">
                <a:pos x="T10" y="T11"/>
              </a:cxn>
              <a:cxn ang="0">
                <a:pos x="T12" y="T13"/>
              </a:cxn>
            </a:cxnLst>
            <a:rect l="0" t="0" r="r" b="b"/>
            <a:pathLst>
              <a:path w="426" h="426" extrusionOk="0">
                <a:moveTo>
                  <a:pt x="426" y="24"/>
                </a:moveTo>
                <a:cubicBezTo>
                  <a:pt x="426" y="16"/>
                  <a:pt x="425" y="8"/>
                  <a:pt x="425" y="0"/>
                </a:cubicBezTo>
                <a:cubicBezTo>
                  <a:pt x="146" y="0"/>
                  <a:pt x="146" y="0"/>
                  <a:pt x="146" y="0"/>
                </a:cubicBezTo>
                <a:cubicBezTo>
                  <a:pt x="66" y="0"/>
                  <a:pt x="0" y="65"/>
                  <a:pt x="0" y="146"/>
                </a:cubicBezTo>
                <a:cubicBezTo>
                  <a:pt x="0" y="425"/>
                  <a:pt x="0" y="425"/>
                  <a:pt x="0" y="425"/>
                </a:cubicBezTo>
                <a:cubicBezTo>
                  <a:pt x="8" y="425"/>
                  <a:pt x="16" y="426"/>
                  <a:pt x="24" y="426"/>
                </a:cubicBezTo>
                <a:cubicBezTo>
                  <a:pt x="246" y="426"/>
                  <a:pt x="426" y="246"/>
                  <a:pt x="426" y="24"/>
                </a:cubicBezTo>
                <a:close/>
              </a:path>
            </a:pathLst>
          </a:custGeom>
          <a:solidFill>
            <a:srgbClr val="64D1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24945" name="Google Shape;2028;p67">
            <a:extLst>
              <a:ext uri="{FF2B5EF4-FFF2-40B4-BE49-F238E27FC236}">
                <a16:creationId xmlns:a16="http://schemas.microsoft.com/office/drawing/2014/main" id="{8C9E82C8-2AF3-DAEB-E5F4-8A0A7E8EC017}"/>
              </a:ext>
            </a:extLst>
          </p:cNvPr>
          <p:cNvSpPr>
            <a:spLocks/>
          </p:cNvSpPr>
          <p:nvPr/>
        </p:nvSpPr>
        <p:spPr bwMode="auto">
          <a:xfrm>
            <a:off x="6645275" y="3976688"/>
            <a:ext cx="1797050" cy="1800225"/>
          </a:xfrm>
          <a:custGeom>
            <a:avLst/>
            <a:gdLst>
              <a:gd name="T0" fmla="*/ 0 w 426"/>
              <a:gd name="T1" fmla="*/ 402 h 426"/>
              <a:gd name="T2" fmla="*/ 1 w 426"/>
              <a:gd name="T3" fmla="*/ 426 h 426"/>
              <a:gd name="T4" fmla="*/ 280 w 426"/>
              <a:gd name="T5" fmla="*/ 426 h 426"/>
              <a:gd name="T6" fmla="*/ 426 w 426"/>
              <a:gd name="T7" fmla="*/ 280 h 426"/>
              <a:gd name="T8" fmla="*/ 426 w 426"/>
              <a:gd name="T9" fmla="*/ 1 h 426"/>
              <a:gd name="T10" fmla="*/ 402 w 426"/>
              <a:gd name="T11" fmla="*/ 0 h 426"/>
              <a:gd name="T12" fmla="*/ 0 w 426"/>
              <a:gd name="T13" fmla="*/ 402 h 426"/>
            </a:gdLst>
            <a:ahLst/>
            <a:cxnLst>
              <a:cxn ang="0">
                <a:pos x="T0" y="T1"/>
              </a:cxn>
              <a:cxn ang="0">
                <a:pos x="T2" y="T3"/>
              </a:cxn>
              <a:cxn ang="0">
                <a:pos x="T4" y="T5"/>
              </a:cxn>
              <a:cxn ang="0">
                <a:pos x="T6" y="T7"/>
              </a:cxn>
              <a:cxn ang="0">
                <a:pos x="T8" y="T9"/>
              </a:cxn>
              <a:cxn ang="0">
                <a:pos x="T10" y="T11"/>
              </a:cxn>
              <a:cxn ang="0">
                <a:pos x="T12" y="T13"/>
              </a:cxn>
            </a:cxnLst>
            <a:rect l="0" t="0" r="r" b="b"/>
            <a:pathLst>
              <a:path w="426" h="426" extrusionOk="0">
                <a:moveTo>
                  <a:pt x="0" y="402"/>
                </a:moveTo>
                <a:cubicBezTo>
                  <a:pt x="0" y="410"/>
                  <a:pt x="1" y="418"/>
                  <a:pt x="1" y="426"/>
                </a:cubicBezTo>
                <a:cubicBezTo>
                  <a:pt x="280" y="426"/>
                  <a:pt x="280" y="426"/>
                  <a:pt x="280" y="426"/>
                </a:cubicBezTo>
                <a:cubicBezTo>
                  <a:pt x="360" y="426"/>
                  <a:pt x="426" y="360"/>
                  <a:pt x="426" y="280"/>
                </a:cubicBezTo>
                <a:cubicBezTo>
                  <a:pt x="426" y="1"/>
                  <a:pt x="426" y="1"/>
                  <a:pt x="426" y="1"/>
                </a:cubicBezTo>
                <a:cubicBezTo>
                  <a:pt x="418" y="0"/>
                  <a:pt x="410" y="0"/>
                  <a:pt x="402" y="0"/>
                </a:cubicBezTo>
                <a:cubicBezTo>
                  <a:pt x="180" y="0"/>
                  <a:pt x="0" y="180"/>
                  <a:pt x="0" y="402"/>
                </a:cubicBezTo>
                <a:close/>
              </a:path>
            </a:pathLst>
          </a:custGeom>
          <a:solidFill>
            <a:srgbClr val="8C10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24950" name="Google Shape;2033;p67">
            <a:extLst>
              <a:ext uri="{FF2B5EF4-FFF2-40B4-BE49-F238E27FC236}">
                <a16:creationId xmlns:a16="http://schemas.microsoft.com/office/drawing/2014/main" id="{EA242997-570B-3201-B43D-3870430F714D}"/>
              </a:ext>
            </a:extLst>
          </p:cNvPr>
          <p:cNvSpPr txBox="1">
            <a:spLocks noChangeArrowheads="1"/>
          </p:cNvSpPr>
          <p:nvPr/>
        </p:nvSpPr>
        <p:spPr bwMode="auto">
          <a:xfrm>
            <a:off x="4552950" y="2733675"/>
            <a:ext cx="298926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383838"/>
              </a:buClr>
              <a:buSzPts val="4300"/>
              <a:buFont typeface="Montserrat" pitchFamily="2" charset="77"/>
              <a:buNone/>
            </a:pPr>
            <a:r>
              <a:rPr lang="en-US" altLang="en-CR" sz="2400" b="1" dirty="0">
                <a:solidFill>
                  <a:srgbClr val="383838"/>
                </a:solidFill>
                <a:latin typeface="Montserrat" pitchFamily="2" charset="77"/>
                <a:sym typeface="Montserrat" pitchFamily="2" charset="77"/>
              </a:rPr>
              <a:t>PARTES DEL PROCEDIMIENTO ADMINISTRATIVO </a:t>
            </a:r>
            <a:endParaRPr lang="en-CR" altLang="en-CR"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Google Shape;2744;p87">
            <a:extLst>
              <a:ext uri="{FF2B5EF4-FFF2-40B4-BE49-F238E27FC236}">
                <a16:creationId xmlns:a16="http://schemas.microsoft.com/office/drawing/2014/main" id="{F98099F5-BDDE-598A-0CD0-3C1E3DADBD0D}"/>
              </a:ext>
            </a:extLst>
          </p:cNvPr>
          <p:cNvSpPr txBox="1">
            <a:spLocks noChangeArrowheads="1"/>
          </p:cNvSpPr>
          <p:nvPr/>
        </p:nvSpPr>
        <p:spPr bwMode="auto">
          <a:xfrm>
            <a:off x="9026525" y="2132012"/>
            <a:ext cx="29162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buSzPts val="1500"/>
              <a:buFont typeface="Open Sans" panose="020B0606030504020204" pitchFamily="34" charset="0"/>
              <a:buNone/>
            </a:pPr>
            <a:r>
              <a:rPr lang="en-US" altLang="en-CR" sz="1800" dirty="0" err="1">
                <a:latin typeface="Open Sans" panose="020B0606030504020204" pitchFamily="34" charset="0"/>
                <a:sym typeface="Open Sans" panose="020B0606030504020204" pitchFamily="34" charset="0"/>
              </a:rPr>
              <a:t>Competencia</a:t>
            </a:r>
            <a:r>
              <a:rPr lang="en-US" altLang="en-CR" sz="1800" dirty="0">
                <a:latin typeface="Open Sans" panose="020B0606030504020204" pitchFamily="34" charset="0"/>
                <a:sym typeface="Open Sans" panose="020B0606030504020204" pitchFamily="34" charset="0"/>
              </a:rPr>
              <a:t> para </a:t>
            </a:r>
            <a:r>
              <a:rPr lang="en-US" altLang="en-CR" sz="1800" dirty="0" err="1">
                <a:latin typeface="Open Sans" panose="020B0606030504020204" pitchFamily="34" charset="0"/>
                <a:sym typeface="Open Sans" panose="020B0606030504020204" pitchFamily="34" charset="0"/>
              </a:rPr>
              <a:t>instruir</a:t>
            </a:r>
            <a:r>
              <a:rPr lang="en-US" altLang="en-CR" sz="1800" dirty="0">
                <a:latin typeface="Open Sans" panose="020B0606030504020204" pitchFamily="34" charset="0"/>
                <a:sym typeface="Open Sans" panose="020B0606030504020204" pitchFamily="34" charset="0"/>
              </a:rPr>
              <a:t>. 121 y 122 LGAP</a:t>
            </a:r>
            <a:endParaRPr lang="en-CR" altLang="en-CR" sz="1800" dirty="0"/>
          </a:p>
        </p:txBody>
      </p:sp>
      <p:sp>
        <p:nvSpPr>
          <p:cNvPr id="165891" name="Google Shape;2745;p87">
            <a:extLst>
              <a:ext uri="{FF2B5EF4-FFF2-40B4-BE49-F238E27FC236}">
                <a16:creationId xmlns:a16="http://schemas.microsoft.com/office/drawing/2014/main" id="{87D2E9EA-55B8-2F55-C71E-203A00AAC322}"/>
              </a:ext>
            </a:extLst>
          </p:cNvPr>
          <p:cNvSpPr txBox="1">
            <a:spLocks noChangeArrowheads="1"/>
          </p:cNvSpPr>
          <p:nvPr/>
        </p:nvSpPr>
        <p:spPr bwMode="auto">
          <a:xfrm>
            <a:off x="249237" y="3678238"/>
            <a:ext cx="2555876"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SzPts val="1500"/>
            </a:pPr>
            <a:r>
              <a:rPr lang="es-ES_tradnl" altLang="en-CR" sz="1800" dirty="0">
                <a:latin typeface="Open Sans" panose="020B0606030504020204" pitchFamily="34" charset="0"/>
                <a:sym typeface="Open Sans" panose="020B0606030504020204" pitchFamily="34" charset="0"/>
              </a:rPr>
              <a:t>Competencia para emitir el acto final. 129 LGAP</a:t>
            </a:r>
          </a:p>
          <a:p>
            <a:pPr algn="ctr" eaLnBrk="1" hangingPunct="1">
              <a:buSzPts val="1500"/>
              <a:buFont typeface="Open Sans" panose="020B0606030504020204" pitchFamily="34" charset="0"/>
              <a:buNone/>
            </a:pPr>
            <a:r>
              <a:rPr lang="es-ES_tradnl" altLang="en-CR" sz="1800" dirty="0">
                <a:latin typeface="Open Sans" panose="020B0606030504020204" pitchFamily="34" charset="0"/>
                <a:sym typeface="Open Sans" panose="020B0606030504020204" pitchFamily="34" charset="0"/>
              </a:rPr>
              <a:t>Instruir  o delegar</a:t>
            </a:r>
          </a:p>
          <a:p>
            <a:pPr algn="ctr" eaLnBrk="1" hangingPunct="1">
              <a:buSzPts val="1500"/>
              <a:buFont typeface="Open Sans" panose="020B0606030504020204" pitchFamily="34" charset="0"/>
              <a:buNone/>
            </a:pPr>
            <a:r>
              <a:rPr lang="es-ES_tradnl" altLang="en-CR" sz="1800" dirty="0">
                <a:latin typeface="Open Sans" panose="020B0606030504020204" pitchFamily="34" charset="0"/>
                <a:sym typeface="Open Sans" panose="020B0606030504020204" pitchFamily="34" charset="0"/>
              </a:rPr>
              <a:t>Colegiado Art. 90 LGAP</a:t>
            </a:r>
          </a:p>
          <a:p>
            <a:pPr algn="ctr" eaLnBrk="1" hangingPunct="1">
              <a:buSzPts val="1500"/>
              <a:buFont typeface="Open Sans" panose="020B0606030504020204" pitchFamily="34" charset="0"/>
              <a:buNone/>
            </a:pPr>
            <a:endParaRPr lang="es-ES_tradnl" altLang="en-CR" sz="1800" dirty="0">
              <a:latin typeface="Open Sans" panose="020B0606030504020204" pitchFamily="34" charset="0"/>
              <a:sym typeface="Open Sans" panose="020B0606030504020204" pitchFamily="34" charset="0"/>
            </a:endParaRPr>
          </a:p>
          <a:p>
            <a:pPr algn="ctr" eaLnBrk="1" hangingPunct="1">
              <a:buSzPts val="1500"/>
              <a:buFont typeface="Open Sans" panose="020B0606030504020204" pitchFamily="34" charset="0"/>
              <a:buNone/>
            </a:pPr>
            <a:r>
              <a:rPr lang="es-ES_tradnl" altLang="en-CR" sz="1800" dirty="0">
                <a:latin typeface="Open Sans" panose="020B0606030504020204" pitchFamily="34" charset="0"/>
                <a:sym typeface="Open Sans" panose="020B0606030504020204" pitchFamily="34" charset="0"/>
              </a:rPr>
              <a:t>Es el que inicia y concluye</a:t>
            </a:r>
          </a:p>
          <a:p>
            <a:pPr algn="r" eaLnBrk="1" hangingPunct="1">
              <a:buSzPts val="1500"/>
              <a:buFont typeface="Open Sans" panose="020B0606030504020204" pitchFamily="34" charset="0"/>
              <a:buNone/>
            </a:pPr>
            <a:endParaRPr lang="en-CR" altLang="en-CR" dirty="0"/>
          </a:p>
        </p:txBody>
      </p:sp>
      <p:pic>
        <p:nvPicPr>
          <p:cNvPr id="165892" name="Google Shape;2746;p87">
            <a:extLst>
              <a:ext uri="{FF2B5EF4-FFF2-40B4-BE49-F238E27FC236}">
                <a16:creationId xmlns:a16="http://schemas.microsoft.com/office/drawing/2014/main" id="{FB112E89-D2B1-24A4-3D2D-69CBF573075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232" y="1165226"/>
            <a:ext cx="514032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3" name="Google Shape;2747;p87">
            <a:extLst>
              <a:ext uri="{FF2B5EF4-FFF2-40B4-BE49-F238E27FC236}">
                <a16:creationId xmlns:a16="http://schemas.microsoft.com/office/drawing/2014/main" id="{E380BC19-61AC-914F-1109-F855A15BD0E3}"/>
              </a:ext>
            </a:extLst>
          </p:cNvPr>
          <p:cNvSpPr txBox="1">
            <a:spLocks noChangeArrowheads="1"/>
          </p:cNvSpPr>
          <p:nvPr/>
        </p:nvSpPr>
        <p:spPr bwMode="auto">
          <a:xfrm>
            <a:off x="8974138" y="1002508"/>
            <a:ext cx="259873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BCBF80"/>
              </a:buClr>
              <a:buSzPts val="2200"/>
              <a:buFont typeface="Open Sans Semibold" panose="020B0606030504020204" pitchFamily="34" charset="0"/>
              <a:buNone/>
            </a:pPr>
            <a:r>
              <a:rPr lang="en-US" altLang="en-CR" sz="3200" b="1" dirty="0">
                <a:solidFill>
                  <a:srgbClr val="BCBF80"/>
                </a:solidFill>
                <a:latin typeface="Open Sans Semibold" panose="020B0606030504020204" pitchFamily="34" charset="0"/>
                <a:sym typeface="Open Sans Semibold" panose="020B0606030504020204" pitchFamily="34" charset="0"/>
              </a:rPr>
              <a:t>ORGANO DIRECTOR</a:t>
            </a:r>
            <a:endParaRPr lang="en-CR" altLang="en-CR" sz="3200" dirty="0"/>
          </a:p>
        </p:txBody>
      </p:sp>
      <p:sp>
        <p:nvSpPr>
          <p:cNvPr id="165894" name="Google Shape;2748;p87">
            <a:extLst>
              <a:ext uri="{FF2B5EF4-FFF2-40B4-BE49-F238E27FC236}">
                <a16:creationId xmlns:a16="http://schemas.microsoft.com/office/drawing/2014/main" id="{94236FE8-8EA0-604A-8CBF-67BB4DB6284F}"/>
              </a:ext>
            </a:extLst>
          </p:cNvPr>
          <p:cNvSpPr txBox="1">
            <a:spLocks noChangeArrowheads="1"/>
          </p:cNvSpPr>
          <p:nvPr/>
        </p:nvSpPr>
        <p:spPr bwMode="auto">
          <a:xfrm>
            <a:off x="9845676" y="3736579"/>
            <a:ext cx="2097087" cy="104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A7C520"/>
              </a:buClr>
              <a:buSzPts val="2200"/>
              <a:buFont typeface="Open Sans Semibold" panose="020B0606030504020204" pitchFamily="34" charset="0"/>
              <a:buNone/>
            </a:pPr>
            <a:r>
              <a:rPr lang="en-US" altLang="en-CR" sz="2000" b="1" dirty="0">
                <a:solidFill>
                  <a:srgbClr val="A7C520"/>
                </a:solidFill>
                <a:latin typeface="Open Sans Semibold" panose="020B0606030504020204" pitchFamily="34" charset="0"/>
                <a:sym typeface="Open Sans Semibold" panose="020B0606030504020204" pitchFamily="34" charset="0"/>
              </a:rPr>
              <a:t>COMISION INVESTIGACION PRELIMINAR</a:t>
            </a:r>
            <a:endParaRPr lang="en-CR" altLang="en-CR" sz="1200" dirty="0"/>
          </a:p>
        </p:txBody>
      </p:sp>
      <p:sp>
        <p:nvSpPr>
          <p:cNvPr id="165895" name="Google Shape;2749;p87">
            <a:extLst>
              <a:ext uri="{FF2B5EF4-FFF2-40B4-BE49-F238E27FC236}">
                <a16:creationId xmlns:a16="http://schemas.microsoft.com/office/drawing/2014/main" id="{D6DA0F71-9E25-F8B8-6E21-585368FED231}"/>
              </a:ext>
            </a:extLst>
          </p:cNvPr>
          <p:cNvSpPr txBox="1">
            <a:spLocks noChangeArrowheads="1"/>
          </p:cNvSpPr>
          <p:nvPr/>
        </p:nvSpPr>
        <p:spPr bwMode="auto">
          <a:xfrm>
            <a:off x="629843" y="2413792"/>
            <a:ext cx="203993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493F0B"/>
              </a:buClr>
              <a:buSzPts val="2200"/>
              <a:buFont typeface="Open Sans Semibold" panose="020B0606030504020204" pitchFamily="34" charset="0"/>
              <a:buNone/>
            </a:pPr>
            <a:r>
              <a:rPr lang="en-US" altLang="en-CR" sz="3200" b="1" dirty="0">
                <a:solidFill>
                  <a:srgbClr val="493F0B"/>
                </a:solidFill>
                <a:latin typeface="Open Sans Semibold" panose="020B0606030504020204" pitchFamily="34" charset="0"/>
                <a:sym typeface="Open Sans Semibold" panose="020B0606030504020204" pitchFamily="34" charset="0"/>
              </a:rPr>
              <a:t>ORGANO DECISOR</a:t>
            </a:r>
            <a:endParaRPr lang="en-CR" altLang="en-CR" sz="2000" dirty="0"/>
          </a:p>
        </p:txBody>
      </p:sp>
      <p:sp>
        <p:nvSpPr>
          <p:cNvPr id="165896" name="Google Shape;2750;p87">
            <a:extLst>
              <a:ext uri="{FF2B5EF4-FFF2-40B4-BE49-F238E27FC236}">
                <a16:creationId xmlns:a16="http://schemas.microsoft.com/office/drawing/2014/main" id="{DA84F0C2-FCC0-A83E-C9EA-18F523B732B1}"/>
              </a:ext>
            </a:extLst>
          </p:cNvPr>
          <p:cNvSpPr txBox="1">
            <a:spLocks noChangeArrowheads="1"/>
          </p:cNvSpPr>
          <p:nvPr/>
        </p:nvSpPr>
        <p:spPr bwMode="auto">
          <a:xfrm>
            <a:off x="8024813" y="1531938"/>
            <a:ext cx="17240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D7D9A5"/>
              </a:buClr>
              <a:buSzPts val="11400"/>
              <a:buFont typeface="Montserrat" pitchFamily="2" charset="77"/>
              <a:buNone/>
            </a:pPr>
            <a:r>
              <a:rPr lang="en-US" altLang="en-CR" sz="11400">
                <a:solidFill>
                  <a:srgbClr val="D7D9A5"/>
                </a:solidFill>
                <a:latin typeface="Montserrat" pitchFamily="2" charset="77"/>
                <a:sym typeface="Montserrat" pitchFamily="2" charset="77"/>
              </a:rPr>
              <a:t>2</a:t>
            </a:r>
            <a:endParaRPr lang="en-CR" altLang="en-CR"/>
          </a:p>
        </p:txBody>
      </p:sp>
      <p:sp>
        <p:nvSpPr>
          <p:cNvPr id="165897" name="Google Shape;2751;p87">
            <a:extLst>
              <a:ext uri="{FF2B5EF4-FFF2-40B4-BE49-F238E27FC236}">
                <a16:creationId xmlns:a16="http://schemas.microsoft.com/office/drawing/2014/main" id="{CF8DC690-93A9-C72E-3FC8-0D0227E33E58}"/>
              </a:ext>
            </a:extLst>
          </p:cNvPr>
          <p:cNvSpPr txBox="1">
            <a:spLocks noChangeArrowheads="1"/>
          </p:cNvSpPr>
          <p:nvPr/>
        </p:nvSpPr>
        <p:spPr bwMode="auto">
          <a:xfrm>
            <a:off x="9053512" y="3736578"/>
            <a:ext cx="974726"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A7C520"/>
              </a:buClr>
              <a:buSzPts val="11300"/>
              <a:buFont typeface="Montserrat" pitchFamily="2" charset="77"/>
              <a:buNone/>
            </a:pPr>
            <a:r>
              <a:rPr lang="en-US" altLang="en-CR" sz="11300" dirty="0">
                <a:solidFill>
                  <a:srgbClr val="A7C520"/>
                </a:solidFill>
                <a:latin typeface="Montserrat" pitchFamily="2" charset="77"/>
                <a:sym typeface="Montserrat" pitchFamily="2" charset="77"/>
              </a:rPr>
              <a:t>3</a:t>
            </a:r>
            <a:endParaRPr lang="en-CR" altLang="en-CR" dirty="0"/>
          </a:p>
        </p:txBody>
      </p:sp>
      <p:sp>
        <p:nvSpPr>
          <p:cNvPr id="165898" name="Google Shape;2752;p87">
            <a:extLst>
              <a:ext uri="{FF2B5EF4-FFF2-40B4-BE49-F238E27FC236}">
                <a16:creationId xmlns:a16="http://schemas.microsoft.com/office/drawing/2014/main" id="{412059F6-9096-A184-2BB5-75D6D12E5CD3}"/>
              </a:ext>
            </a:extLst>
          </p:cNvPr>
          <p:cNvSpPr txBox="1">
            <a:spLocks noChangeArrowheads="1"/>
          </p:cNvSpPr>
          <p:nvPr/>
        </p:nvSpPr>
        <p:spPr bwMode="auto">
          <a:xfrm>
            <a:off x="2926557" y="3998912"/>
            <a:ext cx="145891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493F0B"/>
              </a:buClr>
              <a:buSzPts val="11800"/>
              <a:buFont typeface="Montserrat" pitchFamily="2" charset="77"/>
              <a:buNone/>
            </a:pPr>
            <a:r>
              <a:rPr lang="en-US" altLang="en-CR" sz="11800" dirty="0">
                <a:solidFill>
                  <a:srgbClr val="493F0B"/>
                </a:solidFill>
                <a:latin typeface="Montserrat" pitchFamily="2" charset="77"/>
                <a:sym typeface="Montserrat" pitchFamily="2" charset="77"/>
              </a:rPr>
              <a:t>1</a:t>
            </a:r>
            <a:endParaRPr lang="en-CR" altLang="en-CR" dirty="0"/>
          </a:p>
        </p:txBody>
      </p:sp>
      <p:sp>
        <p:nvSpPr>
          <p:cNvPr id="165899" name="Google Shape;2753;p87">
            <a:extLst>
              <a:ext uri="{FF2B5EF4-FFF2-40B4-BE49-F238E27FC236}">
                <a16:creationId xmlns:a16="http://schemas.microsoft.com/office/drawing/2014/main" id="{97FC5D91-5B0D-7892-1E11-826104CF9A81}"/>
              </a:ext>
            </a:extLst>
          </p:cNvPr>
          <p:cNvSpPr txBox="1">
            <a:spLocks noChangeArrowheads="1"/>
          </p:cNvSpPr>
          <p:nvPr/>
        </p:nvSpPr>
        <p:spPr bwMode="auto">
          <a:xfrm>
            <a:off x="619125" y="246063"/>
            <a:ext cx="109537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493F0B"/>
              </a:buClr>
              <a:buSzPts val="4300"/>
              <a:buFont typeface="Montserrat" pitchFamily="2" charset="77"/>
              <a:buNone/>
            </a:pPr>
            <a:r>
              <a:rPr lang="en-US" altLang="en-CR" sz="4300" b="1" dirty="0">
                <a:solidFill>
                  <a:srgbClr val="493F0B"/>
                </a:solidFill>
                <a:latin typeface="Montserrat" pitchFamily="2" charset="77"/>
                <a:sym typeface="Montserrat" pitchFamily="2" charset="77"/>
              </a:rPr>
              <a:t>TIPOS DE ORGANOS</a:t>
            </a:r>
            <a:endParaRPr lang="en-CR" altLang="en-CR" dirty="0"/>
          </a:p>
        </p:txBody>
      </p:sp>
      <p:sp>
        <p:nvSpPr>
          <p:cNvPr id="165900" name="Google Shape;2754;p87">
            <a:extLst>
              <a:ext uri="{FF2B5EF4-FFF2-40B4-BE49-F238E27FC236}">
                <a16:creationId xmlns:a16="http://schemas.microsoft.com/office/drawing/2014/main" id="{1E185645-9171-1BED-3D8B-3636980068B1}"/>
              </a:ext>
            </a:extLst>
          </p:cNvPr>
          <p:cNvSpPr>
            <a:spLocks/>
          </p:cNvSpPr>
          <p:nvPr/>
        </p:nvSpPr>
        <p:spPr bwMode="auto">
          <a:xfrm>
            <a:off x="4437063" y="4500563"/>
            <a:ext cx="930275" cy="930275"/>
          </a:xfrm>
          <a:custGeom>
            <a:avLst/>
            <a:gdLst>
              <a:gd name="T0" fmla="*/ 98 w 241"/>
              <a:gd name="T1" fmla="*/ 232 h 241"/>
              <a:gd name="T2" fmla="*/ 79 w 241"/>
              <a:gd name="T3" fmla="*/ 201 h 241"/>
              <a:gd name="T4" fmla="*/ 43 w 241"/>
              <a:gd name="T5" fmla="*/ 214 h 241"/>
              <a:gd name="T6" fmla="*/ 40 w 241"/>
              <a:gd name="T7" fmla="*/ 164 h 241"/>
              <a:gd name="T8" fmla="*/ 32 w 241"/>
              <a:gd name="T9" fmla="*/ 146 h 241"/>
              <a:gd name="T10" fmla="*/ 0 w 241"/>
              <a:gd name="T11" fmla="*/ 108 h 241"/>
              <a:gd name="T12" fmla="*/ 34 w 241"/>
              <a:gd name="T13" fmla="*/ 92 h 241"/>
              <a:gd name="T14" fmla="*/ 25 w 241"/>
              <a:gd name="T15" fmla="*/ 57 h 241"/>
              <a:gd name="T16" fmla="*/ 57 w 241"/>
              <a:gd name="T17" fmla="*/ 26 h 241"/>
              <a:gd name="T18" fmla="*/ 92 w 241"/>
              <a:gd name="T19" fmla="*/ 34 h 241"/>
              <a:gd name="T20" fmla="*/ 108 w 241"/>
              <a:gd name="T21" fmla="*/ 0 h 241"/>
              <a:gd name="T22" fmla="*/ 146 w 241"/>
              <a:gd name="T23" fmla="*/ 32 h 241"/>
              <a:gd name="T24" fmla="*/ 164 w 241"/>
              <a:gd name="T25" fmla="*/ 40 h 241"/>
              <a:gd name="T26" fmla="*/ 214 w 241"/>
              <a:gd name="T27" fmla="*/ 43 h 241"/>
              <a:gd name="T28" fmla="*/ 200 w 241"/>
              <a:gd name="T29" fmla="*/ 79 h 241"/>
              <a:gd name="T30" fmla="*/ 232 w 241"/>
              <a:gd name="T31" fmla="*/ 98 h 241"/>
              <a:gd name="T32" fmla="*/ 241 w 241"/>
              <a:gd name="T33" fmla="*/ 132 h 241"/>
              <a:gd name="T34" fmla="*/ 206 w 241"/>
              <a:gd name="T35" fmla="*/ 148 h 241"/>
              <a:gd name="T36" fmla="*/ 215 w 241"/>
              <a:gd name="T37" fmla="*/ 184 h 241"/>
              <a:gd name="T38" fmla="*/ 183 w 241"/>
              <a:gd name="T39" fmla="*/ 215 h 241"/>
              <a:gd name="T40" fmla="*/ 148 w 241"/>
              <a:gd name="T41" fmla="*/ 206 h 241"/>
              <a:gd name="T42" fmla="*/ 132 w 241"/>
              <a:gd name="T43" fmla="*/ 241 h 241"/>
              <a:gd name="T44" fmla="*/ 135 w 241"/>
              <a:gd name="T45" fmla="*/ 207 h 241"/>
              <a:gd name="T46" fmla="*/ 171 w 241"/>
              <a:gd name="T47" fmla="*/ 192 h 241"/>
              <a:gd name="T48" fmla="*/ 192 w 241"/>
              <a:gd name="T49" fmla="*/ 171 h 241"/>
              <a:gd name="T50" fmla="*/ 206 w 241"/>
              <a:gd name="T51" fmla="*/ 135 h 241"/>
              <a:gd name="T52" fmla="*/ 206 w 241"/>
              <a:gd name="T53" fmla="*/ 105 h 241"/>
              <a:gd name="T54" fmla="*/ 192 w 241"/>
              <a:gd name="T55" fmla="*/ 70 h 241"/>
              <a:gd name="T56" fmla="*/ 171 w 241"/>
              <a:gd name="T57" fmla="*/ 49 h 241"/>
              <a:gd name="T58" fmla="*/ 135 w 241"/>
              <a:gd name="T59" fmla="*/ 34 h 241"/>
              <a:gd name="T60" fmla="*/ 105 w 241"/>
              <a:gd name="T61" fmla="*/ 34 h 241"/>
              <a:gd name="T62" fmla="*/ 69 w 241"/>
              <a:gd name="T63" fmla="*/ 49 h 241"/>
              <a:gd name="T64" fmla="*/ 48 w 241"/>
              <a:gd name="T65" fmla="*/ 70 h 241"/>
              <a:gd name="T66" fmla="*/ 34 w 241"/>
              <a:gd name="T67" fmla="*/ 105 h 241"/>
              <a:gd name="T68" fmla="*/ 34 w 241"/>
              <a:gd name="T69" fmla="*/ 135 h 241"/>
              <a:gd name="T70" fmla="*/ 48 w 241"/>
              <a:gd name="T71" fmla="*/ 171 h 241"/>
              <a:gd name="T72" fmla="*/ 69 w 241"/>
              <a:gd name="T73" fmla="*/ 192 h 241"/>
              <a:gd name="T74" fmla="*/ 105 w 241"/>
              <a:gd name="T75" fmla="*/ 207 h 241"/>
              <a:gd name="T76" fmla="*/ 34 w 241"/>
              <a:gd name="T77" fmla="*/ 190 h 241"/>
              <a:gd name="T78" fmla="*/ 206 w 241"/>
              <a:gd name="T79" fmla="*/ 189 h 241"/>
              <a:gd name="T80" fmla="*/ 11 w 241"/>
              <a:gd name="T81" fmla="*/ 132 h 241"/>
              <a:gd name="T82" fmla="*/ 230 w 241"/>
              <a:gd name="T83" fmla="*/ 131 h 241"/>
              <a:gd name="T84" fmla="*/ 10 w 241"/>
              <a:gd name="T85" fmla="*/ 131 h 241"/>
              <a:gd name="T86" fmla="*/ 190 w 241"/>
              <a:gd name="T87" fmla="*/ 34 h 241"/>
              <a:gd name="T88" fmla="*/ 189 w 241"/>
              <a:gd name="T89" fmla="*/ 34 h 241"/>
              <a:gd name="T90" fmla="*/ 73 w 241"/>
              <a:gd name="T91" fmla="*/ 109 h 241"/>
              <a:gd name="T92" fmla="*/ 167 w 241"/>
              <a:gd name="T93" fmla="*/ 131 h 241"/>
              <a:gd name="T94" fmla="*/ 120 w 241"/>
              <a:gd name="T95" fmla="*/ 83 h 241"/>
              <a:gd name="T96" fmla="*/ 94 w 241"/>
              <a:gd name="T97" fmla="*/ 146 h 241"/>
              <a:gd name="T98" fmla="*/ 156 w 241"/>
              <a:gd name="T99"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1" h="241" extrusionOk="0">
                <a:moveTo>
                  <a:pt x="132" y="241"/>
                </a:moveTo>
                <a:cubicBezTo>
                  <a:pt x="108" y="241"/>
                  <a:pt x="108" y="241"/>
                  <a:pt x="108" y="241"/>
                </a:cubicBezTo>
                <a:cubicBezTo>
                  <a:pt x="103" y="241"/>
                  <a:pt x="99" y="237"/>
                  <a:pt x="98" y="232"/>
                </a:cubicBezTo>
                <a:cubicBezTo>
                  <a:pt x="94" y="208"/>
                  <a:pt x="94" y="208"/>
                  <a:pt x="94" y="208"/>
                </a:cubicBezTo>
                <a:cubicBezTo>
                  <a:pt x="94" y="207"/>
                  <a:pt x="93" y="206"/>
                  <a:pt x="92" y="206"/>
                </a:cubicBezTo>
                <a:cubicBezTo>
                  <a:pt x="88" y="205"/>
                  <a:pt x="83" y="203"/>
                  <a:pt x="79" y="201"/>
                </a:cubicBezTo>
                <a:cubicBezTo>
                  <a:pt x="78" y="200"/>
                  <a:pt x="77" y="200"/>
                  <a:pt x="76" y="201"/>
                </a:cubicBezTo>
                <a:cubicBezTo>
                  <a:pt x="57" y="215"/>
                  <a:pt x="57" y="215"/>
                  <a:pt x="57" y="215"/>
                </a:cubicBezTo>
                <a:cubicBezTo>
                  <a:pt x="53" y="218"/>
                  <a:pt x="47" y="217"/>
                  <a:pt x="43" y="214"/>
                </a:cubicBezTo>
                <a:cubicBezTo>
                  <a:pt x="26" y="197"/>
                  <a:pt x="26" y="197"/>
                  <a:pt x="26" y="197"/>
                </a:cubicBezTo>
                <a:cubicBezTo>
                  <a:pt x="23" y="193"/>
                  <a:pt x="23" y="188"/>
                  <a:pt x="25" y="184"/>
                </a:cubicBezTo>
                <a:cubicBezTo>
                  <a:pt x="40" y="164"/>
                  <a:pt x="40" y="164"/>
                  <a:pt x="40" y="164"/>
                </a:cubicBezTo>
                <a:cubicBezTo>
                  <a:pt x="40" y="163"/>
                  <a:pt x="40" y="162"/>
                  <a:pt x="40" y="161"/>
                </a:cubicBezTo>
                <a:cubicBezTo>
                  <a:pt x="37" y="157"/>
                  <a:pt x="36" y="153"/>
                  <a:pt x="34" y="148"/>
                </a:cubicBezTo>
                <a:cubicBezTo>
                  <a:pt x="34" y="147"/>
                  <a:pt x="33" y="146"/>
                  <a:pt x="32" y="146"/>
                </a:cubicBezTo>
                <a:cubicBezTo>
                  <a:pt x="8" y="142"/>
                  <a:pt x="8" y="142"/>
                  <a:pt x="8" y="142"/>
                </a:cubicBezTo>
                <a:cubicBezTo>
                  <a:pt x="3" y="142"/>
                  <a:pt x="0" y="137"/>
                  <a:pt x="0" y="132"/>
                </a:cubicBezTo>
                <a:cubicBezTo>
                  <a:pt x="0" y="108"/>
                  <a:pt x="0" y="108"/>
                  <a:pt x="0" y="108"/>
                </a:cubicBezTo>
                <a:cubicBezTo>
                  <a:pt x="0" y="103"/>
                  <a:pt x="3" y="99"/>
                  <a:pt x="8" y="98"/>
                </a:cubicBezTo>
                <a:cubicBezTo>
                  <a:pt x="32" y="94"/>
                  <a:pt x="32" y="94"/>
                  <a:pt x="32" y="94"/>
                </a:cubicBezTo>
                <a:cubicBezTo>
                  <a:pt x="33" y="94"/>
                  <a:pt x="34" y="94"/>
                  <a:pt x="34" y="92"/>
                </a:cubicBezTo>
                <a:cubicBezTo>
                  <a:pt x="36" y="88"/>
                  <a:pt x="37" y="83"/>
                  <a:pt x="40" y="79"/>
                </a:cubicBezTo>
                <a:cubicBezTo>
                  <a:pt x="40" y="78"/>
                  <a:pt x="40" y="77"/>
                  <a:pt x="40" y="76"/>
                </a:cubicBezTo>
                <a:cubicBezTo>
                  <a:pt x="25" y="57"/>
                  <a:pt x="25" y="57"/>
                  <a:pt x="25" y="57"/>
                </a:cubicBezTo>
                <a:cubicBezTo>
                  <a:pt x="23" y="53"/>
                  <a:pt x="23" y="47"/>
                  <a:pt x="26" y="43"/>
                </a:cubicBezTo>
                <a:cubicBezTo>
                  <a:pt x="43" y="27"/>
                  <a:pt x="43" y="27"/>
                  <a:pt x="43" y="27"/>
                </a:cubicBezTo>
                <a:cubicBezTo>
                  <a:pt x="47" y="23"/>
                  <a:pt x="53" y="23"/>
                  <a:pt x="57" y="26"/>
                </a:cubicBezTo>
                <a:cubicBezTo>
                  <a:pt x="76" y="40"/>
                  <a:pt x="76" y="40"/>
                  <a:pt x="76" y="40"/>
                </a:cubicBezTo>
                <a:cubicBezTo>
                  <a:pt x="77" y="40"/>
                  <a:pt x="78" y="40"/>
                  <a:pt x="79" y="40"/>
                </a:cubicBezTo>
                <a:cubicBezTo>
                  <a:pt x="83" y="38"/>
                  <a:pt x="88" y="36"/>
                  <a:pt x="92" y="34"/>
                </a:cubicBezTo>
                <a:cubicBezTo>
                  <a:pt x="93" y="34"/>
                  <a:pt x="94" y="33"/>
                  <a:pt x="94" y="32"/>
                </a:cubicBezTo>
                <a:cubicBezTo>
                  <a:pt x="98" y="9"/>
                  <a:pt x="98" y="9"/>
                  <a:pt x="98" y="9"/>
                </a:cubicBezTo>
                <a:cubicBezTo>
                  <a:pt x="99" y="4"/>
                  <a:pt x="103" y="0"/>
                  <a:pt x="108" y="0"/>
                </a:cubicBezTo>
                <a:cubicBezTo>
                  <a:pt x="132" y="0"/>
                  <a:pt x="132" y="0"/>
                  <a:pt x="132" y="0"/>
                </a:cubicBezTo>
                <a:cubicBezTo>
                  <a:pt x="137" y="0"/>
                  <a:pt x="141" y="4"/>
                  <a:pt x="142" y="9"/>
                </a:cubicBezTo>
                <a:cubicBezTo>
                  <a:pt x="146" y="32"/>
                  <a:pt x="146" y="32"/>
                  <a:pt x="146" y="32"/>
                </a:cubicBezTo>
                <a:cubicBezTo>
                  <a:pt x="146" y="33"/>
                  <a:pt x="147" y="34"/>
                  <a:pt x="148" y="34"/>
                </a:cubicBezTo>
                <a:cubicBezTo>
                  <a:pt x="152" y="36"/>
                  <a:pt x="157" y="38"/>
                  <a:pt x="161" y="40"/>
                </a:cubicBezTo>
                <a:cubicBezTo>
                  <a:pt x="162" y="40"/>
                  <a:pt x="163" y="40"/>
                  <a:pt x="164" y="40"/>
                </a:cubicBezTo>
                <a:cubicBezTo>
                  <a:pt x="183" y="26"/>
                  <a:pt x="183" y="26"/>
                  <a:pt x="183" y="26"/>
                </a:cubicBezTo>
                <a:cubicBezTo>
                  <a:pt x="187" y="23"/>
                  <a:pt x="193" y="23"/>
                  <a:pt x="197" y="27"/>
                </a:cubicBezTo>
                <a:cubicBezTo>
                  <a:pt x="214" y="43"/>
                  <a:pt x="214" y="43"/>
                  <a:pt x="214" y="43"/>
                </a:cubicBezTo>
                <a:cubicBezTo>
                  <a:pt x="217" y="47"/>
                  <a:pt x="218" y="53"/>
                  <a:pt x="215" y="57"/>
                </a:cubicBezTo>
                <a:cubicBezTo>
                  <a:pt x="200" y="76"/>
                  <a:pt x="200" y="76"/>
                  <a:pt x="200" y="76"/>
                </a:cubicBezTo>
                <a:cubicBezTo>
                  <a:pt x="200" y="77"/>
                  <a:pt x="200" y="78"/>
                  <a:pt x="200" y="79"/>
                </a:cubicBezTo>
                <a:cubicBezTo>
                  <a:pt x="203" y="83"/>
                  <a:pt x="205" y="88"/>
                  <a:pt x="206" y="92"/>
                </a:cubicBezTo>
                <a:cubicBezTo>
                  <a:pt x="206" y="94"/>
                  <a:pt x="207" y="94"/>
                  <a:pt x="208" y="94"/>
                </a:cubicBezTo>
                <a:cubicBezTo>
                  <a:pt x="232" y="98"/>
                  <a:pt x="232" y="98"/>
                  <a:pt x="232" y="98"/>
                </a:cubicBezTo>
                <a:cubicBezTo>
                  <a:pt x="232" y="98"/>
                  <a:pt x="232" y="98"/>
                  <a:pt x="232" y="98"/>
                </a:cubicBezTo>
                <a:cubicBezTo>
                  <a:pt x="237" y="99"/>
                  <a:pt x="241" y="103"/>
                  <a:pt x="241" y="108"/>
                </a:cubicBezTo>
                <a:cubicBezTo>
                  <a:pt x="241" y="132"/>
                  <a:pt x="241" y="132"/>
                  <a:pt x="241" y="132"/>
                </a:cubicBezTo>
                <a:cubicBezTo>
                  <a:pt x="241" y="137"/>
                  <a:pt x="237" y="142"/>
                  <a:pt x="232" y="142"/>
                </a:cubicBezTo>
                <a:cubicBezTo>
                  <a:pt x="208" y="146"/>
                  <a:pt x="208" y="146"/>
                  <a:pt x="208" y="146"/>
                </a:cubicBezTo>
                <a:cubicBezTo>
                  <a:pt x="207" y="146"/>
                  <a:pt x="206" y="147"/>
                  <a:pt x="206" y="148"/>
                </a:cubicBezTo>
                <a:cubicBezTo>
                  <a:pt x="205" y="152"/>
                  <a:pt x="203" y="157"/>
                  <a:pt x="200" y="161"/>
                </a:cubicBezTo>
                <a:cubicBezTo>
                  <a:pt x="200" y="162"/>
                  <a:pt x="200" y="163"/>
                  <a:pt x="200" y="164"/>
                </a:cubicBezTo>
                <a:cubicBezTo>
                  <a:pt x="215" y="184"/>
                  <a:pt x="215" y="184"/>
                  <a:pt x="215" y="184"/>
                </a:cubicBezTo>
                <a:cubicBezTo>
                  <a:pt x="218" y="188"/>
                  <a:pt x="217" y="194"/>
                  <a:pt x="213" y="197"/>
                </a:cubicBezTo>
                <a:cubicBezTo>
                  <a:pt x="197" y="214"/>
                  <a:pt x="197" y="214"/>
                  <a:pt x="197" y="214"/>
                </a:cubicBezTo>
                <a:cubicBezTo>
                  <a:pt x="193" y="217"/>
                  <a:pt x="187" y="218"/>
                  <a:pt x="183" y="215"/>
                </a:cubicBezTo>
                <a:cubicBezTo>
                  <a:pt x="164" y="201"/>
                  <a:pt x="164" y="201"/>
                  <a:pt x="164" y="201"/>
                </a:cubicBezTo>
                <a:cubicBezTo>
                  <a:pt x="163" y="200"/>
                  <a:pt x="162" y="200"/>
                  <a:pt x="161" y="201"/>
                </a:cubicBezTo>
                <a:cubicBezTo>
                  <a:pt x="157" y="203"/>
                  <a:pt x="152" y="205"/>
                  <a:pt x="148" y="206"/>
                </a:cubicBezTo>
                <a:cubicBezTo>
                  <a:pt x="147" y="206"/>
                  <a:pt x="146" y="207"/>
                  <a:pt x="146" y="208"/>
                </a:cubicBezTo>
                <a:cubicBezTo>
                  <a:pt x="142" y="232"/>
                  <a:pt x="142" y="232"/>
                  <a:pt x="142" y="232"/>
                </a:cubicBezTo>
                <a:cubicBezTo>
                  <a:pt x="141" y="237"/>
                  <a:pt x="137" y="241"/>
                  <a:pt x="132" y="241"/>
                </a:cubicBezTo>
                <a:close/>
                <a:moveTo>
                  <a:pt x="109" y="230"/>
                </a:moveTo>
                <a:cubicBezTo>
                  <a:pt x="131" y="230"/>
                  <a:pt x="131" y="230"/>
                  <a:pt x="131" y="230"/>
                </a:cubicBezTo>
                <a:cubicBezTo>
                  <a:pt x="135" y="207"/>
                  <a:pt x="135" y="207"/>
                  <a:pt x="135" y="207"/>
                </a:cubicBezTo>
                <a:cubicBezTo>
                  <a:pt x="136" y="201"/>
                  <a:pt x="139" y="197"/>
                  <a:pt x="144" y="196"/>
                </a:cubicBezTo>
                <a:cubicBezTo>
                  <a:pt x="148" y="194"/>
                  <a:pt x="152" y="193"/>
                  <a:pt x="156" y="191"/>
                </a:cubicBezTo>
                <a:cubicBezTo>
                  <a:pt x="161" y="188"/>
                  <a:pt x="166" y="189"/>
                  <a:pt x="171" y="192"/>
                </a:cubicBezTo>
                <a:cubicBezTo>
                  <a:pt x="189" y="206"/>
                  <a:pt x="189" y="206"/>
                  <a:pt x="189" y="206"/>
                </a:cubicBezTo>
                <a:cubicBezTo>
                  <a:pt x="205" y="190"/>
                  <a:pt x="205" y="190"/>
                  <a:pt x="205" y="190"/>
                </a:cubicBezTo>
                <a:cubicBezTo>
                  <a:pt x="192" y="171"/>
                  <a:pt x="192" y="171"/>
                  <a:pt x="192" y="171"/>
                </a:cubicBezTo>
                <a:cubicBezTo>
                  <a:pt x="189" y="167"/>
                  <a:pt x="188" y="161"/>
                  <a:pt x="191" y="156"/>
                </a:cubicBezTo>
                <a:cubicBezTo>
                  <a:pt x="193" y="152"/>
                  <a:pt x="194" y="148"/>
                  <a:pt x="196" y="144"/>
                </a:cubicBezTo>
                <a:cubicBezTo>
                  <a:pt x="197" y="139"/>
                  <a:pt x="201" y="136"/>
                  <a:pt x="206" y="135"/>
                </a:cubicBezTo>
                <a:cubicBezTo>
                  <a:pt x="230" y="131"/>
                  <a:pt x="230" y="131"/>
                  <a:pt x="230" y="131"/>
                </a:cubicBezTo>
                <a:cubicBezTo>
                  <a:pt x="230" y="109"/>
                  <a:pt x="230" y="109"/>
                  <a:pt x="230" y="109"/>
                </a:cubicBezTo>
                <a:cubicBezTo>
                  <a:pt x="206" y="105"/>
                  <a:pt x="206" y="105"/>
                  <a:pt x="206" y="105"/>
                </a:cubicBezTo>
                <a:cubicBezTo>
                  <a:pt x="201" y="104"/>
                  <a:pt x="197" y="101"/>
                  <a:pt x="196" y="96"/>
                </a:cubicBezTo>
                <a:cubicBezTo>
                  <a:pt x="194" y="92"/>
                  <a:pt x="193" y="88"/>
                  <a:pt x="191" y="84"/>
                </a:cubicBezTo>
                <a:cubicBezTo>
                  <a:pt x="188" y="79"/>
                  <a:pt x="189" y="74"/>
                  <a:pt x="192" y="70"/>
                </a:cubicBezTo>
                <a:cubicBezTo>
                  <a:pt x="205" y="51"/>
                  <a:pt x="205" y="51"/>
                  <a:pt x="205" y="51"/>
                </a:cubicBezTo>
                <a:cubicBezTo>
                  <a:pt x="189" y="35"/>
                  <a:pt x="189" y="35"/>
                  <a:pt x="189" y="35"/>
                </a:cubicBezTo>
                <a:cubicBezTo>
                  <a:pt x="171" y="49"/>
                  <a:pt x="171" y="49"/>
                  <a:pt x="171" y="49"/>
                </a:cubicBezTo>
                <a:cubicBezTo>
                  <a:pt x="166" y="52"/>
                  <a:pt x="161" y="52"/>
                  <a:pt x="156" y="50"/>
                </a:cubicBezTo>
                <a:cubicBezTo>
                  <a:pt x="152" y="48"/>
                  <a:pt x="148" y="46"/>
                  <a:pt x="144" y="45"/>
                </a:cubicBezTo>
                <a:cubicBezTo>
                  <a:pt x="139" y="43"/>
                  <a:pt x="136" y="39"/>
                  <a:pt x="135" y="34"/>
                </a:cubicBezTo>
                <a:cubicBezTo>
                  <a:pt x="131" y="11"/>
                  <a:pt x="131" y="11"/>
                  <a:pt x="131" y="11"/>
                </a:cubicBezTo>
                <a:cubicBezTo>
                  <a:pt x="109" y="11"/>
                  <a:pt x="109" y="11"/>
                  <a:pt x="109" y="11"/>
                </a:cubicBezTo>
                <a:cubicBezTo>
                  <a:pt x="105" y="34"/>
                  <a:pt x="105" y="34"/>
                  <a:pt x="105" y="34"/>
                </a:cubicBezTo>
                <a:cubicBezTo>
                  <a:pt x="104" y="39"/>
                  <a:pt x="101" y="43"/>
                  <a:pt x="96" y="45"/>
                </a:cubicBezTo>
                <a:cubicBezTo>
                  <a:pt x="92" y="46"/>
                  <a:pt x="88" y="48"/>
                  <a:pt x="84" y="50"/>
                </a:cubicBezTo>
                <a:cubicBezTo>
                  <a:pt x="79" y="52"/>
                  <a:pt x="74" y="52"/>
                  <a:pt x="69" y="49"/>
                </a:cubicBezTo>
                <a:cubicBezTo>
                  <a:pt x="51" y="35"/>
                  <a:pt x="51" y="35"/>
                  <a:pt x="51" y="35"/>
                </a:cubicBezTo>
                <a:cubicBezTo>
                  <a:pt x="35" y="51"/>
                  <a:pt x="35" y="51"/>
                  <a:pt x="35" y="51"/>
                </a:cubicBezTo>
                <a:cubicBezTo>
                  <a:pt x="48" y="70"/>
                  <a:pt x="48" y="70"/>
                  <a:pt x="48" y="70"/>
                </a:cubicBezTo>
                <a:cubicBezTo>
                  <a:pt x="51" y="74"/>
                  <a:pt x="52" y="79"/>
                  <a:pt x="49" y="84"/>
                </a:cubicBezTo>
                <a:cubicBezTo>
                  <a:pt x="47" y="88"/>
                  <a:pt x="46" y="92"/>
                  <a:pt x="45" y="96"/>
                </a:cubicBezTo>
                <a:cubicBezTo>
                  <a:pt x="43" y="101"/>
                  <a:pt x="39" y="104"/>
                  <a:pt x="34" y="105"/>
                </a:cubicBezTo>
                <a:cubicBezTo>
                  <a:pt x="11" y="109"/>
                  <a:pt x="11" y="109"/>
                  <a:pt x="11" y="109"/>
                </a:cubicBezTo>
                <a:cubicBezTo>
                  <a:pt x="11" y="131"/>
                  <a:pt x="11" y="131"/>
                  <a:pt x="11" y="131"/>
                </a:cubicBezTo>
                <a:cubicBezTo>
                  <a:pt x="34" y="135"/>
                  <a:pt x="34" y="135"/>
                  <a:pt x="34" y="135"/>
                </a:cubicBezTo>
                <a:cubicBezTo>
                  <a:pt x="39" y="136"/>
                  <a:pt x="43" y="139"/>
                  <a:pt x="45" y="144"/>
                </a:cubicBezTo>
                <a:cubicBezTo>
                  <a:pt x="46" y="149"/>
                  <a:pt x="47" y="153"/>
                  <a:pt x="49" y="156"/>
                </a:cubicBezTo>
                <a:cubicBezTo>
                  <a:pt x="52" y="161"/>
                  <a:pt x="51" y="167"/>
                  <a:pt x="48" y="171"/>
                </a:cubicBezTo>
                <a:cubicBezTo>
                  <a:pt x="35" y="190"/>
                  <a:pt x="35" y="190"/>
                  <a:pt x="35" y="190"/>
                </a:cubicBezTo>
                <a:cubicBezTo>
                  <a:pt x="51" y="206"/>
                  <a:pt x="51" y="206"/>
                  <a:pt x="51" y="206"/>
                </a:cubicBezTo>
                <a:cubicBezTo>
                  <a:pt x="69" y="192"/>
                  <a:pt x="69" y="192"/>
                  <a:pt x="69" y="192"/>
                </a:cubicBezTo>
                <a:cubicBezTo>
                  <a:pt x="74" y="189"/>
                  <a:pt x="79" y="188"/>
                  <a:pt x="84" y="191"/>
                </a:cubicBezTo>
                <a:cubicBezTo>
                  <a:pt x="88" y="193"/>
                  <a:pt x="92" y="194"/>
                  <a:pt x="96" y="196"/>
                </a:cubicBezTo>
                <a:cubicBezTo>
                  <a:pt x="101" y="197"/>
                  <a:pt x="104" y="201"/>
                  <a:pt x="105" y="207"/>
                </a:cubicBezTo>
                <a:lnTo>
                  <a:pt x="109" y="230"/>
                </a:lnTo>
                <a:close/>
                <a:moveTo>
                  <a:pt x="34" y="190"/>
                </a:moveTo>
                <a:cubicBezTo>
                  <a:pt x="34" y="190"/>
                  <a:pt x="34" y="190"/>
                  <a:pt x="34" y="190"/>
                </a:cubicBezTo>
                <a:cubicBezTo>
                  <a:pt x="34" y="190"/>
                  <a:pt x="34" y="190"/>
                  <a:pt x="34" y="190"/>
                </a:cubicBezTo>
                <a:close/>
                <a:moveTo>
                  <a:pt x="206" y="189"/>
                </a:moveTo>
                <a:cubicBezTo>
                  <a:pt x="206" y="189"/>
                  <a:pt x="206" y="189"/>
                  <a:pt x="206" y="189"/>
                </a:cubicBezTo>
                <a:close/>
                <a:moveTo>
                  <a:pt x="230" y="132"/>
                </a:moveTo>
                <a:cubicBezTo>
                  <a:pt x="230" y="132"/>
                  <a:pt x="230" y="132"/>
                  <a:pt x="230" y="132"/>
                </a:cubicBezTo>
                <a:close/>
                <a:moveTo>
                  <a:pt x="11" y="132"/>
                </a:moveTo>
                <a:cubicBezTo>
                  <a:pt x="11" y="132"/>
                  <a:pt x="11" y="132"/>
                  <a:pt x="11" y="132"/>
                </a:cubicBezTo>
                <a:cubicBezTo>
                  <a:pt x="11" y="132"/>
                  <a:pt x="11" y="132"/>
                  <a:pt x="11" y="132"/>
                </a:cubicBezTo>
                <a:close/>
                <a:moveTo>
                  <a:pt x="230" y="131"/>
                </a:moveTo>
                <a:cubicBezTo>
                  <a:pt x="230" y="131"/>
                  <a:pt x="230" y="131"/>
                  <a:pt x="230" y="131"/>
                </a:cubicBezTo>
                <a:close/>
                <a:moveTo>
                  <a:pt x="10" y="131"/>
                </a:moveTo>
                <a:cubicBezTo>
                  <a:pt x="10" y="131"/>
                  <a:pt x="10" y="131"/>
                  <a:pt x="10" y="131"/>
                </a:cubicBezTo>
                <a:cubicBezTo>
                  <a:pt x="10" y="131"/>
                  <a:pt x="10" y="131"/>
                  <a:pt x="10" y="131"/>
                </a:cubicBezTo>
                <a:close/>
                <a:moveTo>
                  <a:pt x="190" y="34"/>
                </a:moveTo>
                <a:cubicBezTo>
                  <a:pt x="190" y="34"/>
                  <a:pt x="190" y="34"/>
                  <a:pt x="190" y="34"/>
                </a:cubicBezTo>
                <a:cubicBezTo>
                  <a:pt x="190" y="34"/>
                  <a:pt x="190" y="34"/>
                  <a:pt x="190" y="34"/>
                </a:cubicBezTo>
                <a:close/>
                <a:moveTo>
                  <a:pt x="189" y="34"/>
                </a:moveTo>
                <a:cubicBezTo>
                  <a:pt x="189" y="34"/>
                  <a:pt x="189" y="34"/>
                  <a:pt x="189" y="34"/>
                </a:cubicBezTo>
                <a:close/>
                <a:moveTo>
                  <a:pt x="120" y="168"/>
                </a:moveTo>
                <a:cubicBezTo>
                  <a:pt x="107" y="168"/>
                  <a:pt x="95" y="163"/>
                  <a:pt x="86" y="154"/>
                </a:cubicBezTo>
                <a:cubicBezTo>
                  <a:pt x="74" y="142"/>
                  <a:pt x="70" y="125"/>
                  <a:pt x="73" y="109"/>
                </a:cubicBezTo>
                <a:cubicBezTo>
                  <a:pt x="77" y="91"/>
                  <a:pt x="92" y="77"/>
                  <a:pt x="109" y="73"/>
                </a:cubicBezTo>
                <a:cubicBezTo>
                  <a:pt x="126" y="70"/>
                  <a:pt x="142" y="75"/>
                  <a:pt x="154" y="86"/>
                </a:cubicBezTo>
                <a:cubicBezTo>
                  <a:pt x="165" y="98"/>
                  <a:pt x="170" y="115"/>
                  <a:pt x="167" y="131"/>
                </a:cubicBezTo>
                <a:cubicBezTo>
                  <a:pt x="163" y="149"/>
                  <a:pt x="149" y="163"/>
                  <a:pt x="131" y="167"/>
                </a:cubicBezTo>
                <a:cubicBezTo>
                  <a:pt x="127" y="168"/>
                  <a:pt x="124" y="168"/>
                  <a:pt x="120" y="168"/>
                </a:cubicBezTo>
                <a:close/>
                <a:moveTo>
                  <a:pt x="120" y="83"/>
                </a:moveTo>
                <a:cubicBezTo>
                  <a:pt x="117" y="83"/>
                  <a:pt x="114" y="84"/>
                  <a:pt x="112" y="84"/>
                </a:cubicBezTo>
                <a:cubicBezTo>
                  <a:pt x="98" y="87"/>
                  <a:pt x="87" y="98"/>
                  <a:pt x="84" y="111"/>
                </a:cubicBezTo>
                <a:cubicBezTo>
                  <a:pt x="81" y="124"/>
                  <a:pt x="85" y="137"/>
                  <a:pt x="94" y="146"/>
                </a:cubicBezTo>
                <a:cubicBezTo>
                  <a:pt x="103" y="155"/>
                  <a:pt x="116" y="159"/>
                  <a:pt x="129" y="156"/>
                </a:cubicBezTo>
                <a:cubicBezTo>
                  <a:pt x="129" y="156"/>
                  <a:pt x="129" y="156"/>
                  <a:pt x="129" y="156"/>
                </a:cubicBezTo>
                <a:cubicBezTo>
                  <a:pt x="142" y="153"/>
                  <a:pt x="153" y="142"/>
                  <a:pt x="156" y="129"/>
                </a:cubicBezTo>
                <a:cubicBezTo>
                  <a:pt x="159" y="116"/>
                  <a:pt x="155" y="103"/>
                  <a:pt x="146" y="94"/>
                </a:cubicBezTo>
                <a:cubicBezTo>
                  <a:pt x="139" y="87"/>
                  <a:pt x="130" y="83"/>
                  <a:pt x="120"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65901" name="Google Shape;2755;p87">
            <a:extLst>
              <a:ext uri="{FF2B5EF4-FFF2-40B4-BE49-F238E27FC236}">
                <a16:creationId xmlns:a16="http://schemas.microsoft.com/office/drawing/2014/main" id="{7530F6BB-90E3-9433-FC82-D2226A3232D5}"/>
              </a:ext>
            </a:extLst>
          </p:cNvPr>
          <p:cNvSpPr>
            <a:spLocks/>
          </p:cNvSpPr>
          <p:nvPr/>
        </p:nvSpPr>
        <p:spPr bwMode="auto">
          <a:xfrm>
            <a:off x="6775450" y="4476750"/>
            <a:ext cx="1539875" cy="779463"/>
          </a:xfrm>
          <a:custGeom>
            <a:avLst/>
            <a:gdLst>
              <a:gd name="T0" fmla="*/ 125 w 399"/>
              <a:gd name="T1" fmla="*/ 190 h 202"/>
              <a:gd name="T2" fmla="*/ 152 w 399"/>
              <a:gd name="T3" fmla="*/ 129 h 202"/>
              <a:gd name="T4" fmla="*/ 175 w 399"/>
              <a:gd name="T5" fmla="*/ 115 h 202"/>
              <a:gd name="T6" fmla="*/ 189 w 399"/>
              <a:gd name="T7" fmla="*/ 2 h 202"/>
              <a:gd name="T8" fmla="*/ 257 w 399"/>
              <a:gd name="T9" fmla="*/ 47 h 202"/>
              <a:gd name="T10" fmla="*/ 239 w 399"/>
              <a:gd name="T11" fmla="*/ 122 h 202"/>
              <a:gd name="T12" fmla="*/ 291 w 399"/>
              <a:gd name="T13" fmla="*/ 152 h 202"/>
              <a:gd name="T14" fmla="*/ 283 w 399"/>
              <a:gd name="T15" fmla="*/ 190 h 202"/>
              <a:gd name="T16" fmla="*/ 204 w 399"/>
              <a:gd name="T17" fmla="*/ 11 h 202"/>
              <a:gd name="T18" fmla="*/ 181 w 399"/>
              <a:gd name="T19" fmla="*/ 101 h 202"/>
              <a:gd name="T20" fmla="*/ 169 w 399"/>
              <a:gd name="T21" fmla="*/ 134 h 202"/>
              <a:gd name="T22" fmla="*/ 120 w 399"/>
              <a:gd name="T23" fmla="*/ 170 h 202"/>
              <a:gd name="T24" fmla="*/ 204 w 399"/>
              <a:gd name="T25" fmla="*/ 191 h 202"/>
              <a:gd name="T26" fmla="*/ 286 w 399"/>
              <a:gd name="T27" fmla="*/ 171 h 202"/>
              <a:gd name="T28" fmla="*/ 238 w 399"/>
              <a:gd name="T29" fmla="*/ 134 h 202"/>
              <a:gd name="T30" fmla="*/ 227 w 399"/>
              <a:gd name="T31" fmla="*/ 100 h 202"/>
              <a:gd name="T32" fmla="*/ 204 w 399"/>
              <a:gd name="T33" fmla="*/ 11 h 202"/>
              <a:gd name="T34" fmla="*/ 331 w 399"/>
              <a:gd name="T35" fmla="*/ 202 h 202"/>
              <a:gd name="T36" fmla="*/ 297 w 399"/>
              <a:gd name="T37" fmla="*/ 194 h 202"/>
              <a:gd name="T38" fmla="*/ 331 w 399"/>
              <a:gd name="T39" fmla="*/ 191 h 202"/>
              <a:gd name="T40" fmla="*/ 387 w 399"/>
              <a:gd name="T41" fmla="*/ 178 h 202"/>
              <a:gd name="T42" fmla="*/ 354 w 399"/>
              <a:gd name="T43" fmla="*/ 154 h 202"/>
              <a:gd name="T44" fmla="*/ 346 w 399"/>
              <a:gd name="T45" fmla="*/ 129 h 202"/>
              <a:gd name="T46" fmla="*/ 331 w 399"/>
              <a:gd name="T47" fmla="*/ 69 h 202"/>
              <a:gd name="T48" fmla="*/ 316 w 399"/>
              <a:gd name="T49" fmla="*/ 129 h 202"/>
              <a:gd name="T50" fmla="*/ 312 w 399"/>
              <a:gd name="T51" fmla="*/ 153 h 202"/>
              <a:gd name="T52" fmla="*/ 308 w 399"/>
              <a:gd name="T53" fmla="*/ 142 h 202"/>
              <a:gd name="T54" fmla="*/ 292 w 399"/>
              <a:gd name="T55" fmla="*/ 93 h 202"/>
              <a:gd name="T56" fmla="*/ 342 w 399"/>
              <a:gd name="T57" fmla="*/ 60 h 202"/>
              <a:gd name="T58" fmla="*/ 353 w 399"/>
              <a:gd name="T59" fmla="*/ 140 h 202"/>
              <a:gd name="T60" fmla="*/ 368 w 399"/>
              <a:gd name="T61" fmla="*/ 148 h 202"/>
              <a:gd name="T62" fmla="*/ 387 w 399"/>
              <a:gd name="T63" fmla="*/ 194 h 202"/>
              <a:gd name="T64" fmla="*/ 76 w 399"/>
              <a:gd name="T65" fmla="*/ 202 h 202"/>
              <a:gd name="T66" fmla="*/ 1 w 399"/>
              <a:gd name="T67" fmla="*/ 178 h 202"/>
              <a:gd name="T68" fmla="*/ 45 w 399"/>
              <a:gd name="T69" fmla="*/ 139 h 202"/>
              <a:gd name="T70" fmla="*/ 51 w 399"/>
              <a:gd name="T71" fmla="*/ 129 h 202"/>
              <a:gd name="T72" fmla="*/ 75 w 399"/>
              <a:gd name="T73" fmla="*/ 44 h 202"/>
              <a:gd name="T74" fmla="*/ 100 w 399"/>
              <a:gd name="T75" fmla="*/ 129 h 202"/>
              <a:gd name="T76" fmla="*/ 105 w 399"/>
              <a:gd name="T77" fmla="*/ 139 h 202"/>
              <a:gd name="T78" fmla="*/ 99 w 399"/>
              <a:gd name="T79" fmla="*/ 148 h 202"/>
              <a:gd name="T80" fmla="*/ 107 w 399"/>
              <a:gd name="T81" fmla="*/ 82 h 202"/>
              <a:gd name="T82" fmla="*/ 67 w 399"/>
              <a:gd name="T83" fmla="*/ 56 h 202"/>
              <a:gd name="T84" fmla="*/ 63 w 399"/>
              <a:gd name="T85" fmla="*/ 136 h 202"/>
              <a:gd name="T86" fmla="*/ 39 w 399"/>
              <a:gd name="T87" fmla="*/ 153 h 202"/>
              <a:gd name="T88" fmla="*/ 19 w 399"/>
              <a:gd name="T89" fmla="*/ 183 h 202"/>
              <a:gd name="T90" fmla="*/ 102 w 399"/>
              <a:gd name="T91" fmla="*/ 190 h 202"/>
              <a:gd name="T92" fmla="*/ 76 w 399"/>
              <a:gd name="T9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9" h="202" extrusionOk="0">
                <a:moveTo>
                  <a:pt x="204" y="202"/>
                </a:moveTo>
                <a:cubicBezTo>
                  <a:pt x="181" y="202"/>
                  <a:pt x="161" y="201"/>
                  <a:pt x="142" y="196"/>
                </a:cubicBezTo>
                <a:cubicBezTo>
                  <a:pt x="136" y="195"/>
                  <a:pt x="130" y="193"/>
                  <a:pt x="125" y="190"/>
                </a:cubicBezTo>
                <a:cubicBezTo>
                  <a:pt x="113" y="185"/>
                  <a:pt x="110" y="178"/>
                  <a:pt x="109" y="172"/>
                </a:cubicBezTo>
                <a:cubicBezTo>
                  <a:pt x="108" y="166"/>
                  <a:pt x="110" y="158"/>
                  <a:pt x="116" y="152"/>
                </a:cubicBezTo>
                <a:cubicBezTo>
                  <a:pt x="125" y="144"/>
                  <a:pt x="136" y="136"/>
                  <a:pt x="152" y="129"/>
                </a:cubicBezTo>
                <a:cubicBezTo>
                  <a:pt x="156" y="127"/>
                  <a:pt x="161" y="125"/>
                  <a:pt x="165" y="123"/>
                </a:cubicBezTo>
                <a:cubicBezTo>
                  <a:pt x="169" y="122"/>
                  <a:pt x="169" y="122"/>
                  <a:pt x="169" y="122"/>
                </a:cubicBezTo>
                <a:cubicBezTo>
                  <a:pt x="172" y="121"/>
                  <a:pt x="175" y="118"/>
                  <a:pt x="175" y="115"/>
                </a:cubicBezTo>
                <a:cubicBezTo>
                  <a:pt x="176" y="113"/>
                  <a:pt x="175" y="111"/>
                  <a:pt x="173" y="108"/>
                </a:cubicBezTo>
                <a:cubicBezTo>
                  <a:pt x="157" y="92"/>
                  <a:pt x="149" y="72"/>
                  <a:pt x="150" y="47"/>
                </a:cubicBezTo>
                <a:cubicBezTo>
                  <a:pt x="151" y="24"/>
                  <a:pt x="164" y="9"/>
                  <a:pt x="189" y="2"/>
                </a:cubicBezTo>
                <a:cubicBezTo>
                  <a:pt x="194" y="1"/>
                  <a:pt x="199" y="1"/>
                  <a:pt x="204" y="0"/>
                </a:cubicBezTo>
                <a:cubicBezTo>
                  <a:pt x="209" y="1"/>
                  <a:pt x="213" y="1"/>
                  <a:pt x="218" y="2"/>
                </a:cubicBezTo>
                <a:cubicBezTo>
                  <a:pt x="243" y="9"/>
                  <a:pt x="257" y="24"/>
                  <a:pt x="257" y="47"/>
                </a:cubicBezTo>
                <a:cubicBezTo>
                  <a:pt x="258" y="72"/>
                  <a:pt x="251" y="92"/>
                  <a:pt x="235" y="108"/>
                </a:cubicBezTo>
                <a:cubicBezTo>
                  <a:pt x="232" y="111"/>
                  <a:pt x="231" y="113"/>
                  <a:pt x="232" y="115"/>
                </a:cubicBezTo>
                <a:cubicBezTo>
                  <a:pt x="233" y="118"/>
                  <a:pt x="235" y="121"/>
                  <a:pt x="239" y="122"/>
                </a:cubicBezTo>
                <a:cubicBezTo>
                  <a:pt x="242" y="123"/>
                  <a:pt x="242" y="123"/>
                  <a:pt x="242" y="123"/>
                </a:cubicBezTo>
                <a:cubicBezTo>
                  <a:pt x="247" y="125"/>
                  <a:pt x="251" y="127"/>
                  <a:pt x="256" y="129"/>
                </a:cubicBezTo>
                <a:cubicBezTo>
                  <a:pt x="271" y="136"/>
                  <a:pt x="282" y="144"/>
                  <a:pt x="291" y="152"/>
                </a:cubicBezTo>
                <a:cubicBezTo>
                  <a:pt x="296" y="157"/>
                  <a:pt x="299" y="165"/>
                  <a:pt x="297" y="173"/>
                </a:cubicBezTo>
                <a:cubicBezTo>
                  <a:pt x="296" y="180"/>
                  <a:pt x="291" y="187"/>
                  <a:pt x="283" y="190"/>
                </a:cubicBezTo>
                <a:cubicBezTo>
                  <a:pt x="283" y="190"/>
                  <a:pt x="283" y="190"/>
                  <a:pt x="283" y="190"/>
                </a:cubicBezTo>
                <a:cubicBezTo>
                  <a:pt x="278" y="193"/>
                  <a:pt x="272" y="195"/>
                  <a:pt x="265" y="196"/>
                </a:cubicBezTo>
                <a:cubicBezTo>
                  <a:pt x="246" y="201"/>
                  <a:pt x="227" y="202"/>
                  <a:pt x="204" y="202"/>
                </a:cubicBezTo>
                <a:close/>
                <a:moveTo>
                  <a:pt x="204" y="11"/>
                </a:moveTo>
                <a:cubicBezTo>
                  <a:pt x="200" y="12"/>
                  <a:pt x="196" y="12"/>
                  <a:pt x="192" y="13"/>
                </a:cubicBezTo>
                <a:cubicBezTo>
                  <a:pt x="172" y="18"/>
                  <a:pt x="162" y="29"/>
                  <a:pt x="161" y="48"/>
                </a:cubicBezTo>
                <a:cubicBezTo>
                  <a:pt x="160" y="69"/>
                  <a:pt x="167" y="86"/>
                  <a:pt x="181" y="101"/>
                </a:cubicBezTo>
                <a:cubicBezTo>
                  <a:pt x="185" y="105"/>
                  <a:pt x="187" y="112"/>
                  <a:pt x="186" y="118"/>
                </a:cubicBezTo>
                <a:cubicBezTo>
                  <a:pt x="185" y="124"/>
                  <a:pt x="180" y="130"/>
                  <a:pt x="173" y="132"/>
                </a:cubicBezTo>
                <a:cubicBezTo>
                  <a:pt x="169" y="134"/>
                  <a:pt x="169" y="134"/>
                  <a:pt x="169" y="134"/>
                </a:cubicBezTo>
                <a:cubicBezTo>
                  <a:pt x="165" y="135"/>
                  <a:pt x="161" y="137"/>
                  <a:pt x="156" y="139"/>
                </a:cubicBezTo>
                <a:cubicBezTo>
                  <a:pt x="142" y="146"/>
                  <a:pt x="132" y="152"/>
                  <a:pt x="124" y="160"/>
                </a:cubicBezTo>
                <a:cubicBezTo>
                  <a:pt x="121" y="164"/>
                  <a:pt x="119" y="167"/>
                  <a:pt x="120" y="170"/>
                </a:cubicBezTo>
                <a:cubicBezTo>
                  <a:pt x="120" y="174"/>
                  <a:pt x="124" y="178"/>
                  <a:pt x="129" y="180"/>
                </a:cubicBezTo>
                <a:cubicBezTo>
                  <a:pt x="134" y="183"/>
                  <a:pt x="139" y="184"/>
                  <a:pt x="145" y="186"/>
                </a:cubicBezTo>
                <a:cubicBezTo>
                  <a:pt x="163" y="190"/>
                  <a:pt x="181" y="191"/>
                  <a:pt x="204" y="191"/>
                </a:cubicBezTo>
                <a:cubicBezTo>
                  <a:pt x="226" y="191"/>
                  <a:pt x="245" y="190"/>
                  <a:pt x="263" y="186"/>
                </a:cubicBezTo>
                <a:cubicBezTo>
                  <a:pt x="268" y="184"/>
                  <a:pt x="274" y="183"/>
                  <a:pt x="278" y="180"/>
                </a:cubicBezTo>
                <a:cubicBezTo>
                  <a:pt x="283" y="178"/>
                  <a:pt x="286" y="175"/>
                  <a:pt x="286" y="171"/>
                </a:cubicBezTo>
                <a:cubicBezTo>
                  <a:pt x="287" y="166"/>
                  <a:pt x="286" y="162"/>
                  <a:pt x="284" y="160"/>
                </a:cubicBezTo>
                <a:cubicBezTo>
                  <a:pt x="276" y="152"/>
                  <a:pt x="266" y="146"/>
                  <a:pt x="251" y="139"/>
                </a:cubicBezTo>
                <a:cubicBezTo>
                  <a:pt x="247" y="137"/>
                  <a:pt x="242" y="135"/>
                  <a:pt x="238" y="134"/>
                </a:cubicBezTo>
                <a:cubicBezTo>
                  <a:pt x="235" y="132"/>
                  <a:pt x="235" y="132"/>
                  <a:pt x="235" y="132"/>
                </a:cubicBezTo>
                <a:cubicBezTo>
                  <a:pt x="227" y="129"/>
                  <a:pt x="223" y="124"/>
                  <a:pt x="221" y="118"/>
                </a:cubicBezTo>
                <a:cubicBezTo>
                  <a:pt x="220" y="112"/>
                  <a:pt x="222" y="105"/>
                  <a:pt x="227" y="100"/>
                </a:cubicBezTo>
                <a:cubicBezTo>
                  <a:pt x="241" y="87"/>
                  <a:pt x="247" y="69"/>
                  <a:pt x="246" y="48"/>
                </a:cubicBezTo>
                <a:cubicBezTo>
                  <a:pt x="246" y="29"/>
                  <a:pt x="236" y="18"/>
                  <a:pt x="216" y="13"/>
                </a:cubicBezTo>
                <a:cubicBezTo>
                  <a:pt x="212" y="12"/>
                  <a:pt x="208" y="12"/>
                  <a:pt x="204" y="11"/>
                </a:cubicBezTo>
                <a:close/>
                <a:moveTo>
                  <a:pt x="280" y="185"/>
                </a:moveTo>
                <a:cubicBezTo>
                  <a:pt x="280" y="185"/>
                  <a:pt x="280" y="185"/>
                  <a:pt x="280" y="185"/>
                </a:cubicBezTo>
                <a:close/>
                <a:moveTo>
                  <a:pt x="331" y="202"/>
                </a:moveTo>
                <a:cubicBezTo>
                  <a:pt x="328" y="202"/>
                  <a:pt x="328" y="202"/>
                  <a:pt x="328" y="202"/>
                </a:cubicBezTo>
                <a:cubicBezTo>
                  <a:pt x="317" y="202"/>
                  <a:pt x="313" y="202"/>
                  <a:pt x="302" y="200"/>
                </a:cubicBezTo>
                <a:cubicBezTo>
                  <a:pt x="299" y="200"/>
                  <a:pt x="297" y="197"/>
                  <a:pt x="297" y="194"/>
                </a:cubicBezTo>
                <a:cubicBezTo>
                  <a:pt x="297" y="191"/>
                  <a:pt x="300" y="189"/>
                  <a:pt x="303" y="190"/>
                </a:cubicBezTo>
                <a:cubicBezTo>
                  <a:pt x="314" y="191"/>
                  <a:pt x="317" y="191"/>
                  <a:pt x="328" y="191"/>
                </a:cubicBezTo>
                <a:cubicBezTo>
                  <a:pt x="331" y="191"/>
                  <a:pt x="331" y="191"/>
                  <a:pt x="331" y="191"/>
                </a:cubicBezTo>
                <a:cubicBezTo>
                  <a:pt x="347" y="191"/>
                  <a:pt x="360" y="190"/>
                  <a:pt x="372" y="187"/>
                </a:cubicBezTo>
                <a:cubicBezTo>
                  <a:pt x="376" y="186"/>
                  <a:pt x="379" y="185"/>
                  <a:pt x="382" y="184"/>
                </a:cubicBezTo>
                <a:cubicBezTo>
                  <a:pt x="385" y="183"/>
                  <a:pt x="387" y="181"/>
                  <a:pt x="387" y="178"/>
                </a:cubicBezTo>
                <a:cubicBezTo>
                  <a:pt x="388" y="176"/>
                  <a:pt x="387" y="174"/>
                  <a:pt x="386" y="172"/>
                </a:cubicBezTo>
                <a:cubicBezTo>
                  <a:pt x="380" y="167"/>
                  <a:pt x="373" y="163"/>
                  <a:pt x="364" y="158"/>
                </a:cubicBezTo>
                <a:cubicBezTo>
                  <a:pt x="361" y="157"/>
                  <a:pt x="358" y="155"/>
                  <a:pt x="354" y="154"/>
                </a:cubicBezTo>
                <a:cubicBezTo>
                  <a:pt x="352" y="153"/>
                  <a:pt x="352" y="153"/>
                  <a:pt x="352" y="153"/>
                </a:cubicBezTo>
                <a:cubicBezTo>
                  <a:pt x="347" y="151"/>
                  <a:pt x="343" y="147"/>
                  <a:pt x="342" y="142"/>
                </a:cubicBezTo>
                <a:cubicBezTo>
                  <a:pt x="341" y="137"/>
                  <a:pt x="342" y="132"/>
                  <a:pt x="346" y="129"/>
                </a:cubicBezTo>
                <a:cubicBezTo>
                  <a:pt x="356" y="119"/>
                  <a:pt x="360" y="108"/>
                  <a:pt x="359" y="93"/>
                </a:cubicBezTo>
                <a:cubicBezTo>
                  <a:pt x="359" y="81"/>
                  <a:pt x="352" y="74"/>
                  <a:pt x="339" y="71"/>
                </a:cubicBezTo>
                <a:cubicBezTo>
                  <a:pt x="337" y="70"/>
                  <a:pt x="334" y="70"/>
                  <a:pt x="331" y="69"/>
                </a:cubicBezTo>
                <a:cubicBezTo>
                  <a:pt x="329" y="70"/>
                  <a:pt x="326" y="70"/>
                  <a:pt x="323" y="71"/>
                </a:cubicBezTo>
                <a:cubicBezTo>
                  <a:pt x="310" y="74"/>
                  <a:pt x="304" y="81"/>
                  <a:pt x="303" y="93"/>
                </a:cubicBezTo>
                <a:cubicBezTo>
                  <a:pt x="303" y="108"/>
                  <a:pt x="307" y="119"/>
                  <a:pt x="316" y="129"/>
                </a:cubicBezTo>
                <a:cubicBezTo>
                  <a:pt x="321" y="133"/>
                  <a:pt x="323" y="138"/>
                  <a:pt x="322" y="143"/>
                </a:cubicBezTo>
                <a:cubicBezTo>
                  <a:pt x="321" y="147"/>
                  <a:pt x="317" y="150"/>
                  <a:pt x="312" y="152"/>
                </a:cubicBezTo>
                <a:cubicBezTo>
                  <a:pt x="312" y="153"/>
                  <a:pt x="312" y="153"/>
                  <a:pt x="312" y="153"/>
                </a:cubicBezTo>
                <a:cubicBezTo>
                  <a:pt x="309" y="154"/>
                  <a:pt x="306" y="152"/>
                  <a:pt x="304" y="150"/>
                </a:cubicBezTo>
                <a:cubicBezTo>
                  <a:pt x="303" y="147"/>
                  <a:pt x="305" y="144"/>
                  <a:pt x="308" y="143"/>
                </a:cubicBezTo>
                <a:cubicBezTo>
                  <a:pt x="308" y="142"/>
                  <a:pt x="308" y="142"/>
                  <a:pt x="308" y="142"/>
                </a:cubicBezTo>
                <a:cubicBezTo>
                  <a:pt x="310" y="142"/>
                  <a:pt x="311" y="141"/>
                  <a:pt x="311" y="140"/>
                </a:cubicBezTo>
                <a:cubicBezTo>
                  <a:pt x="311" y="140"/>
                  <a:pt x="310" y="138"/>
                  <a:pt x="309" y="136"/>
                </a:cubicBezTo>
                <a:cubicBezTo>
                  <a:pt x="297" y="125"/>
                  <a:pt x="292" y="110"/>
                  <a:pt x="292" y="93"/>
                </a:cubicBezTo>
                <a:cubicBezTo>
                  <a:pt x="293" y="81"/>
                  <a:pt x="298" y="65"/>
                  <a:pt x="321" y="60"/>
                </a:cubicBezTo>
                <a:cubicBezTo>
                  <a:pt x="324" y="59"/>
                  <a:pt x="328" y="59"/>
                  <a:pt x="331" y="59"/>
                </a:cubicBezTo>
                <a:cubicBezTo>
                  <a:pt x="335" y="59"/>
                  <a:pt x="338" y="59"/>
                  <a:pt x="342" y="60"/>
                </a:cubicBezTo>
                <a:cubicBezTo>
                  <a:pt x="365" y="65"/>
                  <a:pt x="370" y="81"/>
                  <a:pt x="370" y="93"/>
                </a:cubicBezTo>
                <a:cubicBezTo>
                  <a:pt x="371" y="110"/>
                  <a:pt x="366" y="125"/>
                  <a:pt x="354" y="136"/>
                </a:cubicBezTo>
                <a:cubicBezTo>
                  <a:pt x="353" y="137"/>
                  <a:pt x="352" y="138"/>
                  <a:pt x="353" y="140"/>
                </a:cubicBezTo>
                <a:cubicBezTo>
                  <a:pt x="353" y="141"/>
                  <a:pt x="354" y="142"/>
                  <a:pt x="356" y="143"/>
                </a:cubicBezTo>
                <a:cubicBezTo>
                  <a:pt x="358" y="144"/>
                  <a:pt x="358" y="144"/>
                  <a:pt x="358" y="144"/>
                </a:cubicBezTo>
                <a:cubicBezTo>
                  <a:pt x="362" y="145"/>
                  <a:pt x="365" y="147"/>
                  <a:pt x="368" y="148"/>
                </a:cubicBezTo>
                <a:cubicBezTo>
                  <a:pt x="379" y="153"/>
                  <a:pt x="387" y="158"/>
                  <a:pt x="393" y="165"/>
                </a:cubicBezTo>
                <a:cubicBezTo>
                  <a:pt x="397" y="168"/>
                  <a:pt x="399" y="175"/>
                  <a:pt x="398" y="180"/>
                </a:cubicBezTo>
                <a:cubicBezTo>
                  <a:pt x="397" y="186"/>
                  <a:pt x="393" y="191"/>
                  <a:pt x="387" y="194"/>
                </a:cubicBezTo>
                <a:cubicBezTo>
                  <a:pt x="383" y="196"/>
                  <a:pt x="379" y="197"/>
                  <a:pt x="374" y="198"/>
                </a:cubicBezTo>
                <a:cubicBezTo>
                  <a:pt x="361" y="201"/>
                  <a:pt x="348" y="202"/>
                  <a:pt x="331" y="202"/>
                </a:cubicBezTo>
                <a:close/>
                <a:moveTo>
                  <a:pt x="76" y="202"/>
                </a:moveTo>
                <a:cubicBezTo>
                  <a:pt x="57" y="202"/>
                  <a:pt x="43" y="201"/>
                  <a:pt x="28" y="198"/>
                </a:cubicBezTo>
                <a:cubicBezTo>
                  <a:pt x="23" y="196"/>
                  <a:pt x="18" y="195"/>
                  <a:pt x="14" y="193"/>
                </a:cubicBezTo>
                <a:cubicBezTo>
                  <a:pt x="7" y="190"/>
                  <a:pt x="2" y="184"/>
                  <a:pt x="1" y="178"/>
                </a:cubicBezTo>
                <a:cubicBezTo>
                  <a:pt x="0" y="172"/>
                  <a:pt x="2" y="166"/>
                  <a:pt x="7" y="162"/>
                </a:cubicBezTo>
                <a:cubicBezTo>
                  <a:pt x="14" y="155"/>
                  <a:pt x="23" y="149"/>
                  <a:pt x="35" y="143"/>
                </a:cubicBezTo>
                <a:cubicBezTo>
                  <a:pt x="38" y="142"/>
                  <a:pt x="42" y="140"/>
                  <a:pt x="45" y="139"/>
                </a:cubicBezTo>
                <a:cubicBezTo>
                  <a:pt x="48" y="138"/>
                  <a:pt x="48" y="138"/>
                  <a:pt x="48" y="138"/>
                </a:cubicBezTo>
                <a:cubicBezTo>
                  <a:pt x="50" y="137"/>
                  <a:pt x="52" y="136"/>
                  <a:pt x="52" y="134"/>
                </a:cubicBezTo>
                <a:cubicBezTo>
                  <a:pt x="53" y="132"/>
                  <a:pt x="52" y="130"/>
                  <a:pt x="51" y="129"/>
                </a:cubicBezTo>
                <a:cubicBezTo>
                  <a:pt x="38" y="117"/>
                  <a:pt x="32" y="101"/>
                  <a:pt x="33" y="82"/>
                </a:cubicBezTo>
                <a:cubicBezTo>
                  <a:pt x="33" y="69"/>
                  <a:pt x="39" y="52"/>
                  <a:pt x="64" y="46"/>
                </a:cubicBezTo>
                <a:cubicBezTo>
                  <a:pt x="68" y="45"/>
                  <a:pt x="72" y="44"/>
                  <a:pt x="75" y="44"/>
                </a:cubicBezTo>
                <a:cubicBezTo>
                  <a:pt x="79" y="44"/>
                  <a:pt x="83" y="45"/>
                  <a:pt x="87" y="46"/>
                </a:cubicBezTo>
                <a:cubicBezTo>
                  <a:pt x="112" y="52"/>
                  <a:pt x="118" y="69"/>
                  <a:pt x="118" y="82"/>
                </a:cubicBezTo>
                <a:cubicBezTo>
                  <a:pt x="119" y="101"/>
                  <a:pt x="113" y="117"/>
                  <a:pt x="100" y="129"/>
                </a:cubicBezTo>
                <a:cubicBezTo>
                  <a:pt x="99" y="130"/>
                  <a:pt x="98" y="132"/>
                  <a:pt x="98" y="134"/>
                </a:cubicBezTo>
                <a:cubicBezTo>
                  <a:pt x="99" y="136"/>
                  <a:pt x="100" y="137"/>
                  <a:pt x="103" y="138"/>
                </a:cubicBezTo>
                <a:cubicBezTo>
                  <a:pt x="105" y="139"/>
                  <a:pt x="105" y="139"/>
                  <a:pt x="105" y="139"/>
                </a:cubicBezTo>
                <a:cubicBezTo>
                  <a:pt x="108" y="140"/>
                  <a:pt x="110" y="143"/>
                  <a:pt x="108" y="146"/>
                </a:cubicBezTo>
                <a:cubicBezTo>
                  <a:pt x="107" y="149"/>
                  <a:pt x="104" y="150"/>
                  <a:pt x="101" y="149"/>
                </a:cubicBezTo>
                <a:cubicBezTo>
                  <a:pt x="99" y="148"/>
                  <a:pt x="99" y="148"/>
                  <a:pt x="99" y="148"/>
                </a:cubicBezTo>
                <a:cubicBezTo>
                  <a:pt x="93" y="146"/>
                  <a:pt x="89" y="141"/>
                  <a:pt x="88" y="136"/>
                </a:cubicBezTo>
                <a:cubicBezTo>
                  <a:pt x="87" y="131"/>
                  <a:pt x="88" y="126"/>
                  <a:pt x="92" y="122"/>
                </a:cubicBezTo>
                <a:cubicBezTo>
                  <a:pt x="103" y="111"/>
                  <a:pt x="108" y="98"/>
                  <a:pt x="107" y="82"/>
                </a:cubicBezTo>
                <a:cubicBezTo>
                  <a:pt x="107" y="68"/>
                  <a:pt x="99" y="60"/>
                  <a:pt x="84" y="56"/>
                </a:cubicBezTo>
                <a:cubicBezTo>
                  <a:pt x="81" y="56"/>
                  <a:pt x="78" y="55"/>
                  <a:pt x="75" y="55"/>
                </a:cubicBezTo>
                <a:cubicBezTo>
                  <a:pt x="73" y="55"/>
                  <a:pt x="70" y="56"/>
                  <a:pt x="67" y="56"/>
                </a:cubicBezTo>
                <a:cubicBezTo>
                  <a:pt x="52" y="60"/>
                  <a:pt x="44" y="68"/>
                  <a:pt x="44" y="82"/>
                </a:cubicBezTo>
                <a:cubicBezTo>
                  <a:pt x="43" y="98"/>
                  <a:pt x="48" y="111"/>
                  <a:pt x="58" y="122"/>
                </a:cubicBezTo>
                <a:cubicBezTo>
                  <a:pt x="63" y="126"/>
                  <a:pt x="64" y="131"/>
                  <a:pt x="63" y="136"/>
                </a:cubicBezTo>
                <a:cubicBezTo>
                  <a:pt x="62" y="142"/>
                  <a:pt x="58" y="146"/>
                  <a:pt x="52" y="148"/>
                </a:cubicBezTo>
                <a:cubicBezTo>
                  <a:pt x="49" y="149"/>
                  <a:pt x="49" y="149"/>
                  <a:pt x="49" y="149"/>
                </a:cubicBezTo>
                <a:cubicBezTo>
                  <a:pt x="46" y="151"/>
                  <a:pt x="43" y="152"/>
                  <a:pt x="39" y="153"/>
                </a:cubicBezTo>
                <a:cubicBezTo>
                  <a:pt x="28" y="158"/>
                  <a:pt x="21" y="163"/>
                  <a:pt x="15" y="169"/>
                </a:cubicBezTo>
                <a:cubicBezTo>
                  <a:pt x="13" y="172"/>
                  <a:pt x="12" y="174"/>
                  <a:pt x="12" y="176"/>
                </a:cubicBezTo>
                <a:cubicBezTo>
                  <a:pt x="12" y="179"/>
                  <a:pt x="15" y="181"/>
                  <a:pt x="19" y="183"/>
                </a:cubicBezTo>
                <a:cubicBezTo>
                  <a:pt x="22" y="185"/>
                  <a:pt x="26" y="186"/>
                  <a:pt x="30" y="187"/>
                </a:cubicBezTo>
                <a:cubicBezTo>
                  <a:pt x="44" y="190"/>
                  <a:pt x="58" y="191"/>
                  <a:pt x="76" y="191"/>
                </a:cubicBezTo>
                <a:cubicBezTo>
                  <a:pt x="86" y="191"/>
                  <a:pt x="94" y="191"/>
                  <a:pt x="102" y="190"/>
                </a:cubicBezTo>
                <a:cubicBezTo>
                  <a:pt x="105" y="190"/>
                  <a:pt x="108" y="192"/>
                  <a:pt x="108" y="195"/>
                </a:cubicBezTo>
                <a:cubicBezTo>
                  <a:pt x="108" y="198"/>
                  <a:pt x="106" y="200"/>
                  <a:pt x="103" y="201"/>
                </a:cubicBezTo>
                <a:cubicBezTo>
                  <a:pt x="95" y="202"/>
                  <a:pt x="86" y="202"/>
                  <a:pt x="76" y="2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65902" name="Google Shape;2756;p87">
            <a:extLst>
              <a:ext uri="{FF2B5EF4-FFF2-40B4-BE49-F238E27FC236}">
                <a16:creationId xmlns:a16="http://schemas.microsoft.com/office/drawing/2014/main" id="{12E4F0B2-6E54-CDFF-27E0-3332A66368FF}"/>
              </a:ext>
            </a:extLst>
          </p:cNvPr>
          <p:cNvSpPr>
            <a:spLocks/>
          </p:cNvSpPr>
          <p:nvPr/>
        </p:nvSpPr>
        <p:spPr bwMode="auto">
          <a:xfrm>
            <a:off x="5726113" y="2093913"/>
            <a:ext cx="968375" cy="1131887"/>
          </a:xfrm>
          <a:custGeom>
            <a:avLst/>
            <a:gdLst>
              <a:gd name="T0" fmla="*/ 103 w 251"/>
              <a:gd name="T1" fmla="*/ 293 h 293"/>
              <a:gd name="T2" fmla="*/ 103 w 251"/>
              <a:gd name="T3" fmla="*/ 283 h 293"/>
              <a:gd name="T4" fmla="*/ 149 w 251"/>
              <a:gd name="T5" fmla="*/ 288 h 293"/>
              <a:gd name="T6" fmla="*/ 155 w 251"/>
              <a:gd name="T7" fmla="*/ 275 h 293"/>
              <a:gd name="T8" fmla="*/ 86 w 251"/>
              <a:gd name="T9" fmla="*/ 269 h 293"/>
              <a:gd name="T10" fmla="*/ 155 w 251"/>
              <a:gd name="T11" fmla="*/ 264 h 293"/>
              <a:gd name="T12" fmla="*/ 155 w 251"/>
              <a:gd name="T13" fmla="*/ 275 h 293"/>
              <a:gd name="T14" fmla="*/ 99 w 251"/>
              <a:gd name="T15" fmla="*/ 254 h 293"/>
              <a:gd name="T16" fmla="*/ 80 w 251"/>
              <a:gd name="T17" fmla="*/ 240 h 293"/>
              <a:gd name="T18" fmla="*/ 76 w 251"/>
              <a:gd name="T19" fmla="*/ 212 h 293"/>
              <a:gd name="T20" fmla="*/ 42 w 251"/>
              <a:gd name="T21" fmla="*/ 108 h 293"/>
              <a:gd name="T22" fmla="*/ 203 w 251"/>
              <a:gd name="T23" fmla="*/ 108 h 293"/>
              <a:gd name="T24" fmla="*/ 169 w 251"/>
              <a:gd name="T25" fmla="*/ 212 h 293"/>
              <a:gd name="T26" fmla="*/ 165 w 251"/>
              <a:gd name="T27" fmla="*/ 240 h 293"/>
              <a:gd name="T28" fmla="*/ 123 w 251"/>
              <a:gd name="T29" fmla="*/ 254 h 293"/>
              <a:gd name="T30" fmla="*/ 147 w 251"/>
              <a:gd name="T31" fmla="*/ 243 h 293"/>
              <a:gd name="T32" fmla="*/ 156 w 251"/>
              <a:gd name="T33" fmla="*/ 227 h 293"/>
              <a:gd name="T34" fmla="*/ 182 w 251"/>
              <a:gd name="T35" fmla="*/ 165 h 293"/>
              <a:gd name="T36" fmla="*/ 123 w 251"/>
              <a:gd name="T37" fmla="*/ 63 h 293"/>
              <a:gd name="T38" fmla="*/ 63 w 251"/>
              <a:gd name="T39" fmla="*/ 165 h 293"/>
              <a:gd name="T40" fmla="*/ 90 w 251"/>
              <a:gd name="T41" fmla="*/ 227 h 293"/>
              <a:gd name="T42" fmla="*/ 99 w 251"/>
              <a:gd name="T43" fmla="*/ 243 h 293"/>
              <a:gd name="T44" fmla="*/ 26 w 251"/>
              <a:gd name="T45" fmla="*/ 135 h 293"/>
              <a:gd name="T46" fmla="*/ 0 w 251"/>
              <a:gd name="T47" fmla="*/ 129 h 293"/>
              <a:gd name="T48" fmla="*/ 26 w 251"/>
              <a:gd name="T49" fmla="*/ 124 h 293"/>
              <a:gd name="T50" fmla="*/ 26 w 251"/>
              <a:gd name="T51" fmla="*/ 135 h 293"/>
              <a:gd name="T52" fmla="*/ 219 w 251"/>
              <a:gd name="T53" fmla="*/ 131 h 293"/>
              <a:gd name="T54" fmla="*/ 219 w 251"/>
              <a:gd name="T55" fmla="*/ 120 h 293"/>
              <a:gd name="T56" fmla="*/ 251 w 251"/>
              <a:gd name="T57" fmla="*/ 125 h 293"/>
              <a:gd name="T58" fmla="*/ 73 w 251"/>
              <a:gd name="T59" fmla="*/ 126 h 293"/>
              <a:gd name="T60" fmla="*/ 68 w 251"/>
              <a:gd name="T61" fmla="*/ 119 h 293"/>
              <a:gd name="T62" fmla="*/ 126 w 251"/>
              <a:gd name="T63" fmla="*/ 79 h 293"/>
              <a:gd name="T64" fmla="*/ 126 w 251"/>
              <a:gd name="T65" fmla="*/ 90 h 293"/>
              <a:gd name="T66" fmla="*/ 73 w 251"/>
              <a:gd name="T67" fmla="*/ 126 h 293"/>
              <a:gd name="T68" fmla="*/ 189 w 251"/>
              <a:gd name="T69" fmla="*/ 65 h 293"/>
              <a:gd name="T70" fmla="*/ 207 w 251"/>
              <a:gd name="T71" fmla="*/ 38 h 293"/>
              <a:gd name="T72" fmla="*/ 215 w 251"/>
              <a:gd name="T73" fmla="*/ 46 h 293"/>
              <a:gd name="T74" fmla="*/ 193 w 251"/>
              <a:gd name="T75" fmla="*/ 66 h 293"/>
              <a:gd name="T76" fmla="*/ 50 w 251"/>
              <a:gd name="T77" fmla="*/ 65 h 293"/>
              <a:gd name="T78" fmla="*/ 32 w 251"/>
              <a:gd name="T79" fmla="*/ 38 h 293"/>
              <a:gd name="T80" fmla="*/ 58 w 251"/>
              <a:gd name="T81" fmla="*/ 57 h 293"/>
              <a:gd name="T82" fmla="*/ 54 w 251"/>
              <a:gd name="T83" fmla="*/ 66 h 293"/>
              <a:gd name="T84" fmla="*/ 117 w 251"/>
              <a:gd name="T85" fmla="*/ 36 h 293"/>
              <a:gd name="T86" fmla="*/ 123 w 251"/>
              <a:gd name="T87" fmla="*/ 0 h 293"/>
              <a:gd name="T88" fmla="*/ 128 w 251"/>
              <a:gd name="T89" fmla="*/ 3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3" extrusionOk="0">
                <a:moveTo>
                  <a:pt x="144" y="293"/>
                </a:moveTo>
                <a:cubicBezTo>
                  <a:pt x="103" y="293"/>
                  <a:pt x="103" y="293"/>
                  <a:pt x="103" y="293"/>
                </a:cubicBezTo>
                <a:cubicBezTo>
                  <a:pt x="100" y="293"/>
                  <a:pt x="98" y="291"/>
                  <a:pt x="98" y="288"/>
                </a:cubicBezTo>
                <a:cubicBezTo>
                  <a:pt x="98" y="285"/>
                  <a:pt x="100" y="283"/>
                  <a:pt x="103" y="283"/>
                </a:cubicBezTo>
                <a:cubicBezTo>
                  <a:pt x="144" y="283"/>
                  <a:pt x="144" y="283"/>
                  <a:pt x="144" y="283"/>
                </a:cubicBezTo>
                <a:cubicBezTo>
                  <a:pt x="147" y="283"/>
                  <a:pt x="149" y="285"/>
                  <a:pt x="149" y="288"/>
                </a:cubicBezTo>
                <a:cubicBezTo>
                  <a:pt x="149" y="291"/>
                  <a:pt x="147" y="293"/>
                  <a:pt x="144" y="293"/>
                </a:cubicBezTo>
                <a:close/>
                <a:moveTo>
                  <a:pt x="155" y="275"/>
                </a:moveTo>
                <a:cubicBezTo>
                  <a:pt x="92" y="275"/>
                  <a:pt x="92" y="275"/>
                  <a:pt x="92" y="275"/>
                </a:cubicBezTo>
                <a:cubicBezTo>
                  <a:pt x="89" y="275"/>
                  <a:pt x="86" y="272"/>
                  <a:pt x="86" y="269"/>
                </a:cubicBezTo>
                <a:cubicBezTo>
                  <a:pt x="86" y="266"/>
                  <a:pt x="89" y="264"/>
                  <a:pt x="92" y="264"/>
                </a:cubicBezTo>
                <a:cubicBezTo>
                  <a:pt x="155" y="264"/>
                  <a:pt x="155" y="264"/>
                  <a:pt x="155" y="264"/>
                </a:cubicBezTo>
                <a:cubicBezTo>
                  <a:pt x="158" y="264"/>
                  <a:pt x="161" y="266"/>
                  <a:pt x="161" y="269"/>
                </a:cubicBezTo>
                <a:cubicBezTo>
                  <a:pt x="161" y="272"/>
                  <a:pt x="158" y="275"/>
                  <a:pt x="155" y="275"/>
                </a:cubicBezTo>
                <a:close/>
                <a:moveTo>
                  <a:pt x="123" y="254"/>
                </a:moveTo>
                <a:cubicBezTo>
                  <a:pt x="111" y="254"/>
                  <a:pt x="100" y="254"/>
                  <a:pt x="99" y="254"/>
                </a:cubicBezTo>
                <a:cubicBezTo>
                  <a:pt x="99" y="254"/>
                  <a:pt x="99" y="254"/>
                  <a:pt x="99" y="254"/>
                </a:cubicBezTo>
                <a:cubicBezTo>
                  <a:pt x="87" y="254"/>
                  <a:pt x="82" y="250"/>
                  <a:pt x="80" y="240"/>
                </a:cubicBezTo>
                <a:cubicBezTo>
                  <a:pt x="79" y="236"/>
                  <a:pt x="79" y="232"/>
                  <a:pt x="79" y="227"/>
                </a:cubicBezTo>
                <a:cubicBezTo>
                  <a:pt x="78" y="222"/>
                  <a:pt x="78" y="216"/>
                  <a:pt x="76" y="212"/>
                </a:cubicBezTo>
                <a:cubicBezTo>
                  <a:pt x="67" y="197"/>
                  <a:pt x="62" y="186"/>
                  <a:pt x="53" y="170"/>
                </a:cubicBezTo>
                <a:cubicBezTo>
                  <a:pt x="45" y="154"/>
                  <a:pt x="37" y="131"/>
                  <a:pt x="42" y="108"/>
                </a:cubicBezTo>
                <a:cubicBezTo>
                  <a:pt x="49" y="80"/>
                  <a:pt x="79" y="52"/>
                  <a:pt x="123" y="52"/>
                </a:cubicBezTo>
                <a:cubicBezTo>
                  <a:pt x="166" y="52"/>
                  <a:pt x="196" y="80"/>
                  <a:pt x="203" y="108"/>
                </a:cubicBezTo>
                <a:cubicBezTo>
                  <a:pt x="209" y="131"/>
                  <a:pt x="200" y="154"/>
                  <a:pt x="192" y="170"/>
                </a:cubicBezTo>
                <a:cubicBezTo>
                  <a:pt x="184" y="186"/>
                  <a:pt x="178" y="197"/>
                  <a:pt x="169" y="212"/>
                </a:cubicBezTo>
                <a:cubicBezTo>
                  <a:pt x="167" y="216"/>
                  <a:pt x="167" y="222"/>
                  <a:pt x="167" y="227"/>
                </a:cubicBezTo>
                <a:cubicBezTo>
                  <a:pt x="167" y="232"/>
                  <a:pt x="166" y="236"/>
                  <a:pt x="165" y="240"/>
                </a:cubicBezTo>
                <a:cubicBezTo>
                  <a:pt x="163" y="250"/>
                  <a:pt x="158" y="254"/>
                  <a:pt x="147" y="254"/>
                </a:cubicBezTo>
                <a:cubicBezTo>
                  <a:pt x="146" y="254"/>
                  <a:pt x="135" y="254"/>
                  <a:pt x="123" y="254"/>
                </a:cubicBezTo>
                <a:close/>
                <a:moveTo>
                  <a:pt x="99" y="243"/>
                </a:moveTo>
                <a:cubicBezTo>
                  <a:pt x="100" y="243"/>
                  <a:pt x="145" y="243"/>
                  <a:pt x="147" y="243"/>
                </a:cubicBezTo>
                <a:cubicBezTo>
                  <a:pt x="154" y="243"/>
                  <a:pt x="154" y="242"/>
                  <a:pt x="155" y="238"/>
                </a:cubicBezTo>
                <a:cubicBezTo>
                  <a:pt x="155" y="234"/>
                  <a:pt x="156" y="231"/>
                  <a:pt x="156" y="227"/>
                </a:cubicBezTo>
                <a:cubicBezTo>
                  <a:pt x="156" y="220"/>
                  <a:pt x="156" y="213"/>
                  <a:pt x="160" y="207"/>
                </a:cubicBezTo>
                <a:cubicBezTo>
                  <a:pt x="168" y="191"/>
                  <a:pt x="174" y="181"/>
                  <a:pt x="182" y="165"/>
                </a:cubicBezTo>
                <a:cubicBezTo>
                  <a:pt x="188" y="153"/>
                  <a:pt x="197" y="131"/>
                  <a:pt x="192" y="111"/>
                </a:cubicBezTo>
                <a:cubicBezTo>
                  <a:pt x="186" y="88"/>
                  <a:pt x="160" y="63"/>
                  <a:pt x="123" y="63"/>
                </a:cubicBezTo>
                <a:cubicBezTo>
                  <a:pt x="85" y="63"/>
                  <a:pt x="59" y="88"/>
                  <a:pt x="53" y="111"/>
                </a:cubicBezTo>
                <a:cubicBezTo>
                  <a:pt x="48" y="131"/>
                  <a:pt x="57" y="153"/>
                  <a:pt x="63" y="165"/>
                </a:cubicBezTo>
                <a:cubicBezTo>
                  <a:pt x="71" y="181"/>
                  <a:pt x="77" y="191"/>
                  <a:pt x="86" y="207"/>
                </a:cubicBezTo>
                <a:cubicBezTo>
                  <a:pt x="89" y="213"/>
                  <a:pt x="89" y="220"/>
                  <a:pt x="90" y="227"/>
                </a:cubicBezTo>
                <a:cubicBezTo>
                  <a:pt x="90" y="231"/>
                  <a:pt x="90" y="234"/>
                  <a:pt x="91" y="238"/>
                </a:cubicBezTo>
                <a:cubicBezTo>
                  <a:pt x="92" y="242"/>
                  <a:pt x="92" y="243"/>
                  <a:pt x="99" y="243"/>
                </a:cubicBezTo>
                <a:cubicBezTo>
                  <a:pt x="99" y="243"/>
                  <a:pt x="99" y="243"/>
                  <a:pt x="99" y="243"/>
                </a:cubicBezTo>
                <a:close/>
                <a:moveTo>
                  <a:pt x="26" y="135"/>
                </a:moveTo>
                <a:cubicBezTo>
                  <a:pt x="5" y="135"/>
                  <a:pt x="5" y="135"/>
                  <a:pt x="5" y="135"/>
                </a:cubicBezTo>
                <a:cubicBezTo>
                  <a:pt x="2" y="135"/>
                  <a:pt x="0" y="132"/>
                  <a:pt x="0" y="129"/>
                </a:cubicBezTo>
                <a:cubicBezTo>
                  <a:pt x="0" y="126"/>
                  <a:pt x="2" y="124"/>
                  <a:pt x="5" y="124"/>
                </a:cubicBezTo>
                <a:cubicBezTo>
                  <a:pt x="26" y="124"/>
                  <a:pt x="26" y="124"/>
                  <a:pt x="26" y="124"/>
                </a:cubicBezTo>
                <a:cubicBezTo>
                  <a:pt x="29" y="124"/>
                  <a:pt x="32" y="126"/>
                  <a:pt x="32" y="129"/>
                </a:cubicBezTo>
                <a:cubicBezTo>
                  <a:pt x="32" y="132"/>
                  <a:pt x="29" y="135"/>
                  <a:pt x="26" y="135"/>
                </a:cubicBezTo>
                <a:close/>
                <a:moveTo>
                  <a:pt x="245" y="131"/>
                </a:moveTo>
                <a:cubicBezTo>
                  <a:pt x="219" y="131"/>
                  <a:pt x="219" y="131"/>
                  <a:pt x="219" y="131"/>
                </a:cubicBezTo>
                <a:cubicBezTo>
                  <a:pt x="216" y="131"/>
                  <a:pt x="213" y="128"/>
                  <a:pt x="213" y="125"/>
                </a:cubicBezTo>
                <a:cubicBezTo>
                  <a:pt x="213" y="122"/>
                  <a:pt x="216" y="120"/>
                  <a:pt x="219" y="120"/>
                </a:cubicBezTo>
                <a:cubicBezTo>
                  <a:pt x="245" y="120"/>
                  <a:pt x="245" y="120"/>
                  <a:pt x="245" y="120"/>
                </a:cubicBezTo>
                <a:cubicBezTo>
                  <a:pt x="248" y="120"/>
                  <a:pt x="251" y="122"/>
                  <a:pt x="251" y="125"/>
                </a:cubicBezTo>
                <a:cubicBezTo>
                  <a:pt x="251" y="128"/>
                  <a:pt x="248" y="131"/>
                  <a:pt x="245" y="131"/>
                </a:cubicBezTo>
                <a:close/>
                <a:moveTo>
                  <a:pt x="73" y="126"/>
                </a:moveTo>
                <a:cubicBezTo>
                  <a:pt x="73" y="126"/>
                  <a:pt x="73" y="126"/>
                  <a:pt x="72" y="126"/>
                </a:cubicBezTo>
                <a:cubicBezTo>
                  <a:pt x="69" y="125"/>
                  <a:pt x="67" y="122"/>
                  <a:pt x="68" y="119"/>
                </a:cubicBezTo>
                <a:cubicBezTo>
                  <a:pt x="73" y="99"/>
                  <a:pt x="95" y="79"/>
                  <a:pt x="126" y="79"/>
                </a:cubicBezTo>
                <a:cubicBezTo>
                  <a:pt x="126" y="79"/>
                  <a:pt x="126" y="79"/>
                  <a:pt x="126" y="79"/>
                </a:cubicBezTo>
                <a:cubicBezTo>
                  <a:pt x="129" y="79"/>
                  <a:pt x="131" y="81"/>
                  <a:pt x="131" y="84"/>
                </a:cubicBezTo>
                <a:cubicBezTo>
                  <a:pt x="131" y="87"/>
                  <a:pt x="129" y="90"/>
                  <a:pt x="126" y="90"/>
                </a:cubicBezTo>
                <a:cubicBezTo>
                  <a:pt x="100" y="90"/>
                  <a:pt x="83" y="106"/>
                  <a:pt x="79" y="122"/>
                </a:cubicBezTo>
                <a:cubicBezTo>
                  <a:pt x="78" y="125"/>
                  <a:pt x="76" y="126"/>
                  <a:pt x="73" y="126"/>
                </a:cubicBezTo>
                <a:close/>
                <a:moveTo>
                  <a:pt x="193" y="66"/>
                </a:moveTo>
                <a:cubicBezTo>
                  <a:pt x="191" y="66"/>
                  <a:pt x="190" y="66"/>
                  <a:pt x="189" y="65"/>
                </a:cubicBezTo>
                <a:cubicBezTo>
                  <a:pt x="187" y="62"/>
                  <a:pt x="187" y="59"/>
                  <a:pt x="189" y="57"/>
                </a:cubicBezTo>
                <a:cubicBezTo>
                  <a:pt x="207" y="38"/>
                  <a:pt x="207" y="38"/>
                  <a:pt x="207" y="38"/>
                </a:cubicBezTo>
                <a:cubicBezTo>
                  <a:pt x="210" y="36"/>
                  <a:pt x="213" y="36"/>
                  <a:pt x="215" y="38"/>
                </a:cubicBezTo>
                <a:cubicBezTo>
                  <a:pt x="217" y="40"/>
                  <a:pt x="217" y="44"/>
                  <a:pt x="215" y="46"/>
                </a:cubicBezTo>
                <a:cubicBezTo>
                  <a:pt x="197" y="65"/>
                  <a:pt x="197" y="65"/>
                  <a:pt x="197" y="65"/>
                </a:cubicBezTo>
                <a:cubicBezTo>
                  <a:pt x="196" y="66"/>
                  <a:pt x="194" y="66"/>
                  <a:pt x="193" y="66"/>
                </a:cubicBezTo>
                <a:close/>
                <a:moveTo>
                  <a:pt x="54" y="66"/>
                </a:moveTo>
                <a:cubicBezTo>
                  <a:pt x="53" y="66"/>
                  <a:pt x="51" y="66"/>
                  <a:pt x="50" y="65"/>
                </a:cubicBezTo>
                <a:cubicBezTo>
                  <a:pt x="32" y="46"/>
                  <a:pt x="32" y="46"/>
                  <a:pt x="32" y="46"/>
                </a:cubicBezTo>
                <a:cubicBezTo>
                  <a:pt x="29" y="44"/>
                  <a:pt x="29" y="40"/>
                  <a:pt x="32" y="38"/>
                </a:cubicBezTo>
                <a:cubicBezTo>
                  <a:pt x="34" y="36"/>
                  <a:pt x="37" y="36"/>
                  <a:pt x="39" y="38"/>
                </a:cubicBezTo>
                <a:cubicBezTo>
                  <a:pt x="58" y="57"/>
                  <a:pt x="58" y="57"/>
                  <a:pt x="58" y="57"/>
                </a:cubicBezTo>
                <a:cubicBezTo>
                  <a:pt x="60" y="59"/>
                  <a:pt x="60" y="62"/>
                  <a:pt x="58" y="65"/>
                </a:cubicBezTo>
                <a:cubicBezTo>
                  <a:pt x="57" y="66"/>
                  <a:pt x="55" y="66"/>
                  <a:pt x="54" y="66"/>
                </a:cubicBezTo>
                <a:close/>
                <a:moveTo>
                  <a:pt x="123" y="42"/>
                </a:moveTo>
                <a:cubicBezTo>
                  <a:pt x="120" y="42"/>
                  <a:pt x="117" y="39"/>
                  <a:pt x="117" y="36"/>
                </a:cubicBezTo>
                <a:cubicBezTo>
                  <a:pt x="117" y="5"/>
                  <a:pt x="117" y="5"/>
                  <a:pt x="117" y="5"/>
                </a:cubicBezTo>
                <a:cubicBezTo>
                  <a:pt x="117" y="2"/>
                  <a:pt x="120" y="0"/>
                  <a:pt x="123" y="0"/>
                </a:cubicBezTo>
                <a:cubicBezTo>
                  <a:pt x="126" y="0"/>
                  <a:pt x="128" y="2"/>
                  <a:pt x="128" y="5"/>
                </a:cubicBezTo>
                <a:cubicBezTo>
                  <a:pt x="128" y="36"/>
                  <a:pt x="128" y="36"/>
                  <a:pt x="128" y="36"/>
                </a:cubicBezTo>
                <a:cubicBezTo>
                  <a:pt x="128" y="39"/>
                  <a:pt x="126" y="42"/>
                  <a:pt x="123" y="42"/>
                </a:cubicBezTo>
                <a:close/>
              </a:path>
            </a:pathLst>
          </a:custGeom>
          <a:solidFill>
            <a:srgbClr val="493F0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65903" name="Google Shape;2757;p87">
            <a:extLst>
              <a:ext uri="{FF2B5EF4-FFF2-40B4-BE49-F238E27FC236}">
                <a16:creationId xmlns:a16="http://schemas.microsoft.com/office/drawing/2014/main" id="{20C4447B-3F6A-3991-37F5-B5F0A627606D}"/>
              </a:ext>
            </a:extLst>
          </p:cNvPr>
          <p:cNvSpPr txBox="1">
            <a:spLocks noChangeArrowheads="1"/>
          </p:cNvSpPr>
          <p:nvPr/>
        </p:nvSpPr>
        <p:spPr bwMode="auto">
          <a:xfrm>
            <a:off x="9784555" y="5141118"/>
            <a:ext cx="20034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500"/>
              <a:buFont typeface="Open Sans" panose="020B0606030504020204" pitchFamily="34" charset="0"/>
              <a:buNone/>
            </a:pPr>
            <a:r>
              <a:rPr lang="en-US" altLang="en-CR" sz="1600" dirty="0">
                <a:latin typeface="Open Sans" panose="020B0606030504020204" pitchFamily="34" charset="0"/>
                <a:sym typeface="Open Sans" panose="020B0606030504020204" pitchFamily="34" charset="0"/>
              </a:rPr>
              <a:t>Etapa previa a </a:t>
            </a:r>
            <a:r>
              <a:rPr lang="en-US" altLang="en-CR" sz="1600" dirty="0" err="1">
                <a:latin typeface="Open Sans" panose="020B0606030504020204" pitchFamily="34" charset="0"/>
                <a:sym typeface="Open Sans" panose="020B0606030504020204" pitchFamily="34" charset="0"/>
              </a:rPr>
              <a:t>procedimiento</a:t>
            </a:r>
            <a:endParaRPr lang="en-CR" altLang="en-CR"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E1C4DA3-53AD-A2CB-3B8F-FB4FEA249387}"/>
              </a:ext>
            </a:extLst>
          </p:cNvPr>
          <p:cNvSpPr txBox="1">
            <a:spLocks/>
          </p:cNvSpPr>
          <p:nvPr/>
        </p:nvSpPr>
        <p:spPr>
          <a:xfrm>
            <a:off x="0" y="0"/>
            <a:ext cx="3790950" cy="685800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kern="1200" dirty="0">
                <a:solidFill>
                  <a:srgbClr val="FFFFFF"/>
                </a:solidFill>
                <a:latin typeface="+mj-lt"/>
                <a:ea typeface="+mj-ea"/>
                <a:cs typeface="+mj-cs"/>
              </a:rPr>
              <a:t>EL ADMINISTRADO</a:t>
            </a:r>
          </a:p>
          <a:p>
            <a:pPr algn="ctr">
              <a:spcAft>
                <a:spcPts val="600"/>
              </a:spcAft>
            </a:pPr>
            <a:endParaRPr lang="en-US" sz="2000" b="1"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91F9CAC1-F698-FE1F-B3E7-587CA0EE5881}"/>
              </a:ext>
            </a:extLst>
          </p:cNvPr>
          <p:cNvSpPr txBox="1"/>
          <p:nvPr/>
        </p:nvSpPr>
        <p:spPr>
          <a:xfrm>
            <a:off x="4157662" y="647700"/>
            <a:ext cx="7381875" cy="6001643"/>
          </a:xfrm>
          <a:prstGeom prst="rect">
            <a:avLst/>
          </a:prstGeom>
          <a:noFill/>
        </p:spPr>
        <p:txBody>
          <a:bodyPr wrap="square">
            <a:spAutoFit/>
          </a:bodyPr>
          <a:lstStyle/>
          <a:p>
            <a:pPr marL="457200" lvl="0" indent="-457200" algn="ctr">
              <a:buFont typeface="Arial" panose="020B0604020202020204" pitchFamily="34" charset="0"/>
              <a:buChar char="•"/>
            </a:pPr>
            <a:r>
              <a:rPr lang="en-CR" sz="3200" dirty="0"/>
              <a:t>Personas físicas o jurídicas, residentes o no en el territorio nacional, sometidos a los actos y disposiciones que dicten los entes sujetos al derecho público</a:t>
            </a:r>
          </a:p>
          <a:p>
            <a:pPr marL="457200" lvl="0" indent="-457200" algn="ctr">
              <a:buFont typeface="Arial" panose="020B0604020202020204" pitchFamily="34" charset="0"/>
              <a:buChar char="•"/>
            </a:pPr>
            <a:endParaRPr lang="en-CR" sz="3200" dirty="0"/>
          </a:p>
          <a:p>
            <a:pPr marL="457200" lvl="0" indent="-457200" algn="ctr">
              <a:buFont typeface="Arial" panose="020B0604020202020204" pitchFamily="34" charset="0"/>
              <a:buChar char="•"/>
            </a:pPr>
            <a:r>
              <a:rPr lang="en-CR" sz="3200" dirty="0"/>
              <a:t>Administrado interesado para referirse a aquellas personas físicas o jurídicas que pretenden un interés o derecho, o rechazan un cargo frente a la Administración</a:t>
            </a:r>
          </a:p>
          <a:p>
            <a:pPr marL="457200" lvl="0" indent="-457200" algn="ctr">
              <a:buFont typeface="Arial" panose="020B0604020202020204" pitchFamily="34" charset="0"/>
              <a:buChar char="•"/>
            </a:pPr>
            <a:endParaRPr lang="en-CR" sz="3200" dirty="0"/>
          </a:p>
          <a:p>
            <a:pPr lvl="0" algn="r"/>
            <a:r>
              <a:rPr lang="en-CR" sz="3200" dirty="0"/>
              <a:t>Ernesto Jinesta Lobo</a:t>
            </a:r>
          </a:p>
        </p:txBody>
      </p:sp>
    </p:spTree>
    <p:extLst>
      <p:ext uri="{BB962C8B-B14F-4D97-AF65-F5344CB8AC3E}">
        <p14:creationId xmlns:p14="http://schemas.microsoft.com/office/powerpoint/2010/main" val="2815882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E1C4DA3-53AD-A2CB-3B8F-FB4FEA249387}"/>
              </a:ext>
            </a:extLst>
          </p:cNvPr>
          <p:cNvSpPr txBox="1">
            <a:spLocks/>
          </p:cNvSpPr>
          <p:nvPr/>
        </p:nvSpPr>
        <p:spPr>
          <a:xfrm>
            <a:off x="0" y="0"/>
            <a:ext cx="3790950" cy="685800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kern="1200" dirty="0">
                <a:solidFill>
                  <a:srgbClr val="FFFFFF"/>
                </a:solidFill>
                <a:latin typeface="+mj-lt"/>
                <a:ea typeface="+mj-ea"/>
                <a:cs typeface="+mj-cs"/>
              </a:rPr>
              <a:t>EL ADMINISTRADO</a:t>
            </a:r>
          </a:p>
          <a:p>
            <a:pPr algn="ctr">
              <a:spcAft>
                <a:spcPts val="600"/>
              </a:spcAft>
            </a:pPr>
            <a:endParaRPr lang="en-US" sz="2000" b="1"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91F9CAC1-F698-FE1F-B3E7-587CA0EE5881}"/>
              </a:ext>
            </a:extLst>
          </p:cNvPr>
          <p:cNvSpPr txBox="1"/>
          <p:nvPr/>
        </p:nvSpPr>
        <p:spPr>
          <a:xfrm>
            <a:off x="3790950" y="181957"/>
            <a:ext cx="7729537" cy="6001643"/>
          </a:xfrm>
          <a:prstGeom prst="rect">
            <a:avLst/>
          </a:prstGeom>
          <a:noFill/>
        </p:spPr>
        <p:txBody>
          <a:bodyPr wrap="square">
            <a:spAutoFit/>
          </a:bodyPr>
          <a:lstStyle/>
          <a:p>
            <a:pPr marL="457200" lvl="0" indent="-457200" algn="ctr">
              <a:buFont typeface="Arial" panose="020B0604020202020204" pitchFamily="34" charset="0"/>
              <a:buChar char="•"/>
            </a:pPr>
            <a:r>
              <a:rPr lang="en-CR" sz="3200" dirty="0"/>
              <a:t>TIPOS</a:t>
            </a:r>
          </a:p>
          <a:p>
            <a:pPr lvl="0" algn="ctr"/>
            <a:r>
              <a:rPr lang="en-CR" sz="3200" dirty="0"/>
              <a:t>1. Principal</a:t>
            </a:r>
          </a:p>
          <a:p>
            <a:pPr marL="914400" lvl="1" indent="-457200" algn="ctr">
              <a:buFont typeface="Arial" panose="020B0604020202020204" pitchFamily="34" charset="0"/>
              <a:buChar char="•"/>
            </a:pPr>
            <a:r>
              <a:rPr lang="en-CR" sz="3200" dirty="0"/>
              <a:t>Activo: deduce petición o pretensión</a:t>
            </a:r>
          </a:p>
          <a:p>
            <a:pPr marL="914400" lvl="1" indent="-457200" algn="ctr">
              <a:buFont typeface="Arial" panose="020B0604020202020204" pitchFamily="34" charset="0"/>
              <a:buChar char="•"/>
            </a:pPr>
            <a:r>
              <a:rPr lang="en-CR" sz="3200" dirty="0"/>
              <a:t>Pasivo: soporta el ejercicio de una potestad pública</a:t>
            </a:r>
          </a:p>
          <a:p>
            <a:pPr marL="914400" lvl="1" indent="-457200" algn="ctr">
              <a:buFont typeface="Arial" panose="020B0604020202020204" pitchFamily="34" charset="0"/>
              <a:buChar char="•"/>
            </a:pPr>
            <a:r>
              <a:rPr lang="en-CR" sz="3200" dirty="0"/>
              <a:t>Legitimación: 275LGAP</a:t>
            </a:r>
          </a:p>
          <a:p>
            <a:pPr marL="914400" lvl="1" indent="-457200" algn="ctr">
              <a:buFont typeface="Arial" panose="020B0604020202020204" pitchFamily="34" charset="0"/>
              <a:buChar char="•"/>
            </a:pPr>
            <a:endParaRPr lang="en-CR" sz="3200" dirty="0"/>
          </a:p>
          <a:p>
            <a:pPr lvl="1" algn="ctr"/>
            <a:r>
              <a:rPr lang="en-CR" sz="3200" dirty="0"/>
              <a:t>2. Accesorios o terceros</a:t>
            </a:r>
          </a:p>
          <a:p>
            <a:pPr marL="914400" lvl="1" indent="-457200" algn="ctr">
              <a:buFont typeface="Arial" panose="020B0604020202020204" pitchFamily="34" charset="0"/>
              <a:buChar char="•"/>
            </a:pPr>
            <a:r>
              <a:rPr lang="en-CR" sz="3200" dirty="0"/>
              <a:t>Tercero excluyente 280.1 LGAP</a:t>
            </a:r>
          </a:p>
          <a:p>
            <a:pPr marL="914400" lvl="1" indent="-457200" algn="ctr">
              <a:buFont typeface="Arial" panose="020B0604020202020204" pitchFamily="34" charset="0"/>
              <a:buChar char="•"/>
            </a:pPr>
            <a:r>
              <a:rPr lang="en-CR" sz="3200" dirty="0"/>
              <a:t>Coadyuvante: colabora 276 a 279 LGAP</a:t>
            </a:r>
          </a:p>
          <a:p>
            <a:pPr marL="914400" lvl="1" indent="-457200" algn="ctr">
              <a:buFont typeface="Arial" panose="020B0604020202020204" pitchFamily="34" charset="0"/>
              <a:buChar char="•"/>
            </a:pPr>
            <a:r>
              <a:rPr lang="en-CR" sz="3200" dirty="0"/>
              <a:t>Intervención adhesiva: 280.2 LGAP</a:t>
            </a:r>
          </a:p>
          <a:p>
            <a:pPr marL="914400" lvl="1" indent="-457200" algn="ctr">
              <a:buFont typeface="Arial" panose="020B0604020202020204" pitchFamily="34" charset="0"/>
              <a:buChar char="•"/>
            </a:pPr>
            <a:r>
              <a:rPr lang="en-CR" sz="3200" dirty="0"/>
              <a:t>Legitimación: posiciones</a:t>
            </a:r>
          </a:p>
        </p:txBody>
      </p:sp>
    </p:spTree>
    <p:extLst>
      <p:ext uri="{BB962C8B-B14F-4D97-AF65-F5344CB8AC3E}">
        <p14:creationId xmlns:p14="http://schemas.microsoft.com/office/powerpoint/2010/main" val="3510296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E1C4DA3-53AD-A2CB-3B8F-FB4FEA249387}"/>
              </a:ext>
            </a:extLst>
          </p:cNvPr>
          <p:cNvSpPr txBox="1">
            <a:spLocks/>
          </p:cNvSpPr>
          <p:nvPr/>
        </p:nvSpPr>
        <p:spPr>
          <a:xfrm>
            <a:off x="0" y="0"/>
            <a:ext cx="3790950" cy="685800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kern="1200" dirty="0">
                <a:solidFill>
                  <a:srgbClr val="FFFFFF"/>
                </a:solidFill>
                <a:latin typeface="+mj-lt"/>
                <a:ea typeface="+mj-ea"/>
                <a:cs typeface="+mj-cs"/>
              </a:rPr>
              <a:t>EL ADMINISTRADO</a:t>
            </a:r>
          </a:p>
          <a:p>
            <a:pPr algn="ctr">
              <a:spcAft>
                <a:spcPts val="600"/>
              </a:spcAft>
            </a:pPr>
            <a:endParaRPr lang="en-US" sz="2000" b="1"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91F9CAC1-F698-FE1F-B3E7-587CA0EE5881}"/>
              </a:ext>
            </a:extLst>
          </p:cNvPr>
          <p:cNvSpPr txBox="1"/>
          <p:nvPr/>
        </p:nvSpPr>
        <p:spPr>
          <a:xfrm>
            <a:off x="3790950" y="181957"/>
            <a:ext cx="7729537" cy="6617196"/>
          </a:xfrm>
          <a:prstGeom prst="rect">
            <a:avLst/>
          </a:prstGeom>
          <a:noFill/>
        </p:spPr>
        <p:txBody>
          <a:bodyPr wrap="square">
            <a:spAutoFit/>
          </a:bodyPr>
          <a:lstStyle/>
          <a:p>
            <a:pPr marL="457200" lvl="0" indent="-457200" algn="just">
              <a:buFont typeface="Arial" panose="020B0604020202020204" pitchFamily="34" charset="0"/>
              <a:buChar char="•"/>
            </a:pPr>
            <a:r>
              <a:rPr lang="en-CR" sz="2400" dirty="0">
                <a:solidFill>
                  <a:srgbClr val="002060"/>
                </a:solidFill>
              </a:rPr>
              <a:t>Capacidad</a:t>
            </a:r>
          </a:p>
          <a:p>
            <a:pPr marL="914400" lvl="1" indent="-457200" algn="just">
              <a:buFont typeface="Arial" panose="020B0604020202020204" pitchFamily="34" charset="0"/>
              <a:buChar char="•"/>
            </a:pPr>
            <a:r>
              <a:rPr lang="en-CR" sz="2400" dirty="0"/>
              <a:t>Ser parte</a:t>
            </a:r>
          </a:p>
          <a:p>
            <a:pPr marL="914400" lvl="1" indent="-457200" algn="just">
              <a:buFont typeface="Arial" panose="020B0604020202020204" pitchFamily="34" charset="0"/>
              <a:buChar char="•"/>
            </a:pPr>
            <a:r>
              <a:rPr lang="en-CR" sz="2400" dirty="0"/>
              <a:t>De actuar, amplitud, constitucional y DDHH</a:t>
            </a:r>
          </a:p>
          <a:p>
            <a:pPr marL="914400" lvl="1" indent="-457200" algn="just">
              <a:buFont typeface="Arial" panose="020B0604020202020204" pitchFamily="34" charset="0"/>
              <a:buChar char="•"/>
            </a:pPr>
            <a:endParaRPr lang="en-CR" sz="2400" dirty="0"/>
          </a:p>
          <a:p>
            <a:pPr marL="914400" lvl="1" indent="-457200" algn="just">
              <a:buFont typeface="Arial" panose="020B0604020202020204" pitchFamily="34" charset="0"/>
              <a:buChar char="•"/>
            </a:pPr>
            <a:r>
              <a:rPr lang="en-CR" sz="2400" dirty="0"/>
              <a:t>Tipos de capacidad de actuar:</a:t>
            </a:r>
          </a:p>
          <a:p>
            <a:pPr marL="1371600" lvl="2" indent="-457200" algn="just">
              <a:buFont typeface="Arial" panose="020B0604020202020204" pitchFamily="34" charset="0"/>
              <a:buChar char="•"/>
            </a:pPr>
            <a:r>
              <a:rPr lang="en-CR" sz="2400" dirty="0"/>
              <a:t>Persona física mayor de edad (capaz e incapaz/curador)</a:t>
            </a:r>
          </a:p>
          <a:p>
            <a:pPr marL="1371600" lvl="2" indent="-457200" algn="just">
              <a:buFont typeface="Arial" panose="020B0604020202020204" pitchFamily="34" charset="0"/>
              <a:buChar char="•"/>
            </a:pPr>
            <a:r>
              <a:rPr lang="en-CR" sz="2400" dirty="0"/>
              <a:t>Persona jurídica</a:t>
            </a:r>
          </a:p>
          <a:p>
            <a:pPr marL="1371600" lvl="2" indent="-457200" algn="just">
              <a:buFont typeface="Arial" panose="020B0604020202020204" pitchFamily="34" charset="0"/>
              <a:buChar char="•"/>
            </a:pPr>
            <a:r>
              <a:rPr lang="en-CR" sz="2400" dirty="0"/>
              <a:t>Persona física menor de edad ( 9 CPCA, 128 C</a:t>
            </a:r>
            <a:r>
              <a:rPr lang="en-US" sz="2400" dirty="0"/>
              <a:t>AN</a:t>
            </a:r>
          </a:p>
          <a:p>
            <a:pPr marL="1371600" lvl="2" indent="-457200" algn="just">
              <a:buFont typeface="Arial" panose="020B0604020202020204" pitchFamily="34" charset="0"/>
              <a:buChar char="•"/>
            </a:pPr>
            <a:endParaRPr lang="en-US" sz="2400" dirty="0"/>
          </a:p>
          <a:p>
            <a:pPr marL="1371600" lvl="2" indent="-457200" algn="just">
              <a:buFont typeface="Arial" panose="020B0604020202020204" pitchFamily="34" charset="0"/>
              <a:buChar char="•"/>
            </a:pPr>
            <a:r>
              <a:rPr lang="en-US" sz="2400" b="1" dirty="0" err="1">
                <a:solidFill>
                  <a:srgbClr val="002060"/>
                </a:solidFill>
              </a:rPr>
              <a:t>Representación</a:t>
            </a:r>
            <a:r>
              <a:rPr lang="en-US" sz="2400" b="1" dirty="0">
                <a:solidFill>
                  <a:srgbClr val="002060"/>
                </a:solidFill>
              </a:rPr>
              <a:t> y </a:t>
            </a:r>
            <a:r>
              <a:rPr lang="en-US" sz="2400" b="1" dirty="0" err="1">
                <a:solidFill>
                  <a:srgbClr val="002060"/>
                </a:solidFill>
              </a:rPr>
              <a:t>defensa</a:t>
            </a:r>
            <a:endParaRPr lang="en-US" sz="2400" b="1" dirty="0">
              <a:solidFill>
                <a:srgbClr val="002060"/>
              </a:solidFill>
            </a:endParaRPr>
          </a:p>
          <a:p>
            <a:pPr marL="1828800" lvl="3" indent="-457200" algn="just">
              <a:buFont typeface="Arial" panose="020B0604020202020204" pitchFamily="34" charset="0"/>
              <a:buChar char="•"/>
            </a:pPr>
            <a:r>
              <a:rPr lang="en-US" sz="2400" dirty="0" err="1"/>
              <a:t>Representación</a:t>
            </a:r>
            <a:r>
              <a:rPr lang="en-US" sz="2400" dirty="0"/>
              <a:t> </a:t>
            </a:r>
            <a:r>
              <a:rPr lang="en-US" sz="2400" dirty="0" err="1"/>
              <a:t>propia</a:t>
            </a:r>
            <a:r>
              <a:rPr lang="en-US" sz="2400" dirty="0"/>
              <a:t> o </a:t>
            </a:r>
            <a:r>
              <a:rPr lang="en-US" sz="2400" dirty="0" err="1"/>
              <a:t>representantes</a:t>
            </a:r>
            <a:endParaRPr lang="en-US" sz="2400" dirty="0"/>
          </a:p>
          <a:p>
            <a:pPr marL="1828800" lvl="3" indent="-457200" algn="just">
              <a:buFont typeface="Arial" panose="020B0604020202020204" pitchFamily="34" charset="0"/>
              <a:buChar char="•"/>
            </a:pPr>
            <a:r>
              <a:rPr lang="en-US" sz="2400" dirty="0" err="1"/>
              <a:t>Defensa</a:t>
            </a:r>
            <a:r>
              <a:rPr lang="en-US" sz="2400" dirty="0"/>
              <a:t> </a:t>
            </a:r>
            <a:r>
              <a:rPr lang="en-US" sz="2400" dirty="0" err="1"/>
              <a:t>letrada</a:t>
            </a:r>
            <a:r>
              <a:rPr lang="en-US" sz="2400" dirty="0"/>
              <a:t>: no </a:t>
            </a:r>
            <a:r>
              <a:rPr lang="en-US" sz="2400" dirty="0" err="1"/>
              <a:t>necesaria</a:t>
            </a:r>
            <a:r>
              <a:rPr lang="en-US" sz="2400" dirty="0"/>
              <a:t>, </a:t>
            </a:r>
            <a:r>
              <a:rPr lang="en-US" sz="2400" dirty="0" err="1"/>
              <a:t>excepción</a:t>
            </a:r>
            <a:r>
              <a:rPr lang="en-US" sz="2400" dirty="0"/>
              <a:t> 220 LGAP</a:t>
            </a:r>
          </a:p>
          <a:p>
            <a:pPr marL="1828800" lvl="3" indent="-457200" algn="just">
              <a:buFont typeface="Arial" panose="020B0604020202020204" pitchFamily="34" charset="0"/>
              <a:buChar char="•"/>
            </a:pPr>
            <a:r>
              <a:rPr lang="en-US" sz="2400" dirty="0" err="1"/>
              <a:t>Patrocinio</a:t>
            </a:r>
            <a:r>
              <a:rPr lang="en-US" sz="2400" dirty="0"/>
              <a:t> no </a:t>
            </a:r>
            <a:r>
              <a:rPr lang="en-US" sz="2400" dirty="0" err="1"/>
              <a:t>letrado</a:t>
            </a:r>
            <a:r>
              <a:rPr lang="en-US" sz="2400" dirty="0"/>
              <a:t>, </a:t>
            </a:r>
            <a:r>
              <a:rPr lang="en-US" sz="2400" dirty="0" err="1"/>
              <a:t>defensa</a:t>
            </a:r>
            <a:r>
              <a:rPr lang="en-US" sz="2400" dirty="0"/>
              <a:t> </a:t>
            </a:r>
            <a:r>
              <a:rPr lang="en-US" sz="2400" dirty="0" err="1"/>
              <a:t>sindical</a:t>
            </a:r>
            <a:r>
              <a:rPr lang="en-US" sz="2400" dirty="0"/>
              <a:t>. 360 CT</a:t>
            </a:r>
            <a:endParaRPr lang="en-CR" sz="2400" dirty="0"/>
          </a:p>
          <a:p>
            <a:pPr lvl="2" algn="just"/>
            <a:endParaRPr lang="en-CR" sz="3200" dirty="0"/>
          </a:p>
          <a:p>
            <a:pPr marL="1371600" lvl="2" indent="-457200" algn="just">
              <a:buFont typeface="Arial" panose="020B0604020202020204" pitchFamily="34" charset="0"/>
              <a:buChar char="•"/>
            </a:pPr>
            <a:endParaRPr lang="en-CR" sz="3200" dirty="0"/>
          </a:p>
        </p:txBody>
      </p:sp>
    </p:spTree>
    <p:extLst>
      <p:ext uri="{BB962C8B-B14F-4D97-AF65-F5344CB8AC3E}">
        <p14:creationId xmlns:p14="http://schemas.microsoft.com/office/powerpoint/2010/main" val="1278055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E1C4DA3-53AD-A2CB-3B8F-FB4FEA249387}"/>
              </a:ext>
            </a:extLst>
          </p:cNvPr>
          <p:cNvSpPr txBox="1">
            <a:spLocks/>
          </p:cNvSpPr>
          <p:nvPr/>
        </p:nvSpPr>
        <p:spPr>
          <a:xfrm>
            <a:off x="0" y="0"/>
            <a:ext cx="3790950" cy="685800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kern="1200" dirty="0">
                <a:solidFill>
                  <a:srgbClr val="FFFFFF"/>
                </a:solidFill>
                <a:latin typeface="+mj-lt"/>
                <a:ea typeface="+mj-ea"/>
                <a:cs typeface="+mj-cs"/>
              </a:rPr>
              <a:t>EL DENUNCIANTE</a:t>
            </a:r>
          </a:p>
          <a:p>
            <a:pPr algn="ctr">
              <a:spcAft>
                <a:spcPts val="600"/>
              </a:spcAft>
            </a:pPr>
            <a:endParaRPr lang="en-US" sz="2000" b="1"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91F9CAC1-F698-FE1F-B3E7-587CA0EE5881}"/>
              </a:ext>
            </a:extLst>
          </p:cNvPr>
          <p:cNvSpPr txBox="1"/>
          <p:nvPr/>
        </p:nvSpPr>
        <p:spPr>
          <a:xfrm>
            <a:off x="3790950" y="181957"/>
            <a:ext cx="7729537" cy="5878532"/>
          </a:xfrm>
          <a:prstGeom prst="rect">
            <a:avLst/>
          </a:prstGeom>
          <a:noFill/>
        </p:spPr>
        <p:txBody>
          <a:bodyPr wrap="square">
            <a:spAutoFit/>
          </a:bodyPr>
          <a:lstStyle/>
          <a:p>
            <a:pPr lvl="2" algn="just"/>
            <a:r>
              <a:rPr lang="en-US" sz="3200" dirty="0" err="1"/>
              <a:t>Concepto</a:t>
            </a:r>
            <a:r>
              <a:rPr lang="en-US" sz="3200" dirty="0"/>
              <a:t>: </a:t>
            </a:r>
          </a:p>
          <a:p>
            <a:pPr lvl="2" algn="just"/>
            <a:endParaRPr lang="en-US" sz="3200" dirty="0"/>
          </a:p>
          <a:p>
            <a:pPr lvl="2" algn="just"/>
            <a:r>
              <a:rPr lang="en-US" sz="3200" dirty="0" err="1"/>
              <a:t>Medios</a:t>
            </a:r>
            <a:r>
              <a:rPr lang="en-US" sz="3200" dirty="0"/>
              <a:t> </a:t>
            </a:r>
            <a:r>
              <a:rPr lang="en-US" sz="3200" dirty="0" err="1"/>
              <a:t>utilizados</a:t>
            </a:r>
            <a:r>
              <a:rPr lang="en-US" sz="3200" dirty="0"/>
              <a:t> </a:t>
            </a:r>
            <a:r>
              <a:rPr lang="en-US" sz="3200" dirty="0" err="1"/>
              <a:t>por</a:t>
            </a:r>
            <a:r>
              <a:rPr lang="en-US" sz="3200" dirty="0"/>
              <a:t> </a:t>
            </a:r>
            <a:r>
              <a:rPr lang="en-US" sz="3200" dirty="0" err="1"/>
              <a:t>los</a:t>
            </a:r>
            <a:r>
              <a:rPr lang="en-US" sz="3200" dirty="0"/>
              <a:t> </a:t>
            </a:r>
            <a:r>
              <a:rPr lang="en-US" sz="3200" dirty="0" err="1"/>
              <a:t>administrados</a:t>
            </a:r>
            <a:r>
              <a:rPr lang="en-US" sz="3200" dirty="0"/>
              <a:t> para </a:t>
            </a:r>
            <a:r>
              <a:rPr lang="en-US" sz="3200" dirty="0" err="1"/>
              <a:t>poner</a:t>
            </a:r>
            <a:r>
              <a:rPr lang="en-US" sz="3200" dirty="0"/>
              <a:t> </a:t>
            </a:r>
            <a:r>
              <a:rPr lang="en-US" sz="3200" dirty="0" err="1"/>
              <a:t>en</a:t>
            </a:r>
            <a:r>
              <a:rPr lang="en-US" sz="3200" dirty="0"/>
              <a:t> </a:t>
            </a:r>
            <a:r>
              <a:rPr lang="en-US" sz="3200" dirty="0" err="1"/>
              <a:t>conocimiento</a:t>
            </a:r>
            <a:r>
              <a:rPr lang="en-US" sz="3200" dirty="0"/>
              <a:t> de la AP </a:t>
            </a:r>
            <a:r>
              <a:rPr lang="en-US" sz="3200" dirty="0" err="1"/>
              <a:t>hechos</a:t>
            </a:r>
            <a:r>
              <a:rPr lang="en-US" sz="3200" dirty="0"/>
              <a:t> que </a:t>
            </a:r>
            <a:r>
              <a:rPr lang="en-US" sz="3200" dirty="0" err="1"/>
              <a:t>el</a:t>
            </a:r>
            <a:r>
              <a:rPr lang="en-US" sz="3200" dirty="0"/>
              <a:t> </a:t>
            </a:r>
            <a:r>
              <a:rPr lang="en-US" sz="3200" dirty="0" err="1"/>
              <a:t>denunciante</a:t>
            </a:r>
            <a:r>
              <a:rPr lang="en-US" sz="3200" dirty="0"/>
              <a:t> </a:t>
            </a:r>
            <a:r>
              <a:rPr lang="en-US" sz="3200" dirty="0" err="1"/>
              <a:t>estima</a:t>
            </a:r>
            <a:r>
              <a:rPr lang="en-US" sz="3200" dirty="0"/>
              <a:t> </a:t>
            </a:r>
            <a:r>
              <a:rPr lang="en-US" sz="3200" dirty="0" err="1"/>
              <a:t>irregulares</a:t>
            </a:r>
            <a:r>
              <a:rPr lang="en-US" sz="3200" dirty="0"/>
              <a:t> o </a:t>
            </a:r>
            <a:r>
              <a:rPr lang="en-US" sz="3200" dirty="0" err="1"/>
              <a:t>ilegales</a:t>
            </a:r>
            <a:r>
              <a:rPr lang="en-US" sz="3200" dirty="0"/>
              <a:t>, con </a:t>
            </a:r>
            <a:r>
              <a:rPr lang="en-US" sz="3200" dirty="0" err="1"/>
              <a:t>el</a:t>
            </a:r>
            <a:r>
              <a:rPr lang="en-US" sz="3200" dirty="0"/>
              <a:t> </a:t>
            </a:r>
            <a:r>
              <a:rPr lang="en-US" sz="3200" dirty="0" err="1"/>
              <a:t>objeto</a:t>
            </a:r>
            <a:r>
              <a:rPr lang="en-US" sz="3200" dirty="0"/>
              <a:t> de instar al </a:t>
            </a:r>
            <a:r>
              <a:rPr lang="en-US" sz="3200" dirty="0" err="1"/>
              <a:t>ejercicio</a:t>
            </a:r>
            <a:r>
              <a:rPr lang="en-US" sz="3200" dirty="0"/>
              <a:t> de </a:t>
            </a:r>
            <a:r>
              <a:rPr lang="en-US" sz="3200" dirty="0" err="1"/>
              <a:t>competencias</a:t>
            </a:r>
            <a:r>
              <a:rPr lang="en-US" sz="3200" dirty="0"/>
              <a:t> </a:t>
            </a:r>
            <a:r>
              <a:rPr lang="en-US" sz="3200" dirty="0" err="1"/>
              <a:t>depositadas</a:t>
            </a:r>
            <a:r>
              <a:rPr lang="en-US" sz="3200" dirty="0"/>
              <a:t> </a:t>
            </a:r>
            <a:r>
              <a:rPr lang="en-US" sz="3200" dirty="0" err="1"/>
              <a:t>en</a:t>
            </a:r>
            <a:r>
              <a:rPr lang="en-US" sz="3200" dirty="0"/>
              <a:t> </a:t>
            </a:r>
            <a:r>
              <a:rPr lang="en-US" sz="3200" dirty="0" err="1"/>
              <a:t>los</a:t>
            </a:r>
            <a:r>
              <a:rPr lang="en-US" sz="3200" dirty="0"/>
              <a:t> </a:t>
            </a:r>
            <a:r>
              <a:rPr lang="en-US" sz="3200" dirty="0" err="1"/>
              <a:t>órganos</a:t>
            </a:r>
            <a:r>
              <a:rPr lang="en-US" sz="3200" dirty="0"/>
              <a:t> </a:t>
            </a:r>
            <a:r>
              <a:rPr lang="en-US" sz="3200" dirty="0" err="1"/>
              <a:t>públicos</a:t>
            </a:r>
            <a:endParaRPr lang="en-US" sz="3200" dirty="0"/>
          </a:p>
          <a:p>
            <a:pPr lvl="2" algn="r"/>
            <a:r>
              <a:rPr lang="en-US" sz="2400" dirty="0"/>
              <a:t>Sala </a:t>
            </a:r>
            <a:r>
              <a:rPr lang="en-US" sz="2400" dirty="0" err="1"/>
              <a:t>Constitucional</a:t>
            </a:r>
            <a:r>
              <a:rPr lang="en-US" sz="2400" dirty="0"/>
              <a:t> 09416-2006</a:t>
            </a:r>
          </a:p>
          <a:p>
            <a:pPr lvl="2" algn="r"/>
            <a:endParaRPr lang="en-US" sz="2400" dirty="0"/>
          </a:p>
          <a:p>
            <a:pPr lvl="2"/>
            <a:r>
              <a:rPr lang="en-US" sz="2400" dirty="0" err="1"/>
              <a:t>Tipos</a:t>
            </a:r>
            <a:r>
              <a:rPr lang="en-US" sz="2400" dirty="0"/>
              <a:t>: </a:t>
            </a:r>
          </a:p>
          <a:p>
            <a:pPr lvl="2"/>
            <a:r>
              <a:rPr lang="en-US" sz="2400" dirty="0"/>
              <a:t>DENUNCIANTE COMUN</a:t>
            </a:r>
          </a:p>
          <a:p>
            <a:pPr lvl="2"/>
            <a:r>
              <a:rPr lang="en-US" sz="2400" dirty="0"/>
              <a:t>DENUNCIANTE CALIFICADO</a:t>
            </a:r>
            <a:endParaRPr lang="en-CR" sz="2400" dirty="0"/>
          </a:p>
        </p:txBody>
      </p:sp>
    </p:spTree>
    <p:extLst>
      <p:ext uri="{BB962C8B-B14F-4D97-AF65-F5344CB8AC3E}">
        <p14:creationId xmlns:p14="http://schemas.microsoft.com/office/powerpoint/2010/main" val="2339728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2">
            <a:extLst>
              <a:ext uri="{FF2B5EF4-FFF2-40B4-BE49-F238E27FC236}">
                <a16:creationId xmlns:a16="http://schemas.microsoft.com/office/drawing/2014/main" id="{18C45C5A-6EC7-5BC5-36CF-86C8679760BC}"/>
              </a:ext>
            </a:extLst>
          </p:cNvPr>
          <p:cNvGraphicFramePr>
            <a:graphicFrameLocks noGrp="1"/>
          </p:cNvGraphicFramePr>
          <p:nvPr>
            <p:ph idx="1"/>
            <p:extLst>
              <p:ext uri="{D42A27DB-BD31-4B8C-83A1-F6EECF244321}">
                <p14:modId xmlns:p14="http://schemas.microsoft.com/office/powerpoint/2010/main" val="192820997"/>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Ley General de la Administración Pública - Investigaciones Jurídicas">
            <a:hlinkClick r:id="rId7"/>
            <a:extLst>
              <a:ext uri="{FF2B5EF4-FFF2-40B4-BE49-F238E27FC236}">
                <a16:creationId xmlns:a16="http://schemas.microsoft.com/office/drawing/2014/main" id="{96714C1A-DBBE-912A-8BC4-F0D207618C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612" y="399447"/>
            <a:ext cx="3971118" cy="621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63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E1C4DA3-53AD-A2CB-3B8F-FB4FEA249387}"/>
              </a:ext>
            </a:extLst>
          </p:cNvPr>
          <p:cNvSpPr txBox="1">
            <a:spLocks/>
          </p:cNvSpPr>
          <p:nvPr/>
        </p:nvSpPr>
        <p:spPr>
          <a:xfrm>
            <a:off x="0" y="0"/>
            <a:ext cx="3790950" cy="685800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kern="1200" dirty="0">
                <a:solidFill>
                  <a:srgbClr val="FFFFFF"/>
                </a:solidFill>
                <a:latin typeface="+mj-lt"/>
                <a:ea typeface="+mj-ea"/>
                <a:cs typeface="+mj-cs"/>
              </a:rPr>
              <a:t>ABSTENCION Y RECUSACIÓN:</a:t>
            </a:r>
          </a:p>
          <a:p>
            <a:pPr algn="ctr">
              <a:spcAft>
                <a:spcPts val="600"/>
              </a:spcAft>
            </a:pPr>
            <a:endParaRPr lang="en-US" sz="3600" b="1" dirty="0">
              <a:solidFill>
                <a:srgbClr val="FFFFFF"/>
              </a:solidFill>
            </a:endParaRPr>
          </a:p>
          <a:p>
            <a:pPr algn="ctr">
              <a:spcAft>
                <a:spcPts val="600"/>
              </a:spcAft>
            </a:pPr>
            <a:r>
              <a:rPr lang="en-US" sz="3600" b="1" kern="1200" dirty="0">
                <a:solidFill>
                  <a:srgbClr val="FFFFFF"/>
                </a:solidFill>
                <a:latin typeface="+mj-lt"/>
                <a:ea typeface="+mj-ea"/>
                <a:cs typeface="+mj-cs"/>
              </a:rPr>
              <a:t>230 y ss LGAP</a:t>
            </a:r>
          </a:p>
          <a:p>
            <a:pPr algn="ctr">
              <a:spcAft>
                <a:spcPts val="600"/>
              </a:spcAft>
            </a:pPr>
            <a:r>
              <a:rPr lang="en-US" sz="3600" b="1" dirty="0" err="1">
                <a:solidFill>
                  <a:srgbClr val="FFFFFF"/>
                </a:solidFill>
              </a:rPr>
              <a:t>Imparcialidad</a:t>
            </a:r>
            <a:endParaRPr lang="en-US" sz="3600" b="1" dirty="0">
              <a:solidFill>
                <a:srgbClr val="FFFFFF"/>
              </a:solidFill>
            </a:endParaRPr>
          </a:p>
          <a:p>
            <a:pPr algn="ctr">
              <a:spcAft>
                <a:spcPts val="600"/>
              </a:spcAft>
            </a:pPr>
            <a:endParaRPr lang="en-US" sz="3600" b="1" kern="1200" dirty="0">
              <a:solidFill>
                <a:srgbClr val="FFFFFF"/>
              </a:solidFill>
              <a:latin typeface="+mj-lt"/>
              <a:ea typeface="+mj-ea"/>
              <a:cs typeface="+mj-cs"/>
            </a:endParaRPr>
          </a:p>
          <a:p>
            <a:pPr algn="ctr">
              <a:spcAft>
                <a:spcPts val="600"/>
              </a:spcAft>
            </a:pPr>
            <a:endParaRPr lang="en-US" sz="2000" b="1"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91F9CAC1-F698-FE1F-B3E7-587CA0EE5881}"/>
              </a:ext>
            </a:extLst>
          </p:cNvPr>
          <p:cNvSpPr txBox="1"/>
          <p:nvPr/>
        </p:nvSpPr>
        <p:spPr>
          <a:xfrm>
            <a:off x="4281055" y="181957"/>
            <a:ext cx="7239432" cy="5509200"/>
          </a:xfrm>
          <a:prstGeom prst="rect">
            <a:avLst/>
          </a:prstGeom>
          <a:noFill/>
        </p:spPr>
        <p:txBody>
          <a:bodyPr wrap="square">
            <a:spAutoFit/>
          </a:bodyPr>
          <a:lstStyle/>
          <a:p>
            <a:pPr lvl="2" algn="just"/>
            <a:endParaRPr lang="en-US" sz="3200" dirty="0"/>
          </a:p>
          <a:p>
            <a:pPr lvl="2" algn="just"/>
            <a:r>
              <a:rPr lang="en-US" sz="3200" dirty="0"/>
              <a:t>CONCEPTO: la </a:t>
            </a:r>
            <a:r>
              <a:rPr lang="en-US" sz="3200" dirty="0" err="1"/>
              <a:t>abstención</a:t>
            </a:r>
            <a:r>
              <a:rPr lang="en-US" sz="3200" dirty="0"/>
              <a:t> es la </a:t>
            </a:r>
            <a:r>
              <a:rPr lang="en-US" sz="3200" dirty="0" err="1"/>
              <a:t>facultad</a:t>
            </a:r>
            <a:r>
              <a:rPr lang="en-US" sz="3200" dirty="0"/>
              <a:t> que </a:t>
            </a:r>
            <a:r>
              <a:rPr lang="en-US" sz="3200" dirty="0" err="1"/>
              <a:t>tiene</a:t>
            </a:r>
            <a:r>
              <a:rPr lang="en-US" sz="3200" dirty="0"/>
              <a:t> </a:t>
            </a:r>
            <a:r>
              <a:rPr lang="en-US" sz="3200" dirty="0" err="1"/>
              <a:t>el</a:t>
            </a:r>
            <a:r>
              <a:rPr lang="en-US" sz="3200" dirty="0"/>
              <a:t> </a:t>
            </a:r>
            <a:r>
              <a:rPr lang="en-US" sz="3200" dirty="0" err="1"/>
              <a:t>administrador</a:t>
            </a:r>
            <a:r>
              <a:rPr lang="en-US" sz="3200" dirty="0"/>
              <a:t> de </a:t>
            </a:r>
            <a:r>
              <a:rPr lang="en-US" sz="3200" dirty="0" err="1"/>
              <a:t>justicia</a:t>
            </a:r>
            <a:r>
              <a:rPr lang="en-US" sz="3200" dirty="0"/>
              <a:t> para </a:t>
            </a:r>
            <a:r>
              <a:rPr lang="en-US" sz="3200" dirty="0" err="1"/>
              <a:t>apartarse</a:t>
            </a:r>
            <a:r>
              <a:rPr lang="en-US" sz="3200" dirty="0"/>
              <a:t> del </a:t>
            </a:r>
            <a:r>
              <a:rPr lang="en-US" sz="3200" dirty="0" err="1"/>
              <a:t>conocimiento</a:t>
            </a:r>
            <a:r>
              <a:rPr lang="en-US" sz="3200" dirty="0"/>
              <a:t> de un </a:t>
            </a:r>
            <a:r>
              <a:rPr lang="en-US" sz="3200" dirty="0" err="1"/>
              <a:t>proceso</a:t>
            </a:r>
            <a:r>
              <a:rPr lang="en-US" sz="3200" dirty="0"/>
              <a:t> o </a:t>
            </a:r>
            <a:r>
              <a:rPr lang="en-US" sz="3200" dirty="0" err="1"/>
              <a:t>procedimiento</a:t>
            </a:r>
            <a:r>
              <a:rPr lang="en-US" sz="3200" dirty="0"/>
              <a:t> </a:t>
            </a:r>
            <a:r>
              <a:rPr lang="en-US" sz="3200" dirty="0" err="1"/>
              <a:t>por</a:t>
            </a:r>
            <a:r>
              <a:rPr lang="en-US" sz="3200" dirty="0"/>
              <a:t> </a:t>
            </a:r>
            <a:r>
              <a:rPr lang="en-US" sz="3200" dirty="0" err="1"/>
              <a:t>iniciativa</a:t>
            </a:r>
            <a:r>
              <a:rPr lang="en-US" sz="3200" dirty="0"/>
              <a:t> </a:t>
            </a:r>
            <a:r>
              <a:rPr lang="en-US" sz="3200" dirty="0" err="1"/>
              <a:t>propia</a:t>
            </a:r>
            <a:r>
              <a:rPr lang="en-US" sz="3200" dirty="0"/>
              <a:t>.</a:t>
            </a:r>
          </a:p>
          <a:p>
            <a:pPr lvl="2" algn="just"/>
            <a:endParaRPr lang="en-US" sz="3200" dirty="0"/>
          </a:p>
          <a:p>
            <a:pPr lvl="2" algn="just"/>
            <a:r>
              <a:rPr lang="en-US" sz="3200" dirty="0"/>
              <a:t>La </a:t>
            </a:r>
            <a:r>
              <a:rPr lang="en-US" sz="3200" dirty="0" err="1"/>
              <a:t>recusación</a:t>
            </a:r>
            <a:r>
              <a:rPr lang="en-US" sz="3200" dirty="0"/>
              <a:t> se </a:t>
            </a:r>
            <a:r>
              <a:rPr lang="en-US" sz="3200" dirty="0" err="1"/>
              <a:t>constituye</a:t>
            </a:r>
            <a:r>
              <a:rPr lang="en-US" sz="3200" dirty="0"/>
              <a:t> </a:t>
            </a:r>
            <a:r>
              <a:rPr lang="en-US" sz="3200" dirty="0" err="1"/>
              <a:t>en</a:t>
            </a:r>
            <a:r>
              <a:rPr lang="en-US" sz="3200" dirty="0"/>
              <a:t> la </a:t>
            </a:r>
            <a:r>
              <a:rPr lang="en-US" sz="3200" dirty="0" err="1"/>
              <a:t>facultad</a:t>
            </a:r>
            <a:r>
              <a:rPr lang="en-US" sz="3200" dirty="0"/>
              <a:t> que </a:t>
            </a:r>
            <a:r>
              <a:rPr lang="en-US" sz="3200" dirty="0" err="1"/>
              <a:t>tienen</a:t>
            </a:r>
            <a:r>
              <a:rPr lang="en-US" sz="3200" dirty="0"/>
              <a:t> las </a:t>
            </a:r>
            <a:r>
              <a:rPr lang="en-US" sz="3200" dirty="0" err="1"/>
              <a:t>partes</a:t>
            </a:r>
            <a:r>
              <a:rPr lang="en-US" sz="3200" dirty="0"/>
              <a:t> de solicitor </a:t>
            </a:r>
            <a:r>
              <a:rPr lang="en-US" sz="3200" dirty="0" err="1"/>
              <a:t>su</a:t>
            </a:r>
            <a:r>
              <a:rPr lang="en-US" sz="3200" dirty="0"/>
              <a:t> </a:t>
            </a:r>
            <a:r>
              <a:rPr lang="en-US" sz="3200" dirty="0" err="1"/>
              <a:t>separación</a:t>
            </a:r>
            <a:r>
              <a:rPr lang="en-US" sz="3200" dirty="0"/>
              <a:t> para </a:t>
            </a:r>
            <a:r>
              <a:rPr lang="en-US" sz="3200" dirty="0" err="1"/>
              <a:t>conocer</a:t>
            </a:r>
            <a:r>
              <a:rPr lang="en-US" sz="3200" dirty="0"/>
              <a:t> de un </a:t>
            </a:r>
            <a:r>
              <a:rPr lang="en-US" sz="3200" dirty="0" err="1"/>
              <a:t>procedimiento</a:t>
            </a:r>
            <a:r>
              <a:rPr lang="en-US" sz="3200" dirty="0"/>
              <a:t> </a:t>
            </a:r>
            <a:r>
              <a:rPr lang="en-US" sz="3200" dirty="0" err="1"/>
              <a:t>determinado</a:t>
            </a:r>
            <a:endParaRPr lang="en-CR" sz="2400" dirty="0"/>
          </a:p>
        </p:txBody>
      </p:sp>
    </p:spTree>
    <p:extLst>
      <p:ext uri="{BB962C8B-B14F-4D97-AF65-F5344CB8AC3E}">
        <p14:creationId xmlns:p14="http://schemas.microsoft.com/office/powerpoint/2010/main" val="259467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0E8E4D13-03EC-4883-C91D-6ED8140BA49F}"/>
              </a:ext>
            </a:extLst>
          </p:cNvPr>
          <p:cNvSpPr txBox="1"/>
          <p:nvPr/>
        </p:nvSpPr>
        <p:spPr>
          <a:xfrm>
            <a:off x="4447308" y="591344"/>
            <a:ext cx="6906491" cy="5585619"/>
          </a:xfrm>
          <a:prstGeom prst="rect">
            <a:avLst/>
          </a:prstGeom>
        </p:spPr>
        <p:txBody>
          <a:bodyPr vert="horz" lIns="91440" tIns="45720" rIns="91440" bIns="45720" rtlCol="0" anchor="ctr">
            <a:normAutofit fontScale="92500" lnSpcReduction="20000"/>
          </a:bodyPr>
          <a:lstStyle/>
          <a:p>
            <a:pPr marL="342900" indent="-228600">
              <a:lnSpc>
                <a:spcPct val="90000"/>
              </a:lnSpc>
              <a:spcAft>
                <a:spcPts val="600"/>
              </a:spcAft>
              <a:buFont typeface="Arial" panose="020B0604020202020204" pitchFamily="34" charset="0"/>
              <a:buChar char="•"/>
            </a:pPr>
            <a:r>
              <a:rPr lang="en-US" sz="2800" b="1" dirty="0"/>
              <a:t>CAUSALES</a:t>
            </a:r>
          </a:p>
          <a:p>
            <a:pPr marL="800100" lvl="1" indent="-228600">
              <a:lnSpc>
                <a:spcPct val="90000"/>
              </a:lnSpc>
              <a:spcAft>
                <a:spcPts val="600"/>
              </a:spcAft>
              <a:buFont typeface="Arial" panose="020B0604020202020204" pitchFamily="34" charset="0"/>
              <a:buChar char="•"/>
            </a:pPr>
            <a:r>
              <a:rPr lang="en-US" sz="2800" dirty="0" err="1"/>
              <a:t>Impedimento</a:t>
            </a:r>
            <a:r>
              <a:rPr lang="en-US" sz="2800" dirty="0"/>
              <a:t>: 12 CPC</a:t>
            </a:r>
          </a:p>
          <a:p>
            <a:pPr marL="800100" lvl="1" indent="-228600">
              <a:lnSpc>
                <a:spcPct val="90000"/>
              </a:lnSpc>
              <a:spcAft>
                <a:spcPts val="600"/>
              </a:spcAft>
              <a:buFont typeface="Arial" panose="020B0604020202020204" pitchFamily="34" charset="0"/>
              <a:buChar char="•"/>
            </a:pPr>
            <a:r>
              <a:rPr lang="en-US" sz="2800" dirty="0" err="1"/>
              <a:t>Inhibitoria</a:t>
            </a:r>
            <a:r>
              <a:rPr lang="en-US" sz="2800" dirty="0"/>
              <a:t>: 8 CPCA</a:t>
            </a:r>
          </a:p>
          <a:p>
            <a:pPr marL="800100" lvl="1" indent="-228600">
              <a:lnSpc>
                <a:spcPct val="90000"/>
              </a:lnSpc>
              <a:spcAft>
                <a:spcPts val="600"/>
              </a:spcAft>
              <a:buFont typeface="Arial" panose="020B0604020202020204" pitchFamily="34" charset="0"/>
              <a:buChar char="•"/>
            </a:pPr>
            <a:endParaRPr lang="en-US" sz="2800" dirty="0"/>
          </a:p>
          <a:p>
            <a:pPr marL="800100" lvl="1" indent="-228600">
              <a:lnSpc>
                <a:spcPct val="90000"/>
              </a:lnSpc>
              <a:spcAft>
                <a:spcPts val="600"/>
              </a:spcAft>
              <a:buFont typeface="Arial" panose="020B0604020202020204" pitchFamily="34" charset="0"/>
              <a:buChar char="•"/>
            </a:pPr>
            <a:endParaRPr lang="en-US" sz="2800" dirty="0"/>
          </a:p>
          <a:p>
            <a:pPr marL="800100" lvl="1" indent="-228600">
              <a:lnSpc>
                <a:spcPct val="90000"/>
              </a:lnSpc>
              <a:spcAft>
                <a:spcPts val="600"/>
              </a:spcAft>
              <a:buFont typeface="Arial" panose="020B0604020202020204" pitchFamily="34" charset="0"/>
              <a:buChar char="•"/>
            </a:pPr>
            <a:r>
              <a:rPr lang="en-US" sz="2800" dirty="0"/>
              <a:t>INTERPRETACIÓN</a:t>
            </a:r>
          </a:p>
          <a:p>
            <a:pPr marL="1257300" lvl="2" indent="-228600">
              <a:lnSpc>
                <a:spcPct val="90000"/>
              </a:lnSpc>
              <a:spcAft>
                <a:spcPts val="600"/>
              </a:spcAft>
              <a:buFont typeface="Arial" panose="020B0604020202020204" pitchFamily="34" charset="0"/>
              <a:buChar char="•"/>
            </a:pPr>
            <a:r>
              <a:rPr lang="en-US" sz="2800" dirty="0" err="1"/>
              <a:t>Taxativas</a:t>
            </a:r>
            <a:endParaRPr lang="en-US" sz="2800" dirty="0"/>
          </a:p>
          <a:p>
            <a:pPr marL="1257300" lvl="2" indent="-228600">
              <a:lnSpc>
                <a:spcPct val="90000"/>
              </a:lnSpc>
              <a:spcAft>
                <a:spcPts val="600"/>
              </a:spcAft>
              <a:buFont typeface="Arial" panose="020B0604020202020204" pitchFamily="34" charset="0"/>
              <a:buChar char="•"/>
            </a:pPr>
            <a:r>
              <a:rPr lang="en-US" sz="2800" dirty="0" err="1"/>
              <a:t>Números</a:t>
            </a:r>
            <a:r>
              <a:rPr lang="en-US" sz="2800" dirty="0"/>
              <a:t> </a:t>
            </a:r>
            <a:r>
              <a:rPr lang="en-US" sz="2800" dirty="0" err="1"/>
              <a:t>apertus</a:t>
            </a:r>
            <a:r>
              <a:rPr lang="en-US" sz="2800" dirty="0"/>
              <a:t>, SC 2016-001211 y CPC</a:t>
            </a:r>
          </a:p>
          <a:p>
            <a:pPr marL="1257300" lvl="2" indent="-228600">
              <a:lnSpc>
                <a:spcPct val="90000"/>
              </a:lnSpc>
              <a:spcAft>
                <a:spcPts val="600"/>
              </a:spcAft>
              <a:buFont typeface="Arial" panose="020B0604020202020204" pitchFamily="34" charset="0"/>
              <a:buChar char="•"/>
            </a:pPr>
            <a:endParaRPr lang="en-US" sz="2800" dirty="0"/>
          </a:p>
          <a:p>
            <a:pPr lvl="2" indent="-228600">
              <a:lnSpc>
                <a:spcPct val="90000"/>
              </a:lnSpc>
              <a:spcAft>
                <a:spcPts val="600"/>
              </a:spcAft>
              <a:buFont typeface="Arial" panose="020B0604020202020204" pitchFamily="34" charset="0"/>
              <a:buChar char="•"/>
            </a:pPr>
            <a:r>
              <a:rPr lang="en-US" sz="2800" dirty="0"/>
              <a:t>EFECTOS:</a:t>
            </a:r>
          </a:p>
          <a:p>
            <a:pPr lvl="2" indent="-228600">
              <a:lnSpc>
                <a:spcPct val="90000"/>
              </a:lnSpc>
              <a:spcAft>
                <a:spcPts val="600"/>
              </a:spcAft>
              <a:buFont typeface="Arial" panose="020B0604020202020204" pitchFamily="34" charset="0"/>
              <a:buChar char="•"/>
            </a:pPr>
            <a:endParaRPr lang="en-US" sz="2800" dirty="0"/>
          </a:p>
          <a:p>
            <a:pPr lvl="2" indent="-228600">
              <a:lnSpc>
                <a:spcPct val="90000"/>
              </a:lnSpc>
              <a:spcAft>
                <a:spcPts val="600"/>
              </a:spcAft>
              <a:buFont typeface="Arial" panose="020B0604020202020204" pitchFamily="34" charset="0"/>
              <a:buChar char="•"/>
            </a:pPr>
            <a:r>
              <a:rPr lang="en-US" sz="2800" dirty="0" err="1"/>
              <a:t>Nulidad</a:t>
            </a:r>
            <a:r>
              <a:rPr lang="en-US" sz="2800" dirty="0"/>
              <a:t> de las </a:t>
            </a:r>
            <a:r>
              <a:rPr lang="en-US" sz="2800" dirty="0" err="1"/>
              <a:t>actuaciones</a:t>
            </a:r>
            <a:endParaRPr lang="en-US" sz="2800" dirty="0"/>
          </a:p>
          <a:p>
            <a:pPr lvl="2" indent="-228600">
              <a:lnSpc>
                <a:spcPct val="90000"/>
              </a:lnSpc>
              <a:spcAft>
                <a:spcPts val="600"/>
              </a:spcAft>
              <a:buFont typeface="Arial" panose="020B0604020202020204" pitchFamily="34" charset="0"/>
              <a:buChar char="•"/>
            </a:pPr>
            <a:r>
              <a:rPr lang="en-US" sz="2800" dirty="0" err="1"/>
              <a:t>Suspensión</a:t>
            </a:r>
            <a:r>
              <a:rPr lang="en-US" sz="2800" dirty="0"/>
              <a:t> del </a:t>
            </a:r>
            <a:r>
              <a:rPr lang="en-US" sz="2800" dirty="0" err="1"/>
              <a:t>procedimiento</a:t>
            </a:r>
            <a:endParaRPr lang="en-US" sz="2800" dirty="0"/>
          </a:p>
          <a:p>
            <a:pPr lvl="2" indent="-228600">
              <a:lnSpc>
                <a:spcPct val="90000"/>
              </a:lnSpc>
              <a:spcAft>
                <a:spcPts val="600"/>
              </a:spcAft>
              <a:buFont typeface="Arial" panose="020B0604020202020204" pitchFamily="34" charset="0"/>
              <a:buChar char="•"/>
            </a:pPr>
            <a:r>
              <a:rPr lang="en-US" sz="2800" dirty="0" err="1"/>
              <a:t>Responsabilidad</a:t>
            </a:r>
            <a:endParaRPr lang="en-US" sz="2800" dirty="0"/>
          </a:p>
          <a:p>
            <a:pPr lvl="2"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399745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0" name="Rectangle 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CD8D533-B63B-FA61-E0A7-BA22120AE333}"/>
              </a:ext>
            </a:extLst>
          </p:cNvPr>
          <p:cNvSpPr txBox="1"/>
          <p:nvPr/>
        </p:nvSpPr>
        <p:spPr>
          <a:xfrm>
            <a:off x="854769" y="854765"/>
            <a:ext cx="10784233" cy="4908721"/>
          </a:xfrm>
          <a:prstGeom prst="rect">
            <a:avLst/>
          </a:prstGeom>
        </p:spPr>
        <p:txBody>
          <a:bodyPr vert="horz" lIns="91440" tIns="45720" rIns="91440" bIns="45720" rtlCol="0" anchor="t">
            <a:normAutofit/>
          </a:bodyPr>
          <a:lstStyle/>
          <a:p>
            <a:pPr algn="just">
              <a:lnSpc>
                <a:spcPct val="90000"/>
              </a:lnSpc>
              <a:spcAft>
                <a:spcPts val="600"/>
              </a:spcAft>
            </a:pPr>
            <a:r>
              <a:rPr lang="es-ES_tradnl" sz="2800" dirty="0"/>
              <a:t>Conjunto de actos preparatorios concatenados según un orden cronológico y funcional, para verificar la existencia de la necesidad pública a satisfacer y de los hechos que lo crean, así como para oír a los posibles afectados y voceros de intereses conexos, tanto públicos como privados, especialmente estos últimos, con el fin de conformar la decisión en la forma que mejor los armonice con el fin público a cumplir”</a:t>
            </a:r>
          </a:p>
          <a:p>
            <a:pPr algn="just">
              <a:lnSpc>
                <a:spcPct val="90000"/>
              </a:lnSpc>
              <a:spcAft>
                <a:spcPts val="600"/>
              </a:spcAft>
            </a:pPr>
            <a:endParaRPr lang="es-ES_tradnl" sz="2800" dirty="0"/>
          </a:p>
          <a:p>
            <a:pPr algn="just">
              <a:lnSpc>
                <a:spcPct val="90000"/>
              </a:lnSpc>
              <a:spcAft>
                <a:spcPts val="600"/>
              </a:spcAft>
            </a:pPr>
            <a:r>
              <a:rPr lang="es-ES_tradnl" sz="2800" dirty="0"/>
              <a:t>					Eduardo Ortiz Ortiz</a:t>
            </a:r>
          </a:p>
        </p:txBody>
      </p:sp>
      <p:sp>
        <p:nvSpPr>
          <p:cNvPr id="3" name="TextBox 2">
            <a:extLst>
              <a:ext uri="{FF2B5EF4-FFF2-40B4-BE49-F238E27FC236}">
                <a16:creationId xmlns:a16="http://schemas.microsoft.com/office/drawing/2014/main" id="{0DECD754-A64B-BD0F-9FDD-70724955E6F8}"/>
              </a:ext>
            </a:extLst>
          </p:cNvPr>
          <p:cNvSpPr txBox="1"/>
          <p:nvPr/>
        </p:nvSpPr>
        <p:spPr>
          <a:xfrm>
            <a:off x="640489" y="4748268"/>
            <a:ext cx="3942548" cy="1384995"/>
          </a:xfrm>
          <a:prstGeom prst="rect">
            <a:avLst/>
          </a:prstGeom>
          <a:noFill/>
        </p:spPr>
        <p:txBody>
          <a:bodyPr wrap="square" rtlCol="0">
            <a:spAutoFit/>
          </a:bodyPr>
          <a:lstStyle/>
          <a:p>
            <a:pPr algn="ctr"/>
            <a:r>
              <a:rPr lang="es-ES_tradnl" sz="2800" b="1" dirty="0"/>
              <a:t>Procedimiento Administrativo</a:t>
            </a:r>
          </a:p>
          <a:p>
            <a:pPr algn="ctr"/>
            <a:r>
              <a:rPr lang="es-ES_tradnl" sz="2800" b="1" dirty="0"/>
              <a:t>DEFINICIÓN</a:t>
            </a:r>
          </a:p>
        </p:txBody>
      </p:sp>
    </p:spTree>
    <p:extLst>
      <p:ext uri="{BB962C8B-B14F-4D97-AF65-F5344CB8AC3E}">
        <p14:creationId xmlns:p14="http://schemas.microsoft.com/office/powerpoint/2010/main" val="3680303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5CD8D533-B63B-FA61-E0A7-BA22120AE333}"/>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gn="just">
              <a:lnSpc>
                <a:spcPct val="90000"/>
              </a:lnSpc>
              <a:spcAft>
                <a:spcPts val="600"/>
              </a:spcAft>
              <a:buFont typeface="Arial" panose="020B0604020202020204" pitchFamily="34" charset="0"/>
              <a:buChar char="•"/>
            </a:pPr>
            <a:r>
              <a:rPr lang="es-ES_tradnl" sz="3200" dirty="0"/>
              <a:t>El procedimiento administrativo como una unidad formal de actos coordinados entre sí, que apuntan a un determinado fin, cual es la preparación de la voluntad administrativa, es decir, es la forma o cauce formal por el que se exterioriza la actuación administrativa del Estado, que por su significación jurídica puede afectar derechos subjetivos e intereses legítimos</a:t>
            </a:r>
          </a:p>
          <a:p>
            <a:pPr>
              <a:lnSpc>
                <a:spcPct val="90000"/>
              </a:lnSpc>
              <a:spcAft>
                <a:spcPts val="600"/>
              </a:spcAft>
            </a:pPr>
            <a:r>
              <a:rPr lang="es-ES_tradnl" dirty="0"/>
              <a:t>		</a:t>
            </a:r>
            <a:r>
              <a:rPr lang="en-US" dirty="0"/>
              <a:t>		</a:t>
            </a:r>
          </a:p>
        </p:txBody>
      </p:sp>
      <p:sp>
        <p:nvSpPr>
          <p:cNvPr id="3" name="TextBox 2">
            <a:extLst>
              <a:ext uri="{FF2B5EF4-FFF2-40B4-BE49-F238E27FC236}">
                <a16:creationId xmlns:a16="http://schemas.microsoft.com/office/drawing/2014/main" id="{0DECD754-A64B-BD0F-9FDD-70724955E6F8}"/>
              </a:ext>
            </a:extLst>
          </p:cNvPr>
          <p:cNvSpPr txBox="1"/>
          <p:nvPr/>
        </p:nvSpPr>
        <p:spPr>
          <a:xfrm>
            <a:off x="-333441" y="2183487"/>
            <a:ext cx="3942548" cy="1461939"/>
          </a:xfrm>
          <a:prstGeom prst="rect">
            <a:avLst/>
          </a:prstGeom>
          <a:noFill/>
        </p:spPr>
        <p:txBody>
          <a:bodyPr wrap="square" rtlCol="0">
            <a:spAutoFit/>
          </a:bodyPr>
          <a:lstStyle/>
          <a:p>
            <a:pPr algn="ctr">
              <a:spcAft>
                <a:spcPts val="600"/>
              </a:spcAft>
            </a:pPr>
            <a:r>
              <a:rPr lang="es-ES_tradnl" sz="2800" b="1" dirty="0"/>
              <a:t>Procedimiento Administrativo</a:t>
            </a:r>
          </a:p>
          <a:p>
            <a:pPr algn="ctr">
              <a:spcAft>
                <a:spcPts val="600"/>
              </a:spcAft>
            </a:pPr>
            <a:r>
              <a:rPr lang="es-ES_tradnl" sz="2800" b="1" dirty="0"/>
              <a:t>DEFINICIÓN</a:t>
            </a:r>
          </a:p>
        </p:txBody>
      </p:sp>
    </p:spTree>
    <p:extLst>
      <p:ext uri="{BB962C8B-B14F-4D97-AF65-F5344CB8AC3E}">
        <p14:creationId xmlns:p14="http://schemas.microsoft.com/office/powerpoint/2010/main" val="1311394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E1C4DA3-53AD-A2CB-3B8F-FB4FEA249387}"/>
              </a:ext>
            </a:extLst>
          </p:cNvPr>
          <p:cNvSpPr txBox="1">
            <a:spLocks/>
          </p:cNvSpPr>
          <p:nvPr/>
        </p:nvSpPr>
        <p:spPr>
          <a:xfrm>
            <a:off x="0" y="0"/>
            <a:ext cx="3790950" cy="685800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kern="1200" dirty="0">
                <a:solidFill>
                  <a:srgbClr val="FFFFFF"/>
                </a:solidFill>
                <a:latin typeface="+mj-lt"/>
                <a:ea typeface="+mj-ea"/>
                <a:cs typeface="+mj-cs"/>
              </a:rPr>
              <a:t>CARACTERÍSTICAS</a:t>
            </a:r>
          </a:p>
          <a:p>
            <a:pPr algn="ctr">
              <a:spcAft>
                <a:spcPts val="600"/>
              </a:spcAft>
            </a:pPr>
            <a:endParaRPr lang="en-US" sz="2000" b="1"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91F9CAC1-F698-FE1F-B3E7-587CA0EE5881}"/>
              </a:ext>
            </a:extLst>
          </p:cNvPr>
          <p:cNvSpPr txBox="1"/>
          <p:nvPr/>
        </p:nvSpPr>
        <p:spPr>
          <a:xfrm>
            <a:off x="4157662" y="647700"/>
            <a:ext cx="7381875" cy="5632311"/>
          </a:xfrm>
          <a:prstGeom prst="rect">
            <a:avLst/>
          </a:prstGeom>
          <a:noFill/>
        </p:spPr>
        <p:txBody>
          <a:bodyPr wrap="square">
            <a:spAutoFit/>
          </a:bodyPr>
          <a:lstStyle/>
          <a:p>
            <a:pPr marL="457200" lvl="0" indent="-457200" algn="ctr">
              <a:buFont typeface="Arial" panose="020B0604020202020204" pitchFamily="34" charset="0"/>
              <a:buChar char="•"/>
            </a:pPr>
            <a:r>
              <a:rPr lang="en-CR" sz="4000" dirty="0"/>
              <a:t>Cada acto que se da a lo interno del procedimiento tiene sentido por si mismo. </a:t>
            </a:r>
          </a:p>
          <a:p>
            <a:pPr marL="457200" lvl="0" indent="-457200" algn="ctr">
              <a:buFont typeface="Arial" panose="020B0604020202020204" pitchFamily="34" charset="0"/>
              <a:buChar char="•"/>
            </a:pPr>
            <a:r>
              <a:rPr lang="en-CR" sz="4000" dirty="0"/>
              <a:t>La conexión dirigida hacia un efecto jurídico</a:t>
            </a:r>
          </a:p>
          <a:p>
            <a:pPr marL="457200" lvl="0" indent="-457200" algn="ctr">
              <a:buFont typeface="Arial" panose="020B0604020202020204" pitchFamily="34" charset="0"/>
              <a:buChar char="•"/>
            </a:pPr>
            <a:r>
              <a:rPr lang="en-CR" sz="4000" dirty="0"/>
              <a:t>Actos vinculados entre sí</a:t>
            </a:r>
          </a:p>
          <a:p>
            <a:pPr marL="457200" lvl="0" indent="-457200" algn="ctr">
              <a:buFont typeface="Arial" panose="020B0604020202020204" pitchFamily="34" charset="0"/>
              <a:buChar char="•"/>
            </a:pPr>
            <a:r>
              <a:rPr lang="en-CR" sz="4000" dirty="0"/>
              <a:t>Oficiosidad</a:t>
            </a:r>
          </a:p>
          <a:p>
            <a:pPr marL="457200" lvl="0" indent="-457200" algn="ctr">
              <a:buFont typeface="Arial" panose="020B0604020202020204" pitchFamily="34" charset="0"/>
              <a:buChar char="•"/>
            </a:pPr>
            <a:r>
              <a:rPr lang="en-CR" sz="4000" dirty="0"/>
              <a:t>Sustento fáctico jurídico congruente</a:t>
            </a:r>
          </a:p>
        </p:txBody>
      </p:sp>
    </p:spTree>
    <p:extLst>
      <p:ext uri="{BB962C8B-B14F-4D97-AF65-F5344CB8AC3E}">
        <p14:creationId xmlns:p14="http://schemas.microsoft.com/office/powerpoint/2010/main" val="1187014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E1C4DA3-53AD-A2CB-3B8F-FB4FEA249387}"/>
              </a:ext>
            </a:extLst>
          </p:cNvPr>
          <p:cNvSpPr txBox="1">
            <a:spLocks/>
          </p:cNvSpPr>
          <p:nvPr/>
        </p:nvSpPr>
        <p:spPr>
          <a:xfrm>
            <a:off x="0" y="0"/>
            <a:ext cx="3790950" cy="685800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solidFill>
                  <a:srgbClr val="FFFFFF"/>
                </a:solidFill>
              </a:rPr>
              <a:t>FIINALIDAD</a:t>
            </a:r>
            <a:endParaRPr lang="en-US" sz="3600" b="1" kern="1200" dirty="0">
              <a:solidFill>
                <a:srgbClr val="FFFFFF"/>
              </a:solidFill>
              <a:latin typeface="+mj-lt"/>
              <a:ea typeface="+mj-ea"/>
              <a:cs typeface="+mj-cs"/>
            </a:endParaRPr>
          </a:p>
          <a:p>
            <a:pPr algn="ctr">
              <a:spcAft>
                <a:spcPts val="600"/>
              </a:spcAft>
            </a:pPr>
            <a:endParaRPr lang="en-US" sz="2000" b="1"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91F9CAC1-F698-FE1F-B3E7-587CA0EE5881}"/>
              </a:ext>
            </a:extLst>
          </p:cNvPr>
          <p:cNvSpPr txBox="1"/>
          <p:nvPr/>
        </p:nvSpPr>
        <p:spPr>
          <a:xfrm>
            <a:off x="4135890" y="363915"/>
            <a:ext cx="7381875" cy="5755422"/>
          </a:xfrm>
          <a:prstGeom prst="rect">
            <a:avLst/>
          </a:prstGeom>
          <a:noFill/>
        </p:spPr>
        <p:txBody>
          <a:bodyPr wrap="square">
            <a:spAutoFit/>
          </a:bodyPr>
          <a:lstStyle/>
          <a:p>
            <a:pPr marL="457200" lvl="0" indent="-457200" algn="ctr">
              <a:buFont typeface="Arial" panose="020B0604020202020204" pitchFamily="34" charset="0"/>
              <a:buChar char="•"/>
            </a:pPr>
            <a:r>
              <a:rPr lang="en-CR" sz="4000" dirty="0"/>
              <a:t>Doble finalidad: 214 LGAP</a:t>
            </a:r>
          </a:p>
          <a:p>
            <a:pPr marL="457200" lvl="0" indent="-457200" algn="ctr">
              <a:buFont typeface="Arial" panose="020B0604020202020204" pitchFamily="34" charset="0"/>
              <a:buChar char="•"/>
            </a:pPr>
            <a:endParaRPr lang="en-CR" sz="4000" dirty="0"/>
          </a:p>
          <a:p>
            <a:pPr lvl="0" algn="just"/>
            <a:r>
              <a:rPr lang="en-CR" sz="2400" dirty="0"/>
              <a:t>Art. 214.2 Ël procedimiento administrativo servirá para asegurar el mejor cumplimiento posible de los fines de la Administración, con respeto para los derechos subjetivos e intereses legítimos del administrado, de acuerdo al ordenamient jurídico</a:t>
            </a:r>
          </a:p>
          <a:p>
            <a:pPr lvl="0" algn="just"/>
            <a:r>
              <a:rPr lang="en-CR" sz="2400" dirty="0"/>
              <a:t>Es un medio para asegurar un adecuado y fiel cumplimiento de los fines públicos del Estado.</a:t>
            </a:r>
          </a:p>
          <a:p>
            <a:pPr lvl="0" algn="just"/>
            <a:endParaRPr lang="en-CR" sz="2400" dirty="0"/>
          </a:p>
          <a:p>
            <a:pPr lvl="0" algn="just"/>
            <a:endParaRPr lang="en-CR" sz="2400" dirty="0"/>
          </a:p>
          <a:p>
            <a:pPr lvl="0" algn="just"/>
            <a:r>
              <a:rPr lang="en-CR" sz="2400" dirty="0"/>
              <a:t>Es una limitación a las prerrogativas del Estado, busca la defensa de los derechos subjetivos e inteeses legitimos del administrado. </a:t>
            </a:r>
          </a:p>
        </p:txBody>
      </p:sp>
    </p:spTree>
    <p:extLst>
      <p:ext uri="{BB962C8B-B14F-4D97-AF65-F5344CB8AC3E}">
        <p14:creationId xmlns:p14="http://schemas.microsoft.com/office/powerpoint/2010/main" val="225505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E1C4DA3-53AD-A2CB-3B8F-FB4FEA249387}"/>
              </a:ext>
            </a:extLst>
          </p:cNvPr>
          <p:cNvSpPr txBox="1">
            <a:spLocks/>
          </p:cNvSpPr>
          <p:nvPr/>
        </p:nvSpPr>
        <p:spPr>
          <a:xfrm>
            <a:off x="0" y="0"/>
            <a:ext cx="3790950" cy="685800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kern="1200" dirty="0">
                <a:solidFill>
                  <a:srgbClr val="FFFFFF"/>
                </a:solidFill>
                <a:latin typeface="+mj-lt"/>
                <a:ea typeface="+mj-ea"/>
                <a:cs typeface="+mj-cs"/>
              </a:rPr>
              <a:t>OBJETO</a:t>
            </a:r>
          </a:p>
          <a:p>
            <a:pPr algn="ctr">
              <a:spcAft>
                <a:spcPts val="600"/>
              </a:spcAft>
            </a:pPr>
            <a:endParaRPr lang="en-US" sz="2000" b="1"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91F9CAC1-F698-FE1F-B3E7-587CA0EE5881}"/>
              </a:ext>
            </a:extLst>
          </p:cNvPr>
          <p:cNvSpPr txBox="1"/>
          <p:nvPr/>
        </p:nvSpPr>
        <p:spPr>
          <a:xfrm>
            <a:off x="4169757" y="117693"/>
            <a:ext cx="7381875" cy="6740307"/>
          </a:xfrm>
          <a:prstGeom prst="rect">
            <a:avLst/>
          </a:prstGeom>
          <a:noFill/>
        </p:spPr>
        <p:txBody>
          <a:bodyPr wrap="square">
            <a:spAutoFit/>
          </a:bodyPr>
          <a:lstStyle/>
          <a:p>
            <a:pPr lvl="0" algn="ctr"/>
            <a:endParaRPr lang="en-CR" sz="4000" dirty="0"/>
          </a:p>
          <a:p>
            <a:pPr lvl="0" algn="just"/>
            <a:r>
              <a:rPr lang="en-CR" sz="2800" dirty="0"/>
              <a:t>Art. 214.2 Su objeto más importante es la verificación de la verdad real de los hechos que sirven de motivo al acto final”</a:t>
            </a:r>
          </a:p>
          <a:p>
            <a:pPr lvl="0" algn="just"/>
            <a:endParaRPr lang="en-CR" sz="2800" dirty="0"/>
          </a:p>
          <a:p>
            <a:pPr marL="342900" lvl="0" indent="-342900" algn="just">
              <a:buFont typeface="Arial" panose="020B0604020202020204" pitchFamily="34" charset="0"/>
              <a:buChar char="•"/>
            </a:pPr>
            <a:r>
              <a:rPr lang="en-CR" sz="2800" dirty="0"/>
              <a:t>La buena fe en la búsqueda de la verdad real</a:t>
            </a:r>
          </a:p>
          <a:p>
            <a:pPr marL="342900" lvl="0" indent="-342900" algn="just">
              <a:buFont typeface="Arial" panose="020B0604020202020204" pitchFamily="34" charset="0"/>
              <a:buChar char="•"/>
            </a:pPr>
            <a:r>
              <a:rPr lang="en-CR" sz="2800" dirty="0"/>
              <a:t> La verdad real como garantía del procedimiento</a:t>
            </a:r>
          </a:p>
          <a:p>
            <a:pPr marL="342900" lvl="0" indent="-342900" algn="just">
              <a:buFont typeface="Arial" panose="020B0604020202020204" pitchFamily="34" charset="0"/>
              <a:buChar char="•"/>
            </a:pPr>
            <a:r>
              <a:rPr lang="en-CR" sz="2800" dirty="0"/>
              <a:t>Importancia de la prueba en la verdad real</a:t>
            </a:r>
          </a:p>
          <a:p>
            <a:pPr marL="342900" lvl="0" indent="-342900" algn="just">
              <a:buFont typeface="Arial" panose="020B0604020202020204" pitchFamily="34" charset="0"/>
              <a:buChar char="•"/>
            </a:pPr>
            <a:r>
              <a:rPr lang="en-CR" sz="2800" dirty="0"/>
              <a:t>Verificación de la verdad real</a:t>
            </a:r>
          </a:p>
          <a:p>
            <a:pPr lvl="0" algn="just"/>
            <a:endParaRPr lang="en-CR" sz="2800" dirty="0"/>
          </a:p>
          <a:p>
            <a:pPr lvl="0" algn="just"/>
            <a:endParaRPr lang="en-CR" sz="2800" dirty="0"/>
          </a:p>
          <a:p>
            <a:pPr marL="342900" lvl="0" indent="-342900" algn="just">
              <a:buFont typeface="Arial" panose="020B0604020202020204" pitchFamily="34" charset="0"/>
              <a:buChar char="•"/>
            </a:pPr>
            <a:r>
              <a:rPr lang="en-CR" sz="2800" dirty="0"/>
              <a:t>Como elemento formal del acto administrativo</a:t>
            </a:r>
          </a:p>
          <a:p>
            <a:pPr marL="342900" lvl="0" indent="-342900" algn="just">
              <a:buFont typeface="Arial" panose="020B0604020202020204" pitchFamily="34" charset="0"/>
              <a:buChar char="•"/>
            </a:pPr>
            <a:r>
              <a:rPr lang="en-CR" sz="2800" dirty="0"/>
              <a:t>El procedimiento administrativo es reserva de ley</a:t>
            </a:r>
          </a:p>
        </p:txBody>
      </p:sp>
    </p:spTree>
    <p:extLst>
      <p:ext uri="{BB962C8B-B14F-4D97-AF65-F5344CB8AC3E}">
        <p14:creationId xmlns:p14="http://schemas.microsoft.com/office/powerpoint/2010/main" val="3466728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E1C4DA3-53AD-A2CB-3B8F-FB4FEA249387}"/>
              </a:ext>
            </a:extLst>
          </p:cNvPr>
          <p:cNvSpPr txBox="1">
            <a:spLocks/>
          </p:cNvSpPr>
          <p:nvPr/>
        </p:nvSpPr>
        <p:spPr>
          <a:xfrm>
            <a:off x="0" y="0"/>
            <a:ext cx="3790950" cy="685800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kern="1200" dirty="0">
                <a:solidFill>
                  <a:srgbClr val="FFFFFF"/>
                </a:solidFill>
                <a:latin typeface="+mj-lt"/>
                <a:ea typeface="+mj-ea"/>
                <a:cs typeface="+mj-cs"/>
              </a:rPr>
              <a:t>FORMAS DE INICIO DEL PROCEDIMIENTO</a:t>
            </a:r>
          </a:p>
          <a:p>
            <a:pPr algn="ctr">
              <a:spcAft>
                <a:spcPts val="600"/>
              </a:spcAft>
            </a:pPr>
            <a:endParaRPr lang="en-US" sz="2000" b="1"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91F9CAC1-F698-FE1F-B3E7-587CA0EE5881}"/>
              </a:ext>
            </a:extLst>
          </p:cNvPr>
          <p:cNvSpPr txBox="1"/>
          <p:nvPr/>
        </p:nvSpPr>
        <p:spPr>
          <a:xfrm>
            <a:off x="4169757" y="117693"/>
            <a:ext cx="7381875" cy="6186309"/>
          </a:xfrm>
          <a:prstGeom prst="rect">
            <a:avLst/>
          </a:prstGeom>
          <a:noFill/>
        </p:spPr>
        <p:txBody>
          <a:bodyPr wrap="square">
            <a:spAutoFit/>
          </a:bodyPr>
          <a:lstStyle/>
          <a:p>
            <a:pPr marL="742950" lvl="0" indent="-742950" algn="ctr">
              <a:buAutoNum type="arabicPeriod"/>
            </a:pPr>
            <a:r>
              <a:rPr lang="en-CR" sz="3600" dirty="0"/>
              <a:t>A instancia de parte</a:t>
            </a:r>
          </a:p>
          <a:p>
            <a:pPr marL="742950" lvl="0" indent="-742950" algn="ctr">
              <a:buAutoNum type="arabicPeriod"/>
            </a:pPr>
            <a:r>
              <a:rPr lang="en-CR" sz="3600" dirty="0"/>
              <a:t>De oficio:</a:t>
            </a:r>
          </a:p>
          <a:p>
            <a:pPr marL="571500" lvl="0" indent="-571500" algn="ctr">
              <a:buFontTx/>
              <a:buChar char="-"/>
            </a:pPr>
            <a:r>
              <a:rPr lang="en-US" sz="3600" dirty="0"/>
              <a:t>A</a:t>
            </a:r>
            <a:r>
              <a:rPr lang="en-CR" sz="3600" dirty="0"/>
              <a:t>preciada la conducta</a:t>
            </a:r>
          </a:p>
          <a:p>
            <a:pPr marL="571500" lvl="0" indent="-571500" algn="ctr">
              <a:buFontTx/>
              <a:buChar char="-"/>
            </a:pPr>
            <a:r>
              <a:rPr lang="en-CR" sz="3600" dirty="0"/>
              <a:t>Por informe de la CGR</a:t>
            </a:r>
          </a:p>
          <a:p>
            <a:pPr marL="571500" lvl="0" indent="-571500" algn="ctr">
              <a:buFontTx/>
              <a:buChar char="-"/>
            </a:pPr>
            <a:r>
              <a:rPr lang="en-US" sz="3600" dirty="0"/>
              <a:t>P</a:t>
            </a:r>
            <a:r>
              <a:rPr lang="en-CR" sz="3600" dirty="0"/>
              <a:t>or informe Auditoría Interna</a:t>
            </a:r>
          </a:p>
          <a:p>
            <a:pPr marL="571500" lvl="0" indent="-571500" algn="ctr">
              <a:buFontTx/>
              <a:buChar char="-"/>
            </a:pPr>
            <a:r>
              <a:rPr lang="en-CR" sz="3600" dirty="0"/>
              <a:t>Por informe DHR</a:t>
            </a:r>
          </a:p>
          <a:p>
            <a:pPr marL="571500" lvl="0" indent="-571500" algn="ctr">
              <a:buFontTx/>
              <a:buChar char="-"/>
            </a:pPr>
            <a:r>
              <a:rPr lang="en-CR" sz="3600" dirty="0"/>
              <a:t>Comunicación órgano jurisdiccional</a:t>
            </a:r>
          </a:p>
          <a:p>
            <a:pPr marL="571500" lvl="0" indent="-571500" algn="ctr">
              <a:buFontTx/>
              <a:buChar char="-"/>
            </a:pPr>
            <a:r>
              <a:rPr lang="en-CR" sz="3600" dirty="0"/>
              <a:t>Denuncia</a:t>
            </a:r>
          </a:p>
          <a:p>
            <a:pPr marL="571500" lvl="0" indent="-571500" algn="ctr">
              <a:buFontTx/>
              <a:buChar char="-"/>
            </a:pPr>
            <a:r>
              <a:rPr lang="en-CR" sz="3600" dirty="0"/>
              <a:t>Disposición normativa expresa</a:t>
            </a:r>
          </a:p>
          <a:p>
            <a:pPr marL="571500" lvl="0" indent="-571500" algn="ctr">
              <a:buFontTx/>
              <a:buChar char="-"/>
            </a:pPr>
            <a:r>
              <a:rPr lang="en-CR" sz="3600" dirty="0"/>
              <a:t>Resultado de una investigación preliminar</a:t>
            </a:r>
          </a:p>
        </p:txBody>
      </p:sp>
    </p:spTree>
    <p:extLst>
      <p:ext uri="{BB962C8B-B14F-4D97-AF65-F5344CB8AC3E}">
        <p14:creationId xmlns:p14="http://schemas.microsoft.com/office/powerpoint/2010/main" val="3013300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E1C4DA3-53AD-A2CB-3B8F-FB4FEA249387}"/>
              </a:ext>
            </a:extLst>
          </p:cNvPr>
          <p:cNvSpPr txBox="1">
            <a:spLocks/>
          </p:cNvSpPr>
          <p:nvPr/>
        </p:nvSpPr>
        <p:spPr>
          <a:xfrm>
            <a:off x="0" y="0"/>
            <a:ext cx="3790950" cy="685800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kern="1200" dirty="0" err="1">
                <a:solidFill>
                  <a:srgbClr val="FFFFFF"/>
                </a:solidFill>
                <a:latin typeface="+mj-lt"/>
                <a:ea typeface="+mj-ea"/>
                <a:cs typeface="+mj-cs"/>
              </a:rPr>
              <a:t>Actuaciones</a:t>
            </a:r>
            <a:r>
              <a:rPr lang="en-US" sz="3600" b="1" kern="1200" dirty="0">
                <a:solidFill>
                  <a:srgbClr val="FFFFFF"/>
                </a:solidFill>
                <a:latin typeface="+mj-lt"/>
                <a:ea typeface="+mj-ea"/>
                <a:cs typeface="+mj-cs"/>
              </a:rPr>
              <a:t> </a:t>
            </a:r>
            <a:r>
              <a:rPr lang="en-US" sz="3600" b="1" kern="1200" dirty="0" err="1">
                <a:solidFill>
                  <a:srgbClr val="FFFFFF"/>
                </a:solidFill>
                <a:latin typeface="+mj-lt"/>
                <a:ea typeface="+mj-ea"/>
                <a:cs typeface="+mj-cs"/>
              </a:rPr>
              <a:t>preliminares</a:t>
            </a:r>
            <a:endParaRPr lang="en-US" sz="3600" b="1" kern="1200" dirty="0">
              <a:solidFill>
                <a:srgbClr val="FFFFFF"/>
              </a:solidFill>
              <a:latin typeface="+mj-lt"/>
              <a:ea typeface="+mj-ea"/>
              <a:cs typeface="+mj-cs"/>
            </a:endParaRPr>
          </a:p>
          <a:p>
            <a:pPr algn="ctr">
              <a:spcAft>
                <a:spcPts val="600"/>
              </a:spcAft>
            </a:pPr>
            <a:endParaRPr lang="en-US" sz="2000" b="1"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91F9CAC1-F698-FE1F-B3E7-587CA0EE5881}"/>
              </a:ext>
            </a:extLst>
          </p:cNvPr>
          <p:cNvSpPr txBox="1"/>
          <p:nvPr/>
        </p:nvSpPr>
        <p:spPr>
          <a:xfrm>
            <a:off x="4169757" y="889843"/>
            <a:ext cx="7381875" cy="5078313"/>
          </a:xfrm>
          <a:prstGeom prst="rect">
            <a:avLst/>
          </a:prstGeom>
          <a:noFill/>
        </p:spPr>
        <p:txBody>
          <a:bodyPr wrap="square">
            <a:spAutoFit/>
          </a:bodyPr>
          <a:lstStyle/>
          <a:p>
            <a:pPr marL="742950" lvl="0" indent="-742950" algn="just">
              <a:buAutoNum type="arabicPeriod"/>
            </a:pPr>
            <a:r>
              <a:rPr lang="en-CR" sz="3600" dirty="0"/>
              <a:t>Fines:</a:t>
            </a:r>
          </a:p>
          <a:p>
            <a:pPr marL="571500" lvl="0" indent="-571500" algn="just">
              <a:buFontTx/>
              <a:buChar char="-"/>
            </a:pPr>
            <a:r>
              <a:rPr lang="en-CR" sz="3600" dirty="0"/>
              <a:t>Determinar si existe mérito suficiente para aperturar un procedimiento </a:t>
            </a:r>
          </a:p>
          <a:p>
            <a:pPr marL="571500" lvl="0" indent="-571500" algn="just">
              <a:buFontTx/>
              <a:buChar char="-"/>
            </a:pPr>
            <a:r>
              <a:rPr lang="en-CR" sz="3600" dirty="0"/>
              <a:t>Identificar a los presuntos responsables</a:t>
            </a:r>
          </a:p>
          <a:p>
            <a:pPr marL="571500" lvl="0" indent="-571500" algn="just">
              <a:buFontTx/>
              <a:buChar char="-"/>
            </a:pPr>
            <a:r>
              <a:rPr lang="en-US" sz="3600" dirty="0"/>
              <a:t>R</a:t>
            </a:r>
            <a:r>
              <a:rPr lang="en-CR" sz="3600" dirty="0"/>
              <a:t>ecabar elementos de juicio para sustanciar los cargos y su calificación jurídica.</a:t>
            </a:r>
          </a:p>
        </p:txBody>
      </p:sp>
    </p:spTree>
    <p:extLst>
      <p:ext uri="{BB962C8B-B14F-4D97-AF65-F5344CB8AC3E}">
        <p14:creationId xmlns:p14="http://schemas.microsoft.com/office/powerpoint/2010/main" val="570141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E1C4DA3-53AD-A2CB-3B8F-FB4FEA249387}"/>
              </a:ext>
            </a:extLst>
          </p:cNvPr>
          <p:cNvSpPr txBox="1">
            <a:spLocks/>
          </p:cNvSpPr>
          <p:nvPr/>
        </p:nvSpPr>
        <p:spPr>
          <a:xfrm>
            <a:off x="0" y="0"/>
            <a:ext cx="3790950" cy="685800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kern="1200" dirty="0" err="1">
                <a:solidFill>
                  <a:srgbClr val="FFFFFF"/>
                </a:solidFill>
                <a:latin typeface="+mj-lt"/>
                <a:ea typeface="+mj-ea"/>
                <a:cs typeface="+mj-cs"/>
              </a:rPr>
              <a:t>Medidas</a:t>
            </a:r>
            <a:r>
              <a:rPr lang="en-US" sz="3600" b="1" kern="1200" dirty="0">
                <a:solidFill>
                  <a:srgbClr val="FFFFFF"/>
                </a:solidFill>
                <a:latin typeface="+mj-lt"/>
                <a:ea typeface="+mj-ea"/>
                <a:cs typeface="+mj-cs"/>
              </a:rPr>
              <a:t> </a:t>
            </a:r>
            <a:r>
              <a:rPr lang="en-US" sz="3600" b="1" kern="1200" dirty="0" err="1">
                <a:solidFill>
                  <a:srgbClr val="FFFFFF"/>
                </a:solidFill>
                <a:latin typeface="+mj-lt"/>
                <a:ea typeface="+mj-ea"/>
                <a:cs typeface="+mj-cs"/>
              </a:rPr>
              <a:t>cautelares</a:t>
            </a:r>
            <a:endParaRPr lang="en-US" sz="3600" b="1" kern="1200" dirty="0">
              <a:solidFill>
                <a:srgbClr val="FFFFFF"/>
              </a:solidFill>
              <a:latin typeface="+mj-lt"/>
              <a:ea typeface="+mj-ea"/>
              <a:cs typeface="+mj-cs"/>
            </a:endParaRPr>
          </a:p>
          <a:p>
            <a:pPr algn="ctr">
              <a:spcAft>
                <a:spcPts val="600"/>
              </a:spcAft>
            </a:pPr>
            <a:endParaRPr lang="en-US" sz="2000" b="1"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91F9CAC1-F698-FE1F-B3E7-587CA0EE5881}"/>
              </a:ext>
            </a:extLst>
          </p:cNvPr>
          <p:cNvSpPr txBox="1"/>
          <p:nvPr/>
        </p:nvSpPr>
        <p:spPr>
          <a:xfrm>
            <a:off x="4169757" y="889843"/>
            <a:ext cx="7381875" cy="4708981"/>
          </a:xfrm>
          <a:prstGeom prst="rect">
            <a:avLst/>
          </a:prstGeom>
          <a:noFill/>
        </p:spPr>
        <p:txBody>
          <a:bodyPr wrap="square">
            <a:spAutoFit/>
          </a:bodyPr>
          <a:lstStyle/>
          <a:p>
            <a:pPr lvl="0" algn="just"/>
            <a:r>
              <a:rPr lang="es-ES_tradnl" sz="4400" dirty="0"/>
              <a:t>La Administración puede imponer medidas carácter provisional</a:t>
            </a:r>
          </a:p>
          <a:p>
            <a:pPr marL="742950" lvl="0" indent="-742950" algn="just">
              <a:buAutoNum type="arabicPeriod"/>
            </a:pPr>
            <a:endParaRPr lang="es-ES_tradnl" sz="4400" dirty="0"/>
          </a:p>
          <a:p>
            <a:pPr marL="1485900" lvl="2" indent="-571500" algn="just">
              <a:buFont typeface="Arial" panose="020B0604020202020204" pitchFamily="34" charset="0"/>
              <a:buChar char="•"/>
            </a:pPr>
            <a:r>
              <a:rPr lang="es-ES_tradnl" sz="4400" dirty="0"/>
              <a:t>Voto 06224-2005 sobre medidas cautelares</a:t>
            </a:r>
          </a:p>
          <a:p>
            <a:pPr lvl="2" algn="just"/>
            <a:endParaRPr lang="en-US" sz="3600" dirty="0"/>
          </a:p>
        </p:txBody>
      </p:sp>
    </p:spTree>
    <p:extLst>
      <p:ext uri="{BB962C8B-B14F-4D97-AF65-F5344CB8AC3E}">
        <p14:creationId xmlns:p14="http://schemas.microsoft.com/office/powerpoint/2010/main" val="21947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a:extLst>
              <a:ext uri="{FF2B5EF4-FFF2-40B4-BE49-F238E27FC236}">
                <a16:creationId xmlns:a16="http://schemas.microsoft.com/office/drawing/2014/main" id="{8E1C4DA3-53AD-A2CB-3B8F-FB4FEA249387}"/>
              </a:ext>
            </a:extLst>
          </p:cNvPr>
          <p:cNvSpPr txBox="1">
            <a:spLocks/>
          </p:cNvSpPr>
          <p:nvPr/>
        </p:nvSpPr>
        <p:spPr>
          <a:xfrm>
            <a:off x="1028700" y="1967266"/>
            <a:ext cx="2628900" cy="2547257"/>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000" b="1" kern="1200" dirty="0">
                <a:solidFill>
                  <a:srgbClr val="FFFFFF"/>
                </a:solidFill>
                <a:latin typeface="+mj-lt"/>
                <a:ea typeface="+mj-ea"/>
                <a:cs typeface="+mj-cs"/>
              </a:rPr>
              <a:t>PROCEDIMIENTOS EN Ley General </a:t>
            </a:r>
          </a:p>
          <a:p>
            <a:pPr algn="ctr">
              <a:spcAft>
                <a:spcPts val="600"/>
              </a:spcAft>
            </a:pPr>
            <a:r>
              <a:rPr lang="en-US" sz="2000" b="1" dirty="0">
                <a:solidFill>
                  <a:srgbClr val="FFFFFF"/>
                </a:solidFill>
              </a:rPr>
              <a:t>De </a:t>
            </a:r>
            <a:r>
              <a:rPr lang="en-US" sz="2000" b="1" dirty="0" err="1">
                <a:solidFill>
                  <a:srgbClr val="FFFFFF"/>
                </a:solidFill>
              </a:rPr>
              <a:t>Administración</a:t>
            </a:r>
            <a:endParaRPr lang="en-US" sz="2000" b="1" dirty="0">
              <a:solidFill>
                <a:srgbClr val="FFFFFF"/>
              </a:solidFill>
            </a:endParaRPr>
          </a:p>
          <a:p>
            <a:pPr algn="ctr">
              <a:spcAft>
                <a:spcPts val="600"/>
              </a:spcAft>
            </a:pPr>
            <a:r>
              <a:rPr lang="en-US" sz="2000" b="1" kern="1200" dirty="0" err="1">
                <a:solidFill>
                  <a:srgbClr val="FFFFFF"/>
                </a:solidFill>
                <a:latin typeface="+mj-lt"/>
                <a:ea typeface="+mj-ea"/>
                <a:cs typeface="+mj-cs"/>
              </a:rPr>
              <a:t>Pública</a:t>
            </a:r>
            <a:r>
              <a:rPr lang="en-US" sz="2000" b="1" kern="1200" dirty="0">
                <a:solidFill>
                  <a:srgbClr val="FFFFFF"/>
                </a:solidFill>
                <a:latin typeface="+mj-lt"/>
                <a:ea typeface="+mj-ea"/>
                <a:cs typeface="+mj-cs"/>
              </a:rPr>
              <a:t> </a:t>
            </a:r>
          </a:p>
          <a:p>
            <a:pPr algn="ctr">
              <a:spcAft>
                <a:spcPts val="600"/>
              </a:spcAft>
            </a:pPr>
            <a:r>
              <a:rPr lang="en-US" sz="2000" b="1" dirty="0">
                <a:solidFill>
                  <a:srgbClr val="FFFFFF"/>
                </a:solidFill>
              </a:rPr>
              <a:t>LGAP</a:t>
            </a:r>
            <a:endParaRPr lang="en-US" sz="2000" b="1" kern="1200" dirty="0">
              <a:solidFill>
                <a:srgbClr val="FFFFFF"/>
              </a:solidFill>
              <a:latin typeface="+mj-lt"/>
              <a:ea typeface="+mj-ea"/>
              <a:cs typeface="+mj-cs"/>
            </a:endParaRPr>
          </a:p>
        </p:txBody>
      </p:sp>
      <p:pic>
        <p:nvPicPr>
          <p:cNvPr id="3" name="Picture 2" descr="A picture containing bar chart&#10;&#10;Description automatically generated">
            <a:extLst>
              <a:ext uri="{FF2B5EF4-FFF2-40B4-BE49-F238E27FC236}">
                <a16:creationId xmlns:a16="http://schemas.microsoft.com/office/drawing/2014/main" id="{ECBA9E48-9895-EC0F-AA95-1A0CBF2FF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3296" y="643466"/>
            <a:ext cx="6403696" cy="5568739"/>
          </a:xfrm>
          <a:prstGeom prst="rect">
            <a:avLst/>
          </a:prstGeom>
        </p:spPr>
      </p:pic>
      <p:sp>
        <p:nvSpPr>
          <p:cNvPr id="6" name="TextBox 5">
            <a:extLst>
              <a:ext uri="{FF2B5EF4-FFF2-40B4-BE49-F238E27FC236}">
                <a16:creationId xmlns:a16="http://schemas.microsoft.com/office/drawing/2014/main" id="{EBA3B48A-F5C5-F368-085E-98346629D516}"/>
              </a:ext>
            </a:extLst>
          </p:cNvPr>
          <p:cNvSpPr txBox="1"/>
          <p:nvPr/>
        </p:nvSpPr>
        <p:spPr>
          <a:xfrm>
            <a:off x="8056452" y="2079838"/>
            <a:ext cx="2554076" cy="646331"/>
          </a:xfrm>
          <a:prstGeom prst="rect">
            <a:avLst/>
          </a:prstGeom>
          <a:noFill/>
        </p:spPr>
        <p:txBody>
          <a:bodyPr wrap="square">
            <a:spAutoFit/>
          </a:bodyPr>
          <a:lstStyle/>
          <a:p>
            <a:pPr lvl="0" algn="ctr"/>
            <a:r>
              <a:rPr lang="es-MX" sz="1800" dirty="0"/>
              <a:t>Procedimiento </a:t>
            </a:r>
          </a:p>
          <a:p>
            <a:pPr lvl="0" algn="ctr"/>
            <a:r>
              <a:rPr lang="es-MX" sz="1800" dirty="0"/>
              <a:t>Ordinario (308 LGAP)</a:t>
            </a:r>
            <a:endParaRPr lang="en-CR" sz="1800" dirty="0"/>
          </a:p>
        </p:txBody>
      </p:sp>
      <p:sp>
        <p:nvSpPr>
          <p:cNvPr id="9" name="TextBox 8">
            <a:extLst>
              <a:ext uri="{FF2B5EF4-FFF2-40B4-BE49-F238E27FC236}">
                <a16:creationId xmlns:a16="http://schemas.microsoft.com/office/drawing/2014/main" id="{CEEFBC7D-CB2C-590F-21D1-A68F160440C9}"/>
              </a:ext>
            </a:extLst>
          </p:cNvPr>
          <p:cNvSpPr txBox="1"/>
          <p:nvPr/>
        </p:nvSpPr>
        <p:spPr>
          <a:xfrm>
            <a:off x="8403303" y="3101388"/>
            <a:ext cx="2190750" cy="646331"/>
          </a:xfrm>
          <a:prstGeom prst="rect">
            <a:avLst/>
          </a:prstGeom>
          <a:noFill/>
        </p:spPr>
        <p:txBody>
          <a:bodyPr wrap="square">
            <a:spAutoFit/>
          </a:bodyPr>
          <a:lstStyle/>
          <a:p>
            <a:pPr lvl="0" algn="ctr"/>
            <a:r>
              <a:rPr lang="es-MX" b="1" dirty="0"/>
              <a:t>Procedimiento </a:t>
            </a:r>
          </a:p>
          <a:p>
            <a:pPr lvl="0" algn="ctr"/>
            <a:r>
              <a:rPr lang="es-MX" b="1" dirty="0"/>
              <a:t>Sumario (320 LGAP)</a:t>
            </a:r>
            <a:endParaRPr lang="en-CR" b="1" dirty="0"/>
          </a:p>
        </p:txBody>
      </p:sp>
      <p:sp>
        <p:nvSpPr>
          <p:cNvPr id="12" name="TextBox 11">
            <a:extLst>
              <a:ext uri="{FF2B5EF4-FFF2-40B4-BE49-F238E27FC236}">
                <a16:creationId xmlns:a16="http://schemas.microsoft.com/office/drawing/2014/main" id="{2E7595B0-9380-3F41-31D2-CAECBF6CC1BA}"/>
              </a:ext>
            </a:extLst>
          </p:cNvPr>
          <p:cNvSpPr txBox="1"/>
          <p:nvPr/>
        </p:nvSpPr>
        <p:spPr>
          <a:xfrm>
            <a:off x="7936875" y="3984439"/>
            <a:ext cx="3123607" cy="646331"/>
          </a:xfrm>
          <a:prstGeom prst="rect">
            <a:avLst/>
          </a:prstGeom>
          <a:noFill/>
        </p:spPr>
        <p:txBody>
          <a:bodyPr wrap="square">
            <a:spAutoFit/>
          </a:bodyPr>
          <a:lstStyle/>
          <a:p>
            <a:pPr lvl="0" algn="ctr"/>
            <a:r>
              <a:rPr lang="es-MX" b="1" dirty="0"/>
              <a:t>Procedimiento de</a:t>
            </a:r>
          </a:p>
          <a:p>
            <a:pPr lvl="0" algn="ctr"/>
            <a:r>
              <a:rPr lang="es-MX" b="1" dirty="0"/>
              <a:t> Impugnación (342  LGAP)</a:t>
            </a:r>
            <a:endParaRPr lang="en-CR" b="1" dirty="0"/>
          </a:p>
        </p:txBody>
      </p:sp>
      <p:sp>
        <p:nvSpPr>
          <p:cNvPr id="14" name="TextBox 13">
            <a:extLst>
              <a:ext uri="{FF2B5EF4-FFF2-40B4-BE49-F238E27FC236}">
                <a16:creationId xmlns:a16="http://schemas.microsoft.com/office/drawing/2014/main" id="{5FF628A9-AEE0-C6EC-E308-A20DEB5100D2}"/>
              </a:ext>
            </a:extLst>
          </p:cNvPr>
          <p:cNvSpPr txBox="1"/>
          <p:nvPr/>
        </p:nvSpPr>
        <p:spPr>
          <a:xfrm>
            <a:off x="8564041" y="5140551"/>
            <a:ext cx="6096000" cy="369332"/>
          </a:xfrm>
          <a:prstGeom prst="rect">
            <a:avLst/>
          </a:prstGeom>
          <a:noFill/>
        </p:spPr>
        <p:txBody>
          <a:bodyPr wrap="square">
            <a:spAutoFit/>
          </a:bodyPr>
          <a:lstStyle/>
          <a:p>
            <a:pPr lvl="0"/>
            <a:r>
              <a:rPr lang="es-MX" b="1" dirty="0"/>
              <a:t>Queja (358 LGAP)</a:t>
            </a:r>
            <a:endParaRPr lang="en-CR" b="1" dirty="0"/>
          </a:p>
        </p:txBody>
      </p:sp>
    </p:spTree>
    <p:extLst>
      <p:ext uri="{BB962C8B-B14F-4D97-AF65-F5344CB8AC3E}">
        <p14:creationId xmlns:p14="http://schemas.microsoft.com/office/powerpoint/2010/main" val="3886211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E1C4DA3-53AD-A2CB-3B8F-FB4FEA249387}"/>
              </a:ext>
            </a:extLst>
          </p:cNvPr>
          <p:cNvSpPr txBox="1">
            <a:spLocks/>
          </p:cNvSpPr>
          <p:nvPr/>
        </p:nvSpPr>
        <p:spPr>
          <a:xfrm>
            <a:off x="0" y="0"/>
            <a:ext cx="3790950" cy="685800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kern="1200" dirty="0" err="1">
                <a:solidFill>
                  <a:srgbClr val="FFFFFF"/>
                </a:solidFill>
                <a:latin typeface="+mj-lt"/>
                <a:ea typeface="+mj-ea"/>
                <a:cs typeface="+mj-cs"/>
              </a:rPr>
              <a:t>Fase</a:t>
            </a:r>
            <a:r>
              <a:rPr lang="en-US" sz="3600" b="1" kern="1200" dirty="0">
                <a:solidFill>
                  <a:srgbClr val="FFFFFF"/>
                </a:solidFill>
                <a:latin typeface="+mj-lt"/>
                <a:ea typeface="+mj-ea"/>
                <a:cs typeface="+mj-cs"/>
              </a:rPr>
              <a:t> de </a:t>
            </a:r>
            <a:r>
              <a:rPr lang="en-US" sz="3600" b="1" kern="1200" dirty="0" err="1">
                <a:solidFill>
                  <a:srgbClr val="FFFFFF"/>
                </a:solidFill>
                <a:latin typeface="+mj-lt"/>
                <a:ea typeface="+mj-ea"/>
                <a:cs typeface="+mj-cs"/>
              </a:rPr>
              <a:t>instrucción</a:t>
            </a:r>
            <a:r>
              <a:rPr lang="en-US" sz="3600" b="1" kern="1200" dirty="0">
                <a:solidFill>
                  <a:srgbClr val="FFFFFF"/>
                </a:solidFill>
                <a:latin typeface="+mj-lt"/>
                <a:ea typeface="+mj-ea"/>
                <a:cs typeface="+mj-cs"/>
              </a:rPr>
              <a:t> del </a:t>
            </a:r>
            <a:r>
              <a:rPr lang="en-US" sz="3600" b="1" kern="1200" dirty="0" err="1">
                <a:solidFill>
                  <a:srgbClr val="FFFFFF"/>
                </a:solidFill>
                <a:latin typeface="+mj-lt"/>
                <a:ea typeface="+mj-ea"/>
                <a:cs typeface="+mj-cs"/>
              </a:rPr>
              <a:t>procedimiento</a:t>
            </a:r>
            <a:r>
              <a:rPr lang="en-US" sz="3600" b="1" kern="1200" dirty="0">
                <a:solidFill>
                  <a:srgbClr val="FFFFFF"/>
                </a:solidFill>
                <a:latin typeface="+mj-lt"/>
                <a:ea typeface="+mj-ea"/>
                <a:cs typeface="+mj-cs"/>
              </a:rPr>
              <a:t> </a:t>
            </a:r>
            <a:r>
              <a:rPr lang="en-US" sz="3600" b="1" kern="1200" dirty="0" err="1">
                <a:solidFill>
                  <a:srgbClr val="FFFFFF"/>
                </a:solidFill>
                <a:latin typeface="+mj-lt"/>
                <a:ea typeface="+mj-ea"/>
                <a:cs typeface="+mj-cs"/>
              </a:rPr>
              <a:t>administrativo</a:t>
            </a:r>
            <a:endParaRPr lang="en-US" sz="3600" b="1" kern="1200" dirty="0">
              <a:solidFill>
                <a:srgbClr val="FFFFFF"/>
              </a:solidFill>
              <a:latin typeface="+mj-lt"/>
              <a:ea typeface="+mj-ea"/>
              <a:cs typeface="+mj-cs"/>
            </a:endParaRPr>
          </a:p>
          <a:p>
            <a:pPr algn="ctr">
              <a:spcAft>
                <a:spcPts val="600"/>
              </a:spcAft>
            </a:pPr>
            <a:endParaRPr lang="en-US" sz="2000" b="1"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91F9CAC1-F698-FE1F-B3E7-587CA0EE5881}"/>
              </a:ext>
            </a:extLst>
          </p:cNvPr>
          <p:cNvSpPr txBox="1"/>
          <p:nvPr/>
        </p:nvSpPr>
        <p:spPr>
          <a:xfrm>
            <a:off x="4169757" y="889843"/>
            <a:ext cx="7381875" cy="5078313"/>
          </a:xfrm>
          <a:prstGeom prst="rect">
            <a:avLst/>
          </a:prstGeom>
          <a:noFill/>
        </p:spPr>
        <p:txBody>
          <a:bodyPr wrap="square">
            <a:spAutoFit/>
          </a:bodyPr>
          <a:lstStyle/>
          <a:p>
            <a:pPr lvl="0" algn="just"/>
            <a:r>
              <a:rPr lang="en-CR" sz="3600" dirty="0"/>
              <a:t>Son las actuaciones del órgano director durante el desarrollo del procedimiento, concentrándose toda la fase preparatoria del expediente, incluyendo desde el nombramiento del mismo, hasta la emisión del informe final, quedando pendiente unicamente la resolución final del órgano decisor.</a:t>
            </a:r>
          </a:p>
        </p:txBody>
      </p:sp>
    </p:spTree>
    <p:extLst>
      <p:ext uri="{BB962C8B-B14F-4D97-AF65-F5344CB8AC3E}">
        <p14:creationId xmlns:p14="http://schemas.microsoft.com/office/powerpoint/2010/main" val="1892713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E1C4DA3-53AD-A2CB-3B8F-FB4FEA249387}"/>
              </a:ext>
            </a:extLst>
          </p:cNvPr>
          <p:cNvSpPr txBox="1">
            <a:spLocks/>
          </p:cNvSpPr>
          <p:nvPr/>
        </p:nvSpPr>
        <p:spPr>
          <a:xfrm>
            <a:off x="0" y="0"/>
            <a:ext cx="3790950" cy="685800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kern="1200" dirty="0">
                <a:solidFill>
                  <a:srgbClr val="FFFFFF"/>
                </a:solidFill>
                <a:latin typeface="+mj-lt"/>
                <a:ea typeface="+mj-ea"/>
                <a:cs typeface="+mj-cs"/>
              </a:rPr>
              <a:t>NOMBRAMIENTO ORGANO DIRECTOR PROCEDIMIENTO</a:t>
            </a:r>
          </a:p>
        </p:txBody>
      </p:sp>
      <p:sp>
        <p:nvSpPr>
          <p:cNvPr id="2" name="TextBox 1">
            <a:extLst>
              <a:ext uri="{FF2B5EF4-FFF2-40B4-BE49-F238E27FC236}">
                <a16:creationId xmlns:a16="http://schemas.microsoft.com/office/drawing/2014/main" id="{91F9CAC1-F698-FE1F-B3E7-587CA0EE5881}"/>
              </a:ext>
            </a:extLst>
          </p:cNvPr>
          <p:cNvSpPr txBox="1"/>
          <p:nvPr/>
        </p:nvSpPr>
        <p:spPr>
          <a:xfrm>
            <a:off x="4135890" y="1012954"/>
            <a:ext cx="7381875" cy="4832092"/>
          </a:xfrm>
          <a:prstGeom prst="rect">
            <a:avLst/>
          </a:prstGeom>
          <a:noFill/>
        </p:spPr>
        <p:txBody>
          <a:bodyPr wrap="square">
            <a:spAutoFit/>
          </a:bodyPr>
          <a:lstStyle/>
          <a:p>
            <a:pPr lvl="0" algn="just"/>
            <a:r>
              <a:rPr lang="en-CR" sz="2800" dirty="0"/>
              <a:t>Es nombrado por el Órgano Decisor</a:t>
            </a:r>
          </a:p>
          <a:p>
            <a:pPr lvl="0" algn="just"/>
            <a:r>
              <a:rPr lang="en-CR" sz="2800" dirty="0"/>
              <a:t>Puede realizarse por delegación (el superior puede delegar transferir el ejercicio de sus funciones en el inmediato inferior)</a:t>
            </a:r>
          </a:p>
          <a:p>
            <a:pPr lvl="0" algn="just"/>
            <a:r>
              <a:rPr lang="en-CR" sz="2800" dirty="0"/>
              <a:t>Nada impide al órgano decisor instruir el procedimiento</a:t>
            </a:r>
          </a:p>
          <a:p>
            <a:pPr lvl="0" algn="just"/>
            <a:r>
              <a:rPr lang="en-CR" sz="2800" dirty="0"/>
              <a:t>El Decisor puede avocarse el conocimiento del procedimiento</a:t>
            </a:r>
          </a:p>
          <a:p>
            <a:pPr lvl="0" algn="just"/>
            <a:r>
              <a:rPr lang="en-CR" sz="2800" dirty="0"/>
              <a:t>No existe un número de personas/preferible impar</a:t>
            </a:r>
          </a:p>
          <a:p>
            <a:pPr lvl="0" algn="just"/>
            <a:r>
              <a:rPr lang="en-CR" sz="2800" dirty="0"/>
              <a:t>Pueden ser personas no funcionarias públicas</a:t>
            </a:r>
          </a:p>
        </p:txBody>
      </p:sp>
    </p:spTree>
    <p:extLst>
      <p:ext uri="{BB962C8B-B14F-4D97-AF65-F5344CB8AC3E}">
        <p14:creationId xmlns:p14="http://schemas.microsoft.com/office/powerpoint/2010/main" val="471732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E1C4DA3-53AD-A2CB-3B8F-FB4FEA249387}"/>
              </a:ext>
            </a:extLst>
          </p:cNvPr>
          <p:cNvSpPr txBox="1">
            <a:spLocks/>
          </p:cNvSpPr>
          <p:nvPr/>
        </p:nvSpPr>
        <p:spPr>
          <a:xfrm>
            <a:off x="0" y="0"/>
            <a:ext cx="3790950" cy="685800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dirty="0">
                <a:solidFill>
                  <a:srgbClr val="FFFFFF"/>
                </a:solidFill>
              </a:rPr>
              <a:t>OBLIGACIONES DEL </a:t>
            </a:r>
            <a:r>
              <a:rPr lang="en-US" sz="3600" kern="1200" dirty="0">
                <a:solidFill>
                  <a:srgbClr val="FFFFFF"/>
                </a:solidFill>
                <a:latin typeface="+mj-lt"/>
                <a:ea typeface="+mj-ea"/>
                <a:cs typeface="+mj-cs"/>
              </a:rPr>
              <a:t>ORGANO DIRECTOR PROCEDIMIENTO</a:t>
            </a:r>
          </a:p>
        </p:txBody>
      </p:sp>
      <p:sp>
        <p:nvSpPr>
          <p:cNvPr id="2" name="TextBox 1">
            <a:extLst>
              <a:ext uri="{FF2B5EF4-FFF2-40B4-BE49-F238E27FC236}">
                <a16:creationId xmlns:a16="http://schemas.microsoft.com/office/drawing/2014/main" id="{91F9CAC1-F698-FE1F-B3E7-587CA0EE5881}"/>
              </a:ext>
            </a:extLst>
          </p:cNvPr>
          <p:cNvSpPr txBox="1"/>
          <p:nvPr/>
        </p:nvSpPr>
        <p:spPr>
          <a:xfrm>
            <a:off x="4322157" y="538821"/>
            <a:ext cx="7381875" cy="6124754"/>
          </a:xfrm>
          <a:prstGeom prst="rect">
            <a:avLst/>
          </a:prstGeom>
          <a:noFill/>
        </p:spPr>
        <p:txBody>
          <a:bodyPr wrap="square">
            <a:spAutoFit/>
          </a:bodyPr>
          <a:lstStyle/>
          <a:p>
            <a:pPr marL="457200" lvl="0" indent="-457200" algn="just">
              <a:buFont typeface="Arial" panose="020B0604020202020204" pitchFamily="34" charset="0"/>
              <a:buChar char="•"/>
            </a:pPr>
            <a:r>
              <a:rPr lang="en-CR" sz="2800" dirty="0"/>
              <a:t>Instruir el procedimiento</a:t>
            </a:r>
          </a:p>
          <a:p>
            <a:pPr marL="457200" lvl="0" indent="-457200" algn="just">
              <a:buFont typeface="Arial" panose="020B0604020202020204" pitchFamily="34" charset="0"/>
              <a:buChar char="•"/>
            </a:pPr>
            <a:r>
              <a:rPr lang="en-CR" sz="2800" dirty="0"/>
              <a:t>Garantizar el derecho de defensa de las partes (217 LGAP)</a:t>
            </a:r>
          </a:p>
          <a:p>
            <a:pPr marL="457200" lvl="0" indent="-457200" algn="just">
              <a:buFont typeface="Arial" panose="020B0604020202020204" pitchFamily="34" charset="0"/>
              <a:buChar char="•"/>
            </a:pPr>
            <a:r>
              <a:rPr lang="en-CR" sz="2800" dirty="0"/>
              <a:t>Impulsar el procedimiento de oficio (222 LGAP)</a:t>
            </a:r>
          </a:p>
          <a:p>
            <a:pPr marL="457200" lvl="0" indent="-457200" algn="just">
              <a:buFont typeface="Arial" panose="020B0604020202020204" pitchFamily="34" charset="0"/>
              <a:buChar char="•"/>
            </a:pPr>
            <a:r>
              <a:rPr lang="en-CR" sz="2800" dirty="0"/>
              <a:t>Adoptar las medidas probatorias pertinentes o necesarias (22 LGAP)</a:t>
            </a:r>
          </a:p>
          <a:p>
            <a:pPr marL="457200" lvl="0" indent="-457200" algn="just">
              <a:buFont typeface="Arial" panose="020B0604020202020204" pitchFamily="34" charset="0"/>
              <a:buChar char="•"/>
            </a:pPr>
            <a:r>
              <a:rPr lang="en-CR" sz="2800" dirty="0"/>
              <a:t>Dirigir la comparecencia (311 LGAP)</a:t>
            </a:r>
          </a:p>
          <a:p>
            <a:pPr marL="457200" lvl="0" indent="-457200" algn="just">
              <a:buFont typeface="Arial" panose="020B0604020202020204" pitchFamily="34" charset="0"/>
              <a:buChar char="•"/>
            </a:pPr>
            <a:r>
              <a:rPr lang="en-CR" sz="2800" dirty="0"/>
              <a:t>Evacuar la prueba (300, 304, 315 LGAP)</a:t>
            </a:r>
          </a:p>
          <a:p>
            <a:pPr marL="457200" lvl="0" indent="-457200" algn="just">
              <a:buFont typeface="Arial" panose="020B0604020202020204" pitchFamily="34" charset="0"/>
              <a:buChar char="•"/>
            </a:pPr>
            <a:r>
              <a:rPr lang="en-CR" sz="2800" dirty="0"/>
              <a:t>Respetar los plazos establecidos (263 LGAP)</a:t>
            </a:r>
          </a:p>
          <a:p>
            <a:pPr marL="457200" lvl="0" indent="-457200" algn="just">
              <a:buFont typeface="Arial" panose="020B0604020202020204" pitchFamily="34" charset="0"/>
              <a:buChar char="•"/>
            </a:pPr>
            <a:r>
              <a:rPr lang="en-CR" sz="2800" dirty="0"/>
              <a:t>Realizar el traslado de cargos</a:t>
            </a:r>
          </a:p>
          <a:p>
            <a:pPr marL="457200" lvl="0" indent="-457200" algn="just">
              <a:buFont typeface="Arial" panose="020B0604020202020204" pitchFamily="34" charset="0"/>
              <a:buChar char="•"/>
            </a:pPr>
            <a:r>
              <a:rPr lang="en-CR" sz="2800" dirty="0"/>
              <a:t>Realizar las notificaciones de toda actuación del procedimiento (275 LGAP)</a:t>
            </a:r>
          </a:p>
          <a:p>
            <a:pPr marL="457200" lvl="0" indent="-457200" algn="just">
              <a:buFont typeface="Arial" panose="020B0604020202020204" pitchFamily="34" charset="0"/>
              <a:buChar char="•"/>
            </a:pPr>
            <a:endParaRPr lang="en-CR" sz="2800" dirty="0"/>
          </a:p>
        </p:txBody>
      </p:sp>
    </p:spTree>
    <p:extLst>
      <p:ext uri="{BB962C8B-B14F-4D97-AF65-F5344CB8AC3E}">
        <p14:creationId xmlns:p14="http://schemas.microsoft.com/office/powerpoint/2010/main" val="1777690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A4D7-85AD-73D9-1B04-B014017B8032}"/>
              </a:ext>
            </a:extLst>
          </p:cNvPr>
          <p:cNvSpPr>
            <a:spLocks noGrp="1"/>
          </p:cNvSpPr>
          <p:nvPr>
            <p:ph type="title"/>
          </p:nvPr>
        </p:nvSpPr>
        <p:spPr/>
        <p:txBody>
          <a:bodyPr/>
          <a:lstStyle/>
          <a:p>
            <a:pPr algn="ctr"/>
            <a:r>
              <a:rPr lang="es-ES_tradnl" b="1" dirty="0">
                <a:solidFill>
                  <a:schemeClr val="tx2"/>
                </a:solidFill>
              </a:rPr>
              <a:t>ETAPAS DEL PROCEDIMIENTO ADMINISTRATIVO</a:t>
            </a:r>
          </a:p>
        </p:txBody>
      </p:sp>
      <p:sp>
        <p:nvSpPr>
          <p:cNvPr id="4" name="Text Placeholder 3">
            <a:extLst>
              <a:ext uri="{FF2B5EF4-FFF2-40B4-BE49-F238E27FC236}">
                <a16:creationId xmlns:a16="http://schemas.microsoft.com/office/drawing/2014/main" id="{CACE1FC1-35E0-EBA9-94DC-391CFA5D31DD}"/>
              </a:ext>
            </a:extLst>
          </p:cNvPr>
          <p:cNvSpPr>
            <a:spLocks noGrp="1"/>
          </p:cNvSpPr>
          <p:nvPr>
            <p:ph type="body" sz="half" idx="2"/>
          </p:nvPr>
        </p:nvSpPr>
        <p:spPr/>
        <p:txBody>
          <a:bodyPr>
            <a:normAutofit fontScale="92500" lnSpcReduction="20000"/>
          </a:bodyPr>
          <a:lstStyle/>
          <a:p>
            <a:endParaRPr lang="es-ES_tradnl" dirty="0"/>
          </a:p>
          <a:p>
            <a:pPr marL="342900" indent="-342900">
              <a:buAutoNum type="arabicPeriod"/>
            </a:pPr>
            <a:r>
              <a:rPr lang="es-ES_tradnl" dirty="0"/>
              <a:t>Medidas cautelares</a:t>
            </a:r>
          </a:p>
          <a:p>
            <a:pPr marL="342900" indent="-342900">
              <a:buAutoNum type="arabicPeriod"/>
            </a:pPr>
            <a:r>
              <a:rPr lang="es-ES_tradnl" dirty="0"/>
              <a:t>Investigación Preliminar</a:t>
            </a:r>
          </a:p>
          <a:p>
            <a:pPr marL="342900" indent="-342900">
              <a:buAutoNum type="arabicPeriod"/>
            </a:pPr>
            <a:r>
              <a:rPr lang="es-ES_tradnl" dirty="0"/>
              <a:t>Decisión de inicio y acto de inicio</a:t>
            </a:r>
          </a:p>
          <a:p>
            <a:pPr marL="342900" indent="-342900">
              <a:buAutoNum type="arabicPeriod"/>
            </a:pPr>
            <a:r>
              <a:rPr lang="es-ES_tradnl" dirty="0"/>
              <a:t>Audiencia oral y privada</a:t>
            </a:r>
          </a:p>
          <a:p>
            <a:pPr marL="342900" indent="-342900" algn="just">
              <a:buAutoNum type="arabicPeriod"/>
            </a:pPr>
            <a:r>
              <a:rPr lang="es-ES_tradnl" dirty="0"/>
              <a:t>Acto final  (</a:t>
            </a:r>
            <a:r>
              <a:rPr lang="es-ES_tradnl" dirty="0">
                <a:effectLst/>
              </a:rPr>
              <a:t>Finalizada la etapa de la comparecencia, el asunto quedará listo para que el</a:t>
            </a:r>
            <a:r>
              <a:rPr lang="es-ES_tradnl" dirty="0"/>
              <a:t> </a:t>
            </a:r>
            <a:r>
              <a:rPr lang="es-ES_tradnl" dirty="0">
                <a:effectLst/>
              </a:rPr>
              <a:t>órgano decisor dicte el acto fi </a:t>
            </a:r>
            <a:r>
              <a:rPr lang="es-ES_tradnl" dirty="0" err="1">
                <a:effectLst/>
              </a:rPr>
              <a:t>nal</a:t>
            </a:r>
            <a:r>
              <a:rPr lang="es-ES_tradnl" dirty="0">
                <a:effectLst/>
              </a:rPr>
              <a:t> (que debe estar debidamente motivado) dentro</a:t>
            </a:r>
            <a:r>
              <a:rPr lang="es-ES_tradnl" dirty="0"/>
              <a:t> </a:t>
            </a:r>
            <a:r>
              <a:rPr lang="es-ES_tradnl" dirty="0">
                <a:effectLst/>
              </a:rPr>
              <a:t>del plazo de quince días (artículo 319 L.G.A.P.).</a:t>
            </a:r>
          </a:p>
          <a:p>
            <a:pPr algn="just"/>
            <a:r>
              <a:rPr lang="es-ES_tradnl" sz="1700" dirty="0">
                <a:effectLst/>
              </a:rPr>
              <a:t>El procedimiento ordinario deberá concluirse -en principio- en un plazo dos meses posteriores a su iniciación o, en su caso a la presentación de la petición del administrado –artículo 261 L.G.A.P.-</a:t>
            </a:r>
          </a:p>
          <a:p>
            <a:pPr algn="just"/>
            <a:r>
              <a:rPr lang="es-ES_tradnl" sz="1700" dirty="0"/>
              <a:t>6. Recursos ordinarios y extraordinarios</a:t>
            </a:r>
            <a:endParaRPr lang="es-ES_tradnl" sz="1700" dirty="0">
              <a:effectLst/>
            </a:endParaRPr>
          </a:p>
          <a:p>
            <a:pPr marL="342900" indent="-342900" algn="just">
              <a:buAutoNum type="arabicPeriod"/>
            </a:pPr>
            <a:endParaRPr lang="es-ES_tradnl" dirty="0">
              <a:effectLst/>
            </a:endParaRPr>
          </a:p>
          <a:p>
            <a:pPr marL="342900" indent="-342900">
              <a:buAutoNum type="arabicPeriod"/>
            </a:pPr>
            <a:endParaRPr lang="es-ES_tradnl" dirty="0"/>
          </a:p>
          <a:p>
            <a:pPr marL="342900" indent="-342900">
              <a:buAutoNum type="arabicPeriod"/>
            </a:pPr>
            <a:endParaRPr lang="es-ES_tradnl" dirty="0"/>
          </a:p>
          <a:p>
            <a:pPr marL="342900" indent="-342900">
              <a:buAutoNum type="arabicPeriod"/>
            </a:pPr>
            <a:endParaRPr lang="es-ES_tradnl" dirty="0"/>
          </a:p>
        </p:txBody>
      </p:sp>
      <p:sp>
        <p:nvSpPr>
          <p:cNvPr id="5" name="Rectangle 4">
            <a:extLst>
              <a:ext uri="{FF2B5EF4-FFF2-40B4-BE49-F238E27FC236}">
                <a16:creationId xmlns:a16="http://schemas.microsoft.com/office/drawing/2014/main" id="{276C3930-D332-37B2-0B9B-34A66F11F9D3}"/>
              </a:ext>
            </a:extLst>
          </p:cNvPr>
          <p:cNvSpPr/>
          <p:nvPr/>
        </p:nvSpPr>
        <p:spPr>
          <a:xfrm>
            <a:off x="5337632" y="643002"/>
            <a:ext cx="6425852" cy="58809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tx1"/>
              </a:solidFill>
              <a:effectLst/>
              <a:latin typeface="Helvetica" pitchFamily="2" charset="0"/>
            </a:endParaRPr>
          </a:p>
        </p:txBody>
      </p:sp>
      <p:sp>
        <p:nvSpPr>
          <p:cNvPr id="6" name="Title 1">
            <a:extLst>
              <a:ext uri="{FF2B5EF4-FFF2-40B4-BE49-F238E27FC236}">
                <a16:creationId xmlns:a16="http://schemas.microsoft.com/office/drawing/2014/main" id="{BFC1DC47-3553-7734-C5C3-AD6E144A632A}"/>
              </a:ext>
            </a:extLst>
          </p:cNvPr>
          <p:cNvSpPr txBox="1">
            <a:spLocks/>
          </p:cNvSpPr>
          <p:nvPr/>
        </p:nvSpPr>
        <p:spPr>
          <a:xfrm>
            <a:off x="6096000" y="709807"/>
            <a:ext cx="4844941" cy="731729"/>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_tradnl" b="1" dirty="0">
                <a:solidFill>
                  <a:schemeClr val="tx2"/>
                </a:solidFill>
              </a:rPr>
              <a:t>ACTO DE APERTURA DEL PROCEDIMIENTO</a:t>
            </a:r>
          </a:p>
          <a:p>
            <a:pPr algn="ctr"/>
            <a:r>
              <a:rPr lang="es-ES_tradnl" b="1" dirty="0">
                <a:solidFill>
                  <a:schemeClr val="tx2"/>
                </a:solidFill>
              </a:rPr>
              <a:t>formalidades</a:t>
            </a:r>
          </a:p>
        </p:txBody>
      </p:sp>
      <p:sp>
        <p:nvSpPr>
          <p:cNvPr id="8" name="TextBox 7">
            <a:extLst>
              <a:ext uri="{FF2B5EF4-FFF2-40B4-BE49-F238E27FC236}">
                <a16:creationId xmlns:a16="http://schemas.microsoft.com/office/drawing/2014/main" id="{3A8B4DC3-5D9F-93F2-C94C-59811235C8CA}"/>
              </a:ext>
            </a:extLst>
          </p:cNvPr>
          <p:cNvSpPr txBox="1"/>
          <p:nvPr/>
        </p:nvSpPr>
        <p:spPr>
          <a:xfrm>
            <a:off x="5523978" y="2057400"/>
            <a:ext cx="6212910" cy="4093428"/>
          </a:xfrm>
          <a:prstGeom prst="rect">
            <a:avLst/>
          </a:prstGeom>
          <a:noFill/>
        </p:spPr>
        <p:txBody>
          <a:bodyPr wrap="square" rtlCol="0">
            <a:spAutoFit/>
          </a:bodyPr>
          <a:lstStyle/>
          <a:p>
            <a:pPr marL="342900" indent="-342900" algn="just">
              <a:buAutoNum type="arabicPeriod"/>
            </a:pPr>
            <a:r>
              <a:rPr lang="es-ES_tradnl" sz="2000" dirty="0"/>
              <a:t>El órgano director debe notificar al interesado: hechos, cargos, motivo, carácter y fines por el que se abre el procedimiento (Principio de intimación e imputación)</a:t>
            </a:r>
          </a:p>
          <a:p>
            <a:pPr marL="342900" indent="-342900" algn="just">
              <a:buAutoNum type="arabicPeriod"/>
            </a:pPr>
            <a:r>
              <a:rPr lang="es-ES_tradnl" sz="2000" dirty="0"/>
              <a:t>Se debe  poner a disposición el expediente levantado.</a:t>
            </a:r>
          </a:p>
          <a:p>
            <a:pPr marL="342900" indent="-342900" algn="just">
              <a:buAutoNum type="arabicPeriod"/>
            </a:pPr>
            <a:r>
              <a:rPr lang="es-ES_tradnl" sz="2000" dirty="0"/>
              <a:t>Se cita a una comparecencia oral y privada frente a la Administración con no menos de 15 días de antelación indicando hora, fecha, lugar y posibilidad de aportar prueba.</a:t>
            </a:r>
          </a:p>
          <a:p>
            <a:pPr marL="342900" indent="-342900" algn="just">
              <a:buAutoNum type="arabicPeriod"/>
            </a:pPr>
            <a:r>
              <a:rPr lang="es-ES_tradnl" sz="2000" dirty="0"/>
              <a:t>Se previene que debe señalar lugar para notificaciones</a:t>
            </a:r>
          </a:p>
          <a:p>
            <a:pPr marL="342900" indent="-342900" algn="just">
              <a:buAutoNum type="arabicPeriod"/>
            </a:pPr>
            <a:r>
              <a:rPr lang="es-ES_tradnl" sz="2000" dirty="0"/>
              <a:t>Se indican los recursos, plazos y ante quién se puede interponer</a:t>
            </a:r>
          </a:p>
          <a:p>
            <a:pPr marL="342900" indent="-342900" algn="just">
              <a:buAutoNum type="arabicPeriod"/>
            </a:pPr>
            <a:r>
              <a:rPr lang="es-ES_tradnl" sz="2000" dirty="0"/>
              <a:t>Se indica que puede contar con patrocinio letrado</a:t>
            </a:r>
          </a:p>
          <a:p>
            <a:pPr marL="342900" indent="-342900" algn="just">
              <a:buAutoNum type="arabicPeriod"/>
            </a:pPr>
            <a:r>
              <a:rPr lang="es-ES_tradnl" sz="2000" dirty="0"/>
              <a:t>Fundamentación o motivación de los actos</a:t>
            </a:r>
            <a:endParaRPr lang="es-ES_tradnl" sz="1400" dirty="0"/>
          </a:p>
        </p:txBody>
      </p:sp>
    </p:spTree>
    <p:extLst>
      <p:ext uri="{BB962C8B-B14F-4D97-AF65-F5344CB8AC3E}">
        <p14:creationId xmlns:p14="http://schemas.microsoft.com/office/powerpoint/2010/main" val="2250467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Mano con lápiz sombreando círculos en una hoja">
            <a:extLst>
              <a:ext uri="{FF2B5EF4-FFF2-40B4-BE49-F238E27FC236}">
                <a16:creationId xmlns:a16="http://schemas.microsoft.com/office/drawing/2014/main" id="{9C65F3E8-9978-1D91-129B-229446ACE0D0}"/>
              </a:ext>
            </a:extLst>
          </p:cNvPr>
          <p:cNvPicPr>
            <a:picLocks noChangeAspect="1"/>
          </p:cNvPicPr>
          <p:nvPr/>
        </p:nvPicPr>
        <p:blipFill rotWithShape="1">
          <a:blip r:embed="rId2"/>
          <a:srcRect t="3433"/>
          <a:stretch/>
        </p:blipFill>
        <p:spPr>
          <a:xfrm>
            <a:off x="20" y="10"/>
            <a:ext cx="12191980" cy="6857990"/>
          </a:xfrm>
          <a:prstGeom prst="rect">
            <a:avLst/>
          </a:prstGeom>
        </p:spPr>
      </p:pic>
      <p:sp>
        <p:nvSpPr>
          <p:cNvPr id="16" name="Freeform: Shape 15">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ítulo 1">
            <a:extLst>
              <a:ext uri="{FF2B5EF4-FFF2-40B4-BE49-F238E27FC236}">
                <a16:creationId xmlns:a16="http://schemas.microsoft.com/office/drawing/2014/main" id="{8E1C4DA3-53AD-A2CB-3B8F-FB4FEA249387}"/>
              </a:ext>
            </a:extLst>
          </p:cNvPr>
          <p:cNvSpPr txBox="1">
            <a:spLocks/>
          </p:cNvSpPr>
          <p:nvPr/>
        </p:nvSpPr>
        <p:spPr>
          <a:xfrm>
            <a:off x="1362075" y="498025"/>
            <a:ext cx="9913424" cy="1043409"/>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300" b="1" dirty="0">
                <a:solidFill>
                  <a:srgbClr val="002060"/>
                </a:solidFill>
              </a:rPr>
              <a:t>OTROS PROCEDIMIENTOS EN LEY GENERAL DE ADMINISTRACIÓN PÚBLICA</a:t>
            </a:r>
          </a:p>
        </p:txBody>
      </p:sp>
      <p:sp>
        <p:nvSpPr>
          <p:cNvPr id="5" name="TextBox 4">
            <a:extLst>
              <a:ext uri="{FF2B5EF4-FFF2-40B4-BE49-F238E27FC236}">
                <a16:creationId xmlns:a16="http://schemas.microsoft.com/office/drawing/2014/main" id="{63215BD8-1FB5-DBE0-393D-0007266123CE}"/>
              </a:ext>
            </a:extLst>
          </p:cNvPr>
          <p:cNvSpPr txBox="1"/>
          <p:nvPr/>
        </p:nvSpPr>
        <p:spPr>
          <a:xfrm>
            <a:off x="1546579" y="2051957"/>
            <a:ext cx="9283346" cy="2754086"/>
          </a:xfrm>
          <a:prstGeom prst="rect">
            <a:avLst/>
          </a:prstGeom>
        </p:spPr>
        <p:txBody>
          <a:bodyPr vert="horz" lIns="91440" tIns="45720" rIns="91440" bIns="45720" rtlCol="0" anchor="t">
            <a:normAutofit/>
          </a:bodyPr>
          <a:lstStyle/>
          <a:p>
            <a:pPr marL="285750" lvl="0" indent="-228600" algn="just">
              <a:lnSpc>
                <a:spcPct val="90000"/>
              </a:lnSpc>
              <a:spcAft>
                <a:spcPts val="600"/>
              </a:spcAft>
              <a:buFont typeface="Arial" panose="020B0604020202020204" pitchFamily="34" charset="0"/>
              <a:buChar char="•"/>
            </a:pPr>
            <a:r>
              <a:rPr lang="es-ES_tradnl" sz="3200" dirty="0"/>
              <a:t>Procedimientos a tomar en cuenta por la AP en la elaboración de disposiciones de carácter general (361 LGAP). </a:t>
            </a:r>
          </a:p>
        </p:txBody>
      </p:sp>
      <p:sp>
        <p:nvSpPr>
          <p:cNvPr id="10" name="TextBox 9">
            <a:extLst>
              <a:ext uri="{FF2B5EF4-FFF2-40B4-BE49-F238E27FC236}">
                <a16:creationId xmlns:a16="http://schemas.microsoft.com/office/drawing/2014/main" id="{E1A67903-C046-5DE8-E80A-EBE5D6396C88}"/>
              </a:ext>
            </a:extLst>
          </p:cNvPr>
          <p:cNvSpPr txBox="1"/>
          <p:nvPr/>
        </p:nvSpPr>
        <p:spPr>
          <a:xfrm>
            <a:off x="1362075" y="4106813"/>
            <a:ext cx="9467850" cy="1969770"/>
          </a:xfrm>
          <a:prstGeom prst="rect">
            <a:avLst/>
          </a:prstGeom>
          <a:noFill/>
        </p:spPr>
        <p:txBody>
          <a:bodyPr wrap="square">
            <a:spAutoFit/>
          </a:bodyPr>
          <a:lstStyle/>
          <a:p>
            <a:pPr marL="285750" lvl="0" indent="-285750" algn="just">
              <a:spcAft>
                <a:spcPts val="600"/>
              </a:spcAft>
              <a:buFont typeface="Arial" panose="020B0604020202020204" pitchFamily="34" charset="0"/>
              <a:buChar char="•"/>
            </a:pPr>
            <a:r>
              <a:rPr lang="es-MX" sz="2800" dirty="0"/>
              <a:t>Procedimientos especiales: no se encuentran sujetos a la LGAP</a:t>
            </a:r>
            <a:endParaRPr lang="en-CR" sz="2800" dirty="0"/>
          </a:p>
          <a:p>
            <a:pPr marL="742950" lvl="1" indent="-285750" algn="just">
              <a:spcAft>
                <a:spcPts val="600"/>
              </a:spcAft>
              <a:buFont typeface="Arial" panose="020B0604020202020204" pitchFamily="34" charset="0"/>
              <a:buChar char="•"/>
            </a:pPr>
            <a:r>
              <a:rPr lang="es-MX" sz="2800" dirty="0"/>
              <a:t>Excepciones (367 LGAP)</a:t>
            </a:r>
            <a:endParaRPr lang="en-CR" sz="2800" dirty="0"/>
          </a:p>
          <a:p>
            <a:pPr marL="742950" lvl="1" indent="-285750" algn="just">
              <a:spcAft>
                <a:spcPts val="600"/>
              </a:spcAft>
              <a:buFont typeface="Arial" panose="020B0604020202020204" pitchFamily="34" charset="0"/>
              <a:buChar char="•"/>
            </a:pPr>
            <a:r>
              <a:rPr lang="es-MX" sz="2800" dirty="0"/>
              <a:t>Decretos (DE 8979 Y 9469)</a:t>
            </a:r>
            <a:endParaRPr lang="en-US" sz="2800" dirty="0"/>
          </a:p>
        </p:txBody>
      </p:sp>
    </p:spTree>
    <p:extLst>
      <p:ext uri="{BB962C8B-B14F-4D97-AF65-F5344CB8AC3E}">
        <p14:creationId xmlns:p14="http://schemas.microsoft.com/office/powerpoint/2010/main" val="258413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50" y="1828800"/>
            <a:ext cx="4254499" cy="1600200"/>
          </a:xfrm>
        </p:spPr>
        <p:txBody>
          <a:bodyPr>
            <a:normAutofit/>
          </a:bodyPr>
          <a:lstStyle/>
          <a:p>
            <a:pPr algn="ctr"/>
            <a:r>
              <a:rPr lang="es-CR" sz="4400" b="1" dirty="0">
                <a:highlight>
                  <a:srgbClr val="FFFF00"/>
                </a:highlight>
              </a:rPr>
              <a:t>PROCEDIMIENTO ORDINARIO</a:t>
            </a:r>
          </a:p>
        </p:txBody>
      </p:sp>
      <p:sp>
        <p:nvSpPr>
          <p:cNvPr id="4" name="Marcador de texto 3"/>
          <p:cNvSpPr>
            <a:spLocks noGrp="1"/>
          </p:cNvSpPr>
          <p:nvPr>
            <p:ph type="body" sz="half" idx="2"/>
          </p:nvPr>
        </p:nvSpPr>
        <p:spPr/>
        <p:txBody>
          <a:bodyPr/>
          <a:lstStyle/>
          <a:p>
            <a:endParaRPr lang="es-CR" dirty="0"/>
          </a:p>
          <a:p>
            <a:endParaRPr lang="es-CR" dirty="0"/>
          </a:p>
          <a:p>
            <a:endParaRPr lang="es-CR" dirty="0"/>
          </a:p>
          <a:p>
            <a:endParaRPr lang="es-CR" dirty="0"/>
          </a:p>
          <a:p>
            <a:pPr algn="ctr"/>
            <a:r>
              <a:rPr lang="es-CR" sz="2800" dirty="0"/>
              <a:t>Art. 308 LGAP</a:t>
            </a:r>
          </a:p>
          <a:p>
            <a:pPr algn="ctr"/>
            <a:endParaRPr lang="es-CR" sz="2800" dirty="0"/>
          </a:p>
          <a:p>
            <a:pPr algn="ctr"/>
            <a:r>
              <a:rPr lang="es-CR" sz="2800" dirty="0"/>
              <a:t>¿</a:t>
            </a:r>
            <a:r>
              <a:rPr lang="es-CR" sz="2800" dirty="0" err="1"/>
              <a:t>Cúando</a:t>
            </a:r>
            <a:r>
              <a:rPr lang="es-CR" sz="2800" dirty="0"/>
              <a:t> aplica?</a:t>
            </a:r>
          </a:p>
        </p:txBody>
      </p:sp>
      <p:sp>
        <p:nvSpPr>
          <p:cNvPr id="5" name="Marcador de contenido 2">
            <a:extLst>
              <a:ext uri="{FF2B5EF4-FFF2-40B4-BE49-F238E27FC236}">
                <a16:creationId xmlns:a16="http://schemas.microsoft.com/office/drawing/2014/main" id="{BDF41091-F482-DF3C-46A0-30CD51665FBE}"/>
              </a:ext>
            </a:extLst>
          </p:cNvPr>
          <p:cNvSpPr>
            <a:spLocks noGrp="1"/>
          </p:cNvSpPr>
          <p:nvPr>
            <p:ph idx="1"/>
          </p:nvPr>
        </p:nvSpPr>
        <p:spPr>
          <a:xfrm>
            <a:off x="5094287" y="541338"/>
            <a:ext cx="6583363" cy="5327650"/>
          </a:xfrm>
        </p:spPr>
        <p:txBody>
          <a:bodyPr>
            <a:normAutofit fontScale="77500" lnSpcReduction="20000"/>
          </a:bodyPr>
          <a:lstStyle/>
          <a:p>
            <a:pPr marL="514350" indent="-514350" algn="just">
              <a:buAutoNum type="alphaLcPeriod"/>
            </a:pPr>
            <a:r>
              <a:rPr lang="es-MX" dirty="0"/>
              <a:t>Si el acto final puede causar perjuicio grave al administrado, sea imponiéndole obligaciones, suprimiéndole o denegándole, derechos subjetivos, o por cualquier otra forma de lesión grave y directa a sus derechos e intereses legítimos,</a:t>
            </a:r>
          </a:p>
          <a:p>
            <a:pPr marL="514350" indent="-514350" algn="just">
              <a:buAutoNum type="alphaLcPeriod"/>
            </a:pPr>
            <a:r>
              <a:rPr lang="es-MX" dirty="0"/>
              <a:t>Si hay contradicción o concurso de interesados frente a la Administración dentro de expediente.</a:t>
            </a:r>
          </a:p>
          <a:p>
            <a:pPr marL="514350" indent="-514350" algn="just">
              <a:buAutoNum type="alphaLcPeriod"/>
            </a:pPr>
            <a:r>
              <a:rPr lang="es-MX" dirty="0"/>
              <a:t>A los procedimientos disciplinarios cuando estos conduzcan a la aplicación de sanciones de suspensión o destitución o cualquiera otra de similar gravedad</a:t>
            </a:r>
          </a:p>
          <a:p>
            <a:pPr marL="0" indent="0" algn="just">
              <a:buNone/>
            </a:pPr>
            <a:endParaRPr lang="es-MX" dirty="0"/>
          </a:p>
          <a:p>
            <a:pPr marL="0" indent="0" algn="ctr">
              <a:buNone/>
            </a:pPr>
            <a:r>
              <a:rPr lang="es-MX" b="1" dirty="0">
                <a:solidFill>
                  <a:srgbClr val="002060"/>
                </a:solidFill>
              </a:rPr>
              <a:t>PROCEDIMIENTO SUMARIO: 320 LGAP</a:t>
            </a:r>
          </a:p>
          <a:p>
            <a:pPr marL="0" indent="0" algn="ctr">
              <a:buNone/>
            </a:pPr>
            <a:r>
              <a:rPr lang="es-MX" b="1" dirty="0">
                <a:solidFill>
                  <a:srgbClr val="002060"/>
                </a:solidFill>
              </a:rPr>
              <a:t>Los casos no previstos en el anterior</a:t>
            </a:r>
          </a:p>
        </p:txBody>
      </p:sp>
    </p:spTree>
    <p:extLst>
      <p:ext uri="{BB962C8B-B14F-4D97-AF65-F5344CB8AC3E}">
        <p14:creationId xmlns:p14="http://schemas.microsoft.com/office/powerpoint/2010/main" val="267702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E1C4DA3-53AD-A2CB-3B8F-FB4FEA249387}"/>
              </a:ext>
            </a:extLst>
          </p:cNvPr>
          <p:cNvSpPr txBox="1">
            <a:spLocks/>
          </p:cNvSpPr>
          <p:nvPr/>
        </p:nvSpPr>
        <p:spPr>
          <a:xfrm>
            <a:off x="0" y="0"/>
            <a:ext cx="3790950" cy="685800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kern="1200" dirty="0">
                <a:solidFill>
                  <a:srgbClr val="FFFFFF"/>
                </a:solidFill>
                <a:latin typeface="+mj-lt"/>
                <a:ea typeface="+mj-ea"/>
                <a:cs typeface="+mj-cs"/>
              </a:rPr>
              <a:t>CARACTERÍSTICAS PROCEDIMIENTO SUMARIO</a:t>
            </a:r>
          </a:p>
          <a:p>
            <a:pPr algn="ctr">
              <a:spcAft>
                <a:spcPts val="600"/>
              </a:spcAft>
            </a:pPr>
            <a:endParaRPr lang="en-US" sz="2000" b="1"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EBA3B48A-F5C5-F368-085E-98346629D516}"/>
              </a:ext>
            </a:extLst>
          </p:cNvPr>
          <p:cNvSpPr txBox="1"/>
          <p:nvPr/>
        </p:nvSpPr>
        <p:spPr>
          <a:xfrm>
            <a:off x="4448175" y="596384"/>
            <a:ext cx="6991350" cy="1077218"/>
          </a:xfrm>
          <a:prstGeom prst="rect">
            <a:avLst/>
          </a:prstGeom>
          <a:noFill/>
        </p:spPr>
        <p:txBody>
          <a:bodyPr wrap="square">
            <a:spAutoFit/>
          </a:bodyPr>
          <a:lstStyle/>
          <a:p>
            <a:pPr marL="342900" lvl="0" indent="-342900" algn="ctr">
              <a:buFont typeface="+mj-lt"/>
              <a:buAutoNum type="arabicPeriod"/>
            </a:pPr>
            <a:r>
              <a:rPr lang="es-MX" sz="3200" dirty="0"/>
              <a:t>Tramitación de pruebas por parte de la Administración (321 y 323 LGAP)</a:t>
            </a:r>
            <a:endParaRPr lang="en-CR" sz="3200" dirty="0"/>
          </a:p>
        </p:txBody>
      </p:sp>
      <p:sp>
        <p:nvSpPr>
          <p:cNvPr id="2" name="TextBox 1">
            <a:extLst>
              <a:ext uri="{FF2B5EF4-FFF2-40B4-BE49-F238E27FC236}">
                <a16:creationId xmlns:a16="http://schemas.microsoft.com/office/drawing/2014/main" id="{91F9CAC1-F698-FE1F-B3E7-587CA0EE5881}"/>
              </a:ext>
            </a:extLst>
          </p:cNvPr>
          <p:cNvSpPr txBox="1"/>
          <p:nvPr/>
        </p:nvSpPr>
        <p:spPr>
          <a:xfrm>
            <a:off x="4448175" y="1815584"/>
            <a:ext cx="6991350" cy="4031873"/>
          </a:xfrm>
          <a:prstGeom prst="rect">
            <a:avLst/>
          </a:prstGeom>
          <a:noFill/>
        </p:spPr>
        <p:txBody>
          <a:bodyPr wrap="square">
            <a:spAutoFit/>
          </a:bodyPr>
          <a:lstStyle/>
          <a:p>
            <a:pPr lvl="0" algn="ctr"/>
            <a:r>
              <a:rPr lang="en-CR" sz="3200" dirty="0"/>
              <a:t>2. No hay debate, defensa ni pruebas ofrecidas por las partes (321 LGAP)</a:t>
            </a:r>
          </a:p>
          <a:p>
            <a:pPr lvl="0" algn="ctr"/>
            <a:r>
              <a:rPr lang="en-CR" sz="3200" dirty="0"/>
              <a:t>3. Listo el expediente se da audiencia 3 días para conclusiones (324 LGAP)</a:t>
            </a:r>
          </a:p>
          <a:p>
            <a:pPr lvl="0" algn="ctr"/>
            <a:r>
              <a:rPr lang="en-CR" sz="3200" dirty="0"/>
              <a:t>4. Debe estar concluido en el plazo de un mes (325 LGAP)</a:t>
            </a:r>
          </a:p>
          <a:p>
            <a:pPr lvl="0" algn="ctr"/>
            <a:r>
              <a:rPr lang="en-CR" sz="3200" dirty="0"/>
              <a:t>5. Posibilidad de convertir el trámite a ordinario (326 LGAP)</a:t>
            </a:r>
          </a:p>
        </p:txBody>
      </p:sp>
    </p:spTree>
    <p:extLst>
      <p:ext uri="{BB962C8B-B14F-4D97-AF65-F5344CB8AC3E}">
        <p14:creationId xmlns:p14="http://schemas.microsoft.com/office/powerpoint/2010/main" val="4176622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5F2B73-2F05-D863-E130-DF0777EB095C}"/>
              </a:ext>
            </a:extLst>
          </p:cNvPr>
          <p:cNvSpPr txBox="1"/>
          <p:nvPr/>
        </p:nvSpPr>
        <p:spPr>
          <a:xfrm>
            <a:off x="2982776" y="361950"/>
            <a:ext cx="6226448" cy="1200329"/>
          </a:xfrm>
          <a:prstGeom prst="rect">
            <a:avLst/>
          </a:prstGeom>
          <a:noFill/>
        </p:spPr>
        <p:txBody>
          <a:bodyPr wrap="none" rtlCol="0">
            <a:spAutoFit/>
          </a:bodyPr>
          <a:lstStyle/>
          <a:p>
            <a:pPr algn="ctr"/>
            <a:r>
              <a:rPr lang="es-ES_tradnl" sz="3600" dirty="0">
                <a:highlight>
                  <a:srgbClr val="FFFF00"/>
                </a:highlight>
              </a:rPr>
              <a:t>EL PROCEDIMIENTO ORDINARIO</a:t>
            </a:r>
          </a:p>
          <a:p>
            <a:pPr algn="ctr"/>
            <a:r>
              <a:rPr lang="es-ES_tradnl" sz="3600" dirty="0">
                <a:highlight>
                  <a:srgbClr val="FFFF00"/>
                </a:highlight>
              </a:rPr>
              <a:t>Fundamento constitucional</a:t>
            </a:r>
          </a:p>
        </p:txBody>
      </p:sp>
      <p:sp>
        <p:nvSpPr>
          <p:cNvPr id="3" name="TextBox 2">
            <a:extLst>
              <a:ext uri="{FF2B5EF4-FFF2-40B4-BE49-F238E27FC236}">
                <a16:creationId xmlns:a16="http://schemas.microsoft.com/office/drawing/2014/main" id="{3B89F399-A350-4872-C290-367B1AFBD192}"/>
              </a:ext>
            </a:extLst>
          </p:cNvPr>
          <p:cNvSpPr txBox="1"/>
          <p:nvPr/>
        </p:nvSpPr>
        <p:spPr>
          <a:xfrm>
            <a:off x="447675" y="1752779"/>
            <a:ext cx="11296650" cy="5262979"/>
          </a:xfrm>
          <a:prstGeom prst="rect">
            <a:avLst/>
          </a:prstGeom>
          <a:noFill/>
        </p:spPr>
        <p:txBody>
          <a:bodyPr wrap="square" rtlCol="0">
            <a:spAutoFit/>
          </a:bodyPr>
          <a:lstStyle/>
          <a:p>
            <a:pPr algn="just"/>
            <a:r>
              <a:rPr lang="es-ES" sz="2400" dirty="0"/>
              <a:t>ARTÍCULO 41.- Ocurriendo a las leyes, todos han de encontrar reparación para las injurias o daños que hayan recibido en su persona, propiedad o intereses morales. Debe hacérseles justicia pronta, cumplida, sin denegación y en estricta conformidad con las leyes.</a:t>
            </a:r>
          </a:p>
          <a:p>
            <a:pPr algn="just"/>
            <a:endParaRPr lang="es-ES" sz="2400" dirty="0"/>
          </a:p>
          <a:p>
            <a:pPr algn="just"/>
            <a:r>
              <a:rPr lang="es-ES" sz="2400" dirty="0"/>
              <a:t>ARTÍCULO 39.- A nadie se hará sufrir pena sino por delito, cuasidelito o falta, sancionados por ley anterior y en virtud de sentencia firme dictada por autoridad competente, previa oportunidad concedida al indiciado para ejercitar su defensa y mediante la necesaria demostración de culpabilidad. </a:t>
            </a:r>
          </a:p>
          <a:p>
            <a:pPr algn="just"/>
            <a:endParaRPr lang="es-ES" sz="2400" dirty="0"/>
          </a:p>
          <a:p>
            <a:pPr algn="just"/>
            <a:r>
              <a:rPr lang="es-ES" sz="2400" dirty="0"/>
              <a:t>No constituyen violación a este artículo o a los dos anteriores, el apremio corporal en materia civil o de trabajo o las detenciones que pudieren decretarse en las insolvencias, quiebras o concursos de acreedores.</a:t>
            </a:r>
          </a:p>
          <a:p>
            <a:pPr algn="just"/>
            <a:endParaRPr lang="es-ES_tradnl" sz="2400" dirty="0"/>
          </a:p>
        </p:txBody>
      </p:sp>
    </p:spTree>
    <p:extLst>
      <p:ext uri="{BB962C8B-B14F-4D97-AF65-F5344CB8AC3E}">
        <p14:creationId xmlns:p14="http://schemas.microsoft.com/office/powerpoint/2010/main" val="2874544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6" name="Google Shape;606;p29"/>
          <p:cNvSpPr/>
          <p:nvPr/>
        </p:nvSpPr>
        <p:spPr>
          <a:xfrm>
            <a:off x="2414686" y="1424343"/>
            <a:ext cx="1754187" cy="1028700"/>
          </a:xfrm>
          <a:custGeom>
            <a:avLst/>
            <a:gdLst/>
            <a:ahLst/>
            <a:cxnLst/>
            <a:rect l="l" t="t" r="r" b="b"/>
            <a:pathLst>
              <a:path w="465" h="272" extrusionOk="0">
                <a:moveTo>
                  <a:pt x="0" y="0"/>
                </a:moveTo>
                <a:cubicBezTo>
                  <a:pt x="136" y="136"/>
                  <a:pt x="329" y="136"/>
                  <a:pt x="465" y="0"/>
                </a:cubicBezTo>
                <a:cubicBezTo>
                  <a:pt x="465" y="272"/>
                  <a:pt x="465" y="272"/>
                  <a:pt x="465" y="272"/>
                </a:cubicBezTo>
                <a:cubicBezTo>
                  <a:pt x="329" y="136"/>
                  <a:pt x="136" y="136"/>
                  <a:pt x="0" y="272"/>
                </a:cubicBezTo>
                <a:lnTo>
                  <a:pt x="0" y="0"/>
                </a:lnTo>
                <a:close/>
              </a:path>
            </a:pathLst>
          </a:cu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07" name="Google Shape;607;p29"/>
          <p:cNvSpPr/>
          <p:nvPr/>
        </p:nvSpPr>
        <p:spPr>
          <a:xfrm>
            <a:off x="5122762" y="1424343"/>
            <a:ext cx="1752600" cy="1028700"/>
          </a:xfrm>
          <a:custGeom>
            <a:avLst/>
            <a:gdLst/>
            <a:ahLst/>
            <a:cxnLst/>
            <a:rect l="l" t="t" r="r" b="b"/>
            <a:pathLst>
              <a:path w="464" h="272" extrusionOk="0">
                <a:moveTo>
                  <a:pt x="0" y="0"/>
                </a:moveTo>
                <a:cubicBezTo>
                  <a:pt x="136" y="136"/>
                  <a:pt x="328" y="136"/>
                  <a:pt x="464" y="0"/>
                </a:cubicBezTo>
                <a:cubicBezTo>
                  <a:pt x="464" y="272"/>
                  <a:pt x="464" y="272"/>
                  <a:pt x="464" y="272"/>
                </a:cubicBezTo>
                <a:cubicBezTo>
                  <a:pt x="328" y="136"/>
                  <a:pt x="136" y="136"/>
                  <a:pt x="0" y="272"/>
                </a:cubicBezTo>
                <a:lnTo>
                  <a:pt x="0" y="0"/>
                </a:lnTo>
                <a:close/>
              </a:path>
            </a:pathLst>
          </a:cu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08" name="Google Shape;608;p29"/>
          <p:cNvSpPr/>
          <p:nvPr/>
        </p:nvSpPr>
        <p:spPr>
          <a:xfrm>
            <a:off x="7895629" y="1308099"/>
            <a:ext cx="1755775" cy="1028700"/>
          </a:xfrm>
          <a:custGeom>
            <a:avLst/>
            <a:gdLst/>
            <a:ahLst/>
            <a:cxnLst/>
            <a:rect l="l" t="t" r="r" b="b"/>
            <a:pathLst>
              <a:path w="465" h="272" extrusionOk="0">
                <a:moveTo>
                  <a:pt x="0" y="0"/>
                </a:moveTo>
                <a:cubicBezTo>
                  <a:pt x="136" y="136"/>
                  <a:pt x="329" y="136"/>
                  <a:pt x="465" y="0"/>
                </a:cubicBezTo>
                <a:cubicBezTo>
                  <a:pt x="465" y="272"/>
                  <a:pt x="465" y="272"/>
                  <a:pt x="465" y="272"/>
                </a:cubicBezTo>
                <a:cubicBezTo>
                  <a:pt x="329" y="136"/>
                  <a:pt x="136" y="136"/>
                  <a:pt x="0" y="272"/>
                </a:cubicBezTo>
                <a:lnTo>
                  <a:pt x="0" y="0"/>
                </a:lnTo>
                <a:close/>
              </a:path>
            </a:pathLst>
          </a:cu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09" name="Google Shape;609;p29"/>
          <p:cNvSpPr/>
          <p:nvPr/>
        </p:nvSpPr>
        <p:spPr>
          <a:xfrm>
            <a:off x="1209079" y="1252537"/>
            <a:ext cx="1454150" cy="1450975"/>
          </a:xfrm>
          <a:prstGeom prst="ellipse">
            <a:avLst/>
          </a:prstGeom>
          <a:solidFill>
            <a:srgbClr val="7E67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10" name="Google Shape;610;p29"/>
          <p:cNvSpPr/>
          <p:nvPr/>
        </p:nvSpPr>
        <p:spPr>
          <a:xfrm>
            <a:off x="3918743" y="1252537"/>
            <a:ext cx="1452562" cy="1450975"/>
          </a:xfrm>
          <a:prstGeom prst="ellipse">
            <a:avLst/>
          </a:prstGeom>
          <a:solidFill>
            <a:srgbClr val="35CA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11" name="Google Shape;611;p29"/>
          <p:cNvSpPr/>
          <p:nvPr/>
        </p:nvSpPr>
        <p:spPr>
          <a:xfrm>
            <a:off x="6641702" y="1128711"/>
            <a:ext cx="1452562" cy="1450975"/>
          </a:xfrm>
          <a:prstGeom prst="ellipse">
            <a:avLst/>
          </a:prstGeom>
          <a:solidFill>
            <a:srgbClr val="D0D4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12" name="Google Shape;612;p29"/>
          <p:cNvSpPr/>
          <p:nvPr/>
        </p:nvSpPr>
        <p:spPr>
          <a:xfrm>
            <a:off x="9452768" y="1128711"/>
            <a:ext cx="1454150" cy="1450975"/>
          </a:xfrm>
          <a:prstGeom prst="ellipse">
            <a:avLst/>
          </a:prstGeom>
          <a:solidFill>
            <a:srgbClr val="6363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22" name="Google Shape;622;p29"/>
          <p:cNvSpPr txBox="1"/>
          <p:nvPr/>
        </p:nvSpPr>
        <p:spPr>
          <a:xfrm>
            <a:off x="884237" y="3009900"/>
            <a:ext cx="2058987" cy="30114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900"/>
              <a:buFont typeface="Open Sans"/>
              <a:buNone/>
            </a:pPr>
            <a:r>
              <a:rPr lang="en-US" sz="1900" b="1" i="0" u="none" dirty="0">
                <a:solidFill>
                  <a:schemeClr val="dk1"/>
                </a:solidFill>
                <a:latin typeface="Open Sans"/>
                <a:ea typeface="Open Sans"/>
                <a:cs typeface="Open Sans"/>
                <a:sym typeface="Open Sans"/>
              </a:rPr>
              <a:t>FUNCIÓN</a:t>
            </a:r>
          </a:p>
          <a:p>
            <a:pPr marL="0" marR="0" lvl="0" indent="0" algn="ctr" rtl="0">
              <a:lnSpc>
                <a:spcPct val="100000"/>
              </a:lnSpc>
              <a:spcBef>
                <a:spcPts val="0"/>
              </a:spcBef>
              <a:spcAft>
                <a:spcPts val="0"/>
              </a:spcAft>
              <a:buClr>
                <a:schemeClr val="dk1"/>
              </a:buClr>
              <a:buSzPts val="1900"/>
              <a:buFont typeface="Open Sans"/>
              <a:buNone/>
            </a:pPr>
            <a:r>
              <a:rPr lang="en-US" sz="1900" b="1" dirty="0">
                <a:solidFill>
                  <a:schemeClr val="dk1"/>
                </a:solidFill>
                <a:latin typeface="Open Sans"/>
                <a:ea typeface="Open Sans"/>
                <a:cs typeface="Open Sans"/>
                <a:sym typeface="Open Sans"/>
              </a:rPr>
              <a:t>DIRECTIVA</a:t>
            </a:r>
            <a:endParaRPr b="1" dirty="0"/>
          </a:p>
        </p:txBody>
      </p:sp>
      <p:sp>
        <p:nvSpPr>
          <p:cNvPr id="3" name="TextBox 2">
            <a:extLst>
              <a:ext uri="{FF2B5EF4-FFF2-40B4-BE49-F238E27FC236}">
                <a16:creationId xmlns:a16="http://schemas.microsoft.com/office/drawing/2014/main" id="{2EA982DC-E74C-006D-6A26-ECA7317EF81E}"/>
              </a:ext>
            </a:extLst>
          </p:cNvPr>
          <p:cNvSpPr txBox="1"/>
          <p:nvPr/>
        </p:nvSpPr>
        <p:spPr>
          <a:xfrm>
            <a:off x="814386" y="190282"/>
            <a:ext cx="10825163" cy="523220"/>
          </a:xfrm>
          <a:prstGeom prst="rect">
            <a:avLst/>
          </a:prstGeom>
          <a:noFill/>
        </p:spPr>
        <p:txBody>
          <a:bodyPr wrap="square">
            <a:spAutoFit/>
          </a:bodyPr>
          <a:lstStyle/>
          <a:p>
            <a:pPr algn="ctr"/>
            <a:r>
              <a:rPr lang="es-ES_tradnl" sz="2800" b="1" dirty="0">
                <a:highlight>
                  <a:srgbClr val="FFFF00"/>
                </a:highlight>
              </a:rPr>
              <a:t>PRINCIPIOS GENERALES DEL PROCEDIMIENTO ADMINISTRATIVO</a:t>
            </a:r>
          </a:p>
        </p:txBody>
      </p:sp>
      <p:sp>
        <p:nvSpPr>
          <p:cNvPr id="4" name="Google Shape;622;p29">
            <a:extLst>
              <a:ext uri="{FF2B5EF4-FFF2-40B4-BE49-F238E27FC236}">
                <a16:creationId xmlns:a16="http://schemas.microsoft.com/office/drawing/2014/main" id="{FA84EB41-B8CF-915D-4589-82E01CBE30EF}"/>
              </a:ext>
            </a:extLst>
          </p:cNvPr>
          <p:cNvSpPr txBox="1"/>
          <p:nvPr/>
        </p:nvSpPr>
        <p:spPr>
          <a:xfrm>
            <a:off x="3448050" y="3163884"/>
            <a:ext cx="2226467" cy="287655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900"/>
              <a:buFont typeface="Open Sans"/>
              <a:buNone/>
            </a:pPr>
            <a:r>
              <a:rPr lang="en-US" sz="1900" b="1" i="0" u="none" dirty="0">
                <a:solidFill>
                  <a:schemeClr val="dk1"/>
                </a:solidFill>
                <a:latin typeface="Open Sans"/>
                <a:ea typeface="Open Sans"/>
                <a:cs typeface="Open Sans"/>
                <a:sym typeface="Open Sans"/>
              </a:rPr>
              <a:t>FUNCIÓN</a:t>
            </a:r>
          </a:p>
          <a:p>
            <a:pPr marL="0" marR="0" lvl="0" indent="0" algn="ctr" rtl="0">
              <a:lnSpc>
                <a:spcPct val="100000"/>
              </a:lnSpc>
              <a:spcBef>
                <a:spcPts val="0"/>
              </a:spcBef>
              <a:spcAft>
                <a:spcPts val="0"/>
              </a:spcAft>
              <a:buClr>
                <a:schemeClr val="dk1"/>
              </a:buClr>
              <a:buSzPts val="1900"/>
              <a:buFont typeface="Open Sans"/>
              <a:buNone/>
            </a:pPr>
            <a:r>
              <a:rPr lang="en-US" sz="1900" b="1" dirty="0">
                <a:solidFill>
                  <a:schemeClr val="dk1"/>
                </a:solidFill>
                <a:latin typeface="Open Sans"/>
                <a:ea typeface="Open Sans"/>
                <a:cs typeface="Open Sans"/>
                <a:sym typeface="Open Sans"/>
              </a:rPr>
              <a:t>INTERPRETATIVA</a:t>
            </a:r>
            <a:endParaRPr b="1" dirty="0"/>
          </a:p>
        </p:txBody>
      </p:sp>
      <p:sp>
        <p:nvSpPr>
          <p:cNvPr id="5" name="Google Shape;622;p29">
            <a:extLst>
              <a:ext uri="{FF2B5EF4-FFF2-40B4-BE49-F238E27FC236}">
                <a16:creationId xmlns:a16="http://schemas.microsoft.com/office/drawing/2014/main" id="{0CBF8216-AEE9-C796-6023-5D4AAEF755D3}"/>
              </a:ext>
            </a:extLst>
          </p:cNvPr>
          <p:cNvSpPr txBox="1"/>
          <p:nvPr/>
        </p:nvSpPr>
        <p:spPr>
          <a:xfrm>
            <a:off x="9139229" y="3142530"/>
            <a:ext cx="2058987" cy="30114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900"/>
              <a:buFont typeface="Open Sans"/>
              <a:buNone/>
            </a:pPr>
            <a:r>
              <a:rPr lang="en-US" sz="1900" b="1" i="0" u="none" dirty="0">
                <a:solidFill>
                  <a:schemeClr val="dk1"/>
                </a:solidFill>
                <a:latin typeface="Open Sans"/>
                <a:ea typeface="Open Sans"/>
                <a:cs typeface="Open Sans"/>
                <a:sym typeface="Open Sans"/>
              </a:rPr>
              <a:t>FUNCIÓN</a:t>
            </a:r>
          </a:p>
          <a:p>
            <a:pPr marL="0" marR="0" lvl="0" indent="0" algn="ctr" rtl="0">
              <a:lnSpc>
                <a:spcPct val="100000"/>
              </a:lnSpc>
              <a:spcBef>
                <a:spcPts val="0"/>
              </a:spcBef>
              <a:spcAft>
                <a:spcPts val="0"/>
              </a:spcAft>
              <a:buClr>
                <a:schemeClr val="dk1"/>
              </a:buClr>
              <a:buSzPts val="1900"/>
              <a:buFont typeface="Open Sans"/>
              <a:buNone/>
            </a:pPr>
            <a:r>
              <a:rPr lang="en-US" sz="1900" b="1" dirty="0">
                <a:solidFill>
                  <a:schemeClr val="dk1"/>
                </a:solidFill>
                <a:latin typeface="Open Sans"/>
                <a:ea typeface="Open Sans"/>
                <a:cs typeface="Open Sans"/>
                <a:sym typeface="Open Sans"/>
              </a:rPr>
              <a:t>CONSTRUCTIVA</a:t>
            </a:r>
            <a:endParaRPr b="1" dirty="0"/>
          </a:p>
        </p:txBody>
      </p:sp>
      <p:sp>
        <p:nvSpPr>
          <p:cNvPr id="6" name="Google Shape;622;p29">
            <a:extLst>
              <a:ext uri="{FF2B5EF4-FFF2-40B4-BE49-F238E27FC236}">
                <a16:creationId xmlns:a16="http://schemas.microsoft.com/office/drawing/2014/main" id="{10077472-B294-6249-84DE-30AAD895D9C1}"/>
              </a:ext>
            </a:extLst>
          </p:cNvPr>
          <p:cNvSpPr txBox="1"/>
          <p:nvPr/>
        </p:nvSpPr>
        <p:spPr>
          <a:xfrm>
            <a:off x="6384128" y="3142530"/>
            <a:ext cx="2058987" cy="30114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900"/>
              <a:buFont typeface="Open Sans"/>
              <a:buNone/>
            </a:pPr>
            <a:r>
              <a:rPr lang="en-US" sz="1900" b="1" i="0" u="none" dirty="0">
                <a:solidFill>
                  <a:schemeClr val="dk1"/>
                </a:solidFill>
                <a:latin typeface="Open Sans"/>
                <a:ea typeface="Open Sans"/>
                <a:cs typeface="Open Sans"/>
                <a:sym typeface="Open Sans"/>
              </a:rPr>
              <a:t>FUNCIÓN</a:t>
            </a:r>
          </a:p>
          <a:p>
            <a:pPr marL="0" marR="0" lvl="0" indent="0" algn="ctr" rtl="0">
              <a:lnSpc>
                <a:spcPct val="100000"/>
              </a:lnSpc>
              <a:spcBef>
                <a:spcPts val="0"/>
              </a:spcBef>
              <a:spcAft>
                <a:spcPts val="0"/>
              </a:spcAft>
              <a:buClr>
                <a:schemeClr val="dk1"/>
              </a:buClr>
              <a:buSzPts val="1900"/>
              <a:buFont typeface="Open Sans"/>
              <a:buNone/>
            </a:pPr>
            <a:r>
              <a:rPr lang="en-US" sz="1900" b="1" dirty="0">
                <a:solidFill>
                  <a:schemeClr val="dk1"/>
                </a:solidFill>
                <a:latin typeface="Open Sans"/>
                <a:ea typeface="Open Sans"/>
                <a:cs typeface="Open Sans"/>
                <a:sym typeface="Open Sans"/>
              </a:rPr>
              <a:t>INTEGRADORA</a:t>
            </a:r>
            <a:endParaRPr b="1" dirty="0"/>
          </a:p>
        </p:txBody>
      </p:sp>
      <p:sp>
        <p:nvSpPr>
          <p:cNvPr id="2" name="Rectangle 1">
            <a:extLst>
              <a:ext uri="{FF2B5EF4-FFF2-40B4-BE49-F238E27FC236}">
                <a16:creationId xmlns:a16="http://schemas.microsoft.com/office/drawing/2014/main" id="{F7464C59-EF1B-D78A-E81F-B4ED6EE3C8BA}"/>
              </a:ext>
            </a:extLst>
          </p:cNvPr>
          <p:cNvSpPr/>
          <p:nvPr/>
        </p:nvSpPr>
        <p:spPr>
          <a:xfrm>
            <a:off x="0" y="4935255"/>
            <a:ext cx="12192000" cy="1922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Google Shape;86;p13">
            <a:extLst>
              <a:ext uri="{FF2B5EF4-FFF2-40B4-BE49-F238E27FC236}">
                <a16:creationId xmlns:a16="http://schemas.microsoft.com/office/drawing/2014/main" id="{0A58AAF2-318F-0AFF-0A56-8B04551BC414}"/>
              </a:ext>
            </a:extLst>
          </p:cNvPr>
          <p:cNvSpPr>
            <a:spLocks/>
          </p:cNvSpPr>
          <p:nvPr/>
        </p:nvSpPr>
        <p:spPr bwMode="auto">
          <a:xfrm>
            <a:off x="7132638" y="777875"/>
            <a:ext cx="620712" cy="1287463"/>
          </a:xfrm>
          <a:custGeom>
            <a:avLst/>
            <a:gdLst>
              <a:gd name="T0" fmla="*/ 92 w 185"/>
              <a:gd name="T1" fmla="*/ 0 h 383"/>
              <a:gd name="T2" fmla="*/ 0 w 185"/>
              <a:gd name="T3" fmla="*/ 93 h 383"/>
              <a:gd name="T4" fmla="*/ 0 w 185"/>
              <a:gd name="T5" fmla="*/ 383 h 383"/>
              <a:gd name="T6" fmla="*/ 27 w 185"/>
              <a:gd name="T7" fmla="*/ 324 h 383"/>
              <a:gd name="T8" fmla="*/ 185 w 185"/>
              <a:gd name="T9" fmla="*/ 166 h 383"/>
              <a:gd name="T10" fmla="*/ 185 w 185"/>
              <a:gd name="T11" fmla="*/ 93 h 383"/>
              <a:gd name="T12" fmla="*/ 92 w 185"/>
              <a:gd name="T13" fmla="*/ 0 h 383"/>
            </a:gdLst>
            <a:ahLst/>
            <a:cxnLst>
              <a:cxn ang="0">
                <a:pos x="T0" y="T1"/>
              </a:cxn>
              <a:cxn ang="0">
                <a:pos x="T2" y="T3"/>
              </a:cxn>
              <a:cxn ang="0">
                <a:pos x="T4" y="T5"/>
              </a:cxn>
              <a:cxn ang="0">
                <a:pos x="T6" y="T7"/>
              </a:cxn>
              <a:cxn ang="0">
                <a:pos x="T8" y="T9"/>
              </a:cxn>
              <a:cxn ang="0">
                <a:pos x="T10" y="T11"/>
              </a:cxn>
              <a:cxn ang="0">
                <a:pos x="T12" y="T13"/>
              </a:cxn>
            </a:cxnLst>
            <a:rect l="0" t="0" r="r" b="b"/>
            <a:pathLst>
              <a:path w="185" h="383" extrusionOk="0">
                <a:moveTo>
                  <a:pt x="92" y="0"/>
                </a:moveTo>
                <a:cubicBezTo>
                  <a:pt x="41" y="0"/>
                  <a:pt x="0" y="42"/>
                  <a:pt x="0" y="93"/>
                </a:cubicBezTo>
                <a:cubicBezTo>
                  <a:pt x="0" y="383"/>
                  <a:pt x="0" y="383"/>
                  <a:pt x="0" y="383"/>
                </a:cubicBezTo>
                <a:cubicBezTo>
                  <a:pt x="1" y="361"/>
                  <a:pt x="10" y="340"/>
                  <a:pt x="27" y="324"/>
                </a:cubicBezTo>
                <a:cubicBezTo>
                  <a:pt x="185" y="166"/>
                  <a:pt x="185" y="166"/>
                  <a:pt x="185" y="166"/>
                </a:cubicBezTo>
                <a:cubicBezTo>
                  <a:pt x="185" y="93"/>
                  <a:pt x="185" y="93"/>
                  <a:pt x="185" y="93"/>
                </a:cubicBezTo>
                <a:cubicBezTo>
                  <a:pt x="185" y="42"/>
                  <a:pt x="143" y="0"/>
                  <a:pt x="92" y="0"/>
                </a:cubicBezTo>
              </a:path>
            </a:pathLst>
          </a:custGeom>
          <a:solidFill>
            <a:srgbClr val="9AE4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1" name="Google Shape;87;p13">
            <a:extLst>
              <a:ext uri="{FF2B5EF4-FFF2-40B4-BE49-F238E27FC236}">
                <a16:creationId xmlns:a16="http://schemas.microsoft.com/office/drawing/2014/main" id="{B4926864-0B60-3FBE-0FC4-8984CC676023}"/>
              </a:ext>
            </a:extLst>
          </p:cNvPr>
          <p:cNvSpPr>
            <a:spLocks/>
          </p:cNvSpPr>
          <p:nvPr/>
        </p:nvSpPr>
        <p:spPr bwMode="auto">
          <a:xfrm>
            <a:off x="7126288" y="777875"/>
            <a:ext cx="1655762" cy="1620838"/>
          </a:xfrm>
          <a:custGeom>
            <a:avLst/>
            <a:gdLst>
              <a:gd name="T0" fmla="*/ 2 w 493"/>
              <a:gd name="T1" fmla="*/ 383 h 482"/>
              <a:gd name="T2" fmla="*/ 29 w 493"/>
              <a:gd name="T3" fmla="*/ 455 h 482"/>
              <a:gd name="T4" fmla="*/ 94 w 493"/>
              <a:gd name="T5" fmla="*/ 482 h 482"/>
              <a:gd name="T6" fmla="*/ 94 w 493"/>
              <a:gd name="T7" fmla="*/ 482 h 482"/>
              <a:gd name="T8" fmla="*/ 2 w 493"/>
              <a:gd name="T9" fmla="*/ 389 h 482"/>
              <a:gd name="T10" fmla="*/ 2 w 493"/>
              <a:gd name="T11" fmla="*/ 383 h 482"/>
              <a:gd name="T12" fmla="*/ 391 w 493"/>
              <a:gd name="T13" fmla="*/ 0 h 482"/>
              <a:gd name="T14" fmla="*/ 326 w 493"/>
              <a:gd name="T15" fmla="*/ 27 h 482"/>
              <a:gd name="T16" fmla="*/ 187 w 493"/>
              <a:gd name="T17" fmla="*/ 166 h 482"/>
              <a:gd name="T18" fmla="*/ 187 w 493"/>
              <a:gd name="T19" fmla="*/ 297 h 482"/>
              <a:gd name="T20" fmla="*/ 317 w 493"/>
              <a:gd name="T21" fmla="*/ 297 h 482"/>
              <a:gd name="T22" fmla="*/ 457 w 493"/>
              <a:gd name="T23" fmla="*/ 158 h 482"/>
              <a:gd name="T24" fmla="*/ 457 w 493"/>
              <a:gd name="T25" fmla="*/ 27 h 482"/>
              <a:gd name="T26" fmla="*/ 391 w 493"/>
              <a:gd name="T2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3" h="482" extrusionOk="0">
                <a:moveTo>
                  <a:pt x="2" y="383"/>
                </a:moveTo>
                <a:cubicBezTo>
                  <a:pt x="0" y="409"/>
                  <a:pt x="9" y="435"/>
                  <a:pt x="29" y="455"/>
                </a:cubicBezTo>
                <a:cubicBezTo>
                  <a:pt x="47" y="473"/>
                  <a:pt x="70" y="482"/>
                  <a:pt x="94" y="482"/>
                </a:cubicBezTo>
                <a:cubicBezTo>
                  <a:pt x="94" y="482"/>
                  <a:pt x="94" y="482"/>
                  <a:pt x="94" y="482"/>
                </a:cubicBezTo>
                <a:cubicBezTo>
                  <a:pt x="43" y="482"/>
                  <a:pt x="2" y="441"/>
                  <a:pt x="2" y="389"/>
                </a:cubicBezTo>
                <a:cubicBezTo>
                  <a:pt x="2" y="383"/>
                  <a:pt x="2" y="383"/>
                  <a:pt x="2" y="383"/>
                </a:cubicBezTo>
                <a:moveTo>
                  <a:pt x="391" y="0"/>
                </a:moveTo>
                <a:cubicBezTo>
                  <a:pt x="367" y="0"/>
                  <a:pt x="344" y="9"/>
                  <a:pt x="326" y="27"/>
                </a:cubicBezTo>
                <a:cubicBezTo>
                  <a:pt x="187" y="166"/>
                  <a:pt x="187" y="166"/>
                  <a:pt x="187" y="166"/>
                </a:cubicBezTo>
                <a:cubicBezTo>
                  <a:pt x="187" y="297"/>
                  <a:pt x="187" y="297"/>
                  <a:pt x="187" y="297"/>
                </a:cubicBezTo>
                <a:cubicBezTo>
                  <a:pt x="317" y="297"/>
                  <a:pt x="317" y="297"/>
                  <a:pt x="317" y="297"/>
                </a:cubicBezTo>
                <a:cubicBezTo>
                  <a:pt x="457" y="158"/>
                  <a:pt x="457" y="158"/>
                  <a:pt x="457" y="158"/>
                </a:cubicBezTo>
                <a:cubicBezTo>
                  <a:pt x="493" y="122"/>
                  <a:pt x="493" y="63"/>
                  <a:pt x="457" y="27"/>
                </a:cubicBezTo>
                <a:cubicBezTo>
                  <a:pt x="438" y="9"/>
                  <a:pt x="415" y="0"/>
                  <a:pt x="391" y="0"/>
                </a:cubicBezTo>
              </a:path>
            </a:pathLst>
          </a:custGeom>
          <a:solidFill>
            <a:srgbClr val="9AE4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2" name="Google Shape;88;p13">
            <a:extLst>
              <a:ext uri="{FF2B5EF4-FFF2-40B4-BE49-F238E27FC236}">
                <a16:creationId xmlns:a16="http://schemas.microsoft.com/office/drawing/2014/main" id="{10755605-BA85-EE78-F13B-5CB64DEDA05B}"/>
              </a:ext>
            </a:extLst>
          </p:cNvPr>
          <p:cNvSpPr>
            <a:spLocks/>
          </p:cNvSpPr>
          <p:nvPr/>
        </p:nvSpPr>
        <p:spPr bwMode="auto">
          <a:xfrm>
            <a:off x="7132638" y="1336675"/>
            <a:ext cx="620712" cy="1062038"/>
          </a:xfrm>
          <a:custGeom>
            <a:avLst/>
            <a:gdLst>
              <a:gd name="T0" fmla="*/ 185 w 185"/>
              <a:gd name="T1" fmla="*/ 0 h 316"/>
              <a:gd name="T2" fmla="*/ 27 w 185"/>
              <a:gd name="T3" fmla="*/ 158 h 316"/>
              <a:gd name="T4" fmla="*/ 0 w 185"/>
              <a:gd name="T5" fmla="*/ 217 h 316"/>
              <a:gd name="T6" fmla="*/ 0 w 185"/>
              <a:gd name="T7" fmla="*/ 223 h 316"/>
              <a:gd name="T8" fmla="*/ 92 w 185"/>
              <a:gd name="T9" fmla="*/ 316 h 316"/>
              <a:gd name="T10" fmla="*/ 92 w 185"/>
              <a:gd name="T11" fmla="*/ 316 h 316"/>
              <a:gd name="T12" fmla="*/ 0 w 185"/>
              <a:gd name="T13" fmla="*/ 223 h 316"/>
              <a:gd name="T14" fmla="*/ 92 w 185"/>
              <a:gd name="T15" fmla="*/ 131 h 316"/>
              <a:gd name="T16" fmla="*/ 185 w 185"/>
              <a:gd name="T17" fmla="*/ 131 h 316"/>
              <a:gd name="T18" fmla="*/ 185 w 185"/>
              <a:gd name="T19"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316" extrusionOk="0">
                <a:moveTo>
                  <a:pt x="185" y="0"/>
                </a:moveTo>
                <a:cubicBezTo>
                  <a:pt x="27" y="158"/>
                  <a:pt x="27" y="158"/>
                  <a:pt x="27" y="158"/>
                </a:cubicBezTo>
                <a:cubicBezTo>
                  <a:pt x="10" y="174"/>
                  <a:pt x="1" y="195"/>
                  <a:pt x="0" y="217"/>
                </a:cubicBezTo>
                <a:cubicBezTo>
                  <a:pt x="0" y="223"/>
                  <a:pt x="0" y="223"/>
                  <a:pt x="0" y="223"/>
                </a:cubicBezTo>
                <a:cubicBezTo>
                  <a:pt x="0" y="275"/>
                  <a:pt x="41" y="316"/>
                  <a:pt x="92" y="316"/>
                </a:cubicBezTo>
                <a:cubicBezTo>
                  <a:pt x="92" y="316"/>
                  <a:pt x="92" y="316"/>
                  <a:pt x="92" y="316"/>
                </a:cubicBezTo>
                <a:cubicBezTo>
                  <a:pt x="41" y="316"/>
                  <a:pt x="0" y="275"/>
                  <a:pt x="0" y="223"/>
                </a:cubicBezTo>
                <a:cubicBezTo>
                  <a:pt x="0" y="172"/>
                  <a:pt x="41" y="131"/>
                  <a:pt x="92" y="131"/>
                </a:cubicBezTo>
                <a:cubicBezTo>
                  <a:pt x="185" y="131"/>
                  <a:pt x="185" y="131"/>
                  <a:pt x="185" y="131"/>
                </a:cubicBezTo>
                <a:cubicBezTo>
                  <a:pt x="185" y="0"/>
                  <a:pt x="185" y="0"/>
                  <a:pt x="185" y="0"/>
                </a:cubicBezTo>
              </a:path>
            </a:pathLst>
          </a:custGeom>
          <a:solidFill>
            <a:srgbClr val="5DCCE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3" name="Google Shape;89;p13">
            <a:extLst>
              <a:ext uri="{FF2B5EF4-FFF2-40B4-BE49-F238E27FC236}">
                <a16:creationId xmlns:a16="http://schemas.microsoft.com/office/drawing/2014/main" id="{522D8BAA-F906-F87D-3517-EBB2C62543C4}"/>
              </a:ext>
            </a:extLst>
          </p:cNvPr>
          <p:cNvSpPr>
            <a:spLocks/>
          </p:cNvSpPr>
          <p:nvPr/>
        </p:nvSpPr>
        <p:spPr bwMode="auto">
          <a:xfrm>
            <a:off x="7440613" y="1776413"/>
            <a:ext cx="1308100" cy="622300"/>
          </a:xfrm>
          <a:custGeom>
            <a:avLst/>
            <a:gdLst>
              <a:gd name="T0" fmla="*/ 297 w 389"/>
              <a:gd name="T1" fmla="*/ 0 h 185"/>
              <a:gd name="T2" fmla="*/ 223 w 389"/>
              <a:gd name="T3" fmla="*/ 0 h 185"/>
              <a:gd name="T4" fmla="*/ 70 w 389"/>
              <a:gd name="T5" fmla="*/ 154 h 185"/>
              <a:gd name="T6" fmla="*/ 0 w 389"/>
              <a:gd name="T7" fmla="*/ 185 h 185"/>
              <a:gd name="T8" fmla="*/ 297 w 389"/>
              <a:gd name="T9" fmla="*/ 185 h 185"/>
              <a:gd name="T10" fmla="*/ 389 w 389"/>
              <a:gd name="T11" fmla="*/ 92 h 185"/>
              <a:gd name="T12" fmla="*/ 297 w 389"/>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389" h="185" extrusionOk="0">
                <a:moveTo>
                  <a:pt x="297" y="0"/>
                </a:moveTo>
                <a:cubicBezTo>
                  <a:pt x="223" y="0"/>
                  <a:pt x="223" y="0"/>
                  <a:pt x="223" y="0"/>
                </a:cubicBezTo>
                <a:cubicBezTo>
                  <a:pt x="70" y="154"/>
                  <a:pt x="70" y="154"/>
                  <a:pt x="70" y="154"/>
                </a:cubicBezTo>
                <a:cubicBezTo>
                  <a:pt x="53" y="173"/>
                  <a:pt x="28" y="185"/>
                  <a:pt x="0" y="185"/>
                </a:cubicBezTo>
                <a:cubicBezTo>
                  <a:pt x="297" y="185"/>
                  <a:pt x="297" y="185"/>
                  <a:pt x="297" y="185"/>
                </a:cubicBezTo>
                <a:cubicBezTo>
                  <a:pt x="348" y="185"/>
                  <a:pt x="389" y="144"/>
                  <a:pt x="389" y="92"/>
                </a:cubicBezTo>
                <a:cubicBezTo>
                  <a:pt x="389" y="41"/>
                  <a:pt x="348" y="0"/>
                  <a:pt x="297" y="0"/>
                </a:cubicBezTo>
              </a:path>
            </a:pathLst>
          </a:custGeom>
          <a:solidFill>
            <a:srgbClr val="9AE4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4" name="Google Shape;90;p13">
            <a:extLst>
              <a:ext uri="{FF2B5EF4-FFF2-40B4-BE49-F238E27FC236}">
                <a16:creationId xmlns:a16="http://schemas.microsoft.com/office/drawing/2014/main" id="{DDCE0FD5-DBCE-082D-7FA3-985A2942BCEE}"/>
              </a:ext>
            </a:extLst>
          </p:cNvPr>
          <p:cNvSpPr>
            <a:spLocks/>
          </p:cNvSpPr>
          <p:nvPr/>
        </p:nvSpPr>
        <p:spPr bwMode="auto">
          <a:xfrm>
            <a:off x="7440613" y="2293938"/>
            <a:ext cx="236537" cy="104775"/>
          </a:xfrm>
          <a:custGeom>
            <a:avLst/>
            <a:gdLst>
              <a:gd name="T0" fmla="*/ 70 w 70"/>
              <a:gd name="T1" fmla="*/ 0 h 31"/>
              <a:gd name="T2" fmla="*/ 65 w 70"/>
              <a:gd name="T3" fmla="*/ 4 h 31"/>
              <a:gd name="T4" fmla="*/ 0 w 70"/>
              <a:gd name="T5" fmla="*/ 31 h 31"/>
              <a:gd name="T6" fmla="*/ 0 w 70"/>
              <a:gd name="T7" fmla="*/ 31 h 31"/>
              <a:gd name="T8" fmla="*/ 0 w 70"/>
              <a:gd name="T9" fmla="*/ 31 h 31"/>
              <a:gd name="T10" fmla="*/ 70 w 70"/>
              <a:gd name="T11" fmla="*/ 0 h 31"/>
            </a:gdLst>
            <a:ahLst/>
            <a:cxnLst>
              <a:cxn ang="0">
                <a:pos x="T0" y="T1"/>
              </a:cxn>
              <a:cxn ang="0">
                <a:pos x="T2" y="T3"/>
              </a:cxn>
              <a:cxn ang="0">
                <a:pos x="T4" y="T5"/>
              </a:cxn>
              <a:cxn ang="0">
                <a:pos x="T6" y="T7"/>
              </a:cxn>
              <a:cxn ang="0">
                <a:pos x="T8" y="T9"/>
              </a:cxn>
              <a:cxn ang="0">
                <a:pos x="T10" y="T11"/>
              </a:cxn>
            </a:cxnLst>
            <a:rect l="0" t="0" r="r" b="b"/>
            <a:pathLst>
              <a:path w="70" h="31" extrusionOk="0">
                <a:moveTo>
                  <a:pt x="70" y="0"/>
                </a:moveTo>
                <a:cubicBezTo>
                  <a:pt x="65" y="4"/>
                  <a:pt x="65" y="4"/>
                  <a:pt x="65" y="4"/>
                </a:cubicBezTo>
                <a:cubicBezTo>
                  <a:pt x="47" y="22"/>
                  <a:pt x="24" y="31"/>
                  <a:pt x="0" y="31"/>
                </a:cubicBezTo>
                <a:cubicBezTo>
                  <a:pt x="0" y="31"/>
                  <a:pt x="0" y="31"/>
                  <a:pt x="0" y="31"/>
                </a:cubicBezTo>
                <a:cubicBezTo>
                  <a:pt x="0" y="31"/>
                  <a:pt x="0" y="31"/>
                  <a:pt x="0" y="31"/>
                </a:cubicBezTo>
                <a:cubicBezTo>
                  <a:pt x="28" y="31"/>
                  <a:pt x="53" y="19"/>
                  <a:pt x="70" y="0"/>
                </a:cubicBezTo>
              </a:path>
            </a:pathLst>
          </a:custGeom>
          <a:solidFill>
            <a:srgbClr val="5DCCE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5" name="Google Shape;91;p13">
            <a:extLst>
              <a:ext uri="{FF2B5EF4-FFF2-40B4-BE49-F238E27FC236}">
                <a16:creationId xmlns:a16="http://schemas.microsoft.com/office/drawing/2014/main" id="{2151894B-E6B3-9DCE-A0B2-CFFFED915A24}"/>
              </a:ext>
            </a:extLst>
          </p:cNvPr>
          <p:cNvSpPr>
            <a:spLocks/>
          </p:cNvSpPr>
          <p:nvPr/>
        </p:nvSpPr>
        <p:spPr bwMode="auto">
          <a:xfrm>
            <a:off x="7677150" y="1776413"/>
            <a:ext cx="512763" cy="517525"/>
          </a:xfrm>
          <a:custGeom>
            <a:avLst/>
            <a:gdLst>
              <a:gd name="T0" fmla="*/ 153 w 153"/>
              <a:gd name="T1" fmla="*/ 0 h 154"/>
              <a:gd name="T2" fmla="*/ 23 w 153"/>
              <a:gd name="T3" fmla="*/ 0 h 154"/>
              <a:gd name="T4" fmla="*/ 23 w 153"/>
              <a:gd name="T5" fmla="*/ 92 h 154"/>
              <a:gd name="T6" fmla="*/ 0 w 153"/>
              <a:gd name="T7" fmla="*/ 154 h 154"/>
              <a:gd name="T8" fmla="*/ 153 w 153"/>
              <a:gd name="T9" fmla="*/ 0 h 154"/>
            </a:gdLst>
            <a:ahLst/>
            <a:cxnLst>
              <a:cxn ang="0">
                <a:pos x="T0" y="T1"/>
              </a:cxn>
              <a:cxn ang="0">
                <a:pos x="T2" y="T3"/>
              </a:cxn>
              <a:cxn ang="0">
                <a:pos x="T4" y="T5"/>
              </a:cxn>
              <a:cxn ang="0">
                <a:pos x="T6" y="T7"/>
              </a:cxn>
              <a:cxn ang="0">
                <a:pos x="T8" y="T9"/>
              </a:cxn>
            </a:cxnLst>
            <a:rect l="0" t="0" r="r" b="b"/>
            <a:pathLst>
              <a:path w="153" h="154" extrusionOk="0">
                <a:moveTo>
                  <a:pt x="153" y="0"/>
                </a:moveTo>
                <a:cubicBezTo>
                  <a:pt x="23" y="0"/>
                  <a:pt x="23" y="0"/>
                  <a:pt x="23" y="0"/>
                </a:cubicBezTo>
                <a:cubicBezTo>
                  <a:pt x="23" y="92"/>
                  <a:pt x="23" y="92"/>
                  <a:pt x="23" y="92"/>
                </a:cubicBezTo>
                <a:cubicBezTo>
                  <a:pt x="23" y="116"/>
                  <a:pt x="14" y="137"/>
                  <a:pt x="0" y="154"/>
                </a:cubicBezTo>
                <a:cubicBezTo>
                  <a:pt x="153" y="0"/>
                  <a:pt x="153" y="0"/>
                  <a:pt x="153" y="0"/>
                </a:cubicBezTo>
              </a:path>
            </a:pathLst>
          </a:custGeom>
          <a:solidFill>
            <a:srgbClr val="5DCCE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6" name="Google Shape;92;p13">
            <a:extLst>
              <a:ext uri="{FF2B5EF4-FFF2-40B4-BE49-F238E27FC236}">
                <a16:creationId xmlns:a16="http://schemas.microsoft.com/office/drawing/2014/main" id="{E778B69B-67B2-AD6A-5296-7D0E98875765}"/>
              </a:ext>
            </a:extLst>
          </p:cNvPr>
          <p:cNvSpPr>
            <a:spLocks/>
          </p:cNvSpPr>
          <p:nvPr/>
        </p:nvSpPr>
        <p:spPr bwMode="auto">
          <a:xfrm>
            <a:off x="7132638" y="1776413"/>
            <a:ext cx="620712" cy="622300"/>
          </a:xfrm>
          <a:custGeom>
            <a:avLst/>
            <a:gdLst>
              <a:gd name="T0" fmla="*/ 185 w 185"/>
              <a:gd name="T1" fmla="*/ 0 h 185"/>
              <a:gd name="T2" fmla="*/ 92 w 185"/>
              <a:gd name="T3" fmla="*/ 0 h 185"/>
              <a:gd name="T4" fmla="*/ 0 w 185"/>
              <a:gd name="T5" fmla="*/ 92 h 185"/>
              <a:gd name="T6" fmla="*/ 92 w 185"/>
              <a:gd name="T7" fmla="*/ 185 h 185"/>
              <a:gd name="T8" fmla="*/ 157 w 185"/>
              <a:gd name="T9" fmla="*/ 158 h 185"/>
              <a:gd name="T10" fmla="*/ 162 w 185"/>
              <a:gd name="T11" fmla="*/ 154 h 185"/>
              <a:gd name="T12" fmla="*/ 185 w 185"/>
              <a:gd name="T13" fmla="*/ 92 h 185"/>
              <a:gd name="T14" fmla="*/ 185 w 185"/>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85" extrusionOk="0">
                <a:moveTo>
                  <a:pt x="185" y="0"/>
                </a:moveTo>
                <a:cubicBezTo>
                  <a:pt x="92" y="0"/>
                  <a:pt x="92" y="0"/>
                  <a:pt x="92" y="0"/>
                </a:cubicBezTo>
                <a:cubicBezTo>
                  <a:pt x="41" y="0"/>
                  <a:pt x="0" y="41"/>
                  <a:pt x="0" y="92"/>
                </a:cubicBezTo>
                <a:cubicBezTo>
                  <a:pt x="0" y="144"/>
                  <a:pt x="41" y="185"/>
                  <a:pt x="92" y="185"/>
                </a:cubicBezTo>
                <a:cubicBezTo>
                  <a:pt x="116" y="185"/>
                  <a:pt x="139" y="176"/>
                  <a:pt x="157" y="158"/>
                </a:cubicBezTo>
                <a:cubicBezTo>
                  <a:pt x="162" y="154"/>
                  <a:pt x="162" y="154"/>
                  <a:pt x="162" y="154"/>
                </a:cubicBezTo>
                <a:cubicBezTo>
                  <a:pt x="176" y="137"/>
                  <a:pt x="185" y="116"/>
                  <a:pt x="185" y="92"/>
                </a:cubicBezTo>
                <a:cubicBezTo>
                  <a:pt x="185" y="0"/>
                  <a:pt x="185" y="0"/>
                  <a:pt x="185" y="0"/>
                </a:cubicBezTo>
              </a:path>
            </a:pathLst>
          </a:custGeom>
          <a:solidFill>
            <a:srgbClr val="38B7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7" name="Google Shape;93;p13">
            <a:extLst>
              <a:ext uri="{FF2B5EF4-FFF2-40B4-BE49-F238E27FC236}">
                <a16:creationId xmlns:a16="http://schemas.microsoft.com/office/drawing/2014/main" id="{C486201F-5F5C-2010-9452-CE55E2248753}"/>
              </a:ext>
            </a:extLst>
          </p:cNvPr>
          <p:cNvSpPr>
            <a:spLocks/>
          </p:cNvSpPr>
          <p:nvPr/>
        </p:nvSpPr>
        <p:spPr bwMode="auto">
          <a:xfrm>
            <a:off x="7464425" y="4465638"/>
            <a:ext cx="1284288" cy="622300"/>
          </a:xfrm>
          <a:custGeom>
            <a:avLst/>
            <a:gdLst>
              <a:gd name="T0" fmla="*/ 290 w 382"/>
              <a:gd name="T1" fmla="*/ 0 h 185"/>
              <a:gd name="T2" fmla="*/ 0 w 382"/>
              <a:gd name="T3" fmla="*/ 0 h 185"/>
              <a:gd name="T4" fmla="*/ 58 w 382"/>
              <a:gd name="T5" fmla="*/ 26 h 185"/>
              <a:gd name="T6" fmla="*/ 217 w 382"/>
              <a:gd name="T7" fmla="*/ 185 h 185"/>
              <a:gd name="T8" fmla="*/ 290 w 382"/>
              <a:gd name="T9" fmla="*/ 185 h 185"/>
              <a:gd name="T10" fmla="*/ 382 w 382"/>
              <a:gd name="T11" fmla="*/ 92 h 185"/>
              <a:gd name="T12" fmla="*/ 290 w 382"/>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382" h="185" extrusionOk="0">
                <a:moveTo>
                  <a:pt x="290" y="0"/>
                </a:moveTo>
                <a:cubicBezTo>
                  <a:pt x="0" y="0"/>
                  <a:pt x="0" y="0"/>
                  <a:pt x="0" y="0"/>
                </a:cubicBezTo>
                <a:cubicBezTo>
                  <a:pt x="21" y="1"/>
                  <a:pt x="42" y="10"/>
                  <a:pt x="58" y="26"/>
                </a:cubicBezTo>
                <a:cubicBezTo>
                  <a:pt x="217" y="185"/>
                  <a:pt x="217" y="185"/>
                  <a:pt x="217" y="185"/>
                </a:cubicBezTo>
                <a:cubicBezTo>
                  <a:pt x="290" y="185"/>
                  <a:pt x="290" y="185"/>
                  <a:pt x="290" y="185"/>
                </a:cubicBezTo>
                <a:cubicBezTo>
                  <a:pt x="341" y="185"/>
                  <a:pt x="382" y="143"/>
                  <a:pt x="382" y="92"/>
                </a:cubicBezTo>
                <a:cubicBezTo>
                  <a:pt x="382" y="41"/>
                  <a:pt x="341" y="0"/>
                  <a:pt x="290" y="0"/>
                </a:cubicBezTo>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8" name="Google Shape;94;p13">
            <a:extLst>
              <a:ext uri="{FF2B5EF4-FFF2-40B4-BE49-F238E27FC236}">
                <a16:creationId xmlns:a16="http://schemas.microsoft.com/office/drawing/2014/main" id="{3EFF619F-17A6-A78A-722E-9D3F526FCB5C}"/>
              </a:ext>
            </a:extLst>
          </p:cNvPr>
          <p:cNvSpPr>
            <a:spLocks/>
          </p:cNvSpPr>
          <p:nvPr/>
        </p:nvSpPr>
        <p:spPr bwMode="auto">
          <a:xfrm>
            <a:off x="7129463" y="4462463"/>
            <a:ext cx="1652587" cy="1624012"/>
          </a:xfrm>
          <a:custGeom>
            <a:avLst/>
            <a:gdLst>
              <a:gd name="T0" fmla="*/ 317 w 492"/>
              <a:gd name="T1" fmla="*/ 186 h 483"/>
              <a:gd name="T2" fmla="*/ 186 w 492"/>
              <a:gd name="T3" fmla="*/ 186 h 483"/>
              <a:gd name="T4" fmla="*/ 186 w 492"/>
              <a:gd name="T5" fmla="*/ 316 h 483"/>
              <a:gd name="T6" fmla="*/ 325 w 492"/>
              <a:gd name="T7" fmla="*/ 455 h 483"/>
              <a:gd name="T8" fmla="*/ 390 w 492"/>
              <a:gd name="T9" fmla="*/ 483 h 483"/>
              <a:gd name="T10" fmla="*/ 456 w 492"/>
              <a:gd name="T11" fmla="*/ 455 h 483"/>
              <a:gd name="T12" fmla="*/ 456 w 492"/>
              <a:gd name="T13" fmla="*/ 325 h 483"/>
              <a:gd name="T14" fmla="*/ 317 w 492"/>
              <a:gd name="T15" fmla="*/ 186 h 483"/>
              <a:gd name="T16" fmla="*/ 93 w 492"/>
              <a:gd name="T17" fmla="*/ 0 h 483"/>
              <a:gd name="T18" fmla="*/ 28 w 492"/>
              <a:gd name="T19" fmla="*/ 27 h 483"/>
              <a:gd name="T20" fmla="*/ 0 w 492"/>
              <a:gd name="T21" fmla="*/ 93 h 483"/>
              <a:gd name="T22" fmla="*/ 93 w 492"/>
              <a:gd name="T23" fmla="*/ 1 h 483"/>
              <a:gd name="T24" fmla="*/ 93 w 492"/>
              <a:gd name="T25" fmla="*/ 1 h 483"/>
              <a:gd name="T26" fmla="*/ 100 w 492"/>
              <a:gd name="T27" fmla="*/ 1 h 483"/>
              <a:gd name="T28" fmla="*/ 93 w 492"/>
              <a:gd name="T29"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2" h="483" extrusionOk="0">
                <a:moveTo>
                  <a:pt x="317" y="186"/>
                </a:moveTo>
                <a:cubicBezTo>
                  <a:pt x="186" y="186"/>
                  <a:pt x="186" y="186"/>
                  <a:pt x="186" y="186"/>
                </a:cubicBezTo>
                <a:cubicBezTo>
                  <a:pt x="186" y="316"/>
                  <a:pt x="186" y="316"/>
                  <a:pt x="186" y="316"/>
                </a:cubicBezTo>
                <a:cubicBezTo>
                  <a:pt x="325" y="455"/>
                  <a:pt x="325" y="455"/>
                  <a:pt x="325" y="455"/>
                </a:cubicBezTo>
                <a:cubicBezTo>
                  <a:pt x="343" y="474"/>
                  <a:pt x="366" y="483"/>
                  <a:pt x="390" y="483"/>
                </a:cubicBezTo>
                <a:cubicBezTo>
                  <a:pt x="414" y="483"/>
                  <a:pt x="437" y="474"/>
                  <a:pt x="456" y="455"/>
                </a:cubicBezTo>
                <a:cubicBezTo>
                  <a:pt x="492" y="419"/>
                  <a:pt x="492" y="361"/>
                  <a:pt x="456" y="325"/>
                </a:cubicBezTo>
                <a:cubicBezTo>
                  <a:pt x="317" y="186"/>
                  <a:pt x="317" y="186"/>
                  <a:pt x="317" y="186"/>
                </a:cubicBezTo>
                <a:moveTo>
                  <a:pt x="93" y="0"/>
                </a:moveTo>
                <a:cubicBezTo>
                  <a:pt x="69" y="0"/>
                  <a:pt x="46" y="9"/>
                  <a:pt x="28" y="27"/>
                </a:cubicBezTo>
                <a:cubicBezTo>
                  <a:pt x="9" y="46"/>
                  <a:pt x="0" y="69"/>
                  <a:pt x="0" y="93"/>
                </a:cubicBezTo>
                <a:cubicBezTo>
                  <a:pt x="1" y="42"/>
                  <a:pt x="42" y="1"/>
                  <a:pt x="93" y="1"/>
                </a:cubicBezTo>
                <a:cubicBezTo>
                  <a:pt x="93" y="1"/>
                  <a:pt x="93" y="1"/>
                  <a:pt x="93" y="1"/>
                </a:cubicBezTo>
                <a:cubicBezTo>
                  <a:pt x="100" y="1"/>
                  <a:pt x="100" y="1"/>
                  <a:pt x="100" y="1"/>
                </a:cubicBezTo>
                <a:cubicBezTo>
                  <a:pt x="98" y="0"/>
                  <a:pt x="95" y="0"/>
                  <a:pt x="93" y="0"/>
                </a:cubicBezTo>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49" name="Google Shape;95;p13">
            <a:extLst>
              <a:ext uri="{FF2B5EF4-FFF2-40B4-BE49-F238E27FC236}">
                <a16:creationId xmlns:a16="http://schemas.microsoft.com/office/drawing/2014/main" id="{481889D2-BFE0-DA16-A0AE-CE14D62454A0}"/>
              </a:ext>
            </a:extLst>
          </p:cNvPr>
          <p:cNvSpPr>
            <a:spLocks/>
          </p:cNvSpPr>
          <p:nvPr/>
        </p:nvSpPr>
        <p:spPr bwMode="auto">
          <a:xfrm>
            <a:off x="7440613" y="4465638"/>
            <a:ext cx="754062" cy="622300"/>
          </a:xfrm>
          <a:custGeom>
            <a:avLst/>
            <a:gdLst>
              <a:gd name="T0" fmla="*/ 7 w 224"/>
              <a:gd name="T1" fmla="*/ 0 h 185"/>
              <a:gd name="T2" fmla="*/ 0 w 224"/>
              <a:gd name="T3" fmla="*/ 0 h 185"/>
              <a:gd name="T4" fmla="*/ 93 w 224"/>
              <a:gd name="T5" fmla="*/ 92 h 185"/>
              <a:gd name="T6" fmla="*/ 93 w 224"/>
              <a:gd name="T7" fmla="*/ 185 h 185"/>
              <a:gd name="T8" fmla="*/ 224 w 224"/>
              <a:gd name="T9" fmla="*/ 185 h 185"/>
              <a:gd name="T10" fmla="*/ 65 w 224"/>
              <a:gd name="T11" fmla="*/ 26 h 185"/>
              <a:gd name="T12" fmla="*/ 7 w 224"/>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224" h="185" extrusionOk="0">
                <a:moveTo>
                  <a:pt x="7" y="0"/>
                </a:moveTo>
                <a:cubicBezTo>
                  <a:pt x="0" y="0"/>
                  <a:pt x="0" y="0"/>
                  <a:pt x="0" y="0"/>
                </a:cubicBezTo>
                <a:cubicBezTo>
                  <a:pt x="51" y="0"/>
                  <a:pt x="93" y="41"/>
                  <a:pt x="93" y="92"/>
                </a:cubicBezTo>
                <a:cubicBezTo>
                  <a:pt x="93" y="185"/>
                  <a:pt x="93" y="185"/>
                  <a:pt x="93" y="185"/>
                </a:cubicBezTo>
                <a:cubicBezTo>
                  <a:pt x="224" y="185"/>
                  <a:pt x="224" y="185"/>
                  <a:pt x="224" y="185"/>
                </a:cubicBezTo>
                <a:cubicBezTo>
                  <a:pt x="65" y="26"/>
                  <a:pt x="65" y="26"/>
                  <a:pt x="65" y="26"/>
                </a:cubicBezTo>
                <a:cubicBezTo>
                  <a:pt x="49" y="10"/>
                  <a:pt x="28" y="1"/>
                  <a:pt x="7" y="0"/>
                </a:cubicBezTo>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0" name="Google Shape;96;p13">
            <a:extLst>
              <a:ext uri="{FF2B5EF4-FFF2-40B4-BE49-F238E27FC236}">
                <a16:creationId xmlns:a16="http://schemas.microsoft.com/office/drawing/2014/main" id="{CA7A7836-C183-9D05-DB31-CF5363E65FBC}"/>
              </a:ext>
            </a:extLst>
          </p:cNvPr>
          <p:cNvSpPr>
            <a:spLocks/>
          </p:cNvSpPr>
          <p:nvPr/>
        </p:nvSpPr>
        <p:spPr bwMode="auto">
          <a:xfrm>
            <a:off x="7129463" y="4775200"/>
            <a:ext cx="623887" cy="1308100"/>
          </a:xfrm>
          <a:custGeom>
            <a:avLst/>
            <a:gdLst>
              <a:gd name="T0" fmla="*/ 0 w 186"/>
              <a:gd name="T1" fmla="*/ 0 h 389"/>
              <a:gd name="T2" fmla="*/ 0 w 186"/>
              <a:gd name="T3" fmla="*/ 297 h 389"/>
              <a:gd name="T4" fmla="*/ 93 w 186"/>
              <a:gd name="T5" fmla="*/ 389 h 389"/>
              <a:gd name="T6" fmla="*/ 186 w 186"/>
              <a:gd name="T7" fmla="*/ 297 h 389"/>
              <a:gd name="T8" fmla="*/ 186 w 186"/>
              <a:gd name="T9" fmla="*/ 223 h 389"/>
              <a:gd name="T10" fmla="*/ 32 w 186"/>
              <a:gd name="T11" fmla="*/ 70 h 389"/>
              <a:gd name="T12" fmla="*/ 0 w 186"/>
              <a:gd name="T13" fmla="*/ 0 h 389"/>
            </a:gdLst>
            <a:ahLst/>
            <a:cxnLst>
              <a:cxn ang="0">
                <a:pos x="T0" y="T1"/>
              </a:cxn>
              <a:cxn ang="0">
                <a:pos x="T2" y="T3"/>
              </a:cxn>
              <a:cxn ang="0">
                <a:pos x="T4" y="T5"/>
              </a:cxn>
              <a:cxn ang="0">
                <a:pos x="T6" y="T7"/>
              </a:cxn>
              <a:cxn ang="0">
                <a:pos x="T8" y="T9"/>
              </a:cxn>
              <a:cxn ang="0">
                <a:pos x="T10" y="T11"/>
              </a:cxn>
              <a:cxn ang="0">
                <a:pos x="T12" y="T13"/>
              </a:cxn>
            </a:cxnLst>
            <a:rect l="0" t="0" r="r" b="b"/>
            <a:pathLst>
              <a:path w="186" h="389" extrusionOk="0">
                <a:moveTo>
                  <a:pt x="0" y="0"/>
                </a:moveTo>
                <a:cubicBezTo>
                  <a:pt x="0" y="297"/>
                  <a:pt x="0" y="297"/>
                  <a:pt x="0" y="297"/>
                </a:cubicBezTo>
                <a:cubicBezTo>
                  <a:pt x="0" y="348"/>
                  <a:pt x="42" y="389"/>
                  <a:pt x="93" y="389"/>
                </a:cubicBezTo>
                <a:cubicBezTo>
                  <a:pt x="144" y="389"/>
                  <a:pt x="186" y="348"/>
                  <a:pt x="186" y="297"/>
                </a:cubicBezTo>
                <a:cubicBezTo>
                  <a:pt x="186" y="223"/>
                  <a:pt x="186" y="223"/>
                  <a:pt x="186" y="223"/>
                </a:cubicBezTo>
                <a:cubicBezTo>
                  <a:pt x="32" y="70"/>
                  <a:pt x="32" y="70"/>
                  <a:pt x="32" y="70"/>
                </a:cubicBezTo>
                <a:cubicBezTo>
                  <a:pt x="13" y="53"/>
                  <a:pt x="0" y="28"/>
                  <a:pt x="0" y="0"/>
                </a:cubicBezTo>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1" name="Google Shape;97;p13">
            <a:extLst>
              <a:ext uri="{FF2B5EF4-FFF2-40B4-BE49-F238E27FC236}">
                <a16:creationId xmlns:a16="http://schemas.microsoft.com/office/drawing/2014/main" id="{ADDB23FC-FCD3-D788-A9F6-21EF8171819C}"/>
              </a:ext>
            </a:extLst>
          </p:cNvPr>
          <p:cNvSpPr>
            <a:spLocks/>
          </p:cNvSpPr>
          <p:nvPr/>
        </p:nvSpPr>
        <p:spPr bwMode="auto">
          <a:xfrm>
            <a:off x="7129463" y="4775200"/>
            <a:ext cx="106362" cy="234950"/>
          </a:xfrm>
          <a:custGeom>
            <a:avLst/>
            <a:gdLst>
              <a:gd name="T0" fmla="*/ 0 w 32"/>
              <a:gd name="T1" fmla="*/ 0 h 70"/>
              <a:gd name="T2" fmla="*/ 0 w 32"/>
              <a:gd name="T3" fmla="*/ 0 h 70"/>
              <a:gd name="T4" fmla="*/ 0 w 32"/>
              <a:gd name="T5" fmla="*/ 0 h 70"/>
              <a:gd name="T6" fmla="*/ 32 w 32"/>
              <a:gd name="T7" fmla="*/ 70 h 70"/>
              <a:gd name="T8" fmla="*/ 28 w 32"/>
              <a:gd name="T9" fmla="*/ 65 h 70"/>
              <a:gd name="T10" fmla="*/ 0 w 32"/>
              <a:gd name="T11" fmla="*/ 0 h 70"/>
            </a:gdLst>
            <a:ahLst/>
            <a:cxnLst>
              <a:cxn ang="0">
                <a:pos x="T0" y="T1"/>
              </a:cxn>
              <a:cxn ang="0">
                <a:pos x="T2" y="T3"/>
              </a:cxn>
              <a:cxn ang="0">
                <a:pos x="T4" y="T5"/>
              </a:cxn>
              <a:cxn ang="0">
                <a:pos x="T6" y="T7"/>
              </a:cxn>
              <a:cxn ang="0">
                <a:pos x="T8" y="T9"/>
              </a:cxn>
              <a:cxn ang="0">
                <a:pos x="T10" y="T11"/>
              </a:cxn>
            </a:cxnLst>
            <a:rect l="0" t="0" r="r" b="b"/>
            <a:pathLst>
              <a:path w="32" h="70" extrusionOk="0">
                <a:moveTo>
                  <a:pt x="0" y="0"/>
                </a:moveTo>
                <a:cubicBezTo>
                  <a:pt x="0" y="0"/>
                  <a:pt x="0" y="0"/>
                  <a:pt x="0" y="0"/>
                </a:cubicBezTo>
                <a:cubicBezTo>
                  <a:pt x="0" y="0"/>
                  <a:pt x="0" y="0"/>
                  <a:pt x="0" y="0"/>
                </a:cubicBezTo>
                <a:cubicBezTo>
                  <a:pt x="0" y="28"/>
                  <a:pt x="13" y="53"/>
                  <a:pt x="32" y="70"/>
                </a:cubicBezTo>
                <a:cubicBezTo>
                  <a:pt x="28" y="65"/>
                  <a:pt x="28" y="65"/>
                  <a:pt x="28" y="65"/>
                </a:cubicBezTo>
                <a:cubicBezTo>
                  <a:pt x="10" y="47"/>
                  <a:pt x="1" y="24"/>
                  <a:pt x="0" y="0"/>
                </a:cubicBezTo>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2" name="Google Shape;98;p13">
            <a:extLst>
              <a:ext uri="{FF2B5EF4-FFF2-40B4-BE49-F238E27FC236}">
                <a16:creationId xmlns:a16="http://schemas.microsoft.com/office/drawing/2014/main" id="{189A8C5F-C348-4B73-0867-79A636676702}"/>
              </a:ext>
            </a:extLst>
          </p:cNvPr>
          <p:cNvSpPr>
            <a:spLocks/>
          </p:cNvSpPr>
          <p:nvPr/>
        </p:nvSpPr>
        <p:spPr bwMode="auto">
          <a:xfrm>
            <a:off x="7235825" y="5010150"/>
            <a:ext cx="517525" cy="514350"/>
          </a:xfrm>
          <a:custGeom>
            <a:avLst/>
            <a:gdLst>
              <a:gd name="T0" fmla="*/ 0 w 154"/>
              <a:gd name="T1" fmla="*/ 0 h 153"/>
              <a:gd name="T2" fmla="*/ 154 w 154"/>
              <a:gd name="T3" fmla="*/ 153 h 153"/>
              <a:gd name="T4" fmla="*/ 154 w 154"/>
              <a:gd name="T5" fmla="*/ 23 h 153"/>
              <a:gd name="T6" fmla="*/ 61 w 154"/>
              <a:gd name="T7" fmla="*/ 23 h 153"/>
              <a:gd name="T8" fmla="*/ 0 w 154"/>
              <a:gd name="T9" fmla="*/ 0 h 153"/>
            </a:gdLst>
            <a:ahLst/>
            <a:cxnLst>
              <a:cxn ang="0">
                <a:pos x="T0" y="T1"/>
              </a:cxn>
              <a:cxn ang="0">
                <a:pos x="T2" y="T3"/>
              </a:cxn>
              <a:cxn ang="0">
                <a:pos x="T4" y="T5"/>
              </a:cxn>
              <a:cxn ang="0">
                <a:pos x="T6" y="T7"/>
              </a:cxn>
              <a:cxn ang="0">
                <a:pos x="T8" y="T9"/>
              </a:cxn>
            </a:cxnLst>
            <a:rect l="0" t="0" r="r" b="b"/>
            <a:pathLst>
              <a:path w="154" h="153" extrusionOk="0">
                <a:moveTo>
                  <a:pt x="0" y="0"/>
                </a:moveTo>
                <a:cubicBezTo>
                  <a:pt x="154" y="153"/>
                  <a:pt x="154" y="153"/>
                  <a:pt x="154" y="153"/>
                </a:cubicBezTo>
                <a:cubicBezTo>
                  <a:pt x="154" y="23"/>
                  <a:pt x="154" y="23"/>
                  <a:pt x="154" y="23"/>
                </a:cubicBezTo>
                <a:cubicBezTo>
                  <a:pt x="61" y="23"/>
                  <a:pt x="61" y="23"/>
                  <a:pt x="61" y="23"/>
                </a:cubicBezTo>
                <a:cubicBezTo>
                  <a:pt x="38" y="23"/>
                  <a:pt x="16" y="14"/>
                  <a:pt x="0" y="0"/>
                </a:cubicBezTo>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3" name="Google Shape;99;p13">
            <a:extLst>
              <a:ext uri="{FF2B5EF4-FFF2-40B4-BE49-F238E27FC236}">
                <a16:creationId xmlns:a16="http://schemas.microsoft.com/office/drawing/2014/main" id="{09459DB2-63A3-DC10-A8A7-0D72C68876F6}"/>
              </a:ext>
            </a:extLst>
          </p:cNvPr>
          <p:cNvSpPr>
            <a:spLocks/>
          </p:cNvSpPr>
          <p:nvPr/>
        </p:nvSpPr>
        <p:spPr bwMode="auto">
          <a:xfrm>
            <a:off x="7129463" y="4465638"/>
            <a:ext cx="623887" cy="622300"/>
          </a:xfrm>
          <a:custGeom>
            <a:avLst/>
            <a:gdLst>
              <a:gd name="T0" fmla="*/ 93 w 186"/>
              <a:gd name="T1" fmla="*/ 0 h 185"/>
              <a:gd name="T2" fmla="*/ 93 w 186"/>
              <a:gd name="T3" fmla="*/ 0 h 185"/>
              <a:gd name="T4" fmla="*/ 0 w 186"/>
              <a:gd name="T5" fmla="*/ 92 h 185"/>
              <a:gd name="T6" fmla="*/ 28 w 186"/>
              <a:gd name="T7" fmla="*/ 157 h 185"/>
              <a:gd name="T8" fmla="*/ 32 w 186"/>
              <a:gd name="T9" fmla="*/ 162 h 185"/>
              <a:gd name="T10" fmla="*/ 93 w 186"/>
              <a:gd name="T11" fmla="*/ 185 h 185"/>
              <a:gd name="T12" fmla="*/ 186 w 186"/>
              <a:gd name="T13" fmla="*/ 185 h 185"/>
              <a:gd name="T14" fmla="*/ 186 w 186"/>
              <a:gd name="T15" fmla="*/ 92 h 185"/>
              <a:gd name="T16" fmla="*/ 93 w 186"/>
              <a:gd name="T1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5" extrusionOk="0">
                <a:moveTo>
                  <a:pt x="93" y="0"/>
                </a:moveTo>
                <a:cubicBezTo>
                  <a:pt x="93" y="0"/>
                  <a:pt x="93" y="0"/>
                  <a:pt x="93" y="0"/>
                </a:cubicBezTo>
                <a:cubicBezTo>
                  <a:pt x="42" y="0"/>
                  <a:pt x="1" y="41"/>
                  <a:pt x="0" y="92"/>
                </a:cubicBezTo>
                <a:cubicBezTo>
                  <a:pt x="1" y="116"/>
                  <a:pt x="10" y="139"/>
                  <a:pt x="28" y="157"/>
                </a:cubicBezTo>
                <a:cubicBezTo>
                  <a:pt x="32" y="162"/>
                  <a:pt x="32" y="162"/>
                  <a:pt x="32" y="162"/>
                </a:cubicBezTo>
                <a:cubicBezTo>
                  <a:pt x="48" y="176"/>
                  <a:pt x="70" y="185"/>
                  <a:pt x="93" y="185"/>
                </a:cubicBezTo>
                <a:cubicBezTo>
                  <a:pt x="186" y="185"/>
                  <a:pt x="186" y="185"/>
                  <a:pt x="186" y="185"/>
                </a:cubicBezTo>
                <a:cubicBezTo>
                  <a:pt x="186" y="92"/>
                  <a:pt x="186" y="92"/>
                  <a:pt x="186" y="92"/>
                </a:cubicBezTo>
                <a:cubicBezTo>
                  <a:pt x="186" y="41"/>
                  <a:pt x="144" y="0"/>
                  <a:pt x="93" y="0"/>
                </a:cubicBezTo>
              </a:path>
            </a:pathLst>
          </a:cu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4" name="Google Shape;100;p13">
            <a:extLst>
              <a:ext uri="{FF2B5EF4-FFF2-40B4-BE49-F238E27FC236}">
                <a16:creationId xmlns:a16="http://schemas.microsoft.com/office/drawing/2014/main" id="{D886DA47-5C26-DD2F-A95D-E311EBF2220D}"/>
              </a:ext>
            </a:extLst>
          </p:cNvPr>
          <p:cNvSpPr>
            <a:spLocks/>
          </p:cNvSpPr>
          <p:nvPr/>
        </p:nvSpPr>
        <p:spPr bwMode="auto">
          <a:xfrm>
            <a:off x="4441825" y="4799013"/>
            <a:ext cx="620713" cy="1284287"/>
          </a:xfrm>
          <a:custGeom>
            <a:avLst/>
            <a:gdLst>
              <a:gd name="T0" fmla="*/ 185 w 185"/>
              <a:gd name="T1" fmla="*/ 0 h 382"/>
              <a:gd name="T2" fmla="*/ 158 w 185"/>
              <a:gd name="T3" fmla="*/ 58 h 382"/>
              <a:gd name="T4" fmla="*/ 0 w 185"/>
              <a:gd name="T5" fmla="*/ 217 h 382"/>
              <a:gd name="T6" fmla="*/ 0 w 185"/>
              <a:gd name="T7" fmla="*/ 289 h 382"/>
              <a:gd name="T8" fmla="*/ 93 w 185"/>
              <a:gd name="T9" fmla="*/ 382 h 382"/>
              <a:gd name="T10" fmla="*/ 93 w 185"/>
              <a:gd name="T11" fmla="*/ 382 h 382"/>
              <a:gd name="T12" fmla="*/ 185 w 185"/>
              <a:gd name="T13" fmla="*/ 289 h 382"/>
              <a:gd name="T14" fmla="*/ 185 w 18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382" extrusionOk="0">
                <a:moveTo>
                  <a:pt x="185" y="0"/>
                </a:moveTo>
                <a:cubicBezTo>
                  <a:pt x="184" y="21"/>
                  <a:pt x="175" y="42"/>
                  <a:pt x="158" y="58"/>
                </a:cubicBezTo>
                <a:cubicBezTo>
                  <a:pt x="0" y="217"/>
                  <a:pt x="0" y="217"/>
                  <a:pt x="0" y="217"/>
                </a:cubicBezTo>
                <a:cubicBezTo>
                  <a:pt x="0" y="289"/>
                  <a:pt x="0" y="289"/>
                  <a:pt x="0" y="289"/>
                </a:cubicBezTo>
                <a:cubicBezTo>
                  <a:pt x="0" y="341"/>
                  <a:pt x="42" y="382"/>
                  <a:pt x="93" y="382"/>
                </a:cubicBezTo>
                <a:cubicBezTo>
                  <a:pt x="93" y="382"/>
                  <a:pt x="93" y="382"/>
                  <a:pt x="93" y="382"/>
                </a:cubicBezTo>
                <a:cubicBezTo>
                  <a:pt x="144" y="382"/>
                  <a:pt x="185" y="341"/>
                  <a:pt x="185" y="289"/>
                </a:cubicBezTo>
                <a:cubicBezTo>
                  <a:pt x="185" y="0"/>
                  <a:pt x="185" y="0"/>
                  <a:pt x="185" y="0"/>
                </a:cubicBezTo>
              </a:path>
            </a:pathLst>
          </a:custGeom>
          <a:solidFill>
            <a:srgbClr val="F8AF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5" name="Google Shape;101;p13">
            <a:extLst>
              <a:ext uri="{FF2B5EF4-FFF2-40B4-BE49-F238E27FC236}">
                <a16:creationId xmlns:a16="http://schemas.microsoft.com/office/drawing/2014/main" id="{94900B61-0468-E73D-26CC-8AB1AECC4F1A}"/>
              </a:ext>
            </a:extLst>
          </p:cNvPr>
          <p:cNvSpPr>
            <a:spLocks/>
          </p:cNvSpPr>
          <p:nvPr/>
        </p:nvSpPr>
        <p:spPr bwMode="auto">
          <a:xfrm>
            <a:off x="3413125" y="4462463"/>
            <a:ext cx="1655763" cy="1624012"/>
          </a:xfrm>
          <a:custGeom>
            <a:avLst/>
            <a:gdLst>
              <a:gd name="T0" fmla="*/ 306 w 493"/>
              <a:gd name="T1" fmla="*/ 185 h 483"/>
              <a:gd name="T2" fmla="*/ 176 w 493"/>
              <a:gd name="T3" fmla="*/ 185 h 483"/>
              <a:gd name="T4" fmla="*/ 36 w 493"/>
              <a:gd name="T5" fmla="*/ 325 h 483"/>
              <a:gd name="T6" fmla="*/ 36 w 493"/>
              <a:gd name="T7" fmla="*/ 455 h 483"/>
              <a:gd name="T8" fmla="*/ 102 w 493"/>
              <a:gd name="T9" fmla="*/ 483 h 483"/>
              <a:gd name="T10" fmla="*/ 167 w 493"/>
              <a:gd name="T11" fmla="*/ 455 h 483"/>
              <a:gd name="T12" fmla="*/ 306 w 493"/>
              <a:gd name="T13" fmla="*/ 317 h 483"/>
              <a:gd name="T14" fmla="*/ 306 w 493"/>
              <a:gd name="T15" fmla="*/ 185 h 483"/>
              <a:gd name="T16" fmla="*/ 399 w 493"/>
              <a:gd name="T17" fmla="*/ 0 h 483"/>
              <a:gd name="T18" fmla="*/ 399 w 493"/>
              <a:gd name="T19" fmla="*/ 0 h 483"/>
              <a:gd name="T20" fmla="*/ 491 w 493"/>
              <a:gd name="T21" fmla="*/ 93 h 483"/>
              <a:gd name="T22" fmla="*/ 491 w 493"/>
              <a:gd name="T23" fmla="*/ 93 h 483"/>
              <a:gd name="T24" fmla="*/ 491 w 493"/>
              <a:gd name="T25" fmla="*/ 93 h 483"/>
              <a:gd name="T26" fmla="*/ 491 w 493"/>
              <a:gd name="T27" fmla="*/ 100 h 483"/>
              <a:gd name="T28" fmla="*/ 464 w 493"/>
              <a:gd name="T29" fmla="*/ 28 h 483"/>
              <a:gd name="T30" fmla="*/ 464 w 493"/>
              <a:gd name="T31" fmla="*/ 28 h 483"/>
              <a:gd name="T32" fmla="*/ 399 w 493"/>
              <a:gd name="T3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 h="483" extrusionOk="0">
                <a:moveTo>
                  <a:pt x="306" y="185"/>
                </a:moveTo>
                <a:cubicBezTo>
                  <a:pt x="176" y="185"/>
                  <a:pt x="176" y="185"/>
                  <a:pt x="176" y="185"/>
                </a:cubicBezTo>
                <a:cubicBezTo>
                  <a:pt x="36" y="325"/>
                  <a:pt x="36" y="325"/>
                  <a:pt x="36" y="325"/>
                </a:cubicBezTo>
                <a:cubicBezTo>
                  <a:pt x="0" y="361"/>
                  <a:pt x="0" y="419"/>
                  <a:pt x="36" y="455"/>
                </a:cubicBezTo>
                <a:cubicBezTo>
                  <a:pt x="55" y="474"/>
                  <a:pt x="78" y="483"/>
                  <a:pt x="102" y="483"/>
                </a:cubicBezTo>
                <a:cubicBezTo>
                  <a:pt x="126" y="483"/>
                  <a:pt x="149" y="474"/>
                  <a:pt x="167" y="455"/>
                </a:cubicBezTo>
                <a:cubicBezTo>
                  <a:pt x="306" y="317"/>
                  <a:pt x="306" y="317"/>
                  <a:pt x="306" y="317"/>
                </a:cubicBezTo>
                <a:cubicBezTo>
                  <a:pt x="306" y="185"/>
                  <a:pt x="306" y="185"/>
                  <a:pt x="306" y="185"/>
                </a:cubicBezTo>
                <a:moveTo>
                  <a:pt x="399" y="0"/>
                </a:moveTo>
                <a:cubicBezTo>
                  <a:pt x="399" y="0"/>
                  <a:pt x="399" y="0"/>
                  <a:pt x="399" y="0"/>
                </a:cubicBezTo>
                <a:cubicBezTo>
                  <a:pt x="450" y="0"/>
                  <a:pt x="491" y="42"/>
                  <a:pt x="491" y="93"/>
                </a:cubicBezTo>
                <a:cubicBezTo>
                  <a:pt x="491" y="93"/>
                  <a:pt x="491" y="93"/>
                  <a:pt x="491" y="93"/>
                </a:cubicBezTo>
                <a:cubicBezTo>
                  <a:pt x="491" y="93"/>
                  <a:pt x="491" y="93"/>
                  <a:pt x="491" y="93"/>
                </a:cubicBezTo>
                <a:cubicBezTo>
                  <a:pt x="491" y="100"/>
                  <a:pt x="491" y="100"/>
                  <a:pt x="491" y="100"/>
                </a:cubicBezTo>
                <a:cubicBezTo>
                  <a:pt x="493" y="74"/>
                  <a:pt x="484" y="47"/>
                  <a:pt x="464" y="28"/>
                </a:cubicBezTo>
                <a:cubicBezTo>
                  <a:pt x="464" y="28"/>
                  <a:pt x="464" y="28"/>
                  <a:pt x="464" y="28"/>
                </a:cubicBezTo>
                <a:cubicBezTo>
                  <a:pt x="446" y="9"/>
                  <a:pt x="423" y="0"/>
                  <a:pt x="399" y="0"/>
                </a:cubicBezTo>
              </a:path>
            </a:pathLst>
          </a:custGeom>
          <a:solidFill>
            <a:srgbClr val="F8AF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6" name="Google Shape;102;p13">
            <a:extLst>
              <a:ext uri="{FF2B5EF4-FFF2-40B4-BE49-F238E27FC236}">
                <a16:creationId xmlns:a16="http://schemas.microsoft.com/office/drawing/2014/main" id="{78946FA0-9FB3-FA44-FB7A-B66B44EDD552}"/>
              </a:ext>
            </a:extLst>
          </p:cNvPr>
          <p:cNvSpPr>
            <a:spLocks/>
          </p:cNvSpPr>
          <p:nvPr/>
        </p:nvSpPr>
        <p:spPr bwMode="auto">
          <a:xfrm>
            <a:off x="4441825" y="4775200"/>
            <a:ext cx="620713" cy="752475"/>
          </a:xfrm>
          <a:custGeom>
            <a:avLst/>
            <a:gdLst>
              <a:gd name="T0" fmla="*/ 185 w 185"/>
              <a:gd name="T1" fmla="*/ 0 h 224"/>
              <a:gd name="T2" fmla="*/ 93 w 185"/>
              <a:gd name="T3" fmla="*/ 92 h 224"/>
              <a:gd name="T4" fmla="*/ 0 w 185"/>
              <a:gd name="T5" fmla="*/ 92 h 224"/>
              <a:gd name="T6" fmla="*/ 0 w 185"/>
              <a:gd name="T7" fmla="*/ 224 h 224"/>
              <a:gd name="T8" fmla="*/ 158 w 185"/>
              <a:gd name="T9" fmla="*/ 65 h 224"/>
              <a:gd name="T10" fmla="*/ 185 w 185"/>
              <a:gd name="T11" fmla="*/ 7 h 224"/>
              <a:gd name="T12" fmla="*/ 185 w 185"/>
              <a:gd name="T13" fmla="*/ 0 h 224"/>
              <a:gd name="T14" fmla="*/ 185 w 185"/>
              <a:gd name="T15" fmla="*/ 0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224" extrusionOk="0">
                <a:moveTo>
                  <a:pt x="185" y="0"/>
                </a:moveTo>
                <a:cubicBezTo>
                  <a:pt x="185" y="51"/>
                  <a:pt x="144" y="92"/>
                  <a:pt x="93" y="92"/>
                </a:cubicBezTo>
                <a:cubicBezTo>
                  <a:pt x="0" y="92"/>
                  <a:pt x="0" y="92"/>
                  <a:pt x="0" y="92"/>
                </a:cubicBezTo>
                <a:cubicBezTo>
                  <a:pt x="0" y="224"/>
                  <a:pt x="0" y="224"/>
                  <a:pt x="0" y="224"/>
                </a:cubicBezTo>
                <a:cubicBezTo>
                  <a:pt x="158" y="65"/>
                  <a:pt x="158" y="65"/>
                  <a:pt x="158" y="65"/>
                </a:cubicBezTo>
                <a:cubicBezTo>
                  <a:pt x="175" y="49"/>
                  <a:pt x="184" y="28"/>
                  <a:pt x="185" y="7"/>
                </a:cubicBezTo>
                <a:cubicBezTo>
                  <a:pt x="185" y="0"/>
                  <a:pt x="185" y="0"/>
                  <a:pt x="185" y="0"/>
                </a:cubicBezTo>
                <a:cubicBezTo>
                  <a:pt x="185" y="0"/>
                  <a:pt x="185" y="0"/>
                  <a:pt x="185" y="0"/>
                </a:cubicBezTo>
              </a:path>
            </a:pathLst>
          </a:custGeom>
          <a:solidFill>
            <a:srgbClr val="F178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7" name="Google Shape;103;p13">
            <a:extLst>
              <a:ext uri="{FF2B5EF4-FFF2-40B4-BE49-F238E27FC236}">
                <a16:creationId xmlns:a16="http://schemas.microsoft.com/office/drawing/2014/main" id="{7F7EDE25-F418-09EB-15AD-9F31E43A5BEB}"/>
              </a:ext>
            </a:extLst>
          </p:cNvPr>
          <p:cNvSpPr>
            <a:spLocks/>
          </p:cNvSpPr>
          <p:nvPr/>
        </p:nvSpPr>
        <p:spPr bwMode="auto">
          <a:xfrm>
            <a:off x="3446463" y="4462463"/>
            <a:ext cx="1306512" cy="622300"/>
          </a:xfrm>
          <a:custGeom>
            <a:avLst/>
            <a:gdLst>
              <a:gd name="T0" fmla="*/ 389 w 389"/>
              <a:gd name="T1" fmla="*/ 0 h 185"/>
              <a:gd name="T2" fmla="*/ 92 w 389"/>
              <a:gd name="T3" fmla="*/ 0 h 185"/>
              <a:gd name="T4" fmla="*/ 0 w 389"/>
              <a:gd name="T5" fmla="*/ 93 h 185"/>
              <a:gd name="T6" fmla="*/ 92 w 389"/>
              <a:gd name="T7" fmla="*/ 185 h 185"/>
              <a:gd name="T8" fmla="*/ 166 w 389"/>
              <a:gd name="T9" fmla="*/ 185 h 185"/>
              <a:gd name="T10" fmla="*/ 319 w 389"/>
              <a:gd name="T11" fmla="*/ 32 h 185"/>
              <a:gd name="T12" fmla="*/ 389 w 389"/>
              <a:gd name="T13" fmla="*/ 0 h 185"/>
              <a:gd name="T14" fmla="*/ 389 w 389"/>
              <a:gd name="T15" fmla="*/ 0 h 185"/>
              <a:gd name="T16" fmla="*/ 389 w 389"/>
              <a:gd name="T17" fmla="*/ 0 h 185"/>
              <a:gd name="T18" fmla="*/ 389 w 389"/>
              <a:gd name="T19" fmla="*/ 0 h 185"/>
              <a:gd name="T20" fmla="*/ 389 w 389"/>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 h="185" extrusionOk="0">
                <a:moveTo>
                  <a:pt x="389" y="0"/>
                </a:moveTo>
                <a:cubicBezTo>
                  <a:pt x="92" y="0"/>
                  <a:pt x="92" y="0"/>
                  <a:pt x="92" y="0"/>
                </a:cubicBezTo>
                <a:cubicBezTo>
                  <a:pt x="41" y="0"/>
                  <a:pt x="0" y="42"/>
                  <a:pt x="0" y="93"/>
                </a:cubicBezTo>
                <a:cubicBezTo>
                  <a:pt x="0" y="144"/>
                  <a:pt x="41" y="185"/>
                  <a:pt x="92" y="185"/>
                </a:cubicBezTo>
                <a:cubicBezTo>
                  <a:pt x="166" y="185"/>
                  <a:pt x="166" y="185"/>
                  <a:pt x="166" y="185"/>
                </a:cubicBezTo>
                <a:cubicBezTo>
                  <a:pt x="319" y="32"/>
                  <a:pt x="319" y="32"/>
                  <a:pt x="319" y="32"/>
                </a:cubicBezTo>
                <a:cubicBezTo>
                  <a:pt x="336" y="13"/>
                  <a:pt x="361" y="0"/>
                  <a:pt x="389" y="0"/>
                </a:cubicBezTo>
                <a:cubicBezTo>
                  <a:pt x="389" y="0"/>
                  <a:pt x="389" y="0"/>
                  <a:pt x="389" y="0"/>
                </a:cubicBezTo>
                <a:cubicBezTo>
                  <a:pt x="389" y="0"/>
                  <a:pt x="389" y="0"/>
                  <a:pt x="389" y="0"/>
                </a:cubicBezTo>
                <a:cubicBezTo>
                  <a:pt x="389" y="0"/>
                  <a:pt x="389" y="0"/>
                  <a:pt x="389" y="0"/>
                </a:cubicBezTo>
                <a:cubicBezTo>
                  <a:pt x="389" y="0"/>
                  <a:pt x="389" y="0"/>
                  <a:pt x="389" y="0"/>
                </a:cubicBezTo>
              </a:path>
            </a:pathLst>
          </a:custGeom>
          <a:solidFill>
            <a:srgbClr val="F8AF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8" name="Google Shape;104;p13">
            <a:extLst>
              <a:ext uri="{FF2B5EF4-FFF2-40B4-BE49-F238E27FC236}">
                <a16:creationId xmlns:a16="http://schemas.microsoft.com/office/drawing/2014/main" id="{35E40424-98DB-FED8-EA9B-84FD02A0CF50}"/>
              </a:ext>
            </a:extLst>
          </p:cNvPr>
          <p:cNvSpPr>
            <a:spLocks/>
          </p:cNvSpPr>
          <p:nvPr/>
        </p:nvSpPr>
        <p:spPr bwMode="auto">
          <a:xfrm>
            <a:off x="4518025" y="4462463"/>
            <a:ext cx="234950" cy="107950"/>
          </a:xfrm>
          <a:custGeom>
            <a:avLst/>
            <a:gdLst>
              <a:gd name="T0" fmla="*/ 70 w 70"/>
              <a:gd name="T1" fmla="*/ 0 h 32"/>
              <a:gd name="T2" fmla="*/ 70 w 70"/>
              <a:gd name="T3" fmla="*/ 0 h 32"/>
              <a:gd name="T4" fmla="*/ 0 w 70"/>
              <a:gd name="T5" fmla="*/ 32 h 32"/>
              <a:gd name="T6" fmla="*/ 5 w 70"/>
              <a:gd name="T7" fmla="*/ 28 h 32"/>
              <a:gd name="T8" fmla="*/ 70 w 70"/>
              <a:gd name="T9" fmla="*/ 0 h 32"/>
              <a:gd name="T10" fmla="*/ 70 w 70"/>
              <a:gd name="T11" fmla="*/ 0 h 32"/>
            </a:gdLst>
            <a:ahLst/>
            <a:cxnLst>
              <a:cxn ang="0">
                <a:pos x="T0" y="T1"/>
              </a:cxn>
              <a:cxn ang="0">
                <a:pos x="T2" y="T3"/>
              </a:cxn>
              <a:cxn ang="0">
                <a:pos x="T4" y="T5"/>
              </a:cxn>
              <a:cxn ang="0">
                <a:pos x="T6" y="T7"/>
              </a:cxn>
              <a:cxn ang="0">
                <a:pos x="T8" y="T9"/>
              </a:cxn>
              <a:cxn ang="0">
                <a:pos x="T10" y="T11"/>
              </a:cxn>
            </a:cxnLst>
            <a:rect l="0" t="0" r="r" b="b"/>
            <a:pathLst>
              <a:path w="70" h="32" extrusionOk="0">
                <a:moveTo>
                  <a:pt x="70" y="0"/>
                </a:moveTo>
                <a:cubicBezTo>
                  <a:pt x="70" y="0"/>
                  <a:pt x="70" y="0"/>
                  <a:pt x="70" y="0"/>
                </a:cubicBezTo>
                <a:cubicBezTo>
                  <a:pt x="42" y="0"/>
                  <a:pt x="17" y="13"/>
                  <a:pt x="0" y="32"/>
                </a:cubicBezTo>
                <a:cubicBezTo>
                  <a:pt x="5" y="28"/>
                  <a:pt x="5" y="28"/>
                  <a:pt x="5" y="28"/>
                </a:cubicBezTo>
                <a:cubicBezTo>
                  <a:pt x="23" y="9"/>
                  <a:pt x="46" y="0"/>
                  <a:pt x="70" y="0"/>
                </a:cubicBezTo>
                <a:cubicBezTo>
                  <a:pt x="70" y="0"/>
                  <a:pt x="70" y="0"/>
                  <a:pt x="70" y="0"/>
                </a:cubicBezTo>
              </a:path>
            </a:pathLst>
          </a:custGeom>
          <a:solidFill>
            <a:srgbClr val="F178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59" name="Google Shape;105;p13">
            <a:extLst>
              <a:ext uri="{FF2B5EF4-FFF2-40B4-BE49-F238E27FC236}">
                <a16:creationId xmlns:a16="http://schemas.microsoft.com/office/drawing/2014/main" id="{2890D9FA-E2C4-AF71-9593-883DEF443FF6}"/>
              </a:ext>
            </a:extLst>
          </p:cNvPr>
          <p:cNvSpPr>
            <a:spLocks/>
          </p:cNvSpPr>
          <p:nvPr/>
        </p:nvSpPr>
        <p:spPr bwMode="auto">
          <a:xfrm>
            <a:off x="4005263" y="4570413"/>
            <a:ext cx="512762" cy="514350"/>
          </a:xfrm>
          <a:custGeom>
            <a:avLst/>
            <a:gdLst>
              <a:gd name="T0" fmla="*/ 153 w 153"/>
              <a:gd name="T1" fmla="*/ 0 h 153"/>
              <a:gd name="T2" fmla="*/ 0 w 153"/>
              <a:gd name="T3" fmla="*/ 153 h 153"/>
              <a:gd name="T4" fmla="*/ 130 w 153"/>
              <a:gd name="T5" fmla="*/ 153 h 153"/>
              <a:gd name="T6" fmla="*/ 130 w 153"/>
              <a:gd name="T7" fmla="*/ 61 h 153"/>
              <a:gd name="T8" fmla="*/ 153 w 153"/>
              <a:gd name="T9" fmla="*/ 0 h 153"/>
            </a:gdLst>
            <a:ahLst/>
            <a:cxnLst>
              <a:cxn ang="0">
                <a:pos x="T0" y="T1"/>
              </a:cxn>
              <a:cxn ang="0">
                <a:pos x="T2" y="T3"/>
              </a:cxn>
              <a:cxn ang="0">
                <a:pos x="T4" y="T5"/>
              </a:cxn>
              <a:cxn ang="0">
                <a:pos x="T6" y="T7"/>
              </a:cxn>
              <a:cxn ang="0">
                <a:pos x="T8" y="T9"/>
              </a:cxn>
            </a:cxnLst>
            <a:rect l="0" t="0" r="r" b="b"/>
            <a:pathLst>
              <a:path w="153" h="153" extrusionOk="0">
                <a:moveTo>
                  <a:pt x="153" y="0"/>
                </a:moveTo>
                <a:cubicBezTo>
                  <a:pt x="0" y="153"/>
                  <a:pt x="0" y="153"/>
                  <a:pt x="0" y="153"/>
                </a:cubicBezTo>
                <a:cubicBezTo>
                  <a:pt x="130" y="153"/>
                  <a:pt x="130" y="153"/>
                  <a:pt x="130" y="153"/>
                </a:cubicBezTo>
                <a:cubicBezTo>
                  <a:pt x="130" y="61"/>
                  <a:pt x="130" y="61"/>
                  <a:pt x="130" y="61"/>
                </a:cubicBezTo>
                <a:cubicBezTo>
                  <a:pt x="130" y="37"/>
                  <a:pt x="139" y="16"/>
                  <a:pt x="153" y="0"/>
                </a:cubicBezTo>
              </a:path>
            </a:pathLst>
          </a:custGeom>
          <a:solidFill>
            <a:srgbClr val="F178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0" name="Google Shape;106;p13">
            <a:extLst>
              <a:ext uri="{FF2B5EF4-FFF2-40B4-BE49-F238E27FC236}">
                <a16:creationId xmlns:a16="http://schemas.microsoft.com/office/drawing/2014/main" id="{78EE2104-859C-91A9-1B0D-C84B103CC68D}"/>
              </a:ext>
            </a:extLst>
          </p:cNvPr>
          <p:cNvSpPr>
            <a:spLocks/>
          </p:cNvSpPr>
          <p:nvPr/>
        </p:nvSpPr>
        <p:spPr bwMode="auto">
          <a:xfrm>
            <a:off x="4441825" y="4462463"/>
            <a:ext cx="620713" cy="622300"/>
          </a:xfrm>
          <a:custGeom>
            <a:avLst/>
            <a:gdLst>
              <a:gd name="T0" fmla="*/ 93 w 185"/>
              <a:gd name="T1" fmla="*/ 0 h 185"/>
              <a:gd name="T2" fmla="*/ 28 w 185"/>
              <a:gd name="T3" fmla="*/ 28 h 185"/>
              <a:gd name="T4" fmla="*/ 23 w 185"/>
              <a:gd name="T5" fmla="*/ 32 h 185"/>
              <a:gd name="T6" fmla="*/ 0 w 185"/>
              <a:gd name="T7" fmla="*/ 93 h 185"/>
              <a:gd name="T8" fmla="*/ 0 w 185"/>
              <a:gd name="T9" fmla="*/ 185 h 185"/>
              <a:gd name="T10" fmla="*/ 93 w 185"/>
              <a:gd name="T11" fmla="*/ 185 h 185"/>
              <a:gd name="T12" fmla="*/ 185 w 185"/>
              <a:gd name="T13" fmla="*/ 93 h 185"/>
              <a:gd name="T14" fmla="*/ 93 w 185"/>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85" extrusionOk="0">
                <a:moveTo>
                  <a:pt x="93" y="0"/>
                </a:moveTo>
                <a:cubicBezTo>
                  <a:pt x="69" y="0"/>
                  <a:pt x="46" y="9"/>
                  <a:pt x="28" y="28"/>
                </a:cubicBezTo>
                <a:cubicBezTo>
                  <a:pt x="23" y="32"/>
                  <a:pt x="23" y="32"/>
                  <a:pt x="23" y="32"/>
                </a:cubicBezTo>
                <a:cubicBezTo>
                  <a:pt x="9" y="48"/>
                  <a:pt x="0" y="69"/>
                  <a:pt x="0" y="93"/>
                </a:cubicBezTo>
                <a:cubicBezTo>
                  <a:pt x="0" y="185"/>
                  <a:pt x="0" y="185"/>
                  <a:pt x="0" y="185"/>
                </a:cubicBezTo>
                <a:cubicBezTo>
                  <a:pt x="93" y="185"/>
                  <a:pt x="93" y="185"/>
                  <a:pt x="93" y="185"/>
                </a:cubicBezTo>
                <a:cubicBezTo>
                  <a:pt x="144" y="185"/>
                  <a:pt x="185" y="144"/>
                  <a:pt x="185" y="93"/>
                </a:cubicBezTo>
                <a:cubicBezTo>
                  <a:pt x="185" y="42"/>
                  <a:pt x="144" y="0"/>
                  <a:pt x="93" y="0"/>
                </a:cubicBezTo>
              </a:path>
            </a:pathLst>
          </a:custGeom>
          <a:solidFill>
            <a:srgbClr val="EB522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1" name="Google Shape;107;p13">
            <a:extLst>
              <a:ext uri="{FF2B5EF4-FFF2-40B4-BE49-F238E27FC236}">
                <a16:creationId xmlns:a16="http://schemas.microsoft.com/office/drawing/2014/main" id="{AA8E9CDB-288C-7B96-9DF7-C95BCC45B700}"/>
              </a:ext>
            </a:extLst>
          </p:cNvPr>
          <p:cNvSpPr>
            <a:spLocks/>
          </p:cNvSpPr>
          <p:nvPr/>
        </p:nvSpPr>
        <p:spPr bwMode="auto">
          <a:xfrm>
            <a:off x="3446463" y="1773238"/>
            <a:ext cx="1284287" cy="622300"/>
          </a:xfrm>
          <a:custGeom>
            <a:avLst/>
            <a:gdLst>
              <a:gd name="T0" fmla="*/ 166 w 382"/>
              <a:gd name="T1" fmla="*/ 0 h 185"/>
              <a:gd name="T2" fmla="*/ 93 w 382"/>
              <a:gd name="T3" fmla="*/ 0 h 185"/>
              <a:gd name="T4" fmla="*/ 0 w 382"/>
              <a:gd name="T5" fmla="*/ 93 h 185"/>
              <a:gd name="T6" fmla="*/ 93 w 382"/>
              <a:gd name="T7" fmla="*/ 185 h 185"/>
              <a:gd name="T8" fmla="*/ 382 w 382"/>
              <a:gd name="T9" fmla="*/ 185 h 185"/>
              <a:gd name="T10" fmla="*/ 324 w 382"/>
              <a:gd name="T11" fmla="*/ 159 h 185"/>
              <a:gd name="T12" fmla="*/ 166 w 382"/>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382" h="185" extrusionOk="0">
                <a:moveTo>
                  <a:pt x="166" y="0"/>
                </a:moveTo>
                <a:cubicBezTo>
                  <a:pt x="93" y="0"/>
                  <a:pt x="93" y="0"/>
                  <a:pt x="93" y="0"/>
                </a:cubicBezTo>
                <a:cubicBezTo>
                  <a:pt x="42" y="0"/>
                  <a:pt x="0" y="42"/>
                  <a:pt x="0" y="93"/>
                </a:cubicBezTo>
                <a:cubicBezTo>
                  <a:pt x="0" y="144"/>
                  <a:pt x="42" y="185"/>
                  <a:pt x="93" y="185"/>
                </a:cubicBezTo>
                <a:cubicBezTo>
                  <a:pt x="382" y="185"/>
                  <a:pt x="382" y="185"/>
                  <a:pt x="382" y="185"/>
                </a:cubicBezTo>
                <a:cubicBezTo>
                  <a:pt x="361" y="184"/>
                  <a:pt x="340" y="175"/>
                  <a:pt x="324" y="159"/>
                </a:cubicBezTo>
                <a:cubicBezTo>
                  <a:pt x="166" y="0"/>
                  <a:pt x="166" y="0"/>
                  <a:pt x="166" y="0"/>
                </a:cubicBezTo>
              </a:path>
            </a:pathLst>
          </a:custGeom>
          <a:solidFill>
            <a:srgbClr val="BEB3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2" name="Google Shape;108;p13">
            <a:extLst>
              <a:ext uri="{FF2B5EF4-FFF2-40B4-BE49-F238E27FC236}">
                <a16:creationId xmlns:a16="http://schemas.microsoft.com/office/drawing/2014/main" id="{8C44ED72-DF78-71ED-2D7A-0CDA79BB5E9B}"/>
              </a:ext>
            </a:extLst>
          </p:cNvPr>
          <p:cNvSpPr>
            <a:spLocks/>
          </p:cNvSpPr>
          <p:nvPr/>
        </p:nvSpPr>
        <p:spPr bwMode="auto">
          <a:xfrm>
            <a:off x="3416300" y="777875"/>
            <a:ext cx="1649413" cy="1620838"/>
          </a:xfrm>
          <a:custGeom>
            <a:avLst/>
            <a:gdLst>
              <a:gd name="T0" fmla="*/ 491 w 491"/>
              <a:gd name="T1" fmla="*/ 389 h 482"/>
              <a:gd name="T2" fmla="*/ 398 w 491"/>
              <a:gd name="T3" fmla="*/ 481 h 482"/>
              <a:gd name="T4" fmla="*/ 391 w 491"/>
              <a:gd name="T5" fmla="*/ 481 h 482"/>
              <a:gd name="T6" fmla="*/ 398 w 491"/>
              <a:gd name="T7" fmla="*/ 482 h 482"/>
              <a:gd name="T8" fmla="*/ 464 w 491"/>
              <a:gd name="T9" fmla="*/ 455 h 482"/>
              <a:gd name="T10" fmla="*/ 491 w 491"/>
              <a:gd name="T11" fmla="*/ 389 h 482"/>
              <a:gd name="T12" fmla="*/ 101 w 491"/>
              <a:gd name="T13" fmla="*/ 0 h 482"/>
              <a:gd name="T14" fmla="*/ 36 w 491"/>
              <a:gd name="T15" fmla="*/ 27 h 482"/>
              <a:gd name="T16" fmla="*/ 36 w 491"/>
              <a:gd name="T17" fmla="*/ 158 h 482"/>
              <a:gd name="T18" fmla="*/ 175 w 491"/>
              <a:gd name="T19" fmla="*/ 296 h 482"/>
              <a:gd name="T20" fmla="*/ 306 w 491"/>
              <a:gd name="T21" fmla="*/ 296 h 482"/>
              <a:gd name="T22" fmla="*/ 306 w 491"/>
              <a:gd name="T23" fmla="*/ 166 h 482"/>
              <a:gd name="T24" fmla="*/ 167 w 491"/>
              <a:gd name="T25" fmla="*/ 27 h 482"/>
              <a:gd name="T26" fmla="*/ 101 w 491"/>
              <a:gd name="T2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1" h="482" extrusionOk="0">
                <a:moveTo>
                  <a:pt x="491" y="389"/>
                </a:moveTo>
                <a:cubicBezTo>
                  <a:pt x="491" y="440"/>
                  <a:pt x="449" y="481"/>
                  <a:pt x="398" y="481"/>
                </a:cubicBezTo>
                <a:cubicBezTo>
                  <a:pt x="391" y="481"/>
                  <a:pt x="391" y="481"/>
                  <a:pt x="391" y="481"/>
                </a:cubicBezTo>
                <a:cubicBezTo>
                  <a:pt x="394" y="482"/>
                  <a:pt x="396" y="482"/>
                  <a:pt x="398" y="482"/>
                </a:cubicBezTo>
                <a:cubicBezTo>
                  <a:pt x="422" y="482"/>
                  <a:pt x="446" y="473"/>
                  <a:pt x="464" y="455"/>
                </a:cubicBezTo>
                <a:cubicBezTo>
                  <a:pt x="482" y="437"/>
                  <a:pt x="491" y="413"/>
                  <a:pt x="491" y="389"/>
                </a:cubicBezTo>
                <a:moveTo>
                  <a:pt x="101" y="0"/>
                </a:moveTo>
                <a:cubicBezTo>
                  <a:pt x="78" y="0"/>
                  <a:pt x="54" y="9"/>
                  <a:pt x="36" y="27"/>
                </a:cubicBezTo>
                <a:cubicBezTo>
                  <a:pt x="0" y="63"/>
                  <a:pt x="0" y="121"/>
                  <a:pt x="36" y="158"/>
                </a:cubicBezTo>
                <a:cubicBezTo>
                  <a:pt x="175" y="296"/>
                  <a:pt x="175" y="296"/>
                  <a:pt x="175" y="296"/>
                </a:cubicBezTo>
                <a:cubicBezTo>
                  <a:pt x="306" y="296"/>
                  <a:pt x="306" y="296"/>
                  <a:pt x="306" y="296"/>
                </a:cubicBezTo>
                <a:cubicBezTo>
                  <a:pt x="306" y="166"/>
                  <a:pt x="306" y="166"/>
                  <a:pt x="306" y="166"/>
                </a:cubicBezTo>
                <a:cubicBezTo>
                  <a:pt x="167" y="27"/>
                  <a:pt x="167" y="27"/>
                  <a:pt x="167" y="27"/>
                </a:cubicBezTo>
                <a:cubicBezTo>
                  <a:pt x="149" y="9"/>
                  <a:pt x="125" y="0"/>
                  <a:pt x="101" y="0"/>
                </a:cubicBezTo>
              </a:path>
            </a:pathLst>
          </a:custGeom>
          <a:solidFill>
            <a:srgbClr val="BEB3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3" name="Google Shape;109;p13">
            <a:extLst>
              <a:ext uri="{FF2B5EF4-FFF2-40B4-BE49-F238E27FC236}">
                <a16:creationId xmlns:a16="http://schemas.microsoft.com/office/drawing/2014/main" id="{FB7BE645-E580-2650-EF05-ADE1506992F9}"/>
              </a:ext>
            </a:extLst>
          </p:cNvPr>
          <p:cNvSpPr>
            <a:spLocks/>
          </p:cNvSpPr>
          <p:nvPr/>
        </p:nvSpPr>
        <p:spPr bwMode="auto">
          <a:xfrm>
            <a:off x="4005263" y="1773238"/>
            <a:ext cx="1060450" cy="622300"/>
          </a:xfrm>
          <a:custGeom>
            <a:avLst/>
            <a:gdLst>
              <a:gd name="T0" fmla="*/ 131 w 316"/>
              <a:gd name="T1" fmla="*/ 0 h 185"/>
              <a:gd name="T2" fmla="*/ 0 w 316"/>
              <a:gd name="T3" fmla="*/ 0 h 185"/>
              <a:gd name="T4" fmla="*/ 158 w 316"/>
              <a:gd name="T5" fmla="*/ 159 h 185"/>
              <a:gd name="T6" fmla="*/ 216 w 316"/>
              <a:gd name="T7" fmla="*/ 185 h 185"/>
              <a:gd name="T8" fmla="*/ 223 w 316"/>
              <a:gd name="T9" fmla="*/ 185 h 185"/>
              <a:gd name="T10" fmla="*/ 316 w 316"/>
              <a:gd name="T11" fmla="*/ 93 h 185"/>
              <a:gd name="T12" fmla="*/ 316 w 316"/>
              <a:gd name="T13" fmla="*/ 93 h 185"/>
              <a:gd name="T14" fmla="*/ 223 w 316"/>
              <a:gd name="T15" fmla="*/ 185 h 185"/>
              <a:gd name="T16" fmla="*/ 131 w 316"/>
              <a:gd name="T17" fmla="*/ 93 h 185"/>
              <a:gd name="T18" fmla="*/ 131 w 316"/>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 h="185" extrusionOk="0">
                <a:moveTo>
                  <a:pt x="131" y="0"/>
                </a:moveTo>
                <a:cubicBezTo>
                  <a:pt x="0" y="0"/>
                  <a:pt x="0" y="0"/>
                  <a:pt x="0" y="0"/>
                </a:cubicBezTo>
                <a:cubicBezTo>
                  <a:pt x="158" y="159"/>
                  <a:pt x="158" y="159"/>
                  <a:pt x="158" y="159"/>
                </a:cubicBezTo>
                <a:cubicBezTo>
                  <a:pt x="174" y="175"/>
                  <a:pt x="195" y="184"/>
                  <a:pt x="216" y="185"/>
                </a:cubicBezTo>
                <a:cubicBezTo>
                  <a:pt x="223" y="185"/>
                  <a:pt x="223" y="185"/>
                  <a:pt x="223" y="185"/>
                </a:cubicBezTo>
                <a:cubicBezTo>
                  <a:pt x="274" y="185"/>
                  <a:pt x="316" y="144"/>
                  <a:pt x="316" y="93"/>
                </a:cubicBezTo>
                <a:cubicBezTo>
                  <a:pt x="316" y="93"/>
                  <a:pt x="316" y="93"/>
                  <a:pt x="316" y="93"/>
                </a:cubicBezTo>
                <a:cubicBezTo>
                  <a:pt x="316" y="144"/>
                  <a:pt x="274" y="185"/>
                  <a:pt x="223" y="185"/>
                </a:cubicBezTo>
                <a:cubicBezTo>
                  <a:pt x="172" y="185"/>
                  <a:pt x="131" y="144"/>
                  <a:pt x="131" y="93"/>
                </a:cubicBezTo>
                <a:cubicBezTo>
                  <a:pt x="131" y="0"/>
                  <a:pt x="131" y="0"/>
                  <a:pt x="131" y="0"/>
                </a:cubicBezTo>
              </a:path>
            </a:pathLst>
          </a:custGeom>
          <a:solidFill>
            <a:srgbClr val="8E7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4" name="Google Shape;110;p13">
            <a:extLst>
              <a:ext uri="{FF2B5EF4-FFF2-40B4-BE49-F238E27FC236}">
                <a16:creationId xmlns:a16="http://schemas.microsoft.com/office/drawing/2014/main" id="{819D3D0F-F378-6D12-F962-796C4EEF37FC}"/>
              </a:ext>
            </a:extLst>
          </p:cNvPr>
          <p:cNvSpPr>
            <a:spLocks/>
          </p:cNvSpPr>
          <p:nvPr/>
        </p:nvSpPr>
        <p:spPr bwMode="auto">
          <a:xfrm>
            <a:off x="4445000" y="777875"/>
            <a:ext cx="620713" cy="1308100"/>
          </a:xfrm>
          <a:custGeom>
            <a:avLst/>
            <a:gdLst>
              <a:gd name="T0" fmla="*/ 92 w 185"/>
              <a:gd name="T1" fmla="*/ 0 h 389"/>
              <a:gd name="T2" fmla="*/ 0 w 185"/>
              <a:gd name="T3" fmla="*/ 92 h 389"/>
              <a:gd name="T4" fmla="*/ 0 w 185"/>
              <a:gd name="T5" fmla="*/ 166 h 389"/>
              <a:gd name="T6" fmla="*/ 154 w 185"/>
              <a:gd name="T7" fmla="*/ 320 h 389"/>
              <a:gd name="T8" fmla="*/ 185 w 185"/>
              <a:gd name="T9" fmla="*/ 389 h 389"/>
              <a:gd name="T10" fmla="*/ 185 w 185"/>
              <a:gd name="T11" fmla="*/ 389 h 389"/>
              <a:gd name="T12" fmla="*/ 185 w 185"/>
              <a:gd name="T13" fmla="*/ 92 h 389"/>
              <a:gd name="T14" fmla="*/ 92 w 185"/>
              <a:gd name="T15" fmla="*/ 0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389" extrusionOk="0">
                <a:moveTo>
                  <a:pt x="92" y="0"/>
                </a:moveTo>
                <a:cubicBezTo>
                  <a:pt x="41" y="0"/>
                  <a:pt x="0" y="41"/>
                  <a:pt x="0" y="92"/>
                </a:cubicBezTo>
                <a:cubicBezTo>
                  <a:pt x="0" y="166"/>
                  <a:pt x="0" y="166"/>
                  <a:pt x="0" y="166"/>
                </a:cubicBezTo>
                <a:cubicBezTo>
                  <a:pt x="154" y="320"/>
                  <a:pt x="154" y="320"/>
                  <a:pt x="154" y="320"/>
                </a:cubicBezTo>
                <a:cubicBezTo>
                  <a:pt x="173" y="337"/>
                  <a:pt x="185" y="361"/>
                  <a:pt x="185" y="389"/>
                </a:cubicBezTo>
                <a:cubicBezTo>
                  <a:pt x="185" y="389"/>
                  <a:pt x="185" y="389"/>
                  <a:pt x="185" y="389"/>
                </a:cubicBezTo>
                <a:cubicBezTo>
                  <a:pt x="185" y="92"/>
                  <a:pt x="185" y="92"/>
                  <a:pt x="185" y="92"/>
                </a:cubicBezTo>
                <a:cubicBezTo>
                  <a:pt x="185" y="41"/>
                  <a:pt x="143" y="0"/>
                  <a:pt x="92" y="0"/>
                </a:cubicBezTo>
              </a:path>
            </a:pathLst>
          </a:custGeom>
          <a:solidFill>
            <a:srgbClr val="BEB3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5" name="Google Shape;111;p13">
            <a:extLst>
              <a:ext uri="{FF2B5EF4-FFF2-40B4-BE49-F238E27FC236}">
                <a16:creationId xmlns:a16="http://schemas.microsoft.com/office/drawing/2014/main" id="{616DD001-56AC-6C35-868B-EBF324452E15}"/>
              </a:ext>
            </a:extLst>
          </p:cNvPr>
          <p:cNvSpPr>
            <a:spLocks/>
          </p:cNvSpPr>
          <p:nvPr/>
        </p:nvSpPr>
        <p:spPr bwMode="auto">
          <a:xfrm>
            <a:off x="4962525" y="1854200"/>
            <a:ext cx="103188" cy="231775"/>
          </a:xfrm>
          <a:custGeom>
            <a:avLst/>
            <a:gdLst>
              <a:gd name="T0" fmla="*/ 0 w 31"/>
              <a:gd name="T1" fmla="*/ 0 h 69"/>
              <a:gd name="T2" fmla="*/ 4 w 31"/>
              <a:gd name="T3" fmla="*/ 4 h 69"/>
              <a:gd name="T4" fmla="*/ 31 w 31"/>
              <a:gd name="T5" fmla="*/ 69 h 69"/>
              <a:gd name="T6" fmla="*/ 31 w 31"/>
              <a:gd name="T7" fmla="*/ 69 h 69"/>
              <a:gd name="T8" fmla="*/ 0 w 31"/>
              <a:gd name="T9" fmla="*/ 0 h 69"/>
            </a:gdLst>
            <a:ahLst/>
            <a:cxnLst>
              <a:cxn ang="0">
                <a:pos x="T0" y="T1"/>
              </a:cxn>
              <a:cxn ang="0">
                <a:pos x="T2" y="T3"/>
              </a:cxn>
              <a:cxn ang="0">
                <a:pos x="T4" y="T5"/>
              </a:cxn>
              <a:cxn ang="0">
                <a:pos x="T6" y="T7"/>
              </a:cxn>
              <a:cxn ang="0">
                <a:pos x="T8" y="T9"/>
              </a:cxn>
            </a:cxnLst>
            <a:rect l="0" t="0" r="r" b="b"/>
            <a:pathLst>
              <a:path w="31" h="69" extrusionOk="0">
                <a:moveTo>
                  <a:pt x="0" y="0"/>
                </a:moveTo>
                <a:cubicBezTo>
                  <a:pt x="4" y="4"/>
                  <a:pt x="4" y="4"/>
                  <a:pt x="4" y="4"/>
                </a:cubicBezTo>
                <a:cubicBezTo>
                  <a:pt x="22" y="22"/>
                  <a:pt x="31" y="45"/>
                  <a:pt x="31" y="69"/>
                </a:cubicBezTo>
                <a:cubicBezTo>
                  <a:pt x="31" y="69"/>
                  <a:pt x="31" y="69"/>
                  <a:pt x="31" y="69"/>
                </a:cubicBezTo>
                <a:cubicBezTo>
                  <a:pt x="31" y="41"/>
                  <a:pt x="19" y="17"/>
                  <a:pt x="0" y="0"/>
                </a:cubicBezTo>
              </a:path>
            </a:pathLst>
          </a:custGeom>
          <a:solidFill>
            <a:srgbClr val="8E7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6" name="Google Shape;112;p13">
            <a:extLst>
              <a:ext uri="{FF2B5EF4-FFF2-40B4-BE49-F238E27FC236}">
                <a16:creationId xmlns:a16="http://schemas.microsoft.com/office/drawing/2014/main" id="{D93045D3-1CDA-DBFB-3D73-49F5EB9CF544}"/>
              </a:ext>
            </a:extLst>
          </p:cNvPr>
          <p:cNvSpPr>
            <a:spLocks/>
          </p:cNvSpPr>
          <p:nvPr/>
        </p:nvSpPr>
        <p:spPr bwMode="auto">
          <a:xfrm>
            <a:off x="4445000" y="1336675"/>
            <a:ext cx="517525" cy="517525"/>
          </a:xfrm>
          <a:custGeom>
            <a:avLst/>
            <a:gdLst>
              <a:gd name="T0" fmla="*/ 0 w 154"/>
              <a:gd name="T1" fmla="*/ 0 h 154"/>
              <a:gd name="T2" fmla="*/ 0 w 154"/>
              <a:gd name="T3" fmla="*/ 130 h 154"/>
              <a:gd name="T4" fmla="*/ 92 w 154"/>
              <a:gd name="T5" fmla="*/ 130 h 154"/>
              <a:gd name="T6" fmla="*/ 154 w 154"/>
              <a:gd name="T7" fmla="*/ 154 h 154"/>
              <a:gd name="T8" fmla="*/ 0 w 154"/>
              <a:gd name="T9" fmla="*/ 0 h 154"/>
            </a:gdLst>
            <a:ahLst/>
            <a:cxnLst>
              <a:cxn ang="0">
                <a:pos x="T0" y="T1"/>
              </a:cxn>
              <a:cxn ang="0">
                <a:pos x="T2" y="T3"/>
              </a:cxn>
              <a:cxn ang="0">
                <a:pos x="T4" y="T5"/>
              </a:cxn>
              <a:cxn ang="0">
                <a:pos x="T6" y="T7"/>
              </a:cxn>
              <a:cxn ang="0">
                <a:pos x="T8" y="T9"/>
              </a:cxn>
            </a:cxnLst>
            <a:rect l="0" t="0" r="r" b="b"/>
            <a:pathLst>
              <a:path w="154" h="154" extrusionOk="0">
                <a:moveTo>
                  <a:pt x="0" y="0"/>
                </a:moveTo>
                <a:cubicBezTo>
                  <a:pt x="0" y="130"/>
                  <a:pt x="0" y="130"/>
                  <a:pt x="0" y="130"/>
                </a:cubicBezTo>
                <a:cubicBezTo>
                  <a:pt x="92" y="130"/>
                  <a:pt x="92" y="130"/>
                  <a:pt x="92" y="130"/>
                </a:cubicBezTo>
                <a:cubicBezTo>
                  <a:pt x="116" y="130"/>
                  <a:pt x="137" y="139"/>
                  <a:pt x="154" y="154"/>
                </a:cubicBezTo>
                <a:cubicBezTo>
                  <a:pt x="0" y="0"/>
                  <a:pt x="0" y="0"/>
                  <a:pt x="0" y="0"/>
                </a:cubicBezTo>
              </a:path>
            </a:pathLst>
          </a:custGeom>
          <a:solidFill>
            <a:srgbClr val="8E7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7" name="Google Shape;113;p13">
            <a:extLst>
              <a:ext uri="{FF2B5EF4-FFF2-40B4-BE49-F238E27FC236}">
                <a16:creationId xmlns:a16="http://schemas.microsoft.com/office/drawing/2014/main" id="{D89D618C-1272-5311-16D8-6540FF80A5FC}"/>
              </a:ext>
            </a:extLst>
          </p:cNvPr>
          <p:cNvSpPr>
            <a:spLocks/>
          </p:cNvSpPr>
          <p:nvPr/>
        </p:nvSpPr>
        <p:spPr bwMode="auto">
          <a:xfrm>
            <a:off x="4445000" y="1773238"/>
            <a:ext cx="620713" cy="622300"/>
          </a:xfrm>
          <a:custGeom>
            <a:avLst/>
            <a:gdLst>
              <a:gd name="T0" fmla="*/ 92 w 185"/>
              <a:gd name="T1" fmla="*/ 0 h 185"/>
              <a:gd name="T2" fmla="*/ 0 w 185"/>
              <a:gd name="T3" fmla="*/ 0 h 185"/>
              <a:gd name="T4" fmla="*/ 0 w 185"/>
              <a:gd name="T5" fmla="*/ 93 h 185"/>
              <a:gd name="T6" fmla="*/ 92 w 185"/>
              <a:gd name="T7" fmla="*/ 185 h 185"/>
              <a:gd name="T8" fmla="*/ 185 w 185"/>
              <a:gd name="T9" fmla="*/ 93 h 185"/>
              <a:gd name="T10" fmla="*/ 158 w 185"/>
              <a:gd name="T11" fmla="*/ 28 h 185"/>
              <a:gd name="T12" fmla="*/ 154 w 185"/>
              <a:gd name="T13" fmla="*/ 24 h 185"/>
              <a:gd name="T14" fmla="*/ 92 w 185"/>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85" extrusionOk="0">
                <a:moveTo>
                  <a:pt x="92" y="0"/>
                </a:moveTo>
                <a:cubicBezTo>
                  <a:pt x="0" y="0"/>
                  <a:pt x="0" y="0"/>
                  <a:pt x="0" y="0"/>
                </a:cubicBezTo>
                <a:cubicBezTo>
                  <a:pt x="0" y="93"/>
                  <a:pt x="0" y="93"/>
                  <a:pt x="0" y="93"/>
                </a:cubicBezTo>
                <a:cubicBezTo>
                  <a:pt x="0" y="144"/>
                  <a:pt x="41" y="185"/>
                  <a:pt x="92" y="185"/>
                </a:cubicBezTo>
                <a:cubicBezTo>
                  <a:pt x="143" y="185"/>
                  <a:pt x="185" y="144"/>
                  <a:pt x="185" y="93"/>
                </a:cubicBezTo>
                <a:cubicBezTo>
                  <a:pt x="185" y="69"/>
                  <a:pt x="176" y="46"/>
                  <a:pt x="158" y="28"/>
                </a:cubicBezTo>
                <a:cubicBezTo>
                  <a:pt x="154" y="24"/>
                  <a:pt x="154" y="24"/>
                  <a:pt x="154" y="24"/>
                </a:cubicBezTo>
                <a:cubicBezTo>
                  <a:pt x="137" y="9"/>
                  <a:pt x="116" y="0"/>
                  <a:pt x="92" y="0"/>
                </a:cubicBezTo>
              </a:path>
            </a:pathLst>
          </a:custGeom>
          <a:solidFill>
            <a:srgbClr val="6A575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ES_tradnl"/>
          </a:p>
        </p:txBody>
      </p:sp>
      <p:sp>
        <p:nvSpPr>
          <p:cNvPr id="14368" name="Google Shape;114;p13">
            <a:extLst>
              <a:ext uri="{FF2B5EF4-FFF2-40B4-BE49-F238E27FC236}">
                <a16:creationId xmlns:a16="http://schemas.microsoft.com/office/drawing/2014/main" id="{8827D96F-D8F4-AE29-9425-7A6760B51D44}"/>
              </a:ext>
            </a:extLst>
          </p:cNvPr>
          <p:cNvSpPr txBox="1">
            <a:spLocks noChangeArrowheads="1"/>
          </p:cNvSpPr>
          <p:nvPr/>
        </p:nvSpPr>
        <p:spPr bwMode="auto">
          <a:xfrm>
            <a:off x="4144962" y="3021013"/>
            <a:ext cx="35321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5500"/>
              <a:buFont typeface="Montserrat" pitchFamily="2" charset="77"/>
              <a:buNone/>
            </a:pPr>
            <a:r>
              <a:rPr lang="en-US" altLang="en-CR" sz="2000" b="1" dirty="0">
                <a:latin typeface="Montserrat" panose="020F0502020204030204" pitchFamily="34" charset="0"/>
                <a:sym typeface="Montserrat" pitchFamily="2" charset="77"/>
              </a:rPr>
              <a:t>PRINCIPIOS GENERALES DEL  PROCEDIMIENTO ADMINISTRATIVO</a:t>
            </a:r>
            <a:endParaRPr lang="en-CR" altLang="en-CR" sz="500" dirty="0"/>
          </a:p>
        </p:txBody>
      </p:sp>
      <p:sp>
        <p:nvSpPr>
          <p:cNvPr id="14369" name="Google Shape;115;p13">
            <a:extLst>
              <a:ext uri="{FF2B5EF4-FFF2-40B4-BE49-F238E27FC236}">
                <a16:creationId xmlns:a16="http://schemas.microsoft.com/office/drawing/2014/main" id="{ED547B78-25DE-D59B-7613-C51D107B6D76}"/>
              </a:ext>
            </a:extLst>
          </p:cNvPr>
          <p:cNvSpPr txBox="1">
            <a:spLocks noChangeArrowheads="1"/>
          </p:cNvSpPr>
          <p:nvPr/>
        </p:nvSpPr>
        <p:spPr bwMode="auto">
          <a:xfrm>
            <a:off x="9369425" y="895350"/>
            <a:ext cx="2289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282828"/>
              </a:buClr>
              <a:buSzPts val="2400"/>
              <a:buFont typeface="Open Sans Semibold" panose="020B0606030504020204" pitchFamily="34" charset="0"/>
              <a:buNone/>
            </a:pPr>
            <a:r>
              <a:rPr lang="en-US" altLang="en-CR" sz="2800" b="1" dirty="0">
                <a:solidFill>
                  <a:srgbClr val="282828"/>
                </a:solidFill>
                <a:latin typeface="Open Sans Semibold" panose="020B0606030504020204" pitchFamily="34" charset="0"/>
                <a:sym typeface="Open Sans Semibold" panose="020B0606030504020204" pitchFamily="34" charset="0"/>
              </a:rPr>
              <a:t>Principio de </a:t>
            </a:r>
            <a:r>
              <a:rPr lang="en-US" altLang="en-CR" sz="2800" b="1" dirty="0" err="1">
                <a:solidFill>
                  <a:srgbClr val="282828"/>
                </a:solidFill>
                <a:latin typeface="Open Sans Semibold" panose="020B0606030504020204" pitchFamily="34" charset="0"/>
                <a:sym typeface="Open Sans Semibold" panose="020B0606030504020204" pitchFamily="34" charset="0"/>
              </a:rPr>
              <a:t>Oficiosidad</a:t>
            </a:r>
            <a:endParaRPr lang="en-US" altLang="en-CR" sz="2800" b="1" dirty="0">
              <a:solidFill>
                <a:srgbClr val="282828"/>
              </a:solidFill>
              <a:latin typeface="Open Sans Semibold" panose="020B0606030504020204" pitchFamily="34" charset="0"/>
              <a:sym typeface="Open Sans Semibold" panose="020B0606030504020204" pitchFamily="34" charset="0"/>
            </a:endParaRPr>
          </a:p>
          <a:p>
            <a:pPr algn="ctr" eaLnBrk="1" hangingPunct="1">
              <a:buClr>
                <a:srgbClr val="282828"/>
              </a:buClr>
              <a:buSzPts val="2400"/>
              <a:buFont typeface="Open Sans Semibold" panose="020B0606030504020204" pitchFamily="34" charset="0"/>
              <a:buNone/>
            </a:pPr>
            <a:r>
              <a:rPr lang="en-US" altLang="en-CR" sz="2000" b="1" dirty="0">
                <a:solidFill>
                  <a:srgbClr val="282828"/>
                </a:solidFill>
                <a:latin typeface="Open Sans Semibold" panose="020B0606030504020204" pitchFamily="34" charset="0"/>
                <a:sym typeface="Open Sans Semibold" panose="020B0606030504020204" pitchFamily="34" charset="0"/>
              </a:rPr>
              <a:t>41 CPL</a:t>
            </a:r>
          </a:p>
          <a:p>
            <a:pPr algn="ctr" eaLnBrk="1" hangingPunct="1">
              <a:buClr>
                <a:srgbClr val="282828"/>
              </a:buClr>
              <a:buSzPts val="2400"/>
              <a:buFont typeface="Open Sans Semibold" panose="020B0606030504020204" pitchFamily="34" charset="0"/>
              <a:buNone/>
            </a:pPr>
            <a:r>
              <a:rPr lang="en-US" altLang="en-CR" sz="2000" b="1" dirty="0">
                <a:solidFill>
                  <a:srgbClr val="282828"/>
                </a:solidFill>
                <a:latin typeface="Open Sans Semibold" panose="020B0606030504020204" pitchFamily="34" charset="0"/>
                <a:sym typeface="Open Sans Semibold" panose="020B0606030504020204" pitchFamily="34" charset="0"/>
              </a:rPr>
              <a:t>222.1, 225 y 340 LGAP</a:t>
            </a:r>
            <a:endParaRPr lang="en-CR" altLang="en-CR" sz="1200" b="1" dirty="0"/>
          </a:p>
        </p:txBody>
      </p:sp>
      <p:sp>
        <p:nvSpPr>
          <p:cNvPr id="14370" name="Google Shape;116;p13">
            <a:extLst>
              <a:ext uri="{FF2B5EF4-FFF2-40B4-BE49-F238E27FC236}">
                <a16:creationId xmlns:a16="http://schemas.microsoft.com/office/drawing/2014/main" id="{D502A6AD-C4D7-9716-ED1C-7FC261CDBB79}"/>
              </a:ext>
            </a:extLst>
          </p:cNvPr>
          <p:cNvSpPr txBox="1">
            <a:spLocks noChangeArrowheads="1"/>
          </p:cNvSpPr>
          <p:nvPr/>
        </p:nvSpPr>
        <p:spPr bwMode="auto">
          <a:xfrm>
            <a:off x="9296400" y="4583113"/>
            <a:ext cx="2362199"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282828"/>
              </a:buClr>
              <a:buSzPts val="2400"/>
              <a:buFont typeface="Open Sans Semibold" panose="020B0606030504020204" pitchFamily="34" charset="0"/>
              <a:buNone/>
            </a:pPr>
            <a:r>
              <a:rPr lang="en-US" altLang="en-CR" sz="2800" b="1" dirty="0">
                <a:solidFill>
                  <a:srgbClr val="282828"/>
                </a:solidFill>
                <a:latin typeface="Open Sans Semibold" panose="020B0606030504020204" pitchFamily="34" charset="0"/>
                <a:sym typeface="Open Sans Semibold" panose="020B0606030504020204" pitchFamily="34" charset="0"/>
              </a:rPr>
              <a:t>Principio de </a:t>
            </a:r>
            <a:r>
              <a:rPr lang="en-US" altLang="en-CR" sz="2800" b="1" dirty="0" err="1">
                <a:solidFill>
                  <a:srgbClr val="282828"/>
                </a:solidFill>
                <a:latin typeface="Open Sans Semibold" panose="020B0606030504020204" pitchFamily="34" charset="0"/>
                <a:sym typeface="Open Sans Semibold" panose="020B0606030504020204" pitchFamily="34" charset="0"/>
              </a:rPr>
              <a:t>Informalismo</a:t>
            </a:r>
            <a:endParaRPr lang="en-US" altLang="en-CR" sz="2800" b="1" dirty="0">
              <a:solidFill>
                <a:srgbClr val="282828"/>
              </a:solidFill>
              <a:latin typeface="Open Sans Semibold" panose="020B0606030504020204" pitchFamily="34" charset="0"/>
              <a:sym typeface="Open Sans Semibold" panose="020B0606030504020204" pitchFamily="34" charset="0"/>
            </a:endParaRPr>
          </a:p>
          <a:p>
            <a:pPr algn="ctr" eaLnBrk="1" hangingPunct="1">
              <a:buClr>
                <a:srgbClr val="282828"/>
              </a:buClr>
              <a:buSzPts val="2400"/>
              <a:buFont typeface="Open Sans Semibold" panose="020B0606030504020204" pitchFamily="34" charset="0"/>
              <a:buNone/>
            </a:pPr>
            <a:r>
              <a:rPr lang="en-US" altLang="en-CR" sz="2000" b="1" dirty="0">
                <a:solidFill>
                  <a:srgbClr val="282828"/>
                </a:solidFill>
                <a:latin typeface="Open Sans Semibold" panose="020B0606030504020204" pitchFamily="34" charset="0"/>
                <a:sym typeface="Open Sans Semibold" panose="020B0606030504020204" pitchFamily="34" charset="0"/>
              </a:rPr>
              <a:t>68,112,224, 286,34,1, 348 LGAP</a:t>
            </a:r>
            <a:endParaRPr lang="en-CR" altLang="en-CR" sz="2000" dirty="0"/>
          </a:p>
        </p:txBody>
      </p:sp>
      <p:sp>
        <p:nvSpPr>
          <p:cNvPr id="14371" name="Google Shape;117;p13">
            <a:extLst>
              <a:ext uri="{FF2B5EF4-FFF2-40B4-BE49-F238E27FC236}">
                <a16:creationId xmlns:a16="http://schemas.microsoft.com/office/drawing/2014/main" id="{6FE3D771-3436-7AD3-EC87-C2A451044E53}"/>
              </a:ext>
            </a:extLst>
          </p:cNvPr>
          <p:cNvSpPr txBox="1">
            <a:spLocks noChangeArrowheads="1"/>
          </p:cNvSpPr>
          <p:nvPr/>
        </p:nvSpPr>
        <p:spPr bwMode="auto">
          <a:xfrm>
            <a:off x="742950" y="895350"/>
            <a:ext cx="2492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282828"/>
              </a:buClr>
              <a:buSzPts val="2400"/>
              <a:buFont typeface="Open Sans Semibold" panose="020B0606030504020204" pitchFamily="34" charset="0"/>
              <a:buNone/>
            </a:pPr>
            <a:r>
              <a:rPr lang="en-US" altLang="en-CR" sz="2800" b="1" dirty="0">
                <a:solidFill>
                  <a:srgbClr val="282828"/>
                </a:solidFill>
                <a:latin typeface="Open Sans Semibold" panose="020B0606030504020204" pitchFamily="34" charset="0"/>
                <a:sym typeface="Open Sans Semibold" panose="020B0606030504020204" pitchFamily="34" charset="0"/>
              </a:rPr>
              <a:t>Principio de </a:t>
            </a:r>
            <a:r>
              <a:rPr lang="en-US" altLang="en-CR" sz="2800" b="1" dirty="0" err="1">
                <a:solidFill>
                  <a:srgbClr val="282828"/>
                </a:solidFill>
                <a:latin typeface="Open Sans Semibold" panose="020B0606030504020204" pitchFamily="34" charset="0"/>
                <a:sym typeface="Open Sans Semibold" panose="020B0606030504020204" pitchFamily="34" charset="0"/>
              </a:rPr>
              <a:t>Legalidad</a:t>
            </a:r>
            <a:endParaRPr lang="en-US" altLang="en-CR" sz="2800" b="1" dirty="0">
              <a:solidFill>
                <a:srgbClr val="282828"/>
              </a:solidFill>
              <a:latin typeface="Open Sans Semibold" panose="020B0606030504020204" pitchFamily="34" charset="0"/>
              <a:sym typeface="Open Sans Semibold" panose="020B0606030504020204" pitchFamily="34" charset="0"/>
            </a:endParaRPr>
          </a:p>
          <a:p>
            <a:pPr algn="ctr" eaLnBrk="1" hangingPunct="1">
              <a:buClr>
                <a:srgbClr val="282828"/>
              </a:buClr>
              <a:buSzPts val="2400"/>
              <a:buFont typeface="Open Sans Semibold" panose="020B0606030504020204" pitchFamily="34" charset="0"/>
              <a:buNone/>
            </a:pPr>
            <a:r>
              <a:rPr lang="en-US" altLang="en-CR" sz="2000" b="1" dirty="0">
                <a:solidFill>
                  <a:srgbClr val="282828"/>
                </a:solidFill>
                <a:latin typeface="Open Sans Semibold" panose="020B0606030504020204" pitchFamily="34" charset="0"/>
                <a:sym typeface="Open Sans Semibold" panose="020B0606030504020204" pitchFamily="34" charset="0"/>
              </a:rPr>
              <a:t>Arts. 11 CPL</a:t>
            </a:r>
          </a:p>
          <a:p>
            <a:pPr algn="ctr" eaLnBrk="1" hangingPunct="1">
              <a:buClr>
                <a:srgbClr val="282828"/>
              </a:buClr>
              <a:buSzPts val="2400"/>
              <a:buFont typeface="Open Sans Semibold" panose="020B0606030504020204" pitchFamily="34" charset="0"/>
              <a:buNone/>
            </a:pPr>
            <a:r>
              <a:rPr lang="en-US" altLang="en-CR" sz="2000" b="1" dirty="0">
                <a:solidFill>
                  <a:srgbClr val="282828"/>
                </a:solidFill>
                <a:latin typeface="Open Sans Semibold" panose="020B0606030504020204" pitchFamily="34" charset="0"/>
                <a:sym typeface="Open Sans Semibold" panose="020B0606030504020204" pitchFamily="34" charset="0"/>
              </a:rPr>
              <a:t>11 LGAP</a:t>
            </a:r>
            <a:endParaRPr lang="en-CR" altLang="en-CR" sz="1200" b="1" dirty="0"/>
          </a:p>
        </p:txBody>
      </p:sp>
      <p:sp>
        <p:nvSpPr>
          <p:cNvPr id="14372" name="Google Shape;118;p13">
            <a:extLst>
              <a:ext uri="{FF2B5EF4-FFF2-40B4-BE49-F238E27FC236}">
                <a16:creationId xmlns:a16="http://schemas.microsoft.com/office/drawing/2014/main" id="{6E675F74-9AC5-4ACB-EE67-E27500A29C7B}"/>
              </a:ext>
            </a:extLst>
          </p:cNvPr>
          <p:cNvSpPr txBox="1">
            <a:spLocks noChangeArrowheads="1"/>
          </p:cNvSpPr>
          <p:nvPr/>
        </p:nvSpPr>
        <p:spPr bwMode="auto">
          <a:xfrm>
            <a:off x="742950" y="4583113"/>
            <a:ext cx="2435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282828"/>
              </a:buClr>
              <a:buSzPts val="2400"/>
              <a:buFont typeface="Open Sans Semibold" panose="020B0606030504020204" pitchFamily="34" charset="0"/>
              <a:buNone/>
            </a:pPr>
            <a:r>
              <a:rPr lang="en-US" altLang="en-CR" sz="2800" b="1" dirty="0">
                <a:solidFill>
                  <a:srgbClr val="282828"/>
                </a:solidFill>
                <a:latin typeface="Open Sans Semibold" panose="020B0606030504020204" pitchFamily="34" charset="0"/>
                <a:sym typeface="Open Sans Semibold" panose="020B0606030504020204" pitchFamily="34" charset="0"/>
              </a:rPr>
              <a:t>Principio de </a:t>
            </a:r>
            <a:r>
              <a:rPr lang="en-US" altLang="en-CR" sz="2800" b="1" dirty="0" err="1">
                <a:solidFill>
                  <a:srgbClr val="282828"/>
                </a:solidFill>
                <a:latin typeface="Open Sans Semibold" panose="020B0606030504020204" pitchFamily="34" charset="0"/>
                <a:sym typeface="Open Sans Semibold" panose="020B0606030504020204" pitchFamily="34" charset="0"/>
              </a:rPr>
              <a:t>imparcialidad</a:t>
            </a:r>
            <a:endParaRPr lang="en-US" altLang="en-CR" sz="2800" b="1" dirty="0">
              <a:solidFill>
                <a:srgbClr val="282828"/>
              </a:solidFill>
              <a:latin typeface="Open Sans Semibold" panose="020B0606030504020204" pitchFamily="34" charset="0"/>
              <a:sym typeface="Open Sans Semibold" panose="020B0606030504020204" pitchFamily="34" charset="0"/>
            </a:endParaRPr>
          </a:p>
          <a:p>
            <a:pPr algn="ctr" eaLnBrk="1" hangingPunct="1">
              <a:buClr>
                <a:srgbClr val="282828"/>
              </a:buClr>
              <a:buSzPts val="2400"/>
              <a:buFont typeface="Open Sans Semibold" panose="020B0606030504020204" pitchFamily="34" charset="0"/>
              <a:buNone/>
            </a:pPr>
            <a:r>
              <a:rPr lang="en-US" altLang="en-CR" sz="2000" b="1" dirty="0">
                <a:solidFill>
                  <a:srgbClr val="282828"/>
                </a:solidFill>
                <a:latin typeface="Open Sans Semibold" panose="020B0606030504020204" pitchFamily="34" charset="0"/>
                <a:sym typeface="Open Sans Semibold" panose="020B0606030504020204" pitchFamily="34" charset="0"/>
              </a:rPr>
              <a:t>230 </a:t>
            </a:r>
            <a:r>
              <a:rPr lang="en-US" altLang="en-CR" sz="2000" b="1" dirty="0" err="1">
                <a:solidFill>
                  <a:srgbClr val="282828"/>
                </a:solidFill>
                <a:latin typeface="Open Sans Semibold" panose="020B0606030504020204" pitchFamily="34" charset="0"/>
                <a:sym typeface="Open Sans Semibold" panose="020B0606030504020204" pitchFamily="34" charset="0"/>
              </a:rPr>
              <a:t>siguientes</a:t>
            </a:r>
            <a:r>
              <a:rPr lang="en-US" altLang="en-CR" sz="2000" b="1" dirty="0">
                <a:solidFill>
                  <a:srgbClr val="282828"/>
                </a:solidFill>
                <a:latin typeface="Open Sans Semibold" panose="020B0606030504020204" pitchFamily="34" charset="0"/>
                <a:sym typeface="Open Sans Semibold" panose="020B0606030504020204" pitchFamily="34" charset="0"/>
              </a:rPr>
              <a:t> LGAP</a:t>
            </a:r>
            <a:endParaRPr lang="en-CR" altLang="en-CR" sz="1100"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1952</Words>
  <Application>Microsoft Macintosh PowerPoint</Application>
  <PresentationFormat>Widescreen</PresentationFormat>
  <Paragraphs>289</Paragraphs>
  <Slides>33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Helvetica</vt:lpstr>
      <vt:lpstr>Montserrat</vt:lpstr>
      <vt:lpstr>Open Sans</vt:lpstr>
      <vt:lpstr>Open Sans Semibold</vt:lpstr>
      <vt:lpstr>Tema de Office</vt:lpstr>
      <vt:lpstr> EL procedimiento administrativo en Costa Rica</vt:lpstr>
      <vt:lpstr>PowerPoint Presentation</vt:lpstr>
      <vt:lpstr>PowerPoint Presentation</vt:lpstr>
      <vt:lpstr>PowerPoint Presentation</vt:lpstr>
      <vt:lpstr>PROCEDIMIENTO ORDINARIO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ETAPAS DEL PROCEDIMIENTO ADMINISTRATIVO</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EL procedimiento administrativo en CR</dc:title>
  <dc:creator>Hazel</dc:creator>
  <cp:lastModifiedBy>hazel.diaz@icap.ac.cr May68926</cp:lastModifiedBy>
  <cp:revision>22</cp:revision>
  <dcterms:created xsi:type="dcterms:W3CDTF">2022-07-21T22:51:28Z</dcterms:created>
  <dcterms:modified xsi:type="dcterms:W3CDTF">2023-04-29T02:19:52Z</dcterms:modified>
</cp:coreProperties>
</file>