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notesMasterIdLst>
    <p:notesMasterId r:id="rId8"/>
  </p:notesMasterIdLst>
  <p:sldIdLst>
    <p:sldId id="3739" r:id="rId2"/>
    <p:sldId id="3746" r:id="rId3"/>
    <p:sldId id="3747" r:id="rId4"/>
    <p:sldId id="3748" r:id="rId5"/>
    <p:sldId id="3749" r:id="rId6"/>
    <p:sldId id="3750" r:id="rId7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C611"/>
    <a:srgbClr val="680000"/>
    <a:srgbClr val="CE1C1C"/>
    <a:srgbClr val="B5B5B5"/>
    <a:srgbClr val="DEDEDE"/>
    <a:srgbClr val="DDDDDD"/>
    <a:srgbClr val="BAC4C6"/>
    <a:srgbClr val="C4C9CE"/>
    <a:srgbClr val="6D7783"/>
    <a:srgbClr val="B5B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3" autoAdjust="0"/>
    <p:restoredTop sz="95595" autoAdjust="0"/>
  </p:normalViewPr>
  <p:slideViewPr>
    <p:cSldViewPr snapToGrid="0" snapToObjects="1">
      <p:cViewPr varScale="1">
        <p:scale>
          <a:sx n="57" d="100"/>
          <a:sy n="57" d="100"/>
        </p:scale>
        <p:origin x="642" y="11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r>
              <a:rPr lang="en-US" sz="2300" b="1" dirty="0"/>
              <a:t>Población de</a:t>
            </a:r>
            <a:r>
              <a:rPr lang="en-US" sz="2300" b="1" baseline="0" dirty="0"/>
              <a:t> </a:t>
            </a:r>
            <a:r>
              <a:rPr lang="en-US" sz="2300" b="1" baseline="0"/>
              <a:t>Costa Rica</a:t>
            </a:r>
            <a:endParaRPr lang="en-US" sz="23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s-SV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de población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cat>
            <c:strRef>
              <c:f>Sheet1!$A$2:$A$64</c:f>
              <c:strCache>
                <c:ptCount val="6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</c:strCache>
            </c:strRef>
          </c:cat>
          <c:val>
            <c:numRef>
              <c:f>Sheet1!$B$2:$B$64</c:f>
              <c:numCache>
                <c:formatCode>General</c:formatCode>
                <c:ptCount val="63"/>
                <c:pt idx="0">
                  <c:v>1346302</c:v>
                </c:pt>
                <c:pt idx="1">
                  <c:v>1396138</c:v>
                </c:pt>
                <c:pt idx="2">
                  <c:v>1447037</c:v>
                </c:pt>
                <c:pt idx="3">
                  <c:v>1498647</c:v>
                </c:pt>
                <c:pt idx="4">
                  <c:v>1550661</c:v>
                </c:pt>
                <c:pt idx="5">
                  <c:v>1602736</c:v>
                </c:pt>
                <c:pt idx="6">
                  <c:v>1654619</c:v>
                </c:pt>
                <c:pt idx="7">
                  <c:v>1706062</c:v>
                </c:pt>
                <c:pt idx="8">
                  <c:v>1756333</c:v>
                </c:pt>
                <c:pt idx="9">
                  <c:v>1805968</c:v>
                </c:pt>
                <c:pt idx="10">
                  <c:v>1855697</c:v>
                </c:pt>
                <c:pt idx="11">
                  <c:v>1905486</c:v>
                </c:pt>
                <c:pt idx="12">
                  <c:v>1955547</c:v>
                </c:pt>
                <c:pt idx="13">
                  <c:v>2006247</c:v>
                </c:pt>
                <c:pt idx="14">
                  <c:v>2058235</c:v>
                </c:pt>
                <c:pt idx="15">
                  <c:v>2111850</c:v>
                </c:pt>
                <c:pt idx="16">
                  <c:v>2167544</c:v>
                </c:pt>
                <c:pt idx="17">
                  <c:v>2225630</c:v>
                </c:pt>
                <c:pt idx="18">
                  <c:v>2286210</c:v>
                </c:pt>
                <c:pt idx="19">
                  <c:v>2349258</c:v>
                </c:pt>
                <c:pt idx="20">
                  <c:v>2414303</c:v>
                </c:pt>
                <c:pt idx="21">
                  <c:v>2481334</c:v>
                </c:pt>
                <c:pt idx="22">
                  <c:v>2550780</c:v>
                </c:pt>
                <c:pt idx="23">
                  <c:v>2622532</c:v>
                </c:pt>
                <c:pt idx="24">
                  <c:v>2696200</c:v>
                </c:pt>
                <c:pt idx="25">
                  <c:v>2771463</c:v>
                </c:pt>
                <c:pt idx="26">
                  <c:v>2847849</c:v>
                </c:pt>
                <c:pt idx="27">
                  <c:v>2924595</c:v>
                </c:pt>
                <c:pt idx="28">
                  <c:v>3001461</c:v>
                </c:pt>
                <c:pt idx="29">
                  <c:v>3079001</c:v>
                </c:pt>
                <c:pt idx="30">
                  <c:v>3158253</c:v>
                </c:pt>
                <c:pt idx="31">
                  <c:v>3239414</c:v>
                </c:pt>
                <c:pt idx="32">
                  <c:v>3321939</c:v>
                </c:pt>
                <c:pt idx="33">
                  <c:v>3405372</c:v>
                </c:pt>
                <c:pt idx="34">
                  <c:v>3489152</c:v>
                </c:pt>
                <c:pt idx="35">
                  <c:v>3572856</c:v>
                </c:pt>
                <c:pt idx="36">
                  <c:v>3656234</c:v>
                </c:pt>
                <c:pt idx="37">
                  <c:v>3739421</c:v>
                </c:pt>
                <c:pt idx="38">
                  <c:v>3821421</c:v>
                </c:pt>
                <c:pt idx="39">
                  <c:v>3901430</c:v>
                </c:pt>
                <c:pt idx="40">
                  <c:v>3979193</c:v>
                </c:pt>
                <c:pt idx="41">
                  <c:v>4053222</c:v>
                </c:pt>
                <c:pt idx="42">
                  <c:v>4122623</c:v>
                </c:pt>
                <c:pt idx="43">
                  <c:v>4188610</c:v>
                </c:pt>
                <c:pt idx="44">
                  <c:v>4252800</c:v>
                </c:pt>
                <c:pt idx="45">
                  <c:v>4315887</c:v>
                </c:pt>
                <c:pt idx="46">
                  <c:v>4378172</c:v>
                </c:pt>
                <c:pt idx="47">
                  <c:v>4440019</c:v>
                </c:pt>
                <c:pt idx="48">
                  <c:v>4501921</c:v>
                </c:pt>
                <c:pt idx="49">
                  <c:v>4563127</c:v>
                </c:pt>
                <c:pt idx="50">
                  <c:v>4622252</c:v>
                </c:pt>
                <c:pt idx="51">
                  <c:v>4679926</c:v>
                </c:pt>
                <c:pt idx="52">
                  <c:v>4736593</c:v>
                </c:pt>
                <c:pt idx="53">
                  <c:v>4791535</c:v>
                </c:pt>
                <c:pt idx="54">
                  <c:v>4844288</c:v>
                </c:pt>
                <c:pt idx="55">
                  <c:v>4895242</c:v>
                </c:pt>
                <c:pt idx="56">
                  <c:v>4945205</c:v>
                </c:pt>
                <c:pt idx="57">
                  <c:v>4993842</c:v>
                </c:pt>
                <c:pt idx="58">
                  <c:v>5040734</c:v>
                </c:pt>
                <c:pt idx="59">
                  <c:v>5084532</c:v>
                </c:pt>
                <c:pt idx="60">
                  <c:v>5123105</c:v>
                </c:pt>
                <c:pt idx="61">
                  <c:v>5153957</c:v>
                </c:pt>
                <c:pt idx="62">
                  <c:v>5180829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9-6640-A1D6-C49D26297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6193312"/>
        <c:axId val="1783381744"/>
      </c:areaChart>
      <c:catAx>
        <c:axId val="178619331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s-SV"/>
          </a:p>
        </c:txPr>
        <c:crossAx val="1783381744"/>
        <c:crosses val="autoZero"/>
        <c:auto val="1"/>
        <c:lblAlgn val="ctr"/>
        <c:lblOffset val="100"/>
        <c:noMultiLvlLbl val="1"/>
      </c:catAx>
      <c:valAx>
        <c:axId val="178338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s-SV"/>
          </a:p>
        </c:txPr>
        <c:crossAx val="1786193312"/>
        <c:crosses val="autoZero"/>
        <c:crossBetween val="midCat"/>
        <c:majorUnit val="2000000"/>
      </c:valAx>
      <c:spPr>
        <a:noFill/>
        <a:ln>
          <a:solidFill>
            <a:schemeClr val="accent5">
              <a:lumMod val="40000"/>
              <a:lumOff val="6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s-SV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3"/>
      </a:solidFill>
    </a:ln>
    <a:effectLst/>
  </c:spPr>
  <c:txPr>
    <a:bodyPr/>
    <a:lstStyle/>
    <a:p>
      <a:pPr>
        <a:defRPr sz="1800" b="0" i="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78FD8-D61A-40A6-A8C4-D658FE9340A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D8C58CD6-308F-49C7-A478-E8703F399F4B}">
      <dgm:prSet phldrT="[Texto]"/>
      <dgm:spPr/>
      <dgm:t>
        <a:bodyPr/>
        <a:lstStyle/>
        <a:p>
          <a:r>
            <a:rPr lang="es-SV" dirty="0"/>
            <a:t>Banco Nacional – Programa BN Mujer</a:t>
          </a:r>
        </a:p>
      </dgm:t>
    </dgm:pt>
    <dgm:pt modelId="{8E992C11-39BA-4B43-B8A2-35C92A1555CA}" type="parTrans" cxnId="{A0E0D277-23E2-4C02-B04C-2BF87167F172}">
      <dgm:prSet/>
      <dgm:spPr/>
      <dgm:t>
        <a:bodyPr/>
        <a:lstStyle/>
        <a:p>
          <a:endParaRPr lang="es-SV"/>
        </a:p>
      </dgm:t>
    </dgm:pt>
    <dgm:pt modelId="{A6CDB41A-1C65-4AA3-B470-DAF15177E0E6}" type="sibTrans" cxnId="{A0E0D277-23E2-4C02-B04C-2BF87167F172}">
      <dgm:prSet/>
      <dgm:spPr/>
      <dgm:t>
        <a:bodyPr/>
        <a:lstStyle/>
        <a:p>
          <a:endParaRPr lang="es-SV"/>
        </a:p>
      </dgm:t>
    </dgm:pt>
    <dgm:pt modelId="{A1D7354F-FEB0-4D46-B425-8F99AC8E0C71}">
      <dgm:prSet phldrT="[Texto]"/>
      <dgm:spPr/>
      <dgm:t>
        <a:bodyPr/>
        <a:lstStyle/>
        <a:p>
          <a:r>
            <a:rPr lang="es-ES" dirty="0"/>
            <a:t>Con 12 años de existencia, el BN Mujer del Banco Nacional es el programa líder en Costa Rica, en la gestión integral y empresarial de más un millón doscientas mil mujeres, que representan el 47 % de la población femenina del país de las cuales más de 198.000 son pymes lideradas por mujeres.</a:t>
          </a:r>
          <a:endParaRPr lang="es-SV" dirty="0"/>
        </a:p>
      </dgm:t>
    </dgm:pt>
    <dgm:pt modelId="{D20BA55A-8023-4637-B60C-3814BC4CC712}" type="parTrans" cxnId="{BC894556-4C32-4A91-869E-8A045A3FF7C5}">
      <dgm:prSet/>
      <dgm:spPr/>
      <dgm:t>
        <a:bodyPr/>
        <a:lstStyle/>
        <a:p>
          <a:endParaRPr lang="es-SV"/>
        </a:p>
      </dgm:t>
    </dgm:pt>
    <dgm:pt modelId="{F0580348-628A-49B5-8B4B-52E36E4D238F}" type="sibTrans" cxnId="{BC894556-4C32-4A91-869E-8A045A3FF7C5}">
      <dgm:prSet/>
      <dgm:spPr/>
      <dgm:t>
        <a:bodyPr/>
        <a:lstStyle/>
        <a:p>
          <a:endParaRPr lang="es-SV"/>
        </a:p>
      </dgm:t>
    </dgm:pt>
    <dgm:pt modelId="{B1D1B774-F7B8-4CF1-A1F0-0AA5D9FE30E3}">
      <dgm:prSet phldrT="[Texto]"/>
      <dgm:spPr/>
      <dgm:t>
        <a:bodyPr/>
        <a:lstStyle/>
        <a:p>
          <a:r>
            <a:rPr lang="es-SV" dirty="0"/>
            <a:t>BCR - </a:t>
          </a:r>
          <a:r>
            <a:rPr lang="es-ES" dirty="0"/>
            <a:t>Programa de Apoyo a Mujeres Empresarias y Emprendedores</a:t>
          </a:r>
          <a:endParaRPr lang="es-SV" dirty="0"/>
        </a:p>
      </dgm:t>
    </dgm:pt>
    <dgm:pt modelId="{42C71C37-2D74-4569-8E24-408B786AC21C}" type="parTrans" cxnId="{AC098C9E-0E68-43E8-9812-E7808E0E17D2}">
      <dgm:prSet/>
      <dgm:spPr/>
      <dgm:t>
        <a:bodyPr/>
        <a:lstStyle/>
        <a:p>
          <a:endParaRPr lang="es-SV"/>
        </a:p>
      </dgm:t>
    </dgm:pt>
    <dgm:pt modelId="{A75D2CAC-44FB-4995-8ACA-5F9B3CBD9D80}" type="sibTrans" cxnId="{AC098C9E-0E68-43E8-9812-E7808E0E17D2}">
      <dgm:prSet/>
      <dgm:spPr/>
      <dgm:t>
        <a:bodyPr/>
        <a:lstStyle/>
        <a:p>
          <a:endParaRPr lang="es-SV"/>
        </a:p>
      </dgm:t>
    </dgm:pt>
    <dgm:pt modelId="{A16B9DD6-6444-4164-BE34-03BECE1CDE6B}">
      <dgm:prSet phldrT="[Texto]"/>
      <dgm:spPr/>
      <dgm:t>
        <a:bodyPr/>
        <a:lstStyle/>
        <a:p>
          <a:r>
            <a:rPr lang="es-ES" dirty="0"/>
            <a:t>Se trata de un programa que pretende promover el acceso financiero y social al segmento de mujeres empresarias y emprendedores, que lideren proyectos productivos viables.</a:t>
          </a:r>
          <a:endParaRPr lang="es-SV" dirty="0"/>
        </a:p>
      </dgm:t>
    </dgm:pt>
    <dgm:pt modelId="{BABFBC25-ED35-45E4-8354-44AF418FED61}" type="parTrans" cxnId="{82A015CA-2F92-400A-AFC3-94C68B3A4244}">
      <dgm:prSet/>
      <dgm:spPr/>
      <dgm:t>
        <a:bodyPr/>
        <a:lstStyle/>
        <a:p>
          <a:endParaRPr lang="es-SV"/>
        </a:p>
      </dgm:t>
    </dgm:pt>
    <dgm:pt modelId="{A66ED564-56D6-44B1-98E0-3EBD83A1A57F}" type="sibTrans" cxnId="{82A015CA-2F92-400A-AFC3-94C68B3A4244}">
      <dgm:prSet/>
      <dgm:spPr/>
      <dgm:t>
        <a:bodyPr/>
        <a:lstStyle/>
        <a:p>
          <a:endParaRPr lang="es-SV"/>
        </a:p>
      </dgm:t>
    </dgm:pt>
    <dgm:pt modelId="{1921E35D-D4C3-4DA1-B994-3EF7C5EF8810}">
      <dgm:prSet phldrT="[Texto]"/>
      <dgm:spPr/>
      <dgm:t>
        <a:bodyPr/>
        <a:lstStyle/>
        <a:p>
          <a:r>
            <a:rPr lang="es-SV" dirty="0"/>
            <a:t>Fundación Mujer – Servicios Financieros </a:t>
          </a:r>
        </a:p>
      </dgm:t>
    </dgm:pt>
    <dgm:pt modelId="{106FC4FD-FE30-4601-825D-F979EFCE37B6}" type="parTrans" cxnId="{C50222FF-E4B4-40CD-8975-C255E0FE7594}">
      <dgm:prSet/>
      <dgm:spPr/>
      <dgm:t>
        <a:bodyPr/>
        <a:lstStyle/>
        <a:p>
          <a:endParaRPr lang="es-SV"/>
        </a:p>
      </dgm:t>
    </dgm:pt>
    <dgm:pt modelId="{E76F6D04-41DA-4500-A884-C0CDA6CDF410}" type="sibTrans" cxnId="{C50222FF-E4B4-40CD-8975-C255E0FE7594}">
      <dgm:prSet/>
      <dgm:spPr/>
      <dgm:t>
        <a:bodyPr/>
        <a:lstStyle/>
        <a:p>
          <a:endParaRPr lang="es-SV"/>
        </a:p>
      </dgm:t>
    </dgm:pt>
    <dgm:pt modelId="{640DCF91-5E8C-44C3-9BF6-D51DF1A2CB15}">
      <dgm:prSet phldrT="[Texto]"/>
      <dgm:spPr/>
      <dgm:t>
        <a:bodyPr/>
        <a:lstStyle/>
        <a:p>
          <a:r>
            <a:rPr lang="es-SV" dirty="0" err="1"/>
            <a:t>Fundecooperación</a:t>
          </a:r>
          <a:r>
            <a:rPr lang="es-SV" dirty="0"/>
            <a:t> para el Desarrollo Sostenible – Crédito para Mujeres Emprendedoras</a:t>
          </a:r>
        </a:p>
      </dgm:t>
    </dgm:pt>
    <dgm:pt modelId="{C22F4D4F-8180-4D21-A88C-78D612497096}" type="parTrans" cxnId="{37FEE07D-93FB-4728-B0C1-F17924755372}">
      <dgm:prSet/>
      <dgm:spPr/>
      <dgm:t>
        <a:bodyPr/>
        <a:lstStyle/>
        <a:p>
          <a:endParaRPr lang="es-SV"/>
        </a:p>
      </dgm:t>
    </dgm:pt>
    <dgm:pt modelId="{BD027DD2-3428-4DC4-BC4C-2809F35C4979}" type="sibTrans" cxnId="{37FEE07D-93FB-4728-B0C1-F17924755372}">
      <dgm:prSet/>
      <dgm:spPr/>
      <dgm:t>
        <a:bodyPr/>
        <a:lstStyle/>
        <a:p>
          <a:endParaRPr lang="es-SV"/>
        </a:p>
      </dgm:t>
    </dgm:pt>
    <dgm:pt modelId="{B58B5AC8-2722-483F-93FF-F9DB1E21F69A}">
      <dgm:prSet phldrT="[Texto]"/>
      <dgm:spPr/>
      <dgm:t>
        <a:bodyPr/>
        <a:lstStyle/>
        <a:p>
          <a:r>
            <a:rPr lang="es-SV" dirty="0"/>
            <a:t>BAC Credomatic – Mujeres BAC</a:t>
          </a:r>
        </a:p>
      </dgm:t>
    </dgm:pt>
    <dgm:pt modelId="{5ECB7B82-3F8D-41F9-8C41-C017050118C9}" type="parTrans" cxnId="{5E43576F-E106-4EB8-982A-2EF5D413B49B}">
      <dgm:prSet/>
      <dgm:spPr/>
      <dgm:t>
        <a:bodyPr/>
        <a:lstStyle/>
        <a:p>
          <a:endParaRPr lang="es-SV"/>
        </a:p>
      </dgm:t>
    </dgm:pt>
    <dgm:pt modelId="{FA0DE732-AC6B-489F-9BE7-36C9DCF7DD2D}" type="sibTrans" cxnId="{5E43576F-E106-4EB8-982A-2EF5D413B49B}">
      <dgm:prSet/>
      <dgm:spPr/>
      <dgm:t>
        <a:bodyPr/>
        <a:lstStyle/>
        <a:p>
          <a:endParaRPr lang="es-SV"/>
        </a:p>
      </dgm:t>
    </dgm:pt>
    <dgm:pt modelId="{06466615-072F-454A-A4DA-57CD1680B3E5}">
      <dgm:prSet phldrT="[Texto]"/>
      <dgm:spPr/>
      <dgm:t>
        <a:bodyPr/>
        <a:lstStyle/>
        <a:p>
          <a:r>
            <a:rPr lang="en-US" b="1" i="0" dirty="0"/>
            <a:t>1. Crédito Individual:</a:t>
          </a:r>
          <a:r>
            <a:rPr lang="en-US" b="0" i="0" dirty="0"/>
            <a:t> La </a:t>
          </a:r>
          <a:r>
            <a:rPr lang="en-US" b="0" i="0" dirty="0" err="1"/>
            <a:t>metodología</a:t>
          </a:r>
          <a:r>
            <a:rPr lang="en-US" b="0" i="0" dirty="0"/>
            <a:t> de </a:t>
          </a:r>
          <a:r>
            <a:rPr lang="en-US" b="0" i="0" dirty="0" err="1"/>
            <a:t>crédito</a:t>
          </a:r>
          <a:r>
            <a:rPr lang="en-US" b="0" i="0" dirty="0"/>
            <a:t> Individual </a:t>
          </a:r>
          <a:r>
            <a:rPr lang="en-US" b="0" i="0" dirty="0" err="1"/>
            <a:t>brinda</a:t>
          </a:r>
          <a:r>
            <a:rPr lang="en-US" b="0" i="0" dirty="0"/>
            <a:t> </a:t>
          </a:r>
          <a:r>
            <a:rPr lang="en-US" b="0" i="0" dirty="0" err="1"/>
            <a:t>financiamiento</a:t>
          </a:r>
          <a:r>
            <a:rPr lang="en-US" b="0" i="0" dirty="0"/>
            <a:t> para </a:t>
          </a:r>
          <a:r>
            <a:rPr lang="en-US" b="0" i="0" dirty="0" err="1"/>
            <a:t>fortalecer</a:t>
          </a:r>
          <a:r>
            <a:rPr lang="en-US" b="0" i="0" dirty="0"/>
            <a:t> </a:t>
          </a:r>
          <a:r>
            <a:rPr lang="en-US" b="0" i="0" dirty="0" err="1"/>
            <a:t>su</a:t>
          </a:r>
          <a:r>
            <a:rPr lang="en-US" b="0" i="0" dirty="0"/>
            <a:t> micro o </a:t>
          </a:r>
          <a:r>
            <a:rPr lang="en-US" b="0" i="0" dirty="0" err="1"/>
            <a:t>pequeña</a:t>
          </a:r>
          <a:r>
            <a:rPr lang="en-US" b="0" i="0" dirty="0"/>
            <a:t> </a:t>
          </a:r>
          <a:r>
            <a:rPr lang="en-US" b="0" i="0" dirty="0" err="1"/>
            <a:t>empresa</a:t>
          </a:r>
          <a:r>
            <a:rPr lang="en-US" b="0" i="0" dirty="0"/>
            <a:t>.</a:t>
          </a:r>
          <a:endParaRPr lang="es-SV" dirty="0"/>
        </a:p>
      </dgm:t>
    </dgm:pt>
    <dgm:pt modelId="{44F4087D-7D1E-4595-9A6A-BC7B414A0369}" type="parTrans" cxnId="{53945563-5372-4C37-8A79-897441356CE4}">
      <dgm:prSet/>
      <dgm:spPr/>
      <dgm:t>
        <a:bodyPr/>
        <a:lstStyle/>
        <a:p>
          <a:endParaRPr lang="es-SV"/>
        </a:p>
      </dgm:t>
    </dgm:pt>
    <dgm:pt modelId="{CCBD70B6-FAF6-4985-AEBF-AF76DB465176}" type="sibTrans" cxnId="{53945563-5372-4C37-8A79-897441356CE4}">
      <dgm:prSet/>
      <dgm:spPr/>
      <dgm:t>
        <a:bodyPr/>
        <a:lstStyle/>
        <a:p>
          <a:endParaRPr lang="es-SV"/>
        </a:p>
      </dgm:t>
    </dgm:pt>
    <dgm:pt modelId="{0D5ECFAC-8248-4D54-AED5-11F294F8B0B9}">
      <dgm:prSet phldrT="[Texto]"/>
      <dgm:spPr/>
      <dgm:t>
        <a:bodyPr/>
        <a:lstStyle/>
        <a:p>
          <a:r>
            <a:rPr lang="es-ES" dirty="0" err="1"/>
            <a:t>Fundecooperación</a:t>
          </a:r>
          <a:r>
            <a:rPr lang="es-ES" dirty="0"/>
            <a:t> pone a disposición de mujeres emprendedoras y empresarias que trabajen por la  biodiversidad, un producto de financiamiento exclusivo para ellas.</a:t>
          </a:r>
          <a:endParaRPr lang="es-SV" dirty="0"/>
        </a:p>
      </dgm:t>
    </dgm:pt>
    <dgm:pt modelId="{C0CE5E8C-6BDC-43FD-9863-70D1752A3B01}" type="parTrans" cxnId="{5FCBC17A-E769-4F00-BFEA-9C6DCB295DAC}">
      <dgm:prSet/>
      <dgm:spPr/>
      <dgm:t>
        <a:bodyPr/>
        <a:lstStyle/>
        <a:p>
          <a:endParaRPr lang="es-SV"/>
        </a:p>
      </dgm:t>
    </dgm:pt>
    <dgm:pt modelId="{179963E5-7967-48D3-A96A-E136B98A5031}" type="sibTrans" cxnId="{5FCBC17A-E769-4F00-BFEA-9C6DCB295DAC}">
      <dgm:prSet/>
      <dgm:spPr/>
      <dgm:t>
        <a:bodyPr/>
        <a:lstStyle/>
        <a:p>
          <a:endParaRPr lang="es-SV"/>
        </a:p>
      </dgm:t>
    </dgm:pt>
    <dgm:pt modelId="{B3924F12-EF21-4B22-8CCC-AF457E8F232A}">
      <dgm:prSet phldrT="[Texto]"/>
      <dgm:spPr/>
      <dgm:t>
        <a:bodyPr/>
        <a:lstStyle/>
        <a:p>
          <a:r>
            <a:rPr lang="es-ES" dirty="0"/>
            <a:t>El Programa Mujeres BAC nació con un objetivo claro, el cual es promover una sociedad más próspera e inclusiva, que contribuya a la reactivación económica del país y que potencie la participación de las mujeres en el proceso. </a:t>
          </a:r>
          <a:endParaRPr lang="es-SV" dirty="0"/>
        </a:p>
      </dgm:t>
    </dgm:pt>
    <dgm:pt modelId="{E88A2FC2-E2A9-441C-9536-6F7CE93B1951}" type="parTrans" cxnId="{7552C3AC-9181-4E1C-9241-A0C5B618C783}">
      <dgm:prSet/>
      <dgm:spPr/>
      <dgm:t>
        <a:bodyPr/>
        <a:lstStyle/>
        <a:p>
          <a:endParaRPr lang="es-SV"/>
        </a:p>
      </dgm:t>
    </dgm:pt>
    <dgm:pt modelId="{EDDB5B1E-011B-4A3E-89E6-FF0D727A5949}" type="sibTrans" cxnId="{7552C3AC-9181-4E1C-9241-A0C5B618C783}">
      <dgm:prSet/>
      <dgm:spPr/>
      <dgm:t>
        <a:bodyPr/>
        <a:lstStyle/>
        <a:p>
          <a:endParaRPr lang="es-SV"/>
        </a:p>
      </dgm:t>
    </dgm:pt>
    <dgm:pt modelId="{407AC77C-6508-4C47-9C87-AE150A7384CD}">
      <dgm:prSet/>
      <dgm:spPr/>
      <dgm:t>
        <a:bodyPr/>
        <a:lstStyle/>
        <a:p>
          <a:r>
            <a:rPr lang="es-ES" b="1" i="0" dirty="0"/>
            <a:t>2. Crédito Grupal (Banco Mujer- Solidaria Mujer):</a:t>
          </a:r>
          <a:r>
            <a:rPr lang="es-ES" b="0" i="0" dirty="0"/>
            <a:t> Grupos conformados entre 3 a 5 mujeres y de 6 a 12 mujeres de una misma comunidad que se unen para administrar y obtener crédito de una manera Solidaria.</a:t>
          </a:r>
        </a:p>
      </dgm:t>
    </dgm:pt>
    <dgm:pt modelId="{FAC2A56B-0CC3-497F-8961-7866EC70B1BB}" type="parTrans" cxnId="{5748907E-A0CD-42FA-AD13-8E5D0CEC8927}">
      <dgm:prSet/>
      <dgm:spPr/>
      <dgm:t>
        <a:bodyPr/>
        <a:lstStyle/>
        <a:p>
          <a:endParaRPr lang="en-US"/>
        </a:p>
      </dgm:t>
    </dgm:pt>
    <dgm:pt modelId="{52573560-C493-4BB3-B4D0-D6495414DE1E}" type="sibTrans" cxnId="{5748907E-A0CD-42FA-AD13-8E5D0CEC8927}">
      <dgm:prSet/>
      <dgm:spPr/>
      <dgm:t>
        <a:bodyPr/>
        <a:lstStyle/>
        <a:p>
          <a:endParaRPr lang="en-US"/>
        </a:p>
      </dgm:t>
    </dgm:pt>
    <dgm:pt modelId="{68F0F6CE-929D-4AF8-B58B-092458A0A798}">
      <dgm:prSet/>
      <dgm:spPr/>
      <dgm:t>
        <a:bodyPr/>
        <a:lstStyle/>
        <a:p>
          <a:r>
            <a:rPr lang="es-ES" dirty="0"/>
            <a:t>El crédito va desde los ¢500.000 hasta los ¢10.000.000.</a:t>
          </a:r>
          <a:endParaRPr lang="en-US" dirty="0"/>
        </a:p>
      </dgm:t>
    </dgm:pt>
    <dgm:pt modelId="{18F08FA8-0152-476F-B527-5B267F04381B}" type="parTrans" cxnId="{C7A35E8D-82E7-4E7F-8AAD-FAEE416E76D2}">
      <dgm:prSet/>
      <dgm:spPr/>
      <dgm:t>
        <a:bodyPr/>
        <a:lstStyle/>
        <a:p>
          <a:endParaRPr lang="en-US"/>
        </a:p>
      </dgm:t>
    </dgm:pt>
    <dgm:pt modelId="{CACD2765-3F93-46A8-867F-0152751A9066}" type="sibTrans" cxnId="{C7A35E8D-82E7-4E7F-8AAD-FAEE416E76D2}">
      <dgm:prSet/>
      <dgm:spPr/>
      <dgm:t>
        <a:bodyPr/>
        <a:lstStyle/>
        <a:p>
          <a:endParaRPr lang="en-US"/>
        </a:p>
      </dgm:t>
    </dgm:pt>
    <dgm:pt modelId="{15332C4B-91ED-43CB-ABC0-3DD7D74001E3}">
      <dgm:prSet/>
      <dgm:spPr/>
      <dgm:t>
        <a:bodyPr/>
        <a:lstStyle/>
        <a:p>
          <a:r>
            <a:rPr lang="es-ES" dirty="0"/>
            <a:t>Dentro de los beneficios del crédito se ofrece la opción de pagos ajustados a su necesidad, Aval de garantía con el FIDEIMAS para personas más vulnerables y acompañamiento.</a:t>
          </a:r>
          <a:endParaRPr lang="en-US" dirty="0"/>
        </a:p>
      </dgm:t>
    </dgm:pt>
    <dgm:pt modelId="{2BBC6589-6AFA-41F1-B513-E739221B98CA}" type="parTrans" cxnId="{24E96FAE-AD73-45C0-BF9F-3EAC5528A927}">
      <dgm:prSet/>
      <dgm:spPr/>
      <dgm:t>
        <a:bodyPr/>
        <a:lstStyle/>
        <a:p>
          <a:endParaRPr lang="en-US"/>
        </a:p>
      </dgm:t>
    </dgm:pt>
    <dgm:pt modelId="{B366C905-118F-40FA-979C-63BE98AF4BDB}" type="sibTrans" cxnId="{24E96FAE-AD73-45C0-BF9F-3EAC5528A927}">
      <dgm:prSet/>
      <dgm:spPr/>
      <dgm:t>
        <a:bodyPr/>
        <a:lstStyle/>
        <a:p>
          <a:endParaRPr lang="en-US"/>
        </a:p>
      </dgm:t>
    </dgm:pt>
    <dgm:pt modelId="{FFE7CBEE-1719-4531-AD4E-C17052F7EBE3}" type="pres">
      <dgm:prSet presAssocID="{25778FD8-D61A-40A6-A8C4-D658FE9340A3}" presName="linear" presStyleCnt="0">
        <dgm:presLayoutVars>
          <dgm:animLvl val="lvl"/>
          <dgm:resizeHandles val="exact"/>
        </dgm:presLayoutVars>
      </dgm:prSet>
      <dgm:spPr/>
    </dgm:pt>
    <dgm:pt modelId="{5F4DE2DB-58D4-43B1-B22F-3C9E012E8838}" type="pres">
      <dgm:prSet presAssocID="{D8C58CD6-308F-49C7-A478-E8703F399F4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D728BC4-8A56-4519-9EEF-006DC7F0150A}" type="pres">
      <dgm:prSet presAssocID="{D8C58CD6-308F-49C7-A478-E8703F399F4B}" presName="childText" presStyleLbl="revTx" presStyleIdx="0" presStyleCnt="5">
        <dgm:presLayoutVars>
          <dgm:bulletEnabled val="1"/>
        </dgm:presLayoutVars>
      </dgm:prSet>
      <dgm:spPr/>
    </dgm:pt>
    <dgm:pt modelId="{6E114F5A-6ADF-43BE-AC80-5D6DEBC3A833}" type="pres">
      <dgm:prSet presAssocID="{B1D1B774-F7B8-4CF1-A1F0-0AA5D9FE30E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56A29C9-40EE-4365-9F19-A4127B3FB088}" type="pres">
      <dgm:prSet presAssocID="{B1D1B774-F7B8-4CF1-A1F0-0AA5D9FE30E3}" presName="childText" presStyleLbl="revTx" presStyleIdx="1" presStyleCnt="5">
        <dgm:presLayoutVars>
          <dgm:bulletEnabled val="1"/>
        </dgm:presLayoutVars>
      </dgm:prSet>
      <dgm:spPr/>
    </dgm:pt>
    <dgm:pt modelId="{8AC8B3EA-C63C-4D56-AA83-7A756E03554E}" type="pres">
      <dgm:prSet presAssocID="{1921E35D-D4C3-4DA1-B994-3EF7C5EF881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720EE71-B731-4F14-8C19-C7B3012175F9}" type="pres">
      <dgm:prSet presAssocID="{1921E35D-D4C3-4DA1-B994-3EF7C5EF8810}" presName="childText" presStyleLbl="revTx" presStyleIdx="2" presStyleCnt="5">
        <dgm:presLayoutVars>
          <dgm:bulletEnabled val="1"/>
        </dgm:presLayoutVars>
      </dgm:prSet>
      <dgm:spPr/>
    </dgm:pt>
    <dgm:pt modelId="{E1A25ED6-E2EC-4B29-9768-79719CA682F5}" type="pres">
      <dgm:prSet presAssocID="{640DCF91-5E8C-44C3-9BF6-D51DF1A2CB1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3E3814E-547B-42B2-99DB-6183B283CE05}" type="pres">
      <dgm:prSet presAssocID="{640DCF91-5E8C-44C3-9BF6-D51DF1A2CB15}" presName="childText" presStyleLbl="revTx" presStyleIdx="3" presStyleCnt="5">
        <dgm:presLayoutVars>
          <dgm:bulletEnabled val="1"/>
        </dgm:presLayoutVars>
      </dgm:prSet>
      <dgm:spPr/>
    </dgm:pt>
    <dgm:pt modelId="{6F43C4ED-AE8A-4195-84B1-910023DC6EF2}" type="pres">
      <dgm:prSet presAssocID="{B58B5AC8-2722-483F-93FF-F9DB1E21F69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2332A48-8D86-489B-8A2E-942DA09BE5BC}" type="pres">
      <dgm:prSet presAssocID="{B58B5AC8-2722-483F-93FF-F9DB1E21F69A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1DDC1B01-CF74-4A21-904E-BFC3D45ADC9D}" type="presOf" srcId="{407AC77C-6508-4C47-9C87-AE150A7384CD}" destId="{0720EE71-B731-4F14-8C19-C7B3012175F9}" srcOrd="0" destOrd="1" presId="urn:microsoft.com/office/officeart/2005/8/layout/vList2"/>
    <dgm:cxn modelId="{B7DB6823-11F4-48BE-9E53-921F43EBAFE3}" type="presOf" srcId="{A1D7354F-FEB0-4D46-B425-8F99AC8E0C71}" destId="{AD728BC4-8A56-4519-9EEF-006DC7F0150A}" srcOrd="0" destOrd="0" presId="urn:microsoft.com/office/officeart/2005/8/layout/vList2"/>
    <dgm:cxn modelId="{6DFC5B32-5714-4E78-BD81-CBB014CE561F}" type="presOf" srcId="{B58B5AC8-2722-483F-93FF-F9DB1E21F69A}" destId="{6F43C4ED-AE8A-4195-84B1-910023DC6EF2}" srcOrd="0" destOrd="0" presId="urn:microsoft.com/office/officeart/2005/8/layout/vList2"/>
    <dgm:cxn modelId="{53945563-5372-4C37-8A79-897441356CE4}" srcId="{1921E35D-D4C3-4DA1-B994-3EF7C5EF8810}" destId="{06466615-072F-454A-A4DA-57CD1680B3E5}" srcOrd="0" destOrd="0" parTransId="{44F4087D-7D1E-4595-9A6A-BC7B414A0369}" sibTransId="{CCBD70B6-FAF6-4985-AEBF-AF76DB465176}"/>
    <dgm:cxn modelId="{5E43576F-E106-4EB8-982A-2EF5D413B49B}" srcId="{25778FD8-D61A-40A6-A8C4-D658FE9340A3}" destId="{B58B5AC8-2722-483F-93FF-F9DB1E21F69A}" srcOrd="4" destOrd="0" parTransId="{5ECB7B82-3F8D-41F9-8C41-C017050118C9}" sibTransId="{FA0DE732-AC6B-489F-9BE7-36C9DCF7DD2D}"/>
    <dgm:cxn modelId="{5F112552-5A71-43B2-8839-1259CF693CF6}" type="presOf" srcId="{B1D1B774-F7B8-4CF1-A1F0-0AA5D9FE30E3}" destId="{6E114F5A-6ADF-43BE-AC80-5D6DEBC3A833}" srcOrd="0" destOrd="0" presId="urn:microsoft.com/office/officeart/2005/8/layout/vList2"/>
    <dgm:cxn modelId="{16587D72-FF15-4324-ABB7-65F0E82CF337}" type="presOf" srcId="{15332C4B-91ED-43CB-ABC0-3DD7D74001E3}" destId="{23E3814E-547B-42B2-99DB-6183B283CE05}" srcOrd="0" destOrd="2" presId="urn:microsoft.com/office/officeart/2005/8/layout/vList2"/>
    <dgm:cxn modelId="{BC894556-4C32-4A91-869E-8A045A3FF7C5}" srcId="{D8C58CD6-308F-49C7-A478-E8703F399F4B}" destId="{A1D7354F-FEB0-4D46-B425-8F99AC8E0C71}" srcOrd="0" destOrd="0" parTransId="{D20BA55A-8023-4637-B60C-3814BC4CC712}" sibTransId="{F0580348-628A-49B5-8B4B-52E36E4D238F}"/>
    <dgm:cxn modelId="{1A327D57-8EEB-4D93-8E8E-B3A357808696}" type="presOf" srcId="{640DCF91-5E8C-44C3-9BF6-D51DF1A2CB15}" destId="{E1A25ED6-E2EC-4B29-9768-79719CA682F5}" srcOrd="0" destOrd="0" presId="urn:microsoft.com/office/officeart/2005/8/layout/vList2"/>
    <dgm:cxn modelId="{A0E0D277-23E2-4C02-B04C-2BF87167F172}" srcId="{25778FD8-D61A-40A6-A8C4-D658FE9340A3}" destId="{D8C58CD6-308F-49C7-A478-E8703F399F4B}" srcOrd="0" destOrd="0" parTransId="{8E992C11-39BA-4B43-B8A2-35C92A1555CA}" sibTransId="{A6CDB41A-1C65-4AA3-B470-DAF15177E0E6}"/>
    <dgm:cxn modelId="{5FCBC17A-E769-4F00-BFEA-9C6DCB295DAC}" srcId="{640DCF91-5E8C-44C3-9BF6-D51DF1A2CB15}" destId="{0D5ECFAC-8248-4D54-AED5-11F294F8B0B9}" srcOrd="0" destOrd="0" parTransId="{C0CE5E8C-6BDC-43FD-9863-70D1752A3B01}" sibTransId="{179963E5-7967-48D3-A96A-E136B98A5031}"/>
    <dgm:cxn modelId="{FA05187D-D837-459F-9908-1E81A96F8DD2}" type="presOf" srcId="{25778FD8-D61A-40A6-A8C4-D658FE9340A3}" destId="{FFE7CBEE-1719-4531-AD4E-C17052F7EBE3}" srcOrd="0" destOrd="0" presId="urn:microsoft.com/office/officeart/2005/8/layout/vList2"/>
    <dgm:cxn modelId="{37FEE07D-93FB-4728-B0C1-F17924755372}" srcId="{25778FD8-D61A-40A6-A8C4-D658FE9340A3}" destId="{640DCF91-5E8C-44C3-9BF6-D51DF1A2CB15}" srcOrd="3" destOrd="0" parTransId="{C22F4D4F-8180-4D21-A88C-78D612497096}" sibTransId="{BD027DD2-3428-4DC4-BC4C-2809F35C4979}"/>
    <dgm:cxn modelId="{5748907E-A0CD-42FA-AD13-8E5D0CEC8927}" srcId="{1921E35D-D4C3-4DA1-B994-3EF7C5EF8810}" destId="{407AC77C-6508-4C47-9C87-AE150A7384CD}" srcOrd="1" destOrd="0" parTransId="{FAC2A56B-0CC3-497F-8961-7866EC70B1BB}" sibTransId="{52573560-C493-4BB3-B4D0-D6495414DE1E}"/>
    <dgm:cxn modelId="{9180D788-FF19-4490-9DCA-E6E9B9C9DA80}" type="presOf" srcId="{06466615-072F-454A-A4DA-57CD1680B3E5}" destId="{0720EE71-B731-4F14-8C19-C7B3012175F9}" srcOrd="0" destOrd="0" presId="urn:microsoft.com/office/officeart/2005/8/layout/vList2"/>
    <dgm:cxn modelId="{C7A35E8D-82E7-4E7F-8AAD-FAEE416E76D2}" srcId="{640DCF91-5E8C-44C3-9BF6-D51DF1A2CB15}" destId="{68F0F6CE-929D-4AF8-B58B-092458A0A798}" srcOrd="1" destOrd="0" parTransId="{18F08FA8-0152-476F-B527-5B267F04381B}" sibTransId="{CACD2765-3F93-46A8-867F-0152751A9066}"/>
    <dgm:cxn modelId="{AC098C9E-0E68-43E8-9812-E7808E0E17D2}" srcId="{25778FD8-D61A-40A6-A8C4-D658FE9340A3}" destId="{B1D1B774-F7B8-4CF1-A1F0-0AA5D9FE30E3}" srcOrd="1" destOrd="0" parTransId="{42C71C37-2D74-4569-8E24-408B786AC21C}" sibTransId="{A75D2CAC-44FB-4995-8ACA-5F9B3CBD9D80}"/>
    <dgm:cxn modelId="{7552C3AC-9181-4E1C-9241-A0C5B618C783}" srcId="{B58B5AC8-2722-483F-93FF-F9DB1E21F69A}" destId="{B3924F12-EF21-4B22-8CCC-AF457E8F232A}" srcOrd="0" destOrd="0" parTransId="{E88A2FC2-E2A9-441C-9536-6F7CE93B1951}" sibTransId="{EDDB5B1E-011B-4A3E-89E6-FF0D727A5949}"/>
    <dgm:cxn modelId="{24E96FAE-AD73-45C0-BF9F-3EAC5528A927}" srcId="{640DCF91-5E8C-44C3-9BF6-D51DF1A2CB15}" destId="{15332C4B-91ED-43CB-ABC0-3DD7D74001E3}" srcOrd="2" destOrd="0" parTransId="{2BBC6589-6AFA-41F1-B513-E739221B98CA}" sibTransId="{B366C905-118F-40FA-979C-63BE98AF4BDB}"/>
    <dgm:cxn modelId="{04CF4CB8-4320-41CB-88DF-0DD3FD0797F5}" type="presOf" srcId="{0D5ECFAC-8248-4D54-AED5-11F294F8B0B9}" destId="{23E3814E-547B-42B2-99DB-6183B283CE05}" srcOrd="0" destOrd="0" presId="urn:microsoft.com/office/officeart/2005/8/layout/vList2"/>
    <dgm:cxn modelId="{82A015CA-2F92-400A-AFC3-94C68B3A4244}" srcId="{B1D1B774-F7B8-4CF1-A1F0-0AA5D9FE30E3}" destId="{A16B9DD6-6444-4164-BE34-03BECE1CDE6B}" srcOrd="0" destOrd="0" parTransId="{BABFBC25-ED35-45E4-8354-44AF418FED61}" sibTransId="{A66ED564-56D6-44B1-98E0-3EBD83A1A57F}"/>
    <dgm:cxn modelId="{FCC500CC-3DD9-48D8-8DDC-E764932DEF0D}" type="presOf" srcId="{D8C58CD6-308F-49C7-A478-E8703F399F4B}" destId="{5F4DE2DB-58D4-43B1-B22F-3C9E012E8838}" srcOrd="0" destOrd="0" presId="urn:microsoft.com/office/officeart/2005/8/layout/vList2"/>
    <dgm:cxn modelId="{2FF01CD3-632A-4F41-B2FB-A1FD2A2E1C15}" type="presOf" srcId="{1921E35D-D4C3-4DA1-B994-3EF7C5EF8810}" destId="{8AC8B3EA-C63C-4D56-AA83-7A756E03554E}" srcOrd="0" destOrd="0" presId="urn:microsoft.com/office/officeart/2005/8/layout/vList2"/>
    <dgm:cxn modelId="{45757ADB-9DF6-4EA2-9429-8E04FA60813E}" type="presOf" srcId="{B3924F12-EF21-4B22-8CCC-AF457E8F232A}" destId="{E2332A48-8D86-489B-8A2E-942DA09BE5BC}" srcOrd="0" destOrd="0" presId="urn:microsoft.com/office/officeart/2005/8/layout/vList2"/>
    <dgm:cxn modelId="{622DECDC-DB2A-4F3E-A391-9BC96A667DC4}" type="presOf" srcId="{A16B9DD6-6444-4164-BE34-03BECE1CDE6B}" destId="{D56A29C9-40EE-4365-9F19-A4127B3FB088}" srcOrd="0" destOrd="0" presId="urn:microsoft.com/office/officeart/2005/8/layout/vList2"/>
    <dgm:cxn modelId="{04AEDEF2-000C-473E-991C-0C1B8E1280DA}" type="presOf" srcId="{68F0F6CE-929D-4AF8-B58B-092458A0A798}" destId="{23E3814E-547B-42B2-99DB-6183B283CE05}" srcOrd="0" destOrd="1" presId="urn:microsoft.com/office/officeart/2005/8/layout/vList2"/>
    <dgm:cxn modelId="{C50222FF-E4B4-40CD-8975-C255E0FE7594}" srcId="{25778FD8-D61A-40A6-A8C4-D658FE9340A3}" destId="{1921E35D-D4C3-4DA1-B994-3EF7C5EF8810}" srcOrd="2" destOrd="0" parTransId="{106FC4FD-FE30-4601-825D-F979EFCE37B6}" sibTransId="{E76F6D04-41DA-4500-A884-C0CDA6CDF410}"/>
    <dgm:cxn modelId="{3C89A3A2-A08F-4C02-A8B6-BE8C81C109F2}" type="presParOf" srcId="{FFE7CBEE-1719-4531-AD4E-C17052F7EBE3}" destId="{5F4DE2DB-58D4-43B1-B22F-3C9E012E8838}" srcOrd="0" destOrd="0" presId="urn:microsoft.com/office/officeart/2005/8/layout/vList2"/>
    <dgm:cxn modelId="{49BCD21C-7F63-4A5E-8217-4C03CF1FCB99}" type="presParOf" srcId="{FFE7CBEE-1719-4531-AD4E-C17052F7EBE3}" destId="{AD728BC4-8A56-4519-9EEF-006DC7F0150A}" srcOrd="1" destOrd="0" presId="urn:microsoft.com/office/officeart/2005/8/layout/vList2"/>
    <dgm:cxn modelId="{4282A4D1-EB49-4559-95E5-D6934604D490}" type="presParOf" srcId="{FFE7CBEE-1719-4531-AD4E-C17052F7EBE3}" destId="{6E114F5A-6ADF-43BE-AC80-5D6DEBC3A833}" srcOrd="2" destOrd="0" presId="urn:microsoft.com/office/officeart/2005/8/layout/vList2"/>
    <dgm:cxn modelId="{6DF9C3ED-D34D-429F-9568-732F2CE99F92}" type="presParOf" srcId="{FFE7CBEE-1719-4531-AD4E-C17052F7EBE3}" destId="{D56A29C9-40EE-4365-9F19-A4127B3FB088}" srcOrd="3" destOrd="0" presId="urn:microsoft.com/office/officeart/2005/8/layout/vList2"/>
    <dgm:cxn modelId="{CC4DBEE3-D43B-46B2-A765-18AB513446A9}" type="presParOf" srcId="{FFE7CBEE-1719-4531-AD4E-C17052F7EBE3}" destId="{8AC8B3EA-C63C-4D56-AA83-7A756E03554E}" srcOrd="4" destOrd="0" presId="urn:microsoft.com/office/officeart/2005/8/layout/vList2"/>
    <dgm:cxn modelId="{BD0E2985-2AAD-4A3F-85C4-893053226B00}" type="presParOf" srcId="{FFE7CBEE-1719-4531-AD4E-C17052F7EBE3}" destId="{0720EE71-B731-4F14-8C19-C7B3012175F9}" srcOrd="5" destOrd="0" presId="urn:microsoft.com/office/officeart/2005/8/layout/vList2"/>
    <dgm:cxn modelId="{C151CD91-753A-49B7-AFD1-4D593A4A00BF}" type="presParOf" srcId="{FFE7CBEE-1719-4531-AD4E-C17052F7EBE3}" destId="{E1A25ED6-E2EC-4B29-9768-79719CA682F5}" srcOrd="6" destOrd="0" presId="urn:microsoft.com/office/officeart/2005/8/layout/vList2"/>
    <dgm:cxn modelId="{300A2241-58F8-4EA4-88A4-8FE9B1F5845D}" type="presParOf" srcId="{FFE7CBEE-1719-4531-AD4E-C17052F7EBE3}" destId="{23E3814E-547B-42B2-99DB-6183B283CE05}" srcOrd="7" destOrd="0" presId="urn:microsoft.com/office/officeart/2005/8/layout/vList2"/>
    <dgm:cxn modelId="{A367F6E5-F2B5-44C8-9548-26E35415F4A8}" type="presParOf" srcId="{FFE7CBEE-1719-4531-AD4E-C17052F7EBE3}" destId="{6F43C4ED-AE8A-4195-84B1-910023DC6EF2}" srcOrd="8" destOrd="0" presId="urn:microsoft.com/office/officeart/2005/8/layout/vList2"/>
    <dgm:cxn modelId="{3F5F9D33-A3C5-4A89-A22F-40E69AF20871}" type="presParOf" srcId="{FFE7CBEE-1719-4531-AD4E-C17052F7EBE3}" destId="{E2332A48-8D86-489B-8A2E-942DA09BE5BC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DE2DB-58D4-43B1-B22F-3C9E012E8838}">
      <dsp:nvSpPr>
        <dsp:cNvPr id="0" name=""/>
        <dsp:cNvSpPr/>
      </dsp:nvSpPr>
      <dsp:spPr>
        <a:xfrm>
          <a:off x="0" y="9671"/>
          <a:ext cx="11265911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Banco Nacional – Programa BN Mujer</a:t>
          </a:r>
        </a:p>
      </dsp:txBody>
      <dsp:txXfrm>
        <a:off x="28100" y="37771"/>
        <a:ext cx="11209711" cy="519439"/>
      </dsp:txXfrm>
    </dsp:sp>
    <dsp:sp modelId="{AD728BC4-8A56-4519-9EEF-006DC7F0150A}">
      <dsp:nvSpPr>
        <dsp:cNvPr id="0" name=""/>
        <dsp:cNvSpPr/>
      </dsp:nvSpPr>
      <dsp:spPr>
        <a:xfrm>
          <a:off x="0" y="585311"/>
          <a:ext cx="11265911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69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kern="1200" dirty="0"/>
            <a:t>Con 12 años de existencia, el BN Mujer del Banco Nacional es el programa líder en Costa Rica, en la gestión integral y empresarial de más un millón doscientas mil mujeres, que representan el 47 % de la población femenina del país de las cuales más de 198.000 son pymes lideradas por mujeres.</a:t>
          </a:r>
          <a:endParaRPr lang="es-SV" sz="1900" kern="1200" dirty="0"/>
        </a:p>
      </dsp:txBody>
      <dsp:txXfrm>
        <a:off x="0" y="585311"/>
        <a:ext cx="11265911" cy="869400"/>
      </dsp:txXfrm>
    </dsp:sp>
    <dsp:sp modelId="{6E114F5A-6ADF-43BE-AC80-5D6DEBC3A833}">
      <dsp:nvSpPr>
        <dsp:cNvPr id="0" name=""/>
        <dsp:cNvSpPr/>
      </dsp:nvSpPr>
      <dsp:spPr>
        <a:xfrm>
          <a:off x="0" y="1454711"/>
          <a:ext cx="11265911" cy="5756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BCR - </a:t>
          </a:r>
          <a:r>
            <a:rPr lang="es-ES" sz="2400" kern="1200" dirty="0"/>
            <a:t>Programa de Apoyo a Mujeres Empresarias y Emprendedores</a:t>
          </a:r>
          <a:endParaRPr lang="es-SV" sz="2400" kern="1200" dirty="0"/>
        </a:p>
      </dsp:txBody>
      <dsp:txXfrm>
        <a:off x="28100" y="1482811"/>
        <a:ext cx="11209711" cy="519439"/>
      </dsp:txXfrm>
    </dsp:sp>
    <dsp:sp modelId="{D56A29C9-40EE-4365-9F19-A4127B3FB088}">
      <dsp:nvSpPr>
        <dsp:cNvPr id="0" name=""/>
        <dsp:cNvSpPr/>
      </dsp:nvSpPr>
      <dsp:spPr>
        <a:xfrm>
          <a:off x="0" y="2030351"/>
          <a:ext cx="11265911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69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kern="1200" dirty="0"/>
            <a:t>Se trata de un programa que pretende promover el acceso financiero y social al segmento de mujeres empresarias y emprendedores, que lideren proyectos productivos viables.</a:t>
          </a:r>
          <a:endParaRPr lang="es-SV" sz="1900" kern="1200" dirty="0"/>
        </a:p>
      </dsp:txBody>
      <dsp:txXfrm>
        <a:off x="0" y="2030351"/>
        <a:ext cx="11265911" cy="596160"/>
      </dsp:txXfrm>
    </dsp:sp>
    <dsp:sp modelId="{8AC8B3EA-C63C-4D56-AA83-7A756E03554E}">
      <dsp:nvSpPr>
        <dsp:cNvPr id="0" name=""/>
        <dsp:cNvSpPr/>
      </dsp:nvSpPr>
      <dsp:spPr>
        <a:xfrm>
          <a:off x="0" y="2626511"/>
          <a:ext cx="11265911" cy="5756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Fundación Mujer – Servicios Financieros </a:t>
          </a:r>
        </a:p>
      </dsp:txBody>
      <dsp:txXfrm>
        <a:off x="28100" y="2654611"/>
        <a:ext cx="11209711" cy="519439"/>
      </dsp:txXfrm>
    </dsp:sp>
    <dsp:sp modelId="{0720EE71-B731-4F14-8C19-C7B3012175F9}">
      <dsp:nvSpPr>
        <dsp:cNvPr id="0" name=""/>
        <dsp:cNvSpPr/>
      </dsp:nvSpPr>
      <dsp:spPr>
        <a:xfrm>
          <a:off x="0" y="3202151"/>
          <a:ext cx="11265911" cy="119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69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1" i="0" kern="1200" dirty="0"/>
            <a:t>1. Crédito Individual:</a:t>
          </a:r>
          <a:r>
            <a:rPr lang="en-US" sz="1900" b="0" i="0" kern="1200" dirty="0"/>
            <a:t> La </a:t>
          </a:r>
          <a:r>
            <a:rPr lang="en-US" sz="1900" b="0" i="0" kern="1200" dirty="0" err="1"/>
            <a:t>metodología</a:t>
          </a:r>
          <a:r>
            <a:rPr lang="en-US" sz="1900" b="0" i="0" kern="1200" dirty="0"/>
            <a:t> de </a:t>
          </a:r>
          <a:r>
            <a:rPr lang="en-US" sz="1900" b="0" i="0" kern="1200" dirty="0" err="1"/>
            <a:t>crédito</a:t>
          </a:r>
          <a:r>
            <a:rPr lang="en-US" sz="1900" b="0" i="0" kern="1200" dirty="0"/>
            <a:t> Individual </a:t>
          </a:r>
          <a:r>
            <a:rPr lang="en-US" sz="1900" b="0" i="0" kern="1200" dirty="0" err="1"/>
            <a:t>brinda</a:t>
          </a:r>
          <a:r>
            <a:rPr lang="en-US" sz="1900" b="0" i="0" kern="1200" dirty="0"/>
            <a:t> </a:t>
          </a:r>
          <a:r>
            <a:rPr lang="en-US" sz="1900" b="0" i="0" kern="1200" dirty="0" err="1"/>
            <a:t>financiamiento</a:t>
          </a:r>
          <a:r>
            <a:rPr lang="en-US" sz="1900" b="0" i="0" kern="1200" dirty="0"/>
            <a:t> para </a:t>
          </a:r>
          <a:r>
            <a:rPr lang="en-US" sz="1900" b="0" i="0" kern="1200" dirty="0" err="1"/>
            <a:t>fortalecer</a:t>
          </a:r>
          <a:r>
            <a:rPr lang="en-US" sz="1900" b="0" i="0" kern="1200" dirty="0"/>
            <a:t> </a:t>
          </a:r>
          <a:r>
            <a:rPr lang="en-US" sz="1900" b="0" i="0" kern="1200" dirty="0" err="1"/>
            <a:t>su</a:t>
          </a:r>
          <a:r>
            <a:rPr lang="en-US" sz="1900" b="0" i="0" kern="1200" dirty="0"/>
            <a:t> micro o </a:t>
          </a:r>
          <a:r>
            <a:rPr lang="en-US" sz="1900" b="0" i="0" kern="1200" dirty="0" err="1"/>
            <a:t>pequeña</a:t>
          </a:r>
          <a:r>
            <a:rPr lang="en-US" sz="1900" b="0" i="0" kern="1200" dirty="0"/>
            <a:t> </a:t>
          </a:r>
          <a:r>
            <a:rPr lang="en-US" sz="1900" b="0" i="0" kern="1200" dirty="0" err="1"/>
            <a:t>empresa</a:t>
          </a:r>
          <a:r>
            <a:rPr lang="en-US" sz="1900" b="0" i="0" kern="1200" dirty="0"/>
            <a:t>.</a:t>
          </a:r>
          <a:endParaRPr lang="es-SV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b="1" i="0" kern="1200" dirty="0"/>
            <a:t>2. Crédito Grupal (Banco Mujer- Solidaria Mujer):</a:t>
          </a:r>
          <a:r>
            <a:rPr lang="es-ES" sz="1900" b="0" i="0" kern="1200" dirty="0"/>
            <a:t> Grupos conformados entre 3 a 5 mujeres y de 6 a 12 mujeres de una misma comunidad que se unen para administrar y obtener crédito de una manera Solidaria.</a:t>
          </a:r>
        </a:p>
      </dsp:txBody>
      <dsp:txXfrm>
        <a:off x="0" y="3202151"/>
        <a:ext cx="11265911" cy="1192320"/>
      </dsp:txXfrm>
    </dsp:sp>
    <dsp:sp modelId="{E1A25ED6-E2EC-4B29-9768-79719CA682F5}">
      <dsp:nvSpPr>
        <dsp:cNvPr id="0" name=""/>
        <dsp:cNvSpPr/>
      </dsp:nvSpPr>
      <dsp:spPr>
        <a:xfrm>
          <a:off x="0" y="4394471"/>
          <a:ext cx="11265911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 err="1"/>
            <a:t>Fundecooperación</a:t>
          </a:r>
          <a:r>
            <a:rPr lang="es-SV" sz="2400" kern="1200" dirty="0"/>
            <a:t> para el Desarrollo Sostenible – Crédito para Mujeres Emprendedoras</a:t>
          </a:r>
        </a:p>
      </dsp:txBody>
      <dsp:txXfrm>
        <a:off x="28100" y="4422571"/>
        <a:ext cx="11209711" cy="519439"/>
      </dsp:txXfrm>
    </dsp:sp>
    <dsp:sp modelId="{23E3814E-547B-42B2-99DB-6183B283CE05}">
      <dsp:nvSpPr>
        <dsp:cNvPr id="0" name=""/>
        <dsp:cNvSpPr/>
      </dsp:nvSpPr>
      <dsp:spPr>
        <a:xfrm>
          <a:off x="0" y="4970111"/>
          <a:ext cx="11265911" cy="151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69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kern="1200" dirty="0" err="1"/>
            <a:t>Fundecooperación</a:t>
          </a:r>
          <a:r>
            <a:rPr lang="es-ES" sz="1900" kern="1200" dirty="0"/>
            <a:t> pone a disposición de mujeres emprendedoras y empresarias que trabajen por la  biodiversidad, un producto de financiamiento exclusivo para ellas.</a:t>
          </a:r>
          <a:endParaRPr lang="es-SV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kern="1200" dirty="0"/>
            <a:t>El crédito va desde los ¢500.000 hasta los ¢10.000.000.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kern="1200" dirty="0"/>
            <a:t>Dentro de los beneficios del crédito se ofrece la opción de pagos ajustados a su necesidad, Aval de garantía con el FIDEIMAS para personas más vulnerables y acompañamiento.</a:t>
          </a:r>
          <a:endParaRPr lang="en-US" sz="1900" kern="1200" dirty="0"/>
        </a:p>
      </dsp:txBody>
      <dsp:txXfrm>
        <a:off x="0" y="4970111"/>
        <a:ext cx="11265911" cy="1515240"/>
      </dsp:txXfrm>
    </dsp:sp>
    <dsp:sp modelId="{6F43C4ED-AE8A-4195-84B1-910023DC6EF2}">
      <dsp:nvSpPr>
        <dsp:cNvPr id="0" name=""/>
        <dsp:cNvSpPr/>
      </dsp:nvSpPr>
      <dsp:spPr>
        <a:xfrm>
          <a:off x="0" y="6485351"/>
          <a:ext cx="11265911" cy="5756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BAC Credomatic – Mujeres BAC</a:t>
          </a:r>
        </a:p>
      </dsp:txBody>
      <dsp:txXfrm>
        <a:off x="28100" y="6513451"/>
        <a:ext cx="11209711" cy="519439"/>
      </dsp:txXfrm>
    </dsp:sp>
    <dsp:sp modelId="{E2332A48-8D86-489B-8A2E-942DA09BE5BC}">
      <dsp:nvSpPr>
        <dsp:cNvPr id="0" name=""/>
        <dsp:cNvSpPr/>
      </dsp:nvSpPr>
      <dsp:spPr>
        <a:xfrm>
          <a:off x="0" y="7060991"/>
          <a:ext cx="11265911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69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kern="1200" dirty="0"/>
            <a:t>El Programa Mujeres BAC nació con un objetivo claro, el cual es promover una sociedad más próspera e inclusiva, que contribuya a la reactivación económica del país y que potencie la participación de las mujeres en el proceso. </a:t>
          </a:r>
          <a:endParaRPr lang="es-SV" sz="1900" kern="1200" dirty="0"/>
        </a:p>
      </dsp:txBody>
      <dsp:txXfrm>
        <a:off x="0" y="7060991"/>
        <a:ext cx="11265911" cy="869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anose="020B0306030504020204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anose="020B0306030504020204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5669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9233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7528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73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6638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0967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9839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1245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885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8419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4012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6402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9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oleObject" Target="../embeddings/oleObject1.bin"/><Relationship Id="rId3" Type="http://schemas.openxmlformats.org/officeDocument/2006/relationships/slide" Target="slide1.xml"/><Relationship Id="rId7" Type="http://schemas.openxmlformats.org/officeDocument/2006/relationships/slide" Target="slide5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slide" Target="slide4.xml"/><Relationship Id="rId11" Type="http://schemas.openxmlformats.org/officeDocument/2006/relationships/image" Target="../media/image3.png"/><Relationship Id="rId5" Type="http://schemas.openxmlformats.org/officeDocument/2006/relationships/slide" Target="slide3.xml"/><Relationship Id="rId10" Type="http://schemas.openxmlformats.org/officeDocument/2006/relationships/image" Target="../media/image2.png"/><Relationship Id="rId4" Type="http://schemas.openxmlformats.org/officeDocument/2006/relationships/slide" Target="slide2.xml"/><Relationship Id="rId9" Type="http://schemas.openxmlformats.org/officeDocument/2006/relationships/chart" Target="../charts/chart1.xml"/><Relationship Id="rId1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5" Type="http://schemas.openxmlformats.org/officeDocument/2006/relationships/slide" Target="slide4.xml"/><Relationship Id="rId10" Type="http://schemas.openxmlformats.org/officeDocument/2006/relationships/hyperlink" Target="https://www.teletica.com/nacional/tasa-de-desempleo-en-costa-rica-baja-al-12_315166" TargetMode="External"/><Relationship Id="rId4" Type="http://schemas.openxmlformats.org/officeDocument/2006/relationships/slide" Target="slide3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11" Type="http://schemas.openxmlformats.org/officeDocument/2006/relationships/image" Target="../media/image9.png"/><Relationship Id="rId5" Type="http://schemas.openxmlformats.org/officeDocument/2006/relationships/slide" Target="slide4.xml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ic.go.cr/web/130/pymes/rgano-colegiado/red-de-apoyo-pyme.php" TargetMode="External"/><Relationship Id="rId13" Type="http://schemas.openxmlformats.org/officeDocument/2006/relationships/image" Target="../media/image13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11" Type="http://schemas.openxmlformats.org/officeDocument/2006/relationships/image" Target="../media/image11.png"/><Relationship Id="rId5" Type="http://schemas.openxmlformats.org/officeDocument/2006/relationships/slide" Target="slide4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slide" Target="slide3.xml"/><Relationship Id="rId9" Type="http://schemas.openxmlformats.org/officeDocument/2006/relationships/image" Target="../media/image4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5.xml"/><Relationship Id="rId12" Type="http://schemas.microsoft.com/office/2007/relationships/diagramDrawing" Target="../diagrams/drawing1.xml"/><Relationship Id="rId2" Type="http://schemas.openxmlformats.org/officeDocument/2006/relationships/slide" Target="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11" Type="http://schemas.openxmlformats.org/officeDocument/2006/relationships/diagramColors" Target="../diagrams/colors1.xml"/><Relationship Id="rId5" Type="http://schemas.openxmlformats.org/officeDocument/2006/relationships/slide" Target="slide4.xml"/><Relationship Id="rId15" Type="http://schemas.openxmlformats.org/officeDocument/2006/relationships/image" Target="../media/image17.jpeg"/><Relationship Id="rId10" Type="http://schemas.openxmlformats.org/officeDocument/2006/relationships/diagramQuickStyle" Target="../diagrams/quickStyle1.xml"/><Relationship Id="rId4" Type="http://schemas.openxmlformats.org/officeDocument/2006/relationships/slide" Target="slide3.xml"/><Relationship Id="rId9" Type="http://schemas.openxmlformats.org/officeDocument/2006/relationships/diagramLayout" Target="../diagrams/layout1.xml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3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image" Target="../media/image2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11" Type="http://schemas.openxmlformats.org/officeDocument/2006/relationships/image" Target="../media/image21.png"/><Relationship Id="rId5" Type="http://schemas.openxmlformats.org/officeDocument/2006/relationships/slide" Target="slide4.xml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slide" Target="slide3.xml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">
            <a:extLst>
              <a:ext uri="{FF2B5EF4-FFF2-40B4-BE49-F238E27FC236}">
                <a16:creationId xmlns:a16="http://schemas.microsoft.com/office/drawing/2014/main" id="{2CB145FB-E40B-E743-BB82-AEC3CE6CA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3278" y="555925"/>
            <a:ext cx="7385634" cy="13144303"/>
          </a:xfrm>
          <a:custGeom>
            <a:avLst/>
            <a:gdLst>
              <a:gd name="T0" fmla="*/ 18928 w 18929"/>
              <a:gd name="T1" fmla="*/ 11895 h 11896"/>
              <a:gd name="T2" fmla="*/ 0 w 18929"/>
              <a:gd name="T3" fmla="*/ 11895 h 11896"/>
              <a:gd name="T4" fmla="*/ 0 w 18929"/>
              <a:gd name="T5" fmla="*/ 0 h 11896"/>
              <a:gd name="T6" fmla="*/ 18928 w 18929"/>
              <a:gd name="T7" fmla="*/ 0 h 11896"/>
              <a:gd name="T8" fmla="*/ 18928 w 18929"/>
              <a:gd name="T9" fmla="*/ 11895 h 1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29" h="11896">
                <a:moveTo>
                  <a:pt x="18928" y="11895"/>
                </a:moveTo>
                <a:lnTo>
                  <a:pt x="0" y="11895"/>
                </a:lnTo>
                <a:lnTo>
                  <a:pt x="0" y="0"/>
                </a:lnTo>
                <a:lnTo>
                  <a:pt x="18928" y="0"/>
                </a:lnTo>
                <a:lnTo>
                  <a:pt x="18928" y="1189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721BCCC7-A7A0-9C4C-BD4D-83A326628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223" y="956459"/>
            <a:ext cx="12688908" cy="12743770"/>
          </a:xfrm>
          <a:custGeom>
            <a:avLst/>
            <a:gdLst>
              <a:gd name="T0" fmla="*/ 10915 w 10916"/>
              <a:gd name="T1" fmla="*/ 11895 h 11896"/>
              <a:gd name="T2" fmla="*/ 0 w 10916"/>
              <a:gd name="T3" fmla="*/ 11895 h 11896"/>
              <a:gd name="T4" fmla="*/ 0 w 10916"/>
              <a:gd name="T5" fmla="*/ 0 h 11896"/>
              <a:gd name="T6" fmla="*/ 10915 w 10916"/>
              <a:gd name="T7" fmla="*/ 0 h 11896"/>
              <a:gd name="T8" fmla="*/ 10915 w 10916"/>
              <a:gd name="T9" fmla="*/ 11895 h 1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16" h="11896">
                <a:moveTo>
                  <a:pt x="10915" y="11895"/>
                </a:moveTo>
                <a:lnTo>
                  <a:pt x="0" y="11895"/>
                </a:lnTo>
                <a:lnTo>
                  <a:pt x="0" y="0"/>
                </a:lnTo>
                <a:lnTo>
                  <a:pt x="10915" y="0"/>
                </a:lnTo>
                <a:lnTo>
                  <a:pt x="10915" y="11895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BFA1CFA6-0159-B54B-BBA4-B2E9D8318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709" y="889000"/>
            <a:ext cx="4502775" cy="12811229"/>
          </a:xfrm>
          <a:custGeom>
            <a:avLst/>
            <a:gdLst>
              <a:gd name="T0" fmla="*/ 3993 w 3994"/>
              <a:gd name="T1" fmla="*/ 11895 h 11896"/>
              <a:gd name="T2" fmla="*/ 0 w 3994"/>
              <a:gd name="T3" fmla="*/ 11895 h 11896"/>
              <a:gd name="T4" fmla="*/ 0 w 3994"/>
              <a:gd name="T5" fmla="*/ 0 h 11896"/>
              <a:gd name="T6" fmla="*/ 3993 w 3994"/>
              <a:gd name="T7" fmla="*/ 0 h 11896"/>
              <a:gd name="T8" fmla="*/ 3993 w 3994"/>
              <a:gd name="T9" fmla="*/ 11895 h 1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4" h="11896">
                <a:moveTo>
                  <a:pt x="3993" y="11895"/>
                </a:moveTo>
                <a:lnTo>
                  <a:pt x="0" y="11895"/>
                </a:lnTo>
                <a:lnTo>
                  <a:pt x="0" y="0"/>
                </a:lnTo>
                <a:lnTo>
                  <a:pt x="3993" y="0"/>
                </a:lnTo>
                <a:lnTo>
                  <a:pt x="3993" y="11895"/>
                </a:ln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7A653B4-6183-9544-B190-E8F2814B2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709" y="3039836"/>
            <a:ext cx="4502775" cy="879830"/>
          </a:xfrm>
          <a:custGeom>
            <a:avLst/>
            <a:gdLst>
              <a:gd name="T0" fmla="*/ 3993 w 3994"/>
              <a:gd name="T1" fmla="*/ 707 h 708"/>
              <a:gd name="T2" fmla="*/ 0 w 3994"/>
              <a:gd name="T3" fmla="*/ 707 h 708"/>
              <a:gd name="T4" fmla="*/ 0 w 3994"/>
              <a:gd name="T5" fmla="*/ 0 h 708"/>
              <a:gd name="T6" fmla="*/ 3993 w 3994"/>
              <a:gd name="T7" fmla="*/ 0 h 708"/>
              <a:gd name="T8" fmla="*/ 3993 w 3994"/>
              <a:gd name="T9" fmla="*/ 707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4" h="708">
                <a:moveTo>
                  <a:pt x="3993" y="707"/>
                </a:moveTo>
                <a:lnTo>
                  <a:pt x="0" y="707"/>
                </a:lnTo>
                <a:lnTo>
                  <a:pt x="0" y="0"/>
                </a:lnTo>
                <a:lnTo>
                  <a:pt x="3993" y="0"/>
                </a:lnTo>
                <a:lnTo>
                  <a:pt x="3993" y="707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7D517B9-3C47-AF47-810C-741A83E26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70"/>
            <a:ext cx="24377650" cy="940689"/>
          </a:xfrm>
          <a:custGeom>
            <a:avLst/>
            <a:gdLst>
              <a:gd name="T0" fmla="*/ 18928 w 18929"/>
              <a:gd name="T1" fmla="*/ 1080 h 1081"/>
              <a:gd name="T2" fmla="*/ 0 w 18929"/>
              <a:gd name="T3" fmla="*/ 1080 h 1081"/>
              <a:gd name="T4" fmla="*/ 0 w 18929"/>
              <a:gd name="T5" fmla="*/ 0 h 1081"/>
              <a:gd name="T6" fmla="*/ 18928 w 18929"/>
              <a:gd name="T7" fmla="*/ 0 h 1081"/>
              <a:gd name="T8" fmla="*/ 18928 w 18929"/>
              <a:gd name="T9" fmla="*/ 1080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29" h="1081">
                <a:moveTo>
                  <a:pt x="18928" y="1080"/>
                </a:moveTo>
                <a:lnTo>
                  <a:pt x="0" y="1080"/>
                </a:lnTo>
                <a:lnTo>
                  <a:pt x="0" y="0"/>
                </a:lnTo>
                <a:lnTo>
                  <a:pt x="18928" y="0"/>
                </a:lnTo>
                <a:lnTo>
                  <a:pt x="18928" y="1080"/>
                </a:lnTo>
              </a:path>
            </a:pathLst>
          </a:custGeom>
          <a:solidFill>
            <a:srgbClr val="CE1C1C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BE0A0338-3220-D74E-944A-6B49103F5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158" y="12284218"/>
            <a:ext cx="11053437" cy="1146014"/>
          </a:xfrm>
          <a:custGeom>
            <a:avLst/>
            <a:gdLst>
              <a:gd name="T0" fmla="*/ 10915 w 10916"/>
              <a:gd name="T1" fmla="*/ 632 h 633"/>
              <a:gd name="T2" fmla="*/ 0 w 10916"/>
              <a:gd name="T3" fmla="*/ 632 h 633"/>
              <a:gd name="T4" fmla="*/ 0 w 10916"/>
              <a:gd name="T5" fmla="*/ 0 h 633"/>
              <a:gd name="T6" fmla="*/ 10915 w 10916"/>
              <a:gd name="T7" fmla="*/ 0 h 633"/>
              <a:gd name="T8" fmla="*/ 10915 w 10916"/>
              <a:gd name="T9" fmla="*/ 632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16" h="633">
                <a:moveTo>
                  <a:pt x="10915" y="632"/>
                </a:moveTo>
                <a:lnTo>
                  <a:pt x="0" y="632"/>
                </a:lnTo>
                <a:lnTo>
                  <a:pt x="0" y="0"/>
                </a:lnTo>
                <a:lnTo>
                  <a:pt x="10915" y="0"/>
                </a:lnTo>
                <a:lnTo>
                  <a:pt x="10915" y="632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78146164-F525-4347-9D90-E7CF54B14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789" y="3347288"/>
            <a:ext cx="139942" cy="264927"/>
          </a:xfrm>
          <a:custGeom>
            <a:avLst/>
            <a:gdLst>
              <a:gd name="T0" fmla="*/ 0 w 137"/>
              <a:gd name="T1" fmla="*/ 151 h 303"/>
              <a:gd name="T2" fmla="*/ 136 w 137"/>
              <a:gd name="T3" fmla="*/ 302 h 303"/>
              <a:gd name="T4" fmla="*/ 136 w 137"/>
              <a:gd name="T5" fmla="*/ 0 h 303"/>
              <a:gd name="T6" fmla="*/ 0 w 137"/>
              <a:gd name="T7" fmla="*/ 151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7" h="303">
                <a:moveTo>
                  <a:pt x="0" y="151"/>
                </a:moveTo>
                <a:lnTo>
                  <a:pt x="136" y="302"/>
                </a:lnTo>
                <a:lnTo>
                  <a:pt x="136" y="0"/>
                </a:lnTo>
                <a:lnTo>
                  <a:pt x="0" y="151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44" name="Freeform 40">
            <a:extLst>
              <a:ext uri="{FF2B5EF4-FFF2-40B4-BE49-F238E27FC236}">
                <a16:creationId xmlns:a16="http://schemas.microsoft.com/office/drawing/2014/main" id="{8AE71721-E2FC-9344-B336-ACC8D7F51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321" y="7273791"/>
            <a:ext cx="10231847" cy="4651748"/>
          </a:xfrm>
          <a:custGeom>
            <a:avLst/>
            <a:gdLst>
              <a:gd name="T0" fmla="*/ 9794 w 9795"/>
              <a:gd name="T1" fmla="*/ 1615 h 1616"/>
              <a:gd name="T2" fmla="*/ 0 w 9795"/>
              <a:gd name="T3" fmla="*/ 1615 h 1616"/>
              <a:gd name="T4" fmla="*/ 0 w 9795"/>
              <a:gd name="T5" fmla="*/ 0 h 1616"/>
              <a:gd name="T6" fmla="*/ 9794 w 9795"/>
              <a:gd name="T7" fmla="*/ 0 h 1616"/>
              <a:gd name="T8" fmla="*/ 9794 w 9795"/>
              <a:gd name="T9" fmla="*/ 1615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95" h="1616">
                <a:moveTo>
                  <a:pt x="9794" y="1615"/>
                </a:moveTo>
                <a:lnTo>
                  <a:pt x="0" y="1615"/>
                </a:lnTo>
                <a:lnTo>
                  <a:pt x="0" y="0"/>
                </a:lnTo>
                <a:lnTo>
                  <a:pt x="9794" y="0"/>
                </a:lnTo>
                <a:lnTo>
                  <a:pt x="9794" y="161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FF228937-EEDF-0C46-8835-66BCE0D9E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18448" y="9969163"/>
            <a:ext cx="0" cy="1722090"/>
          </a:xfrm>
          <a:prstGeom prst="line">
            <a:avLst/>
          </a:prstGeom>
          <a:noFill/>
          <a:ln w="25400" cap="flat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SV" sz="6532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28178B1-7AF5-7741-942B-6FA220434D90}"/>
              </a:ext>
            </a:extLst>
          </p:cNvPr>
          <p:cNvSpPr txBox="1"/>
          <p:nvPr/>
        </p:nvSpPr>
        <p:spPr>
          <a:xfrm>
            <a:off x="5855554" y="6682013"/>
            <a:ext cx="2139496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s-SV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Datos relevantes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138DD47-86A9-DF47-8A05-4F803331F9E8}"/>
              </a:ext>
            </a:extLst>
          </p:cNvPr>
          <p:cNvSpPr txBox="1"/>
          <p:nvPr/>
        </p:nvSpPr>
        <p:spPr>
          <a:xfrm>
            <a:off x="18403200" y="1550454"/>
            <a:ext cx="4866180" cy="43088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s-SV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Mapa del país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92C248B-A7F3-4A44-AE20-BB2848CE912D}"/>
              </a:ext>
            </a:extLst>
          </p:cNvPr>
          <p:cNvSpPr txBox="1"/>
          <p:nvPr/>
        </p:nvSpPr>
        <p:spPr>
          <a:xfrm>
            <a:off x="18052300" y="5850692"/>
            <a:ext cx="5567979" cy="43088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s-SV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Desagregación de la población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79449C8-E017-1E49-A46F-63A3BB0DAE4A}"/>
              </a:ext>
            </a:extLst>
          </p:cNvPr>
          <p:cNvSpPr txBox="1"/>
          <p:nvPr/>
        </p:nvSpPr>
        <p:spPr>
          <a:xfrm>
            <a:off x="22285069" y="270671"/>
            <a:ext cx="137774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Costa Rica</a:t>
            </a:r>
          </a:p>
        </p:txBody>
      </p:sp>
      <p:sp>
        <p:nvSpPr>
          <p:cNvPr id="93" name="Shape 2571">
            <a:extLst>
              <a:ext uri="{FF2B5EF4-FFF2-40B4-BE49-F238E27FC236}">
                <a16:creationId xmlns:a16="http://schemas.microsoft.com/office/drawing/2014/main" id="{69690724-FBD7-DE4F-A4E7-68B3E2AB672B}"/>
              </a:ext>
            </a:extLst>
          </p:cNvPr>
          <p:cNvSpPr>
            <a:spLocks noChangeAspect="1"/>
          </p:cNvSpPr>
          <p:nvPr/>
        </p:nvSpPr>
        <p:spPr>
          <a:xfrm>
            <a:off x="17858232" y="336461"/>
            <a:ext cx="299308" cy="29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4" name="Shape 2591">
            <a:extLst>
              <a:ext uri="{FF2B5EF4-FFF2-40B4-BE49-F238E27FC236}">
                <a16:creationId xmlns:a16="http://schemas.microsoft.com/office/drawing/2014/main" id="{ED097113-0909-4245-A3BB-AEBB35536C3E}"/>
              </a:ext>
            </a:extLst>
          </p:cNvPr>
          <p:cNvSpPr>
            <a:spLocks noChangeAspect="1"/>
          </p:cNvSpPr>
          <p:nvPr/>
        </p:nvSpPr>
        <p:spPr>
          <a:xfrm>
            <a:off x="19115351" y="336461"/>
            <a:ext cx="299308" cy="29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5" name="Shape 2616">
            <a:extLst>
              <a:ext uri="{FF2B5EF4-FFF2-40B4-BE49-F238E27FC236}">
                <a16:creationId xmlns:a16="http://schemas.microsoft.com/office/drawing/2014/main" id="{370BB3D4-6890-8044-ADF6-7A2E028B734A}"/>
              </a:ext>
            </a:extLst>
          </p:cNvPr>
          <p:cNvSpPr>
            <a:spLocks noChangeAspect="1"/>
          </p:cNvSpPr>
          <p:nvPr/>
        </p:nvSpPr>
        <p:spPr>
          <a:xfrm>
            <a:off x="20372470" y="350031"/>
            <a:ext cx="299308" cy="27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FC2230E-7A40-A54B-A022-E981AAEC84A1}"/>
              </a:ext>
            </a:extLst>
          </p:cNvPr>
          <p:cNvSpPr txBox="1"/>
          <p:nvPr/>
        </p:nvSpPr>
        <p:spPr>
          <a:xfrm>
            <a:off x="470328" y="193727"/>
            <a:ext cx="714567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RADIOGRAFÍA NACIONAL DE COSTA RICA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5473E2F-3E62-C541-9B77-981228F83299}"/>
              </a:ext>
            </a:extLst>
          </p:cNvPr>
          <p:cNvSpPr txBox="1"/>
          <p:nvPr/>
        </p:nvSpPr>
        <p:spPr>
          <a:xfrm>
            <a:off x="4830087" y="12376366"/>
            <a:ext cx="10223577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s-SV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Fuente de los datos: </a:t>
            </a:r>
          </a:p>
          <a:p>
            <a:r>
              <a:rPr lang="es-SV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Datos de población: banco mundial, </a:t>
            </a:r>
            <a:r>
              <a:rPr lang="es-SV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Costa Rica</a:t>
            </a:r>
            <a:endParaRPr lang="es-SV" sz="1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s-SV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Datos de riesgo: COFACE </a:t>
            </a:r>
            <a:r>
              <a:rPr lang="es-SV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group</a:t>
            </a:r>
            <a:endParaRPr lang="es-SV" sz="1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0B3D52D-639F-5E42-A136-128126054423}"/>
              </a:ext>
            </a:extLst>
          </p:cNvPr>
          <p:cNvSpPr txBox="1"/>
          <p:nvPr/>
        </p:nvSpPr>
        <p:spPr>
          <a:xfrm>
            <a:off x="1341582" y="3258914"/>
            <a:ext cx="164820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Demografía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DAA7B3F-6DE0-F740-A727-0656CAF8AED6}"/>
              </a:ext>
            </a:extLst>
          </p:cNvPr>
          <p:cNvSpPr txBox="1"/>
          <p:nvPr/>
        </p:nvSpPr>
        <p:spPr>
          <a:xfrm>
            <a:off x="1341582" y="4138364"/>
            <a:ext cx="111761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Empleo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4F7C0A9-9F79-8A4A-AFAB-66E115DC4D1B}"/>
              </a:ext>
            </a:extLst>
          </p:cNvPr>
          <p:cNvSpPr txBox="1"/>
          <p:nvPr/>
        </p:nvSpPr>
        <p:spPr>
          <a:xfrm>
            <a:off x="1341582" y="5017814"/>
            <a:ext cx="137409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MIPYMES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843426F5-4B61-D744-BC0C-0CB7FC544B23}"/>
              </a:ext>
            </a:extLst>
          </p:cNvPr>
          <p:cNvSpPr txBox="1"/>
          <p:nvPr/>
        </p:nvSpPr>
        <p:spPr>
          <a:xfrm>
            <a:off x="1341582" y="5897264"/>
            <a:ext cx="164448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Marco legal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01064400-BE23-B84E-A56B-74A6AE66752E}"/>
              </a:ext>
            </a:extLst>
          </p:cNvPr>
          <p:cNvSpPr txBox="1"/>
          <p:nvPr/>
        </p:nvSpPr>
        <p:spPr>
          <a:xfrm>
            <a:off x="1341582" y="6776714"/>
            <a:ext cx="270433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Programas y apoyos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C508B28-E995-2E41-8E93-51D0E7488D97}"/>
              </a:ext>
            </a:extLst>
          </p:cNvPr>
          <p:cNvSpPr txBox="1"/>
          <p:nvPr/>
        </p:nvSpPr>
        <p:spPr>
          <a:xfrm>
            <a:off x="1341582" y="7656163"/>
            <a:ext cx="223433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Medio ambiente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0" name="Shape 2525">
            <a:extLst>
              <a:ext uri="{FF2B5EF4-FFF2-40B4-BE49-F238E27FC236}">
                <a16:creationId xmlns:a16="http://schemas.microsoft.com/office/drawing/2014/main" id="{576FBCA8-C29B-B140-BCF1-3D2EBF56EBC1}"/>
              </a:ext>
            </a:extLst>
          </p:cNvPr>
          <p:cNvSpPr>
            <a:spLocks noChangeAspect="1"/>
          </p:cNvSpPr>
          <p:nvPr/>
        </p:nvSpPr>
        <p:spPr>
          <a:xfrm>
            <a:off x="496659" y="3253621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1" name="Shape 2545">
            <a:extLst>
              <a:ext uri="{FF2B5EF4-FFF2-40B4-BE49-F238E27FC236}">
                <a16:creationId xmlns:a16="http://schemas.microsoft.com/office/drawing/2014/main" id="{43C29963-9981-304C-9C97-84942E2F1413}"/>
              </a:ext>
            </a:extLst>
          </p:cNvPr>
          <p:cNvSpPr>
            <a:spLocks noChangeAspect="1"/>
          </p:cNvSpPr>
          <p:nvPr/>
        </p:nvSpPr>
        <p:spPr>
          <a:xfrm>
            <a:off x="496659" y="5892809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2" name="Shape 2614">
            <a:extLst>
              <a:ext uri="{FF2B5EF4-FFF2-40B4-BE49-F238E27FC236}">
                <a16:creationId xmlns:a16="http://schemas.microsoft.com/office/drawing/2014/main" id="{FE67BFFA-B610-6A4C-8F0C-E0E7AE20E6F1}"/>
              </a:ext>
            </a:extLst>
          </p:cNvPr>
          <p:cNvSpPr>
            <a:spLocks noChangeAspect="1"/>
          </p:cNvSpPr>
          <p:nvPr/>
        </p:nvSpPr>
        <p:spPr>
          <a:xfrm>
            <a:off x="496659" y="4991178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3" name="Shape 2623">
            <a:extLst>
              <a:ext uri="{FF2B5EF4-FFF2-40B4-BE49-F238E27FC236}">
                <a16:creationId xmlns:a16="http://schemas.microsoft.com/office/drawing/2014/main" id="{D5EC147C-505A-5440-A37C-7DCB577FDD8D}"/>
              </a:ext>
            </a:extLst>
          </p:cNvPr>
          <p:cNvSpPr>
            <a:spLocks noChangeAspect="1"/>
          </p:cNvSpPr>
          <p:nvPr/>
        </p:nvSpPr>
        <p:spPr>
          <a:xfrm>
            <a:off x="496659" y="6776714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4" name="Shape 2625">
            <a:extLst>
              <a:ext uri="{FF2B5EF4-FFF2-40B4-BE49-F238E27FC236}">
                <a16:creationId xmlns:a16="http://schemas.microsoft.com/office/drawing/2014/main" id="{56C99239-EFF5-7D4D-88BD-81D2C0ADD010}"/>
              </a:ext>
            </a:extLst>
          </p:cNvPr>
          <p:cNvSpPr>
            <a:spLocks noChangeAspect="1"/>
          </p:cNvSpPr>
          <p:nvPr/>
        </p:nvSpPr>
        <p:spPr>
          <a:xfrm>
            <a:off x="496659" y="7691004"/>
            <a:ext cx="441472" cy="36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5" name="Shape 2836">
            <a:extLst>
              <a:ext uri="{FF2B5EF4-FFF2-40B4-BE49-F238E27FC236}">
                <a16:creationId xmlns:a16="http://schemas.microsoft.com/office/drawing/2014/main" id="{753913DE-898B-2B48-9AC3-A561E9F398A3}"/>
              </a:ext>
            </a:extLst>
          </p:cNvPr>
          <p:cNvSpPr>
            <a:spLocks noChangeAspect="1"/>
          </p:cNvSpPr>
          <p:nvPr/>
        </p:nvSpPr>
        <p:spPr>
          <a:xfrm>
            <a:off x="496659" y="4197690"/>
            <a:ext cx="441472" cy="321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graphicFrame>
        <p:nvGraphicFramePr>
          <p:cNvPr id="92" name="Chart 91">
            <a:extLst>
              <a:ext uri="{FF2B5EF4-FFF2-40B4-BE49-F238E27FC236}">
                <a16:creationId xmlns:a16="http://schemas.microsoft.com/office/drawing/2014/main" id="{20BDAACA-857E-914F-A441-77E7E4753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895813"/>
              </p:ext>
            </p:extLst>
          </p:nvPr>
        </p:nvGraphicFramePr>
        <p:xfrm>
          <a:off x="5861321" y="1659495"/>
          <a:ext cx="10227710" cy="478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70" name="Grupo 69">
            <a:extLst>
              <a:ext uri="{FF2B5EF4-FFF2-40B4-BE49-F238E27FC236}">
                <a16:creationId xmlns:a16="http://schemas.microsoft.com/office/drawing/2014/main" id="{9CF2B0F7-987E-4024-AC08-0FFA85EC09D5}"/>
              </a:ext>
            </a:extLst>
          </p:cNvPr>
          <p:cNvGrpSpPr/>
          <p:nvPr/>
        </p:nvGrpSpPr>
        <p:grpSpPr>
          <a:xfrm>
            <a:off x="21244989" y="8787738"/>
            <a:ext cx="2408408" cy="2282880"/>
            <a:chOff x="10258450" y="1890599"/>
            <a:chExt cx="2997276" cy="2841056"/>
          </a:xfrm>
        </p:grpSpPr>
        <p:sp>
          <p:nvSpPr>
            <p:cNvPr id="108" name="Freeform 111">
              <a:extLst>
                <a:ext uri="{FF2B5EF4-FFF2-40B4-BE49-F238E27FC236}">
                  <a16:creationId xmlns:a16="http://schemas.microsoft.com/office/drawing/2014/main" id="{F5A4EF04-076E-44EF-9B4B-048FAF8E9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8450" y="1890599"/>
              <a:ext cx="2997276" cy="2841055"/>
            </a:xfrm>
            <a:prstGeom prst="roundRect">
              <a:avLst>
                <a:gd name="adj" fmla="val 460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sz="6532" dirty="0"/>
            </a:p>
          </p:txBody>
        </p:sp>
        <p:sp>
          <p:nvSpPr>
            <p:cNvPr id="109" name="Freeform 112">
              <a:extLst>
                <a:ext uri="{FF2B5EF4-FFF2-40B4-BE49-F238E27FC236}">
                  <a16:creationId xmlns:a16="http://schemas.microsoft.com/office/drawing/2014/main" id="{DE39E5DC-A39E-4A5D-926C-E797A8E43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8450" y="4091528"/>
              <a:ext cx="2997276" cy="640127"/>
            </a:xfrm>
            <a:prstGeom prst="round2SameRect">
              <a:avLst>
                <a:gd name="adj1" fmla="val 0"/>
                <a:gd name="adj2" fmla="val 19769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sz="6532" dirty="0"/>
            </a:p>
          </p:txBody>
        </p:sp>
        <p:sp>
          <p:nvSpPr>
            <p:cNvPr id="110" name="Freeform 114">
              <a:extLst>
                <a:ext uri="{FF2B5EF4-FFF2-40B4-BE49-F238E27FC236}">
                  <a16:creationId xmlns:a16="http://schemas.microsoft.com/office/drawing/2014/main" id="{7B1BA87E-8182-404F-8EDB-5928D2D70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4406" y="2313399"/>
              <a:ext cx="1078731" cy="1078732"/>
            </a:xfrm>
            <a:custGeom>
              <a:avLst/>
              <a:gdLst>
                <a:gd name="T0" fmla="*/ 1203 w 1204"/>
                <a:gd name="T1" fmla="*/ 602 h 1204"/>
                <a:gd name="T2" fmla="*/ 1203 w 1204"/>
                <a:gd name="T3" fmla="*/ 602 h 1204"/>
                <a:gd name="T4" fmla="*/ 602 w 1204"/>
                <a:gd name="T5" fmla="*/ 1203 h 1204"/>
                <a:gd name="T6" fmla="*/ 602 w 1204"/>
                <a:gd name="T7" fmla="*/ 1203 h 1204"/>
                <a:gd name="T8" fmla="*/ 0 w 1204"/>
                <a:gd name="T9" fmla="*/ 602 h 1204"/>
                <a:gd name="T10" fmla="*/ 0 w 1204"/>
                <a:gd name="T11" fmla="*/ 602 h 1204"/>
                <a:gd name="T12" fmla="*/ 602 w 1204"/>
                <a:gd name="T13" fmla="*/ 0 h 1204"/>
                <a:gd name="T14" fmla="*/ 602 w 1204"/>
                <a:gd name="T15" fmla="*/ 0 h 1204"/>
                <a:gd name="T16" fmla="*/ 1203 w 1204"/>
                <a:gd name="T17" fmla="*/ 602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4" h="1204">
                  <a:moveTo>
                    <a:pt x="1203" y="602"/>
                  </a:moveTo>
                  <a:lnTo>
                    <a:pt x="1203" y="602"/>
                  </a:lnTo>
                  <a:cubicBezTo>
                    <a:pt x="1203" y="934"/>
                    <a:pt x="934" y="1203"/>
                    <a:pt x="602" y="1203"/>
                  </a:cubicBezTo>
                  <a:lnTo>
                    <a:pt x="602" y="1203"/>
                  </a:lnTo>
                  <a:cubicBezTo>
                    <a:pt x="269" y="1203"/>
                    <a:pt x="0" y="934"/>
                    <a:pt x="0" y="602"/>
                  </a:cubicBezTo>
                  <a:lnTo>
                    <a:pt x="0" y="602"/>
                  </a:lnTo>
                  <a:cubicBezTo>
                    <a:pt x="0" y="269"/>
                    <a:pt x="269" y="0"/>
                    <a:pt x="602" y="0"/>
                  </a:cubicBezTo>
                  <a:lnTo>
                    <a:pt x="602" y="0"/>
                  </a:lnTo>
                  <a:cubicBezTo>
                    <a:pt x="934" y="0"/>
                    <a:pt x="1203" y="269"/>
                    <a:pt x="1203" y="6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sz="6532" dirty="0"/>
            </a:p>
          </p:txBody>
        </p:sp>
        <p:sp>
          <p:nvSpPr>
            <p:cNvPr id="111" name="TextBox 72">
              <a:extLst>
                <a:ext uri="{FF2B5EF4-FFF2-40B4-BE49-F238E27FC236}">
                  <a16:creationId xmlns:a16="http://schemas.microsoft.com/office/drawing/2014/main" id="{40B826AE-A004-4D32-993F-B00896DCB868}"/>
                </a:ext>
              </a:extLst>
            </p:cNvPr>
            <p:cNvSpPr txBox="1"/>
            <p:nvPr/>
          </p:nvSpPr>
          <p:spPr>
            <a:xfrm>
              <a:off x="10324172" y="4143473"/>
              <a:ext cx="2859235" cy="53624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SV" sz="22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% mujeres urbana</a:t>
              </a:r>
            </a:p>
          </p:txBody>
        </p:sp>
        <p:sp>
          <p:nvSpPr>
            <p:cNvPr id="112" name="TextBox 74">
              <a:extLst>
                <a:ext uri="{FF2B5EF4-FFF2-40B4-BE49-F238E27FC236}">
                  <a16:creationId xmlns:a16="http://schemas.microsoft.com/office/drawing/2014/main" id="{5FBEA003-6F20-4476-AEDE-932CF7C1A8D1}"/>
                </a:ext>
              </a:extLst>
            </p:cNvPr>
            <p:cNvSpPr txBox="1"/>
            <p:nvPr/>
          </p:nvSpPr>
          <p:spPr>
            <a:xfrm>
              <a:off x="11638826" y="3475522"/>
              <a:ext cx="229899" cy="53624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endParaRPr lang="es-SV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113" name="Shape 2615">
              <a:extLst>
                <a:ext uri="{FF2B5EF4-FFF2-40B4-BE49-F238E27FC236}">
                  <a16:creationId xmlns:a16="http://schemas.microsoft.com/office/drawing/2014/main" id="{370F117D-505B-40DF-B278-12084E8611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89979" y="2588973"/>
              <a:ext cx="527584" cy="527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93" y="17878"/>
                  </a:moveTo>
                  <a:cubicBezTo>
                    <a:pt x="16514" y="16546"/>
                    <a:pt x="15177" y="15812"/>
                    <a:pt x="14084" y="15323"/>
                  </a:cubicBezTo>
                  <a:cubicBezTo>
                    <a:pt x="13842" y="15214"/>
                    <a:pt x="13687" y="15099"/>
                    <a:pt x="13598" y="14990"/>
                  </a:cubicBezTo>
                  <a:cubicBezTo>
                    <a:pt x="15238" y="14959"/>
                    <a:pt x="16521" y="14237"/>
                    <a:pt x="16581" y="14203"/>
                  </a:cubicBezTo>
                  <a:cubicBezTo>
                    <a:pt x="16751" y="14106"/>
                    <a:pt x="16846" y="13918"/>
                    <a:pt x="16826" y="13724"/>
                  </a:cubicBezTo>
                  <a:cubicBezTo>
                    <a:pt x="16807" y="13546"/>
                    <a:pt x="16693" y="13394"/>
                    <a:pt x="16530" y="13325"/>
                  </a:cubicBezTo>
                  <a:cubicBezTo>
                    <a:pt x="16461" y="13275"/>
                    <a:pt x="15663" y="12629"/>
                    <a:pt x="15663" y="9051"/>
                  </a:cubicBezTo>
                  <a:cubicBezTo>
                    <a:pt x="15663" y="5000"/>
                    <a:pt x="14115" y="2945"/>
                    <a:pt x="11061" y="2945"/>
                  </a:cubicBezTo>
                  <a:cubicBezTo>
                    <a:pt x="8481" y="2945"/>
                    <a:pt x="5845" y="3642"/>
                    <a:pt x="5845" y="8806"/>
                  </a:cubicBezTo>
                  <a:cubicBezTo>
                    <a:pt x="5845" y="12555"/>
                    <a:pt x="5219" y="13278"/>
                    <a:pt x="5122" y="13367"/>
                  </a:cubicBezTo>
                  <a:cubicBezTo>
                    <a:pt x="4957" y="13416"/>
                    <a:pt x="4826" y="13551"/>
                    <a:pt x="4784" y="13723"/>
                  </a:cubicBezTo>
                  <a:cubicBezTo>
                    <a:pt x="4734" y="13935"/>
                    <a:pt x="4828" y="14153"/>
                    <a:pt x="5015" y="14262"/>
                  </a:cubicBezTo>
                  <a:cubicBezTo>
                    <a:pt x="6396" y="15064"/>
                    <a:pt x="7482" y="15136"/>
                    <a:pt x="8065" y="15091"/>
                  </a:cubicBezTo>
                  <a:cubicBezTo>
                    <a:pt x="7994" y="15151"/>
                    <a:pt x="7850" y="15241"/>
                    <a:pt x="7564" y="15335"/>
                  </a:cubicBezTo>
                  <a:cubicBezTo>
                    <a:pt x="6211" y="15776"/>
                    <a:pt x="4766" y="16807"/>
                    <a:pt x="3958" y="17834"/>
                  </a:cubicBezTo>
                  <a:cubicBezTo>
                    <a:pt x="2125" y="16050"/>
                    <a:pt x="982" y="13560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2" y="982"/>
                    <a:pt x="20618" y="5377"/>
                    <a:pt x="20618" y="10800"/>
                  </a:cubicBezTo>
                  <a:cubicBezTo>
                    <a:pt x="20618" y="13584"/>
                    <a:pt x="19454" y="16092"/>
                    <a:pt x="17593" y="17878"/>
                  </a:cubicBezTo>
                  <a:moveTo>
                    <a:pt x="10800" y="20618"/>
                  </a:moveTo>
                  <a:cubicBezTo>
                    <a:pt x="8489" y="20618"/>
                    <a:pt x="6370" y="19815"/>
                    <a:pt x="4693" y="18480"/>
                  </a:cubicBezTo>
                  <a:cubicBezTo>
                    <a:pt x="5360" y="17604"/>
                    <a:pt x="6693" y="16652"/>
                    <a:pt x="7869" y="16268"/>
                  </a:cubicBezTo>
                  <a:cubicBezTo>
                    <a:pt x="8578" y="16037"/>
                    <a:pt x="8988" y="15688"/>
                    <a:pt x="9087" y="15232"/>
                  </a:cubicBezTo>
                  <a:cubicBezTo>
                    <a:pt x="9214" y="14656"/>
                    <a:pt x="8775" y="14230"/>
                    <a:pt x="8725" y="14183"/>
                  </a:cubicBezTo>
                  <a:cubicBezTo>
                    <a:pt x="8597" y="14065"/>
                    <a:pt x="8412" y="14025"/>
                    <a:pt x="8246" y="14075"/>
                  </a:cubicBezTo>
                  <a:cubicBezTo>
                    <a:pt x="8208" y="14086"/>
                    <a:pt x="7406" y="14309"/>
                    <a:pt x="6089" y="13714"/>
                  </a:cubicBezTo>
                  <a:cubicBezTo>
                    <a:pt x="6486" y="13026"/>
                    <a:pt x="6826" y="11618"/>
                    <a:pt x="6826" y="8806"/>
                  </a:cubicBezTo>
                  <a:cubicBezTo>
                    <a:pt x="6826" y="4301"/>
                    <a:pt x="8829" y="3928"/>
                    <a:pt x="11061" y="3928"/>
                  </a:cubicBezTo>
                  <a:cubicBezTo>
                    <a:pt x="12615" y="3928"/>
                    <a:pt x="14681" y="4458"/>
                    <a:pt x="14681" y="9051"/>
                  </a:cubicBezTo>
                  <a:cubicBezTo>
                    <a:pt x="14681" y="11662"/>
                    <a:pt x="15092" y="12966"/>
                    <a:pt x="15499" y="13617"/>
                  </a:cubicBezTo>
                  <a:cubicBezTo>
                    <a:pt x="14943" y="13829"/>
                    <a:pt x="14058" y="14076"/>
                    <a:pt x="13097" y="13993"/>
                  </a:cubicBezTo>
                  <a:cubicBezTo>
                    <a:pt x="12883" y="13971"/>
                    <a:pt x="12690" y="14092"/>
                    <a:pt x="12605" y="14285"/>
                  </a:cubicBezTo>
                  <a:cubicBezTo>
                    <a:pt x="12420" y="14704"/>
                    <a:pt x="12408" y="15649"/>
                    <a:pt x="13683" y="16219"/>
                  </a:cubicBezTo>
                  <a:cubicBezTo>
                    <a:pt x="14677" y="16664"/>
                    <a:pt x="15893" y="17331"/>
                    <a:pt x="16850" y="18522"/>
                  </a:cubicBezTo>
                  <a:cubicBezTo>
                    <a:pt x="15182" y="19831"/>
                    <a:pt x="13085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es-SV" sz="2999" b="1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F0CAD60A-B5FD-451D-BF4C-A0513F5BB766}"/>
              </a:ext>
            </a:extLst>
          </p:cNvPr>
          <p:cNvGrpSpPr/>
          <p:nvPr/>
        </p:nvGrpSpPr>
        <p:grpSpPr>
          <a:xfrm>
            <a:off x="18052300" y="11266084"/>
            <a:ext cx="2408408" cy="2282880"/>
            <a:chOff x="10258450" y="5593060"/>
            <a:chExt cx="2997276" cy="2841056"/>
          </a:xfrm>
        </p:grpSpPr>
        <p:sp>
          <p:nvSpPr>
            <p:cNvPr id="102" name="Freeform 111">
              <a:extLst>
                <a:ext uri="{FF2B5EF4-FFF2-40B4-BE49-F238E27FC236}">
                  <a16:creationId xmlns:a16="http://schemas.microsoft.com/office/drawing/2014/main" id="{0354FCC2-7F30-410E-B630-7EBAC7155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8450" y="5593060"/>
              <a:ext cx="2997276" cy="2841055"/>
            </a:xfrm>
            <a:prstGeom prst="roundRect">
              <a:avLst>
                <a:gd name="adj" fmla="val 460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sz="6532" dirty="0"/>
            </a:p>
          </p:txBody>
        </p:sp>
        <p:sp>
          <p:nvSpPr>
            <p:cNvPr id="103" name="Freeform 112">
              <a:extLst>
                <a:ext uri="{FF2B5EF4-FFF2-40B4-BE49-F238E27FC236}">
                  <a16:creationId xmlns:a16="http://schemas.microsoft.com/office/drawing/2014/main" id="{AA01FD81-5BD3-42D3-8114-861F30C0E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8450" y="7793989"/>
              <a:ext cx="2997276" cy="640127"/>
            </a:xfrm>
            <a:prstGeom prst="round2SameRect">
              <a:avLst>
                <a:gd name="adj1" fmla="val 0"/>
                <a:gd name="adj2" fmla="val 19769"/>
              </a:avLst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sz="6532" dirty="0"/>
            </a:p>
          </p:txBody>
        </p:sp>
        <p:sp>
          <p:nvSpPr>
            <p:cNvPr id="104" name="Freeform 114">
              <a:extLst>
                <a:ext uri="{FF2B5EF4-FFF2-40B4-BE49-F238E27FC236}">
                  <a16:creationId xmlns:a16="http://schemas.microsoft.com/office/drawing/2014/main" id="{53D7C9C0-8C51-4AA6-A462-051F94A5E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4406" y="6015860"/>
              <a:ext cx="1078731" cy="1078732"/>
            </a:xfrm>
            <a:custGeom>
              <a:avLst/>
              <a:gdLst>
                <a:gd name="T0" fmla="*/ 1203 w 1204"/>
                <a:gd name="T1" fmla="*/ 602 h 1204"/>
                <a:gd name="T2" fmla="*/ 1203 w 1204"/>
                <a:gd name="T3" fmla="*/ 602 h 1204"/>
                <a:gd name="T4" fmla="*/ 602 w 1204"/>
                <a:gd name="T5" fmla="*/ 1203 h 1204"/>
                <a:gd name="T6" fmla="*/ 602 w 1204"/>
                <a:gd name="T7" fmla="*/ 1203 h 1204"/>
                <a:gd name="T8" fmla="*/ 0 w 1204"/>
                <a:gd name="T9" fmla="*/ 602 h 1204"/>
                <a:gd name="T10" fmla="*/ 0 w 1204"/>
                <a:gd name="T11" fmla="*/ 602 h 1204"/>
                <a:gd name="T12" fmla="*/ 602 w 1204"/>
                <a:gd name="T13" fmla="*/ 0 h 1204"/>
                <a:gd name="T14" fmla="*/ 602 w 1204"/>
                <a:gd name="T15" fmla="*/ 0 h 1204"/>
                <a:gd name="T16" fmla="*/ 1203 w 1204"/>
                <a:gd name="T17" fmla="*/ 602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4" h="1204">
                  <a:moveTo>
                    <a:pt x="1203" y="602"/>
                  </a:moveTo>
                  <a:lnTo>
                    <a:pt x="1203" y="602"/>
                  </a:lnTo>
                  <a:cubicBezTo>
                    <a:pt x="1203" y="934"/>
                    <a:pt x="934" y="1203"/>
                    <a:pt x="602" y="1203"/>
                  </a:cubicBezTo>
                  <a:lnTo>
                    <a:pt x="602" y="1203"/>
                  </a:lnTo>
                  <a:cubicBezTo>
                    <a:pt x="269" y="1203"/>
                    <a:pt x="0" y="934"/>
                    <a:pt x="0" y="602"/>
                  </a:cubicBezTo>
                  <a:lnTo>
                    <a:pt x="0" y="602"/>
                  </a:lnTo>
                  <a:cubicBezTo>
                    <a:pt x="0" y="269"/>
                    <a:pt x="269" y="0"/>
                    <a:pt x="602" y="0"/>
                  </a:cubicBezTo>
                  <a:lnTo>
                    <a:pt x="602" y="0"/>
                  </a:lnTo>
                  <a:cubicBezTo>
                    <a:pt x="934" y="0"/>
                    <a:pt x="1203" y="269"/>
                    <a:pt x="1203" y="602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sz="6532" dirty="0"/>
            </a:p>
          </p:txBody>
        </p:sp>
        <p:sp>
          <p:nvSpPr>
            <p:cNvPr id="105" name="TextBox 72">
              <a:extLst>
                <a:ext uri="{FF2B5EF4-FFF2-40B4-BE49-F238E27FC236}">
                  <a16:creationId xmlns:a16="http://schemas.microsoft.com/office/drawing/2014/main" id="{2F39AB6C-7CB7-4CFF-8E1E-26C163B0A05E}"/>
                </a:ext>
              </a:extLst>
            </p:cNvPr>
            <p:cNvSpPr txBox="1"/>
            <p:nvPr/>
          </p:nvSpPr>
          <p:spPr>
            <a:xfrm>
              <a:off x="10640493" y="7865085"/>
              <a:ext cx="2226598" cy="49793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SV" sz="20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Población rural</a:t>
              </a:r>
            </a:p>
          </p:txBody>
        </p:sp>
        <p:sp>
          <p:nvSpPr>
            <p:cNvPr id="106" name="TextBox 74">
              <a:extLst>
                <a:ext uri="{FF2B5EF4-FFF2-40B4-BE49-F238E27FC236}">
                  <a16:creationId xmlns:a16="http://schemas.microsoft.com/office/drawing/2014/main" id="{D98FAF0D-95A7-4642-8476-3B24B17DC2AB}"/>
                </a:ext>
              </a:extLst>
            </p:cNvPr>
            <p:cNvSpPr txBox="1"/>
            <p:nvPr/>
          </p:nvSpPr>
          <p:spPr>
            <a:xfrm>
              <a:off x="11106217" y="7177983"/>
              <a:ext cx="1295119" cy="53624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SV" sz="2200" b="1" dirty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930373</a:t>
              </a:r>
            </a:p>
          </p:txBody>
        </p:sp>
        <p:sp>
          <p:nvSpPr>
            <p:cNvPr id="107" name="Shape 2615">
              <a:extLst>
                <a:ext uri="{FF2B5EF4-FFF2-40B4-BE49-F238E27FC236}">
                  <a16:creationId xmlns:a16="http://schemas.microsoft.com/office/drawing/2014/main" id="{3194C513-CA62-4FBB-87E4-F3E14579E5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89979" y="6291434"/>
              <a:ext cx="527584" cy="527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93" y="17878"/>
                  </a:moveTo>
                  <a:cubicBezTo>
                    <a:pt x="16514" y="16546"/>
                    <a:pt x="15177" y="15812"/>
                    <a:pt x="14084" y="15323"/>
                  </a:cubicBezTo>
                  <a:cubicBezTo>
                    <a:pt x="13842" y="15214"/>
                    <a:pt x="13687" y="15099"/>
                    <a:pt x="13598" y="14990"/>
                  </a:cubicBezTo>
                  <a:cubicBezTo>
                    <a:pt x="15238" y="14959"/>
                    <a:pt x="16521" y="14237"/>
                    <a:pt x="16581" y="14203"/>
                  </a:cubicBezTo>
                  <a:cubicBezTo>
                    <a:pt x="16751" y="14106"/>
                    <a:pt x="16846" y="13918"/>
                    <a:pt x="16826" y="13724"/>
                  </a:cubicBezTo>
                  <a:cubicBezTo>
                    <a:pt x="16807" y="13546"/>
                    <a:pt x="16693" y="13394"/>
                    <a:pt x="16530" y="13325"/>
                  </a:cubicBezTo>
                  <a:cubicBezTo>
                    <a:pt x="16461" y="13275"/>
                    <a:pt x="15663" y="12629"/>
                    <a:pt x="15663" y="9051"/>
                  </a:cubicBezTo>
                  <a:cubicBezTo>
                    <a:pt x="15663" y="5000"/>
                    <a:pt x="14115" y="2945"/>
                    <a:pt x="11061" y="2945"/>
                  </a:cubicBezTo>
                  <a:cubicBezTo>
                    <a:pt x="8481" y="2945"/>
                    <a:pt x="5845" y="3642"/>
                    <a:pt x="5845" y="8806"/>
                  </a:cubicBezTo>
                  <a:cubicBezTo>
                    <a:pt x="5845" y="12555"/>
                    <a:pt x="5219" y="13278"/>
                    <a:pt x="5122" y="13367"/>
                  </a:cubicBezTo>
                  <a:cubicBezTo>
                    <a:pt x="4957" y="13416"/>
                    <a:pt x="4826" y="13551"/>
                    <a:pt x="4784" y="13723"/>
                  </a:cubicBezTo>
                  <a:cubicBezTo>
                    <a:pt x="4734" y="13935"/>
                    <a:pt x="4828" y="14153"/>
                    <a:pt x="5015" y="14262"/>
                  </a:cubicBezTo>
                  <a:cubicBezTo>
                    <a:pt x="6396" y="15064"/>
                    <a:pt x="7482" y="15136"/>
                    <a:pt x="8065" y="15091"/>
                  </a:cubicBezTo>
                  <a:cubicBezTo>
                    <a:pt x="7994" y="15151"/>
                    <a:pt x="7850" y="15241"/>
                    <a:pt x="7564" y="15335"/>
                  </a:cubicBezTo>
                  <a:cubicBezTo>
                    <a:pt x="6211" y="15776"/>
                    <a:pt x="4766" y="16807"/>
                    <a:pt x="3958" y="17834"/>
                  </a:cubicBezTo>
                  <a:cubicBezTo>
                    <a:pt x="2125" y="16050"/>
                    <a:pt x="982" y="13560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2" y="982"/>
                    <a:pt x="20618" y="5377"/>
                    <a:pt x="20618" y="10800"/>
                  </a:cubicBezTo>
                  <a:cubicBezTo>
                    <a:pt x="20618" y="13584"/>
                    <a:pt x="19454" y="16092"/>
                    <a:pt x="17593" y="17878"/>
                  </a:cubicBezTo>
                  <a:moveTo>
                    <a:pt x="10800" y="20618"/>
                  </a:moveTo>
                  <a:cubicBezTo>
                    <a:pt x="8489" y="20618"/>
                    <a:pt x="6370" y="19815"/>
                    <a:pt x="4693" y="18480"/>
                  </a:cubicBezTo>
                  <a:cubicBezTo>
                    <a:pt x="5360" y="17604"/>
                    <a:pt x="6693" y="16652"/>
                    <a:pt x="7869" y="16268"/>
                  </a:cubicBezTo>
                  <a:cubicBezTo>
                    <a:pt x="8578" y="16037"/>
                    <a:pt x="8988" y="15688"/>
                    <a:pt x="9087" y="15232"/>
                  </a:cubicBezTo>
                  <a:cubicBezTo>
                    <a:pt x="9214" y="14656"/>
                    <a:pt x="8775" y="14230"/>
                    <a:pt x="8725" y="14183"/>
                  </a:cubicBezTo>
                  <a:cubicBezTo>
                    <a:pt x="8597" y="14065"/>
                    <a:pt x="8412" y="14025"/>
                    <a:pt x="8246" y="14075"/>
                  </a:cubicBezTo>
                  <a:cubicBezTo>
                    <a:pt x="8208" y="14086"/>
                    <a:pt x="7406" y="14309"/>
                    <a:pt x="6089" y="13714"/>
                  </a:cubicBezTo>
                  <a:cubicBezTo>
                    <a:pt x="6486" y="13026"/>
                    <a:pt x="6826" y="11618"/>
                    <a:pt x="6826" y="8806"/>
                  </a:cubicBezTo>
                  <a:cubicBezTo>
                    <a:pt x="6826" y="4301"/>
                    <a:pt x="8829" y="3928"/>
                    <a:pt x="11061" y="3928"/>
                  </a:cubicBezTo>
                  <a:cubicBezTo>
                    <a:pt x="12615" y="3928"/>
                    <a:pt x="14681" y="4458"/>
                    <a:pt x="14681" y="9051"/>
                  </a:cubicBezTo>
                  <a:cubicBezTo>
                    <a:pt x="14681" y="11662"/>
                    <a:pt x="15092" y="12966"/>
                    <a:pt x="15499" y="13617"/>
                  </a:cubicBezTo>
                  <a:cubicBezTo>
                    <a:pt x="14943" y="13829"/>
                    <a:pt x="14058" y="14076"/>
                    <a:pt x="13097" y="13993"/>
                  </a:cubicBezTo>
                  <a:cubicBezTo>
                    <a:pt x="12883" y="13971"/>
                    <a:pt x="12690" y="14092"/>
                    <a:pt x="12605" y="14285"/>
                  </a:cubicBezTo>
                  <a:cubicBezTo>
                    <a:pt x="12420" y="14704"/>
                    <a:pt x="12408" y="15649"/>
                    <a:pt x="13683" y="16219"/>
                  </a:cubicBezTo>
                  <a:cubicBezTo>
                    <a:pt x="14677" y="16664"/>
                    <a:pt x="15893" y="17331"/>
                    <a:pt x="16850" y="18522"/>
                  </a:cubicBezTo>
                  <a:cubicBezTo>
                    <a:pt x="15182" y="19831"/>
                    <a:pt x="13085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es-SV" sz="2999" b="1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30016B64-D8A2-49B0-873B-09E66616C755}"/>
              </a:ext>
            </a:extLst>
          </p:cNvPr>
          <p:cNvGrpSpPr/>
          <p:nvPr/>
        </p:nvGrpSpPr>
        <p:grpSpPr>
          <a:xfrm>
            <a:off x="21195408" y="6327130"/>
            <a:ext cx="2411190" cy="2282880"/>
            <a:chOff x="10254988" y="8854904"/>
            <a:chExt cx="3000738" cy="2841056"/>
          </a:xfrm>
        </p:grpSpPr>
        <p:sp>
          <p:nvSpPr>
            <p:cNvPr id="76" name="Freeform 111">
              <a:extLst>
                <a:ext uri="{FF2B5EF4-FFF2-40B4-BE49-F238E27FC236}">
                  <a16:creationId xmlns:a16="http://schemas.microsoft.com/office/drawing/2014/main" id="{7EF23EA4-1163-4152-A893-38CA2CB3F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8450" y="8854904"/>
              <a:ext cx="2997276" cy="2841055"/>
            </a:xfrm>
            <a:prstGeom prst="roundRect">
              <a:avLst>
                <a:gd name="adj" fmla="val 460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sz="6532" dirty="0"/>
            </a:p>
          </p:txBody>
        </p:sp>
        <p:sp>
          <p:nvSpPr>
            <p:cNvPr id="96" name="Freeform 112">
              <a:extLst>
                <a:ext uri="{FF2B5EF4-FFF2-40B4-BE49-F238E27FC236}">
                  <a16:creationId xmlns:a16="http://schemas.microsoft.com/office/drawing/2014/main" id="{DB16959E-5DD0-4444-8F26-62EEAD04A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8450" y="11055833"/>
              <a:ext cx="2997276" cy="640127"/>
            </a:xfrm>
            <a:prstGeom prst="round2SameRect">
              <a:avLst>
                <a:gd name="adj1" fmla="val 0"/>
                <a:gd name="adj2" fmla="val 19769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sz="6532" dirty="0"/>
            </a:p>
          </p:txBody>
        </p:sp>
        <p:sp>
          <p:nvSpPr>
            <p:cNvPr id="97" name="Freeform 114">
              <a:extLst>
                <a:ext uri="{FF2B5EF4-FFF2-40B4-BE49-F238E27FC236}">
                  <a16:creationId xmlns:a16="http://schemas.microsoft.com/office/drawing/2014/main" id="{DE620EC6-98FD-4D25-9B8C-AEA517BCA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4406" y="9277704"/>
              <a:ext cx="1078731" cy="1078732"/>
            </a:xfrm>
            <a:custGeom>
              <a:avLst/>
              <a:gdLst>
                <a:gd name="T0" fmla="*/ 1203 w 1204"/>
                <a:gd name="T1" fmla="*/ 602 h 1204"/>
                <a:gd name="T2" fmla="*/ 1203 w 1204"/>
                <a:gd name="T3" fmla="*/ 602 h 1204"/>
                <a:gd name="T4" fmla="*/ 602 w 1204"/>
                <a:gd name="T5" fmla="*/ 1203 h 1204"/>
                <a:gd name="T6" fmla="*/ 602 w 1204"/>
                <a:gd name="T7" fmla="*/ 1203 h 1204"/>
                <a:gd name="T8" fmla="*/ 0 w 1204"/>
                <a:gd name="T9" fmla="*/ 602 h 1204"/>
                <a:gd name="T10" fmla="*/ 0 w 1204"/>
                <a:gd name="T11" fmla="*/ 602 h 1204"/>
                <a:gd name="T12" fmla="*/ 602 w 1204"/>
                <a:gd name="T13" fmla="*/ 0 h 1204"/>
                <a:gd name="T14" fmla="*/ 602 w 1204"/>
                <a:gd name="T15" fmla="*/ 0 h 1204"/>
                <a:gd name="T16" fmla="*/ 1203 w 1204"/>
                <a:gd name="T17" fmla="*/ 602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4" h="1204">
                  <a:moveTo>
                    <a:pt x="1203" y="602"/>
                  </a:moveTo>
                  <a:lnTo>
                    <a:pt x="1203" y="602"/>
                  </a:lnTo>
                  <a:cubicBezTo>
                    <a:pt x="1203" y="934"/>
                    <a:pt x="934" y="1203"/>
                    <a:pt x="602" y="1203"/>
                  </a:cubicBezTo>
                  <a:lnTo>
                    <a:pt x="602" y="1203"/>
                  </a:lnTo>
                  <a:cubicBezTo>
                    <a:pt x="269" y="1203"/>
                    <a:pt x="0" y="934"/>
                    <a:pt x="0" y="602"/>
                  </a:cubicBezTo>
                  <a:lnTo>
                    <a:pt x="0" y="602"/>
                  </a:lnTo>
                  <a:cubicBezTo>
                    <a:pt x="0" y="269"/>
                    <a:pt x="269" y="0"/>
                    <a:pt x="602" y="0"/>
                  </a:cubicBezTo>
                  <a:lnTo>
                    <a:pt x="602" y="0"/>
                  </a:lnTo>
                  <a:cubicBezTo>
                    <a:pt x="934" y="0"/>
                    <a:pt x="1203" y="269"/>
                    <a:pt x="1203" y="60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sz="6532" dirty="0"/>
            </a:p>
          </p:txBody>
        </p:sp>
        <p:sp>
          <p:nvSpPr>
            <p:cNvPr id="99" name="TextBox 72">
              <a:extLst>
                <a:ext uri="{FF2B5EF4-FFF2-40B4-BE49-F238E27FC236}">
                  <a16:creationId xmlns:a16="http://schemas.microsoft.com/office/drawing/2014/main" id="{82F5BA8D-CE31-476B-8186-1E44FDFDF59C}"/>
                </a:ext>
              </a:extLst>
            </p:cNvPr>
            <p:cNvSpPr txBox="1"/>
            <p:nvPr/>
          </p:nvSpPr>
          <p:spPr>
            <a:xfrm>
              <a:off x="10254988" y="11126929"/>
              <a:ext cx="2997606" cy="49793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SV" sz="20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% mujeres </a:t>
              </a:r>
              <a:r>
                <a:rPr lang="es-SV" sz="2000" b="1" dirty="0" err="1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econ.</a:t>
              </a:r>
              <a:r>
                <a:rPr lang="es-SV" sz="20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</a:t>
              </a:r>
              <a:r>
                <a:rPr lang="es-SV" sz="2000" b="1" dirty="0" err="1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Act</a:t>
              </a:r>
              <a:r>
                <a:rPr lang="es-SV" sz="20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.</a:t>
              </a:r>
            </a:p>
          </p:txBody>
        </p:sp>
        <p:sp>
          <p:nvSpPr>
            <p:cNvPr id="100" name="TextBox 74">
              <a:extLst>
                <a:ext uri="{FF2B5EF4-FFF2-40B4-BE49-F238E27FC236}">
                  <a16:creationId xmlns:a16="http://schemas.microsoft.com/office/drawing/2014/main" id="{D47E426A-0342-4026-88C9-EC6D58F0DD52}"/>
                </a:ext>
              </a:extLst>
            </p:cNvPr>
            <p:cNvSpPr txBox="1"/>
            <p:nvPr/>
          </p:nvSpPr>
          <p:spPr>
            <a:xfrm>
              <a:off x="11109209" y="10439827"/>
              <a:ext cx="1289134" cy="53624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SV" sz="2200" b="1" dirty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41.05%</a:t>
              </a:r>
            </a:p>
          </p:txBody>
        </p:sp>
        <p:sp>
          <p:nvSpPr>
            <p:cNvPr id="101" name="Shape 2615">
              <a:extLst>
                <a:ext uri="{FF2B5EF4-FFF2-40B4-BE49-F238E27FC236}">
                  <a16:creationId xmlns:a16="http://schemas.microsoft.com/office/drawing/2014/main" id="{C88E1C6E-5FBC-4682-9EDE-3190F93584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89979" y="9553278"/>
              <a:ext cx="527584" cy="527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93" y="17878"/>
                  </a:moveTo>
                  <a:cubicBezTo>
                    <a:pt x="16514" y="16546"/>
                    <a:pt x="15177" y="15812"/>
                    <a:pt x="14084" y="15323"/>
                  </a:cubicBezTo>
                  <a:cubicBezTo>
                    <a:pt x="13842" y="15214"/>
                    <a:pt x="13687" y="15099"/>
                    <a:pt x="13598" y="14990"/>
                  </a:cubicBezTo>
                  <a:cubicBezTo>
                    <a:pt x="15238" y="14959"/>
                    <a:pt x="16521" y="14237"/>
                    <a:pt x="16581" y="14203"/>
                  </a:cubicBezTo>
                  <a:cubicBezTo>
                    <a:pt x="16751" y="14106"/>
                    <a:pt x="16846" y="13918"/>
                    <a:pt x="16826" y="13724"/>
                  </a:cubicBezTo>
                  <a:cubicBezTo>
                    <a:pt x="16807" y="13546"/>
                    <a:pt x="16693" y="13394"/>
                    <a:pt x="16530" y="13325"/>
                  </a:cubicBezTo>
                  <a:cubicBezTo>
                    <a:pt x="16461" y="13275"/>
                    <a:pt x="15663" y="12629"/>
                    <a:pt x="15663" y="9051"/>
                  </a:cubicBezTo>
                  <a:cubicBezTo>
                    <a:pt x="15663" y="5000"/>
                    <a:pt x="14115" y="2945"/>
                    <a:pt x="11061" y="2945"/>
                  </a:cubicBezTo>
                  <a:cubicBezTo>
                    <a:pt x="8481" y="2945"/>
                    <a:pt x="5845" y="3642"/>
                    <a:pt x="5845" y="8806"/>
                  </a:cubicBezTo>
                  <a:cubicBezTo>
                    <a:pt x="5845" y="12555"/>
                    <a:pt x="5219" y="13278"/>
                    <a:pt x="5122" y="13367"/>
                  </a:cubicBezTo>
                  <a:cubicBezTo>
                    <a:pt x="4957" y="13416"/>
                    <a:pt x="4826" y="13551"/>
                    <a:pt x="4784" y="13723"/>
                  </a:cubicBezTo>
                  <a:cubicBezTo>
                    <a:pt x="4734" y="13935"/>
                    <a:pt x="4828" y="14153"/>
                    <a:pt x="5015" y="14262"/>
                  </a:cubicBezTo>
                  <a:cubicBezTo>
                    <a:pt x="6396" y="15064"/>
                    <a:pt x="7482" y="15136"/>
                    <a:pt x="8065" y="15091"/>
                  </a:cubicBezTo>
                  <a:cubicBezTo>
                    <a:pt x="7994" y="15151"/>
                    <a:pt x="7850" y="15241"/>
                    <a:pt x="7564" y="15335"/>
                  </a:cubicBezTo>
                  <a:cubicBezTo>
                    <a:pt x="6211" y="15776"/>
                    <a:pt x="4766" y="16807"/>
                    <a:pt x="3958" y="17834"/>
                  </a:cubicBezTo>
                  <a:cubicBezTo>
                    <a:pt x="2125" y="16050"/>
                    <a:pt x="982" y="13560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2" y="982"/>
                    <a:pt x="20618" y="5377"/>
                    <a:pt x="20618" y="10800"/>
                  </a:cubicBezTo>
                  <a:cubicBezTo>
                    <a:pt x="20618" y="13584"/>
                    <a:pt x="19454" y="16092"/>
                    <a:pt x="17593" y="17878"/>
                  </a:cubicBezTo>
                  <a:moveTo>
                    <a:pt x="10800" y="20618"/>
                  </a:moveTo>
                  <a:cubicBezTo>
                    <a:pt x="8489" y="20618"/>
                    <a:pt x="6370" y="19815"/>
                    <a:pt x="4693" y="18480"/>
                  </a:cubicBezTo>
                  <a:cubicBezTo>
                    <a:pt x="5360" y="17604"/>
                    <a:pt x="6693" y="16652"/>
                    <a:pt x="7869" y="16268"/>
                  </a:cubicBezTo>
                  <a:cubicBezTo>
                    <a:pt x="8578" y="16037"/>
                    <a:pt x="8988" y="15688"/>
                    <a:pt x="9087" y="15232"/>
                  </a:cubicBezTo>
                  <a:cubicBezTo>
                    <a:pt x="9214" y="14656"/>
                    <a:pt x="8775" y="14230"/>
                    <a:pt x="8725" y="14183"/>
                  </a:cubicBezTo>
                  <a:cubicBezTo>
                    <a:pt x="8597" y="14065"/>
                    <a:pt x="8412" y="14025"/>
                    <a:pt x="8246" y="14075"/>
                  </a:cubicBezTo>
                  <a:cubicBezTo>
                    <a:pt x="8208" y="14086"/>
                    <a:pt x="7406" y="14309"/>
                    <a:pt x="6089" y="13714"/>
                  </a:cubicBezTo>
                  <a:cubicBezTo>
                    <a:pt x="6486" y="13026"/>
                    <a:pt x="6826" y="11618"/>
                    <a:pt x="6826" y="8806"/>
                  </a:cubicBezTo>
                  <a:cubicBezTo>
                    <a:pt x="6826" y="4301"/>
                    <a:pt x="8829" y="3928"/>
                    <a:pt x="11061" y="3928"/>
                  </a:cubicBezTo>
                  <a:cubicBezTo>
                    <a:pt x="12615" y="3928"/>
                    <a:pt x="14681" y="4458"/>
                    <a:pt x="14681" y="9051"/>
                  </a:cubicBezTo>
                  <a:cubicBezTo>
                    <a:pt x="14681" y="11662"/>
                    <a:pt x="15092" y="12966"/>
                    <a:pt x="15499" y="13617"/>
                  </a:cubicBezTo>
                  <a:cubicBezTo>
                    <a:pt x="14943" y="13829"/>
                    <a:pt x="14058" y="14076"/>
                    <a:pt x="13097" y="13993"/>
                  </a:cubicBezTo>
                  <a:cubicBezTo>
                    <a:pt x="12883" y="13971"/>
                    <a:pt x="12690" y="14092"/>
                    <a:pt x="12605" y="14285"/>
                  </a:cubicBezTo>
                  <a:cubicBezTo>
                    <a:pt x="12420" y="14704"/>
                    <a:pt x="12408" y="15649"/>
                    <a:pt x="13683" y="16219"/>
                  </a:cubicBezTo>
                  <a:cubicBezTo>
                    <a:pt x="14677" y="16664"/>
                    <a:pt x="15893" y="17331"/>
                    <a:pt x="16850" y="18522"/>
                  </a:cubicBezTo>
                  <a:cubicBezTo>
                    <a:pt x="15182" y="19831"/>
                    <a:pt x="13085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es-SV" sz="2999" b="1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grpSp>
        <p:nvGrpSpPr>
          <p:cNvPr id="114" name="Grupo 113">
            <a:extLst>
              <a:ext uri="{FF2B5EF4-FFF2-40B4-BE49-F238E27FC236}">
                <a16:creationId xmlns:a16="http://schemas.microsoft.com/office/drawing/2014/main" id="{21A86A29-1D88-496F-81BF-BD2D97AD977F}"/>
              </a:ext>
            </a:extLst>
          </p:cNvPr>
          <p:cNvGrpSpPr/>
          <p:nvPr/>
        </p:nvGrpSpPr>
        <p:grpSpPr>
          <a:xfrm>
            <a:off x="18024153" y="8815694"/>
            <a:ext cx="2408408" cy="2282880"/>
            <a:chOff x="10258450" y="8854904"/>
            <a:chExt cx="2997276" cy="2841056"/>
          </a:xfrm>
        </p:grpSpPr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id="{2E7BCF46-2C46-4AB0-9B91-EE77D9486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8450" y="8854904"/>
              <a:ext cx="2997276" cy="2841055"/>
            </a:xfrm>
            <a:prstGeom prst="roundRect">
              <a:avLst>
                <a:gd name="adj" fmla="val 460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sz="6532" dirty="0"/>
            </a:p>
          </p:txBody>
        </p:sp>
        <p:sp>
          <p:nvSpPr>
            <p:cNvPr id="119" name="Freeform 112">
              <a:extLst>
                <a:ext uri="{FF2B5EF4-FFF2-40B4-BE49-F238E27FC236}">
                  <a16:creationId xmlns:a16="http://schemas.microsoft.com/office/drawing/2014/main" id="{BD7D06D6-929C-4631-96BB-103728729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8450" y="11055833"/>
              <a:ext cx="2997276" cy="640127"/>
            </a:xfrm>
            <a:prstGeom prst="round2SameRect">
              <a:avLst>
                <a:gd name="adj1" fmla="val 0"/>
                <a:gd name="adj2" fmla="val 19769"/>
              </a:avLst>
            </a:prstGeom>
            <a:solidFill>
              <a:srgbClr val="FFC61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sz="6532" dirty="0"/>
            </a:p>
          </p:txBody>
        </p:sp>
        <p:sp>
          <p:nvSpPr>
            <p:cNvPr id="123" name="Freeform 114">
              <a:extLst>
                <a:ext uri="{FF2B5EF4-FFF2-40B4-BE49-F238E27FC236}">
                  <a16:creationId xmlns:a16="http://schemas.microsoft.com/office/drawing/2014/main" id="{A7B87FCB-ABCF-40B3-A706-CF05D7718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4406" y="9277704"/>
              <a:ext cx="1078731" cy="1078732"/>
            </a:xfrm>
            <a:custGeom>
              <a:avLst/>
              <a:gdLst>
                <a:gd name="T0" fmla="*/ 1203 w 1204"/>
                <a:gd name="T1" fmla="*/ 602 h 1204"/>
                <a:gd name="T2" fmla="*/ 1203 w 1204"/>
                <a:gd name="T3" fmla="*/ 602 h 1204"/>
                <a:gd name="T4" fmla="*/ 602 w 1204"/>
                <a:gd name="T5" fmla="*/ 1203 h 1204"/>
                <a:gd name="T6" fmla="*/ 602 w 1204"/>
                <a:gd name="T7" fmla="*/ 1203 h 1204"/>
                <a:gd name="T8" fmla="*/ 0 w 1204"/>
                <a:gd name="T9" fmla="*/ 602 h 1204"/>
                <a:gd name="T10" fmla="*/ 0 w 1204"/>
                <a:gd name="T11" fmla="*/ 602 h 1204"/>
                <a:gd name="T12" fmla="*/ 602 w 1204"/>
                <a:gd name="T13" fmla="*/ 0 h 1204"/>
                <a:gd name="T14" fmla="*/ 602 w 1204"/>
                <a:gd name="T15" fmla="*/ 0 h 1204"/>
                <a:gd name="T16" fmla="*/ 1203 w 1204"/>
                <a:gd name="T17" fmla="*/ 602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4" h="1204">
                  <a:moveTo>
                    <a:pt x="1203" y="602"/>
                  </a:moveTo>
                  <a:lnTo>
                    <a:pt x="1203" y="602"/>
                  </a:lnTo>
                  <a:cubicBezTo>
                    <a:pt x="1203" y="934"/>
                    <a:pt x="934" y="1203"/>
                    <a:pt x="602" y="1203"/>
                  </a:cubicBezTo>
                  <a:lnTo>
                    <a:pt x="602" y="1203"/>
                  </a:lnTo>
                  <a:cubicBezTo>
                    <a:pt x="269" y="1203"/>
                    <a:pt x="0" y="934"/>
                    <a:pt x="0" y="602"/>
                  </a:cubicBezTo>
                  <a:lnTo>
                    <a:pt x="0" y="602"/>
                  </a:lnTo>
                  <a:cubicBezTo>
                    <a:pt x="0" y="269"/>
                    <a:pt x="269" y="0"/>
                    <a:pt x="602" y="0"/>
                  </a:cubicBezTo>
                  <a:lnTo>
                    <a:pt x="602" y="0"/>
                  </a:lnTo>
                  <a:cubicBezTo>
                    <a:pt x="934" y="0"/>
                    <a:pt x="1203" y="269"/>
                    <a:pt x="1203" y="602"/>
                  </a:cubicBezTo>
                </a:path>
              </a:pathLst>
            </a:custGeom>
            <a:solidFill>
              <a:srgbClr val="FFC61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sz="6532" dirty="0"/>
            </a:p>
          </p:txBody>
        </p:sp>
        <p:sp>
          <p:nvSpPr>
            <p:cNvPr id="127" name="TextBox 72">
              <a:extLst>
                <a:ext uri="{FF2B5EF4-FFF2-40B4-BE49-F238E27FC236}">
                  <a16:creationId xmlns:a16="http://schemas.microsoft.com/office/drawing/2014/main" id="{473BB48B-1A44-4D98-B65A-5D16CF26A4AD}"/>
                </a:ext>
              </a:extLst>
            </p:cNvPr>
            <p:cNvSpPr txBox="1"/>
            <p:nvPr/>
          </p:nvSpPr>
          <p:spPr>
            <a:xfrm>
              <a:off x="10366942" y="11107778"/>
              <a:ext cx="2773693" cy="53624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SV" sz="22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Población urbana</a:t>
              </a:r>
            </a:p>
          </p:txBody>
        </p:sp>
        <p:sp>
          <p:nvSpPr>
            <p:cNvPr id="129" name="TextBox 74">
              <a:extLst>
                <a:ext uri="{FF2B5EF4-FFF2-40B4-BE49-F238E27FC236}">
                  <a16:creationId xmlns:a16="http://schemas.microsoft.com/office/drawing/2014/main" id="{3E318C2E-3120-46BD-9921-FA6C616579A1}"/>
                </a:ext>
              </a:extLst>
            </p:cNvPr>
            <p:cNvSpPr txBox="1"/>
            <p:nvPr/>
          </p:nvSpPr>
          <p:spPr>
            <a:xfrm>
              <a:off x="10927669" y="10439827"/>
              <a:ext cx="1652215" cy="53624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SV" sz="2200" b="1" dirty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4,250,456</a:t>
              </a:r>
            </a:p>
          </p:txBody>
        </p:sp>
        <p:sp>
          <p:nvSpPr>
            <p:cNvPr id="130" name="Shape 2615">
              <a:extLst>
                <a:ext uri="{FF2B5EF4-FFF2-40B4-BE49-F238E27FC236}">
                  <a16:creationId xmlns:a16="http://schemas.microsoft.com/office/drawing/2014/main" id="{22207F07-E1F6-491B-924B-06DB8E32FA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89979" y="9553278"/>
              <a:ext cx="527584" cy="527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93" y="17878"/>
                  </a:moveTo>
                  <a:cubicBezTo>
                    <a:pt x="16514" y="16546"/>
                    <a:pt x="15177" y="15812"/>
                    <a:pt x="14084" y="15323"/>
                  </a:cubicBezTo>
                  <a:cubicBezTo>
                    <a:pt x="13842" y="15214"/>
                    <a:pt x="13687" y="15099"/>
                    <a:pt x="13598" y="14990"/>
                  </a:cubicBezTo>
                  <a:cubicBezTo>
                    <a:pt x="15238" y="14959"/>
                    <a:pt x="16521" y="14237"/>
                    <a:pt x="16581" y="14203"/>
                  </a:cubicBezTo>
                  <a:cubicBezTo>
                    <a:pt x="16751" y="14106"/>
                    <a:pt x="16846" y="13918"/>
                    <a:pt x="16826" y="13724"/>
                  </a:cubicBezTo>
                  <a:cubicBezTo>
                    <a:pt x="16807" y="13546"/>
                    <a:pt x="16693" y="13394"/>
                    <a:pt x="16530" y="13325"/>
                  </a:cubicBezTo>
                  <a:cubicBezTo>
                    <a:pt x="16461" y="13275"/>
                    <a:pt x="15663" y="12629"/>
                    <a:pt x="15663" y="9051"/>
                  </a:cubicBezTo>
                  <a:cubicBezTo>
                    <a:pt x="15663" y="5000"/>
                    <a:pt x="14115" y="2945"/>
                    <a:pt x="11061" y="2945"/>
                  </a:cubicBezTo>
                  <a:cubicBezTo>
                    <a:pt x="8481" y="2945"/>
                    <a:pt x="5845" y="3642"/>
                    <a:pt x="5845" y="8806"/>
                  </a:cubicBezTo>
                  <a:cubicBezTo>
                    <a:pt x="5845" y="12555"/>
                    <a:pt x="5219" y="13278"/>
                    <a:pt x="5122" y="13367"/>
                  </a:cubicBezTo>
                  <a:cubicBezTo>
                    <a:pt x="4957" y="13416"/>
                    <a:pt x="4826" y="13551"/>
                    <a:pt x="4784" y="13723"/>
                  </a:cubicBezTo>
                  <a:cubicBezTo>
                    <a:pt x="4734" y="13935"/>
                    <a:pt x="4828" y="14153"/>
                    <a:pt x="5015" y="14262"/>
                  </a:cubicBezTo>
                  <a:cubicBezTo>
                    <a:pt x="6396" y="15064"/>
                    <a:pt x="7482" y="15136"/>
                    <a:pt x="8065" y="15091"/>
                  </a:cubicBezTo>
                  <a:cubicBezTo>
                    <a:pt x="7994" y="15151"/>
                    <a:pt x="7850" y="15241"/>
                    <a:pt x="7564" y="15335"/>
                  </a:cubicBezTo>
                  <a:cubicBezTo>
                    <a:pt x="6211" y="15776"/>
                    <a:pt x="4766" y="16807"/>
                    <a:pt x="3958" y="17834"/>
                  </a:cubicBezTo>
                  <a:cubicBezTo>
                    <a:pt x="2125" y="16050"/>
                    <a:pt x="982" y="13560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2" y="982"/>
                    <a:pt x="20618" y="5377"/>
                    <a:pt x="20618" y="10800"/>
                  </a:cubicBezTo>
                  <a:cubicBezTo>
                    <a:pt x="20618" y="13584"/>
                    <a:pt x="19454" y="16092"/>
                    <a:pt x="17593" y="17878"/>
                  </a:cubicBezTo>
                  <a:moveTo>
                    <a:pt x="10800" y="20618"/>
                  </a:moveTo>
                  <a:cubicBezTo>
                    <a:pt x="8489" y="20618"/>
                    <a:pt x="6370" y="19815"/>
                    <a:pt x="4693" y="18480"/>
                  </a:cubicBezTo>
                  <a:cubicBezTo>
                    <a:pt x="5360" y="17604"/>
                    <a:pt x="6693" y="16652"/>
                    <a:pt x="7869" y="16268"/>
                  </a:cubicBezTo>
                  <a:cubicBezTo>
                    <a:pt x="8578" y="16037"/>
                    <a:pt x="8988" y="15688"/>
                    <a:pt x="9087" y="15232"/>
                  </a:cubicBezTo>
                  <a:cubicBezTo>
                    <a:pt x="9214" y="14656"/>
                    <a:pt x="8775" y="14230"/>
                    <a:pt x="8725" y="14183"/>
                  </a:cubicBezTo>
                  <a:cubicBezTo>
                    <a:pt x="8597" y="14065"/>
                    <a:pt x="8412" y="14025"/>
                    <a:pt x="8246" y="14075"/>
                  </a:cubicBezTo>
                  <a:cubicBezTo>
                    <a:pt x="8208" y="14086"/>
                    <a:pt x="7406" y="14309"/>
                    <a:pt x="6089" y="13714"/>
                  </a:cubicBezTo>
                  <a:cubicBezTo>
                    <a:pt x="6486" y="13026"/>
                    <a:pt x="6826" y="11618"/>
                    <a:pt x="6826" y="8806"/>
                  </a:cubicBezTo>
                  <a:cubicBezTo>
                    <a:pt x="6826" y="4301"/>
                    <a:pt x="8829" y="3928"/>
                    <a:pt x="11061" y="3928"/>
                  </a:cubicBezTo>
                  <a:cubicBezTo>
                    <a:pt x="12615" y="3928"/>
                    <a:pt x="14681" y="4458"/>
                    <a:pt x="14681" y="9051"/>
                  </a:cubicBezTo>
                  <a:cubicBezTo>
                    <a:pt x="14681" y="11662"/>
                    <a:pt x="15092" y="12966"/>
                    <a:pt x="15499" y="13617"/>
                  </a:cubicBezTo>
                  <a:cubicBezTo>
                    <a:pt x="14943" y="13829"/>
                    <a:pt x="14058" y="14076"/>
                    <a:pt x="13097" y="13993"/>
                  </a:cubicBezTo>
                  <a:cubicBezTo>
                    <a:pt x="12883" y="13971"/>
                    <a:pt x="12690" y="14092"/>
                    <a:pt x="12605" y="14285"/>
                  </a:cubicBezTo>
                  <a:cubicBezTo>
                    <a:pt x="12420" y="14704"/>
                    <a:pt x="12408" y="15649"/>
                    <a:pt x="13683" y="16219"/>
                  </a:cubicBezTo>
                  <a:cubicBezTo>
                    <a:pt x="14677" y="16664"/>
                    <a:pt x="15893" y="17331"/>
                    <a:pt x="16850" y="18522"/>
                  </a:cubicBezTo>
                  <a:cubicBezTo>
                    <a:pt x="15182" y="19831"/>
                    <a:pt x="13085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es-SV" sz="2999" b="1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grpSp>
        <p:nvGrpSpPr>
          <p:cNvPr id="131" name="Grupo 130">
            <a:extLst>
              <a:ext uri="{FF2B5EF4-FFF2-40B4-BE49-F238E27FC236}">
                <a16:creationId xmlns:a16="http://schemas.microsoft.com/office/drawing/2014/main" id="{B319A7F7-23FC-49FE-8526-19A3351D0D30}"/>
              </a:ext>
            </a:extLst>
          </p:cNvPr>
          <p:cNvGrpSpPr/>
          <p:nvPr/>
        </p:nvGrpSpPr>
        <p:grpSpPr>
          <a:xfrm>
            <a:off x="12900668" y="9976728"/>
            <a:ext cx="2979273" cy="1648099"/>
            <a:chOff x="2753412" y="5484301"/>
            <a:chExt cx="4503149" cy="2449901"/>
          </a:xfrm>
        </p:grpSpPr>
        <p:sp>
          <p:nvSpPr>
            <p:cNvPr id="133" name="Freeform 6">
              <a:extLst>
                <a:ext uri="{FF2B5EF4-FFF2-40B4-BE49-F238E27FC236}">
                  <a16:creationId xmlns:a16="http://schemas.microsoft.com/office/drawing/2014/main" id="{8C1A350D-0406-4049-8097-B9034B6A9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3412" y="5484301"/>
              <a:ext cx="4503149" cy="2449901"/>
            </a:xfrm>
            <a:custGeom>
              <a:avLst/>
              <a:gdLst>
                <a:gd name="T0" fmla="*/ 0 w 5717"/>
                <a:gd name="T1" fmla="*/ 5538 h 5539"/>
                <a:gd name="T2" fmla="*/ 5716 w 5717"/>
                <a:gd name="T3" fmla="*/ 5538 h 5539"/>
                <a:gd name="T4" fmla="*/ 5716 w 5717"/>
                <a:gd name="T5" fmla="*/ 0 h 5539"/>
                <a:gd name="T6" fmla="*/ 0 w 5717"/>
                <a:gd name="T7" fmla="*/ 0 h 5539"/>
                <a:gd name="T8" fmla="*/ 0 w 5717"/>
                <a:gd name="T9" fmla="*/ 5538 h 5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7" h="5539">
                  <a:moveTo>
                    <a:pt x="0" y="5538"/>
                  </a:moveTo>
                  <a:lnTo>
                    <a:pt x="5716" y="5538"/>
                  </a:lnTo>
                  <a:lnTo>
                    <a:pt x="5716" y="0"/>
                  </a:lnTo>
                  <a:lnTo>
                    <a:pt x="0" y="0"/>
                  </a:lnTo>
                  <a:lnTo>
                    <a:pt x="0" y="5538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sz="6532" dirty="0">
                <a:latin typeface="Open Sans Light" panose="020B0306030504020204"/>
              </a:endParaRPr>
            </a:p>
          </p:txBody>
        </p:sp>
        <p:grpSp>
          <p:nvGrpSpPr>
            <p:cNvPr id="146" name="Grupo 145">
              <a:extLst>
                <a:ext uri="{FF2B5EF4-FFF2-40B4-BE49-F238E27FC236}">
                  <a16:creationId xmlns:a16="http://schemas.microsoft.com/office/drawing/2014/main" id="{00CE369F-6508-49FE-8C4E-88E609B08ECD}"/>
                </a:ext>
              </a:extLst>
            </p:cNvPr>
            <p:cNvGrpSpPr/>
            <p:nvPr/>
          </p:nvGrpSpPr>
          <p:grpSpPr>
            <a:xfrm>
              <a:off x="5004988" y="6206022"/>
              <a:ext cx="1703060" cy="1703060"/>
              <a:chOff x="3057372" y="7028444"/>
              <a:chExt cx="1703060" cy="1703060"/>
            </a:xfrm>
          </p:grpSpPr>
          <p:grpSp>
            <p:nvGrpSpPr>
              <p:cNvPr id="149" name="Group 108">
                <a:extLst>
                  <a:ext uri="{FF2B5EF4-FFF2-40B4-BE49-F238E27FC236}">
                    <a16:creationId xmlns:a16="http://schemas.microsoft.com/office/drawing/2014/main" id="{F7D16797-6E7C-4169-B375-9108A77A5316}"/>
                  </a:ext>
                </a:extLst>
              </p:cNvPr>
              <p:cNvGrpSpPr/>
              <p:nvPr/>
            </p:nvGrpSpPr>
            <p:grpSpPr>
              <a:xfrm>
                <a:off x="3057372" y="7028444"/>
                <a:ext cx="1703060" cy="1703060"/>
                <a:chOff x="17867904" y="6000041"/>
                <a:chExt cx="2771410" cy="2771410"/>
              </a:xfrm>
            </p:grpSpPr>
            <p:sp>
              <p:nvSpPr>
                <p:cNvPr id="152" name="Donut 109">
                  <a:extLst>
                    <a:ext uri="{FF2B5EF4-FFF2-40B4-BE49-F238E27FC236}">
                      <a16:creationId xmlns:a16="http://schemas.microsoft.com/office/drawing/2014/main" id="{DCC6C075-4678-4AAA-891C-2248AE5D86B8}"/>
                    </a:ext>
                  </a:extLst>
                </p:cNvPr>
                <p:cNvSpPr/>
                <p:nvPr/>
              </p:nvSpPr>
              <p:spPr>
                <a:xfrm>
                  <a:off x="17867904" y="6000041"/>
                  <a:ext cx="2771410" cy="2771410"/>
                </a:xfrm>
                <a:prstGeom prst="donut">
                  <a:avLst>
                    <a:gd name="adj" fmla="val 10820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SV" dirty="0">
                    <a:solidFill>
                      <a:schemeClr val="tx1"/>
                    </a:solidFill>
                    <a:latin typeface="Open Sans Light" panose="020B0306030504020204"/>
                  </a:endParaRPr>
                </a:p>
              </p:txBody>
            </p:sp>
            <p:sp>
              <p:nvSpPr>
                <p:cNvPr id="153" name="Block Arc 110">
                  <a:extLst>
                    <a:ext uri="{FF2B5EF4-FFF2-40B4-BE49-F238E27FC236}">
                      <a16:creationId xmlns:a16="http://schemas.microsoft.com/office/drawing/2014/main" id="{76394EB9-FAC1-4283-B5F6-922882C93C32}"/>
                    </a:ext>
                  </a:extLst>
                </p:cNvPr>
                <p:cNvSpPr/>
                <p:nvPr/>
              </p:nvSpPr>
              <p:spPr>
                <a:xfrm>
                  <a:off x="17867904" y="6000041"/>
                  <a:ext cx="2771410" cy="2771410"/>
                </a:xfrm>
                <a:prstGeom prst="blockArc">
                  <a:avLst>
                    <a:gd name="adj1" fmla="val 10800000"/>
                    <a:gd name="adj2" fmla="val 21456919"/>
                    <a:gd name="adj3" fmla="val 10204"/>
                  </a:avLst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SV" dirty="0">
                    <a:solidFill>
                      <a:schemeClr val="tx1"/>
                    </a:solidFill>
                    <a:latin typeface="Open Sans Light" panose="020B0306030504020204"/>
                  </a:endParaRPr>
                </a:p>
              </p:txBody>
            </p:sp>
          </p:grpSp>
          <p:sp>
            <p:nvSpPr>
              <p:cNvPr id="150" name="TextBox 73">
                <a:extLst>
                  <a:ext uri="{FF2B5EF4-FFF2-40B4-BE49-F238E27FC236}">
                    <a16:creationId xmlns:a16="http://schemas.microsoft.com/office/drawing/2014/main" id="{C50CFCA8-15C5-4BE7-ADDC-D251D6DD9C60}"/>
                  </a:ext>
                </a:extLst>
              </p:cNvPr>
              <p:cNvSpPr txBox="1"/>
              <p:nvPr/>
            </p:nvSpPr>
            <p:spPr>
              <a:xfrm>
                <a:off x="3193210" y="7430065"/>
                <a:ext cx="1410627" cy="64051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es-SV" sz="2200" dirty="0">
                    <a:solidFill>
                      <a:schemeClr val="tx2"/>
                    </a:solidFill>
                    <a:latin typeface="Open Sans Light" panose="020B0306030504020204"/>
                    <a:ea typeface="League Spartan" charset="0"/>
                    <a:cs typeface="Poppins SemiBold" pitchFamily="2" charset="77"/>
                  </a:rPr>
                  <a:t>49.9%</a:t>
                </a:r>
              </a:p>
            </p:txBody>
          </p:sp>
          <p:sp>
            <p:nvSpPr>
              <p:cNvPr id="151" name="TextBox 74">
                <a:extLst>
                  <a:ext uri="{FF2B5EF4-FFF2-40B4-BE49-F238E27FC236}">
                    <a16:creationId xmlns:a16="http://schemas.microsoft.com/office/drawing/2014/main" id="{98F37D85-014F-407D-9CC4-358B1617C236}"/>
                  </a:ext>
                </a:extLst>
              </p:cNvPr>
              <p:cNvSpPr txBox="1"/>
              <p:nvPr/>
            </p:nvSpPr>
            <p:spPr>
              <a:xfrm>
                <a:off x="3180858" y="7874975"/>
                <a:ext cx="1435342" cy="52613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es-SV" sz="1700" dirty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Open Sans Light" panose="020B0306030504020204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Mujeres</a:t>
                </a:r>
              </a:p>
            </p:txBody>
          </p:sp>
        </p:grpSp>
        <p:pic>
          <p:nvPicPr>
            <p:cNvPr id="147" name="Imagen 146">
              <a:extLst>
                <a:ext uri="{FF2B5EF4-FFF2-40B4-BE49-F238E27FC236}">
                  <a16:creationId xmlns:a16="http://schemas.microsoft.com/office/drawing/2014/main" id="{57ABB850-A515-4A27-928D-713AE3F07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308" y="6334197"/>
              <a:ext cx="1336709" cy="1336709"/>
            </a:xfrm>
            <a:prstGeom prst="rect">
              <a:avLst/>
            </a:prstGeom>
          </p:spPr>
        </p:pic>
        <p:sp>
          <p:nvSpPr>
            <p:cNvPr id="148" name="TextBox 107">
              <a:extLst>
                <a:ext uri="{FF2B5EF4-FFF2-40B4-BE49-F238E27FC236}">
                  <a16:creationId xmlns:a16="http://schemas.microsoft.com/office/drawing/2014/main" id="{7D02C2FA-BEF2-46DB-B80D-24747B5DB411}"/>
                </a:ext>
              </a:extLst>
            </p:cNvPr>
            <p:cNvSpPr txBox="1"/>
            <p:nvPr/>
          </p:nvSpPr>
          <p:spPr>
            <a:xfrm>
              <a:off x="3154668" y="5543696"/>
              <a:ext cx="3784085" cy="64051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SV" sz="2200" dirty="0">
                  <a:solidFill>
                    <a:schemeClr val="tx2"/>
                  </a:solidFill>
                  <a:latin typeface="Open Sans Light" panose="020B0306030504020204"/>
                  <a:ea typeface="League Spartan" charset="0"/>
                  <a:cs typeface="Poppins SemiBold" pitchFamily="2" charset="77"/>
                </a:rPr>
                <a:t>Porcentaje mujeres</a:t>
              </a:r>
            </a:p>
          </p:txBody>
        </p:sp>
      </p:grpSp>
      <p:sp>
        <p:nvSpPr>
          <p:cNvPr id="132" name="Line 41">
            <a:extLst>
              <a:ext uri="{FF2B5EF4-FFF2-40B4-BE49-F238E27FC236}">
                <a16:creationId xmlns:a16="http://schemas.microsoft.com/office/drawing/2014/main" id="{A8CBF72E-F02F-41BE-8099-6E1A513D1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3150" y="9774179"/>
            <a:ext cx="9753600" cy="0"/>
          </a:xfrm>
          <a:prstGeom prst="line">
            <a:avLst/>
          </a:prstGeom>
          <a:noFill/>
          <a:ln w="25400" cap="flat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SV" sz="6532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BE69F3D0-1A50-46DB-B393-F8CDF8867C33}"/>
              </a:ext>
            </a:extLst>
          </p:cNvPr>
          <p:cNvGrpSpPr/>
          <p:nvPr/>
        </p:nvGrpSpPr>
        <p:grpSpPr>
          <a:xfrm>
            <a:off x="9573215" y="9983256"/>
            <a:ext cx="2949143" cy="1669372"/>
            <a:chOff x="7604728" y="9976729"/>
            <a:chExt cx="3274651" cy="1669372"/>
          </a:xfrm>
        </p:grpSpPr>
        <p:sp>
          <p:nvSpPr>
            <p:cNvPr id="159" name="Freeform 33">
              <a:extLst>
                <a:ext uri="{FF2B5EF4-FFF2-40B4-BE49-F238E27FC236}">
                  <a16:creationId xmlns:a16="http://schemas.microsoft.com/office/drawing/2014/main" id="{5814A09C-4781-4467-A785-4987A337B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728" y="9976729"/>
              <a:ext cx="3274651" cy="1669372"/>
            </a:xfrm>
            <a:custGeom>
              <a:avLst/>
              <a:gdLst>
                <a:gd name="T0" fmla="*/ 3384 w 3385"/>
                <a:gd name="T1" fmla="*/ 2165 h 2166"/>
                <a:gd name="T2" fmla="*/ 0 w 3385"/>
                <a:gd name="T3" fmla="*/ 2165 h 2166"/>
                <a:gd name="T4" fmla="*/ 0 w 3385"/>
                <a:gd name="T5" fmla="*/ 0 h 2166"/>
                <a:gd name="T6" fmla="*/ 3384 w 3385"/>
                <a:gd name="T7" fmla="*/ 0 h 2166"/>
                <a:gd name="T8" fmla="*/ 3384 w 3385"/>
                <a:gd name="T9" fmla="*/ 2165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5" h="2166">
                  <a:moveTo>
                    <a:pt x="3384" y="2165"/>
                  </a:moveTo>
                  <a:lnTo>
                    <a:pt x="0" y="2165"/>
                  </a:lnTo>
                  <a:lnTo>
                    <a:pt x="0" y="0"/>
                  </a:lnTo>
                  <a:lnTo>
                    <a:pt x="3384" y="0"/>
                  </a:lnTo>
                  <a:lnTo>
                    <a:pt x="3384" y="2165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sz="6532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05BFE28-015F-4DD9-9313-EA493CE027AB}"/>
                </a:ext>
              </a:extLst>
            </p:cNvPr>
            <p:cNvSpPr/>
            <p:nvPr/>
          </p:nvSpPr>
          <p:spPr>
            <a:xfrm>
              <a:off x="7804472" y="11155746"/>
              <a:ext cx="2944982" cy="429863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61" name="TextBox 112">
              <a:extLst>
                <a:ext uri="{FF2B5EF4-FFF2-40B4-BE49-F238E27FC236}">
                  <a16:creationId xmlns:a16="http://schemas.microsoft.com/office/drawing/2014/main" id="{5FC3C62F-C656-46EC-9363-99BEA3535DBE}"/>
                </a:ext>
              </a:extLst>
            </p:cNvPr>
            <p:cNvSpPr txBox="1"/>
            <p:nvPr/>
          </p:nvSpPr>
          <p:spPr>
            <a:xfrm>
              <a:off x="7894540" y="10387144"/>
              <a:ext cx="2788034" cy="55399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s-SV" sz="3000" dirty="0">
                  <a:solidFill>
                    <a:schemeClr val="tx2"/>
                  </a:solidFill>
                  <a:latin typeface="Open Sans Light" panose="020B0306030504020204"/>
                  <a:ea typeface="League Spartan" charset="0"/>
                  <a:cs typeface="Poppins SemiBold" pitchFamily="2" charset="77"/>
                </a:rPr>
                <a:t>5,180,829</a:t>
              </a:r>
            </a:p>
          </p:txBody>
        </p:sp>
        <p:sp>
          <p:nvSpPr>
            <p:cNvPr id="162" name="TextBox 124">
              <a:extLst>
                <a:ext uri="{FF2B5EF4-FFF2-40B4-BE49-F238E27FC236}">
                  <a16:creationId xmlns:a16="http://schemas.microsoft.com/office/drawing/2014/main" id="{84175F14-625F-4269-A4F5-41C6FAA86D5D}"/>
                </a:ext>
              </a:extLst>
            </p:cNvPr>
            <p:cNvSpPr txBox="1"/>
            <p:nvPr/>
          </p:nvSpPr>
          <p:spPr>
            <a:xfrm>
              <a:off x="8134691" y="11149388"/>
              <a:ext cx="2294218" cy="4770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SV" sz="2500" dirty="0">
                  <a:solidFill>
                    <a:schemeClr val="tx2"/>
                  </a:solidFill>
                  <a:latin typeface="Open Sans Light" panose="020B0306030504020204"/>
                  <a:ea typeface="League Spartan" charset="0"/>
                  <a:cs typeface="Poppins SemiBold" pitchFamily="2" charset="77"/>
                </a:rPr>
                <a:t>Población total</a:t>
              </a:r>
            </a:p>
          </p:txBody>
        </p:sp>
      </p:grpSp>
      <p:sp>
        <p:nvSpPr>
          <p:cNvPr id="155" name="TextBox 76">
            <a:extLst>
              <a:ext uri="{FF2B5EF4-FFF2-40B4-BE49-F238E27FC236}">
                <a16:creationId xmlns:a16="http://schemas.microsoft.com/office/drawing/2014/main" id="{D25D69DA-7DD3-47B4-B113-1D02A40398E8}"/>
              </a:ext>
            </a:extLst>
          </p:cNvPr>
          <p:cNvSpPr txBox="1"/>
          <p:nvPr/>
        </p:nvSpPr>
        <p:spPr>
          <a:xfrm>
            <a:off x="5855763" y="1130549"/>
            <a:ext cx="1332673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s-SV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Población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a 13">
                <a:extLst>
                  <a:ext uri="{FF2B5EF4-FFF2-40B4-BE49-F238E27FC236}">
                    <a16:creationId xmlns:a16="http://schemas.microsoft.com/office/drawing/2014/main" id="{F82932D5-57CE-41E8-A134-E02A9C94A0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0706761"/>
                  </p:ext>
                </p:extLst>
              </p:nvPr>
            </p:nvGraphicFramePr>
            <p:xfrm>
              <a:off x="6022303" y="7548504"/>
              <a:ext cx="4311241" cy="187810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158591">
                      <a:extLst>
                        <a:ext uri="{9D8B030D-6E8A-4147-A177-3AD203B41FA5}">
                          <a16:colId xmlns:a16="http://schemas.microsoft.com/office/drawing/2014/main" val="4292316839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2421739009"/>
                        </a:ext>
                      </a:extLst>
                    </a:gridCol>
                  </a:tblGrid>
                  <a:tr h="4259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SV" sz="1500" dirty="0">
                              <a:effectLst/>
                            </a:rPr>
                            <a:t>Nombre Oficial</a:t>
                          </a:r>
                          <a:endParaRPr lang="es-SV" sz="1500" dirty="0">
                            <a:effectLst/>
                            <a:latin typeface="Open Sans Light" panose="020B0306030504020204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SV" sz="1500" dirty="0">
                              <a:effectLst/>
                            </a:rPr>
                            <a:t>República de Costa Rica</a:t>
                          </a:r>
                          <a:endParaRPr lang="es-SV" sz="1500" dirty="0">
                            <a:effectLst/>
                            <a:latin typeface="Open Sans Light" panose="020B0306030504020204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33027208"/>
                      </a:ext>
                    </a:extLst>
                  </a:tr>
                  <a:tr h="3584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SV" sz="1500" dirty="0">
                              <a:effectLst/>
                            </a:rPr>
                            <a:t>Territorio</a:t>
                          </a:r>
                          <a:endParaRPr lang="es-SV" sz="1500" dirty="0">
                            <a:effectLst/>
                            <a:latin typeface="Open Sans Light" panose="020B0306030504020204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SV" sz="1500" dirty="0">
                              <a:effectLst/>
                            </a:rPr>
                            <a:t>51,179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SV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SV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km</m:t>
                                  </m:r>
                                </m:e>
                                <m:sup>
                                  <m:r>
                                    <a:rPr lang="es-SV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s-SV" sz="1500" dirty="0">
                            <a:effectLst/>
                            <a:latin typeface="Open Sans Light" panose="020B0306030504020204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3671474"/>
                      </a:ext>
                    </a:extLst>
                  </a:tr>
                  <a:tr h="3637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SV" sz="1500" dirty="0">
                              <a:effectLst/>
                            </a:rPr>
                            <a:t>Capital</a:t>
                          </a:r>
                          <a:endParaRPr lang="es-SV" sz="1500" dirty="0">
                            <a:effectLst/>
                            <a:latin typeface="Open Sans Light" panose="020B0306030504020204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SV" sz="1500" dirty="0">
                              <a:effectLst/>
                            </a:rPr>
                            <a:t>San José</a:t>
                          </a:r>
                          <a:endParaRPr lang="es-SV" sz="1500" dirty="0">
                            <a:effectLst/>
                            <a:latin typeface="Open Sans Light" panose="020B0306030504020204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46763988"/>
                      </a:ext>
                    </a:extLst>
                  </a:tr>
                  <a:tr h="3680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66775" algn="l"/>
                            </a:tabLst>
                          </a:pPr>
                          <a:r>
                            <a:rPr lang="es-SV" sz="1500" dirty="0">
                              <a:effectLst/>
                            </a:rPr>
                            <a:t>División Administrativa</a:t>
                          </a:r>
                          <a:endParaRPr lang="es-SV" sz="1500" dirty="0">
                            <a:effectLst/>
                            <a:latin typeface="Open Sans Light" panose="020B0306030504020204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SV" sz="1500" dirty="0">
                              <a:effectLst/>
                            </a:rPr>
                            <a:t>7 provincias</a:t>
                          </a:r>
                          <a:endParaRPr lang="es-SV" sz="1500" dirty="0">
                            <a:effectLst/>
                            <a:latin typeface="Open Sans Light" panose="020B0306030504020204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06928751"/>
                      </a:ext>
                    </a:extLst>
                  </a:tr>
                  <a:tr h="3619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SV" sz="1500" dirty="0">
                              <a:effectLst/>
                            </a:rPr>
                            <a:t>Moneda</a:t>
                          </a:r>
                          <a:endParaRPr lang="es-SV" sz="1500" dirty="0">
                            <a:effectLst/>
                            <a:latin typeface="Open Sans Light" panose="020B0306030504020204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SV" sz="1500" dirty="0">
                              <a:effectLst/>
                            </a:rPr>
                            <a:t>Colón Costarricense</a:t>
                          </a:r>
                          <a:endParaRPr lang="es-SV" sz="1500" dirty="0">
                            <a:effectLst/>
                            <a:latin typeface="Open Sans Light" panose="020B0306030504020204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469625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a 13">
                <a:extLst>
                  <a:ext uri="{FF2B5EF4-FFF2-40B4-BE49-F238E27FC236}">
                    <a16:creationId xmlns:a16="http://schemas.microsoft.com/office/drawing/2014/main" id="{F82932D5-57CE-41E8-A134-E02A9C94A0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0706761"/>
                  </p:ext>
                </p:extLst>
              </p:nvPr>
            </p:nvGraphicFramePr>
            <p:xfrm>
              <a:off x="6022303" y="7548504"/>
              <a:ext cx="4311241" cy="187810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158591">
                      <a:extLst>
                        <a:ext uri="{9D8B030D-6E8A-4147-A177-3AD203B41FA5}">
                          <a16:colId xmlns:a16="http://schemas.microsoft.com/office/drawing/2014/main" val="4292316839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2421739009"/>
                        </a:ext>
                      </a:extLst>
                    </a:gridCol>
                  </a:tblGrid>
                  <a:tr h="4259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SV" sz="1500" dirty="0">
                              <a:effectLst/>
                            </a:rPr>
                            <a:t>Nombre Oficial</a:t>
                          </a:r>
                          <a:endParaRPr lang="es-SV" sz="1500" dirty="0">
                            <a:effectLst/>
                            <a:latin typeface="Open Sans Light" panose="020B0306030504020204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SV" sz="1500" dirty="0">
                              <a:effectLst/>
                            </a:rPr>
                            <a:t>República de Costa Rica</a:t>
                          </a:r>
                          <a:endParaRPr lang="es-SV" sz="1500" dirty="0">
                            <a:effectLst/>
                            <a:latin typeface="Open Sans Light" panose="020B0306030504020204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33027208"/>
                      </a:ext>
                    </a:extLst>
                  </a:tr>
                  <a:tr h="3584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SV" sz="1500" dirty="0">
                              <a:effectLst/>
                            </a:rPr>
                            <a:t>Territorio</a:t>
                          </a:r>
                          <a:endParaRPr lang="es-SV" sz="1500" dirty="0">
                            <a:effectLst/>
                            <a:latin typeface="Open Sans Light" panose="020B0306030504020204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s-SV"/>
                        </a:p>
                      </a:txBody>
                      <a:tcPr marL="68580" marR="68580" marT="0" marB="0" anchor="ctr">
                        <a:blipFill>
                          <a:blip r:embed="rId11"/>
                          <a:stretch>
                            <a:fillRect l="-100282" t="-118644" b="-3186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671474"/>
                      </a:ext>
                    </a:extLst>
                  </a:tr>
                  <a:tr h="3637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SV" sz="1500" dirty="0">
                              <a:effectLst/>
                            </a:rPr>
                            <a:t>Capital</a:t>
                          </a:r>
                          <a:endParaRPr lang="es-SV" sz="1500" dirty="0">
                            <a:effectLst/>
                            <a:latin typeface="Open Sans Light" panose="020B0306030504020204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SV" sz="1500" dirty="0">
                              <a:effectLst/>
                            </a:rPr>
                            <a:t>San José</a:t>
                          </a:r>
                          <a:endParaRPr lang="es-SV" sz="1500" dirty="0">
                            <a:effectLst/>
                            <a:latin typeface="Open Sans Light" panose="020B0306030504020204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46763988"/>
                      </a:ext>
                    </a:extLst>
                  </a:tr>
                  <a:tr h="3680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866775" algn="l"/>
                            </a:tabLst>
                          </a:pPr>
                          <a:r>
                            <a:rPr lang="es-SV" sz="1500" dirty="0">
                              <a:effectLst/>
                            </a:rPr>
                            <a:t>División Administrativa</a:t>
                          </a:r>
                          <a:endParaRPr lang="es-SV" sz="1500" dirty="0">
                            <a:effectLst/>
                            <a:latin typeface="Open Sans Light" panose="020B0306030504020204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SV" sz="1500" dirty="0">
                              <a:effectLst/>
                            </a:rPr>
                            <a:t>7 provincias</a:t>
                          </a:r>
                          <a:endParaRPr lang="es-SV" sz="1500" dirty="0">
                            <a:effectLst/>
                            <a:latin typeface="Open Sans Light" panose="020B0306030504020204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06928751"/>
                      </a:ext>
                    </a:extLst>
                  </a:tr>
                  <a:tr h="3619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SV" sz="1500" dirty="0">
                              <a:effectLst/>
                            </a:rPr>
                            <a:t>Moneda</a:t>
                          </a:r>
                          <a:endParaRPr lang="es-SV" sz="1500" dirty="0">
                            <a:effectLst/>
                            <a:latin typeface="Open Sans Light" panose="020B0306030504020204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SV" sz="1500" dirty="0">
                              <a:effectLst/>
                            </a:rPr>
                            <a:t>Colón Costarricense</a:t>
                          </a:r>
                          <a:endParaRPr lang="es-SV" sz="1500" dirty="0">
                            <a:effectLst/>
                            <a:latin typeface="Open Sans Light" panose="020B0306030504020204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469625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CuadroTexto 15">
            <a:extLst>
              <a:ext uri="{FF2B5EF4-FFF2-40B4-BE49-F238E27FC236}">
                <a16:creationId xmlns:a16="http://schemas.microsoft.com/office/drawing/2014/main" id="{E018C1D1-64D6-4D74-81C4-C6963354A864}"/>
              </a:ext>
            </a:extLst>
          </p:cNvPr>
          <p:cNvSpPr txBox="1"/>
          <p:nvPr/>
        </p:nvSpPr>
        <p:spPr>
          <a:xfrm>
            <a:off x="10374978" y="7317932"/>
            <a:ext cx="56347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500" dirty="0">
                <a:latin typeface="Open Sans Light" panose="020B0306030504020204"/>
              </a:rPr>
              <a:t>Fortalezas: </a:t>
            </a:r>
          </a:p>
          <a:p>
            <a:endParaRPr lang="es-SV" sz="1500" dirty="0">
              <a:latin typeface="Open Sans Light" panose="020B0306030504020204"/>
            </a:endParaRPr>
          </a:p>
          <a:p>
            <a:pPr algn="just"/>
            <a:r>
              <a:rPr lang="es-MX" sz="1500" dirty="0">
                <a:latin typeface="Open Sans Light" panose="020B0306030504020204"/>
              </a:rPr>
              <a:t>Avances significativos en el desarrollo económico (diversificación) y social (educación, salud)</a:t>
            </a:r>
          </a:p>
          <a:p>
            <a:pPr algn="just"/>
            <a:endParaRPr lang="es-MX" sz="1500" dirty="0">
              <a:latin typeface="Open Sans Light" panose="020B0306030504020204"/>
            </a:endParaRPr>
          </a:p>
          <a:p>
            <a:pPr algn="just"/>
            <a:r>
              <a:rPr lang="es-MX" sz="1500" dirty="0">
                <a:latin typeface="Open Sans Light" panose="020B0306030504020204"/>
              </a:rPr>
              <a:t>Industrias avanzadas (farmacéuticas, microprocesadores) atractivas para la inversión extranjera directa</a:t>
            </a:r>
          </a:p>
          <a:p>
            <a:pPr algn="just"/>
            <a:endParaRPr lang="es-MX" sz="1500" dirty="0">
              <a:latin typeface="Open Sans Light" panose="020B0306030504020204"/>
            </a:endParaRPr>
          </a:p>
          <a:p>
            <a:pPr algn="just"/>
            <a:r>
              <a:rPr lang="es-MX" sz="1500" dirty="0">
                <a:latin typeface="Open Sans Light" panose="020B0306030504020204"/>
              </a:rPr>
              <a:t>Comercio diversificado gracias a múltiples acuerdos de libre comercio: Unión Europea, Reino Unido, Corea del Sur, CARICOM</a:t>
            </a:r>
            <a:endParaRPr lang="es-SV" sz="1500" dirty="0">
              <a:latin typeface="Open Sans Light" panose="020B0306030504020204"/>
            </a:endParaRPr>
          </a:p>
        </p:txBody>
      </p:sp>
      <p:sp>
        <p:nvSpPr>
          <p:cNvPr id="157" name="Line 41">
            <a:extLst>
              <a:ext uri="{FF2B5EF4-FFF2-40B4-BE49-F238E27FC236}">
                <a16:creationId xmlns:a16="http://schemas.microsoft.com/office/drawing/2014/main" id="{3642F15C-C66C-40F8-9009-1098F677D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2582" y="9969163"/>
            <a:ext cx="0" cy="1722090"/>
          </a:xfrm>
          <a:prstGeom prst="line">
            <a:avLst/>
          </a:prstGeom>
          <a:noFill/>
          <a:ln w="25400" cap="flat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SV" sz="6532" dirty="0"/>
          </a:p>
        </p:txBody>
      </p:sp>
      <p:grpSp>
        <p:nvGrpSpPr>
          <p:cNvPr id="165" name="Grupo 164">
            <a:extLst>
              <a:ext uri="{FF2B5EF4-FFF2-40B4-BE49-F238E27FC236}">
                <a16:creationId xmlns:a16="http://schemas.microsoft.com/office/drawing/2014/main" id="{0F47703D-B8F3-4589-A251-B67F7E6D8C91}"/>
              </a:ext>
            </a:extLst>
          </p:cNvPr>
          <p:cNvGrpSpPr/>
          <p:nvPr/>
        </p:nvGrpSpPr>
        <p:grpSpPr>
          <a:xfrm>
            <a:off x="6206009" y="9983256"/>
            <a:ext cx="2949143" cy="1669372"/>
            <a:chOff x="7604728" y="9976729"/>
            <a:chExt cx="3274651" cy="1669372"/>
          </a:xfrm>
        </p:grpSpPr>
        <p:sp>
          <p:nvSpPr>
            <p:cNvPr id="166" name="Freeform 33">
              <a:extLst>
                <a:ext uri="{FF2B5EF4-FFF2-40B4-BE49-F238E27FC236}">
                  <a16:creationId xmlns:a16="http://schemas.microsoft.com/office/drawing/2014/main" id="{E7DADC79-1567-4BB8-9D2D-DC8DFE012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728" y="9976729"/>
              <a:ext cx="3274651" cy="1669372"/>
            </a:xfrm>
            <a:custGeom>
              <a:avLst/>
              <a:gdLst>
                <a:gd name="T0" fmla="*/ 3384 w 3385"/>
                <a:gd name="T1" fmla="*/ 2165 h 2166"/>
                <a:gd name="T2" fmla="*/ 0 w 3385"/>
                <a:gd name="T3" fmla="*/ 2165 h 2166"/>
                <a:gd name="T4" fmla="*/ 0 w 3385"/>
                <a:gd name="T5" fmla="*/ 0 h 2166"/>
                <a:gd name="T6" fmla="*/ 3384 w 3385"/>
                <a:gd name="T7" fmla="*/ 0 h 2166"/>
                <a:gd name="T8" fmla="*/ 3384 w 3385"/>
                <a:gd name="T9" fmla="*/ 2165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5" h="2166">
                  <a:moveTo>
                    <a:pt x="3384" y="2165"/>
                  </a:moveTo>
                  <a:lnTo>
                    <a:pt x="0" y="2165"/>
                  </a:lnTo>
                  <a:lnTo>
                    <a:pt x="0" y="0"/>
                  </a:lnTo>
                  <a:lnTo>
                    <a:pt x="3384" y="0"/>
                  </a:lnTo>
                  <a:lnTo>
                    <a:pt x="3384" y="2165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sz="6532" dirty="0"/>
            </a:p>
          </p:txBody>
        </p:sp>
        <p:sp>
          <p:nvSpPr>
            <p:cNvPr id="168" name="TextBox 112">
              <a:extLst>
                <a:ext uri="{FF2B5EF4-FFF2-40B4-BE49-F238E27FC236}">
                  <a16:creationId xmlns:a16="http://schemas.microsoft.com/office/drawing/2014/main" id="{4BD53085-4F90-4705-A7C0-E8FC5FBE7294}"/>
                </a:ext>
              </a:extLst>
            </p:cNvPr>
            <p:cNvSpPr txBox="1"/>
            <p:nvPr/>
          </p:nvSpPr>
          <p:spPr>
            <a:xfrm>
              <a:off x="7764276" y="10197298"/>
              <a:ext cx="3054668" cy="140038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s-SV" sz="1700" b="1" dirty="0">
                  <a:solidFill>
                    <a:schemeClr val="tx2"/>
                  </a:solidFill>
                  <a:latin typeface="Open Sans Light" panose="020B0306030504020204"/>
                  <a:ea typeface="League Spartan" charset="0"/>
                  <a:cs typeface="Poppins SemiBold" pitchFamily="2" charset="77"/>
                </a:rPr>
                <a:t>Evaluación de riesgo:  </a:t>
              </a:r>
              <a:r>
                <a:rPr lang="es-SV" sz="1700" dirty="0">
                  <a:solidFill>
                    <a:schemeClr val="tx2"/>
                  </a:solidFill>
                  <a:latin typeface="Open Sans Light" panose="020B0306030504020204"/>
                  <a:ea typeface="League Spartan" charset="0"/>
                  <a:cs typeface="Poppins SemiBold" pitchFamily="2" charset="77"/>
                </a:rPr>
                <a:t>B</a:t>
              </a:r>
            </a:p>
            <a:p>
              <a:endParaRPr lang="es-SV" sz="1700" b="1" dirty="0">
                <a:solidFill>
                  <a:schemeClr val="tx2"/>
                </a:solidFill>
                <a:latin typeface="Open Sans Light" panose="020B0306030504020204"/>
                <a:ea typeface="League Spartan" charset="0"/>
                <a:cs typeface="Poppins SemiBold" pitchFamily="2" charset="77"/>
              </a:endParaRPr>
            </a:p>
            <a:p>
              <a:r>
                <a:rPr lang="es-SV" sz="1700" b="1" dirty="0">
                  <a:solidFill>
                    <a:schemeClr val="tx2"/>
                  </a:solidFill>
                  <a:latin typeface="Open Sans Light" panose="020B0306030504020204"/>
                  <a:ea typeface="League Spartan" charset="0"/>
                  <a:cs typeface="Poppins SemiBold" pitchFamily="2" charset="77"/>
                </a:rPr>
                <a:t>Clima de negocios: </a:t>
              </a:r>
              <a:r>
                <a:rPr lang="es-SV" sz="1700" dirty="0">
                  <a:solidFill>
                    <a:schemeClr val="tx2"/>
                  </a:solidFill>
                  <a:latin typeface="Open Sans Light" panose="020B0306030504020204"/>
                  <a:ea typeface="League Spartan" charset="0"/>
                  <a:cs typeface="Poppins SemiBold" pitchFamily="2" charset="77"/>
                </a:rPr>
                <a:t>A3</a:t>
              </a:r>
            </a:p>
            <a:p>
              <a:endParaRPr lang="es-SV" sz="1700" dirty="0">
                <a:solidFill>
                  <a:schemeClr val="tx2"/>
                </a:solidFill>
                <a:latin typeface="Open Sans Light" panose="020B0306030504020204"/>
                <a:ea typeface="League Spartan" charset="0"/>
                <a:cs typeface="Poppins SemiBold" pitchFamily="2" charset="77"/>
              </a:endParaRPr>
            </a:p>
            <a:p>
              <a:r>
                <a:rPr lang="es-SV" sz="1700" b="1" dirty="0">
                  <a:solidFill>
                    <a:schemeClr val="tx2"/>
                  </a:solidFill>
                  <a:latin typeface="Open Sans Light" panose="020B0306030504020204"/>
                  <a:ea typeface="League Spartan" charset="0"/>
                  <a:cs typeface="Poppins SemiBold" pitchFamily="2" charset="77"/>
                </a:rPr>
                <a:t>PIB per cápita: </a:t>
              </a:r>
              <a:r>
                <a:rPr lang="es-SV" sz="1700" dirty="0">
                  <a:solidFill>
                    <a:schemeClr val="tx2"/>
                  </a:solidFill>
                  <a:latin typeface="Open Sans Light" panose="020B0306030504020204"/>
                  <a:ea typeface="League Spartan" charset="0"/>
                  <a:cs typeface="Poppins SemiBold" pitchFamily="2" charset="77"/>
                </a:rPr>
                <a:t>$12,436 </a:t>
              </a:r>
            </a:p>
          </p:txBody>
        </p:sp>
      </p:grpSp>
      <p:pic>
        <p:nvPicPr>
          <p:cNvPr id="1026" name="Picture 2" descr="bandera circular de costa rica. 11571325 PNG">
            <a:extLst>
              <a:ext uri="{FF2B5EF4-FFF2-40B4-BE49-F238E27FC236}">
                <a16:creationId xmlns:a16="http://schemas.microsoft.com/office/drawing/2014/main" id="{92D4F737-8269-4925-BFE7-A306CD4FB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5444" y="48436"/>
            <a:ext cx="785994" cy="78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E7F7327-6AAB-4E62-9BE0-B3F22D627E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622968"/>
              </p:ext>
            </p:extLst>
          </p:nvPr>
        </p:nvGraphicFramePr>
        <p:xfrm>
          <a:off x="18654114" y="1954334"/>
          <a:ext cx="3989936" cy="3752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Image" r:id="rId13" imgW="4672800" imgH="4393440" progId="Photoshop.Image.16">
                  <p:embed/>
                </p:oleObj>
              </mc:Choice>
              <mc:Fallback>
                <p:oleObj name="Image" r:id="rId13" imgW="4672800" imgH="439344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654114" y="1954334"/>
                        <a:ext cx="3989936" cy="3752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" name="Grupo 85">
            <a:extLst>
              <a:ext uri="{FF2B5EF4-FFF2-40B4-BE49-F238E27FC236}">
                <a16:creationId xmlns:a16="http://schemas.microsoft.com/office/drawing/2014/main" id="{4D5F94E8-899E-4D42-8393-AA6096A72644}"/>
              </a:ext>
            </a:extLst>
          </p:cNvPr>
          <p:cNvGrpSpPr/>
          <p:nvPr/>
        </p:nvGrpSpPr>
        <p:grpSpPr>
          <a:xfrm>
            <a:off x="18024150" y="6374478"/>
            <a:ext cx="2408409" cy="2282880"/>
            <a:chOff x="10258450" y="5593060"/>
            <a:chExt cx="2997276" cy="2841056"/>
          </a:xfrm>
        </p:grpSpPr>
        <p:sp>
          <p:nvSpPr>
            <p:cNvPr id="87" name="Freeform 111">
              <a:extLst>
                <a:ext uri="{FF2B5EF4-FFF2-40B4-BE49-F238E27FC236}">
                  <a16:creationId xmlns:a16="http://schemas.microsoft.com/office/drawing/2014/main" id="{4D700ED1-9475-4C9F-83EA-FD02469C3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8450" y="5593060"/>
              <a:ext cx="2997276" cy="2841055"/>
            </a:xfrm>
            <a:prstGeom prst="roundRect">
              <a:avLst>
                <a:gd name="adj" fmla="val 460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sz="6532" dirty="0"/>
            </a:p>
          </p:txBody>
        </p:sp>
        <p:sp>
          <p:nvSpPr>
            <p:cNvPr id="88" name="Freeform 112">
              <a:extLst>
                <a:ext uri="{FF2B5EF4-FFF2-40B4-BE49-F238E27FC236}">
                  <a16:creationId xmlns:a16="http://schemas.microsoft.com/office/drawing/2014/main" id="{CA410CAE-8839-4955-A043-4F0479367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8450" y="7793989"/>
              <a:ext cx="2997276" cy="640127"/>
            </a:xfrm>
            <a:prstGeom prst="round2SameRect">
              <a:avLst>
                <a:gd name="adj1" fmla="val 0"/>
                <a:gd name="adj2" fmla="val 19769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sz="6532" dirty="0"/>
            </a:p>
          </p:txBody>
        </p:sp>
        <p:sp>
          <p:nvSpPr>
            <p:cNvPr id="89" name="Freeform 114">
              <a:extLst>
                <a:ext uri="{FF2B5EF4-FFF2-40B4-BE49-F238E27FC236}">
                  <a16:creationId xmlns:a16="http://schemas.microsoft.com/office/drawing/2014/main" id="{0405F8A3-4184-4F34-BB40-A2BF6192E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4406" y="6015860"/>
              <a:ext cx="1078731" cy="1078732"/>
            </a:xfrm>
            <a:custGeom>
              <a:avLst/>
              <a:gdLst>
                <a:gd name="T0" fmla="*/ 1203 w 1204"/>
                <a:gd name="T1" fmla="*/ 602 h 1204"/>
                <a:gd name="T2" fmla="*/ 1203 w 1204"/>
                <a:gd name="T3" fmla="*/ 602 h 1204"/>
                <a:gd name="T4" fmla="*/ 602 w 1204"/>
                <a:gd name="T5" fmla="*/ 1203 h 1204"/>
                <a:gd name="T6" fmla="*/ 602 w 1204"/>
                <a:gd name="T7" fmla="*/ 1203 h 1204"/>
                <a:gd name="T8" fmla="*/ 0 w 1204"/>
                <a:gd name="T9" fmla="*/ 602 h 1204"/>
                <a:gd name="T10" fmla="*/ 0 w 1204"/>
                <a:gd name="T11" fmla="*/ 602 h 1204"/>
                <a:gd name="T12" fmla="*/ 602 w 1204"/>
                <a:gd name="T13" fmla="*/ 0 h 1204"/>
                <a:gd name="T14" fmla="*/ 602 w 1204"/>
                <a:gd name="T15" fmla="*/ 0 h 1204"/>
                <a:gd name="T16" fmla="*/ 1203 w 1204"/>
                <a:gd name="T17" fmla="*/ 602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4" h="1204">
                  <a:moveTo>
                    <a:pt x="1203" y="602"/>
                  </a:moveTo>
                  <a:lnTo>
                    <a:pt x="1203" y="602"/>
                  </a:lnTo>
                  <a:cubicBezTo>
                    <a:pt x="1203" y="934"/>
                    <a:pt x="934" y="1203"/>
                    <a:pt x="602" y="1203"/>
                  </a:cubicBezTo>
                  <a:lnTo>
                    <a:pt x="602" y="1203"/>
                  </a:lnTo>
                  <a:cubicBezTo>
                    <a:pt x="269" y="1203"/>
                    <a:pt x="0" y="934"/>
                    <a:pt x="0" y="602"/>
                  </a:cubicBezTo>
                  <a:lnTo>
                    <a:pt x="0" y="602"/>
                  </a:lnTo>
                  <a:cubicBezTo>
                    <a:pt x="0" y="269"/>
                    <a:pt x="269" y="0"/>
                    <a:pt x="602" y="0"/>
                  </a:cubicBezTo>
                  <a:lnTo>
                    <a:pt x="602" y="0"/>
                  </a:lnTo>
                  <a:cubicBezTo>
                    <a:pt x="934" y="0"/>
                    <a:pt x="1203" y="269"/>
                    <a:pt x="1203" y="6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sz="6532" dirty="0"/>
            </a:p>
          </p:txBody>
        </p:sp>
        <p:sp>
          <p:nvSpPr>
            <p:cNvPr id="90" name="TextBox 72">
              <a:extLst>
                <a:ext uri="{FF2B5EF4-FFF2-40B4-BE49-F238E27FC236}">
                  <a16:creationId xmlns:a16="http://schemas.microsoft.com/office/drawing/2014/main" id="{5D2D9010-8362-45A3-87FD-696F43B58A18}"/>
                </a:ext>
              </a:extLst>
            </p:cNvPr>
            <p:cNvSpPr txBox="1"/>
            <p:nvPr/>
          </p:nvSpPr>
          <p:spPr>
            <a:xfrm>
              <a:off x="10295659" y="7865085"/>
              <a:ext cx="2916290" cy="49793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SV" sz="20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Población </a:t>
              </a:r>
              <a:r>
                <a:rPr lang="es-SV" sz="2000" b="1" dirty="0" err="1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econ.</a:t>
              </a:r>
              <a:r>
                <a:rPr lang="es-SV" sz="20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</a:t>
              </a:r>
              <a:r>
                <a:rPr lang="es-SV" sz="2000" b="1" dirty="0" err="1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Act</a:t>
              </a:r>
              <a:r>
                <a:rPr lang="es-SV" sz="20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.</a:t>
              </a:r>
            </a:p>
          </p:txBody>
        </p:sp>
        <p:sp>
          <p:nvSpPr>
            <p:cNvPr id="115" name="TextBox 74">
              <a:extLst>
                <a:ext uri="{FF2B5EF4-FFF2-40B4-BE49-F238E27FC236}">
                  <a16:creationId xmlns:a16="http://schemas.microsoft.com/office/drawing/2014/main" id="{86D7374F-152C-4347-9A2D-A7FF37FB4AD1}"/>
                </a:ext>
              </a:extLst>
            </p:cNvPr>
            <p:cNvSpPr txBox="1"/>
            <p:nvPr/>
          </p:nvSpPr>
          <p:spPr>
            <a:xfrm>
              <a:off x="10927670" y="7177983"/>
              <a:ext cx="1652214" cy="53624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SV" sz="2200" b="1" dirty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2,538,299</a:t>
              </a:r>
            </a:p>
          </p:txBody>
        </p:sp>
        <p:sp>
          <p:nvSpPr>
            <p:cNvPr id="116" name="Shape 2615">
              <a:extLst>
                <a:ext uri="{FF2B5EF4-FFF2-40B4-BE49-F238E27FC236}">
                  <a16:creationId xmlns:a16="http://schemas.microsoft.com/office/drawing/2014/main" id="{48E69B1A-4431-4435-B66B-4396A1BE11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89979" y="6291434"/>
              <a:ext cx="527584" cy="527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93" y="17878"/>
                  </a:moveTo>
                  <a:cubicBezTo>
                    <a:pt x="16514" y="16546"/>
                    <a:pt x="15177" y="15812"/>
                    <a:pt x="14084" y="15323"/>
                  </a:cubicBezTo>
                  <a:cubicBezTo>
                    <a:pt x="13842" y="15214"/>
                    <a:pt x="13687" y="15099"/>
                    <a:pt x="13598" y="14990"/>
                  </a:cubicBezTo>
                  <a:cubicBezTo>
                    <a:pt x="15238" y="14959"/>
                    <a:pt x="16521" y="14237"/>
                    <a:pt x="16581" y="14203"/>
                  </a:cubicBezTo>
                  <a:cubicBezTo>
                    <a:pt x="16751" y="14106"/>
                    <a:pt x="16846" y="13918"/>
                    <a:pt x="16826" y="13724"/>
                  </a:cubicBezTo>
                  <a:cubicBezTo>
                    <a:pt x="16807" y="13546"/>
                    <a:pt x="16693" y="13394"/>
                    <a:pt x="16530" y="13325"/>
                  </a:cubicBezTo>
                  <a:cubicBezTo>
                    <a:pt x="16461" y="13275"/>
                    <a:pt x="15663" y="12629"/>
                    <a:pt x="15663" y="9051"/>
                  </a:cubicBezTo>
                  <a:cubicBezTo>
                    <a:pt x="15663" y="5000"/>
                    <a:pt x="14115" y="2945"/>
                    <a:pt x="11061" y="2945"/>
                  </a:cubicBezTo>
                  <a:cubicBezTo>
                    <a:pt x="8481" y="2945"/>
                    <a:pt x="5845" y="3642"/>
                    <a:pt x="5845" y="8806"/>
                  </a:cubicBezTo>
                  <a:cubicBezTo>
                    <a:pt x="5845" y="12555"/>
                    <a:pt x="5219" y="13278"/>
                    <a:pt x="5122" y="13367"/>
                  </a:cubicBezTo>
                  <a:cubicBezTo>
                    <a:pt x="4957" y="13416"/>
                    <a:pt x="4826" y="13551"/>
                    <a:pt x="4784" y="13723"/>
                  </a:cubicBezTo>
                  <a:cubicBezTo>
                    <a:pt x="4734" y="13935"/>
                    <a:pt x="4828" y="14153"/>
                    <a:pt x="5015" y="14262"/>
                  </a:cubicBezTo>
                  <a:cubicBezTo>
                    <a:pt x="6396" y="15064"/>
                    <a:pt x="7482" y="15136"/>
                    <a:pt x="8065" y="15091"/>
                  </a:cubicBezTo>
                  <a:cubicBezTo>
                    <a:pt x="7994" y="15151"/>
                    <a:pt x="7850" y="15241"/>
                    <a:pt x="7564" y="15335"/>
                  </a:cubicBezTo>
                  <a:cubicBezTo>
                    <a:pt x="6211" y="15776"/>
                    <a:pt x="4766" y="16807"/>
                    <a:pt x="3958" y="17834"/>
                  </a:cubicBezTo>
                  <a:cubicBezTo>
                    <a:pt x="2125" y="16050"/>
                    <a:pt x="982" y="13560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2" y="982"/>
                    <a:pt x="20618" y="5377"/>
                    <a:pt x="20618" y="10800"/>
                  </a:cubicBezTo>
                  <a:cubicBezTo>
                    <a:pt x="20618" y="13584"/>
                    <a:pt x="19454" y="16092"/>
                    <a:pt x="17593" y="17878"/>
                  </a:cubicBezTo>
                  <a:moveTo>
                    <a:pt x="10800" y="20618"/>
                  </a:moveTo>
                  <a:cubicBezTo>
                    <a:pt x="8489" y="20618"/>
                    <a:pt x="6370" y="19815"/>
                    <a:pt x="4693" y="18480"/>
                  </a:cubicBezTo>
                  <a:cubicBezTo>
                    <a:pt x="5360" y="17604"/>
                    <a:pt x="6693" y="16652"/>
                    <a:pt x="7869" y="16268"/>
                  </a:cubicBezTo>
                  <a:cubicBezTo>
                    <a:pt x="8578" y="16037"/>
                    <a:pt x="8988" y="15688"/>
                    <a:pt x="9087" y="15232"/>
                  </a:cubicBezTo>
                  <a:cubicBezTo>
                    <a:pt x="9214" y="14656"/>
                    <a:pt x="8775" y="14230"/>
                    <a:pt x="8725" y="14183"/>
                  </a:cubicBezTo>
                  <a:cubicBezTo>
                    <a:pt x="8597" y="14065"/>
                    <a:pt x="8412" y="14025"/>
                    <a:pt x="8246" y="14075"/>
                  </a:cubicBezTo>
                  <a:cubicBezTo>
                    <a:pt x="8208" y="14086"/>
                    <a:pt x="7406" y="14309"/>
                    <a:pt x="6089" y="13714"/>
                  </a:cubicBezTo>
                  <a:cubicBezTo>
                    <a:pt x="6486" y="13026"/>
                    <a:pt x="6826" y="11618"/>
                    <a:pt x="6826" y="8806"/>
                  </a:cubicBezTo>
                  <a:cubicBezTo>
                    <a:pt x="6826" y="4301"/>
                    <a:pt x="8829" y="3928"/>
                    <a:pt x="11061" y="3928"/>
                  </a:cubicBezTo>
                  <a:cubicBezTo>
                    <a:pt x="12615" y="3928"/>
                    <a:pt x="14681" y="4458"/>
                    <a:pt x="14681" y="9051"/>
                  </a:cubicBezTo>
                  <a:cubicBezTo>
                    <a:pt x="14681" y="11662"/>
                    <a:pt x="15092" y="12966"/>
                    <a:pt x="15499" y="13617"/>
                  </a:cubicBezTo>
                  <a:cubicBezTo>
                    <a:pt x="14943" y="13829"/>
                    <a:pt x="14058" y="14076"/>
                    <a:pt x="13097" y="13993"/>
                  </a:cubicBezTo>
                  <a:cubicBezTo>
                    <a:pt x="12883" y="13971"/>
                    <a:pt x="12690" y="14092"/>
                    <a:pt x="12605" y="14285"/>
                  </a:cubicBezTo>
                  <a:cubicBezTo>
                    <a:pt x="12420" y="14704"/>
                    <a:pt x="12408" y="15649"/>
                    <a:pt x="13683" y="16219"/>
                  </a:cubicBezTo>
                  <a:cubicBezTo>
                    <a:pt x="14677" y="16664"/>
                    <a:pt x="15893" y="17331"/>
                    <a:pt x="16850" y="18522"/>
                  </a:cubicBezTo>
                  <a:cubicBezTo>
                    <a:pt x="15182" y="19831"/>
                    <a:pt x="13085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es-SV" sz="2999" b="1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grpSp>
        <p:nvGrpSpPr>
          <p:cNvPr id="117" name="Grupo 116">
            <a:extLst>
              <a:ext uri="{FF2B5EF4-FFF2-40B4-BE49-F238E27FC236}">
                <a16:creationId xmlns:a16="http://schemas.microsoft.com/office/drawing/2014/main" id="{C2FC8E10-9780-42B6-9C2D-DE7ECA980448}"/>
              </a:ext>
            </a:extLst>
          </p:cNvPr>
          <p:cNvGrpSpPr/>
          <p:nvPr/>
        </p:nvGrpSpPr>
        <p:grpSpPr>
          <a:xfrm>
            <a:off x="21244989" y="11266083"/>
            <a:ext cx="2408408" cy="2282880"/>
            <a:chOff x="10258450" y="1890599"/>
            <a:chExt cx="2997276" cy="2841056"/>
          </a:xfrm>
        </p:grpSpPr>
        <p:sp>
          <p:nvSpPr>
            <p:cNvPr id="120" name="Freeform 111">
              <a:extLst>
                <a:ext uri="{FF2B5EF4-FFF2-40B4-BE49-F238E27FC236}">
                  <a16:creationId xmlns:a16="http://schemas.microsoft.com/office/drawing/2014/main" id="{1D2CCF26-5A42-4B50-9B68-A4F617B53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8450" y="1890599"/>
              <a:ext cx="2997276" cy="2841055"/>
            </a:xfrm>
            <a:prstGeom prst="roundRect">
              <a:avLst>
                <a:gd name="adj" fmla="val 460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sz="6532" dirty="0"/>
            </a:p>
          </p:txBody>
        </p:sp>
        <p:sp>
          <p:nvSpPr>
            <p:cNvPr id="121" name="Freeform 112">
              <a:extLst>
                <a:ext uri="{FF2B5EF4-FFF2-40B4-BE49-F238E27FC236}">
                  <a16:creationId xmlns:a16="http://schemas.microsoft.com/office/drawing/2014/main" id="{AA3FCE53-47F7-4662-A8B9-13FBB9283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8450" y="4091528"/>
              <a:ext cx="2997276" cy="640127"/>
            </a:xfrm>
            <a:prstGeom prst="round2SameRect">
              <a:avLst>
                <a:gd name="adj1" fmla="val 0"/>
                <a:gd name="adj2" fmla="val 19769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sz="6532" dirty="0"/>
            </a:p>
          </p:txBody>
        </p:sp>
        <p:sp>
          <p:nvSpPr>
            <p:cNvPr id="122" name="Freeform 114">
              <a:extLst>
                <a:ext uri="{FF2B5EF4-FFF2-40B4-BE49-F238E27FC236}">
                  <a16:creationId xmlns:a16="http://schemas.microsoft.com/office/drawing/2014/main" id="{87978DB2-160A-4E4B-9FBF-1142C8FB3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4406" y="2313399"/>
              <a:ext cx="1078731" cy="1078732"/>
            </a:xfrm>
            <a:custGeom>
              <a:avLst/>
              <a:gdLst>
                <a:gd name="T0" fmla="*/ 1203 w 1204"/>
                <a:gd name="T1" fmla="*/ 602 h 1204"/>
                <a:gd name="T2" fmla="*/ 1203 w 1204"/>
                <a:gd name="T3" fmla="*/ 602 h 1204"/>
                <a:gd name="T4" fmla="*/ 602 w 1204"/>
                <a:gd name="T5" fmla="*/ 1203 h 1204"/>
                <a:gd name="T6" fmla="*/ 602 w 1204"/>
                <a:gd name="T7" fmla="*/ 1203 h 1204"/>
                <a:gd name="T8" fmla="*/ 0 w 1204"/>
                <a:gd name="T9" fmla="*/ 602 h 1204"/>
                <a:gd name="T10" fmla="*/ 0 w 1204"/>
                <a:gd name="T11" fmla="*/ 602 h 1204"/>
                <a:gd name="T12" fmla="*/ 602 w 1204"/>
                <a:gd name="T13" fmla="*/ 0 h 1204"/>
                <a:gd name="T14" fmla="*/ 602 w 1204"/>
                <a:gd name="T15" fmla="*/ 0 h 1204"/>
                <a:gd name="T16" fmla="*/ 1203 w 1204"/>
                <a:gd name="T17" fmla="*/ 602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4" h="1204">
                  <a:moveTo>
                    <a:pt x="1203" y="602"/>
                  </a:moveTo>
                  <a:lnTo>
                    <a:pt x="1203" y="602"/>
                  </a:lnTo>
                  <a:cubicBezTo>
                    <a:pt x="1203" y="934"/>
                    <a:pt x="934" y="1203"/>
                    <a:pt x="602" y="1203"/>
                  </a:cubicBezTo>
                  <a:lnTo>
                    <a:pt x="602" y="1203"/>
                  </a:lnTo>
                  <a:cubicBezTo>
                    <a:pt x="269" y="1203"/>
                    <a:pt x="0" y="934"/>
                    <a:pt x="0" y="602"/>
                  </a:cubicBezTo>
                  <a:lnTo>
                    <a:pt x="0" y="602"/>
                  </a:lnTo>
                  <a:cubicBezTo>
                    <a:pt x="0" y="269"/>
                    <a:pt x="269" y="0"/>
                    <a:pt x="602" y="0"/>
                  </a:cubicBezTo>
                  <a:lnTo>
                    <a:pt x="602" y="0"/>
                  </a:lnTo>
                  <a:cubicBezTo>
                    <a:pt x="934" y="0"/>
                    <a:pt x="1203" y="269"/>
                    <a:pt x="1203" y="6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sz="6532" dirty="0"/>
            </a:p>
          </p:txBody>
        </p:sp>
        <p:sp>
          <p:nvSpPr>
            <p:cNvPr id="124" name="TextBox 72">
              <a:extLst>
                <a:ext uri="{FF2B5EF4-FFF2-40B4-BE49-F238E27FC236}">
                  <a16:creationId xmlns:a16="http://schemas.microsoft.com/office/drawing/2014/main" id="{C4F67177-DB73-49D0-81FB-19EFCE25337F}"/>
                </a:ext>
              </a:extLst>
            </p:cNvPr>
            <p:cNvSpPr txBox="1"/>
            <p:nvPr/>
          </p:nvSpPr>
          <p:spPr>
            <a:xfrm>
              <a:off x="10496616" y="4143473"/>
              <a:ext cx="2514350" cy="53624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SV" sz="22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% mujeres rural</a:t>
              </a:r>
            </a:p>
          </p:txBody>
        </p:sp>
        <p:sp>
          <p:nvSpPr>
            <p:cNvPr id="125" name="TextBox 74">
              <a:extLst>
                <a:ext uri="{FF2B5EF4-FFF2-40B4-BE49-F238E27FC236}">
                  <a16:creationId xmlns:a16="http://schemas.microsoft.com/office/drawing/2014/main" id="{9AFA544E-A80E-476F-BB15-79C618FF2EB6}"/>
                </a:ext>
              </a:extLst>
            </p:cNvPr>
            <p:cNvSpPr txBox="1"/>
            <p:nvPr/>
          </p:nvSpPr>
          <p:spPr>
            <a:xfrm>
              <a:off x="11061330" y="3475522"/>
              <a:ext cx="1384891" cy="53624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SV" sz="2200" b="1" dirty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930,373</a:t>
              </a:r>
            </a:p>
          </p:txBody>
        </p:sp>
        <p:sp>
          <p:nvSpPr>
            <p:cNvPr id="126" name="Shape 2615">
              <a:extLst>
                <a:ext uri="{FF2B5EF4-FFF2-40B4-BE49-F238E27FC236}">
                  <a16:creationId xmlns:a16="http://schemas.microsoft.com/office/drawing/2014/main" id="{00439FC9-B1DC-401C-97DD-2E0CFCC11F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89979" y="2588973"/>
              <a:ext cx="527584" cy="527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93" y="17878"/>
                  </a:moveTo>
                  <a:cubicBezTo>
                    <a:pt x="16514" y="16546"/>
                    <a:pt x="15177" y="15812"/>
                    <a:pt x="14084" y="15323"/>
                  </a:cubicBezTo>
                  <a:cubicBezTo>
                    <a:pt x="13842" y="15214"/>
                    <a:pt x="13687" y="15099"/>
                    <a:pt x="13598" y="14990"/>
                  </a:cubicBezTo>
                  <a:cubicBezTo>
                    <a:pt x="15238" y="14959"/>
                    <a:pt x="16521" y="14237"/>
                    <a:pt x="16581" y="14203"/>
                  </a:cubicBezTo>
                  <a:cubicBezTo>
                    <a:pt x="16751" y="14106"/>
                    <a:pt x="16846" y="13918"/>
                    <a:pt x="16826" y="13724"/>
                  </a:cubicBezTo>
                  <a:cubicBezTo>
                    <a:pt x="16807" y="13546"/>
                    <a:pt x="16693" y="13394"/>
                    <a:pt x="16530" y="13325"/>
                  </a:cubicBezTo>
                  <a:cubicBezTo>
                    <a:pt x="16461" y="13275"/>
                    <a:pt x="15663" y="12629"/>
                    <a:pt x="15663" y="9051"/>
                  </a:cubicBezTo>
                  <a:cubicBezTo>
                    <a:pt x="15663" y="5000"/>
                    <a:pt x="14115" y="2945"/>
                    <a:pt x="11061" y="2945"/>
                  </a:cubicBezTo>
                  <a:cubicBezTo>
                    <a:pt x="8481" y="2945"/>
                    <a:pt x="5845" y="3642"/>
                    <a:pt x="5845" y="8806"/>
                  </a:cubicBezTo>
                  <a:cubicBezTo>
                    <a:pt x="5845" y="12555"/>
                    <a:pt x="5219" y="13278"/>
                    <a:pt x="5122" y="13367"/>
                  </a:cubicBezTo>
                  <a:cubicBezTo>
                    <a:pt x="4957" y="13416"/>
                    <a:pt x="4826" y="13551"/>
                    <a:pt x="4784" y="13723"/>
                  </a:cubicBezTo>
                  <a:cubicBezTo>
                    <a:pt x="4734" y="13935"/>
                    <a:pt x="4828" y="14153"/>
                    <a:pt x="5015" y="14262"/>
                  </a:cubicBezTo>
                  <a:cubicBezTo>
                    <a:pt x="6396" y="15064"/>
                    <a:pt x="7482" y="15136"/>
                    <a:pt x="8065" y="15091"/>
                  </a:cubicBezTo>
                  <a:cubicBezTo>
                    <a:pt x="7994" y="15151"/>
                    <a:pt x="7850" y="15241"/>
                    <a:pt x="7564" y="15335"/>
                  </a:cubicBezTo>
                  <a:cubicBezTo>
                    <a:pt x="6211" y="15776"/>
                    <a:pt x="4766" y="16807"/>
                    <a:pt x="3958" y="17834"/>
                  </a:cubicBezTo>
                  <a:cubicBezTo>
                    <a:pt x="2125" y="16050"/>
                    <a:pt x="982" y="13560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2" y="982"/>
                    <a:pt x="20618" y="5377"/>
                    <a:pt x="20618" y="10800"/>
                  </a:cubicBezTo>
                  <a:cubicBezTo>
                    <a:pt x="20618" y="13584"/>
                    <a:pt x="19454" y="16092"/>
                    <a:pt x="17593" y="17878"/>
                  </a:cubicBezTo>
                  <a:moveTo>
                    <a:pt x="10800" y="20618"/>
                  </a:moveTo>
                  <a:cubicBezTo>
                    <a:pt x="8489" y="20618"/>
                    <a:pt x="6370" y="19815"/>
                    <a:pt x="4693" y="18480"/>
                  </a:cubicBezTo>
                  <a:cubicBezTo>
                    <a:pt x="5360" y="17604"/>
                    <a:pt x="6693" y="16652"/>
                    <a:pt x="7869" y="16268"/>
                  </a:cubicBezTo>
                  <a:cubicBezTo>
                    <a:pt x="8578" y="16037"/>
                    <a:pt x="8988" y="15688"/>
                    <a:pt x="9087" y="15232"/>
                  </a:cubicBezTo>
                  <a:cubicBezTo>
                    <a:pt x="9214" y="14656"/>
                    <a:pt x="8775" y="14230"/>
                    <a:pt x="8725" y="14183"/>
                  </a:cubicBezTo>
                  <a:cubicBezTo>
                    <a:pt x="8597" y="14065"/>
                    <a:pt x="8412" y="14025"/>
                    <a:pt x="8246" y="14075"/>
                  </a:cubicBezTo>
                  <a:cubicBezTo>
                    <a:pt x="8208" y="14086"/>
                    <a:pt x="7406" y="14309"/>
                    <a:pt x="6089" y="13714"/>
                  </a:cubicBezTo>
                  <a:cubicBezTo>
                    <a:pt x="6486" y="13026"/>
                    <a:pt x="6826" y="11618"/>
                    <a:pt x="6826" y="8806"/>
                  </a:cubicBezTo>
                  <a:cubicBezTo>
                    <a:pt x="6826" y="4301"/>
                    <a:pt x="8829" y="3928"/>
                    <a:pt x="11061" y="3928"/>
                  </a:cubicBezTo>
                  <a:cubicBezTo>
                    <a:pt x="12615" y="3928"/>
                    <a:pt x="14681" y="4458"/>
                    <a:pt x="14681" y="9051"/>
                  </a:cubicBezTo>
                  <a:cubicBezTo>
                    <a:pt x="14681" y="11662"/>
                    <a:pt x="15092" y="12966"/>
                    <a:pt x="15499" y="13617"/>
                  </a:cubicBezTo>
                  <a:cubicBezTo>
                    <a:pt x="14943" y="13829"/>
                    <a:pt x="14058" y="14076"/>
                    <a:pt x="13097" y="13993"/>
                  </a:cubicBezTo>
                  <a:cubicBezTo>
                    <a:pt x="12883" y="13971"/>
                    <a:pt x="12690" y="14092"/>
                    <a:pt x="12605" y="14285"/>
                  </a:cubicBezTo>
                  <a:cubicBezTo>
                    <a:pt x="12420" y="14704"/>
                    <a:pt x="12408" y="15649"/>
                    <a:pt x="13683" y="16219"/>
                  </a:cubicBezTo>
                  <a:cubicBezTo>
                    <a:pt x="14677" y="16664"/>
                    <a:pt x="15893" y="17331"/>
                    <a:pt x="16850" y="18522"/>
                  </a:cubicBezTo>
                  <a:cubicBezTo>
                    <a:pt x="15182" y="19831"/>
                    <a:pt x="13085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es-SV" sz="2999" b="1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368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">
            <a:extLst>
              <a:ext uri="{FF2B5EF4-FFF2-40B4-BE49-F238E27FC236}">
                <a16:creationId xmlns:a16="http://schemas.microsoft.com/office/drawing/2014/main" id="{2CB145FB-E40B-E743-BB82-AEC3CE6CA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3278" y="956459"/>
            <a:ext cx="7385634" cy="12743770"/>
          </a:xfrm>
          <a:custGeom>
            <a:avLst/>
            <a:gdLst>
              <a:gd name="T0" fmla="*/ 18928 w 18929"/>
              <a:gd name="T1" fmla="*/ 11895 h 11896"/>
              <a:gd name="T2" fmla="*/ 0 w 18929"/>
              <a:gd name="T3" fmla="*/ 11895 h 11896"/>
              <a:gd name="T4" fmla="*/ 0 w 18929"/>
              <a:gd name="T5" fmla="*/ 0 h 11896"/>
              <a:gd name="T6" fmla="*/ 18928 w 18929"/>
              <a:gd name="T7" fmla="*/ 0 h 11896"/>
              <a:gd name="T8" fmla="*/ 18928 w 18929"/>
              <a:gd name="T9" fmla="*/ 11895 h 1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29" h="11896">
                <a:moveTo>
                  <a:pt x="18928" y="11895"/>
                </a:moveTo>
                <a:lnTo>
                  <a:pt x="0" y="11895"/>
                </a:lnTo>
                <a:lnTo>
                  <a:pt x="0" y="0"/>
                </a:lnTo>
                <a:lnTo>
                  <a:pt x="18928" y="0"/>
                </a:lnTo>
                <a:lnTo>
                  <a:pt x="18928" y="1189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721BCCC7-A7A0-9C4C-BD4D-83A326628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223" y="956459"/>
            <a:ext cx="12688908" cy="12743770"/>
          </a:xfrm>
          <a:custGeom>
            <a:avLst/>
            <a:gdLst>
              <a:gd name="T0" fmla="*/ 10915 w 10916"/>
              <a:gd name="T1" fmla="*/ 11895 h 11896"/>
              <a:gd name="T2" fmla="*/ 0 w 10916"/>
              <a:gd name="T3" fmla="*/ 11895 h 11896"/>
              <a:gd name="T4" fmla="*/ 0 w 10916"/>
              <a:gd name="T5" fmla="*/ 0 h 11896"/>
              <a:gd name="T6" fmla="*/ 10915 w 10916"/>
              <a:gd name="T7" fmla="*/ 0 h 11896"/>
              <a:gd name="T8" fmla="*/ 10915 w 10916"/>
              <a:gd name="T9" fmla="*/ 11895 h 1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16" h="11896">
                <a:moveTo>
                  <a:pt x="10915" y="11895"/>
                </a:moveTo>
                <a:lnTo>
                  <a:pt x="0" y="11895"/>
                </a:lnTo>
                <a:lnTo>
                  <a:pt x="0" y="0"/>
                </a:lnTo>
                <a:lnTo>
                  <a:pt x="10915" y="0"/>
                </a:lnTo>
                <a:lnTo>
                  <a:pt x="10915" y="11895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BFA1CFA6-0159-B54B-BBA4-B2E9D8318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709" y="889000"/>
            <a:ext cx="4502775" cy="12811229"/>
          </a:xfrm>
          <a:custGeom>
            <a:avLst/>
            <a:gdLst>
              <a:gd name="T0" fmla="*/ 3993 w 3994"/>
              <a:gd name="T1" fmla="*/ 11895 h 11896"/>
              <a:gd name="T2" fmla="*/ 0 w 3994"/>
              <a:gd name="T3" fmla="*/ 11895 h 11896"/>
              <a:gd name="T4" fmla="*/ 0 w 3994"/>
              <a:gd name="T5" fmla="*/ 0 h 11896"/>
              <a:gd name="T6" fmla="*/ 3993 w 3994"/>
              <a:gd name="T7" fmla="*/ 0 h 11896"/>
              <a:gd name="T8" fmla="*/ 3993 w 3994"/>
              <a:gd name="T9" fmla="*/ 11895 h 1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4" h="11896">
                <a:moveTo>
                  <a:pt x="3993" y="11895"/>
                </a:moveTo>
                <a:lnTo>
                  <a:pt x="0" y="11895"/>
                </a:lnTo>
                <a:lnTo>
                  <a:pt x="0" y="0"/>
                </a:lnTo>
                <a:lnTo>
                  <a:pt x="3993" y="0"/>
                </a:lnTo>
                <a:lnTo>
                  <a:pt x="3993" y="11895"/>
                </a:ln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7A653B4-6183-9544-B190-E8F2814B2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709" y="3919666"/>
            <a:ext cx="4502775" cy="879830"/>
          </a:xfrm>
          <a:custGeom>
            <a:avLst/>
            <a:gdLst>
              <a:gd name="T0" fmla="*/ 3993 w 3994"/>
              <a:gd name="T1" fmla="*/ 707 h 708"/>
              <a:gd name="T2" fmla="*/ 0 w 3994"/>
              <a:gd name="T3" fmla="*/ 707 h 708"/>
              <a:gd name="T4" fmla="*/ 0 w 3994"/>
              <a:gd name="T5" fmla="*/ 0 h 708"/>
              <a:gd name="T6" fmla="*/ 3993 w 3994"/>
              <a:gd name="T7" fmla="*/ 0 h 708"/>
              <a:gd name="T8" fmla="*/ 3993 w 3994"/>
              <a:gd name="T9" fmla="*/ 707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4" h="708">
                <a:moveTo>
                  <a:pt x="3993" y="707"/>
                </a:moveTo>
                <a:lnTo>
                  <a:pt x="0" y="707"/>
                </a:lnTo>
                <a:lnTo>
                  <a:pt x="0" y="0"/>
                </a:lnTo>
                <a:lnTo>
                  <a:pt x="3993" y="0"/>
                </a:lnTo>
                <a:lnTo>
                  <a:pt x="3993" y="707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BE0A0338-3220-D74E-944A-6B49103F5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158" y="12284218"/>
            <a:ext cx="11053437" cy="1146014"/>
          </a:xfrm>
          <a:custGeom>
            <a:avLst/>
            <a:gdLst>
              <a:gd name="T0" fmla="*/ 10915 w 10916"/>
              <a:gd name="T1" fmla="*/ 632 h 633"/>
              <a:gd name="T2" fmla="*/ 0 w 10916"/>
              <a:gd name="T3" fmla="*/ 632 h 633"/>
              <a:gd name="T4" fmla="*/ 0 w 10916"/>
              <a:gd name="T5" fmla="*/ 0 h 633"/>
              <a:gd name="T6" fmla="*/ 10915 w 10916"/>
              <a:gd name="T7" fmla="*/ 0 h 633"/>
              <a:gd name="T8" fmla="*/ 10915 w 10916"/>
              <a:gd name="T9" fmla="*/ 632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16" h="633">
                <a:moveTo>
                  <a:pt x="10915" y="632"/>
                </a:moveTo>
                <a:lnTo>
                  <a:pt x="0" y="632"/>
                </a:lnTo>
                <a:lnTo>
                  <a:pt x="0" y="0"/>
                </a:lnTo>
                <a:lnTo>
                  <a:pt x="10915" y="0"/>
                </a:lnTo>
                <a:lnTo>
                  <a:pt x="10915" y="632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78146164-F525-4347-9D90-E7CF54B14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789" y="4227118"/>
            <a:ext cx="139942" cy="264927"/>
          </a:xfrm>
          <a:custGeom>
            <a:avLst/>
            <a:gdLst>
              <a:gd name="T0" fmla="*/ 0 w 137"/>
              <a:gd name="T1" fmla="*/ 151 h 303"/>
              <a:gd name="T2" fmla="*/ 136 w 137"/>
              <a:gd name="T3" fmla="*/ 302 h 303"/>
              <a:gd name="T4" fmla="*/ 136 w 137"/>
              <a:gd name="T5" fmla="*/ 0 h 303"/>
              <a:gd name="T6" fmla="*/ 0 w 137"/>
              <a:gd name="T7" fmla="*/ 151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7" h="303">
                <a:moveTo>
                  <a:pt x="0" y="151"/>
                </a:moveTo>
                <a:lnTo>
                  <a:pt x="136" y="302"/>
                </a:lnTo>
                <a:lnTo>
                  <a:pt x="136" y="0"/>
                </a:lnTo>
                <a:lnTo>
                  <a:pt x="0" y="151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28178B1-7AF5-7741-942B-6FA220434D90}"/>
              </a:ext>
            </a:extLst>
          </p:cNvPr>
          <p:cNvSpPr txBox="1"/>
          <p:nvPr/>
        </p:nvSpPr>
        <p:spPr>
          <a:xfrm>
            <a:off x="5855554" y="6682013"/>
            <a:ext cx="2139496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s-SV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Datos relevantes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138DD47-86A9-DF47-8A05-4F803331F9E8}"/>
              </a:ext>
            </a:extLst>
          </p:cNvPr>
          <p:cNvSpPr txBox="1"/>
          <p:nvPr/>
        </p:nvSpPr>
        <p:spPr>
          <a:xfrm>
            <a:off x="18403200" y="1550454"/>
            <a:ext cx="4866180" cy="76944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s-SV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Tipo de desempleo según experiencia</a:t>
            </a:r>
          </a:p>
          <a:p>
            <a:pPr algn="ctr"/>
            <a:r>
              <a:rPr lang="es-SV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(dato de 2015)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92C248B-A7F3-4A44-AE20-BB2848CE912D}"/>
              </a:ext>
            </a:extLst>
          </p:cNvPr>
          <p:cNvSpPr txBox="1"/>
          <p:nvPr/>
        </p:nvSpPr>
        <p:spPr>
          <a:xfrm>
            <a:off x="17991863" y="6970374"/>
            <a:ext cx="5567979" cy="43088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s-SV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Otra información adicional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5473E2F-3E62-C541-9B77-981228F83299}"/>
              </a:ext>
            </a:extLst>
          </p:cNvPr>
          <p:cNvSpPr txBox="1"/>
          <p:nvPr/>
        </p:nvSpPr>
        <p:spPr>
          <a:xfrm>
            <a:off x="4830087" y="12376366"/>
            <a:ext cx="10223577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s-SV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Fuente </a:t>
            </a:r>
            <a:r>
              <a:rPr lang="es-SV" sz="1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los datos</a:t>
            </a:r>
            <a:r>
              <a:rPr lang="es-SV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</a:p>
          <a:p>
            <a:r>
              <a:rPr lang="es-SV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Datos de población: banco mundial, El Salvador</a:t>
            </a:r>
          </a:p>
          <a:p>
            <a:r>
              <a:rPr lang="es-SV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Datos de riesgo: COFACE </a:t>
            </a:r>
            <a:r>
              <a:rPr lang="es-SV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group</a:t>
            </a:r>
            <a:endParaRPr lang="es-SV" sz="1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0" name="Shape 2525">
            <a:extLst>
              <a:ext uri="{FF2B5EF4-FFF2-40B4-BE49-F238E27FC236}">
                <a16:creationId xmlns:a16="http://schemas.microsoft.com/office/drawing/2014/main" id="{576FBCA8-C29B-B140-BCF1-3D2EBF56EBC1}"/>
              </a:ext>
            </a:extLst>
          </p:cNvPr>
          <p:cNvSpPr>
            <a:spLocks noChangeAspect="1"/>
          </p:cNvSpPr>
          <p:nvPr/>
        </p:nvSpPr>
        <p:spPr>
          <a:xfrm>
            <a:off x="496659" y="3253621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1" name="Shape 2545">
            <a:extLst>
              <a:ext uri="{FF2B5EF4-FFF2-40B4-BE49-F238E27FC236}">
                <a16:creationId xmlns:a16="http://schemas.microsoft.com/office/drawing/2014/main" id="{43C29963-9981-304C-9C97-84942E2F1413}"/>
              </a:ext>
            </a:extLst>
          </p:cNvPr>
          <p:cNvSpPr>
            <a:spLocks noChangeAspect="1"/>
          </p:cNvSpPr>
          <p:nvPr/>
        </p:nvSpPr>
        <p:spPr>
          <a:xfrm>
            <a:off x="496659" y="5892809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2" name="Shape 2614">
            <a:extLst>
              <a:ext uri="{FF2B5EF4-FFF2-40B4-BE49-F238E27FC236}">
                <a16:creationId xmlns:a16="http://schemas.microsoft.com/office/drawing/2014/main" id="{FE67BFFA-B610-6A4C-8F0C-E0E7AE20E6F1}"/>
              </a:ext>
            </a:extLst>
          </p:cNvPr>
          <p:cNvSpPr>
            <a:spLocks noChangeAspect="1"/>
          </p:cNvSpPr>
          <p:nvPr/>
        </p:nvSpPr>
        <p:spPr>
          <a:xfrm>
            <a:off x="496659" y="4991178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3" name="Shape 2623">
            <a:extLst>
              <a:ext uri="{FF2B5EF4-FFF2-40B4-BE49-F238E27FC236}">
                <a16:creationId xmlns:a16="http://schemas.microsoft.com/office/drawing/2014/main" id="{D5EC147C-505A-5440-A37C-7DCB577FDD8D}"/>
              </a:ext>
            </a:extLst>
          </p:cNvPr>
          <p:cNvSpPr>
            <a:spLocks noChangeAspect="1"/>
          </p:cNvSpPr>
          <p:nvPr/>
        </p:nvSpPr>
        <p:spPr>
          <a:xfrm>
            <a:off x="496659" y="6776714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4" name="Shape 2625">
            <a:extLst>
              <a:ext uri="{FF2B5EF4-FFF2-40B4-BE49-F238E27FC236}">
                <a16:creationId xmlns:a16="http://schemas.microsoft.com/office/drawing/2014/main" id="{56C99239-EFF5-7D4D-88BD-81D2C0ADD010}"/>
              </a:ext>
            </a:extLst>
          </p:cNvPr>
          <p:cNvSpPr>
            <a:spLocks noChangeAspect="1"/>
          </p:cNvSpPr>
          <p:nvPr/>
        </p:nvSpPr>
        <p:spPr>
          <a:xfrm>
            <a:off x="496659" y="7691004"/>
            <a:ext cx="441472" cy="36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5" name="Shape 2836">
            <a:extLst>
              <a:ext uri="{FF2B5EF4-FFF2-40B4-BE49-F238E27FC236}">
                <a16:creationId xmlns:a16="http://schemas.microsoft.com/office/drawing/2014/main" id="{753913DE-898B-2B48-9AC3-A561E9F398A3}"/>
              </a:ext>
            </a:extLst>
          </p:cNvPr>
          <p:cNvSpPr>
            <a:spLocks noChangeAspect="1"/>
          </p:cNvSpPr>
          <p:nvPr/>
        </p:nvSpPr>
        <p:spPr>
          <a:xfrm>
            <a:off x="496659" y="4197690"/>
            <a:ext cx="441472" cy="321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55" name="TextBox 76">
            <a:extLst>
              <a:ext uri="{FF2B5EF4-FFF2-40B4-BE49-F238E27FC236}">
                <a16:creationId xmlns:a16="http://schemas.microsoft.com/office/drawing/2014/main" id="{D25D69DA-7DD3-47B4-B113-1D02A40398E8}"/>
              </a:ext>
            </a:extLst>
          </p:cNvPr>
          <p:cNvSpPr txBox="1"/>
          <p:nvPr/>
        </p:nvSpPr>
        <p:spPr>
          <a:xfrm>
            <a:off x="5855763" y="1130549"/>
            <a:ext cx="5345951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s-SV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Histórico de empleo y desempleo Costa Rica</a:t>
            </a:r>
          </a:p>
        </p:txBody>
      </p:sp>
      <p:sp>
        <p:nvSpPr>
          <p:cNvPr id="86" name="TextBox 133">
            <a:extLst>
              <a:ext uri="{FF2B5EF4-FFF2-40B4-BE49-F238E27FC236}">
                <a16:creationId xmlns:a16="http://schemas.microsoft.com/office/drawing/2014/main" id="{FE8E9C34-6EF1-48E9-9EF2-7BFE1E05B5AE}"/>
              </a:ext>
            </a:extLst>
          </p:cNvPr>
          <p:cNvSpPr txBox="1"/>
          <p:nvPr/>
        </p:nvSpPr>
        <p:spPr>
          <a:xfrm>
            <a:off x="1341582" y="3258914"/>
            <a:ext cx="164820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Demografía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7" name="TextBox 134">
            <a:extLst>
              <a:ext uri="{FF2B5EF4-FFF2-40B4-BE49-F238E27FC236}">
                <a16:creationId xmlns:a16="http://schemas.microsoft.com/office/drawing/2014/main" id="{4475DEED-070E-47CF-8368-320E9963F6E2}"/>
              </a:ext>
            </a:extLst>
          </p:cNvPr>
          <p:cNvSpPr txBox="1"/>
          <p:nvPr/>
        </p:nvSpPr>
        <p:spPr>
          <a:xfrm>
            <a:off x="1341582" y="4138364"/>
            <a:ext cx="111761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Empleo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8" name="TextBox 135">
            <a:extLst>
              <a:ext uri="{FF2B5EF4-FFF2-40B4-BE49-F238E27FC236}">
                <a16:creationId xmlns:a16="http://schemas.microsoft.com/office/drawing/2014/main" id="{C6B440BE-5852-49A9-970F-FA8B8D8B8971}"/>
              </a:ext>
            </a:extLst>
          </p:cNvPr>
          <p:cNvSpPr txBox="1"/>
          <p:nvPr/>
        </p:nvSpPr>
        <p:spPr>
          <a:xfrm>
            <a:off x="1341582" y="5017814"/>
            <a:ext cx="137409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MIPYMES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9" name="TextBox 136">
            <a:extLst>
              <a:ext uri="{FF2B5EF4-FFF2-40B4-BE49-F238E27FC236}">
                <a16:creationId xmlns:a16="http://schemas.microsoft.com/office/drawing/2014/main" id="{44BC7313-D194-42CA-815C-CA3B47BC4E35}"/>
              </a:ext>
            </a:extLst>
          </p:cNvPr>
          <p:cNvSpPr txBox="1"/>
          <p:nvPr/>
        </p:nvSpPr>
        <p:spPr>
          <a:xfrm>
            <a:off x="1341582" y="5897264"/>
            <a:ext cx="164448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Marco legal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0" name="TextBox 137">
            <a:extLst>
              <a:ext uri="{FF2B5EF4-FFF2-40B4-BE49-F238E27FC236}">
                <a16:creationId xmlns:a16="http://schemas.microsoft.com/office/drawing/2014/main" id="{B1B3AC92-5819-405B-BC40-6F382F574386}"/>
              </a:ext>
            </a:extLst>
          </p:cNvPr>
          <p:cNvSpPr txBox="1"/>
          <p:nvPr/>
        </p:nvSpPr>
        <p:spPr>
          <a:xfrm>
            <a:off x="1341582" y="6776714"/>
            <a:ext cx="270433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Programas y apoyos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5" name="TextBox 138">
            <a:extLst>
              <a:ext uri="{FF2B5EF4-FFF2-40B4-BE49-F238E27FC236}">
                <a16:creationId xmlns:a16="http://schemas.microsoft.com/office/drawing/2014/main" id="{2A057B7B-9B51-4AF3-B8EF-7B15198D61E0}"/>
              </a:ext>
            </a:extLst>
          </p:cNvPr>
          <p:cNvSpPr txBox="1"/>
          <p:nvPr/>
        </p:nvSpPr>
        <p:spPr>
          <a:xfrm>
            <a:off x="1341582" y="7656163"/>
            <a:ext cx="223433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Medio ambiente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6" name="Freeform 40">
            <a:extLst>
              <a:ext uri="{FF2B5EF4-FFF2-40B4-BE49-F238E27FC236}">
                <a16:creationId xmlns:a16="http://schemas.microsoft.com/office/drawing/2014/main" id="{7F14D8AC-BAF5-49D4-B15D-D67E20EEA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3056" y="1684933"/>
            <a:ext cx="10231847" cy="4997179"/>
          </a:xfrm>
          <a:custGeom>
            <a:avLst/>
            <a:gdLst>
              <a:gd name="T0" fmla="*/ 9794 w 9795"/>
              <a:gd name="T1" fmla="*/ 1615 h 1616"/>
              <a:gd name="T2" fmla="*/ 0 w 9795"/>
              <a:gd name="T3" fmla="*/ 1615 h 1616"/>
              <a:gd name="T4" fmla="*/ 0 w 9795"/>
              <a:gd name="T5" fmla="*/ 0 h 1616"/>
              <a:gd name="T6" fmla="*/ 9794 w 9795"/>
              <a:gd name="T7" fmla="*/ 0 h 1616"/>
              <a:gd name="T8" fmla="*/ 9794 w 9795"/>
              <a:gd name="T9" fmla="*/ 1615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95" h="1616">
                <a:moveTo>
                  <a:pt x="9794" y="1615"/>
                </a:moveTo>
                <a:lnTo>
                  <a:pt x="0" y="1615"/>
                </a:lnTo>
                <a:lnTo>
                  <a:pt x="0" y="0"/>
                </a:lnTo>
                <a:lnTo>
                  <a:pt x="9794" y="0"/>
                </a:lnTo>
                <a:lnTo>
                  <a:pt x="9794" y="161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117" name="Freeform 40">
            <a:extLst>
              <a:ext uri="{FF2B5EF4-FFF2-40B4-BE49-F238E27FC236}">
                <a16:creationId xmlns:a16="http://schemas.microsoft.com/office/drawing/2014/main" id="{6A14B3AE-5FB3-4E6C-896B-B8D13D5CF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939" y="7139943"/>
            <a:ext cx="10231847" cy="4997179"/>
          </a:xfrm>
          <a:custGeom>
            <a:avLst/>
            <a:gdLst>
              <a:gd name="T0" fmla="*/ 9794 w 9795"/>
              <a:gd name="T1" fmla="*/ 1615 h 1616"/>
              <a:gd name="T2" fmla="*/ 0 w 9795"/>
              <a:gd name="T3" fmla="*/ 1615 h 1616"/>
              <a:gd name="T4" fmla="*/ 0 w 9795"/>
              <a:gd name="T5" fmla="*/ 0 h 1616"/>
              <a:gd name="T6" fmla="*/ 9794 w 9795"/>
              <a:gd name="T7" fmla="*/ 0 h 1616"/>
              <a:gd name="T8" fmla="*/ 9794 w 9795"/>
              <a:gd name="T9" fmla="*/ 1615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95" h="1616">
                <a:moveTo>
                  <a:pt x="9794" y="1615"/>
                </a:moveTo>
                <a:lnTo>
                  <a:pt x="0" y="1615"/>
                </a:lnTo>
                <a:lnTo>
                  <a:pt x="0" y="0"/>
                </a:lnTo>
                <a:lnTo>
                  <a:pt x="9794" y="0"/>
                </a:lnTo>
                <a:lnTo>
                  <a:pt x="9794" y="161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25879EE0-7125-42CA-B973-9CE09A583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70"/>
            <a:ext cx="24377650" cy="940689"/>
          </a:xfrm>
          <a:custGeom>
            <a:avLst/>
            <a:gdLst>
              <a:gd name="T0" fmla="*/ 18928 w 18929"/>
              <a:gd name="T1" fmla="*/ 1080 h 1081"/>
              <a:gd name="T2" fmla="*/ 0 w 18929"/>
              <a:gd name="T3" fmla="*/ 1080 h 1081"/>
              <a:gd name="T4" fmla="*/ 0 w 18929"/>
              <a:gd name="T5" fmla="*/ 0 h 1081"/>
              <a:gd name="T6" fmla="*/ 18928 w 18929"/>
              <a:gd name="T7" fmla="*/ 0 h 1081"/>
              <a:gd name="T8" fmla="*/ 18928 w 18929"/>
              <a:gd name="T9" fmla="*/ 1080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29" h="1081">
                <a:moveTo>
                  <a:pt x="18928" y="1080"/>
                </a:moveTo>
                <a:lnTo>
                  <a:pt x="0" y="1080"/>
                </a:lnTo>
                <a:lnTo>
                  <a:pt x="0" y="0"/>
                </a:lnTo>
                <a:lnTo>
                  <a:pt x="18928" y="0"/>
                </a:lnTo>
                <a:lnTo>
                  <a:pt x="18928" y="1080"/>
                </a:lnTo>
              </a:path>
            </a:pathLst>
          </a:custGeom>
          <a:solidFill>
            <a:srgbClr val="CE1C1C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36" name="TextBox 90">
            <a:extLst>
              <a:ext uri="{FF2B5EF4-FFF2-40B4-BE49-F238E27FC236}">
                <a16:creationId xmlns:a16="http://schemas.microsoft.com/office/drawing/2014/main" id="{41FAC887-2752-4989-99E3-E19E3F85ADFC}"/>
              </a:ext>
            </a:extLst>
          </p:cNvPr>
          <p:cNvSpPr txBox="1"/>
          <p:nvPr/>
        </p:nvSpPr>
        <p:spPr>
          <a:xfrm>
            <a:off x="22285069" y="270671"/>
            <a:ext cx="137774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Costa Rica</a:t>
            </a:r>
          </a:p>
        </p:txBody>
      </p:sp>
      <p:sp>
        <p:nvSpPr>
          <p:cNvPr id="37" name="Shape 2571">
            <a:extLst>
              <a:ext uri="{FF2B5EF4-FFF2-40B4-BE49-F238E27FC236}">
                <a16:creationId xmlns:a16="http://schemas.microsoft.com/office/drawing/2014/main" id="{C3FCBDA1-0A0B-449C-B00E-BD0EFBB2A487}"/>
              </a:ext>
            </a:extLst>
          </p:cNvPr>
          <p:cNvSpPr>
            <a:spLocks noChangeAspect="1"/>
          </p:cNvSpPr>
          <p:nvPr/>
        </p:nvSpPr>
        <p:spPr>
          <a:xfrm>
            <a:off x="17858232" y="336461"/>
            <a:ext cx="299308" cy="29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8" name="Shape 2591">
            <a:extLst>
              <a:ext uri="{FF2B5EF4-FFF2-40B4-BE49-F238E27FC236}">
                <a16:creationId xmlns:a16="http://schemas.microsoft.com/office/drawing/2014/main" id="{0204BAAF-60F0-4D9F-9D90-CEE3289DCF3A}"/>
              </a:ext>
            </a:extLst>
          </p:cNvPr>
          <p:cNvSpPr>
            <a:spLocks noChangeAspect="1"/>
          </p:cNvSpPr>
          <p:nvPr/>
        </p:nvSpPr>
        <p:spPr>
          <a:xfrm>
            <a:off x="19115351" y="336461"/>
            <a:ext cx="299308" cy="29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9" name="Shape 2616">
            <a:extLst>
              <a:ext uri="{FF2B5EF4-FFF2-40B4-BE49-F238E27FC236}">
                <a16:creationId xmlns:a16="http://schemas.microsoft.com/office/drawing/2014/main" id="{0A5DFFC6-6C41-4877-8B8C-851BC67996E5}"/>
              </a:ext>
            </a:extLst>
          </p:cNvPr>
          <p:cNvSpPr>
            <a:spLocks noChangeAspect="1"/>
          </p:cNvSpPr>
          <p:nvPr/>
        </p:nvSpPr>
        <p:spPr>
          <a:xfrm>
            <a:off x="20372470" y="350031"/>
            <a:ext cx="299308" cy="27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0" name="TextBox 97">
            <a:extLst>
              <a:ext uri="{FF2B5EF4-FFF2-40B4-BE49-F238E27FC236}">
                <a16:creationId xmlns:a16="http://schemas.microsoft.com/office/drawing/2014/main" id="{E2CB49C3-2723-429B-9F78-5F5E6767E5A3}"/>
              </a:ext>
            </a:extLst>
          </p:cNvPr>
          <p:cNvSpPr txBox="1"/>
          <p:nvPr/>
        </p:nvSpPr>
        <p:spPr>
          <a:xfrm>
            <a:off x="470328" y="193727"/>
            <a:ext cx="714567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RADIOGRAFÍA NACIONAL DE COSTA RICA</a:t>
            </a:r>
          </a:p>
        </p:txBody>
      </p:sp>
      <p:pic>
        <p:nvPicPr>
          <p:cNvPr id="41" name="Picture 2" descr="bandera circular de costa rica. 11571325 PNG">
            <a:extLst>
              <a:ext uri="{FF2B5EF4-FFF2-40B4-BE49-F238E27FC236}">
                <a16:creationId xmlns:a16="http://schemas.microsoft.com/office/drawing/2014/main" id="{1BBF8040-F656-4CF1-B2DF-DBC2CE3F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5444" y="48436"/>
            <a:ext cx="785994" cy="78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asa de desempleo en Costa Rica baja al 12% | Teletica">
            <a:extLst>
              <a:ext uri="{FF2B5EF4-FFF2-40B4-BE49-F238E27FC236}">
                <a16:creationId xmlns:a16="http://schemas.microsoft.com/office/drawing/2014/main" id="{F0EC9976-2D4E-413F-A365-74834E562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27" y="1810010"/>
            <a:ext cx="6855897" cy="457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BF15F7-85FF-47A7-829D-783E66DB85F5}"/>
              </a:ext>
            </a:extLst>
          </p:cNvPr>
          <p:cNvSpPr txBox="1"/>
          <p:nvPr/>
        </p:nvSpPr>
        <p:spPr>
          <a:xfrm>
            <a:off x="6170613" y="7570731"/>
            <a:ext cx="888305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sz="1900" dirty="0"/>
              <a:t>La tasa desempleo en Costa Rica bajó al 12% y, según la última Encuesta Continua de Empleo del Instituto Nacional de Estadísticas y Censos (INEC), ahora hay 293.000 personas en busca de trabajo.</a:t>
            </a:r>
            <a:br>
              <a:rPr lang="es-MX" sz="1900" dirty="0"/>
            </a:br>
            <a:endParaRPr lang="es-MX" sz="1900" dirty="0"/>
          </a:p>
          <a:p>
            <a:pPr fontAlgn="base"/>
            <a:r>
              <a:rPr lang="es-MX" sz="1900" dirty="0"/>
              <a:t>Los principales indicadores del mercado laboral costarricense corresponden al trimestre de marzo, abril y mayo de 2022.</a:t>
            </a:r>
          </a:p>
          <a:p>
            <a:pPr fontAlgn="base"/>
            <a:endParaRPr lang="es-MX" sz="1900" dirty="0"/>
          </a:p>
          <a:p>
            <a:pPr fontAlgn="base"/>
            <a:r>
              <a:rPr lang="es-MX" dirty="0"/>
              <a:t>Según el INEC, en el país hay 950.000 personas con un empleo informal, lo que representa un 44% de la población ocupada.</a:t>
            </a:r>
          </a:p>
          <a:p>
            <a:pPr fontAlgn="base"/>
            <a:endParaRPr lang="es-MX" dirty="0"/>
          </a:p>
          <a:p>
            <a:pPr fontAlgn="base"/>
            <a:r>
              <a:rPr lang="es-MX" dirty="0"/>
              <a:t>El comercio, la reparación, así como la industria manufacturera, enseñanza y salud son las actividades con mayor población ocupada, sumando un total de 850.000 personas.</a:t>
            </a:r>
          </a:p>
          <a:p>
            <a:pPr fontAlgn="base"/>
            <a:endParaRPr lang="es-MX" sz="1900" dirty="0"/>
          </a:p>
          <a:p>
            <a:endParaRPr lang="es-SV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2730D8B-3E2C-47BF-A1A3-DED1594CF571}"/>
              </a:ext>
            </a:extLst>
          </p:cNvPr>
          <p:cNvSpPr txBox="1"/>
          <p:nvPr/>
        </p:nvSpPr>
        <p:spPr>
          <a:xfrm>
            <a:off x="17850032" y="7871606"/>
            <a:ext cx="576197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sz="1900" dirty="0"/>
              <a:t>Enlaces de interés:</a:t>
            </a:r>
          </a:p>
          <a:p>
            <a:pPr fontAlgn="base"/>
            <a:endParaRPr lang="es-MX" sz="1900" dirty="0"/>
          </a:p>
          <a:p>
            <a:pPr fontAlgn="base"/>
            <a:r>
              <a:rPr lang="es-MX" dirty="0">
                <a:hlinkClick r:id="rId10"/>
              </a:rPr>
              <a:t>Teletica.com: Tasa de desempleo en Costa Rica baja a 12%</a:t>
            </a:r>
            <a:endParaRPr lang="es-MX" dirty="0"/>
          </a:p>
          <a:p>
            <a:pPr fontAlgn="base"/>
            <a:endParaRPr lang="es-MX" sz="1900" dirty="0"/>
          </a:p>
          <a:p>
            <a:endParaRPr lang="es-SV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9FBB12-74FB-48C7-BDE2-FABDB57DA5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81742" y="2337186"/>
            <a:ext cx="7087170" cy="389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8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721BCCC7-A7A0-9C4C-BD4D-83A326628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223" y="956459"/>
            <a:ext cx="12688908" cy="12743770"/>
          </a:xfrm>
          <a:custGeom>
            <a:avLst/>
            <a:gdLst>
              <a:gd name="T0" fmla="*/ 10915 w 10916"/>
              <a:gd name="T1" fmla="*/ 11895 h 11896"/>
              <a:gd name="T2" fmla="*/ 0 w 10916"/>
              <a:gd name="T3" fmla="*/ 11895 h 11896"/>
              <a:gd name="T4" fmla="*/ 0 w 10916"/>
              <a:gd name="T5" fmla="*/ 0 h 11896"/>
              <a:gd name="T6" fmla="*/ 10915 w 10916"/>
              <a:gd name="T7" fmla="*/ 0 h 11896"/>
              <a:gd name="T8" fmla="*/ 10915 w 10916"/>
              <a:gd name="T9" fmla="*/ 11895 h 1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16" h="11896">
                <a:moveTo>
                  <a:pt x="10915" y="11895"/>
                </a:moveTo>
                <a:lnTo>
                  <a:pt x="0" y="11895"/>
                </a:lnTo>
                <a:lnTo>
                  <a:pt x="0" y="0"/>
                </a:lnTo>
                <a:lnTo>
                  <a:pt x="10915" y="0"/>
                </a:lnTo>
                <a:lnTo>
                  <a:pt x="10915" y="11895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AAB13AE-8BF1-4A84-B675-8A60DC0AC8CD}"/>
              </a:ext>
            </a:extLst>
          </p:cNvPr>
          <p:cNvSpPr/>
          <p:nvPr/>
        </p:nvSpPr>
        <p:spPr>
          <a:xfrm>
            <a:off x="5812800" y="1510696"/>
            <a:ext cx="10280368" cy="10252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BFA1CFA6-0159-B54B-BBA4-B2E9D8318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709" y="889000"/>
            <a:ext cx="4502775" cy="12811229"/>
          </a:xfrm>
          <a:custGeom>
            <a:avLst/>
            <a:gdLst>
              <a:gd name="T0" fmla="*/ 3993 w 3994"/>
              <a:gd name="T1" fmla="*/ 11895 h 11896"/>
              <a:gd name="T2" fmla="*/ 0 w 3994"/>
              <a:gd name="T3" fmla="*/ 11895 h 11896"/>
              <a:gd name="T4" fmla="*/ 0 w 3994"/>
              <a:gd name="T5" fmla="*/ 0 h 11896"/>
              <a:gd name="T6" fmla="*/ 3993 w 3994"/>
              <a:gd name="T7" fmla="*/ 0 h 11896"/>
              <a:gd name="T8" fmla="*/ 3993 w 3994"/>
              <a:gd name="T9" fmla="*/ 11895 h 1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4" h="11896">
                <a:moveTo>
                  <a:pt x="3993" y="11895"/>
                </a:moveTo>
                <a:lnTo>
                  <a:pt x="0" y="11895"/>
                </a:lnTo>
                <a:lnTo>
                  <a:pt x="0" y="0"/>
                </a:lnTo>
                <a:lnTo>
                  <a:pt x="3993" y="0"/>
                </a:lnTo>
                <a:lnTo>
                  <a:pt x="3993" y="11895"/>
                </a:ln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7A653B4-6183-9544-B190-E8F2814B2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709" y="4788698"/>
            <a:ext cx="4502775" cy="879830"/>
          </a:xfrm>
          <a:custGeom>
            <a:avLst/>
            <a:gdLst>
              <a:gd name="T0" fmla="*/ 3993 w 3994"/>
              <a:gd name="T1" fmla="*/ 707 h 708"/>
              <a:gd name="T2" fmla="*/ 0 w 3994"/>
              <a:gd name="T3" fmla="*/ 707 h 708"/>
              <a:gd name="T4" fmla="*/ 0 w 3994"/>
              <a:gd name="T5" fmla="*/ 0 h 708"/>
              <a:gd name="T6" fmla="*/ 3993 w 3994"/>
              <a:gd name="T7" fmla="*/ 0 h 708"/>
              <a:gd name="T8" fmla="*/ 3993 w 3994"/>
              <a:gd name="T9" fmla="*/ 707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4" h="708">
                <a:moveTo>
                  <a:pt x="3993" y="707"/>
                </a:moveTo>
                <a:lnTo>
                  <a:pt x="0" y="707"/>
                </a:lnTo>
                <a:lnTo>
                  <a:pt x="0" y="0"/>
                </a:lnTo>
                <a:lnTo>
                  <a:pt x="3993" y="0"/>
                </a:lnTo>
                <a:lnTo>
                  <a:pt x="3993" y="707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BE0A0338-3220-D74E-944A-6B49103F5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158" y="12284218"/>
            <a:ext cx="11053437" cy="1146014"/>
          </a:xfrm>
          <a:custGeom>
            <a:avLst/>
            <a:gdLst>
              <a:gd name="T0" fmla="*/ 10915 w 10916"/>
              <a:gd name="T1" fmla="*/ 632 h 633"/>
              <a:gd name="T2" fmla="*/ 0 w 10916"/>
              <a:gd name="T3" fmla="*/ 632 h 633"/>
              <a:gd name="T4" fmla="*/ 0 w 10916"/>
              <a:gd name="T5" fmla="*/ 0 h 633"/>
              <a:gd name="T6" fmla="*/ 10915 w 10916"/>
              <a:gd name="T7" fmla="*/ 0 h 633"/>
              <a:gd name="T8" fmla="*/ 10915 w 10916"/>
              <a:gd name="T9" fmla="*/ 632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16" h="633">
                <a:moveTo>
                  <a:pt x="10915" y="632"/>
                </a:moveTo>
                <a:lnTo>
                  <a:pt x="0" y="632"/>
                </a:lnTo>
                <a:lnTo>
                  <a:pt x="0" y="0"/>
                </a:lnTo>
                <a:lnTo>
                  <a:pt x="10915" y="0"/>
                </a:lnTo>
                <a:lnTo>
                  <a:pt x="10915" y="632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78146164-F525-4347-9D90-E7CF54B14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789" y="5096150"/>
            <a:ext cx="139942" cy="264927"/>
          </a:xfrm>
          <a:custGeom>
            <a:avLst/>
            <a:gdLst>
              <a:gd name="T0" fmla="*/ 0 w 137"/>
              <a:gd name="T1" fmla="*/ 151 h 303"/>
              <a:gd name="T2" fmla="*/ 136 w 137"/>
              <a:gd name="T3" fmla="*/ 302 h 303"/>
              <a:gd name="T4" fmla="*/ 136 w 137"/>
              <a:gd name="T5" fmla="*/ 0 h 303"/>
              <a:gd name="T6" fmla="*/ 0 w 137"/>
              <a:gd name="T7" fmla="*/ 151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7" h="303">
                <a:moveTo>
                  <a:pt x="0" y="151"/>
                </a:moveTo>
                <a:lnTo>
                  <a:pt x="136" y="302"/>
                </a:lnTo>
                <a:lnTo>
                  <a:pt x="136" y="0"/>
                </a:lnTo>
                <a:lnTo>
                  <a:pt x="0" y="151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138DD47-86A9-DF47-8A05-4F803331F9E8}"/>
              </a:ext>
            </a:extLst>
          </p:cNvPr>
          <p:cNvSpPr txBox="1"/>
          <p:nvPr/>
        </p:nvSpPr>
        <p:spPr>
          <a:xfrm>
            <a:off x="18403200" y="1561436"/>
            <a:ext cx="4866180" cy="43088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s-SV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MIPYMES y género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5473E2F-3E62-C541-9B77-981228F83299}"/>
              </a:ext>
            </a:extLst>
          </p:cNvPr>
          <p:cNvSpPr txBox="1"/>
          <p:nvPr/>
        </p:nvSpPr>
        <p:spPr>
          <a:xfrm>
            <a:off x="4830087" y="12376366"/>
            <a:ext cx="10223577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s-SV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Fuente </a:t>
            </a:r>
            <a:r>
              <a:rPr lang="es-SV" sz="1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los datos</a:t>
            </a:r>
            <a:r>
              <a:rPr lang="es-SV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</a:p>
          <a:p>
            <a:r>
              <a:rPr lang="es-SV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Datos de población: banco mundial, El Salvador</a:t>
            </a:r>
          </a:p>
          <a:p>
            <a:r>
              <a:rPr lang="es-SV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Datos de riesgo: COFACE </a:t>
            </a:r>
            <a:r>
              <a:rPr lang="es-SV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group</a:t>
            </a:r>
            <a:endParaRPr lang="es-SV" sz="1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0" name="Shape 2525">
            <a:extLst>
              <a:ext uri="{FF2B5EF4-FFF2-40B4-BE49-F238E27FC236}">
                <a16:creationId xmlns:a16="http://schemas.microsoft.com/office/drawing/2014/main" id="{576FBCA8-C29B-B140-BCF1-3D2EBF56EBC1}"/>
              </a:ext>
            </a:extLst>
          </p:cNvPr>
          <p:cNvSpPr>
            <a:spLocks noChangeAspect="1"/>
          </p:cNvSpPr>
          <p:nvPr/>
        </p:nvSpPr>
        <p:spPr>
          <a:xfrm>
            <a:off x="496659" y="3253621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1" name="Shape 2545">
            <a:extLst>
              <a:ext uri="{FF2B5EF4-FFF2-40B4-BE49-F238E27FC236}">
                <a16:creationId xmlns:a16="http://schemas.microsoft.com/office/drawing/2014/main" id="{43C29963-9981-304C-9C97-84942E2F1413}"/>
              </a:ext>
            </a:extLst>
          </p:cNvPr>
          <p:cNvSpPr>
            <a:spLocks noChangeAspect="1"/>
          </p:cNvSpPr>
          <p:nvPr/>
        </p:nvSpPr>
        <p:spPr>
          <a:xfrm>
            <a:off x="496659" y="5892809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2" name="Shape 2614">
            <a:extLst>
              <a:ext uri="{FF2B5EF4-FFF2-40B4-BE49-F238E27FC236}">
                <a16:creationId xmlns:a16="http://schemas.microsoft.com/office/drawing/2014/main" id="{FE67BFFA-B610-6A4C-8F0C-E0E7AE20E6F1}"/>
              </a:ext>
            </a:extLst>
          </p:cNvPr>
          <p:cNvSpPr>
            <a:spLocks noChangeAspect="1"/>
          </p:cNvSpPr>
          <p:nvPr/>
        </p:nvSpPr>
        <p:spPr>
          <a:xfrm>
            <a:off x="496659" y="4991178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3" name="Shape 2623">
            <a:extLst>
              <a:ext uri="{FF2B5EF4-FFF2-40B4-BE49-F238E27FC236}">
                <a16:creationId xmlns:a16="http://schemas.microsoft.com/office/drawing/2014/main" id="{D5EC147C-505A-5440-A37C-7DCB577FDD8D}"/>
              </a:ext>
            </a:extLst>
          </p:cNvPr>
          <p:cNvSpPr>
            <a:spLocks noChangeAspect="1"/>
          </p:cNvSpPr>
          <p:nvPr/>
        </p:nvSpPr>
        <p:spPr>
          <a:xfrm>
            <a:off x="496659" y="6776714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4" name="Shape 2625">
            <a:extLst>
              <a:ext uri="{FF2B5EF4-FFF2-40B4-BE49-F238E27FC236}">
                <a16:creationId xmlns:a16="http://schemas.microsoft.com/office/drawing/2014/main" id="{56C99239-EFF5-7D4D-88BD-81D2C0ADD010}"/>
              </a:ext>
            </a:extLst>
          </p:cNvPr>
          <p:cNvSpPr>
            <a:spLocks noChangeAspect="1"/>
          </p:cNvSpPr>
          <p:nvPr/>
        </p:nvSpPr>
        <p:spPr>
          <a:xfrm>
            <a:off x="496659" y="7691004"/>
            <a:ext cx="441472" cy="36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5" name="Shape 2836">
            <a:extLst>
              <a:ext uri="{FF2B5EF4-FFF2-40B4-BE49-F238E27FC236}">
                <a16:creationId xmlns:a16="http://schemas.microsoft.com/office/drawing/2014/main" id="{753913DE-898B-2B48-9AC3-A561E9F398A3}"/>
              </a:ext>
            </a:extLst>
          </p:cNvPr>
          <p:cNvSpPr>
            <a:spLocks noChangeAspect="1"/>
          </p:cNvSpPr>
          <p:nvPr/>
        </p:nvSpPr>
        <p:spPr>
          <a:xfrm>
            <a:off x="496659" y="4197690"/>
            <a:ext cx="441472" cy="321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55" name="TextBox 76">
            <a:extLst>
              <a:ext uri="{FF2B5EF4-FFF2-40B4-BE49-F238E27FC236}">
                <a16:creationId xmlns:a16="http://schemas.microsoft.com/office/drawing/2014/main" id="{D25D69DA-7DD3-47B4-B113-1D02A40398E8}"/>
              </a:ext>
            </a:extLst>
          </p:cNvPr>
          <p:cNvSpPr txBox="1"/>
          <p:nvPr/>
        </p:nvSpPr>
        <p:spPr>
          <a:xfrm>
            <a:off x="5855763" y="1130549"/>
            <a:ext cx="2407519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s-SV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Datos de empresas</a:t>
            </a:r>
          </a:p>
        </p:txBody>
      </p:sp>
      <p:sp>
        <p:nvSpPr>
          <p:cNvPr id="86" name="TextBox 133">
            <a:extLst>
              <a:ext uri="{FF2B5EF4-FFF2-40B4-BE49-F238E27FC236}">
                <a16:creationId xmlns:a16="http://schemas.microsoft.com/office/drawing/2014/main" id="{49C342C9-590F-4552-9326-4649B7209A5E}"/>
              </a:ext>
            </a:extLst>
          </p:cNvPr>
          <p:cNvSpPr txBox="1"/>
          <p:nvPr/>
        </p:nvSpPr>
        <p:spPr>
          <a:xfrm>
            <a:off x="1341582" y="3258914"/>
            <a:ext cx="164820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Demografía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7" name="TextBox 134">
            <a:extLst>
              <a:ext uri="{FF2B5EF4-FFF2-40B4-BE49-F238E27FC236}">
                <a16:creationId xmlns:a16="http://schemas.microsoft.com/office/drawing/2014/main" id="{82E5EDB3-3A32-4503-9C46-B6C8AB544C42}"/>
              </a:ext>
            </a:extLst>
          </p:cNvPr>
          <p:cNvSpPr txBox="1"/>
          <p:nvPr/>
        </p:nvSpPr>
        <p:spPr>
          <a:xfrm>
            <a:off x="1341582" y="4138364"/>
            <a:ext cx="111761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Empleo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8" name="TextBox 135">
            <a:extLst>
              <a:ext uri="{FF2B5EF4-FFF2-40B4-BE49-F238E27FC236}">
                <a16:creationId xmlns:a16="http://schemas.microsoft.com/office/drawing/2014/main" id="{4EC479A3-C786-4476-BFA2-CD3FC3CE1E84}"/>
              </a:ext>
            </a:extLst>
          </p:cNvPr>
          <p:cNvSpPr txBox="1"/>
          <p:nvPr/>
        </p:nvSpPr>
        <p:spPr>
          <a:xfrm>
            <a:off x="1341582" y="5017814"/>
            <a:ext cx="137409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MIPYMES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9" name="TextBox 136">
            <a:extLst>
              <a:ext uri="{FF2B5EF4-FFF2-40B4-BE49-F238E27FC236}">
                <a16:creationId xmlns:a16="http://schemas.microsoft.com/office/drawing/2014/main" id="{0E9A063F-CCCB-46B2-8A27-2960B4E08715}"/>
              </a:ext>
            </a:extLst>
          </p:cNvPr>
          <p:cNvSpPr txBox="1"/>
          <p:nvPr/>
        </p:nvSpPr>
        <p:spPr>
          <a:xfrm>
            <a:off x="1341582" y="5897264"/>
            <a:ext cx="164448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Marco legal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0" name="TextBox 137">
            <a:extLst>
              <a:ext uri="{FF2B5EF4-FFF2-40B4-BE49-F238E27FC236}">
                <a16:creationId xmlns:a16="http://schemas.microsoft.com/office/drawing/2014/main" id="{C65638EB-C1CF-4AFC-A14F-4C93E4142E3B}"/>
              </a:ext>
            </a:extLst>
          </p:cNvPr>
          <p:cNvSpPr txBox="1"/>
          <p:nvPr/>
        </p:nvSpPr>
        <p:spPr>
          <a:xfrm>
            <a:off x="1341582" y="6776714"/>
            <a:ext cx="270433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Programas y apoyos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5" name="TextBox 138">
            <a:extLst>
              <a:ext uri="{FF2B5EF4-FFF2-40B4-BE49-F238E27FC236}">
                <a16:creationId xmlns:a16="http://schemas.microsoft.com/office/drawing/2014/main" id="{05B9FCB2-1879-4DDE-AA46-1EFA55D89850}"/>
              </a:ext>
            </a:extLst>
          </p:cNvPr>
          <p:cNvSpPr txBox="1"/>
          <p:nvPr/>
        </p:nvSpPr>
        <p:spPr>
          <a:xfrm>
            <a:off x="1341582" y="7656163"/>
            <a:ext cx="223433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Medio ambiente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60AAB7A-E6DC-44B3-87A6-A6EF72591B5C}"/>
              </a:ext>
            </a:extLst>
          </p:cNvPr>
          <p:cNvSpPr/>
          <p:nvPr/>
        </p:nvSpPr>
        <p:spPr>
          <a:xfrm>
            <a:off x="17699007" y="5653678"/>
            <a:ext cx="6255573" cy="25745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Se observa que es mayor el porcentaje de empresas lideradas por hombres, representando una diferencia de 10 puntos porcentuales con respecto a aquellas de propiedad femenina. La diferencia por sexo es mayor, si se considera la totalidad de los empleados. </a:t>
            </a:r>
          </a:p>
          <a:p>
            <a:pPr algn="ctr"/>
            <a:r>
              <a:rPr lang="es-MX" dirty="0"/>
              <a:t>Esta diferencia por sexo se acentúa en el sector servicios, mientras que las actividades de comercio son las que presentan menor disparidad. </a:t>
            </a:r>
            <a:endParaRPr lang="es-SV" dirty="0"/>
          </a:p>
        </p:txBody>
      </p:sp>
      <p:sp>
        <p:nvSpPr>
          <p:cNvPr id="78" name="Freeform 6">
            <a:extLst>
              <a:ext uri="{FF2B5EF4-FFF2-40B4-BE49-F238E27FC236}">
                <a16:creationId xmlns:a16="http://schemas.microsoft.com/office/drawing/2014/main" id="{7D335039-9587-441A-93F9-41DD1C74C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70"/>
            <a:ext cx="24377650" cy="940689"/>
          </a:xfrm>
          <a:custGeom>
            <a:avLst/>
            <a:gdLst>
              <a:gd name="T0" fmla="*/ 18928 w 18929"/>
              <a:gd name="T1" fmla="*/ 1080 h 1081"/>
              <a:gd name="T2" fmla="*/ 0 w 18929"/>
              <a:gd name="T3" fmla="*/ 1080 h 1081"/>
              <a:gd name="T4" fmla="*/ 0 w 18929"/>
              <a:gd name="T5" fmla="*/ 0 h 1081"/>
              <a:gd name="T6" fmla="*/ 18928 w 18929"/>
              <a:gd name="T7" fmla="*/ 0 h 1081"/>
              <a:gd name="T8" fmla="*/ 18928 w 18929"/>
              <a:gd name="T9" fmla="*/ 1080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29" h="1081">
                <a:moveTo>
                  <a:pt x="18928" y="1080"/>
                </a:moveTo>
                <a:lnTo>
                  <a:pt x="0" y="1080"/>
                </a:lnTo>
                <a:lnTo>
                  <a:pt x="0" y="0"/>
                </a:lnTo>
                <a:lnTo>
                  <a:pt x="18928" y="0"/>
                </a:lnTo>
                <a:lnTo>
                  <a:pt x="18928" y="1080"/>
                </a:lnTo>
              </a:path>
            </a:pathLst>
          </a:custGeom>
          <a:solidFill>
            <a:srgbClr val="CE1C1C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79" name="TextBox 90">
            <a:extLst>
              <a:ext uri="{FF2B5EF4-FFF2-40B4-BE49-F238E27FC236}">
                <a16:creationId xmlns:a16="http://schemas.microsoft.com/office/drawing/2014/main" id="{908AD291-A08A-47D0-B463-42AB55DD772F}"/>
              </a:ext>
            </a:extLst>
          </p:cNvPr>
          <p:cNvSpPr txBox="1"/>
          <p:nvPr/>
        </p:nvSpPr>
        <p:spPr>
          <a:xfrm>
            <a:off x="22285069" y="270671"/>
            <a:ext cx="137774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Costa Rica</a:t>
            </a:r>
          </a:p>
        </p:txBody>
      </p:sp>
      <p:sp>
        <p:nvSpPr>
          <p:cNvPr id="81" name="Shape 2571">
            <a:extLst>
              <a:ext uri="{FF2B5EF4-FFF2-40B4-BE49-F238E27FC236}">
                <a16:creationId xmlns:a16="http://schemas.microsoft.com/office/drawing/2014/main" id="{D64970A8-5302-4AED-BCA9-972C122AF133}"/>
              </a:ext>
            </a:extLst>
          </p:cNvPr>
          <p:cNvSpPr>
            <a:spLocks noChangeAspect="1"/>
          </p:cNvSpPr>
          <p:nvPr/>
        </p:nvSpPr>
        <p:spPr>
          <a:xfrm>
            <a:off x="17858232" y="336461"/>
            <a:ext cx="299308" cy="29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82" name="Shape 2591">
            <a:extLst>
              <a:ext uri="{FF2B5EF4-FFF2-40B4-BE49-F238E27FC236}">
                <a16:creationId xmlns:a16="http://schemas.microsoft.com/office/drawing/2014/main" id="{1B1F0D65-4CA3-4741-B8E7-F7D43F77201D}"/>
              </a:ext>
            </a:extLst>
          </p:cNvPr>
          <p:cNvSpPr>
            <a:spLocks noChangeAspect="1"/>
          </p:cNvSpPr>
          <p:nvPr/>
        </p:nvSpPr>
        <p:spPr>
          <a:xfrm>
            <a:off x="19115351" y="336461"/>
            <a:ext cx="299308" cy="29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83" name="Shape 2616">
            <a:extLst>
              <a:ext uri="{FF2B5EF4-FFF2-40B4-BE49-F238E27FC236}">
                <a16:creationId xmlns:a16="http://schemas.microsoft.com/office/drawing/2014/main" id="{FE88CA1C-3978-49E0-A418-34CC43A4F6C3}"/>
              </a:ext>
            </a:extLst>
          </p:cNvPr>
          <p:cNvSpPr>
            <a:spLocks noChangeAspect="1"/>
          </p:cNvSpPr>
          <p:nvPr/>
        </p:nvSpPr>
        <p:spPr>
          <a:xfrm>
            <a:off x="20372470" y="350031"/>
            <a:ext cx="299308" cy="27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84" name="TextBox 97">
            <a:extLst>
              <a:ext uri="{FF2B5EF4-FFF2-40B4-BE49-F238E27FC236}">
                <a16:creationId xmlns:a16="http://schemas.microsoft.com/office/drawing/2014/main" id="{DF06007E-A7F4-443C-8F46-85F883031136}"/>
              </a:ext>
            </a:extLst>
          </p:cNvPr>
          <p:cNvSpPr txBox="1"/>
          <p:nvPr/>
        </p:nvSpPr>
        <p:spPr>
          <a:xfrm>
            <a:off x="470328" y="193727"/>
            <a:ext cx="714567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RADIOGRAFÍA NACIONAL DE COSTA RICA</a:t>
            </a:r>
          </a:p>
        </p:txBody>
      </p:sp>
      <p:pic>
        <p:nvPicPr>
          <p:cNvPr id="85" name="Picture 2" descr="bandera circular de costa rica. 11571325 PNG">
            <a:extLst>
              <a:ext uri="{FF2B5EF4-FFF2-40B4-BE49-F238E27FC236}">
                <a16:creationId xmlns:a16="http://schemas.microsoft.com/office/drawing/2014/main" id="{2F0A0849-931F-4CFE-9C31-AEFE7FD2B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5444" y="48436"/>
            <a:ext cx="785994" cy="78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E660C0F-1169-4AF4-A9A3-6C06302AC39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689" r="16819"/>
          <a:stretch/>
        </p:blipFill>
        <p:spPr>
          <a:xfrm>
            <a:off x="8245932" y="7564563"/>
            <a:ext cx="5083333" cy="3922892"/>
          </a:xfrm>
          <a:prstGeom prst="rect">
            <a:avLst/>
          </a:prstGeom>
        </p:spPr>
      </p:pic>
      <p:sp>
        <p:nvSpPr>
          <p:cNvPr id="91" name="TextBox 79">
            <a:extLst>
              <a:ext uri="{FF2B5EF4-FFF2-40B4-BE49-F238E27FC236}">
                <a16:creationId xmlns:a16="http://schemas.microsoft.com/office/drawing/2014/main" id="{5F047A0A-94FD-4800-A34C-ECE5B2CC9633}"/>
              </a:ext>
            </a:extLst>
          </p:cNvPr>
          <p:cNvSpPr txBox="1"/>
          <p:nvPr/>
        </p:nvSpPr>
        <p:spPr>
          <a:xfrm>
            <a:off x="8390692" y="6945325"/>
            <a:ext cx="4866180" cy="43088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s-SV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Distribución de empresas por tamaño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1B25B59-81B8-48DA-9D9B-3322E6339B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5288" y="1952918"/>
            <a:ext cx="10167880" cy="401588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D5ED6DA-E2DC-4A5D-84D6-FA05D98FAE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99007" y="1912481"/>
            <a:ext cx="6020982" cy="393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7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">
            <a:extLst>
              <a:ext uri="{FF2B5EF4-FFF2-40B4-BE49-F238E27FC236}">
                <a16:creationId xmlns:a16="http://schemas.microsoft.com/office/drawing/2014/main" id="{2CB145FB-E40B-E743-BB82-AEC3CE6CA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3278" y="956459"/>
            <a:ext cx="7385634" cy="12743770"/>
          </a:xfrm>
          <a:custGeom>
            <a:avLst/>
            <a:gdLst>
              <a:gd name="T0" fmla="*/ 18928 w 18929"/>
              <a:gd name="T1" fmla="*/ 11895 h 11896"/>
              <a:gd name="T2" fmla="*/ 0 w 18929"/>
              <a:gd name="T3" fmla="*/ 11895 h 11896"/>
              <a:gd name="T4" fmla="*/ 0 w 18929"/>
              <a:gd name="T5" fmla="*/ 0 h 11896"/>
              <a:gd name="T6" fmla="*/ 18928 w 18929"/>
              <a:gd name="T7" fmla="*/ 0 h 11896"/>
              <a:gd name="T8" fmla="*/ 18928 w 18929"/>
              <a:gd name="T9" fmla="*/ 11895 h 1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29" h="11896">
                <a:moveTo>
                  <a:pt x="18928" y="11895"/>
                </a:moveTo>
                <a:lnTo>
                  <a:pt x="0" y="11895"/>
                </a:lnTo>
                <a:lnTo>
                  <a:pt x="0" y="0"/>
                </a:lnTo>
                <a:lnTo>
                  <a:pt x="18928" y="0"/>
                </a:lnTo>
                <a:lnTo>
                  <a:pt x="18928" y="1189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721BCCC7-A7A0-9C4C-BD4D-83A326628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223" y="956459"/>
            <a:ext cx="12688908" cy="12743770"/>
          </a:xfrm>
          <a:custGeom>
            <a:avLst/>
            <a:gdLst>
              <a:gd name="T0" fmla="*/ 10915 w 10916"/>
              <a:gd name="T1" fmla="*/ 11895 h 11896"/>
              <a:gd name="T2" fmla="*/ 0 w 10916"/>
              <a:gd name="T3" fmla="*/ 11895 h 11896"/>
              <a:gd name="T4" fmla="*/ 0 w 10916"/>
              <a:gd name="T5" fmla="*/ 0 h 11896"/>
              <a:gd name="T6" fmla="*/ 10915 w 10916"/>
              <a:gd name="T7" fmla="*/ 0 h 11896"/>
              <a:gd name="T8" fmla="*/ 10915 w 10916"/>
              <a:gd name="T9" fmla="*/ 11895 h 1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16" h="11896">
                <a:moveTo>
                  <a:pt x="10915" y="11895"/>
                </a:moveTo>
                <a:lnTo>
                  <a:pt x="0" y="11895"/>
                </a:lnTo>
                <a:lnTo>
                  <a:pt x="0" y="0"/>
                </a:lnTo>
                <a:lnTo>
                  <a:pt x="10915" y="0"/>
                </a:lnTo>
                <a:lnTo>
                  <a:pt x="10915" y="11895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BFA1CFA6-0159-B54B-BBA4-B2E9D8318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709" y="889000"/>
            <a:ext cx="4502775" cy="12811229"/>
          </a:xfrm>
          <a:custGeom>
            <a:avLst/>
            <a:gdLst>
              <a:gd name="T0" fmla="*/ 3993 w 3994"/>
              <a:gd name="T1" fmla="*/ 11895 h 11896"/>
              <a:gd name="T2" fmla="*/ 0 w 3994"/>
              <a:gd name="T3" fmla="*/ 11895 h 11896"/>
              <a:gd name="T4" fmla="*/ 0 w 3994"/>
              <a:gd name="T5" fmla="*/ 0 h 11896"/>
              <a:gd name="T6" fmla="*/ 3993 w 3994"/>
              <a:gd name="T7" fmla="*/ 0 h 11896"/>
              <a:gd name="T8" fmla="*/ 3993 w 3994"/>
              <a:gd name="T9" fmla="*/ 11895 h 1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4" h="11896">
                <a:moveTo>
                  <a:pt x="3993" y="11895"/>
                </a:moveTo>
                <a:lnTo>
                  <a:pt x="0" y="11895"/>
                </a:lnTo>
                <a:lnTo>
                  <a:pt x="0" y="0"/>
                </a:lnTo>
                <a:lnTo>
                  <a:pt x="3993" y="0"/>
                </a:lnTo>
                <a:lnTo>
                  <a:pt x="3993" y="11895"/>
                </a:ln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7A653B4-6183-9544-B190-E8F2814B2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709" y="5687862"/>
            <a:ext cx="4502775" cy="879830"/>
          </a:xfrm>
          <a:custGeom>
            <a:avLst/>
            <a:gdLst>
              <a:gd name="T0" fmla="*/ 3993 w 3994"/>
              <a:gd name="T1" fmla="*/ 707 h 708"/>
              <a:gd name="T2" fmla="*/ 0 w 3994"/>
              <a:gd name="T3" fmla="*/ 707 h 708"/>
              <a:gd name="T4" fmla="*/ 0 w 3994"/>
              <a:gd name="T5" fmla="*/ 0 h 708"/>
              <a:gd name="T6" fmla="*/ 3993 w 3994"/>
              <a:gd name="T7" fmla="*/ 0 h 708"/>
              <a:gd name="T8" fmla="*/ 3993 w 3994"/>
              <a:gd name="T9" fmla="*/ 707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4" h="708">
                <a:moveTo>
                  <a:pt x="3993" y="707"/>
                </a:moveTo>
                <a:lnTo>
                  <a:pt x="0" y="707"/>
                </a:lnTo>
                <a:lnTo>
                  <a:pt x="0" y="0"/>
                </a:lnTo>
                <a:lnTo>
                  <a:pt x="3993" y="0"/>
                </a:lnTo>
                <a:lnTo>
                  <a:pt x="3993" y="707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BE0A0338-3220-D74E-944A-6B49103F5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158" y="12284218"/>
            <a:ext cx="11053437" cy="1146014"/>
          </a:xfrm>
          <a:custGeom>
            <a:avLst/>
            <a:gdLst>
              <a:gd name="T0" fmla="*/ 10915 w 10916"/>
              <a:gd name="T1" fmla="*/ 632 h 633"/>
              <a:gd name="T2" fmla="*/ 0 w 10916"/>
              <a:gd name="T3" fmla="*/ 632 h 633"/>
              <a:gd name="T4" fmla="*/ 0 w 10916"/>
              <a:gd name="T5" fmla="*/ 0 h 633"/>
              <a:gd name="T6" fmla="*/ 10915 w 10916"/>
              <a:gd name="T7" fmla="*/ 0 h 633"/>
              <a:gd name="T8" fmla="*/ 10915 w 10916"/>
              <a:gd name="T9" fmla="*/ 632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16" h="633">
                <a:moveTo>
                  <a:pt x="10915" y="632"/>
                </a:moveTo>
                <a:lnTo>
                  <a:pt x="0" y="632"/>
                </a:lnTo>
                <a:lnTo>
                  <a:pt x="0" y="0"/>
                </a:lnTo>
                <a:lnTo>
                  <a:pt x="10915" y="0"/>
                </a:lnTo>
                <a:lnTo>
                  <a:pt x="10915" y="632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78146164-F525-4347-9D90-E7CF54B14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789" y="5995314"/>
            <a:ext cx="139942" cy="264927"/>
          </a:xfrm>
          <a:custGeom>
            <a:avLst/>
            <a:gdLst>
              <a:gd name="T0" fmla="*/ 0 w 137"/>
              <a:gd name="T1" fmla="*/ 151 h 303"/>
              <a:gd name="T2" fmla="*/ 136 w 137"/>
              <a:gd name="T3" fmla="*/ 302 h 303"/>
              <a:gd name="T4" fmla="*/ 136 w 137"/>
              <a:gd name="T5" fmla="*/ 0 h 303"/>
              <a:gd name="T6" fmla="*/ 0 w 137"/>
              <a:gd name="T7" fmla="*/ 151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7" h="303">
                <a:moveTo>
                  <a:pt x="0" y="151"/>
                </a:moveTo>
                <a:lnTo>
                  <a:pt x="136" y="302"/>
                </a:lnTo>
                <a:lnTo>
                  <a:pt x="136" y="0"/>
                </a:lnTo>
                <a:lnTo>
                  <a:pt x="0" y="151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44" name="Freeform 40">
            <a:extLst>
              <a:ext uri="{FF2B5EF4-FFF2-40B4-BE49-F238E27FC236}">
                <a16:creationId xmlns:a16="http://schemas.microsoft.com/office/drawing/2014/main" id="{8AE71721-E2FC-9344-B336-ACC8D7F51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321" y="7273791"/>
            <a:ext cx="10231847" cy="4651748"/>
          </a:xfrm>
          <a:custGeom>
            <a:avLst/>
            <a:gdLst>
              <a:gd name="T0" fmla="*/ 9794 w 9795"/>
              <a:gd name="T1" fmla="*/ 1615 h 1616"/>
              <a:gd name="T2" fmla="*/ 0 w 9795"/>
              <a:gd name="T3" fmla="*/ 1615 h 1616"/>
              <a:gd name="T4" fmla="*/ 0 w 9795"/>
              <a:gd name="T5" fmla="*/ 0 h 1616"/>
              <a:gd name="T6" fmla="*/ 9794 w 9795"/>
              <a:gd name="T7" fmla="*/ 0 h 1616"/>
              <a:gd name="T8" fmla="*/ 9794 w 9795"/>
              <a:gd name="T9" fmla="*/ 1615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95" h="1616">
                <a:moveTo>
                  <a:pt x="9794" y="1615"/>
                </a:moveTo>
                <a:lnTo>
                  <a:pt x="0" y="1615"/>
                </a:lnTo>
                <a:lnTo>
                  <a:pt x="0" y="0"/>
                </a:lnTo>
                <a:lnTo>
                  <a:pt x="9794" y="0"/>
                </a:lnTo>
                <a:lnTo>
                  <a:pt x="9794" y="161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28178B1-7AF5-7741-942B-6FA220434D90}"/>
              </a:ext>
            </a:extLst>
          </p:cNvPr>
          <p:cNvSpPr txBox="1"/>
          <p:nvPr/>
        </p:nvSpPr>
        <p:spPr>
          <a:xfrm>
            <a:off x="5855554" y="6682013"/>
            <a:ext cx="1744452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s-SV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Instituciones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138DD47-86A9-DF47-8A05-4F803331F9E8}"/>
              </a:ext>
            </a:extLst>
          </p:cNvPr>
          <p:cNvSpPr txBox="1"/>
          <p:nvPr/>
        </p:nvSpPr>
        <p:spPr>
          <a:xfrm>
            <a:off x="18403200" y="1550454"/>
            <a:ext cx="4866180" cy="43088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s-SV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Enlaces de interés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92C248B-A7F3-4A44-AE20-BB2848CE912D}"/>
              </a:ext>
            </a:extLst>
          </p:cNvPr>
          <p:cNvSpPr txBox="1"/>
          <p:nvPr/>
        </p:nvSpPr>
        <p:spPr>
          <a:xfrm>
            <a:off x="18052300" y="6251225"/>
            <a:ext cx="5567979" cy="43088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s-SV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Imágenes de referencia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5473E2F-3E62-C541-9B77-981228F83299}"/>
              </a:ext>
            </a:extLst>
          </p:cNvPr>
          <p:cNvSpPr txBox="1"/>
          <p:nvPr/>
        </p:nvSpPr>
        <p:spPr>
          <a:xfrm>
            <a:off x="4830087" y="12376366"/>
            <a:ext cx="10223577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s-SV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Fuente </a:t>
            </a:r>
            <a:r>
              <a:rPr lang="es-SV" sz="1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los datos</a:t>
            </a:r>
            <a:r>
              <a:rPr lang="es-SV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</a:p>
          <a:p>
            <a:r>
              <a:rPr lang="es-SV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Datos de población: banco mundial, El Salvador</a:t>
            </a:r>
          </a:p>
          <a:p>
            <a:r>
              <a:rPr lang="es-SV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Datos de riesgo: COFACE </a:t>
            </a:r>
            <a:r>
              <a:rPr lang="es-SV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group</a:t>
            </a:r>
            <a:endParaRPr lang="es-SV" sz="1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0" name="Shape 2525">
            <a:extLst>
              <a:ext uri="{FF2B5EF4-FFF2-40B4-BE49-F238E27FC236}">
                <a16:creationId xmlns:a16="http://schemas.microsoft.com/office/drawing/2014/main" id="{576FBCA8-C29B-B140-BCF1-3D2EBF56EBC1}"/>
              </a:ext>
            </a:extLst>
          </p:cNvPr>
          <p:cNvSpPr>
            <a:spLocks noChangeAspect="1"/>
          </p:cNvSpPr>
          <p:nvPr/>
        </p:nvSpPr>
        <p:spPr>
          <a:xfrm>
            <a:off x="496659" y="3253621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1" name="Shape 2545">
            <a:extLst>
              <a:ext uri="{FF2B5EF4-FFF2-40B4-BE49-F238E27FC236}">
                <a16:creationId xmlns:a16="http://schemas.microsoft.com/office/drawing/2014/main" id="{43C29963-9981-304C-9C97-84942E2F1413}"/>
              </a:ext>
            </a:extLst>
          </p:cNvPr>
          <p:cNvSpPr>
            <a:spLocks noChangeAspect="1"/>
          </p:cNvSpPr>
          <p:nvPr/>
        </p:nvSpPr>
        <p:spPr>
          <a:xfrm>
            <a:off x="496659" y="5892809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2" name="Shape 2614">
            <a:extLst>
              <a:ext uri="{FF2B5EF4-FFF2-40B4-BE49-F238E27FC236}">
                <a16:creationId xmlns:a16="http://schemas.microsoft.com/office/drawing/2014/main" id="{FE67BFFA-B610-6A4C-8F0C-E0E7AE20E6F1}"/>
              </a:ext>
            </a:extLst>
          </p:cNvPr>
          <p:cNvSpPr>
            <a:spLocks noChangeAspect="1"/>
          </p:cNvSpPr>
          <p:nvPr/>
        </p:nvSpPr>
        <p:spPr>
          <a:xfrm>
            <a:off x="496659" y="4991178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3" name="Shape 2623">
            <a:extLst>
              <a:ext uri="{FF2B5EF4-FFF2-40B4-BE49-F238E27FC236}">
                <a16:creationId xmlns:a16="http://schemas.microsoft.com/office/drawing/2014/main" id="{D5EC147C-505A-5440-A37C-7DCB577FDD8D}"/>
              </a:ext>
            </a:extLst>
          </p:cNvPr>
          <p:cNvSpPr>
            <a:spLocks noChangeAspect="1"/>
          </p:cNvSpPr>
          <p:nvPr/>
        </p:nvSpPr>
        <p:spPr>
          <a:xfrm>
            <a:off x="496659" y="6776714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4" name="Shape 2625">
            <a:extLst>
              <a:ext uri="{FF2B5EF4-FFF2-40B4-BE49-F238E27FC236}">
                <a16:creationId xmlns:a16="http://schemas.microsoft.com/office/drawing/2014/main" id="{56C99239-EFF5-7D4D-88BD-81D2C0ADD010}"/>
              </a:ext>
            </a:extLst>
          </p:cNvPr>
          <p:cNvSpPr>
            <a:spLocks noChangeAspect="1"/>
          </p:cNvSpPr>
          <p:nvPr/>
        </p:nvSpPr>
        <p:spPr>
          <a:xfrm>
            <a:off x="496659" y="7691004"/>
            <a:ext cx="441472" cy="36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5" name="Shape 2836">
            <a:extLst>
              <a:ext uri="{FF2B5EF4-FFF2-40B4-BE49-F238E27FC236}">
                <a16:creationId xmlns:a16="http://schemas.microsoft.com/office/drawing/2014/main" id="{753913DE-898B-2B48-9AC3-A561E9F398A3}"/>
              </a:ext>
            </a:extLst>
          </p:cNvPr>
          <p:cNvSpPr>
            <a:spLocks noChangeAspect="1"/>
          </p:cNvSpPr>
          <p:nvPr/>
        </p:nvSpPr>
        <p:spPr>
          <a:xfrm>
            <a:off x="496659" y="4197690"/>
            <a:ext cx="441472" cy="321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55" name="TextBox 76">
            <a:extLst>
              <a:ext uri="{FF2B5EF4-FFF2-40B4-BE49-F238E27FC236}">
                <a16:creationId xmlns:a16="http://schemas.microsoft.com/office/drawing/2014/main" id="{D25D69DA-7DD3-47B4-B113-1D02A40398E8}"/>
              </a:ext>
            </a:extLst>
          </p:cNvPr>
          <p:cNvSpPr txBox="1"/>
          <p:nvPr/>
        </p:nvSpPr>
        <p:spPr>
          <a:xfrm>
            <a:off x="5855763" y="1130549"/>
            <a:ext cx="4244047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s-SV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Marco Legal y normativas MIPYME</a:t>
            </a:r>
          </a:p>
        </p:txBody>
      </p:sp>
      <p:sp>
        <p:nvSpPr>
          <p:cNvPr id="86" name="TextBox 133">
            <a:extLst>
              <a:ext uri="{FF2B5EF4-FFF2-40B4-BE49-F238E27FC236}">
                <a16:creationId xmlns:a16="http://schemas.microsoft.com/office/drawing/2014/main" id="{FB96DEBF-A230-41E9-910F-3B8ADFCB837A}"/>
              </a:ext>
            </a:extLst>
          </p:cNvPr>
          <p:cNvSpPr txBox="1"/>
          <p:nvPr/>
        </p:nvSpPr>
        <p:spPr>
          <a:xfrm>
            <a:off x="1341582" y="3258914"/>
            <a:ext cx="164820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Demografía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7" name="TextBox 134">
            <a:extLst>
              <a:ext uri="{FF2B5EF4-FFF2-40B4-BE49-F238E27FC236}">
                <a16:creationId xmlns:a16="http://schemas.microsoft.com/office/drawing/2014/main" id="{0905AA48-040E-4FCA-A5E8-395B2A458CAF}"/>
              </a:ext>
            </a:extLst>
          </p:cNvPr>
          <p:cNvSpPr txBox="1"/>
          <p:nvPr/>
        </p:nvSpPr>
        <p:spPr>
          <a:xfrm>
            <a:off x="1341582" y="4138364"/>
            <a:ext cx="111761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Empleo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8" name="TextBox 135">
            <a:extLst>
              <a:ext uri="{FF2B5EF4-FFF2-40B4-BE49-F238E27FC236}">
                <a16:creationId xmlns:a16="http://schemas.microsoft.com/office/drawing/2014/main" id="{70E1F6B2-8345-4ABC-A4B6-577EDD58D86A}"/>
              </a:ext>
            </a:extLst>
          </p:cNvPr>
          <p:cNvSpPr txBox="1"/>
          <p:nvPr/>
        </p:nvSpPr>
        <p:spPr>
          <a:xfrm>
            <a:off x="1341582" y="5017814"/>
            <a:ext cx="137409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MIPYMES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9" name="TextBox 136">
            <a:extLst>
              <a:ext uri="{FF2B5EF4-FFF2-40B4-BE49-F238E27FC236}">
                <a16:creationId xmlns:a16="http://schemas.microsoft.com/office/drawing/2014/main" id="{9523AB1E-CC05-4C9A-87A0-11C095DB6336}"/>
              </a:ext>
            </a:extLst>
          </p:cNvPr>
          <p:cNvSpPr txBox="1"/>
          <p:nvPr/>
        </p:nvSpPr>
        <p:spPr>
          <a:xfrm>
            <a:off x="1341582" y="5897264"/>
            <a:ext cx="164448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Marco legal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0" name="TextBox 137">
            <a:extLst>
              <a:ext uri="{FF2B5EF4-FFF2-40B4-BE49-F238E27FC236}">
                <a16:creationId xmlns:a16="http://schemas.microsoft.com/office/drawing/2014/main" id="{D4A2C391-5624-4BCA-80C3-3E53BCBF0A90}"/>
              </a:ext>
            </a:extLst>
          </p:cNvPr>
          <p:cNvSpPr txBox="1"/>
          <p:nvPr/>
        </p:nvSpPr>
        <p:spPr>
          <a:xfrm>
            <a:off x="1341582" y="6776714"/>
            <a:ext cx="270433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Programas y apoyos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5" name="TextBox 138">
            <a:extLst>
              <a:ext uri="{FF2B5EF4-FFF2-40B4-BE49-F238E27FC236}">
                <a16:creationId xmlns:a16="http://schemas.microsoft.com/office/drawing/2014/main" id="{81421DE6-BF06-45C8-BECE-F8CE16DBAE73}"/>
              </a:ext>
            </a:extLst>
          </p:cNvPr>
          <p:cNvSpPr txBox="1"/>
          <p:nvPr/>
        </p:nvSpPr>
        <p:spPr>
          <a:xfrm>
            <a:off x="1341582" y="7656163"/>
            <a:ext cx="223433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Medio ambiente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6" name="Freeform 40">
            <a:extLst>
              <a:ext uri="{FF2B5EF4-FFF2-40B4-BE49-F238E27FC236}">
                <a16:creationId xmlns:a16="http://schemas.microsoft.com/office/drawing/2014/main" id="{FAC2C3B1-08EE-4238-9044-A05C8BF36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6749" y="1814921"/>
            <a:ext cx="10231847" cy="4651748"/>
          </a:xfrm>
          <a:custGeom>
            <a:avLst/>
            <a:gdLst>
              <a:gd name="T0" fmla="*/ 9794 w 9795"/>
              <a:gd name="T1" fmla="*/ 1615 h 1616"/>
              <a:gd name="T2" fmla="*/ 0 w 9795"/>
              <a:gd name="T3" fmla="*/ 1615 h 1616"/>
              <a:gd name="T4" fmla="*/ 0 w 9795"/>
              <a:gd name="T5" fmla="*/ 0 h 1616"/>
              <a:gd name="T6" fmla="*/ 9794 w 9795"/>
              <a:gd name="T7" fmla="*/ 0 h 1616"/>
              <a:gd name="T8" fmla="*/ 9794 w 9795"/>
              <a:gd name="T9" fmla="*/ 1615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95" h="1616">
                <a:moveTo>
                  <a:pt x="9794" y="1615"/>
                </a:moveTo>
                <a:lnTo>
                  <a:pt x="0" y="1615"/>
                </a:lnTo>
                <a:lnTo>
                  <a:pt x="0" y="0"/>
                </a:lnTo>
                <a:lnTo>
                  <a:pt x="9794" y="0"/>
                </a:lnTo>
                <a:lnTo>
                  <a:pt x="9794" y="161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117" name="Rectángulo 116">
            <a:extLst>
              <a:ext uri="{FF2B5EF4-FFF2-40B4-BE49-F238E27FC236}">
                <a16:creationId xmlns:a16="http://schemas.microsoft.com/office/drawing/2014/main" id="{B1FD6486-E021-4B58-AD2D-1F4E79A76B1F}"/>
              </a:ext>
            </a:extLst>
          </p:cNvPr>
          <p:cNvSpPr/>
          <p:nvPr/>
        </p:nvSpPr>
        <p:spPr>
          <a:xfrm>
            <a:off x="17733185" y="2066864"/>
            <a:ext cx="6255573" cy="38259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dirty="0"/>
              <a:t>Red de apoyo PYME de MEIC: </a:t>
            </a:r>
            <a:r>
              <a:rPr lang="es-SV" dirty="0">
                <a:hlinkClick r:id="rId8"/>
              </a:rPr>
              <a:t>https://www.meic.go.cr/web/130/pymes/rgano-colegiado/red-de-apoyo-pyme.php</a:t>
            </a:r>
            <a:r>
              <a:rPr lang="es-SV" dirty="0"/>
              <a:t> </a:t>
            </a:r>
          </a:p>
          <a:p>
            <a:pPr algn="ctr"/>
            <a:endParaRPr lang="es-SV" dirty="0"/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025D1B52-9255-4FC8-8AD1-563EAD3A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70"/>
            <a:ext cx="24377650" cy="940689"/>
          </a:xfrm>
          <a:custGeom>
            <a:avLst/>
            <a:gdLst>
              <a:gd name="T0" fmla="*/ 18928 w 18929"/>
              <a:gd name="T1" fmla="*/ 1080 h 1081"/>
              <a:gd name="T2" fmla="*/ 0 w 18929"/>
              <a:gd name="T3" fmla="*/ 1080 h 1081"/>
              <a:gd name="T4" fmla="*/ 0 w 18929"/>
              <a:gd name="T5" fmla="*/ 0 h 1081"/>
              <a:gd name="T6" fmla="*/ 18928 w 18929"/>
              <a:gd name="T7" fmla="*/ 0 h 1081"/>
              <a:gd name="T8" fmla="*/ 18928 w 18929"/>
              <a:gd name="T9" fmla="*/ 1080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29" h="1081">
                <a:moveTo>
                  <a:pt x="18928" y="1080"/>
                </a:moveTo>
                <a:lnTo>
                  <a:pt x="0" y="1080"/>
                </a:lnTo>
                <a:lnTo>
                  <a:pt x="0" y="0"/>
                </a:lnTo>
                <a:lnTo>
                  <a:pt x="18928" y="0"/>
                </a:lnTo>
                <a:lnTo>
                  <a:pt x="18928" y="1080"/>
                </a:lnTo>
              </a:path>
            </a:pathLst>
          </a:custGeom>
          <a:solidFill>
            <a:srgbClr val="CE1C1C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41" name="TextBox 90">
            <a:extLst>
              <a:ext uri="{FF2B5EF4-FFF2-40B4-BE49-F238E27FC236}">
                <a16:creationId xmlns:a16="http://schemas.microsoft.com/office/drawing/2014/main" id="{B4767C19-02EF-4274-8D8D-151E5045DF63}"/>
              </a:ext>
            </a:extLst>
          </p:cNvPr>
          <p:cNvSpPr txBox="1"/>
          <p:nvPr/>
        </p:nvSpPr>
        <p:spPr>
          <a:xfrm>
            <a:off x="22285069" y="270671"/>
            <a:ext cx="137774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Costa Rica</a:t>
            </a:r>
          </a:p>
        </p:txBody>
      </p:sp>
      <p:sp>
        <p:nvSpPr>
          <p:cNvPr id="42" name="Shape 2571">
            <a:extLst>
              <a:ext uri="{FF2B5EF4-FFF2-40B4-BE49-F238E27FC236}">
                <a16:creationId xmlns:a16="http://schemas.microsoft.com/office/drawing/2014/main" id="{C381A430-DC92-426D-9B64-670F444E7240}"/>
              </a:ext>
            </a:extLst>
          </p:cNvPr>
          <p:cNvSpPr>
            <a:spLocks noChangeAspect="1"/>
          </p:cNvSpPr>
          <p:nvPr/>
        </p:nvSpPr>
        <p:spPr>
          <a:xfrm>
            <a:off x="17858232" y="336461"/>
            <a:ext cx="299308" cy="29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3" name="Shape 2591">
            <a:extLst>
              <a:ext uri="{FF2B5EF4-FFF2-40B4-BE49-F238E27FC236}">
                <a16:creationId xmlns:a16="http://schemas.microsoft.com/office/drawing/2014/main" id="{C21026C5-388D-4ACD-9AF9-A0126E3F9DBA}"/>
              </a:ext>
            </a:extLst>
          </p:cNvPr>
          <p:cNvSpPr>
            <a:spLocks noChangeAspect="1"/>
          </p:cNvSpPr>
          <p:nvPr/>
        </p:nvSpPr>
        <p:spPr>
          <a:xfrm>
            <a:off x="19115351" y="336461"/>
            <a:ext cx="299308" cy="29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5" name="Shape 2616">
            <a:extLst>
              <a:ext uri="{FF2B5EF4-FFF2-40B4-BE49-F238E27FC236}">
                <a16:creationId xmlns:a16="http://schemas.microsoft.com/office/drawing/2014/main" id="{4F06BBC0-014C-4FE8-BBBD-FC41909847A2}"/>
              </a:ext>
            </a:extLst>
          </p:cNvPr>
          <p:cNvSpPr>
            <a:spLocks noChangeAspect="1"/>
          </p:cNvSpPr>
          <p:nvPr/>
        </p:nvSpPr>
        <p:spPr>
          <a:xfrm>
            <a:off x="20372470" y="350031"/>
            <a:ext cx="299308" cy="27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6" name="TextBox 97">
            <a:extLst>
              <a:ext uri="{FF2B5EF4-FFF2-40B4-BE49-F238E27FC236}">
                <a16:creationId xmlns:a16="http://schemas.microsoft.com/office/drawing/2014/main" id="{7B8222D0-B2EA-4774-94E7-DC6BC28DB01D}"/>
              </a:ext>
            </a:extLst>
          </p:cNvPr>
          <p:cNvSpPr txBox="1"/>
          <p:nvPr/>
        </p:nvSpPr>
        <p:spPr>
          <a:xfrm>
            <a:off x="470328" y="193727"/>
            <a:ext cx="714567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RADIOGRAFÍA NACIONAL DE COSTA RICA</a:t>
            </a:r>
          </a:p>
        </p:txBody>
      </p:sp>
      <p:pic>
        <p:nvPicPr>
          <p:cNvPr id="47" name="Picture 2" descr="bandera circular de costa rica. 11571325 PNG">
            <a:extLst>
              <a:ext uri="{FF2B5EF4-FFF2-40B4-BE49-F238E27FC236}">
                <a16:creationId xmlns:a16="http://schemas.microsoft.com/office/drawing/2014/main" id="{5C28A694-D92F-4916-AB60-15BE0A633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5444" y="48436"/>
            <a:ext cx="785994" cy="78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2" descr="Cámara de Comercio de Costa Rica | Sistema de Información Cultural ...">
            <a:extLst>
              <a:ext uri="{FF2B5EF4-FFF2-40B4-BE49-F238E27FC236}">
                <a16:creationId xmlns:a16="http://schemas.microsoft.com/office/drawing/2014/main" id="{A3C721DA-AFB4-4C6C-9D7E-2BE5FF857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" b="13357"/>
          <a:stretch/>
        </p:blipFill>
        <p:spPr bwMode="auto">
          <a:xfrm>
            <a:off x="6200023" y="7743665"/>
            <a:ext cx="1149043" cy="148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2" descr="Costa Rica produce to be exhibited to U.S. marketers | Packer">
            <a:extLst>
              <a:ext uri="{FF2B5EF4-FFF2-40B4-BE49-F238E27FC236}">
                <a16:creationId xmlns:a16="http://schemas.microsoft.com/office/drawing/2014/main" id="{CCF043C7-BDD6-4C4B-9D57-4774EB0C9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clrChange>
              <a:clrFrom>
                <a:srgbClr val="FCFDFD"/>
              </a:clrFrom>
              <a:clrTo>
                <a:srgbClr val="FC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11503" r="6341" b="23897"/>
          <a:stretch/>
        </p:blipFill>
        <p:spPr bwMode="auto">
          <a:xfrm>
            <a:off x="7504469" y="8029374"/>
            <a:ext cx="1789624" cy="79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8" descr="CADEXCO">
            <a:extLst>
              <a:ext uri="{FF2B5EF4-FFF2-40B4-BE49-F238E27FC236}">
                <a16:creationId xmlns:a16="http://schemas.microsoft.com/office/drawing/2014/main" id="{64AF88D8-68E6-4483-AD21-283CB6448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8" b="33494"/>
          <a:stretch/>
        </p:blipFill>
        <p:spPr bwMode="auto">
          <a:xfrm>
            <a:off x="9739143" y="8426220"/>
            <a:ext cx="1499977" cy="43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irección General de Apoyo a la Pequeña y Mediana Empresa (DIGEPYME) -  Infogram">
            <a:extLst>
              <a:ext uri="{FF2B5EF4-FFF2-40B4-BE49-F238E27FC236}">
                <a16:creationId xmlns:a16="http://schemas.microsoft.com/office/drawing/2014/main" id="{32CB3634-CF18-4668-AA2D-214A4D85C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974" y="6897456"/>
            <a:ext cx="1878259" cy="260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nisterio de Economía, Industria y Comercio (Costa Rica) - Wikipedia, la  enciclopedia libre">
            <a:extLst>
              <a:ext uri="{FF2B5EF4-FFF2-40B4-BE49-F238E27FC236}">
                <a16:creationId xmlns:a16="http://schemas.microsoft.com/office/drawing/2014/main" id="{D44EA692-FAFF-4D92-87B0-A83CAA96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126" y="7877477"/>
            <a:ext cx="2111513" cy="100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6765EDF-34D6-49A6-921F-1953278276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3516" y="2827475"/>
            <a:ext cx="8931414" cy="18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8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721BCCC7-A7A0-9C4C-BD4D-83A326628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223" y="956459"/>
            <a:ext cx="12688908" cy="12743770"/>
          </a:xfrm>
          <a:custGeom>
            <a:avLst/>
            <a:gdLst>
              <a:gd name="T0" fmla="*/ 10915 w 10916"/>
              <a:gd name="T1" fmla="*/ 11895 h 11896"/>
              <a:gd name="T2" fmla="*/ 0 w 10916"/>
              <a:gd name="T3" fmla="*/ 11895 h 11896"/>
              <a:gd name="T4" fmla="*/ 0 w 10916"/>
              <a:gd name="T5" fmla="*/ 0 h 11896"/>
              <a:gd name="T6" fmla="*/ 10915 w 10916"/>
              <a:gd name="T7" fmla="*/ 0 h 11896"/>
              <a:gd name="T8" fmla="*/ 10915 w 10916"/>
              <a:gd name="T9" fmla="*/ 11895 h 1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16" h="11896">
                <a:moveTo>
                  <a:pt x="10915" y="11895"/>
                </a:moveTo>
                <a:lnTo>
                  <a:pt x="0" y="11895"/>
                </a:lnTo>
                <a:lnTo>
                  <a:pt x="0" y="0"/>
                </a:lnTo>
                <a:lnTo>
                  <a:pt x="10915" y="0"/>
                </a:lnTo>
                <a:lnTo>
                  <a:pt x="10915" y="11895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205" name="Freeform 40">
            <a:extLst>
              <a:ext uri="{FF2B5EF4-FFF2-40B4-BE49-F238E27FC236}">
                <a16:creationId xmlns:a16="http://schemas.microsoft.com/office/drawing/2014/main" id="{2AB62910-C100-413F-8066-37E08A6AB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943" y="4661002"/>
            <a:ext cx="11617012" cy="8001942"/>
          </a:xfrm>
          <a:custGeom>
            <a:avLst/>
            <a:gdLst>
              <a:gd name="T0" fmla="*/ 9794 w 9795"/>
              <a:gd name="T1" fmla="*/ 1615 h 1616"/>
              <a:gd name="T2" fmla="*/ 0 w 9795"/>
              <a:gd name="T3" fmla="*/ 1615 h 1616"/>
              <a:gd name="T4" fmla="*/ 0 w 9795"/>
              <a:gd name="T5" fmla="*/ 0 h 1616"/>
              <a:gd name="T6" fmla="*/ 9794 w 9795"/>
              <a:gd name="T7" fmla="*/ 0 h 1616"/>
              <a:gd name="T8" fmla="*/ 9794 w 9795"/>
              <a:gd name="T9" fmla="*/ 1615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95" h="1616">
                <a:moveTo>
                  <a:pt x="9794" y="1615"/>
                </a:moveTo>
                <a:lnTo>
                  <a:pt x="0" y="1615"/>
                </a:lnTo>
                <a:lnTo>
                  <a:pt x="0" y="0"/>
                </a:lnTo>
                <a:lnTo>
                  <a:pt x="9794" y="0"/>
                </a:lnTo>
                <a:lnTo>
                  <a:pt x="9794" y="161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BFA1CFA6-0159-B54B-BBA4-B2E9D8318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709" y="889000"/>
            <a:ext cx="4502775" cy="12811229"/>
          </a:xfrm>
          <a:custGeom>
            <a:avLst/>
            <a:gdLst>
              <a:gd name="T0" fmla="*/ 3993 w 3994"/>
              <a:gd name="T1" fmla="*/ 11895 h 11896"/>
              <a:gd name="T2" fmla="*/ 0 w 3994"/>
              <a:gd name="T3" fmla="*/ 11895 h 11896"/>
              <a:gd name="T4" fmla="*/ 0 w 3994"/>
              <a:gd name="T5" fmla="*/ 0 h 11896"/>
              <a:gd name="T6" fmla="*/ 3993 w 3994"/>
              <a:gd name="T7" fmla="*/ 0 h 11896"/>
              <a:gd name="T8" fmla="*/ 3993 w 3994"/>
              <a:gd name="T9" fmla="*/ 11895 h 1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4" h="11896">
                <a:moveTo>
                  <a:pt x="3993" y="11895"/>
                </a:moveTo>
                <a:lnTo>
                  <a:pt x="0" y="11895"/>
                </a:lnTo>
                <a:lnTo>
                  <a:pt x="0" y="0"/>
                </a:lnTo>
                <a:lnTo>
                  <a:pt x="3993" y="0"/>
                </a:lnTo>
                <a:lnTo>
                  <a:pt x="3993" y="11895"/>
                </a:ln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7A653B4-6183-9544-B190-E8F2814B2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709" y="6578504"/>
            <a:ext cx="4502775" cy="879830"/>
          </a:xfrm>
          <a:custGeom>
            <a:avLst/>
            <a:gdLst>
              <a:gd name="T0" fmla="*/ 3993 w 3994"/>
              <a:gd name="T1" fmla="*/ 707 h 708"/>
              <a:gd name="T2" fmla="*/ 0 w 3994"/>
              <a:gd name="T3" fmla="*/ 707 h 708"/>
              <a:gd name="T4" fmla="*/ 0 w 3994"/>
              <a:gd name="T5" fmla="*/ 0 h 708"/>
              <a:gd name="T6" fmla="*/ 3993 w 3994"/>
              <a:gd name="T7" fmla="*/ 0 h 708"/>
              <a:gd name="T8" fmla="*/ 3993 w 3994"/>
              <a:gd name="T9" fmla="*/ 707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4" h="708">
                <a:moveTo>
                  <a:pt x="3993" y="707"/>
                </a:moveTo>
                <a:lnTo>
                  <a:pt x="0" y="707"/>
                </a:lnTo>
                <a:lnTo>
                  <a:pt x="0" y="0"/>
                </a:lnTo>
                <a:lnTo>
                  <a:pt x="3993" y="0"/>
                </a:lnTo>
                <a:lnTo>
                  <a:pt x="3993" y="707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BE0A0338-3220-D74E-944A-6B49103F5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158" y="12756027"/>
            <a:ext cx="11053437" cy="851119"/>
          </a:xfrm>
          <a:custGeom>
            <a:avLst/>
            <a:gdLst>
              <a:gd name="T0" fmla="*/ 10915 w 10916"/>
              <a:gd name="T1" fmla="*/ 632 h 633"/>
              <a:gd name="T2" fmla="*/ 0 w 10916"/>
              <a:gd name="T3" fmla="*/ 632 h 633"/>
              <a:gd name="T4" fmla="*/ 0 w 10916"/>
              <a:gd name="T5" fmla="*/ 0 h 633"/>
              <a:gd name="T6" fmla="*/ 10915 w 10916"/>
              <a:gd name="T7" fmla="*/ 0 h 633"/>
              <a:gd name="T8" fmla="*/ 10915 w 10916"/>
              <a:gd name="T9" fmla="*/ 632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16" h="633">
                <a:moveTo>
                  <a:pt x="10915" y="632"/>
                </a:moveTo>
                <a:lnTo>
                  <a:pt x="0" y="632"/>
                </a:lnTo>
                <a:lnTo>
                  <a:pt x="0" y="0"/>
                </a:lnTo>
                <a:lnTo>
                  <a:pt x="10915" y="0"/>
                </a:lnTo>
                <a:lnTo>
                  <a:pt x="10915" y="632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78146164-F525-4347-9D90-E7CF54B14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789" y="6885956"/>
            <a:ext cx="139942" cy="264927"/>
          </a:xfrm>
          <a:custGeom>
            <a:avLst/>
            <a:gdLst>
              <a:gd name="T0" fmla="*/ 0 w 137"/>
              <a:gd name="T1" fmla="*/ 151 h 303"/>
              <a:gd name="T2" fmla="*/ 136 w 137"/>
              <a:gd name="T3" fmla="*/ 302 h 303"/>
              <a:gd name="T4" fmla="*/ 136 w 137"/>
              <a:gd name="T5" fmla="*/ 0 h 303"/>
              <a:gd name="T6" fmla="*/ 0 w 137"/>
              <a:gd name="T7" fmla="*/ 151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7" h="303">
                <a:moveTo>
                  <a:pt x="0" y="151"/>
                </a:moveTo>
                <a:lnTo>
                  <a:pt x="136" y="302"/>
                </a:lnTo>
                <a:lnTo>
                  <a:pt x="136" y="0"/>
                </a:lnTo>
                <a:lnTo>
                  <a:pt x="0" y="151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28178B1-7AF5-7741-942B-6FA220434D90}"/>
              </a:ext>
            </a:extLst>
          </p:cNvPr>
          <p:cNvSpPr txBox="1"/>
          <p:nvPr/>
        </p:nvSpPr>
        <p:spPr>
          <a:xfrm>
            <a:off x="4840377" y="4213034"/>
            <a:ext cx="499367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s-SV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Algunos programas identificados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138DD47-86A9-DF47-8A05-4F803331F9E8}"/>
              </a:ext>
            </a:extLst>
          </p:cNvPr>
          <p:cNvSpPr txBox="1"/>
          <p:nvPr/>
        </p:nvSpPr>
        <p:spPr>
          <a:xfrm>
            <a:off x="18403200" y="1550454"/>
            <a:ext cx="4866180" cy="110799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s-SV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Programas de apoyo financiero promovidos por Bancos Multilaterales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5473E2F-3E62-C541-9B77-981228F83299}"/>
              </a:ext>
            </a:extLst>
          </p:cNvPr>
          <p:cNvSpPr txBox="1"/>
          <p:nvPr/>
        </p:nvSpPr>
        <p:spPr>
          <a:xfrm>
            <a:off x="4830087" y="12973770"/>
            <a:ext cx="10223577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s-SV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Fuente de los datos: Información disponible en las páginas web de las instituciones financieras.</a:t>
            </a:r>
          </a:p>
        </p:txBody>
      </p:sp>
      <p:sp>
        <p:nvSpPr>
          <p:cNvPr id="140" name="Shape 2525">
            <a:extLst>
              <a:ext uri="{FF2B5EF4-FFF2-40B4-BE49-F238E27FC236}">
                <a16:creationId xmlns:a16="http://schemas.microsoft.com/office/drawing/2014/main" id="{576FBCA8-C29B-B140-BCF1-3D2EBF56EBC1}"/>
              </a:ext>
            </a:extLst>
          </p:cNvPr>
          <p:cNvSpPr>
            <a:spLocks noChangeAspect="1"/>
          </p:cNvSpPr>
          <p:nvPr/>
        </p:nvSpPr>
        <p:spPr>
          <a:xfrm>
            <a:off x="496659" y="3253621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1" name="Shape 2545">
            <a:extLst>
              <a:ext uri="{FF2B5EF4-FFF2-40B4-BE49-F238E27FC236}">
                <a16:creationId xmlns:a16="http://schemas.microsoft.com/office/drawing/2014/main" id="{43C29963-9981-304C-9C97-84942E2F1413}"/>
              </a:ext>
            </a:extLst>
          </p:cNvPr>
          <p:cNvSpPr>
            <a:spLocks noChangeAspect="1"/>
          </p:cNvSpPr>
          <p:nvPr/>
        </p:nvSpPr>
        <p:spPr>
          <a:xfrm>
            <a:off x="496659" y="5892809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2" name="Shape 2614">
            <a:extLst>
              <a:ext uri="{FF2B5EF4-FFF2-40B4-BE49-F238E27FC236}">
                <a16:creationId xmlns:a16="http://schemas.microsoft.com/office/drawing/2014/main" id="{FE67BFFA-B610-6A4C-8F0C-E0E7AE20E6F1}"/>
              </a:ext>
            </a:extLst>
          </p:cNvPr>
          <p:cNvSpPr>
            <a:spLocks noChangeAspect="1"/>
          </p:cNvSpPr>
          <p:nvPr/>
        </p:nvSpPr>
        <p:spPr>
          <a:xfrm>
            <a:off x="496659" y="4991178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3" name="Shape 2623">
            <a:extLst>
              <a:ext uri="{FF2B5EF4-FFF2-40B4-BE49-F238E27FC236}">
                <a16:creationId xmlns:a16="http://schemas.microsoft.com/office/drawing/2014/main" id="{D5EC147C-505A-5440-A37C-7DCB577FDD8D}"/>
              </a:ext>
            </a:extLst>
          </p:cNvPr>
          <p:cNvSpPr>
            <a:spLocks noChangeAspect="1"/>
          </p:cNvSpPr>
          <p:nvPr/>
        </p:nvSpPr>
        <p:spPr>
          <a:xfrm>
            <a:off x="496659" y="6776714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4" name="Shape 2625">
            <a:extLst>
              <a:ext uri="{FF2B5EF4-FFF2-40B4-BE49-F238E27FC236}">
                <a16:creationId xmlns:a16="http://schemas.microsoft.com/office/drawing/2014/main" id="{56C99239-EFF5-7D4D-88BD-81D2C0ADD010}"/>
              </a:ext>
            </a:extLst>
          </p:cNvPr>
          <p:cNvSpPr>
            <a:spLocks noChangeAspect="1"/>
          </p:cNvSpPr>
          <p:nvPr/>
        </p:nvSpPr>
        <p:spPr>
          <a:xfrm>
            <a:off x="496659" y="7691004"/>
            <a:ext cx="441472" cy="36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5" name="Shape 2836">
            <a:extLst>
              <a:ext uri="{FF2B5EF4-FFF2-40B4-BE49-F238E27FC236}">
                <a16:creationId xmlns:a16="http://schemas.microsoft.com/office/drawing/2014/main" id="{753913DE-898B-2B48-9AC3-A561E9F398A3}"/>
              </a:ext>
            </a:extLst>
          </p:cNvPr>
          <p:cNvSpPr>
            <a:spLocks noChangeAspect="1"/>
          </p:cNvSpPr>
          <p:nvPr/>
        </p:nvSpPr>
        <p:spPr>
          <a:xfrm>
            <a:off x="496659" y="4197690"/>
            <a:ext cx="441472" cy="321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55" name="TextBox 76">
            <a:extLst>
              <a:ext uri="{FF2B5EF4-FFF2-40B4-BE49-F238E27FC236}">
                <a16:creationId xmlns:a16="http://schemas.microsoft.com/office/drawing/2014/main" id="{D25D69DA-7DD3-47B4-B113-1D02A40398E8}"/>
              </a:ext>
            </a:extLst>
          </p:cNvPr>
          <p:cNvSpPr txBox="1"/>
          <p:nvPr/>
        </p:nvSpPr>
        <p:spPr>
          <a:xfrm>
            <a:off x="4874890" y="1114935"/>
            <a:ext cx="5873787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s-SV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Descripción de programas de apoyo nacionales</a:t>
            </a:r>
          </a:p>
        </p:txBody>
      </p:sp>
      <p:sp>
        <p:nvSpPr>
          <p:cNvPr id="86" name="TextBox 133">
            <a:extLst>
              <a:ext uri="{FF2B5EF4-FFF2-40B4-BE49-F238E27FC236}">
                <a16:creationId xmlns:a16="http://schemas.microsoft.com/office/drawing/2014/main" id="{FB96DEBF-A230-41E9-910F-3B8ADFCB837A}"/>
              </a:ext>
            </a:extLst>
          </p:cNvPr>
          <p:cNvSpPr txBox="1"/>
          <p:nvPr/>
        </p:nvSpPr>
        <p:spPr>
          <a:xfrm>
            <a:off x="1341582" y="3258914"/>
            <a:ext cx="164820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Demografía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7" name="TextBox 134">
            <a:extLst>
              <a:ext uri="{FF2B5EF4-FFF2-40B4-BE49-F238E27FC236}">
                <a16:creationId xmlns:a16="http://schemas.microsoft.com/office/drawing/2014/main" id="{0905AA48-040E-4FCA-A5E8-395B2A458CAF}"/>
              </a:ext>
            </a:extLst>
          </p:cNvPr>
          <p:cNvSpPr txBox="1"/>
          <p:nvPr/>
        </p:nvSpPr>
        <p:spPr>
          <a:xfrm>
            <a:off x="1341582" y="4138364"/>
            <a:ext cx="111761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Empleo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8" name="TextBox 135">
            <a:extLst>
              <a:ext uri="{FF2B5EF4-FFF2-40B4-BE49-F238E27FC236}">
                <a16:creationId xmlns:a16="http://schemas.microsoft.com/office/drawing/2014/main" id="{70E1F6B2-8345-4ABC-A4B6-577EDD58D86A}"/>
              </a:ext>
            </a:extLst>
          </p:cNvPr>
          <p:cNvSpPr txBox="1"/>
          <p:nvPr/>
        </p:nvSpPr>
        <p:spPr>
          <a:xfrm>
            <a:off x="1341582" y="5017814"/>
            <a:ext cx="137409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MIPYMES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9" name="TextBox 136">
            <a:extLst>
              <a:ext uri="{FF2B5EF4-FFF2-40B4-BE49-F238E27FC236}">
                <a16:creationId xmlns:a16="http://schemas.microsoft.com/office/drawing/2014/main" id="{9523AB1E-CC05-4C9A-87A0-11C095DB6336}"/>
              </a:ext>
            </a:extLst>
          </p:cNvPr>
          <p:cNvSpPr txBox="1"/>
          <p:nvPr/>
        </p:nvSpPr>
        <p:spPr>
          <a:xfrm>
            <a:off x="1341582" y="5897264"/>
            <a:ext cx="164448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Marco legal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0" name="TextBox 137">
            <a:extLst>
              <a:ext uri="{FF2B5EF4-FFF2-40B4-BE49-F238E27FC236}">
                <a16:creationId xmlns:a16="http://schemas.microsoft.com/office/drawing/2014/main" id="{D4A2C391-5624-4BCA-80C3-3E53BCBF0A90}"/>
              </a:ext>
            </a:extLst>
          </p:cNvPr>
          <p:cNvSpPr txBox="1"/>
          <p:nvPr/>
        </p:nvSpPr>
        <p:spPr>
          <a:xfrm>
            <a:off x="1341582" y="6776714"/>
            <a:ext cx="270433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Programas y apoyos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5" name="TextBox 138">
            <a:extLst>
              <a:ext uri="{FF2B5EF4-FFF2-40B4-BE49-F238E27FC236}">
                <a16:creationId xmlns:a16="http://schemas.microsoft.com/office/drawing/2014/main" id="{81421DE6-BF06-45C8-BECE-F8CE16DBAE73}"/>
              </a:ext>
            </a:extLst>
          </p:cNvPr>
          <p:cNvSpPr txBox="1"/>
          <p:nvPr/>
        </p:nvSpPr>
        <p:spPr>
          <a:xfrm>
            <a:off x="1341582" y="7656163"/>
            <a:ext cx="223433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Medio ambiente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4" name="Rectángulo 203">
            <a:extLst>
              <a:ext uri="{FF2B5EF4-FFF2-40B4-BE49-F238E27FC236}">
                <a16:creationId xmlns:a16="http://schemas.microsoft.com/office/drawing/2014/main" id="{2F2C8297-1F6D-4DAF-B54E-534431545262}"/>
              </a:ext>
            </a:extLst>
          </p:cNvPr>
          <p:cNvSpPr/>
          <p:nvPr/>
        </p:nvSpPr>
        <p:spPr>
          <a:xfrm>
            <a:off x="4934817" y="1635558"/>
            <a:ext cx="11542312" cy="24230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sz="2400" dirty="0"/>
          </a:p>
          <a:p>
            <a:pPr algn="ctr"/>
            <a:r>
              <a:rPr lang="es-SV" sz="2400" dirty="0"/>
              <a:t>Costa Rica ha venido haciendo esfuerzos constantes para </a:t>
            </a:r>
            <a:r>
              <a:rPr lang="es-ES" sz="2400" dirty="0"/>
              <a:t>contribuir al cierre de brechas de género en el sector financiero, mediante el impulso de productos que respondan a las necesidades específicas de las mujeres. Muchos bancos multilaterales han aportado a este objetivo, como : el BID, CAF y BCIE, impulsando desde diferentes frentes recursos e iniciativas para el financiamiento empresarial de las mujeres. </a:t>
            </a:r>
            <a:endParaRPr lang="es-SV" sz="2400" dirty="0"/>
          </a:p>
          <a:p>
            <a:pPr algn="ctr"/>
            <a:endParaRPr lang="es-SV" sz="24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298129C-EC44-4198-BB9B-B2700644122C}"/>
              </a:ext>
            </a:extLst>
          </p:cNvPr>
          <p:cNvGraphicFramePr/>
          <p:nvPr>
            <p:extLst/>
          </p:nvPr>
        </p:nvGraphicFramePr>
        <p:xfrm>
          <a:off x="5008291" y="4661002"/>
          <a:ext cx="11265911" cy="794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6" name="Freeform 6">
            <a:extLst>
              <a:ext uri="{FF2B5EF4-FFF2-40B4-BE49-F238E27FC236}">
                <a16:creationId xmlns:a16="http://schemas.microsoft.com/office/drawing/2014/main" id="{BDF48E09-9998-4C3C-AA75-3D016A64E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70"/>
            <a:ext cx="24377650" cy="940689"/>
          </a:xfrm>
          <a:custGeom>
            <a:avLst/>
            <a:gdLst>
              <a:gd name="T0" fmla="*/ 18928 w 18929"/>
              <a:gd name="T1" fmla="*/ 1080 h 1081"/>
              <a:gd name="T2" fmla="*/ 0 w 18929"/>
              <a:gd name="T3" fmla="*/ 1080 h 1081"/>
              <a:gd name="T4" fmla="*/ 0 w 18929"/>
              <a:gd name="T5" fmla="*/ 0 h 1081"/>
              <a:gd name="T6" fmla="*/ 18928 w 18929"/>
              <a:gd name="T7" fmla="*/ 0 h 1081"/>
              <a:gd name="T8" fmla="*/ 18928 w 18929"/>
              <a:gd name="T9" fmla="*/ 1080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29" h="1081">
                <a:moveTo>
                  <a:pt x="18928" y="1080"/>
                </a:moveTo>
                <a:lnTo>
                  <a:pt x="0" y="1080"/>
                </a:lnTo>
                <a:lnTo>
                  <a:pt x="0" y="0"/>
                </a:lnTo>
                <a:lnTo>
                  <a:pt x="18928" y="0"/>
                </a:lnTo>
                <a:lnTo>
                  <a:pt x="18928" y="1080"/>
                </a:lnTo>
              </a:path>
            </a:pathLst>
          </a:custGeom>
          <a:solidFill>
            <a:srgbClr val="CE1C1C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37" name="TextBox 90">
            <a:extLst>
              <a:ext uri="{FF2B5EF4-FFF2-40B4-BE49-F238E27FC236}">
                <a16:creationId xmlns:a16="http://schemas.microsoft.com/office/drawing/2014/main" id="{2543A93D-3974-4361-9728-BCBB0451D5C0}"/>
              </a:ext>
            </a:extLst>
          </p:cNvPr>
          <p:cNvSpPr txBox="1"/>
          <p:nvPr/>
        </p:nvSpPr>
        <p:spPr>
          <a:xfrm>
            <a:off x="22285069" y="270671"/>
            <a:ext cx="137774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Costa Rica</a:t>
            </a:r>
          </a:p>
        </p:txBody>
      </p:sp>
      <p:sp>
        <p:nvSpPr>
          <p:cNvPr id="38" name="Shape 2571">
            <a:extLst>
              <a:ext uri="{FF2B5EF4-FFF2-40B4-BE49-F238E27FC236}">
                <a16:creationId xmlns:a16="http://schemas.microsoft.com/office/drawing/2014/main" id="{83BC63C3-4430-4495-A5F9-F15A4687259E}"/>
              </a:ext>
            </a:extLst>
          </p:cNvPr>
          <p:cNvSpPr>
            <a:spLocks noChangeAspect="1"/>
          </p:cNvSpPr>
          <p:nvPr/>
        </p:nvSpPr>
        <p:spPr>
          <a:xfrm>
            <a:off x="17858232" y="336461"/>
            <a:ext cx="299308" cy="29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9" name="Shape 2591">
            <a:extLst>
              <a:ext uri="{FF2B5EF4-FFF2-40B4-BE49-F238E27FC236}">
                <a16:creationId xmlns:a16="http://schemas.microsoft.com/office/drawing/2014/main" id="{499F8B07-03E3-4ECE-A1A4-70D0256ED2F6}"/>
              </a:ext>
            </a:extLst>
          </p:cNvPr>
          <p:cNvSpPr>
            <a:spLocks noChangeAspect="1"/>
          </p:cNvSpPr>
          <p:nvPr/>
        </p:nvSpPr>
        <p:spPr>
          <a:xfrm>
            <a:off x="19115351" y="336461"/>
            <a:ext cx="299308" cy="29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0" name="Shape 2616">
            <a:extLst>
              <a:ext uri="{FF2B5EF4-FFF2-40B4-BE49-F238E27FC236}">
                <a16:creationId xmlns:a16="http://schemas.microsoft.com/office/drawing/2014/main" id="{8AD83F0B-4922-40DB-A69E-01FF62CE33A7}"/>
              </a:ext>
            </a:extLst>
          </p:cNvPr>
          <p:cNvSpPr>
            <a:spLocks noChangeAspect="1"/>
          </p:cNvSpPr>
          <p:nvPr/>
        </p:nvSpPr>
        <p:spPr>
          <a:xfrm>
            <a:off x="20372470" y="350031"/>
            <a:ext cx="299308" cy="27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1" name="TextBox 97">
            <a:extLst>
              <a:ext uri="{FF2B5EF4-FFF2-40B4-BE49-F238E27FC236}">
                <a16:creationId xmlns:a16="http://schemas.microsoft.com/office/drawing/2014/main" id="{2EC0A912-C8C8-468F-82CA-C6E50A2329D2}"/>
              </a:ext>
            </a:extLst>
          </p:cNvPr>
          <p:cNvSpPr txBox="1"/>
          <p:nvPr/>
        </p:nvSpPr>
        <p:spPr>
          <a:xfrm>
            <a:off x="470328" y="193727"/>
            <a:ext cx="714567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RADIOGRAFÍA NACIONAL DE COSTA RICA</a:t>
            </a:r>
          </a:p>
        </p:txBody>
      </p:sp>
      <p:pic>
        <p:nvPicPr>
          <p:cNvPr id="42" name="Picture 2" descr="bandera circular de costa rica. 11571325 PNG">
            <a:extLst>
              <a:ext uri="{FF2B5EF4-FFF2-40B4-BE49-F238E27FC236}">
                <a16:creationId xmlns:a16="http://schemas.microsoft.com/office/drawing/2014/main" id="{59CE7E30-824B-47A3-9EC0-7553E4644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5444" y="48436"/>
            <a:ext cx="785994" cy="78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l BANCO INTERAMERICANO DE DESARROLLO desembolsará este año 1800 ...">
            <a:extLst>
              <a:ext uri="{FF2B5EF4-FFF2-40B4-BE49-F238E27FC236}">
                <a16:creationId xmlns:a16="http://schemas.microsoft.com/office/drawing/2014/main" id="{820EAD38-9190-0A7C-97D6-4F7A0B333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5351" y="2847106"/>
            <a:ext cx="3126087" cy="312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nco CAF financia combate a incendios en el Amazonas">
            <a:extLst>
              <a:ext uri="{FF2B5EF4-FFF2-40B4-BE49-F238E27FC236}">
                <a16:creationId xmlns:a16="http://schemas.microsoft.com/office/drawing/2014/main" id="{3B17C6ED-918F-8CF3-C26B-8DA00312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461" y="6578504"/>
            <a:ext cx="2932108" cy="18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CIE - Banco Centroamericano de Integración Económica">
            <a:extLst>
              <a:ext uri="{FF2B5EF4-FFF2-40B4-BE49-F238E27FC236}">
                <a16:creationId xmlns:a16="http://schemas.microsoft.com/office/drawing/2014/main" id="{BEA944A8-88B3-7EE5-3F05-EA2F05A5D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991" y="9893247"/>
            <a:ext cx="3984952" cy="239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23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">
            <a:extLst>
              <a:ext uri="{FF2B5EF4-FFF2-40B4-BE49-F238E27FC236}">
                <a16:creationId xmlns:a16="http://schemas.microsoft.com/office/drawing/2014/main" id="{2CB145FB-E40B-E743-BB82-AEC3CE6CA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3278" y="956459"/>
            <a:ext cx="7385634" cy="12743770"/>
          </a:xfrm>
          <a:custGeom>
            <a:avLst/>
            <a:gdLst>
              <a:gd name="T0" fmla="*/ 18928 w 18929"/>
              <a:gd name="T1" fmla="*/ 11895 h 11896"/>
              <a:gd name="T2" fmla="*/ 0 w 18929"/>
              <a:gd name="T3" fmla="*/ 11895 h 11896"/>
              <a:gd name="T4" fmla="*/ 0 w 18929"/>
              <a:gd name="T5" fmla="*/ 0 h 11896"/>
              <a:gd name="T6" fmla="*/ 18928 w 18929"/>
              <a:gd name="T7" fmla="*/ 0 h 11896"/>
              <a:gd name="T8" fmla="*/ 18928 w 18929"/>
              <a:gd name="T9" fmla="*/ 11895 h 1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29" h="11896">
                <a:moveTo>
                  <a:pt x="18928" y="11895"/>
                </a:moveTo>
                <a:lnTo>
                  <a:pt x="0" y="11895"/>
                </a:lnTo>
                <a:lnTo>
                  <a:pt x="0" y="0"/>
                </a:lnTo>
                <a:lnTo>
                  <a:pt x="18928" y="0"/>
                </a:lnTo>
                <a:lnTo>
                  <a:pt x="18928" y="1189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721BCCC7-A7A0-9C4C-BD4D-83A326628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223" y="956459"/>
            <a:ext cx="12688908" cy="12743770"/>
          </a:xfrm>
          <a:custGeom>
            <a:avLst/>
            <a:gdLst>
              <a:gd name="T0" fmla="*/ 10915 w 10916"/>
              <a:gd name="T1" fmla="*/ 11895 h 11896"/>
              <a:gd name="T2" fmla="*/ 0 w 10916"/>
              <a:gd name="T3" fmla="*/ 11895 h 11896"/>
              <a:gd name="T4" fmla="*/ 0 w 10916"/>
              <a:gd name="T5" fmla="*/ 0 h 11896"/>
              <a:gd name="T6" fmla="*/ 10915 w 10916"/>
              <a:gd name="T7" fmla="*/ 0 h 11896"/>
              <a:gd name="T8" fmla="*/ 10915 w 10916"/>
              <a:gd name="T9" fmla="*/ 11895 h 1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16" h="11896">
                <a:moveTo>
                  <a:pt x="10915" y="11895"/>
                </a:moveTo>
                <a:lnTo>
                  <a:pt x="0" y="11895"/>
                </a:lnTo>
                <a:lnTo>
                  <a:pt x="0" y="0"/>
                </a:lnTo>
                <a:lnTo>
                  <a:pt x="10915" y="0"/>
                </a:lnTo>
                <a:lnTo>
                  <a:pt x="10915" y="11895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BFA1CFA6-0159-B54B-BBA4-B2E9D8318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709" y="889000"/>
            <a:ext cx="4502775" cy="12811229"/>
          </a:xfrm>
          <a:custGeom>
            <a:avLst/>
            <a:gdLst>
              <a:gd name="T0" fmla="*/ 3993 w 3994"/>
              <a:gd name="T1" fmla="*/ 11895 h 11896"/>
              <a:gd name="T2" fmla="*/ 0 w 3994"/>
              <a:gd name="T3" fmla="*/ 11895 h 11896"/>
              <a:gd name="T4" fmla="*/ 0 w 3994"/>
              <a:gd name="T5" fmla="*/ 0 h 11896"/>
              <a:gd name="T6" fmla="*/ 3993 w 3994"/>
              <a:gd name="T7" fmla="*/ 0 h 11896"/>
              <a:gd name="T8" fmla="*/ 3993 w 3994"/>
              <a:gd name="T9" fmla="*/ 11895 h 1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4" h="11896">
                <a:moveTo>
                  <a:pt x="3993" y="11895"/>
                </a:moveTo>
                <a:lnTo>
                  <a:pt x="0" y="11895"/>
                </a:lnTo>
                <a:lnTo>
                  <a:pt x="0" y="0"/>
                </a:lnTo>
                <a:lnTo>
                  <a:pt x="3993" y="0"/>
                </a:lnTo>
                <a:lnTo>
                  <a:pt x="3993" y="11895"/>
                </a:ln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7A653B4-6183-9544-B190-E8F2814B2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709" y="7436808"/>
            <a:ext cx="4502775" cy="879830"/>
          </a:xfrm>
          <a:custGeom>
            <a:avLst/>
            <a:gdLst>
              <a:gd name="T0" fmla="*/ 3993 w 3994"/>
              <a:gd name="T1" fmla="*/ 707 h 708"/>
              <a:gd name="T2" fmla="*/ 0 w 3994"/>
              <a:gd name="T3" fmla="*/ 707 h 708"/>
              <a:gd name="T4" fmla="*/ 0 w 3994"/>
              <a:gd name="T5" fmla="*/ 0 h 708"/>
              <a:gd name="T6" fmla="*/ 3993 w 3994"/>
              <a:gd name="T7" fmla="*/ 0 h 708"/>
              <a:gd name="T8" fmla="*/ 3993 w 3994"/>
              <a:gd name="T9" fmla="*/ 707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4" h="708">
                <a:moveTo>
                  <a:pt x="3993" y="707"/>
                </a:moveTo>
                <a:lnTo>
                  <a:pt x="0" y="707"/>
                </a:lnTo>
                <a:lnTo>
                  <a:pt x="0" y="0"/>
                </a:lnTo>
                <a:lnTo>
                  <a:pt x="3993" y="0"/>
                </a:lnTo>
                <a:lnTo>
                  <a:pt x="3993" y="707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BE0A0338-3220-D74E-944A-6B49103F5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158" y="12284218"/>
            <a:ext cx="11053437" cy="1146014"/>
          </a:xfrm>
          <a:custGeom>
            <a:avLst/>
            <a:gdLst>
              <a:gd name="T0" fmla="*/ 10915 w 10916"/>
              <a:gd name="T1" fmla="*/ 632 h 633"/>
              <a:gd name="T2" fmla="*/ 0 w 10916"/>
              <a:gd name="T3" fmla="*/ 632 h 633"/>
              <a:gd name="T4" fmla="*/ 0 w 10916"/>
              <a:gd name="T5" fmla="*/ 0 h 633"/>
              <a:gd name="T6" fmla="*/ 10915 w 10916"/>
              <a:gd name="T7" fmla="*/ 0 h 633"/>
              <a:gd name="T8" fmla="*/ 10915 w 10916"/>
              <a:gd name="T9" fmla="*/ 632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16" h="633">
                <a:moveTo>
                  <a:pt x="10915" y="632"/>
                </a:moveTo>
                <a:lnTo>
                  <a:pt x="0" y="632"/>
                </a:lnTo>
                <a:lnTo>
                  <a:pt x="0" y="0"/>
                </a:lnTo>
                <a:lnTo>
                  <a:pt x="10915" y="0"/>
                </a:lnTo>
                <a:lnTo>
                  <a:pt x="10915" y="632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78146164-F525-4347-9D90-E7CF54B14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789" y="7744260"/>
            <a:ext cx="139942" cy="264927"/>
          </a:xfrm>
          <a:custGeom>
            <a:avLst/>
            <a:gdLst>
              <a:gd name="T0" fmla="*/ 0 w 137"/>
              <a:gd name="T1" fmla="*/ 151 h 303"/>
              <a:gd name="T2" fmla="*/ 136 w 137"/>
              <a:gd name="T3" fmla="*/ 302 h 303"/>
              <a:gd name="T4" fmla="*/ 136 w 137"/>
              <a:gd name="T5" fmla="*/ 0 h 303"/>
              <a:gd name="T6" fmla="*/ 0 w 137"/>
              <a:gd name="T7" fmla="*/ 151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7" h="303">
                <a:moveTo>
                  <a:pt x="0" y="151"/>
                </a:moveTo>
                <a:lnTo>
                  <a:pt x="136" y="302"/>
                </a:lnTo>
                <a:lnTo>
                  <a:pt x="136" y="0"/>
                </a:lnTo>
                <a:lnTo>
                  <a:pt x="0" y="151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44" name="Freeform 40">
            <a:extLst>
              <a:ext uri="{FF2B5EF4-FFF2-40B4-BE49-F238E27FC236}">
                <a16:creationId xmlns:a16="http://schemas.microsoft.com/office/drawing/2014/main" id="{8AE71721-E2FC-9344-B336-ACC8D7F51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5763" y="6928965"/>
            <a:ext cx="10332123" cy="5085256"/>
          </a:xfrm>
          <a:custGeom>
            <a:avLst/>
            <a:gdLst>
              <a:gd name="T0" fmla="*/ 9794 w 9795"/>
              <a:gd name="T1" fmla="*/ 1615 h 1616"/>
              <a:gd name="T2" fmla="*/ 0 w 9795"/>
              <a:gd name="T3" fmla="*/ 1615 h 1616"/>
              <a:gd name="T4" fmla="*/ 0 w 9795"/>
              <a:gd name="T5" fmla="*/ 0 h 1616"/>
              <a:gd name="T6" fmla="*/ 9794 w 9795"/>
              <a:gd name="T7" fmla="*/ 0 h 1616"/>
              <a:gd name="T8" fmla="*/ 9794 w 9795"/>
              <a:gd name="T9" fmla="*/ 1615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95" h="1616">
                <a:moveTo>
                  <a:pt x="9794" y="1615"/>
                </a:moveTo>
                <a:lnTo>
                  <a:pt x="0" y="1615"/>
                </a:lnTo>
                <a:lnTo>
                  <a:pt x="0" y="0"/>
                </a:lnTo>
                <a:lnTo>
                  <a:pt x="9794" y="0"/>
                </a:lnTo>
                <a:lnTo>
                  <a:pt x="9794" y="161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FF228937-EEDF-0C46-8835-66BCE0D9E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18448" y="9969163"/>
            <a:ext cx="0" cy="1722090"/>
          </a:xfrm>
          <a:prstGeom prst="line">
            <a:avLst/>
          </a:prstGeom>
          <a:noFill/>
          <a:ln w="25400" cap="flat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SV" sz="6532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28178B1-7AF5-7741-942B-6FA220434D90}"/>
              </a:ext>
            </a:extLst>
          </p:cNvPr>
          <p:cNvSpPr txBox="1"/>
          <p:nvPr/>
        </p:nvSpPr>
        <p:spPr>
          <a:xfrm>
            <a:off x="5882053" y="6320121"/>
            <a:ext cx="6983578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s-SV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Programas sobre aspectos ambientales y gestión de riesgo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138DD47-86A9-DF47-8A05-4F803331F9E8}"/>
              </a:ext>
            </a:extLst>
          </p:cNvPr>
          <p:cNvSpPr txBox="1"/>
          <p:nvPr/>
        </p:nvSpPr>
        <p:spPr>
          <a:xfrm>
            <a:off x="18461419" y="1155962"/>
            <a:ext cx="4866180" cy="43088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s-SV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Indicadores relevantes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92C248B-A7F3-4A44-AE20-BB2848CE912D}"/>
              </a:ext>
            </a:extLst>
          </p:cNvPr>
          <p:cNvSpPr txBox="1"/>
          <p:nvPr/>
        </p:nvSpPr>
        <p:spPr>
          <a:xfrm>
            <a:off x="17970649" y="6905255"/>
            <a:ext cx="5567979" cy="43088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s-SV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Instituciones involucradas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5473E2F-3E62-C541-9B77-981228F83299}"/>
              </a:ext>
            </a:extLst>
          </p:cNvPr>
          <p:cNvSpPr txBox="1"/>
          <p:nvPr/>
        </p:nvSpPr>
        <p:spPr>
          <a:xfrm>
            <a:off x="4830087" y="12376366"/>
            <a:ext cx="10223577" cy="147732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s-SV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Fuente de los datos: </a:t>
            </a:r>
          </a:p>
          <a:p>
            <a:r>
              <a:rPr lang="es-SV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bancomundial.org</a:t>
            </a:r>
          </a:p>
          <a:p>
            <a:r>
              <a:rPr lang="es-SV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https://cambioclimatico.go.cr/</a:t>
            </a:r>
          </a:p>
          <a:p>
            <a:endParaRPr lang="es-SV" sz="1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s-SV" sz="1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0" name="Shape 2525">
            <a:extLst>
              <a:ext uri="{FF2B5EF4-FFF2-40B4-BE49-F238E27FC236}">
                <a16:creationId xmlns:a16="http://schemas.microsoft.com/office/drawing/2014/main" id="{576FBCA8-C29B-B140-BCF1-3D2EBF56EBC1}"/>
              </a:ext>
            </a:extLst>
          </p:cNvPr>
          <p:cNvSpPr>
            <a:spLocks noChangeAspect="1"/>
          </p:cNvSpPr>
          <p:nvPr/>
        </p:nvSpPr>
        <p:spPr>
          <a:xfrm>
            <a:off x="496659" y="3253621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1" name="Shape 2545">
            <a:extLst>
              <a:ext uri="{FF2B5EF4-FFF2-40B4-BE49-F238E27FC236}">
                <a16:creationId xmlns:a16="http://schemas.microsoft.com/office/drawing/2014/main" id="{43C29963-9981-304C-9C97-84942E2F1413}"/>
              </a:ext>
            </a:extLst>
          </p:cNvPr>
          <p:cNvSpPr>
            <a:spLocks noChangeAspect="1"/>
          </p:cNvSpPr>
          <p:nvPr/>
        </p:nvSpPr>
        <p:spPr>
          <a:xfrm>
            <a:off x="496659" y="5892809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2" name="Shape 2614">
            <a:extLst>
              <a:ext uri="{FF2B5EF4-FFF2-40B4-BE49-F238E27FC236}">
                <a16:creationId xmlns:a16="http://schemas.microsoft.com/office/drawing/2014/main" id="{FE67BFFA-B610-6A4C-8F0C-E0E7AE20E6F1}"/>
              </a:ext>
            </a:extLst>
          </p:cNvPr>
          <p:cNvSpPr>
            <a:spLocks noChangeAspect="1"/>
          </p:cNvSpPr>
          <p:nvPr/>
        </p:nvSpPr>
        <p:spPr>
          <a:xfrm>
            <a:off x="496659" y="4991178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3" name="Shape 2623">
            <a:extLst>
              <a:ext uri="{FF2B5EF4-FFF2-40B4-BE49-F238E27FC236}">
                <a16:creationId xmlns:a16="http://schemas.microsoft.com/office/drawing/2014/main" id="{D5EC147C-505A-5440-A37C-7DCB577FDD8D}"/>
              </a:ext>
            </a:extLst>
          </p:cNvPr>
          <p:cNvSpPr>
            <a:spLocks noChangeAspect="1"/>
          </p:cNvSpPr>
          <p:nvPr/>
        </p:nvSpPr>
        <p:spPr>
          <a:xfrm>
            <a:off x="496659" y="6776714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4" name="Shape 2625">
            <a:extLst>
              <a:ext uri="{FF2B5EF4-FFF2-40B4-BE49-F238E27FC236}">
                <a16:creationId xmlns:a16="http://schemas.microsoft.com/office/drawing/2014/main" id="{56C99239-EFF5-7D4D-88BD-81D2C0ADD010}"/>
              </a:ext>
            </a:extLst>
          </p:cNvPr>
          <p:cNvSpPr>
            <a:spLocks noChangeAspect="1"/>
          </p:cNvSpPr>
          <p:nvPr/>
        </p:nvSpPr>
        <p:spPr>
          <a:xfrm>
            <a:off x="496659" y="7691004"/>
            <a:ext cx="441472" cy="36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5" name="Shape 2836">
            <a:extLst>
              <a:ext uri="{FF2B5EF4-FFF2-40B4-BE49-F238E27FC236}">
                <a16:creationId xmlns:a16="http://schemas.microsoft.com/office/drawing/2014/main" id="{753913DE-898B-2B48-9AC3-A561E9F398A3}"/>
              </a:ext>
            </a:extLst>
          </p:cNvPr>
          <p:cNvSpPr>
            <a:spLocks noChangeAspect="1"/>
          </p:cNvSpPr>
          <p:nvPr/>
        </p:nvSpPr>
        <p:spPr>
          <a:xfrm>
            <a:off x="496659" y="4197690"/>
            <a:ext cx="441472" cy="321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32" name="Line 41">
            <a:extLst>
              <a:ext uri="{FF2B5EF4-FFF2-40B4-BE49-F238E27FC236}">
                <a16:creationId xmlns:a16="http://schemas.microsoft.com/office/drawing/2014/main" id="{A8CBF72E-F02F-41BE-8099-6E1A513D1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0613" y="8504016"/>
            <a:ext cx="9724706" cy="0"/>
          </a:xfrm>
          <a:prstGeom prst="line">
            <a:avLst/>
          </a:prstGeom>
          <a:noFill/>
          <a:ln w="25400" cap="flat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SV" sz="6532" dirty="0"/>
          </a:p>
        </p:txBody>
      </p:sp>
      <p:sp>
        <p:nvSpPr>
          <p:cNvPr id="155" name="TextBox 76">
            <a:extLst>
              <a:ext uri="{FF2B5EF4-FFF2-40B4-BE49-F238E27FC236}">
                <a16:creationId xmlns:a16="http://schemas.microsoft.com/office/drawing/2014/main" id="{D25D69DA-7DD3-47B4-B113-1D02A40398E8}"/>
              </a:ext>
            </a:extLst>
          </p:cNvPr>
          <p:cNvSpPr txBox="1"/>
          <p:nvPr/>
        </p:nvSpPr>
        <p:spPr>
          <a:xfrm>
            <a:off x="5855763" y="1130549"/>
            <a:ext cx="3143746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s-SV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Estadísticas ambientales</a:t>
            </a:r>
          </a:p>
        </p:txBody>
      </p:sp>
      <p:sp>
        <p:nvSpPr>
          <p:cNvPr id="157" name="Line 41">
            <a:extLst>
              <a:ext uri="{FF2B5EF4-FFF2-40B4-BE49-F238E27FC236}">
                <a16:creationId xmlns:a16="http://schemas.microsoft.com/office/drawing/2014/main" id="{3642F15C-C66C-40F8-9009-1098F677D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2582" y="9969163"/>
            <a:ext cx="0" cy="1722090"/>
          </a:xfrm>
          <a:prstGeom prst="line">
            <a:avLst/>
          </a:prstGeom>
          <a:noFill/>
          <a:ln w="25400" cap="flat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SV" sz="6532" dirty="0"/>
          </a:p>
        </p:txBody>
      </p:sp>
      <p:sp>
        <p:nvSpPr>
          <p:cNvPr id="86" name="TextBox 133">
            <a:extLst>
              <a:ext uri="{FF2B5EF4-FFF2-40B4-BE49-F238E27FC236}">
                <a16:creationId xmlns:a16="http://schemas.microsoft.com/office/drawing/2014/main" id="{FB96DEBF-A230-41E9-910F-3B8ADFCB837A}"/>
              </a:ext>
            </a:extLst>
          </p:cNvPr>
          <p:cNvSpPr txBox="1"/>
          <p:nvPr/>
        </p:nvSpPr>
        <p:spPr>
          <a:xfrm>
            <a:off x="1341582" y="3258914"/>
            <a:ext cx="164820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Demografía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7" name="TextBox 134">
            <a:extLst>
              <a:ext uri="{FF2B5EF4-FFF2-40B4-BE49-F238E27FC236}">
                <a16:creationId xmlns:a16="http://schemas.microsoft.com/office/drawing/2014/main" id="{0905AA48-040E-4FCA-A5E8-395B2A458CAF}"/>
              </a:ext>
            </a:extLst>
          </p:cNvPr>
          <p:cNvSpPr txBox="1"/>
          <p:nvPr/>
        </p:nvSpPr>
        <p:spPr>
          <a:xfrm>
            <a:off x="1341582" y="4138364"/>
            <a:ext cx="111761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Empleo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8" name="TextBox 135">
            <a:extLst>
              <a:ext uri="{FF2B5EF4-FFF2-40B4-BE49-F238E27FC236}">
                <a16:creationId xmlns:a16="http://schemas.microsoft.com/office/drawing/2014/main" id="{70E1F6B2-8345-4ABC-A4B6-577EDD58D86A}"/>
              </a:ext>
            </a:extLst>
          </p:cNvPr>
          <p:cNvSpPr txBox="1"/>
          <p:nvPr/>
        </p:nvSpPr>
        <p:spPr>
          <a:xfrm>
            <a:off x="1341582" y="5017814"/>
            <a:ext cx="137409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MIPYMES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9" name="TextBox 136">
            <a:extLst>
              <a:ext uri="{FF2B5EF4-FFF2-40B4-BE49-F238E27FC236}">
                <a16:creationId xmlns:a16="http://schemas.microsoft.com/office/drawing/2014/main" id="{9523AB1E-CC05-4C9A-87A0-11C095DB6336}"/>
              </a:ext>
            </a:extLst>
          </p:cNvPr>
          <p:cNvSpPr txBox="1"/>
          <p:nvPr/>
        </p:nvSpPr>
        <p:spPr>
          <a:xfrm>
            <a:off x="1341582" y="5897264"/>
            <a:ext cx="164448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Marco legal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0" name="TextBox 137">
            <a:extLst>
              <a:ext uri="{FF2B5EF4-FFF2-40B4-BE49-F238E27FC236}">
                <a16:creationId xmlns:a16="http://schemas.microsoft.com/office/drawing/2014/main" id="{D4A2C391-5624-4BCA-80C3-3E53BCBF0A90}"/>
              </a:ext>
            </a:extLst>
          </p:cNvPr>
          <p:cNvSpPr txBox="1"/>
          <p:nvPr/>
        </p:nvSpPr>
        <p:spPr>
          <a:xfrm>
            <a:off x="1341582" y="6776714"/>
            <a:ext cx="270433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Programas y apoyos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5" name="TextBox 138">
            <a:extLst>
              <a:ext uri="{FF2B5EF4-FFF2-40B4-BE49-F238E27FC236}">
                <a16:creationId xmlns:a16="http://schemas.microsoft.com/office/drawing/2014/main" id="{81421DE6-BF06-45C8-BECE-F8CE16DBAE73}"/>
              </a:ext>
            </a:extLst>
          </p:cNvPr>
          <p:cNvSpPr txBox="1"/>
          <p:nvPr/>
        </p:nvSpPr>
        <p:spPr>
          <a:xfrm>
            <a:off x="1341582" y="7656163"/>
            <a:ext cx="223433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Medio ambiente</a:t>
            </a:r>
            <a:endParaRPr lang="es-SV" sz="2200" u="sng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7" name="Freeform 40">
            <a:extLst>
              <a:ext uri="{FF2B5EF4-FFF2-40B4-BE49-F238E27FC236}">
                <a16:creationId xmlns:a16="http://schemas.microsoft.com/office/drawing/2014/main" id="{CCF59251-891E-43AB-8C34-3619F202A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135" y="1871816"/>
            <a:ext cx="10332123" cy="4078004"/>
          </a:xfrm>
          <a:custGeom>
            <a:avLst/>
            <a:gdLst>
              <a:gd name="T0" fmla="*/ 9794 w 9795"/>
              <a:gd name="T1" fmla="*/ 1615 h 1616"/>
              <a:gd name="T2" fmla="*/ 0 w 9795"/>
              <a:gd name="T3" fmla="*/ 1615 h 1616"/>
              <a:gd name="T4" fmla="*/ 0 w 9795"/>
              <a:gd name="T5" fmla="*/ 0 h 1616"/>
              <a:gd name="T6" fmla="*/ 9794 w 9795"/>
              <a:gd name="T7" fmla="*/ 0 h 1616"/>
              <a:gd name="T8" fmla="*/ 9794 w 9795"/>
              <a:gd name="T9" fmla="*/ 1615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95" h="1616">
                <a:moveTo>
                  <a:pt x="9794" y="1615"/>
                </a:moveTo>
                <a:lnTo>
                  <a:pt x="0" y="1615"/>
                </a:lnTo>
                <a:lnTo>
                  <a:pt x="0" y="0"/>
                </a:lnTo>
                <a:lnTo>
                  <a:pt x="9794" y="0"/>
                </a:lnTo>
                <a:lnTo>
                  <a:pt x="9794" y="161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98D73AFB-2E10-4CBB-87F0-732A812EA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70"/>
            <a:ext cx="24377650" cy="940689"/>
          </a:xfrm>
          <a:custGeom>
            <a:avLst/>
            <a:gdLst>
              <a:gd name="T0" fmla="*/ 18928 w 18929"/>
              <a:gd name="T1" fmla="*/ 1080 h 1081"/>
              <a:gd name="T2" fmla="*/ 0 w 18929"/>
              <a:gd name="T3" fmla="*/ 1080 h 1081"/>
              <a:gd name="T4" fmla="*/ 0 w 18929"/>
              <a:gd name="T5" fmla="*/ 0 h 1081"/>
              <a:gd name="T6" fmla="*/ 18928 w 18929"/>
              <a:gd name="T7" fmla="*/ 0 h 1081"/>
              <a:gd name="T8" fmla="*/ 18928 w 18929"/>
              <a:gd name="T9" fmla="*/ 1080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29" h="1081">
                <a:moveTo>
                  <a:pt x="18928" y="1080"/>
                </a:moveTo>
                <a:lnTo>
                  <a:pt x="0" y="1080"/>
                </a:lnTo>
                <a:lnTo>
                  <a:pt x="0" y="0"/>
                </a:lnTo>
                <a:lnTo>
                  <a:pt x="18928" y="0"/>
                </a:lnTo>
                <a:lnTo>
                  <a:pt x="18928" y="1080"/>
                </a:lnTo>
              </a:path>
            </a:pathLst>
          </a:custGeom>
          <a:solidFill>
            <a:srgbClr val="CE1C1C"/>
          </a:solidFill>
          <a:ln>
            <a:noFill/>
          </a:ln>
          <a:effectLst/>
        </p:spPr>
        <p:txBody>
          <a:bodyPr wrap="none" anchor="ctr"/>
          <a:lstStyle/>
          <a:p>
            <a:endParaRPr lang="es-SV" sz="6532" dirty="0"/>
          </a:p>
        </p:txBody>
      </p:sp>
      <p:sp>
        <p:nvSpPr>
          <p:cNvPr id="38" name="TextBox 90">
            <a:extLst>
              <a:ext uri="{FF2B5EF4-FFF2-40B4-BE49-F238E27FC236}">
                <a16:creationId xmlns:a16="http://schemas.microsoft.com/office/drawing/2014/main" id="{E6C3D221-5988-4633-A6F4-AC4660353A8B}"/>
              </a:ext>
            </a:extLst>
          </p:cNvPr>
          <p:cNvSpPr txBox="1"/>
          <p:nvPr/>
        </p:nvSpPr>
        <p:spPr>
          <a:xfrm>
            <a:off x="22285069" y="270671"/>
            <a:ext cx="137774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Costa Rica</a:t>
            </a:r>
          </a:p>
        </p:txBody>
      </p:sp>
      <p:sp>
        <p:nvSpPr>
          <p:cNvPr id="39" name="Shape 2571">
            <a:extLst>
              <a:ext uri="{FF2B5EF4-FFF2-40B4-BE49-F238E27FC236}">
                <a16:creationId xmlns:a16="http://schemas.microsoft.com/office/drawing/2014/main" id="{8C9DEA20-549F-4920-AEA2-C7EB6B08D42D}"/>
              </a:ext>
            </a:extLst>
          </p:cNvPr>
          <p:cNvSpPr>
            <a:spLocks noChangeAspect="1"/>
          </p:cNvSpPr>
          <p:nvPr/>
        </p:nvSpPr>
        <p:spPr>
          <a:xfrm>
            <a:off x="17858232" y="336461"/>
            <a:ext cx="299308" cy="29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0" name="Shape 2591">
            <a:extLst>
              <a:ext uri="{FF2B5EF4-FFF2-40B4-BE49-F238E27FC236}">
                <a16:creationId xmlns:a16="http://schemas.microsoft.com/office/drawing/2014/main" id="{3ADE7221-51E5-4A63-88C3-C9A7206B967A}"/>
              </a:ext>
            </a:extLst>
          </p:cNvPr>
          <p:cNvSpPr>
            <a:spLocks noChangeAspect="1"/>
          </p:cNvSpPr>
          <p:nvPr/>
        </p:nvSpPr>
        <p:spPr>
          <a:xfrm>
            <a:off x="19115351" y="336461"/>
            <a:ext cx="299308" cy="29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1" name="Shape 2616">
            <a:extLst>
              <a:ext uri="{FF2B5EF4-FFF2-40B4-BE49-F238E27FC236}">
                <a16:creationId xmlns:a16="http://schemas.microsoft.com/office/drawing/2014/main" id="{28F77091-E4D4-41D3-9163-81ADA2BB5E75}"/>
              </a:ext>
            </a:extLst>
          </p:cNvPr>
          <p:cNvSpPr>
            <a:spLocks noChangeAspect="1"/>
          </p:cNvSpPr>
          <p:nvPr/>
        </p:nvSpPr>
        <p:spPr>
          <a:xfrm>
            <a:off x="20372470" y="350031"/>
            <a:ext cx="299308" cy="27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s-SV"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2" name="TextBox 97">
            <a:extLst>
              <a:ext uri="{FF2B5EF4-FFF2-40B4-BE49-F238E27FC236}">
                <a16:creationId xmlns:a16="http://schemas.microsoft.com/office/drawing/2014/main" id="{A0B8F04D-A2A9-4E51-B467-2E5A424AEC6C}"/>
              </a:ext>
            </a:extLst>
          </p:cNvPr>
          <p:cNvSpPr txBox="1"/>
          <p:nvPr/>
        </p:nvSpPr>
        <p:spPr>
          <a:xfrm>
            <a:off x="470328" y="193727"/>
            <a:ext cx="714567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SV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RADIOGRAFÍA NACIONAL DE COSTA RICA</a:t>
            </a:r>
          </a:p>
        </p:txBody>
      </p:sp>
      <p:pic>
        <p:nvPicPr>
          <p:cNvPr id="43" name="Picture 2" descr="bandera circular de costa rica. 11571325 PNG">
            <a:extLst>
              <a:ext uri="{FF2B5EF4-FFF2-40B4-BE49-F238E27FC236}">
                <a16:creationId xmlns:a16="http://schemas.microsoft.com/office/drawing/2014/main" id="{DD2149E2-8DBD-47FC-B251-067E56A9D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5444" y="48436"/>
            <a:ext cx="785994" cy="78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E085A7-3B7F-AB41-FFCD-05857BDB3909}"/>
              </a:ext>
            </a:extLst>
          </p:cNvPr>
          <p:cNvSpPr txBox="1"/>
          <p:nvPr/>
        </p:nvSpPr>
        <p:spPr>
          <a:xfrm>
            <a:off x="6160925" y="7348398"/>
            <a:ext cx="9175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374151"/>
                </a:solidFill>
                <a:effectLst/>
              </a:rPr>
              <a:t>Costa Rica ha implementado diversos programas y políticas relacionados con aspectos ambientales y gestión de riesgos para proteger su entorno natural y abordar desafíos como el cambio climático y los desastres naturales.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4D7BB-3755-DC9E-E4A8-E3433EF613E1}"/>
              </a:ext>
            </a:extLst>
          </p:cNvPr>
          <p:cNvSpPr txBox="1"/>
          <p:nvPr/>
        </p:nvSpPr>
        <p:spPr>
          <a:xfrm>
            <a:off x="6060673" y="8706520"/>
            <a:ext cx="3252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0" dirty="0">
                <a:effectLst/>
                <a:latin typeface="Söhne"/>
              </a:rPr>
              <a:t>Plan Nacional de Descarbonización 2018-2050: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 Este plan establece la visión de Costa Rica de convertirse en un país con emisiones netas de carbono cero para el año 2050. </a:t>
            </a:r>
          </a:p>
          <a:p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El plan busca abordar el cambio climático y promover la movilidad sostenible, la energía renovable y la reforestación.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C968D6-E568-D8D1-756F-BBF7677B443F}"/>
              </a:ext>
            </a:extLst>
          </p:cNvPr>
          <p:cNvSpPr txBox="1"/>
          <p:nvPr/>
        </p:nvSpPr>
        <p:spPr>
          <a:xfrm>
            <a:off x="9439168" y="8708745"/>
            <a:ext cx="3257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0" dirty="0">
                <a:effectLst/>
                <a:latin typeface="Söhne"/>
              </a:rPr>
              <a:t>Certificación Bandera Azul Ecológica: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 Este programa promueve prácticas sostenibles en empresas, playas, comunidades y escuelas en Costa Rica. Las organizaciones que cumplen con los criterios establecidos reciben la "Bandera Azul" como reconocimiento a sus esfuerzos ambientales.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FF0C90-8230-E4E4-D0E2-ACD7F6335019}"/>
              </a:ext>
            </a:extLst>
          </p:cNvPr>
          <p:cNvSpPr txBox="1"/>
          <p:nvPr/>
        </p:nvSpPr>
        <p:spPr>
          <a:xfrm>
            <a:off x="12696498" y="8647907"/>
            <a:ext cx="33274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0" dirty="0">
                <a:effectLst/>
                <a:latin typeface="Söhne"/>
              </a:rPr>
              <a:t>Programa Nacional de Educación Ambiental (PRONEA):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 Este programa tiene como objetivo promover la educación ambiental en todos los niveles de la sociedad costarricense. Proporciona recursos, capacitación y actividades relacionadas con la conservación y el desarrollo sostenible.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918285-8DD3-26F2-2343-49058494C081}"/>
              </a:ext>
            </a:extLst>
          </p:cNvPr>
          <p:cNvSpPr txBox="1"/>
          <p:nvPr/>
        </p:nvSpPr>
        <p:spPr>
          <a:xfrm>
            <a:off x="5996749" y="2024747"/>
            <a:ext cx="96764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i="0" dirty="0">
                <a:effectLst/>
              </a:rPr>
              <a:t>Datos históricos indican que la tasa de deforestación de Costa Rica ha disminuido significativamente en las últimas décadas como resultado de políticas de conservación y reforestación.</a:t>
            </a:r>
          </a:p>
          <a:p>
            <a:pPr algn="l"/>
            <a:r>
              <a:rPr lang="es-ES" i="0" dirty="0">
                <a:effectLst/>
              </a:rPr>
              <a:t>Aunque la cifra exacta varía de un año a otro, el porcentaje de cubierta forestal de Costa Rica se considera generalmente como una señal crucial de su dedicación a la sostenibilidad ambiental.</a:t>
            </a:r>
          </a:p>
          <a:p>
            <a:pPr algn="l"/>
            <a:r>
              <a:rPr lang="es-ES" i="0" dirty="0">
                <a:effectLst/>
              </a:rPr>
              <a:t>Esta cubierta forestal debe preservarse y ampliarse para salvaguardar los ecosistemas regionales, preservar la biodiversidad y ayudar en la lucha contra el cambio climático global.</a:t>
            </a:r>
          </a:p>
          <a:p>
            <a:endParaRPr lang="es-ES" dirty="0"/>
          </a:p>
          <a:p>
            <a:r>
              <a:rPr lang="es-ES" dirty="0"/>
              <a:t>También </a:t>
            </a:r>
            <a:r>
              <a:rPr lang="es-ES" b="0" i="0" dirty="0">
                <a:effectLst/>
              </a:rPr>
              <a:t>es líder mundial por sus políticas y logros ambientales, que han ayudado al país a construir su Marca Verde. El programa pionero de Pagos por Servicios Ambientales (PSA) ha tenido éxito en la promoción de la conservación de los bosques y la biodiversidad; convirtiendo a Costa Rica en el único país tropical del mundo que ha revertido la deforestación.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EAB133-6530-D358-68BF-26A30C356054}"/>
              </a:ext>
            </a:extLst>
          </p:cNvPr>
          <p:cNvSpPr txBox="1"/>
          <p:nvPr/>
        </p:nvSpPr>
        <p:spPr>
          <a:xfrm>
            <a:off x="17379358" y="5639967"/>
            <a:ext cx="7181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0" i="0" dirty="0">
                <a:solidFill>
                  <a:srgbClr val="374151"/>
                </a:solidFill>
                <a:effectLst/>
              </a:rPr>
              <a:t>El porcentaje de cobertura forestal en Costa Rica es generalmente considerado un indicador clave de su compromiso con la sostenibilidad ambiental.</a:t>
            </a:r>
            <a:endParaRPr lang="en-US" sz="2400" dirty="0"/>
          </a:p>
        </p:txBody>
      </p:sp>
      <p:pic>
        <p:nvPicPr>
          <p:cNvPr id="2050" name="Picture 2" descr="Ministerio de Ambiente y Energía (Costa Rica) - Wikipedia, la enciclopedia  libre">
            <a:extLst>
              <a:ext uri="{FF2B5EF4-FFF2-40B4-BE49-F238E27FC236}">
                <a16:creationId xmlns:a16="http://schemas.microsoft.com/office/drawing/2014/main" id="{398278DE-D6FC-444F-AF3B-E95BE6B2D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557" y="7523927"/>
            <a:ext cx="3686175" cy="141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pis fotografije nije dostupan.">
            <a:extLst>
              <a:ext uri="{FF2B5EF4-FFF2-40B4-BE49-F238E27FC236}">
                <a16:creationId xmlns:a16="http://schemas.microsoft.com/office/drawing/2014/main" id="{B8D09A5D-FA45-41E4-BF4D-999F997EA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301" y="9931544"/>
            <a:ext cx="2852967" cy="285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B50F5E7-F81B-48E9-AD3A-C3309D41E5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66375" y="10108891"/>
            <a:ext cx="2813580" cy="1326523"/>
          </a:xfrm>
          <a:prstGeom prst="rect">
            <a:avLst/>
          </a:prstGeom>
        </p:spPr>
      </p:pic>
      <p:pic>
        <p:nvPicPr>
          <p:cNvPr id="2060" name="Picture 12" descr="Dirección de Cambio Climático de Costa Rica">
            <a:extLst>
              <a:ext uri="{FF2B5EF4-FFF2-40B4-BE49-F238E27FC236}">
                <a16:creationId xmlns:a16="http://schemas.microsoft.com/office/drawing/2014/main" id="{41E9E69C-4599-45EA-A5CC-F4700057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289" y="11742394"/>
            <a:ext cx="27336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ecretaría Técnica Nacional Ambiental (SETENA) | Bio Costa Rica - CHM Costa  Rica">
            <a:extLst>
              <a:ext uri="{FF2B5EF4-FFF2-40B4-BE49-F238E27FC236}">
                <a16:creationId xmlns:a16="http://schemas.microsoft.com/office/drawing/2014/main" id="{703F6D33-5C48-45C6-BE14-F0CFEE6AD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4238" y="12328220"/>
            <a:ext cx="3660431" cy="141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65024769-E6E4-4CF3-AE88-5794AABBCF64}"/>
              </a:ext>
            </a:extLst>
          </p:cNvPr>
          <p:cNvGrpSpPr/>
          <p:nvPr/>
        </p:nvGrpSpPr>
        <p:grpSpPr>
          <a:xfrm>
            <a:off x="19445216" y="8257600"/>
            <a:ext cx="5141724" cy="1707364"/>
            <a:chOff x="19445216" y="7308462"/>
            <a:chExt cx="5141724" cy="17073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7C5CC4-0C6F-4F4B-3E94-9FE5EEB96A93}"/>
                </a:ext>
              </a:extLst>
            </p:cNvPr>
            <p:cNvSpPr txBox="1"/>
            <p:nvPr/>
          </p:nvSpPr>
          <p:spPr>
            <a:xfrm>
              <a:off x="19445216" y="8615716"/>
              <a:ext cx="5141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DO" sz="2000" dirty="0"/>
                <a:t>Fondo Nacional de Financiamiento Forestal</a:t>
              </a:r>
              <a:endParaRPr lang="en-US" sz="2000" dirty="0"/>
            </a:p>
          </p:txBody>
        </p:sp>
        <p:pic>
          <p:nvPicPr>
            <p:cNvPr id="2064" name="Picture 16" descr="FONAFIFO | Sitio Web">
              <a:extLst>
                <a:ext uri="{FF2B5EF4-FFF2-40B4-BE49-F238E27FC236}">
                  <a16:creationId xmlns:a16="http://schemas.microsoft.com/office/drawing/2014/main" id="{C7B6ACCC-FE03-4B5C-AFEA-302367260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9955" y="7308462"/>
              <a:ext cx="3409950" cy="141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6" name="Picture 18" descr="https://www.eleconomista.net/export/sites/prensagrafica/img/2021/10/18/untitled-1.jpg_933180865.jpg">
            <a:extLst>
              <a:ext uri="{FF2B5EF4-FFF2-40B4-BE49-F238E27FC236}">
                <a16:creationId xmlns:a16="http://schemas.microsoft.com/office/drawing/2014/main" id="{76048D23-4C79-4010-A0A8-8AB183577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791" y="1808721"/>
            <a:ext cx="65532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569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76608</TotalTime>
  <Words>1390</Words>
  <Application>Microsoft Office PowerPoint</Application>
  <PresentationFormat>Personalizado</PresentationFormat>
  <Paragraphs>165</Paragraphs>
  <Slides>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Gill Sans</vt:lpstr>
      <vt:lpstr>League Spartan</vt:lpstr>
      <vt:lpstr>Open Sans Light</vt:lpstr>
      <vt:lpstr>Open Sans Semibold</vt:lpstr>
      <vt:lpstr>Poppins SemiBold</vt:lpstr>
      <vt:lpstr>Söhne</vt:lpstr>
      <vt:lpstr>Times New Roman</vt:lpstr>
      <vt:lpstr>Office Theme</vt:lpstr>
      <vt:lpstr>Image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</dc:title>
  <dc:subject/>
  <dc:creator>Jose Antonio Mira Umaña</dc:creator>
  <cp:keywords/>
  <dc:description/>
  <cp:lastModifiedBy>Antonio Mira</cp:lastModifiedBy>
  <cp:revision>8527</cp:revision>
  <cp:lastPrinted>2019-08-21T17:56:17Z</cp:lastPrinted>
  <dcterms:created xsi:type="dcterms:W3CDTF">2014-11-12T21:47:38Z</dcterms:created>
  <dcterms:modified xsi:type="dcterms:W3CDTF">2023-09-12T22:45:29Z</dcterms:modified>
  <cp:category/>
</cp:coreProperties>
</file>