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1" r:id="rId3"/>
    <p:sldId id="263" r:id="rId4"/>
    <p:sldId id="262" r:id="rId5"/>
    <p:sldId id="264" r:id="rId6"/>
    <p:sldId id="270" r:id="rId7"/>
    <p:sldId id="271" r:id="rId8"/>
    <p:sldId id="265" r:id="rId9"/>
    <p:sldId id="274" r:id="rId10"/>
    <p:sldId id="275" r:id="rId11"/>
    <p:sldId id="273" r:id="rId12"/>
    <p:sldId id="276" r:id="rId13"/>
    <p:sldId id="277" r:id="rId14"/>
    <p:sldId id="278" r:id="rId15"/>
    <p:sldId id="279" r:id="rId16"/>
    <p:sldId id="266" r:id="rId17"/>
    <p:sldId id="281" r:id="rId18"/>
    <p:sldId id="282" r:id="rId19"/>
    <p:sldId id="283" r:id="rId20"/>
    <p:sldId id="280" r:id="rId21"/>
    <p:sldId id="284" r:id="rId22"/>
    <p:sldId id="285" r:id="rId23"/>
    <p:sldId id="286" r:id="rId24"/>
    <p:sldId id="257" r:id="rId25"/>
    <p:sldId id="258" r:id="rId26"/>
    <p:sldId id="259" r:id="rId27"/>
    <p:sldId id="260" r:id="rId28"/>
    <p:sldId id="268" r:id="rId29"/>
    <p:sldId id="269" r:id="rId30"/>
    <p:sldId id="287" r:id="rId31"/>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F6E73-60D2-6A0B-FF8C-E49C38AAC68E}" v="309" dt="2023-09-23T17:59:51.389"/>
    <p1510:client id="{3BEB902F-BEB4-5301-6F55-68CC0FEF9F53}" v="275" dt="2023-09-23T18:29:30.685"/>
    <p1510:client id="{65CBF85D-B731-14EE-6D8B-AE5C0CFB8562}" v="162" dt="2023-09-23T02:24:38.748"/>
    <p1510:client id="{76FDE68B-8881-433B-A5F1-D49A42E804E1}" v="1610" dt="2023-09-23T04:16:51.357"/>
    <p1510:client id="{9174DFA6-3064-4D4A-975F-27E48857E365}" v="18" dt="2023-09-23T00:34:41.417"/>
    <p1510:client id="{D4216191-FDCC-3C37-B721-A2FD64BF37AA}" v="6" dt="2023-09-23T03:38:45.065"/>
    <p1510:client id="{F9A5102B-D991-5B93-3D05-1C7036C2FDBF}" v="101" dt="2023-09-23T06:49:36.035"/>
    <p1510:client id="{FA8F5237-D742-4DE0-987B-A23C610B1585}" v="150" dt="2023-09-23T03:20:53.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25028-5D29-4D56-910F-E18EB27BAE2B}"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4F37FDA9-EA8C-4F19-B68F-4D63576C09D5}">
      <dgm:prSet/>
      <dgm:spPr/>
      <dgm:t>
        <a:bodyPr/>
        <a:lstStyle/>
        <a:p>
          <a:r>
            <a:rPr lang="es-ES"/>
            <a:t>La investigación surge con base a la necesidad que tiene un grupo de agricultores de Santa Rosa de Rio Nuevo y zonas aledañas de mejorar la comercialización de sus productos en el mercado de la región, mediante la instalación de una planta procesadora y comercializadora de vegetales y tubérculos al vacío, como una alternativa para mejorar sus condiciones de vida como pequeños productores en la zona.</a:t>
          </a:r>
          <a:endParaRPr lang="en-US"/>
        </a:p>
      </dgm:t>
    </dgm:pt>
    <dgm:pt modelId="{ADF4E184-7E17-4339-97EA-E7DDEFFBE7F5}" type="parTrans" cxnId="{D03EB760-FFB8-4995-8B05-C8FE5E9C6648}">
      <dgm:prSet/>
      <dgm:spPr/>
      <dgm:t>
        <a:bodyPr/>
        <a:lstStyle/>
        <a:p>
          <a:endParaRPr lang="en-US"/>
        </a:p>
      </dgm:t>
    </dgm:pt>
    <dgm:pt modelId="{30EA5287-3D44-42C4-8881-4B5A1BB79BE0}" type="sibTrans" cxnId="{D03EB760-FFB8-4995-8B05-C8FE5E9C6648}">
      <dgm:prSet/>
      <dgm:spPr/>
      <dgm:t>
        <a:bodyPr/>
        <a:lstStyle/>
        <a:p>
          <a:endParaRPr lang="en-US"/>
        </a:p>
      </dgm:t>
    </dgm:pt>
    <dgm:pt modelId="{62955ADB-61B8-4E03-AC96-341625F88F0D}">
      <dgm:prSet/>
      <dgm:spPr/>
      <dgm:t>
        <a:bodyPr/>
        <a:lstStyle/>
        <a:p>
          <a:r>
            <a:rPr lang="es-ES"/>
            <a:t>Bajo un alcance descriptivo – explicativo, debido a que el objetivo principal es elaborar una propuesta de valor agregado que facilite la comercialización en el mercado de la región y obtener un mejor rendimiento económico sobre sus productos, sin la necesidad de recurrir a intermediarios y, a su vez, ofrecer al consumidor un producto práctico y listo para ser incluido en la preparación de alimentos.</a:t>
          </a:r>
          <a:endParaRPr lang="en-US"/>
        </a:p>
      </dgm:t>
    </dgm:pt>
    <dgm:pt modelId="{A36E1543-FC59-4380-B52A-30466283B93B}" type="parTrans" cxnId="{CE2B0DE0-E758-49E2-8FB0-761A4AC3E4FC}">
      <dgm:prSet/>
      <dgm:spPr/>
      <dgm:t>
        <a:bodyPr/>
        <a:lstStyle/>
        <a:p>
          <a:endParaRPr lang="en-US"/>
        </a:p>
      </dgm:t>
    </dgm:pt>
    <dgm:pt modelId="{A82FAC26-23A5-4E1C-9B6F-8BBA900C9D12}" type="sibTrans" cxnId="{CE2B0DE0-E758-49E2-8FB0-761A4AC3E4FC}">
      <dgm:prSet/>
      <dgm:spPr/>
      <dgm:t>
        <a:bodyPr/>
        <a:lstStyle/>
        <a:p>
          <a:endParaRPr lang="en-US"/>
        </a:p>
      </dgm:t>
    </dgm:pt>
    <dgm:pt modelId="{0F7C2ED0-E7D9-4DEF-AE11-F9D15D41BC37}" type="pres">
      <dgm:prSet presAssocID="{79E25028-5D29-4D56-910F-E18EB27BAE2B}" presName="hierChild1" presStyleCnt="0">
        <dgm:presLayoutVars>
          <dgm:chPref val="1"/>
          <dgm:dir/>
          <dgm:animOne val="branch"/>
          <dgm:animLvl val="lvl"/>
          <dgm:resizeHandles/>
        </dgm:presLayoutVars>
      </dgm:prSet>
      <dgm:spPr/>
    </dgm:pt>
    <dgm:pt modelId="{C714AC40-D2ED-462B-A3E1-C366091EB622}" type="pres">
      <dgm:prSet presAssocID="{4F37FDA9-EA8C-4F19-B68F-4D63576C09D5}" presName="hierRoot1" presStyleCnt="0"/>
      <dgm:spPr/>
    </dgm:pt>
    <dgm:pt modelId="{7E8D758D-A909-4B4B-B662-1AB71826BCFF}" type="pres">
      <dgm:prSet presAssocID="{4F37FDA9-EA8C-4F19-B68F-4D63576C09D5}" presName="composite" presStyleCnt="0"/>
      <dgm:spPr/>
    </dgm:pt>
    <dgm:pt modelId="{DDAE1CD8-7253-4C74-803A-82609E2C335A}" type="pres">
      <dgm:prSet presAssocID="{4F37FDA9-EA8C-4F19-B68F-4D63576C09D5}" presName="background" presStyleLbl="node0" presStyleIdx="0" presStyleCnt="2"/>
      <dgm:spPr/>
    </dgm:pt>
    <dgm:pt modelId="{3EE757A9-EE9B-4868-95B3-27744E86CF94}" type="pres">
      <dgm:prSet presAssocID="{4F37FDA9-EA8C-4F19-B68F-4D63576C09D5}" presName="text" presStyleLbl="fgAcc0" presStyleIdx="0" presStyleCnt="2">
        <dgm:presLayoutVars>
          <dgm:chPref val="3"/>
        </dgm:presLayoutVars>
      </dgm:prSet>
      <dgm:spPr/>
    </dgm:pt>
    <dgm:pt modelId="{775C4458-ABF9-4994-9EF5-067440F72999}" type="pres">
      <dgm:prSet presAssocID="{4F37FDA9-EA8C-4F19-B68F-4D63576C09D5}" presName="hierChild2" presStyleCnt="0"/>
      <dgm:spPr/>
    </dgm:pt>
    <dgm:pt modelId="{127F34AE-FD0B-410A-B356-AF26C7597031}" type="pres">
      <dgm:prSet presAssocID="{62955ADB-61B8-4E03-AC96-341625F88F0D}" presName="hierRoot1" presStyleCnt="0"/>
      <dgm:spPr/>
    </dgm:pt>
    <dgm:pt modelId="{24D16B16-1E52-468A-A025-D2538D0BB700}" type="pres">
      <dgm:prSet presAssocID="{62955ADB-61B8-4E03-AC96-341625F88F0D}" presName="composite" presStyleCnt="0"/>
      <dgm:spPr/>
    </dgm:pt>
    <dgm:pt modelId="{F3F03974-AF9B-4E74-A3B4-932B38E225F9}" type="pres">
      <dgm:prSet presAssocID="{62955ADB-61B8-4E03-AC96-341625F88F0D}" presName="background" presStyleLbl="node0" presStyleIdx="1" presStyleCnt="2"/>
      <dgm:spPr/>
    </dgm:pt>
    <dgm:pt modelId="{6FF44F63-F94A-462A-AC2A-55DBB831266A}" type="pres">
      <dgm:prSet presAssocID="{62955ADB-61B8-4E03-AC96-341625F88F0D}" presName="text" presStyleLbl="fgAcc0" presStyleIdx="1" presStyleCnt="2">
        <dgm:presLayoutVars>
          <dgm:chPref val="3"/>
        </dgm:presLayoutVars>
      </dgm:prSet>
      <dgm:spPr/>
    </dgm:pt>
    <dgm:pt modelId="{9F3FE3CD-8533-4EC4-B283-CDCE74EC3D32}" type="pres">
      <dgm:prSet presAssocID="{62955ADB-61B8-4E03-AC96-341625F88F0D}" presName="hierChild2" presStyleCnt="0"/>
      <dgm:spPr/>
    </dgm:pt>
  </dgm:ptLst>
  <dgm:cxnLst>
    <dgm:cxn modelId="{7D2B5003-C556-4EA0-B63D-4616057AF1B4}" type="presOf" srcId="{62955ADB-61B8-4E03-AC96-341625F88F0D}" destId="{6FF44F63-F94A-462A-AC2A-55DBB831266A}" srcOrd="0" destOrd="0" presId="urn:microsoft.com/office/officeart/2005/8/layout/hierarchy1"/>
    <dgm:cxn modelId="{8C828230-932D-40D2-8AF7-E4A8081A06BD}" type="presOf" srcId="{79E25028-5D29-4D56-910F-E18EB27BAE2B}" destId="{0F7C2ED0-E7D9-4DEF-AE11-F9D15D41BC37}" srcOrd="0" destOrd="0" presId="urn:microsoft.com/office/officeart/2005/8/layout/hierarchy1"/>
    <dgm:cxn modelId="{D03EB760-FFB8-4995-8B05-C8FE5E9C6648}" srcId="{79E25028-5D29-4D56-910F-E18EB27BAE2B}" destId="{4F37FDA9-EA8C-4F19-B68F-4D63576C09D5}" srcOrd="0" destOrd="0" parTransId="{ADF4E184-7E17-4339-97EA-E7DDEFFBE7F5}" sibTransId="{30EA5287-3D44-42C4-8881-4B5A1BB79BE0}"/>
    <dgm:cxn modelId="{F4C6EFCF-AC3A-4053-AF93-F554A1B3798C}" type="presOf" srcId="{4F37FDA9-EA8C-4F19-B68F-4D63576C09D5}" destId="{3EE757A9-EE9B-4868-95B3-27744E86CF94}" srcOrd="0" destOrd="0" presId="urn:microsoft.com/office/officeart/2005/8/layout/hierarchy1"/>
    <dgm:cxn modelId="{CE2B0DE0-E758-49E2-8FB0-761A4AC3E4FC}" srcId="{79E25028-5D29-4D56-910F-E18EB27BAE2B}" destId="{62955ADB-61B8-4E03-AC96-341625F88F0D}" srcOrd="1" destOrd="0" parTransId="{A36E1543-FC59-4380-B52A-30466283B93B}" sibTransId="{A82FAC26-23A5-4E1C-9B6F-8BBA900C9D12}"/>
    <dgm:cxn modelId="{02634182-F91A-4C6B-851B-52D14A776988}" type="presParOf" srcId="{0F7C2ED0-E7D9-4DEF-AE11-F9D15D41BC37}" destId="{C714AC40-D2ED-462B-A3E1-C366091EB622}" srcOrd="0" destOrd="0" presId="urn:microsoft.com/office/officeart/2005/8/layout/hierarchy1"/>
    <dgm:cxn modelId="{C9451791-4A85-4F5F-B37A-6FEB284708C7}" type="presParOf" srcId="{C714AC40-D2ED-462B-A3E1-C366091EB622}" destId="{7E8D758D-A909-4B4B-B662-1AB71826BCFF}" srcOrd="0" destOrd="0" presId="urn:microsoft.com/office/officeart/2005/8/layout/hierarchy1"/>
    <dgm:cxn modelId="{F7B935F9-BCC2-4CB5-8626-15D527F4F4D7}" type="presParOf" srcId="{7E8D758D-A909-4B4B-B662-1AB71826BCFF}" destId="{DDAE1CD8-7253-4C74-803A-82609E2C335A}" srcOrd="0" destOrd="0" presId="urn:microsoft.com/office/officeart/2005/8/layout/hierarchy1"/>
    <dgm:cxn modelId="{CB0C2D47-4F98-472A-9F9E-84C6987539CF}" type="presParOf" srcId="{7E8D758D-A909-4B4B-B662-1AB71826BCFF}" destId="{3EE757A9-EE9B-4868-95B3-27744E86CF94}" srcOrd="1" destOrd="0" presId="urn:microsoft.com/office/officeart/2005/8/layout/hierarchy1"/>
    <dgm:cxn modelId="{ED680051-2BD1-494C-904C-0ECC5282FD01}" type="presParOf" srcId="{C714AC40-D2ED-462B-A3E1-C366091EB622}" destId="{775C4458-ABF9-4994-9EF5-067440F72999}" srcOrd="1" destOrd="0" presId="urn:microsoft.com/office/officeart/2005/8/layout/hierarchy1"/>
    <dgm:cxn modelId="{B553B491-790B-4403-B82B-ED21E4B303E9}" type="presParOf" srcId="{0F7C2ED0-E7D9-4DEF-AE11-F9D15D41BC37}" destId="{127F34AE-FD0B-410A-B356-AF26C7597031}" srcOrd="1" destOrd="0" presId="urn:microsoft.com/office/officeart/2005/8/layout/hierarchy1"/>
    <dgm:cxn modelId="{E01B3733-7CA7-41D1-BF53-87DF77203E52}" type="presParOf" srcId="{127F34AE-FD0B-410A-B356-AF26C7597031}" destId="{24D16B16-1E52-468A-A025-D2538D0BB700}" srcOrd="0" destOrd="0" presId="urn:microsoft.com/office/officeart/2005/8/layout/hierarchy1"/>
    <dgm:cxn modelId="{1C166FBC-6BAF-46FD-B8FD-383EE4DEECA9}" type="presParOf" srcId="{24D16B16-1E52-468A-A025-D2538D0BB700}" destId="{F3F03974-AF9B-4E74-A3B4-932B38E225F9}" srcOrd="0" destOrd="0" presId="urn:microsoft.com/office/officeart/2005/8/layout/hierarchy1"/>
    <dgm:cxn modelId="{9D7FB2A0-8477-4E9F-B298-E354D40E1D8A}" type="presParOf" srcId="{24D16B16-1E52-468A-A025-D2538D0BB700}" destId="{6FF44F63-F94A-462A-AC2A-55DBB831266A}" srcOrd="1" destOrd="0" presId="urn:microsoft.com/office/officeart/2005/8/layout/hierarchy1"/>
    <dgm:cxn modelId="{652D3FE9-DC6D-45C0-905B-E6281F618621}" type="presParOf" srcId="{127F34AE-FD0B-410A-B356-AF26C7597031}" destId="{9F3FE3CD-8533-4EC4-B283-CDCE74EC3D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46483C-8A0C-4076-90D0-9B3211C2D9E1}"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3B1F32D7-975A-4F61-B1BE-41D0724C41C9}">
      <dgm:prSet/>
      <dgm:spPr/>
      <dgm:t>
        <a:bodyPr/>
        <a:lstStyle/>
        <a:p>
          <a:r>
            <a:rPr lang="es-MX"/>
            <a:t>Zona de influencia la Región Brunca, la cual está conformada por seis cantones como lo son Pérez Zeledón, Buenos Aires, Coto Brus, Corredores Golfito y Osa.</a:t>
          </a:r>
          <a:endParaRPr lang="en-US"/>
        </a:p>
      </dgm:t>
    </dgm:pt>
    <dgm:pt modelId="{68E7991C-EFD8-4157-B846-70C56B2AB13C}" type="parTrans" cxnId="{3DE39340-5566-45BC-8DCF-D455DE470191}">
      <dgm:prSet/>
      <dgm:spPr/>
      <dgm:t>
        <a:bodyPr/>
        <a:lstStyle/>
        <a:p>
          <a:endParaRPr lang="en-US"/>
        </a:p>
      </dgm:t>
    </dgm:pt>
    <dgm:pt modelId="{3AA6F404-9559-47E6-98F3-3F22CC6128EE}" type="sibTrans" cxnId="{3DE39340-5566-45BC-8DCF-D455DE470191}">
      <dgm:prSet/>
      <dgm:spPr/>
      <dgm:t>
        <a:bodyPr/>
        <a:lstStyle/>
        <a:p>
          <a:endParaRPr lang="en-US"/>
        </a:p>
      </dgm:t>
    </dgm:pt>
    <dgm:pt modelId="{BB2D051F-3E75-4F05-824E-ED18474AAAED}">
      <dgm:prSet/>
      <dgm:spPr/>
      <dgm:t>
        <a:bodyPr/>
        <a:lstStyle/>
        <a:p>
          <a:r>
            <a:rPr lang="es-MX"/>
            <a:t>Dentro del cantón de Pérez Zeledón se destaca el distrito de Rio Nuevo, que es donde se realizará el proyecto. Este distrito tiene una extensión de 240.1 kilómetros cuadrados, según datos del INEC, y para el 2011 el distrito contaba con aproximadamente 3061 habitantes.</a:t>
          </a:r>
          <a:endParaRPr lang="en-US"/>
        </a:p>
      </dgm:t>
    </dgm:pt>
    <dgm:pt modelId="{338389DC-4496-495F-87C6-F8748F8CB239}" type="parTrans" cxnId="{A43AB53B-28ED-4327-90EE-A331EFB59BBC}">
      <dgm:prSet/>
      <dgm:spPr/>
      <dgm:t>
        <a:bodyPr/>
        <a:lstStyle/>
        <a:p>
          <a:endParaRPr lang="en-US"/>
        </a:p>
      </dgm:t>
    </dgm:pt>
    <dgm:pt modelId="{E33A235D-F0C4-4B3B-9978-F5BE1C683614}" type="sibTrans" cxnId="{A43AB53B-28ED-4327-90EE-A331EFB59BBC}">
      <dgm:prSet/>
      <dgm:spPr/>
      <dgm:t>
        <a:bodyPr/>
        <a:lstStyle/>
        <a:p>
          <a:endParaRPr lang="en-US"/>
        </a:p>
      </dgm:t>
    </dgm:pt>
    <dgm:pt modelId="{67946629-8BC6-4F24-8EBF-9561E304BCB5}">
      <dgm:prSet/>
      <dgm:spPr/>
      <dgm:t>
        <a:bodyPr/>
        <a:lstStyle/>
        <a:p>
          <a:r>
            <a:rPr lang="es-MX"/>
            <a:t>La ubicación de la planta procesadora y comercializadora de vegetales y tubérculos empacados al vacío será específicamente en la comunidad de Santa Rosa, ubicada aproximadamente a 10 kilómetros del centro del cantón.</a:t>
          </a:r>
          <a:endParaRPr lang="en-US"/>
        </a:p>
      </dgm:t>
    </dgm:pt>
    <dgm:pt modelId="{5E753651-1EA1-4156-AD13-0D2E19E840AE}" type="parTrans" cxnId="{B6CE01CF-A769-40A9-B597-688B264728D4}">
      <dgm:prSet/>
      <dgm:spPr/>
      <dgm:t>
        <a:bodyPr/>
        <a:lstStyle/>
        <a:p>
          <a:endParaRPr lang="en-US"/>
        </a:p>
      </dgm:t>
    </dgm:pt>
    <dgm:pt modelId="{9A210A79-55D1-4ED3-BDFF-A7AA4CBE86BC}" type="sibTrans" cxnId="{B6CE01CF-A769-40A9-B597-688B264728D4}">
      <dgm:prSet/>
      <dgm:spPr/>
      <dgm:t>
        <a:bodyPr/>
        <a:lstStyle/>
        <a:p>
          <a:endParaRPr lang="en-US"/>
        </a:p>
      </dgm:t>
    </dgm:pt>
    <dgm:pt modelId="{40C8D4B5-E48E-40BF-BB4D-AAC696F10535}" type="pres">
      <dgm:prSet presAssocID="{E446483C-8A0C-4076-90D0-9B3211C2D9E1}" presName="outerComposite" presStyleCnt="0">
        <dgm:presLayoutVars>
          <dgm:chMax val="5"/>
          <dgm:dir/>
          <dgm:resizeHandles val="exact"/>
        </dgm:presLayoutVars>
      </dgm:prSet>
      <dgm:spPr/>
    </dgm:pt>
    <dgm:pt modelId="{D9469A00-B5CE-44D9-B182-B6835A9F4BAF}" type="pres">
      <dgm:prSet presAssocID="{E446483C-8A0C-4076-90D0-9B3211C2D9E1}" presName="dummyMaxCanvas" presStyleCnt="0">
        <dgm:presLayoutVars/>
      </dgm:prSet>
      <dgm:spPr/>
    </dgm:pt>
    <dgm:pt modelId="{98B22162-30F6-4358-AA4A-65A002D1F3BD}" type="pres">
      <dgm:prSet presAssocID="{E446483C-8A0C-4076-90D0-9B3211C2D9E1}" presName="ThreeNodes_1" presStyleLbl="node1" presStyleIdx="0" presStyleCnt="3">
        <dgm:presLayoutVars>
          <dgm:bulletEnabled val="1"/>
        </dgm:presLayoutVars>
      </dgm:prSet>
      <dgm:spPr/>
    </dgm:pt>
    <dgm:pt modelId="{61E8C15D-B17D-4FCB-8CBE-C96E7B09BF94}" type="pres">
      <dgm:prSet presAssocID="{E446483C-8A0C-4076-90D0-9B3211C2D9E1}" presName="ThreeNodes_2" presStyleLbl="node1" presStyleIdx="1" presStyleCnt="3">
        <dgm:presLayoutVars>
          <dgm:bulletEnabled val="1"/>
        </dgm:presLayoutVars>
      </dgm:prSet>
      <dgm:spPr/>
    </dgm:pt>
    <dgm:pt modelId="{D6D50F9A-70A0-4CCC-8A62-E49CA360BDA3}" type="pres">
      <dgm:prSet presAssocID="{E446483C-8A0C-4076-90D0-9B3211C2D9E1}" presName="ThreeNodes_3" presStyleLbl="node1" presStyleIdx="2" presStyleCnt="3">
        <dgm:presLayoutVars>
          <dgm:bulletEnabled val="1"/>
        </dgm:presLayoutVars>
      </dgm:prSet>
      <dgm:spPr/>
    </dgm:pt>
    <dgm:pt modelId="{A3E6D679-6F48-4207-87B5-43D53167206B}" type="pres">
      <dgm:prSet presAssocID="{E446483C-8A0C-4076-90D0-9B3211C2D9E1}" presName="ThreeConn_1-2" presStyleLbl="fgAccFollowNode1" presStyleIdx="0" presStyleCnt="2">
        <dgm:presLayoutVars>
          <dgm:bulletEnabled val="1"/>
        </dgm:presLayoutVars>
      </dgm:prSet>
      <dgm:spPr/>
    </dgm:pt>
    <dgm:pt modelId="{C88AD0F8-06E7-4440-AA21-A6FA27532961}" type="pres">
      <dgm:prSet presAssocID="{E446483C-8A0C-4076-90D0-9B3211C2D9E1}" presName="ThreeConn_2-3" presStyleLbl="fgAccFollowNode1" presStyleIdx="1" presStyleCnt="2">
        <dgm:presLayoutVars>
          <dgm:bulletEnabled val="1"/>
        </dgm:presLayoutVars>
      </dgm:prSet>
      <dgm:spPr/>
    </dgm:pt>
    <dgm:pt modelId="{4A806646-1FF8-4E82-A3A5-839E5C9C56FA}" type="pres">
      <dgm:prSet presAssocID="{E446483C-8A0C-4076-90D0-9B3211C2D9E1}" presName="ThreeNodes_1_text" presStyleLbl="node1" presStyleIdx="2" presStyleCnt="3">
        <dgm:presLayoutVars>
          <dgm:bulletEnabled val="1"/>
        </dgm:presLayoutVars>
      </dgm:prSet>
      <dgm:spPr/>
    </dgm:pt>
    <dgm:pt modelId="{0AB0DD20-6A05-407A-BC1C-45FEDA43BC92}" type="pres">
      <dgm:prSet presAssocID="{E446483C-8A0C-4076-90D0-9B3211C2D9E1}" presName="ThreeNodes_2_text" presStyleLbl="node1" presStyleIdx="2" presStyleCnt="3">
        <dgm:presLayoutVars>
          <dgm:bulletEnabled val="1"/>
        </dgm:presLayoutVars>
      </dgm:prSet>
      <dgm:spPr/>
    </dgm:pt>
    <dgm:pt modelId="{3CE97376-9A44-465B-9614-673E8CFEA369}" type="pres">
      <dgm:prSet presAssocID="{E446483C-8A0C-4076-90D0-9B3211C2D9E1}" presName="ThreeNodes_3_text" presStyleLbl="node1" presStyleIdx="2" presStyleCnt="3">
        <dgm:presLayoutVars>
          <dgm:bulletEnabled val="1"/>
        </dgm:presLayoutVars>
      </dgm:prSet>
      <dgm:spPr/>
    </dgm:pt>
  </dgm:ptLst>
  <dgm:cxnLst>
    <dgm:cxn modelId="{A43AB53B-28ED-4327-90EE-A331EFB59BBC}" srcId="{E446483C-8A0C-4076-90D0-9B3211C2D9E1}" destId="{BB2D051F-3E75-4F05-824E-ED18474AAAED}" srcOrd="1" destOrd="0" parTransId="{338389DC-4496-495F-87C6-F8748F8CB239}" sibTransId="{E33A235D-F0C4-4B3B-9978-F5BE1C683614}"/>
    <dgm:cxn modelId="{3DE39340-5566-45BC-8DCF-D455DE470191}" srcId="{E446483C-8A0C-4076-90D0-9B3211C2D9E1}" destId="{3B1F32D7-975A-4F61-B1BE-41D0724C41C9}" srcOrd="0" destOrd="0" parTransId="{68E7991C-EFD8-4157-B846-70C56B2AB13C}" sibTransId="{3AA6F404-9559-47E6-98F3-3F22CC6128EE}"/>
    <dgm:cxn modelId="{52485E62-DCA3-48AD-ABCE-9A360B77EB54}" type="presOf" srcId="{BB2D051F-3E75-4F05-824E-ED18474AAAED}" destId="{61E8C15D-B17D-4FCB-8CBE-C96E7B09BF94}" srcOrd="0" destOrd="0" presId="urn:microsoft.com/office/officeart/2005/8/layout/vProcess5"/>
    <dgm:cxn modelId="{68033169-175C-4D31-B15C-DEF44C5869BC}" type="presOf" srcId="{3AA6F404-9559-47E6-98F3-3F22CC6128EE}" destId="{A3E6D679-6F48-4207-87B5-43D53167206B}" srcOrd="0" destOrd="0" presId="urn:microsoft.com/office/officeart/2005/8/layout/vProcess5"/>
    <dgm:cxn modelId="{31DFF654-AA19-419C-8166-E1B8A69AF00E}" type="presOf" srcId="{67946629-8BC6-4F24-8EBF-9561E304BCB5}" destId="{3CE97376-9A44-465B-9614-673E8CFEA369}" srcOrd="1" destOrd="0" presId="urn:microsoft.com/office/officeart/2005/8/layout/vProcess5"/>
    <dgm:cxn modelId="{E7756FA6-136D-4BB7-AF59-F3578EC24177}" type="presOf" srcId="{E33A235D-F0C4-4B3B-9978-F5BE1C683614}" destId="{C88AD0F8-06E7-4440-AA21-A6FA27532961}" srcOrd="0" destOrd="0" presId="urn:microsoft.com/office/officeart/2005/8/layout/vProcess5"/>
    <dgm:cxn modelId="{11F319C2-C049-4A4D-ACF3-BFC1DFB88518}" type="presOf" srcId="{3B1F32D7-975A-4F61-B1BE-41D0724C41C9}" destId="{4A806646-1FF8-4E82-A3A5-839E5C9C56FA}" srcOrd="1" destOrd="0" presId="urn:microsoft.com/office/officeart/2005/8/layout/vProcess5"/>
    <dgm:cxn modelId="{6D20FEC3-4B94-4CFC-B93D-64B2856C3594}" type="presOf" srcId="{67946629-8BC6-4F24-8EBF-9561E304BCB5}" destId="{D6D50F9A-70A0-4CCC-8A62-E49CA360BDA3}" srcOrd="0" destOrd="0" presId="urn:microsoft.com/office/officeart/2005/8/layout/vProcess5"/>
    <dgm:cxn modelId="{953272CE-1506-4FFE-A179-C1ED93FC2917}" type="presOf" srcId="{E446483C-8A0C-4076-90D0-9B3211C2D9E1}" destId="{40C8D4B5-E48E-40BF-BB4D-AAC696F10535}" srcOrd="0" destOrd="0" presId="urn:microsoft.com/office/officeart/2005/8/layout/vProcess5"/>
    <dgm:cxn modelId="{B6CE01CF-A769-40A9-B597-688B264728D4}" srcId="{E446483C-8A0C-4076-90D0-9B3211C2D9E1}" destId="{67946629-8BC6-4F24-8EBF-9561E304BCB5}" srcOrd="2" destOrd="0" parTransId="{5E753651-1EA1-4156-AD13-0D2E19E840AE}" sibTransId="{9A210A79-55D1-4ED3-BDFF-A7AA4CBE86BC}"/>
    <dgm:cxn modelId="{3A16B5DB-7028-492B-8CA5-C58272D24672}" type="presOf" srcId="{BB2D051F-3E75-4F05-824E-ED18474AAAED}" destId="{0AB0DD20-6A05-407A-BC1C-45FEDA43BC92}" srcOrd="1" destOrd="0" presId="urn:microsoft.com/office/officeart/2005/8/layout/vProcess5"/>
    <dgm:cxn modelId="{0F3CBAE8-C84A-463F-8DD2-639F2765DAA2}" type="presOf" srcId="{3B1F32D7-975A-4F61-B1BE-41D0724C41C9}" destId="{98B22162-30F6-4358-AA4A-65A002D1F3BD}" srcOrd="0" destOrd="0" presId="urn:microsoft.com/office/officeart/2005/8/layout/vProcess5"/>
    <dgm:cxn modelId="{DA829A56-340F-48C6-BE0B-A65D409C304D}" type="presParOf" srcId="{40C8D4B5-E48E-40BF-BB4D-AAC696F10535}" destId="{D9469A00-B5CE-44D9-B182-B6835A9F4BAF}" srcOrd="0" destOrd="0" presId="urn:microsoft.com/office/officeart/2005/8/layout/vProcess5"/>
    <dgm:cxn modelId="{A287829E-250D-43C9-9FE3-6ABF6153D795}" type="presParOf" srcId="{40C8D4B5-E48E-40BF-BB4D-AAC696F10535}" destId="{98B22162-30F6-4358-AA4A-65A002D1F3BD}" srcOrd="1" destOrd="0" presId="urn:microsoft.com/office/officeart/2005/8/layout/vProcess5"/>
    <dgm:cxn modelId="{B718B576-DC6D-4B7F-9266-5C0EE6AC6DFC}" type="presParOf" srcId="{40C8D4B5-E48E-40BF-BB4D-AAC696F10535}" destId="{61E8C15D-B17D-4FCB-8CBE-C96E7B09BF94}" srcOrd="2" destOrd="0" presId="urn:microsoft.com/office/officeart/2005/8/layout/vProcess5"/>
    <dgm:cxn modelId="{033AA0A1-3EA7-4B45-ABC3-4B52BF400EB4}" type="presParOf" srcId="{40C8D4B5-E48E-40BF-BB4D-AAC696F10535}" destId="{D6D50F9A-70A0-4CCC-8A62-E49CA360BDA3}" srcOrd="3" destOrd="0" presId="urn:microsoft.com/office/officeart/2005/8/layout/vProcess5"/>
    <dgm:cxn modelId="{B291E31C-9F88-4091-A746-C1C34540E761}" type="presParOf" srcId="{40C8D4B5-E48E-40BF-BB4D-AAC696F10535}" destId="{A3E6D679-6F48-4207-87B5-43D53167206B}" srcOrd="4" destOrd="0" presId="urn:microsoft.com/office/officeart/2005/8/layout/vProcess5"/>
    <dgm:cxn modelId="{AD944064-DA33-4EE7-A9D2-A4490E7DED02}" type="presParOf" srcId="{40C8D4B5-E48E-40BF-BB4D-AAC696F10535}" destId="{C88AD0F8-06E7-4440-AA21-A6FA27532961}" srcOrd="5" destOrd="0" presId="urn:microsoft.com/office/officeart/2005/8/layout/vProcess5"/>
    <dgm:cxn modelId="{B1C9515B-9276-4E61-B5DF-E73B9AB51FCA}" type="presParOf" srcId="{40C8D4B5-E48E-40BF-BB4D-AAC696F10535}" destId="{4A806646-1FF8-4E82-A3A5-839E5C9C56FA}" srcOrd="6" destOrd="0" presId="urn:microsoft.com/office/officeart/2005/8/layout/vProcess5"/>
    <dgm:cxn modelId="{DAC8128E-9255-4B38-B240-85C43FC59E85}" type="presParOf" srcId="{40C8D4B5-E48E-40BF-BB4D-AAC696F10535}" destId="{0AB0DD20-6A05-407A-BC1C-45FEDA43BC92}" srcOrd="7" destOrd="0" presId="urn:microsoft.com/office/officeart/2005/8/layout/vProcess5"/>
    <dgm:cxn modelId="{694EADFD-EDEF-46CE-813E-3584AF1A7D37}" type="presParOf" srcId="{40C8D4B5-E48E-40BF-BB4D-AAC696F10535}" destId="{3CE97376-9A44-465B-9614-673E8CFEA36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E1CD8-7253-4C74-803A-82609E2C335A}">
      <dsp:nvSpPr>
        <dsp:cNvPr id="0" name=""/>
        <dsp:cNvSpPr/>
      </dsp:nvSpPr>
      <dsp:spPr>
        <a:xfrm>
          <a:off x="1227" y="297257"/>
          <a:ext cx="4309690" cy="273665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757A9-EE9B-4868-95B3-27744E86CF94}">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a:t>La investigación surge con base a la necesidad que tiene un grupo de agricultores de Santa Rosa de Rio Nuevo y zonas aledañas de mejorar la comercialización de sus productos en el mercado de la región, mediante la instalación de una planta procesadora y comercializadora de vegetales y tubérculos al vacío, como una alternativa para mejorar sus condiciones de vida como pequeños productores en la zona.</a:t>
          </a:r>
          <a:endParaRPr lang="en-US" sz="1700" kern="1200"/>
        </a:p>
      </dsp:txBody>
      <dsp:txXfrm>
        <a:off x="560236" y="832323"/>
        <a:ext cx="4149382" cy="2576345"/>
      </dsp:txXfrm>
    </dsp:sp>
    <dsp:sp modelId="{F3F03974-AF9B-4E74-A3B4-932B38E225F9}">
      <dsp:nvSpPr>
        <dsp:cNvPr id="0" name=""/>
        <dsp:cNvSpPr/>
      </dsp:nvSpPr>
      <dsp:spPr>
        <a:xfrm>
          <a:off x="5268627" y="297257"/>
          <a:ext cx="4309690" cy="273665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44F63-F94A-462A-AC2A-55DBB831266A}">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a:t>Bajo un alcance descriptivo – explicativo, debido a que el objetivo principal es elaborar una propuesta de valor agregado que facilite la comercialización en el mercado de la región y obtener un mejor rendimiento económico sobre sus productos, sin la necesidad de recurrir a intermediarios y, a su vez, ofrecer al consumidor un producto práctico y listo para ser incluido en la preparación de alimentos.</a:t>
          </a:r>
          <a:endParaRPr lang="en-US" sz="1700" kern="1200"/>
        </a:p>
      </dsp:txBody>
      <dsp:txXfrm>
        <a:off x="5827635" y="832323"/>
        <a:ext cx="4149382" cy="257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22162-30F6-4358-AA4A-65A002D1F3BD}">
      <dsp:nvSpPr>
        <dsp:cNvPr id="0" name=""/>
        <dsp:cNvSpPr/>
      </dsp:nvSpPr>
      <dsp:spPr>
        <a:xfrm>
          <a:off x="0" y="0"/>
          <a:ext cx="8549640" cy="11358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kern="1200"/>
            <a:t>Zona de influencia la Región Brunca, la cual está conformada por seis cantones como lo son Pérez Zeledón, Buenos Aires, Coto Brus, Corredores Golfito y Osa.</a:t>
          </a:r>
          <a:endParaRPr lang="en-US" sz="1700" kern="1200"/>
        </a:p>
      </dsp:txBody>
      <dsp:txXfrm>
        <a:off x="33267" y="33267"/>
        <a:ext cx="7323997" cy="1069290"/>
      </dsp:txXfrm>
    </dsp:sp>
    <dsp:sp modelId="{61E8C15D-B17D-4FCB-8CBE-C96E7B09BF94}">
      <dsp:nvSpPr>
        <dsp:cNvPr id="0" name=""/>
        <dsp:cNvSpPr/>
      </dsp:nvSpPr>
      <dsp:spPr>
        <a:xfrm>
          <a:off x="754379" y="1325127"/>
          <a:ext cx="8549640" cy="11358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kern="1200"/>
            <a:t>Dentro del cantón de Pérez Zeledón se destaca el distrito de Rio Nuevo, que es donde se realizará el proyecto. Este distrito tiene una extensión de 240.1 kilómetros cuadrados, según datos del INEC, y para el 2011 el distrito contaba con aproximadamente 3061 habitantes.</a:t>
          </a:r>
          <a:endParaRPr lang="en-US" sz="1700" kern="1200"/>
        </a:p>
      </dsp:txBody>
      <dsp:txXfrm>
        <a:off x="787646" y="1358394"/>
        <a:ext cx="6990440" cy="1069290"/>
      </dsp:txXfrm>
    </dsp:sp>
    <dsp:sp modelId="{D6D50F9A-70A0-4CCC-8A62-E49CA360BDA3}">
      <dsp:nvSpPr>
        <dsp:cNvPr id="0" name=""/>
        <dsp:cNvSpPr/>
      </dsp:nvSpPr>
      <dsp:spPr>
        <a:xfrm>
          <a:off x="1508759" y="2650255"/>
          <a:ext cx="8549640" cy="11358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kern="1200"/>
            <a:t>La ubicación de la planta procesadora y comercializadora de vegetales y tubérculos empacados al vacío será específicamente en la comunidad de Santa Rosa, ubicada aproximadamente a 10 kilómetros del centro del cantón.</a:t>
          </a:r>
          <a:endParaRPr lang="en-US" sz="1700" kern="1200"/>
        </a:p>
      </dsp:txBody>
      <dsp:txXfrm>
        <a:off x="1542026" y="2683522"/>
        <a:ext cx="6990440" cy="1069290"/>
      </dsp:txXfrm>
    </dsp:sp>
    <dsp:sp modelId="{A3E6D679-6F48-4207-87B5-43D53167206B}">
      <dsp:nvSpPr>
        <dsp:cNvPr id="0" name=""/>
        <dsp:cNvSpPr/>
      </dsp:nvSpPr>
      <dsp:spPr>
        <a:xfrm>
          <a:off x="7811354" y="861333"/>
          <a:ext cx="738285" cy="73828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977468" y="861333"/>
        <a:ext cx="406057" cy="555559"/>
      </dsp:txXfrm>
    </dsp:sp>
    <dsp:sp modelId="{C88AD0F8-06E7-4440-AA21-A6FA27532961}">
      <dsp:nvSpPr>
        <dsp:cNvPr id="0" name=""/>
        <dsp:cNvSpPr/>
      </dsp:nvSpPr>
      <dsp:spPr>
        <a:xfrm>
          <a:off x="8565734" y="2178889"/>
          <a:ext cx="738285" cy="738285"/>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731848" y="2178889"/>
        <a:ext cx="406057" cy="5555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9/23/2023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429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9/23/2023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6761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9/23/2023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0022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9/23/2023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048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9/23/2023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7278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9/23/2023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8937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9/23/2023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857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9/23/2023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5568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9/23/2023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281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9/23/2023</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34316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9/23/2023</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4822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9/23/2023</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3442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5" r:id="rId7"/>
    <p:sldLayoutId id="2147483716" r:id="rId8"/>
    <p:sldLayoutId id="2147483717" r:id="rId9"/>
    <p:sldLayoutId id="2147483718" r:id="rId10"/>
    <p:sldLayoutId id="2147483720"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5.xml"/><Relationship Id="rId5" Type="http://schemas.openxmlformats.org/officeDocument/2006/relationships/image" Target="../media/image25.emf"/><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cepto genético abstracto">
            <a:extLst>
              <a:ext uri="{FF2B5EF4-FFF2-40B4-BE49-F238E27FC236}">
                <a16:creationId xmlns:a16="http://schemas.microsoft.com/office/drawing/2014/main" id="{3CCD66E3-7427-B878-D50E-A611A66C8B5D}"/>
              </a:ext>
            </a:extLst>
          </p:cNvPr>
          <p:cNvPicPr>
            <a:picLocks noChangeAspect="1"/>
          </p:cNvPicPr>
          <p:nvPr/>
        </p:nvPicPr>
        <p:blipFill rotWithShape="1">
          <a:blip r:embed="rId2"/>
          <a:srcRect t="25613" b="18137"/>
          <a:stretch/>
        </p:blipFill>
        <p:spPr>
          <a:xfrm>
            <a:off x="20" y="-197806"/>
            <a:ext cx="12191980" cy="6858000"/>
          </a:xfrm>
          <a:prstGeom prst="rect">
            <a:avLst/>
          </a:prstGeom>
        </p:spPr>
      </p:pic>
      <p:sp>
        <p:nvSpPr>
          <p:cNvPr id="11" name="Rectangle 10">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04732D3-103D-BC57-E77A-BCC09B804DEE}"/>
              </a:ext>
            </a:extLst>
          </p:cNvPr>
          <p:cNvSpPr>
            <a:spLocks noGrp="1"/>
          </p:cNvSpPr>
          <p:nvPr>
            <p:ph type="ctrTitle"/>
          </p:nvPr>
        </p:nvSpPr>
        <p:spPr>
          <a:xfrm>
            <a:off x="854277" y="1475235"/>
            <a:ext cx="3214307" cy="1525138"/>
          </a:xfrm>
        </p:spPr>
        <p:txBody>
          <a:bodyPr anchor="b">
            <a:normAutofit fontScale="90000"/>
          </a:bodyPr>
          <a:lstStyle/>
          <a:p>
            <a:pPr algn="ctr"/>
            <a:r>
              <a:rPr lang="es-CR" sz="1400" b="1" kern="100">
                <a:effectLst/>
                <a:latin typeface="Calibri" panose="020F0502020204030204" pitchFamily="34" charset="0"/>
                <a:ea typeface="Calibri" panose="020F0502020204030204" pitchFamily="34" charset="0"/>
                <a:cs typeface="Times New Roman" panose="02020603050405020304" pitchFamily="18" charset="0"/>
              </a:rPr>
              <a:t>Estudio de Caso: Estudio de prefactibilidad para la instalación de una planta procesadora y comercializadora de vegetales y tubérculos empacados al vacío en la comunidad de Santa Rosa de Río Nuevo, Pérez Zeledón. </a:t>
            </a:r>
            <a:br>
              <a:rPr lang="es-CR" sz="1400" kern="100">
                <a:effectLst/>
                <a:latin typeface="Calibri" panose="020F0502020204030204" pitchFamily="34" charset="0"/>
                <a:ea typeface="Calibri" panose="020F0502020204030204" pitchFamily="34" charset="0"/>
                <a:cs typeface="Times New Roman" panose="02020603050405020304" pitchFamily="18" charset="0"/>
              </a:rPr>
            </a:br>
            <a:br>
              <a:rPr lang="es-CR" sz="1400" kern="100">
                <a:effectLst/>
                <a:latin typeface="Calibri" panose="020F0502020204030204" pitchFamily="34" charset="0"/>
                <a:ea typeface="Calibri" panose="020F0502020204030204" pitchFamily="34" charset="0"/>
                <a:cs typeface="Times New Roman" panose="02020603050405020304" pitchFamily="18" charset="0"/>
              </a:rPr>
            </a:br>
            <a:endParaRPr lang="es-CR" sz="3600">
              <a:solidFill>
                <a:schemeClr val="tx1"/>
              </a:solidFill>
            </a:endParaRPr>
          </a:p>
        </p:txBody>
      </p:sp>
      <p:sp>
        <p:nvSpPr>
          <p:cNvPr id="3" name="Subtítulo 2">
            <a:extLst>
              <a:ext uri="{FF2B5EF4-FFF2-40B4-BE49-F238E27FC236}">
                <a16:creationId xmlns:a16="http://schemas.microsoft.com/office/drawing/2014/main" id="{030FD9B4-D646-C725-AB8F-0D3D2245E9A6}"/>
              </a:ext>
            </a:extLst>
          </p:cNvPr>
          <p:cNvSpPr>
            <a:spLocks noGrp="1"/>
          </p:cNvSpPr>
          <p:nvPr>
            <p:ph type="subTitle" idx="1"/>
          </p:nvPr>
        </p:nvSpPr>
        <p:spPr>
          <a:xfrm>
            <a:off x="862944" y="2623571"/>
            <a:ext cx="3205640" cy="2759193"/>
          </a:xfrm>
        </p:spPr>
        <p:txBody>
          <a:bodyPr anchor="t">
            <a:normAutofit fontScale="25000" lnSpcReduction="20000"/>
          </a:bodyPr>
          <a:lstStyle/>
          <a:p>
            <a:r>
              <a:rPr lang="es-MX" sz="4000"/>
              <a:t>Grupo 1:</a:t>
            </a:r>
          </a:p>
          <a:p>
            <a:pPr algn="ctr">
              <a:lnSpc>
                <a:spcPct val="150000"/>
              </a:lnSpc>
              <a:spcBef>
                <a:spcPts val="1200"/>
              </a:spcBef>
              <a:spcAft>
                <a:spcPts val="1200"/>
              </a:spcAft>
            </a:pPr>
            <a:r>
              <a:rPr lang="es-CR" sz="4000" b="1" kern="100">
                <a:effectLst/>
                <a:latin typeface="Calibri"/>
                <a:ea typeface="Calibri" panose="020F0502020204030204" pitchFamily="34" charset="0"/>
                <a:cs typeface="Times New Roman"/>
              </a:rPr>
              <a:t>Katherine Paola Retana Pérez</a:t>
            </a:r>
            <a:endParaRPr lang="es-CR" sz="4000" kern="100">
              <a:effectLst/>
              <a:latin typeface="Calibri"/>
              <a:ea typeface="Calibri" panose="020F0502020204030204" pitchFamily="34" charset="0"/>
              <a:cs typeface="Times New Roman"/>
            </a:endParaRPr>
          </a:p>
          <a:p>
            <a:pPr algn="ctr">
              <a:lnSpc>
                <a:spcPct val="150000"/>
              </a:lnSpc>
              <a:spcBef>
                <a:spcPts val="1200"/>
              </a:spcBef>
              <a:spcAft>
                <a:spcPts val="1200"/>
              </a:spcAft>
            </a:pPr>
            <a:r>
              <a:rPr lang="es-CR" sz="4000" b="1" kern="100">
                <a:effectLst/>
                <a:latin typeface="Calibri"/>
                <a:ea typeface="Calibri" panose="020F0502020204030204" pitchFamily="34" charset="0"/>
                <a:cs typeface="Times New Roman"/>
              </a:rPr>
              <a:t>Bryan Bermúdez González</a:t>
            </a:r>
            <a:endParaRPr lang="es-CR" sz="4000" kern="100">
              <a:effectLst/>
              <a:latin typeface="Calibri"/>
              <a:ea typeface="Calibri" panose="020F0502020204030204" pitchFamily="34" charset="0"/>
              <a:cs typeface="Times New Roman"/>
            </a:endParaRPr>
          </a:p>
          <a:p>
            <a:pPr algn="ctr">
              <a:lnSpc>
                <a:spcPct val="150000"/>
              </a:lnSpc>
              <a:spcAft>
                <a:spcPts val="1200"/>
              </a:spcAft>
            </a:pPr>
            <a:r>
              <a:rPr lang="es-CR" sz="4000" b="1" kern="100">
                <a:effectLst/>
                <a:latin typeface="Calibri"/>
                <a:ea typeface="Calibri" panose="020F0502020204030204" pitchFamily="34" charset="0"/>
                <a:cs typeface="Times New Roman"/>
              </a:rPr>
              <a:t>Leticia</a:t>
            </a:r>
            <a:r>
              <a:rPr lang="es-CR" sz="4000" b="1" kern="100">
                <a:latin typeface="Calibri"/>
                <a:ea typeface="Calibri" panose="020F0502020204030204" pitchFamily="34" charset="0"/>
                <a:cs typeface="Times New Roman"/>
              </a:rPr>
              <a:t> </a:t>
            </a:r>
            <a:r>
              <a:rPr lang="es-CR" sz="4000" b="1" kern="100">
                <a:effectLst/>
                <a:latin typeface="Calibri"/>
                <a:ea typeface="Calibri" panose="020F0502020204030204" pitchFamily="34" charset="0"/>
                <a:cs typeface="Times New Roman"/>
              </a:rPr>
              <a:t>Fernández</a:t>
            </a:r>
            <a:r>
              <a:rPr lang="es-CR" sz="4000" b="1" kern="100">
                <a:latin typeface="Calibri"/>
                <a:ea typeface="Calibri" panose="020F0502020204030204" pitchFamily="34" charset="0"/>
                <a:cs typeface="Times New Roman"/>
              </a:rPr>
              <a:t> salas</a:t>
            </a:r>
            <a:endParaRPr lang="es-CR" sz="4000" kern="100">
              <a:effectLst/>
              <a:latin typeface="Calibri"/>
              <a:ea typeface="Calibri" panose="020F0502020204030204" pitchFamily="34" charset="0"/>
              <a:cs typeface="Times New Roman" panose="02020603050405020304" pitchFamily="18" charset="0"/>
            </a:endParaRPr>
          </a:p>
          <a:p>
            <a:pPr algn="ctr">
              <a:lnSpc>
                <a:spcPct val="150000"/>
              </a:lnSpc>
              <a:spcAft>
                <a:spcPts val="1200"/>
              </a:spcAft>
            </a:pPr>
            <a:r>
              <a:rPr lang="es-CR" sz="4000" b="1" kern="100">
                <a:effectLst/>
                <a:latin typeface="Calibri"/>
                <a:ea typeface="Calibri" panose="020F0502020204030204" pitchFamily="34" charset="0"/>
                <a:cs typeface="Times New Roman"/>
              </a:rPr>
              <a:t>Lorena </a:t>
            </a:r>
            <a:r>
              <a:rPr lang="es-CR" sz="4000" b="1" kern="100" err="1">
                <a:latin typeface="Calibri"/>
                <a:ea typeface="Calibri" panose="020F0502020204030204" pitchFamily="34" charset="0"/>
                <a:cs typeface="Times New Roman"/>
              </a:rPr>
              <a:t>yadira</a:t>
            </a:r>
            <a:r>
              <a:rPr lang="es-CR" sz="4000" b="1" kern="100">
                <a:latin typeface="Calibri"/>
                <a:ea typeface="Calibri" panose="020F0502020204030204" pitchFamily="34" charset="0"/>
                <a:cs typeface="Times New Roman"/>
              </a:rPr>
              <a:t> Zavala </a:t>
            </a:r>
            <a:endParaRPr lang="es-CR" sz="4000" kern="100">
              <a:effectLst/>
              <a:latin typeface="Calibri"/>
              <a:ea typeface="Calibri" panose="020F0502020204030204" pitchFamily="34" charset="0"/>
              <a:cs typeface="Times New Roman" panose="02020603050405020304" pitchFamily="18" charset="0"/>
            </a:endParaRPr>
          </a:p>
          <a:p>
            <a:pPr algn="ctr">
              <a:lnSpc>
                <a:spcPct val="150000"/>
              </a:lnSpc>
              <a:spcBef>
                <a:spcPts val="1200"/>
              </a:spcBef>
              <a:spcAft>
                <a:spcPts val="1200"/>
              </a:spcAft>
            </a:pPr>
            <a:r>
              <a:rPr lang="es-CR" sz="4000" b="1" kern="100" err="1">
                <a:effectLst/>
                <a:latin typeface="Calibri"/>
                <a:ea typeface="Calibri" panose="020F0502020204030204" pitchFamily="34" charset="0"/>
                <a:cs typeface="Times New Roman"/>
              </a:rPr>
              <a:t>Yarely</a:t>
            </a:r>
            <a:r>
              <a:rPr lang="es-CR" sz="4000" b="1" kern="100">
                <a:effectLst/>
                <a:latin typeface="Calibri"/>
                <a:ea typeface="Calibri" panose="020F0502020204030204" pitchFamily="34" charset="0"/>
                <a:cs typeface="Times New Roman"/>
              </a:rPr>
              <a:t> Díaz Gómez</a:t>
            </a:r>
            <a:endParaRPr lang="es-CR" sz="4000" kern="100">
              <a:effectLst/>
              <a:latin typeface="Calibri"/>
              <a:ea typeface="Calibri" panose="020F0502020204030204" pitchFamily="34" charset="0"/>
              <a:cs typeface="Times New Roman"/>
            </a:endParaRPr>
          </a:p>
          <a:p>
            <a:endParaRPr lang="es-MX" sz="2000"/>
          </a:p>
        </p:txBody>
      </p:sp>
      <p:cxnSp>
        <p:nvCxnSpPr>
          <p:cNvPr id="13" name="!!Straight Connector">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2700">
            <a:solidFill>
              <a:schemeClr val="tx1">
                <a:lumMod val="75000"/>
                <a:lumOff val="25000"/>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239D8CC-16F4-4B2B-80F0-203C56D0D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7986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CBB0-62BE-22CA-7E2B-F9B91368287A}"/>
              </a:ext>
            </a:extLst>
          </p:cNvPr>
          <p:cNvSpPr>
            <a:spLocks noGrp="1"/>
          </p:cNvSpPr>
          <p:nvPr>
            <p:ph type="title"/>
          </p:nvPr>
        </p:nvSpPr>
        <p:spPr/>
        <p:txBody>
          <a:bodyPr/>
          <a:lstStyle/>
          <a:p>
            <a:r>
              <a:rPr lang="es-CR"/>
              <a:t>Precio del mercado</a:t>
            </a:r>
          </a:p>
        </p:txBody>
      </p:sp>
      <p:pic>
        <p:nvPicPr>
          <p:cNvPr id="4" name="Picture 3">
            <a:extLst>
              <a:ext uri="{FF2B5EF4-FFF2-40B4-BE49-F238E27FC236}">
                <a16:creationId xmlns:a16="http://schemas.microsoft.com/office/drawing/2014/main" id="{DB6DF0A6-BC89-57F2-B569-2F165D4384D1}"/>
              </a:ext>
            </a:extLst>
          </p:cNvPr>
          <p:cNvPicPr>
            <a:picLocks noChangeAspect="1"/>
          </p:cNvPicPr>
          <p:nvPr/>
        </p:nvPicPr>
        <p:blipFill>
          <a:blip r:embed="rId2"/>
          <a:stretch>
            <a:fillRect/>
          </a:stretch>
        </p:blipFill>
        <p:spPr>
          <a:xfrm>
            <a:off x="598714" y="2078521"/>
            <a:ext cx="9655627" cy="2690071"/>
          </a:xfrm>
          <a:prstGeom prst="rect">
            <a:avLst/>
          </a:prstGeom>
        </p:spPr>
      </p:pic>
    </p:spTree>
    <p:extLst>
      <p:ext uri="{BB962C8B-B14F-4D97-AF65-F5344CB8AC3E}">
        <p14:creationId xmlns:p14="http://schemas.microsoft.com/office/powerpoint/2010/main" val="394677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2B591-45C0-D5FC-6390-0EBC62463F4E}"/>
              </a:ext>
            </a:extLst>
          </p:cNvPr>
          <p:cNvSpPr>
            <a:spLocks noGrp="1"/>
          </p:cNvSpPr>
          <p:nvPr>
            <p:ph type="title"/>
          </p:nvPr>
        </p:nvSpPr>
        <p:spPr>
          <a:xfrm>
            <a:off x="643468" y="643467"/>
            <a:ext cx="3073550" cy="5126203"/>
          </a:xfrm>
        </p:spPr>
        <p:txBody>
          <a:bodyPr anchor="ctr">
            <a:normAutofit/>
          </a:bodyPr>
          <a:lstStyle/>
          <a:p>
            <a:pPr algn="ctr"/>
            <a:r>
              <a:rPr lang="es-ES">
                <a:ea typeface="+mj-lt"/>
                <a:cs typeface="+mj-lt"/>
              </a:rPr>
              <a:t>Estimación de la  demanda</a:t>
            </a:r>
            <a:endParaRPr lang="en-US"/>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9D9625-7D6E-2F47-8263-94D4D552F8A4}"/>
              </a:ext>
            </a:extLst>
          </p:cNvPr>
          <p:cNvSpPr>
            <a:spLocks noGrp="1"/>
          </p:cNvSpPr>
          <p:nvPr>
            <p:ph idx="1"/>
          </p:nvPr>
        </p:nvSpPr>
        <p:spPr>
          <a:xfrm>
            <a:off x="4363786" y="621697"/>
            <a:ext cx="6791894" cy="5147973"/>
          </a:xfrm>
        </p:spPr>
        <p:txBody>
          <a:bodyPr anchor="ctr">
            <a:normAutofit/>
          </a:bodyPr>
          <a:lstStyle/>
          <a:p>
            <a:pPr algn="just"/>
            <a:r>
              <a:rPr lang="es-ES" b="1"/>
              <a:t>Para la estimación de la demanda se cuantificó la existencia de individuos en la zona geográfica o consuman o tengan le necesidad del bien, por lo que se estudiaron los siguientes indicadores:</a:t>
            </a:r>
            <a:endParaRPr lang="en-US" b="1"/>
          </a:p>
          <a:p>
            <a:pPr>
              <a:buFont typeface="Wingdings" panose="020F0502020204030204" pitchFamily="34" charset="0"/>
              <a:buChar char="q"/>
            </a:pPr>
            <a:r>
              <a:rPr lang="es-ES" b="1"/>
              <a:t>Perfil de los clientes</a:t>
            </a:r>
            <a:endParaRPr lang="en-US" b="1"/>
          </a:p>
          <a:p>
            <a:pPr>
              <a:buFont typeface="Wingdings" panose="020F0502020204030204" pitchFamily="34" charset="0"/>
              <a:buChar char="q"/>
            </a:pPr>
            <a:r>
              <a:rPr lang="es-ES" b="1"/>
              <a:t>Gustos y preferencias</a:t>
            </a:r>
            <a:endParaRPr lang="en-US" b="1"/>
          </a:p>
          <a:p>
            <a:pPr>
              <a:buFont typeface="Wingdings" panose="020F0502020204030204" pitchFamily="34" charset="0"/>
              <a:buChar char="q"/>
            </a:pPr>
            <a:r>
              <a:rPr lang="es-ES" b="1"/>
              <a:t>Principales atributos del producto</a:t>
            </a:r>
          </a:p>
          <a:p>
            <a:pPr>
              <a:buFont typeface="Wingdings" panose="020F0502020204030204" pitchFamily="34" charset="0"/>
              <a:buChar char="q"/>
            </a:pPr>
            <a:r>
              <a:rPr lang="es-ES" b="1"/>
              <a:t>Posibilidad de compra</a:t>
            </a:r>
            <a:endParaRPr lang="en-US" b="1"/>
          </a:p>
          <a:p>
            <a:endParaRPr lang="en-US"/>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458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698AE8-E7AF-AA6A-A397-E78DEF9F3FCD}"/>
              </a:ext>
            </a:extLst>
          </p:cNvPr>
          <p:cNvPicPr>
            <a:picLocks noChangeAspect="1"/>
          </p:cNvPicPr>
          <p:nvPr/>
        </p:nvPicPr>
        <p:blipFill>
          <a:blip r:embed="rId2"/>
          <a:stretch>
            <a:fillRect/>
          </a:stretch>
        </p:blipFill>
        <p:spPr>
          <a:xfrm>
            <a:off x="729343" y="426479"/>
            <a:ext cx="6019798" cy="2663125"/>
          </a:xfrm>
          <a:prstGeom prst="rect">
            <a:avLst/>
          </a:prstGeom>
        </p:spPr>
      </p:pic>
      <p:sp>
        <p:nvSpPr>
          <p:cNvPr id="5" name="Arrow: Left 4">
            <a:extLst>
              <a:ext uri="{FF2B5EF4-FFF2-40B4-BE49-F238E27FC236}">
                <a16:creationId xmlns:a16="http://schemas.microsoft.com/office/drawing/2014/main" id="{5F6F3624-D815-0F3F-4D98-5A80EF1EE3FF}"/>
              </a:ext>
            </a:extLst>
          </p:cNvPr>
          <p:cNvSpPr/>
          <p:nvPr/>
        </p:nvSpPr>
        <p:spPr>
          <a:xfrm>
            <a:off x="7666264" y="419100"/>
            <a:ext cx="1741714" cy="1240972"/>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R" b="1"/>
              <a:t>Perfil de los clientes</a:t>
            </a:r>
          </a:p>
        </p:txBody>
      </p:sp>
      <p:sp>
        <p:nvSpPr>
          <p:cNvPr id="8" name="Arrow: Right 7">
            <a:extLst>
              <a:ext uri="{FF2B5EF4-FFF2-40B4-BE49-F238E27FC236}">
                <a16:creationId xmlns:a16="http://schemas.microsoft.com/office/drawing/2014/main" id="{2E236BD7-D54D-E59D-7DD0-6A862D254151}"/>
              </a:ext>
            </a:extLst>
          </p:cNvPr>
          <p:cNvSpPr/>
          <p:nvPr/>
        </p:nvSpPr>
        <p:spPr>
          <a:xfrm>
            <a:off x="1551214" y="4191000"/>
            <a:ext cx="1872343" cy="1012371"/>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R" b="1"/>
              <a:t>Gustos y preferencias </a:t>
            </a:r>
          </a:p>
        </p:txBody>
      </p:sp>
      <p:pic>
        <p:nvPicPr>
          <p:cNvPr id="10" name="Picture 9">
            <a:extLst>
              <a:ext uri="{FF2B5EF4-FFF2-40B4-BE49-F238E27FC236}">
                <a16:creationId xmlns:a16="http://schemas.microsoft.com/office/drawing/2014/main" id="{8519D28F-8E12-18F5-EDA0-EEDD7BC762E2}"/>
              </a:ext>
            </a:extLst>
          </p:cNvPr>
          <p:cNvPicPr>
            <a:picLocks noChangeAspect="1"/>
          </p:cNvPicPr>
          <p:nvPr/>
        </p:nvPicPr>
        <p:blipFill>
          <a:blip r:embed="rId3"/>
          <a:stretch>
            <a:fillRect/>
          </a:stretch>
        </p:blipFill>
        <p:spPr>
          <a:xfrm>
            <a:off x="5040086" y="2953350"/>
            <a:ext cx="6150428" cy="3357042"/>
          </a:xfrm>
          <a:prstGeom prst="rect">
            <a:avLst/>
          </a:prstGeom>
        </p:spPr>
      </p:pic>
    </p:spTree>
    <p:extLst>
      <p:ext uri="{BB962C8B-B14F-4D97-AF65-F5344CB8AC3E}">
        <p14:creationId xmlns:p14="http://schemas.microsoft.com/office/powerpoint/2010/main" val="238820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69BCFD-1268-D68C-F0E4-463CF2DAEB65}"/>
              </a:ext>
            </a:extLst>
          </p:cNvPr>
          <p:cNvPicPr>
            <a:picLocks noChangeAspect="1"/>
          </p:cNvPicPr>
          <p:nvPr/>
        </p:nvPicPr>
        <p:blipFill>
          <a:blip r:embed="rId2"/>
          <a:stretch>
            <a:fillRect/>
          </a:stretch>
        </p:blipFill>
        <p:spPr>
          <a:xfrm>
            <a:off x="4441374" y="-82732"/>
            <a:ext cx="6749140" cy="3224346"/>
          </a:xfrm>
          <a:prstGeom prst="rect">
            <a:avLst/>
          </a:prstGeom>
        </p:spPr>
      </p:pic>
      <p:graphicFrame>
        <p:nvGraphicFramePr>
          <p:cNvPr id="5" name="Table 4">
            <a:extLst>
              <a:ext uri="{FF2B5EF4-FFF2-40B4-BE49-F238E27FC236}">
                <a16:creationId xmlns:a16="http://schemas.microsoft.com/office/drawing/2014/main" id="{FC9CC515-99AF-987A-2EB6-100AB3280956}"/>
              </a:ext>
            </a:extLst>
          </p:cNvPr>
          <p:cNvGraphicFramePr>
            <a:graphicFrameLocks noGrp="1"/>
          </p:cNvGraphicFramePr>
          <p:nvPr>
            <p:extLst>
              <p:ext uri="{D42A27DB-BD31-4B8C-83A1-F6EECF244321}">
                <p14:modId xmlns:p14="http://schemas.microsoft.com/office/powerpoint/2010/main" val="3090059253"/>
              </p:ext>
            </p:extLst>
          </p:nvPr>
        </p:nvGraphicFramePr>
        <p:xfrm>
          <a:off x="1881052" y="1038062"/>
          <a:ext cx="1773201" cy="822960"/>
        </p:xfrm>
        <a:graphic>
          <a:graphicData uri="http://schemas.openxmlformats.org/drawingml/2006/table">
            <a:tbl>
              <a:tblPr firstRow="1" bandRow="1">
                <a:tableStyleId>{5C22544A-7EE6-4342-B048-85BDC9FD1C3A}</a:tableStyleId>
              </a:tblPr>
              <a:tblGrid>
                <a:gridCol w="1773201">
                  <a:extLst>
                    <a:ext uri="{9D8B030D-6E8A-4147-A177-3AD203B41FA5}">
                      <a16:colId xmlns:a16="http://schemas.microsoft.com/office/drawing/2014/main" val="3627271904"/>
                    </a:ext>
                  </a:extLst>
                </a:gridCol>
              </a:tblGrid>
              <a:tr h="761663">
                <a:tc>
                  <a:txBody>
                    <a:bodyPr/>
                    <a:lstStyle/>
                    <a:p>
                      <a:pPr algn="just"/>
                      <a:r>
                        <a:rPr lang="es-CR" sz="2400" noProof="0"/>
                        <a:t>Posibilidad de consumo</a:t>
                      </a:r>
                    </a:p>
                  </a:txBody>
                  <a:tcPr/>
                </a:tc>
                <a:extLst>
                  <a:ext uri="{0D108BD9-81ED-4DB2-BD59-A6C34878D82A}">
                    <a16:rowId xmlns:a16="http://schemas.microsoft.com/office/drawing/2014/main" val="1691693088"/>
                  </a:ext>
                </a:extLst>
              </a:tr>
            </a:tbl>
          </a:graphicData>
        </a:graphic>
      </p:graphicFrame>
      <p:pic>
        <p:nvPicPr>
          <p:cNvPr id="6" name="Picture 5">
            <a:extLst>
              <a:ext uri="{FF2B5EF4-FFF2-40B4-BE49-F238E27FC236}">
                <a16:creationId xmlns:a16="http://schemas.microsoft.com/office/drawing/2014/main" id="{A32B2A38-C869-2C04-8427-A039A6490E50}"/>
              </a:ext>
            </a:extLst>
          </p:cNvPr>
          <p:cNvPicPr>
            <a:picLocks noChangeAspect="1"/>
          </p:cNvPicPr>
          <p:nvPr/>
        </p:nvPicPr>
        <p:blipFill>
          <a:blip r:embed="rId3"/>
          <a:stretch>
            <a:fillRect/>
          </a:stretch>
        </p:blipFill>
        <p:spPr>
          <a:xfrm>
            <a:off x="141514" y="2898878"/>
            <a:ext cx="6281056" cy="3182958"/>
          </a:xfrm>
          <a:prstGeom prst="rect">
            <a:avLst/>
          </a:prstGeom>
        </p:spPr>
      </p:pic>
      <p:graphicFrame>
        <p:nvGraphicFramePr>
          <p:cNvPr id="7" name="Table 6">
            <a:extLst>
              <a:ext uri="{FF2B5EF4-FFF2-40B4-BE49-F238E27FC236}">
                <a16:creationId xmlns:a16="http://schemas.microsoft.com/office/drawing/2014/main" id="{1BF06FDD-ED42-4739-E3A8-ADF70BAFF8A4}"/>
              </a:ext>
            </a:extLst>
          </p:cNvPr>
          <p:cNvGraphicFramePr>
            <a:graphicFrameLocks noGrp="1"/>
          </p:cNvGraphicFramePr>
          <p:nvPr>
            <p:extLst>
              <p:ext uri="{D42A27DB-BD31-4B8C-83A1-F6EECF244321}">
                <p14:modId xmlns:p14="http://schemas.microsoft.com/office/powerpoint/2010/main" val="1563429158"/>
              </p:ext>
            </p:extLst>
          </p:nvPr>
        </p:nvGraphicFramePr>
        <p:xfrm>
          <a:off x="6858000" y="4190999"/>
          <a:ext cx="2045348" cy="822960"/>
        </p:xfrm>
        <a:graphic>
          <a:graphicData uri="http://schemas.openxmlformats.org/drawingml/2006/table">
            <a:tbl>
              <a:tblPr firstRow="1" bandRow="1">
                <a:tableStyleId>{5C22544A-7EE6-4342-B048-85BDC9FD1C3A}</a:tableStyleId>
              </a:tblPr>
              <a:tblGrid>
                <a:gridCol w="2045348">
                  <a:extLst>
                    <a:ext uri="{9D8B030D-6E8A-4147-A177-3AD203B41FA5}">
                      <a16:colId xmlns:a16="http://schemas.microsoft.com/office/drawing/2014/main" val="3219201281"/>
                    </a:ext>
                  </a:extLst>
                </a:gridCol>
              </a:tblGrid>
              <a:tr h="775713">
                <a:tc>
                  <a:txBody>
                    <a:bodyPr/>
                    <a:lstStyle/>
                    <a:p>
                      <a:r>
                        <a:rPr lang="es-CR" sz="2400" noProof="0"/>
                        <a:t>Principales atributos</a:t>
                      </a:r>
                    </a:p>
                  </a:txBody>
                  <a:tcPr/>
                </a:tc>
                <a:extLst>
                  <a:ext uri="{0D108BD9-81ED-4DB2-BD59-A6C34878D82A}">
                    <a16:rowId xmlns:a16="http://schemas.microsoft.com/office/drawing/2014/main" val="4088836058"/>
                  </a:ext>
                </a:extLst>
              </a:tr>
            </a:tbl>
          </a:graphicData>
        </a:graphic>
      </p:graphicFrame>
    </p:spTree>
    <p:extLst>
      <p:ext uri="{BB962C8B-B14F-4D97-AF65-F5344CB8AC3E}">
        <p14:creationId xmlns:p14="http://schemas.microsoft.com/office/powerpoint/2010/main" val="270631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1D14-9335-A5FE-BC58-0D729D880ADB}"/>
              </a:ext>
            </a:extLst>
          </p:cNvPr>
          <p:cNvSpPr>
            <a:spLocks noGrp="1"/>
          </p:cNvSpPr>
          <p:nvPr>
            <p:ph type="title"/>
          </p:nvPr>
        </p:nvSpPr>
        <p:spPr>
          <a:xfrm>
            <a:off x="1097280" y="286603"/>
            <a:ext cx="6226628" cy="1189501"/>
          </a:xfrm>
        </p:spPr>
        <p:txBody>
          <a:bodyPr>
            <a:normAutofit fontScale="90000"/>
          </a:bodyPr>
          <a:lstStyle/>
          <a:p>
            <a:r>
              <a:rPr lang="es-CR"/>
              <a:t>Proyección de la demanda del Producto</a:t>
            </a:r>
          </a:p>
        </p:txBody>
      </p:sp>
      <p:pic>
        <p:nvPicPr>
          <p:cNvPr id="4" name="Picture 3">
            <a:extLst>
              <a:ext uri="{FF2B5EF4-FFF2-40B4-BE49-F238E27FC236}">
                <a16:creationId xmlns:a16="http://schemas.microsoft.com/office/drawing/2014/main" id="{658A8541-5AE6-B275-3ECD-98E6D64D1E7A}"/>
              </a:ext>
            </a:extLst>
          </p:cNvPr>
          <p:cNvPicPr>
            <a:picLocks noChangeAspect="1"/>
          </p:cNvPicPr>
          <p:nvPr/>
        </p:nvPicPr>
        <p:blipFill>
          <a:blip r:embed="rId2"/>
          <a:stretch>
            <a:fillRect/>
          </a:stretch>
        </p:blipFill>
        <p:spPr>
          <a:xfrm>
            <a:off x="1099458" y="1717427"/>
            <a:ext cx="6988628" cy="3248972"/>
          </a:xfrm>
          <a:prstGeom prst="rect">
            <a:avLst/>
          </a:prstGeom>
        </p:spPr>
      </p:pic>
      <p:graphicFrame>
        <p:nvGraphicFramePr>
          <p:cNvPr id="5" name="Table 4">
            <a:extLst>
              <a:ext uri="{FF2B5EF4-FFF2-40B4-BE49-F238E27FC236}">
                <a16:creationId xmlns:a16="http://schemas.microsoft.com/office/drawing/2014/main" id="{5A5F072F-B8CF-8E89-E674-A83BD6DB23FB}"/>
              </a:ext>
            </a:extLst>
          </p:cNvPr>
          <p:cNvGraphicFramePr>
            <a:graphicFrameLocks noGrp="1"/>
          </p:cNvGraphicFramePr>
          <p:nvPr>
            <p:extLst>
              <p:ext uri="{D42A27DB-BD31-4B8C-83A1-F6EECF244321}">
                <p14:modId xmlns:p14="http://schemas.microsoft.com/office/powerpoint/2010/main" val="2857522990"/>
              </p:ext>
            </p:extLst>
          </p:nvPr>
        </p:nvGraphicFramePr>
        <p:xfrm>
          <a:off x="8553994" y="3585319"/>
          <a:ext cx="1827632" cy="396240"/>
        </p:xfrm>
        <a:graphic>
          <a:graphicData uri="http://schemas.openxmlformats.org/drawingml/2006/table">
            <a:tbl>
              <a:tblPr firstRow="1" bandRow="1">
                <a:tableStyleId>{5C22544A-7EE6-4342-B048-85BDC9FD1C3A}</a:tableStyleId>
              </a:tblPr>
              <a:tblGrid>
                <a:gridCol w="1827632">
                  <a:extLst>
                    <a:ext uri="{9D8B030D-6E8A-4147-A177-3AD203B41FA5}">
                      <a16:colId xmlns:a16="http://schemas.microsoft.com/office/drawing/2014/main" val="4248852792"/>
                    </a:ext>
                  </a:extLst>
                </a:gridCol>
              </a:tblGrid>
              <a:tr h="370840">
                <a:tc>
                  <a:txBody>
                    <a:bodyPr/>
                    <a:lstStyle/>
                    <a:p>
                      <a:pPr algn="ctr"/>
                      <a:r>
                        <a:rPr lang="es-CR" sz="2000" noProof="0"/>
                        <a:t>Banano verde</a:t>
                      </a:r>
                    </a:p>
                  </a:txBody>
                  <a:tcPr/>
                </a:tc>
                <a:extLst>
                  <a:ext uri="{0D108BD9-81ED-4DB2-BD59-A6C34878D82A}">
                    <a16:rowId xmlns:a16="http://schemas.microsoft.com/office/drawing/2014/main" val="548749424"/>
                  </a:ext>
                </a:extLst>
              </a:tr>
            </a:tbl>
          </a:graphicData>
        </a:graphic>
      </p:graphicFrame>
    </p:spTree>
    <p:extLst>
      <p:ext uri="{BB962C8B-B14F-4D97-AF65-F5344CB8AC3E}">
        <p14:creationId xmlns:p14="http://schemas.microsoft.com/office/powerpoint/2010/main" val="277595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1D14-9335-A5FE-BC58-0D729D880ADB}"/>
              </a:ext>
            </a:extLst>
          </p:cNvPr>
          <p:cNvSpPr>
            <a:spLocks noGrp="1"/>
          </p:cNvSpPr>
          <p:nvPr>
            <p:ph type="title"/>
          </p:nvPr>
        </p:nvSpPr>
        <p:spPr>
          <a:xfrm>
            <a:off x="1097280" y="286603"/>
            <a:ext cx="6226628" cy="1189501"/>
          </a:xfrm>
        </p:spPr>
        <p:txBody>
          <a:bodyPr>
            <a:normAutofit fontScale="90000"/>
          </a:bodyPr>
          <a:lstStyle/>
          <a:p>
            <a:r>
              <a:rPr lang="es-CR"/>
              <a:t>Proyección de la demanda del Producto</a:t>
            </a:r>
          </a:p>
        </p:txBody>
      </p:sp>
      <p:pic>
        <p:nvPicPr>
          <p:cNvPr id="3" name="Picture 2">
            <a:extLst>
              <a:ext uri="{FF2B5EF4-FFF2-40B4-BE49-F238E27FC236}">
                <a16:creationId xmlns:a16="http://schemas.microsoft.com/office/drawing/2014/main" id="{21A1A8D8-9CA8-D947-E923-7C05DEB34EDB}"/>
              </a:ext>
            </a:extLst>
          </p:cNvPr>
          <p:cNvPicPr>
            <a:picLocks noChangeAspect="1"/>
          </p:cNvPicPr>
          <p:nvPr/>
        </p:nvPicPr>
        <p:blipFill>
          <a:blip r:embed="rId2"/>
          <a:stretch>
            <a:fillRect/>
          </a:stretch>
        </p:blipFill>
        <p:spPr>
          <a:xfrm>
            <a:off x="4397829" y="1047628"/>
            <a:ext cx="6770914" cy="2150172"/>
          </a:xfrm>
          <a:prstGeom prst="rect">
            <a:avLst/>
          </a:prstGeom>
        </p:spPr>
      </p:pic>
      <p:pic>
        <p:nvPicPr>
          <p:cNvPr id="5" name="Picture 4">
            <a:extLst>
              <a:ext uri="{FF2B5EF4-FFF2-40B4-BE49-F238E27FC236}">
                <a16:creationId xmlns:a16="http://schemas.microsoft.com/office/drawing/2014/main" id="{C21AFCB8-31E6-4254-F074-2CE713680AB1}"/>
              </a:ext>
            </a:extLst>
          </p:cNvPr>
          <p:cNvPicPr>
            <a:picLocks noChangeAspect="1"/>
          </p:cNvPicPr>
          <p:nvPr/>
        </p:nvPicPr>
        <p:blipFill>
          <a:blip r:embed="rId3"/>
          <a:stretch>
            <a:fillRect/>
          </a:stretch>
        </p:blipFill>
        <p:spPr>
          <a:xfrm>
            <a:off x="250372" y="3387928"/>
            <a:ext cx="8294914" cy="2498773"/>
          </a:xfrm>
          <a:prstGeom prst="rect">
            <a:avLst/>
          </a:prstGeom>
        </p:spPr>
      </p:pic>
      <p:graphicFrame>
        <p:nvGraphicFramePr>
          <p:cNvPr id="6" name="Table 5">
            <a:extLst>
              <a:ext uri="{FF2B5EF4-FFF2-40B4-BE49-F238E27FC236}">
                <a16:creationId xmlns:a16="http://schemas.microsoft.com/office/drawing/2014/main" id="{E5CA0193-2DD1-5ABB-3863-B3950BFC0F42}"/>
              </a:ext>
            </a:extLst>
          </p:cNvPr>
          <p:cNvGraphicFramePr>
            <a:graphicFrameLocks noGrp="1"/>
          </p:cNvGraphicFramePr>
          <p:nvPr>
            <p:extLst>
              <p:ext uri="{D42A27DB-BD31-4B8C-83A1-F6EECF244321}">
                <p14:modId xmlns:p14="http://schemas.microsoft.com/office/powerpoint/2010/main" val="3391603209"/>
              </p:ext>
            </p:extLst>
          </p:nvPr>
        </p:nvGraphicFramePr>
        <p:xfrm>
          <a:off x="8695509" y="4597690"/>
          <a:ext cx="1528271" cy="396240"/>
        </p:xfrm>
        <a:graphic>
          <a:graphicData uri="http://schemas.openxmlformats.org/drawingml/2006/table">
            <a:tbl>
              <a:tblPr firstRow="1" bandRow="1">
                <a:tableStyleId>{5C22544A-7EE6-4342-B048-85BDC9FD1C3A}</a:tableStyleId>
              </a:tblPr>
              <a:tblGrid>
                <a:gridCol w="1528271">
                  <a:extLst>
                    <a:ext uri="{9D8B030D-6E8A-4147-A177-3AD203B41FA5}">
                      <a16:colId xmlns:a16="http://schemas.microsoft.com/office/drawing/2014/main" val="4286939978"/>
                    </a:ext>
                  </a:extLst>
                </a:gridCol>
              </a:tblGrid>
              <a:tr h="370840">
                <a:tc>
                  <a:txBody>
                    <a:bodyPr/>
                    <a:lstStyle/>
                    <a:p>
                      <a:r>
                        <a:rPr lang="es-CR" sz="2000" b="1" noProof="0"/>
                        <a:t>Elote Tierno</a:t>
                      </a:r>
                    </a:p>
                  </a:txBody>
                  <a:tcPr/>
                </a:tc>
                <a:extLst>
                  <a:ext uri="{0D108BD9-81ED-4DB2-BD59-A6C34878D82A}">
                    <a16:rowId xmlns:a16="http://schemas.microsoft.com/office/drawing/2014/main" val="2369631202"/>
                  </a:ext>
                </a:extLst>
              </a:tr>
            </a:tbl>
          </a:graphicData>
        </a:graphic>
      </p:graphicFrame>
      <p:graphicFrame>
        <p:nvGraphicFramePr>
          <p:cNvPr id="7" name="Table 6">
            <a:extLst>
              <a:ext uri="{FF2B5EF4-FFF2-40B4-BE49-F238E27FC236}">
                <a16:creationId xmlns:a16="http://schemas.microsoft.com/office/drawing/2014/main" id="{41790E37-5B33-4480-81E9-78BCBBCC1801}"/>
              </a:ext>
            </a:extLst>
          </p:cNvPr>
          <p:cNvGraphicFramePr>
            <a:graphicFrameLocks noGrp="1"/>
          </p:cNvGraphicFramePr>
          <p:nvPr>
            <p:extLst>
              <p:ext uri="{D42A27DB-BD31-4B8C-83A1-F6EECF244321}">
                <p14:modId xmlns:p14="http://schemas.microsoft.com/office/powerpoint/2010/main" val="1596517626"/>
              </p:ext>
            </p:extLst>
          </p:nvPr>
        </p:nvGraphicFramePr>
        <p:xfrm>
          <a:off x="2926080" y="1484376"/>
          <a:ext cx="1283339" cy="396240"/>
        </p:xfrm>
        <a:graphic>
          <a:graphicData uri="http://schemas.openxmlformats.org/drawingml/2006/table">
            <a:tbl>
              <a:tblPr firstRow="1" bandRow="1">
                <a:tableStyleId>{5C22544A-7EE6-4342-B048-85BDC9FD1C3A}</a:tableStyleId>
              </a:tblPr>
              <a:tblGrid>
                <a:gridCol w="1283339">
                  <a:extLst>
                    <a:ext uri="{9D8B030D-6E8A-4147-A177-3AD203B41FA5}">
                      <a16:colId xmlns:a16="http://schemas.microsoft.com/office/drawing/2014/main" val="68603683"/>
                    </a:ext>
                  </a:extLst>
                </a:gridCol>
              </a:tblGrid>
              <a:tr h="370840">
                <a:tc>
                  <a:txBody>
                    <a:bodyPr/>
                    <a:lstStyle/>
                    <a:p>
                      <a:pPr algn="ctr"/>
                      <a:r>
                        <a:rPr lang="en-US" sz="2000"/>
                        <a:t>Yuca</a:t>
                      </a:r>
                    </a:p>
                  </a:txBody>
                  <a:tcPr/>
                </a:tc>
                <a:extLst>
                  <a:ext uri="{0D108BD9-81ED-4DB2-BD59-A6C34878D82A}">
                    <a16:rowId xmlns:a16="http://schemas.microsoft.com/office/drawing/2014/main" val="980958920"/>
                  </a:ext>
                </a:extLst>
              </a:tr>
            </a:tbl>
          </a:graphicData>
        </a:graphic>
      </p:graphicFrame>
    </p:spTree>
    <p:extLst>
      <p:ext uri="{BB962C8B-B14F-4D97-AF65-F5344CB8AC3E}">
        <p14:creationId xmlns:p14="http://schemas.microsoft.com/office/powerpoint/2010/main" val="357305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198A8-BDEB-8A20-05EC-873D370E7FD4}"/>
              </a:ext>
            </a:extLst>
          </p:cNvPr>
          <p:cNvSpPr>
            <a:spLocks noGrp="1"/>
          </p:cNvSpPr>
          <p:nvPr>
            <p:ph type="title"/>
          </p:nvPr>
        </p:nvSpPr>
        <p:spPr/>
        <p:txBody>
          <a:bodyPr/>
          <a:lstStyle/>
          <a:p>
            <a:r>
              <a:rPr lang="es-ES"/>
              <a:t>Análisis de la Demanda</a:t>
            </a:r>
          </a:p>
        </p:txBody>
      </p:sp>
      <p:sp>
        <p:nvSpPr>
          <p:cNvPr id="3" name="Marcador de contenido 2">
            <a:extLst>
              <a:ext uri="{FF2B5EF4-FFF2-40B4-BE49-F238E27FC236}">
                <a16:creationId xmlns:a16="http://schemas.microsoft.com/office/drawing/2014/main" id="{8F20FFF3-FF56-D93B-84B1-CB330A2110E2}"/>
              </a:ext>
            </a:extLst>
          </p:cNvPr>
          <p:cNvSpPr>
            <a:spLocks noGrp="1"/>
          </p:cNvSpPr>
          <p:nvPr>
            <p:ph idx="1"/>
          </p:nvPr>
        </p:nvSpPr>
        <p:spPr/>
        <p:txBody>
          <a:bodyPr vert="horz" lIns="0" tIns="45720" rIns="0" bIns="45720" rtlCol="0" anchor="t">
            <a:normAutofit/>
          </a:bodyPr>
          <a:lstStyle/>
          <a:p>
            <a:r>
              <a:rPr lang="es-ES">
                <a:ea typeface="+mn-lt"/>
                <a:cs typeface="+mn-lt"/>
              </a:rPr>
              <a:t>Para determinar la creación de la planta procesadora de vegetales y tubérculos empacados al vacío es necesario realizar una adecuada identificación y estudio de los potenciales clientes, 62 para conocer el nivel de aceptación que tiene el producto en el mercado.</a:t>
            </a:r>
          </a:p>
          <a:p>
            <a:r>
              <a:rPr lang="es-ES">
                <a:ea typeface="+mn-lt"/>
                <a:cs typeface="+mn-lt"/>
              </a:rPr>
              <a:t> Por ello, se realizaron encuestas a dos segmentos importantes, los cuales fueron las jefas de hogar, quienes son la demanda potencial indirecta y los administradores de los principales puntos de venta de Daniel Flores y San Isidro de El General.</a:t>
            </a:r>
            <a:endParaRPr lang="es-ES"/>
          </a:p>
        </p:txBody>
      </p:sp>
    </p:spTree>
    <p:extLst>
      <p:ext uri="{BB962C8B-B14F-4D97-AF65-F5344CB8AC3E}">
        <p14:creationId xmlns:p14="http://schemas.microsoft.com/office/powerpoint/2010/main" val="395653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198A8-BDEB-8A20-05EC-873D370E7FD4}"/>
              </a:ext>
            </a:extLst>
          </p:cNvPr>
          <p:cNvSpPr>
            <a:spLocks noGrp="1"/>
          </p:cNvSpPr>
          <p:nvPr>
            <p:ph type="title"/>
          </p:nvPr>
        </p:nvSpPr>
        <p:spPr/>
        <p:txBody>
          <a:bodyPr/>
          <a:lstStyle/>
          <a:p>
            <a:r>
              <a:rPr lang="es-ES"/>
              <a:t>Análisis de la Demanda</a:t>
            </a:r>
          </a:p>
        </p:txBody>
      </p:sp>
      <p:pic>
        <p:nvPicPr>
          <p:cNvPr id="4" name="Content Placeholder 3">
            <a:extLst>
              <a:ext uri="{FF2B5EF4-FFF2-40B4-BE49-F238E27FC236}">
                <a16:creationId xmlns:a16="http://schemas.microsoft.com/office/drawing/2014/main" id="{792BD92E-BF92-DE03-63FE-6064F25C2D0D}"/>
              </a:ext>
            </a:extLst>
          </p:cNvPr>
          <p:cNvPicPr>
            <a:picLocks noGrp="1" noChangeAspect="1"/>
          </p:cNvPicPr>
          <p:nvPr>
            <p:ph idx="1"/>
          </p:nvPr>
        </p:nvPicPr>
        <p:blipFill>
          <a:blip r:embed="rId2"/>
          <a:stretch>
            <a:fillRect/>
          </a:stretch>
        </p:blipFill>
        <p:spPr>
          <a:xfrm>
            <a:off x="2787563" y="2108201"/>
            <a:ext cx="6677835" cy="3760891"/>
          </a:xfrm>
        </p:spPr>
      </p:pic>
    </p:spTree>
    <p:extLst>
      <p:ext uri="{BB962C8B-B14F-4D97-AF65-F5344CB8AC3E}">
        <p14:creationId xmlns:p14="http://schemas.microsoft.com/office/powerpoint/2010/main" val="364283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198A8-BDEB-8A20-05EC-873D370E7FD4}"/>
              </a:ext>
            </a:extLst>
          </p:cNvPr>
          <p:cNvSpPr>
            <a:spLocks noGrp="1"/>
          </p:cNvSpPr>
          <p:nvPr>
            <p:ph type="title"/>
          </p:nvPr>
        </p:nvSpPr>
        <p:spPr/>
        <p:txBody>
          <a:bodyPr/>
          <a:lstStyle/>
          <a:p>
            <a:r>
              <a:rPr lang="es-ES"/>
              <a:t>Análisis de la Demanda</a:t>
            </a:r>
          </a:p>
        </p:txBody>
      </p:sp>
      <p:pic>
        <p:nvPicPr>
          <p:cNvPr id="6" name="Content Placeholder 5">
            <a:extLst>
              <a:ext uri="{FF2B5EF4-FFF2-40B4-BE49-F238E27FC236}">
                <a16:creationId xmlns:a16="http://schemas.microsoft.com/office/drawing/2014/main" id="{E6D5E3E2-312F-2874-6F34-E4AE9D659DD2}"/>
              </a:ext>
            </a:extLst>
          </p:cNvPr>
          <p:cNvPicPr>
            <a:picLocks noGrp="1" noChangeAspect="1"/>
          </p:cNvPicPr>
          <p:nvPr>
            <p:ph idx="1"/>
          </p:nvPr>
        </p:nvPicPr>
        <p:blipFill>
          <a:blip r:embed="rId2"/>
          <a:stretch>
            <a:fillRect/>
          </a:stretch>
        </p:blipFill>
        <p:spPr>
          <a:xfrm>
            <a:off x="2528862" y="2108201"/>
            <a:ext cx="7286221" cy="4079338"/>
          </a:xfrm>
        </p:spPr>
      </p:pic>
    </p:spTree>
    <p:extLst>
      <p:ext uri="{BB962C8B-B14F-4D97-AF65-F5344CB8AC3E}">
        <p14:creationId xmlns:p14="http://schemas.microsoft.com/office/powerpoint/2010/main" val="1760090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198A8-BDEB-8A20-05EC-873D370E7FD4}"/>
              </a:ext>
            </a:extLst>
          </p:cNvPr>
          <p:cNvSpPr>
            <a:spLocks noGrp="1"/>
          </p:cNvSpPr>
          <p:nvPr>
            <p:ph type="title"/>
          </p:nvPr>
        </p:nvSpPr>
        <p:spPr/>
        <p:txBody>
          <a:bodyPr/>
          <a:lstStyle/>
          <a:p>
            <a:r>
              <a:rPr lang="es-ES"/>
              <a:t>Análisis de la Demanda</a:t>
            </a:r>
          </a:p>
        </p:txBody>
      </p:sp>
      <p:sp>
        <p:nvSpPr>
          <p:cNvPr id="4" name="Content Placeholder 3">
            <a:extLst>
              <a:ext uri="{FF2B5EF4-FFF2-40B4-BE49-F238E27FC236}">
                <a16:creationId xmlns:a16="http://schemas.microsoft.com/office/drawing/2014/main" id="{A30D4D9D-9195-5504-6696-AD166B3568FB}"/>
              </a:ext>
            </a:extLst>
          </p:cNvPr>
          <p:cNvSpPr>
            <a:spLocks noGrp="1"/>
          </p:cNvSpPr>
          <p:nvPr>
            <p:ph idx="1"/>
          </p:nvPr>
        </p:nvSpPr>
        <p:spPr/>
        <p:txBody>
          <a:bodyPr vert="horz" lIns="0" tIns="45720" rIns="0" bIns="45720" rtlCol="0" anchor="t">
            <a:normAutofit/>
          </a:bodyPr>
          <a:lstStyle/>
          <a:p>
            <a:pPr algn="just"/>
            <a:r>
              <a:rPr lang="en-US">
                <a:latin typeface="Arial"/>
                <a:ea typeface="+mn-lt"/>
                <a:cs typeface="+mn-lt"/>
              </a:rPr>
              <a:t>Con base </a:t>
            </a:r>
            <a:r>
              <a:rPr lang="en-US" err="1">
                <a:latin typeface="Arial"/>
                <a:ea typeface="+mn-lt"/>
                <a:cs typeface="+mn-lt"/>
              </a:rPr>
              <a:t>en</a:t>
            </a:r>
            <a:r>
              <a:rPr lang="en-US">
                <a:latin typeface="Arial"/>
                <a:ea typeface="+mn-lt"/>
                <a:cs typeface="+mn-lt"/>
              </a:rPr>
              <a:t> </a:t>
            </a:r>
            <a:r>
              <a:rPr lang="en-US" err="1">
                <a:latin typeface="Arial"/>
                <a:ea typeface="+mn-lt"/>
                <a:cs typeface="+mn-lt"/>
              </a:rPr>
              <a:t>los</a:t>
            </a:r>
            <a:r>
              <a:rPr lang="en-US">
                <a:latin typeface="Arial"/>
                <a:ea typeface="+mn-lt"/>
                <a:cs typeface="+mn-lt"/>
              </a:rPr>
              <a:t> </a:t>
            </a:r>
            <a:r>
              <a:rPr lang="en-US" err="1">
                <a:latin typeface="Arial"/>
                <a:ea typeface="+mn-lt"/>
                <a:cs typeface="+mn-lt"/>
              </a:rPr>
              <a:t>datos</a:t>
            </a:r>
            <a:r>
              <a:rPr lang="en-US">
                <a:latin typeface="Arial"/>
                <a:ea typeface="+mn-lt"/>
                <a:cs typeface="+mn-lt"/>
              </a:rPr>
              <a:t> </a:t>
            </a:r>
            <a:r>
              <a:rPr lang="en-US" err="1">
                <a:latin typeface="Arial"/>
                <a:ea typeface="+mn-lt"/>
                <a:cs typeface="+mn-lt"/>
              </a:rPr>
              <a:t>arrojados</a:t>
            </a:r>
            <a:r>
              <a:rPr lang="en-US">
                <a:latin typeface="Arial"/>
                <a:ea typeface="+mn-lt"/>
                <a:cs typeface="+mn-lt"/>
              </a:rPr>
              <a:t> </a:t>
            </a:r>
            <a:r>
              <a:rPr lang="en-US" err="1">
                <a:latin typeface="Arial"/>
                <a:ea typeface="+mn-lt"/>
                <a:cs typeface="+mn-lt"/>
              </a:rPr>
              <a:t>por</a:t>
            </a:r>
            <a:r>
              <a:rPr lang="en-US">
                <a:latin typeface="Arial"/>
                <a:ea typeface="+mn-lt"/>
                <a:cs typeface="+mn-lt"/>
              </a:rPr>
              <a:t> la </a:t>
            </a:r>
            <a:r>
              <a:rPr lang="en-US" err="1">
                <a:latin typeface="Arial"/>
                <a:ea typeface="+mn-lt"/>
                <a:cs typeface="+mn-lt"/>
              </a:rPr>
              <a:t>encuesta</a:t>
            </a:r>
            <a:r>
              <a:rPr lang="en-US">
                <a:latin typeface="Arial"/>
                <a:ea typeface="+mn-lt"/>
                <a:cs typeface="+mn-lt"/>
              </a:rPr>
              <a:t> </a:t>
            </a:r>
            <a:r>
              <a:rPr lang="en-US" err="1">
                <a:latin typeface="Arial"/>
                <a:ea typeface="+mn-lt"/>
                <a:cs typeface="+mn-lt"/>
              </a:rPr>
              <a:t>aplicada</a:t>
            </a:r>
            <a:r>
              <a:rPr lang="en-US">
                <a:latin typeface="Arial"/>
                <a:ea typeface="+mn-lt"/>
                <a:cs typeface="+mn-lt"/>
              </a:rPr>
              <a:t> a la </a:t>
            </a:r>
            <a:r>
              <a:rPr lang="en-US" err="1">
                <a:latin typeface="Arial"/>
                <a:ea typeface="+mn-lt"/>
                <a:cs typeface="+mn-lt"/>
              </a:rPr>
              <a:t>muestra</a:t>
            </a:r>
            <a:r>
              <a:rPr lang="en-US">
                <a:latin typeface="Arial"/>
                <a:ea typeface="+mn-lt"/>
                <a:cs typeface="+mn-lt"/>
              </a:rPr>
              <a:t> de 132 </a:t>
            </a:r>
            <a:r>
              <a:rPr lang="en-US" err="1">
                <a:latin typeface="Arial"/>
                <a:ea typeface="+mn-lt"/>
                <a:cs typeface="+mn-lt"/>
              </a:rPr>
              <a:t>consumidores</a:t>
            </a:r>
            <a:r>
              <a:rPr lang="en-US">
                <a:latin typeface="Arial"/>
                <a:ea typeface="+mn-lt"/>
                <a:cs typeface="+mn-lt"/>
              </a:rPr>
              <a:t> finales, se </a:t>
            </a:r>
            <a:r>
              <a:rPr lang="en-US" err="1">
                <a:latin typeface="Arial"/>
                <a:ea typeface="+mn-lt"/>
                <a:cs typeface="+mn-lt"/>
              </a:rPr>
              <a:t>obtuvo</a:t>
            </a:r>
            <a:r>
              <a:rPr lang="en-US">
                <a:latin typeface="Arial"/>
                <a:ea typeface="+mn-lt"/>
                <a:cs typeface="+mn-lt"/>
              </a:rPr>
              <a:t> </a:t>
            </a:r>
            <a:r>
              <a:rPr lang="en-US" err="1">
                <a:latin typeface="Arial"/>
                <a:ea typeface="+mn-lt"/>
                <a:cs typeface="+mn-lt"/>
              </a:rPr>
              <a:t>el</a:t>
            </a:r>
            <a:r>
              <a:rPr lang="en-US">
                <a:latin typeface="Arial"/>
                <a:ea typeface="+mn-lt"/>
                <a:cs typeface="+mn-lt"/>
              </a:rPr>
              <a:t> </a:t>
            </a:r>
            <a:r>
              <a:rPr lang="en-US" err="1">
                <a:latin typeface="Arial"/>
                <a:ea typeface="+mn-lt"/>
                <a:cs typeface="+mn-lt"/>
              </a:rPr>
              <a:t>consumo</a:t>
            </a:r>
            <a:r>
              <a:rPr lang="en-US">
                <a:latin typeface="Arial"/>
                <a:ea typeface="+mn-lt"/>
                <a:cs typeface="+mn-lt"/>
              </a:rPr>
              <a:t> </a:t>
            </a:r>
            <a:r>
              <a:rPr lang="en-US" err="1">
                <a:latin typeface="Arial"/>
                <a:ea typeface="+mn-lt"/>
                <a:cs typeface="+mn-lt"/>
              </a:rPr>
              <a:t>promedio</a:t>
            </a:r>
            <a:r>
              <a:rPr lang="en-US">
                <a:latin typeface="Arial"/>
                <a:ea typeface="+mn-lt"/>
                <a:cs typeface="+mn-lt"/>
              </a:rPr>
              <a:t> </a:t>
            </a:r>
            <a:r>
              <a:rPr lang="en-US" err="1">
                <a:latin typeface="Arial"/>
                <a:ea typeface="+mn-lt"/>
                <a:cs typeface="+mn-lt"/>
              </a:rPr>
              <a:t>por</a:t>
            </a:r>
            <a:r>
              <a:rPr lang="en-US">
                <a:latin typeface="Arial"/>
                <a:ea typeface="+mn-lt"/>
                <a:cs typeface="+mn-lt"/>
              </a:rPr>
              <a:t> </a:t>
            </a:r>
            <a:r>
              <a:rPr lang="en-US" err="1">
                <a:latin typeface="Arial"/>
                <a:ea typeface="+mn-lt"/>
                <a:cs typeface="+mn-lt"/>
              </a:rPr>
              <a:t>semana</a:t>
            </a:r>
            <a:r>
              <a:rPr lang="en-US">
                <a:latin typeface="Arial"/>
                <a:ea typeface="+mn-lt"/>
                <a:cs typeface="+mn-lt"/>
              </a:rPr>
              <a:t> de </a:t>
            </a:r>
            <a:r>
              <a:rPr lang="en-US" err="1">
                <a:latin typeface="Arial"/>
                <a:ea typeface="+mn-lt"/>
                <a:cs typeface="+mn-lt"/>
              </a:rPr>
              <a:t>banano</a:t>
            </a:r>
            <a:r>
              <a:rPr lang="en-US">
                <a:latin typeface="Arial"/>
                <a:ea typeface="+mn-lt"/>
                <a:cs typeface="+mn-lt"/>
              </a:rPr>
              <a:t> </a:t>
            </a:r>
            <a:r>
              <a:rPr lang="en-US" err="1">
                <a:latin typeface="Arial"/>
                <a:ea typeface="+mn-lt"/>
                <a:cs typeface="+mn-lt"/>
              </a:rPr>
              <a:t>verde</a:t>
            </a:r>
            <a:r>
              <a:rPr lang="en-US">
                <a:latin typeface="Arial"/>
                <a:ea typeface="+mn-lt"/>
                <a:cs typeface="+mn-lt"/>
              </a:rPr>
              <a:t>, yuca y </a:t>
            </a:r>
            <a:r>
              <a:rPr lang="en-US" err="1">
                <a:latin typeface="Arial"/>
                <a:ea typeface="+mn-lt"/>
                <a:cs typeface="+mn-lt"/>
              </a:rPr>
              <a:t>elote</a:t>
            </a:r>
            <a:r>
              <a:rPr lang="en-US">
                <a:latin typeface="Arial"/>
                <a:ea typeface="+mn-lt"/>
                <a:cs typeface="+mn-lt"/>
              </a:rPr>
              <a:t> </a:t>
            </a:r>
            <a:r>
              <a:rPr lang="en-US" err="1">
                <a:latin typeface="Arial"/>
                <a:ea typeface="+mn-lt"/>
                <a:cs typeface="+mn-lt"/>
              </a:rPr>
              <a:t>tierno</a:t>
            </a:r>
            <a:r>
              <a:rPr lang="en-US">
                <a:latin typeface="Arial"/>
                <a:ea typeface="+mn-lt"/>
                <a:cs typeface="+mn-lt"/>
              </a:rPr>
              <a:t>. </a:t>
            </a:r>
            <a:r>
              <a:rPr lang="en-US" err="1">
                <a:latin typeface="Arial"/>
                <a:ea typeface="+mn-lt"/>
                <a:cs typeface="+mn-lt"/>
              </a:rPr>
              <a:t>Posteriormente</a:t>
            </a:r>
            <a:r>
              <a:rPr lang="en-US">
                <a:latin typeface="Arial"/>
                <a:ea typeface="+mn-lt"/>
                <a:cs typeface="+mn-lt"/>
              </a:rPr>
              <a:t>, </a:t>
            </a:r>
            <a:r>
              <a:rPr lang="en-US" err="1">
                <a:latin typeface="Arial"/>
                <a:ea typeface="+mn-lt"/>
                <a:cs typeface="+mn-lt"/>
              </a:rPr>
              <a:t>dicho</a:t>
            </a:r>
            <a:r>
              <a:rPr lang="en-US">
                <a:latin typeface="Arial"/>
                <a:ea typeface="+mn-lt"/>
                <a:cs typeface="+mn-lt"/>
              </a:rPr>
              <a:t> </a:t>
            </a:r>
            <a:r>
              <a:rPr lang="en-US" err="1">
                <a:latin typeface="Arial"/>
                <a:ea typeface="+mn-lt"/>
                <a:cs typeface="+mn-lt"/>
              </a:rPr>
              <a:t>consumo</a:t>
            </a:r>
            <a:r>
              <a:rPr lang="en-US">
                <a:latin typeface="Arial"/>
                <a:ea typeface="+mn-lt"/>
                <a:cs typeface="+mn-lt"/>
              </a:rPr>
              <a:t> </a:t>
            </a:r>
            <a:r>
              <a:rPr lang="en-US" err="1">
                <a:latin typeface="Arial"/>
                <a:ea typeface="+mn-lt"/>
                <a:cs typeface="+mn-lt"/>
              </a:rPr>
              <a:t>fue</a:t>
            </a:r>
            <a:r>
              <a:rPr lang="en-US">
                <a:latin typeface="Arial"/>
                <a:ea typeface="+mn-lt"/>
                <a:cs typeface="+mn-lt"/>
              </a:rPr>
              <a:t> </a:t>
            </a:r>
            <a:r>
              <a:rPr lang="en-US" err="1">
                <a:latin typeface="Arial"/>
                <a:ea typeface="+mn-lt"/>
                <a:cs typeface="+mn-lt"/>
              </a:rPr>
              <a:t>convertido</a:t>
            </a:r>
            <a:r>
              <a:rPr lang="en-US">
                <a:latin typeface="Arial"/>
                <a:ea typeface="+mn-lt"/>
                <a:cs typeface="+mn-lt"/>
              </a:rPr>
              <a:t> </a:t>
            </a:r>
            <a:r>
              <a:rPr lang="en-US" err="1">
                <a:latin typeface="Arial"/>
                <a:ea typeface="+mn-lt"/>
                <a:cs typeface="+mn-lt"/>
              </a:rPr>
              <a:t>en</a:t>
            </a:r>
            <a:r>
              <a:rPr lang="en-US">
                <a:latin typeface="Arial"/>
                <a:ea typeface="+mn-lt"/>
                <a:cs typeface="+mn-lt"/>
              </a:rPr>
              <a:t> </a:t>
            </a:r>
            <a:r>
              <a:rPr lang="en-US" err="1">
                <a:latin typeface="Arial"/>
                <a:ea typeface="+mn-lt"/>
                <a:cs typeface="+mn-lt"/>
              </a:rPr>
              <a:t>términos</a:t>
            </a:r>
            <a:r>
              <a:rPr lang="en-US">
                <a:latin typeface="Arial"/>
                <a:ea typeface="+mn-lt"/>
                <a:cs typeface="+mn-lt"/>
              </a:rPr>
              <a:t> </a:t>
            </a:r>
            <a:r>
              <a:rPr lang="en-US" err="1">
                <a:latin typeface="Arial"/>
                <a:ea typeface="+mn-lt"/>
                <a:cs typeface="+mn-lt"/>
              </a:rPr>
              <a:t>relativos</a:t>
            </a:r>
            <a:r>
              <a:rPr lang="en-US">
                <a:latin typeface="Arial"/>
                <a:ea typeface="+mn-lt"/>
                <a:cs typeface="+mn-lt"/>
              </a:rPr>
              <a:t> </a:t>
            </a:r>
            <a:r>
              <a:rPr lang="en-US" err="1">
                <a:latin typeface="Arial"/>
                <a:ea typeface="+mn-lt"/>
                <a:cs typeface="+mn-lt"/>
              </a:rPr>
              <a:t>en</a:t>
            </a:r>
            <a:r>
              <a:rPr lang="en-US">
                <a:latin typeface="Arial"/>
                <a:ea typeface="+mn-lt"/>
                <a:cs typeface="+mn-lt"/>
              </a:rPr>
              <a:t> </a:t>
            </a:r>
            <a:r>
              <a:rPr lang="en-US" err="1">
                <a:latin typeface="Arial"/>
                <a:ea typeface="+mn-lt"/>
                <a:cs typeface="+mn-lt"/>
              </a:rPr>
              <a:t>función</a:t>
            </a:r>
            <a:r>
              <a:rPr lang="en-US">
                <a:latin typeface="Arial"/>
                <a:ea typeface="+mn-lt"/>
                <a:cs typeface="+mn-lt"/>
              </a:rPr>
              <a:t> de la </a:t>
            </a:r>
            <a:r>
              <a:rPr lang="en-US" err="1">
                <a:latin typeface="Arial"/>
                <a:ea typeface="+mn-lt"/>
                <a:cs typeface="+mn-lt"/>
              </a:rPr>
              <a:t>cantidad</a:t>
            </a:r>
            <a:r>
              <a:rPr lang="en-US">
                <a:latin typeface="Arial"/>
                <a:ea typeface="+mn-lt"/>
                <a:cs typeface="+mn-lt"/>
              </a:rPr>
              <a:t> de </a:t>
            </a:r>
            <a:r>
              <a:rPr lang="en-US" err="1">
                <a:latin typeface="Arial"/>
                <a:ea typeface="+mn-lt"/>
                <a:cs typeface="+mn-lt"/>
              </a:rPr>
              <a:t>encuestas</a:t>
            </a:r>
            <a:r>
              <a:rPr lang="en-US">
                <a:latin typeface="Arial"/>
                <a:ea typeface="+mn-lt"/>
                <a:cs typeface="+mn-lt"/>
              </a:rPr>
              <a:t> </a:t>
            </a:r>
            <a:r>
              <a:rPr lang="en-US" err="1">
                <a:latin typeface="Arial"/>
                <a:ea typeface="+mn-lt"/>
                <a:cs typeface="+mn-lt"/>
              </a:rPr>
              <a:t>aplicadas</a:t>
            </a:r>
            <a:r>
              <a:rPr lang="en-US">
                <a:latin typeface="Arial"/>
                <a:ea typeface="+mn-lt"/>
                <a:cs typeface="+mn-lt"/>
              </a:rPr>
              <a:t>, para </a:t>
            </a:r>
            <a:r>
              <a:rPr lang="en-US" err="1">
                <a:latin typeface="Arial"/>
                <a:ea typeface="+mn-lt"/>
                <a:cs typeface="+mn-lt"/>
              </a:rPr>
              <a:t>finalmente</a:t>
            </a:r>
            <a:r>
              <a:rPr lang="en-US">
                <a:latin typeface="Arial"/>
                <a:ea typeface="+mn-lt"/>
                <a:cs typeface="+mn-lt"/>
              </a:rPr>
              <a:t> </a:t>
            </a:r>
            <a:r>
              <a:rPr lang="en-US" err="1">
                <a:latin typeface="Arial"/>
                <a:ea typeface="+mn-lt"/>
                <a:cs typeface="+mn-lt"/>
              </a:rPr>
              <a:t>poder</a:t>
            </a:r>
            <a:r>
              <a:rPr lang="en-US">
                <a:latin typeface="Arial"/>
                <a:ea typeface="+mn-lt"/>
                <a:cs typeface="+mn-lt"/>
              </a:rPr>
              <a:t> </a:t>
            </a:r>
            <a:r>
              <a:rPr lang="en-US" err="1">
                <a:latin typeface="Arial"/>
                <a:ea typeface="+mn-lt"/>
                <a:cs typeface="+mn-lt"/>
              </a:rPr>
              <a:t>estimar</a:t>
            </a:r>
            <a:r>
              <a:rPr lang="en-US">
                <a:latin typeface="Arial"/>
                <a:ea typeface="+mn-lt"/>
                <a:cs typeface="+mn-lt"/>
              </a:rPr>
              <a:t> </a:t>
            </a:r>
            <a:r>
              <a:rPr lang="en-US" err="1">
                <a:latin typeface="Arial"/>
                <a:ea typeface="+mn-lt"/>
                <a:cs typeface="+mn-lt"/>
              </a:rPr>
              <a:t>el</a:t>
            </a:r>
            <a:r>
              <a:rPr lang="en-US">
                <a:latin typeface="Arial"/>
                <a:ea typeface="+mn-lt"/>
                <a:cs typeface="+mn-lt"/>
              </a:rPr>
              <a:t> </a:t>
            </a:r>
            <a:r>
              <a:rPr lang="en-US" err="1">
                <a:latin typeface="Arial"/>
                <a:ea typeface="+mn-lt"/>
                <a:cs typeface="+mn-lt"/>
              </a:rPr>
              <a:t>consumo</a:t>
            </a:r>
            <a:r>
              <a:rPr lang="en-US">
                <a:latin typeface="Arial"/>
                <a:ea typeface="+mn-lt"/>
                <a:cs typeface="+mn-lt"/>
              </a:rPr>
              <a:t> </a:t>
            </a:r>
            <a:r>
              <a:rPr lang="en-US" err="1">
                <a:latin typeface="Arial"/>
                <a:ea typeface="+mn-lt"/>
                <a:cs typeface="+mn-lt"/>
              </a:rPr>
              <a:t>promedio</a:t>
            </a:r>
            <a:r>
              <a:rPr lang="en-US">
                <a:latin typeface="Arial"/>
                <a:ea typeface="+mn-lt"/>
                <a:cs typeface="+mn-lt"/>
              </a:rPr>
              <a:t> </a:t>
            </a:r>
            <a:r>
              <a:rPr lang="en-US" err="1">
                <a:latin typeface="Arial"/>
                <a:ea typeface="+mn-lt"/>
                <a:cs typeface="+mn-lt"/>
              </a:rPr>
              <a:t>por</a:t>
            </a:r>
            <a:r>
              <a:rPr lang="en-US">
                <a:latin typeface="Arial"/>
                <a:ea typeface="+mn-lt"/>
                <a:cs typeface="+mn-lt"/>
              </a:rPr>
              <a:t> </a:t>
            </a:r>
            <a:r>
              <a:rPr lang="en-US" err="1">
                <a:latin typeface="Arial"/>
                <a:ea typeface="+mn-lt"/>
                <a:cs typeface="+mn-lt"/>
              </a:rPr>
              <a:t>mes</a:t>
            </a:r>
            <a:r>
              <a:rPr lang="en-US">
                <a:latin typeface="Arial"/>
                <a:ea typeface="+mn-lt"/>
                <a:cs typeface="+mn-lt"/>
              </a:rPr>
              <a:t> y </a:t>
            </a:r>
            <a:r>
              <a:rPr lang="en-US" err="1">
                <a:latin typeface="Arial"/>
                <a:ea typeface="+mn-lt"/>
                <a:cs typeface="+mn-lt"/>
              </a:rPr>
              <a:t>proyectar</a:t>
            </a:r>
            <a:r>
              <a:rPr lang="en-US">
                <a:latin typeface="Arial"/>
                <a:ea typeface="+mn-lt"/>
                <a:cs typeface="+mn-lt"/>
              </a:rPr>
              <a:t> la </a:t>
            </a:r>
            <a:r>
              <a:rPr lang="en-US" err="1">
                <a:latin typeface="Arial"/>
                <a:ea typeface="+mn-lt"/>
                <a:cs typeface="+mn-lt"/>
              </a:rPr>
              <a:t>demanda</a:t>
            </a:r>
            <a:r>
              <a:rPr lang="en-US">
                <a:latin typeface="Arial"/>
                <a:ea typeface="+mn-lt"/>
                <a:cs typeface="+mn-lt"/>
              </a:rPr>
              <a:t> total para </a:t>
            </a:r>
            <a:r>
              <a:rPr lang="en-US" err="1">
                <a:latin typeface="Arial"/>
                <a:ea typeface="+mn-lt"/>
                <a:cs typeface="+mn-lt"/>
              </a:rPr>
              <a:t>una</a:t>
            </a:r>
            <a:r>
              <a:rPr lang="en-US">
                <a:latin typeface="Arial"/>
                <a:ea typeface="+mn-lt"/>
                <a:cs typeface="+mn-lt"/>
              </a:rPr>
              <a:t> población bajo </a:t>
            </a:r>
            <a:r>
              <a:rPr lang="en-US" err="1">
                <a:latin typeface="Arial"/>
                <a:ea typeface="+mn-lt"/>
                <a:cs typeface="+mn-lt"/>
              </a:rPr>
              <a:t>estudio</a:t>
            </a:r>
            <a:r>
              <a:rPr lang="en-US">
                <a:latin typeface="Arial"/>
                <a:ea typeface="+mn-lt"/>
                <a:cs typeface="+mn-lt"/>
              </a:rPr>
              <a:t> de 2,546 personas. A </a:t>
            </a:r>
            <a:r>
              <a:rPr lang="en-US" err="1">
                <a:latin typeface="Arial"/>
                <a:ea typeface="+mn-lt"/>
                <a:cs typeface="+mn-lt"/>
              </a:rPr>
              <a:t>continuación</a:t>
            </a:r>
            <a:r>
              <a:rPr lang="en-US">
                <a:latin typeface="Arial"/>
                <a:ea typeface="+mn-lt"/>
                <a:cs typeface="+mn-lt"/>
              </a:rPr>
              <a:t>, se </a:t>
            </a:r>
            <a:r>
              <a:rPr lang="en-US" err="1">
                <a:latin typeface="Arial"/>
                <a:ea typeface="+mn-lt"/>
                <a:cs typeface="+mn-lt"/>
              </a:rPr>
              <a:t>detalla</a:t>
            </a:r>
            <a:r>
              <a:rPr lang="en-US">
                <a:latin typeface="Arial"/>
                <a:ea typeface="+mn-lt"/>
                <a:cs typeface="+mn-lt"/>
              </a:rPr>
              <a:t> la </a:t>
            </a:r>
            <a:r>
              <a:rPr lang="en-US" err="1">
                <a:latin typeface="Arial"/>
                <a:ea typeface="+mn-lt"/>
                <a:cs typeface="+mn-lt"/>
              </a:rPr>
              <a:t>proyección</a:t>
            </a:r>
            <a:r>
              <a:rPr lang="en-US">
                <a:latin typeface="Arial"/>
                <a:ea typeface="+mn-lt"/>
                <a:cs typeface="+mn-lt"/>
              </a:rPr>
              <a:t> de la </a:t>
            </a:r>
            <a:r>
              <a:rPr lang="en-US" err="1">
                <a:latin typeface="Arial"/>
                <a:ea typeface="+mn-lt"/>
                <a:cs typeface="+mn-lt"/>
              </a:rPr>
              <a:t>demanda</a:t>
            </a:r>
            <a:r>
              <a:rPr lang="en-US">
                <a:latin typeface="Arial"/>
                <a:ea typeface="+mn-lt"/>
                <a:cs typeface="+mn-lt"/>
              </a:rPr>
              <a:t> </a:t>
            </a:r>
            <a:r>
              <a:rPr lang="en-US" err="1">
                <a:latin typeface="Arial"/>
                <a:ea typeface="+mn-lt"/>
                <a:cs typeface="+mn-lt"/>
              </a:rPr>
              <a:t>según</a:t>
            </a:r>
            <a:r>
              <a:rPr lang="en-US">
                <a:latin typeface="Arial"/>
                <a:ea typeface="+mn-lt"/>
                <a:cs typeface="+mn-lt"/>
              </a:rPr>
              <a:t> </a:t>
            </a:r>
            <a:r>
              <a:rPr lang="en-US" err="1">
                <a:latin typeface="Arial"/>
                <a:ea typeface="+mn-lt"/>
                <a:cs typeface="+mn-lt"/>
              </a:rPr>
              <a:t>tipo</a:t>
            </a:r>
            <a:r>
              <a:rPr lang="en-US">
                <a:latin typeface="Arial"/>
                <a:ea typeface="+mn-lt"/>
                <a:cs typeface="+mn-lt"/>
              </a:rPr>
              <a:t> de </a:t>
            </a:r>
            <a:r>
              <a:rPr lang="en-US" err="1">
                <a:latin typeface="Arial"/>
                <a:ea typeface="+mn-lt"/>
                <a:cs typeface="+mn-lt"/>
              </a:rPr>
              <a:t>producto</a:t>
            </a:r>
            <a:r>
              <a:rPr lang="en-US">
                <a:latin typeface="Arial"/>
                <a:ea typeface="+mn-lt"/>
                <a:cs typeface="+mn-lt"/>
              </a:rPr>
              <a:t>.</a:t>
            </a:r>
            <a:endParaRPr lang="en-US">
              <a:latin typeface="Arial"/>
              <a:cs typeface="Arial"/>
            </a:endParaRPr>
          </a:p>
        </p:txBody>
      </p:sp>
    </p:spTree>
    <p:extLst>
      <p:ext uri="{BB962C8B-B14F-4D97-AF65-F5344CB8AC3E}">
        <p14:creationId xmlns:p14="http://schemas.microsoft.com/office/powerpoint/2010/main" val="283242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 name="Marcador de contenido 3">
            <a:extLst>
              <a:ext uri="{FF2B5EF4-FFF2-40B4-BE49-F238E27FC236}">
                <a16:creationId xmlns:a16="http://schemas.microsoft.com/office/drawing/2014/main" id="{A4D5761D-7ABF-C667-DD5C-D92501F33CF6}"/>
              </a:ext>
            </a:extLst>
          </p:cNvPr>
          <p:cNvGraphicFramePr>
            <a:graphicFrameLocks noGrp="1"/>
          </p:cNvGraphicFramePr>
          <p:nvPr>
            <p:ph idx="1"/>
            <p:extLst>
              <p:ext uri="{D42A27DB-BD31-4B8C-83A1-F6EECF244321}">
                <p14:modId xmlns:p14="http://schemas.microsoft.com/office/powerpoint/2010/main" val="279198582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84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198A8-BDEB-8A20-05EC-873D370E7FD4}"/>
              </a:ext>
            </a:extLst>
          </p:cNvPr>
          <p:cNvSpPr>
            <a:spLocks noGrp="1"/>
          </p:cNvSpPr>
          <p:nvPr>
            <p:ph type="title"/>
          </p:nvPr>
        </p:nvSpPr>
        <p:spPr/>
        <p:txBody>
          <a:bodyPr/>
          <a:lstStyle/>
          <a:p>
            <a:r>
              <a:rPr lang="es-ES">
                <a:latin typeface="Speak Pro"/>
              </a:rPr>
              <a:t>Análisis de la Oferta</a:t>
            </a:r>
          </a:p>
        </p:txBody>
      </p:sp>
      <p:sp>
        <p:nvSpPr>
          <p:cNvPr id="3" name="Marcador de contenido 2">
            <a:extLst>
              <a:ext uri="{FF2B5EF4-FFF2-40B4-BE49-F238E27FC236}">
                <a16:creationId xmlns:a16="http://schemas.microsoft.com/office/drawing/2014/main" id="{8F20FFF3-FF56-D93B-84B1-CB330A2110E2}"/>
              </a:ext>
            </a:extLst>
          </p:cNvPr>
          <p:cNvSpPr>
            <a:spLocks noGrp="1"/>
          </p:cNvSpPr>
          <p:nvPr>
            <p:ph idx="1"/>
          </p:nvPr>
        </p:nvSpPr>
        <p:spPr/>
        <p:txBody>
          <a:bodyPr vert="horz" lIns="0" tIns="45720" rIns="0" bIns="45720" rtlCol="0" anchor="t">
            <a:normAutofit/>
          </a:bodyPr>
          <a:lstStyle/>
          <a:p>
            <a:r>
              <a:rPr lang="es-ES">
                <a:ea typeface="+mn-lt"/>
                <a:cs typeface="+mn-lt"/>
              </a:rPr>
              <a:t>Para la realización este proyecto, se requiere conocer la oferta actual de materia prima en la zona de influencia, con el fin de garantizar el abastecimiento de la plata de acuerdo con los tiempos y las especificaciones requeridas, por lo cual la entrevista a los productores de la zona de Santa Rosa y zonas aledañas fue vital para conocer en detalle toda esta información.</a:t>
            </a:r>
            <a:endParaRPr lang="es-ES"/>
          </a:p>
        </p:txBody>
      </p:sp>
    </p:spTree>
    <p:extLst>
      <p:ext uri="{BB962C8B-B14F-4D97-AF65-F5344CB8AC3E}">
        <p14:creationId xmlns:p14="http://schemas.microsoft.com/office/powerpoint/2010/main" val="3927911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198A8-BDEB-8A20-05EC-873D370E7FD4}"/>
              </a:ext>
            </a:extLst>
          </p:cNvPr>
          <p:cNvSpPr>
            <a:spLocks noGrp="1"/>
          </p:cNvSpPr>
          <p:nvPr>
            <p:ph type="title"/>
          </p:nvPr>
        </p:nvSpPr>
        <p:spPr/>
        <p:txBody>
          <a:bodyPr/>
          <a:lstStyle/>
          <a:p>
            <a:r>
              <a:rPr lang="es-ES">
                <a:latin typeface="Speak Pro"/>
              </a:rPr>
              <a:t>Análisis de la Oferta</a:t>
            </a:r>
          </a:p>
        </p:txBody>
      </p:sp>
      <p:sp>
        <p:nvSpPr>
          <p:cNvPr id="3" name="Marcador de contenido 2">
            <a:extLst>
              <a:ext uri="{FF2B5EF4-FFF2-40B4-BE49-F238E27FC236}">
                <a16:creationId xmlns:a16="http://schemas.microsoft.com/office/drawing/2014/main" id="{8F20FFF3-FF56-D93B-84B1-CB330A2110E2}"/>
              </a:ext>
            </a:extLst>
          </p:cNvPr>
          <p:cNvSpPr>
            <a:spLocks noGrp="1"/>
          </p:cNvSpPr>
          <p:nvPr>
            <p:ph idx="1"/>
          </p:nvPr>
        </p:nvSpPr>
        <p:spPr/>
        <p:txBody>
          <a:bodyPr vert="horz" lIns="0" tIns="45720" rIns="0" bIns="45720" rtlCol="0" anchor="t">
            <a:normAutofit/>
          </a:bodyPr>
          <a:lstStyle/>
          <a:p>
            <a:r>
              <a:rPr lang="es-ES">
                <a:ea typeface="+mn-lt"/>
                <a:cs typeface="+mn-lt"/>
              </a:rPr>
              <a:t>De acuerdo con el cuestionario aplicado a los productores, se logra identificar que de los 20 socios que posee la asociación todos cuentan con terreno dedicado a actividades agrícolas, de los cuales el 65% de ellos cuenta con terreno propio, mientras que un 20% cuenta con terreno prestado y un 15% posee terreno alquilado. </a:t>
            </a:r>
            <a:endParaRPr lang="es-ES"/>
          </a:p>
        </p:txBody>
      </p:sp>
      <p:pic>
        <p:nvPicPr>
          <p:cNvPr id="4" name="Picture 3">
            <a:extLst>
              <a:ext uri="{FF2B5EF4-FFF2-40B4-BE49-F238E27FC236}">
                <a16:creationId xmlns:a16="http://schemas.microsoft.com/office/drawing/2014/main" id="{B9213727-A6A7-AFB8-9155-CF88C55E0E69}"/>
              </a:ext>
            </a:extLst>
          </p:cNvPr>
          <p:cNvPicPr>
            <a:picLocks noChangeAspect="1"/>
          </p:cNvPicPr>
          <p:nvPr/>
        </p:nvPicPr>
        <p:blipFill>
          <a:blip r:embed="rId2"/>
          <a:stretch>
            <a:fillRect/>
          </a:stretch>
        </p:blipFill>
        <p:spPr>
          <a:xfrm>
            <a:off x="4235356" y="3491336"/>
            <a:ext cx="5302154" cy="2957447"/>
          </a:xfrm>
          <a:prstGeom prst="rect">
            <a:avLst/>
          </a:prstGeom>
        </p:spPr>
      </p:pic>
    </p:spTree>
    <p:extLst>
      <p:ext uri="{BB962C8B-B14F-4D97-AF65-F5344CB8AC3E}">
        <p14:creationId xmlns:p14="http://schemas.microsoft.com/office/powerpoint/2010/main" val="59093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198A8-BDEB-8A20-05EC-873D370E7FD4}"/>
              </a:ext>
            </a:extLst>
          </p:cNvPr>
          <p:cNvSpPr>
            <a:spLocks noGrp="1"/>
          </p:cNvSpPr>
          <p:nvPr>
            <p:ph type="title"/>
          </p:nvPr>
        </p:nvSpPr>
        <p:spPr/>
        <p:txBody>
          <a:bodyPr/>
          <a:lstStyle/>
          <a:p>
            <a:r>
              <a:rPr lang="es-ES">
                <a:latin typeface="Speak Pro"/>
              </a:rPr>
              <a:t>Análisis de la Oferta</a:t>
            </a:r>
          </a:p>
        </p:txBody>
      </p:sp>
      <p:sp>
        <p:nvSpPr>
          <p:cNvPr id="3" name="Marcador de contenido 2">
            <a:extLst>
              <a:ext uri="{FF2B5EF4-FFF2-40B4-BE49-F238E27FC236}">
                <a16:creationId xmlns:a16="http://schemas.microsoft.com/office/drawing/2014/main" id="{8F20FFF3-FF56-D93B-84B1-CB330A2110E2}"/>
              </a:ext>
            </a:extLst>
          </p:cNvPr>
          <p:cNvSpPr>
            <a:spLocks noGrp="1"/>
          </p:cNvSpPr>
          <p:nvPr>
            <p:ph idx="1"/>
          </p:nvPr>
        </p:nvSpPr>
        <p:spPr/>
        <p:txBody>
          <a:bodyPr vert="horz" lIns="0" tIns="45720" rIns="0" bIns="45720" rtlCol="0" anchor="t">
            <a:normAutofit/>
          </a:bodyPr>
          <a:lstStyle/>
          <a:p>
            <a:r>
              <a:rPr lang="es-ES">
                <a:ea typeface="+mn-lt"/>
                <a:cs typeface="+mn-lt"/>
              </a:rPr>
              <a:t>En la siguiente figura, se puede observar la distribución de los productos cosechados por los integrantes de la asociación, siendo el banano verde y la yuca quienes presentan mayor oferta: </a:t>
            </a:r>
            <a:endParaRPr lang="es-ES"/>
          </a:p>
        </p:txBody>
      </p:sp>
      <p:pic>
        <p:nvPicPr>
          <p:cNvPr id="5" name="Picture 4">
            <a:extLst>
              <a:ext uri="{FF2B5EF4-FFF2-40B4-BE49-F238E27FC236}">
                <a16:creationId xmlns:a16="http://schemas.microsoft.com/office/drawing/2014/main" id="{FFA728A5-D899-CE2D-BD32-049D00F45B31}"/>
              </a:ext>
            </a:extLst>
          </p:cNvPr>
          <p:cNvPicPr>
            <a:picLocks noChangeAspect="1"/>
          </p:cNvPicPr>
          <p:nvPr/>
        </p:nvPicPr>
        <p:blipFill>
          <a:blip r:embed="rId2"/>
          <a:stretch>
            <a:fillRect/>
          </a:stretch>
        </p:blipFill>
        <p:spPr>
          <a:xfrm>
            <a:off x="3268638" y="2923928"/>
            <a:ext cx="5518245" cy="3637337"/>
          </a:xfrm>
          <a:prstGeom prst="rect">
            <a:avLst/>
          </a:prstGeom>
        </p:spPr>
      </p:pic>
    </p:spTree>
    <p:extLst>
      <p:ext uri="{BB962C8B-B14F-4D97-AF65-F5344CB8AC3E}">
        <p14:creationId xmlns:p14="http://schemas.microsoft.com/office/powerpoint/2010/main" val="4160363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198A8-BDEB-8A20-05EC-873D370E7FD4}"/>
              </a:ext>
            </a:extLst>
          </p:cNvPr>
          <p:cNvSpPr>
            <a:spLocks noGrp="1"/>
          </p:cNvSpPr>
          <p:nvPr>
            <p:ph type="title"/>
          </p:nvPr>
        </p:nvSpPr>
        <p:spPr/>
        <p:txBody>
          <a:bodyPr/>
          <a:lstStyle/>
          <a:p>
            <a:r>
              <a:rPr lang="es-ES"/>
              <a:t>Análisis de la Oferta</a:t>
            </a:r>
          </a:p>
        </p:txBody>
      </p:sp>
      <p:sp>
        <p:nvSpPr>
          <p:cNvPr id="3" name="Marcador de contenido 2">
            <a:extLst>
              <a:ext uri="{FF2B5EF4-FFF2-40B4-BE49-F238E27FC236}">
                <a16:creationId xmlns:a16="http://schemas.microsoft.com/office/drawing/2014/main" id="{8F20FFF3-FF56-D93B-84B1-CB330A2110E2}"/>
              </a:ext>
            </a:extLst>
          </p:cNvPr>
          <p:cNvSpPr>
            <a:spLocks noGrp="1"/>
          </p:cNvSpPr>
          <p:nvPr>
            <p:ph idx="1"/>
          </p:nvPr>
        </p:nvSpPr>
        <p:spPr/>
        <p:txBody>
          <a:bodyPr vert="horz" lIns="0" tIns="45720" rIns="0" bIns="45720" rtlCol="0" anchor="t">
            <a:normAutofit/>
          </a:bodyPr>
          <a:lstStyle/>
          <a:p>
            <a:r>
              <a:rPr lang="es-ES">
                <a:ea typeface="+mn-lt"/>
                <a:cs typeface="+mn-lt"/>
              </a:rPr>
              <a:t>Además, mediante la aplicación del cuestionario, quedó evidenciado que la producción actual de los productores tiene como fin el autoconsumo, con un 15% mientras que un 35% la utiliza para generar ingresos mediante la venta y un 45% la comercializan y al mismo tiempo la consumen en sus hogares. </a:t>
            </a:r>
            <a:endParaRPr lang="es-ES"/>
          </a:p>
        </p:txBody>
      </p:sp>
      <p:pic>
        <p:nvPicPr>
          <p:cNvPr id="4" name="Picture 3">
            <a:extLst>
              <a:ext uri="{FF2B5EF4-FFF2-40B4-BE49-F238E27FC236}">
                <a16:creationId xmlns:a16="http://schemas.microsoft.com/office/drawing/2014/main" id="{F08F8C83-C6BD-2F8C-9F76-EB7BABD81DC1}"/>
              </a:ext>
            </a:extLst>
          </p:cNvPr>
          <p:cNvPicPr>
            <a:picLocks noChangeAspect="1"/>
          </p:cNvPicPr>
          <p:nvPr/>
        </p:nvPicPr>
        <p:blipFill rotWithShape="1">
          <a:blip r:embed="rId2"/>
          <a:srcRect t="-291" r="-1333" b="34820"/>
          <a:stretch/>
        </p:blipFill>
        <p:spPr>
          <a:xfrm>
            <a:off x="4622041" y="3378854"/>
            <a:ext cx="6052816" cy="2567561"/>
          </a:xfrm>
          <a:prstGeom prst="rect">
            <a:avLst/>
          </a:prstGeom>
        </p:spPr>
      </p:pic>
    </p:spTree>
    <p:extLst>
      <p:ext uri="{BB962C8B-B14F-4D97-AF65-F5344CB8AC3E}">
        <p14:creationId xmlns:p14="http://schemas.microsoft.com/office/powerpoint/2010/main" val="1785186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ACBAA-04C0-F2FC-549A-9B47E83E5A5D}"/>
              </a:ext>
            </a:extLst>
          </p:cNvPr>
          <p:cNvSpPr>
            <a:spLocks noGrp="1"/>
          </p:cNvSpPr>
          <p:nvPr>
            <p:ph type="title"/>
          </p:nvPr>
        </p:nvSpPr>
        <p:spPr/>
        <p:txBody>
          <a:bodyPr/>
          <a:lstStyle/>
          <a:p>
            <a:pPr algn="ctr"/>
            <a:r>
              <a:rPr lang="es-MX">
                <a:latin typeface="Speak Pro"/>
              </a:rPr>
              <a:t>Precios y Tarifas </a:t>
            </a:r>
            <a:endParaRPr lang="es-CR">
              <a:latin typeface="Speak Pro"/>
            </a:endParaRPr>
          </a:p>
        </p:txBody>
      </p:sp>
      <p:sp>
        <p:nvSpPr>
          <p:cNvPr id="7" name="Marcador de texto 6">
            <a:extLst>
              <a:ext uri="{FF2B5EF4-FFF2-40B4-BE49-F238E27FC236}">
                <a16:creationId xmlns:a16="http://schemas.microsoft.com/office/drawing/2014/main" id="{8D73BE3B-E1F9-E4B2-AC5E-E21836709FDF}"/>
              </a:ext>
            </a:extLst>
          </p:cNvPr>
          <p:cNvSpPr>
            <a:spLocks noGrp="1"/>
          </p:cNvSpPr>
          <p:nvPr>
            <p:ph type="body" idx="1"/>
          </p:nvPr>
        </p:nvSpPr>
        <p:spPr/>
        <p:txBody>
          <a:bodyPr>
            <a:normAutofit lnSpcReduction="10000"/>
          </a:bodyPr>
          <a:lstStyle/>
          <a:p>
            <a:r>
              <a:rPr lang="es-MX" cap="none"/>
              <a:t>Proyección de precio de venta del producto en colones </a:t>
            </a:r>
            <a:endParaRPr lang="es-CR" cap="none"/>
          </a:p>
        </p:txBody>
      </p:sp>
      <p:pic>
        <p:nvPicPr>
          <p:cNvPr id="5" name="Marcador de contenido 4">
            <a:extLst>
              <a:ext uri="{FF2B5EF4-FFF2-40B4-BE49-F238E27FC236}">
                <a16:creationId xmlns:a16="http://schemas.microsoft.com/office/drawing/2014/main" id="{2F0C02C5-A4D5-F4CE-EDCF-B9758E68BDD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096963" y="3210560"/>
            <a:ext cx="4640262" cy="1948672"/>
          </a:xfrm>
          <a:prstGeom prst="rect">
            <a:avLst/>
          </a:prstGeom>
          <a:noFill/>
          <a:ln>
            <a:noFill/>
          </a:ln>
        </p:spPr>
      </p:pic>
      <p:sp>
        <p:nvSpPr>
          <p:cNvPr id="8" name="Marcador de texto 7">
            <a:extLst>
              <a:ext uri="{FF2B5EF4-FFF2-40B4-BE49-F238E27FC236}">
                <a16:creationId xmlns:a16="http://schemas.microsoft.com/office/drawing/2014/main" id="{D00575DC-331B-A02A-0BDA-50ACE350E7C9}"/>
              </a:ext>
            </a:extLst>
          </p:cNvPr>
          <p:cNvSpPr>
            <a:spLocks noGrp="1"/>
          </p:cNvSpPr>
          <p:nvPr>
            <p:ph type="body" sz="quarter" idx="3"/>
          </p:nvPr>
        </p:nvSpPr>
        <p:spPr/>
        <p:txBody>
          <a:bodyPr>
            <a:normAutofit lnSpcReduction="10000"/>
          </a:bodyPr>
          <a:lstStyle/>
          <a:p>
            <a:r>
              <a:rPr lang="es-MX" cap="none"/>
              <a:t>Proyección de precio de venta por kilo, sugerido a los puntos de venta </a:t>
            </a:r>
            <a:endParaRPr lang="es-CR" cap="none"/>
          </a:p>
        </p:txBody>
      </p:sp>
      <p:pic>
        <p:nvPicPr>
          <p:cNvPr id="6" name="Marcador de contenido 5" descr="Interfaz de usuario gráfica, Aplicación, Tabla, Excel&#10;&#10;Descripción generada automáticamente">
            <a:extLst>
              <a:ext uri="{FF2B5EF4-FFF2-40B4-BE49-F238E27FC236}">
                <a16:creationId xmlns:a16="http://schemas.microsoft.com/office/drawing/2014/main" id="{4407121B-59FD-5A68-937D-E378B78903AE}"/>
              </a:ext>
            </a:extLst>
          </p:cNvPr>
          <p:cNvPicPr>
            <a:picLocks noGrp="1" noChangeAspect="1"/>
          </p:cNvPicPr>
          <p:nvPr>
            <p:ph sz="quarter" idx="4"/>
          </p:nvPr>
        </p:nvPicPr>
        <p:blipFill>
          <a:blip r:embed="rId3"/>
          <a:stretch>
            <a:fillRect/>
          </a:stretch>
        </p:blipFill>
        <p:spPr>
          <a:xfrm>
            <a:off x="6516688" y="3210560"/>
            <a:ext cx="4638675" cy="1859280"/>
          </a:xfrm>
          <a:prstGeom prst="rect">
            <a:avLst/>
          </a:prstGeom>
        </p:spPr>
      </p:pic>
    </p:spTree>
    <p:extLst>
      <p:ext uri="{BB962C8B-B14F-4D97-AF65-F5344CB8AC3E}">
        <p14:creationId xmlns:p14="http://schemas.microsoft.com/office/powerpoint/2010/main" val="1802051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6">
            <a:extLst>
              <a:ext uri="{FF2B5EF4-FFF2-40B4-BE49-F238E27FC236}">
                <a16:creationId xmlns:a16="http://schemas.microsoft.com/office/drawing/2014/main" id="{7E7702BE-9FC2-2D63-C288-682205A05245}"/>
              </a:ext>
            </a:extLst>
          </p:cNvPr>
          <p:cNvSpPr txBox="1">
            <a:spLocks/>
          </p:cNvSpPr>
          <p:nvPr/>
        </p:nvSpPr>
        <p:spPr>
          <a:xfrm>
            <a:off x="2966720" y="762001"/>
            <a:ext cx="6075680" cy="1097280"/>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a:t>Proyección de precio sugerido de venta al consumidor </a:t>
            </a:r>
            <a:endParaRPr lang="es-CR"/>
          </a:p>
        </p:txBody>
      </p:sp>
      <p:pic>
        <p:nvPicPr>
          <p:cNvPr id="3" name="Imagen 2">
            <a:extLst>
              <a:ext uri="{FF2B5EF4-FFF2-40B4-BE49-F238E27FC236}">
                <a16:creationId xmlns:a16="http://schemas.microsoft.com/office/drawing/2014/main" id="{965D8AC6-1CEA-7DE4-F43C-E6EE20DDFD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4818" y="2454274"/>
            <a:ext cx="8305982" cy="3211507"/>
          </a:xfrm>
          <a:prstGeom prst="rect">
            <a:avLst/>
          </a:prstGeom>
          <a:noFill/>
          <a:ln>
            <a:noFill/>
          </a:ln>
        </p:spPr>
      </p:pic>
    </p:spTree>
    <p:extLst>
      <p:ext uri="{BB962C8B-B14F-4D97-AF65-F5344CB8AC3E}">
        <p14:creationId xmlns:p14="http://schemas.microsoft.com/office/powerpoint/2010/main" val="331686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ACBAA-04C0-F2FC-549A-9B47E83E5A5D}"/>
              </a:ext>
            </a:extLst>
          </p:cNvPr>
          <p:cNvSpPr>
            <a:spLocks noGrp="1"/>
          </p:cNvSpPr>
          <p:nvPr>
            <p:ph type="title"/>
          </p:nvPr>
        </p:nvSpPr>
        <p:spPr/>
        <p:txBody>
          <a:bodyPr/>
          <a:lstStyle/>
          <a:p>
            <a:pPr algn="ctr"/>
            <a:r>
              <a:rPr lang="es-MX"/>
              <a:t>Estrategia de comercialización y divulgación 	 </a:t>
            </a:r>
            <a:endParaRPr lang="es-CR"/>
          </a:p>
        </p:txBody>
      </p:sp>
      <p:sp>
        <p:nvSpPr>
          <p:cNvPr id="7" name="Marcador de texto 6">
            <a:extLst>
              <a:ext uri="{FF2B5EF4-FFF2-40B4-BE49-F238E27FC236}">
                <a16:creationId xmlns:a16="http://schemas.microsoft.com/office/drawing/2014/main" id="{8D73BE3B-E1F9-E4B2-AC5E-E21836709FDF}"/>
              </a:ext>
            </a:extLst>
          </p:cNvPr>
          <p:cNvSpPr>
            <a:spLocks noGrp="1"/>
          </p:cNvSpPr>
          <p:nvPr>
            <p:ph type="body" idx="1"/>
          </p:nvPr>
        </p:nvSpPr>
        <p:spPr>
          <a:xfrm>
            <a:off x="1097280" y="2076450"/>
            <a:ext cx="4639736" cy="736282"/>
          </a:xfrm>
        </p:spPr>
        <p:txBody>
          <a:bodyPr>
            <a:normAutofit/>
          </a:bodyPr>
          <a:lstStyle/>
          <a:p>
            <a:r>
              <a:rPr lang="es-MX" cap="none"/>
              <a:t>Marca y Logo</a:t>
            </a:r>
            <a:endParaRPr lang="es-CR" cap="none"/>
          </a:p>
        </p:txBody>
      </p:sp>
      <p:sp>
        <p:nvSpPr>
          <p:cNvPr id="8" name="Marcador de texto 7">
            <a:extLst>
              <a:ext uri="{FF2B5EF4-FFF2-40B4-BE49-F238E27FC236}">
                <a16:creationId xmlns:a16="http://schemas.microsoft.com/office/drawing/2014/main" id="{D00575DC-331B-A02A-0BDA-50ACE350E7C9}"/>
              </a:ext>
            </a:extLst>
          </p:cNvPr>
          <p:cNvSpPr>
            <a:spLocks noGrp="1"/>
          </p:cNvSpPr>
          <p:nvPr>
            <p:ph type="body" sz="quarter" idx="3"/>
          </p:nvPr>
        </p:nvSpPr>
        <p:spPr/>
        <p:txBody>
          <a:bodyPr>
            <a:normAutofit/>
          </a:bodyPr>
          <a:lstStyle/>
          <a:p>
            <a:pPr algn="ctr"/>
            <a:r>
              <a:rPr lang="es-MX" cap="none"/>
              <a:t>Empaque y Etiquetado </a:t>
            </a:r>
            <a:endParaRPr lang="es-CR" cap="none"/>
          </a:p>
        </p:txBody>
      </p:sp>
      <p:pic>
        <p:nvPicPr>
          <p:cNvPr id="9" name="Imagen 8">
            <a:extLst>
              <a:ext uri="{FF2B5EF4-FFF2-40B4-BE49-F238E27FC236}">
                <a16:creationId xmlns:a16="http://schemas.microsoft.com/office/drawing/2014/main" id="{9286EF65-0DA4-5696-EEF0-ED5F9743F1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93" y="3054669"/>
            <a:ext cx="3369310" cy="2019300"/>
          </a:xfrm>
          <a:prstGeom prst="rect">
            <a:avLst/>
          </a:prstGeom>
          <a:noFill/>
          <a:ln>
            <a:noFill/>
          </a:ln>
        </p:spPr>
      </p:pic>
      <p:pic>
        <p:nvPicPr>
          <p:cNvPr id="12" name="Marcador de contenido 11">
            <a:extLst>
              <a:ext uri="{FF2B5EF4-FFF2-40B4-BE49-F238E27FC236}">
                <a16:creationId xmlns:a16="http://schemas.microsoft.com/office/drawing/2014/main" id="{3CD04F17-52EB-A53F-E902-FCDB614A713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356542" y="2667965"/>
            <a:ext cx="3261678" cy="1428750"/>
          </a:xfrm>
          <a:prstGeom prst="rect">
            <a:avLst/>
          </a:prstGeom>
          <a:noFill/>
          <a:ln>
            <a:noFill/>
          </a:ln>
        </p:spPr>
      </p:pic>
      <p:pic>
        <p:nvPicPr>
          <p:cNvPr id="13" name="Imagen 12">
            <a:extLst>
              <a:ext uri="{FF2B5EF4-FFF2-40B4-BE49-F238E27FC236}">
                <a16:creationId xmlns:a16="http://schemas.microsoft.com/office/drawing/2014/main" id="{735832C2-DA6C-723C-07AA-A026A1D20C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77301" y="2714624"/>
            <a:ext cx="3057308" cy="1428750"/>
          </a:xfrm>
          <a:prstGeom prst="rect">
            <a:avLst/>
          </a:prstGeom>
          <a:noFill/>
          <a:ln>
            <a:noFill/>
          </a:ln>
        </p:spPr>
      </p:pic>
      <p:pic>
        <p:nvPicPr>
          <p:cNvPr id="14" name="Imagen 13">
            <a:extLst>
              <a:ext uri="{FF2B5EF4-FFF2-40B4-BE49-F238E27FC236}">
                <a16:creationId xmlns:a16="http://schemas.microsoft.com/office/drawing/2014/main" id="{85715C2E-18BD-AC53-FFCC-722D2AD1F6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83375" y="4524375"/>
            <a:ext cx="4845050" cy="1428750"/>
          </a:xfrm>
          <a:prstGeom prst="rect">
            <a:avLst/>
          </a:prstGeom>
          <a:noFill/>
          <a:ln>
            <a:noFill/>
          </a:ln>
        </p:spPr>
      </p:pic>
    </p:spTree>
    <p:extLst>
      <p:ext uri="{BB962C8B-B14F-4D97-AF65-F5344CB8AC3E}">
        <p14:creationId xmlns:p14="http://schemas.microsoft.com/office/powerpoint/2010/main" val="3894300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6">
            <a:extLst>
              <a:ext uri="{FF2B5EF4-FFF2-40B4-BE49-F238E27FC236}">
                <a16:creationId xmlns:a16="http://schemas.microsoft.com/office/drawing/2014/main" id="{7E7702BE-9FC2-2D63-C288-682205A05245}"/>
              </a:ext>
            </a:extLst>
          </p:cNvPr>
          <p:cNvSpPr txBox="1">
            <a:spLocks/>
          </p:cNvSpPr>
          <p:nvPr/>
        </p:nvSpPr>
        <p:spPr>
          <a:xfrm>
            <a:off x="8110220" y="914401"/>
            <a:ext cx="2776855" cy="1097280"/>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a:t>Análisis de la promoción  </a:t>
            </a:r>
            <a:endParaRPr lang="es-CR"/>
          </a:p>
        </p:txBody>
      </p:sp>
      <p:sp>
        <p:nvSpPr>
          <p:cNvPr id="4" name="Marcador de texto 6">
            <a:extLst>
              <a:ext uri="{FF2B5EF4-FFF2-40B4-BE49-F238E27FC236}">
                <a16:creationId xmlns:a16="http://schemas.microsoft.com/office/drawing/2014/main" id="{236A1F73-E01E-E175-BC19-EAE0EF8FFB00}"/>
              </a:ext>
            </a:extLst>
          </p:cNvPr>
          <p:cNvSpPr txBox="1">
            <a:spLocks/>
          </p:cNvSpPr>
          <p:nvPr/>
        </p:nvSpPr>
        <p:spPr>
          <a:xfrm>
            <a:off x="888047" y="1019176"/>
            <a:ext cx="2776855" cy="736282"/>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a:t>Estrategia del producto </a:t>
            </a:r>
            <a:endParaRPr lang="es-CR"/>
          </a:p>
        </p:txBody>
      </p:sp>
      <p:sp>
        <p:nvSpPr>
          <p:cNvPr id="10" name="Marcador de texto 6">
            <a:extLst>
              <a:ext uri="{FF2B5EF4-FFF2-40B4-BE49-F238E27FC236}">
                <a16:creationId xmlns:a16="http://schemas.microsoft.com/office/drawing/2014/main" id="{0390240D-D423-C3AE-E145-DBCAEB910F30}"/>
              </a:ext>
            </a:extLst>
          </p:cNvPr>
          <p:cNvSpPr txBox="1">
            <a:spLocks/>
          </p:cNvSpPr>
          <p:nvPr/>
        </p:nvSpPr>
        <p:spPr>
          <a:xfrm>
            <a:off x="4707572" y="2265045"/>
            <a:ext cx="2776855" cy="630555"/>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a:t>Distribución o Plaza   </a:t>
            </a:r>
            <a:endParaRPr lang="es-CR"/>
          </a:p>
        </p:txBody>
      </p:sp>
      <p:sp>
        <p:nvSpPr>
          <p:cNvPr id="11" name="Marcador de texto 6">
            <a:extLst>
              <a:ext uri="{FF2B5EF4-FFF2-40B4-BE49-F238E27FC236}">
                <a16:creationId xmlns:a16="http://schemas.microsoft.com/office/drawing/2014/main" id="{977B2D22-B5B1-2B94-BCAA-FDE442A94D9C}"/>
              </a:ext>
            </a:extLst>
          </p:cNvPr>
          <p:cNvSpPr txBox="1">
            <a:spLocks/>
          </p:cNvSpPr>
          <p:nvPr/>
        </p:nvSpPr>
        <p:spPr>
          <a:xfrm>
            <a:off x="1021397" y="4192905"/>
            <a:ext cx="2776855" cy="548640"/>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a:t>Estrategia de precio  </a:t>
            </a:r>
            <a:endParaRPr lang="es-CR"/>
          </a:p>
        </p:txBody>
      </p:sp>
      <p:sp>
        <p:nvSpPr>
          <p:cNvPr id="12" name="Marcador de texto 6">
            <a:extLst>
              <a:ext uri="{FF2B5EF4-FFF2-40B4-BE49-F238E27FC236}">
                <a16:creationId xmlns:a16="http://schemas.microsoft.com/office/drawing/2014/main" id="{092E1C5F-2F79-0675-504A-120DC180CCC6}"/>
              </a:ext>
            </a:extLst>
          </p:cNvPr>
          <p:cNvSpPr txBox="1">
            <a:spLocks/>
          </p:cNvSpPr>
          <p:nvPr/>
        </p:nvSpPr>
        <p:spPr>
          <a:xfrm>
            <a:off x="888047" y="4705351"/>
            <a:ext cx="4639736" cy="736282"/>
          </a:xfrm>
          <a:prstGeom prst="rect">
            <a:avLst/>
          </a:prstGeom>
        </p:spPr>
        <p:txBody>
          <a:bodyPr>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a:t>Margen de ganancia de un 10% sobre los costos de producción </a:t>
            </a:r>
            <a:endParaRPr lang="es-CR"/>
          </a:p>
        </p:txBody>
      </p:sp>
      <p:sp>
        <p:nvSpPr>
          <p:cNvPr id="13" name="Marcador de texto 6">
            <a:extLst>
              <a:ext uri="{FF2B5EF4-FFF2-40B4-BE49-F238E27FC236}">
                <a16:creationId xmlns:a16="http://schemas.microsoft.com/office/drawing/2014/main" id="{52E6B6C4-A1E1-D4E8-1981-9B40A8FB9C05}"/>
              </a:ext>
            </a:extLst>
          </p:cNvPr>
          <p:cNvSpPr txBox="1">
            <a:spLocks/>
          </p:cNvSpPr>
          <p:nvPr/>
        </p:nvSpPr>
        <p:spPr>
          <a:xfrm>
            <a:off x="3664902" y="2665095"/>
            <a:ext cx="4639736" cy="736282"/>
          </a:xfrm>
          <a:prstGeom prst="rect">
            <a:avLst/>
          </a:prstGeom>
        </p:spPr>
        <p:txBody>
          <a:bodyPr>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a:t>Distribución y colocación en supermercados de la zona y puntos de venta estratégicos  </a:t>
            </a:r>
            <a:endParaRPr lang="es-CR"/>
          </a:p>
        </p:txBody>
      </p:sp>
      <p:sp>
        <p:nvSpPr>
          <p:cNvPr id="14" name="Marcador de texto 6">
            <a:extLst>
              <a:ext uri="{FF2B5EF4-FFF2-40B4-BE49-F238E27FC236}">
                <a16:creationId xmlns:a16="http://schemas.microsoft.com/office/drawing/2014/main" id="{B7A07D78-1008-B1A6-C297-1EBAECFF2380}"/>
              </a:ext>
            </a:extLst>
          </p:cNvPr>
          <p:cNvSpPr txBox="1">
            <a:spLocks/>
          </p:cNvSpPr>
          <p:nvPr/>
        </p:nvSpPr>
        <p:spPr>
          <a:xfrm>
            <a:off x="7484427" y="1361121"/>
            <a:ext cx="4639736" cy="1097280"/>
          </a:xfrm>
          <a:prstGeom prst="rect">
            <a:avLst/>
          </a:prstGeom>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a:t>Creación de página web, redes sociales, volantes, tarjetas de presentación, contratación de publicidad.  </a:t>
            </a:r>
            <a:endParaRPr lang="es-CR"/>
          </a:p>
        </p:txBody>
      </p:sp>
      <p:sp>
        <p:nvSpPr>
          <p:cNvPr id="15" name="Marcador de texto 6">
            <a:extLst>
              <a:ext uri="{FF2B5EF4-FFF2-40B4-BE49-F238E27FC236}">
                <a16:creationId xmlns:a16="http://schemas.microsoft.com/office/drawing/2014/main" id="{72957999-C80A-1A48-478E-39B79F0279DD}"/>
              </a:ext>
            </a:extLst>
          </p:cNvPr>
          <p:cNvSpPr txBox="1">
            <a:spLocks/>
          </p:cNvSpPr>
          <p:nvPr/>
        </p:nvSpPr>
        <p:spPr>
          <a:xfrm>
            <a:off x="773747" y="1613536"/>
            <a:ext cx="2776855" cy="736282"/>
          </a:xfrm>
          <a:prstGeom prst="rect">
            <a:avLst/>
          </a:prstGeom>
        </p:spPr>
        <p:txBody>
          <a:bodyPr>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a:t>Producto empacado al vacío </a:t>
            </a:r>
            <a:endParaRPr lang="es-CR"/>
          </a:p>
        </p:txBody>
      </p:sp>
    </p:spTree>
    <p:extLst>
      <p:ext uri="{BB962C8B-B14F-4D97-AF65-F5344CB8AC3E}">
        <p14:creationId xmlns:p14="http://schemas.microsoft.com/office/powerpoint/2010/main" val="172220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764AC-84E5-75B1-C01F-71423B0B9D23}"/>
              </a:ext>
            </a:extLst>
          </p:cNvPr>
          <p:cNvSpPr>
            <a:spLocks noGrp="1"/>
          </p:cNvSpPr>
          <p:nvPr>
            <p:ph type="title"/>
          </p:nvPr>
        </p:nvSpPr>
        <p:spPr/>
        <p:txBody>
          <a:bodyPr/>
          <a:lstStyle/>
          <a:p>
            <a:r>
              <a:rPr lang="es-ES" sz="2400" b="1">
                <a:solidFill>
                  <a:srgbClr val="212529"/>
                </a:solidFill>
                <a:latin typeface="Speak Pro"/>
                <a:ea typeface="+mj-lt"/>
                <a:cs typeface="+mj-lt"/>
              </a:rPr>
              <a:t>T</a:t>
            </a:r>
            <a:r>
              <a:rPr lang="es-ES" sz="3200" b="1">
                <a:solidFill>
                  <a:srgbClr val="212529"/>
                </a:solidFill>
                <a:latin typeface="Speak Pro"/>
                <a:ea typeface="+mj-lt"/>
                <a:cs typeface="+mj-lt"/>
              </a:rPr>
              <a:t>ip</a:t>
            </a:r>
            <a:r>
              <a:rPr lang="es-MX" sz="3200" b="1">
                <a:solidFill>
                  <a:srgbClr val="000000"/>
                </a:solidFill>
                <a:latin typeface="Speak Pro"/>
                <a:ea typeface="Calibri"/>
                <a:cs typeface="Arial"/>
              </a:rPr>
              <a:t>o de fuentes de información:</a:t>
            </a:r>
            <a:endParaRPr lang="es-ES" sz="3200" b="1">
              <a:latin typeface="Speak Pro"/>
              <a:ea typeface="Calibri"/>
              <a:cs typeface="Calibri"/>
            </a:endParaRPr>
          </a:p>
          <a:p>
            <a:endParaRPr lang="es-ES"/>
          </a:p>
        </p:txBody>
      </p:sp>
      <p:sp>
        <p:nvSpPr>
          <p:cNvPr id="3" name="Marcador de contenido 2">
            <a:extLst>
              <a:ext uri="{FF2B5EF4-FFF2-40B4-BE49-F238E27FC236}">
                <a16:creationId xmlns:a16="http://schemas.microsoft.com/office/drawing/2014/main" id="{83E77A2F-D4A4-E32A-443F-6462CBA4C00B}"/>
              </a:ext>
            </a:extLst>
          </p:cNvPr>
          <p:cNvSpPr>
            <a:spLocks noGrp="1"/>
          </p:cNvSpPr>
          <p:nvPr>
            <p:ph idx="1"/>
          </p:nvPr>
        </p:nvSpPr>
        <p:spPr/>
        <p:txBody>
          <a:bodyPr vert="horz" lIns="0" tIns="45720" rIns="0" bIns="45720" rtlCol="0" anchor="t">
            <a:normAutofit/>
          </a:bodyPr>
          <a:lstStyle/>
          <a:p>
            <a:pPr algn="just">
              <a:buFont typeface="Courier New" panose="020F0502020204030204" pitchFamily="34" charset="0"/>
              <a:buChar char="o"/>
            </a:pPr>
            <a:r>
              <a:rPr lang="es-MX">
                <a:solidFill>
                  <a:srgbClr val="000000"/>
                </a:solidFill>
                <a:latin typeface="Arial"/>
                <a:cs typeface="Arial"/>
              </a:rPr>
              <a:t> </a:t>
            </a:r>
            <a:r>
              <a:rPr lang="es-MX">
                <a:solidFill>
                  <a:srgbClr val="000000"/>
                </a:solidFill>
                <a:latin typeface="Speak Pro"/>
                <a:cs typeface="Arial"/>
              </a:rPr>
              <a:t>Fuente de información “primaria” como, por ejemplo: </a:t>
            </a:r>
            <a:r>
              <a:rPr lang="es-MX" b="1">
                <a:solidFill>
                  <a:srgbClr val="000000"/>
                </a:solidFill>
                <a:latin typeface="Speak Pro"/>
                <a:cs typeface="Arial"/>
              </a:rPr>
              <a:t>”Las entrevistas”</a:t>
            </a:r>
            <a:r>
              <a:rPr lang="es-MX">
                <a:solidFill>
                  <a:srgbClr val="000000"/>
                </a:solidFill>
                <a:latin typeface="Speak Pro"/>
                <a:cs typeface="Arial"/>
              </a:rPr>
              <a:t>, para la obtención de información necesaria para la definición de la estructura organizativa.</a:t>
            </a:r>
            <a:endParaRPr lang="es-ES">
              <a:latin typeface="Speak Pro"/>
            </a:endParaRPr>
          </a:p>
          <a:p>
            <a:pPr>
              <a:buFont typeface="Courier New" panose="020F0502020204030204" pitchFamily="34" charset="0"/>
              <a:buChar char="o"/>
            </a:pPr>
            <a:r>
              <a:rPr lang="es-MX">
                <a:solidFill>
                  <a:srgbClr val="000000"/>
                </a:solidFill>
                <a:latin typeface="Speak Pro"/>
                <a:cs typeface="Arial"/>
              </a:rPr>
              <a:t> Fuente de información “secundaria”, que proporciono información de segunda mano para el desarrollo del estudio de prefactibilidad, por ejemplo, las</a:t>
            </a:r>
            <a:r>
              <a:rPr lang="es-MX" b="1">
                <a:solidFill>
                  <a:srgbClr val="000000"/>
                </a:solidFill>
                <a:latin typeface="Speak Pro"/>
                <a:cs typeface="Arial"/>
              </a:rPr>
              <a:t> “citas bibliográficas”. </a:t>
            </a:r>
          </a:p>
          <a:p>
            <a:pPr>
              <a:buFont typeface="Courier New" panose="020F0502020204030204" pitchFamily="34" charset="0"/>
              <a:buChar char="o"/>
            </a:pPr>
            <a:r>
              <a:rPr lang="es-MX">
                <a:solidFill>
                  <a:srgbClr val="000000"/>
                </a:solidFill>
                <a:latin typeface="Speak Pro"/>
                <a:cs typeface="Arial"/>
              </a:rPr>
              <a:t>Fuente de información “secundaria”, por ejemplo </a:t>
            </a:r>
            <a:r>
              <a:rPr lang="es-MX" b="1">
                <a:solidFill>
                  <a:srgbClr val="000000"/>
                </a:solidFill>
                <a:latin typeface="Speak Pro"/>
                <a:cs typeface="Arial"/>
              </a:rPr>
              <a:t>“mapa”</a:t>
            </a:r>
            <a:r>
              <a:rPr lang="es-MX">
                <a:solidFill>
                  <a:srgbClr val="000000"/>
                </a:solidFill>
                <a:latin typeface="Speak Pro"/>
                <a:cs typeface="Arial"/>
              </a:rPr>
              <a:t>, para la localización del terreno del proyecto se utilizó la App de Google </a:t>
            </a:r>
            <a:r>
              <a:rPr lang="es-MX" err="1">
                <a:solidFill>
                  <a:srgbClr val="000000"/>
                </a:solidFill>
                <a:latin typeface="Speak Pro"/>
                <a:cs typeface="Arial"/>
              </a:rPr>
              <a:t>Maps</a:t>
            </a:r>
            <a:r>
              <a:rPr lang="es-MX">
                <a:solidFill>
                  <a:srgbClr val="000000"/>
                </a:solidFill>
                <a:latin typeface="Speak Pro"/>
                <a:cs typeface="Arial"/>
              </a:rPr>
              <a:t>.</a:t>
            </a:r>
          </a:p>
          <a:p>
            <a:pPr>
              <a:buFont typeface="Courier New" panose="020F0502020204030204" pitchFamily="34" charset="0"/>
              <a:buChar char="o"/>
            </a:pPr>
            <a:endParaRPr lang="es-MX">
              <a:solidFill>
                <a:srgbClr val="000000"/>
              </a:solidFill>
              <a:latin typeface="Arial"/>
              <a:cs typeface="Arial"/>
            </a:endParaRPr>
          </a:p>
        </p:txBody>
      </p:sp>
    </p:spTree>
    <p:extLst>
      <p:ext uri="{BB962C8B-B14F-4D97-AF65-F5344CB8AC3E}">
        <p14:creationId xmlns:p14="http://schemas.microsoft.com/office/powerpoint/2010/main" val="3655276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109FF0D5-A8AC-CB91-1635-E4917479AE76}"/>
              </a:ext>
            </a:extLst>
          </p:cNvPr>
          <p:cNvSpPr txBox="1">
            <a:spLocks/>
          </p:cNvSpPr>
          <p:nvPr/>
        </p:nvSpPr>
        <p:spPr>
          <a:xfrm>
            <a:off x="1011421" y="938370"/>
            <a:ext cx="10058400" cy="5165828"/>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Courier New" panose="020F0502020204030204" pitchFamily="34" charset="0"/>
              <a:buChar char="o"/>
            </a:pPr>
            <a:r>
              <a:rPr lang="es-MX">
                <a:solidFill>
                  <a:srgbClr val="000000"/>
                </a:solidFill>
                <a:latin typeface="Arial"/>
                <a:cs typeface="Arial"/>
              </a:rPr>
              <a:t> </a:t>
            </a:r>
            <a:r>
              <a:rPr lang="es-MX">
                <a:solidFill>
                  <a:srgbClr val="000000"/>
                </a:solidFill>
                <a:latin typeface="Speak Pro"/>
                <a:cs typeface="Arial"/>
              </a:rPr>
              <a:t>Fuente de información de “investigación cuantitativa” para llevar a cabo la investigación para el estudio de mercado del proyecto, mediante el uso de </a:t>
            </a:r>
            <a:r>
              <a:rPr lang="es-MX" b="1">
                <a:solidFill>
                  <a:srgbClr val="000000"/>
                </a:solidFill>
                <a:latin typeface="Speak Pro"/>
                <a:cs typeface="Arial"/>
              </a:rPr>
              <a:t>“cuestionarios”</a:t>
            </a:r>
            <a:r>
              <a:rPr lang="es-MX">
                <a:solidFill>
                  <a:srgbClr val="000000"/>
                </a:solidFill>
                <a:latin typeface="Speak Pro"/>
                <a:cs typeface="Arial"/>
              </a:rPr>
              <a:t> para la obtención de información estadística para la toma de decisiones. </a:t>
            </a:r>
          </a:p>
          <a:p>
            <a:pPr algn="just">
              <a:buFont typeface="Courier New" panose="020F0502020204030204" pitchFamily="34" charset="0"/>
              <a:buChar char="o"/>
            </a:pPr>
            <a:r>
              <a:rPr lang="es-MX">
                <a:solidFill>
                  <a:srgbClr val="000000"/>
                </a:solidFill>
                <a:latin typeface="Speak Pro"/>
                <a:cs typeface="Arial"/>
              </a:rPr>
              <a:t> Se implementaron las </a:t>
            </a:r>
            <a:r>
              <a:rPr lang="es-MX" b="1">
                <a:solidFill>
                  <a:srgbClr val="000000"/>
                </a:solidFill>
                <a:latin typeface="Speak Pro"/>
                <a:cs typeface="Arial"/>
              </a:rPr>
              <a:t>“Hojas de cotejo”</a:t>
            </a:r>
            <a:r>
              <a:rPr lang="es-MX">
                <a:solidFill>
                  <a:srgbClr val="000000"/>
                </a:solidFill>
                <a:latin typeface="Speak Pro"/>
                <a:cs typeface="Arial"/>
              </a:rPr>
              <a:t>, instrumento de evaluación que se utilizó para la obtención de información en función de las variables Infraestructura y Nivel de Tecnología, de una planta procesadora de productos con empaque al vacío.</a:t>
            </a:r>
          </a:p>
          <a:p>
            <a:pPr algn="just">
              <a:buFont typeface="Courier New" panose="020F0502020204030204" pitchFamily="34" charset="0"/>
              <a:buChar char="o"/>
            </a:pPr>
            <a:r>
              <a:rPr lang="es-MX">
                <a:solidFill>
                  <a:srgbClr val="000000"/>
                </a:solidFill>
                <a:latin typeface="Speak Pro"/>
                <a:cs typeface="Arial"/>
              </a:rPr>
              <a:t> </a:t>
            </a:r>
            <a:r>
              <a:rPr lang="es-MX" b="1">
                <a:solidFill>
                  <a:srgbClr val="000000"/>
                </a:solidFill>
                <a:latin typeface="Speak Pro"/>
                <a:cs typeface="Arial"/>
              </a:rPr>
              <a:t>"Hojas de cotejo" </a:t>
            </a:r>
            <a:r>
              <a:rPr lang="es-MX">
                <a:solidFill>
                  <a:srgbClr val="000000"/>
                </a:solidFill>
                <a:latin typeface="Speak Pro"/>
                <a:cs typeface="Arial"/>
              </a:rPr>
              <a:t>en función de la variable de Precios de la Competencia, y así analizar las características del producto de la competencia donde se detallan los criterios que se deben seguir para lograr resolver con eficacia los indicadores que permitirán observar con claridad los criterios que se han cumplido.</a:t>
            </a:r>
          </a:p>
          <a:p>
            <a:pPr algn="just">
              <a:buFont typeface="Courier New" panose="020F0502020204030204" pitchFamily="34" charset="0"/>
              <a:buChar char="o"/>
            </a:pPr>
            <a:endParaRPr lang="es-MX">
              <a:solidFill>
                <a:srgbClr val="000000"/>
              </a:solidFill>
              <a:latin typeface="Arial"/>
              <a:cs typeface="Arial"/>
            </a:endParaRPr>
          </a:p>
          <a:p>
            <a:pPr>
              <a:buFont typeface="Courier New" panose="020F0502020204030204" pitchFamily="34" charset="0"/>
              <a:buChar char="o"/>
            </a:pPr>
            <a:endParaRPr lang="es-MX">
              <a:solidFill>
                <a:srgbClr val="000000"/>
              </a:solidFill>
              <a:latin typeface="Arial"/>
              <a:cs typeface="Arial"/>
            </a:endParaRPr>
          </a:p>
        </p:txBody>
      </p:sp>
    </p:spTree>
    <p:extLst>
      <p:ext uri="{BB962C8B-B14F-4D97-AF65-F5344CB8AC3E}">
        <p14:creationId xmlns:p14="http://schemas.microsoft.com/office/powerpoint/2010/main" val="47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20D3C34-6C03-789A-4230-C897B8EC82A0}"/>
              </a:ext>
            </a:extLst>
          </p:cNvPr>
          <p:cNvSpPr>
            <a:spLocks noGrp="1"/>
          </p:cNvSpPr>
          <p:nvPr>
            <p:ph type="title"/>
          </p:nvPr>
        </p:nvSpPr>
        <p:spPr>
          <a:xfrm>
            <a:off x="1097280" y="286603"/>
            <a:ext cx="10058400" cy="1450757"/>
          </a:xfrm>
        </p:spPr>
        <p:txBody>
          <a:bodyPr>
            <a:normAutofit/>
          </a:bodyPr>
          <a:lstStyle/>
          <a:p>
            <a:r>
              <a:rPr lang="es-MX" b="1">
                <a:latin typeface="Calibri"/>
                <a:cs typeface="Calibri"/>
              </a:rPr>
              <a:t>Delimitación temporal, espacial, y empresarial</a:t>
            </a:r>
            <a:endParaRPr lang="es-ES"/>
          </a:p>
        </p:txBody>
      </p:sp>
      <p:cxnSp>
        <p:nvCxnSpPr>
          <p:cNvPr id="12"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Marcador de contenido 3">
            <a:extLst>
              <a:ext uri="{FF2B5EF4-FFF2-40B4-BE49-F238E27FC236}">
                <a16:creationId xmlns:a16="http://schemas.microsoft.com/office/drawing/2014/main" id="{C864438B-215B-6B3A-D363-19A108DC347C}"/>
              </a:ext>
            </a:extLst>
          </p:cNvPr>
          <p:cNvGraphicFramePr>
            <a:graphicFrameLocks noGrp="1"/>
          </p:cNvGraphicFramePr>
          <p:nvPr>
            <p:ph idx="1"/>
            <p:extLst>
              <p:ext uri="{D42A27DB-BD31-4B8C-83A1-F6EECF244321}">
                <p14:modId xmlns:p14="http://schemas.microsoft.com/office/powerpoint/2010/main" val="133326366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23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8F7D0-F4EC-3FEB-8A7A-CDBE080E5964}"/>
              </a:ext>
            </a:extLst>
          </p:cNvPr>
          <p:cNvSpPr>
            <a:spLocks noGrp="1"/>
          </p:cNvSpPr>
          <p:nvPr>
            <p:ph type="title"/>
          </p:nvPr>
        </p:nvSpPr>
        <p:spPr/>
        <p:txBody>
          <a:bodyPr>
            <a:normAutofit/>
          </a:bodyPr>
          <a:lstStyle/>
          <a:p>
            <a:r>
              <a:rPr lang="es-MX" sz="3200" b="1">
                <a:solidFill>
                  <a:srgbClr val="212529"/>
                </a:solidFill>
                <a:latin typeface="Speak Pro"/>
                <a:ea typeface="+mj-lt"/>
                <a:cs typeface="+mj-lt"/>
              </a:rPr>
              <a:t>Lecciones aprendidas:</a:t>
            </a:r>
            <a:endParaRPr lang="es-CR" sz="3200" b="1">
              <a:solidFill>
                <a:srgbClr val="212529"/>
              </a:solidFill>
              <a:latin typeface="Speak Pro"/>
              <a:ea typeface="+mj-lt"/>
              <a:cs typeface="+mj-lt"/>
            </a:endParaRPr>
          </a:p>
        </p:txBody>
      </p:sp>
      <p:sp>
        <p:nvSpPr>
          <p:cNvPr id="3" name="Marcador de contenido 2">
            <a:extLst>
              <a:ext uri="{FF2B5EF4-FFF2-40B4-BE49-F238E27FC236}">
                <a16:creationId xmlns:a16="http://schemas.microsoft.com/office/drawing/2014/main" id="{C5A21A42-3825-DC99-D196-DE66F0810666}"/>
              </a:ext>
            </a:extLst>
          </p:cNvPr>
          <p:cNvSpPr>
            <a:spLocks noGrp="1"/>
          </p:cNvSpPr>
          <p:nvPr>
            <p:ph idx="1"/>
          </p:nvPr>
        </p:nvSpPr>
        <p:spPr/>
        <p:txBody>
          <a:bodyPr vert="horz" lIns="0" tIns="45720" rIns="0" bIns="45720" rtlCol="0" anchor="t">
            <a:normAutofit/>
          </a:bodyPr>
          <a:lstStyle/>
          <a:p>
            <a:pPr>
              <a:buFont typeface="Wingdings" panose="05000000000000000000" pitchFamily="2" charset="2"/>
              <a:buChar char="Ø"/>
            </a:pPr>
            <a:r>
              <a:rPr lang="es-MX"/>
              <a:t>Se pueden realizar mejoras en el logo y etiquetado del producto, hacerlo más llamativo para atraer al consumidor.</a:t>
            </a:r>
          </a:p>
          <a:p>
            <a:pPr>
              <a:buFont typeface="Wingdings" panose="05000000000000000000" pitchFamily="2" charset="2"/>
              <a:buChar char="Ø"/>
            </a:pPr>
            <a:r>
              <a:rPr lang="es-MX"/>
              <a:t>Se identifica una deficiencia en esta investigación en cuanto al incremento de valor agregado de la producción de vegetales y tubérculos, es importante que, incorporen valor a su producto y evaluar la diferenciación respecto a los competidores.</a:t>
            </a:r>
          </a:p>
          <a:p>
            <a:pPr>
              <a:buFont typeface="Wingdings" panose="05000000000000000000" pitchFamily="2" charset="2"/>
              <a:buChar char="Ø"/>
            </a:pPr>
            <a:r>
              <a:rPr lang="es-MX"/>
              <a:t>La realización adecuada de la estimación de la oferta y la demanda permitió dar a conocer a los investigadores que la colocación de los vegetales y tubérculos en zona es positiva, sin embargo, se podría expandir la zona geográfica, conociendo que la zona en estudio y contaba con proveedores con productos muy similares.</a:t>
            </a:r>
          </a:p>
          <a:p>
            <a:pPr>
              <a:buFont typeface="Wingdings" panose="05000000000000000000" pitchFamily="2" charset="2"/>
              <a:buChar char="Ø"/>
            </a:pPr>
            <a:endParaRPr lang="es-CR"/>
          </a:p>
        </p:txBody>
      </p:sp>
    </p:spTree>
    <p:extLst>
      <p:ext uri="{BB962C8B-B14F-4D97-AF65-F5344CB8AC3E}">
        <p14:creationId xmlns:p14="http://schemas.microsoft.com/office/powerpoint/2010/main" val="255807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15">
            <a:extLst>
              <a:ext uri="{FF2B5EF4-FFF2-40B4-BE49-F238E27FC236}">
                <a16:creationId xmlns:a16="http://schemas.microsoft.com/office/drawing/2014/main" id="{DFEBD0D2-AA2A-4936-A509-D629383EF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1893FA-E90E-4D9D-1BD9-3E4DB95211B4}"/>
              </a:ext>
            </a:extLst>
          </p:cNvPr>
          <p:cNvSpPr>
            <a:spLocks noGrp="1"/>
          </p:cNvSpPr>
          <p:nvPr>
            <p:ph type="title"/>
          </p:nvPr>
        </p:nvSpPr>
        <p:spPr>
          <a:xfrm>
            <a:off x="8177212" y="634946"/>
            <a:ext cx="3372529" cy="5055904"/>
          </a:xfrm>
        </p:spPr>
        <p:txBody>
          <a:bodyPr vert="horz" lIns="91440" tIns="45720" rIns="91440" bIns="45720" rtlCol="0" anchor="ctr">
            <a:normAutofit/>
          </a:bodyPr>
          <a:lstStyle/>
          <a:p>
            <a:r>
              <a:rPr lang="en-US" sz="3400" b="1"/>
              <a:t>Conceptualización del mercado o área de estudio</a:t>
            </a:r>
            <a:endParaRPr lang="en-US" sz="3400"/>
          </a:p>
        </p:txBody>
      </p:sp>
      <p:cxnSp>
        <p:nvCxnSpPr>
          <p:cNvPr id="31" name="Straight Connector 17">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19">
            <a:extLst>
              <a:ext uri="{FF2B5EF4-FFF2-40B4-BE49-F238E27FC236}">
                <a16:creationId xmlns:a16="http://schemas.microsoft.com/office/drawing/2014/main" id="{86506110-E6E1-4309-83FA-C6B068FA3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Marcador de contenido 3">
            <a:extLst>
              <a:ext uri="{FF2B5EF4-FFF2-40B4-BE49-F238E27FC236}">
                <a16:creationId xmlns:a16="http://schemas.microsoft.com/office/drawing/2014/main" id="{D2FD5A18-5964-6196-2048-5543AC20C427}"/>
              </a:ext>
            </a:extLst>
          </p:cNvPr>
          <p:cNvSpPr>
            <a:spLocks noGrp="1"/>
          </p:cNvSpPr>
          <p:nvPr>
            <p:ph sz="half" idx="1"/>
          </p:nvPr>
        </p:nvSpPr>
        <p:spPr>
          <a:xfrm>
            <a:off x="622681" y="659917"/>
            <a:ext cx="3187621" cy="2575108"/>
          </a:xfrm>
        </p:spPr>
        <p:txBody>
          <a:bodyPr vert="horz" lIns="0" tIns="45720" rIns="0" bIns="45720" rtlCol="0" anchor="t">
            <a:normAutofit/>
          </a:bodyPr>
          <a:lstStyle/>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producto</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demanda</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competencia</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precio</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comercialización</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plan de ventas</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localización del proyecto</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tamaño del proyecto</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materia prima</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ingeniería del proyecto</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tecnología</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estructura organizativa</a:t>
            </a:r>
            <a:endParaRPr lang="es-ES" sz="13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300" b="1" kern="1200">
                <a:solidFill>
                  <a:schemeClr val="tx1">
                    <a:lumMod val="75000"/>
                    <a:lumOff val="25000"/>
                  </a:schemeClr>
                </a:solidFill>
                <a:latin typeface="Arial"/>
                <a:ea typeface="+mn-ea"/>
                <a:cs typeface="Arial"/>
              </a:rPr>
              <a:t>Variable recursos humanos</a:t>
            </a:r>
            <a:endParaRPr lang="es-ES" sz="1300" kern="1200">
              <a:solidFill>
                <a:schemeClr val="tx1">
                  <a:lumMod val="75000"/>
                  <a:lumOff val="25000"/>
                </a:schemeClr>
              </a:solidFill>
              <a:latin typeface="+mn-lt"/>
              <a:ea typeface="+mn-ea"/>
              <a:cs typeface="+mn-cs"/>
            </a:endParaRPr>
          </a:p>
          <a:p>
            <a:pPr>
              <a:lnSpc>
                <a:spcPct val="100000"/>
              </a:lnSpc>
            </a:pPr>
            <a:endParaRPr lang="es-ES" sz="1300"/>
          </a:p>
        </p:txBody>
      </p:sp>
      <p:sp>
        <p:nvSpPr>
          <p:cNvPr id="7" name="Marcador de contenido 6">
            <a:extLst>
              <a:ext uri="{FF2B5EF4-FFF2-40B4-BE49-F238E27FC236}">
                <a16:creationId xmlns:a16="http://schemas.microsoft.com/office/drawing/2014/main" id="{FEC43E76-07D3-D37C-9554-CCB708F13D38}"/>
              </a:ext>
            </a:extLst>
          </p:cNvPr>
          <p:cNvSpPr>
            <a:spLocks noGrp="1"/>
          </p:cNvSpPr>
          <p:nvPr>
            <p:ph sz="half" idx="2"/>
          </p:nvPr>
        </p:nvSpPr>
        <p:spPr>
          <a:xfrm>
            <a:off x="4216658" y="681382"/>
            <a:ext cx="3187621" cy="2929033"/>
          </a:xfrm>
        </p:spPr>
        <p:txBody>
          <a:bodyPr vert="horz" lIns="0" tIns="45720" rIns="0" bIns="45720" rtlCol="0" anchor="t">
            <a:normAutofit/>
          </a:bodyPr>
          <a:lstStyle/>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formalización jurídica</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permisos de funcionamiento</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impacto ambiental</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mitigaciones</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inversiones</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fuentes de financiamiento</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costos de producción</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costos de operación</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ingresos del proyecto</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flujo financiero del proyecto</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punto de equilibrio</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evaluación financiera</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evaluación contable del proyecto</a:t>
            </a:r>
            <a:endParaRPr lang="es-ES" sz="1400" kern="1200">
              <a:solidFill>
                <a:schemeClr val="tx1">
                  <a:lumMod val="75000"/>
                  <a:lumOff val="25000"/>
                </a:schemeClr>
              </a:solidFill>
              <a:latin typeface="+mn-lt"/>
              <a:ea typeface="+mn-ea"/>
              <a:cs typeface="+mn-cs"/>
            </a:endParaRPr>
          </a:p>
          <a:p>
            <a:pPr marL="62179" indent="-62179" defTabSz="621792">
              <a:lnSpc>
                <a:spcPct val="100000"/>
              </a:lnSpc>
              <a:spcBef>
                <a:spcPts val="816"/>
              </a:spcBef>
              <a:spcAft>
                <a:spcPts val="136"/>
              </a:spcAft>
            </a:pPr>
            <a:r>
              <a:rPr lang="es-ES" sz="1400" b="1" kern="1200">
                <a:solidFill>
                  <a:schemeClr val="tx1">
                    <a:lumMod val="75000"/>
                    <a:lumOff val="25000"/>
                  </a:schemeClr>
                </a:solidFill>
                <a:latin typeface="Arial"/>
                <a:ea typeface="+mn-ea"/>
                <a:cs typeface="Arial"/>
              </a:rPr>
              <a:t>Variable sensibilización del proyecto</a:t>
            </a:r>
            <a:endParaRPr lang="es-ES" sz="1400" kern="1200">
              <a:solidFill>
                <a:schemeClr val="tx1">
                  <a:lumMod val="75000"/>
                  <a:lumOff val="25000"/>
                </a:schemeClr>
              </a:solidFill>
              <a:latin typeface="+mn-lt"/>
              <a:ea typeface="+mn-ea"/>
              <a:cs typeface="+mn-cs"/>
            </a:endParaRPr>
          </a:p>
          <a:p>
            <a:pPr>
              <a:lnSpc>
                <a:spcPct val="100000"/>
              </a:lnSpc>
            </a:pPr>
            <a:endParaRPr lang="es-ES" sz="1400"/>
          </a:p>
        </p:txBody>
      </p:sp>
    </p:spTree>
    <p:extLst>
      <p:ext uri="{BB962C8B-B14F-4D97-AF65-F5344CB8AC3E}">
        <p14:creationId xmlns:p14="http://schemas.microsoft.com/office/powerpoint/2010/main" val="365995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0" end="0"/>
                                            </p:txEl>
                                          </p:spTgt>
                                        </p:tgtEl>
                                        <p:attrNameLst>
                                          <p:attrName>style.visibility</p:attrName>
                                        </p:attrNameLst>
                                      </p:cBhvr>
                                      <p:to>
                                        <p:strVal val="visible"/>
                                      </p:to>
                                    </p:set>
                                    <p:animEffect transition="in" filter="fade">
                                      <p:cBhvr>
                                        <p:cTn id="72" dur="500"/>
                                        <p:tgtEl>
                                          <p:spTgt spid="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xEl>
                                              <p:pRg st="1" end="1"/>
                                            </p:txEl>
                                          </p:spTgt>
                                        </p:tgtEl>
                                        <p:attrNameLst>
                                          <p:attrName>style.visibility</p:attrName>
                                        </p:attrNameLst>
                                      </p:cBhvr>
                                      <p:to>
                                        <p:strVal val="visible"/>
                                      </p:to>
                                    </p:set>
                                    <p:animEffect transition="in" filter="fade">
                                      <p:cBhvr>
                                        <p:cTn id="77" dur="500"/>
                                        <p:tgtEl>
                                          <p:spTgt spid="7">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xEl>
                                              <p:pRg st="2" end="2"/>
                                            </p:txEl>
                                          </p:spTgt>
                                        </p:tgtEl>
                                        <p:attrNameLst>
                                          <p:attrName>style.visibility</p:attrName>
                                        </p:attrNameLst>
                                      </p:cBhvr>
                                      <p:to>
                                        <p:strVal val="visible"/>
                                      </p:to>
                                    </p:set>
                                    <p:animEffect transition="in" filter="fade">
                                      <p:cBhvr>
                                        <p:cTn id="82" dur="500"/>
                                        <p:tgtEl>
                                          <p:spTgt spid="7">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
                                            <p:txEl>
                                              <p:pRg st="3" end="3"/>
                                            </p:txEl>
                                          </p:spTgt>
                                        </p:tgtEl>
                                        <p:attrNameLst>
                                          <p:attrName>style.visibility</p:attrName>
                                        </p:attrNameLst>
                                      </p:cBhvr>
                                      <p:to>
                                        <p:strVal val="visible"/>
                                      </p:to>
                                    </p:set>
                                    <p:animEffect transition="in" filter="fade">
                                      <p:cBhvr>
                                        <p:cTn id="87" dur="500"/>
                                        <p:tgtEl>
                                          <p:spTgt spid="7">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
                                            <p:txEl>
                                              <p:pRg st="4" end="4"/>
                                            </p:txEl>
                                          </p:spTgt>
                                        </p:tgtEl>
                                        <p:attrNameLst>
                                          <p:attrName>style.visibility</p:attrName>
                                        </p:attrNameLst>
                                      </p:cBhvr>
                                      <p:to>
                                        <p:strVal val="visible"/>
                                      </p:to>
                                    </p:set>
                                    <p:animEffect transition="in" filter="fade">
                                      <p:cBhvr>
                                        <p:cTn id="92" dur="500"/>
                                        <p:tgtEl>
                                          <p:spTgt spid="7">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
                                            <p:txEl>
                                              <p:pRg st="5" end="5"/>
                                            </p:txEl>
                                          </p:spTgt>
                                        </p:tgtEl>
                                        <p:attrNameLst>
                                          <p:attrName>style.visibility</p:attrName>
                                        </p:attrNameLst>
                                      </p:cBhvr>
                                      <p:to>
                                        <p:strVal val="visible"/>
                                      </p:to>
                                    </p:set>
                                    <p:animEffect transition="in" filter="fade">
                                      <p:cBhvr>
                                        <p:cTn id="97" dur="500"/>
                                        <p:tgtEl>
                                          <p:spTgt spid="7">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
                                            <p:txEl>
                                              <p:pRg st="6" end="6"/>
                                            </p:txEl>
                                          </p:spTgt>
                                        </p:tgtEl>
                                        <p:attrNameLst>
                                          <p:attrName>style.visibility</p:attrName>
                                        </p:attrNameLst>
                                      </p:cBhvr>
                                      <p:to>
                                        <p:strVal val="visible"/>
                                      </p:to>
                                    </p:set>
                                    <p:animEffect transition="in" filter="fade">
                                      <p:cBhvr>
                                        <p:cTn id="102" dur="500"/>
                                        <p:tgtEl>
                                          <p:spTgt spid="7">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
                                            <p:txEl>
                                              <p:pRg st="7" end="7"/>
                                            </p:txEl>
                                          </p:spTgt>
                                        </p:tgtEl>
                                        <p:attrNameLst>
                                          <p:attrName>style.visibility</p:attrName>
                                        </p:attrNameLst>
                                      </p:cBhvr>
                                      <p:to>
                                        <p:strVal val="visible"/>
                                      </p:to>
                                    </p:set>
                                    <p:animEffect transition="in" filter="fade">
                                      <p:cBhvr>
                                        <p:cTn id="107" dur="500"/>
                                        <p:tgtEl>
                                          <p:spTgt spid="7">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
                                            <p:txEl>
                                              <p:pRg st="8" end="8"/>
                                            </p:txEl>
                                          </p:spTgt>
                                        </p:tgtEl>
                                        <p:attrNameLst>
                                          <p:attrName>style.visibility</p:attrName>
                                        </p:attrNameLst>
                                      </p:cBhvr>
                                      <p:to>
                                        <p:strVal val="visible"/>
                                      </p:to>
                                    </p:set>
                                    <p:animEffect transition="in" filter="fade">
                                      <p:cBhvr>
                                        <p:cTn id="112" dur="500"/>
                                        <p:tgtEl>
                                          <p:spTgt spid="7">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
                                            <p:txEl>
                                              <p:pRg st="9" end="9"/>
                                            </p:txEl>
                                          </p:spTgt>
                                        </p:tgtEl>
                                        <p:attrNameLst>
                                          <p:attrName>style.visibility</p:attrName>
                                        </p:attrNameLst>
                                      </p:cBhvr>
                                      <p:to>
                                        <p:strVal val="visible"/>
                                      </p:to>
                                    </p:set>
                                    <p:animEffect transition="in" filter="fade">
                                      <p:cBhvr>
                                        <p:cTn id="117" dur="500"/>
                                        <p:tgtEl>
                                          <p:spTgt spid="7">
                                            <p:txEl>
                                              <p:pRg st="9" end="9"/>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
                                            <p:txEl>
                                              <p:pRg st="10" end="10"/>
                                            </p:txEl>
                                          </p:spTgt>
                                        </p:tgtEl>
                                        <p:attrNameLst>
                                          <p:attrName>style.visibility</p:attrName>
                                        </p:attrNameLst>
                                      </p:cBhvr>
                                      <p:to>
                                        <p:strVal val="visible"/>
                                      </p:to>
                                    </p:set>
                                    <p:animEffect transition="in" filter="fade">
                                      <p:cBhvr>
                                        <p:cTn id="122" dur="500"/>
                                        <p:tgtEl>
                                          <p:spTgt spid="7">
                                            <p:txEl>
                                              <p:pRg st="10" end="1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
                                            <p:txEl>
                                              <p:pRg st="11" end="11"/>
                                            </p:txEl>
                                          </p:spTgt>
                                        </p:tgtEl>
                                        <p:attrNameLst>
                                          <p:attrName>style.visibility</p:attrName>
                                        </p:attrNameLst>
                                      </p:cBhvr>
                                      <p:to>
                                        <p:strVal val="visible"/>
                                      </p:to>
                                    </p:set>
                                    <p:animEffect transition="in" filter="fade">
                                      <p:cBhvr>
                                        <p:cTn id="127" dur="500"/>
                                        <p:tgtEl>
                                          <p:spTgt spid="7">
                                            <p:txEl>
                                              <p:pRg st="11" end="1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
                                            <p:txEl>
                                              <p:pRg st="12" end="12"/>
                                            </p:txEl>
                                          </p:spTgt>
                                        </p:tgtEl>
                                        <p:attrNameLst>
                                          <p:attrName>style.visibility</p:attrName>
                                        </p:attrNameLst>
                                      </p:cBhvr>
                                      <p:to>
                                        <p:strVal val="visible"/>
                                      </p:to>
                                    </p:set>
                                    <p:animEffect transition="in" filter="fade">
                                      <p:cBhvr>
                                        <p:cTn id="132" dur="500"/>
                                        <p:tgtEl>
                                          <p:spTgt spid="7">
                                            <p:txEl>
                                              <p:pRg st="12" end="12"/>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
                                            <p:txEl>
                                              <p:pRg st="13" end="13"/>
                                            </p:txEl>
                                          </p:spTgt>
                                        </p:tgtEl>
                                        <p:attrNameLst>
                                          <p:attrName>style.visibility</p:attrName>
                                        </p:attrNameLst>
                                      </p:cBhvr>
                                      <p:to>
                                        <p:strVal val="visible"/>
                                      </p:to>
                                    </p:set>
                                    <p:animEffect transition="in" filter="fade">
                                      <p:cBhvr>
                                        <p:cTn id="137" dur="500"/>
                                        <p:tgtEl>
                                          <p:spTgt spid="7">
                                            <p:txEl>
                                              <p:pRg st="13" end="13"/>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11B54204-BAAA-628E-6219-850A09546F82}"/>
              </a:ext>
            </a:extLst>
          </p:cNvPr>
          <p:cNvSpPr>
            <a:spLocks noGrp="1"/>
          </p:cNvSpPr>
          <p:nvPr>
            <p:ph type="body" idx="1"/>
          </p:nvPr>
        </p:nvSpPr>
        <p:spPr/>
        <p:txBody>
          <a:bodyPr/>
          <a:lstStyle/>
          <a:p>
            <a:r>
              <a:rPr lang="es-MX" sz="1100" b="1">
                <a:latin typeface="Calibri"/>
                <a:cs typeface="Calibri"/>
              </a:rPr>
              <a:t>Tipo de investigación</a:t>
            </a:r>
            <a:endParaRPr lang="es-ES"/>
          </a:p>
        </p:txBody>
      </p:sp>
      <p:sp>
        <p:nvSpPr>
          <p:cNvPr id="3" name="Marcador de contenido 2">
            <a:extLst>
              <a:ext uri="{FF2B5EF4-FFF2-40B4-BE49-F238E27FC236}">
                <a16:creationId xmlns:a16="http://schemas.microsoft.com/office/drawing/2014/main" id="{61C1AD7B-9D26-35EB-FAC0-ED6D0221AA84}"/>
              </a:ext>
            </a:extLst>
          </p:cNvPr>
          <p:cNvSpPr>
            <a:spLocks noGrp="1"/>
          </p:cNvSpPr>
          <p:nvPr>
            <p:ph sz="half" idx="2"/>
          </p:nvPr>
        </p:nvSpPr>
        <p:spPr/>
        <p:txBody>
          <a:bodyPr vert="horz" lIns="0" tIns="45720" rIns="0" bIns="45720" rtlCol="0" anchor="t">
            <a:normAutofit/>
          </a:bodyPr>
          <a:lstStyle/>
          <a:p>
            <a:r>
              <a:rPr lang="es-ES" sz="1200">
                <a:latin typeface="Arial"/>
                <a:cs typeface="Arial"/>
              </a:rPr>
              <a:t>Se enfocó en el método cuantitativo</a:t>
            </a:r>
            <a:endParaRPr lang="es-ES"/>
          </a:p>
        </p:txBody>
      </p:sp>
      <p:sp>
        <p:nvSpPr>
          <p:cNvPr id="5" name="Marcador de texto 4">
            <a:extLst>
              <a:ext uri="{FF2B5EF4-FFF2-40B4-BE49-F238E27FC236}">
                <a16:creationId xmlns:a16="http://schemas.microsoft.com/office/drawing/2014/main" id="{7C233DC0-4384-219D-2D91-C03BB7E9E97E}"/>
              </a:ext>
            </a:extLst>
          </p:cNvPr>
          <p:cNvSpPr>
            <a:spLocks noGrp="1"/>
          </p:cNvSpPr>
          <p:nvPr>
            <p:ph type="body" sz="quarter" idx="3"/>
          </p:nvPr>
        </p:nvSpPr>
        <p:spPr/>
        <p:txBody>
          <a:bodyPr/>
          <a:lstStyle/>
          <a:p>
            <a:r>
              <a:rPr lang="es-ES" sz="1100" b="1">
                <a:latin typeface="Calibri"/>
                <a:cs typeface="Calibri"/>
              </a:rPr>
              <a:t>Alcance de la investigación</a:t>
            </a:r>
            <a:endParaRPr lang="es-ES"/>
          </a:p>
        </p:txBody>
      </p:sp>
      <p:sp>
        <p:nvSpPr>
          <p:cNvPr id="6" name="Marcador de contenido 5">
            <a:extLst>
              <a:ext uri="{FF2B5EF4-FFF2-40B4-BE49-F238E27FC236}">
                <a16:creationId xmlns:a16="http://schemas.microsoft.com/office/drawing/2014/main" id="{EDB9D10E-2F07-E708-77D0-283ADB1F40F6}"/>
              </a:ext>
            </a:extLst>
          </p:cNvPr>
          <p:cNvSpPr>
            <a:spLocks noGrp="1"/>
          </p:cNvSpPr>
          <p:nvPr>
            <p:ph sz="quarter" idx="4"/>
          </p:nvPr>
        </p:nvSpPr>
        <p:spPr/>
        <p:txBody>
          <a:bodyPr vert="horz" lIns="0" tIns="45720" rIns="0" bIns="45720" rtlCol="0" anchor="t">
            <a:normAutofit/>
          </a:bodyPr>
          <a:lstStyle/>
          <a:p>
            <a:r>
              <a:rPr lang="es-ES" sz="1200">
                <a:latin typeface="Arial"/>
                <a:cs typeface="Arial"/>
              </a:rPr>
              <a:t>Descriptivo - explicativo</a:t>
            </a:r>
            <a:endParaRPr lang="es-ES"/>
          </a:p>
        </p:txBody>
      </p:sp>
    </p:spTree>
    <p:extLst>
      <p:ext uri="{BB962C8B-B14F-4D97-AF65-F5344CB8AC3E}">
        <p14:creationId xmlns:p14="http://schemas.microsoft.com/office/powerpoint/2010/main" val="275506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ítulo 9">
            <a:extLst>
              <a:ext uri="{FF2B5EF4-FFF2-40B4-BE49-F238E27FC236}">
                <a16:creationId xmlns:a16="http://schemas.microsoft.com/office/drawing/2014/main" id="{1D77B3B2-35CD-0865-A401-D4B8C5AEEF59}"/>
              </a:ext>
            </a:extLst>
          </p:cNvPr>
          <p:cNvSpPr>
            <a:spLocks noGrp="1"/>
          </p:cNvSpPr>
          <p:nvPr>
            <p:ph type="title"/>
          </p:nvPr>
        </p:nvSpPr>
        <p:spPr>
          <a:xfrm>
            <a:off x="643467" y="516835"/>
            <a:ext cx="3448259" cy="1666501"/>
          </a:xfrm>
        </p:spPr>
        <p:txBody>
          <a:bodyPr>
            <a:normAutofit/>
          </a:bodyPr>
          <a:lstStyle/>
          <a:p>
            <a:r>
              <a:rPr lang="es-MX" sz="4000" b="1">
                <a:solidFill>
                  <a:srgbClr val="FFFFFF"/>
                </a:solidFill>
                <a:latin typeface="Calibri"/>
                <a:cs typeface="Calibri"/>
              </a:rPr>
              <a:t>Localización del proyecto</a:t>
            </a:r>
            <a:endParaRPr lang="es-ES" sz="4000">
              <a:solidFill>
                <a:srgbClr val="FFFFFF"/>
              </a:solidFill>
            </a:endParaRPr>
          </a:p>
        </p:txBody>
      </p:sp>
      <p:cxnSp>
        <p:nvCxnSpPr>
          <p:cNvPr id="20" name="Straight Connector 19">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B48B4A52-CC14-932E-7B7E-E6DB26B87E3A}"/>
              </a:ext>
            </a:extLst>
          </p:cNvPr>
          <p:cNvSpPr>
            <a:spLocks noGrp="1"/>
          </p:cNvSpPr>
          <p:nvPr>
            <p:ph idx="1"/>
          </p:nvPr>
        </p:nvSpPr>
        <p:spPr>
          <a:xfrm>
            <a:off x="643467" y="2546224"/>
            <a:ext cx="3448259" cy="3342747"/>
          </a:xfrm>
        </p:spPr>
        <p:txBody>
          <a:bodyPr vert="horz" lIns="0" tIns="45720" rIns="0" bIns="45720" rtlCol="0">
            <a:normAutofit/>
          </a:bodyPr>
          <a:lstStyle/>
          <a:p>
            <a:pPr>
              <a:lnSpc>
                <a:spcPct val="100000"/>
              </a:lnSpc>
            </a:pPr>
            <a:r>
              <a:rPr lang="es-MX" sz="1800">
                <a:solidFill>
                  <a:srgbClr val="FFFFFF"/>
                </a:solidFill>
                <a:latin typeface="Arial"/>
                <a:cs typeface="Arial"/>
              </a:rPr>
              <a:t>Se localiza en Santa Rosa Rio Nuevo, 500 metros noroeste de la Escuela de Santa Rosa, cruzando el puente de San Antonio, tomando la calle a mano izquierda, portón gris, en un terreno de 1,000 m2, con una construcción de 88 m2. La asociación opta por este sitio debido a la cercanía con los proveedores de materia </a:t>
            </a:r>
          </a:p>
          <a:p>
            <a:pPr>
              <a:lnSpc>
                <a:spcPct val="100000"/>
              </a:lnSpc>
            </a:pPr>
            <a:endParaRPr lang="es-MX" sz="1800">
              <a:solidFill>
                <a:srgbClr val="FFFFFF"/>
              </a:solidFill>
              <a:latin typeface="Speak Pro"/>
              <a:cs typeface="Arial"/>
            </a:endParaRPr>
          </a:p>
        </p:txBody>
      </p:sp>
      <p:pic>
        <p:nvPicPr>
          <p:cNvPr id="13" name="Imagen 12" descr="Mapa&#10;&#10;Descripción generada automáticamente">
            <a:extLst>
              <a:ext uri="{FF2B5EF4-FFF2-40B4-BE49-F238E27FC236}">
                <a16:creationId xmlns:a16="http://schemas.microsoft.com/office/drawing/2014/main" id="{FEE8C582-CD3C-84EF-49E7-D477774D866D}"/>
              </a:ext>
            </a:extLst>
          </p:cNvPr>
          <p:cNvPicPr>
            <a:picLocks noChangeAspect="1"/>
          </p:cNvPicPr>
          <p:nvPr/>
        </p:nvPicPr>
        <p:blipFill rotWithShape="1">
          <a:blip r:embed="rId2"/>
          <a:srcRect l="10829" r="22126" b="2"/>
          <a:stretch/>
        </p:blipFill>
        <p:spPr>
          <a:xfrm>
            <a:off x="4654296" y="10"/>
            <a:ext cx="7537703" cy="6857990"/>
          </a:xfrm>
          <a:prstGeom prst="rect">
            <a:avLst/>
          </a:prstGeom>
        </p:spPr>
      </p:pic>
    </p:spTree>
    <p:extLst>
      <p:ext uri="{BB962C8B-B14F-4D97-AF65-F5344CB8AC3E}">
        <p14:creationId xmlns:p14="http://schemas.microsoft.com/office/powerpoint/2010/main" val="320726476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6CEEA8-E23E-324D-8E0A-678C2F2CE8A7}"/>
              </a:ext>
            </a:extLst>
          </p:cNvPr>
          <p:cNvSpPr>
            <a:spLocks noGrp="1"/>
          </p:cNvSpPr>
          <p:nvPr>
            <p:ph type="title"/>
          </p:nvPr>
        </p:nvSpPr>
        <p:spPr>
          <a:xfrm>
            <a:off x="477078" y="516836"/>
            <a:ext cx="3100136" cy="1960234"/>
          </a:xfrm>
        </p:spPr>
        <p:txBody>
          <a:bodyPr>
            <a:normAutofit/>
          </a:bodyPr>
          <a:lstStyle/>
          <a:p>
            <a:r>
              <a:rPr lang="es-MX" sz="4000" b="1">
                <a:solidFill>
                  <a:srgbClr val="8885D7"/>
                </a:solidFill>
                <a:latin typeface="Calibri"/>
                <a:cs typeface="Calibri"/>
              </a:rPr>
              <a:t>Población de estudio</a:t>
            </a:r>
            <a:endParaRPr lang="es-ES" sz="4000">
              <a:solidFill>
                <a:srgbClr val="8885D7"/>
              </a:solidFill>
            </a:endParaRPr>
          </a:p>
        </p:txBody>
      </p:sp>
      <p:cxnSp>
        <p:nvCxnSpPr>
          <p:cNvPr id="29" name="Straight Connector 11">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Marcador de contenido 3">
            <a:extLst>
              <a:ext uri="{FF2B5EF4-FFF2-40B4-BE49-F238E27FC236}">
                <a16:creationId xmlns:a16="http://schemas.microsoft.com/office/drawing/2014/main" id="{C011E389-A6F1-4430-AE9A-75A44E12708D}"/>
              </a:ext>
            </a:extLst>
          </p:cNvPr>
          <p:cNvSpPr>
            <a:spLocks noGrp="1"/>
          </p:cNvSpPr>
          <p:nvPr>
            <p:ph idx="1"/>
          </p:nvPr>
        </p:nvSpPr>
        <p:spPr>
          <a:xfrm>
            <a:off x="492371" y="2790855"/>
            <a:ext cx="3084844" cy="3311766"/>
          </a:xfrm>
        </p:spPr>
        <p:txBody>
          <a:bodyPr vert="horz" lIns="0" tIns="45720" rIns="0" bIns="45720" rtlCol="0">
            <a:normAutofit/>
          </a:bodyPr>
          <a:lstStyle/>
          <a:p>
            <a:r>
              <a:rPr lang="es-MX" sz="1600">
                <a:latin typeface="Arial"/>
                <a:cs typeface="Arial"/>
              </a:rPr>
              <a:t>Se divide en tres:</a:t>
            </a:r>
          </a:p>
          <a:p>
            <a:r>
              <a:rPr lang="es-MX" sz="1600">
                <a:latin typeface="Arial"/>
                <a:cs typeface="Arial"/>
              </a:rPr>
              <a:t>Productores de vegetales y tubérculos del distrito de Rio Nuevo.</a:t>
            </a:r>
          </a:p>
          <a:p>
            <a:r>
              <a:rPr lang="es-MX" sz="1600">
                <a:latin typeface="Arial"/>
                <a:cs typeface="Arial"/>
              </a:rPr>
              <a:t>Administradores de los puntos de venta de Pérez Zeledón.</a:t>
            </a:r>
            <a:endParaRPr lang="es-MX" sz="1600"/>
          </a:p>
          <a:p>
            <a:r>
              <a:rPr lang="es-MX" sz="1600">
                <a:latin typeface="Arial"/>
                <a:cs typeface="Arial"/>
              </a:rPr>
              <a:t>Consumidores finales.</a:t>
            </a:r>
            <a:endParaRPr lang="es-MX" sz="1600"/>
          </a:p>
          <a:p>
            <a:endParaRPr lang="es-MX" sz="1600">
              <a:latin typeface="Arial"/>
              <a:cs typeface="Arial"/>
            </a:endParaRPr>
          </a:p>
        </p:txBody>
      </p:sp>
      <p:pic>
        <p:nvPicPr>
          <p:cNvPr id="31" name="Picture 5" descr="Vista superior de diferentes frutas y verduras">
            <a:extLst>
              <a:ext uri="{FF2B5EF4-FFF2-40B4-BE49-F238E27FC236}">
                <a16:creationId xmlns:a16="http://schemas.microsoft.com/office/drawing/2014/main" id="{B65CF036-6889-5AF1-BE56-751BEA7731E0}"/>
              </a:ext>
            </a:extLst>
          </p:cNvPr>
          <p:cNvPicPr>
            <a:picLocks noChangeAspect="1"/>
          </p:cNvPicPr>
          <p:nvPr/>
        </p:nvPicPr>
        <p:blipFill rotWithShape="1">
          <a:blip r:embed="rId2"/>
          <a:srcRect l="11112" r="13059" b="-3"/>
          <a:stretch/>
        </p:blipFill>
        <p:spPr>
          <a:xfrm>
            <a:off x="4080728" y="10"/>
            <a:ext cx="8111272" cy="6857990"/>
          </a:xfrm>
          <a:prstGeom prst="rect">
            <a:avLst/>
          </a:prstGeom>
        </p:spPr>
      </p:pic>
    </p:spTree>
    <p:extLst>
      <p:ext uri="{BB962C8B-B14F-4D97-AF65-F5344CB8AC3E}">
        <p14:creationId xmlns:p14="http://schemas.microsoft.com/office/powerpoint/2010/main" val="23976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D08580-60A7-96F1-6E3C-17A186AC63D2}"/>
              </a:ext>
            </a:extLst>
          </p:cNvPr>
          <p:cNvSpPr>
            <a:spLocks noGrp="1"/>
          </p:cNvSpPr>
          <p:nvPr>
            <p:ph type="title"/>
          </p:nvPr>
        </p:nvSpPr>
        <p:spPr>
          <a:xfrm>
            <a:off x="643468" y="643467"/>
            <a:ext cx="3073550" cy="5126203"/>
          </a:xfrm>
        </p:spPr>
        <p:txBody>
          <a:bodyPr anchor="ctr">
            <a:normAutofit/>
          </a:bodyPr>
          <a:lstStyle/>
          <a:p>
            <a:pPr algn="ctr"/>
            <a:r>
              <a:rPr lang="es-ES"/>
              <a:t>Estimación de la oferta </a:t>
            </a:r>
            <a:endParaRPr lang="en-US"/>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B007568-FC40-8A22-E41B-DB378CE0047C}"/>
              </a:ext>
            </a:extLst>
          </p:cNvPr>
          <p:cNvSpPr>
            <a:spLocks noGrp="1"/>
          </p:cNvSpPr>
          <p:nvPr>
            <p:ph idx="1"/>
          </p:nvPr>
        </p:nvSpPr>
        <p:spPr>
          <a:xfrm>
            <a:off x="4461757" y="1525211"/>
            <a:ext cx="6791894" cy="3547774"/>
          </a:xfrm>
        </p:spPr>
        <p:txBody>
          <a:bodyPr vert="horz" lIns="0" tIns="45720" rIns="0" bIns="45720" rtlCol="0" anchor="ctr">
            <a:normAutofit/>
          </a:bodyPr>
          <a:lstStyle/>
          <a:p>
            <a:r>
              <a:rPr lang="es-ES" b="1"/>
              <a:t>Para la estimación de la oferta se cuantificó el número de:</a:t>
            </a:r>
          </a:p>
          <a:p>
            <a:pPr>
              <a:buFont typeface="Wingdings" panose="020F0502020204030204" pitchFamily="34" charset="0"/>
              <a:buChar char="q"/>
            </a:pPr>
            <a:r>
              <a:rPr lang="es-ES"/>
              <a:t>Proveedores</a:t>
            </a:r>
          </a:p>
          <a:p>
            <a:pPr>
              <a:buFont typeface="Wingdings" panose="020F0502020204030204" pitchFamily="34" charset="0"/>
              <a:buChar char="q"/>
            </a:pPr>
            <a:r>
              <a:rPr lang="es-ES"/>
              <a:t>Presentación de los productos / competencia de producto</a:t>
            </a:r>
          </a:p>
          <a:p>
            <a:pPr>
              <a:buFont typeface="Wingdings" panose="020F0502020204030204" pitchFamily="34" charset="0"/>
              <a:buChar char="q"/>
            </a:pPr>
            <a:r>
              <a:rPr lang="es-ES"/>
              <a:t>Precios </a:t>
            </a:r>
          </a:p>
          <a:p>
            <a:pPr marL="0" indent="0">
              <a:buNone/>
            </a:pPr>
            <a:endParaRPr lang="es-ES"/>
          </a:p>
          <a:p>
            <a:endParaRPr lang="es-ES"/>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209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54DCD9B2-D552-47A6-9FE2-15D7E8159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AA15B-145F-C418-782B-41C11942377B}"/>
              </a:ext>
            </a:extLst>
          </p:cNvPr>
          <p:cNvSpPr>
            <a:spLocks noGrp="1"/>
          </p:cNvSpPr>
          <p:nvPr>
            <p:ph type="title"/>
          </p:nvPr>
        </p:nvSpPr>
        <p:spPr>
          <a:xfrm>
            <a:off x="7415800" y="530239"/>
            <a:ext cx="3016930" cy="751592"/>
          </a:xfrm>
        </p:spPr>
        <p:txBody>
          <a:bodyPr vert="horz" lIns="91440" tIns="45720" rIns="91440" bIns="45720" rtlCol="0" anchor="b">
            <a:noAutofit/>
          </a:bodyPr>
          <a:lstStyle/>
          <a:p>
            <a:pPr algn="just"/>
            <a:r>
              <a:rPr lang="es-CR" sz="2200">
                <a:solidFill>
                  <a:schemeClr val="tx1">
                    <a:lumMod val="85000"/>
                    <a:lumOff val="15000"/>
                  </a:schemeClr>
                </a:solidFill>
              </a:rPr>
              <a:t>Proveedores</a:t>
            </a:r>
          </a:p>
        </p:txBody>
      </p:sp>
      <p:pic>
        <p:nvPicPr>
          <p:cNvPr id="13" name="Picture 12">
            <a:extLst>
              <a:ext uri="{FF2B5EF4-FFF2-40B4-BE49-F238E27FC236}">
                <a16:creationId xmlns:a16="http://schemas.microsoft.com/office/drawing/2014/main" id="{0CCB7970-60ED-4F95-AE7F-E893A0FF7D16}"/>
              </a:ext>
            </a:extLst>
          </p:cNvPr>
          <p:cNvPicPr>
            <a:picLocks noChangeAspect="1"/>
          </p:cNvPicPr>
          <p:nvPr/>
        </p:nvPicPr>
        <p:blipFill>
          <a:blip r:embed="rId2"/>
          <a:stretch>
            <a:fillRect/>
          </a:stretch>
        </p:blipFill>
        <p:spPr>
          <a:xfrm>
            <a:off x="568684" y="278615"/>
            <a:ext cx="6060715" cy="2424286"/>
          </a:xfrm>
          <a:prstGeom prst="rect">
            <a:avLst/>
          </a:prstGeom>
        </p:spPr>
      </p:pic>
      <p:cxnSp>
        <p:nvCxnSpPr>
          <p:cNvPr id="24" name="Straight Connector 23">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32349"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CE25F7F-C10E-4478-90C0-93B61E638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itle 1">
            <a:extLst>
              <a:ext uri="{FF2B5EF4-FFF2-40B4-BE49-F238E27FC236}">
                <a16:creationId xmlns:a16="http://schemas.microsoft.com/office/drawing/2014/main" id="{160856CE-2A8E-C486-050B-52D03E18F241}"/>
              </a:ext>
            </a:extLst>
          </p:cNvPr>
          <p:cNvSpPr txBox="1">
            <a:spLocks/>
          </p:cNvSpPr>
          <p:nvPr/>
        </p:nvSpPr>
        <p:spPr>
          <a:xfrm>
            <a:off x="699314" y="3600011"/>
            <a:ext cx="3016930" cy="7515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pPr algn="just"/>
            <a:r>
              <a:rPr lang="es-CR" sz="2200">
                <a:solidFill>
                  <a:schemeClr val="tx1">
                    <a:lumMod val="85000"/>
                    <a:lumOff val="15000"/>
                  </a:schemeClr>
                </a:solidFill>
              </a:rPr>
              <a:t>Presentación del producto</a:t>
            </a:r>
          </a:p>
        </p:txBody>
      </p:sp>
      <p:pic>
        <p:nvPicPr>
          <p:cNvPr id="19" name="Picture 18">
            <a:extLst>
              <a:ext uri="{FF2B5EF4-FFF2-40B4-BE49-F238E27FC236}">
                <a16:creationId xmlns:a16="http://schemas.microsoft.com/office/drawing/2014/main" id="{866BEB1E-EC80-0EF3-1982-7F1BB01674E5}"/>
              </a:ext>
            </a:extLst>
          </p:cNvPr>
          <p:cNvPicPr>
            <a:picLocks noChangeAspect="1"/>
          </p:cNvPicPr>
          <p:nvPr/>
        </p:nvPicPr>
        <p:blipFill>
          <a:blip r:embed="rId3"/>
          <a:stretch>
            <a:fillRect/>
          </a:stretch>
        </p:blipFill>
        <p:spPr>
          <a:xfrm>
            <a:off x="4016829" y="3219222"/>
            <a:ext cx="7979228" cy="2476954"/>
          </a:xfrm>
          <a:prstGeom prst="rect">
            <a:avLst/>
          </a:prstGeom>
        </p:spPr>
      </p:pic>
    </p:spTree>
    <p:extLst>
      <p:ext uri="{BB962C8B-B14F-4D97-AF65-F5344CB8AC3E}">
        <p14:creationId xmlns:p14="http://schemas.microsoft.com/office/powerpoint/2010/main" val="2691944340"/>
      </p:ext>
    </p:extLst>
  </p:cSld>
  <p:clrMapOvr>
    <a:masterClrMapping/>
  </p:clrMapOvr>
</p:sld>
</file>

<file path=ppt/theme/theme1.xml><?xml version="1.0" encoding="utf-8"?>
<a:theme xmlns:a="http://schemas.openxmlformats.org/drawingml/2006/main" name="Retrospect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RetrospectVTI</vt:lpstr>
      <vt:lpstr>Estudio de Caso: Estudio de prefactibilidad para la instalación de una planta procesadora y comercializadora de vegetales y tubérculos empacados al vacío en la comunidad de Santa Rosa de Río Nuevo, Pérez Zeledón.   </vt:lpstr>
      <vt:lpstr>PowerPoint Presentation</vt:lpstr>
      <vt:lpstr>Delimitación temporal, espacial, y empresarial</vt:lpstr>
      <vt:lpstr>Conceptualización del mercado o área de estudio</vt:lpstr>
      <vt:lpstr>PowerPoint Presentation</vt:lpstr>
      <vt:lpstr>Localización del proyecto</vt:lpstr>
      <vt:lpstr>Población de estudio</vt:lpstr>
      <vt:lpstr>Estimación de la oferta </vt:lpstr>
      <vt:lpstr>Proveedores</vt:lpstr>
      <vt:lpstr>Precio del mercado</vt:lpstr>
      <vt:lpstr>Estimación de la  demanda</vt:lpstr>
      <vt:lpstr>PowerPoint Presentation</vt:lpstr>
      <vt:lpstr>PowerPoint Presentation</vt:lpstr>
      <vt:lpstr>Proyección de la demanda del Producto</vt:lpstr>
      <vt:lpstr>Proyección de la demanda del Producto</vt:lpstr>
      <vt:lpstr>Análisis de la Demanda</vt:lpstr>
      <vt:lpstr>Análisis de la Demanda</vt:lpstr>
      <vt:lpstr>Análisis de la Demanda</vt:lpstr>
      <vt:lpstr>Análisis de la Demanda</vt:lpstr>
      <vt:lpstr>Análisis de la Oferta</vt:lpstr>
      <vt:lpstr>Análisis de la Oferta</vt:lpstr>
      <vt:lpstr>Análisis de la Oferta</vt:lpstr>
      <vt:lpstr>Análisis de la Oferta</vt:lpstr>
      <vt:lpstr>Precios y Tarifas </vt:lpstr>
      <vt:lpstr>PowerPoint Presentation</vt:lpstr>
      <vt:lpstr>Estrategia de comercialización y divulgación   </vt:lpstr>
      <vt:lpstr>PowerPoint Presentation</vt:lpstr>
      <vt:lpstr>Tipo de fuentes de información: </vt:lpstr>
      <vt:lpstr>PowerPoint Presentation</vt:lpstr>
      <vt:lpstr>Lecciones aprendidas: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Caso: Estudio de prefactibilidad para la instalación de una planta procesadora y comercializadora de vegetales y tubérculos empacados al vacío en la comunidad de Santa Rosa de Río Nuevo, Pérez Zeledón.   </dc:title>
  <dc:creator>Yarely Diaz Gómez</dc:creator>
  <cp:revision>2</cp:revision>
  <dcterms:created xsi:type="dcterms:W3CDTF">2023-09-22T22:50:33Z</dcterms:created>
  <dcterms:modified xsi:type="dcterms:W3CDTF">2023-09-24T01:59:59Z</dcterms:modified>
</cp:coreProperties>
</file>