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67" r:id="rId5"/>
    <p:sldId id="268" r:id="rId6"/>
    <p:sldId id="261" r:id="rId7"/>
    <p:sldId id="271" r:id="rId8"/>
    <p:sldId id="263" r:id="rId9"/>
    <p:sldId id="262" r:id="rId10"/>
    <p:sldId id="264" r:id="rId11"/>
    <p:sldId id="257" r:id="rId12"/>
    <p:sldId id="272" r:id="rId13"/>
    <p:sldId id="259" r:id="rId14"/>
    <p:sldId id="258" r:id="rId15"/>
    <p:sldId id="260" r:id="rId16"/>
    <p:sldId id="265" r:id="rId17"/>
    <p:sldId id="273" r:id="rId18"/>
    <p:sldId id="266" r:id="rId19"/>
    <p:sldId id="274"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AFB83-7B9F-4DC7-A054-BAAEB6037045}" v="145" dt="2023-09-22T03:05:43.788"/>
    <p1510:client id="{BD44B074-296D-9B2D-2B16-C98252158261}" v="38" dt="2023-09-22T22:35:38.280"/>
    <p1510:client id="{C5C30B4C-9063-A3A7-332F-E803CF8C647E}" v="94" dt="2023-09-22T04:54:05.898"/>
    <p1510:client id="{E2D3A300-E0B8-BAA5-0969-3DD3BED4EB16}" v="178" dt="2023-09-22T04:29:42.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8" autoAdjust="0"/>
    <p:restoredTop sz="94660"/>
  </p:normalViewPr>
  <p:slideViewPr>
    <p:cSldViewPr snapToGrid="0">
      <p:cViewPr varScale="1">
        <p:scale>
          <a:sx n="105" d="100"/>
          <a:sy n="105"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1.svg"/><Relationship Id="rId9" Type="http://schemas.openxmlformats.org/officeDocument/2006/relationships/image" Target="../media/image30.png"/><Relationship Id="rId1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1.svg"/><Relationship Id="rId9" Type="http://schemas.openxmlformats.org/officeDocument/2006/relationships/image" Target="../media/image30.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1D7A1-0694-4D4B-8998-1A34762A230C}" type="doc">
      <dgm:prSet loTypeId="urn:microsoft.com/office/officeart/2018/2/layout/IconLabelDescriptionList" loCatId="icon" qsTypeId="urn:microsoft.com/office/officeart/2005/8/quickstyle/simple2" qsCatId="simple" csTypeId="urn:microsoft.com/office/officeart/2005/8/colors/accent1_3" csCatId="accent1" phldr="1"/>
      <dgm:spPr/>
      <dgm:t>
        <a:bodyPr/>
        <a:lstStyle/>
        <a:p>
          <a:endParaRPr lang="en-US"/>
        </a:p>
      </dgm:t>
    </dgm:pt>
    <dgm:pt modelId="{28C844E2-FE0C-4A95-9700-F656523245B9}">
      <dgm:prSet phldrT="[Text]" phldr="0"/>
      <dgm:spPr/>
      <dgm:t>
        <a:bodyPr/>
        <a:lstStyle/>
        <a:p>
          <a:pPr>
            <a:lnSpc>
              <a:spcPct val="100000"/>
            </a:lnSpc>
            <a:defRPr b="1"/>
          </a:pPr>
          <a:r>
            <a:rPr lang="es-ES"/>
            <a:t>Encuestas de hogares del Instituto Nacional de Estadística y Censos (INEC) del periodo 2010 al 2018</a:t>
          </a:r>
          <a:endParaRPr lang="en-US"/>
        </a:p>
      </dgm:t>
    </dgm:pt>
    <dgm:pt modelId="{2631AC9E-6663-48E6-AA17-38A876171211}" type="parTrans" cxnId="{50B435A8-7E71-4461-9FBF-474D65A95793}">
      <dgm:prSet/>
      <dgm:spPr/>
      <dgm:t>
        <a:bodyPr/>
        <a:lstStyle/>
        <a:p>
          <a:endParaRPr lang="en-US"/>
        </a:p>
      </dgm:t>
    </dgm:pt>
    <dgm:pt modelId="{C56B3096-A9E3-4EF9-8DFE-3FB1A6EA05F9}" type="sibTrans" cxnId="{50B435A8-7E71-4461-9FBF-474D65A95793}">
      <dgm:prSet/>
      <dgm:spPr/>
      <dgm:t>
        <a:bodyPr/>
        <a:lstStyle/>
        <a:p>
          <a:endParaRPr lang="en-US"/>
        </a:p>
      </dgm:t>
    </dgm:pt>
    <dgm:pt modelId="{904CB029-E24A-4A00-8CEF-62399022BF38}">
      <dgm:prSet phldrT="[Text]" phldr="0"/>
      <dgm:spPr/>
      <dgm:t>
        <a:bodyPr/>
        <a:lstStyle/>
        <a:p>
          <a:pPr>
            <a:lnSpc>
              <a:spcPct val="100000"/>
            </a:lnSpc>
          </a:pPr>
          <a:r>
            <a:rPr lang="es-ES">
              <a:latin typeface="Calibri Light" panose="020F0302020204030204"/>
            </a:rPr>
            <a:t>Realizar </a:t>
          </a:r>
          <a:r>
            <a:rPr lang="es-ES"/>
            <a:t>la proyección de crecimiento de hogares.</a:t>
          </a:r>
          <a:r>
            <a:rPr lang="es-ES">
              <a:latin typeface="Calibri Light" panose="020F0302020204030204"/>
            </a:rPr>
            <a:t> </a:t>
          </a:r>
          <a:endParaRPr lang="en-US"/>
        </a:p>
      </dgm:t>
    </dgm:pt>
    <dgm:pt modelId="{3BD8FC78-CC5F-4079-BB48-58FF29AFCA1C}" type="parTrans" cxnId="{43A31AD0-AC72-4F2C-8CB9-1664BF842BA6}">
      <dgm:prSet/>
      <dgm:spPr/>
      <dgm:t>
        <a:bodyPr/>
        <a:lstStyle/>
        <a:p>
          <a:endParaRPr lang="en-US"/>
        </a:p>
      </dgm:t>
    </dgm:pt>
    <dgm:pt modelId="{36FB93C1-ED66-4060-BA5C-945A42011C0D}" type="sibTrans" cxnId="{43A31AD0-AC72-4F2C-8CB9-1664BF842BA6}">
      <dgm:prSet/>
      <dgm:spPr/>
      <dgm:t>
        <a:bodyPr/>
        <a:lstStyle/>
        <a:p>
          <a:endParaRPr lang="en-US"/>
        </a:p>
      </dgm:t>
    </dgm:pt>
    <dgm:pt modelId="{6B14EE72-AF65-404C-8413-1EE96CD4135C}">
      <dgm:prSet phldrT="[Text]" phldr="0"/>
      <dgm:spPr/>
      <dgm:t>
        <a:bodyPr/>
        <a:lstStyle/>
        <a:p>
          <a:pPr>
            <a:lnSpc>
              <a:spcPct val="100000"/>
            </a:lnSpc>
            <a:defRPr b="1"/>
          </a:pPr>
          <a:r>
            <a:rPr lang="en-US" err="1"/>
            <a:t>Encuesta</a:t>
          </a:r>
          <a:r>
            <a:rPr lang="en-US"/>
            <a:t> sectorial del 2012 y 2018</a:t>
          </a:r>
        </a:p>
      </dgm:t>
    </dgm:pt>
    <dgm:pt modelId="{AE78A849-F9D2-4044-ABC7-9525BD91A886}" type="parTrans" cxnId="{D5CDDBAB-A215-4576-AD09-E5B852DE8CF3}">
      <dgm:prSet/>
      <dgm:spPr/>
      <dgm:t>
        <a:bodyPr/>
        <a:lstStyle/>
        <a:p>
          <a:endParaRPr lang="en-US"/>
        </a:p>
      </dgm:t>
    </dgm:pt>
    <dgm:pt modelId="{CF25D405-959B-4B7A-924D-DA2547ACE5C1}" type="sibTrans" cxnId="{D5CDDBAB-A215-4576-AD09-E5B852DE8CF3}">
      <dgm:prSet/>
      <dgm:spPr/>
      <dgm:t>
        <a:bodyPr/>
        <a:lstStyle/>
        <a:p>
          <a:endParaRPr lang="en-US"/>
        </a:p>
      </dgm:t>
    </dgm:pt>
    <dgm:pt modelId="{26830D2F-E202-412D-8D94-6839EA2818AB}">
      <dgm:prSet phldrT="[Text]" phldr="0"/>
      <dgm:spPr/>
      <dgm:t>
        <a:bodyPr/>
        <a:lstStyle/>
        <a:p>
          <a:pPr>
            <a:lnSpc>
              <a:spcPct val="100000"/>
            </a:lnSpc>
          </a:pPr>
          <a:r>
            <a:rPr lang="es-ES">
              <a:latin typeface="Calibri Light" panose="020F0302020204030204"/>
            </a:rPr>
            <a:t>Hábitos </a:t>
          </a:r>
          <a:r>
            <a:rPr lang="es-ES"/>
            <a:t>de consumo eléctrico de la población</a:t>
          </a:r>
          <a:endParaRPr lang="en-US">
            <a:latin typeface="Calibri Light" panose="020F0302020204030204"/>
          </a:endParaRPr>
        </a:p>
      </dgm:t>
    </dgm:pt>
    <dgm:pt modelId="{F5EF84B0-D83D-4F5B-9E8B-3C66089F3A72}" type="parTrans" cxnId="{08A15F90-244D-40E2-933F-81AB5AC1C197}">
      <dgm:prSet/>
      <dgm:spPr/>
      <dgm:t>
        <a:bodyPr/>
        <a:lstStyle/>
        <a:p>
          <a:endParaRPr lang="en-US"/>
        </a:p>
      </dgm:t>
    </dgm:pt>
    <dgm:pt modelId="{F297E52F-52E4-4835-ABC3-0420FEA7D830}" type="sibTrans" cxnId="{08A15F90-244D-40E2-933F-81AB5AC1C197}">
      <dgm:prSet/>
      <dgm:spPr/>
      <dgm:t>
        <a:bodyPr/>
        <a:lstStyle/>
        <a:p>
          <a:endParaRPr lang="en-US"/>
        </a:p>
      </dgm:t>
    </dgm:pt>
    <dgm:pt modelId="{E24BD0A1-3640-4A79-9827-D9C1204F4D43}">
      <dgm:prSet phldr="0"/>
      <dgm:spPr/>
      <dgm:t>
        <a:bodyPr/>
        <a:lstStyle/>
        <a:p>
          <a:pPr>
            <a:lnSpc>
              <a:spcPct val="100000"/>
            </a:lnSpc>
          </a:pPr>
          <a:r>
            <a:rPr lang="es-ES">
              <a:latin typeface="Calibri Light" panose="020F0302020204030204"/>
            </a:rPr>
            <a:t>Realizar</a:t>
          </a:r>
          <a:r>
            <a:rPr lang="es-ES"/>
            <a:t> las proyecciones necesarias</a:t>
          </a:r>
          <a:endParaRPr lang="en-US"/>
        </a:p>
      </dgm:t>
    </dgm:pt>
    <dgm:pt modelId="{B9C7C8E5-F818-455C-95B8-E45FA9262EF6}" type="parTrans" cxnId="{96196683-03DE-4C37-BC02-D2396B11C930}">
      <dgm:prSet/>
      <dgm:spPr/>
    </dgm:pt>
    <dgm:pt modelId="{062D608D-A2CB-43F4-91E9-F59DDC2A5216}" type="sibTrans" cxnId="{96196683-03DE-4C37-BC02-D2396B11C930}">
      <dgm:prSet/>
      <dgm:spPr/>
    </dgm:pt>
    <dgm:pt modelId="{A7407ED2-D7E6-4293-BCA5-A458CE56BB4F}">
      <dgm:prSet phldr="0"/>
      <dgm:spPr/>
      <dgm:t>
        <a:bodyPr/>
        <a:lstStyle/>
        <a:p>
          <a:pPr>
            <a:lnSpc>
              <a:spcPct val="100000"/>
            </a:lnSpc>
            <a:defRPr b="1"/>
          </a:pPr>
          <a:r>
            <a:rPr lang="es-ES"/>
            <a:t>Encuesta de preferencias</a:t>
          </a:r>
          <a:endParaRPr lang="es-ES">
            <a:latin typeface="Calibri Light" panose="020F0302020204030204"/>
          </a:endParaRPr>
        </a:p>
      </dgm:t>
    </dgm:pt>
    <dgm:pt modelId="{83980BD0-EE82-44C2-B1FC-1DB78FF28E7D}" type="parTrans" cxnId="{51813874-8250-4D3B-88DA-B44F48009D82}">
      <dgm:prSet/>
      <dgm:spPr/>
    </dgm:pt>
    <dgm:pt modelId="{62368D04-3BBB-4EB3-9AA7-ABB9D7EF231E}" type="sibTrans" cxnId="{51813874-8250-4D3B-88DA-B44F48009D82}">
      <dgm:prSet/>
      <dgm:spPr/>
    </dgm:pt>
    <dgm:pt modelId="{DC90A022-6148-4AF7-8DE7-0869ED57A720}">
      <dgm:prSet phldr="0"/>
      <dgm:spPr/>
      <dgm:t>
        <a:bodyPr/>
        <a:lstStyle/>
        <a:p>
          <a:pPr>
            <a:lnSpc>
              <a:spcPct val="100000"/>
            </a:lnSpc>
          </a:pPr>
          <a:r>
            <a:rPr lang="es-ES">
              <a:latin typeface="Calibri Light" panose="020F0302020204030204"/>
            </a:rPr>
            <a:t>Elaboración propia</a:t>
          </a:r>
        </a:p>
      </dgm:t>
    </dgm:pt>
    <dgm:pt modelId="{D91D0AD3-AABB-4008-95D5-385333CC5AC6}" type="parTrans" cxnId="{3CFC88E0-6F43-4C79-9B86-B0D7F1836D99}">
      <dgm:prSet/>
      <dgm:spPr/>
    </dgm:pt>
    <dgm:pt modelId="{F20C5515-F982-49A0-80D5-79AD2FEFE072}" type="sibTrans" cxnId="{3CFC88E0-6F43-4C79-9B86-B0D7F1836D99}">
      <dgm:prSet/>
      <dgm:spPr/>
    </dgm:pt>
    <dgm:pt modelId="{168A6FF1-728F-47C3-A63F-6321F0B34CC3}">
      <dgm:prSet phldr="0"/>
      <dgm:spPr/>
      <dgm:t>
        <a:bodyPr/>
        <a:lstStyle/>
        <a:p>
          <a:pPr>
            <a:lnSpc>
              <a:spcPct val="100000"/>
            </a:lnSpc>
            <a:defRPr b="1"/>
          </a:pPr>
          <a:r>
            <a:rPr lang="es-ES">
              <a:latin typeface="Calibri Light" panose="020F0302020204030204"/>
            </a:rPr>
            <a:t>Informe</a:t>
          </a:r>
          <a:r>
            <a:rPr lang="es-ES"/>
            <a:t> de indicadores en ciencia y tecnología del 2017</a:t>
          </a:r>
          <a:r>
            <a:rPr lang="es-ES">
              <a:latin typeface="Calibri Light" panose="020F0302020204030204"/>
            </a:rPr>
            <a:t>*</a:t>
          </a:r>
        </a:p>
      </dgm:t>
    </dgm:pt>
    <dgm:pt modelId="{77EDFFBB-6432-4719-A5B3-7A5E6BE042D9}" type="parTrans" cxnId="{541C335A-2916-4D52-BB04-2C914323F5F0}">
      <dgm:prSet/>
      <dgm:spPr/>
    </dgm:pt>
    <dgm:pt modelId="{BB68458B-1E2E-4C92-B4A3-3996419A68B8}" type="sibTrans" cxnId="{541C335A-2916-4D52-BB04-2C914323F5F0}">
      <dgm:prSet/>
      <dgm:spPr/>
    </dgm:pt>
    <dgm:pt modelId="{1EF62F4E-B921-42DA-80FE-F41008E8F3E7}">
      <dgm:prSet phldr="0"/>
      <dgm:spPr/>
      <dgm:t>
        <a:bodyPr/>
        <a:lstStyle/>
        <a:p>
          <a:pPr>
            <a:lnSpc>
              <a:spcPct val="100000"/>
            </a:lnSpc>
          </a:pPr>
          <a:r>
            <a:rPr lang="es-ES">
              <a:latin typeface="Calibri Light" panose="020F0302020204030204"/>
            </a:rPr>
            <a:t>Definir estado de la cuestión</a:t>
          </a:r>
        </a:p>
      </dgm:t>
    </dgm:pt>
    <dgm:pt modelId="{29924671-91F4-4C83-889A-321EC5CE3D90}" type="parTrans" cxnId="{BA5B4F84-451D-4D94-BD33-2F0D42261FA6}">
      <dgm:prSet/>
      <dgm:spPr/>
    </dgm:pt>
    <dgm:pt modelId="{BA0D7E93-64C1-4AA1-B9D9-4BBC1E74D09D}" type="sibTrans" cxnId="{BA5B4F84-451D-4D94-BD33-2F0D42261FA6}">
      <dgm:prSet/>
      <dgm:spPr/>
    </dgm:pt>
    <dgm:pt modelId="{A12FE302-0124-4096-B3AE-77AF534CEED8}">
      <dgm:prSet phldr="0"/>
      <dgm:spPr/>
      <dgm:t>
        <a:bodyPr/>
        <a:lstStyle/>
        <a:p>
          <a:pPr>
            <a:lnSpc>
              <a:spcPct val="100000"/>
            </a:lnSpc>
          </a:pPr>
          <a:r>
            <a:rPr lang="es-ES"/>
            <a:t>MICITT </a:t>
          </a:r>
          <a:r>
            <a:rPr lang="es-ES">
              <a:latin typeface="Calibri Light" panose="020F0302020204030204"/>
            </a:rPr>
            <a:t>y CONICIT</a:t>
          </a:r>
          <a:endParaRPr lang="es-ES"/>
        </a:p>
      </dgm:t>
    </dgm:pt>
    <dgm:pt modelId="{9C8D4755-837A-4B31-A62F-19A8D20E2B66}" type="parTrans" cxnId="{EE1144B6-9219-4C9D-8BDF-BAEC5BF7F30D}">
      <dgm:prSet/>
      <dgm:spPr/>
    </dgm:pt>
    <dgm:pt modelId="{8CD07DAB-651D-4C92-A0FF-A2DC829A9B8D}" type="sibTrans" cxnId="{EE1144B6-9219-4C9D-8BDF-BAEC5BF7F30D}">
      <dgm:prSet/>
      <dgm:spPr/>
    </dgm:pt>
    <dgm:pt modelId="{7A192278-CBF1-44C3-911C-5DDA1CE6B0E0}" type="pres">
      <dgm:prSet presAssocID="{A691D7A1-0694-4D4B-8998-1A34762A230C}" presName="root" presStyleCnt="0">
        <dgm:presLayoutVars>
          <dgm:dir/>
          <dgm:resizeHandles val="exact"/>
        </dgm:presLayoutVars>
      </dgm:prSet>
      <dgm:spPr/>
    </dgm:pt>
    <dgm:pt modelId="{DF950899-E6DA-4FFA-B0CF-649739E2ED35}" type="pres">
      <dgm:prSet presAssocID="{28C844E2-FE0C-4A95-9700-F656523245B9}" presName="compNode" presStyleCnt="0"/>
      <dgm:spPr/>
    </dgm:pt>
    <dgm:pt modelId="{58B18AE1-CD63-4167-8698-C336712F24FF}" type="pres">
      <dgm:prSet presAssocID="{28C844E2-FE0C-4A95-9700-F656523245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FA084C23-EC1E-4250-A9CA-4F02966B190D}" type="pres">
      <dgm:prSet presAssocID="{28C844E2-FE0C-4A95-9700-F656523245B9}" presName="iconSpace" presStyleCnt="0"/>
      <dgm:spPr/>
    </dgm:pt>
    <dgm:pt modelId="{C03F0F88-06FE-46E2-B5FB-0A395E1B2CA9}" type="pres">
      <dgm:prSet presAssocID="{28C844E2-FE0C-4A95-9700-F656523245B9}" presName="parTx" presStyleLbl="revTx" presStyleIdx="0" presStyleCnt="8">
        <dgm:presLayoutVars>
          <dgm:chMax val="0"/>
          <dgm:chPref val="0"/>
        </dgm:presLayoutVars>
      </dgm:prSet>
      <dgm:spPr/>
    </dgm:pt>
    <dgm:pt modelId="{14B63F76-CB75-4F55-8EF2-EB3EE4D7D68D}" type="pres">
      <dgm:prSet presAssocID="{28C844E2-FE0C-4A95-9700-F656523245B9}" presName="txSpace" presStyleCnt="0"/>
      <dgm:spPr/>
    </dgm:pt>
    <dgm:pt modelId="{2B5B9115-918A-4319-9A91-3B18F3EF00C4}" type="pres">
      <dgm:prSet presAssocID="{28C844E2-FE0C-4A95-9700-F656523245B9}" presName="desTx" presStyleLbl="revTx" presStyleIdx="1" presStyleCnt="8">
        <dgm:presLayoutVars/>
      </dgm:prSet>
      <dgm:spPr/>
    </dgm:pt>
    <dgm:pt modelId="{8CC0FDD3-0D1E-4ECE-9DD9-4E392748C3B3}" type="pres">
      <dgm:prSet presAssocID="{C56B3096-A9E3-4EF9-8DFE-3FB1A6EA05F9}" presName="sibTrans" presStyleCnt="0"/>
      <dgm:spPr/>
    </dgm:pt>
    <dgm:pt modelId="{F6D6B781-6CBC-4055-95D0-4DBDD956A119}" type="pres">
      <dgm:prSet presAssocID="{6B14EE72-AF65-404C-8413-1EE96CD4135C}" presName="compNode" presStyleCnt="0"/>
      <dgm:spPr/>
    </dgm:pt>
    <dgm:pt modelId="{94458434-424A-449F-8FA0-235D95C0B635}" type="pres">
      <dgm:prSet presAssocID="{6B14EE72-AF65-404C-8413-1EE96CD4135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36782424-6F50-4DE9-8009-33CF4EEC7D13}" type="pres">
      <dgm:prSet presAssocID="{6B14EE72-AF65-404C-8413-1EE96CD4135C}" presName="iconSpace" presStyleCnt="0"/>
      <dgm:spPr/>
    </dgm:pt>
    <dgm:pt modelId="{CDB6E601-2FE3-42EC-8DFF-FE841DFA4969}" type="pres">
      <dgm:prSet presAssocID="{6B14EE72-AF65-404C-8413-1EE96CD4135C}" presName="parTx" presStyleLbl="revTx" presStyleIdx="2" presStyleCnt="8">
        <dgm:presLayoutVars>
          <dgm:chMax val="0"/>
          <dgm:chPref val="0"/>
        </dgm:presLayoutVars>
      </dgm:prSet>
      <dgm:spPr/>
    </dgm:pt>
    <dgm:pt modelId="{931215BD-AB66-443E-80F0-A6BD61055367}" type="pres">
      <dgm:prSet presAssocID="{6B14EE72-AF65-404C-8413-1EE96CD4135C}" presName="txSpace" presStyleCnt="0"/>
      <dgm:spPr/>
    </dgm:pt>
    <dgm:pt modelId="{72675DF4-0C4E-43B6-81F6-25FCAE0F9A1A}" type="pres">
      <dgm:prSet presAssocID="{6B14EE72-AF65-404C-8413-1EE96CD4135C}" presName="desTx" presStyleLbl="revTx" presStyleIdx="3" presStyleCnt="8">
        <dgm:presLayoutVars/>
      </dgm:prSet>
      <dgm:spPr/>
    </dgm:pt>
    <dgm:pt modelId="{C4CEF0ED-6E75-4A88-81CD-80962CEBC556}" type="pres">
      <dgm:prSet presAssocID="{CF25D405-959B-4B7A-924D-DA2547ACE5C1}" presName="sibTrans" presStyleCnt="0"/>
      <dgm:spPr/>
    </dgm:pt>
    <dgm:pt modelId="{27030CEC-7D4A-4943-B795-E76E0A2F2718}" type="pres">
      <dgm:prSet presAssocID="{A7407ED2-D7E6-4293-BCA5-A458CE56BB4F}" presName="compNode" presStyleCnt="0"/>
      <dgm:spPr/>
    </dgm:pt>
    <dgm:pt modelId="{070C9821-39CB-4AB0-A03B-EB484F4AB8DE}" type="pres">
      <dgm:prSet presAssocID="{A7407ED2-D7E6-4293-BCA5-A458CE56BB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ingle gear"/>
        </a:ext>
      </dgm:extLst>
    </dgm:pt>
    <dgm:pt modelId="{0DB6F74F-95E6-4014-A8BA-3809B91B6598}" type="pres">
      <dgm:prSet presAssocID="{A7407ED2-D7E6-4293-BCA5-A458CE56BB4F}" presName="iconSpace" presStyleCnt="0"/>
      <dgm:spPr/>
    </dgm:pt>
    <dgm:pt modelId="{80F798A7-7BFB-44D3-BAA7-7604CE758D43}" type="pres">
      <dgm:prSet presAssocID="{A7407ED2-D7E6-4293-BCA5-A458CE56BB4F}" presName="parTx" presStyleLbl="revTx" presStyleIdx="4" presStyleCnt="8">
        <dgm:presLayoutVars>
          <dgm:chMax val="0"/>
          <dgm:chPref val="0"/>
        </dgm:presLayoutVars>
      </dgm:prSet>
      <dgm:spPr/>
    </dgm:pt>
    <dgm:pt modelId="{6B5DC19D-8F15-49CE-97CE-39177B76E387}" type="pres">
      <dgm:prSet presAssocID="{A7407ED2-D7E6-4293-BCA5-A458CE56BB4F}" presName="txSpace" presStyleCnt="0"/>
      <dgm:spPr/>
    </dgm:pt>
    <dgm:pt modelId="{8A9D8F24-4637-4207-8829-CB685E124FF0}" type="pres">
      <dgm:prSet presAssocID="{A7407ED2-D7E6-4293-BCA5-A458CE56BB4F}" presName="desTx" presStyleLbl="revTx" presStyleIdx="5" presStyleCnt="8">
        <dgm:presLayoutVars/>
      </dgm:prSet>
      <dgm:spPr/>
    </dgm:pt>
    <dgm:pt modelId="{5C1C1AE8-F8EB-4F23-AF19-EF05B3C4E1EB}" type="pres">
      <dgm:prSet presAssocID="{62368D04-3BBB-4EB3-9AA7-ABB9D7EF231E}" presName="sibTrans" presStyleCnt="0"/>
      <dgm:spPr/>
    </dgm:pt>
    <dgm:pt modelId="{9167E1B6-A9DA-46B2-83EA-9FF9D84A2794}" type="pres">
      <dgm:prSet presAssocID="{168A6FF1-728F-47C3-A63F-6321F0B34CC3}" presName="compNode" presStyleCnt="0"/>
      <dgm:spPr/>
    </dgm:pt>
    <dgm:pt modelId="{FD9E5AEA-DA4E-46DE-BAD9-C09CED062EE3}" type="pres">
      <dgm:prSet presAssocID="{168A6FF1-728F-47C3-A63F-6321F0B34CC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5596A928-8F91-482E-AD13-AF3880AA6D6E}" type="pres">
      <dgm:prSet presAssocID="{168A6FF1-728F-47C3-A63F-6321F0B34CC3}" presName="iconSpace" presStyleCnt="0"/>
      <dgm:spPr/>
    </dgm:pt>
    <dgm:pt modelId="{5DD3152C-B983-458E-AD03-678F53A58BCA}" type="pres">
      <dgm:prSet presAssocID="{168A6FF1-728F-47C3-A63F-6321F0B34CC3}" presName="parTx" presStyleLbl="revTx" presStyleIdx="6" presStyleCnt="8">
        <dgm:presLayoutVars>
          <dgm:chMax val="0"/>
          <dgm:chPref val="0"/>
        </dgm:presLayoutVars>
      </dgm:prSet>
      <dgm:spPr/>
    </dgm:pt>
    <dgm:pt modelId="{0EB09D46-EDEA-472E-8A4C-125F93E59C56}" type="pres">
      <dgm:prSet presAssocID="{168A6FF1-728F-47C3-A63F-6321F0B34CC3}" presName="txSpace" presStyleCnt="0"/>
      <dgm:spPr/>
    </dgm:pt>
    <dgm:pt modelId="{5AF26F32-E817-4143-B4AF-DDD788336924}" type="pres">
      <dgm:prSet presAssocID="{168A6FF1-728F-47C3-A63F-6321F0B34CC3}" presName="desTx" presStyleLbl="revTx" presStyleIdx="7" presStyleCnt="8">
        <dgm:presLayoutVars/>
      </dgm:prSet>
      <dgm:spPr/>
    </dgm:pt>
  </dgm:ptLst>
  <dgm:cxnLst>
    <dgm:cxn modelId="{B7BC9904-33A1-4105-8E7C-4197E8B18CCF}" type="presOf" srcId="{1EF62F4E-B921-42DA-80FE-F41008E8F3E7}" destId="{5AF26F32-E817-4143-B4AF-DDD788336924}" srcOrd="0" destOrd="0" presId="urn:microsoft.com/office/officeart/2018/2/layout/IconLabelDescriptionList"/>
    <dgm:cxn modelId="{94AA3D33-2D01-4F0F-8FC3-CB412DAB825B}" type="presOf" srcId="{904CB029-E24A-4A00-8CEF-62399022BF38}" destId="{2B5B9115-918A-4319-9A91-3B18F3EF00C4}" srcOrd="0" destOrd="0" presId="urn:microsoft.com/office/officeart/2018/2/layout/IconLabelDescriptionList"/>
    <dgm:cxn modelId="{3651D13E-30B4-4685-BD83-74AB92377960}" type="presOf" srcId="{A12FE302-0124-4096-B3AE-77AF534CEED8}" destId="{5AF26F32-E817-4143-B4AF-DDD788336924}" srcOrd="0" destOrd="1" presId="urn:microsoft.com/office/officeart/2018/2/layout/IconLabelDescriptionList"/>
    <dgm:cxn modelId="{26883756-E7D3-4795-A7F0-C711BEE6214F}" type="presOf" srcId="{E24BD0A1-3640-4A79-9827-D9C1204F4D43}" destId="{72675DF4-0C4E-43B6-81F6-25FCAE0F9A1A}" srcOrd="0" destOrd="1" presId="urn:microsoft.com/office/officeart/2018/2/layout/IconLabelDescriptionList"/>
    <dgm:cxn modelId="{541C335A-2916-4D52-BB04-2C914323F5F0}" srcId="{A691D7A1-0694-4D4B-8998-1A34762A230C}" destId="{168A6FF1-728F-47C3-A63F-6321F0B34CC3}" srcOrd="3" destOrd="0" parTransId="{77EDFFBB-6432-4719-A5B3-7A5E6BE042D9}" sibTransId="{BB68458B-1E2E-4C92-B4A3-3996419A68B8}"/>
    <dgm:cxn modelId="{E5FC975F-D183-4D53-B588-5291829803BA}" type="presOf" srcId="{168A6FF1-728F-47C3-A63F-6321F0B34CC3}" destId="{5DD3152C-B983-458E-AD03-678F53A58BCA}" srcOrd="0" destOrd="0" presId="urn:microsoft.com/office/officeart/2018/2/layout/IconLabelDescriptionList"/>
    <dgm:cxn modelId="{740BA15F-666C-477B-B9D6-4E24B411999A}" type="presOf" srcId="{A691D7A1-0694-4D4B-8998-1A34762A230C}" destId="{7A192278-CBF1-44C3-911C-5DDA1CE6B0E0}" srcOrd="0" destOrd="0" presId="urn:microsoft.com/office/officeart/2018/2/layout/IconLabelDescriptionList"/>
    <dgm:cxn modelId="{51813874-8250-4D3B-88DA-B44F48009D82}" srcId="{A691D7A1-0694-4D4B-8998-1A34762A230C}" destId="{A7407ED2-D7E6-4293-BCA5-A458CE56BB4F}" srcOrd="2" destOrd="0" parTransId="{83980BD0-EE82-44C2-B1FC-1DB78FF28E7D}" sibTransId="{62368D04-3BBB-4EB3-9AA7-ABB9D7EF231E}"/>
    <dgm:cxn modelId="{063D7F7B-F09E-45A6-B882-32B4EB0CBFBE}" type="presOf" srcId="{28C844E2-FE0C-4A95-9700-F656523245B9}" destId="{C03F0F88-06FE-46E2-B5FB-0A395E1B2CA9}" srcOrd="0" destOrd="0" presId="urn:microsoft.com/office/officeart/2018/2/layout/IconLabelDescriptionList"/>
    <dgm:cxn modelId="{7E4E4582-709B-4648-BB56-4FCB722677EA}" type="presOf" srcId="{A7407ED2-D7E6-4293-BCA5-A458CE56BB4F}" destId="{80F798A7-7BFB-44D3-BAA7-7604CE758D43}" srcOrd="0" destOrd="0" presId="urn:microsoft.com/office/officeart/2018/2/layout/IconLabelDescriptionList"/>
    <dgm:cxn modelId="{96196683-03DE-4C37-BC02-D2396B11C930}" srcId="{6B14EE72-AF65-404C-8413-1EE96CD4135C}" destId="{E24BD0A1-3640-4A79-9827-D9C1204F4D43}" srcOrd="1" destOrd="0" parTransId="{B9C7C8E5-F818-455C-95B8-E45FA9262EF6}" sibTransId="{062D608D-A2CB-43F4-91E9-F59DDC2A5216}"/>
    <dgm:cxn modelId="{BA5B4F84-451D-4D94-BD33-2F0D42261FA6}" srcId="{168A6FF1-728F-47C3-A63F-6321F0B34CC3}" destId="{1EF62F4E-B921-42DA-80FE-F41008E8F3E7}" srcOrd="0" destOrd="0" parTransId="{29924671-91F4-4C83-889A-321EC5CE3D90}" sibTransId="{BA0D7E93-64C1-4AA1-B9D9-4BBC1E74D09D}"/>
    <dgm:cxn modelId="{08A15F90-244D-40E2-933F-81AB5AC1C197}" srcId="{6B14EE72-AF65-404C-8413-1EE96CD4135C}" destId="{26830D2F-E202-412D-8D94-6839EA2818AB}" srcOrd="0" destOrd="0" parTransId="{F5EF84B0-D83D-4F5B-9E8B-3C66089F3A72}" sibTransId="{F297E52F-52E4-4835-ABC3-0420FEA7D830}"/>
    <dgm:cxn modelId="{9C60179E-BEB0-42C9-9DFD-1EC8748410FE}" type="presOf" srcId="{DC90A022-6148-4AF7-8DE7-0869ED57A720}" destId="{8A9D8F24-4637-4207-8829-CB685E124FF0}" srcOrd="0" destOrd="0" presId="urn:microsoft.com/office/officeart/2018/2/layout/IconLabelDescriptionList"/>
    <dgm:cxn modelId="{50B435A8-7E71-4461-9FBF-474D65A95793}" srcId="{A691D7A1-0694-4D4B-8998-1A34762A230C}" destId="{28C844E2-FE0C-4A95-9700-F656523245B9}" srcOrd="0" destOrd="0" parTransId="{2631AC9E-6663-48E6-AA17-38A876171211}" sibTransId="{C56B3096-A9E3-4EF9-8DFE-3FB1A6EA05F9}"/>
    <dgm:cxn modelId="{D5CDDBAB-A215-4576-AD09-E5B852DE8CF3}" srcId="{A691D7A1-0694-4D4B-8998-1A34762A230C}" destId="{6B14EE72-AF65-404C-8413-1EE96CD4135C}" srcOrd="1" destOrd="0" parTransId="{AE78A849-F9D2-4044-ABC7-9525BD91A886}" sibTransId="{CF25D405-959B-4B7A-924D-DA2547ACE5C1}"/>
    <dgm:cxn modelId="{4EE55CAE-5511-4EF7-B6B2-C6B602F3007C}" type="presOf" srcId="{6B14EE72-AF65-404C-8413-1EE96CD4135C}" destId="{CDB6E601-2FE3-42EC-8DFF-FE841DFA4969}" srcOrd="0" destOrd="0" presId="urn:microsoft.com/office/officeart/2018/2/layout/IconLabelDescriptionList"/>
    <dgm:cxn modelId="{EE1144B6-9219-4C9D-8BDF-BAEC5BF7F30D}" srcId="{168A6FF1-728F-47C3-A63F-6321F0B34CC3}" destId="{A12FE302-0124-4096-B3AE-77AF534CEED8}" srcOrd="1" destOrd="0" parTransId="{9C8D4755-837A-4B31-A62F-19A8D20E2B66}" sibTransId="{8CD07DAB-651D-4C92-A0FF-A2DC829A9B8D}"/>
    <dgm:cxn modelId="{43A31AD0-AC72-4F2C-8CB9-1664BF842BA6}" srcId="{28C844E2-FE0C-4A95-9700-F656523245B9}" destId="{904CB029-E24A-4A00-8CEF-62399022BF38}" srcOrd="0" destOrd="0" parTransId="{3BD8FC78-CC5F-4079-BB48-58FF29AFCA1C}" sibTransId="{36FB93C1-ED66-4060-BA5C-945A42011C0D}"/>
    <dgm:cxn modelId="{3CFC88E0-6F43-4C79-9B86-B0D7F1836D99}" srcId="{A7407ED2-D7E6-4293-BCA5-A458CE56BB4F}" destId="{DC90A022-6148-4AF7-8DE7-0869ED57A720}" srcOrd="0" destOrd="0" parTransId="{D91D0AD3-AABB-4008-95D5-385333CC5AC6}" sibTransId="{F20C5515-F982-49A0-80D5-79AD2FEFE072}"/>
    <dgm:cxn modelId="{3DE363FE-2236-4736-B524-3B2F021BF76E}" type="presOf" srcId="{26830D2F-E202-412D-8D94-6839EA2818AB}" destId="{72675DF4-0C4E-43B6-81F6-25FCAE0F9A1A}" srcOrd="0" destOrd="0" presId="urn:microsoft.com/office/officeart/2018/2/layout/IconLabelDescriptionList"/>
    <dgm:cxn modelId="{AC69EE33-9AA3-441B-B15C-6A2ABF2CAB94}" type="presParOf" srcId="{7A192278-CBF1-44C3-911C-5DDA1CE6B0E0}" destId="{DF950899-E6DA-4FFA-B0CF-649739E2ED35}" srcOrd="0" destOrd="0" presId="urn:microsoft.com/office/officeart/2018/2/layout/IconLabelDescriptionList"/>
    <dgm:cxn modelId="{D6D81842-FB7E-4749-8B33-01EC6274ED18}" type="presParOf" srcId="{DF950899-E6DA-4FFA-B0CF-649739E2ED35}" destId="{58B18AE1-CD63-4167-8698-C336712F24FF}" srcOrd="0" destOrd="0" presId="urn:microsoft.com/office/officeart/2018/2/layout/IconLabelDescriptionList"/>
    <dgm:cxn modelId="{19C22D3F-F364-47C0-AEE5-39FAD5201529}" type="presParOf" srcId="{DF950899-E6DA-4FFA-B0CF-649739E2ED35}" destId="{FA084C23-EC1E-4250-A9CA-4F02966B190D}" srcOrd="1" destOrd="0" presId="urn:microsoft.com/office/officeart/2018/2/layout/IconLabelDescriptionList"/>
    <dgm:cxn modelId="{FCBE9D96-7885-4C9F-B418-ECB24F96A317}" type="presParOf" srcId="{DF950899-E6DA-4FFA-B0CF-649739E2ED35}" destId="{C03F0F88-06FE-46E2-B5FB-0A395E1B2CA9}" srcOrd="2" destOrd="0" presId="urn:microsoft.com/office/officeart/2018/2/layout/IconLabelDescriptionList"/>
    <dgm:cxn modelId="{92182276-B2AB-4F49-9B60-1D05288520F3}" type="presParOf" srcId="{DF950899-E6DA-4FFA-B0CF-649739E2ED35}" destId="{14B63F76-CB75-4F55-8EF2-EB3EE4D7D68D}" srcOrd="3" destOrd="0" presId="urn:microsoft.com/office/officeart/2018/2/layout/IconLabelDescriptionList"/>
    <dgm:cxn modelId="{A172662B-5A09-4DEE-95AD-F00C5E4DDB4E}" type="presParOf" srcId="{DF950899-E6DA-4FFA-B0CF-649739E2ED35}" destId="{2B5B9115-918A-4319-9A91-3B18F3EF00C4}" srcOrd="4" destOrd="0" presId="urn:microsoft.com/office/officeart/2018/2/layout/IconLabelDescriptionList"/>
    <dgm:cxn modelId="{8BE14CFC-BF4C-4B2D-92CB-C76512AA9129}" type="presParOf" srcId="{7A192278-CBF1-44C3-911C-5DDA1CE6B0E0}" destId="{8CC0FDD3-0D1E-4ECE-9DD9-4E392748C3B3}" srcOrd="1" destOrd="0" presId="urn:microsoft.com/office/officeart/2018/2/layout/IconLabelDescriptionList"/>
    <dgm:cxn modelId="{2E82F758-65DA-452A-A2B3-1BD58246AAAC}" type="presParOf" srcId="{7A192278-CBF1-44C3-911C-5DDA1CE6B0E0}" destId="{F6D6B781-6CBC-4055-95D0-4DBDD956A119}" srcOrd="2" destOrd="0" presId="urn:microsoft.com/office/officeart/2018/2/layout/IconLabelDescriptionList"/>
    <dgm:cxn modelId="{DF1E496F-698A-46A5-9FCC-2AF8CE13FEF1}" type="presParOf" srcId="{F6D6B781-6CBC-4055-95D0-4DBDD956A119}" destId="{94458434-424A-449F-8FA0-235D95C0B635}" srcOrd="0" destOrd="0" presId="urn:microsoft.com/office/officeart/2018/2/layout/IconLabelDescriptionList"/>
    <dgm:cxn modelId="{A423C02A-CE1E-4EC4-A9CF-6B177D30F583}" type="presParOf" srcId="{F6D6B781-6CBC-4055-95D0-4DBDD956A119}" destId="{36782424-6F50-4DE9-8009-33CF4EEC7D13}" srcOrd="1" destOrd="0" presId="urn:microsoft.com/office/officeart/2018/2/layout/IconLabelDescriptionList"/>
    <dgm:cxn modelId="{0493100E-98EA-4E92-A9CF-1D3BA1EC024B}" type="presParOf" srcId="{F6D6B781-6CBC-4055-95D0-4DBDD956A119}" destId="{CDB6E601-2FE3-42EC-8DFF-FE841DFA4969}" srcOrd="2" destOrd="0" presId="urn:microsoft.com/office/officeart/2018/2/layout/IconLabelDescriptionList"/>
    <dgm:cxn modelId="{DAA7CAFE-D685-404F-A59D-2580C64CE94D}" type="presParOf" srcId="{F6D6B781-6CBC-4055-95D0-4DBDD956A119}" destId="{931215BD-AB66-443E-80F0-A6BD61055367}" srcOrd="3" destOrd="0" presId="urn:microsoft.com/office/officeart/2018/2/layout/IconLabelDescriptionList"/>
    <dgm:cxn modelId="{A8D2F4A8-9DE4-48DF-8785-8D57A10696A3}" type="presParOf" srcId="{F6D6B781-6CBC-4055-95D0-4DBDD956A119}" destId="{72675DF4-0C4E-43B6-81F6-25FCAE0F9A1A}" srcOrd="4" destOrd="0" presId="urn:microsoft.com/office/officeart/2018/2/layout/IconLabelDescriptionList"/>
    <dgm:cxn modelId="{41584FD9-5036-4035-A7FA-E6A2AB158358}" type="presParOf" srcId="{7A192278-CBF1-44C3-911C-5DDA1CE6B0E0}" destId="{C4CEF0ED-6E75-4A88-81CD-80962CEBC556}" srcOrd="3" destOrd="0" presId="urn:microsoft.com/office/officeart/2018/2/layout/IconLabelDescriptionList"/>
    <dgm:cxn modelId="{37B7C750-1D19-464B-BFF0-1C604FC89072}" type="presParOf" srcId="{7A192278-CBF1-44C3-911C-5DDA1CE6B0E0}" destId="{27030CEC-7D4A-4943-B795-E76E0A2F2718}" srcOrd="4" destOrd="0" presId="urn:microsoft.com/office/officeart/2018/2/layout/IconLabelDescriptionList"/>
    <dgm:cxn modelId="{821D0CCB-B004-4D30-807D-D27FBA01A489}" type="presParOf" srcId="{27030CEC-7D4A-4943-B795-E76E0A2F2718}" destId="{070C9821-39CB-4AB0-A03B-EB484F4AB8DE}" srcOrd="0" destOrd="0" presId="urn:microsoft.com/office/officeart/2018/2/layout/IconLabelDescriptionList"/>
    <dgm:cxn modelId="{954CF583-2DA5-4BF4-A000-3FBEB2F9D2E0}" type="presParOf" srcId="{27030CEC-7D4A-4943-B795-E76E0A2F2718}" destId="{0DB6F74F-95E6-4014-A8BA-3809B91B6598}" srcOrd="1" destOrd="0" presId="urn:microsoft.com/office/officeart/2018/2/layout/IconLabelDescriptionList"/>
    <dgm:cxn modelId="{807AC7FB-AF17-46C3-ADFA-12DD866F9658}" type="presParOf" srcId="{27030CEC-7D4A-4943-B795-E76E0A2F2718}" destId="{80F798A7-7BFB-44D3-BAA7-7604CE758D43}" srcOrd="2" destOrd="0" presId="urn:microsoft.com/office/officeart/2018/2/layout/IconLabelDescriptionList"/>
    <dgm:cxn modelId="{46B6F004-D05C-4B91-A443-7B434F264844}" type="presParOf" srcId="{27030CEC-7D4A-4943-B795-E76E0A2F2718}" destId="{6B5DC19D-8F15-49CE-97CE-39177B76E387}" srcOrd="3" destOrd="0" presId="urn:microsoft.com/office/officeart/2018/2/layout/IconLabelDescriptionList"/>
    <dgm:cxn modelId="{823B9CDD-906E-40AD-B791-E457C33CDD19}" type="presParOf" srcId="{27030CEC-7D4A-4943-B795-E76E0A2F2718}" destId="{8A9D8F24-4637-4207-8829-CB685E124FF0}" srcOrd="4" destOrd="0" presId="urn:microsoft.com/office/officeart/2018/2/layout/IconLabelDescriptionList"/>
    <dgm:cxn modelId="{EFD48D77-BCF8-4D11-80A1-3EA0A7E58C0C}" type="presParOf" srcId="{7A192278-CBF1-44C3-911C-5DDA1CE6B0E0}" destId="{5C1C1AE8-F8EB-4F23-AF19-EF05B3C4E1EB}" srcOrd="5" destOrd="0" presId="urn:microsoft.com/office/officeart/2018/2/layout/IconLabelDescriptionList"/>
    <dgm:cxn modelId="{523639A1-7C84-4E99-82B7-1D5723EA9A5A}" type="presParOf" srcId="{7A192278-CBF1-44C3-911C-5DDA1CE6B0E0}" destId="{9167E1B6-A9DA-46B2-83EA-9FF9D84A2794}" srcOrd="6" destOrd="0" presId="urn:microsoft.com/office/officeart/2018/2/layout/IconLabelDescriptionList"/>
    <dgm:cxn modelId="{7002A463-49E8-4255-9904-3E62DEE7B745}" type="presParOf" srcId="{9167E1B6-A9DA-46B2-83EA-9FF9D84A2794}" destId="{FD9E5AEA-DA4E-46DE-BAD9-C09CED062EE3}" srcOrd="0" destOrd="0" presId="urn:microsoft.com/office/officeart/2018/2/layout/IconLabelDescriptionList"/>
    <dgm:cxn modelId="{38B9B2C1-E960-4B62-8ED7-1DFE0AF9EC0E}" type="presParOf" srcId="{9167E1B6-A9DA-46B2-83EA-9FF9D84A2794}" destId="{5596A928-8F91-482E-AD13-AF3880AA6D6E}" srcOrd="1" destOrd="0" presId="urn:microsoft.com/office/officeart/2018/2/layout/IconLabelDescriptionList"/>
    <dgm:cxn modelId="{68378839-148E-4E49-B200-8318B85DA8FB}" type="presParOf" srcId="{9167E1B6-A9DA-46B2-83EA-9FF9D84A2794}" destId="{5DD3152C-B983-458E-AD03-678F53A58BCA}" srcOrd="2" destOrd="0" presId="urn:microsoft.com/office/officeart/2018/2/layout/IconLabelDescriptionList"/>
    <dgm:cxn modelId="{9EBFE66A-2006-4C2D-96DC-15C12E498CFC}" type="presParOf" srcId="{9167E1B6-A9DA-46B2-83EA-9FF9D84A2794}" destId="{0EB09D46-EDEA-472E-8A4C-125F93E59C56}" srcOrd="3" destOrd="0" presId="urn:microsoft.com/office/officeart/2018/2/layout/IconLabelDescriptionList"/>
    <dgm:cxn modelId="{222C7F8F-5D87-4EDE-97D2-1B27DA070232}" type="presParOf" srcId="{9167E1B6-A9DA-46B2-83EA-9FF9D84A2794}" destId="{5AF26F32-E817-4143-B4AF-DDD78833692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1D1649-7C49-42C2-B76B-DE970FCBCEE3}"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F12D55-39CF-4215-ACCE-99225C6DEC41}">
      <dgm:prSet phldrT="[Text]" phldr="0"/>
      <dgm:spPr/>
      <dgm:t>
        <a:bodyPr/>
        <a:lstStyle/>
        <a:p>
          <a:pPr>
            <a:lnSpc>
              <a:spcPct val="100000"/>
            </a:lnSpc>
            <a:defRPr cap="all"/>
          </a:pPr>
          <a:r>
            <a:rPr lang="es-ES_tradnl" noProof="0"/>
            <a:t>Los estudios de mercado son el insumo para realizar el estudio financiero</a:t>
          </a:r>
        </a:p>
      </dgm:t>
    </dgm:pt>
    <dgm:pt modelId="{485287CC-AA3C-468B-87C1-B58B9C9EDD87}" type="parTrans" cxnId="{4281E875-73E4-4F4A-8D32-9CE0B419D3F1}">
      <dgm:prSet/>
      <dgm:spPr/>
      <dgm:t>
        <a:bodyPr/>
        <a:lstStyle/>
        <a:p>
          <a:endParaRPr lang="en-US"/>
        </a:p>
      </dgm:t>
    </dgm:pt>
    <dgm:pt modelId="{7E8E7789-3DE7-4123-BD7A-1D3AF2DB7B3C}" type="sibTrans" cxnId="{4281E875-73E4-4F4A-8D32-9CE0B419D3F1}">
      <dgm:prSet/>
      <dgm:spPr/>
      <dgm:t>
        <a:bodyPr/>
        <a:lstStyle/>
        <a:p>
          <a:endParaRPr lang="en-US"/>
        </a:p>
      </dgm:t>
    </dgm:pt>
    <dgm:pt modelId="{BDBB083D-517C-422B-872A-57CC2D5CD318}">
      <dgm:prSet phldrT="[Text]" phldr="0"/>
      <dgm:spPr/>
      <dgm:t>
        <a:bodyPr/>
        <a:lstStyle/>
        <a:p>
          <a:pPr>
            <a:lnSpc>
              <a:spcPct val="100000"/>
            </a:lnSpc>
            <a:defRPr cap="all"/>
          </a:pPr>
          <a:r>
            <a:rPr lang="es-ES_tradnl" noProof="0">
              <a:latin typeface="Calibri Light" panose="020F0302020204030204"/>
            </a:rPr>
            <a:t>Es</a:t>
          </a:r>
          <a:r>
            <a:rPr lang="es-ES_tradnl" noProof="0"/>
            <a:t> importante definir con más claridad el proceso de comercialización del servicio o producto</a:t>
          </a:r>
        </a:p>
      </dgm:t>
    </dgm:pt>
    <dgm:pt modelId="{4FFB360C-BF28-4814-8267-BD5D50EEAD0F}" type="parTrans" cxnId="{5E75AE9B-BB6F-4F88-97B0-2717C0B36E22}">
      <dgm:prSet/>
      <dgm:spPr/>
      <dgm:t>
        <a:bodyPr/>
        <a:lstStyle/>
        <a:p>
          <a:endParaRPr lang="en-US"/>
        </a:p>
      </dgm:t>
    </dgm:pt>
    <dgm:pt modelId="{0D3E9114-6E0E-4DA0-96FF-CA6F19925BB7}" type="sibTrans" cxnId="{5E75AE9B-BB6F-4F88-97B0-2717C0B36E22}">
      <dgm:prSet/>
      <dgm:spPr/>
      <dgm:t>
        <a:bodyPr/>
        <a:lstStyle/>
        <a:p>
          <a:endParaRPr lang="en-US"/>
        </a:p>
      </dgm:t>
    </dgm:pt>
    <dgm:pt modelId="{5B3F3C08-0D13-4A6D-A5C7-CFBC16621462}">
      <dgm:prSet phldrT="[Text]" phldr="0"/>
      <dgm:spPr/>
      <dgm:t>
        <a:bodyPr/>
        <a:lstStyle/>
        <a:p>
          <a:pPr>
            <a:lnSpc>
              <a:spcPct val="100000"/>
            </a:lnSpc>
            <a:defRPr cap="all"/>
          </a:pPr>
          <a:r>
            <a:rPr lang="es-ES_tradnl" noProof="0">
              <a:latin typeface="Calibri Light" panose="020F0302020204030204"/>
            </a:rPr>
            <a:t>Importante</a:t>
          </a:r>
          <a:r>
            <a:rPr lang="es-ES_tradnl" noProof="0"/>
            <a:t> definir claramente el producto o servicio para desarrollar los demás elementos de estudio de mercado</a:t>
          </a:r>
        </a:p>
      </dgm:t>
    </dgm:pt>
    <dgm:pt modelId="{E0832106-D6F7-45A8-96F2-4A2A0395B72C}" type="parTrans" cxnId="{67C8D691-DA30-4733-B57A-8D77B6042EF5}">
      <dgm:prSet/>
      <dgm:spPr/>
      <dgm:t>
        <a:bodyPr/>
        <a:lstStyle/>
        <a:p>
          <a:endParaRPr lang="en-US"/>
        </a:p>
      </dgm:t>
    </dgm:pt>
    <dgm:pt modelId="{ABC8841D-B306-4182-84D6-2E51898ADD77}" type="sibTrans" cxnId="{67C8D691-DA30-4733-B57A-8D77B6042EF5}">
      <dgm:prSet/>
      <dgm:spPr/>
      <dgm:t>
        <a:bodyPr/>
        <a:lstStyle/>
        <a:p>
          <a:endParaRPr lang="en-US"/>
        </a:p>
      </dgm:t>
    </dgm:pt>
    <dgm:pt modelId="{B5D60174-3FAC-464C-BC86-AD7A5C359E51}">
      <dgm:prSet phldrT="[Text]" phldr="0"/>
      <dgm:spPr/>
      <dgm:t>
        <a:bodyPr/>
        <a:lstStyle/>
        <a:p>
          <a:pPr>
            <a:lnSpc>
              <a:spcPct val="100000"/>
            </a:lnSpc>
            <a:defRPr cap="all"/>
          </a:pPr>
          <a:r>
            <a:rPr lang="es-ES_tradnl" noProof="0">
              <a:latin typeface="Calibri"/>
              <a:cs typeface="Calibri"/>
            </a:rPr>
            <a:t>La situación económica de un país es de suma importancia para la ejecución de los proyectos</a:t>
          </a:r>
          <a:endParaRPr lang="es-ES_tradnl" noProof="0"/>
        </a:p>
      </dgm:t>
    </dgm:pt>
    <dgm:pt modelId="{6B251D37-AEED-4083-8D92-D5D7EC7ECAFC}" type="parTrans" cxnId="{959D6B2B-9EB3-4CAD-A285-326CBF071589}">
      <dgm:prSet/>
      <dgm:spPr/>
      <dgm:t>
        <a:bodyPr/>
        <a:lstStyle/>
        <a:p>
          <a:endParaRPr lang="en-US"/>
        </a:p>
      </dgm:t>
    </dgm:pt>
    <dgm:pt modelId="{B4B374A4-2EC6-4F80-8DD8-8A9BD7AFBDF5}" type="sibTrans" cxnId="{959D6B2B-9EB3-4CAD-A285-326CBF071589}">
      <dgm:prSet/>
      <dgm:spPr/>
      <dgm:t>
        <a:bodyPr/>
        <a:lstStyle/>
        <a:p>
          <a:endParaRPr lang="en-US"/>
        </a:p>
      </dgm:t>
    </dgm:pt>
    <dgm:pt modelId="{4414074C-BC93-4206-A22D-D1CA984363AD}">
      <dgm:prSet phldrT="[Text]" phldr="0"/>
      <dgm:spPr/>
      <dgm:t>
        <a:bodyPr/>
        <a:lstStyle/>
        <a:p>
          <a:pPr>
            <a:lnSpc>
              <a:spcPct val="100000"/>
            </a:lnSpc>
            <a:defRPr cap="all"/>
          </a:pPr>
          <a:r>
            <a:rPr lang="es-ES_tradnl" noProof="0"/>
            <a:t>El Balance entre Oferta y Demanda, permite realizar proyecciones</a:t>
          </a:r>
          <a:endParaRPr lang="es-ES_tradnl" noProof="0">
            <a:latin typeface="Calibri"/>
            <a:cs typeface="Calibri"/>
          </a:endParaRPr>
        </a:p>
      </dgm:t>
    </dgm:pt>
    <dgm:pt modelId="{CF0A8842-D962-453F-8996-D41290EA3450}" type="parTrans" cxnId="{A9759CCC-716D-4F82-8CFF-05141CC83797}">
      <dgm:prSet/>
      <dgm:spPr/>
      <dgm:t>
        <a:bodyPr/>
        <a:lstStyle/>
        <a:p>
          <a:endParaRPr lang="en-US"/>
        </a:p>
      </dgm:t>
    </dgm:pt>
    <dgm:pt modelId="{B7781D7E-934E-4104-83DD-171CFBE457DF}" type="sibTrans" cxnId="{A9759CCC-716D-4F82-8CFF-05141CC83797}">
      <dgm:prSet/>
      <dgm:spPr/>
      <dgm:t>
        <a:bodyPr/>
        <a:lstStyle/>
        <a:p>
          <a:endParaRPr lang="en-US"/>
        </a:p>
      </dgm:t>
    </dgm:pt>
    <dgm:pt modelId="{CC61B660-E72F-4C62-8F26-204E73B39C10}">
      <dgm:prSet phldr="0"/>
      <dgm:spPr/>
      <dgm:t>
        <a:bodyPr/>
        <a:lstStyle/>
        <a:p>
          <a:pPr>
            <a:lnSpc>
              <a:spcPct val="100000"/>
            </a:lnSpc>
            <a:defRPr cap="all"/>
          </a:pPr>
          <a:r>
            <a:rPr lang="es-ES_tradnl" noProof="0"/>
            <a:t>Las fuentes de información son de suma importancia, se debe explorar toda la información disponible necesaria, principalmente que abarque las variables del estudio</a:t>
          </a:r>
          <a:endParaRPr lang="es-ES_tradnl" noProof="0">
            <a:latin typeface="Calibri Light" panose="020F0302020204030204"/>
          </a:endParaRPr>
        </a:p>
      </dgm:t>
    </dgm:pt>
    <dgm:pt modelId="{72251E3D-3A6C-49C9-B00F-3749F46000C3}" type="parTrans" cxnId="{CB56BCD4-90EA-4C98-992F-2A4AE343B87E}">
      <dgm:prSet/>
      <dgm:spPr/>
      <dgm:t>
        <a:bodyPr/>
        <a:lstStyle/>
        <a:p>
          <a:endParaRPr lang="es-MX"/>
        </a:p>
      </dgm:t>
    </dgm:pt>
    <dgm:pt modelId="{BF5643AE-ED7E-44B2-A36E-A4AC4F878B92}" type="sibTrans" cxnId="{CB56BCD4-90EA-4C98-992F-2A4AE343B87E}">
      <dgm:prSet/>
      <dgm:spPr/>
      <dgm:t>
        <a:bodyPr/>
        <a:lstStyle/>
        <a:p>
          <a:endParaRPr lang="en-US"/>
        </a:p>
      </dgm:t>
    </dgm:pt>
    <dgm:pt modelId="{AA58D08B-ED64-E845-9803-C25F21BB4086}">
      <dgm:prSet phldrT="[Text]" phldr="0"/>
      <dgm:spPr/>
      <dgm:t>
        <a:bodyPr/>
        <a:lstStyle/>
        <a:p>
          <a:pPr>
            <a:lnSpc>
              <a:spcPct val="100000"/>
            </a:lnSpc>
            <a:defRPr cap="all"/>
          </a:pPr>
          <a:r>
            <a:rPr lang="es-ES_tradnl" noProof="0"/>
            <a:t>Información, métodos y herramientas científicas confiables, método analítico-deductivo y contemplación de limitaciones, para realizar los análisis demanda y oferta</a:t>
          </a:r>
        </a:p>
      </dgm:t>
    </dgm:pt>
    <dgm:pt modelId="{7DC7FB39-CFDB-1C41-92B0-C7218025DF3F}" type="parTrans" cxnId="{B71E625B-EDF5-0F44-96B3-2DED5D08020E}">
      <dgm:prSet/>
      <dgm:spPr/>
      <dgm:t>
        <a:bodyPr/>
        <a:lstStyle/>
        <a:p>
          <a:endParaRPr lang="es-MX"/>
        </a:p>
      </dgm:t>
    </dgm:pt>
    <dgm:pt modelId="{0AEA8C34-178F-9046-B4C0-C157E6B95C52}" type="sibTrans" cxnId="{B71E625B-EDF5-0F44-96B3-2DED5D08020E}">
      <dgm:prSet/>
      <dgm:spPr/>
      <dgm:t>
        <a:bodyPr/>
        <a:lstStyle/>
        <a:p>
          <a:endParaRPr lang="es-MX"/>
        </a:p>
      </dgm:t>
    </dgm:pt>
    <dgm:pt modelId="{F37C14F1-44FD-4F00-A551-0F41A69259D3}" type="pres">
      <dgm:prSet presAssocID="{D21D1649-7C49-42C2-B76B-DE970FCBCEE3}" presName="root" presStyleCnt="0">
        <dgm:presLayoutVars>
          <dgm:dir/>
          <dgm:resizeHandles val="exact"/>
        </dgm:presLayoutVars>
      </dgm:prSet>
      <dgm:spPr/>
    </dgm:pt>
    <dgm:pt modelId="{206F0AFF-D630-4C35-B878-573A3622DF31}" type="pres">
      <dgm:prSet presAssocID="{13F12D55-39CF-4215-ACCE-99225C6DEC41}" presName="compNode" presStyleCnt="0"/>
      <dgm:spPr/>
    </dgm:pt>
    <dgm:pt modelId="{FF898586-9A1B-4DD3-81CA-C5F2BB27B3A1}" type="pres">
      <dgm:prSet presAssocID="{13F12D55-39CF-4215-ACCE-99225C6DEC41}" presName="iconBgRect" presStyleLbl="bgShp" presStyleIdx="0" presStyleCnt="7"/>
      <dgm:spPr>
        <a:prstGeom prst="round2DiagRect">
          <a:avLst>
            <a:gd name="adj1" fmla="val 29727"/>
            <a:gd name="adj2" fmla="val 0"/>
          </a:avLst>
        </a:prstGeom>
      </dgm:spPr>
    </dgm:pt>
    <dgm:pt modelId="{1F7A25E1-F703-4273-893F-8D9C5B2F0C07}" type="pres">
      <dgm:prSet presAssocID="{13F12D55-39CF-4215-ACCE-99225C6DEC4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er board"/>
        </a:ext>
      </dgm:extLst>
    </dgm:pt>
    <dgm:pt modelId="{8B803C50-EF05-431C-B570-89CCF07CFB95}" type="pres">
      <dgm:prSet presAssocID="{13F12D55-39CF-4215-ACCE-99225C6DEC41}" presName="spaceRect" presStyleCnt="0"/>
      <dgm:spPr/>
    </dgm:pt>
    <dgm:pt modelId="{176B2374-3506-4E15-8137-C228AC2DCAD6}" type="pres">
      <dgm:prSet presAssocID="{13F12D55-39CF-4215-ACCE-99225C6DEC41}" presName="textRect" presStyleLbl="revTx" presStyleIdx="0" presStyleCnt="7">
        <dgm:presLayoutVars>
          <dgm:chMax val="1"/>
          <dgm:chPref val="1"/>
        </dgm:presLayoutVars>
      </dgm:prSet>
      <dgm:spPr/>
    </dgm:pt>
    <dgm:pt modelId="{F9735F4C-34A4-46D8-99A2-CDED613AB381}" type="pres">
      <dgm:prSet presAssocID="{7E8E7789-3DE7-4123-BD7A-1D3AF2DB7B3C}" presName="sibTrans" presStyleCnt="0"/>
      <dgm:spPr/>
    </dgm:pt>
    <dgm:pt modelId="{9E1C15CB-7973-4616-A00D-DD11EC01C169}" type="pres">
      <dgm:prSet presAssocID="{BDBB083D-517C-422B-872A-57CC2D5CD318}" presName="compNode" presStyleCnt="0"/>
      <dgm:spPr/>
    </dgm:pt>
    <dgm:pt modelId="{62AFC10B-E909-4BB4-A4A1-B21C540066C0}" type="pres">
      <dgm:prSet presAssocID="{BDBB083D-517C-422B-872A-57CC2D5CD318}" presName="iconBgRect" presStyleLbl="bgShp" presStyleIdx="1" presStyleCnt="7"/>
      <dgm:spPr>
        <a:prstGeom prst="round2DiagRect">
          <a:avLst>
            <a:gd name="adj1" fmla="val 29727"/>
            <a:gd name="adj2" fmla="val 0"/>
          </a:avLst>
        </a:prstGeom>
      </dgm:spPr>
    </dgm:pt>
    <dgm:pt modelId="{2F8B978D-95FF-40C2-9DAF-BBA6A0480DC6}" type="pres">
      <dgm:prSet presAssocID="{BDBB083D-517C-422B-872A-57CC2D5CD31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F4D1AD52-2FF8-4315-91E4-7E77C22D8AEC}" type="pres">
      <dgm:prSet presAssocID="{BDBB083D-517C-422B-872A-57CC2D5CD318}" presName="spaceRect" presStyleCnt="0"/>
      <dgm:spPr/>
    </dgm:pt>
    <dgm:pt modelId="{129EA5C5-7C78-4C96-AAE2-4A8D8F5DAB24}" type="pres">
      <dgm:prSet presAssocID="{BDBB083D-517C-422B-872A-57CC2D5CD318}" presName="textRect" presStyleLbl="revTx" presStyleIdx="1" presStyleCnt="7">
        <dgm:presLayoutVars>
          <dgm:chMax val="1"/>
          <dgm:chPref val="1"/>
        </dgm:presLayoutVars>
      </dgm:prSet>
      <dgm:spPr/>
    </dgm:pt>
    <dgm:pt modelId="{1C6665B2-AB2F-47ED-9DA4-D5EB21574388}" type="pres">
      <dgm:prSet presAssocID="{0D3E9114-6E0E-4DA0-96FF-CA6F19925BB7}" presName="sibTrans" presStyleCnt="0"/>
      <dgm:spPr/>
    </dgm:pt>
    <dgm:pt modelId="{D399C747-C578-4CBA-8CA2-057A91F6208A}" type="pres">
      <dgm:prSet presAssocID="{5B3F3C08-0D13-4A6D-A5C7-CFBC16621462}" presName="compNode" presStyleCnt="0"/>
      <dgm:spPr/>
    </dgm:pt>
    <dgm:pt modelId="{CF244778-5E45-499D-9332-5BE9496C771D}" type="pres">
      <dgm:prSet presAssocID="{5B3F3C08-0D13-4A6D-A5C7-CFBC16621462}" presName="iconBgRect" presStyleLbl="bgShp" presStyleIdx="2" presStyleCnt="7"/>
      <dgm:spPr>
        <a:prstGeom prst="round2DiagRect">
          <a:avLst>
            <a:gd name="adj1" fmla="val 29727"/>
            <a:gd name="adj2" fmla="val 0"/>
          </a:avLst>
        </a:prstGeom>
      </dgm:spPr>
    </dgm:pt>
    <dgm:pt modelId="{8D20A547-DB54-42F7-A54A-D1B100565A27}" type="pres">
      <dgm:prSet presAssocID="{5B3F3C08-0D13-4A6D-A5C7-CFBC1662146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ublicidad"/>
        </a:ext>
      </dgm:extLst>
    </dgm:pt>
    <dgm:pt modelId="{FE6EB4CD-8620-4362-9F32-EF8C750832B1}" type="pres">
      <dgm:prSet presAssocID="{5B3F3C08-0D13-4A6D-A5C7-CFBC16621462}" presName="spaceRect" presStyleCnt="0"/>
      <dgm:spPr/>
    </dgm:pt>
    <dgm:pt modelId="{80F243A3-6714-4086-BDC1-7D2CA7640B56}" type="pres">
      <dgm:prSet presAssocID="{5B3F3C08-0D13-4A6D-A5C7-CFBC16621462}" presName="textRect" presStyleLbl="revTx" presStyleIdx="2" presStyleCnt="7">
        <dgm:presLayoutVars>
          <dgm:chMax val="1"/>
          <dgm:chPref val="1"/>
        </dgm:presLayoutVars>
      </dgm:prSet>
      <dgm:spPr/>
    </dgm:pt>
    <dgm:pt modelId="{F6289A1D-B0DA-4F2A-8916-AF85BBDE507B}" type="pres">
      <dgm:prSet presAssocID="{ABC8841D-B306-4182-84D6-2E51898ADD77}" presName="sibTrans" presStyleCnt="0"/>
      <dgm:spPr/>
    </dgm:pt>
    <dgm:pt modelId="{6F909C1E-AE98-4996-95BB-B3FCB77E860C}" type="pres">
      <dgm:prSet presAssocID="{B5D60174-3FAC-464C-BC86-AD7A5C359E51}" presName="compNode" presStyleCnt="0"/>
      <dgm:spPr/>
    </dgm:pt>
    <dgm:pt modelId="{42CAD942-D6EC-479B-B298-23A998350305}" type="pres">
      <dgm:prSet presAssocID="{B5D60174-3FAC-464C-BC86-AD7A5C359E51}" presName="iconBgRect" presStyleLbl="bgShp" presStyleIdx="3" presStyleCnt="7"/>
      <dgm:spPr>
        <a:prstGeom prst="round2DiagRect">
          <a:avLst>
            <a:gd name="adj1" fmla="val 29727"/>
            <a:gd name="adj2" fmla="val 0"/>
          </a:avLst>
        </a:prstGeom>
      </dgm:spPr>
    </dgm:pt>
    <dgm:pt modelId="{290AD246-B936-4FA5-BEEC-2EFF8233EA22}" type="pres">
      <dgm:prSet presAssocID="{B5D60174-3FAC-464C-BC86-AD7A5C359E5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ólar"/>
        </a:ext>
      </dgm:extLst>
    </dgm:pt>
    <dgm:pt modelId="{1D22BC61-7EA2-4E1E-8713-304545E41F1F}" type="pres">
      <dgm:prSet presAssocID="{B5D60174-3FAC-464C-BC86-AD7A5C359E51}" presName="spaceRect" presStyleCnt="0"/>
      <dgm:spPr/>
    </dgm:pt>
    <dgm:pt modelId="{53ACE952-3696-46A7-AA97-48442EE9150B}" type="pres">
      <dgm:prSet presAssocID="{B5D60174-3FAC-464C-BC86-AD7A5C359E51}" presName="textRect" presStyleLbl="revTx" presStyleIdx="3" presStyleCnt="7">
        <dgm:presLayoutVars>
          <dgm:chMax val="1"/>
          <dgm:chPref val="1"/>
        </dgm:presLayoutVars>
      </dgm:prSet>
      <dgm:spPr/>
    </dgm:pt>
    <dgm:pt modelId="{AD1C277D-9717-4BA7-900B-FFC8BBBD44EE}" type="pres">
      <dgm:prSet presAssocID="{B4B374A4-2EC6-4F80-8DD8-8A9BD7AFBDF5}" presName="sibTrans" presStyleCnt="0"/>
      <dgm:spPr/>
    </dgm:pt>
    <dgm:pt modelId="{04565345-F3D7-4B98-B601-122959544A88}" type="pres">
      <dgm:prSet presAssocID="{AA58D08B-ED64-E845-9803-C25F21BB4086}" presName="compNode" presStyleCnt="0"/>
      <dgm:spPr/>
    </dgm:pt>
    <dgm:pt modelId="{C4225A1F-75F2-4FD3-AEA2-6D376B541141}" type="pres">
      <dgm:prSet presAssocID="{AA58D08B-ED64-E845-9803-C25F21BB4086}" presName="iconBgRect" presStyleLbl="bgShp" presStyleIdx="4" presStyleCnt="7"/>
      <dgm:spPr>
        <a:prstGeom prst="round2DiagRect">
          <a:avLst>
            <a:gd name="adj1" fmla="val 29727"/>
            <a:gd name="adj2" fmla="val 0"/>
          </a:avLst>
        </a:prstGeom>
      </dgm:spPr>
    </dgm:pt>
    <dgm:pt modelId="{FE515FE8-327F-4FDC-81D5-6F32CAEC254F}" type="pres">
      <dgm:prSet presAssocID="{AA58D08B-ED64-E845-9803-C25F21BB408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ales of Justice"/>
        </a:ext>
      </dgm:extLst>
    </dgm:pt>
    <dgm:pt modelId="{79A9FCB1-8134-4158-B5D6-9761D7430C58}" type="pres">
      <dgm:prSet presAssocID="{AA58D08B-ED64-E845-9803-C25F21BB4086}" presName="spaceRect" presStyleCnt="0"/>
      <dgm:spPr/>
    </dgm:pt>
    <dgm:pt modelId="{C21C61B2-AF3B-4892-BA94-9D322E65A01C}" type="pres">
      <dgm:prSet presAssocID="{AA58D08B-ED64-E845-9803-C25F21BB4086}" presName="textRect" presStyleLbl="revTx" presStyleIdx="4" presStyleCnt="7">
        <dgm:presLayoutVars>
          <dgm:chMax val="1"/>
          <dgm:chPref val="1"/>
        </dgm:presLayoutVars>
      </dgm:prSet>
      <dgm:spPr/>
    </dgm:pt>
    <dgm:pt modelId="{78506CEE-A76A-4371-AEB3-9F758425B231}" type="pres">
      <dgm:prSet presAssocID="{0AEA8C34-178F-9046-B4C0-C157E6B95C52}" presName="sibTrans" presStyleCnt="0"/>
      <dgm:spPr/>
    </dgm:pt>
    <dgm:pt modelId="{6658D3A0-6EA3-4E7C-9D36-1B21AC591346}" type="pres">
      <dgm:prSet presAssocID="{4414074C-BC93-4206-A22D-D1CA984363AD}" presName="compNode" presStyleCnt="0"/>
      <dgm:spPr/>
    </dgm:pt>
    <dgm:pt modelId="{8F5DA178-9110-40A8-9D61-D51637E698C7}" type="pres">
      <dgm:prSet presAssocID="{4414074C-BC93-4206-A22D-D1CA984363AD}" presName="iconBgRect" presStyleLbl="bgShp" presStyleIdx="5" presStyleCnt="7"/>
      <dgm:spPr>
        <a:prstGeom prst="round2DiagRect">
          <a:avLst>
            <a:gd name="adj1" fmla="val 29727"/>
            <a:gd name="adj2" fmla="val 0"/>
          </a:avLst>
        </a:prstGeom>
      </dgm:spPr>
    </dgm:pt>
    <dgm:pt modelId="{E6A0F758-0FC9-4C2A-B424-E4D3FC860B30}" type="pres">
      <dgm:prSet presAssocID="{4414074C-BC93-4206-A22D-D1CA984363A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cador"/>
        </a:ext>
      </dgm:extLst>
    </dgm:pt>
    <dgm:pt modelId="{CEA63B2D-5CCD-4F5E-BBBB-DEFAED70EFB8}" type="pres">
      <dgm:prSet presAssocID="{4414074C-BC93-4206-A22D-D1CA984363AD}" presName="spaceRect" presStyleCnt="0"/>
      <dgm:spPr/>
    </dgm:pt>
    <dgm:pt modelId="{F3937B84-ABE3-4B4B-BCB0-4000F394BDFC}" type="pres">
      <dgm:prSet presAssocID="{4414074C-BC93-4206-A22D-D1CA984363AD}" presName="textRect" presStyleLbl="revTx" presStyleIdx="5" presStyleCnt="7">
        <dgm:presLayoutVars>
          <dgm:chMax val="1"/>
          <dgm:chPref val="1"/>
        </dgm:presLayoutVars>
      </dgm:prSet>
      <dgm:spPr/>
    </dgm:pt>
    <dgm:pt modelId="{3DC2956D-C408-484B-833C-0655F90A2229}" type="pres">
      <dgm:prSet presAssocID="{B7781D7E-934E-4104-83DD-171CFBE457DF}" presName="sibTrans" presStyleCnt="0"/>
      <dgm:spPr/>
    </dgm:pt>
    <dgm:pt modelId="{909A66D4-83E5-49F2-A732-4315D02813C6}" type="pres">
      <dgm:prSet presAssocID="{CC61B660-E72F-4C62-8F26-204E73B39C10}" presName="compNode" presStyleCnt="0"/>
      <dgm:spPr/>
    </dgm:pt>
    <dgm:pt modelId="{2B5C2345-2F1A-4927-969E-47A716619781}" type="pres">
      <dgm:prSet presAssocID="{CC61B660-E72F-4C62-8F26-204E73B39C10}" presName="iconBgRect" presStyleLbl="bgShp" presStyleIdx="6" presStyleCnt="7"/>
      <dgm:spPr>
        <a:prstGeom prst="round2DiagRect">
          <a:avLst>
            <a:gd name="adj1" fmla="val 29727"/>
            <a:gd name="adj2" fmla="val 0"/>
          </a:avLst>
        </a:prstGeom>
      </dgm:spPr>
    </dgm:pt>
    <dgm:pt modelId="{CA2894ED-4549-4692-9E09-200CF3703344}" type="pres">
      <dgm:prSet presAssocID="{CC61B660-E72F-4C62-8F26-204E73B39C1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Head with Gears"/>
        </a:ext>
      </dgm:extLst>
    </dgm:pt>
    <dgm:pt modelId="{F0DAE133-AED7-4F37-B79A-F1BFCC195522}" type="pres">
      <dgm:prSet presAssocID="{CC61B660-E72F-4C62-8F26-204E73B39C10}" presName="spaceRect" presStyleCnt="0"/>
      <dgm:spPr/>
    </dgm:pt>
    <dgm:pt modelId="{92165CBD-F714-4ADD-BBB6-1CA14151F922}" type="pres">
      <dgm:prSet presAssocID="{CC61B660-E72F-4C62-8F26-204E73B39C10}" presName="textRect" presStyleLbl="revTx" presStyleIdx="6" presStyleCnt="7">
        <dgm:presLayoutVars>
          <dgm:chMax val="1"/>
          <dgm:chPref val="1"/>
        </dgm:presLayoutVars>
      </dgm:prSet>
      <dgm:spPr/>
    </dgm:pt>
  </dgm:ptLst>
  <dgm:cxnLst>
    <dgm:cxn modelId="{2F9D6F1D-692B-5744-A3FF-5EE42CBD8386}" type="presOf" srcId="{BDBB083D-517C-422B-872A-57CC2D5CD318}" destId="{129EA5C5-7C78-4C96-AAE2-4A8D8F5DAB24}" srcOrd="0" destOrd="0" presId="urn:microsoft.com/office/officeart/2018/5/layout/IconLeafLabelList"/>
    <dgm:cxn modelId="{959D6B2B-9EB3-4CAD-A285-326CBF071589}" srcId="{D21D1649-7C49-42C2-B76B-DE970FCBCEE3}" destId="{B5D60174-3FAC-464C-BC86-AD7A5C359E51}" srcOrd="3" destOrd="0" parTransId="{6B251D37-AEED-4083-8D92-D5D7EC7ECAFC}" sibTransId="{B4B374A4-2EC6-4F80-8DD8-8A9BD7AFBDF5}"/>
    <dgm:cxn modelId="{B71E625B-EDF5-0F44-96B3-2DED5D08020E}" srcId="{D21D1649-7C49-42C2-B76B-DE970FCBCEE3}" destId="{AA58D08B-ED64-E845-9803-C25F21BB4086}" srcOrd="4" destOrd="0" parTransId="{7DC7FB39-CFDB-1C41-92B0-C7218025DF3F}" sibTransId="{0AEA8C34-178F-9046-B4C0-C157E6B95C52}"/>
    <dgm:cxn modelId="{0E7C815D-3683-9042-81B8-E724334C21FD}" type="presOf" srcId="{D21D1649-7C49-42C2-B76B-DE970FCBCEE3}" destId="{F37C14F1-44FD-4F00-A551-0F41A69259D3}" srcOrd="0" destOrd="0" presId="urn:microsoft.com/office/officeart/2018/5/layout/IconLeafLabelList"/>
    <dgm:cxn modelId="{43725467-F64A-6845-BD60-B2148FF95C32}" type="presOf" srcId="{B5D60174-3FAC-464C-BC86-AD7A5C359E51}" destId="{53ACE952-3696-46A7-AA97-48442EE9150B}" srcOrd="0" destOrd="0" presId="urn:microsoft.com/office/officeart/2018/5/layout/IconLeafLabelList"/>
    <dgm:cxn modelId="{4281E875-73E4-4F4A-8D32-9CE0B419D3F1}" srcId="{D21D1649-7C49-42C2-B76B-DE970FCBCEE3}" destId="{13F12D55-39CF-4215-ACCE-99225C6DEC41}" srcOrd="0" destOrd="0" parTransId="{485287CC-AA3C-468B-87C1-B58B9C9EDD87}" sibTransId="{7E8E7789-3DE7-4123-BD7A-1D3AF2DB7B3C}"/>
    <dgm:cxn modelId="{3C4C688A-D726-8849-9F52-49116681F848}" type="presOf" srcId="{AA58D08B-ED64-E845-9803-C25F21BB4086}" destId="{C21C61B2-AF3B-4892-BA94-9D322E65A01C}" srcOrd="0" destOrd="0" presId="urn:microsoft.com/office/officeart/2018/5/layout/IconLeafLabelList"/>
    <dgm:cxn modelId="{67C8D691-DA30-4733-B57A-8D77B6042EF5}" srcId="{D21D1649-7C49-42C2-B76B-DE970FCBCEE3}" destId="{5B3F3C08-0D13-4A6D-A5C7-CFBC16621462}" srcOrd="2" destOrd="0" parTransId="{E0832106-D6F7-45A8-96F2-4A2A0395B72C}" sibTransId="{ABC8841D-B306-4182-84D6-2E51898ADD77}"/>
    <dgm:cxn modelId="{5E75AE9B-BB6F-4F88-97B0-2717C0B36E22}" srcId="{D21D1649-7C49-42C2-B76B-DE970FCBCEE3}" destId="{BDBB083D-517C-422B-872A-57CC2D5CD318}" srcOrd="1" destOrd="0" parTransId="{4FFB360C-BF28-4814-8267-BD5D50EEAD0F}" sibTransId="{0D3E9114-6E0E-4DA0-96FF-CA6F19925BB7}"/>
    <dgm:cxn modelId="{B8C0F39D-485D-9F43-AAAC-A9C932B74B4D}" type="presOf" srcId="{13F12D55-39CF-4215-ACCE-99225C6DEC41}" destId="{176B2374-3506-4E15-8137-C228AC2DCAD6}" srcOrd="0" destOrd="0" presId="urn:microsoft.com/office/officeart/2018/5/layout/IconLeafLabelList"/>
    <dgm:cxn modelId="{617C20A3-96E2-6843-8DE7-8E91760E844F}" type="presOf" srcId="{CC61B660-E72F-4C62-8F26-204E73B39C10}" destId="{92165CBD-F714-4ADD-BBB6-1CA14151F922}" srcOrd="0" destOrd="0" presId="urn:microsoft.com/office/officeart/2018/5/layout/IconLeafLabelList"/>
    <dgm:cxn modelId="{3E3680C1-38AF-D941-82E0-85283EA3F8EA}" type="presOf" srcId="{4414074C-BC93-4206-A22D-D1CA984363AD}" destId="{F3937B84-ABE3-4B4B-BCB0-4000F394BDFC}" srcOrd="0" destOrd="0" presId="urn:microsoft.com/office/officeart/2018/5/layout/IconLeafLabelList"/>
    <dgm:cxn modelId="{A9759CCC-716D-4F82-8CFF-05141CC83797}" srcId="{D21D1649-7C49-42C2-B76B-DE970FCBCEE3}" destId="{4414074C-BC93-4206-A22D-D1CA984363AD}" srcOrd="5" destOrd="0" parTransId="{CF0A8842-D962-453F-8996-D41290EA3450}" sibTransId="{B7781D7E-934E-4104-83DD-171CFBE457DF}"/>
    <dgm:cxn modelId="{CB56BCD4-90EA-4C98-992F-2A4AE343B87E}" srcId="{D21D1649-7C49-42C2-B76B-DE970FCBCEE3}" destId="{CC61B660-E72F-4C62-8F26-204E73B39C10}" srcOrd="6" destOrd="0" parTransId="{72251E3D-3A6C-49C9-B00F-3749F46000C3}" sibTransId="{BF5643AE-ED7E-44B2-A36E-A4AC4F878B92}"/>
    <dgm:cxn modelId="{678C43E4-B8E4-6C4B-B6FF-F5F813F0CA2A}" type="presOf" srcId="{5B3F3C08-0D13-4A6D-A5C7-CFBC16621462}" destId="{80F243A3-6714-4086-BDC1-7D2CA7640B56}" srcOrd="0" destOrd="0" presId="urn:microsoft.com/office/officeart/2018/5/layout/IconLeafLabelList"/>
    <dgm:cxn modelId="{9DB633B8-3CAB-E640-82AC-8D56B89DF8A8}" type="presParOf" srcId="{F37C14F1-44FD-4F00-A551-0F41A69259D3}" destId="{206F0AFF-D630-4C35-B878-573A3622DF31}" srcOrd="0" destOrd="0" presId="urn:microsoft.com/office/officeart/2018/5/layout/IconLeafLabelList"/>
    <dgm:cxn modelId="{E723B563-A615-B444-BAF6-C16A11C66A72}" type="presParOf" srcId="{206F0AFF-D630-4C35-B878-573A3622DF31}" destId="{FF898586-9A1B-4DD3-81CA-C5F2BB27B3A1}" srcOrd="0" destOrd="0" presId="urn:microsoft.com/office/officeart/2018/5/layout/IconLeafLabelList"/>
    <dgm:cxn modelId="{975D4125-5F36-2A41-9DF1-F397BC4FCA1A}" type="presParOf" srcId="{206F0AFF-D630-4C35-B878-573A3622DF31}" destId="{1F7A25E1-F703-4273-893F-8D9C5B2F0C07}" srcOrd="1" destOrd="0" presId="urn:microsoft.com/office/officeart/2018/5/layout/IconLeafLabelList"/>
    <dgm:cxn modelId="{2A06EA5C-4829-9242-8227-D8CE93E09800}" type="presParOf" srcId="{206F0AFF-D630-4C35-B878-573A3622DF31}" destId="{8B803C50-EF05-431C-B570-89CCF07CFB95}" srcOrd="2" destOrd="0" presId="urn:microsoft.com/office/officeart/2018/5/layout/IconLeafLabelList"/>
    <dgm:cxn modelId="{1AE2D434-5F16-2A4E-BE03-A48FCACAB885}" type="presParOf" srcId="{206F0AFF-D630-4C35-B878-573A3622DF31}" destId="{176B2374-3506-4E15-8137-C228AC2DCAD6}" srcOrd="3" destOrd="0" presId="urn:microsoft.com/office/officeart/2018/5/layout/IconLeafLabelList"/>
    <dgm:cxn modelId="{296735E9-FBD8-074F-B126-F3BD30F880A4}" type="presParOf" srcId="{F37C14F1-44FD-4F00-A551-0F41A69259D3}" destId="{F9735F4C-34A4-46D8-99A2-CDED613AB381}" srcOrd="1" destOrd="0" presId="urn:microsoft.com/office/officeart/2018/5/layout/IconLeafLabelList"/>
    <dgm:cxn modelId="{6C612E6F-65F5-AB48-A50E-32BC13C40EA3}" type="presParOf" srcId="{F37C14F1-44FD-4F00-A551-0F41A69259D3}" destId="{9E1C15CB-7973-4616-A00D-DD11EC01C169}" srcOrd="2" destOrd="0" presId="urn:microsoft.com/office/officeart/2018/5/layout/IconLeafLabelList"/>
    <dgm:cxn modelId="{5409D40D-3534-0B40-80D3-E2C74FEC65FA}" type="presParOf" srcId="{9E1C15CB-7973-4616-A00D-DD11EC01C169}" destId="{62AFC10B-E909-4BB4-A4A1-B21C540066C0}" srcOrd="0" destOrd="0" presId="urn:microsoft.com/office/officeart/2018/5/layout/IconLeafLabelList"/>
    <dgm:cxn modelId="{BBE9E388-F937-5A42-9099-AFD9DD661B27}" type="presParOf" srcId="{9E1C15CB-7973-4616-A00D-DD11EC01C169}" destId="{2F8B978D-95FF-40C2-9DAF-BBA6A0480DC6}" srcOrd="1" destOrd="0" presId="urn:microsoft.com/office/officeart/2018/5/layout/IconLeafLabelList"/>
    <dgm:cxn modelId="{06B3CDB7-367E-1247-A885-F3DB8B44EDA7}" type="presParOf" srcId="{9E1C15CB-7973-4616-A00D-DD11EC01C169}" destId="{F4D1AD52-2FF8-4315-91E4-7E77C22D8AEC}" srcOrd="2" destOrd="0" presId="urn:microsoft.com/office/officeart/2018/5/layout/IconLeafLabelList"/>
    <dgm:cxn modelId="{032449CA-3102-7442-B731-C31163AEDABB}" type="presParOf" srcId="{9E1C15CB-7973-4616-A00D-DD11EC01C169}" destId="{129EA5C5-7C78-4C96-AAE2-4A8D8F5DAB24}" srcOrd="3" destOrd="0" presId="urn:microsoft.com/office/officeart/2018/5/layout/IconLeafLabelList"/>
    <dgm:cxn modelId="{08F5AE86-6046-DC49-9E51-3E0F22FCBF2D}" type="presParOf" srcId="{F37C14F1-44FD-4F00-A551-0F41A69259D3}" destId="{1C6665B2-AB2F-47ED-9DA4-D5EB21574388}" srcOrd="3" destOrd="0" presId="urn:microsoft.com/office/officeart/2018/5/layout/IconLeafLabelList"/>
    <dgm:cxn modelId="{332ADCFD-EAE3-2D40-86F9-AF5A05CE88A6}" type="presParOf" srcId="{F37C14F1-44FD-4F00-A551-0F41A69259D3}" destId="{D399C747-C578-4CBA-8CA2-057A91F6208A}" srcOrd="4" destOrd="0" presId="urn:microsoft.com/office/officeart/2018/5/layout/IconLeafLabelList"/>
    <dgm:cxn modelId="{DF92B648-7572-994B-8798-2948A9263666}" type="presParOf" srcId="{D399C747-C578-4CBA-8CA2-057A91F6208A}" destId="{CF244778-5E45-499D-9332-5BE9496C771D}" srcOrd="0" destOrd="0" presId="urn:microsoft.com/office/officeart/2018/5/layout/IconLeafLabelList"/>
    <dgm:cxn modelId="{A906C34C-13F4-8747-840D-9C80FFBA6DC6}" type="presParOf" srcId="{D399C747-C578-4CBA-8CA2-057A91F6208A}" destId="{8D20A547-DB54-42F7-A54A-D1B100565A27}" srcOrd="1" destOrd="0" presId="urn:microsoft.com/office/officeart/2018/5/layout/IconLeafLabelList"/>
    <dgm:cxn modelId="{5E61F916-48CF-2643-81F4-023F0591ED1C}" type="presParOf" srcId="{D399C747-C578-4CBA-8CA2-057A91F6208A}" destId="{FE6EB4CD-8620-4362-9F32-EF8C750832B1}" srcOrd="2" destOrd="0" presId="urn:microsoft.com/office/officeart/2018/5/layout/IconLeafLabelList"/>
    <dgm:cxn modelId="{2665502E-120D-3140-A904-3D94A7290EC8}" type="presParOf" srcId="{D399C747-C578-4CBA-8CA2-057A91F6208A}" destId="{80F243A3-6714-4086-BDC1-7D2CA7640B56}" srcOrd="3" destOrd="0" presId="urn:microsoft.com/office/officeart/2018/5/layout/IconLeafLabelList"/>
    <dgm:cxn modelId="{0F7D95D5-DC80-5848-8B8F-994057A15162}" type="presParOf" srcId="{F37C14F1-44FD-4F00-A551-0F41A69259D3}" destId="{F6289A1D-B0DA-4F2A-8916-AF85BBDE507B}" srcOrd="5" destOrd="0" presId="urn:microsoft.com/office/officeart/2018/5/layout/IconLeafLabelList"/>
    <dgm:cxn modelId="{7C3AEC67-5B7E-AC42-9346-3649D5D2F5E0}" type="presParOf" srcId="{F37C14F1-44FD-4F00-A551-0F41A69259D3}" destId="{6F909C1E-AE98-4996-95BB-B3FCB77E860C}" srcOrd="6" destOrd="0" presId="urn:microsoft.com/office/officeart/2018/5/layout/IconLeafLabelList"/>
    <dgm:cxn modelId="{D8FC63FF-9413-1744-BCDE-2457E1A4AD06}" type="presParOf" srcId="{6F909C1E-AE98-4996-95BB-B3FCB77E860C}" destId="{42CAD942-D6EC-479B-B298-23A998350305}" srcOrd="0" destOrd="0" presId="urn:microsoft.com/office/officeart/2018/5/layout/IconLeafLabelList"/>
    <dgm:cxn modelId="{F98E92AC-C4A3-AF44-92CA-B64C6600DBE7}" type="presParOf" srcId="{6F909C1E-AE98-4996-95BB-B3FCB77E860C}" destId="{290AD246-B936-4FA5-BEEC-2EFF8233EA22}" srcOrd="1" destOrd="0" presId="urn:microsoft.com/office/officeart/2018/5/layout/IconLeafLabelList"/>
    <dgm:cxn modelId="{99AA606F-F0F9-B44B-B91D-10BFB54EB61E}" type="presParOf" srcId="{6F909C1E-AE98-4996-95BB-B3FCB77E860C}" destId="{1D22BC61-7EA2-4E1E-8713-304545E41F1F}" srcOrd="2" destOrd="0" presId="urn:microsoft.com/office/officeart/2018/5/layout/IconLeafLabelList"/>
    <dgm:cxn modelId="{E029EE6F-B4AE-3340-B804-17303C5C64DD}" type="presParOf" srcId="{6F909C1E-AE98-4996-95BB-B3FCB77E860C}" destId="{53ACE952-3696-46A7-AA97-48442EE9150B}" srcOrd="3" destOrd="0" presId="urn:microsoft.com/office/officeart/2018/5/layout/IconLeafLabelList"/>
    <dgm:cxn modelId="{40BE0E58-47EF-3A4F-85CA-C9C868578A8D}" type="presParOf" srcId="{F37C14F1-44FD-4F00-A551-0F41A69259D3}" destId="{AD1C277D-9717-4BA7-900B-FFC8BBBD44EE}" srcOrd="7" destOrd="0" presId="urn:microsoft.com/office/officeart/2018/5/layout/IconLeafLabelList"/>
    <dgm:cxn modelId="{B757CE75-E1BB-6148-BEBC-5ACCF9E691D1}" type="presParOf" srcId="{F37C14F1-44FD-4F00-A551-0F41A69259D3}" destId="{04565345-F3D7-4B98-B601-122959544A88}" srcOrd="8" destOrd="0" presId="urn:microsoft.com/office/officeart/2018/5/layout/IconLeafLabelList"/>
    <dgm:cxn modelId="{C470EEE7-2565-4646-8887-3A776919B6F4}" type="presParOf" srcId="{04565345-F3D7-4B98-B601-122959544A88}" destId="{C4225A1F-75F2-4FD3-AEA2-6D376B541141}" srcOrd="0" destOrd="0" presId="urn:microsoft.com/office/officeart/2018/5/layout/IconLeafLabelList"/>
    <dgm:cxn modelId="{98274CA3-09E1-0946-8CC1-5F8AC099C988}" type="presParOf" srcId="{04565345-F3D7-4B98-B601-122959544A88}" destId="{FE515FE8-327F-4FDC-81D5-6F32CAEC254F}" srcOrd="1" destOrd="0" presId="urn:microsoft.com/office/officeart/2018/5/layout/IconLeafLabelList"/>
    <dgm:cxn modelId="{CB75C03F-F7F6-6D4B-B724-A1F871B94973}" type="presParOf" srcId="{04565345-F3D7-4B98-B601-122959544A88}" destId="{79A9FCB1-8134-4158-B5D6-9761D7430C58}" srcOrd="2" destOrd="0" presId="urn:microsoft.com/office/officeart/2018/5/layout/IconLeafLabelList"/>
    <dgm:cxn modelId="{4BC0DCC2-001A-EA46-AC96-5DC6F5CC2CD4}" type="presParOf" srcId="{04565345-F3D7-4B98-B601-122959544A88}" destId="{C21C61B2-AF3B-4892-BA94-9D322E65A01C}" srcOrd="3" destOrd="0" presId="urn:microsoft.com/office/officeart/2018/5/layout/IconLeafLabelList"/>
    <dgm:cxn modelId="{0202F615-F067-2340-A4B6-6096F472F666}" type="presParOf" srcId="{F37C14F1-44FD-4F00-A551-0F41A69259D3}" destId="{78506CEE-A76A-4371-AEB3-9F758425B231}" srcOrd="9" destOrd="0" presId="urn:microsoft.com/office/officeart/2018/5/layout/IconLeafLabelList"/>
    <dgm:cxn modelId="{0BACFD32-7218-C84B-A865-C245EDB04F64}" type="presParOf" srcId="{F37C14F1-44FD-4F00-A551-0F41A69259D3}" destId="{6658D3A0-6EA3-4E7C-9D36-1B21AC591346}" srcOrd="10" destOrd="0" presId="urn:microsoft.com/office/officeart/2018/5/layout/IconLeafLabelList"/>
    <dgm:cxn modelId="{1AF946F5-53B7-4D4F-A14F-F01D0C5ED9DC}" type="presParOf" srcId="{6658D3A0-6EA3-4E7C-9D36-1B21AC591346}" destId="{8F5DA178-9110-40A8-9D61-D51637E698C7}" srcOrd="0" destOrd="0" presId="urn:microsoft.com/office/officeart/2018/5/layout/IconLeafLabelList"/>
    <dgm:cxn modelId="{164371FB-D74D-C240-9AA8-26138E7827F6}" type="presParOf" srcId="{6658D3A0-6EA3-4E7C-9D36-1B21AC591346}" destId="{E6A0F758-0FC9-4C2A-B424-E4D3FC860B30}" srcOrd="1" destOrd="0" presId="urn:microsoft.com/office/officeart/2018/5/layout/IconLeafLabelList"/>
    <dgm:cxn modelId="{E25DBB40-DB4A-CE46-8CB1-332AB4B754BE}" type="presParOf" srcId="{6658D3A0-6EA3-4E7C-9D36-1B21AC591346}" destId="{CEA63B2D-5CCD-4F5E-BBBB-DEFAED70EFB8}" srcOrd="2" destOrd="0" presId="urn:microsoft.com/office/officeart/2018/5/layout/IconLeafLabelList"/>
    <dgm:cxn modelId="{333BE373-5A61-C74A-929E-D7F02A087217}" type="presParOf" srcId="{6658D3A0-6EA3-4E7C-9D36-1B21AC591346}" destId="{F3937B84-ABE3-4B4B-BCB0-4000F394BDFC}" srcOrd="3" destOrd="0" presId="urn:microsoft.com/office/officeart/2018/5/layout/IconLeafLabelList"/>
    <dgm:cxn modelId="{CA870C7E-D56B-D047-9EA8-83F11184189D}" type="presParOf" srcId="{F37C14F1-44FD-4F00-A551-0F41A69259D3}" destId="{3DC2956D-C408-484B-833C-0655F90A2229}" srcOrd="11" destOrd="0" presId="urn:microsoft.com/office/officeart/2018/5/layout/IconLeafLabelList"/>
    <dgm:cxn modelId="{6AED9F83-5A51-6E4B-B908-493DBCA0CB32}" type="presParOf" srcId="{F37C14F1-44FD-4F00-A551-0F41A69259D3}" destId="{909A66D4-83E5-49F2-A732-4315D02813C6}" srcOrd="12" destOrd="0" presId="urn:microsoft.com/office/officeart/2018/5/layout/IconLeafLabelList"/>
    <dgm:cxn modelId="{426C63A4-A596-BF46-87B6-79A6D5410317}" type="presParOf" srcId="{909A66D4-83E5-49F2-A732-4315D02813C6}" destId="{2B5C2345-2F1A-4927-969E-47A716619781}" srcOrd="0" destOrd="0" presId="urn:microsoft.com/office/officeart/2018/5/layout/IconLeafLabelList"/>
    <dgm:cxn modelId="{369F1EA4-5BBE-324F-BBCC-B65938A40EFD}" type="presParOf" srcId="{909A66D4-83E5-49F2-A732-4315D02813C6}" destId="{CA2894ED-4549-4692-9E09-200CF3703344}" srcOrd="1" destOrd="0" presId="urn:microsoft.com/office/officeart/2018/5/layout/IconLeafLabelList"/>
    <dgm:cxn modelId="{4840F946-DF0D-9645-843A-4348A3672F64}" type="presParOf" srcId="{909A66D4-83E5-49F2-A732-4315D02813C6}" destId="{F0DAE133-AED7-4F37-B79A-F1BFCC195522}" srcOrd="2" destOrd="0" presId="urn:microsoft.com/office/officeart/2018/5/layout/IconLeafLabelList"/>
    <dgm:cxn modelId="{9FD8708F-5AC9-904E-896E-AD7861696626}" type="presParOf" srcId="{909A66D4-83E5-49F2-A732-4315D02813C6}" destId="{92165CBD-F714-4ADD-BBB6-1CA14151F92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18AE1-CD63-4167-8698-C336712F24FF}">
      <dsp:nvSpPr>
        <dsp:cNvPr id="0" name=""/>
        <dsp:cNvSpPr/>
      </dsp:nvSpPr>
      <dsp:spPr>
        <a:xfrm>
          <a:off x="8092" y="969746"/>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03F0F88-06FE-46E2-B5FB-0A395E1B2CA9}">
      <dsp:nvSpPr>
        <dsp:cNvPr id="0" name=""/>
        <dsp:cNvSpPr/>
      </dsp:nvSpPr>
      <dsp:spPr>
        <a:xfrm>
          <a:off x="8092" y="1885565"/>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s-ES" sz="1400" kern="1200"/>
            <a:t>Encuestas de hogares del Instituto Nacional de Estadística y Censos (INEC) del periodo 2010 al 2018</a:t>
          </a:r>
          <a:endParaRPr lang="en-US" sz="1400" kern="1200"/>
        </a:p>
      </dsp:txBody>
      <dsp:txXfrm>
        <a:off x="8092" y="1885565"/>
        <a:ext cx="2320312" cy="870117"/>
      </dsp:txXfrm>
    </dsp:sp>
    <dsp:sp modelId="{2B5B9115-918A-4319-9A91-3B18F3EF00C4}">
      <dsp:nvSpPr>
        <dsp:cNvPr id="0" name=""/>
        <dsp:cNvSpPr/>
      </dsp:nvSpPr>
      <dsp:spPr>
        <a:xfrm>
          <a:off x="8092" y="2803919"/>
          <a:ext cx="2320312" cy="577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s-ES" sz="1100" kern="1200">
              <a:latin typeface="Calibri Light" panose="020F0302020204030204"/>
            </a:rPr>
            <a:t>Realizar </a:t>
          </a:r>
          <a:r>
            <a:rPr lang="es-ES" sz="1100" kern="1200"/>
            <a:t>la proyección de crecimiento de hogares.</a:t>
          </a:r>
          <a:r>
            <a:rPr lang="es-ES" sz="1100" kern="1200">
              <a:latin typeface="Calibri Light" panose="020F0302020204030204"/>
            </a:rPr>
            <a:t> </a:t>
          </a:r>
          <a:endParaRPr lang="en-US" sz="1100" kern="1200"/>
        </a:p>
      </dsp:txBody>
      <dsp:txXfrm>
        <a:off x="8092" y="2803919"/>
        <a:ext cx="2320312" cy="577672"/>
      </dsp:txXfrm>
    </dsp:sp>
    <dsp:sp modelId="{94458434-424A-449F-8FA0-235D95C0B635}">
      <dsp:nvSpPr>
        <dsp:cNvPr id="0" name=""/>
        <dsp:cNvSpPr/>
      </dsp:nvSpPr>
      <dsp:spPr>
        <a:xfrm>
          <a:off x="2734460" y="969746"/>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DB6E601-2FE3-42EC-8DFF-FE841DFA4969}">
      <dsp:nvSpPr>
        <dsp:cNvPr id="0" name=""/>
        <dsp:cNvSpPr/>
      </dsp:nvSpPr>
      <dsp:spPr>
        <a:xfrm>
          <a:off x="2734460" y="1885565"/>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err="1"/>
            <a:t>Encuesta</a:t>
          </a:r>
          <a:r>
            <a:rPr lang="en-US" sz="1400" kern="1200"/>
            <a:t> sectorial del 2012 y 2018</a:t>
          </a:r>
        </a:p>
      </dsp:txBody>
      <dsp:txXfrm>
        <a:off x="2734460" y="1885565"/>
        <a:ext cx="2320312" cy="870117"/>
      </dsp:txXfrm>
    </dsp:sp>
    <dsp:sp modelId="{72675DF4-0C4E-43B6-81F6-25FCAE0F9A1A}">
      <dsp:nvSpPr>
        <dsp:cNvPr id="0" name=""/>
        <dsp:cNvSpPr/>
      </dsp:nvSpPr>
      <dsp:spPr>
        <a:xfrm>
          <a:off x="2734460" y="2803919"/>
          <a:ext cx="2320312" cy="577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s-ES" sz="1100" kern="1200">
              <a:latin typeface="Calibri Light" panose="020F0302020204030204"/>
            </a:rPr>
            <a:t>Hábitos </a:t>
          </a:r>
          <a:r>
            <a:rPr lang="es-ES" sz="1100" kern="1200"/>
            <a:t>de consumo eléctrico de la población</a:t>
          </a:r>
          <a:endParaRPr lang="en-US" sz="1100" kern="1200">
            <a:latin typeface="Calibri Light" panose="020F0302020204030204"/>
          </a:endParaRPr>
        </a:p>
        <a:p>
          <a:pPr marL="0" lvl="0" indent="0" algn="l" defTabSz="488950">
            <a:lnSpc>
              <a:spcPct val="100000"/>
            </a:lnSpc>
            <a:spcBef>
              <a:spcPct val="0"/>
            </a:spcBef>
            <a:spcAft>
              <a:spcPct val="35000"/>
            </a:spcAft>
            <a:buNone/>
          </a:pPr>
          <a:r>
            <a:rPr lang="es-ES" sz="1100" kern="1200">
              <a:latin typeface="Calibri Light" panose="020F0302020204030204"/>
            </a:rPr>
            <a:t>Realizar</a:t>
          </a:r>
          <a:r>
            <a:rPr lang="es-ES" sz="1100" kern="1200"/>
            <a:t> las proyecciones necesarias</a:t>
          </a:r>
          <a:endParaRPr lang="en-US" sz="1100" kern="1200"/>
        </a:p>
      </dsp:txBody>
      <dsp:txXfrm>
        <a:off x="2734460" y="2803919"/>
        <a:ext cx="2320312" cy="577672"/>
      </dsp:txXfrm>
    </dsp:sp>
    <dsp:sp modelId="{070C9821-39CB-4AB0-A03B-EB484F4AB8DE}">
      <dsp:nvSpPr>
        <dsp:cNvPr id="0" name=""/>
        <dsp:cNvSpPr/>
      </dsp:nvSpPr>
      <dsp:spPr>
        <a:xfrm>
          <a:off x="5460827" y="969746"/>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F798A7-7BFB-44D3-BAA7-7604CE758D43}">
      <dsp:nvSpPr>
        <dsp:cNvPr id="0" name=""/>
        <dsp:cNvSpPr/>
      </dsp:nvSpPr>
      <dsp:spPr>
        <a:xfrm>
          <a:off x="5460827" y="1885565"/>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s-ES" sz="1400" kern="1200"/>
            <a:t>Encuesta de preferencias</a:t>
          </a:r>
          <a:endParaRPr lang="es-ES" sz="1400" kern="1200">
            <a:latin typeface="Calibri Light" panose="020F0302020204030204"/>
          </a:endParaRPr>
        </a:p>
      </dsp:txBody>
      <dsp:txXfrm>
        <a:off x="5460827" y="1885565"/>
        <a:ext cx="2320312" cy="870117"/>
      </dsp:txXfrm>
    </dsp:sp>
    <dsp:sp modelId="{8A9D8F24-4637-4207-8829-CB685E124FF0}">
      <dsp:nvSpPr>
        <dsp:cNvPr id="0" name=""/>
        <dsp:cNvSpPr/>
      </dsp:nvSpPr>
      <dsp:spPr>
        <a:xfrm>
          <a:off x="5460827" y="2803919"/>
          <a:ext cx="2320312" cy="577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s-ES" sz="1100" kern="1200">
              <a:latin typeface="Calibri Light" panose="020F0302020204030204"/>
            </a:rPr>
            <a:t>Elaboración propia</a:t>
          </a:r>
        </a:p>
      </dsp:txBody>
      <dsp:txXfrm>
        <a:off x="5460827" y="2803919"/>
        <a:ext cx="2320312" cy="577672"/>
      </dsp:txXfrm>
    </dsp:sp>
    <dsp:sp modelId="{FD9E5AEA-DA4E-46DE-BAD9-C09CED062EE3}">
      <dsp:nvSpPr>
        <dsp:cNvPr id="0" name=""/>
        <dsp:cNvSpPr/>
      </dsp:nvSpPr>
      <dsp:spPr>
        <a:xfrm>
          <a:off x="8187194" y="969746"/>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DD3152C-B983-458E-AD03-678F53A58BCA}">
      <dsp:nvSpPr>
        <dsp:cNvPr id="0" name=""/>
        <dsp:cNvSpPr/>
      </dsp:nvSpPr>
      <dsp:spPr>
        <a:xfrm>
          <a:off x="8187194" y="1885565"/>
          <a:ext cx="2320312" cy="87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s-ES" sz="1400" kern="1200">
              <a:latin typeface="Calibri Light" panose="020F0302020204030204"/>
            </a:rPr>
            <a:t>Informe</a:t>
          </a:r>
          <a:r>
            <a:rPr lang="es-ES" sz="1400" kern="1200"/>
            <a:t> de indicadores en ciencia y tecnología del 2017</a:t>
          </a:r>
          <a:r>
            <a:rPr lang="es-ES" sz="1400" kern="1200">
              <a:latin typeface="Calibri Light" panose="020F0302020204030204"/>
            </a:rPr>
            <a:t>*</a:t>
          </a:r>
        </a:p>
      </dsp:txBody>
      <dsp:txXfrm>
        <a:off x="8187194" y="1885565"/>
        <a:ext cx="2320312" cy="870117"/>
      </dsp:txXfrm>
    </dsp:sp>
    <dsp:sp modelId="{5AF26F32-E817-4143-B4AF-DDD788336924}">
      <dsp:nvSpPr>
        <dsp:cNvPr id="0" name=""/>
        <dsp:cNvSpPr/>
      </dsp:nvSpPr>
      <dsp:spPr>
        <a:xfrm>
          <a:off x="8187194" y="2803919"/>
          <a:ext cx="2320312" cy="577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s-ES" sz="1100" kern="1200">
              <a:latin typeface="Calibri Light" panose="020F0302020204030204"/>
            </a:rPr>
            <a:t>Definir estado de la cuestión</a:t>
          </a:r>
        </a:p>
        <a:p>
          <a:pPr marL="0" lvl="0" indent="0" algn="l" defTabSz="488950">
            <a:lnSpc>
              <a:spcPct val="100000"/>
            </a:lnSpc>
            <a:spcBef>
              <a:spcPct val="0"/>
            </a:spcBef>
            <a:spcAft>
              <a:spcPct val="35000"/>
            </a:spcAft>
            <a:buNone/>
          </a:pPr>
          <a:r>
            <a:rPr lang="es-ES" sz="1100" kern="1200"/>
            <a:t>MICITT </a:t>
          </a:r>
          <a:r>
            <a:rPr lang="es-ES" sz="1100" kern="1200">
              <a:latin typeface="Calibri Light" panose="020F0302020204030204"/>
            </a:rPr>
            <a:t>y CONICIT</a:t>
          </a:r>
          <a:endParaRPr lang="es-ES" sz="1100" kern="1200"/>
        </a:p>
      </dsp:txBody>
      <dsp:txXfrm>
        <a:off x="8187194" y="2803919"/>
        <a:ext cx="2320312" cy="577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98586-9A1B-4DD3-81CA-C5F2BB27B3A1}">
      <dsp:nvSpPr>
        <dsp:cNvPr id="0" name=""/>
        <dsp:cNvSpPr/>
      </dsp:nvSpPr>
      <dsp:spPr>
        <a:xfrm>
          <a:off x="269724" y="453184"/>
          <a:ext cx="841728" cy="84172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A25E1-F703-4273-893F-8D9C5B2F0C07}">
      <dsp:nvSpPr>
        <dsp:cNvPr id="0" name=""/>
        <dsp:cNvSpPr/>
      </dsp:nvSpPr>
      <dsp:spPr>
        <a:xfrm>
          <a:off x="449109" y="632569"/>
          <a:ext cx="482958" cy="4829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B2374-3506-4E15-8137-C228AC2DCAD6}">
      <dsp:nvSpPr>
        <dsp:cNvPr id="0" name=""/>
        <dsp:cNvSpPr/>
      </dsp:nvSpPr>
      <dsp:spPr>
        <a:xfrm>
          <a:off x="647" y="1557091"/>
          <a:ext cx="1379882" cy="106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noProof="0"/>
            <a:t>Los estudios de mercado son el insumo para realizar el estudio financiero</a:t>
          </a:r>
        </a:p>
      </dsp:txBody>
      <dsp:txXfrm>
        <a:off x="647" y="1557091"/>
        <a:ext cx="1379882" cy="1065097"/>
      </dsp:txXfrm>
    </dsp:sp>
    <dsp:sp modelId="{62AFC10B-E909-4BB4-A4A1-B21C540066C0}">
      <dsp:nvSpPr>
        <dsp:cNvPr id="0" name=""/>
        <dsp:cNvSpPr/>
      </dsp:nvSpPr>
      <dsp:spPr>
        <a:xfrm>
          <a:off x="1891087" y="453184"/>
          <a:ext cx="841728" cy="84172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B978D-95FF-40C2-9DAF-BBA6A0480DC6}">
      <dsp:nvSpPr>
        <dsp:cNvPr id="0" name=""/>
        <dsp:cNvSpPr/>
      </dsp:nvSpPr>
      <dsp:spPr>
        <a:xfrm>
          <a:off x="2070471" y="632569"/>
          <a:ext cx="482958" cy="4829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EA5C5-7C78-4C96-AAE2-4A8D8F5DAB24}">
      <dsp:nvSpPr>
        <dsp:cNvPr id="0" name=""/>
        <dsp:cNvSpPr/>
      </dsp:nvSpPr>
      <dsp:spPr>
        <a:xfrm>
          <a:off x="1622009" y="1557091"/>
          <a:ext cx="1379882" cy="106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noProof="0">
              <a:latin typeface="Calibri Light" panose="020F0302020204030204"/>
            </a:rPr>
            <a:t>Es</a:t>
          </a:r>
          <a:r>
            <a:rPr lang="es-ES_tradnl" sz="1100" kern="1200" noProof="0"/>
            <a:t> importante definir con más claridad el proceso de comercialización del servicio o producto</a:t>
          </a:r>
        </a:p>
      </dsp:txBody>
      <dsp:txXfrm>
        <a:off x="1622009" y="1557091"/>
        <a:ext cx="1379882" cy="1065097"/>
      </dsp:txXfrm>
    </dsp:sp>
    <dsp:sp modelId="{CF244778-5E45-499D-9332-5BE9496C771D}">
      <dsp:nvSpPr>
        <dsp:cNvPr id="0" name=""/>
        <dsp:cNvSpPr/>
      </dsp:nvSpPr>
      <dsp:spPr>
        <a:xfrm>
          <a:off x="3512449" y="453184"/>
          <a:ext cx="841728" cy="84172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20A547-DB54-42F7-A54A-D1B100565A27}">
      <dsp:nvSpPr>
        <dsp:cNvPr id="0" name=""/>
        <dsp:cNvSpPr/>
      </dsp:nvSpPr>
      <dsp:spPr>
        <a:xfrm>
          <a:off x="3691834" y="632569"/>
          <a:ext cx="482958" cy="4829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243A3-6714-4086-BDC1-7D2CA7640B56}">
      <dsp:nvSpPr>
        <dsp:cNvPr id="0" name=""/>
        <dsp:cNvSpPr/>
      </dsp:nvSpPr>
      <dsp:spPr>
        <a:xfrm>
          <a:off x="3243372" y="1557091"/>
          <a:ext cx="1379882" cy="106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noProof="0">
              <a:latin typeface="Calibri Light" panose="020F0302020204030204"/>
            </a:rPr>
            <a:t>Importante</a:t>
          </a:r>
          <a:r>
            <a:rPr lang="es-ES_tradnl" sz="1100" kern="1200" noProof="0"/>
            <a:t> definir claramente el producto o servicio para desarrollar los demás elementos de estudio de mercado</a:t>
          </a:r>
        </a:p>
      </dsp:txBody>
      <dsp:txXfrm>
        <a:off x="3243372" y="1557091"/>
        <a:ext cx="1379882" cy="1065097"/>
      </dsp:txXfrm>
    </dsp:sp>
    <dsp:sp modelId="{42CAD942-D6EC-479B-B298-23A998350305}">
      <dsp:nvSpPr>
        <dsp:cNvPr id="0" name=""/>
        <dsp:cNvSpPr/>
      </dsp:nvSpPr>
      <dsp:spPr>
        <a:xfrm>
          <a:off x="5133811" y="453184"/>
          <a:ext cx="841728" cy="84172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AD246-B936-4FA5-BEEC-2EFF8233EA22}">
      <dsp:nvSpPr>
        <dsp:cNvPr id="0" name=""/>
        <dsp:cNvSpPr/>
      </dsp:nvSpPr>
      <dsp:spPr>
        <a:xfrm>
          <a:off x="5313196" y="632569"/>
          <a:ext cx="482958" cy="4829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CE952-3696-46A7-AA97-48442EE9150B}">
      <dsp:nvSpPr>
        <dsp:cNvPr id="0" name=""/>
        <dsp:cNvSpPr/>
      </dsp:nvSpPr>
      <dsp:spPr>
        <a:xfrm>
          <a:off x="4864734" y="1557091"/>
          <a:ext cx="1379882" cy="106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noProof="0">
              <a:latin typeface="Calibri"/>
              <a:cs typeface="Calibri"/>
            </a:rPr>
            <a:t>La situación económica de un país es de suma importancia para la ejecución de los proyectos</a:t>
          </a:r>
          <a:endParaRPr lang="es-ES_tradnl" sz="1100" kern="1200" noProof="0"/>
        </a:p>
      </dsp:txBody>
      <dsp:txXfrm>
        <a:off x="4864734" y="1557091"/>
        <a:ext cx="1379882" cy="1065097"/>
      </dsp:txXfrm>
    </dsp:sp>
    <dsp:sp modelId="{C4225A1F-75F2-4FD3-AEA2-6D376B541141}">
      <dsp:nvSpPr>
        <dsp:cNvPr id="0" name=""/>
        <dsp:cNvSpPr/>
      </dsp:nvSpPr>
      <dsp:spPr>
        <a:xfrm>
          <a:off x="1080405" y="2967158"/>
          <a:ext cx="841728" cy="84172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15FE8-327F-4FDC-81D5-6F32CAEC254F}">
      <dsp:nvSpPr>
        <dsp:cNvPr id="0" name=""/>
        <dsp:cNvSpPr/>
      </dsp:nvSpPr>
      <dsp:spPr>
        <a:xfrm>
          <a:off x="1259790" y="3146543"/>
          <a:ext cx="482958" cy="4829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C61B2-AF3B-4892-BA94-9D322E65A01C}">
      <dsp:nvSpPr>
        <dsp:cNvPr id="0" name=""/>
        <dsp:cNvSpPr/>
      </dsp:nvSpPr>
      <dsp:spPr>
        <a:xfrm>
          <a:off x="811328" y="4071065"/>
          <a:ext cx="1379882" cy="106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noProof="0"/>
            <a:t>Información, métodos y herramientas científicas confiables, método analítico-deductivo y contemplación de limitaciones, para realizar los análisis demanda y oferta</a:t>
          </a:r>
        </a:p>
      </dsp:txBody>
      <dsp:txXfrm>
        <a:off x="811328" y="4071065"/>
        <a:ext cx="1379882" cy="1065097"/>
      </dsp:txXfrm>
    </dsp:sp>
    <dsp:sp modelId="{8F5DA178-9110-40A8-9D61-D51637E698C7}">
      <dsp:nvSpPr>
        <dsp:cNvPr id="0" name=""/>
        <dsp:cNvSpPr/>
      </dsp:nvSpPr>
      <dsp:spPr>
        <a:xfrm>
          <a:off x="2701768" y="2967158"/>
          <a:ext cx="841728" cy="84172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0F758-0FC9-4C2A-B424-E4D3FC860B30}">
      <dsp:nvSpPr>
        <dsp:cNvPr id="0" name=""/>
        <dsp:cNvSpPr/>
      </dsp:nvSpPr>
      <dsp:spPr>
        <a:xfrm>
          <a:off x="2881153" y="3146543"/>
          <a:ext cx="482958" cy="4829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37B84-ABE3-4B4B-BCB0-4000F394BDFC}">
      <dsp:nvSpPr>
        <dsp:cNvPr id="0" name=""/>
        <dsp:cNvSpPr/>
      </dsp:nvSpPr>
      <dsp:spPr>
        <a:xfrm>
          <a:off x="2432691" y="4071065"/>
          <a:ext cx="1379882" cy="106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noProof="0"/>
            <a:t>El Balance entre Oferta y Demanda, permite realizar proyecciones</a:t>
          </a:r>
          <a:endParaRPr lang="es-ES_tradnl" sz="1100" kern="1200" noProof="0">
            <a:latin typeface="Calibri"/>
            <a:cs typeface="Calibri"/>
          </a:endParaRPr>
        </a:p>
      </dsp:txBody>
      <dsp:txXfrm>
        <a:off x="2432691" y="4071065"/>
        <a:ext cx="1379882" cy="1065097"/>
      </dsp:txXfrm>
    </dsp:sp>
    <dsp:sp modelId="{2B5C2345-2F1A-4927-969E-47A716619781}">
      <dsp:nvSpPr>
        <dsp:cNvPr id="0" name=""/>
        <dsp:cNvSpPr/>
      </dsp:nvSpPr>
      <dsp:spPr>
        <a:xfrm>
          <a:off x="4323130" y="2967158"/>
          <a:ext cx="841728" cy="84172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894ED-4549-4692-9E09-200CF3703344}">
      <dsp:nvSpPr>
        <dsp:cNvPr id="0" name=""/>
        <dsp:cNvSpPr/>
      </dsp:nvSpPr>
      <dsp:spPr>
        <a:xfrm>
          <a:off x="4502515" y="3146543"/>
          <a:ext cx="482958" cy="48295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65CBD-F714-4ADD-BBB6-1CA14151F922}">
      <dsp:nvSpPr>
        <dsp:cNvPr id="0" name=""/>
        <dsp:cNvSpPr/>
      </dsp:nvSpPr>
      <dsp:spPr>
        <a:xfrm>
          <a:off x="4054053" y="4071065"/>
          <a:ext cx="1379882" cy="106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_tradnl" sz="1100" kern="1200" noProof="0"/>
            <a:t>Las fuentes de información son de suma importancia, se debe explorar toda la información disponible necesaria, principalmente que abarque las variables del estudio</a:t>
          </a:r>
          <a:endParaRPr lang="es-ES_tradnl" sz="1100" kern="1200" noProof="0">
            <a:latin typeface="Calibri Light" panose="020F0302020204030204"/>
          </a:endParaRPr>
        </a:p>
      </dsp:txBody>
      <dsp:txXfrm>
        <a:off x="4054053" y="4071065"/>
        <a:ext cx="1379882" cy="106509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22/9/23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22/9/23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22/9/23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22/9/23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22/9/23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22/9/23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22/9/23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22/9/23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22/9/23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22/9/23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22/9/23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22/9/23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áficas financieras en una pantalla oscura">
            <a:extLst>
              <a:ext uri="{FF2B5EF4-FFF2-40B4-BE49-F238E27FC236}">
                <a16:creationId xmlns:a16="http://schemas.microsoft.com/office/drawing/2014/main" id="{2B1DFA30-662D-B124-9DA4-59E6E88472E8}"/>
              </a:ext>
            </a:extLst>
          </p:cNvPr>
          <p:cNvPicPr>
            <a:picLocks noChangeAspect="1"/>
          </p:cNvPicPr>
          <p:nvPr/>
        </p:nvPicPr>
        <p:blipFill rotWithShape="1">
          <a:blip r:embed="rId2"/>
          <a:srcRect r="210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ctrTitle"/>
          </p:nvPr>
        </p:nvSpPr>
        <p:spPr>
          <a:xfrm>
            <a:off x="477981" y="890715"/>
            <a:ext cx="4023360" cy="3204134"/>
          </a:xfrm>
        </p:spPr>
        <p:txBody>
          <a:bodyPr anchor="b">
            <a:noAutofit/>
          </a:bodyPr>
          <a:lstStyle/>
          <a:p>
            <a:pPr algn="l"/>
            <a:r>
              <a:rPr lang="es-ES" sz="2200" b="1" dirty="0">
                <a:solidFill>
                  <a:schemeClr val="bg1"/>
                </a:solidFill>
              </a:rPr>
              <a:t>ANÁLISIS DEL ESTUDIO DE MERCADO DEL PROYECTO: “ESTUDIO DE PREFACTIBILIDAD PARA LA CREACIÓN DE UNA MICROEMPRESA DE INNOVACIÓN E INVESTIGACIÓN PARA EL DESARROLLO DE PRODUCTOS SUSTENTABLES EN SAN CARLOS, ALAJUELA: 2020-2025”</a:t>
            </a:r>
          </a:p>
        </p:txBody>
      </p:sp>
      <p:sp>
        <p:nvSpPr>
          <p:cNvPr id="3" name="Subtítulo 2"/>
          <p:cNvSpPr>
            <a:spLocks noGrp="1"/>
          </p:cNvSpPr>
          <p:nvPr>
            <p:ph type="subTitle" idx="1"/>
          </p:nvPr>
        </p:nvSpPr>
        <p:spPr>
          <a:xfrm>
            <a:off x="477980" y="4676872"/>
            <a:ext cx="4023359" cy="1760504"/>
          </a:xfrm>
        </p:spPr>
        <p:txBody>
          <a:bodyPr>
            <a:normAutofit/>
          </a:bodyPr>
          <a:lstStyle/>
          <a:p>
            <a:pPr algn="l"/>
            <a:r>
              <a:rPr lang="es-CR" sz="1000" dirty="0">
                <a:solidFill>
                  <a:schemeClr val="bg1"/>
                </a:solidFill>
                <a:effectLst/>
                <a:latin typeface="Arial" panose="020B0604020202020204" pitchFamily="34" charset="0"/>
              </a:rPr>
              <a:t>CANDY JIMENEZ MONTOYA </a:t>
            </a:r>
          </a:p>
          <a:p>
            <a:pPr algn="l"/>
            <a:r>
              <a:rPr lang="es-CR" sz="1000" dirty="0">
                <a:solidFill>
                  <a:schemeClr val="bg1"/>
                </a:solidFill>
                <a:effectLst/>
                <a:latin typeface="Arial" panose="020B0604020202020204" pitchFamily="34" charset="0"/>
              </a:rPr>
              <a:t>KATTIA JIMENEZ PORRAS</a:t>
            </a:r>
          </a:p>
          <a:p>
            <a:pPr algn="l"/>
            <a:r>
              <a:rPr lang="es-CR" sz="1000" dirty="0">
                <a:solidFill>
                  <a:schemeClr val="bg1"/>
                </a:solidFill>
                <a:effectLst/>
                <a:latin typeface="Arial" panose="020B0604020202020204" pitchFamily="34" charset="0"/>
              </a:rPr>
              <a:t>LAURA RODRÍGUEZ RODRÍGUEZ</a:t>
            </a:r>
          </a:p>
          <a:p>
            <a:pPr algn="l"/>
            <a:r>
              <a:rPr lang="es-CR" sz="1000" dirty="0">
                <a:solidFill>
                  <a:schemeClr val="bg1"/>
                </a:solidFill>
                <a:effectLst/>
                <a:latin typeface="Arial" panose="020B0604020202020204" pitchFamily="34" charset="0"/>
              </a:rPr>
              <a:t>MARLIN RENDEROS ALFARO</a:t>
            </a:r>
          </a:p>
          <a:p>
            <a:pPr algn="l"/>
            <a:r>
              <a:rPr lang="es-CR" sz="1000" dirty="0">
                <a:solidFill>
                  <a:schemeClr val="bg1"/>
                </a:solidFill>
                <a:effectLst/>
                <a:latin typeface="Arial" panose="020B0604020202020204" pitchFamily="34" charset="0"/>
              </a:rPr>
              <a:t>ROBERTO JOSUÉ MELÉNDEZ BRENES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Tabla&#10;&#10;Descripción generada automáticamente">
            <a:extLst>
              <a:ext uri="{FF2B5EF4-FFF2-40B4-BE49-F238E27FC236}">
                <a16:creationId xmlns:a16="http://schemas.microsoft.com/office/drawing/2014/main" id="{F2D00C4E-1F19-7D8F-3955-2B812F4DFBED}"/>
              </a:ext>
            </a:extLst>
          </p:cNvPr>
          <p:cNvPicPr>
            <a:picLocks noChangeAspect="1"/>
          </p:cNvPicPr>
          <p:nvPr/>
        </p:nvPicPr>
        <p:blipFill>
          <a:blip r:embed="rId2"/>
          <a:stretch>
            <a:fillRect/>
          </a:stretch>
        </p:blipFill>
        <p:spPr>
          <a:xfrm>
            <a:off x="4724400" y="2136027"/>
            <a:ext cx="275326839" cy="259067650"/>
          </a:xfrm>
          <a:prstGeom prst="rect">
            <a:avLst/>
          </a:prstGeom>
        </p:spPr>
      </p:pic>
      <p:pic>
        <p:nvPicPr>
          <p:cNvPr id="4" name="Marcador de contenido 3" descr="Tabla&#10;&#10;Descripción generada automáticamente">
            <a:extLst>
              <a:ext uri="{FF2B5EF4-FFF2-40B4-BE49-F238E27FC236}">
                <a16:creationId xmlns:a16="http://schemas.microsoft.com/office/drawing/2014/main" id="{89E5F991-D5FA-6D95-9602-C027C5728421}"/>
              </a:ext>
            </a:extLst>
          </p:cNvPr>
          <p:cNvPicPr>
            <a:picLocks noGrp="1" noChangeAspect="1"/>
          </p:cNvPicPr>
          <p:nvPr>
            <p:ph sz="half" idx="1"/>
          </p:nvPr>
        </p:nvPicPr>
        <p:blipFill>
          <a:blip r:embed="rId3"/>
          <a:stretch>
            <a:fillRect/>
          </a:stretch>
        </p:blipFill>
        <p:spPr>
          <a:xfrm>
            <a:off x="359704" y="482021"/>
            <a:ext cx="5597900" cy="5421135"/>
          </a:xfrm>
          <a:prstGeom prst="rect">
            <a:avLst/>
          </a:prstGeom>
          <a:ln>
            <a:noFill/>
          </a:ln>
          <a:effectLst>
            <a:outerShdw blurRad="190500" algn="tl" rotWithShape="0">
              <a:srgbClr val="000000">
                <a:alpha val="70000"/>
              </a:srgbClr>
            </a:outerShdw>
          </a:effectLst>
        </p:spPr>
      </p:pic>
      <p:sp>
        <p:nvSpPr>
          <p:cNvPr id="3" name="Marcador de contenido 2">
            <a:extLst>
              <a:ext uri="{FF2B5EF4-FFF2-40B4-BE49-F238E27FC236}">
                <a16:creationId xmlns:a16="http://schemas.microsoft.com/office/drawing/2014/main" id="{A582BAD3-59E2-A2D1-E117-70100AEFAF1E}"/>
              </a:ext>
            </a:extLst>
          </p:cNvPr>
          <p:cNvSpPr>
            <a:spLocks noGrp="1"/>
          </p:cNvSpPr>
          <p:nvPr>
            <p:ph sz="half" idx="2"/>
          </p:nvPr>
        </p:nvSpPr>
        <p:spPr>
          <a:xfrm>
            <a:off x="6308678" y="1032116"/>
            <a:ext cx="5181600" cy="4813533"/>
          </a:xfrm>
        </p:spPr>
        <p:txBody>
          <a:bodyPr vert="horz" lIns="91440" tIns="45720" rIns="91440" bIns="45720" rtlCol="0" anchor="t">
            <a:normAutofit fontScale="70000" lnSpcReduction="20000"/>
          </a:bodyPr>
          <a:lstStyle/>
          <a:p>
            <a:pPr marL="0" indent="0">
              <a:buNone/>
            </a:pPr>
            <a:endParaRPr lang="es-ES" sz="3600">
              <a:ea typeface="+mn-lt"/>
              <a:cs typeface="+mn-lt"/>
            </a:endParaRPr>
          </a:p>
          <a:p>
            <a:pPr marL="0" indent="0">
              <a:buNone/>
            </a:pPr>
            <a:r>
              <a:rPr lang="es-ES" sz="3600" b="1">
                <a:ea typeface="+mn-lt"/>
                <a:cs typeface="+mn-lt"/>
              </a:rPr>
              <a:t>Conclusión final: </a:t>
            </a:r>
          </a:p>
          <a:p>
            <a:pPr marL="0" indent="0">
              <a:buNone/>
            </a:pPr>
            <a:endParaRPr lang="es-ES" sz="3600">
              <a:ea typeface="+mn-lt"/>
              <a:cs typeface="+mn-lt"/>
            </a:endParaRPr>
          </a:p>
          <a:p>
            <a:r>
              <a:rPr lang="es-ES" sz="3600">
                <a:ea typeface="+mn-lt"/>
                <a:cs typeface="+mn-lt"/>
              </a:rPr>
              <a:t>Considera los datos del escenario 1.</a:t>
            </a:r>
            <a:endParaRPr lang="es-ES" sz="1100">
              <a:ea typeface="+mn-lt"/>
              <a:cs typeface="+mn-lt"/>
            </a:endParaRPr>
          </a:p>
          <a:p>
            <a:pPr marL="0" indent="0">
              <a:buNone/>
            </a:pPr>
            <a:endParaRPr lang="es-ES" sz="3600">
              <a:ea typeface="+mn-lt"/>
              <a:cs typeface="+mn-lt"/>
            </a:endParaRPr>
          </a:p>
          <a:p>
            <a:r>
              <a:rPr lang="es-ES" sz="3600">
                <a:ea typeface="+mn-lt"/>
                <a:cs typeface="+mn-lt"/>
              </a:rPr>
              <a:t> “Se estima que el mercado no está cerca de la saturación. A pesar de que un posible escenario sea la saturación del mercado de los calentadores de agua solares, los costos de venta de los equipos elaborados por la PYME van a ser inferiores a los costos de mercado, así que la deseabilidad de los productos va a ser alta.” (p.6)</a:t>
            </a:r>
            <a:endParaRPr lang="es-ES" sz="1100">
              <a:cs typeface="Calibri"/>
            </a:endParaRPr>
          </a:p>
        </p:txBody>
      </p:sp>
      <p:sp>
        <p:nvSpPr>
          <p:cNvPr id="5" name="CuadroTexto 4">
            <a:extLst>
              <a:ext uri="{FF2B5EF4-FFF2-40B4-BE49-F238E27FC236}">
                <a16:creationId xmlns:a16="http://schemas.microsoft.com/office/drawing/2014/main" id="{51F48160-DACE-7F63-E8BF-E7CE424987CF}"/>
              </a:ext>
            </a:extLst>
          </p:cNvPr>
          <p:cNvSpPr txBox="1"/>
          <p:nvPr/>
        </p:nvSpPr>
        <p:spPr>
          <a:xfrm>
            <a:off x="505919" y="6189688"/>
            <a:ext cx="545392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a:cs typeface="Calibri"/>
              </a:rPr>
              <a:t>Elaborado por:  </a:t>
            </a:r>
            <a:r>
              <a:rPr lang="es-ES" sz="1100">
                <a:ea typeface="+mn-lt"/>
                <a:cs typeface="+mn-lt"/>
              </a:rPr>
              <a:t>Gómez, J. (2019). Estudio de prefactibilidad para la creación de una Microempresa de innovación e investigación para el desarrollo de productos sustentables en San Carlos, Alajuela: 2020-2025</a:t>
            </a:r>
            <a:endParaRPr lang="es-ES" sz="1100"/>
          </a:p>
        </p:txBody>
      </p:sp>
    </p:spTree>
    <p:extLst>
      <p:ext uri="{BB962C8B-B14F-4D97-AF65-F5344CB8AC3E}">
        <p14:creationId xmlns:p14="http://schemas.microsoft.com/office/powerpoint/2010/main" val="139019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áfico en un documento con un bolígrafo">
            <a:extLst>
              <a:ext uri="{FF2B5EF4-FFF2-40B4-BE49-F238E27FC236}">
                <a16:creationId xmlns:a16="http://schemas.microsoft.com/office/drawing/2014/main" id="{607587E5-374F-07F4-FCFF-55438BE32CD8}"/>
              </a:ext>
            </a:extLst>
          </p:cNvPr>
          <p:cNvPicPr>
            <a:picLocks noChangeAspect="1"/>
          </p:cNvPicPr>
          <p:nvPr/>
        </p:nvPicPr>
        <p:blipFill rotWithShape="1">
          <a:blip r:embed="rId2"/>
          <a:srcRect l="5884" r="-1" b="-1"/>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F37BCF-CAF0-AF55-1F4A-7909C14FDAFF}"/>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solidFill>
                  <a:schemeClr val="bg1"/>
                </a:solidFill>
              </a:rPr>
              <a:t>4. </a:t>
            </a:r>
            <a:r>
              <a:rPr lang="en-US" sz="5200" err="1">
                <a:solidFill>
                  <a:schemeClr val="bg1"/>
                </a:solidFill>
              </a:rPr>
              <a:t>Precios</a:t>
            </a:r>
            <a:r>
              <a:rPr lang="en-US" sz="5200">
                <a:solidFill>
                  <a:schemeClr val="bg1"/>
                </a:solidFill>
              </a:rPr>
              <a:t> o </a:t>
            </a:r>
            <a:r>
              <a:rPr lang="en-US" sz="5200" err="1">
                <a:solidFill>
                  <a:schemeClr val="bg1"/>
                </a:solidFill>
              </a:rPr>
              <a:t>tarifas</a:t>
            </a:r>
            <a:endParaRPr lang="en-US" sz="5200">
              <a:solidFill>
                <a:schemeClr val="bg1"/>
              </a:solidFill>
            </a:endParaRPr>
          </a:p>
        </p:txBody>
      </p:sp>
    </p:spTree>
    <p:extLst>
      <p:ext uri="{BB962C8B-B14F-4D97-AF65-F5344CB8AC3E}">
        <p14:creationId xmlns:p14="http://schemas.microsoft.com/office/powerpoint/2010/main" val="11622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15BC8-D978-5EFC-04EF-E368E9977AED}"/>
              </a:ext>
            </a:extLst>
          </p:cNvPr>
          <p:cNvSpPr>
            <a:spLocks noGrp="1"/>
          </p:cNvSpPr>
          <p:nvPr>
            <p:ph type="title"/>
          </p:nvPr>
        </p:nvSpPr>
        <p:spPr/>
        <p:txBody>
          <a:bodyPr/>
          <a:lstStyle/>
          <a:p>
            <a:r>
              <a:rPr lang="es-CR"/>
              <a:t>Precios o tarifas</a:t>
            </a:r>
          </a:p>
        </p:txBody>
      </p:sp>
      <p:sp>
        <p:nvSpPr>
          <p:cNvPr id="3" name="Marcador de contenido 2">
            <a:extLst>
              <a:ext uri="{FF2B5EF4-FFF2-40B4-BE49-F238E27FC236}">
                <a16:creationId xmlns:a16="http://schemas.microsoft.com/office/drawing/2014/main" id="{8F47215C-04D4-896C-FB7B-7EB83E57473B}"/>
              </a:ext>
            </a:extLst>
          </p:cNvPr>
          <p:cNvSpPr>
            <a:spLocks noGrp="1"/>
          </p:cNvSpPr>
          <p:nvPr>
            <p:ph idx="1"/>
          </p:nvPr>
        </p:nvSpPr>
        <p:spPr/>
        <p:txBody>
          <a:bodyPr/>
          <a:lstStyle/>
          <a:p>
            <a:r>
              <a:rPr lang="en-US" sz="2800">
                <a:cs typeface="Calibri"/>
              </a:rPr>
              <a:t>“El </a:t>
            </a:r>
            <a:r>
              <a:rPr lang="en-US" sz="2800" err="1">
                <a:cs typeface="Calibri"/>
              </a:rPr>
              <a:t>precio</a:t>
            </a:r>
            <a:r>
              <a:rPr lang="en-US" sz="2800">
                <a:cs typeface="Calibri"/>
              </a:rPr>
              <a:t> es </a:t>
            </a:r>
            <a:r>
              <a:rPr lang="en-US" sz="2800" err="1">
                <a:cs typeface="Calibri"/>
              </a:rPr>
              <a:t>el</a:t>
            </a:r>
            <a:r>
              <a:rPr lang="en-US" sz="2800">
                <a:cs typeface="Calibri"/>
              </a:rPr>
              <a:t> </a:t>
            </a:r>
            <a:r>
              <a:rPr lang="en-US" sz="2800" err="1">
                <a:cs typeface="Calibri"/>
              </a:rPr>
              <a:t>regulador</a:t>
            </a:r>
            <a:r>
              <a:rPr lang="en-US" sz="2800">
                <a:cs typeface="Calibri"/>
              </a:rPr>
              <a:t> entre la </a:t>
            </a:r>
            <a:r>
              <a:rPr lang="en-US" sz="2800" err="1">
                <a:cs typeface="Calibri"/>
              </a:rPr>
              <a:t>oferta</a:t>
            </a:r>
            <a:r>
              <a:rPr lang="en-US" sz="2800">
                <a:cs typeface="Calibri"/>
              </a:rPr>
              <a:t> y la </a:t>
            </a:r>
            <a:r>
              <a:rPr lang="en-US" sz="2800" err="1">
                <a:cs typeface="Calibri"/>
              </a:rPr>
              <a:t>demanda</a:t>
            </a:r>
            <a:r>
              <a:rPr lang="en-US" sz="2800">
                <a:cs typeface="Calibri"/>
              </a:rPr>
              <a:t>, salvo </a:t>
            </a:r>
            <a:r>
              <a:rPr lang="en-US" sz="2800" err="1">
                <a:cs typeface="Calibri"/>
              </a:rPr>
              <a:t>cuando</a:t>
            </a:r>
            <a:r>
              <a:rPr lang="en-US" sz="2800">
                <a:cs typeface="Calibri"/>
              </a:rPr>
              <a:t> </a:t>
            </a:r>
            <a:r>
              <a:rPr lang="en-US" sz="2800" err="1">
                <a:cs typeface="Calibri"/>
              </a:rPr>
              <a:t>existe</a:t>
            </a:r>
            <a:r>
              <a:rPr lang="en-US" sz="2800">
                <a:cs typeface="Calibri"/>
              </a:rPr>
              <a:t> </a:t>
            </a:r>
            <a:r>
              <a:rPr lang="en-US" sz="2800" err="1">
                <a:cs typeface="Calibri"/>
              </a:rPr>
              <a:t>protección</a:t>
            </a:r>
            <a:r>
              <a:rPr lang="en-US" sz="2800">
                <a:cs typeface="Calibri"/>
              </a:rPr>
              <a:t> (</a:t>
            </a:r>
            <a:r>
              <a:rPr lang="en-US" sz="2800" err="1">
                <a:cs typeface="Calibri"/>
              </a:rPr>
              <a:t>aranceles</a:t>
            </a:r>
            <a:r>
              <a:rPr lang="en-US" sz="2800">
                <a:cs typeface="Calibri"/>
              </a:rPr>
              <a:t>, </a:t>
            </a:r>
            <a:r>
              <a:rPr lang="en-US" sz="2800" err="1">
                <a:cs typeface="Calibri"/>
              </a:rPr>
              <a:t>impuestos</a:t>
            </a:r>
            <a:r>
              <a:rPr lang="en-US" sz="2800">
                <a:cs typeface="Calibri"/>
              </a:rPr>
              <a:t>). El </a:t>
            </a:r>
            <a:r>
              <a:rPr lang="en-US" sz="2800" err="1">
                <a:cs typeface="Calibri"/>
              </a:rPr>
              <a:t>estudio</a:t>
            </a:r>
            <a:r>
              <a:rPr lang="en-US" sz="2800">
                <a:cs typeface="Calibri"/>
              </a:rPr>
              <a:t> de </a:t>
            </a:r>
            <a:r>
              <a:rPr lang="en-US" sz="2800" err="1">
                <a:cs typeface="Calibri"/>
              </a:rPr>
              <a:t>precios</a:t>
            </a:r>
            <a:r>
              <a:rPr lang="en-US" sz="2800">
                <a:cs typeface="Calibri"/>
              </a:rPr>
              <a:t> </a:t>
            </a:r>
            <a:r>
              <a:rPr lang="en-US" sz="2800" err="1">
                <a:cs typeface="Calibri"/>
              </a:rPr>
              <a:t>tiene</a:t>
            </a:r>
            <a:r>
              <a:rPr lang="en-US" sz="2800">
                <a:cs typeface="Calibri"/>
              </a:rPr>
              <a:t> gran </a:t>
            </a:r>
            <a:r>
              <a:rPr lang="en-US" sz="2800" err="1">
                <a:cs typeface="Calibri"/>
              </a:rPr>
              <a:t>importancia</a:t>
            </a:r>
            <a:r>
              <a:rPr lang="en-US" sz="2800">
                <a:cs typeface="Calibri"/>
              </a:rPr>
              <a:t> e </a:t>
            </a:r>
            <a:r>
              <a:rPr lang="en-US" sz="2800" err="1">
                <a:cs typeface="Calibri"/>
              </a:rPr>
              <a:t>incidencia</a:t>
            </a:r>
            <a:r>
              <a:rPr lang="en-US" sz="2800">
                <a:cs typeface="Calibri"/>
              </a:rPr>
              <a:t> </a:t>
            </a:r>
            <a:r>
              <a:rPr lang="en-US" sz="2800" err="1">
                <a:cs typeface="Calibri"/>
              </a:rPr>
              <a:t>en</a:t>
            </a:r>
            <a:r>
              <a:rPr lang="en-US" sz="2800">
                <a:cs typeface="Calibri"/>
              </a:rPr>
              <a:t> </a:t>
            </a:r>
            <a:r>
              <a:rPr lang="en-US" sz="2800" err="1">
                <a:cs typeface="Calibri"/>
              </a:rPr>
              <a:t>el</a:t>
            </a:r>
            <a:r>
              <a:rPr lang="en-US" sz="2800">
                <a:cs typeface="Calibri"/>
              </a:rPr>
              <a:t> </a:t>
            </a:r>
            <a:r>
              <a:rPr lang="en-US" sz="2800" err="1">
                <a:cs typeface="Calibri"/>
              </a:rPr>
              <a:t>estudio</a:t>
            </a:r>
            <a:r>
              <a:rPr lang="en-US" sz="2800">
                <a:cs typeface="Calibri"/>
              </a:rPr>
              <a:t> de mercado, </a:t>
            </a:r>
            <a:r>
              <a:rPr lang="en-US" sz="2800" err="1">
                <a:cs typeface="Calibri"/>
              </a:rPr>
              <a:t>ya</a:t>
            </a:r>
            <a:r>
              <a:rPr lang="en-US" sz="2800">
                <a:cs typeface="Calibri"/>
              </a:rPr>
              <a:t> que de la </a:t>
            </a:r>
            <a:r>
              <a:rPr lang="en-US" sz="2800" err="1">
                <a:cs typeface="Calibri"/>
              </a:rPr>
              <a:t>fijación</a:t>
            </a:r>
            <a:r>
              <a:rPr lang="en-US" sz="2800">
                <a:cs typeface="Calibri"/>
              </a:rPr>
              <a:t> del </a:t>
            </a:r>
            <a:r>
              <a:rPr lang="en-US" sz="2800" err="1">
                <a:cs typeface="Calibri"/>
              </a:rPr>
              <a:t>precio</a:t>
            </a:r>
            <a:r>
              <a:rPr lang="en-US" sz="2800">
                <a:cs typeface="Calibri"/>
              </a:rPr>
              <a:t> y de sus </a:t>
            </a:r>
            <a:r>
              <a:rPr lang="en-US" sz="2800" err="1">
                <a:cs typeface="Calibri"/>
              </a:rPr>
              <a:t>posibles</a:t>
            </a:r>
            <a:r>
              <a:rPr lang="en-US" sz="2800">
                <a:cs typeface="Calibri"/>
              </a:rPr>
              <a:t> </a:t>
            </a:r>
            <a:r>
              <a:rPr lang="en-US" sz="2800" err="1">
                <a:cs typeface="Calibri"/>
              </a:rPr>
              <a:t>variaciones</a:t>
            </a:r>
            <a:r>
              <a:rPr lang="en-US" sz="2800">
                <a:cs typeface="Calibri"/>
              </a:rPr>
              <a:t> </a:t>
            </a:r>
            <a:r>
              <a:rPr lang="en-US" sz="2800" err="1">
                <a:cs typeface="Calibri"/>
              </a:rPr>
              <a:t>dependerá</a:t>
            </a:r>
            <a:r>
              <a:rPr lang="en-US" sz="2800">
                <a:cs typeface="Calibri"/>
              </a:rPr>
              <a:t> </a:t>
            </a:r>
            <a:r>
              <a:rPr lang="en-US" sz="2800" err="1">
                <a:cs typeface="Calibri"/>
              </a:rPr>
              <a:t>el</a:t>
            </a:r>
            <a:r>
              <a:rPr lang="en-US" sz="2800">
                <a:cs typeface="Calibri"/>
              </a:rPr>
              <a:t> </a:t>
            </a:r>
            <a:r>
              <a:rPr lang="en-US" sz="2800" err="1">
                <a:cs typeface="Calibri"/>
              </a:rPr>
              <a:t>éxito</a:t>
            </a:r>
            <a:r>
              <a:rPr lang="en-US" sz="2800">
                <a:cs typeface="Calibri"/>
              </a:rPr>
              <a:t> del </a:t>
            </a:r>
            <a:r>
              <a:rPr lang="en-US" sz="2800" err="1">
                <a:cs typeface="Calibri"/>
              </a:rPr>
              <a:t>producto</a:t>
            </a:r>
            <a:r>
              <a:rPr lang="en-US" sz="2800">
                <a:cs typeface="Calibri"/>
              </a:rPr>
              <a:t> o </a:t>
            </a:r>
            <a:r>
              <a:rPr lang="en-US" sz="2800" err="1">
                <a:cs typeface="Calibri"/>
              </a:rPr>
              <a:t>servicio</a:t>
            </a:r>
            <a:r>
              <a:rPr lang="en-US" sz="2800">
                <a:cs typeface="Calibri"/>
              </a:rPr>
              <a:t> a </a:t>
            </a:r>
            <a:r>
              <a:rPr lang="en-US" sz="2800" err="1">
                <a:cs typeface="Calibri"/>
              </a:rPr>
              <a:t>ofrecer</a:t>
            </a:r>
            <a:r>
              <a:rPr lang="en-US" sz="2800">
                <a:cs typeface="Calibri"/>
              </a:rPr>
              <a:t>” (Cordoba, M. 2011. p. 77).</a:t>
            </a:r>
          </a:p>
          <a:p>
            <a:pPr marL="0" indent="0">
              <a:buNone/>
            </a:pPr>
            <a:endParaRPr lang="es-CR"/>
          </a:p>
        </p:txBody>
      </p:sp>
    </p:spTree>
    <p:extLst>
      <p:ext uri="{BB962C8B-B14F-4D97-AF65-F5344CB8AC3E}">
        <p14:creationId xmlns:p14="http://schemas.microsoft.com/office/powerpoint/2010/main" val="205387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CF63-CC3C-D9E7-2CE3-AFEB2F1F5AD5}"/>
              </a:ext>
            </a:extLst>
          </p:cNvPr>
          <p:cNvSpPr>
            <a:spLocks noGrp="1"/>
          </p:cNvSpPr>
          <p:nvPr>
            <p:ph type="title"/>
          </p:nvPr>
        </p:nvSpPr>
        <p:spPr/>
        <p:txBody>
          <a:bodyPr/>
          <a:lstStyle/>
          <a:p>
            <a:r>
              <a:rPr lang="en-US" err="1">
                <a:cs typeface="Calibri Light"/>
              </a:rPr>
              <a:t>Precios</a:t>
            </a:r>
            <a:r>
              <a:rPr lang="en-US">
                <a:cs typeface="Calibri Light"/>
              </a:rPr>
              <a:t> </a:t>
            </a:r>
            <a:endParaRPr lang="en-US"/>
          </a:p>
        </p:txBody>
      </p:sp>
      <p:pic>
        <p:nvPicPr>
          <p:cNvPr id="11" name="Content Placeholder 10">
            <a:extLst>
              <a:ext uri="{FF2B5EF4-FFF2-40B4-BE49-F238E27FC236}">
                <a16:creationId xmlns:a16="http://schemas.microsoft.com/office/drawing/2014/main" id="{F4942E67-2926-D1E5-A47A-38CE29903EF8}"/>
              </a:ext>
            </a:extLst>
          </p:cNvPr>
          <p:cNvPicPr>
            <a:picLocks noGrp="1" noChangeAspect="1"/>
          </p:cNvPicPr>
          <p:nvPr>
            <p:ph idx="1"/>
          </p:nvPr>
        </p:nvPicPr>
        <p:blipFill>
          <a:blip r:embed="rId2"/>
          <a:stretch>
            <a:fillRect/>
          </a:stretch>
        </p:blipFill>
        <p:spPr>
          <a:xfrm>
            <a:off x="1813667" y="1825625"/>
            <a:ext cx="8003948" cy="4653262"/>
          </a:xfrm>
        </p:spPr>
      </p:pic>
    </p:spTree>
    <p:extLst>
      <p:ext uri="{BB962C8B-B14F-4D97-AF65-F5344CB8AC3E}">
        <p14:creationId xmlns:p14="http://schemas.microsoft.com/office/powerpoint/2010/main" val="167898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Lupa resalta un rendimiento económico decreciente">
            <a:extLst>
              <a:ext uri="{FF2B5EF4-FFF2-40B4-BE49-F238E27FC236}">
                <a16:creationId xmlns:a16="http://schemas.microsoft.com/office/drawing/2014/main" id="{A060376F-820B-EC83-4332-BE96BECB2220}"/>
              </a:ext>
            </a:extLst>
          </p:cNvPr>
          <p:cNvPicPr>
            <a:picLocks noChangeAspect="1"/>
          </p:cNvPicPr>
          <p:nvPr/>
        </p:nvPicPr>
        <p:blipFill rotWithShape="1">
          <a:blip r:embed="rId2">
            <a:duotone>
              <a:schemeClr val="accent1">
                <a:shade val="45000"/>
                <a:satMod val="135000"/>
              </a:schemeClr>
              <a:prstClr val="white"/>
            </a:duotone>
            <a:alphaModFix amt="35000"/>
          </a:blip>
          <a:srcRect t="601" r="-2" b="15002"/>
          <a:stretch/>
        </p:blipFill>
        <p:spPr>
          <a:xfrm>
            <a:off x="20" y="10"/>
            <a:ext cx="12191981" cy="6857989"/>
          </a:xfrm>
          <a:prstGeom prst="rect">
            <a:avLst/>
          </a:prstGeom>
        </p:spPr>
      </p:pic>
      <p:sp>
        <p:nvSpPr>
          <p:cNvPr id="2" name="Title 1">
            <a:extLst>
              <a:ext uri="{FF2B5EF4-FFF2-40B4-BE49-F238E27FC236}">
                <a16:creationId xmlns:a16="http://schemas.microsoft.com/office/drawing/2014/main" id="{5066790A-11D0-A3FB-4347-C4D39FC576E9}"/>
              </a:ext>
            </a:extLst>
          </p:cNvPr>
          <p:cNvSpPr>
            <a:spLocks noGrp="1"/>
          </p:cNvSpPr>
          <p:nvPr>
            <p:ph type="title"/>
          </p:nvPr>
        </p:nvSpPr>
        <p:spPr>
          <a:xfrm>
            <a:off x="838200" y="698643"/>
            <a:ext cx="5243394" cy="5189746"/>
          </a:xfrm>
        </p:spPr>
        <p:txBody>
          <a:bodyPr anchor="t">
            <a:normAutofit/>
          </a:bodyPr>
          <a:lstStyle/>
          <a:p>
            <a:r>
              <a:rPr lang="en-US" sz="5600">
                <a:solidFill>
                  <a:srgbClr val="FFFFFF"/>
                </a:solidFill>
                <a:cs typeface="Calibri Light"/>
              </a:rPr>
              <a:t>Estrategia de comercialización y divulgación</a:t>
            </a:r>
            <a:endParaRPr lang="en-US" sz="5600">
              <a:solidFill>
                <a:srgbClr val="FFFFFF"/>
              </a:solidFill>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AC26899-ACD6-BA01-9A08-0739350C44DE}"/>
              </a:ext>
            </a:extLst>
          </p:cNvPr>
          <p:cNvSpPr>
            <a:spLocks noGrp="1"/>
          </p:cNvSpPr>
          <p:nvPr>
            <p:ph idx="1"/>
          </p:nvPr>
        </p:nvSpPr>
        <p:spPr>
          <a:xfrm>
            <a:off x="7229042" y="698643"/>
            <a:ext cx="4124758" cy="5301467"/>
          </a:xfrm>
        </p:spPr>
        <p:txBody>
          <a:bodyPr vert="horz" lIns="91440" tIns="45720" rIns="91440" bIns="45720" rtlCol="0" anchor="b">
            <a:normAutofit/>
          </a:bodyPr>
          <a:lstStyle/>
          <a:p>
            <a:pPr marL="0" indent="0">
              <a:buNone/>
            </a:pPr>
            <a:r>
              <a:rPr lang="en-US" sz="2000">
                <a:solidFill>
                  <a:srgbClr val="FFFFFF"/>
                </a:solidFill>
                <a:ea typeface="+mn-lt"/>
                <a:cs typeface="+mn-lt"/>
              </a:rPr>
              <a:t>“La distribución está determinada por la capacidad financiera del proyecto, ubicación del consumidor o usuario, tipo de producto y factores diversos (legislación, convenios, tradiciones). En la distribución del producto se tiene en cuenta: posición en el mercado, área de influencia, regionalización, variedad de oferta, sistemas de ventas y comportamientos” (Córdoba, M. 2011.p.79).</a:t>
            </a:r>
            <a:endParaRPr lang="en-US" sz="2000">
              <a:solidFill>
                <a:srgbClr val="FFFFFF"/>
              </a:solidFill>
              <a:cs typeface="Calibri" panose="020F0502020204030204"/>
            </a:endParaRPr>
          </a:p>
        </p:txBody>
      </p:sp>
    </p:spTree>
    <p:extLst>
      <p:ext uri="{BB962C8B-B14F-4D97-AF65-F5344CB8AC3E}">
        <p14:creationId xmlns:p14="http://schemas.microsoft.com/office/powerpoint/2010/main" val="223890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8F96-D9CC-184E-1AB9-982BF3FCEBF4}"/>
              </a:ext>
            </a:extLst>
          </p:cNvPr>
          <p:cNvSpPr>
            <a:spLocks noGrp="1"/>
          </p:cNvSpPr>
          <p:nvPr>
            <p:ph type="title"/>
          </p:nvPr>
        </p:nvSpPr>
        <p:spPr/>
        <p:txBody>
          <a:bodyPr/>
          <a:lstStyle/>
          <a:p>
            <a:r>
              <a:rPr lang="en-US" err="1">
                <a:cs typeface="Calibri Light"/>
              </a:rPr>
              <a:t>Comercilización</a:t>
            </a:r>
            <a:r>
              <a:rPr lang="en-US">
                <a:cs typeface="Calibri Light"/>
              </a:rPr>
              <a:t> del </a:t>
            </a:r>
            <a:r>
              <a:rPr lang="en-US" err="1">
                <a:cs typeface="Calibri Light"/>
              </a:rPr>
              <a:t>producto</a:t>
            </a:r>
            <a:r>
              <a:rPr lang="en-US">
                <a:cs typeface="Calibri Light"/>
              </a:rPr>
              <a:t> y plan de </a:t>
            </a:r>
            <a:r>
              <a:rPr lang="en-US" err="1">
                <a:cs typeface="Calibri Light"/>
              </a:rPr>
              <a:t>ventas</a:t>
            </a:r>
            <a:endParaRPr lang="en-US" err="1"/>
          </a:p>
        </p:txBody>
      </p:sp>
      <p:pic>
        <p:nvPicPr>
          <p:cNvPr id="4" name="Content Placeholder 3">
            <a:extLst>
              <a:ext uri="{FF2B5EF4-FFF2-40B4-BE49-F238E27FC236}">
                <a16:creationId xmlns:a16="http://schemas.microsoft.com/office/drawing/2014/main" id="{5CECD12C-C58A-FE6F-61FA-FCE9789EFE6A}"/>
              </a:ext>
            </a:extLst>
          </p:cNvPr>
          <p:cNvPicPr>
            <a:picLocks noGrp="1" noChangeAspect="1"/>
          </p:cNvPicPr>
          <p:nvPr>
            <p:ph idx="1"/>
          </p:nvPr>
        </p:nvPicPr>
        <p:blipFill>
          <a:blip r:embed="rId2"/>
          <a:stretch>
            <a:fillRect/>
          </a:stretch>
        </p:blipFill>
        <p:spPr>
          <a:xfrm>
            <a:off x="2299343" y="1825625"/>
            <a:ext cx="7363276" cy="4595753"/>
          </a:xfrm>
        </p:spPr>
      </p:pic>
    </p:spTree>
    <p:extLst>
      <p:ext uri="{BB962C8B-B14F-4D97-AF65-F5344CB8AC3E}">
        <p14:creationId xmlns:p14="http://schemas.microsoft.com/office/powerpoint/2010/main" val="296557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B098FE6D-7262-4839-92B0-81ABB0881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áfico">
            <a:extLst>
              <a:ext uri="{FF2B5EF4-FFF2-40B4-BE49-F238E27FC236}">
                <a16:creationId xmlns:a16="http://schemas.microsoft.com/office/drawing/2014/main" id="{AA2E30ED-693B-8122-D9DB-24AC4E66D1C1}"/>
              </a:ext>
            </a:extLst>
          </p:cNvPr>
          <p:cNvPicPr>
            <a:picLocks noChangeAspect="1"/>
          </p:cNvPicPr>
          <p:nvPr/>
        </p:nvPicPr>
        <p:blipFill rotWithShape="1">
          <a:blip r:embed="rId2"/>
          <a:srcRect t="3981" b="6019"/>
          <a:stretch/>
        </p:blipFill>
        <p:spPr>
          <a:xfrm>
            <a:off x="20" y="10"/>
            <a:ext cx="12191979" cy="6857988"/>
          </a:xfrm>
          <a:prstGeom prst="rect">
            <a:avLst/>
          </a:prstGeom>
          <a:effectLst>
            <a:outerShdw blurRad="596900" dist="330200" dir="8820000" sx="87000" sy="87000" algn="ctr" rotWithShape="0">
              <a:srgbClr val="000000">
                <a:alpha val="29000"/>
              </a:srgbClr>
            </a:outerShdw>
          </a:effectLst>
        </p:spPr>
      </p:pic>
      <p:sp>
        <p:nvSpPr>
          <p:cNvPr id="13" name="Rectangle 1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43500"/>
            <a:ext cx="12192000" cy="1714498"/>
          </a:xfrm>
          <a:prstGeom prst="rect">
            <a:avLst/>
          </a:prstGeom>
          <a:solidFill>
            <a:schemeClr val="bg1">
              <a:alpha val="70000"/>
            </a:schemeClr>
          </a:solidFill>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951BD-40FC-C5F5-0969-8BCB2A53787A}"/>
              </a:ext>
            </a:extLst>
          </p:cNvPr>
          <p:cNvSpPr>
            <a:spLocks noGrp="1"/>
          </p:cNvSpPr>
          <p:nvPr>
            <p:ph type="title"/>
          </p:nvPr>
        </p:nvSpPr>
        <p:spPr>
          <a:xfrm>
            <a:off x="589557" y="5495253"/>
            <a:ext cx="6828673" cy="1010992"/>
          </a:xfrm>
        </p:spPr>
        <p:txBody>
          <a:bodyPr vert="horz" lIns="91440" tIns="45720" rIns="91440" bIns="45720" rtlCol="0" anchor="ctr">
            <a:normAutofit/>
          </a:bodyPr>
          <a:lstStyle/>
          <a:p>
            <a:r>
              <a:rPr lang="en-US" sz="4000"/>
              <a:t>5. Fuentes de </a:t>
            </a:r>
            <a:r>
              <a:rPr lang="en-US" sz="4000" err="1"/>
              <a:t>información</a:t>
            </a:r>
            <a:endParaRPr lang="en-US" sz="4000"/>
          </a:p>
        </p:txBody>
      </p:sp>
    </p:spTree>
    <p:extLst>
      <p:ext uri="{BB962C8B-B14F-4D97-AF65-F5344CB8AC3E}">
        <p14:creationId xmlns:p14="http://schemas.microsoft.com/office/powerpoint/2010/main" val="141107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51BD-40FC-C5F5-0969-8BCB2A53787A}"/>
              </a:ext>
            </a:extLst>
          </p:cNvPr>
          <p:cNvSpPr>
            <a:spLocks noGrp="1"/>
          </p:cNvSpPr>
          <p:nvPr>
            <p:ph type="title"/>
          </p:nvPr>
        </p:nvSpPr>
        <p:spPr/>
        <p:txBody>
          <a:bodyPr/>
          <a:lstStyle/>
          <a:p>
            <a:r>
              <a:rPr lang="en-US">
                <a:cs typeface="Calibri Light"/>
              </a:rPr>
              <a:t>Fuentes de </a:t>
            </a:r>
            <a:r>
              <a:rPr lang="en-US" err="1">
                <a:cs typeface="Calibri Light"/>
              </a:rPr>
              <a:t>información</a:t>
            </a:r>
            <a:endParaRPr lang="en-US"/>
          </a:p>
        </p:txBody>
      </p:sp>
      <p:graphicFrame>
        <p:nvGraphicFramePr>
          <p:cNvPr id="4" name="Content Placeholder 3">
            <a:extLst>
              <a:ext uri="{FF2B5EF4-FFF2-40B4-BE49-F238E27FC236}">
                <a16:creationId xmlns:a16="http://schemas.microsoft.com/office/drawing/2014/main" id="{288B925C-FB5D-400F-A50A-4EC76444FEF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90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17C9FB-E0A9-915A-6D75-FE982428541F}"/>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a:solidFill>
                  <a:schemeClr val="tx1"/>
                </a:solidFill>
                <a:latin typeface="+mj-lt"/>
                <a:ea typeface="+mj-ea"/>
                <a:cs typeface="+mj-cs"/>
              </a:rPr>
              <a:t>6. </a:t>
            </a:r>
            <a:r>
              <a:rPr lang="en-US" kern="1200" err="1">
                <a:solidFill>
                  <a:schemeClr val="tx1"/>
                </a:solidFill>
                <a:latin typeface="+mj-lt"/>
                <a:ea typeface="+mj-ea"/>
                <a:cs typeface="+mj-cs"/>
              </a:rPr>
              <a:t>Lecciones</a:t>
            </a:r>
            <a:r>
              <a:rPr lang="en-US" kern="1200">
                <a:solidFill>
                  <a:schemeClr val="tx1"/>
                </a:solidFill>
                <a:latin typeface="+mj-lt"/>
                <a:ea typeface="+mj-ea"/>
                <a:cs typeface="+mj-cs"/>
              </a:rPr>
              <a:t> aprendidas</a:t>
            </a:r>
          </a:p>
        </p:txBody>
      </p:sp>
      <p:pic>
        <p:nvPicPr>
          <p:cNvPr id="73" name="Graphic 56" descr="Educación">
            <a:extLst>
              <a:ext uri="{FF2B5EF4-FFF2-40B4-BE49-F238E27FC236}">
                <a16:creationId xmlns:a16="http://schemas.microsoft.com/office/drawing/2014/main" id="{1024233B-56E8-EA84-4DA1-706E92954A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6253" y="957860"/>
            <a:ext cx="4942280" cy="4942280"/>
          </a:xfrm>
          <a:prstGeom prst="rect">
            <a:avLst/>
          </a:prstGeom>
        </p:spPr>
      </p:pic>
    </p:spTree>
    <p:extLst>
      <p:ext uri="{BB962C8B-B14F-4D97-AF65-F5344CB8AC3E}">
        <p14:creationId xmlns:p14="http://schemas.microsoft.com/office/powerpoint/2010/main" val="399715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C9FB-E0A9-915A-6D75-FE982428541F}"/>
              </a:ext>
            </a:extLst>
          </p:cNvPr>
          <p:cNvSpPr>
            <a:spLocks noGrp="1"/>
          </p:cNvSpPr>
          <p:nvPr>
            <p:ph type="title"/>
          </p:nvPr>
        </p:nvSpPr>
        <p:spPr>
          <a:xfrm>
            <a:off x="479394" y="1070800"/>
            <a:ext cx="3939688" cy="5583126"/>
          </a:xfrm>
        </p:spPr>
        <p:txBody>
          <a:bodyPr>
            <a:normAutofit/>
          </a:bodyPr>
          <a:lstStyle/>
          <a:p>
            <a:pPr algn="r"/>
            <a:r>
              <a:rPr lang="en-US" sz="6200">
                <a:cs typeface="Calibri Light"/>
              </a:rPr>
              <a:t>Lecciones aprendidas</a:t>
            </a:r>
            <a:endParaRPr lang="en-US" sz="6200"/>
          </a:p>
        </p:txBody>
      </p:sp>
      <p:graphicFrame>
        <p:nvGraphicFramePr>
          <p:cNvPr id="4" name="Content Placeholder 3">
            <a:extLst>
              <a:ext uri="{FF2B5EF4-FFF2-40B4-BE49-F238E27FC236}">
                <a16:creationId xmlns:a16="http://schemas.microsoft.com/office/drawing/2014/main" id="{B64E2F88-1B3A-30CB-EC12-9222366C7626}"/>
              </a:ext>
            </a:extLst>
          </p:cNvPr>
          <p:cNvGraphicFramePr>
            <a:graphicFrameLocks noGrp="1"/>
          </p:cNvGraphicFramePr>
          <p:nvPr>
            <p:ph idx="1"/>
          </p:nvPr>
        </p:nvGraphicFramePr>
        <p:xfrm>
          <a:off x="5071664" y="628348"/>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09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5">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DF254152-FD75-6995-1446-E9C2D371816A}"/>
              </a:ext>
            </a:extLst>
          </p:cNvPr>
          <p:cNvSpPr>
            <a:spLocks noGrp="1"/>
          </p:cNvSpPr>
          <p:nvPr>
            <p:ph type="title"/>
          </p:nvPr>
        </p:nvSpPr>
        <p:spPr>
          <a:xfrm>
            <a:off x="1524000" y="4063296"/>
            <a:ext cx="9144000" cy="1152663"/>
          </a:xfrm>
        </p:spPr>
        <p:txBody>
          <a:bodyPr vert="horz" lIns="91440" tIns="45720" rIns="91440" bIns="45720" rtlCol="0" anchor="ctr">
            <a:normAutofit/>
          </a:bodyPr>
          <a:lstStyle/>
          <a:p>
            <a:pPr algn="ctr"/>
            <a:r>
              <a:rPr lang="en-US" kern="1200" dirty="0">
                <a:solidFill>
                  <a:schemeClr val="tx1"/>
                </a:solidFill>
                <a:latin typeface="+mj-lt"/>
                <a:ea typeface="+mj-ea"/>
                <a:cs typeface="+mj-cs"/>
              </a:rPr>
              <a:t>1. </a:t>
            </a:r>
            <a:r>
              <a:rPr lang="en-US" kern="1200" dirty="0" err="1">
                <a:solidFill>
                  <a:schemeClr val="tx1"/>
                </a:solidFill>
                <a:latin typeface="+mj-lt"/>
                <a:ea typeface="+mj-ea"/>
                <a:cs typeface="+mj-cs"/>
              </a:rPr>
              <a:t>Conceptualización</a:t>
            </a:r>
            <a:r>
              <a:rPr lang="en-US" kern="1200" dirty="0">
                <a:solidFill>
                  <a:schemeClr val="tx1"/>
                </a:solidFill>
                <a:latin typeface="+mj-lt"/>
                <a:ea typeface="+mj-ea"/>
                <a:cs typeface="+mj-cs"/>
              </a:rPr>
              <a:t> del mercado</a:t>
            </a:r>
          </a:p>
        </p:txBody>
      </p:sp>
      <p:pic>
        <p:nvPicPr>
          <p:cNvPr id="6" name="Graphic 5" descr="Diana">
            <a:extLst>
              <a:ext uri="{FF2B5EF4-FFF2-40B4-BE49-F238E27FC236}">
                <a16:creationId xmlns:a16="http://schemas.microsoft.com/office/drawing/2014/main" id="{873D31FA-0AD7-BFED-39C7-5C059D6647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7344" y="1532408"/>
            <a:ext cx="1839836" cy="1839836"/>
          </a:xfrm>
          <a:prstGeom prst="rect">
            <a:avLst/>
          </a:prstGeom>
        </p:spPr>
      </p:pic>
    </p:spTree>
    <p:extLst>
      <p:ext uri="{BB962C8B-B14F-4D97-AF65-F5344CB8AC3E}">
        <p14:creationId xmlns:p14="http://schemas.microsoft.com/office/powerpoint/2010/main" val="17879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55648D4F-B0CA-4935-A19B-44DD72AC69EF}"/>
              </a:ext>
            </a:extLst>
          </p:cNvPr>
          <p:cNvSpPr>
            <a:spLocks noGrp="1"/>
          </p:cNvSpPr>
          <p:nvPr>
            <p:ph type="ctrTitle"/>
          </p:nvPr>
        </p:nvSpPr>
        <p:spPr>
          <a:xfrm>
            <a:off x="838200" y="713312"/>
            <a:ext cx="4038600" cy="5431376"/>
          </a:xfrm>
        </p:spPr>
        <p:txBody>
          <a:bodyPr vert="horz" lIns="91440" tIns="45720" rIns="91440" bIns="45720" rtlCol="0" anchor="ctr">
            <a:normAutofit/>
          </a:bodyPr>
          <a:lstStyle/>
          <a:p>
            <a:pPr algn="l"/>
            <a:r>
              <a:rPr lang="en-US" sz="3400" err="1"/>
              <a:t>Conceptualización</a:t>
            </a:r>
            <a:r>
              <a:rPr lang="en-US" sz="3400"/>
              <a:t> del Mercado</a:t>
            </a:r>
            <a:endParaRPr lang="en-US" sz="3400" kern="1200">
              <a:solidFill>
                <a:schemeClr val="tx1"/>
              </a:solidFill>
              <a:latin typeface="+mj-lt"/>
              <a:ea typeface="+mj-ea"/>
              <a:cs typeface="+mj-cs"/>
            </a:endParaRPr>
          </a:p>
        </p:txBody>
      </p:sp>
      <p:sp>
        <p:nvSpPr>
          <p:cNvPr id="3" name="Subtítulo 2">
            <a:extLst>
              <a:ext uri="{FF2B5EF4-FFF2-40B4-BE49-F238E27FC236}">
                <a16:creationId xmlns:a16="http://schemas.microsoft.com/office/drawing/2014/main" id="{70658E4B-2C96-719F-072E-1B17B5B76C6A}"/>
              </a:ext>
            </a:extLst>
          </p:cNvPr>
          <p:cNvSpPr>
            <a:spLocks noGrp="1"/>
          </p:cNvSpPr>
          <p:nvPr>
            <p:ph type="subTitle" idx="1"/>
          </p:nvPr>
        </p:nvSpPr>
        <p:spPr>
          <a:xfrm>
            <a:off x="6095999" y="713313"/>
            <a:ext cx="5257801" cy="5431376"/>
          </a:xfrm>
        </p:spPr>
        <p:txBody>
          <a:bodyPr vert="horz" lIns="91440" tIns="45720" rIns="91440" bIns="45720" rtlCol="0" anchor="ctr">
            <a:normAutofit/>
          </a:bodyPr>
          <a:lstStyle/>
          <a:p>
            <a:pPr marL="342900" indent="-228600" algn="l">
              <a:buFont typeface="Arial" panose="020B0604020202020204" pitchFamily="34" charset="0"/>
              <a:buChar char="•"/>
            </a:pPr>
            <a:r>
              <a:rPr lang="en-US" sz="2000" err="1"/>
              <a:t>Creación</a:t>
            </a:r>
            <a:r>
              <a:rPr lang="en-US" sz="2000"/>
              <a:t> de PYMES </a:t>
            </a:r>
            <a:r>
              <a:rPr lang="en-US" sz="2000" err="1"/>
              <a:t>en</a:t>
            </a:r>
            <a:r>
              <a:rPr lang="en-US" sz="2000"/>
              <a:t> Costa Rica.</a:t>
            </a:r>
          </a:p>
          <a:p>
            <a:pPr marL="342900" indent="-228600" algn="l">
              <a:buFont typeface="Arial" panose="020B0604020202020204" pitchFamily="34" charset="0"/>
              <a:buChar char="•"/>
            </a:pPr>
            <a:endParaRPr lang="en-US" sz="2000"/>
          </a:p>
          <a:p>
            <a:pPr marL="342900" indent="-228600" algn="l">
              <a:buFont typeface="Arial" panose="020B0604020202020204" pitchFamily="34" charset="0"/>
              <a:buChar char="•"/>
            </a:pPr>
            <a:r>
              <a:rPr lang="en-US" sz="2000" err="1"/>
              <a:t>Caracterización</a:t>
            </a:r>
            <a:r>
              <a:rPr lang="en-US" sz="2000"/>
              <a:t> </a:t>
            </a:r>
            <a:r>
              <a:rPr lang="en-US" sz="2000" err="1"/>
              <a:t>económica</a:t>
            </a:r>
            <a:r>
              <a:rPr lang="en-US" sz="2000"/>
              <a:t> del </a:t>
            </a:r>
            <a:r>
              <a:rPr lang="en-US" sz="2000" err="1"/>
              <a:t>país</a:t>
            </a:r>
            <a:r>
              <a:rPr lang="en-US" sz="2000"/>
              <a:t> (2018).</a:t>
            </a:r>
          </a:p>
          <a:p>
            <a:pPr marL="342900" indent="-228600" algn="l">
              <a:buFont typeface="Arial" panose="020B0604020202020204" pitchFamily="34" charset="0"/>
              <a:buChar char="•"/>
            </a:pPr>
            <a:endParaRPr lang="en-US" sz="2000"/>
          </a:p>
          <a:p>
            <a:pPr marL="342900" indent="-228600" algn="l">
              <a:buFont typeface="Arial" panose="020B0604020202020204" pitchFamily="34" charset="0"/>
              <a:buChar char="•"/>
            </a:pPr>
            <a:r>
              <a:rPr lang="en-US" sz="2000" err="1"/>
              <a:t>Análisis</a:t>
            </a:r>
            <a:r>
              <a:rPr lang="en-US" sz="2000"/>
              <a:t> de </a:t>
            </a:r>
            <a:r>
              <a:rPr lang="en-US" sz="2000" err="1"/>
              <a:t>indicadores</a:t>
            </a:r>
            <a:r>
              <a:rPr lang="en-US" sz="2000"/>
              <a:t> </a:t>
            </a:r>
            <a:r>
              <a:rPr lang="en-US" sz="2000" err="1"/>
              <a:t>macroeconómicos</a:t>
            </a:r>
            <a:r>
              <a:rPr lang="en-US" sz="2000"/>
              <a:t>.</a:t>
            </a:r>
          </a:p>
          <a:p>
            <a:pPr marL="342900" indent="-228600" algn="l">
              <a:buFont typeface="Arial" panose="020B0604020202020204" pitchFamily="34" charset="0"/>
              <a:buChar char="•"/>
            </a:pPr>
            <a:endParaRPr lang="en-US" sz="2000"/>
          </a:p>
          <a:p>
            <a:pPr marL="342900" indent="-228600" algn="l">
              <a:buFont typeface="Arial" panose="020B0604020202020204" pitchFamily="34" charset="0"/>
              <a:buChar char="•"/>
            </a:pPr>
            <a:r>
              <a:rPr lang="en-US" sz="2000" err="1"/>
              <a:t>Aporte</a:t>
            </a:r>
            <a:r>
              <a:rPr lang="en-US" sz="2000"/>
              <a:t> </a:t>
            </a:r>
            <a:r>
              <a:rPr lang="en-US" sz="2000" err="1"/>
              <a:t>crítico</a:t>
            </a:r>
            <a:r>
              <a:rPr lang="en-US" sz="2000"/>
              <a:t>.</a:t>
            </a:r>
          </a:p>
        </p:txBody>
      </p:sp>
    </p:spTree>
    <p:extLst>
      <p:ext uri="{BB962C8B-B14F-4D97-AF65-F5344CB8AC3E}">
        <p14:creationId xmlns:p14="http://schemas.microsoft.com/office/powerpoint/2010/main" val="54471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scritorio con elementos de productividad">
            <a:extLst>
              <a:ext uri="{FF2B5EF4-FFF2-40B4-BE49-F238E27FC236}">
                <a16:creationId xmlns:a16="http://schemas.microsoft.com/office/drawing/2014/main" id="{8B91206A-594F-F51C-CC87-4AB6FDFBDB0F}"/>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340CDA-7B12-1218-B72B-309C72A8B62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2. </a:t>
            </a:r>
            <a:r>
              <a:rPr lang="en-US" sz="5200" err="1">
                <a:solidFill>
                  <a:srgbClr val="FFFFFF"/>
                </a:solidFill>
              </a:rPr>
              <a:t>Análisis</a:t>
            </a:r>
            <a:r>
              <a:rPr lang="en-US" sz="5200">
                <a:solidFill>
                  <a:srgbClr val="FFFFFF"/>
                </a:solidFill>
              </a:rPr>
              <a:t> de la </a:t>
            </a:r>
            <a:r>
              <a:rPr lang="en-US" sz="5200" err="1">
                <a:solidFill>
                  <a:srgbClr val="FFFFFF"/>
                </a:solidFill>
              </a:rPr>
              <a:t>demanda</a:t>
            </a:r>
            <a:r>
              <a:rPr lang="en-US" sz="5200">
                <a:solidFill>
                  <a:srgbClr val="FFFFFF"/>
                </a:solidFill>
              </a:rPr>
              <a:t> y la </a:t>
            </a:r>
            <a:r>
              <a:rPr lang="en-US" sz="5200" err="1">
                <a:solidFill>
                  <a:srgbClr val="FFFFFF"/>
                </a:solidFill>
              </a:rPr>
              <a:t>oferta</a:t>
            </a:r>
            <a:endParaRPr lang="en-US" sz="5200">
              <a:solidFill>
                <a:srgbClr val="FFFFFF"/>
              </a:solidFill>
            </a:endParaRPr>
          </a:p>
        </p:txBody>
      </p:sp>
    </p:spTree>
    <p:extLst>
      <p:ext uri="{BB962C8B-B14F-4D97-AF65-F5344CB8AC3E}">
        <p14:creationId xmlns:p14="http://schemas.microsoft.com/office/powerpoint/2010/main" val="12020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40CDA-7B12-1218-B72B-309C72A8B626}"/>
              </a:ext>
            </a:extLst>
          </p:cNvPr>
          <p:cNvSpPr>
            <a:spLocks noGrp="1"/>
          </p:cNvSpPr>
          <p:nvPr>
            <p:ph type="title"/>
          </p:nvPr>
        </p:nvSpPr>
        <p:spPr>
          <a:xfrm>
            <a:off x="762000" y="1138036"/>
            <a:ext cx="4085665" cy="1402470"/>
          </a:xfrm>
        </p:spPr>
        <p:txBody>
          <a:bodyPr anchor="t">
            <a:normAutofit/>
          </a:bodyPr>
          <a:lstStyle/>
          <a:p>
            <a:r>
              <a:rPr lang="es-CR" sz="3200"/>
              <a:t>Análisis de la demanda y la oferta</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20CBF03-4988-E7FB-4724-6AF7A8708F78}"/>
              </a:ext>
            </a:extLst>
          </p:cNvPr>
          <p:cNvSpPr>
            <a:spLocks noGrp="1"/>
          </p:cNvSpPr>
          <p:nvPr>
            <p:ph idx="1"/>
          </p:nvPr>
        </p:nvSpPr>
        <p:spPr>
          <a:xfrm>
            <a:off x="762000" y="2551176"/>
            <a:ext cx="4085665" cy="3591207"/>
          </a:xfrm>
        </p:spPr>
        <p:txBody>
          <a:bodyPr>
            <a:normAutofit/>
          </a:bodyPr>
          <a:lstStyle/>
          <a:p>
            <a:r>
              <a:rPr lang="es-CR" sz="1700"/>
              <a:t>Base conceptual previa.</a:t>
            </a:r>
          </a:p>
          <a:p>
            <a:endParaRPr lang="es-CR" sz="1700"/>
          </a:p>
          <a:p>
            <a:r>
              <a:rPr lang="es-CR" sz="1700"/>
              <a:t>¿Cómo se realizó la estimación de la oferta y  la demanda? Explique utilizaron datos históricos, situación actual, alguna proyección, tasa de crecimiento, u otra técnica o  herramienta.</a:t>
            </a:r>
          </a:p>
          <a:p>
            <a:endParaRPr lang="es-CR" sz="1700"/>
          </a:p>
          <a:p>
            <a:r>
              <a:rPr lang="es-CR" sz="1700"/>
              <a:t>Análisis de la demanda.</a:t>
            </a:r>
          </a:p>
          <a:p>
            <a:endParaRPr lang="es-CR" sz="1700"/>
          </a:p>
          <a:p>
            <a:r>
              <a:rPr lang="es-CR" sz="1700"/>
              <a:t>Análisis de la oferta.</a:t>
            </a:r>
          </a:p>
        </p:txBody>
      </p:sp>
      <p:pic>
        <p:nvPicPr>
          <p:cNvPr id="5" name="Picture 4" descr="Gráfico económico digital">
            <a:extLst>
              <a:ext uri="{FF2B5EF4-FFF2-40B4-BE49-F238E27FC236}">
                <a16:creationId xmlns:a16="http://schemas.microsoft.com/office/drawing/2014/main" id="{00041148-EF4A-5AC0-C4FB-9F3F7BE8B06A}"/>
              </a:ext>
            </a:extLst>
          </p:cNvPr>
          <p:cNvPicPr>
            <a:picLocks noChangeAspect="1"/>
          </p:cNvPicPr>
          <p:nvPr/>
        </p:nvPicPr>
        <p:blipFill rotWithShape="1">
          <a:blip r:embed="rId2"/>
          <a:srcRect l="30818" r="15532"/>
          <a:stretch/>
        </p:blipFill>
        <p:spPr>
          <a:xfrm>
            <a:off x="5650992" y="10"/>
            <a:ext cx="6541008" cy="6857990"/>
          </a:xfrm>
          <a:prstGeom prst="rect">
            <a:avLst/>
          </a:prstGeom>
        </p:spPr>
      </p:pic>
    </p:spTree>
    <p:extLst>
      <p:ext uri="{BB962C8B-B14F-4D97-AF65-F5344CB8AC3E}">
        <p14:creationId xmlns:p14="http://schemas.microsoft.com/office/powerpoint/2010/main" val="180862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alculadora, lápiz, brújula, dinero y un papel con gráficos impresos en él">
            <a:extLst>
              <a:ext uri="{FF2B5EF4-FFF2-40B4-BE49-F238E27FC236}">
                <a16:creationId xmlns:a16="http://schemas.microsoft.com/office/drawing/2014/main" id="{D42DB6F6-9C7E-73F5-3CFC-00E1BF0749C0}"/>
              </a:ext>
            </a:extLst>
          </p:cNvPr>
          <p:cNvPicPr>
            <a:picLocks noGrp="1" noChangeAspect="1"/>
          </p:cNvPicPr>
          <p:nvPr>
            <p:ph idx="1"/>
          </p:nvPr>
        </p:nvPicPr>
        <p:blipFill rotWithShape="1">
          <a:blip r:embed="rId2"/>
          <a:srcRect r="-1" b="6615"/>
          <a:stretch/>
        </p:blipFill>
        <p:spPr>
          <a:xfrm>
            <a:off x="20" y="10"/>
            <a:ext cx="12188932" cy="6857990"/>
          </a:xfrm>
          <a:prstGeom prst="rect">
            <a:avLst/>
          </a:prstGeom>
        </p:spPr>
      </p:pic>
      <p:sp>
        <p:nvSpPr>
          <p:cNvPr id="21" name="Freeform: Shape 20">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6EBBF9EC-EEBF-26FF-594C-4108D3A6BA13}"/>
              </a:ext>
            </a:extLst>
          </p:cNvPr>
          <p:cNvSpPr>
            <a:spLocks noGrp="1"/>
          </p:cNvSpPr>
          <p:nvPr>
            <p:ph type="title"/>
          </p:nvPr>
        </p:nvSpPr>
        <p:spPr>
          <a:xfrm>
            <a:off x="6096000" y="3657600"/>
            <a:ext cx="5257799" cy="1878144"/>
          </a:xfrm>
        </p:spPr>
        <p:txBody>
          <a:bodyPr vert="horz" lIns="91440" tIns="45720" rIns="91440" bIns="45720" rtlCol="0" anchor="b">
            <a:normAutofit/>
          </a:bodyPr>
          <a:lstStyle/>
          <a:p>
            <a:r>
              <a:rPr lang="en-US" b="1"/>
              <a:t>3. BALANCE DE LA OFERTA O DEMANDA</a:t>
            </a:r>
            <a:endParaRPr lang="en-US"/>
          </a:p>
        </p:txBody>
      </p:sp>
    </p:spTree>
    <p:extLst>
      <p:ext uri="{BB962C8B-B14F-4D97-AF65-F5344CB8AC3E}">
        <p14:creationId xmlns:p14="http://schemas.microsoft.com/office/powerpoint/2010/main" val="68749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06EAA-92CD-AD48-F893-6D147AA69497}"/>
              </a:ext>
            </a:extLst>
          </p:cNvPr>
          <p:cNvSpPr>
            <a:spLocks noGrp="1"/>
          </p:cNvSpPr>
          <p:nvPr>
            <p:ph type="title"/>
          </p:nvPr>
        </p:nvSpPr>
        <p:spPr/>
        <p:txBody>
          <a:bodyPr/>
          <a:lstStyle/>
          <a:p>
            <a:r>
              <a:rPr lang="es-ES" sz="4400" b="1">
                <a:cs typeface="Calibri Light"/>
              </a:rPr>
              <a:t>Balance de la oferta o demanda</a:t>
            </a:r>
            <a:endParaRPr lang="es-CR"/>
          </a:p>
        </p:txBody>
      </p:sp>
      <p:sp>
        <p:nvSpPr>
          <p:cNvPr id="3" name="Marcador de contenido 2">
            <a:extLst>
              <a:ext uri="{FF2B5EF4-FFF2-40B4-BE49-F238E27FC236}">
                <a16:creationId xmlns:a16="http://schemas.microsoft.com/office/drawing/2014/main" id="{AF53D1E2-DE3C-9A51-55B6-A1F6A738E4A0}"/>
              </a:ext>
            </a:extLst>
          </p:cNvPr>
          <p:cNvSpPr>
            <a:spLocks noGrp="1"/>
          </p:cNvSpPr>
          <p:nvPr>
            <p:ph idx="1"/>
          </p:nvPr>
        </p:nvSpPr>
        <p:spPr/>
        <p:txBody>
          <a:bodyPr/>
          <a:lstStyle/>
          <a:p>
            <a:endParaRPr lang="es-ES" sz="2800">
              <a:ea typeface="+mn-lt"/>
              <a:cs typeface="+mn-lt"/>
            </a:endParaRPr>
          </a:p>
          <a:p>
            <a:endParaRPr lang="es-ES">
              <a:ea typeface="+mn-lt"/>
              <a:cs typeface="+mn-lt"/>
            </a:endParaRPr>
          </a:p>
          <a:p>
            <a:r>
              <a:rPr lang="es-ES" sz="2800">
                <a:ea typeface="+mn-lt"/>
                <a:cs typeface="+mn-lt"/>
              </a:rPr>
              <a:t>Díaz, citada por Rosales (2008) "Una vez proyectada la demanda y la oferta del bien o servicio, su balance o comparación permitirá estimar la demanda potencial o insatisfecha para el proyecto" (p. 66)</a:t>
            </a:r>
            <a:endParaRPr lang="es-ES"/>
          </a:p>
          <a:p>
            <a:endParaRPr lang="es-CR"/>
          </a:p>
        </p:txBody>
      </p:sp>
    </p:spTree>
    <p:extLst>
      <p:ext uri="{BB962C8B-B14F-4D97-AF65-F5344CB8AC3E}">
        <p14:creationId xmlns:p14="http://schemas.microsoft.com/office/powerpoint/2010/main" val="195444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0445C-7D74-3503-980A-E47CAEB62A85}"/>
              </a:ext>
            </a:extLst>
          </p:cNvPr>
          <p:cNvSpPr>
            <a:spLocks noGrp="1"/>
          </p:cNvSpPr>
          <p:nvPr>
            <p:ph type="title"/>
          </p:nvPr>
        </p:nvSpPr>
        <p:spPr/>
        <p:txBody>
          <a:bodyPr/>
          <a:lstStyle/>
          <a:p>
            <a:pPr algn="ctr"/>
            <a:r>
              <a:rPr lang="es-ES" b="1">
                <a:cs typeface="Calibri Light"/>
              </a:rPr>
              <a:t>Aspectos considerados:</a:t>
            </a:r>
          </a:p>
        </p:txBody>
      </p:sp>
      <p:sp>
        <p:nvSpPr>
          <p:cNvPr id="3" name="Marcador de contenido 2">
            <a:extLst>
              <a:ext uri="{FF2B5EF4-FFF2-40B4-BE49-F238E27FC236}">
                <a16:creationId xmlns:a16="http://schemas.microsoft.com/office/drawing/2014/main" id="{DD657101-E1B2-4A68-0363-018F7073BE85}"/>
              </a:ext>
            </a:extLst>
          </p:cNvPr>
          <p:cNvSpPr>
            <a:spLocks noGrp="1"/>
          </p:cNvSpPr>
          <p:nvPr>
            <p:ph idx="1"/>
          </p:nvPr>
        </p:nvSpPr>
        <p:spPr/>
        <p:txBody>
          <a:bodyPr vert="horz" lIns="91440" tIns="45720" rIns="91440" bIns="45720" rtlCol="0" anchor="t">
            <a:normAutofit/>
          </a:bodyPr>
          <a:lstStyle/>
          <a:p>
            <a:r>
              <a:rPr lang="es-ES" sz="3600">
                <a:ea typeface="+mn-lt"/>
                <a:cs typeface="+mn-lt"/>
              </a:rPr>
              <a:t>Totalidad de hogares del país.</a:t>
            </a:r>
          </a:p>
          <a:p>
            <a:pPr marL="0" indent="0">
              <a:buNone/>
            </a:pPr>
            <a:endParaRPr lang="es-ES" sz="3600">
              <a:cs typeface="Calibri"/>
            </a:endParaRPr>
          </a:p>
          <a:p>
            <a:r>
              <a:rPr lang="es-ES" sz="3600">
                <a:ea typeface="+mn-lt"/>
                <a:cs typeface="+mn-lt"/>
              </a:rPr>
              <a:t>Se agrupo los tres productos de la siguiente manera: ---Dos equipos que utilizan la misma materia prima (el tambor de compost y el 63 biodigestor) y el otro emplea la energía solar para su operación (colector solar).</a:t>
            </a:r>
            <a:endParaRPr lang="es-ES" sz="3600">
              <a:cs typeface="Calibri"/>
            </a:endParaRPr>
          </a:p>
        </p:txBody>
      </p:sp>
    </p:spTree>
    <p:extLst>
      <p:ext uri="{BB962C8B-B14F-4D97-AF65-F5344CB8AC3E}">
        <p14:creationId xmlns:p14="http://schemas.microsoft.com/office/powerpoint/2010/main" val="77940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1C5FE-7A4E-0E31-C27D-DA130646C6B9}"/>
              </a:ext>
            </a:extLst>
          </p:cNvPr>
          <p:cNvSpPr>
            <a:spLocks noGrp="1"/>
          </p:cNvSpPr>
          <p:nvPr>
            <p:ph type="title"/>
          </p:nvPr>
        </p:nvSpPr>
        <p:spPr/>
        <p:txBody>
          <a:bodyPr/>
          <a:lstStyle/>
          <a:p>
            <a:pPr algn="ctr"/>
            <a:r>
              <a:rPr lang="es-ES" b="1">
                <a:cs typeface="Calibri Light"/>
              </a:rPr>
              <a:t>Aspectos considerados:</a:t>
            </a:r>
          </a:p>
        </p:txBody>
      </p:sp>
      <p:sp>
        <p:nvSpPr>
          <p:cNvPr id="3" name="Marcador de contenido 2">
            <a:extLst>
              <a:ext uri="{FF2B5EF4-FFF2-40B4-BE49-F238E27FC236}">
                <a16:creationId xmlns:a16="http://schemas.microsoft.com/office/drawing/2014/main" id="{F4A56DE6-02E6-B1B4-4172-C9BA982116AD}"/>
              </a:ext>
            </a:extLst>
          </p:cNvPr>
          <p:cNvSpPr>
            <a:spLocks noGrp="1"/>
          </p:cNvSpPr>
          <p:nvPr>
            <p:ph idx="1"/>
          </p:nvPr>
        </p:nvSpPr>
        <p:spPr/>
        <p:txBody>
          <a:bodyPr vert="horz" lIns="91440" tIns="45720" rIns="91440" bIns="45720" rtlCol="0" anchor="t">
            <a:normAutofit/>
          </a:bodyPr>
          <a:lstStyle/>
          <a:p>
            <a:pPr algn="just"/>
            <a:r>
              <a:rPr lang="es-ES" sz="3800">
                <a:ea typeface="+mn-lt"/>
                <a:cs typeface="+mn-lt"/>
              </a:rPr>
              <a:t>Se realizó el análisis en dos escenarios, que analizaron distintas variables, tales como: características de los hogares, ingresos de los hogares, capacidad de ahorro, costos de los productos en el mercado, condiciones macroeconómicas del país, con el fin de realizar proyecciones por un período de cinco años (2020-2025).</a:t>
            </a:r>
            <a:endParaRPr lang="es-ES" sz="3800">
              <a:cs typeface="Calibri" panose="020F0502020204030204"/>
            </a:endParaRPr>
          </a:p>
        </p:txBody>
      </p:sp>
    </p:spTree>
    <p:extLst>
      <p:ext uri="{BB962C8B-B14F-4D97-AF65-F5344CB8AC3E}">
        <p14:creationId xmlns:p14="http://schemas.microsoft.com/office/powerpoint/2010/main" val="9350201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TotalTime>
  <Words>791</Words>
  <Application>Microsoft Macintosh PowerPoint</Application>
  <PresentationFormat>Panorámica</PresentationFormat>
  <Paragraphs>70</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ANÁLISIS DEL ESTUDIO DE MERCADO DEL PROYECTO: “ESTUDIO DE PREFACTIBILIDAD PARA LA CREACIÓN DE UNA MICROEMPRESA DE INNOVACIÓN E INVESTIGACIÓN PARA EL DESARROLLO DE PRODUCTOS SUSTENTABLES EN SAN CARLOS, ALAJUELA: 2020-2025”</vt:lpstr>
      <vt:lpstr>1. Conceptualización del mercado</vt:lpstr>
      <vt:lpstr>Conceptualización del Mercado</vt:lpstr>
      <vt:lpstr>2. Análisis de la demanda y la oferta</vt:lpstr>
      <vt:lpstr>Análisis de la demanda y la oferta</vt:lpstr>
      <vt:lpstr>3. BALANCE DE LA OFERTA O DEMANDA</vt:lpstr>
      <vt:lpstr>Balance de la oferta o demanda</vt:lpstr>
      <vt:lpstr>Aspectos considerados:</vt:lpstr>
      <vt:lpstr>Aspectos considerados:</vt:lpstr>
      <vt:lpstr>Presentación de PowerPoint</vt:lpstr>
      <vt:lpstr>4. Precios o tarifas</vt:lpstr>
      <vt:lpstr>Precios o tarifas</vt:lpstr>
      <vt:lpstr>Precios </vt:lpstr>
      <vt:lpstr>Estrategia de comercialización y divulgación</vt:lpstr>
      <vt:lpstr>Comercilización del producto y plan de ventas</vt:lpstr>
      <vt:lpstr>5. Fuentes de información</vt:lpstr>
      <vt:lpstr>Fuentes de información</vt:lpstr>
      <vt:lpstr>6. Lecciones aprendidas</vt:lpstr>
      <vt:lpstr>Lecciones aprendidas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Roberto J. Meléndez Brenes</cp:lastModifiedBy>
  <cp:revision>239</cp:revision>
  <dcterms:created xsi:type="dcterms:W3CDTF">2023-09-22T02:20:05Z</dcterms:created>
  <dcterms:modified xsi:type="dcterms:W3CDTF">2023-09-23T03:19:59Z</dcterms:modified>
</cp:coreProperties>
</file>