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7" r:id="rId5"/>
    <p:sldMasterId id="2147483709" r:id="rId6"/>
  </p:sldMasterIdLst>
  <p:notesMasterIdLst>
    <p:notesMasterId r:id="rId15"/>
  </p:notesMasterIdLst>
  <p:sldIdLst>
    <p:sldId id="304" r:id="rId7"/>
    <p:sldId id="1165" r:id="rId8"/>
    <p:sldId id="1166" r:id="rId9"/>
    <p:sldId id="1163" r:id="rId10"/>
    <p:sldId id="1162" r:id="rId11"/>
    <p:sldId id="1161" r:id="rId12"/>
    <p:sldId id="1167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D5"/>
    <a:srgbClr val="132D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9D8C4-585D-40E2-8A2D-46863B6C078A}" type="datetimeFigureOut">
              <a:rPr lang="es-CR" smtClean="0"/>
              <a:pPr/>
              <a:t>2/2/2024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BD0E-F4FC-40EA-9F1E-69C0A707038E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3574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306286-9A26-45F5-9D76-1EC4651E98D2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33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92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19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https://unsplash.com/photos/b18TRXc8UPQ</a:t>
            </a:r>
          </a:p>
          <a:p>
            <a:r>
              <a:rPr lang="en-US" dirty="0"/>
              <a:t>https://unsplash.com/photos/-GoKFTYnRoQ</a:t>
            </a:r>
          </a:p>
          <a:p>
            <a:r>
              <a:rPr lang="en-US" dirty="0"/>
              <a:t>https://unsplash.com/photos/SVmaaACzcJ8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AE796-97CE-4335-9D88-5F0EBDF334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19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0D9176-0B8C-49F9-93D6-E1C49BEA366D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B0401-094A-4BBA-9842-66E7AB29CA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4952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2E8DCF-DFCE-4F03-992F-4FAEF7F176DC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734F1-6D2D-444F-92C9-90A7F1AC86B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7621461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329A7-DBB5-469E-BEF0-ECD57A132667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3D922-243C-4467-9A26-F2B4C9F6EC5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4025827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07811-9DED-304D-9C18-19176E2E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24EA5B-7AD1-3142-9B16-4958EAB3E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F53935-4AB5-DC45-BC36-44FB217E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869E0-39D2-C741-B6F7-3C19E065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4DB28-8764-2645-8375-2AC13C1D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1131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7A415-FDB7-D742-BFA2-4ADCC000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0620D-E7D3-0B4C-83AE-F2251DC5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8BBBB-4BF6-7A41-83BC-B9601E75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B61360-38CA-7A49-9825-8F1F28DF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CE0401-C5D6-CD48-8D09-0D7C0C01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834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32C21-1DE5-1741-89B6-476FB329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310DF5-A8B6-704E-BA66-AC7027F8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4D5EE9-0178-AD4B-A973-6A8ABA77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0CDE8A-C3B5-D546-8E48-4172BC4A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101FAC-8B16-5843-90DC-AB31EE92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5703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9BDD3B-1257-664B-A65D-3F2C79B4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5FE1A6-3857-804D-9A07-54AC536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99D25C-BBCC-684B-954E-C04C4C35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1B60E1-2AF5-674C-B71B-0024F89D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9477A1-5C93-1B44-9FFF-1A78E3D5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5D68BC-3BC5-2844-88CE-4289E7FE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632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7E196-FBC2-1646-92F9-52168B83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0CF59D-F498-B940-A963-D3988492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61948E-C551-0A49-9ABB-94E023997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A11CC5-BE79-BF44-AA99-82D8FD49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4BE3D9-DE8B-E74A-BE92-787718913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47902-E39E-A848-9AC2-EF8413C0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64ED983-F23A-E444-973D-70646B36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B3C263-E824-1A41-9527-3A617E92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16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59B12-08E5-3B40-BE41-B6A470C0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0E075C-35B1-9642-8798-B4E9C1C6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30298C-5DC1-2A40-9C3B-FD965C68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78D1D7-DF52-2845-89D4-E9AD6E02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125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47D882-2445-1E43-8B75-AFEEE919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160015-F06B-3B4F-8C84-EA1ABA0B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09C0D0-D07E-4246-A9A0-1195E889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658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8A4514-D7B0-CB4E-A946-AFF4284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2CFC0E-486C-E740-AA29-4D300510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3877E-9277-084B-A824-D34882F8B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99767F-C561-1541-97D4-3097AB24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0B848-DEA6-EE4B-B47F-DEC9CFB6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37AD06-E208-9D49-94F3-36C69A3D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38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BFFA0-7A6E-4F55-AE4B-A21CACB5DD14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0FC33-852D-411F-B3CD-A230CA9FDDF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4535185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D7B05-CE74-E444-B612-71835D64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8C15E96-D131-AA49-B60A-5D0376DA8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B709FA-1835-964E-9DE0-2BFFFC96D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5E61EF-4AAD-374C-B4EF-A553AA9F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C5521-9283-B242-A2F6-3F6781CA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ABE5D9-6E03-4F40-9345-4C00BA94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043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1B6F9-E378-E14F-AFE6-9F99C068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0618D3-DD67-EE40-B868-6C41D123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1A1424-7B05-BA41-9247-4A5E9DB4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F2366-F5C1-6C4E-A441-28B9E08D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218D32-C51B-DF41-9044-DA0AA079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8399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A5E6B3-8F8C-534D-873A-9703BA3C9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35F8E9-3419-3C4F-9C30-6A8D0E32D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937F40-FFAB-9D4F-9421-86DC06C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00D3E-3E1F-2249-A3E1-4A60B737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323EFC-4EF1-A54C-BB62-8D53EDE0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8439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C07811-9DED-304D-9C18-19176E2EE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24EA5B-7AD1-3142-9B16-4958EAB3E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F53935-4AB5-DC45-BC36-44FB217E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869E0-39D2-C741-B6F7-3C19E065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F4DB28-8764-2645-8375-2AC13C1D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7581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D7A415-FDB7-D742-BFA2-4ADCC000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0620D-E7D3-0B4C-83AE-F2251DC5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8BBBB-4BF6-7A41-83BC-B9601E75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B61360-38CA-7A49-9825-8F1F28DF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CE0401-C5D6-CD48-8D09-0D7C0C01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6072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32C21-1DE5-1741-89B6-476FB329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310DF5-A8B6-704E-BA66-AC7027F8F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4D5EE9-0178-AD4B-A973-6A8ABA77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0CDE8A-C3B5-D546-8E48-4172BC4A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101FAC-8B16-5843-90DC-AB31EE92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24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9BDD3B-1257-664B-A65D-3F2C79B4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5FE1A6-3857-804D-9A07-54AC536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99D25C-BBCC-684B-954E-C04C4C358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1B60E1-2AF5-674C-B71B-0024F89D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9477A1-5C93-1B44-9FFF-1A78E3D5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5D68BC-3BC5-2844-88CE-4289E7FE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062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87E196-FBC2-1646-92F9-52168B83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0CF59D-F498-B940-A963-D39884921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61948E-C551-0A49-9ABB-94E023997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A11CC5-BE79-BF44-AA99-82D8FD49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4BE3D9-DE8B-E74A-BE92-787718913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AA47902-E39E-A848-9AC2-EF8413C0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64ED983-F23A-E444-973D-70646B36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B3C263-E824-1A41-9527-3A617E92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57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59B12-08E5-3B40-BE41-B6A470C0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60E075C-35B1-9642-8798-B4E9C1C6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30298C-5DC1-2A40-9C3B-FD965C68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78D1D7-DF52-2845-89D4-E9AD6E02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604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47D882-2445-1E43-8B75-AFEEE919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3160015-F06B-3B4F-8C84-EA1ABA0B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09C0D0-D07E-4246-A9A0-1195E889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4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C17A-8B33-44B2-8D16-BE219BEC64F6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F3781-6779-41EC-BB9A-D1E5B0C03C4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5729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8A4514-D7B0-CB4E-A946-AFF4284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2CFC0E-486C-E740-AA29-4D300510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3877E-9277-084B-A824-D34882F8B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99767F-C561-1541-97D4-3097AB24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40B848-DEA6-EE4B-B47F-DEC9CFB6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37AD06-E208-9D49-94F3-36C69A3D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76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CD7B05-CE74-E444-B612-71835D64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8C15E96-D131-AA49-B60A-5D0376DA89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B709FA-1835-964E-9DE0-2BFFFC96D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5E61EF-4AAD-374C-B4EF-A553AA9F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C5521-9283-B242-A2F6-3F6781CA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8ABE5D9-6E03-4F40-9345-4C00BA94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873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1B6F9-E378-E14F-AFE6-9F99C068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0618D3-DD67-EE40-B868-6C41D123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1A1424-7B05-BA41-9247-4A5E9DB4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F2366-F5C1-6C4E-A441-28B9E08D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218D32-C51B-DF41-9044-DA0AA079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9286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A5E6B3-8F8C-534D-873A-9703BA3C9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35F8E9-3419-3C4F-9C30-6A8D0E32D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937F40-FFAB-9D4F-9421-86DC06C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00D3E-3E1F-2249-A3E1-4A60B737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323EFC-4EF1-A54C-BB62-8D53EDE0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5334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C7EDA25B-1908-4C54-A6FC-E81F1DC431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655" y="1658993"/>
            <a:ext cx="2349500" cy="2349500"/>
          </a:xfrm>
          <a:custGeom>
            <a:avLst/>
            <a:gdLst>
              <a:gd name="connsiteX0" fmla="*/ 0 w 2349500"/>
              <a:gd name="connsiteY0" fmla="*/ 0 h 2349500"/>
              <a:gd name="connsiteX1" fmla="*/ 2349500 w 2349500"/>
              <a:gd name="connsiteY1" fmla="*/ 0 h 2349500"/>
              <a:gd name="connsiteX2" fmla="*/ 2349500 w 2349500"/>
              <a:gd name="connsiteY2" fmla="*/ 2349500 h 2349500"/>
              <a:gd name="connsiteX3" fmla="*/ 0 w 2349500"/>
              <a:gd name="connsiteY3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2349500">
                <a:moveTo>
                  <a:pt x="0" y="0"/>
                </a:moveTo>
                <a:lnTo>
                  <a:pt x="2349500" y="0"/>
                </a:lnTo>
                <a:lnTo>
                  <a:pt x="2349500" y="2349500"/>
                </a:lnTo>
                <a:lnTo>
                  <a:pt x="0" y="2349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81AE194-AFB4-4FA6-8060-6350576E79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1250" y="1658993"/>
            <a:ext cx="2349500" cy="2349500"/>
          </a:xfrm>
          <a:custGeom>
            <a:avLst/>
            <a:gdLst>
              <a:gd name="connsiteX0" fmla="*/ 0 w 2349500"/>
              <a:gd name="connsiteY0" fmla="*/ 0 h 2349500"/>
              <a:gd name="connsiteX1" fmla="*/ 2349500 w 2349500"/>
              <a:gd name="connsiteY1" fmla="*/ 0 h 2349500"/>
              <a:gd name="connsiteX2" fmla="*/ 2349500 w 2349500"/>
              <a:gd name="connsiteY2" fmla="*/ 2349500 h 2349500"/>
              <a:gd name="connsiteX3" fmla="*/ 0 w 2349500"/>
              <a:gd name="connsiteY3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2349500">
                <a:moveTo>
                  <a:pt x="0" y="0"/>
                </a:moveTo>
                <a:lnTo>
                  <a:pt x="2349500" y="0"/>
                </a:lnTo>
                <a:lnTo>
                  <a:pt x="2349500" y="2349500"/>
                </a:lnTo>
                <a:lnTo>
                  <a:pt x="0" y="2349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66C287A-6195-4FB8-87CE-9BA8079E6B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3845" y="1658993"/>
            <a:ext cx="2349500" cy="2349500"/>
          </a:xfrm>
          <a:custGeom>
            <a:avLst/>
            <a:gdLst>
              <a:gd name="connsiteX0" fmla="*/ 0 w 2349500"/>
              <a:gd name="connsiteY0" fmla="*/ 0 h 2349500"/>
              <a:gd name="connsiteX1" fmla="*/ 2349500 w 2349500"/>
              <a:gd name="connsiteY1" fmla="*/ 0 h 2349500"/>
              <a:gd name="connsiteX2" fmla="*/ 2349500 w 2349500"/>
              <a:gd name="connsiteY2" fmla="*/ 2349500 h 2349500"/>
              <a:gd name="connsiteX3" fmla="*/ 0 w 2349500"/>
              <a:gd name="connsiteY3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9500" h="2349500">
                <a:moveTo>
                  <a:pt x="0" y="0"/>
                </a:moveTo>
                <a:lnTo>
                  <a:pt x="2349500" y="0"/>
                </a:lnTo>
                <a:lnTo>
                  <a:pt x="2349500" y="2349500"/>
                </a:lnTo>
                <a:lnTo>
                  <a:pt x="0" y="2349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="" xmlns:a16="http://schemas.microsoft.com/office/drawing/2014/main" id="{9DEC1FDA-5D6D-46E2-AA46-1C9BF8E3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4" y="485285"/>
            <a:ext cx="10391775" cy="489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B85C6865-E900-4E58-894F-9619F873B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9186" y="520965"/>
            <a:ext cx="507111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6444CC-FEB2-47C7-9B2D-2BC3404A0D8A}" type="slidenum">
              <a:rPr lang="en-US" smtClean="0"/>
              <a:pPr/>
              <a:t>‹Nº›</a:t>
            </a:fld>
            <a:endParaRPr lang="en-US" sz="1500"/>
          </a:p>
        </p:txBody>
      </p:sp>
    </p:spTree>
    <p:extLst>
      <p:ext uri="{BB962C8B-B14F-4D97-AF65-F5344CB8AC3E}">
        <p14:creationId xmlns="" xmlns:p14="http://schemas.microsoft.com/office/powerpoint/2010/main" val="407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73C62-9282-4D10-B251-F3BB64DB4D46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5552-299E-4A80-8E1C-4E61792B8D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783112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334E4-FE43-473A-8F10-BD6DAF825512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B27C-616D-481F-9493-3F33335521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0354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334E4-FE43-473A-8F10-BD6DAF825512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4B27C-616D-481F-9493-3F33335521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381826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60554-6652-42C6-AF08-2A7437DE5E6A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A554E-BE8A-4DB8-BA2C-983E96B7F7B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301681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F3BC3-01B4-47A6-8E0A-6535A9E84796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2E7D3-7C3B-4D25-BDF7-3F9EBE723A3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307904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6F37853D-7F32-445F-80F3-7024A0E0457D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20D79-5F5C-44BE-91CA-0763F983AE6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9552096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fld id="{BD8334E4-FE43-473A-8F10-BD6DAF825512}" type="datetime1">
              <a:rPr lang="es-ES" smtClean="0"/>
              <a:pPr>
                <a:defRPr/>
              </a:pPr>
              <a:t>02/02/2024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84B27C-616D-481F-9493-3F33335521F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1783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r"/>
  </p:transition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7B067E-093F-CB46-98A0-3BCFA76F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F0F429-7E63-654E-9281-30A459DD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F23BA5-0A2C-244C-9B9E-7EF73869D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5B7E06-0353-8141-9AF1-BC4035620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C9335-A382-1146-90AA-D4B5C5D2F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43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B7B067E-093F-CB46-98A0-3BCFA76F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F0F429-7E63-654E-9281-30A459DD2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F23BA5-0A2C-244C-9B9E-7EF73869D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8AA3-78B9-5A47-8AC7-47DB5232A5D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5B7E06-0353-8141-9AF1-BC4035620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C9335-A382-1146-90AA-D4B5C5D2F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6A12A-247C-5C43-8F03-7C34287E173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043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cid:img_643E783B00011505284B0137_1@bloomberg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dondear rectángulo de esquina del mismo lado"/>
          <p:cNvSpPr/>
          <p:nvPr/>
        </p:nvSpPr>
        <p:spPr bwMode="gray">
          <a:xfrm rot="10800000">
            <a:off x="371061" y="4869160"/>
            <a:ext cx="11529390" cy="1834914"/>
          </a:xfrm>
          <a:prstGeom prst="round2SameRect">
            <a:avLst/>
          </a:prstGeom>
          <a:gradFill flip="none" rotWithShape="1">
            <a:gsLst>
              <a:gs pos="41000">
                <a:schemeClr val="bg1">
                  <a:lumMod val="65000"/>
                </a:schemeClr>
              </a:gs>
              <a:gs pos="100000">
                <a:srgbClr val="E5E5FF"/>
              </a:gs>
            </a:gsLst>
            <a:path path="circle">
              <a:fillToRect l="100000" b="100000"/>
            </a:path>
            <a:tileRect t="-100000" r="-100000"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61" y="2852738"/>
            <a:ext cx="1152939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6 CuadroTexto"/>
          <p:cNvSpPr txBox="1">
            <a:spLocks noChangeArrowheads="1"/>
          </p:cNvSpPr>
          <p:nvPr/>
        </p:nvSpPr>
        <p:spPr bwMode="auto">
          <a:xfrm>
            <a:off x="3121026" y="5445126"/>
            <a:ext cx="72231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1D528D"/>
                </a:solidFill>
                <a:latin typeface="Arial" charset="0"/>
                <a:cs typeface="Arial" charset="0"/>
              </a:rPr>
              <a:t>Profesor: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 err="1">
                <a:solidFill>
                  <a:srgbClr val="1D528D"/>
                </a:solidFill>
                <a:latin typeface="Arial" charset="0"/>
                <a:cs typeface="Arial" charset="0"/>
              </a:rPr>
              <a:t>Ph.D.</a:t>
            </a:r>
            <a:r>
              <a:rPr lang="es-ES" sz="2000" dirty="0">
                <a:solidFill>
                  <a:srgbClr val="1D528D"/>
                </a:solidFill>
                <a:latin typeface="Arial" charset="0"/>
                <a:cs typeface="Arial" charset="0"/>
              </a:rPr>
              <a:t> Melvin Morera Salas </a:t>
            </a:r>
            <a:r>
              <a:rPr lang="es-ES" dirty="0">
                <a:solidFill>
                  <a:srgbClr val="1D528D"/>
                </a:solidFill>
                <a:latin typeface="Arial" charset="0"/>
                <a:cs typeface="Arial" charset="0"/>
              </a:rPr>
              <a:t>(mmoreras@gmail.com</a:t>
            </a:r>
            <a:r>
              <a:rPr lang="es-ES" sz="2000" dirty="0">
                <a:solidFill>
                  <a:srgbClr val="1D528D"/>
                </a:solidFill>
                <a:latin typeface="Arial" charset="0"/>
                <a:cs typeface="Arial" charset="0"/>
              </a:rPr>
              <a:t>)		</a:t>
            </a:r>
          </a:p>
        </p:txBody>
      </p:sp>
      <p:sp>
        <p:nvSpPr>
          <p:cNvPr id="10" name="9 Redondear rectángulo de esquina del mismo lado"/>
          <p:cNvSpPr/>
          <p:nvPr/>
        </p:nvSpPr>
        <p:spPr bwMode="gray">
          <a:xfrm>
            <a:off x="371063" y="153924"/>
            <a:ext cx="11529390" cy="2604877"/>
          </a:xfrm>
          <a:prstGeom prst="round2SameRect">
            <a:avLst/>
          </a:prstGeom>
          <a:gradFill flip="none" rotWithShape="1">
            <a:gsLst>
              <a:gs pos="26000">
                <a:srgbClr val="0070C0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762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>
                  <a:lumMod val="95000"/>
                </a:srgbClr>
              </a:solidFill>
              <a:latin typeface="Arial"/>
              <a:cs typeface="Arial" charset="0"/>
            </a:endParaRPr>
          </a:p>
          <a:p>
            <a:pPr algn="ctr" eaLnBrk="0" hangingPunct="0">
              <a:defRPr/>
            </a:pP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XLIV PROMOCIÓN </a:t>
            </a: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MAESTRIA EN GERENCIA </a:t>
            </a:r>
          </a:p>
          <a:p>
            <a:pPr algn="ctr" eaLnBrk="0" hangingPunct="0">
              <a:defRPr/>
            </a:pPr>
            <a:r>
              <a:rPr lang="es-CR" sz="2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LA SALUD </a:t>
            </a:r>
            <a:r>
              <a:rPr lang="es-CR" sz="2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2023-2024</a:t>
            </a:r>
            <a:endParaRPr lang="es-CR" sz="20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FFFFFF">
                    <a:lumMod val="95000"/>
                  </a:srgbClr>
                </a:solidFill>
                <a:latin typeface="Arial"/>
                <a:cs typeface="Arial" charset="0"/>
              </a:rPr>
              <a:t>Curso de Economía de la Salud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>
                    <a:lumMod val="95000"/>
                  </a:srgbClr>
                </a:solidFill>
                <a:latin typeface="Arial"/>
                <a:cs typeface="Arial" charset="0"/>
              </a:rPr>
              <a:t/>
            </a:r>
            <a:br>
              <a:rPr lang="es-ES" sz="2800" dirty="0">
                <a:solidFill>
                  <a:srgbClr val="FFFFFF">
                    <a:lumMod val="95000"/>
                  </a:srgbClr>
                </a:solidFill>
                <a:latin typeface="Arial"/>
                <a:cs typeface="Arial" charset="0"/>
              </a:rPr>
            </a:br>
            <a:r>
              <a:rPr lang="es-ES" sz="2800" b="1" dirty="0" smtClean="0">
                <a:solidFill>
                  <a:srgbClr val="FFFFFF"/>
                </a:solidFill>
                <a:latin typeface="Arial"/>
                <a:cs typeface="Arial" charset="0"/>
              </a:rPr>
              <a:t>Variables </a:t>
            </a:r>
            <a:r>
              <a:rPr lang="es-ES" sz="2800" b="1" dirty="0" smtClean="0">
                <a:solidFill>
                  <a:srgbClr val="FFFFFF"/>
                </a:solidFill>
                <a:latin typeface="Arial"/>
                <a:cs typeface="Arial" charset="0"/>
              </a:rPr>
              <a:t>para </a:t>
            </a:r>
            <a:r>
              <a:rPr lang="es-ES" sz="2800" b="1" dirty="0" smtClean="0">
                <a:solidFill>
                  <a:srgbClr val="FFFFFF"/>
                </a:solidFill>
                <a:latin typeface="Arial"/>
                <a:cs typeface="Arial" charset="0"/>
              </a:rPr>
              <a:t>entorno </a:t>
            </a:r>
            <a:r>
              <a:rPr lang="es-ES" sz="2800" b="1" dirty="0" smtClean="0">
                <a:solidFill>
                  <a:srgbClr val="FFFFFF"/>
                </a:solidFill>
                <a:latin typeface="Arial"/>
                <a:cs typeface="Arial" charset="0"/>
              </a:rPr>
              <a:t>Económico </a:t>
            </a:r>
            <a:r>
              <a:rPr lang="es-ES" sz="2000" spc="50" dirty="0">
                <a:ln w="13500">
                  <a:solidFill>
                    <a:srgbClr val="0099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99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 charset="0"/>
              </a:rPr>
              <a:t/>
            </a:r>
            <a:br>
              <a:rPr lang="es-ES" sz="2000" spc="50" dirty="0">
                <a:ln w="13500">
                  <a:solidFill>
                    <a:srgbClr val="0099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99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/>
                <a:cs typeface="Arial" charset="0"/>
              </a:rPr>
            </a:br>
            <a:endParaRPr lang="es-ES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12" t="26255" r="70541" b="55345"/>
          <a:stretch/>
        </p:blipFill>
        <p:spPr bwMode="auto">
          <a:xfrm>
            <a:off x="530119" y="415049"/>
            <a:ext cx="1101385" cy="62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903717AE-EA2C-4A4B-B459-3172BB9F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1504" y="2996952"/>
            <a:ext cx="89289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1C50B068-262D-4A7A-94A5-98AFCBA868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77" t="16724" r="-14777" b="12258"/>
          <a:stretch/>
        </p:blipFill>
        <p:spPr>
          <a:xfrm>
            <a:off x="5152351" y="2990945"/>
            <a:ext cx="3622105" cy="1834913"/>
          </a:xfrm>
          <a:prstGeom prst="rect">
            <a:avLst/>
          </a:prstGeom>
        </p:spPr>
      </p:pic>
      <p:sp>
        <p:nvSpPr>
          <p:cNvPr id="11" name="1 Rectángulo">
            <a:extLst>
              <a:ext uri="{FF2B5EF4-FFF2-40B4-BE49-F238E27FC236}">
                <a16:creationId xmlns="" xmlns:a16="http://schemas.microsoft.com/office/drawing/2014/main" id="{67F14760-FFEC-4A05-9962-E818DD19AB95}"/>
              </a:ext>
            </a:extLst>
          </p:cNvPr>
          <p:cNvSpPr/>
          <p:nvPr/>
        </p:nvSpPr>
        <p:spPr>
          <a:xfrm>
            <a:off x="530119" y="6056164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solidFill>
                  <a:prstClr val="white"/>
                </a:solidFill>
                <a:latin typeface="Tw Cen MT"/>
              </a:rPr>
              <a:t>Sesión virtual sincrónica1</a:t>
            </a:r>
          </a:p>
          <a:p>
            <a:pPr algn="ctr"/>
            <a:r>
              <a:rPr lang="es-CR" sz="1400" dirty="0" smtClean="0">
                <a:solidFill>
                  <a:prstClr val="white"/>
                </a:solidFill>
                <a:latin typeface="Tw Cen MT"/>
              </a:rPr>
              <a:t>10’02’2024</a:t>
            </a:r>
            <a:endParaRPr lang="es-CR" sz="1400" dirty="0">
              <a:solidFill>
                <a:prstClr val="white"/>
              </a:solidFill>
              <a:latin typeface="Tw Cen MT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10">
            <a:extLst>
              <a:ext uri="{FF2B5EF4-FFF2-40B4-BE49-F238E27FC236}">
                <a16:creationId xmlns="" xmlns:a16="http://schemas.microsoft.com/office/drawing/2014/main" id="{5FD74DD4-A639-49EA-B570-E76D8FAC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29" y="287802"/>
            <a:ext cx="5382298" cy="4899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Contribución al crecimiento economía mundial, 2023-2028</a:t>
            </a:r>
            <a:endParaRPr lang="es-C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9" name="Graphic 38" descr="Upward trend with solid fill">
            <a:extLst>
              <a:ext uri="{FF2B5EF4-FFF2-40B4-BE49-F238E27FC236}">
                <a16:creationId xmlns="" xmlns:a16="http://schemas.microsoft.com/office/drawing/2014/main" id="{AEFAD77A-FB35-4A4D-9B23-3111626F2C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6411" y="1345311"/>
            <a:ext cx="753979" cy="753979"/>
          </a:xfrm>
          <a:prstGeom prst="rect">
            <a:avLst/>
          </a:prstGeom>
        </p:spPr>
      </p:pic>
      <p:pic>
        <p:nvPicPr>
          <p:cNvPr id="60" name="Graphic 36" descr="Signal with solid fill">
            <a:extLst>
              <a:ext uri="{FF2B5EF4-FFF2-40B4-BE49-F238E27FC236}">
                <a16:creationId xmlns="" xmlns:a16="http://schemas.microsoft.com/office/drawing/2014/main" id="{798F1402-46C9-4E60-8091-0282DAAE2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4914" y="4226030"/>
            <a:ext cx="753979" cy="753979"/>
          </a:xfrm>
          <a:prstGeom prst="rect">
            <a:avLst/>
          </a:prstGeom>
        </p:spPr>
      </p:pic>
      <p:pic>
        <p:nvPicPr>
          <p:cNvPr id="62" name="Picture 8">
            <a:extLst>
              <a:ext uri="{FF2B5EF4-FFF2-40B4-BE49-F238E27FC236}">
                <a16:creationId xmlns="" xmlns:a16="http://schemas.microsoft.com/office/drawing/2014/main" id="{EF076CA7-747D-4879-8001-19168A60F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0737" y="4804476"/>
            <a:ext cx="467540" cy="408203"/>
          </a:xfrm>
          <a:prstGeom prst="rect">
            <a:avLst/>
          </a:prstGeom>
        </p:spPr>
      </p:pic>
      <p:pic>
        <p:nvPicPr>
          <p:cNvPr id="63" name="Picture 8">
            <a:extLst>
              <a:ext uri="{FF2B5EF4-FFF2-40B4-BE49-F238E27FC236}">
                <a16:creationId xmlns="" xmlns:a16="http://schemas.microsoft.com/office/drawing/2014/main" id="{1A5238BB-878E-4A01-9951-0E3F4EF13A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4665" y="3224897"/>
            <a:ext cx="467540" cy="408203"/>
          </a:xfrm>
          <a:prstGeom prst="rect">
            <a:avLst/>
          </a:prstGeom>
        </p:spPr>
      </p:pic>
      <p:pic>
        <p:nvPicPr>
          <p:cNvPr id="64" name="Picture 8">
            <a:extLst>
              <a:ext uri="{FF2B5EF4-FFF2-40B4-BE49-F238E27FC236}">
                <a16:creationId xmlns="" xmlns:a16="http://schemas.microsoft.com/office/drawing/2014/main" id="{4AB0E7C3-212F-4B9E-A817-BA9A7E496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9344" y="4357122"/>
            <a:ext cx="467540" cy="408203"/>
          </a:xfrm>
          <a:prstGeom prst="rect">
            <a:avLst/>
          </a:prstGeom>
        </p:spPr>
      </p:pic>
      <p:pic>
        <p:nvPicPr>
          <p:cNvPr id="65" name="Picture 8">
            <a:extLst>
              <a:ext uri="{FF2B5EF4-FFF2-40B4-BE49-F238E27FC236}">
                <a16:creationId xmlns="" xmlns:a16="http://schemas.microsoft.com/office/drawing/2014/main" id="{7778E850-7387-47E4-A79C-89F51CF9BD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3808" y="1984194"/>
            <a:ext cx="467540" cy="408203"/>
          </a:xfrm>
          <a:prstGeom prst="rect">
            <a:avLst/>
          </a:prstGeom>
        </p:spPr>
      </p:pic>
      <p:pic>
        <p:nvPicPr>
          <p:cNvPr id="2" name="Imagen 1" descr="Gráfico, Gráfico de rectángulos&#10;&#10;Descripción generada automáticamente">
            <a:extLst>
              <a:ext uri="{FF2B5EF4-FFF2-40B4-BE49-F238E27FC236}">
                <a16:creationId xmlns="" xmlns:a16="http://schemas.microsoft.com/office/drawing/2014/main" id="{CC4054F3-439D-D477-48CD-EDDDEE4ACCA0}"/>
              </a:ext>
            </a:extLst>
          </p:cNvPr>
          <p:cNvPicPr>
            <a:picLocks noChangeAspect="1"/>
          </p:cNvPicPr>
          <p:nvPr/>
        </p:nvPicPr>
        <p:blipFill rotWithShape="1">
          <a:blip r:embed="rId8" r:link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5" t="7623" r="1509" b="8831"/>
          <a:stretch>
            <a:fillRect/>
          </a:stretch>
        </p:blipFill>
        <p:spPr bwMode="auto">
          <a:xfrm>
            <a:off x="175217" y="997510"/>
            <a:ext cx="6163060" cy="4729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5964FEE5-7B3D-40F4-F662-09BD7BD33E4C}"/>
              </a:ext>
            </a:extLst>
          </p:cNvPr>
          <p:cNvGraphicFramePr>
            <a:graphicFrameLocks noGrp="1"/>
          </p:cNvGraphicFramePr>
          <p:nvPr/>
        </p:nvGraphicFramePr>
        <p:xfrm>
          <a:off x="6576925" y="1262335"/>
          <a:ext cx="5439858" cy="3925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2068">
                  <a:extLst>
                    <a:ext uri="{9D8B030D-6E8A-4147-A177-3AD203B41FA5}">
                      <a16:colId xmlns="" xmlns:a16="http://schemas.microsoft.com/office/drawing/2014/main" val="2357338925"/>
                    </a:ext>
                  </a:extLst>
                </a:gridCol>
                <a:gridCol w="625930">
                  <a:extLst>
                    <a:ext uri="{9D8B030D-6E8A-4147-A177-3AD203B41FA5}">
                      <a16:colId xmlns="" xmlns:a16="http://schemas.microsoft.com/office/drawing/2014/main" val="1794020744"/>
                    </a:ext>
                  </a:extLst>
                </a:gridCol>
                <a:gridCol w="625930">
                  <a:extLst>
                    <a:ext uri="{9D8B030D-6E8A-4147-A177-3AD203B41FA5}">
                      <a16:colId xmlns="" xmlns:a16="http://schemas.microsoft.com/office/drawing/2014/main" val="3232841282"/>
                    </a:ext>
                  </a:extLst>
                </a:gridCol>
                <a:gridCol w="625930">
                  <a:extLst>
                    <a:ext uri="{9D8B030D-6E8A-4147-A177-3AD203B41FA5}">
                      <a16:colId xmlns="" xmlns:a16="http://schemas.microsoft.com/office/drawing/2014/main" val="1186982065"/>
                    </a:ext>
                  </a:extLst>
                </a:gridCol>
              </a:tblGrid>
              <a:tr h="347115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 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1800">
                          <a:effectLst/>
                        </a:rPr>
                        <a:t>2022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1800">
                          <a:effectLst/>
                        </a:rPr>
                        <a:t>2023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1800">
                          <a:effectLst/>
                        </a:rPr>
                        <a:t>2024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692833472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Producto Mundial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3,4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2,8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468093167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Economías Avanzadas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2,7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1,3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1,4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686134207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Estados Unidos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2,1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1,6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1,1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930568506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Zona del euro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3,5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0,8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1,4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1663559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Economías emergentes y en desarrollo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3,9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4,2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194211249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China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5,2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4,5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443324389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América Latina y el Caribe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4,0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1,6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2,2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483416311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Brasil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2,9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0,9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1,5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370139565"/>
                  </a:ext>
                </a:extLst>
              </a:tr>
              <a:tr h="378671">
                <a:tc>
                  <a:txBody>
                    <a:bodyPr/>
                    <a:lstStyle/>
                    <a:p>
                      <a:r>
                        <a:rPr lang="es-CR" sz="1800">
                          <a:effectLst/>
                        </a:rPr>
                        <a:t>México</a:t>
                      </a:r>
                      <a:endParaRPr lang="es-CR" sz="2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3,1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>
                          <a:effectLst/>
                        </a:rPr>
                        <a:t>1,8</a:t>
                      </a:r>
                      <a:endParaRPr lang="es-CR" sz="3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R" sz="2000" dirty="0">
                          <a:effectLst/>
                        </a:rPr>
                        <a:t>1,6</a:t>
                      </a:r>
                      <a:endParaRPr lang="es-CR" sz="3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6983605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5B7245F6-5778-B57E-8A33-32C033FD5130}"/>
              </a:ext>
            </a:extLst>
          </p:cNvPr>
          <p:cNvSpPr txBox="1"/>
          <p:nvPr/>
        </p:nvSpPr>
        <p:spPr>
          <a:xfrm>
            <a:off x="7267578" y="416019"/>
            <a:ext cx="40274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Proyecciones de crecimiento de perspectivas de la economía mundial</a:t>
            </a:r>
            <a:endParaRPr kumimoji="0" lang="es-C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(PIB real, variación porcentual anual)</a:t>
            </a:r>
            <a:endParaRPr kumimoji="0" lang="es-C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01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19" y="914399"/>
            <a:ext cx="11582519" cy="50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ubtitle 6">
            <a:extLst>
              <a:ext uri="{FF2B5EF4-FFF2-40B4-BE49-F238E27FC236}">
                <a16:creationId xmlns="" xmlns:a16="http://schemas.microsoft.com/office/drawing/2014/main" id="{EE874054-B018-4B32-ADD4-C7EA56493D9D}"/>
              </a:ext>
            </a:extLst>
          </p:cNvPr>
          <p:cNvSpPr txBox="1">
            <a:spLocks/>
          </p:cNvSpPr>
          <p:nvPr/>
        </p:nvSpPr>
        <p:spPr>
          <a:xfrm>
            <a:off x="6373246" y="5218905"/>
            <a:ext cx="5197709" cy="136548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spcAft>
                <a:spcPts val="600"/>
              </a:spcAft>
              <a:defRPr/>
            </a:pPr>
            <a:r>
              <a:rPr lang="es-CR" sz="1800" dirty="0" smtClean="0">
                <a:solidFill>
                  <a:schemeClr val="tx1"/>
                </a:solidFill>
              </a:rPr>
              <a:t>Se registrando una reducción de 90 mil empleos en términos interanuales. Esta situación implica que los ingresos por cotizaciones se mantienen estancados.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ubtitle 6">
            <a:extLst>
              <a:ext uri="{FF2B5EF4-FFF2-40B4-BE49-F238E27FC236}">
                <a16:creationId xmlns="" xmlns:a16="http://schemas.microsoft.com/office/drawing/2014/main" id="{3F0DD3C6-D891-1BA9-91D4-954FB3AD0DE7}"/>
              </a:ext>
            </a:extLst>
          </p:cNvPr>
          <p:cNvSpPr txBox="1">
            <a:spLocks/>
          </p:cNvSpPr>
          <p:nvPr/>
        </p:nvSpPr>
        <p:spPr>
          <a:xfrm>
            <a:off x="6543188" y="1550266"/>
            <a:ext cx="5287071" cy="37343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800" b="1" dirty="0" smtClean="0"/>
              <a:t>Evolución del empleo según trimestre móvil(millones de personas) </a:t>
            </a:r>
            <a:endParaRPr lang="es-ES" sz="1800" dirty="0"/>
          </a:p>
        </p:txBody>
      </p:sp>
      <p:pic>
        <p:nvPicPr>
          <p:cNvPr id="17" name="16 Imagen" descr="Gráfico, Gráfico de barras&#10;&#10;Descripción generada automáticamente"/>
          <p:cNvPicPr/>
          <p:nvPr/>
        </p:nvPicPr>
        <p:blipFill>
          <a:blip r:embed="rId3"/>
          <a:stretch>
            <a:fillRect/>
          </a:stretch>
        </p:blipFill>
        <p:spPr>
          <a:xfrm>
            <a:off x="6567524" y="2251684"/>
            <a:ext cx="5114853" cy="2468880"/>
          </a:xfrm>
          <a:prstGeom prst="rect">
            <a:avLst/>
          </a:prstGeom>
        </p:spPr>
      </p:pic>
      <p:pic>
        <p:nvPicPr>
          <p:cNvPr id="18" name="17 Imagen"/>
          <p:cNvPicPr/>
          <p:nvPr/>
        </p:nvPicPr>
        <p:blipFill>
          <a:blip r:embed="rId4"/>
          <a:srcRect t="20988"/>
          <a:stretch>
            <a:fillRect/>
          </a:stretch>
        </p:blipFill>
        <p:spPr>
          <a:xfrm>
            <a:off x="514350" y="1443038"/>
            <a:ext cx="5986463" cy="2743199"/>
          </a:xfrm>
          <a:prstGeom prst="rect">
            <a:avLst/>
          </a:prstGeom>
        </p:spPr>
      </p:pic>
      <p:sp>
        <p:nvSpPr>
          <p:cNvPr id="20" name="TextBox 49">
            <a:extLst>
              <a:ext uri="{FF2B5EF4-FFF2-40B4-BE49-F238E27FC236}">
                <a16:creationId xmlns="" xmlns:a16="http://schemas.microsoft.com/office/drawing/2014/main" id="{9246AEBE-A02A-4038-B0B0-7334BCFA366A}"/>
              </a:ext>
            </a:extLst>
          </p:cNvPr>
          <p:cNvSpPr txBox="1"/>
          <p:nvPr/>
        </p:nvSpPr>
        <p:spPr>
          <a:xfrm>
            <a:off x="6840584" y="815453"/>
            <a:ext cx="473989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Empleo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49">
            <a:extLst>
              <a:ext uri="{FF2B5EF4-FFF2-40B4-BE49-F238E27FC236}">
                <a16:creationId xmlns="" xmlns:a16="http://schemas.microsoft.com/office/drawing/2014/main" id="{9246AEBE-A02A-4038-B0B0-7334BCFA366A}"/>
              </a:ext>
            </a:extLst>
          </p:cNvPr>
          <p:cNvSpPr txBox="1"/>
          <p:nvPr/>
        </p:nvSpPr>
        <p:spPr>
          <a:xfrm>
            <a:off x="1214436" y="763066"/>
            <a:ext cx="473989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2200" b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IMAE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6">
            <a:extLst>
              <a:ext uri="{FF2B5EF4-FFF2-40B4-BE49-F238E27FC236}">
                <a16:creationId xmlns="" xmlns:a16="http://schemas.microsoft.com/office/drawing/2014/main" id="{8E628BCF-2315-4120-9AFC-21287A5059D7}"/>
              </a:ext>
            </a:extLst>
          </p:cNvPr>
          <p:cNvSpPr txBox="1">
            <a:spLocks/>
          </p:cNvSpPr>
          <p:nvPr/>
        </p:nvSpPr>
        <p:spPr>
          <a:xfrm>
            <a:off x="666559" y="4790677"/>
            <a:ext cx="4658450" cy="620900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R" sz="1800" b="1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Actividad económica creció</a:t>
            </a:r>
            <a:r>
              <a:rPr kumimoji="0" lang="es-CR" sz="1800" b="1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tasas superiores al 5% en 2023</a:t>
            </a:r>
            <a:endParaRPr kumimoji="0" lang="es-CR" sz="1800" b="0" i="0" u="none" strike="noStrike" kern="1200" cap="none" spc="0" normalizeH="0" baseline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09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CC1C7D1-1967-45BC-9756-E34D511A2D8D}"/>
              </a:ext>
            </a:extLst>
          </p:cNvPr>
          <p:cNvSpPr txBox="1"/>
          <p:nvPr/>
        </p:nvSpPr>
        <p:spPr>
          <a:xfrm>
            <a:off x="2788071" y="346092"/>
            <a:ext cx="7935315" cy="51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Finanzas Gobierno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="" xmlns:a16="http://schemas.microsoft.com/office/drawing/2014/main" id="{327919D0-4A3C-0E0F-C53D-5C0557BEFEC4}"/>
              </a:ext>
            </a:extLst>
          </p:cNvPr>
          <p:cNvSpPr txBox="1">
            <a:spLocks/>
          </p:cNvSpPr>
          <p:nvPr/>
        </p:nvSpPr>
        <p:spPr>
          <a:xfrm>
            <a:off x="3366026" y="5471220"/>
            <a:ext cx="5193902" cy="515636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800" b="1" dirty="0" smtClean="0">
                <a:solidFill>
                  <a:schemeClr val="tx1"/>
                </a:solidFill>
              </a:rPr>
              <a:t>A noviembre 2023 se alcanza un superávit primario de 1,84% del PIB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18" name="1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814387"/>
            <a:ext cx="9129713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249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="" xmlns:a16="http://schemas.microsoft.com/office/drawing/2014/main" id="{D25BEEA7-8A8B-407A-AA92-F10E26E5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4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Comportamiento de las principales variables macroeconómicas</a:t>
            </a:r>
            <a:endParaRPr lang="es-C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D34F1E6-8560-4EF9-B74E-BE698BE3A8DB}"/>
              </a:ext>
            </a:extLst>
          </p:cNvPr>
          <p:cNvGrpSpPr/>
          <p:nvPr/>
        </p:nvGrpSpPr>
        <p:grpSpPr>
          <a:xfrm>
            <a:off x="1568287" y="4787976"/>
            <a:ext cx="3276859" cy="1404492"/>
            <a:chOff x="610495" y="4896557"/>
            <a:chExt cx="3276859" cy="1180621"/>
          </a:xfrm>
        </p:grpSpPr>
        <p:sp>
          <p:nvSpPr>
            <p:cNvPr id="46" name="Subtitle 6">
              <a:extLst>
                <a:ext uri="{FF2B5EF4-FFF2-40B4-BE49-F238E27FC236}">
                  <a16:creationId xmlns="" xmlns:a16="http://schemas.microsoft.com/office/drawing/2014/main" id="{88920E96-7269-4E7B-8241-5045246F49B2}"/>
                </a:ext>
              </a:extLst>
            </p:cNvPr>
            <p:cNvSpPr txBox="1">
              <a:spLocks/>
            </p:cNvSpPr>
            <p:nvPr/>
          </p:nvSpPr>
          <p:spPr>
            <a:xfrm>
              <a:off x="610495" y="5313534"/>
              <a:ext cx="3094566" cy="763644"/>
            </a:xfrm>
            <a:prstGeom prst="rect">
              <a:avLst/>
            </a:prstGeom>
          </p:spPr>
          <p:txBody>
            <a:bodyPr vert="horz" lIns="91440" tIns="45720" rIns="91440" bIns="45720" numCol="1" spcCol="36576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200" b="0" i="0" kern="1200">
                  <a:solidFill>
                    <a:schemeClr val="accent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>
                  <a:tab pos="457200" algn="l"/>
                </a:tabLst>
                <a:defRPr/>
              </a:pP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Inflación cierra </a:t>
              </a: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2023 por debajo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del límite </a:t>
              </a:r>
              <a:r>
                <a:rPr kumimoji="0" lang="es-E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inferior </a:t>
              </a:r>
              <a:r>
                <a: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 la meta del BCCR. </a:t>
              </a:r>
              <a:endParaRPr kumimoji="0" lang="es-C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276C21AA-77E3-4811-86D0-C739D9E434B0}"/>
                </a:ext>
              </a:extLst>
            </p:cNvPr>
            <p:cNvSpPr txBox="1"/>
            <p:nvPr/>
          </p:nvSpPr>
          <p:spPr>
            <a:xfrm>
              <a:off x="1074112" y="4896557"/>
              <a:ext cx="28132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Inflación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8EC7781E-D18D-4AE2-BC60-0977C86626D1}"/>
              </a:ext>
            </a:extLst>
          </p:cNvPr>
          <p:cNvGrpSpPr/>
          <p:nvPr/>
        </p:nvGrpSpPr>
        <p:grpSpPr>
          <a:xfrm>
            <a:off x="7202581" y="5229223"/>
            <a:ext cx="4670177" cy="1071563"/>
            <a:chOff x="604999" y="4609270"/>
            <a:chExt cx="3423016" cy="1116045"/>
          </a:xfrm>
        </p:grpSpPr>
        <p:sp>
          <p:nvSpPr>
            <p:cNvPr id="49" name="Subtitle 6">
              <a:extLst>
                <a:ext uri="{FF2B5EF4-FFF2-40B4-BE49-F238E27FC236}">
                  <a16:creationId xmlns="" xmlns:a16="http://schemas.microsoft.com/office/drawing/2014/main" id="{EE874054-B018-4B32-ADD4-C7EA56493D9D}"/>
                </a:ext>
              </a:extLst>
            </p:cNvPr>
            <p:cNvSpPr txBox="1">
              <a:spLocks/>
            </p:cNvSpPr>
            <p:nvPr/>
          </p:nvSpPr>
          <p:spPr>
            <a:xfrm>
              <a:off x="738611" y="4982957"/>
              <a:ext cx="3289404" cy="742358"/>
            </a:xfrm>
            <a:prstGeom prst="rect">
              <a:avLst/>
            </a:prstGeom>
          </p:spPr>
          <p:txBody>
            <a:bodyPr vert="horz" lIns="91440" tIns="45720" rIns="91440" bIns="45720" numCol="1" spcCol="365760" rtlCol="0" anchor="t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1200" b="0" i="0" kern="1200">
                  <a:solidFill>
                    <a:schemeClr val="accent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b="0" i="0" kern="1200">
                  <a:solidFill>
                    <a:schemeClr val="tx1"/>
                  </a:solidFill>
                  <a:latin typeface="Montserrat Light" charset="0"/>
                  <a:ea typeface="Montserrat Light" charset="0"/>
                  <a:cs typeface="Montserrat Light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R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Tasa de Política monetaria</a:t>
              </a:r>
              <a:r>
                <a:rPr kumimoji="0" lang="es-CR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cerró[o el 2023 en 5,75%</a:t>
              </a:r>
            </a:p>
            <a:p>
              <a:pPr marL="0" marR="0" lvl="0" indent="0" algn="just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s-CR" sz="1400" baseline="0" dirty="0" smtClean="0">
                  <a:solidFill>
                    <a:srgbClr val="4472C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Tasa básica pasiva por encima de</a:t>
              </a:r>
              <a:r>
                <a:rPr lang="es-CR" sz="1400" dirty="0" smtClean="0">
                  <a:solidFill>
                    <a:srgbClr val="4472C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5%</a:t>
              </a:r>
              <a:endParaRPr kumimoji="0" lang="es-C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CR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246AEBE-A02A-4038-B0B0-7334BCFA366A}"/>
                </a:ext>
              </a:extLst>
            </p:cNvPr>
            <p:cNvSpPr txBox="1"/>
            <p:nvPr/>
          </p:nvSpPr>
          <p:spPr>
            <a:xfrm>
              <a:off x="604999" y="4609270"/>
              <a:ext cx="31241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R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Tasas de interés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4" name="3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621663" y="1544954"/>
            <a:ext cx="5007611" cy="2698434"/>
          </a:xfrm>
          <a:prstGeom prst="rect">
            <a:avLst/>
          </a:prstGeom>
        </p:spPr>
      </p:pic>
      <p:pic>
        <p:nvPicPr>
          <p:cNvPr id="35" name="34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6157913" y="1891981"/>
            <a:ext cx="5743575" cy="28371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2935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6">
            <a:extLst>
              <a:ext uri="{FF2B5EF4-FFF2-40B4-BE49-F238E27FC236}">
                <a16:creationId xmlns="" xmlns:a16="http://schemas.microsoft.com/office/drawing/2014/main" id="{8E628BCF-2315-4120-9AFC-21287A5059D7}"/>
              </a:ext>
            </a:extLst>
          </p:cNvPr>
          <p:cNvSpPr txBox="1">
            <a:spLocks/>
          </p:cNvSpPr>
          <p:nvPr/>
        </p:nvSpPr>
        <p:spPr>
          <a:xfrm>
            <a:off x="8325432" y="3369684"/>
            <a:ext cx="3403548" cy="627961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Tipo de cambio en niveles mínimos en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años.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  <a:lumOff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2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54671" y="1496694"/>
            <a:ext cx="7317742" cy="4175444"/>
          </a:xfrm>
          <a:prstGeom prst="rect">
            <a:avLst/>
          </a:prstGeom>
        </p:spPr>
      </p:pic>
      <p:sp>
        <p:nvSpPr>
          <p:cNvPr id="17" name="TextBox 13">
            <a:extLst>
              <a:ext uri="{FF2B5EF4-FFF2-40B4-BE49-F238E27FC236}">
                <a16:creationId xmlns="" xmlns:a16="http://schemas.microsoft.com/office/drawing/2014/main" id="{FCC1C7D1-1967-45BC-9756-E34D511A2D8D}"/>
              </a:ext>
            </a:extLst>
          </p:cNvPr>
          <p:cNvSpPr txBox="1"/>
          <p:nvPr/>
        </p:nvSpPr>
        <p:spPr>
          <a:xfrm>
            <a:off x="3167410" y="625865"/>
            <a:ext cx="3092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Tipo de cambio</a:t>
            </a:r>
          </a:p>
        </p:txBody>
      </p:sp>
    </p:spTree>
    <p:extLst>
      <p:ext uri="{BB962C8B-B14F-4D97-AF65-F5344CB8AC3E}">
        <p14:creationId xmlns="" xmlns:p14="http://schemas.microsoft.com/office/powerpoint/2010/main" val="3122935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 pantal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49" y="671519"/>
            <a:ext cx="11411496" cy="5548311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2666619" y="4938332"/>
            <a:ext cx="6801612" cy="562356"/>
          </a:xfrm>
        </p:spPr>
        <p:txBody>
          <a:bodyPr>
            <a:normAutofit/>
          </a:bodyPr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Curso Economía de la Salud </a:t>
            </a:r>
            <a:r>
              <a:rPr lang="es-CR" dirty="0" smtClean="0">
                <a:solidFill>
                  <a:schemeClr val="tx1"/>
                </a:solidFill>
              </a:rPr>
              <a:t>XLIV</a:t>
            </a:r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8163" y="628852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400" dirty="0">
                <a:solidFill>
                  <a:prstClr val="white"/>
                </a:solidFill>
                <a:latin typeface="Tw Cen MT"/>
              </a:rPr>
              <a:t>Sesión virtual sincrónica1</a:t>
            </a:r>
          </a:p>
          <a:p>
            <a:pPr algn="ctr"/>
            <a:r>
              <a:rPr lang="es-CR" sz="1400" dirty="0" smtClean="0">
                <a:solidFill>
                  <a:prstClr val="white"/>
                </a:solidFill>
                <a:latin typeface="Tw Cen MT"/>
              </a:rPr>
              <a:t>10’02’2024</a:t>
            </a:r>
            <a:endParaRPr lang="es-CR" sz="1400" dirty="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9" name="Rectangle 4"/>
          <p:cNvSpPr txBox="1">
            <a:spLocks/>
          </p:cNvSpPr>
          <p:nvPr/>
        </p:nvSpPr>
        <p:spPr>
          <a:xfrm>
            <a:off x="2776157" y="3347657"/>
            <a:ext cx="6801612" cy="5623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Gracias  por</a:t>
            </a:r>
            <a:r>
              <a:rPr kumimoji="0" lang="es-CR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atención</a:t>
            </a:r>
            <a:r>
              <a:rPr lang="es-CR" sz="3200" b="1" dirty="0" smtClean="0"/>
              <a:t> </a:t>
            </a:r>
            <a:endParaRPr kumimoji="0" lang="es-C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22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Presentation CCSS - vrs2" id="{2C441AF5-25F7-8B4B-ABF2-D95660A2AA7B}" vid="{FFC674DE-E4C3-454A-B76A-AF13B164CE5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Presentation CCSS - vrs2" id="{2C441AF5-25F7-8B4B-ABF2-D95660A2AA7B}" vid="{FFC674DE-E4C3-454A-B76A-AF13B164CE5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27C1F2129B3741895323A75A134B83" ma:contentTypeVersion="13" ma:contentTypeDescription="Crear nuevo documento." ma:contentTypeScope="" ma:versionID="193a875b04b564d8f2b28b16d1443a95">
  <xsd:schema xmlns:xsd="http://www.w3.org/2001/XMLSchema" xmlns:xs="http://www.w3.org/2001/XMLSchema" xmlns:p="http://schemas.microsoft.com/office/2006/metadata/properties" xmlns:ns3="042b0518-6f91-4c40-ae72-f2ffccc8968a" xmlns:ns4="1f11a07d-baad-4d6e-98f6-5d2e2a4157c1" targetNamespace="http://schemas.microsoft.com/office/2006/metadata/properties" ma:root="true" ma:fieldsID="5cb585f498b4da1cf2fcb5aa362c681e" ns3:_="" ns4:_="">
    <xsd:import namespace="042b0518-6f91-4c40-ae72-f2ffccc8968a"/>
    <xsd:import namespace="1f11a07d-baad-4d6e-98f6-5d2e2a4157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b0518-6f91-4c40-ae72-f2ffccc89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1a07d-baad-4d6e-98f6-5d2e2a4157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31AE87-6CDD-4414-A57E-F0C908BD81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B3519A-7F8D-47F1-BF75-0A788C866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b0518-6f91-4c40-ae72-f2ffccc8968a"/>
    <ds:schemaRef ds:uri="1f11a07d-baad-4d6e-98f6-5d2e2a4157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D5554E-FE90-47E1-BDCA-A8B930E85CEC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042b0518-6f91-4c40-ae72-f2ffccc8968a"/>
    <ds:schemaRef ds:uri="http://schemas.microsoft.com/office/2006/metadata/properties"/>
    <ds:schemaRef ds:uri="1f11a07d-baad-4d6e-98f6-5d2e2a4157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3006</TotalTime>
  <Words>272</Words>
  <Application>Microsoft Office PowerPoint</Application>
  <PresentationFormat>Personalizado</PresentationFormat>
  <Paragraphs>89</Paragraphs>
  <Slides>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Paquete</vt:lpstr>
      <vt:lpstr>Office Theme</vt:lpstr>
      <vt:lpstr>1_Office Theme</vt:lpstr>
      <vt:lpstr>Diapositiva 1</vt:lpstr>
      <vt:lpstr> Contribución al crecimiento economía mundial, 2023-2028</vt:lpstr>
      <vt:lpstr>Diapositiva 3</vt:lpstr>
      <vt:lpstr>Diapositiva 4</vt:lpstr>
      <vt:lpstr>Diapositiva 5</vt:lpstr>
      <vt:lpstr> Comportamiento de las principales variables macroeconómicas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Chin F.</dc:creator>
  <cp:lastModifiedBy>ACER</cp:lastModifiedBy>
  <cp:revision>116</cp:revision>
  <dcterms:created xsi:type="dcterms:W3CDTF">2020-11-12T21:55:18Z</dcterms:created>
  <dcterms:modified xsi:type="dcterms:W3CDTF">2024-02-02T17:32:19Z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0x010100E227C1F2129B3741895323A75A134B83</vt:lpwstr>
  </property>
</Properties>
</file>