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7" r:id="rId2"/>
    <p:sldMasterId id="2147483749" r:id="rId3"/>
    <p:sldMasterId id="2147483761" r:id="rId4"/>
    <p:sldMasterId id="2147483792" r:id="rId5"/>
  </p:sldMasterIdLst>
  <p:notesMasterIdLst>
    <p:notesMasterId r:id="rId24"/>
  </p:notesMasterIdLst>
  <p:sldIdLst>
    <p:sldId id="304" r:id="rId6"/>
    <p:sldId id="374" r:id="rId7"/>
    <p:sldId id="363" r:id="rId8"/>
    <p:sldId id="386" r:id="rId9"/>
    <p:sldId id="299" r:id="rId10"/>
    <p:sldId id="371" r:id="rId11"/>
    <p:sldId id="387" r:id="rId12"/>
    <p:sldId id="388" r:id="rId13"/>
    <p:sldId id="389" r:id="rId14"/>
    <p:sldId id="390" r:id="rId15"/>
    <p:sldId id="392" r:id="rId16"/>
    <p:sldId id="347" r:id="rId17"/>
    <p:sldId id="373" r:id="rId18"/>
    <p:sldId id="394" r:id="rId19"/>
    <p:sldId id="382" r:id="rId20"/>
    <p:sldId id="383" r:id="rId21"/>
    <p:sldId id="377" r:id="rId22"/>
    <p:sldId id="276" r:id="rId23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5CA"/>
    <a:srgbClr val="33CC33"/>
    <a:srgbClr val="00A0A0"/>
    <a:srgbClr val="009999"/>
    <a:srgbClr val="33CCCC"/>
    <a:srgbClr val="FF6600"/>
    <a:srgbClr val="FE7F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74" autoAdjust="0"/>
    <p:restoredTop sz="92034" autoAdjust="0"/>
  </p:normalViewPr>
  <p:slideViewPr>
    <p:cSldViewPr>
      <p:cViewPr varScale="1">
        <p:scale>
          <a:sx n="67" d="100"/>
          <a:sy n="67" d="100"/>
        </p:scale>
        <p:origin x="-16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vin José Morera Salas" userId="93073113-f5d1-435f-adf5-eb3161fdf151" providerId="ADAL" clId="{1F13A788-408A-40BE-87FB-7F45CDC38487}"/>
    <pc:docChg chg="modSld">
      <pc:chgData name="Melvin José Morera Salas" userId="93073113-f5d1-435f-adf5-eb3161fdf151" providerId="ADAL" clId="{1F13A788-408A-40BE-87FB-7F45CDC38487}" dt="2023-05-12T01:00:54.057" v="11" actId="20577"/>
      <pc:docMkLst>
        <pc:docMk/>
      </pc:docMkLst>
      <pc:sldChg chg="modSp mod">
        <pc:chgData name="Melvin José Morera Salas" userId="93073113-f5d1-435f-adf5-eb3161fdf151" providerId="ADAL" clId="{1F13A788-408A-40BE-87FB-7F45CDC38487}" dt="2023-05-12T01:00:54.057" v="11" actId="20577"/>
        <pc:sldMkLst>
          <pc:docMk/>
          <pc:sldMk cId="423122128" sldId="276"/>
        </pc:sldMkLst>
        <pc:spChg chg="mod">
          <ac:chgData name="Melvin José Morera Salas" userId="93073113-f5d1-435f-adf5-eb3161fdf151" providerId="ADAL" clId="{1F13A788-408A-40BE-87FB-7F45CDC38487}" dt="2023-05-12T01:00:48.593" v="10" actId="20577"/>
          <ac:spMkLst>
            <pc:docMk/>
            <pc:sldMk cId="423122128" sldId="276"/>
            <ac:spMk id="2" creationId="{00000000-0000-0000-0000-000000000000}"/>
          </ac:spMkLst>
        </pc:spChg>
        <pc:spChg chg="mod">
          <ac:chgData name="Melvin José Morera Salas" userId="93073113-f5d1-435f-adf5-eb3161fdf151" providerId="ADAL" clId="{1F13A788-408A-40BE-87FB-7F45CDC38487}" dt="2023-05-12T01:00:54.057" v="11" actId="20577"/>
          <ac:spMkLst>
            <pc:docMk/>
            <pc:sldMk cId="423122128" sldId="276"/>
            <ac:spMk id="5" creationId="{00000000-0000-0000-0000-000000000000}"/>
          </ac:spMkLst>
        </pc:spChg>
      </pc:sldChg>
      <pc:sldChg chg="modSp mod">
        <pc:chgData name="Melvin José Morera Salas" userId="93073113-f5d1-435f-adf5-eb3161fdf151" providerId="ADAL" clId="{1F13A788-408A-40BE-87FB-7F45CDC38487}" dt="2023-05-12T01:00:32.146" v="6" actId="20577"/>
        <pc:sldMkLst>
          <pc:docMk/>
          <pc:sldMk cId="0" sldId="304"/>
        </pc:sldMkLst>
        <pc:spChg chg="mod">
          <ac:chgData name="Melvin José Morera Salas" userId="93073113-f5d1-435f-adf5-eb3161fdf151" providerId="ADAL" clId="{1F13A788-408A-40BE-87FB-7F45CDC38487}" dt="2023-05-12T00:58:06.331" v="2" actId="20577"/>
          <ac:spMkLst>
            <pc:docMk/>
            <pc:sldMk cId="0" sldId="304"/>
            <ac:spMk id="10" creationId="{00000000-0000-0000-0000-000000000000}"/>
          </ac:spMkLst>
        </pc:spChg>
        <pc:spChg chg="mod">
          <ac:chgData name="Melvin José Morera Salas" userId="93073113-f5d1-435f-adf5-eb3161fdf151" providerId="ADAL" clId="{1F13A788-408A-40BE-87FB-7F45CDC38487}" dt="2023-05-12T01:00:32.146" v="6" actId="20577"/>
          <ac:spMkLst>
            <pc:docMk/>
            <pc:sldMk cId="0" sldId="304"/>
            <ac:spMk id="11" creationId="{C934AB18-D663-4140-9FDD-C22BE1902525}"/>
          </ac:spMkLst>
        </pc:spChg>
      </pc:sldChg>
    </pc:docChg>
  </pc:docChgLst>
  <pc:docChgLst>
    <pc:chgData name="Melvin José Morera Salas" userId="93073113-f5d1-435f-adf5-eb3161fdf151" providerId="ADAL" clId="{02890230-6B75-4D4C-B965-AC218BCBE319}"/>
    <pc:docChg chg="custSel delSld modSld delMainMaster">
      <pc:chgData name="Melvin José Morera Salas" userId="93073113-f5d1-435f-adf5-eb3161fdf151" providerId="ADAL" clId="{02890230-6B75-4D4C-B965-AC218BCBE319}" dt="2023-01-07T05:01:43.765" v="17" actId="313"/>
      <pc:docMkLst>
        <pc:docMk/>
      </pc:docMkLst>
      <pc:sldChg chg="modSp mod">
        <pc:chgData name="Melvin José Morera Salas" userId="93073113-f5d1-435f-adf5-eb3161fdf151" providerId="ADAL" clId="{02890230-6B75-4D4C-B965-AC218BCBE319}" dt="2022-12-31T00:11:40.315" v="15" actId="20577"/>
        <pc:sldMkLst>
          <pc:docMk/>
          <pc:sldMk cId="423122128" sldId="276"/>
        </pc:sldMkLst>
        <pc:spChg chg="mod">
          <ac:chgData name="Melvin José Morera Salas" userId="93073113-f5d1-435f-adf5-eb3161fdf151" providerId="ADAL" clId="{02890230-6B75-4D4C-B965-AC218BCBE319}" dt="2022-12-31T00:07:26.532" v="14" actId="20577"/>
          <ac:spMkLst>
            <pc:docMk/>
            <pc:sldMk cId="423122128" sldId="276"/>
            <ac:spMk id="2" creationId="{00000000-0000-0000-0000-000000000000}"/>
          </ac:spMkLst>
        </pc:spChg>
        <pc:spChg chg="mod">
          <ac:chgData name="Melvin José Morera Salas" userId="93073113-f5d1-435f-adf5-eb3161fdf151" providerId="ADAL" clId="{02890230-6B75-4D4C-B965-AC218BCBE319}" dt="2022-12-31T00:11:40.315" v="15" actId="20577"/>
          <ac:spMkLst>
            <pc:docMk/>
            <pc:sldMk cId="423122128" sldId="276"/>
            <ac:spMk id="5" creationId="{00000000-0000-0000-0000-000000000000}"/>
          </ac:spMkLst>
        </pc:spChg>
      </pc:sldChg>
      <pc:sldChg chg="modSp mod">
        <pc:chgData name="Melvin José Morera Salas" userId="93073113-f5d1-435f-adf5-eb3161fdf151" providerId="ADAL" clId="{02890230-6B75-4D4C-B965-AC218BCBE319}" dt="2022-12-31T00:04:58.589" v="7" actId="20577"/>
        <pc:sldMkLst>
          <pc:docMk/>
          <pc:sldMk cId="0" sldId="304"/>
        </pc:sldMkLst>
        <pc:spChg chg="mod">
          <ac:chgData name="Melvin José Morera Salas" userId="93073113-f5d1-435f-adf5-eb3161fdf151" providerId="ADAL" clId="{02890230-6B75-4D4C-B965-AC218BCBE319}" dt="2022-12-31T00:04:31.224" v="1" actId="20577"/>
          <ac:spMkLst>
            <pc:docMk/>
            <pc:sldMk cId="0" sldId="304"/>
            <ac:spMk id="10" creationId="{00000000-0000-0000-0000-000000000000}"/>
          </ac:spMkLst>
        </pc:spChg>
        <pc:spChg chg="mod">
          <ac:chgData name="Melvin José Morera Salas" userId="93073113-f5d1-435f-adf5-eb3161fdf151" providerId="ADAL" clId="{02890230-6B75-4D4C-B965-AC218BCBE319}" dt="2022-12-31T00:04:58.589" v="7" actId="20577"/>
          <ac:spMkLst>
            <pc:docMk/>
            <pc:sldMk cId="0" sldId="304"/>
            <ac:spMk id="11" creationId="{C934AB18-D663-4140-9FDD-C22BE1902525}"/>
          </ac:spMkLst>
        </pc:spChg>
      </pc:sldChg>
      <pc:sldChg chg="del">
        <pc:chgData name="Melvin José Morera Salas" userId="93073113-f5d1-435f-adf5-eb3161fdf151" providerId="ADAL" clId="{02890230-6B75-4D4C-B965-AC218BCBE319}" dt="2022-12-31T00:07:05.545" v="8" actId="47"/>
        <pc:sldMkLst>
          <pc:docMk/>
          <pc:sldMk cId="2084509302" sldId="385"/>
        </pc:sldMkLst>
      </pc:sldChg>
      <pc:sldChg chg="modSp mod">
        <pc:chgData name="Melvin José Morera Salas" userId="93073113-f5d1-435f-adf5-eb3161fdf151" providerId="ADAL" clId="{02890230-6B75-4D4C-B965-AC218BCBE319}" dt="2023-01-07T05:01:43.765" v="17" actId="313"/>
        <pc:sldMkLst>
          <pc:docMk/>
          <pc:sldMk cId="0" sldId="392"/>
        </pc:sldMkLst>
        <pc:spChg chg="mod">
          <ac:chgData name="Melvin José Morera Salas" userId="93073113-f5d1-435f-adf5-eb3161fdf151" providerId="ADAL" clId="{02890230-6B75-4D4C-B965-AC218BCBE319}" dt="2023-01-07T05:01:43.765" v="17" actId="313"/>
          <ac:spMkLst>
            <pc:docMk/>
            <pc:sldMk cId="0" sldId="392"/>
            <ac:spMk id="15368" creationId="{00000000-0000-0000-0000-000000000000}"/>
          </ac:spMkLst>
        </pc:spChg>
      </pc:sldChg>
      <pc:sldMasterChg chg="del delSldLayout">
        <pc:chgData name="Melvin José Morera Salas" userId="93073113-f5d1-435f-adf5-eb3161fdf151" providerId="ADAL" clId="{02890230-6B75-4D4C-B965-AC218BCBE319}" dt="2022-12-31T00:07:05.545" v="8" actId="47"/>
        <pc:sldMasterMkLst>
          <pc:docMk/>
          <pc:sldMasterMk cId="385677519" sldId="2147483775"/>
        </pc:sldMasterMkLst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496090913" sldId="2147483776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18716821" sldId="2147483777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21017666" sldId="2147483778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726888194" sldId="2147483779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397661899" sldId="2147483780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664730282" sldId="2147483781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809020644" sldId="2147483782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958042569" sldId="2147483783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51864548" sldId="2147483784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1633649699" sldId="2147483785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991963487" sldId="2147483786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4094523680" sldId="2147483787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4244197546" sldId="2147483788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520887290" sldId="2147483789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439732913" sldId="2147483790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1564952274" sldId="214748379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D12D-2B80-47E7-82DD-A5ED4FD5EA2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32E7DAA-7149-4B5A-B254-23238305942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R" dirty="0"/>
            <a:t>Economía</a:t>
          </a:r>
        </a:p>
      </dgm:t>
    </dgm:pt>
    <dgm:pt modelId="{1A7E93FF-2EC6-49B6-A330-98A072697BAD}" type="parTrans" cxnId="{3161A142-0C69-44D9-ADC1-333420D28012}">
      <dgm:prSet/>
      <dgm:spPr/>
      <dgm:t>
        <a:bodyPr/>
        <a:lstStyle/>
        <a:p>
          <a:endParaRPr lang="es-CR"/>
        </a:p>
      </dgm:t>
    </dgm:pt>
    <dgm:pt modelId="{E19FAEC4-4922-4047-969A-878857D624FC}" type="sibTrans" cxnId="{3161A142-0C69-44D9-ADC1-333420D28012}">
      <dgm:prSet/>
      <dgm:spPr/>
      <dgm:t>
        <a:bodyPr/>
        <a:lstStyle/>
        <a:p>
          <a:endParaRPr lang="es-CR"/>
        </a:p>
      </dgm:t>
    </dgm:pt>
    <dgm:pt modelId="{1B6A7DC4-A571-480A-BDDF-FC2D11504119}">
      <dgm:prSet phldrT="[Texto]"/>
      <dgm:spPr>
        <a:solidFill>
          <a:srgbClr val="0215CA"/>
        </a:solidFill>
      </dgm:spPr>
      <dgm:t>
        <a:bodyPr/>
        <a:lstStyle/>
        <a:p>
          <a:r>
            <a:rPr lang="es-CR" dirty="0"/>
            <a:t>Salud</a:t>
          </a:r>
        </a:p>
      </dgm:t>
    </dgm:pt>
    <dgm:pt modelId="{426FB5DE-1574-4374-B047-EF8ACB33856F}" type="parTrans" cxnId="{AD6D9055-8672-4FCB-9526-A59C39A664A6}">
      <dgm:prSet/>
      <dgm:spPr/>
      <dgm:t>
        <a:bodyPr/>
        <a:lstStyle/>
        <a:p>
          <a:endParaRPr lang="es-CR"/>
        </a:p>
      </dgm:t>
    </dgm:pt>
    <dgm:pt modelId="{2B1E9DD0-E480-4F33-8980-61381601CE71}" type="sibTrans" cxnId="{AD6D9055-8672-4FCB-9526-A59C39A664A6}">
      <dgm:prSet/>
      <dgm:spPr/>
      <dgm:t>
        <a:bodyPr/>
        <a:lstStyle/>
        <a:p>
          <a:endParaRPr lang="es-CR"/>
        </a:p>
      </dgm:t>
    </dgm:pt>
    <dgm:pt modelId="{41C6DEA6-A601-4AD1-9E14-315E0B8F5CF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Educación</a:t>
          </a:r>
        </a:p>
      </dgm:t>
    </dgm:pt>
    <dgm:pt modelId="{FEC75F4C-E7DC-4E24-839B-CCF536076DAC}" type="parTrans" cxnId="{1AF27D6F-37F6-475A-9816-C3F1640C0C5C}">
      <dgm:prSet/>
      <dgm:spPr/>
      <dgm:t>
        <a:bodyPr/>
        <a:lstStyle/>
        <a:p>
          <a:endParaRPr lang="es-CR"/>
        </a:p>
      </dgm:t>
    </dgm:pt>
    <dgm:pt modelId="{7FE15116-F8FE-4169-B6C4-027B0431963C}" type="sibTrans" cxnId="{1AF27D6F-37F6-475A-9816-C3F1640C0C5C}">
      <dgm:prSet/>
      <dgm:spPr/>
      <dgm:t>
        <a:bodyPr/>
        <a:lstStyle/>
        <a:p>
          <a:endParaRPr lang="es-CR"/>
        </a:p>
      </dgm:t>
    </dgm:pt>
    <dgm:pt modelId="{8D3B82B9-AFA2-456E-947C-52C568CB169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Transporte</a:t>
          </a:r>
        </a:p>
      </dgm:t>
    </dgm:pt>
    <dgm:pt modelId="{AF89FD3F-8649-457A-BC1F-FE7ADF2EE15F}" type="parTrans" cxnId="{503880A2-0A09-40D8-BBBB-69B644204D42}">
      <dgm:prSet/>
      <dgm:spPr/>
      <dgm:t>
        <a:bodyPr/>
        <a:lstStyle/>
        <a:p>
          <a:endParaRPr lang="es-CR"/>
        </a:p>
      </dgm:t>
    </dgm:pt>
    <dgm:pt modelId="{DFE84D57-C3FB-4179-B8B0-2AFD1AB11F47}" type="sibTrans" cxnId="{503880A2-0A09-40D8-BBBB-69B644204D42}">
      <dgm:prSet/>
      <dgm:spPr/>
      <dgm:t>
        <a:bodyPr/>
        <a:lstStyle/>
        <a:p>
          <a:endParaRPr lang="es-CR"/>
        </a:p>
      </dgm:t>
    </dgm:pt>
    <dgm:pt modelId="{880940E2-0E01-43E2-94CD-BDD7C9D41E21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Medio ambiente</a:t>
          </a:r>
        </a:p>
      </dgm:t>
    </dgm:pt>
    <dgm:pt modelId="{178325E1-5FA7-4DE0-B3CA-28571F7117AF}" type="parTrans" cxnId="{BD6A55CD-28EF-4D60-87C9-A16F599562B6}">
      <dgm:prSet/>
      <dgm:spPr/>
      <dgm:t>
        <a:bodyPr/>
        <a:lstStyle/>
        <a:p>
          <a:endParaRPr lang="es-CR"/>
        </a:p>
      </dgm:t>
    </dgm:pt>
    <dgm:pt modelId="{B01FAC5D-4EDD-43D0-9AB4-3AC66BFACE20}" type="sibTrans" cxnId="{BD6A55CD-28EF-4D60-87C9-A16F599562B6}">
      <dgm:prSet/>
      <dgm:spPr/>
      <dgm:t>
        <a:bodyPr/>
        <a:lstStyle/>
        <a:p>
          <a:endParaRPr lang="es-CR"/>
        </a:p>
      </dgm:t>
    </dgm:pt>
    <dgm:pt modelId="{448498F6-6E28-4373-AF7C-8F0B2CC703B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Otros sectores</a:t>
          </a:r>
        </a:p>
      </dgm:t>
    </dgm:pt>
    <dgm:pt modelId="{0C09AD1D-3568-46CB-8294-DD84B0B6F842}" type="parTrans" cxnId="{AE1E0537-D799-4A99-B1D2-C4243D8DB4EF}">
      <dgm:prSet/>
      <dgm:spPr/>
      <dgm:t>
        <a:bodyPr/>
        <a:lstStyle/>
        <a:p>
          <a:endParaRPr lang="es-CR"/>
        </a:p>
      </dgm:t>
    </dgm:pt>
    <dgm:pt modelId="{FF1BD29E-6903-4417-B871-55F3DB34E447}" type="sibTrans" cxnId="{AE1E0537-D799-4A99-B1D2-C4243D8DB4EF}">
      <dgm:prSet/>
      <dgm:spPr/>
      <dgm:t>
        <a:bodyPr/>
        <a:lstStyle/>
        <a:p>
          <a:endParaRPr lang="es-CR"/>
        </a:p>
      </dgm:t>
    </dgm:pt>
    <dgm:pt modelId="{0C1DE04E-06A7-477A-B462-866212024EF6}" type="pres">
      <dgm:prSet presAssocID="{0748D12D-2B80-47E7-82DD-A5ED4FD5EA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A8C604-5EFE-4EF7-AA4A-F7CCEE729F7A}" type="pres">
      <dgm:prSet presAssocID="{632E7DAA-7149-4B5A-B254-232383059423}" presName="root1" presStyleCnt="0"/>
      <dgm:spPr/>
    </dgm:pt>
    <dgm:pt modelId="{CBF8D837-88F9-4DEA-9E66-73994ABD8893}" type="pres">
      <dgm:prSet presAssocID="{632E7DAA-7149-4B5A-B254-2323830594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BE6CB1-5B54-45AB-A364-B693408AC771}" type="pres">
      <dgm:prSet presAssocID="{632E7DAA-7149-4B5A-B254-232383059423}" presName="level2hierChild" presStyleCnt="0"/>
      <dgm:spPr/>
    </dgm:pt>
    <dgm:pt modelId="{1C50E18C-ABBE-46DE-88C9-5DBEAFEFFEC2}" type="pres">
      <dgm:prSet presAssocID="{426FB5DE-1574-4374-B047-EF8ACB33856F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FBECE218-2C5C-49D9-B512-5DF45C0A8274}" type="pres">
      <dgm:prSet presAssocID="{426FB5DE-1574-4374-B047-EF8ACB33856F}" presName="connTx" presStyleLbl="parChTrans1D2" presStyleIdx="0" presStyleCnt="5"/>
      <dgm:spPr/>
      <dgm:t>
        <a:bodyPr/>
        <a:lstStyle/>
        <a:p>
          <a:endParaRPr lang="es-ES"/>
        </a:p>
      </dgm:t>
    </dgm:pt>
    <dgm:pt modelId="{B9097ABF-F426-43AB-A10F-22DE16FC83AC}" type="pres">
      <dgm:prSet presAssocID="{1B6A7DC4-A571-480A-BDDF-FC2D11504119}" presName="root2" presStyleCnt="0"/>
      <dgm:spPr/>
    </dgm:pt>
    <dgm:pt modelId="{BD2BEE81-F8A5-4D37-B4FB-1BC4090A2B47}" type="pres">
      <dgm:prSet presAssocID="{1B6A7DC4-A571-480A-BDDF-FC2D1150411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3D8810-10D5-402A-872A-1541C87F6E30}" type="pres">
      <dgm:prSet presAssocID="{1B6A7DC4-A571-480A-BDDF-FC2D11504119}" presName="level3hierChild" presStyleCnt="0"/>
      <dgm:spPr/>
    </dgm:pt>
    <dgm:pt modelId="{5A8B56BA-1CA0-4469-917B-F02F4434ACD0}" type="pres">
      <dgm:prSet presAssocID="{FEC75F4C-E7DC-4E24-839B-CCF536076DAC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E5B910D5-DCC2-486A-AB2F-84A6923ABFD4}" type="pres">
      <dgm:prSet presAssocID="{FEC75F4C-E7DC-4E24-839B-CCF536076DAC}" presName="connTx" presStyleLbl="parChTrans1D2" presStyleIdx="1" presStyleCnt="5"/>
      <dgm:spPr/>
      <dgm:t>
        <a:bodyPr/>
        <a:lstStyle/>
        <a:p>
          <a:endParaRPr lang="es-ES"/>
        </a:p>
      </dgm:t>
    </dgm:pt>
    <dgm:pt modelId="{F4C3BF4C-295C-4300-9515-A7E8C2D80553}" type="pres">
      <dgm:prSet presAssocID="{41C6DEA6-A601-4AD1-9E14-315E0B8F5CF2}" presName="root2" presStyleCnt="0"/>
      <dgm:spPr/>
    </dgm:pt>
    <dgm:pt modelId="{AB8E419E-12B9-496E-89E6-A7E8F3698BAC}" type="pres">
      <dgm:prSet presAssocID="{41C6DEA6-A601-4AD1-9E14-315E0B8F5CF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63407A-76E8-4B9B-A9D1-F881C2A44DD2}" type="pres">
      <dgm:prSet presAssocID="{41C6DEA6-A601-4AD1-9E14-315E0B8F5CF2}" presName="level3hierChild" presStyleCnt="0"/>
      <dgm:spPr/>
    </dgm:pt>
    <dgm:pt modelId="{C8D5CDCE-01CD-445C-B410-232F105DE09E}" type="pres">
      <dgm:prSet presAssocID="{AF89FD3F-8649-457A-BC1F-FE7ADF2EE15F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7BB400DD-6513-442C-8736-C9DE3C04BBD1}" type="pres">
      <dgm:prSet presAssocID="{AF89FD3F-8649-457A-BC1F-FE7ADF2EE15F}" presName="connTx" presStyleLbl="parChTrans1D2" presStyleIdx="2" presStyleCnt="5"/>
      <dgm:spPr/>
      <dgm:t>
        <a:bodyPr/>
        <a:lstStyle/>
        <a:p>
          <a:endParaRPr lang="es-ES"/>
        </a:p>
      </dgm:t>
    </dgm:pt>
    <dgm:pt modelId="{98F9CF16-2CA6-40BF-8685-633669833BA0}" type="pres">
      <dgm:prSet presAssocID="{8D3B82B9-AFA2-456E-947C-52C568CB1695}" presName="root2" presStyleCnt="0"/>
      <dgm:spPr/>
    </dgm:pt>
    <dgm:pt modelId="{05F6FA68-A400-4907-978B-FFB6F8A4FF83}" type="pres">
      <dgm:prSet presAssocID="{8D3B82B9-AFA2-456E-947C-52C568CB169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F48E1-FA10-4B39-8E48-10F3C28D69CA}" type="pres">
      <dgm:prSet presAssocID="{8D3B82B9-AFA2-456E-947C-52C568CB1695}" presName="level3hierChild" presStyleCnt="0"/>
      <dgm:spPr/>
    </dgm:pt>
    <dgm:pt modelId="{4773CA26-8BD8-4348-9C84-09D6149063CC}" type="pres">
      <dgm:prSet presAssocID="{178325E1-5FA7-4DE0-B3CA-28571F7117AF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ECBC77E4-2231-4FA3-AF56-26FA7601B3A7}" type="pres">
      <dgm:prSet presAssocID="{178325E1-5FA7-4DE0-B3CA-28571F7117AF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D75FB3C-9423-43CC-9761-F755793365AA}" type="pres">
      <dgm:prSet presAssocID="{880940E2-0E01-43E2-94CD-BDD7C9D41E21}" presName="root2" presStyleCnt="0"/>
      <dgm:spPr/>
    </dgm:pt>
    <dgm:pt modelId="{ABC21B85-17E8-47BD-B932-E0B53A946DCE}" type="pres">
      <dgm:prSet presAssocID="{880940E2-0E01-43E2-94CD-BDD7C9D41E2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9D45EE-50AB-4DA8-A4BF-9D45119FC5E0}" type="pres">
      <dgm:prSet presAssocID="{880940E2-0E01-43E2-94CD-BDD7C9D41E21}" presName="level3hierChild" presStyleCnt="0"/>
      <dgm:spPr/>
    </dgm:pt>
    <dgm:pt modelId="{798FC52B-6A0C-4919-8B1C-DAB55AD2F671}" type="pres">
      <dgm:prSet presAssocID="{0C09AD1D-3568-46CB-8294-DD84B0B6F842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8C2E78A6-6BA7-4467-A1AC-F9E5460FC8EA}" type="pres">
      <dgm:prSet presAssocID="{0C09AD1D-3568-46CB-8294-DD84B0B6F84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24A54DDF-75FF-4797-B8C3-4F15D02E0DF4}" type="pres">
      <dgm:prSet presAssocID="{448498F6-6E28-4373-AF7C-8F0B2CC703BA}" presName="root2" presStyleCnt="0"/>
      <dgm:spPr/>
    </dgm:pt>
    <dgm:pt modelId="{EB3E6A49-82B3-4DD0-AE6E-3EE4E8D5DC90}" type="pres">
      <dgm:prSet presAssocID="{448498F6-6E28-4373-AF7C-8F0B2CC703B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83294-A6A3-4730-8E4A-B4BF94035B2F}" type="pres">
      <dgm:prSet presAssocID="{448498F6-6E28-4373-AF7C-8F0B2CC703BA}" presName="level3hierChild" presStyleCnt="0"/>
      <dgm:spPr/>
    </dgm:pt>
  </dgm:ptLst>
  <dgm:cxnLst>
    <dgm:cxn modelId="{09D1BA64-F7F5-46FF-9CAE-4BE51DFB6B48}" type="presOf" srcId="{AF89FD3F-8649-457A-BC1F-FE7ADF2EE15F}" destId="{7BB400DD-6513-442C-8736-C9DE3C04BBD1}" srcOrd="1" destOrd="0" presId="urn:microsoft.com/office/officeart/2005/8/layout/hierarchy2"/>
    <dgm:cxn modelId="{55D460DF-4C40-4534-B909-A5C8EEF62E33}" type="presOf" srcId="{178325E1-5FA7-4DE0-B3CA-28571F7117AF}" destId="{4773CA26-8BD8-4348-9C84-09D6149063CC}" srcOrd="0" destOrd="0" presId="urn:microsoft.com/office/officeart/2005/8/layout/hierarchy2"/>
    <dgm:cxn modelId="{BD6A55CD-28EF-4D60-87C9-A16F599562B6}" srcId="{632E7DAA-7149-4B5A-B254-232383059423}" destId="{880940E2-0E01-43E2-94CD-BDD7C9D41E21}" srcOrd="3" destOrd="0" parTransId="{178325E1-5FA7-4DE0-B3CA-28571F7117AF}" sibTransId="{B01FAC5D-4EDD-43D0-9AB4-3AC66BFACE20}"/>
    <dgm:cxn modelId="{D1413983-DDB1-4ACB-B283-9E38F5E29BF8}" type="presOf" srcId="{448498F6-6E28-4373-AF7C-8F0B2CC703BA}" destId="{EB3E6A49-82B3-4DD0-AE6E-3EE4E8D5DC90}" srcOrd="0" destOrd="0" presId="urn:microsoft.com/office/officeart/2005/8/layout/hierarchy2"/>
    <dgm:cxn modelId="{519C09CE-539A-486F-B1B5-1609308AE103}" type="presOf" srcId="{0C09AD1D-3568-46CB-8294-DD84B0B6F842}" destId="{8C2E78A6-6BA7-4467-A1AC-F9E5460FC8EA}" srcOrd="1" destOrd="0" presId="urn:microsoft.com/office/officeart/2005/8/layout/hierarchy2"/>
    <dgm:cxn modelId="{AE1E0537-D799-4A99-B1D2-C4243D8DB4EF}" srcId="{632E7DAA-7149-4B5A-B254-232383059423}" destId="{448498F6-6E28-4373-AF7C-8F0B2CC703BA}" srcOrd="4" destOrd="0" parTransId="{0C09AD1D-3568-46CB-8294-DD84B0B6F842}" sibTransId="{FF1BD29E-6903-4417-B871-55F3DB34E447}"/>
    <dgm:cxn modelId="{503880A2-0A09-40D8-BBBB-69B644204D42}" srcId="{632E7DAA-7149-4B5A-B254-232383059423}" destId="{8D3B82B9-AFA2-456E-947C-52C568CB1695}" srcOrd="2" destOrd="0" parTransId="{AF89FD3F-8649-457A-BC1F-FE7ADF2EE15F}" sibTransId="{DFE84D57-C3FB-4179-B8B0-2AFD1AB11F47}"/>
    <dgm:cxn modelId="{2F912C8F-2310-4CD9-BB57-3CD0605E9737}" type="presOf" srcId="{0C09AD1D-3568-46CB-8294-DD84B0B6F842}" destId="{798FC52B-6A0C-4919-8B1C-DAB55AD2F671}" srcOrd="0" destOrd="0" presId="urn:microsoft.com/office/officeart/2005/8/layout/hierarchy2"/>
    <dgm:cxn modelId="{005A524E-3382-4D3A-9F0A-213BE5C314E1}" type="presOf" srcId="{41C6DEA6-A601-4AD1-9E14-315E0B8F5CF2}" destId="{AB8E419E-12B9-496E-89E6-A7E8F3698BAC}" srcOrd="0" destOrd="0" presId="urn:microsoft.com/office/officeart/2005/8/layout/hierarchy2"/>
    <dgm:cxn modelId="{1AF27D6F-37F6-475A-9816-C3F1640C0C5C}" srcId="{632E7DAA-7149-4B5A-B254-232383059423}" destId="{41C6DEA6-A601-4AD1-9E14-315E0B8F5CF2}" srcOrd="1" destOrd="0" parTransId="{FEC75F4C-E7DC-4E24-839B-CCF536076DAC}" sibTransId="{7FE15116-F8FE-4169-B6C4-027B0431963C}"/>
    <dgm:cxn modelId="{17F62B15-E7BA-4F54-A92F-0EE574DF24AB}" type="presOf" srcId="{1B6A7DC4-A571-480A-BDDF-FC2D11504119}" destId="{BD2BEE81-F8A5-4D37-B4FB-1BC4090A2B47}" srcOrd="0" destOrd="0" presId="urn:microsoft.com/office/officeart/2005/8/layout/hierarchy2"/>
    <dgm:cxn modelId="{3161A142-0C69-44D9-ADC1-333420D28012}" srcId="{0748D12D-2B80-47E7-82DD-A5ED4FD5EA24}" destId="{632E7DAA-7149-4B5A-B254-232383059423}" srcOrd="0" destOrd="0" parTransId="{1A7E93FF-2EC6-49B6-A330-98A072697BAD}" sibTransId="{E19FAEC4-4922-4047-969A-878857D624FC}"/>
    <dgm:cxn modelId="{F682A796-08BE-4E93-ABA5-F0DFC258EC9E}" type="presOf" srcId="{8D3B82B9-AFA2-456E-947C-52C568CB1695}" destId="{05F6FA68-A400-4907-978B-FFB6F8A4FF83}" srcOrd="0" destOrd="0" presId="urn:microsoft.com/office/officeart/2005/8/layout/hierarchy2"/>
    <dgm:cxn modelId="{CB5F7C38-77A3-45AB-92D9-DA78DA5C0472}" type="presOf" srcId="{178325E1-5FA7-4DE0-B3CA-28571F7117AF}" destId="{ECBC77E4-2231-4FA3-AF56-26FA7601B3A7}" srcOrd="1" destOrd="0" presId="urn:microsoft.com/office/officeart/2005/8/layout/hierarchy2"/>
    <dgm:cxn modelId="{F2B8193C-9A06-4BC0-AA4A-F2A92FCDD3EE}" type="presOf" srcId="{632E7DAA-7149-4B5A-B254-232383059423}" destId="{CBF8D837-88F9-4DEA-9E66-73994ABD8893}" srcOrd="0" destOrd="0" presId="urn:microsoft.com/office/officeart/2005/8/layout/hierarchy2"/>
    <dgm:cxn modelId="{33CBCA97-7C1B-4852-B8DD-3F0D5D649D7E}" type="presOf" srcId="{0748D12D-2B80-47E7-82DD-A5ED4FD5EA24}" destId="{0C1DE04E-06A7-477A-B462-866212024EF6}" srcOrd="0" destOrd="0" presId="urn:microsoft.com/office/officeart/2005/8/layout/hierarchy2"/>
    <dgm:cxn modelId="{3AD36FF0-C19B-476F-A212-9F1197CEEED6}" type="presOf" srcId="{FEC75F4C-E7DC-4E24-839B-CCF536076DAC}" destId="{E5B910D5-DCC2-486A-AB2F-84A6923ABFD4}" srcOrd="1" destOrd="0" presId="urn:microsoft.com/office/officeart/2005/8/layout/hierarchy2"/>
    <dgm:cxn modelId="{0CEFBBA9-7495-4ABD-B5ED-04A7594CA9FD}" type="presOf" srcId="{880940E2-0E01-43E2-94CD-BDD7C9D41E21}" destId="{ABC21B85-17E8-47BD-B932-E0B53A946DCE}" srcOrd="0" destOrd="0" presId="urn:microsoft.com/office/officeart/2005/8/layout/hierarchy2"/>
    <dgm:cxn modelId="{0317BB9A-563C-4C18-81DC-8B80C142E143}" type="presOf" srcId="{426FB5DE-1574-4374-B047-EF8ACB33856F}" destId="{FBECE218-2C5C-49D9-B512-5DF45C0A8274}" srcOrd="1" destOrd="0" presId="urn:microsoft.com/office/officeart/2005/8/layout/hierarchy2"/>
    <dgm:cxn modelId="{58F2EE0A-1604-4C6E-9D9A-E1CBCADDF8ED}" type="presOf" srcId="{426FB5DE-1574-4374-B047-EF8ACB33856F}" destId="{1C50E18C-ABBE-46DE-88C9-5DBEAFEFFEC2}" srcOrd="0" destOrd="0" presId="urn:microsoft.com/office/officeart/2005/8/layout/hierarchy2"/>
    <dgm:cxn modelId="{F7392F6F-0C90-4FDF-A168-1E410DEBBD96}" type="presOf" srcId="{AF89FD3F-8649-457A-BC1F-FE7ADF2EE15F}" destId="{C8D5CDCE-01CD-445C-B410-232F105DE09E}" srcOrd="0" destOrd="0" presId="urn:microsoft.com/office/officeart/2005/8/layout/hierarchy2"/>
    <dgm:cxn modelId="{AD6D9055-8672-4FCB-9526-A59C39A664A6}" srcId="{632E7DAA-7149-4B5A-B254-232383059423}" destId="{1B6A7DC4-A571-480A-BDDF-FC2D11504119}" srcOrd="0" destOrd="0" parTransId="{426FB5DE-1574-4374-B047-EF8ACB33856F}" sibTransId="{2B1E9DD0-E480-4F33-8980-61381601CE71}"/>
    <dgm:cxn modelId="{D4304F3A-066D-43AD-8B14-3309ADDEBBC1}" type="presOf" srcId="{FEC75F4C-E7DC-4E24-839B-CCF536076DAC}" destId="{5A8B56BA-1CA0-4469-917B-F02F4434ACD0}" srcOrd="0" destOrd="0" presId="urn:microsoft.com/office/officeart/2005/8/layout/hierarchy2"/>
    <dgm:cxn modelId="{EFBCCD77-492E-4B30-B4FD-75A9EA8DC7CF}" type="presParOf" srcId="{0C1DE04E-06A7-477A-B462-866212024EF6}" destId="{BBA8C604-5EFE-4EF7-AA4A-F7CCEE729F7A}" srcOrd="0" destOrd="0" presId="urn:microsoft.com/office/officeart/2005/8/layout/hierarchy2"/>
    <dgm:cxn modelId="{DC979DF9-ACD4-4A7D-89E7-F3F909FD7841}" type="presParOf" srcId="{BBA8C604-5EFE-4EF7-AA4A-F7CCEE729F7A}" destId="{CBF8D837-88F9-4DEA-9E66-73994ABD8893}" srcOrd="0" destOrd="0" presId="urn:microsoft.com/office/officeart/2005/8/layout/hierarchy2"/>
    <dgm:cxn modelId="{EA1B4DE9-641F-4FE0-9262-1FD0D0305859}" type="presParOf" srcId="{BBA8C604-5EFE-4EF7-AA4A-F7CCEE729F7A}" destId="{F1BE6CB1-5B54-45AB-A364-B693408AC771}" srcOrd="1" destOrd="0" presId="urn:microsoft.com/office/officeart/2005/8/layout/hierarchy2"/>
    <dgm:cxn modelId="{59DAB969-A9E4-43B3-8E05-A1AA134C6F48}" type="presParOf" srcId="{F1BE6CB1-5B54-45AB-A364-B693408AC771}" destId="{1C50E18C-ABBE-46DE-88C9-5DBEAFEFFEC2}" srcOrd="0" destOrd="0" presId="urn:microsoft.com/office/officeart/2005/8/layout/hierarchy2"/>
    <dgm:cxn modelId="{3ACF85FA-84FB-472D-B51E-AB98BD28FCA1}" type="presParOf" srcId="{1C50E18C-ABBE-46DE-88C9-5DBEAFEFFEC2}" destId="{FBECE218-2C5C-49D9-B512-5DF45C0A8274}" srcOrd="0" destOrd="0" presId="urn:microsoft.com/office/officeart/2005/8/layout/hierarchy2"/>
    <dgm:cxn modelId="{D4C54851-AF4E-4A6A-A5B5-4E50712020F9}" type="presParOf" srcId="{F1BE6CB1-5B54-45AB-A364-B693408AC771}" destId="{B9097ABF-F426-43AB-A10F-22DE16FC83AC}" srcOrd="1" destOrd="0" presId="urn:microsoft.com/office/officeart/2005/8/layout/hierarchy2"/>
    <dgm:cxn modelId="{9A8221CB-8CB1-45EE-90EF-E352F4E0A398}" type="presParOf" srcId="{B9097ABF-F426-43AB-A10F-22DE16FC83AC}" destId="{BD2BEE81-F8A5-4D37-B4FB-1BC4090A2B47}" srcOrd="0" destOrd="0" presId="urn:microsoft.com/office/officeart/2005/8/layout/hierarchy2"/>
    <dgm:cxn modelId="{AF7A2C19-9597-46D4-B831-74D39ADFCA57}" type="presParOf" srcId="{B9097ABF-F426-43AB-A10F-22DE16FC83AC}" destId="{AB3D8810-10D5-402A-872A-1541C87F6E30}" srcOrd="1" destOrd="0" presId="urn:microsoft.com/office/officeart/2005/8/layout/hierarchy2"/>
    <dgm:cxn modelId="{3AD345B7-F27C-44D2-AE9B-C681495EDE19}" type="presParOf" srcId="{F1BE6CB1-5B54-45AB-A364-B693408AC771}" destId="{5A8B56BA-1CA0-4469-917B-F02F4434ACD0}" srcOrd="2" destOrd="0" presId="urn:microsoft.com/office/officeart/2005/8/layout/hierarchy2"/>
    <dgm:cxn modelId="{B494F26F-5991-48EA-88A3-DD7590857386}" type="presParOf" srcId="{5A8B56BA-1CA0-4469-917B-F02F4434ACD0}" destId="{E5B910D5-DCC2-486A-AB2F-84A6923ABFD4}" srcOrd="0" destOrd="0" presId="urn:microsoft.com/office/officeart/2005/8/layout/hierarchy2"/>
    <dgm:cxn modelId="{A0848871-797C-4899-86B2-C255D7735EE1}" type="presParOf" srcId="{F1BE6CB1-5B54-45AB-A364-B693408AC771}" destId="{F4C3BF4C-295C-4300-9515-A7E8C2D80553}" srcOrd="3" destOrd="0" presId="urn:microsoft.com/office/officeart/2005/8/layout/hierarchy2"/>
    <dgm:cxn modelId="{970EE17F-266B-4DE1-AD1F-E2D1E25E99B2}" type="presParOf" srcId="{F4C3BF4C-295C-4300-9515-A7E8C2D80553}" destId="{AB8E419E-12B9-496E-89E6-A7E8F3698BAC}" srcOrd="0" destOrd="0" presId="urn:microsoft.com/office/officeart/2005/8/layout/hierarchy2"/>
    <dgm:cxn modelId="{67A5A816-5FBA-4FE8-B297-C964DB0953FC}" type="presParOf" srcId="{F4C3BF4C-295C-4300-9515-A7E8C2D80553}" destId="{B363407A-76E8-4B9B-A9D1-F881C2A44DD2}" srcOrd="1" destOrd="0" presId="urn:microsoft.com/office/officeart/2005/8/layout/hierarchy2"/>
    <dgm:cxn modelId="{15CE1355-2C32-4EFF-8AC5-0A8DD80D5D16}" type="presParOf" srcId="{F1BE6CB1-5B54-45AB-A364-B693408AC771}" destId="{C8D5CDCE-01CD-445C-B410-232F105DE09E}" srcOrd="4" destOrd="0" presId="urn:microsoft.com/office/officeart/2005/8/layout/hierarchy2"/>
    <dgm:cxn modelId="{A1282F2A-1BC4-4C05-915B-A160F9C5DF36}" type="presParOf" srcId="{C8D5CDCE-01CD-445C-B410-232F105DE09E}" destId="{7BB400DD-6513-442C-8736-C9DE3C04BBD1}" srcOrd="0" destOrd="0" presId="urn:microsoft.com/office/officeart/2005/8/layout/hierarchy2"/>
    <dgm:cxn modelId="{8AB1B4D4-A8BB-48DF-B78A-277032AD7EBE}" type="presParOf" srcId="{F1BE6CB1-5B54-45AB-A364-B693408AC771}" destId="{98F9CF16-2CA6-40BF-8685-633669833BA0}" srcOrd="5" destOrd="0" presId="urn:microsoft.com/office/officeart/2005/8/layout/hierarchy2"/>
    <dgm:cxn modelId="{36A838E5-3131-4968-9BF8-FB149F9B7DC3}" type="presParOf" srcId="{98F9CF16-2CA6-40BF-8685-633669833BA0}" destId="{05F6FA68-A400-4907-978B-FFB6F8A4FF83}" srcOrd="0" destOrd="0" presId="urn:microsoft.com/office/officeart/2005/8/layout/hierarchy2"/>
    <dgm:cxn modelId="{51F6FA17-B864-4418-9947-3A48D43CA38E}" type="presParOf" srcId="{98F9CF16-2CA6-40BF-8685-633669833BA0}" destId="{E94F48E1-FA10-4B39-8E48-10F3C28D69CA}" srcOrd="1" destOrd="0" presId="urn:microsoft.com/office/officeart/2005/8/layout/hierarchy2"/>
    <dgm:cxn modelId="{A80151DE-F77B-487D-A1F2-192BC2E1919C}" type="presParOf" srcId="{F1BE6CB1-5B54-45AB-A364-B693408AC771}" destId="{4773CA26-8BD8-4348-9C84-09D6149063CC}" srcOrd="6" destOrd="0" presId="urn:microsoft.com/office/officeart/2005/8/layout/hierarchy2"/>
    <dgm:cxn modelId="{BC228186-2EBD-4079-B6D3-F52054CD2079}" type="presParOf" srcId="{4773CA26-8BD8-4348-9C84-09D6149063CC}" destId="{ECBC77E4-2231-4FA3-AF56-26FA7601B3A7}" srcOrd="0" destOrd="0" presId="urn:microsoft.com/office/officeart/2005/8/layout/hierarchy2"/>
    <dgm:cxn modelId="{3C603BCE-355E-4886-8F39-59BE469B12DB}" type="presParOf" srcId="{F1BE6CB1-5B54-45AB-A364-B693408AC771}" destId="{7D75FB3C-9423-43CC-9761-F755793365AA}" srcOrd="7" destOrd="0" presId="urn:microsoft.com/office/officeart/2005/8/layout/hierarchy2"/>
    <dgm:cxn modelId="{50E50095-75E1-4013-9478-FD383A838382}" type="presParOf" srcId="{7D75FB3C-9423-43CC-9761-F755793365AA}" destId="{ABC21B85-17E8-47BD-B932-E0B53A946DCE}" srcOrd="0" destOrd="0" presId="urn:microsoft.com/office/officeart/2005/8/layout/hierarchy2"/>
    <dgm:cxn modelId="{6AB34562-BEB6-4C12-BDEE-AF3BC112DF73}" type="presParOf" srcId="{7D75FB3C-9423-43CC-9761-F755793365AA}" destId="{429D45EE-50AB-4DA8-A4BF-9D45119FC5E0}" srcOrd="1" destOrd="0" presId="urn:microsoft.com/office/officeart/2005/8/layout/hierarchy2"/>
    <dgm:cxn modelId="{41832CC9-F390-4935-964B-6216FB15F1AD}" type="presParOf" srcId="{F1BE6CB1-5B54-45AB-A364-B693408AC771}" destId="{798FC52B-6A0C-4919-8B1C-DAB55AD2F671}" srcOrd="8" destOrd="0" presId="urn:microsoft.com/office/officeart/2005/8/layout/hierarchy2"/>
    <dgm:cxn modelId="{BC7BC25E-5E7B-431C-A234-21AA0127E220}" type="presParOf" srcId="{798FC52B-6A0C-4919-8B1C-DAB55AD2F671}" destId="{8C2E78A6-6BA7-4467-A1AC-F9E5460FC8EA}" srcOrd="0" destOrd="0" presId="urn:microsoft.com/office/officeart/2005/8/layout/hierarchy2"/>
    <dgm:cxn modelId="{29BF4A66-AD05-4807-A82C-352608275F3B}" type="presParOf" srcId="{F1BE6CB1-5B54-45AB-A364-B693408AC771}" destId="{24A54DDF-75FF-4797-B8C3-4F15D02E0DF4}" srcOrd="9" destOrd="0" presId="urn:microsoft.com/office/officeart/2005/8/layout/hierarchy2"/>
    <dgm:cxn modelId="{C2BCDE1E-83A7-4376-B268-44B21312B241}" type="presParOf" srcId="{24A54DDF-75FF-4797-B8C3-4F15D02E0DF4}" destId="{EB3E6A49-82B3-4DD0-AE6E-3EE4E8D5DC90}" srcOrd="0" destOrd="0" presId="urn:microsoft.com/office/officeart/2005/8/layout/hierarchy2"/>
    <dgm:cxn modelId="{E83F06AD-5E60-4F5E-BBB1-506AA0CD08B1}" type="presParOf" srcId="{24A54DDF-75FF-4797-B8C3-4F15D02E0DF4}" destId="{E0583294-A6A3-4730-8E4A-B4BF94035B2F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D837-88F9-4DEA-9E66-73994ABD8893}">
      <dsp:nvSpPr>
        <dsp:cNvPr id="0" name=""/>
        <dsp:cNvSpPr/>
      </dsp:nvSpPr>
      <dsp:spPr>
        <a:xfrm>
          <a:off x="437857" y="2376891"/>
          <a:ext cx="2065388" cy="10326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Economía</a:t>
          </a:r>
        </a:p>
      </dsp:txBody>
      <dsp:txXfrm>
        <a:off x="468104" y="2407138"/>
        <a:ext cx="2004894" cy="972200"/>
      </dsp:txXfrm>
    </dsp:sp>
    <dsp:sp modelId="{1C50E18C-ABBE-46DE-88C9-5DBEAFEFFEC2}">
      <dsp:nvSpPr>
        <dsp:cNvPr id="0" name=""/>
        <dsp:cNvSpPr/>
      </dsp:nvSpPr>
      <dsp:spPr>
        <a:xfrm rot="17350740">
          <a:off x="1658936" y="1689578"/>
          <a:ext cx="25147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1477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2853454" y="1642771"/>
        <a:ext cx="125738" cy="125738"/>
      </dsp:txXfrm>
    </dsp:sp>
    <dsp:sp modelId="{BD2BEE81-F8A5-4D37-B4FB-1BC4090A2B47}">
      <dsp:nvSpPr>
        <dsp:cNvPr id="0" name=""/>
        <dsp:cNvSpPr/>
      </dsp:nvSpPr>
      <dsp:spPr>
        <a:xfrm>
          <a:off x="3329401" y="1695"/>
          <a:ext cx="2065388" cy="1032694"/>
        </a:xfrm>
        <a:prstGeom prst="roundRect">
          <a:avLst>
            <a:gd name="adj" fmla="val 10000"/>
          </a:avLst>
        </a:prstGeom>
        <a:solidFill>
          <a:srgbClr val="0215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Salud</a:t>
          </a:r>
        </a:p>
      </dsp:txBody>
      <dsp:txXfrm>
        <a:off x="3359648" y="31942"/>
        <a:ext cx="2004894" cy="972200"/>
      </dsp:txXfrm>
    </dsp:sp>
    <dsp:sp modelId="{5A8B56BA-1CA0-4469-917B-F02F4434ACD0}">
      <dsp:nvSpPr>
        <dsp:cNvPr id="0" name=""/>
        <dsp:cNvSpPr/>
      </dsp:nvSpPr>
      <dsp:spPr>
        <a:xfrm rot="18289469">
          <a:off x="2192977" y="2283377"/>
          <a:ext cx="1446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6693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80156" y="2263272"/>
        <a:ext cx="72334" cy="72334"/>
      </dsp:txXfrm>
    </dsp:sp>
    <dsp:sp modelId="{AB8E419E-12B9-496E-89E6-A7E8F3698BAC}">
      <dsp:nvSpPr>
        <dsp:cNvPr id="0" name=""/>
        <dsp:cNvSpPr/>
      </dsp:nvSpPr>
      <dsp:spPr>
        <a:xfrm>
          <a:off x="3329401" y="1189293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Educación</a:t>
          </a:r>
        </a:p>
      </dsp:txBody>
      <dsp:txXfrm>
        <a:off x="3359648" y="1219540"/>
        <a:ext cx="2004894" cy="972200"/>
      </dsp:txXfrm>
    </dsp:sp>
    <dsp:sp modelId="{C8D5CDCE-01CD-445C-B410-232F105DE09E}">
      <dsp:nvSpPr>
        <dsp:cNvPr id="0" name=""/>
        <dsp:cNvSpPr/>
      </dsp:nvSpPr>
      <dsp:spPr>
        <a:xfrm>
          <a:off x="2503246" y="2877176"/>
          <a:ext cx="8261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6155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95670" y="2872585"/>
        <a:ext cx="41307" cy="41307"/>
      </dsp:txXfrm>
    </dsp:sp>
    <dsp:sp modelId="{05F6FA68-A400-4907-978B-FFB6F8A4FF83}">
      <dsp:nvSpPr>
        <dsp:cNvPr id="0" name=""/>
        <dsp:cNvSpPr/>
      </dsp:nvSpPr>
      <dsp:spPr>
        <a:xfrm>
          <a:off x="3329401" y="2376891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Transporte</a:t>
          </a:r>
        </a:p>
      </dsp:txBody>
      <dsp:txXfrm>
        <a:off x="3359648" y="2407138"/>
        <a:ext cx="2004894" cy="972200"/>
      </dsp:txXfrm>
    </dsp:sp>
    <dsp:sp modelId="{4773CA26-8BD8-4348-9C84-09D6149063CC}">
      <dsp:nvSpPr>
        <dsp:cNvPr id="0" name=""/>
        <dsp:cNvSpPr/>
      </dsp:nvSpPr>
      <dsp:spPr>
        <a:xfrm rot="3310531">
          <a:off x="2192977" y="3470976"/>
          <a:ext cx="1446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6693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80156" y="3450870"/>
        <a:ext cx="72334" cy="72334"/>
      </dsp:txXfrm>
    </dsp:sp>
    <dsp:sp modelId="{ABC21B85-17E8-47BD-B932-E0B53A946DCE}">
      <dsp:nvSpPr>
        <dsp:cNvPr id="0" name=""/>
        <dsp:cNvSpPr/>
      </dsp:nvSpPr>
      <dsp:spPr>
        <a:xfrm>
          <a:off x="3329401" y="3564490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Medio ambiente</a:t>
          </a:r>
        </a:p>
      </dsp:txBody>
      <dsp:txXfrm>
        <a:off x="3359648" y="3594737"/>
        <a:ext cx="2004894" cy="972200"/>
      </dsp:txXfrm>
    </dsp:sp>
    <dsp:sp modelId="{798FC52B-6A0C-4919-8B1C-DAB55AD2F671}">
      <dsp:nvSpPr>
        <dsp:cNvPr id="0" name=""/>
        <dsp:cNvSpPr/>
      </dsp:nvSpPr>
      <dsp:spPr>
        <a:xfrm rot="4249260">
          <a:off x="1658936" y="4064775"/>
          <a:ext cx="25147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1477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2853454" y="4017967"/>
        <a:ext cx="125738" cy="125738"/>
      </dsp:txXfrm>
    </dsp:sp>
    <dsp:sp modelId="{EB3E6A49-82B3-4DD0-AE6E-3EE4E8D5DC90}">
      <dsp:nvSpPr>
        <dsp:cNvPr id="0" name=""/>
        <dsp:cNvSpPr/>
      </dsp:nvSpPr>
      <dsp:spPr>
        <a:xfrm>
          <a:off x="3329401" y="4752088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Otros sectores</a:t>
          </a:r>
        </a:p>
      </dsp:txBody>
      <dsp:txXfrm>
        <a:off x="3359648" y="4782335"/>
        <a:ext cx="2004894" cy="97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F783FD-1663-4725-9E5E-F9DD969F5544}" type="datetimeFigureOut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19AA3-73CE-43C2-A5C9-D309A464F3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00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06286-9A26-45F5-9D76-1EC4651E9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44406-F1EE-47DC-B898-E5DE08FD246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038FEB-14DF-4CE5-B2CD-D3BC7361925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449" indent="-2895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100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8987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4873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0760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6647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2534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8421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00AAFDF-74B3-49EB-AAB5-9A540FF808B2}" type="slidenum">
              <a:rPr kumimoji="0" lang="en-US" altLang="en-US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FDF9A-8F7D-4E34-ACD6-97FD88A0F8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FDF9A-8F7D-4E34-ACD6-97FD88A0F8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82263-CDA8-46DB-938F-0F4A591F06F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F6F0D-C686-4FAC-A329-F0153D7B2B3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73A904-FD43-4E19-A3C2-93879FCEEF9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66A1-9B87-4FCB-94A6-16FC865CB87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FFA0-7A6E-4F55-AE4B-A21CACB5DD14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FC33-852D-411F-B3CD-A230CA9FD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29A7-DBB5-469E-BEF0-ECD57A132667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D922-243C-4467-9A26-F2B4C9F6E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409D-0682-472E-AF08-DBD34F4EBD2B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F80-F4DD-4A39-9361-F8348084A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77F83E0-5D5D-48EF-9911-EDE8E10F88B4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E1938036-8B14-45C4-830E-BE4F84DB167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44296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3060BC0-53A2-4085-9D10-5D7EFD22E96B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425235BF-7A41-41E5-8E68-0A3857F059E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26519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D035178-398D-4C9A-9795-05D9BC63932A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8A762FF5-789A-460A-8AC3-9896B32F9B7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69080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F611D8D-D1B8-4297-80EE-5BD90660DB06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F83F149-8149-4215-BCD5-061BC09D214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135870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ED7B541-5C4D-467F-AE2F-ED3071359766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213E0F0-4A89-47B4-AF89-AB582684EC2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52142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A110769-5216-466E-834C-AD847F4A1EA0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2B4D29DE-BCDD-4DCC-B04B-C92ADF8691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28994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4C22C3C-F573-4D90-91FC-4E1F832BCF4A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35CA6C4-F6C4-4E21-84EA-8F9569E14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50032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F64AFFE-8618-4822-B6B6-ACACB1C65365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CA6417D9-F82B-43FC-97FA-D30B69A4CF3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6692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C17A-8B33-44B2-8D16-BE219BEC64F6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3781-6779-41EC-BB9A-D1E5B0C03C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6C66672-B63A-42DF-8CD3-5CB20582B080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7C706FA1-0224-4602-9064-B65269BAB1F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52875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A909C1E-A77A-4330-AD37-188AA49A5B12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10491F7-5833-44B0-9B2F-70132EAC9E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09667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D80058EC-32DA-41EE-AA7B-0087789EF96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79766841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88EF46F-A1D7-44B7-B88C-EBAE527EF276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85796FE-A1AB-4E12-98C5-A6325B72285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27167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4FB3CD7-4BFC-437D-A4CC-46CE95FDE7E6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18D839A-4702-4035-8525-8272B508D32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53617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6971FCB-8761-47BA-9516-31909B90A59E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95C76CF-24AE-415D-B666-AD0FE5929D2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4264718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B1AD936-BA5A-4D68-92BD-F9C4580D36F5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2CDB02BC-C3C1-40B3-ABC3-DFFDE2DB7E4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538695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7B30F93-D49D-48A5-9616-76C9F6715A2E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B1EAC17-3541-4588-B7FC-1F7F09C35E9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112567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1BF067-C1A8-4966-B7C6-79AA513D6758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26336ED-37B5-467B-8889-3F1F5A2FD5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98166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9D31314-A7F5-4487-BAEC-DE60AC3320CD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39562951-FE28-4AA9-B94C-7748A4F4724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33542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9024" y="620688"/>
            <a:ext cx="6629400" cy="288032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3C62-9282-4D10-B251-F3BB64DB4D46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5552-299E-4A80-8E1C-4E61792B8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D976AF3-5CB0-413A-8474-9B28A0FB6133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0972C1D-29A5-4BCA-928B-AC132731F76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4243740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8800E3-5B80-4F58-952F-9DFFD94FE259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EE3DD233-D245-47FA-8C63-B631725F9A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58986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4199E48-7528-4738-AB11-FE404F8AC1E2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B1D6EE7-1F1D-4AA3-B16E-E07EC75832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76725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0868984-3D79-4AD6-8037-B5BA7756E77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="" xmlns:p14="http://schemas.microsoft.com/office/powerpoint/2010/main" val="208291787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ltGray">
          <a:xfrm>
            <a:off x="0" y="0"/>
            <a:ext cx="3048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191000"/>
            <a:ext cx="80010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s-CL" noProof="0"/>
              <a:t>En los ESTADOS Unidos en el año 1999 el 14% de las muertes en niños de 5 a 14 años se debió a cáncer, comparado con un 28% en adultos de 35 a 64 años de edad ¿Cuál es el riesgo de morir de cáncer en éstos comparado con el de los niños de 5 a 14 años de edad?</a:t>
            </a:r>
            <a:br>
              <a:rPr lang="en-US" altLang="es-CL" noProof="0"/>
            </a:br>
            <a:r>
              <a:rPr lang="en-US" altLang="es-CL" noProof="0"/>
              <a:t/>
            </a:r>
            <a:br>
              <a:rPr lang="en-US" altLang="es-CL" noProof="0"/>
            </a:br>
            <a:r>
              <a:rPr lang="en-US" altLang="es-CL" noProof="0"/>
              <a:t>a)  0,5</a:t>
            </a:r>
            <a:br>
              <a:rPr lang="en-US" altLang="es-CL" noProof="0"/>
            </a:br>
            <a:r>
              <a:rPr lang="en-US" altLang="es-CL" noProof="0"/>
              <a:t>b)  1,5</a:t>
            </a:r>
            <a:br>
              <a:rPr lang="en-US" altLang="es-CL" noProof="0"/>
            </a:br>
            <a:r>
              <a:rPr lang="en-US" altLang="es-CL" noProof="0"/>
              <a:t>c)  2,0</a:t>
            </a:r>
            <a:br>
              <a:rPr lang="en-US" altLang="es-CL" noProof="0"/>
            </a:br>
            <a:r>
              <a:rPr lang="en-US" altLang="es-CL" noProof="0"/>
              <a:t>d)  4,0</a:t>
            </a:r>
            <a:br>
              <a:rPr lang="en-US" altLang="es-CL" noProof="0"/>
            </a:br>
            <a:r>
              <a:rPr lang="en-US" altLang="es-CL" noProof="0"/>
              <a:t>e)  Ninguno de los anteriores </a:t>
            </a:r>
            <a:br>
              <a:rPr lang="en-US" altLang="es-CL" noProof="0"/>
            </a:br>
            <a:endParaRPr lang="en-US" altLang="es-CL" noProof="0"/>
          </a:p>
        </p:txBody>
      </p:sp>
    </p:spTree>
    <p:extLst>
      <p:ext uri="{BB962C8B-B14F-4D97-AF65-F5344CB8AC3E}">
        <p14:creationId xmlns="" xmlns:p14="http://schemas.microsoft.com/office/powerpoint/2010/main" val="42193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1045-F1B2-4F36-8A59-C320F1EF963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056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10ED-3A89-4034-B6F0-AE3D3098DC46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064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7FCE-D96D-4625-A581-A2E8840E27C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802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FFFCA-9D38-4248-8C92-E84FBED5303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991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A9F29-36A2-4A9D-8A26-D88C919D2379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6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008112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4948-90D9-43C3-B6AD-C60F07682929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20D0-26DB-4387-B234-A0E8E8C630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EB202-F8B8-4C7D-AFE9-65E376393BEF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425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E1D8D-8EC5-45FD-A88C-50E6FE3C1B0F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72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8E792-8D3A-48D8-A270-EB17BD09AB41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885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2BBAF-4062-45FD-8448-BA9A2B08D777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911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8B51-E536-4A2A-9001-CE8CDB7FBF86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428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7502B-DE2E-4882-941C-3C59955785A1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497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D8ECA-38C0-4194-A885-82DEDF7889A7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12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s-ES">
                <a:solidFill>
                  <a:srgbClr val="FFFFFF"/>
                </a:solidFill>
              </a:rPr>
              <a:pPr algn="ctr"/>
              <a:t>24/01/2024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32018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41764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s-ES"/>
          </a:p>
        </p:txBody>
      </p:sp>
    </p:spTree>
    <p:extLst>
      <p:ext uri="{BB962C8B-B14F-4D97-AF65-F5344CB8AC3E}">
        <p14:creationId xmlns="" xmlns:p14="http://schemas.microsoft.com/office/powerpoint/2010/main" val="204352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7C2B-6159-40F8-8C4F-17310E92FF0D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FCB-B751-40B8-971C-978DD75F27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</p:spTree>
    <p:extLst>
      <p:ext uri="{BB962C8B-B14F-4D97-AF65-F5344CB8AC3E}">
        <p14:creationId xmlns="" xmlns:p14="http://schemas.microsoft.com/office/powerpoint/2010/main" val="396609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017763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421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993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52565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606EA6-EFEA-4C30-9264-4F9291A5780D}" type="datetime1">
              <a:rPr lang="es-CR"/>
              <a:pPr/>
              <a:t>24/1/2024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kumimoji="0" lang="es-ES"/>
          </a:p>
        </p:txBody>
      </p:sp>
    </p:spTree>
    <p:extLst>
      <p:ext uri="{BB962C8B-B14F-4D97-AF65-F5344CB8AC3E}">
        <p14:creationId xmlns="" xmlns:p14="http://schemas.microsoft.com/office/powerpoint/2010/main" val="374538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FFA0-7A6E-4F55-AE4B-A21CACB5DD14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FC33-852D-411F-B3CD-A230CA9FD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0235341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0554-6652-42C6-AF08-2A7437DE5E6A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554E-BE8A-4DB8-BA2C-983E96B7F7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3BC3-01B4-47A6-8E0A-6535A9E84796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E7D3-7C3B-4D25-BDF7-3F9EBE723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853D-7F32-445F-80F3-7024A0E0457D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0D79-5F5C-44BE-91CA-0763F983AE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8DCF-DFCE-4F03-992F-4FAEF7F176DC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34F1-6D2D-444F-92C9-90A7F1AC86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pic>
        <p:nvPicPr>
          <p:cNvPr id="3077" name="Picture 17" descr="Untitled-1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334E4-FE43-473A-8F10-BD6DAF825512}" type="datetime1">
              <a:rPr lang="es-ES"/>
              <a:pPr>
                <a:defRPr/>
              </a:pPr>
              <a:t>24/01/2024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84B27C-616D-481F-9493-3F3333552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55753E-1B53-433F-9553-3816423AA52E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4F73CCA-8F0B-4332-84A4-BD8D0894D17A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8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7231592-F595-4270-9B64-9993518921B3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E6BE5A9-EA7B-4429-9E3C-7B56496C39B2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pic>
        <p:nvPicPr>
          <p:cNvPr id="512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Haga clic para modificar el estilo de texto del patrón</a:t>
            </a:r>
          </a:p>
          <a:p>
            <a:pPr lvl="1"/>
            <a:r>
              <a:rPr lang="en-US" altLang="es-CL"/>
              <a:t>Segundo nivel</a:t>
            </a:r>
          </a:p>
          <a:p>
            <a:pPr lvl="2"/>
            <a:r>
              <a:rPr lang="en-US" altLang="es-CL"/>
              <a:t>Tercer nivel</a:t>
            </a:r>
          </a:p>
          <a:p>
            <a:pPr lvl="3"/>
            <a:r>
              <a:rPr lang="en-US" altLang="es-CL"/>
              <a:t>Cuarto nivel</a:t>
            </a:r>
          </a:p>
          <a:p>
            <a:pPr lvl="4"/>
            <a:r>
              <a:rPr lang="en-US" altLang="es-CL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fld id="{389F0DF2-2216-4413-8B2A-49D8FE780AD7}" type="slidenum">
              <a:rPr lang="en-US" altLang="es-CL" smtClean="0">
                <a:solidFill>
                  <a:srgbClr val="CCECFF"/>
                </a:solidFill>
                <a:latin typeface="Times New Roman" pitchFamily="18" charset="0"/>
              </a:rPr>
              <a:pPr eaLnBrk="0" hangingPunct="0"/>
              <a:t>‹Nº›</a:t>
            </a:fld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363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s-CR"/>
              <a:pPr/>
              <a:t>24/1/2024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40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epi.minsal.cl/epi/html/invest/ac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.es/Jornadas2023/es/programa-imprimir_patrocinador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.es/Jornadas2023/es/programa-imprimir_patrocinadores/" TargetMode="External"/><Relationship Id="rId2" Type="http://schemas.openxmlformats.org/officeDocument/2006/relationships/hyperlink" Target="http://www.aes.es/Jornadas2017/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1632" TargetMode="External"/><Relationship Id="rId2" Type="http://schemas.openxmlformats.org/officeDocument/2006/relationships/hyperlink" Target="https://es.wikipedia.org/wiki/Rembrand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s://es.wikipedia.org/wiki/La_Haya" TargetMode="External"/><Relationship Id="rId4" Type="http://schemas.openxmlformats.org/officeDocument/2006/relationships/hyperlink" Target="https://es.wikipedia.org/wiki/Mauritshui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35497" y="4869160"/>
            <a:ext cx="8964488" cy="1988840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1597025" y="5445125"/>
            <a:ext cx="722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/>
              <a:t>Profesor:</a:t>
            </a:r>
          </a:p>
          <a:p>
            <a:r>
              <a:rPr lang="es-ES" sz="2000" dirty="0" err="1"/>
              <a:t>Ph.D.</a:t>
            </a:r>
            <a:r>
              <a:rPr lang="es-ES" sz="2000" dirty="0"/>
              <a:t> Melvin Morera Salas </a:t>
            </a:r>
            <a:r>
              <a:rPr lang="es-ES" dirty="0"/>
              <a:t>(mmoreras@gmail.com</a:t>
            </a:r>
            <a:r>
              <a:rPr lang="es-ES" sz="2000" dirty="0"/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107504" y="72008"/>
            <a:ext cx="8928992" cy="2852936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XLIV </a:t>
            </a: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PROMOCIÓN MAESTRIA EN GERENCIA </a:t>
            </a:r>
          </a:p>
          <a:p>
            <a:pPr algn="ctr" eaLnBrk="0" hangingPunct="0">
              <a:defRPr/>
            </a:pP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LA SALUD </a:t>
            </a: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endParaRPr lang="es-CR" sz="2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Curso de Economía de la Salud</a:t>
            </a:r>
          </a:p>
          <a:p>
            <a:pPr algn="ctr" eaLnBrk="0" hangingPunct="0">
              <a:defRPr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/>
            </a:r>
            <a:b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/>
            </a:r>
            <a:br>
              <a:rPr lang="es-ES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es-ES" sz="2800" b="1" dirty="0">
                <a:solidFill>
                  <a:schemeClr val="bg1"/>
                </a:solidFill>
                <a:latin typeface="+mn-lt"/>
                <a:cs typeface="+mn-cs"/>
              </a:rPr>
              <a:t>Conceptos, métodos y aportes </a:t>
            </a:r>
            <a:r>
              <a:rPr lang="es-ES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</a:br>
            <a:endParaRPr lang="es-ES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495640" y="293967"/>
            <a:ext cx="1101385" cy="6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03717AE-EA2C-4A4B-B459-3172BB9F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96952"/>
            <a:ext cx="89289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C50B068-262D-4A7A-94A5-98AFCBA86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7" t="16724" r="-14777" b="12258"/>
          <a:stretch/>
        </p:blipFill>
        <p:spPr>
          <a:xfrm>
            <a:off x="3628350" y="2990944"/>
            <a:ext cx="3622105" cy="1834913"/>
          </a:xfrm>
          <a:prstGeom prst="rect">
            <a:avLst/>
          </a:prstGeom>
        </p:spPr>
      </p:pic>
      <p:sp>
        <p:nvSpPr>
          <p:cNvPr id="11" name="1 Rectángulo">
            <a:extLst>
              <a:ext uri="{FF2B5EF4-FFF2-40B4-BE49-F238E27FC236}">
                <a16:creationId xmlns="" xmlns:a16="http://schemas.microsoft.com/office/drawing/2014/main" id="{C934AB18-D663-4140-9FDD-C22BE1902525}"/>
              </a:ext>
            </a:extLst>
          </p:cNvPr>
          <p:cNvSpPr/>
          <p:nvPr/>
        </p:nvSpPr>
        <p:spPr>
          <a:xfrm>
            <a:off x="0" y="6131327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>
                <a:solidFill>
                  <a:prstClr val="white"/>
                </a:solidFill>
                <a:latin typeface="Tw Cen MT"/>
                <a:cs typeface="+mn-cs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 smtClean="0">
                <a:solidFill>
                  <a:prstClr val="white"/>
                </a:solidFill>
                <a:latin typeface="Tw Cen MT"/>
                <a:cs typeface="+mn-cs"/>
              </a:rPr>
              <a:t>10’02’2024</a:t>
            </a:r>
            <a:endParaRPr lang="es-CR" sz="140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691680" y="290514"/>
            <a:ext cx="7345363" cy="868362"/>
          </a:xfrm>
        </p:spPr>
        <p:txBody>
          <a:bodyPr/>
          <a:lstStyle/>
          <a:p>
            <a:r>
              <a:rPr lang="es-ES" sz="3200" dirty="0"/>
              <a:t>Cuestiones sobre Costo-efectividad problemas de salud pública</a:t>
            </a:r>
            <a:endParaRPr lang="en-US" sz="3200" dirty="0"/>
          </a:p>
        </p:txBody>
      </p:sp>
      <p:sp>
        <p:nvSpPr>
          <p:cNvPr id="1331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51FC7-83DB-4DB8-A3BD-2926F2689EE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717" t="32172" r="20866" b="18138"/>
          <a:stretch>
            <a:fillRect/>
          </a:stretch>
        </p:blipFill>
        <p:spPr>
          <a:xfrm>
            <a:off x="250825" y="1628775"/>
            <a:ext cx="6192838" cy="4608513"/>
          </a:xfrm>
        </p:spPr>
      </p:pic>
      <p:sp>
        <p:nvSpPr>
          <p:cNvPr id="13317" name="5 Rectángulo"/>
          <p:cNvSpPr>
            <a:spLocks noChangeArrowheads="1"/>
          </p:cNvSpPr>
          <p:nvPr/>
        </p:nvSpPr>
        <p:spPr bwMode="auto">
          <a:xfrm>
            <a:off x="107950" y="6308725"/>
            <a:ext cx="624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Fuente: tomado de </a:t>
            </a:r>
            <a:r>
              <a:rPr lang="en-US" sz="1400">
                <a:hlinkClick r:id="rId4"/>
              </a:rPr>
              <a:t>http://epi.minsal.cl/epi/html/invest/ace.pdf</a:t>
            </a:r>
            <a:r>
              <a:rPr lang="en-US" sz="1400"/>
              <a:t>, revisón 8-1-12</a:t>
            </a:r>
          </a:p>
        </p:txBody>
      </p:sp>
      <p:sp>
        <p:nvSpPr>
          <p:cNvPr id="13318" name="6 CuadroTexto"/>
          <p:cNvSpPr txBox="1">
            <a:spLocks noChangeArrowheads="1"/>
          </p:cNvSpPr>
          <p:nvPr/>
        </p:nvSpPr>
        <p:spPr bwMode="auto">
          <a:xfrm>
            <a:off x="6588167" y="2060848"/>
            <a:ext cx="2484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Toma de decisiones= </a:t>
            </a:r>
          </a:p>
          <a:p>
            <a:r>
              <a:rPr lang="es-ES"/>
              <a:t>¿Cómo atacar factores de riesgo para el IAM? </a:t>
            </a:r>
          </a:p>
          <a:p>
            <a:r>
              <a:rPr lang="es-ES"/>
              <a:t>-Cesasión tabáquica: AVAC= 676 euros</a:t>
            </a:r>
          </a:p>
          <a:p>
            <a:r>
              <a:rPr lang="es-ES"/>
              <a:t>-Medicamento contra la obesidad (Orlistat)=</a:t>
            </a:r>
          </a:p>
          <a:p>
            <a:r>
              <a:rPr lang="es-ES"/>
              <a:t>AVAC=72.000 euros</a:t>
            </a:r>
          </a:p>
          <a:p>
            <a:r>
              <a:rPr lang="es-ES"/>
              <a:t>Fuente: NICE.</a:t>
            </a:r>
          </a:p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n-US" sz="3200"/>
              <a:t>Problema de la escacez y el costo de oportunidad en salud</a:t>
            </a:r>
            <a:endParaRPr lang="en-US" sz="1400"/>
          </a:p>
        </p:txBody>
      </p:sp>
      <p:grpSp>
        <p:nvGrpSpPr>
          <p:cNvPr id="2" name="59 Grupo"/>
          <p:cNvGrpSpPr>
            <a:grpSpLocks/>
          </p:cNvGrpSpPr>
          <p:nvPr/>
        </p:nvGrpSpPr>
        <p:grpSpPr bwMode="auto">
          <a:xfrm>
            <a:off x="395288" y="2713038"/>
            <a:ext cx="2305050" cy="2193925"/>
            <a:chOff x="1693863" y="2695575"/>
            <a:chExt cx="5759450" cy="2638425"/>
          </a:xfrm>
        </p:grpSpPr>
        <p:sp>
          <p:nvSpPr>
            <p:cNvPr id="15377" name="AutoShape 38"/>
            <p:cNvSpPr>
              <a:spLocks noChangeArrowheads="1"/>
            </p:cNvSpPr>
            <p:nvPr/>
          </p:nvSpPr>
          <p:spPr bwMode="gray">
            <a:xfrm>
              <a:off x="1693863" y="2695575"/>
              <a:ext cx="5759450" cy="2638425"/>
            </a:xfrm>
            <a:prstGeom prst="upArrow">
              <a:avLst>
                <a:gd name="adj1" fmla="val 56944"/>
                <a:gd name="adj2" fmla="val 50782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2117" name="Text Box 5"/>
            <p:cNvSpPr txBox="1">
              <a:spLocks noChangeArrowheads="1"/>
            </p:cNvSpPr>
            <p:nvPr/>
          </p:nvSpPr>
          <p:spPr bwMode="auto">
            <a:xfrm>
              <a:off x="3133724" y="3069766"/>
              <a:ext cx="2951123" cy="4601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57 Grupo"/>
          <p:cNvGrpSpPr>
            <a:grpSpLocks/>
          </p:cNvGrpSpPr>
          <p:nvPr/>
        </p:nvGrpSpPr>
        <p:grpSpPr bwMode="auto">
          <a:xfrm>
            <a:off x="395288" y="4010025"/>
            <a:ext cx="2374900" cy="2298700"/>
            <a:chOff x="4638675" y="4987652"/>
            <a:chExt cx="1654175" cy="1749425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638675" y="4987652"/>
              <a:ext cx="1654175" cy="1749425"/>
              <a:chOff x="192" y="1917"/>
              <a:chExt cx="1042" cy="1102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15374" name="Picture 35" descr="light_shadow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5" name="Picture 36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76" name="Oval 37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pic>
            <p:nvPicPr>
              <p:cNvPr id="15373" name="Picture 38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1" name="52 CuadroTexto"/>
            <p:cNvSpPr txBox="1">
              <a:spLocks noChangeArrowheads="1"/>
            </p:cNvSpPr>
            <p:nvPr/>
          </p:nvSpPr>
          <p:spPr bwMode="auto">
            <a:xfrm>
              <a:off x="4751273" y="5206738"/>
              <a:ext cx="1440160" cy="112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tx2"/>
                  </a:solidFill>
                </a:rPr>
                <a:t>Costo de oportunidad: valor de la mejor oportunidad perdida  </a:t>
              </a:r>
            </a:p>
          </p:txBody>
        </p:sp>
      </p:grpSp>
      <p:pic>
        <p:nvPicPr>
          <p:cNvPr id="55" name="54 Imagen" descr="SI puede 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3084">
            <a:off x="205186" y="211863"/>
            <a:ext cx="1374976" cy="973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6" name="6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025" y="6453188"/>
            <a:ext cx="2133600" cy="24447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8EAE1-84CA-4E63-BB07-8801F99E5FB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250825" y="1489075"/>
            <a:ext cx="2592388" cy="1439863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Las decisiones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asignación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deben considerar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el costo y el resultado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8" name="30 CuadroTexto"/>
          <p:cNvSpPr txBox="1">
            <a:spLocks noChangeArrowheads="1"/>
          </p:cNvSpPr>
          <p:nvPr/>
        </p:nvSpPr>
        <p:spPr bwMode="auto">
          <a:xfrm>
            <a:off x="3348038" y="1412875"/>
            <a:ext cx="56165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/>
              <a:t>Las decisiones deben considerar lo que cuestan y la salud que ganan.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/>
              <a:t>Deben considerar lo que se deja de hacer.</a:t>
            </a:r>
          </a:p>
          <a:p>
            <a:pPr algn="just"/>
            <a:r>
              <a:rPr lang="es-ES" sz="2400" dirty="0"/>
              <a:t>“No se debe pensar que el médico debe hacer todo lo posible por su paciente sin considerar el no hacer nada por otros que están fuera, posiblemente más necesitados (enfoque </a:t>
            </a:r>
            <a:r>
              <a:rPr lang="es-ES" sz="2400"/>
              <a:t>colectivo)”.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En un sistema de salud público los médicos asignan en su práctica diaria el 70% del gasto en salud. </a:t>
            </a:r>
          </a:p>
          <a:p>
            <a:endParaRPr lang="en-US" sz="2400" dirty="0"/>
          </a:p>
        </p:txBody>
      </p:sp>
      <p:sp>
        <p:nvSpPr>
          <p:cNvPr id="32" name="31 Flecha derecha"/>
          <p:cNvSpPr/>
          <p:nvPr/>
        </p:nvSpPr>
        <p:spPr>
          <a:xfrm>
            <a:off x="2843213" y="1916113"/>
            <a:ext cx="504825" cy="43338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s-ES" dirty="0"/>
              <a:t>Temas de investigación actual</a:t>
            </a:r>
            <a:endParaRPr lang="en-US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50825" y="1447800"/>
            <a:ext cx="8713788" cy="505303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Asociación</a:t>
            </a:r>
            <a:r>
              <a:rPr lang="en-US" dirty="0"/>
              <a:t> de </a:t>
            </a:r>
            <a:r>
              <a:rPr lang="en-US" dirty="0" err="1"/>
              <a:t>Economía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 de</a:t>
            </a:r>
          </a:p>
          <a:p>
            <a:pPr>
              <a:buFontTx/>
              <a:buNone/>
            </a:pPr>
            <a:r>
              <a:rPr lang="en-US" dirty="0" err="1"/>
              <a:t>España</a:t>
            </a:r>
            <a:r>
              <a:rPr lang="en-US" dirty="0"/>
              <a:t> (AES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r>
              <a:rPr lang="es-MX" dirty="0" smtClean="0">
                <a:hlinkClick r:id="rId3"/>
              </a:rPr>
              <a:t>XLII </a:t>
            </a:r>
            <a:r>
              <a:rPr lang="es-MX" dirty="0" smtClean="0">
                <a:hlinkClick r:id="rId3"/>
              </a:rPr>
              <a:t>Jornadas de Economía de la Salud (aes.es</a:t>
            </a:r>
            <a:r>
              <a:rPr lang="es-MX" dirty="0" smtClean="0">
                <a:hlinkClick r:id="rId3"/>
              </a:rPr>
              <a:t>)</a:t>
            </a:r>
            <a:endParaRPr lang="es-MX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En grupos escojamos </a:t>
            </a:r>
            <a:r>
              <a:rPr lang="es-ES" dirty="0"/>
              <a:t>tres temas de su interés de economía de la salud que se relacionen con su trabajo o área de interés para investigación? </a:t>
            </a:r>
            <a:endParaRPr lang="en-US" dirty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AB8B5-8AD6-4B1B-8593-33DFE99EEE3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-32" y="357166"/>
            <a:ext cx="1480240" cy="8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80106" y="6093296"/>
            <a:ext cx="5993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Fuente</a:t>
            </a:r>
            <a:r>
              <a:rPr lang="en-US" dirty="0">
                <a:hlinkClick r:id="rId2"/>
              </a:rPr>
              <a:t>: </a:t>
            </a:r>
            <a:r>
              <a:rPr lang="es-MX" dirty="0" smtClean="0">
                <a:hlinkClick r:id="rId3"/>
              </a:rPr>
              <a:t>XLII Jornadas de Economía de la Salud (aes.es</a:t>
            </a:r>
            <a:r>
              <a:rPr lang="es-MX" dirty="0" smtClean="0">
                <a:hlinkClick r:id="rId3"/>
              </a:rPr>
              <a:t>)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274638"/>
            <a:ext cx="7824342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200" kern="0" dirty="0">
                <a:solidFill>
                  <a:schemeClr val="tx2"/>
                </a:solidFill>
              </a:rPr>
              <a:t>Ejemplo: Temas de investigación actual</a:t>
            </a:r>
            <a:endParaRPr lang="en-US" sz="3200" kern="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2"/>
            <a:ext cx="6657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3645908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107504" y="324146"/>
            <a:ext cx="1411500" cy="8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7936977"/>
              </p:ext>
            </p:extLst>
          </p:nvPr>
        </p:nvGraphicFramePr>
        <p:xfrm>
          <a:off x="571488" y="1390992"/>
          <a:ext cx="82868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Economía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Salud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de análisis y conceptualización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con características muy diferentes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 de gestión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econométricos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de evaluación</a:t>
                      </a:r>
                      <a:endParaRPr lang="es-CR" sz="28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Bien público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Externalidades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Fallas del mercado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Demanda inelástica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s-CR" sz="280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 precios</a:t>
                      </a:r>
                      <a:endParaRPr lang="es-CR" sz="280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1 Elipse"/>
          <p:cNvSpPr/>
          <p:nvPr/>
        </p:nvSpPr>
        <p:spPr>
          <a:xfrm>
            <a:off x="4139952" y="-99392"/>
            <a:ext cx="6336704" cy="695739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69963378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9144000" y="1270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7863" y="0"/>
            <a:ext cx="77724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n-US" sz="3200">
                <a:solidFill>
                  <a:srgbClr val="000066"/>
                </a:solidFill>
                <a:latin typeface="Tahoma" pitchFamily="34" charset="0"/>
              </a:rPr>
              <a:t>¿Cómo se mide la salud?</a:t>
            </a:r>
          </a:p>
        </p:txBody>
      </p:sp>
      <p:pic>
        <p:nvPicPr>
          <p:cNvPr id="21506" name="Picture 2" descr="http://lapulido.blogia.com/upload/20140429185746-bebe-auscult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57225"/>
            <a:ext cx="29241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75175"/>
            <a:ext cx="28162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7620" y="857232"/>
            <a:ext cx="464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nacen?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Características del nacido vivo, de la madre, del nacimiento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Hechos vitales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375" y="51816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mueren?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Perfil epidemiológico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Hechos vitales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CL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s-CL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10400" y="2743200"/>
            <a:ext cx="2025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se enferman?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Perfil epidemiológico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Servicios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Costos</a:t>
            </a:r>
          </a:p>
        </p:txBody>
      </p:sp>
      <p:pic>
        <p:nvPicPr>
          <p:cNvPr id="1026" name="Picture 2" descr="Resultado de imagen para fotos de hospi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03513"/>
            <a:ext cx="3133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4714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01640"/>
          </a:xfrm>
        </p:spPr>
        <p:txBody>
          <a:bodyPr/>
          <a:lstStyle/>
          <a:p>
            <a:pPr eaLnBrk="1" hangingPunct="1"/>
            <a:r>
              <a:rPr lang="es-CR" altLang="es-CL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Medición del impacto en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5"/>
            <a:ext cx="8382000" cy="4357718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Tradicionalmente se mide de manera negativa. ¿Cuáles son las pérdidas de salud?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Estas se miden a través de contar el número de enfermos o de muertes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necesario conocer el impacto a través de la percepción que la población tiene de su estado de salud.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la medición de las ganancias en salud. ¿Cuántos de los que necesitaban recuperar su salud, realmente lo lograron?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R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834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42020" y="1412776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Ministerio de Salud</a:t>
            </a:r>
            <a:r>
              <a:rPr lang="es-CR" dirty="0"/>
              <a:t>: el cual por ley (Ley 5395, </a:t>
            </a:r>
            <a:r>
              <a:rPr lang="es-CR" i="1" dirty="0"/>
              <a:t>Ley General de Salud</a:t>
            </a:r>
            <a:r>
              <a:rPr lang="es-CR" dirty="0"/>
              <a:t>) se le ha encargado la definición de la </a:t>
            </a:r>
            <a:r>
              <a:rPr lang="es-CR" i="1" dirty="0"/>
              <a:t>Política Nacional de Salud</a:t>
            </a:r>
            <a:r>
              <a:rPr lang="es-CR" dirty="0"/>
              <a:t>; la formación, planificación y coordinación de las actividades públicas y privadas relativas a salud; y la emisión de reglamentos.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Caja Costarricense de Seguro Social</a:t>
            </a:r>
            <a:r>
              <a:rPr lang="es-CR" dirty="0"/>
              <a:t>: institución autónoma que por ley (Ley 17, </a:t>
            </a:r>
            <a:r>
              <a:rPr lang="es-CR" i="1" dirty="0"/>
              <a:t>Ley Constitutiva de la Caja Costarricense de Seguro Social CCSS</a:t>
            </a:r>
            <a:r>
              <a:rPr lang="es-CR" dirty="0"/>
              <a:t>) se le ha encargado el gobierno y la administración de los seguros sociales. Esta autonomía cuenta con carácter constitucional.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Instituto Nacional de Seguros: encargado de los riesgos del trabajo y de los accidentes de tránsito.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Instituto Costarricense de Acueductos y Alcantarillados</a:t>
            </a:r>
            <a:r>
              <a:rPr lang="es-CR" dirty="0"/>
              <a:t>: encomendado de normar y garantizar los servicios de agua potable, alcantarillado sanitario y tratamiento de aguas.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Gobiernos locales</a:t>
            </a:r>
            <a:r>
              <a:rPr lang="es-CR" dirty="0"/>
              <a:t>: algunos de los cuales participan en la administración de acueductos locales y en el suministro del servicio de recolección de basura.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Sector educación</a:t>
            </a:r>
            <a:r>
              <a:rPr lang="es-CR" dirty="0"/>
              <a:t>: participando en la formación y capacitación del personal en salud, así como en investigación.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Comunidades</a:t>
            </a:r>
            <a:r>
              <a:rPr lang="es-CR" dirty="0"/>
              <a:t>: donde grupos organizados se involucran en la determinación de las necesidades y prioridades de salud.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79712" y="382866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Sector Público Salud en Costa Rica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-1" y="214290"/>
            <a:ext cx="1637341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045114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6477000" cy="2038350"/>
          </a:xfrm>
        </p:spPr>
        <p:txBody>
          <a:bodyPr>
            <a:noAutofit/>
          </a:bodyPr>
          <a:lstStyle/>
          <a:p>
            <a:pPr algn="ctr"/>
            <a:r>
              <a:rPr lang="es-CR" sz="6600" dirty="0"/>
              <a:t>Muchas gracias</a:t>
            </a:r>
            <a:endParaRPr lang="es-ES" sz="72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bg1">
                    <a:lumMod val="95000"/>
                  </a:schemeClr>
                </a:solidFill>
              </a:rPr>
              <a:t>Curso Economía de la Salud </a:t>
            </a:r>
            <a:r>
              <a:rPr lang="es-CR" dirty="0" smtClean="0">
                <a:solidFill>
                  <a:schemeClr val="bg1">
                    <a:lumMod val="95000"/>
                  </a:schemeClr>
                </a:solidFill>
              </a:rPr>
              <a:t>XLIV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131327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>
                <a:solidFill>
                  <a:prstClr val="white"/>
                </a:solidFill>
                <a:latin typeface="Tw Cen MT"/>
                <a:cs typeface="+mn-cs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10’02’2024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56654" y="44624"/>
            <a:ext cx="1259461" cy="7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12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87524" y="594928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La lección de anatomía del Dr. </a:t>
            </a:r>
            <a:r>
              <a:rPr lang="es-ES" b="1" i="1" dirty="0" err="1"/>
              <a:t>Nicolaes</a:t>
            </a:r>
            <a:r>
              <a:rPr lang="es-ES" b="1" i="1" dirty="0"/>
              <a:t> </a:t>
            </a:r>
            <a:r>
              <a:rPr lang="es-ES" b="1" i="1" dirty="0" err="1"/>
              <a:t>Tulp</a:t>
            </a:r>
            <a:r>
              <a:rPr lang="es-ES" b="1" i="1" dirty="0"/>
              <a:t>, </a:t>
            </a:r>
            <a:r>
              <a:rPr lang="es-ES" dirty="0">
                <a:hlinkClick r:id="rId2" tooltip="Rembrandt"/>
              </a:rPr>
              <a:t>Rembrandt</a:t>
            </a:r>
            <a:r>
              <a:rPr lang="es-ES" dirty="0"/>
              <a:t>, </a:t>
            </a:r>
            <a:r>
              <a:rPr lang="es-ES" dirty="0">
                <a:hlinkClick r:id="rId3" tooltip="1632"/>
              </a:rPr>
              <a:t>1632</a:t>
            </a:r>
            <a:r>
              <a:rPr lang="es-ES" dirty="0"/>
              <a:t>. Se conserva en el </a:t>
            </a:r>
            <a:r>
              <a:rPr lang="es-ES" dirty="0" err="1">
                <a:hlinkClick r:id="rId4" tooltip="Mauritshuis"/>
              </a:rPr>
              <a:t>Mauritshuis</a:t>
            </a:r>
            <a:r>
              <a:rPr lang="es-ES" dirty="0"/>
              <a:t> de </a:t>
            </a:r>
            <a:r>
              <a:rPr lang="es-ES" dirty="0">
                <a:hlinkClick r:id="rId5" tooltip="La Haya"/>
              </a:rPr>
              <a:t>La Haya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501656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61867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643074" cy="9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4099233114"/>
              </p:ext>
            </p:extLst>
          </p:nvPr>
        </p:nvGraphicFramePr>
        <p:xfrm>
          <a:off x="1475656" y="714356"/>
          <a:ext cx="583264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7787252"/>
              </p:ext>
            </p:extLst>
          </p:nvPr>
        </p:nvGraphicFramePr>
        <p:xfrm>
          <a:off x="571488" y="908720"/>
          <a:ext cx="82868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Economía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Salud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de análisis y conceptualización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con características muy diferentes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 de gestión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econométricos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de evaluación</a:t>
                      </a:r>
                      <a:endParaRPr lang="es-CR" sz="28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Bien público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Externalidades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Fallas del mercado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Demanda inelástica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s-CR" sz="280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 precios</a:t>
                      </a:r>
                      <a:endParaRPr lang="es-CR" sz="280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5139" y="1785926"/>
            <a:ext cx="8035951" cy="4451361"/>
            <a:chOff x="251520" y="1726435"/>
            <a:chExt cx="8352928" cy="1270517"/>
          </a:xfrm>
        </p:grpSpPr>
        <p:sp>
          <p:nvSpPr>
            <p:cNvPr id="6151" name="AutoShape 5"/>
            <p:cNvSpPr>
              <a:spLocks noChangeArrowheads="1"/>
            </p:cNvSpPr>
            <p:nvPr/>
          </p:nvSpPr>
          <p:spPr bwMode="gray">
            <a:xfrm>
              <a:off x="251520" y="1749535"/>
              <a:ext cx="8352928" cy="1247417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4F8BC7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4EB"/>
              </a:extrusionClr>
            </a:sp3d>
          </p:spPr>
          <p:txBody>
            <a:bodyPr wrap="none" anchor="ctr">
              <a:flatTx/>
            </a:bodyPr>
            <a:lstStyle/>
            <a:p>
              <a:endParaRPr lang="es-CR" sz="3200">
                <a:solidFill>
                  <a:schemeClr val="bg1"/>
                </a:solidFill>
              </a:endParaRPr>
            </a:p>
          </p:txBody>
        </p:sp>
        <p:sp>
          <p:nvSpPr>
            <p:cNvPr id="6154" name="Text Box 12"/>
            <p:cNvSpPr txBox="1">
              <a:spLocks noChangeArrowheads="1"/>
            </p:cNvSpPr>
            <p:nvPr/>
          </p:nvSpPr>
          <p:spPr bwMode="gray">
            <a:xfrm>
              <a:off x="539553" y="1726435"/>
              <a:ext cx="7920880" cy="1256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CR" sz="4000">
                  <a:solidFill>
                    <a:schemeClr val="bg1"/>
                  </a:solidFill>
                </a:rPr>
                <a:t>La economía de la salud trata de la forma en que las personas y las organizaciones utilizan </a:t>
              </a:r>
              <a:r>
                <a:rPr lang="es-CR" sz="4000" b="1" i="1">
                  <a:solidFill>
                    <a:schemeClr val="bg1"/>
                  </a:solidFill>
                </a:rPr>
                <a:t>recursos escasos</a:t>
              </a:r>
              <a:r>
                <a:rPr lang="es-CR" sz="4000">
                  <a:solidFill>
                    <a:schemeClr val="bg1"/>
                  </a:solidFill>
                </a:rPr>
                <a:t> para obtener beneficios en salud, tanto en términos de cantidad como de calidad de vida. </a:t>
              </a:r>
            </a:p>
          </p:txBody>
        </p: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1187450" y="0"/>
            <a:ext cx="7670830" cy="122872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Economía de la Salud (ES): Definición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-32" y="357166"/>
            <a:ext cx="1285852" cy="7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1071538" y="285727"/>
            <a:ext cx="7242202" cy="857257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Economía de la Salud: Panorama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349" t="25558" r="26173" b="10213"/>
          <a:stretch>
            <a:fillRect/>
          </a:stretch>
        </p:blipFill>
        <p:spPr>
          <a:xfrm>
            <a:off x="1391154" y="1357299"/>
            <a:ext cx="6466994" cy="5329336"/>
          </a:xfrm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0350"/>
            <a:ext cx="1214414" cy="9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8001024" y="428604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/>
              <a:t>Economía de la salud</a:t>
            </a:r>
            <a:endParaRPr lang="en-US" sz="400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277910" y="1340768"/>
            <a:ext cx="7000875" cy="214314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4000" dirty="0"/>
              <a:t>CONCEPTOS: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4000" dirty="0"/>
              <a:t>Escasez Relativa</a:t>
            </a:r>
            <a:endParaRPr lang="es-ES" sz="3600" dirty="0"/>
          </a:p>
          <a:p>
            <a:pPr algn="ctr">
              <a:buFontTx/>
              <a:buNone/>
            </a:pPr>
            <a:endParaRPr lang="en-US" sz="4000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E196C-4C4B-4894-BAD7-E2484F3B47B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rock, edificio, siguiente&#10;&#10;Descripción generada con confianza alta">
            <a:extLst>
              <a:ext uri="{FF2B5EF4-FFF2-40B4-BE49-F238E27FC236}">
                <a16:creationId xmlns="" xmlns:a16="http://schemas.microsoft.com/office/drawing/2014/main" id="{DB169D51-CCCC-4B0D-9B0C-0C3B59818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5267994" cy="3511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n-US" sz="3200"/>
              <a:t>Problema de la escacez y el costo de oportunidad en salud</a:t>
            </a:r>
            <a:endParaRPr lang="en-US" sz="1400"/>
          </a:p>
        </p:txBody>
      </p:sp>
      <p:grpSp>
        <p:nvGrpSpPr>
          <p:cNvPr id="2" name="56 Grupo"/>
          <p:cNvGrpSpPr>
            <a:grpSpLocks/>
          </p:cNvGrpSpPr>
          <p:nvPr/>
        </p:nvGrpSpPr>
        <p:grpSpPr bwMode="auto">
          <a:xfrm>
            <a:off x="323850" y="4005263"/>
            <a:ext cx="2735263" cy="2736850"/>
            <a:chOff x="2743200" y="5060677"/>
            <a:chExt cx="1654175" cy="1749425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743200" y="5060677"/>
              <a:ext cx="1654175" cy="1749425"/>
              <a:chOff x="192" y="1917"/>
              <a:chExt cx="1042" cy="1102"/>
            </a:xfrm>
          </p:grpSpPr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11280" name="Picture 29" descr="light_shadow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1" name="Picture 30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Oval 3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solidFill>
                  <a:schemeClr val="accent4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b="1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1279" name="Picture 32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51 CuadroTexto"/>
            <p:cNvSpPr txBox="1"/>
            <p:nvPr/>
          </p:nvSpPr>
          <p:spPr>
            <a:xfrm>
              <a:off x="2793123" y="5420912"/>
              <a:ext cx="1484245" cy="947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Escasez relativa: los recursos nunca son suficientes</a:t>
              </a:r>
            </a:p>
          </p:txBody>
        </p:sp>
      </p:grpSp>
      <p:pic>
        <p:nvPicPr>
          <p:cNvPr id="55" name="54 Imagen" descr="SI puede 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3084">
            <a:off x="205186" y="211863"/>
            <a:ext cx="1374976" cy="973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269" name="6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388" y="6477000"/>
            <a:ext cx="2133600" cy="24447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B6B32-BBA8-4897-BF95-B5D906F55E6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  <p:grpSp>
        <p:nvGrpSpPr>
          <p:cNvPr id="5" name="27 Grupo"/>
          <p:cNvGrpSpPr>
            <a:grpSpLocks/>
          </p:cNvGrpSpPr>
          <p:nvPr/>
        </p:nvGrpSpPr>
        <p:grpSpPr bwMode="auto">
          <a:xfrm>
            <a:off x="539750" y="2708275"/>
            <a:ext cx="2303463" cy="2193925"/>
            <a:chOff x="1693863" y="2695575"/>
            <a:chExt cx="5759450" cy="2638425"/>
          </a:xfrm>
        </p:grpSpPr>
        <p:sp>
          <p:nvSpPr>
            <p:cNvPr id="11274" name="AutoShape 38"/>
            <p:cNvSpPr>
              <a:spLocks noChangeArrowheads="1"/>
            </p:cNvSpPr>
            <p:nvPr/>
          </p:nvSpPr>
          <p:spPr bwMode="gray">
            <a:xfrm>
              <a:off x="1693863" y="2695575"/>
              <a:ext cx="5759450" cy="2638425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475E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134719" y="3069766"/>
              <a:ext cx="2953156" cy="460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179388" y="1412875"/>
            <a:ext cx="2663825" cy="14398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Dado que los recursos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son limitados dar a unos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 implica negar a otros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2843213" y="1916113"/>
            <a:ext cx="433387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3" name="32 CuadroTexto"/>
          <p:cNvSpPr txBox="1">
            <a:spLocks noChangeArrowheads="1"/>
          </p:cNvSpPr>
          <p:nvPr/>
        </p:nvSpPr>
        <p:spPr bwMode="auto">
          <a:xfrm>
            <a:off x="3348038" y="1412875"/>
            <a:ext cx="57610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¿Cuántos recursos dedicar a prevención </a:t>
            </a:r>
            <a:r>
              <a:rPr lang="es-ES" sz="2400" dirty="0" err="1"/>
              <a:t>vrs</a:t>
            </a:r>
            <a:r>
              <a:rPr lang="es-ES" sz="2400" dirty="0"/>
              <a:t> atención especializada? Prevención riesgos del trabajo </a:t>
            </a:r>
            <a:r>
              <a:rPr lang="es-ES" sz="2400" dirty="0" err="1"/>
              <a:t>vrs</a:t>
            </a:r>
            <a:r>
              <a:rPr lang="es-ES" sz="2400" dirty="0"/>
              <a:t> atención médica especializada para accidentados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¿Cuántos recursos dedicar a los jóvenes y cuántos a los ancianos?</a:t>
            </a:r>
          </a:p>
          <a:p>
            <a:pPr>
              <a:buFont typeface="Wingdings" pitchFamily="2" charset="2"/>
              <a:buChar char="Ø"/>
            </a:pPr>
            <a:endParaRPr lang="es-ES" sz="2400" dirty="0"/>
          </a:p>
          <a:p>
            <a:r>
              <a:rPr lang="es-ES" sz="2400" b="1" dirty="0"/>
              <a:t>¿Cómo resolvemos en Costa Rica estos y otros problemas relacionados?</a:t>
            </a:r>
          </a:p>
          <a:p>
            <a:endParaRPr lang="es-ES" sz="2400" b="1" dirty="0"/>
          </a:p>
          <a:p>
            <a:r>
              <a:rPr lang="es-ES" sz="2400" b="1" dirty="0"/>
              <a:t>La economía de la Salud ayuda a tomar decisiones.</a:t>
            </a:r>
          </a:p>
          <a:p>
            <a:endParaRPr lang="es-E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16800" cy="868362"/>
          </a:xfrm>
        </p:spPr>
        <p:txBody>
          <a:bodyPr/>
          <a:lstStyle/>
          <a:p>
            <a:pPr algn="ctr"/>
            <a:r>
              <a:rPr lang="es-ES" sz="3200" dirty="0"/>
              <a:t>Criterios para asignación de recursos</a:t>
            </a:r>
            <a:endParaRPr lang="en-US" sz="3200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250825" y="1447800"/>
            <a:ext cx="8713788" cy="493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dirty="0"/>
              <a:t>   En el ámbito de la economía de la salud los criterios de asignación de recurso son: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Eficacia: resultados de salud en condiciones ideales</a:t>
            </a:r>
          </a:p>
          <a:p>
            <a:pPr lvl="1">
              <a:lnSpc>
                <a:spcPct val="90000"/>
              </a:lnSpc>
            </a:pPr>
            <a:r>
              <a:rPr lang="es-ES" sz="3000" dirty="0">
                <a:solidFill>
                  <a:srgbClr val="C00000"/>
                </a:solidFill>
              </a:rPr>
              <a:t>Efectividad</a:t>
            </a:r>
            <a:r>
              <a:rPr lang="es-ES" sz="3000" dirty="0"/>
              <a:t>: resultados de salud en condiciones reales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Eficiencia: relación entre resultados y recursos empleados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Equidad: Dar a cada quién según sus necesidades.</a:t>
            </a:r>
          </a:p>
          <a:p>
            <a:pPr>
              <a:buFontTx/>
              <a:buNone/>
            </a:pPr>
            <a:endParaRPr lang="en-US" sz="4000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51756-236E-4DAC-95B6-05996E72905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1">
  <a:themeElements>
    <a:clrScheme name="Personalizado 2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D0707"/>
      </a:accent2>
      <a:accent3>
        <a:srgbClr val="007A00"/>
      </a:accent3>
      <a:accent4>
        <a:srgbClr val="0099FF"/>
      </a:accent4>
      <a:accent5>
        <a:srgbClr val="FFC000"/>
      </a:accent5>
      <a:accent6>
        <a:srgbClr val="7030A0"/>
      </a:accent6>
      <a:hlink>
        <a:srgbClr val="6E81E0"/>
      </a:hlink>
      <a:folHlink>
        <a:srgbClr val="009999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molino">
  <a:themeElements>
    <a:clrScheme name="Remolino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467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4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467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4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ción de la pantalla panorámic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922</Words>
  <Application>Microsoft Office PowerPoint</Application>
  <PresentationFormat>Presentación en pantalla (4:3)</PresentationFormat>
  <Paragraphs>147</Paragraphs>
  <Slides>18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Tema1</vt:lpstr>
      <vt:lpstr>Office Theme</vt:lpstr>
      <vt:lpstr>2_Office Theme</vt:lpstr>
      <vt:lpstr>Remolino</vt:lpstr>
      <vt:lpstr>Presentación de la pantalla panorámica</vt:lpstr>
      <vt:lpstr>Diapositiva 1</vt:lpstr>
      <vt:lpstr>Diapositiva 2</vt:lpstr>
      <vt:lpstr>Diapositiva 3</vt:lpstr>
      <vt:lpstr>Diapositiva 4</vt:lpstr>
      <vt:lpstr>Economía de la Salud (ES): Definición</vt:lpstr>
      <vt:lpstr>Economía de la Salud: Panorama</vt:lpstr>
      <vt:lpstr>Economía de la salud</vt:lpstr>
      <vt:lpstr>Problema de la escacez y el costo de oportunidad en salud</vt:lpstr>
      <vt:lpstr>Criterios para asignación de recursos</vt:lpstr>
      <vt:lpstr>Cuestiones sobre Costo-efectividad problemas de salud pública</vt:lpstr>
      <vt:lpstr>Problema de la escacez y el costo de oportunidad en salud</vt:lpstr>
      <vt:lpstr>Temas de investigación actual</vt:lpstr>
      <vt:lpstr>Diapositiva 13</vt:lpstr>
      <vt:lpstr>Diapositiva 14</vt:lpstr>
      <vt:lpstr>Diapositiva 15</vt:lpstr>
      <vt:lpstr>Medición del impacto en Salud</vt:lpstr>
      <vt:lpstr>Diapositiva 17</vt:lpstr>
      <vt:lpstr>Muchas gracias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JIMQUE</dc:creator>
  <cp:lastModifiedBy>ACER</cp:lastModifiedBy>
  <cp:revision>567</cp:revision>
  <cp:lastPrinted>2019-11-29T23:36:30Z</cp:lastPrinted>
  <dcterms:created xsi:type="dcterms:W3CDTF">2011-02-19T03:30:01Z</dcterms:created>
  <dcterms:modified xsi:type="dcterms:W3CDTF">2024-01-24T17:28:31Z</dcterms:modified>
</cp:coreProperties>
</file>