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48" r:id="rId2"/>
    <p:sldId id="563" r:id="rId3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238CE3"/>
    <a:srgbClr val="163D97"/>
    <a:srgbClr val="2195E0"/>
    <a:srgbClr val="25BAFE"/>
    <a:srgbClr val="2670E6"/>
    <a:srgbClr val="4A68ED"/>
    <a:srgbClr val="075469"/>
    <a:srgbClr val="17339A"/>
    <a:srgbClr val="1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7"/>
    <p:restoredTop sz="94565"/>
  </p:normalViewPr>
  <p:slideViewPr>
    <p:cSldViewPr snapToGrid="0" snapToObjects="1">
      <p:cViewPr varScale="1">
        <p:scale>
          <a:sx n="59" d="100"/>
          <a:sy n="59" d="100"/>
        </p:scale>
        <p:origin x="1088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F44D97-5393-8C48-BE21-D9BC2CEC6F89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s-ES"/>
        </a:p>
      </dgm:t>
    </dgm:pt>
    <dgm:pt modelId="{A70674B3-895F-2B43-A67A-745690447588}">
      <dgm:prSet phldrT="[Texto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CR" b="1" dirty="0">
              <a:latin typeface="Calibri Light" panose="020F0302020204030204"/>
            </a:rPr>
            <a:t>Tarea </a:t>
          </a:r>
        </a:p>
        <a:p>
          <a:pPr>
            <a:lnSpc>
              <a:spcPct val="100000"/>
            </a:lnSpc>
            <a:defRPr b="1"/>
          </a:pPr>
          <a:r>
            <a:rPr lang="es-CR" b="1" dirty="0">
              <a:latin typeface="Calibri Light" panose="020F0302020204030204"/>
            </a:rPr>
            <a:t>GRUPAL</a:t>
          </a:r>
          <a:endParaRPr lang="es-CR" b="1" dirty="0"/>
        </a:p>
      </dgm:t>
    </dgm:pt>
    <dgm:pt modelId="{00D7C8D0-AAE3-274E-B49E-7BE4E98BF213}" type="parTrans" cxnId="{200495CD-61C8-494A-85DC-EDF5B9735CEE}">
      <dgm:prSet/>
      <dgm:spPr/>
      <dgm:t>
        <a:bodyPr/>
        <a:lstStyle/>
        <a:p>
          <a:endParaRPr lang="es-ES"/>
        </a:p>
      </dgm:t>
    </dgm:pt>
    <dgm:pt modelId="{7966628E-19C0-2840-B7E2-E500751F5DC8}" type="sibTrans" cxnId="{200495CD-61C8-494A-85DC-EDF5B9735CEE}">
      <dgm:prSet/>
      <dgm:spPr/>
      <dgm:t>
        <a:bodyPr/>
        <a:lstStyle/>
        <a:p>
          <a:endParaRPr lang="es-ES"/>
        </a:p>
      </dgm:t>
    </dgm:pt>
    <dgm:pt modelId="{2CAF1BDA-1716-4DA5-A1C8-3D7DD98416FD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s-CR" dirty="0">
              <a:latin typeface="Calibri Light" panose="020F0302020204030204"/>
            </a:rPr>
            <a:t>Parte</a:t>
          </a:r>
          <a:r>
            <a:rPr lang="es-CR" baseline="0" dirty="0">
              <a:latin typeface="Calibri Light" panose="020F0302020204030204"/>
            </a:rPr>
            <a:t> 02. Análisis Predictivo </a:t>
          </a:r>
          <a:endParaRPr lang="es-CR" dirty="0">
            <a:latin typeface="Calibri Light" panose="020F0302020204030204"/>
          </a:endParaRPr>
        </a:p>
      </dgm:t>
    </dgm:pt>
    <dgm:pt modelId="{DA35964E-C00C-42B2-9E4B-C97EAC326585}" type="parTrans" cxnId="{64B809E9-C973-4547-B3AC-6E3A5BFFE192}">
      <dgm:prSet/>
      <dgm:spPr/>
      <dgm:t>
        <a:bodyPr/>
        <a:lstStyle/>
        <a:p>
          <a:endParaRPr lang="es-MX"/>
        </a:p>
      </dgm:t>
    </dgm:pt>
    <dgm:pt modelId="{1C180A0C-9169-4C70-AEFF-D259F44D9B35}" type="sibTrans" cxnId="{64B809E9-C973-4547-B3AC-6E3A5BFFE192}">
      <dgm:prSet/>
      <dgm:spPr/>
      <dgm:t>
        <a:bodyPr/>
        <a:lstStyle/>
        <a:p>
          <a:endParaRPr lang="es-MX"/>
        </a:p>
      </dgm:t>
    </dgm:pt>
    <dgm:pt modelId="{98F74275-0DD9-47EE-B5D0-B48AD34F5039}" type="pres">
      <dgm:prSet presAssocID="{C0F44D97-5393-8C48-BE21-D9BC2CEC6F89}" presName="root" presStyleCnt="0">
        <dgm:presLayoutVars>
          <dgm:dir/>
          <dgm:resizeHandles val="exact"/>
        </dgm:presLayoutVars>
      </dgm:prSet>
      <dgm:spPr/>
    </dgm:pt>
    <dgm:pt modelId="{03718F8E-2574-4753-A924-E3F154A552AD}" type="pres">
      <dgm:prSet presAssocID="{A70674B3-895F-2B43-A67A-745690447588}" presName="compNode" presStyleCnt="0"/>
      <dgm:spPr/>
    </dgm:pt>
    <dgm:pt modelId="{4F8C5A8C-7192-44F1-9112-3DF98E0EBABF}" type="pres">
      <dgm:prSet presAssocID="{A70674B3-895F-2B43-A67A-745690447588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9305A07-B299-479E-BC03-AE07B2A41332}" type="pres">
      <dgm:prSet presAssocID="{A70674B3-895F-2B43-A67A-745690447588}" presName="iconSpace" presStyleCnt="0"/>
      <dgm:spPr/>
    </dgm:pt>
    <dgm:pt modelId="{588DE05E-03C4-49AE-BC9D-5DBD4FF5FFBA}" type="pres">
      <dgm:prSet presAssocID="{A70674B3-895F-2B43-A67A-745690447588}" presName="parTx" presStyleLbl="revTx" presStyleIdx="0" presStyleCnt="2">
        <dgm:presLayoutVars>
          <dgm:chMax val="0"/>
          <dgm:chPref val="0"/>
        </dgm:presLayoutVars>
      </dgm:prSet>
      <dgm:spPr/>
    </dgm:pt>
    <dgm:pt modelId="{11FFA2A8-8C6E-4D8F-978E-A0DA2216FD1F}" type="pres">
      <dgm:prSet presAssocID="{A70674B3-895F-2B43-A67A-745690447588}" presName="txSpace" presStyleCnt="0"/>
      <dgm:spPr/>
    </dgm:pt>
    <dgm:pt modelId="{C8EFBCFD-9395-4503-95A2-BF76BE1CB6BD}" type="pres">
      <dgm:prSet presAssocID="{A70674B3-895F-2B43-A67A-745690447588}" presName="desTx" presStyleLbl="revTx" presStyleIdx="1" presStyleCnt="2">
        <dgm:presLayoutVars/>
      </dgm:prSet>
      <dgm:spPr/>
    </dgm:pt>
  </dgm:ptLst>
  <dgm:cxnLst>
    <dgm:cxn modelId="{C818BA8E-96F9-3044-9CBB-B05F357873D8}" type="presOf" srcId="{C0F44D97-5393-8C48-BE21-D9BC2CEC6F89}" destId="{98F74275-0DD9-47EE-B5D0-B48AD34F5039}" srcOrd="0" destOrd="0" presId="urn:microsoft.com/office/officeart/2018/5/layout/CenteredIconLabelDescriptionList"/>
    <dgm:cxn modelId="{DE1CEE9E-6290-4108-A7F4-F103AA1EEE42}" type="presOf" srcId="{A70674B3-895F-2B43-A67A-745690447588}" destId="{588DE05E-03C4-49AE-BC9D-5DBD4FF5FFBA}" srcOrd="0" destOrd="0" presId="urn:microsoft.com/office/officeart/2018/5/layout/CenteredIconLabelDescriptionList"/>
    <dgm:cxn modelId="{2845C0CA-895B-43B6-8947-4F169743BB9B}" type="presOf" srcId="{2CAF1BDA-1716-4DA5-A1C8-3D7DD98416FD}" destId="{C8EFBCFD-9395-4503-95A2-BF76BE1CB6BD}" srcOrd="0" destOrd="0" presId="urn:microsoft.com/office/officeart/2018/5/layout/CenteredIconLabelDescriptionList"/>
    <dgm:cxn modelId="{200495CD-61C8-494A-85DC-EDF5B9735CEE}" srcId="{C0F44D97-5393-8C48-BE21-D9BC2CEC6F89}" destId="{A70674B3-895F-2B43-A67A-745690447588}" srcOrd="0" destOrd="0" parTransId="{00D7C8D0-AAE3-274E-B49E-7BE4E98BF213}" sibTransId="{7966628E-19C0-2840-B7E2-E500751F5DC8}"/>
    <dgm:cxn modelId="{64B809E9-C973-4547-B3AC-6E3A5BFFE192}" srcId="{A70674B3-895F-2B43-A67A-745690447588}" destId="{2CAF1BDA-1716-4DA5-A1C8-3D7DD98416FD}" srcOrd="0" destOrd="0" parTransId="{DA35964E-C00C-42B2-9E4B-C97EAC326585}" sibTransId="{1C180A0C-9169-4C70-AEFF-D259F44D9B35}"/>
    <dgm:cxn modelId="{CFD33450-9C16-41BF-AD74-B1D2EC36DF18}" type="presParOf" srcId="{98F74275-0DD9-47EE-B5D0-B48AD34F5039}" destId="{03718F8E-2574-4753-A924-E3F154A552AD}" srcOrd="0" destOrd="0" presId="urn:microsoft.com/office/officeart/2018/5/layout/CenteredIconLabelDescriptionList"/>
    <dgm:cxn modelId="{187F3E09-FD0A-41B3-B481-9213BA61B5EB}" type="presParOf" srcId="{03718F8E-2574-4753-A924-E3F154A552AD}" destId="{4F8C5A8C-7192-44F1-9112-3DF98E0EBABF}" srcOrd="0" destOrd="0" presId="urn:microsoft.com/office/officeart/2018/5/layout/CenteredIconLabelDescriptionList"/>
    <dgm:cxn modelId="{38E779C9-036B-45EE-9FCB-0AE6EA272D1F}" type="presParOf" srcId="{03718F8E-2574-4753-A924-E3F154A552AD}" destId="{F9305A07-B299-479E-BC03-AE07B2A41332}" srcOrd="1" destOrd="0" presId="urn:microsoft.com/office/officeart/2018/5/layout/CenteredIconLabelDescriptionList"/>
    <dgm:cxn modelId="{C3B91729-595A-48DD-B736-50548709A165}" type="presParOf" srcId="{03718F8E-2574-4753-A924-E3F154A552AD}" destId="{588DE05E-03C4-49AE-BC9D-5DBD4FF5FFBA}" srcOrd="2" destOrd="0" presId="urn:microsoft.com/office/officeart/2018/5/layout/CenteredIconLabelDescriptionList"/>
    <dgm:cxn modelId="{C49860C3-39EB-4C9D-B87B-2C0FD6E8E6EF}" type="presParOf" srcId="{03718F8E-2574-4753-A924-E3F154A552AD}" destId="{11FFA2A8-8C6E-4D8F-978E-A0DA2216FD1F}" srcOrd="3" destOrd="0" presId="urn:microsoft.com/office/officeart/2018/5/layout/CenteredIconLabelDescriptionList"/>
    <dgm:cxn modelId="{60081D6F-169F-4B42-AA9A-97D9E4260828}" type="presParOf" srcId="{03718F8E-2574-4753-A924-E3F154A552AD}" destId="{C8EFBCFD-9395-4503-95A2-BF76BE1CB6B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C5A8C-7192-44F1-9112-3DF98E0EBABF}">
      <dsp:nvSpPr>
        <dsp:cNvPr id="0" name=""/>
        <dsp:cNvSpPr/>
      </dsp:nvSpPr>
      <dsp:spPr>
        <a:xfrm>
          <a:off x="4501800" y="853632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DE05E-03C4-49AE-BC9D-5DBD4FF5FFBA}">
      <dsp:nvSpPr>
        <dsp:cNvPr id="0" name=""/>
        <dsp:cNvSpPr/>
      </dsp:nvSpPr>
      <dsp:spPr>
        <a:xfrm>
          <a:off x="3097800" y="247959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R" sz="1700" b="1" kern="1200" dirty="0">
              <a:latin typeface="Calibri Light" panose="020F0302020204030204"/>
            </a:rPr>
            <a:t>Tarea 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R" sz="1700" b="1" kern="1200" dirty="0">
              <a:latin typeface="Calibri Light" panose="020F0302020204030204"/>
            </a:rPr>
            <a:t>GRUPAL</a:t>
          </a:r>
          <a:endParaRPr lang="es-CR" sz="1700" b="1" kern="1200" dirty="0"/>
        </a:p>
      </dsp:txBody>
      <dsp:txXfrm>
        <a:off x="3097800" y="2479593"/>
        <a:ext cx="4320000" cy="648000"/>
      </dsp:txXfrm>
    </dsp:sp>
    <dsp:sp modelId="{C8EFBCFD-9395-4503-95A2-BF76BE1CB6BD}">
      <dsp:nvSpPr>
        <dsp:cNvPr id="0" name=""/>
        <dsp:cNvSpPr/>
      </dsp:nvSpPr>
      <dsp:spPr>
        <a:xfrm>
          <a:off x="3097800" y="3180598"/>
          <a:ext cx="4320000" cy="323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300" kern="1200" dirty="0">
              <a:latin typeface="Calibri Light" panose="020F0302020204030204"/>
            </a:rPr>
            <a:t>Parte</a:t>
          </a:r>
          <a:r>
            <a:rPr lang="es-CR" sz="1300" kern="1200" baseline="0" dirty="0">
              <a:latin typeface="Calibri Light" panose="020F0302020204030204"/>
            </a:rPr>
            <a:t> 02. Análisis Predictivo </a:t>
          </a:r>
          <a:endParaRPr lang="es-CR" sz="1300" kern="1200" dirty="0">
            <a:latin typeface="Calibri Light" panose="020F0302020204030204"/>
          </a:endParaRPr>
        </a:p>
      </dsp:txBody>
      <dsp:txXfrm>
        <a:off x="3097800" y="3180598"/>
        <a:ext cx="4320000" cy="323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FAD6A-9FE4-A247-A716-121B1DC9B2D0}" type="datetimeFigureOut">
              <a:rPr lang="es-ES_tradnl" smtClean="0"/>
              <a:t>20/01/2024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D7FCF-3CBF-4642-888A-4755F5B4D0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535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FA63C-D015-C043-BDE0-04DAB3B5E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E77538-ECF9-114C-AD89-38F894D75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F2B6CD-A94A-B148-9733-E01E9EAC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08E1BD-8B7D-0D41-A1F0-7B7813706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A3121C-F79A-3E48-B2C6-691D1870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7998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FDAA3-F21B-DD44-BF2D-2386B11B8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C24EAB-10D2-E64A-BC3F-4E67ADB30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2ABC6D-8A58-6E42-A1F8-D7B65E79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CA475F-6521-0E4F-B4C9-E228D314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E2485F-D276-4C4C-8DD3-E9AFAF8AA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976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9AE5ECE-2ED7-0646-850F-3B00407A1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1AA06E-C71E-5447-93AE-78F8C0916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3AC990-6BE3-C841-AF63-496FC9F8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446F27-97C7-4B4A-AD86-99BB0FF6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C1FD34-5419-B246-8A7F-C3394D249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06552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624CD8-5DDF-A54B-80C8-A922D5BC0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3E5E8C7-A589-9443-8B31-4AAF48C4CB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30E268-FA8A-2446-B0F8-05D1CFC61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E8FF596A-4E34-8B46-8F12-5E7E4F2B07F3}" type="slidenum">
              <a:rPr lang="en-US" altLang="es-CR"/>
              <a:pPr/>
              <a:t>‹Nº›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365508765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93414-9F86-EF43-9B83-03B4F75F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BFDCC0-83BC-E24A-B08E-9915559DF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18B01C-CBC1-AE46-9669-28E6A02DE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E4BE59-33B3-DB47-8288-BF6F776B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37DD08-F435-D344-A9D4-31A4D64C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1587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57DC2-DBC6-E347-8499-BDE4B9BE2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A4189-DBF3-914F-BD7F-2E7AF27DB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D17331-D328-5A45-8058-E3DD84CD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39D84A-D63C-F147-A1D1-A0BD1A24C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B4AAEE-2B94-0146-B28D-A29D2715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734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23EFB-B362-824A-9DAE-8870FAFF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DED40F-8A8C-5A46-BD77-97594A625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A30634-463D-9B46-A009-89414F8B6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8AE8FC-CB79-314D-B502-8C5A0CBA4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D46DC3-FF65-6044-BB0E-9B612FB16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A61C67-2260-5E47-9B11-B7F4C49F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2650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B5E5E-6CC4-C44A-A5CC-779CB7C2E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1B2D01-9CFB-5140-BE6C-F485914B9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532CE3-4618-7145-A44F-A93983231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173D1A-AA56-174E-B33E-7886089CA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122BFB-19A6-6844-BA7F-AD84B2A7F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37DCF2-D69A-DE44-BD01-124784994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E2B7C68-0C72-FC4F-B5C6-2C09698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DB06F7-EF50-C740-AA07-179D524E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605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CE09B-1FC1-2E4D-AB60-F3CB3461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55AEDC-DA2C-5A43-A6EC-D88166C0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0FC8DF-2332-0742-941A-203F2036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449213D-8B76-4D42-BCC8-296842EC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6647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5EED81-5D1A-1F4A-8DE6-311AF53DE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734131-B90F-0248-A914-1D8EDB23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15ED6C-2065-6B41-8DC2-30E58DCE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945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FCAEC-D519-564E-8E60-63AF690D3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6F6769-385A-7243-8476-275649070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5FB578-5979-2C48-9497-AACDEDF8B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82AB4B-D460-8942-90BC-B7D0ADE6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1FFABB-6AEA-2D41-B583-18D79915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228679-A098-D24E-996C-1885D8CF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21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DA555-1BF3-2444-8437-293252462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7ABC21-E7CB-664F-96C0-092FB2661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E38F75-9686-DE4C-BDF0-68D77871B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4FF964-7EFA-DB49-8894-E4815A07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A07860-D349-104B-8C76-8E08A70F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79122B-5075-AA40-BCCD-64F956D06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9064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B499FB-5F25-4540-8480-98823A713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12FAAE-F29B-6341-BADD-BF0B7E934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B8A894-3313-C44B-88CB-CF614ABFA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51396-F815-5A47-ABEA-046C8E8CCA4C}" type="datetimeFigureOut">
              <a:rPr lang="es-CR" smtClean="0"/>
              <a:t>20/1/2024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279B24-9EA0-B046-9E00-CDF602F1F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696EB7-3547-E749-970D-97E2C864F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D1BD7-E0AF-1147-9AD5-8AFDD3B31F4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7685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C4FF86D5-C1EB-574B-8CA9-154BDB59D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014" y="4336616"/>
            <a:ext cx="7950106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1pPr>
            <a:lvl2pPr marL="742950" indent="-28575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2pPr>
            <a:lvl3pPr marL="11430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3pPr>
            <a:lvl4pPr marL="16002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4pPr>
            <a:lvl5pPr marL="20574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s-MX" sz="4000" b="1" dirty="0">
                <a:solidFill>
                  <a:schemeClr val="bg1"/>
                </a:solidFill>
              </a:rPr>
              <a:t>Inteligencia de Datos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s-CR" sz="3200" dirty="0">
              <a:solidFill>
                <a:schemeClr val="bg1"/>
              </a:solidFill>
            </a:endParaRPr>
          </a:p>
          <a:p>
            <a:r>
              <a:rPr lang="es-CR" sz="3200" dirty="0">
                <a:solidFill>
                  <a:schemeClr val="bg1"/>
                </a:solidFill>
              </a:rPr>
              <a:t>Prof. Catalina Artavia Pereira</a:t>
            </a:r>
          </a:p>
          <a:p>
            <a:r>
              <a:rPr lang="es-CR" sz="3200" dirty="0">
                <a:solidFill>
                  <a:schemeClr val="bg1"/>
                </a:solidFill>
              </a:rPr>
              <a:t>Instrucciones Tarea</a:t>
            </a:r>
            <a:endParaRPr lang="es-CR" dirty="0">
              <a:solidFill>
                <a:schemeClr val="bg1"/>
              </a:solidFill>
            </a:endParaRPr>
          </a:p>
          <a:p>
            <a:endParaRPr lang="es-CR" sz="3200" dirty="0">
              <a:solidFill>
                <a:schemeClr val="bg1"/>
              </a:solidFill>
            </a:endParaRPr>
          </a:p>
          <a:p>
            <a:endParaRPr lang="es-CR" sz="3200" dirty="0">
              <a:solidFill>
                <a:schemeClr val="bg1"/>
              </a:solidFill>
            </a:endParaRPr>
          </a:p>
        </p:txBody>
      </p:sp>
      <p:sp>
        <p:nvSpPr>
          <p:cNvPr id="3075" name="Rectangle 8">
            <a:extLst>
              <a:ext uri="{FF2B5EF4-FFF2-40B4-BE49-F238E27FC236}">
                <a16:creationId xmlns:a16="http://schemas.microsoft.com/office/drawing/2014/main" id="{00120E46-903F-3C43-83F2-BDF923B8E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3295650"/>
            <a:ext cx="4800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1pPr>
            <a:lvl2pPr marL="742950" indent="-28575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2pPr>
            <a:lvl3pPr marL="11430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3pPr>
            <a:lvl4pPr marL="16002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4pPr>
            <a:lvl5pPr marL="2057400" indent="-228600" eaLnBrk="0" hangingPunct="0">
              <a:spcBef>
                <a:spcPct val="20000"/>
              </a:spcBef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Lucida Sans" panose="020B0602030504020204" pitchFamily="34" charset="77"/>
                <a:ea typeface="Osaka"/>
                <a:cs typeface="Osaka"/>
              </a:defRPr>
            </a:lvl9pPr>
          </a:lstStyle>
          <a:p>
            <a:pPr algn="just" eaLnBrk="1" hangingPunct="1"/>
            <a:endParaRPr lang="en-US" altLang="es-CR" sz="2800" b="1">
              <a:solidFill>
                <a:srgbClr val="003366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EA474B-DAE4-4B44-A324-05349290C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46734">
            <a:off x="-224606" y="3994558"/>
            <a:ext cx="4407423" cy="27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37831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5087EB-C174-353E-136A-7F7C0EDF7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4CA32A-0034-59BB-E141-72D914165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BF32D3-7F33-6675-8F49-9AC3B4D33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6D82A5-06AA-7057-28EE-08A5B554B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2C60479C-4217-FCD1-5060-1AD22F081C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564614"/>
              </p:ext>
            </p:extLst>
          </p:nvPr>
        </p:nvGraphicFramePr>
        <p:xfrm>
          <a:off x="125915" y="-799441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B1AC48C7-7608-0DB5-E149-70C0CDED22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21636" y="5745722"/>
            <a:ext cx="1870364" cy="119769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F5DE33E7-A652-7F2F-A333-117C9D1E8667}"/>
              </a:ext>
            </a:extLst>
          </p:cNvPr>
          <p:cNvSpPr txBox="1"/>
          <p:nvPr/>
        </p:nvSpPr>
        <p:spPr>
          <a:xfrm>
            <a:off x="378446" y="2686761"/>
            <a:ext cx="11038311" cy="45550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CR" sz="1200" dirty="0">
                <a:effectLst/>
                <a:latin typeface="Helvetica" pitchFamily="2" charset="0"/>
              </a:rPr>
              <a:t>Este conjunto de datos es de la institución encargada de generar datos de salud sobre insuficien</a:t>
            </a:r>
            <a:r>
              <a:rPr lang="es-CR" sz="1200" dirty="0">
                <a:latin typeface="Helvetica" pitchFamily="2" charset="0"/>
              </a:rPr>
              <a:t>cia renal</a:t>
            </a:r>
            <a:r>
              <a:rPr lang="es-CR" sz="1200" dirty="0">
                <a:effectLst/>
                <a:latin typeface="Helvetica" pitchFamily="2" charset="0"/>
              </a:rPr>
              <a:t>. El objetivo del conjunto de datos conocer las características </a:t>
            </a:r>
            <a:r>
              <a:rPr lang="es-CR" sz="1200" dirty="0">
                <a:latin typeface="Helvetica" pitchFamily="2" charset="0"/>
              </a:rPr>
              <a:t>de</a:t>
            </a:r>
            <a:r>
              <a:rPr lang="es-CR" sz="1200" dirty="0">
                <a:effectLst/>
                <a:latin typeface="Helvetica" pitchFamily="2" charset="0"/>
              </a:rPr>
              <a:t> pacientes con insuficiencia renal, bas</a:t>
            </a:r>
            <a:r>
              <a:rPr lang="es-CR" sz="1200" dirty="0">
                <a:latin typeface="Helvetica" pitchFamily="2" charset="0"/>
              </a:rPr>
              <a:t>á</a:t>
            </a:r>
            <a:r>
              <a:rPr lang="es-CR" sz="1200" dirty="0">
                <a:effectLst/>
                <a:latin typeface="Helvetica" pitchFamily="2" charset="0"/>
              </a:rPr>
              <a:t>ndose en determinadas medidas de diagnóstico incluidas en el conjunto de datos. </a:t>
            </a:r>
          </a:p>
          <a:p>
            <a:br>
              <a:rPr lang="es-CR" sz="1200" dirty="0">
                <a:effectLst/>
                <a:latin typeface="Times New Roman" panose="02020603050405020304" pitchFamily="18" charset="0"/>
              </a:rPr>
            </a:br>
            <a:endParaRPr lang="es-CR" sz="1200" dirty="0">
              <a:effectLst/>
              <a:latin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presión arterial sistólica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Consumo de tabaco: tabaco acumulado (kg)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colesterol de lipoproteínas de baja densidad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Exceso de grasa: nivel de adiposidad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Historia familiar: antecedentes familiares de enfermedades del corazón (Presente, Ausente) (categórica).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latin typeface="Times New Roman" panose="02020603050405020304" pitchFamily="18" charset="0"/>
              </a:rPr>
              <a:t>Tipo</a:t>
            </a:r>
            <a:r>
              <a:rPr lang="es-CR" sz="1200" dirty="0">
                <a:effectLst/>
                <a:latin typeface="Times New Roman" panose="02020603050405020304" pitchFamily="18" charset="0"/>
              </a:rPr>
              <a:t>: comportamiento tipo A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Sobrepeso: Obesidad de la persona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latin typeface="Times New Roman" panose="02020603050405020304" pitchFamily="18" charset="0"/>
              </a:rPr>
              <a:t>Consumo de azúcar</a:t>
            </a:r>
            <a:r>
              <a:rPr lang="es-CR" sz="1200" dirty="0">
                <a:effectLst/>
                <a:latin typeface="Times New Roman" panose="02020603050405020304" pitchFamily="18" charset="0"/>
              </a:rPr>
              <a:t>: consumo actual de </a:t>
            </a:r>
            <a:r>
              <a:rPr lang="es-CR" sz="1200" dirty="0" err="1">
                <a:effectLst/>
                <a:latin typeface="Times New Roman" panose="02020603050405020304" pitchFamily="18" charset="0"/>
              </a:rPr>
              <a:t>azucar</a:t>
            </a:r>
            <a:r>
              <a:rPr lang="es-CR" sz="1200" dirty="0">
                <a:effectLst/>
                <a:latin typeface="Times New Roman" panose="02020603050405020304" pitchFamily="18" charset="0"/>
              </a:rPr>
              <a:t>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edad: edad de inicio (numérica).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effectLst/>
                <a:latin typeface="Times New Roman" panose="02020603050405020304" pitchFamily="18" charset="0"/>
              </a:rPr>
              <a:t>Enfermedad renal (categórica) </a:t>
            </a:r>
          </a:p>
          <a:p>
            <a:pPr algn="just"/>
            <a:endParaRPr lang="es-AR" sz="1200" dirty="0">
              <a:solidFill>
                <a:srgbClr val="161616"/>
              </a:solidFill>
              <a:latin typeface="IBM Plex Sans"/>
            </a:endParaRPr>
          </a:p>
          <a:p>
            <a:pPr marL="342900" indent="-342900" algn="just">
              <a:buAutoNum type="arabicPeriod"/>
            </a:pPr>
            <a:r>
              <a:rPr lang="es-CR" sz="1200" dirty="0">
                <a:effectLst/>
                <a:latin typeface="Helvetica" pitchFamily="2" charset="0"/>
              </a:rPr>
              <a:t>Cargue la tabla de datos </a:t>
            </a:r>
            <a:r>
              <a:rPr lang="es-CR" sz="1200" b="1" dirty="0">
                <a:effectLst/>
                <a:latin typeface="Helvetica" pitchFamily="2" charset="0"/>
              </a:rPr>
              <a:t>ejemploSalud.csv .Puede realizar el ejercicio en </a:t>
            </a:r>
            <a:r>
              <a:rPr lang="es-CR" sz="1200" b="1" dirty="0" err="1">
                <a:effectLst/>
                <a:latin typeface="Helvetica" pitchFamily="2" charset="0"/>
              </a:rPr>
              <a:t>Rstudio</a:t>
            </a:r>
            <a:r>
              <a:rPr lang="es-CR" sz="1200" b="1" dirty="0">
                <a:effectLst/>
                <a:latin typeface="Helvetica" pitchFamily="2" charset="0"/>
              </a:rPr>
              <a:t> o bien por medio del aplicativo </a:t>
            </a:r>
            <a:r>
              <a:rPr lang="es-CR" sz="1200" b="1" dirty="0" err="1">
                <a:effectLst/>
                <a:latin typeface="Helvetica" pitchFamily="2" charset="0"/>
              </a:rPr>
              <a:t>predictoR</a:t>
            </a:r>
            <a:r>
              <a:rPr lang="es-CR" sz="1200" b="1" dirty="0">
                <a:effectLst/>
                <a:latin typeface="Helvetica" pitchFamily="2" charset="0"/>
              </a:rPr>
              <a:t>. </a:t>
            </a:r>
          </a:p>
          <a:p>
            <a:pPr marL="342900" indent="-342900" algn="just">
              <a:buAutoNum type="arabicPeriod"/>
            </a:pPr>
            <a:r>
              <a:rPr lang="es-CR" sz="1200" dirty="0">
                <a:latin typeface="Helvetica" pitchFamily="2" charset="0"/>
              </a:rPr>
              <a:t>Ejecute el modelo de árboles de decisión. Elabore e indique la matriz de confusión, precisión global y error global. </a:t>
            </a:r>
          </a:p>
          <a:p>
            <a:pPr marL="342900" indent="-342900" algn="just">
              <a:buAutoNum type="arabicPeriod"/>
            </a:pPr>
            <a:r>
              <a:rPr lang="es-CR" sz="1200" dirty="0">
                <a:latin typeface="Helvetica" pitchFamily="2" charset="0"/>
              </a:rPr>
              <a:t>Ejecute el modelo de redes neuronales. Elabore e indique la matriz de confusión, precisión global y error global. </a:t>
            </a:r>
          </a:p>
          <a:p>
            <a:pPr marL="342900" indent="-342900" algn="just">
              <a:buAutoNum type="arabicPeriod"/>
            </a:pPr>
            <a:r>
              <a:rPr lang="es-CR" sz="1200" dirty="0">
                <a:latin typeface="Helvetica" pitchFamily="2" charset="0"/>
              </a:rPr>
              <a:t>Responda a la pregunta: ¿Cuál es el modelo que genera mejores resultados? Justifique la respuesta. </a:t>
            </a:r>
          </a:p>
          <a:p>
            <a:pPr marL="342900" indent="-342900" algn="just">
              <a:buFontTx/>
              <a:buAutoNum type="arabicPeriod"/>
            </a:pPr>
            <a:r>
              <a:rPr lang="es-CR" sz="1200" dirty="0">
                <a:latin typeface="Helvetica" pitchFamily="2" charset="0"/>
              </a:rPr>
              <a:t>Suba al campus virtual el documento con el reporte en el </a:t>
            </a:r>
            <a:r>
              <a:rPr lang="es-CR" sz="1200" b="1" dirty="0" err="1">
                <a:latin typeface="Helvetica" pitchFamily="2" charset="0"/>
              </a:rPr>
              <a:t>Rscrip</a:t>
            </a:r>
            <a:r>
              <a:rPr lang="es-CR" sz="1200" b="1" dirty="0">
                <a:latin typeface="Helvetica" pitchFamily="2" charset="0"/>
              </a:rPr>
              <a:t> o bien en Word en caso de haber utilizado </a:t>
            </a:r>
            <a:r>
              <a:rPr lang="es-CR" sz="1200" b="1" dirty="0" err="1">
                <a:latin typeface="Helvetica" pitchFamily="2" charset="0"/>
              </a:rPr>
              <a:t>predictoR</a:t>
            </a:r>
            <a:r>
              <a:rPr lang="es-CR" sz="1200" dirty="0">
                <a:latin typeface="Helvetica" pitchFamily="2" charset="0"/>
              </a:rPr>
              <a:t>. </a:t>
            </a:r>
          </a:p>
          <a:p>
            <a:pPr algn="just"/>
            <a:endParaRPr lang="es-CR" sz="1200" dirty="0">
              <a:latin typeface="Helvetica" pitchFamily="2" charset="0"/>
            </a:endParaRPr>
          </a:p>
          <a:p>
            <a:pPr algn="just"/>
            <a:r>
              <a:rPr lang="es-CR" sz="1400" b="1" dirty="0">
                <a:latin typeface="Helvetica" pitchFamily="2" charset="0"/>
              </a:rPr>
              <a:t>Fecha de entrega: 29 de enero, a las 23:59pm</a:t>
            </a:r>
            <a:endParaRPr lang="es-AR" sz="1400" b="1" dirty="0">
              <a:solidFill>
                <a:srgbClr val="161616"/>
              </a:solidFill>
              <a:latin typeface="IBM Plex Sans"/>
            </a:endParaRPr>
          </a:p>
          <a:p>
            <a:pPr algn="just"/>
            <a:endParaRPr lang="es-AR" sz="1200" dirty="0">
              <a:solidFill>
                <a:srgbClr val="161616"/>
              </a:solidFill>
              <a:latin typeface="IBM Plex Sans"/>
            </a:endParaRPr>
          </a:p>
          <a:p>
            <a:pPr algn="just"/>
            <a:endParaRPr lang="es-AR" sz="1200" dirty="0">
              <a:solidFill>
                <a:srgbClr val="161616"/>
              </a:solidFill>
              <a:latin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214339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278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IBM Plex Sans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Metología de Marco Lógico</dc:title>
  <dc:creator>Catalina Artavia Pereira</dc:creator>
  <cp:lastModifiedBy>Catalina Artavia Pereira</cp:lastModifiedBy>
  <cp:revision>454</cp:revision>
  <dcterms:created xsi:type="dcterms:W3CDTF">2020-06-13T16:15:08Z</dcterms:created>
  <dcterms:modified xsi:type="dcterms:W3CDTF">2024-01-20T18:08:39Z</dcterms:modified>
</cp:coreProperties>
</file>