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sldIdLst>
    <p:sldId id="266" r:id="rId2"/>
    <p:sldId id="256" r:id="rId3"/>
    <p:sldId id="257" r:id="rId4"/>
    <p:sldId id="264" r:id="rId5"/>
    <p:sldId id="259" r:id="rId6"/>
    <p:sldId id="260" r:id="rId7"/>
    <p:sldId id="265" r:id="rId8"/>
    <p:sldId id="261" r:id="rId9"/>
    <p:sldId id="263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E145-2A05-CD45-99FB-F8E9A8F9C78A}" type="datetimeFigureOut">
              <a:rPr lang="en-CR" smtClean="0"/>
              <a:t>25/1/24</a:t>
            </a:fld>
            <a:endParaRPr lang="en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BE76-7D12-814A-A869-B321971230F8}" type="slidenum">
              <a:rPr lang="en-CR" smtClean="0"/>
              <a:t>‹#›</a:t>
            </a:fld>
            <a:endParaRPr lang="en-CR"/>
          </a:p>
        </p:txBody>
      </p:sp>
    </p:spTree>
    <p:extLst>
      <p:ext uri="{BB962C8B-B14F-4D97-AF65-F5344CB8AC3E}">
        <p14:creationId xmlns:p14="http://schemas.microsoft.com/office/powerpoint/2010/main" val="284560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E145-2A05-CD45-99FB-F8E9A8F9C78A}" type="datetimeFigureOut">
              <a:rPr lang="en-CR" smtClean="0"/>
              <a:t>25/1/24</a:t>
            </a:fld>
            <a:endParaRPr lang="en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BE76-7D12-814A-A869-B321971230F8}" type="slidenum">
              <a:rPr lang="en-CR" smtClean="0"/>
              <a:t>‹#›</a:t>
            </a:fld>
            <a:endParaRPr lang="en-CR"/>
          </a:p>
        </p:txBody>
      </p:sp>
    </p:spTree>
    <p:extLst>
      <p:ext uri="{BB962C8B-B14F-4D97-AF65-F5344CB8AC3E}">
        <p14:creationId xmlns:p14="http://schemas.microsoft.com/office/powerpoint/2010/main" val="70920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E145-2A05-CD45-99FB-F8E9A8F9C78A}" type="datetimeFigureOut">
              <a:rPr lang="en-CR" smtClean="0"/>
              <a:t>25/1/24</a:t>
            </a:fld>
            <a:endParaRPr lang="en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BE76-7D12-814A-A869-B321971230F8}" type="slidenum">
              <a:rPr lang="en-CR" smtClean="0"/>
              <a:t>‹#›</a:t>
            </a:fld>
            <a:endParaRPr lang="en-CR"/>
          </a:p>
        </p:txBody>
      </p:sp>
    </p:spTree>
    <p:extLst>
      <p:ext uri="{BB962C8B-B14F-4D97-AF65-F5344CB8AC3E}">
        <p14:creationId xmlns:p14="http://schemas.microsoft.com/office/powerpoint/2010/main" val="3258292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E145-2A05-CD45-99FB-F8E9A8F9C78A}" type="datetimeFigureOut">
              <a:rPr lang="en-CR" smtClean="0"/>
              <a:t>25/1/24</a:t>
            </a:fld>
            <a:endParaRPr lang="en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BE76-7D12-814A-A869-B321971230F8}" type="slidenum">
              <a:rPr lang="en-CR" smtClean="0"/>
              <a:t>‹#›</a:t>
            </a:fld>
            <a:endParaRPr lang="en-CR"/>
          </a:p>
        </p:txBody>
      </p:sp>
    </p:spTree>
    <p:extLst>
      <p:ext uri="{BB962C8B-B14F-4D97-AF65-F5344CB8AC3E}">
        <p14:creationId xmlns:p14="http://schemas.microsoft.com/office/powerpoint/2010/main" val="232698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E145-2A05-CD45-99FB-F8E9A8F9C78A}" type="datetimeFigureOut">
              <a:rPr lang="en-CR" smtClean="0"/>
              <a:t>25/1/24</a:t>
            </a:fld>
            <a:endParaRPr lang="en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BE76-7D12-814A-A869-B321971230F8}" type="slidenum">
              <a:rPr lang="en-CR" smtClean="0"/>
              <a:t>‹#›</a:t>
            </a:fld>
            <a:endParaRPr lang="en-CR"/>
          </a:p>
        </p:txBody>
      </p:sp>
    </p:spTree>
    <p:extLst>
      <p:ext uri="{BB962C8B-B14F-4D97-AF65-F5344CB8AC3E}">
        <p14:creationId xmlns:p14="http://schemas.microsoft.com/office/powerpoint/2010/main" val="195646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E145-2A05-CD45-99FB-F8E9A8F9C78A}" type="datetimeFigureOut">
              <a:rPr lang="en-CR" smtClean="0"/>
              <a:t>25/1/24</a:t>
            </a:fld>
            <a:endParaRPr lang="en-C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BE76-7D12-814A-A869-B321971230F8}" type="slidenum">
              <a:rPr lang="en-CR" smtClean="0"/>
              <a:t>‹#›</a:t>
            </a:fld>
            <a:endParaRPr lang="en-CR"/>
          </a:p>
        </p:txBody>
      </p:sp>
    </p:spTree>
    <p:extLst>
      <p:ext uri="{BB962C8B-B14F-4D97-AF65-F5344CB8AC3E}">
        <p14:creationId xmlns:p14="http://schemas.microsoft.com/office/powerpoint/2010/main" val="364086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E145-2A05-CD45-99FB-F8E9A8F9C78A}" type="datetimeFigureOut">
              <a:rPr lang="en-CR" smtClean="0"/>
              <a:t>25/1/24</a:t>
            </a:fld>
            <a:endParaRPr lang="en-C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BE76-7D12-814A-A869-B321971230F8}" type="slidenum">
              <a:rPr lang="en-CR" smtClean="0"/>
              <a:t>‹#›</a:t>
            </a:fld>
            <a:endParaRPr lang="en-CR"/>
          </a:p>
        </p:txBody>
      </p:sp>
    </p:spTree>
    <p:extLst>
      <p:ext uri="{BB962C8B-B14F-4D97-AF65-F5344CB8AC3E}">
        <p14:creationId xmlns:p14="http://schemas.microsoft.com/office/powerpoint/2010/main" val="114240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E145-2A05-CD45-99FB-F8E9A8F9C78A}" type="datetimeFigureOut">
              <a:rPr lang="en-CR" smtClean="0"/>
              <a:t>25/1/24</a:t>
            </a:fld>
            <a:endParaRPr lang="en-C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BE76-7D12-814A-A869-B321971230F8}" type="slidenum">
              <a:rPr lang="en-CR" smtClean="0"/>
              <a:t>‹#›</a:t>
            </a:fld>
            <a:endParaRPr lang="en-CR"/>
          </a:p>
        </p:txBody>
      </p:sp>
    </p:spTree>
    <p:extLst>
      <p:ext uri="{BB962C8B-B14F-4D97-AF65-F5344CB8AC3E}">
        <p14:creationId xmlns:p14="http://schemas.microsoft.com/office/powerpoint/2010/main" val="83145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E145-2A05-CD45-99FB-F8E9A8F9C78A}" type="datetimeFigureOut">
              <a:rPr lang="en-CR" smtClean="0"/>
              <a:t>25/1/24</a:t>
            </a:fld>
            <a:endParaRPr lang="en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BE76-7D12-814A-A869-B321971230F8}" type="slidenum">
              <a:rPr lang="en-CR" smtClean="0"/>
              <a:t>‹#›</a:t>
            </a:fld>
            <a:endParaRPr lang="en-CR"/>
          </a:p>
        </p:txBody>
      </p:sp>
    </p:spTree>
    <p:extLst>
      <p:ext uri="{BB962C8B-B14F-4D97-AF65-F5344CB8AC3E}">
        <p14:creationId xmlns:p14="http://schemas.microsoft.com/office/powerpoint/2010/main" val="4226826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E145-2A05-CD45-99FB-F8E9A8F9C78A}" type="datetimeFigureOut">
              <a:rPr lang="en-CR" smtClean="0"/>
              <a:t>25/1/24</a:t>
            </a:fld>
            <a:endParaRPr lang="en-C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BE76-7D12-814A-A869-B321971230F8}" type="slidenum">
              <a:rPr lang="en-CR" smtClean="0"/>
              <a:t>‹#›</a:t>
            </a:fld>
            <a:endParaRPr lang="en-CR"/>
          </a:p>
        </p:txBody>
      </p:sp>
    </p:spTree>
    <p:extLst>
      <p:ext uri="{BB962C8B-B14F-4D97-AF65-F5344CB8AC3E}">
        <p14:creationId xmlns:p14="http://schemas.microsoft.com/office/powerpoint/2010/main" val="342587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E145-2A05-CD45-99FB-F8E9A8F9C78A}" type="datetimeFigureOut">
              <a:rPr lang="en-CR" smtClean="0"/>
              <a:t>25/1/24</a:t>
            </a:fld>
            <a:endParaRPr lang="en-C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C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BE76-7D12-814A-A869-B321971230F8}" type="slidenum">
              <a:rPr lang="en-CR" smtClean="0"/>
              <a:t>‹#›</a:t>
            </a:fld>
            <a:endParaRPr lang="en-CR"/>
          </a:p>
        </p:txBody>
      </p:sp>
    </p:spTree>
    <p:extLst>
      <p:ext uri="{BB962C8B-B14F-4D97-AF65-F5344CB8AC3E}">
        <p14:creationId xmlns:p14="http://schemas.microsoft.com/office/powerpoint/2010/main" val="77455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B00E145-2A05-CD45-99FB-F8E9A8F9C78A}" type="datetimeFigureOut">
              <a:rPr lang="en-CR" smtClean="0"/>
              <a:t>25/1/24</a:t>
            </a:fld>
            <a:endParaRPr lang="en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C361BE76-7D12-814A-A869-B321971230F8}" type="slidenum">
              <a:rPr lang="en-CR" smtClean="0"/>
              <a:t>‹#›</a:t>
            </a:fld>
            <a:endParaRPr lang="en-CR"/>
          </a:p>
        </p:txBody>
      </p:sp>
    </p:spTree>
    <p:extLst>
      <p:ext uri="{BB962C8B-B14F-4D97-AF65-F5344CB8AC3E}">
        <p14:creationId xmlns:p14="http://schemas.microsoft.com/office/powerpoint/2010/main" val="127797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ymelissanic@gmail.com" TargetMode="External"/><Relationship Id="rId7" Type="http://schemas.openxmlformats.org/officeDocument/2006/relationships/hyperlink" Target="mailto:jvegalicea@gmail.com" TargetMode="External"/><Relationship Id="rId2" Type="http://schemas.openxmlformats.org/officeDocument/2006/relationships/hyperlink" Target="mailto:alesifontes94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carlosr3066@gmail.com" TargetMode="External"/><Relationship Id="rId5" Type="http://schemas.openxmlformats.org/officeDocument/2006/relationships/hyperlink" Target="mailto:raulinopenapadilla163@gmail.com" TargetMode="External"/><Relationship Id="rId4" Type="http://schemas.openxmlformats.org/officeDocument/2006/relationships/hyperlink" Target="mailto:emil_marenco@yahoo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F813F09-6FF0-DCB3-8318-1496C0D5B1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2407964"/>
              </p:ext>
            </p:extLst>
          </p:nvPr>
        </p:nvGraphicFramePr>
        <p:xfrm>
          <a:off x="3679371" y="2213745"/>
          <a:ext cx="7689624" cy="1828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844812">
                  <a:extLst>
                    <a:ext uri="{9D8B030D-6E8A-4147-A177-3AD203B41FA5}">
                      <a16:colId xmlns:a16="http://schemas.microsoft.com/office/drawing/2014/main" val="3375378621"/>
                    </a:ext>
                  </a:extLst>
                </a:gridCol>
                <a:gridCol w="3844812">
                  <a:extLst>
                    <a:ext uri="{9D8B030D-6E8A-4147-A177-3AD203B41FA5}">
                      <a16:colId xmlns:a16="http://schemas.microsoft.com/office/drawing/2014/main" val="16183685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Mayra Alejandra García </a:t>
                      </a:r>
                      <a:r>
                        <a:rPr lang="en-US" sz="2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Sifontes</a:t>
                      </a:r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alesifontes94@gmail.com</a:t>
                      </a:r>
                      <a:endParaRPr lang="en-US"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19753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Christy Melissa Martínez </a:t>
                      </a:r>
                      <a:r>
                        <a:rPr lang="en-US" sz="2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Núñez</a:t>
                      </a:r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christymelissanic@gmail.com</a:t>
                      </a:r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86731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Emil </a:t>
                      </a:r>
                      <a:r>
                        <a:rPr lang="en-US" sz="2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Maykell</a:t>
                      </a:r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Marenco</a:t>
                      </a:r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emil_marenco@yahoo.com</a:t>
                      </a:r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086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Raulino</a:t>
                      </a:r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Peña Padilla</a:t>
                      </a: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raulinopenapadilla163@gmail.com</a:t>
                      </a:r>
                      <a:endParaRPr lang="en-US"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292083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Juan Carlos Rodríguez Del Rosario</a:t>
                      </a: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jcarlosr3066@gmail.com</a:t>
                      </a:r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9304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Jose Vega </a:t>
                      </a:r>
                      <a:r>
                        <a:rPr lang="en-US" sz="2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Licea</a:t>
                      </a:r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jvegalicea@gmail.com</a:t>
                      </a:r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6846284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E7DB9AAD-9591-378C-5D00-99F19D17C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_tradnl" sz="3600" dirty="0"/>
              <a:t>Lista de estudiantes</a:t>
            </a:r>
            <a:endParaRPr lang="en-CR" dirty="0"/>
          </a:p>
        </p:txBody>
      </p:sp>
    </p:spTree>
    <p:extLst>
      <p:ext uri="{BB962C8B-B14F-4D97-AF65-F5344CB8AC3E}">
        <p14:creationId xmlns:p14="http://schemas.microsoft.com/office/powerpoint/2010/main" val="504570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80708F-326C-26F4-AC50-FD4F4DB6DF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5984CE9-A000-AACA-2F24-C9981D704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007" y="826118"/>
            <a:ext cx="8205529" cy="37871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2F258BA-629C-FBBF-BCBE-AD037F980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0870" y="4613285"/>
            <a:ext cx="3140892" cy="122145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BEB84F5-A6FA-88B5-BDC3-549A03A3B7F3}"/>
              </a:ext>
            </a:extLst>
          </p:cNvPr>
          <p:cNvSpPr txBox="1"/>
          <p:nvPr/>
        </p:nvSpPr>
        <p:spPr>
          <a:xfrm>
            <a:off x="427264" y="1413063"/>
            <a:ext cx="2446563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R" sz="3200" b="1" dirty="0">
                <a:solidFill>
                  <a:schemeClr val="bg1"/>
                </a:solidFill>
              </a:rPr>
              <a:t>Para el caso de los Programas a nivel de Maestría, el </a:t>
            </a:r>
            <a:r>
              <a:rPr lang="en-CR" sz="3200" b="1" dirty="0">
                <a:solidFill>
                  <a:srgbClr val="FF0000"/>
                </a:solidFill>
              </a:rPr>
              <a:t>TFG</a:t>
            </a:r>
            <a:r>
              <a:rPr lang="en-CR" sz="3200" b="1" dirty="0">
                <a:solidFill>
                  <a:schemeClr val="bg1"/>
                </a:solidFill>
              </a:rPr>
              <a:t> deberá contar con (p. 20):</a:t>
            </a:r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BE68DD7B-4979-55A2-7B25-3F1A663A2F6C}"/>
              </a:ext>
            </a:extLst>
          </p:cNvPr>
          <p:cNvSpPr/>
          <p:nvPr/>
        </p:nvSpPr>
        <p:spPr>
          <a:xfrm>
            <a:off x="2427301" y="880548"/>
            <a:ext cx="1436916" cy="816429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R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587E1A-13CE-CFDF-C2C1-5B9FFC144333}"/>
              </a:ext>
            </a:extLst>
          </p:cNvPr>
          <p:cNvSpPr txBox="1"/>
          <p:nvPr/>
        </p:nvSpPr>
        <p:spPr>
          <a:xfrm>
            <a:off x="7391192" y="311591"/>
            <a:ext cx="2776278" cy="1569660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R" sz="2400" dirty="0"/>
              <a:t>Otra modalidad: diseño de los TFG (tesina) (no es nuestro caso)</a:t>
            </a:r>
          </a:p>
        </p:txBody>
      </p:sp>
    </p:spTree>
    <p:extLst>
      <p:ext uri="{BB962C8B-B14F-4D97-AF65-F5344CB8AC3E}">
        <p14:creationId xmlns:p14="http://schemas.microsoft.com/office/powerpoint/2010/main" val="1018749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0160F46-4658-082F-49AE-D4C06FE07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256" y="761116"/>
            <a:ext cx="7957458" cy="5335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241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5DDC2-D790-D1FF-19EE-B9B1FC593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dirty="0"/>
              <a:t>Alcances, metodología y contenido base del anteproyecto de tesis</a:t>
            </a:r>
            <a:endParaRPr lang="en-C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E9D73-FBBB-653F-C22F-CE55546C9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400" dirty="0"/>
              <a:t>ARTÍCULO 20:</a:t>
            </a:r>
          </a:p>
          <a:p>
            <a:r>
              <a:rPr lang="es-ES_tradnl" sz="2400" dirty="0"/>
              <a:t>Los alcances, orientación metodológica y contenido de los </a:t>
            </a:r>
            <a:r>
              <a:rPr lang="es-ES_tradnl" sz="2400" b="1" u="sng" dirty="0"/>
              <a:t>anteproyectos</a:t>
            </a:r>
            <a:r>
              <a:rPr lang="es-ES_tradnl" sz="2400" dirty="0"/>
              <a:t> de tesis, </a:t>
            </a:r>
            <a:r>
              <a:rPr lang="es-ES_tradnl" sz="2400" b="1" u="sng" dirty="0"/>
              <a:t>pueden variar según las características de cada investigación</a:t>
            </a:r>
            <a:r>
              <a:rPr lang="es-ES_tradnl" sz="2400" dirty="0"/>
              <a:t>. </a:t>
            </a:r>
          </a:p>
          <a:p>
            <a:r>
              <a:rPr lang="es-ES_tradnl" sz="2400" dirty="0"/>
              <a:t>El documento de anteproyecto deberá contener preferentemente el desarrollo de al menos los tres primeros capítulos del proyecto de tesis según la descripción que se menciona en este Reglamento (pp. 76-77).</a:t>
            </a:r>
          </a:p>
        </p:txBody>
      </p:sp>
    </p:spTree>
    <p:extLst>
      <p:ext uri="{BB962C8B-B14F-4D97-AF65-F5344CB8AC3E}">
        <p14:creationId xmlns:p14="http://schemas.microsoft.com/office/powerpoint/2010/main" val="2243002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A27654-D491-847F-CBC1-A2E78F7572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1E143-F08B-EA40-DD6E-DDFCE3F12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dirty="0"/>
              <a:t>Alcances, metodología y contenido base del anteproyecto de tesis</a:t>
            </a:r>
            <a:endParaRPr lang="en-C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6150D-9AD5-A0F6-5C98-B9C4C2CEB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400" dirty="0"/>
              <a:t>El anteproyecto debe de tener un mínimo de 40 páginas, letra Arial 11, espacio 1.5. </a:t>
            </a:r>
          </a:p>
          <a:p>
            <a:r>
              <a:rPr lang="es-ES_tradnl" sz="2400" dirty="0"/>
              <a:t>Pág. 3: Debe contener al menos: el </a:t>
            </a:r>
            <a:r>
              <a:rPr lang="es-ES_tradnl" sz="2400" b="1" dirty="0">
                <a:solidFill>
                  <a:srgbClr val="00B050"/>
                </a:solidFill>
              </a:rPr>
              <a:t>tema</a:t>
            </a:r>
            <a:r>
              <a:rPr lang="es-ES_tradnl" sz="2400" dirty="0"/>
              <a:t>, la </a:t>
            </a:r>
            <a:r>
              <a:rPr lang="es-ES_tradnl" sz="2400" b="1" dirty="0">
                <a:solidFill>
                  <a:srgbClr val="00B050"/>
                </a:solidFill>
              </a:rPr>
              <a:t>metodología</a:t>
            </a:r>
            <a:r>
              <a:rPr lang="es-ES_tradnl" sz="2400" dirty="0"/>
              <a:t> para resolver el tema y el </a:t>
            </a:r>
            <a:r>
              <a:rPr lang="es-ES_tradnl" sz="2400" b="1" dirty="0">
                <a:solidFill>
                  <a:srgbClr val="00B050"/>
                </a:solidFill>
              </a:rPr>
              <a:t>problema</a:t>
            </a:r>
            <a:r>
              <a:rPr lang="es-ES_tradnl" sz="2400" dirty="0"/>
              <a:t>, la </a:t>
            </a:r>
            <a:r>
              <a:rPr lang="es-ES_tradnl" sz="2400" b="1" dirty="0">
                <a:solidFill>
                  <a:srgbClr val="00B050"/>
                </a:solidFill>
              </a:rPr>
              <a:t>justificación</a:t>
            </a:r>
            <a:r>
              <a:rPr lang="es-ES_tradnl" sz="2400" dirty="0"/>
              <a:t>, y el desarrollo de un capítulo con el </a:t>
            </a:r>
            <a:r>
              <a:rPr lang="es-ES_tradnl" sz="2400" b="1" dirty="0">
                <a:solidFill>
                  <a:schemeClr val="accent6"/>
                </a:solidFill>
              </a:rPr>
              <a:t>enfoque teórico</a:t>
            </a:r>
            <a:r>
              <a:rPr lang="es-ES_tradnl" sz="2400" dirty="0"/>
              <a:t> bajo el cual aborda el tema de tesis que contemple el autor o los autores del enfoque teórico. Su estructura básica será: </a:t>
            </a:r>
            <a:r>
              <a:rPr lang="es-ES_tradnl" sz="2400" b="1" dirty="0">
                <a:solidFill>
                  <a:srgbClr val="00B050"/>
                </a:solidFill>
              </a:rPr>
              <a:t>Capítulo 1: Introducción</a:t>
            </a:r>
            <a:r>
              <a:rPr lang="es-ES_tradnl" sz="2400" dirty="0"/>
              <a:t>, </a:t>
            </a:r>
            <a:r>
              <a:rPr lang="es-ES_tradnl" sz="2400" b="1" dirty="0">
                <a:solidFill>
                  <a:schemeClr val="accent6"/>
                </a:solidFill>
              </a:rPr>
              <a:t>Capítulo 2: Marco Teórico</a:t>
            </a:r>
            <a:r>
              <a:rPr lang="es-ES_tradnl" sz="2400" dirty="0"/>
              <a:t>; </a:t>
            </a:r>
            <a:r>
              <a:rPr lang="es-ES_tradnl" sz="2400" b="1" dirty="0">
                <a:solidFill>
                  <a:srgbClr val="0070C0"/>
                </a:solidFill>
              </a:rPr>
              <a:t>Capítulo 3: Metodología</a:t>
            </a:r>
            <a:r>
              <a:rPr lang="es-ES_tradnl" sz="2400" dirty="0"/>
              <a:t>; se incluye un </a:t>
            </a:r>
            <a:r>
              <a:rPr lang="es-ES_tradnl" sz="2400" dirty="0">
                <a:solidFill>
                  <a:srgbClr val="0070C0"/>
                </a:solidFill>
              </a:rPr>
              <a:t>avance de la Bibliografía</a:t>
            </a:r>
            <a:r>
              <a:rPr lang="es-ES_tradnl" sz="2400" dirty="0"/>
              <a:t> usada para el Anteproyecto (</a:t>
            </a:r>
            <a:r>
              <a:rPr lang="es-ES_tradnl" sz="2400" b="1" dirty="0">
                <a:solidFill>
                  <a:srgbClr val="7030A0"/>
                </a:solidFill>
              </a:rPr>
              <a:t>Capítulo 5: Bibliografía</a:t>
            </a:r>
            <a:r>
              <a:rPr lang="es-ES_tradnl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70287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EC022C-0383-FB2F-4D3F-4D803191B1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DE617-B8E3-D1D4-B093-64EA661CC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dirty="0"/>
              <a:t>Alcances, metodología y contenido base del anteproyecto de tesis</a:t>
            </a:r>
            <a:endParaRPr lang="en-C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F7375-0FE2-D859-38BD-58334D39B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s-ES_tradnl" sz="2400" dirty="0"/>
              <a:t>Página 8-9: Todo </a:t>
            </a:r>
            <a:r>
              <a:rPr lang="es-ES_tradnl" sz="2400" b="1" u="sng" dirty="0"/>
              <a:t>anteproyecto</a:t>
            </a:r>
            <a:r>
              <a:rPr lang="es-ES_tradnl" sz="2400" dirty="0"/>
              <a:t> de tesis desarrollará en forma clara y concisa, como mínimo y sin intención de limitar el desarrollo de otros elementos, los puntos siguientes:</a:t>
            </a:r>
          </a:p>
          <a:p>
            <a:pPr lvl="1">
              <a:buFont typeface="Wingdings" pitchFamily="2" charset="2"/>
              <a:buChar char="q"/>
            </a:pPr>
            <a:r>
              <a:rPr lang="es-ES_tradnl" sz="2200" b="1" dirty="0"/>
              <a:t>Tema de Investigación</a:t>
            </a:r>
          </a:p>
          <a:p>
            <a:pPr lvl="1">
              <a:buFont typeface="Wingdings" pitchFamily="2" charset="2"/>
              <a:buChar char="q"/>
            </a:pPr>
            <a:r>
              <a:rPr lang="es-ES_tradnl" sz="2200" b="1" dirty="0"/>
              <a:t>Antecedentes</a:t>
            </a:r>
          </a:p>
          <a:p>
            <a:pPr lvl="1">
              <a:buFont typeface="Wingdings" pitchFamily="2" charset="2"/>
              <a:buChar char="q"/>
            </a:pPr>
            <a:r>
              <a:rPr lang="es-ES_tradnl" sz="2200" b="1" dirty="0"/>
              <a:t>El problema de investigación</a:t>
            </a:r>
          </a:p>
          <a:p>
            <a:pPr lvl="1">
              <a:buFont typeface="Wingdings" pitchFamily="2" charset="2"/>
              <a:buChar char="q"/>
            </a:pPr>
            <a:r>
              <a:rPr lang="es-ES_tradnl" sz="2200" b="1" dirty="0"/>
              <a:t>Justificación</a:t>
            </a:r>
          </a:p>
          <a:p>
            <a:pPr lvl="1">
              <a:buFont typeface="Wingdings" pitchFamily="2" charset="2"/>
              <a:buChar char="q"/>
            </a:pPr>
            <a:r>
              <a:rPr lang="es-ES_tradnl" sz="2200" b="1" dirty="0"/>
              <a:t>Objetivos</a:t>
            </a:r>
          </a:p>
          <a:p>
            <a:pPr lvl="1">
              <a:buFont typeface="Wingdings" pitchFamily="2" charset="2"/>
              <a:buChar char="q"/>
            </a:pPr>
            <a:r>
              <a:rPr lang="es-ES_tradnl" sz="2200" b="1" dirty="0"/>
              <a:t>Contexto institucional: </a:t>
            </a:r>
            <a:r>
              <a:rPr lang="es-ES_tradnl" sz="2200" dirty="0"/>
              <a:t>se hace una caracterización de la organización, del contexto socioeconómico y de los aspectos legales del objeto de estudio.</a:t>
            </a:r>
          </a:p>
        </p:txBody>
      </p:sp>
    </p:spTree>
    <p:extLst>
      <p:ext uri="{BB962C8B-B14F-4D97-AF65-F5344CB8AC3E}">
        <p14:creationId xmlns:p14="http://schemas.microsoft.com/office/powerpoint/2010/main" val="2557254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659CF0-4CB9-0447-4910-80B1D64B14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9B7C7-D2D9-F696-0993-00200B769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dirty="0"/>
              <a:t>Alcances, metodología y contenido base del anteproyecto de tesis </a:t>
            </a:r>
            <a:endParaRPr lang="en-C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E6322-5701-0D2E-D83F-129D2A730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ES_tradnl" sz="2400" b="1" dirty="0"/>
              <a:t>Diseño metodológico de la investigación: </a:t>
            </a:r>
            <a:r>
              <a:rPr lang="es-ES_tradnl" sz="2400" dirty="0"/>
              <a:t>hipótesis o preguntas de investigación, operacionalización de variables, métodos y técnicas de recolección de datos, procesamiento de la información.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ES_tradnl" sz="2400" dirty="0"/>
              <a:t>Marco teórico o conceptual.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ES_tradnl" sz="2400" dirty="0"/>
              <a:t>Plan de trabajo para finalizar la tesis, acompañado de un cronograma de actividades y un plan de capítulos.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ES_tradnl" sz="2400" dirty="0"/>
              <a:t>Bibliografía.</a:t>
            </a:r>
            <a:endParaRPr lang="es-ES_tradnl" sz="2200" dirty="0"/>
          </a:p>
        </p:txBody>
      </p:sp>
    </p:spTree>
    <p:extLst>
      <p:ext uri="{BB962C8B-B14F-4D97-AF65-F5344CB8AC3E}">
        <p14:creationId xmlns:p14="http://schemas.microsoft.com/office/powerpoint/2010/main" val="2290763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885EE6-80CB-8BA1-E09A-CD375F700B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70492-1B88-DDBB-017C-9F14AB849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dirty="0"/>
              <a:t>Alcances, metodología y contenido base del anteproyecto de tesis </a:t>
            </a:r>
            <a:endParaRPr lang="en-C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1FA6E-F500-A9E2-A0DC-02729C7FF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  <a:buFont typeface="Wingdings" pitchFamily="2" charset="2"/>
              <a:buChar char="q"/>
            </a:pPr>
            <a:r>
              <a:rPr lang="es-ES_tradnl" sz="2400" b="1" dirty="0"/>
              <a:t>Página 9: </a:t>
            </a:r>
            <a:r>
              <a:rPr lang="es-ES_tradnl" sz="2400" b="1" u="sng" dirty="0"/>
              <a:t>Los numerales citados arriba deben entenderse como una orientación para la elaboración del proyecto, y no como un esquema fijo para la estructuración del proyecto en secciones o capítulos. Queda entendido que el proyecto de tesis es un documento de trabajo cuyo contenido está sujeto a variación como consecuencia del avance del estudio.</a:t>
            </a:r>
            <a:endParaRPr lang="es-ES_tradnl" sz="2200" u="sng" dirty="0"/>
          </a:p>
        </p:txBody>
      </p:sp>
    </p:spTree>
    <p:extLst>
      <p:ext uri="{BB962C8B-B14F-4D97-AF65-F5344CB8AC3E}">
        <p14:creationId xmlns:p14="http://schemas.microsoft.com/office/powerpoint/2010/main" val="446311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AD4460-2E72-1DD0-3B0D-8176F8F76F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DBDF6E23-3393-7870-F224-B8E0D5F43AF1}"/>
              </a:ext>
            </a:extLst>
          </p:cNvPr>
          <p:cNvSpPr txBox="1"/>
          <p:nvPr/>
        </p:nvSpPr>
        <p:spPr>
          <a:xfrm>
            <a:off x="394607" y="1537399"/>
            <a:ext cx="244656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R" sz="2800" b="1" dirty="0">
                <a:solidFill>
                  <a:schemeClr val="bg1"/>
                </a:solidFill>
              </a:rPr>
              <a:t>Para el caso de los Programas a nivel de Maestría, la tesis deberá contar con (pp. 19-20):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A50D315-046E-EC7E-ED3B-EC949C1A7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5136" y="591985"/>
            <a:ext cx="8254295" cy="43065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6608CF1-5B02-D83A-D2F9-C2962A9771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7940" y="4800602"/>
            <a:ext cx="5950174" cy="186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77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617036-C1B9-15BB-825F-A75949E8E7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F7F4B100-6ACF-FBD3-3234-9FA52035BF2D}"/>
              </a:ext>
            </a:extLst>
          </p:cNvPr>
          <p:cNvSpPr txBox="1"/>
          <p:nvPr/>
        </p:nvSpPr>
        <p:spPr>
          <a:xfrm>
            <a:off x="427264" y="1413063"/>
            <a:ext cx="2446563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R" sz="3200" b="1" dirty="0">
                <a:solidFill>
                  <a:schemeClr val="bg1"/>
                </a:solidFill>
              </a:rPr>
              <a:t>Para el caso de los Programas a nivel de Maestría, la tesis deberá contar con (p. 20):</a:t>
            </a: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7905A534-D44F-10E9-5F8C-612489CE3BBF}"/>
              </a:ext>
            </a:extLst>
          </p:cNvPr>
          <p:cNvSpPr/>
          <p:nvPr/>
        </p:nvSpPr>
        <p:spPr>
          <a:xfrm>
            <a:off x="3590870" y="478970"/>
            <a:ext cx="8097666" cy="5900057"/>
          </a:xfrm>
          <a:prstGeom prst="frame">
            <a:avLst>
              <a:gd name="adj1" fmla="val 1061"/>
            </a:avLst>
          </a:prstGeom>
          <a:ln w="12700"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R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639373-5246-1D41-318E-1C0DFFBDDA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382" y="581791"/>
            <a:ext cx="7384588" cy="5694413"/>
          </a:xfrm>
          <a:prstGeom prst="rect">
            <a:avLst/>
          </a:prstGeom>
        </p:spPr>
      </p:pic>
      <p:sp>
        <p:nvSpPr>
          <p:cNvPr id="4" name="Right Arrow 3">
            <a:extLst>
              <a:ext uri="{FF2B5EF4-FFF2-40B4-BE49-F238E27FC236}">
                <a16:creationId xmlns:a16="http://schemas.microsoft.com/office/drawing/2014/main" id="{890EEA58-3C78-003E-9D18-2BFDEC454975}"/>
              </a:ext>
            </a:extLst>
          </p:cNvPr>
          <p:cNvSpPr/>
          <p:nvPr/>
        </p:nvSpPr>
        <p:spPr>
          <a:xfrm>
            <a:off x="1981200" y="790870"/>
            <a:ext cx="2024743" cy="802134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71FEB3-A665-812B-6F0A-F155CDCDE248}"/>
              </a:ext>
            </a:extLst>
          </p:cNvPr>
          <p:cNvSpPr txBox="1"/>
          <p:nvPr/>
        </p:nvSpPr>
        <p:spPr>
          <a:xfrm>
            <a:off x="593061" y="329205"/>
            <a:ext cx="2776278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CR" sz="2400" dirty="0"/>
              <a:t>Nuestro formato:</a:t>
            </a:r>
          </a:p>
        </p:txBody>
      </p:sp>
    </p:spTree>
    <p:extLst>
      <p:ext uri="{BB962C8B-B14F-4D97-AF65-F5344CB8AC3E}">
        <p14:creationId xmlns:p14="http://schemas.microsoft.com/office/powerpoint/2010/main" val="125327439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{7183C014-FE04-5A41-A797-DC69228D8631}tf10001120</Template>
  <TotalTime>2058</TotalTime>
  <Words>538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Corbel</vt:lpstr>
      <vt:lpstr>Times New Roman</vt:lpstr>
      <vt:lpstr>Wingdings</vt:lpstr>
      <vt:lpstr>Wingdings 2</vt:lpstr>
      <vt:lpstr>Frame</vt:lpstr>
      <vt:lpstr>Lista de estudiantes</vt:lpstr>
      <vt:lpstr>PowerPoint Presentation</vt:lpstr>
      <vt:lpstr>Alcances, metodología y contenido base del anteproyecto de tesis</vt:lpstr>
      <vt:lpstr>Alcances, metodología y contenido base del anteproyecto de tesis</vt:lpstr>
      <vt:lpstr>Alcances, metodología y contenido base del anteproyecto de tesis</vt:lpstr>
      <vt:lpstr>Alcances, metodología y contenido base del anteproyecto de tesis </vt:lpstr>
      <vt:lpstr>Alcances, metodología y contenido base del anteproyecto de tesis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REGLAMENTO DE TRABAJOS FINALES DE GRADUACIÓN</dc:title>
  <dc:creator>David</dc:creator>
  <cp:lastModifiedBy>David</cp:lastModifiedBy>
  <cp:revision>12</cp:revision>
  <dcterms:created xsi:type="dcterms:W3CDTF">2024-01-23T18:49:59Z</dcterms:created>
  <dcterms:modified xsi:type="dcterms:W3CDTF">2024-01-25T23:39:16Z</dcterms:modified>
</cp:coreProperties>
</file>