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0" r:id="rId1"/>
  </p:sldMasterIdLst>
  <p:sldIdLst>
    <p:sldId id="270" r:id="rId2"/>
    <p:sldId id="273" r:id="rId3"/>
    <p:sldId id="271" r:id="rId4"/>
    <p:sldId id="274" r:id="rId5"/>
    <p:sldId id="275" r:id="rId6"/>
    <p:sldId id="277" r:id="rId7"/>
    <p:sldId id="278" r:id="rId8"/>
    <p:sldId id="280" r:id="rId9"/>
    <p:sldId id="279" r:id="rId10"/>
    <p:sldId id="281" r:id="rId11"/>
    <p:sldId id="291" r:id="rId12"/>
    <p:sldId id="292" r:id="rId13"/>
    <p:sldId id="294" r:id="rId14"/>
    <p:sldId id="293" r:id="rId15"/>
    <p:sldId id="268" r:id="rId16"/>
    <p:sldId id="282" r:id="rId17"/>
    <p:sldId id="283" r:id="rId18"/>
    <p:sldId id="290" r:id="rId19"/>
    <p:sldId id="288" r:id="rId20"/>
    <p:sldId id="285" r:id="rId21"/>
    <p:sldId id="289" r:id="rId22"/>
    <p:sldId id="269" r:id="rId23"/>
    <p:sldId id="284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/>
    <p:restoredTop sz="96197"/>
  </p:normalViewPr>
  <p:slideViewPr>
    <p:cSldViewPr snapToGrid="0">
      <p:cViewPr varScale="1">
        <p:scale>
          <a:sx n="121" d="100"/>
          <a:sy n="121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20B2D-9FD5-7849-9DD5-442E251551E1}" type="doc">
      <dgm:prSet loTypeId="urn:microsoft.com/office/officeart/2005/8/layout/process5" loCatId="" qsTypeId="urn:microsoft.com/office/officeart/2005/8/quickstyle/simple1" qsCatId="simple" csTypeId="urn:microsoft.com/office/officeart/2005/8/colors/colorful1" csCatId="colorful" phldr="1"/>
      <dgm:spPr/>
    </dgm:pt>
    <dgm:pt modelId="{B9AF85F6-A23C-B243-8F3E-8F35F2284C85}">
      <dgm:prSet phldrT="[Text]" custT="1"/>
      <dgm:spPr/>
      <dgm:t>
        <a:bodyPr/>
        <a:lstStyle/>
        <a:p>
          <a:r>
            <a:rPr lang="es-ES_tradnl" sz="2800" b="0" i="0" u="none" noProof="0" dirty="0"/>
            <a:t>Identificación de la idea de Investigación</a:t>
          </a:r>
          <a:endParaRPr lang="es-ES_tradnl" sz="2800" b="0" noProof="0" dirty="0"/>
        </a:p>
      </dgm:t>
    </dgm:pt>
    <dgm:pt modelId="{82F87888-28F8-D54A-A8DA-7DF6F32A07B4}" type="parTrans" cxnId="{8DAFCBA3-2328-644C-B158-FFBC11F9A72C}">
      <dgm:prSet/>
      <dgm:spPr/>
      <dgm:t>
        <a:bodyPr/>
        <a:lstStyle/>
        <a:p>
          <a:endParaRPr lang="es-ES_tradnl" sz="1400" b="0" noProof="0" dirty="0"/>
        </a:p>
      </dgm:t>
    </dgm:pt>
    <dgm:pt modelId="{DB5B9DC4-C688-054A-BDBA-2CCE1C55E9E1}" type="sibTrans" cxnId="{8DAFCBA3-2328-644C-B158-FFBC11F9A72C}">
      <dgm:prSet custT="1"/>
      <dgm:spPr/>
      <dgm:t>
        <a:bodyPr/>
        <a:lstStyle/>
        <a:p>
          <a:endParaRPr lang="es-ES_tradnl" sz="2000" b="0" noProof="0" dirty="0"/>
        </a:p>
      </dgm:t>
    </dgm:pt>
    <dgm:pt modelId="{FBBB1224-7FAE-384F-A80C-D09182B8BA90}">
      <dgm:prSet phldrT="[Text]" custT="1"/>
      <dgm:spPr/>
      <dgm:t>
        <a:bodyPr/>
        <a:lstStyle/>
        <a:p>
          <a:r>
            <a:rPr lang="es-ES_tradnl" sz="2800" b="0" noProof="0" dirty="0"/>
            <a:t>Exploración preliminar</a:t>
          </a:r>
        </a:p>
      </dgm:t>
    </dgm:pt>
    <dgm:pt modelId="{4A23B519-4503-8147-9778-AC5A8ADF33EB}" type="parTrans" cxnId="{E9043AF7-FCD7-0949-A55B-2A9A5145AA55}">
      <dgm:prSet/>
      <dgm:spPr/>
      <dgm:t>
        <a:bodyPr/>
        <a:lstStyle/>
        <a:p>
          <a:endParaRPr lang="es-ES_tradnl" sz="1400" b="0" noProof="0" dirty="0"/>
        </a:p>
      </dgm:t>
    </dgm:pt>
    <dgm:pt modelId="{D1602D07-9EDD-2640-B894-32BA7280DF48}" type="sibTrans" cxnId="{E9043AF7-FCD7-0949-A55B-2A9A5145AA55}">
      <dgm:prSet custT="1"/>
      <dgm:spPr/>
      <dgm:t>
        <a:bodyPr/>
        <a:lstStyle/>
        <a:p>
          <a:endParaRPr lang="es-ES_tradnl" sz="2000" b="0" noProof="0" dirty="0"/>
        </a:p>
      </dgm:t>
    </dgm:pt>
    <dgm:pt modelId="{73A63556-09B0-9B4E-B7BF-3B9CDE65443B}">
      <dgm:prSet phldrT="[Text]" custT="1"/>
      <dgm:spPr/>
      <dgm:t>
        <a:bodyPr/>
        <a:lstStyle/>
        <a:p>
          <a:r>
            <a:rPr lang="es-ES_tradnl" sz="2800" b="0" noProof="0" dirty="0"/>
            <a:t>Delimitación del fenómeno</a:t>
          </a:r>
        </a:p>
      </dgm:t>
    </dgm:pt>
    <dgm:pt modelId="{41F22449-83E5-E64F-A7EB-149FBF9F4067}" type="parTrans" cxnId="{CBF97BE6-D5B2-AF46-8D76-04E738BEA405}">
      <dgm:prSet/>
      <dgm:spPr/>
      <dgm:t>
        <a:bodyPr/>
        <a:lstStyle/>
        <a:p>
          <a:endParaRPr lang="es-ES_tradnl" sz="1400" b="0" noProof="0" dirty="0"/>
        </a:p>
      </dgm:t>
    </dgm:pt>
    <dgm:pt modelId="{78F96E9C-6EC9-C440-81D6-57348ADF8073}" type="sibTrans" cxnId="{CBF97BE6-D5B2-AF46-8D76-04E738BEA405}">
      <dgm:prSet custT="1"/>
      <dgm:spPr/>
      <dgm:t>
        <a:bodyPr/>
        <a:lstStyle/>
        <a:p>
          <a:endParaRPr lang="es-ES_tradnl" sz="2000" b="0" noProof="0" dirty="0"/>
        </a:p>
      </dgm:t>
    </dgm:pt>
    <dgm:pt modelId="{C3CC3488-F73A-394D-9D09-F985F0096F9F}">
      <dgm:prSet phldrT="[Text]" custT="1"/>
      <dgm:spPr/>
      <dgm:t>
        <a:bodyPr/>
        <a:lstStyle/>
        <a:p>
          <a:r>
            <a:rPr lang="es-ES_tradnl" sz="2800" b="0" i="0" u="none" noProof="0" dirty="0"/>
            <a:t>Formulación del tema de Investigación</a:t>
          </a:r>
          <a:endParaRPr lang="es-ES_tradnl" sz="2800" b="0" noProof="0" dirty="0"/>
        </a:p>
      </dgm:t>
    </dgm:pt>
    <dgm:pt modelId="{5BDA835C-13F1-9D4F-8B68-CB7FAD59D5DC}" type="parTrans" cxnId="{F87AD595-18F2-0043-A22A-0BD90687F047}">
      <dgm:prSet/>
      <dgm:spPr/>
      <dgm:t>
        <a:bodyPr/>
        <a:lstStyle/>
        <a:p>
          <a:endParaRPr lang="es-ES_tradnl" sz="1400" b="0" noProof="0" dirty="0"/>
        </a:p>
      </dgm:t>
    </dgm:pt>
    <dgm:pt modelId="{7E79B32A-42AC-804D-BAF0-1839ABB76A5F}" type="sibTrans" cxnId="{F87AD595-18F2-0043-A22A-0BD90687F047}">
      <dgm:prSet/>
      <dgm:spPr/>
      <dgm:t>
        <a:bodyPr/>
        <a:lstStyle/>
        <a:p>
          <a:endParaRPr lang="es-ES_tradnl" sz="1400" b="0" noProof="0" dirty="0"/>
        </a:p>
      </dgm:t>
    </dgm:pt>
    <dgm:pt modelId="{CC2A7535-265F-BA45-89C4-D50616B69067}" type="pres">
      <dgm:prSet presAssocID="{C6E20B2D-9FD5-7849-9DD5-442E251551E1}" presName="diagram" presStyleCnt="0">
        <dgm:presLayoutVars>
          <dgm:dir/>
          <dgm:resizeHandles val="exact"/>
        </dgm:presLayoutVars>
      </dgm:prSet>
      <dgm:spPr/>
    </dgm:pt>
    <dgm:pt modelId="{3A00731D-D188-D54C-B3E0-304693552BA6}" type="pres">
      <dgm:prSet presAssocID="{B9AF85F6-A23C-B243-8F3E-8F35F2284C85}" presName="node" presStyleLbl="node1" presStyleIdx="0" presStyleCnt="4">
        <dgm:presLayoutVars>
          <dgm:bulletEnabled val="1"/>
        </dgm:presLayoutVars>
      </dgm:prSet>
      <dgm:spPr/>
    </dgm:pt>
    <dgm:pt modelId="{8C287851-000E-DA41-A147-40D9FBD2BA44}" type="pres">
      <dgm:prSet presAssocID="{DB5B9DC4-C688-054A-BDBA-2CCE1C55E9E1}" presName="sibTrans" presStyleLbl="sibTrans2D1" presStyleIdx="0" presStyleCnt="3"/>
      <dgm:spPr/>
    </dgm:pt>
    <dgm:pt modelId="{58EB9A4C-B30A-C247-B52C-C7E2C3FA00F8}" type="pres">
      <dgm:prSet presAssocID="{DB5B9DC4-C688-054A-BDBA-2CCE1C55E9E1}" presName="connectorText" presStyleLbl="sibTrans2D1" presStyleIdx="0" presStyleCnt="3"/>
      <dgm:spPr/>
    </dgm:pt>
    <dgm:pt modelId="{4469E1CD-0474-524C-842A-78609DC8C3A5}" type="pres">
      <dgm:prSet presAssocID="{FBBB1224-7FAE-384F-A80C-D09182B8BA90}" presName="node" presStyleLbl="node1" presStyleIdx="1" presStyleCnt="4">
        <dgm:presLayoutVars>
          <dgm:bulletEnabled val="1"/>
        </dgm:presLayoutVars>
      </dgm:prSet>
      <dgm:spPr/>
    </dgm:pt>
    <dgm:pt modelId="{F365A0BA-1A88-F64A-AB6D-D60AA17F08F8}" type="pres">
      <dgm:prSet presAssocID="{D1602D07-9EDD-2640-B894-32BA7280DF48}" presName="sibTrans" presStyleLbl="sibTrans2D1" presStyleIdx="1" presStyleCnt="3"/>
      <dgm:spPr/>
    </dgm:pt>
    <dgm:pt modelId="{1003608A-A6A7-C646-B00F-0365D513D410}" type="pres">
      <dgm:prSet presAssocID="{D1602D07-9EDD-2640-B894-32BA7280DF48}" presName="connectorText" presStyleLbl="sibTrans2D1" presStyleIdx="1" presStyleCnt="3"/>
      <dgm:spPr/>
    </dgm:pt>
    <dgm:pt modelId="{4852D4AB-DF9C-8B44-87F2-8E7411F2B7E2}" type="pres">
      <dgm:prSet presAssocID="{73A63556-09B0-9B4E-B7BF-3B9CDE65443B}" presName="node" presStyleLbl="node1" presStyleIdx="2" presStyleCnt="4">
        <dgm:presLayoutVars>
          <dgm:bulletEnabled val="1"/>
        </dgm:presLayoutVars>
      </dgm:prSet>
      <dgm:spPr/>
    </dgm:pt>
    <dgm:pt modelId="{A5D38189-7937-6D47-8B3B-EF33CADB2B30}" type="pres">
      <dgm:prSet presAssocID="{78F96E9C-6EC9-C440-81D6-57348ADF8073}" presName="sibTrans" presStyleLbl="sibTrans2D1" presStyleIdx="2" presStyleCnt="3"/>
      <dgm:spPr/>
    </dgm:pt>
    <dgm:pt modelId="{4063E4E5-331D-4840-8C96-CC4C10EEF711}" type="pres">
      <dgm:prSet presAssocID="{78F96E9C-6EC9-C440-81D6-57348ADF8073}" presName="connectorText" presStyleLbl="sibTrans2D1" presStyleIdx="2" presStyleCnt="3"/>
      <dgm:spPr/>
    </dgm:pt>
    <dgm:pt modelId="{B45BAD54-460D-814D-9D90-8E3740B2103B}" type="pres">
      <dgm:prSet presAssocID="{C3CC3488-F73A-394D-9D09-F985F0096F9F}" presName="node" presStyleLbl="node1" presStyleIdx="3" presStyleCnt="4">
        <dgm:presLayoutVars>
          <dgm:bulletEnabled val="1"/>
        </dgm:presLayoutVars>
      </dgm:prSet>
      <dgm:spPr/>
    </dgm:pt>
  </dgm:ptLst>
  <dgm:cxnLst>
    <dgm:cxn modelId="{1C3DFA00-F6CC-0B4E-875E-C425E624064E}" type="presOf" srcId="{78F96E9C-6EC9-C440-81D6-57348ADF8073}" destId="{4063E4E5-331D-4840-8C96-CC4C10EEF711}" srcOrd="1" destOrd="0" presId="urn:microsoft.com/office/officeart/2005/8/layout/process5"/>
    <dgm:cxn modelId="{1504B443-367B-1041-AFBC-33E49F11C3FF}" type="presOf" srcId="{D1602D07-9EDD-2640-B894-32BA7280DF48}" destId="{F365A0BA-1A88-F64A-AB6D-D60AA17F08F8}" srcOrd="0" destOrd="0" presId="urn:microsoft.com/office/officeart/2005/8/layout/process5"/>
    <dgm:cxn modelId="{63FFF74B-0811-7546-81E2-61817BB238F7}" type="presOf" srcId="{FBBB1224-7FAE-384F-A80C-D09182B8BA90}" destId="{4469E1CD-0474-524C-842A-78609DC8C3A5}" srcOrd="0" destOrd="0" presId="urn:microsoft.com/office/officeart/2005/8/layout/process5"/>
    <dgm:cxn modelId="{FC6ECE83-0755-E742-A337-1118705CCAFD}" type="presOf" srcId="{73A63556-09B0-9B4E-B7BF-3B9CDE65443B}" destId="{4852D4AB-DF9C-8B44-87F2-8E7411F2B7E2}" srcOrd="0" destOrd="0" presId="urn:microsoft.com/office/officeart/2005/8/layout/process5"/>
    <dgm:cxn modelId="{89C5E789-3117-974C-9058-AC81B5ADC100}" type="presOf" srcId="{DB5B9DC4-C688-054A-BDBA-2CCE1C55E9E1}" destId="{58EB9A4C-B30A-C247-B52C-C7E2C3FA00F8}" srcOrd="1" destOrd="0" presId="urn:microsoft.com/office/officeart/2005/8/layout/process5"/>
    <dgm:cxn modelId="{F87AD595-18F2-0043-A22A-0BD90687F047}" srcId="{C6E20B2D-9FD5-7849-9DD5-442E251551E1}" destId="{C3CC3488-F73A-394D-9D09-F985F0096F9F}" srcOrd="3" destOrd="0" parTransId="{5BDA835C-13F1-9D4F-8B68-CB7FAD59D5DC}" sibTransId="{7E79B32A-42AC-804D-BAF0-1839ABB76A5F}"/>
    <dgm:cxn modelId="{5342529C-0AC8-9A42-99B4-37CCE992A4D4}" type="presOf" srcId="{C3CC3488-F73A-394D-9D09-F985F0096F9F}" destId="{B45BAD54-460D-814D-9D90-8E3740B2103B}" srcOrd="0" destOrd="0" presId="urn:microsoft.com/office/officeart/2005/8/layout/process5"/>
    <dgm:cxn modelId="{8DAFCBA3-2328-644C-B158-FFBC11F9A72C}" srcId="{C6E20B2D-9FD5-7849-9DD5-442E251551E1}" destId="{B9AF85F6-A23C-B243-8F3E-8F35F2284C85}" srcOrd="0" destOrd="0" parTransId="{82F87888-28F8-D54A-A8DA-7DF6F32A07B4}" sibTransId="{DB5B9DC4-C688-054A-BDBA-2CCE1C55E9E1}"/>
    <dgm:cxn modelId="{5F9C9AA7-D0B6-224B-A1F9-7DE925095F53}" type="presOf" srcId="{D1602D07-9EDD-2640-B894-32BA7280DF48}" destId="{1003608A-A6A7-C646-B00F-0365D513D410}" srcOrd="1" destOrd="0" presId="urn:microsoft.com/office/officeart/2005/8/layout/process5"/>
    <dgm:cxn modelId="{86D258AD-3073-EA44-961D-A50DBF3A21A0}" type="presOf" srcId="{78F96E9C-6EC9-C440-81D6-57348ADF8073}" destId="{A5D38189-7937-6D47-8B3B-EF33CADB2B30}" srcOrd="0" destOrd="0" presId="urn:microsoft.com/office/officeart/2005/8/layout/process5"/>
    <dgm:cxn modelId="{0029E9C6-CEFA-684D-AB59-F6B4DDB2F2EE}" type="presOf" srcId="{DB5B9DC4-C688-054A-BDBA-2CCE1C55E9E1}" destId="{8C287851-000E-DA41-A147-40D9FBD2BA44}" srcOrd="0" destOrd="0" presId="urn:microsoft.com/office/officeart/2005/8/layout/process5"/>
    <dgm:cxn modelId="{CBF97BE6-D5B2-AF46-8D76-04E738BEA405}" srcId="{C6E20B2D-9FD5-7849-9DD5-442E251551E1}" destId="{73A63556-09B0-9B4E-B7BF-3B9CDE65443B}" srcOrd="2" destOrd="0" parTransId="{41F22449-83E5-E64F-A7EB-149FBF9F4067}" sibTransId="{78F96E9C-6EC9-C440-81D6-57348ADF8073}"/>
    <dgm:cxn modelId="{E9043AF7-FCD7-0949-A55B-2A9A5145AA55}" srcId="{C6E20B2D-9FD5-7849-9DD5-442E251551E1}" destId="{FBBB1224-7FAE-384F-A80C-D09182B8BA90}" srcOrd="1" destOrd="0" parTransId="{4A23B519-4503-8147-9778-AC5A8ADF33EB}" sibTransId="{D1602D07-9EDD-2640-B894-32BA7280DF48}"/>
    <dgm:cxn modelId="{77F33DF8-07D4-D84C-8981-41CA524976EA}" type="presOf" srcId="{C6E20B2D-9FD5-7849-9DD5-442E251551E1}" destId="{CC2A7535-265F-BA45-89C4-D50616B69067}" srcOrd="0" destOrd="0" presId="urn:microsoft.com/office/officeart/2005/8/layout/process5"/>
    <dgm:cxn modelId="{263DB0FB-C791-4A4A-BDE7-699BBA9D8B98}" type="presOf" srcId="{B9AF85F6-A23C-B243-8F3E-8F35F2284C85}" destId="{3A00731D-D188-D54C-B3E0-304693552BA6}" srcOrd="0" destOrd="0" presId="urn:microsoft.com/office/officeart/2005/8/layout/process5"/>
    <dgm:cxn modelId="{E4358861-5F7C-3149-A104-F67ED75A982D}" type="presParOf" srcId="{CC2A7535-265F-BA45-89C4-D50616B69067}" destId="{3A00731D-D188-D54C-B3E0-304693552BA6}" srcOrd="0" destOrd="0" presId="urn:microsoft.com/office/officeart/2005/8/layout/process5"/>
    <dgm:cxn modelId="{98A77209-2175-A94C-AD6A-63A9AD634276}" type="presParOf" srcId="{CC2A7535-265F-BA45-89C4-D50616B69067}" destId="{8C287851-000E-DA41-A147-40D9FBD2BA44}" srcOrd="1" destOrd="0" presId="urn:microsoft.com/office/officeart/2005/8/layout/process5"/>
    <dgm:cxn modelId="{0F24D4F4-8E36-F047-A27A-3CD0D995C2CE}" type="presParOf" srcId="{8C287851-000E-DA41-A147-40D9FBD2BA44}" destId="{58EB9A4C-B30A-C247-B52C-C7E2C3FA00F8}" srcOrd="0" destOrd="0" presId="urn:microsoft.com/office/officeart/2005/8/layout/process5"/>
    <dgm:cxn modelId="{32C942B7-9CE8-1B49-B126-9D2C485F1F21}" type="presParOf" srcId="{CC2A7535-265F-BA45-89C4-D50616B69067}" destId="{4469E1CD-0474-524C-842A-78609DC8C3A5}" srcOrd="2" destOrd="0" presId="urn:microsoft.com/office/officeart/2005/8/layout/process5"/>
    <dgm:cxn modelId="{A5CE198E-E8B5-BA43-916D-9B35A89BFE68}" type="presParOf" srcId="{CC2A7535-265F-BA45-89C4-D50616B69067}" destId="{F365A0BA-1A88-F64A-AB6D-D60AA17F08F8}" srcOrd="3" destOrd="0" presId="urn:microsoft.com/office/officeart/2005/8/layout/process5"/>
    <dgm:cxn modelId="{4D40293E-E12B-0E4F-826A-79DECF8DCF29}" type="presParOf" srcId="{F365A0BA-1A88-F64A-AB6D-D60AA17F08F8}" destId="{1003608A-A6A7-C646-B00F-0365D513D410}" srcOrd="0" destOrd="0" presId="urn:microsoft.com/office/officeart/2005/8/layout/process5"/>
    <dgm:cxn modelId="{59F7887C-1001-D142-BFAA-F5CCE1709230}" type="presParOf" srcId="{CC2A7535-265F-BA45-89C4-D50616B69067}" destId="{4852D4AB-DF9C-8B44-87F2-8E7411F2B7E2}" srcOrd="4" destOrd="0" presId="urn:microsoft.com/office/officeart/2005/8/layout/process5"/>
    <dgm:cxn modelId="{BCFDF87E-1884-FA45-BF58-00EC06421C75}" type="presParOf" srcId="{CC2A7535-265F-BA45-89C4-D50616B69067}" destId="{A5D38189-7937-6D47-8B3B-EF33CADB2B30}" srcOrd="5" destOrd="0" presId="urn:microsoft.com/office/officeart/2005/8/layout/process5"/>
    <dgm:cxn modelId="{F4643C78-BADF-9F43-A780-399660E414C5}" type="presParOf" srcId="{A5D38189-7937-6D47-8B3B-EF33CADB2B30}" destId="{4063E4E5-331D-4840-8C96-CC4C10EEF711}" srcOrd="0" destOrd="0" presId="urn:microsoft.com/office/officeart/2005/8/layout/process5"/>
    <dgm:cxn modelId="{DD58B436-6ECB-BD43-8EC5-F3114C4A4544}" type="presParOf" srcId="{CC2A7535-265F-BA45-89C4-D50616B69067}" destId="{B45BAD54-460D-814D-9D90-8E3740B2103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731D-D188-D54C-B3E0-304693552BA6}">
      <dsp:nvSpPr>
        <dsp:cNvPr id="0" name=""/>
        <dsp:cNvSpPr/>
      </dsp:nvSpPr>
      <dsp:spPr>
        <a:xfrm>
          <a:off x="1142" y="213108"/>
          <a:ext cx="2436003" cy="14616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i="0" u="none" kern="1200" noProof="0" dirty="0"/>
            <a:t>Identificación de la idea de Investigación</a:t>
          </a:r>
          <a:endParaRPr lang="es-ES_tradnl" sz="2800" b="0" kern="1200" noProof="0" dirty="0"/>
        </a:p>
      </dsp:txBody>
      <dsp:txXfrm>
        <a:off x="43951" y="255917"/>
        <a:ext cx="2350385" cy="1375983"/>
      </dsp:txXfrm>
    </dsp:sp>
    <dsp:sp modelId="{8C287851-000E-DA41-A147-40D9FBD2BA44}">
      <dsp:nvSpPr>
        <dsp:cNvPr id="0" name=""/>
        <dsp:cNvSpPr/>
      </dsp:nvSpPr>
      <dsp:spPr>
        <a:xfrm>
          <a:off x="2651513" y="641844"/>
          <a:ext cx="516432" cy="604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0" kern="1200" noProof="0" dirty="0"/>
        </a:p>
      </dsp:txBody>
      <dsp:txXfrm>
        <a:off x="2651513" y="762670"/>
        <a:ext cx="361502" cy="362476"/>
      </dsp:txXfrm>
    </dsp:sp>
    <dsp:sp modelId="{4469E1CD-0474-524C-842A-78609DC8C3A5}">
      <dsp:nvSpPr>
        <dsp:cNvPr id="0" name=""/>
        <dsp:cNvSpPr/>
      </dsp:nvSpPr>
      <dsp:spPr>
        <a:xfrm>
          <a:off x="3411546" y="213108"/>
          <a:ext cx="2436003" cy="14616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noProof="0" dirty="0"/>
            <a:t>Exploración preliminar</a:t>
          </a:r>
        </a:p>
      </dsp:txBody>
      <dsp:txXfrm>
        <a:off x="3454355" y="255917"/>
        <a:ext cx="2350385" cy="1375983"/>
      </dsp:txXfrm>
    </dsp:sp>
    <dsp:sp modelId="{F365A0BA-1A88-F64A-AB6D-D60AA17F08F8}">
      <dsp:nvSpPr>
        <dsp:cNvPr id="0" name=""/>
        <dsp:cNvSpPr/>
      </dsp:nvSpPr>
      <dsp:spPr>
        <a:xfrm rot="5400000">
          <a:off x="4371331" y="1845230"/>
          <a:ext cx="516432" cy="604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0" kern="1200" noProof="0" dirty="0"/>
        </a:p>
      </dsp:txBody>
      <dsp:txXfrm rot="-5400000">
        <a:off x="4448309" y="1889078"/>
        <a:ext cx="362476" cy="361502"/>
      </dsp:txXfrm>
    </dsp:sp>
    <dsp:sp modelId="{4852D4AB-DF9C-8B44-87F2-8E7411F2B7E2}">
      <dsp:nvSpPr>
        <dsp:cNvPr id="0" name=""/>
        <dsp:cNvSpPr/>
      </dsp:nvSpPr>
      <dsp:spPr>
        <a:xfrm>
          <a:off x="3411546" y="2649111"/>
          <a:ext cx="2436003" cy="14616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kern="1200" noProof="0" dirty="0"/>
            <a:t>Delimitación del fenómeno</a:t>
          </a:r>
        </a:p>
      </dsp:txBody>
      <dsp:txXfrm>
        <a:off x="3454355" y="2691920"/>
        <a:ext cx="2350385" cy="1375983"/>
      </dsp:txXfrm>
    </dsp:sp>
    <dsp:sp modelId="{A5D38189-7937-6D47-8B3B-EF33CADB2B30}">
      <dsp:nvSpPr>
        <dsp:cNvPr id="0" name=""/>
        <dsp:cNvSpPr/>
      </dsp:nvSpPr>
      <dsp:spPr>
        <a:xfrm rot="10800000">
          <a:off x="2680745" y="3077847"/>
          <a:ext cx="516432" cy="604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000" b="0" kern="1200" noProof="0" dirty="0"/>
        </a:p>
      </dsp:txBody>
      <dsp:txXfrm rot="10800000">
        <a:off x="2835675" y="3198673"/>
        <a:ext cx="361502" cy="362476"/>
      </dsp:txXfrm>
    </dsp:sp>
    <dsp:sp modelId="{B45BAD54-460D-814D-9D90-8E3740B2103B}">
      <dsp:nvSpPr>
        <dsp:cNvPr id="0" name=""/>
        <dsp:cNvSpPr/>
      </dsp:nvSpPr>
      <dsp:spPr>
        <a:xfrm>
          <a:off x="1142" y="2649111"/>
          <a:ext cx="2436003" cy="14616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0" i="0" u="none" kern="1200" noProof="0" dirty="0"/>
            <a:t>Formulación del tema de Investigación</a:t>
          </a:r>
          <a:endParaRPr lang="es-ES_tradnl" sz="2800" b="0" kern="1200" noProof="0" dirty="0"/>
        </a:p>
      </dsp:txBody>
      <dsp:txXfrm>
        <a:off x="43951" y="2691920"/>
        <a:ext cx="2350385" cy="137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07928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765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1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86461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7820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55632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829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3378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C13E8F-8B8D-D949-82DD-1621D8159DA0}" type="datetimeFigureOut">
              <a:rPr lang="en-CR" smtClean="0"/>
              <a:t>25/1/24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327146-65A3-6949-9CDB-11A1C035AF95}" type="slidenum">
              <a:rPr lang="en-CR" smtClean="0"/>
              <a:t>‹#›</a:t>
            </a:fld>
            <a:endParaRPr lang="en-C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bgen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ci-hub.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harzing.com/resources/publish-or-peris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www.jsto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quest.com/" TargetMode="External"/><Relationship Id="rId5" Type="http://schemas.openxmlformats.org/officeDocument/2006/relationships/hyperlink" Target="https://search.ebscohost.com/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magojr.com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harzing.com/resources/publish-or-peri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quillbot.com/citation-gener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notebooklm.googl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rindex.ucr.ac.cr/clasificacion-de-indices/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9EE3-1884-0B24-A7DF-0D5126E0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C741-A4DB-0843-B6BC-D4157700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R" dirty="0"/>
              <a:t>El tema de investigación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303A-4BF5-C029-B2D1-C6B41C1D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660" y="1937687"/>
            <a:ext cx="8561168" cy="44946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3600" b="1" dirty="0"/>
              <a:t>Remitir al concepto de “Idea de Investigación” (</a:t>
            </a:r>
            <a:r>
              <a:rPr lang="es-ES_tradnl" sz="3600" b="1" i="1" dirty="0" err="1"/>
              <a:t>Research</a:t>
            </a:r>
            <a:r>
              <a:rPr lang="es-ES_tradnl" sz="3600" b="1" i="1" dirty="0"/>
              <a:t> idea) </a:t>
            </a:r>
            <a:r>
              <a:rPr lang="es-ES_tradnl" sz="1800" i="1" dirty="0"/>
              <a:t>(Toledo‐Pereyra, 2011)</a:t>
            </a:r>
          </a:p>
          <a:p>
            <a:pPr marL="128016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3200" b="1" dirty="0"/>
              <a:t>1) Importancia de una idea bien definida: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800" dirty="0"/>
              <a:t>En cualquier campo de estudio, la </a:t>
            </a:r>
            <a:r>
              <a:rPr lang="es-ES_tradnl" sz="2800" dirty="0">
                <a:highlight>
                  <a:srgbClr val="00FF00"/>
                </a:highlight>
              </a:rPr>
              <a:t>claridad</a:t>
            </a:r>
            <a:r>
              <a:rPr lang="es-ES_tradnl" sz="2800" dirty="0"/>
              <a:t> y la </a:t>
            </a:r>
            <a:r>
              <a:rPr lang="es-ES_tradnl" sz="2800" dirty="0">
                <a:highlight>
                  <a:srgbClr val="00FFFF"/>
                </a:highlight>
              </a:rPr>
              <a:t>precisión</a:t>
            </a:r>
            <a:r>
              <a:rPr lang="es-ES_tradnl" sz="2800" dirty="0"/>
              <a:t> de la idea de investigación son cruciales.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s-ES_tradnl" sz="2400" b="1" dirty="0">
                <a:highlight>
                  <a:srgbClr val="00FF00"/>
                </a:highlight>
              </a:rPr>
              <a:t>Claridad:</a:t>
            </a:r>
            <a:r>
              <a:rPr lang="es-ES_tradnl" sz="2400" b="1" dirty="0"/>
              <a:t> </a:t>
            </a:r>
            <a:r>
              <a:rPr lang="es-ES_tradnl" sz="2400" dirty="0"/>
              <a:t>vinculada a la organización de la coherencia de la idea en su redacción.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s-ES_tradnl" sz="2400" b="1" dirty="0">
                <a:highlight>
                  <a:srgbClr val="00FFFF"/>
                </a:highlight>
              </a:rPr>
              <a:t>Precisión:</a:t>
            </a:r>
            <a:r>
              <a:rPr lang="es-ES_tradnl" sz="2400" b="1" dirty="0"/>
              <a:t> </a:t>
            </a:r>
            <a:r>
              <a:rPr lang="es-ES_tradnl" sz="2400" dirty="0"/>
              <a:t>tiene que ver con la delimitación (</a:t>
            </a:r>
            <a:r>
              <a:rPr lang="es-ES_tradnl" sz="2400" dirty="0" err="1"/>
              <a:t>Ejm</a:t>
            </a:r>
            <a:r>
              <a:rPr lang="es-ES_tradnl" sz="2400" dirty="0"/>
              <a:t>: espacial y temporal).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3A424-B714-B359-70E8-1C4D3F60E37E}"/>
              </a:ext>
            </a:extLst>
          </p:cNvPr>
          <p:cNvSpPr txBox="1"/>
          <p:nvPr/>
        </p:nvSpPr>
        <p:spPr>
          <a:xfrm>
            <a:off x="541496" y="2185412"/>
            <a:ext cx="232889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/>
              <a:t>Fuentes </a:t>
            </a:r>
            <a:r>
              <a:rPr lang="en-US" sz="1400" b="1" dirty="0" err="1"/>
              <a:t>utilizadas</a:t>
            </a:r>
            <a:r>
              <a:rPr lang="en-US" sz="1400" b="1" dirty="0"/>
              <a:t>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Toledo‐Pereyra, L. H. (2011, April 21). Developing the Research Idea. </a:t>
            </a:r>
            <a:r>
              <a:rPr lang="en-US" sz="1050" i="1" dirty="0"/>
              <a:t>Journal of Investigative Surgery</a:t>
            </a:r>
            <a:r>
              <a:rPr lang="en-US" sz="1050" dirty="0"/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/>
              <a:t>Creswell, J. W. (2014). Research Design: Qualitative, Quantitative, and Mixed Methods Approaches. 4th ed. Thousand Oaks, CA: SAGE Publications.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R" sz="1050" dirty="0"/>
          </a:p>
        </p:txBody>
      </p:sp>
    </p:spTree>
    <p:extLst>
      <p:ext uri="{BB962C8B-B14F-4D97-AF65-F5344CB8AC3E}">
        <p14:creationId xmlns:p14="http://schemas.microsoft.com/office/powerpoint/2010/main" val="364676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elect a Good Topics for Research | Exeed College">
            <a:extLst>
              <a:ext uri="{FF2B5EF4-FFF2-40B4-BE49-F238E27FC236}">
                <a16:creationId xmlns:a16="http://schemas.microsoft.com/office/drawing/2014/main" id="{054521D3-9F7B-C6B9-1701-46DD2D9E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12192000" cy="5926137"/>
          </a:xfrm>
          <a:prstGeom prst="rect">
            <a:avLst/>
          </a:prstGeom>
          <a:noFill/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51282-5030-A685-F126-DE1A71F1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67" y="465138"/>
            <a:ext cx="7541138" cy="839388"/>
          </a:xfrm>
        </p:spPr>
        <p:txBody>
          <a:bodyPr>
            <a:normAutofit/>
          </a:bodyPr>
          <a:lstStyle/>
          <a:p>
            <a:r>
              <a:rPr lang="es-ES_tradnl" sz="4400" dirty="0"/>
              <a:t>¿vale la pena mi tema investigación?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54BA-D391-118B-08F7-11DBF9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145" y="1360073"/>
            <a:ext cx="8840840" cy="525975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 b="1" dirty="0"/>
              <a:t>¿Me interesa realmente este tema?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¿Cuál es la importancia del tema para mí y para otras personas?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¿Tiene el tema una utilidad práctica, real o potencial, para mí y para otros en su campo de estudio?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¿Contribuirá ese tema a enriquecer o ampliar la base de conocimientos de mi disciplina?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¿Dispongo del tiempo y los recursos necesarios para llevar a cabo la investigación (habilidades, financiación, acceso a sujetos de investigación o información, acceso a expertos en investigación)?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¿El tema es innovador? o ¿ha sido ampliamente investigado y documentado, dejando poco margen para hallazgos o conclusiones novedosas?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/>
              <a:t>¿Está mi tema vinculado a alguna teoría? Por ejemplo, podría estar orientado hacia el desarrollo de una nueva teoría sobre un aspecto específico de mi campo o en la aplicación de una teoría existente a un nuevo aspecto.</a:t>
            </a:r>
          </a:p>
        </p:txBody>
      </p:sp>
    </p:spTree>
    <p:extLst>
      <p:ext uri="{BB962C8B-B14F-4D97-AF65-F5344CB8AC3E}">
        <p14:creationId xmlns:p14="http://schemas.microsoft.com/office/powerpoint/2010/main" val="363234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57AA4-A529-3BD9-0486-18EDAAD7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35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B3471-FA5C-8869-0A88-834B520D5FED}"/>
              </a:ext>
            </a:extLst>
          </p:cNvPr>
          <p:cNvSpPr txBox="1"/>
          <p:nvPr/>
        </p:nvSpPr>
        <p:spPr>
          <a:xfrm>
            <a:off x="5341433" y="2319452"/>
            <a:ext cx="643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sz="4000" b="1" dirty="0">
                <a:latin typeface="+mj-lt"/>
              </a:rPr>
              <a:t>From Topics to Questions </a:t>
            </a:r>
            <a:r>
              <a:rPr lang="en-CR" dirty="0"/>
              <a:t>(pág. 33-47)</a:t>
            </a:r>
            <a:endParaRPr lang="en-CR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2A51C-D184-82DA-4A3B-A97D84F776A2}"/>
              </a:ext>
            </a:extLst>
          </p:cNvPr>
          <p:cNvSpPr txBox="1"/>
          <p:nvPr/>
        </p:nvSpPr>
        <p:spPr>
          <a:xfrm>
            <a:off x="5341434" y="4378712"/>
            <a:ext cx="6434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sz="4000" b="1" dirty="0">
                <a:latin typeface="+mj-lt"/>
              </a:rPr>
              <a:t>From Questions to a Problem </a:t>
            </a:r>
            <a:r>
              <a:rPr lang="en-CR" dirty="0"/>
              <a:t>(pág. 49-64)</a:t>
            </a:r>
            <a:endParaRPr lang="en-CR" sz="3200" dirty="0"/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C24FBFE8-63AF-A630-E35D-ABF227DF679B}"/>
              </a:ext>
            </a:extLst>
          </p:cNvPr>
          <p:cNvSpPr/>
          <p:nvPr/>
        </p:nvSpPr>
        <p:spPr>
          <a:xfrm>
            <a:off x="6839434" y="1483111"/>
            <a:ext cx="2163336" cy="836341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D2AAB112-DFD1-0DFD-3E2D-8423990305DC}"/>
              </a:ext>
            </a:extLst>
          </p:cNvPr>
          <p:cNvSpPr/>
          <p:nvPr/>
        </p:nvSpPr>
        <p:spPr>
          <a:xfrm>
            <a:off x="7292917" y="3111190"/>
            <a:ext cx="2932752" cy="836341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5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0251-E93C-893E-C08F-119C06D6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2" y="214885"/>
            <a:ext cx="6082990" cy="1499616"/>
          </a:xfrm>
        </p:spPr>
        <p:txBody>
          <a:bodyPr>
            <a:normAutofit/>
          </a:bodyPr>
          <a:lstStyle/>
          <a:p>
            <a:r>
              <a:rPr lang="en-US" sz="4400" dirty="0"/>
              <a:t>D</a:t>
            </a:r>
            <a:r>
              <a:rPr lang="en-CR" sz="4400" dirty="0"/>
              <a:t>e un </a:t>
            </a:r>
            <a:r>
              <a:rPr lang="en-CR" sz="4400" dirty="0">
                <a:solidFill>
                  <a:schemeClr val="accent3"/>
                </a:solidFill>
              </a:rPr>
              <a:t>tema amplio</a:t>
            </a:r>
            <a:r>
              <a:rPr lang="en-CR" sz="4400" dirty="0"/>
              <a:t> a un </a:t>
            </a:r>
            <a:r>
              <a:rPr lang="en-CR" sz="4400" dirty="0">
                <a:solidFill>
                  <a:schemeClr val="accent5"/>
                </a:solidFill>
              </a:rPr>
              <a:t>tema enfocado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EEA3-157A-0D76-8058-B67D6C35D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15" y="1516567"/>
            <a:ext cx="9514779" cy="5218770"/>
          </a:xfrm>
        </p:spPr>
        <p:txBody>
          <a:bodyPr>
            <a:normAutofit/>
          </a:bodyPr>
          <a:lstStyle/>
          <a:p>
            <a:r>
              <a:rPr lang="es-ES_tradnl" dirty="0"/>
              <a:t>En el proceso de investigación, comenzar con un tema amplio y luego enfocarlo es crucial para la creación de un proyecto manejable y coherente. Este enfoque permite a los investigadores transformar un área de interés general en un objeto de estudio específico y detallado.</a:t>
            </a:r>
          </a:p>
          <a:p>
            <a:r>
              <a:rPr lang="es-ES_tradnl" dirty="0"/>
              <a:t>Pasos: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>
                <a:highlight>
                  <a:srgbClr val="FFFF00"/>
                </a:highlight>
              </a:rPr>
              <a:t>Identificación del tema general:</a:t>
            </a:r>
            <a:r>
              <a:rPr lang="es-ES_tradnl" b="1" dirty="0"/>
              <a:t> </a:t>
            </a:r>
            <a:r>
              <a:rPr lang="es-ES_tradnl" dirty="0"/>
              <a:t>Todo comienza con la identificación de un tema general de interés. Este podría ser un campo amplio como “la historia del arte”, “las tecnologías renovables”, o “la psicología del deporte”. Aunque estos temas proporcionan un buen punto de partida, son demasiado amplios para abordarlos de manera efectiva en un solo estudio.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>
                <a:highlight>
                  <a:srgbClr val="00FFFF"/>
                </a:highlight>
              </a:rPr>
              <a:t>Refinamiento mediante preguntas específicas:</a:t>
            </a:r>
            <a:r>
              <a:rPr lang="es-ES_tradnl" b="1" dirty="0"/>
              <a:t> </a:t>
            </a:r>
            <a:r>
              <a:rPr lang="es-ES_tradnl" dirty="0"/>
              <a:t>Para enfocar el tema, el investigador empieza a hacerse preguntas específicas relacionadas con el área general. </a:t>
            </a:r>
          </a:p>
          <a:p>
            <a:pPr marL="642366" lvl="2" indent="-285750"/>
            <a:r>
              <a:rPr lang="es-ES_tradnl" dirty="0"/>
              <a:t>Por ejemplo, dentro del tema “historia del arte”, uno podría preguntarse sobre “la influencia del Renacimiento en el arte moderno” o “el papel de las mujeres artistas en el siglo XX”. Estas preguntas ayudan a delinear un área más específica de estudio.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96166-A2C4-1549-D4C9-3E258981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967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40DA-3BA2-6B22-FFFB-E7C0C07E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03D4-C455-FF11-2534-09C4CCB9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2" y="214885"/>
            <a:ext cx="6082990" cy="149961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CR" dirty="0"/>
              <a:t>e un </a:t>
            </a:r>
            <a:r>
              <a:rPr lang="en-CR" dirty="0">
                <a:solidFill>
                  <a:schemeClr val="accent3"/>
                </a:solidFill>
              </a:rPr>
              <a:t>tema amplio</a:t>
            </a:r>
            <a:r>
              <a:rPr lang="en-CR" dirty="0"/>
              <a:t> a un </a:t>
            </a:r>
            <a:r>
              <a:rPr lang="en-CR" dirty="0">
                <a:solidFill>
                  <a:schemeClr val="accent5"/>
                </a:solidFill>
              </a:rPr>
              <a:t>tema enfocado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C804-F1A9-A7C3-677B-CF085A47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15" y="1861585"/>
            <a:ext cx="9514779" cy="4873751"/>
          </a:xfrm>
        </p:spPr>
        <p:txBody>
          <a:bodyPr>
            <a:normAutofit fontScale="92500"/>
          </a:bodyPr>
          <a:lstStyle/>
          <a:p>
            <a:r>
              <a:rPr lang="es-ES_tradnl" b="1" dirty="0">
                <a:solidFill>
                  <a:schemeClr val="accent1"/>
                </a:solidFill>
                <a:highlight>
                  <a:srgbClr val="FFFF00"/>
                </a:highlight>
              </a:rPr>
              <a:t>3.</a:t>
            </a:r>
            <a:r>
              <a:rPr lang="es-ES_tradnl" b="1" dirty="0">
                <a:highlight>
                  <a:srgbClr val="FFFF00"/>
                </a:highlight>
              </a:rPr>
              <a:t> Incorporación de verbos de acción-relación</a:t>
            </a:r>
            <a:r>
              <a:rPr lang="es-ES_tradnl" dirty="0"/>
              <a:t>: El uso de palabras que implican acción o relación (como “influencia de”, “impacto de”, “cambio en”, “en comparación con”) ayuda a enfocar aún más el tema al sugerir un tipo de análisis o argumento. </a:t>
            </a:r>
          </a:p>
          <a:p>
            <a:pPr lvl="1"/>
            <a:r>
              <a:rPr lang="es-ES_tradnl" sz="1900" dirty="0"/>
              <a:t>Por ejemplo: “analizar la influencia del Renacimiento en el arte moderno” o “comparar las representaciones de las mujeres en el arte del siglo XIX y XX”.</a:t>
            </a:r>
            <a:endParaRPr lang="es-ES_tradnl" dirty="0"/>
          </a:p>
          <a:p>
            <a:r>
              <a:rPr lang="es-ES_tradnl" b="1" dirty="0">
                <a:solidFill>
                  <a:schemeClr val="accent1"/>
                </a:solidFill>
                <a:highlight>
                  <a:srgbClr val="00FF00"/>
                </a:highlight>
              </a:rPr>
              <a:t>4. </a:t>
            </a:r>
            <a:r>
              <a:rPr lang="es-ES_tradnl" b="1" dirty="0">
                <a:highlight>
                  <a:srgbClr val="00FF00"/>
                </a:highlight>
              </a:rPr>
              <a:t>Evaluación de la viabilidad</a:t>
            </a:r>
            <a:r>
              <a:rPr lang="es-ES_tradnl" dirty="0">
                <a:highlight>
                  <a:srgbClr val="00FF00"/>
                </a:highlight>
              </a:rPr>
              <a:t>:</a:t>
            </a:r>
            <a:r>
              <a:rPr lang="es-ES_tradnl" dirty="0"/>
              <a:t> Una vez que se ha enfocado el tema mediante preguntas específicas y verbos de acción-relación, es importante evaluar la viabilidad del estudio. Esto implica considerar la disponibilidad de fuentes, la originalidad del enfoque y la posibilidad de completar la investigación en el tiempo disponible. Si el tema aún es demasiado amplio, puede ser necesario enfocarlo más.</a:t>
            </a:r>
          </a:p>
          <a:p>
            <a:r>
              <a:rPr lang="es-ES_tradnl" b="1" dirty="0">
                <a:solidFill>
                  <a:schemeClr val="accent1"/>
                </a:solidFill>
                <a:highlight>
                  <a:srgbClr val="FF00FF"/>
                </a:highlight>
              </a:rPr>
              <a:t>5. </a:t>
            </a:r>
            <a:r>
              <a:rPr lang="es-ES_tradnl" b="1" dirty="0">
                <a:highlight>
                  <a:srgbClr val="FF00FF"/>
                </a:highlight>
              </a:rPr>
              <a:t>Definición del alcance de la investigación</a:t>
            </a:r>
            <a:r>
              <a:rPr lang="es-ES_tradnl" dirty="0">
                <a:highlight>
                  <a:srgbClr val="FF00FF"/>
                </a:highlight>
              </a:rPr>
              <a:t>:</a:t>
            </a:r>
            <a:r>
              <a:rPr lang="es-ES_tradnl" dirty="0"/>
              <a:t> El paso final es definir claramente el alcance de la investigación, estableciendo límites específicos en términos de tiempo, espacio, y población.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Por ejemplo, ”La influencia del Renacimiento italiano en el arte moderno europeo entre 1900 y 1950”, ofrece un enfoque mucho más específico y manejable que el tema general inicial.</a:t>
            </a:r>
          </a:p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93AE7-24EA-EB4E-934C-DAAB3836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1967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2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F751-2329-45AC-9E66-AD3B444E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E1A7-548A-3DE3-4BB2-583EBA4F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23" y="585216"/>
            <a:ext cx="9720072" cy="149961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CR" dirty="0"/>
              <a:t>e un tema amplio a un tema enfocado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18846-9CCF-771E-307D-4BF6C7039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671" y="2470379"/>
            <a:ext cx="5071872" cy="4023360"/>
          </a:xfrm>
        </p:spPr>
        <p:txBody>
          <a:bodyPr>
            <a:normAutofit/>
          </a:bodyPr>
          <a:lstStyle/>
          <a:p>
            <a:r>
              <a:rPr lang="es-ES_tradnl" sz="4000" dirty="0"/>
              <a:t>Un tema bien enfocado es fundamental para desarrollar una tesis clara y argumentos sólidos en cualquier proyecto de investigación.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7626-5418-A52B-20A5-7F025575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06119"/>
            <a:ext cx="3044283" cy="47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2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889F0-5FED-142C-8073-A53E1357F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R" sz="4800" dirty="0"/>
              <a:t>Taller de búsqueda de fuentes académicas digitales y digitalizadas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85859C-1B6F-7E93-2048-9069FCFB7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CR" sz="3600" dirty="0"/>
              <a:t>arte I</a:t>
            </a:r>
          </a:p>
        </p:txBody>
      </p:sp>
    </p:spTree>
    <p:extLst>
      <p:ext uri="{BB962C8B-B14F-4D97-AF65-F5344CB8AC3E}">
        <p14:creationId xmlns:p14="http://schemas.microsoft.com/office/powerpoint/2010/main" val="297128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2C8F-525B-DF1E-8C66-C60F62E5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12FF94-EE10-2156-7BCA-7DC4C59DB181}"/>
              </a:ext>
            </a:extLst>
          </p:cNvPr>
          <p:cNvSpPr txBox="1"/>
          <p:nvPr/>
        </p:nvSpPr>
        <p:spPr>
          <a:xfrm>
            <a:off x="7188961" y="2651086"/>
            <a:ext cx="45279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_tradnl" sz="4000" b="1" dirty="0">
                <a:solidFill>
                  <a:srgbClr val="000000"/>
                </a:solidFill>
                <a:latin typeface="+mj-lt"/>
              </a:rPr>
              <a:t>Library Genesis (LibGen) </a:t>
            </a:r>
          </a:p>
          <a:p>
            <a:pPr algn="ctr" fontAlgn="base"/>
            <a:r>
              <a:rPr lang="es-ES_tradnl" sz="2400" dirty="0">
                <a:solidFill>
                  <a:srgbClr val="000000"/>
                </a:solidFill>
              </a:rPr>
              <a:t>Es una base de datos que permite el </a:t>
            </a:r>
            <a:r>
              <a:rPr lang="es-ES_trad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acceso gratuito </a:t>
            </a:r>
            <a:r>
              <a:rPr lang="es-ES_tradnl" sz="2400" dirty="0">
                <a:solidFill>
                  <a:srgbClr val="000000"/>
                </a:solidFill>
              </a:rPr>
              <a:t>a </a:t>
            </a:r>
            <a:r>
              <a:rPr lang="es-ES_trad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libros</a:t>
            </a:r>
            <a:r>
              <a:rPr lang="es-ES_tradnl" sz="2400" dirty="0">
                <a:solidFill>
                  <a:srgbClr val="000000"/>
                </a:solidFill>
              </a:rPr>
              <a:t> en varios campos. Funciona como un motor de búsqueda que indexa libros electrónicos ofreciendo descargas en varios formatos </a:t>
            </a:r>
            <a:r>
              <a:rPr lang="es-ES_tradnl" sz="3200" b="1" dirty="0">
                <a:solidFill>
                  <a:srgbClr val="000000"/>
                </a:solidFill>
                <a:hlinkClick r:id="rId2"/>
              </a:rPr>
              <a:t>https://libgen.is</a:t>
            </a:r>
            <a:r>
              <a:rPr lang="es-ES_tradnl" sz="3200" b="1" dirty="0">
                <a:solidFill>
                  <a:srgbClr val="000000"/>
                </a:solidFill>
              </a:rPr>
              <a:t> </a:t>
            </a:r>
            <a:endParaRPr lang="es-ES_tradnl" sz="2400" b="1" dirty="0"/>
          </a:p>
        </p:txBody>
      </p:sp>
      <p:pic>
        <p:nvPicPr>
          <p:cNvPr id="3078" name="Picture 6" descr="sci-hub: بدون هیچ هزینه‌ای برای دانلود مقالات">
            <a:extLst>
              <a:ext uri="{FF2B5EF4-FFF2-40B4-BE49-F238E27FC236}">
                <a16:creationId xmlns:a16="http://schemas.microsoft.com/office/drawing/2014/main" id="{DA79B20D-BAAF-8D27-976A-5AE477A1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07" y="397963"/>
            <a:ext cx="4113492" cy="1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0521A-83F2-FBD5-C641-6D3E4C2E3E74}"/>
              </a:ext>
            </a:extLst>
          </p:cNvPr>
          <p:cNvSpPr txBox="1"/>
          <p:nvPr/>
        </p:nvSpPr>
        <p:spPr>
          <a:xfrm>
            <a:off x="1319569" y="2404865"/>
            <a:ext cx="47173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_tradnl" sz="4000" b="1" dirty="0" err="1">
                <a:solidFill>
                  <a:srgbClr val="000000"/>
                </a:solidFill>
                <a:latin typeface="+mj-lt"/>
              </a:rPr>
              <a:t>S</a:t>
            </a:r>
            <a:r>
              <a:rPr lang="es-ES_tradnl" sz="4000" b="1" i="0" dirty="0" err="1">
                <a:solidFill>
                  <a:srgbClr val="000000"/>
                </a:solidFill>
                <a:effectLst/>
                <a:latin typeface="+mj-lt"/>
              </a:rPr>
              <a:t>ci</a:t>
            </a:r>
            <a:r>
              <a:rPr lang="es-ES_tradnl" sz="4000" b="1" i="0" dirty="0">
                <a:solidFill>
                  <a:srgbClr val="000000"/>
                </a:solidFill>
                <a:effectLst/>
                <a:latin typeface="+mj-lt"/>
              </a:rPr>
              <a:t>-Hub</a:t>
            </a:r>
          </a:p>
          <a:p>
            <a:pPr algn="ctr" fontAlgn="base"/>
            <a:r>
              <a:rPr lang="es-ES_tradnl" sz="2400" i="0" dirty="0" err="1">
                <a:solidFill>
                  <a:srgbClr val="000000"/>
                </a:solidFill>
                <a:effectLst/>
              </a:rPr>
              <a:t>Sci</a:t>
            </a:r>
            <a:r>
              <a:rPr lang="es-ES_tradnl" sz="2400" i="0" dirty="0">
                <a:solidFill>
                  <a:srgbClr val="000000"/>
                </a:solidFill>
                <a:effectLst/>
              </a:rPr>
              <a:t>-Hub es un sitio web que ofrece acceso gratuito a artículos científicos y académicos protegidos por muros de pago. , fundado en 2011 por Alexandra </a:t>
            </a:r>
            <a:r>
              <a:rPr lang="es-ES_tradnl" sz="2400" i="0" dirty="0" err="1">
                <a:solidFill>
                  <a:srgbClr val="000000"/>
                </a:solidFill>
                <a:effectLst/>
              </a:rPr>
              <a:t>Elbakyan</a:t>
            </a:r>
            <a:r>
              <a:rPr lang="es-ES_tradnl" sz="2400" i="0" dirty="0">
                <a:solidFill>
                  <a:srgbClr val="000000"/>
                </a:solidFill>
                <a:effectLst/>
              </a:rPr>
              <a:t>. Resalta el debate entre el acceso abierto al conocimiento y los modelos comerciales de publicación científica</a:t>
            </a:r>
          </a:p>
          <a:p>
            <a:pPr algn="ctr" fontAlgn="base"/>
            <a:r>
              <a:rPr lang="es-ES_tradnl" sz="2800" b="1" i="0" dirty="0">
                <a:solidFill>
                  <a:srgbClr val="000000"/>
                </a:solidFill>
                <a:effectLst/>
                <a:hlinkClick r:id="rId4"/>
              </a:rPr>
              <a:t>https://sci-hub.se</a:t>
            </a:r>
            <a:r>
              <a:rPr lang="es-ES_tradnl" sz="2800" b="1" dirty="0">
                <a:solidFill>
                  <a:srgbClr val="000000"/>
                </a:solidFill>
              </a:rPr>
              <a:t> (inestable)</a:t>
            </a:r>
            <a:endParaRPr lang="es-ES_tradnl" sz="28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348725D-CA00-89FF-B4D5-46BF95EA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85" y="397963"/>
            <a:ext cx="1274455" cy="1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9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83A7-AE47-B930-EA5B-0D7599A92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6B8C55-0C9A-BC48-C80E-6EACEFD4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79" y="1168400"/>
            <a:ext cx="4100733" cy="22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2874-A347-F794-0B95-94495A4C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73" y="3446585"/>
            <a:ext cx="5271164" cy="29482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ES_tradnl" sz="2400" dirty="0">
                <a:solidFill>
                  <a:srgbClr val="000000"/>
                </a:solidFill>
                <a:cs typeface="Baloo Bhaina 2" panose="03080502040302020200" pitchFamily="66" charset="77"/>
              </a:rPr>
              <a:t>Son </a:t>
            </a:r>
            <a:r>
              <a:rPr lang="es-ES_tradnl" sz="2400" dirty="0">
                <a:solidFill>
                  <a:srgbClr val="000000"/>
                </a:solidFill>
                <a:effectLst/>
                <a:cs typeface="Baloo Bhaina 2" panose="03080502040302020200" pitchFamily="66" charset="77"/>
              </a:rPr>
              <a:t>bases de datos académicas que proveen </a:t>
            </a:r>
            <a:r>
              <a:rPr lang="es-ES_tradnl" sz="2400" dirty="0">
                <a:solidFill>
                  <a:srgbClr val="000000"/>
                </a:solidFill>
                <a:effectLst/>
                <a:highlight>
                  <a:srgbClr val="00FFFF"/>
                </a:highlight>
                <a:cs typeface="Baloo Bhaina 2" panose="03080502040302020200" pitchFamily="66" charset="77"/>
              </a:rPr>
              <a:t>acceso a referencias de investigaciones científicas</a:t>
            </a:r>
            <a:r>
              <a:rPr lang="es-ES_tradnl" sz="2400" dirty="0">
                <a:solidFill>
                  <a:srgbClr val="000000"/>
                </a:solidFill>
                <a:effectLst/>
                <a:cs typeface="Baloo Bhaina 2" panose="03080502040302020200" pitchFamily="66" charset="77"/>
              </a:rPr>
              <a:t>, permitiendo buscar y citar artículos y libros en diversas disciplinas. Debido a la gran cantidad de metadatos que capturan es ampliamente utilizada para evaluar el impacto de la investigación mediante el rastreo de citas.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DEED9-8D67-8066-58D6-D15864BE4B09}"/>
              </a:ext>
            </a:extLst>
          </p:cNvPr>
          <p:cNvSpPr txBox="1"/>
          <p:nvPr/>
        </p:nvSpPr>
        <p:spPr>
          <a:xfrm>
            <a:off x="2644493" y="416432"/>
            <a:ext cx="72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referenciales comerciales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62A3F6-69F7-A094-2D82-09C502188700}"/>
              </a:ext>
            </a:extLst>
          </p:cNvPr>
          <p:cNvSpPr txBox="1">
            <a:spLocks/>
          </p:cNvSpPr>
          <p:nvPr/>
        </p:nvSpPr>
        <p:spPr>
          <a:xfrm>
            <a:off x="7118518" y="3429000"/>
            <a:ext cx="4397473" cy="226841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buFont typeface="Tw Cen MT" panose="020B0602020104020603" pitchFamily="34" charset="0"/>
              <a:buNone/>
            </a:pPr>
            <a:r>
              <a:rPr lang="es-ES_tradnl" sz="4000" dirty="0">
                <a:solidFill>
                  <a:srgbClr val="000000"/>
                </a:solidFill>
                <a:cs typeface="Baloo Bhaina 2" panose="03080502040302020200" pitchFamily="66" charset="77"/>
              </a:rPr>
              <a:t>Se utilizan como base para elaborar análisis bibliométricos de gran nivel.</a:t>
            </a:r>
          </a:p>
        </p:txBody>
      </p:sp>
      <p:pic>
        <p:nvPicPr>
          <p:cNvPr id="6148" name="Picture 4" descr="Scopus Logo Get File - Colaboratory">
            <a:extLst>
              <a:ext uri="{FF2B5EF4-FFF2-40B4-BE49-F238E27FC236}">
                <a16:creationId xmlns:a16="http://schemas.microsoft.com/office/drawing/2014/main" id="{6C679087-A10E-6A63-7AAF-AF3574E6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37" y="1150815"/>
            <a:ext cx="5123574" cy="25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0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ta search screen in CSV format in Scopus database. | Download Scientific  Diagram">
            <a:extLst>
              <a:ext uri="{FF2B5EF4-FFF2-40B4-BE49-F238E27FC236}">
                <a16:creationId xmlns:a16="http://schemas.microsoft.com/office/drawing/2014/main" id="{F6B83B25-34C5-532B-2949-2990797A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1" y="723209"/>
            <a:ext cx="12041479" cy="5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EB30-6E99-2C68-AE78-E8196E591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99E4DE-0048-EB7D-23B5-23573BA1BB7F}"/>
              </a:ext>
            </a:extLst>
          </p:cNvPr>
          <p:cNvSpPr txBox="1"/>
          <p:nvPr/>
        </p:nvSpPr>
        <p:spPr>
          <a:xfrm>
            <a:off x="2644493" y="416432"/>
            <a:ext cx="72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referenciales comerciales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BC4D1-68B7-5CCB-BE1B-9C291FF55390}"/>
              </a:ext>
            </a:extLst>
          </p:cNvPr>
          <p:cNvSpPr txBox="1"/>
          <p:nvPr/>
        </p:nvSpPr>
        <p:spPr>
          <a:xfrm>
            <a:off x="1017191" y="4439930"/>
            <a:ext cx="4236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800" dirty="0">
                <a:hlinkClick r:id="rId2"/>
              </a:rPr>
              <a:t>https://scholar.google.com</a:t>
            </a:r>
            <a:r>
              <a:rPr lang="en-CR" sz="2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61885-E583-0845-B004-3E215B1D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2789711"/>
            <a:ext cx="5016500" cy="1010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BBFDD-DEC4-F86B-F021-CA1BCBC3DFC9}"/>
              </a:ext>
            </a:extLst>
          </p:cNvPr>
          <p:cNvSpPr txBox="1"/>
          <p:nvPr/>
        </p:nvSpPr>
        <p:spPr>
          <a:xfrm>
            <a:off x="5791202" y="3109343"/>
            <a:ext cx="75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9E2CF-8440-B520-82F4-5FD5AC9BD22E}"/>
              </a:ext>
            </a:extLst>
          </p:cNvPr>
          <p:cNvSpPr txBox="1"/>
          <p:nvPr/>
        </p:nvSpPr>
        <p:spPr>
          <a:xfrm>
            <a:off x="2474829" y="1071002"/>
            <a:ext cx="7242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Mi recomendación: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D694E-E79B-993D-2AC5-70A41D82983A}"/>
              </a:ext>
            </a:extLst>
          </p:cNvPr>
          <p:cNvSpPr txBox="1"/>
          <p:nvPr/>
        </p:nvSpPr>
        <p:spPr>
          <a:xfrm>
            <a:off x="7222331" y="4494337"/>
            <a:ext cx="4607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400" dirty="0">
                <a:hlinkClick r:id="rId4"/>
              </a:rPr>
              <a:t>https://harzing.com/resources/publish-or-perish</a:t>
            </a:r>
            <a:r>
              <a:rPr lang="en-CR" sz="2400" dirty="0"/>
              <a:t> </a:t>
            </a:r>
          </a:p>
        </p:txBody>
      </p:sp>
      <p:pic>
        <p:nvPicPr>
          <p:cNvPr id="12290" name="Picture 2" descr="Publish or Perish -">
            <a:extLst>
              <a:ext uri="{FF2B5EF4-FFF2-40B4-BE49-F238E27FC236}">
                <a16:creationId xmlns:a16="http://schemas.microsoft.com/office/drawing/2014/main" id="{B1B861A3-1301-F81E-624A-E9EEDB83E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7649"/>
          <a:stretch/>
        </p:blipFill>
        <p:spPr bwMode="auto">
          <a:xfrm>
            <a:off x="7222331" y="2875002"/>
            <a:ext cx="4368800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377C-7019-288F-E4B1-0ECDED17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2F69-E2F0-0EAB-3F87-011FC9F0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837122"/>
            <a:ext cx="4859847" cy="449464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4000" b="1" dirty="0"/>
              <a:t>2) Origen de las ideas de investigación: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200" dirty="0"/>
              <a:t>Pueden surgir de </a:t>
            </a:r>
            <a:r>
              <a:rPr lang="es-ES_tradnl" sz="3200" dirty="0">
                <a:highlight>
                  <a:srgbClr val="00FF00"/>
                </a:highlight>
              </a:rPr>
              <a:t>diversas fuentes</a:t>
            </a:r>
            <a:r>
              <a:rPr lang="es-ES_tradnl" sz="3200" dirty="0"/>
              <a:t> como la </a:t>
            </a:r>
            <a:r>
              <a:rPr lang="es-ES_tradnl" sz="3200" dirty="0">
                <a:highlight>
                  <a:srgbClr val="00FFFF"/>
                </a:highlight>
              </a:rPr>
              <a:t>observación directa</a:t>
            </a:r>
            <a:r>
              <a:rPr lang="es-ES_tradnl" sz="3200" dirty="0"/>
              <a:t> de la sociedad, discusiones académicas, análisis de eventos actuales, o la experiencia personal y profesional.</a:t>
            </a:r>
          </a:p>
        </p:txBody>
      </p:sp>
      <p:pic>
        <p:nvPicPr>
          <p:cNvPr id="1026" name="Picture 2" descr="What makes a good research topic? And: What makes a good research question?  | British School of Coaching">
            <a:extLst>
              <a:ext uri="{FF2B5EF4-FFF2-40B4-BE49-F238E27FC236}">
                <a16:creationId xmlns:a16="http://schemas.microsoft.com/office/drawing/2014/main" id="{F663CC14-E40B-3A26-C357-E84FBF21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07" y="1822174"/>
            <a:ext cx="5507841" cy="321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A203F-7257-6894-508A-863F1A56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199B87-63FE-42ED-CB5B-D8B582027018}"/>
              </a:ext>
            </a:extLst>
          </p:cNvPr>
          <p:cNvSpPr txBox="1"/>
          <p:nvPr/>
        </p:nvSpPr>
        <p:spPr>
          <a:xfrm>
            <a:off x="3629290" y="243860"/>
            <a:ext cx="52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comerciales de texto completo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53F97-CEB7-4287-4C82-9583F7DFDAB9}"/>
              </a:ext>
            </a:extLst>
          </p:cNvPr>
          <p:cNvSpPr txBox="1"/>
          <p:nvPr/>
        </p:nvSpPr>
        <p:spPr>
          <a:xfrm>
            <a:off x="560556" y="5419211"/>
            <a:ext cx="3911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3200" dirty="0">
                <a:hlinkClick r:id="rId2"/>
              </a:rPr>
              <a:t>https://www.jstor.org</a:t>
            </a:r>
            <a:r>
              <a:rPr lang="en-CR" sz="3200" dirty="0"/>
              <a:t>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10E22F9-5454-FBB1-0419-20187D13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33" y="2538079"/>
            <a:ext cx="1862682" cy="23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eady to preview the new EBSCOhost UI? | Minitex">
            <a:extLst>
              <a:ext uri="{FF2B5EF4-FFF2-40B4-BE49-F238E27FC236}">
                <a16:creationId xmlns:a16="http://schemas.microsoft.com/office/drawing/2014/main" id="{2CE2C4C4-BF7C-350A-E284-DDF51A1E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03" y="2538079"/>
            <a:ext cx="4710793" cy="26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E3895C-803C-813C-5EC5-AD0BAD48EC87}"/>
              </a:ext>
            </a:extLst>
          </p:cNvPr>
          <p:cNvSpPr txBox="1"/>
          <p:nvPr/>
        </p:nvSpPr>
        <p:spPr>
          <a:xfrm>
            <a:off x="4128685" y="5480766"/>
            <a:ext cx="4484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5"/>
              </a:rPr>
              <a:t>https://search.ebscohost.com</a:t>
            </a:r>
            <a:r>
              <a:rPr lang="en-US" sz="2800" dirty="0"/>
              <a:t> </a:t>
            </a:r>
            <a:endParaRPr lang="en-CR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44FCF-A341-D122-38AD-6DF005A2B574}"/>
              </a:ext>
            </a:extLst>
          </p:cNvPr>
          <p:cNvSpPr txBox="1"/>
          <p:nvPr/>
        </p:nvSpPr>
        <p:spPr>
          <a:xfrm>
            <a:off x="8613130" y="5511543"/>
            <a:ext cx="3382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400" dirty="0">
                <a:hlinkClick r:id="rId6"/>
              </a:rPr>
              <a:t>https://www.proquest.com</a:t>
            </a:r>
            <a:r>
              <a:rPr lang="en-CR" sz="2400" dirty="0"/>
              <a:t> </a:t>
            </a:r>
          </a:p>
        </p:txBody>
      </p:sp>
      <p:pic>
        <p:nvPicPr>
          <p:cNvPr id="10244" name="Picture 4" descr="ProQuest Acquires Alexander Street Press | Minitex">
            <a:extLst>
              <a:ext uri="{FF2B5EF4-FFF2-40B4-BE49-F238E27FC236}">
                <a16:creationId xmlns:a16="http://schemas.microsoft.com/office/drawing/2014/main" id="{6DE11913-7889-3449-5338-EDF17279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977615"/>
            <a:ext cx="3566285" cy="19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3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9E014-AEF1-D3CC-6207-D315B63E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4D1519-8F3B-B51F-F4B8-E5F13AEB6B0F}"/>
              </a:ext>
            </a:extLst>
          </p:cNvPr>
          <p:cNvSpPr txBox="1"/>
          <p:nvPr/>
        </p:nvSpPr>
        <p:spPr>
          <a:xfrm>
            <a:off x="2644493" y="416432"/>
            <a:ext cx="72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Bases de datos referenciales comerciales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E64F-D6AB-EFB3-2F41-FE285CE7EBCB}"/>
              </a:ext>
            </a:extLst>
          </p:cNvPr>
          <p:cNvSpPr txBox="1"/>
          <p:nvPr/>
        </p:nvSpPr>
        <p:spPr>
          <a:xfrm>
            <a:off x="1693161" y="3429000"/>
            <a:ext cx="3455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400" dirty="0">
                <a:hlinkClick r:id="rId2"/>
              </a:rPr>
              <a:t>https://scholar.google.com</a:t>
            </a:r>
            <a:r>
              <a:rPr lang="en-CR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B1043-4482-C23C-266A-CC23CBA4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92" y="2646489"/>
            <a:ext cx="3883023" cy="782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70C8EC-DE51-291E-502F-90D524E55B93}"/>
              </a:ext>
            </a:extLst>
          </p:cNvPr>
          <p:cNvSpPr txBox="1"/>
          <p:nvPr/>
        </p:nvSpPr>
        <p:spPr>
          <a:xfrm>
            <a:off x="5512484" y="2646489"/>
            <a:ext cx="75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R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18628-9DD1-8534-0780-EA4D1FA97880}"/>
              </a:ext>
            </a:extLst>
          </p:cNvPr>
          <p:cNvSpPr txBox="1"/>
          <p:nvPr/>
        </p:nvSpPr>
        <p:spPr>
          <a:xfrm>
            <a:off x="2474829" y="1071002"/>
            <a:ext cx="7242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Mi recomendación: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8EF1F-5F92-A875-6FFD-8E1C039B1104}"/>
              </a:ext>
            </a:extLst>
          </p:cNvPr>
          <p:cNvSpPr txBox="1"/>
          <p:nvPr/>
        </p:nvSpPr>
        <p:spPr>
          <a:xfrm>
            <a:off x="7151856" y="3508263"/>
            <a:ext cx="33932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000" dirty="0">
                <a:hlinkClick r:id="rId4"/>
              </a:rPr>
              <a:t>https://harzing.com/resources/publish-or-perish</a:t>
            </a:r>
            <a:r>
              <a:rPr lang="en-CR" sz="2000" dirty="0"/>
              <a:t> </a:t>
            </a:r>
          </a:p>
        </p:txBody>
      </p:sp>
      <p:pic>
        <p:nvPicPr>
          <p:cNvPr id="12290" name="Picture 2" descr="Publish or Perish -">
            <a:extLst>
              <a:ext uri="{FF2B5EF4-FFF2-40B4-BE49-F238E27FC236}">
                <a16:creationId xmlns:a16="http://schemas.microsoft.com/office/drawing/2014/main" id="{BB3B7E9C-E7ED-BA25-6F8F-D5C0BE6EF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7649"/>
          <a:stretch/>
        </p:blipFill>
        <p:spPr bwMode="auto">
          <a:xfrm>
            <a:off x="6405644" y="2529513"/>
            <a:ext cx="4368800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822E9-F10A-19DE-F9A0-BF3CD47F642E}"/>
              </a:ext>
            </a:extLst>
          </p:cNvPr>
          <p:cNvSpPr txBox="1"/>
          <p:nvPr/>
        </p:nvSpPr>
        <p:spPr>
          <a:xfrm>
            <a:off x="4129458" y="5725954"/>
            <a:ext cx="3756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R" sz="2400" dirty="0">
                <a:hlinkClick r:id="rId6"/>
              </a:rPr>
              <a:t>https://www.scimagojr.com</a:t>
            </a:r>
            <a:r>
              <a:rPr lang="en-CR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59A3E-EAC8-61AA-5641-DEB73571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458" y="4345265"/>
            <a:ext cx="3883023" cy="13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EA40-4631-E942-C519-2F81BA9E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36" y="5535299"/>
            <a:ext cx="5271164" cy="902413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Quillbot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</a:t>
            </a: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citation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</a:t>
            </a:r>
            <a:r>
              <a:rPr lang="es-ES_tradnl" sz="3600" b="1" dirty="0" err="1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generator</a:t>
            </a:r>
            <a:r>
              <a:rPr lang="es-ES_tradnl" sz="3600" b="1" dirty="0">
                <a:solidFill>
                  <a:srgbClr val="000000"/>
                </a:solidFill>
                <a:effectLst/>
                <a:latin typeface="+mj-lt"/>
                <a:cs typeface="Baloo Bhaina 2" panose="03080502040302020200" pitchFamily="66" charset="77"/>
              </a:rPr>
              <a:t>  </a:t>
            </a:r>
            <a:r>
              <a:rPr lang="es-ES_tradnl" sz="2400" dirty="0">
                <a:cs typeface="Baloo Bhaina 2" panose="03080502040302020200" pitchFamily="66" charset="77"/>
                <a:hlinkClick r:id="rId2"/>
              </a:rPr>
              <a:t>https://quillbot.com/citation-generator</a:t>
            </a:r>
            <a:endParaRPr lang="es-ES_tradnl" sz="2400" dirty="0">
              <a:solidFill>
                <a:srgbClr val="000000"/>
              </a:solidFill>
              <a:effectLst/>
              <a:cs typeface="Baloo Bhaina 2" panose="03080502040302020200" pitchFamily="66" charset="77"/>
            </a:endParaRPr>
          </a:p>
        </p:txBody>
      </p:sp>
      <p:pic>
        <p:nvPicPr>
          <p:cNvPr id="3076" name="Picture 4" descr="QuillBot - iVenture Accelerator">
            <a:extLst>
              <a:ext uri="{FF2B5EF4-FFF2-40B4-BE49-F238E27FC236}">
                <a16:creationId xmlns:a16="http://schemas.microsoft.com/office/drawing/2014/main" id="{FC4BDF10-EAF8-AC61-91D8-72C528CD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6" y="4063289"/>
            <a:ext cx="5030480" cy="13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EA251B-E066-7A54-9A2E-25565FF3E9B3}"/>
              </a:ext>
            </a:extLst>
          </p:cNvPr>
          <p:cNvSpPr txBox="1"/>
          <p:nvPr/>
        </p:nvSpPr>
        <p:spPr>
          <a:xfrm>
            <a:off x="6991259" y="5388668"/>
            <a:ext cx="5094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Notebooklm</a:t>
            </a:r>
          </a:p>
          <a:p>
            <a:pPr algn="ctr"/>
            <a:r>
              <a:rPr lang="en-CR" sz="2400" dirty="0">
                <a:hlinkClick r:id="rId4"/>
              </a:rPr>
              <a:t>https://notebooklm.google</a:t>
            </a:r>
            <a:r>
              <a:rPr lang="en-CR" sz="2400" dirty="0"/>
              <a:t> </a:t>
            </a:r>
          </a:p>
        </p:txBody>
      </p:sp>
      <p:pic>
        <p:nvPicPr>
          <p:cNvPr id="3080" name="Picture 8" descr="NotebookLM AI | Google's AI-first Notebook LM">
            <a:extLst>
              <a:ext uri="{FF2B5EF4-FFF2-40B4-BE49-F238E27FC236}">
                <a16:creationId xmlns:a16="http://schemas.microsoft.com/office/drawing/2014/main" id="{11AC8098-0E33-BFB1-B545-D876B8B9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3795870"/>
            <a:ext cx="3657599" cy="18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73821B-2DBB-BAAC-B46E-10B11F88A027}"/>
              </a:ext>
            </a:extLst>
          </p:cNvPr>
          <p:cNvSpPr txBox="1"/>
          <p:nvPr/>
        </p:nvSpPr>
        <p:spPr>
          <a:xfrm>
            <a:off x="2903982" y="171923"/>
            <a:ext cx="724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R" sz="3600" b="1" dirty="0">
                <a:latin typeface="+mj-lt"/>
              </a:rPr>
              <a:t>Nuevas herramientas para basadas en inteligencia artificial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62754-8869-45F7-B8E9-3032F4FD5884}"/>
              </a:ext>
            </a:extLst>
          </p:cNvPr>
          <p:cNvSpPr txBox="1"/>
          <p:nvPr/>
        </p:nvSpPr>
        <p:spPr>
          <a:xfrm>
            <a:off x="4945493" y="3310780"/>
            <a:ext cx="3736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sz="2800" dirty="0">
                <a:hlinkClick r:id="rId6"/>
              </a:rPr>
              <a:t>https://chat.openai.com</a:t>
            </a:r>
            <a:r>
              <a:rPr lang="en-CR" sz="2800" dirty="0"/>
              <a:t> </a:t>
            </a:r>
          </a:p>
        </p:txBody>
      </p:sp>
      <p:pic>
        <p:nvPicPr>
          <p:cNvPr id="3084" name="Picture 12" descr="Qué es ChatGPT? La IA que impulsa la interacción virtual">
            <a:extLst>
              <a:ext uri="{FF2B5EF4-FFF2-40B4-BE49-F238E27FC236}">
                <a16:creationId xmlns:a16="http://schemas.microsoft.com/office/drawing/2014/main" id="{F9562ED9-F21F-CFC1-DF26-C415B6C2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24" y="1645672"/>
            <a:ext cx="2675267" cy="16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D66DF7-452B-AF13-36B8-A041339F0515}"/>
              </a:ext>
            </a:extLst>
          </p:cNvPr>
          <p:cNvSpPr txBox="1"/>
          <p:nvPr/>
        </p:nvSpPr>
        <p:spPr>
          <a:xfrm>
            <a:off x="8714418" y="1695184"/>
            <a:ext cx="2986087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R" sz="3600" b="1" dirty="0">
                <a:latin typeface="+mj-lt"/>
              </a:rPr>
              <a:t>La próxima clase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ADC62E5-C007-35B4-8EEC-B0A1EE2C2C41}"/>
              </a:ext>
            </a:extLst>
          </p:cNvPr>
          <p:cNvSpPr/>
          <p:nvPr/>
        </p:nvSpPr>
        <p:spPr>
          <a:xfrm rot="8768814">
            <a:off x="7719068" y="1995568"/>
            <a:ext cx="887132" cy="542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73AB821-54EE-5204-1AF4-FC7F3BD5FF17}"/>
              </a:ext>
            </a:extLst>
          </p:cNvPr>
          <p:cNvSpPr/>
          <p:nvPr/>
        </p:nvSpPr>
        <p:spPr>
          <a:xfrm rot="5400000">
            <a:off x="9101357" y="2826836"/>
            <a:ext cx="945072" cy="6467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78937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C225B-F5E9-B0DD-77DD-01B47EC6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107" y="514876"/>
            <a:ext cx="5066323" cy="1499616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27EFCAA2-1FC6-F313-6E35-064BA95E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845584"/>
            <a:ext cx="317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A51C6-B564-5B80-5057-54E77BD8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5" y="2478686"/>
            <a:ext cx="4765431" cy="358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AEA21-BFCC-64AC-5993-23C3B4FCD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54"/>
          <a:stretch/>
        </p:blipFill>
        <p:spPr>
          <a:xfrm>
            <a:off x="4918076" y="2637617"/>
            <a:ext cx="7273924" cy="349789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BFF639AC-F1E1-E0F5-8BE2-7272988592AC}"/>
              </a:ext>
            </a:extLst>
          </p:cNvPr>
          <p:cNvSpPr/>
          <p:nvPr/>
        </p:nvSpPr>
        <p:spPr>
          <a:xfrm>
            <a:off x="652461" y="4603481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2C06364-0652-E88B-361A-6E451AECA903}"/>
              </a:ext>
            </a:extLst>
          </p:cNvPr>
          <p:cNvSpPr/>
          <p:nvPr/>
        </p:nvSpPr>
        <p:spPr>
          <a:xfrm>
            <a:off x="652460" y="4872039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7CD1A47-3FA3-B538-7C84-F69DD4DC43D4}"/>
              </a:ext>
            </a:extLst>
          </p:cNvPr>
          <p:cNvSpPr/>
          <p:nvPr/>
        </p:nvSpPr>
        <p:spPr>
          <a:xfrm>
            <a:off x="652459" y="5409155"/>
            <a:ext cx="976313" cy="268558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302724F-6699-B6D4-5F3B-EF6EB0D12D7B}"/>
              </a:ext>
            </a:extLst>
          </p:cNvPr>
          <p:cNvSpPr/>
          <p:nvPr/>
        </p:nvSpPr>
        <p:spPr>
          <a:xfrm>
            <a:off x="5460751" y="5034894"/>
            <a:ext cx="2025900" cy="294346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BF615-B2A5-AF32-62D5-E34416764E2C}"/>
              </a:ext>
            </a:extLst>
          </p:cNvPr>
          <p:cNvSpPr txBox="1"/>
          <p:nvPr/>
        </p:nvSpPr>
        <p:spPr>
          <a:xfrm>
            <a:off x="4271107" y="177205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R" dirty="0">
                <a:hlinkClick r:id="rId5"/>
              </a:rPr>
              <a:t>https://ucrindex.ucr.ac.cr/clasificacion-de-indices/</a:t>
            </a:r>
            <a:r>
              <a:rPr lang="en-C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28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D097-20D5-46D1-10C0-7CB968F7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E4B00E-D80C-51F6-E718-DBF3059E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46" y="2146030"/>
            <a:ext cx="5066323" cy="1499616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5A3516B3-F409-2123-288D-4A382701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845584"/>
            <a:ext cx="317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46713-1EB1-1F92-BB6B-2CD5A1E4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74" y="87923"/>
            <a:ext cx="6340276" cy="668215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6AE1BA5-ED4A-5E24-56C7-F748A5E528B0}"/>
              </a:ext>
            </a:extLst>
          </p:cNvPr>
          <p:cNvSpPr/>
          <p:nvPr/>
        </p:nvSpPr>
        <p:spPr>
          <a:xfrm>
            <a:off x="6096000" y="2131742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F730E-686E-3A75-D691-407040BD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0249B7-2A6F-40AB-2178-1A523BE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28" y="2603229"/>
            <a:ext cx="3175000" cy="1954483"/>
          </a:xfrm>
        </p:spPr>
        <p:txBody>
          <a:bodyPr>
            <a:normAutofit/>
          </a:bodyPr>
          <a:lstStyle/>
          <a:p>
            <a:r>
              <a:rPr lang="es-ES_tradnl" sz="4000" dirty="0"/>
              <a:t>Clasificación de Índices según su rigurosidad</a:t>
            </a:r>
          </a:p>
        </p:txBody>
      </p:sp>
      <p:pic>
        <p:nvPicPr>
          <p:cNvPr id="7170" name="Picture 2" descr="Volver a la página principal">
            <a:extLst>
              <a:ext uri="{FF2B5EF4-FFF2-40B4-BE49-F238E27FC236}">
                <a16:creationId xmlns:a16="http://schemas.microsoft.com/office/drawing/2014/main" id="{5B64786D-5F2A-4653-1429-603A6584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6" y="959884"/>
            <a:ext cx="2511365" cy="6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4761E-7F6A-A30D-BE8A-75A81992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73" y="0"/>
            <a:ext cx="8370827" cy="680481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1263135-75F2-02FE-0B3C-528CD7B99D62}"/>
              </a:ext>
            </a:extLst>
          </p:cNvPr>
          <p:cNvSpPr/>
          <p:nvPr/>
        </p:nvSpPr>
        <p:spPr>
          <a:xfrm>
            <a:off x="4157663" y="828675"/>
            <a:ext cx="2100262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0C3D73-5E1F-819F-D45B-D7622DE75E17}"/>
              </a:ext>
            </a:extLst>
          </p:cNvPr>
          <p:cNvSpPr/>
          <p:nvPr/>
        </p:nvSpPr>
        <p:spPr>
          <a:xfrm>
            <a:off x="4157662" y="1059897"/>
            <a:ext cx="2657475" cy="271462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0E80BB9-4184-050E-9D04-BF353E543501}"/>
              </a:ext>
            </a:extLst>
          </p:cNvPr>
          <p:cNvSpPr/>
          <p:nvPr/>
        </p:nvSpPr>
        <p:spPr>
          <a:xfrm>
            <a:off x="4167278" y="2867025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04E0B26-009C-DB2C-B860-A13D0B810181}"/>
              </a:ext>
            </a:extLst>
          </p:cNvPr>
          <p:cNvSpPr/>
          <p:nvPr/>
        </p:nvSpPr>
        <p:spPr>
          <a:xfrm>
            <a:off x="4195853" y="5512352"/>
            <a:ext cx="704760" cy="271463"/>
          </a:xfrm>
          <a:prstGeom prst="fram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8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A7B4-3CD9-90B0-ED68-F42AFCFC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24D2-17A5-CD91-0A79-07B42517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660" y="884687"/>
            <a:ext cx="7362988" cy="529600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500" b="1" dirty="0">
                <a:highlight>
                  <a:srgbClr val="00FFFF"/>
                </a:highlight>
              </a:rPr>
              <a:t>Observación directa: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400" b="1" dirty="0">
                <a:highlight>
                  <a:srgbClr val="00FFFF"/>
                </a:highlight>
              </a:rPr>
              <a:t>Definición:</a:t>
            </a:r>
            <a:r>
              <a:rPr lang="es-ES_tradnl" sz="2400" b="1" dirty="0"/>
              <a:t> </a:t>
            </a:r>
            <a:r>
              <a:rPr lang="es-ES_tradnl" sz="2400" dirty="0"/>
              <a:t>se refiere al acto de observar eventos, comportamientos, o situaciones tal como ocurren naturalmente, sin intervenir o alterar el entorno.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400" b="1" dirty="0">
                <a:highlight>
                  <a:srgbClr val="00FFFF"/>
                </a:highlight>
              </a:rPr>
              <a:t>Propósito:</a:t>
            </a:r>
            <a:r>
              <a:rPr lang="es-ES_tradnl" sz="2400" dirty="0"/>
              <a:t> su objetivo es recoger datos de primera mano sobre cómo se desarrolla un fenómeno en su contexto natural. Esto puede ayudar a los investigadores a obtener una comprensión inicial o descriptiva de un </a:t>
            </a:r>
            <a:r>
              <a:rPr lang="es-ES_tradnl" sz="2400" dirty="0">
                <a:highlight>
                  <a:srgbClr val="00FF00"/>
                </a:highlight>
              </a:rPr>
              <a:t>área de interés</a:t>
            </a:r>
            <a:r>
              <a:rPr lang="es-ES_tradnl" sz="2400" dirty="0"/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400" b="1" dirty="0">
                <a:highlight>
                  <a:srgbClr val="00FFFF"/>
                </a:highlight>
              </a:rPr>
              <a:t>Estructura:</a:t>
            </a:r>
            <a:r>
              <a:rPr lang="es-ES_tradnl" sz="2400" b="1" dirty="0"/>
              <a:t> </a:t>
            </a:r>
            <a:r>
              <a:rPr lang="es-ES_tradnl" sz="2400" dirty="0"/>
              <a:t>es </a:t>
            </a:r>
            <a:r>
              <a:rPr lang="es-ES_tradnl" sz="2400" dirty="0">
                <a:highlight>
                  <a:srgbClr val="00FF00"/>
                </a:highlight>
              </a:rPr>
              <a:t>menos estructurada</a:t>
            </a:r>
            <a:r>
              <a:rPr lang="es-ES_tradnl" sz="2400" dirty="0"/>
              <a:t> en comparación con la observación científica. En su forma no estructurada, el observador no tiene necesariamente definidos de antemano los elementos específicos a observar.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8FBB-56B2-7E83-756D-007400E3BD31}"/>
              </a:ext>
            </a:extLst>
          </p:cNvPr>
          <p:cNvSpPr txBox="1"/>
          <p:nvPr/>
        </p:nvSpPr>
        <p:spPr>
          <a:xfrm>
            <a:off x="415372" y="2216943"/>
            <a:ext cx="23288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Fuentes </a:t>
            </a:r>
            <a:r>
              <a:rPr lang="en-US" b="1" dirty="0" err="1"/>
              <a:t>utilizadas</a:t>
            </a:r>
            <a:r>
              <a:rPr lang="en-US" b="1" dirty="0"/>
              <a:t>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Toledo‐Pereyra, L. H. (2011, April 21). Developing the Research Idea. </a:t>
            </a:r>
            <a:r>
              <a:rPr lang="en-US" sz="1400" i="1" dirty="0"/>
              <a:t>Journal</a:t>
            </a:r>
            <a:r>
              <a:rPr lang="en-US" sz="1200" i="1" dirty="0"/>
              <a:t> of Investigative Surgery</a:t>
            </a:r>
            <a:r>
              <a:rPr lang="en-US" sz="1200" dirty="0"/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Creswell, J. W. (2014). Research Design: Qualitative, Quantitative, and Mixed Methods Approaches. 4th ed. Thousand Oaks, CA: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198133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E45C1-5FEA-05BB-9F76-00E34B3F9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157B-2DC1-4ACD-91C5-44818918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659" y="775036"/>
            <a:ext cx="8666271" cy="551530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3200" b="1" dirty="0">
                <a:highlight>
                  <a:srgbClr val="FFFF00"/>
                </a:highlight>
              </a:rPr>
              <a:t>Observación científica:</a:t>
            </a:r>
          </a:p>
          <a:p>
            <a:pPr lvl="2">
              <a:spcBef>
                <a:spcPts val="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600" b="1" dirty="0">
                <a:highlight>
                  <a:srgbClr val="FFFF00"/>
                </a:highlight>
              </a:rPr>
              <a:t>Definición:</a:t>
            </a:r>
            <a:r>
              <a:rPr lang="es-ES_tradnl" sz="2600" b="1" dirty="0"/>
              <a:t> </a:t>
            </a:r>
            <a:r>
              <a:rPr lang="es-ES_tradnl" sz="2600" dirty="0"/>
              <a:t>es una forma de observación que se realiza bajo condiciones controladas o con </a:t>
            </a:r>
            <a:r>
              <a:rPr lang="es-ES_tradnl" sz="2600" dirty="0">
                <a:highlight>
                  <a:srgbClr val="00FFFF"/>
                </a:highlight>
              </a:rPr>
              <a:t>criterios metodológicos estrictos</a:t>
            </a:r>
            <a:r>
              <a:rPr lang="es-ES_tradnl" sz="2600" dirty="0"/>
              <a:t>. La observación científica implica el uso de herramientas estandarizadas, procedimientos específicos, y a menudo sigue un protocolo definido.</a:t>
            </a:r>
          </a:p>
          <a:p>
            <a:pPr lvl="2">
              <a:spcBef>
                <a:spcPts val="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600" b="1" dirty="0">
                <a:highlight>
                  <a:srgbClr val="FFFF00"/>
                </a:highlight>
              </a:rPr>
              <a:t>Propósito:</a:t>
            </a:r>
            <a:r>
              <a:rPr lang="es-ES_tradnl" sz="2600" b="1" dirty="0"/>
              <a:t> </a:t>
            </a:r>
            <a:r>
              <a:rPr lang="es-ES_tradnl" sz="2600" dirty="0"/>
              <a:t>Busca recolectar datos empíricos que puedan ser analizados para </a:t>
            </a:r>
            <a:r>
              <a:rPr lang="es-ES_tradnl" sz="2600" dirty="0">
                <a:highlight>
                  <a:srgbClr val="00FFFF"/>
                </a:highlight>
              </a:rPr>
              <a:t>confirmar o refutar una hipótesis</a:t>
            </a:r>
            <a:r>
              <a:rPr lang="es-ES_tradnl" sz="2600" dirty="0"/>
              <a:t>. </a:t>
            </a:r>
          </a:p>
          <a:p>
            <a:pPr lvl="2">
              <a:spcBef>
                <a:spcPts val="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2600" b="1" dirty="0">
                <a:highlight>
                  <a:srgbClr val="FFFF00"/>
                </a:highlight>
              </a:rPr>
              <a:t>Estructura:</a:t>
            </a:r>
            <a:r>
              <a:rPr lang="es-ES_tradnl" sz="2600" b="1" dirty="0"/>
              <a:t> </a:t>
            </a:r>
            <a:r>
              <a:rPr lang="es-ES_tradnl" sz="2600" dirty="0"/>
              <a:t>está </a:t>
            </a:r>
            <a:r>
              <a:rPr lang="es-ES_tradnl" sz="2600" dirty="0">
                <a:highlight>
                  <a:srgbClr val="00FFFF"/>
                </a:highlight>
              </a:rPr>
              <a:t>altamente estructurada</a:t>
            </a:r>
            <a:r>
              <a:rPr lang="es-ES_tradnl" sz="2600" dirty="0"/>
              <a:t> con criterios claros sobre qué, cómo, y cuándo observar. La estandarización (establecimiento de métodos) de la observación es clave para garantizar la replicabilidad y la </a:t>
            </a:r>
            <a:r>
              <a:rPr lang="es-ES_tradnl" sz="2600" dirty="0">
                <a:highlight>
                  <a:srgbClr val="00FFFF"/>
                </a:highlight>
              </a:rPr>
              <a:t>objetividad</a:t>
            </a:r>
            <a:r>
              <a:rPr lang="es-ES_tradnl" sz="2600" dirty="0"/>
              <a:t> de los datos recolectados.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A9787-9F68-E669-F35E-5B2B39AD80F0}"/>
              </a:ext>
            </a:extLst>
          </p:cNvPr>
          <p:cNvSpPr txBox="1"/>
          <p:nvPr/>
        </p:nvSpPr>
        <p:spPr>
          <a:xfrm>
            <a:off x="415372" y="2216943"/>
            <a:ext cx="23288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Fuentes </a:t>
            </a:r>
            <a:r>
              <a:rPr lang="en-US" b="1" dirty="0" err="1"/>
              <a:t>utilizadas</a:t>
            </a:r>
            <a:r>
              <a:rPr lang="en-US" b="1" dirty="0"/>
              <a:t>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Toledo‐Pereyra, L. H. (2011, April 21). Developing the Research Idea. </a:t>
            </a:r>
            <a:r>
              <a:rPr lang="en-US" sz="1400" i="1" dirty="0"/>
              <a:t>Journal</a:t>
            </a:r>
            <a:r>
              <a:rPr lang="en-US" sz="1200" i="1" dirty="0"/>
              <a:t> of Investigative Surgery</a:t>
            </a:r>
            <a:r>
              <a:rPr lang="en-US" sz="1200" dirty="0"/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Creswell, J. W. (2014). Research Design: Qualitative, Quantitative, and Mixed Methods Approaches. 4th ed. Thousand Oaks, CA: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1676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F941A-59C0-7867-AA89-3B7D45BB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9DAA-79D8-FC39-F976-FB1D17EB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83" y="400878"/>
            <a:ext cx="7825443" cy="605624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4000" b="1" dirty="0"/>
              <a:t>2) Origen de las ideas de investigación.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000" b="1" dirty="0"/>
              <a:t>Experiencia personal y profesional: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800" b="1" dirty="0">
                <a:highlight>
                  <a:srgbClr val="00FF00"/>
                </a:highlight>
              </a:rPr>
              <a:t>Interacción social y cultural:</a:t>
            </a:r>
            <a:r>
              <a:rPr lang="es-ES_tradnl" sz="2800" b="1" dirty="0"/>
              <a:t> </a:t>
            </a:r>
            <a:r>
              <a:rPr lang="es-ES_tradnl" sz="2800" dirty="0"/>
              <a:t>Las interacciones cotidianas, las dinámicas sociales y los fenómenos culturales ofrecen un rico terreno para la observación y pueden revelar patrones, desigualdades.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800" b="1" dirty="0">
                <a:highlight>
                  <a:srgbClr val="00FFFF"/>
                </a:highlight>
              </a:rPr>
              <a:t>Cambios socioeconómicos:</a:t>
            </a:r>
            <a:r>
              <a:rPr lang="es-ES_tradnl" sz="2800" b="1" dirty="0"/>
              <a:t> </a:t>
            </a:r>
            <a:r>
              <a:rPr lang="es-ES_tradnl" sz="2800" dirty="0"/>
              <a:t>La observación de transformaciones en la estructura económica, movimientos migratorios o cambios en las dinámicas laborales pueden inspirar investigaciones sobre sus impactos en la sociedad.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800" b="1" dirty="0">
                <a:highlight>
                  <a:srgbClr val="FF00FF"/>
                </a:highlight>
              </a:rPr>
              <a:t>Vivencias individuales:</a:t>
            </a:r>
            <a:r>
              <a:rPr lang="es-ES_tradnl" sz="2800" b="1" dirty="0"/>
              <a:t> </a:t>
            </a:r>
            <a:r>
              <a:rPr lang="es-ES_tradnl" sz="2800" dirty="0"/>
              <a:t>experiencias personales con fenómenos como discriminación o exclusión.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800" b="1" dirty="0">
                <a:highlight>
                  <a:srgbClr val="00FFFF"/>
                </a:highlight>
              </a:rPr>
              <a:t>Experiencia profesional</a:t>
            </a:r>
            <a:r>
              <a:rPr lang="es-ES_tradnl" sz="2800" b="1" dirty="0"/>
              <a:t>: </a:t>
            </a:r>
            <a:r>
              <a:rPr lang="es-ES_tradnl" sz="2800" dirty="0"/>
              <a:t>trabajando en organizaciones de diverso origen y actividad.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_tradnl" sz="2800" b="1" dirty="0">
                <a:highlight>
                  <a:srgbClr val="FFFF00"/>
                </a:highlight>
              </a:rPr>
              <a:t>Activismo y participación comunitaria:</a:t>
            </a:r>
            <a:r>
              <a:rPr lang="es-ES_tradnl" sz="2800" b="1" dirty="0"/>
              <a:t> </a:t>
            </a:r>
            <a:r>
              <a:rPr lang="es-ES_tradnl" sz="2800" dirty="0"/>
              <a:t>compromiso con causas sociales o comunitarias.</a:t>
            </a:r>
          </a:p>
        </p:txBody>
      </p:sp>
    </p:spTree>
    <p:extLst>
      <p:ext uri="{BB962C8B-B14F-4D97-AF65-F5344CB8AC3E}">
        <p14:creationId xmlns:p14="http://schemas.microsoft.com/office/powerpoint/2010/main" val="42977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3A394-9630-391C-DD8D-B9462431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BF669-FA4E-DC70-7ED7-BC680DD60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136" y="1024022"/>
            <a:ext cx="7825443" cy="52191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4000" b="1" dirty="0"/>
              <a:t>2) Origen de las ideas de investigación: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4000" b="1" dirty="0"/>
              <a:t>Reflexión Crítica: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3600" b="1" dirty="0">
                <a:highlight>
                  <a:srgbClr val="FFFF00"/>
                </a:highlight>
              </a:rPr>
              <a:t>Literatura previa:</a:t>
            </a:r>
            <a:r>
              <a:rPr lang="es-ES_tradnl" sz="3600" b="1" dirty="0"/>
              <a:t> </a:t>
            </a:r>
            <a:r>
              <a:rPr lang="es-ES_tradnl" sz="3200" dirty="0"/>
              <a:t>Identificación de lagunas en estudios anteriores (vinculada a la </a:t>
            </a:r>
            <a:r>
              <a:rPr lang="es-ES_tradnl" sz="3200" dirty="0">
                <a:highlight>
                  <a:srgbClr val="FF00FF"/>
                </a:highlight>
              </a:rPr>
              <a:t>redacción de los antecedentes</a:t>
            </a:r>
            <a:r>
              <a:rPr lang="es-ES_tradnl" sz="3200" dirty="0"/>
              <a:t>).</a:t>
            </a:r>
          </a:p>
          <a:p>
            <a:pPr lvl="3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_tradnl" sz="3600" b="1" dirty="0">
                <a:highlight>
                  <a:srgbClr val="00FFFF"/>
                </a:highlight>
              </a:rPr>
              <a:t>Cuestionamiento a teorías y metodologías:</a:t>
            </a:r>
            <a:r>
              <a:rPr lang="es-ES_tradnl" sz="3600" b="1" dirty="0"/>
              <a:t> </a:t>
            </a:r>
            <a:r>
              <a:rPr lang="es-ES_tradnl" sz="3000" dirty="0"/>
              <a:t>cuestionamiento y evaluación de teorías y metodologías pre-existentes para encontrar nuevas preguntas de investigación.</a:t>
            </a:r>
            <a:endParaRPr lang="es-ES_tradnl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AA22F-619F-1256-74AE-4C47EAA96DAE}"/>
              </a:ext>
            </a:extLst>
          </p:cNvPr>
          <p:cNvSpPr txBox="1"/>
          <p:nvPr/>
        </p:nvSpPr>
        <p:spPr>
          <a:xfrm>
            <a:off x="415372" y="2216943"/>
            <a:ext cx="23288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Fuentes </a:t>
            </a:r>
            <a:r>
              <a:rPr lang="en-US" b="1" dirty="0" err="1"/>
              <a:t>utilizadas</a:t>
            </a:r>
            <a:r>
              <a:rPr lang="en-US" b="1" dirty="0"/>
              <a:t>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Toledo‐Pereyra, L. H. (2011, April 21). Developing the Research Idea. </a:t>
            </a:r>
            <a:r>
              <a:rPr lang="en-US" sz="1400" i="1" dirty="0"/>
              <a:t>Journal</a:t>
            </a:r>
            <a:r>
              <a:rPr lang="en-US" sz="1200" i="1" dirty="0"/>
              <a:t> of Investigative Surgery</a:t>
            </a:r>
            <a:r>
              <a:rPr lang="en-US" sz="1200" dirty="0"/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Creswell, J. W. (2014). Research Design: Qualitative, Quantitative, and Mixed Methods Approaches. 4th ed. Thousand Oaks, CA: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167723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94F4-8610-DD5F-515B-3408775C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CCB0-8FBA-C796-A17D-2F7A052A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73" y="1970243"/>
            <a:ext cx="4899125" cy="420590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3600" dirty="0"/>
              <a:t>El </a:t>
            </a:r>
            <a:r>
              <a:rPr lang="es-ES_tradnl" sz="3600" b="1" dirty="0">
                <a:highlight>
                  <a:srgbClr val="00FF00"/>
                </a:highlight>
              </a:rPr>
              <a:t>proceso de transformar una idea de investigación en un tema de investigación</a:t>
            </a:r>
            <a:r>
              <a:rPr lang="es-ES_tradnl" sz="3600" b="1" dirty="0"/>
              <a:t> </a:t>
            </a:r>
            <a:r>
              <a:rPr lang="es-ES_tradnl" sz="3600" dirty="0"/>
              <a:t>bien definido es crucial en el desarrollo de cualquier proyecto de investigación. Este proceso implica varias etapas.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068961-12D6-9433-2758-2B41CEF9E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249525"/>
              </p:ext>
            </p:extLst>
          </p:nvPr>
        </p:nvGraphicFramePr>
        <p:xfrm>
          <a:off x="5600256" y="1479913"/>
          <a:ext cx="5848692" cy="432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43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F76B-6397-452E-43FF-881F28276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08C1-02C6-0CEB-D0D8-22FD5D524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953" y="940571"/>
            <a:ext cx="7825443" cy="521912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4000" b="1" dirty="0"/>
              <a:t>1. Identificación de la idea de investigación: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dirty="0"/>
              <a:t>Todo comienza con una idea general, que puede surgir de observaciones de la realidad social, desafíos prácticos individuales o profesionales o la necesidad de resolver un problema específico.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4000" b="1" dirty="0"/>
              <a:t>2. Exploración preliminar: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600" b="1" dirty="0">
                <a:highlight>
                  <a:srgbClr val="00FF00"/>
                </a:highlight>
              </a:rPr>
              <a:t>Revisión de literatura científica:</a:t>
            </a:r>
            <a:r>
              <a:rPr lang="es-ES_tradnl" sz="4600" b="1" dirty="0"/>
              <a:t> </a:t>
            </a:r>
            <a:r>
              <a:rPr lang="es-ES_tradnl" sz="3600" dirty="0"/>
              <a:t>se realiza una revisión de literatura para entender el estado actual del conocimiento sobre la idea propuesta, identificar estudios previos relacionados (</a:t>
            </a:r>
            <a:r>
              <a:rPr lang="es-ES_tradnl" sz="3600" dirty="0">
                <a:highlight>
                  <a:srgbClr val="FFFF00"/>
                </a:highlight>
              </a:rPr>
              <a:t>origen de los antecedentes</a:t>
            </a:r>
            <a:r>
              <a:rPr lang="es-ES_tradnl" sz="3600" dirty="0"/>
              <a:t>) y reconocer las lagunas de investigación existentes (</a:t>
            </a:r>
            <a:r>
              <a:rPr lang="es-ES_tradnl" sz="3600" dirty="0">
                <a:highlight>
                  <a:srgbClr val="FF00FF"/>
                </a:highlight>
              </a:rPr>
              <a:t>origen del problema de investigación</a:t>
            </a:r>
            <a:r>
              <a:rPr lang="es-ES_tradnl" sz="3600" dirty="0"/>
              <a:t>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/>
              <a:t>Reflexión y discusión: </a:t>
            </a:r>
            <a:r>
              <a:rPr lang="es-ES_tradnl" sz="3600" dirty="0"/>
              <a:t>la idea se somete a reflexión y posiblemente a discusión con pares o tutores para evaluar su viabilidad, relevancia y originalidad.</a:t>
            </a:r>
            <a:endParaRPr lang="es-ES_tradnl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D9856-7D00-4FCD-F528-133752D74D48}"/>
              </a:ext>
            </a:extLst>
          </p:cNvPr>
          <p:cNvSpPr txBox="1"/>
          <p:nvPr/>
        </p:nvSpPr>
        <p:spPr>
          <a:xfrm>
            <a:off x="356305" y="1995861"/>
            <a:ext cx="30490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dirty="0"/>
              <a:t>Transformar idea en tema de investigación: pasos clave y aspectos relevantes del proceso</a:t>
            </a:r>
            <a:endParaRPr lang="en-CR" sz="2800" dirty="0"/>
          </a:p>
        </p:txBody>
      </p:sp>
    </p:spTree>
    <p:extLst>
      <p:ext uri="{BB962C8B-B14F-4D97-AF65-F5344CB8AC3E}">
        <p14:creationId xmlns:p14="http://schemas.microsoft.com/office/powerpoint/2010/main" val="181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CF57-F744-33AF-F93F-86074E99A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0D32-04A9-F8B2-12AC-D267A2E7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136" y="1024022"/>
            <a:ext cx="7825443" cy="521912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3200" b="1" dirty="0"/>
              <a:t>3. Delimitación: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dirty="0"/>
              <a:t>La idea de investigación se especifica y delimita aún más para enfocarla en un aspecto particular (</a:t>
            </a:r>
            <a:r>
              <a:rPr lang="es-ES_tradnl" sz="2800" dirty="0">
                <a:highlight>
                  <a:srgbClr val="FF00FF"/>
                </a:highlight>
              </a:rPr>
              <a:t>delimitación espacial, temporal o conceptual</a:t>
            </a:r>
            <a:r>
              <a:rPr lang="es-ES_tradnl" sz="2800" dirty="0"/>
              <a:t>). </a:t>
            </a:r>
          </a:p>
          <a:p>
            <a:pPr marL="128016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3200" b="1" dirty="0"/>
              <a:t>4. Formulación del tema de investigación: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800" b="1" dirty="0">
                <a:highlight>
                  <a:srgbClr val="00FF00"/>
                </a:highlight>
              </a:rPr>
              <a:t>Es un enunciado claro y preciso</a:t>
            </a:r>
            <a:r>
              <a:rPr lang="es-ES_tradnl" sz="2800" dirty="0"/>
              <a:t>: el tema de investigación se formula como un enunciado </a:t>
            </a:r>
            <a:r>
              <a:rPr lang="es-ES_tradnl" sz="2800" dirty="0">
                <a:highlight>
                  <a:srgbClr val="FFFF00"/>
                </a:highlight>
              </a:rPr>
              <a:t>claro y preciso</a:t>
            </a:r>
            <a:r>
              <a:rPr lang="es-ES_tradnl" sz="2800" dirty="0"/>
              <a:t> que combine todo lo anterior. Este enunciado debe ser </a:t>
            </a:r>
            <a:r>
              <a:rPr lang="es-ES_tradnl" sz="2800" dirty="0">
                <a:highlight>
                  <a:srgbClr val="00FF00"/>
                </a:highlight>
              </a:rPr>
              <a:t>específico</a:t>
            </a:r>
            <a:r>
              <a:rPr lang="es-ES_tradnl" sz="2800" dirty="0"/>
              <a:t>, </a:t>
            </a:r>
            <a:r>
              <a:rPr lang="es-ES_tradnl" sz="2800" dirty="0">
                <a:highlight>
                  <a:srgbClr val="FFFF00"/>
                </a:highlight>
              </a:rPr>
              <a:t>medible</a:t>
            </a:r>
            <a:r>
              <a:rPr lang="es-ES_tradnl" sz="2800" dirty="0"/>
              <a:t>, </a:t>
            </a:r>
            <a:r>
              <a:rPr lang="es-ES_tradnl" sz="2800" dirty="0">
                <a:highlight>
                  <a:srgbClr val="FF00FF"/>
                </a:highlight>
              </a:rPr>
              <a:t>alcanzable</a:t>
            </a:r>
            <a:r>
              <a:rPr lang="es-ES_tradnl" sz="2800" dirty="0"/>
              <a:t>, </a:t>
            </a:r>
            <a:r>
              <a:rPr lang="es-ES_tradnl" sz="2800" dirty="0">
                <a:highlight>
                  <a:srgbClr val="FF0000"/>
                </a:highlight>
              </a:rPr>
              <a:t>relevante</a:t>
            </a:r>
            <a:r>
              <a:rPr lang="es-ES_tradnl" sz="2800" dirty="0"/>
              <a:t> y temporal, espacialmente o conceptualmente </a:t>
            </a:r>
            <a:r>
              <a:rPr lang="es-ES_tradnl" sz="2800" dirty="0">
                <a:highlight>
                  <a:srgbClr val="00FFFF"/>
                </a:highlight>
              </a:rPr>
              <a:t>delimitado</a:t>
            </a:r>
            <a:r>
              <a:rPr lang="es-ES_tradnl" sz="2800" dirty="0"/>
              <a:t>. TODO A LA VEZ.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9715E-9C10-53C3-8C06-C9BEA1269F58}"/>
              </a:ext>
            </a:extLst>
          </p:cNvPr>
          <p:cNvSpPr txBox="1"/>
          <p:nvPr/>
        </p:nvSpPr>
        <p:spPr>
          <a:xfrm>
            <a:off x="502079" y="2079311"/>
            <a:ext cx="30490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dirty="0"/>
              <a:t>Transformar idea en tema de investigación: pasos clave y aspectos relevantes del proceso</a:t>
            </a:r>
            <a:endParaRPr lang="en-CR" sz="2800" dirty="0"/>
          </a:p>
        </p:txBody>
      </p:sp>
    </p:spTree>
    <p:extLst>
      <p:ext uri="{BB962C8B-B14F-4D97-AF65-F5344CB8AC3E}">
        <p14:creationId xmlns:p14="http://schemas.microsoft.com/office/powerpoint/2010/main" val="333661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{DEB54FD1-A0BA-CB4A-96F7-FC4F7D43104D}tf10001061</Template>
  <TotalTime>568</TotalTime>
  <Words>1959</Words>
  <Application>Microsoft Macintosh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Baloo Bhaina 2</vt:lpstr>
      <vt:lpstr>Tw Cen MT</vt:lpstr>
      <vt:lpstr>Tw Cen MT Condensed</vt:lpstr>
      <vt:lpstr>Wingdings</vt:lpstr>
      <vt:lpstr>Wingdings 3</vt:lpstr>
      <vt:lpstr>Integral</vt:lpstr>
      <vt:lpstr>El tema de investigación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¿vale la pena mi tema investigación?</vt:lpstr>
      <vt:lpstr>PowerPoint Presentation</vt:lpstr>
      <vt:lpstr>De un tema amplio a un tema enfocado</vt:lpstr>
      <vt:lpstr>De un tema amplio a un tema enfocado</vt:lpstr>
      <vt:lpstr>De un tema amplio a un tema enfocado</vt:lpstr>
      <vt:lpstr>Taller de búsqueda de fuentes académicas digitales y digitalizadas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Clasificación de Índices según su rigurosidad</vt:lpstr>
      <vt:lpstr>Clasificación de Índices según su rigurosidad</vt:lpstr>
      <vt:lpstr>Clasificación de Índices según su rigurosidad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tema de investigación</dc:title>
  <dc:creator>David</dc:creator>
  <cp:lastModifiedBy>David</cp:lastModifiedBy>
  <cp:revision>24</cp:revision>
  <dcterms:created xsi:type="dcterms:W3CDTF">2024-01-24T23:18:16Z</dcterms:created>
  <dcterms:modified xsi:type="dcterms:W3CDTF">2024-01-26T02:39:38Z</dcterms:modified>
</cp:coreProperties>
</file>