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95" r:id="rId8"/>
    <p:sldId id="265" r:id="rId9"/>
    <p:sldId id="266" r:id="rId10"/>
    <p:sldId id="270" r:id="rId11"/>
    <p:sldId id="267" r:id="rId12"/>
    <p:sldId id="281" r:id="rId13"/>
    <p:sldId id="268" r:id="rId14"/>
    <p:sldId id="273" r:id="rId15"/>
    <p:sldId id="274" r:id="rId16"/>
    <p:sldId id="259" r:id="rId17"/>
    <p:sldId id="277" r:id="rId18"/>
    <p:sldId id="296" r:id="rId19"/>
    <p:sldId id="294" r:id="rId20"/>
    <p:sldId id="293" r:id="rId21"/>
    <p:sldId id="279" r:id="rId22"/>
    <p:sldId id="290" r:id="rId23"/>
    <p:sldId id="280" r:id="rId24"/>
    <p:sldId id="260" r:id="rId25"/>
    <p:sldId id="283" r:id="rId26"/>
    <p:sldId id="285" r:id="rId27"/>
    <p:sldId id="284" r:id="rId28"/>
    <p:sldId id="291" r:id="rId29"/>
    <p:sldId id="282" r:id="rId30"/>
    <p:sldId id="289" r:id="rId31"/>
    <p:sldId id="261" r:id="rId32"/>
    <p:sldId id="263" r:id="rId33"/>
    <p:sldId id="286" r:id="rId34"/>
    <p:sldId id="275" r:id="rId35"/>
    <p:sldId id="278" r:id="rId36"/>
    <p:sldId id="287" r:id="rId37"/>
    <p:sldId id="292" r:id="rId38"/>
    <p:sldId id="264" r:id="rId39"/>
    <p:sldId id="288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00267F-BE32-E740-A892-4315FBF9616C}" v="1" dt="2024-02-03T19:00:59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1"/>
    <p:restoredTop sz="95768"/>
  </p:normalViewPr>
  <p:slideViewPr>
    <p:cSldViewPr snapToGrid="0">
      <p:cViewPr varScale="1">
        <p:scale>
          <a:sx n="110" d="100"/>
          <a:sy n="110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t-xCFP7mzo?feature=oembed" TargetMode="Externa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A9LRC5ZcO4?feature=oembed" TargetMode="Externa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k1iGmbm9Tk?feature=oembed" TargetMode="Externa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465E9-2E05-E401-C648-E7C3F4DEA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/>
              <a:t>ANÁLISIS DE PP</a:t>
            </a:r>
            <a:br>
              <a:rPr lang="es-GT" dirty="0"/>
            </a:br>
            <a:r>
              <a:rPr lang="es-GT" dirty="0"/>
              <a:t>TEORIA Y PRÁCTICA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E89B08-6717-DCDF-B6D3-9C10D4C7BA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/>
              <a:t>UNIDAD I -3/02/2024</a:t>
            </a:r>
          </a:p>
        </p:txBody>
      </p:sp>
    </p:spTree>
    <p:extLst>
      <p:ext uri="{BB962C8B-B14F-4D97-AF65-F5344CB8AC3E}">
        <p14:creationId xmlns:p14="http://schemas.microsoft.com/office/powerpoint/2010/main" val="4055813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205AF-9DB8-9CE0-5F56-F40D616B6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D6879-D86D-5D66-B629-E9BCC74A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Recuerdos de epistemologia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2554B9-13C2-2A9B-1609-E1DCDF0833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/>
              <a:t>Sujeto y objeto de conocimiento</a:t>
            </a:r>
          </a:p>
          <a:p>
            <a:r>
              <a:rPr lang="es-GT" dirty="0"/>
              <a:t> objeto de conocimiento ” lo que los gobiernos hacen o dejan de hacer”</a:t>
            </a:r>
          </a:p>
          <a:p>
            <a:r>
              <a:rPr lang="es-GT" dirty="0"/>
              <a:t> conocimiento imperfecto e incompleto</a:t>
            </a:r>
          </a:p>
          <a:p>
            <a:r>
              <a:rPr lang="es-GT" dirty="0"/>
              <a:t> RACIONALIDAD LIMITADA</a:t>
            </a:r>
          </a:p>
        </p:txBody>
      </p:sp>
    </p:spTree>
    <p:extLst>
      <p:ext uri="{BB962C8B-B14F-4D97-AF65-F5344CB8AC3E}">
        <p14:creationId xmlns:p14="http://schemas.microsoft.com/office/powerpoint/2010/main" val="389733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BD780-1C2C-7098-9841-3D490782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CONCEPTOS DE POLITICA PUBLICA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37FBD0-7070-C14D-C9C9-91A21EB49A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22168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GT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GT"/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GT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GT"/>
          </a:p>
        </p:txBody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D6065F-79C6-43F0-4000-700AE3A06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59072" y="390182"/>
            <a:ext cx="5683314" cy="3284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/>
              <a:t>¿HAY PREGUNTAS?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586A7C-5277-E1AB-84F0-7B2836398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1420000">
            <a:off x="5065715" y="3674838"/>
            <a:ext cx="5681180" cy="621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en-US" sz="2800"/>
          </a:p>
        </p:txBody>
      </p:sp>
      <p:pic>
        <p:nvPicPr>
          <p:cNvPr id="5" name="Picture 4" descr="Balas de heno">
            <a:extLst>
              <a:ext uri="{FF2B5EF4-FFF2-40B4-BE49-F238E27FC236}">
                <a16:creationId xmlns:a16="http://schemas.microsoft.com/office/drawing/2014/main" id="{07A12B5A-70DD-3A5B-119E-575F2793F2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550" b="-2"/>
          <a:stretch/>
        </p:blipFill>
        <p:spPr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1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1252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to escondiéndose detrás de la pared">
            <a:extLst>
              <a:ext uri="{FF2B5EF4-FFF2-40B4-BE49-F238E27FC236}">
                <a16:creationId xmlns:a16="http://schemas.microsoft.com/office/drawing/2014/main" id="{977EEB5D-70BD-FBEF-E262-F8443739B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F37E64-678E-4AAC-82EB-281D0E37B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40505"/>
            <a:ext cx="9232232" cy="24166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9ED700-8527-97A1-F4FD-147D1D4F3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737" y="3593432"/>
            <a:ext cx="7768073" cy="1195136"/>
          </a:xfrm>
        </p:spPr>
        <p:txBody>
          <a:bodyPr>
            <a:normAutofit/>
          </a:bodyPr>
          <a:lstStyle/>
          <a:p>
            <a:r>
              <a:rPr lang="es-GT" sz="3800">
                <a:solidFill>
                  <a:schemeClr val="tx1"/>
                </a:solidFill>
              </a:rPr>
              <a:t>¿Quién HA visto una politica pública?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2A0B6-DB6D-813F-AF3A-4D7019D08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453" y="4788568"/>
            <a:ext cx="7756356" cy="4009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GT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5-Point Star 12">
            <a:extLst>
              <a:ext uri="{FF2B5EF4-FFF2-40B4-BE49-F238E27FC236}">
                <a16:creationId xmlns:a16="http://schemas.microsoft.com/office/drawing/2014/main" id="{3F315017-1C57-42D9-9FFB-A9CFD97F9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590" y="3874678"/>
            <a:ext cx="788274" cy="730476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83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DD067-328C-DA9B-C9C4-972BB2F1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rmAutofit/>
          </a:bodyPr>
          <a:lstStyle/>
          <a:p>
            <a:r>
              <a:rPr lang="es-GT" sz="3800"/>
              <a:t>Los enfoques del Análisis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34E970-5E45-CA85-673B-841138D35B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76423"/>
            <a:ext cx="4951410" cy="3288739"/>
          </a:xfrm>
        </p:spPr>
        <p:txBody>
          <a:bodyPr>
            <a:normAutofit/>
          </a:bodyPr>
          <a:lstStyle/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SECUENCIAL O DEL CICLO</a:t>
            </a:r>
          </a:p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INSTITUCIONAL</a:t>
            </a:r>
          </a:p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NARRATIVO</a:t>
            </a:r>
          </a:p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PROSPECTIVA</a:t>
            </a:r>
          </a:p>
        </p:txBody>
      </p:sp>
      <p:pic>
        <p:nvPicPr>
          <p:cNvPr id="5" name="Picture 4" descr="Lupa resalta un rendimiento económico decreciente">
            <a:extLst>
              <a:ext uri="{FF2B5EF4-FFF2-40B4-BE49-F238E27FC236}">
                <a16:creationId xmlns:a16="http://schemas.microsoft.com/office/drawing/2014/main" id="{F0964FA9-3D85-31DF-AAFB-E15431B12A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9" r="31853" b="-1"/>
          <a:stretch/>
        </p:blipFill>
        <p:spPr>
          <a:xfrm>
            <a:off x="6094410" y="1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803963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descr="JUAN  MANUEL COBOS: 3. ¿Cuáles son los enfoques para el análisis de las políticas públicas?">
            <a:hlinkClick r:id="" action="ppaction://media"/>
            <a:extLst>
              <a:ext uri="{FF2B5EF4-FFF2-40B4-BE49-F238E27FC236}">
                <a16:creationId xmlns:a16="http://schemas.microsoft.com/office/drawing/2014/main" id="{F5F7AF41-2359-C366-57D5-3EE51C322E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53039" y="321012"/>
            <a:ext cx="8815191" cy="498058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452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B6734-444A-02F3-7BD1-02D41C71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PRINCIPIOS DE LOS MODELOS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AA28FC-7174-12BB-52AE-57B18A4114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/>
              <a:t> SIMPLIFICACIONES DE LA REALIDAD EJ: MAPAS</a:t>
            </a:r>
          </a:p>
          <a:p>
            <a:r>
              <a:rPr lang="es-GT" dirty="0"/>
              <a:t> MUESTRAN RELACIONES, EFECTOS, ACTORES</a:t>
            </a:r>
          </a:p>
        </p:txBody>
      </p:sp>
    </p:spTree>
    <p:extLst>
      <p:ext uri="{BB962C8B-B14F-4D97-AF65-F5344CB8AC3E}">
        <p14:creationId xmlns:p14="http://schemas.microsoft.com/office/powerpoint/2010/main" val="1008275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97398-ECB3-6E6F-4502-F0CF1DFF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CONCEPTO DE MODELOS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BBC373-689F-81EF-0C80-93E73DADFA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/>
              <a:t>MODELO DEL CICLO</a:t>
            </a:r>
          </a:p>
          <a:p>
            <a:r>
              <a:rPr lang="es-GT" dirty="0"/>
              <a:t> MODELO DE LA AGENDA</a:t>
            </a:r>
          </a:p>
          <a:p>
            <a:r>
              <a:rPr lang="es-GT" dirty="0"/>
              <a:t> MODELO DEL CESTO DE BASURA</a:t>
            </a:r>
          </a:p>
          <a:p>
            <a:r>
              <a:rPr lang="es-GT" dirty="0"/>
              <a:t> MODELO DE REDES</a:t>
            </a:r>
          </a:p>
          <a:p>
            <a:r>
              <a:rPr lang="es-GT" dirty="0"/>
              <a:t> MODELO ARGUMENTATIVO</a:t>
            </a:r>
          </a:p>
          <a:p>
            <a:r>
              <a:rPr lang="es-GT" dirty="0"/>
              <a:t> MODELO DE LA CAJA NEGRA</a:t>
            </a:r>
          </a:p>
        </p:txBody>
      </p:sp>
    </p:spTree>
    <p:extLst>
      <p:ext uri="{BB962C8B-B14F-4D97-AF65-F5344CB8AC3E}">
        <p14:creationId xmlns:p14="http://schemas.microsoft.com/office/powerpoint/2010/main" val="3390766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5AC35-41D9-4CDC-14B5-B36915B8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¿cómo identifico una politica publica?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8651F2-8DB8-D8D3-7D9F-4800294C4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/>
              <a:t>Ejercicio personal. 15 MINUTOS</a:t>
            </a:r>
          </a:p>
        </p:txBody>
      </p:sp>
    </p:spTree>
    <p:extLst>
      <p:ext uri="{BB962C8B-B14F-4D97-AF65-F5344CB8AC3E}">
        <p14:creationId xmlns:p14="http://schemas.microsoft.com/office/powerpoint/2010/main" val="2894635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BE4A79-9FEC-4FFC-4D44-D6FEFFFD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Ejercicio personal NO.1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6CF187-BEFA-B6D7-C8FF-9CD3F0AF22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/>
              <a:t> </a:t>
            </a:r>
            <a:r>
              <a:rPr lang="es-GT" sz="3200" dirty="0">
                <a:latin typeface="Arial" panose="020B0604020202020204" pitchFamily="34" charset="0"/>
                <a:cs typeface="Arial" panose="020B0604020202020204" pitchFamily="34" charset="0"/>
              </a:rPr>
              <a:t>DEFINA  3 POLITICAS PÚBLICAS DE SU ENTORNO PROFESIONAL O QUE USTED QUISIERA ANALIZAR</a:t>
            </a:r>
          </a:p>
        </p:txBody>
      </p:sp>
    </p:spTree>
    <p:extLst>
      <p:ext uri="{BB962C8B-B14F-4D97-AF65-F5344CB8AC3E}">
        <p14:creationId xmlns:p14="http://schemas.microsoft.com/office/powerpoint/2010/main" val="183702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GT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G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700F12-270B-AC37-5BB1-249BE791B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s-GT" sz="4800" dirty="0">
                <a:solidFill>
                  <a:srgbClr val="FFFFFF"/>
                </a:solidFill>
              </a:rPr>
              <a:t>AGENDA DE HOY 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5B6E0A69-BA7A-27FB-1C29-F6001FEB32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1886" y="685800"/>
            <a:ext cx="5968621" cy="468878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GT" sz="1300" b="1" dirty="0">
                <a:latin typeface="Arial" panose="020B0604020202020204" pitchFamily="34" charset="0"/>
                <a:cs typeface="Arial" panose="020B0604020202020204" pitchFamily="34" charset="0"/>
              </a:rPr>
              <a:t>8:00 Bienvenida y BREVE QUIZ</a:t>
            </a:r>
          </a:p>
          <a:p>
            <a:pPr>
              <a:lnSpc>
                <a:spcPct val="110000"/>
              </a:lnSpc>
            </a:pPr>
            <a:r>
              <a:rPr lang="es-GT" sz="1300" b="1" dirty="0">
                <a:latin typeface="Arial" panose="020B0604020202020204" pitchFamily="34" charset="0"/>
                <a:cs typeface="Arial" panose="020B0604020202020204" pitchFamily="34" charset="0"/>
              </a:rPr>
              <a:t>8:15 PRESENTACION DEL CURSO</a:t>
            </a:r>
          </a:p>
          <a:p>
            <a:pPr>
              <a:lnSpc>
                <a:spcPct val="110000"/>
              </a:lnSpc>
            </a:pPr>
            <a:r>
              <a:rPr lang="es-GT" sz="1300" b="1" dirty="0">
                <a:latin typeface="Arial" panose="020B0604020202020204" pitchFamily="34" charset="0"/>
                <a:cs typeface="Arial" panose="020B0604020202020204" pitchFamily="34" charset="0"/>
              </a:rPr>
              <a:t>8:30 GENERALIDADES</a:t>
            </a:r>
          </a:p>
          <a:p>
            <a:pPr>
              <a:lnSpc>
                <a:spcPct val="110000"/>
              </a:lnSpc>
            </a:pPr>
            <a:r>
              <a:rPr lang="es-GT" sz="1300" b="1" dirty="0">
                <a:latin typeface="Arial" panose="020B0604020202020204" pitchFamily="34" charset="0"/>
                <a:cs typeface="Arial" panose="020B0604020202020204" pitchFamily="34" charset="0"/>
              </a:rPr>
              <a:t>8:45 </a:t>
            </a:r>
            <a:r>
              <a:rPr lang="es-GT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conferencia </a:t>
            </a:r>
            <a:r>
              <a:rPr lang="es-GT" sz="13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¿Quién HA VISTO UNA  POLITICA PúBLICA?</a:t>
            </a:r>
          </a:p>
          <a:p>
            <a:pPr>
              <a:lnSpc>
                <a:spcPct val="110000"/>
              </a:lnSpc>
            </a:pPr>
            <a:r>
              <a:rPr lang="es-GT" sz="1300" b="1" dirty="0">
                <a:latin typeface="Arial" panose="020B0604020202020204" pitchFamily="34" charset="0"/>
                <a:cs typeface="Arial" panose="020B0604020202020204" pitchFamily="34" charset="0"/>
              </a:rPr>
              <a:t>9:15 EJERCICIO  PERSONAL </a:t>
            </a:r>
            <a:r>
              <a:rPr lang="es-GT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¿Cómo IDENTIFICO una pp?</a:t>
            </a:r>
          </a:p>
          <a:p>
            <a:pPr>
              <a:lnSpc>
                <a:spcPct val="110000"/>
              </a:lnSpc>
            </a:pPr>
            <a:r>
              <a:rPr lang="es-GT" sz="1300" b="1" dirty="0">
                <a:latin typeface="Arial" panose="020B0604020202020204" pitchFamily="34" charset="0"/>
                <a:cs typeface="Arial" panose="020B0604020202020204" pitchFamily="34" charset="0"/>
              </a:rPr>
              <a:t>9:30 RECESO  1</a:t>
            </a:r>
          </a:p>
          <a:p>
            <a:pPr>
              <a:lnSpc>
                <a:spcPct val="110000"/>
              </a:lnSpc>
            </a:pPr>
            <a:r>
              <a:rPr lang="es-GT" sz="1300" b="1" dirty="0">
                <a:latin typeface="Arial" panose="020B0604020202020204" pitchFamily="34" charset="0"/>
                <a:cs typeface="Arial" panose="020B0604020202020204" pitchFamily="34" charset="0"/>
              </a:rPr>
              <a:t>9:45 </a:t>
            </a:r>
            <a:r>
              <a:rPr lang="es-GT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conferencia “</a:t>
            </a:r>
            <a:r>
              <a:rPr lang="es-GT" sz="13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introducción al  MODELO DEL CICLO</a:t>
            </a:r>
            <a:r>
              <a:rPr lang="es-GT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110000"/>
              </a:lnSpc>
            </a:pPr>
            <a:r>
              <a:rPr lang="es-GT" sz="1300" b="1" dirty="0">
                <a:latin typeface="Arial" panose="020B0604020202020204" pitchFamily="34" charset="0"/>
                <a:cs typeface="Arial" panose="020B0604020202020204" pitchFamily="34" charset="0"/>
              </a:rPr>
              <a:t>10:30 EJERCICIO  personal  Y receso 2</a:t>
            </a:r>
          </a:p>
          <a:p>
            <a:pPr>
              <a:lnSpc>
                <a:spcPct val="110000"/>
              </a:lnSpc>
            </a:pPr>
            <a:r>
              <a:rPr lang="es-GT" sz="1300" b="1" dirty="0">
                <a:latin typeface="Arial" panose="020B0604020202020204" pitchFamily="34" charset="0"/>
                <a:cs typeface="Arial" panose="020B0604020202020204" pitchFamily="34" charset="0"/>
              </a:rPr>
              <a:t>11:00 PRESENTaciones DE LOS ESTUDIANTES (participativo)</a:t>
            </a:r>
          </a:p>
          <a:p>
            <a:pPr>
              <a:lnSpc>
                <a:spcPct val="110000"/>
              </a:lnSpc>
            </a:pPr>
            <a:r>
              <a:rPr lang="es-GT" sz="1300" b="1" dirty="0">
                <a:latin typeface="Arial" panose="020B0604020202020204" pitchFamily="34" charset="0"/>
                <a:cs typeface="Arial" panose="020B0604020202020204" pitchFamily="34" charset="0"/>
              </a:rPr>
              <a:t>11:30 VIDEO y  COMENTARIOS; </a:t>
            </a:r>
            <a:r>
              <a:rPr lang="es-GT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GT" sz="13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COMENCEMOS A EVALUAR</a:t>
            </a:r>
            <a:r>
              <a:rPr lang="es-GT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110000"/>
              </a:lnSpc>
            </a:pPr>
            <a:r>
              <a:rPr lang="es-GT" sz="1300" b="1" dirty="0">
                <a:latin typeface="Arial" panose="020B0604020202020204" pitchFamily="34" charset="0"/>
                <a:cs typeface="Arial" panose="020B0604020202020204" pitchFamily="34" charset="0"/>
              </a:rPr>
              <a:t>12:00 CONCLUSIONES DE LA SESIÓN (PARTICIPATIVO)</a:t>
            </a:r>
          </a:p>
          <a:p>
            <a:pPr>
              <a:lnSpc>
                <a:spcPct val="110000"/>
              </a:lnSpc>
            </a:pPr>
            <a:r>
              <a:rPr lang="es-GT" sz="1300" b="1" dirty="0">
                <a:latin typeface="Arial" panose="020B0604020202020204" pitchFamily="34" charset="0"/>
                <a:cs typeface="Arial" panose="020B0604020202020204" pitchFamily="34" charset="0"/>
              </a:rPr>
              <a:t>12:30 PLAN DE ESTUDIO DE LA SEMANA</a:t>
            </a:r>
          </a:p>
          <a:p>
            <a:pPr>
              <a:lnSpc>
                <a:spcPct val="110000"/>
              </a:lnSpc>
            </a:pPr>
            <a:r>
              <a:rPr lang="es-GT" sz="1300" b="1" dirty="0">
                <a:latin typeface="Arial" panose="020B0604020202020204" pitchFamily="34" charset="0"/>
                <a:cs typeface="Arial" panose="020B0604020202020204" pitchFamily="34" charset="0"/>
              </a:rPr>
              <a:t>13:00 clausura</a:t>
            </a:r>
          </a:p>
        </p:txBody>
      </p:sp>
    </p:spTree>
    <p:extLst>
      <p:ext uri="{BB962C8B-B14F-4D97-AF65-F5344CB8AC3E}">
        <p14:creationId xmlns:p14="http://schemas.microsoft.com/office/powerpoint/2010/main" val="1568632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GT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GT"/>
          </a:p>
        </p:txBody>
      </p:sp>
      <p:sp>
        <p:nvSpPr>
          <p:cNvPr id="20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GT"/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GT"/>
          </a:p>
        </p:txBody>
      </p:sp>
      <p:sp>
        <p:nvSpPr>
          <p:cNvPr id="24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503280-8491-FDE0-E595-FBCAC97B0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562263" y="655592"/>
            <a:ext cx="5428489" cy="3278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/>
              <a:t>Primer RECESO</a:t>
            </a:r>
          </a:p>
        </p:txBody>
      </p:sp>
      <p:pic>
        <p:nvPicPr>
          <p:cNvPr id="10" name="Picture 9" descr="Silbato de entrenador">
            <a:extLst>
              <a:ext uri="{FF2B5EF4-FFF2-40B4-BE49-F238E27FC236}">
                <a16:creationId xmlns:a16="http://schemas.microsoft.com/office/drawing/2014/main" id="{E7D11F6A-7D81-772F-F394-CB38E9F657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17" r="-2" b="-2"/>
          <a:stretch/>
        </p:blipFill>
        <p:spPr>
          <a:xfrm rot="21420000">
            <a:off x="6434380" y="-4410"/>
            <a:ext cx="4672896" cy="4425352"/>
          </a:xfrm>
          <a:custGeom>
            <a:avLst/>
            <a:gdLst/>
            <a:ahLst/>
            <a:cxnLst/>
            <a:rect l="l" t="t" r="r" b="b"/>
            <a:pathLst>
              <a:path w="4672896" h="4425352">
                <a:moveTo>
                  <a:pt x="2262547" y="0"/>
                </a:moveTo>
                <a:lnTo>
                  <a:pt x="4672895" y="126321"/>
                </a:lnTo>
                <a:lnTo>
                  <a:pt x="4672896" y="4425352"/>
                </a:lnTo>
                <a:lnTo>
                  <a:pt x="0" y="442535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4223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DD134-A3ED-4431-41D6-3ACB3FEE9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GT" dirty="0"/>
              <a:t>Introducción al modelo del ciclo DE POLÍTICAS PÚBLICAS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96658A75-777F-E93C-B494-BC02E50363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29469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86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F53BD5-6541-9677-488B-38DBDA121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030" y="643467"/>
            <a:ext cx="747794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36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F108F50-2EBF-FB7A-3204-CF81CB3B7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343" y="321012"/>
            <a:ext cx="4980583" cy="498058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299203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G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27A808-9292-796D-F84F-E28EA1DCC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966" y="321733"/>
            <a:ext cx="5294217" cy="49633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GT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38270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ADE3F-6838-EB90-5C88-021354DAA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F6027-56FC-EDE8-E255-D0CDC743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Ejercicio personal NO.2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52AA5D-B882-5208-01D6-CD18E3FFEC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/>
              <a:t> </a:t>
            </a:r>
            <a:r>
              <a:rPr lang="es-GT" sz="3200" dirty="0">
                <a:latin typeface="Arial" panose="020B0604020202020204" pitchFamily="34" charset="0"/>
                <a:cs typeface="Arial" panose="020B0604020202020204" pitchFamily="34" charset="0"/>
              </a:rPr>
              <a:t>¿QUÉ LIMITACIÓN O LIMITACIONES ENCUENTRA USTED EN EL MODELO DEL CICLO DE PSPS?</a:t>
            </a:r>
          </a:p>
        </p:txBody>
      </p:sp>
    </p:spTree>
    <p:extLst>
      <p:ext uri="{BB962C8B-B14F-4D97-AF65-F5344CB8AC3E}">
        <p14:creationId xmlns:p14="http://schemas.microsoft.com/office/powerpoint/2010/main" val="3085328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2E91DB-A0CA-0F31-D742-5C9B76D03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6525D0D-F4A3-CE28-636A-7A3DE603B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Freeform 11">
            <a:extLst>
              <a:ext uri="{FF2B5EF4-FFF2-40B4-BE49-F238E27FC236}">
                <a16:creationId xmlns:a16="http://schemas.microsoft.com/office/drawing/2014/main" id="{989E7767-7E38-CFB4-83D3-42DC46381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GT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F4DB2874-DA1B-FB07-DE0C-087216744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GT"/>
          </a:p>
        </p:txBody>
      </p:sp>
      <p:sp>
        <p:nvSpPr>
          <p:cNvPr id="20" name="Freeform 25">
            <a:extLst>
              <a:ext uri="{FF2B5EF4-FFF2-40B4-BE49-F238E27FC236}">
                <a16:creationId xmlns:a16="http://schemas.microsoft.com/office/drawing/2014/main" id="{8EC870FC-5464-9178-55A6-479B0AC5C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GT"/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9241C0F5-CF20-8D99-2BA3-C61766D7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GT"/>
          </a:p>
        </p:txBody>
      </p:sp>
      <p:sp>
        <p:nvSpPr>
          <p:cNvPr id="24" name="5-Point Star 24">
            <a:extLst>
              <a:ext uri="{FF2B5EF4-FFF2-40B4-BE49-F238E27FC236}">
                <a16:creationId xmlns:a16="http://schemas.microsoft.com/office/drawing/2014/main" id="{48E7FFA4-62ED-9D15-ECA0-0DF5A11A6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12FCAC-3EF5-356D-CAC4-03983037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562263" y="655592"/>
            <a:ext cx="5428489" cy="32786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8000" dirty="0"/>
              <a:t>EJERCICIO PERONAL Y </a:t>
            </a:r>
            <a:r>
              <a:rPr lang="en-US" sz="6700" dirty="0" err="1"/>
              <a:t>segundo</a:t>
            </a:r>
            <a:r>
              <a:rPr lang="en-US" sz="6700" dirty="0"/>
              <a:t> RECESO</a:t>
            </a:r>
          </a:p>
        </p:txBody>
      </p:sp>
      <p:pic>
        <p:nvPicPr>
          <p:cNvPr id="10" name="Picture 9" descr="Silbato de entrenador">
            <a:extLst>
              <a:ext uri="{FF2B5EF4-FFF2-40B4-BE49-F238E27FC236}">
                <a16:creationId xmlns:a16="http://schemas.microsoft.com/office/drawing/2014/main" id="{22C9A17C-E503-492D-7E9F-802922D85E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17" r="-2" b="-2"/>
          <a:stretch/>
        </p:blipFill>
        <p:spPr>
          <a:xfrm rot="21420000">
            <a:off x="6434380" y="-4410"/>
            <a:ext cx="4672896" cy="4425352"/>
          </a:xfrm>
          <a:custGeom>
            <a:avLst/>
            <a:gdLst/>
            <a:ahLst/>
            <a:cxnLst/>
            <a:rect l="l" t="t" r="r" b="b"/>
            <a:pathLst>
              <a:path w="4672896" h="4425352">
                <a:moveTo>
                  <a:pt x="2262547" y="0"/>
                </a:moveTo>
                <a:lnTo>
                  <a:pt x="4672895" y="126321"/>
                </a:lnTo>
                <a:lnTo>
                  <a:pt x="4672896" y="4425352"/>
                </a:lnTo>
                <a:lnTo>
                  <a:pt x="0" y="442535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6889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FC247-4BFF-196D-9A50-E776F4B12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/>
              <a:t>PRESENTACIONES DE LA POLITICA PERSONAL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756A06-FB40-E582-49DE-F65B422F56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/>
              <a:t>Maximo 3 minutos</a:t>
            </a:r>
          </a:p>
        </p:txBody>
      </p:sp>
    </p:spTree>
    <p:extLst>
      <p:ext uri="{BB962C8B-B14F-4D97-AF65-F5344CB8AC3E}">
        <p14:creationId xmlns:p14="http://schemas.microsoft.com/office/powerpoint/2010/main" val="1698357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8457E-633D-7B0E-05E4-C76E139572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/>
              <a:t>COMENCEMOS A EVALUAR…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70FD8949-2341-BA02-B4D3-1A583F60F2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7675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lementos multimedia en línea 1" descr="Diseño y evaluación de políticas públicas">
            <a:hlinkClick r:id="" action="ppaction://media"/>
            <a:extLst>
              <a:ext uri="{FF2B5EF4-FFF2-40B4-BE49-F238E27FC236}">
                <a16:creationId xmlns:a16="http://schemas.microsoft.com/office/drawing/2014/main" id="{81B6FCBA-09B7-F654-180F-024CA91C6D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0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0C9898-5DD4-0908-05FC-0CA276C34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r>
              <a:rPr lang="es-GT" sz="3600">
                <a:solidFill>
                  <a:srgbClr val="FFFFFF"/>
                </a:solidFill>
              </a:rPr>
              <a:t>PresentaciÓn del curso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9C4FF1-88DD-DB43-D84C-C07344D889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54461" y="1226122"/>
            <a:ext cx="6526045" cy="4405756"/>
          </a:xfrm>
        </p:spPr>
        <p:txBody>
          <a:bodyPr anchor="ctr">
            <a:normAutofit/>
          </a:bodyPr>
          <a:lstStyle/>
          <a:p>
            <a:r>
              <a:rPr lang="es-G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CURSOS VIRTUALES </a:t>
            </a:r>
          </a:p>
          <a:p>
            <a:r>
              <a:rPr lang="es-G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 LAS UNIDADES</a:t>
            </a:r>
          </a:p>
          <a:p>
            <a:r>
              <a:rPr lang="es-G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RESPONSABILIDADES DEL PROFESOR</a:t>
            </a:r>
          </a:p>
          <a:p>
            <a:r>
              <a:rPr lang="es-G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RESPONSABILIDADES DE LOS PARTICIPANTES</a:t>
            </a:r>
          </a:p>
          <a:p>
            <a:r>
              <a:rPr lang="es-G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DEL CURSO</a:t>
            </a:r>
          </a:p>
          <a:p>
            <a:r>
              <a:rPr lang="es-G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utilidad práctica del curso</a:t>
            </a:r>
          </a:p>
          <a:p>
            <a:pPr marL="0" indent="0">
              <a:buNone/>
            </a:pPr>
            <a:endParaRPr lang="es-GT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97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satMod val="110000"/>
                <a:lumMod val="40000"/>
              </a:schemeClr>
              <a:schemeClr val="bg2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E0D413-3E66-4B0D-8FF6-E844E6B0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833AB9-605B-4FCD-AEA3-0556375B6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57150" cmpd="thinThick">
            <a:noFill/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734AD7-9F01-4DDE-FDED-6EAFBD22E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80000">
            <a:off x="3713802" y="1003258"/>
            <a:ext cx="476439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00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A3039-0E32-CF29-1068-F12019A3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UN EJEMPLO DE ANÁLISIS DE PP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EC4619-9FFC-CFDF-50B8-DB315C892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73645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5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lementos multimedia en línea 1" descr="Políticas de Salud (FESP 5)">
            <a:hlinkClick r:id="" action="ppaction://media"/>
            <a:extLst>
              <a:ext uri="{FF2B5EF4-FFF2-40B4-BE49-F238E27FC236}">
                <a16:creationId xmlns:a16="http://schemas.microsoft.com/office/drawing/2014/main" id="{0208F056-210C-E4F2-B979-27390A286A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7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C1A42-408E-0B4A-F17A-3133E2FD8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Conclusiones de la sesion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2511CC-7108-6D45-3E91-5C72DD64CA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13458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4BCB3-167E-B171-6161-AE2EACBE9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Plan de estudios de la semana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A0E1AA-7F13-1721-60BC-46DA211DB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2304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225CC-C936-62A8-03B9-89D769E7A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Plan de estudio primera unidad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08C4FA-C0D1-DF2B-1F39-9052CBFDBB2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FUNDAMENTOS TEÓRICOS …………….. 5-7 Febrero…….. Clase 3/02/24</a:t>
            </a:r>
          </a:p>
          <a:p>
            <a:pPr lvl="1"/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CONCEPTOS DE PP  Texto J FrANCO</a:t>
            </a:r>
          </a:p>
          <a:p>
            <a:pPr lvl="1"/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POLITICS AND POLICY  PLATAFORMA</a:t>
            </a:r>
          </a:p>
          <a:p>
            <a:pPr lvl="1"/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cARACTERISTICAS DEL ADPP.  PRESENTACION CLASE</a:t>
            </a:r>
          </a:p>
          <a:p>
            <a:r>
              <a:rPr lang="es-GT" sz="1600" dirty="0">
                <a:latin typeface="Arial" panose="020B0604020202020204" pitchFamily="34" charset="0"/>
                <a:cs typeface="Arial" panose="020B0604020202020204" pitchFamily="34" charset="0"/>
              </a:rPr>
              <a:t>Modelo del ciclo…………………..7-9 FEBRERO…… texto jean-B caps 1-2</a:t>
            </a:r>
          </a:p>
          <a:p>
            <a:pPr lvl="1"/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RACIONALIDAD TÉCNICA Y POLÍTICA. PLATAFORMA</a:t>
            </a:r>
          </a:p>
          <a:p>
            <a:pPr lvl="1"/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 aspectos teóricos  DE LA EVALUACION. plataforma</a:t>
            </a:r>
            <a:endParaRPr lang="es-G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GT" sz="1600" dirty="0">
                <a:latin typeface="Arial" panose="020B0604020202020204" pitchFamily="34" charset="0"/>
                <a:cs typeface="Arial" panose="020B0604020202020204" pitchFamily="34" charset="0"/>
              </a:rPr>
              <a:t>APLICACIÓN DEL MODELO DEL CICLO….. TAREA 1</a:t>
            </a:r>
            <a:endParaRPr lang="es-G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13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71F9B-0DAA-5D30-FEAE-26E5B5DB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TAREA 1 DE LA SEMANA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6C5478-C66C-9952-B9D0-7C7D15E49F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A partir de la politica publica personal:</a:t>
            </a:r>
          </a:p>
          <a:p>
            <a:pPr lvl="1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¿Cuál es el problema o situación que esa politica intenta resolver o mejorar?</a:t>
            </a:r>
          </a:p>
          <a:p>
            <a:pPr lvl="1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APLIQUE EL MODELO DEL CICLO (real o imaginado) a esa politica?</a:t>
            </a:r>
          </a:p>
          <a:p>
            <a:pPr lvl="1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¿QUÉ MÉTODO Y RECURSOS UTILIZARIA PARA SU EVALUACION?</a:t>
            </a:r>
          </a:p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2-3 páginas arial 11, fecha máxima de </a:t>
            </a:r>
            <a:r>
              <a:rPr lang="es-GT">
                <a:latin typeface="Arial" panose="020B0604020202020204" pitchFamily="34" charset="0"/>
                <a:cs typeface="Arial" panose="020B0604020202020204" pitchFamily="34" charset="0"/>
              </a:rPr>
              <a:t>entrega POR LA PLATAFORMA viernes 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9 febrero</a:t>
            </a:r>
          </a:p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puntuación máxima 15 PUNTOS </a:t>
            </a: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DFB6D-DC69-E3DD-0740-A9750EC5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EVALUACION DEL CURSO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4DD2C4-F527-C9B0-6FE9-D9EBEA420C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/>
              <a:t> asistencia y ejercicios  en 4 clases sincrónicas……….. 10 puntos C/U……. 40 puntos</a:t>
            </a:r>
          </a:p>
          <a:p>
            <a:r>
              <a:rPr lang="es-GT" dirty="0"/>
              <a:t>CUATRO TAREAS PERSONAles  …….. 10 puntos C/u……………………………………………..……. 40 puntos </a:t>
            </a:r>
          </a:p>
          <a:p>
            <a:r>
              <a:rPr lang="es-GT" dirty="0"/>
              <a:t>Cuatro quiz de comprobacion de lecturas 5 puntos C/u………………………………..20 puntos</a:t>
            </a:r>
          </a:p>
        </p:txBody>
      </p:sp>
    </p:spTree>
    <p:extLst>
      <p:ext uri="{BB962C8B-B14F-4D97-AF65-F5344CB8AC3E}">
        <p14:creationId xmlns:p14="http://schemas.microsoft.com/office/powerpoint/2010/main" val="1144847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8A6076-4E66-92E4-FDE4-AAB980E31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83452-57B1-77FD-CBCB-542CF0F44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rmAutofit/>
          </a:bodyPr>
          <a:lstStyle/>
          <a:p>
            <a:r>
              <a:rPr lang="es-GT"/>
              <a:t>GENERALIDADES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229DA4-8DBB-BC5A-28D6-C69EB192D0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76423"/>
            <a:ext cx="4951410" cy="3288739"/>
          </a:xfrm>
        </p:spPr>
        <p:txBody>
          <a:bodyPr>
            <a:normAutofit/>
          </a:bodyPr>
          <a:lstStyle/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Policy y politics</a:t>
            </a:r>
          </a:p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ANÁLISIS “DE Y PARA” LAS POLITICAS</a:t>
            </a:r>
          </a:p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UN POCO DE HISTORIA</a:t>
            </a:r>
          </a:p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UNA DISCIPLINA TRANSVERSAL </a:t>
            </a:r>
          </a:p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RECUERDOS DE EPISTEMOLOGIA</a:t>
            </a:r>
          </a:p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CONCEPTOS DE POLITICA PÚBLICA</a:t>
            </a:r>
          </a:p>
          <a:p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GT" dirty="0"/>
          </a:p>
        </p:txBody>
      </p:sp>
      <p:pic>
        <p:nvPicPr>
          <p:cNvPr id="14" name="Picture 13" descr="Biblioteca pública desenfocada abstracta con estanterías">
            <a:extLst>
              <a:ext uri="{FF2B5EF4-FFF2-40B4-BE49-F238E27FC236}">
                <a16:creationId xmlns:a16="http://schemas.microsoft.com/office/drawing/2014/main" id="{589456ED-6A2C-2AF7-9663-40A7B8163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1" r="27741" b="-1"/>
          <a:stretch/>
        </p:blipFill>
        <p:spPr>
          <a:xfrm>
            <a:off x="6094410" y="1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7716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FC891-25D2-DB33-4EEA-0F3B8F95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61708"/>
            <a:ext cx="10396882" cy="1151965"/>
          </a:xfrm>
        </p:spPr>
        <p:txBody>
          <a:bodyPr/>
          <a:lstStyle/>
          <a:p>
            <a:r>
              <a:rPr lang="es-GT" dirty="0"/>
              <a:t>POLICY Y POLITICS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A6B7D2-4F78-E512-14CD-3B3411C646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692382"/>
            <a:ext cx="10394707" cy="3311189"/>
          </a:xfrm>
        </p:spPr>
        <p:txBody>
          <a:bodyPr/>
          <a:lstStyle/>
          <a:p>
            <a:r>
              <a:rPr lang="es-GT" dirty="0"/>
              <a:t>Public POLICY – politica pÚblica</a:t>
            </a:r>
          </a:p>
          <a:p>
            <a:r>
              <a:rPr lang="es-GT" dirty="0"/>
              <a:t>Policy Conjunto de reglas para lograr sus objetivos</a:t>
            </a:r>
          </a:p>
          <a:p>
            <a:r>
              <a:rPr lang="es-GT" dirty="0"/>
              <a:t>Politics</a:t>
            </a:r>
          </a:p>
          <a:p>
            <a:pPr lvl="1"/>
            <a:r>
              <a:rPr lang="es-GT" dirty="0"/>
              <a:t> lucha por el poder</a:t>
            </a:r>
          </a:p>
          <a:p>
            <a:pPr lvl="1"/>
            <a:r>
              <a:rPr lang="es-GT" dirty="0"/>
              <a:t> disciplina que estudia el poder</a:t>
            </a:r>
          </a:p>
          <a:p>
            <a:pPr lvl="1"/>
            <a:r>
              <a:rPr lang="es-GT" dirty="0"/>
              <a:t> la actuacion de una persona</a:t>
            </a:r>
          </a:p>
        </p:txBody>
      </p:sp>
    </p:spTree>
    <p:extLst>
      <p:ext uri="{BB962C8B-B14F-4D97-AF65-F5344CB8AC3E}">
        <p14:creationId xmlns:p14="http://schemas.microsoft.com/office/powerpoint/2010/main" val="365229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43549-0EAF-5018-CA06-876272034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5C82D-F86A-A934-E95D-325A5D166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Análisis “de” y “para” LAS POLITICAS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5F6056-D396-D36F-B071-3082064C60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/>
              <a:t> analisis de las politica: procesos d produccion, origen, implementacion etc ENFOQUE TEORICO</a:t>
            </a:r>
          </a:p>
          <a:p>
            <a:r>
              <a:rPr lang="es-GT" dirty="0"/>
              <a:t>Analisis para las politicas: TECNICAS AL SERVICIO DE LAS POLITICAS. ENFOQUE NORMATIVO </a:t>
            </a:r>
          </a:p>
          <a:p>
            <a:pPr lvl="1"/>
            <a:r>
              <a:rPr lang="es-GT" dirty="0"/>
              <a:t>TEORIA DE ESCENARIOS</a:t>
            </a:r>
          </a:p>
          <a:p>
            <a:pPr lvl="1"/>
            <a:r>
              <a:rPr lang="es-GT" dirty="0"/>
              <a:t>TEORIA DE JUEGOS</a:t>
            </a:r>
          </a:p>
          <a:p>
            <a:pPr lvl="1"/>
            <a:r>
              <a:rPr lang="es-GT" dirty="0"/>
              <a:t>PROGRAMACION </a:t>
            </a:r>
          </a:p>
          <a:p>
            <a:pPr lvl="1"/>
            <a:r>
              <a:rPr lang="es-GT" dirty="0"/>
              <a:t>TEORIA DEL CAOS</a:t>
            </a:r>
          </a:p>
          <a:p>
            <a:pPr lvl="1"/>
            <a:r>
              <a:rPr lang="es-GT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34933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F4FA1-BE35-85A5-6328-B54008489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2BA5EB-A73B-A1BA-35BA-C85CD6380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Un poco de historia…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AB39A-4257-A671-92F1-4166ABE594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GT" dirty="0"/>
              <a:t>REVOLUCION  INDUSTRIAL</a:t>
            </a:r>
          </a:p>
          <a:p>
            <a:r>
              <a:rPr lang="es-GT" dirty="0"/>
              <a:t>TECNOLOGIA DEL GOBIERNO</a:t>
            </a:r>
          </a:p>
          <a:p>
            <a:r>
              <a:rPr lang="es-GT" dirty="0"/>
              <a:t> METODOS CUANTITATIVOS</a:t>
            </a:r>
          </a:p>
          <a:p>
            <a:r>
              <a:rPr lang="es-GT" dirty="0"/>
              <a:t> ENFOQUE CONDUCTISTA</a:t>
            </a:r>
          </a:p>
          <a:p>
            <a:r>
              <a:rPr lang="es-GT" dirty="0"/>
              <a:t> UTILIDAD PARA LA DEMOCRACIA</a:t>
            </a:r>
          </a:p>
          <a:p>
            <a:r>
              <a:rPr lang="es-GT" dirty="0"/>
              <a:t> “SPEAKING TRUTH TO POWER”</a:t>
            </a:r>
          </a:p>
          <a:p>
            <a:r>
              <a:rPr lang="es-GT" dirty="0"/>
              <a:t>LASSWELL, DROR, WILDAVSKY </a:t>
            </a:r>
          </a:p>
        </p:txBody>
      </p:sp>
    </p:spTree>
    <p:extLst>
      <p:ext uri="{BB962C8B-B14F-4D97-AF65-F5344CB8AC3E}">
        <p14:creationId xmlns:p14="http://schemas.microsoft.com/office/powerpoint/2010/main" val="2778471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B1787-1E54-EF79-9428-5286CA3BB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120544-D9B7-9C1D-32ED-39FA42419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Una disciplina transversal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B6E5A4-F9D1-048F-A484-C1E29158A0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/>
              <a:t> CIENDIAS DE LA ADMINISTRACION</a:t>
            </a:r>
          </a:p>
          <a:p>
            <a:r>
              <a:rPr lang="es-GT" dirty="0"/>
              <a:t> CIENCIAS ECONOMICAS</a:t>
            </a:r>
          </a:p>
          <a:p>
            <a:r>
              <a:rPr lang="es-GT" dirty="0"/>
              <a:t> CIENCIAS POLITICAS</a:t>
            </a:r>
          </a:p>
          <a:p>
            <a:r>
              <a:rPr lang="es-GT" dirty="0"/>
              <a:t> SOCIOLOGIA, AnTROPOLOGIA, PSICOLOGIA SOCIAL, geografia etc.</a:t>
            </a:r>
          </a:p>
        </p:txBody>
      </p:sp>
    </p:spTree>
    <p:extLst>
      <p:ext uri="{BB962C8B-B14F-4D97-AF65-F5344CB8AC3E}">
        <p14:creationId xmlns:p14="http://schemas.microsoft.com/office/powerpoint/2010/main" val="956796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B9138205788994DBF5985F28D25C0A3" ma:contentTypeVersion="8" ma:contentTypeDescription="Crear nuevo documento." ma:contentTypeScope="" ma:versionID="1051ff5c3dd31dc7265d8a6dd78c8c0b">
  <xsd:schema xmlns:xsd="http://www.w3.org/2001/XMLSchema" xmlns:xs="http://www.w3.org/2001/XMLSchema" xmlns:p="http://schemas.microsoft.com/office/2006/metadata/properties" xmlns:ns2="37545d46-e789-4a1d-a94c-b550718d7b20" targetNamespace="http://schemas.microsoft.com/office/2006/metadata/properties" ma:root="true" ma:fieldsID="fbaaf9e19037c78fab7d52a4bf28478f" ns2:_="">
    <xsd:import namespace="37545d46-e789-4a1d-a94c-b550718d7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45d46-e789-4a1d-a94c-b550718d7b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8941A3-B149-4CDD-B8D1-43B69756FD1F}">
  <ds:schemaRefs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37545d46-e789-4a1d-a94c-b550718d7b20"/>
  </ds:schemaRefs>
</ds:datastoreItem>
</file>

<file path=customXml/itemProps2.xml><?xml version="1.0" encoding="utf-8"?>
<ds:datastoreItem xmlns:ds="http://schemas.openxmlformats.org/officeDocument/2006/customXml" ds:itemID="{248CB5CB-DA0E-42CF-BBB6-201519A0D9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B09961-C05F-4589-A018-7C0F569ACD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545d46-e789-4a1d-a94c-b550718d7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1626</TotalTime>
  <Words>689</Words>
  <Application>Microsoft Macintosh PowerPoint</Application>
  <PresentationFormat>Panorámica</PresentationFormat>
  <Paragraphs>117</Paragraphs>
  <Slides>36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9" baseType="lpstr">
      <vt:lpstr>Arial</vt:lpstr>
      <vt:lpstr>Impact</vt:lpstr>
      <vt:lpstr>Evento principal</vt:lpstr>
      <vt:lpstr>ANÁLISIS DE PP TEORIA Y PRÁCTICA</vt:lpstr>
      <vt:lpstr>AGENDA DE HOY </vt:lpstr>
      <vt:lpstr>PresentaciÓn del curso</vt:lpstr>
      <vt:lpstr>EVALUACION DEL CURSO</vt:lpstr>
      <vt:lpstr>GENERALIDADES </vt:lpstr>
      <vt:lpstr>POLICY Y POLITICS</vt:lpstr>
      <vt:lpstr>Análisis “de” y “para” LAS POLITICAS</vt:lpstr>
      <vt:lpstr>Un poco de historia…</vt:lpstr>
      <vt:lpstr>Una disciplina transversal</vt:lpstr>
      <vt:lpstr>Recuerdos de epistemologia</vt:lpstr>
      <vt:lpstr>CONCEPTOS DE POLITICA PUBLICA</vt:lpstr>
      <vt:lpstr>¿HAY PREGUNTAS?</vt:lpstr>
      <vt:lpstr>¿Quién HA visto una politica pública?</vt:lpstr>
      <vt:lpstr>Los enfoques del Análisis</vt:lpstr>
      <vt:lpstr>Presentación de PowerPoint</vt:lpstr>
      <vt:lpstr>PRINCIPIOS DE LOS MODELOS</vt:lpstr>
      <vt:lpstr>CONCEPTO DE MODELOS</vt:lpstr>
      <vt:lpstr>¿cómo identifico una politica publica?</vt:lpstr>
      <vt:lpstr>Ejercicio personal NO.1</vt:lpstr>
      <vt:lpstr>Primer RECESO</vt:lpstr>
      <vt:lpstr>Introducción al modelo del ciclo DE POLÍTICAS PÚBLICAS</vt:lpstr>
      <vt:lpstr>Presentación de PowerPoint</vt:lpstr>
      <vt:lpstr>Presentación de PowerPoint</vt:lpstr>
      <vt:lpstr>Presentación de PowerPoint</vt:lpstr>
      <vt:lpstr>Ejercicio personal NO.2</vt:lpstr>
      <vt:lpstr>EJERCICIO PERONAL Y segundo RECESO</vt:lpstr>
      <vt:lpstr>PRESENTACIONES DE LA POLITICA PERSONAL </vt:lpstr>
      <vt:lpstr>COMENCEMOS A EVALUAR…</vt:lpstr>
      <vt:lpstr>Presentación de PowerPoint</vt:lpstr>
      <vt:lpstr>Presentación de PowerPoint</vt:lpstr>
      <vt:lpstr>UN EJEMPLO DE ANÁLISIS DE PP</vt:lpstr>
      <vt:lpstr>Presentación de PowerPoint</vt:lpstr>
      <vt:lpstr>Conclusiones de la sesion</vt:lpstr>
      <vt:lpstr>Plan de estudios de la semana</vt:lpstr>
      <vt:lpstr>Plan de estudio primera unidad</vt:lpstr>
      <vt:lpstr>TAREA 1 DE LA SEMANA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Conceptos de PP MODELOS TEÓRICOS</dc:title>
  <dc:creator>Marco Cajas</dc:creator>
  <cp:lastModifiedBy>Marco Tulio Cajas</cp:lastModifiedBy>
  <cp:revision>6</cp:revision>
  <cp:lastPrinted>2024-02-03T03:21:17Z</cp:lastPrinted>
  <dcterms:created xsi:type="dcterms:W3CDTF">2024-01-30T16:43:06Z</dcterms:created>
  <dcterms:modified xsi:type="dcterms:W3CDTF">2024-02-03T19:08:20Z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0x0101003B9138205788994DBF5985F28D25C0A3</vt:lpwstr>
  </property>
</Properties>
</file>