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80" r:id="rId3"/>
    <p:sldId id="286" r:id="rId4"/>
    <p:sldId id="299" r:id="rId5"/>
    <p:sldId id="287" r:id="rId6"/>
    <p:sldId id="288" r:id="rId7"/>
    <p:sldId id="289" r:id="rId8"/>
    <p:sldId id="300" r:id="rId9"/>
    <p:sldId id="281" r:id="rId10"/>
    <p:sldId id="301" r:id="rId11"/>
    <p:sldId id="290" r:id="rId12"/>
    <p:sldId id="291" r:id="rId13"/>
    <p:sldId id="283" r:id="rId14"/>
    <p:sldId id="292" r:id="rId15"/>
    <p:sldId id="302" r:id="rId16"/>
    <p:sldId id="293" r:id="rId17"/>
    <p:sldId id="294" r:id="rId18"/>
    <p:sldId id="303" r:id="rId19"/>
    <p:sldId id="295" r:id="rId20"/>
    <p:sldId id="305"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4660"/>
  </p:normalViewPr>
  <p:slideViewPr>
    <p:cSldViewPr snapToGrid="0">
      <p:cViewPr varScale="1">
        <p:scale>
          <a:sx n="90" d="100"/>
          <a:sy n="90" d="100"/>
        </p:scale>
        <p:origin x="336" y="7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García Cardoze" userId="57f4b2ef1ed14e7a" providerId="LiveId" clId="{08297822-E4CB-4AFA-8DCD-90E4A5C04F32}"/>
    <pc:docChg chg="undo redo custSel modSld">
      <pc:chgData name="Oscar García Cardoze" userId="57f4b2ef1ed14e7a" providerId="LiveId" clId="{08297822-E4CB-4AFA-8DCD-90E4A5C04F32}" dt="2024-01-22T14:49:03.442" v="351" actId="478"/>
      <pc:docMkLst>
        <pc:docMk/>
      </pc:docMkLst>
      <pc:sldChg chg="addSp delSp mod">
        <pc:chgData name="Oscar García Cardoze" userId="57f4b2ef1ed14e7a" providerId="LiveId" clId="{08297822-E4CB-4AFA-8DCD-90E4A5C04F32}" dt="2024-01-22T14:49:03.442" v="351" actId="478"/>
        <pc:sldMkLst>
          <pc:docMk/>
          <pc:sldMk cId="928065955" sldId="256"/>
        </pc:sldMkLst>
        <pc:spChg chg="add del">
          <ac:chgData name="Oscar García Cardoze" userId="57f4b2ef1ed14e7a" providerId="LiveId" clId="{08297822-E4CB-4AFA-8DCD-90E4A5C04F32}" dt="2024-01-22T14:49:03.442" v="351" actId="478"/>
          <ac:spMkLst>
            <pc:docMk/>
            <pc:sldMk cId="928065955" sldId="256"/>
            <ac:spMk id="100010001" creationId="{ADCB8724-23CD-4EE8-B5B5-3CB2DDF8932E}"/>
          </ac:spMkLst>
        </pc:spChg>
      </pc:sldChg>
      <pc:sldChg chg="modSp mod">
        <pc:chgData name="Oscar García Cardoze" userId="57f4b2ef1ed14e7a" providerId="LiveId" clId="{08297822-E4CB-4AFA-8DCD-90E4A5C04F32}" dt="2024-01-22T14:29:14.361" v="58" actId="122"/>
        <pc:sldMkLst>
          <pc:docMk/>
          <pc:sldMk cId="1373399782" sldId="280"/>
        </pc:sldMkLst>
        <pc:spChg chg="mod">
          <ac:chgData name="Oscar García Cardoze" userId="57f4b2ef1ed14e7a" providerId="LiveId" clId="{08297822-E4CB-4AFA-8DCD-90E4A5C04F32}" dt="2024-01-22T14:29:14.361" v="58" actId="122"/>
          <ac:spMkLst>
            <pc:docMk/>
            <pc:sldMk cId="1373399782" sldId="280"/>
            <ac:spMk id="4" creationId="{00000000-0000-0000-0000-000000000000}"/>
          </ac:spMkLst>
        </pc:spChg>
        <pc:spChg chg="mod">
          <ac:chgData name="Oscar García Cardoze" userId="57f4b2ef1ed14e7a" providerId="LiveId" clId="{08297822-E4CB-4AFA-8DCD-90E4A5C04F32}" dt="2024-01-22T14:25:33.659" v="0" actId="404"/>
          <ac:spMkLst>
            <pc:docMk/>
            <pc:sldMk cId="1373399782" sldId="280"/>
            <ac:spMk id="6" creationId="{00000000-0000-0000-0000-000000000000}"/>
          </ac:spMkLst>
        </pc:spChg>
      </pc:sldChg>
      <pc:sldChg chg="modSp mod">
        <pc:chgData name="Oscar García Cardoze" userId="57f4b2ef1ed14e7a" providerId="LiveId" clId="{08297822-E4CB-4AFA-8DCD-90E4A5C04F32}" dt="2024-01-22T14:36:11.606" v="107" actId="790"/>
        <pc:sldMkLst>
          <pc:docMk/>
          <pc:sldMk cId="1373399782" sldId="281"/>
        </pc:sldMkLst>
        <pc:spChg chg="mod">
          <ac:chgData name="Oscar García Cardoze" userId="57f4b2ef1ed14e7a" providerId="LiveId" clId="{08297822-E4CB-4AFA-8DCD-90E4A5C04F32}" dt="2024-01-22T14:34:40.337" v="90" actId="1076"/>
          <ac:spMkLst>
            <pc:docMk/>
            <pc:sldMk cId="1373399782" sldId="281"/>
            <ac:spMk id="3" creationId="{00000000-0000-0000-0000-000000000000}"/>
          </ac:spMkLst>
        </pc:spChg>
        <pc:spChg chg="mod">
          <ac:chgData name="Oscar García Cardoze" userId="57f4b2ef1ed14e7a" providerId="LiveId" clId="{08297822-E4CB-4AFA-8DCD-90E4A5C04F32}" dt="2024-01-22T14:36:11.606" v="107" actId="790"/>
          <ac:spMkLst>
            <pc:docMk/>
            <pc:sldMk cId="1373399782" sldId="281"/>
            <ac:spMk id="6" creationId="{00000000-0000-0000-0000-000000000000}"/>
          </ac:spMkLst>
        </pc:spChg>
      </pc:sldChg>
      <pc:sldChg chg="modSp mod">
        <pc:chgData name="Oscar García Cardoze" userId="57f4b2ef1ed14e7a" providerId="LiveId" clId="{08297822-E4CB-4AFA-8DCD-90E4A5C04F32}" dt="2024-01-22T14:41:43.710" v="265" actId="790"/>
        <pc:sldMkLst>
          <pc:docMk/>
          <pc:sldMk cId="1373399782" sldId="283"/>
        </pc:sldMkLst>
        <pc:spChg chg="mod">
          <ac:chgData name="Oscar García Cardoze" userId="57f4b2ef1ed14e7a" providerId="LiveId" clId="{08297822-E4CB-4AFA-8DCD-90E4A5C04F32}" dt="2024-01-22T14:41:43.710" v="265" actId="790"/>
          <ac:spMkLst>
            <pc:docMk/>
            <pc:sldMk cId="1373399782" sldId="283"/>
            <ac:spMk id="6" creationId="{00000000-0000-0000-0000-000000000000}"/>
          </ac:spMkLst>
        </pc:spChg>
      </pc:sldChg>
      <pc:sldChg chg="modSp mod">
        <pc:chgData name="Oscar García Cardoze" userId="57f4b2ef1ed14e7a" providerId="LiveId" clId="{08297822-E4CB-4AFA-8DCD-90E4A5C04F32}" dt="2024-01-22T14:29:23.396" v="59" actId="122"/>
        <pc:sldMkLst>
          <pc:docMk/>
          <pc:sldMk cId="3324502493" sldId="286"/>
        </pc:sldMkLst>
        <pc:spChg chg="mod">
          <ac:chgData name="Oscar García Cardoze" userId="57f4b2ef1ed14e7a" providerId="LiveId" clId="{08297822-E4CB-4AFA-8DCD-90E4A5C04F32}" dt="2024-01-22T14:26:47.073" v="22" actId="790"/>
          <ac:spMkLst>
            <pc:docMk/>
            <pc:sldMk cId="3324502493" sldId="286"/>
            <ac:spMk id="2" creationId="{00000000-0000-0000-0000-000000000000}"/>
          </ac:spMkLst>
        </pc:spChg>
        <pc:spChg chg="mod">
          <ac:chgData name="Oscar García Cardoze" userId="57f4b2ef1ed14e7a" providerId="LiveId" clId="{08297822-E4CB-4AFA-8DCD-90E4A5C04F32}" dt="2024-01-22T14:28:18.036" v="53" actId="1076"/>
          <ac:spMkLst>
            <pc:docMk/>
            <pc:sldMk cId="3324502493" sldId="286"/>
            <ac:spMk id="3" creationId="{00000000-0000-0000-0000-000000000000}"/>
          </ac:spMkLst>
        </pc:spChg>
        <pc:spChg chg="mod">
          <ac:chgData name="Oscar García Cardoze" userId="57f4b2ef1ed14e7a" providerId="LiveId" clId="{08297822-E4CB-4AFA-8DCD-90E4A5C04F32}" dt="2024-01-22T14:29:23.396" v="59" actId="122"/>
          <ac:spMkLst>
            <pc:docMk/>
            <pc:sldMk cId="3324502493" sldId="286"/>
            <ac:spMk id="6" creationId="{00000000-0000-0000-0000-000000000000}"/>
          </ac:spMkLst>
        </pc:spChg>
      </pc:sldChg>
      <pc:sldChg chg="modSp mod">
        <pc:chgData name="Oscar García Cardoze" userId="57f4b2ef1ed14e7a" providerId="LiveId" clId="{08297822-E4CB-4AFA-8DCD-90E4A5C04F32}" dt="2024-01-22T14:30:59.901" v="65" actId="404"/>
        <pc:sldMkLst>
          <pc:docMk/>
          <pc:sldMk cId="4016294277" sldId="287"/>
        </pc:sldMkLst>
        <pc:spChg chg="mod">
          <ac:chgData name="Oscar García Cardoze" userId="57f4b2ef1ed14e7a" providerId="LiveId" clId="{08297822-E4CB-4AFA-8DCD-90E4A5C04F32}" dt="2024-01-22T14:30:53.223" v="64" actId="20577"/>
          <ac:spMkLst>
            <pc:docMk/>
            <pc:sldMk cId="4016294277" sldId="287"/>
            <ac:spMk id="6" creationId="{00000000-0000-0000-0000-000000000000}"/>
          </ac:spMkLst>
        </pc:spChg>
        <pc:spChg chg="mod">
          <ac:chgData name="Oscar García Cardoze" userId="57f4b2ef1ed14e7a" providerId="LiveId" clId="{08297822-E4CB-4AFA-8DCD-90E4A5C04F32}" dt="2024-01-22T14:30:59.901" v="65" actId="404"/>
          <ac:spMkLst>
            <pc:docMk/>
            <pc:sldMk cId="4016294277" sldId="287"/>
            <ac:spMk id="7" creationId="{00000000-0000-0000-0000-000000000000}"/>
          </ac:spMkLst>
        </pc:spChg>
      </pc:sldChg>
      <pc:sldChg chg="modSp mod">
        <pc:chgData name="Oscar García Cardoze" userId="57f4b2ef1ed14e7a" providerId="LiveId" clId="{08297822-E4CB-4AFA-8DCD-90E4A5C04F32}" dt="2024-01-22T14:31:29.939" v="68" actId="1076"/>
        <pc:sldMkLst>
          <pc:docMk/>
          <pc:sldMk cId="3318676582" sldId="288"/>
        </pc:sldMkLst>
        <pc:spChg chg="mod">
          <ac:chgData name="Oscar García Cardoze" userId="57f4b2ef1ed14e7a" providerId="LiveId" clId="{08297822-E4CB-4AFA-8DCD-90E4A5C04F32}" dt="2024-01-22T14:31:24.644" v="67" actId="403"/>
          <ac:spMkLst>
            <pc:docMk/>
            <pc:sldMk cId="3318676582" sldId="288"/>
            <ac:spMk id="5" creationId="{00000000-0000-0000-0000-000000000000}"/>
          </ac:spMkLst>
        </pc:spChg>
        <pc:spChg chg="mod">
          <ac:chgData name="Oscar García Cardoze" userId="57f4b2ef1ed14e7a" providerId="LiveId" clId="{08297822-E4CB-4AFA-8DCD-90E4A5C04F32}" dt="2024-01-22T14:31:29.939" v="68" actId="1076"/>
          <ac:spMkLst>
            <pc:docMk/>
            <pc:sldMk cId="3318676582" sldId="288"/>
            <ac:spMk id="6" creationId="{00000000-0000-0000-0000-000000000000}"/>
          </ac:spMkLst>
        </pc:spChg>
      </pc:sldChg>
      <pc:sldChg chg="modSp mod">
        <pc:chgData name="Oscar García Cardoze" userId="57f4b2ef1ed14e7a" providerId="LiveId" clId="{08297822-E4CB-4AFA-8DCD-90E4A5C04F32}" dt="2024-01-22T14:33:24.469" v="82" actId="790"/>
        <pc:sldMkLst>
          <pc:docMk/>
          <pc:sldMk cId="831064331" sldId="289"/>
        </pc:sldMkLst>
        <pc:spChg chg="mod">
          <ac:chgData name="Oscar García Cardoze" userId="57f4b2ef1ed14e7a" providerId="LiveId" clId="{08297822-E4CB-4AFA-8DCD-90E4A5C04F32}" dt="2024-01-22T14:33:21.094" v="81" actId="790"/>
          <ac:spMkLst>
            <pc:docMk/>
            <pc:sldMk cId="831064331" sldId="289"/>
            <ac:spMk id="4" creationId="{00000000-0000-0000-0000-000000000000}"/>
          </ac:spMkLst>
        </pc:spChg>
        <pc:spChg chg="mod">
          <ac:chgData name="Oscar García Cardoze" userId="57f4b2ef1ed14e7a" providerId="LiveId" clId="{08297822-E4CB-4AFA-8DCD-90E4A5C04F32}" dt="2024-01-22T14:33:24.469" v="82" actId="790"/>
          <ac:spMkLst>
            <pc:docMk/>
            <pc:sldMk cId="831064331" sldId="289"/>
            <ac:spMk id="6" creationId="{00000000-0000-0000-0000-000000000000}"/>
          </ac:spMkLst>
        </pc:spChg>
        <pc:picChg chg="mod">
          <ac:chgData name="Oscar García Cardoze" userId="57f4b2ef1ed14e7a" providerId="LiveId" clId="{08297822-E4CB-4AFA-8DCD-90E4A5C04F32}" dt="2024-01-22T14:32:41.005" v="75" actId="1076"/>
          <ac:picMkLst>
            <pc:docMk/>
            <pc:sldMk cId="831064331" sldId="289"/>
            <ac:picMk id="7" creationId="{00000000-0000-0000-0000-000000000000}"/>
          </ac:picMkLst>
        </pc:picChg>
      </pc:sldChg>
      <pc:sldChg chg="modSp mod">
        <pc:chgData name="Oscar García Cardoze" userId="57f4b2ef1ed14e7a" providerId="LiveId" clId="{08297822-E4CB-4AFA-8DCD-90E4A5C04F32}" dt="2024-01-22T14:37:39.320" v="146" actId="790"/>
        <pc:sldMkLst>
          <pc:docMk/>
          <pc:sldMk cId="1809064315" sldId="290"/>
        </pc:sldMkLst>
        <pc:spChg chg="mod">
          <ac:chgData name="Oscar García Cardoze" userId="57f4b2ef1ed14e7a" providerId="LiveId" clId="{08297822-E4CB-4AFA-8DCD-90E4A5C04F32}" dt="2024-01-22T14:37:39.320" v="146" actId="790"/>
          <ac:spMkLst>
            <pc:docMk/>
            <pc:sldMk cId="1809064315" sldId="290"/>
            <ac:spMk id="2" creationId="{00000000-0000-0000-0000-000000000000}"/>
          </ac:spMkLst>
        </pc:spChg>
        <pc:spChg chg="mod">
          <ac:chgData name="Oscar García Cardoze" userId="57f4b2ef1ed14e7a" providerId="LiveId" clId="{08297822-E4CB-4AFA-8DCD-90E4A5C04F32}" dt="2024-01-22T14:37:10.514" v="144" actId="1076"/>
          <ac:spMkLst>
            <pc:docMk/>
            <pc:sldMk cId="1809064315" sldId="290"/>
            <ac:spMk id="6" creationId="{00000000-0000-0000-0000-000000000000}"/>
          </ac:spMkLst>
        </pc:spChg>
        <pc:picChg chg="mod">
          <ac:chgData name="Oscar García Cardoze" userId="57f4b2ef1ed14e7a" providerId="LiveId" clId="{08297822-E4CB-4AFA-8DCD-90E4A5C04F32}" dt="2024-01-22T14:37:16.755" v="145" actId="1076"/>
          <ac:picMkLst>
            <pc:docMk/>
            <pc:sldMk cId="1809064315" sldId="290"/>
            <ac:picMk id="7" creationId="{00000000-0000-0000-0000-000000000000}"/>
          </ac:picMkLst>
        </pc:picChg>
      </pc:sldChg>
      <pc:sldChg chg="modSp mod">
        <pc:chgData name="Oscar García Cardoze" userId="57f4b2ef1ed14e7a" providerId="LiveId" clId="{08297822-E4CB-4AFA-8DCD-90E4A5C04F32}" dt="2024-01-22T14:39:40.761" v="170" actId="1076"/>
        <pc:sldMkLst>
          <pc:docMk/>
          <pc:sldMk cId="3729912452" sldId="291"/>
        </pc:sldMkLst>
        <pc:spChg chg="mod">
          <ac:chgData name="Oscar García Cardoze" userId="57f4b2ef1ed14e7a" providerId="LiveId" clId="{08297822-E4CB-4AFA-8DCD-90E4A5C04F32}" dt="2024-01-22T14:37:46.455" v="148" actId="20577"/>
          <ac:spMkLst>
            <pc:docMk/>
            <pc:sldMk cId="3729912452" sldId="291"/>
            <ac:spMk id="2" creationId="{00000000-0000-0000-0000-000000000000}"/>
          </ac:spMkLst>
        </pc:spChg>
        <pc:spChg chg="mod">
          <ac:chgData name="Oscar García Cardoze" userId="57f4b2ef1ed14e7a" providerId="LiveId" clId="{08297822-E4CB-4AFA-8DCD-90E4A5C04F32}" dt="2024-01-22T14:39:40.761" v="170" actId="1076"/>
          <ac:spMkLst>
            <pc:docMk/>
            <pc:sldMk cId="3729912452" sldId="291"/>
            <ac:spMk id="5" creationId="{00000000-0000-0000-0000-000000000000}"/>
          </ac:spMkLst>
        </pc:spChg>
        <pc:spChg chg="mod">
          <ac:chgData name="Oscar García Cardoze" userId="57f4b2ef1ed14e7a" providerId="LiveId" clId="{08297822-E4CB-4AFA-8DCD-90E4A5C04F32}" dt="2024-01-22T14:38:47.433" v="153" actId="403"/>
          <ac:spMkLst>
            <pc:docMk/>
            <pc:sldMk cId="3729912452" sldId="291"/>
            <ac:spMk id="6" creationId="{00000000-0000-0000-0000-000000000000}"/>
          </ac:spMkLst>
        </pc:spChg>
      </pc:sldChg>
      <pc:sldChg chg="modSp mod">
        <pc:chgData name="Oscar García Cardoze" userId="57f4b2ef1ed14e7a" providerId="LiveId" clId="{08297822-E4CB-4AFA-8DCD-90E4A5C04F32}" dt="2024-01-22T14:45:17.209" v="304" actId="6549"/>
        <pc:sldMkLst>
          <pc:docMk/>
          <pc:sldMk cId="2092598464" sldId="293"/>
        </pc:sldMkLst>
        <pc:spChg chg="mod">
          <ac:chgData name="Oscar García Cardoze" userId="57f4b2ef1ed14e7a" providerId="LiveId" clId="{08297822-E4CB-4AFA-8DCD-90E4A5C04F32}" dt="2024-01-22T14:45:17.209" v="304" actId="6549"/>
          <ac:spMkLst>
            <pc:docMk/>
            <pc:sldMk cId="2092598464" sldId="293"/>
            <ac:spMk id="2" creationId="{00000000-0000-0000-0000-000000000000}"/>
          </ac:spMkLst>
        </pc:spChg>
        <pc:spChg chg="mod">
          <ac:chgData name="Oscar García Cardoze" userId="57f4b2ef1ed14e7a" providerId="LiveId" clId="{08297822-E4CB-4AFA-8DCD-90E4A5C04F32}" dt="2024-01-22T14:43:40.812" v="279" actId="1076"/>
          <ac:spMkLst>
            <pc:docMk/>
            <pc:sldMk cId="2092598464" sldId="293"/>
            <ac:spMk id="4" creationId="{00000000-0000-0000-0000-000000000000}"/>
          </ac:spMkLst>
        </pc:spChg>
        <pc:spChg chg="mod">
          <ac:chgData name="Oscar García Cardoze" userId="57f4b2ef1ed14e7a" providerId="LiveId" clId="{08297822-E4CB-4AFA-8DCD-90E4A5C04F32}" dt="2024-01-22T14:43:58.281" v="281" actId="1076"/>
          <ac:spMkLst>
            <pc:docMk/>
            <pc:sldMk cId="2092598464" sldId="293"/>
            <ac:spMk id="6" creationId="{00000000-0000-0000-0000-000000000000}"/>
          </ac:spMkLst>
        </pc:spChg>
        <pc:picChg chg="mod">
          <ac:chgData name="Oscar García Cardoze" userId="57f4b2ef1ed14e7a" providerId="LiveId" clId="{08297822-E4CB-4AFA-8DCD-90E4A5C04F32}" dt="2024-01-22T14:44:15.427" v="285" actId="14100"/>
          <ac:picMkLst>
            <pc:docMk/>
            <pc:sldMk cId="2092598464" sldId="293"/>
            <ac:picMk id="8" creationId="{00000000-0000-0000-0000-000000000000}"/>
          </ac:picMkLst>
        </pc:picChg>
      </pc:sldChg>
      <pc:sldChg chg="modSp mod">
        <pc:chgData name="Oscar García Cardoze" userId="57f4b2ef1ed14e7a" providerId="LiveId" clId="{08297822-E4CB-4AFA-8DCD-90E4A5C04F32}" dt="2024-01-22T14:44:55.126" v="289" actId="1076"/>
        <pc:sldMkLst>
          <pc:docMk/>
          <pc:sldMk cId="2916439562" sldId="294"/>
        </pc:sldMkLst>
        <pc:spChg chg="mod">
          <ac:chgData name="Oscar García Cardoze" userId="57f4b2ef1ed14e7a" providerId="LiveId" clId="{08297822-E4CB-4AFA-8DCD-90E4A5C04F32}" dt="2024-01-22T14:44:49.455" v="287" actId="1076"/>
          <ac:spMkLst>
            <pc:docMk/>
            <pc:sldMk cId="2916439562" sldId="294"/>
            <ac:spMk id="4" creationId="{00000000-0000-0000-0000-000000000000}"/>
          </ac:spMkLst>
        </pc:spChg>
        <pc:spChg chg="mod">
          <ac:chgData name="Oscar García Cardoze" userId="57f4b2ef1ed14e7a" providerId="LiveId" clId="{08297822-E4CB-4AFA-8DCD-90E4A5C04F32}" dt="2024-01-22T14:44:55.126" v="289" actId="1076"/>
          <ac:spMkLst>
            <pc:docMk/>
            <pc:sldMk cId="2916439562" sldId="294"/>
            <ac:spMk id="6" creationId="{00000000-0000-0000-0000-000000000000}"/>
          </ac:spMkLst>
        </pc:spChg>
        <pc:picChg chg="mod">
          <ac:chgData name="Oscar García Cardoze" userId="57f4b2ef1ed14e7a" providerId="LiveId" clId="{08297822-E4CB-4AFA-8DCD-90E4A5C04F32}" dt="2024-01-22T14:44:52.065" v="288" actId="1076"/>
          <ac:picMkLst>
            <pc:docMk/>
            <pc:sldMk cId="2916439562" sldId="294"/>
            <ac:picMk id="7" creationId="{00000000-0000-0000-0000-000000000000}"/>
          </ac:picMkLst>
        </pc:picChg>
      </pc:sldChg>
      <pc:sldChg chg="modSp mod">
        <pc:chgData name="Oscar García Cardoze" userId="57f4b2ef1ed14e7a" providerId="LiveId" clId="{08297822-E4CB-4AFA-8DCD-90E4A5C04F32}" dt="2024-01-22T14:46:34.306" v="311" actId="6549"/>
        <pc:sldMkLst>
          <pc:docMk/>
          <pc:sldMk cId="2559095832" sldId="295"/>
        </pc:sldMkLst>
        <pc:spChg chg="mod">
          <ac:chgData name="Oscar García Cardoze" userId="57f4b2ef1ed14e7a" providerId="LiveId" clId="{08297822-E4CB-4AFA-8DCD-90E4A5C04F32}" dt="2024-01-22T14:46:34.306" v="311" actId="6549"/>
          <ac:spMkLst>
            <pc:docMk/>
            <pc:sldMk cId="2559095832" sldId="295"/>
            <ac:spMk id="6" creationId="{00000000-0000-0000-0000-000000000000}"/>
          </ac:spMkLst>
        </pc:spChg>
      </pc:sldChg>
      <pc:sldChg chg="modSp mod">
        <pc:chgData name="Oscar García Cardoze" userId="57f4b2ef1ed14e7a" providerId="LiveId" clId="{08297822-E4CB-4AFA-8DCD-90E4A5C04F32}" dt="2024-01-22T14:30:19.428" v="62" actId="790"/>
        <pc:sldMkLst>
          <pc:docMk/>
          <pc:sldMk cId="633848043" sldId="299"/>
        </pc:sldMkLst>
        <pc:spChg chg="mod">
          <ac:chgData name="Oscar García Cardoze" userId="57f4b2ef1ed14e7a" providerId="LiveId" clId="{08297822-E4CB-4AFA-8DCD-90E4A5C04F32}" dt="2024-01-22T14:29:31.883" v="60" actId="122"/>
          <ac:spMkLst>
            <pc:docMk/>
            <pc:sldMk cId="633848043" sldId="299"/>
            <ac:spMk id="6" creationId="{00000000-0000-0000-0000-000000000000}"/>
          </ac:spMkLst>
        </pc:spChg>
        <pc:spChg chg="mod">
          <ac:chgData name="Oscar García Cardoze" userId="57f4b2ef1ed14e7a" providerId="LiveId" clId="{08297822-E4CB-4AFA-8DCD-90E4A5C04F32}" dt="2024-01-22T14:30:19.428" v="62" actId="790"/>
          <ac:spMkLst>
            <pc:docMk/>
            <pc:sldMk cId="633848043" sldId="299"/>
            <ac:spMk id="8" creationId="{00000000-0000-0000-0000-000000000000}"/>
          </ac:spMkLst>
        </pc:spChg>
      </pc:sldChg>
      <pc:sldChg chg="modSp mod">
        <pc:chgData name="Oscar García Cardoze" userId="57f4b2ef1ed14e7a" providerId="LiveId" clId="{08297822-E4CB-4AFA-8DCD-90E4A5C04F32}" dt="2024-01-22T14:34:11.649" v="87" actId="14100"/>
        <pc:sldMkLst>
          <pc:docMk/>
          <pc:sldMk cId="908856706" sldId="300"/>
        </pc:sldMkLst>
        <pc:spChg chg="mod">
          <ac:chgData name="Oscar García Cardoze" userId="57f4b2ef1ed14e7a" providerId="LiveId" clId="{08297822-E4CB-4AFA-8DCD-90E4A5C04F32}" dt="2024-01-22T14:34:11.649" v="87" actId="14100"/>
          <ac:spMkLst>
            <pc:docMk/>
            <pc:sldMk cId="908856706" sldId="300"/>
            <ac:spMk id="5" creationId="{00000000-0000-0000-0000-000000000000}"/>
          </ac:spMkLst>
        </pc:spChg>
        <pc:spChg chg="mod">
          <ac:chgData name="Oscar García Cardoze" userId="57f4b2ef1ed14e7a" providerId="LiveId" clId="{08297822-E4CB-4AFA-8DCD-90E4A5C04F32}" dt="2024-01-22T14:33:45.766" v="83" actId="404"/>
          <ac:spMkLst>
            <pc:docMk/>
            <pc:sldMk cId="908856706" sldId="300"/>
            <ac:spMk id="6" creationId="{00000000-0000-0000-0000-000000000000}"/>
          </ac:spMkLst>
        </pc:spChg>
      </pc:sldChg>
      <pc:sldChg chg="modSp mod">
        <pc:chgData name="Oscar García Cardoze" userId="57f4b2ef1ed14e7a" providerId="LiveId" clId="{08297822-E4CB-4AFA-8DCD-90E4A5C04F32}" dt="2024-01-22T14:36:36.709" v="109" actId="20577"/>
        <pc:sldMkLst>
          <pc:docMk/>
          <pc:sldMk cId="2262136339" sldId="301"/>
        </pc:sldMkLst>
        <pc:spChg chg="mod">
          <ac:chgData name="Oscar García Cardoze" userId="57f4b2ef1ed14e7a" providerId="LiveId" clId="{08297822-E4CB-4AFA-8DCD-90E4A5C04F32}" dt="2024-01-22T14:36:36.709" v="109" actId="20577"/>
          <ac:spMkLst>
            <pc:docMk/>
            <pc:sldMk cId="2262136339" sldId="301"/>
            <ac:spMk id="2" creationId="{00000000-0000-0000-0000-000000000000}"/>
          </ac:spMkLst>
        </pc:spChg>
      </pc:sldChg>
      <pc:sldChg chg="modSp mod">
        <pc:chgData name="Oscar García Cardoze" userId="57f4b2ef1ed14e7a" providerId="LiveId" clId="{08297822-E4CB-4AFA-8DCD-90E4A5C04F32}" dt="2024-01-22T14:42:59.680" v="275" actId="790"/>
        <pc:sldMkLst>
          <pc:docMk/>
          <pc:sldMk cId="353671222" sldId="302"/>
        </pc:sldMkLst>
        <pc:spChg chg="mod">
          <ac:chgData name="Oscar García Cardoze" userId="57f4b2ef1ed14e7a" providerId="LiveId" clId="{08297822-E4CB-4AFA-8DCD-90E4A5C04F32}" dt="2024-01-22T14:42:25.316" v="267" actId="14100"/>
          <ac:spMkLst>
            <pc:docMk/>
            <pc:sldMk cId="353671222" sldId="302"/>
            <ac:spMk id="2" creationId="{00000000-0000-0000-0000-000000000000}"/>
          </ac:spMkLst>
        </pc:spChg>
        <pc:spChg chg="mod">
          <ac:chgData name="Oscar García Cardoze" userId="57f4b2ef1ed14e7a" providerId="LiveId" clId="{08297822-E4CB-4AFA-8DCD-90E4A5C04F32}" dt="2024-01-22T14:42:56.370" v="274" actId="790"/>
          <ac:spMkLst>
            <pc:docMk/>
            <pc:sldMk cId="353671222" sldId="302"/>
            <ac:spMk id="6" creationId="{00000000-0000-0000-0000-000000000000}"/>
          </ac:spMkLst>
        </pc:spChg>
        <pc:spChg chg="mod">
          <ac:chgData name="Oscar García Cardoze" userId="57f4b2ef1ed14e7a" providerId="LiveId" clId="{08297822-E4CB-4AFA-8DCD-90E4A5C04F32}" dt="2024-01-22T14:42:59.680" v="275" actId="790"/>
          <ac:spMkLst>
            <pc:docMk/>
            <pc:sldMk cId="353671222" sldId="302"/>
            <ac:spMk id="7" creationId="{00000000-0000-0000-0000-000000000000}"/>
          </ac:spMkLst>
        </pc:spChg>
      </pc:sldChg>
      <pc:sldChg chg="modSp mod">
        <pc:chgData name="Oscar García Cardoze" userId="57f4b2ef1ed14e7a" providerId="LiveId" clId="{08297822-E4CB-4AFA-8DCD-90E4A5C04F32}" dt="2024-01-22T14:46:08.600" v="310" actId="790"/>
        <pc:sldMkLst>
          <pc:docMk/>
          <pc:sldMk cId="97921278" sldId="303"/>
        </pc:sldMkLst>
        <pc:spChg chg="mod">
          <ac:chgData name="Oscar García Cardoze" userId="57f4b2ef1ed14e7a" providerId="LiveId" clId="{08297822-E4CB-4AFA-8DCD-90E4A5C04F32}" dt="2024-01-22T14:45:43.736" v="308" actId="1076"/>
          <ac:spMkLst>
            <pc:docMk/>
            <pc:sldMk cId="97921278" sldId="303"/>
            <ac:spMk id="4" creationId="{00000000-0000-0000-0000-000000000000}"/>
          </ac:spMkLst>
        </pc:spChg>
        <pc:spChg chg="mod">
          <ac:chgData name="Oscar García Cardoze" userId="57f4b2ef1ed14e7a" providerId="LiveId" clId="{08297822-E4CB-4AFA-8DCD-90E4A5C04F32}" dt="2024-01-22T14:46:08.600" v="310" actId="790"/>
          <ac:spMkLst>
            <pc:docMk/>
            <pc:sldMk cId="97921278" sldId="303"/>
            <ac:spMk id="6" creationId="{00000000-0000-0000-0000-000000000000}"/>
          </ac:spMkLst>
        </pc:spChg>
        <pc:picChg chg="mod">
          <ac:chgData name="Oscar García Cardoze" userId="57f4b2ef1ed14e7a" providerId="LiveId" clId="{08297822-E4CB-4AFA-8DCD-90E4A5C04F32}" dt="2024-01-22T14:45:48.840" v="309" actId="1076"/>
          <ac:picMkLst>
            <pc:docMk/>
            <pc:sldMk cId="97921278" sldId="303"/>
            <ac:picMk id="10" creationId="{00000000-0000-0000-0000-000000000000}"/>
          </ac:picMkLst>
        </pc:picChg>
      </pc:sldChg>
      <pc:sldChg chg="modSp mod">
        <pc:chgData name="Oscar García Cardoze" userId="57f4b2ef1ed14e7a" providerId="LiveId" clId="{08297822-E4CB-4AFA-8DCD-90E4A5C04F32}" dt="2024-01-22T14:48:29.895" v="349" actId="20577"/>
        <pc:sldMkLst>
          <pc:docMk/>
          <pc:sldMk cId="4061308645" sldId="305"/>
        </pc:sldMkLst>
        <pc:spChg chg="mod">
          <ac:chgData name="Oscar García Cardoze" userId="57f4b2ef1ed14e7a" providerId="LiveId" clId="{08297822-E4CB-4AFA-8DCD-90E4A5C04F32}" dt="2024-01-22T14:48:29.895" v="349" actId="20577"/>
          <ac:spMkLst>
            <pc:docMk/>
            <pc:sldMk cId="4061308645" sldId="305"/>
            <ac:spMk id="2" creationId="{00000000-0000-0000-0000-000000000000}"/>
          </ac:spMkLst>
        </pc:spChg>
        <pc:spChg chg="mod">
          <ac:chgData name="Oscar García Cardoze" userId="57f4b2ef1ed14e7a" providerId="LiveId" clId="{08297822-E4CB-4AFA-8DCD-90E4A5C04F32}" dt="2024-01-22T14:47:50.406" v="326" actId="1076"/>
          <ac:spMkLst>
            <pc:docMk/>
            <pc:sldMk cId="4061308645" sldId="305"/>
            <ac:spMk id="5" creationId="{00000000-0000-0000-0000-000000000000}"/>
          </ac:spMkLst>
        </pc:spChg>
        <pc:spChg chg="mod">
          <ac:chgData name="Oscar García Cardoze" userId="57f4b2ef1ed14e7a" providerId="LiveId" clId="{08297822-E4CB-4AFA-8DCD-90E4A5C04F32}" dt="2024-01-22T14:48:15.300" v="329" actId="14100"/>
          <ac:spMkLst>
            <pc:docMk/>
            <pc:sldMk cId="4061308645" sldId="305"/>
            <ac:spMk id="6" creationId="{00000000-0000-0000-0000-000000000000}"/>
          </ac:spMkLst>
        </pc:spChg>
        <pc:picChg chg="mod">
          <ac:chgData name="Oscar García Cardoze" userId="57f4b2ef1ed14e7a" providerId="LiveId" clId="{08297822-E4CB-4AFA-8DCD-90E4A5C04F32}" dt="2024-01-22T14:48:02.806" v="328" actId="1076"/>
          <ac:picMkLst>
            <pc:docMk/>
            <pc:sldMk cId="4061308645" sldId="305"/>
            <ac:picMk id="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9B1A07-F18E-41BE-95F5-1B9BC58AF744}" type="datetimeFigureOut">
              <a:rPr lang="en-GB" smtClean="0"/>
              <a:pPr/>
              <a:t>22/01/2024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638E3D-771E-4672-A11D-8D2C32B32D69}" type="slidenum">
              <a:rPr lang="en-GB" smtClean="0"/>
              <a:pPr/>
              <a:t>‹Nº›</a:t>
            </a:fld>
            <a:endParaRPr lang="en-GB"/>
          </a:p>
        </p:txBody>
      </p:sp>
    </p:spTree>
    <p:extLst>
      <p:ext uri="{BB962C8B-B14F-4D97-AF65-F5344CB8AC3E}">
        <p14:creationId xmlns:p14="http://schemas.microsoft.com/office/powerpoint/2010/main" val="2232973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D4287-04A9-4C73-9D55-232C8596F91F}" type="datetimeFigureOut">
              <a:rPr lang="en-GB" smtClean="0"/>
              <a:pPr/>
              <a:t>22/01/2024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AB5415-19B2-4E24-9144-8E58C47607AD}" type="slidenum">
              <a:rPr lang="en-GB" smtClean="0"/>
              <a:pPr/>
              <a:t>‹Nº›</a:t>
            </a:fld>
            <a:endParaRPr lang="en-GB"/>
          </a:p>
        </p:txBody>
      </p:sp>
    </p:spTree>
    <p:extLst>
      <p:ext uri="{BB962C8B-B14F-4D97-AF65-F5344CB8AC3E}">
        <p14:creationId xmlns:p14="http://schemas.microsoft.com/office/powerpoint/2010/main" val="7681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9" name="Group 8"/>
          <p:cNvGrpSpPr/>
          <p:nvPr userDrawn="1"/>
        </p:nvGrpSpPr>
        <p:grpSpPr>
          <a:xfrm>
            <a:off x="0" y="6588034"/>
            <a:ext cx="12200164" cy="278130"/>
            <a:chOff x="0" y="6588034"/>
            <a:chExt cx="12200164" cy="278130"/>
          </a:xfrm>
        </p:grpSpPr>
        <p:sp>
          <p:nvSpPr>
            <p:cNvPr id="7" name="Rectangle 6"/>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00051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12200164"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72615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12200164"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289644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12200164"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54868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0" y="6588034"/>
            <a:ext cx="12200164"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207566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p:cNvGrpSpPr/>
          <p:nvPr userDrawn="1"/>
        </p:nvGrpSpPr>
        <p:grpSpPr>
          <a:xfrm>
            <a:off x="0" y="6588034"/>
            <a:ext cx="12200164" cy="278130"/>
            <a:chOff x="0" y="6588034"/>
            <a:chExt cx="12200164" cy="278130"/>
          </a:xfrm>
        </p:grpSpPr>
        <p:sp>
          <p:nvSpPr>
            <p:cNvPr id="9" name="Rectangle 8"/>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241009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0" name="Group 9"/>
          <p:cNvGrpSpPr/>
          <p:nvPr userDrawn="1"/>
        </p:nvGrpSpPr>
        <p:grpSpPr>
          <a:xfrm>
            <a:off x="0" y="6588034"/>
            <a:ext cx="12200164" cy="278130"/>
            <a:chOff x="0" y="6588034"/>
            <a:chExt cx="12200164" cy="278130"/>
          </a:xfrm>
        </p:grpSpPr>
        <p:sp>
          <p:nvSpPr>
            <p:cNvPr id="11" name="Rectangle 10"/>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41368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grpSp>
        <p:nvGrpSpPr>
          <p:cNvPr id="6" name="Group 5"/>
          <p:cNvGrpSpPr/>
          <p:nvPr userDrawn="1"/>
        </p:nvGrpSpPr>
        <p:grpSpPr>
          <a:xfrm>
            <a:off x="0" y="6588034"/>
            <a:ext cx="12200164" cy="278130"/>
            <a:chOff x="0" y="6588034"/>
            <a:chExt cx="12200164" cy="278130"/>
          </a:xfrm>
        </p:grpSpPr>
        <p:sp>
          <p:nvSpPr>
            <p:cNvPr id="7" name="Rectangle 6"/>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92513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6588034"/>
            <a:ext cx="12200164" cy="278130"/>
            <a:chOff x="0" y="6588034"/>
            <a:chExt cx="12200164" cy="278130"/>
          </a:xfrm>
        </p:grpSpPr>
        <p:sp>
          <p:nvSpPr>
            <p:cNvPr id="6" name="Rectangle 5"/>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51789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p:cNvGrpSpPr/>
          <p:nvPr userDrawn="1"/>
        </p:nvGrpSpPr>
        <p:grpSpPr>
          <a:xfrm>
            <a:off x="0" y="6588034"/>
            <a:ext cx="12200164" cy="278130"/>
            <a:chOff x="0" y="6588034"/>
            <a:chExt cx="12200164" cy="278130"/>
          </a:xfrm>
        </p:grpSpPr>
        <p:sp>
          <p:nvSpPr>
            <p:cNvPr id="9" name="Rectangle 8"/>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241860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p:cNvGrpSpPr/>
          <p:nvPr userDrawn="1"/>
        </p:nvGrpSpPr>
        <p:grpSpPr>
          <a:xfrm>
            <a:off x="0" y="6588034"/>
            <a:ext cx="12200164" cy="278130"/>
            <a:chOff x="0" y="6588034"/>
            <a:chExt cx="12200164" cy="278130"/>
          </a:xfrm>
        </p:grpSpPr>
        <p:sp>
          <p:nvSpPr>
            <p:cNvPr id="9" name="Rectangle 8"/>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88616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12200164"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536768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onlinedoctranslator.com/es/?utm_source=onlinedoctranslator&amp;utm_medium=pptx&amp;utm_campaign=attributi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263" y="2165684"/>
            <a:ext cx="9144000" cy="916489"/>
          </a:xfrm>
        </p:spPr>
        <p:txBody>
          <a:bodyPr/>
          <a:lstStyle/>
          <a:p>
            <a:pPr algn="l" rtl="0"/>
            <a:r>
              <a:rPr lang="en-GB" dirty="0">
                <a:latin typeface="+mn-lt"/>
                <a:cs typeface="Calibri"/>
              </a:rPr>
              <a:t>Unidad 20</a:t>
            </a:r>
          </a:p>
        </p:txBody>
      </p:sp>
      <p:sp>
        <p:nvSpPr>
          <p:cNvPr id="3" name="Subtitle 2"/>
          <p:cNvSpPr>
            <a:spLocks noGrp="1"/>
          </p:cNvSpPr>
          <p:nvPr>
            <p:ph type="subTitle" idx="1"/>
          </p:nvPr>
        </p:nvSpPr>
        <p:spPr>
          <a:xfrm>
            <a:off x="1497263" y="3281196"/>
            <a:ext cx="9144000" cy="1655762"/>
          </a:xfrm>
        </p:spPr>
        <p:txBody>
          <a:bodyPr>
            <a:normAutofit/>
          </a:bodyPr>
          <a:lstStyle/>
          <a:p>
            <a:pPr algn="l" rtl="0"/>
            <a:r>
              <a:rPr lang="en-GB" sz="3200" dirty="0"/>
              <a:t>ECONOMÍA DEL MEDIO AMBIENTE</a:t>
            </a:r>
          </a:p>
        </p:txBody>
      </p:sp>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Traducido del inglés al español - </a:t>
            </a:r>
            <a:r>
              <a:rPr lang="en-US" sz="1000" u="sng" dirty="0">
                <a:solidFill>
                  <a:srgbClr val="0F2B46"/>
                </a:solidFill>
                <a:effectLst/>
                <a:latin typeface="Roboto" panose="02000000000000000000" pitchFamily="2" charset="0"/>
                <a:hlinkClick r:id="rId2"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92806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262930"/>
            <a:ext cx="10515600" cy="935641"/>
          </a:xfrm>
        </p:spPr>
        <p:txBody>
          <a:bodyPr>
            <a:normAutofit/>
          </a:bodyPr>
          <a:lstStyle/>
          <a:p>
            <a:pPr algn="ctr" rtl="0"/>
            <a:r>
              <a:rPr lang="en-GB" sz="4800" dirty="0">
                <a:latin typeface="+mn-lt"/>
              </a:rPr>
              <a:t>Límites y Comercio</a:t>
            </a:r>
          </a:p>
        </p:txBody>
      </p:sp>
      <p:sp>
        <p:nvSpPr>
          <p:cNvPr id="6" name="TextBox 5"/>
          <p:cNvSpPr txBox="1"/>
          <p:nvPr/>
        </p:nvSpPr>
        <p:spPr>
          <a:xfrm>
            <a:off x="611505" y="1205096"/>
            <a:ext cx="11237595" cy="4078039"/>
          </a:xfrm>
          <a:prstGeom prst="rect">
            <a:avLst/>
          </a:prstGeom>
          <a:noFill/>
        </p:spPr>
        <p:txBody>
          <a:bodyPr wrap="square" rtlCol="0">
            <a:spAutoFit/>
          </a:bodyPr>
          <a:lstStyle/>
          <a:p>
            <a:pPr algn="l" rtl="0">
              <a:spcAft>
                <a:spcPts val="1800"/>
              </a:spcAft>
            </a:pPr>
            <a:r>
              <a:rPr lang="en-US" sz="3200" dirty="0"/>
              <a:t>Los efectos ambientales externos surgen debido a la falta de mercados.</a:t>
            </a:r>
            <a:endParaRPr lang="en-US" sz="3200" b="1" dirty="0"/>
          </a:p>
          <a:p>
            <a:pPr algn="l" rtl="0">
              <a:spcAft>
                <a:spcPts val="1200"/>
              </a:spcAft>
            </a:pPr>
            <a:r>
              <a:rPr lang="en-US" sz="3200" b="1" dirty="0"/>
              <a:t>Límites y comercio</a:t>
            </a:r>
            <a:r>
              <a:rPr lang="en-US" sz="3200" dirty="0"/>
              <a:t>crea un mercado de emisiones:</a:t>
            </a:r>
          </a:p>
          <a:p>
            <a:pPr marL="457200" indent="-457200" algn="l" rtl="0">
              <a:spcAft>
                <a:spcPts val="600"/>
              </a:spcAft>
              <a:buFont typeface="Arial"/>
              <a:buChar char="•"/>
            </a:pPr>
            <a:r>
              <a:rPr lang="en-US" sz="3200" dirty="0"/>
              <a:t>El gobierno establece un límite (límite) a la contaminación y crea suficientes permisos para cumplir con este límite.</a:t>
            </a:r>
          </a:p>
          <a:p>
            <a:pPr marL="457200" indent="-457200" algn="l" rtl="0">
              <a:spcAft>
                <a:spcPts val="600"/>
              </a:spcAft>
              <a:buFont typeface="Arial"/>
              <a:buChar char="•"/>
            </a:pPr>
            <a:r>
              <a:rPr lang="en-US" sz="3200" dirty="0"/>
              <a:t>Los gobiernos asignan permisos (por ejemplo, mediante subasta) y las empresas compran/venden permisos entre ellas.</a:t>
            </a:r>
          </a:p>
          <a:p>
            <a:pPr marL="457200" indent="-457200" algn="l" rtl="0">
              <a:buFont typeface="Arial"/>
              <a:buChar char="•"/>
            </a:pPr>
            <a:r>
              <a:rPr lang="en-US" sz="3200" dirty="0"/>
              <a:t>Cap and Trade es una política combinada (basada en cantidad y precio).</a:t>
            </a:r>
          </a:p>
        </p:txBody>
      </p:sp>
    </p:spTree>
    <p:extLst>
      <p:ext uri="{BB962C8B-B14F-4D97-AF65-F5344CB8AC3E}">
        <p14:creationId xmlns:p14="http://schemas.microsoft.com/office/powerpoint/2010/main" val="226213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262930"/>
            <a:ext cx="10515600" cy="935641"/>
          </a:xfrm>
        </p:spPr>
        <p:txBody>
          <a:bodyPr>
            <a:normAutofit/>
          </a:bodyPr>
          <a:lstStyle/>
          <a:p>
            <a:pPr algn="ctr" rtl="0"/>
            <a:r>
              <a:rPr lang="es-PA" sz="4800">
                <a:latin typeface="+mn-lt"/>
              </a:rPr>
              <a:t>Límites y Comercio: modelo</a:t>
            </a:r>
          </a:p>
        </p:txBody>
      </p:sp>
      <p:sp>
        <p:nvSpPr>
          <p:cNvPr id="6" name="TextBox 5"/>
          <p:cNvSpPr txBox="1"/>
          <p:nvPr/>
        </p:nvSpPr>
        <p:spPr>
          <a:xfrm>
            <a:off x="190500" y="2179797"/>
            <a:ext cx="6324600" cy="4678203"/>
          </a:xfrm>
          <a:prstGeom prst="rect">
            <a:avLst/>
          </a:prstGeom>
          <a:noFill/>
        </p:spPr>
        <p:txBody>
          <a:bodyPr wrap="square" rtlCol="0">
            <a:spAutoFit/>
          </a:bodyPr>
          <a:lstStyle/>
          <a:p>
            <a:pPr algn="l" rtl="0">
              <a:spcAft>
                <a:spcPts val="600"/>
              </a:spcAft>
            </a:pPr>
            <a:r>
              <a:rPr lang="en-US" sz="2800" dirty="0"/>
              <a:t>Ejemplo: La empresa A tiene un costo marginal privado de reducción (MPCA) más bajo que la empresa B.</a:t>
            </a:r>
          </a:p>
          <a:p>
            <a:pPr marL="457200" indent="-457200" algn="l" rtl="0">
              <a:spcAft>
                <a:spcPts val="600"/>
              </a:spcAft>
              <a:buFont typeface="Arial"/>
              <a:buChar char="•"/>
            </a:pPr>
            <a:r>
              <a:rPr lang="en-US" sz="2800" dirty="0"/>
              <a:t>Ambas empresas se benefician de los permisos de compra/venta hasta que el MPCA se iguale entre las empresas.</a:t>
            </a:r>
          </a:p>
          <a:p>
            <a:pPr marL="457200" indent="-457200" algn="l" rtl="0">
              <a:buFont typeface="Arial"/>
              <a:buChar char="•"/>
            </a:pPr>
            <a:r>
              <a:rPr lang="en-US" sz="2800" dirty="0"/>
              <a:t>Objetivo del sistema de límites máximos y comercio = la reducción la realizan las empresas para las que resulta menos costoso.</a:t>
            </a:r>
          </a:p>
        </p:txBody>
      </p:sp>
      <p:sp>
        <p:nvSpPr>
          <p:cNvPr id="3" name="TextBox 2"/>
          <p:cNvSpPr txBox="1"/>
          <p:nvPr/>
        </p:nvSpPr>
        <p:spPr>
          <a:xfrm>
            <a:off x="419100" y="1117600"/>
            <a:ext cx="11353800" cy="584776"/>
          </a:xfrm>
          <a:prstGeom prst="rect">
            <a:avLst/>
          </a:prstGeom>
          <a:noFill/>
        </p:spPr>
        <p:txBody>
          <a:bodyPr wrap="square" rtlCol="0">
            <a:spAutoFit/>
          </a:bodyPr>
          <a:lstStyle/>
          <a:p>
            <a:pPr algn="l" rtl="0"/>
            <a:r>
              <a:rPr lang="en-US" sz="3200" dirty="0"/>
              <a:t>Las empresas comercian hasta que el precio del permiso = CM de reducción (Pareto-eficiente).</a:t>
            </a:r>
          </a:p>
        </p:txBody>
      </p:sp>
      <p:pic>
        <p:nvPicPr>
          <p:cNvPr id="7" name="Picture 6" descr="figure-20-16-f.jpg"/>
          <p:cNvPicPr>
            <a:picLocks noChangeAspect="1"/>
          </p:cNvPicPr>
          <p:nvPr/>
        </p:nvPicPr>
        <p:blipFill>
          <a:blip r:embed="rId2"/>
          <a:stretch>
            <a:fillRect/>
          </a:stretch>
        </p:blipFill>
        <p:spPr>
          <a:xfrm>
            <a:off x="6395867" y="2344393"/>
            <a:ext cx="5195273" cy="4250677"/>
          </a:xfrm>
          <a:prstGeom prst="rect">
            <a:avLst/>
          </a:prstGeom>
        </p:spPr>
      </p:pic>
    </p:spTree>
    <p:extLst>
      <p:ext uri="{BB962C8B-B14F-4D97-AF65-F5344CB8AC3E}">
        <p14:creationId xmlns:p14="http://schemas.microsoft.com/office/powerpoint/2010/main" val="180906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262930"/>
            <a:ext cx="10515600" cy="935641"/>
          </a:xfrm>
        </p:spPr>
        <p:txBody>
          <a:bodyPr>
            <a:normAutofit/>
          </a:bodyPr>
          <a:lstStyle/>
          <a:p>
            <a:pPr algn="ctr" rtl="0"/>
            <a:r>
              <a:rPr lang="en-GB" sz="4800" dirty="0">
                <a:latin typeface="+mn-lt"/>
              </a:rPr>
              <a:t>Límites y Comercio: problemas</a:t>
            </a:r>
          </a:p>
        </p:txBody>
      </p:sp>
      <p:sp>
        <p:nvSpPr>
          <p:cNvPr id="6" name="TextBox 5"/>
          <p:cNvSpPr txBox="1"/>
          <p:nvPr/>
        </p:nvSpPr>
        <p:spPr>
          <a:xfrm>
            <a:off x="0" y="1344676"/>
            <a:ext cx="6431395" cy="3693319"/>
          </a:xfrm>
          <a:prstGeom prst="rect">
            <a:avLst/>
          </a:prstGeom>
          <a:noFill/>
        </p:spPr>
        <p:txBody>
          <a:bodyPr wrap="square" rtlCol="0">
            <a:spAutoFit/>
          </a:bodyPr>
          <a:lstStyle/>
          <a:p>
            <a:pPr marL="457200" indent="-457200" algn="l" rtl="0">
              <a:spcAft>
                <a:spcPts val="1200"/>
              </a:spcAft>
              <a:buFont typeface="Arial"/>
              <a:buChar char="•"/>
            </a:pPr>
            <a:r>
              <a:rPr lang="en-US" sz="2800" dirty="0"/>
              <a:t>Los formuladores de políticas deben establecer el nivel total correcto de reducción (el límite); no es fácil de determinar</a:t>
            </a:r>
          </a:p>
          <a:p>
            <a:pPr marL="457200" indent="-457200" algn="l" rtl="0">
              <a:buFont typeface="Arial"/>
              <a:buChar char="•"/>
            </a:pPr>
            <a:r>
              <a:rPr lang="en-US" sz="2800" dirty="0"/>
              <a:t>Poner un precio a la contaminación puede enviar una señal equivocada a las empresas, por ejemplo, hacer que la producción sea rentable</a:t>
            </a:r>
          </a:p>
        </p:txBody>
      </p:sp>
      <p:sp>
        <p:nvSpPr>
          <p:cNvPr id="5" name="TextBox 4"/>
          <p:cNvSpPr txBox="1"/>
          <p:nvPr/>
        </p:nvSpPr>
        <p:spPr>
          <a:xfrm>
            <a:off x="260842" y="5037995"/>
            <a:ext cx="11931158" cy="1646605"/>
          </a:xfrm>
          <a:prstGeom prst="rect">
            <a:avLst/>
          </a:prstGeom>
          <a:noFill/>
        </p:spPr>
        <p:txBody>
          <a:bodyPr wrap="square" rtlCol="0">
            <a:spAutoFit/>
          </a:bodyPr>
          <a:lstStyle/>
          <a:p>
            <a:pPr algn="l" rtl="0">
              <a:spcAft>
                <a:spcPts val="600"/>
              </a:spcAft>
            </a:pPr>
            <a:r>
              <a:rPr lang="en-US" sz="2400" dirty="0"/>
              <a:t>Ejemplo: El régimen de comercio de derechos de emisión de la UE estableció un límite demasiado alto. El precio cayó drásticamente después de la crisis de 2008, lo que proporcionó pocos incentivos para reducirlo.</a:t>
            </a:r>
          </a:p>
          <a:p>
            <a:pPr marL="457200" indent="-457200" algn="l" rtl="0">
              <a:buFont typeface="Arial"/>
              <a:buChar char="•"/>
            </a:pPr>
            <a:r>
              <a:rPr lang="en-US" sz="2400" dirty="0"/>
              <a:t>Un precio mínimo para los permisos puede mitigar este problema (p. </a:t>
            </a:r>
            <a:r>
              <a:rPr lang="en-US" sz="2400" dirty="0" err="1"/>
              <a:t>ej</a:t>
            </a:r>
            <a:r>
              <a:rPr lang="en-US" sz="2400" dirty="0"/>
              <a:t>. en el Reino Unido).</a:t>
            </a:r>
          </a:p>
        </p:txBody>
      </p:sp>
      <p:pic>
        <p:nvPicPr>
          <p:cNvPr id="7" name="Picture 6" descr="figure-20-17.jpg"/>
          <p:cNvPicPr>
            <a:picLocks noChangeAspect="1"/>
          </p:cNvPicPr>
          <p:nvPr/>
        </p:nvPicPr>
        <p:blipFill>
          <a:blip r:embed="rId2"/>
          <a:stretch>
            <a:fillRect/>
          </a:stretch>
        </p:blipFill>
        <p:spPr>
          <a:xfrm>
            <a:off x="6448393" y="1432055"/>
            <a:ext cx="5395435" cy="3210507"/>
          </a:xfrm>
          <a:prstGeom prst="rect">
            <a:avLst/>
          </a:prstGeom>
        </p:spPr>
      </p:pic>
    </p:spTree>
    <p:extLst>
      <p:ext uri="{BB962C8B-B14F-4D97-AF65-F5344CB8AC3E}">
        <p14:creationId xmlns:p14="http://schemas.microsoft.com/office/powerpoint/2010/main" val="372991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365125"/>
            <a:ext cx="10515600" cy="935641"/>
          </a:xfrm>
        </p:spPr>
        <p:txBody>
          <a:bodyPr>
            <a:normAutofit/>
          </a:bodyPr>
          <a:lstStyle/>
          <a:p>
            <a:pPr algn="ctr" rtl="0"/>
            <a:r>
              <a:rPr lang="en-GB" sz="4800" dirty="0">
                <a:latin typeface="+mn-lt"/>
              </a:rPr>
              <a:t>Medición de costos/beneficios ambientales</a:t>
            </a:r>
          </a:p>
        </p:txBody>
      </p:sp>
      <p:sp>
        <p:nvSpPr>
          <p:cNvPr id="6" name="TextBox 5"/>
          <p:cNvSpPr txBox="1"/>
          <p:nvPr/>
        </p:nvSpPr>
        <p:spPr>
          <a:xfrm>
            <a:off x="574610" y="1560699"/>
            <a:ext cx="11474581" cy="4909036"/>
          </a:xfrm>
          <a:prstGeom prst="rect">
            <a:avLst/>
          </a:prstGeom>
          <a:noFill/>
        </p:spPr>
        <p:txBody>
          <a:bodyPr wrap="square" rtlCol="0">
            <a:spAutoFit/>
          </a:bodyPr>
          <a:lstStyle/>
          <a:p>
            <a:pPr algn="l" rtl="0">
              <a:spcAft>
                <a:spcPts val="600"/>
              </a:spcAft>
            </a:pPr>
            <a:r>
              <a:rPr lang="es-PA" sz="3200"/>
              <a:t>1.</a:t>
            </a:r>
            <a:r>
              <a:rPr lang="es-PA" sz="3200" b="1"/>
              <a:t>Valoracion </a:t>
            </a:r>
            <a:r>
              <a:rPr lang="es-PA" sz="3200" b="1" dirty="0" err="1"/>
              <a:t>contingente:</a:t>
            </a:r>
            <a:r>
              <a:rPr lang="es-PA" sz="3200" dirty="0" err="1"/>
              <a:t>Utilice</a:t>
            </a:r>
            <a:r>
              <a:rPr lang="es-PA" sz="3200" dirty="0"/>
              <a:t> encuestas para evaluar el valor de los recursos no comerciales.</a:t>
            </a:r>
            <a:endParaRPr lang="es-PA" sz="3200" b="1" dirty="0"/>
          </a:p>
          <a:p>
            <a:pPr marL="457200" indent="-457200" algn="l" rtl="0">
              <a:spcAft>
                <a:spcPts val="1800"/>
              </a:spcAft>
              <a:buFont typeface="Arial"/>
              <a:buChar char="•"/>
            </a:pPr>
            <a:r>
              <a:rPr lang="es-PA" sz="3200" dirty="0"/>
              <a:t>Enfoque de </a:t>
            </a:r>
            <a:r>
              <a:rPr lang="es-PA" sz="3200" b="1" dirty="0"/>
              <a:t>preferencia declarada</a:t>
            </a:r>
            <a:r>
              <a:rPr lang="es-PA" sz="3200" dirty="0"/>
              <a:t>: asume que las declaraciones del encuestado indican sus verdaderas preferencias.</a:t>
            </a:r>
          </a:p>
          <a:p>
            <a:pPr algn="l" rtl="0">
              <a:spcAft>
                <a:spcPts val="600"/>
              </a:spcAft>
            </a:pPr>
            <a:r>
              <a:rPr lang="es-PA" sz="3200" dirty="0"/>
              <a:t>2.</a:t>
            </a:r>
            <a:r>
              <a:rPr lang="es-PA" sz="3200" b="1" dirty="0"/>
              <a:t>Precios </a:t>
            </a:r>
            <a:r>
              <a:rPr lang="es-PA" sz="3200" b="1" dirty="0" err="1"/>
              <a:t>hedónicos:</a:t>
            </a:r>
            <a:r>
              <a:rPr lang="es-PA" sz="3200" dirty="0" err="1"/>
              <a:t>Utiliza</a:t>
            </a:r>
            <a:r>
              <a:rPr lang="es-PA" sz="3200" dirty="0"/>
              <a:t> los precios de los bienes de mercado para inferir el valor económico de atributos sin precios, por ejemplo, cualidades ambientales</a:t>
            </a:r>
          </a:p>
          <a:p>
            <a:pPr marL="457200" indent="-457200" algn="l" rtl="0">
              <a:buFont typeface="Arial"/>
              <a:buChar char="•"/>
            </a:pPr>
            <a:r>
              <a:rPr lang="es-PA" sz="3200" dirty="0"/>
              <a:t>Enfoque de </a:t>
            </a:r>
            <a:r>
              <a:rPr lang="es-PA" sz="3200" b="1" dirty="0"/>
              <a:t>preferencia revelada</a:t>
            </a:r>
            <a:r>
              <a:rPr lang="es-PA" sz="3200" dirty="0"/>
              <a:t>: utiliza el comportamiento como indicación de preferencias</a:t>
            </a:r>
          </a:p>
        </p:txBody>
      </p:sp>
    </p:spTree>
    <p:extLst>
      <p:ext uri="{BB962C8B-B14F-4D97-AF65-F5344CB8AC3E}">
        <p14:creationId xmlns:p14="http://schemas.microsoft.com/office/powerpoint/2010/main" val="137339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276225"/>
            <a:ext cx="10515600" cy="935641"/>
          </a:xfrm>
        </p:spPr>
        <p:txBody>
          <a:bodyPr>
            <a:normAutofit/>
          </a:bodyPr>
          <a:lstStyle/>
          <a:p>
            <a:pPr algn="ctr" rtl="0"/>
            <a:r>
              <a:rPr lang="en-GB" sz="4800" dirty="0">
                <a:latin typeface="+mn-lt"/>
              </a:rPr>
              <a:t>Efecto de la mejora tecnológica</a:t>
            </a:r>
          </a:p>
        </p:txBody>
      </p:sp>
      <p:sp>
        <p:nvSpPr>
          <p:cNvPr id="6" name="TextBox 5"/>
          <p:cNvSpPr txBox="1"/>
          <p:nvPr/>
        </p:nvSpPr>
        <p:spPr>
          <a:xfrm>
            <a:off x="449908" y="2970399"/>
            <a:ext cx="5950892" cy="3046988"/>
          </a:xfrm>
          <a:prstGeom prst="rect">
            <a:avLst/>
          </a:prstGeom>
          <a:noFill/>
        </p:spPr>
        <p:txBody>
          <a:bodyPr wrap="square" rtlCol="0">
            <a:spAutoFit/>
          </a:bodyPr>
          <a:lstStyle/>
          <a:p>
            <a:pPr algn="l" rtl="0"/>
            <a:r>
              <a:rPr lang="en-US" sz="3200" dirty="0"/>
              <a:t>La mejora tecnológica aumenta la</a:t>
            </a:r>
            <a:r>
              <a:rPr lang="en-US" sz="3200" b="1" dirty="0"/>
              <a:t>productividad marginal del gasto de reducción</a:t>
            </a:r>
            <a:r>
              <a:rPr lang="en-US" sz="3200" dirty="0"/>
              <a:t>(MRT del consumo hacia la reducción), haciendo que la frontera factible sea más pronunciada.</a:t>
            </a:r>
          </a:p>
        </p:txBody>
      </p:sp>
      <p:sp>
        <p:nvSpPr>
          <p:cNvPr id="4" name="TextBox 3"/>
          <p:cNvSpPr txBox="1"/>
          <p:nvPr/>
        </p:nvSpPr>
        <p:spPr>
          <a:xfrm>
            <a:off x="622300" y="1168400"/>
            <a:ext cx="11150600" cy="1569660"/>
          </a:xfrm>
          <a:prstGeom prst="rect">
            <a:avLst/>
          </a:prstGeom>
          <a:noFill/>
        </p:spPr>
        <p:txBody>
          <a:bodyPr wrap="square" rtlCol="0">
            <a:spAutoFit/>
          </a:bodyPr>
          <a:lstStyle/>
          <a:p>
            <a:pPr algn="ctr" rtl="0"/>
            <a:r>
              <a:rPr lang="en-US" sz="3200" dirty="0"/>
              <a:t>Las mejoras tecnológicas pueden ampliar el conjunto factible al hacer más eficiente la reducción o reducir los costos ambientales del consumo.</a:t>
            </a:r>
          </a:p>
        </p:txBody>
      </p:sp>
      <p:pic>
        <p:nvPicPr>
          <p:cNvPr id="7" name="Picture 6" descr="figure-20-18.jpg"/>
          <p:cNvPicPr>
            <a:picLocks noChangeAspect="1"/>
          </p:cNvPicPr>
          <p:nvPr/>
        </p:nvPicPr>
        <p:blipFill>
          <a:blip r:embed="rId2"/>
          <a:stretch>
            <a:fillRect/>
          </a:stretch>
        </p:blipFill>
        <p:spPr>
          <a:xfrm>
            <a:off x="6539378" y="2848552"/>
            <a:ext cx="5011137" cy="3414528"/>
          </a:xfrm>
          <a:prstGeom prst="rect">
            <a:avLst/>
          </a:prstGeom>
        </p:spPr>
      </p:pic>
    </p:spTree>
    <p:extLst>
      <p:ext uri="{BB962C8B-B14F-4D97-AF65-F5344CB8AC3E}">
        <p14:creationId xmlns:p14="http://schemas.microsoft.com/office/powerpoint/2010/main" val="66500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47" y="276225"/>
            <a:ext cx="10648375" cy="935641"/>
          </a:xfrm>
        </p:spPr>
        <p:txBody>
          <a:bodyPr>
            <a:normAutofit/>
          </a:bodyPr>
          <a:lstStyle/>
          <a:p>
            <a:pPr algn="ctr" rtl="0"/>
            <a:r>
              <a:rPr lang="en-GB" sz="4800" dirty="0">
                <a:latin typeface="+mn-lt"/>
              </a:rPr>
              <a:t>Ejemplo: producción de energía renovable</a:t>
            </a:r>
          </a:p>
        </p:txBody>
      </p:sp>
      <p:sp>
        <p:nvSpPr>
          <p:cNvPr id="6" name="TextBox 5"/>
          <p:cNvSpPr txBox="1"/>
          <p:nvPr/>
        </p:nvSpPr>
        <p:spPr>
          <a:xfrm>
            <a:off x="88900" y="2513199"/>
            <a:ext cx="6248400" cy="4124206"/>
          </a:xfrm>
          <a:prstGeom prst="rect">
            <a:avLst/>
          </a:prstGeom>
          <a:noFill/>
        </p:spPr>
        <p:txBody>
          <a:bodyPr wrap="square" rtlCol="0">
            <a:spAutoFit/>
          </a:bodyPr>
          <a:lstStyle/>
          <a:p>
            <a:pPr marL="457200" indent="-457200" algn="l" rtl="0">
              <a:spcAft>
                <a:spcPts val="1200"/>
              </a:spcAft>
              <a:buFont typeface="Arial"/>
              <a:buChar char="•"/>
            </a:pPr>
            <a:r>
              <a:rPr lang="es-PA" sz="2800"/>
              <a:t>Los subsidios a las empresas que producen paneles solares han ayudado a financiar la investigación y el desarrollo de fuentes de energía alternativas.</a:t>
            </a:r>
          </a:p>
          <a:p>
            <a:pPr marL="457200" indent="-457200" algn="l" rtl="0">
              <a:buFont typeface="Arial"/>
              <a:buChar char="•"/>
            </a:pPr>
            <a:r>
              <a:rPr lang="es-PA" sz="2800" dirty="0"/>
              <a:t>La creciente demanda de paneles solares provocó una fuerte caída de su precio, gracias a </a:t>
            </a:r>
            <a:r>
              <a:rPr lang="es-PA" sz="2800" b="1" dirty="0"/>
              <a:t>aprender haciendo </a:t>
            </a:r>
            <a:r>
              <a:rPr lang="es-PA" sz="2800" dirty="0"/>
              <a:t>en el proceso de producción.</a:t>
            </a:r>
            <a:endParaRPr lang="es-PA" sz="2800" b="1" dirty="0"/>
          </a:p>
        </p:txBody>
      </p:sp>
      <p:sp>
        <p:nvSpPr>
          <p:cNvPr id="7" name="TextBox 6"/>
          <p:cNvSpPr txBox="1"/>
          <p:nvPr/>
        </p:nvSpPr>
        <p:spPr>
          <a:xfrm>
            <a:off x="495300" y="1104381"/>
            <a:ext cx="11531600" cy="1569660"/>
          </a:xfrm>
          <a:prstGeom prst="rect">
            <a:avLst/>
          </a:prstGeom>
          <a:noFill/>
        </p:spPr>
        <p:txBody>
          <a:bodyPr wrap="square" rtlCol="0">
            <a:spAutoFit/>
          </a:bodyPr>
          <a:lstStyle/>
          <a:p>
            <a:pPr algn="ctr" rtl="0"/>
            <a:r>
              <a:rPr lang="es-PA" sz="3200"/>
              <a:t>Las rentas de la innovación pueden impulsar el progreso, dando lugar a avances tecnológicos que ofrezcan sustitutos de los recursos no renovables.</a:t>
            </a:r>
          </a:p>
        </p:txBody>
      </p:sp>
      <p:pic>
        <p:nvPicPr>
          <p:cNvPr id="8" name="Picture 7" descr="figure-20-19-a.jpg"/>
          <p:cNvPicPr>
            <a:picLocks noChangeAspect="1"/>
          </p:cNvPicPr>
          <p:nvPr/>
        </p:nvPicPr>
        <p:blipFill>
          <a:blip r:embed="rId2"/>
          <a:stretch>
            <a:fillRect/>
          </a:stretch>
        </p:blipFill>
        <p:spPr>
          <a:xfrm>
            <a:off x="6362328" y="2614571"/>
            <a:ext cx="5437724" cy="3181333"/>
          </a:xfrm>
          <a:prstGeom prst="rect">
            <a:avLst/>
          </a:prstGeom>
        </p:spPr>
      </p:pic>
    </p:spTree>
    <p:extLst>
      <p:ext uri="{BB962C8B-B14F-4D97-AF65-F5344CB8AC3E}">
        <p14:creationId xmlns:p14="http://schemas.microsoft.com/office/powerpoint/2010/main" val="353671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ure-20-20-d.jpg"/>
          <p:cNvPicPr>
            <a:picLocks noChangeAspect="1"/>
          </p:cNvPicPr>
          <p:nvPr/>
        </p:nvPicPr>
        <p:blipFill>
          <a:blip r:embed="rId2"/>
          <a:srcRect r="7049"/>
          <a:stretch>
            <a:fillRect/>
          </a:stretch>
        </p:blipFill>
        <p:spPr>
          <a:xfrm>
            <a:off x="6751674" y="2500024"/>
            <a:ext cx="5265377" cy="3618496"/>
          </a:xfrm>
          <a:prstGeom prst="rect">
            <a:avLst/>
          </a:prstGeom>
        </p:spPr>
      </p:pic>
      <p:sp>
        <p:nvSpPr>
          <p:cNvPr id="2" name="Title 1"/>
          <p:cNvSpPr>
            <a:spLocks noGrp="1"/>
          </p:cNvSpPr>
          <p:nvPr>
            <p:ph type="title"/>
          </p:nvPr>
        </p:nvSpPr>
        <p:spPr>
          <a:xfrm>
            <a:off x="866422" y="263525"/>
            <a:ext cx="10515600" cy="935641"/>
          </a:xfrm>
        </p:spPr>
        <p:txBody>
          <a:bodyPr>
            <a:normAutofit/>
          </a:bodyPr>
          <a:lstStyle/>
          <a:p>
            <a:pPr algn="ctr" rtl="0"/>
            <a:r>
              <a:rPr lang="en-GB" sz="4800" dirty="0" err="1">
                <a:latin typeface="+mn-lt"/>
              </a:rPr>
              <a:t>Gravar</a:t>
            </a:r>
            <a:r>
              <a:rPr lang="en-GB" sz="4800" dirty="0">
                <a:latin typeface="+mn-lt"/>
              </a:rPr>
              <a:t> a las empresas</a:t>
            </a:r>
          </a:p>
        </p:txBody>
      </p:sp>
      <p:sp>
        <p:nvSpPr>
          <p:cNvPr id="6" name="TextBox 5"/>
          <p:cNvSpPr txBox="1"/>
          <p:nvPr/>
        </p:nvSpPr>
        <p:spPr>
          <a:xfrm>
            <a:off x="260120" y="2168589"/>
            <a:ext cx="7093180" cy="4555093"/>
          </a:xfrm>
          <a:prstGeom prst="rect">
            <a:avLst/>
          </a:prstGeom>
          <a:noFill/>
        </p:spPr>
        <p:txBody>
          <a:bodyPr wrap="square" rtlCol="0">
            <a:spAutoFit/>
          </a:bodyPr>
          <a:lstStyle/>
          <a:p>
            <a:pPr algn="l" rtl="0"/>
            <a:r>
              <a:rPr lang="en-US" sz="2800" dirty="0"/>
              <a:t>Ejemplo: Sin impuestos, la tecnología con uso intensivo de carbón es más barata (rojo).</a:t>
            </a:r>
          </a:p>
          <a:p>
            <a:pPr marL="457200" indent="-457200" algn="l" rtl="0">
              <a:spcAft>
                <a:spcPts val="1200"/>
              </a:spcAft>
              <a:buFont typeface="Arial"/>
              <a:buChar char="•"/>
            </a:pPr>
            <a:r>
              <a:rPr lang="en-US" sz="2800" dirty="0"/>
              <a:t>Un impuesto al carbón abarata la tecnología con uso intensivo de energía solar (líneas azules).</a:t>
            </a:r>
          </a:p>
          <a:p>
            <a:pPr algn="l" rtl="0"/>
            <a:r>
              <a:rPr lang="en-US" sz="2800" dirty="0"/>
              <a:t>Los impuestos a las empresas pueden hacer que las fuentes de energía renovables sean relativamente más rentables, pero también hacen necesaria su adopción para seguir siendo competitivas.</a:t>
            </a:r>
          </a:p>
        </p:txBody>
      </p:sp>
      <p:sp>
        <p:nvSpPr>
          <p:cNvPr id="4" name="TextBox 3"/>
          <p:cNvSpPr txBox="1"/>
          <p:nvPr/>
        </p:nvSpPr>
        <p:spPr>
          <a:xfrm>
            <a:off x="260120" y="1091371"/>
            <a:ext cx="11756931" cy="1077218"/>
          </a:xfrm>
          <a:prstGeom prst="rect">
            <a:avLst/>
          </a:prstGeom>
          <a:noFill/>
        </p:spPr>
        <p:txBody>
          <a:bodyPr wrap="square" rtlCol="0">
            <a:spAutoFit/>
          </a:bodyPr>
          <a:lstStyle/>
          <a:p>
            <a:pPr algn="ctr" rtl="0"/>
            <a:r>
              <a:rPr lang="en-US" sz="3200" dirty="0"/>
              <a:t>Los impuestos pueden crear rentas de innovación al cambiar los precios relativos, lo que promueve la innovación en el sector privado.</a:t>
            </a:r>
          </a:p>
        </p:txBody>
      </p:sp>
    </p:spTree>
    <p:extLst>
      <p:ext uri="{BB962C8B-B14F-4D97-AF65-F5344CB8AC3E}">
        <p14:creationId xmlns:p14="http://schemas.microsoft.com/office/powerpoint/2010/main" val="2092598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ure-20-21-e.jpg"/>
          <p:cNvPicPr>
            <a:picLocks noChangeAspect="1"/>
          </p:cNvPicPr>
          <p:nvPr/>
        </p:nvPicPr>
        <p:blipFill>
          <a:blip r:embed="rId2"/>
          <a:stretch>
            <a:fillRect/>
          </a:stretch>
        </p:blipFill>
        <p:spPr>
          <a:xfrm>
            <a:off x="5491112" y="2638202"/>
            <a:ext cx="6305830" cy="3975655"/>
          </a:xfrm>
          <a:prstGeom prst="rect">
            <a:avLst/>
          </a:prstGeom>
        </p:spPr>
      </p:pic>
      <p:sp>
        <p:nvSpPr>
          <p:cNvPr id="2" name="Title 1"/>
          <p:cNvSpPr>
            <a:spLocks noGrp="1"/>
          </p:cNvSpPr>
          <p:nvPr>
            <p:ph type="title"/>
          </p:nvPr>
        </p:nvSpPr>
        <p:spPr>
          <a:xfrm>
            <a:off x="838200" y="365125"/>
            <a:ext cx="10515600" cy="935641"/>
          </a:xfrm>
        </p:spPr>
        <p:txBody>
          <a:bodyPr>
            <a:normAutofit/>
          </a:bodyPr>
          <a:lstStyle/>
          <a:p>
            <a:pPr algn="ctr" rtl="0"/>
            <a:r>
              <a:rPr lang="en-GB" sz="4800" dirty="0">
                <a:latin typeface="+mn-lt"/>
              </a:rPr>
              <a:t>Gravar a los consumidores</a:t>
            </a:r>
          </a:p>
        </p:txBody>
      </p:sp>
      <p:sp>
        <p:nvSpPr>
          <p:cNvPr id="6" name="TextBox 5"/>
          <p:cNvSpPr txBox="1"/>
          <p:nvPr/>
        </p:nvSpPr>
        <p:spPr>
          <a:xfrm>
            <a:off x="291148" y="1189500"/>
            <a:ext cx="11609704" cy="1077218"/>
          </a:xfrm>
          <a:prstGeom prst="rect">
            <a:avLst/>
          </a:prstGeom>
          <a:noFill/>
        </p:spPr>
        <p:txBody>
          <a:bodyPr wrap="square" rtlCol="0">
            <a:spAutoFit/>
          </a:bodyPr>
          <a:lstStyle/>
          <a:p>
            <a:pPr algn="ctr" rtl="0"/>
            <a:r>
              <a:rPr lang="en-US" sz="3200" dirty="0"/>
              <a:t>Los impuestos pueden crear cambios en el estilo de vida que mejoran el bienestar al cambiar el valor de los bienes por parte de los consumidores.</a:t>
            </a:r>
          </a:p>
        </p:txBody>
      </p:sp>
      <p:sp>
        <p:nvSpPr>
          <p:cNvPr id="4" name="TextBox 3"/>
          <p:cNvSpPr txBox="1"/>
          <p:nvPr/>
        </p:nvSpPr>
        <p:spPr>
          <a:xfrm>
            <a:off x="138331" y="3085611"/>
            <a:ext cx="5537200" cy="3262432"/>
          </a:xfrm>
          <a:prstGeom prst="rect">
            <a:avLst/>
          </a:prstGeom>
          <a:noFill/>
        </p:spPr>
        <p:txBody>
          <a:bodyPr wrap="square" rtlCol="0">
            <a:spAutoFit/>
          </a:bodyPr>
          <a:lstStyle/>
          <a:p>
            <a:pPr algn="l" rtl="0">
              <a:spcAft>
                <a:spcPts val="1200"/>
              </a:spcAft>
            </a:pPr>
            <a:r>
              <a:rPr lang="en-US" sz="2800" dirty="0"/>
              <a:t>Ejemplo: Un impuesto sobre los viajes aéreos reduce el conjunto factible (</a:t>
            </a:r>
            <a:r>
              <a:rPr lang="en-US" sz="2800" b="1" dirty="0"/>
              <a:t>efecto renta</a:t>
            </a:r>
            <a:r>
              <a:rPr lang="en-US" sz="2800" dirty="0"/>
              <a:t>) y fomenta un mayor consumo de tiempo libre (</a:t>
            </a:r>
            <a:r>
              <a:rPr lang="en-US" sz="2800" b="1" dirty="0"/>
              <a:t>efecto de sustitución</a:t>
            </a:r>
            <a:r>
              <a:rPr lang="en-US" sz="2800" dirty="0"/>
              <a:t>).</a:t>
            </a:r>
          </a:p>
          <a:p>
            <a:pPr algn="l" rtl="0"/>
            <a:r>
              <a:rPr lang="en-US" sz="2800" dirty="0"/>
              <a:t>Efecto global = efecto ingreso + efecto sustitución</a:t>
            </a:r>
          </a:p>
        </p:txBody>
      </p:sp>
    </p:spTree>
    <p:extLst>
      <p:ext uri="{BB962C8B-B14F-4D97-AF65-F5344CB8AC3E}">
        <p14:creationId xmlns:p14="http://schemas.microsoft.com/office/powerpoint/2010/main" val="2916439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ure-20-24-b.jpg"/>
          <p:cNvPicPr>
            <a:picLocks noChangeAspect="1"/>
          </p:cNvPicPr>
          <p:nvPr/>
        </p:nvPicPr>
        <p:blipFill>
          <a:blip r:embed="rId2"/>
          <a:stretch>
            <a:fillRect/>
          </a:stretch>
        </p:blipFill>
        <p:spPr>
          <a:xfrm>
            <a:off x="6259185" y="3023486"/>
            <a:ext cx="5937492" cy="3259436"/>
          </a:xfrm>
          <a:prstGeom prst="rect">
            <a:avLst/>
          </a:prstGeom>
        </p:spPr>
      </p:pic>
      <p:sp>
        <p:nvSpPr>
          <p:cNvPr id="2" name="Title 1"/>
          <p:cNvSpPr>
            <a:spLocks noGrp="1"/>
          </p:cNvSpPr>
          <p:nvPr>
            <p:ph type="title"/>
          </p:nvPr>
        </p:nvSpPr>
        <p:spPr>
          <a:xfrm>
            <a:off x="866422" y="365125"/>
            <a:ext cx="10515600" cy="935641"/>
          </a:xfrm>
        </p:spPr>
        <p:txBody>
          <a:bodyPr>
            <a:normAutofit/>
          </a:bodyPr>
          <a:lstStyle/>
          <a:p>
            <a:pPr algn="ctr" rtl="0"/>
            <a:r>
              <a:rPr lang="en-GB" sz="4800" dirty="0">
                <a:latin typeface="+mn-lt"/>
              </a:rPr>
              <a:t>Modelado de dinámica ambiental</a:t>
            </a:r>
          </a:p>
        </p:txBody>
      </p:sp>
      <p:sp>
        <p:nvSpPr>
          <p:cNvPr id="6" name="TextBox 5"/>
          <p:cNvSpPr txBox="1"/>
          <p:nvPr/>
        </p:nvSpPr>
        <p:spPr>
          <a:xfrm>
            <a:off x="695825" y="1205099"/>
            <a:ext cx="11126721" cy="1569660"/>
          </a:xfrm>
          <a:prstGeom prst="rect">
            <a:avLst/>
          </a:prstGeom>
          <a:noFill/>
        </p:spPr>
        <p:txBody>
          <a:bodyPr wrap="square" rtlCol="0">
            <a:spAutoFit/>
          </a:bodyPr>
          <a:lstStyle/>
          <a:p>
            <a:pPr algn="l" rtl="0"/>
            <a:r>
              <a:rPr lang="es-PA" sz="3200"/>
              <a:t>Tanto un medio ambiente sano como un medio ambiente degradado son equilibrios. </a:t>
            </a:r>
            <a:r>
              <a:rPr lang="es-PA" sz="3200" dirty="0"/>
              <a:t>El </a:t>
            </a:r>
            <a:r>
              <a:rPr lang="es-PA" sz="3200" b="1" dirty="0"/>
              <a:t>proceso de desequilibrio </a:t>
            </a:r>
            <a:r>
              <a:rPr lang="es-PA" sz="3200" dirty="0"/>
              <a:t>es el movimiento de un equilibrio a otro.</a:t>
            </a:r>
          </a:p>
        </p:txBody>
      </p:sp>
      <p:sp>
        <p:nvSpPr>
          <p:cNvPr id="4" name="TextBox 3"/>
          <p:cNvSpPr txBox="1"/>
          <p:nvPr/>
        </p:nvSpPr>
        <p:spPr>
          <a:xfrm>
            <a:off x="480533" y="3023486"/>
            <a:ext cx="6350000" cy="3108543"/>
          </a:xfrm>
          <a:prstGeom prst="rect">
            <a:avLst/>
          </a:prstGeom>
          <a:noFill/>
        </p:spPr>
        <p:txBody>
          <a:bodyPr wrap="square" rtlCol="0">
            <a:spAutoFit/>
          </a:bodyPr>
          <a:lstStyle/>
          <a:p>
            <a:pPr algn="l" rtl="0"/>
            <a:r>
              <a:rPr lang="en-US" sz="2800" b="1" dirty="0"/>
              <a:t>Punto de inflexión ambiental</a:t>
            </a:r>
            <a:r>
              <a:rPr lang="en-US" sz="2800" dirty="0"/>
              <a:t>:</a:t>
            </a:r>
          </a:p>
          <a:p>
            <a:pPr marL="457200" indent="-457200" algn="l" rtl="0">
              <a:buFont typeface="Arial"/>
              <a:buChar char="•"/>
            </a:pPr>
            <a:r>
              <a:rPr lang="en-US" sz="2800" dirty="0"/>
              <a:t>Por un lado, los procesos de degradación ambiental son autolimitados.</a:t>
            </a:r>
          </a:p>
          <a:p>
            <a:pPr marL="457200" indent="-457200" algn="l" rtl="0">
              <a:buFont typeface="Arial"/>
              <a:buChar char="•"/>
            </a:pPr>
            <a:r>
              <a:rPr lang="en-US" sz="2800" dirty="0"/>
              <a:t>Por otro lado, las retroalimentaciones positivas conducen a una degradación que se refuerza a sí misma.</a:t>
            </a:r>
          </a:p>
        </p:txBody>
      </p:sp>
    </p:spTree>
    <p:extLst>
      <p:ext uri="{BB962C8B-B14F-4D97-AF65-F5344CB8AC3E}">
        <p14:creationId xmlns:p14="http://schemas.microsoft.com/office/powerpoint/2010/main" val="97921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722" y="136525"/>
            <a:ext cx="10515600" cy="935641"/>
          </a:xfrm>
        </p:spPr>
        <p:txBody>
          <a:bodyPr>
            <a:normAutofit/>
          </a:bodyPr>
          <a:lstStyle/>
          <a:p>
            <a:pPr algn="ctr" rtl="0"/>
            <a:r>
              <a:rPr lang="en-GB" sz="4800" dirty="0">
                <a:latin typeface="+mn-lt"/>
              </a:rPr>
              <a:t>Abordar el cambio climático: desafíos</a:t>
            </a:r>
          </a:p>
        </p:txBody>
      </p:sp>
      <p:sp>
        <p:nvSpPr>
          <p:cNvPr id="6" name="TextBox 5"/>
          <p:cNvSpPr txBox="1"/>
          <p:nvPr/>
        </p:nvSpPr>
        <p:spPr>
          <a:xfrm>
            <a:off x="695825" y="1014599"/>
            <a:ext cx="11126721" cy="5478423"/>
          </a:xfrm>
          <a:prstGeom prst="rect">
            <a:avLst/>
          </a:prstGeom>
          <a:noFill/>
        </p:spPr>
        <p:txBody>
          <a:bodyPr wrap="square" rtlCol="0">
            <a:spAutoFit/>
          </a:bodyPr>
          <a:lstStyle/>
          <a:p>
            <a:pPr algn="l" rtl="0">
              <a:spcAft>
                <a:spcPts val="1200"/>
              </a:spcAft>
            </a:pPr>
            <a:r>
              <a:rPr lang="en-US" sz="3200" dirty="0"/>
              <a:t>Abordar el cambio climático es difícil porque:</a:t>
            </a:r>
          </a:p>
          <a:p>
            <a:pPr algn="l" rtl="0"/>
            <a:r>
              <a:rPr lang="en-US" sz="3200" dirty="0"/>
              <a:t>1 La gente valora más la economía que el medio ambiente</a:t>
            </a:r>
          </a:p>
          <a:p>
            <a:pPr marL="457200" indent="-457200" algn="l" rtl="0">
              <a:spcAft>
                <a:spcPts val="1200"/>
              </a:spcAft>
              <a:buFont typeface="Arial"/>
              <a:buChar char="•"/>
            </a:pPr>
            <a:r>
              <a:rPr lang="en-US" sz="3200" dirty="0"/>
              <a:t>Falta de información adecuada y conflictos de intereses.</a:t>
            </a:r>
          </a:p>
          <a:p>
            <a:pPr algn="l" rtl="0"/>
            <a:r>
              <a:rPr lang="en-US" sz="3200" dirty="0"/>
              <a:t>2. Requiere cooperación internacional (El dilema del </a:t>
            </a:r>
            <a:r>
              <a:rPr lang="en-US" sz="3200" dirty="0" err="1"/>
              <a:t>prisionero</a:t>
            </a:r>
            <a:r>
              <a:rPr lang="en-US" sz="3200" dirty="0"/>
              <a:t>)</a:t>
            </a:r>
          </a:p>
          <a:p>
            <a:pPr marL="457200" indent="-457200" algn="l" rtl="0">
              <a:spcAft>
                <a:spcPts val="1200"/>
              </a:spcAft>
              <a:buFont typeface="Arial"/>
              <a:buChar char="•"/>
            </a:pPr>
            <a:r>
              <a:rPr lang="en-US" sz="3200" dirty="0"/>
              <a:t>Los países se han comprometido a reducir las emisiones y han presentado planes para hacerlo, pero estos planes no son coherentes con el objetivo de estabilización de la temperatura.</a:t>
            </a:r>
          </a:p>
          <a:p>
            <a:pPr algn="l" rtl="0"/>
            <a:r>
              <a:rPr lang="en-US" sz="3200" dirty="0"/>
              <a:t>3. Las generaciones futuras no están representadas</a:t>
            </a:r>
          </a:p>
          <a:p>
            <a:pPr marL="457200" indent="-457200" algn="l" rtl="0">
              <a:buFont typeface="Arial"/>
              <a:buChar char="•"/>
            </a:pPr>
            <a:r>
              <a:rPr lang="en-US" sz="3200" b="1" dirty="0"/>
              <a:t>Descuento</a:t>
            </a:r>
            <a:r>
              <a:rPr lang="en-US" sz="3200" dirty="0"/>
              <a:t>: ¿Cuánto deberíamos valorar los costes/beneficios de nuestras acciones para las generaciones futuras?</a:t>
            </a:r>
          </a:p>
        </p:txBody>
      </p:sp>
    </p:spTree>
    <p:extLst>
      <p:ext uri="{BB962C8B-B14F-4D97-AF65-F5344CB8AC3E}">
        <p14:creationId xmlns:p14="http://schemas.microsoft.com/office/powerpoint/2010/main" val="255909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365125"/>
            <a:ext cx="10515600" cy="935641"/>
          </a:xfrm>
        </p:spPr>
        <p:txBody>
          <a:bodyPr>
            <a:normAutofit/>
          </a:bodyPr>
          <a:lstStyle/>
          <a:p>
            <a:pPr algn="ctr" rtl="0"/>
            <a:r>
              <a:rPr lang="en-GB" sz="4800" dirty="0">
                <a:latin typeface="+mn-lt"/>
              </a:rPr>
              <a:t>Cambio climático</a:t>
            </a:r>
          </a:p>
        </p:txBody>
      </p:sp>
      <p:sp>
        <p:nvSpPr>
          <p:cNvPr id="6" name="TextBox 5"/>
          <p:cNvSpPr txBox="1"/>
          <p:nvPr/>
        </p:nvSpPr>
        <p:spPr>
          <a:xfrm>
            <a:off x="206493" y="2476703"/>
            <a:ext cx="6664207" cy="3108543"/>
          </a:xfrm>
          <a:prstGeom prst="rect">
            <a:avLst/>
          </a:prstGeom>
          <a:noFill/>
        </p:spPr>
        <p:txBody>
          <a:bodyPr wrap="square" rtlCol="0">
            <a:spAutoFit/>
          </a:bodyPr>
          <a:lstStyle/>
          <a:p>
            <a:pPr marL="457200" indent="-457200" algn="l" rtl="0">
              <a:buFont typeface="Arial"/>
              <a:buChar char="•"/>
            </a:pPr>
            <a:r>
              <a:rPr lang="en-US" sz="2800" dirty="0"/>
              <a:t>Limitar las emisiones no es suficiente (las existencias de CO2 importan, no el flujo)</a:t>
            </a:r>
          </a:p>
          <a:p>
            <a:pPr marL="457200" indent="-457200" algn="l" rtl="0">
              <a:buFont typeface="Arial"/>
              <a:buChar char="•"/>
            </a:pPr>
            <a:r>
              <a:rPr lang="en-US" sz="2800" dirty="0"/>
              <a:t>Puede ser irreversible</a:t>
            </a:r>
          </a:p>
          <a:p>
            <a:pPr marL="457200" indent="-457200" algn="l" rtl="0">
              <a:buFont typeface="Arial"/>
              <a:buChar char="•"/>
            </a:pPr>
            <a:r>
              <a:rPr lang="en-US" sz="2800" dirty="0"/>
              <a:t>Requiere cooperación global</a:t>
            </a:r>
          </a:p>
          <a:p>
            <a:pPr marL="457200" indent="-457200" algn="l" rtl="0">
              <a:buFont typeface="Arial"/>
              <a:buChar char="•"/>
            </a:pPr>
            <a:r>
              <a:rPr lang="en-US" sz="2800" dirty="0"/>
              <a:t>Conflictos de intereses (entre/dentro de países y generaciones)</a:t>
            </a:r>
          </a:p>
          <a:p>
            <a:pPr marL="457200" indent="-457200" algn="l" rtl="0">
              <a:buFont typeface="Arial"/>
              <a:buChar char="•"/>
            </a:pPr>
            <a:r>
              <a:rPr lang="en-US" sz="2800" dirty="0"/>
              <a:t>El peor de los casos es catastrófico</a:t>
            </a:r>
          </a:p>
        </p:txBody>
      </p:sp>
      <p:sp>
        <p:nvSpPr>
          <p:cNvPr id="4" name="TextBox 3"/>
          <p:cNvSpPr txBox="1"/>
          <p:nvPr/>
        </p:nvSpPr>
        <p:spPr>
          <a:xfrm>
            <a:off x="711200" y="1308100"/>
            <a:ext cx="10795000" cy="1077218"/>
          </a:xfrm>
          <a:prstGeom prst="rect">
            <a:avLst/>
          </a:prstGeom>
          <a:noFill/>
        </p:spPr>
        <p:txBody>
          <a:bodyPr wrap="square" rtlCol="0">
            <a:spAutoFit/>
          </a:bodyPr>
          <a:lstStyle/>
          <a:p>
            <a:pPr algn="ctr" rtl="0"/>
            <a:r>
              <a:rPr lang="en-US" sz="3200" dirty="0"/>
              <a:t>El cambio climático es un problema ambiental particularmente difícil de manejar, por varias razones:</a:t>
            </a:r>
          </a:p>
        </p:txBody>
      </p:sp>
      <p:pic>
        <p:nvPicPr>
          <p:cNvPr id="7" name="Picture 6" descr="figure-20-06.jpg"/>
          <p:cNvPicPr>
            <a:picLocks noChangeAspect="1"/>
          </p:cNvPicPr>
          <p:nvPr/>
        </p:nvPicPr>
        <p:blipFill>
          <a:blip r:embed="rId2"/>
          <a:stretch>
            <a:fillRect/>
          </a:stretch>
        </p:blipFill>
        <p:spPr>
          <a:xfrm>
            <a:off x="6772314" y="2468693"/>
            <a:ext cx="5138697" cy="3247392"/>
          </a:xfrm>
          <a:prstGeom prst="rect">
            <a:avLst/>
          </a:prstGeom>
        </p:spPr>
      </p:pic>
    </p:spTree>
    <p:extLst>
      <p:ext uri="{BB962C8B-B14F-4D97-AF65-F5344CB8AC3E}">
        <p14:creationId xmlns:p14="http://schemas.microsoft.com/office/powerpoint/2010/main" val="137339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722" y="136525"/>
            <a:ext cx="10515600" cy="935641"/>
          </a:xfrm>
        </p:spPr>
        <p:txBody>
          <a:bodyPr>
            <a:normAutofit/>
          </a:bodyPr>
          <a:lstStyle/>
          <a:p>
            <a:pPr algn="ctr" rtl="0"/>
            <a:r>
              <a:rPr lang="en-GB" sz="4800" dirty="0">
                <a:latin typeface="+mn-lt"/>
              </a:rPr>
              <a:t>Políticas beneficiosas para </a:t>
            </a:r>
            <a:r>
              <a:rPr lang="en-GB" sz="4800" dirty="0" err="1">
                <a:latin typeface="+mn-lt"/>
              </a:rPr>
              <a:t>todos</a:t>
            </a:r>
            <a:endParaRPr lang="en-GB" sz="4800" dirty="0">
              <a:latin typeface="+mn-lt"/>
            </a:endParaRPr>
          </a:p>
        </p:txBody>
      </p:sp>
      <p:sp>
        <p:nvSpPr>
          <p:cNvPr id="6" name="TextBox 5"/>
          <p:cNvSpPr txBox="1"/>
          <p:nvPr/>
        </p:nvSpPr>
        <p:spPr>
          <a:xfrm>
            <a:off x="520995" y="1014599"/>
            <a:ext cx="11301551" cy="584775"/>
          </a:xfrm>
          <a:prstGeom prst="rect">
            <a:avLst/>
          </a:prstGeom>
          <a:noFill/>
        </p:spPr>
        <p:txBody>
          <a:bodyPr wrap="square" rtlCol="0">
            <a:spAutoFit/>
          </a:bodyPr>
          <a:lstStyle/>
          <a:p>
            <a:pPr algn="l" rtl="0">
              <a:spcAft>
                <a:spcPts val="1200"/>
              </a:spcAft>
            </a:pPr>
            <a:r>
              <a:rPr lang="en-US" sz="3200" dirty="0"/>
              <a:t>No siempre existe un equilibrio entre consumo y calidad ambiental.</a:t>
            </a:r>
          </a:p>
        </p:txBody>
      </p:sp>
      <p:sp>
        <p:nvSpPr>
          <p:cNvPr id="5" name="TextBox 4"/>
          <p:cNvSpPr txBox="1"/>
          <p:nvPr/>
        </p:nvSpPr>
        <p:spPr>
          <a:xfrm>
            <a:off x="145545" y="2089194"/>
            <a:ext cx="6340840" cy="4555093"/>
          </a:xfrm>
          <a:prstGeom prst="rect">
            <a:avLst/>
          </a:prstGeom>
          <a:noFill/>
        </p:spPr>
        <p:txBody>
          <a:bodyPr wrap="square" rtlCol="0">
            <a:spAutoFit/>
          </a:bodyPr>
          <a:lstStyle/>
          <a:p>
            <a:pPr algn="l" rtl="0">
              <a:spcAft>
                <a:spcPts val="1200"/>
              </a:spcAft>
            </a:pPr>
            <a:r>
              <a:rPr lang="es-PA" sz="2800" dirty="0"/>
              <a:t>Algunas tecnologías son </a:t>
            </a:r>
            <a:r>
              <a:rPr lang="es-PA" sz="2800" u="sng" dirty="0"/>
              <a:t>ahorradoras de costos, </a:t>
            </a:r>
            <a:r>
              <a:rPr lang="es-PA" sz="2800" dirty="0"/>
              <a:t>por ejemplo, vehículos de bajo consumo de combustible, aislamiento en casas.</a:t>
            </a:r>
          </a:p>
          <a:p>
            <a:pPr algn="l" rtl="0">
              <a:spcAft>
                <a:spcPts val="1200"/>
              </a:spcAft>
            </a:pPr>
            <a:r>
              <a:rPr lang="es-PA" sz="2800" dirty="0"/>
              <a:t>Este potencial de abatimiento significa que parte de la frontera factible tiene una pendiente positiva. Estos beneficios mutuos no explotados sugieren que se necesita algo más que incentivos de mercado.</a:t>
            </a:r>
            <a:endParaRPr lang="es-PA" sz="1600" dirty="0"/>
          </a:p>
        </p:txBody>
      </p:sp>
      <p:pic>
        <p:nvPicPr>
          <p:cNvPr id="7" name="Picture 6" descr="figure-20-27-c.jpg"/>
          <p:cNvPicPr>
            <a:picLocks noChangeAspect="1"/>
          </p:cNvPicPr>
          <p:nvPr/>
        </p:nvPicPr>
        <p:blipFill>
          <a:blip r:embed="rId2"/>
          <a:stretch>
            <a:fillRect/>
          </a:stretch>
        </p:blipFill>
        <p:spPr>
          <a:xfrm>
            <a:off x="6766307" y="2316295"/>
            <a:ext cx="5141299" cy="4100889"/>
          </a:xfrm>
          <a:prstGeom prst="rect">
            <a:avLst/>
          </a:prstGeom>
        </p:spPr>
      </p:pic>
    </p:spTree>
    <p:extLst>
      <p:ext uri="{BB962C8B-B14F-4D97-AF65-F5344CB8AC3E}">
        <p14:creationId xmlns:p14="http://schemas.microsoft.com/office/powerpoint/2010/main" val="406130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390525"/>
            <a:ext cx="10515600" cy="935641"/>
          </a:xfrm>
        </p:spPr>
        <p:txBody>
          <a:bodyPr>
            <a:normAutofit fontScale="90000"/>
          </a:bodyPr>
          <a:lstStyle/>
          <a:p>
            <a:pPr algn="ctr" rtl="0"/>
            <a:r>
              <a:rPr lang="en-GB" sz="4800" dirty="0">
                <a:latin typeface="+mn-lt"/>
              </a:rPr>
              <a:t>Curva de costos de </a:t>
            </a:r>
            <a:r>
              <a:rPr lang="es-PA" sz="4800" dirty="0">
                <a:latin typeface="+mn-lt"/>
              </a:rPr>
              <a:t>reducción</a:t>
            </a:r>
            <a:r>
              <a:rPr lang="en-GB" sz="4800" dirty="0">
                <a:latin typeface="+mn-lt"/>
              </a:rPr>
              <a:t> (Abatement)</a:t>
            </a:r>
          </a:p>
        </p:txBody>
      </p:sp>
      <p:sp>
        <p:nvSpPr>
          <p:cNvPr id="6" name="TextBox 5"/>
          <p:cNvSpPr txBox="1"/>
          <p:nvPr/>
        </p:nvSpPr>
        <p:spPr>
          <a:xfrm>
            <a:off x="571280" y="1403413"/>
            <a:ext cx="10680920" cy="954107"/>
          </a:xfrm>
          <a:prstGeom prst="rect">
            <a:avLst/>
          </a:prstGeom>
          <a:noFill/>
        </p:spPr>
        <p:txBody>
          <a:bodyPr wrap="square" rtlCol="0">
            <a:spAutoFit/>
          </a:bodyPr>
          <a:lstStyle/>
          <a:p>
            <a:pPr algn="ctr" rtl="0"/>
            <a:r>
              <a:rPr lang="es-PA" sz="2800" b="1" dirty="0"/>
              <a:t>Las Políticas de mitigación </a:t>
            </a:r>
            <a:r>
              <a:rPr lang="es-PA" sz="2800" dirty="0"/>
              <a:t>pueden abordar el cambio climático. El grado de reducción elegido depende de los costos y beneficios relativos.</a:t>
            </a:r>
          </a:p>
        </p:txBody>
      </p:sp>
      <p:sp>
        <p:nvSpPr>
          <p:cNvPr id="3" name="TextBox 2"/>
          <p:cNvSpPr txBox="1"/>
          <p:nvPr/>
        </p:nvSpPr>
        <p:spPr>
          <a:xfrm>
            <a:off x="485422" y="2542399"/>
            <a:ext cx="5638800" cy="4031873"/>
          </a:xfrm>
          <a:prstGeom prst="rect">
            <a:avLst/>
          </a:prstGeom>
          <a:noFill/>
        </p:spPr>
        <p:txBody>
          <a:bodyPr wrap="square" rtlCol="0">
            <a:spAutoFit/>
          </a:bodyPr>
          <a:lstStyle/>
          <a:p>
            <a:pPr algn="l" rtl="0"/>
            <a:r>
              <a:rPr lang="es-PA" sz="3200" b="1" dirty="0"/>
              <a:t>La curva de costos de reducción </a:t>
            </a:r>
            <a:r>
              <a:rPr lang="es-PA" sz="3200" dirty="0"/>
              <a:t>muestra el costo unitario de reducir las emisiones de gases de efecto invernadero mediante políticas de reducción, clasificado desde el más rentable hasta el menos (la curva de costo marginal).</a:t>
            </a:r>
          </a:p>
        </p:txBody>
      </p:sp>
      <p:pic>
        <p:nvPicPr>
          <p:cNvPr id="7" name="Picture 6" descr="figure-20-09.jpg"/>
          <p:cNvPicPr>
            <a:picLocks noChangeAspect="1"/>
          </p:cNvPicPr>
          <p:nvPr/>
        </p:nvPicPr>
        <p:blipFill>
          <a:blip r:embed="rId2"/>
          <a:stretch>
            <a:fillRect/>
          </a:stretch>
        </p:blipFill>
        <p:spPr>
          <a:xfrm>
            <a:off x="6213785" y="2542399"/>
            <a:ext cx="5054966" cy="3914925"/>
          </a:xfrm>
          <a:prstGeom prst="rect">
            <a:avLst/>
          </a:prstGeom>
        </p:spPr>
      </p:pic>
    </p:spTree>
    <p:extLst>
      <p:ext uri="{BB962C8B-B14F-4D97-AF65-F5344CB8AC3E}">
        <p14:creationId xmlns:p14="http://schemas.microsoft.com/office/powerpoint/2010/main" val="332450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022" y="212725"/>
            <a:ext cx="10515600" cy="935641"/>
          </a:xfrm>
        </p:spPr>
        <p:txBody>
          <a:bodyPr>
            <a:normAutofit/>
          </a:bodyPr>
          <a:lstStyle/>
          <a:p>
            <a:pPr algn="ctr" rtl="0"/>
            <a:r>
              <a:rPr lang="en-GB" sz="4800" dirty="0">
                <a:latin typeface="+mn-lt"/>
              </a:rPr>
              <a:t>Curva de reducción de menor costo</a:t>
            </a:r>
          </a:p>
        </p:txBody>
      </p:sp>
      <p:sp>
        <p:nvSpPr>
          <p:cNvPr id="6" name="TextBox 5"/>
          <p:cNvSpPr txBox="1"/>
          <p:nvPr/>
        </p:nvSpPr>
        <p:spPr>
          <a:xfrm>
            <a:off x="418880" y="1009713"/>
            <a:ext cx="10680920" cy="1569660"/>
          </a:xfrm>
          <a:prstGeom prst="rect">
            <a:avLst/>
          </a:prstGeom>
          <a:noFill/>
        </p:spPr>
        <p:txBody>
          <a:bodyPr wrap="square" rtlCol="0">
            <a:spAutoFit/>
          </a:bodyPr>
          <a:lstStyle/>
          <a:p>
            <a:pPr algn="ctr" rtl="0"/>
            <a:r>
              <a:rPr lang="en-US" sz="3200" dirty="0"/>
              <a:t>Esta curva muestra todas las combinaciones de calidad ambiental (E) y costo de reducción, cuando las tecnologías de reducción se adoptan en orden ascendente de costo.</a:t>
            </a:r>
          </a:p>
        </p:txBody>
      </p:sp>
      <p:sp>
        <p:nvSpPr>
          <p:cNvPr id="8" name="TextBox 7"/>
          <p:cNvSpPr txBox="1"/>
          <p:nvPr/>
        </p:nvSpPr>
        <p:spPr>
          <a:xfrm>
            <a:off x="212570" y="2603500"/>
            <a:ext cx="5676900" cy="4124206"/>
          </a:xfrm>
          <a:prstGeom prst="rect">
            <a:avLst/>
          </a:prstGeom>
          <a:noFill/>
        </p:spPr>
        <p:txBody>
          <a:bodyPr wrap="square" rtlCol="0">
            <a:spAutoFit/>
          </a:bodyPr>
          <a:lstStyle/>
          <a:p>
            <a:pPr algn="l" rtl="0">
              <a:spcAft>
                <a:spcPts val="1200"/>
              </a:spcAft>
            </a:pPr>
            <a:r>
              <a:rPr lang="es-PA" sz="2800"/>
              <a:t>El punto A es </a:t>
            </a:r>
            <a:r>
              <a:rPr lang="es-PA" sz="2800" b="1"/>
              <a:t>dominado </a:t>
            </a:r>
            <a:r>
              <a:rPr lang="es-PA" sz="2800"/>
              <a:t>por los puntos A' y A'', pero aún así se puede elegir si las políticas de reducción son ineficientes, por ejemplo, si se adoptan primero métodos más costosos.</a:t>
            </a:r>
          </a:p>
          <a:p>
            <a:pPr algn="l" rtl="0"/>
            <a:r>
              <a:rPr lang="es-PA" sz="2800" dirty="0"/>
              <a:t>Al invertir esta curva horizontalmente se obtiene el conjunto factible (siguiente diapositiva).</a:t>
            </a:r>
          </a:p>
        </p:txBody>
      </p:sp>
      <p:pic>
        <p:nvPicPr>
          <p:cNvPr id="10" name="Picture 9" descr="figure-20-11.jpg"/>
          <p:cNvPicPr>
            <a:picLocks noChangeAspect="1"/>
          </p:cNvPicPr>
          <p:nvPr/>
        </p:nvPicPr>
        <p:blipFill>
          <a:blip r:embed="rId2"/>
          <a:stretch>
            <a:fillRect/>
          </a:stretch>
        </p:blipFill>
        <p:spPr>
          <a:xfrm>
            <a:off x="6227365" y="2688277"/>
            <a:ext cx="5420903" cy="3514150"/>
          </a:xfrm>
          <a:prstGeom prst="rect">
            <a:avLst/>
          </a:prstGeom>
        </p:spPr>
      </p:pic>
    </p:spTree>
    <p:extLst>
      <p:ext uri="{BB962C8B-B14F-4D97-AF65-F5344CB8AC3E}">
        <p14:creationId xmlns:p14="http://schemas.microsoft.com/office/powerpoint/2010/main" val="63384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262930"/>
            <a:ext cx="10515600" cy="935641"/>
          </a:xfrm>
        </p:spPr>
        <p:txBody>
          <a:bodyPr>
            <a:normAutofit/>
          </a:bodyPr>
          <a:lstStyle/>
          <a:p>
            <a:pPr algn="ctr" rtl="0"/>
            <a:r>
              <a:rPr lang="en-GB" sz="4800" dirty="0">
                <a:latin typeface="+mn-lt"/>
              </a:rPr>
              <a:t>Elección del nivel de reducción</a:t>
            </a:r>
          </a:p>
        </p:txBody>
      </p:sp>
      <p:sp>
        <p:nvSpPr>
          <p:cNvPr id="6" name="TextBox 5"/>
          <p:cNvSpPr txBox="1"/>
          <p:nvPr/>
        </p:nvSpPr>
        <p:spPr>
          <a:xfrm>
            <a:off x="243250" y="2148207"/>
            <a:ext cx="5720117" cy="3339376"/>
          </a:xfrm>
          <a:prstGeom prst="rect">
            <a:avLst/>
          </a:prstGeom>
          <a:noFill/>
        </p:spPr>
        <p:txBody>
          <a:bodyPr wrap="square" rtlCol="0">
            <a:spAutoFit/>
          </a:bodyPr>
          <a:lstStyle/>
          <a:p>
            <a:pPr marL="457200" indent="-457200" algn="l" rtl="0">
              <a:spcAft>
                <a:spcPts val="600"/>
              </a:spcAft>
              <a:buFont typeface="Arial"/>
              <a:buChar char="•"/>
            </a:pPr>
            <a:r>
              <a:rPr lang="en-US" sz="2800" dirty="0"/>
              <a:t>MRT = productividad marginal de los gastos de reducción</a:t>
            </a:r>
          </a:p>
          <a:p>
            <a:pPr marL="457200" indent="-457200" algn="l" rtl="0">
              <a:spcAft>
                <a:spcPts val="1200"/>
              </a:spcAft>
              <a:buFont typeface="Arial"/>
              <a:buChar char="•"/>
            </a:pPr>
            <a:r>
              <a:rPr lang="en-US" sz="2800" dirty="0"/>
              <a:t>MRS = costo de oportunidad del gasto de reducción</a:t>
            </a:r>
          </a:p>
          <a:p>
            <a:pPr algn="ctr" rtl="0"/>
            <a:r>
              <a:rPr lang="en-US" sz="2800" dirty="0"/>
              <a:t>La opción de reducción óptima para los formuladores de políticas es aquella en la que </a:t>
            </a:r>
            <a:r>
              <a:rPr lang="en-US" sz="2800" b="1" dirty="0"/>
              <a:t>MRS = MRT</a:t>
            </a:r>
          </a:p>
        </p:txBody>
      </p:sp>
      <p:sp>
        <p:nvSpPr>
          <p:cNvPr id="3" name="TextBox 2"/>
          <p:cNvSpPr txBox="1"/>
          <p:nvPr/>
        </p:nvSpPr>
        <p:spPr>
          <a:xfrm>
            <a:off x="787400" y="1092200"/>
            <a:ext cx="10756900" cy="1077218"/>
          </a:xfrm>
          <a:prstGeom prst="rect">
            <a:avLst/>
          </a:prstGeom>
          <a:noFill/>
        </p:spPr>
        <p:txBody>
          <a:bodyPr wrap="square" rtlCol="0">
            <a:spAutoFit/>
          </a:bodyPr>
          <a:lstStyle/>
          <a:p>
            <a:pPr algn="ctr" rtl="0"/>
            <a:r>
              <a:rPr lang="en-US" sz="3200" dirty="0"/>
              <a:t>El conjunto factible muestra el equilibrio entre consumo y calidad ambiental.</a:t>
            </a:r>
          </a:p>
        </p:txBody>
      </p:sp>
      <p:sp>
        <p:nvSpPr>
          <p:cNvPr id="7" name="TextBox 6"/>
          <p:cNvSpPr txBox="1"/>
          <p:nvPr/>
        </p:nvSpPr>
        <p:spPr>
          <a:xfrm>
            <a:off x="292100" y="5448300"/>
            <a:ext cx="11353800" cy="954107"/>
          </a:xfrm>
          <a:prstGeom prst="rect">
            <a:avLst/>
          </a:prstGeom>
          <a:noFill/>
        </p:spPr>
        <p:txBody>
          <a:bodyPr wrap="square" rtlCol="0">
            <a:spAutoFit/>
          </a:bodyPr>
          <a:lstStyle/>
          <a:p>
            <a:pPr algn="l" rtl="0"/>
            <a:r>
              <a:rPr lang="en-US" sz="2800" dirty="0"/>
              <a:t>La elección óptima depende de 1. El valor de los ciudadanos para el medio ambiente (afecta la MRS) y 2. Los costos de mitigación (afecta la MRT).</a:t>
            </a:r>
          </a:p>
        </p:txBody>
      </p:sp>
      <p:pic>
        <p:nvPicPr>
          <p:cNvPr id="9" name="Picture 8" descr="figure-20-14-a.jpg"/>
          <p:cNvPicPr>
            <a:picLocks noChangeAspect="1"/>
          </p:cNvPicPr>
          <p:nvPr/>
        </p:nvPicPr>
        <p:blipFill>
          <a:blip r:embed="rId2"/>
          <a:stretch>
            <a:fillRect/>
          </a:stretch>
        </p:blipFill>
        <p:spPr>
          <a:xfrm>
            <a:off x="6174458" y="2119181"/>
            <a:ext cx="4364452" cy="3407018"/>
          </a:xfrm>
          <a:prstGeom prst="rect">
            <a:avLst/>
          </a:prstGeom>
        </p:spPr>
      </p:pic>
    </p:spTree>
    <p:extLst>
      <p:ext uri="{BB962C8B-B14F-4D97-AF65-F5344CB8AC3E}">
        <p14:creationId xmlns:p14="http://schemas.microsoft.com/office/powerpoint/2010/main" val="401629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262930"/>
            <a:ext cx="10515600" cy="935641"/>
          </a:xfrm>
        </p:spPr>
        <p:txBody>
          <a:bodyPr>
            <a:normAutofit/>
          </a:bodyPr>
          <a:lstStyle/>
          <a:p>
            <a:pPr algn="ctr" rtl="0"/>
            <a:r>
              <a:rPr lang="en-GB" sz="4800" dirty="0">
                <a:latin typeface="+mn-lt"/>
              </a:rPr>
              <a:t>Conflictos de interés</a:t>
            </a:r>
          </a:p>
        </p:txBody>
      </p:sp>
      <p:sp>
        <p:nvSpPr>
          <p:cNvPr id="6" name="TextBox 5"/>
          <p:cNvSpPr txBox="1"/>
          <p:nvPr/>
        </p:nvSpPr>
        <p:spPr>
          <a:xfrm>
            <a:off x="558800" y="2310595"/>
            <a:ext cx="11153412" cy="3693319"/>
          </a:xfrm>
          <a:prstGeom prst="rect">
            <a:avLst/>
          </a:prstGeom>
          <a:noFill/>
        </p:spPr>
        <p:txBody>
          <a:bodyPr wrap="square" rtlCol="0">
            <a:spAutoFit/>
          </a:bodyPr>
          <a:lstStyle/>
          <a:p>
            <a:pPr algn="l" rtl="0">
              <a:spcAft>
                <a:spcPts val="1200"/>
              </a:spcAft>
            </a:pPr>
            <a:r>
              <a:rPr lang="en-US" sz="3200" b="1" dirty="0"/>
              <a:t>Principio de quien contamina paga</a:t>
            </a:r>
            <a:r>
              <a:rPr lang="en-US" sz="3200" dirty="0"/>
              <a:t>: los responsables de los efectos externos deben pagar estos daños.</a:t>
            </a:r>
          </a:p>
          <a:p>
            <a:pPr algn="l" rtl="0"/>
            <a:r>
              <a:rPr lang="en-US" sz="3200" dirty="0"/>
              <a:t>Ésta no siempre es la mejor política:</a:t>
            </a:r>
          </a:p>
          <a:p>
            <a:pPr marL="457200" indent="-457200" algn="l" rtl="0">
              <a:buFont typeface="Arial"/>
              <a:buChar char="•"/>
            </a:pPr>
            <a:r>
              <a:rPr lang="en-US" sz="3200" dirty="0"/>
              <a:t>Justicia: los contaminadores pueden ser familias de bajos ingresos, por ejemplo, quemando leña.</a:t>
            </a:r>
          </a:p>
          <a:p>
            <a:pPr marL="457200" indent="-457200" algn="l" rtl="0">
              <a:buFont typeface="Arial"/>
              <a:buChar char="•"/>
            </a:pPr>
            <a:r>
              <a:rPr lang="en-US" sz="3200" dirty="0"/>
              <a:t>Eficacia: los subsidios/impuestos pueden ser menos costosos que localizar a los contaminadores.</a:t>
            </a:r>
          </a:p>
        </p:txBody>
      </p:sp>
      <p:sp>
        <p:nvSpPr>
          <p:cNvPr id="5" name="TextBox 4"/>
          <p:cNvSpPr txBox="1"/>
          <p:nvPr/>
        </p:nvSpPr>
        <p:spPr>
          <a:xfrm>
            <a:off x="558800" y="1181100"/>
            <a:ext cx="10960100" cy="1077218"/>
          </a:xfrm>
          <a:prstGeom prst="rect">
            <a:avLst/>
          </a:prstGeom>
          <a:noFill/>
        </p:spPr>
        <p:txBody>
          <a:bodyPr wrap="square" rtlCol="0">
            <a:spAutoFit/>
          </a:bodyPr>
          <a:lstStyle/>
          <a:p>
            <a:pPr algn="ctr" rtl="0"/>
            <a:r>
              <a:rPr lang="en-US" sz="3200" dirty="0"/>
              <a:t>Los costos de la reducción no se comparten equitativamente en toda la sociedad.</a:t>
            </a:r>
          </a:p>
        </p:txBody>
      </p:sp>
    </p:spTree>
    <p:extLst>
      <p:ext uri="{BB962C8B-B14F-4D97-AF65-F5344CB8AC3E}">
        <p14:creationId xmlns:p14="http://schemas.microsoft.com/office/powerpoint/2010/main" val="331867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386418"/>
            <a:ext cx="10515600" cy="935641"/>
          </a:xfrm>
        </p:spPr>
        <p:txBody>
          <a:bodyPr>
            <a:normAutofit/>
          </a:bodyPr>
          <a:lstStyle/>
          <a:p>
            <a:pPr algn="ctr" rtl="0"/>
            <a:r>
              <a:rPr lang="en-GB" sz="4800" dirty="0">
                <a:latin typeface="+mn-lt"/>
              </a:rPr>
              <a:t>Conflictos de interés</a:t>
            </a:r>
          </a:p>
        </p:txBody>
      </p:sp>
      <p:sp>
        <p:nvSpPr>
          <p:cNvPr id="6" name="TextBox 5"/>
          <p:cNvSpPr txBox="1"/>
          <p:nvPr/>
        </p:nvSpPr>
        <p:spPr>
          <a:xfrm>
            <a:off x="119537" y="2973845"/>
            <a:ext cx="6253500" cy="3200876"/>
          </a:xfrm>
          <a:prstGeom prst="rect">
            <a:avLst/>
          </a:prstGeom>
          <a:noFill/>
        </p:spPr>
        <p:txBody>
          <a:bodyPr wrap="square" rtlCol="0">
            <a:spAutoFit/>
          </a:bodyPr>
          <a:lstStyle/>
          <a:p>
            <a:pPr marL="457200" indent="-457200" algn="l" rtl="0">
              <a:spcAft>
                <a:spcPts val="600"/>
              </a:spcAft>
              <a:buFont typeface="Arial"/>
              <a:buChar char="•"/>
            </a:pPr>
            <a:r>
              <a:rPr lang="es-PA" sz="2400"/>
              <a:t>MRS del ciudadano = equilibrio entre salarios y calidad ambiental (condición de abandono de la ciudad)</a:t>
            </a:r>
          </a:p>
          <a:p>
            <a:pPr marL="457200" indent="-457200" algn="l" rtl="0">
              <a:spcAft>
                <a:spcPts val="600"/>
              </a:spcAft>
              <a:buFont typeface="Arial"/>
              <a:buChar char="•"/>
            </a:pPr>
            <a:r>
              <a:rPr lang="es-PA" sz="2400"/>
              <a:t>MRT de la empresa = pendiente de isocosto con 0 beneficio económico (condición de apagado)</a:t>
            </a:r>
          </a:p>
          <a:p>
            <a:pPr marL="457200" indent="-457200" algn="l" rtl="0">
              <a:spcAft>
                <a:spcPts val="600"/>
              </a:spcAft>
              <a:buFont typeface="Arial"/>
              <a:buChar char="•"/>
            </a:pPr>
            <a:r>
              <a:rPr lang="es-PA" sz="2400" b="1"/>
              <a:t>Curva de eficiencia de Pareto </a:t>
            </a:r>
            <a:r>
              <a:rPr lang="es-PA" sz="2400"/>
              <a:t>da todos los resultados óptimos de Pareto.</a:t>
            </a:r>
            <a:endParaRPr lang="es-PA" sz="2400" b="1"/>
          </a:p>
        </p:txBody>
      </p:sp>
      <p:sp>
        <p:nvSpPr>
          <p:cNvPr id="4" name="TextBox 3"/>
          <p:cNvSpPr txBox="1"/>
          <p:nvPr/>
        </p:nvSpPr>
        <p:spPr>
          <a:xfrm>
            <a:off x="543731" y="1206500"/>
            <a:ext cx="11528732" cy="1384995"/>
          </a:xfrm>
          <a:prstGeom prst="rect">
            <a:avLst/>
          </a:prstGeom>
          <a:noFill/>
        </p:spPr>
        <p:txBody>
          <a:bodyPr wrap="square" rtlCol="0">
            <a:spAutoFit/>
          </a:bodyPr>
          <a:lstStyle/>
          <a:p>
            <a:pPr algn="ctr" rtl="0"/>
            <a:r>
              <a:rPr lang="es-PA" sz="2800"/>
              <a:t>Los beneficios de la reducción tampoco se comparten equitativamente en toda la sociedad. </a:t>
            </a:r>
            <a:r>
              <a:rPr lang="es-PA" sz="2800" dirty="0"/>
              <a:t>A diferencia de los ciudadanos, es posible que los contaminadores no tengan que sufrir contaminación.</a:t>
            </a:r>
          </a:p>
        </p:txBody>
      </p:sp>
      <p:pic>
        <p:nvPicPr>
          <p:cNvPr id="7" name="Picture 6" descr="figure-20-15-f.jpg"/>
          <p:cNvPicPr>
            <a:picLocks noChangeAspect="1"/>
          </p:cNvPicPr>
          <p:nvPr/>
        </p:nvPicPr>
        <p:blipFill>
          <a:blip r:embed="rId2"/>
          <a:stretch>
            <a:fillRect/>
          </a:stretch>
        </p:blipFill>
        <p:spPr>
          <a:xfrm>
            <a:off x="6544230" y="3103800"/>
            <a:ext cx="5104040" cy="3540374"/>
          </a:xfrm>
          <a:prstGeom prst="rect">
            <a:avLst/>
          </a:prstGeom>
        </p:spPr>
      </p:pic>
    </p:spTree>
    <p:extLst>
      <p:ext uri="{BB962C8B-B14F-4D97-AF65-F5344CB8AC3E}">
        <p14:creationId xmlns:p14="http://schemas.microsoft.com/office/powerpoint/2010/main" val="83106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132418"/>
            <a:ext cx="10515600" cy="935641"/>
          </a:xfrm>
        </p:spPr>
        <p:txBody>
          <a:bodyPr>
            <a:normAutofit/>
          </a:bodyPr>
          <a:lstStyle/>
          <a:p>
            <a:pPr algn="ctr" rtl="0"/>
            <a:r>
              <a:rPr lang="en-GB" sz="4800" dirty="0">
                <a:latin typeface="+mn-lt"/>
              </a:rPr>
              <a:t>Conflictos de interés</a:t>
            </a:r>
          </a:p>
        </p:txBody>
      </p:sp>
      <p:sp>
        <p:nvSpPr>
          <p:cNvPr id="6" name="TextBox 5"/>
          <p:cNvSpPr txBox="1"/>
          <p:nvPr/>
        </p:nvSpPr>
        <p:spPr>
          <a:xfrm>
            <a:off x="274300" y="2003485"/>
            <a:ext cx="5986800" cy="4601259"/>
          </a:xfrm>
          <a:prstGeom prst="rect">
            <a:avLst/>
          </a:prstGeom>
          <a:noFill/>
        </p:spPr>
        <p:txBody>
          <a:bodyPr wrap="square" rtlCol="0">
            <a:spAutoFit/>
          </a:bodyPr>
          <a:lstStyle/>
          <a:p>
            <a:pPr algn="l" rtl="0">
              <a:spcAft>
                <a:spcPts val="600"/>
              </a:spcAft>
            </a:pPr>
            <a:r>
              <a:rPr lang="en-US" sz="2800" dirty="0"/>
              <a:t>El poder de negociación depende de:</a:t>
            </a:r>
          </a:p>
          <a:p>
            <a:pPr marL="457200" indent="-457200" algn="l" rtl="0">
              <a:buFont typeface="Arial"/>
              <a:buChar char="•"/>
            </a:pPr>
            <a:r>
              <a:rPr lang="en-US" sz="2800" dirty="0"/>
              <a:t>Capacidad de aplicación de la ley</a:t>
            </a:r>
          </a:p>
          <a:p>
            <a:pPr marL="457200" indent="-457200" algn="l" rtl="0">
              <a:buFont typeface="Arial"/>
              <a:buChar char="•"/>
            </a:pPr>
            <a:r>
              <a:rPr lang="en-US" sz="2800" dirty="0"/>
              <a:t>Información verificable (capacidad de detectar contaminación)</a:t>
            </a:r>
          </a:p>
          <a:p>
            <a:pPr marL="457200" indent="-457200" algn="l" rtl="0">
              <a:buFont typeface="Arial"/>
              <a:buChar char="•"/>
            </a:pPr>
            <a:r>
              <a:rPr lang="en-US" sz="2800" dirty="0"/>
              <a:t>Consenso ciudadano sobre calidad ambiental</a:t>
            </a:r>
          </a:p>
          <a:p>
            <a:pPr marL="457200" indent="-457200" algn="l" rtl="0">
              <a:buFont typeface="Arial"/>
              <a:buChar char="•"/>
            </a:pPr>
            <a:r>
              <a:rPr lang="en-US" sz="2800" dirty="0"/>
              <a:t>Lobby por parte de la empresa</a:t>
            </a:r>
          </a:p>
          <a:p>
            <a:pPr marL="457200" indent="-457200" algn="l" rtl="0">
              <a:buFont typeface="Arial"/>
              <a:buChar char="•"/>
            </a:pPr>
            <a:r>
              <a:rPr lang="en-US" sz="2800" dirty="0"/>
              <a:t>Derecho legal a contaminar, por ejemplo, permisos de contaminación.</a:t>
            </a:r>
          </a:p>
        </p:txBody>
      </p:sp>
      <p:sp>
        <p:nvSpPr>
          <p:cNvPr id="5" name="TextBox 4"/>
          <p:cNvSpPr txBox="1"/>
          <p:nvPr/>
        </p:nvSpPr>
        <p:spPr>
          <a:xfrm>
            <a:off x="350874" y="952500"/>
            <a:ext cx="11461898" cy="1077218"/>
          </a:xfrm>
          <a:prstGeom prst="rect">
            <a:avLst/>
          </a:prstGeom>
          <a:noFill/>
        </p:spPr>
        <p:txBody>
          <a:bodyPr wrap="square" rtlCol="0">
            <a:spAutoFit/>
          </a:bodyPr>
          <a:lstStyle/>
          <a:p>
            <a:pPr algn="ctr" rtl="0"/>
            <a:r>
              <a:rPr lang="en-US" sz="3200" dirty="0"/>
              <a:t>La distribución de los beneficios mutuos derivados de la reducción depende del poder de negociación relativo de los grupos.</a:t>
            </a:r>
          </a:p>
        </p:txBody>
      </p:sp>
      <p:pic>
        <p:nvPicPr>
          <p:cNvPr id="7" name="Picture 6" descr="figure-20-15-f.jpg"/>
          <p:cNvPicPr>
            <a:picLocks noChangeAspect="1"/>
          </p:cNvPicPr>
          <p:nvPr/>
        </p:nvPicPr>
        <p:blipFill>
          <a:blip r:embed="rId2"/>
          <a:stretch>
            <a:fillRect/>
          </a:stretch>
        </p:blipFill>
        <p:spPr>
          <a:xfrm>
            <a:off x="6544230" y="2440087"/>
            <a:ext cx="5104040" cy="3540374"/>
          </a:xfrm>
          <a:prstGeom prst="rect">
            <a:avLst/>
          </a:prstGeom>
        </p:spPr>
      </p:pic>
    </p:spTree>
    <p:extLst>
      <p:ext uri="{BB962C8B-B14F-4D97-AF65-F5344CB8AC3E}">
        <p14:creationId xmlns:p14="http://schemas.microsoft.com/office/powerpoint/2010/main" val="908856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22" y="365125"/>
            <a:ext cx="10515600" cy="935641"/>
          </a:xfrm>
        </p:spPr>
        <p:txBody>
          <a:bodyPr>
            <a:normAutofit/>
          </a:bodyPr>
          <a:lstStyle/>
          <a:p>
            <a:pPr algn="ctr" rtl="0"/>
            <a:r>
              <a:rPr lang="en-GB" sz="4800" dirty="0">
                <a:latin typeface="+mn-lt"/>
              </a:rPr>
              <a:t>Tipos de políticas de reducción</a:t>
            </a:r>
          </a:p>
        </p:txBody>
      </p:sp>
      <p:sp>
        <p:nvSpPr>
          <p:cNvPr id="6" name="TextBox 5"/>
          <p:cNvSpPr txBox="1"/>
          <p:nvPr/>
        </p:nvSpPr>
        <p:spPr>
          <a:xfrm>
            <a:off x="752122" y="2012756"/>
            <a:ext cx="10744199" cy="4585871"/>
          </a:xfrm>
          <a:prstGeom prst="rect">
            <a:avLst/>
          </a:prstGeom>
          <a:noFill/>
        </p:spPr>
        <p:txBody>
          <a:bodyPr wrap="square" rtlCol="0">
            <a:spAutoFit/>
          </a:bodyPr>
          <a:lstStyle/>
          <a:p>
            <a:pPr algn="l" rtl="0"/>
            <a:r>
              <a:rPr lang="es-PA" sz="2800"/>
              <a:t>Objetivo del formulador de políticas: lograr la cantidad deseada de reducción efectiva (por ejemplo, unidades de CO</a:t>
            </a:r>
            <a:r>
              <a:rPr lang="es-PA" sz="2800" baseline="-25000"/>
              <a:t>2</a:t>
            </a:r>
            <a:r>
              <a:rPr lang="es-PA" sz="2800"/>
              <a:t>) al mínimo costo.</a:t>
            </a:r>
          </a:p>
          <a:p>
            <a:pPr algn="l" rtl="0"/>
            <a:endParaRPr lang="es-PA" sz="2000" dirty="0"/>
          </a:p>
          <a:p>
            <a:pPr algn="l" rtl="0">
              <a:spcAft>
                <a:spcPts val="1200"/>
              </a:spcAft>
            </a:pPr>
            <a:r>
              <a:rPr lang="es-PA" sz="2800" dirty="0"/>
              <a:t>Hay 2 tipos de políticas de mitigación:</a:t>
            </a:r>
          </a:p>
          <a:p>
            <a:pPr algn="l" rtl="0">
              <a:spcAft>
                <a:spcPts val="600"/>
              </a:spcAft>
            </a:pPr>
            <a:r>
              <a:rPr lang="es-PA" sz="2800" dirty="0"/>
              <a:t>1.</a:t>
            </a:r>
            <a:r>
              <a:rPr lang="es-PA" sz="2800" b="1" dirty="0"/>
              <a:t>Políticas basadas en precios: </a:t>
            </a:r>
            <a:r>
              <a:rPr lang="es-PA" sz="2800" dirty="0"/>
              <a:t>Utilizar impuestos y subsidios para afectar los precios.</a:t>
            </a:r>
          </a:p>
          <a:p>
            <a:pPr marL="457200" indent="-457200" algn="l" rtl="0">
              <a:spcAft>
                <a:spcPts val="600"/>
              </a:spcAft>
              <a:buFont typeface="Arial"/>
              <a:buChar char="•"/>
            </a:pPr>
            <a:r>
              <a:rPr lang="es-PA" sz="2800" dirty="0"/>
              <a:t>Apunta a interiorizar los efectos externos de las elecciones individuales.</a:t>
            </a:r>
          </a:p>
          <a:p>
            <a:pPr algn="l" rtl="0"/>
            <a:r>
              <a:rPr lang="es-PA" sz="2800" dirty="0"/>
              <a:t>2.</a:t>
            </a:r>
            <a:r>
              <a:rPr lang="es-PA" sz="2800" b="1" dirty="0"/>
              <a:t>Políticas basadas en </a:t>
            </a:r>
            <a:r>
              <a:rPr lang="es-PA" sz="2800" b="1" dirty="0" err="1"/>
              <a:t>cantidad</a:t>
            </a:r>
            <a:r>
              <a:rPr lang="es-PA" sz="2800" dirty="0" err="1"/>
              <a:t>utilizar</a:t>
            </a:r>
            <a:r>
              <a:rPr lang="es-PA" sz="2800" dirty="0"/>
              <a:t> prohibiciones, límites y regulaciones</a:t>
            </a:r>
          </a:p>
        </p:txBody>
      </p:sp>
      <p:sp>
        <p:nvSpPr>
          <p:cNvPr id="3" name="TextBox 2"/>
          <p:cNvSpPr txBox="1"/>
          <p:nvPr/>
        </p:nvSpPr>
        <p:spPr>
          <a:xfrm>
            <a:off x="1263503" y="1300766"/>
            <a:ext cx="9664994" cy="584775"/>
          </a:xfrm>
          <a:prstGeom prst="rect">
            <a:avLst/>
          </a:prstGeom>
          <a:noFill/>
        </p:spPr>
        <p:txBody>
          <a:bodyPr wrap="square" rtlCol="0">
            <a:spAutoFit/>
          </a:bodyPr>
          <a:lstStyle/>
          <a:p>
            <a:pPr algn="l" rtl="0"/>
            <a:r>
              <a:rPr lang="en-US" sz="3200" dirty="0"/>
              <a:t>¿Cómo podemos alcanzar el nivel deseado de reducción?</a:t>
            </a:r>
          </a:p>
        </p:txBody>
      </p:sp>
    </p:spTree>
    <p:extLst>
      <p:ext uri="{BB962C8B-B14F-4D97-AF65-F5344CB8AC3E}">
        <p14:creationId xmlns:p14="http://schemas.microsoft.com/office/powerpoint/2010/main" val="13733997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17&quot;&gt;&lt;/object&gt;&lt;object type=&quot;2&quot; unique_id=&quot;10018&quot;&gt;&lt;object type=&quot;3&quot; unique_id=&quot;10025&quot;&gt;&lt;property id=&quot;20148&quot; value=&quot;5&quot;/&gt;&lt;property id=&quot;20300&quot; value=&quot;Slide 1 - &amp;quot;Unit 6&amp;quot;&quot;/&gt;&lt;property id=&quot;20307&quot; value=&quot;256&quot;/&gt;&lt;/object&gt;&lt;object type=&quot;3&quot; unique_id=&quot;10026&quot;&gt;&lt;property id=&quot;20148&quot; value=&quot;5&quot;/&gt;&lt;property id=&quot;20300&quot; value=&quot;Slide 3 - &amp;quot;The Unit in Context&amp;quot;&quot;/&gt;&lt;property id=&quot;20307&quot; value=&quot;257&quot;/&gt;&lt;/object&gt;&lt;object type=&quot;3&quot; unique_id=&quot;10055&quot;&gt;&lt;property id=&quot;20148&quot; value=&quot;5&quot;/&gt;&lt;property id=&quot;20300&quot; value=&quot;Slide 4 - &amp;quot;This Unit &amp;quot;&quot;/&gt;&lt;property id=&quot;20307&quot; value=&quot;258&quot;/&gt;&lt;/object&gt;&lt;object type=&quot;3&quot; unique_id=&quot;10151&quot;&gt;&lt;property id=&quot;20148&quot; value=&quot;5&quot;/&gt;&lt;property id=&quot;20300&quot; value=&quot;Slide 6 - &amp;quot;Firms and Wage Contracts&amp;quot;&quot;/&gt;&lt;property id=&quot;20307&quot; value=&quot;259&quot;/&gt;&lt;/object&gt;&lt;object type=&quot;3&quot; unique_id=&quot;10218&quot;&gt;&lt;property id=&quot;20148&quot; value=&quot;5&quot;/&gt;&lt;property id=&quot;20300&quot; value=&quot;Slide 7 - &amp;quot;Firms and Wage Contracts&amp;quot;&quot;/&gt;&lt;property id=&quot;20307&quot; value=&quot;260&quot;/&gt;&lt;/object&gt;&lt;object type=&quot;3&quot; unique_id=&quot;19938&quot;&gt;&lt;property id=&quot;20148&quot; value=&quot;5&quot;/&gt;&lt;property id=&quot;20300&quot; value=&quot;Slide 8&quot;/&gt;&lt;property id=&quot;20307&quot; value=&quot;261&quot;/&gt;&lt;/object&gt;&lt;object type=&quot;3&quot; unique_id=&quot;20019&quot;&gt;&lt;property id=&quot;20148&quot; value=&quot;5&quot;/&gt;&lt;property id=&quot;20300&quot; value=&quot;Slide 2 - &amp;quot;A. Introduction&amp;quot;&quot;/&gt;&lt;property id=&quot;20307&quot; value=&quot;262&quot;/&gt;&lt;/object&gt;&lt;object type=&quot;3&quot; unique_id=&quot;20065&quot;&gt;&lt;property id=&quot;20148&quot; value=&quot;5&quot;/&gt;&lt;property id=&quot;20300&quot; value=&quot;Slide 5 - &amp;quot;B. Labour Contracts and Employment Rents&amp;quot;&quot;/&gt;&lt;property id=&quot;20307&quot; value=&quot;263&quot;/&gt;&lt;/object&gt;&lt;object type=&quot;3&quot; unique_id=&quot;20066&quot;&gt;&lt;property id=&quot;20148&quot; value=&quot;5&quot;/&gt;&lt;property id=&quot;20300&quot; value=&quot;Slide 9 - &amp;quot;C. Labour Discipline Model&amp;quot;&quot;/&gt;&lt;property id=&quot;20307&quot; value=&quot;264&quot;/&gt;&lt;/object&gt;&lt;object type=&quot;3&quot; unique_id=&quot;20144&quot;&gt;&lt;property id=&quot;20148&quot; value=&quot;5&quot;/&gt;&lt;property id=&quot;20300&quot; value=&quot;Slide 14 - &amp;quot;D. The Wage Curve&amp;quot;&quot;/&gt;&lt;property id=&quot;20307&quot; value=&quot;265&quot;/&gt;&lt;/object&gt;&lt;object type=&quot;3&quot; unique_id=&quot;20145&quot;&gt;&lt;property id=&quot;20148&quot; value=&quot;5&quot;/&gt;&lt;property id=&quot;20300&quot; value=&quot;Slide 18 - &amp;quot;E. Fairness and Reciprocity&amp;quot;&quot;/&gt;&lt;property id=&quot;20307&quot; value=&quot;266&quot;/&gt;&lt;/object&gt;&lt;object type=&quot;3&quot; unique_id=&quot;20185&quot;&gt;&lt;property id=&quot;20148&quot; value=&quot;5&quot;/&gt;&lt;property id=&quot;20300&quot; value=&quot;Slide 19 - &amp;quot;G. Looking Forward&amp;quot;&quot;/&gt;&lt;property id=&quot;20307&quot; value=&quot;267&quot;/&gt;&lt;/object&gt;&lt;object type=&quot;3&quot; unique_id=&quot;20228&quot;&gt;&lt;property id=&quot;20148&quot; value=&quot;5&quot;/&gt;&lt;property id=&quot;20300&quot; value=&quot;Slide 20 - &amp;quot;Firms and their Customers&amp;quot;&quot;/&gt;&lt;property id=&quot;20307&quot; value=&quot;268&quot;/&gt;&lt;/object&gt;&lt;object type=&quot;3&quot; unique_id=&quot;20567&quot;&gt;&lt;property id=&quot;20148&quot; value=&quot;5&quot;/&gt;&lt;property id=&quot;20300&quot; value=&quot;Slide 10&quot;/&gt;&lt;property id=&quot;20307&quot; value=&quot;269&quot;/&gt;&lt;/object&gt;&lt;object type=&quot;3&quot; unique_id=&quot;20696&quot;&gt;&lt;property id=&quot;20148&quot; value=&quot;5&quot;/&gt;&lt;property id=&quot;20300&quot; value=&quot;Slide 12&quot;/&gt;&lt;property id=&quot;20307&quot; value=&quot;270&quot;/&gt;&lt;/object&gt;&lt;object type=&quot;3&quot; unique_id=&quot;20782&quot;&gt;&lt;property id=&quot;20148&quot; value=&quot;5&quot;/&gt;&lt;property id=&quot;20300&quot; value=&quot;Slide 13&quot;/&gt;&lt;property id=&quot;20307&quot; value=&quot;271&quot;/&gt;&lt;/object&gt;&lt;object type=&quot;3&quot; unique_id=&quot;20963&quot;&gt;&lt;property id=&quot;20148&quot; value=&quot;5&quot;/&gt;&lt;property id=&quot;20300&quot; value=&quot;Slide 11&quot;/&gt;&lt;property id=&quot;20307&quot; value=&quot;272&quot;/&gt;&lt;/object&gt;&lt;object type=&quot;3&quot; unique_id=&quot;21116&quot;&gt;&lt;property id=&quot;20148&quot; value=&quot;5&quot;/&gt;&lt;property id=&quot;20300&quot; value=&quot;Slide 16&quot;/&gt;&lt;property id=&quot;20307&quot; value=&quot;273&quot;/&gt;&lt;/object&gt;&lt;object type=&quot;3&quot; unique_id=&quot;21217&quot;&gt;&lt;property id=&quot;20148&quot; value=&quot;5&quot;/&gt;&lt;property id=&quot;20300&quot; value=&quot;Slide 15&quot;/&gt;&lt;property id=&quot;20307&quot; value=&quot;274&quot;/&gt;&lt;/object&gt;&lt;object type=&quot;3&quot; unique_id=&quot;21428&quot;&gt;&lt;property id=&quot;20148&quot; value=&quot;5&quot;/&gt;&lt;property id=&quot;20300&quot; value=&quot;Slide 17&quot;/&gt;&lt;property id=&quot;20307&quot; value=&quot;275&quot;/&gt;&lt;/object&gt;&lt;/object&gt;&lt;/object&gt;&lt;/database&gt;"/>
  <p:tag name="SECTOMILLISECCONVERTED"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FF5A50"/>
      </a:accent1>
      <a:accent2>
        <a:srgbClr val="FFECD0"/>
      </a:accent2>
      <a:accent3>
        <a:srgbClr val="EBEBEB"/>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1389</TotalTime>
  <Words>1509</Words>
  <Application>Microsoft Office PowerPoint</Application>
  <PresentationFormat>Panorámica</PresentationFormat>
  <Paragraphs>104</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Calibri Light</vt:lpstr>
      <vt:lpstr>Roboto</vt:lpstr>
      <vt:lpstr>Office Theme</vt:lpstr>
      <vt:lpstr>Unidad 20</vt:lpstr>
      <vt:lpstr>Cambio climático</vt:lpstr>
      <vt:lpstr>Curva de costos de reducción (Abatement)</vt:lpstr>
      <vt:lpstr>Curva de reducción de menor costo</vt:lpstr>
      <vt:lpstr>Elección del nivel de reducción</vt:lpstr>
      <vt:lpstr>Conflictos de interés</vt:lpstr>
      <vt:lpstr>Conflictos de interés</vt:lpstr>
      <vt:lpstr>Conflictos de interés</vt:lpstr>
      <vt:lpstr>Tipos de políticas de reducción</vt:lpstr>
      <vt:lpstr>Límites y Comercio</vt:lpstr>
      <vt:lpstr>Límites y Comercio: modelo</vt:lpstr>
      <vt:lpstr>Límites y Comercio: problemas</vt:lpstr>
      <vt:lpstr>Medición de costos/beneficios ambientales</vt:lpstr>
      <vt:lpstr>Efecto de la mejora tecnológica</vt:lpstr>
      <vt:lpstr>Ejemplo: producción de energía renovable</vt:lpstr>
      <vt:lpstr>Gravar a las empresas</vt:lpstr>
      <vt:lpstr>Gravar a los consumidores</vt:lpstr>
      <vt:lpstr>Modelado de dinámica ambiental</vt:lpstr>
      <vt:lpstr>Abordar el cambio climático: desafíos</vt:lpstr>
      <vt:lpstr>Políticas beneficiosas para todos</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dc:title>
  <dc:creator>AJ Lait</dc:creator>
  <cp:lastModifiedBy>Oscar García Cardoze</cp:lastModifiedBy>
  <cp:revision>200</cp:revision>
  <dcterms:created xsi:type="dcterms:W3CDTF">2017-10-21T17:11:36Z</dcterms:created>
  <dcterms:modified xsi:type="dcterms:W3CDTF">2024-01-22T14:49:09Z</dcterms:modified>
</cp:coreProperties>
</file>