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5"/>
  </p:notesMasterIdLst>
  <p:handoutMasterIdLst>
    <p:handoutMasterId r:id="rId56"/>
  </p:handoutMasterIdLst>
  <p:sldIdLst>
    <p:sldId id="294" r:id="rId5"/>
    <p:sldId id="287" r:id="rId6"/>
    <p:sldId id="274" r:id="rId7"/>
    <p:sldId id="275" r:id="rId8"/>
    <p:sldId id="277" r:id="rId9"/>
    <p:sldId id="278" r:id="rId10"/>
    <p:sldId id="279" r:id="rId11"/>
    <p:sldId id="280" r:id="rId12"/>
    <p:sldId id="281" r:id="rId13"/>
    <p:sldId id="282" r:id="rId14"/>
    <p:sldId id="267" r:id="rId15"/>
    <p:sldId id="283" r:id="rId16"/>
    <p:sldId id="285" r:id="rId17"/>
    <p:sldId id="297" r:id="rId18"/>
    <p:sldId id="288" r:id="rId19"/>
    <p:sldId id="325" r:id="rId20"/>
    <p:sldId id="298" r:id="rId21"/>
    <p:sldId id="299" r:id="rId22"/>
    <p:sldId id="300" r:id="rId23"/>
    <p:sldId id="301" r:id="rId24"/>
    <p:sldId id="302" r:id="rId25"/>
    <p:sldId id="303" r:id="rId26"/>
    <p:sldId id="304" r:id="rId27"/>
    <p:sldId id="305" r:id="rId28"/>
    <p:sldId id="306" r:id="rId29"/>
    <p:sldId id="307" r:id="rId30"/>
    <p:sldId id="296" r:id="rId31"/>
    <p:sldId id="257" r:id="rId32"/>
    <p:sldId id="293" r:id="rId33"/>
    <p:sldId id="269" r:id="rId34"/>
    <p:sldId id="271" r:id="rId35"/>
    <p:sldId id="270" r:id="rId36"/>
    <p:sldId id="316" r:id="rId37"/>
    <p:sldId id="317" r:id="rId38"/>
    <p:sldId id="272" r:id="rId39"/>
    <p:sldId id="273" r:id="rId40"/>
    <p:sldId id="318" r:id="rId41"/>
    <p:sldId id="319" r:id="rId42"/>
    <p:sldId id="320" r:id="rId43"/>
    <p:sldId id="323" r:id="rId44"/>
    <p:sldId id="321" r:id="rId45"/>
    <p:sldId id="322" r:id="rId46"/>
    <p:sldId id="308" r:id="rId47"/>
    <p:sldId id="309" r:id="rId48"/>
    <p:sldId id="310" r:id="rId49"/>
    <p:sldId id="311" r:id="rId50"/>
    <p:sldId id="312" r:id="rId51"/>
    <p:sldId id="314" r:id="rId52"/>
    <p:sldId id="313" r:id="rId53"/>
    <p:sldId id="315" r:id="rId5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30794-1FDA-4821-A574-4B06D08D2BE4}" v="10" dt="2024-02-24T03:30:27.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78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García Cardoze" userId="57f4b2ef1ed14e7a" providerId="LiveId" clId="{0C630794-1FDA-4821-A574-4B06D08D2BE4}"/>
    <pc:docChg chg="undo custSel addSld delSld modSld sldOrd">
      <pc:chgData name="Oscar García Cardoze" userId="57f4b2ef1ed14e7a" providerId="LiveId" clId="{0C630794-1FDA-4821-A574-4B06D08D2BE4}" dt="2024-02-24T03:40:57.356" v="567" actId="47"/>
      <pc:docMkLst>
        <pc:docMk/>
      </pc:docMkLst>
      <pc:sldChg chg="addSp delSp modSp mod">
        <pc:chgData name="Oscar García Cardoze" userId="57f4b2ef1ed14e7a" providerId="LiveId" clId="{0C630794-1FDA-4821-A574-4B06D08D2BE4}" dt="2024-02-24T03:04:15.567" v="127" actId="1076"/>
        <pc:sldMkLst>
          <pc:docMk/>
          <pc:sldMk cId="2482776196" sldId="269"/>
        </pc:sldMkLst>
        <pc:spChg chg="mod">
          <ac:chgData name="Oscar García Cardoze" userId="57f4b2ef1ed14e7a" providerId="LiveId" clId="{0C630794-1FDA-4821-A574-4B06D08D2BE4}" dt="2024-02-24T03:01:49.371" v="113" actId="113"/>
          <ac:spMkLst>
            <pc:docMk/>
            <pc:sldMk cId="2482776196" sldId="269"/>
            <ac:spMk id="14" creationId="{00000000-0000-0000-0000-000000000000}"/>
          </ac:spMkLst>
        </pc:spChg>
        <pc:picChg chg="del mod">
          <ac:chgData name="Oscar García Cardoze" userId="57f4b2ef1ed14e7a" providerId="LiveId" clId="{0C630794-1FDA-4821-A574-4B06D08D2BE4}" dt="2024-02-24T03:03:13.268" v="117" actId="478"/>
          <ac:picMkLst>
            <pc:docMk/>
            <pc:sldMk cId="2482776196" sldId="269"/>
            <ac:picMk id="4" creationId="{0812FCA0-21D7-F575-32D1-73278768EBE9}"/>
          </ac:picMkLst>
        </pc:picChg>
        <pc:picChg chg="add del mod">
          <ac:chgData name="Oscar García Cardoze" userId="57f4b2ef1ed14e7a" providerId="LiveId" clId="{0C630794-1FDA-4821-A574-4B06D08D2BE4}" dt="2024-02-24T03:04:00.788" v="123" actId="478"/>
          <ac:picMkLst>
            <pc:docMk/>
            <pc:sldMk cId="2482776196" sldId="269"/>
            <ac:picMk id="5" creationId="{8CAB7F15-8803-CC4A-5D8A-1A4D432D9AD3}"/>
          </ac:picMkLst>
        </pc:picChg>
        <pc:picChg chg="add del mod">
          <ac:chgData name="Oscar García Cardoze" userId="57f4b2ef1ed14e7a" providerId="LiveId" clId="{0C630794-1FDA-4821-A574-4B06D08D2BE4}" dt="2024-02-24T03:04:00.788" v="123" actId="478"/>
          <ac:picMkLst>
            <pc:docMk/>
            <pc:sldMk cId="2482776196" sldId="269"/>
            <ac:picMk id="7" creationId="{BA47B90F-C3E0-CF80-BB71-368B00A355E7}"/>
          </ac:picMkLst>
        </pc:picChg>
        <pc:picChg chg="add mod">
          <ac:chgData name="Oscar García Cardoze" userId="57f4b2ef1ed14e7a" providerId="LiveId" clId="{0C630794-1FDA-4821-A574-4B06D08D2BE4}" dt="2024-02-24T03:04:15.567" v="127" actId="1076"/>
          <ac:picMkLst>
            <pc:docMk/>
            <pc:sldMk cId="2482776196" sldId="269"/>
            <ac:picMk id="9" creationId="{052543A2-FEB8-7658-1D2B-D321884C4001}"/>
          </ac:picMkLst>
        </pc:picChg>
      </pc:sldChg>
      <pc:sldChg chg="modSp mod">
        <pc:chgData name="Oscar García Cardoze" userId="57f4b2ef1ed14e7a" providerId="LiveId" clId="{0C630794-1FDA-4821-A574-4B06D08D2BE4}" dt="2024-02-24T03:06:14.346" v="153" actId="20577"/>
        <pc:sldMkLst>
          <pc:docMk/>
          <pc:sldMk cId="706217474" sldId="270"/>
        </pc:sldMkLst>
        <pc:spChg chg="mod">
          <ac:chgData name="Oscar García Cardoze" userId="57f4b2ef1ed14e7a" providerId="LiveId" clId="{0C630794-1FDA-4821-A574-4B06D08D2BE4}" dt="2024-02-24T03:06:14.346" v="153" actId="20577"/>
          <ac:spMkLst>
            <pc:docMk/>
            <pc:sldMk cId="706217474" sldId="270"/>
            <ac:spMk id="14" creationId="{00000000-0000-0000-0000-000000000000}"/>
          </ac:spMkLst>
        </pc:spChg>
      </pc:sldChg>
      <pc:sldChg chg="modSp mod">
        <pc:chgData name="Oscar García Cardoze" userId="57f4b2ef1ed14e7a" providerId="LiveId" clId="{0C630794-1FDA-4821-A574-4B06D08D2BE4}" dt="2024-02-24T03:05:06.442" v="145" actId="6549"/>
        <pc:sldMkLst>
          <pc:docMk/>
          <pc:sldMk cId="1145576226" sldId="271"/>
        </pc:sldMkLst>
        <pc:spChg chg="mod">
          <ac:chgData name="Oscar García Cardoze" userId="57f4b2ef1ed14e7a" providerId="LiveId" clId="{0C630794-1FDA-4821-A574-4B06D08D2BE4}" dt="2024-02-24T03:05:06.442" v="145" actId="6549"/>
          <ac:spMkLst>
            <pc:docMk/>
            <pc:sldMk cId="1145576226" sldId="271"/>
            <ac:spMk id="14" creationId="{00000000-0000-0000-0000-000000000000}"/>
          </ac:spMkLst>
        </pc:spChg>
      </pc:sldChg>
      <pc:sldChg chg="modSp mod">
        <pc:chgData name="Oscar García Cardoze" userId="57f4b2ef1ed14e7a" providerId="LiveId" clId="{0C630794-1FDA-4821-A574-4B06D08D2BE4}" dt="2024-02-24T03:36:22.283" v="538"/>
        <pc:sldMkLst>
          <pc:docMk/>
          <pc:sldMk cId="0" sldId="275"/>
        </pc:sldMkLst>
        <pc:spChg chg="mod">
          <ac:chgData name="Oscar García Cardoze" userId="57f4b2ef1ed14e7a" providerId="LiveId" clId="{0C630794-1FDA-4821-A574-4B06D08D2BE4}" dt="2024-02-24T03:36:22.283" v="538"/>
          <ac:spMkLst>
            <pc:docMk/>
            <pc:sldMk cId="0" sldId="275"/>
            <ac:spMk id="3" creationId="{00000000-0000-0000-0000-000000000000}"/>
          </ac:spMkLst>
        </pc:spChg>
      </pc:sldChg>
      <pc:sldChg chg="del">
        <pc:chgData name="Oscar García Cardoze" userId="57f4b2ef1ed14e7a" providerId="LiveId" clId="{0C630794-1FDA-4821-A574-4B06D08D2BE4}" dt="2024-02-24T02:15:29.362" v="0" actId="47"/>
        <pc:sldMkLst>
          <pc:docMk/>
          <pc:sldMk cId="0" sldId="276"/>
        </pc:sldMkLst>
      </pc:sldChg>
      <pc:sldChg chg="modSp mod">
        <pc:chgData name="Oscar García Cardoze" userId="57f4b2ef1ed14e7a" providerId="LiveId" clId="{0C630794-1FDA-4821-A574-4B06D08D2BE4}" dt="2024-02-24T03:37:37.750" v="548" actId="6549"/>
        <pc:sldMkLst>
          <pc:docMk/>
          <pc:sldMk cId="0" sldId="280"/>
        </pc:sldMkLst>
        <pc:spChg chg="mod">
          <ac:chgData name="Oscar García Cardoze" userId="57f4b2ef1ed14e7a" providerId="LiveId" clId="{0C630794-1FDA-4821-A574-4B06D08D2BE4}" dt="2024-02-24T03:37:37.750" v="548" actId="6549"/>
          <ac:spMkLst>
            <pc:docMk/>
            <pc:sldMk cId="0" sldId="280"/>
            <ac:spMk id="3" creationId="{00000000-0000-0000-0000-000000000000}"/>
          </ac:spMkLst>
        </pc:spChg>
      </pc:sldChg>
      <pc:sldChg chg="modSp mod">
        <pc:chgData name="Oscar García Cardoze" userId="57f4b2ef1ed14e7a" providerId="LiveId" clId="{0C630794-1FDA-4821-A574-4B06D08D2BE4}" dt="2024-02-24T02:17:34.524" v="3" actId="790"/>
        <pc:sldMkLst>
          <pc:docMk/>
          <pc:sldMk cId="0" sldId="281"/>
        </pc:sldMkLst>
        <pc:spChg chg="mod">
          <ac:chgData name="Oscar García Cardoze" userId="57f4b2ef1ed14e7a" providerId="LiveId" clId="{0C630794-1FDA-4821-A574-4B06D08D2BE4}" dt="2024-02-24T02:17:34.524" v="3" actId="790"/>
          <ac:spMkLst>
            <pc:docMk/>
            <pc:sldMk cId="0" sldId="281"/>
            <ac:spMk id="3" creationId="{00000000-0000-0000-0000-000000000000}"/>
          </ac:spMkLst>
        </pc:spChg>
      </pc:sldChg>
      <pc:sldChg chg="modSp mod">
        <pc:chgData name="Oscar García Cardoze" userId="57f4b2ef1ed14e7a" providerId="LiveId" clId="{0C630794-1FDA-4821-A574-4B06D08D2BE4}" dt="2024-02-24T03:24:40.300" v="424" actId="20577"/>
        <pc:sldMkLst>
          <pc:docMk/>
          <pc:sldMk cId="0" sldId="282"/>
        </pc:sldMkLst>
        <pc:spChg chg="mod">
          <ac:chgData name="Oscar García Cardoze" userId="57f4b2ef1ed14e7a" providerId="LiveId" clId="{0C630794-1FDA-4821-A574-4B06D08D2BE4}" dt="2024-02-24T03:24:40.300" v="424" actId="20577"/>
          <ac:spMkLst>
            <pc:docMk/>
            <pc:sldMk cId="0" sldId="282"/>
            <ac:spMk id="3" creationId="{00000000-0000-0000-0000-000000000000}"/>
          </ac:spMkLst>
        </pc:spChg>
      </pc:sldChg>
      <pc:sldChg chg="del">
        <pc:chgData name="Oscar García Cardoze" userId="57f4b2ef1ed14e7a" providerId="LiveId" clId="{0C630794-1FDA-4821-A574-4B06D08D2BE4}" dt="2024-02-24T02:20:10.941" v="9" actId="47"/>
        <pc:sldMkLst>
          <pc:docMk/>
          <pc:sldMk cId="0" sldId="284"/>
        </pc:sldMkLst>
      </pc:sldChg>
      <pc:sldChg chg="modSp mod">
        <pc:chgData name="Oscar García Cardoze" userId="57f4b2ef1ed14e7a" providerId="LiveId" clId="{0C630794-1FDA-4821-A574-4B06D08D2BE4}" dt="2024-02-24T02:23:36.489" v="43" actId="1038"/>
        <pc:sldMkLst>
          <pc:docMk/>
          <pc:sldMk cId="0" sldId="285"/>
        </pc:sldMkLst>
        <pc:spChg chg="mod">
          <ac:chgData name="Oscar García Cardoze" userId="57f4b2ef1ed14e7a" providerId="LiveId" clId="{0C630794-1FDA-4821-A574-4B06D08D2BE4}" dt="2024-02-24T02:21:15.830" v="11" actId="790"/>
          <ac:spMkLst>
            <pc:docMk/>
            <pc:sldMk cId="0" sldId="285"/>
            <ac:spMk id="3" creationId="{00000000-0000-0000-0000-000000000000}"/>
          </ac:spMkLst>
        </pc:spChg>
        <pc:picChg chg="mod">
          <ac:chgData name="Oscar García Cardoze" userId="57f4b2ef1ed14e7a" providerId="LiveId" clId="{0C630794-1FDA-4821-A574-4B06D08D2BE4}" dt="2024-02-24T02:23:36.489" v="43" actId="1038"/>
          <ac:picMkLst>
            <pc:docMk/>
            <pc:sldMk cId="0" sldId="285"/>
            <ac:picMk id="25" creationId="{00000000-0000-0000-0000-000000000000}"/>
          </ac:picMkLst>
        </pc:picChg>
      </pc:sldChg>
      <pc:sldChg chg="modSp del mod">
        <pc:chgData name="Oscar García Cardoze" userId="57f4b2ef1ed14e7a" providerId="LiveId" clId="{0C630794-1FDA-4821-A574-4B06D08D2BE4}" dt="2024-02-24T02:23:49.383" v="44" actId="47"/>
        <pc:sldMkLst>
          <pc:docMk/>
          <pc:sldMk cId="0" sldId="286"/>
        </pc:sldMkLst>
        <pc:spChg chg="mod">
          <ac:chgData name="Oscar García Cardoze" userId="57f4b2ef1ed14e7a" providerId="LiveId" clId="{0C630794-1FDA-4821-A574-4B06D08D2BE4}" dt="2024-02-24T02:22:28.408" v="34" actId="6549"/>
          <ac:spMkLst>
            <pc:docMk/>
            <pc:sldMk cId="0" sldId="286"/>
            <ac:spMk id="3" creationId="{00000000-0000-0000-0000-000000000000}"/>
          </ac:spMkLst>
        </pc:spChg>
        <pc:picChg chg="mod">
          <ac:chgData name="Oscar García Cardoze" userId="57f4b2ef1ed14e7a" providerId="LiveId" clId="{0C630794-1FDA-4821-A574-4B06D08D2BE4}" dt="2024-02-24T02:22:20.872" v="33" actId="1038"/>
          <ac:picMkLst>
            <pc:docMk/>
            <pc:sldMk cId="0" sldId="286"/>
            <ac:picMk id="24" creationId="{00000000-0000-0000-0000-000000000000}"/>
          </ac:picMkLst>
        </pc:picChg>
      </pc:sldChg>
      <pc:sldChg chg="del">
        <pc:chgData name="Oscar García Cardoze" userId="57f4b2ef1ed14e7a" providerId="LiveId" clId="{0C630794-1FDA-4821-A574-4B06D08D2BE4}" dt="2024-02-24T03:16:57.624" v="277" actId="47"/>
        <pc:sldMkLst>
          <pc:docMk/>
          <pc:sldMk cId="1713135715" sldId="295"/>
        </pc:sldMkLst>
      </pc:sldChg>
      <pc:sldChg chg="modSp mod ord">
        <pc:chgData name="Oscar García Cardoze" userId="57f4b2ef1ed14e7a" providerId="LiveId" clId="{0C630794-1FDA-4821-A574-4B06D08D2BE4}" dt="2024-02-24T03:32:27.877" v="495" actId="20577"/>
        <pc:sldMkLst>
          <pc:docMk/>
          <pc:sldMk cId="2928701085" sldId="297"/>
        </pc:sldMkLst>
        <pc:spChg chg="mod">
          <ac:chgData name="Oscar García Cardoze" userId="57f4b2ef1ed14e7a" providerId="LiveId" clId="{0C630794-1FDA-4821-A574-4B06D08D2BE4}" dt="2024-02-24T03:30:56.739" v="492" actId="790"/>
          <ac:spMkLst>
            <pc:docMk/>
            <pc:sldMk cId="2928701085" sldId="297"/>
            <ac:spMk id="2" creationId="{00000000-0000-0000-0000-000000000000}"/>
          </ac:spMkLst>
        </pc:spChg>
        <pc:spChg chg="mod">
          <ac:chgData name="Oscar García Cardoze" userId="57f4b2ef1ed14e7a" providerId="LiveId" clId="{0C630794-1FDA-4821-A574-4B06D08D2BE4}" dt="2024-02-24T03:32:27.877" v="495" actId="20577"/>
          <ac:spMkLst>
            <pc:docMk/>
            <pc:sldMk cId="2928701085" sldId="297"/>
            <ac:spMk id="7" creationId="{00000000-0000-0000-0000-000000000000}"/>
          </ac:spMkLst>
        </pc:spChg>
      </pc:sldChg>
      <pc:sldChg chg="modSp mod">
        <pc:chgData name="Oscar García Cardoze" userId="57f4b2ef1ed14e7a" providerId="LiveId" clId="{0C630794-1FDA-4821-A574-4B06D08D2BE4}" dt="2024-02-24T02:27:14.398" v="52" actId="790"/>
        <pc:sldMkLst>
          <pc:docMk/>
          <pc:sldMk cId="2414416285" sldId="298"/>
        </pc:sldMkLst>
        <pc:spChg chg="mod">
          <ac:chgData name="Oscar García Cardoze" userId="57f4b2ef1ed14e7a" providerId="LiveId" clId="{0C630794-1FDA-4821-A574-4B06D08D2BE4}" dt="2024-02-24T02:27:14.398" v="52" actId="790"/>
          <ac:spMkLst>
            <pc:docMk/>
            <pc:sldMk cId="2414416285" sldId="298"/>
            <ac:spMk id="7" creationId="{00000000-0000-0000-0000-000000000000}"/>
          </ac:spMkLst>
        </pc:spChg>
      </pc:sldChg>
      <pc:sldChg chg="modSp mod">
        <pc:chgData name="Oscar García Cardoze" userId="57f4b2ef1ed14e7a" providerId="LiveId" clId="{0C630794-1FDA-4821-A574-4B06D08D2BE4}" dt="2024-02-24T03:33:04.447" v="500" actId="1036"/>
        <pc:sldMkLst>
          <pc:docMk/>
          <pc:sldMk cId="1373399782" sldId="299"/>
        </pc:sldMkLst>
        <pc:spChg chg="mod">
          <ac:chgData name="Oscar García Cardoze" userId="57f4b2ef1ed14e7a" providerId="LiveId" clId="{0C630794-1FDA-4821-A574-4B06D08D2BE4}" dt="2024-02-24T03:33:04.447" v="500" actId="1036"/>
          <ac:spMkLst>
            <pc:docMk/>
            <pc:sldMk cId="1373399782" sldId="299"/>
            <ac:spMk id="4" creationId="{00000000-0000-0000-0000-000000000000}"/>
          </ac:spMkLst>
        </pc:spChg>
        <pc:spChg chg="mod">
          <ac:chgData name="Oscar García Cardoze" userId="57f4b2ef1ed14e7a" providerId="LiveId" clId="{0C630794-1FDA-4821-A574-4B06D08D2BE4}" dt="2024-02-24T03:32:42.586" v="496" actId="1076"/>
          <ac:spMkLst>
            <pc:docMk/>
            <pc:sldMk cId="1373399782" sldId="299"/>
            <ac:spMk id="5" creationId="{00000000-0000-0000-0000-000000000000}"/>
          </ac:spMkLst>
        </pc:spChg>
        <pc:spChg chg="mod">
          <ac:chgData name="Oscar García Cardoze" userId="57f4b2ef1ed14e7a" providerId="LiveId" clId="{0C630794-1FDA-4821-A574-4B06D08D2BE4}" dt="2024-02-24T02:28:22.819" v="55" actId="790"/>
          <ac:spMkLst>
            <pc:docMk/>
            <pc:sldMk cId="1373399782" sldId="299"/>
            <ac:spMk id="6" creationId="{00000000-0000-0000-0000-000000000000}"/>
          </ac:spMkLst>
        </pc:spChg>
      </pc:sldChg>
      <pc:sldChg chg="modSp mod">
        <pc:chgData name="Oscar García Cardoze" userId="57f4b2ef1ed14e7a" providerId="LiveId" clId="{0C630794-1FDA-4821-A574-4B06D08D2BE4}" dt="2024-02-24T02:28:48.025" v="57" actId="404"/>
        <pc:sldMkLst>
          <pc:docMk/>
          <pc:sldMk cId="208222265" sldId="300"/>
        </pc:sldMkLst>
        <pc:spChg chg="mod">
          <ac:chgData name="Oscar García Cardoze" userId="57f4b2ef1ed14e7a" providerId="LiveId" clId="{0C630794-1FDA-4821-A574-4B06D08D2BE4}" dt="2024-02-24T02:28:48.025" v="57" actId="404"/>
          <ac:spMkLst>
            <pc:docMk/>
            <pc:sldMk cId="208222265" sldId="300"/>
            <ac:spMk id="5" creationId="{00000000-0000-0000-0000-000000000000}"/>
          </ac:spMkLst>
        </pc:spChg>
        <pc:spChg chg="mod">
          <ac:chgData name="Oscar García Cardoze" userId="57f4b2ef1ed14e7a" providerId="LiveId" clId="{0C630794-1FDA-4821-A574-4B06D08D2BE4}" dt="2024-02-24T02:28:40.215" v="56" actId="404"/>
          <ac:spMkLst>
            <pc:docMk/>
            <pc:sldMk cId="208222265" sldId="300"/>
            <ac:spMk id="6" creationId="{00000000-0000-0000-0000-000000000000}"/>
          </ac:spMkLst>
        </pc:spChg>
      </pc:sldChg>
      <pc:sldChg chg="modSp mod">
        <pc:chgData name="Oscar García Cardoze" userId="57f4b2ef1ed14e7a" providerId="LiveId" clId="{0C630794-1FDA-4821-A574-4B06D08D2BE4}" dt="2024-02-24T02:50:22.519" v="69" actId="790"/>
        <pc:sldMkLst>
          <pc:docMk/>
          <pc:sldMk cId="1925733620" sldId="301"/>
        </pc:sldMkLst>
        <pc:spChg chg="mod">
          <ac:chgData name="Oscar García Cardoze" userId="57f4b2ef1ed14e7a" providerId="LiveId" clId="{0C630794-1FDA-4821-A574-4B06D08D2BE4}" dt="2024-02-24T02:50:22.519" v="69" actId="790"/>
          <ac:spMkLst>
            <pc:docMk/>
            <pc:sldMk cId="1925733620" sldId="301"/>
            <ac:spMk id="2" creationId="{00000000-0000-0000-0000-000000000000}"/>
          </ac:spMkLst>
        </pc:spChg>
        <pc:spChg chg="mod">
          <ac:chgData name="Oscar García Cardoze" userId="57f4b2ef1ed14e7a" providerId="LiveId" clId="{0C630794-1FDA-4821-A574-4B06D08D2BE4}" dt="2024-02-24T02:50:22.519" v="69" actId="790"/>
          <ac:spMkLst>
            <pc:docMk/>
            <pc:sldMk cId="1925733620" sldId="301"/>
            <ac:spMk id="6" creationId="{00000000-0000-0000-0000-000000000000}"/>
          </ac:spMkLst>
        </pc:spChg>
      </pc:sldChg>
      <pc:sldChg chg="modSp mod">
        <pc:chgData name="Oscar García Cardoze" userId="57f4b2ef1ed14e7a" providerId="LiveId" clId="{0C630794-1FDA-4821-A574-4B06D08D2BE4}" dt="2024-02-24T02:52:51.916" v="86" actId="790"/>
        <pc:sldMkLst>
          <pc:docMk/>
          <pc:sldMk cId="1710964597" sldId="302"/>
        </pc:sldMkLst>
        <pc:spChg chg="mod">
          <ac:chgData name="Oscar García Cardoze" userId="57f4b2ef1ed14e7a" providerId="LiveId" clId="{0C630794-1FDA-4821-A574-4B06D08D2BE4}" dt="2024-02-24T02:50:47.070" v="70" actId="404"/>
          <ac:spMkLst>
            <pc:docMk/>
            <pc:sldMk cId="1710964597" sldId="302"/>
            <ac:spMk id="4" creationId="{00000000-0000-0000-0000-000000000000}"/>
          </ac:spMkLst>
        </pc:spChg>
        <pc:spChg chg="mod">
          <ac:chgData name="Oscar García Cardoze" userId="57f4b2ef1ed14e7a" providerId="LiveId" clId="{0C630794-1FDA-4821-A574-4B06D08D2BE4}" dt="2024-02-24T02:50:53.160" v="71" actId="404"/>
          <ac:spMkLst>
            <pc:docMk/>
            <pc:sldMk cId="1710964597" sldId="302"/>
            <ac:spMk id="5" creationId="{00000000-0000-0000-0000-000000000000}"/>
          </ac:spMkLst>
        </pc:spChg>
        <pc:spChg chg="mod">
          <ac:chgData name="Oscar García Cardoze" userId="57f4b2ef1ed14e7a" providerId="LiveId" clId="{0C630794-1FDA-4821-A574-4B06D08D2BE4}" dt="2024-02-24T02:52:51.916" v="86" actId="790"/>
          <ac:spMkLst>
            <pc:docMk/>
            <pc:sldMk cId="1710964597" sldId="302"/>
            <ac:spMk id="6" creationId="{00000000-0000-0000-0000-000000000000}"/>
          </ac:spMkLst>
        </pc:spChg>
      </pc:sldChg>
      <pc:sldChg chg="modSp mod">
        <pc:chgData name="Oscar García Cardoze" userId="57f4b2ef1ed14e7a" providerId="LiveId" clId="{0C630794-1FDA-4821-A574-4B06D08D2BE4}" dt="2024-02-24T02:52:35.364" v="85" actId="123"/>
        <pc:sldMkLst>
          <pc:docMk/>
          <pc:sldMk cId="3320753453" sldId="303"/>
        </pc:sldMkLst>
        <pc:spChg chg="mod">
          <ac:chgData name="Oscar García Cardoze" userId="57f4b2ef1ed14e7a" providerId="LiveId" clId="{0C630794-1FDA-4821-A574-4B06D08D2BE4}" dt="2024-02-24T02:52:35.364" v="85" actId="123"/>
          <ac:spMkLst>
            <pc:docMk/>
            <pc:sldMk cId="3320753453" sldId="303"/>
            <ac:spMk id="6" creationId="{00000000-0000-0000-0000-000000000000}"/>
          </ac:spMkLst>
        </pc:spChg>
      </pc:sldChg>
      <pc:sldChg chg="modSp mod">
        <pc:chgData name="Oscar García Cardoze" userId="57f4b2ef1ed14e7a" providerId="LiveId" clId="{0C630794-1FDA-4821-A574-4B06D08D2BE4}" dt="2024-02-24T03:40:11.601" v="566" actId="113"/>
        <pc:sldMkLst>
          <pc:docMk/>
          <pc:sldMk cId="2812766597" sldId="304"/>
        </pc:sldMkLst>
        <pc:spChg chg="mod">
          <ac:chgData name="Oscar García Cardoze" userId="57f4b2ef1ed14e7a" providerId="LiveId" clId="{0C630794-1FDA-4821-A574-4B06D08D2BE4}" dt="2024-02-24T03:38:21.623" v="549" actId="790"/>
          <ac:spMkLst>
            <pc:docMk/>
            <pc:sldMk cId="2812766597" sldId="304"/>
            <ac:spMk id="2" creationId="{00000000-0000-0000-0000-000000000000}"/>
          </ac:spMkLst>
        </pc:spChg>
        <pc:spChg chg="mod">
          <ac:chgData name="Oscar García Cardoze" userId="57f4b2ef1ed14e7a" providerId="LiveId" clId="{0C630794-1FDA-4821-A574-4B06D08D2BE4}" dt="2024-02-24T03:40:11.601" v="566" actId="113"/>
          <ac:spMkLst>
            <pc:docMk/>
            <pc:sldMk cId="2812766597" sldId="304"/>
            <ac:spMk id="6" creationId="{00000000-0000-0000-0000-000000000000}"/>
          </ac:spMkLst>
        </pc:spChg>
      </pc:sldChg>
      <pc:sldChg chg="modSp mod">
        <pc:chgData name="Oscar García Cardoze" userId="57f4b2ef1ed14e7a" providerId="LiveId" clId="{0C630794-1FDA-4821-A574-4B06D08D2BE4}" dt="2024-02-24T03:34:35.533" v="505" actId="790"/>
        <pc:sldMkLst>
          <pc:docMk/>
          <pc:sldMk cId="2092269487" sldId="305"/>
        </pc:sldMkLst>
        <pc:spChg chg="mod">
          <ac:chgData name="Oscar García Cardoze" userId="57f4b2ef1ed14e7a" providerId="LiveId" clId="{0C630794-1FDA-4821-A574-4B06D08D2BE4}" dt="2024-02-24T03:34:35.533" v="505" actId="790"/>
          <ac:spMkLst>
            <pc:docMk/>
            <pc:sldMk cId="2092269487" sldId="305"/>
            <ac:spMk id="2" creationId="{00000000-0000-0000-0000-000000000000}"/>
          </ac:spMkLst>
        </pc:spChg>
        <pc:spChg chg="mod">
          <ac:chgData name="Oscar García Cardoze" userId="57f4b2ef1ed14e7a" providerId="LiveId" clId="{0C630794-1FDA-4821-A574-4B06D08D2BE4}" dt="2024-02-24T02:55:47.342" v="100" actId="123"/>
          <ac:spMkLst>
            <pc:docMk/>
            <pc:sldMk cId="2092269487" sldId="305"/>
            <ac:spMk id="5" creationId="{00000000-0000-0000-0000-000000000000}"/>
          </ac:spMkLst>
        </pc:spChg>
        <pc:spChg chg="mod">
          <ac:chgData name="Oscar García Cardoze" userId="57f4b2ef1ed14e7a" providerId="LiveId" clId="{0C630794-1FDA-4821-A574-4B06D08D2BE4}" dt="2024-02-24T02:55:56.790" v="102" actId="123"/>
          <ac:spMkLst>
            <pc:docMk/>
            <pc:sldMk cId="2092269487" sldId="305"/>
            <ac:spMk id="6" creationId="{00000000-0000-0000-0000-000000000000}"/>
          </ac:spMkLst>
        </pc:spChg>
      </pc:sldChg>
      <pc:sldChg chg="modSp mod">
        <pc:chgData name="Oscar García Cardoze" userId="57f4b2ef1ed14e7a" providerId="LiveId" clId="{0C630794-1FDA-4821-A574-4B06D08D2BE4}" dt="2024-02-24T03:34:53.033" v="508" actId="790"/>
        <pc:sldMkLst>
          <pc:docMk/>
          <pc:sldMk cId="1021210988" sldId="306"/>
        </pc:sldMkLst>
        <pc:spChg chg="mod">
          <ac:chgData name="Oscar García Cardoze" userId="57f4b2ef1ed14e7a" providerId="LiveId" clId="{0C630794-1FDA-4821-A574-4B06D08D2BE4}" dt="2024-02-24T03:34:53.033" v="508" actId="790"/>
          <ac:spMkLst>
            <pc:docMk/>
            <pc:sldMk cId="1021210988" sldId="306"/>
            <ac:spMk id="2" creationId="{00000000-0000-0000-0000-000000000000}"/>
          </ac:spMkLst>
        </pc:spChg>
        <pc:spChg chg="mod">
          <ac:chgData name="Oscar García Cardoze" userId="57f4b2ef1ed14e7a" providerId="LiveId" clId="{0C630794-1FDA-4821-A574-4B06D08D2BE4}" dt="2024-02-24T02:58:20.046" v="105" actId="1035"/>
          <ac:spMkLst>
            <pc:docMk/>
            <pc:sldMk cId="1021210988" sldId="306"/>
            <ac:spMk id="5" creationId="{00000000-0000-0000-0000-000000000000}"/>
          </ac:spMkLst>
        </pc:spChg>
      </pc:sldChg>
      <pc:sldChg chg="modSp mod">
        <pc:chgData name="Oscar García Cardoze" userId="57f4b2ef1ed14e7a" providerId="LiveId" clId="{0C630794-1FDA-4821-A574-4B06D08D2BE4}" dt="2024-02-24T02:59:37.606" v="111" actId="113"/>
        <pc:sldMkLst>
          <pc:docMk/>
          <pc:sldMk cId="1715185563" sldId="307"/>
        </pc:sldMkLst>
        <pc:spChg chg="mod">
          <ac:chgData name="Oscar García Cardoze" userId="57f4b2ef1ed14e7a" providerId="LiveId" clId="{0C630794-1FDA-4821-A574-4B06D08D2BE4}" dt="2024-02-24T02:59:37.606" v="111" actId="113"/>
          <ac:spMkLst>
            <pc:docMk/>
            <pc:sldMk cId="1715185563" sldId="307"/>
            <ac:spMk id="6" creationId="{00000000-0000-0000-0000-000000000000}"/>
          </ac:spMkLst>
        </pc:spChg>
      </pc:sldChg>
      <pc:sldChg chg="modSp mod">
        <pc:chgData name="Oscar García Cardoze" userId="57f4b2ef1ed14e7a" providerId="LiveId" clId="{0C630794-1FDA-4821-A574-4B06D08D2BE4}" dt="2024-02-24T03:17:30.105" v="281" actId="313"/>
        <pc:sldMkLst>
          <pc:docMk/>
          <pc:sldMk cId="2574264698" sldId="309"/>
        </pc:sldMkLst>
        <pc:spChg chg="mod">
          <ac:chgData name="Oscar García Cardoze" userId="57f4b2ef1ed14e7a" providerId="LiveId" clId="{0C630794-1FDA-4821-A574-4B06D08D2BE4}" dt="2024-02-24T03:17:30.105" v="281" actId="313"/>
          <ac:spMkLst>
            <pc:docMk/>
            <pc:sldMk cId="2574264698" sldId="309"/>
            <ac:spMk id="14" creationId="{EB6636A1-3B92-9527-6237-EC577C90B5FE}"/>
          </ac:spMkLst>
        </pc:spChg>
      </pc:sldChg>
      <pc:sldChg chg="modSp mod">
        <pc:chgData name="Oscar García Cardoze" userId="57f4b2ef1ed14e7a" providerId="LiveId" clId="{0C630794-1FDA-4821-A574-4B06D08D2BE4}" dt="2024-02-24T03:18:16.583" v="285" actId="313"/>
        <pc:sldMkLst>
          <pc:docMk/>
          <pc:sldMk cId="3833372199" sldId="310"/>
        </pc:sldMkLst>
        <pc:spChg chg="mod">
          <ac:chgData name="Oscar García Cardoze" userId="57f4b2ef1ed14e7a" providerId="LiveId" clId="{0C630794-1FDA-4821-A574-4B06D08D2BE4}" dt="2024-02-24T03:18:16.583" v="285" actId="313"/>
          <ac:spMkLst>
            <pc:docMk/>
            <pc:sldMk cId="3833372199" sldId="310"/>
            <ac:spMk id="14" creationId="{F0AE0029-75E9-8B29-391E-4F9EEA2B16BD}"/>
          </ac:spMkLst>
        </pc:spChg>
      </pc:sldChg>
      <pc:sldChg chg="modSp mod">
        <pc:chgData name="Oscar García Cardoze" userId="57f4b2ef1ed14e7a" providerId="LiveId" clId="{0C630794-1FDA-4821-A574-4B06D08D2BE4}" dt="2024-02-24T03:20:09.102" v="418" actId="20577"/>
        <pc:sldMkLst>
          <pc:docMk/>
          <pc:sldMk cId="1513603659" sldId="311"/>
        </pc:sldMkLst>
        <pc:spChg chg="mod">
          <ac:chgData name="Oscar García Cardoze" userId="57f4b2ef1ed14e7a" providerId="LiveId" clId="{0C630794-1FDA-4821-A574-4B06D08D2BE4}" dt="2024-02-24T03:20:09.102" v="418" actId="20577"/>
          <ac:spMkLst>
            <pc:docMk/>
            <pc:sldMk cId="1513603659" sldId="311"/>
            <ac:spMk id="14" creationId="{8167FF08-9393-A72C-FA71-825E242203A8}"/>
          </ac:spMkLst>
        </pc:spChg>
      </pc:sldChg>
      <pc:sldChg chg="modSp mod">
        <pc:chgData name="Oscar García Cardoze" userId="57f4b2ef1ed14e7a" providerId="LiveId" clId="{0C630794-1FDA-4821-A574-4B06D08D2BE4}" dt="2024-02-24T03:09:39.460" v="200" actId="113"/>
        <pc:sldMkLst>
          <pc:docMk/>
          <pc:sldMk cId="3000883539" sldId="316"/>
        </pc:sldMkLst>
        <pc:spChg chg="mod">
          <ac:chgData name="Oscar García Cardoze" userId="57f4b2ef1ed14e7a" providerId="LiveId" clId="{0C630794-1FDA-4821-A574-4B06D08D2BE4}" dt="2024-02-24T03:09:39.460" v="200" actId="113"/>
          <ac:spMkLst>
            <pc:docMk/>
            <pc:sldMk cId="3000883539" sldId="316"/>
            <ac:spMk id="14" creationId="{EED3EC85-BDB6-5496-FBC5-FB6C23242A06}"/>
          </ac:spMkLst>
        </pc:spChg>
      </pc:sldChg>
      <pc:sldChg chg="modSp mod">
        <pc:chgData name="Oscar García Cardoze" userId="57f4b2ef1ed14e7a" providerId="LiveId" clId="{0C630794-1FDA-4821-A574-4B06D08D2BE4}" dt="2024-02-24T03:11:25.545" v="202" actId="947"/>
        <pc:sldMkLst>
          <pc:docMk/>
          <pc:sldMk cId="1736381574" sldId="318"/>
        </pc:sldMkLst>
        <pc:spChg chg="mod">
          <ac:chgData name="Oscar García Cardoze" userId="57f4b2ef1ed14e7a" providerId="LiveId" clId="{0C630794-1FDA-4821-A574-4B06D08D2BE4}" dt="2024-02-24T03:11:25.545" v="202" actId="947"/>
          <ac:spMkLst>
            <pc:docMk/>
            <pc:sldMk cId="1736381574" sldId="318"/>
            <ac:spMk id="14" creationId="{B601E7E6-B616-7AE9-8484-91E78EC9C28E}"/>
          </ac:spMkLst>
        </pc:spChg>
      </pc:sldChg>
      <pc:sldChg chg="modSp mod">
        <pc:chgData name="Oscar García Cardoze" userId="57f4b2ef1ed14e7a" providerId="LiveId" clId="{0C630794-1FDA-4821-A574-4B06D08D2BE4}" dt="2024-02-24T03:12:40.834" v="269" actId="20577"/>
        <pc:sldMkLst>
          <pc:docMk/>
          <pc:sldMk cId="660245891" sldId="319"/>
        </pc:sldMkLst>
        <pc:spChg chg="mod">
          <ac:chgData name="Oscar García Cardoze" userId="57f4b2ef1ed14e7a" providerId="LiveId" clId="{0C630794-1FDA-4821-A574-4B06D08D2BE4}" dt="2024-02-24T03:12:40.834" v="269" actId="20577"/>
          <ac:spMkLst>
            <pc:docMk/>
            <pc:sldMk cId="660245891" sldId="319"/>
            <ac:spMk id="14" creationId="{2F9EEF5C-1492-BEF5-3C52-A695323FFED2}"/>
          </ac:spMkLst>
        </pc:spChg>
      </pc:sldChg>
      <pc:sldChg chg="modSp mod">
        <pc:chgData name="Oscar García Cardoze" userId="57f4b2ef1ed14e7a" providerId="LiveId" clId="{0C630794-1FDA-4821-A574-4B06D08D2BE4}" dt="2024-02-24T03:16:16.332" v="276" actId="20577"/>
        <pc:sldMkLst>
          <pc:docMk/>
          <pc:sldMk cId="2578011232" sldId="321"/>
        </pc:sldMkLst>
        <pc:spChg chg="mod">
          <ac:chgData name="Oscar García Cardoze" userId="57f4b2ef1ed14e7a" providerId="LiveId" clId="{0C630794-1FDA-4821-A574-4B06D08D2BE4}" dt="2024-02-24T03:16:16.332" v="276" actId="20577"/>
          <ac:spMkLst>
            <pc:docMk/>
            <pc:sldMk cId="2578011232" sldId="321"/>
            <ac:spMk id="14" creationId="{10DCA223-D2E3-8313-C702-D08E5E8AADAF}"/>
          </ac:spMkLst>
        </pc:spChg>
      </pc:sldChg>
      <pc:sldChg chg="del">
        <pc:chgData name="Oscar García Cardoze" userId="57f4b2ef1ed14e7a" providerId="LiveId" clId="{0C630794-1FDA-4821-A574-4B06D08D2BE4}" dt="2024-02-24T03:40:57.356" v="567" actId="47"/>
        <pc:sldMkLst>
          <pc:docMk/>
          <pc:sldMk cId="3660513506" sldId="324"/>
        </pc:sldMkLst>
      </pc:sldChg>
      <pc:sldChg chg="add">
        <pc:chgData name="Oscar García Cardoze" userId="57f4b2ef1ed14e7a" providerId="LiveId" clId="{0C630794-1FDA-4821-A574-4B06D08D2BE4}" dt="2024-02-24T03:27:32.858" v="430" actId="2890"/>
        <pc:sldMkLst>
          <pc:docMk/>
          <pc:sldMk cId="1742299136" sldId="325"/>
        </pc:sldMkLst>
      </pc:sldChg>
      <pc:sldMasterChg chg="delSldLayout">
        <pc:chgData name="Oscar García Cardoze" userId="57f4b2ef1ed14e7a" providerId="LiveId" clId="{0C630794-1FDA-4821-A574-4B06D08D2BE4}" dt="2024-02-24T02:20:10.941" v="9" actId="47"/>
        <pc:sldMasterMkLst>
          <pc:docMk/>
          <pc:sldMasterMk cId="1315713968" sldId="2147483661"/>
        </pc:sldMasterMkLst>
        <pc:sldLayoutChg chg="del">
          <pc:chgData name="Oscar García Cardoze" userId="57f4b2ef1ed14e7a" providerId="LiveId" clId="{0C630794-1FDA-4821-A574-4B06D08D2BE4}" dt="2024-02-24T02:20:10.941" v="9" actId="47"/>
          <pc:sldLayoutMkLst>
            <pc:docMk/>
            <pc:sldMasterMk cId="1315713968" sldId="2147483661"/>
            <pc:sldLayoutMk cId="331769299"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66804D-0DEA-4721-BC78-3BBD6B4259E3}" type="datetime1">
              <a:rPr lang="es-ES" smtClean="0"/>
              <a:t>23/02/2024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s-ES"/>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2D86D75-613D-4020-9F49-6E810D970D75}" type="datetime1">
              <a:rPr lang="es-ES" noProof="0" smtClean="0"/>
              <a:t>23/02/2024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s-ES" noProof="0"/>
              <a:t>‹Nº›</a:t>
            </a:fld>
            <a:endParaRPr lang="es-ES"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b="1" i="1" dirty="0">
                <a:latin typeface="Arial" pitchFamily="34" charset="0"/>
                <a:cs typeface="Arial" pitchFamily="34" charset="0"/>
              </a:rPr>
              <a:t>NOTA:</a:t>
            </a:r>
          </a:p>
          <a:p>
            <a:pPr rtl="0"/>
            <a:r>
              <a:rPr lang="es-ES" i="1" dirty="0">
                <a:latin typeface="Arial" pitchFamily="34" charset="0"/>
                <a:cs typeface="Arial" pitchFamily="34" charset="0"/>
              </a:rPr>
              <a:t>Para cambiar la imagen de esta diapositiva, seleccione la imagen y elimínela. Después, haga clic en el icono Imágenes del marcador de posición para insertar su propia imagen.</a:t>
            </a:r>
          </a:p>
        </p:txBody>
      </p:sp>
      <p:sp>
        <p:nvSpPr>
          <p:cNvPr id="4" name="Marcador de número de diapositiva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EEC8-91F7-7E71-0454-BD40DC12BD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307ADF5-67D4-8351-0A03-DD7C79D9963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05066D3-6954-960F-1C7F-89BA89AC90FB}"/>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6EE72E04-1B3F-741F-F798-6BD581C542DE}"/>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30654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9808-B662-41E3-E95D-BE88B6EAD8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E2932E-D91A-5BCB-CD92-50D9867D61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8E3DE29-4B31-D2B4-9AF5-724A23557441}"/>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C7CF5376-8125-1E44-F173-DDAF49FD555C}"/>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8572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8468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0811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FEBA6-9BBE-59A8-4FB1-77AE8E5000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9A2FD4B-7183-EAC6-E9D3-5BB0823CFC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7DAC4C8-D3D1-8E04-6750-D45C43C2825A}"/>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0E27CBA4-E7F1-BA4D-170E-5714B05C4A58}"/>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02994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A80E-9B18-8580-D3D1-FAB6AD6173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99418B7-7709-A874-51DC-C43C083CB2A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54FAAC3-E180-84FF-2388-329A0FC69023}"/>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3A0A35E6-7111-AFD4-F886-A33973E3861F}"/>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49109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B0FC-9B07-017C-301A-CDCE670782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F75C73C-B7E3-8D72-7430-26E7E7B7F0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98A3BE7-2F5A-5C1A-3580-6DD78308FFAF}"/>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015C14E2-70E6-34FE-FCBB-99B82767AD9A}"/>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82978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42ED9-A162-D6D1-189A-4BD6A9ABF12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7225E5B-7404-2575-B811-74CB3AC31FD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345452B-8EE0-4876-7ECF-2837DFD2B1D4}"/>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BD4F2848-187F-93F4-AEDF-0A4651814396}"/>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3974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A440-5964-9BA2-51C9-CB8AA6E6A5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AB30E73-F99A-0186-7E6A-43A451561D6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02973DF-3AE9-8B2F-4B0C-F11506A00989}"/>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7BF49B09-E38F-1C9E-E4D1-ABCC1D004F48}"/>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00954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15316-B34F-2155-C39A-1768632B02C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5C3D01-91C3-7C40-EF65-8D4D391F786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2960B1F-18C1-8583-7868-6715578C5F3E}"/>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0BB1F294-C698-F0A3-AC2F-A14C8B0D8DC0}"/>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23598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8BAB5415-19B2-4E24-9144-8E58C47607AD}" type="slidenum">
              <a:rPr lang="en-GB" smtClean="0"/>
              <a:pPr algn="l" rtl="0"/>
              <a:t>14</a:t>
            </a:fld>
            <a:endParaRPr lang="en-GB" dirty="0"/>
          </a:p>
        </p:txBody>
      </p:sp>
    </p:spTree>
    <p:extLst>
      <p:ext uri="{BB962C8B-B14F-4D97-AF65-F5344CB8AC3E}">
        <p14:creationId xmlns:p14="http://schemas.microsoft.com/office/powerpoint/2010/main" val="304129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154F3-FCFA-488A-813B-6D066070CD2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483BB8-0F83-C577-D892-CDD4E511C9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CC3637E-5DE5-A5D0-029F-0B5AE3B27BFD}"/>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E56EDE21-B8EE-E26B-7C6C-089B9F29C48E}"/>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9600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2790-AFEA-7FDF-06E0-81DF872907A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D652E9E-C021-F3F9-899D-96075C54D4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4D31044-7845-5E0D-ACC1-4151DCD7F47C}"/>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C227CC11-D890-515A-4AB4-E88F17B776AF}"/>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63241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E459-7C4E-9D41-4C35-2EF7BB9350D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74837C1-6667-A0ED-9D76-2ECADD64941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682E3B-0363-0647-F5F3-18E0AFD01AD0}"/>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A617F083-1459-407C-7B1E-98835FA5995D}"/>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056434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6A7E-DBCD-B775-76C1-685F4125812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C78D52-0C28-B401-0A57-A7C4D4377C5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A2D90F-AC81-7D80-E7D8-45513882540D}"/>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E7DEAFE5-DFBD-6D6E-3B61-BCB167134EAE}"/>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719330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BC02-8EC5-3C99-100A-765887464C8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1D1D0D-6648-0570-DD76-20831E6BDE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667A23-C782-BD42-D7A7-2D39C8E84CBB}"/>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8B7D6F6E-30A7-F542-9FC7-01AB3484872F}"/>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9663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31C59-4564-4E40-BEE3-CC0C3A8C06C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E4EB3B8-21EA-34B9-8B50-BBAFC0D1B6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F60433-B5DB-1868-114E-BF4F29FF8425}"/>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1FA063DC-A4B4-731A-9AC0-853BF8BB6F71}"/>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04692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0E126-9BD9-177E-2675-E9D3264D592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3C344A-0011-A056-5D9C-07FB09664A4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9E2D9C-0AE2-9231-1027-A799407882C2}"/>
              </a:ext>
            </a:extLst>
          </p:cNvPr>
          <p:cNvSpPr>
            <a:spLocks noGrp="1"/>
          </p:cNvSpPr>
          <p:nvPr>
            <p:ph type="body" idx="1"/>
          </p:nvPr>
        </p:nvSpPr>
        <p:spPr/>
        <p:txBody>
          <a:bodyPr rtlCol="0"/>
          <a:lstStyle/>
          <a:p>
            <a:pPr rtl="0"/>
            <a:endParaRPr lang="es-ES" dirty="0"/>
          </a:p>
        </p:txBody>
      </p:sp>
      <p:sp>
        <p:nvSpPr>
          <p:cNvPr id="4" name="Marcador de número de diapositiva 3">
            <a:extLst>
              <a:ext uri="{FF2B5EF4-FFF2-40B4-BE49-F238E27FC236}">
                <a16:creationId xmlns:a16="http://schemas.microsoft.com/office/drawing/2014/main" id="{5085CB04-5B1E-E0EE-F4B5-88991AFE42D4}"/>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29293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0E90D-6760-5F3A-698E-71D80E2C6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701D8-22DE-F0DA-245E-3F8AD11A2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FA51F-C86F-EBD6-4EC1-D94E18CF6C0C}"/>
              </a:ext>
            </a:extLst>
          </p:cNvPr>
          <p:cNvSpPr>
            <a:spLocks noGrp="1"/>
          </p:cNvSpPr>
          <p:nvPr>
            <p:ph type="body" idx="1"/>
          </p:nvPr>
        </p:nvSpPr>
        <p:spPr/>
        <p:txBody>
          <a:bodyPr/>
          <a:lstStyle/>
          <a:p>
            <a:pPr algn="l" rtl="0"/>
            <a:endParaRPr lang="en-GB" dirty="0"/>
          </a:p>
        </p:txBody>
      </p:sp>
      <p:sp>
        <p:nvSpPr>
          <p:cNvPr id="4" name="Slide Number Placeholder 3">
            <a:extLst>
              <a:ext uri="{FF2B5EF4-FFF2-40B4-BE49-F238E27FC236}">
                <a16:creationId xmlns:a16="http://schemas.microsoft.com/office/drawing/2014/main" id="{0422CE69-B7E4-CEE7-5093-D5682C1CF9BF}"/>
              </a:ext>
            </a:extLst>
          </p:cNvPr>
          <p:cNvSpPr>
            <a:spLocks noGrp="1"/>
          </p:cNvSpPr>
          <p:nvPr>
            <p:ph type="sldNum" sz="quarter" idx="10"/>
          </p:nvPr>
        </p:nvSpPr>
        <p:spPr/>
        <p:txBody>
          <a:bodyPr/>
          <a:lstStyle/>
          <a:p>
            <a:pPr algn="l" rtl="0"/>
            <a:fld id="{8BAB5415-19B2-4E24-9144-8E58C47607AD}" type="slidenum">
              <a:rPr lang="en-GB" smtClean="0"/>
              <a:pPr algn="l" rtl="0"/>
              <a:t>16</a:t>
            </a:fld>
            <a:endParaRPr lang="en-GB" dirty="0"/>
          </a:p>
        </p:txBody>
      </p:sp>
    </p:spTree>
    <p:extLst>
      <p:ext uri="{BB962C8B-B14F-4D97-AF65-F5344CB8AC3E}">
        <p14:creationId xmlns:p14="http://schemas.microsoft.com/office/powerpoint/2010/main" val="101357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8BAB5415-19B2-4E24-9144-8E58C47607AD}" type="slidenum">
              <a:rPr lang="en-GB" smtClean="0"/>
              <a:pPr algn="l" rtl="0"/>
              <a:t>17</a:t>
            </a:fld>
            <a:endParaRPr lang="en-GB" dirty="0"/>
          </a:p>
        </p:txBody>
      </p:sp>
    </p:spTree>
    <p:extLst>
      <p:ext uri="{BB962C8B-B14F-4D97-AF65-F5344CB8AC3E}">
        <p14:creationId xmlns:p14="http://schemas.microsoft.com/office/powerpoint/2010/main" val="304129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44323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12891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60507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89720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s-E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0135761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ítulo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fecha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E96B3318-6ACF-47FB-8676-780708F8F157}" type="datetime1">
              <a:rPr lang="es-ES" noProof="0" smtClean="0"/>
              <a:t>23/02/2024</a:t>
            </a:fld>
            <a:endParaRPr lang="es-ES" noProof="0" dirty="0"/>
          </a:p>
        </p:txBody>
      </p:sp>
      <p:sp>
        <p:nvSpPr>
          <p:cNvPr id="5" name="Marcador de pie de página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s-ES" noProof="0" smtClean="0"/>
              <a:pPr rtl="0"/>
              <a:t>‹Nº›</a:t>
            </a:fld>
            <a:endParaRPr lang="es-ES" noProof="0" dirty="0"/>
          </a:p>
        </p:txBody>
      </p:sp>
    </p:spTree>
    <p:extLst>
      <p:ext uri="{BB962C8B-B14F-4D97-AF65-F5344CB8AC3E}">
        <p14:creationId xmlns:p14="http://schemas.microsoft.com/office/powerpoint/2010/main" val="254549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nchor="b"/>
          <a:lstStyle>
            <a:lvl1pPr>
              <a:defRPr sz="3200" b="1"/>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5" name="Marcador de fecha 4"/>
          <p:cNvSpPr>
            <a:spLocks noGrp="1"/>
          </p:cNvSpPr>
          <p:nvPr>
            <p:ph type="dt" sz="half" idx="10"/>
          </p:nvPr>
        </p:nvSpPr>
        <p:spPr/>
        <p:txBody>
          <a:bodyPr rtlCol="0"/>
          <a:lstStyle/>
          <a:p>
            <a:pPr rtl="0"/>
            <a:fld id="{C47975DB-A2CA-4D59-9DCD-B985633E7956}" type="datetime1">
              <a:rPr lang="es-ES" noProof="0" smtClean="0"/>
              <a:t>23/02/2024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6585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54523" y="549212"/>
            <a:ext cx="10082952" cy="67710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7600AD4-5DB1-4C16-BE0F-FE87DB9B78DF}" type="datetime1">
              <a:rPr lang="es-ES" smtClean="0"/>
              <a:t>23/02/2024</a:t>
            </a:fld>
            <a:endParaRPr lang="en-US" dirty="0"/>
          </a:p>
        </p:txBody>
      </p:sp>
      <p:sp>
        <p:nvSpPr>
          <p:cNvPr id="6" name="Holder 6"/>
          <p:cNvSpPr>
            <a:spLocks noGrp="1"/>
          </p:cNvSpPr>
          <p:nvPr>
            <p:ph type="sldNum" sz="quarter" idx="7"/>
          </p:nvPr>
        </p:nvSpPr>
        <p:spPr/>
        <p:txBody>
          <a:bodyPr lIns="0" tIns="0" rIns="0" bIns="0"/>
          <a:lstStyle>
            <a:lvl1pPr algn="r">
              <a:defRPr sz="800">
                <a:solidFill>
                  <a:schemeClr val="tx1">
                    <a:tint val="75000"/>
                  </a:schemeClr>
                </a:solidFill>
              </a:defRPr>
            </a:lvl1pPr>
          </a:lstStyle>
          <a:p>
            <a:fld id="{B6F15528-21DE-4FAA-801E-634DDDAF4B2B}" type="slidenum">
              <a:rPr lang="es-PA" smtClean="0"/>
              <a:pPr/>
              <a:t>‹Nº›</a:t>
            </a:fld>
            <a:endParaRPr lang="es-PA" dirty="0"/>
          </a:p>
        </p:txBody>
      </p:sp>
    </p:spTree>
    <p:extLst>
      <p:ext uri="{BB962C8B-B14F-4D97-AF65-F5344CB8AC3E}">
        <p14:creationId xmlns:p14="http://schemas.microsoft.com/office/powerpoint/2010/main" val="2071326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66D2D25-7C6E-42AA-A05D-2329A8A10359}" type="datetime1">
              <a:rPr lang="es-ES" smtClean="0"/>
              <a:t>23/02/2024</a:t>
            </a:fld>
            <a:endParaRPr lang="en-US" dirty="0"/>
          </a:p>
        </p:txBody>
      </p:sp>
      <p:sp>
        <p:nvSpPr>
          <p:cNvPr id="5" name="Holder 5"/>
          <p:cNvSpPr>
            <a:spLocks noGrp="1"/>
          </p:cNvSpPr>
          <p:nvPr>
            <p:ph type="sldNum" sz="quarter" idx="7"/>
          </p:nvPr>
        </p:nvSpPr>
        <p:spPr/>
        <p:txBody>
          <a:bodyPr lIns="0" tIns="0" rIns="0" bIns="0"/>
          <a:lstStyle>
            <a:lvl1pPr algn="r">
              <a:defRPr sz="800">
                <a:solidFill>
                  <a:schemeClr val="tx1">
                    <a:tint val="75000"/>
                  </a:schemeClr>
                </a:solidFill>
              </a:defRPr>
            </a:lvl1pPr>
          </a:lstStyle>
          <a:p>
            <a:fld id="{B6F15528-21DE-4FAA-801E-634DDDAF4B2B}" type="slidenum">
              <a:rPr lang="es-PA" smtClean="0"/>
              <a:pPr/>
              <a:t>‹Nº›</a:t>
            </a:fld>
            <a:endParaRPr lang="es-PA" dirty="0"/>
          </a:p>
        </p:txBody>
      </p:sp>
    </p:spTree>
    <p:extLst>
      <p:ext uri="{BB962C8B-B14F-4D97-AF65-F5344CB8AC3E}">
        <p14:creationId xmlns:p14="http://schemas.microsoft.com/office/powerpoint/2010/main" val="183059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CC0D593-D319-4EB6-BFBF-EE7E362B0970}" type="datetime1">
              <a:rPr lang="es-ES" noProof="0" smtClean="0"/>
              <a:t>23/02/2024</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11401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s-ES" noProof="0" dirty="0"/>
              <a:t>Haga clic en el icono para agregar una imagen</a:t>
            </a: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9611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la sección">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ítulo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ED9EB56D-4089-4399-8897-ACEF2365705E}" type="datetime1">
              <a:rPr lang="es-ES" noProof="0" smtClean="0"/>
              <a:t>23/02/2024</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65098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conteni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b="1"/>
            </a:lvl1pPr>
          </a:lstStyle>
          <a:p>
            <a:pPr rtl="0"/>
            <a:r>
              <a:rPr lang="es-ES" noProof="0"/>
              <a:t>Haga clic para modificar el estilo de título del patrón</a:t>
            </a:r>
          </a:p>
        </p:txBody>
      </p:sp>
      <p:sp>
        <p:nvSpPr>
          <p:cNvPr id="3" name="Marcador de contenido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9A4C8D06-2010-481F-951B-F0F199F511F4}" type="datetime1">
              <a:rPr lang="es-ES" noProof="0" smtClean="0"/>
              <a:t>23/02/2024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89275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lvl1pPr>
              <a:defRPr b="1"/>
            </a:lvl1pPr>
          </a:lstStyle>
          <a:p>
            <a:pPr rtl="0"/>
            <a:r>
              <a:rPr lang="es-ES" noProof="0"/>
              <a:t>Haga clic para modificar el estilo de título del patrón</a:t>
            </a:r>
          </a:p>
        </p:txBody>
      </p:sp>
      <p:sp>
        <p:nvSpPr>
          <p:cNvPr id="3" name="Marcador de texto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104900" y="2424112"/>
            <a:ext cx="4919472"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66110" y="2424112"/>
            <a:ext cx="4919472"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C3EE5667-1767-4BB5-9CBB-08B92666E655}" type="datetime1">
              <a:rPr lang="es-ES" noProof="0" smtClean="0"/>
              <a:t>23/02/2024</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197943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7"/>
            <a:ext cx="9980682" cy="1096962"/>
          </a:xfrm>
        </p:spPr>
        <p:txBody>
          <a:bodyPr rtlCol="0"/>
          <a:lstStyle>
            <a:lvl1pPr>
              <a:defRPr b="1"/>
            </a:lvl1pPr>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FA002627-C124-4E40-818B-CC75DC3E7C19}" type="datetime1">
              <a:rPr lang="es-ES" noProof="0" smtClean="0"/>
              <a:t>23/02/2024</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46392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B5398A08-4F83-4A07-866A-EB70A24A3AC6}" type="datetime1">
              <a:rPr lang="es-ES" noProof="0" smtClean="0"/>
              <a:t>23/02/2024</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207261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4900" y="63138"/>
            <a:ext cx="9980682" cy="1096962"/>
          </a:xfrm>
        </p:spPr>
        <p:txBody>
          <a:bodyPr rtlCol="0" anchor="b"/>
          <a:lstStyle>
            <a:lvl1pPr>
              <a:defRPr sz="3200" b="1"/>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 name="Marcador de contenido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9C928160-94EE-46C3-A494-BC8FF70C2F0E}" type="datetime1">
              <a:rPr lang="es-ES" noProof="0" smtClean="0"/>
              <a:t>23/02/2024</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sz="800"/>
            </a:lvl1pPr>
          </a:lstStyle>
          <a:p>
            <a:fld id="{0FF54DE5-C571-48E8-A5BC-B369434E2F44}" type="slidenum">
              <a:rPr lang="es-ES" smtClean="0"/>
              <a:pPr/>
              <a:t>‹Nº›</a:t>
            </a:fld>
            <a:endParaRPr lang="es-ES" dirty="0"/>
          </a:p>
        </p:txBody>
      </p:sp>
    </p:spTree>
    <p:extLst>
      <p:ext uri="{BB962C8B-B14F-4D97-AF65-F5344CB8AC3E}">
        <p14:creationId xmlns:p14="http://schemas.microsoft.com/office/powerpoint/2010/main" val="322118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Sexto nivel</a:t>
            </a:r>
          </a:p>
          <a:p>
            <a:pPr lvl="6" rtl="0"/>
            <a:r>
              <a:rPr lang="es-ES" noProof="0"/>
              <a:t>Séptimo nivel</a:t>
            </a:r>
          </a:p>
          <a:p>
            <a:pPr lvl="7" rtl="0"/>
            <a:r>
              <a:rPr lang="es-ES" noProof="0"/>
              <a:t>Octavo nivel</a:t>
            </a:r>
          </a:p>
          <a:p>
            <a:pPr lvl="8" rtl="0"/>
            <a:r>
              <a:rPr lang="es-ES" noProof="0"/>
              <a:t>Noveno nivel</a:t>
            </a:r>
          </a:p>
        </p:txBody>
      </p:sp>
      <p:sp>
        <p:nvSpPr>
          <p:cNvPr id="4" name="Marcador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FDB3AF70-4729-4375-AB27-71DF307E3D88}" type="datetime1">
              <a:rPr lang="es-ES" noProof="0" smtClean="0"/>
              <a:t>23/02/2024</a:t>
            </a:fld>
            <a:endParaRPr lang="es-ES" noProof="0" dirty="0"/>
          </a:p>
        </p:txBody>
      </p:sp>
      <p:sp>
        <p:nvSpPr>
          <p:cNvPr id="5" name="Marcador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es-ES" noProof="0" smtClean="0"/>
              <a:pPr rtl="0"/>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57139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Bien_econ%C3%B3mic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s.wikipedia.org/wiki/Utilidad_(econom%C3%ADa)" TargetMode="External"/><Relationship Id="rId4" Type="http://schemas.openxmlformats.org/officeDocument/2006/relationships/hyperlink" Target="https://es.wikipedia.org/wiki/Agente_econ%C3%B3mic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25287" y="2292094"/>
            <a:ext cx="6613663" cy="2219691"/>
          </a:xfrm>
        </p:spPr>
        <p:txBody>
          <a:bodyPr rtlCol="0" anchor="ctr">
            <a:normAutofit fontScale="90000"/>
          </a:bodyPr>
          <a:lstStyle/>
          <a:p>
            <a:pPr rtl="0"/>
            <a:r>
              <a:rPr lang="es-ES" b="1" dirty="0"/>
              <a:t>ANÁLISIS DE IMPACTO económico Y COSTO-BENEFICIO </a:t>
            </a:r>
            <a:br>
              <a:rPr lang="es-ES" b="1" dirty="0"/>
            </a:br>
            <a:r>
              <a:rPr lang="es-ES" b="1" dirty="0"/>
              <a:t>(</a:t>
            </a:r>
            <a:r>
              <a:rPr lang="es-ES" b="1" dirty="0">
                <a:solidFill>
                  <a:srgbClr val="0070C0"/>
                </a:solidFill>
              </a:rPr>
              <a:t>sesión 2: 24-FEB-24</a:t>
            </a:r>
            <a:r>
              <a:rPr lang="es-ES" b="1" dirty="0"/>
              <a:t>)</a:t>
            </a:r>
          </a:p>
        </p:txBody>
      </p:sp>
      <p:sp>
        <p:nvSpPr>
          <p:cNvPr id="7" name="Subtítulo 6"/>
          <p:cNvSpPr>
            <a:spLocks noGrp="1"/>
          </p:cNvSpPr>
          <p:nvPr>
            <p:ph type="subTitle" idx="1"/>
          </p:nvPr>
        </p:nvSpPr>
        <p:spPr>
          <a:xfrm>
            <a:off x="225287" y="4511784"/>
            <a:ext cx="6613663" cy="955565"/>
          </a:xfrm>
        </p:spPr>
        <p:txBody>
          <a:bodyPr rtlCol="0"/>
          <a:lstStyle/>
          <a:p>
            <a:pPr algn="ctr" rtl="0"/>
            <a:endParaRPr lang="es-ES" dirty="0"/>
          </a:p>
          <a:p>
            <a:pPr algn="ctr" rtl="0"/>
            <a:r>
              <a:rPr lang="es-ES" sz="2800" b="1" dirty="0">
                <a:solidFill>
                  <a:schemeClr val="bg2">
                    <a:lumMod val="25000"/>
                  </a:schemeClr>
                </a:solidFill>
                <a:effectLst>
                  <a:outerShdw blurRad="38100" dist="38100" dir="2700000" algn="tl">
                    <a:srgbClr val="000000">
                      <a:alpha val="43137"/>
                    </a:srgbClr>
                  </a:outerShdw>
                </a:effectLst>
              </a:rPr>
              <a:t>Oscar García Cardoze</a:t>
            </a:r>
          </a:p>
        </p:txBody>
      </p:sp>
      <p:pic>
        <p:nvPicPr>
          <p:cNvPr id="4" name="Marcador de posición de imagen 3" descr="Libro abierto en una mesa, con estanterías de libros borrosas en el fond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3" name="Imagen 2">
            <a:extLst>
              <a:ext uri="{FF2B5EF4-FFF2-40B4-BE49-F238E27FC236}">
                <a16:creationId xmlns:a16="http://schemas.microsoft.com/office/drawing/2014/main" id="{986132B1-EF16-4A29-FB27-6B7575708828}"/>
              </a:ext>
            </a:extLst>
          </p:cNvPr>
          <p:cNvPicPr>
            <a:picLocks noChangeAspect="1"/>
          </p:cNvPicPr>
          <p:nvPr/>
        </p:nvPicPr>
        <p:blipFill>
          <a:blip r:embed="rId4"/>
          <a:stretch>
            <a:fillRect/>
          </a:stretch>
        </p:blipFill>
        <p:spPr>
          <a:xfrm>
            <a:off x="9048307" y="0"/>
            <a:ext cx="3143693" cy="1071104"/>
          </a:xfrm>
          <a:prstGeom prst="rect">
            <a:avLst/>
          </a:prstGeom>
        </p:spPr>
      </p:pic>
      <p:sp>
        <p:nvSpPr>
          <p:cNvPr id="8" name="CuadroTexto 7">
            <a:extLst>
              <a:ext uri="{FF2B5EF4-FFF2-40B4-BE49-F238E27FC236}">
                <a16:creationId xmlns:a16="http://schemas.microsoft.com/office/drawing/2014/main" id="{C84ADAA3-D436-8333-4956-C9E29B530A65}"/>
              </a:ext>
            </a:extLst>
          </p:cNvPr>
          <p:cNvSpPr txBox="1"/>
          <p:nvPr/>
        </p:nvSpPr>
        <p:spPr>
          <a:xfrm>
            <a:off x="2923955" y="67689"/>
            <a:ext cx="594359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FFFF"/>
                </a:solidFill>
                <a:effectLst/>
                <a:uLnTx/>
                <a:uFillTx/>
                <a:latin typeface="Euphemia"/>
                <a:ea typeface="+mn-ea"/>
                <a:cs typeface="+mn-cs"/>
              </a:rPr>
              <a:t>Maestría en Regulación y Políticas Públicas en el Sector Energía</a:t>
            </a:r>
            <a:endParaRPr kumimoji="0" lang="es-PA" sz="2800" b="1" i="0" u="none" strike="noStrike" kern="1200" cap="none" spc="0" normalizeH="0" baseline="0" noProof="0" dirty="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91153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9076" y="567757"/>
            <a:ext cx="9996506" cy="524246"/>
          </a:xfrm>
          <a:prstGeom prst="rect">
            <a:avLst/>
          </a:prstGeom>
        </p:spPr>
        <p:txBody>
          <a:bodyPr vert="horz" wrap="square" lIns="0" tIns="12700" rIns="0" bIns="0" rtlCol="0">
            <a:spAutoFit/>
          </a:bodyPr>
          <a:lstStyle/>
          <a:p>
            <a:pPr marL="2752090" marR="5080" indent="-2740025">
              <a:spcBef>
                <a:spcPts val="100"/>
              </a:spcBef>
            </a:pPr>
            <a:r>
              <a:rPr sz="3600" spc="-25" dirty="0">
                <a:cs typeface="Tahoma"/>
              </a:rPr>
              <a:t>Valoración</a:t>
            </a:r>
            <a:r>
              <a:rPr sz="3600" spc="-35" dirty="0">
                <a:cs typeface="Tahoma"/>
              </a:rPr>
              <a:t> </a:t>
            </a:r>
            <a:r>
              <a:rPr sz="3600" dirty="0">
                <a:cs typeface="Tahoma"/>
              </a:rPr>
              <a:t>económica:</a:t>
            </a:r>
            <a:r>
              <a:rPr sz="3600" spc="-55" dirty="0">
                <a:cs typeface="Tahoma"/>
              </a:rPr>
              <a:t> </a:t>
            </a:r>
            <a:r>
              <a:rPr sz="3600" dirty="0">
                <a:cs typeface="Tahoma"/>
              </a:rPr>
              <a:t>economía</a:t>
            </a:r>
            <a:r>
              <a:rPr sz="3600" spc="-70" dirty="0">
                <a:cs typeface="Tahoma"/>
              </a:rPr>
              <a:t> </a:t>
            </a:r>
            <a:r>
              <a:rPr sz="3600" dirty="0">
                <a:cs typeface="Tahoma"/>
              </a:rPr>
              <a:t>del </a:t>
            </a:r>
            <a:r>
              <a:rPr sz="3600" spc="-1110" dirty="0">
                <a:cs typeface="Tahoma"/>
              </a:rPr>
              <a:t> </a:t>
            </a:r>
            <a:r>
              <a:rPr sz="3600" spc="-10" dirty="0">
                <a:cs typeface="Tahoma"/>
              </a:rPr>
              <a:t>bienestar</a:t>
            </a:r>
            <a:endParaRPr sz="3600" dirty="0">
              <a:cs typeface="Tahoma"/>
            </a:endParaRPr>
          </a:p>
        </p:txBody>
      </p:sp>
      <p:sp>
        <p:nvSpPr>
          <p:cNvPr id="3" name="object 3"/>
          <p:cNvSpPr txBox="1"/>
          <p:nvPr/>
        </p:nvSpPr>
        <p:spPr>
          <a:xfrm>
            <a:off x="1097747" y="1815962"/>
            <a:ext cx="9996506" cy="3816429"/>
          </a:xfrm>
          <a:prstGeom prst="rect">
            <a:avLst/>
          </a:prstGeom>
        </p:spPr>
        <p:txBody>
          <a:bodyPr vert="horz" wrap="square" lIns="0" tIns="12700" rIns="0" bIns="0" rtlCol="0">
            <a:spAutoFit/>
          </a:bodyPr>
          <a:lstStyle/>
          <a:p>
            <a:pPr marL="12700" marR="233045" lvl="0" indent="0" algn="just" defTabSz="914400" rtl="0" eaLnBrk="1" fontAlgn="auto" latinLnBrk="0" hangingPunct="1">
              <a:lnSpc>
                <a:spcPct val="100000"/>
              </a:lnSpc>
              <a:spcBef>
                <a:spcPts val="100"/>
              </a:spcBef>
              <a:spcAft>
                <a:spcPts val="0"/>
              </a:spcAft>
              <a:buClrTx/>
              <a:buSzPct val="95833"/>
              <a:buFontTx/>
              <a:buChar char="•"/>
              <a:tabLst>
                <a:tab pos="152400" algn="l"/>
              </a:tabLst>
              <a:defRPr/>
            </a:pPr>
            <a:r>
              <a:rPr kumimoji="0" lang="es-PA" sz="3200" b="0" i="0" u="none" strike="noStrike" kern="1200" cap="none" spc="-5" normalizeH="0" baseline="0" noProof="0" dirty="0">
                <a:ln>
                  <a:noFill/>
                </a:ln>
                <a:solidFill>
                  <a:srgbClr val="514843"/>
                </a:solidFill>
                <a:effectLst/>
                <a:uLnTx/>
                <a:uFillTx/>
                <a:latin typeface="Tahoma"/>
                <a:ea typeface="+mn-ea"/>
                <a:cs typeface="Tahoma"/>
              </a:rPr>
              <a:t> Cambios </a:t>
            </a:r>
            <a:r>
              <a:rPr kumimoji="0" lang="es-PA" sz="3200" b="0" i="0" u="none" strike="noStrike" kern="1200" cap="none" spc="5" normalizeH="0" baseline="0" noProof="0" dirty="0">
                <a:ln>
                  <a:noFill/>
                </a:ln>
                <a:solidFill>
                  <a:srgbClr val="514843"/>
                </a:solidFill>
                <a:effectLst/>
                <a:uLnTx/>
                <a:uFillTx/>
                <a:latin typeface="Tahoma"/>
                <a:ea typeface="+mn-ea"/>
                <a:cs typeface="Tahoma"/>
              </a:rPr>
              <a:t>en precios, </a:t>
            </a:r>
            <a:r>
              <a:rPr kumimoji="0" lang="es-PA" sz="3200" b="0" i="0" u="none" strike="noStrike" kern="1200" cap="none" spc="0" normalizeH="0" baseline="0" noProof="0" dirty="0">
                <a:ln>
                  <a:noFill/>
                </a:ln>
                <a:solidFill>
                  <a:srgbClr val="514843"/>
                </a:solidFill>
                <a:effectLst/>
                <a:uLnTx/>
                <a:uFillTx/>
                <a:latin typeface="Tahoma"/>
                <a:ea typeface="+mn-ea"/>
                <a:cs typeface="Tahoma"/>
              </a:rPr>
              <a:t>o </a:t>
            </a:r>
            <a:r>
              <a:rPr kumimoji="0" lang="es-PA" sz="3200" b="0" i="0" u="none" strike="noStrike" kern="1200" cap="none" spc="5" normalizeH="0" baseline="0" noProof="0" dirty="0">
                <a:ln>
                  <a:noFill/>
                </a:ln>
                <a:solidFill>
                  <a:srgbClr val="514843"/>
                </a:solidFill>
                <a:effectLst/>
                <a:uLnTx/>
                <a:uFillTx/>
                <a:latin typeface="Tahoma"/>
                <a:ea typeface="+mn-ea"/>
                <a:cs typeface="Tahoma"/>
              </a:rPr>
              <a:t>en </a:t>
            </a:r>
            <a:r>
              <a:rPr kumimoji="0" lang="es-PA" sz="3200" b="0" i="0" u="none" strike="noStrike" kern="1200" cap="none" spc="0" normalizeH="0" baseline="0" noProof="0" dirty="0">
                <a:ln>
                  <a:noFill/>
                </a:ln>
                <a:solidFill>
                  <a:srgbClr val="514843"/>
                </a:solidFill>
                <a:effectLst/>
                <a:uLnTx/>
                <a:uFillTx/>
                <a:latin typeface="Tahoma"/>
                <a:ea typeface="+mn-ea"/>
                <a:cs typeface="Tahoma"/>
              </a:rPr>
              <a:t>la </a:t>
            </a:r>
            <a:r>
              <a:rPr kumimoji="0" lang="es-PA" sz="3200" b="0" i="0" u="none" strike="noStrike" kern="1200" cap="none" spc="-10" normalizeH="0" baseline="0" noProof="0" dirty="0">
                <a:ln>
                  <a:noFill/>
                </a:ln>
                <a:solidFill>
                  <a:srgbClr val="514843"/>
                </a:solidFill>
                <a:effectLst/>
                <a:uLnTx/>
                <a:uFillTx/>
                <a:latin typeface="Tahoma"/>
                <a:ea typeface="+mn-ea"/>
                <a:cs typeface="Tahoma"/>
              </a:rPr>
              <a:t>cantidad </a:t>
            </a:r>
            <a:r>
              <a:rPr kumimoji="0" lang="es-PA" sz="3200" b="0" i="0" u="none" strike="noStrike" kern="1200" cap="none" spc="0" normalizeH="0" baseline="0" noProof="0" dirty="0">
                <a:ln>
                  <a:noFill/>
                </a:ln>
                <a:solidFill>
                  <a:srgbClr val="514843"/>
                </a:solidFill>
                <a:effectLst/>
                <a:uLnTx/>
                <a:uFillTx/>
                <a:latin typeface="Tahoma"/>
                <a:ea typeface="+mn-ea"/>
                <a:cs typeface="Tahoma"/>
              </a:rPr>
              <a:t>o </a:t>
            </a:r>
            <a:r>
              <a:rPr kumimoji="0" lang="es-PA" sz="3200" b="0" i="0" u="none" strike="noStrike" kern="1200" cap="none" spc="-10" normalizeH="0" baseline="0" noProof="0" dirty="0">
                <a:ln>
                  <a:noFill/>
                </a:ln>
                <a:solidFill>
                  <a:srgbClr val="514843"/>
                </a:solidFill>
                <a:effectLst/>
                <a:uLnTx/>
                <a:uFillTx/>
                <a:latin typeface="Tahoma"/>
                <a:ea typeface="+mn-ea"/>
                <a:cs typeface="Tahoma"/>
              </a:rPr>
              <a:t>calidad </a:t>
            </a:r>
            <a:r>
              <a:rPr kumimoji="0" lang="es-PA" sz="3200" b="0" i="0" u="none" strike="noStrike" kern="1200" cap="none" spc="-5" normalizeH="0" baseline="0" noProof="0" dirty="0">
                <a:ln>
                  <a:noFill/>
                </a:ln>
                <a:solidFill>
                  <a:srgbClr val="514843"/>
                </a:solidFill>
                <a:effectLst/>
                <a:uLnTx/>
                <a:uFillTx/>
                <a:latin typeface="Tahoma"/>
                <a:ea typeface="+mn-ea"/>
                <a:cs typeface="Tahoma"/>
              </a:rPr>
              <a:t>de bienes </a:t>
            </a:r>
            <a:r>
              <a:rPr kumimoji="0" lang="es-PA" sz="3200" b="0" i="0" u="none" strike="noStrike" kern="1200" cap="none" spc="-735"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públicos</a:t>
            </a:r>
            <a:r>
              <a:rPr kumimoji="0" lang="es-PA" sz="3200" b="0" i="0" u="none" strike="noStrike" kern="1200" cap="none" spc="-25" normalizeH="0" baseline="0" noProof="0" dirty="0">
                <a:ln>
                  <a:noFill/>
                </a:ln>
                <a:solidFill>
                  <a:srgbClr val="514843"/>
                </a:solidFill>
                <a:effectLst/>
                <a:uLnTx/>
                <a:uFillTx/>
                <a:latin typeface="Tahoma"/>
                <a:ea typeface="+mn-ea"/>
                <a:cs typeface="Tahoma"/>
              </a:rPr>
              <a:t> </a:t>
            </a:r>
            <a:r>
              <a:rPr kumimoji="0" lang="es-PA" sz="3200" b="0" i="0" u="none" strike="noStrike" kern="1200" cap="none" spc="-10" normalizeH="0" baseline="0" noProof="0" dirty="0">
                <a:ln>
                  <a:noFill/>
                </a:ln>
                <a:solidFill>
                  <a:srgbClr val="514843"/>
                </a:solidFill>
                <a:effectLst/>
                <a:uLnTx/>
                <a:uFillTx/>
                <a:latin typeface="Tahoma"/>
                <a:ea typeface="+mn-ea"/>
                <a:cs typeface="Tahoma"/>
              </a:rPr>
              <a:t>influencian</a:t>
            </a:r>
            <a:r>
              <a:rPr kumimoji="0" lang="es-PA" sz="3200" b="0" i="0" u="none" strike="noStrike" kern="1200" cap="none" spc="25"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el</a:t>
            </a:r>
            <a:r>
              <a:rPr kumimoji="0" lang="es-PA" sz="3200" b="0" i="0" u="none" strike="noStrike" kern="1200" cap="none" spc="-20"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bienestar</a:t>
            </a:r>
            <a:r>
              <a:rPr kumimoji="0" lang="es-PA" sz="3200" b="0" i="0" u="none" strike="noStrike" kern="1200" cap="none" spc="-20"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de</a:t>
            </a:r>
            <a:r>
              <a:rPr kumimoji="0" lang="es-PA" sz="3200" b="0" i="0" u="none" strike="noStrike" kern="1200" cap="none" spc="25" normalizeH="0" baseline="0" noProof="0" dirty="0">
                <a:ln>
                  <a:noFill/>
                </a:ln>
                <a:solidFill>
                  <a:srgbClr val="514843"/>
                </a:solidFill>
                <a:effectLst/>
                <a:uLnTx/>
                <a:uFillTx/>
                <a:latin typeface="Tahoma"/>
                <a:ea typeface="+mn-ea"/>
                <a:cs typeface="Tahoma"/>
              </a:rPr>
              <a:t> </a:t>
            </a:r>
            <a:r>
              <a:rPr kumimoji="0" lang="es-PA" sz="3200" b="0" i="0" u="none" strike="noStrike" kern="1200" cap="none" spc="-10" normalizeH="0" baseline="0" noProof="0" dirty="0">
                <a:ln>
                  <a:noFill/>
                </a:ln>
                <a:solidFill>
                  <a:srgbClr val="514843"/>
                </a:solidFill>
                <a:effectLst/>
                <a:uLnTx/>
                <a:uFillTx/>
                <a:latin typeface="Tahoma"/>
                <a:ea typeface="+mn-ea"/>
                <a:cs typeface="Tahoma"/>
              </a:rPr>
              <a:t>las</a:t>
            </a:r>
            <a:r>
              <a:rPr kumimoji="0" lang="es-PA" sz="3200" b="0" i="0" u="none" strike="noStrike" kern="1200" cap="none" spc="10"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personas.</a:t>
            </a:r>
            <a:endParaRPr kumimoji="0" lang="es-PA" sz="3200" b="0" i="0" u="none" strike="noStrike" kern="1200" cap="none" spc="0" normalizeH="0" baseline="0" noProof="0" dirty="0">
              <a:ln>
                <a:noFill/>
              </a:ln>
              <a:solidFill>
                <a:srgbClr val="514843"/>
              </a:solidFill>
              <a:effectLst/>
              <a:uLnTx/>
              <a:uFillTx/>
              <a:latin typeface="Tahoma"/>
              <a:ea typeface="+mn-ea"/>
              <a:cs typeface="Tahoma"/>
            </a:endParaRPr>
          </a:p>
          <a:p>
            <a:pPr marL="0" marR="0" lvl="0" indent="0" algn="just" defTabSz="914400" rtl="0" eaLnBrk="1" fontAlgn="auto" latinLnBrk="0" hangingPunct="1">
              <a:lnSpc>
                <a:spcPct val="100000"/>
              </a:lnSpc>
              <a:spcBef>
                <a:spcPts val="0"/>
              </a:spcBef>
              <a:spcAft>
                <a:spcPts val="0"/>
              </a:spcAft>
              <a:buClrTx/>
              <a:buSzTx/>
              <a:buFont typeface="Tahoma"/>
              <a:buChar char="•"/>
              <a:tabLst/>
              <a:defRPr/>
            </a:pPr>
            <a:endParaRPr kumimoji="0" lang="es-PA" sz="3600" b="0" i="0" u="none" strike="noStrike" kern="1200" cap="none" spc="0" normalizeH="0" baseline="0" noProof="0" dirty="0">
              <a:ln>
                <a:noFill/>
              </a:ln>
              <a:solidFill>
                <a:srgbClr val="514843"/>
              </a:solidFill>
              <a:effectLst/>
              <a:uLnTx/>
              <a:uFillTx/>
              <a:latin typeface="Tahoma"/>
              <a:ea typeface="+mn-ea"/>
              <a:cs typeface="Tahoma"/>
            </a:endParaRPr>
          </a:p>
          <a:p>
            <a:pPr marL="151765" marR="0" lvl="0" indent="-139700" algn="just" defTabSz="914400" rtl="0" eaLnBrk="1" fontAlgn="auto" latinLnBrk="0" hangingPunct="1">
              <a:lnSpc>
                <a:spcPct val="100000"/>
              </a:lnSpc>
              <a:spcBef>
                <a:spcPts val="2270"/>
              </a:spcBef>
              <a:spcAft>
                <a:spcPts val="0"/>
              </a:spcAft>
              <a:buClrTx/>
              <a:buSzPct val="95833"/>
              <a:buFontTx/>
              <a:buChar char="•"/>
              <a:tabLst>
                <a:tab pos="152400" algn="l"/>
              </a:tabLst>
              <a:defRPr/>
            </a:pPr>
            <a:r>
              <a:rPr kumimoji="0" lang="es-PA" sz="3200" b="0" i="0" u="none" strike="noStrike" kern="1200" cap="none" spc="-10" normalizeH="0" baseline="0" noProof="0" dirty="0">
                <a:ln>
                  <a:noFill/>
                </a:ln>
                <a:solidFill>
                  <a:srgbClr val="514843"/>
                </a:solidFill>
                <a:effectLst/>
                <a:uLnTx/>
                <a:uFillTx/>
                <a:latin typeface="Tahoma"/>
                <a:ea typeface="+mn-ea"/>
                <a:cs typeface="Tahoma"/>
              </a:rPr>
              <a:t> Se</a:t>
            </a:r>
            <a:r>
              <a:rPr kumimoji="0" lang="es-PA" sz="3200" b="0" i="0" u="none" strike="noStrike" kern="1200" cap="none" spc="20" normalizeH="0" baseline="0" noProof="0" dirty="0">
                <a:ln>
                  <a:noFill/>
                </a:ln>
                <a:solidFill>
                  <a:srgbClr val="514843"/>
                </a:solidFill>
                <a:effectLst/>
                <a:uLnTx/>
                <a:uFillTx/>
                <a:latin typeface="Tahoma"/>
                <a:ea typeface="+mn-ea"/>
                <a:cs typeface="Tahoma"/>
              </a:rPr>
              <a:t> </a:t>
            </a:r>
            <a:r>
              <a:rPr kumimoji="0" lang="es-PA" sz="3200" b="0" i="0" u="none" strike="noStrike" kern="1200" cap="none" spc="0" normalizeH="0" baseline="0" noProof="0" dirty="0">
                <a:ln>
                  <a:noFill/>
                </a:ln>
                <a:solidFill>
                  <a:srgbClr val="514843"/>
                </a:solidFill>
                <a:effectLst/>
                <a:uLnTx/>
                <a:uFillTx/>
                <a:latin typeface="Tahoma"/>
                <a:ea typeface="+mn-ea"/>
                <a:cs typeface="Tahoma"/>
              </a:rPr>
              <a:t>requieren</a:t>
            </a:r>
            <a:r>
              <a:rPr kumimoji="0" lang="es-PA" sz="3200" b="0" i="0" u="none" strike="noStrike" kern="1200" cap="none" spc="-90" normalizeH="0" baseline="0" noProof="0" dirty="0">
                <a:ln>
                  <a:noFill/>
                </a:ln>
                <a:solidFill>
                  <a:srgbClr val="514843"/>
                </a:solidFill>
                <a:effectLst/>
                <a:uLnTx/>
                <a:uFillTx/>
                <a:latin typeface="Tahoma"/>
                <a:ea typeface="+mn-ea"/>
                <a:cs typeface="Tahoma"/>
              </a:rPr>
              <a:t> </a:t>
            </a:r>
            <a:r>
              <a:rPr kumimoji="0" lang="es-PA" sz="3200" b="0" i="0" u="none" strike="noStrike" kern="1200" cap="none" spc="-10" normalizeH="0" baseline="0" noProof="0" dirty="0">
                <a:ln>
                  <a:noFill/>
                </a:ln>
                <a:solidFill>
                  <a:srgbClr val="514843"/>
                </a:solidFill>
                <a:effectLst/>
                <a:uLnTx/>
                <a:uFillTx/>
                <a:latin typeface="Tahoma"/>
                <a:ea typeface="+mn-ea"/>
                <a:cs typeface="Tahoma"/>
              </a:rPr>
              <a:t>medidas</a:t>
            </a:r>
            <a:r>
              <a:rPr kumimoji="0" lang="es-PA" sz="3200" b="0" i="0" u="none" strike="noStrike" kern="1200" cap="none" spc="15" normalizeH="0" baseline="0" noProof="0" dirty="0">
                <a:ln>
                  <a:noFill/>
                </a:ln>
                <a:solidFill>
                  <a:srgbClr val="514843"/>
                </a:solidFill>
                <a:effectLst/>
                <a:uLnTx/>
                <a:uFillTx/>
                <a:latin typeface="Tahoma"/>
                <a:ea typeface="+mn-ea"/>
                <a:cs typeface="Tahoma"/>
              </a:rPr>
              <a:t> </a:t>
            </a:r>
            <a:r>
              <a:rPr kumimoji="0" lang="es-PA" sz="3200" b="0" i="0" u="none" strike="noStrike" kern="1200" cap="none" spc="-15" normalizeH="0" baseline="0" noProof="0" dirty="0">
                <a:ln>
                  <a:noFill/>
                </a:ln>
                <a:solidFill>
                  <a:srgbClr val="514843"/>
                </a:solidFill>
                <a:effectLst/>
                <a:uLnTx/>
                <a:uFillTx/>
                <a:latin typeface="Tahoma"/>
                <a:ea typeface="+mn-ea"/>
                <a:cs typeface="Tahoma"/>
              </a:rPr>
              <a:t>para </a:t>
            </a:r>
            <a:r>
              <a:rPr kumimoji="0" lang="es-PA" sz="3200" b="0" i="0" u="none" strike="noStrike" kern="1200" cap="none" spc="0" normalizeH="0" baseline="0" noProof="0" dirty="0">
                <a:ln>
                  <a:noFill/>
                </a:ln>
                <a:solidFill>
                  <a:srgbClr val="514843"/>
                </a:solidFill>
                <a:effectLst/>
                <a:uLnTx/>
                <a:uFillTx/>
                <a:latin typeface="Tahoma"/>
                <a:ea typeface="+mn-ea"/>
                <a:cs typeface="Tahoma"/>
              </a:rPr>
              <a:t>expresar</a:t>
            </a:r>
            <a:r>
              <a:rPr kumimoji="0" lang="es-PA" sz="3200" b="0" i="0" u="none" strike="noStrike" kern="1200" cap="none" spc="-55" normalizeH="0" baseline="0" noProof="0" dirty="0">
                <a:ln>
                  <a:noFill/>
                </a:ln>
                <a:solidFill>
                  <a:srgbClr val="514843"/>
                </a:solidFill>
                <a:effectLst/>
                <a:uLnTx/>
                <a:uFillTx/>
                <a:latin typeface="Tahoma"/>
                <a:ea typeface="+mn-ea"/>
                <a:cs typeface="Tahoma"/>
              </a:rPr>
              <a:t> </a:t>
            </a:r>
            <a:r>
              <a:rPr kumimoji="0" lang="es-PA" sz="3200" b="0" i="0" u="none" strike="noStrike" kern="1200" cap="none" spc="0" normalizeH="0" baseline="0" noProof="0" dirty="0">
                <a:ln>
                  <a:noFill/>
                </a:ln>
                <a:solidFill>
                  <a:srgbClr val="514843"/>
                </a:solidFill>
                <a:effectLst/>
                <a:uLnTx/>
                <a:uFillTx/>
                <a:latin typeface="Tahoma"/>
                <a:ea typeface="+mn-ea"/>
                <a:cs typeface="Tahoma"/>
              </a:rPr>
              <a:t>estos</a:t>
            </a:r>
            <a:r>
              <a:rPr kumimoji="0" lang="es-PA" sz="3200" b="0" i="0" u="none" strike="noStrike" kern="1200" cap="none" spc="-20"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cambios</a:t>
            </a:r>
            <a:r>
              <a:rPr kumimoji="0" lang="es-PA" sz="3200" b="0" i="0" u="none" strike="noStrike" kern="1200" cap="none" spc="-25" normalizeH="0" baseline="0" noProof="0" dirty="0">
                <a:ln>
                  <a:noFill/>
                </a:ln>
                <a:solidFill>
                  <a:srgbClr val="514843"/>
                </a:solidFill>
                <a:effectLst/>
                <a:uLnTx/>
                <a:uFillTx/>
                <a:latin typeface="Tahoma"/>
                <a:ea typeface="+mn-ea"/>
                <a:cs typeface="Tahoma"/>
              </a:rPr>
              <a:t> </a:t>
            </a:r>
            <a:r>
              <a:rPr kumimoji="0" lang="es-PA" sz="3200" b="0" i="0" u="none" strike="noStrike" kern="1200" cap="none" spc="5" normalizeH="0" baseline="0" noProof="0" dirty="0">
                <a:ln>
                  <a:noFill/>
                </a:ln>
                <a:solidFill>
                  <a:srgbClr val="514843"/>
                </a:solidFill>
                <a:effectLst/>
                <a:uLnTx/>
                <a:uFillTx/>
                <a:latin typeface="Tahoma"/>
                <a:ea typeface="+mn-ea"/>
                <a:cs typeface="Tahoma"/>
              </a:rPr>
              <a:t>en</a:t>
            </a:r>
            <a:r>
              <a:rPr kumimoji="0" lang="es-PA" sz="3200" b="0" i="0" u="none" strike="noStrike" kern="1200" cap="none" spc="-10" normalizeH="0" baseline="0" noProof="0" dirty="0">
                <a:ln>
                  <a:noFill/>
                </a:ln>
                <a:solidFill>
                  <a:srgbClr val="514843"/>
                </a:solidFill>
                <a:effectLst/>
                <a:uLnTx/>
                <a:uFillTx/>
                <a:latin typeface="Tahoma"/>
                <a:ea typeface="+mn-ea"/>
                <a:cs typeface="Tahoma"/>
              </a:rPr>
              <a:t> </a:t>
            </a:r>
            <a:r>
              <a:rPr kumimoji="0" lang="es-PA" sz="3200" b="0" i="0" u="none" strike="noStrike" kern="1200" cap="none" spc="-20" normalizeH="0" baseline="0" noProof="0" dirty="0">
                <a:ln>
                  <a:noFill/>
                </a:ln>
                <a:solidFill>
                  <a:srgbClr val="514843"/>
                </a:solidFill>
                <a:effectLst/>
                <a:uLnTx/>
                <a:uFillTx/>
                <a:latin typeface="Tahoma"/>
                <a:ea typeface="+mn-ea"/>
                <a:cs typeface="Tahoma"/>
              </a:rPr>
              <a:t>una </a:t>
            </a:r>
            <a:r>
              <a:rPr kumimoji="0" lang="es-PA" sz="3200" b="0" i="0" u="none" strike="noStrike" kern="1200" cap="none" spc="0" normalizeH="0" baseline="0" noProof="0" dirty="0">
                <a:ln>
                  <a:noFill/>
                </a:ln>
                <a:solidFill>
                  <a:srgbClr val="514843"/>
                </a:solidFill>
                <a:effectLst/>
                <a:uLnTx/>
                <a:uFillTx/>
                <a:latin typeface="Tahoma"/>
                <a:ea typeface="+mn-ea"/>
                <a:cs typeface="Tahoma"/>
              </a:rPr>
              <a:t>métrica</a:t>
            </a:r>
            <a:r>
              <a:rPr kumimoji="0" lang="es-PA" sz="3200" b="0" i="0" u="none" strike="noStrike" kern="1200" cap="none" spc="-55" normalizeH="0" baseline="0" noProof="0" dirty="0">
                <a:ln>
                  <a:noFill/>
                </a:ln>
                <a:solidFill>
                  <a:srgbClr val="514843"/>
                </a:solidFill>
                <a:effectLst/>
                <a:uLnTx/>
                <a:uFillTx/>
                <a:latin typeface="Tahoma"/>
                <a:ea typeface="+mn-ea"/>
                <a:cs typeface="Tahoma"/>
              </a:rPr>
              <a:t> </a:t>
            </a:r>
            <a:r>
              <a:rPr kumimoji="0" lang="es-PA" sz="3200" b="0" i="0" u="none" strike="noStrike" kern="1200" cap="none" spc="-10" normalizeH="0" baseline="0" noProof="0" dirty="0">
                <a:ln>
                  <a:noFill/>
                </a:ln>
                <a:solidFill>
                  <a:srgbClr val="514843"/>
                </a:solidFill>
                <a:effectLst/>
                <a:uLnTx/>
                <a:uFillTx/>
                <a:latin typeface="Tahoma"/>
                <a:ea typeface="+mn-ea"/>
                <a:cs typeface="Tahoma"/>
              </a:rPr>
              <a:t>adecuada.</a:t>
            </a:r>
            <a:r>
              <a:rPr kumimoji="0" lang="es-PA" sz="3200" b="0" i="0" u="none" strike="noStrike" kern="1200" cap="none" spc="80" normalizeH="0" baseline="0" noProof="0" dirty="0">
                <a:ln>
                  <a:noFill/>
                </a:ln>
                <a:solidFill>
                  <a:srgbClr val="514843"/>
                </a:solidFill>
                <a:effectLst/>
                <a:uLnTx/>
                <a:uFillTx/>
                <a:latin typeface="Tahoma"/>
                <a:ea typeface="+mn-ea"/>
                <a:cs typeface="Tahoma"/>
              </a:rPr>
              <a:t> </a:t>
            </a:r>
            <a:r>
              <a:rPr kumimoji="0" lang="es-PA" sz="3200" b="0" i="0" u="none" strike="noStrike" kern="1200" cap="none" spc="0" normalizeH="0" baseline="0" noProof="0" dirty="0">
                <a:ln>
                  <a:noFill/>
                </a:ln>
                <a:solidFill>
                  <a:srgbClr val="514843"/>
                </a:solidFill>
                <a:effectLst/>
                <a:uLnTx/>
                <a:uFillTx/>
                <a:latin typeface="Tahoma"/>
                <a:ea typeface="+mn-ea"/>
                <a:cs typeface="Tahoma"/>
              </a:rPr>
              <a:t>Métrica que suele ser monetaria.</a:t>
            </a:r>
          </a:p>
        </p:txBody>
      </p:sp>
      <p:sp>
        <p:nvSpPr>
          <p:cNvPr id="6" name="Marcador de número de diapositiva 5">
            <a:extLst>
              <a:ext uri="{FF2B5EF4-FFF2-40B4-BE49-F238E27FC236}">
                <a16:creationId xmlns:a16="http://schemas.microsoft.com/office/drawing/2014/main" id="{D1CF9D72-780B-C689-2E61-5AA5DFA67E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1106417" y="1421455"/>
            <a:ext cx="9979164" cy="4613122"/>
          </a:xfrm>
          <a:prstGeom prst="rect">
            <a:avLst/>
          </a:prstGeom>
        </p:spPr>
        <p:txBody>
          <a:bodyPr vert="horz" wrap="square" lIns="0" tIns="175260" rIns="0" bIns="0" rtlCol="0">
            <a:spAutoFit/>
          </a:bodyPr>
          <a:lstStyle/>
          <a:p>
            <a:pPr marL="358140" marR="0" lvl="0" indent="-346075" algn="just" defTabSz="914400" rtl="0" eaLnBrk="1" fontAlgn="auto" latinLnBrk="0" hangingPunct="1">
              <a:lnSpc>
                <a:spcPct val="100000"/>
              </a:lnSpc>
              <a:spcBef>
                <a:spcPts val="1290"/>
              </a:spcBef>
              <a:spcAft>
                <a:spcPts val="0"/>
              </a:spcAft>
              <a:buClrTx/>
              <a:buSzTx/>
              <a:buFont typeface="Wingdings"/>
              <a:buChar char=""/>
              <a:tabLst>
                <a:tab pos="358775" algn="l"/>
              </a:tabLst>
              <a:defRPr/>
            </a:pPr>
            <a:r>
              <a:rPr kumimoji="0" lang="es-PA" sz="2400" b="1" i="0" u="none" strike="noStrike" kern="1200" cap="none" spc="0" normalizeH="0" baseline="0" noProof="0" dirty="0">
                <a:ln>
                  <a:noFill/>
                </a:ln>
                <a:solidFill>
                  <a:srgbClr val="514843"/>
                </a:solidFill>
                <a:effectLst/>
                <a:uLnTx/>
                <a:uFillTx/>
                <a:latin typeface="Tahoma"/>
                <a:ea typeface="+mn-ea"/>
                <a:cs typeface="Tahoma"/>
              </a:rPr>
              <a:t>Excedente</a:t>
            </a:r>
            <a:r>
              <a:rPr kumimoji="0" lang="es-PA" sz="2400" b="1" i="0" u="none" strike="noStrike" kern="1200" cap="none" spc="-50" normalizeH="0" baseline="0" noProof="0" dirty="0">
                <a:ln>
                  <a:noFill/>
                </a:ln>
                <a:solidFill>
                  <a:srgbClr val="514843"/>
                </a:solidFill>
                <a:effectLst/>
                <a:uLnTx/>
                <a:uFillTx/>
                <a:latin typeface="Tahoma"/>
                <a:ea typeface="+mn-ea"/>
                <a:cs typeface="Tahoma"/>
              </a:rPr>
              <a:t> </a:t>
            </a:r>
            <a:r>
              <a:rPr kumimoji="0" lang="es-PA" sz="2400" b="1" i="0" u="none" strike="noStrike" kern="1200" cap="none" spc="5" normalizeH="0" baseline="0" noProof="0" dirty="0">
                <a:ln>
                  <a:noFill/>
                </a:ln>
                <a:solidFill>
                  <a:srgbClr val="514843"/>
                </a:solidFill>
                <a:effectLst/>
                <a:uLnTx/>
                <a:uFillTx/>
                <a:latin typeface="Tahoma"/>
                <a:ea typeface="+mn-ea"/>
                <a:cs typeface="Tahoma"/>
              </a:rPr>
              <a:t>del</a:t>
            </a:r>
            <a:r>
              <a:rPr kumimoji="0" lang="es-PA" sz="2400" b="1" i="0" u="none" strike="noStrike" kern="1200" cap="none" spc="-35" normalizeH="0" baseline="0" noProof="0" dirty="0">
                <a:ln>
                  <a:noFill/>
                </a:ln>
                <a:solidFill>
                  <a:srgbClr val="514843"/>
                </a:solidFill>
                <a:effectLst/>
                <a:uLnTx/>
                <a:uFillTx/>
                <a:latin typeface="Tahoma"/>
                <a:ea typeface="+mn-ea"/>
                <a:cs typeface="Tahoma"/>
              </a:rPr>
              <a:t> </a:t>
            </a:r>
            <a:r>
              <a:rPr kumimoji="0" lang="es-PA" sz="2400" b="1" i="0" u="none" strike="noStrike" kern="1200" cap="none" spc="-5" normalizeH="0" baseline="0" noProof="0" dirty="0">
                <a:ln>
                  <a:noFill/>
                </a:ln>
                <a:solidFill>
                  <a:srgbClr val="514843"/>
                </a:solidFill>
                <a:effectLst/>
                <a:uLnTx/>
                <a:uFillTx/>
                <a:latin typeface="Tahoma"/>
                <a:ea typeface="+mn-ea"/>
                <a:cs typeface="Tahoma"/>
              </a:rPr>
              <a:t>consumidor</a:t>
            </a:r>
            <a:endParaRPr kumimoji="0" lang="es-PA" sz="2400" b="0" i="0" u="none" strike="noStrike" kern="1200" cap="none" spc="0" normalizeH="0" baseline="0" noProof="0" dirty="0">
              <a:ln>
                <a:noFill/>
              </a:ln>
              <a:solidFill>
                <a:srgbClr val="514843"/>
              </a:solidFill>
              <a:effectLst/>
              <a:uLnTx/>
              <a:uFillTx/>
              <a:latin typeface="Tahoma"/>
              <a:ea typeface="+mn-ea"/>
              <a:cs typeface="Tahoma"/>
            </a:endParaRPr>
          </a:p>
          <a:p>
            <a:pPr marL="754380" marR="0" lvl="1" indent="-285115" algn="just" defTabSz="914400" rtl="0" eaLnBrk="1" fontAlgn="auto" latinLnBrk="0" hangingPunct="1">
              <a:lnSpc>
                <a:spcPct val="100000"/>
              </a:lnSpc>
              <a:spcBef>
                <a:spcPts val="5"/>
              </a:spcBef>
              <a:spcAft>
                <a:spcPts val="0"/>
              </a:spcAft>
              <a:buClrTx/>
              <a:buSzTx/>
              <a:buFont typeface="Wingdings"/>
              <a:buChar char=""/>
              <a:tabLst>
                <a:tab pos="755015" algn="l"/>
              </a:tabLst>
              <a:defRPr/>
            </a:pPr>
            <a:r>
              <a:rPr kumimoji="0" lang="es-PA" sz="1800" b="0" i="0" u="none" strike="noStrike" kern="1200" cap="none" spc="0" normalizeH="0" baseline="0" dirty="0">
                <a:ln>
                  <a:noFill/>
                </a:ln>
                <a:solidFill>
                  <a:srgbClr val="514843"/>
                </a:solidFill>
                <a:effectLst/>
                <a:uLnTx/>
                <a:uFillTx/>
                <a:latin typeface="Tahoma"/>
                <a:ea typeface="+mn-ea"/>
                <a:cs typeface="Tahoma"/>
              </a:rPr>
              <a:t>Área</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por</a:t>
            </a:r>
            <a:r>
              <a:rPr kumimoji="0" lang="es-PA" sz="1800" b="0" i="0" u="none" strike="noStrike" kern="1200" cap="none" spc="-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encima</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del</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precio</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y</a:t>
            </a:r>
            <a:r>
              <a:rPr kumimoji="0" lang="es-PA" sz="1800" b="0" i="0" u="none" strike="noStrike" kern="1200" cap="none" spc="20"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bajo</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una</a:t>
            </a:r>
            <a:r>
              <a:rPr kumimoji="0" lang="es-PA" sz="1800" b="0" i="0" u="none" strike="noStrike" kern="1200" cap="none" spc="-30"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demanda</a:t>
            </a:r>
            <a:r>
              <a:rPr kumimoji="0" lang="es-PA" sz="1800" b="0" i="0" u="none" strike="noStrike" kern="1200" cap="none" spc="3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Marshalliana</a:t>
            </a:r>
            <a:endParaRPr kumimoji="0" lang="es-PA" sz="1800" b="0" i="0" u="none" strike="noStrike" kern="1200" cap="none" spc="0" normalizeH="0" baseline="0" noProof="0" dirty="0">
              <a:ln>
                <a:noFill/>
              </a:ln>
              <a:solidFill>
                <a:srgbClr val="514843"/>
              </a:solidFill>
              <a:effectLst/>
              <a:uLnTx/>
              <a:uFillTx/>
              <a:latin typeface="Tahoma"/>
              <a:ea typeface="+mn-ea"/>
              <a:cs typeface="Tahoma"/>
            </a:endParaRPr>
          </a:p>
          <a:p>
            <a:pPr marL="457200" marR="0" lvl="1" indent="0" algn="just" defTabSz="914400" rtl="0" eaLnBrk="1" fontAlgn="auto" latinLnBrk="0" hangingPunct="1">
              <a:lnSpc>
                <a:spcPct val="100000"/>
              </a:lnSpc>
              <a:spcBef>
                <a:spcPts val="5"/>
              </a:spcBef>
              <a:spcAft>
                <a:spcPts val="0"/>
              </a:spcAft>
              <a:buClrTx/>
              <a:buSzTx/>
              <a:buFont typeface="Wingdings"/>
              <a:buChar char=""/>
              <a:tabLst/>
              <a:defRPr/>
            </a:pPr>
            <a:endParaRPr kumimoji="0" lang="es-PA" sz="1700" b="0" i="0" u="none" strike="noStrike" kern="1200" cap="none" spc="0" normalizeH="0" baseline="0" noProof="0" dirty="0">
              <a:ln>
                <a:noFill/>
              </a:ln>
              <a:solidFill>
                <a:srgbClr val="514843"/>
              </a:solidFill>
              <a:effectLst/>
              <a:uLnTx/>
              <a:uFillTx/>
              <a:latin typeface="Tahoma"/>
              <a:ea typeface="+mn-ea"/>
              <a:cs typeface="Tahoma"/>
            </a:endParaRPr>
          </a:p>
          <a:p>
            <a:pPr marL="358140" marR="0" lvl="0" indent="-346075" algn="just" defTabSz="914400" rtl="0" eaLnBrk="1" fontAlgn="auto" latinLnBrk="0" hangingPunct="1">
              <a:lnSpc>
                <a:spcPct val="100000"/>
              </a:lnSpc>
              <a:spcBef>
                <a:spcPts val="5"/>
              </a:spcBef>
              <a:spcAft>
                <a:spcPts val="0"/>
              </a:spcAft>
              <a:buClrTx/>
              <a:buSzPct val="96000"/>
              <a:buFont typeface="Wingdings"/>
              <a:buChar char=""/>
              <a:tabLst>
                <a:tab pos="358775" algn="l"/>
              </a:tabLst>
              <a:defRPr/>
            </a:pPr>
            <a:r>
              <a:rPr kumimoji="0" lang="es-PA" sz="2500" b="1" i="1" u="none" strike="noStrike" kern="1200" cap="none" spc="-55" normalizeH="0" baseline="0" noProof="0" dirty="0">
                <a:ln>
                  <a:noFill/>
                </a:ln>
                <a:solidFill>
                  <a:srgbClr val="514843"/>
                </a:solidFill>
                <a:effectLst/>
                <a:uLnTx/>
                <a:uFillTx/>
                <a:latin typeface="Tahoma"/>
                <a:ea typeface="+mn-ea"/>
                <a:cs typeface="Tahoma"/>
              </a:rPr>
              <a:t>Variación</a:t>
            </a:r>
            <a:r>
              <a:rPr kumimoji="0" lang="es-PA" sz="2500" b="1" i="1" u="none" strike="noStrike" kern="1200" cap="none" spc="-50" normalizeH="0" baseline="0" noProof="0" dirty="0">
                <a:ln>
                  <a:noFill/>
                </a:ln>
                <a:solidFill>
                  <a:srgbClr val="514843"/>
                </a:solidFill>
                <a:effectLst/>
                <a:uLnTx/>
                <a:uFillTx/>
                <a:latin typeface="Tahoma"/>
                <a:ea typeface="+mn-ea"/>
                <a:cs typeface="Tahoma"/>
              </a:rPr>
              <a:t> </a:t>
            </a:r>
            <a:r>
              <a:rPr kumimoji="0" lang="es-PA" sz="2500" b="1" i="1" u="none" strike="noStrike" kern="1200" cap="none" spc="-65" normalizeH="0" baseline="0" noProof="0" dirty="0">
                <a:ln>
                  <a:noFill/>
                </a:ln>
                <a:solidFill>
                  <a:srgbClr val="514843"/>
                </a:solidFill>
                <a:effectLst/>
                <a:uLnTx/>
                <a:uFillTx/>
                <a:latin typeface="Tahoma"/>
                <a:ea typeface="+mn-ea"/>
                <a:cs typeface="Tahoma"/>
              </a:rPr>
              <a:t>compensada</a:t>
            </a:r>
            <a:r>
              <a:rPr kumimoji="0" lang="es-PA" sz="2500" b="1" i="1" u="none" strike="noStrike" kern="1200" cap="none" spc="-40" normalizeH="0" baseline="0" noProof="0" dirty="0">
                <a:ln>
                  <a:noFill/>
                </a:ln>
                <a:solidFill>
                  <a:srgbClr val="514843"/>
                </a:solidFill>
                <a:effectLst/>
                <a:uLnTx/>
                <a:uFillTx/>
                <a:latin typeface="Tahoma"/>
                <a:ea typeface="+mn-ea"/>
                <a:cs typeface="Tahoma"/>
              </a:rPr>
              <a:t> </a:t>
            </a:r>
            <a:r>
              <a:rPr kumimoji="0" lang="es-PA" sz="2500" b="1" i="1" u="none" strike="noStrike" kern="1200" cap="none" spc="-65" normalizeH="0" baseline="0" noProof="0" dirty="0">
                <a:ln>
                  <a:noFill/>
                </a:ln>
                <a:solidFill>
                  <a:srgbClr val="514843"/>
                </a:solidFill>
                <a:effectLst/>
                <a:uLnTx/>
                <a:uFillTx/>
                <a:latin typeface="Tahoma"/>
                <a:ea typeface="+mn-ea"/>
                <a:cs typeface="Tahoma"/>
              </a:rPr>
              <a:t>(VC)</a:t>
            </a:r>
            <a:endParaRPr kumimoji="0" lang="es-PA" sz="2500" b="0" i="0" u="none" strike="noStrike" kern="1200" cap="none" spc="0" normalizeH="0" baseline="0" noProof="0" dirty="0">
              <a:ln>
                <a:noFill/>
              </a:ln>
              <a:solidFill>
                <a:srgbClr val="514843"/>
              </a:solidFill>
              <a:effectLst/>
              <a:uLnTx/>
              <a:uFillTx/>
              <a:latin typeface="Tahoma"/>
              <a:ea typeface="+mn-ea"/>
              <a:cs typeface="Tahoma"/>
            </a:endParaRPr>
          </a:p>
          <a:p>
            <a:pPr marL="754380" marR="5080" lvl="1" indent="-284480" algn="just" defTabSz="914400" rtl="0" eaLnBrk="1" fontAlgn="auto" latinLnBrk="0" hangingPunct="1">
              <a:lnSpc>
                <a:spcPct val="80600"/>
              </a:lnSpc>
              <a:spcBef>
                <a:spcPts val="5"/>
              </a:spcBef>
              <a:spcAft>
                <a:spcPts val="0"/>
              </a:spcAft>
              <a:buClrTx/>
              <a:buSzTx/>
              <a:buFont typeface="Wingdings"/>
              <a:buChar char=""/>
              <a:tabLst>
                <a:tab pos="755015" algn="l"/>
              </a:tabLst>
              <a:defRPr/>
            </a:pPr>
            <a:r>
              <a:rPr lang="es-PA" dirty="0">
                <a:solidFill>
                  <a:srgbClr val="514843"/>
                </a:solidFill>
                <a:latin typeface="Tahoma"/>
                <a:cs typeface="Tahoma"/>
              </a:rPr>
              <a:t>C</a:t>
            </a:r>
            <a:r>
              <a:rPr kumimoji="0" lang="es-PA" sz="1800" b="0" i="0" u="none" strike="noStrike" kern="1200" cap="none" spc="0" normalizeH="0" baseline="0" dirty="0">
                <a:ln>
                  <a:noFill/>
                </a:ln>
                <a:solidFill>
                  <a:srgbClr val="514843"/>
                </a:solidFill>
                <a:effectLst/>
                <a:uLnTx/>
                <a:uFillTx/>
                <a:latin typeface="Tahoma"/>
                <a:ea typeface="+mn-ea"/>
                <a:cs typeface="Tahoma"/>
              </a:rPr>
              <a:t>antidad</a:t>
            </a:r>
            <a:r>
              <a:rPr kumimoji="0" lang="es-PA" sz="1800" b="0" i="0" u="none" strike="noStrike" kern="1200" cap="none" spc="0" normalizeH="0" baseline="0" noProof="0" dirty="0">
                <a:ln>
                  <a:noFill/>
                </a:ln>
                <a:solidFill>
                  <a:srgbClr val="514843"/>
                </a:solidFill>
                <a:effectLst/>
                <a:uLnTx/>
                <a:uFillTx/>
                <a:latin typeface="Tahoma"/>
                <a:ea typeface="+mn-ea"/>
                <a:cs typeface="Tahoma"/>
              </a:rPr>
              <a:t> </a:t>
            </a:r>
            <a:r>
              <a:rPr kumimoji="0" lang="es-PA" sz="1800" b="1" i="0" u="none" strike="noStrike" kern="1200" cap="none" spc="-5" normalizeH="0" baseline="0" noProof="0" dirty="0">
                <a:ln>
                  <a:noFill/>
                </a:ln>
                <a:solidFill>
                  <a:srgbClr val="514843"/>
                </a:solidFill>
                <a:effectLst/>
                <a:uLnTx/>
                <a:uFillTx/>
                <a:latin typeface="Tahoma"/>
                <a:ea typeface="+mn-ea"/>
                <a:cs typeface="Tahoma"/>
              </a:rPr>
              <a:t>máxima </a:t>
            </a:r>
            <a:r>
              <a:rPr kumimoji="0" lang="es-PA" sz="1800" b="1" i="0" u="none" strike="noStrike" kern="1200" cap="none" spc="-10" normalizeH="0" baseline="0" noProof="0" dirty="0">
                <a:ln>
                  <a:noFill/>
                </a:ln>
                <a:solidFill>
                  <a:srgbClr val="514843"/>
                </a:solidFill>
                <a:effectLst/>
                <a:uLnTx/>
                <a:uFillTx/>
                <a:latin typeface="Tahoma"/>
                <a:ea typeface="+mn-ea"/>
                <a:cs typeface="Tahoma"/>
              </a:rPr>
              <a:t>de </a:t>
            </a:r>
            <a:r>
              <a:rPr kumimoji="0" lang="es-PA" sz="1800" b="1" i="0" u="none" strike="noStrike" kern="1200" cap="none" spc="-5" normalizeH="0" baseline="0" noProof="0" dirty="0">
                <a:ln>
                  <a:noFill/>
                </a:ln>
                <a:solidFill>
                  <a:srgbClr val="514843"/>
                </a:solidFill>
                <a:effectLst/>
                <a:uLnTx/>
                <a:uFillTx/>
                <a:latin typeface="Tahoma"/>
                <a:ea typeface="+mn-ea"/>
                <a:cs typeface="Tahoma"/>
              </a:rPr>
              <a:t>dinero que </a:t>
            </a:r>
            <a:r>
              <a:rPr kumimoji="0" lang="es-PA" sz="1800" b="1" i="0" u="none" strike="noStrike" kern="1200" cap="none" spc="0" normalizeH="0" baseline="0" noProof="0" dirty="0">
                <a:ln>
                  <a:noFill/>
                </a:ln>
                <a:solidFill>
                  <a:srgbClr val="514843"/>
                </a:solidFill>
                <a:effectLst/>
                <a:uLnTx/>
                <a:uFillTx/>
                <a:latin typeface="Tahoma"/>
                <a:ea typeface="+mn-ea"/>
                <a:cs typeface="Tahoma"/>
              </a:rPr>
              <a:t>estoy </a:t>
            </a:r>
            <a:r>
              <a:rPr kumimoji="0" lang="es-PA" sz="1800" b="1" i="0" u="none" strike="noStrike" kern="1200" cap="none" spc="-10" normalizeH="0" baseline="0" noProof="0" dirty="0">
                <a:ln>
                  <a:noFill/>
                </a:ln>
                <a:solidFill>
                  <a:srgbClr val="514843"/>
                </a:solidFill>
                <a:effectLst/>
                <a:uLnTx/>
                <a:uFillTx/>
                <a:latin typeface="Tahoma"/>
                <a:ea typeface="+mn-ea"/>
                <a:cs typeface="Tahoma"/>
              </a:rPr>
              <a:t>dispuesto </a:t>
            </a:r>
            <a:r>
              <a:rPr kumimoji="0" lang="es-PA" sz="1800" b="1" i="0" u="none" strike="noStrike" kern="1200" cap="none" spc="0" normalizeH="0" baseline="0" noProof="0" dirty="0">
                <a:ln>
                  <a:noFill/>
                </a:ln>
                <a:solidFill>
                  <a:srgbClr val="514843"/>
                </a:solidFill>
                <a:effectLst/>
                <a:uLnTx/>
                <a:uFillTx/>
                <a:latin typeface="Tahoma"/>
                <a:ea typeface="+mn-ea"/>
                <a:cs typeface="Tahoma"/>
              </a:rPr>
              <a:t>a </a:t>
            </a:r>
            <a:r>
              <a:rPr kumimoji="0" lang="es-PA" sz="1800" b="1" i="0" u="none" strike="noStrike" kern="1200" cap="none" spc="-10" normalizeH="0" baseline="0" noProof="0" dirty="0">
                <a:ln>
                  <a:noFill/>
                </a:ln>
                <a:solidFill>
                  <a:srgbClr val="514843"/>
                </a:solidFill>
                <a:effectLst/>
                <a:uLnTx/>
                <a:uFillTx/>
                <a:latin typeface="Tahoma"/>
                <a:ea typeface="+mn-ea"/>
                <a:cs typeface="Tahoma"/>
              </a:rPr>
              <a:t>pagar </a:t>
            </a:r>
            <a:r>
              <a:rPr kumimoji="0" lang="es-PA" sz="1800" b="0" i="0" u="none" strike="noStrike" kern="1200" cap="none" spc="-10" normalizeH="0" baseline="0" noProof="0" dirty="0">
                <a:ln>
                  <a:noFill/>
                </a:ln>
                <a:solidFill>
                  <a:srgbClr val="514843"/>
                </a:solidFill>
                <a:effectLst/>
                <a:uLnTx/>
                <a:uFillTx/>
                <a:latin typeface="Tahoma"/>
                <a:ea typeface="+mn-ea"/>
                <a:cs typeface="Tahoma"/>
              </a:rPr>
              <a:t>(DAP) </a:t>
            </a:r>
            <a:r>
              <a:rPr kumimoji="0" lang="es-PA" sz="1800" b="0" i="0" u="none" strike="noStrike" kern="1200" cap="none" spc="-5"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por </a:t>
            </a:r>
            <a:r>
              <a:rPr kumimoji="0" lang="es-PA" sz="1800" b="0" i="0" u="none" strike="noStrike" kern="1200" cap="none" spc="-5" normalizeH="0" baseline="0" noProof="0" dirty="0">
                <a:ln>
                  <a:noFill/>
                </a:ln>
                <a:solidFill>
                  <a:srgbClr val="514843"/>
                </a:solidFill>
                <a:effectLst/>
                <a:uLnTx/>
                <a:uFillTx/>
                <a:latin typeface="Tahoma"/>
                <a:ea typeface="+mn-ea"/>
                <a:cs typeface="Tahoma"/>
              </a:rPr>
              <a:t>un </a:t>
            </a:r>
            <a:r>
              <a:rPr kumimoji="0" lang="es-PA" sz="1800" b="0" i="0" u="none" strike="noStrike" kern="1200" cap="none" spc="0" normalizeH="0" baseline="0" noProof="0" dirty="0">
                <a:ln>
                  <a:noFill/>
                </a:ln>
                <a:solidFill>
                  <a:srgbClr val="514843"/>
                </a:solidFill>
                <a:effectLst/>
                <a:uLnTx/>
                <a:uFillTx/>
                <a:latin typeface="Tahoma"/>
                <a:ea typeface="+mn-ea"/>
                <a:cs typeface="Tahoma"/>
              </a:rPr>
              <a:t>cambio favorable, o cantidad mínima de </a:t>
            </a:r>
            <a:r>
              <a:rPr kumimoji="0" lang="es-PA" sz="1800" b="0" i="0" u="none" strike="noStrike" kern="1200" cap="none" spc="-5" normalizeH="0" baseline="0" noProof="0" dirty="0">
                <a:ln>
                  <a:noFill/>
                </a:ln>
                <a:solidFill>
                  <a:srgbClr val="514843"/>
                </a:solidFill>
                <a:effectLst/>
                <a:uLnTx/>
                <a:uFillTx/>
                <a:latin typeface="Tahoma"/>
                <a:ea typeface="+mn-ea"/>
                <a:cs typeface="Tahoma"/>
              </a:rPr>
              <a:t>dinero </a:t>
            </a:r>
            <a:r>
              <a:rPr kumimoji="0" lang="es-PA" sz="1800" b="0" i="0" u="none" strike="noStrike" kern="1200" cap="none" spc="0" normalizeH="0" baseline="0" noProof="0" dirty="0">
                <a:ln>
                  <a:noFill/>
                </a:ln>
                <a:solidFill>
                  <a:srgbClr val="514843"/>
                </a:solidFill>
                <a:effectLst/>
                <a:uLnTx/>
                <a:uFillTx/>
                <a:latin typeface="Tahoma"/>
                <a:ea typeface="+mn-ea"/>
                <a:cs typeface="Tahoma"/>
              </a:rPr>
              <a:t>que estoy </a:t>
            </a:r>
            <a:r>
              <a:rPr kumimoji="0" lang="es-PA" sz="1800" b="0" i="0" u="none" strike="noStrike" kern="1200" cap="none" spc="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dispuesto</a:t>
            </a:r>
            <a:r>
              <a:rPr kumimoji="0" lang="es-PA" sz="1800" b="0" i="0" u="none" strike="noStrike" kern="1200" cap="none" spc="-20"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a</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aceptar</a:t>
            </a:r>
            <a:r>
              <a:rPr kumimoji="0" lang="es-PA" sz="1800" b="0" i="0" u="none" strike="noStrike" kern="1200" cap="none" spc="-4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(DAA)</a:t>
            </a:r>
            <a:r>
              <a:rPr kumimoji="0" lang="es-PA" sz="1800" b="0" i="0" u="none" strike="noStrike" kern="1200" cap="none" spc="54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por</a:t>
            </a:r>
            <a:r>
              <a:rPr kumimoji="0" lang="es-PA" sz="1800" b="0" i="0" u="none" strike="noStrike" kern="1200" cap="none" spc="2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un </a:t>
            </a:r>
            <a:r>
              <a:rPr kumimoji="0" lang="es-PA" sz="1800" b="0" i="0" u="none" strike="noStrike" kern="1200" cap="none" spc="0" normalizeH="0" baseline="0" noProof="0" dirty="0">
                <a:ln>
                  <a:noFill/>
                </a:ln>
                <a:solidFill>
                  <a:srgbClr val="514843"/>
                </a:solidFill>
                <a:effectLst/>
                <a:uLnTx/>
                <a:uFillTx/>
                <a:latin typeface="Tahoma"/>
                <a:ea typeface="+mn-ea"/>
                <a:cs typeface="Tahoma"/>
              </a:rPr>
              <a:t>cambio</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desfavorable</a:t>
            </a:r>
            <a:endParaRPr kumimoji="0" lang="es-PA" sz="1800" b="0" i="0" u="none" strike="noStrike" kern="1200" cap="none" spc="0" normalizeH="0" baseline="0" noProof="0" dirty="0">
              <a:ln>
                <a:noFill/>
              </a:ln>
              <a:solidFill>
                <a:srgbClr val="514843"/>
              </a:solidFill>
              <a:effectLst/>
              <a:uLnTx/>
              <a:uFillTx/>
              <a:latin typeface="Tahoma"/>
              <a:ea typeface="+mn-ea"/>
              <a:cs typeface="Tahoma"/>
            </a:endParaRPr>
          </a:p>
          <a:p>
            <a:pPr marL="754380" marR="0" lvl="1" indent="-285115" algn="just" defTabSz="914400" rtl="0" eaLnBrk="1" fontAlgn="auto" latinLnBrk="0" hangingPunct="1">
              <a:lnSpc>
                <a:spcPct val="100000"/>
              </a:lnSpc>
              <a:spcBef>
                <a:spcPts val="0"/>
              </a:spcBef>
              <a:spcAft>
                <a:spcPts val="0"/>
              </a:spcAft>
              <a:buClrTx/>
              <a:buSzTx/>
              <a:buFont typeface="Wingdings"/>
              <a:buChar char=""/>
              <a:tabLst>
                <a:tab pos="755015" algn="l"/>
              </a:tabLst>
              <a:defRPr/>
            </a:pPr>
            <a:r>
              <a:rPr kumimoji="0" lang="es-PA" sz="1800" b="0" i="0" u="none" strike="noStrike" kern="1200" cap="none" spc="0" normalizeH="0" baseline="0" noProof="0" dirty="0">
                <a:ln>
                  <a:noFill/>
                </a:ln>
                <a:solidFill>
                  <a:srgbClr val="514843"/>
                </a:solidFill>
                <a:effectLst/>
                <a:uLnTx/>
                <a:uFillTx/>
                <a:latin typeface="Tahoma"/>
                <a:ea typeface="+mn-ea"/>
                <a:cs typeface="Tahoma"/>
              </a:rPr>
              <a:t>Área</a:t>
            </a:r>
            <a:r>
              <a:rPr kumimoji="0" lang="es-PA" sz="1800" b="0" i="0" u="none" strike="noStrike" kern="1200" cap="none" spc="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bajo</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una</a:t>
            </a:r>
            <a:r>
              <a:rPr kumimoji="0" lang="es-PA" sz="1800" b="0" i="0" u="none" strike="noStrike" kern="1200" cap="none" spc="-30"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demanda</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Hicksiana</a:t>
            </a:r>
            <a:endParaRPr kumimoji="0" lang="es-PA" sz="1800" b="0" i="0" u="none" strike="noStrike" kern="1200" cap="none" spc="0" normalizeH="0" baseline="0" noProof="0" dirty="0">
              <a:ln>
                <a:noFill/>
              </a:ln>
              <a:solidFill>
                <a:srgbClr val="514843"/>
              </a:solidFill>
              <a:effectLst/>
              <a:uLnTx/>
              <a:uFillTx/>
              <a:latin typeface="Tahoma"/>
              <a:ea typeface="+mn-ea"/>
              <a:cs typeface="Tahoma"/>
            </a:endParaRPr>
          </a:p>
          <a:p>
            <a:pPr marL="754380" marR="0" lvl="1" indent="-285115" algn="just" defTabSz="914400" rtl="0" eaLnBrk="1" fontAlgn="auto" latinLnBrk="0" hangingPunct="1">
              <a:lnSpc>
                <a:spcPct val="100000"/>
              </a:lnSpc>
              <a:spcBef>
                <a:spcPts val="0"/>
              </a:spcBef>
              <a:spcAft>
                <a:spcPts val="0"/>
              </a:spcAft>
              <a:buClrTx/>
              <a:buSzTx/>
              <a:buFont typeface="Wingdings"/>
              <a:buChar char=""/>
              <a:tabLst>
                <a:tab pos="755015" algn="l"/>
              </a:tabLst>
              <a:defRPr/>
            </a:pPr>
            <a:r>
              <a:rPr kumimoji="0" lang="es-PA" sz="1800" b="0" i="0" u="none" strike="noStrike" kern="1200" cap="none" spc="0" normalizeH="0" baseline="0" noProof="0" dirty="0">
                <a:ln>
                  <a:noFill/>
                </a:ln>
                <a:solidFill>
                  <a:srgbClr val="514843"/>
                </a:solidFill>
                <a:effectLst/>
                <a:uLnTx/>
                <a:uFillTx/>
                <a:latin typeface="Tahoma"/>
                <a:ea typeface="+mn-ea"/>
                <a:cs typeface="Tahoma"/>
              </a:rPr>
              <a:t>VC</a:t>
            </a:r>
            <a:r>
              <a:rPr kumimoji="0" lang="es-PA" sz="1800" b="0" i="0" u="none" strike="noStrike" kern="1200" cap="none" spc="-5" normalizeH="0" baseline="0" noProof="0" dirty="0">
                <a:ln>
                  <a:noFill/>
                </a:ln>
                <a:solidFill>
                  <a:srgbClr val="514843"/>
                </a:solidFill>
                <a:effectLst/>
                <a:uLnTx/>
                <a:uFillTx/>
                <a:latin typeface="Tahoma"/>
                <a:ea typeface="+mn-ea"/>
                <a:cs typeface="Tahoma"/>
              </a:rPr>
              <a:t> se</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asocia</a:t>
            </a:r>
            <a:r>
              <a:rPr kumimoji="0" lang="es-PA" sz="1800" b="0" i="0" u="none" strike="noStrike" kern="1200" cap="none" spc="-3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siempre</a:t>
            </a:r>
            <a:r>
              <a:rPr kumimoji="0" lang="es-PA" sz="1800" b="0" i="0" u="none" strike="noStrike" kern="1200" cap="none" spc="5" normalizeH="0" baseline="0" noProof="0" dirty="0">
                <a:ln>
                  <a:noFill/>
                </a:ln>
                <a:solidFill>
                  <a:srgbClr val="514843"/>
                </a:solidFill>
                <a:effectLst/>
                <a:uLnTx/>
                <a:uFillTx/>
                <a:latin typeface="Tahoma"/>
                <a:ea typeface="+mn-ea"/>
                <a:cs typeface="Tahoma"/>
              </a:rPr>
              <a:t> al</a:t>
            </a:r>
            <a:r>
              <a:rPr kumimoji="0" lang="es-PA" sz="1800" b="0" i="0" u="none" strike="noStrike" kern="1200" cap="none" spc="30"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nivel</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de</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utilidad</a:t>
            </a:r>
            <a:r>
              <a:rPr kumimoji="0" lang="es-PA" sz="1800" b="0" i="0" u="none" strike="noStrike" kern="1200" cap="none" spc="4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inicial</a:t>
            </a:r>
            <a:endParaRPr kumimoji="0" lang="es-PA" sz="1800" b="0" i="0" u="none" strike="noStrike" kern="1200" cap="none" spc="0" normalizeH="0" baseline="0" noProof="0" dirty="0">
              <a:ln>
                <a:noFill/>
              </a:ln>
              <a:solidFill>
                <a:srgbClr val="514843"/>
              </a:solidFill>
              <a:effectLst/>
              <a:uLnTx/>
              <a:uFillTx/>
              <a:latin typeface="Tahoma"/>
              <a:ea typeface="+mn-ea"/>
              <a:cs typeface="Tahoma"/>
            </a:endParaRPr>
          </a:p>
          <a:p>
            <a:pPr marL="457200" marR="0" lvl="1" indent="0" algn="just" defTabSz="914400" rtl="0" eaLnBrk="1" fontAlgn="auto" latinLnBrk="0" hangingPunct="1">
              <a:lnSpc>
                <a:spcPct val="100000"/>
              </a:lnSpc>
              <a:spcBef>
                <a:spcPts val="15"/>
              </a:spcBef>
              <a:spcAft>
                <a:spcPts val="0"/>
              </a:spcAft>
              <a:buClrTx/>
              <a:buSzTx/>
              <a:buFont typeface="Wingdings"/>
              <a:buChar char=""/>
              <a:tabLst/>
              <a:defRPr/>
            </a:pPr>
            <a:endParaRPr kumimoji="0" lang="es-PA" sz="1700" b="0" i="0" u="none" strike="noStrike" kern="1200" cap="none" spc="0" normalizeH="0" baseline="0" noProof="0" dirty="0">
              <a:ln>
                <a:noFill/>
              </a:ln>
              <a:solidFill>
                <a:srgbClr val="514843"/>
              </a:solidFill>
              <a:effectLst/>
              <a:uLnTx/>
              <a:uFillTx/>
              <a:latin typeface="Tahoma"/>
              <a:ea typeface="+mn-ea"/>
              <a:cs typeface="Tahoma"/>
            </a:endParaRPr>
          </a:p>
          <a:p>
            <a:pPr marL="358140" marR="0" lvl="0" indent="-346075" algn="just" defTabSz="914400" rtl="0" eaLnBrk="1" fontAlgn="auto" latinLnBrk="0" hangingPunct="1">
              <a:lnSpc>
                <a:spcPts val="2990"/>
              </a:lnSpc>
              <a:spcBef>
                <a:spcPts val="0"/>
              </a:spcBef>
              <a:spcAft>
                <a:spcPts val="0"/>
              </a:spcAft>
              <a:buClrTx/>
              <a:buSzPct val="96000"/>
              <a:buFont typeface="Wingdings"/>
              <a:buChar char=""/>
              <a:tabLst>
                <a:tab pos="358775" algn="l"/>
              </a:tabLst>
              <a:defRPr/>
            </a:pPr>
            <a:r>
              <a:rPr kumimoji="0" lang="es-PA" sz="2500" b="1" i="1" u="none" strike="noStrike" kern="1200" cap="none" spc="-55" normalizeH="0" baseline="0" noProof="0" dirty="0">
                <a:ln>
                  <a:noFill/>
                </a:ln>
                <a:solidFill>
                  <a:srgbClr val="514843"/>
                </a:solidFill>
                <a:effectLst/>
                <a:uLnTx/>
                <a:uFillTx/>
                <a:latin typeface="Tahoma"/>
                <a:ea typeface="+mn-ea"/>
                <a:cs typeface="Tahoma"/>
              </a:rPr>
              <a:t>Variación</a:t>
            </a:r>
            <a:r>
              <a:rPr kumimoji="0" lang="es-PA" sz="2500" b="1" i="1" u="none" strike="noStrike" kern="1200" cap="none" spc="-45" normalizeH="0" baseline="0" noProof="0" dirty="0">
                <a:ln>
                  <a:noFill/>
                </a:ln>
                <a:solidFill>
                  <a:srgbClr val="514843"/>
                </a:solidFill>
                <a:effectLst/>
                <a:uLnTx/>
                <a:uFillTx/>
                <a:latin typeface="Tahoma"/>
                <a:ea typeface="+mn-ea"/>
                <a:cs typeface="Tahoma"/>
              </a:rPr>
              <a:t> </a:t>
            </a:r>
            <a:r>
              <a:rPr kumimoji="0" lang="es-PA" sz="2500" b="1" i="1" u="none" strike="noStrike" kern="1200" cap="none" spc="-55" normalizeH="0" baseline="0" noProof="0" dirty="0">
                <a:ln>
                  <a:noFill/>
                </a:ln>
                <a:solidFill>
                  <a:srgbClr val="514843"/>
                </a:solidFill>
                <a:effectLst/>
                <a:uLnTx/>
                <a:uFillTx/>
                <a:latin typeface="Tahoma"/>
                <a:ea typeface="+mn-ea"/>
                <a:cs typeface="Tahoma"/>
              </a:rPr>
              <a:t>equivalente</a:t>
            </a:r>
            <a:r>
              <a:rPr kumimoji="0" lang="es-PA" sz="2500" b="1" i="1" u="none" strike="noStrike" kern="1200" cap="none" spc="-40" normalizeH="0" baseline="0" noProof="0" dirty="0">
                <a:ln>
                  <a:noFill/>
                </a:ln>
                <a:solidFill>
                  <a:srgbClr val="514843"/>
                </a:solidFill>
                <a:effectLst/>
                <a:uLnTx/>
                <a:uFillTx/>
                <a:latin typeface="Tahoma"/>
                <a:ea typeface="+mn-ea"/>
                <a:cs typeface="Tahoma"/>
              </a:rPr>
              <a:t> </a:t>
            </a:r>
            <a:r>
              <a:rPr kumimoji="0" lang="es-PA" sz="2500" b="1" i="1" u="none" strike="noStrike" kern="1200" cap="none" spc="-65" normalizeH="0" baseline="0" noProof="0" dirty="0">
                <a:ln>
                  <a:noFill/>
                </a:ln>
                <a:solidFill>
                  <a:srgbClr val="514843"/>
                </a:solidFill>
                <a:effectLst/>
                <a:uLnTx/>
                <a:uFillTx/>
                <a:latin typeface="Tahoma"/>
                <a:ea typeface="+mn-ea"/>
                <a:cs typeface="Tahoma"/>
              </a:rPr>
              <a:t>(VE)</a:t>
            </a:r>
            <a:endParaRPr kumimoji="0" lang="es-PA" sz="2500" b="0" i="0" u="none" strike="noStrike" kern="1200" cap="none" spc="0" normalizeH="0" baseline="0" noProof="0" dirty="0">
              <a:ln>
                <a:noFill/>
              </a:ln>
              <a:solidFill>
                <a:srgbClr val="514843"/>
              </a:solidFill>
              <a:effectLst/>
              <a:uLnTx/>
              <a:uFillTx/>
              <a:latin typeface="Tahoma"/>
              <a:ea typeface="+mn-ea"/>
              <a:cs typeface="Tahoma"/>
            </a:endParaRPr>
          </a:p>
          <a:p>
            <a:pPr marL="754380" marR="5080" lvl="1" indent="-284480" algn="just">
              <a:lnSpc>
                <a:spcPct val="80600"/>
              </a:lnSpc>
              <a:spcBef>
                <a:spcPts val="5"/>
              </a:spcBef>
              <a:buFont typeface="Wingdings"/>
              <a:buChar char=""/>
              <a:tabLst>
                <a:tab pos="755015" algn="l"/>
              </a:tabLst>
              <a:defRPr/>
            </a:pPr>
            <a:r>
              <a:rPr lang="es-PA" dirty="0">
                <a:solidFill>
                  <a:srgbClr val="514843"/>
                </a:solidFill>
                <a:latin typeface="Tahoma"/>
                <a:cs typeface="Tahoma"/>
              </a:rPr>
              <a:t>Cantidad máxima de dinero que estoy dispuesto a pagar (DAP)  por evitar un  cambio desfavorable, o cantidad mínima de dinero  que estoy dispuesto a aceptar (DAA) por renunciar a un cambio  favorable</a:t>
            </a:r>
          </a:p>
          <a:p>
            <a:pPr marL="754380" marR="0" lvl="1" indent="-285115" algn="just" defTabSz="914400" rtl="0" eaLnBrk="1" fontAlgn="auto" latinLnBrk="0" hangingPunct="1">
              <a:lnSpc>
                <a:spcPct val="100000"/>
              </a:lnSpc>
              <a:spcBef>
                <a:spcPts val="0"/>
              </a:spcBef>
              <a:spcAft>
                <a:spcPts val="0"/>
              </a:spcAft>
              <a:buClrTx/>
              <a:buSzTx/>
              <a:buFont typeface="Wingdings"/>
              <a:buChar char=""/>
              <a:tabLst>
                <a:tab pos="755015" algn="l"/>
              </a:tabLst>
              <a:defRPr/>
            </a:pPr>
            <a:r>
              <a:rPr kumimoji="0" lang="es-PA" sz="1800" b="0" i="0" u="none" strike="noStrike" kern="1200" cap="none" spc="0" normalizeH="0" baseline="0" noProof="0" dirty="0">
                <a:ln>
                  <a:noFill/>
                </a:ln>
                <a:solidFill>
                  <a:srgbClr val="514843"/>
                </a:solidFill>
                <a:effectLst/>
                <a:uLnTx/>
                <a:uFillTx/>
                <a:latin typeface="Tahoma"/>
                <a:ea typeface="+mn-ea"/>
                <a:cs typeface="Tahoma"/>
              </a:rPr>
              <a:t>Área</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bajo</a:t>
            </a:r>
            <a:r>
              <a:rPr kumimoji="0" lang="es-PA" sz="1800" b="0" i="0" u="none" strike="noStrike" kern="1200" cap="none" spc="-2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una</a:t>
            </a:r>
            <a:r>
              <a:rPr kumimoji="0" lang="es-PA" sz="1800" b="0" i="0" u="none" strike="noStrike" kern="1200" cap="none" spc="-30"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demanda</a:t>
            </a:r>
            <a:r>
              <a:rPr kumimoji="0" lang="es-PA" sz="1800" b="0" i="0" u="none" strike="noStrike" kern="1200" cap="none" spc="20" normalizeH="0" baseline="0" noProof="0" dirty="0">
                <a:ln>
                  <a:noFill/>
                </a:ln>
                <a:solidFill>
                  <a:srgbClr val="514843"/>
                </a:solidFill>
                <a:effectLst/>
                <a:uLnTx/>
                <a:uFillTx/>
                <a:latin typeface="Tahoma"/>
                <a:ea typeface="+mn-ea"/>
                <a:cs typeface="Tahoma"/>
              </a:rPr>
              <a:t> </a:t>
            </a:r>
            <a:r>
              <a:rPr kumimoji="0" lang="es-PA" sz="1800" b="0" i="0" u="none" strike="noStrike" kern="1200" cap="none" spc="-10" normalizeH="0" baseline="0" noProof="0" dirty="0">
                <a:ln>
                  <a:noFill/>
                </a:ln>
                <a:solidFill>
                  <a:srgbClr val="514843"/>
                </a:solidFill>
                <a:effectLst/>
                <a:uLnTx/>
                <a:uFillTx/>
                <a:latin typeface="Tahoma"/>
                <a:ea typeface="+mn-ea"/>
                <a:cs typeface="Tahoma"/>
              </a:rPr>
              <a:t>Hicksiana</a:t>
            </a:r>
            <a:endParaRPr kumimoji="0" lang="es-PA" sz="1800" b="0" i="0" u="none" strike="noStrike" kern="1200" cap="none" spc="0" normalizeH="0" baseline="0" noProof="0" dirty="0">
              <a:ln>
                <a:noFill/>
              </a:ln>
              <a:solidFill>
                <a:srgbClr val="514843"/>
              </a:solidFill>
              <a:effectLst/>
              <a:uLnTx/>
              <a:uFillTx/>
              <a:latin typeface="Tahoma"/>
              <a:ea typeface="+mn-ea"/>
              <a:cs typeface="Tahoma"/>
            </a:endParaRPr>
          </a:p>
          <a:p>
            <a:pPr marL="754380" marR="0" lvl="1" indent="-285115" algn="just" defTabSz="914400" rtl="0" eaLnBrk="1" fontAlgn="auto" latinLnBrk="0" hangingPunct="1">
              <a:lnSpc>
                <a:spcPct val="100000"/>
              </a:lnSpc>
              <a:spcBef>
                <a:spcPts val="0"/>
              </a:spcBef>
              <a:spcAft>
                <a:spcPts val="0"/>
              </a:spcAft>
              <a:buClrTx/>
              <a:buSzTx/>
              <a:buFont typeface="Wingdings"/>
              <a:buChar char=""/>
              <a:tabLst>
                <a:tab pos="755015" algn="l"/>
              </a:tabLst>
              <a:defRPr/>
            </a:pPr>
            <a:r>
              <a:rPr kumimoji="0" lang="es-PA" sz="1800" b="0" i="0" u="none" strike="noStrike" kern="1200" cap="none" spc="0" normalizeH="0" baseline="0" noProof="0" dirty="0">
                <a:ln>
                  <a:noFill/>
                </a:ln>
                <a:solidFill>
                  <a:srgbClr val="514843"/>
                </a:solidFill>
                <a:effectLst/>
                <a:uLnTx/>
                <a:uFillTx/>
                <a:latin typeface="Tahoma"/>
                <a:ea typeface="+mn-ea"/>
                <a:cs typeface="Tahoma"/>
              </a:rPr>
              <a:t>VE</a:t>
            </a:r>
            <a:r>
              <a:rPr kumimoji="0" lang="es-PA" sz="1800" b="0" i="0" u="none" strike="noStrike" kern="1200" cap="none" spc="-1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se</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asocia</a:t>
            </a:r>
            <a:r>
              <a:rPr kumimoji="0" lang="es-PA" sz="1800" b="0" i="0" u="none" strike="noStrike" kern="1200" cap="none" spc="1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siempre</a:t>
            </a:r>
            <a:r>
              <a:rPr kumimoji="0" lang="es-PA" sz="1800" b="0" i="0" u="none" strike="noStrike" kern="1200" cap="none" spc="5" normalizeH="0" baseline="0" noProof="0" dirty="0">
                <a:ln>
                  <a:noFill/>
                </a:ln>
                <a:solidFill>
                  <a:srgbClr val="514843"/>
                </a:solidFill>
                <a:effectLst/>
                <a:uLnTx/>
                <a:uFillTx/>
                <a:latin typeface="Tahoma"/>
                <a:ea typeface="+mn-ea"/>
                <a:cs typeface="Tahoma"/>
              </a:rPr>
              <a:t> al</a:t>
            </a:r>
            <a:r>
              <a:rPr kumimoji="0" lang="es-PA" sz="1800" b="0" i="0" u="none" strike="noStrike" kern="1200" cap="none" spc="-10" normalizeH="0" baseline="0" noProof="0" dirty="0">
                <a:ln>
                  <a:noFill/>
                </a:ln>
                <a:solidFill>
                  <a:srgbClr val="514843"/>
                </a:solidFill>
                <a:effectLst/>
                <a:uLnTx/>
                <a:uFillTx/>
                <a:latin typeface="Tahoma"/>
                <a:ea typeface="+mn-ea"/>
                <a:cs typeface="Tahoma"/>
              </a:rPr>
              <a:t> nivel</a:t>
            </a:r>
            <a:r>
              <a:rPr kumimoji="0" lang="es-PA" sz="1800" b="0" i="0" u="none" strike="noStrike" kern="1200" cap="none" spc="25" normalizeH="0" baseline="0" noProof="0" dirty="0">
                <a:ln>
                  <a:noFill/>
                </a:ln>
                <a:solidFill>
                  <a:srgbClr val="514843"/>
                </a:solidFill>
                <a:effectLst/>
                <a:uLnTx/>
                <a:uFillTx/>
                <a:latin typeface="Tahoma"/>
                <a:ea typeface="+mn-ea"/>
                <a:cs typeface="Tahoma"/>
              </a:rPr>
              <a:t> </a:t>
            </a:r>
            <a:r>
              <a:rPr kumimoji="0" lang="es-PA" sz="1800" b="0" i="0" u="none" strike="noStrike" kern="1200" cap="none" spc="0" normalizeH="0" baseline="0" noProof="0" dirty="0">
                <a:ln>
                  <a:noFill/>
                </a:ln>
                <a:solidFill>
                  <a:srgbClr val="514843"/>
                </a:solidFill>
                <a:effectLst/>
                <a:uLnTx/>
                <a:uFillTx/>
                <a:latin typeface="Tahoma"/>
                <a:ea typeface="+mn-ea"/>
                <a:cs typeface="Tahoma"/>
              </a:rPr>
              <a:t>de</a:t>
            </a:r>
            <a:r>
              <a:rPr kumimoji="0" lang="es-PA" sz="1800" b="0" i="0" u="none" strike="noStrike" kern="1200" cap="none" spc="5"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utilidad</a:t>
            </a:r>
            <a:r>
              <a:rPr kumimoji="0" lang="es-PA" sz="1800" b="0" i="0" u="none" strike="noStrike" kern="1200" cap="none" spc="0" normalizeH="0" baseline="0" noProof="0" dirty="0">
                <a:ln>
                  <a:noFill/>
                </a:ln>
                <a:solidFill>
                  <a:srgbClr val="514843"/>
                </a:solidFill>
                <a:effectLst/>
                <a:uLnTx/>
                <a:uFillTx/>
                <a:latin typeface="Tahoma"/>
                <a:ea typeface="+mn-ea"/>
                <a:cs typeface="Tahoma"/>
              </a:rPr>
              <a:t> </a:t>
            </a:r>
            <a:r>
              <a:rPr kumimoji="0" lang="es-PA" sz="1800" b="0" i="0" u="none" strike="noStrike" kern="1200" cap="none" spc="-5" normalizeH="0" baseline="0" noProof="0" dirty="0">
                <a:ln>
                  <a:noFill/>
                </a:ln>
                <a:solidFill>
                  <a:srgbClr val="514843"/>
                </a:solidFill>
                <a:effectLst/>
                <a:uLnTx/>
                <a:uFillTx/>
                <a:latin typeface="Tahoma"/>
                <a:ea typeface="+mn-ea"/>
                <a:cs typeface="Tahoma"/>
              </a:rPr>
              <a:t>final</a:t>
            </a:r>
            <a:endParaRPr kumimoji="0" lang="es-PA" sz="1800" b="0" i="0" u="none" strike="noStrike" kern="1200" cap="none" spc="0" normalizeH="0" baseline="0" noProof="0" dirty="0">
              <a:ln>
                <a:noFill/>
              </a:ln>
              <a:solidFill>
                <a:srgbClr val="514843"/>
              </a:solidFill>
              <a:effectLst/>
              <a:uLnTx/>
              <a:uFillTx/>
              <a:latin typeface="Tahoma"/>
              <a:ea typeface="+mn-ea"/>
              <a:cs typeface="Tahoma"/>
            </a:endParaRPr>
          </a:p>
        </p:txBody>
      </p:sp>
      <p:sp>
        <p:nvSpPr>
          <p:cNvPr id="3" name="Marcador de número de diapositiva 2">
            <a:extLst>
              <a:ext uri="{FF2B5EF4-FFF2-40B4-BE49-F238E27FC236}">
                <a16:creationId xmlns:a16="http://schemas.microsoft.com/office/drawing/2014/main" id="{EE5B1E63-72D3-876F-0E51-B3F19EAA9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A"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A"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
        <p:nvSpPr>
          <p:cNvPr id="8" name="Rectángulo 7">
            <a:extLst>
              <a:ext uri="{FF2B5EF4-FFF2-40B4-BE49-F238E27FC236}">
                <a16:creationId xmlns:a16="http://schemas.microsoft.com/office/drawing/2014/main" id="{DCF4604A-A772-40F7-829D-8282BCB95E7D}"/>
              </a:ext>
            </a:extLst>
          </p:cNvPr>
          <p:cNvSpPr/>
          <p:nvPr/>
        </p:nvSpPr>
        <p:spPr>
          <a:xfrm>
            <a:off x="1106417" y="650434"/>
            <a:ext cx="9979163" cy="646331"/>
          </a:xfrm>
          <a:prstGeom prst="rect">
            <a:avLst/>
          </a:prstGeom>
        </p:spPr>
        <p:txBody>
          <a:bodyPr wrap="square">
            <a:spAutoFit/>
          </a:bodyPr>
          <a:lstStyle/>
          <a:p>
            <a:pPr marL="0" marR="0" lvl="0" indent="0" algn="l" defTabSz="914400" rtl="0" eaLnBrk="1" fontAlgn="auto" latinLnBrk="0" hangingPunct="1">
              <a:lnSpc>
                <a:spcPct val="100000"/>
              </a:lnSpc>
              <a:spcBef>
                <a:spcPts val="1380"/>
              </a:spcBef>
              <a:spcAft>
                <a:spcPts val="0"/>
              </a:spcAft>
              <a:buClrTx/>
              <a:buSzTx/>
              <a:buFontTx/>
              <a:buNone/>
              <a:tabLst/>
              <a:defRPr/>
            </a:pPr>
            <a:r>
              <a:rPr kumimoji="0" lang="es-PA" sz="3600" b="0" i="0" u="none" strike="noStrike" kern="1200" cap="none" spc="5" normalizeH="0" baseline="0" noProof="0" dirty="0">
                <a:ln>
                  <a:noFill/>
                </a:ln>
                <a:solidFill>
                  <a:srgbClr val="514843"/>
                </a:solidFill>
                <a:effectLst/>
                <a:uLnTx/>
                <a:uFillTx/>
                <a:latin typeface="Plantagenet Cherokee"/>
                <a:ea typeface="+mn-ea"/>
                <a:cs typeface="Tahoma"/>
              </a:rPr>
              <a:t>Medidas</a:t>
            </a:r>
            <a:r>
              <a:rPr kumimoji="0" lang="es-PA" sz="3600" b="0" i="0" u="none" strike="noStrike" kern="1200" cap="none" spc="-60" normalizeH="0" baseline="0" noProof="0" dirty="0">
                <a:ln>
                  <a:noFill/>
                </a:ln>
                <a:solidFill>
                  <a:srgbClr val="514843"/>
                </a:solidFill>
                <a:effectLst/>
                <a:uLnTx/>
                <a:uFillTx/>
                <a:latin typeface="Plantagenet Cherokee"/>
                <a:ea typeface="+mn-ea"/>
                <a:cs typeface="Tahoma"/>
              </a:rPr>
              <a:t> </a:t>
            </a:r>
            <a:r>
              <a:rPr kumimoji="0" lang="es-PA" sz="3600" b="0" i="0" u="none" strike="noStrike" kern="1200" cap="none" spc="0" normalizeH="0" baseline="0" noProof="0" dirty="0">
                <a:ln>
                  <a:noFill/>
                </a:ln>
                <a:solidFill>
                  <a:srgbClr val="514843"/>
                </a:solidFill>
                <a:effectLst/>
                <a:uLnTx/>
                <a:uFillTx/>
                <a:latin typeface="Plantagenet Cherokee"/>
                <a:ea typeface="+mn-ea"/>
                <a:cs typeface="Tahoma"/>
              </a:rPr>
              <a:t>de</a:t>
            </a:r>
            <a:r>
              <a:rPr kumimoji="0" lang="es-PA" sz="3600" b="0" i="0" u="none" strike="noStrike" kern="1200" cap="none" spc="-15" normalizeH="0" baseline="0" noProof="0" dirty="0">
                <a:ln>
                  <a:noFill/>
                </a:ln>
                <a:solidFill>
                  <a:srgbClr val="514843"/>
                </a:solidFill>
                <a:effectLst/>
                <a:uLnTx/>
                <a:uFillTx/>
                <a:latin typeface="Plantagenet Cherokee"/>
                <a:ea typeface="+mn-ea"/>
                <a:cs typeface="Tahoma"/>
              </a:rPr>
              <a:t> </a:t>
            </a:r>
            <a:r>
              <a:rPr kumimoji="0" lang="es-PA" sz="3600" b="0" i="0" u="none" strike="noStrike" kern="1200" cap="none" spc="0" normalizeH="0" baseline="0" noProof="0" dirty="0">
                <a:ln>
                  <a:noFill/>
                </a:ln>
                <a:solidFill>
                  <a:srgbClr val="514843"/>
                </a:solidFill>
                <a:effectLst/>
                <a:uLnTx/>
                <a:uFillTx/>
                <a:latin typeface="Plantagenet Cherokee"/>
                <a:ea typeface="+mn-ea"/>
                <a:cs typeface="Tahoma"/>
              </a:rPr>
              <a:t>bienestar</a:t>
            </a:r>
            <a:r>
              <a:rPr kumimoji="0" lang="es-PA" sz="3600" b="0" i="0" u="none" strike="noStrike" kern="1200" cap="none" spc="-25" normalizeH="0" baseline="0" noProof="0" dirty="0">
                <a:ln>
                  <a:noFill/>
                </a:ln>
                <a:solidFill>
                  <a:srgbClr val="514843"/>
                </a:solidFill>
                <a:effectLst/>
                <a:uLnTx/>
                <a:uFillTx/>
                <a:latin typeface="Plantagenet Cherokee"/>
                <a:ea typeface="+mn-ea"/>
                <a:cs typeface="Tahoma"/>
              </a:rPr>
              <a:t> </a:t>
            </a:r>
            <a:r>
              <a:rPr kumimoji="0" lang="es-PA" sz="3600" b="0" i="0" u="none" strike="noStrike" kern="1200" cap="none" spc="5" normalizeH="0" baseline="0" noProof="0" dirty="0">
                <a:ln>
                  <a:noFill/>
                </a:ln>
                <a:solidFill>
                  <a:srgbClr val="514843"/>
                </a:solidFill>
                <a:effectLst/>
                <a:uLnTx/>
                <a:uFillTx/>
                <a:latin typeface="Plantagenet Cherokee"/>
                <a:ea typeface="+mn-ea"/>
                <a:cs typeface="Tahoma"/>
              </a:rPr>
              <a:t>del</a:t>
            </a:r>
            <a:r>
              <a:rPr kumimoji="0" lang="es-PA" sz="3600" b="0" i="0" u="none" strike="noStrike" kern="1200" cap="none" spc="-30" normalizeH="0" baseline="0" noProof="0" dirty="0">
                <a:ln>
                  <a:noFill/>
                </a:ln>
                <a:solidFill>
                  <a:srgbClr val="514843"/>
                </a:solidFill>
                <a:effectLst/>
                <a:uLnTx/>
                <a:uFillTx/>
                <a:latin typeface="Plantagenet Cherokee"/>
                <a:ea typeface="+mn-ea"/>
                <a:cs typeface="Tahoma"/>
              </a:rPr>
              <a:t> </a:t>
            </a:r>
            <a:r>
              <a:rPr kumimoji="0" lang="es-PA" sz="3600" b="0" i="0" u="none" strike="noStrike" kern="1200" cap="none" spc="-5" normalizeH="0" baseline="0" noProof="0" dirty="0">
                <a:ln>
                  <a:noFill/>
                </a:ln>
                <a:solidFill>
                  <a:srgbClr val="514843"/>
                </a:solidFill>
                <a:effectLst/>
                <a:uLnTx/>
                <a:uFillTx/>
                <a:latin typeface="Plantagenet Cherokee"/>
                <a:ea typeface="+mn-ea"/>
                <a:cs typeface="Tahoma"/>
              </a:rPr>
              <a:t>consumidor</a:t>
            </a:r>
            <a:endParaRPr kumimoji="0" lang="es-PA" sz="3600" b="0" i="0" u="none" strike="noStrike" kern="1200" cap="none" spc="0" normalizeH="0" baseline="0" noProof="0" dirty="0">
              <a:ln>
                <a:noFill/>
              </a:ln>
              <a:solidFill>
                <a:srgbClr val="514843"/>
              </a:solidFill>
              <a:effectLst/>
              <a:uLnTx/>
              <a:uFillTx/>
              <a:latin typeface="Plantagenet Cherokee"/>
              <a:ea typeface="+mn-ea"/>
              <a:cs typeface="Tahom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95600" y="3338577"/>
            <a:ext cx="4197350" cy="929005"/>
            <a:chOff x="1371600" y="3338576"/>
            <a:chExt cx="4197350" cy="929005"/>
          </a:xfrm>
        </p:grpSpPr>
        <p:sp>
          <p:nvSpPr>
            <p:cNvPr id="3" name="object 3"/>
            <p:cNvSpPr/>
            <p:nvPr/>
          </p:nvSpPr>
          <p:spPr>
            <a:xfrm>
              <a:off x="1371600" y="3581399"/>
              <a:ext cx="2286000" cy="685800"/>
            </a:xfrm>
            <a:custGeom>
              <a:avLst/>
              <a:gdLst/>
              <a:ahLst/>
              <a:cxnLst/>
              <a:rect l="l" t="t" r="r" b="b"/>
              <a:pathLst>
                <a:path w="2286000" h="685800">
                  <a:moveTo>
                    <a:pt x="2286000" y="685800"/>
                  </a:moveTo>
                  <a:lnTo>
                    <a:pt x="1219200" y="0"/>
                  </a:lnTo>
                  <a:lnTo>
                    <a:pt x="0" y="0"/>
                  </a:lnTo>
                  <a:lnTo>
                    <a:pt x="0" y="685800"/>
                  </a:lnTo>
                  <a:lnTo>
                    <a:pt x="1219200" y="685800"/>
                  </a:lnTo>
                  <a:lnTo>
                    <a:pt x="2286000" y="68580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4" name="object 4"/>
            <p:cNvSpPr/>
            <p:nvPr/>
          </p:nvSpPr>
          <p:spPr>
            <a:xfrm>
              <a:off x="3505200" y="3348101"/>
              <a:ext cx="2054225" cy="307975"/>
            </a:xfrm>
            <a:custGeom>
              <a:avLst/>
              <a:gdLst/>
              <a:ahLst/>
              <a:cxnLst/>
              <a:rect l="l" t="t" r="r" b="b"/>
              <a:pathLst>
                <a:path w="2054225" h="307975">
                  <a:moveTo>
                    <a:pt x="0" y="307975"/>
                  </a:moveTo>
                  <a:lnTo>
                    <a:pt x="2054225" y="307975"/>
                  </a:lnTo>
                  <a:lnTo>
                    <a:pt x="2054225" y="0"/>
                  </a:lnTo>
                  <a:lnTo>
                    <a:pt x="0" y="0"/>
                  </a:lnTo>
                  <a:lnTo>
                    <a:pt x="0" y="307975"/>
                  </a:lnTo>
                  <a:close/>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grpSp>
      <p:sp>
        <p:nvSpPr>
          <p:cNvPr id="5" name="object 5"/>
          <p:cNvSpPr txBox="1"/>
          <p:nvPr/>
        </p:nvSpPr>
        <p:spPr>
          <a:xfrm>
            <a:off x="5109845" y="3383534"/>
            <a:ext cx="187706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srgbClr val="514843"/>
                </a:solidFill>
                <a:effectLst/>
                <a:uLnTx/>
                <a:uFillTx/>
                <a:latin typeface="Tahoma"/>
                <a:ea typeface="+mn-ea"/>
                <a:cs typeface="Tahoma"/>
              </a:rPr>
              <a:t>Pérdida</a:t>
            </a:r>
            <a:r>
              <a:rPr kumimoji="0" sz="1400" b="1" i="0" u="none" strike="noStrike" kern="1200" cap="none" spc="-40" normalizeH="0" baseline="0" noProof="0" dirty="0">
                <a:ln>
                  <a:noFill/>
                </a:ln>
                <a:solidFill>
                  <a:srgbClr val="514843"/>
                </a:solidFill>
                <a:effectLst/>
                <a:uLnTx/>
                <a:uFillTx/>
                <a:latin typeface="Tahoma"/>
                <a:ea typeface="+mn-ea"/>
                <a:cs typeface="Tahoma"/>
              </a:rPr>
              <a:t> </a:t>
            </a:r>
            <a:r>
              <a:rPr kumimoji="0" sz="1400" b="1" i="0" u="none" strike="noStrike" kern="1200" cap="none" spc="-5" normalizeH="0" baseline="0" noProof="0" dirty="0">
                <a:ln>
                  <a:noFill/>
                </a:ln>
                <a:solidFill>
                  <a:srgbClr val="514843"/>
                </a:solidFill>
                <a:effectLst/>
                <a:uLnTx/>
                <a:uFillTx/>
                <a:latin typeface="Tahoma"/>
                <a:ea typeface="+mn-ea"/>
                <a:cs typeface="Tahoma"/>
              </a:rPr>
              <a:t>de</a:t>
            </a:r>
            <a:r>
              <a:rPr kumimoji="0" sz="1400" b="1" i="0" u="none" strike="noStrike" kern="1200" cap="none" spc="-35" normalizeH="0" baseline="0" noProof="0" dirty="0">
                <a:ln>
                  <a:noFill/>
                </a:ln>
                <a:solidFill>
                  <a:srgbClr val="514843"/>
                </a:solidFill>
                <a:effectLst/>
                <a:uLnTx/>
                <a:uFillTx/>
                <a:latin typeface="Tahoma"/>
                <a:ea typeface="+mn-ea"/>
                <a:cs typeface="Tahoma"/>
              </a:rPr>
              <a:t> </a:t>
            </a:r>
            <a:r>
              <a:rPr kumimoji="0" sz="1400" b="1" i="0" u="none" strike="noStrike" kern="1200" cap="none" spc="0" normalizeH="0" baseline="0" noProof="0" dirty="0">
                <a:ln>
                  <a:noFill/>
                </a:ln>
                <a:solidFill>
                  <a:srgbClr val="514843"/>
                </a:solidFill>
                <a:effectLst/>
                <a:uLnTx/>
                <a:uFillTx/>
                <a:latin typeface="Tahoma"/>
                <a:ea typeface="+mn-ea"/>
                <a:cs typeface="Tahoma"/>
              </a:rPr>
              <a:t>bienestar</a:t>
            </a:r>
            <a:endParaRPr kumimoji="0" sz="1400" b="0" i="0" u="none" strike="noStrike" kern="1200" cap="none" spc="0" normalizeH="0" baseline="0" noProof="0" dirty="0">
              <a:ln>
                <a:noFill/>
              </a:ln>
              <a:solidFill>
                <a:srgbClr val="514843"/>
              </a:solidFill>
              <a:effectLst/>
              <a:uLnTx/>
              <a:uFillTx/>
              <a:latin typeface="Tahoma"/>
              <a:ea typeface="+mn-ea"/>
              <a:cs typeface="Tahoma"/>
            </a:endParaRPr>
          </a:p>
        </p:txBody>
      </p:sp>
      <p:grpSp>
        <p:nvGrpSpPr>
          <p:cNvPr id="6" name="object 6"/>
          <p:cNvGrpSpPr/>
          <p:nvPr/>
        </p:nvGrpSpPr>
        <p:grpSpPr>
          <a:xfrm>
            <a:off x="2876550" y="1981200"/>
            <a:ext cx="4133850" cy="3752850"/>
            <a:chOff x="1352550" y="1981200"/>
            <a:chExt cx="4133850" cy="3752850"/>
          </a:xfrm>
        </p:grpSpPr>
        <p:sp>
          <p:nvSpPr>
            <p:cNvPr id="7" name="object 7"/>
            <p:cNvSpPr/>
            <p:nvPr/>
          </p:nvSpPr>
          <p:spPr>
            <a:xfrm>
              <a:off x="2971800" y="3573652"/>
              <a:ext cx="539115" cy="389255"/>
            </a:xfrm>
            <a:custGeom>
              <a:avLst/>
              <a:gdLst/>
              <a:ahLst/>
              <a:cxnLst/>
              <a:rect l="l" t="t" r="r" b="b"/>
              <a:pathLst>
                <a:path w="539114" h="389254">
                  <a:moveTo>
                    <a:pt x="39877" y="313436"/>
                  </a:moveTo>
                  <a:lnTo>
                    <a:pt x="0" y="388747"/>
                  </a:lnTo>
                  <a:lnTo>
                    <a:pt x="84200" y="375412"/>
                  </a:lnTo>
                  <a:lnTo>
                    <a:pt x="72847" y="359537"/>
                  </a:lnTo>
                  <a:lnTo>
                    <a:pt x="57150" y="359537"/>
                  </a:lnTo>
                  <a:lnTo>
                    <a:pt x="46100" y="344043"/>
                  </a:lnTo>
                  <a:lnTo>
                    <a:pt x="56470" y="336636"/>
                  </a:lnTo>
                  <a:lnTo>
                    <a:pt x="39877" y="313436"/>
                  </a:lnTo>
                  <a:close/>
                </a:path>
                <a:path w="539114" h="389254">
                  <a:moveTo>
                    <a:pt x="56470" y="336636"/>
                  </a:moveTo>
                  <a:lnTo>
                    <a:pt x="46100" y="344043"/>
                  </a:lnTo>
                  <a:lnTo>
                    <a:pt x="57150" y="359537"/>
                  </a:lnTo>
                  <a:lnTo>
                    <a:pt x="67541" y="352117"/>
                  </a:lnTo>
                  <a:lnTo>
                    <a:pt x="56470" y="336636"/>
                  </a:lnTo>
                  <a:close/>
                </a:path>
                <a:path w="539114" h="389254">
                  <a:moveTo>
                    <a:pt x="67541" y="352117"/>
                  </a:moveTo>
                  <a:lnTo>
                    <a:pt x="57150" y="359537"/>
                  </a:lnTo>
                  <a:lnTo>
                    <a:pt x="72847" y="359537"/>
                  </a:lnTo>
                  <a:lnTo>
                    <a:pt x="67541" y="352117"/>
                  </a:lnTo>
                  <a:close/>
                </a:path>
                <a:path w="539114" h="389254">
                  <a:moveTo>
                    <a:pt x="527812" y="0"/>
                  </a:moveTo>
                  <a:lnTo>
                    <a:pt x="56470" y="336636"/>
                  </a:lnTo>
                  <a:lnTo>
                    <a:pt x="67541" y="352117"/>
                  </a:lnTo>
                  <a:lnTo>
                    <a:pt x="538988" y="15494"/>
                  </a:lnTo>
                  <a:lnTo>
                    <a:pt x="527812" y="0"/>
                  </a:lnTo>
                  <a:close/>
                </a:path>
              </a:pathLst>
            </a:custGeom>
            <a:solidFill>
              <a:srgbClr val="CC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8" name="object 8"/>
            <p:cNvSpPr/>
            <p:nvPr/>
          </p:nvSpPr>
          <p:spPr>
            <a:xfrm>
              <a:off x="1371600" y="1981200"/>
              <a:ext cx="4114800" cy="3733800"/>
            </a:xfrm>
            <a:custGeom>
              <a:avLst/>
              <a:gdLst/>
              <a:ahLst/>
              <a:cxnLst/>
              <a:rect l="l" t="t" r="r" b="b"/>
              <a:pathLst>
                <a:path w="4114800" h="3733800">
                  <a:moveTo>
                    <a:pt x="0" y="0"/>
                  </a:moveTo>
                  <a:lnTo>
                    <a:pt x="0" y="3733800"/>
                  </a:lnTo>
                </a:path>
                <a:path w="4114800" h="3733800">
                  <a:moveTo>
                    <a:pt x="0" y="3733800"/>
                  </a:moveTo>
                  <a:lnTo>
                    <a:pt x="4114800" y="3733800"/>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9" name="object 9"/>
            <p:cNvSpPr/>
            <p:nvPr/>
          </p:nvSpPr>
          <p:spPr>
            <a:xfrm>
              <a:off x="1371600" y="2819400"/>
              <a:ext cx="3200400" cy="1981200"/>
            </a:xfrm>
            <a:custGeom>
              <a:avLst/>
              <a:gdLst/>
              <a:ahLst/>
              <a:cxnLst/>
              <a:rect l="l" t="t" r="r" b="b"/>
              <a:pathLst>
                <a:path w="3200400" h="1981200">
                  <a:moveTo>
                    <a:pt x="0" y="0"/>
                  </a:moveTo>
                  <a:lnTo>
                    <a:pt x="3200400" y="1981200"/>
                  </a:lnTo>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10" name="object 10"/>
            <p:cNvSpPr/>
            <p:nvPr/>
          </p:nvSpPr>
          <p:spPr>
            <a:xfrm>
              <a:off x="1371600" y="3581400"/>
              <a:ext cx="2286000" cy="2133600"/>
            </a:xfrm>
            <a:custGeom>
              <a:avLst/>
              <a:gdLst/>
              <a:ahLst/>
              <a:cxnLst/>
              <a:rect l="l" t="t" r="r" b="b"/>
              <a:pathLst>
                <a:path w="2286000" h="2133600">
                  <a:moveTo>
                    <a:pt x="1219200" y="0"/>
                  </a:moveTo>
                  <a:lnTo>
                    <a:pt x="0" y="0"/>
                  </a:lnTo>
                </a:path>
                <a:path w="2286000" h="2133600">
                  <a:moveTo>
                    <a:pt x="1219200" y="0"/>
                  </a:moveTo>
                  <a:lnTo>
                    <a:pt x="1219200" y="2133600"/>
                  </a:lnTo>
                </a:path>
                <a:path w="2286000" h="2133600">
                  <a:moveTo>
                    <a:pt x="0" y="685800"/>
                  </a:moveTo>
                  <a:lnTo>
                    <a:pt x="2286000" y="685800"/>
                  </a:lnTo>
                </a:path>
                <a:path w="2286000" h="2133600">
                  <a:moveTo>
                    <a:pt x="2286000" y="685800"/>
                  </a:moveTo>
                  <a:lnTo>
                    <a:pt x="2286000" y="2133600"/>
                  </a:lnTo>
                </a:path>
              </a:pathLst>
            </a:custGeom>
            <a:ln w="12700">
              <a:solidFill>
                <a:srgbClr val="000000"/>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grpSp>
      <p:sp>
        <p:nvSpPr>
          <p:cNvPr id="11" name="object 11"/>
          <p:cNvSpPr txBox="1">
            <a:spLocks noGrp="1"/>
          </p:cNvSpPr>
          <p:nvPr>
            <p:ph type="title"/>
          </p:nvPr>
        </p:nvSpPr>
        <p:spPr>
          <a:xfrm>
            <a:off x="1100086" y="577863"/>
            <a:ext cx="7724937" cy="524246"/>
          </a:xfrm>
          <a:prstGeom prst="rect">
            <a:avLst/>
          </a:prstGeom>
        </p:spPr>
        <p:txBody>
          <a:bodyPr vert="horz" wrap="square" lIns="0" tIns="12700" rIns="0" bIns="0" rtlCol="0">
            <a:spAutoFit/>
          </a:bodyPr>
          <a:lstStyle/>
          <a:p>
            <a:pPr marL="12700">
              <a:spcBef>
                <a:spcPts val="100"/>
              </a:spcBef>
            </a:pPr>
            <a:r>
              <a:rPr sz="3600" b="0" spc="-5" dirty="0">
                <a:cs typeface="Tahoma"/>
              </a:rPr>
              <a:t>Medidas</a:t>
            </a:r>
            <a:r>
              <a:rPr sz="3600" b="0" spc="-10" dirty="0">
                <a:cs typeface="Tahoma"/>
              </a:rPr>
              <a:t> </a:t>
            </a:r>
            <a:r>
              <a:rPr sz="3600" b="0" dirty="0">
                <a:cs typeface="Tahoma"/>
              </a:rPr>
              <a:t>de</a:t>
            </a:r>
            <a:r>
              <a:rPr sz="3600" b="0" spc="25" dirty="0">
                <a:cs typeface="Tahoma"/>
              </a:rPr>
              <a:t> </a:t>
            </a:r>
            <a:r>
              <a:rPr sz="3600" b="0" spc="-10" dirty="0">
                <a:cs typeface="Tahoma"/>
              </a:rPr>
              <a:t>bienestar</a:t>
            </a:r>
            <a:r>
              <a:rPr sz="3600" b="0" spc="65" dirty="0">
                <a:cs typeface="Tahoma"/>
              </a:rPr>
              <a:t> </a:t>
            </a:r>
            <a:r>
              <a:rPr sz="3600" b="0" dirty="0">
                <a:cs typeface="Tahoma"/>
              </a:rPr>
              <a:t>del</a:t>
            </a:r>
            <a:r>
              <a:rPr sz="3600" b="0" spc="-40" dirty="0">
                <a:cs typeface="Tahoma"/>
              </a:rPr>
              <a:t> </a:t>
            </a:r>
            <a:r>
              <a:rPr sz="3600" b="0" dirty="0">
                <a:cs typeface="Tahoma"/>
              </a:rPr>
              <a:t>consumidor</a:t>
            </a:r>
            <a:endParaRPr sz="3600" dirty="0">
              <a:cs typeface="Tahoma"/>
            </a:endParaRPr>
          </a:p>
        </p:txBody>
      </p:sp>
      <p:sp>
        <p:nvSpPr>
          <p:cNvPr id="12" name="object 12"/>
          <p:cNvSpPr txBox="1"/>
          <p:nvPr/>
        </p:nvSpPr>
        <p:spPr>
          <a:xfrm>
            <a:off x="6829171" y="5816619"/>
            <a:ext cx="1419860" cy="31496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800" b="0" i="0" u="none" strike="noStrike" kern="1200" cap="none" spc="0" normalizeH="0" baseline="0" noProof="0" dirty="0">
                <a:ln>
                  <a:noFill/>
                </a:ln>
                <a:solidFill>
                  <a:srgbClr val="514843"/>
                </a:solidFill>
                <a:effectLst/>
                <a:uLnTx/>
                <a:uFillTx/>
                <a:latin typeface="Tahoma"/>
                <a:ea typeface="+mn-ea"/>
                <a:cs typeface="Tahoma"/>
              </a:rPr>
              <a:t>Cantidad</a:t>
            </a:r>
            <a:r>
              <a:rPr kumimoji="0" sz="1800" b="0" i="0" u="none" strike="noStrike" kern="1200" cap="none" spc="-40" normalizeH="0" baseline="0" noProof="0" dirty="0">
                <a:ln>
                  <a:noFill/>
                </a:ln>
                <a:solidFill>
                  <a:srgbClr val="514843"/>
                </a:solidFill>
                <a:effectLst/>
                <a:uLnTx/>
                <a:uFillTx/>
                <a:latin typeface="Tahoma"/>
                <a:ea typeface="+mn-ea"/>
                <a:cs typeface="Tahoma"/>
              </a:rPr>
              <a:t> </a:t>
            </a:r>
            <a:r>
              <a:rPr kumimoji="0" sz="1800" b="0" i="0" u="none" strike="noStrike" kern="1200" cap="none" spc="0" normalizeH="0" baseline="0" noProof="0" dirty="0">
                <a:ln>
                  <a:noFill/>
                </a:ln>
                <a:solidFill>
                  <a:srgbClr val="514843"/>
                </a:solidFill>
                <a:effectLst/>
                <a:uLnTx/>
                <a:uFillTx/>
                <a:latin typeface="Tahoma"/>
                <a:ea typeface="+mn-ea"/>
                <a:cs typeface="Tahoma"/>
              </a:rPr>
              <a:t>de</a:t>
            </a:r>
            <a:r>
              <a:rPr kumimoji="0" sz="1800" b="0" i="0" u="none" strike="noStrike" kern="1200" cap="none" spc="-25" normalizeH="0" baseline="0" noProof="0" dirty="0">
                <a:ln>
                  <a:noFill/>
                </a:ln>
                <a:solidFill>
                  <a:srgbClr val="514843"/>
                </a:solidFill>
                <a:effectLst/>
                <a:uLnTx/>
                <a:uFillTx/>
                <a:latin typeface="Tahoma"/>
                <a:ea typeface="+mn-ea"/>
                <a:cs typeface="Tahoma"/>
              </a:rPr>
              <a:t> </a:t>
            </a:r>
            <a:r>
              <a:rPr kumimoji="0" sz="1900" b="0" i="1" u="none" strike="noStrike" kern="1200" cap="none" spc="-50" normalizeH="0" baseline="0" noProof="0" dirty="0">
                <a:ln>
                  <a:noFill/>
                </a:ln>
                <a:solidFill>
                  <a:srgbClr val="514843"/>
                </a:solidFill>
                <a:effectLst/>
                <a:uLnTx/>
                <a:uFillTx/>
                <a:latin typeface="Tahoma"/>
                <a:ea typeface="+mn-ea"/>
                <a:cs typeface="Tahoma"/>
              </a:rPr>
              <a:t>x</a:t>
            </a:r>
            <a:endParaRPr kumimoji="0" sz="1900" b="0" i="0" u="none" strike="noStrike" kern="1200" cap="none" spc="0" normalizeH="0" baseline="0" noProof="0" dirty="0">
              <a:ln>
                <a:noFill/>
              </a:ln>
              <a:solidFill>
                <a:srgbClr val="514843"/>
              </a:solidFill>
              <a:effectLst/>
              <a:uLnTx/>
              <a:uFillTx/>
              <a:latin typeface="Tahoma"/>
              <a:ea typeface="+mn-ea"/>
              <a:cs typeface="Tahoma"/>
            </a:endParaRPr>
          </a:p>
        </p:txBody>
      </p:sp>
      <p:sp>
        <p:nvSpPr>
          <p:cNvPr id="13" name="object 13"/>
          <p:cNvSpPr txBox="1"/>
          <p:nvPr/>
        </p:nvSpPr>
        <p:spPr>
          <a:xfrm>
            <a:off x="2531110" y="1622427"/>
            <a:ext cx="254000" cy="314960"/>
          </a:xfrm>
          <a:prstGeom prst="rect">
            <a:avLst/>
          </a:prstGeom>
        </p:spPr>
        <p:txBody>
          <a:bodyPr vert="horz" wrap="square" lIns="0" tIns="12700" rIns="0" bIns="0" rtlCol="0">
            <a:spAutoFit/>
          </a:bodyPr>
          <a:lstStyle/>
          <a:p>
            <a:pPr marL="25400" marR="0" lvl="0" indent="0" algn="l" defTabSz="914400" rtl="0" eaLnBrk="1" fontAlgn="auto" latinLnBrk="0" hangingPunct="1">
              <a:lnSpc>
                <a:spcPct val="100000"/>
              </a:lnSpc>
              <a:spcBef>
                <a:spcPts val="100"/>
              </a:spcBef>
              <a:spcAft>
                <a:spcPts val="0"/>
              </a:spcAft>
              <a:buClrTx/>
              <a:buSzTx/>
              <a:buFontTx/>
              <a:buNone/>
              <a:tabLst/>
              <a:defRPr/>
            </a:pPr>
            <a:r>
              <a:rPr kumimoji="0" sz="1900" b="0" i="1" u="none" strike="noStrike" kern="1200" cap="none" spc="-40" normalizeH="0" baseline="0" noProof="0" dirty="0">
                <a:ln>
                  <a:noFill/>
                </a:ln>
                <a:solidFill>
                  <a:srgbClr val="514843"/>
                </a:solidFill>
                <a:effectLst/>
                <a:uLnTx/>
                <a:uFillTx/>
                <a:latin typeface="Tahoma"/>
                <a:ea typeface="+mn-ea"/>
                <a:cs typeface="Tahoma"/>
              </a:rPr>
              <a:t>p</a:t>
            </a:r>
            <a:r>
              <a:rPr kumimoji="0" sz="1875" b="0" i="1" u="none" strike="noStrike" kern="1200" cap="none" spc="-60" normalizeH="0" baseline="-17777" noProof="0" dirty="0">
                <a:ln>
                  <a:noFill/>
                </a:ln>
                <a:solidFill>
                  <a:srgbClr val="514843"/>
                </a:solidFill>
                <a:effectLst/>
                <a:uLnTx/>
                <a:uFillTx/>
                <a:latin typeface="Tahoma"/>
                <a:ea typeface="+mn-ea"/>
                <a:cs typeface="Tahoma"/>
              </a:rPr>
              <a:t>x</a:t>
            </a:r>
            <a:endParaRPr kumimoji="0" sz="1875" b="0" i="0" u="none" strike="noStrike" kern="1200" cap="none" spc="0" normalizeH="0" baseline="-17777" noProof="0" dirty="0">
              <a:ln>
                <a:noFill/>
              </a:ln>
              <a:solidFill>
                <a:srgbClr val="514843"/>
              </a:solidFill>
              <a:effectLst/>
              <a:uLnTx/>
              <a:uFillTx/>
              <a:latin typeface="Tahoma"/>
              <a:ea typeface="+mn-ea"/>
              <a:cs typeface="Tahoma"/>
            </a:endParaRPr>
          </a:p>
        </p:txBody>
      </p:sp>
      <p:sp>
        <p:nvSpPr>
          <p:cNvPr id="14" name="object 14"/>
          <p:cNvSpPr txBox="1"/>
          <p:nvPr/>
        </p:nvSpPr>
        <p:spPr>
          <a:xfrm>
            <a:off x="6149976" y="4781505"/>
            <a:ext cx="800735" cy="239168"/>
          </a:xfrm>
          <a:prstGeom prst="rect">
            <a:avLst/>
          </a:prstGeom>
        </p:spPr>
        <p:txBody>
          <a:bodyPr vert="horz" wrap="square" lIns="0" tIns="15875" rIns="0" bIns="0" rtlCol="0">
            <a:spAutoFit/>
          </a:bodyPr>
          <a:lstStyle/>
          <a:p>
            <a:pPr marL="38100" marR="0" lvl="0" indent="0" algn="l" defTabSz="914400" rtl="0" eaLnBrk="1" fontAlgn="auto" latinLnBrk="0" hangingPunct="1">
              <a:lnSpc>
                <a:spcPct val="100000"/>
              </a:lnSpc>
              <a:spcBef>
                <a:spcPts val="125"/>
              </a:spcBef>
              <a:spcAft>
                <a:spcPts val="0"/>
              </a:spcAft>
              <a:buClrTx/>
              <a:buSzTx/>
              <a:buFontTx/>
              <a:buNone/>
              <a:tabLst/>
              <a:defRPr/>
            </a:pPr>
            <a:r>
              <a:rPr kumimoji="0" sz="1450" b="0" i="1" u="none" strike="noStrike" kern="1200" cap="none" spc="-25" normalizeH="0" baseline="0" noProof="0" dirty="0">
                <a:ln>
                  <a:noFill/>
                </a:ln>
                <a:solidFill>
                  <a:srgbClr val="514843"/>
                </a:solidFill>
                <a:effectLst/>
                <a:uLnTx/>
                <a:uFillTx/>
                <a:latin typeface="Tahoma"/>
                <a:ea typeface="+mn-ea"/>
                <a:cs typeface="Tahoma"/>
              </a:rPr>
              <a:t>x</a:t>
            </a:r>
            <a:r>
              <a:rPr kumimoji="0" sz="1450" b="0" i="1" u="none" strike="noStrike" kern="1200" cap="none" spc="-85" normalizeH="0" baseline="0" noProof="0" dirty="0">
                <a:ln>
                  <a:noFill/>
                </a:ln>
                <a:solidFill>
                  <a:srgbClr val="514843"/>
                </a:solidFill>
                <a:effectLst/>
                <a:uLnTx/>
                <a:uFillTx/>
                <a:latin typeface="Tahoma"/>
                <a:ea typeface="+mn-ea"/>
                <a:cs typeface="Tahoma"/>
              </a:rPr>
              <a:t> </a:t>
            </a:r>
            <a:r>
              <a:rPr kumimoji="0" sz="1400" b="0" i="0" u="none" strike="noStrike" kern="1200" cap="none" spc="-30" normalizeH="0" baseline="0" noProof="0" dirty="0">
                <a:ln>
                  <a:noFill/>
                </a:ln>
                <a:solidFill>
                  <a:srgbClr val="514843"/>
                </a:solidFill>
                <a:effectLst/>
                <a:uLnTx/>
                <a:uFillTx/>
                <a:latin typeface="Tahoma"/>
                <a:ea typeface="+mn-ea"/>
                <a:cs typeface="Tahoma"/>
              </a:rPr>
              <a:t>(</a:t>
            </a:r>
            <a:r>
              <a:rPr kumimoji="0" sz="1450" b="0" i="1" u="none" strike="noStrike" kern="1200" cap="none" spc="-30" normalizeH="0" baseline="0" noProof="0" dirty="0">
                <a:ln>
                  <a:noFill/>
                </a:ln>
                <a:solidFill>
                  <a:srgbClr val="514843"/>
                </a:solidFill>
                <a:effectLst/>
                <a:uLnTx/>
                <a:uFillTx/>
                <a:latin typeface="Tahoma"/>
                <a:ea typeface="+mn-ea"/>
                <a:cs typeface="Tahoma"/>
              </a:rPr>
              <a:t>p</a:t>
            </a:r>
            <a:r>
              <a:rPr kumimoji="0" sz="1425" b="0" i="1" u="none" strike="noStrike" kern="1200" cap="none" spc="-44" normalizeH="0" baseline="-17543" noProof="0" dirty="0">
                <a:ln>
                  <a:noFill/>
                </a:ln>
                <a:solidFill>
                  <a:srgbClr val="514843"/>
                </a:solidFill>
                <a:effectLst/>
                <a:uLnTx/>
                <a:uFillTx/>
                <a:latin typeface="Tahoma"/>
                <a:ea typeface="+mn-ea"/>
                <a:cs typeface="Tahoma"/>
              </a:rPr>
              <a:t>x</a:t>
            </a:r>
            <a:r>
              <a:rPr kumimoji="0" sz="1450" b="0" i="1" u="none" strike="noStrike" kern="1200" cap="none" spc="-30" normalizeH="0" baseline="0" noProof="0" dirty="0">
                <a:ln>
                  <a:noFill/>
                </a:ln>
                <a:solidFill>
                  <a:srgbClr val="514843"/>
                </a:solidFill>
                <a:effectLst/>
                <a:uLnTx/>
                <a:uFillTx/>
                <a:latin typeface="Tahoma"/>
                <a:ea typeface="+mn-ea"/>
                <a:cs typeface="Tahoma"/>
              </a:rPr>
              <a:t>…m</a:t>
            </a:r>
            <a:r>
              <a:rPr kumimoji="0" sz="1400" b="0" i="0" u="none" strike="noStrike" kern="1200" cap="none" spc="-30" normalizeH="0" baseline="0" noProof="0" dirty="0">
                <a:ln>
                  <a:noFill/>
                </a:ln>
                <a:solidFill>
                  <a:srgbClr val="514843"/>
                </a:solidFill>
                <a:effectLst/>
                <a:uLnTx/>
                <a:uFillTx/>
                <a:latin typeface="Tahoma"/>
                <a:ea typeface="+mn-ea"/>
                <a:cs typeface="Tahoma"/>
              </a:rPr>
              <a:t>)</a:t>
            </a:r>
            <a:endParaRPr kumimoji="0" sz="1400" b="0" i="0" u="none" strike="noStrike" kern="1200" cap="none" spc="0" normalizeH="0" baseline="0" noProof="0" dirty="0">
              <a:ln>
                <a:noFill/>
              </a:ln>
              <a:solidFill>
                <a:srgbClr val="514843"/>
              </a:solidFill>
              <a:effectLst/>
              <a:uLnTx/>
              <a:uFillTx/>
              <a:latin typeface="Tahoma"/>
              <a:ea typeface="+mn-ea"/>
              <a:cs typeface="Tahoma"/>
            </a:endParaRPr>
          </a:p>
        </p:txBody>
      </p:sp>
      <p:sp>
        <p:nvSpPr>
          <p:cNvPr id="15" name="object 15"/>
          <p:cNvSpPr txBox="1"/>
          <p:nvPr/>
        </p:nvSpPr>
        <p:spPr>
          <a:xfrm>
            <a:off x="2496186" y="3433381"/>
            <a:ext cx="314325" cy="228268"/>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2100" b="1" i="1" u="none" strike="noStrike" kern="1200" cap="none" spc="0" normalizeH="0" baseline="-17857" noProof="0" dirty="0">
                <a:ln>
                  <a:noFill/>
                </a:ln>
                <a:solidFill>
                  <a:srgbClr val="514843"/>
                </a:solidFill>
                <a:effectLst/>
                <a:uLnTx/>
                <a:uFillTx/>
                <a:latin typeface="Arial"/>
                <a:ea typeface="+mn-ea"/>
                <a:cs typeface="Arial"/>
              </a:rPr>
              <a:t>p</a:t>
            </a:r>
            <a:r>
              <a:rPr kumimoji="0" sz="1350" b="1" i="1" u="none" strike="noStrike" kern="1200" cap="none" spc="0" normalizeH="0" baseline="-46296" noProof="0" dirty="0">
                <a:ln>
                  <a:noFill/>
                </a:ln>
                <a:solidFill>
                  <a:srgbClr val="514843"/>
                </a:solidFill>
                <a:effectLst/>
                <a:uLnTx/>
                <a:uFillTx/>
                <a:latin typeface="Arial"/>
                <a:ea typeface="+mn-ea"/>
                <a:cs typeface="Arial"/>
              </a:rPr>
              <a:t>x</a:t>
            </a:r>
            <a:r>
              <a:rPr kumimoji="0" sz="900" b="1" i="0" u="none" strike="noStrike" kern="1200" cap="none" spc="0" normalizeH="0" baseline="0" noProof="0" dirty="0">
                <a:ln>
                  <a:noFill/>
                </a:ln>
                <a:solidFill>
                  <a:srgbClr val="514843"/>
                </a:solidFill>
                <a:effectLst/>
                <a:uLnTx/>
                <a:uFillTx/>
                <a:latin typeface="Arial"/>
                <a:ea typeface="+mn-ea"/>
                <a:cs typeface="Arial"/>
              </a:rPr>
              <a:t>1</a:t>
            </a:r>
            <a:endParaRPr kumimoji="0" sz="900" b="0" i="0" u="none" strike="noStrike" kern="1200" cap="none" spc="0" normalizeH="0" baseline="0" noProof="0" dirty="0">
              <a:ln>
                <a:noFill/>
              </a:ln>
              <a:solidFill>
                <a:srgbClr val="514843"/>
              </a:solidFill>
              <a:effectLst/>
              <a:uLnTx/>
              <a:uFillTx/>
              <a:latin typeface="Arial"/>
              <a:ea typeface="+mn-ea"/>
              <a:cs typeface="Arial"/>
            </a:endParaRPr>
          </a:p>
        </p:txBody>
      </p:sp>
      <p:sp>
        <p:nvSpPr>
          <p:cNvPr id="16" name="object 16"/>
          <p:cNvSpPr txBox="1"/>
          <p:nvPr/>
        </p:nvSpPr>
        <p:spPr>
          <a:xfrm>
            <a:off x="2499361" y="4166234"/>
            <a:ext cx="314325" cy="228268"/>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2100" b="1" i="1" u="none" strike="noStrike" kern="1200" cap="none" spc="0" normalizeH="0" baseline="-17857" noProof="0" dirty="0">
                <a:ln>
                  <a:noFill/>
                </a:ln>
                <a:solidFill>
                  <a:srgbClr val="514843"/>
                </a:solidFill>
                <a:effectLst/>
                <a:uLnTx/>
                <a:uFillTx/>
                <a:latin typeface="Arial"/>
                <a:ea typeface="+mn-ea"/>
                <a:cs typeface="Arial"/>
              </a:rPr>
              <a:t>p</a:t>
            </a:r>
            <a:r>
              <a:rPr kumimoji="0" sz="1350" b="1" i="1" u="none" strike="noStrike" kern="1200" cap="none" spc="0" normalizeH="0" baseline="-46296" noProof="0" dirty="0">
                <a:ln>
                  <a:noFill/>
                </a:ln>
                <a:solidFill>
                  <a:srgbClr val="514843"/>
                </a:solidFill>
                <a:effectLst/>
                <a:uLnTx/>
                <a:uFillTx/>
                <a:latin typeface="Arial"/>
                <a:ea typeface="+mn-ea"/>
                <a:cs typeface="Arial"/>
              </a:rPr>
              <a:t>x</a:t>
            </a:r>
            <a:r>
              <a:rPr kumimoji="0" sz="900" b="1" i="0" u="none" strike="noStrike" kern="1200" cap="none" spc="0" normalizeH="0" baseline="0" noProof="0" dirty="0">
                <a:ln>
                  <a:noFill/>
                </a:ln>
                <a:solidFill>
                  <a:srgbClr val="514843"/>
                </a:solidFill>
                <a:effectLst/>
                <a:uLnTx/>
                <a:uFillTx/>
                <a:latin typeface="Arial"/>
                <a:ea typeface="+mn-ea"/>
                <a:cs typeface="Arial"/>
              </a:rPr>
              <a:t>0</a:t>
            </a:r>
            <a:endParaRPr kumimoji="0" sz="900" b="0" i="0" u="none" strike="noStrike" kern="1200" cap="none" spc="0" normalizeH="0" baseline="0" noProof="0" dirty="0">
              <a:ln>
                <a:noFill/>
              </a:ln>
              <a:solidFill>
                <a:srgbClr val="514843"/>
              </a:solidFill>
              <a:effectLst/>
              <a:uLnTx/>
              <a:uFillTx/>
              <a:latin typeface="Arial"/>
              <a:ea typeface="+mn-ea"/>
              <a:cs typeface="Arial"/>
            </a:endParaRPr>
          </a:p>
        </p:txBody>
      </p:sp>
      <p:sp>
        <p:nvSpPr>
          <p:cNvPr id="17" name="object 17"/>
          <p:cNvSpPr txBox="1"/>
          <p:nvPr/>
        </p:nvSpPr>
        <p:spPr>
          <a:xfrm>
            <a:off x="4322192" y="1929384"/>
            <a:ext cx="5711825" cy="1123950"/>
          </a:xfrm>
          <a:prstGeom prst="rect">
            <a:avLst/>
          </a:prstGeom>
        </p:spPr>
        <p:txBody>
          <a:bodyPr vert="horz" wrap="square" lIns="0" tIns="12700" rIns="0" bIns="0" rtlCol="0">
            <a:spAutoFit/>
          </a:bodyPr>
          <a:lstStyle/>
          <a:p>
            <a:pPr marL="38100" marR="3048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srgbClr val="514843"/>
                </a:solidFill>
                <a:effectLst/>
                <a:uLnTx/>
                <a:uFillTx/>
                <a:latin typeface="Arial"/>
                <a:ea typeface="+mn-ea"/>
                <a:cs typeface="Arial"/>
              </a:rPr>
              <a:t>Si </a:t>
            </a:r>
            <a:r>
              <a:rPr kumimoji="0" sz="2400" b="0" i="0" u="none" strike="noStrike" kern="1200" cap="none" spc="-10" normalizeH="0" baseline="0" noProof="0" dirty="0">
                <a:ln>
                  <a:noFill/>
                </a:ln>
                <a:solidFill>
                  <a:srgbClr val="514843"/>
                </a:solidFill>
                <a:effectLst/>
                <a:uLnTx/>
                <a:uFillTx/>
                <a:latin typeface="Arial"/>
                <a:ea typeface="+mn-ea"/>
                <a:cs typeface="Arial"/>
              </a:rPr>
              <a:t>el</a:t>
            </a:r>
            <a:r>
              <a:rPr kumimoji="0" sz="2400" b="0" i="0" u="none" strike="noStrike" kern="1200" cap="none" spc="5" normalizeH="0" baseline="0" noProof="0" dirty="0">
                <a:ln>
                  <a:noFill/>
                </a:ln>
                <a:solidFill>
                  <a:srgbClr val="514843"/>
                </a:solidFill>
                <a:effectLst/>
                <a:uLnTx/>
                <a:uFillTx/>
                <a:latin typeface="Arial"/>
                <a:ea typeface="+mn-ea"/>
                <a:cs typeface="Arial"/>
              </a:rPr>
              <a:t> </a:t>
            </a:r>
            <a:r>
              <a:rPr kumimoji="0" sz="2400" b="0" i="0" u="none" strike="noStrike" kern="1200" cap="none" spc="-10" normalizeH="0" baseline="0" noProof="0" dirty="0">
                <a:ln>
                  <a:noFill/>
                </a:ln>
                <a:solidFill>
                  <a:srgbClr val="514843"/>
                </a:solidFill>
                <a:effectLst/>
                <a:uLnTx/>
                <a:uFillTx/>
                <a:latin typeface="Arial"/>
                <a:ea typeface="+mn-ea"/>
                <a:cs typeface="Arial"/>
              </a:rPr>
              <a:t>precio</a:t>
            </a:r>
            <a:r>
              <a:rPr kumimoji="0" sz="2400" b="0" i="0" u="none" strike="noStrike" kern="1200" cap="none" spc="80" normalizeH="0" baseline="0" noProof="0" dirty="0">
                <a:ln>
                  <a:noFill/>
                </a:ln>
                <a:solidFill>
                  <a:srgbClr val="514843"/>
                </a:solidFill>
                <a:effectLst/>
                <a:uLnTx/>
                <a:uFillTx/>
                <a:latin typeface="Arial"/>
                <a:ea typeface="+mn-ea"/>
                <a:cs typeface="Arial"/>
              </a:rPr>
              <a:t> </a:t>
            </a:r>
            <a:r>
              <a:rPr kumimoji="0" sz="2400" b="0" i="0" u="none" strike="noStrike" kern="1200" cap="none" spc="-15" normalizeH="0" baseline="0" noProof="0" dirty="0">
                <a:ln>
                  <a:noFill/>
                </a:ln>
                <a:solidFill>
                  <a:srgbClr val="514843"/>
                </a:solidFill>
                <a:effectLst/>
                <a:uLnTx/>
                <a:uFillTx/>
                <a:latin typeface="Arial"/>
                <a:ea typeface="+mn-ea"/>
                <a:cs typeface="Arial"/>
              </a:rPr>
              <a:t>del</a:t>
            </a:r>
            <a:r>
              <a:rPr kumimoji="0" sz="2400" b="0" i="0" u="none" strike="noStrike" kern="1200" cap="none" spc="40" normalizeH="0" baseline="0" noProof="0" dirty="0">
                <a:ln>
                  <a:noFill/>
                </a:ln>
                <a:solidFill>
                  <a:srgbClr val="514843"/>
                </a:solidFill>
                <a:effectLst/>
                <a:uLnTx/>
                <a:uFillTx/>
                <a:latin typeface="Arial"/>
                <a:ea typeface="+mn-ea"/>
                <a:cs typeface="Arial"/>
              </a:rPr>
              <a:t> </a:t>
            </a:r>
            <a:r>
              <a:rPr kumimoji="0" sz="2400" b="0" i="0" u="none" strike="noStrike" kern="1200" cap="none" spc="-15" normalizeH="0" baseline="0" noProof="0" dirty="0">
                <a:ln>
                  <a:noFill/>
                </a:ln>
                <a:solidFill>
                  <a:srgbClr val="514843"/>
                </a:solidFill>
                <a:effectLst/>
                <a:uLnTx/>
                <a:uFillTx/>
                <a:latin typeface="Arial"/>
                <a:ea typeface="+mn-ea"/>
                <a:cs typeface="Arial"/>
              </a:rPr>
              <a:t>bien</a:t>
            </a:r>
            <a:r>
              <a:rPr kumimoji="0" sz="2400" b="0" i="0" u="none" strike="noStrike" kern="1200" cap="none" spc="40" normalizeH="0" baseline="0" noProof="0" dirty="0">
                <a:ln>
                  <a:noFill/>
                </a:ln>
                <a:solidFill>
                  <a:srgbClr val="514843"/>
                </a:solidFill>
                <a:effectLst/>
                <a:uLnTx/>
                <a:uFillTx/>
                <a:latin typeface="Arial"/>
                <a:ea typeface="+mn-ea"/>
                <a:cs typeface="Arial"/>
              </a:rPr>
              <a:t> </a:t>
            </a:r>
            <a:r>
              <a:rPr kumimoji="0" sz="2400" b="0" i="0" u="none" strike="noStrike" kern="1200" cap="none" spc="-15" normalizeH="0" baseline="0" noProof="0" dirty="0">
                <a:ln>
                  <a:noFill/>
                </a:ln>
                <a:solidFill>
                  <a:srgbClr val="514843"/>
                </a:solidFill>
                <a:effectLst/>
                <a:uLnTx/>
                <a:uFillTx/>
                <a:latin typeface="Arial"/>
                <a:ea typeface="+mn-ea"/>
                <a:cs typeface="Arial"/>
              </a:rPr>
              <a:t>aumenta</a:t>
            </a:r>
            <a:r>
              <a:rPr kumimoji="0" sz="2400" b="0" i="0" u="none" strike="noStrike" kern="1200" cap="none" spc="85" normalizeH="0" baseline="0" noProof="0" dirty="0">
                <a:ln>
                  <a:noFill/>
                </a:ln>
                <a:solidFill>
                  <a:srgbClr val="514843"/>
                </a:solidFill>
                <a:effectLst/>
                <a:uLnTx/>
                <a:uFillTx/>
                <a:latin typeface="Arial"/>
                <a:ea typeface="+mn-ea"/>
                <a:cs typeface="Arial"/>
              </a:rPr>
              <a:t> </a:t>
            </a:r>
            <a:r>
              <a:rPr kumimoji="0" sz="2400" b="0" i="0" u="none" strike="noStrike" kern="1200" cap="none" spc="-10" normalizeH="0" baseline="0" noProof="0" dirty="0">
                <a:ln>
                  <a:noFill/>
                </a:ln>
                <a:solidFill>
                  <a:srgbClr val="514843"/>
                </a:solidFill>
                <a:effectLst/>
                <a:uLnTx/>
                <a:uFillTx/>
                <a:latin typeface="Arial"/>
                <a:ea typeface="+mn-ea"/>
                <a:cs typeface="Arial"/>
              </a:rPr>
              <a:t>de</a:t>
            </a:r>
            <a:r>
              <a:rPr kumimoji="0" sz="2400" b="0" i="0" u="none" strike="noStrike" kern="1200" cap="none" spc="40" normalizeH="0" baseline="0" noProof="0" dirty="0">
                <a:ln>
                  <a:noFill/>
                </a:ln>
                <a:solidFill>
                  <a:srgbClr val="514843"/>
                </a:solidFill>
                <a:effectLst/>
                <a:uLnTx/>
                <a:uFillTx/>
                <a:latin typeface="Arial"/>
                <a:ea typeface="+mn-ea"/>
                <a:cs typeface="Arial"/>
              </a:rPr>
              <a:t> </a:t>
            </a:r>
            <a:r>
              <a:rPr kumimoji="0" sz="2400" b="0" i="1" u="none" strike="noStrike" kern="1200" cap="none" spc="-10" normalizeH="0" baseline="0" noProof="0" dirty="0">
                <a:ln>
                  <a:noFill/>
                </a:ln>
                <a:solidFill>
                  <a:srgbClr val="514843"/>
                </a:solidFill>
                <a:effectLst/>
                <a:uLnTx/>
                <a:uFillTx/>
                <a:latin typeface="Arial"/>
                <a:ea typeface="+mn-ea"/>
                <a:cs typeface="Arial"/>
              </a:rPr>
              <a:t>p</a:t>
            </a:r>
            <a:r>
              <a:rPr kumimoji="0" sz="2400" b="0" i="1" u="none" strike="noStrike" kern="1200" cap="none" spc="-15" normalizeH="0" baseline="-19097" noProof="0" dirty="0">
                <a:ln>
                  <a:noFill/>
                </a:ln>
                <a:solidFill>
                  <a:srgbClr val="514843"/>
                </a:solidFill>
                <a:effectLst/>
                <a:uLnTx/>
                <a:uFillTx/>
                <a:latin typeface="Arial"/>
                <a:ea typeface="+mn-ea"/>
                <a:cs typeface="Arial"/>
              </a:rPr>
              <a:t>x</a:t>
            </a:r>
            <a:r>
              <a:rPr kumimoji="0" sz="2400" b="1" i="0" u="none" strike="noStrike" kern="1200" cap="none" spc="-15" normalizeH="0" baseline="24305" noProof="0" dirty="0">
                <a:ln>
                  <a:noFill/>
                </a:ln>
                <a:solidFill>
                  <a:srgbClr val="514843"/>
                </a:solidFill>
                <a:effectLst/>
                <a:uLnTx/>
                <a:uFillTx/>
                <a:latin typeface="Arial"/>
                <a:ea typeface="+mn-ea"/>
                <a:cs typeface="Arial"/>
              </a:rPr>
              <a:t>0</a:t>
            </a:r>
            <a:r>
              <a:rPr kumimoji="0" sz="2400" b="1" i="0" u="none" strike="noStrike" kern="1200" cap="none" spc="337" normalizeH="0" baseline="24305" noProof="0" dirty="0">
                <a:ln>
                  <a:noFill/>
                </a:ln>
                <a:solidFill>
                  <a:srgbClr val="514843"/>
                </a:solidFill>
                <a:effectLst/>
                <a:uLnTx/>
                <a:uFillTx/>
                <a:latin typeface="Arial"/>
                <a:ea typeface="+mn-ea"/>
                <a:cs typeface="Arial"/>
              </a:rPr>
              <a:t> </a:t>
            </a:r>
            <a:r>
              <a:rPr kumimoji="0" sz="2400" b="0" i="0" u="none" strike="noStrike" kern="1200" cap="none" spc="-5" normalizeH="0" baseline="0" noProof="0" dirty="0">
                <a:ln>
                  <a:noFill/>
                </a:ln>
                <a:solidFill>
                  <a:srgbClr val="514843"/>
                </a:solidFill>
                <a:effectLst/>
                <a:uLnTx/>
                <a:uFillTx/>
                <a:latin typeface="Arial"/>
                <a:ea typeface="+mn-ea"/>
                <a:cs typeface="Arial"/>
              </a:rPr>
              <a:t>a </a:t>
            </a:r>
            <a:r>
              <a:rPr kumimoji="0" sz="2400" b="0" i="1" u="none" strike="noStrike" kern="1200" cap="none" spc="-10" normalizeH="0" baseline="0" noProof="0" dirty="0">
                <a:ln>
                  <a:noFill/>
                </a:ln>
                <a:solidFill>
                  <a:srgbClr val="514843"/>
                </a:solidFill>
                <a:effectLst/>
                <a:uLnTx/>
                <a:uFillTx/>
                <a:latin typeface="Arial"/>
                <a:ea typeface="+mn-ea"/>
                <a:cs typeface="Arial"/>
              </a:rPr>
              <a:t>p</a:t>
            </a:r>
            <a:r>
              <a:rPr kumimoji="0" sz="2400" b="0" i="1" u="none" strike="noStrike" kern="1200" cap="none" spc="-15" normalizeH="0" baseline="-19097" noProof="0" dirty="0">
                <a:ln>
                  <a:noFill/>
                </a:ln>
                <a:solidFill>
                  <a:srgbClr val="514843"/>
                </a:solidFill>
                <a:effectLst/>
                <a:uLnTx/>
                <a:uFillTx/>
                <a:latin typeface="Arial"/>
                <a:ea typeface="+mn-ea"/>
                <a:cs typeface="Arial"/>
              </a:rPr>
              <a:t>x</a:t>
            </a:r>
            <a:r>
              <a:rPr kumimoji="0" sz="2400" b="1" i="0" u="none" strike="noStrike" kern="1200" cap="none" spc="-15" normalizeH="0" baseline="24305" noProof="0" dirty="0">
                <a:ln>
                  <a:noFill/>
                </a:ln>
                <a:solidFill>
                  <a:srgbClr val="514843"/>
                </a:solidFill>
                <a:effectLst/>
                <a:uLnTx/>
                <a:uFillTx/>
                <a:latin typeface="Arial"/>
                <a:ea typeface="+mn-ea"/>
                <a:cs typeface="Arial"/>
              </a:rPr>
              <a:t>1</a:t>
            </a:r>
            <a:r>
              <a:rPr kumimoji="0" sz="2400" b="0" i="0" u="none" strike="noStrike" kern="1200" cap="none" spc="-10" normalizeH="0" baseline="0" noProof="0" dirty="0">
                <a:ln>
                  <a:noFill/>
                </a:ln>
                <a:solidFill>
                  <a:srgbClr val="514843"/>
                </a:solidFill>
                <a:effectLst/>
                <a:uLnTx/>
                <a:uFillTx/>
                <a:latin typeface="Arial"/>
                <a:ea typeface="+mn-ea"/>
                <a:cs typeface="Arial"/>
              </a:rPr>
              <a:t>, </a:t>
            </a:r>
            <a:r>
              <a:rPr kumimoji="0" sz="2400" b="0" i="0" u="none" strike="noStrike" kern="1200" cap="none" spc="-655" normalizeH="0" baseline="0" noProof="0" dirty="0">
                <a:ln>
                  <a:noFill/>
                </a:ln>
                <a:solidFill>
                  <a:srgbClr val="514843"/>
                </a:solidFill>
                <a:effectLst/>
                <a:uLnTx/>
                <a:uFillTx/>
                <a:latin typeface="Arial"/>
                <a:ea typeface="+mn-ea"/>
                <a:cs typeface="Arial"/>
              </a:rPr>
              <a:t> </a:t>
            </a:r>
            <a:r>
              <a:rPr kumimoji="0" sz="2400" b="0" i="0" u="none" strike="noStrike" kern="1200" cap="none" spc="-10" normalizeH="0" baseline="0" noProof="0" dirty="0">
                <a:ln>
                  <a:noFill/>
                </a:ln>
                <a:solidFill>
                  <a:srgbClr val="514843"/>
                </a:solidFill>
                <a:effectLst/>
                <a:uLnTx/>
                <a:uFillTx/>
                <a:latin typeface="Arial"/>
                <a:ea typeface="+mn-ea"/>
                <a:cs typeface="Arial"/>
              </a:rPr>
              <a:t>el </a:t>
            </a:r>
            <a:r>
              <a:rPr kumimoji="0" sz="2400" b="0" i="0" u="none" strike="noStrike" kern="1200" cap="none" spc="-15" normalizeH="0" baseline="0" noProof="0" dirty="0">
                <a:ln>
                  <a:noFill/>
                </a:ln>
                <a:solidFill>
                  <a:srgbClr val="514843"/>
                </a:solidFill>
                <a:effectLst/>
                <a:uLnTx/>
                <a:uFillTx/>
                <a:latin typeface="Arial"/>
                <a:ea typeface="+mn-ea"/>
                <a:cs typeface="Arial"/>
              </a:rPr>
              <a:t>consumidor</a:t>
            </a:r>
            <a:r>
              <a:rPr kumimoji="0" sz="2400" b="0" i="0" u="none" strike="noStrike" kern="1200" cap="none" spc="175" normalizeH="0" baseline="0" noProof="0" dirty="0">
                <a:ln>
                  <a:noFill/>
                </a:ln>
                <a:solidFill>
                  <a:srgbClr val="514843"/>
                </a:solidFill>
                <a:effectLst/>
                <a:uLnTx/>
                <a:uFillTx/>
                <a:latin typeface="Arial"/>
                <a:ea typeface="+mn-ea"/>
                <a:cs typeface="Arial"/>
              </a:rPr>
              <a:t> </a:t>
            </a:r>
            <a:r>
              <a:rPr kumimoji="0" sz="2400" b="0" i="0" u="none" strike="noStrike" kern="1200" cap="none" spc="-15" normalizeH="0" baseline="0" noProof="0" dirty="0">
                <a:ln>
                  <a:noFill/>
                </a:ln>
                <a:solidFill>
                  <a:srgbClr val="514843"/>
                </a:solidFill>
                <a:effectLst/>
                <a:uLnTx/>
                <a:uFillTx/>
                <a:latin typeface="Arial"/>
                <a:ea typeface="+mn-ea"/>
                <a:cs typeface="Arial"/>
              </a:rPr>
              <a:t>experimenta</a:t>
            </a:r>
            <a:r>
              <a:rPr kumimoji="0" sz="2400" b="0" i="0" u="none" strike="noStrike" kern="1200" cap="none" spc="120" normalizeH="0" baseline="0" noProof="0" dirty="0">
                <a:ln>
                  <a:noFill/>
                </a:ln>
                <a:solidFill>
                  <a:srgbClr val="514843"/>
                </a:solidFill>
                <a:effectLst/>
                <a:uLnTx/>
                <a:uFillTx/>
                <a:latin typeface="Arial"/>
                <a:ea typeface="+mn-ea"/>
                <a:cs typeface="Arial"/>
              </a:rPr>
              <a:t> </a:t>
            </a:r>
            <a:r>
              <a:rPr kumimoji="0" sz="2400" b="0" i="0" u="none" strike="noStrike" kern="1200" cap="none" spc="-15" normalizeH="0" baseline="0" noProof="0" dirty="0">
                <a:ln>
                  <a:noFill/>
                </a:ln>
                <a:solidFill>
                  <a:srgbClr val="514843"/>
                </a:solidFill>
                <a:effectLst/>
                <a:uLnTx/>
                <a:uFillTx/>
                <a:latin typeface="Arial"/>
                <a:ea typeface="+mn-ea"/>
                <a:cs typeface="Arial"/>
              </a:rPr>
              <a:t>una</a:t>
            </a:r>
            <a:r>
              <a:rPr kumimoji="0" sz="2400" b="0" i="0" u="none" strike="noStrike" kern="1200" cap="none" spc="35" normalizeH="0" baseline="0" noProof="0" dirty="0">
                <a:ln>
                  <a:noFill/>
                </a:ln>
                <a:solidFill>
                  <a:srgbClr val="514843"/>
                </a:solidFill>
                <a:effectLst/>
                <a:uLnTx/>
                <a:uFillTx/>
                <a:latin typeface="Arial"/>
                <a:ea typeface="+mn-ea"/>
                <a:cs typeface="Arial"/>
              </a:rPr>
              <a:t> </a:t>
            </a:r>
            <a:r>
              <a:rPr kumimoji="0" sz="2400" b="0" i="0" u="none" strike="noStrike" kern="1200" cap="none" spc="-15" normalizeH="0" baseline="0" noProof="0" dirty="0">
                <a:ln>
                  <a:noFill/>
                </a:ln>
                <a:solidFill>
                  <a:srgbClr val="514843"/>
                </a:solidFill>
                <a:effectLst/>
                <a:uLnTx/>
                <a:uFillTx/>
                <a:latin typeface="Arial"/>
                <a:ea typeface="+mn-ea"/>
                <a:cs typeface="Arial"/>
              </a:rPr>
              <a:t>pérdida </a:t>
            </a:r>
            <a:r>
              <a:rPr kumimoji="0" sz="2400" b="0" i="0" u="none" strike="noStrike" kern="1200" cap="none" spc="-10" normalizeH="0" baseline="0" noProof="0" dirty="0">
                <a:ln>
                  <a:noFill/>
                </a:ln>
                <a:solidFill>
                  <a:srgbClr val="514843"/>
                </a:solidFill>
                <a:effectLst/>
                <a:uLnTx/>
                <a:uFillTx/>
                <a:latin typeface="Arial"/>
                <a:ea typeface="+mn-ea"/>
                <a:cs typeface="Arial"/>
              </a:rPr>
              <a:t> de </a:t>
            </a:r>
            <a:r>
              <a:rPr kumimoji="0" sz="2400" b="0" i="0" u="none" strike="noStrike" kern="1200" cap="none" spc="-15" normalizeH="0" baseline="0" noProof="0" dirty="0">
                <a:ln>
                  <a:noFill/>
                </a:ln>
                <a:solidFill>
                  <a:srgbClr val="514843"/>
                </a:solidFill>
                <a:effectLst/>
                <a:uLnTx/>
                <a:uFillTx/>
                <a:latin typeface="Arial"/>
                <a:ea typeface="+mn-ea"/>
                <a:cs typeface="Arial"/>
              </a:rPr>
              <a:t>bienestar</a:t>
            </a:r>
            <a:endParaRPr kumimoji="0" sz="2400" b="0" i="0" u="none" strike="noStrike" kern="1200" cap="none" spc="0" normalizeH="0" baseline="0" noProof="0" dirty="0">
              <a:ln>
                <a:noFill/>
              </a:ln>
              <a:solidFill>
                <a:srgbClr val="514843"/>
              </a:solidFill>
              <a:effectLst/>
              <a:uLnTx/>
              <a:uFillTx/>
              <a:latin typeface="Arial"/>
              <a:ea typeface="+mn-ea"/>
              <a:cs typeface="Arial"/>
            </a:endParaRPr>
          </a:p>
        </p:txBody>
      </p:sp>
      <p:sp>
        <p:nvSpPr>
          <p:cNvPr id="20" name="Marcador de número de diapositiva 19">
            <a:extLst>
              <a:ext uri="{FF2B5EF4-FFF2-40B4-BE49-F238E27FC236}">
                <a16:creationId xmlns:a16="http://schemas.microsoft.com/office/drawing/2014/main" id="{24863ED5-3B6E-02BE-E258-B9E176A63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17926" y="712671"/>
            <a:ext cx="4706365" cy="524246"/>
          </a:xfrm>
          <a:prstGeom prst="rect">
            <a:avLst/>
          </a:prstGeom>
        </p:spPr>
        <p:txBody>
          <a:bodyPr vert="horz" wrap="square" lIns="0" tIns="12700" rIns="0" bIns="0" rtlCol="0">
            <a:spAutoFit/>
          </a:bodyPr>
          <a:lstStyle/>
          <a:p>
            <a:pPr marL="12700">
              <a:spcBef>
                <a:spcPts val="100"/>
              </a:spcBef>
            </a:pPr>
            <a:r>
              <a:rPr sz="3600" b="0" dirty="0">
                <a:cs typeface="Tahoma"/>
              </a:rPr>
              <a:t>Variación</a:t>
            </a:r>
            <a:r>
              <a:rPr sz="3600" b="0" spc="-55" dirty="0">
                <a:cs typeface="Tahoma"/>
              </a:rPr>
              <a:t> </a:t>
            </a:r>
            <a:r>
              <a:rPr sz="3600" b="0" spc="-5" dirty="0">
                <a:cs typeface="Tahoma"/>
              </a:rPr>
              <a:t>Compensada</a:t>
            </a:r>
            <a:endParaRPr sz="3600" dirty="0">
              <a:cs typeface="Tahoma"/>
            </a:endParaRPr>
          </a:p>
        </p:txBody>
      </p:sp>
      <p:sp>
        <p:nvSpPr>
          <p:cNvPr id="3" name="object 3"/>
          <p:cNvSpPr txBox="1"/>
          <p:nvPr/>
        </p:nvSpPr>
        <p:spPr>
          <a:xfrm>
            <a:off x="2538731" y="1211263"/>
            <a:ext cx="6962775" cy="4527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PA" sz="2800" b="0" i="0" u="none" strike="noStrike" kern="1200" cap="none" spc="0" normalizeH="0" baseline="0" dirty="0">
                <a:ln>
                  <a:noFill/>
                </a:ln>
                <a:solidFill>
                  <a:srgbClr val="514843"/>
                </a:solidFill>
                <a:effectLst/>
                <a:uLnTx/>
                <a:uFillTx/>
                <a:latin typeface="Tahoma"/>
                <a:ea typeface="+mn-ea"/>
                <a:cs typeface="Tahoma"/>
              </a:rPr>
              <a:t>bien</a:t>
            </a:r>
            <a:r>
              <a:rPr kumimoji="0" lang="es-PA" sz="2800" b="0" i="0" u="none" strike="noStrike" kern="1200" cap="none" spc="-40" normalizeH="0" baseline="0" dirty="0">
                <a:ln>
                  <a:noFill/>
                </a:ln>
                <a:solidFill>
                  <a:srgbClr val="514843"/>
                </a:solidFill>
                <a:effectLst/>
                <a:uLnTx/>
                <a:uFillTx/>
                <a:latin typeface="Tahoma"/>
                <a:ea typeface="+mn-ea"/>
                <a:cs typeface="Tahoma"/>
              </a:rPr>
              <a:t> </a:t>
            </a:r>
            <a:r>
              <a:rPr kumimoji="0" lang="es-PA" sz="2800" b="0" i="0" u="none" strike="noStrike" kern="1200" cap="none" spc="0" normalizeH="0" baseline="0" dirty="0">
                <a:ln>
                  <a:noFill/>
                </a:ln>
                <a:solidFill>
                  <a:srgbClr val="514843"/>
                </a:solidFill>
                <a:effectLst/>
                <a:uLnTx/>
                <a:uFillTx/>
                <a:latin typeface="Tahoma"/>
                <a:ea typeface="+mn-ea"/>
                <a:cs typeface="Tahoma"/>
              </a:rPr>
              <a:t>normal</a:t>
            </a:r>
            <a:r>
              <a:rPr kumimoji="0" lang="es-PA" sz="2800" b="0" i="0" u="none" strike="noStrike" kern="1200" cap="none" spc="-5" normalizeH="0" baseline="0" dirty="0">
                <a:ln>
                  <a:noFill/>
                </a:ln>
                <a:solidFill>
                  <a:srgbClr val="514843"/>
                </a:solidFill>
                <a:effectLst/>
                <a:uLnTx/>
                <a:uFillTx/>
                <a:latin typeface="Tahoma"/>
                <a:ea typeface="+mn-ea"/>
                <a:cs typeface="Tahoma"/>
              </a:rPr>
              <a:t> </a:t>
            </a:r>
            <a:r>
              <a:rPr kumimoji="0" lang="es-PA" sz="2800" b="0" i="0" u="none" strike="noStrike" kern="1200" cap="none" spc="0" normalizeH="0" baseline="0" dirty="0">
                <a:ln>
                  <a:noFill/>
                </a:ln>
                <a:solidFill>
                  <a:srgbClr val="514843"/>
                </a:solidFill>
                <a:effectLst/>
                <a:uLnTx/>
                <a:uFillTx/>
                <a:latin typeface="Tahoma"/>
                <a:ea typeface="+mn-ea"/>
                <a:cs typeface="Tahoma"/>
              </a:rPr>
              <a:t>y</a:t>
            </a:r>
            <a:r>
              <a:rPr kumimoji="0" lang="es-PA" sz="2800" b="0" i="0" u="none" strike="noStrike" kern="1200" cap="none" spc="15" normalizeH="0" baseline="0" dirty="0">
                <a:ln>
                  <a:noFill/>
                </a:ln>
                <a:solidFill>
                  <a:srgbClr val="514843"/>
                </a:solidFill>
                <a:effectLst/>
                <a:uLnTx/>
                <a:uFillTx/>
                <a:latin typeface="Tahoma"/>
                <a:ea typeface="+mn-ea"/>
                <a:cs typeface="Tahoma"/>
              </a:rPr>
              <a:t> </a:t>
            </a:r>
            <a:r>
              <a:rPr kumimoji="0" lang="es-PA" sz="2800" b="0" i="0" u="none" strike="noStrike" kern="1200" cap="none" spc="0" normalizeH="0" baseline="0" dirty="0">
                <a:ln>
                  <a:noFill/>
                </a:ln>
                <a:solidFill>
                  <a:srgbClr val="514843"/>
                </a:solidFill>
                <a:effectLst/>
                <a:uLnTx/>
                <a:uFillTx/>
                <a:latin typeface="Tahoma"/>
                <a:ea typeface="+mn-ea"/>
                <a:cs typeface="Tahoma"/>
              </a:rPr>
              <a:t>cambio</a:t>
            </a:r>
            <a:r>
              <a:rPr kumimoji="0" lang="es-PA" sz="2800" b="0" i="0" u="none" strike="noStrike" kern="1200" cap="none" spc="5" normalizeH="0" baseline="0" dirty="0">
                <a:ln>
                  <a:noFill/>
                </a:ln>
                <a:solidFill>
                  <a:srgbClr val="514843"/>
                </a:solidFill>
                <a:effectLst/>
                <a:uLnTx/>
                <a:uFillTx/>
                <a:latin typeface="Tahoma"/>
                <a:ea typeface="+mn-ea"/>
                <a:cs typeface="Tahoma"/>
              </a:rPr>
              <a:t> </a:t>
            </a:r>
            <a:r>
              <a:rPr kumimoji="0" lang="es-PA" sz="2800" b="0" i="0" u="none" strike="noStrike" kern="1200" cap="none" spc="-5" normalizeH="0" baseline="0" dirty="0">
                <a:ln>
                  <a:noFill/>
                </a:ln>
                <a:solidFill>
                  <a:srgbClr val="514843"/>
                </a:solidFill>
                <a:effectLst/>
                <a:uLnTx/>
                <a:uFillTx/>
                <a:latin typeface="Tahoma"/>
                <a:ea typeface="+mn-ea"/>
                <a:cs typeface="Tahoma"/>
              </a:rPr>
              <a:t>desfavorable</a:t>
            </a:r>
            <a:r>
              <a:rPr kumimoji="0" lang="es-PA" sz="2800" b="0" i="0" u="none" strike="noStrike" kern="1200" cap="none" spc="25" normalizeH="0" baseline="0" dirty="0">
                <a:ln>
                  <a:noFill/>
                </a:ln>
                <a:solidFill>
                  <a:srgbClr val="514843"/>
                </a:solidFill>
                <a:effectLst/>
                <a:uLnTx/>
                <a:uFillTx/>
                <a:latin typeface="Tahoma"/>
                <a:ea typeface="+mn-ea"/>
                <a:cs typeface="Tahoma"/>
              </a:rPr>
              <a:t> </a:t>
            </a:r>
            <a:r>
              <a:rPr kumimoji="0" lang="es-PA" sz="2800" b="0" i="0" u="none" strike="noStrike" kern="1200" cap="none" spc="0" normalizeH="0" baseline="0" dirty="0">
                <a:ln>
                  <a:noFill/>
                </a:ln>
                <a:solidFill>
                  <a:srgbClr val="514843"/>
                </a:solidFill>
                <a:effectLst/>
                <a:uLnTx/>
                <a:uFillTx/>
                <a:latin typeface="Tahoma"/>
                <a:ea typeface="+mn-ea"/>
                <a:cs typeface="Tahoma"/>
              </a:rPr>
              <a:t>(</a:t>
            </a:r>
            <a:r>
              <a:rPr kumimoji="0" lang="es-PA" sz="2800" b="0" i="0" u="none" strike="noStrike" kern="1200" cap="none" spc="-5" normalizeH="0" baseline="0" dirty="0">
                <a:ln>
                  <a:noFill/>
                </a:ln>
                <a:solidFill>
                  <a:srgbClr val="514843"/>
                </a:solidFill>
                <a:effectLst/>
                <a:uLnTx/>
                <a:uFillTx/>
                <a:latin typeface="Tahoma"/>
                <a:ea typeface="+mn-ea"/>
                <a:cs typeface="Tahoma"/>
              </a:rPr>
              <a:t>precio)</a:t>
            </a:r>
            <a:endParaRPr kumimoji="0" lang="es-PA" sz="2800" b="0" i="0" u="none" strike="noStrike" kern="1200" cap="none" spc="0" normalizeH="0" baseline="0" dirty="0">
              <a:ln>
                <a:noFill/>
              </a:ln>
              <a:solidFill>
                <a:srgbClr val="514843"/>
              </a:solidFill>
              <a:effectLst/>
              <a:uLnTx/>
              <a:uFillTx/>
              <a:latin typeface="Tahoma"/>
              <a:ea typeface="+mn-ea"/>
              <a:cs typeface="Tahoma"/>
            </a:endParaRPr>
          </a:p>
        </p:txBody>
      </p:sp>
      <p:grpSp>
        <p:nvGrpSpPr>
          <p:cNvPr id="4" name="object 4"/>
          <p:cNvGrpSpPr/>
          <p:nvPr/>
        </p:nvGrpSpPr>
        <p:grpSpPr>
          <a:xfrm>
            <a:off x="2419350" y="2190750"/>
            <a:ext cx="4533900" cy="3543300"/>
            <a:chOff x="895350" y="2190750"/>
            <a:chExt cx="4533900" cy="3543300"/>
          </a:xfrm>
        </p:grpSpPr>
        <p:sp>
          <p:nvSpPr>
            <p:cNvPr id="5" name="object 5"/>
            <p:cNvSpPr/>
            <p:nvPr/>
          </p:nvSpPr>
          <p:spPr>
            <a:xfrm>
              <a:off x="914400" y="2209800"/>
              <a:ext cx="4495800" cy="3505200"/>
            </a:xfrm>
            <a:custGeom>
              <a:avLst/>
              <a:gdLst/>
              <a:ahLst/>
              <a:cxnLst/>
              <a:rect l="l" t="t" r="r" b="b"/>
              <a:pathLst>
                <a:path w="4495800" h="3505200">
                  <a:moveTo>
                    <a:pt x="0" y="0"/>
                  </a:moveTo>
                  <a:lnTo>
                    <a:pt x="0" y="3505200"/>
                  </a:lnTo>
                </a:path>
                <a:path w="4495800" h="3505200">
                  <a:moveTo>
                    <a:pt x="0" y="3505200"/>
                  </a:moveTo>
                  <a:lnTo>
                    <a:pt x="4495800" y="3505200"/>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6" name="object 6"/>
            <p:cNvSpPr/>
            <p:nvPr/>
          </p:nvSpPr>
          <p:spPr>
            <a:xfrm>
              <a:off x="914400" y="2438400"/>
              <a:ext cx="2057400" cy="3276600"/>
            </a:xfrm>
            <a:custGeom>
              <a:avLst/>
              <a:gdLst/>
              <a:ahLst/>
              <a:cxnLst/>
              <a:rect l="l" t="t" r="r" b="b"/>
              <a:pathLst>
                <a:path w="2057400" h="3276600">
                  <a:moveTo>
                    <a:pt x="0" y="0"/>
                  </a:moveTo>
                  <a:lnTo>
                    <a:pt x="2057400" y="3276600"/>
                  </a:lnTo>
                </a:path>
              </a:pathLst>
            </a:custGeom>
            <a:ln w="38100">
              <a:solidFill>
                <a:srgbClr val="FFFF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7" name="object 7"/>
            <p:cNvSpPr/>
            <p:nvPr/>
          </p:nvSpPr>
          <p:spPr>
            <a:xfrm>
              <a:off x="1600200" y="2819400"/>
              <a:ext cx="2895600" cy="2362200"/>
            </a:xfrm>
            <a:custGeom>
              <a:avLst/>
              <a:gdLst/>
              <a:ahLst/>
              <a:cxnLst/>
              <a:rect l="l" t="t" r="r" b="b"/>
              <a:pathLst>
                <a:path w="2895600" h="2362200">
                  <a:moveTo>
                    <a:pt x="0" y="0"/>
                  </a:moveTo>
                  <a:lnTo>
                    <a:pt x="8474" y="50266"/>
                  </a:lnTo>
                  <a:lnTo>
                    <a:pt x="16998" y="100505"/>
                  </a:lnTo>
                  <a:lnTo>
                    <a:pt x="25620" y="150691"/>
                  </a:lnTo>
                  <a:lnTo>
                    <a:pt x="34389" y="200795"/>
                  </a:lnTo>
                  <a:lnTo>
                    <a:pt x="43354" y="250792"/>
                  </a:lnTo>
                  <a:lnTo>
                    <a:pt x="52563" y="300654"/>
                  </a:lnTo>
                  <a:lnTo>
                    <a:pt x="62067" y="350355"/>
                  </a:lnTo>
                  <a:lnTo>
                    <a:pt x="71914" y="399867"/>
                  </a:lnTo>
                  <a:lnTo>
                    <a:pt x="82153" y="449163"/>
                  </a:lnTo>
                  <a:lnTo>
                    <a:pt x="92832" y="498216"/>
                  </a:lnTo>
                  <a:lnTo>
                    <a:pt x="104002" y="547001"/>
                  </a:lnTo>
                  <a:lnTo>
                    <a:pt x="115711" y="595488"/>
                  </a:lnTo>
                  <a:lnTo>
                    <a:pt x="128007" y="643653"/>
                  </a:lnTo>
                  <a:lnTo>
                    <a:pt x="140941" y="691467"/>
                  </a:lnTo>
                  <a:lnTo>
                    <a:pt x="154560" y="738904"/>
                  </a:lnTo>
                  <a:lnTo>
                    <a:pt x="168915" y="785936"/>
                  </a:lnTo>
                  <a:lnTo>
                    <a:pt x="184053" y="832537"/>
                  </a:lnTo>
                  <a:lnTo>
                    <a:pt x="200025" y="878681"/>
                  </a:lnTo>
                  <a:lnTo>
                    <a:pt x="216878" y="924339"/>
                  </a:lnTo>
                  <a:lnTo>
                    <a:pt x="234662" y="969485"/>
                  </a:lnTo>
                  <a:lnTo>
                    <a:pt x="253426" y="1014092"/>
                  </a:lnTo>
                  <a:lnTo>
                    <a:pt x="273219" y="1058134"/>
                  </a:lnTo>
                  <a:lnTo>
                    <a:pt x="294090" y="1101582"/>
                  </a:lnTo>
                  <a:lnTo>
                    <a:pt x="316088" y="1144411"/>
                  </a:lnTo>
                  <a:lnTo>
                    <a:pt x="339262" y="1186592"/>
                  </a:lnTo>
                  <a:lnTo>
                    <a:pt x="363661" y="1228101"/>
                  </a:lnTo>
                  <a:lnTo>
                    <a:pt x="389334" y="1268908"/>
                  </a:lnTo>
                  <a:lnTo>
                    <a:pt x="416330" y="1308988"/>
                  </a:lnTo>
                  <a:lnTo>
                    <a:pt x="444697" y="1348313"/>
                  </a:lnTo>
                  <a:lnTo>
                    <a:pt x="474486" y="1386857"/>
                  </a:lnTo>
                  <a:lnTo>
                    <a:pt x="505744" y="1424593"/>
                  </a:lnTo>
                  <a:lnTo>
                    <a:pt x="538521" y="1461493"/>
                  </a:lnTo>
                  <a:lnTo>
                    <a:pt x="572867" y="1497530"/>
                  </a:lnTo>
                  <a:lnTo>
                    <a:pt x="608829" y="1532678"/>
                  </a:lnTo>
                  <a:lnTo>
                    <a:pt x="646457" y="1566911"/>
                  </a:lnTo>
                  <a:lnTo>
                    <a:pt x="685800" y="1600200"/>
                  </a:lnTo>
                  <a:lnTo>
                    <a:pt x="717118" y="1625047"/>
                  </a:lnTo>
                  <a:lnTo>
                    <a:pt x="749448" y="1649337"/>
                  </a:lnTo>
                  <a:lnTo>
                    <a:pt x="782770" y="1673082"/>
                  </a:lnTo>
                  <a:lnTo>
                    <a:pt x="817061" y="1696294"/>
                  </a:lnTo>
                  <a:lnTo>
                    <a:pt x="852298" y="1718986"/>
                  </a:lnTo>
                  <a:lnTo>
                    <a:pt x="888460" y="1741169"/>
                  </a:lnTo>
                  <a:lnTo>
                    <a:pt x="925525" y="1762856"/>
                  </a:lnTo>
                  <a:lnTo>
                    <a:pt x="963470" y="1784058"/>
                  </a:lnTo>
                  <a:lnTo>
                    <a:pt x="1002274" y="1804788"/>
                  </a:lnTo>
                  <a:lnTo>
                    <a:pt x="1041915" y="1825057"/>
                  </a:lnTo>
                  <a:lnTo>
                    <a:pt x="1082371" y="1844879"/>
                  </a:lnTo>
                  <a:lnTo>
                    <a:pt x="1123619" y="1864264"/>
                  </a:lnTo>
                  <a:lnTo>
                    <a:pt x="1165638" y="1883226"/>
                  </a:lnTo>
                  <a:lnTo>
                    <a:pt x="1208405" y="1901776"/>
                  </a:lnTo>
                  <a:lnTo>
                    <a:pt x="1251900" y="1919926"/>
                  </a:lnTo>
                  <a:lnTo>
                    <a:pt x="1296098" y="1937689"/>
                  </a:lnTo>
                  <a:lnTo>
                    <a:pt x="1340979" y="1955077"/>
                  </a:lnTo>
                  <a:lnTo>
                    <a:pt x="1386521" y="1972101"/>
                  </a:lnTo>
                  <a:lnTo>
                    <a:pt x="1432702" y="1988774"/>
                  </a:lnTo>
                  <a:lnTo>
                    <a:pt x="1479498" y="2005108"/>
                  </a:lnTo>
                  <a:lnTo>
                    <a:pt x="1526890" y="2021115"/>
                  </a:lnTo>
                  <a:lnTo>
                    <a:pt x="1574854" y="2036807"/>
                  </a:lnTo>
                  <a:lnTo>
                    <a:pt x="1623368" y="2052196"/>
                  </a:lnTo>
                  <a:lnTo>
                    <a:pt x="1672411" y="2067294"/>
                  </a:lnTo>
                  <a:lnTo>
                    <a:pt x="1721960" y="2082115"/>
                  </a:lnTo>
                  <a:lnTo>
                    <a:pt x="1771993" y="2096668"/>
                  </a:lnTo>
                  <a:lnTo>
                    <a:pt x="1822489" y="2110968"/>
                  </a:lnTo>
                  <a:lnTo>
                    <a:pt x="1873425" y="2125025"/>
                  </a:lnTo>
                  <a:lnTo>
                    <a:pt x="1924780" y="2138852"/>
                  </a:lnTo>
                  <a:lnTo>
                    <a:pt x="1976531" y="2152461"/>
                  </a:lnTo>
                  <a:lnTo>
                    <a:pt x="2028656" y="2165864"/>
                  </a:lnTo>
                  <a:lnTo>
                    <a:pt x="2081134" y="2179074"/>
                  </a:lnTo>
                  <a:lnTo>
                    <a:pt x="2133942" y="2192102"/>
                  </a:lnTo>
                  <a:lnTo>
                    <a:pt x="2187058" y="2204960"/>
                  </a:lnTo>
                  <a:lnTo>
                    <a:pt x="2240460" y="2217661"/>
                  </a:lnTo>
                  <a:lnTo>
                    <a:pt x="2294126" y="2230216"/>
                  </a:lnTo>
                  <a:lnTo>
                    <a:pt x="2348035" y="2242639"/>
                  </a:lnTo>
                  <a:lnTo>
                    <a:pt x="2402164" y="2254940"/>
                  </a:lnTo>
                  <a:lnTo>
                    <a:pt x="2456491" y="2267132"/>
                  </a:lnTo>
                  <a:lnTo>
                    <a:pt x="2510994" y="2279227"/>
                  </a:lnTo>
                  <a:lnTo>
                    <a:pt x="2565652" y="2291238"/>
                  </a:lnTo>
                  <a:lnTo>
                    <a:pt x="2620441" y="2303176"/>
                  </a:lnTo>
                  <a:lnTo>
                    <a:pt x="2675341" y="2315053"/>
                  </a:lnTo>
                  <a:lnTo>
                    <a:pt x="2730328" y="2326882"/>
                  </a:lnTo>
                  <a:lnTo>
                    <a:pt x="2785382" y="2338675"/>
                  </a:lnTo>
                  <a:lnTo>
                    <a:pt x="2840480" y="2350443"/>
                  </a:lnTo>
                  <a:lnTo>
                    <a:pt x="2895600" y="2362200"/>
                  </a:lnTo>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grpSp>
      <p:sp>
        <p:nvSpPr>
          <p:cNvPr id="8" name="object 8"/>
          <p:cNvSpPr txBox="1"/>
          <p:nvPr/>
        </p:nvSpPr>
        <p:spPr>
          <a:xfrm>
            <a:off x="6896101" y="5747702"/>
            <a:ext cx="143573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dirty="0">
                <a:ln>
                  <a:noFill/>
                </a:ln>
                <a:solidFill>
                  <a:srgbClr val="514843"/>
                </a:solidFill>
                <a:effectLst/>
                <a:uLnTx/>
                <a:uFillTx/>
                <a:latin typeface="Arial"/>
                <a:ea typeface="+mn-ea"/>
                <a:cs typeface="Arial"/>
              </a:rPr>
              <a:t>Cantidad</a:t>
            </a:r>
            <a:r>
              <a:rPr kumimoji="0" sz="1800" b="0" i="0" u="none" strike="noStrike" kern="1200" cap="none" spc="-50" normalizeH="0" baseline="0" noProof="0" dirty="0">
                <a:ln>
                  <a:noFill/>
                </a:ln>
                <a:solidFill>
                  <a:srgbClr val="514843"/>
                </a:solidFill>
                <a:effectLst/>
                <a:uLnTx/>
                <a:uFillTx/>
                <a:latin typeface="Arial"/>
                <a:ea typeface="+mn-ea"/>
                <a:cs typeface="Arial"/>
              </a:rPr>
              <a:t> </a:t>
            </a:r>
            <a:r>
              <a:rPr kumimoji="0" sz="1800" b="0" i="0" u="none" strike="noStrike" kern="1200" cap="none" spc="-5" normalizeH="0" baseline="0" noProof="0" dirty="0">
                <a:ln>
                  <a:noFill/>
                </a:ln>
                <a:solidFill>
                  <a:srgbClr val="514843"/>
                </a:solidFill>
                <a:effectLst/>
                <a:uLnTx/>
                <a:uFillTx/>
                <a:latin typeface="Arial"/>
                <a:ea typeface="+mn-ea"/>
                <a:cs typeface="Arial"/>
              </a:rPr>
              <a:t>de</a:t>
            </a:r>
            <a:r>
              <a:rPr kumimoji="0" sz="1800" b="0" i="0" u="none" strike="noStrike" kern="1200" cap="none" spc="-10" normalizeH="0" baseline="0" noProof="0" dirty="0">
                <a:ln>
                  <a:noFill/>
                </a:ln>
                <a:solidFill>
                  <a:srgbClr val="514843"/>
                </a:solidFill>
                <a:effectLst/>
                <a:uLnTx/>
                <a:uFillTx/>
                <a:latin typeface="Arial"/>
                <a:ea typeface="+mn-ea"/>
                <a:cs typeface="Arial"/>
              </a:rPr>
              <a:t> </a:t>
            </a:r>
            <a:r>
              <a:rPr kumimoji="0" sz="1800" b="0" i="1" u="none" strike="noStrike" kern="1200" cap="none" spc="0" normalizeH="0" baseline="0" noProof="0" dirty="0">
                <a:ln>
                  <a:noFill/>
                </a:ln>
                <a:solidFill>
                  <a:srgbClr val="514843"/>
                </a:solidFill>
                <a:effectLst/>
                <a:uLnTx/>
                <a:uFillTx/>
                <a:latin typeface="Arial"/>
                <a:ea typeface="+mn-ea"/>
                <a:cs typeface="Arial"/>
              </a:rPr>
              <a:t>x</a:t>
            </a:r>
            <a:endParaRPr kumimoji="0" sz="1800" b="0" i="0" u="none" strike="noStrike" kern="1200" cap="none" spc="0" normalizeH="0" baseline="0" noProof="0" dirty="0">
              <a:ln>
                <a:noFill/>
              </a:ln>
              <a:solidFill>
                <a:srgbClr val="514843"/>
              </a:solidFill>
              <a:effectLst/>
              <a:uLnTx/>
              <a:uFillTx/>
              <a:latin typeface="Arial"/>
              <a:ea typeface="+mn-ea"/>
              <a:cs typeface="Arial"/>
            </a:endParaRPr>
          </a:p>
        </p:txBody>
      </p:sp>
      <p:sp>
        <p:nvSpPr>
          <p:cNvPr id="9" name="object 9"/>
          <p:cNvSpPr txBox="1"/>
          <p:nvPr/>
        </p:nvSpPr>
        <p:spPr>
          <a:xfrm>
            <a:off x="1787843" y="1782445"/>
            <a:ext cx="143573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dirty="0">
                <a:ln>
                  <a:noFill/>
                </a:ln>
                <a:solidFill>
                  <a:srgbClr val="514843"/>
                </a:solidFill>
                <a:effectLst/>
                <a:uLnTx/>
                <a:uFillTx/>
                <a:latin typeface="Arial"/>
                <a:ea typeface="+mn-ea"/>
                <a:cs typeface="Arial"/>
              </a:rPr>
              <a:t>Cantidad</a:t>
            </a:r>
            <a:r>
              <a:rPr kumimoji="0" sz="1800" b="0" i="0" u="none" strike="noStrike" kern="1200" cap="none" spc="-50" normalizeH="0" baseline="0" noProof="0" dirty="0">
                <a:ln>
                  <a:noFill/>
                </a:ln>
                <a:solidFill>
                  <a:srgbClr val="514843"/>
                </a:solidFill>
                <a:effectLst/>
                <a:uLnTx/>
                <a:uFillTx/>
                <a:latin typeface="Arial"/>
                <a:ea typeface="+mn-ea"/>
                <a:cs typeface="Arial"/>
              </a:rPr>
              <a:t> </a:t>
            </a:r>
            <a:r>
              <a:rPr kumimoji="0" sz="1800" b="0" i="0" u="none" strike="noStrike" kern="1200" cap="none" spc="-5" normalizeH="0" baseline="0" noProof="0" dirty="0">
                <a:ln>
                  <a:noFill/>
                </a:ln>
                <a:solidFill>
                  <a:srgbClr val="514843"/>
                </a:solidFill>
                <a:effectLst/>
                <a:uLnTx/>
                <a:uFillTx/>
                <a:latin typeface="Arial"/>
                <a:ea typeface="+mn-ea"/>
                <a:cs typeface="Arial"/>
              </a:rPr>
              <a:t>de</a:t>
            </a:r>
            <a:r>
              <a:rPr kumimoji="0" sz="1800" b="0" i="0" u="none" strike="noStrike" kern="1200" cap="none" spc="-10" normalizeH="0" baseline="0" noProof="0" dirty="0">
                <a:ln>
                  <a:noFill/>
                </a:ln>
                <a:solidFill>
                  <a:srgbClr val="514843"/>
                </a:solidFill>
                <a:effectLst/>
                <a:uLnTx/>
                <a:uFillTx/>
                <a:latin typeface="Arial"/>
                <a:ea typeface="+mn-ea"/>
                <a:cs typeface="Arial"/>
              </a:rPr>
              <a:t> </a:t>
            </a:r>
            <a:r>
              <a:rPr kumimoji="0" sz="1800" b="0" i="1" u="none" strike="noStrike" kern="1200" cap="none" spc="0" normalizeH="0" baseline="0" noProof="0" dirty="0">
                <a:ln>
                  <a:noFill/>
                </a:ln>
                <a:solidFill>
                  <a:srgbClr val="514843"/>
                </a:solidFill>
                <a:effectLst/>
                <a:uLnTx/>
                <a:uFillTx/>
                <a:latin typeface="Arial"/>
                <a:ea typeface="+mn-ea"/>
                <a:cs typeface="Arial"/>
              </a:rPr>
              <a:t>y</a:t>
            </a:r>
            <a:endParaRPr kumimoji="0" sz="1800" b="0" i="0" u="none" strike="noStrike" kern="1200" cap="none" spc="0" normalizeH="0" baseline="0" noProof="0" dirty="0">
              <a:ln>
                <a:noFill/>
              </a:ln>
              <a:solidFill>
                <a:srgbClr val="514843"/>
              </a:solidFill>
              <a:effectLst/>
              <a:uLnTx/>
              <a:uFillTx/>
              <a:latin typeface="Arial"/>
              <a:ea typeface="+mn-ea"/>
              <a:cs typeface="Arial"/>
            </a:endParaRPr>
          </a:p>
        </p:txBody>
      </p:sp>
      <p:sp>
        <p:nvSpPr>
          <p:cNvPr id="10" name="object 10"/>
          <p:cNvSpPr txBox="1"/>
          <p:nvPr/>
        </p:nvSpPr>
        <p:spPr>
          <a:xfrm>
            <a:off x="6533135" y="4480877"/>
            <a:ext cx="268605" cy="228268"/>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514843"/>
                </a:solidFill>
                <a:effectLst/>
                <a:uLnTx/>
                <a:uFillTx/>
                <a:latin typeface="Arial"/>
                <a:ea typeface="+mn-ea"/>
                <a:cs typeface="Arial"/>
              </a:rPr>
              <a:t>U</a:t>
            </a:r>
            <a:r>
              <a:rPr kumimoji="0" sz="1350" b="0" i="0" u="none" strike="noStrike" kern="1200" cap="none" spc="-7" normalizeH="0" baseline="-18518" noProof="0" dirty="0">
                <a:ln>
                  <a:noFill/>
                </a:ln>
                <a:solidFill>
                  <a:srgbClr val="514843"/>
                </a:solidFill>
                <a:effectLst/>
                <a:uLnTx/>
                <a:uFillTx/>
                <a:latin typeface="Arial"/>
                <a:ea typeface="+mn-ea"/>
                <a:cs typeface="Arial"/>
              </a:rPr>
              <a:t>2</a:t>
            </a:r>
            <a:endParaRPr kumimoji="0" sz="1350" b="0" i="0" u="none" strike="noStrike" kern="1200" cap="none" spc="0" normalizeH="0" baseline="-18518" noProof="0" dirty="0">
              <a:ln>
                <a:noFill/>
              </a:ln>
              <a:solidFill>
                <a:srgbClr val="514843"/>
              </a:solidFill>
              <a:effectLst/>
              <a:uLnTx/>
              <a:uFillTx/>
              <a:latin typeface="Arial"/>
              <a:ea typeface="+mn-ea"/>
              <a:cs typeface="Arial"/>
            </a:endParaRPr>
          </a:p>
        </p:txBody>
      </p:sp>
      <p:pic>
        <p:nvPicPr>
          <p:cNvPr id="11" name="object 11"/>
          <p:cNvPicPr/>
          <p:nvPr/>
        </p:nvPicPr>
        <p:blipFill>
          <a:blip r:embed="rId2" cstate="print"/>
          <a:stretch>
            <a:fillRect/>
          </a:stretch>
        </p:blipFill>
        <p:spPr>
          <a:xfrm>
            <a:off x="3497263" y="4106863"/>
            <a:ext cx="92075" cy="92075"/>
          </a:xfrm>
          <a:prstGeom prst="rect">
            <a:avLst/>
          </a:prstGeom>
        </p:spPr>
      </p:pic>
      <p:sp>
        <p:nvSpPr>
          <p:cNvPr id="12" name="object 12"/>
          <p:cNvSpPr txBox="1"/>
          <p:nvPr/>
        </p:nvSpPr>
        <p:spPr>
          <a:xfrm>
            <a:off x="4348227" y="3612515"/>
            <a:ext cx="17843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1" u="none" strike="noStrike" kern="1200" cap="none" spc="0" normalizeH="0" baseline="0" noProof="0" dirty="0">
                <a:ln>
                  <a:noFill/>
                </a:ln>
                <a:solidFill>
                  <a:srgbClr val="514843"/>
                </a:solidFill>
                <a:effectLst/>
                <a:uLnTx/>
                <a:uFillTx/>
                <a:latin typeface="Arial"/>
                <a:ea typeface="+mn-ea"/>
                <a:cs typeface="Arial"/>
              </a:rPr>
              <a:t>A</a:t>
            </a:r>
            <a:endParaRPr kumimoji="0" sz="1800" b="0" i="0" u="none" strike="noStrike" kern="1200" cap="none" spc="0" normalizeH="0" baseline="0" noProof="0" dirty="0">
              <a:ln>
                <a:noFill/>
              </a:ln>
              <a:solidFill>
                <a:srgbClr val="514843"/>
              </a:solidFill>
              <a:effectLst/>
              <a:uLnTx/>
              <a:uFillTx/>
              <a:latin typeface="Arial"/>
              <a:ea typeface="+mn-ea"/>
              <a:cs typeface="Arial"/>
            </a:endParaRPr>
          </a:p>
        </p:txBody>
      </p:sp>
      <p:grpSp>
        <p:nvGrpSpPr>
          <p:cNvPr id="13" name="object 13"/>
          <p:cNvGrpSpPr/>
          <p:nvPr/>
        </p:nvGrpSpPr>
        <p:grpSpPr>
          <a:xfrm>
            <a:off x="2419350" y="2271712"/>
            <a:ext cx="4152900" cy="3462654"/>
            <a:chOff x="895350" y="2271712"/>
            <a:chExt cx="4152900" cy="3462654"/>
          </a:xfrm>
        </p:grpSpPr>
        <p:sp>
          <p:nvSpPr>
            <p:cNvPr id="14" name="object 14"/>
            <p:cNvSpPr/>
            <p:nvPr/>
          </p:nvSpPr>
          <p:spPr>
            <a:xfrm>
              <a:off x="914400" y="2438400"/>
              <a:ext cx="4114800" cy="3276600"/>
            </a:xfrm>
            <a:custGeom>
              <a:avLst/>
              <a:gdLst/>
              <a:ahLst/>
              <a:cxnLst/>
              <a:rect l="l" t="t" r="r" b="b"/>
              <a:pathLst>
                <a:path w="4114800" h="3276600">
                  <a:moveTo>
                    <a:pt x="0" y="0"/>
                  </a:moveTo>
                  <a:lnTo>
                    <a:pt x="4114800" y="3276600"/>
                  </a:lnTo>
                </a:path>
              </a:pathLst>
            </a:custGeom>
            <a:ln w="38100">
              <a:solidFill>
                <a:srgbClr val="FFFF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15" name="object 15"/>
            <p:cNvSpPr/>
            <p:nvPr/>
          </p:nvSpPr>
          <p:spPr>
            <a:xfrm>
              <a:off x="2057400" y="2286000"/>
              <a:ext cx="2895600" cy="2362200"/>
            </a:xfrm>
            <a:custGeom>
              <a:avLst/>
              <a:gdLst/>
              <a:ahLst/>
              <a:cxnLst/>
              <a:rect l="l" t="t" r="r" b="b"/>
              <a:pathLst>
                <a:path w="2895600" h="2362200">
                  <a:moveTo>
                    <a:pt x="0" y="0"/>
                  </a:moveTo>
                  <a:lnTo>
                    <a:pt x="8474" y="50266"/>
                  </a:lnTo>
                  <a:lnTo>
                    <a:pt x="16998" y="100505"/>
                  </a:lnTo>
                  <a:lnTo>
                    <a:pt x="25620" y="150691"/>
                  </a:lnTo>
                  <a:lnTo>
                    <a:pt x="34389" y="200795"/>
                  </a:lnTo>
                  <a:lnTo>
                    <a:pt x="43354" y="250792"/>
                  </a:lnTo>
                  <a:lnTo>
                    <a:pt x="52563" y="300654"/>
                  </a:lnTo>
                  <a:lnTo>
                    <a:pt x="62067" y="350355"/>
                  </a:lnTo>
                  <a:lnTo>
                    <a:pt x="71914" y="399867"/>
                  </a:lnTo>
                  <a:lnTo>
                    <a:pt x="82153" y="449163"/>
                  </a:lnTo>
                  <a:lnTo>
                    <a:pt x="92832" y="498216"/>
                  </a:lnTo>
                  <a:lnTo>
                    <a:pt x="104002" y="547001"/>
                  </a:lnTo>
                  <a:lnTo>
                    <a:pt x="115711" y="595488"/>
                  </a:lnTo>
                  <a:lnTo>
                    <a:pt x="128007" y="643653"/>
                  </a:lnTo>
                  <a:lnTo>
                    <a:pt x="140941" y="691467"/>
                  </a:lnTo>
                  <a:lnTo>
                    <a:pt x="154560" y="738904"/>
                  </a:lnTo>
                  <a:lnTo>
                    <a:pt x="168915" y="785936"/>
                  </a:lnTo>
                  <a:lnTo>
                    <a:pt x="184053" y="832537"/>
                  </a:lnTo>
                  <a:lnTo>
                    <a:pt x="200025" y="878681"/>
                  </a:lnTo>
                  <a:lnTo>
                    <a:pt x="216878" y="924339"/>
                  </a:lnTo>
                  <a:lnTo>
                    <a:pt x="234662" y="969485"/>
                  </a:lnTo>
                  <a:lnTo>
                    <a:pt x="253426" y="1014092"/>
                  </a:lnTo>
                  <a:lnTo>
                    <a:pt x="273219" y="1058134"/>
                  </a:lnTo>
                  <a:lnTo>
                    <a:pt x="294090" y="1101582"/>
                  </a:lnTo>
                  <a:lnTo>
                    <a:pt x="316088" y="1144411"/>
                  </a:lnTo>
                  <a:lnTo>
                    <a:pt x="339262" y="1186592"/>
                  </a:lnTo>
                  <a:lnTo>
                    <a:pt x="363661" y="1228101"/>
                  </a:lnTo>
                  <a:lnTo>
                    <a:pt x="389334" y="1268908"/>
                  </a:lnTo>
                  <a:lnTo>
                    <a:pt x="416330" y="1308988"/>
                  </a:lnTo>
                  <a:lnTo>
                    <a:pt x="444697" y="1348313"/>
                  </a:lnTo>
                  <a:lnTo>
                    <a:pt x="474486" y="1386857"/>
                  </a:lnTo>
                  <a:lnTo>
                    <a:pt x="505744" y="1424593"/>
                  </a:lnTo>
                  <a:lnTo>
                    <a:pt x="538521" y="1461493"/>
                  </a:lnTo>
                  <a:lnTo>
                    <a:pt x="572867" y="1497530"/>
                  </a:lnTo>
                  <a:lnTo>
                    <a:pt x="608829" y="1532678"/>
                  </a:lnTo>
                  <a:lnTo>
                    <a:pt x="646457" y="1566911"/>
                  </a:lnTo>
                  <a:lnTo>
                    <a:pt x="685800" y="1600200"/>
                  </a:lnTo>
                  <a:lnTo>
                    <a:pt x="717118" y="1625047"/>
                  </a:lnTo>
                  <a:lnTo>
                    <a:pt x="749448" y="1649337"/>
                  </a:lnTo>
                  <a:lnTo>
                    <a:pt x="782770" y="1673082"/>
                  </a:lnTo>
                  <a:lnTo>
                    <a:pt x="817061" y="1696294"/>
                  </a:lnTo>
                  <a:lnTo>
                    <a:pt x="852298" y="1718986"/>
                  </a:lnTo>
                  <a:lnTo>
                    <a:pt x="888460" y="1741169"/>
                  </a:lnTo>
                  <a:lnTo>
                    <a:pt x="925525" y="1762856"/>
                  </a:lnTo>
                  <a:lnTo>
                    <a:pt x="963470" y="1784058"/>
                  </a:lnTo>
                  <a:lnTo>
                    <a:pt x="1002274" y="1804788"/>
                  </a:lnTo>
                  <a:lnTo>
                    <a:pt x="1041915" y="1825057"/>
                  </a:lnTo>
                  <a:lnTo>
                    <a:pt x="1082371" y="1844879"/>
                  </a:lnTo>
                  <a:lnTo>
                    <a:pt x="1123619" y="1864264"/>
                  </a:lnTo>
                  <a:lnTo>
                    <a:pt x="1165638" y="1883226"/>
                  </a:lnTo>
                  <a:lnTo>
                    <a:pt x="1208405" y="1901776"/>
                  </a:lnTo>
                  <a:lnTo>
                    <a:pt x="1251900" y="1919926"/>
                  </a:lnTo>
                  <a:lnTo>
                    <a:pt x="1296098" y="1937689"/>
                  </a:lnTo>
                  <a:lnTo>
                    <a:pt x="1340979" y="1955077"/>
                  </a:lnTo>
                  <a:lnTo>
                    <a:pt x="1386521" y="1972101"/>
                  </a:lnTo>
                  <a:lnTo>
                    <a:pt x="1432702" y="1988774"/>
                  </a:lnTo>
                  <a:lnTo>
                    <a:pt x="1479498" y="2005108"/>
                  </a:lnTo>
                  <a:lnTo>
                    <a:pt x="1526890" y="2021115"/>
                  </a:lnTo>
                  <a:lnTo>
                    <a:pt x="1574854" y="2036807"/>
                  </a:lnTo>
                  <a:lnTo>
                    <a:pt x="1623368" y="2052196"/>
                  </a:lnTo>
                  <a:lnTo>
                    <a:pt x="1672411" y="2067294"/>
                  </a:lnTo>
                  <a:lnTo>
                    <a:pt x="1721960" y="2082115"/>
                  </a:lnTo>
                  <a:lnTo>
                    <a:pt x="1771993" y="2096668"/>
                  </a:lnTo>
                  <a:lnTo>
                    <a:pt x="1822489" y="2110968"/>
                  </a:lnTo>
                  <a:lnTo>
                    <a:pt x="1873425" y="2125025"/>
                  </a:lnTo>
                  <a:lnTo>
                    <a:pt x="1924780" y="2138852"/>
                  </a:lnTo>
                  <a:lnTo>
                    <a:pt x="1976531" y="2152461"/>
                  </a:lnTo>
                  <a:lnTo>
                    <a:pt x="2028656" y="2165864"/>
                  </a:lnTo>
                  <a:lnTo>
                    <a:pt x="2081134" y="2179074"/>
                  </a:lnTo>
                  <a:lnTo>
                    <a:pt x="2133942" y="2192102"/>
                  </a:lnTo>
                  <a:lnTo>
                    <a:pt x="2187058" y="2204960"/>
                  </a:lnTo>
                  <a:lnTo>
                    <a:pt x="2240460" y="2217661"/>
                  </a:lnTo>
                  <a:lnTo>
                    <a:pt x="2294126" y="2230216"/>
                  </a:lnTo>
                  <a:lnTo>
                    <a:pt x="2348035" y="2242639"/>
                  </a:lnTo>
                  <a:lnTo>
                    <a:pt x="2402164" y="2254940"/>
                  </a:lnTo>
                  <a:lnTo>
                    <a:pt x="2456491" y="2267132"/>
                  </a:lnTo>
                  <a:lnTo>
                    <a:pt x="2510994" y="2279227"/>
                  </a:lnTo>
                  <a:lnTo>
                    <a:pt x="2565652" y="2291238"/>
                  </a:lnTo>
                  <a:lnTo>
                    <a:pt x="2620441" y="2303176"/>
                  </a:lnTo>
                  <a:lnTo>
                    <a:pt x="2675341" y="2315053"/>
                  </a:lnTo>
                  <a:lnTo>
                    <a:pt x="2730328" y="2326882"/>
                  </a:lnTo>
                  <a:lnTo>
                    <a:pt x="2785382" y="2338675"/>
                  </a:lnTo>
                  <a:lnTo>
                    <a:pt x="2840480" y="2350443"/>
                  </a:lnTo>
                  <a:lnTo>
                    <a:pt x="2895600" y="2362200"/>
                  </a:lnTo>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grpSp>
      <p:sp>
        <p:nvSpPr>
          <p:cNvPr id="16" name="object 16"/>
          <p:cNvSpPr txBox="1"/>
          <p:nvPr/>
        </p:nvSpPr>
        <p:spPr>
          <a:xfrm>
            <a:off x="6075680" y="5091176"/>
            <a:ext cx="268605" cy="228268"/>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514843"/>
                </a:solidFill>
                <a:effectLst/>
                <a:uLnTx/>
                <a:uFillTx/>
                <a:latin typeface="Arial"/>
                <a:ea typeface="+mn-ea"/>
                <a:cs typeface="Arial"/>
              </a:rPr>
              <a:t>U</a:t>
            </a:r>
            <a:r>
              <a:rPr kumimoji="0" sz="1350" b="0" i="0" u="none" strike="noStrike" kern="1200" cap="none" spc="-7" normalizeH="0" baseline="-18518" noProof="0" dirty="0">
                <a:ln>
                  <a:noFill/>
                </a:ln>
                <a:solidFill>
                  <a:srgbClr val="514843"/>
                </a:solidFill>
                <a:effectLst/>
                <a:uLnTx/>
                <a:uFillTx/>
                <a:latin typeface="Arial"/>
                <a:ea typeface="+mn-ea"/>
                <a:cs typeface="Arial"/>
              </a:rPr>
              <a:t>1</a:t>
            </a:r>
            <a:endParaRPr kumimoji="0" sz="1350" b="0" i="0" u="none" strike="noStrike" kern="1200" cap="none" spc="0" normalizeH="0" baseline="-18518" noProof="0" dirty="0">
              <a:ln>
                <a:noFill/>
              </a:ln>
              <a:solidFill>
                <a:srgbClr val="514843"/>
              </a:solidFill>
              <a:effectLst/>
              <a:uLnTx/>
              <a:uFillTx/>
              <a:latin typeface="Arial"/>
              <a:ea typeface="+mn-ea"/>
              <a:cs typeface="Arial"/>
            </a:endParaRPr>
          </a:p>
        </p:txBody>
      </p:sp>
      <p:sp>
        <p:nvSpPr>
          <p:cNvPr id="17" name="object 17"/>
          <p:cNvSpPr txBox="1"/>
          <p:nvPr/>
        </p:nvSpPr>
        <p:spPr>
          <a:xfrm>
            <a:off x="3204592" y="4146233"/>
            <a:ext cx="17843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srgbClr val="514843"/>
                </a:solidFill>
                <a:effectLst/>
                <a:uLnTx/>
                <a:uFillTx/>
                <a:latin typeface="Arial"/>
                <a:ea typeface="+mn-ea"/>
                <a:cs typeface="Arial"/>
              </a:rPr>
              <a:t>B</a:t>
            </a:r>
          </a:p>
        </p:txBody>
      </p:sp>
      <p:pic>
        <p:nvPicPr>
          <p:cNvPr id="18" name="object 18"/>
          <p:cNvPicPr/>
          <p:nvPr/>
        </p:nvPicPr>
        <p:blipFill>
          <a:blip r:embed="rId2" cstate="print"/>
          <a:stretch>
            <a:fillRect/>
          </a:stretch>
        </p:blipFill>
        <p:spPr>
          <a:xfrm>
            <a:off x="4259263" y="3878263"/>
            <a:ext cx="92075" cy="92075"/>
          </a:xfrm>
          <a:prstGeom prst="rect">
            <a:avLst/>
          </a:prstGeom>
        </p:spPr>
      </p:pic>
      <p:sp>
        <p:nvSpPr>
          <p:cNvPr id="19" name="object 19"/>
          <p:cNvSpPr txBox="1"/>
          <p:nvPr/>
        </p:nvSpPr>
        <p:spPr>
          <a:xfrm>
            <a:off x="6634861" y="3163469"/>
            <a:ext cx="3855085" cy="954405"/>
          </a:xfrm>
          <a:prstGeom prst="rect">
            <a:avLst/>
          </a:prstGeom>
        </p:spPr>
        <p:txBody>
          <a:bodyPr vert="horz" wrap="square" lIns="0" tIns="36830" rIns="0" bIns="0" rtlCol="0">
            <a:spAutoFit/>
          </a:bodyPr>
          <a:lstStyle/>
          <a:p>
            <a:pPr marL="12700" marR="5080" lvl="0" indent="0" algn="l" defTabSz="914400" rtl="0" eaLnBrk="1" fontAlgn="auto" latinLnBrk="0" hangingPunct="1">
              <a:lnSpc>
                <a:spcPts val="2400"/>
              </a:lnSpc>
              <a:spcBef>
                <a:spcPts val="290"/>
              </a:spcBef>
              <a:spcAft>
                <a:spcPts val="0"/>
              </a:spcAft>
              <a:buClrTx/>
              <a:buSzTx/>
              <a:buFontTx/>
              <a:buNone/>
              <a:tabLst/>
              <a:defRPr/>
            </a:pPr>
            <a:r>
              <a:rPr kumimoji="0" sz="2100" b="0" i="1" u="none" strike="noStrike" kern="1200" cap="none" spc="-60" normalizeH="0" baseline="0" noProof="0" dirty="0">
                <a:ln>
                  <a:noFill/>
                </a:ln>
                <a:solidFill>
                  <a:srgbClr val="514843"/>
                </a:solidFill>
                <a:effectLst/>
                <a:uLnTx/>
                <a:uFillTx/>
                <a:latin typeface="Tahoma"/>
                <a:ea typeface="+mn-ea"/>
                <a:cs typeface="Tahoma"/>
              </a:rPr>
              <a:t>VC</a:t>
            </a:r>
            <a:r>
              <a:rPr kumimoji="0" sz="2100" b="0" i="1" u="none" strike="noStrike" kern="1200" cap="none" spc="-65"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es</a:t>
            </a:r>
            <a:r>
              <a:rPr kumimoji="0" sz="2000" b="0" i="0" u="none" strike="noStrike" kern="1200" cap="none" spc="-5"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la</a:t>
            </a:r>
            <a:r>
              <a:rPr kumimoji="0" sz="2000" b="0" i="0" u="none" strike="noStrike" kern="1200" cap="none" spc="40"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cantidad</a:t>
            </a:r>
            <a:r>
              <a:rPr kumimoji="0" sz="2000" b="0" i="0" u="none" strike="noStrike" kern="1200" cap="none" spc="-10"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de</a:t>
            </a:r>
            <a:r>
              <a:rPr kumimoji="0" sz="2000" b="0" i="0" u="none" strike="noStrike" kern="1200" cap="none" spc="-5" normalizeH="0" baseline="0" noProof="0" dirty="0">
                <a:ln>
                  <a:noFill/>
                </a:ln>
                <a:solidFill>
                  <a:srgbClr val="514843"/>
                </a:solidFill>
                <a:effectLst/>
                <a:uLnTx/>
                <a:uFillTx/>
                <a:latin typeface="Tahoma"/>
                <a:ea typeface="+mn-ea"/>
                <a:cs typeface="Tahoma"/>
              </a:rPr>
              <a:t> dinero</a:t>
            </a:r>
            <a:r>
              <a:rPr kumimoji="0" sz="2000" b="0" i="0" u="none" strike="noStrike" kern="1200" cap="none" spc="-35" normalizeH="0" baseline="0" noProof="0" dirty="0">
                <a:ln>
                  <a:noFill/>
                </a:ln>
                <a:solidFill>
                  <a:srgbClr val="514843"/>
                </a:solidFill>
                <a:effectLst/>
                <a:uLnTx/>
                <a:uFillTx/>
                <a:latin typeface="Tahoma"/>
                <a:ea typeface="+mn-ea"/>
                <a:cs typeface="Tahoma"/>
              </a:rPr>
              <a:t> </a:t>
            </a:r>
            <a:r>
              <a:rPr kumimoji="0" sz="2000" b="0" i="0" u="none" strike="noStrike" kern="1200" cap="none" spc="0" normalizeH="0" baseline="0" noProof="0" dirty="0">
                <a:ln>
                  <a:noFill/>
                </a:ln>
                <a:solidFill>
                  <a:srgbClr val="514843"/>
                </a:solidFill>
                <a:effectLst/>
                <a:uLnTx/>
                <a:uFillTx/>
                <a:latin typeface="Tahoma"/>
                <a:ea typeface="+mn-ea"/>
                <a:cs typeface="Tahoma"/>
              </a:rPr>
              <a:t>que </a:t>
            </a:r>
            <a:r>
              <a:rPr kumimoji="0" sz="2000" b="0" i="0" u="none" strike="noStrike" kern="1200" cap="none" spc="-10" normalizeH="0" baseline="0" noProof="0" dirty="0">
                <a:ln>
                  <a:noFill/>
                </a:ln>
                <a:solidFill>
                  <a:srgbClr val="514843"/>
                </a:solidFill>
                <a:effectLst/>
                <a:uLnTx/>
                <a:uFillTx/>
                <a:latin typeface="Tahoma"/>
                <a:ea typeface="+mn-ea"/>
                <a:cs typeface="Tahoma"/>
              </a:rPr>
              <a:t>el </a:t>
            </a:r>
            <a:r>
              <a:rPr kumimoji="0" sz="2000" b="0" i="0" u="none" strike="noStrike" kern="1200" cap="none" spc="-610"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individuo</a:t>
            </a:r>
            <a:r>
              <a:rPr kumimoji="0" sz="2000" b="0" i="0" u="none" strike="noStrike" kern="1200" cap="none" spc="10"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requiere</a:t>
            </a:r>
            <a:r>
              <a:rPr kumimoji="0" sz="2000" b="0" i="0" u="none" strike="noStrike" kern="1200" cap="none" spc="5" normalizeH="0" baseline="0" noProof="0" dirty="0">
                <a:ln>
                  <a:noFill/>
                </a:ln>
                <a:solidFill>
                  <a:srgbClr val="514843"/>
                </a:solidFill>
                <a:effectLst/>
                <a:uLnTx/>
                <a:uFillTx/>
                <a:latin typeface="Tahoma"/>
                <a:ea typeface="+mn-ea"/>
                <a:cs typeface="Tahoma"/>
              </a:rPr>
              <a:t> </a:t>
            </a:r>
            <a:r>
              <a:rPr kumimoji="0" sz="2000" b="0" i="0" u="none" strike="noStrike" kern="1200" cap="none" spc="-15" normalizeH="0" baseline="0" noProof="0" dirty="0">
                <a:ln>
                  <a:noFill/>
                </a:ln>
                <a:solidFill>
                  <a:srgbClr val="514843"/>
                </a:solidFill>
                <a:effectLst/>
                <a:uLnTx/>
                <a:uFillTx/>
                <a:latin typeface="Tahoma"/>
                <a:ea typeface="+mn-ea"/>
                <a:cs typeface="Tahoma"/>
              </a:rPr>
              <a:t>para</a:t>
            </a:r>
            <a:r>
              <a:rPr kumimoji="0" sz="2000" b="0" i="0" u="none" strike="noStrike" kern="1200" cap="none" spc="0" normalizeH="0" baseline="0" noProof="0" dirty="0">
                <a:ln>
                  <a:noFill/>
                </a:ln>
                <a:solidFill>
                  <a:srgbClr val="514843"/>
                </a:solidFill>
                <a:effectLst/>
                <a:uLnTx/>
                <a:uFillTx/>
                <a:latin typeface="Tahoma"/>
                <a:ea typeface="+mn-ea"/>
                <a:cs typeface="Tahoma"/>
              </a:rPr>
              <a:t> </a:t>
            </a:r>
            <a:r>
              <a:rPr kumimoji="0" sz="2000" b="0" i="0" u="none" strike="noStrike" kern="1200" cap="none" spc="-15" normalizeH="0" baseline="0" noProof="0" dirty="0">
                <a:ln>
                  <a:noFill/>
                </a:ln>
                <a:solidFill>
                  <a:srgbClr val="514843"/>
                </a:solidFill>
                <a:effectLst/>
                <a:uLnTx/>
                <a:uFillTx/>
                <a:latin typeface="Tahoma"/>
                <a:ea typeface="+mn-ea"/>
                <a:cs typeface="Tahoma"/>
              </a:rPr>
              <a:t>ser </a:t>
            </a:r>
            <a:r>
              <a:rPr kumimoji="0" sz="2000" b="0" i="0" u="none" strike="noStrike" kern="1200" cap="none" spc="-10"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compensado</a:t>
            </a:r>
            <a:endParaRPr kumimoji="0" sz="2000" b="0" i="0" u="none" strike="noStrike" kern="1200" cap="none" spc="0" normalizeH="0" baseline="0" noProof="0" dirty="0">
              <a:ln>
                <a:noFill/>
              </a:ln>
              <a:solidFill>
                <a:srgbClr val="514843"/>
              </a:solidFill>
              <a:effectLst/>
              <a:uLnTx/>
              <a:uFillTx/>
              <a:latin typeface="Tahoma"/>
              <a:ea typeface="+mn-ea"/>
              <a:cs typeface="Tahoma"/>
            </a:endParaRPr>
          </a:p>
        </p:txBody>
      </p:sp>
      <p:sp>
        <p:nvSpPr>
          <p:cNvPr id="20" name="object 20"/>
          <p:cNvSpPr txBox="1"/>
          <p:nvPr/>
        </p:nvSpPr>
        <p:spPr>
          <a:xfrm>
            <a:off x="4245991" y="1771333"/>
            <a:ext cx="4178300" cy="638175"/>
          </a:xfrm>
          <a:prstGeom prst="rect">
            <a:avLst/>
          </a:prstGeom>
        </p:spPr>
        <p:txBody>
          <a:bodyPr vert="horz" wrap="square" lIns="0" tIns="12700" rIns="0" bIns="0" rtlCol="0">
            <a:spAutoFit/>
          </a:bodyPr>
          <a:lstStyle/>
          <a:p>
            <a:pPr marL="38100" marR="0" lvl="0" indent="0" algn="l" defTabSz="914400" rtl="0" eaLnBrk="1" fontAlgn="auto" latinLnBrk="0" hangingPunct="1">
              <a:lnSpc>
                <a:spcPts val="2350"/>
              </a:lnSpc>
              <a:spcBef>
                <a:spcPts val="100"/>
              </a:spcBef>
              <a:spcAft>
                <a:spcPts val="0"/>
              </a:spcAft>
              <a:buClrTx/>
              <a:buSzTx/>
              <a:buFontTx/>
              <a:buNone/>
              <a:tabLst/>
              <a:defRPr/>
            </a:pPr>
            <a:r>
              <a:rPr kumimoji="0" sz="2000" b="0" i="0" u="none" strike="noStrike" kern="1200" cap="none" spc="-5" normalizeH="0" baseline="0" noProof="0" dirty="0">
                <a:ln>
                  <a:noFill/>
                </a:ln>
                <a:solidFill>
                  <a:srgbClr val="514843"/>
                </a:solidFill>
                <a:effectLst/>
                <a:uLnTx/>
                <a:uFillTx/>
                <a:latin typeface="Tahoma"/>
                <a:ea typeface="+mn-ea"/>
                <a:cs typeface="Tahoma"/>
              </a:rPr>
              <a:t>El</a:t>
            </a:r>
            <a:r>
              <a:rPr kumimoji="0" sz="2000" b="0" i="0" u="none" strike="noStrike" kern="1200" cap="none" spc="-20"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consumidor</a:t>
            </a:r>
            <a:r>
              <a:rPr kumimoji="0" sz="2000" b="0" i="0" u="none" strike="noStrike" kern="1200" cap="none" spc="10"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se </a:t>
            </a:r>
            <a:r>
              <a:rPr kumimoji="0" sz="2000" b="0" i="0" u="none" strike="noStrike" kern="1200" cap="none" spc="-5" normalizeH="0" baseline="0" noProof="0" dirty="0">
                <a:ln>
                  <a:noFill/>
                </a:ln>
                <a:solidFill>
                  <a:srgbClr val="514843"/>
                </a:solidFill>
                <a:effectLst/>
                <a:uLnTx/>
                <a:uFillTx/>
                <a:latin typeface="Tahoma"/>
                <a:ea typeface="+mn-ea"/>
                <a:cs typeface="Tahoma"/>
              </a:rPr>
              <a:t>podría</a:t>
            </a:r>
            <a:r>
              <a:rPr kumimoji="0" sz="2000" b="0" i="0" u="none" strike="noStrike" kern="1200" cap="none" spc="5"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compensar</a:t>
            </a:r>
            <a:endParaRPr kumimoji="0" sz="2000" b="0" i="0" u="none" strike="noStrike" kern="1200" cap="none" spc="0" normalizeH="0" baseline="0" noProof="0" dirty="0">
              <a:ln>
                <a:noFill/>
              </a:ln>
              <a:solidFill>
                <a:srgbClr val="514843"/>
              </a:solidFill>
              <a:effectLst/>
              <a:uLnTx/>
              <a:uFillTx/>
              <a:latin typeface="Tahoma"/>
              <a:ea typeface="+mn-ea"/>
              <a:cs typeface="Tahoma"/>
            </a:endParaRPr>
          </a:p>
          <a:p>
            <a:pPr marL="38100" marR="0" lvl="0" indent="0" algn="l" defTabSz="914400" rtl="0" eaLnBrk="1" fontAlgn="auto" latinLnBrk="0" hangingPunct="1">
              <a:lnSpc>
                <a:spcPts val="2470"/>
              </a:lnSpc>
              <a:spcBef>
                <a:spcPts val="0"/>
              </a:spcBef>
              <a:spcAft>
                <a:spcPts val="0"/>
              </a:spcAft>
              <a:buClrTx/>
              <a:buSzTx/>
              <a:buFontTx/>
              <a:buNone/>
              <a:tabLst/>
              <a:defRPr/>
            </a:pPr>
            <a:r>
              <a:rPr kumimoji="0" sz="2000" b="0" i="0" u="none" strike="noStrike" kern="1200" cap="none" spc="-15" normalizeH="0" baseline="0" noProof="0" dirty="0">
                <a:ln>
                  <a:noFill/>
                </a:ln>
                <a:solidFill>
                  <a:srgbClr val="514843"/>
                </a:solidFill>
                <a:effectLst/>
                <a:uLnTx/>
                <a:uFillTx/>
                <a:latin typeface="Tahoma"/>
                <a:ea typeface="+mn-ea"/>
                <a:cs typeface="Tahoma"/>
              </a:rPr>
              <a:t>para</a:t>
            </a:r>
            <a:r>
              <a:rPr kumimoji="0" sz="2000" b="0" i="0" u="none" strike="noStrike" kern="1200" cap="none" spc="0"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mantener</a:t>
            </a:r>
            <a:r>
              <a:rPr kumimoji="0" sz="2000" b="0" i="0" u="none" strike="noStrike" kern="1200" cap="none" spc="15"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el</a:t>
            </a:r>
            <a:r>
              <a:rPr kumimoji="0" sz="2000" b="0" i="0" u="none" strike="noStrike" kern="1200" cap="none" spc="-5"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nivel</a:t>
            </a:r>
            <a:r>
              <a:rPr kumimoji="0" sz="2000" b="0" i="0" u="none" strike="noStrike" kern="1200" cap="none" spc="35" normalizeH="0" baseline="0" noProof="0" dirty="0">
                <a:ln>
                  <a:noFill/>
                </a:ln>
                <a:solidFill>
                  <a:srgbClr val="514843"/>
                </a:solidFill>
                <a:effectLst/>
                <a:uLnTx/>
                <a:uFillTx/>
                <a:latin typeface="Tahoma"/>
                <a:ea typeface="+mn-ea"/>
                <a:cs typeface="Tahoma"/>
              </a:rPr>
              <a:t> </a:t>
            </a:r>
            <a:r>
              <a:rPr kumimoji="0" sz="2000" b="0" i="0" u="none" strike="noStrike" kern="1200" cap="none" spc="5" normalizeH="0" baseline="0" noProof="0" dirty="0">
                <a:ln>
                  <a:noFill/>
                </a:ln>
                <a:solidFill>
                  <a:srgbClr val="514843"/>
                </a:solidFill>
                <a:effectLst/>
                <a:uLnTx/>
                <a:uFillTx/>
                <a:latin typeface="Tahoma"/>
                <a:ea typeface="+mn-ea"/>
                <a:cs typeface="Tahoma"/>
              </a:rPr>
              <a:t>de</a:t>
            </a:r>
            <a:r>
              <a:rPr kumimoji="0" sz="2000" b="0" i="0" u="none" strike="noStrike" kern="1200" cap="none" spc="-35" normalizeH="0" baseline="0" noProof="0" dirty="0">
                <a:ln>
                  <a:noFill/>
                </a:ln>
                <a:solidFill>
                  <a:srgbClr val="514843"/>
                </a:solidFill>
                <a:effectLst/>
                <a:uLnTx/>
                <a:uFillTx/>
                <a:latin typeface="Tahoma"/>
                <a:ea typeface="+mn-ea"/>
                <a:cs typeface="Tahoma"/>
              </a:rPr>
              <a:t> </a:t>
            </a:r>
            <a:r>
              <a:rPr kumimoji="0" sz="2000" b="0" i="0" u="none" strike="noStrike" kern="1200" cap="none" spc="-10" normalizeH="0" baseline="0" noProof="0" dirty="0">
                <a:ln>
                  <a:noFill/>
                </a:ln>
                <a:solidFill>
                  <a:srgbClr val="514843"/>
                </a:solidFill>
                <a:effectLst/>
                <a:uLnTx/>
                <a:uFillTx/>
                <a:latin typeface="Tahoma"/>
                <a:ea typeface="+mn-ea"/>
                <a:cs typeface="Tahoma"/>
              </a:rPr>
              <a:t>utilidad</a:t>
            </a:r>
            <a:r>
              <a:rPr kumimoji="0" sz="2000" b="0" i="0" u="none" strike="noStrike" kern="1200" cap="none" spc="35" normalizeH="0" baseline="0" noProof="0" dirty="0">
                <a:ln>
                  <a:noFill/>
                </a:ln>
                <a:solidFill>
                  <a:srgbClr val="514843"/>
                </a:solidFill>
                <a:effectLst/>
                <a:uLnTx/>
                <a:uFillTx/>
                <a:latin typeface="Tahoma"/>
                <a:ea typeface="+mn-ea"/>
                <a:cs typeface="Tahoma"/>
              </a:rPr>
              <a:t> </a:t>
            </a:r>
            <a:r>
              <a:rPr kumimoji="0" sz="2100" b="0" i="1" u="none" strike="noStrike" kern="1200" cap="none" spc="-55" normalizeH="0" baseline="0" noProof="0" dirty="0">
                <a:ln>
                  <a:noFill/>
                </a:ln>
                <a:solidFill>
                  <a:srgbClr val="514843"/>
                </a:solidFill>
                <a:effectLst/>
                <a:uLnTx/>
                <a:uFillTx/>
                <a:latin typeface="Tahoma"/>
                <a:ea typeface="+mn-ea"/>
                <a:cs typeface="Tahoma"/>
              </a:rPr>
              <a:t>U</a:t>
            </a:r>
            <a:r>
              <a:rPr kumimoji="0" sz="2100" b="0" i="1" u="none" strike="noStrike" kern="1200" cap="none" spc="-82" normalizeH="0" baseline="-19841" noProof="0" dirty="0">
                <a:ln>
                  <a:noFill/>
                </a:ln>
                <a:solidFill>
                  <a:srgbClr val="514843"/>
                </a:solidFill>
                <a:effectLst/>
                <a:uLnTx/>
                <a:uFillTx/>
                <a:latin typeface="Tahoma"/>
                <a:ea typeface="+mn-ea"/>
                <a:cs typeface="Tahoma"/>
              </a:rPr>
              <a:t>2</a:t>
            </a:r>
            <a:endParaRPr kumimoji="0" sz="2100" b="0" i="0" u="none" strike="noStrike" kern="1200" cap="none" spc="0" normalizeH="0" baseline="-19841" noProof="0" dirty="0">
              <a:ln>
                <a:noFill/>
              </a:ln>
              <a:solidFill>
                <a:srgbClr val="514843"/>
              </a:solidFill>
              <a:effectLst/>
              <a:uLnTx/>
              <a:uFillTx/>
              <a:latin typeface="Tahoma"/>
              <a:ea typeface="+mn-ea"/>
              <a:cs typeface="Tahoma"/>
            </a:endParaRPr>
          </a:p>
        </p:txBody>
      </p:sp>
      <p:grpSp>
        <p:nvGrpSpPr>
          <p:cNvPr id="21" name="object 21"/>
          <p:cNvGrpSpPr/>
          <p:nvPr/>
        </p:nvGrpSpPr>
        <p:grpSpPr>
          <a:xfrm>
            <a:off x="3105150" y="2266950"/>
            <a:ext cx="2019300" cy="3086100"/>
            <a:chOff x="1581150" y="2266950"/>
            <a:chExt cx="2019300" cy="3086100"/>
          </a:xfrm>
        </p:grpSpPr>
        <p:sp>
          <p:nvSpPr>
            <p:cNvPr id="22" name="object 22"/>
            <p:cNvSpPr/>
            <p:nvPr/>
          </p:nvSpPr>
          <p:spPr>
            <a:xfrm>
              <a:off x="1600200" y="2286000"/>
              <a:ext cx="1981200" cy="3048000"/>
            </a:xfrm>
            <a:custGeom>
              <a:avLst/>
              <a:gdLst/>
              <a:ahLst/>
              <a:cxnLst/>
              <a:rect l="l" t="t" r="r" b="b"/>
              <a:pathLst>
                <a:path w="1981200" h="3048000">
                  <a:moveTo>
                    <a:pt x="0" y="0"/>
                  </a:moveTo>
                  <a:lnTo>
                    <a:pt x="1981200" y="3048000"/>
                  </a:lnTo>
                </a:path>
              </a:pathLst>
            </a:custGeom>
            <a:ln w="38100">
              <a:solidFill>
                <a:srgbClr val="00FF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pic>
          <p:nvPicPr>
            <p:cNvPr id="23" name="object 23"/>
            <p:cNvPicPr/>
            <p:nvPr/>
          </p:nvPicPr>
          <p:blipFill>
            <a:blip r:embed="rId2" cstate="print"/>
            <a:stretch>
              <a:fillRect/>
            </a:stretch>
          </p:blipFill>
          <p:spPr>
            <a:xfrm>
              <a:off x="2354262" y="3421062"/>
              <a:ext cx="92075" cy="92075"/>
            </a:xfrm>
            <a:prstGeom prst="rect">
              <a:avLst/>
            </a:prstGeom>
          </p:spPr>
        </p:pic>
      </p:grpSp>
      <p:sp>
        <p:nvSpPr>
          <p:cNvPr id="24" name="object 24"/>
          <p:cNvSpPr txBox="1"/>
          <p:nvPr/>
        </p:nvSpPr>
        <p:spPr>
          <a:xfrm>
            <a:off x="3960495" y="3154934"/>
            <a:ext cx="19050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1" u="none" strike="noStrike" kern="1200" cap="none" spc="-5" normalizeH="0" baseline="0" noProof="0" dirty="0">
                <a:ln>
                  <a:noFill/>
                </a:ln>
                <a:solidFill>
                  <a:srgbClr val="514843"/>
                </a:solidFill>
                <a:effectLst/>
                <a:uLnTx/>
                <a:uFillTx/>
                <a:latin typeface="Arial"/>
                <a:ea typeface="+mn-ea"/>
                <a:cs typeface="Arial"/>
              </a:rPr>
              <a:t>C</a:t>
            </a:r>
            <a:endParaRPr kumimoji="0" sz="1800" b="0" i="0" u="none" strike="noStrike" kern="1200" cap="none" spc="0" normalizeH="0" baseline="0" noProof="0" dirty="0">
              <a:ln>
                <a:noFill/>
              </a:ln>
              <a:solidFill>
                <a:srgbClr val="514843"/>
              </a:solidFill>
              <a:effectLst/>
              <a:uLnTx/>
              <a:uFillTx/>
              <a:latin typeface="Arial"/>
              <a:ea typeface="+mn-ea"/>
              <a:cs typeface="Arial"/>
            </a:endParaRPr>
          </a:p>
        </p:txBody>
      </p:sp>
      <p:pic>
        <p:nvPicPr>
          <p:cNvPr id="25" name="object 25"/>
          <p:cNvPicPr/>
          <p:nvPr/>
        </p:nvPicPr>
        <p:blipFill>
          <a:blip r:embed="rId3" cstate="print"/>
          <a:stretch>
            <a:fillRect/>
          </a:stretch>
        </p:blipFill>
        <p:spPr>
          <a:xfrm>
            <a:off x="8468595" y="836549"/>
            <a:ext cx="114300" cy="215900"/>
          </a:xfrm>
          <a:prstGeom prst="rect">
            <a:avLst/>
          </a:prstGeom>
        </p:spPr>
      </p:pic>
      <p:sp>
        <p:nvSpPr>
          <p:cNvPr id="26" name="object 26"/>
          <p:cNvSpPr/>
          <p:nvPr/>
        </p:nvSpPr>
        <p:spPr>
          <a:xfrm>
            <a:off x="4295648" y="5074284"/>
            <a:ext cx="576580" cy="309880"/>
          </a:xfrm>
          <a:custGeom>
            <a:avLst/>
            <a:gdLst/>
            <a:ahLst/>
            <a:cxnLst/>
            <a:rect l="l" t="t" r="r" b="b"/>
            <a:pathLst>
              <a:path w="576579" h="309879">
                <a:moveTo>
                  <a:pt x="109511" y="152913"/>
                </a:moveTo>
                <a:lnTo>
                  <a:pt x="102187" y="153019"/>
                </a:lnTo>
                <a:lnTo>
                  <a:pt x="95458" y="155862"/>
                </a:lnTo>
                <a:lnTo>
                  <a:pt x="90169" y="161289"/>
                </a:lnTo>
                <a:lnTo>
                  <a:pt x="0" y="299465"/>
                </a:lnTo>
                <a:lnTo>
                  <a:pt x="164719" y="309879"/>
                </a:lnTo>
                <a:lnTo>
                  <a:pt x="172231" y="308852"/>
                </a:lnTo>
                <a:lnTo>
                  <a:pt x="178530" y="305180"/>
                </a:lnTo>
                <a:lnTo>
                  <a:pt x="182931" y="299465"/>
                </a:lnTo>
                <a:lnTo>
                  <a:pt x="42418" y="299465"/>
                </a:lnTo>
                <a:lnTo>
                  <a:pt x="25272" y="265429"/>
                </a:lnTo>
                <a:lnTo>
                  <a:pt x="88290" y="233850"/>
                </a:lnTo>
                <a:lnTo>
                  <a:pt x="122046" y="182117"/>
                </a:lnTo>
                <a:lnTo>
                  <a:pt x="124890" y="175043"/>
                </a:lnTo>
                <a:lnTo>
                  <a:pt x="124793" y="167719"/>
                </a:lnTo>
                <a:lnTo>
                  <a:pt x="121957" y="160990"/>
                </a:lnTo>
                <a:lnTo>
                  <a:pt x="116585" y="155701"/>
                </a:lnTo>
                <a:lnTo>
                  <a:pt x="109511" y="152913"/>
                </a:lnTo>
                <a:close/>
              </a:path>
              <a:path w="576579" h="309879">
                <a:moveTo>
                  <a:pt x="88290" y="233850"/>
                </a:moveTo>
                <a:lnTo>
                  <a:pt x="25272" y="265429"/>
                </a:lnTo>
                <a:lnTo>
                  <a:pt x="42418" y="299465"/>
                </a:lnTo>
                <a:lnTo>
                  <a:pt x="55593" y="292861"/>
                </a:lnTo>
                <a:lnTo>
                  <a:pt x="49783" y="292861"/>
                </a:lnTo>
                <a:lnTo>
                  <a:pt x="35051" y="263524"/>
                </a:lnTo>
                <a:lnTo>
                  <a:pt x="68927" y="263524"/>
                </a:lnTo>
                <a:lnTo>
                  <a:pt x="88290" y="233850"/>
                </a:lnTo>
                <a:close/>
              </a:path>
              <a:path w="576579" h="309879">
                <a:moveTo>
                  <a:pt x="105235" y="267978"/>
                </a:moveTo>
                <a:lnTo>
                  <a:pt x="42418" y="299465"/>
                </a:lnTo>
                <a:lnTo>
                  <a:pt x="182931" y="299465"/>
                </a:lnTo>
                <a:lnTo>
                  <a:pt x="184912" y="292099"/>
                </a:lnTo>
                <a:lnTo>
                  <a:pt x="183884" y="284587"/>
                </a:lnTo>
                <a:lnTo>
                  <a:pt x="180212" y="278288"/>
                </a:lnTo>
                <a:lnTo>
                  <a:pt x="174446" y="273847"/>
                </a:lnTo>
                <a:lnTo>
                  <a:pt x="167131" y="271906"/>
                </a:lnTo>
                <a:lnTo>
                  <a:pt x="105235" y="267978"/>
                </a:lnTo>
                <a:close/>
              </a:path>
              <a:path w="576579" h="309879">
                <a:moveTo>
                  <a:pt x="35051" y="263524"/>
                </a:moveTo>
                <a:lnTo>
                  <a:pt x="49783" y="292861"/>
                </a:lnTo>
                <a:lnTo>
                  <a:pt x="67580" y="265589"/>
                </a:lnTo>
                <a:lnTo>
                  <a:pt x="35051" y="263524"/>
                </a:lnTo>
                <a:close/>
              </a:path>
              <a:path w="576579" h="309879">
                <a:moveTo>
                  <a:pt x="67580" y="265589"/>
                </a:moveTo>
                <a:lnTo>
                  <a:pt x="49783" y="292861"/>
                </a:lnTo>
                <a:lnTo>
                  <a:pt x="55593" y="292861"/>
                </a:lnTo>
                <a:lnTo>
                  <a:pt x="105235" y="267978"/>
                </a:lnTo>
                <a:lnTo>
                  <a:pt x="67580" y="265589"/>
                </a:lnTo>
                <a:close/>
              </a:path>
              <a:path w="576579" h="309879">
                <a:moveTo>
                  <a:pt x="471330" y="41900"/>
                </a:moveTo>
                <a:lnTo>
                  <a:pt x="88290" y="233850"/>
                </a:lnTo>
                <a:lnTo>
                  <a:pt x="67580" y="265589"/>
                </a:lnTo>
                <a:lnTo>
                  <a:pt x="105235" y="267978"/>
                </a:lnTo>
                <a:lnTo>
                  <a:pt x="488155" y="76041"/>
                </a:lnTo>
                <a:lnTo>
                  <a:pt x="508877" y="44282"/>
                </a:lnTo>
                <a:lnTo>
                  <a:pt x="471330" y="41900"/>
                </a:lnTo>
                <a:close/>
              </a:path>
              <a:path w="576579" h="309879">
                <a:moveTo>
                  <a:pt x="68927" y="263524"/>
                </a:moveTo>
                <a:lnTo>
                  <a:pt x="35051" y="263524"/>
                </a:lnTo>
                <a:lnTo>
                  <a:pt x="67580" y="265589"/>
                </a:lnTo>
                <a:lnTo>
                  <a:pt x="68927" y="263524"/>
                </a:lnTo>
                <a:close/>
              </a:path>
              <a:path w="576579" h="309879">
                <a:moveTo>
                  <a:pt x="576452" y="10413"/>
                </a:moveTo>
                <a:lnTo>
                  <a:pt x="534162" y="10413"/>
                </a:lnTo>
                <a:lnTo>
                  <a:pt x="551179" y="44450"/>
                </a:lnTo>
                <a:lnTo>
                  <a:pt x="488155" y="76041"/>
                </a:lnTo>
                <a:lnTo>
                  <a:pt x="454406" y="127762"/>
                </a:lnTo>
                <a:lnTo>
                  <a:pt x="451617" y="134836"/>
                </a:lnTo>
                <a:lnTo>
                  <a:pt x="451723" y="142160"/>
                </a:lnTo>
                <a:lnTo>
                  <a:pt x="454566" y="148889"/>
                </a:lnTo>
                <a:lnTo>
                  <a:pt x="459994" y="154177"/>
                </a:lnTo>
                <a:lnTo>
                  <a:pt x="466994" y="156966"/>
                </a:lnTo>
                <a:lnTo>
                  <a:pt x="474281" y="156860"/>
                </a:lnTo>
                <a:lnTo>
                  <a:pt x="480996" y="154017"/>
                </a:lnTo>
                <a:lnTo>
                  <a:pt x="486282" y="148589"/>
                </a:lnTo>
                <a:lnTo>
                  <a:pt x="576452" y="10413"/>
                </a:lnTo>
                <a:close/>
              </a:path>
              <a:path w="576579" h="309879">
                <a:moveTo>
                  <a:pt x="508877" y="44282"/>
                </a:moveTo>
                <a:lnTo>
                  <a:pt x="488155" y="76041"/>
                </a:lnTo>
                <a:lnTo>
                  <a:pt x="547379" y="46354"/>
                </a:lnTo>
                <a:lnTo>
                  <a:pt x="541527" y="46354"/>
                </a:lnTo>
                <a:lnTo>
                  <a:pt x="508877" y="44282"/>
                </a:lnTo>
                <a:close/>
              </a:path>
              <a:path w="576579" h="309879">
                <a:moveTo>
                  <a:pt x="526668" y="17017"/>
                </a:moveTo>
                <a:lnTo>
                  <a:pt x="508877" y="44282"/>
                </a:lnTo>
                <a:lnTo>
                  <a:pt x="541527" y="46354"/>
                </a:lnTo>
                <a:lnTo>
                  <a:pt x="526668" y="17017"/>
                </a:lnTo>
                <a:close/>
              </a:path>
              <a:path w="576579" h="309879">
                <a:moveTo>
                  <a:pt x="537463" y="17017"/>
                </a:moveTo>
                <a:lnTo>
                  <a:pt x="526668" y="17017"/>
                </a:lnTo>
                <a:lnTo>
                  <a:pt x="541527" y="46354"/>
                </a:lnTo>
                <a:lnTo>
                  <a:pt x="547379" y="46354"/>
                </a:lnTo>
                <a:lnTo>
                  <a:pt x="551179" y="44450"/>
                </a:lnTo>
                <a:lnTo>
                  <a:pt x="537463" y="17017"/>
                </a:lnTo>
                <a:close/>
              </a:path>
              <a:path w="576579" h="309879">
                <a:moveTo>
                  <a:pt x="534162" y="10413"/>
                </a:moveTo>
                <a:lnTo>
                  <a:pt x="471330" y="41900"/>
                </a:lnTo>
                <a:lnTo>
                  <a:pt x="508877" y="44282"/>
                </a:lnTo>
                <a:lnTo>
                  <a:pt x="526668" y="17017"/>
                </a:lnTo>
                <a:lnTo>
                  <a:pt x="537463" y="17017"/>
                </a:lnTo>
                <a:lnTo>
                  <a:pt x="534162" y="10413"/>
                </a:lnTo>
                <a:close/>
              </a:path>
              <a:path w="576579" h="309879">
                <a:moveTo>
                  <a:pt x="411860" y="0"/>
                </a:moveTo>
                <a:lnTo>
                  <a:pt x="404346" y="1045"/>
                </a:lnTo>
                <a:lnTo>
                  <a:pt x="398033" y="4746"/>
                </a:lnTo>
                <a:lnTo>
                  <a:pt x="393555" y="10519"/>
                </a:lnTo>
                <a:lnTo>
                  <a:pt x="391540" y="17779"/>
                </a:lnTo>
                <a:lnTo>
                  <a:pt x="392588" y="25292"/>
                </a:lnTo>
                <a:lnTo>
                  <a:pt x="396303" y="31591"/>
                </a:lnTo>
                <a:lnTo>
                  <a:pt x="402113" y="36032"/>
                </a:lnTo>
                <a:lnTo>
                  <a:pt x="409447" y="37972"/>
                </a:lnTo>
                <a:lnTo>
                  <a:pt x="471330" y="41900"/>
                </a:lnTo>
                <a:lnTo>
                  <a:pt x="534162" y="10413"/>
                </a:lnTo>
                <a:lnTo>
                  <a:pt x="576452" y="10413"/>
                </a:lnTo>
                <a:lnTo>
                  <a:pt x="411860" y="0"/>
                </a:lnTo>
                <a:close/>
              </a:path>
            </a:pathLst>
          </a:custGeom>
          <a:solidFill>
            <a:srgbClr val="FF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27" name="object 27"/>
          <p:cNvSpPr txBox="1"/>
          <p:nvPr/>
        </p:nvSpPr>
        <p:spPr>
          <a:xfrm>
            <a:off x="4304664" y="4820184"/>
            <a:ext cx="331470" cy="3473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2100" b="0" i="1" u="none" strike="noStrike" kern="1200" cap="none" spc="-55" normalizeH="0" baseline="0" noProof="0" dirty="0">
                <a:ln>
                  <a:noFill/>
                </a:ln>
                <a:solidFill>
                  <a:srgbClr val="514843"/>
                </a:solidFill>
                <a:effectLst/>
                <a:uLnTx/>
                <a:uFillTx/>
                <a:latin typeface="Tahoma"/>
                <a:ea typeface="+mn-ea"/>
                <a:cs typeface="Tahoma"/>
              </a:rPr>
              <a:t>VC</a:t>
            </a:r>
            <a:endParaRPr kumimoji="0" sz="2100" b="0" i="0" u="none" strike="noStrike" kern="1200" cap="none" spc="0" normalizeH="0" baseline="0" noProof="0" dirty="0">
              <a:ln>
                <a:noFill/>
              </a:ln>
              <a:solidFill>
                <a:srgbClr val="514843"/>
              </a:solidFill>
              <a:effectLst/>
              <a:uLnTx/>
              <a:uFillTx/>
              <a:latin typeface="Tahoma"/>
              <a:ea typeface="+mn-ea"/>
              <a:cs typeface="Tahoma"/>
            </a:endParaRPr>
          </a:p>
        </p:txBody>
      </p:sp>
      <p:sp>
        <p:nvSpPr>
          <p:cNvPr id="30" name="Marcador de número de diapositiva 29">
            <a:extLst>
              <a:ext uri="{FF2B5EF4-FFF2-40B4-BE49-F238E27FC236}">
                <a16:creationId xmlns:a16="http://schemas.microsoft.com/office/drawing/2014/main" id="{9C8D0DBC-B0B7-5D92-49D0-8DE2765BBF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normAutofit/>
          </a:bodyPr>
          <a:lstStyle/>
          <a:p>
            <a:pPr algn="ctr" rtl="0"/>
            <a:r>
              <a:rPr lang="es-PA" sz="4800" dirty="0">
                <a:latin typeface="+mn-lt"/>
              </a:rPr>
              <a:t>Óptimo de Pareto</a:t>
            </a:r>
          </a:p>
        </p:txBody>
      </p:sp>
      <p:sp>
        <p:nvSpPr>
          <p:cNvPr id="7" name="TextBox 6"/>
          <p:cNvSpPr txBox="1"/>
          <p:nvPr/>
        </p:nvSpPr>
        <p:spPr>
          <a:xfrm>
            <a:off x="427789" y="1524259"/>
            <a:ext cx="11336421" cy="4832092"/>
          </a:xfrm>
          <a:prstGeom prst="rect">
            <a:avLst/>
          </a:prstGeom>
          <a:noFill/>
        </p:spPr>
        <p:txBody>
          <a:bodyPr wrap="square" rtlCol="0">
            <a:spAutoFit/>
          </a:bodyPr>
          <a:lstStyle/>
          <a:p>
            <a:pPr algn="just"/>
            <a:r>
              <a:rPr lang="es-PA" sz="2200" b="0" i="0" dirty="0">
                <a:solidFill>
                  <a:schemeClr val="tx2"/>
                </a:solidFill>
                <a:effectLst/>
                <a:latin typeface="Arial" panose="020B0604020202020204" pitchFamily="34" charset="0"/>
              </a:rPr>
              <a:t>La </a:t>
            </a:r>
            <a:r>
              <a:rPr lang="es-PA" sz="2200" b="1" i="0" dirty="0">
                <a:solidFill>
                  <a:schemeClr val="tx2"/>
                </a:solidFill>
                <a:effectLst/>
                <a:latin typeface="Arial" panose="020B0604020202020204" pitchFamily="34" charset="0"/>
              </a:rPr>
              <a:t>eficiencia de Pareto</a:t>
            </a:r>
            <a:r>
              <a:rPr lang="es-PA" sz="2200" b="0" i="0" dirty="0">
                <a:solidFill>
                  <a:schemeClr val="tx2"/>
                </a:solidFill>
                <a:effectLst/>
                <a:latin typeface="Arial" panose="020B0604020202020204" pitchFamily="34" charset="0"/>
              </a:rPr>
              <a:t>, también conocido como </a:t>
            </a:r>
            <a:r>
              <a:rPr lang="es-PA" sz="2200" b="1" i="0" dirty="0">
                <a:solidFill>
                  <a:schemeClr val="tx2"/>
                </a:solidFill>
                <a:effectLst/>
                <a:latin typeface="Arial" panose="020B0604020202020204" pitchFamily="34" charset="0"/>
              </a:rPr>
              <a:t>óptimo de Pareto</a:t>
            </a:r>
            <a:r>
              <a:rPr lang="es-PA" sz="2200" b="0" i="0" dirty="0">
                <a:solidFill>
                  <a:schemeClr val="tx2"/>
                </a:solidFill>
                <a:effectLst/>
                <a:latin typeface="Arial" panose="020B0604020202020204" pitchFamily="34" charset="0"/>
              </a:rPr>
              <a:t>, es un concepto de la </a:t>
            </a:r>
            <a:r>
              <a:rPr lang="es-PA" sz="2200" b="0" i="0" u="none" strike="noStrike" dirty="0">
                <a:solidFill>
                  <a:schemeClr val="tx2"/>
                </a:solidFill>
                <a:effectLst/>
                <a:latin typeface="Arial" panose="020B0604020202020204" pitchFamily="34" charset="0"/>
              </a:rPr>
              <a:t>economía</a:t>
            </a:r>
            <a:r>
              <a:rPr lang="es-PA" sz="2200" b="0" i="0" dirty="0">
                <a:solidFill>
                  <a:schemeClr val="tx2"/>
                </a:solidFill>
                <a:effectLst/>
                <a:latin typeface="Arial" panose="020B0604020202020204" pitchFamily="34" charset="0"/>
              </a:rPr>
              <a:t> que tiene aplicaciones en </a:t>
            </a:r>
            <a:r>
              <a:rPr lang="es-PA" sz="2200" b="0" i="0" u="none" strike="noStrike" dirty="0">
                <a:solidFill>
                  <a:schemeClr val="tx2"/>
                </a:solidFill>
                <a:effectLst/>
                <a:latin typeface="Arial" panose="020B0604020202020204" pitchFamily="34" charset="0"/>
              </a:rPr>
              <a:t>ingeniería</a:t>
            </a:r>
            <a:r>
              <a:rPr lang="es-PA" sz="2200" b="0" i="0" dirty="0">
                <a:solidFill>
                  <a:schemeClr val="tx2"/>
                </a:solidFill>
                <a:effectLst/>
                <a:latin typeface="Arial" panose="020B0604020202020204" pitchFamily="34" charset="0"/>
              </a:rPr>
              <a:t> y diferentes </a:t>
            </a:r>
            <a:r>
              <a:rPr lang="es-PA" sz="2200" b="0" i="0" u="none" strike="noStrike" dirty="0">
                <a:solidFill>
                  <a:schemeClr val="tx2"/>
                </a:solidFill>
                <a:effectLst/>
                <a:latin typeface="Arial" panose="020B0604020202020204" pitchFamily="34" charset="0"/>
              </a:rPr>
              <a:t>ciencias sociales</a:t>
            </a:r>
            <a:r>
              <a:rPr lang="es-PA" sz="2200" b="0" i="0" dirty="0">
                <a:solidFill>
                  <a:schemeClr val="tx2"/>
                </a:solidFill>
                <a:effectLst/>
                <a:latin typeface="Arial" panose="020B0604020202020204" pitchFamily="34" charset="0"/>
              </a:rPr>
              <a:t>. El término recibe su nombre a partir del economista </a:t>
            </a:r>
            <a:r>
              <a:rPr lang="es-PA" sz="2200" b="0" i="0" u="none" strike="noStrike" dirty="0">
                <a:solidFill>
                  <a:schemeClr val="tx2"/>
                </a:solidFill>
                <a:effectLst/>
                <a:latin typeface="Arial" panose="020B0604020202020204" pitchFamily="34" charset="0"/>
              </a:rPr>
              <a:t>italiano</a:t>
            </a:r>
            <a:r>
              <a:rPr lang="es-PA" sz="2200" b="0" i="0" dirty="0">
                <a:solidFill>
                  <a:srgbClr val="202122"/>
                </a:solidFill>
                <a:effectLst/>
                <a:latin typeface="Arial" panose="020B0604020202020204" pitchFamily="34" charset="0"/>
              </a:rPr>
              <a:t> </a:t>
            </a:r>
            <a:r>
              <a:rPr lang="es-PA" sz="2200" b="0" i="0" u="none" strike="noStrike" dirty="0">
                <a:solidFill>
                  <a:srgbClr val="3366CC"/>
                </a:solidFill>
                <a:effectLst/>
                <a:latin typeface="Arial" panose="020B0604020202020204" pitchFamily="34" charset="0"/>
              </a:rPr>
              <a:t>Vilfredo Pareto</a:t>
            </a:r>
            <a:r>
              <a:rPr lang="es-PA" sz="2200" b="0" i="0" dirty="0">
                <a:solidFill>
                  <a:srgbClr val="202122"/>
                </a:solidFill>
                <a:effectLst/>
                <a:latin typeface="Arial" panose="020B0604020202020204" pitchFamily="34" charset="0"/>
              </a:rPr>
              <a:t>, quien utilizó este concepto en sus estudios sobre </a:t>
            </a:r>
            <a:r>
              <a:rPr lang="es-PA" sz="2200" b="0" i="0" u="none" strike="noStrike" dirty="0">
                <a:solidFill>
                  <a:srgbClr val="3366CC"/>
                </a:solidFill>
                <a:effectLst/>
                <a:latin typeface="Arial" panose="020B0604020202020204" pitchFamily="34" charset="0"/>
              </a:rPr>
              <a:t>eficiencia económica</a:t>
            </a:r>
            <a:r>
              <a:rPr lang="es-PA" sz="2200" b="0" i="0" dirty="0">
                <a:solidFill>
                  <a:srgbClr val="202122"/>
                </a:solidFill>
                <a:effectLst/>
                <a:latin typeface="Arial" panose="020B0604020202020204" pitchFamily="34" charset="0"/>
              </a:rPr>
              <a:t> y </a:t>
            </a:r>
            <a:r>
              <a:rPr lang="es-PA" sz="2200" b="0" i="0" u="none" strike="noStrike" dirty="0">
                <a:solidFill>
                  <a:srgbClr val="3366CC"/>
                </a:solidFill>
                <a:effectLst/>
                <a:latin typeface="Arial" panose="020B0604020202020204" pitchFamily="34" charset="0"/>
              </a:rPr>
              <a:t>distribución de la renta</a:t>
            </a:r>
            <a:r>
              <a:rPr lang="es-PA" sz="2200" b="0" i="0" dirty="0">
                <a:solidFill>
                  <a:srgbClr val="202122"/>
                </a:solidFill>
                <a:effectLst/>
                <a:latin typeface="Arial" panose="020B0604020202020204" pitchFamily="34" charset="0"/>
              </a:rPr>
              <a:t>.</a:t>
            </a:r>
          </a:p>
          <a:p>
            <a:pPr algn="just"/>
            <a:endParaRPr lang="es-PA" sz="2200" b="0" i="0" dirty="0">
              <a:solidFill>
                <a:srgbClr val="202122"/>
              </a:solidFill>
              <a:effectLst/>
              <a:latin typeface="Arial" panose="020B0604020202020204" pitchFamily="34" charset="0"/>
            </a:endParaRPr>
          </a:p>
          <a:p>
            <a:pPr algn="just"/>
            <a:r>
              <a:rPr lang="es-PA" sz="2200" b="0" i="0" dirty="0">
                <a:solidFill>
                  <a:srgbClr val="202122"/>
                </a:solidFill>
                <a:effectLst/>
                <a:latin typeface="Arial" panose="020B0604020202020204" pitchFamily="34" charset="0"/>
              </a:rPr>
              <a:t>Dada una asignación inicial de </a:t>
            </a:r>
            <a:r>
              <a:rPr lang="es-PA" sz="2200" b="0" i="0" u="none" strike="noStrike" dirty="0">
                <a:solidFill>
                  <a:srgbClr val="3366CC"/>
                </a:solidFill>
                <a:effectLst/>
                <a:latin typeface="Arial" panose="020B0604020202020204" pitchFamily="34" charset="0"/>
                <a:hlinkClick r:id="rId3" tooltip="Bien económico"/>
              </a:rPr>
              <a:t>bienes</a:t>
            </a:r>
            <a:r>
              <a:rPr lang="es-PA" sz="2200" b="0" i="0" dirty="0">
                <a:solidFill>
                  <a:srgbClr val="202122"/>
                </a:solidFill>
                <a:effectLst/>
                <a:latin typeface="Arial" panose="020B0604020202020204" pitchFamily="34" charset="0"/>
              </a:rPr>
              <a:t> entre un conjunto de </a:t>
            </a:r>
            <a:r>
              <a:rPr lang="es-PA" sz="2200" b="0" i="0" u="none" strike="noStrike" dirty="0">
                <a:solidFill>
                  <a:srgbClr val="3366CC"/>
                </a:solidFill>
                <a:effectLst/>
                <a:latin typeface="Arial" panose="020B0604020202020204" pitchFamily="34" charset="0"/>
                <a:hlinkClick r:id="rId4" tooltip="Agente económico"/>
              </a:rPr>
              <a:t>individuos</a:t>
            </a:r>
            <a:r>
              <a:rPr lang="es-PA" sz="2200" b="0" i="0" dirty="0">
                <a:solidFill>
                  <a:srgbClr val="202122"/>
                </a:solidFill>
                <a:effectLst/>
                <a:latin typeface="Arial" panose="020B0604020202020204" pitchFamily="34" charset="0"/>
              </a:rPr>
              <a:t>, un cambio hacia una nueva asignación que al menos </a:t>
            </a:r>
            <a:r>
              <a:rPr lang="es-PA" sz="2200" b="0" i="0" u="none" strike="noStrike" dirty="0">
                <a:solidFill>
                  <a:srgbClr val="3366CC"/>
                </a:solidFill>
                <a:effectLst/>
                <a:latin typeface="Arial" panose="020B0604020202020204" pitchFamily="34" charset="0"/>
                <a:hlinkClick r:id="rId5" tooltip="Utilidad (economía)"/>
              </a:rPr>
              <a:t>mejora</a:t>
            </a:r>
            <a:r>
              <a:rPr lang="es-PA" sz="2200" b="0" i="0" dirty="0">
                <a:solidFill>
                  <a:srgbClr val="202122"/>
                </a:solidFill>
                <a:effectLst/>
                <a:latin typeface="Arial" panose="020B0604020202020204" pitchFamily="34" charset="0"/>
              </a:rPr>
              <a:t> la situación de un individuo sin hacer que empeore la situación de los demás se denomina </a:t>
            </a:r>
            <a:r>
              <a:rPr lang="es-PA" sz="2200" b="1" i="0" dirty="0">
                <a:solidFill>
                  <a:srgbClr val="202122"/>
                </a:solidFill>
                <a:effectLst/>
                <a:latin typeface="Arial" panose="020B0604020202020204" pitchFamily="34" charset="0"/>
              </a:rPr>
              <a:t>mejora de Pareto</a:t>
            </a:r>
            <a:r>
              <a:rPr lang="es-PA" sz="2200" b="0" i="0" dirty="0">
                <a:solidFill>
                  <a:srgbClr val="202122"/>
                </a:solidFill>
                <a:effectLst/>
                <a:latin typeface="Arial" panose="020B0604020202020204" pitchFamily="34" charset="0"/>
              </a:rPr>
              <a:t>. Una asignación se define como "pareto-eficiente" o "pareto-óptima" cuando no pueden lograrse nuevas mejoras de Pareto.</a:t>
            </a:r>
          </a:p>
          <a:p>
            <a:pPr algn="just"/>
            <a:endParaRPr lang="es-PA" sz="2200" b="0" i="0" dirty="0">
              <a:solidFill>
                <a:srgbClr val="202122"/>
              </a:solidFill>
              <a:effectLst/>
              <a:latin typeface="Arial" panose="020B0604020202020204" pitchFamily="34" charset="0"/>
            </a:endParaRPr>
          </a:p>
          <a:p>
            <a:pPr algn="just"/>
            <a:r>
              <a:rPr lang="es-PA" sz="2200" b="0" i="0" dirty="0">
                <a:solidFill>
                  <a:srgbClr val="202122"/>
                </a:solidFill>
                <a:effectLst/>
                <a:latin typeface="Arial" panose="020B0604020202020204" pitchFamily="34" charset="0"/>
              </a:rPr>
              <a:t>La eficiencia de Pareto es una noción mínima de la eficiencia y </a:t>
            </a:r>
            <a:r>
              <a:rPr lang="es-PA" sz="2200" b="1" i="0" dirty="0">
                <a:solidFill>
                  <a:srgbClr val="202122"/>
                </a:solidFill>
                <a:effectLst/>
                <a:latin typeface="Arial" panose="020B0604020202020204" pitchFamily="34" charset="0"/>
              </a:rPr>
              <a:t>no necesariamente da por resultado una distribución socialmente deseable de los recursos. No se pronuncia sobre la igualdad, o sobre el bienestar del conjunto de la sociedad</a:t>
            </a:r>
            <a:r>
              <a:rPr lang="es-PA" sz="2200" i="0" dirty="0">
                <a:solidFill>
                  <a:srgbClr val="202122"/>
                </a:solidFill>
                <a:effectLst/>
                <a:latin typeface="Arial" panose="020B0604020202020204" pitchFamily="34" charset="0"/>
              </a:rPr>
              <a:t>.</a:t>
            </a:r>
            <a:endParaRPr lang="es-PA" sz="2200" b="1" i="0" dirty="0">
              <a:solidFill>
                <a:srgbClr val="202122"/>
              </a:solidFill>
              <a:effectLst/>
              <a:latin typeface="Arial" panose="020B0604020202020204" pitchFamily="34" charset="0"/>
            </a:endParaRPr>
          </a:p>
        </p:txBody>
      </p:sp>
      <p:sp>
        <p:nvSpPr>
          <p:cNvPr id="3" name="Marcador de número de diapositiva 2">
            <a:extLst>
              <a:ext uri="{FF2B5EF4-FFF2-40B4-BE49-F238E27FC236}">
                <a16:creationId xmlns:a16="http://schemas.microsoft.com/office/drawing/2014/main" id="{3F994921-E1C0-58A9-A893-B3597AE6E031}"/>
              </a:ext>
            </a:extLst>
          </p:cNvPr>
          <p:cNvSpPr>
            <a:spLocks noGrp="1"/>
          </p:cNvSpPr>
          <p:nvPr>
            <p:ph type="sldNum" sz="quarter" idx="12"/>
          </p:nvPr>
        </p:nvSpPr>
        <p:spPr/>
        <p:txBody>
          <a:bodyPr/>
          <a:lstStyle/>
          <a:p>
            <a:fld id="{0FF54DE5-C571-48E8-A5BC-B369434E2F44}" type="slidenum">
              <a:rPr lang="es-ES" smtClean="0"/>
              <a:pPr/>
              <a:t>14</a:t>
            </a:fld>
            <a:endParaRPr lang="es-ES" dirty="0"/>
          </a:p>
        </p:txBody>
      </p:sp>
    </p:spTree>
    <p:extLst>
      <p:ext uri="{BB962C8B-B14F-4D97-AF65-F5344CB8AC3E}">
        <p14:creationId xmlns:p14="http://schemas.microsoft.com/office/powerpoint/2010/main" val="292870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3D8406B-1880-27C9-0C82-B2EF9B6C9A19}"/>
              </a:ext>
            </a:extLst>
          </p:cNvPr>
          <p:cNvSpPr>
            <a:spLocks noGrp="1"/>
          </p:cNvSpPr>
          <p:nvPr>
            <p:ph type="title"/>
          </p:nvPr>
        </p:nvSpPr>
        <p:spPr/>
        <p:txBody>
          <a:bodyPr/>
          <a:lstStyle/>
          <a:p>
            <a:r>
              <a:rPr lang="es-ES" dirty="0"/>
              <a:t>EXTERNALIDADES Y FALLOS DE MERCADO</a:t>
            </a:r>
            <a:endParaRPr lang="es-PA" dirty="0"/>
          </a:p>
        </p:txBody>
      </p:sp>
      <p:sp>
        <p:nvSpPr>
          <p:cNvPr id="7" name="Marcador de número de diapositiva 6">
            <a:extLst>
              <a:ext uri="{FF2B5EF4-FFF2-40B4-BE49-F238E27FC236}">
                <a16:creationId xmlns:a16="http://schemas.microsoft.com/office/drawing/2014/main" id="{8884DB96-CE77-F06A-57A8-7410CB86C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75947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C24C4-A8E2-AB95-0618-146266CB2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302CC-775F-8258-FDAA-55B83EBA0E18}"/>
              </a:ext>
            </a:extLst>
          </p:cNvPr>
          <p:cNvSpPr>
            <a:spLocks noGrp="1"/>
          </p:cNvSpPr>
          <p:nvPr>
            <p:ph type="title"/>
          </p:nvPr>
        </p:nvSpPr>
        <p:spPr>
          <a:xfrm>
            <a:off x="838200" y="365125"/>
            <a:ext cx="10515600" cy="935641"/>
          </a:xfrm>
        </p:spPr>
        <p:txBody>
          <a:bodyPr>
            <a:normAutofit/>
          </a:bodyPr>
          <a:lstStyle/>
          <a:p>
            <a:pPr algn="ctr" rtl="0"/>
            <a:r>
              <a:rPr lang="en-GB" sz="4800" dirty="0">
                <a:latin typeface="+mn-lt"/>
              </a:rPr>
              <a:t>Ejemplos de fallas del mercado</a:t>
            </a:r>
          </a:p>
        </p:txBody>
      </p:sp>
      <p:sp>
        <p:nvSpPr>
          <p:cNvPr id="7" name="TextBox 6">
            <a:extLst>
              <a:ext uri="{FF2B5EF4-FFF2-40B4-BE49-F238E27FC236}">
                <a16:creationId xmlns:a16="http://schemas.microsoft.com/office/drawing/2014/main" id="{DE5BC85D-26BA-26EB-F05D-4E8F3FCCBA88}"/>
              </a:ext>
            </a:extLst>
          </p:cNvPr>
          <p:cNvSpPr txBox="1"/>
          <p:nvPr/>
        </p:nvSpPr>
        <p:spPr>
          <a:xfrm>
            <a:off x="427789" y="1300766"/>
            <a:ext cx="11336421" cy="5493812"/>
          </a:xfrm>
          <a:prstGeom prst="rect">
            <a:avLst/>
          </a:prstGeom>
          <a:noFill/>
        </p:spPr>
        <p:txBody>
          <a:bodyPr wrap="square" rtlCol="0">
            <a:spAutoFit/>
          </a:bodyPr>
          <a:lstStyle/>
          <a:p>
            <a:pPr marL="514350" indent="-514350" algn="just" rtl="0">
              <a:spcAft>
                <a:spcPts val="1200"/>
              </a:spcAft>
              <a:buAutoNum type="arabicPeriod"/>
            </a:pPr>
            <a:r>
              <a:rPr lang="es-PA" sz="3200" dirty="0"/>
              <a:t>Pesticidas en el Caribe.</a:t>
            </a:r>
          </a:p>
          <a:p>
            <a:pPr marL="971550" lvl="1" indent="-514350" algn="just" rtl="0">
              <a:spcAft>
                <a:spcPts val="600"/>
              </a:spcAft>
              <a:buFont typeface="Arial"/>
              <a:buChar char="•"/>
            </a:pPr>
            <a:r>
              <a:rPr lang="es-PA" sz="2800" dirty="0"/>
              <a:t>Los propietarios de plantaciones bananeras utilizaron pesticidas nocivos para reducir costos y aumentar sus ganancias.</a:t>
            </a:r>
          </a:p>
          <a:p>
            <a:pPr marL="971550" lvl="1" indent="-514350" algn="just" rtl="0">
              <a:spcAft>
                <a:spcPts val="1200"/>
              </a:spcAft>
              <a:buFont typeface="Arial"/>
              <a:buChar char="•"/>
            </a:pPr>
            <a:r>
              <a:rPr lang="es-PA" sz="2800" dirty="0"/>
              <a:t>Los productos químicos se filtraron a los ríos y contaminaron los mariscos locales, causando daños y provocando que los residentes enfermaran gravemente.</a:t>
            </a:r>
          </a:p>
          <a:p>
            <a:pPr marL="514350" indent="-514350" algn="just" rtl="0">
              <a:spcAft>
                <a:spcPts val="1200"/>
              </a:spcAft>
              <a:buAutoNum type="arabicPeriod"/>
            </a:pPr>
            <a:r>
              <a:rPr lang="es-PA" sz="3200" dirty="0"/>
              <a:t>Uso excesivo de antibióticos.</a:t>
            </a:r>
          </a:p>
          <a:p>
            <a:pPr marL="971550" lvl="1" indent="-514350" algn="just" rtl="0">
              <a:buFont typeface="Arial"/>
              <a:buChar char="•"/>
            </a:pPr>
            <a:r>
              <a:rPr lang="es-PA" sz="2800" dirty="0"/>
              <a:t>Las personas suelen abusar de los antibióticos cuando otros tratamientos serían mejores, lo que crea patógenos resistentes a las bacterias.</a:t>
            </a:r>
          </a:p>
        </p:txBody>
      </p:sp>
      <p:sp>
        <p:nvSpPr>
          <p:cNvPr id="3" name="Marcador de número de diapositiva 2">
            <a:extLst>
              <a:ext uri="{FF2B5EF4-FFF2-40B4-BE49-F238E27FC236}">
                <a16:creationId xmlns:a16="http://schemas.microsoft.com/office/drawing/2014/main" id="{DB0E348C-1EE1-FF3E-0DC8-8382DAF08C57}"/>
              </a:ext>
            </a:extLst>
          </p:cNvPr>
          <p:cNvSpPr>
            <a:spLocks noGrp="1"/>
          </p:cNvSpPr>
          <p:nvPr>
            <p:ph type="sldNum" sz="quarter" idx="12"/>
          </p:nvPr>
        </p:nvSpPr>
        <p:spPr/>
        <p:txBody>
          <a:bodyPr/>
          <a:lstStyle/>
          <a:p>
            <a:fld id="{0FF54DE5-C571-48E8-A5BC-B369434E2F44}" type="slidenum">
              <a:rPr lang="es-ES" smtClean="0"/>
              <a:pPr/>
              <a:t>16</a:t>
            </a:fld>
            <a:endParaRPr lang="es-ES" dirty="0"/>
          </a:p>
        </p:txBody>
      </p:sp>
    </p:spTree>
    <p:extLst>
      <p:ext uri="{BB962C8B-B14F-4D97-AF65-F5344CB8AC3E}">
        <p14:creationId xmlns:p14="http://schemas.microsoft.com/office/powerpoint/2010/main" val="1742299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normAutofit/>
          </a:bodyPr>
          <a:lstStyle/>
          <a:p>
            <a:pPr algn="ctr" rtl="0"/>
            <a:r>
              <a:rPr lang="en-GB" sz="4800" dirty="0">
                <a:latin typeface="+mn-lt"/>
              </a:rPr>
              <a:t>¿Por qué fallan los mercados?</a:t>
            </a:r>
          </a:p>
        </p:txBody>
      </p:sp>
      <p:sp>
        <p:nvSpPr>
          <p:cNvPr id="7" name="TextBox 6"/>
          <p:cNvSpPr txBox="1"/>
          <p:nvPr/>
        </p:nvSpPr>
        <p:spPr>
          <a:xfrm>
            <a:off x="306572" y="1353006"/>
            <a:ext cx="11578855" cy="4585871"/>
          </a:xfrm>
          <a:prstGeom prst="rect">
            <a:avLst/>
          </a:prstGeom>
          <a:noFill/>
        </p:spPr>
        <p:txBody>
          <a:bodyPr wrap="square" rtlCol="0">
            <a:spAutoFit/>
          </a:bodyPr>
          <a:lstStyle/>
          <a:p>
            <a:pPr algn="just" rtl="0">
              <a:spcAft>
                <a:spcPts val="1200"/>
              </a:spcAft>
            </a:pPr>
            <a:r>
              <a:rPr lang="es-PA" sz="2800" dirty="0"/>
              <a:t>Condiciones para que los mercados funcionen bien:</a:t>
            </a:r>
          </a:p>
          <a:p>
            <a:pPr marL="514350" indent="-514350" algn="just" rtl="0">
              <a:spcAft>
                <a:spcPts val="600"/>
              </a:spcAft>
              <a:buFont typeface="Arial"/>
              <a:buChar char="•"/>
            </a:pPr>
            <a:r>
              <a:rPr lang="es-PA" sz="2800" b="1" dirty="0"/>
              <a:t>Propiedad privada:</a:t>
            </a:r>
            <a:r>
              <a:rPr lang="es-PA" sz="2800" dirty="0"/>
              <a:t> los derechos sobre la cosa comprada/vendida</a:t>
            </a:r>
          </a:p>
          <a:p>
            <a:pPr marL="514350" indent="-514350" algn="just" rtl="0">
              <a:spcAft>
                <a:spcPts val="600"/>
              </a:spcAft>
              <a:buFont typeface="Arial"/>
              <a:buChar char="•"/>
            </a:pPr>
            <a:r>
              <a:rPr lang="es-PA" sz="2800" dirty="0"/>
              <a:t>Instituciones, por ejemplo, gobierno: hacer cumplir </a:t>
            </a:r>
            <a:r>
              <a:rPr lang="es-PA" sz="2800" b="1" dirty="0"/>
              <a:t>derechos de propiedad</a:t>
            </a:r>
          </a:p>
          <a:p>
            <a:pPr marL="514350" indent="-514350" algn="just" rtl="0">
              <a:spcAft>
                <a:spcPts val="600"/>
              </a:spcAft>
              <a:buFont typeface="Arial"/>
              <a:buChar char="•"/>
            </a:pPr>
            <a:r>
              <a:rPr lang="es-PA" sz="2800" b="1" dirty="0"/>
              <a:t>Normas sociales:</a:t>
            </a:r>
            <a:r>
              <a:rPr lang="es-PA" sz="2800" dirty="0"/>
              <a:t> respetar los derechos de propiedad</a:t>
            </a:r>
            <a:endParaRPr lang="es-PA" sz="2800" b="1" dirty="0"/>
          </a:p>
          <a:p>
            <a:pPr marL="514350" indent="-514350" algn="just" rtl="0">
              <a:spcAft>
                <a:spcPts val="1800"/>
              </a:spcAft>
              <a:buFont typeface="Arial"/>
              <a:buChar char="•"/>
            </a:pPr>
            <a:r>
              <a:rPr lang="es-PA" sz="2800" dirty="0"/>
              <a:t>Capacidad para redactar contratos completos y ejecutables que puedan evaluarse en un tribunal de justicia.</a:t>
            </a:r>
          </a:p>
          <a:p>
            <a:pPr algn="just" rtl="0"/>
            <a:r>
              <a:rPr lang="es-PA" sz="2800" dirty="0"/>
              <a:t>Los mercados fracasan cuando faltan derechos de propiedad, están incompletos o son difíciles de hacer cumplir mediante un contrato.</a:t>
            </a:r>
          </a:p>
        </p:txBody>
      </p:sp>
      <p:sp>
        <p:nvSpPr>
          <p:cNvPr id="3" name="Marcador de número de diapositiva 2">
            <a:extLst>
              <a:ext uri="{FF2B5EF4-FFF2-40B4-BE49-F238E27FC236}">
                <a16:creationId xmlns:a16="http://schemas.microsoft.com/office/drawing/2014/main" id="{9847919A-1ED6-245F-C849-9CEDD449E417}"/>
              </a:ext>
            </a:extLst>
          </p:cNvPr>
          <p:cNvSpPr>
            <a:spLocks noGrp="1"/>
          </p:cNvSpPr>
          <p:nvPr>
            <p:ph type="sldNum" sz="quarter" idx="12"/>
          </p:nvPr>
        </p:nvSpPr>
        <p:spPr/>
        <p:txBody>
          <a:bodyPr/>
          <a:lstStyle/>
          <a:p>
            <a:fld id="{0FF54DE5-C571-48E8-A5BC-B369434E2F44}" type="slidenum">
              <a:rPr lang="es-ES" smtClean="0"/>
              <a:pPr/>
              <a:t>17</a:t>
            </a:fld>
            <a:endParaRPr lang="es-ES" dirty="0"/>
          </a:p>
        </p:txBody>
      </p:sp>
    </p:spTree>
    <p:extLst>
      <p:ext uri="{BB962C8B-B14F-4D97-AF65-F5344CB8AC3E}">
        <p14:creationId xmlns:p14="http://schemas.microsoft.com/office/powerpoint/2010/main" val="24144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rtl="0"/>
            <a:r>
              <a:rPr lang="en-GB" sz="4800" dirty="0">
                <a:latin typeface="+mn-lt"/>
              </a:rPr>
              <a:t>Conceptos clave</a:t>
            </a:r>
          </a:p>
        </p:txBody>
      </p:sp>
      <p:sp>
        <p:nvSpPr>
          <p:cNvPr id="6" name="TextBox 5"/>
          <p:cNvSpPr txBox="1"/>
          <p:nvPr/>
        </p:nvSpPr>
        <p:spPr>
          <a:xfrm>
            <a:off x="228774" y="1229016"/>
            <a:ext cx="11642096" cy="1384995"/>
          </a:xfrm>
          <a:prstGeom prst="rect">
            <a:avLst/>
          </a:prstGeom>
          <a:noFill/>
        </p:spPr>
        <p:txBody>
          <a:bodyPr wrap="square" rtlCol="0">
            <a:spAutoFit/>
          </a:bodyPr>
          <a:lstStyle/>
          <a:p>
            <a:pPr algn="ctr" rtl="0"/>
            <a:r>
              <a:rPr lang="es-PA" sz="2800" b="1" dirty="0"/>
              <a:t>Efecto externo </a:t>
            </a:r>
            <a:r>
              <a:rPr lang="es-PA" sz="2800" dirty="0"/>
              <a:t>(</a:t>
            </a:r>
            <a:r>
              <a:rPr lang="es-PA" sz="2800" b="1" dirty="0"/>
              <a:t>externalidad</a:t>
            </a:r>
            <a:r>
              <a:rPr lang="es-PA" sz="2800" dirty="0"/>
              <a:t>)</a:t>
            </a:r>
            <a:r>
              <a:rPr lang="es-PA" sz="2800" b="1" dirty="0"/>
              <a:t> </a:t>
            </a:r>
            <a:r>
              <a:rPr lang="es-PA" sz="2800" dirty="0"/>
              <a:t>= un efecto de una decisión económica que no está especificado como beneficio o responsabilidad en el contrato</a:t>
            </a:r>
            <a:endParaRPr lang="es-PA" sz="2800" b="1" dirty="0"/>
          </a:p>
        </p:txBody>
      </p:sp>
      <p:sp>
        <p:nvSpPr>
          <p:cNvPr id="5" name="TextBox 4"/>
          <p:cNvSpPr txBox="1"/>
          <p:nvPr/>
        </p:nvSpPr>
        <p:spPr>
          <a:xfrm>
            <a:off x="228774" y="2476022"/>
            <a:ext cx="5947436" cy="4154984"/>
          </a:xfrm>
          <a:prstGeom prst="rect">
            <a:avLst/>
          </a:prstGeom>
          <a:noFill/>
        </p:spPr>
        <p:txBody>
          <a:bodyPr wrap="square" rtlCol="0">
            <a:spAutoFit/>
          </a:bodyPr>
          <a:lstStyle/>
          <a:p>
            <a:pPr algn="l" rtl="0"/>
            <a:r>
              <a:rPr lang="es-PA" sz="2400" dirty="0"/>
              <a:t>Ejemplo de contaminación por pesticidas:</a:t>
            </a:r>
          </a:p>
          <a:p>
            <a:pPr marL="457200" indent="-457200" algn="l" rtl="0">
              <a:buFont typeface="Arial"/>
              <a:buChar char="•"/>
            </a:pPr>
            <a:r>
              <a:rPr lang="es-PA" sz="2400" b="1" dirty="0"/>
              <a:t>Costo privado marginal </a:t>
            </a:r>
            <a:r>
              <a:rPr lang="es-PA" sz="2400" dirty="0"/>
              <a:t>(MPC) = costo marginal para quien toma las decisiones</a:t>
            </a:r>
          </a:p>
          <a:p>
            <a:pPr marL="457200" indent="-457200" algn="l" rtl="0">
              <a:buFont typeface="Arial"/>
              <a:buChar char="•"/>
            </a:pPr>
            <a:r>
              <a:rPr lang="es-PA" sz="2400" b="1" dirty="0"/>
              <a:t>Costo externo marginal </a:t>
            </a:r>
            <a:r>
              <a:rPr lang="es-PA" sz="2400" dirty="0"/>
              <a:t>(MEC) = costos impuestos por los tomadores de decisiones a la sociedad (pescadores)</a:t>
            </a:r>
            <a:endParaRPr lang="es-PA" sz="2400" b="1" dirty="0"/>
          </a:p>
          <a:p>
            <a:pPr marL="457200" indent="-457200" algn="l" rtl="0">
              <a:buFont typeface="Arial"/>
              <a:buChar char="•"/>
            </a:pPr>
            <a:r>
              <a:rPr lang="es-PA" sz="2400" b="1" dirty="0"/>
              <a:t>Costo social marginal </a:t>
            </a:r>
            <a:r>
              <a:rPr lang="es-PA" sz="2400" dirty="0"/>
              <a:t>(MSC) = MPC + MEC (costo total para la sociedad)</a:t>
            </a:r>
          </a:p>
        </p:txBody>
      </p:sp>
      <p:sp>
        <p:nvSpPr>
          <p:cNvPr id="4" name="TextBox 3"/>
          <p:cNvSpPr txBox="1"/>
          <p:nvPr/>
        </p:nvSpPr>
        <p:spPr>
          <a:xfrm>
            <a:off x="6362802" y="5799951"/>
            <a:ext cx="5374105" cy="830997"/>
          </a:xfrm>
          <a:prstGeom prst="rect">
            <a:avLst/>
          </a:prstGeom>
          <a:noFill/>
        </p:spPr>
        <p:txBody>
          <a:bodyPr wrap="square" rtlCol="0">
            <a:spAutoFit/>
          </a:bodyPr>
          <a:lstStyle/>
          <a:p>
            <a:pPr algn="ctr" rtl="0"/>
            <a:r>
              <a:rPr lang="en-US" sz="2400" dirty="0"/>
              <a:t>Efecto externo negativo</a:t>
            </a:r>
          </a:p>
          <a:p>
            <a:pPr algn="ctr" rtl="0"/>
            <a:r>
              <a:rPr lang="en-US" sz="2400" dirty="0"/>
              <a:t>(MSC &gt; MPC)</a:t>
            </a:r>
          </a:p>
        </p:txBody>
      </p:sp>
      <p:pic>
        <p:nvPicPr>
          <p:cNvPr id="7" name="Picture 6" descr="figure-12-01-b.jpg"/>
          <p:cNvPicPr>
            <a:picLocks noChangeAspect="1"/>
          </p:cNvPicPr>
          <p:nvPr/>
        </p:nvPicPr>
        <p:blipFill>
          <a:blip r:embed="rId2"/>
          <a:stretch>
            <a:fillRect/>
          </a:stretch>
        </p:blipFill>
        <p:spPr>
          <a:xfrm>
            <a:off x="6228840" y="2798676"/>
            <a:ext cx="5642030" cy="3001274"/>
          </a:xfrm>
          <a:prstGeom prst="rect">
            <a:avLst/>
          </a:prstGeom>
        </p:spPr>
      </p:pic>
      <p:sp>
        <p:nvSpPr>
          <p:cNvPr id="3" name="Marcador de número de diapositiva 2">
            <a:extLst>
              <a:ext uri="{FF2B5EF4-FFF2-40B4-BE49-F238E27FC236}">
                <a16:creationId xmlns:a16="http://schemas.microsoft.com/office/drawing/2014/main" id="{DC58CE17-F15B-4F7E-3775-6EC3A2B43E86}"/>
              </a:ext>
            </a:extLst>
          </p:cNvPr>
          <p:cNvSpPr>
            <a:spLocks noGrp="1"/>
          </p:cNvSpPr>
          <p:nvPr>
            <p:ph type="sldNum" sz="quarter" idx="12"/>
          </p:nvPr>
        </p:nvSpPr>
        <p:spPr/>
        <p:txBody>
          <a:bodyPr/>
          <a:lstStyle/>
          <a:p>
            <a:fld id="{0FF54DE5-C571-48E8-A5BC-B369434E2F44}" type="slidenum">
              <a:rPr lang="es-ES" smtClean="0"/>
              <a:pPr/>
              <a:t>18</a:t>
            </a:fld>
            <a:endParaRPr lang="es-ES" dirty="0"/>
          </a:p>
        </p:txBody>
      </p:sp>
    </p:spTree>
    <p:extLst>
      <p:ext uri="{BB962C8B-B14F-4D97-AF65-F5344CB8AC3E}">
        <p14:creationId xmlns:p14="http://schemas.microsoft.com/office/powerpoint/2010/main" val="137339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rtl="0"/>
            <a:r>
              <a:rPr lang="en-GB" sz="4800" dirty="0">
                <a:latin typeface="+mn-lt"/>
              </a:rPr>
              <a:t>Resultado: ineficiencia de Pareto</a:t>
            </a:r>
          </a:p>
        </p:txBody>
      </p:sp>
      <p:sp>
        <p:nvSpPr>
          <p:cNvPr id="6" name="TextBox 5"/>
          <p:cNvSpPr txBox="1"/>
          <p:nvPr/>
        </p:nvSpPr>
        <p:spPr>
          <a:xfrm>
            <a:off x="676674" y="4990828"/>
            <a:ext cx="10895096" cy="1200329"/>
          </a:xfrm>
          <a:prstGeom prst="rect">
            <a:avLst/>
          </a:prstGeom>
          <a:noFill/>
        </p:spPr>
        <p:txBody>
          <a:bodyPr wrap="square" rtlCol="0">
            <a:spAutoFit/>
          </a:bodyPr>
          <a:lstStyle/>
          <a:p>
            <a:pPr algn="ctr" rtl="0"/>
            <a:r>
              <a:rPr lang="en-US" sz="2400" dirty="0"/>
              <a:t>El resultado no es eficiente en el sentido de Pareto</a:t>
            </a:r>
          </a:p>
          <a:p>
            <a:pPr algn="ctr" rtl="0"/>
            <a:r>
              <a:rPr lang="en-US" sz="2400" dirty="0"/>
              <a:t>En el punto A, los pescadores podrían pagar a los propietarios de las plantaciones hasta 270 dólares para reducir la producción en una unidad.</a:t>
            </a:r>
          </a:p>
        </p:txBody>
      </p:sp>
      <p:sp>
        <p:nvSpPr>
          <p:cNvPr id="5" name="TextBox 4"/>
          <p:cNvSpPr txBox="1"/>
          <p:nvPr/>
        </p:nvSpPr>
        <p:spPr>
          <a:xfrm>
            <a:off x="242143" y="1376082"/>
            <a:ext cx="5947436" cy="3108543"/>
          </a:xfrm>
          <a:prstGeom prst="rect">
            <a:avLst/>
          </a:prstGeom>
          <a:noFill/>
        </p:spPr>
        <p:txBody>
          <a:bodyPr wrap="square" rtlCol="0">
            <a:spAutoFit/>
          </a:bodyPr>
          <a:lstStyle/>
          <a:p>
            <a:pPr marL="457200" indent="-457200" algn="l" rtl="0">
              <a:buFont typeface="Arial"/>
              <a:buChar char="•"/>
            </a:pPr>
            <a:r>
              <a:rPr lang="en-US" sz="2800" dirty="0"/>
              <a:t>Las plantaciones producen donde Precio = MPC.</a:t>
            </a:r>
          </a:p>
          <a:p>
            <a:pPr marL="457200" indent="-457200" algn="l" rtl="0">
              <a:buFont typeface="Arial"/>
              <a:buChar char="•"/>
            </a:pPr>
            <a:r>
              <a:rPr lang="en-US" sz="2800" dirty="0"/>
              <a:t>El nivel Pareto-eficiente es donde Precio = MSC.</a:t>
            </a:r>
          </a:p>
          <a:p>
            <a:pPr marL="457200" indent="-457200" algn="l" rtl="0">
              <a:buFont typeface="Arial"/>
              <a:buChar char="•"/>
            </a:pPr>
            <a:r>
              <a:rPr lang="en-US" sz="2800" dirty="0"/>
              <a:t>El efecto externo negativo conduce a la sobreproducción y uso excesivo de pesticidas.</a:t>
            </a:r>
          </a:p>
        </p:txBody>
      </p:sp>
      <p:pic>
        <p:nvPicPr>
          <p:cNvPr id="7" name="Picture 6" descr="figure-12-02.jpg"/>
          <p:cNvPicPr>
            <a:picLocks noChangeAspect="1"/>
          </p:cNvPicPr>
          <p:nvPr/>
        </p:nvPicPr>
        <p:blipFill>
          <a:blip r:embed="rId2"/>
          <a:stretch>
            <a:fillRect/>
          </a:stretch>
        </p:blipFill>
        <p:spPr>
          <a:xfrm>
            <a:off x="6000137" y="1578586"/>
            <a:ext cx="5399986" cy="3150722"/>
          </a:xfrm>
          <a:prstGeom prst="rect">
            <a:avLst/>
          </a:prstGeom>
        </p:spPr>
      </p:pic>
      <p:sp>
        <p:nvSpPr>
          <p:cNvPr id="3" name="Marcador de número de diapositiva 2">
            <a:extLst>
              <a:ext uri="{FF2B5EF4-FFF2-40B4-BE49-F238E27FC236}">
                <a16:creationId xmlns:a16="http://schemas.microsoft.com/office/drawing/2014/main" id="{0951064B-E740-3B87-DF39-0C5978B4047E}"/>
              </a:ext>
            </a:extLst>
          </p:cNvPr>
          <p:cNvSpPr>
            <a:spLocks noGrp="1"/>
          </p:cNvSpPr>
          <p:nvPr>
            <p:ph type="sldNum" sz="quarter" idx="12"/>
          </p:nvPr>
        </p:nvSpPr>
        <p:spPr/>
        <p:txBody>
          <a:bodyPr/>
          <a:lstStyle/>
          <a:p>
            <a:fld id="{0FF54DE5-C571-48E8-A5BC-B369434E2F44}" type="slidenum">
              <a:rPr lang="es-ES" smtClean="0"/>
              <a:pPr/>
              <a:t>19</a:t>
            </a:fld>
            <a:endParaRPr lang="es-ES" dirty="0"/>
          </a:p>
        </p:txBody>
      </p:sp>
    </p:spTree>
    <p:extLst>
      <p:ext uri="{BB962C8B-B14F-4D97-AF65-F5344CB8AC3E}">
        <p14:creationId xmlns:p14="http://schemas.microsoft.com/office/powerpoint/2010/main" val="20822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95C73E-4193-FF89-F315-EFCB841E0447}"/>
              </a:ext>
            </a:extLst>
          </p:cNvPr>
          <p:cNvSpPr>
            <a:spLocks noGrp="1"/>
          </p:cNvSpPr>
          <p:nvPr>
            <p:ph type="title"/>
          </p:nvPr>
        </p:nvSpPr>
        <p:spPr/>
        <p:txBody>
          <a:bodyPr/>
          <a:lstStyle/>
          <a:p>
            <a:r>
              <a:rPr lang="es-ES" dirty="0"/>
              <a:t>Introducción a la Economía del bienestar</a:t>
            </a:r>
            <a:endParaRPr lang="es-PA" dirty="0"/>
          </a:p>
        </p:txBody>
      </p:sp>
      <p:sp>
        <p:nvSpPr>
          <p:cNvPr id="6" name="Marcador de número de diapositiva 5">
            <a:extLst>
              <a:ext uri="{FF2B5EF4-FFF2-40B4-BE49-F238E27FC236}">
                <a16:creationId xmlns:a16="http://schemas.microsoft.com/office/drawing/2014/main" id="{D06B2ED6-7945-F9DC-5CA1-488475E96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8334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31441"/>
            <a:ext cx="10515600" cy="935641"/>
          </a:xfrm>
        </p:spPr>
        <p:txBody>
          <a:bodyPr>
            <a:normAutofit/>
          </a:bodyPr>
          <a:lstStyle/>
          <a:p>
            <a:pPr algn="ctr" rtl="0"/>
            <a:r>
              <a:rPr lang="es-PA" sz="4800" dirty="0">
                <a:latin typeface="+mn-lt"/>
              </a:rPr>
              <a:t>Solución No. 1: Negociación</a:t>
            </a:r>
          </a:p>
        </p:txBody>
      </p:sp>
      <p:sp>
        <p:nvSpPr>
          <p:cNvPr id="6" name="TextBox 5"/>
          <p:cNvSpPr txBox="1"/>
          <p:nvPr/>
        </p:nvSpPr>
        <p:spPr>
          <a:xfrm>
            <a:off x="482207" y="1190097"/>
            <a:ext cx="11429056" cy="5062924"/>
          </a:xfrm>
          <a:prstGeom prst="rect">
            <a:avLst/>
          </a:prstGeom>
          <a:noFill/>
        </p:spPr>
        <p:txBody>
          <a:bodyPr wrap="square" rtlCol="0">
            <a:spAutoFit/>
          </a:bodyPr>
          <a:lstStyle/>
          <a:p>
            <a:pPr marL="457200" indent="-457200" algn="just" rtl="0">
              <a:spcAft>
                <a:spcPts val="600"/>
              </a:spcAft>
              <a:buFont typeface="Arial"/>
              <a:buChar char="•"/>
            </a:pPr>
            <a:r>
              <a:rPr lang="es-PA" sz="2800" dirty="0"/>
              <a:t>Asignar legalmente derechos de propiedad a la externalidad (por ejemplo, el derecho a contaminar, el derecho al aire limpio)</a:t>
            </a:r>
            <a:endParaRPr lang="es-PA" sz="2800" b="1" dirty="0"/>
          </a:p>
          <a:p>
            <a:pPr marL="457200" indent="-457200" algn="just" rtl="0">
              <a:spcAft>
                <a:spcPts val="600"/>
              </a:spcAft>
              <a:buFont typeface="Arial"/>
              <a:buChar char="•"/>
            </a:pPr>
            <a:r>
              <a:rPr lang="es-PA" sz="2800" dirty="0"/>
              <a:t>La negociación privada entre las partes involucradas dará como resultado una asignación eficiente en el sentido de Pareto, independientemente de cuál de las partes tenga los derechos de propiedad (</a:t>
            </a:r>
            <a:r>
              <a:rPr lang="es-PA" sz="2800" u="sng" dirty="0"/>
              <a:t>en ausencia de costos de transacción).</a:t>
            </a:r>
          </a:p>
          <a:p>
            <a:pPr marL="457200" indent="-457200" algn="just" rtl="0">
              <a:spcAft>
                <a:spcPts val="600"/>
              </a:spcAft>
              <a:buFont typeface="Arial"/>
              <a:buChar char="•"/>
            </a:pPr>
            <a:r>
              <a:rPr lang="es-PA" sz="2800" dirty="0"/>
              <a:t>Puede ser más eficaz que la intervención gubernamental porque los privados tienen más información necesaria.</a:t>
            </a:r>
          </a:p>
          <a:p>
            <a:pPr marL="457200" indent="-457200" algn="just" rtl="0">
              <a:spcAft>
                <a:spcPts val="600"/>
              </a:spcAft>
              <a:buFont typeface="Arial"/>
              <a:buChar char="•"/>
            </a:pPr>
            <a:r>
              <a:rPr lang="es-PA" sz="2800" dirty="0"/>
              <a:t>Sin embargo, los </a:t>
            </a:r>
            <a:r>
              <a:rPr lang="es-PA" sz="2800" b="1" dirty="0"/>
              <a:t>costos de transacción </a:t>
            </a:r>
            <a:r>
              <a:rPr lang="es-PA" sz="2800" dirty="0"/>
              <a:t>(costos de adquirir información, hacer cumplir el contrato o acción colectiva) pueden ser un obstáculo importante en la realidad.</a:t>
            </a:r>
            <a:endParaRPr lang="es-PA" sz="2800" b="1" dirty="0"/>
          </a:p>
        </p:txBody>
      </p:sp>
      <p:sp>
        <p:nvSpPr>
          <p:cNvPr id="3" name="Marcador de número de diapositiva 2">
            <a:extLst>
              <a:ext uri="{FF2B5EF4-FFF2-40B4-BE49-F238E27FC236}">
                <a16:creationId xmlns:a16="http://schemas.microsoft.com/office/drawing/2014/main" id="{C46682EB-D6C7-DC46-D7D4-70AC724BB59D}"/>
              </a:ext>
            </a:extLst>
          </p:cNvPr>
          <p:cNvSpPr>
            <a:spLocks noGrp="1"/>
          </p:cNvSpPr>
          <p:nvPr>
            <p:ph type="sldNum" sz="quarter" idx="12"/>
          </p:nvPr>
        </p:nvSpPr>
        <p:spPr/>
        <p:txBody>
          <a:bodyPr/>
          <a:lstStyle/>
          <a:p>
            <a:fld id="{0FF54DE5-C571-48E8-A5BC-B369434E2F44}" type="slidenum">
              <a:rPr lang="es-ES" smtClean="0"/>
              <a:pPr/>
              <a:t>20</a:t>
            </a:fld>
            <a:endParaRPr lang="es-ES" dirty="0"/>
          </a:p>
        </p:txBody>
      </p:sp>
    </p:spTree>
    <p:extLst>
      <p:ext uri="{BB962C8B-B14F-4D97-AF65-F5344CB8AC3E}">
        <p14:creationId xmlns:p14="http://schemas.microsoft.com/office/powerpoint/2010/main" val="19257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0" y="137863"/>
            <a:ext cx="10515600" cy="935641"/>
          </a:xfrm>
        </p:spPr>
        <p:txBody>
          <a:bodyPr>
            <a:normAutofit/>
          </a:bodyPr>
          <a:lstStyle/>
          <a:p>
            <a:pPr algn="ctr" rtl="0"/>
            <a:r>
              <a:rPr lang="en-GB" sz="4800" dirty="0">
                <a:latin typeface="+mn-lt"/>
              </a:rPr>
              <a:t>Negociación: ejemplo</a:t>
            </a:r>
          </a:p>
        </p:txBody>
      </p:sp>
      <p:sp>
        <p:nvSpPr>
          <p:cNvPr id="6" name="TextBox 5"/>
          <p:cNvSpPr txBox="1"/>
          <p:nvPr/>
        </p:nvSpPr>
        <p:spPr>
          <a:xfrm>
            <a:off x="716400" y="1269871"/>
            <a:ext cx="11124890" cy="1200329"/>
          </a:xfrm>
          <a:prstGeom prst="rect">
            <a:avLst/>
          </a:prstGeom>
          <a:noFill/>
        </p:spPr>
        <p:txBody>
          <a:bodyPr wrap="square" rtlCol="0">
            <a:spAutoFit/>
          </a:bodyPr>
          <a:lstStyle/>
          <a:p>
            <a:pPr algn="l" rtl="0"/>
            <a:r>
              <a:rPr lang="es-PA" sz="2400" dirty="0"/>
              <a:t>En el ejemplo de los pesticidas, hay una ganancia social neta que las partes podrían compartir al reducir la producción, porque la caída en las ganancias de las plantaciones es menor que la ganancia adicional para los pescadores.</a:t>
            </a:r>
          </a:p>
        </p:txBody>
      </p:sp>
      <p:sp>
        <p:nvSpPr>
          <p:cNvPr id="4" name="TextBox 3"/>
          <p:cNvSpPr txBox="1"/>
          <p:nvPr/>
        </p:nvSpPr>
        <p:spPr>
          <a:xfrm>
            <a:off x="263056" y="2644245"/>
            <a:ext cx="6015789" cy="2754600"/>
          </a:xfrm>
          <a:prstGeom prst="rect">
            <a:avLst/>
          </a:prstGeom>
          <a:noFill/>
        </p:spPr>
        <p:txBody>
          <a:bodyPr wrap="square" rtlCol="0">
            <a:spAutoFit/>
          </a:bodyPr>
          <a:lstStyle/>
          <a:p>
            <a:pPr marL="457200" indent="-457200">
              <a:spcAft>
                <a:spcPts val="600"/>
              </a:spcAft>
              <a:buFont typeface="Arial"/>
              <a:buChar char="•"/>
            </a:pPr>
            <a:r>
              <a:rPr lang="es-PA" sz="2400" dirty="0"/>
              <a:t>La </a:t>
            </a:r>
            <a:r>
              <a:rPr lang="es-PA" sz="2400" b="1" dirty="0"/>
              <a:t>oferta mínima aceptable</a:t>
            </a:r>
            <a:r>
              <a:rPr lang="es-PA" sz="2400" dirty="0"/>
              <a:t> de los propietarios de las plantaciones (compensación mínima) = lucro cesante.</a:t>
            </a:r>
          </a:p>
          <a:p>
            <a:pPr marL="457200" indent="-457200">
              <a:spcAft>
                <a:spcPts val="600"/>
              </a:spcAft>
              <a:buFont typeface="Arial"/>
              <a:buChar char="•"/>
            </a:pPr>
            <a:r>
              <a:rPr lang="es-PA" sz="2400" b="1" dirty="0"/>
              <a:t>Opción de reserva de los</a:t>
            </a:r>
            <a:r>
              <a:rPr lang="es-PA" sz="2400" dirty="0"/>
              <a:t> pescadores</a:t>
            </a:r>
            <a:r>
              <a:rPr lang="es-PA" sz="2400" b="1" dirty="0"/>
              <a:t> </a:t>
            </a:r>
            <a:r>
              <a:rPr lang="es-PA" sz="2400" dirty="0"/>
              <a:t>(compensación máxima) = la suma de las áreas sombreadas.</a:t>
            </a:r>
          </a:p>
        </p:txBody>
      </p:sp>
      <p:sp>
        <p:nvSpPr>
          <p:cNvPr id="5" name="TextBox 4"/>
          <p:cNvSpPr txBox="1"/>
          <p:nvPr/>
        </p:nvSpPr>
        <p:spPr>
          <a:xfrm>
            <a:off x="509834" y="5936329"/>
            <a:ext cx="11124891" cy="523220"/>
          </a:xfrm>
          <a:prstGeom prst="rect">
            <a:avLst/>
          </a:prstGeom>
          <a:noFill/>
        </p:spPr>
        <p:txBody>
          <a:bodyPr wrap="square" rtlCol="0">
            <a:spAutoFit/>
          </a:bodyPr>
          <a:lstStyle/>
          <a:p>
            <a:pPr algn="l" rtl="0"/>
            <a:r>
              <a:rPr lang="en-US" sz="2800" dirty="0"/>
              <a:t>La compensación real depende del poder de negociación relativo.</a:t>
            </a:r>
          </a:p>
        </p:txBody>
      </p:sp>
      <p:pic>
        <p:nvPicPr>
          <p:cNvPr id="7" name="Picture 6" descr="figure-12-04-c.jpg"/>
          <p:cNvPicPr>
            <a:picLocks noChangeAspect="1"/>
          </p:cNvPicPr>
          <p:nvPr/>
        </p:nvPicPr>
        <p:blipFill>
          <a:blip r:embed="rId2"/>
          <a:stretch>
            <a:fillRect/>
          </a:stretch>
        </p:blipFill>
        <p:spPr>
          <a:xfrm>
            <a:off x="6072280" y="2732127"/>
            <a:ext cx="5401099" cy="3151371"/>
          </a:xfrm>
          <a:prstGeom prst="rect">
            <a:avLst/>
          </a:prstGeom>
        </p:spPr>
      </p:pic>
      <p:sp>
        <p:nvSpPr>
          <p:cNvPr id="3" name="Marcador de número de diapositiva 2">
            <a:extLst>
              <a:ext uri="{FF2B5EF4-FFF2-40B4-BE49-F238E27FC236}">
                <a16:creationId xmlns:a16="http://schemas.microsoft.com/office/drawing/2014/main" id="{F5D6A378-3312-E1A6-967C-B37F813ADC7B}"/>
              </a:ext>
            </a:extLst>
          </p:cNvPr>
          <p:cNvSpPr>
            <a:spLocks noGrp="1"/>
          </p:cNvSpPr>
          <p:nvPr>
            <p:ph type="sldNum" sz="quarter" idx="12"/>
          </p:nvPr>
        </p:nvSpPr>
        <p:spPr/>
        <p:txBody>
          <a:bodyPr/>
          <a:lstStyle/>
          <a:p>
            <a:fld id="{0FF54DE5-C571-48E8-A5BC-B369434E2F44}" type="slidenum">
              <a:rPr lang="es-ES" smtClean="0"/>
              <a:pPr/>
              <a:t>21</a:t>
            </a:fld>
            <a:endParaRPr lang="es-ES" dirty="0"/>
          </a:p>
        </p:txBody>
      </p:sp>
    </p:spTree>
    <p:extLst>
      <p:ext uri="{BB962C8B-B14F-4D97-AF65-F5344CB8AC3E}">
        <p14:creationId xmlns:p14="http://schemas.microsoft.com/office/powerpoint/2010/main" val="171096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54" y="378493"/>
            <a:ext cx="10515600" cy="935641"/>
          </a:xfrm>
        </p:spPr>
        <p:txBody>
          <a:bodyPr>
            <a:normAutofit/>
          </a:bodyPr>
          <a:lstStyle/>
          <a:p>
            <a:pPr algn="ctr" rtl="0"/>
            <a:r>
              <a:rPr lang="en-GB" sz="4800" dirty="0">
                <a:latin typeface="+mn-lt"/>
              </a:rPr>
              <a:t>Límites prácticos de la negociación</a:t>
            </a:r>
          </a:p>
        </p:txBody>
      </p:sp>
      <p:sp>
        <p:nvSpPr>
          <p:cNvPr id="6" name="TextBox 5"/>
          <p:cNvSpPr txBox="1"/>
          <p:nvPr/>
        </p:nvSpPr>
        <p:spPr>
          <a:xfrm>
            <a:off x="326743" y="1314134"/>
            <a:ext cx="11568222" cy="4662815"/>
          </a:xfrm>
          <a:prstGeom prst="rect">
            <a:avLst/>
          </a:prstGeom>
          <a:noFill/>
        </p:spPr>
        <p:txBody>
          <a:bodyPr wrap="square" rtlCol="0">
            <a:spAutoFit/>
          </a:bodyPr>
          <a:lstStyle/>
          <a:p>
            <a:pPr marL="457200" indent="-457200" algn="just" rtl="0">
              <a:spcAft>
                <a:spcPts val="1800"/>
              </a:spcAft>
              <a:buFont typeface="Arial"/>
              <a:buChar char="•"/>
            </a:pPr>
            <a:r>
              <a:rPr lang="en-US" sz="2800" dirty="0"/>
              <a:t>Impedimentos a la acción colectiva: encontrar un representante y acordar cómo dividir las ganancias dentro de cada partido.</a:t>
            </a:r>
          </a:p>
          <a:p>
            <a:pPr marL="457200" indent="-457200" algn="just" rtl="0">
              <a:spcAft>
                <a:spcPts val="1800"/>
              </a:spcAft>
              <a:buFont typeface="Arial"/>
              <a:buChar char="•"/>
            </a:pPr>
            <a:r>
              <a:rPr lang="en-US" sz="2800" dirty="0"/>
              <a:t>Información faltante: calcular los costos exactos impuestos a cada pescador y la contribución de cada plantación a la contaminación.</a:t>
            </a:r>
          </a:p>
          <a:p>
            <a:pPr marL="457200" indent="-457200" algn="just" rtl="0">
              <a:spcAft>
                <a:spcPts val="1800"/>
              </a:spcAft>
              <a:buFont typeface="Arial"/>
              <a:buChar char="•"/>
            </a:pPr>
            <a:r>
              <a:rPr lang="en-US" sz="2800" dirty="0"/>
              <a:t>Cumplimiento: puede resultar difícil para un tribunal determinar si las plantaciones han cumplido o no.</a:t>
            </a:r>
          </a:p>
          <a:p>
            <a:pPr marL="457200" indent="-457200" algn="just" rtl="0">
              <a:spcAft>
                <a:spcPts val="1800"/>
              </a:spcAft>
              <a:buFont typeface="Arial"/>
              <a:buChar char="•"/>
            </a:pPr>
            <a:r>
              <a:rPr lang="en-US" sz="2800" dirty="0"/>
              <a:t>Fondos limitados: es posible que los pescadores no tengan suficiente dinero para pagar a las plantaciones la compensación requerida.</a:t>
            </a:r>
          </a:p>
        </p:txBody>
      </p:sp>
      <p:sp>
        <p:nvSpPr>
          <p:cNvPr id="3" name="Marcador de número de diapositiva 2">
            <a:extLst>
              <a:ext uri="{FF2B5EF4-FFF2-40B4-BE49-F238E27FC236}">
                <a16:creationId xmlns:a16="http://schemas.microsoft.com/office/drawing/2014/main" id="{DD934EE7-3308-1C3C-BA7E-771225D3FEBE}"/>
              </a:ext>
            </a:extLst>
          </p:cNvPr>
          <p:cNvSpPr>
            <a:spLocks noGrp="1"/>
          </p:cNvSpPr>
          <p:nvPr>
            <p:ph type="sldNum" sz="quarter" idx="12"/>
          </p:nvPr>
        </p:nvSpPr>
        <p:spPr/>
        <p:txBody>
          <a:bodyPr/>
          <a:lstStyle/>
          <a:p>
            <a:fld id="{0FF54DE5-C571-48E8-A5BC-B369434E2F44}" type="slidenum">
              <a:rPr lang="es-ES" smtClean="0"/>
              <a:pPr/>
              <a:t>22</a:t>
            </a:fld>
            <a:endParaRPr lang="es-ES" dirty="0"/>
          </a:p>
        </p:txBody>
      </p:sp>
    </p:spTree>
    <p:extLst>
      <p:ext uri="{BB962C8B-B14F-4D97-AF65-F5344CB8AC3E}">
        <p14:creationId xmlns:p14="http://schemas.microsoft.com/office/powerpoint/2010/main" val="332075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382062"/>
            <a:ext cx="10592313" cy="935641"/>
          </a:xfrm>
        </p:spPr>
        <p:txBody>
          <a:bodyPr>
            <a:normAutofit fontScale="90000"/>
          </a:bodyPr>
          <a:lstStyle/>
          <a:p>
            <a:pPr algn="ctr" rtl="0"/>
            <a:r>
              <a:rPr lang="es-PA" sz="4800" dirty="0">
                <a:latin typeface="+mn-lt"/>
              </a:rPr>
              <a:t>Solución No. 2: Políticas gubernamentales</a:t>
            </a:r>
          </a:p>
        </p:txBody>
      </p:sp>
      <p:sp>
        <p:nvSpPr>
          <p:cNvPr id="6" name="TextBox 5"/>
          <p:cNvSpPr txBox="1"/>
          <p:nvPr/>
        </p:nvSpPr>
        <p:spPr>
          <a:xfrm>
            <a:off x="629259" y="1700408"/>
            <a:ext cx="11228530" cy="4909036"/>
          </a:xfrm>
          <a:prstGeom prst="rect">
            <a:avLst/>
          </a:prstGeom>
          <a:noFill/>
        </p:spPr>
        <p:txBody>
          <a:bodyPr wrap="square" rtlCol="0">
            <a:spAutoFit/>
          </a:bodyPr>
          <a:lstStyle/>
          <a:p>
            <a:pPr marL="514350" indent="-514350" algn="just" rtl="0">
              <a:spcAft>
                <a:spcPts val="600"/>
              </a:spcAft>
              <a:buAutoNum type="arabicParenR"/>
            </a:pPr>
            <a:r>
              <a:rPr lang="es-PA" sz="3200" dirty="0"/>
              <a:t>Regulación de la producción: límite a una cantidad socialmente óptima</a:t>
            </a:r>
          </a:p>
          <a:p>
            <a:pPr marL="971550" lvl="1" indent="-514350" algn="just" rtl="0">
              <a:spcAft>
                <a:spcPts val="1200"/>
              </a:spcAft>
              <a:buFont typeface="Arial"/>
              <a:buChar char="•"/>
            </a:pPr>
            <a:r>
              <a:rPr lang="es-PA" sz="3200" dirty="0"/>
              <a:t>Puede ser difícil determinar y hacer cumplir la cuota adecuada para cada contaminador.</a:t>
            </a:r>
          </a:p>
          <a:p>
            <a:pPr marL="514350" indent="-514350" algn="just">
              <a:spcAft>
                <a:spcPts val="1200"/>
              </a:spcAft>
              <a:buFont typeface="+mj-lt"/>
              <a:buAutoNum type="arabicParenR"/>
            </a:pPr>
            <a:r>
              <a:rPr lang="es-PA" sz="3200" b="1" dirty="0"/>
              <a:t>Impuesto/subvención pigouviana</a:t>
            </a:r>
            <a:r>
              <a:rPr lang="es-PA" sz="3200" dirty="0"/>
              <a:t>: impuestos/subsidios a las empresas que generan efectos externos negativos/positivos, con el fin de corregir un resultado de mercado ineficiente.</a:t>
            </a:r>
          </a:p>
          <a:p>
            <a:pPr algn="just" rtl="0">
              <a:spcAft>
                <a:spcPts val="1200"/>
              </a:spcAft>
            </a:pPr>
            <a:r>
              <a:rPr lang="es-PA" sz="3200" dirty="0"/>
              <a:t>3) Hacer cumplir la compensación a los afectados.</a:t>
            </a:r>
          </a:p>
        </p:txBody>
      </p:sp>
      <p:sp>
        <p:nvSpPr>
          <p:cNvPr id="3" name="Marcador de número de diapositiva 2">
            <a:extLst>
              <a:ext uri="{FF2B5EF4-FFF2-40B4-BE49-F238E27FC236}">
                <a16:creationId xmlns:a16="http://schemas.microsoft.com/office/drawing/2014/main" id="{6DE25353-F720-23D2-EA7D-8356C6AA98BE}"/>
              </a:ext>
            </a:extLst>
          </p:cNvPr>
          <p:cNvSpPr>
            <a:spLocks noGrp="1"/>
          </p:cNvSpPr>
          <p:nvPr>
            <p:ph type="sldNum" sz="quarter" idx="12"/>
          </p:nvPr>
        </p:nvSpPr>
        <p:spPr/>
        <p:txBody>
          <a:bodyPr/>
          <a:lstStyle/>
          <a:p>
            <a:fld id="{0FF54DE5-C571-48E8-A5BC-B369434E2F44}" type="slidenum">
              <a:rPr lang="es-ES" smtClean="0"/>
              <a:pPr/>
              <a:t>23</a:t>
            </a:fld>
            <a:endParaRPr lang="es-ES" dirty="0"/>
          </a:p>
        </p:txBody>
      </p:sp>
    </p:spTree>
    <p:extLst>
      <p:ext uri="{BB962C8B-B14F-4D97-AF65-F5344CB8AC3E}">
        <p14:creationId xmlns:p14="http://schemas.microsoft.com/office/powerpoint/2010/main" val="28127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068"/>
            <a:ext cx="10515600" cy="935641"/>
          </a:xfrm>
        </p:spPr>
        <p:txBody>
          <a:bodyPr>
            <a:normAutofit fontScale="90000"/>
          </a:bodyPr>
          <a:lstStyle/>
          <a:p>
            <a:pPr algn="ctr" rtl="0"/>
            <a:r>
              <a:rPr lang="es-PA" sz="4800" dirty="0">
                <a:latin typeface="+mn-lt"/>
              </a:rPr>
              <a:t>Ejemplo: Impuesto a la contaminación</a:t>
            </a:r>
          </a:p>
        </p:txBody>
      </p:sp>
      <p:sp>
        <p:nvSpPr>
          <p:cNvPr id="6" name="TextBox 5"/>
          <p:cNvSpPr txBox="1"/>
          <p:nvPr/>
        </p:nvSpPr>
        <p:spPr>
          <a:xfrm>
            <a:off x="135396" y="2568869"/>
            <a:ext cx="6227973" cy="3616375"/>
          </a:xfrm>
          <a:prstGeom prst="rect">
            <a:avLst/>
          </a:prstGeom>
          <a:noFill/>
        </p:spPr>
        <p:txBody>
          <a:bodyPr wrap="square" rtlCol="0">
            <a:spAutoFit/>
          </a:bodyPr>
          <a:lstStyle/>
          <a:p>
            <a:pPr marL="514350" indent="-514350">
              <a:spcAft>
                <a:spcPts val="600"/>
              </a:spcAft>
              <a:buFont typeface="Arial"/>
              <a:buChar char="•"/>
            </a:pPr>
            <a:r>
              <a:rPr lang="es-PA" sz="2800" dirty="0"/>
              <a:t>El productor maximizador de ganancia elige la producción donde MPC = precio después de impuestos, que es la producción socialmente óptima.</a:t>
            </a:r>
          </a:p>
          <a:p>
            <a:pPr marL="514350" indent="-514350" algn="l" rtl="0">
              <a:buFont typeface="Arial"/>
              <a:buChar char="•"/>
            </a:pPr>
            <a:r>
              <a:rPr lang="es-PA" sz="2800" dirty="0"/>
              <a:t>El impuesto obliga a los productores a afrontar el costo total de sus decisiones.</a:t>
            </a:r>
          </a:p>
        </p:txBody>
      </p:sp>
      <p:sp>
        <p:nvSpPr>
          <p:cNvPr id="5" name="TextBox 4"/>
          <p:cNvSpPr txBox="1"/>
          <p:nvPr/>
        </p:nvSpPr>
        <p:spPr>
          <a:xfrm>
            <a:off x="1016000" y="1451388"/>
            <a:ext cx="10467473" cy="1077218"/>
          </a:xfrm>
          <a:prstGeom prst="rect">
            <a:avLst/>
          </a:prstGeom>
          <a:noFill/>
        </p:spPr>
        <p:txBody>
          <a:bodyPr wrap="square" rtlCol="0">
            <a:spAutoFit/>
          </a:bodyPr>
          <a:lstStyle/>
          <a:p>
            <a:pPr algn="just" rtl="0"/>
            <a:r>
              <a:rPr lang="en-US" sz="3200" dirty="0"/>
              <a:t>El gobierno impone un impuesto por unidad de producción, igual al MSC.</a:t>
            </a:r>
          </a:p>
        </p:txBody>
      </p:sp>
      <p:pic>
        <p:nvPicPr>
          <p:cNvPr id="7" name="Picture 6" descr="figure-12-05-c.jpg"/>
          <p:cNvPicPr>
            <a:picLocks noChangeAspect="1"/>
          </p:cNvPicPr>
          <p:nvPr/>
        </p:nvPicPr>
        <p:blipFill>
          <a:blip r:embed="rId2"/>
          <a:stretch>
            <a:fillRect/>
          </a:stretch>
        </p:blipFill>
        <p:spPr>
          <a:xfrm>
            <a:off x="6249736" y="2942433"/>
            <a:ext cx="5429048" cy="3167678"/>
          </a:xfrm>
          <a:prstGeom prst="rect">
            <a:avLst/>
          </a:prstGeom>
        </p:spPr>
      </p:pic>
      <p:sp>
        <p:nvSpPr>
          <p:cNvPr id="3" name="Marcador de número de diapositiva 2">
            <a:extLst>
              <a:ext uri="{FF2B5EF4-FFF2-40B4-BE49-F238E27FC236}">
                <a16:creationId xmlns:a16="http://schemas.microsoft.com/office/drawing/2014/main" id="{417EA3C7-61B5-4EF9-1CD7-21E9B510033C}"/>
              </a:ext>
            </a:extLst>
          </p:cNvPr>
          <p:cNvSpPr>
            <a:spLocks noGrp="1"/>
          </p:cNvSpPr>
          <p:nvPr>
            <p:ph type="sldNum" sz="quarter" idx="12"/>
          </p:nvPr>
        </p:nvSpPr>
        <p:spPr/>
        <p:txBody>
          <a:bodyPr/>
          <a:lstStyle/>
          <a:p>
            <a:fld id="{0FF54DE5-C571-48E8-A5BC-B369434E2F44}" type="slidenum">
              <a:rPr lang="es-ES" smtClean="0"/>
              <a:pPr/>
              <a:t>24</a:t>
            </a:fld>
            <a:endParaRPr lang="es-ES" dirty="0"/>
          </a:p>
        </p:txBody>
      </p:sp>
    </p:spTree>
    <p:extLst>
      <p:ext uri="{BB962C8B-B14F-4D97-AF65-F5344CB8AC3E}">
        <p14:creationId xmlns:p14="http://schemas.microsoft.com/office/powerpoint/2010/main" val="209226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60" y="341958"/>
            <a:ext cx="10515600" cy="935641"/>
          </a:xfrm>
        </p:spPr>
        <p:txBody>
          <a:bodyPr>
            <a:normAutofit/>
          </a:bodyPr>
          <a:lstStyle/>
          <a:p>
            <a:pPr algn="ctr" rtl="0"/>
            <a:r>
              <a:rPr lang="es-PA" sz="4800" dirty="0">
                <a:latin typeface="+mn-lt"/>
              </a:rPr>
              <a:t>Ejemplo: Compensación</a:t>
            </a:r>
          </a:p>
        </p:txBody>
      </p:sp>
      <p:sp>
        <p:nvSpPr>
          <p:cNvPr id="6" name="TextBox 5"/>
          <p:cNvSpPr txBox="1"/>
          <p:nvPr/>
        </p:nvSpPr>
        <p:spPr>
          <a:xfrm>
            <a:off x="135397" y="2273377"/>
            <a:ext cx="6468604" cy="3185487"/>
          </a:xfrm>
          <a:prstGeom prst="rect">
            <a:avLst/>
          </a:prstGeom>
          <a:noFill/>
        </p:spPr>
        <p:txBody>
          <a:bodyPr wrap="square" rtlCol="0">
            <a:spAutoFit/>
          </a:bodyPr>
          <a:lstStyle/>
          <a:p>
            <a:pPr marL="514350" indent="-514350" algn="l" rtl="0">
              <a:spcAft>
                <a:spcPts val="600"/>
              </a:spcAft>
              <a:buFont typeface="Arial"/>
              <a:buChar char="•"/>
            </a:pPr>
            <a:r>
              <a:rPr lang="en-US" sz="2800" dirty="0"/>
              <a:t>La compensación requerida es igual a la diferencia entre el MSC y el MPC (área gris).</a:t>
            </a:r>
          </a:p>
          <a:p>
            <a:pPr marL="514350" indent="-514350" algn="l" rtl="0">
              <a:spcAft>
                <a:spcPts val="600"/>
              </a:spcAft>
              <a:buFont typeface="Arial"/>
              <a:buChar char="•"/>
            </a:pPr>
            <a:r>
              <a:rPr lang="en-US" sz="2800" dirty="0"/>
              <a:t>Los pescadores reciben una compensación total y los productores eligen el nivel de producción socialmente óptimo.</a:t>
            </a:r>
          </a:p>
        </p:txBody>
      </p:sp>
      <p:sp>
        <p:nvSpPr>
          <p:cNvPr id="3" name="TextBox 2"/>
          <p:cNvSpPr txBox="1"/>
          <p:nvPr/>
        </p:nvSpPr>
        <p:spPr>
          <a:xfrm>
            <a:off x="506794" y="1277599"/>
            <a:ext cx="11391038" cy="954107"/>
          </a:xfrm>
          <a:prstGeom prst="rect">
            <a:avLst/>
          </a:prstGeom>
          <a:noFill/>
        </p:spPr>
        <p:txBody>
          <a:bodyPr wrap="square" rtlCol="0">
            <a:spAutoFit/>
          </a:bodyPr>
          <a:lstStyle/>
          <a:p>
            <a:pPr algn="ctr" rtl="0"/>
            <a:r>
              <a:rPr lang="es-PA" sz="2800" dirty="0"/>
              <a:t>El gobierno exige a los propietarios de plantaciones que paguen a los pescadores una compensación por cada tonelada producida.</a:t>
            </a:r>
          </a:p>
        </p:txBody>
      </p:sp>
      <p:sp>
        <p:nvSpPr>
          <p:cNvPr id="5" name="TextBox 4"/>
          <p:cNvSpPr txBox="1"/>
          <p:nvPr/>
        </p:nvSpPr>
        <p:spPr>
          <a:xfrm>
            <a:off x="506794" y="5472825"/>
            <a:ext cx="11391038" cy="830997"/>
          </a:xfrm>
          <a:prstGeom prst="rect">
            <a:avLst/>
          </a:prstGeom>
          <a:noFill/>
        </p:spPr>
        <p:txBody>
          <a:bodyPr wrap="square" rtlCol="0">
            <a:spAutoFit/>
          </a:bodyPr>
          <a:lstStyle/>
          <a:p>
            <a:pPr algn="l" rtl="0"/>
            <a:r>
              <a:rPr lang="en-US" sz="2400" dirty="0"/>
              <a:t>Efecto similar sobre las ganancias en comparación con un impuesto, pero los pescadores están en mejor situación (reciben el pago en lugar del gobierno).</a:t>
            </a:r>
          </a:p>
        </p:txBody>
      </p:sp>
      <p:pic>
        <p:nvPicPr>
          <p:cNvPr id="8" name="Picture 7" descr="figure-12-06.jpg"/>
          <p:cNvPicPr>
            <a:picLocks noChangeAspect="1"/>
          </p:cNvPicPr>
          <p:nvPr/>
        </p:nvPicPr>
        <p:blipFill>
          <a:blip r:embed="rId2"/>
          <a:stretch>
            <a:fillRect/>
          </a:stretch>
        </p:blipFill>
        <p:spPr>
          <a:xfrm>
            <a:off x="6559224" y="2438075"/>
            <a:ext cx="5154431" cy="3007448"/>
          </a:xfrm>
          <a:prstGeom prst="rect">
            <a:avLst/>
          </a:prstGeom>
        </p:spPr>
      </p:pic>
      <p:sp>
        <p:nvSpPr>
          <p:cNvPr id="4" name="Marcador de número de diapositiva 3">
            <a:extLst>
              <a:ext uri="{FF2B5EF4-FFF2-40B4-BE49-F238E27FC236}">
                <a16:creationId xmlns:a16="http://schemas.microsoft.com/office/drawing/2014/main" id="{5DB80E75-D263-0403-E1E4-33C316365C2B}"/>
              </a:ext>
            </a:extLst>
          </p:cNvPr>
          <p:cNvSpPr>
            <a:spLocks noGrp="1"/>
          </p:cNvSpPr>
          <p:nvPr>
            <p:ph type="sldNum" sz="quarter" idx="12"/>
          </p:nvPr>
        </p:nvSpPr>
        <p:spPr/>
        <p:txBody>
          <a:bodyPr/>
          <a:lstStyle/>
          <a:p>
            <a:fld id="{0FF54DE5-C571-48E8-A5BC-B369434E2F44}" type="slidenum">
              <a:rPr lang="es-ES" smtClean="0"/>
              <a:pPr/>
              <a:t>25</a:t>
            </a:fld>
            <a:endParaRPr lang="es-ES" dirty="0"/>
          </a:p>
        </p:txBody>
      </p:sp>
    </p:spTree>
    <p:extLst>
      <p:ext uri="{BB962C8B-B14F-4D97-AF65-F5344CB8AC3E}">
        <p14:creationId xmlns:p14="http://schemas.microsoft.com/office/powerpoint/2010/main" val="102121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54" y="378493"/>
            <a:ext cx="10515600" cy="935641"/>
          </a:xfrm>
        </p:spPr>
        <p:txBody>
          <a:bodyPr>
            <a:normAutofit/>
          </a:bodyPr>
          <a:lstStyle/>
          <a:p>
            <a:pPr algn="ctr" rtl="0"/>
            <a:r>
              <a:rPr lang="en-GB" sz="4800" dirty="0">
                <a:latin typeface="+mn-lt"/>
              </a:rPr>
              <a:t>Límites prácticos de las políticas.</a:t>
            </a:r>
          </a:p>
        </p:txBody>
      </p:sp>
      <p:sp>
        <p:nvSpPr>
          <p:cNvPr id="6" name="TextBox 5"/>
          <p:cNvSpPr txBox="1"/>
          <p:nvPr/>
        </p:nvSpPr>
        <p:spPr>
          <a:xfrm>
            <a:off x="442102" y="1430242"/>
            <a:ext cx="11429056" cy="5216813"/>
          </a:xfrm>
          <a:prstGeom prst="rect">
            <a:avLst/>
          </a:prstGeom>
          <a:noFill/>
        </p:spPr>
        <p:txBody>
          <a:bodyPr wrap="square" rtlCol="0">
            <a:spAutoFit/>
          </a:bodyPr>
          <a:lstStyle/>
          <a:p>
            <a:pPr algn="just" rtl="0">
              <a:spcAft>
                <a:spcPts val="1800"/>
              </a:spcAft>
            </a:pPr>
            <a:r>
              <a:rPr lang="es-PA" sz="3200" dirty="0"/>
              <a:t>Limitaciones similares a las de la negociación privada:</a:t>
            </a:r>
          </a:p>
          <a:p>
            <a:pPr marL="457200" indent="-457200" algn="just" rtl="0">
              <a:spcAft>
                <a:spcPts val="1800"/>
              </a:spcAft>
              <a:buFont typeface="Arial"/>
              <a:buChar char="•"/>
            </a:pPr>
            <a:r>
              <a:rPr lang="es-PA" sz="3200" b="1" dirty="0"/>
              <a:t>Información faltante</a:t>
            </a:r>
            <a:r>
              <a:rPr lang="es-PA" sz="3200" dirty="0"/>
              <a:t>: es posible que el gobierno no sepa la compensación exacta necesaria para corregir el problema.</a:t>
            </a:r>
          </a:p>
          <a:p>
            <a:pPr marL="457200" indent="-457200" algn="just" rtl="0">
              <a:spcAft>
                <a:spcPts val="1800"/>
              </a:spcAft>
              <a:buFont typeface="Arial"/>
              <a:buChar char="•"/>
            </a:pPr>
            <a:r>
              <a:rPr lang="es-PA" sz="3200" b="1" dirty="0"/>
              <a:t>Medición</a:t>
            </a:r>
            <a:r>
              <a:rPr lang="es-PA" sz="3200" dirty="0"/>
              <a:t>: Los costos sociales marginales son difíciles de medir.</a:t>
            </a:r>
          </a:p>
          <a:p>
            <a:pPr marL="457200" indent="-457200" algn="just" rtl="0">
              <a:spcAft>
                <a:spcPts val="1800"/>
              </a:spcAft>
              <a:buFont typeface="Arial"/>
              <a:buChar char="•"/>
            </a:pPr>
            <a:r>
              <a:rPr lang="es-PA" sz="3200" b="1" dirty="0"/>
              <a:t>Cabildeo</a:t>
            </a:r>
            <a:r>
              <a:rPr lang="es-PA" sz="3200" dirty="0"/>
              <a:t>: el gobierno puede favorecer el grupo más poderoso, en cuyo caso podría imponer un resultado Pareto eficiente que sea injusto.</a:t>
            </a:r>
          </a:p>
        </p:txBody>
      </p:sp>
      <p:sp>
        <p:nvSpPr>
          <p:cNvPr id="3" name="Marcador de número de diapositiva 2">
            <a:extLst>
              <a:ext uri="{FF2B5EF4-FFF2-40B4-BE49-F238E27FC236}">
                <a16:creationId xmlns:a16="http://schemas.microsoft.com/office/drawing/2014/main" id="{9D45702E-72D2-E1F0-6003-A84BC2B18393}"/>
              </a:ext>
            </a:extLst>
          </p:cNvPr>
          <p:cNvSpPr>
            <a:spLocks noGrp="1"/>
          </p:cNvSpPr>
          <p:nvPr>
            <p:ph type="sldNum" sz="quarter" idx="12"/>
          </p:nvPr>
        </p:nvSpPr>
        <p:spPr/>
        <p:txBody>
          <a:bodyPr/>
          <a:lstStyle/>
          <a:p>
            <a:fld id="{0FF54DE5-C571-48E8-A5BC-B369434E2F44}" type="slidenum">
              <a:rPr lang="es-ES" smtClean="0"/>
              <a:pPr/>
              <a:t>26</a:t>
            </a:fld>
            <a:endParaRPr lang="es-ES" dirty="0"/>
          </a:p>
        </p:txBody>
      </p:sp>
    </p:spTree>
    <p:extLst>
      <p:ext uri="{BB962C8B-B14F-4D97-AF65-F5344CB8AC3E}">
        <p14:creationId xmlns:p14="http://schemas.microsoft.com/office/powerpoint/2010/main" val="171518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9DA2-8602-AEEE-F3C0-DF36BCB54D7F}"/>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8ED6E7D7-7BD7-2980-BA0E-7FE6CD547133}"/>
              </a:ext>
            </a:extLst>
          </p:cNvPr>
          <p:cNvSpPr>
            <a:spLocks noGrp="1"/>
          </p:cNvSpPr>
          <p:nvPr>
            <p:ph type="title"/>
          </p:nvPr>
        </p:nvSpPr>
        <p:spPr/>
        <p:txBody>
          <a:bodyPr/>
          <a:lstStyle/>
          <a:p>
            <a:r>
              <a:rPr lang="es-ES" dirty="0"/>
              <a:t>introducción al análisis costo-beneficio (ACB)</a:t>
            </a:r>
            <a:endParaRPr lang="es-PA" dirty="0"/>
          </a:p>
        </p:txBody>
      </p:sp>
      <p:sp>
        <p:nvSpPr>
          <p:cNvPr id="7" name="Marcador de número de diapositiva 6">
            <a:extLst>
              <a:ext uri="{FF2B5EF4-FFF2-40B4-BE49-F238E27FC236}">
                <a16:creationId xmlns:a16="http://schemas.microsoft.com/office/drawing/2014/main" id="{D059BBE6-740D-B4FD-B04F-D5BD9CD25B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2488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3600" dirty="0"/>
              <a:t>Conceptualización del Análisis Costo-Beneficio (ACB)</a:t>
            </a:r>
          </a:p>
        </p:txBody>
      </p:sp>
      <p:sp>
        <p:nvSpPr>
          <p:cNvPr id="14" name="Marcador de contenido 13"/>
          <p:cNvSpPr>
            <a:spLocks noGrp="1"/>
          </p:cNvSpPr>
          <p:nvPr>
            <p:ph idx="1"/>
          </p:nvPr>
        </p:nvSpPr>
        <p:spPr/>
        <p:txBody>
          <a:bodyPr rtlCol="0">
            <a:normAutofit lnSpcReduction="10000"/>
          </a:bodyPr>
          <a:lstStyle/>
          <a:p>
            <a:pPr algn="just" rtl="0"/>
            <a:r>
              <a:rPr lang="es-PA" dirty="0"/>
              <a:t>La filosofía que sustenta esta metodología de evaluación es </a:t>
            </a:r>
            <a:r>
              <a:rPr lang="es-PA" b="1" dirty="0"/>
              <a:t>consecuencialista</a:t>
            </a:r>
            <a:endParaRPr lang="es-ES" b="1" dirty="0"/>
          </a:p>
          <a:p>
            <a:pPr algn="just" rtl="0"/>
            <a:r>
              <a:rPr lang="es-ES" dirty="0"/>
              <a:t>Consecuencias y necesidad de un </a:t>
            </a:r>
            <a:r>
              <a:rPr lang="es-ES" b="1" dirty="0"/>
              <a:t>criterio de decisión</a:t>
            </a:r>
          </a:p>
          <a:p>
            <a:pPr lvl="1" algn="just"/>
            <a:r>
              <a:rPr lang="es-ES" dirty="0"/>
              <a:t>Todos se benefician: se realiza el proyecto (</a:t>
            </a:r>
            <a:r>
              <a:rPr lang="es-PA" dirty="0"/>
              <a:t>U</a:t>
            </a:r>
            <a:r>
              <a:rPr lang="es-PA" sz="1000" dirty="0"/>
              <a:t>1</a:t>
            </a:r>
            <a:r>
              <a:rPr lang="es-PA" dirty="0"/>
              <a:t> &gt; U</a:t>
            </a:r>
            <a:r>
              <a:rPr lang="es-PA" sz="1000" dirty="0"/>
              <a:t>0</a:t>
            </a:r>
            <a:r>
              <a:rPr lang="es-PA" dirty="0"/>
              <a:t> para los n individuos)</a:t>
            </a:r>
            <a:endParaRPr lang="es-ES" dirty="0"/>
          </a:p>
          <a:p>
            <a:pPr lvl="1" algn="just"/>
            <a:r>
              <a:rPr lang="es-ES" dirty="0"/>
              <a:t>Todos se perjudican: se descarta el proyecto (</a:t>
            </a:r>
            <a:r>
              <a:rPr lang="es-PA" dirty="0"/>
              <a:t>U</a:t>
            </a:r>
            <a:r>
              <a:rPr lang="es-PA" sz="800" dirty="0"/>
              <a:t>1</a:t>
            </a:r>
            <a:r>
              <a:rPr lang="es-PA" dirty="0"/>
              <a:t> &lt; U</a:t>
            </a:r>
            <a:r>
              <a:rPr lang="es-PA" sz="800" dirty="0"/>
              <a:t>0</a:t>
            </a:r>
            <a:r>
              <a:rPr lang="es-PA" dirty="0"/>
              <a:t> para los n individuos)</a:t>
            </a:r>
            <a:endParaRPr lang="es-ES" dirty="0"/>
          </a:p>
          <a:p>
            <a:pPr lvl="1" algn="just"/>
            <a:r>
              <a:rPr lang="es-ES" dirty="0"/>
              <a:t>Unos se benefician y otros se perjudican (</a:t>
            </a:r>
            <a:r>
              <a:rPr lang="es-PA" dirty="0"/>
              <a:t>U</a:t>
            </a:r>
            <a:r>
              <a:rPr lang="es-PA" sz="800" dirty="0"/>
              <a:t>1</a:t>
            </a:r>
            <a:r>
              <a:rPr lang="es-PA" dirty="0"/>
              <a:t> &gt; U</a:t>
            </a:r>
            <a:r>
              <a:rPr lang="es-PA" sz="800" dirty="0"/>
              <a:t>0</a:t>
            </a:r>
            <a:r>
              <a:rPr lang="es-ES" dirty="0"/>
              <a:t> para algunos y </a:t>
            </a:r>
            <a:r>
              <a:rPr lang="es-PA" dirty="0"/>
              <a:t>U</a:t>
            </a:r>
            <a:r>
              <a:rPr lang="es-PA" sz="600" dirty="0"/>
              <a:t>1</a:t>
            </a:r>
            <a:r>
              <a:rPr lang="es-PA" dirty="0"/>
              <a:t> &lt; U</a:t>
            </a:r>
            <a:r>
              <a:rPr lang="es-PA" sz="600" dirty="0"/>
              <a:t>0 </a:t>
            </a:r>
            <a:r>
              <a:rPr lang="es-ES" sz="600" dirty="0"/>
              <a:t> </a:t>
            </a:r>
            <a:r>
              <a:rPr lang="es-ES" dirty="0"/>
              <a:t>para otros); Decisión??</a:t>
            </a:r>
          </a:p>
          <a:p>
            <a:pPr algn="just"/>
            <a:r>
              <a:rPr lang="es-PA" dirty="0"/>
              <a:t>Criterios de decisión</a:t>
            </a:r>
          </a:p>
          <a:p>
            <a:pPr lvl="1" algn="just"/>
            <a:r>
              <a:rPr lang="es-PA" dirty="0"/>
              <a:t>Referéndum (clásico: 1 persona, 1 voto; alternativa de “votar con dinero”)</a:t>
            </a:r>
          </a:p>
          <a:p>
            <a:pPr lvl="1" algn="just"/>
            <a:r>
              <a:rPr lang="es-PA" dirty="0"/>
              <a:t>Agregación de preferencias individuales</a:t>
            </a:r>
          </a:p>
          <a:p>
            <a:pPr algn="just"/>
            <a:r>
              <a:rPr lang="es-PA" dirty="0"/>
              <a:t>El análisis costo-beneficio no trata sobre el dinero. Tampoco sobre los inputs utilizados ni sobre los outputs obtenidos. Trata sobre el </a:t>
            </a:r>
            <a:r>
              <a:rPr lang="es-PA" b="1" dirty="0"/>
              <a:t>bienestar social</a:t>
            </a:r>
            <a:endParaRPr lang="es-PA" dirty="0"/>
          </a:p>
          <a:p>
            <a:pPr algn="just"/>
            <a:r>
              <a:rPr lang="es-PA" dirty="0"/>
              <a:t>El valor de esta herramienta económica es ayudar en la selección de los mejores proyectos y políticas en beneficio de la sociedad. </a:t>
            </a:r>
            <a:r>
              <a:rPr lang="es-PA" b="1" dirty="0"/>
              <a:t>El dinero es </a:t>
            </a:r>
            <a:r>
              <a:rPr lang="es-PA" dirty="0"/>
              <a:t>central en el análisis financiero, pero sólo </a:t>
            </a:r>
            <a:r>
              <a:rPr lang="es-PA" b="1" dirty="0"/>
              <a:t>instrumental en la evaluación económica de proyectos y políticas</a:t>
            </a:r>
          </a:p>
          <a:p>
            <a:pPr algn="just"/>
            <a:endParaRPr lang="es-ES" dirty="0"/>
          </a:p>
        </p:txBody>
      </p:sp>
      <p:sp>
        <p:nvSpPr>
          <p:cNvPr id="2" name="Marcador de número de diapositiva 1">
            <a:extLst>
              <a:ext uri="{FF2B5EF4-FFF2-40B4-BE49-F238E27FC236}">
                <a16:creationId xmlns:a16="http://schemas.microsoft.com/office/drawing/2014/main" id="{1C1A7711-A153-3102-2436-7FCE3AB96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3600" dirty="0"/>
              <a:t>Un ejemplo de criterios de decisión para realizar un proyecto</a:t>
            </a:r>
          </a:p>
        </p:txBody>
      </p:sp>
      <p:sp>
        <p:nvSpPr>
          <p:cNvPr id="3" name="Marcador de contenido 2"/>
          <p:cNvSpPr>
            <a:spLocks noGrp="1"/>
          </p:cNvSpPr>
          <p:nvPr>
            <p:ph sz="half" idx="1"/>
          </p:nvPr>
        </p:nvSpPr>
        <p:spPr>
          <a:xfrm>
            <a:off x="1104900" y="1600200"/>
            <a:ext cx="3328877" cy="4571999"/>
          </a:xfrm>
        </p:spPr>
        <p:txBody>
          <a:bodyPr rtlCol="0">
            <a:normAutofit lnSpcReduction="10000"/>
          </a:bodyPr>
          <a:lstStyle/>
          <a:p>
            <a:pPr marL="0" indent="0" rtl="0">
              <a:buNone/>
            </a:pPr>
            <a:r>
              <a:rPr lang="es-ES" dirty="0"/>
              <a:t>Determine la suerte de este proyecto según los siguientes </a:t>
            </a:r>
            <a:r>
              <a:rPr lang="es-ES" b="1" dirty="0"/>
              <a:t>criterios de decisión</a:t>
            </a:r>
            <a:r>
              <a:rPr lang="es-ES" dirty="0"/>
              <a:t>:</a:t>
            </a:r>
          </a:p>
          <a:p>
            <a:pPr rtl="0"/>
            <a:r>
              <a:rPr lang="es-ES" dirty="0"/>
              <a:t>Referéndum</a:t>
            </a:r>
          </a:p>
          <a:p>
            <a:pPr rtl="0"/>
            <a:r>
              <a:rPr lang="es-ES" dirty="0"/>
              <a:t>Beneficio neto agregado</a:t>
            </a:r>
          </a:p>
          <a:p>
            <a:pPr marL="0" indent="0" rtl="0">
              <a:buNone/>
            </a:pPr>
            <a:r>
              <a:rPr lang="es-ES" b="1" dirty="0"/>
              <a:t>¿Cuál es el “tipo de cambio” utilizado” en la agregación?</a:t>
            </a:r>
          </a:p>
          <a:p>
            <a:r>
              <a:rPr lang="es-ES" dirty="0"/>
              <a:t>Precios de mercado</a:t>
            </a:r>
          </a:p>
          <a:p>
            <a:r>
              <a:rPr lang="es-ES" dirty="0"/>
              <a:t>Precios imputados</a:t>
            </a:r>
          </a:p>
          <a:p>
            <a:pPr marL="0" indent="0">
              <a:buNone/>
            </a:pPr>
            <a:r>
              <a:rPr lang="es-ES" b="1" dirty="0"/>
              <a:t>¿Se puede lograr el óptimo de Pareto en este caso?</a:t>
            </a:r>
          </a:p>
        </p:txBody>
      </p:sp>
      <p:sp>
        <p:nvSpPr>
          <p:cNvPr id="5" name="Marcador de contenido 4">
            <a:extLst>
              <a:ext uri="{FF2B5EF4-FFF2-40B4-BE49-F238E27FC236}">
                <a16:creationId xmlns:a16="http://schemas.microsoft.com/office/drawing/2014/main" id="{4EEF5064-F006-0284-9AD3-28662A0D1A06}"/>
              </a:ext>
            </a:extLst>
          </p:cNvPr>
          <p:cNvSpPr>
            <a:spLocks noGrp="1"/>
          </p:cNvSpPr>
          <p:nvPr>
            <p:ph sz="half" idx="2"/>
          </p:nvPr>
        </p:nvSpPr>
        <p:spPr>
          <a:xfrm>
            <a:off x="4770782" y="1600200"/>
            <a:ext cx="6314799" cy="4571999"/>
          </a:xfrm>
        </p:spPr>
        <p:txBody>
          <a:bodyPr>
            <a:normAutofit lnSpcReduction="10000"/>
          </a:bodyPr>
          <a:lstStyle/>
          <a:p>
            <a:pPr marL="0" indent="0" algn="ctr">
              <a:buNone/>
            </a:pPr>
            <a:r>
              <a:rPr lang="es-PA" sz="1800" b="1" dirty="0"/>
              <a:t>Beneficios y costos de una central hidroeléctrica</a:t>
            </a:r>
          </a:p>
          <a:p>
            <a:pPr marL="0" indent="0" algn="ctr">
              <a:buNone/>
            </a:pPr>
            <a:r>
              <a:rPr lang="es-PA" sz="1800" dirty="0"/>
              <a:t>(valores en $)</a:t>
            </a:r>
          </a:p>
          <a:p>
            <a:pPr marL="0" indent="0" algn="ctr">
              <a:buNone/>
            </a:pPr>
            <a:r>
              <a:rPr lang="es-PA" sz="1800" b="1" dirty="0"/>
              <a:t>Individuo     Beneficios      Costos      Beneficio neto</a:t>
            </a:r>
          </a:p>
          <a:p>
            <a:pPr marL="0" indent="0" algn="ctr">
              <a:buNone/>
            </a:pPr>
            <a:r>
              <a:rPr lang="es-PA" sz="1800" dirty="0"/>
              <a:t>A                 7               0                   7</a:t>
            </a:r>
          </a:p>
          <a:p>
            <a:pPr marL="0" indent="0" algn="ctr">
              <a:buNone/>
            </a:pPr>
            <a:r>
              <a:rPr lang="es-PA" sz="1800" dirty="0"/>
              <a:t>B                 2               8                  –6</a:t>
            </a:r>
          </a:p>
          <a:p>
            <a:pPr marL="0" indent="0" algn="ctr">
              <a:buNone/>
            </a:pPr>
            <a:r>
              <a:rPr lang="es-PA" sz="1800" dirty="0"/>
              <a:t>C                 3               4                  –1</a:t>
            </a:r>
          </a:p>
          <a:p>
            <a:pPr marL="0" indent="0" algn="ctr">
              <a:buNone/>
            </a:pPr>
            <a:r>
              <a:rPr lang="es-PA" sz="1800" dirty="0"/>
              <a:t>D                 9               1                   8</a:t>
            </a:r>
          </a:p>
          <a:p>
            <a:pPr marL="0" indent="0" algn="ctr">
              <a:buNone/>
            </a:pPr>
            <a:r>
              <a:rPr lang="es-PA" sz="1800" dirty="0"/>
              <a:t>E                 1               6                  –5</a:t>
            </a:r>
          </a:p>
          <a:p>
            <a:pPr marL="0" indent="0">
              <a:buNone/>
            </a:pPr>
            <a:r>
              <a:rPr lang="es-PA" sz="1800" b="1" dirty="0"/>
              <a:t>Total              22             19                  +3</a:t>
            </a:r>
          </a:p>
          <a:p>
            <a:pPr algn="ctr"/>
            <a:endParaRPr lang="es-PA" sz="1800" dirty="0"/>
          </a:p>
        </p:txBody>
      </p:sp>
      <p:sp>
        <p:nvSpPr>
          <p:cNvPr id="6" name="Marcador de número de diapositiva 5">
            <a:extLst>
              <a:ext uri="{FF2B5EF4-FFF2-40B4-BE49-F238E27FC236}">
                <a16:creationId xmlns:a16="http://schemas.microsoft.com/office/drawing/2014/main" id="{03470E51-2512-A5C1-31CB-904A0496BB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45756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1515" y="570477"/>
            <a:ext cx="7258684" cy="574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600" b="0" i="0" u="none" strike="noStrike" kern="1200" cap="none" spc="0" normalizeH="0" baseline="0" noProof="0" dirty="0">
                <a:ln>
                  <a:noFill/>
                </a:ln>
                <a:solidFill>
                  <a:srgbClr val="514843"/>
                </a:solidFill>
                <a:effectLst/>
                <a:uLnTx/>
                <a:uFillTx/>
                <a:latin typeface="Plantagenet Cherokee"/>
                <a:ea typeface="+mn-ea"/>
                <a:cs typeface="Arial"/>
              </a:rPr>
              <a:t>El</a:t>
            </a:r>
            <a:r>
              <a:rPr kumimoji="0" sz="3600" b="0" i="0" u="none" strike="noStrike" kern="1200" cap="none" spc="-25" normalizeH="0" baseline="0" noProof="0" dirty="0">
                <a:ln>
                  <a:noFill/>
                </a:ln>
                <a:solidFill>
                  <a:srgbClr val="514843"/>
                </a:solidFill>
                <a:effectLst/>
                <a:uLnTx/>
                <a:uFillTx/>
                <a:latin typeface="Plantagenet Cherokee"/>
                <a:ea typeface="+mn-ea"/>
                <a:cs typeface="Arial"/>
              </a:rPr>
              <a:t> </a:t>
            </a:r>
            <a:r>
              <a:rPr kumimoji="0" sz="3600" b="0" i="0" u="none" strike="noStrike" kern="1200" cap="none" spc="0" normalizeH="0" baseline="0" noProof="0" dirty="0">
                <a:ln>
                  <a:noFill/>
                </a:ln>
                <a:solidFill>
                  <a:srgbClr val="514843"/>
                </a:solidFill>
                <a:effectLst/>
                <a:uLnTx/>
                <a:uFillTx/>
                <a:latin typeface="Plantagenet Cherokee"/>
                <a:ea typeface="+mn-ea"/>
                <a:cs typeface="Arial"/>
              </a:rPr>
              <a:t>Concepto</a:t>
            </a:r>
            <a:r>
              <a:rPr kumimoji="0" sz="3600" b="0" i="0" u="none" strike="noStrike" kern="1200" cap="none" spc="-20" normalizeH="0" baseline="0" noProof="0" dirty="0">
                <a:ln>
                  <a:noFill/>
                </a:ln>
                <a:solidFill>
                  <a:srgbClr val="514843"/>
                </a:solidFill>
                <a:effectLst/>
                <a:uLnTx/>
                <a:uFillTx/>
                <a:latin typeface="Plantagenet Cherokee"/>
                <a:ea typeface="+mn-ea"/>
                <a:cs typeface="Arial"/>
              </a:rPr>
              <a:t> </a:t>
            </a:r>
            <a:r>
              <a:rPr kumimoji="0" sz="3600" b="0" i="0" u="none" strike="noStrike" kern="1200" cap="none" spc="5" normalizeH="0" baseline="0" noProof="0" dirty="0">
                <a:ln>
                  <a:noFill/>
                </a:ln>
                <a:solidFill>
                  <a:srgbClr val="514843"/>
                </a:solidFill>
                <a:effectLst/>
                <a:uLnTx/>
                <a:uFillTx/>
                <a:latin typeface="Plantagenet Cherokee"/>
                <a:ea typeface="+mn-ea"/>
                <a:cs typeface="Arial"/>
              </a:rPr>
              <a:t>Económico</a:t>
            </a:r>
            <a:r>
              <a:rPr kumimoji="0" sz="3600" b="0" i="0" u="none" strike="noStrike" kern="1200" cap="none" spc="-55" normalizeH="0" baseline="0" noProof="0" dirty="0">
                <a:ln>
                  <a:noFill/>
                </a:ln>
                <a:solidFill>
                  <a:srgbClr val="514843"/>
                </a:solidFill>
                <a:effectLst/>
                <a:uLnTx/>
                <a:uFillTx/>
                <a:latin typeface="Plantagenet Cherokee"/>
                <a:ea typeface="+mn-ea"/>
                <a:cs typeface="Arial"/>
              </a:rPr>
              <a:t> </a:t>
            </a:r>
            <a:r>
              <a:rPr kumimoji="0" sz="3600" b="0" i="0" u="none" strike="noStrike" kern="1200" cap="none" spc="0" normalizeH="0" baseline="0" noProof="0" dirty="0">
                <a:ln>
                  <a:noFill/>
                </a:ln>
                <a:solidFill>
                  <a:srgbClr val="514843"/>
                </a:solidFill>
                <a:effectLst/>
                <a:uLnTx/>
                <a:uFillTx/>
                <a:latin typeface="Plantagenet Cherokee"/>
                <a:ea typeface="+mn-ea"/>
                <a:cs typeface="Arial"/>
              </a:rPr>
              <a:t>de</a:t>
            </a:r>
            <a:r>
              <a:rPr kumimoji="0" sz="3600" b="0" i="0" u="none" strike="noStrike" kern="1200" cap="none" spc="-50" normalizeH="0" baseline="0" noProof="0" dirty="0">
                <a:ln>
                  <a:noFill/>
                </a:ln>
                <a:solidFill>
                  <a:srgbClr val="514843"/>
                </a:solidFill>
                <a:effectLst/>
                <a:uLnTx/>
                <a:uFillTx/>
                <a:latin typeface="Plantagenet Cherokee"/>
                <a:ea typeface="+mn-ea"/>
                <a:cs typeface="Arial"/>
              </a:rPr>
              <a:t> </a:t>
            </a:r>
            <a:r>
              <a:rPr kumimoji="0" sz="3600" b="1" i="0" u="none" strike="noStrike" kern="1200" cap="none" spc="-15" normalizeH="0" baseline="0" noProof="0" dirty="0">
                <a:ln>
                  <a:noFill/>
                </a:ln>
                <a:solidFill>
                  <a:srgbClr val="514843"/>
                </a:solidFill>
                <a:effectLst/>
                <a:uLnTx/>
                <a:uFillTx/>
                <a:latin typeface="Plantagenet Cherokee"/>
                <a:ea typeface="+mn-ea"/>
                <a:cs typeface="Arial"/>
              </a:rPr>
              <a:t>VALOR</a:t>
            </a:r>
            <a:endParaRPr kumimoji="0" sz="3600" b="0" i="0" u="none" strike="noStrike" kern="1200" cap="none" spc="0" normalizeH="0" baseline="0" noProof="0" dirty="0">
              <a:ln>
                <a:noFill/>
              </a:ln>
              <a:solidFill>
                <a:srgbClr val="514843"/>
              </a:solidFill>
              <a:effectLst/>
              <a:uLnTx/>
              <a:uFillTx/>
              <a:latin typeface="Plantagenet Cherokee"/>
              <a:ea typeface="+mn-ea"/>
              <a:cs typeface="Arial"/>
            </a:endParaRPr>
          </a:p>
        </p:txBody>
      </p:sp>
      <p:sp>
        <p:nvSpPr>
          <p:cNvPr id="3" name="object 3"/>
          <p:cNvSpPr txBox="1"/>
          <p:nvPr/>
        </p:nvSpPr>
        <p:spPr>
          <a:xfrm>
            <a:off x="2116772" y="1609089"/>
            <a:ext cx="7957184" cy="3045460"/>
          </a:xfrm>
          <a:prstGeom prst="rect">
            <a:avLst/>
          </a:prstGeom>
        </p:spPr>
        <p:txBody>
          <a:bodyPr vert="horz" wrap="square" lIns="0" tIns="13335" rIns="0" bIns="0" rtlCol="0">
            <a:spAutoFit/>
          </a:bodyPr>
          <a:lstStyle/>
          <a:p>
            <a:pPr marL="12065" marR="5080" lvl="0" indent="0" algn="ctr" defTabSz="914400" rtl="0" eaLnBrk="1" fontAlgn="auto" latinLnBrk="0" hangingPunct="1">
              <a:lnSpc>
                <a:spcPct val="100000"/>
              </a:lnSpc>
              <a:spcBef>
                <a:spcPts val="105"/>
              </a:spcBef>
              <a:spcAft>
                <a:spcPts val="0"/>
              </a:spcAft>
              <a:buClrTx/>
              <a:buSzTx/>
              <a:buFontTx/>
              <a:buNone/>
              <a:tabLst/>
              <a:defRPr/>
            </a:pPr>
            <a:r>
              <a:rPr kumimoji="0" sz="6600" b="0" i="0" u="none" strike="noStrike" kern="1200" cap="none" spc="0" normalizeH="0" baseline="0" noProof="0" dirty="0">
                <a:ln>
                  <a:noFill/>
                </a:ln>
                <a:solidFill>
                  <a:srgbClr val="514843"/>
                </a:solidFill>
                <a:effectLst/>
                <a:uLnTx/>
                <a:uFillTx/>
                <a:latin typeface="Arial"/>
                <a:ea typeface="+mn-ea"/>
                <a:cs typeface="Arial"/>
              </a:rPr>
              <a:t>¿</a:t>
            </a:r>
            <a:r>
              <a:rPr kumimoji="0" lang="es-PA" sz="6600" b="0" i="0" u="none" strike="noStrike" kern="1200" cap="none" spc="0" normalizeH="0" baseline="0" noProof="0" dirty="0">
                <a:ln>
                  <a:noFill/>
                </a:ln>
                <a:solidFill>
                  <a:srgbClr val="514843"/>
                </a:solidFill>
                <a:effectLst/>
                <a:uLnTx/>
                <a:uFillTx/>
                <a:latin typeface="Arial"/>
                <a:ea typeface="+mn-ea"/>
                <a:cs typeface="Arial"/>
              </a:rPr>
              <a:t>Es</a:t>
            </a:r>
            <a:r>
              <a:rPr kumimoji="0" lang="es-PA" sz="6600" b="0" i="0" u="none" strike="noStrike" kern="1200" cap="none" spc="-35" normalizeH="0" baseline="0" noProof="0" dirty="0">
                <a:ln>
                  <a:noFill/>
                </a:ln>
                <a:solidFill>
                  <a:srgbClr val="514843"/>
                </a:solidFill>
                <a:effectLst/>
                <a:uLnTx/>
                <a:uFillTx/>
                <a:latin typeface="Arial"/>
                <a:ea typeface="+mn-ea"/>
                <a:cs typeface="Arial"/>
              </a:rPr>
              <a:t> </a:t>
            </a:r>
            <a:r>
              <a:rPr kumimoji="0" lang="es-PA" sz="6600" b="0" i="0" u="none" strike="noStrike" kern="1200" cap="none" spc="0" normalizeH="0" baseline="0" noProof="0" dirty="0">
                <a:ln>
                  <a:noFill/>
                </a:ln>
                <a:solidFill>
                  <a:srgbClr val="514843"/>
                </a:solidFill>
                <a:effectLst/>
                <a:uLnTx/>
                <a:uFillTx/>
                <a:latin typeface="Arial"/>
                <a:ea typeface="+mn-ea"/>
                <a:cs typeface="Arial"/>
              </a:rPr>
              <a:t>el</a:t>
            </a:r>
            <a:r>
              <a:rPr kumimoji="0" lang="es-PA" sz="6600" b="0" i="0" u="none" strike="noStrike" kern="1200" cap="none" spc="10" normalizeH="0" baseline="0" noProof="0" dirty="0">
                <a:ln>
                  <a:noFill/>
                </a:ln>
                <a:solidFill>
                  <a:srgbClr val="514843"/>
                </a:solidFill>
                <a:effectLst/>
                <a:uLnTx/>
                <a:uFillTx/>
                <a:latin typeface="Arial"/>
                <a:ea typeface="+mn-ea"/>
                <a:cs typeface="Arial"/>
              </a:rPr>
              <a:t> </a:t>
            </a:r>
            <a:r>
              <a:rPr kumimoji="0" lang="es-PA" sz="6600" b="0" i="0" u="none" strike="noStrike" kern="1200" cap="none" spc="5" normalizeH="0" baseline="0" noProof="0" dirty="0">
                <a:ln>
                  <a:noFill/>
                </a:ln>
                <a:solidFill>
                  <a:srgbClr val="514843"/>
                </a:solidFill>
                <a:effectLst/>
                <a:uLnTx/>
                <a:uFillTx/>
                <a:latin typeface="Arial"/>
                <a:ea typeface="+mn-ea"/>
                <a:cs typeface="Arial"/>
              </a:rPr>
              <a:t>Precio</a:t>
            </a:r>
            <a:r>
              <a:rPr kumimoji="0" lang="es-PA" sz="6600" b="0" i="0" u="none" strike="noStrike" kern="1200" cap="none" spc="-25" normalizeH="0" baseline="0" noProof="0" dirty="0">
                <a:ln>
                  <a:noFill/>
                </a:ln>
                <a:solidFill>
                  <a:srgbClr val="514843"/>
                </a:solidFill>
                <a:effectLst/>
                <a:uLnTx/>
                <a:uFillTx/>
                <a:latin typeface="Arial"/>
                <a:ea typeface="+mn-ea"/>
                <a:cs typeface="Arial"/>
              </a:rPr>
              <a:t> = </a:t>
            </a:r>
            <a:r>
              <a:rPr kumimoji="0" lang="es-PA" sz="6600" b="0" i="0" u="none" strike="noStrike" kern="1200" cap="none" spc="0" normalizeH="0" baseline="0" noProof="0" dirty="0">
                <a:ln>
                  <a:noFill/>
                </a:ln>
                <a:solidFill>
                  <a:srgbClr val="514843"/>
                </a:solidFill>
                <a:effectLst/>
                <a:uLnTx/>
                <a:uFillTx/>
                <a:latin typeface="Arial"/>
                <a:ea typeface="+mn-ea"/>
                <a:cs typeface="Arial"/>
              </a:rPr>
              <a:t>el</a:t>
            </a:r>
            <a:r>
              <a:rPr kumimoji="0" lang="es-PA" sz="6600" b="0" i="0" u="none" strike="noStrike" kern="1200" cap="none" spc="-35" normalizeH="0" baseline="0" noProof="0" dirty="0">
                <a:ln>
                  <a:noFill/>
                </a:ln>
                <a:solidFill>
                  <a:srgbClr val="514843"/>
                </a:solidFill>
                <a:effectLst/>
                <a:uLnTx/>
                <a:uFillTx/>
                <a:latin typeface="Arial"/>
                <a:ea typeface="+mn-ea"/>
                <a:cs typeface="Arial"/>
              </a:rPr>
              <a:t> </a:t>
            </a:r>
            <a:r>
              <a:rPr kumimoji="0" lang="es-PA" sz="6600" b="0" i="0" u="none" strike="noStrike" kern="1200" cap="none" spc="5" normalizeH="0" baseline="0" noProof="0" dirty="0">
                <a:ln>
                  <a:noFill/>
                </a:ln>
                <a:solidFill>
                  <a:srgbClr val="514843"/>
                </a:solidFill>
                <a:effectLst/>
                <a:uLnTx/>
                <a:uFillTx/>
                <a:latin typeface="Arial"/>
                <a:ea typeface="+mn-ea"/>
                <a:cs typeface="Arial"/>
              </a:rPr>
              <a:t>Valor </a:t>
            </a:r>
            <a:r>
              <a:rPr kumimoji="0" lang="es-PA" sz="6600" b="0" i="0" u="none" strike="noStrike" kern="1200" cap="none" spc="-1820" normalizeH="0" baseline="0" noProof="0" dirty="0">
                <a:ln>
                  <a:noFill/>
                </a:ln>
                <a:solidFill>
                  <a:srgbClr val="514843"/>
                </a:solidFill>
                <a:effectLst/>
                <a:uLnTx/>
                <a:uFillTx/>
                <a:latin typeface="Arial"/>
                <a:ea typeface="+mn-ea"/>
                <a:cs typeface="Arial"/>
              </a:rPr>
              <a:t> </a:t>
            </a:r>
            <a:r>
              <a:rPr kumimoji="0" lang="es-PA" sz="6600" b="0" i="0" u="none" strike="noStrike" kern="1200" cap="none" spc="5" normalizeH="0" baseline="0" noProof="0" dirty="0">
                <a:ln>
                  <a:noFill/>
                </a:ln>
                <a:solidFill>
                  <a:srgbClr val="514843"/>
                </a:solidFill>
                <a:effectLst/>
                <a:uLnTx/>
                <a:uFillTx/>
                <a:latin typeface="Arial"/>
                <a:ea typeface="+mn-ea"/>
                <a:cs typeface="Arial"/>
              </a:rPr>
              <a:t>económico </a:t>
            </a:r>
            <a:r>
              <a:rPr kumimoji="0" lang="es-PA" sz="6600" b="0" i="0" u="none" strike="noStrike" kern="1200" cap="none" spc="0" normalizeH="0" baseline="0" noProof="0" dirty="0">
                <a:ln>
                  <a:noFill/>
                </a:ln>
                <a:solidFill>
                  <a:srgbClr val="514843"/>
                </a:solidFill>
                <a:effectLst/>
                <a:uLnTx/>
                <a:uFillTx/>
                <a:latin typeface="Arial"/>
                <a:ea typeface="+mn-ea"/>
                <a:cs typeface="Arial"/>
              </a:rPr>
              <a:t>de </a:t>
            </a:r>
            <a:r>
              <a:rPr kumimoji="0" lang="es-PA" sz="6600" b="0" i="0" u="none" strike="noStrike" kern="1200" cap="none" spc="10" normalizeH="0" baseline="0" noProof="0" dirty="0">
                <a:ln>
                  <a:noFill/>
                </a:ln>
                <a:solidFill>
                  <a:srgbClr val="514843"/>
                </a:solidFill>
                <a:effectLst/>
                <a:uLnTx/>
                <a:uFillTx/>
                <a:latin typeface="Arial"/>
                <a:ea typeface="+mn-ea"/>
                <a:cs typeface="Arial"/>
              </a:rPr>
              <a:t>un </a:t>
            </a:r>
            <a:r>
              <a:rPr kumimoji="0" lang="es-PA" sz="6600" b="0" i="0" u="none" strike="noStrike" kern="1200" cap="none" spc="15" normalizeH="0" baseline="0" noProof="0" dirty="0">
                <a:ln>
                  <a:noFill/>
                </a:ln>
                <a:solidFill>
                  <a:srgbClr val="514843"/>
                </a:solidFill>
                <a:effectLst/>
                <a:uLnTx/>
                <a:uFillTx/>
                <a:latin typeface="Arial"/>
                <a:ea typeface="+mn-ea"/>
                <a:cs typeface="Arial"/>
              </a:rPr>
              <a:t> </a:t>
            </a:r>
            <a:r>
              <a:rPr kumimoji="0" lang="es-PA" sz="6600" b="0" i="0" u="none" strike="noStrike" kern="1200" cap="none" spc="5" normalizeH="0" baseline="0" noProof="0" dirty="0">
                <a:ln>
                  <a:noFill/>
                </a:ln>
                <a:solidFill>
                  <a:srgbClr val="514843"/>
                </a:solidFill>
                <a:effectLst/>
                <a:uLnTx/>
                <a:uFillTx/>
                <a:latin typeface="Arial"/>
                <a:ea typeface="+mn-ea"/>
                <a:cs typeface="Arial"/>
              </a:rPr>
              <a:t>bien?</a:t>
            </a:r>
            <a:endParaRPr kumimoji="0" lang="es-PA" sz="6600" b="0" i="0" u="none" strike="noStrike" kern="1200" cap="none" spc="0" normalizeH="0" baseline="0" noProof="0" dirty="0">
              <a:ln>
                <a:noFill/>
              </a:ln>
              <a:solidFill>
                <a:srgbClr val="514843"/>
              </a:solidFill>
              <a:effectLst/>
              <a:uLnTx/>
              <a:uFillTx/>
              <a:latin typeface="Arial"/>
              <a:ea typeface="+mn-ea"/>
              <a:cs typeface="Arial"/>
            </a:endParaRPr>
          </a:p>
        </p:txBody>
      </p:sp>
      <p:sp>
        <p:nvSpPr>
          <p:cNvPr id="4" name="Marcador de número de diapositiva 3">
            <a:extLst>
              <a:ext uri="{FF2B5EF4-FFF2-40B4-BE49-F238E27FC236}">
                <a16:creationId xmlns:a16="http://schemas.microsoft.com/office/drawing/2014/main" id="{39F1E72C-3E69-8F04-4F1C-C3E7F3FA3CFA}"/>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A" sz="800" b="0" i="0" u="none" strike="noStrike" kern="1200" cap="none" spc="0" normalizeH="0" baseline="0" noProof="0" smtClean="0">
                <a:ln>
                  <a:noFill/>
                </a:ln>
                <a:solidFill>
                  <a:srgbClr val="514843">
                    <a:tint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PA" sz="800" b="0" i="0" u="none" strike="noStrike" kern="1200" cap="none" spc="0" normalizeH="0" baseline="0" noProof="0" dirty="0">
              <a:ln>
                <a:noFill/>
              </a:ln>
              <a:solidFill>
                <a:srgbClr val="514843">
                  <a:tint val="75000"/>
                </a:srgbClr>
              </a:solidFill>
              <a:effectLst/>
              <a:uLnTx/>
              <a:uFillTx/>
              <a:latin typeface="Euphemia"/>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3600" dirty="0"/>
              <a:t>Conceptualización del Análisis Costo-Beneficio (ACB)</a:t>
            </a:r>
          </a:p>
        </p:txBody>
      </p:sp>
      <p:sp>
        <p:nvSpPr>
          <p:cNvPr id="14" name="Marcador de contenido 13"/>
          <p:cNvSpPr>
            <a:spLocks noGrp="1"/>
          </p:cNvSpPr>
          <p:nvPr>
            <p:ph idx="1"/>
          </p:nvPr>
        </p:nvSpPr>
        <p:spPr>
          <a:xfrm>
            <a:off x="1104900" y="1600200"/>
            <a:ext cx="9982200" cy="2839278"/>
          </a:xfrm>
        </p:spPr>
        <p:txBody>
          <a:bodyPr rtlCol="0">
            <a:normAutofit/>
          </a:bodyPr>
          <a:lstStyle/>
          <a:p>
            <a:pPr algn="just" rtl="0"/>
            <a:r>
              <a:rPr lang="es-PA" dirty="0"/>
              <a:t>El ACB está interesado en el valor social obtenido a partir del output del proyecto, para compararlo con el valor social de otros bienes a los que ha habido que renunciar para que este proyecto en particular se lleve a cabo y su </a:t>
            </a:r>
            <a:r>
              <a:rPr lang="es-PA" b="1" dirty="0"/>
              <a:t>contrafactual</a:t>
            </a:r>
          </a:p>
          <a:p>
            <a:pPr algn="just" rtl="0"/>
            <a:r>
              <a:rPr lang="es-PA" b="1" dirty="0"/>
              <a:t>Contrafactual</a:t>
            </a:r>
            <a:r>
              <a:rPr lang="es-PA" dirty="0"/>
              <a:t>: la evaluación de los efectos del proyecto requiere un punto de referencia. Es necesario comparar el mundo con y sin el proyecto: recrear un mundo alternativo, el llamado contrafactual</a:t>
            </a:r>
          </a:p>
          <a:p>
            <a:pPr algn="just" rtl="0"/>
            <a:r>
              <a:rPr lang="es-PA" dirty="0"/>
              <a:t>El impacto de la intervención pública puede expresarse en términos de la diferencia entre dos números:</a:t>
            </a:r>
          </a:p>
        </p:txBody>
      </p:sp>
      <p:sp>
        <p:nvSpPr>
          <p:cNvPr id="2" name="Marcador de número de diapositiva 1">
            <a:extLst>
              <a:ext uri="{FF2B5EF4-FFF2-40B4-BE49-F238E27FC236}">
                <a16:creationId xmlns:a16="http://schemas.microsoft.com/office/drawing/2014/main" id="{1C1A7711-A153-3102-2436-7FCE3AB96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pic>
        <p:nvPicPr>
          <p:cNvPr id="9" name="Imagen 8">
            <a:extLst>
              <a:ext uri="{FF2B5EF4-FFF2-40B4-BE49-F238E27FC236}">
                <a16:creationId xmlns:a16="http://schemas.microsoft.com/office/drawing/2014/main" id="{052543A2-FEB8-7658-1D2B-D321884C4001}"/>
              </a:ext>
            </a:extLst>
          </p:cNvPr>
          <p:cNvPicPr>
            <a:picLocks noChangeAspect="1"/>
          </p:cNvPicPr>
          <p:nvPr/>
        </p:nvPicPr>
        <p:blipFill>
          <a:blip r:embed="rId3"/>
          <a:stretch>
            <a:fillRect/>
          </a:stretch>
        </p:blipFill>
        <p:spPr>
          <a:xfrm>
            <a:off x="2170861" y="4664518"/>
            <a:ext cx="7848760" cy="1286682"/>
          </a:xfrm>
          <a:prstGeom prst="rect">
            <a:avLst/>
          </a:prstGeom>
        </p:spPr>
      </p:pic>
    </p:spTree>
    <p:extLst>
      <p:ext uri="{BB962C8B-B14F-4D97-AF65-F5344CB8AC3E}">
        <p14:creationId xmlns:p14="http://schemas.microsoft.com/office/powerpoint/2010/main" val="24827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3600" dirty="0"/>
              <a:t>Causalidad y ACB</a:t>
            </a:r>
          </a:p>
        </p:txBody>
      </p:sp>
      <p:sp>
        <p:nvSpPr>
          <p:cNvPr id="14" name="Marcador de contenido 13"/>
          <p:cNvSpPr>
            <a:spLocks noGrp="1"/>
          </p:cNvSpPr>
          <p:nvPr>
            <p:ph idx="1"/>
          </p:nvPr>
        </p:nvSpPr>
        <p:spPr/>
        <p:txBody>
          <a:bodyPr rtlCol="0">
            <a:normAutofit/>
          </a:bodyPr>
          <a:lstStyle/>
          <a:p>
            <a:pPr algn="just"/>
            <a:r>
              <a:rPr lang="es-PA" dirty="0"/>
              <a:t>La pregunta que la evaluación de impacto debe responder no es qué ha pasado después de poner en marcha una intervención pública sino qué ha pasado en comparación con lo que habría ocurrido si la intervención no se hubiera llevado a cabo. La diferencia entre lo que ha sucedido con el programa y lo que habría sucedido sin el programa puede atribuirse sola y únicamente al programa o, dicho de otro modo, la diferencia ha sido </a:t>
            </a:r>
            <a:r>
              <a:rPr lang="es-PA" b="1" dirty="0"/>
              <a:t>causada</a:t>
            </a:r>
            <a:r>
              <a:rPr lang="es-PA" dirty="0"/>
              <a:t> por el programa</a:t>
            </a:r>
          </a:p>
          <a:p>
            <a:pPr algn="just"/>
            <a:r>
              <a:rPr lang="es-PA" b="1" dirty="0"/>
              <a:t>Correlación</a:t>
            </a:r>
            <a:r>
              <a:rPr lang="es-PA" b="1" dirty="0">
                <a:latin typeface="Times New Roman" panose="02020603050405020304" pitchFamily="18" charset="0"/>
                <a:cs typeface="Times New Roman" panose="02020603050405020304" pitchFamily="18" charset="0"/>
              </a:rPr>
              <a:t> ≠ </a:t>
            </a:r>
            <a:r>
              <a:rPr lang="es-PA" b="1" dirty="0"/>
              <a:t>Causalidad</a:t>
            </a:r>
            <a:r>
              <a:rPr lang="es-PA" dirty="0"/>
              <a:t>. Ojo con las asociaciones espurias</a:t>
            </a:r>
          </a:p>
          <a:p>
            <a:pPr algn="just"/>
            <a:r>
              <a:rPr lang="es-PA" dirty="0"/>
              <a:t>Aunque la forma ideal de medir el impacto de nuestro proyecto sea a través de funciones de utilidad (mediríamos el cambio en el bienestar de cada individuo), estas funciones y los cambios de utilidad asociados no son observables</a:t>
            </a:r>
          </a:p>
          <a:p>
            <a:pPr algn="just"/>
            <a:r>
              <a:rPr lang="es-PA" dirty="0"/>
              <a:t>La conversión de los cambios de utilidad no observables en unidades monetarias observables, mediante un «tipo de cambio» entre la utilidad y el ingreso, es una vía para calcular el impacto del proyecto sobre el bienestar</a:t>
            </a:r>
            <a:endParaRPr lang="es-ES" dirty="0"/>
          </a:p>
        </p:txBody>
      </p:sp>
      <p:sp>
        <p:nvSpPr>
          <p:cNvPr id="2" name="Marcador de número de diapositiva 1">
            <a:extLst>
              <a:ext uri="{FF2B5EF4-FFF2-40B4-BE49-F238E27FC236}">
                <a16:creationId xmlns:a16="http://schemas.microsoft.com/office/drawing/2014/main" id="{1C1A7711-A153-3102-2436-7FCE3AB96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1455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3600" dirty="0"/>
              <a:t>Costos de oportunidad y ACB</a:t>
            </a:r>
          </a:p>
        </p:txBody>
      </p:sp>
      <p:sp>
        <p:nvSpPr>
          <p:cNvPr id="14" name="Marcador de contenido 13"/>
          <p:cNvSpPr>
            <a:spLocks noGrp="1"/>
          </p:cNvSpPr>
          <p:nvPr>
            <p:ph idx="1"/>
          </p:nvPr>
        </p:nvSpPr>
        <p:spPr/>
        <p:txBody>
          <a:bodyPr rtlCol="0">
            <a:normAutofit/>
          </a:bodyPr>
          <a:lstStyle/>
          <a:p>
            <a:pPr algn="just" rtl="0"/>
            <a:r>
              <a:rPr lang="es-PA" dirty="0"/>
              <a:t>Si un proyecto tiene un saldo agregado positivo de beneficio para la sociedad en su conjunto y hay perdedores que, por alguna razón, no pueden ser compensados plenamente, es una práctica normal aprobar un proyecto de este tipo ya que los ganadores podrían haber compensado a los perdedores y seguir ganando</a:t>
            </a:r>
          </a:p>
          <a:p>
            <a:pPr algn="just" rtl="0"/>
            <a:r>
              <a:rPr lang="es-PA" dirty="0"/>
              <a:t>Este criterio, en el que la compensación es hipotética, se conoce como el criterio de compensación potencial, o </a:t>
            </a:r>
            <a:r>
              <a:rPr lang="es-PA" b="1" dirty="0"/>
              <a:t>criterio de Kaldor-Hicks</a:t>
            </a:r>
          </a:p>
          <a:p>
            <a:pPr algn="just" rtl="0"/>
            <a:r>
              <a:rPr lang="es-PA" dirty="0"/>
              <a:t>No basta con que el proyecto tenga beneficios sociales netos positivos; se requiere que esos beneficios sean mayores que los que se podrían obtener en la mejor alternativa posible (</a:t>
            </a:r>
            <a:r>
              <a:rPr lang="es-PA" b="1" dirty="0"/>
              <a:t>costo de oportunidad</a:t>
            </a:r>
            <a:r>
              <a:rPr lang="es-PA" dirty="0"/>
              <a:t>)</a:t>
            </a:r>
          </a:p>
          <a:p>
            <a:pPr algn="just" rtl="0"/>
            <a:r>
              <a:rPr lang="es-PA" dirty="0"/>
              <a:t>El costo de oportunidad varía con las circunstancias. La mano de obra es un input, no un output, por lo que es un costo del proyecto, aunque su magnitud dependerá de lo que la sociedad pierda cuando el trabajador se destine al proyecto</a:t>
            </a:r>
          </a:p>
          <a:p>
            <a:pPr algn="just" rtl="0"/>
            <a:endParaRPr lang="es-PA" dirty="0"/>
          </a:p>
          <a:p>
            <a:pPr algn="just" rtl="0"/>
            <a:endParaRPr lang="es-ES" dirty="0"/>
          </a:p>
        </p:txBody>
      </p:sp>
      <p:sp>
        <p:nvSpPr>
          <p:cNvPr id="2" name="Marcador de número de diapositiva 1">
            <a:extLst>
              <a:ext uri="{FF2B5EF4-FFF2-40B4-BE49-F238E27FC236}">
                <a16:creationId xmlns:a16="http://schemas.microsoft.com/office/drawing/2014/main" id="{1C1A7711-A153-3102-2436-7FCE3AB96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70621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0437-13D2-2B95-922F-F7D40C2B6F35}"/>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D4021157-EA09-F335-E0B0-C26CFE604E75}"/>
              </a:ext>
            </a:extLst>
          </p:cNvPr>
          <p:cNvSpPr>
            <a:spLocks noGrp="1"/>
          </p:cNvSpPr>
          <p:nvPr>
            <p:ph type="title"/>
          </p:nvPr>
        </p:nvSpPr>
        <p:spPr/>
        <p:txBody>
          <a:bodyPr rtlCol="0">
            <a:normAutofit/>
          </a:bodyPr>
          <a:lstStyle/>
          <a:p>
            <a:pPr rtl="0"/>
            <a:r>
              <a:rPr lang="es-ES" sz="3600" dirty="0"/>
              <a:t>ACB y tasa de descuento</a:t>
            </a:r>
          </a:p>
        </p:txBody>
      </p:sp>
      <p:sp>
        <p:nvSpPr>
          <p:cNvPr id="14" name="Marcador de contenido 13">
            <a:extLst>
              <a:ext uri="{FF2B5EF4-FFF2-40B4-BE49-F238E27FC236}">
                <a16:creationId xmlns:a16="http://schemas.microsoft.com/office/drawing/2014/main" id="{EED3EC85-BDB6-5496-FBC5-FB6C23242A06}"/>
              </a:ext>
            </a:extLst>
          </p:cNvPr>
          <p:cNvSpPr>
            <a:spLocks noGrp="1"/>
          </p:cNvSpPr>
          <p:nvPr>
            <p:ph idx="1"/>
          </p:nvPr>
        </p:nvSpPr>
        <p:spPr/>
        <p:txBody>
          <a:bodyPr rtlCol="0">
            <a:normAutofit/>
          </a:bodyPr>
          <a:lstStyle/>
          <a:p>
            <a:pPr algn="just" rtl="0"/>
            <a:r>
              <a:rPr lang="es-PA" dirty="0"/>
              <a:t>La idea de valorar el tiempo está asociada al concepto del costo de oportunidad. El tiempo se considera un recurso valioso que podría ser empleado por la sociedad de la misma manera en que se usan recursos como el capital o el trabajo. El tiempo tiene un valor, y éste se relaciona con las mejores alternativas disponibles a las que se renuncian cuando se selecciona una política o un proyecto en concreto.</a:t>
            </a:r>
          </a:p>
          <a:p>
            <a:pPr algn="just" rtl="0"/>
            <a:r>
              <a:rPr lang="es-PA" dirty="0"/>
              <a:t>Es necesario tener en cuenta la existencia de cierta “</a:t>
            </a:r>
            <a:r>
              <a:rPr lang="es-PA" b="1" dirty="0"/>
              <a:t>compensación por la espera</a:t>
            </a:r>
            <a:r>
              <a:rPr lang="es-PA" dirty="0"/>
              <a:t>” al realizar comparaciones intertemporales. Dicha compensación se aplica cuando se trasladan valores del presente al futuro (</a:t>
            </a:r>
            <a:r>
              <a:rPr lang="es-PA" b="1" dirty="0"/>
              <a:t>capitalización</a:t>
            </a:r>
            <a:r>
              <a:rPr lang="es-PA" dirty="0"/>
              <a:t>) o cuando se trasladan valores futuros al presente (</a:t>
            </a:r>
            <a:r>
              <a:rPr lang="es-PA" b="1" dirty="0"/>
              <a:t>descuento</a:t>
            </a:r>
            <a:r>
              <a:rPr lang="es-PA" dirty="0"/>
              <a:t>).</a:t>
            </a:r>
          </a:p>
          <a:p>
            <a:pPr algn="just" rtl="0"/>
            <a:r>
              <a:rPr lang="es-PA" dirty="0"/>
              <a:t>El descuento está asociado a la existencia de una preferencia temporal natural por el presente frente al futuro, que puede ser debida a la idea de que los individuos conocemos (o nos preocupa) menos el futuro de lo que conocemos (o nos preocupa) el presente (</a:t>
            </a:r>
            <a:r>
              <a:rPr lang="es-PA" b="1" dirty="0"/>
              <a:t>sesgo conductual del presente</a:t>
            </a:r>
            <a:r>
              <a:rPr lang="es-PA" dirty="0"/>
              <a:t>).</a:t>
            </a:r>
          </a:p>
          <a:p>
            <a:pPr algn="just" rtl="0"/>
            <a:endParaRPr lang="es-ES" dirty="0"/>
          </a:p>
        </p:txBody>
      </p:sp>
      <p:sp>
        <p:nvSpPr>
          <p:cNvPr id="2" name="Marcador de número de diapositiva 1">
            <a:extLst>
              <a:ext uri="{FF2B5EF4-FFF2-40B4-BE49-F238E27FC236}">
                <a16:creationId xmlns:a16="http://schemas.microsoft.com/office/drawing/2014/main" id="{BFF0D6FD-1425-D664-E33D-3A2BE2945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0008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BFF78-9514-E2A1-9605-DA7C80C98066}"/>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8D71B438-E121-3B0E-1570-184DDFDDB225}"/>
              </a:ext>
            </a:extLst>
          </p:cNvPr>
          <p:cNvSpPr>
            <a:spLocks noGrp="1"/>
          </p:cNvSpPr>
          <p:nvPr>
            <p:ph type="title"/>
          </p:nvPr>
        </p:nvSpPr>
        <p:spPr/>
        <p:txBody>
          <a:bodyPr rtlCol="0">
            <a:normAutofit/>
          </a:bodyPr>
          <a:lstStyle/>
          <a:p>
            <a:pPr rtl="0"/>
            <a:r>
              <a:rPr lang="es-ES" sz="3600" dirty="0"/>
              <a:t>ACB y Tasa de Descuento Social (TDS)</a:t>
            </a:r>
          </a:p>
        </p:txBody>
      </p:sp>
      <p:sp>
        <p:nvSpPr>
          <p:cNvPr id="14" name="Marcador de contenido 13">
            <a:extLst>
              <a:ext uri="{FF2B5EF4-FFF2-40B4-BE49-F238E27FC236}">
                <a16:creationId xmlns:a16="http://schemas.microsoft.com/office/drawing/2014/main" id="{95DEA69A-75F0-C933-4932-8DF1B41B1DB0}"/>
              </a:ext>
            </a:extLst>
          </p:cNvPr>
          <p:cNvSpPr>
            <a:spLocks noGrp="1"/>
          </p:cNvSpPr>
          <p:nvPr>
            <p:ph idx="1"/>
          </p:nvPr>
        </p:nvSpPr>
        <p:spPr/>
        <p:txBody>
          <a:bodyPr rtlCol="0">
            <a:normAutofit/>
          </a:bodyPr>
          <a:lstStyle/>
          <a:p>
            <a:pPr algn="just" rtl="0"/>
            <a:r>
              <a:rPr lang="es-PA" dirty="0"/>
              <a:t>La TDS tiene que reflejar la tasa a la que un grupo (grande y heterogéneo) de individuos está dispuesto a sacrificar sus beneficios y costos, tanto presentes como futuros (calculados, por ejemplo, en términos de riqueza o consumo).</a:t>
            </a:r>
          </a:p>
          <a:p>
            <a:pPr algn="just" rtl="0"/>
            <a:r>
              <a:rPr lang="es-PA" dirty="0"/>
              <a:t>Además de las distorsiones habituales del mercado, las preferencias agregadas sobre el tiempo deben desempeñar un papel importante y el resultado podría (y normalmente lo hace) diferir de la tasa de descuento privada.</a:t>
            </a:r>
          </a:p>
          <a:p>
            <a:pPr algn="just" rtl="0"/>
            <a:r>
              <a:rPr lang="es-PA" dirty="0"/>
              <a:t>La incertidumbre que existe sobre las condiciones futuras y el deseo natural de los gestores de obtener resultados visibles dentro del vigente ciclo político y electoral,, tiende a crear un </a:t>
            </a:r>
            <a:r>
              <a:rPr lang="en-US" i="1" dirty="0"/>
              <a:t>trade-off</a:t>
            </a:r>
            <a:r>
              <a:rPr lang="es-PA" dirty="0"/>
              <a:t> en el ACB entre valorar el futuro en términos de eficiencia a corto plazo (asignando los recursos actuales de la mejor manera posible, hoy) o equidad (en términos intergeneracionales, dándole más peso al futuro), lo cual también está determinado por la elección de la TDS.</a:t>
            </a:r>
            <a:endParaRPr lang="es-ES" dirty="0"/>
          </a:p>
        </p:txBody>
      </p:sp>
      <p:sp>
        <p:nvSpPr>
          <p:cNvPr id="2" name="Marcador de número de diapositiva 1">
            <a:extLst>
              <a:ext uri="{FF2B5EF4-FFF2-40B4-BE49-F238E27FC236}">
                <a16:creationId xmlns:a16="http://schemas.microsoft.com/office/drawing/2014/main" id="{BC30D868-5656-B884-6EED-2FE7EFA3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9177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3600" dirty="0"/>
              <a:t>Instrumentalización del ACB: Valor Actual Neto (VAN)</a:t>
            </a:r>
          </a:p>
        </p:txBody>
      </p:sp>
      <p:sp>
        <p:nvSpPr>
          <p:cNvPr id="2" name="Marcador de número de diapositiva 1">
            <a:extLst>
              <a:ext uri="{FF2B5EF4-FFF2-40B4-BE49-F238E27FC236}">
                <a16:creationId xmlns:a16="http://schemas.microsoft.com/office/drawing/2014/main" id="{1C1A7711-A153-3102-2436-7FCE3AB96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
        <p:nvSpPr>
          <p:cNvPr id="4" name="Marcador de contenido 3">
            <a:extLst>
              <a:ext uri="{FF2B5EF4-FFF2-40B4-BE49-F238E27FC236}">
                <a16:creationId xmlns:a16="http://schemas.microsoft.com/office/drawing/2014/main" id="{0EB29B41-7C08-464E-9BEA-A0A73216B697}"/>
              </a:ext>
            </a:extLst>
          </p:cNvPr>
          <p:cNvSpPr>
            <a:spLocks noGrp="1"/>
          </p:cNvSpPr>
          <p:nvPr>
            <p:ph idx="1"/>
          </p:nvPr>
        </p:nvSpPr>
        <p:spPr>
          <a:xfrm>
            <a:off x="1104900" y="1600200"/>
            <a:ext cx="9982200" cy="1528800"/>
          </a:xfrm>
        </p:spPr>
        <p:txBody>
          <a:bodyPr/>
          <a:lstStyle/>
          <a:p>
            <a:pPr marL="0" indent="0">
              <a:buNone/>
            </a:pPr>
            <a:r>
              <a:rPr lang="es-PA" b="1" i="1" dirty="0"/>
              <a:t>VF = VP*(1+X)</a:t>
            </a:r>
          </a:p>
          <a:p>
            <a:endParaRPr lang="es-PA" dirty="0"/>
          </a:p>
        </p:txBody>
      </p:sp>
      <p:pic>
        <p:nvPicPr>
          <p:cNvPr id="5" name="Imagen 4">
            <a:extLst>
              <a:ext uri="{FF2B5EF4-FFF2-40B4-BE49-F238E27FC236}">
                <a16:creationId xmlns:a16="http://schemas.microsoft.com/office/drawing/2014/main" id="{FA6094D0-FE6E-4400-AC63-F4F8B788EC5E}"/>
              </a:ext>
            </a:extLst>
          </p:cNvPr>
          <p:cNvPicPr>
            <a:picLocks noChangeAspect="1"/>
          </p:cNvPicPr>
          <p:nvPr/>
        </p:nvPicPr>
        <p:blipFill>
          <a:blip r:embed="rId3"/>
          <a:stretch>
            <a:fillRect/>
          </a:stretch>
        </p:blipFill>
        <p:spPr>
          <a:xfrm>
            <a:off x="1104900" y="2364600"/>
            <a:ext cx="2374333" cy="952758"/>
          </a:xfrm>
          <a:prstGeom prst="rect">
            <a:avLst/>
          </a:prstGeom>
        </p:spPr>
      </p:pic>
      <p:pic>
        <p:nvPicPr>
          <p:cNvPr id="6" name="Imagen 5">
            <a:extLst>
              <a:ext uri="{FF2B5EF4-FFF2-40B4-BE49-F238E27FC236}">
                <a16:creationId xmlns:a16="http://schemas.microsoft.com/office/drawing/2014/main" id="{CDB54553-D83A-47E8-84CA-36B7F2C915E5}"/>
              </a:ext>
            </a:extLst>
          </p:cNvPr>
          <p:cNvPicPr>
            <a:picLocks noChangeAspect="1"/>
          </p:cNvPicPr>
          <p:nvPr/>
        </p:nvPicPr>
        <p:blipFill>
          <a:blip r:embed="rId4"/>
          <a:stretch>
            <a:fillRect/>
          </a:stretch>
        </p:blipFill>
        <p:spPr>
          <a:xfrm>
            <a:off x="1104900" y="3540642"/>
            <a:ext cx="6425994" cy="871869"/>
          </a:xfrm>
          <a:prstGeom prst="rect">
            <a:avLst/>
          </a:prstGeom>
        </p:spPr>
      </p:pic>
      <p:pic>
        <p:nvPicPr>
          <p:cNvPr id="7" name="Imagen 6">
            <a:extLst>
              <a:ext uri="{FF2B5EF4-FFF2-40B4-BE49-F238E27FC236}">
                <a16:creationId xmlns:a16="http://schemas.microsoft.com/office/drawing/2014/main" id="{13406887-3481-4F7E-B8D0-F473E65520CF}"/>
              </a:ext>
            </a:extLst>
          </p:cNvPr>
          <p:cNvPicPr>
            <a:picLocks noChangeAspect="1"/>
          </p:cNvPicPr>
          <p:nvPr/>
        </p:nvPicPr>
        <p:blipFill>
          <a:blip r:embed="rId5"/>
          <a:stretch>
            <a:fillRect/>
          </a:stretch>
        </p:blipFill>
        <p:spPr>
          <a:xfrm>
            <a:off x="1104900" y="5005418"/>
            <a:ext cx="2895262" cy="871869"/>
          </a:xfrm>
          <a:prstGeom prst="rect">
            <a:avLst/>
          </a:prstGeom>
        </p:spPr>
      </p:pic>
    </p:spTree>
    <p:extLst>
      <p:ext uri="{BB962C8B-B14F-4D97-AF65-F5344CB8AC3E}">
        <p14:creationId xmlns:p14="http://schemas.microsoft.com/office/powerpoint/2010/main" val="250360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sz="3600" dirty="0"/>
              <a:t>Instrumentalización del ACB: Valor Actual Neto (VAN)</a:t>
            </a:r>
          </a:p>
        </p:txBody>
      </p:sp>
      <p:sp>
        <p:nvSpPr>
          <p:cNvPr id="2" name="Marcador de número de diapositiva 1">
            <a:extLst>
              <a:ext uri="{FF2B5EF4-FFF2-40B4-BE49-F238E27FC236}">
                <a16:creationId xmlns:a16="http://schemas.microsoft.com/office/drawing/2014/main" id="{1C1A7711-A153-3102-2436-7FCE3AB96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pic>
        <p:nvPicPr>
          <p:cNvPr id="9" name="Imagen 8">
            <a:extLst>
              <a:ext uri="{FF2B5EF4-FFF2-40B4-BE49-F238E27FC236}">
                <a16:creationId xmlns:a16="http://schemas.microsoft.com/office/drawing/2014/main" id="{10FA9D58-8267-4CCD-9B5E-41FE81D0E08C}"/>
              </a:ext>
            </a:extLst>
          </p:cNvPr>
          <p:cNvPicPr>
            <a:picLocks noChangeAspect="1"/>
          </p:cNvPicPr>
          <p:nvPr/>
        </p:nvPicPr>
        <p:blipFill>
          <a:blip r:embed="rId3"/>
          <a:stretch>
            <a:fillRect/>
          </a:stretch>
        </p:blipFill>
        <p:spPr>
          <a:xfrm>
            <a:off x="2325138" y="1664038"/>
            <a:ext cx="7541723" cy="3056818"/>
          </a:xfrm>
          <a:prstGeom prst="rect">
            <a:avLst/>
          </a:prstGeom>
        </p:spPr>
      </p:pic>
      <p:pic>
        <p:nvPicPr>
          <p:cNvPr id="10" name="Imagen 9">
            <a:extLst>
              <a:ext uri="{FF2B5EF4-FFF2-40B4-BE49-F238E27FC236}">
                <a16:creationId xmlns:a16="http://schemas.microsoft.com/office/drawing/2014/main" id="{94C20E2E-68BD-44AA-A74D-4F52D42D5BAC}"/>
              </a:ext>
            </a:extLst>
          </p:cNvPr>
          <p:cNvPicPr>
            <a:picLocks noChangeAspect="1"/>
          </p:cNvPicPr>
          <p:nvPr/>
        </p:nvPicPr>
        <p:blipFill>
          <a:blip r:embed="rId4"/>
          <a:stretch>
            <a:fillRect/>
          </a:stretch>
        </p:blipFill>
        <p:spPr>
          <a:xfrm>
            <a:off x="3994250" y="5224795"/>
            <a:ext cx="4201981" cy="968486"/>
          </a:xfrm>
          <a:prstGeom prst="rect">
            <a:avLst/>
          </a:prstGeom>
        </p:spPr>
      </p:pic>
    </p:spTree>
    <p:extLst>
      <p:ext uri="{BB962C8B-B14F-4D97-AF65-F5344CB8AC3E}">
        <p14:creationId xmlns:p14="http://schemas.microsoft.com/office/powerpoint/2010/main" val="375104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F665-1CAD-D3E3-6653-EA2E1C266BC6}"/>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1E91564A-D40B-1E47-8D67-4C0714040BA3}"/>
              </a:ext>
            </a:extLst>
          </p:cNvPr>
          <p:cNvSpPr>
            <a:spLocks noGrp="1"/>
          </p:cNvSpPr>
          <p:nvPr>
            <p:ph type="title"/>
          </p:nvPr>
        </p:nvSpPr>
        <p:spPr/>
        <p:txBody>
          <a:bodyPr rtlCol="0">
            <a:normAutofit/>
          </a:bodyPr>
          <a:lstStyle/>
          <a:p>
            <a:pPr rtl="0"/>
            <a:r>
              <a:rPr lang="es-ES" sz="3600" dirty="0"/>
              <a:t>ACB y Tasa de Descuento Social (TDS)</a:t>
            </a:r>
          </a:p>
        </p:txBody>
      </p:sp>
      <p:sp>
        <p:nvSpPr>
          <p:cNvPr id="14" name="Marcador de contenido 13">
            <a:extLst>
              <a:ext uri="{FF2B5EF4-FFF2-40B4-BE49-F238E27FC236}">
                <a16:creationId xmlns:a16="http://schemas.microsoft.com/office/drawing/2014/main" id="{B601E7E6-B616-7AE9-8484-91E78EC9C28E}"/>
              </a:ext>
            </a:extLst>
          </p:cNvPr>
          <p:cNvSpPr>
            <a:spLocks noGrp="1"/>
          </p:cNvSpPr>
          <p:nvPr>
            <p:ph idx="1"/>
          </p:nvPr>
        </p:nvSpPr>
        <p:spPr>
          <a:xfrm>
            <a:off x="1104900" y="1600199"/>
            <a:ext cx="9982200" cy="4756152"/>
          </a:xfrm>
        </p:spPr>
        <p:txBody>
          <a:bodyPr rtlCol="0">
            <a:normAutofit/>
          </a:bodyPr>
          <a:lstStyle/>
          <a:p>
            <a:pPr algn="just" rtl="0"/>
            <a:r>
              <a:rPr lang="es-PA" sz="1800" dirty="0"/>
              <a:t>El ACB es una de las técnicas que más ha contribuido al estudio del descuento intertemporal desde una perspectiva social en el análisis económico de proyectos y políticas públicas. En este contexto, un proyecto se define, por lo general, como una corriente de beneficios (B</a:t>
            </a:r>
            <a:r>
              <a:rPr lang="es-PA" sz="1800" baseline="-25000" dirty="0"/>
              <a:t>t</a:t>
            </a:r>
            <a:r>
              <a:rPr lang="es-PA" sz="1800" dirty="0"/>
              <a:t>) y costos (C</a:t>
            </a:r>
            <a:r>
              <a:rPr lang="es-PA" sz="1800" baseline="-25000" dirty="0"/>
              <a:t>t</a:t>
            </a:r>
            <a:r>
              <a:rPr lang="es-PA" sz="1800" dirty="0"/>
              <a:t>) que se distribuyen a lo largo de un período de tiempo (desde t = 0 hasta t = T), cuyo valor presente neto (VPN) resume en un único número todas las características del proyecto:</a:t>
            </a:r>
          </a:p>
          <a:p>
            <a:pPr algn="just" rtl="0"/>
            <a:endParaRPr lang="es-PA" sz="1800" dirty="0"/>
          </a:p>
          <a:p>
            <a:pPr algn="just" rtl="0"/>
            <a:endParaRPr lang="es-PA" sz="1800" dirty="0"/>
          </a:p>
          <a:p>
            <a:pPr algn="just" rtl="0"/>
            <a:endParaRPr lang="es-PA" sz="1800" dirty="0"/>
          </a:p>
          <a:p>
            <a:pPr algn="just" rtl="0"/>
            <a:r>
              <a:rPr lang="es-PA" sz="1800" dirty="0"/>
              <a:t>El VPN no es el único criterio posible de decisión en el ACB. Numerosos autores se muestran favorables, por el contrario, al uso de la tasa interna de rentabilidad o rendimiento (TIR); es decir, el valor de X que resuelve la ecuación VPN (X) = 0. Para un inversor privado es perfectamente aceptable un proyecto que genere una TIR superior al costo de oportunidad del capital. En un proyecto público la respuesta no está tan clara.</a:t>
            </a:r>
            <a:endParaRPr lang="es-ES" sz="1800" dirty="0"/>
          </a:p>
        </p:txBody>
      </p:sp>
      <p:sp>
        <p:nvSpPr>
          <p:cNvPr id="2" name="Marcador de número de diapositiva 1">
            <a:extLst>
              <a:ext uri="{FF2B5EF4-FFF2-40B4-BE49-F238E27FC236}">
                <a16:creationId xmlns:a16="http://schemas.microsoft.com/office/drawing/2014/main" id="{CCC0387E-0CBC-889A-8A4B-FB60B87351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pic>
        <p:nvPicPr>
          <p:cNvPr id="4" name="Imagen 3">
            <a:extLst>
              <a:ext uri="{FF2B5EF4-FFF2-40B4-BE49-F238E27FC236}">
                <a16:creationId xmlns:a16="http://schemas.microsoft.com/office/drawing/2014/main" id="{0BD10808-DB6C-4F79-953D-70BFFCA9B7CA}"/>
              </a:ext>
            </a:extLst>
          </p:cNvPr>
          <p:cNvPicPr>
            <a:picLocks noChangeAspect="1"/>
          </p:cNvPicPr>
          <p:nvPr/>
        </p:nvPicPr>
        <p:blipFill>
          <a:blip r:embed="rId3"/>
          <a:stretch>
            <a:fillRect/>
          </a:stretch>
        </p:blipFill>
        <p:spPr>
          <a:xfrm>
            <a:off x="3532645" y="3283929"/>
            <a:ext cx="5126709" cy="1098580"/>
          </a:xfrm>
          <a:prstGeom prst="rect">
            <a:avLst/>
          </a:prstGeom>
        </p:spPr>
      </p:pic>
    </p:spTree>
    <p:extLst>
      <p:ext uri="{BB962C8B-B14F-4D97-AF65-F5344CB8AC3E}">
        <p14:creationId xmlns:p14="http://schemas.microsoft.com/office/powerpoint/2010/main" val="173638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7E35F-0CB0-9134-5511-E39CAA071086}"/>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55177106-A79A-FFE1-BB96-12474C8D64B1}"/>
              </a:ext>
            </a:extLst>
          </p:cNvPr>
          <p:cNvSpPr>
            <a:spLocks noGrp="1"/>
          </p:cNvSpPr>
          <p:nvPr>
            <p:ph type="title"/>
          </p:nvPr>
        </p:nvSpPr>
        <p:spPr/>
        <p:txBody>
          <a:bodyPr rtlCol="0">
            <a:normAutofit/>
          </a:bodyPr>
          <a:lstStyle/>
          <a:p>
            <a:pPr rtl="0"/>
            <a:r>
              <a:rPr lang="es-ES" sz="3600" dirty="0"/>
              <a:t>ACB y Tasa de Descuento Social (TDS)</a:t>
            </a:r>
          </a:p>
        </p:txBody>
      </p:sp>
      <p:sp>
        <p:nvSpPr>
          <p:cNvPr id="14" name="Marcador de contenido 13">
            <a:extLst>
              <a:ext uri="{FF2B5EF4-FFF2-40B4-BE49-F238E27FC236}">
                <a16:creationId xmlns:a16="http://schemas.microsoft.com/office/drawing/2014/main" id="{2F9EEF5C-1492-BEF5-3C52-A695323FFED2}"/>
              </a:ext>
            </a:extLst>
          </p:cNvPr>
          <p:cNvSpPr>
            <a:spLocks noGrp="1"/>
          </p:cNvSpPr>
          <p:nvPr>
            <p:ph idx="1"/>
          </p:nvPr>
        </p:nvSpPr>
        <p:spPr>
          <a:xfrm>
            <a:off x="1104900" y="1600199"/>
            <a:ext cx="9982200" cy="4883728"/>
          </a:xfrm>
        </p:spPr>
        <p:txBody>
          <a:bodyPr rtlCol="0">
            <a:normAutofit/>
          </a:bodyPr>
          <a:lstStyle/>
          <a:p>
            <a:pPr algn="just" rtl="0"/>
            <a:r>
              <a:rPr lang="es-PA" sz="1800" dirty="0"/>
              <a:t>El ACB se centra en los efectos sobre la eficiencia derivados de un cambio producto de una intervención pública (una nueva infraestructura o una nueva regulación), estimando el valor neto de las ganancias y pérdidas de todas las personas afectadas por dicho cambio. Está basado en el concepto de la disposición a pagar (DAP): cuánto estaría dispuesto a pagar un individuo, si fuera necesario, por conseguir (o evitar) un cambio, en función de la valoración individual que éste haga sobre el mismo. Esta cantidad puede ser positiva o negativa, dependiendo de si el cambio conlleva un beneficio o un daño para el individuo. </a:t>
            </a:r>
          </a:p>
          <a:p>
            <a:pPr algn="just" rtl="0"/>
            <a:r>
              <a:rPr lang="es-PA" sz="1800" dirty="0"/>
              <a:t>Mediante la agregación de las cantidades de todos los afectados, se obtiene el total que la sociedad está dispuesta a pagar por el cambio. Si la suma es positiva, los beneficios son mayores que los costos. Este procedimiento separa la asignación de recursos de sus efectos distributivos, pero esto no significa que las consideraciones redistributivas o de equidad no sean importantes o se prescinda de ellas.</a:t>
            </a:r>
          </a:p>
          <a:p>
            <a:pPr algn="just" rtl="0"/>
            <a:r>
              <a:rPr lang="es-PA" sz="1800" dirty="0"/>
              <a:t>Cuando la TDS está definida correctamente, un valor presente neto positivo debería ser un indicador claro de que el proyecto incrementa la eficiencia o genera riqueza: produce suficientes beneficios como para compensar a todos los individuos (incluso aunque esta compensación pueda ser más hipotética que real).</a:t>
            </a:r>
            <a:endParaRPr lang="es-ES" sz="1800" dirty="0"/>
          </a:p>
        </p:txBody>
      </p:sp>
      <p:sp>
        <p:nvSpPr>
          <p:cNvPr id="2" name="Marcador de número de diapositiva 1">
            <a:extLst>
              <a:ext uri="{FF2B5EF4-FFF2-40B4-BE49-F238E27FC236}">
                <a16:creationId xmlns:a16="http://schemas.microsoft.com/office/drawing/2014/main" id="{DE59C3ED-AB23-13DB-8FE8-9FFFA1446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6602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C0BB-01B0-48A0-D9B1-7DD7624F0B6E}"/>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EC8C08AC-8409-276C-7B01-F656AF2F5B66}"/>
              </a:ext>
            </a:extLst>
          </p:cNvPr>
          <p:cNvSpPr>
            <a:spLocks noGrp="1"/>
          </p:cNvSpPr>
          <p:nvPr>
            <p:ph type="title"/>
          </p:nvPr>
        </p:nvSpPr>
        <p:spPr/>
        <p:txBody>
          <a:bodyPr rtlCol="0">
            <a:normAutofit/>
          </a:bodyPr>
          <a:lstStyle/>
          <a:p>
            <a:pPr rtl="0"/>
            <a:r>
              <a:rPr lang="es-ES" sz="3600" dirty="0"/>
              <a:t>ACB y Tasa de Descuento Social (TDS)</a:t>
            </a:r>
          </a:p>
        </p:txBody>
      </p:sp>
      <p:sp>
        <p:nvSpPr>
          <p:cNvPr id="14" name="Marcador de contenido 13">
            <a:extLst>
              <a:ext uri="{FF2B5EF4-FFF2-40B4-BE49-F238E27FC236}">
                <a16:creationId xmlns:a16="http://schemas.microsoft.com/office/drawing/2014/main" id="{BF755DA3-FA8B-828E-41BD-1107118E9A36}"/>
              </a:ext>
            </a:extLst>
          </p:cNvPr>
          <p:cNvSpPr>
            <a:spLocks noGrp="1"/>
          </p:cNvSpPr>
          <p:nvPr>
            <p:ph idx="1"/>
          </p:nvPr>
        </p:nvSpPr>
        <p:spPr>
          <a:xfrm>
            <a:off x="1104900" y="1600199"/>
            <a:ext cx="9982200" cy="2583874"/>
          </a:xfrm>
        </p:spPr>
        <p:txBody>
          <a:bodyPr rtlCol="0">
            <a:normAutofit/>
          </a:bodyPr>
          <a:lstStyle/>
          <a:p>
            <a:pPr algn="just" rtl="0"/>
            <a:r>
              <a:rPr lang="es-PA" sz="1800" dirty="0"/>
              <a:t>El uso de la TDS radica en 2 ideas básicas: El perfil temporal de los proyectos (o regulación) y la mecánica de descuento; y la comparación idónea de las utilidades intergeneracionales.</a:t>
            </a:r>
          </a:p>
          <a:p>
            <a:pPr algn="just" rtl="0"/>
            <a:r>
              <a:rPr lang="es-PA" sz="1800" dirty="0"/>
              <a:t>Cuando los costos tienen lugar en un espacio temporal diferente al de los beneficios, el VPN de cualquier </a:t>
            </a:r>
            <a:r>
              <a:rPr lang="es-PA" sz="1800" b="1" dirty="0"/>
              <a:t>intervención</a:t>
            </a:r>
            <a:r>
              <a:rPr lang="es-PA" sz="1800" dirty="0"/>
              <a:t> está determinado por la elección de la tasa de descuento. </a:t>
            </a:r>
          </a:p>
          <a:p>
            <a:pPr algn="just" rtl="0"/>
            <a:r>
              <a:rPr lang="es-PA" sz="1800" dirty="0"/>
              <a:t>Una tasa de descuento más alta favorece aquellas intervenciones en los que los beneficios se obtienen antes (Proyecto C), mientras que tiende a penalizar aquellas cuyos costos son mayores en los primeros años y los beneficios tienen lugar en el largo plazo (Proyecto A). Sin descuento, la suma de los beneficios y costos debería ser similar en los tres casos.</a:t>
            </a:r>
            <a:endParaRPr lang="es-ES" sz="1800" dirty="0"/>
          </a:p>
        </p:txBody>
      </p:sp>
      <p:sp>
        <p:nvSpPr>
          <p:cNvPr id="2" name="Marcador de número de diapositiva 1">
            <a:extLst>
              <a:ext uri="{FF2B5EF4-FFF2-40B4-BE49-F238E27FC236}">
                <a16:creationId xmlns:a16="http://schemas.microsoft.com/office/drawing/2014/main" id="{F85FEB7C-093D-A99C-3E72-811AD8CEAFA0}"/>
              </a:ext>
            </a:extLst>
          </p:cNvPr>
          <p:cNvSpPr>
            <a:spLocks noGrp="1"/>
          </p:cNvSpPr>
          <p:nvPr>
            <p:ph type="sldNum" sz="quarter" idx="12"/>
          </p:nvPr>
        </p:nvSpPr>
        <p:spPr>
          <a:xfrm>
            <a:off x="9256782" y="6429738"/>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pic>
        <p:nvPicPr>
          <p:cNvPr id="8" name="Imagen 7">
            <a:extLst>
              <a:ext uri="{FF2B5EF4-FFF2-40B4-BE49-F238E27FC236}">
                <a16:creationId xmlns:a16="http://schemas.microsoft.com/office/drawing/2014/main" id="{2C2D3915-F656-0E38-6A2F-E7C19E6316FD}"/>
              </a:ext>
            </a:extLst>
          </p:cNvPr>
          <p:cNvPicPr>
            <a:picLocks noChangeAspect="1"/>
          </p:cNvPicPr>
          <p:nvPr/>
        </p:nvPicPr>
        <p:blipFill>
          <a:blip r:embed="rId3"/>
          <a:stretch>
            <a:fillRect/>
          </a:stretch>
        </p:blipFill>
        <p:spPr>
          <a:xfrm>
            <a:off x="2303159" y="4255795"/>
            <a:ext cx="7584164" cy="2245665"/>
          </a:xfrm>
          <a:prstGeom prst="rect">
            <a:avLst/>
          </a:prstGeom>
        </p:spPr>
      </p:pic>
    </p:spTree>
    <p:extLst>
      <p:ext uri="{BB962C8B-B14F-4D97-AF65-F5344CB8AC3E}">
        <p14:creationId xmlns:p14="http://schemas.microsoft.com/office/powerpoint/2010/main" val="389384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515" y="549212"/>
            <a:ext cx="7258684" cy="574675"/>
          </a:xfrm>
          <a:prstGeom prst="rect">
            <a:avLst/>
          </a:prstGeom>
        </p:spPr>
        <p:txBody>
          <a:bodyPr vert="horz" wrap="square" lIns="0" tIns="12700" rIns="0" bIns="0" rtlCol="0">
            <a:spAutoFit/>
          </a:bodyPr>
          <a:lstStyle/>
          <a:p>
            <a:pPr marL="12700">
              <a:spcBef>
                <a:spcPts val="100"/>
              </a:spcBef>
            </a:pPr>
            <a:r>
              <a:rPr sz="3600" b="0" dirty="0"/>
              <a:t>El</a:t>
            </a:r>
            <a:r>
              <a:rPr sz="3600" b="0" spc="-25" dirty="0"/>
              <a:t> </a:t>
            </a:r>
            <a:r>
              <a:rPr sz="3600" b="0" dirty="0"/>
              <a:t>Concepto</a:t>
            </a:r>
            <a:r>
              <a:rPr sz="3600" b="0" spc="-20" dirty="0"/>
              <a:t> </a:t>
            </a:r>
            <a:r>
              <a:rPr sz="3600" b="0" spc="5" dirty="0"/>
              <a:t>Económico</a:t>
            </a:r>
            <a:r>
              <a:rPr sz="3600" b="0" spc="-55" dirty="0"/>
              <a:t> </a:t>
            </a:r>
            <a:r>
              <a:rPr sz="3600" b="0" dirty="0"/>
              <a:t>de</a:t>
            </a:r>
            <a:r>
              <a:rPr sz="3600" b="0" spc="-50" dirty="0"/>
              <a:t> </a:t>
            </a:r>
            <a:r>
              <a:rPr sz="3600" spc="-15" dirty="0"/>
              <a:t>VALOR</a:t>
            </a:r>
            <a:endParaRPr sz="3600" dirty="0"/>
          </a:p>
        </p:txBody>
      </p:sp>
      <p:sp>
        <p:nvSpPr>
          <p:cNvPr id="3" name="object 3"/>
          <p:cNvSpPr txBox="1"/>
          <p:nvPr/>
        </p:nvSpPr>
        <p:spPr>
          <a:xfrm>
            <a:off x="1081515" y="1579620"/>
            <a:ext cx="10004067" cy="2919389"/>
          </a:xfrm>
          <a:prstGeom prst="rect">
            <a:avLst/>
          </a:prstGeom>
        </p:spPr>
        <p:txBody>
          <a:bodyPr vert="horz" wrap="square" lIns="0" tIns="109855" rIns="0" bIns="0" rtlCol="0">
            <a:spAutoFit/>
          </a:bodyPr>
          <a:lstStyle/>
          <a:p>
            <a:pPr marL="1009015" marR="0" lvl="0" indent="-996315" algn="just" defTabSz="914400" rtl="0" eaLnBrk="1" fontAlgn="auto" latinLnBrk="0" hangingPunct="1">
              <a:lnSpc>
                <a:spcPct val="100000"/>
              </a:lnSpc>
              <a:spcBef>
                <a:spcPts val="865"/>
              </a:spcBef>
              <a:spcAft>
                <a:spcPts val="0"/>
              </a:spcAft>
              <a:buClrTx/>
              <a:buSzTx/>
              <a:buFont typeface="Wingdings"/>
              <a:buChar char=""/>
              <a:tabLst>
                <a:tab pos="1008380" algn="l"/>
                <a:tab pos="1009015" algn="l"/>
              </a:tabLst>
              <a:defRPr/>
            </a:pPr>
            <a:r>
              <a:rPr kumimoji="0" lang="es-PA" sz="3200" b="0" i="0" u="none" strike="noStrike" kern="1200" cap="none" spc="-10" normalizeH="0" baseline="0" dirty="0">
                <a:ln>
                  <a:noFill/>
                </a:ln>
                <a:solidFill>
                  <a:srgbClr val="514843"/>
                </a:solidFill>
                <a:effectLst/>
                <a:uLnTx/>
                <a:uFillTx/>
                <a:latin typeface="Arial"/>
                <a:ea typeface="+mn-ea"/>
                <a:cs typeface="Arial"/>
              </a:rPr>
              <a:t>Unidad marginal vs Unidad infra-marginal.</a:t>
            </a:r>
          </a:p>
          <a:p>
            <a:pPr marL="1009015" marR="0" lvl="0" indent="-996315" algn="just" defTabSz="914400" rtl="0" eaLnBrk="1" fontAlgn="auto" latinLnBrk="0" hangingPunct="1">
              <a:lnSpc>
                <a:spcPct val="100000"/>
              </a:lnSpc>
              <a:spcBef>
                <a:spcPts val="865"/>
              </a:spcBef>
              <a:spcAft>
                <a:spcPts val="0"/>
              </a:spcAft>
              <a:buClrTx/>
              <a:buSzTx/>
              <a:buFont typeface="Wingdings"/>
              <a:buChar char=""/>
              <a:tabLst>
                <a:tab pos="1008380" algn="l"/>
                <a:tab pos="1009015" algn="l"/>
              </a:tabLst>
              <a:defRPr/>
            </a:pPr>
            <a:r>
              <a:rPr kumimoji="0" lang="es-PA" sz="3200" b="0" i="0" u="none" strike="noStrike" kern="1200" cap="none" spc="-10" normalizeH="0" baseline="0" dirty="0">
                <a:ln>
                  <a:noFill/>
                </a:ln>
                <a:solidFill>
                  <a:srgbClr val="514843"/>
                </a:solidFill>
                <a:effectLst/>
                <a:uLnTx/>
                <a:uFillTx/>
                <a:latin typeface="Arial"/>
                <a:ea typeface="+mn-ea"/>
                <a:cs typeface="Arial"/>
              </a:rPr>
              <a:t>Concepto de Excedente.</a:t>
            </a:r>
          </a:p>
          <a:p>
            <a:pPr marL="1009015" marR="0" lvl="0" indent="-996315" algn="just" defTabSz="914400" rtl="0" eaLnBrk="1" fontAlgn="auto" latinLnBrk="0" hangingPunct="1">
              <a:lnSpc>
                <a:spcPct val="100000"/>
              </a:lnSpc>
              <a:spcBef>
                <a:spcPts val="865"/>
              </a:spcBef>
              <a:spcAft>
                <a:spcPts val="0"/>
              </a:spcAft>
              <a:buClrTx/>
              <a:buSzTx/>
              <a:buFont typeface="Wingdings"/>
              <a:buChar char=""/>
              <a:tabLst>
                <a:tab pos="1008380" algn="l"/>
                <a:tab pos="1009015" algn="l"/>
              </a:tabLst>
              <a:defRPr/>
            </a:pPr>
            <a:r>
              <a:rPr kumimoji="0" lang="es-PA" sz="3200" b="0" i="0" u="none" strike="noStrike" kern="1200" cap="none" spc="-10" normalizeH="0" baseline="0" dirty="0">
                <a:ln>
                  <a:noFill/>
                </a:ln>
                <a:solidFill>
                  <a:srgbClr val="514843"/>
                </a:solidFill>
                <a:effectLst/>
                <a:uLnTx/>
                <a:uFillTx/>
                <a:latin typeface="Arial"/>
                <a:ea typeface="+mn-ea"/>
                <a:cs typeface="Arial"/>
              </a:rPr>
              <a:t>Relación con las preferencias de los  individuos  (Antropocéntrico).</a:t>
            </a:r>
          </a:p>
          <a:p>
            <a:pPr marL="1009015" marR="0" lvl="0" indent="-996315" algn="just" defTabSz="914400" rtl="0" eaLnBrk="1" fontAlgn="auto" latinLnBrk="0" hangingPunct="1">
              <a:lnSpc>
                <a:spcPct val="100000"/>
              </a:lnSpc>
              <a:spcBef>
                <a:spcPts val="865"/>
              </a:spcBef>
              <a:spcAft>
                <a:spcPts val="0"/>
              </a:spcAft>
              <a:buClrTx/>
              <a:buSzTx/>
              <a:buFont typeface="Wingdings"/>
              <a:buChar char=""/>
              <a:tabLst>
                <a:tab pos="1008380" algn="l"/>
                <a:tab pos="1009015" algn="l"/>
              </a:tabLst>
              <a:defRPr/>
            </a:pPr>
            <a:r>
              <a:rPr kumimoji="0" lang="es-PA" sz="3200" b="0" i="0" u="none" strike="noStrike" kern="1200" cap="none" spc="-10" normalizeH="0" baseline="0" dirty="0">
                <a:ln>
                  <a:noFill/>
                </a:ln>
                <a:solidFill>
                  <a:srgbClr val="514843"/>
                </a:solidFill>
                <a:effectLst/>
                <a:uLnTx/>
                <a:uFillTx/>
                <a:latin typeface="Arial"/>
                <a:ea typeface="+mn-ea"/>
                <a:cs typeface="Arial"/>
              </a:rPr>
              <a:t>El concepto de sustitución entre bienes.</a:t>
            </a:r>
          </a:p>
        </p:txBody>
      </p:sp>
      <p:sp>
        <p:nvSpPr>
          <p:cNvPr id="4" name="Marcador de número de diapositiva 3">
            <a:extLst>
              <a:ext uri="{FF2B5EF4-FFF2-40B4-BE49-F238E27FC236}">
                <a16:creationId xmlns:a16="http://schemas.microsoft.com/office/drawing/2014/main" id="{71B0A585-470C-787C-F705-07E3640AEB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017A-C7CD-4F59-4FED-1F246C167658}"/>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9AD3CB29-7E9A-9C66-C094-98BD2D943843}"/>
              </a:ext>
            </a:extLst>
          </p:cNvPr>
          <p:cNvSpPr>
            <a:spLocks noGrp="1"/>
          </p:cNvSpPr>
          <p:nvPr>
            <p:ph type="title"/>
          </p:nvPr>
        </p:nvSpPr>
        <p:spPr/>
        <p:txBody>
          <a:bodyPr rtlCol="0">
            <a:normAutofit/>
          </a:bodyPr>
          <a:lstStyle/>
          <a:p>
            <a:pPr rtl="0"/>
            <a:r>
              <a:rPr lang="es-ES" sz="3600" dirty="0"/>
              <a:t>La relevancia del perfil temporal de las intervenciones públicas</a:t>
            </a:r>
          </a:p>
        </p:txBody>
      </p:sp>
      <p:sp>
        <p:nvSpPr>
          <p:cNvPr id="2" name="Marcador de número de diapositiva 1">
            <a:extLst>
              <a:ext uri="{FF2B5EF4-FFF2-40B4-BE49-F238E27FC236}">
                <a16:creationId xmlns:a16="http://schemas.microsoft.com/office/drawing/2014/main" id="{EE472E1A-D162-4F5E-ACE4-62A4626FB93B}"/>
              </a:ext>
            </a:extLst>
          </p:cNvPr>
          <p:cNvSpPr>
            <a:spLocks noGrp="1"/>
          </p:cNvSpPr>
          <p:nvPr>
            <p:ph type="sldNum" sz="quarter" idx="12"/>
          </p:nvPr>
        </p:nvSpPr>
        <p:spPr>
          <a:xfrm>
            <a:off x="9256782" y="6429738"/>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pic>
        <p:nvPicPr>
          <p:cNvPr id="6" name="Imagen 5">
            <a:extLst>
              <a:ext uri="{FF2B5EF4-FFF2-40B4-BE49-F238E27FC236}">
                <a16:creationId xmlns:a16="http://schemas.microsoft.com/office/drawing/2014/main" id="{379B0E97-8005-6A4A-F34A-6935F1BFB699}"/>
              </a:ext>
            </a:extLst>
          </p:cNvPr>
          <p:cNvPicPr>
            <a:picLocks noChangeAspect="1"/>
          </p:cNvPicPr>
          <p:nvPr/>
        </p:nvPicPr>
        <p:blipFill>
          <a:blip r:embed="rId3"/>
          <a:stretch>
            <a:fillRect/>
          </a:stretch>
        </p:blipFill>
        <p:spPr>
          <a:xfrm>
            <a:off x="2788995" y="1614279"/>
            <a:ext cx="4087912" cy="4440135"/>
          </a:xfrm>
          <a:prstGeom prst="rect">
            <a:avLst/>
          </a:prstGeom>
        </p:spPr>
      </p:pic>
      <p:pic>
        <p:nvPicPr>
          <p:cNvPr id="9" name="Imagen 8">
            <a:extLst>
              <a:ext uri="{FF2B5EF4-FFF2-40B4-BE49-F238E27FC236}">
                <a16:creationId xmlns:a16="http://schemas.microsoft.com/office/drawing/2014/main" id="{92BFC91C-FD46-0CB8-1EA1-C4EFD4AA3796}"/>
              </a:ext>
            </a:extLst>
          </p:cNvPr>
          <p:cNvPicPr>
            <a:picLocks noChangeAspect="1"/>
          </p:cNvPicPr>
          <p:nvPr/>
        </p:nvPicPr>
        <p:blipFill>
          <a:blip r:embed="rId4"/>
          <a:stretch>
            <a:fillRect/>
          </a:stretch>
        </p:blipFill>
        <p:spPr>
          <a:xfrm>
            <a:off x="1589809" y="2127708"/>
            <a:ext cx="914286" cy="3455658"/>
          </a:xfrm>
          <a:prstGeom prst="rect">
            <a:avLst/>
          </a:prstGeom>
        </p:spPr>
      </p:pic>
      <p:pic>
        <p:nvPicPr>
          <p:cNvPr id="11" name="Imagen 10">
            <a:extLst>
              <a:ext uri="{FF2B5EF4-FFF2-40B4-BE49-F238E27FC236}">
                <a16:creationId xmlns:a16="http://schemas.microsoft.com/office/drawing/2014/main" id="{CBE69EAF-E4B2-5F45-6452-9739E4C15ABA}"/>
              </a:ext>
            </a:extLst>
          </p:cNvPr>
          <p:cNvPicPr>
            <a:picLocks noChangeAspect="1"/>
          </p:cNvPicPr>
          <p:nvPr/>
        </p:nvPicPr>
        <p:blipFill>
          <a:blip r:embed="rId5"/>
          <a:stretch>
            <a:fillRect/>
          </a:stretch>
        </p:blipFill>
        <p:spPr>
          <a:xfrm>
            <a:off x="8228607" y="1415204"/>
            <a:ext cx="2439393" cy="1916666"/>
          </a:xfrm>
          <a:prstGeom prst="rect">
            <a:avLst/>
          </a:prstGeom>
        </p:spPr>
      </p:pic>
      <p:pic>
        <p:nvPicPr>
          <p:cNvPr id="15" name="Imagen 14">
            <a:extLst>
              <a:ext uri="{FF2B5EF4-FFF2-40B4-BE49-F238E27FC236}">
                <a16:creationId xmlns:a16="http://schemas.microsoft.com/office/drawing/2014/main" id="{39229682-F3BF-4B27-29F3-4630C426872E}"/>
              </a:ext>
            </a:extLst>
          </p:cNvPr>
          <p:cNvPicPr>
            <a:picLocks noChangeAspect="1"/>
          </p:cNvPicPr>
          <p:nvPr/>
        </p:nvPicPr>
        <p:blipFill>
          <a:blip r:embed="rId6"/>
          <a:stretch>
            <a:fillRect/>
          </a:stretch>
        </p:blipFill>
        <p:spPr>
          <a:xfrm>
            <a:off x="8228608" y="4709801"/>
            <a:ext cx="2439391" cy="1829544"/>
          </a:xfrm>
          <a:prstGeom prst="rect">
            <a:avLst/>
          </a:prstGeom>
        </p:spPr>
      </p:pic>
      <p:pic>
        <p:nvPicPr>
          <p:cNvPr id="17" name="Imagen 16">
            <a:extLst>
              <a:ext uri="{FF2B5EF4-FFF2-40B4-BE49-F238E27FC236}">
                <a16:creationId xmlns:a16="http://schemas.microsoft.com/office/drawing/2014/main" id="{FCA9D266-B1A1-561D-EB06-33FF4648B23A}"/>
              </a:ext>
            </a:extLst>
          </p:cNvPr>
          <p:cNvPicPr>
            <a:picLocks noChangeAspect="1"/>
          </p:cNvPicPr>
          <p:nvPr/>
        </p:nvPicPr>
        <p:blipFill>
          <a:blip r:embed="rId7"/>
          <a:stretch>
            <a:fillRect/>
          </a:stretch>
        </p:blipFill>
        <p:spPr>
          <a:xfrm>
            <a:off x="8228607" y="3101283"/>
            <a:ext cx="2439392" cy="1794696"/>
          </a:xfrm>
          <a:prstGeom prst="rect">
            <a:avLst/>
          </a:prstGeom>
        </p:spPr>
      </p:pic>
    </p:spTree>
    <p:extLst>
      <p:ext uri="{BB962C8B-B14F-4D97-AF65-F5344CB8AC3E}">
        <p14:creationId xmlns:p14="http://schemas.microsoft.com/office/powerpoint/2010/main" val="198117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B7AA-8F04-6DFE-F2DD-23FFFF7264B4}"/>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E4CE5731-707F-3AA4-A7C7-A003ADE17730}"/>
              </a:ext>
            </a:extLst>
          </p:cNvPr>
          <p:cNvSpPr>
            <a:spLocks noGrp="1"/>
          </p:cNvSpPr>
          <p:nvPr>
            <p:ph type="title"/>
          </p:nvPr>
        </p:nvSpPr>
        <p:spPr/>
        <p:txBody>
          <a:bodyPr rtlCol="0">
            <a:normAutofit/>
          </a:bodyPr>
          <a:lstStyle/>
          <a:p>
            <a:pPr rtl="0"/>
            <a:r>
              <a:rPr lang="es-ES" sz="3600" dirty="0"/>
              <a:t>Métodos de Cálculo de la TDS</a:t>
            </a:r>
          </a:p>
        </p:txBody>
      </p:sp>
      <p:sp>
        <p:nvSpPr>
          <p:cNvPr id="14" name="Marcador de contenido 13">
            <a:extLst>
              <a:ext uri="{FF2B5EF4-FFF2-40B4-BE49-F238E27FC236}">
                <a16:creationId xmlns:a16="http://schemas.microsoft.com/office/drawing/2014/main" id="{10DCA223-D2E3-8313-C702-D08E5E8AADAF}"/>
              </a:ext>
            </a:extLst>
          </p:cNvPr>
          <p:cNvSpPr>
            <a:spLocks noGrp="1"/>
          </p:cNvSpPr>
          <p:nvPr>
            <p:ph idx="1"/>
          </p:nvPr>
        </p:nvSpPr>
        <p:spPr>
          <a:xfrm>
            <a:off x="1104900" y="1600198"/>
            <a:ext cx="9982200" cy="4620493"/>
          </a:xfrm>
        </p:spPr>
        <p:txBody>
          <a:bodyPr rtlCol="0">
            <a:normAutofit/>
          </a:bodyPr>
          <a:lstStyle/>
          <a:p>
            <a:pPr marL="0" indent="0" algn="just" rtl="0">
              <a:buNone/>
            </a:pPr>
            <a:r>
              <a:rPr lang="es-PA" sz="1800" dirty="0"/>
              <a:t>Todos derivan del criterio de eficiencia que proviene del uso de los valores actuales netos:</a:t>
            </a:r>
          </a:p>
          <a:p>
            <a:pPr marL="342900" indent="-342900" algn="just" rtl="0">
              <a:lnSpc>
                <a:spcPct val="120000"/>
              </a:lnSpc>
              <a:buFont typeface="+mj-lt"/>
              <a:buAutoNum type="arabicPeriod"/>
            </a:pPr>
            <a:r>
              <a:rPr lang="es-PA" sz="1800" dirty="0"/>
              <a:t>Desde el punto de vista de los consumidores, está relacionado con la “tasa marginal de preferencia temporal” (TMPT) sobre el consumo presente y futuro.</a:t>
            </a:r>
          </a:p>
          <a:p>
            <a:pPr marL="342900" indent="-342900" algn="just" rtl="0">
              <a:lnSpc>
                <a:spcPct val="120000"/>
              </a:lnSpc>
              <a:buFont typeface="+mj-lt"/>
              <a:buAutoNum type="arabicPeriod"/>
            </a:pPr>
            <a:r>
              <a:rPr lang="es-PA" sz="1800" dirty="0"/>
              <a:t>Desde el punto de vista de los inversores, centrado en el “costo de oportunidad social” (COS) del capital, teniendo en cuenta la posible existencia de distorsiones en los mercados. </a:t>
            </a:r>
          </a:p>
          <a:p>
            <a:pPr marL="342900" indent="-342900" algn="just" rtl="0">
              <a:lnSpc>
                <a:spcPct val="120000"/>
              </a:lnSpc>
              <a:buFont typeface="+mj-lt"/>
              <a:buAutoNum type="arabicPeriod"/>
            </a:pPr>
            <a:r>
              <a:rPr lang="es-PA" sz="1800" dirty="0"/>
              <a:t>Basado en las contribuciones de Arnold Harberger, sugiere el uso de una media ponderada de las dos tasas anteriores.</a:t>
            </a:r>
          </a:p>
          <a:p>
            <a:pPr marL="342900" indent="-342900" algn="just" rtl="0">
              <a:lnSpc>
                <a:spcPct val="120000"/>
              </a:lnSpc>
              <a:buFont typeface="+mj-lt"/>
              <a:buAutoNum type="arabicPeriod"/>
            </a:pPr>
            <a:r>
              <a:rPr lang="es-PA" sz="1800" dirty="0"/>
              <a:t>El </a:t>
            </a:r>
            <a:r>
              <a:rPr lang="es-PA" sz="1800" b="1" dirty="0"/>
              <a:t>uso de tasas de descuento decrecientes </a:t>
            </a:r>
            <a:r>
              <a:rPr lang="es-PA" sz="1800" dirty="0"/>
              <a:t>puede ser visto como un enfoque adicional que intenta introducir algunos contenidos de equidad (intergeneracional) en la evaluación de proyectos o políticas públicas que tengan impactos medioambientales (por ejemplo, </a:t>
            </a:r>
            <a:r>
              <a:rPr lang="es-PA" sz="1800" b="1" dirty="0"/>
              <a:t>en el sector de energía</a:t>
            </a:r>
            <a:r>
              <a:rPr lang="es-PA" sz="1800" dirty="0"/>
              <a:t>).</a:t>
            </a:r>
            <a:endParaRPr lang="es-ES" sz="1800" dirty="0"/>
          </a:p>
        </p:txBody>
      </p:sp>
      <p:sp>
        <p:nvSpPr>
          <p:cNvPr id="2" name="Marcador de número de diapositiva 1">
            <a:extLst>
              <a:ext uri="{FF2B5EF4-FFF2-40B4-BE49-F238E27FC236}">
                <a16:creationId xmlns:a16="http://schemas.microsoft.com/office/drawing/2014/main" id="{D8EFFCD5-97C6-0DFC-DB49-D059CEA9BB51}"/>
              </a:ext>
            </a:extLst>
          </p:cNvPr>
          <p:cNvSpPr>
            <a:spLocks noGrp="1"/>
          </p:cNvSpPr>
          <p:nvPr>
            <p:ph type="sldNum" sz="quarter" idx="12"/>
          </p:nvPr>
        </p:nvSpPr>
        <p:spPr>
          <a:xfrm>
            <a:off x="9256782" y="6429738"/>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57801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01B0-D648-E7E7-E3D3-D6C078A3BF4F}"/>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48F5AA25-895E-F740-589C-DC9CE81B7789}"/>
              </a:ext>
            </a:extLst>
          </p:cNvPr>
          <p:cNvSpPr>
            <a:spLocks noGrp="1"/>
          </p:cNvSpPr>
          <p:nvPr>
            <p:ph type="title"/>
          </p:nvPr>
        </p:nvSpPr>
        <p:spPr/>
        <p:txBody>
          <a:bodyPr rtlCol="0">
            <a:normAutofit/>
          </a:bodyPr>
          <a:lstStyle/>
          <a:p>
            <a:pPr rtl="0"/>
            <a:r>
              <a:rPr lang="es-ES" sz="3600" dirty="0"/>
              <a:t>Referencias internacionales de cálculo de la TDS</a:t>
            </a:r>
          </a:p>
        </p:txBody>
      </p:sp>
      <p:sp>
        <p:nvSpPr>
          <p:cNvPr id="2" name="Marcador de número de diapositiva 1">
            <a:extLst>
              <a:ext uri="{FF2B5EF4-FFF2-40B4-BE49-F238E27FC236}">
                <a16:creationId xmlns:a16="http://schemas.microsoft.com/office/drawing/2014/main" id="{1F0302C7-FC70-FF44-8E7F-D3E681A8559D}"/>
              </a:ext>
            </a:extLst>
          </p:cNvPr>
          <p:cNvSpPr>
            <a:spLocks noGrp="1"/>
          </p:cNvSpPr>
          <p:nvPr>
            <p:ph type="sldNum" sz="quarter" idx="12"/>
          </p:nvPr>
        </p:nvSpPr>
        <p:spPr>
          <a:xfrm>
            <a:off x="9256782" y="6429738"/>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pic>
        <p:nvPicPr>
          <p:cNvPr id="10" name="Imagen 9">
            <a:extLst>
              <a:ext uri="{FF2B5EF4-FFF2-40B4-BE49-F238E27FC236}">
                <a16:creationId xmlns:a16="http://schemas.microsoft.com/office/drawing/2014/main" id="{85458C59-31E4-5041-07CA-0C8744B952B3}"/>
              </a:ext>
            </a:extLst>
          </p:cNvPr>
          <p:cNvPicPr>
            <a:picLocks noChangeAspect="1"/>
          </p:cNvPicPr>
          <p:nvPr/>
        </p:nvPicPr>
        <p:blipFill>
          <a:blip r:embed="rId3"/>
          <a:stretch>
            <a:fillRect/>
          </a:stretch>
        </p:blipFill>
        <p:spPr>
          <a:xfrm>
            <a:off x="1104900" y="1394998"/>
            <a:ext cx="6582855" cy="5034740"/>
          </a:xfrm>
          <a:prstGeom prst="rect">
            <a:avLst/>
          </a:prstGeom>
        </p:spPr>
      </p:pic>
      <p:pic>
        <p:nvPicPr>
          <p:cNvPr id="18" name="Imagen 17">
            <a:extLst>
              <a:ext uri="{FF2B5EF4-FFF2-40B4-BE49-F238E27FC236}">
                <a16:creationId xmlns:a16="http://schemas.microsoft.com/office/drawing/2014/main" id="{3A2890C3-54BD-B232-9D9C-14C04A77ED7F}"/>
              </a:ext>
            </a:extLst>
          </p:cNvPr>
          <p:cNvPicPr>
            <a:picLocks noChangeAspect="1"/>
          </p:cNvPicPr>
          <p:nvPr/>
        </p:nvPicPr>
        <p:blipFill>
          <a:blip r:embed="rId4"/>
          <a:stretch>
            <a:fillRect/>
          </a:stretch>
        </p:blipFill>
        <p:spPr>
          <a:xfrm>
            <a:off x="7784737" y="3064118"/>
            <a:ext cx="3534427" cy="1798823"/>
          </a:xfrm>
          <a:prstGeom prst="rect">
            <a:avLst/>
          </a:prstGeom>
        </p:spPr>
      </p:pic>
    </p:spTree>
    <p:extLst>
      <p:ext uri="{BB962C8B-B14F-4D97-AF65-F5344CB8AC3E}">
        <p14:creationId xmlns:p14="http://schemas.microsoft.com/office/powerpoint/2010/main" val="2096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6F43D-E919-F45B-0378-7AD217AA64E0}"/>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4775143-F5CF-8BBD-AB5A-5A37956B6AAA}"/>
              </a:ext>
            </a:extLst>
          </p:cNvPr>
          <p:cNvSpPr>
            <a:spLocks noGrp="1"/>
          </p:cNvSpPr>
          <p:nvPr>
            <p:ph type="title"/>
          </p:nvPr>
        </p:nvSpPr>
        <p:spPr/>
        <p:txBody>
          <a:bodyPr/>
          <a:lstStyle/>
          <a:p>
            <a:r>
              <a:rPr lang="es-ES" dirty="0"/>
              <a:t>ACB Y SESGOS CONDUCTUALES</a:t>
            </a:r>
            <a:endParaRPr lang="es-PA" dirty="0"/>
          </a:p>
        </p:txBody>
      </p:sp>
      <p:sp>
        <p:nvSpPr>
          <p:cNvPr id="7" name="Marcador de número de diapositiva 6">
            <a:extLst>
              <a:ext uri="{FF2B5EF4-FFF2-40B4-BE49-F238E27FC236}">
                <a16:creationId xmlns:a16="http://schemas.microsoft.com/office/drawing/2014/main" id="{472A1D65-7140-8673-859B-B1AF1B855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69682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41DC2-2176-2CE1-A8D7-CF44DAE1F366}"/>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BC1929E1-DB46-6918-7AD4-6237CC0FE8A5}"/>
              </a:ext>
            </a:extLst>
          </p:cNvPr>
          <p:cNvSpPr>
            <a:spLocks noGrp="1"/>
          </p:cNvSpPr>
          <p:nvPr>
            <p:ph type="title"/>
          </p:nvPr>
        </p:nvSpPr>
        <p:spPr/>
        <p:txBody>
          <a:bodyPr rtlCol="0">
            <a:normAutofit/>
          </a:bodyPr>
          <a:lstStyle/>
          <a:p>
            <a:pPr rtl="0"/>
            <a:r>
              <a:rPr lang="es-ES" sz="3600" dirty="0"/>
              <a:t>Génesis del ACB en USA (</a:t>
            </a:r>
            <a:r>
              <a:rPr lang="en-US" sz="3600" dirty="0"/>
              <a:t>Reagan Executive Order</a:t>
            </a:r>
            <a:r>
              <a:rPr lang="es-ES" sz="3600" dirty="0"/>
              <a:t> 12291, 1981)</a:t>
            </a:r>
          </a:p>
        </p:txBody>
      </p:sp>
      <p:sp>
        <p:nvSpPr>
          <p:cNvPr id="14" name="Marcador de contenido 13">
            <a:extLst>
              <a:ext uri="{FF2B5EF4-FFF2-40B4-BE49-F238E27FC236}">
                <a16:creationId xmlns:a16="http://schemas.microsoft.com/office/drawing/2014/main" id="{EB6636A1-3B92-9527-6237-EC577C90B5FE}"/>
              </a:ext>
            </a:extLst>
          </p:cNvPr>
          <p:cNvSpPr>
            <a:spLocks noGrp="1"/>
          </p:cNvSpPr>
          <p:nvPr>
            <p:ph idx="1"/>
          </p:nvPr>
        </p:nvSpPr>
        <p:spPr/>
        <p:txBody>
          <a:bodyPr rtlCol="0">
            <a:normAutofit/>
          </a:bodyPr>
          <a:lstStyle/>
          <a:p>
            <a:pPr algn="just" rtl="0"/>
            <a:r>
              <a:rPr lang="es-PA" dirty="0"/>
              <a:t>La exigencia de un análisis de costo-beneficio haría que los funcionarios públicos se centraran en lo que importa: las consecuencias humanas.</a:t>
            </a:r>
          </a:p>
          <a:p>
            <a:pPr algn="just" rtl="0"/>
            <a:r>
              <a:rPr lang="es-PA" dirty="0"/>
              <a:t>Al exigir una contabilidad tanto de los costos como de los beneficios, los funcionarios de la Casa Blanca pretendían aumentar la probabilidad de que las regulaciones aumentaran el bienestar social. Querían minimizar el papel de los grupos de interés, las anécdotas, las intuiciones y los símbolos.</a:t>
            </a:r>
          </a:p>
          <a:p>
            <a:pPr algn="just" rtl="0"/>
            <a:r>
              <a:rPr lang="es-PA" dirty="0"/>
              <a:t>Las políticas deben mejorar la vida de las personas. Los funcionarios no deben confiar en intuiciones, grupos de interés, encuestas o dogmas.</a:t>
            </a:r>
          </a:p>
          <a:p>
            <a:pPr algn="just" rtl="0"/>
            <a:r>
              <a:rPr lang="es-PA" dirty="0"/>
              <a:t>El análisis cuantitativo de costo-beneficio es el mejor método disponible para evaluar los efectos de la regulación en el bienestar social. El ACB incluye todo lo que importa para el bienestar de las personas.</a:t>
            </a:r>
          </a:p>
          <a:p>
            <a:pPr algn="just" rtl="0"/>
            <a:r>
              <a:rPr lang="es-PA" dirty="0"/>
              <a:t>La “revolución” costo-beneficio es “bienestarista” en lugar de estrictamente utilitaria.</a:t>
            </a:r>
            <a:endParaRPr lang="es-ES" dirty="0"/>
          </a:p>
        </p:txBody>
      </p:sp>
      <p:sp>
        <p:nvSpPr>
          <p:cNvPr id="2" name="Marcador de número de diapositiva 1">
            <a:extLst>
              <a:ext uri="{FF2B5EF4-FFF2-40B4-BE49-F238E27FC236}">
                <a16:creationId xmlns:a16="http://schemas.microsoft.com/office/drawing/2014/main" id="{AD060867-0524-6A20-F956-2F6FFACDC2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5742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34357-38B6-CB41-6F73-A7BFD1120F7B}"/>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5A40E4EC-CF70-8CD8-B6D8-12CE34FFD644}"/>
              </a:ext>
            </a:extLst>
          </p:cNvPr>
          <p:cNvSpPr>
            <a:spLocks noGrp="1"/>
          </p:cNvSpPr>
          <p:nvPr>
            <p:ph type="title"/>
          </p:nvPr>
        </p:nvSpPr>
        <p:spPr/>
        <p:txBody>
          <a:bodyPr rtlCol="0">
            <a:normAutofit/>
          </a:bodyPr>
          <a:lstStyle/>
          <a:p>
            <a:pPr rtl="0"/>
            <a:r>
              <a:rPr lang="es-PA" sz="3600" dirty="0"/>
              <a:t>Emociones vs. Racionalidad</a:t>
            </a:r>
            <a:endParaRPr lang="es-ES" sz="3600" dirty="0"/>
          </a:p>
        </p:txBody>
      </p:sp>
      <p:sp>
        <p:nvSpPr>
          <p:cNvPr id="14" name="Marcador de contenido 13">
            <a:extLst>
              <a:ext uri="{FF2B5EF4-FFF2-40B4-BE49-F238E27FC236}">
                <a16:creationId xmlns:a16="http://schemas.microsoft.com/office/drawing/2014/main" id="{F0AE0029-75E9-8B29-391E-4F9EEA2B16BD}"/>
              </a:ext>
            </a:extLst>
          </p:cNvPr>
          <p:cNvSpPr>
            <a:spLocks noGrp="1"/>
          </p:cNvSpPr>
          <p:nvPr>
            <p:ph idx="1"/>
          </p:nvPr>
        </p:nvSpPr>
        <p:spPr/>
        <p:txBody>
          <a:bodyPr rtlCol="0">
            <a:normAutofit/>
          </a:bodyPr>
          <a:lstStyle/>
          <a:p>
            <a:pPr algn="just" rtl="0"/>
            <a:r>
              <a:rPr lang="es-PA" dirty="0"/>
              <a:t>La gente común muestra una racionalidad rival, una que tiene su propia lógica y que debe ser tratada con respeto.</a:t>
            </a:r>
          </a:p>
          <a:p>
            <a:pPr algn="just" rtl="0"/>
            <a:r>
              <a:rPr lang="es-PA" dirty="0"/>
              <a:t>Por el contrario, a los tecnócratas les encantan los números. Enfatizan la importancia de los hechos y, en particular, de la ciencia, la estadística y la economía. Con respecto a la política regulatoria, piensan que el gobierno debe hacer lo correcto (a la luz de la ciencia y la economía), no lo que los ciudadanos, con sus diversas intuiciones y prejuicios, piensan que es correcto.</a:t>
            </a:r>
          </a:p>
          <a:p>
            <a:pPr algn="just" rtl="0"/>
            <a:r>
              <a:rPr lang="es-PA" dirty="0"/>
              <a:t>Influenciados por la ciencia del comportamiento, algunos tecnócratas presentan un caso enfáticamente cognitivo para el ACB. Creen que esa forma de análisis es, en cierto sentido, un “idioma extranjero”, y el lenguaje adecuado para evaluar la regulación del riesgo</a:t>
            </a:r>
          </a:p>
          <a:p>
            <a:pPr algn="just" rtl="0"/>
            <a:r>
              <a:rPr lang="es-PA" dirty="0"/>
              <a:t>Al pensar en los riesgos, tanto la gente común como los políticos son susceptibles a sesgos de comportamiento que conducen a errores sistemáticos y predecibles.</a:t>
            </a:r>
            <a:endParaRPr lang="es-ES" dirty="0"/>
          </a:p>
        </p:txBody>
      </p:sp>
      <p:sp>
        <p:nvSpPr>
          <p:cNvPr id="2" name="Marcador de número de diapositiva 1">
            <a:extLst>
              <a:ext uri="{FF2B5EF4-FFF2-40B4-BE49-F238E27FC236}">
                <a16:creationId xmlns:a16="http://schemas.microsoft.com/office/drawing/2014/main" id="{E2614258-713F-4048-BE99-9731122169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8333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EE8A4-BD74-F6CA-B4F8-FEC98DD6A774}"/>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16FDBDC1-465C-575C-9A7B-8A5D9033E851}"/>
              </a:ext>
            </a:extLst>
          </p:cNvPr>
          <p:cNvSpPr>
            <a:spLocks noGrp="1"/>
          </p:cNvSpPr>
          <p:nvPr>
            <p:ph type="title"/>
          </p:nvPr>
        </p:nvSpPr>
        <p:spPr/>
        <p:txBody>
          <a:bodyPr rtlCol="0">
            <a:normAutofit/>
          </a:bodyPr>
          <a:lstStyle/>
          <a:p>
            <a:pPr rtl="0"/>
            <a:r>
              <a:rPr lang="es-PA" sz="3600" dirty="0"/>
              <a:t>ACB y Sesgos Conductuales</a:t>
            </a:r>
            <a:endParaRPr lang="es-ES" sz="3600" dirty="0"/>
          </a:p>
        </p:txBody>
      </p:sp>
      <p:sp>
        <p:nvSpPr>
          <p:cNvPr id="14" name="Marcador de contenido 13">
            <a:extLst>
              <a:ext uri="{FF2B5EF4-FFF2-40B4-BE49-F238E27FC236}">
                <a16:creationId xmlns:a16="http://schemas.microsoft.com/office/drawing/2014/main" id="{8167FF08-9393-A72C-FA71-825E242203A8}"/>
              </a:ext>
            </a:extLst>
          </p:cNvPr>
          <p:cNvSpPr>
            <a:spLocks noGrp="1"/>
          </p:cNvSpPr>
          <p:nvPr>
            <p:ph idx="1"/>
          </p:nvPr>
        </p:nvSpPr>
        <p:spPr/>
        <p:txBody>
          <a:bodyPr rtlCol="0">
            <a:normAutofit/>
          </a:bodyPr>
          <a:lstStyle/>
          <a:p>
            <a:pPr algn="just" rtl="0"/>
            <a:r>
              <a:rPr lang="es-PA" b="1" dirty="0"/>
              <a:t>Heurística de disponibilidad</a:t>
            </a:r>
            <a:r>
              <a:rPr lang="es-PA" dirty="0"/>
              <a:t> para pensar en los riesgos.</a:t>
            </a:r>
          </a:p>
          <a:p>
            <a:pPr lvl="1" algn="just"/>
            <a:r>
              <a:rPr lang="es-PA" dirty="0"/>
              <a:t>Está bien establecido que la gente tiende a pensar que los eventos son más probables si pueden recordar fácilmente un incidente de su ocurrencia.</a:t>
            </a:r>
          </a:p>
          <a:p>
            <a:pPr lvl="1" algn="just"/>
            <a:r>
              <a:rPr lang="es-PA" dirty="0"/>
              <a:t>En la medida en que las personas carecen de información o basan sus juicios en atajos mentales que producen errores, es probable que un gobierno altamente receptivo cometa errores.</a:t>
            </a:r>
          </a:p>
          <a:p>
            <a:pPr algn="just"/>
            <a:r>
              <a:rPr lang="es-ES" b="1" dirty="0"/>
              <a:t>Cascadas</a:t>
            </a:r>
            <a:r>
              <a:rPr lang="es-ES" dirty="0"/>
              <a:t>.</a:t>
            </a:r>
          </a:p>
          <a:p>
            <a:pPr lvl="1" algn="just"/>
            <a:r>
              <a:rPr lang="es-PA" dirty="0"/>
              <a:t>Una señal de una persona proporcionará datos relevantes a los demás. Cuando hay poca información privada, una señal de este tipo puede iniciar una </a:t>
            </a:r>
            <a:r>
              <a:rPr lang="es-PA" b="1" dirty="0"/>
              <a:t>cascada informativa</a:t>
            </a:r>
            <a:r>
              <a:rPr lang="es-PA" dirty="0"/>
              <a:t>, con consecuencias significativas para el comportamiento privado y público, y con efectos distorsionadores en la política regulatoria.</a:t>
            </a:r>
          </a:p>
          <a:p>
            <a:pPr lvl="1" algn="just"/>
            <a:r>
              <a:rPr lang="es-PA" dirty="0"/>
              <a:t>Las personas llegan a aceptar una determinada creencia simplemente por lo que creen que otras personas creen. Si un evento en particular inicia todo el proceso, la sociedad puede experimentar una </a:t>
            </a:r>
            <a:r>
              <a:rPr lang="es-PA" b="1" dirty="0"/>
              <a:t>cascada de disponibilidad</a:t>
            </a:r>
            <a:r>
              <a:rPr lang="es-PA" dirty="0"/>
              <a:t>, lo que lleva a una fuerte demanda de regulación, incluso si es injustificada (ejemplo: profecías autocumplidas en el retiro masivo de fondos de los bancos).</a:t>
            </a:r>
          </a:p>
          <a:p>
            <a:pPr lvl="1" algn="just"/>
            <a:r>
              <a:rPr lang="es-PA" dirty="0"/>
              <a:t>Desde el punto de vista de la reputación, los errores cognitivos también pueden amplificarse. Si muchas personas están alarmadas por algún riesgo, es posible que no expreses tus dudas sobre si la alarma es merecida, simplemente para no parecer obtuso, cruel o indiferente.</a:t>
            </a:r>
            <a:endParaRPr lang="es-ES" dirty="0"/>
          </a:p>
        </p:txBody>
      </p:sp>
      <p:sp>
        <p:nvSpPr>
          <p:cNvPr id="2" name="Marcador de número de diapositiva 1">
            <a:extLst>
              <a:ext uri="{FF2B5EF4-FFF2-40B4-BE49-F238E27FC236}">
                <a16:creationId xmlns:a16="http://schemas.microsoft.com/office/drawing/2014/main" id="{E4F6DD34-E928-FA54-7E07-3F909482B0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51360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C8D1D-0DFC-DC56-5899-B929B0EDEFC0}"/>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7016B02D-F321-8BE9-6800-0BFC828346BC}"/>
              </a:ext>
            </a:extLst>
          </p:cNvPr>
          <p:cNvSpPr>
            <a:spLocks noGrp="1"/>
          </p:cNvSpPr>
          <p:nvPr>
            <p:ph type="title"/>
          </p:nvPr>
        </p:nvSpPr>
        <p:spPr/>
        <p:txBody>
          <a:bodyPr rtlCol="0">
            <a:normAutofit/>
          </a:bodyPr>
          <a:lstStyle/>
          <a:p>
            <a:pPr rtl="0"/>
            <a:r>
              <a:rPr lang="es-PA" sz="3600" dirty="0"/>
              <a:t>ACB y Sesgos Conductuales</a:t>
            </a:r>
            <a:endParaRPr lang="es-ES" sz="3600" dirty="0"/>
          </a:p>
        </p:txBody>
      </p:sp>
      <p:sp>
        <p:nvSpPr>
          <p:cNvPr id="14" name="Marcador de contenido 13">
            <a:extLst>
              <a:ext uri="{FF2B5EF4-FFF2-40B4-BE49-F238E27FC236}">
                <a16:creationId xmlns:a16="http://schemas.microsoft.com/office/drawing/2014/main" id="{7E822625-0412-4B38-695F-4677233958D6}"/>
              </a:ext>
            </a:extLst>
          </p:cNvPr>
          <p:cNvSpPr>
            <a:spLocks noGrp="1"/>
          </p:cNvSpPr>
          <p:nvPr>
            <p:ph idx="1"/>
          </p:nvPr>
        </p:nvSpPr>
        <p:spPr/>
        <p:txBody>
          <a:bodyPr rtlCol="0">
            <a:normAutofit/>
          </a:bodyPr>
          <a:lstStyle/>
          <a:p>
            <a:pPr algn="just" rtl="0"/>
            <a:r>
              <a:rPr lang="es-PA" dirty="0"/>
              <a:t>El efecto del ACB es someter una demanda pública de regulación a una especie de escrutinio tecnocrático, para asegurar que la demanda no esté arraigada en mitos, y para asegurar también que el gobierno está regulando los riesgos incluso cuando la demanda pública (debido a un público insuficientemente informado) es baja.</a:t>
            </a:r>
          </a:p>
          <a:p>
            <a:pPr algn="just" rtl="0"/>
            <a:r>
              <a:rPr lang="es-PA" dirty="0"/>
              <a:t>La mayoría de las personas están sujetas a la </a:t>
            </a:r>
            <a:r>
              <a:rPr lang="es-PA" b="1" dirty="0"/>
              <a:t>Negligencia del sistema</a:t>
            </a:r>
            <a:r>
              <a:rPr lang="es-PA" dirty="0"/>
              <a:t>.</a:t>
            </a:r>
          </a:p>
          <a:p>
            <a:pPr lvl="1" algn="just"/>
            <a:r>
              <a:rPr lang="es-PA" dirty="0"/>
              <a:t>Los "cobeneficios" son a menudo una consecuencia afortunada de las políticas. Pero también es cierto que las consecuencias no deseadas pueden ser dañinas, y también deben tenerse en cuenta. Una gran virtud del ACB es que tiende a superar la tendencia de las personas a centrarse en meras partes de los problemas, requiriéndoles que consideren ampliamente las consecuencias de acciones aparentemente aisladas.</a:t>
            </a:r>
          </a:p>
          <a:p>
            <a:pPr algn="just"/>
            <a:r>
              <a:rPr lang="es-PA" dirty="0"/>
              <a:t>Las personas carecen de información y que su falta de información puede conducir a una demanda inadecuada o excesiva de regulación, o a una histeria y complacencia simultáneas.</a:t>
            </a:r>
          </a:p>
          <a:p>
            <a:pPr algn="just"/>
            <a:r>
              <a:rPr lang="es-PA" dirty="0"/>
              <a:t>Los errores cognitivos son comunes y el ACB puede proporcionar un correctivo.</a:t>
            </a:r>
            <a:endParaRPr lang="es-ES" dirty="0"/>
          </a:p>
        </p:txBody>
      </p:sp>
      <p:sp>
        <p:nvSpPr>
          <p:cNvPr id="2" name="Marcador de número de diapositiva 1">
            <a:extLst>
              <a:ext uri="{FF2B5EF4-FFF2-40B4-BE49-F238E27FC236}">
                <a16:creationId xmlns:a16="http://schemas.microsoft.com/office/drawing/2014/main" id="{24F2C61D-646E-5576-46E9-BF1A8E57A4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54632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D55E-E8FB-C116-5DA9-19CF71AAA014}"/>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C9AE1784-3EBB-7DDA-27B2-647A2672BB2C}"/>
              </a:ext>
            </a:extLst>
          </p:cNvPr>
          <p:cNvSpPr>
            <a:spLocks noGrp="1"/>
          </p:cNvSpPr>
          <p:nvPr>
            <p:ph type="title"/>
          </p:nvPr>
        </p:nvSpPr>
        <p:spPr/>
        <p:txBody>
          <a:bodyPr rtlCol="0">
            <a:normAutofit/>
          </a:bodyPr>
          <a:lstStyle/>
          <a:p>
            <a:pPr rtl="0"/>
            <a:r>
              <a:rPr lang="es-PA" sz="3600" dirty="0"/>
              <a:t>ACB y Sesgos Conductuales</a:t>
            </a:r>
            <a:endParaRPr lang="es-ES" sz="3600" dirty="0"/>
          </a:p>
        </p:txBody>
      </p:sp>
      <p:sp>
        <p:nvSpPr>
          <p:cNvPr id="14" name="Marcador de contenido 13">
            <a:extLst>
              <a:ext uri="{FF2B5EF4-FFF2-40B4-BE49-F238E27FC236}">
                <a16:creationId xmlns:a16="http://schemas.microsoft.com/office/drawing/2014/main" id="{1E9F3D56-4BD2-B1A1-0232-9A7F3EC801CF}"/>
              </a:ext>
            </a:extLst>
          </p:cNvPr>
          <p:cNvSpPr>
            <a:spLocks noGrp="1"/>
          </p:cNvSpPr>
          <p:nvPr>
            <p:ph idx="1"/>
          </p:nvPr>
        </p:nvSpPr>
        <p:spPr>
          <a:xfrm>
            <a:off x="1104900" y="1600199"/>
            <a:ext cx="9982200" cy="4856019"/>
          </a:xfrm>
        </p:spPr>
        <p:txBody>
          <a:bodyPr rtlCol="0">
            <a:normAutofit/>
          </a:bodyPr>
          <a:lstStyle/>
          <a:p>
            <a:pPr algn="just" rtl="0"/>
            <a:r>
              <a:rPr lang="es-PA" sz="2400" dirty="0"/>
              <a:t>Problemas de </a:t>
            </a:r>
            <a:r>
              <a:rPr lang="es-PA" sz="2400" b="1" dirty="0"/>
              <a:t>Encuadre</a:t>
            </a:r>
            <a:r>
              <a:rPr lang="es-PA" sz="2400" dirty="0"/>
              <a:t> (</a:t>
            </a:r>
            <a:r>
              <a:rPr lang="en-US" sz="2400" dirty="0"/>
              <a:t>Framing</a:t>
            </a:r>
            <a:r>
              <a:rPr lang="es-PA" sz="2400" dirty="0"/>
              <a:t>).</a:t>
            </a:r>
          </a:p>
          <a:p>
            <a:pPr lvl="1" algn="just"/>
            <a:r>
              <a:rPr lang="es-PA" sz="1800" dirty="0"/>
              <a:t>Aversión a las pérdidas.</a:t>
            </a:r>
          </a:p>
          <a:p>
            <a:pPr lvl="2" algn="just"/>
            <a:r>
              <a:rPr lang="es-PA" sz="1600" dirty="0"/>
              <a:t>A las personas no les gustan las pérdidas más de lo que les gustan las ganancias correspondientes, y un "encuadre de pérdidas" puede tener un impacto mucho mayor que un "encuadre de ganancias". En cierto sentido, encuadrar implica traducir.</a:t>
            </a:r>
          </a:p>
          <a:p>
            <a:pPr algn="just"/>
            <a:r>
              <a:rPr lang="es-PA" sz="2200" dirty="0"/>
              <a:t>El efecto del Idioma Extranjero.</a:t>
            </a:r>
          </a:p>
          <a:p>
            <a:pPr lvl="2" algn="just"/>
            <a:r>
              <a:rPr lang="es-PA" sz="1600" dirty="0"/>
              <a:t>El uso de un “idioma extranjero” reduce la aversión a la pérdida y hace que las personas sean más propensas a hacer apuestas (hipotéticas o reales) sobre la base del valor esperado.</a:t>
            </a:r>
          </a:p>
          <a:p>
            <a:pPr lvl="2" algn="just"/>
            <a:r>
              <a:rPr lang="es-PA" sz="1600" dirty="0"/>
              <a:t>El uso de una lengua extranjera reduce los efectos de encuadre. Al hablar en un idioma extranjero, es más probable que las personas eviten los sesgos psicológicos y analicen los datos. Las personas se desempeñan mejor cuando responden en un idioma extranjero, y la razón es que analizan más y es menos probable que se dejen atrapar por sus intuiciones y reacciones rápidas.</a:t>
            </a:r>
          </a:p>
          <a:p>
            <a:pPr lvl="2" algn="just"/>
            <a:r>
              <a:rPr lang="es-ES" sz="1600" dirty="0"/>
              <a:t>En este sentido, el ACB puede actuar como una especie de </a:t>
            </a:r>
            <a:r>
              <a:rPr lang="es-PA" sz="1600" dirty="0"/>
              <a:t>“idioma extranjero” para valorar la pertinencia de una regulación. Es esencialmente un lenguaje, uno que puede desafiar las intuiciones ordinarias y que, en última instancia, debe evaluarse en términos de su ajuste con lo que las personas, después de un proceso de reflexión sostenida, realmente valoran.</a:t>
            </a:r>
            <a:endParaRPr lang="es-ES" sz="1600" dirty="0"/>
          </a:p>
        </p:txBody>
      </p:sp>
      <p:sp>
        <p:nvSpPr>
          <p:cNvPr id="2" name="Marcador de número de diapositiva 1">
            <a:extLst>
              <a:ext uri="{FF2B5EF4-FFF2-40B4-BE49-F238E27FC236}">
                <a16:creationId xmlns:a16="http://schemas.microsoft.com/office/drawing/2014/main" id="{1E0A58A9-6DBF-CBD7-EFCE-C03A68E0E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0932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422AA-3D9E-BDB5-6735-B2891E783C4C}"/>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A86F9453-5D33-6231-C00F-15B2631BFF55}"/>
              </a:ext>
            </a:extLst>
          </p:cNvPr>
          <p:cNvSpPr>
            <a:spLocks noGrp="1"/>
          </p:cNvSpPr>
          <p:nvPr>
            <p:ph type="title"/>
          </p:nvPr>
        </p:nvSpPr>
        <p:spPr/>
        <p:txBody>
          <a:bodyPr rtlCol="0">
            <a:normAutofit/>
          </a:bodyPr>
          <a:lstStyle/>
          <a:p>
            <a:pPr rtl="0"/>
            <a:r>
              <a:rPr lang="es-PA" sz="3600" dirty="0"/>
              <a:t>ACB y Sesgos Conductuales</a:t>
            </a:r>
            <a:endParaRPr lang="es-ES" sz="3600" dirty="0"/>
          </a:p>
        </p:txBody>
      </p:sp>
      <p:sp>
        <p:nvSpPr>
          <p:cNvPr id="14" name="Marcador de contenido 13">
            <a:extLst>
              <a:ext uri="{FF2B5EF4-FFF2-40B4-BE49-F238E27FC236}">
                <a16:creationId xmlns:a16="http://schemas.microsoft.com/office/drawing/2014/main" id="{E6BC321F-5D97-E1D7-7592-3E05E80602C0}"/>
              </a:ext>
            </a:extLst>
          </p:cNvPr>
          <p:cNvSpPr>
            <a:spLocks noGrp="1"/>
          </p:cNvSpPr>
          <p:nvPr>
            <p:ph idx="1"/>
          </p:nvPr>
        </p:nvSpPr>
        <p:spPr/>
        <p:txBody>
          <a:bodyPr rtlCol="0">
            <a:normAutofit lnSpcReduction="10000"/>
          </a:bodyPr>
          <a:lstStyle/>
          <a:p>
            <a:pPr algn="just" rtl="0"/>
            <a:r>
              <a:rPr lang="es-PA" sz="2400" b="1" dirty="0"/>
              <a:t>Sesgo por el presente </a:t>
            </a:r>
            <a:r>
              <a:rPr lang="es-PA" sz="2400" dirty="0"/>
              <a:t>(centrarse en el hoy pero no en mañana, la semana que viene o el año que viene).</a:t>
            </a:r>
          </a:p>
          <a:p>
            <a:pPr lvl="1" algn="just"/>
            <a:r>
              <a:rPr lang="es-PA" sz="2000" dirty="0"/>
              <a:t>Personas independientes que no cotizan a la seguridad social para poder tener una jubilación hacia el final de su vida.</a:t>
            </a:r>
          </a:p>
          <a:p>
            <a:pPr algn="just" rtl="0"/>
            <a:r>
              <a:rPr lang="es-PA" sz="2400" b="1" dirty="0"/>
              <a:t>Sesgo optimista </a:t>
            </a:r>
            <a:r>
              <a:rPr lang="es-PA" sz="2400" dirty="0"/>
              <a:t>(pensar, de forma poco realista, que son inmunes a los riesgos, o que la probabilidad de sufrirlos es casi nula).</a:t>
            </a:r>
          </a:p>
          <a:p>
            <a:pPr lvl="1" algn="just"/>
            <a:r>
              <a:rPr lang="es-PA" sz="2000" dirty="0"/>
              <a:t>Personas que no valoran la compra de pólizas de seguros.</a:t>
            </a:r>
          </a:p>
          <a:p>
            <a:pPr algn="just"/>
            <a:r>
              <a:rPr lang="es-PA" sz="2400" b="1" dirty="0"/>
              <a:t>Miopía</a:t>
            </a:r>
            <a:r>
              <a:rPr lang="es-PA" sz="2400" dirty="0"/>
              <a:t>: Las personas tienen dificultad para lidiar con eventos de baja probabilidad de ocurrencia.</a:t>
            </a:r>
          </a:p>
          <a:p>
            <a:pPr algn="just"/>
            <a:r>
              <a:rPr lang="es-PA" sz="2400" b="1" dirty="0"/>
              <a:t>Problemas de autocontrol</a:t>
            </a:r>
            <a:r>
              <a:rPr lang="es-PA" sz="2400" dirty="0"/>
              <a:t>: </a:t>
            </a:r>
            <a:r>
              <a:rPr lang="es-PA" sz="2000" dirty="0"/>
              <a:t>Si una Disposición a Pagar (DAP) baja muestra una falta de atención adecuada al futuro, entonces hay una razón para no usar la DAP en el cálculo del Valor Estadístico de la Vida (VEV).</a:t>
            </a:r>
          </a:p>
          <a:p>
            <a:pPr lvl="1" algn="just"/>
            <a:r>
              <a:rPr lang="es-PA" dirty="0"/>
              <a:t>Fumadores de tabaco, personas obesas que no valoran adecuadamente su calidad de vida futura.</a:t>
            </a:r>
            <a:endParaRPr lang="es-ES" dirty="0"/>
          </a:p>
        </p:txBody>
      </p:sp>
      <p:sp>
        <p:nvSpPr>
          <p:cNvPr id="2" name="Marcador de número de diapositiva 1">
            <a:extLst>
              <a:ext uri="{FF2B5EF4-FFF2-40B4-BE49-F238E27FC236}">
                <a16:creationId xmlns:a16="http://schemas.microsoft.com/office/drawing/2014/main" id="{F5DB3F47-6F5F-4298-BAFB-15E7E323AA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94032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648275"/>
            <a:ext cx="9980682" cy="524887"/>
          </a:xfrm>
          <a:prstGeom prst="rect">
            <a:avLst/>
          </a:prstGeom>
        </p:spPr>
        <p:txBody>
          <a:bodyPr vert="horz" wrap="square" lIns="0" tIns="13335" rIns="0" bIns="0" rtlCol="0">
            <a:spAutoFit/>
          </a:bodyPr>
          <a:lstStyle/>
          <a:p>
            <a:pPr marL="19685">
              <a:spcBef>
                <a:spcPts val="105"/>
              </a:spcBef>
            </a:pPr>
            <a:r>
              <a:rPr sz="3600" b="0" spc="-5" dirty="0">
                <a:latin typeface="+mj-lt"/>
              </a:rPr>
              <a:t>Concepto</a:t>
            </a:r>
            <a:r>
              <a:rPr sz="3600" b="0" spc="5" dirty="0">
                <a:latin typeface="+mj-lt"/>
              </a:rPr>
              <a:t> </a:t>
            </a:r>
            <a:r>
              <a:rPr sz="3600" b="0" dirty="0">
                <a:latin typeface="+mj-lt"/>
              </a:rPr>
              <a:t>de</a:t>
            </a:r>
            <a:r>
              <a:rPr sz="3600" b="0" spc="-40" dirty="0">
                <a:latin typeface="+mj-lt"/>
              </a:rPr>
              <a:t> </a:t>
            </a:r>
            <a:r>
              <a:rPr sz="3600" b="0" spc="-5" dirty="0">
                <a:latin typeface="+mj-lt"/>
              </a:rPr>
              <a:t>excedente</a:t>
            </a:r>
          </a:p>
        </p:txBody>
      </p:sp>
      <p:pic>
        <p:nvPicPr>
          <p:cNvPr id="3" name="object 3"/>
          <p:cNvPicPr/>
          <p:nvPr/>
        </p:nvPicPr>
        <p:blipFill>
          <a:blip r:embed="rId2" cstate="print"/>
          <a:stretch>
            <a:fillRect/>
          </a:stretch>
        </p:blipFill>
        <p:spPr>
          <a:xfrm>
            <a:off x="3075748" y="1748132"/>
            <a:ext cx="5429255" cy="4415101"/>
          </a:xfrm>
          <a:prstGeom prst="rect">
            <a:avLst/>
          </a:prstGeom>
        </p:spPr>
      </p:pic>
      <p:sp>
        <p:nvSpPr>
          <p:cNvPr id="4" name="Marcador de número de diapositiva 3">
            <a:extLst>
              <a:ext uri="{FF2B5EF4-FFF2-40B4-BE49-F238E27FC236}">
                <a16:creationId xmlns:a16="http://schemas.microsoft.com/office/drawing/2014/main" id="{EC53DB95-19E9-C723-11A1-78DD67B6863C}"/>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A" sz="800" b="0" i="0" u="none" strike="noStrike" kern="1200" cap="none" spc="0" normalizeH="0" baseline="0" noProof="0" smtClean="0">
                <a:ln>
                  <a:noFill/>
                </a:ln>
                <a:solidFill>
                  <a:srgbClr val="514843">
                    <a:tint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PA" sz="800" b="0" i="0" u="none" strike="noStrike" kern="1200" cap="none" spc="0" normalizeH="0" baseline="0" noProof="0" dirty="0">
              <a:ln>
                <a:noFill/>
              </a:ln>
              <a:solidFill>
                <a:srgbClr val="514843">
                  <a:tint val="75000"/>
                </a:srgbClr>
              </a:solidFill>
              <a:effectLst/>
              <a:uLnTx/>
              <a:uFillTx/>
              <a:latin typeface="Euphemia"/>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55422-6399-8594-7BC4-0FB6A1BC7ACF}"/>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5FED1956-8931-EE7E-0B33-95C2C5986543}"/>
              </a:ext>
            </a:extLst>
          </p:cNvPr>
          <p:cNvSpPr>
            <a:spLocks noGrp="1"/>
          </p:cNvSpPr>
          <p:nvPr>
            <p:ph type="title"/>
          </p:nvPr>
        </p:nvSpPr>
        <p:spPr/>
        <p:txBody>
          <a:bodyPr rtlCol="0">
            <a:normAutofit/>
          </a:bodyPr>
          <a:lstStyle/>
          <a:p>
            <a:pPr rtl="0"/>
            <a:r>
              <a:rPr lang="es-PA" sz="3600" dirty="0"/>
              <a:t>ACB y Bienestar</a:t>
            </a:r>
            <a:endParaRPr lang="es-ES" sz="3600" dirty="0"/>
          </a:p>
        </p:txBody>
      </p:sp>
      <p:sp>
        <p:nvSpPr>
          <p:cNvPr id="14" name="Marcador de contenido 13">
            <a:extLst>
              <a:ext uri="{FF2B5EF4-FFF2-40B4-BE49-F238E27FC236}">
                <a16:creationId xmlns:a16="http://schemas.microsoft.com/office/drawing/2014/main" id="{B0415248-33AB-E543-A19E-E34EBB3A17B4}"/>
              </a:ext>
            </a:extLst>
          </p:cNvPr>
          <p:cNvSpPr>
            <a:spLocks noGrp="1"/>
          </p:cNvSpPr>
          <p:nvPr>
            <p:ph idx="1"/>
          </p:nvPr>
        </p:nvSpPr>
        <p:spPr/>
        <p:txBody>
          <a:bodyPr rtlCol="0">
            <a:normAutofit/>
          </a:bodyPr>
          <a:lstStyle/>
          <a:p>
            <a:pPr algn="just" rtl="0"/>
            <a:r>
              <a:rPr lang="es-PA" sz="2400" b="1" dirty="0"/>
              <a:t>Si los pobres ganan mucho y los ricos pierden un poco más, la regulación podría estar justificada por motivos distributivos.</a:t>
            </a:r>
          </a:p>
          <a:p>
            <a:pPr algn="just" rtl="0"/>
            <a:r>
              <a:rPr lang="es-PA" sz="2400" b="1" dirty="0"/>
              <a:t>El “prioritarismo”, sugiere que el objetivo social debería ser aumentar el bienestar general, pero dando prioridad a los más desfavorecidos.</a:t>
            </a:r>
          </a:p>
          <a:p>
            <a:pPr algn="just" rtl="0"/>
            <a:r>
              <a:rPr lang="es-PA" sz="2400" dirty="0"/>
              <a:t>Una objeción potencialmente seria al uso de la DAP en la política regulatoria cuando quienes se benefician de las regulaciones no pagan por ellas. En tales casos, incluso una VEV unitaria puede producir resultados engañosos si el bienestar es nuestra guía.</a:t>
            </a:r>
          </a:p>
          <a:p>
            <a:pPr algn="just" rtl="0"/>
            <a:r>
              <a:rPr lang="es-PA" sz="2400" dirty="0"/>
              <a:t>Una VEV más desagregada, que sugiera una cifra más baja para los pobres, puede ser especialmente engañosa si los pobres pueden ganar mucho en términos de bienestar</a:t>
            </a:r>
            <a:r>
              <a:rPr lang="es-PA" dirty="0"/>
              <a:t>.</a:t>
            </a:r>
            <a:endParaRPr lang="es-ES" dirty="0"/>
          </a:p>
        </p:txBody>
      </p:sp>
      <p:sp>
        <p:nvSpPr>
          <p:cNvPr id="2" name="Marcador de número de diapositiva 1">
            <a:extLst>
              <a:ext uri="{FF2B5EF4-FFF2-40B4-BE49-F238E27FC236}">
                <a16:creationId xmlns:a16="http://schemas.microsoft.com/office/drawing/2014/main" id="{05C282B4-A974-7BF7-B2E8-C660CA71A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3146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648275"/>
            <a:ext cx="9980682" cy="524887"/>
          </a:xfrm>
          <a:prstGeom prst="rect">
            <a:avLst/>
          </a:prstGeom>
        </p:spPr>
        <p:txBody>
          <a:bodyPr vert="horz" wrap="square" lIns="0" tIns="13335" rIns="0" bIns="0" rtlCol="0">
            <a:spAutoFit/>
          </a:bodyPr>
          <a:lstStyle/>
          <a:p>
            <a:pPr marL="19685">
              <a:spcBef>
                <a:spcPts val="105"/>
              </a:spcBef>
            </a:pPr>
            <a:r>
              <a:rPr sz="3600" b="0" spc="-5" dirty="0">
                <a:latin typeface="+mj-lt"/>
              </a:rPr>
              <a:t>Concepto</a:t>
            </a:r>
            <a:r>
              <a:rPr sz="3600" b="0" spc="5" dirty="0">
                <a:latin typeface="+mj-lt"/>
              </a:rPr>
              <a:t> </a:t>
            </a:r>
            <a:r>
              <a:rPr sz="3600" b="0" dirty="0">
                <a:latin typeface="+mj-lt"/>
              </a:rPr>
              <a:t>de</a:t>
            </a:r>
            <a:r>
              <a:rPr sz="3600" b="0" spc="-40" dirty="0">
                <a:latin typeface="+mj-lt"/>
              </a:rPr>
              <a:t> </a:t>
            </a:r>
            <a:r>
              <a:rPr sz="3600" b="0" spc="-5" dirty="0">
                <a:latin typeface="+mj-lt"/>
              </a:rPr>
              <a:t>excedente</a:t>
            </a:r>
          </a:p>
        </p:txBody>
      </p:sp>
      <p:grpSp>
        <p:nvGrpSpPr>
          <p:cNvPr id="3" name="object 3"/>
          <p:cNvGrpSpPr/>
          <p:nvPr/>
        </p:nvGrpSpPr>
        <p:grpSpPr>
          <a:xfrm>
            <a:off x="3223005" y="1573697"/>
            <a:ext cx="6814184" cy="4536440"/>
            <a:chOff x="1699005" y="1573697"/>
            <a:chExt cx="6814184" cy="4536440"/>
          </a:xfrm>
        </p:grpSpPr>
        <p:pic>
          <p:nvPicPr>
            <p:cNvPr id="4" name="object 4"/>
            <p:cNvPicPr/>
            <p:nvPr/>
          </p:nvPicPr>
          <p:blipFill>
            <a:blip r:embed="rId2" cstate="print"/>
            <a:stretch>
              <a:fillRect/>
            </a:stretch>
          </p:blipFill>
          <p:spPr>
            <a:xfrm>
              <a:off x="2030232" y="1625518"/>
              <a:ext cx="5309149" cy="3869458"/>
            </a:xfrm>
            <a:prstGeom prst="rect">
              <a:avLst/>
            </a:prstGeom>
          </p:spPr>
        </p:pic>
        <p:pic>
          <p:nvPicPr>
            <p:cNvPr id="5" name="object 5"/>
            <p:cNvPicPr/>
            <p:nvPr/>
          </p:nvPicPr>
          <p:blipFill>
            <a:blip r:embed="rId3" cstate="print"/>
            <a:stretch>
              <a:fillRect/>
            </a:stretch>
          </p:blipFill>
          <p:spPr>
            <a:xfrm>
              <a:off x="1699005" y="1573697"/>
              <a:ext cx="6813766" cy="4535865"/>
            </a:xfrm>
            <a:prstGeom prst="rect">
              <a:avLst/>
            </a:prstGeom>
          </p:spPr>
        </p:pic>
      </p:grpSp>
      <p:sp>
        <p:nvSpPr>
          <p:cNvPr id="6" name="Marcador de número de diapositiva 5">
            <a:extLst>
              <a:ext uri="{FF2B5EF4-FFF2-40B4-BE49-F238E27FC236}">
                <a16:creationId xmlns:a16="http://schemas.microsoft.com/office/drawing/2014/main" id="{620FE6EF-2B07-8511-97AD-79E7A0E08F7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A" sz="800" b="0" i="0" u="none" strike="noStrike" kern="1200" cap="none" spc="0" normalizeH="0" baseline="0" noProof="0" smtClean="0">
                <a:ln>
                  <a:noFill/>
                </a:ln>
                <a:solidFill>
                  <a:srgbClr val="514843">
                    <a:tint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A" sz="800" b="0" i="0" u="none" strike="noStrike" kern="1200" cap="none" spc="0" normalizeH="0" baseline="0" noProof="0" dirty="0">
              <a:ln>
                <a:noFill/>
              </a:ln>
              <a:solidFill>
                <a:srgbClr val="514843">
                  <a:tint val="75000"/>
                </a:srgbClr>
              </a:solidFill>
              <a:effectLst/>
              <a:uLnTx/>
              <a:uFillTx/>
              <a:latin typeface="Euphemia"/>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648275"/>
            <a:ext cx="9980682" cy="524887"/>
          </a:xfrm>
          <a:prstGeom prst="rect">
            <a:avLst/>
          </a:prstGeom>
        </p:spPr>
        <p:txBody>
          <a:bodyPr vert="horz" wrap="square" lIns="0" tIns="13335" rIns="0" bIns="0" rtlCol="0">
            <a:spAutoFit/>
          </a:bodyPr>
          <a:lstStyle/>
          <a:p>
            <a:pPr marL="19685">
              <a:spcBef>
                <a:spcPts val="105"/>
              </a:spcBef>
            </a:pPr>
            <a:r>
              <a:rPr sz="3600" b="0" spc="-5" dirty="0">
                <a:latin typeface="+mj-lt"/>
              </a:rPr>
              <a:t>Concepto</a:t>
            </a:r>
            <a:r>
              <a:rPr sz="3600" b="0" spc="5" dirty="0">
                <a:latin typeface="+mj-lt"/>
              </a:rPr>
              <a:t> </a:t>
            </a:r>
            <a:r>
              <a:rPr sz="3600" b="0" dirty="0">
                <a:latin typeface="+mj-lt"/>
              </a:rPr>
              <a:t>de</a:t>
            </a:r>
            <a:r>
              <a:rPr sz="3600" b="0" spc="-40" dirty="0">
                <a:latin typeface="+mj-lt"/>
              </a:rPr>
              <a:t> </a:t>
            </a:r>
            <a:r>
              <a:rPr sz="3600" b="0" spc="-5" dirty="0">
                <a:latin typeface="+mj-lt"/>
              </a:rPr>
              <a:t>excedente</a:t>
            </a:r>
          </a:p>
        </p:txBody>
      </p:sp>
      <p:pic>
        <p:nvPicPr>
          <p:cNvPr id="3" name="object 3"/>
          <p:cNvPicPr/>
          <p:nvPr/>
        </p:nvPicPr>
        <p:blipFill>
          <a:blip r:embed="rId2" cstate="print"/>
          <a:stretch>
            <a:fillRect/>
          </a:stretch>
        </p:blipFill>
        <p:spPr>
          <a:xfrm>
            <a:off x="2736957" y="1618647"/>
            <a:ext cx="6184414" cy="4501150"/>
          </a:xfrm>
          <a:prstGeom prst="rect">
            <a:avLst/>
          </a:prstGeom>
        </p:spPr>
      </p:pic>
      <p:sp>
        <p:nvSpPr>
          <p:cNvPr id="4" name="Marcador de número de diapositiva 3">
            <a:extLst>
              <a:ext uri="{FF2B5EF4-FFF2-40B4-BE49-F238E27FC236}">
                <a16:creationId xmlns:a16="http://schemas.microsoft.com/office/drawing/2014/main" id="{23B69DD9-C9E6-0DE9-B55D-E2DD95950C11}"/>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PA" sz="800" b="0" i="0" u="none" strike="noStrike" kern="1200" cap="none" spc="0" normalizeH="0" baseline="0" noProof="0" smtClean="0">
                <a:ln>
                  <a:noFill/>
                </a:ln>
                <a:solidFill>
                  <a:srgbClr val="514843">
                    <a:tint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PA" sz="800" b="0" i="0" u="none" strike="noStrike" kern="1200" cap="none" spc="0" normalizeH="0" baseline="0" noProof="0" dirty="0">
              <a:ln>
                <a:noFill/>
              </a:ln>
              <a:solidFill>
                <a:srgbClr val="514843">
                  <a:tint val="75000"/>
                </a:srgbClr>
              </a:solidFill>
              <a:effectLst/>
              <a:uLnTx/>
              <a:uFillTx/>
              <a:latin typeface="Euphemia"/>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3616" y="634058"/>
            <a:ext cx="4591685" cy="524887"/>
          </a:xfrm>
          <a:prstGeom prst="rect">
            <a:avLst/>
          </a:prstGeom>
        </p:spPr>
        <p:txBody>
          <a:bodyPr vert="horz" wrap="square" lIns="0" tIns="13335" rIns="0" bIns="0" rtlCol="0">
            <a:spAutoFit/>
          </a:bodyPr>
          <a:lstStyle/>
          <a:p>
            <a:pPr marL="12700">
              <a:spcBef>
                <a:spcPts val="105"/>
              </a:spcBef>
            </a:pPr>
            <a:r>
              <a:rPr sz="3600" spc="-5" dirty="0"/>
              <a:t>Valor</a:t>
            </a:r>
            <a:r>
              <a:rPr sz="3600" spc="-30" dirty="0"/>
              <a:t> </a:t>
            </a:r>
            <a:r>
              <a:rPr sz="3600" spc="-5" dirty="0"/>
              <a:t>Económico</a:t>
            </a:r>
          </a:p>
        </p:txBody>
      </p:sp>
      <p:sp>
        <p:nvSpPr>
          <p:cNvPr id="3" name="object 3"/>
          <p:cNvSpPr txBox="1"/>
          <p:nvPr/>
        </p:nvSpPr>
        <p:spPr>
          <a:xfrm>
            <a:off x="1103616" y="1528070"/>
            <a:ext cx="9981966" cy="3467616"/>
          </a:xfrm>
          <a:prstGeom prst="rect">
            <a:avLst/>
          </a:prstGeom>
        </p:spPr>
        <p:txBody>
          <a:bodyPr vert="horz" wrap="square" lIns="0" tIns="12700" rIns="0" bIns="0" rtlCol="0">
            <a:spAutoFit/>
          </a:bodyPr>
          <a:lstStyle/>
          <a:p>
            <a:pPr marL="469900" marR="0" lvl="0" indent="-457834" algn="just" defTabSz="914400" rtl="0" eaLnBrk="1" fontAlgn="auto" latinLnBrk="0" hangingPunct="1">
              <a:lnSpc>
                <a:spcPct val="100000"/>
              </a:lnSpc>
              <a:spcBef>
                <a:spcPts val="100"/>
              </a:spcBef>
              <a:spcAft>
                <a:spcPts val="0"/>
              </a:spcAft>
              <a:buClrTx/>
              <a:buSzTx/>
              <a:buFont typeface="Wingdings"/>
              <a:buChar char=""/>
              <a:tabLst>
                <a:tab pos="469900" algn="l"/>
                <a:tab pos="470534" algn="l"/>
              </a:tabLst>
              <a:defRPr/>
            </a:pPr>
            <a:r>
              <a:rPr kumimoji="0" sz="2800" b="1" i="0" u="none" strike="noStrike" kern="1200" cap="none" spc="-5" normalizeH="0" baseline="0" noProof="0" dirty="0">
                <a:ln>
                  <a:noFill/>
                </a:ln>
                <a:solidFill>
                  <a:srgbClr val="514843"/>
                </a:solidFill>
                <a:effectLst/>
                <a:uLnTx/>
                <a:uFillTx/>
                <a:latin typeface="Arial"/>
                <a:ea typeface="+mn-ea"/>
                <a:cs typeface="Arial"/>
              </a:rPr>
              <a:t>Idea</a:t>
            </a:r>
            <a:r>
              <a:rPr kumimoji="0" sz="2800" b="1" i="0" u="none" strike="noStrike" kern="1200" cap="none" spc="15" normalizeH="0" baseline="0" noProof="0" dirty="0">
                <a:ln>
                  <a:noFill/>
                </a:ln>
                <a:solidFill>
                  <a:srgbClr val="514843"/>
                </a:solidFill>
                <a:effectLst/>
                <a:uLnTx/>
                <a:uFillTx/>
                <a:latin typeface="Arial"/>
                <a:ea typeface="+mn-ea"/>
                <a:cs typeface="Arial"/>
              </a:rPr>
              <a:t> </a:t>
            </a:r>
            <a:r>
              <a:rPr kumimoji="0" sz="2800" b="1" i="0" u="none" strike="noStrike" kern="1200" cap="none" spc="-10" normalizeH="0" baseline="0" noProof="0" dirty="0">
                <a:ln>
                  <a:noFill/>
                </a:ln>
                <a:solidFill>
                  <a:srgbClr val="514843"/>
                </a:solidFill>
                <a:effectLst/>
                <a:uLnTx/>
                <a:uFillTx/>
                <a:latin typeface="Arial"/>
                <a:ea typeface="+mn-ea"/>
                <a:cs typeface="Arial"/>
              </a:rPr>
              <a:t>utilitarista</a:t>
            </a:r>
            <a:r>
              <a:rPr kumimoji="0" sz="2800" b="1" i="0" u="none" strike="noStrike" kern="1200" cap="none" spc="90" normalizeH="0" baseline="0" noProof="0" dirty="0">
                <a:ln>
                  <a:noFill/>
                </a:ln>
                <a:solidFill>
                  <a:srgbClr val="514843"/>
                </a:solidFill>
                <a:effectLst/>
                <a:uLnTx/>
                <a:uFillTx/>
                <a:latin typeface="Arial"/>
                <a:ea typeface="+mn-ea"/>
                <a:cs typeface="Arial"/>
              </a:rPr>
              <a:t> </a:t>
            </a:r>
            <a:r>
              <a:rPr kumimoji="0" sz="2800" b="1" i="0" u="none" strike="noStrike" kern="1200" cap="none" spc="-5" normalizeH="0" baseline="0" noProof="0" dirty="0">
                <a:ln>
                  <a:noFill/>
                </a:ln>
                <a:solidFill>
                  <a:srgbClr val="514843"/>
                </a:solidFill>
                <a:effectLst/>
                <a:uLnTx/>
                <a:uFillTx/>
                <a:latin typeface="Arial"/>
                <a:ea typeface="+mn-ea"/>
                <a:cs typeface="Arial"/>
              </a:rPr>
              <a:t>(</a:t>
            </a:r>
            <a:r>
              <a:rPr kumimoji="0" sz="2800" b="0" i="0" u="none" strike="noStrike" kern="1200" cap="none" spc="-5" normalizeH="0" baseline="0" noProof="0" dirty="0">
                <a:ln>
                  <a:noFill/>
                </a:ln>
                <a:solidFill>
                  <a:srgbClr val="514843"/>
                </a:solidFill>
                <a:effectLst/>
                <a:uLnTx/>
                <a:uFillTx/>
                <a:latin typeface="Arial"/>
                <a:ea typeface="+mn-ea"/>
                <a:cs typeface="Arial"/>
              </a:rPr>
              <a:t>Antropocéntrico</a:t>
            </a:r>
            <a:r>
              <a:rPr kumimoji="0" sz="2800" b="0" i="0" u="none" strike="noStrike" kern="1200" cap="none" spc="-5" normalizeH="0" baseline="0" noProof="0" dirty="0">
                <a:ln>
                  <a:noFill/>
                </a:ln>
                <a:solidFill>
                  <a:srgbClr val="514843"/>
                </a:solidFill>
                <a:effectLst/>
                <a:uLnTx/>
                <a:uFillTx/>
                <a:latin typeface="Tahoma"/>
                <a:ea typeface="+mn-ea"/>
                <a:cs typeface="Tahoma"/>
              </a:rPr>
              <a:t>)</a:t>
            </a:r>
            <a:endParaRPr kumimoji="0" sz="2800" b="0" i="0" u="none" strike="noStrike" kern="1200" cap="none" spc="0" normalizeH="0" baseline="0" noProof="0" dirty="0">
              <a:ln>
                <a:noFill/>
              </a:ln>
              <a:solidFill>
                <a:srgbClr val="514843"/>
              </a:solidFill>
              <a:effectLst/>
              <a:uLnTx/>
              <a:uFillTx/>
              <a:latin typeface="Tahoma"/>
              <a:ea typeface="+mn-ea"/>
              <a:cs typeface="Tahoma"/>
            </a:endParaRPr>
          </a:p>
          <a:p>
            <a:pPr marL="0" marR="0" lvl="0" indent="0" algn="just" defTabSz="914400" rtl="0" eaLnBrk="1" fontAlgn="auto" latinLnBrk="0" hangingPunct="1">
              <a:lnSpc>
                <a:spcPct val="100000"/>
              </a:lnSpc>
              <a:spcBef>
                <a:spcPts val="45"/>
              </a:spcBef>
              <a:spcAft>
                <a:spcPts val="0"/>
              </a:spcAft>
              <a:buClrTx/>
              <a:buSzTx/>
              <a:buFontTx/>
              <a:buNone/>
              <a:tabLst/>
              <a:defRPr/>
            </a:pPr>
            <a:endParaRPr kumimoji="0" sz="2750" b="0" i="0" u="none" strike="noStrike" kern="1200" cap="none" spc="0" normalizeH="0" baseline="0" noProof="0" dirty="0">
              <a:ln>
                <a:noFill/>
              </a:ln>
              <a:solidFill>
                <a:srgbClr val="514843"/>
              </a:solidFill>
              <a:effectLst/>
              <a:uLnTx/>
              <a:uFillTx/>
              <a:latin typeface="Tahoma"/>
              <a:ea typeface="+mn-ea"/>
              <a:cs typeface="Tahoma"/>
            </a:endParaRPr>
          </a:p>
          <a:p>
            <a:pPr marL="469900" marR="5080" lvl="0" indent="-457834" algn="just" defTabSz="914400" rtl="0" eaLnBrk="1" fontAlgn="auto" latinLnBrk="0" hangingPunct="1">
              <a:lnSpc>
                <a:spcPct val="100000"/>
              </a:lnSpc>
              <a:spcBef>
                <a:spcPts val="0"/>
              </a:spcBef>
              <a:spcAft>
                <a:spcPts val="0"/>
              </a:spcAft>
              <a:buClrTx/>
              <a:buSzTx/>
              <a:buFont typeface="Wingdings"/>
              <a:buChar char=""/>
              <a:tabLst>
                <a:tab pos="470534" algn="l"/>
              </a:tabLst>
              <a:defRPr/>
            </a:pPr>
            <a:r>
              <a:rPr kumimoji="0" lang="es-PA" sz="2800" b="0" i="0" u="none" strike="noStrike" kern="1200" cap="none" spc="5" normalizeH="0" baseline="0" noProof="0" dirty="0">
                <a:ln>
                  <a:noFill/>
                </a:ln>
                <a:solidFill>
                  <a:srgbClr val="514843"/>
                </a:solidFill>
                <a:effectLst/>
                <a:uLnTx/>
                <a:uFillTx/>
                <a:latin typeface="Arial"/>
                <a:ea typeface="+mn-ea"/>
                <a:cs typeface="Arial"/>
              </a:rPr>
              <a:t>El origen de los beneficios de una política o acción  pública provienen del cambio en el bienestar de  los individuos que componen la sociedad.</a:t>
            </a:r>
          </a:p>
          <a:p>
            <a:pPr marL="469900" marR="5080" lvl="0" indent="-457834" algn="just" defTabSz="914400" rtl="0" eaLnBrk="1" fontAlgn="auto" latinLnBrk="0" hangingPunct="1">
              <a:lnSpc>
                <a:spcPct val="100000"/>
              </a:lnSpc>
              <a:spcBef>
                <a:spcPts val="0"/>
              </a:spcBef>
              <a:spcAft>
                <a:spcPts val="0"/>
              </a:spcAft>
              <a:buClrTx/>
              <a:buSzTx/>
              <a:buFont typeface="Wingdings"/>
              <a:buChar char=""/>
              <a:tabLst>
                <a:tab pos="470534" algn="l"/>
              </a:tabLst>
              <a:defRPr/>
            </a:pPr>
            <a:endParaRPr kumimoji="0" lang="es-PA" sz="2800" b="0" i="0" u="none" strike="noStrike" kern="1200" cap="none" spc="5" normalizeH="0" baseline="0" noProof="0" dirty="0">
              <a:ln>
                <a:noFill/>
              </a:ln>
              <a:solidFill>
                <a:srgbClr val="514843"/>
              </a:solidFill>
              <a:effectLst/>
              <a:uLnTx/>
              <a:uFillTx/>
              <a:latin typeface="Arial"/>
              <a:ea typeface="+mn-ea"/>
              <a:cs typeface="Arial"/>
            </a:endParaRPr>
          </a:p>
          <a:p>
            <a:pPr marL="469900" marR="5080" lvl="0" indent="-457834" algn="just" defTabSz="914400" rtl="0" eaLnBrk="1" fontAlgn="auto" latinLnBrk="0" hangingPunct="1">
              <a:lnSpc>
                <a:spcPct val="100000"/>
              </a:lnSpc>
              <a:spcBef>
                <a:spcPts val="0"/>
              </a:spcBef>
              <a:spcAft>
                <a:spcPts val="0"/>
              </a:spcAft>
              <a:buClrTx/>
              <a:buSzTx/>
              <a:buFont typeface="Wingdings"/>
              <a:buChar char=""/>
              <a:tabLst>
                <a:tab pos="470534" algn="l"/>
              </a:tabLst>
              <a:defRPr/>
            </a:pPr>
            <a:r>
              <a:rPr kumimoji="0" lang="es-PA" sz="2800" b="0" i="0" u="none" strike="noStrike" kern="1200" cap="none" spc="5" normalizeH="0" baseline="0" noProof="0" dirty="0">
                <a:ln>
                  <a:noFill/>
                </a:ln>
                <a:solidFill>
                  <a:srgbClr val="514843"/>
                </a:solidFill>
                <a:effectLst/>
                <a:uLnTx/>
                <a:uFillTx/>
                <a:latin typeface="Arial"/>
                <a:ea typeface="+mn-ea"/>
                <a:cs typeface="Arial"/>
              </a:rPr>
              <a:t>Los cambios en el nivel de satisfacción pueden ser expresados en términos monetarios.</a:t>
            </a:r>
          </a:p>
        </p:txBody>
      </p:sp>
      <p:sp>
        <p:nvSpPr>
          <p:cNvPr id="4" name="Marcador de número de diapositiva 3">
            <a:extLst>
              <a:ext uri="{FF2B5EF4-FFF2-40B4-BE49-F238E27FC236}">
                <a16:creationId xmlns:a16="http://schemas.microsoft.com/office/drawing/2014/main" id="{7BE3B6AB-83D6-C865-51E4-290FC9061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0545" y="623897"/>
            <a:ext cx="4864320" cy="524246"/>
          </a:xfrm>
          <a:prstGeom prst="rect">
            <a:avLst/>
          </a:prstGeom>
        </p:spPr>
        <p:txBody>
          <a:bodyPr vert="horz" wrap="square" lIns="0" tIns="12700" rIns="0" bIns="0" rtlCol="0">
            <a:spAutoFit/>
          </a:bodyPr>
          <a:lstStyle/>
          <a:p>
            <a:pPr marL="12700">
              <a:spcBef>
                <a:spcPts val="100"/>
              </a:spcBef>
            </a:pPr>
            <a:r>
              <a:rPr sz="3600" b="0" spc="-25" dirty="0">
                <a:cs typeface="Tahoma"/>
              </a:rPr>
              <a:t>Valoración</a:t>
            </a:r>
            <a:r>
              <a:rPr sz="3600" b="0" spc="-70" dirty="0">
                <a:cs typeface="Tahoma"/>
              </a:rPr>
              <a:t> </a:t>
            </a:r>
            <a:r>
              <a:rPr sz="3600" b="0" dirty="0">
                <a:cs typeface="Tahoma"/>
              </a:rPr>
              <a:t>económica</a:t>
            </a:r>
            <a:endParaRPr sz="3600" dirty="0">
              <a:cs typeface="Tahoma"/>
            </a:endParaRPr>
          </a:p>
        </p:txBody>
      </p:sp>
      <p:sp>
        <p:nvSpPr>
          <p:cNvPr id="3" name="object 3"/>
          <p:cNvSpPr txBox="1"/>
          <p:nvPr/>
        </p:nvSpPr>
        <p:spPr>
          <a:xfrm>
            <a:off x="1984057" y="1863027"/>
            <a:ext cx="8310880" cy="4083169"/>
          </a:xfrm>
          <a:prstGeom prst="rect">
            <a:avLst/>
          </a:prstGeom>
        </p:spPr>
        <p:txBody>
          <a:bodyPr vert="horz" wrap="square" lIns="0" tIns="12700" rIns="0" bIns="0" rtlCol="0">
            <a:spAutoFit/>
          </a:bodyPr>
          <a:lstStyle/>
          <a:p>
            <a:pPr marL="357505" marR="5715" lvl="0" indent="-345440" algn="just" defTabSz="914400" rtl="0" eaLnBrk="1" fontAlgn="auto" latinLnBrk="0" hangingPunct="1">
              <a:lnSpc>
                <a:spcPct val="100000"/>
              </a:lnSpc>
              <a:spcBef>
                <a:spcPts val="100"/>
              </a:spcBef>
              <a:spcAft>
                <a:spcPts val="0"/>
              </a:spcAft>
              <a:buClrTx/>
              <a:buSzTx/>
              <a:buFont typeface="Wingdings"/>
              <a:buChar char=""/>
              <a:tabLst>
                <a:tab pos="450215" algn="l"/>
              </a:tabLst>
              <a:defRPr/>
            </a:pPr>
            <a:r>
              <a:rPr kumimoji="0" lang="es-PA" sz="2400" b="1" i="0" u="none" strike="noStrike" kern="1200" cap="none" spc="-5" normalizeH="0" baseline="0" dirty="0">
                <a:ln>
                  <a:noFill/>
                </a:ln>
                <a:solidFill>
                  <a:srgbClr val="514843"/>
                </a:solidFill>
                <a:effectLst/>
                <a:uLnTx/>
                <a:uFillTx/>
                <a:latin typeface="Tahoma"/>
                <a:ea typeface="+mn-ea"/>
                <a:cs typeface="Tahoma"/>
              </a:rPr>
              <a:t>Teoría</a:t>
            </a:r>
            <a:r>
              <a:rPr kumimoji="0" lang="es-PA" sz="2400" b="1" i="0" u="none" strike="noStrike" kern="1200" cap="none" spc="-5" normalizeH="0" baseline="0" noProof="0" dirty="0">
                <a:ln>
                  <a:noFill/>
                </a:ln>
                <a:solidFill>
                  <a:srgbClr val="514843"/>
                </a:solidFill>
                <a:effectLst/>
                <a:uLnTx/>
                <a:uFillTx/>
                <a:latin typeface="Tahoma"/>
                <a:ea typeface="+mn-ea"/>
                <a:cs typeface="Tahoma"/>
              </a:rPr>
              <a:t> </a:t>
            </a:r>
            <a:r>
              <a:rPr kumimoji="0" lang="es-PA" sz="2400" b="1" i="0" u="none" strike="noStrike" kern="1200" cap="none" spc="5" normalizeH="0" baseline="0" noProof="0" dirty="0">
                <a:ln>
                  <a:noFill/>
                </a:ln>
                <a:solidFill>
                  <a:srgbClr val="514843"/>
                </a:solidFill>
                <a:effectLst/>
                <a:uLnTx/>
                <a:uFillTx/>
                <a:latin typeface="Tahoma"/>
                <a:ea typeface="+mn-ea"/>
                <a:cs typeface="Tahoma"/>
              </a:rPr>
              <a:t>del </a:t>
            </a:r>
            <a:r>
              <a:rPr kumimoji="0" lang="es-PA" sz="2400" b="1" i="0" u="none" strike="noStrike" kern="1200" cap="none" spc="-5" normalizeH="0" baseline="0" noProof="0" dirty="0">
                <a:ln>
                  <a:noFill/>
                </a:ln>
                <a:solidFill>
                  <a:srgbClr val="514843"/>
                </a:solidFill>
                <a:effectLst/>
                <a:uLnTx/>
                <a:uFillTx/>
                <a:latin typeface="Tahoma"/>
                <a:ea typeface="+mn-ea"/>
                <a:cs typeface="Tahoma"/>
              </a:rPr>
              <a:t>consumidor </a:t>
            </a:r>
            <a:r>
              <a:rPr kumimoji="0" lang="es-PA" sz="2400" b="1" i="0" u="none" strike="noStrike" kern="1200" cap="none" spc="0" normalizeH="0" baseline="0" noProof="0" dirty="0">
                <a:ln>
                  <a:noFill/>
                </a:ln>
                <a:solidFill>
                  <a:srgbClr val="514843"/>
                </a:solidFill>
                <a:effectLst/>
                <a:uLnTx/>
                <a:uFillTx/>
                <a:latin typeface="Tahoma"/>
                <a:ea typeface="+mn-ea"/>
                <a:cs typeface="Tahoma"/>
              </a:rPr>
              <a:t>y </a:t>
            </a:r>
            <a:r>
              <a:rPr kumimoji="0" lang="es-PA" sz="2400" b="1" i="0" u="none" strike="noStrike" kern="1200" cap="none" spc="5" normalizeH="0" baseline="0" noProof="0" dirty="0">
                <a:ln>
                  <a:noFill/>
                </a:ln>
                <a:solidFill>
                  <a:srgbClr val="514843"/>
                </a:solidFill>
                <a:effectLst/>
                <a:uLnTx/>
                <a:uFillTx/>
                <a:latin typeface="Tahoma"/>
                <a:ea typeface="+mn-ea"/>
                <a:cs typeface="Tahoma"/>
              </a:rPr>
              <a:t>del </a:t>
            </a:r>
            <a:r>
              <a:rPr kumimoji="0" lang="es-PA" sz="2400" b="1" i="0" u="none" strike="noStrike" kern="1200" cap="none" spc="-5" normalizeH="0" baseline="0" noProof="0" dirty="0">
                <a:ln>
                  <a:noFill/>
                </a:ln>
                <a:solidFill>
                  <a:srgbClr val="514843"/>
                </a:solidFill>
                <a:effectLst/>
                <a:uLnTx/>
                <a:uFillTx/>
                <a:latin typeface="Tahoma"/>
                <a:ea typeface="+mn-ea"/>
                <a:cs typeface="Tahoma"/>
              </a:rPr>
              <a:t>productor</a:t>
            </a:r>
            <a:r>
              <a:rPr kumimoji="0" lang="es-PA" sz="2400" b="0" i="0" u="none" strike="noStrike" kern="1200" cap="none" spc="-5" normalizeH="0" baseline="0" noProof="0" dirty="0">
                <a:ln>
                  <a:noFill/>
                </a:ln>
                <a:solidFill>
                  <a:srgbClr val="514843"/>
                </a:solidFill>
                <a:effectLst/>
                <a:uLnTx/>
                <a:uFillTx/>
                <a:latin typeface="Tahoma"/>
                <a:ea typeface="+mn-ea"/>
                <a:cs typeface="Tahoma"/>
              </a:rPr>
              <a:t>: </a:t>
            </a:r>
            <a:r>
              <a:rPr kumimoji="0" lang="es-PA" sz="2400" b="0" i="0" u="none" strike="noStrike" kern="1200" cap="none" spc="-10" normalizeH="0" baseline="0" noProof="0" dirty="0">
                <a:ln>
                  <a:noFill/>
                </a:ln>
                <a:solidFill>
                  <a:srgbClr val="514843"/>
                </a:solidFill>
                <a:effectLst/>
                <a:uLnTx/>
                <a:uFillTx/>
                <a:latin typeface="Tahoma"/>
                <a:ea typeface="+mn-ea"/>
                <a:cs typeface="Tahoma"/>
              </a:rPr>
              <a:t>funciones de </a:t>
            </a:r>
            <a:r>
              <a:rPr kumimoji="0" lang="es-PA" sz="2400" b="0" i="0" u="none" strike="noStrike" kern="1200" cap="none" spc="-5" normalizeH="0" baseline="0" noProof="0" dirty="0">
                <a:ln>
                  <a:noFill/>
                </a:ln>
                <a:solidFill>
                  <a:srgbClr val="514843"/>
                </a:solidFill>
                <a:effectLst/>
                <a:uLnTx/>
                <a:uFillTx/>
                <a:latin typeface="Tahoma"/>
                <a:ea typeface="+mn-ea"/>
                <a:cs typeface="Tahoma"/>
              </a:rPr>
              <a:t> </a:t>
            </a:r>
            <a:r>
              <a:rPr kumimoji="0" lang="es-PA" sz="2400" b="0" i="0" u="none" strike="noStrike" kern="1200" cap="none" spc="-10" normalizeH="0" baseline="0" noProof="0" dirty="0">
                <a:ln>
                  <a:noFill/>
                </a:ln>
                <a:solidFill>
                  <a:srgbClr val="514843"/>
                </a:solidFill>
                <a:effectLst/>
                <a:uLnTx/>
                <a:uFillTx/>
                <a:latin typeface="Tahoma"/>
                <a:ea typeface="+mn-ea"/>
                <a:cs typeface="Tahoma"/>
              </a:rPr>
              <a:t>demanda,</a:t>
            </a:r>
            <a:r>
              <a:rPr kumimoji="0" lang="es-PA" sz="2400" b="0" i="0" u="none" strike="noStrike" kern="1200" cap="none" spc="-5" normalizeH="0" baseline="0" noProof="0" dirty="0">
                <a:ln>
                  <a:noFill/>
                </a:ln>
                <a:solidFill>
                  <a:srgbClr val="514843"/>
                </a:solidFill>
                <a:effectLst/>
                <a:uLnTx/>
                <a:uFillTx/>
                <a:latin typeface="Tahoma"/>
                <a:ea typeface="+mn-ea"/>
                <a:cs typeface="Tahoma"/>
              </a:rPr>
              <a:t> cambios</a:t>
            </a:r>
            <a:r>
              <a:rPr kumimoji="0" lang="es-PA" sz="2400" b="0" i="0" u="none" strike="noStrike" kern="1200" cap="none" spc="0" normalizeH="0" baseline="0" noProof="0" dirty="0">
                <a:ln>
                  <a:noFill/>
                </a:ln>
                <a:solidFill>
                  <a:srgbClr val="514843"/>
                </a:solidFill>
                <a:effectLst/>
                <a:uLnTx/>
                <a:uFillTx/>
                <a:latin typeface="Tahoma"/>
                <a:ea typeface="+mn-ea"/>
                <a:cs typeface="Tahoma"/>
              </a:rPr>
              <a:t> </a:t>
            </a:r>
            <a:r>
              <a:rPr kumimoji="0" lang="es-PA" sz="2400" b="0" i="0" u="none" strike="noStrike" kern="1200" cap="none" spc="15" normalizeH="0" baseline="0" noProof="0" dirty="0">
                <a:ln>
                  <a:noFill/>
                </a:ln>
                <a:solidFill>
                  <a:srgbClr val="514843"/>
                </a:solidFill>
                <a:effectLst/>
                <a:uLnTx/>
                <a:uFillTx/>
                <a:latin typeface="Tahoma"/>
                <a:ea typeface="+mn-ea"/>
                <a:cs typeface="Tahoma"/>
              </a:rPr>
              <a:t>en </a:t>
            </a:r>
            <a:r>
              <a:rPr kumimoji="0" lang="es-PA" sz="2400" b="0" i="0" u="none" strike="noStrike" kern="1200" cap="none" spc="-735"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productividad,</a:t>
            </a:r>
            <a:r>
              <a:rPr kumimoji="0" lang="es-PA" sz="2400" b="0" i="0" u="none" strike="noStrike" kern="1200" cap="none" spc="-45" normalizeH="0" baseline="0" noProof="0" dirty="0">
                <a:ln>
                  <a:noFill/>
                </a:ln>
                <a:solidFill>
                  <a:srgbClr val="514843"/>
                </a:solidFill>
                <a:effectLst/>
                <a:uLnTx/>
                <a:uFillTx/>
                <a:latin typeface="Tahoma"/>
                <a:ea typeface="+mn-ea"/>
                <a:cs typeface="Tahoma"/>
              </a:rPr>
              <a:t> </a:t>
            </a:r>
            <a:r>
              <a:rPr kumimoji="0" lang="es-PA" sz="2400" b="0" i="0" u="none" strike="noStrike" kern="1200" cap="none" spc="-10" normalizeH="0" baseline="0" noProof="0" dirty="0">
                <a:ln>
                  <a:noFill/>
                </a:ln>
                <a:solidFill>
                  <a:srgbClr val="514843"/>
                </a:solidFill>
                <a:effectLst/>
                <a:uLnTx/>
                <a:uFillTx/>
                <a:latin typeface="Tahoma"/>
                <a:ea typeface="+mn-ea"/>
                <a:cs typeface="Tahoma"/>
              </a:rPr>
              <a:t>demanda</a:t>
            </a:r>
            <a:r>
              <a:rPr kumimoji="0" lang="es-PA" sz="2400" b="0" i="0" u="none" strike="noStrike" kern="1200" cap="none" spc="80" normalizeH="0" baseline="0" noProof="0" dirty="0">
                <a:ln>
                  <a:noFill/>
                </a:ln>
                <a:solidFill>
                  <a:srgbClr val="514843"/>
                </a:solidFill>
                <a:effectLst/>
                <a:uLnTx/>
                <a:uFillTx/>
                <a:latin typeface="Tahoma"/>
                <a:ea typeface="+mn-ea"/>
                <a:cs typeface="Tahoma"/>
              </a:rPr>
              <a:t> </a:t>
            </a:r>
            <a:r>
              <a:rPr kumimoji="0" lang="es-PA" sz="2400" b="0" i="0" u="none" strike="noStrike" kern="1200" cap="none" spc="-10" normalizeH="0" baseline="0" noProof="0" dirty="0">
                <a:ln>
                  <a:noFill/>
                </a:ln>
                <a:solidFill>
                  <a:srgbClr val="514843"/>
                </a:solidFill>
                <a:effectLst/>
                <a:uLnTx/>
                <a:uFillTx/>
                <a:latin typeface="Tahoma"/>
                <a:ea typeface="+mn-ea"/>
                <a:cs typeface="Tahoma"/>
              </a:rPr>
              <a:t>derivada.</a:t>
            </a:r>
            <a:endParaRPr kumimoji="0" lang="es-PA" sz="2400" b="0" i="0" u="none" strike="noStrike" kern="1200" cap="none" spc="0" normalizeH="0" baseline="0" noProof="0" dirty="0">
              <a:ln>
                <a:noFill/>
              </a:ln>
              <a:solidFill>
                <a:srgbClr val="514843"/>
              </a:solidFill>
              <a:effectLst/>
              <a:uLnTx/>
              <a:uFillTx/>
              <a:latin typeface="Tahoma"/>
              <a:ea typeface="+mn-ea"/>
              <a:cs typeface="Tahoma"/>
            </a:endParaRPr>
          </a:p>
          <a:p>
            <a:pPr marL="357505" marR="5080" lvl="0" indent="-345440" algn="just" defTabSz="914400" rtl="0" eaLnBrk="1" fontAlgn="auto" latinLnBrk="0" hangingPunct="1">
              <a:lnSpc>
                <a:spcPct val="100000"/>
              </a:lnSpc>
              <a:spcBef>
                <a:spcPts val="1450"/>
              </a:spcBef>
              <a:spcAft>
                <a:spcPts val="0"/>
              </a:spcAft>
              <a:buClrTx/>
              <a:buSzTx/>
              <a:buFont typeface="Wingdings"/>
              <a:buChar char=""/>
              <a:tabLst>
                <a:tab pos="358140" algn="l"/>
              </a:tabLst>
              <a:defRPr/>
            </a:pPr>
            <a:r>
              <a:rPr kumimoji="0" lang="es-PA" sz="2400" b="0" i="0" u="none" strike="noStrike" kern="1200" cap="none" spc="0" normalizeH="0" baseline="0" noProof="0" dirty="0">
                <a:ln>
                  <a:noFill/>
                </a:ln>
                <a:solidFill>
                  <a:srgbClr val="514843"/>
                </a:solidFill>
                <a:effectLst/>
                <a:uLnTx/>
                <a:uFillTx/>
                <a:latin typeface="Tahoma"/>
                <a:ea typeface="+mn-ea"/>
                <a:cs typeface="Tahoma"/>
              </a:rPr>
              <a:t>Economía</a:t>
            </a:r>
            <a:r>
              <a:rPr kumimoji="0" lang="es-PA" sz="2400" b="0" i="0" u="none" strike="noStrike" kern="1200" cap="none" spc="5" normalizeH="0" baseline="0" noProof="0" dirty="0">
                <a:ln>
                  <a:noFill/>
                </a:ln>
                <a:solidFill>
                  <a:srgbClr val="514843"/>
                </a:solidFill>
                <a:effectLst/>
                <a:uLnTx/>
                <a:uFillTx/>
                <a:latin typeface="Tahoma"/>
                <a:ea typeface="+mn-ea"/>
                <a:cs typeface="Tahoma"/>
              </a:rPr>
              <a:t> </a:t>
            </a:r>
            <a:r>
              <a:rPr kumimoji="0" lang="es-PA" sz="2400" b="0" i="0" u="none" strike="noStrike" kern="1200" cap="none" spc="0" normalizeH="0" baseline="0" noProof="0" dirty="0">
                <a:ln>
                  <a:noFill/>
                </a:ln>
                <a:solidFill>
                  <a:srgbClr val="514843"/>
                </a:solidFill>
                <a:effectLst/>
                <a:uLnTx/>
                <a:uFillTx/>
                <a:latin typeface="Tahoma"/>
                <a:ea typeface="+mn-ea"/>
                <a:cs typeface="Tahoma"/>
              </a:rPr>
              <a:t>del</a:t>
            </a:r>
            <a:r>
              <a:rPr kumimoji="0" lang="es-PA" sz="2400" b="0" i="0" u="none" strike="noStrike" kern="1200" cap="none" spc="5"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bienestar:</a:t>
            </a:r>
            <a:r>
              <a:rPr kumimoji="0" lang="es-PA" sz="2400" b="0" i="0" u="none" strike="noStrike" kern="1200" cap="none" spc="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medición</a:t>
            </a:r>
            <a:r>
              <a:rPr kumimoji="0" lang="es-PA" sz="2400" b="0" i="0" u="none" strike="noStrike" kern="1200" cap="none" spc="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de</a:t>
            </a:r>
            <a:r>
              <a:rPr kumimoji="0" lang="es-PA" sz="2400" b="0" i="0" u="none" strike="noStrike" kern="1200" cap="none" spc="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cambios</a:t>
            </a:r>
            <a:r>
              <a:rPr kumimoji="0" lang="es-PA" sz="2400" b="0" i="0" u="none" strike="noStrike" kern="1200" cap="none" spc="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en</a:t>
            </a:r>
            <a:r>
              <a:rPr kumimoji="0" lang="es-PA" sz="2400" b="0" i="0" u="none" strike="noStrike" kern="1200" cap="none" spc="10" normalizeH="0" baseline="0" noProof="0" dirty="0">
                <a:ln>
                  <a:noFill/>
                </a:ln>
                <a:solidFill>
                  <a:srgbClr val="514843"/>
                </a:solidFill>
                <a:effectLst/>
                <a:uLnTx/>
                <a:uFillTx/>
                <a:latin typeface="Tahoma"/>
                <a:ea typeface="+mn-ea"/>
                <a:cs typeface="Tahoma"/>
              </a:rPr>
              <a:t> </a:t>
            </a:r>
            <a:r>
              <a:rPr kumimoji="0" lang="es-PA" sz="2400" b="0" i="0" u="none" strike="noStrike" kern="1200" cap="none" spc="-25" normalizeH="0" baseline="0" noProof="0" dirty="0">
                <a:ln>
                  <a:noFill/>
                </a:ln>
                <a:solidFill>
                  <a:srgbClr val="514843"/>
                </a:solidFill>
                <a:effectLst/>
                <a:uLnTx/>
                <a:uFillTx/>
                <a:latin typeface="Tahoma"/>
                <a:ea typeface="+mn-ea"/>
                <a:cs typeface="Tahoma"/>
              </a:rPr>
              <a:t>el </a:t>
            </a:r>
            <a:r>
              <a:rPr kumimoji="0" lang="es-PA" sz="2400" b="0" i="0" u="none" strike="noStrike" kern="1200" cap="none" spc="-2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bienestar </a:t>
            </a:r>
            <a:r>
              <a:rPr kumimoji="0" lang="es-PA" sz="2400" b="0" i="0" u="none" strike="noStrike" kern="1200" cap="none" spc="0" normalizeH="0" baseline="0" noProof="0" dirty="0">
                <a:ln>
                  <a:noFill/>
                </a:ln>
                <a:solidFill>
                  <a:srgbClr val="514843"/>
                </a:solidFill>
                <a:effectLst/>
                <a:uLnTx/>
                <a:uFillTx/>
                <a:latin typeface="Tahoma"/>
                <a:ea typeface="+mn-ea"/>
                <a:cs typeface="Tahoma"/>
              </a:rPr>
              <a:t>por </a:t>
            </a:r>
            <a:r>
              <a:rPr kumimoji="0" lang="es-PA" sz="2400" b="0" i="0" u="none" strike="noStrike" kern="1200" cap="none" spc="-5" normalizeH="0" baseline="0" noProof="0" dirty="0">
                <a:ln>
                  <a:noFill/>
                </a:ln>
                <a:solidFill>
                  <a:srgbClr val="514843"/>
                </a:solidFill>
                <a:effectLst/>
                <a:uLnTx/>
                <a:uFillTx/>
                <a:latin typeface="Tahoma"/>
                <a:ea typeface="+mn-ea"/>
                <a:cs typeface="Tahoma"/>
              </a:rPr>
              <a:t>cambios </a:t>
            </a:r>
            <a:r>
              <a:rPr kumimoji="0" lang="es-PA" sz="2400" b="0" i="0" u="none" strike="noStrike" kern="1200" cap="none" spc="5" normalizeH="0" baseline="0" noProof="0" dirty="0">
                <a:ln>
                  <a:noFill/>
                </a:ln>
                <a:solidFill>
                  <a:srgbClr val="514843"/>
                </a:solidFill>
                <a:effectLst/>
                <a:uLnTx/>
                <a:uFillTx/>
                <a:latin typeface="Tahoma"/>
                <a:ea typeface="+mn-ea"/>
                <a:cs typeface="Tahoma"/>
              </a:rPr>
              <a:t>en </a:t>
            </a:r>
            <a:r>
              <a:rPr kumimoji="0" lang="es-PA" sz="2400" b="0" i="0" u="none" strike="noStrike" kern="1200" cap="none" spc="0" normalizeH="0" baseline="0" noProof="0" dirty="0">
                <a:ln>
                  <a:noFill/>
                </a:ln>
                <a:solidFill>
                  <a:srgbClr val="514843"/>
                </a:solidFill>
                <a:effectLst/>
                <a:uLnTx/>
                <a:uFillTx/>
                <a:latin typeface="Tahoma"/>
                <a:ea typeface="+mn-ea"/>
                <a:cs typeface="Tahoma"/>
              </a:rPr>
              <a:t>precios, </a:t>
            </a:r>
            <a:r>
              <a:rPr kumimoji="0" lang="es-PA" sz="2400" b="0" i="0" u="none" strike="noStrike" kern="1200" cap="none" spc="-10" normalizeH="0" baseline="0" noProof="0" dirty="0">
                <a:ln>
                  <a:noFill/>
                </a:ln>
                <a:solidFill>
                  <a:srgbClr val="514843"/>
                </a:solidFill>
                <a:effectLst/>
                <a:uLnTx/>
                <a:uFillTx/>
                <a:latin typeface="Tahoma"/>
                <a:ea typeface="+mn-ea"/>
                <a:cs typeface="Tahoma"/>
              </a:rPr>
              <a:t>cantidad </a:t>
            </a:r>
            <a:r>
              <a:rPr kumimoji="0" lang="es-PA" sz="2400" b="0" i="0" u="none" strike="noStrike" kern="1200" cap="none" spc="0" normalizeH="0" baseline="0" noProof="0" dirty="0">
                <a:ln>
                  <a:noFill/>
                </a:ln>
                <a:solidFill>
                  <a:srgbClr val="514843"/>
                </a:solidFill>
                <a:effectLst/>
                <a:uLnTx/>
                <a:uFillTx/>
                <a:latin typeface="Tahoma"/>
                <a:ea typeface="+mn-ea"/>
                <a:cs typeface="Tahoma"/>
              </a:rPr>
              <a:t>o </a:t>
            </a:r>
            <a:r>
              <a:rPr kumimoji="0" lang="es-PA" sz="2400" b="0" i="0" u="none" strike="noStrike" kern="1200" cap="none" spc="-10" normalizeH="0" baseline="0" noProof="0" dirty="0">
                <a:ln>
                  <a:noFill/>
                </a:ln>
                <a:solidFill>
                  <a:srgbClr val="514843"/>
                </a:solidFill>
                <a:effectLst/>
                <a:uLnTx/>
                <a:uFillTx/>
                <a:latin typeface="Tahoma"/>
                <a:ea typeface="+mn-ea"/>
                <a:cs typeface="Tahoma"/>
              </a:rPr>
              <a:t>calidad </a:t>
            </a:r>
            <a:r>
              <a:rPr kumimoji="0" lang="es-PA" sz="2400" b="0" i="0" u="none" strike="noStrike" kern="1200" cap="none" spc="-5" normalizeH="0" baseline="0" noProof="0" dirty="0">
                <a:ln>
                  <a:noFill/>
                </a:ln>
                <a:solidFill>
                  <a:srgbClr val="514843"/>
                </a:solidFill>
                <a:effectLst/>
                <a:uLnTx/>
                <a:uFillTx/>
                <a:latin typeface="Tahoma"/>
                <a:ea typeface="+mn-ea"/>
                <a:cs typeface="Tahoma"/>
              </a:rPr>
              <a:t>de </a:t>
            </a:r>
            <a:r>
              <a:rPr kumimoji="0" lang="es-PA" sz="2400" b="0" i="0" u="none" strike="noStrike" kern="1200" cap="none" spc="20" normalizeH="0" baseline="0" noProof="0" dirty="0">
                <a:ln>
                  <a:noFill/>
                </a:ln>
                <a:solidFill>
                  <a:srgbClr val="514843"/>
                </a:solidFill>
                <a:effectLst/>
                <a:uLnTx/>
                <a:uFillTx/>
                <a:latin typeface="Tahoma"/>
                <a:ea typeface="+mn-ea"/>
                <a:cs typeface="Tahoma"/>
              </a:rPr>
              <a:t>un </a:t>
            </a:r>
            <a:r>
              <a:rPr kumimoji="0" lang="es-PA" sz="2400" b="0" i="0" u="none" strike="noStrike" kern="1200" cap="none" spc="-735"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bien.</a:t>
            </a:r>
            <a:endParaRPr kumimoji="0" lang="es-PA" sz="2400" b="0" i="0" u="none" strike="noStrike" kern="1200" cap="none" spc="0" normalizeH="0" baseline="0" noProof="0" dirty="0">
              <a:ln>
                <a:noFill/>
              </a:ln>
              <a:solidFill>
                <a:srgbClr val="514843"/>
              </a:solidFill>
              <a:effectLst/>
              <a:uLnTx/>
              <a:uFillTx/>
              <a:latin typeface="Tahoma"/>
              <a:ea typeface="+mn-ea"/>
              <a:cs typeface="Tahoma"/>
            </a:endParaRPr>
          </a:p>
          <a:p>
            <a:pPr marL="358140" marR="0" lvl="0" indent="-345440" algn="l" defTabSz="914400" rtl="0" eaLnBrk="1" fontAlgn="auto" latinLnBrk="0" hangingPunct="1">
              <a:lnSpc>
                <a:spcPct val="100000"/>
              </a:lnSpc>
              <a:spcBef>
                <a:spcPts val="1445"/>
              </a:spcBef>
              <a:spcAft>
                <a:spcPts val="0"/>
              </a:spcAft>
              <a:buClrTx/>
              <a:buSzTx/>
              <a:buFont typeface="Wingdings"/>
              <a:buChar char=""/>
              <a:tabLst>
                <a:tab pos="358140" algn="l"/>
                <a:tab pos="2467610" algn="l"/>
                <a:tab pos="4231005" algn="l"/>
                <a:tab pos="5695315" algn="l"/>
                <a:tab pos="6355715" algn="l"/>
                <a:tab pos="7961630" algn="l"/>
              </a:tabLst>
              <a:defRPr/>
            </a:pPr>
            <a:r>
              <a:rPr kumimoji="0" lang="es-PA" sz="2400" b="0" i="0" u="none" strike="noStrike" kern="1200" cap="none" spc="-5" normalizeH="0" baseline="0" noProof="0" dirty="0">
                <a:ln>
                  <a:noFill/>
                </a:ln>
                <a:solidFill>
                  <a:srgbClr val="514843"/>
                </a:solidFill>
                <a:effectLst/>
                <a:uLnTx/>
                <a:uFillTx/>
                <a:latin typeface="Tahoma"/>
                <a:ea typeface="+mn-ea"/>
                <a:cs typeface="Tahoma"/>
              </a:rPr>
              <a:t>Econometría:	</a:t>
            </a:r>
            <a:r>
              <a:rPr kumimoji="0" lang="es-PA" sz="2400" b="0" i="0" u="none" strike="noStrike" kern="1200" cap="none" spc="0" normalizeH="0" baseline="0" noProof="0" dirty="0">
                <a:ln>
                  <a:noFill/>
                </a:ln>
                <a:solidFill>
                  <a:srgbClr val="514843"/>
                </a:solidFill>
                <a:effectLst/>
                <a:uLnTx/>
                <a:uFillTx/>
                <a:latin typeface="Tahoma"/>
                <a:ea typeface="+mn-ea"/>
                <a:cs typeface="Tahoma"/>
              </a:rPr>
              <a:t>estimación	empírica	</a:t>
            </a:r>
            <a:r>
              <a:rPr kumimoji="0" lang="es-PA" sz="2400" b="0" i="0" u="none" strike="noStrike" kern="1200" cap="none" spc="-5" normalizeH="0" baseline="0" noProof="0" dirty="0">
                <a:ln>
                  <a:noFill/>
                </a:ln>
                <a:solidFill>
                  <a:srgbClr val="514843"/>
                </a:solidFill>
                <a:effectLst/>
                <a:uLnTx/>
                <a:uFillTx/>
                <a:latin typeface="Tahoma"/>
                <a:ea typeface="+mn-ea"/>
                <a:cs typeface="Tahoma"/>
              </a:rPr>
              <a:t>de	</a:t>
            </a:r>
            <a:r>
              <a:rPr kumimoji="0" lang="es-PA" sz="2400" b="0" i="0" u="none" strike="noStrike" kern="1200" cap="none" spc="-10" normalizeH="0" baseline="0" noProof="0" dirty="0">
                <a:ln>
                  <a:noFill/>
                </a:ln>
                <a:solidFill>
                  <a:srgbClr val="514843"/>
                </a:solidFill>
                <a:effectLst/>
                <a:uLnTx/>
                <a:uFillTx/>
                <a:latin typeface="Tahoma"/>
                <a:ea typeface="+mn-ea"/>
                <a:cs typeface="Tahoma"/>
              </a:rPr>
              <a:t>funciones	de</a:t>
            </a:r>
            <a:endParaRPr kumimoji="0" lang="es-PA" sz="2400" b="0" i="0" u="none" strike="noStrike" kern="1200" cap="none" spc="0" normalizeH="0" baseline="0" noProof="0" dirty="0">
              <a:ln>
                <a:noFill/>
              </a:ln>
              <a:solidFill>
                <a:srgbClr val="514843"/>
              </a:solidFill>
              <a:effectLst/>
              <a:uLnTx/>
              <a:uFillTx/>
              <a:latin typeface="Tahoma"/>
              <a:ea typeface="+mn-ea"/>
              <a:cs typeface="Tahoma"/>
            </a:endParaRPr>
          </a:p>
          <a:p>
            <a:pPr marL="357505" marR="0" lvl="0" indent="0" algn="l" defTabSz="914400" rtl="0" eaLnBrk="1" fontAlgn="auto" latinLnBrk="0" hangingPunct="1">
              <a:lnSpc>
                <a:spcPct val="100000"/>
              </a:lnSpc>
              <a:spcBef>
                <a:spcPts val="5"/>
              </a:spcBef>
              <a:spcAft>
                <a:spcPts val="0"/>
              </a:spcAft>
              <a:buClrTx/>
              <a:buSzTx/>
              <a:buFontTx/>
              <a:buNone/>
              <a:tabLst/>
              <a:defRPr/>
            </a:pPr>
            <a:r>
              <a:rPr kumimoji="0" lang="es-PA" sz="2400" b="0" i="0" u="none" strike="noStrike" kern="1200" cap="none" spc="-10" normalizeH="0" baseline="0" noProof="0" dirty="0">
                <a:ln>
                  <a:noFill/>
                </a:ln>
                <a:solidFill>
                  <a:srgbClr val="514843"/>
                </a:solidFill>
                <a:effectLst/>
                <a:uLnTx/>
                <a:uFillTx/>
                <a:latin typeface="Tahoma"/>
                <a:ea typeface="+mn-ea"/>
                <a:cs typeface="Tahoma"/>
              </a:rPr>
              <a:t>demanda</a:t>
            </a:r>
            <a:r>
              <a:rPr kumimoji="0" lang="es-PA" sz="2400" b="0" i="0" u="none" strike="noStrike" kern="1200" cap="none" spc="35" normalizeH="0" baseline="0" noProof="0" dirty="0">
                <a:ln>
                  <a:noFill/>
                </a:ln>
                <a:solidFill>
                  <a:srgbClr val="514843"/>
                </a:solidFill>
                <a:effectLst/>
                <a:uLnTx/>
                <a:uFillTx/>
                <a:latin typeface="Tahoma"/>
                <a:ea typeface="+mn-ea"/>
                <a:cs typeface="Tahoma"/>
              </a:rPr>
              <a:t> </a:t>
            </a:r>
            <a:r>
              <a:rPr kumimoji="0" lang="es-PA" sz="2400" b="0" i="0" u="none" strike="noStrike" kern="1200" cap="none" spc="0" normalizeH="0" baseline="0" noProof="0" dirty="0">
                <a:ln>
                  <a:noFill/>
                </a:ln>
                <a:solidFill>
                  <a:srgbClr val="514843"/>
                </a:solidFill>
                <a:effectLst/>
                <a:uLnTx/>
                <a:uFillTx/>
                <a:latin typeface="Tahoma"/>
                <a:ea typeface="+mn-ea"/>
                <a:cs typeface="Tahoma"/>
              </a:rPr>
              <a:t>o</a:t>
            </a:r>
            <a:r>
              <a:rPr kumimoji="0" lang="es-PA" sz="2400" b="0" i="0" u="none" strike="noStrike" kern="1200" cap="none" spc="25"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de</a:t>
            </a:r>
            <a:r>
              <a:rPr kumimoji="0" lang="es-PA" sz="2400" b="0" i="0" u="none" strike="noStrike" kern="1200" cap="none" spc="-20" normalizeH="0" baseline="0" noProof="0" dirty="0">
                <a:ln>
                  <a:noFill/>
                </a:ln>
                <a:solidFill>
                  <a:srgbClr val="514843"/>
                </a:solidFill>
                <a:effectLst/>
                <a:uLnTx/>
                <a:uFillTx/>
                <a:latin typeface="Tahoma"/>
                <a:ea typeface="+mn-ea"/>
                <a:cs typeface="Tahoma"/>
              </a:rPr>
              <a:t> </a:t>
            </a:r>
            <a:r>
              <a:rPr kumimoji="0" lang="es-PA" sz="2400" b="0" i="0" u="none" strike="noStrike" kern="1200" cap="none" spc="-10" normalizeH="0" baseline="0" noProof="0" dirty="0">
                <a:ln>
                  <a:noFill/>
                </a:ln>
                <a:solidFill>
                  <a:srgbClr val="514843"/>
                </a:solidFill>
                <a:effectLst/>
                <a:uLnTx/>
                <a:uFillTx/>
                <a:latin typeface="Tahoma"/>
                <a:ea typeface="+mn-ea"/>
                <a:cs typeface="Tahoma"/>
              </a:rPr>
              <a:t>funciones</a:t>
            </a:r>
            <a:r>
              <a:rPr kumimoji="0" lang="es-PA" sz="2400" b="0" i="0" u="none" strike="noStrike" kern="1200" cap="none" spc="3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de</a:t>
            </a:r>
            <a:r>
              <a:rPr kumimoji="0" lang="es-PA" sz="2400" b="0" i="0" u="none" strike="noStrike" kern="1200" cap="none" spc="20" normalizeH="0" baseline="0" noProof="0" dirty="0">
                <a:ln>
                  <a:noFill/>
                </a:ln>
                <a:solidFill>
                  <a:srgbClr val="514843"/>
                </a:solidFill>
                <a:effectLst/>
                <a:uLnTx/>
                <a:uFillTx/>
                <a:latin typeface="Tahoma"/>
                <a:ea typeface="+mn-ea"/>
                <a:cs typeface="Tahoma"/>
              </a:rPr>
              <a:t> </a:t>
            </a:r>
            <a:r>
              <a:rPr kumimoji="0" lang="es-PA" sz="2400" b="0" i="0" u="none" strike="noStrike" kern="1200" cap="none" spc="-5" normalizeH="0" baseline="0" noProof="0" dirty="0">
                <a:ln>
                  <a:noFill/>
                </a:ln>
                <a:solidFill>
                  <a:srgbClr val="514843"/>
                </a:solidFill>
                <a:effectLst/>
                <a:uLnTx/>
                <a:uFillTx/>
                <a:latin typeface="Tahoma"/>
                <a:ea typeface="+mn-ea"/>
                <a:cs typeface="Tahoma"/>
              </a:rPr>
              <a:t>disponibilidad </a:t>
            </a:r>
            <a:r>
              <a:rPr kumimoji="0" lang="es-PA" sz="2400" b="0" i="0" u="none" strike="noStrike" kern="1200" cap="none" spc="0" normalizeH="0" baseline="0" noProof="0" dirty="0">
                <a:ln>
                  <a:noFill/>
                </a:ln>
                <a:solidFill>
                  <a:srgbClr val="514843"/>
                </a:solidFill>
                <a:effectLst/>
                <a:uLnTx/>
                <a:uFillTx/>
                <a:latin typeface="Tahoma"/>
                <a:ea typeface="+mn-ea"/>
                <a:cs typeface="Tahoma"/>
              </a:rPr>
              <a:t>a</a:t>
            </a:r>
            <a:r>
              <a:rPr kumimoji="0" lang="es-PA" sz="2400" b="0" i="0" u="none" strike="noStrike" kern="1200" cap="none" spc="20" normalizeH="0" baseline="0" noProof="0" dirty="0">
                <a:ln>
                  <a:noFill/>
                </a:ln>
                <a:solidFill>
                  <a:srgbClr val="514843"/>
                </a:solidFill>
                <a:effectLst/>
                <a:uLnTx/>
                <a:uFillTx/>
                <a:latin typeface="Tahoma"/>
                <a:ea typeface="+mn-ea"/>
                <a:cs typeface="Tahoma"/>
              </a:rPr>
              <a:t> </a:t>
            </a:r>
            <a:r>
              <a:rPr kumimoji="0" lang="es-PA" sz="2400" b="0" i="0" u="none" strike="noStrike" kern="1200" cap="none" spc="-65" normalizeH="0" baseline="0" noProof="0" dirty="0">
                <a:ln>
                  <a:noFill/>
                </a:ln>
                <a:solidFill>
                  <a:srgbClr val="514843"/>
                </a:solidFill>
                <a:effectLst/>
                <a:uLnTx/>
                <a:uFillTx/>
                <a:latin typeface="Tahoma"/>
                <a:ea typeface="+mn-ea"/>
                <a:cs typeface="Tahoma"/>
              </a:rPr>
              <a:t>pagar.</a:t>
            </a:r>
            <a:endParaRPr kumimoji="0" lang="es-PA" sz="2400" b="0" i="0" u="none" strike="noStrike" kern="1200" cap="none" spc="0" normalizeH="0" baseline="0" noProof="0" dirty="0">
              <a:ln>
                <a:noFill/>
              </a:ln>
              <a:solidFill>
                <a:srgbClr val="51484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A" sz="2900" b="0" i="0" u="none" strike="noStrike" kern="1200" cap="none" spc="0" normalizeH="0" baseline="0" noProof="0" dirty="0">
              <a:ln>
                <a:noFill/>
              </a:ln>
              <a:solidFill>
                <a:srgbClr val="514843"/>
              </a:solidFill>
              <a:effectLst/>
              <a:uLnTx/>
              <a:uFillTx/>
              <a:latin typeface="Tahoma"/>
              <a:ea typeface="+mn-ea"/>
              <a:cs typeface="Tahoma"/>
            </a:endParaRPr>
          </a:p>
          <a:p>
            <a:pPr marL="1842135" marR="0" lvl="0" indent="0" algn="l" defTabSz="914400" rtl="0" eaLnBrk="1" fontAlgn="auto" latinLnBrk="0" hangingPunct="1">
              <a:lnSpc>
                <a:spcPct val="100000"/>
              </a:lnSpc>
              <a:spcBef>
                <a:spcPts val="2165"/>
              </a:spcBef>
              <a:spcAft>
                <a:spcPts val="0"/>
              </a:spcAft>
              <a:buClrTx/>
              <a:buSzTx/>
              <a:buFontTx/>
              <a:buNone/>
              <a:tabLst/>
              <a:defRPr/>
            </a:pPr>
            <a:r>
              <a:rPr kumimoji="0" lang="es-PA" sz="2500" b="1" i="1" u="none" strike="noStrike" kern="1200" cap="none" spc="-70" normalizeH="0" baseline="0" noProof="0" dirty="0">
                <a:ln>
                  <a:noFill/>
                </a:ln>
                <a:solidFill>
                  <a:srgbClr val="514843"/>
                </a:solidFill>
                <a:effectLst/>
                <a:uLnTx/>
                <a:uFillTx/>
                <a:latin typeface="Tahoma"/>
                <a:ea typeface="+mn-ea"/>
                <a:cs typeface="Tahoma"/>
              </a:rPr>
              <a:t>RELACIONES</a:t>
            </a:r>
            <a:r>
              <a:rPr kumimoji="0" lang="es-PA" sz="2500" b="1" i="1" u="none" strike="noStrike" kern="1200" cap="none" spc="-15" normalizeH="0" baseline="0" noProof="0" dirty="0">
                <a:ln>
                  <a:noFill/>
                </a:ln>
                <a:solidFill>
                  <a:srgbClr val="514843"/>
                </a:solidFill>
                <a:effectLst/>
                <a:uLnTx/>
                <a:uFillTx/>
                <a:latin typeface="Tahoma"/>
                <a:ea typeface="+mn-ea"/>
                <a:cs typeface="Tahoma"/>
              </a:rPr>
              <a:t> </a:t>
            </a:r>
            <a:r>
              <a:rPr kumimoji="0" lang="es-PA" sz="2500" b="1" i="1" u="none" strike="noStrike" kern="1200" cap="none" spc="-80" normalizeH="0" baseline="0" noProof="0" dirty="0">
                <a:ln>
                  <a:noFill/>
                </a:ln>
                <a:solidFill>
                  <a:srgbClr val="514843"/>
                </a:solidFill>
                <a:effectLst/>
                <a:uLnTx/>
                <a:uFillTx/>
                <a:latin typeface="Tahoma"/>
                <a:ea typeface="+mn-ea"/>
                <a:cs typeface="Tahoma"/>
              </a:rPr>
              <a:t>DE</a:t>
            </a:r>
            <a:r>
              <a:rPr kumimoji="0" lang="es-PA" sz="2500" b="1" i="1" u="none" strike="noStrike" kern="1200" cap="none" spc="-60" normalizeH="0" baseline="0" noProof="0" dirty="0">
                <a:ln>
                  <a:noFill/>
                </a:ln>
                <a:solidFill>
                  <a:srgbClr val="514843"/>
                </a:solidFill>
                <a:effectLst/>
                <a:uLnTx/>
                <a:uFillTx/>
                <a:latin typeface="Tahoma"/>
                <a:ea typeface="+mn-ea"/>
                <a:cs typeface="Tahoma"/>
              </a:rPr>
              <a:t> </a:t>
            </a:r>
            <a:r>
              <a:rPr kumimoji="0" lang="es-PA" sz="2500" b="1" i="1" u="none" strike="noStrike" kern="1200" cap="none" spc="-75" normalizeH="0" baseline="0" noProof="0" dirty="0">
                <a:ln>
                  <a:noFill/>
                </a:ln>
                <a:solidFill>
                  <a:srgbClr val="514843"/>
                </a:solidFill>
                <a:effectLst/>
                <a:uLnTx/>
                <a:uFillTx/>
                <a:latin typeface="Tahoma"/>
                <a:ea typeface="+mn-ea"/>
                <a:cs typeface="Tahoma"/>
              </a:rPr>
              <a:t>COMPORTAMIENTO</a:t>
            </a:r>
            <a:endParaRPr kumimoji="0" lang="es-PA" sz="2500" b="0" i="0" u="none" strike="noStrike" kern="1200" cap="none" spc="0" normalizeH="0" baseline="0" noProof="0" dirty="0">
              <a:ln>
                <a:noFill/>
              </a:ln>
              <a:solidFill>
                <a:srgbClr val="514843"/>
              </a:solidFill>
              <a:effectLst/>
              <a:uLnTx/>
              <a:uFillTx/>
              <a:latin typeface="Tahoma"/>
              <a:ea typeface="+mn-ea"/>
              <a:cs typeface="Tahoma"/>
            </a:endParaRPr>
          </a:p>
        </p:txBody>
      </p:sp>
      <p:sp>
        <p:nvSpPr>
          <p:cNvPr id="5" name="Marcador de número de diapositiva 4">
            <a:extLst>
              <a:ext uri="{FF2B5EF4-FFF2-40B4-BE49-F238E27FC236}">
                <a16:creationId xmlns:a16="http://schemas.microsoft.com/office/drawing/2014/main" id="{DCC85934-4352-AC85-E69C-81B7F7C459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s-ES" sz="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8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Literatura académica 16 ×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8_TF03431380_Win32" id="{5C400E7D-6AB8-49FE-9A2F-71E6875E97F5}" vid="{0BCA5960-DFA7-4CF6-89F3-4F5800DAE8B6}"/>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académica, diseño de rayas finas y cintas (panorámica)</Template>
  <TotalTime>1106</TotalTime>
  <Words>4781</Words>
  <Application>Microsoft Office PowerPoint</Application>
  <PresentationFormat>Panorámica</PresentationFormat>
  <Paragraphs>334</Paragraphs>
  <Slides>50</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50</vt:i4>
      </vt:variant>
    </vt:vector>
  </HeadingPairs>
  <TitlesOfParts>
    <vt:vector size="57" baseType="lpstr">
      <vt:lpstr>Arial</vt:lpstr>
      <vt:lpstr>Euphemia</vt:lpstr>
      <vt:lpstr>Plantagenet Cherokee</vt:lpstr>
      <vt:lpstr>Tahoma</vt:lpstr>
      <vt:lpstr>Times New Roman</vt:lpstr>
      <vt:lpstr>Wingdings</vt:lpstr>
      <vt:lpstr>1_Literatura académica 16 × 9</vt:lpstr>
      <vt:lpstr>ANÁLISIS DE IMPACTO económico Y COSTO-BENEFICIO  (sesión 2: 24-FEB-24)</vt:lpstr>
      <vt:lpstr>Introducción a la Economía del bienestar</vt:lpstr>
      <vt:lpstr>Presentación de PowerPoint</vt:lpstr>
      <vt:lpstr>El Concepto Económico de VALOR</vt:lpstr>
      <vt:lpstr>Concepto de excedente</vt:lpstr>
      <vt:lpstr>Concepto de excedente</vt:lpstr>
      <vt:lpstr>Concepto de excedente</vt:lpstr>
      <vt:lpstr>Valor Económico</vt:lpstr>
      <vt:lpstr>Valoración económica</vt:lpstr>
      <vt:lpstr>Valoración económica: economía del  bienestar</vt:lpstr>
      <vt:lpstr>Presentación de PowerPoint</vt:lpstr>
      <vt:lpstr>Medidas de bienestar del consumidor</vt:lpstr>
      <vt:lpstr>Variación Compensada</vt:lpstr>
      <vt:lpstr>Óptimo de Pareto</vt:lpstr>
      <vt:lpstr>EXTERNALIDADES Y FALLOS DE MERCADO</vt:lpstr>
      <vt:lpstr>Ejemplos de fallas del mercado</vt:lpstr>
      <vt:lpstr>¿Por qué fallan los mercados?</vt:lpstr>
      <vt:lpstr>Conceptos clave</vt:lpstr>
      <vt:lpstr>Resultado: ineficiencia de Pareto</vt:lpstr>
      <vt:lpstr>Solución No. 1: Negociación</vt:lpstr>
      <vt:lpstr>Negociación: ejemplo</vt:lpstr>
      <vt:lpstr>Límites prácticos de la negociación</vt:lpstr>
      <vt:lpstr>Solución No. 2: Políticas gubernamentales</vt:lpstr>
      <vt:lpstr>Ejemplo: Impuesto a la contaminación</vt:lpstr>
      <vt:lpstr>Ejemplo: Compensación</vt:lpstr>
      <vt:lpstr>Límites prácticos de las políticas.</vt:lpstr>
      <vt:lpstr>introducción al análisis costo-beneficio (ACB)</vt:lpstr>
      <vt:lpstr>Conceptualización del Análisis Costo-Beneficio (ACB)</vt:lpstr>
      <vt:lpstr>Un ejemplo de criterios de decisión para realizar un proyecto</vt:lpstr>
      <vt:lpstr>Conceptualización del Análisis Costo-Beneficio (ACB)</vt:lpstr>
      <vt:lpstr>Causalidad y ACB</vt:lpstr>
      <vt:lpstr>Costos de oportunidad y ACB</vt:lpstr>
      <vt:lpstr>ACB y tasa de descuento</vt:lpstr>
      <vt:lpstr>ACB y Tasa de Descuento Social (TDS)</vt:lpstr>
      <vt:lpstr>Instrumentalización del ACB: Valor Actual Neto (VAN)</vt:lpstr>
      <vt:lpstr>Instrumentalización del ACB: Valor Actual Neto (VAN)</vt:lpstr>
      <vt:lpstr>ACB y Tasa de Descuento Social (TDS)</vt:lpstr>
      <vt:lpstr>ACB y Tasa de Descuento Social (TDS)</vt:lpstr>
      <vt:lpstr>ACB y Tasa de Descuento Social (TDS)</vt:lpstr>
      <vt:lpstr>La relevancia del perfil temporal de las intervenciones públicas</vt:lpstr>
      <vt:lpstr>Métodos de Cálculo de la TDS</vt:lpstr>
      <vt:lpstr>Referencias internacionales de cálculo de la TDS</vt:lpstr>
      <vt:lpstr>ACB Y SESGOS CONDUCTUALES</vt:lpstr>
      <vt:lpstr>Génesis del ACB en USA (Reagan Executive Order 12291, 1981)</vt:lpstr>
      <vt:lpstr>Emociones vs. Racionalidad</vt:lpstr>
      <vt:lpstr>ACB y Sesgos Conductuales</vt:lpstr>
      <vt:lpstr>ACB y Sesgos Conductuales</vt:lpstr>
      <vt:lpstr>ACB y Sesgos Conductuales</vt:lpstr>
      <vt:lpstr>ACB y Sesgos Conductuales</vt:lpstr>
      <vt:lpstr>ACB y Bienestar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IMPACTO Y COSTO-BENEFICIO</dc:title>
  <dc:creator>Oscar García Cardoze</dc:creator>
  <cp:lastModifiedBy>Oscar García Cardoze</cp:lastModifiedBy>
  <cp:revision>3</cp:revision>
  <dcterms:created xsi:type="dcterms:W3CDTF">2023-05-26T04:11:48Z</dcterms:created>
  <dcterms:modified xsi:type="dcterms:W3CDTF">2024-02-24T03:41:02Z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