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0" r:id="rId1"/>
  </p:sldMasterIdLst>
  <p:sldIdLst>
    <p:sldId id="291" r:id="rId2"/>
    <p:sldId id="292" r:id="rId3"/>
    <p:sldId id="268" r:id="rId4"/>
    <p:sldId id="282" r:id="rId5"/>
    <p:sldId id="289" r:id="rId6"/>
    <p:sldId id="269" r:id="rId7"/>
    <p:sldId id="285" r:id="rId8"/>
    <p:sldId id="283" r:id="rId9"/>
    <p:sldId id="290" r:id="rId10"/>
    <p:sldId id="284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0"/>
    <p:restoredTop sz="96197"/>
  </p:normalViewPr>
  <p:slideViewPr>
    <p:cSldViewPr snapToGrid="0">
      <p:cViewPr varScale="1">
        <p:scale>
          <a:sx n="121" d="100"/>
          <a:sy n="121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9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07928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77654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1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86461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78205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55632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8296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33788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6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C13E8F-8B8D-D949-82DD-1621D8159DA0}" type="datetimeFigureOut">
              <a:rPr lang="en-CR" smtClean="0"/>
              <a:t>30/1/24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8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crindex.ucr.ac.cr/clasificacion-de-indices/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bgen.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sci-hub.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magojr.com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harzing.com/resources/publish-or-peris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quillbot.com/citation-genera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chat.openai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www.jsto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quest.com/" TargetMode="External"/><Relationship Id="rId5" Type="http://schemas.openxmlformats.org/officeDocument/2006/relationships/hyperlink" Target="https://search.ebscohost.com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861D-E90A-C78F-536E-674857DC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625575"/>
            <a:ext cx="9720072" cy="656687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A</a:t>
            </a:r>
            <a:r>
              <a:rPr lang="en-CR" u="sng" dirty="0"/>
              <a:t>ntecedentes de investigación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9A18-A8AE-25EC-A401-F4B7743B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408386"/>
            <a:ext cx="9720073" cy="45331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3200" b="1" dirty="0"/>
              <a:t>Propósito de la Revisión de la literatura (Antecedentes):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_tradnl" sz="3200" dirty="0"/>
              <a:t>Esta sección sirve para dos propósitos principales: </a:t>
            </a:r>
          </a:p>
          <a:p>
            <a:pPr marL="630936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400" b="1" dirty="0"/>
              <a:t>Primero: </a:t>
            </a:r>
            <a:r>
              <a:rPr lang="es-ES_tradnl" sz="2400" dirty="0"/>
              <a:t>ayuda a comprender el cuerpo de conocimiento existente y a considerar su contribución a la investigación sobre nuestro tema de investigación. Implica familiarizarse con investigaciones anteriores, sus preguntas, métodos, hallazgos y conclusiones.</a:t>
            </a:r>
          </a:p>
          <a:p>
            <a:pPr marL="630936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400" b="1" dirty="0"/>
              <a:t>Segundo: </a:t>
            </a:r>
            <a:r>
              <a:rPr lang="es-ES_tradnl" sz="2400" dirty="0"/>
              <a:t>la revisión de la literatura (antecedentes) justifica la investigación al mostrar </a:t>
            </a:r>
            <a:r>
              <a:rPr lang="es-ES_tradnl" sz="2400" b="1" dirty="0">
                <a:highlight>
                  <a:srgbClr val="00FF00"/>
                </a:highlight>
              </a:rPr>
              <a:t>lo que no ha sido cubierto en investigaciones actuales</a:t>
            </a:r>
            <a:r>
              <a:rPr lang="es-ES_tradnl" sz="2400" dirty="0"/>
              <a:t> y lleva a </a:t>
            </a:r>
            <a:r>
              <a:rPr lang="es-ES_tradnl" sz="2400" b="1" dirty="0">
                <a:highlight>
                  <a:srgbClr val="00FFFF"/>
                </a:highlight>
              </a:rPr>
              <a:t>identificar el vacío de investigación</a:t>
            </a:r>
            <a:r>
              <a:rPr lang="es-ES_tradnl" sz="2400" b="1" dirty="0"/>
              <a:t> </a:t>
            </a:r>
            <a:r>
              <a:rPr lang="es-ES_tradnl" sz="2400" dirty="0"/>
              <a:t>que se planea abordar.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D41283F4-58D0-5AF1-4F75-3C449616C18A}"/>
              </a:ext>
            </a:extLst>
          </p:cNvPr>
          <p:cNvCxnSpPr/>
          <p:nvPr/>
        </p:nvCxnSpPr>
        <p:spPr>
          <a:xfrm>
            <a:off x="5368973" y="5612550"/>
            <a:ext cx="2195032" cy="472966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011895E-A1F4-0651-8898-9E7814B1689F}"/>
              </a:ext>
            </a:extLst>
          </p:cNvPr>
          <p:cNvSpPr txBox="1"/>
          <p:nvPr/>
        </p:nvSpPr>
        <p:spPr>
          <a:xfrm>
            <a:off x="7788164" y="5660899"/>
            <a:ext cx="427771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R" sz="2800" dirty="0"/>
              <a:t>De aquí sale nuestro problema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238071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AC225B-F5E9-B0DD-77DD-01B47EC6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107" y="514876"/>
            <a:ext cx="5066323" cy="1499616"/>
          </a:xfrm>
        </p:spPr>
        <p:txBody>
          <a:bodyPr>
            <a:normAutofit/>
          </a:bodyPr>
          <a:lstStyle/>
          <a:p>
            <a:r>
              <a:rPr lang="es-ES_tradnl" sz="4000" dirty="0"/>
              <a:t>Clasificación de Índices según su rigurosidad</a:t>
            </a:r>
          </a:p>
        </p:txBody>
      </p:sp>
      <p:pic>
        <p:nvPicPr>
          <p:cNvPr id="7170" name="Picture 2" descr="Volver a la página principal">
            <a:extLst>
              <a:ext uri="{FF2B5EF4-FFF2-40B4-BE49-F238E27FC236}">
                <a16:creationId xmlns:a16="http://schemas.microsoft.com/office/drawing/2014/main" id="{27EFCAA2-1FC6-F313-6E35-064BA95E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6" y="862910"/>
            <a:ext cx="317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A51C6-B564-5B80-5057-54E77BD8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0337"/>
            <a:ext cx="4765431" cy="3586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AEA21-BFCC-64AC-5993-23C3B4FCD1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654"/>
          <a:stretch/>
        </p:blipFill>
        <p:spPr>
          <a:xfrm>
            <a:off x="4918076" y="2637617"/>
            <a:ext cx="7273924" cy="349789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BFF639AC-F1E1-E0F5-8BE2-7272988592AC}"/>
              </a:ext>
            </a:extLst>
          </p:cNvPr>
          <p:cNvSpPr/>
          <p:nvPr/>
        </p:nvSpPr>
        <p:spPr>
          <a:xfrm>
            <a:off x="652461" y="4603481"/>
            <a:ext cx="976313" cy="268558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2C06364-0652-E88B-361A-6E451AECA903}"/>
              </a:ext>
            </a:extLst>
          </p:cNvPr>
          <p:cNvSpPr/>
          <p:nvPr/>
        </p:nvSpPr>
        <p:spPr>
          <a:xfrm>
            <a:off x="652460" y="4872039"/>
            <a:ext cx="976313" cy="268558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7CD1A47-3FA3-B538-7C84-F69DD4DC43D4}"/>
              </a:ext>
            </a:extLst>
          </p:cNvPr>
          <p:cNvSpPr/>
          <p:nvPr/>
        </p:nvSpPr>
        <p:spPr>
          <a:xfrm>
            <a:off x="652459" y="5409155"/>
            <a:ext cx="976313" cy="268558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302724F-6699-B6D4-5F3B-EF6EB0D12D7B}"/>
              </a:ext>
            </a:extLst>
          </p:cNvPr>
          <p:cNvSpPr/>
          <p:nvPr/>
        </p:nvSpPr>
        <p:spPr>
          <a:xfrm>
            <a:off x="5460751" y="5034894"/>
            <a:ext cx="2025900" cy="294346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5BF615-B2A5-AF32-62D5-E34416764E2C}"/>
              </a:ext>
            </a:extLst>
          </p:cNvPr>
          <p:cNvSpPr txBox="1"/>
          <p:nvPr/>
        </p:nvSpPr>
        <p:spPr>
          <a:xfrm>
            <a:off x="4271107" y="177205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dirty="0">
                <a:hlinkClick r:id="rId5"/>
              </a:rPr>
              <a:t>https://ucrindex.ucr.ac.cr/clasificacion-de-indices/</a:t>
            </a:r>
            <a:r>
              <a:rPr lang="en-C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28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D097-20D5-46D1-10C0-7CB968F71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E4B00E-D80C-51F6-E718-DBF3059E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46" y="2146030"/>
            <a:ext cx="5066323" cy="1499616"/>
          </a:xfrm>
        </p:spPr>
        <p:txBody>
          <a:bodyPr>
            <a:normAutofit/>
          </a:bodyPr>
          <a:lstStyle/>
          <a:p>
            <a:r>
              <a:rPr lang="es-ES_tradnl" sz="4000" dirty="0"/>
              <a:t>Clasificación de Índices según su rigurosidad</a:t>
            </a:r>
          </a:p>
        </p:txBody>
      </p:sp>
      <p:pic>
        <p:nvPicPr>
          <p:cNvPr id="7170" name="Picture 2" descr="Volver a la página principal">
            <a:extLst>
              <a:ext uri="{FF2B5EF4-FFF2-40B4-BE49-F238E27FC236}">
                <a16:creationId xmlns:a16="http://schemas.microsoft.com/office/drawing/2014/main" id="{5A3516B3-F409-2123-288D-4A382701C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6" y="845584"/>
            <a:ext cx="317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046713-1EB1-1F92-BB6B-2CD5A1E4B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274" y="87923"/>
            <a:ext cx="6340276" cy="6682153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6AE1BA5-ED4A-5E24-56C7-F748A5E528B0}"/>
              </a:ext>
            </a:extLst>
          </p:cNvPr>
          <p:cNvSpPr/>
          <p:nvPr/>
        </p:nvSpPr>
        <p:spPr>
          <a:xfrm>
            <a:off x="6096000" y="2131742"/>
            <a:ext cx="704760" cy="271463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F730E-686E-3A75-D691-407040BD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0249B7-2A6F-40AB-2178-1A523BE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28" y="2603229"/>
            <a:ext cx="3175000" cy="1954483"/>
          </a:xfrm>
        </p:spPr>
        <p:txBody>
          <a:bodyPr>
            <a:normAutofit/>
          </a:bodyPr>
          <a:lstStyle/>
          <a:p>
            <a:r>
              <a:rPr lang="es-ES_tradnl" sz="4000" dirty="0"/>
              <a:t>Clasificación de Índices según su rigurosidad</a:t>
            </a:r>
          </a:p>
        </p:txBody>
      </p:sp>
      <p:pic>
        <p:nvPicPr>
          <p:cNvPr id="7170" name="Picture 2" descr="Volver a la página principal">
            <a:extLst>
              <a:ext uri="{FF2B5EF4-FFF2-40B4-BE49-F238E27FC236}">
                <a16:creationId xmlns:a16="http://schemas.microsoft.com/office/drawing/2014/main" id="{5B64786D-5F2A-4653-1429-603A6584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6" y="959884"/>
            <a:ext cx="2511365" cy="6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4761E-7F6A-A30D-BE8A-75A81992E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73" y="0"/>
            <a:ext cx="8370827" cy="6804818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41263135-75F2-02FE-0B3C-528CD7B99D62}"/>
              </a:ext>
            </a:extLst>
          </p:cNvPr>
          <p:cNvSpPr/>
          <p:nvPr/>
        </p:nvSpPr>
        <p:spPr>
          <a:xfrm>
            <a:off x="4157663" y="828675"/>
            <a:ext cx="2100262" cy="271463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60C3D73-5E1F-819F-D45B-D7622DE75E17}"/>
              </a:ext>
            </a:extLst>
          </p:cNvPr>
          <p:cNvSpPr/>
          <p:nvPr/>
        </p:nvSpPr>
        <p:spPr>
          <a:xfrm>
            <a:off x="4157662" y="1059897"/>
            <a:ext cx="2657475" cy="271462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0E80BB9-4184-050E-9D04-BF353E543501}"/>
              </a:ext>
            </a:extLst>
          </p:cNvPr>
          <p:cNvSpPr/>
          <p:nvPr/>
        </p:nvSpPr>
        <p:spPr>
          <a:xfrm>
            <a:off x="4167278" y="2867025"/>
            <a:ext cx="704760" cy="271463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04E0B26-009C-DB2C-B860-A13D0B810181}"/>
              </a:ext>
            </a:extLst>
          </p:cNvPr>
          <p:cNvSpPr/>
          <p:nvPr/>
        </p:nvSpPr>
        <p:spPr>
          <a:xfrm>
            <a:off x="4195853" y="5512352"/>
            <a:ext cx="704760" cy="271463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8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355E-B461-EDD6-67AC-E7F399A78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193" y="1417319"/>
            <a:ext cx="5770180" cy="4573577"/>
          </a:xfrm>
        </p:spPr>
        <p:txBody>
          <a:bodyPr>
            <a:normAutofit/>
          </a:bodyPr>
          <a:lstStyle/>
          <a:p>
            <a:r>
              <a:rPr lang="es-ES_tradnl" sz="4000" dirty="0"/>
              <a:t>La revisión de la literatura </a:t>
            </a:r>
            <a:r>
              <a:rPr lang="es-ES_tradnl" sz="4000" b="1" u="sng" dirty="0">
                <a:highlight>
                  <a:srgbClr val="00FFFF"/>
                </a:highlight>
              </a:rPr>
              <a:t>requiere una estrategia de búsqueda sistemática y bien pensada</a:t>
            </a:r>
            <a:r>
              <a:rPr lang="es-ES_tradnl" sz="4000" dirty="0">
                <a:highlight>
                  <a:srgbClr val="00FFFF"/>
                </a:highlight>
              </a:rPr>
              <a:t>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F3730D8-0949-86C8-ECD7-1EFEA6F9ACE3}"/>
              </a:ext>
            </a:extLst>
          </p:cNvPr>
          <p:cNvSpPr/>
          <p:nvPr/>
        </p:nvSpPr>
        <p:spPr>
          <a:xfrm rot="2612204">
            <a:off x="5298687" y="3858315"/>
            <a:ext cx="951021" cy="493987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C26FC-27B5-36CB-6719-71DEE23E94FE}"/>
              </a:ext>
            </a:extLst>
          </p:cNvPr>
          <p:cNvSpPr txBox="1"/>
          <p:nvPr/>
        </p:nvSpPr>
        <p:spPr>
          <a:xfrm>
            <a:off x="4950372" y="4567557"/>
            <a:ext cx="65584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800" b="1" u="sng" dirty="0">
                <a:highlight>
                  <a:srgbClr val="FFFF00"/>
                </a:highlight>
              </a:rPr>
              <a:t>Búsqueda EFECTIVA de fuentes (artículos científicos, libros y tesis):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b="1" u="sng" dirty="0">
                <a:highlight>
                  <a:srgbClr val="FF00FF"/>
                </a:highlight>
              </a:rPr>
              <a:t>Calidad de los repositorios y revistas.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b="1" u="sng" dirty="0">
                <a:highlight>
                  <a:srgbClr val="00FF00"/>
                </a:highlight>
              </a:rPr>
              <a:t>Calidad de las palabras clave.</a:t>
            </a:r>
            <a:endParaRPr lang="en-CR" sz="28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7626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889F0-5FED-142C-8073-A53E1357F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R" sz="4800" dirty="0"/>
              <a:t>búsqueda de fuentes académicas digitales y digitalizadas</a:t>
            </a:r>
          </a:p>
        </p:txBody>
      </p:sp>
    </p:spTree>
    <p:extLst>
      <p:ext uri="{BB962C8B-B14F-4D97-AF65-F5344CB8AC3E}">
        <p14:creationId xmlns:p14="http://schemas.microsoft.com/office/powerpoint/2010/main" val="297128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D2C8F-525B-DF1E-8C66-C60F62E5F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12FF94-EE10-2156-7BCA-7DC4C59DB181}"/>
              </a:ext>
            </a:extLst>
          </p:cNvPr>
          <p:cNvSpPr txBox="1"/>
          <p:nvPr/>
        </p:nvSpPr>
        <p:spPr>
          <a:xfrm>
            <a:off x="7188961" y="2651086"/>
            <a:ext cx="45279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_tradnl" sz="4000" b="1" dirty="0">
                <a:solidFill>
                  <a:srgbClr val="000000"/>
                </a:solidFill>
                <a:latin typeface="+mj-lt"/>
              </a:rPr>
              <a:t>Library Genesis (LibGen) </a:t>
            </a:r>
          </a:p>
          <a:p>
            <a:pPr algn="ctr" fontAlgn="base"/>
            <a:r>
              <a:rPr lang="es-ES_tradnl" sz="2400" dirty="0">
                <a:solidFill>
                  <a:srgbClr val="000000"/>
                </a:solidFill>
              </a:rPr>
              <a:t>Es una base de datos que permite el </a:t>
            </a:r>
            <a:r>
              <a:rPr lang="es-ES_tradnl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acceso gratuito </a:t>
            </a:r>
            <a:r>
              <a:rPr lang="es-ES_tradnl" sz="2400" dirty="0">
                <a:solidFill>
                  <a:srgbClr val="000000"/>
                </a:solidFill>
              </a:rPr>
              <a:t>a </a:t>
            </a:r>
            <a:r>
              <a:rPr lang="es-ES_tradnl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libros</a:t>
            </a:r>
            <a:r>
              <a:rPr lang="es-ES_tradnl" sz="2400" dirty="0">
                <a:solidFill>
                  <a:srgbClr val="000000"/>
                </a:solidFill>
              </a:rPr>
              <a:t> en varios campos. Funciona como un motor de búsqueda que indexa libros electrónicos ofreciendo descargas en varios formatos </a:t>
            </a:r>
            <a:r>
              <a:rPr lang="es-ES_tradnl" sz="3200" b="1" dirty="0">
                <a:solidFill>
                  <a:srgbClr val="000000"/>
                </a:solidFill>
                <a:hlinkClick r:id="rId2"/>
              </a:rPr>
              <a:t>https://libgen.is</a:t>
            </a:r>
            <a:r>
              <a:rPr lang="es-ES_tradnl" sz="3200" b="1" dirty="0">
                <a:solidFill>
                  <a:srgbClr val="000000"/>
                </a:solidFill>
              </a:rPr>
              <a:t> </a:t>
            </a:r>
            <a:endParaRPr lang="es-ES_tradnl" sz="2400" b="1" dirty="0"/>
          </a:p>
        </p:txBody>
      </p:sp>
      <p:pic>
        <p:nvPicPr>
          <p:cNvPr id="3078" name="Picture 6" descr="sci-hub: بدون هیچ هزینه‌ای برای دانلود مقالات">
            <a:extLst>
              <a:ext uri="{FF2B5EF4-FFF2-40B4-BE49-F238E27FC236}">
                <a16:creationId xmlns:a16="http://schemas.microsoft.com/office/drawing/2014/main" id="{DA79B20D-BAAF-8D27-976A-5AE477A1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07" y="609741"/>
            <a:ext cx="4113492" cy="17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60521A-83F2-FBD5-C641-6D3E4C2E3E74}"/>
              </a:ext>
            </a:extLst>
          </p:cNvPr>
          <p:cNvSpPr txBox="1"/>
          <p:nvPr/>
        </p:nvSpPr>
        <p:spPr>
          <a:xfrm>
            <a:off x="1319569" y="2404865"/>
            <a:ext cx="471736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_tradnl" sz="4000" b="1" dirty="0" err="1">
                <a:solidFill>
                  <a:srgbClr val="000000"/>
                </a:solidFill>
                <a:latin typeface="+mj-lt"/>
              </a:rPr>
              <a:t>S</a:t>
            </a:r>
            <a:r>
              <a:rPr lang="es-ES_tradnl" sz="4000" b="1" i="0" dirty="0" err="1">
                <a:solidFill>
                  <a:srgbClr val="000000"/>
                </a:solidFill>
                <a:effectLst/>
                <a:latin typeface="+mj-lt"/>
              </a:rPr>
              <a:t>ci</a:t>
            </a:r>
            <a:r>
              <a:rPr lang="es-ES_tradnl" sz="4000" b="1" i="0" dirty="0">
                <a:solidFill>
                  <a:srgbClr val="000000"/>
                </a:solidFill>
                <a:effectLst/>
                <a:latin typeface="+mj-lt"/>
              </a:rPr>
              <a:t>-Hub</a:t>
            </a:r>
          </a:p>
          <a:p>
            <a:pPr algn="ctr" fontAlgn="base"/>
            <a:r>
              <a:rPr lang="es-ES_tradnl" sz="2400" i="0" dirty="0" err="1">
                <a:solidFill>
                  <a:srgbClr val="000000"/>
                </a:solidFill>
                <a:effectLst/>
              </a:rPr>
              <a:t>Sci</a:t>
            </a:r>
            <a:r>
              <a:rPr lang="es-ES_tradnl" sz="2400" i="0" dirty="0">
                <a:solidFill>
                  <a:srgbClr val="000000"/>
                </a:solidFill>
                <a:effectLst/>
              </a:rPr>
              <a:t>-Hub es un sitio web que ofrece acceso gratuito a artículos científicos y académicos protegidos por muros de pago. , fundado en 2011 por Alexandra </a:t>
            </a:r>
            <a:r>
              <a:rPr lang="es-ES_tradnl" sz="2400" i="0" dirty="0" err="1">
                <a:solidFill>
                  <a:srgbClr val="000000"/>
                </a:solidFill>
                <a:effectLst/>
              </a:rPr>
              <a:t>Elbakyan</a:t>
            </a:r>
            <a:r>
              <a:rPr lang="es-ES_tradnl" sz="2400" i="0" dirty="0">
                <a:solidFill>
                  <a:srgbClr val="000000"/>
                </a:solidFill>
                <a:effectLst/>
              </a:rPr>
              <a:t>. Resalta el debate entre el acceso abierto al conocimiento y los modelos comerciales de publicación científica</a:t>
            </a:r>
          </a:p>
          <a:p>
            <a:pPr algn="ctr" fontAlgn="base"/>
            <a:r>
              <a:rPr lang="es-ES_tradnl" sz="2800" b="1" i="0" dirty="0">
                <a:solidFill>
                  <a:srgbClr val="000000"/>
                </a:solidFill>
                <a:effectLst/>
                <a:hlinkClick r:id="rId4"/>
              </a:rPr>
              <a:t>https://sci-hub.se</a:t>
            </a:r>
            <a:r>
              <a:rPr lang="es-ES_tradnl" sz="2800" b="1" dirty="0">
                <a:solidFill>
                  <a:srgbClr val="000000"/>
                </a:solidFill>
              </a:rPr>
              <a:t> (inestable)</a:t>
            </a:r>
            <a:endParaRPr lang="es-ES_tradnl" sz="28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1348725D-CA00-89FF-B4D5-46BF95EA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84" y="609741"/>
            <a:ext cx="1274455" cy="17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9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9E014-AEF1-D3CC-6207-D315B63E8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64D1519-8F3B-B51F-F4B8-E5F13AEB6B0F}"/>
              </a:ext>
            </a:extLst>
          </p:cNvPr>
          <p:cNvSpPr txBox="1"/>
          <p:nvPr/>
        </p:nvSpPr>
        <p:spPr>
          <a:xfrm>
            <a:off x="2644493" y="416432"/>
            <a:ext cx="724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3600" b="1" dirty="0">
                <a:latin typeface="+mj-lt"/>
              </a:rPr>
              <a:t>Bases de datos referenciales comerciales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4E64F-D6AB-EFB3-2F41-FE285CE7EBCB}"/>
              </a:ext>
            </a:extLst>
          </p:cNvPr>
          <p:cNvSpPr txBox="1"/>
          <p:nvPr/>
        </p:nvSpPr>
        <p:spPr>
          <a:xfrm>
            <a:off x="1693161" y="3429000"/>
            <a:ext cx="3455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2400" dirty="0">
                <a:hlinkClick r:id="rId2"/>
              </a:rPr>
              <a:t>https://scholar.google.com</a:t>
            </a:r>
            <a:r>
              <a:rPr lang="en-CR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B1043-4482-C23C-266A-CC23CBA4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616" y="2603066"/>
            <a:ext cx="3883023" cy="782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70C8EC-DE51-291E-502F-90D524E55B93}"/>
              </a:ext>
            </a:extLst>
          </p:cNvPr>
          <p:cNvSpPr txBox="1"/>
          <p:nvPr/>
        </p:nvSpPr>
        <p:spPr>
          <a:xfrm>
            <a:off x="5512484" y="2646489"/>
            <a:ext cx="757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R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18628-9DD1-8534-0780-EA4D1FA97880}"/>
              </a:ext>
            </a:extLst>
          </p:cNvPr>
          <p:cNvSpPr txBox="1"/>
          <p:nvPr/>
        </p:nvSpPr>
        <p:spPr>
          <a:xfrm>
            <a:off x="2474829" y="1071002"/>
            <a:ext cx="7242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Mi recomendación: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8EF1F-5F92-A875-6FFD-8E1C039B1104}"/>
              </a:ext>
            </a:extLst>
          </p:cNvPr>
          <p:cNvSpPr txBox="1"/>
          <p:nvPr/>
        </p:nvSpPr>
        <p:spPr>
          <a:xfrm>
            <a:off x="7151856" y="3508263"/>
            <a:ext cx="33932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2000" dirty="0">
                <a:hlinkClick r:id="rId4"/>
              </a:rPr>
              <a:t>https://harzing.com/resources/publish-or-perish</a:t>
            </a:r>
            <a:r>
              <a:rPr lang="en-CR" sz="2000" dirty="0"/>
              <a:t> </a:t>
            </a:r>
          </a:p>
        </p:txBody>
      </p:sp>
      <p:pic>
        <p:nvPicPr>
          <p:cNvPr id="12290" name="Picture 2" descr="Publish or Perish -">
            <a:extLst>
              <a:ext uri="{FF2B5EF4-FFF2-40B4-BE49-F238E27FC236}">
                <a16:creationId xmlns:a16="http://schemas.microsoft.com/office/drawing/2014/main" id="{BB3B7E9C-E7ED-BA25-6F8F-D5C0BE6EF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b="27649"/>
          <a:stretch/>
        </p:blipFill>
        <p:spPr bwMode="auto">
          <a:xfrm>
            <a:off x="6405644" y="2529513"/>
            <a:ext cx="4368800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822E9-F10A-19DE-F9A0-BF3CD47F642E}"/>
              </a:ext>
            </a:extLst>
          </p:cNvPr>
          <p:cNvSpPr txBox="1"/>
          <p:nvPr/>
        </p:nvSpPr>
        <p:spPr>
          <a:xfrm>
            <a:off x="4129458" y="5725954"/>
            <a:ext cx="3756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R" sz="2400" dirty="0">
                <a:hlinkClick r:id="rId6"/>
              </a:rPr>
              <a:t>https://www.scimagojr.com</a:t>
            </a:r>
            <a:r>
              <a:rPr lang="en-CR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59A3E-EAC8-61AA-5641-DEB73571E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458" y="4345265"/>
            <a:ext cx="3883023" cy="13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FEA40-4631-E942-C519-2F81BA9E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36" y="4074361"/>
            <a:ext cx="5271164" cy="902413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es-ES_tradnl" sz="3600" b="1" dirty="0" err="1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Quillbot</a:t>
            </a:r>
            <a:r>
              <a:rPr lang="es-ES_tradnl" sz="3600" b="1" dirty="0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 </a:t>
            </a:r>
            <a:r>
              <a:rPr lang="es-ES_tradnl" sz="3600" b="1" dirty="0" err="1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citation</a:t>
            </a:r>
            <a:r>
              <a:rPr lang="es-ES_tradnl" sz="3600" b="1" dirty="0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 </a:t>
            </a:r>
            <a:r>
              <a:rPr lang="es-ES_tradnl" sz="3600" b="1" dirty="0" err="1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generator</a:t>
            </a:r>
            <a:r>
              <a:rPr lang="es-ES_tradnl" sz="3600" b="1" dirty="0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  </a:t>
            </a:r>
            <a:r>
              <a:rPr lang="es-ES_tradnl" sz="2400" dirty="0">
                <a:cs typeface="Baloo Bhaina 2" panose="03080502040302020200" pitchFamily="66" charset="77"/>
                <a:hlinkClick r:id="rId2"/>
              </a:rPr>
              <a:t>https://quillbot.com/citation-generator</a:t>
            </a:r>
            <a:endParaRPr lang="es-ES_tradnl" sz="2400" dirty="0">
              <a:solidFill>
                <a:srgbClr val="000000"/>
              </a:solidFill>
              <a:effectLst/>
              <a:cs typeface="Baloo Bhaina 2" panose="03080502040302020200" pitchFamily="66" charset="77"/>
            </a:endParaRPr>
          </a:p>
        </p:txBody>
      </p:sp>
      <p:pic>
        <p:nvPicPr>
          <p:cNvPr id="3076" name="Picture 4" descr="QuillBot - iVenture Accelerator">
            <a:extLst>
              <a:ext uri="{FF2B5EF4-FFF2-40B4-BE49-F238E27FC236}">
                <a16:creationId xmlns:a16="http://schemas.microsoft.com/office/drawing/2014/main" id="{FC4BDF10-EAF8-AC61-91D8-72C528CD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6" y="2602351"/>
            <a:ext cx="5030480" cy="13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73821B-2DBB-BAAC-B46E-10B11F88A027}"/>
              </a:ext>
            </a:extLst>
          </p:cNvPr>
          <p:cNvSpPr txBox="1"/>
          <p:nvPr/>
        </p:nvSpPr>
        <p:spPr>
          <a:xfrm>
            <a:off x="2474830" y="330698"/>
            <a:ext cx="7242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3600" b="1" dirty="0">
                <a:latin typeface="+mj-lt"/>
              </a:rPr>
              <a:t>Nuevas herramientas para basadas en inteligencia artificial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62754-8869-45F7-B8E9-3032F4FD5884}"/>
              </a:ext>
            </a:extLst>
          </p:cNvPr>
          <p:cNvSpPr txBox="1"/>
          <p:nvPr/>
        </p:nvSpPr>
        <p:spPr>
          <a:xfrm>
            <a:off x="7331342" y="4267459"/>
            <a:ext cx="3736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2800" dirty="0">
                <a:hlinkClick r:id="rId4"/>
              </a:rPr>
              <a:t>https://chat.openai.com</a:t>
            </a:r>
            <a:r>
              <a:rPr lang="en-CR" sz="2800" dirty="0"/>
              <a:t> </a:t>
            </a:r>
          </a:p>
        </p:txBody>
      </p:sp>
      <p:pic>
        <p:nvPicPr>
          <p:cNvPr id="3084" name="Picture 12" descr="Qué es ChatGPT? La IA que impulsa la interacción virtual">
            <a:extLst>
              <a:ext uri="{FF2B5EF4-FFF2-40B4-BE49-F238E27FC236}">
                <a16:creationId xmlns:a16="http://schemas.microsoft.com/office/drawing/2014/main" id="{F9562ED9-F21F-CFC1-DF26-C415B6C2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73" y="2602351"/>
            <a:ext cx="2675267" cy="16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7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A203F-7257-6894-508A-863F1A568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199B87-63FE-42ED-CB5B-D8B582027018}"/>
              </a:ext>
            </a:extLst>
          </p:cNvPr>
          <p:cNvSpPr txBox="1"/>
          <p:nvPr/>
        </p:nvSpPr>
        <p:spPr>
          <a:xfrm>
            <a:off x="3629290" y="243860"/>
            <a:ext cx="525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3600" b="1" dirty="0">
                <a:latin typeface="+mj-lt"/>
              </a:rPr>
              <a:t>Bases de datos comerciales de texto completo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53F97-CEB7-4287-4C82-9583F7DFDAB9}"/>
              </a:ext>
            </a:extLst>
          </p:cNvPr>
          <p:cNvSpPr txBox="1"/>
          <p:nvPr/>
        </p:nvSpPr>
        <p:spPr>
          <a:xfrm>
            <a:off x="213715" y="5198493"/>
            <a:ext cx="3911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3200" dirty="0">
                <a:hlinkClick r:id="rId2"/>
              </a:rPr>
              <a:t>https://www.jstor.org</a:t>
            </a:r>
            <a:r>
              <a:rPr lang="en-CR" sz="3200" dirty="0"/>
              <a:t>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10E22F9-5454-FBB1-0419-20187D13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92" y="2317361"/>
            <a:ext cx="1862682" cy="236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eady to preview the new EBSCOhost UI? | Minitex">
            <a:extLst>
              <a:ext uri="{FF2B5EF4-FFF2-40B4-BE49-F238E27FC236}">
                <a16:creationId xmlns:a16="http://schemas.microsoft.com/office/drawing/2014/main" id="{2CE2C4C4-BF7C-350A-E284-DDF51A1E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62" y="2317361"/>
            <a:ext cx="4710793" cy="26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3895C-803C-813C-5EC5-AD0BAD48EC87}"/>
              </a:ext>
            </a:extLst>
          </p:cNvPr>
          <p:cNvSpPr txBox="1"/>
          <p:nvPr/>
        </p:nvSpPr>
        <p:spPr>
          <a:xfrm>
            <a:off x="3781844" y="5260048"/>
            <a:ext cx="4484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5"/>
              </a:rPr>
              <a:t>https://search.ebscohost.com</a:t>
            </a:r>
            <a:r>
              <a:rPr lang="en-US" sz="2800" dirty="0"/>
              <a:t> </a:t>
            </a:r>
            <a:endParaRPr lang="en-CR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44FCF-A341-D122-38AD-6DF005A2B574}"/>
              </a:ext>
            </a:extLst>
          </p:cNvPr>
          <p:cNvSpPr txBox="1"/>
          <p:nvPr/>
        </p:nvSpPr>
        <p:spPr>
          <a:xfrm>
            <a:off x="8266289" y="5290825"/>
            <a:ext cx="3382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2400" dirty="0">
                <a:hlinkClick r:id="rId6"/>
              </a:rPr>
              <a:t>https://www.proquest.com</a:t>
            </a:r>
            <a:r>
              <a:rPr lang="en-CR" sz="2400" dirty="0"/>
              <a:t> </a:t>
            </a:r>
          </a:p>
        </p:txBody>
      </p:sp>
      <p:pic>
        <p:nvPicPr>
          <p:cNvPr id="10244" name="Picture 4" descr="ProQuest Acquires Alexander Street Press | Minitex">
            <a:extLst>
              <a:ext uri="{FF2B5EF4-FFF2-40B4-BE49-F238E27FC236}">
                <a16:creationId xmlns:a16="http://schemas.microsoft.com/office/drawing/2014/main" id="{6DE11913-7889-3449-5338-EDF17279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34" y="2756897"/>
            <a:ext cx="3566285" cy="19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3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B83A7-AE47-B930-EA5B-0D7599A92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6B8C55-0C9A-BC48-C80E-6EACEFD4B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38" y="1168400"/>
            <a:ext cx="4100733" cy="227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B2874-A347-F794-0B95-94495A4C8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73" y="3446585"/>
            <a:ext cx="5271164" cy="294822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ES_tradnl" sz="2400" dirty="0">
                <a:solidFill>
                  <a:srgbClr val="000000"/>
                </a:solidFill>
                <a:cs typeface="Baloo Bhaina 2" panose="03080502040302020200" pitchFamily="66" charset="77"/>
              </a:rPr>
              <a:t>Son </a:t>
            </a:r>
            <a:r>
              <a:rPr lang="es-ES_tradnl" sz="2400" dirty="0">
                <a:solidFill>
                  <a:srgbClr val="000000"/>
                </a:solidFill>
                <a:effectLst/>
                <a:cs typeface="Baloo Bhaina 2" panose="03080502040302020200" pitchFamily="66" charset="77"/>
              </a:rPr>
              <a:t>bases de datos académicas que proveen </a:t>
            </a:r>
            <a:r>
              <a:rPr lang="es-ES_tradnl" sz="2400" dirty="0">
                <a:solidFill>
                  <a:srgbClr val="000000"/>
                </a:solidFill>
                <a:effectLst/>
                <a:highlight>
                  <a:srgbClr val="00FFFF"/>
                </a:highlight>
                <a:cs typeface="Baloo Bhaina 2" panose="03080502040302020200" pitchFamily="66" charset="77"/>
              </a:rPr>
              <a:t>acceso a referencias de investigaciones científicas</a:t>
            </a:r>
            <a:r>
              <a:rPr lang="es-ES_tradnl" sz="2400" dirty="0">
                <a:solidFill>
                  <a:srgbClr val="000000"/>
                </a:solidFill>
                <a:effectLst/>
                <a:cs typeface="Baloo Bhaina 2" panose="03080502040302020200" pitchFamily="66" charset="77"/>
              </a:rPr>
              <a:t>, permitiendo buscar y citar artículos y libros en diversas disciplinas. Debido a la gran cantidad de metadatos que capturan es ampliamente utilizada para evaluar el impacto de la investigación mediante el rastreo de citas.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DEED9-8D67-8066-58D6-D15864BE4B09}"/>
              </a:ext>
            </a:extLst>
          </p:cNvPr>
          <p:cNvSpPr txBox="1"/>
          <p:nvPr/>
        </p:nvSpPr>
        <p:spPr>
          <a:xfrm>
            <a:off x="2644493" y="416432"/>
            <a:ext cx="724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3600" b="1" dirty="0">
                <a:latin typeface="+mj-lt"/>
              </a:rPr>
              <a:t>Bases de datos referenciales comerciales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62A3F6-69F7-A094-2D82-09C502188700}"/>
              </a:ext>
            </a:extLst>
          </p:cNvPr>
          <p:cNvSpPr txBox="1">
            <a:spLocks/>
          </p:cNvSpPr>
          <p:nvPr/>
        </p:nvSpPr>
        <p:spPr>
          <a:xfrm>
            <a:off x="7118518" y="3429000"/>
            <a:ext cx="4397473" cy="2268413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buFont typeface="Tw Cen MT" panose="020B0602020104020603" pitchFamily="34" charset="0"/>
              <a:buNone/>
            </a:pPr>
            <a:r>
              <a:rPr lang="es-ES_tradnl" sz="4000" dirty="0">
                <a:solidFill>
                  <a:srgbClr val="000000"/>
                </a:solidFill>
                <a:cs typeface="Baloo Bhaina 2" panose="03080502040302020200" pitchFamily="66" charset="77"/>
              </a:rPr>
              <a:t>Se utilizan como base para elaborar análisis bibliométricos de gran nivel.</a:t>
            </a:r>
          </a:p>
        </p:txBody>
      </p:sp>
      <p:pic>
        <p:nvPicPr>
          <p:cNvPr id="6148" name="Picture 4" descr="Scopus Logo Get File - Colaboratory">
            <a:extLst>
              <a:ext uri="{FF2B5EF4-FFF2-40B4-BE49-F238E27FC236}">
                <a16:creationId xmlns:a16="http://schemas.microsoft.com/office/drawing/2014/main" id="{6C679087-A10E-6A63-7AAF-AF3574E6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53" y="1160587"/>
            <a:ext cx="5123574" cy="25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0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ata search screen in CSV format in Scopus database. | Download Scientific  Diagram">
            <a:extLst>
              <a:ext uri="{FF2B5EF4-FFF2-40B4-BE49-F238E27FC236}">
                <a16:creationId xmlns:a16="http://schemas.microsoft.com/office/drawing/2014/main" id="{F6B83B25-34C5-532B-2949-2990797A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9" y="923956"/>
            <a:ext cx="11148100" cy="50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4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{DEB54FD1-A0BA-CB4A-96F7-FC4F7D43104D}tf10001061</Template>
  <TotalTime>2006</TotalTime>
  <Words>428</Words>
  <Application>Microsoft Macintosh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Baloo Bhaina 2</vt:lpstr>
      <vt:lpstr>Tw Cen MT</vt:lpstr>
      <vt:lpstr>Tw Cen MT Condensed</vt:lpstr>
      <vt:lpstr>Wingdings</vt:lpstr>
      <vt:lpstr>Wingdings 3</vt:lpstr>
      <vt:lpstr>Integral</vt:lpstr>
      <vt:lpstr>Antecedentes de investigación</vt:lpstr>
      <vt:lpstr>PowerPoint Presentation</vt:lpstr>
      <vt:lpstr>búsqueda de fuentes académicas digitales y digitalizadas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Clasificación de Índices según su rigurosidad</vt:lpstr>
      <vt:lpstr>Clasificación de Índices según su rigurosidad</vt:lpstr>
      <vt:lpstr>Clasificación de Índices según su rigurosidad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tema de investigación</dc:title>
  <dc:creator>David</dc:creator>
  <cp:lastModifiedBy>David</cp:lastModifiedBy>
  <cp:revision>29</cp:revision>
  <dcterms:created xsi:type="dcterms:W3CDTF">2024-01-24T23:18:16Z</dcterms:created>
  <dcterms:modified xsi:type="dcterms:W3CDTF">2024-02-01T00:02:55Z</dcterms:modified>
</cp:coreProperties>
</file>