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4" r:id="rId23"/>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20B9F3-BF7A-49F0-B455-96B14ADAF96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9848B76-C965-47D2-8791-5B6932F99705}">
      <dgm:prSet custT="1"/>
      <dgm:spPr/>
      <dgm:t>
        <a:bodyPr/>
        <a:lstStyle/>
        <a:p>
          <a:r>
            <a:rPr lang="es-CR" sz="2400" dirty="0"/>
            <a:t>Durante los años 80s y 90s, se difundió la idea que implicaba una visión generalmente negativa del rol del estado en la economía, consecuente con la propuesta de un estado mínimo.</a:t>
          </a:r>
          <a:endParaRPr lang="en-US" sz="2400" dirty="0"/>
        </a:p>
      </dgm:t>
    </dgm:pt>
    <dgm:pt modelId="{269CF19D-1DA6-46D3-AE38-D87886AA1370}" type="parTrans" cxnId="{48995480-6F00-4ED2-AC22-1493795B92D1}">
      <dgm:prSet/>
      <dgm:spPr/>
      <dgm:t>
        <a:bodyPr/>
        <a:lstStyle/>
        <a:p>
          <a:endParaRPr lang="en-US"/>
        </a:p>
      </dgm:t>
    </dgm:pt>
    <dgm:pt modelId="{436BF910-1E9A-428D-B1F0-39686A869530}" type="sibTrans" cxnId="{48995480-6F00-4ED2-AC22-1493795B92D1}">
      <dgm:prSet/>
      <dgm:spPr/>
      <dgm:t>
        <a:bodyPr/>
        <a:lstStyle/>
        <a:p>
          <a:endParaRPr lang="en-US"/>
        </a:p>
      </dgm:t>
    </dgm:pt>
    <dgm:pt modelId="{FCC968DC-4EB8-4306-86E3-A762E317D550}">
      <dgm:prSet custT="1"/>
      <dgm:spPr/>
      <dgm:t>
        <a:bodyPr/>
        <a:lstStyle/>
        <a:p>
          <a:r>
            <a:rPr lang="es-CR" sz="2400" dirty="0"/>
            <a:t>Por otra parte, desde los años 2000 hasta la actualidad, y debido resultados contrastantes o insuficientes con el planteo anterior, se extendió en algunos países la concepción de que el Estado debía retomar una serie de actividades dentro del ámbito económico, desde políticas macro más activas, políticas sociales, etc.</a:t>
          </a:r>
          <a:endParaRPr lang="en-US" sz="2400" dirty="0"/>
        </a:p>
      </dgm:t>
    </dgm:pt>
    <dgm:pt modelId="{4674568D-5707-4606-8845-414A23456214}" type="parTrans" cxnId="{851998F5-D1BE-4B86-B2D7-362911AF3616}">
      <dgm:prSet/>
      <dgm:spPr/>
      <dgm:t>
        <a:bodyPr/>
        <a:lstStyle/>
        <a:p>
          <a:endParaRPr lang="en-US"/>
        </a:p>
      </dgm:t>
    </dgm:pt>
    <dgm:pt modelId="{7C66FE1E-838F-48C6-B1D1-C503F2F64655}" type="sibTrans" cxnId="{851998F5-D1BE-4B86-B2D7-362911AF3616}">
      <dgm:prSet/>
      <dgm:spPr/>
      <dgm:t>
        <a:bodyPr/>
        <a:lstStyle/>
        <a:p>
          <a:endParaRPr lang="en-US"/>
        </a:p>
      </dgm:t>
    </dgm:pt>
    <dgm:pt modelId="{BD1B3517-B914-45EE-84A8-4B5C4C9D33AB}" type="pres">
      <dgm:prSet presAssocID="{3F20B9F3-BF7A-49F0-B455-96B14ADAF96A}" presName="root" presStyleCnt="0">
        <dgm:presLayoutVars>
          <dgm:dir/>
          <dgm:resizeHandles val="exact"/>
        </dgm:presLayoutVars>
      </dgm:prSet>
      <dgm:spPr/>
    </dgm:pt>
    <dgm:pt modelId="{E7868630-6CCB-46E3-9DCB-C4EA278D6A04}" type="pres">
      <dgm:prSet presAssocID="{59848B76-C965-47D2-8791-5B6932F99705}" presName="compNode" presStyleCnt="0"/>
      <dgm:spPr/>
    </dgm:pt>
    <dgm:pt modelId="{FFEE59B5-D82E-4BF1-8D6F-694C0B00BB06}" type="pres">
      <dgm:prSet presAssocID="{59848B76-C965-47D2-8791-5B6932F99705}" presName="bgRect" presStyleLbl="bgShp" presStyleIdx="0" presStyleCnt="2"/>
      <dgm:spPr/>
    </dgm:pt>
    <dgm:pt modelId="{EA1E1042-48BF-48EB-B702-5E3EE6E8467A}" type="pres">
      <dgm:prSet presAssocID="{59848B76-C965-47D2-8791-5B6932F9970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e"/>
        </a:ext>
      </dgm:extLst>
    </dgm:pt>
    <dgm:pt modelId="{1160FD25-41F8-4990-84DF-38976A9347D9}" type="pres">
      <dgm:prSet presAssocID="{59848B76-C965-47D2-8791-5B6932F99705}" presName="spaceRect" presStyleCnt="0"/>
      <dgm:spPr/>
    </dgm:pt>
    <dgm:pt modelId="{65685716-F6B9-4A8D-BF0E-0DD4DEA7AFE4}" type="pres">
      <dgm:prSet presAssocID="{59848B76-C965-47D2-8791-5B6932F99705}" presName="parTx" presStyleLbl="revTx" presStyleIdx="0" presStyleCnt="2">
        <dgm:presLayoutVars>
          <dgm:chMax val="0"/>
          <dgm:chPref val="0"/>
        </dgm:presLayoutVars>
      </dgm:prSet>
      <dgm:spPr/>
    </dgm:pt>
    <dgm:pt modelId="{A610A4FC-D2AF-41BB-8DF6-3C6FF230B2F6}" type="pres">
      <dgm:prSet presAssocID="{436BF910-1E9A-428D-B1F0-39686A869530}" presName="sibTrans" presStyleCnt="0"/>
      <dgm:spPr/>
    </dgm:pt>
    <dgm:pt modelId="{6E4CBE56-5A30-4F71-9AD4-99059BCCEB25}" type="pres">
      <dgm:prSet presAssocID="{FCC968DC-4EB8-4306-86E3-A762E317D550}" presName="compNode" presStyleCnt="0"/>
      <dgm:spPr/>
    </dgm:pt>
    <dgm:pt modelId="{6B5ECBEF-1007-4E14-B827-D18ACDD49DF2}" type="pres">
      <dgm:prSet presAssocID="{FCC968DC-4EB8-4306-86E3-A762E317D550}" presName="bgRect" presStyleLbl="bgShp" presStyleIdx="1" presStyleCnt="2"/>
      <dgm:spPr/>
    </dgm:pt>
    <dgm:pt modelId="{4C4B1ADC-2F1D-4A58-91C6-BE5FCCF6F95E}" type="pres">
      <dgm:prSet presAssocID="{FCC968DC-4EB8-4306-86E3-A762E317D55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ed Bump"/>
        </a:ext>
      </dgm:extLst>
    </dgm:pt>
    <dgm:pt modelId="{390ECE61-3350-4431-B387-3A1D9C3BE5CE}" type="pres">
      <dgm:prSet presAssocID="{FCC968DC-4EB8-4306-86E3-A762E317D550}" presName="spaceRect" presStyleCnt="0"/>
      <dgm:spPr/>
    </dgm:pt>
    <dgm:pt modelId="{DFB3AE08-A3C0-4F59-A963-9057AD85FD84}" type="pres">
      <dgm:prSet presAssocID="{FCC968DC-4EB8-4306-86E3-A762E317D550}" presName="parTx" presStyleLbl="revTx" presStyleIdx="1" presStyleCnt="2">
        <dgm:presLayoutVars>
          <dgm:chMax val="0"/>
          <dgm:chPref val="0"/>
        </dgm:presLayoutVars>
      </dgm:prSet>
      <dgm:spPr/>
    </dgm:pt>
  </dgm:ptLst>
  <dgm:cxnLst>
    <dgm:cxn modelId="{3B7E8D14-5059-4D35-BD34-C39D887B2697}" type="presOf" srcId="{3F20B9F3-BF7A-49F0-B455-96B14ADAF96A}" destId="{BD1B3517-B914-45EE-84A8-4B5C4C9D33AB}" srcOrd="0" destOrd="0" presId="urn:microsoft.com/office/officeart/2018/2/layout/IconVerticalSolidList"/>
    <dgm:cxn modelId="{28AB6A35-1027-4620-8FF7-D96A201B38C2}" type="presOf" srcId="{59848B76-C965-47D2-8791-5B6932F99705}" destId="{65685716-F6B9-4A8D-BF0E-0DD4DEA7AFE4}" srcOrd="0" destOrd="0" presId="urn:microsoft.com/office/officeart/2018/2/layout/IconVerticalSolidList"/>
    <dgm:cxn modelId="{48995480-6F00-4ED2-AC22-1493795B92D1}" srcId="{3F20B9F3-BF7A-49F0-B455-96B14ADAF96A}" destId="{59848B76-C965-47D2-8791-5B6932F99705}" srcOrd="0" destOrd="0" parTransId="{269CF19D-1DA6-46D3-AE38-D87886AA1370}" sibTransId="{436BF910-1E9A-428D-B1F0-39686A869530}"/>
    <dgm:cxn modelId="{A2E965D3-6488-420F-A283-0D65033AE181}" type="presOf" srcId="{FCC968DC-4EB8-4306-86E3-A762E317D550}" destId="{DFB3AE08-A3C0-4F59-A963-9057AD85FD84}" srcOrd="0" destOrd="0" presId="urn:microsoft.com/office/officeart/2018/2/layout/IconVerticalSolidList"/>
    <dgm:cxn modelId="{851998F5-D1BE-4B86-B2D7-362911AF3616}" srcId="{3F20B9F3-BF7A-49F0-B455-96B14ADAF96A}" destId="{FCC968DC-4EB8-4306-86E3-A762E317D550}" srcOrd="1" destOrd="0" parTransId="{4674568D-5707-4606-8845-414A23456214}" sibTransId="{7C66FE1E-838F-48C6-B1D1-C503F2F64655}"/>
    <dgm:cxn modelId="{75A4DC4C-2711-415D-B46E-55D652A0DE30}" type="presParOf" srcId="{BD1B3517-B914-45EE-84A8-4B5C4C9D33AB}" destId="{E7868630-6CCB-46E3-9DCB-C4EA278D6A04}" srcOrd="0" destOrd="0" presId="urn:microsoft.com/office/officeart/2018/2/layout/IconVerticalSolidList"/>
    <dgm:cxn modelId="{02B01B44-53DC-4C75-9114-A0A2196A439F}" type="presParOf" srcId="{E7868630-6CCB-46E3-9DCB-C4EA278D6A04}" destId="{FFEE59B5-D82E-4BF1-8D6F-694C0B00BB06}" srcOrd="0" destOrd="0" presId="urn:microsoft.com/office/officeart/2018/2/layout/IconVerticalSolidList"/>
    <dgm:cxn modelId="{F304BC4D-CBFB-40FB-8A41-C42132DE96CE}" type="presParOf" srcId="{E7868630-6CCB-46E3-9DCB-C4EA278D6A04}" destId="{EA1E1042-48BF-48EB-B702-5E3EE6E8467A}" srcOrd="1" destOrd="0" presId="urn:microsoft.com/office/officeart/2018/2/layout/IconVerticalSolidList"/>
    <dgm:cxn modelId="{2E335E1C-69FD-474F-B887-113D5A9DF3D1}" type="presParOf" srcId="{E7868630-6CCB-46E3-9DCB-C4EA278D6A04}" destId="{1160FD25-41F8-4990-84DF-38976A9347D9}" srcOrd="2" destOrd="0" presId="urn:microsoft.com/office/officeart/2018/2/layout/IconVerticalSolidList"/>
    <dgm:cxn modelId="{3BCA17B0-47D6-4989-89D2-A673F798925E}" type="presParOf" srcId="{E7868630-6CCB-46E3-9DCB-C4EA278D6A04}" destId="{65685716-F6B9-4A8D-BF0E-0DD4DEA7AFE4}" srcOrd="3" destOrd="0" presId="urn:microsoft.com/office/officeart/2018/2/layout/IconVerticalSolidList"/>
    <dgm:cxn modelId="{6AFA6B58-F426-4C86-9091-118EE84AE50F}" type="presParOf" srcId="{BD1B3517-B914-45EE-84A8-4B5C4C9D33AB}" destId="{A610A4FC-D2AF-41BB-8DF6-3C6FF230B2F6}" srcOrd="1" destOrd="0" presId="urn:microsoft.com/office/officeart/2018/2/layout/IconVerticalSolidList"/>
    <dgm:cxn modelId="{D85742CD-3484-46CD-B30C-346E907DEC91}" type="presParOf" srcId="{BD1B3517-B914-45EE-84A8-4B5C4C9D33AB}" destId="{6E4CBE56-5A30-4F71-9AD4-99059BCCEB25}" srcOrd="2" destOrd="0" presId="urn:microsoft.com/office/officeart/2018/2/layout/IconVerticalSolidList"/>
    <dgm:cxn modelId="{BF557210-EC78-41B7-B20F-4AF50C583A0A}" type="presParOf" srcId="{6E4CBE56-5A30-4F71-9AD4-99059BCCEB25}" destId="{6B5ECBEF-1007-4E14-B827-D18ACDD49DF2}" srcOrd="0" destOrd="0" presId="urn:microsoft.com/office/officeart/2018/2/layout/IconVerticalSolidList"/>
    <dgm:cxn modelId="{A76E5FF0-D5FD-4920-BE7A-9DFD885ED649}" type="presParOf" srcId="{6E4CBE56-5A30-4F71-9AD4-99059BCCEB25}" destId="{4C4B1ADC-2F1D-4A58-91C6-BE5FCCF6F95E}" srcOrd="1" destOrd="0" presId="urn:microsoft.com/office/officeart/2018/2/layout/IconVerticalSolidList"/>
    <dgm:cxn modelId="{FF929A6E-28B0-4C09-83B3-8C3D9CB17728}" type="presParOf" srcId="{6E4CBE56-5A30-4F71-9AD4-99059BCCEB25}" destId="{390ECE61-3350-4431-B387-3A1D9C3BE5CE}" srcOrd="2" destOrd="0" presId="urn:microsoft.com/office/officeart/2018/2/layout/IconVerticalSolidList"/>
    <dgm:cxn modelId="{B0FFD205-4970-4272-9ACC-4FC398F90B1B}" type="presParOf" srcId="{6E4CBE56-5A30-4F71-9AD4-99059BCCEB25}" destId="{DFB3AE08-A3C0-4F59-A963-9057AD85FD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6585F8-CD29-4C92-B880-E9CE26BBC75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C407D2F-ADA0-4908-8C01-48501D2B13FF}">
      <dgm:prSet custT="1"/>
      <dgm:spPr/>
      <dgm:t>
        <a:bodyPr/>
        <a:lstStyle/>
        <a:p>
          <a:pPr>
            <a:lnSpc>
              <a:spcPct val="100000"/>
            </a:lnSpc>
          </a:pPr>
          <a:r>
            <a:rPr lang="es-CR" sz="2000"/>
            <a:t>En el caso de México, los métodos patrimoniales fueron dirigidos en gran medida hacia la consolidación de aliados empresariales. </a:t>
          </a:r>
          <a:endParaRPr lang="en-US" sz="2000"/>
        </a:p>
      </dgm:t>
    </dgm:pt>
    <dgm:pt modelId="{C72F95B1-7E84-422D-98A7-202DBC2C0C7E}" type="parTrans" cxnId="{6BA54424-7727-4FB3-84B2-42B98DF8787A}">
      <dgm:prSet/>
      <dgm:spPr/>
      <dgm:t>
        <a:bodyPr/>
        <a:lstStyle/>
        <a:p>
          <a:endParaRPr lang="en-US" sz="2000"/>
        </a:p>
      </dgm:t>
    </dgm:pt>
    <dgm:pt modelId="{32F6F2DC-7AF2-44F1-8850-CB21BCB8576F}" type="sibTrans" cxnId="{6BA54424-7727-4FB3-84B2-42B98DF8787A}">
      <dgm:prSet/>
      <dgm:spPr/>
      <dgm:t>
        <a:bodyPr/>
        <a:lstStyle/>
        <a:p>
          <a:pPr>
            <a:lnSpc>
              <a:spcPct val="100000"/>
            </a:lnSpc>
          </a:pPr>
          <a:endParaRPr lang="en-US" sz="2000"/>
        </a:p>
      </dgm:t>
    </dgm:pt>
    <dgm:pt modelId="{0C30C72A-0457-40CD-978B-EDFEE692D789}">
      <dgm:prSet custT="1"/>
      <dgm:spPr/>
      <dgm:t>
        <a:bodyPr/>
        <a:lstStyle/>
        <a:p>
          <a:pPr>
            <a:lnSpc>
              <a:spcPct val="100000"/>
            </a:lnSpc>
          </a:pPr>
          <a:r>
            <a:rPr lang="es-CR" sz="2000"/>
            <a:t>La forma en que se privatizó no logró evitar la concentración económica (monopolios y oligoplios), y al retirarse el </a:t>
          </a:r>
          <a:r>
            <a:rPr lang="es-CR" sz="2000" b="1"/>
            <a:t>Estado</a:t>
          </a:r>
          <a:r>
            <a:rPr lang="es-CR" sz="2000"/>
            <a:t>, se debilitó su capacidad regulatoria. </a:t>
          </a:r>
          <a:endParaRPr lang="en-US" sz="2000"/>
        </a:p>
      </dgm:t>
    </dgm:pt>
    <dgm:pt modelId="{51208FA9-9DB8-4279-9837-F74014253061}" type="parTrans" cxnId="{588C5E5C-43C5-4B38-80C0-DF81B3112733}">
      <dgm:prSet/>
      <dgm:spPr/>
      <dgm:t>
        <a:bodyPr/>
        <a:lstStyle/>
        <a:p>
          <a:endParaRPr lang="en-US" sz="2000"/>
        </a:p>
      </dgm:t>
    </dgm:pt>
    <dgm:pt modelId="{A9A02E99-038B-437B-8350-0D3B18DB5E05}" type="sibTrans" cxnId="{588C5E5C-43C5-4B38-80C0-DF81B3112733}">
      <dgm:prSet/>
      <dgm:spPr/>
      <dgm:t>
        <a:bodyPr/>
        <a:lstStyle/>
        <a:p>
          <a:pPr>
            <a:lnSpc>
              <a:spcPct val="100000"/>
            </a:lnSpc>
          </a:pPr>
          <a:endParaRPr lang="en-US" sz="2000"/>
        </a:p>
      </dgm:t>
    </dgm:pt>
    <dgm:pt modelId="{1C1EF9DC-EA41-43FB-85F6-2BC5708DC1F3}">
      <dgm:prSet custT="1"/>
      <dgm:spPr/>
      <dgm:t>
        <a:bodyPr/>
        <a:lstStyle/>
        <a:p>
          <a:pPr>
            <a:lnSpc>
              <a:spcPct val="100000"/>
            </a:lnSpc>
          </a:pPr>
          <a:r>
            <a:rPr lang="es-CR" sz="2000"/>
            <a:t>Las grandes empresas mexicanas tienen una visión que las opone fuertemente a la participación del </a:t>
          </a:r>
          <a:r>
            <a:rPr lang="es-CR" sz="2000" b="1"/>
            <a:t>Estado</a:t>
          </a:r>
          <a:r>
            <a:rPr lang="es-CR" sz="2000"/>
            <a:t> en la economía, visión que tiene una incidencia importante en los gobiernos del período. </a:t>
          </a:r>
          <a:endParaRPr lang="en-US" sz="2000"/>
        </a:p>
      </dgm:t>
    </dgm:pt>
    <dgm:pt modelId="{B302B71C-2C74-4CB3-9243-66E5FEAC4859}" type="parTrans" cxnId="{E3E4D0C7-83DE-4C79-AE1E-E7B45671DC47}">
      <dgm:prSet/>
      <dgm:spPr/>
      <dgm:t>
        <a:bodyPr/>
        <a:lstStyle/>
        <a:p>
          <a:endParaRPr lang="en-US" sz="2000"/>
        </a:p>
      </dgm:t>
    </dgm:pt>
    <dgm:pt modelId="{DA094A23-B082-4999-BCA6-E3DF73DDEDEB}" type="sibTrans" cxnId="{E3E4D0C7-83DE-4C79-AE1E-E7B45671DC47}">
      <dgm:prSet/>
      <dgm:spPr/>
      <dgm:t>
        <a:bodyPr/>
        <a:lstStyle/>
        <a:p>
          <a:pPr>
            <a:lnSpc>
              <a:spcPct val="100000"/>
            </a:lnSpc>
          </a:pPr>
          <a:endParaRPr lang="en-US" sz="2000"/>
        </a:p>
      </dgm:t>
    </dgm:pt>
    <dgm:pt modelId="{7BD218F4-5DD7-4813-9C2A-9B33BF4D113E}">
      <dgm:prSet custT="1"/>
      <dgm:spPr/>
      <dgm:t>
        <a:bodyPr/>
        <a:lstStyle/>
        <a:p>
          <a:pPr>
            <a:lnSpc>
              <a:spcPct val="100000"/>
            </a:lnSpc>
          </a:pPr>
          <a:r>
            <a:rPr lang="es-CR" sz="2000"/>
            <a:t>Si bien las leyes de trabajo no se modificaron durante ese período, hubo considerable flexibilización laboral de facto.</a:t>
          </a:r>
          <a:endParaRPr lang="en-US" sz="2000"/>
        </a:p>
      </dgm:t>
    </dgm:pt>
    <dgm:pt modelId="{DB335D01-563C-4764-BB1E-60FA6AF65F43}" type="parTrans" cxnId="{8F3A47A6-F049-45B0-980E-DDEE0BCE5437}">
      <dgm:prSet/>
      <dgm:spPr/>
      <dgm:t>
        <a:bodyPr/>
        <a:lstStyle/>
        <a:p>
          <a:endParaRPr lang="en-US" sz="2000"/>
        </a:p>
      </dgm:t>
    </dgm:pt>
    <dgm:pt modelId="{BCF11262-15C3-4678-99CB-6C48C7D2685E}" type="sibTrans" cxnId="{8F3A47A6-F049-45B0-980E-DDEE0BCE5437}">
      <dgm:prSet/>
      <dgm:spPr/>
      <dgm:t>
        <a:bodyPr/>
        <a:lstStyle/>
        <a:p>
          <a:endParaRPr lang="en-US" sz="2000"/>
        </a:p>
      </dgm:t>
    </dgm:pt>
    <dgm:pt modelId="{FD10B677-736D-4A65-BB2E-AB35E0F26441}" type="pres">
      <dgm:prSet presAssocID="{036585F8-CD29-4C92-B880-E9CE26BBC750}" presName="root" presStyleCnt="0">
        <dgm:presLayoutVars>
          <dgm:dir/>
          <dgm:resizeHandles val="exact"/>
        </dgm:presLayoutVars>
      </dgm:prSet>
      <dgm:spPr/>
    </dgm:pt>
    <dgm:pt modelId="{8DCE9635-54F2-4C59-8B14-D5541585B99A}" type="pres">
      <dgm:prSet presAssocID="{036585F8-CD29-4C92-B880-E9CE26BBC750}" presName="container" presStyleCnt="0">
        <dgm:presLayoutVars>
          <dgm:dir/>
          <dgm:resizeHandles val="exact"/>
        </dgm:presLayoutVars>
      </dgm:prSet>
      <dgm:spPr/>
    </dgm:pt>
    <dgm:pt modelId="{B047A038-D162-4580-AFC5-7C9E582EF4EE}" type="pres">
      <dgm:prSet presAssocID="{DC407D2F-ADA0-4908-8C01-48501D2B13FF}" presName="compNode" presStyleCnt="0"/>
      <dgm:spPr/>
    </dgm:pt>
    <dgm:pt modelId="{0FD4242C-3869-4B8A-925D-782D4E6645A3}" type="pres">
      <dgm:prSet presAssocID="{DC407D2F-ADA0-4908-8C01-48501D2B13FF}" presName="iconBgRect" presStyleLbl="bgShp" presStyleIdx="0" presStyleCnt="4"/>
      <dgm:spPr/>
    </dgm:pt>
    <dgm:pt modelId="{E977F252-95A5-4DF6-8136-AFE755A52933}" type="pres">
      <dgm:prSet presAssocID="{DC407D2F-ADA0-4908-8C01-48501D2B13F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croscopio"/>
        </a:ext>
      </dgm:extLst>
    </dgm:pt>
    <dgm:pt modelId="{C72C649B-03FD-4594-9C06-14D6019ABCCC}" type="pres">
      <dgm:prSet presAssocID="{DC407D2F-ADA0-4908-8C01-48501D2B13FF}" presName="spaceRect" presStyleCnt="0"/>
      <dgm:spPr/>
    </dgm:pt>
    <dgm:pt modelId="{64C9312F-B095-4786-BCEA-4031AACF4312}" type="pres">
      <dgm:prSet presAssocID="{DC407D2F-ADA0-4908-8C01-48501D2B13FF}" presName="textRect" presStyleLbl="revTx" presStyleIdx="0" presStyleCnt="4">
        <dgm:presLayoutVars>
          <dgm:chMax val="1"/>
          <dgm:chPref val="1"/>
        </dgm:presLayoutVars>
      </dgm:prSet>
      <dgm:spPr/>
    </dgm:pt>
    <dgm:pt modelId="{15DA6830-8731-40B7-A303-85910B4C515D}" type="pres">
      <dgm:prSet presAssocID="{32F6F2DC-7AF2-44F1-8850-CB21BCB8576F}" presName="sibTrans" presStyleLbl="sibTrans2D1" presStyleIdx="0" presStyleCnt="0"/>
      <dgm:spPr/>
    </dgm:pt>
    <dgm:pt modelId="{3849E161-6A36-4365-938B-118DD9F1B3F5}" type="pres">
      <dgm:prSet presAssocID="{0C30C72A-0457-40CD-978B-EDFEE692D789}" presName="compNode" presStyleCnt="0"/>
      <dgm:spPr/>
    </dgm:pt>
    <dgm:pt modelId="{F2078CA3-5CF1-4D48-892A-FE270A097940}" type="pres">
      <dgm:prSet presAssocID="{0C30C72A-0457-40CD-978B-EDFEE692D789}" presName="iconBgRect" presStyleLbl="bgShp" presStyleIdx="1" presStyleCnt="4"/>
      <dgm:spPr/>
    </dgm:pt>
    <dgm:pt modelId="{340FBE23-3C26-4244-8F83-CB9B75977EB6}" type="pres">
      <dgm:prSet presAssocID="{0C30C72A-0457-40CD-978B-EDFEE692D78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ólar"/>
        </a:ext>
      </dgm:extLst>
    </dgm:pt>
    <dgm:pt modelId="{549CA3E8-A02D-4A2F-904F-D79FB20776C2}" type="pres">
      <dgm:prSet presAssocID="{0C30C72A-0457-40CD-978B-EDFEE692D789}" presName="spaceRect" presStyleCnt="0"/>
      <dgm:spPr/>
    </dgm:pt>
    <dgm:pt modelId="{2EFF2042-0D51-44FC-BDD7-ADCAED8011FC}" type="pres">
      <dgm:prSet presAssocID="{0C30C72A-0457-40CD-978B-EDFEE692D789}" presName="textRect" presStyleLbl="revTx" presStyleIdx="1" presStyleCnt="4">
        <dgm:presLayoutVars>
          <dgm:chMax val="1"/>
          <dgm:chPref val="1"/>
        </dgm:presLayoutVars>
      </dgm:prSet>
      <dgm:spPr/>
    </dgm:pt>
    <dgm:pt modelId="{3A61E8E1-A25E-467F-B8D2-A97368534C1C}" type="pres">
      <dgm:prSet presAssocID="{A9A02E99-038B-437B-8350-0D3B18DB5E05}" presName="sibTrans" presStyleLbl="sibTrans2D1" presStyleIdx="0" presStyleCnt="0"/>
      <dgm:spPr/>
    </dgm:pt>
    <dgm:pt modelId="{4C04821A-B6E8-4AA5-9A47-F1B31A2406AB}" type="pres">
      <dgm:prSet presAssocID="{1C1EF9DC-EA41-43FB-85F6-2BC5708DC1F3}" presName="compNode" presStyleCnt="0"/>
      <dgm:spPr/>
    </dgm:pt>
    <dgm:pt modelId="{D18831D5-88A9-40BE-915A-7BA26D9E7003}" type="pres">
      <dgm:prSet presAssocID="{1C1EF9DC-EA41-43FB-85F6-2BC5708DC1F3}" presName="iconBgRect" presStyleLbl="bgShp" presStyleIdx="2" presStyleCnt="4"/>
      <dgm:spPr/>
    </dgm:pt>
    <dgm:pt modelId="{E10B47E1-5920-45EE-85B0-08C4AA66C872}" type="pres">
      <dgm:prSet presAssocID="{1C1EF9DC-EA41-43FB-85F6-2BC5708DC1F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upo"/>
        </a:ext>
      </dgm:extLst>
    </dgm:pt>
    <dgm:pt modelId="{BCF711D3-58CF-4E81-8982-E519D7EC65C4}" type="pres">
      <dgm:prSet presAssocID="{1C1EF9DC-EA41-43FB-85F6-2BC5708DC1F3}" presName="spaceRect" presStyleCnt="0"/>
      <dgm:spPr/>
    </dgm:pt>
    <dgm:pt modelId="{10DCFE6D-E961-4B81-AA1C-E7E26FB8043C}" type="pres">
      <dgm:prSet presAssocID="{1C1EF9DC-EA41-43FB-85F6-2BC5708DC1F3}" presName="textRect" presStyleLbl="revTx" presStyleIdx="2" presStyleCnt="4">
        <dgm:presLayoutVars>
          <dgm:chMax val="1"/>
          <dgm:chPref val="1"/>
        </dgm:presLayoutVars>
      </dgm:prSet>
      <dgm:spPr/>
    </dgm:pt>
    <dgm:pt modelId="{22A2D0E9-7FD2-44FA-B2E6-9A928EB54D37}" type="pres">
      <dgm:prSet presAssocID="{DA094A23-B082-4999-BCA6-E3DF73DDEDEB}" presName="sibTrans" presStyleLbl="sibTrans2D1" presStyleIdx="0" presStyleCnt="0"/>
      <dgm:spPr/>
    </dgm:pt>
    <dgm:pt modelId="{E81C16CE-C875-4A1F-AEEE-8A3E3AACFE4F}" type="pres">
      <dgm:prSet presAssocID="{7BD218F4-5DD7-4813-9C2A-9B33BF4D113E}" presName="compNode" presStyleCnt="0"/>
      <dgm:spPr/>
    </dgm:pt>
    <dgm:pt modelId="{4D989153-5555-4C36-B59E-006B522C7D8C}" type="pres">
      <dgm:prSet presAssocID="{7BD218F4-5DD7-4813-9C2A-9B33BF4D113E}" presName="iconBgRect" presStyleLbl="bgShp" presStyleIdx="3" presStyleCnt="4"/>
      <dgm:spPr/>
    </dgm:pt>
    <dgm:pt modelId="{010B78E0-7F06-4126-A93B-ED91E7F9A623}" type="pres">
      <dgm:prSet presAssocID="{7BD218F4-5DD7-4813-9C2A-9B33BF4D113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rca de verificación"/>
        </a:ext>
      </dgm:extLst>
    </dgm:pt>
    <dgm:pt modelId="{B1CF13A1-CB2D-4126-B568-1E7406104C85}" type="pres">
      <dgm:prSet presAssocID="{7BD218F4-5DD7-4813-9C2A-9B33BF4D113E}" presName="spaceRect" presStyleCnt="0"/>
      <dgm:spPr/>
    </dgm:pt>
    <dgm:pt modelId="{22120726-C13A-4659-BA0D-BC6BA22CA838}" type="pres">
      <dgm:prSet presAssocID="{7BD218F4-5DD7-4813-9C2A-9B33BF4D113E}" presName="textRect" presStyleLbl="revTx" presStyleIdx="3" presStyleCnt="4">
        <dgm:presLayoutVars>
          <dgm:chMax val="1"/>
          <dgm:chPref val="1"/>
        </dgm:presLayoutVars>
      </dgm:prSet>
      <dgm:spPr/>
    </dgm:pt>
  </dgm:ptLst>
  <dgm:cxnLst>
    <dgm:cxn modelId="{6BA54424-7727-4FB3-84B2-42B98DF8787A}" srcId="{036585F8-CD29-4C92-B880-E9CE26BBC750}" destId="{DC407D2F-ADA0-4908-8C01-48501D2B13FF}" srcOrd="0" destOrd="0" parTransId="{C72F95B1-7E84-422D-98A7-202DBC2C0C7E}" sibTransId="{32F6F2DC-7AF2-44F1-8850-CB21BCB8576F}"/>
    <dgm:cxn modelId="{588C5E5C-43C5-4B38-80C0-DF81B3112733}" srcId="{036585F8-CD29-4C92-B880-E9CE26BBC750}" destId="{0C30C72A-0457-40CD-978B-EDFEE692D789}" srcOrd="1" destOrd="0" parTransId="{51208FA9-9DB8-4279-9837-F74014253061}" sibTransId="{A9A02E99-038B-437B-8350-0D3B18DB5E05}"/>
    <dgm:cxn modelId="{D6152469-408F-45FA-8212-AF56E11C17BA}" type="presOf" srcId="{DA094A23-B082-4999-BCA6-E3DF73DDEDEB}" destId="{22A2D0E9-7FD2-44FA-B2E6-9A928EB54D37}" srcOrd="0" destOrd="0" presId="urn:microsoft.com/office/officeart/2018/2/layout/IconCircleList"/>
    <dgm:cxn modelId="{DD58014B-1600-451D-AED9-4F456312B27E}" type="presOf" srcId="{DC407D2F-ADA0-4908-8C01-48501D2B13FF}" destId="{64C9312F-B095-4786-BCEA-4031AACF4312}" srcOrd="0" destOrd="0" presId="urn:microsoft.com/office/officeart/2018/2/layout/IconCircleList"/>
    <dgm:cxn modelId="{F89A4052-0CB7-4DAD-B970-5759D258AD4F}" type="presOf" srcId="{7BD218F4-5DD7-4813-9C2A-9B33BF4D113E}" destId="{22120726-C13A-4659-BA0D-BC6BA22CA838}" srcOrd="0" destOrd="0" presId="urn:microsoft.com/office/officeart/2018/2/layout/IconCircleList"/>
    <dgm:cxn modelId="{8F3A47A6-F049-45B0-980E-DDEE0BCE5437}" srcId="{036585F8-CD29-4C92-B880-E9CE26BBC750}" destId="{7BD218F4-5DD7-4813-9C2A-9B33BF4D113E}" srcOrd="3" destOrd="0" parTransId="{DB335D01-563C-4764-BB1E-60FA6AF65F43}" sibTransId="{BCF11262-15C3-4678-99CB-6C48C7D2685E}"/>
    <dgm:cxn modelId="{47AC07C5-A8DB-4C2F-B997-F9A77CECC55F}" type="presOf" srcId="{A9A02E99-038B-437B-8350-0D3B18DB5E05}" destId="{3A61E8E1-A25E-467F-B8D2-A97368534C1C}" srcOrd="0" destOrd="0" presId="urn:microsoft.com/office/officeart/2018/2/layout/IconCircleList"/>
    <dgm:cxn modelId="{E3E4D0C7-83DE-4C79-AE1E-E7B45671DC47}" srcId="{036585F8-CD29-4C92-B880-E9CE26BBC750}" destId="{1C1EF9DC-EA41-43FB-85F6-2BC5708DC1F3}" srcOrd="2" destOrd="0" parTransId="{B302B71C-2C74-4CB3-9243-66E5FEAC4859}" sibTransId="{DA094A23-B082-4999-BCA6-E3DF73DDEDEB}"/>
    <dgm:cxn modelId="{A739F0CF-BC7E-4BC0-94F5-88409F6ED139}" type="presOf" srcId="{1C1EF9DC-EA41-43FB-85F6-2BC5708DC1F3}" destId="{10DCFE6D-E961-4B81-AA1C-E7E26FB8043C}" srcOrd="0" destOrd="0" presId="urn:microsoft.com/office/officeart/2018/2/layout/IconCircleList"/>
    <dgm:cxn modelId="{E34DEFDA-F234-46DE-AD95-90FB9177D652}" type="presOf" srcId="{0C30C72A-0457-40CD-978B-EDFEE692D789}" destId="{2EFF2042-0D51-44FC-BDD7-ADCAED8011FC}" srcOrd="0" destOrd="0" presId="urn:microsoft.com/office/officeart/2018/2/layout/IconCircleList"/>
    <dgm:cxn modelId="{1C4145EE-08B5-4A39-89B9-BE1F43CF5B4C}" type="presOf" srcId="{32F6F2DC-7AF2-44F1-8850-CB21BCB8576F}" destId="{15DA6830-8731-40B7-A303-85910B4C515D}" srcOrd="0" destOrd="0" presId="urn:microsoft.com/office/officeart/2018/2/layout/IconCircleList"/>
    <dgm:cxn modelId="{385B41F2-EADC-4C98-8D45-08CCB9298960}" type="presOf" srcId="{036585F8-CD29-4C92-B880-E9CE26BBC750}" destId="{FD10B677-736D-4A65-BB2E-AB35E0F26441}" srcOrd="0" destOrd="0" presId="urn:microsoft.com/office/officeart/2018/2/layout/IconCircleList"/>
    <dgm:cxn modelId="{7D095250-4444-47E5-A96C-821212762BE9}" type="presParOf" srcId="{FD10B677-736D-4A65-BB2E-AB35E0F26441}" destId="{8DCE9635-54F2-4C59-8B14-D5541585B99A}" srcOrd="0" destOrd="0" presId="urn:microsoft.com/office/officeart/2018/2/layout/IconCircleList"/>
    <dgm:cxn modelId="{BB076D23-5590-405F-904F-15BB7FE81015}" type="presParOf" srcId="{8DCE9635-54F2-4C59-8B14-D5541585B99A}" destId="{B047A038-D162-4580-AFC5-7C9E582EF4EE}" srcOrd="0" destOrd="0" presId="urn:microsoft.com/office/officeart/2018/2/layout/IconCircleList"/>
    <dgm:cxn modelId="{203827DC-AE6F-4E95-B847-8CE461AAA3CF}" type="presParOf" srcId="{B047A038-D162-4580-AFC5-7C9E582EF4EE}" destId="{0FD4242C-3869-4B8A-925D-782D4E6645A3}" srcOrd="0" destOrd="0" presId="urn:microsoft.com/office/officeart/2018/2/layout/IconCircleList"/>
    <dgm:cxn modelId="{EF082AD8-51A3-4322-B3DC-7CB9A8C9074F}" type="presParOf" srcId="{B047A038-D162-4580-AFC5-7C9E582EF4EE}" destId="{E977F252-95A5-4DF6-8136-AFE755A52933}" srcOrd="1" destOrd="0" presId="urn:microsoft.com/office/officeart/2018/2/layout/IconCircleList"/>
    <dgm:cxn modelId="{4747CD95-F866-4675-8127-C28A80ADC1E0}" type="presParOf" srcId="{B047A038-D162-4580-AFC5-7C9E582EF4EE}" destId="{C72C649B-03FD-4594-9C06-14D6019ABCCC}" srcOrd="2" destOrd="0" presId="urn:microsoft.com/office/officeart/2018/2/layout/IconCircleList"/>
    <dgm:cxn modelId="{4FEC6C8D-B107-4042-9BCF-3A4E8A6CE3DD}" type="presParOf" srcId="{B047A038-D162-4580-AFC5-7C9E582EF4EE}" destId="{64C9312F-B095-4786-BCEA-4031AACF4312}" srcOrd="3" destOrd="0" presId="urn:microsoft.com/office/officeart/2018/2/layout/IconCircleList"/>
    <dgm:cxn modelId="{861251E0-C971-4454-92A8-57DE9ED47BD1}" type="presParOf" srcId="{8DCE9635-54F2-4C59-8B14-D5541585B99A}" destId="{15DA6830-8731-40B7-A303-85910B4C515D}" srcOrd="1" destOrd="0" presId="urn:microsoft.com/office/officeart/2018/2/layout/IconCircleList"/>
    <dgm:cxn modelId="{BFB6E56C-8D57-4236-A241-6A1959603996}" type="presParOf" srcId="{8DCE9635-54F2-4C59-8B14-D5541585B99A}" destId="{3849E161-6A36-4365-938B-118DD9F1B3F5}" srcOrd="2" destOrd="0" presId="urn:microsoft.com/office/officeart/2018/2/layout/IconCircleList"/>
    <dgm:cxn modelId="{654BF963-FFF1-44EF-9F36-254C88BAAD7E}" type="presParOf" srcId="{3849E161-6A36-4365-938B-118DD9F1B3F5}" destId="{F2078CA3-5CF1-4D48-892A-FE270A097940}" srcOrd="0" destOrd="0" presId="urn:microsoft.com/office/officeart/2018/2/layout/IconCircleList"/>
    <dgm:cxn modelId="{7A26EC82-E3D8-44D0-88E1-3A41A3EA29E0}" type="presParOf" srcId="{3849E161-6A36-4365-938B-118DD9F1B3F5}" destId="{340FBE23-3C26-4244-8F83-CB9B75977EB6}" srcOrd="1" destOrd="0" presId="urn:microsoft.com/office/officeart/2018/2/layout/IconCircleList"/>
    <dgm:cxn modelId="{3D849A3B-F07B-4125-9898-375CB0251A7D}" type="presParOf" srcId="{3849E161-6A36-4365-938B-118DD9F1B3F5}" destId="{549CA3E8-A02D-4A2F-904F-D79FB20776C2}" srcOrd="2" destOrd="0" presId="urn:microsoft.com/office/officeart/2018/2/layout/IconCircleList"/>
    <dgm:cxn modelId="{A72528EE-A296-40AF-82D5-D02B598075CE}" type="presParOf" srcId="{3849E161-6A36-4365-938B-118DD9F1B3F5}" destId="{2EFF2042-0D51-44FC-BDD7-ADCAED8011FC}" srcOrd="3" destOrd="0" presId="urn:microsoft.com/office/officeart/2018/2/layout/IconCircleList"/>
    <dgm:cxn modelId="{77686A31-E014-4D86-819D-4E3C284B2955}" type="presParOf" srcId="{8DCE9635-54F2-4C59-8B14-D5541585B99A}" destId="{3A61E8E1-A25E-467F-B8D2-A97368534C1C}" srcOrd="3" destOrd="0" presId="urn:microsoft.com/office/officeart/2018/2/layout/IconCircleList"/>
    <dgm:cxn modelId="{D64F981A-148B-4CF2-B122-2E00D46FB6C7}" type="presParOf" srcId="{8DCE9635-54F2-4C59-8B14-D5541585B99A}" destId="{4C04821A-B6E8-4AA5-9A47-F1B31A2406AB}" srcOrd="4" destOrd="0" presId="urn:microsoft.com/office/officeart/2018/2/layout/IconCircleList"/>
    <dgm:cxn modelId="{AA695516-F8D5-44EB-A1F1-E1ECB04FAA85}" type="presParOf" srcId="{4C04821A-B6E8-4AA5-9A47-F1B31A2406AB}" destId="{D18831D5-88A9-40BE-915A-7BA26D9E7003}" srcOrd="0" destOrd="0" presId="urn:microsoft.com/office/officeart/2018/2/layout/IconCircleList"/>
    <dgm:cxn modelId="{9182DD08-636D-4A78-B5A5-3D45625CA995}" type="presParOf" srcId="{4C04821A-B6E8-4AA5-9A47-F1B31A2406AB}" destId="{E10B47E1-5920-45EE-85B0-08C4AA66C872}" srcOrd="1" destOrd="0" presId="urn:microsoft.com/office/officeart/2018/2/layout/IconCircleList"/>
    <dgm:cxn modelId="{842C3B62-59E6-4493-A739-75E840D955B8}" type="presParOf" srcId="{4C04821A-B6E8-4AA5-9A47-F1B31A2406AB}" destId="{BCF711D3-58CF-4E81-8982-E519D7EC65C4}" srcOrd="2" destOrd="0" presId="urn:microsoft.com/office/officeart/2018/2/layout/IconCircleList"/>
    <dgm:cxn modelId="{110F4DCC-1EB7-476B-9002-8AA117BA22CA}" type="presParOf" srcId="{4C04821A-B6E8-4AA5-9A47-F1B31A2406AB}" destId="{10DCFE6D-E961-4B81-AA1C-E7E26FB8043C}" srcOrd="3" destOrd="0" presId="urn:microsoft.com/office/officeart/2018/2/layout/IconCircleList"/>
    <dgm:cxn modelId="{15C19FBB-2223-4196-8C36-7F900D21103C}" type="presParOf" srcId="{8DCE9635-54F2-4C59-8B14-D5541585B99A}" destId="{22A2D0E9-7FD2-44FA-B2E6-9A928EB54D37}" srcOrd="5" destOrd="0" presId="urn:microsoft.com/office/officeart/2018/2/layout/IconCircleList"/>
    <dgm:cxn modelId="{362740D1-24A1-41EC-AA3C-E70E4D0919D0}" type="presParOf" srcId="{8DCE9635-54F2-4C59-8B14-D5541585B99A}" destId="{E81C16CE-C875-4A1F-AEEE-8A3E3AACFE4F}" srcOrd="6" destOrd="0" presId="urn:microsoft.com/office/officeart/2018/2/layout/IconCircleList"/>
    <dgm:cxn modelId="{BE036F7E-BF42-4664-AE52-88C6A03D1239}" type="presParOf" srcId="{E81C16CE-C875-4A1F-AEEE-8A3E3AACFE4F}" destId="{4D989153-5555-4C36-B59E-006B522C7D8C}" srcOrd="0" destOrd="0" presId="urn:microsoft.com/office/officeart/2018/2/layout/IconCircleList"/>
    <dgm:cxn modelId="{86FFE52C-EC36-4824-B4D1-1D51AE536734}" type="presParOf" srcId="{E81C16CE-C875-4A1F-AEEE-8A3E3AACFE4F}" destId="{010B78E0-7F06-4126-A93B-ED91E7F9A623}" srcOrd="1" destOrd="0" presId="urn:microsoft.com/office/officeart/2018/2/layout/IconCircleList"/>
    <dgm:cxn modelId="{E1503914-2E27-4D07-9200-A113FF4A55D3}" type="presParOf" srcId="{E81C16CE-C875-4A1F-AEEE-8A3E3AACFE4F}" destId="{B1CF13A1-CB2D-4126-B568-1E7406104C85}" srcOrd="2" destOrd="0" presId="urn:microsoft.com/office/officeart/2018/2/layout/IconCircleList"/>
    <dgm:cxn modelId="{FDA31E36-BCAB-44BF-AB44-E441C65297FC}" type="presParOf" srcId="{E81C16CE-C875-4A1F-AEEE-8A3E3AACFE4F}" destId="{22120726-C13A-4659-BA0D-BC6BA22CA83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16429C-0A22-4560-B931-ABEE842D6373}"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442F10B-4C1F-4558-AC6A-827B3927A536}">
      <dgm:prSet/>
      <dgm:spPr/>
      <dgm:t>
        <a:bodyPr/>
        <a:lstStyle/>
        <a:p>
          <a:r>
            <a:rPr lang="es-CR" dirty="0"/>
            <a:t>El “tercer grupo” de países considerados son los que han reaccionado de forma reactiva con respecto a las reformas de los años 90’s, entre los que contamos a Venezuela, Bolivia, Ecuador, y Argentina. </a:t>
          </a:r>
          <a:endParaRPr lang="en-US" dirty="0"/>
        </a:p>
      </dgm:t>
    </dgm:pt>
    <dgm:pt modelId="{0719B90A-DB4E-42C0-999C-8B0BC6A97D38}" type="parTrans" cxnId="{63E5F9CA-3635-404F-AD4B-A7639D5D8795}">
      <dgm:prSet/>
      <dgm:spPr/>
      <dgm:t>
        <a:bodyPr/>
        <a:lstStyle/>
        <a:p>
          <a:endParaRPr lang="en-US"/>
        </a:p>
      </dgm:t>
    </dgm:pt>
    <dgm:pt modelId="{B5B0A8EE-C70E-4202-BC7B-D1BFED6AAEAA}" type="sibTrans" cxnId="{63E5F9CA-3635-404F-AD4B-A7639D5D8795}">
      <dgm:prSet/>
      <dgm:spPr/>
      <dgm:t>
        <a:bodyPr/>
        <a:lstStyle/>
        <a:p>
          <a:endParaRPr lang="en-US"/>
        </a:p>
      </dgm:t>
    </dgm:pt>
    <dgm:pt modelId="{23671539-AE44-401A-B126-1CB897830831}">
      <dgm:prSet/>
      <dgm:spPr/>
      <dgm:t>
        <a:bodyPr/>
        <a:lstStyle/>
        <a:p>
          <a:r>
            <a:rPr lang="es-CR"/>
            <a:t>En los últimos años ampliaron fuertemente los gastos del sector público, re-estatizaron empresas de sectores significativos de la economía, y han impulsado una regulación que muchas veces choca abiertamente con la lógica del mercado.</a:t>
          </a:r>
          <a:endParaRPr lang="en-US"/>
        </a:p>
      </dgm:t>
    </dgm:pt>
    <dgm:pt modelId="{07CEAC4C-B281-4528-9F3A-32B046BE2A85}" type="parTrans" cxnId="{21F62D0A-A71D-433E-9640-97346606D580}">
      <dgm:prSet/>
      <dgm:spPr/>
      <dgm:t>
        <a:bodyPr/>
        <a:lstStyle/>
        <a:p>
          <a:endParaRPr lang="en-US"/>
        </a:p>
      </dgm:t>
    </dgm:pt>
    <dgm:pt modelId="{69C3FBC4-A511-44FE-8401-0014BD093D1E}" type="sibTrans" cxnId="{21F62D0A-A71D-433E-9640-97346606D580}">
      <dgm:prSet/>
      <dgm:spPr/>
      <dgm:t>
        <a:bodyPr/>
        <a:lstStyle/>
        <a:p>
          <a:endParaRPr lang="en-US"/>
        </a:p>
      </dgm:t>
    </dgm:pt>
    <dgm:pt modelId="{18D957E6-92A9-4864-A3C1-BD5534C825D3}">
      <dgm:prSet/>
      <dgm:spPr>
        <a:solidFill>
          <a:schemeClr val="accent5">
            <a:lumMod val="75000"/>
          </a:schemeClr>
        </a:solidFill>
      </dgm:spPr>
      <dgm:t>
        <a:bodyPr/>
        <a:lstStyle/>
        <a:p>
          <a:r>
            <a:rPr lang="es-CR"/>
            <a:t>En los países de este grupo el Estado se convierte en un agente productivo mediante la estatización de empresas prestadoras de servicios básicos y en especial los recursos naturales, por ser considerados sectores estratégicos. </a:t>
          </a:r>
          <a:endParaRPr lang="en-US"/>
        </a:p>
      </dgm:t>
    </dgm:pt>
    <dgm:pt modelId="{27F54EA5-4D8B-41E5-8069-CF5E51E141E0}" type="parTrans" cxnId="{40A5EA20-EF6A-4891-B25C-7817C0379F79}">
      <dgm:prSet/>
      <dgm:spPr/>
      <dgm:t>
        <a:bodyPr/>
        <a:lstStyle/>
        <a:p>
          <a:endParaRPr lang="en-US"/>
        </a:p>
      </dgm:t>
    </dgm:pt>
    <dgm:pt modelId="{1E2DE4AD-3FBD-44D7-BCF4-B41561E88939}" type="sibTrans" cxnId="{40A5EA20-EF6A-4891-B25C-7817C0379F79}">
      <dgm:prSet/>
      <dgm:spPr/>
      <dgm:t>
        <a:bodyPr/>
        <a:lstStyle/>
        <a:p>
          <a:endParaRPr lang="en-US"/>
        </a:p>
      </dgm:t>
    </dgm:pt>
    <dgm:pt modelId="{596C3262-2279-492D-AB00-8F423A26173D}">
      <dgm:prSet/>
      <dgm:spPr>
        <a:solidFill>
          <a:schemeClr val="accent6">
            <a:lumMod val="75000"/>
          </a:schemeClr>
        </a:solidFill>
      </dgm:spPr>
      <dgm:t>
        <a:bodyPr/>
        <a:lstStyle/>
        <a:p>
          <a:pPr algn="just"/>
          <a:r>
            <a:rPr lang="es-CR" dirty="0"/>
            <a:t>Están caracterizados por la apropiación de “excedentes” del sector productivo pero con una lógica meramente redistributiva. </a:t>
          </a:r>
          <a:endParaRPr lang="en-US" dirty="0"/>
        </a:p>
      </dgm:t>
    </dgm:pt>
    <dgm:pt modelId="{34247DA5-D995-4774-8FB2-9C28392A7935}" type="parTrans" cxnId="{7DF24973-C77E-4035-875A-9FCFFBBEA275}">
      <dgm:prSet/>
      <dgm:spPr/>
      <dgm:t>
        <a:bodyPr/>
        <a:lstStyle/>
        <a:p>
          <a:endParaRPr lang="en-US"/>
        </a:p>
      </dgm:t>
    </dgm:pt>
    <dgm:pt modelId="{3CA4B0C8-9C29-45CC-8A5C-011C08F709F6}" type="sibTrans" cxnId="{7DF24973-C77E-4035-875A-9FCFFBBEA275}">
      <dgm:prSet/>
      <dgm:spPr/>
      <dgm:t>
        <a:bodyPr/>
        <a:lstStyle/>
        <a:p>
          <a:endParaRPr lang="en-US"/>
        </a:p>
      </dgm:t>
    </dgm:pt>
    <dgm:pt modelId="{2362EAD7-1970-4A58-AFBD-E0DD1EE0E357}">
      <dgm:prSet/>
      <dgm:spPr>
        <a:solidFill>
          <a:schemeClr val="tx2">
            <a:lumMod val="75000"/>
          </a:schemeClr>
        </a:solidFill>
      </dgm:spPr>
      <dgm:t>
        <a:bodyPr/>
        <a:lstStyle/>
        <a:p>
          <a:pPr algn="just"/>
          <a:r>
            <a:rPr lang="es-CR"/>
            <a:t>Estos gobiernos se enfocan en las políticas expansivas y la redistribución del ingreso, dejando de lado los riesgos inflacionarios, el crecimiento del gasto, las restricciones externas y las políticas que distorsionan las reglas del mercado.</a:t>
          </a:r>
          <a:endParaRPr lang="en-US"/>
        </a:p>
      </dgm:t>
    </dgm:pt>
    <dgm:pt modelId="{5C092349-EE85-422C-B134-4B01E6863BE1}" type="parTrans" cxnId="{05E0BFAB-A1FD-44C3-8997-B6303FBD1F07}">
      <dgm:prSet/>
      <dgm:spPr/>
      <dgm:t>
        <a:bodyPr/>
        <a:lstStyle/>
        <a:p>
          <a:endParaRPr lang="en-US"/>
        </a:p>
      </dgm:t>
    </dgm:pt>
    <dgm:pt modelId="{D35B02B2-34D4-4198-8FFF-8E986474D1E1}" type="sibTrans" cxnId="{05E0BFAB-A1FD-44C3-8997-B6303FBD1F07}">
      <dgm:prSet/>
      <dgm:spPr/>
      <dgm:t>
        <a:bodyPr/>
        <a:lstStyle/>
        <a:p>
          <a:endParaRPr lang="en-US"/>
        </a:p>
      </dgm:t>
    </dgm:pt>
    <dgm:pt modelId="{5358DDAD-131B-46E0-9CAA-0D6F91C14BF2}" type="pres">
      <dgm:prSet presAssocID="{0A16429C-0A22-4560-B931-ABEE842D6373}" presName="outerComposite" presStyleCnt="0">
        <dgm:presLayoutVars>
          <dgm:chMax val="5"/>
          <dgm:dir/>
          <dgm:resizeHandles val="exact"/>
        </dgm:presLayoutVars>
      </dgm:prSet>
      <dgm:spPr/>
    </dgm:pt>
    <dgm:pt modelId="{93CA43E0-B46E-4A16-BF04-9AD0C95EE0E5}" type="pres">
      <dgm:prSet presAssocID="{0A16429C-0A22-4560-B931-ABEE842D6373}" presName="dummyMaxCanvas" presStyleCnt="0">
        <dgm:presLayoutVars/>
      </dgm:prSet>
      <dgm:spPr/>
    </dgm:pt>
    <dgm:pt modelId="{FE55C430-42AB-46B6-B48A-A6D946E00155}" type="pres">
      <dgm:prSet presAssocID="{0A16429C-0A22-4560-B931-ABEE842D6373}" presName="FiveNodes_1" presStyleLbl="node1" presStyleIdx="0" presStyleCnt="5">
        <dgm:presLayoutVars>
          <dgm:bulletEnabled val="1"/>
        </dgm:presLayoutVars>
      </dgm:prSet>
      <dgm:spPr/>
    </dgm:pt>
    <dgm:pt modelId="{D23D386C-00E3-4498-AF8D-B97DBCF1965F}" type="pres">
      <dgm:prSet presAssocID="{0A16429C-0A22-4560-B931-ABEE842D6373}" presName="FiveNodes_2" presStyleLbl="node1" presStyleIdx="1" presStyleCnt="5">
        <dgm:presLayoutVars>
          <dgm:bulletEnabled val="1"/>
        </dgm:presLayoutVars>
      </dgm:prSet>
      <dgm:spPr/>
    </dgm:pt>
    <dgm:pt modelId="{CBD48724-083A-4F25-B0B3-533A5177B1B3}" type="pres">
      <dgm:prSet presAssocID="{0A16429C-0A22-4560-B931-ABEE842D6373}" presName="FiveNodes_3" presStyleLbl="node1" presStyleIdx="2" presStyleCnt="5">
        <dgm:presLayoutVars>
          <dgm:bulletEnabled val="1"/>
        </dgm:presLayoutVars>
      </dgm:prSet>
      <dgm:spPr/>
    </dgm:pt>
    <dgm:pt modelId="{B3C07646-62B4-457F-99ED-415DD1882888}" type="pres">
      <dgm:prSet presAssocID="{0A16429C-0A22-4560-B931-ABEE842D6373}" presName="FiveNodes_4" presStyleLbl="node1" presStyleIdx="3" presStyleCnt="5">
        <dgm:presLayoutVars>
          <dgm:bulletEnabled val="1"/>
        </dgm:presLayoutVars>
      </dgm:prSet>
      <dgm:spPr/>
    </dgm:pt>
    <dgm:pt modelId="{19EBC5FE-8BDA-40ED-85F1-EFB5F300F235}" type="pres">
      <dgm:prSet presAssocID="{0A16429C-0A22-4560-B931-ABEE842D6373}" presName="FiveNodes_5" presStyleLbl="node1" presStyleIdx="4" presStyleCnt="5" custLinFactNeighborX="161">
        <dgm:presLayoutVars>
          <dgm:bulletEnabled val="1"/>
        </dgm:presLayoutVars>
      </dgm:prSet>
      <dgm:spPr/>
    </dgm:pt>
    <dgm:pt modelId="{BD7ABE46-39DD-4249-8140-088B947AF9E0}" type="pres">
      <dgm:prSet presAssocID="{0A16429C-0A22-4560-B931-ABEE842D6373}" presName="FiveConn_1-2" presStyleLbl="fgAccFollowNode1" presStyleIdx="0" presStyleCnt="4">
        <dgm:presLayoutVars>
          <dgm:bulletEnabled val="1"/>
        </dgm:presLayoutVars>
      </dgm:prSet>
      <dgm:spPr/>
    </dgm:pt>
    <dgm:pt modelId="{BCCAE4B9-19CA-414E-B4C6-CE1DD5D07208}" type="pres">
      <dgm:prSet presAssocID="{0A16429C-0A22-4560-B931-ABEE842D6373}" presName="FiveConn_2-3" presStyleLbl="fgAccFollowNode1" presStyleIdx="1" presStyleCnt="4">
        <dgm:presLayoutVars>
          <dgm:bulletEnabled val="1"/>
        </dgm:presLayoutVars>
      </dgm:prSet>
      <dgm:spPr/>
    </dgm:pt>
    <dgm:pt modelId="{1E4A3CC4-513E-4FE3-BFE1-6BD97810C673}" type="pres">
      <dgm:prSet presAssocID="{0A16429C-0A22-4560-B931-ABEE842D6373}" presName="FiveConn_3-4" presStyleLbl="fgAccFollowNode1" presStyleIdx="2" presStyleCnt="4">
        <dgm:presLayoutVars>
          <dgm:bulletEnabled val="1"/>
        </dgm:presLayoutVars>
      </dgm:prSet>
      <dgm:spPr/>
    </dgm:pt>
    <dgm:pt modelId="{F63F7FB8-D28B-4C0C-9E02-EAE9B786D2E9}" type="pres">
      <dgm:prSet presAssocID="{0A16429C-0A22-4560-B931-ABEE842D6373}" presName="FiveConn_4-5" presStyleLbl="fgAccFollowNode1" presStyleIdx="3" presStyleCnt="4">
        <dgm:presLayoutVars>
          <dgm:bulletEnabled val="1"/>
        </dgm:presLayoutVars>
      </dgm:prSet>
      <dgm:spPr/>
    </dgm:pt>
    <dgm:pt modelId="{1FB061E3-79F1-4B86-8D4A-34035ABC79E2}" type="pres">
      <dgm:prSet presAssocID="{0A16429C-0A22-4560-B931-ABEE842D6373}" presName="FiveNodes_1_text" presStyleLbl="node1" presStyleIdx="4" presStyleCnt="5">
        <dgm:presLayoutVars>
          <dgm:bulletEnabled val="1"/>
        </dgm:presLayoutVars>
      </dgm:prSet>
      <dgm:spPr/>
    </dgm:pt>
    <dgm:pt modelId="{ECC84CB8-5903-4189-B009-12DC525A871A}" type="pres">
      <dgm:prSet presAssocID="{0A16429C-0A22-4560-B931-ABEE842D6373}" presName="FiveNodes_2_text" presStyleLbl="node1" presStyleIdx="4" presStyleCnt="5">
        <dgm:presLayoutVars>
          <dgm:bulletEnabled val="1"/>
        </dgm:presLayoutVars>
      </dgm:prSet>
      <dgm:spPr/>
    </dgm:pt>
    <dgm:pt modelId="{7B556BAE-804B-4223-8B8F-D442332F611D}" type="pres">
      <dgm:prSet presAssocID="{0A16429C-0A22-4560-B931-ABEE842D6373}" presName="FiveNodes_3_text" presStyleLbl="node1" presStyleIdx="4" presStyleCnt="5">
        <dgm:presLayoutVars>
          <dgm:bulletEnabled val="1"/>
        </dgm:presLayoutVars>
      </dgm:prSet>
      <dgm:spPr/>
    </dgm:pt>
    <dgm:pt modelId="{AEBEDF13-CBA6-4864-9ABA-20BC675BF7AA}" type="pres">
      <dgm:prSet presAssocID="{0A16429C-0A22-4560-B931-ABEE842D6373}" presName="FiveNodes_4_text" presStyleLbl="node1" presStyleIdx="4" presStyleCnt="5">
        <dgm:presLayoutVars>
          <dgm:bulletEnabled val="1"/>
        </dgm:presLayoutVars>
      </dgm:prSet>
      <dgm:spPr/>
    </dgm:pt>
    <dgm:pt modelId="{DEEF9620-3ABE-477F-A49F-DA238A560396}" type="pres">
      <dgm:prSet presAssocID="{0A16429C-0A22-4560-B931-ABEE842D6373}" presName="FiveNodes_5_text" presStyleLbl="node1" presStyleIdx="4" presStyleCnt="5">
        <dgm:presLayoutVars>
          <dgm:bulletEnabled val="1"/>
        </dgm:presLayoutVars>
      </dgm:prSet>
      <dgm:spPr/>
    </dgm:pt>
  </dgm:ptLst>
  <dgm:cxnLst>
    <dgm:cxn modelId="{21F62D0A-A71D-433E-9640-97346606D580}" srcId="{0A16429C-0A22-4560-B931-ABEE842D6373}" destId="{23671539-AE44-401A-B126-1CB897830831}" srcOrd="1" destOrd="0" parTransId="{07CEAC4C-B281-4528-9F3A-32B046BE2A85}" sibTransId="{69C3FBC4-A511-44FE-8401-0014BD093D1E}"/>
    <dgm:cxn modelId="{40A5EA20-EF6A-4891-B25C-7817C0379F79}" srcId="{0A16429C-0A22-4560-B931-ABEE842D6373}" destId="{18D957E6-92A9-4864-A3C1-BD5534C825D3}" srcOrd="2" destOrd="0" parTransId="{27F54EA5-4D8B-41E5-8069-CF5E51E141E0}" sibTransId="{1E2DE4AD-3FBD-44D7-BCF4-B41561E88939}"/>
    <dgm:cxn modelId="{D192D925-DE26-457D-B263-210BDF1C25B5}" type="presOf" srcId="{69C3FBC4-A511-44FE-8401-0014BD093D1E}" destId="{BCCAE4B9-19CA-414E-B4C6-CE1DD5D07208}" srcOrd="0" destOrd="0" presId="urn:microsoft.com/office/officeart/2005/8/layout/vProcess5"/>
    <dgm:cxn modelId="{09BD043A-005C-4BCC-BD63-742E0022DEDD}" type="presOf" srcId="{596C3262-2279-492D-AB00-8F423A26173D}" destId="{AEBEDF13-CBA6-4864-9ABA-20BC675BF7AA}" srcOrd="1" destOrd="0" presId="urn:microsoft.com/office/officeart/2005/8/layout/vProcess5"/>
    <dgm:cxn modelId="{D6BB985D-BA83-48C0-A9CD-0988A3D07951}" type="presOf" srcId="{0A16429C-0A22-4560-B931-ABEE842D6373}" destId="{5358DDAD-131B-46E0-9CAA-0D6F91C14BF2}" srcOrd="0" destOrd="0" presId="urn:microsoft.com/office/officeart/2005/8/layout/vProcess5"/>
    <dgm:cxn modelId="{8C32ED60-E49A-49E4-8F1B-990AED9A50C4}" type="presOf" srcId="{3CA4B0C8-9C29-45CC-8A5C-011C08F709F6}" destId="{F63F7FB8-D28B-4C0C-9E02-EAE9B786D2E9}" srcOrd="0" destOrd="0" presId="urn:microsoft.com/office/officeart/2005/8/layout/vProcess5"/>
    <dgm:cxn modelId="{D8645767-2CB9-4DD9-980E-59C7B4341A7D}" type="presOf" srcId="{F442F10B-4C1F-4558-AC6A-827B3927A536}" destId="{1FB061E3-79F1-4B86-8D4A-34035ABC79E2}" srcOrd="1" destOrd="0" presId="urn:microsoft.com/office/officeart/2005/8/layout/vProcess5"/>
    <dgm:cxn modelId="{A1A6C04E-B6D0-4E7F-8A63-8CA608C5A82D}" type="presOf" srcId="{18D957E6-92A9-4864-A3C1-BD5534C825D3}" destId="{7B556BAE-804B-4223-8B8F-D442332F611D}" srcOrd="1" destOrd="0" presId="urn:microsoft.com/office/officeart/2005/8/layout/vProcess5"/>
    <dgm:cxn modelId="{7DF24973-C77E-4035-875A-9FCFFBBEA275}" srcId="{0A16429C-0A22-4560-B931-ABEE842D6373}" destId="{596C3262-2279-492D-AB00-8F423A26173D}" srcOrd="3" destOrd="0" parTransId="{34247DA5-D995-4774-8FB2-9C28392A7935}" sibTransId="{3CA4B0C8-9C29-45CC-8A5C-011C08F709F6}"/>
    <dgm:cxn modelId="{DB57B881-9BA1-4594-9B88-C406570DDE26}" type="presOf" srcId="{2362EAD7-1970-4A58-AFBD-E0DD1EE0E357}" destId="{DEEF9620-3ABE-477F-A49F-DA238A560396}" srcOrd="1" destOrd="0" presId="urn:microsoft.com/office/officeart/2005/8/layout/vProcess5"/>
    <dgm:cxn modelId="{2871968D-EA86-48A1-BC9E-23BDB122C24A}" type="presOf" srcId="{2362EAD7-1970-4A58-AFBD-E0DD1EE0E357}" destId="{19EBC5FE-8BDA-40ED-85F1-EFB5F300F235}" srcOrd="0" destOrd="0" presId="urn:microsoft.com/office/officeart/2005/8/layout/vProcess5"/>
    <dgm:cxn modelId="{2C4CB496-D405-4941-8923-658AB3EC3BE8}" type="presOf" srcId="{B5B0A8EE-C70E-4202-BC7B-D1BFED6AAEAA}" destId="{BD7ABE46-39DD-4249-8140-088B947AF9E0}" srcOrd="0" destOrd="0" presId="urn:microsoft.com/office/officeart/2005/8/layout/vProcess5"/>
    <dgm:cxn modelId="{05E0BFAB-A1FD-44C3-8997-B6303FBD1F07}" srcId="{0A16429C-0A22-4560-B931-ABEE842D6373}" destId="{2362EAD7-1970-4A58-AFBD-E0DD1EE0E357}" srcOrd="4" destOrd="0" parTransId="{5C092349-EE85-422C-B134-4B01E6863BE1}" sibTransId="{D35B02B2-34D4-4198-8FFF-8E986474D1E1}"/>
    <dgm:cxn modelId="{BCC6A4C4-64D8-4793-89CD-0938FC0FB485}" type="presOf" srcId="{596C3262-2279-492D-AB00-8F423A26173D}" destId="{B3C07646-62B4-457F-99ED-415DD1882888}" srcOrd="0" destOrd="0" presId="urn:microsoft.com/office/officeart/2005/8/layout/vProcess5"/>
    <dgm:cxn modelId="{AD91F3C9-26DC-4F73-B268-6E058C38E7EA}" type="presOf" srcId="{F442F10B-4C1F-4558-AC6A-827B3927A536}" destId="{FE55C430-42AB-46B6-B48A-A6D946E00155}" srcOrd="0" destOrd="0" presId="urn:microsoft.com/office/officeart/2005/8/layout/vProcess5"/>
    <dgm:cxn modelId="{63E5F9CA-3635-404F-AD4B-A7639D5D8795}" srcId="{0A16429C-0A22-4560-B931-ABEE842D6373}" destId="{F442F10B-4C1F-4558-AC6A-827B3927A536}" srcOrd="0" destOrd="0" parTransId="{0719B90A-DB4E-42C0-999C-8B0BC6A97D38}" sibTransId="{B5B0A8EE-C70E-4202-BC7B-D1BFED6AAEAA}"/>
    <dgm:cxn modelId="{0DCA8ECC-E5CE-45A6-81B0-2DF257F4E1BD}" type="presOf" srcId="{23671539-AE44-401A-B126-1CB897830831}" destId="{D23D386C-00E3-4498-AF8D-B97DBCF1965F}" srcOrd="0" destOrd="0" presId="urn:microsoft.com/office/officeart/2005/8/layout/vProcess5"/>
    <dgm:cxn modelId="{9F4D0BCE-2EE3-4BF4-91E2-E74D18FD24D6}" type="presOf" srcId="{1E2DE4AD-3FBD-44D7-BCF4-B41561E88939}" destId="{1E4A3CC4-513E-4FE3-BFE1-6BD97810C673}" srcOrd="0" destOrd="0" presId="urn:microsoft.com/office/officeart/2005/8/layout/vProcess5"/>
    <dgm:cxn modelId="{CA941BF2-5D42-4AE5-8683-734CAF7DF2D5}" type="presOf" srcId="{23671539-AE44-401A-B126-1CB897830831}" destId="{ECC84CB8-5903-4189-B009-12DC525A871A}" srcOrd="1" destOrd="0" presId="urn:microsoft.com/office/officeart/2005/8/layout/vProcess5"/>
    <dgm:cxn modelId="{21C65CF8-4820-410F-ADCA-415A3185C0C2}" type="presOf" srcId="{18D957E6-92A9-4864-A3C1-BD5534C825D3}" destId="{CBD48724-083A-4F25-B0B3-533A5177B1B3}" srcOrd="0" destOrd="0" presId="urn:microsoft.com/office/officeart/2005/8/layout/vProcess5"/>
    <dgm:cxn modelId="{36CDCAEF-EF73-43A5-9DA4-A0F2C975524B}" type="presParOf" srcId="{5358DDAD-131B-46E0-9CAA-0D6F91C14BF2}" destId="{93CA43E0-B46E-4A16-BF04-9AD0C95EE0E5}" srcOrd="0" destOrd="0" presId="urn:microsoft.com/office/officeart/2005/8/layout/vProcess5"/>
    <dgm:cxn modelId="{2BA57B96-340F-4C9B-8886-3C5D542D2927}" type="presParOf" srcId="{5358DDAD-131B-46E0-9CAA-0D6F91C14BF2}" destId="{FE55C430-42AB-46B6-B48A-A6D946E00155}" srcOrd="1" destOrd="0" presId="urn:microsoft.com/office/officeart/2005/8/layout/vProcess5"/>
    <dgm:cxn modelId="{CE181C0B-37AE-4D11-8EC6-239A442A4FA0}" type="presParOf" srcId="{5358DDAD-131B-46E0-9CAA-0D6F91C14BF2}" destId="{D23D386C-00E3-4498-AF8D-B97DBCF1965F}" srcOrd="2" destOrd="0" presId="urn:microsoft.com/office/officeart/2005/8/layout/vProcess5"/>
    <dgm:cxn modelId="{E6F8889D-6CC7-44CA-A56A-8F159A796E88}" type="presParOf" srcId="{5358DDAD-131B-46E0-9CAA-0D6F91C14BF2}" destId="{CBD48724-083A-4F25-B0B3-533A5177B1B3}" srcOrd="3" destOrd="0" presId="urn:microsoft.com/office/officeart/2005/8/layout/vProcess5"/>
    <dgm:cxn modelId="{ACAE60FE-621D-4312-808A-635E79E67D64}" type="presParOf" srcId="{5358DDAD-131B-46E0-9CAA-0D6F91C14BF2}" destId="{B3C07646-62B4-457F-99ED-415DD1882888}" srcOrd="4" destOrd="0" presId="urn:microsoft.com/office/officeart/2005/8/layout/vProcess5"/>
    <dgm:cxn modelId="{34313675-B387-48B2-9CA9-3315814D9BE3}" type="presParOf" srcId="{5358DDAD-131B-46E0-9CAA-0D6F91C14BF2}" destId="{19EBC5FE-8BDA-40ED-85F1-EFB5F300F235}" srcOrd="5" destOrd="0" presId="urn:microsoft.com/office/officeart/2005/8/layout/vProcess5"/>
    <dgm:cxn modelId="{C3246B79-ABBE-45E3-BB37-CBE2A25F0624}" type="presParOf" srcId="{5358DDAD-131B-46E0-9CAA-0D6F91C14BF2}" destId="{BD7ABE46-39DD-4249-8140-088B947AF9E0}" srcOrd="6" destOrd="0" presId="urn:microsoft.com/office/officeart/2005/8/layout/vProcess5"/>
    <dgm:cxn modelId="{8A5BCD6D-9461-4C59-B8F3-99644FF69A7B}" type="presParOf" srcId="{5358DDAD-131B-46E0-9CAA-0D6F91C14BF2}" destId="{BCCAE4B9-19CA-414E-B4C6-CE1DD5D07208}" srcOrd="7" destOrd="0" presId="urn:microsoft.com/office/officeart/2005/8/layout/vProcess5"/>
    <dgm:cxn modelId="{48F87BF2-6186-4FED-A4B8-17144CFE2060}" type="presParOf" srcId="{5358DDAD-131B-46E0-9CAA-0D6F91C14BF2}" destId="{1E4A3CC4-513E-4FE3-BFE1-6BD97810C673}" srcOrd="8" destOrd="0" presId="urn:microsoft.com/office/officeart/2005/8/layout/vProcess5"/>
    <dgm:cxn modelId="{6B2C9612-C9DE-4149-81CE-E3487D463F7E}" type="presParOf" srcId="{5358DDAD-131B-46E0-9CAA-0D6F91C14BF2}" destId="{F63F7FB8-D28B-4C0C-9E02-EAE9B786D2E9}" srcOrd="9" destOrd="0" presId="urn:microsoft.com/office/officeart/2005/8/layout/vProcess5"/>
    <dgm:cxn modelId="{43E3E508-D7CD-4CE2-B0ED-8DF3D6C0692E}" type="presParOf" srcId="{5358DDAD-131B-46E0-9CAA-0D6F91C14BF2}" destId="{1FB061E3-79F1-4B86-8D4A-34035ABC79E2}" srcOrd="10" destOrd="0" presId="urn:microsoft.com/office/officeart/2005/8/layout/vProcess5"/>
    <dgm:cxn modelId="{5290730E-5A31-4063-ACD0-7F7CB14A6D1D}" type="presParOf" srcId="{5358DDAD-131B-46E0-9CAA-0D6F91C14BF2}" destId="{ECC84CB8-5903-4189-B009-12DC525A871A}" srcOrd="11" destOrd="0" presId="urn:microsoft.com/office/officeart/2005/8/layout/vProcess5"/>
    <dgm:cxn modelId="{8162A57A-893C-4852-AE87-AF116B2B4F51}" type="presParOf" srcId="{5358DDAD-131B-46E0-9CAA-0D6F91C14BF2}" destId="{7B556BAE-804B-4223-8B8F-D442332F611D}" srcOrd="12" destOrd="0" presId="urn:microsoft.com/office/officeart/2005/8/layout/vProcess5"/>
    <dgm:cxn modelId="{94D28E6D-AABE-4847-92C2-5AA00EDECB94}" type="presParOf" srcId="{5358DDAD-131B-46E0-9CAA-0D6F91C14BF2}" destId="{AEBEDF13-CBA6-4864-9ABA-20BC675BF7AA}" srcOrd="13" destOrd="0" presId="urn:microsoft.com/office/officeart/2005/8/layout/vProcess5"/>
    <dgm:cxn modelId="{2B88DBE6-2128-485D-A055-6F5AC2A796E8}" type="presParOf" srcId="{5358DDAD-131B-46E0-9CAA-0D6F91C14BF2}" destId="{DEEF9620-3ABE-477F-A49F-DA238A56039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4EC757-3B67-4320-BDC4-3AA70A406D5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72DE896-B3E9-46A3-AED4-B3BB888C07E7}">
      <dgm:prSet/>
      <dgm:spPr/>
      <dgm:t>
        <a:bodyPr/>
        <a:lstStyle/>
        <a:p>
          <a:r>
            <a:rPr lang="es-CR" dirty="0"/>
            <a:t>¿</a:t>
          </a:r>
          <a:r>
            <a:rPr lang="en-US" dirty="0" err="1"/>
            <a:t>Cómo</a:t>
          </a:r>
          <a:r>
            <a:rPr lang="en-US" dirty="0"/>
            <a:t> ha </a:t>
          </a:r>
          <a:r>
            <a:rPr lang="en-US" dirty="0" err="1"/>
            <a:t>crecido</a:t>
          </a:r>
          <a:r>
            <a:rPr lang="en-US" dirty="0"/>
            <a:t> </a:t>
          </a:r>
          <a:r>
            <a:rPr lang="en-US" dirty="0" err="1"/>
            <a:t>el</a:t>
          </a:r>
          <a:r>
            <a:rPr lang="en-US" dirty="0"/>
            <a:t> Estado </a:t>
          </a:r>
          <a:r>
            <a:rPr lang="en-US" dirty="0" err="1"/>
            <a:t>en</a:t>
          </a:r>
          <a:r>
            <a:rPr lang="en-US" dirty="0"/>
            <a:t> </a:t>
          </a:r>
          <a:r>
            <a:rPr lang="en-US" dirty="0" err="1"/>
            <a:t>los</a:t>
          </a:r>
          <a:r>
            <a:rPr lang="en-US" dirty="0"/>
            <a:t> </a:t>
          </a:r>
          <a:r>
            <a:rPr lang="en-US" dirty="0" err="1"/>
            <a:t>últimos</a:t>
          </a:r>
          <a:r>
            <a:rPr lang="en-US" dirty="0"/>
            <a:t> 50 </a:t>
          </a:r>
          <a:r>
            <a:rPr lang="en-US" dirty="0" err="1"/>
            <a:t>años</a:t>
          </a:r>
          <a:r>
            <a:rPr lang="en-US" dirty="0"/>
            <a:t> </a:t>
          </a:r>
          <a:r>
            <a:rPr lang="en-US" dirty="0" err="1"/>
            <a:t>en</a:t>
          </a:r>
          <a:r>
            <a:rPr lang="en-US" dirty="0"/>
            <a:t> </a:t>
          </a:r>
          <a:r>
            <a:rPr lang="en-US" dirty="0" err="1"/>
            <a:t>términos</a:t>
          </a:r>
          <a:r>
            <a:rPr lang="en-US" dirty="0"/>
            <a:t> </a:t>
          </a:r>
          <a:r>
            <a:rPr lang="en-US" dirty="0" err="1"/>
            <a:t>cuantitativos</a:t>
          </a:r>
          <a:r>
            <a:rPr lang="en-US" dirty="0"/>
            <a:t> y </a:t>
          </a:r>
          <a:r>
            <a:rPr lang="en-US" dirty="0" err="1"/>
            <a:t>cualitativos</a:t>
          </a:r>
          <a:r>
            <a:rPr lang="en-US" dirty="0"/>
            <a:t>?</a:t>
          </a:r>
        </a:p>
      </dgm:t>
    </dgm:pt>
    <dgm:pt modelId="{9747B6FC-66FC-44FB-9E2F-338F4D54D4C4}" type="parTrans" cxnId="{241609A9-DCDF-4583-9E4B-6F197349D021}">
      <dgm:prSet/>
      <dgm:spPr/>
      <dgm:t>
        <a:bodyPr/>
        <a:lstStyle/>
        <a:p>
          <a:endParaRPr lang="en-US" sz="2000"/>
        </a:p>
      </dgm:t>
    </dgm:pt>
    <dgm:pt modelId="{02373963-4ADF-4453-A0AB-F15FA1E5FF2D}" type="sibTrans" cxnId="{241609A9-DCDF-4583-9E4B-6F197349D021}">
      <dgm:prSet/>
      <dgm:spPr/>
      <dgm:t>
        <a:bodyPr/>
        <a:lstStyle/>
        <a:p>
          <a:endParaRPr lang="en-US"/>
        </a:p>
      </dgm:t>
    </dgm:pt>
    <dgm:pt modelId="{D500F11B-7840-45F8-A787-7BB55FC21145}">
      <dgm:prSet/>
      <dgm:spPr/>
      <dgm:t>
        <a:bodyPr/>
        <a:lstStyle/>
        <a:p>
          <a:r>
            <a:rPr lang="es-CR" dirty="0"/>
            <a:t>¿</a:t>
          </a:r>
          <a:r>
            <a:rPr lang="en-US" dirty="0"/>
            <a:t>Que </a:t>
          </a:r>
          <a:r>
            <a:rPr lang="en-US" dirty="0" err="1"/>
            <a:t>diferencias</a:t>
          </a:r>
          <a:r>
            <a:rPr lang="en-US" dirty="0"/>
            <a:t> hay entre </a:t>
          </a:r>
          <a:r>
            <a:rPr lang="en-US" dirty="0" err="1"/>
            <a:t>el</a:t>
          </a:r>
          <a:r>
            <a:rPr lang="en-US" dirty="0"/>
            <a:t> Estado de Costa Rica y </a:t>
          </a:r>
          <a:r>
            <a:rPr lang="en-US" dirty="0" err="1"/>
            <a:t>otros</a:t>
          </a:r>
          <a:r>
            <a:rPr lang="en-US" dirty="0"/>
            <a:t> </a:t>
          </a:r>
          <a:r>
            <a:rPr lang="en-US" dirty="0" err="1"/>
            <a:t>Estados</a:t>
          </a:r>
          <a:r>
            <a:rPr lang="en-US" dirty="0"/>
            <a:t>?</a:t>
          </a:r>
        </a:p>
      </dgm:t>
    </dgm:pt>
    <dgm:pt modelId="{CA5F0165-5725-42B7-AE47-24B5E0EB5886}" type="parTrans" cxnId="{45B1B21E-2207-4784-9B66-140E8C636DF5}">
      <dgm:prSet/>
      <dgm:spPr/>
      <dgm:t>
        <a:bodyPr/>
        <a:lstStyle/>
        <a:p>
          <a:endParaRPr lang="en-US" sz="2000"/>
        </a:p>
      </dgm:t>
    </dgm:pt>
    <dgm:pt modelId="{E45E575A-7240-480A-94FE-3EC2502EDD31}" type="sibTrans" cxnId="{45B1B21E-2207-4784-9B66-140E8C636DF5}">
      <dgm:prSet/>
      <dgm:spPr/>
      <dgm:t>
        <a:bodyPr/>
        <a:lstStyle/>
        <a:p>
          <a:endParaRPr lang="en-US"/>
        </a:p>
      </dgm:t>
    </dgm:pt>
    <dgm:pt modelId="{4CBB347C-90D6-4916-BC88-24DE4856BB46}">
      <dgm:prSet/>
      <dgm:spPr/>
      <dgm:t>
        <a:bodyPr/>
        <a:lstStyle/>
        <a:p>
          <a:r>
            <a:rPr lang="es-CR" dirty="0"/>
            <a:t>¿</a:t>
          </a:r>
          <a:r>
            <a:rPr lang="en-US" dirty="0" err="1"/>
            <a:t>Cuales</a:t>
          </a:r>
          <a:r>
            <a:rPr lang="en-US" dirty="0"/>
            <a:t> son las </a:t>
          </a:r>
          <a:r>
            <a:rPr lang="en-US" dirty="0" err="1"/>
            <a:t>diferencias</a:t>
          </a:r>
          <a:r>
            <a:rPr lang="en-US" dirty="0"/>
            <a:t> </a:t>
          </a:r>
          <a:r>
            <a:rPr lang="en-US" dirty="0" err="1"/>
            <a:t>fundamentales</a:t>
          </a:r>
          <a:r>
            <a:rPr lang="en-US" dirty="0"/>
            <a:t> y que </a:t>
          </a:r>
          <a:r>
            <a:rPr lang="en-US" dirty="0" err="1"/>
            <a:t>efectos</a:t>
          </a:r>
          <a:r>
            <a:rPr lang="en-US" dirty="0"/>
            <a:t> ha </a:t>
          </a:r>
          <a:r>
            <a:rPr lang="en-US" dirty="0" err="1"/>
            <a:t>tenido</a:t>
          </a:r>
          <a:r>
            <a:rPr lang="en-US" dirty="0"/>
            <a:t>?</a:t>
          </a:r>
        </a:p>
      </dgm:t>
    </dgm:pt>
    <dgm:pt modelId="{74ADD0F8-01B4-4A14-8011-886FB5DA54D1}" type="parTrans" cxnId="{FBEA668F-96EF-4713-8607-99B2E7BA87F7}">
      <dgm:prSet/>
      <dgm:spPr/>
      <dgm:t>
        <a:bodyPr/>
        <a:lstStyle/>
        <a:p>
          <a:endParaRPr lang="en-US" sz="2000"/>
        </a:p>
      </dgm:t>
    </dgm:pt>
    <dgm:pt modelId="{73414CA2-1EA3-4A88-AF95-BA82DC8A145C}" type="sibTrans" cxnId="{FBEA668F-96EF-4713-8607-99B2E7BA87F7}">
      <dgm:prSet/>
      <dgm:spPr/>
      <dgm:t>
        <a:bodyPr/>
        <a:lstStyle/>
        <a:p>
          <a:endParaRPr lang="en-US"/>
        </a:p>
      </dgm:t>
    </dgm:pt>
    <dgm:pt modelId="{30E66120-92F2-4FF5-86F5-8E8C8D8F20B1}">
      <dgm:prSet/>
      <dgm:spPr/>
      <dgm:t>
        <a:bodyPr/>
        <a:lstStyle/>
        <a:p>
          <a:r>
            <a:rPr lang="es-CR" dirty="0"/>
            <a:t>¿</a:t>
          </a:r>
          <a:r>
            <a:rPr lang="en-US" dirty="0"/>
            <a:t>Hay </a:t>
          </a:r>
          <a:r>
            <a:rPr lang="en-US" dirty="0" err="1"/>
            <a:t>alguna</a:t>
          </a:r>
          <a:r>
            <a:rPr lang="en-US" dirty="0"/>
            <a:t> </a:t>
          </a:r>
          <a:r>
            <a:rPr lang="en-US" dirty="0" err="1"/>
            <a:t>diferencia</a:t>
          </a:r>
          <a:r>
            <a:rPr lang="en-US" dirty="0"/>
            <a:t> </a:t>
          </a:r>
          <a:r>
            <a:rPr lang="en-US" dirty="0" err="1"/>
            <a:t>en</a:t>
          </a:r>
          <a:r>
            <a:rPr lang="en-US" dirty="0"/>
            <a:t> </a:t>
          </a:r>
          <a:r>
            <a:rPr lang="en-US" dirty="0" err="1"/>
            <a:t>el</a:t>
          </a:r>
          <a:r>
            <a:rPr lang="en-US" dirty="0"/>
            <a:t> </a:t>
          </a:r>
          <a:r>
            <a:rPr lang="en-US" dirty="0" err="1"/>
            <a:t>papel</a:t>
          </a:r>
          <a:r>
            <a:rPr lang="en-US" dirty="0"/>
            <a:t> del Estado </a:t>
          </a:r>
          <a:r>
            <a:rPr lang="en-US" dirty="0" err="1"/>
            <a:t>en</a:t>
          </a:r>
          <a:r>
            <a:rPr lang="en-US" dirty="0"/>
            <a:t> </a:t>
          </a:r>
          <a:r>
            <a:rPr lang="en-US" dirty="0" err="1"/>
            <a:t>una</a:t>
          </a:r>
          <a:r>
            <a:rPr lang="en-US" dirty="0"/>
            <a:t> Economía </a:t>
          </a:r>
          <a:r>
            <a:rPr lang="en-US" dirty="0" err="1"/>
            <a:t>desarrollada</a:t>
          </a:r>
          <a:r>
            <a:rPr lang="en-US" dirty="0"/>
            <a:t> y las </a:t>
          </a:r>
          <a:r>
            <a:rPr lang="en-US" dirty="0" err="1"/>
            <a:t>economías</a:t>
          </a:r>
          <a:r>
            <a:rPr lang="en-US" dirty="0"/>
            <a:t> de América Latina?</a:t>
          </a:r>
        </a:p>
      </dgm:t>
    </dgm:pt>
    <dgm:pt modelId="{A1085DBE-DE31-4C95-B493-DA032D31FACE}" type="parTrans" cxnId="{03F5BF34-C7CF-4B38-A839-E45E7D773790}">
      <dgm:prSet/>
      <dgm:spPr/>
      <dgm:t>
        <a:bodyPr/>
        <a:lstStyle/>
        <a:p>
          <a:endParaRPr lang="en-US" sz="2000"/>
        </a:p>
      </dgm:t>
    </dgm:pt>
    <dgm:pt modelId="{C6EF8543-C8E7-4027-B729-7C08B707B07F}" type="sibTrans" cxnId="{03F5BF34-C7CF-4B38-A839-E45E7D773790}">
      <dgm:prSet/>
      <dgm:spPr/>
      <dgm:t>
        <a:bodyPr/>
        <a:lstStyle/>
        <a:p>
          <a:endParaRPr lang="en-US"/>
        </a:p>
      </dgm:t>
    </dgm:pt>
    <dgm:pt modelId="{771AD771-55D7-44EE-A320-6C2A80E6BE8E}">
      <dgm:prSet/>
      <dgm:spPr/>
      <dgm:t>
        <a:bodyPr/>
        <a:lstStyle/>
        <a:p>
          <a:r>
            <a:rPr lang="es-CR" dirty="0"/>
            <a:t>¿</a:t>
          </a:r>
          <a:r>
            <a:rPr lang="en-US" dirty="0"/>
            <a:t>Que </a:t>
          </a:r>
          <a:r>
            <a:rPr lang="en-US" dirty="0" err="1"/>
            <a:t>relevancia</a:t>
          </a:r>
          <a:r>
            <a:rPr lang="en-US" dirty="0"/>
            <a:t> </a:t>
          </a:r>
          <a:r>
            <a:rPr lang="en-US" dirty="0" err="1"/>
            <a:t>tiene</a:t>
          </a:r>
          <a:r>
            <a:rPr lang="en-US" dirty="0"/>
            <a:t> la </a:t>
          </a:r>
          <a:r>
            <a:rPr lang="en-US" dirty="0" err="1"/>
            <a:t>historia</a:t>
          </a:r>
          <a:r>
            <a:rPr lang="en-US" dirty="0"/>
            <a:t>, la </a:t>
          </a:r>
          <a:r>
            <a:rPr lang="en-US" dirty="0" err="1"/>
            <a:t>cultura</a:t>
          </a:r>
          <a:r>
            <a:rPr lang="en-US" dirty="0"/>
            <a:t> y la </a:t>
          </a:r>
          <a:r>
            <a:rPr lang="en-US" dirty="0" err="1"/>
            <a:t>institucionalidad</a:t>
          </a:r>
          <a:r>
            <a:rPr lang="en-US" dirty="0"/>
            <a:t> </a:t>
          </a:r>
          <a:r>
            <a:rPr lang="en-US" dirty="0" err="1"/>
            <a:t>en</a:t>
          </a:r>
          <a:r>
            <a:rPr lang="en-US" dirty="0"/>
            <a:t> la </a:t>
          </a:r>
          <a:r>
            <a:rPr lang="en-US" dirty="0" err="1"/>
            <a:t>función</a:t>
          </a:r>
          <a:r>
            <a:rPr lang="en-US" dirty="0"/>
            <a:t> y </a:t>
          </a:r>
          <a:r>
            <a:rPr lang="en-US" dirty="0" err="1"/>
            <a:t>resultados</a:t>
          </a:r>
          <a:r>
            <a:rPr lang="en-US" dirty="0"/>
            <a:t> del Estado?</a:t>
          </a:r>
        </a:p>
      </dgm:t>
    </dgm:pt>
    <dgm:pt modelId="{07BDC671-2CE6-4074-B7CD-9F78E6BD45EF}" type="parTrans" cxnId="{5382EFEF-BFF1-405A-8EBA-CB63D0B502CC}">
      <dgm:prSet/>
      <dgm:spPr/>
      <dgm:t>
        <a:bodyPr/>
        <a:lstStyle/>
        <a:p>
          <a:endParaRPr lang="en-US" sz="2000"/>
        </a:p>
      </dgm:t>
    </dgm:pt>
    <dgm:pt modelId="{E5A378DF-6809-42C3-8A84-755B9FE0FDE6}" type="sibTrans" cxnId="{5382EFEF-BFF1-405A-8EBA-CB63D0B502CC}">
      <dgm:prSet/>
      <dgm:spPr/>
      <dgm:t>
        <a:bodyPr/>
        <a:lstStyle/>
        <a:p>
          <a:endParaRPr lang="en-US"/>
        </a:p>
      </dgm:t>
    </dgm:pt>
    <dgm:pt modelId="{E02DFB92-80D9-45EC-90AF-E89D3B6FC305}" type="pres">
      <dgm:prSet presAssocID="{8D4EC757-3B67-4320-BDC4-3AA70A406D55}" presName="diagram" presStyleCnt="0">
        <dgm:presLayoutVars>
          <dgm:dir/>
          <dgm:resizeHandles val="exact"/>
        </dgm:presLayoutVars>
      </dgm:prSet>
      <dgm:spPr/>
    </dgm:pt>
    <dgm:pt modelId="{54DA808A-F35D-4A88-9AE0-FA8279D19C66}" type="pres">
      <dgm:prSet presAssocID="{372DE896-B3E9-46A3-AED4-B3BB888C07E7}" presName="node" presStyleLbl="node1" presStyleIdx="0" presStyleCnt="5">
        <dgm:presLayoutVars>
          <dgm:bulletEnabled val="1"/>
        </dgm:presLayoutVars>
      </dgm:prSet>
      <dgm:spPr/>
    </dgm:pt>
    <dgm:pt modelId="{E727C1E2-DDC1-4F3B-B96C-94F2A741BE6C}" type="pres">
      <dgm:prSet presAssocID="{02373963-4ADF-4453-A0AB-F15FA1E5FF2D}" presName="sibTrans" presStyleCnt="0"/>
      <dgm:spPr/>
    </dgm:pt>
    <dgm:pt modelId="{A50370A8-70E7-4422-ACF3-C66E602A75DE}" type="pres">
      <dgm:prSet presAssocID="{D500F11B-7840-45F8-A787-7BB55FC21145}" presName="node" presStyleLbl="node1" presStyleIdx="1" presStyleCnt="5">
        <dgm:presLayoutVars>
          <dgm:bulletEnabled val="1"/>
        </dgm:presLayoutVars>
      </dgm:prSet>
      <dgm:spPr/>
    </dgm:pt>
    <dgm:pt modelId="{D7AD007A-6420-4374-B8D3-84A13065F1E3}" type="pres">
      <dgm:prSet presAssocID="{E45E575A-7240-480A-94FE-3EC2502EDD31}" presName="sibTrans" presStyleCnt="0"/>
      <dgm:spPr/>
    </dgm:pt>
    <dgm:pt modelId="{D2FFFDA2-CC1A-48B1-A437-C3760AD54A0C}" type="pres">
      <dgm:prSet presAssocID="{4CBB347C-90D6-4916-BC88-24DE4856BB46}" presName="node" presStyleLbl="node1" presStyleIdx="2" presStyleCnt="5">
        <dgm:presLayoutVars>
          <dgm:bulletEnabled val="1"/>
        </dgm:presLayoutVars>
      </dgm:prSet>
      <dgm:spPr/>
    </dgm:pt>
    <dgm:pt modelId="{D8C28BEA-1DA8-42FF-A5BA-55E1370EFA4C}" type="pres">
      <dgm:prSet presAssocID="{73414CA2-1EA3-4A88-AF95-BA82DC8A145C}" presName="sibTrans" presStyleCnt="0"/>
      <dgm:spPr/>
    </dgm:pt>
    <dgm:pt modelId="{70D7AEF4-A5E8-488E-BF69-58401C98379E}" type="pres">
      <dgm:prSet presAssocID="{30E66120-92F2-4FF5-86F5-8E8C8D8F20B1}" presName="node" presStyleLbl="node1" presStyleIdx="3" presStyleCnt="5">
        <dgm:presLayoutVars>
          <dgm:bulletEnabled val="1"/>
        </dgm:presLayoutVars>
      </dgm:prSet>
      <dgm:spPr/>
    </dgm:pt>
    <dgm:pt modelId="{375FB92C-3C50-472E-BE43-E1B43E235FFE}" type="pres">
      <dgm:prSet presAssocID="{C6EF8543-C8E7-4027-B729-7C08B707B07F}" presName="sibTrans" presStyleCnt="0"/>
      <dgm:spPr/>
    </dgm:pt>
    <dgm:pt modelId="{5261B067-98B3-458F-88B6-74E558947D8C}" type="pres">
      <dgm:prSet presAssocID="{771AD771-55D7-44EE-A320-6C2A80E6BE8E}" presName="node" presStyleLbl="node1" presStyleIdx="4" presStyleCnt="5">
        <dgm:presLayoutVars>
          <dgm:bulletEnabled val="1"/>
        </dgm:presLayoutVars>
      </dgm:prSet>
      <dgm:spPr/>
    </dgm:pt>
  </dgm:ptLst>
  <dgm:cxnLst>
    <dgm:cxn modelId="{15570D0A-E8CB-4FDB-82B7-9A782F8E9568}" type="presOf" srcId="{372DE896-B3E9-46A3-AED4-B3BB888C07E7}" destId="{54DA808A-F35D-4A88-9AE0-FA8279D19C66}" srcOrd="0" destOrd="0" presId="urn:microsoft.com/office/officeart/2005/8/layout/default"/>
    <dgm:cxn modelId="{45B1B21E-2207-4784-9B66-140E8C636DF5}" srcId="{8D4EC757-3B67-4320-BDC4-3AA70A406D55}" destId="{D500F11B-7840-45F8-A787-7BB55FC21145}" srcOrd="1" destOrd="0" parTransId="{CA5F0165-5725-42B7-AE47-24B5E0EB5886}" sibTransId="{E45E575A-7240-480A-94FE-3EC2502EDD31}"/>
    <dgm:cxn modelId="{DCC66920-EA67-4EBB-8E26-93CEA8161B38}" type="presOf" srcId="{8D4EC757-3B67-4320-BDC4-3AA70A406D55}" destId="{E02DFB92-80D9-45EC-90AF-E89D3B6FC305}" srcOrd="0" destOrd="0" presId="urn:microsoft.com/office/officeart/2005/8/layout/default"/>
    <dgm:cxn modelId="{03F5BF34-C7CF-4B38-A839-E45E7D773790}" srcId="{8D4EC757-3B67-4320-BDC4-3AA70A406D55}" destId="{30E66120-92F2-4FF5-86F5-8E8C8D8F20B1}" srcOrd="3" destOrd="0" parTransId="{A1085DBE-DE31-4C95-B493-DA032D31FACE}" sibTransId="{C6EF8543-C8E7-4027-B729-7C08B707B07F}"/>
    <dgm:cxn modelId="{1C537135-FCC7-4F7B-9FD1-77550EF9118E}" type="presOf" srcId="{30E66120-92F2-4FF5-86F5-8E8C8D8F20B1}" destId="{70D7AEF4-A5E8-488E-BF69-58401C98379E}" srcOrd="0" destOrd="0" presId="urn:microsoft.com/office/officeart/2005/8/layout/default"/>
    <dgm:cxn modelId="{FBEA668F-96EF-4713-8607-99B2E7BA87F7}" srcId="{8D4EC757-3B67-4320-BDC4-3AA70A406D55}" destId="{4CBB347C-90D6-4916-BC88-24DE4856BB46}" srcOrd="2" destOrd="0" parTransId="{74ADD0F8-01B4-4A14-8011-886FB5DA54D1}" sibTransId="{73414CA2-1EA3-4A88-AF95-BA82DC8A145C}"/>
    <dgm:cxn modelId="{3EEF6491-2E35-4699-A301-E11E57402286}" type="presOf" srcId="{D500F11B-7840-45F8-A787-7BB55FC21145}" destId="{A50370A8-70E7-4422-ACF3-C66E602A75DE}" srcOrd="0" destOrd="0" presId="urn:microsoft.com/office/officeart/2005/8/layout/default"/>
    <dgm:cxn modelId="{241609A9-DCDF-4583-9E4B-6F197349D021}" srcId="{8D4EC757-3B67-4320-BDC4-3AA70A406D55}" destId="{372DE896-B3E9-46A3-AED4-B3BB888C07E7}" srcOrd="0" destOrd="0" parTransId="{9747B6FC-66FC-44FB-9E2F-338F4D54D4C4}" sibTransId="{02373963-4ADF-4453-A0AB-F15FA1E5FF2D}"/>
    <dgm:cxn modelId="{8E7F84E0-8C32-491B-A72F-AC26C3607C37}" type="presOf" srcId="{771AD771-55D7-44EE-A320-6C2A80E6BE8E}" destId="{5261B067-98B3-458F-88B6-74E558947D8C}" srcOrd="0" destOrd="0" presId="urn:microsoft.com/office/officeart/2005/8/layout/default"/>
    <dgm:cxn modelId="{C58CA6E0-7C4B-49A9-AA4D-7DE41AA4765F}" type="presOf" srcId="{4CBB347C-90D6-4916-BC88-24DE4856BB46}" destId="{D2FFFDA2-CC1A-48B1-A437-C3760AD54A0C}" srcOrd="0" destOrd="0" presId="urn:microsoft.com/office/officeart/2005/8/layout/default"/>
    <dgm:cxn modelId="{5382EFEF-BFF1-405A-8EBA-CB63D0B502CC}" srcId="{8D4EC757-3B67-4320-BDC4-3AA70A406D55}" destId="{771AD771-55D7-44EE-A320-6C2A80E6BE8E}" srcOrd="4" destOrd="0" parTransId="{07BDC671-2CE6-4074-B7CD-9F78E6BD45EF}" sibTransId="{E5A378DF-6809-42C3-8A84-755B9FE0FDE6}"/>
    <dgm:cxn modelId="{7DCF22C7-7F5C-4F60-BC01-45B088BD3857}" type="presParOf" srcId="{E02DFB92-80D9-45EC-90AF-E89D3B6FC305}" destId="{54DA808A-F35D-4A88-9AE0-FA8279D19C66}" srcOrd="0" destOrd="0" presId="urn:microsoft.com/office/officeart/2005/8/layout/default"/>
    <dgm:cxn modelId="{F6B4E843-AEBC-4E87-9533-3F130CF114E9}" type="presParOf" srcId="{E02DFB92-80D9-45EC-90AF-E89D3B6FC305}" destId="{E727C1E2-DDC1-4F3B-B96C-94F2A741BE6C}" srcOrd="1" destOrd="0" presId="urn:microsoft.com/office/officeart/2005/8/layout/default"/>
    <dgm:cxn modelId="{6E23ECEA-86FC-4EA9-ADEE-F6136F6B7C5E}" type="presParOf" srcId="{E02DFB92-80D9-45EC-90AF-E89D3B6FC305}" destId="{A50370A8-70E7-4422-ACF3-C66E602A75DE}" srcOrd="2" destOrd="0" presId="urn:microsoft.com/office/officeart/2005/8/layout/default"/>
    <dgm:cxn modelId="{D2F8647C-C251-4E04-B8DF-0333EFA3BA41}" type="presParOf" srcId="{E02DFB92-80D9-45EC-90AF-E89D3B6FC305}" destId="{D7AD007A-6420-4374-B8D3-84A13065F1E3}" srcOrd="3" destOrd="0" presId="urn:microsoft.com/office/officeart/2005/8/layout/default"/>
    <dgm:cxn modelId="{6A0C288A-7674-4C17-A5FB-E10E0259946E}" type="presParOf" srcId="{E02DFB92-80D9-45EC-90AF-E89D3B6FC305}" destId="{D2FFFDA2-CC1A-48B1-A437-C3760AD54A0C}" srcOrd="4" destOrd="0" presId="urn:microsoft.com/office/officeart/2005/8/layout/default"/>
    <dgm:cxn modelId="{93D232F1-FB3C-40CC-9A98-16EE01915615}" type="presParOf" srcId="{E02DFB92-80D9-45EC-90AF-E89D3B6FC305}" destId="{D8C28BEA-1DA8-42FF-A5BA-55E1370EFA4C}" srcOrd="5" destOrd="0" presId="urn:microsoft.com/office/officeart/2005/8/layout/default"/>
    <dgm:cxn modelId="{E9E9B886-AB09-4E13-AD42-3D8F710E8B66}" type="presParOf" srcId="{E02DFB92-80D9-45EC-90AF-E89D3B6FC305}" destId="{70D7AEF4-A5E8-488E-BF69-58401C98379E}" srcOrd="6" destOrd="0" presId="urn:microsoft.com/office/officeart/2005/8/layout/default"/>
    <dgm:cxn modelId="{4784DD37-9901-403C-8004-978FEFF0D6DD}" type="presParOf" srcId="{E02DFB92-80D9-45EC-90AF-E89D3B6FC305}" destId="{375FB92C-3C50-472E-BE43-E1B43E235FFE}" srcOrd="7" destOrd="0" presId="urn:microsoft.com/office/officeart/2005/8/layout/default"/>
    <dgm:cxn modelId="{002FD876-4829-4467-94E9-EE014D415881}" type="presParOf" srcId="{E02DFB92-80D9-45EC-90AF-E89D3B6FC305}" destId="{5261B067-98B3-458F-88B6-74E558947D8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8266B0-C837-4A8E-B814-1536B522D916}" type="doc">
      <dgm:prSet loTypeId="urn:microsoft.com/office/officeart/2005/8/layout/process1" loCatId="process" qsTypeId="urn:microsoft.com/office/officeart/2005/8/quickstyle/simple1" qsCatId="simple" csTypeId="urn:microsoft.com/office/officeart/2005/8/colors/colorful5" csCatId="colorful"/>
      <dgm:spPr/>
      <dgm:t>
        <a:bodyPr/>
        <a:lstStyle/>
        <a:p>
          <a:endParaRPr lang="en-US"/>
        </a:p>
      </dgm:t>
    </dgm:pt>
    <dgm:pt modelId="{9CA7D77C-2C92-4946-8CAC-91588E0B3B85}">
      <dgm:prSet/>
      <dgm:spPr/>
      <dgm:t>
        <a:bodyPr/>
        <a:lstStyle/>
        <a:p>
          <a:r>
            <a:rPr lang="es-CR" dirty="0"/>
            <a:t>Si bien durante los años 80’s y 90’s prevaleció la postura que asociaba el sector privado a la eficiencia y el sector público con lo opuesto, las experiencias recientes ponen de manifiesto que las reformas económicas de los 90’s resultaron más beneficiosas en países donde el </a:t>
          </a:r>
          <a:r>
            <a:rPr lang="es-CR" b="1" dirty="0"/>
            <a:t>estado</a:t>
          </a:r>
          <a:r>
            <a:rPr lang="es-CR" dirty="0"/>
            <a:t> fue más “</a:t>
          </a:r>
          <a:r>
            <a:rPr lang="es-CR" b="1" dirty="0"/>
            <a:t>fuerte</a:t>
          </a:r>
          <a:r>
            <a:rPr lang="es-CR" dirty="0"/>
            <a:t>” pero concentrado en las tareas de su específica incumbencia.</a:t>
          </a:r>
          <a:endParaRPr lang="en-US" dirty="0"/>
        </a:p>
      </dgm:t>
    </dgm:pt>
    <dgm:pt modelId="{A7B7920B-26AD-4E58-AE65-E204194875E1}" type="parTrans" cxnId="{59A1C49B-A4A8-4513-B457-723C3A7C6E3E}">
      <dgm:prSet/>
      <dgm:spPr/>
      <dgm:t>
        <a:bodyPr/>
        <a:lstStyle/>
        <a:p>
          <a:endParaRPr lang="en-US"/>
        </a:p>
      </dgm:t>
    </dgm:pt>
    <dgm:pt modelId="{5EB31830-3306-476D-85B2-9EB570E921F6}" type="sibTrans" cxnId="{59A1C49B-A4A8-4513-B457-723C3A7C6E3E}">
      <dgm:prSet/>
      <dgm:spPr/>
      <dgm:t>
        <a:bodyPr/>
        <a:lstStyle/>
        <a:p>
          <a:endParaRPr lang="en-US"/>
        </a:p>
      </dgm:t>
    </dgm:pt>
    <dgm:pt modelId="{DA589376-41F2-4EAA-B481-11694DB890BA}">
      <dgm:prSet/>
      <dgm:spPr/>
      <dgm:t>
        <a:bodyPr/>
        <a:lstStyle/>
        <a:p>
          <a:r>
            <a:rPr lang="es-CR"/>
            <a:t>Como prescripción, se puede prever que en la coyuntura actual en la que el Estado predomina, los que conserven la estabilidad macroeconómica, una apertura inteligente y un sistema basado en reglas que fomente la inversión serán los que mejores resultados produzcan al final de la presente etapa.</a:t>
          </a:r>
          <a:endParaRPr lang="en-US"/>
        </a:p>
      </dgm:t>
    </dgm:pt>
    <dgm:pt modelId="{A5E539AE-66D0-414A-8E87-FBFCCD8DAD55}" type="parTrans" cxnId="{106E4B1D-953E-40F1-AFE4-6ED3139A5451}">
      <dgm:prSet/>
      <dgm:spPr/>
      <dgm:t>
        <a:bodyPr/>
        <a:lstStyle/>
        <a:p>
          <a:endParaRPr lang="en-US"/>
        </a:p>
      </dgm:t>
    </dgm:pt>
    <dgm:pt modelId="{3E065C34-DFF4-49BE-B822-28A957C4ED45}" type="sibTrans" cxnId="{106E4B1D-953E-40F1-AFE4-6ED3139A5451}">
      <dgm:prSet/>
      <dgm:spPr/>
      <dgm:t>
        <a:bodyPr/>
        <a:lstStyle/>
        <a:p>
          <a:endParaRPr lang="en-US"/>
        </a:p>
      </dgm:t>
    </dgm:pt>
    <dgm:pt modelId="{39F756C6-C505-494F-9DC0-CDB01E74D5F5}" type="pres">
      <dgm:prSet presAssocID="{838266B0-C837-4A8E-B814-1536B522D916}" presName="Name0" presStyleCnt="0">
        <dgm:presLayoutVars>
          <dgm:dir/>
          <dgm:resizeHandles val="exact"/>
        </dgm:presLayoutVars>
      </dgm:prSet>
      <dgm:spPr/>
    </dgm:pt>
    <dgm:pt modelId="{8A656BA0-D58F-43A0-963A-47F443E06692}" type="pres">
      <dgm:prSet presAssocID="{9CA7D77C-2C92-4946-8CAC-91588E0B3B85}" presName="node" presStyleLbl="node1" presStyleIdx="0" presStyleCnt="2">
        <dgm:presLayoutVars>
          <dgm:bulletEnabled val="1"/>
        </dgm:presLayoutVars>
      </dgm:prSet>
      <dgm:spPr/>
    </dgm:pt>
    <dgm:pt modelId="{4D68CC5E-3CFA-466F-B6AB-61BFCE6F5AD3}" type="pres">
      <dgm:prSet presAssocID="{5EB31830-3306-476D-85B2-9EB570E921F6}" presName="sibTrans" presStyleLbl="sibTrans2D1" presStyleIdx="0" presStyleCnt="1"/>
      <dgm:spPr/>
    </dgm:pt>
    <dgm:pt modelId="{02698E04-B5FF-48B0-A5F0-B3BD658F137D}" type="pres">
      <dgm:prSet presAssocID="{5EB31830-3306-476D-85B2-9EB570E921F6}" presName="connectorText" presStyleLbl="sibTrans2D1" presStyleIdx="0" presStyleCnt="1"/>
      <dgm:spPr/>
    </dgm:pt>
    <dgm:pt modelId="{572AF46E-DF54-48BE-B3FE-7E305D77486A}" type="pres">
      <dgm:prSet presAssocID="{DA589376-41F2-4EAA-B481-11694DB890BA}" presName="node" presStyleLbl="node1" presStyleIdx="1" presStyleCnt="2">
        <dgm:presLayoutVars>
          <dgm:bulletEnabled val="1"/>
        </dgm:presLayoutVars>
      </dgm:prSet>
      <dgm:spPr/>
    </dgm:pt>
  </dgm:ptLst>
  <dgm:cxnLst>
    <dgm:cxn modelId="{106E4B1D-953E-40F1-AFE4-6ED3139A5451}" srcId="{838266B0-C837-4A8E-B814-1536B522D916}" destId="{DA589376-41F2-4EAA-B481-11694DB890BA}" srcOrd="1" destOrd="0" parTransId="{A5E539AE-66D0-414A-8E87-FBFCCD8DAD55}" sibTransId="{3E065C34-DFF4-49BE-B822-28A957C4ED45}"/>
    <dgm:cxn modelId="{65BEF044-C40C-4816-B388-D2EFD8B9AC7D}" type="presOf" srcId="{5EB31830-3306-476D-85B2-9EB570E921F6}" destId="{4D68CC5E-3CFA-466F-B6AB-61BFCE6F5AD3}" srcOrd="0" destOrd="0" presId="urn:microsoft.com/office/officeart/2005/8/layout/process1"/>
    <dgm:cxn modelId="{1DFA1566-DFF4-4799-932B-8C4245376F25}" type="presOf" srcId="{838266B0-C837-4A8E-B814-1536B522D916}" destId="{39F756C6-C505-494F-9DC0-CDB01E74D5F5}" srcOrd="0" destOrd="0" presId="urn:microsoft.com/office/officeart/2005/8/layout/process1"/>
    <dgm:cxn modelId="{2C58AF49-9402-4631-89FF-3B9BD800B9CA}" type="presOf" srcId="{5EB31830-3306-476D-85B2-9EB570E921F6}" destId="{02698E04-B5FF-48B0-A5F0-B3BD658F137D}" srcOrd="1" destOrd="0" presId="urn:microsoft.com/office/officeart/2005/8/layout/process1"/>
    <dgm:cxn modelId="{9D75877A-2FE1-442F-AF67-D5389DFF1E04}" type="presOf" srcId="{DA589376-41F2-4EAA-B481-11694DB890BA}" destId="{572AF46E-DF54-48BE-B3FE-7E305D77486A}" srcOrd="0" destOrd="0" presId="urn:microsoft.com/office/officeart/2005/8/layout/process1"/>
    <dgm:cxn modelId="{59A1C49B-A4A8-4513-B457-723C3A7C6E3E}" srcId="{838266B0-C837-4A8E-B814-1536B522D916}" destId="{9CA7D77C-2C92-4946-8CAC-91588E0B3B85}" srcOrd="0" destOrd="0" parTransId="{A7B7920B-26AD-4E58-AE65-E204194875E1}" sibTransId="{5EB31830-3306-476D-85B2-9EB570E921F6}"/>
    <dgm:cxn modelId="{035DECD3-7A4F-4510-8371-46E8C32035E7}" type="presOf" srcId="{9CA7D77C-2C92-4946-8CAC-91588E0B3B85}" destId="{8A656BA0-D58F-43A0-963A-47F443E06692}" srcOrd="0" destOrd="0" presId="urn:microsoft.com/office/officeart/2005/8/layout/process1"/>
    <dgm:cxn modelId="{50BD6129-732D-4072-A0D7-56F1E4738DC9}" type="presParOf" srcId="{39F756C6-C505-494F-9DC0-CDB01E74D5F5}" destId="{8A656BA0-D58F-43A0-963A-47F443E06692}" srcOrd="0" destOrd="0" presId="urn:microsoft.com/office/officeart/2005/8/layout/process1"/>
    <dgm:cxn modelId="{834F8DFD-7F8D-49A3-A0DD-976304C5EE48}" type="presParOf" srcId="{39F756C6-C505-494F-9DC0-CDB01E74D5F5}" destId="{4D68CC5E-3CFA-466F-B6AB-61BFCE6F5AD3}" srcOrd="1" destOrd="0" presId="urn:microsoft.com/office/officeart/2005/8/layout/process1"/>
    <dgm:cxn modelId="{9C1B4A84-D0A9-4C5E-8144-0C63245D57CC}" type="presParOf" srcId="{4D68CC5E-3CFA-466F-B6AB-61BFCE6F5AD3}" destId="{02698E04-B5FF-48B0-A5F0-B3BD658F137D}" srcOrd="0" destOrd="0" presId="urn:microsoft.com/office/officeart/2005/8/layout/process1"/>
    <dgm:cxn modelId="{8A002889-4A78-45EA-B55D-4A457EE72069}" type="presParOf" srcId="{39F756C6-C505-494F-9DC0-CDB01E74D5F5}" destId="{572AF46E-DF54-48BE-B3FE-7E305D77486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D44FCC-0997-490C-92C6-47025C69D9C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319BE8C-36D1-4CBB-A982-97B467B22025}">
      <dgm:prSet custT="1"/>
      <dgm:spPr/>
      <dgm:t>
        <a:bodyPr/>
        <a:lstStyle/>
        <a:p>
          <a:pPr>
            <a:defRPr cap="all"/>
          </a:pPr>
          <a:r>
            <a:rPr lang="en-US" sz="1600" dirty="0" err="1"/>
            <a:t>Cada</a:t>
          </a:r>
          <a:r>
            <a:rPr lang="en-US" sz="1600" dirty="0"/>
            <a:t> </a:t>
          </a:r>
          <a:r>
            <a:rPr lang="en-US" sz="1600" dirty="0" err="1"/>
            <a:t>quien</a:t>
          </a:r>
          <a:r>
            <a:rPr lang="en-US" sz="1600" dirty="0"/>
            <a:t> y </a:t>
          </a:r>
          <a:r>
            <a:rPr lang="en-US" sz="1600" dirty="0" err="1"/>
            <a:t>en</a:t>
          </a:r>
          <a:r>
            <a:rPr lang="en-US" sz="1600" dirty="0"/>
            <a:t> </a:t>
          </a:r>
          <a:r>
            <a:rPr lang="en-US" sz="1600" dirty="0" err="1"/>
            <a:t>cada</a:t>
          </a:r>
          <a:r>
            <a:rPr lang="en-US" sz="1600" dirty="0"/>
            <a:t> </a:t>
          </a:r>
          <a:r>
            <a:rPr lang="en-US" sz="1600" dirty="0" err="1"/>
            <a:t>contexto</a:t>
          </a:r>
          <a:r>
            <a:rPr lang="en-US" sz="1600" dirty="0"/>
            <a:t> </a:t>
          </a:r>
          <a:r>
            <a:rPr lang="en-US" sz="1600" dirty="0" err="1"/>
            <a:t>puede</a:t>
          </a:r>
          <a:r>
            <a:rPr lang="en-US" sz="1600" dirty="0"/>
            <a:t> </a:t>
          </a:r>
          <a:r>
            <a:rPr lang="en-US" sz="1600" dirty="0" err="1"/>
            <a:t>plantearse</a:t>
          </a:r>
          <a:r>
            <a:rPr lang="en-US" sz="1600" dirty="0"/>
            <a:t> </a:t>
          </a:r>
          <a:r>
            <a:rPr lang="en-US" sz="1600" dirty="0" err="1"/>
            <a:t>una</a:t>
          </a:r>
          <a:r>
            <a:rPr lang="en-US" sz="1600" dirty="0"/>
            <a:t> </a:t>
          </a:r>
          <a:r>
            <a:rPr lang="en-US" sz="1600" dirty="0" err="1"/>
            <a:t>relación</a:t>
          </a:r>
          <a:r>
            <a:rPr lang="en-US" sz="1600" dirty="0"/>
            <a:t> entre </a:t>
          </a:r>
          <a:r>
            <a:rPr lang="en-US" sz="1600" dirty="0" err="1"/>
            <a:t>ellos</a:t>
          </a:r>
          <a:r>
            <a:rPr lang="en-US" sz="1600" dirty="0"/>
            <a:t>.</a:t>
          </a:r>
        </a:p>
      </dgm:t>
    </dgm:pt>
    <dgm:pt modelId="{B3634E66-FA61-44AE-BA83-1FC9AE44AFAA}" type="parTrans" cxnId="{ECBFB480-C0E8-4233-AF4F-89FA105BACCF}">
      <dgm:prSet/>
      <dgm:spPr/>
      <dgm:t>
        <a:bodyPr/>
        <a:lstStyle/>
        <a:p>
          <a:endParaRPr lang="en-US"/>
        </a:p>
      </dgm:t>
    </dgm:pt>
    <dgm:pt modelId="{992D4D0C-611F-47A8-A9D7-41482F77A21F}" type="sibTrans" cxnId="{ECBFB480-C0E8-4233-AF4F-89FA105BACCF}">
      <dgm:prSet/>
      <dgm:spPr/>
      <dgm:t>
        <a:bodyPr/>
        <a:lstStyle/>
        <a:p>
          <a:endParaRPr lang="en-US"/>
        </a:p>
      </dgm:t>
    </dgm:pt>
    <dgm:pt modelId="{5AEBDA8D-FF28-40A7-A1C4-0BBD4A44C53C}">
      <dgm:prSet/>
      <dgm:spPr/>
      <dgm:t>
        <a:bodyPr/>
        <a:lstStyle/>
        <a:p>
          <a:pPr>
            <a:defRPr cap="all"/>
          </a:pPr>
          <a:r>
            <a:rPr lang="es-CR" dirty="0"/>
            <a:t>¿</a:t>
          </a:r>
          <a:r>
            <a:rPr lang="en-US" dirty="0"/>
            <a:t>Mas bien no </a:t>
          </a:r>
          <a:r>
            <a:rPr lang="en-US" dirty="0" err="1"/>
            <a:t>sería</a:t>
          </a:r>
          <a:r>
            <a:rPr lang="en-US" dirty="0"/>
            <a:t> </a:t>
          </a:r>
          <a:r>
            <a:rPr lang="en-US" dirty="0" err="1"/>
            <a:t>conveniente</a:t>
          </a:r>
          <a:r>
            <a:rPr lang="en-US" dirty="0"/>
            <a:t> </a:t>
          </a:r>
          <a:r>
            <a:rPr lang="en-US" dirty="0" err="1"/>
            <a:t>plantearse</a:t>
          </a:r>
          <a:r>
            <a:rPr lang="en-US" dirty="0"/>
            <a:t> para </a:t>
          </a:r>
          <a:r>
            <a:rPr lang="en-US" dirty="0" err="1"/>
            <a:t>qué</a:t>
          </a:r>
          <a:r>
            <a:rPr lang="en-US" dirty="0"/>
            <a:t> y para </a:t>
          </a:r>
          <a:r>
            <a:rPr lang="en-US" dirty="0" err="1"/>
            <a:t>quienes</a:t>
          </a:r>
          <a:r>
            <a:rPr lang="en-US" dirty="0"/>
            <a:t>?</a:t>
          </a:r>
        </a:p>
      </dgm:t>
    </dgm:pt>
    <dgm:pt modelId="{D88EA7E8-B0E5-439C-BCC9-84CEBB0C43FC}" type="parTrans" cxnId="{5E16380A-3FEF-4AEA-B1D1-DF754C7D979D}">
      <dgm:prSet/>
      <dgm:spPr/>
      <dgm:t>
        <a:bodyPr/>
        <a:lstStyle/>
        <a:p>
          <a:endParaRPr lang="en-US"/>
        </a:p>
      </dgm:t>
    </dgm:pt>
    <dgm:pt modelId="{9BAC5F1B-462F-4E1D-BFE6-F7149F0EBF3F}" type="sibTrans" cxnId="{5E16380A-3FEF-4AEA-B1D1-DF754C7D979D}">
      <dgm:prSet/>
      <dgm:spPr/>
      <dgm:t>
        <a:bodyPr/>
        <a:lstStyle/>
        <a:p>
          <a:endParaRPr lang="en-US"/>
        </a:p>
      </dgm:t>
    </dgm:pt>
    <dgm:pt modelId="{CE497A97-9B1B-42C5-87B1-A7AB9714E6C7}">
      <dgm:prSet/>
      <dgm:spPr/>
      <dgm:t>
        <a:bodyPr/>
        <a:lstStyle/>
        <a:p>
          <a:pPr>
            <a:defRPr cap="all"/>
          </a:pPr>
          <a:r>
            <a:rPr lang="es-CR" dirty="0"/>
            <a:t>¿</a:t>
          </a:r>
          <a:r>
            <a:rPr lang="en-US" dirty="0"/>
            <a:t>Da la Economía un conjunto de </a:t>
          </a:r>
          <a:r>
            <a:rPr lang="en-US" dirty="0" err="1"/>
            <a:t>reglas</a:t>
          </a:r>
          <a:r>
            <a:rPr lang="en-US" dirty="0"/>
            <a:t> </a:t>
          </a:r>
          <a:r>
            <a:rPr lang="en-US" dirty="0" err="1"/>
            <a:t>aplicables</a:t>
          </a:r>
          <a:r>
            <a:rPr lang="en-US" dirty="0"/>
            <a:t> </a:t>
          </a:r>
          <a:r>
            <a:rPr lang="en-US" dirty="0" err="1"/>
            <a:t>en</a:t>
          </a:r>
          <a:r>
            <a:rPr lang="en-US" dirty="0"/>
            <a:t> </a:t>
          </a:r>
          <a:r>
            <a:rPr lang="en-US" dirty="0" err="1"/>
            <a:t>todos</a:t>
          </a:r>
          <a:r>
            <a:rPr lang="en-US" dirty="0"/>
            <a:t> </a:t>
          </a:r>
          <a:r>
            <a:rPr lang="en-US" dirty="0" err="1"/>
            <a:t>los</a:t>
          </a:r>
          <a:r>
            <a:rPr lang="en-US" dirty="0"/>
            <a:t> </a:t>
          </a:r>
          <a:r>
            <a:rPr lang="en-US" dirty="0" err="1"/>
            <a:t>casos</a:t>
          </a:r>
          <a:r>
            <a:rPr lang="en-US" dirty="0"/>
            <a:t>?</a:t>
          </a:r>
        </a:p>
      </dgm:t>
    </dgm:pt>
    <dgm:pt modelId="{9B9F7600-4521-4DD5-8643-DFD4245B4D50}" type="parTrans" cxnId="{298B7DFA-9355-4226-AD43-CDC3A9F3430C}">
      <dgm:prSet/>
      <dgm:spPr/>
      <dgm:t>
        <a:bodyPr/>
        <a:lstStyle/>
        <a:p>
          <a:endParaRPr lang="en-US"/>
        </a:p>
      </dgm:t>
    </dgm:pt>
    <dgm:pt modelId="{686C7C52-F215-4A82-ABA9-72B2EA316BE7}" type="sibTrans" cxnId="{298B7DFA-9355-4226-AD43-CDC3A9F3430C}">
      <dgm:prSet/>
      <dgm:spPr/>
      <dgm:t>
        <a:bodyPr/>
        <a:lstStyle/>
        <a:p>
          <a:endParaRPr lang="en-US"/>
        </a:p>
      </dgm:t>
    </dgm:pt>
    <dgm:pt modelId="{8187B976-FC40-45CA-A582-B9C127712E19}">
      <dgm:prSet/>
      <dgm:spPr/>
      <dgm:t>
        <a:bodyPr/>
        <a:lstStyle/>
        <a:p>
          <a:pPr>
            <a:defRPr cap="all"/>
          </a:pPr>
          <a:r>
            <a:rPr lang="es-CR" dirty="0"/>
            <a:t>¿</a:t>
          </a:r>
          <a:r>
            <a:rPr lang="en-US" dirty="0"/>
            <a:t>Si </a:t>
          </a:r>
          <a:r>
            <a:rPr lang="en-US" dirty="0" err="1"/>
            <a:t>existieran</a:t>
          </a:r>
          <a:r>
            <a:rPr lang="en-US" dirty="0"/>
            <a:t> </a:t>
          </a:r>
          <a:r>
            <a:rPr lang="en-US" dirty="0" err="1"/>
            <a:t>esas</a:t>
          </a:r>
          <a:r>
            <a:rPr lang="en-US" dirty="0"/>
            <a:t> </a:t>
          </a:r>
          <a:r>
            <a:rPr lang="en-US" dirty="0" err="1"/>
            <a:t>reglas</a:t>
          </a:r>
          <a:r>
            <a:rPr lang="en-US" dirty="0"/>
            <a:t> son </a:t>
          </a:r>
          <a:r>
            <a:rPr lang="en-US" dirty="0" err="1"/>
            <a:t>recetas</a:t>
          </a:r>
          <a:r>
            <a:rPr lang="en-US" dirty="0"/>
            <a:t> y </a:t>
          </a:r>
          <a:r>
            <a:rPr lang="en-US" dirty="0" err="1"/>
            <a:t>deben</a:t>
          </a:r>
          <a:r>
            <a:rPr lang="en-US" dirty="0"/>
            <a:t> </a:t>
          </a:r>
          <a:r>
            <a:rPr lang="en-US" dirty="0" err="1"/>
            <a:t>aplicarse</a:t>
          </a:r>
          <a:r>
            <a:rPr lang="en-US" dirty="0"/>
            <a:t>?</a:t>
          </a:r>
        </a:p>
      </dgm:t>
    </dgm:pt>
    <dgm:pt modelId="{3DAC0041-0238-4E6F-90F4-408429CF865F}" type="parTrans" cxnId="{33304200-6058-4606-BCCF-EB4E12F1E81B}">
      <dgm:prSet/>
      <dgm:spPr/>
      <dgm:t>
        <a:bodyPr/>
        <a:lstStyle/>
        <a:p>
          <a:endParaRPr lang="en-US"/>
        </a:p>
      </dgm:t>
    </dgm:pt>
    <dgm:pt modelId="{488DCFE4-52FC-42D7-A977-B06B9B3057F3}" type="sibTrans" cxnId="{33304200-6058-4606-BCCF-EB4E12F1E81B}">
      <dgm:prSet/>
      <dgm:spPr/>
      <dgm:t>
        <a:bodyPr/>
        <a:lstStyle/>
        <a:p>
          <a:endParaRPr lang="en-US"/>
        </a:p>
      </dgm:t>
    </dgm:pt>
    <dgm:pt modelId="{5031D06D-997D-4F37-81CB-B8CEADA53626}" type="pres">
      <dgm:prSet presAssocID="{F8D44FCC-0997-490C-92C6-47025C69D9C3}" presName="root" presStyleCnt="0">
        <dgm:presLayoutVars>
          <dgm:dir/>
          <dgm:resizeHandles val="exact"/>
        </dgm:presLayoutVars>
      </dgm:prSet>
      <dgm:spPr/>
    </dgm:pt>
    <dgm:pt modelId="{6ADBEED5-A349-49A7-98F8-28DA3E055086}" type="pres">
      <dgm:prSet presAssocID="{2319BE8C-36D1-4CBB-A982-97B467B22025}" presName="compNode" presStyleCnt="0"/>
      <dgm:spPr/>
    </dgm:pt>
    <dgm:pt modelId="{A45FEA01-1CA6-4102-A51E-CF8484EF2F77}" type="pres">
      <dgm:prSet presAssocID="{2319BE8C-36D1-4CBB-A982-97B467B22025}" presName="iconBgRect" presStyleLbl="bgShp" presStyleIdx="0" presStyleCnt="4"/>
      <dgm:spPr/>
    </dgm:pt>
    <dgm:pt modelId="{49727F45-9560-4140-BB49-EE2284D02CED}" type="pres">
      <dgm:prSet presAssocID="{2319BE8C-36D1-4CBB-A982-97B467B2202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exiones"/>
        </a:ext>
      </dgm:extLst>
    </dgm:pt>
    <dgm:pt modelId="{CC44C2D7-5224-418E-938A-879CCF3764DA}" type="pres">
      <dgm:prSet presAssocID="{2319BE8C-36D1-4CBB-A982-97B467B22025}" presName="spaceRect" presStyleCnt="0"/>
      <dgm:spPr/>
    </dgm:pt>
    <dgm:pt modelId="{56E21AED-8B76-44B9-9954-82919442556D}" type="pres">
      <dgm:prSet presAssocID="{2319BE8C-36D1-4CBB-A982-97B467B22025}" presName="textRect" presStyleLbl="revTx" presStyleIdx="0" presStyleCnt="4">
        <dgm:presLayoutVars>
          <dgm:chMax val="1"/>
          <dgm:chPref val="1"/>
        </dgm:presLayoutVars>
      </dgm:prSet>
      <dgm:spPr/>
    </dgm:pt>
    <dgm:pt modelId="{8A62C5FB-FE33-49EF-8DCB-99393F3BD77C}" type="pres">
      <dgm:prSet presAssocID="{992D4D0C-611F-47A8-A9D7-41482F77A21F}" presName="sibTrans" presStyleCnt="0"/>
      <dgm:spPr/>
    </dgm:pt>
    <dgm:pt modelId="{FFED23AA-EA40-4495-84D5-338E29A070F4}" type="pres">
      <dgm:prSet presAssocID="{5AEBDA8D-FF28-40A7-A1C4-0BBD4A44C53C}" presName="compNode" presStyleCnt="0"/>
      <dgm:spPr/>
    </dgm:pt>
    <dgm:pt modelId="{8417A8E2-0125-44DD-B8D2-EBD03F8D396C}" type="pres">
      <dgm:prSet presAssocID="{5AEBDA8D-FF28-40A7-A1C4-0BBD4A44C53C}" presName="iconBgRect" presStyleLbl="bgShp" presStyleIdx="1" presStyleCnt="4"/>
      <dgm:spPr/>
    </dgm:pt>
    <dgm:pt modelId="{CD76F218-E349-4BC2-865F-CE5A07503109}" type="pres">
      <dgm:prSet presAssocID="{5AEBDA8D-FF28-40A7-A1C4-0BBD4A44C5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C2CDC234-1AD4-40C8-B5BD-3BB610CCD4E1}" type="pres">
      <dgm:prSet presAssocID="{5AEBDA8D-FF28-40A7-A1C4-0BBD4A44C53C}" presName="spaceRect" presStyleCnt="0"/>
      <dgm:spPr/>
    </dgm:pt>
    <dgm:pt modelId="{AE629389-B6D0-4934-847E-611599A94D20}" type="pres">
      <dgm:prSet presAssocID="{5AEBDA8D-FF28-40A7-A1C4-0BBD4A44C53C}" presName="textRect" presStyleLbl="revTx" presStyleIdx="1" presStyleCnt="4" custScaleX="96774" custScaleY="111917">
        <dgm:presLayoutVars>
          <dgm:chMax val="1"/>
          <dgm:chPref val="1"/>
        </dgm:presLayoutVars>
      </dgm:prSet>
      <dgm:spPr/>
    </dgm:pt>
    <dgm:pt modelId="{061D8B6A-4BDE-44F7-86B3-47ED595EFDD3}" type="pres">
      <dgm:prSet presAssocID="{9BAC5F1B-462F-4E1D-BFE6-F7149F0EBF3F}" presName="sibTrans" presStyleCnt="0"/>
      <dgm:spPr/>
    </dgm:pt>
    <dgm:pt modelId="{80EE1191-9A40-4AE7-A9E4-A10BF4539777}" type="pres">
      <dgm:prSet presAssocID="{CE497A97-9B1B-42C5-87B1-A7AB9714E6C7}" presName="compNode" presStyleCnt="0"/>
      <dgm:spPr/>
    </dgm:pt>
    <dgm:pt modelId="{D7FE7D2A-62D6-4D9D-B785-623558EC6046}" type="pres">
      <dgm:prSet presAssocID="{CE497A97-9B1B-42C5-87B1-A7AB9714E6C7}" presName="iconBgRect" presStyleLbl="bgShp" presStyleIdx="2" presStyleCnt="4"/>
      <dgm:spPr/>
    </dgm:pt>
    <dgm:pt modelId="{6CA9BF2E-F8B5-4FBB-A14A-0C418BDEB3BB}" type="pres">
      <dgm:prSet presAssocID="{CE497A97-9B1B-42C5-87B1-A7AB9714E6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ólar"/>
        </a:ext>
      </dgm:extLst>
    </dgm:pt>
    <dgm:pt modelId="{45E18246-B5C8-4942-9CD3-313D76E2078A}" type="pres">
      <dgm:prSet presAssocID="{CE497A97-9B1B-42C5-87B1-A7AB9714E6C7}" presName="spaceRect" presStyleCnt="0"/>
      <dgm:spPr/>
    </dgm:pt>
    <dgm:pt modelId="{126A7288-DD72-4140-9DA7-8F76F902BDDB}" type="pres">
      <dgm:prSet presAssocID="{CE497A97-9B1B-42C5-87B1-A7AB9714E6C7}" presName="textRect" presStyleLbl="revTx" presStyleIdx="2" presStyleCnt="4">
        <dgm:presLayoutVars>
          <dgm:chMax val="1"/>
          <dgm:chPref val="1"/>
        </dgm:presLayoutVars>
      </dgm:prSet>
      <dgm:spPr/>
    </dgm:pt>
    <dgm:pt modelId="{002D9C44-D0CA-4156-A9CE-B7F516B79DBF}" type="pres">
      <dgm:prSet presAssocID="{686C7C52-F215-4A82-ABA9-72B2EA316BE7}" presName="sibTrans" presStyleCnt="0"/>
      <dgm:spPr/>
    </dgm:pt>
    <dgm:pt modelId="{531D7DA3-5F3F-497B-AB0C-BA8E4DCD8F46}" type="pres">
      <dgm:prSet presAssocID="{8187B976-FC40-45CA-A582-B9C127712E19}" presName="compNode" presStyleCnt="0"/>
      <dgm:spPr/>
    </dgm:pt>
    <dgm:pt modelId="{DFBA6798-FBA1-44A5-9C68-503E311E84FE}" type="pres">
      <dgm:prSet presAssocID="{8187B976-FC40-45CA-A582-B9C127712E19}" presName="iconBgRect" presStyleLbl="bgShp" presStyleIdx="3" presStyleCnt="4"/>
      <dgm:spPr/>
    </dgm:pt>
    <dgm:pt modelId="{0BF92746-ECD5-4925-9542-44D44E8B04B4}" type="pres">
      <dgm:prSet presAssocID="{8187B976-FC40-45CA-A582-B9C127712E1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ñones"/>
        </a:ext>
      </dgm:extLst>
    </dgm:pt>
    <dgm:pt modelId="{4902E3DA-5622-4C09-B22B-FBFE3368389C}" type="pres">
      <dgm:prSet presAssocID="{8187B976-FC40-45CA-A582-B9C127712E19}" presName="spaceRect" presStyleCnt="0"/>
      <dgm:spPr/>
    </dgm:pt>
    <dgm:pt modelId="{E84CB8EF-50F1-4097-9C1D-19075E01A367}" type="pres">
      <dgm:prSet presAssocID="{8187B976-FC40-45CA-A582-B9C127712E19}" presName="textRect" presStyleLbl="revTx" presStyleIdx="3" presStyleCnt="4">
        <dgm:presLayoutVars>
          <dgm:chMax val="1"/>
          <dgm:chPref val="1"/>
        </dgm:presLayoutVars>
      </dgm:prSet>
      <dgm:spPr/>
    </dgm:pt>
  </dgm:ptLst>
  <dgm:cxnLst>
    <dgm:cxn modelId="{33304200-6058-4606-BCCF-EB4E12F1E81B}" srcId="{F8D44FCC-0997-490C-92C6-47025C69D9C3}" destId="{8187B976-FC40-45CA-A582-B9C127712E19}" srcOrd="3" destOrd="0" parTransId="{3DAC0041-0238-4E6F-90F4-408429CF865F}" sibTransId="{488DCFE4-52FC-42D7-A977-B06B9B3057F3}"/>
    <dgm:cxn modelId="{5E16380A-3FEF-4AEA-B1D1-DF754C7D979D}" srcId="{F8D44FCC-0997-490C-92C6-47025C69D9C3}" destId="{5AEBDA8D-FF28-40A7-A1C4-0BBD4A44C53C}" srcOrd="1" destOrd="0" parTransId="{D88EA7E8-B0E5-439C-BCC9-84CEBB0C43FC}" sibTransId="{9BAC5F1B-462F-4E1D-BFE6-F7149F0EBF3F}"/>
    <dgm:cxn modelId="{68485D22-AF4B-471F-93C0-88A3C2E98C01}" type="presOf" srcId="{5AEBDA8D-FF28-40A7-A1C4-0BBD4A44C53C}" destId="{AE629389-B6D0-4934-847E-611599A94D20}" srcOrd="0" destOrd="0" presId="urn:microsoft.com/office/officeart/2018/5/layout/IconCircleLabelList"/>
    <dgm:cxn modelId="{ECBFB480-C0E8-4233-AF4F-89FA105BACCF}" srcId="{F8D44FCC-0997-490C-92C6-47025C69D9C3}" destId="{2319BE8C-36D1-4CBB-A982-97B467B22025}" srcOrd="0" destOrd="0" parTransId="{B3634E66-FA61-44AE-BA83-1FC9AE44AFAA}" sibTransId="{992D4D0C-611F-47A8-A9D7-41482F77A21F}"/>
    <dgm:cxn modelId="{6E7935A1-B231-43EC-86AA-17FD3595D039}" type="presOf" srcId="{2319BE8C-36D1-4CBB-A982-97B467B22025}" destId="{56E21AED-8B76-44B9-9954-82919442556D}" srcOrd="0" destOrd="0" presId="urn:microsoft.com/office/officeart/2018/5/layout/IconCircleLabelList"/>
    <dgm:cxn modelId="{AE68F3A8-7B76-4537-8F5E-28A13A9E7E46}" type="presOf" srcId="{CE497A97-9B1B-42C5-87B1-A7AB9714E6C7}" destId="{126A7288-DD72-4140-9DA7-8F76F902BDDB}" srcOrd="0" destOrd="0" presId="urn:microsoft.com/office/officeart/2018/5/layout/IconCircleLabelList"/>
    <dgm:cxn modelId="{A5B342CF-0245-4929-B260-BA16615D050E}" type="presOf" srcId="{8187B976-FC40-45CA-A582-B9C127712E19}" destId="{E84CB8EF-50F1-4097-9C1D-19075E01A367}" srcOrd="0" destOrd="0" presId="urn:microsoft.com/office/officeart/2018/5/layout/IconCircleLabelList"/>
    <dgm:cxn modelId="{0C60E5D8-875F-4CCB-9BAE-5035733CFC93}" type="presOf" srcId="{F8D44FCC-0997-490C-92C6-47025C69D9C3}" destId="{5031D06D-997D-4F37-81CB-B8CEADA53626}" srcOrd="0" destOrd="0" presId="urn:microsoft.com/office/officeart/2018/5/layout/IconCircleLabelList"/>
    <dgm:cxn modelId="{298B7DFA-9355-4226-AD43-CDC3A9F3430C}" srcId="{F8D44FCC-0997-490C-92C6-47025C69D9C3}" destId="{CE497A97-9B1B-42C5-87B1-A7AB9714E6C7}" srcOrd="2" destOrd="0" parTransId="{9B9F7600-4521-4DD5-8643-DFD4245B4D50}" sibTransId="{686C7C52-F215-4A82-ABA9-72B2EA316BE7}"/>
    <dgm:cxn modelId="{D46E374C-7096-43DF-8F87-42C016D2BC7A}" type="presParOf" srcId="{5031D06D-997D-4F37-81CB-B8CEADA53626}" destId="{6ADBEED5-A349-49A7-98F8-28DA3E055086}" srcOrd="0" destOrd="0" presId="urn:microsoft.com/office/officeart/2018/5/layout/IconCircleLabelList"/>
    <dgm:cxn modelId="{BE110820-BCA8-4898-8B8B-99C269E8E62C}" type="presParOf" srcId="{6ADBEED5-A349-49A7-98F8-28DA3E055086}" destId="{A45FEA01-1CA6-4102-A51E-CF8484EF2F77}" srcOrd="0" destOrd="0" presId="urn:microsoft.com/office/officeart/2018/5/layout/IconCircleLabelList"/>
    <dgm:cxn modelId="{32846A20-83D1-4BEB-85CB-2A717B755473}" type="presParOf" srcId="{6ADBEED5-A349-49A7-98F8-28DA3E055086}" destId="{49727F45-9560-4140-BB49-EE2284D02CED}" srcOrd="1" destOrd="0" presId="urn:microsoft.com/office/officeart/2018/5/layout/IconCircleLabelList"/>
    <dgm:cxn modelId="{66E36C51-7E66-46AA-82EB-E3FC6726BB74}" type="presParOf" srcId="{6ADBEED5-A349-49A7-98F8-28DA3E055086}" destId="{CC44C2D7-5224-418E-938A-879CCF3764DA}" srcOrd="2" destOrd="0" presId="urn:microsoft.com/office/officeart/2018/5/layout/IconCircleLabelList"/>
    <dgm:cxn modelId="{9DF2B590-2735-4ED1-B0E7-D256EC4083A4}" type="presParOf" srcId="{6ADBEED5-A349-49A7-98F8-28DA3E055086}" destId="{56E21AED-8B76-44B9-9954-82919442556D}" srcOrd="3" destOrd="0" presId="urn:microsoft.com/office/officeart/2018/5/layout/IconCircleLabelList"/>
    <dgm:cxn modelId="{FCE8B985-CD13-4991-B553-0EF0F97D635A}" type="presParOf" srcId="{5031D06D-997D-4F37-81CB-B8CEADA53626}" destId="{8A62C5FB-FE33-49EF-8DCB-99393F3BD77C}" srcOrd="1" destOrd="0" presId="urn:microsoft.com/office/officeart/2018/5/layout/IconCircleLabelList"/>
    <dgm:cxn modelId="{F1703B43-945B-47C5-9BD4-70B28F506729}" type="presParOf" srcId="{5031D06D-997D-4F37-81CB-B8CEADA53626}" destId="{FFED23AA-EA40-4495-84D5-338E29A070F4}" srcOrd="2" destOrd="0" presId="urn:microsoft.com/office/officeart/2018/5/layout/IconCircleLabelList"/>
    <dgm:cxn modelId="{56F2A440-0F17-4310-8943-CF50CF1C5B56}" type="presParOf" srcId="{FFED23AA-EA40-4495-84D5-338E29A070F4}" destId="{8417A8E2-0125-44DD-B8D2-EBD03F8D396C}" srcOrd="0" destOrd="0" presId="urn:microsoft.com/office/officeart/2018/5/layout/IconCircleLabelList"/>
    <dgm:cxn modelId="{23912CA8-447A-4620-BB1A-C94D9799E692}" type="presParOf" srcId="{FFED23AA-EA40-4495-84D5-338E29A070F4}" destId="{CD76F218-E349-4BC2-865F-CE5A07503109}" srcOrd="1" destOrd="0" presId="urn:microsoft.com/office/officeart/2018/5/layout/IconCircleLabelList"/>
    <dgm:cxn modelId="{46C63840-1C18-49BF-AFE6-A35AEB0BB302}" type="presParOf" srcId="{FFED23AA-EA40-4495-84D5-338E29A070F4}" destId="{C2CDC234-1AD4-40C8-B5BD-3BB610CCD4E1}" srcOrd="2" destOrd="0" presId="urn:microsoft.com/office/officeart/2018/5/layout/IconCircleLabelList"/>
    <dgm:cxn modelId="{A65B395B-3AA3-462E-88D6-E15D90D8D313}" type="presParOf" srcId="{FFED23AA-EA40-4495-84D5-338E29A070F4}" destId="{AE629389-B6D0-4934-847E-611599A94D20}" srcOrd="3" destOrd="0" presId="urn:microsoft.com/office/officeart/2018/5/layout/IconCircleLabelList"/>
    <dgm:cxn modelId="{25FC75D3-77FB-40D0-97A9-6CEA8AB8EFBA}" type="presParOf" srcId="{5031D06D-997D-4F37-81CB-B8CEADA53626}" destId="{061D8B6A-4BDE-44F7-86B3-47ED595EFDD3}" srcOrd="3" destOrd="0" presId="urn:microsoft.com/office/officeart/2018/5/layout/IconCircleLabelList"/>
    <dgm:cxn modelId="{390C6DC8-2528-4593-B118-7CA89C4A53EE}" type="presParOf" srcId="{5031D06D-997D-4F37-81CB-B8CEADA53626}" destId="{80EE1191-9A40-4AE7-A9E4-A10BF4539777}" srcOrd="4" destOrd="0" presId="urn:microsoft.com/office/officeart/2018/5/layout/IconCircleLabelList"/>
    <dgm:cxn modelId="{1A209319-8737-4300-8806-90EEB790961E}" type="presParOf" srcId="{80EE1191-9A40-4AE7-A9E4-A10BF4539777}" destId="{D7FE7D2A-62D6-4D9D-B785-623558EC6046}" srcOrd="0" destOrd="0" presId="urn:microsoft.com/office/officeart/2018/5/layout/IconCircleLabelList"/>
    <dgm:cxn modelId="{D3FDA6EB-466C-4EEB-A099-B9EEB246883C}" type="presParOf" srcId="{80EE1191-9A40-4AE7-A9E4-A10BF4539777}" destId="{6CA9BF2E-F8B5-4FBB-A14A-0C418BDEB3BB}" srcOrd="1" destOrd="0" presId="urn:microsoft.com/office/officeart/2018/5/layout/IconCircleLabelList"/>
    <dgm:cxn modelId="{324AF24A-B5A0-4968-A162-946BEFC3A7F4}" type="presParOf" srcId="{80EE1191-9A40-4AE7-A9E4-A10BF4539777}" destId="{45E18246-B5C8-4942-9CD3-313D76E2078A}" srcOrd="2" destOrd="0" presId="urn:microsoft.com/office/officeart/2018/5/layout/IconCircleLabelList"/>
    <dgm:cxn modelId="{EBA0C33D-B665-4989-9E88-0DCDEF806740}" type="presParOf" srcId="{80EE1191-9A40-4AE7-A9E4-A10BF4539777}" destId="{126A7288-DD72-4140-9DA7-8F76F902BDDB}" srcOrd="3" destOrd="0" presId="urn:microsoft.com/office/officeart/2018/5/layout/IconCircleLabelList"/>
    <dgm:cxn modelId="{4FE14E9C-A141-4B8F-95B5-7794FB5756E7}" type="presParOf" srcId="{5031D06D-997D-4F37-81CB-B8CEADA53626}" destId="{002D9C44-D0CA-4156-A9CE-B7F516B79DBF}" srcOrd="5" destOrd="0" presId="urn:microsoft.com/office/officeart/2018/5/layout/IconCircleLabelList"/>
    <dgm:cxn modelId="{B9991268-8306-46D3-9E87-791109A35284}" type="presParOf" srcId="{5031D06D-997D-4F37-81CB-B8CEADA53626}" destId="{531D7DA3-5F3F-497B-AB0C-BA8E4DCD8F46}" srcOrd="6" destOrd="0" presId="urn:microsoft.com/office/officeart/2018/5/layout/IconCircleLabelList"/>
    <dgm:cxn modelId="{27F2AF2C-E59E-4D91-9F42-0EC939FEDB19}" type="presParOf" srcId="{531D7DA3-5F3F-497B-AB0C-BA8E4DCD8F46}" destId="{DFBA6798-FBA1-44A5-9C68-503E311E84FE}" srcOrd="0" destOrd="0" presId="urn:microsoft.com/office/officeart/2018/5/layout/IconCircleLabelList"/>
    <dgm:cxn modelId="{426367E6-8A95-4775-A6C3-4248C20B7F7B}" type="presParOf" srcId="{531D7DA3-5F3F-497B-AB0C-BA8E4DCD8F46}" destId="{0BF92746-ECD5-4925-9542-44D44E8B04B4}" srcOrd="1" destOrd="0" presId="urn:microsoft.com/office/officeart/2018/5/layout/IconCircleLabelList"/>
    <dgm:cxn modelId="{C9083026-675B-46DC-BD98-DE93F5FC58AC}" type="presParOf" srcId="{531D7DA3-5F3F-497B-AB0C-BA8E4DCD8F46}" destId="{4902E3DA-5622-4C09-B22B-FBFE3368389C}" srcOrd="2" destOrd="0" presId="urn:microsoft.com/office/officeart/2018/5/layout/IconCircleLabelList"/>
    <dgm:cxn modelId="{AF747B79-9143-4C82-A213-6660DA357C69}" type="presParOf" srcId="{531D7DA3-5F3F-497B-AB0C-BA8E4DCD8F46}" destId="{E84CB8EF-50F1-4097-9C1D-19075E01A36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342FC0-A923-4D58-8B61-A4C5A11B34F5}"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63946B79-DC6E-4D3A-9B68-14F3996284F7}">
      <dgm:prSet custT="1"/>
      <dgm:spPr/>
      <dgm:t>
        <a:bodyPr/>
        <a:lstStyle/>
        <a:p>
          <a:pPr>
            <a:defRPr cap="all"/>
          </a:pPr>
          <a:r>
            <a:rPr lang="es-CR" sz="1500" dirty="0"/>
            <a:t>La Economía Social de Mercado surgió de la búsqueda de un marco económico-institucional que pudiera ser explícito y estable como base para la organización de un sistema económico. Esta concepción abarca una serie de </a:t>
          </a:r>
          <a:r>
            <a:rPr lang="es-CR" sz="2000" dirty="0"/>
            <a:t>elementos</a:t>
          </a:r>
          <a:r>
            <a:rPr lang="es-CR" sz="1500" dirty="0"/>
            <a:t> como:</a:t>
          </a:r>
          <a:endParaRPr lang="en-US" sz="1500" dirty="0"/>
        </a:p>
      </dgm:t>
    </dgm:pt>
    <dgm:pt modelId="{7AA53752-2D64-48E2-AB95-544EECCACB8D}" type="parTrans" cxnId="{90EE7680-C924-4BCB-87DE-5D5878F71D25}">
      <dgm:prSet/>
      <dgm:spPr/>
      <dgm:t>
        <a:bodyPr/>
        <a:lstStyle/>
        <a:p>
          <a:endParaRPr lang="en-US"/>
        </a:p>
      </dgm:t>
    </dgm:pt>
    <dgm:pt modelId="{40659CB8-038B-4F62-8F30-C6071719FB47}" type="sibTrans" cxnId="{90EE7680-C924-4BCB-87DE-5D5878F71D25}">
      <dgm:prSet/>
      <dgm:spPr/>
      <dgm:t>
        <a:bodyPr/>
        <a:lstStyle/>
        <a:p>
          <a:endParaRPr lang="en-US"/>
        </a:p>
      </dgm:t>
    </dgm:pt>
    <dgm:pt modelId="{D4BE813A-D453-46F1-8BE2-6FF84F8FF98A}">
      <dgm:prSet/>
      <dgm:spPr/>
      <dgm:t>
        <a:bodyPr/>
        <a:lstStyle/>
        <a:p>
          <a:pPr>
            <a:defRPr cap="all"/>
          </a:pPr>
          <a:r>
            <a:rPr lang="es-CR" b="1" dirty="0"/>
            <a:t>1.   Conceptos y principios teóricos</a:t>
          </a:r>
          <a:endParaRPr lang="en-US" b="1" dirty="0"/>
        </a:p>
      </dgm:t>
    </dgm:pt>
    <dgm:pt modelId="{C728AC86-C2F7-4512-BEEB-48DD64242D18}" type="parTrans" cxnId="{9FCD4E3E-3CA9-4D97-8191-6834179A550F}">
      <dgm:prSet/>
      <dgm:spPr/>
      <dgm:t>
        <a:bodyPr/>
        <a:lstStyle/>
        <a:p>
          <a:endParaRPr lang="en-US"/>
        </a:p>
      </dgm:t>
    </dgm:pt>
    <dgm:pt modelId="{5DA9965E-F553-47FB-9AAA-289CE3BA3800}" type="sibTrans" cxnId="{9FCD4E3E-3CA9-4D97-8191-6834179A550F}">
      <dgm:prSet/>
      <dgm:spPr/>
      <dgm:t>
        <a:bodyPr/>
        <a:lstStyle/>
        <a:p>
          <a:endParaRPr lang="en-US"/>
        </a:p>
      </dgm:t>
    </dgm:pt>
    <dgm:pt modelId="{5ECE5FA7-54FF-43C0-9596-5327F49FF2CC}">
      <dgm:prSet/>
      <dgm:spPr/>
      <dgm:t>
        <a:bodyPr/>
        <a:lstStyle/>
        <a:p>
          <a:pPr>
            <a:defRPr cap="all"/>
          </a:pPr>
          <a:r>
            <a:rPr lang="es-CR"/>
            <a:t>2.   Instituciones </a:t>
          </a:r>
          <a:endParaRPr lang="en-US"/>
        </a:p>
      </dgm:t>
    </dgm:pt>
    <dgm:pt modelId="{EB781333-FE41-454B-9498-83D8AF382CC4}" type="parTrans" cxnId="{48580F72-B986-45B2-A4DC-8E7069406A05}">
      <dgm:prSet/>
      <dgm:spPr/>
      <dgm:t>
        <a:bodyPr/>
        <a:lstStyle/>
        <a:p>
          <a:endParaRPr lang="en-US"/>
        </a:p>
      </dgm:t>
    </dgm:pt>
    <dgm:pt modelId="{56288B32-2995-41E9-9678-9D383B2B0677}" type="sibTrans" cxnId="{48580F72-B986-45B2-A4DC-8E7069406A05}">
      <dgm:prSet/>
      <dgm:spPr/>
      <dgm:t>
        <a:bodyPr/>
        <a:lstStyle/>
        <a:p>
          <a:endParaRPr lang="en-US"/>
        </a:p>
      </dgm:t>
    </dgm:pt>
    <dgm:pt modelId="{611228FB-FC2C-4C69-A80D-5C57A00158C0}">
      <dgm:prSet/>
      <dgm:spPr/>
      <dgm:t>
        <a:bodyPr/>
        <a:lstStyle/>
        <a:p>
          <a:pPr>
            <a:defRPr cap="all"/>
          </a:pPr>
          <a:r>
            <a:rPr lang="es-CR" b="1"/>
            <a:t>3.   Políticas económicas específicas </a:t>
          </a:r>
          <a:endParaRPr lang="en-US" b="1"/>
        </a:p>
      </dgm:t>
    </dgm:pt>
    <dgm:pt modelId="{A8B9B08B-0C82-4AB6-9F84-FBAAA48C19A1}" type="parTrans" cxnId="{DFC34815-6796-41EC-BDB9-38E389B2D8F0}">
      <dgm:prSet/>
      <dgm:spPr/>
      <dgm:t>
        <a:bodyPr/>
        <a:lstStyle/>
        <a:p>
          <a:endParaRPr lang="en-US"/>
        </a:p>
      </dgm:t>
    </dgm:pt>
    <dgm:pt modelId="{6B14AA76-E141-48A8-A1C0-9F944825A932}" type="sibTrans" cxnId="{DFC34815-6796-41EC-BDB9-38E389B2D8F0}">
      <dgm:prSet/>
      <dgm:spPr/>
      <dgm:t>
        <a:bodyPr/>
        <a:lstStyle/>
        <a:p>
          <a:endParaRPr lang="en-US"/>
        </a:p>
      </dgm:t>
    </dgm:pt>
    <dgm:pt modelId="{2ECA8320-CE04-4A28-87DB-9C32AA44A4A6}">
      <dgm:prSet/>
      <dgm:spPr/>
      <dgm:t>
        <a:bodyPr/>
        <a:lstStyle/>
        <a:p>
          <a:pPr>
            <a:defRPr cap="all"/>
          </a:pPr>
          <a:r>
            <a:rPr lang="es-CR" dirty="0"/>
            <a:t>4. Las relaciones del sistema económico con aspectos </a:t>
          </a:r>
          <a:r>
            <a:rPr lang="es-CR" dirty="0" err="1"/>
            <a:t>extra-económicos</a:t>
          </a:r>
          <a:r>
            <a:rPr lang="es-CR" dirty="0"/>
            <a:t> tales como la política, la sociedad, el ecosistema, la ética y la cultura.</a:t>
          </a:r>
          <a:endParaRPr lang="en-US" dirty="0"/>
        </a:p>
      </dgm:t>
    </dgm:pt>
    <dgm:pt modelId="{80720AEC-9B3F-41DF-BFE4-1F689A59E914}" type="parTrans" cxnId="{BB20A90F-6CDD-4205-B2FE-AA6912B16EF3}">
      <dgm:prSet/>
      <dgm:spPr/>
      <dgm:t>
        <a:bodyPr/>
        <a:lstStyle/>
        <a:p>
          <a:endParaRPr lang="en-US"/>
        </a:p>
      </dgm:t>
    </dgm:pt>
    <dgm:pt modelId="{1E3AFFF5-FDB2-4A2E-96F1-D85531B999F4}" type="sibTrans" cxnId="{BB20A90F-6CDD-4205-B2FE-AA6912B16EF3}">
      <dgm:prSet/>
      <dgm:spPr/>
      <dgm:t>
        <a:bodyPr/>
        <a:lstStyle/>
        <a:p>
          <a:endParaRPr lang="en-US"/>
        </a:p>
      </dgm:t>
    </dgm:pt>
    <dgm:pt modelId="{9E1AC235-19DB-4A8A-B268-119FF3D0FCCF}" type="pres">
      <dgm:prSet presAssocID="{6C342FC0-A923-4D58-8B61-A4C5A11B34F5}" presName="diagram" presStyleCnt="0">
        <dgm:presLayoutVars>
          <dgm:dir/>
          <dgm:resizeHandles val="exact"/>
        </dgm:presLayoutVars>
      </dgm:prSet>
      <dgm:spPr/>
    </dgm:pt>
    <dgm:pt modelId="{E74F88E7-4438-4FAC-A9EF-DD2A3183B37A}" type="pres">
      <dgm:prSet presAssocID="{63946B79-DC6E-4D3A-9B68-14F3996284F7}" presName="node" presStyleLbl="node1" presStyleIdx="0" presStyleCnt="5" custLinFactNeighborX="-1851" custLinFactNeighborY="-73913">
        <dgm:presLayoutVars>
          <dgm:bulletEnabled val="1"/>
        </dgm:presLayoutVars>
      </dgm:prSet>
      <dgm:spPr/>
    </dgm:pt>
    <dgm:pt modelId="{C37F2B75-1C1E-4CDF-97F4-3E646DAF92F2}" type="pres">
      <dgm:prSet presAssocID="{40659CB8-038B-4F62-8F30-C6071719FB47}" presName="sibTrans" presStyleCnt="0"/>
      <dgm:spPr/>
    </dgm:pt>
    <dgm:pt modelId="{52D1024B-58F3-4ABD-A25E-5D5A4E9DD521}" type="pres">
      <dgm:prSet presAssocID="{D4BE813A-D453-46F1-8BE2-6FF84F8FF98A}" presName="node" presStyleLbl="node1" presStyleIdx="1" presStyleCnt="5">
        <dgm:presLayoutVars>
          <dgm:bulletEnabled val="1"/>
        </dgm:presLayoutVars>
      </dgm:prSet>
      <dgm:spPr/>
    </dgm:pt>
    <dgm:pt modelId="{8E4F2F18-3472-4732-8D5A-896DF1D33F50}" type="pres">
      <dgm:prSet presAssocID="{5DA9965E-F553-47FB-9AAA-289CE3BA3800}" presName="sibTrans" presStyleCnt="0"/>
      <dgm:spPr/>
    </dgm:pt>
    <dgm:pt modelId="{149EC2FE-648E-49DF-A897-1832B07B066C}" type="pres">
      <dgm:prSet presAssocID="{5ECE5FA7-54FF-43C0-9596-5327F49FF2CC}" presName="node" presStyleLbl="node1" presStyleIdx="2" presStyleCnt="5">
        <dgm:presLayoutVars>
          <dgm:bulletEnabled val="1"/>
        </dgm:presLayoutVars>
      </dgm:prSet>
      <dgm:spPr/>
    </dgm:pt>
    <dgm:pt modelId="{D1F47BCB-3AA5-401C-80B4-0E72D369A3A8}" type="pres">
      <dgm:prSet presAssocID="{56288B32-2995-41E9-9678-9D383B2B0677}" presName="sibTrans" presStyleCnt="0"/>
      <dgm:spPr/>
    </dgm:pt>
    <dgm:pt modelId="{2D77E1C2-D96B-48E2-A42C-75F2E49CE4B4}" type="pres">
      <dgm:prSet presAssocID="{611228FB-FC2C-4C69-A80D-5C57A00158C0}" presName="node" presStyleLbl="node1" presStyleIdx="3" presStyleCnt="5">
        <dgm:presLayoutVars>
          <dgm:bulletEnabled val="1"/>
        </dgm:presLayoutVars>
      </dgm:prSet>
      <dgm:spPr/>
    </dgm:pt>
    <dgm:pt modelId="{09C6A232-A8AF-44DB-A9FA-C4958D99F759}" type="pres">
      <dgm:prSet presAssocID="{6B14AA76-E141-48A8-A1C0-9F944825A932}" presName="sibTrans" presStyleCnt="0"/>
      <dgm:spPr/>
    </dgm:pt>
    <dgm:pt modelId="{7772D998-AF64-43D7-B63F-F28CACFA1507}" type="pres">
      <dgm:prSet presAssocID="{2ECA8320-CE04-4A28-87DB-9C32AA44A4A6}" presName="node" presStyleLbl="node1" presStyleIdx="4" presStyleCnt="5">
        <dgm:presLayoutVars>
          <dgm:bulletEnabled val="1"/>
        </dgm:presLayoutVars>
      </dgm:prSet>
      <dgm:spPr/>
    </dgm:pt>
  </dgm:ptLst>
  <dgm:cxnLst>
    <dgm:cxn modelId="{A515C90B-5436-426B-9613-3A7A3FCC57BF}" type="presOf" srcId="{63946B79-DC6E-4D3A-9B68-14F3996284F7}" destId="{E74F88E7-4438-4FAC-A9EF-DD2A3183B37A}" srcOrd="0" destOrd="0" presId="urn:microsoft.com/office/officeart/2005/8/layout/default"/>
    <dgm:cxn modelId="{BB20A90F-6CDD-4205-B2FE-AA6912B16EF3}" srcId="{6C342FC0-A923-4D58-8B61-A4C5A11B34F5}" destId="{2ECA8320-CE04-4A28-87DB-9C32AA44A4A6}" srcOrd="4" destOrd="0" parTransId="{80720AEC-9B3F-41DF-BFE4-1F689A59E914}" sibTransId="{1E3AFFF5-FDB2-4A2E-96F1-D85531B999F4}"/>
    <dgm:cxn modelId="{DFC34815-6796-41EC-BDB9-38E389B2D8F0}" srcId="{6C342FC0-A923-4D58-8B61-A4C5A11B34F5}" destId="{611228FB-FC2C-4C69-A80D-5C57A00158C0}" srcOrd="3" destOrd="0" parTransId="{A8B9B08B-0C82-4AB6-9F84-FBAAA48C19A1}" sibTransId="{6B14AA76-E141-48A8-A1C0-9F944825A932}"/>
    <dgm:cxn modelId="{9FCD4E3E-3CA9-4D97-8191-6834179A550F}" srcId="{6C342FC0-A923-4D58-8B61-A4C5A11B34F5}" destId="{D4BE813A-D453-46F1-8BE2-6FF84F8FF98A}" srcOrd="1" destOrd="0" parTransId="{C728AC86-C2F7-4512-BEEB-48DD64242D18}" sibTransId="{5DA9965E-F553-47FB-9AAA-289CE3BA3800}"/>
    <dgm:cxn modelId="{48580F72-B986-45B2-A4DC-8E7069406A05}" srcId="{6C342FC0-A923-4D58-8B61-A4C5A11B34F5}" destId="{5ECE5FA7-54FF-43C0-9596-5327F49FF2CC}" srcOrd="2" destOrd="0" parTransId="{EB781333-FE41-454B-9498-83D8AF382CC4}" sibTransId="{56288B32-2995-41E9-9678-9D383B2B0677}"/>
    <dgm:cxn modelId="{90EE7680-C924-4BCB-87DE-5D5878F71D25}" srcId="{6C342FC0-A923-4D58-8B61-A4C5A11B34F5}" destId="{63946B79-DC6E-4D3A-9B68-14F3996284F7}" srcOrd="0" destOrd="0" parTransId="{7AA53752-2D64-48E2-AB95-544EECCACB8D}" sibTransId="{40659CB8-038B-4F62-8F30-C6071719FB47}"/>
    <dgm:cxn modelId="{8F13879F-2714-4185-9CB4-DDBE29308144}" type="presOf" srcId="{6C342FC0-A923-4D58-8B61-A4C5A11B34F5}" destId="{9E1AC235-19DB-4A8A-B268-119FF3D0FCCF}" srcOrd="0" destOrd="0" presId="urn:microsoft.com/office/officeart/2005/8/layout/default"/>
    <dgm:cxn modelId="{9D26DFC5-62E8-4F70-9EDC-D4A1907B0F87}" type="presOf" srcId="{611228FB-FC2C-4C69-A80D-5C57A00158C0}" destId="{2D77E1C2-D96B-48E2-A42C-75F2E49CE4B4}" srcOrd="0" destOrd="0" presId="urn:microsoft.com/office/officeart/2005/8/layout/default"/>
    <dgm:cxn modelId="{85AF38E4-0FD3-4C68-9B1C-DA1E27629FB1}" type="presOf" srcId="{5ECE5FA7-54FF-43C0-9596-5327F49FF2CC}" destId="{149EC2FE-648E-49DF-A897-1832B07B066C}" srcOrd="0" destOrd="0" presId="urn:microsoft.com/office/officeart/2005/8/layout/default"/>
    <dgm:cxn modelId="{977B72F5-BB75-48DF-A316-3976F940BA4D}" type="presOf" srcId="{2ECA8320-CE04-4A28-87DB-9C32AA44A4A6}" destId="{7772D998-AF64-43D7-B63F-F28CACFA1507}" srcOrd="0" destOrd="0" presId="urn:microsoft.com/office/officeart/2005/8/layout/default"/>
    <dgm:cxn modelId="{B9CE5DFD-DACC-4B3E-8FFC-55DCC670937A}" type="presOf" srcId="{D4BE813A-D453-46F1-8BE2-6FF84F8FF98A}" destId="{52D1024B-58F3-4ABD-A25E-5D5A4E9DD521}" srcOrd="0" destOrd="0" presId="urn:microsoft.com/office/officeart/2005/8/layout/default"/>
    <dgm:cxn modelId="{57151617-0E23-40CA-8FB9-EF7DC6F4BE00}" type="presParOf" srcId="{9E1AC235-19DB-4A8A-B268-119FF3D0FCCF}" destId="{E74F88E7-4438-4FAC-A9EF-DD2A3183B37A}" srcOrd="0" destOrd="0" presId="urn:microsoft.com/office/officeart/2005/8/layout/default"/>
    <dgm:cxn modelId="{CAEBF6DD-836F-4FD4-8202-769BF2792E20}" type="presParOf" srcId="{9E1AC235-19DB-4A8A-B268-119FF3D0FCCF}" destId="{C37F2B75-1C1E-4CDF-97F4-3E646DAF92F2}" srcOrd="1" destOrd="0" presId="urn:microsoft.com/office/officeart/2005/8/layout/default"/>
    <dgm:cxn modelId="{0205BB63-6C30-4B28-86EF-E0482FF01047}" type="presParOf" srcId="{9E1AC235-19DB-4A8A-B268-119FF3D0FCCF}" destId="{52D1024B-58F3-4ABD-A25E-5D5A4E9DD521}" srcOrd="2" destOrd="0" presId="urn:microsoft.com/office/officeart/2005/8/layout/default"/>
    <dgm:cxn modelId="{3C112B16-AB5A-4E14-84FC-9EC02B4B614A}" type="presParOf" srcId="{9E1AC235-19DB-4A8A-B268-119FF3D0FCCF}" destId="{8E4F2F18-3472-4732-8D5A-896DF1D33F50}" srcOrd="3" destOrd="0" presId="urn:microsoft.com/office/officeart/2005/8/layout/default"/>
    <dgm:cxn modelId="{290D5BD0-F42A-4C10-90FA-930119530140}" type="presParOf" srcId="{9E1AC235-19DB-4A8A-B268-119FF3D0FCCF}" destId="{149EC2FE-648E-49DF-A897-1832B07B066C}" srcOrd="4" destOrd="0" presId="urn:microsoft.com/office/officeart/2005/8/layout/default"/>
    <dgm:cxn modelId="{4E86CD99-8EC1-404D-B17E-936FDAC35461}" type="presParOf" srcId="{9E1AC235-19DB-4A8A-B268-119FF3D0FCCF}" destId="{D1F47BCB-3AA5-401C-80B4-0E72D369A3A8}" srcOrd="5" destOrd="0" presId="urn:microsoft.com/office/officeart/2005/8/layout/default"/>
    <dgm:cxn modelId="{BD51632C-6569-4845-BA15-675776E87FB8}" type="presParOf" srcId="{9E1AC235-19DB-4A8A-B268-119FF3D0FCCF}" destId="{2D77E1C2-D96B-48E2-A42C-75F2E49CE4B4}" srcOrd="6" destOrd="0" presId="urn:microsoft.com/office/officeart/2005/8/layout/default"/>
    <dgm:cxn modelId="{FFB463A9-B746-44C3-AE56-A763FF6A8FEF}" type="presParOf" srcId="{9E1AC235-19DB-4A8A-B268-119FF3D0FCCF}" destId="{09C6A232-A8AF-44DB-A9FA-C4958D99F759}" srcOrd="7" destOrd="0" presId="urn:microsoft.com/office/officeart/2005/8/layout/default"/>
    <dgm:cxn modelId="{8ADF4D6A-B2CE-4178-8403-9993DE819387}" type="presParOf" srcId="{9E1AC235-19DB-4A8A-B268-119FF3D0FCCF}" destId="{7772D998-AF64-43D7-B63F-F28CACFA150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F88738-B3A4-4978-94A4-349513DF3B5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1960377-E382-496E-93AC-3D8C5209C9AA}">
      <dgm:prSet custT="1"/>
      <dgm:spPr/>
      <dgm:t>
        <a:bodyPr/>
        <a:lstStyle/>
        <a:p>
          <a:r>
            <a:rPr lang="es-CR" sz="2200" dirty="0"/>
            <a:t>Según su definición, el sentido de la Economía Social de Mercado es:</a:t>
          </a:r>
          <a:endParaRPr lang="en-US" sz="2200" dirty="0"/>
        </a:p>
      </dgm:t>
    </dgm:pt>
    <dgm:pt modelId="{470782CA-3EA5-4213-B6A5-A48C8251E4BB}" type="parTrans" cxnId="{88601DD4-0120-42F1-9CFF-FC42B92E9482}">
      <dgm:prSet/>
      <dgm:spPr/>
      <dgm:t>
        <a:bodyPr/>
        <a:lstStyle/>
        <a:p>
          <a:endParaRPr lang="en-US" sz="2200"/>
        </a:p>
      </dgm:t>
    </dgm:pt>
    <dgm:pt modelId="{007BE558-8242-4D6D-AB77-E2FD39A593C5}" type="sibTrans" cxnId="{88601DD4-0120-42F1-9CFF-FC42B92E9482}">
      <dgm:prSet/>
      <dgm:spPr/>
      <dgm:t>
        <a:bodyPr/>
        <a:lstStyle/>
        <a:p>
          <a:endParaRPr lang="en-US" sz="2200"/>
        </a:p>
      </dgm:t>
    </dgm:pt>
    <dgm:pt modelId="{BE3501F2-C97E-4BEC-9426-ADB6CE6B8087}">
      <dgm:prSet custT="1"/>
      <dgm:spPr/>
      <dgm:t>
        <a:bodyPr/>
        <a:lstStyle/>
        <a:p>
          <a:r>
            <a:rPr lang="es-CR" sz="2200"/>
            <a:t>“combinar el principio de la libertad del mercado con el principio de la equidad social”. </a:t>
          </a:r>
          <a:endParaRPr lang="en-US" sz="2200"/>
        </a:p>
      </dgm:t>
    </dgm:pt>
    <dgm:pt modelId="{5BEAA585-E546-4DFF-A531-C8D27DCF6390}" type="parTrans" cxnId="{ECA1DBF0-EDD9-4791-86E7-653A6D0429C1}">
      <dgm:prSet/>
      <dgm:spPr/>
      <dgm:t>
        <a:bodyPr/>
        <a:lstStyle/>
        <a:p>
          <a:endParaRPr lang="en-US" sz="2200"/>
        </a:p>
      </dgm:t>
    </dgm:pt>
    <dgm:pt modelId="{83F59B69-678B-416B-B6D0-22E5AE0B6C93}" type="sibTrans" cxnId="{ECA1DBF0-EDD9-4791-86E7-653A6D0429C1}">
      <dgm:prSet/>
      <dgm:spPr/>
      <dgm:t>
        <a:bodyPr/>
        <a:lstStyle/>
        <a:p>
          <a:endParaRPr lang="en-US" sz="2200"/>
        </a:p>
      </dgm:t>
    </dgm:pt>
    <dgm:pt modelId="{726DE348-A899-4780-8B87-BCF433C3E3AD}">
      <dgm:prSet custT="1"/>
      <dgm:spPr/>
      <dgm:t>
        <a:bodyPr/>
        <a:lstStyle/>
        <a:p>
          <a:r>
            <a:rPr lang="es-CR" sz="2200"/>
            <a:t>Para llevar a la realidad concreta estos principios “sociopolíticos”, la Economía Social de Mercado articula una serie de principios “económicos” que se derivan de ellos. Estos a su vez se dividen en dos:</a:t>
          </a:r>
          <a:endParaRPr lang="en-US" sz="2200"/>
        </a:p>
      </dgm:t>
    </dgm:pt>
    <dgm:pt modelId="{DF6506EA-5E33-4221-A6EB-86CC04A22682}" type="parTrans" cxnId="{47287679-5C53-48D3-9B99-A7EA4FF617DD}">
      <dgm:prSet/>
      <dgm:spPr/>
      <dgm:t>
        <a:bodyPr/>
        <a:lstStyle/>
        <a:p>
          <a:endParaRPr lang="en-US" sz="2200"/>
        </a:p>
      </dgm:t>
    </dgm:pt>
    <dgm:pt modelId="{3AAD74B0-7283-4649-8C42-D7CDB5951CDA}" type="sibTrans" cxnId="{47287679-5C53-48D3-9B99-A7EA4FF617DD}">
      <dgm:prSet/>
      <dgm:spPr/>
      <dgm:t>
        <a:bodyPr/>
        <a:lstStyle/>
        <a:p>
          <a:endParaRPr lang="en-US" sz="2200"/>
        </a:p>
      </dgm:t>
    </dgm:pt>
    <dgm:pt modelId="{893E61DE-D8A1-4FF6-B6DB-8D9307D69DC3}">
      <dgm:prSet custT="1"/>
      <dgm:spPr/>
      <dgm:t>
        <a:bodyPr/>
        <a:lstStyle/>
        <a:p>
          <a:r>
            <a:rPr lang="es-CR" sz="2200"/>
            <a:t>los denominados </a:t>
          </a:r>
          <a:r>
            <a:rPr lang="es-CR" sz="2200" b="1"/>
            <a:t>“estructurales” y los “reguladores”. Los mismos se explican a continuación.</a:t>
          </a:r>
          <a:endParaRPr lang="en-US" sz="2200"/>
        </a:p>
      </dgm:t>
    </dgm:pt>
    <dgm:pt modelId="{185AC924-B8E6-4A3E-A495-680B431E23F1}" type="parTrans" cxnId="{4FD8C8AF-0B85-493C-AB8F-615F53783827}">
      <dgm:prSet/>
      <dgm:spPr/>
      <dgm:t>
        <a:bodyPr/>
        <a:lstStyle/>
        <a:p>
          <a:endParaRPr lang="en-US" sz="2200"/>
        </a:p>
      </dgm:t>
    </dgm:pt>
    <dgm:pt modelId="{B07BFFAC-C2CF-4520-8262-8F66F42E7739}" type="sibTrans" cxnId="{4FD8C8AF-0B85-493C-AB8F-615F53783827}">
      <dgm:prSet/>
      <dgm:spPr/>
      <dgm:t>
        <a:bodyPr/>
        <a:lstStyle/>
        <a:p>
          <a:endParaRPr lang="en-US" sz="2200"/>
        </a:p>
      </dgm:t>
    </dgm:pt>
    <dgm:pt modelId="{128ED975-13AB-46A5-8BA5-21FCBABB8821}" type="pres">
      <dgm:prSet presAssocID="{DBF88738-B3A4-4978-94A4-349513DF3B5D}" presName="linear" presStyleCnt="0">
        <dgm:presLayoutVars>
          <dgm:animLvl val="lvl"/>
          <dgm:resizeHandles val="exact"/>
        </dgm:presLayoutVars>
      </dgm:prSet>
      <dgm:spPr/>
    </dgm:pt>
    <dgm:pt modelId="{F895B2C9-FE28-411A-A62A-FDB6DA7276FC}" type="pres">
      <dgm:prSet presAssocID="{51960377-E382-496E-93AC-3D8C5209C9AA}" presName="parentText" presStyleLbl="node1" presStyleIdx="0" presStyleCnt="4">
        <dgm:presLayoutVars>
          <dgm:chMax val="0"/>
          <dgm:bulletEnabled val="1"/>
        </dgm:presLayoutVars>
      </dgm:prSet>
      <dgm:spPr/>
    </dgm:pt>
    <dgm:pt modelId="{F29DC50A-0917-4115-8E95-B316F9FA009F}" type="pres">
      <dgm:prSet presAssocID="{007BE558-8242-4D6D-AB77-E2FD39A593C5}" presName="spacer" presStyleCnt="0"/>
      <dgm:spPr/>
    </dgm:pt>
    <dgm:pt modelId="{6F2D6005-4931-4D03-99D8-359179DF5EFD}" type="pres">
      <dgm:prSet presAssocID="{BE3501F2-C97E-4BEC-9426-ADB6CE6B8087}" presName="parentText" presStyleLbl="node1" presStyleIdx="1" presStyleCnt="4">
        <dgm:presLayoutVars>
          <dgm:chMax val="0"/>
          <dgm:bulletEnabled val="1"/>
        </dgm:presLayoutVars>
      </dgm:prSet>
      <dgm:spPr/>
    </dgm:pt>
    <dgm:pt modelId="{8BCB3DE2-4D30-4413-B9AF-688718431D2F}" type="pres">
      <dgm:prSet presAssocID="{83F59B69-678B-416B-B6D0-22E5AE0B6C93}" presName="spacer" presStyleCnt="0"/>
      <dgm:spPr/>
    </dgm:pt>
    <dgm:pt modelId="{DC5F0879-002F-4F2E-B32B-22AEAA177D9D}" type="pres">
      <dgm:prSet presAssocID="{726DE348-A899-4780-8B87-BCF433C3E3AD}" presName="parentText" presStyleLbl="node1" presStyleIdx="2" presStyleCnt="4">
        <dgm:presLayoutVars>
          <dgm:chMax val="0"/>
          <dgm:bulletEnabled val="1"/>
        </dgm:presLayoutVars>
      </dgm:prSet>
      <dgm:spPr/>
    </dgm:pt>
    <dgm:pt modelId="{96A18832-3879-461B-9385-3E337CFD9D4E}" type="pres">
      <dgm:prSet presAssocID="{3AAD74B0-7283-4649-8C42-D7CDB5951CDA}" presName="spacer" presStyleCnt="0"/>
      <dgm:spPr/>
    </dgm:pt>
    <dgm:pt modelId="{C363DDA5-F03F-46AA-A67D-DBB8CE2C2902}" type="pres">
      <dgm:prSet presAssocID="{893E61DE-D8A1-4FF6-B6DB-8D9307D69DC3}" presName="parentText" presStyleLbl="node1" presStyleIdx="3" presStyleCnt="4">
        <dgm:presLayoutVars>
          <dgm:chMax val="0"/>
          <dgm:bulletEnabled val="1"/>
        </dgm:presLayoutVars>
      </dgm:prSet>
      <dgm:spPr/>
    </dgm:pt>
  </dgm:ptLst>
  <dgm:cxnLst>
    <dgm:cxn modelId="{D3DBCF08-F894-430C-9D25-BA8D6E6FE8C6}" type="presOf" srcId="{893E61DE-D8A1-4FF6-B6DB-8D9307D69DC3}" destId="{C363DDA5-F03F-46AA-A67D-DBB8CE2C2902}" srcOrd="0" destOrd="0" presId="urn:microsoft.com/office/officeart/2005/8/layout/vList2"/>
    <dgm:cxn modelId="{496ED848-B534-4991-80B3-DA703F4F4102}" type="presOf" srcId="{DBF88738-B3A4-4978-94A4-349513DF3B5D}" destId="{128ED975-13AB-46A5-8BA5-21FCBABB8821}" srcOrd="0" destOrd="0" presId="urn:microsoft.com/office/officeart/2005/8/layout/vList2"/>
    <dgm:cxn modelId="{47287679-5C53-48D3-9B99-A7EA4FF617DD}" srcId="{DBF88738-B3A4-4978-94A4-349513DF3B5D}" destId="{726DE348-A899-4780-8B87-BCF433C3E3AD}" srcOrd="2" destOrd="0" parTransId="{DF6506EA-5E33-4221-A6EB-86CC04A22682}" sibTransId="{3AAD74B0-7283-4649-8C42-D7CDB5951CDA}"/>
    <dgm:cxn modelId="{6A4F3D8A-FD25-4D48-A7B7-CDB0A6A1C1DD}" type="presOf" srcId="{51960377-E382-496E-93AC-3D8C5209C9AA}" destId="{F895B2C9-FE28-411A-A62A-FDB6DA7276FC}" srcOrd="0" destOrd="0" presId="urn:microsoft.com/office/officeart/2005/8/layout/vList2"/>
    <dgm:cxn modelId="{D7F89B90-F457-40D4-8B9E-2B16A8454354}" type="presOf" srcId="{BE3501F2-C97E-4BEC-9426-ADB6CE6B8087}" destId="{6F2D6005-4931-4D03-99D8-359179DF5EFD}" srcOrd="0" destOrd="0" presId="urn:microsoft.com/office/officeart/2005/8/layout/vList2"/>
    <dgm:cxn modelId="{4FD8C8AF-0B85-493C-AB8F-615F53783827}" srcId="{DBF88738-B3A4-4978-94A4-349513DF3B5D}" destId="{893E61DE-D8A1-4FF6-B6DB-8D9307D69DC3}" srcOrd="3" destOrd="0" parTransId="{185AC924-B8E6-4A3E-A495-680B431E23F1}" sibTransId="{B07BFFAC-C2CF-4520-8262-8F66F42E7739}"/>
    <dgm:cxn modelId="{D8D477C1-68B4-4CF7-B293-AAA92ECFD1CB}" type="presOf" srcId="{726DE348-A899-4780-8B87-BCF433C3E3AD}" destId="{DC5F0879-002F-4F2E-B32B-22AEAA177D9D}" srcOrd="0" destOrd="0" presId="urn:microsoft.com/office/officeart/2005/8/layout/vList2"/>
    <dgm:cxn modelId="{88601DD4-0120-42F1-9CFF-FC42B92E9482}" srcId="{DBF88738-B3A4-4978-94A4-349513DF3B5D}" destId="{51960377-E382-496E-93AC-3D8C5209C9AA}" srcOrd="0" destOrd="0" parTransId="{470782CA-3EA5-4213-B6A5-A48C8251E4BB}" sibTransId="{007BE558-8242-4D6D-AB77-E2FD39A593C5}"/>
    <dgm:cxn modelId="{ECA1DBF0-EDD9-4791-86E7-653A6D0429C1}" srcId="{DBF88738-B3A4-4978-94A4-349513DF3B5D}" destId="{BE3501F2-C97E-4BEC-9426-ADB6CE6B8087}" srcOrd="1" destOrd="0" parTransId="{5BEAA585-E546-4DFF-A531-C8D27DCF6390}" sibTransId="{83F59B69-678B-416B-B6D0-22E5AE0B6C93}"/>
    <dgm:cxn modelId="{E4807B0B-9DFE-4CBC-A5F4-4B59C980FC5C}" type="presParOf" srcId="{128ED975-13AB-46A5-8BA5-21FCBABB8821}" destId="{F895B2C9-FE28-411A-A62A-FDB6DA7276FC}" srcOrd="0" destOrd="0" presId="urn:microsoft.com/office/officeart/2005/8/layout/vList2"/>
    <dgm:cxn modelId="{366178D0-AC40-42BC-81C2-90060B47B1A9}" type="presParOf" srcId="{128ED975-13AB-46A5-8BA5-21FCBABB8821}" destId="{F29DC50A-0917-4115-8E95-B316F9FA009F}" srcOrd="1" destOrd="0" presId="urn:microsoft.com/office/officeart/2005/8/layout/vList2"/>
    <dgm:cxn modelId="{69FFCC4A-5436-493C-B006-4CD4476E7D8F}" type="presParOf" srcId="{128ED975-13AB-46A5-8BA5-21FCBABB8821}" destId="{6F2D6005-4931-4D03-99D8-359179DF5EFD}" srcOrd="2" destOrd="0" presId="urn:microsoft.com/office/officeart/2005/8/layout/vList2"/>
    <dgm:cxn modelId="{5C87810F-546E-4C0E-8E45-09703C026AB5}" type="presParOf" srcId="{128ED975-13AB-46A5-8BA5-21FCBABB8821}" destId="{8BCB3DE2-4D30-4413-B9AF-688718431D2F}" srcOrd="3" destOrd="0" presId="urn:microsoft.com/office/officeart/2005/8/layout/vList2"/>
    <dgm:cxn modelId="{D0507D33-E35E-4E63-83A7-86A72AC6C334}" type="presParOf" srcId="{128ED975-13AB-46A5-8BA5-21FCBABB8821}" destId="{DC5F0879-002F-4F2E-B32B-22AEAA177D9D}" srcOrd="4" destOrd="0" presId="urn:microsoft.com/office/officeart/2005/8/layout/vList2"/>
    <dgm:cxn modelId="{47CD3CA7-89CF-4448-B449-9925D1497664}" type="presParOf" srcId="{128ED975-13AB-46A5-8BA5-21FCBABB8821}" destId="{96A18832-3879-461B-9385-3E337CFD9D4E}" srcOrd="5" destOrd="0" presId="urn:microsoft.com/office/officeart/2005/8/layout/vList2"/>
    <dgm:cxn modelId="{2A2EC3C2-1C45-4FCE-BAD5-D2EF3C056624}" type="presParOf" srcId="{128ED975-13AB-46A5-8BA5-21FCBABB8821}" destId="{C363DDA5-F03F-46AA-A67D-DBB8CE2C290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39CA67-97ED-47E2-B9BC-6A2B898B5A3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5DB9CE3-3248-4FBB-9303-676C0A0FC501}">
      <dgm:prSet/>
      <dgm:spPr/>
      <dgm:t>
        <a:bodyPr/>
        <a:lstStyle/>
        <a:p>
          <a:r>
            <a:rPr lang="es-CR" dirty="0"/>
            <a:t>Los “</a:t>
          </a:r>
          <a:r>
            <a:rPr lang="es-CR" b="1" dirty="0"/>
            <a:t>estructurales</a:t>
          </a:r>
          <a:r>
            <a:rPr lang="es-CR" dirty="0"/>
            <a:t>”: son los dedicados a garantizar el ámbito de desempeño de la libertad económica y el funcionamiento del mercado, y su enumeración incluye la propiedad privada, mercados abiertos y competitivos, estabilidad monetaria, libertad de establecer contratos, transparencia, y políticas económicas estables y predecibles. </a:t>
          </a:r>
          <a:endParaRPr lang="en-US" dirty="0"/>
        </a:p>
      </dgm:t>
    </dgm:pt>
    <dgm:pt modelId="{42AC9E56-D4CD-496A-BF0C-DBC390B0F000}" type="parTrans" cxnId="{6FCA1BDF-8F31-43E7-ADC7-33E80F794025}">
      <dgm:prSet/>
      <dgm:spPr/>
      <dgm:t>
        <a:bodyPr/>
        <a:lstStyle/>
        <a:p>
          <a:endParaRPr lang="en-US"/>
        </a:p>
      </dgm:t>
    </dgm:pt>
    <dgm:pt modelId="{226FC53E-210C-4B53-9777-577319B92E62}" type="sibTrans" cxnId="{6FCA1BDF-8F31-43E7-ADC7-33E80F794025}">
      <dgm:prSet/>
      <dgm:spPr/>
      <dgm:t>
        <a:bodyPr/>
        <a:lstStyle/>
        <a:p>
          <a:endParaRPr lang="en-US"/>
        </a:p>
      </dgm:t>
    </dgm:pt>
    <dgm:pt modelId="{5559D273-78CE-44B7-A19D-CDD9B18455AA}">
      <dgm:prSet/>
      <dgm:spPr/>
      <dgm:t>
        <a:bodyPr/>
        <a:lstStyle/>
        <a:p>
          <a:r>
            <a:rPr lang="es-CR"/>
            <a:t>Los “</a:t>
          </a:r>
          <a:r>
            <a:rPr lang="es-CR" b="1"/>
            <a:t>reguladores</a:t>
          </a:r>
          <a:r>
            <a:rPr lang="es-CR"/>
            <a:t>”, son los que previenen los posibles abusos de esa libertad y apuntan a que los beneficios generados en el mercado se difundan de manera socialmente justa, su enumeración incluye: una política anti-cíclica integral, defensa de la competencia, políticas sociales (incluyendo relaciones de cooperación capital-trabajo), y que los precios reflejen los costos y beneficios externos (externalidades).</a:t>
          </a:r>
          <a:endParaRPr lang="en-US"/>
        </a:p>
      </dgm:t>
    </dgm:pt>
    <dgm:pt modelId="{7F7A723E-2D58-41C3-8777-96B21A0FC723}" type="parTrans" cxnId="{45654808-B717-4981-8C57-86A1F858A35B}">
      <dgm:prSet/>
      <dgm:spPr/>
      <dgm:t>
        <a:bodyPr/>
        <a:lstStyle/>
        <a:p>
          <a:endParaRPr lang="en-US"/>
        </a:p>
      </dgm:t>
    </dgm:pt>
    <dgm:pt modelId="{4FC50A4E-04BF-444A-9734-ED890A226FCB}" type="sibTrans" cxnId="{45654808-B717-4981-8C57-86A1F858A35B}">
      <dgm:prSet/>
      <dgm:spPr/>
      <dgm:t>
        <a:bodyPr/>
        <a:lstStyle/>
        <a:p>
          <a:endParaRPr lang="en-US"/>
        </a:p>
      </dgm:t>
    </dgm:pt>
    <dgm:pt modelId="{EB642AFC-38BC-4345-A89D-1FAC92F86E0D}" type="pres">
      <dgm:prSet presAssocID="{8C39CA67-97ED-47E2-B9BC-6A2B898B5A39}" presName="linear" presStyleCnt="0">
        <dgm:presLayoutVars>
          <dgm:animLvl val="lvl"/>
          <dgm:resizeHandles val="exact"/>
        </dgm:presLayoutVars>
      </dgm:prSet>
      <dgm:spPr/>
    </dgm:pt>
    <dgm:pt modelId="{BEADB26E-DE9F-4862-86A9-203981736E95}" type="pres">
      <dgm:prSet presAssocID="{55DB9CE3-3248-4FBB-9303-676C0A0FC501}" presName="parentText" presStyleLbl="node1" presStyleIdx="0" presStyleCnt="2">
        <dgm:presLayoutVars>
          <dgm:chMax val="0"/>
          <dgm:bulletEnabled val="1"/>
        </dgm:presLayoutVars>
      </dgm:prSet>
      <dgm:spPr/>
    </dgm:pt>
    <dgm:pt modelId="{7DA955E1-F654-479B-8B20-92345B5E74EB}" type="pres">
      <dgm:prSet presAssocID="{226FC53E-210C-4B53-9777-577319B92E62}" presName="spacer" presStyleCnt="0"/>
      <dgm:spPr/>
    </dgm:pt>
    <dgm:pt modelId="{57F25F25-F00A-4848-A1C6-9BF21F5C2319}" type="pres">
      <dgm:prSet presAssocID="{5559D273-78CE-44B7-A19D-CDD9B18455AA}" presName="parentText" presStyleLbl="node1" presStyleIdx="1" presStyleCnt="2">
        <dgm:presLayoutVars>
          <dgm:chMax val="0"/>
          <dgm:bulletEnabled val="1"/>
        </dgm:presLayoutVars>
      </dgm:prSet>
      <dgm:spPr/>
    </dgm:pt>
  </dgm:ptLst>
  <dgm:cxnLst>
    <dgm:cxn modelId="{45654808-B717-4981-8C57-86A1F858A35B}" srcId="{8C39CA67-97ED-47E2-B9BC-6A2B898B5A39}" destId="{5559D273-78CE-44B7-A19D-CDD9B18455AA}" srcOrd="1" destOrd="0" parTransId="{7F7A723E-2D58-41C3-8777-96B21A0FC723}" sibTransId="{4FC50A4E-04BF-444A-9734-ED890A226FCB}"/>
    <dgm:cxn modelId="{13E06968-49C6-4087-BDE6-E80427287E1E}" type="presOf" srcId="{5559D273-78CE-44B7-A19D-CDD9B18455AA}" destId="{57F25F25-F00A-4848-A1C6-9BF21F5C2319}" srcOrd="0" destOrd="0" presId="urn:microsoft.com/office/officeart/2005/8/layout/vList2"/>
    <dgm:cxn modelId="{56C83753-AA01-4FBA-B9BE-2A44D4CA8408}" type="presOf" srcId="{55DB9CE3-3248-4FBB-9303-676C0A0FC501}" destId="{BEADB26E-DE9F-4862-86A9-203981736E95}" srcOrd="0" destOrd="0" presId="urn:microsoft.com/office/officeart/2005/8/layout/vList2"/>
    <dgm:cxn modelId="{D83F6794-10F6-4FE8-8AC8-E74407B5D2BD}" type="presOf" srcId="{8C39CA67-97ED-47E2-B9BC-6A2B898B5A39}" destId="{EB642AFC-38BC-4345-A89D-1FAC92F86E0D}" srcOrd="0" destOrd="0" presId="urn:microsoft.com/office/officeart/2005/8/layout/vList2"/>
    <dgm:cxn modelId="{6FCA1BDF-8F31-43E7-ADC7-33E80F794025}" srcId="{8C39CA67-97ED-47E2-B9BC-6A2B898B5A39}" destId="{55DB9CE3-3248-4FBB-9303-676C0A0FC501}" srcOrd="0" destOrd="0" parTransId="{42AC9E56-D4CD-496A-BF0C-DBC390B0F000}" sibTransId="{226FC53E-210C-4B53-9777-577319B92E62}"/>
    <dgm:cxn modelId="{6A92BA7A-498E-4939-BE0D-85EFFC76090C}" type="presParOf" srcId="{EB642AFC-38BC-4345-A89D-1FAC92F86E0D}" destId="{BEADB26E-DE9F-4862-86A9-203981736E95}" srcOrd="0" destOrd="0" presId="urn:microsoft.com/office/officeart/2005/8/layout/vList2"/>
    <dgm:cxn modelId="{BA253BFF-1F60-443E-9CDE-7FD294B1AF48}" type="presParOf" srcId="{EB642AFC-38BC-4345-A89D-1FAC92F86E0D}" destId="{7DA955E1-F654-479B-8B20-92345B5E74EB}" srcOrd="1" destOrd="0" presId="urn:microsoft.com/office/officeart/2005/8/layout/vList2"/>
    <dgm:cxn modelId="{D498DD00-174A-4970-A99F-9B6E5DBF8784}" type="presParOf" srcId="{EB642AFC-38BC-4345-A89D-1FAC92F86E0D}" destId="{57F25F25-F00A-4848-A1C6-9BF21F5C231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A8DD2B-54A3-4765-9C3E-9F10CBDCAA9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7201D53-D29B-45B8-AE0A-7C110F1AD841}">
      <dgm:prSet/>
      <dgm:spPr/>
      <dgm:t>
        <a:bodyPr/>
        <a:lstStyle/>
        <a:p>
          <a:r>
            <a:rPr lang="es-CR" dirty="0"/>
            <a:t>Es así que o la Economía Social de Mercado propone un Estado “fuerte pero limitado”. En este sentido debe ser “</a:t>
          </a:r>
          <a:r>
            <a:rPr lang="es-CR" b="1" dirty="0"/>
            <a:t>fuerte</a:t>
          </a:r>
          <a:r>
            <a:rPr lang="es-CR" dirty="0"/>
            <a:t>”, para garantizar la independencia de aquellos a quienes se les ha delegado el gobierno y defenderse de la presión de los grupos de interés que buscan su beneficio particular desentendiéndose del servicio al bienestar general de la sociedad, y </a:t>
          </a:r>
          <a:endParaRPr lang="en-US" dirty="0"/>
        </a:p>
      </dgm:t>
    </dgm:pt>
    <dgm:pt modelId="{C3EB80F5-8325-4F2D-830C-2C398CC77F58}" type="parTrans" cxnId="{617DB0C6-8622-4D30-995C-DD14C6E7D3F1}">
      <dgm:prSet/>
      <dgm:spPr/>
      <dgm:t>
        <a:bodyPr/>
        <a:lstStyle/>
        <a:p>
          <a:endParaRPr lang="en-US"/>
        </a:p>
      </dgm:t>
    </dgm:pt>
    <dgm:pt modelId="{B50E53BE-F94C-4DBE-9FEC-D8DAD00DE56D}" type="sibTrans" cxnId="{617DB0C6-8622-4D30-995C-DD14C6E7D3F1}">
      <dgm:prSet/>
      <dgm:spPr/>
      <dgm:t>
        <a:bodyPr/>
        <a:lstStyle/>
        <a:p>
          <a:endParaRPr lang="en-US"/>
        </a:p>
      </dgm:t>
    </dgm:pt>
    <dgm:pt modelId="{8D34AF44-F7EF-4F9B-BC90-53B224AE47CC}">
      <dgm:prSet/>
      <dgm:spPr/>
      <dgm:t>
        <a:bodyPr/>
        <a:lstStyle/>
        <a:p>
          <a:r>
            <a:rPr lang="es-CR"/>
            <a:t>“</a:t>
          </a:r>
          <a:r>
            <a:rPr lang="es-CR" b="1"/>
            <a:t>limitado</a:t>
          </a:r>
          <a:r>
            <a:rPr lang="es-CR"/>
            <a:t>”, proveyendo una combinación de controles y balances, previniendo y limitando el abuso del poder coercitivo político.</a:t>
          </a:r>
          <a:endParaRPr lang="en-US"/>
        </a:p>
      </dgm:t>
    </dgm:pt>
    <dgm:pt modelId="{47D710D1-B0D8-4707-951C-63A271914804}" type="parTrans" cxnId="{E299289E-8D7B-4ECA-ACDE-D76B9851E2C6}">
      <dgm:prSet/>
      <dgm:spPr/>
      <dgm:t>
        <a:bodyPr/>
        <a:lstStyle/>
        <a:p>
          <a:endParaRPr lang="en-US"/>
        </a:p>
      </dgm:t>
    </dgm:pt>
    <dgm:pt modelId="{E2257EF5-E705-4094-A594-C08B24957BD8}" type="sibTrans" cxnId="{E299289E-8D7B-4ECA-ACDE-D76B9851E2C6}">
      <dgm:prSet/>
      <dgm:spPr/>
      <dgm:t>
        <a:bodyPr/>
        <a:lstStyle/>
        <a:p>
          <a:endParaRPr lang="en-US"/>
        </a:p>
      </dgm:t>
    </dgm:pt>
    <dgm:pt modelId="{757C2A02-7ECB-4C1A-8158-02F2D14B66D9}" type="pres">
      <dgm:prSet presAssocID="{B6A8DD2B-54A3-4765-9C3E-9F10CBDCAA9F}" presName="linear" presStyleCnt="0">
        <dgm:presLayoutVars>
          <dgm:animLvl val="lvl"/>
          <dgm:resizeHandles val="exact"/>
        </dgm:presLayoutVars>
      </dgm:prSet>
      <dgm:spPr/>
    </dgm:pt>
    <dgm:pt modelId="{192873F8-67ED-4303-B1CF-A949D3313696}" type="pres">
      <dgm:prSet presAssocID="{87201D53-D29B-45B8-AE0A-7C110F1AD841}" presName="parentText" presStyleLbl="node1" presStyleIdx="0" presStyleCnt="2" custScaleY="196097">
        <dgm:presLayoutVars>
          <dgm:chMax val="0"/>
          <dgm:bulletEnabled val="1"/>
        </dgm:presLayoutVars>
      </dgm:prSet>
      <dgm:spPr/>
    </dgm:pt>
    <dgm:pt modelId="{4CAD1C7E-CE90-47C3-BF9D-085AF86F6500}" type="pres">
      <dgm:prSet presAssocID="{B50E53BE-F94C-4DBE-9FEC-D8DAD00DE56D}" presName="spacer" presStyleCnt="0"/>
      <dgm:spPr/>
    </dgm:pt>
    <dgm:pt modelId="{310DAC38-34BF-40C8-868C-5D21A7E48D75}" type="pres">
      <dgm:prSet presAssocID="{8D34AF44-F7EF-4F9B-BC90-53B224AE47CC}" presName="parentText" presStyleLbl="node1" presStyleIdx="1" presStyleCnt="2">
        <dgm:presLayoutVars>
          <dgm:chMax val="0"/>
          <dgm:bulletEnabled val="1"/>
        </dgm:presLayoutVars>
      </dgm:prSet>
      <dgm:spPr/>
    </dgm:pt>
  </dgm:ptLst>
  <dgm:cxnLst>
    <dgm:cxn modelId="{15AC5D4D-9DA5-41AA-AB87-D7410700376F}" type="presOf" srcId="{B6A8DD2B-54A3-4765-9C3E-9F10CBDCAA9F}" destId="{757C2A02-7ECB-4C1A-8158-02F2D14B66D9}" srcOrd="0" destOrd="0" presId="urn:microsoft.com/office/officeart/2005/8/layout/vList2"/>
    <dgm:cxn modelId="{E299289E-8D7B-4ECA-ACDE-D76B9851E2C6}" srcId="{B6A8DD2B-54A3-4765-9C3E-9F10CBDCAA9F}" destId="{8D34AF44-F7EF-4F9B-BC90-53B224AE47CC}" srcOrd="1" destOrd="0" parTransId="{47D710D1-B0D8-4707-951C-63A271914804}" sibTransId="{E2257EF5-E705-4094-A594-C08B24957BD8}"/>
    <dgm:cxn modelId="{C230E1A4-20D2-4D43-89DA-3A8D956AFF58}" type="presOf" srcId="{8D34AF44-F7EF-4F9B-BC90-53B224AE47CC}" destId="{310DAC38-34BF-40C8-868C-5D21A7E48D75}" srcOrd="0" destOrd="0" presId="urn:microsoft.com/office/officeart/2005/8/layout/vList2"/>
    <dgm:cxn modelId="{E02591C4-96E2-4A52-A9F4-C788C1ABC9DB}" type="presOf" srcId="{87201D53-D29B-45B8-AE0A-7C110F1AD841}" destId="{192873F8-67ED-4303-B1CF-A949D3313696}" srcOrd="0" destOrd="0" presId="urn:microsoft.com/office/officeart/2005/8/layout/vList2"/>
    <dgm:cxn modelId="{617DB0C6-8622-4D30-995C-DD14C6E7D3F1}" srcId="{B6A8DD2B-54A3-4765-9C3E-9F10CBDCAA9F}" destId="{87201D53-D29B-45B8-AE0A-7C110F1AD841}" srcOrd="0" destOrd="0" parTransId="{C3EB80F5-8325-4F2D-830C-2C398CC77F58}" sibTransId="{B50E53BE-F94C-4DBE-9FEC-D8DAD00DE56D}"/>
    <dgm:cxn modelId="{64ED48A5-2566-4007-8C79-6DDADAEA3EA8}" type="presParOf" srcId="{757C2A02-7ECB-4C1A-8158-02F2D14B66D9}" destId="{192873F8-67ED-4303-B1CF-A949D3313696}" srcOrd="0" destOrd="0" presId="urn:microsoft.com/office/officeart/2005/8/layout/vList2"/>
    <dgm:cxn modelId="{65404BBE-17AB-4D77-A7A2-A282F2E0A506}" type="presParOf" srcId="{757C2A02-7ECB-4C1A-8158-02F2D14B66D9}" destId="{4CAD1C7E-CE90-47C3-BF9D-085AF86F6500}" srcOrd="1" destOrd="0" presId="urn:microsoft.com/office/officeart/2005/8/layout/vList2"/>
    <dgm:cxn modelId="{2A791880-7808-48E1-ABC7-34D716B9D93C}" type="presParOf" srcId="{757C2A02-7ECB-4C1A-8158-02F2D14B66D9}" destId="{310DAC38-34BF-40C8-868C-5D21A7E48D7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BDF169-435C-43AF-B91C-603D63D45AE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682C68C-FD47-4E9E-A68D-22070776CACE}">
      <dgm:prSet/>
      <dgm:spPr/>
      <dgm:t>
        <a:bodyPr/>
        <a:lstStyle/>
        <a:p>
          <a:r>
            <a:rPr lang="es-CR" dirty="0"/>
            <a:t>La definición y la estructura del estado “fuerte y limitado” requieren la caracterización de algunos elementos básicos fundamentales. De manera muy resumida podemos enumerar algunos principales:</a:t>
          </a:r>
          <a:endParaRPr lang="en-US" dirty="0"/>
        </a:p>
      </dgm:t>
    </dgm:pt>
    <dgm:pt modelId="{729B800C-4DF6-422F-BA77-91D527DEDD40}" type="parTrans" cxnId="{E45C795B-6E94-418E-9C7A-D2CC21027462}">
      <dgm:prSet/>
      <dgm:spPr/>
      <dgm:t>
        <a:bodyPr/>
        <a:lstStyle/>
        <a:p>
          <a:endParaRPr lang="en-US"/>
        </a:p>
      </dgm:t>
    </dgm:pt>
    <dgm:pt modelId="{61BD4929-4AF6-4077-8E11-0DEE2333E3CA}" type="sibTrans" cxnId="{E45C795B-6E94-418E-9C7A-D2CC21027462}">
      <dgm:prSet/>
      <dgm:spPr/>
      <dgm:t>
        <a:bodyPr/>
        <a:lstStyle/>
        <a:p>
          <a:endParaRPr lang="en-US"/>
        </a:p>
      </dgm:t>
    </dgm:pt>
    <dgm:pt modelId="{2FC382EC-73B8-4B58-AEC1-FFECEFFC9014}">
      <dgm:prSet/>
      <dgm:spPr/>
      <dgm:t>
        <a:bodyPr/>
        <a:lstStyle/>
        <a:p>
          <a:r>
            <a:rPr lang="es-CR"/>
            <a:t>Existencia de una “</a:t>
          </a:r>
          <a:r>
            <a:rPr lang="es-CR" b="1"/>
            <a:t>visión estratégica</a:t>
          </a:r>
          <a:r>
            <a:rPr lang="es-CR"/>
            <a:t>” del rol del Estado que debe estar fundada en la existencia de políticas de estado de mediano o largo plazo fundadas en consensos amplios.</a:t>
          </a:r>
          <a:endParaRPr lang="en-US"/>
        </a:p>
      </dgm:t>
    </dgm:pt>
    <dgm:pt modelId="{DE00424E-DF34-4A58-8E21-B62A223CD9FD}" type="parTrans" cxnId="{3FFE1D4A-A982-401C-B42F-D9D348ECF60E}">
      <dgm:prSet/>
      <dgm:spPr/>
      <dgm:t>
        <a:bodyPr/>
        <a:lstStyle/>
        <a:p>
          <a:endParaRPr lang="en-US"/>
        </a:p>
      </dgm:t>
    </dgm:pt>
    <dgm:pt modelId="{42069631-2DE5-4B45-8730-742B1916B267}" type="sibTrans" cxnId="{3FFE1D4A-A982-401C-B42F-D9D348ECF60E}">
      <dgm:prSet/>
      <dgm:spPr/>
      <dgm:t>
        <a:bodyPr/>
        <a:lstStyle/>
        <a:p>
          <a:endParaRPr lang="en-US"/>
        </a:p>
      </dgm:t>
    </dgm:pt>
    <dgm:pt modelId="{48009D60-A31D-468E-A4AE-CEBB071538A4}">
      <dgm:prSet/>
      <dgm:spPr/>
      <dgm:t>
        <a:bodyPr/>
        <a:lstStyle/>
        <a:p>
          <a:r>
            <a:rPr lang="es-CR"/>
            <a:t>“</a:t>
          </a:r>
          <a:r>
            <a:rPr lang="es-CR" b="1"/>
            <a:t>Independencia</a:t>
          </a:r>
          <a:r>
            <a:rPr lang="es-CR"/>
            <a:t>” de los grupos de interés particular.</a:t>
          </a:r>
          <a:endParaRPr lang="en-US"/>
        </a:p>
      </dgm:t>
    </dgm:pt>
    <dgm:pt modelId="{A706397B-2CF9-4A42-B707-737C739B727F}" type="parTrans" cxnId="{57154B91-A6F1-4782-A1F7-8B09D467804A}">
      <dgm:prSet/>
      <dgm:spPr/>
      <dgm:t>
        <a:bodyPr/>
        <a:lstStyle/>
        <a:p>
          <a:endParaRPr lang="en-US"/>
        </a:p>
      </dgm:t>
    </dgm:pt>
    <dgm:pt modelId="{01F3AD0C-4549-4367-906B-17535AED4D68}" type="sibTrans" cxnId="{57154B91-A6F1-4782-A1F7-8B09D467804A}">
      <dgm:prSet/>
      <dgm:spPr/>
      <dgm:t>
        <a:bodyPr/>
        <a:lstStyle/>
        <a:p>
          <a:endParaRPr lang="en-US"/>
        </a:p>
      </dgm:t>
    </dgm:pt>
    <dgm:pt modelId="{C0A37363-FA28-4466-94A0-6FAC90D69FC3}">
      <dgm:prSet/>
      <dgm:spPr/>
      <dgm:t>
        <a:bodyPr/>
        <a:lstStyle/>
        <a:p>
          <a:r>
            <a:rPr lang="es-CR"/>
            <a:t>“</a:t>
          </a:r>
          <a:r>
            <a:rPr lang="es-CR" b="1"/>
            <a:t>Funcionarios de excelencia</a:t>
          </a:r>
          <a:r>
            <a:rPr lang="es-CR"/>
            <a:t>” comprometidos que asciendan por un orden de méritos y no dependan directamente del juego político partidario.</a:t>
          </a:r>
          <a:endParaRPr lang="en-US"/>
        </a:p>
      </dgm:t>
    </dgm:pt>
    <dgm:pt modelId="{C9AB5476-D25E-44C0-9A5F-99F6008FEF07}" type="parTrans" cxnId="{98BD1EDD-D137-48A4-99D5-2B504FF7123A}">
      <dgm:prSet/>
      <dgm:spPr/>
      <dgm:t>
        <a:bodyPr/>
        <a:lstStyle/>
        <a:p>
          <a:endParaRPr lang="en-US"/>
        </a:p>
      </dgm:t>
    </dgm:pt>
    <dgm:pt modelId="{C4576B6E-611A-4FB7-B160-B4455C1C3634}" type="sibTrans" cxnId="{98BD1EDD-D137-48A4-99D5-2B504FF7123A}">
      <dgm:prSet/>
      <dgm:spPr/>
      <dgm:t>
        <a:bodyPr/>
        <a:lstStyle/>
        <a:p>
          <a:endParaRPr lang="en-US"/>
        </a:p>
      </dgm:t>
    </dgm:pt>
    <dgm:pt modelId="{855A317C-51D3-4CC6-B504-9CA56B4B37BB}">
      <dgm:prSet/>
      <dgm:spPr/>
      <dgm:t>
        <a:bodyPr/>
        <a:lstStyle/>
        <a:p>
          <a:r>
            <a:rPr lang="es-CR"/>
            <a:t>Transparencia de la gestión y la “</a:t>
          </a:r>
          <a:r>
            <a:rPr lang="es-CR" b="1"/>
            <a:t>lucha contra la corrupción</a:t>
          </a:r>
          <a:r>
            <a:rPr lang="es-CR"/>
            <a:t>”</a:t>
          </a:r>
          <a:endParaRPr lang="en-US"/>
        </a:p>
      </dgm:t>
    </dgm:pt>
    <dgm:pt modelId="{9C47DB4B-AA61-4E9A-9C93-D7F1888E3906}" type="parTrans" cxnId="{B1C2B806-FA5B-477B-822B-E20511CF9DB0}">
      <dgm:prSet/>
      <dgm:spPr/>
      <dgm:t>
        <a:bodyPr/>
        <a:lstStyle/>
        <a:p>
          <a:endParaRPr lang="en-US"/>
        </a:p>
      </dgm:t>
    </dgm:pt>
    <dgm:pt modelId="{2E788B0C-7B3E-4EF2-85F3-D750192EB8F2}" type="sibTrans" cxnId="{B1C2B806-FA5B-477B-822B-E20511CF9DB0}">
      <dgm:prSet/>
      <dgm:spPr/>
      <dgm:t>
        <a:bodyPr/>
        <a:lstStyle/>
        <a:p>
          <a:endParaRPr lang="en-US"/>
        </a:p>
      </dgm:t>
    </dgm:pt>
    <dgm:pt modelId="{8354C48B-CDB1-4E79-9A85-215ED208F6FF}" type="pres">
      <dgm:prSet presAssocID="{1CBDF169-435C-43AF-B91C-603D63D45AEC}" presName="linear" presStyleCnt="0">
        <dgm:presLayoutVars>
          <dgm:animLvl val="lvl"/>
          <dgm:resizeHandles val="exact"/>
        </dgm:presLayoutVars>
      </dgm:prSet>
      <dgm:spPr/>
    </dgm:pt>
    <dgm:pt modelId="{297348F5-B558-4EA5-9AFB-9F63A6D3B02A}" type="pres">
      <dgm:prSet presAssocID="{B682C68C-FD47-4E9E-A68D-22070776CACE}" presName="parentText" presStyleLbl="node1" presStyleIdx="0" presStyleCnt="1">
        <dgm:presLayoutVars>
          <dgm:chMax val="0"/>
          <dgm:bulletEnabled val="1"/>
        </dgm:presLayoutVars>
      </dgm:prSet>
      <dgm:spPr/>
    </dgm:pt>
    <dgm:pt modelId="{DD948A7E-7ED6-4BED-81AF-612676301850}" type="pres">
      <dgm:prSet presAssocID="{B682C68C-FD47-4E9E-A68D-22070776CACE}" presName="childText" presStyleLbl="revTx" presStyleIdx="0" presStyleCnt="1">
        <dgm:presLayoutVars>
          <dgm:bulletEnabled val="1"/>
        </dgm:presLayoutVars>
      </dgm:prSet>
      <dgm:spPr/>
    </dgm:pt>
  </dgm:ptLst>
  <dgm:cxnLst>
    <dgm:cxn modelId="{D16E1F00-98E7-48B8-93FF-95DFE9AB9C41}" type="presOf" srcId="{2FC382EC-73B8-4B58-AEC1-FFECEFFC9014}" destId="{DD948A7E-7ED6-4BED-81AF-612676301850}" srcOrd="0" destOrd="0" presId="urn:microsoft.com/office/officeart/2005/8/layout/vList2"/>
    <dgm:cxn modelId="{B1C2B806-FA5B-477B-822B-E20511CF9DB0}" srcId="{B682C68C-FD47-4E9E-A68D-22070776CACE}" destId="{855A317C-51D3-4CC6-B504-9CA56B4B37BB}" srcOrd="3" destOrd="0" parTransId="{9C47DB4B-AA61-4E9A-9C93-D7F1888E3906}" sibTransId="{2E788B0C-7B3E-4EF2-85F3-D750192EB8F2}"/>
    <dgm:cxn modelId="{E45C795B-6E94-418E-9C7A-D2CC21027462}" srcId="{1CBDF169-435C-43AF-B91C-603D63D45AEC}" destId="{B682C68C-FD47-4E9E-A68D-22070776CACE}" srcOrd="0" destOrd="0" parTransId="{729B800C-4DF6-422F-BA77-91D527DEDD40}" sibTransId="{61BD4929-4AF6-4077-8E11-0DEE2333E3CA}"/>
    <dgm:cxn modelId="{29E84C66-627C-4AE8-A87D-F826030A268B}" type="presOf" srcId="{B682C68C-FD47-4E9E-A68D-22070776CACE}" destId="{297348F5-B558-4EA5-9AFB-9F63A6D3B02A}" srcOrd="0" destOrd="0" presId="urn:microsoft.com/office/officeart/2005/8/layout/vList2"/>
    <dgm:cxn modelId="{3FFE1D4A-A982-401C-B42F-D9D348ECF60E}" srcId="{B682C68C-FD47-4E9E-A68D-22070776CACE}" destId="{2FC382EC-73B8-4B58-AEC1-FFECEFFC9014}" srcOrd="0" destOrd="0" parTransId="{DE00424E-DF34-4A58-8E21-B62A223CD9FD}" sibTransId="{42069631-2DE5-4B45-8730-742B1916B267}"/>
    <dgm:cxn modelId="{9AC5B375-4A7B-4FFB-A80F-464CA2CA352D}" type="presOf" srcId="{1CBDF169-435C-43AF-B91C-603D63D45AEC}" destId="{8354C48B-CDB1-4E79-9A85-215ED208F6FF}" srcOrd="0" destOrd="0" presId="urn:microsoft.com/office/officeart/2005/8/layout/vList2"/>
    <dgm:cxn modelId="{57154B91-A6F1-4782-A1F7-8B09D467804A}" srcId="{B682C68C-FD47-4E9E-A68D-22070776CACE}" destId="{48009D60-A31D-468E-A4AE-CEBB071538A4}" srcOrd="1" destOrd="0" parTransId="{A706397B-2CF9-4A42-B707-737C739B727F}" sibTransId="{01F3AD0C-4549-4367-906B-17535AED4D68}"/>
    <dgm:cxn modelId="{73412F98-2697-4953-BE98-190053DA61D6}" type="presOf" srcId="{855A317C-51D3-4CC6-B504-9CA56B4B37BB}" destId="{DD948A7E-7ED6-4BED-81AF-612676301850}" srcOrd="0" destOrd="3" presId="urn:microsoft.com/office/officeart/2005/8/layout/vList2"/>
    <dgm:cxn modelId="{C76840AA-BEEF-47C4-8F22-6388326AE8F2}" type="presOf" srcId="{C0A37363-FA28-4466-94A0-6FAC90D69FC3}" destId="{DD948A7E-7ED6-4BED-81AF-612676301850}" srcOrd="0" destOrd="2" presId="urn:microsoft.com/office/officeart/2005/8/layout/vList2"/>
    <dgm:cxn modelId="{EC3E10AF-DA0D-4BEF-9983-AC14DB6BE76D}" type="presOf" srcId="{48009D60-A31D-468E-A4AE-CEBB071538A4}" destId="{DD948A7E-7ED6-4BED-81AF-612676301850}" srcOrd="0" destOrd="1" presId="urn:microsoft.com/office/officeart/2005/8/layout/vList2"/>
    <dgm:cxn modelId="{98BD1EDD-D137-48A4-99D5-2B504FF7123A}" srcId="{B682C68C-FD47-4E9E-A68D-22070776CACE}" destId="{C0A37363-FA28-4466-94A0-6FAC90D69FC3}" srcOrd="2" destOrd="0" parTransId="{C9AB5476-D25E-44C0-9A5F-99F6008FEF07}" sibTransId="{C4576B6E-611A-4FB7-B160-B4455C1C3634}"/>
    <dgm:cxn modelId="{F65633DA-1370-48EA-BC3E-727F33FFBE6D}" type="presParOf" srcId="{8354C48B-CDB1-4E79-9A85-215ED208F6FF}" destId="{297348F5-B558-4EA5-9AFB-9F63A6D3B02A}" srcOrd="0" destOrd="0" presId="urn:microsoft.com/office/officeart/2005/8/layout/vList2"/>
    <dgm:cxn modelId="{D90F3997-8108-4099-A58B-254A5554874A}" type="presParOf" srcId="{8354C48B-CDB1-4E79-9A85-215ED208F6FF}" destId="{DD948A7E-7ED6-4BED-81AF-61267630185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1AC2ED-15A4-42C5-8848-FC21C2B46C7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98034FF-C9EA-424C-8630-AA81BDFB593B}">
      <dgm:prSet/>
      <dgm:spPr/>
      <dgm:t>
        <a:bodyPr/>
        <a:lstStyle/>
        <a:p>
          <a:r>
            <a:rPr lang="es-CR" dirty="0"/>
            <a:t>Desde el punto de vista de la “</a:t>
          </a:r>
          <a:r>
            <a:rPr lang="es-CR" b="1" dirty="0"/>
            <a:t>estrategia de intervención</a:t>
          </a:r>
          <a:r>
            <a:rPr lang="es-CR" dirty="0"/>
            <a:t>” que desarrolla el Estado sobre el ámbito económico, el análisis del autor delimita tres posibilidades. </a:t>
          </a:r>
          <a:endParaRPr lang="en-US" dirty="0"/>
        </a:p>
      </dgm:t>
    </dgm:pt>
    <dgm:pt modelId="{F8ACA2EA-06F6-4A66-898F-648432F91E5F}" type="parTrans" cxnId="{0E291D3B-B9EC-4615-B171-49A28E530997}">
      <dgm:prSet/>
      <dgm:spPr/>
      <dgm:t>
        <a:bodyPr/>
        <a:lstStyle/>
        <a:p>
          <a:endParaRPr lang="en-US"/>
        </a:p>
      </dgm:t>
    </dgm:pt>
    <dgm:pt modelId="{684A5267-84DD-4661-BC86-08D76B7E6855}" type="sibTrans" cxnId="{0E291D3B-B9EC-4615-B171-49A28E530997}">
      <dgm:prSet/>
      <dgm:spPr/>
      <dgm:t>
        <a:bodyPr/>
        <a:lstStyle/>
        <a:p>
          <a:endParaRPr lang="en-US"/>
        </a:p>
      </dgm:t>
    </dgm:pt>
    <dgm:pt modelId="{5AB33900-11A3-4EC4-B0A6-42FED2A555FC}">
      <dgm:prSet/>
      <dgm:spPr/>
      <dgm:t>
        <a:bodyPr/>
        <a:lstStyle/>
        <a:p>
          <a:r>
            <a:rPr lang="es-CR"/>
            <a:t>La primera es el “</a:t>
          </a:r>
          <a:r>
            <a:rPr lang="es-CR" u="sng"/>
            <a:t>laissez faire</a:t>
          </a:r>
          <a:r>
            <a:rPr lang="es-CR"/>
            <a:t>”, o “hacer lo mínimo posible”, puesto que el mercado se autorregula; esta estrategia conlleva en muchos casos un alto costo social e incluso económico. </a:t>
          </a:r>
          <a:endParaRPr lang="en-US"/>
        </a:p>
      </dgm:t>
    </dgm:pt>
    <dgm:pt modelId="{FFF16B0C-1BCE-470D-AEAC-B3F8B3E09096}" type="parTrans" cxnId="{5B872539-85A9-4509-96F9-54FDF3ED4352}">
      <dgm:prSet/>
      <dgm:spPr/>
      <dgm:t>
        <a:bodyPr/>
        <a:lstStyle/>
        <a:p>
          <a:endParaRPr lang="en-US"/>
        </a:p>
      </dgm:t>
    </dgm:pt>
    <dgm:pt modelId="{EB249F27-3829-4321-AFDB-6269E6E3316E}" type="sibTrans" cxnId="{5B872539-85A9-4509-96F9-54FDF3ED4352}">
      <dgm:prSet/>
      <dgm:spPr/>
      <dgm:t>
        <a:bodyPr/>
        <a:lstStyle/>
        <a:p>
          <a:endParaRPr lang="en-US"/>
        </a:p>
      </dgm:t>
    </dgm:pt>
    <dgm:pt modelId="{47DDA673-3457-4316-B943-1F05488CBF51}">
      <dgm:prSet/>
      <dgm:spPr/>
      <dgm:t>
        <a:bodyPr/>
        <a:lstStyle/>
        <a:p>
          <a:r>
            <a:rPr lang="es-CR"/>
            <a:t>La segunda es el “</a:t>
          </a:r>
          <a:r>
            <a:rPr lang="es-CR" u="sng"/>
            <a:t>control-coactivo</a:t>
          </a:r>
          <a:r>
            <a:rPr lang="es-CR"/>
            <a:t>” –coincidente por lo general con la categoría del “estado autoritario”– que interrumpe el proceso económico del sistema de precios y, por lo tanto, conduce a desequilibrios económicos en el mediano o largo plazo. </a:t>
          </a:r>
          <a:endParaRPr lang="en-US"/>
        </a:p>
      </dgm:t>
    </dgm:pt>
    <dgm:pt modelId="{15D2DEA5-7EC7-4421-B866-7CECAA991EBC}" type="parTrans" cxnId="{F571ED09-C4BD-4F0F-8883-51F0476EB3A5}">
      <dgm:prSet/>
      <dgm:spPr/>
      <dgm:t>
        <a:bodyPr/>
        <a:lstStyle/>
        <a:p>
          <a:endParaRPr lang="en-US"/>
        </a:p>
      </dgm:t>
    </dgm:pt>
    <dgm:pt modelId="{36C35C30-9603-40B7-B4AD-E903FE6CD805}" type="sibTrans" cxnId="{F571ED09-C4BD-4F0F-8883-51F0476EB3A5}">
      <dgm:prSet/>
      <dgm:spPr/>
      <dgm:t>
        <a:bodyPr/>
        <a:lstStyle/>
        <a:p>
          <a:endParaRPr lang="en-US"/>
        </a:p>
      </dgm:t>
    </dgm:pt>
    <dgm:pt modelId="{40CC8BC9-646D-4664-A63C-D6F30F6153B1}">
      <dgm:prSet/>
      <dgm:spPr/>
      <dgm:t>
        <a:bodyPr/>
        <a:lstStyle/>
        <a:p>
          <a:r>
            <a:rPr lang="es-CR"/>
            <a:t>La tercera estrategia consiste en la “</a:t>
          </a:r>
          <a:r>
            <a:rPr lang="es-CR" u="sng"/>
            <a:t>intervención-cooperativa</a:t>
          </a:r>
          <a:r>
            <a:rPr lang="es-CR"/>
            <a:t>”, la cual dosifica, sin interrumpir, el proceso de ajuste económico moderando sus consecuencias sociales y humanas, y apoya de modo especial a los grupos más débiles.</a:t>
          </a:r>
          <a:endParaRPr lang="en-US"/>
        </a:p>
      </dgm:t>
    </dgm:pt>
    <dgm:pt modelId="{2323F976-12DA-4DD8-9AEF-CE5CDED675D3}" type="parTrans" cxnId="{498629B7-249B-42AE-BCEA-554691C80143}">
      <dgm:prSet/>
      <dgm:spPr/>
      <dgm:t>
        <a:bodyPr/>
        <a:lstStyle/>
        <a:p>
          <a:endParaRPr lang="en-US"/>
        </a:p>
      </dgm:t>
    </dgm:pt>
    <dgm:pt modelId="{2BE8BC73-622E-4DB1-9E00-7604B97795B0}" type="sibTrans" cxnId="{498629B7-249B-42AE-BCEA-554691C80143}">
      <dgm:prSet/>
      <dgm:spPr/>
      <dgm:t>
        <a:bodyPr/>
        <a:lstStyle/>
        <a:p>
          <a:endParaRPr lang="en-US"/>
        </a:p>
      </dgm:t>
    </dgm:pt>
    <dgm:pt modelId="{A07C4EF4-BDFD-4B0B-AFD0-9BA96721274C}" type="pres">
      <dgm:prSet presAssocID="{C91AC2ED-15A4-42C5-8848-FC21C2B46C7D}" presName="root" presStyleCnt="0">
        <dgm:presLayoutVars>
          <dgm:dir/>
          <dgm:resizeHandles val="exact"/>
        </dgm:presLayoutVars>
      </dgm:prSet>
      <dgm:spPr/>
    </dgm:pt>
    <dgm:pt modelId="{A5B6667E-6E1A-4064-8A46-BCAB580CFC04}" type="pres">
      <dgm:prSet presAssocID="{498034FF-C9EA-424C-8630-AA81BDFB593B}" presName="compNode" presStyleCnt="0"/>
      <dgm:spPr/>
    </dgm:pt>
    <dgm:pt modelId="{E1976043-5122-460C-8A4E-6F9A8FBFD762}" type="pres">
      <dgm:prSet presAssocID="{498034FF-C9EA-424C-8630-AA81BDFB593B}" presName="bgRect" presStyleLbl="bgShp" presStyleIdx="0" presStyleCnt="4"/>
      <dgm:spPr/>
    </dgm:pt>
    <dgm:pt modelId="{DEA236A6-0C2C-485F-89FF-F3499F36B3A0}" type="pres">
      <dgm:prSet presAssocID="{498034FF-C9EA-424C-8630-AA81BDFB593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en"/>
        </a:ext>
      </dgm:extLst>
    </dgm:pt>
    <dgm:pt modelId="{EBD7DC8C-E5F1-474A-AD3A-83708A4964C7}" type="pres">
      <dgm:prSet presAssocID="{498034FF-C9EA-424C-8630-AA81BDFB593B}" presName="spaceRect" presStyleCnt="0"/>
      <dgm:spPr/>
    </dgm:pt>
    <dgm:pt modelId="{408F465C-FB36-4B5D-9134-A09AC80169C4}" type="pres">
      <dgm:prSet presAssocID="{498034FF-C9EA-424C-8630-AA81BDFB593B}" presName="parTx" presStyleLbl="revTx" presStyleIdx="0" presStyleCnt="4">
        <dgm:presLayoutVars>
          <dgm:chMax val="0"/>
          <dgm:chPref val="0"/>
        </dgm:presLayoutVars>
      </dgm:prSet>
      <dgm:spPr/>
    </dgm:pt>
    <dgm:pt modelId="{F173C15E-606F-4F7E-AB95-56688F19EFB3}" type="pres">
      <dgm:prSet presAssocID="{684A5267-84DD-4661-BC86-08D76B7E6855}" presName="sibTrans" presStyleCnt="0"/>
      <dgm:spPr/>
    </dgm:pt>
    <dgm:pt modelId="{60D3D43D-09E0-4574-8C9A-9F3DB4593F35}" type="pres">
      <dgm:prSet presAssocID="{5AB33900-11A3-4EC4-B0A6-42FED2A555FC}" presName="compNode" presStyleCnt="0"/>
      <dgm:spPr/>
    </dgm:pt>
    <dgm:pt modelId="{3E58A22A-72A5-4731-802E-68A5477A0259}" type="pres">
      <dgm:prSet presAssocID="{5AB33900-11A3-4EC4-B0A6-42FED2A555FC}" presName="bgRect" presStyleLbl="bgShp" presStyleIdx="1" presStyleCnt="4"/>
      <dgm:spPr/>
    </dgm:pt>
    <dgm:pt modelId="{A9FE9812-B412-41D7-952F-EB394E216BD7}" type="pres">
      <dgm:prSet presAssocID="{5AB33900-11A3-4EC4-B0A6-42FED2A555F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vabo"/>
        </a:ext>
      </dgm:extLst>
    </dgm:pt>
    <dgm:pt modelId="{F3DE9647-5A8B-45E9-9376-CC106BE0790A}" type="pres">
      <dgm:prSet presAssocID="{5AB33900-11A3-4EC4-B0A6-42FED2A555FC}" presName="spaceRect" presStyleCnt="0"/>
      <dgm:spPr/>
    </dgm:pt>
    <dgm:pt modelId="{8E651B06-75DD-4D4D-93EF-2FA83A7C13AD}" type="pres">
      <dgm:prSet presAssocID="{5AB33900-11A3-4EC4-B0A6-42FED2A555FC}" presName="parTx" presStyleLbl="revTx" presStyleIdx="1" presStyleCnt="4">
        <dgm:presLayoutVars>
          <dgm:chMax val="0"/>
          <dgm:chPref val="0"/>
        </dgm:presLayoutVars>
      </dgm:prSet>
      <dgm:spPr/>
    </dgm:pt>
    <dgm:pt modelId="{D9CEDC55-36A2-4B41-8A63-C053B1339B8B}" type="pres">
      <dgm:prSet presAssocID="{EB249F27-3829-4321-AFDB-6269E6E3316E}" presName="sibTrans" presStyleCnt="0"/>
      <dgm:spPr/>
    </dgm:pt>
    <dgm:pt modelId="{E9407F93-AECB-4481-9E3E-050D7C2139B0}" type="pres">
      <dgm:prSet presAssocID="{47DDA673-3457-4316-B943-1F05488CBF51}" presName="compNode" presStyleCnt="0"/>
      <dgm:spPr/>
    </dgm:pt>
    <dgm:pt modelId="{8CA7BBC5-130F-4B6C-B743-776AC7427502}" type="pres">
      <dgm:prSet presAssocID="{47DDA673-3457-4316-B943-1F05488CBF51}" presName="bgRect" presStyleLbl="bgShp" presStyleIdx="2" presStyleCnt="4"/>
      <dgm:spPr>
        <a:solidFill>
          <a:schemeClr val="accent6">
            <a:lumMod val="75000"/>
          </a:schemeClr>
        </a:solidFill>
      </dgm:spPr>
    </dgm:pt>
    <dgm:pt modelId="{71239CA5-018F-4344-B7A1-454555F6EE4C}" type="pres">
      <dgm:prSet presAssocID="{47DDA673-3457-4316-B943-1F05488CBF5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sura"/>
        </a:ext>
      </dgm:extLst>
    </dgm:pt>
    <dgm:pt modelId="{4222497B-A5A2-46DE-93EE-1D07E5EC862B}" type="pres">
      <dgm:prSet presAssocID="{47DDA673-3457-4316-B943-1F05488CBF51}" presName="spaceRect" presStyleCnt="0"/>
      <dgm:spPr/>
    </dgm:pt>
    <dgm:pt modelId="{6BD62364-3BCB-4FBA-A702-82F4A146370A}" type="pres">
      <dgm:prSet presAssocID="{47DDA673-3457-4316-B943-1F05488CBF51}" presName="parTx" presStyleLbl="revTx" presStyleIdx="2" presStyleCnt="4">
        <dgm:presLayoutVars>
          <dgm:chMax val="0"/>
          <dgm:chPref val="0"/>
        </dgm:presLayoutVars>
      </dgm:prSet>
      <dgm:spPr/>
    </dgm:pt>
    <dgm:pt modelId="{6804879C-77B9-4D77-B207-2FB1E7D53B96}" type="pres">
      <dgm:prSet presAssocID="{36C35C30-9603-40B7-B4AD-E903FE6CD805}" presName="sibTrans" presStyleCnt="0"/>
      <dgm:spPr/>
    </dgm:pt>
    <dgm:pt modelId="{39C26228-F95E-43C0-961E-7AFC16FCE14F}" type="pres">
      <dgm:prSet presAssocID="{40CC8BC9-646D-4664-A63C-D6F30F6153B1}" presName="compNode" presStyleCnt="0"/>
      <dgm:spPr/>
    </dgm:pt>
    <dgm:pt modelId="{527CE75D-6EB1-49EB-B195-AB609379A4DB}" type="pres">
      <dgm:prSet presAssocID="{40CC8BC9-646D-4664-A63C-D6F30F6153B1}" presName="bgRect" presStyleLbl="bgShp" presStyleIdx="3" presStyleCnt="4"/>
      <dgm:spPr/>
    </dgm:pt>
    <dgm:pt modelId="{C3DAACB7-BB8F-46FA-84A8-532752609926}" type="pres">
      <dgm:prSet presAssocID="{40CC8BC9-646D-4664-A63C-D6F30F6153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 Sign"/>
        </a:ext>
      </dgm:extLst>
    </dgm:pt>
    <dgm:pt modelId="{F6ECBFF3-A51E-496D-967E-C48BE535BD37}" type="pres">
      <dgm:prSet presAssocID="{40CC8BC9-646D-4664-A63C-D6F30F6153B1}" presName="spaceRect" presStyleCnt="0"/>
      <dgm:spPr/>
    </dgm:pt>
    <dgm:pt modelId="{1CAA27A5-EB5A-4B6E-93BA-D926A1616A07}" type="pres">
      <dgm:prSet presAssocID="{40CC8BC9-646D-4664-A63C-D6F30F6153B1}" presName="parTx" presStyleLbl="revTx" presStyleIdx="3" presStyleCnt="4">
        <dgm:presLayoutVars>
          <dgm:chMax val="0"/>
          <dgm:chPref val="0"/>
        </dgm:presLayoutVars>
      </dgm:prSet>
      <dgm:spPr/>
    </dgm:pt>
  </dgm:ptLst>
  <dgm:cxnLst>
    <dgm:cxn modelId="{F571ED09-C4BD-4F0F-8883-51F0476EB3A5}" srcId="{C91AC2ED-15A4-42C5-8848-FC21C2B46C7D}" destId="{47DDA673-3457-4316-B943-1F05488CBF51}" srcOrd="2" destOrd="0" parTransId="{15D2DEA5-7EC7-4421-B866-7CECAA991EBC}" sibTransId="{36C35C30-9603-40B7-B4AD-E903FE6CD805}"/>
    <dgm:cxn modelId="{23D3CD38-4E36-4F84-9A1E-651520B97611}" type="presOf" srcId="{498034FF-C9EA-424C-8630-AA81BDFB593B}" destId="{408F465C-FB36-4B5D-9134-A09AC80169C4}" srcOrd="0" destOrd="0" presId="urn:microsoft.com/office/officeart/2018/2/layout/IconVerticalSolidList"/>
    <dgm:cxn modelId="{5B872539-85A9-4509-96F9-54FDF3ED4352}" srcId="{C91AC2ED-15A4-42C5-8848-FC21C2B46C7D}" destId="{5AB33900-11A3-4EC4-B0A6-42FED2A555FC}" srcOrd="1" destOrd="0" parTransId="{FFF16B0C-1BCE-470D-AEAC-B3F8B3E09096}" sibTransId="{EB249F27-3829-4321-AFDB-6269E6E3316E}"/>
    <dgm:cxn modelId="{0E291D3B-B9EC-4615-B171-49A28E530997}" srcId="{C91AC2ED-15A4-42C5-8848-FC21C2B46C7D}" destId="{498034FF-C9EA-424C-8630-AA81BDFB593B}" srcOrd="0" destOrd="0" parTransId="{F8ACA2EA-06F6-4A66-898F-648432F91E5F}" sibTransId="{684A5267-84DD-4661-BC86-08D76B7E6855}"/>
    <dgm:cxn modelId="{3AD5CC65-8130-401F-B339-E7797122FC7A}" type="presOf" srcId="{5AB33900-11A3-4EC4-B0A6-42FED2A555FC}" destId="{8E651B06-75DD-4D4D-93EF-2FA83A7C13AD}" srcOrd="0" destOrd="0" presId="urn:microsoft.com/office/officeart/2018/2/layout/IconVerticalSolidList"/>
    <dgm:cxn modelId="{FD6F624A-FF89-45AE-A641-4F6C3C0CE610}" type="presOf" srcId="{47DDA673-3457-4316-B943-1F05488CBF51}" destId="{6BD62364-3BCB-4FBA-A702-82F4A146370A}" srcOrd="0" destOrd="0" presId="urn:microsoft.com/office/officeart/2018/2/layout/IconVerticalSolidList"/>
    <dgm:cxn modelId="{27CE8386-56B1-4D65-88B0-F0C8C22AD1C0}" type="presOf" srcId="{40CC8BC9-646D-4664-A63C-D6F30F6153B1}" destId="{1CAA27A5-EB5A-4B6E-93BA-D926A1616A07}" srcOrd="0" destOrd="0" presId="urn:microsoft.com/office/officeart/2018/2/layout/IconVerticalSolidList"/>
    <dgm:cxn modelId="{498629B7-249B-42AE-BCEA-554691C80143}" srcId="{C91AC2ED-15A4-42C5-8848-FC21C2B46C7D}" destId="{40CC8BC9-646D-4664-A63C-D6F30F6153B1}" srcOrd="3" destOrd="0" parTransId="{2323F976-12DA-4DD8-9AEF-CE5CDED675D3}" sibTransId="{2BE8BC73-622E-4DB1-9E00-7604B97795B0}"/>
    <dgm:cxn modelId="{E98FC9BC-44C7-4D7A-AF08-70A5CCDED1C3}" type="presOf" srcId="{C91AC2ED-15A4-42C5-8848-FC21C2B46C7D}" destId="{A07C4EF4-BDFD-4B0B-AFD0-9BA96721274C}" srcOrd="0" destOrd="0" presId="urn:microsoft.com/office/officeart/2018/2/layout/IconVerticalSolidList"/>
    <dgm:cxn modelId="{2C49E4C7-3159-4C7C-9218-B54B9B7DDEE1}" type="presParOf" srcId="{A07C4EF4-BDFD-4B0B-AFD0-9BA96721274C}" destId="{A5B6667E-6E1A-4064-8A46-BCAB580CFC04}" srcOrd="0" destOrd="0" presId="urn:microsoft.com/office/officeart/2018/2/layout/IconVerticalSolidList"/>
    <dgm:cxn modelId="{ED722FAA-B23C-42D3-BF8B-A6EAB2EE732B}" type="presParOf" srcId="{A5B6667E-6E1A-4064-8A46-BCAB580CFC04}" destId="{E1976043-5122-460C-8A4E-6F9A8FBFD762}" srcOrd="0" destOrd="0" presId="urn:microsoft.com/office/officeart/2018/2/layout/IconVerticalSolidList"/>
    <dgm:cxn modelId="{BF6D9B54-B48F-444F-9714-266D78B5A5B0}" type="presParOf" srcId="{A5B6667E-6E1A-4064-8A46-BCAB580CFC04}" destId="{DEA236A6-0C2C-485F-89FF-F3499F36B3A0}" srcOrd="1" destOrd="0" presId="urn:microsoft.com/office/officeart/2018/2/layout/IconVerticalSolidList"/>
    <dgm:cxn modelId="{714495A1-8D47-493F-9656-44F03928771A}" type="presParOf" srcId="{A5B6667E-6E1A-4064-8A46-BCAB580CFC04}" destId="{EBD7DC8C-E5F1-474A-AD3A-83708A4964C7}" srcOrd="2" destOrd="0" presId="urn:microsoft.com/office/officeart/2018/2/layout/IconVerticalSolidList"/>
    <dgm:cxn modelId="{0DABB1F5-8C6E-4E3F-A959-6DE1585DEB6D}" type="presParOf" srcId="{A5B6667E-6E1A-4064-8A46-BCAB580CFC04}" destId="{408F465C-FB36-4B5D-9134-A09AC80169C4}" srcOrd="3" destOrd="0" presId="urn:microsoft.com/office/officeart/2018/2/layout/IconVerticalSolidList"/>
    <dgm:cxn modelId="{37167919-7A8A-4F21-9751-A98BAD825759}" type="presParOf" srcId="{A07C4EF4-BDFD-4B0B-AFD0-9BA96721274C}" destId="{F173C15E-606F-4F7E-AB95-56688F19EFB3}" srcOrd="1" destOrd="0" presId="urn:microsoft.com/office/officeart/2018/2/layout/IconVerticalSolidList"/>
    <dgm:cxn modelId="{7F8F0C41-6486-4C32-B8F4-B414F0F3D72A}" type="presParOf" srcId="{A07C4EF4-BDFD-4B0B-AFD0-9BA96721274C}" destId="{60D3D43D-09E0-4574-8C9A-9F3DB4593F35}" srcOrd="2" destOrd="0" presId="urn:microsoft.com/office/officeart/2018/2/layout/IconVerticalSolidList"/>
    <dgm:cxn modelId="{B78DDBDF-79EF-49C4-B043-392A050D05A1}" type="presParOf" srcId="{60D3D43D-09E0-4574-8C9A-9F3DB4593F35}" destId="{3E58A22A-72A5-4731-802E-68A5477A0259}" srcOrd="0" destOrd="0" presId="urn:microsoft.com/office/officeart/2018/2/layout/IconVerticalSolidList"/>
    <dgm:cxn modelId="{93707C5B-5B3D-4C55-870A-ECD369606A54}" type="presParOf" srcId="{60D3D43D-09E0-4574-8C9A-9F3DB4593F35}" destId="{A9FE9812-B412-41D7-952F-EB394E216BD7}" srcOrd="1" destOrd="0" presId="urn:microsoft.com/office/officeart/2018/2/layout/IconVerticalSolidList"/>
    <dgm:cxn modelId="{731B9632-D73F-4C6B-94A4-7FD1F2CFA27D}" type="presParOf" srcId="{60D3D43D-09E0-4574-8C9A-9F3DB4593F35}" destId="{F3DE9647-5A8B-45E9-9376-CC106BE0790A}" srcOrd="2" destOrd="0" presId="urn:microsoft.com/office/officeart/2018/2/layout/IconVerticalSolidList"/>
    <dgm:cxn modelId="{869BCFD6-BF4F-4BA5-9927-F49F358ACCC2}" type="presParOf" srcId="{60D3D43D-09E0-4574-8C9A-9F3DB4593F35}" destId="{8E651B06-75DD-4D4D-93EF-2FA83A7C13AD}" srcOrd="3" destOrd="0" presId="urn:microsoft.com/office/officeart/2018/2/layout/IconVerticalSolidList"/>
    <dgm:cxn modelId="{380C61F9-1A7A-427A-B882-BF0AD1E8A234}" type="presParOf" srcId="{A07C4EF4-BDFD-4B0B-AFD0-9BA96721274C}" destId="{D9CEDC55-36A2-4B41-8A63-C053B1339B8B}" srcOrd="3" destOrd="0" presId="urn:microsoft.com/office/officeart/2018/2/layout/IconVerticalSolidList"/>
    <dgm:cxn modelId="{D43B4C07-3C77-4C50-AA5E-3553BCBD9170}" type="presParOf" srcId="{A07C4EF4-BDFD-4B0B-AFD0-9BA96721274C}" destId="{E9407F93-AECB-4481-9E3E-050D7C2139B0}" srcOrd="4" destOrd="0" presId="urn:microsoft.com/office/officeart/2018/2/layout/IconVerticalSolidList"/>
    <dgm:cxn modelId="{B83778AE-BA8B-4C8B-B7C0-1A1864C1E6C9}" type="presParOf" srcId="{E9407F93-AECB-4481-9E3E-050D7C2139B0}" destId="{8CA7BBC5-130F-4B6C-B743-776AC7427502}" srcOrd="0" destOrd="0" presId="urn:microsoft.com/office/officeart/2018/2/layout/IconVerticalSolidList"/>
    <dgm:cxn modelId="{6F0B8589-1E63-4511-866C-C59AD47183E3}" type="presParOf" srcId="{E9407F93-AECB-4481-9E3E-050D7C2139B0}" destId="{71239CA5-018F-4344-B7A1-454555F6EE4C}" srcOrd="1" destOrd="0" presId="urn:microsoft.com/office/officeart/2018/2/layout/IconVerticalSolidList"/>
    <dgm:cxn modelId="{5967B396-F2D4-4333-8D1D-BFC1CEA3F122}" type="presParOf" srcId="{E9407F93-AECB-4481-9E3E-050D7C2139B0}" destId="{4222497B-A5A2-46DE-93EE-1D07E5EC862B}" srcOrd="2" destOrd="0" presId="urn:microsoft.com/office/officeart/2018/2/layout/IconVerticalSolidList"/>
    <dgm:cxn modelId="{B1876A0C-D1BB-42E2-A48A-4546ED9907F9}" type="presParOf" srcId="{E9407F93-AECB-4481-9E3E-050D7C2139B0}" destId="{6BD62364-3BCB-4FBA-A702-82F4A146370A}" srcOrd="3" destOrd="0" presId="urn:microsoft.com/office/officeart/2018/2/layout/IconVerticalSolidList"/>
    <dgm:cxn modelId="{8B51536B-467B-4E7C-8D51-4A7E006879D9}" type="presParOf" srcId="{A07C4EF4-BDFD-4B0B-AFD0-9BA96721274C}" destId="{6804879C-77B9-4D77-B207-2FB1E7D53B96}" srcOrd="5" destOrd="0" presId="urn:microsoft.com/office/officeart/2018/2/layout/IconVerticalSolidList"/>
    <dgm:cxn modelId="{A5E294DA-C727-4D4D-B4F4-BADDFE3FEF8A}" type="presParOf" srcId="{A07C4EF4-BDFD-4B0B-AFD0-9BA96721274C}" destId="{39C26228-F95E-43C0-961E-7AFC16FCE14F}" srcOrd="6" destOrd="0" presId="urn:microsoft.com/office/officeart/2018/2/layout/IconVerticalSolidList"/>
    <dgm:cxn modelId="{B84D5152-E747-48FE-BF83-4A1976AFF13E}" type="presParOf" srcId="{39C26228-F95E-43C0-961E-7AFC16FCE14F}" destId="{527CE75D-6EB1-49EB-B195-AB609379A4DB}" srcOrd="0" destOrd="0" presId="urn:microsoft.com/office/officeart/2018/2/layout/IconVerticalSolidList"/>
    <dgm:cxn modelId="{16E218A2-E83E-420A-8D90-16DFB7A140AF}" type="presParOf" srcId="{39C26228-F95E-43C0-961E-7AFC16FCE14F}" destId="{C3DAACB7-BB8F-46FA-84A8-532752609926}" srcOrd="1" destOrd="0" presId="urn:microsoft.com/office/officeart/2018/2/layout/IconVerticalSolidList"/>
    <dgm:cxn modelId="{B4F6D04C-1189-4C71-AC8A-865201870C29}" type="presParOf" srcId="{39C26228-F95E-43C0-961E-7AFC16FCE14F}" destId="{F6ECBFF3-A51E-496D-967E-C48BE535BD37}" srcOrd="2" destOrd="0" presId="urn:microsoft.com/office/officeart/2018/2/layout/IconVerticalSolidList"/>
    <dgm:cxn modelId="{B62D300D-1049-4473-B7A3-8C7594819AE7}" type="presParOf" srcId="{39C26228-F95E-43C0-961E-7AFC16FCE14F}" destId="{1CAA27A5-EB5A-4B6E-93BA-D926A1616A0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079391-1FB2-444F-9FF7-2865AC9FC853}"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8721B3A4-1031-47E0-8F97-60EC52A2A5BB}">
      <dgm:prSet/>
      <dgm:spPr/>
      <dgm:t>
        <a:bodyPr/>
        <a:lstStyle/>
        <a:p>
          <a:r>
            <a:rPr lang="es-CR" dirty="0"/>
            <a:t>En síntesis puede existir un estado “</a:t>
          </a:r>
          <a:r>
            <a:rPr lang="es-CR" b="1" dirty="0"/>
            <a:t>fuerte y limitado</a:t>
          </a:r>
          <a:r>
            <a:rPr lang="es-CR" dirty="0"/>
            <a:t>” cuando los dirigentes políticos, los actores sociales y los ciudadanos saben que es necesario un estado imparcial y profesionalizado para mediar y desarrollar una estrategia-país y políticas públicas con elevados niveles de consenso y una adecuada estabilidad.</a:t>
          </a:r>
          <a:endParaRPr lang="en-US" dirty="0"/>
        </a:p>
      </dgm:t>
    </dgm:pt>
    <dgm:pt modelId="{C0E808B9-996B-48D9-BB68-039C48EEE1EF}" type="parTrans" cxnId="{4BBC192F-AFDC-4D58-BB74-7075F033E4B5}">
      <dgm:prSet/>
      <dgm:spPr/>
      <dgm:t>
        <a:bodyPr/>
        <a:lstStyle/>
        <a:p>
          <a:endParaRPr lang="en-US"/>
        </a:p>
      </dgm:t>
    </dgm:pt>
    <dgm:pt modelId="{1DDD967D-7420-4752-AAD9-C65FE811890D}" type="sibTrans" cxnId="{4BBC192F-AFDC-4D58-BB74-7075F033E4B5}">
      <dgm:prSet/>
      <dgm:spPr/>
      <dgm:t>
        <a:bodyPr/>
        <a:lstStyle/>
        <a:p>
          <a:endParaRPr lang="en-US"/>
        </a:p>
      </dgm:t>
    </dgm:pt>
    <dgm:pt modelId="{11968AC5-E514-4923-A47A-E23A67047FAC}">
      <dgm:prSet/>
      <dgm:spPr/>
      <dgm:t>
        <a:bodyPr/>
        <a:lstStyle/>
        <a:p>
          <a:r>
            <a:rPr lang="es-CR" dirty="0"/>
            <a:t>Por fortuna existen estados de países de la región que en los últimos 25 años han desplegado diversos avances concretos en la línea que hemos planteado a nivel teórico, y los hemos reunido en un “primer grupo”. En cuanto a los países que suman menos elementos de los que hemos desarrollado, a su vez los reagrupamos en dos subgrupos.</a:t>
          </a:r>
          <a:endParaRPr lang="en-US" dirty="0"/>
        </a:p>
      </dgm:t>
    </dgm:pt>
    <dgm:pt modelId="{34CCC49C-A4D9-44E7-B5AB-71F487E081D2}" type="parTrans" cxnId="{ABA79849-51E0-4DCD-9823-390C60896A20}">
      <dgm:prSet/>
      <dgm:spPr/>
      <dgm:t>
        <a:bodyPr/>
        <a:lstStyle/>
        <a:p>
          <a:endParaRPr lang="en-US"/>
        </a:p>
      </dgm:t>
    </dgm:pt>
    <dgm:pt modelId="{DCF25E5E-1FA6-4D29-ADB7-44D0C6332490}" type="sibTrans" cxnId="{ABA79849-51E0-4DCD-9823-390C60896A20}">
      <dgm:prSet/>
      <dgm:spPr/>
      <dgm:t>
        <a:bodyPr/>
        <a:lstStyle/>
        <a:p>
          <a:endParaRPr lang="en-US"/>
        </a:p>
      </dgm:t>
    </dgm:pt>
    <dgm:pt modelId="{823C7396-7B4B-49EE-B102-3A69BEEDB2BF}" type="pres">
      <dgm:prSet presAssocID="{40079391-1FB2-444F-9FF7-2865AC9FC853}" presName="hierChild1" presStyleCnt="0">
        <dgm:presLayoutVars>
          <dgm:chPref val="1"/>
          <dgm:dir/>
          <dgm:animOne val="branch"/>
          <dgm:animLvl val="lvl"/>
          <dgm:resizeHandles/>
        </dgm:presLayoutVars>
      </dgm:prSet>
      <dgm:spPr/>
    </dgm:pt>
    <dgm:pt modelId="{D976F819-C9BC-465C-8EF2-F50E78A3AE55}" type="pres">
      <dgm:prSet presAssocID="{8721B3A4-1031-47E0-8F97-60EC52A2A5BB}" presName="hierRoot1" presStyleCnt="0"/>
      <dgm:spPr/>
    </dgm:pt>
    <dgm:pt modelId="{7E291505-9F27-4624-9F51-E0D66597A926}" type="pres">
      <dgm:prSet presAssocID="{8721B3A4-1031-47E0-8F97-60EC52A2A5BB}" presName="composite" presStyleCnt="0"/>
      <dgm:spPr/>
    </dgm:pt>
    <dgm:pt modelId="{476937A3-3404-492E-BE59-DAB8063DA0F0}" type="pres">
      <dgm:prSet presAssocID="{8721B3A4-1031-47E0-8F97-60EC52A2A5BB}" presName="background" presStyleLbl="node0" presStyleIdx="0" presStyleCnt="2"/>
      <dgm:spPr/>
    </dgm:pt>
    <dgm:pt modelId="{FC77A893-45C4-46F7-9B52-6282A7074109}" type="pres">
      <dgm:prSet presAssocID="{8721B3A4-1031-47E0-8F97-60EC52A2A5BB}" presName="text" presStyleLbl="fgAcc0" presStyleIdx="0" presStyleCnt="2">
        <dgm:presLayoutVars>
          <dgm:chPref val="3"/>
        </dgm:presLayoutVars>
      </dgm:prSet>
      <dgm:spPr/>
    </dgm:pt>
    <dgm:pt modelId="{30D5F78C-8440-473D-A673-A36E121DD2DE}" type="pres">
      <dgm:prSet presAssocID="{8721B3A4-1031-47E0-8F97-60EC52A2A5BB}" presName="hierChild2" presStyleCnt="0"/>
      <dgm:spPr/>
    </dgm:pt>
    <dgm:pt modelId="{FD015506-F74A-4105-880B-3607BAA448A9}" type="pres">
      <dgm:prSet presAssocID="{11968AC5-E514-4923-A47A-E23A67047FAC}" presName="hierRoot1" presStyleCnt="0"/>
      <dgm:spPr/>
    </dgm:pt>
    <dgm:pt modelId="{E1C6C2FB-215E-4E9F-B1E4-2AFF19602E86}" type="pres">
      <dgm:prSet presAssocID="{11968AC5-E514-4923-A47A-E23A67047FAC}" presName="composite" presStyleCnt="0"/>
      <dgm:spPr/>
    </dgm:pt>
    <dgm:pt modelId="{FC20A9C6-33E4-454F-ACEF-285D08CB33BA}" type="pres">
      <dgm:prSet presAssocID="{11968AC5-E514-4923-A47A-E23A67047FAC}" presName="background" presStyleLbl="node0" presStyleIdx="1" presStyleCnt="2"/>
      <dgm:spPr/>
    </dgm:pt>
    <dgm:pt modelId="{2A33ED9C-8412-42DF-B9F5-0447CE86B11E}" type="pres">
      <dgm:prSet presAssocID="{11968AC5-E514-4923-A47A-E23A67047FAC}" presName="text" presStyleLbl="fgAcc0" presStyleIdx="1" presStyleCnt="2">
        <dgm:presLayoutVars>
          <dgm:chPref val="3"/>
        </dgm:presLayoutVars>
      </dgm:prSet>
      <dgm:spPr/>
    </dgm:pt>
    <dgm:pt modelId="{E5D8B9EA-514E-49D9-85AD-2E6A787EEB1D}" type="pres">
      <dgm:prSet presAssocID="{11968AC5-E514-4923-A47A-E23A67047FAC}" presName="hierChild2" presStyleCnt="0"/>
      <dgm:spPr/>
    </dgm:pt>
  </dgm:ptLst>
  <dgm:cxnLst>
    <dgm:cxn modelId="{4BBC192F-AFDC-4D58-BB74-7075F033E4B5}" srcId="{40079391-1FB2-444F-9FF7-2865AC9FC853}" destId="{8721B3A4-1031-47E0-8F97-60EC52A2A5BB}" srcOrd="0" destOrd="0" parTransId="{C0E808B9-996B-48D9-BB68-039C48EEE1EF}" sibTransId="{1DDD967D-7420-4752-AAD9-C65FE811890D}"/>
    <dgm:cxn modelId="{75974030-BE2E-4623-96BC-7FA76A117EAE}" type="presOf" srcId="{40079391-1FB2-444F-9FF7-2865AC9FC853}" destId="{823C7396-7B4B-49EE-B102-3A69BEEDB2BF}" srcOrd="0" destOrd="0" presId="urn:microsoft.com/office/officeart/2005/8/layout/hierarchy1"/>
    <dgm:cxn modelId="{53248642-E324-4066-9179-DB85DDA881C5}" type="presOf" srcId="{11968AC5-E514-4923-A47A-E23A67047FAC}" destId="{2A33ED9C-8412-42DF-B9F5-0447CE86B11E}" srcOrd="0" destOrd="0" presId="urn:microsoft.com/office/officeart/2005/8/layout/hierarchy1"/>
    <dgm:cxn modelId="{ABA79849-51E0-4DCD-9823-390C60896A20}" srcId="{40079391-1FB2-444F-9FF7-2865AC9FC853}" destId="{11968AC5-E514-4923-A47A-E23A67047FAC}" srcOrd="1" destOrd="0" parTransId="{34CCC49C-A4D9-44E7-B5AB-71F487E081D2}" sibTransId="{DCF25E5E-1FA6-4D29-ADB7-44D0C6332490}"/>
    <dgm:cxn modelId="{9B7294F8-F0BE-44A4-B99E-C18FCA5E04E9}" type="presOf" srcId="{8721B3A4-1031-47E0-8F97-60EC52A2A5BB}" destId="{FC77A893-45C4-46F7-9B52-6282A7074109}" srcOrd="0" destOrd="0" presId="urn:microsoft.com/office/officeart/2005/8/layout/hierarchy1"/>
    <dgm:cxn modelId="{2B8DF8ED-BBA8-4A1E-8526-84EF7A05FBB5}" type="presParOf" srcId="{823C7396-7B4B-49EE-B102-3A69BEEDB2BF}" destId="{D976F819-C9BC-465C-8EF2-F50E78A3AE55}" srcOrd="0" destOrd="0" presId="urn:microsoft.com/office/officeart/2005/8/layout/hierarchy1"/>
    <dgm:cxn modelId="{C9DF48E8-6A0C-465C-AAB9-9147FF645C46}" type="presParOf" srcId="{D976F819-C9BC-465C-8EF2-F50E78A3AE55}" destId="{7E291505-9F27-4624-9F51-E0D66597A926}" srcOrd="0" destOrd="0" presId="urn:microsoft.com/office/officeart/2005/8/layout/hierarchy1"/>
    <dgm:cxn modelId="{A375AD7A-59F1-4055-96D9-FAED9FBB5C5A}" type="presParOf" srcId="{7E291505-9F27-4624-9F51-E0D66597A926}" destId="{476937A3-3404-492E-BE59-DAB8063DA0F0}" srcOrd="0" destOrd="0" presId="urn:microsoft.com/office/officeart/2005/8/layout/hierarchy1"/>
    <dgm:cxn modelId="{744BC258-FD83-4F96-97AB-EDE2264655B1}" type="presParOf" srcId="{7E291505-9F27-4624-9F51-E0D66597A926}" destId="{FC77A893-45C4-46F7-9B52-6282A7074109}" srcOrd="1" destOrd="0" presId="urn:microsoft.com/office/officeart/2005/8/layout/hierarchy1"/>
    <dgm:cxn modelId="{14358DF6-6C86-4BD4-97AB-F916FD0042D6}" type="presParOf" srcId="{D976F819-C9BC-465C-8EF2-F50E78A3AE55}" destId="{30D5F78C-8440-473D-A673-A36E121DD2DE}" srcOrd="1" destOrd="0" presId="urn:microsoft.com/office/officeart/2005/8/layout/hierarchy1"/>
    <dgm:cxn modelId="{A370F784-98EF-4CC7-9F59-24A87E5FCA57}" type="presParOf" srcId="{823C7396-7B4B-49EE-B102-3A69BEEDB2BF}" destId="{FD015506-F74A-4105-880B-3607BAA448A9}" srcOrd="1" destOrd="0" presId="urn:microsoft.com/office/officeart/2005/8/layout/hierarchy1"/>
    <dgm:cxn modelId="{ED6E7350-5E87-4022-AC52-9F44668CB1E7}" type="presParOf" srcId="{FD015506-F74A-4105-880B-3607BAA448A9}" destId="{E1C6C2FB-215E-4E9F-B1E4-2AFF19602E86}" srcOrd="0" destOrd="0" presId="urn:microsoft.com/office/officeart/2005/8/layout/hierarchy1"/>
    <dgm:cxn modelId="{2D0F78E3-ACE6-4CFA-B6CF-794BCEABF66B}" type="presParOf" srcId="{E1C6C2FB-215E-4E9F-B1E4-2AFF19602E86}" destId="{FC20A9C6-33E4-454F-ACEF-285D08CB33BA}" srcOrd="0" destOrd="0" presId="urn:microsoft.com/office/officeart/2005/8/layout/hierarchy1"/>
    <dgm:cxn modelId="{BA240DF8-6710-4D15-BFAC-CEA3BBA15A16}" type="presParOf" srcId="{E1C6C2FB-215E-4E9F-B1E4-2AFF19602E86}" destId="{2A33ED9C-8412-42DF-B9F5-0447CE86B11E}" srcOrd="1" destOrd="0" presId="urn:microsoft.com/office/officeart/2005/8/layout/hierarchy1"/>
    <dgm:cxn modelId="{6910F6AB-7BBF-4AFB-A667-759A213B27C8}" type="presParOf" srcId="{FD015506-F74A-4105-880B-3607BAA448A9}" destId="{E5D8B9EA-514E-49D9-85AD-2E6A787EEB1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641663-B091-4FBB-B255-E5C897B4AA2F}"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C9CCD406-FC0D-4CDF-86AD-B09B027F7CBB}">
      <dgm:prSet/>
      <dgm:spPr/>
      <dgm:t>
        <a:bodyPr/>
        <a:lstStyle/>
        <a:p>
          <a:pPr algn="just"/>
          <a:r>
            <a:rPr lang="es-CR"/>
            <a:t>En cuanto a Brasil, luego de la segunda guerra mundial y hasta los años 90’s son conocidos los resultados positivos su política de desarrollo, esto como resultado de una mayor intervención del Estado. </a:t>
          </a:r>
          <a:endParaRPr lang="en-US"/>
        </a:p>
      </dgm:t>
    </dgm:pt>
    <dgm:pt modelId="{A0628050-C773-48BA-AFF8-CDD62CE27FD0}" type="parTrans" cxnId="{2CE18876-793A-4FA1-B3C1-0D886D39BC09}">
      <dgm:prSet/>
      <dgm:spPr/>
      <dgm:t>
        <a:bodyPr/>
        <a:lstStyle/>
        <a:p>
          <a:pPr algn="just"/>
          <a:endParaRPr lang="en-US"/>
        </a:p>
      </dgm:t>
    </dgm:pt>
    <dgm:pt modelId="{F60010A7-31C7-4A4B-9171-A9DE33CD4741}" type="sibTrans" cxnId="{2CE18876-793A-4FA1-B3C1-0D886D39BC09}">
      <dgm:prSet/>
      <dgm:spPr/>
      <dgm:t>
        <a:bodyPr/>
        <a:lstStyle/>
        <a:p>
          <a:pPr algn="just"/>
          <a:endParaRPr lang="en-US"/>
        </a:p>
      </dgm:t>
    </dgm:pt>
    <dgm:pt modelId="{67F2EDB0-9B54-46EB-887D-B473F38BB145}">
      <dgm:prSet/>
      <dgm:spPr/>
      <dgm:t>
        <a:bodyPr/>
        <a:lstStyle/>
        <a:p>
          <a:pPr algn="just"/>
          <a:r>
            <a:rPr lang="es-CR" dirty="0"/>
            <a:t>Otro caso interesante, en la línea de mostrar los buenos resultados de casos de países que siguen una línea de continuidad en lo que de forma amplia podríamos catalogar como un estado “</a:t>
          </a:r>
          <a:r>
            <a:rPr lang="es-CR" b="1" dirty="0"/>
            <a:t>fuerte y limitado</a:t>
          </a:r>
          <a:r>
            <a:rPr lang="es-CR" dirty="0"/>
            <a:t>”, que propone una estrategia de “crecimiento con equidad” es el de Perú.</a:t>
          </a:r>
          <a:endParaRPr lang="en-US" dirty="0"/>
        </a:p>
      </dgm:t>
    </dgm:pt>
    <dgm:pt modelId="{5DD1CE11-8B4F-42F2-9C93-93583263B3B3}" type="parTrans" cxnId="{4387DF4A-07F0-44BA-B615-F7AAF0EDA431}">
      <dgm:prSet/>
      <dgm:spPr/>
      <dgm:t>
        <a:bodyPr/>
        <a:lstStyle/>
        <a:p>
          <a:pPr algn="just"/>
          <a:endParaRPr lang="en-US"/>
        </a:p>
      </dgm:t>
    </dgm:pt>
    <dgm:pt modelId="{B197753F-8B4D-4125-8247-6F7623D8A246}" type="sibTrans" cxnId="{4387DF4A-07F0-44BA-B615-F7AAF0EDA431}">
      <dgm:prSet/>
      <dgm:spPr/>
      <dgm:t>
        <a:bodyPr/>
        <a:lstStyle/>
        <a:p>
          <a:pPr algn="just"/>
          <a:endParaRPr lang="en-US"/>
        </a:p>
      </dgm:t>
    </dgm:pt>
    <dgm:pt modelId="{4FABAFAD-A993-42B1-9939-93C00FD35783}" type="pres">
      <dgm:prSet presAssocID="{49641663-B091-4FBB-B255-E5C897B4AA2F}" presName="hierChild1" presStyleCnt="0">
        <dgm:presLayoutVars>
          <dgm:orgChart val="1"/>
          <dgm:chPref val="1"/>
          <dgm:dir/>
          <dgm:animOne val="branch"/>
          <dgm:animLvl val="lvl"/>
          <dgm:resizeHandles/>
        </dgm:presLayoutVars>
      </dgm:prSet>
      <dgm:spPr/>
    </dgm:pt>
    <dgm:pt modelId="{694C5B75-919F-41FB-BFAD-C27F8FFD65A6}" type="pres">
      <dgm:prSet presAssocID="{C9CCD406-FC0D-4CDF-86AD-B09B027F7CBB}" presName="hierRoot1" presStyleCnt="0">
        <dgm:presLayoutVars>
          <dgm:hierBranch val="init"/>
        </dgm:presLayoutVars>
      </dgm:prSet>
      <dgm:spPr/>
    </dgm:pt>
    <dgm:pt modelId="{146CBAFB-3A3A-428C-A76E-E7EABFD5B83D}" type="pres">
      <dgm:prSet presAssocID="{C9CCD406-FC0D-4CDF-86AD-B09B027F7CBB}" presName="rootComposite1" presStyleCnt="0"/>
      <dgm:spPr/>
    </dgm:pt>
    <dgm:pt modelId="{4555B1D4-F228-4DC7-9463-D8CEAE7D39C5}" type="pres">
      <dgm:prSet presAssocID="{C9CCD406-FC0D-4CDF-86AD-B09B027F7CBB}" presName="rootText1" presStyleLbl="node0" presStyleIdx="0" presStyleCnt="2">
        <dgm:presLayoutVars>
          <dgm:chPref val="3"/>
        </dgm:presLayoutVars>
      </dgm:prSet>
      <dgm:spPr/>
    </dgm:pt>
    <dgm:pt modelId="{CE91664D-8784-4712-BFDE-04622832370B}" type="pres">
      <dgm:prSet presAssocID="{C9CCD406-FC0D-4CDF-86AD-B09B027F7CBB}" presName="rootConnector1" presStyleLbl="node1" presStyleIdx="0" presStyleCnt="0"/>
      <dgm:spPr/>
    </dgm:pt>
    <dgm:pt modelId="{EAB36F1F-EE13-4A00-8F48-9B926739E0B3}" type="pres">
      <dgm:prSet presAssocID="{C9CCD406-FC0D-4CDF-86AD-B09B027F7CBB}" presName="hierChild2" presStyleCnt="0"/>
      <dgm:spPr/>
    </dgm:pt>
    <dgm:pt modelId="{85BA28A1-CE0F-4B2D-9DDC-F8F93A9D198B}" type="pres">
      <dgm:prSet presAssocID="{C9CCD406-FC0D-4CDF-86AD-B09B027F7CBB}" presName="hierChild3" presStyleCnt="0"/>
      <dgm:spPr/>
    </dgm:pt>
    <dgm:pt modelId="{38BFFFFC-EFF2-470B-BEB7-6458EAC8BD04}" type="pres">
      <dgm:prSet presAssocID="{67F2EDB0-9B54-46EB-887D-B473F38BB145}" presName="hierRoot1" presStyleCnt="0">
        <dgm:presLayoutVars>
          <dgm:hierBranch val="init"/>
        </dgm:presLayoutVars>
      </dgm:prSet>
      <dgm:spPr/>
    </dgm:pt>
    <dgm:pt modelId="{FD276E62-29EF-46C9-B5D8-B6B38928F166}" type="pres">
      <dgm:prSet presAssocID="{67F2EDB0-9B54-46EB-887D-B473F38BB145}" presName="rootComposite1" presStyleCnt="0"/>
      <dgm:spPr/>
    </dgm:pt>
    <dgm:pt modelId="{07EBE314-44B3-4075-9EF7-B69EAC4D1F34}" type="pres">
      <dgm:prSet presAssocID="{67F2EDB0-9B54-46EB-887D-B473F38BB145}" presName="rootText1" presStyleLbl="node0" presStyleIdx="1" presStyleCnt="2">
        <dgm:presLayoutVars>
          <dgm:chPref val="3"/>
        </dgm:presLayoutVars>
      </dgm:prSet>
      <dgm:spPr/>
    </dgm:pt>
    <dgm:pt modelId="{7F9EDE40-7A58-439D-AE85-518857A8EEF6}" type="pres">
      <dgm:prSet presAssocID="{67F2EDB0-9B54-46EB-887D-B473F38BB145}" presName="rootConnector1" presStyleLbl="node1" presStyleIdx="0" presStyleCnt="0"/>
      <dgm:spPr/>
    </dgm:pt>
    <dgm:pt modelId="{E5D5A8F3-8C13-4EE0-89AF-B89C2DBC6C9D}" type="pres">
      <dgm:prSet presAssocID="{67F2EDB0-9B54-46EB-887D-B473F38BB145}" presName="hierChild2" presStyleCnt="0"/>
      <dgm:spPr/>
    </dgm:pt>
    <dgm:pt modelId="{73EE9CB8-FA41-4807-87E1-6B9EDCB5F93C}" type="pres">
      <dgm:prSet presAssocID="{67F2EDB0-9B54-46EB-887D-B473F38BB145}" presName="hierChild3" presStyleCnt="0"/>
      <dgm:spPr/>
    </dgm:pt>
  </dgm:ptLst>
  <dgm:cxnLst>
    <dgm:cxn modelId="{862ADC13-B952-408C-8C2B-0A2DB985BC2C}" type="presOf" srcId="{67F2EDB0-9B54-46EB-887D-B473F38BB145}" destId="{7F9EDE40-7A58-439D-AE85-518857A8EEF6}" srcOrd="1" destOrd="0" presId="urn:microsoft.com/office/officeart/2005/8/layout/orgChart1"/>
    <dgm:cxn modelId="{CC21D045-B51A-4257-B3EE-6AE589A8A134}" type="presOf" srcId="{49641663-B091-4FBB-B255-E5C897B4AA2F}" destId="{4FABAFAD-A993-42B1-9939-93C00FD35783}" srcOrd="0" destOrd="0" presId="urn:microsoft.com/office/officeart/2005/8/layout/orgChart1"/>
    <dgm:cxn modelId="{4387DF4A-07F0-44BA-B615-F7AAF0EDA431}" srcId="{49641663-B091-4FBB-B255-E5C897B4AA2F}" destId="{67F2EDB0-9B54-46EB-887D-B473F38BB145}" srcOrd="1" destOrd="0" parTransId="{5DD1CE11-8B4F-42F2-9C93-93583263B3B3}" sibTransId="{B197753F-8B4D-4125-8247-6F7623D8A246}"/>
    <dgm:cxn modelId="{2CE18876-793A-4FA1-B3C1-0D886D39BC09}" srcId="{49641663-B091-4FBB-B255-E5C897B4AA2F}" destId="{C9CCD406-FC0D-4CDF-86AD-B09B027F7CBB}" srcOrd="0" destOrd="0" parTransId="{A0628050-C773-48BA-AFF8-CDD62CE27FD0}" sibTransId="{F60010A7-31C7-4A4B-9171-A9DE33CD4741}"/>
    <dgm:cxn modelId="{95DD119D-C10A-4299-A167-B042056A0DEC}" type="presOf" srcId="{67F2EDB0-9B54-46EB-887D-B473F38BB145}" destId="{07EBE314-44B3-4075-9EF7-B69EAC4D1F34}" srcOrd="0" destOrd="0" presId="urn:microsoft.com/office/officeart/2005/8/layout/orgChart1"/>
    <dgm:cxn modelId="{E18A35F1-033D-4AFF-8093-56B3B21EEA50}" type="presOf" srcId="{C9CCD406-FC0D-4CDF-86AD-B09B027F7CBB}" destId="{4555B1D4-F228-4DC7-9463-D8CEAE7D39C5}" srcOrd="0" destOrd="0" presId="urn:microsoft.com/office/officeart/2005/8/layout/orgChart1"/>
    <dgm:cxn modelId="{7DAF03FE-6112-456E-9937-0E341DC3EB3A}" type="presOf" srcId="{C9CCD406-FC0D-4CDF-86AD-B09B027F7CBB}" destId="{CE91664D-8784-4712-BFDE-04622832370B}" srcOrd="1" destOrd="0" presId="urn:microsoft.com/office/officeart/2005/8/layout/orgChart1"/>
    <dgm:cxn modelId="{DDEF28C4-AAD9-4C08-AD2E-42723EA461E4}" type="presParOf" srcId="{4FABAFAD-A993-42B1-9939-93C00FD35783}" destId="{694C5B75-919F-41FB-BFAD-C27F8FFD65A6}" srcOrd="0" destOrd="0" presId="urn:microsoft.com/office/officeart/2005/8/layout/orgChart1"/>
    <dgm:cxn modelId="{2E33FC75-AA17-4B10-B4AE-D5F0830684BC}" type="presParOf" srcId="{694C5B75-919F-41FB-BFAD-C27F8FFD65A6}" destId="{146CBAFB-3A3A-428C-A76E-E7EABFD5B83D}" srcOrd="0" destOrd="0" presId="urn:microsoft.com/office/officeart/2005/8/layout/orgChart1"/>
    <dgm:cxn modelId="{3807D823-2BF9-414E-9C7A-C77159B57DFB}" type="presParOf" srcId="{146CBAFB-3A3A-428C-A76E-E7EABFD5B83D}" destId="{4555B1D4-F228-4DC7-9463-D8CEAE7D39C5}" srcOrd="0" destOrd="0" presId="urn:microsoft.com/office/officeart/2005/8/layout/orgChart1"/>
    <dgm:cxn modelId="{B13301DC-9C5C-46E7-9396-A7099C4F38A1}" type="presParOf" srcId="{146CBAFB-3A3A-428C-A76E-E7EABFD5B83D}" destId="{CE91664D-8784-4712-BFDE-04622832370B}" srcOrd="1" destOrd="0" presId="urn:microsoft.com/office/officeart/2005/8/layout/orgChart1"/>
    <dgm:cxn modelId="{3A0FAA3D-7327-4BD0-B77C-DF32109C4695}" type="presParOf" srcId="{694C5B75-919F-41FB-BFAD-C27F8FFD65A6}" destId="{EAB36F1F-EE13-4A00-8F48-9B926739E0B3}" srcOrd="1" destOrd="0" presId="urn:microsoft.com/office/officeart/2005/8/layout/orgChart1"/>
    <dgm:cxn modelId="{0050B586-FFDE-45D1-9D78-5156FA9C74E8}" type="presParOf" srcId="{694C5B75-919F-41FB-BFAD-C27F8FFD65A6}" destId="{85BA28A1-CE0F-4B2D-9DDC-F8F93A9D198B}" srcOrd="2" destOrd="0" presId="urn:microsoft.com/office/officeart/2005/8/layout/orgChart1"/>
    <dgm:cxn modelId="{2BD72255-153C-4FEF-8FB2-247BA11AF472}" type="presParOf" srcId="{4FABAFAD-A993-42B1-9939-93C00FD35783}" destId="{38BFFFFC-EFF2-470B-BEB7-6458EAC8BD04}" srcOrd="1" destOrd="0" presId="urn:microsoft.com/office/officeart/2005/8/layout/orgChart1"/>
    <dgm:cxn modelId="{628634CC-EA2A-4ABC-9F91-548AE1D7953A}" type="presParOf" srcId="{38BFFFFC-EFF2-470B-BEB7-6458EAC8BD04}" destId="{FD276E62-29EF-46C9-B5D8-B6B38928F166}" srcOrd="0" destOrd="0" presId="urn:microsoft.com/office/officeart/2005/8/layout/orgChart1"/>
    <dgm:cxn modelId="{881B7D6E-5BFF-4BF3-97E1-8B3138538968}" type="presParOf" srcId="{FD276E62-29EF-46C9-B5D8-B6B38928F166}" destId="{07EBE314-44B3-4075-9EF7-B69EAC4D1F34}" srcOrd="0" destOrd="0" presId="urn:microsoft.com/office/officeart/2005/8/layout/orgChart1"/>
    <dgm:cxn modelId="{00CEFF87-ED52-4EDC-BA14-379E74F94A18}" type="presParOf" srcId="{FD276E62-29EF-46C9-B5D8-B6B38928F166}" destId="{7F9EDE40-7A58-439D-AE85-518857A8EEF6}" srcOrd="1" destOrd="0" presId="urn:microsoft.com/office/officeart/2005/8/layout/orgChart1"/>
    <dgm:cxn modelId="{23203825-02CA-4850-97F5-672FCD31C403}" type="presParOf" srcId="{38BFFFFC-EFF2-470B-BEB7-6458EAC8BD04}" destId="{E5D5A8F3-8C13-4EE0-89AF-B89C2DBC6C9D}" srcOrd="1" destOrd="0" presId="urn:microsoft.com/office/officeart/2005/8/layout/orgChart1"/>
    <dgm:cxn modelId="{14BDB6EC-07D8-49B0-B4C4-17D1EF2B424E}" type="presParOf" srcId="{38BFFFFC-EFF2-470B-BEB7-6458EAC8BD04}" destId="{73EE9CB8-FA41-4807-87E1-6B9EDCB5F93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E59B5-D82E-4BF1-8D6F-694C0B00BB06}">
      <dsp:nvSpPr>
        <dsp:cNvPr id="0" name=""/>
        <dsp:cNvSpPr/>
      </dsp:nvSpPr>
      <dsp:spPr>
        <a:xfrm>
          <a:off x="0" y="803"/>
          <a:ext cx="11203745" cy="21008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1E1042-48BF-48EB-B702-5E3EE6E8467A}">
      <dsp:nvSpPr>
        <dsp:cNvPr id="0" name=""/>
        <dsp:cNvSpPr/>
      </dsp:nvSpPr>
      <dsp:spPr>
        <a:xfrm>
          <a:off x="635511" y="473497"/>
          <a:ext cx="1155475" cy="11554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685716-F6B9-4A8D-BF0E-0DD4DEA7AFE4}">
      <dsp:nvSpPr>
        <dsp:cNvPr id="0" name=""/>
        <dsp:cNvSpPr/>
      </dsp:nvSpPr>
      <dsp:spPr>
        <a:xfrm>
          <a:off x="2426498" y="803"/>
          <a:ext cx="8762388" cy="2100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341" tIns="222341" rIns="222341" bIns="222341" numCol="1" spcCol="1270" anchor="ctr" anchorCtr="0">
          <a:noAutofit/>
        </a:bodyPr>
        <a:lstStyle/>
        <a:p>
          <a:pPr marL="0" lvl="0" indent="0" algn="l" defTabSz="1066800">
            <a:lnSpc>
              <a:spcPct val="90000"/>
            </a:lnSpc>
            <a:spcBef>
              <a:spcPct val="0"/>
            </a:spcBef>
            <a:spcAft>
              <a:spcPct val="35000"/>
            </a:spcAft>
            <a:buNone/>
          </a:pPr>
          <a:r>
            <a:rPr lang="es-CR" sz="2400" kern="1200" dirty="0"/>
            <a:t>Durante los años 80s y 90s, se difundió la idea que implicaba una visión generalmente negativa del rol del estado en la economía, consecuente con la propuesta de un estado mínimo.</a:t>
          </a:r>
          <a:endParaRPr lang="en-US" sz="2400" kern="1200" dirty="0"/>
        </a:p>
      </dsp:txBody>
      <dsp:txXfrm>
        <a:off x="2426498" y="803"/>
        <a:ext cx="8762388" cy="2100864"/>
      </dsp:txXfrm>
    </dsp:sp>
    <dsp:sp modelId="{6B5ECBEF-1007-4E14-B827-D18ACDD49DF2}">
      <dsp:nvSpPr>
        <dsp:cNvPr id="0" name=""/>
        <dsp:cNvSpPr/>
      </dsp:nvSpPr>
      <dsp:spPr>
        <a:xfrm>
          <a:off x="0" y="2437806"/>
          <a:ext cx="11203745" cy="21008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4B1ADC-2F1D-4A58-91C6-BE5FCCF6F95E}">
      <dsp:nvSpPr>
        <dsp:cNvPr id="0" name=""/>
        <dsp:cNvSpPr/>
      </dsp:nvSpPr>
      <dsp:spPr>
        <a:xfrm>
          <a:off x="635511" y="2910500"/>
          <a:ext cx="1155475" cy="11554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B3AE08-A3C0-4F59-A963-9057AD85FD84}">
      <dsp:nvSpPr>
        <dsp:cNvPr id="0" name=""/>
        <dsp:cNvSpPr/>
      </dsp:nvSpPr>
      <dsp:spPr>
        <a:xfrm>
          <a:off x="2426498" y="2437806"/>
          <a:ext cx="8762388" cy="2100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341" tIns="222341" rIns="222341" bIns="222341" numCol="1" spcCol="1270" anchor="ctr" anchorCtr="0">
          <a:noAutofit/>
        </a:bodyPr>
        <a:lstStyle/>
        <a:p>
          <a:pPr marL="0" lvl="0" indent="0" algn="l" defTabSz="1066800">
            <a:lnSpc>
              <a:spcPct val="90000"/>
            </a:lnSpc>
            <a:spcBef>
              <a:spcPct val="0"/>
            </a:spcBef>
            <a:spcAft>
              <a:spcPct val="35000"/>
            </a:spcAft>
            <a:buNone/>
          </a:pPr>
          <a:r>
            <a:rPr lang="es-CR" sz="2400" kern="1200" dirty="0"/>
            <a:t>Por otra parte, desde los años 2000 hasta la actualidad, y debido resultados contrastantes o insuficientes con el planteo anterior, se extendió en algunos países la concepción de que el Estado debía retomar una serie de actividades dentro del ámbito económico, desde políticas macro más activas, políticas sociales, etc.</a:t>
          </a:r>
          <a:endParaRPr lang="en-US" sz="2400" kern="1200" dirty="0"/>
        </a:p>
      </dsp:txBody>
      <dsp:txXfrm>
        <a:off x="2426498" y="2437806"/>
        <a:ext cx="8762388" cy="21008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4242C-3869-4B8A-925D-782D4E6645A3}">
      <dsp:nvSpPr>
        <dsp:cNvPr id="0" name=""/>
        <dsp:cNvSpPr/>
      </dsp:nvSpPr>
      <dsp:spPr>
        <a:xfrm>
          <a:off x="145811" y="1105329"/>
          <a:ext cx="1556839" cy="155683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77F252-95A5-4DF6-8136-AFE755A52933}">
      <dsp:nvSpPr>
        <dsp:cNvPr id="0" name=""/>
        <dsp:cNvSpPr/>
      </dsp:nvSpPr>
      <dsp:spPr>
        <a:xfrm>
          <a:off x="472747" y="1432266"/>
          <a:ext cx="902967" cy="9029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9312F-B095-4786-BCEA-4031AACF4312}">
      <dsp:nvSpPr>
        <dsp:cNvPr id="0" name=""/>
        <dsp:cNvSpPr/>
      </dsp:nvSpPr>
      <dsp:spPr>
        <a:xfrm>
          <a:off x="2036259" y="1105329"/>
          <a:ext cx="3669693" cy="1556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s-CR" sz="2000" kern="1200"/>
            <a:t>En el caso de México, los métodos patrimoniales fueron dirigidos en gran medida hacia la consolidación de aliados empresariales. </a:t>
          </a:r>
          <a:endParaRPr lang="en-US" sz="2000" kern="1200"/>
        </a:p>
      </dsp:txBody>
      <dsp:txXfrm>
        <a:off x="2036259" y="1105329"/>
        <a:ext cx="3669693" cy="1556839"/>
      </dsp:txXfrm>
    </dsp:sp>
    <dsp:sp modelId="{F2078CA3-5CF1-4D48-892A-FE270A097940}">
      <dsp:nvSpPr>
        <dsp:cNvPr id="0" name=""/>
        <dsp:cNvSpPr/>
      </dsp:nvSpPr>
      <dsp:spPr>
        <a:xfrm>
          <a:off x="6345369" y="1105329"/>
          <a:ext cx="1556839" cy="155683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0FBE23-3C26-4244-8F83-CB9B75977EB6}">
      <dsp:nvSpPr>
        <dsp:cNvPr id="0" name=""/>
        <dsp:cNvSpPr/>
      </dsp:nvSpPr>
      <dsp:spPr>
        <a:xfrm>
          <a:off x="6672306" y="1432266"/>
          <a:ext cx="902967" cy="9029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F2042-0D51-44FC-BDD7-ADCAED8011FC}">
      <dsp:nvSpPr>
        <dsp:cNvPr id="0" name=""/>
        <dsp:cNvSpPr/>
      </dsp:nvSpPr>
      <dsp:spPr>
        <a:xfrm>
          <a:off x="8235818" y="1105329"/>
          <a:ext cx="3669693" cy="1556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s-CR" sz="2000" kern="1200"/>
            <a:t>La forma en que se privatizó no logró evitar la concentración económica (monopolios y oligoplios), y al retirarse el </a:t>
          </a:r>
          <a:r>
            <a:rPr lang="es-CR" sz="2000" b="1" kern="1200"/>
            <a:t>Estado</a:t>
          </a:r>
          <a:r>
            <a:rPr lang="es-CR" sz="2000" kern="1200"/>
            <a:t>, se debilitó su capacidad regulatoria. </a:t>
          </a:r>
          <a:endParaRPr lang="en-US" sz="2000" kern="1200"/>
        </a:p>
      </dsp:txBody>
      <dsp:txXfrm>
        <a:off x="8235818" y="1105329"/>
        <a:ext cx="3669693" cy="1556839"/>
      </dsp:txXfrm>
    </dsp:sp>
    <dsp:sp modelId="{D18831D5-88A9-40BE-915A-7BA26D9E7003}">
      <dsp:nvSpPr>
        <dsp:cNvPr id="0" name=""/>
        <dsp:cNvSpPr/>
      </dsp:nvSpPr>
      <dsp:spPr>
        <a:xfrm>
          <a:off x="145811" y="3752697"/>
          <a:ext cx="1556839" cy="155683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0B47E1-5920-45EE-85B0-08C4AA66C872}">
      <dsp:nvSpPr>
        <dsp:cNvPr id="0" name=""/>
        <dsp:cNvSpPr/>
      </dsp:nvSpPr>
      <dsp:spPr>
        <a:xfrm>
          <a:off x="472747" y="4079633"/>
          <a:ext cx="902967" cy="9029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DCFE6D-E961-4B81-AA1C-E7E26FB8043C}">
      <dsp:nvSpPr>
        <dsp:cNvPr id="0" name=""/>
        <dsp:cNvSpPr/>
      </dsp:nvSpPr>
      <dsp:spPr>
        <a:xfrm>
          <a:off x="2036259" y="3752697"/>
          <a:ext cx="3669693" cy="1556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s-CR" sz="2000" kern="1200"/>
            <a:t>Las grandes empresas mexicanas tienen una visión que las opone fuertemente a la participación del </a:t>
          </a:r>
          <a:r>
            <a:rPr lang="es-CR" sz="2000" b="1" kern="1200"/>
            <a:t>Estado</a:t>
          </a:r>
          <a:r>
            <a:rPr lang="es-CR" sz="2000" kern="1200"/>
            <a:t> en la economía, visión que tiene una incidencia importante en los gobiernos del período. </a:t>
          </a:r>
          <a:endParaRPr lang="en-US" sz="2000" kern="1200"/>
        </a:p>
      </dsp:txBody>
      <dsp:txXfrm>
        <a:off x="2036259" y="3752697"/>
        <a:ext cx="3669693" cy="1556839"/>
      </dsp:txXfrm>
    </dsp:sp>
    <dsp:sp modelId="{4D989153-5555-4C36-B59E-006B522C7D8C}">
      <dsp:nvSpPr>
        <dsp:cNvPr id="0" name=""/>
        <dsp:cNvSpPr/>
      </dsp:nvSpPr>
      <dsp:spPr>
        <a:xfrm>
          <a:off x="6345369" y="3752697"/>
          <a:ext cx="1556839" cy="155683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0B78E0-7F06-4126-A93B-ED91E7F9A623}">
      <dsp:nvSpPr>
        <dsp:cNvPr id="0" name=""/>
        <dsp:cNvSpPr/>
      </dsp:nvSpPr>
      <dsp:spPr>
        <a:xfrm>
          <a:off x="6672306" y="4079633"/>
          <a:ext cx="902967" cy="9029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20726-C13A-4659-BA0D-BC6BA22CA838}">
      <dsp:nvSpPr>
        <dsp:cNvPr id="0" name=""/>
        <dsp:cNvSpPr/>
      </dsp:nvSpPr>
      <dsp:spPr>
        <a:xfrm>
          <a:off x="8235818" y="3752697"/>
          <a:ext cx="3669693" cy="1556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s-CR" sz="2000" kern="1200"/>
            <a:t>Si bien las leyes de trabajo no se modificaron durante ese período, hubo considerable flexibilización laboral de facto.</a:t>
          </a:r>
          <a:endParaRPr lang="en-US" sz="2000" kern="1200"/>
        </a:p>
      </dsp:txBody>
      <dsp:txXfrm>
        <a:off x="8235818" y="3752697"/>
        <a:ext cx="3669693" cy="15568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5C430-42AB-46B6-B48A-A6D946E00155}">
      <dsp:nvSpPr>
        <dsp:cNvPr id="0" name=""/>
        <dsp:cNvSpPr/>
      </dsp:nvSpPr>
      <dsp:spPr>
        <a:xfrm>
          <a:off x="0" y="0"/>
          <a:ext cx="8742426" cy="10430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R" sz="1700" kern="1200" dirty="0"/>
            <a:t>El “tercer grupo” de países considerados son los que han reaccionado de forma reactiva con respecto a las reformas de los años 90’s, entre los que contamos a Venezuela, Bolivia, Ecuador, y Argentina. </a:t>
          </a:r>
          <a:endParaRPr lang="en-US" sz="1700" kern="1200" dirty="0"/>
        </a:p>
      </dsp:txBody>
      <dsp:txXfrm>
        <a:off x="30549" y="30549"/>
        <a:ext cx="7494907" cy="981908"/>
      </dsp:txXfrm>
    </dsp:sp>
    <dsp:sp modelId="{D23D386C-00E3-4498-AF8D-B97DBCF1965F}">
      <dsp:nvSpPr>
        <dsp:cNvPr id="0" name=""/>
        <dsp:cNvSpPr/>
      </dsp:nvSpPr>
      <dsp:spPr>
        <a:xfrm>
          <a:off x="652843" y="1187868"/>
          <a:ext cx="8742426" cy="1043006"/>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R" sz="1700" kern="1200"/>
            <a:t>En los últimos años ampliaron fuertemente los gastos del sector público, re-estatizaron empresas de sectores significativos de la economía, y han impulsado una regulación que muchas veces choca abiertamente con la lógica del mercado.</a:t>
          </a:r>
          <a:endParaRPr lang="en-US" sz="1700" kern="1200"/>
        </a:p>
      </dsp:txBody>
      <dsp:txXfrm>
        <a:off x="683392" y="1218417"/>
        <a:ext cx="7350530" cy="981908"/>
      </dsp:txXfrm>
    </dsp:sp>
    <dsp:sp modelId="{CBD48724-083A-4F25-B0B3-533A5177B1B3}">
      <dsp:nvSpPr>
        <dsp:cNvPr id="0" name=""/>
        <dsp:cNvSpPr/>
      </dsp:nvSpPr>
      <dsp:spPr>
        <a:xfrm>
          <a:off x="1305686" y="2375737"/>
          <a:ext cx="8742426" cy="1043006"/>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R" sz="1700" kern="1200"/>
            <a:t>En los países de este grupo el Estado se convierte en un agente productivo mediante la estatización de empresas prestadoras de servicios básicos y en especial los recursos naturales, por ser considerados sectores estratégicos. </a:t>
          </a:r>
          <a:endParaRPr lang="en-US" sz="1700" kern="1200"/>
        </a:p>
      </dsp:txBody>
      <dsp:txXfrm>
        <a:off x="1336235" y="2406286"/>
        <a:ext cx="7350530" cy="981908"/>
      </dsp:txXfrm>
    </dsp:sp>
    <dsp:sp modelId="{B3C07646-62B4-457F-99ED-415DD1882888}">
      <dsp:nvSpPr>
        <dsp:cNvPr id="0" name=""/>
        <dsp:cNvSpPr/>
      </dsp:nvSpPr>
      <dsp:spPr>
        <a:xfrm>
          <a:off x="1958530" y="3563606"/>
          <a:ext cx="8742426" cy="1043006"/>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CR" sz="1700" kern="1200" dirty="0"/>
            <a:t>Están caracterizados por la apropiación de “excedentes” del sector productivo pero con una lógica meramente redistributiva. </a:t>
          </a:r>
          <a:endParaRPr lang="en-US" sz="1700" kern="1200" dirty="0"/>
        </a:p>
      </dsp:txBody>
      <dsp:txXfrm>
        <a:off x="1989079" y="3594155"/>
        <a:ext cx="7350530" cy="981908"/>
      </dsp:txXfrm>
    </dsp:sp>
    <dsp:sp modelId="{19EBC5FE-8BDA-40ED-85F1-EFB5F300F235}">
      <dsp:nvSpPr>
        <dsp:cNvPr id="0" name=""/>
        <dsp:cNvSpPr/>
      </dsp:nvSpPr>
      <dsp:spPr>
        <a:xfrm>
          <a:off x="2611373" y="4751475"/>
          <a:ext cx="8742426" cy="1043006"/>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CR" sz="1700" kern="1200"/>
            <a:t>Estos gobiernos se enfocan en las políticas expansivas y la redistribución del ingreso, dejando de lado los riesgos inflacionarios, el crecimiento del gasto, las restricciones externas y las políticas que distorsionan las reglas del mercado.</a:t>
          </a:r>
          <a:endParaRPr lang="en-US" sz="1700" kern="1200"/>
        </a:p>
      </dsp:txBody>
      <dsp:txXfrm>
        <a:off x="2641922" y="4782024"/>
        <a:ext cx="7350530" cy="981908"/>
      </dsp:txXfrm>
    </dsp:sp>
    <dsp:sp modelId="{BD7ABE46-39DD-4249-8140-088B947AF9E0}">
      <dsp:nvSpPr>
        <dsp:cNvPr id="0" name=""/>
        <dsp:cNvSpPr/>
      </dsp:nvSpPr>
      <dsp:spPr>
        <a:xfrm>
          <a:off x="8064471" y="761974"/>
          <a:ext cx="677954" cy="67795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217011" y="761974"/>
        <a:ext cx="372874" cy="510160"/>
      </dsp:txXfrm>
    </dsp:sp>
    <dsp:sp modelId="{BCCAE4B9-19CA-414E-B4C6-CE1DD5D07208}">
      <dsp:nvSpPr>
        <dsp:cNvPr id="0" name=""/>
        <dsp:cNvSpPr/>
      </dsp:nvSpPr>
      <dsp:spPr>
        <a:xfrm>
          <a:off x="8717315" y="1949843"/>
          <a:ext cx="677954" cy="677954"/>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869855" y="1949843"/>
        <a:ext cx="372874" cy="510160"/>
      </dsp:txXfrm>
    </dsp:sp>
    <dsp:sp modelId="{1E4A3CC4-513E-4FE3-BFE1-6BD97810C673}">
      <dsp:nvSpPr>
        <dsp:cNvPr id="0" name=""/>
        <dsp:cNvSpPr/>
      </dsp:nvSpPr>
      <dsp:spPr>
        <a:xfrm>
          <a:off x="9370158" y="3120328"/>
          <a:ext cx="677954" cy="677954"/>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522698" y="3120328"/>
        <a:ext cx="372874" cy="510160"/>
      </dsp:txXfrm>
    </dsp:sp>
    <dsp:sp modelId="{F63F7FB8-D28B-4C0C-9E02-EAE9B786D2E9}">
      <dsp:nvSpPr>
        <dsp:cNvPr id="0" name=""/>
        <dsp:cNvSpPr/>
      </dsp:nvSpPr>
      <dsp:spPr>
        <a:xfrm>
          <a:off x="10023002" y="4319786"/>
          <a:ext cx="677954" cy="677954"/>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10175542" y="4319786"/>
        <a:ext cx="372874" cy="5101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A808A-F35D-4A88-9AE0-FA8279D19C66}">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R" sz="2300" kern="1200" dirty="0"/>
            <a:t>¿</a:t>
          </a:r>
          <a:r>
            <a:rPr lang="en-US" sz="2300" kern="1200" dirty="0" err="1"/>
            <a:t>Cómo</a:t>
          </a:r>
          <a:r>
            <a:rPr lang="en-US" sz="2300" kern="1200" dirty="0"/>
            <a:t> ha </a:t>
          </a:r>
          <a:r>
            <a:rPr lang="en-US" sz="2300" kern="1200" dirty="0" err="1"/>
            <a:t>crecido</a:t>
          </a:r>
          <a:r>
            <a:rPr lang="en-US" sz="2300" kern="1200" dirty="0"/>
            <a:t> </a:t>
          </a:r>
          <a:r>
            <a:rPr lang="en-US" sz="2300" kern="1200" dirty="0" err="1"/>
            <a:t>el</a:t>
          </a:r>
          <a:r>
            <a:rPr lang="en-US" sz="2300" kern="1200" dirty="0"/>
            <a:t> Estado </a:t>
          </a:r>
          <a:r>
            <a:rPr lang="en-US" sz="2300" kern="1200" dirty="0" err="1"/>
            <a:t>en</a:t>
          </a:r>
          <a:r>
            <a:rPr lang="en-US" sz="2300" kern="1200" dirty="0"/>
            <a:t> </a:t>
          </a:r>
          <a:r>
            <a:rPr lang="en-US" sz="2300" kern="1200" dirty="0" err="1"/>
            <a:t>los</a:t>
          </a:r>
          <a:r>
            <a:rPr lang="en-US" sz="2300" kern="1200" dirty="0"/>
            <a:t> </a:t>
          </a:r>
          <a:r>
            <a:rPr lang="en-US" sz="2300" kern="1200" dirty="0" err="1"/>
            <a:t>últimos</a:t>
          </a:r>
          <a:r>
            <a:rPr lang="en-US" sz="2300" kern="1200" dirty="0"/>
            <a:t> 50 </a:t>
          </a:r>
          <a:r>
            <a:rPr lang="en-US" sz="2300" kern="1200" dirty="0" err="1"/>
            <a:t>años</a:t>
          </a:r>
          <a:r>
            <a:rPr lang="en-US" sz="2300" kern="1200" dirty="0"/>
            <a:t> </a:t>
          </a:r>
          <a:r>
            <a:rPr lang="en-US" sz="2300" kern="1200" dirty="0" err="1"/>
            <a:t>en</a:t>
          </a:r>
          <a:r>
            <a:rPr lang="en-US" sz="2300" kern="1200" dirty="0"/>
            <a:t> </a:t>
          </a:r>
          <a:r>
            <a:rPr lang="en-US" sz="2300" kern="1200" dirty="0" err="1"/>
            <a:t>términos</a:t>
          </a:r>
          <a:r>
            <a:rPr lang="en-US" sz="2300" kern="1200" dirty="0"/>
            <a:t> </a:t>
          </a:r>
          <a:r>
            <a:rPr lang="en-US" sz="2300" kern="1200" dirty="0" err="1"/>
            <a:t>cuantitativos</a:t>
          </a:r>
          <a:r>
            <a:rPr lang="en-US" sz="2300" kern="1200" dirty="0"/>
            <a:t> y </a:t>
          </a:r>
          <a:r>
            <a:rPr lang="en-US" sz="2300" kern="1200" dirty="0" err="1"/>
            <a:t>cualitativos</a:t>
          </a:r>
          <a:r>
            <a:rPr lang="en-US" sz="2300" kern="1200" dirty="0"/>
            <a:t>?</a:t>
          </a:r>
        </a:p>
      </dsp:txBody>
      <dsp:txXfrm>
        <a:off x="0" y="39687"/>
        <a:ext cx="3286125" cy="1971675"/>
      </dsp:txXfrm>
    </dsp:sp>
    <dsp:sp modelId="{A50370A8-70E7-4422-ACF3-C66E602A75DE}">
      <dsp:nvSpPr>
        <dsp:cNvPr id="0" name=""/>
        <dsp:cNvSpPr/>
      </dsp:nvSpPr>
      <dsp:spPr>
        <a:xfrm>
          <a:off x="3614737" y="39687"/>
          <a:ext cx="3286125" cy="1971675"/>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R" sz="2300" kern="1200" dirty="0"/>
            <a:t>¿</a:t>
          </a:r>
          <a:r>
            <a:rPr lang="en-US" sz="2300" kern="1200" dirty="0"/>
            <a:t>Que </a:t>
          </a:r>
          <a:r>
            <a:rPr lang="en-US" sz="2300" kern="1200" dirty="0" err="1"/>
            <a:t>diferencias</a:t>
          </a:r>
          <a:r>
            <a:rPr lang="en-US" sz="2300" kern="1200" dirty="0"/>
            <a:t> hay entre </a:t>
          </a:r>
          <a:r>
            <a:rPr lang="en-US" sz="2300" kern="1200" dirty="0" err="1"/>
            <a:t>el</a:t>
          </a:r>
          <a:r>
            <a:rPr lang="en-US" sz="2300" kern="1200" dirty="0"/>
            <a:t> Estado de Costa Rica y </a:t>
          </a:r>
          <a:r>
            <a:rPr lang="en-US" sz="2300" kern="1200" dirty="0" err="1"/>
            <a:t>otros</a:t>
          </a:r>
          <a:r>
            <a:rPr lang="en-US" sz="2300" kern="1200" dirty="0"/>
            <a:t> </a:t>
          </a:r>
          <a:r>
            <a:rPr lang="en-US" sz="2300" kern="1200" dirty="0" err="1"/>
            <a:t>Estados</a:t>
          </a:r>
          <a:r>
            <a:rPr lang="en-US" sz="2300" kern="1200" dirty="0"/>
            <a:t>?</a:t>
          </a:r>
        </a:p>
      </dsp:txBody>
      <dsp:txXfrm>
        <a:off x="3614737" y="39687"/>
        <a:ext cx="3286125" cy="1971675"/>
      </dsp:txXfrm>
    </dsp:sp>
    <dsp:sp modelId="{D2FFFDA2-CC1A-48B1-A437-C3760AD54A0C}">
      <dsp:nvSpPr>
        <dsp:cNvPr id="0" name=""/>
        <dsp:cNvSpPr/>
      </dsp:nvSpPr>
      <dsp:spPr>
        <a:xfrm>
          <a:off x="7229475" y="39687"/>
          <a:ext cx="3286125" cy="197167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R" sz="2300" kern="1200" dirty="0"/>
            <a:t>¿</a:t>
          </a:r>
          <a:r>
            <a:rPr lang="en-US" sz="2300" kern="1200" dirty="0" err="1"/>
            <a:t>Cuales</a:t>
          </a:r>
          <a:r>
            <a:rPr lang="en-US" sz="2300" kern="1200" dirty="0"/>
            <a:t> son las </a:t>
          </a:r>
          <a:r>
            <a:rPr lang="en-US" sz="2300" kern="1200" dirty="0" err="1"/>
            <a:t>diferencias</a:t>
          </a:r>
          <a:r>
            <a:rPr lang="en-US" sz="2300" kern="1200" dirty="0"/>
            <a:t> </a:t>
          </a:r>
          <a:r>
            <a:rPr lang="en-US" sz="2300" kern="1200" dirty="0" err="1"/>
            <a:t>fundamentales</a:t>
          </a:r>
          <a:r>
            <a:rPr lang="en-US" sz="2300" kern="1200" dirty="0"/>
            <a:t> y que </a:t>
          </a:r>
          <a:r>
            <a:rPr lang="en-US" sz="2300" kern="1200" dirty="0" err="1"/>
            <a:t>efectos</a:t>
          </a:r>
          <a:r>
            <a:rPr lang="en-US" sz="2300" kern="1200" dirty="0"/>
            <a:t> ha </a:t>
          </a:r>
          <a:r>
            <a:rPr lang="en-US" sz="2300" kern="1200" dirty="0" err="1"/>
            <a:t>tenido</a:t>
          </a:r>
          <a:r>
            <a:rPr lang="en-US" sz="2300" kern="1200" dirty="0"/>
            <a:t>?</a:t>
          </a:r>
        </a:p>
      </dsp:txBody>
      <dsp:txXfrm>
        <a:off x="7229475" y="39687"/>
        <a:ext cx="3286125" cy="1971675"/>
      </dsp:txXfrm>
    </dsp:sp>
    <dsp:sp modelId="{70D7AEF4-A5E8-488E-BF69-58401C98379E}">
      <dsp:nvSpPr>
        <dsp:cNvPr id="0" name=""/>
        <dsp:cNvSpPr/>
      </dsp:nvSpPr>
      <dsp:spPr>
        <a:xfrm>
          <a:off x="1807368" y="2339975"/>
          <a:ext cx="3286125" cy="1971675"/>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R" sz="2300" kern="1200" dirty="0"/>
            <a:t>¿</a:t>
          </a:r>
          <a:r>
            <a:rPr lang="en-US" sz="2300" kern="1200" dirty="0"/>
            <a:t>Hay </a:t>
          </a:r>
          <a:r>
            <a:rPr lang="en-US" sz="2300" kern="1200" dirty="0" err="1"/>
            <a:t>alguna</a:t>
          </a:r>
          <a:r>
            <a:rPr lang="en-US" sz="2300" kern="1200" dirty="0"/>
            <a:t> </a:t>
          </a:r>
          <a:r>
            <a:rPr lang="en-US" sz="2300" kern="1200" dirty="0" err="1"/>
            <a:t>diferencia</a:t>
          </a:r>
          <a:r>
            <a:rPr lang="en-US" sz="2300" kern="1200" dirty="0"/>
            <a:t> </a:t>
          </a:r>
          <a:r>
            <a:rPr lang="en-US" sz="2300" kern="1200" dirty="0" err="1"/>
            <a:t>en</a:t>
          </a:r>
          <a:r>
            <a:rPr lang="en-US" sz="2300" kern="1200" dirty="0"/>
            <a:t> </a:t>
          </a:r>
          <a:r>
            <a:rPr lang="en-US" sz="2300" kern="1200" dirty="0" err="1"/>
            <a:t>el</a:t>
          </a:r>
          <a:r>
            <a:rPr lang="en-US" sz="2300" kern="1200" dirty="0"/>
            <a:t> </a:t>
          </a:r>
          <a:r>
            <a:rPr lang="en-US" sz="2300" kern="1200" dirty="0" err="1"/>
            <a:t>papel</a:t>
          </a:r>
          <a:r>
            <a:rPr lang="en-US" sz="2300" kern="1200" dirty="0"/>
            <a:t> del Estado </a:t>
          </a:r>
          <a:r>
            <a:rPr lang="en-US" sz="2300" kern="1200" dirty="0" err="1"/>
            <a:t>en</a:t>
          </a:r>
          <a:r>
            <a:rPr lang="en-US" sz="2300" kern="1200" dirty="0"/>
            <a:t> </a:t>
          </a:r>
          <a:r>
            <a:rPr lang="en-US" sz="2300" kern="1200" dirty="0" err="1"/>
            <a:t>una</a:t>
          </a:r>
          <a:r>
            <a:rPr lang="en-US" sz="2300" kern="1200" dirty="0"/>
            <a:t> Economía </a:t>
          </a:r>
          <a:r>
            <a:rPr lang="en-US" sz="2300" kern="1200" dirty="0" err="1"/>
            <a:t>desarrollada</a:t>
          </a:r>
          <a:r>
            <a:rPr lang="en-US" sz="2300" kern="1200" dirty="0"/>
            <a:t> y las </a:t>
          </a:r>
          <a:r>
            <a:rPr lang="en-US" sz="2300" kern="1200" dirty="0" err="1"/>
            <a:t>economías</a:t>
          </a:r>
          <a:r>
            <a:rPr lang="en-US" sz="2300" kern="1200" dirty="0"/>
            <a:t> de América Latina?</a:t>
          </a:r>
        </a:p>
      </dsp:txBody>
      <dsp:txXfrm>
        <a:off x="1807368" y="2339975"/>
        <a:ext cx="3286125" cy="1971675"/>
      </dsp:txXfrm>
    </dsp:sp>
    <dsp:sp modelId="{5261B067-98B3-458F-88B6-74E558947D8C}">
      <dsp:nvSpPr>
        <dsp:cNvPr id="0" name=""/>
        <dsp:cNvSpPr/>
      </dsp:nvSpPr>
      <dsp:spPr>
        <a:xfrm>
          <a:off x="5422106" y="2339975"/>
          <a:ext cx="3286125" cy="19716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R" sz="2300" kern="1200" dirty="0"/>
            <a:t>¿</a:t>
          </a:r>
          <a:r>
            <a:rPr lang="en-US" sz="2300" kern="1200" dirty="0"/>
            <a:t>Que </a:t>
          </a:r>
          <a:r>
            <a:rPr lang="en-US" sz="2300" kern="1200" dirty="0" err="1"/>
            <a:t>relevancia</a:t>
          </a:r>
          <a:r>
            <a:rPr lang="en-US" sz="2300" kern="1200" dirty="0"/>
            <a:t> </a:t>
          </a:r>
          <a:r>
            <a:rPr lang="en-US" sz="2300" kern="1200" dirty="0" err="1"/>
            <a:t>tiene</a:t>
          </a:r>
          <a:r>
            <a:rPr lang="en-US" sz="2300" kern="1200" dirty="0"/>
            <a:t> la </a:t>
          </a:r>
          <a:r>
            <a:rPr lang="en-US" sz="2300" kern="1200" dirty="0" err="1"/>
            <a:t>historia</a:t>
          </a:r>
          <a:r>
            <a:rPr lang="en-US" sz="2300" kern="1200" dirty="0"/>
            <a:t>, la </a:t>
          </a:r>
          <a:r>
            <a:rPr lang="en-US" sz="2300" kern="1200" dirty="0" err="1"/>
            <a:t>cultura</a:t>
          </a:r>
          <a:r>
            <a:rPr lang="en-US" sz="2300" kern="1200" dirty="0"/>
            <a:t> y la </a:t>
          </a:r>
          <a:r>
            <a:rPr lang="en-US" sz="2300" kern="1200" dirty="0" err="1"/>
            <a:t>institucionalidad</a:t>
          </a:r>
          <a:r>
            <a:rPr lang="en-US" sz="2300" kern="1200" dirty="0"/>
            <a:t> </a:t>
          </a:r>
          <a:r>
            <a:rPr lang="en-US" sz="2300" kern="1200" dirty="0" err="1"/>
            <a:t>en</a:t>
          </a:r>
          <a:r>
            <a:rPr lang="en-US" sz="2300" kern="1200" dirty="0"/>
            <a:t> la </a:t>
          </a:r>
          <a:r>
            <a:rPr lang="en-US" sz="2300" kern="1200" dirty="0" err="1"/>
            <a:t>función</a:t>
          </a:r>
          <a:r>
            <a:rPr lang="en-US" sz="2300" kern="1200" dirty="0"/>
            <a:t> y </a:t>
          </a:r>
          <a:r>
            <a:rPr lang="en-US" sz="2300" kern="1200" dirty="0" err="1"/>
            <a:t>resultados</a:t>
          </a:r>
          <a:r>
            <a:rPr lang="en-US" sz="2300" kern="1200" dirty="0"/>
            <a:t> del Estado?</a:t>
          </a:r>
        </a:p>
      </dsp:txBody>
      <dsp:txXfrm>
        <a:off x="5422106" y="2339975"/>
        <a:ext cx="3286125" cy="19716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56BA0-D58F-43A0-963A-47F443E06692}">
      <dsp:nvSpPr>
        <dsp:cNvPr id="0" name=""/>
        <dsp:cNvSpPr/>
      </dsp:nvSpPr>
      <dsp:spPr>
        <a:xfrm>
          <a:off x="2217" y="1337893"/>
          <a:ext cx="4728902" cy="283734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R" sz="1900" kern="1200" dirty="0"/>
            <a:t>Si bien durante los años 80’s y 90’s prevaleció la postura que asociaba el sector privado a la eficiencia y el sector público con lo opuesto, las experiencias recientes ponen de manifiesto que las reformas económicas de los 90’s resultaron más beneficiosas en países donde el </a:t>
          </a:r>
          <a:r>
            <a:rPr lang="es-CR" sz="1900" b="1" kern="1200" dirty="0"/>
            <a:t>estado</a:t>
          </a:r>
          <a:r>
            <a:rPr lang="es-CR" sz="1900" kern="1200" dirty="0"/>
            <a:t> fue más “</a:t>
          </a:r>
          <a:r>
            <a:rPr lang="es-CR" sz="1900" b="1" kern="1200" dirty="0"/>
            <a:t>fuerte</a:t>
          </a:r>
          <a:r>
            <a:rPr lang="es-CR" sz="1900" kern="1200" dirty="0"/>
            <a:t>” pero concentrado en las tareas de su específica incumbencia.</a:t>
          </a:r>
          <a:endParaRPr lang="en-US" sz="1900" kern="1200" dirty="0"/>
        </a:p>
      </dsp:txBody>
      <dsp:txXfrm>
        <a:off x="85320" y="1420996"/>
        <a:ext cx="4562696" cy="2671135"/>
      </dsp:txXfrm>
    </dsp:sp>
    <dsp:sp modelId="{4D68CC5E-3CFA-466F-B6AB-61BFCE6F5AD3}">
      <dsp:nvSpPr>
        <dsp:cNvPr id="0" name=""/>
        <dsp:cNvSpPr/>
      </dsp:nvSpPr>
      <dsp:spPr>
        <a:xfrm>
          <a:off x="5204009" y="2170180"/>
          <a:ext cx="1002527" cy="117276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204009" y="2404733"/>
        <a:ext cx="701769" cy="703661"/>
      </dsp:txXfrm>
    </dsp:sp>
    <dsp:sp modelId="{572AF46E-DF54-48BE-B3FE-7E305D77486A}">
      <dsp:nvSpPr>
        <dsp:cNvPr id="0" name=""/>
        <dsp:cNvSpPr/>
      </dsp:nvSpPr>
      <dsp:spPr>
        <a:xfrm>
          <a:off x="6622680" y="1337893"/>
          <a:ext cx="4728902" cy="283734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R" sz="1900" kern="1200"/>
            <a:t>Como prescripción, se puede prever que en la coyuntura actual en la que el Estado predomina, los que conserven la estabilidad macroeconómica, una apertura inteligente y un sistema basado en reglas que fomente la inversión serán los que mejores resultados produzcan al final de la presente etapa.</a:t>
          </a:r>
          <a:endParaRPr lang="en-US" sz="1900" kern="1200"/>
        </a:p>
      </dsp:txBody>
      <dsp:txXfrm>
        <a:off x="6705783" y="1420996"/>
        <a:ext cx="4562696" cy="26711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FEA01-1CA6-4102-A51E-CF8484EF2F77}">
      <dsp:nvSpPr>
        <dsp:cNvPr id="0" name=""/>
        <dsp:cNvSpPr/>
      </dsp:nvSpPr>
      <dsp:spPr>
        <a:xfrm>
          <a:off x="461806" y="1166270"/>
          <a:ext cx="1435600" cy="14356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727F45-9560-4140-BB49-EE2284D02CED}">
      <dsp:nvSpPr>
        <dsp:cNvPr id="0" name=""/>
        <dsp:cNvSpPr/>
      </dsp:nvSpPr>
      <dsp:spPr>
        <a:xfrm>
          <a:off x="767754" y="1472218"/>
          <a:ext cx="823705" cy="8237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E21AED-8B76-44B9-9954-82919442556D}">
      <dsp:nvSpPr>
        <dsp:cNvPr id="0" name=""/>
        <dsp:cNvSpPr/>
      </dsp:nvSpPr>
      <dsp:spPr>
        <a:xfrm>
          <a:off x="2885" y="3049026"/>
          <a:ext cx="2353444"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err="1"/>
            <a:t>Cada</a:t>
          </a:r>
          <a:r>
            <a:rPr lang="en-US" sz="1600" kern="1200" dirty="0"/>
            <a:t> </a:t>
          </a:r>
          <a:r>
            <a:rPr lang="en-US" sz="1600" kern="1200" dirty="0" err="1"/>
            <a:t>quien</a:t>
          </a:r>
          <a:r>
            <a:rPr lang="en-US" sz="1600" kern="1200" dirty="0"/>
            <a:t> y </a:t>
          </a:r>
          <a:r>
            <a:rPr lang="en-US" sz="1600" kern="1200" dirty="0" err="1"/>
            <a:t>en</a:t>
          </a:r>
          <a:r>
            <a:rPr lang="en-US" sz="1600" kern="1200" dirty="0"/>
            <a:t> </a:t>
          </a:r>
          <a:r>
            <a:rPr lang="en-US" sz="1600" kern="1200" dirty="0" err="1"/>
            <a:t>cada</a:t>
          </a:r>
          <a:r>
            <a:rPr lang="en-US" sz="1600" kern="1200" dirty="0"/>
            <a:t> </a:t>
          </a:r>
          <a:r>
            <a:rPr lang="en-US" sz="1600" kern="1200" dirty="0" err="1"/>
            <a:t>contexto</a:t>
          </a:r>
          <a:r>
            <a:rPr lang="en-US" sz="1600" kern="1200" dirty="0"/>
            <a:t> </a:t>
          </a:r>
          <a:r>
            <a:rPr lang="en-US" sz="1600" kern="1200" dirty="0" err="1"/>
            <a:t>puede</a:t>
          </a:r>
          <a:r>
            <a:rPr lang="en-US" sz="1600" kern="1200" dirty="0"/>
            <a:t> </a:t>
          </a:r>
          <a:r>
            <a:rPr lang="en-US" sz="1600" kern="1200" dirty="0" err="1"/>
            <a:t>plantearse</a:t>
          </a:r>
          <a:r>
            <a:rPr lang="en-US" sz="1600" kern="1200" dirty="0"/>
            <a:t> </a:t>
          </a:r>
          <a:r>
            <a:rPr lang="en-US" sz="1600" kern="1200" dirty="0" err="1"/>
            <a:t>una</a:t>
          </a:r>
          <a:r>
            <a:rPr lang="en-US" sz="1600" kern="1200" dirty="0"/>
            <a:t> </a:t>
          </a:r>
          <a:r>
            <a:rPr lang="en-US" sz="1600" kern="1200" dirty="0" err="1"/>
            <a:t>relación</a:t>
          </a:r>
          <a:r>
            <a:rPr lang="en-US" sz="1600" kern="1200" dirty="0"/>
            <a:t> entre </a:t>
          </a:r>
          <a:r>
            <a:rPr lang="en-US" sz="1600" kern="1200" dirty="0" err="1"/>
            <a:t>ellos</a:t>
          </a:r>
          <a:r>
            <a:rPr lang="en-US" sz="1600" kern="1200" dirty="0"/>
            <a:t>.</a:t>
          </a:r>
        </a:p>
      </dsp:txBody>
      <dsp:txXfrm>
        <a:off x="2885" y="3049026"/>
        <a:ext cx="2353444" cy="900000"/>
      </dsp:txXfrm>
    </dsp:sp>
    <dsp:sp modelId="{8417A8E2-0125-44DD-B8D2-EBD03F8D396C}">
      <dsp:nvSpPr>
        <dsp:cNvPr id="0" name=""/>
        <dsp:cNvSpPr/>
      </dsp:nvSpPr>
      <dsp:spPr>
        <a:xfrm>
          <a:off x="3227103" y="1139457"/>
          <a:ext cx="1435600" cy="14356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76F218-E349-4BC2-865F-CE5A07503109}">
      <dsp:nvSpPr>
        <dsp:cNvPr id="0" name=""/>
        <dsp:cNvSpPr/>
      </dsp:nvSpPr>
      <dsp:spPr>
        <a:xfrm>
          <a:off x="3533051" y="1445405"/>
          <a:ext cx="823705" cy="8237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629389-B6D0-4934-847E-611599A94D20}">
      <dsp:nvSpPr>
        <dsp:cNvPr id="0" name=""/>
        <dsp:cNvSpPr/>
      </dsp:nvSpPr>
      <dsp:spPr>
        <a:xfrm>
          <a:off x="2806143" y="2968586"/>
          <a:ext cx="2277521" cy="1007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CR" sz="1600" kern="1200" dirty="0"/>
            <a:t>¿</a:t>
          </a:r>
          <a:r>
            <a:rPr lang="en-US" sz="1600" kern="1200" dirty="0"/>
            <a:t>Mas bien no </a:t>
          </a:r>
          <a:r>
            <a:rPr lang="en-US" sz="1600" kern="1200" dirty="0" err="1"/>
            <a:t>sería</a:t>
          </a:r>
          <a:r>
            <a:rPr lang="en-US" sz="1600" kern="1200" dirty="0"/>
            <a:t> </a:t>
          </a:r>
          <a:r>
            <a:rPr lang="en-US" sz="1600" kern="1200" dirty="0" err="1"/>
            <a:t>conveniente</a:t>
          </a:r>
          <a:r>
            <a:rPr lang="en-US" sz="1600" kern="1200" dirty="0"/>
            <a:t> </a:t>
          </a:r>
          <a:r>
            <a:rPr lang="en-US" sz="1600" kern="1200" dirty="0" err="1"/>
            <a:t>plantearse</a:t>
          </a:r>
          <a:r>
            <a:rPr lang="en-US" sz="1600" kern="1200" dirty="0"/>
            <a:t> para </a:t>
          </a:r>
          <a:r>
            <a:rPr lang="en-US" sz="1600" kern="1200" dirty="0" err="1"/>
            <a:t>qué</a:t>
          </a:r>
          <a:r>
            <a:rPr lang="en-US" sz="1600" kern="1200" dirty="0"/>
            <a:t> y para </a:t>
          </a:r>
          <a:r>
            <a:rPr lang="en-US" sz="1600" kern="1200" dirty="0" err="1"/>
            <a:t>quienes</a:t>
          </a:r>
          <a:r>
            <a:rPr lang="en-US" sz="1600" kern="1200" dirty="0"/>
            <a:t>?</a:t>
          </a:r>
        </a:p>
      </dsp:txBody>
      <dsp:txXfrm>
        <a:off x="2806143" y="2968586"/>
        <a:ext cx="2277521" cy="1007253"/>
      </dsp:txXfrm>
    </dsp:sp>
    <dsp:sp modelId="{D7FE7D2A-62D6-4D9D-B785-623558EC6046}">
      <dsp:nvSpPr>
        <dsp:cNvPr id="0" name=""/>
        <dsp:cNvSpPr/>
      </dsp:nvSpPr>
      <dsp:spPr>
        <a:xfrm>
          <a:off x="5992400" y="1166270"/>
          <a:ext cx="1435600" cy="14356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9BF2E-F8B5-4FBB-A14A-0C418BDEB3BB}">
      <dsp:nvSpPr>
        <dsp:cNvPr id="0" name=""/>
        <dsp:cNvSpPr/>
      </dsp:nvSpPr>
      <dsp:spPr>
        <a:xfrm>
          <a:off x="6298348" y="1472218"/>
          <a:ext cx="823705" cy="8237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6A7288-DD72-4140-9DA7-8F76F902BDDB}">
      <dsp:nvSpPr>
        <dsp:cNvPr id="0" name=""/>
        <dsp:cNvSpPr/>
      </dsp:nvSpPr>
      <dsp:spPr>
        <a:xfrm>
          <a:off x="5533478" y="3049026"/>
          <a:ext cx="2353444"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CR" sz="1600" kern="1200" dirty="0"/>
            <a:t>¿</a:t>
          </a:r>
          <a:r>
            <a:rPr lang="en-US" sz="1600" kern="1200" dirty="0"/>
            <a:t>Da la Economía un conjunto de </a:t>
          </a:r>
          <a:r>
            <a:rPr lang="en-US" sz="1600" kern="1200" dirty="0" err="1"/>
            <a:t>reglas</a:t>
          </a:r>
          <a:r>
            <a:rPr lang="en-US" sz="1600" kern="1200" dirty="0"/>
            <a:t> </a:t>
          </a:r>
          <a:r>
            <a:rPr lang="en-US" sz="1600" kern="1200" dirty="0" err="1"/>
            <a:t>aplicables</a:t>
          </a:r>
          <a:r>
            <a:rPr lang="en-US" sz="1600" kern="1200" dirty="0"/>
            <a:t> </a:t>
          </a:r>
          <a:r>
            <a:rPr lang="en-US" sz="1600" kern="1200" dirty="0" err="1"/>
            <a:t>en</a:t>
          </a:r>
          <a:r>
            <a:rPr lang="en-US" sz="1600" kern="1200" dirty="0"/>
            <a:t> </a:t>
          </a:r>
          <a:r>
            <a:rPr lang="en-US" sz="1600" kern="1200" dirty="0" err="1"/>
            <a:t>todos</a:t>
          </a:r>
          <a:r>
            <a:rPr lang="en-US" sz="1600" kern="1200" dirty="0"/>
            <a:t> </a:t>
          </a:r>
          <a:r>
            <a:rPr lang="en-US" sz="1600" kern="1200" dirty="0" err="1"/>
            <a:t>los</a:t>
          </a:r>
          <a:r>
            <a:rPr lang="en-US" sz="1600" kern="1200" dirty="0"/>
            <a:t> </a:t>
          </a:r>
          <a:r>
            <a:rPr lang="en-US" sz="1600" kern="1200" dirty="0" err="1"/>
            <a:t>casos</a:t>
          </a:r>
          <a:r>
            <a:rPr lang="en-US" sz="1600" kern="1200" dirty="0"/>
            <a:t>?</a:t>
          </a:r>
        </a:p>
      </dsp:txBody>
      <dsp:txXfrm>
        <a:off x="5533478" y="3049026"/>
        <a:ext cx="2353444" cy="900000"/>
      </dsp:txXfrm>
    </dsp:sp>
    <dsp:sp modelId="{DFBA6798-FBA1-44A5-9C68-503E311E84FE}">
      <dsp:nvSpPr>
        <dsp:cNvPr id="0" name=""/>
        <dsp:cNvSpPr/>
      </dsp:nvSpPr>
      <dsp:spPr>
        <a:xfrm>
          <a:off x="8757697" y="1166270"/>
          <a:ext cx="1435600" cy="14356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F92746-ECD5-4925-9542-44D44E8B04B4}">
      <dsp:nvSpPr>
        <dsp:cNvPr id="0" name=""/>
        <dsp:cNvSpPr/>
      </dsp:nvSpPr>
      <dsp:spPr>
        <a:xfrm>
          <a:off x="9063644" y="1472218"/>
          <a:ext cx="823705" cy="8237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4CB8EF-50F1-4097-9C1D-19075E01A367}">
      <dsp:nvSpPr>
        <dsp:cNvPr id="0" name=""/>
        <dsp:cNvSpPr/>
      </dsp:nvSpPr>
      <dsp:spPr>
        <a:xfrm>
          <a:off x="8298775" y="3049026"/>
          <a:ext cx="2353444"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CR" sz="1600" kern="1200" dirty="0"/>
            <a:t>¿</a:t>
          </a:r>
          <a:r>
            <a:rPr lang="en-US" sz="1600" kern="1200" dirty="0"/>
            <a:t>Si </a:t>
          </a:r>
          <a:r>
            <a:rPr lang="en-US" sz="1600" kern="1200" dirty="0" err="1"/>
            <a:t>existieran</a:t>
          </a:r>
          <a:r>
            <a:rPr lang="en-US" sz="1600" kern="1200" dirty="0"/>
            <a:t> </a:t>
          </a:r>
          <a:r>
            <a:rPr lang="en-US" sz="1600" kern="1200" dirty="0" err="1"/>
            <a:t>esas</a:t>
          </a:r>
          <a:r>
            <a:rPr lang="en-US" sz="1600" kern="1200" dirty="0"/>
            <a:t> </a:t>
          </a:r>
          <a:r>
            <a:rPr lang="en-US" sz="1600" kern="1200" dirty="0" err="1"/>
            <a:t>reglas</a:t>
          </a:r>
          <a:r>
            <a:rPr lang="en-US" sz="1600" kern="1200" dirty="0"/>
            <a:t> son </a:t>
          </a:r>
          <a:r>
            <a:rPr lang="en-US" sz="1600" kern="1200" dirty="0" err="1"/>
            <a:t>recetas</a:t>
          </a:r>
          <a:r>
            <a:rPr lang="en-US" sz="1600" kern="1200" dirty="0"/>
            <a:t> y </a:t>
          </a:r>
          <a:r>
            <a:rPr lang="en-US" sz="1600" kern="1200" dirty="0" err="1"/>
            <a:t>deben</a:t>
          </a:r>
          <a:r>
            <a:rPr lang="en-US" sz="1600" kern="1200" dirty="0"/>
            <a:t> </a:t>
          </a:r>
          <a:r>
            <a:rPr lang="en-US" sz="1600" kern="1200" dirty="0" err="1"/>
            <a:t>aplicarse</a:t>
          </a:r>
          <a:r>
            <a:rPr lang="en-US" sz="1600" kern="1200" dirty="0"/>
            <a:t>?</a:t>
          </a:r>
        </a:p>
      </dsp:txBody>
      <dsp:txXfrm>
        <a:off x="8298775" y="3049026"/>
        <a:ext cx="2353444" cy="90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F88E7-4438-4FAC-A9EF-DD2A3183B37A}">
      <dsp:nvSpPr>
        <dsp:cNvPr id="0" name=""/>
        <dsp:cNvSpPr/>
      </dsp:nvSpPr>
      <dsp:spPr>
        <a:xfrm>
          <a:off x="0" y="0"/>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s-CR" sz="1500" kern="1200" dirty="0"/>
            <a:t>La Economía Social de Mercado surgió de la búsqueda de un marco económico-institucional que pudiera ser explícito y estable como base para la organización de un sistema económico. Esta concepción abarca una serie de </a:t>
          </a:r>
          <a:r>
            <a:rPr lang="es-CR" sz="2000" kern="1200" dirty="0"/>
            <a:t>elementos</a:t>
          </a:r>
          <a:r>
            <a:rPr lang="es-CR" sz="1500" kern="1200" dirty="0"/>
            <a:t> como:</a:t>
          </a:r>
          <a:endParaRPr lang="en-US" sz="1500" kern="1200" dirty="0"/>
        </a:p>
      </dsp:txBody>
      <dsp:txXfrm>
        <a:off x="0" y="0"/>
        <a:ext cx="3286125" cy="1971675"/>
      </dsp:txXfrm>
    </dsp:sp>
    <dsp:sp modelId="{52D1024B-58F3-4ABD-A25E-5D5A4E9DD521}">
      <dsp:nvSpPr>
        <dsp:cNvPr id="0" name=""/>
        <dsp:cNvSpPr/>
      </dsp:nvSpPr>
      <dsp:spPr>
        <a:xfrm>
          <a:off x="3614737"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cap="all"/>
          </a:pPr>
          <a:r>
            <a:rPr lang="es-CR" sz="1800" b="1" kern="1200" dirty="0"/>
            <a:t>1.   Conceptos y principios teóricos</a:t>
          </a:r>
          <a:endParaRPr lang="en-US" sz="1800" b="1" kern="1200" dirty="0"/>
        </a:p>
      </dsp:txBody>
      <dsp:txXfrm>
        <a:off x="3614737" y="39687"/>
        <a:ext cx="3286125" cy="1971675"/>
      </dsp:txXfrm>
    </dsp:sp>
    <dsp:sp modelId="{149EC2FE-648E-49DF-A897-1832B07B066C}">
      <dsp:nvSpPr>
        <dsp:cNvPr id="0" name=""/>
        <dsp:cNvSpPr/>
      </dsp:nvSpPr>
      <dsp:spPr>
        <a:xfrm>
          <a:off x="7229475"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cap="all"/>
          </a:pPr>
          <a:r>
            <a:rPr lang="es-CR" sz="1800" kern="1200"/>
            <a:t>2.   Instituciones </a:t>
          </a:r>
          <a:endParaRPr lang="en-US" sz="1800" kern="1200"/>
        </a:p>
      </dsp:txBody>
      <dsp:txXfrm>
        <a:off x="7229475" y="39687"/>
        <a:ext cx="3286125" cy="1971675"/>
      </dsp:txXfrm>
    </dsp:sp>
    <dsp:sp modelId="{2D77E1C2-D96B-48E2-A42C-75F2E49CE4B4}">
      <dsp:nvSpPr>
        <dsp:cNvPr id="0" name=""/>
        <dsp:cNvSpPr/>
      </dsp:nvSpPr>
      <dsp:spPr>
        <a:xfrm>
          <a:off x="1807368"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cap="all"/>
          </a:pPr>
          <a:r>
            <a:rPr lang="es-CR" sz="1800" b="1" kern="1200"/>
            <a:t>3.   Políticas económicas específicas </a:t>
          </a:r>
          <a:endParaRPr lang="en-US" sz="1800" b="1" kern="1200"/>
        </a:p>
      </dsp:txBody>
      <dsp:txXfrm>
        <a:off x="1807368" y="2339975"/>
        <a:ext cx="3286125" cy="1971675"/>
      </dsp:txXfrm>
    </dsp:sp>
    <dsp:sp modelId="{7772D998-AF64-43D7-B63F-F28CACFA1507}">
      <dsp:nvSpPr>
        <dsp:cNvPr id="0" name=""/>
        <dsp:cNvSpPr/>
      </dsp:nvSpPr>
      <dsp:spPr>
        <a:xfrm>
          <a:off x="5422106"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cap="all"/>
          </a:pPr>
          <a:r>
            <a:rPr lang="es-CR" sz="1800" kern="1200" dirty="0"/>
            <a:t>4. Las relaciones del sistema económico con aspectos </a:t>
          </a:r>
          <a:r>
            <a:rPr lang="es-CR" sz="1800" kern="1200" dirty="0" err="1"/>
            <a:t>extra-económicos</a:t>
          </a:r>
          <a:r>
            <a:rPr lang="es-CR" sz="1800" kern="1200" dirty="0"/>
            <a:t> tales como la política, la sociedad, el ecosistema, la ética y la cultura.</a:t>
          </a:r>
          <a:endParaRPr lang="en-US" sz="1800" kern="1200" dirty="0"/>
        </a:p>
      </dsp:txBody>
      <dsp:txXfrm>
        <a:off x="5422106"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5B2C9-FE28-411A-A62A-FDB6DA7276FC}">
      <dsp:nvSpPr>
        <dsp:cNvPr id="0" name=""/>
        <dsp:cNvSpPr/>
      </dsp:nvSpPr>
      <dsp:spPr>
        <a:xfrm>
          <a:off x="0" y="1790"/>
          <a:ext cx="7528892" cy="1539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R" sz="2200" kern="1200" dirty="0"/>
            <a:t>Según su definición, el sentido de la Economía Social de Mercado es:</a:t>
          </a:r>
          <a:endParaRPr lang="en-US" sz="2200" kern="1200" dirty="0"/>
        </a:p>
      </dsp:txBody>
      <dsp:txXfrm>
        <a:off x="75147" y="76937"/>
        <a:ext cx="7378598" cy="1389090"/>
      </dsp:txXfrm>
    </dsp:sp>
    <dsp:sp modelId="{6F2D6005-4931-4D03-99D8-359179DF5EFD}">
      <dsp:nvSpPr>
        <dsp:cNvPr id="0" name=""/>
        <dsp:cNvSpPr/>
      </dsp:nvSpPr>
      <dsp:spPr>
        <a:xfrm>
          <a:off x="0" y="1555419"/>
          <a:ext cx="7528892" cy="153938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R" sz="2200" kern="1200"/>
            <a:t>“combinar el principio de la libertad del mercado con el principio de la equidad social”. </a:t>
          </a:r>
          <a:endParaRPr lang="en-US" sz="2200" kern="1200"/>
        </a:p>
      </dsp:txBody>
      <dsp:txXfrm>
        <a:off x="75147" y="1630566"/>
        <a:ext cx="7378598" cy="1389090"/>
      </dsp:txXfrm>
    </dsp:sp>
    <dsp:sp modelId="{DC5F0879-002F-4F2E-B32B-22AEAA177D9D}">
      <dsp:nvSpPr>
        <dsp:cNvPr id="0" name=""/>
        <dsp:cNvSpPr/>
      </dsp:nvSpPr>
      <dsp:spPr>
        <a:xfrm>
          <a:off x="0" y="3109049"/>
          <a:ext cx="7528892" cy="153938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R" sz="2200" kern="1200"/>
            <a:t>Para llevar a la realidad concreta estos principios “sociopolíticos”, la Economía Social de Mercado articula una serie de principios “económicos” que se derivan de ellos. Estos a su vez se dividen en dos:</a:t>
          </a:r>
          <a:endParaRPr lang="en-US" sz="2200" kern="1200"/>
        </a:p>
      </dsp:txBody>
      <dsp:txXfrm>
        <a:off x="75147" y="3184196"/>
        <a:ext cx="7378598" cy="1389090"/>
      </dsp:txXfrm>
    </dsp:sp>
    <dsp:sp modelId="{C363DDA5-F03F-46AA-A67D-DBB8CE2C2902}">
      <dsp:nvSpPr>
        <dsp:cNvPr id="0" name=""/>
        <dsp:cNvSpPr/>
      </dsp:nvSpPr>
      <dsp:spPr>
        <a:xfrm>
          <a:off x="0" y="4662678"/>
          <a:ext cx="7528892" cy="153938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R" sz="2200" kern="1200"/>
            <a:t>los denominados </a:t>
          </a:r>
          <a:r>
            <a:rPr lang="es-CR" sz="2200" b="1" kern="1200"/>
            <a:t>“estructurales” y los “reguladores”. Los mismos se explican a continuación.</a:t>
          </a:r>
          <a:endParaRPr lang="en-US" sz="2200" kern="1200"/>
        </a:p>
      </dsp:txBody>
      <dsp:txXfrm>
        <a:off x="75147" y="4737825"/>
        <a:ext cx="7378598" cy="1389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DB26E-DE9F-4862-86A9-203981736E95}">
      <dsp:nvSpPr>
        <dsp:cNvPr id="0" name=""/>
        <dsp:cNvSpPr/>
      </dsp:nvSpPr>
      <dsp:spPr>
        <a:xfrm>
          <a:off x="0" y="370311"/>
          <a:ext cx="7336409" cy="26190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R" sz="2200" kern="1200" dirty="0"/>
            <a:t>Los “</a:t>
          </a:r>
          <a:r>
            <a:rPr lang="es-CR" sz="2200" b="1" kern="1200" dirty="0"/>
            <a:t>estructurales</a:t>
          </a:r>
          <a:r>
            <a:rPr lang="es-CR" sz="2200" kern="1200" dirty="0"/>
            <a:t>”: son los dedicados a garantizar el ámbito de desempeño de la libertad económica y el funcionamiento del mercado, y su enumeración incluye la propiedad privada, mercados abiertos y competitivos, estabilidad monetaria, libertad de establecer contratos, transparencia, y políticas económicas estables y predecibles. </a:t>
          </a:r>
          <a:endParaRPr lang="en-US" sz="2200" kern="1200" dirty="0"/>
        </a:p>
      </dsp:txBody>
      <dsp:txXfrm>
        <a:off x="127851" y="498162"/>
        <a:ext cx="7080707" cy="2363343"/>
      </dsp:txXfrm>
    </dsp:sp>
    <dsp:sp modelId="{57F25F25-F00A-4848-A1C6-9BF21F5C2319}">
      <dsp:nvSpPr>
        <dsp:cNvPr id="0" name=""/>
        <dsp:cNvSpPr/>
      </dsp:nvSpPr>
      <dsp:spPr>
        <a:xfrm>
          <a:off x="0" y="3052717"/>
          <a:ext cx="7336409" cy="261904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R" sz="2200" kern="1200"/>
            <a:t>Los “</a:t>
          </a:r>
          <a:r>
            <a:rPr lang="es-CR" sz="2200" b="1" kern="1200"/>
            <a:t>reguladores</a:t>
          </a:r>
          <a:r>
            <a:rPr lang="es-CR" sz="2200" kern="1200"/>
            <a:t>”, son los que previenen los posibles abusos de esa libertad y apuntan a que los beneficios generados en el mercado se difundan de manera socialmente justa, su enumeración incluye: una política anti-cíclica integral, defensa de la competencia, políticas sociales (incluyendo relaciones de cooperación capital-trabajo), y que los precios reflejen los costos y beneficios externos (externalidades).</a:t>
          </a:r>
          <a:endParaRPr lang="en-US" sz="2200" kern="1200"/>
        </a:p>
      </dsp:txBody>
      <dsp:txXfrm>
        <a:off x="127851" y="3180568"/>
        <a:ext cx="7080707" cy="23633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873F8-67ED-4303-B1CF-A949D3313696}">
      <dsp:nvSpPr>
        <dsp:cNvPr id="0" name=""/>
        <dsp:cNvSpPr/>
      </dsp:nvSpPr>
      <dsp:spPr>
        <a:xfrm>
          <a:off x="0" y="50098"/>
          <a:ext cx="7421218" cy="40380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R" sz="2000" kern="1200" dirty="0"/>
            <a:t>Es así que o la Economía Social de Mercado propone un Estado “fuerte pero limitado”. En este sentido debe ser “</a:t>
          </a:r>
          <a:r>
            <a:rPr lang="es-CR" sz="2000" b="1" kern="1200" dirty="0"/>
            <a:t>fuerte</a:t>
          </a:r>
          <a:r>
            <a:rPr lang="es-CR" sz="2000" kern="1200" dirty="0"/>
            <a:t>”, para garantizar la independencia de aquellos a quienes se les ha delegado el gobierno y defenderse de la presión de los grupos de interés que buscan su beneficio particular desentendiéndose del servicio al bienestar general de la sociedad, y </a:t>
          </a:r>
          <a:endParaRPr lang="en-US" sz="2000" kern="1200" dirty="0"/>
        </a:p>
      </dsp:txBody>
      <dsp:txXfrm>
        <a:off x="197120" y="247218"/>
        <a:ext cx="7026978" cy="3643789"/>
      </dsp:txXfrm>
    </dsp:sp>
    <dsp:sp modelId="{310DAC38-34BF-40C8-868C-5D21A7E48D75}">
      <dsp:nvSpPr>
        <dsp:cNvPr id="0" name=""/>
        <dsp:cNvSpPr/>
      </dsp:nvSpPr>
      <dsp:spPr>
        <a:xfrm>
          <a:off x="0" y="4145727"/>
          <a:ext cx="7421218" cy="20592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R" sz="2000" kern="1200"/>
            <a:t>“</a:t>
          </a:r>
          <a:r>
            <a:rPr lang="es-CR" sz="2000" b="1" kern="1200"/>
            <a:t>limitado</a:t>
          </a:r>
          <a:r>
            <a:rPr lang="es-CR" sz="2000" kern="1200"/>
            <a:t>”, proveyendo una combinación de controles y balances, previniendo y limitando el abuso del poder coercitivo político.</a:t>
          </a:r>
          <a:endParaRPr lang="en-US" sz="2000" kern="1200"/>
        </a:p>
      </dsp:txBody>
      <dsp:txXfrm>
        <a:off x="100522" y="4246249"/>
        <a:ext cx="7220174" cy="18581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348F5-B558-4EA5-9AFB-9F63A6D3B02A}">
      <dsp:nvSpPr>
        <dsp:cNvPr id="0" name=""/>
        <dsp:cNvSpPr/>
      </dsp:nvSpPr>
      <dsp:spPr>
        <a:xfrm>
          <a:off x="0" y="52094"/>
          <a:ext cx="10799767" cy="25693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CR" sz="3600" kern="1200" dirty="0"/>
            <a:t>La definición y la estructura del estado “fuerte y limitado” requieren la caracterización de algunos elementos básicos fundamentales. De manera muy resumida podemos enumerar algunos principales:</a:t>
          </a:r>
          <a:endParaRPr lang="en-US" sz="3600" kern="1200" dirty="0"/>
        </a:p>
      </dsp:txBody>
      <dsp:txXfrm>
        <a:off x="125424" y="177518"/>
        <a:ext cx="10548919" cy="2318471"/>
      </dsp:txXfrm>
    </dsp:sp>
    <dsp:sp modelId="{DD948A7E-7ED6-4BED-81AF-612676301850}">
      <dsp:nvSpPr>
        <dsp:cNvPr id="0" name=""/>
        <dsp:cNvSpPr/>
      </dsp:nvSpPr>
      <dsp:spPr>
        <a:xfrm>
          <a:off x="0" y="2621414"/>
          <a:ext cx="10799767" cy="3502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893"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s-CR" sz="2800" kern="1200"/>
            <a:t>Existencia de una “</a:t>
          </a:r>
          <a:r>
            <a:rPr lang="es-CR" sz="2800" b="1" kern="1200"/>
            <a:t>visión estratégica</a:t>
          </a:r>
          <a:r>
            <a:rPr lang="es-CR" sz="2800" kern="1200"/>
            <a:t>” del rol del Estado que debe estar fundada en la existencia de políticas de estado de mediano o largo plazo fundadas en consensos amplios.</a:t>
          </a:r>
          <a:endParaRPr lang="en-US" sz="2800" kern="1200"/>
        </a:p>
        <a:p>
          <a:pPr marL="285750" lvl="1" indent="-285750" algn="l" defTabSz="1244600">
            <a:lnSpc>
              <a:spcPct val="90000"/>
            </a:lnSpc>
            <a:spcBef>
              <a:spcPct val="0"/>
            </a:spcBef>
            <a:spcAft>
              <a:spcPct val="20000"/>
            </a:spcAft>
            <a:buChar char="•"/>
          </a:pPr>
          <a:r>
            <a:rPr lang="es-CR" sz="2800" kern="1200"/>
            <a:t>“</a:t>
          </a:r>
          <a:r>
            <a:rPr lang="es-CR" sz="2800" b="1" kern="1200"/>
            <a:t>Independencia</a:t>
          </a:r>
          <a:r>
            <a:rPr lang="es-CR" sz="2800" kern="1200"/>
            <a:t>” de los grupos de interés particular.</a:t>
          </a:r>
          <a:endParaRPr lang="en-US" sz="2800" kern="1200"/>
        </a:p>
        <a:p>
          <a:pPr marL="285750" lvl="1" indent="-285750" algn="l" defTabSz="1244600">
            <a:lnSpc>
              <a:spcPct val="90000"/>
            </a:lnSpc>
            <a:spcBef>
              <a:spcPct val="0"/>
            </a:spcBef>
            <a:spcAft>
              <a:spcPct val="20000"/>
            </a:spcAft>
            <a:buChar char="•"/>
          </a:pPr>
          <a:r>
            <a:rPr lang="es-CR" sz="2800" kern="1200"/>
            <a:t>“</a:t>
          </a:r>
          <a:r>
            <a:rPr lang="es-CR" sz="2800" b="1" kern="1200"/>
            <a:t>Funcionarios de excelencia</a:t>
          </a:r>
          <a:r>
            <a:rPr lang="es-CR" sz="2800" kern="1200"/>
            <a:t>” comprometidos que asciendan por un orden de méritos y no dependan directamente del juego político partidario.</a:t>
          </a:r>
          <a:endParaRPr lang="en-US" sz="2800" kern="1200"/>
        </a:p>
        <a:p>
          <a:pPr marL="285750" lvl="1" indent="-285750" algn="l" defTabSz="1244600">
            <a:lnSpc>
              <a:spcPct val="90000"/>
            </a:lnSpc>
            <a:spcBef>
              <a:spcPct val="0"/>
            </a:spcBef>
            <a:spcAft>
              <a:spcPct val="20000"/>
            </a:spcAft>
            <a:buChar char="•"/>
          </a:pPr>
          <a:r>
            <a:rPr lang="es-CR" sz="2800" kern="1200"/>
            <a:t>Transparencia de la gestión y la “</a:t>
          </a:r>
          <a:r>
            <a:rPr lang="es-CR" sz="2800" b="1" kern="1200"/>
            <a:t>lucha contra la corrupción</a:t>
          </a:r>
          <a:r>
            <a:rPr lang="es-CR" sz="2800" kern="1200"/>
            <a:t>”</a:t>
          </a:r>
          <a:endParaRPr lang="en-US" sz="2800" kern="1200"/>
        </a:p>
      </dsp:txBody>
      <dsp:txXfrm>
        <a:off x="0" y="2621414"/>
        <a:ext cx="10799767" cy="3502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76043-5122-460C-8A4E-6F9A8FBFD762}">
      <dsp:nvSpPr>
        <dsp:cNvPr id="0" name=""/>
        <dsp:cNvSpPr/>
      </dsp:nvSpPr>
      <dsp:spPr>
        <a:xfrm>
          <a:off x="0" y="2414"/>
          <a:ext cx="11189677" cy="122373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A236A6-0C2C-485F-89FF-F3499F36B3A0}">
      <dsp:nvSpPr>
        <dsp:cNvPr id="0" name=""/>
        <dsp:cNvSpPr/>
      </dsp:nvSpPr>
      <dsp:spPr>
        <a:xfrm>
          <a:off x="370178" y="277753"/>
          <a:ext cx="673051" cy="6730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8F465C-FB36-4B5D-9134-A09AC80169C4}">
      <dsp:nvSpPr>
        <dsp:cNvPr id="0" name=""/>
        <dsp:cNvSpPr/>
      </dsp:nvSpPr>
      <dsp:spPr>
        <a:xfrm>
          <a:off x="1413408" y="2414"/>
          <a:ext cx="9776268" cy="1223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12" tIns="129512" rIns="129512" bIns="129512" numCol="1" spcCol="1270" anchor="ctr" anchorCtr="0">
          <a:noAutofit/>
        </a:bodyPr>
        <a:lstStyle/>
        <a:p>
          <a:pPr marL="0" lvl="0" indent="0" algn="l" defTabSz="977900">
            <a:lnSpc>
              <a:spcPct val="90000"/>
            </a:lnSpc>
            <a:spcBef>
              <a:spcPct val="0"/>
            </a:spcBef>
            <a:spcAft>
              <a:spcPct val="35000"/>
            </a:spcAft>
            <a:buNone/>
          </a:pPr>
          <a:r>
            <a:rPr lang="es-CR" sz="2200" kern="1200" dirty="0"/>
            <a:t>Desde el punto de vista de la “</a:t>
          </a:r>
          <a:r>
            <a:rPr lang="es-CR" sz="2200" b="1" kern="1200" dirty="0"/>
            <a:t>estrategia de intervención</a:t>
          </a:r>
          <a:r>
            <a:rPr lang="es-CR" sz="2200" kern="1200" dirty="0"/>
            <a:t>” que desarrolla el Estado sobre el ámbito económico, el análisis del autor delimita tres posibilidades. </a:t>
          </a:r>
          <a:endParaRPr lang="en-US" sz="2200" kern="1200" dirty="0"/>
        </a:p>
      </dsp:txBody>
      <dsp:txXfrm>
        <a:off x="1413408" y="2414"/>
        <a:ext cx="9776268" cy="1223730"/>
      </dsp:txXfrm>
    </dsp:sp>
    <dsp:sp modelId="{3E58A22A-72A5-4731-802E-68A5477A0259}">
      <dsp:nvSpPr>
        <dsp:cNvPr id="0" name=""/>
        <dsp:cNvSpPr/>
      </dsp:nvSpPr>
      <dsp:spPr>
        <a:xfrm>
          <a:off x="0" y="1532077"/>
          <a:ext cx="11189677" cy="122373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FE9812-B412-41D7-952F-EB394E216BD7}">
      <dsp:nvSpPr>
        <dsp:cNvPr id="0" name=""/>
        <dsp:cNvSpPr/>
      </dsp:nvSpPr>
      <dsp:spPr>
        <a:xfrm>
          <a:off x="370178" y="1807417"/>
          <a:ext cx="673051" cy="6730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651B06-75DD-4D4D-93EF-2FA83A7C13AD}">
      <dsp:nvSpPr>
        <dsp:cNvPr id="0" name=""/>
        <dsp:cNvSpPr/>
      </dsp:nvSpPr>
      <dsp:spPr>
        <a:xfrm>
          <a:off x="1413408" y="1532077"/>
          <a:ext cx="9776268" cy="1223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12" tIns="129512" rIns="129512" bIns="129512" numCol="1" spcCol="1270" anchor="ctr" anchorCtr="0">
          <a:noAutofit/>
        </a:bodyPr>
        <a:lstStyle/>
        <a:p>
          <a:pPr marL="0" lvl="0" indent="0" algn="l" defTabSz="977900">
            <a:lnSpc>
              <a:spcPct val="90000"/>
            </a:lnSpc>
            <a:spcBef>
              <a:spcPct val="0"/>
            </a:spcBef>
            <a:spcAft>
              <a:spcPct val="35000"/>
            </a:spcAft>
            <a:buNone/>
          </a:pPr>
          <a:r>
            <a:rPr lang="es-CR" sz="2200" kern="1200"/>
            <a:t>La primera es el “</a:t>
          </a:r>
          <a:r>
            <a:rPr lang="es-CR" sz="2200" u="sng" kern="1200"/>
            <a:t>laissez faire</a:t>
          </a:r>
          <a:r>
            <a:rPr lang="es-CR" sz="2200" kern="1200"/>
            <a:t>”, o “hacer lo mínimo posible”, puesto que el mercado se autorregula; esta estrategia conlleva en muchos casos un alto costo social e incluso económico. </a:t>
          </a:r>
          <a:endParaRPr lang="en-US" sz="2200" kern="1200"/>
        </a:p>
      </dsp:txBody>
      <dsp:txXfrm>
        <a:off x="1413408" y="1532077"/>
        <a:ext cx="9776268" cy="1223730"/>
      </dsp:txXfrm>
    </dsp:sp>
    <dsp:sp modelId="{8CA7BBC5-130F-4B6C-B743-776AC7427502}">
      <dsp:nvSpPr>
        <dsp:cNvPr id="0" name=""/>
        <dsp:cNvSpPr/>
      </dsp:nvSpPr>
      <dsp:spPr>
        <a:xfrm>
          <a:off x="0" y="3061741"/>
          <a:ext cx="11189677" cy="1223730"/>
        </a:xfrm>
        <a:prstGeom prst="roundRect">
          <a:avLst>
            <a:gd name="adj" fmla="val 1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71239CA5-018F-4344-B7A1-454555F6EE4C}">
      <dsp:nvSpPr>
        <dsp:cNvPr id="0" name=""/>
        <dsp:cNvSpPr/>
      </dsp:nvSpPr>
      <dsp:spPr>
        <a:xfrm>
          <a:off x="370178" y="3337080"/>
          <a:ext cx="673051" cy="6730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D62364-3BCB-4FBA-A702-82F4A146370A}">
      <dsp:nvSpPr>
        <dsp:cNvPr id="0" name=""/>
        <dsp:cNvSpPr/>
      </dsp:nvSpPr>
      <dsp:spPr>
        <a:xfrm>
          <a:off x="1413408" y="3061741"/>
          <a:ext cx="9776268" cy="1223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12" tIns="129512" rIns="129512" bIns="129512" numCol="1" spcCol="1270" anchor="ctr" anchorCtr="0">
          <a:noAutofit/>
        </a:bodyPr>
        <a:lstStyle/>
        <a:p>
          <a:pPr marL="0" lvl="0" indent="0" algn="l" defTabSz="977900">
            <a:lnSpc>
              <a:spcPct val="90000"/>
            </a:lnSpc>
            <a:spcBef>
              <a:spcPct val="0"/>
            </a:spcBef>
            <a:spcAft>
              <a:spcPct val="35000"/>
            </a:spcAft>
            <a:buNone/>
          </a:pPr>
          <a:r>
            <a:rPr lang="es-CR" sz="2200" kern="1200"/>
            <a:t>La segunda es el “</a:t>
          </a:r>
          <a:r>
            <a:rPr lang="es-CR" sz="2200" u="sng" kern="1200"/>
            <a:t>control-coactivo</a:t>
          </a:r>
          <a:r>
            <a:rPr lang="es-CR" sz="2200" kern="1200"/>
            <a:t>” –coincidente por lo general con la categoría del “estado autoritario”– que interrumpe el proceso económico del sistema de precios y, por lo tanto, conduce a desequilibrios económicos en el mediano o largo plazo. </a:t>
          </a:r>
          <a:endParaRPr lang="en-US" sz="2200" kern="1200"/>
        </a:p>
      </dsp:txBody>
      <dsp:txXfrm>
        <a:off x="1413408" y="3061741"/>
        <a:ext cx="9776268" cy="1223730"/>
      </dsp:txXfrm>
    </dsp:sp>
    <dsp:sp modelId="{527CE75D-6EB1-49EB-B195-AB609379A4DB}">
      <dsp:nvSpPr>
        <dsp:cNvPr id="0" name=""/>
        <dsp:cNvSpPr/>
      </dsp:nvSpPr>
      <dsp:spPr>
        <a:xfrm>
          <a:off x="0" y="4591404"/>
          <a:ext cx="11189677" cy="122373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DAACB7-BB8F-46FA-84A8-532752609926}">
      <dsp:nvSpPr>
        <dsp:cNvPr id="0" name=""/>
        <dsp:cNvSpPr/>
      </dsp:nvSpPr>
      <dsp:spPr>
        <a:xfrm>
          <a:off x="370178" y="4866744"/>
          <a:ext cx="673051" cy="6730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AA27A5-EB5A-4B6E-93BA-D926A1616A07}">
      <dsp:nvSpPr>
        <dsp:cNvPr id="0" name=""/>
        <dsp:cNvSpPr/>
      </dsp:nvSpPr>
      <dsp:spPr>
        <a:xfrm>
          <a:off x="1413408" y="4591404"/>
          <a:ext cx="9776268" cy="1223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12" tIns="129512" rIns="129512" bIns="129512" numCol="1" spcCol="1270" anchor="ctr" anchorCtr="0">
          <a:noAutofit/>
        </a:bodyPr>
        <a:lstStyle/>
        <a:p>
          <a:pPr marL="0" lvl="0" indent="0" algn="l" defTabSz="977900">
            <a:lnSpc>
              <a:spcPct val="90000"/>
            </a:lnSpc>
            <a:spcBef>
              <a:spcPct val="0"/>
            </a:spcBef>
            <a:spcAft>
              <a:spcPct val="35000"/>
            </a:spcAft>
            <a:buNone/>
          </a:pPr>
          <a:r>
            <a:rPr lang="es-CR" sz="2200" kern="1200"/>
            <a:t>La tercera estrategia consiste en la “</a:t>
          </a:r>
          <a:r>
            <a:rPr lang="es-CR" sz="2200" u="sng" kern="1200"/>
            <a:t>intervención-cooperativa</a:t>
          </a:r>
          <a:r>
            <a:rPr lang="es-CR" sz="2200" kern="1200"/>
            <a:t>”, la cual dosifica, sin interrumpir, el proceso de ajuste económico moderando sus consecuencias sociales y humanas, y apoya de modo especial a los grupos más débiles.</a:t>
          </a:r>
          <a:endParaRPr lang="en-US" sz="2200" kern="1200"/>
        </a:p>
      </dsp:txBody>
      <dsp:txXfrm>
        <a:off x="1413408" y="4591404"/>
        <a:ext cx="9776268" cy="12237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937A3-3404-492E-BE59-DAB8063DA0F0}">
      <dsp:nvSpPr>
        <dsp:cNvPr id="0" name=""/>
        <dsp:cNvSpPr/>
      </dsp:nvSpPr>
      <dsp:spPr>
        <a:xfrm>
          <a:off x="1376" y="728906"/>
          <a:ext cx="4832076" cy="3068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77A893-45C4-46F7-9B52-6282A7074109}">
      <dsp:nvSpPr>
        <dsp:cNvPr id="0" name=""/>
        <dsp:cNvSpPr/>
      </dsp:nvSpPr>
      <dsp:spPr>
        <a:xfrm>
          <a:off x="538274" y="1238958"/>
          <a:ext cx="4832076" cy="30683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R" sz="2100" kern="1200" dirty="0"/>
            <a:t>En síntesis puede existir un estado “</a:t>
          </a:r>
          <a:r>
            <a:rPr lang="es-CR" sz="2100" b="1" kern="1200" dirty="0"/>
            <a:t>fuerte y limitado</a:t>
          </a:r>
          <a:r>
            <a:rPr lang="es-CR" sz="2100" kern="1200" dirty="0"/>
            <a:t>” cuando los dirigentes políticos, los actores sociales y los ciudadanos saben que es necesario un estado imparcial y profesionalizado para mediar y desarrollar una estrategia-país y políticas públicas con elevados niveles de consenso y una adecuada estabilidad.</a:t>
          </a:r>
          <a:endParaRPr lang="en-US" sz="2100" kern="1200" dirty="0"/>
        </a:p>
      </dsp:txBody>
      <dsp:txXfrm>
        <a:off x="628143" y="1328827"/>
        <a:ext cx="4652338" cy="2888630"/>
      </dsp:txXfrm>
    </dsp:sp>
    <dsp:sp modelId="{FC20A9C6-33E4-454F-ACEF-285D08CB33BA}">
      <dsp:nvSpPr>
        <dsp:cNvPr id="0" name=""/>
        <dsp:cNvSpPr/>
      </dsp:nvSpPr>
      <dsp:spPr>
        <a:xfrm>
          <a:off x="5907248" y="728906"/>
          <a:ext cx="4832076" cy="3068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33ED9C-8412-42DF-B9F5-0447CE86B11E}">
      <dsp:nvSpPr>
        <dsp:cNvPr id="0" name=""/>
        <dsp:cNvSpPr/>
      </dsp:nvSpPr>
      <dsp:spPr>
        <a:xfrm>
          <a:off x="6444145" y="1238958"/>
          <a:ext cx="4832076" cy="30683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R" sz="2100" kern="1200" dirty="0"/>
            <a:t>Por fortuna existen estados de países de la región que en los últimos 25 años han desplegado diversos avances concretos en la línea que hemos planteado a nivel teórico, y los hemos reunido en un “primer grupo”. En cuanto a los países que suman menos elementos de los que hemos desarrollado, a su vez los reagrupamos en dos subgrupos.</a:t>
          </a:r>
          <a:endParaRPr lang="en-US" sz="2100" kern="1200" dirty="0"/>
        </a:p>
      </dsp:txBody>
      <dsp:txXfrm>
        <a:off x="6534014" y="1328827"/>
        <a:ext cx="4652338" cy="28886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5B1D4-F228-4DC7-9463-D8CEAE7D39C5}">
      <dsp:nvSpPr>
        <dsp:cNvPr id="0" name=""/>
        <dsp:cNvSpPr/>
      </dsp:nvSpPr>
      <dsp:spPr>
        <a:xfrm>
          <a:off x="2737" y="1291263"/>
          <a:ext cx="5134988" cy="25674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just" defTabSz="1022350">
            <a:lnSpc>
              <a:spcPct val="90000"/>
            </a:lnSpc>
            <a:spcBef>
              <a:spcPct val="0"/>
            </a:spcBef>
            <a:spcAft>
              <a:spcPct val="35000"/>
            </a:spcAft>
            <a:buNone/>
          </a:pPr>
          <a:r>
            <a:rPr lang="es-CR" sz="2300" kern="1200"/>
            <a:t>En cuanto a Brasil, luego de la segunda guerra mundial y hasta los años 90’s son conocidos los resultados positivos su política de desarrollo, esto como resultado de una mayor intervención del Estado. </a:t>
          </a:r>
          <a:endParaRPr lang="en-US" sz="2300" kern="1200"/>
        </a:p>
      </dsp:txBody>
      <dsp:txXfrm>
        <a:off x="2737" y="1291263"/>
        <a:ext cx="5134988" cy="2567494"/>
      </dsp:txXfrm>
    </dsp:sp>
    <dsp:sp modelId="{07EBE314-44B3-4075-9EF7-B69EAC4D1F34}">
      <dsp:nvSpPr>
        <dsp:cNvPr id="0" name=""/>
        <dsp:cNvSpPr/>
      </dsp:nvSpPr>
      <dsp:spPr>
        <a:xfrm>
          <a:off x="6216073" y="1291263"/>
          <a:ext cx="5134988" cy="25674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just" defTabSz="1022350">
            <a:lnSpc>
              <a:spcPct val="90000"/>
            </a:lnSpc>
            <a:spcBef>
              <a:spcPct val="0"/>
            </a:spcBef>
            <a:spcAft>
              <a:spcPct val="35000"/>
            </a:spcAft>
            <a:buNone/>
          </a:pPr>
          <a:r>
            <a:rPr lang="es-CR" sz="2300" kern="1200" dirty="0"/>
            <a:t>Otro caso interesante, en la línea de mostrar los buenos resultados de casos de países que siguen una línea de continuidad en lo que de forma amplia podríamos catalogar como un estado “</a:t>
          </a:r>
          <a:r>
            <a:rPr lang="es-CR" sz="2300" b="1" kern="1200" dirty="0"/>
            <a:t>fuerte y limitado</a:t>
          </a:r>
          <a:r>
            <a:rPr lang="es-CR" sz="2300" kern="1200" dirty="0"/>
            <a:t>”, que propone una estrategia de “crecimiento con equidad” es el de Perú.</a:t>
          </a:r>
          <a:endParaRPr lang="en-US" sz="2300" kern="1200" dirty="0"/>
        </a:p>
      </dsp:txBody>
      <dsp:txXfrm>
        <a:off x="6216073" y="1291263"/>
        <a:ext cx="5134988" cy="25674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C798FA-A9D5-327A-D80E-AE31BFAE130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89EAF15A-1E54-6EF1-F279-1AFE9DCCC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5957A207-4A96-90D4-9CE6-43A64D68D8D0}"/>
              </a:ext>
            </a:extLst>
          </p:cNvPr>
          <p:cNvSpPr>
            <a:spLocks noGrp="1"/>
          </p:cNvSpPr>
          <p:nvPr>
            <p:ph type="dt" sz="half" idx="10"/>
          </p:nvPr>
        </p:nvSpPr>
        <p:spPr/>
        <p:txBody>
          <a:bodyPr/>
          <a:lstStyle/>
          <a:p>
            <a:fld id="{DF949D35-D592-48DB-B03B-A3EA06C88BDA}" type="datetimeFigureOut">
              <a:rPr lang="es-CR" smtClean="0"/>
              <a:t>13/7/2023</a:t>
            </a:fld>
            <a:endParaRPr lang="es-CR"/>
          </a:p>
        </p:txBody>
      </p:sp>
      <p:sp>
        <p:nvSpPr>
          <p:cNvPr id="5" name="Marcador de pie de página 4">
            <a:extLst>
              <a:ext uri="{FF2B5EF4-FFF2-40B4-BE49-F238E27FC236}">
                <a16:creationId xmlns:a16="http://schemas.microsoft.com/office/drawing/2014/main" id="{B150EA84-4ADD-A6A2-8C30-F93180C59F37}"/>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44B22C5C-C6F2-4AC2-1BDB-51726B6A78D8}"/>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4018370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3D5D5-CFA9-FE2C-80CE-1C343F1F6A15}"/>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7CA5A275-73AB-91B9-886D-F7AB0F41BE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E582883-37A5-D89B-7E1D-31DECF5AA250}"/>
              </a:ext>
            </a:extLst>
          </p:cNvPr>
          <p:cNvSpPr>
            <a:spLocks noGrp="1"/>
          </p:cNvSpPr>
          <p:nvPr>
            <p:ph type="dt" sz="half" idx="10"/>
          </p:nvPr>
        </p:nvSpPr>
        <p:spPr/>
        <p:txBody>
          <a:bodyPr/>
          <a:lstStyle/>
          <a:p>
            <a:fld id="{DF949D35-D592-48DB-B03B-A3EA06C88BDA}" type="datetimeFigureOut">
              <a:rPr lang="es-CR" smtClean="0"/>
              <a:t>13/7/2023</a:t>
            </a:fld>
            <a:endParaRPr lang="es-CR"/>
          </a:p>
        </p:txBody>
      </p:sp>
      <p:sp>
        <p:nvSpPr>
          <p:cNvPr id="5" name="Marcador de pie de página 4">
            <a:extLst>
              <a:ext uri="{FF2B5EF4-FFF2-40B4-BE49-F238E27FC236}">
                <a16:creationId xmlns:a16="http://schemas.microsoft.com/office/drawing/2014/main" id="{D11A6611-84E5-B0C0-BFC5-B4EF0A231A77}"/>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6D960B68-79E9-2C7B-C3A5-1E1AF6E45F84}"/>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63441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B4A34D5-5336-239D-74A8-9F2DFB550D9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7E870E9D-9AD3-5FD8-9CC3-F1443B9861C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71A5029C-686C-B742-F38B-956843D06F96}"/>
              </a:ext>
            </a:extLst>
          </p:cNvPr>
          <p:cNvSpPr>
            <a:spLocks noGrp="1"/>
          </p:cNvSpPr>
          <p:nvPr>
            <p:ph type="dt" sz="half" idx="10"/>
          </p:nvPr>
        </p:nvSpPr>
        <p:spPr/>
        <p:txBody>
          <a:bodyPr/>
          <a:lstStyle/>
          <a:p>
            <a:fld id="{DF949D35-D592-48DB-B03B-A3EA06C88BDA}" type="datetimeFigureOut">
              <a:rPr lang="es-CR" smtClean="0"/>
              <a:t>13/7/2023</a:t>
            </a:fld>
            <a:endParaRPr lang="es-CR"/>
          </a:p>
        </p:txBody>
      </p:sp>
      <p:sp>
        <p:nvSpPr>
          <p:cNvPr id="5" name="Marcador de pie de página 4">
            <a:extLst>
              <a:ext uri="{FF2B5EF4-FFF2-40B4-BE49-F238E27FC236}">
                <a16:creationId xmlns:a16="http://schemas.microsoft.com/office/drawing/2014/main" id="{C0364346-EBCE-1C49-B773-03FFEF2731C5}"/>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3F8C2913-00E3-33B1-C4DB-9C87283FACB4}"/>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213584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3F43D8-C600-B830-7C22-A6058478FFA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087C068D-F333-D274-379D-A2FEB967E2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4C49D316-B7BB-2397-D973-1A74F64F38FE}"/>
              </a:ext>
            </a:extLst>
          </p:cNvPr>
          <p:cNvSpPr>
            <a:spLocks noGrp="1"/>
          </p:cNvSpPr>
          <p:nvPr>
            <p:ph type="dt" sz="half" idx="10"/>
          </p:nvPr>
        </p:nvSpPr>
        <p:spPr/>
        <p:txBody>
          <a:bodyPr/>
          <a:lstStyle/>
          <a:p>
            <a:fld id="{DF949D35-D592-48DB-B03B-A3EA06C88BDA}" type="datetimeFigureOut">
              <a:rPr lang="es-CR" smtClean="0"/>
              <a:t>13/7/2023</a:t>
            </a:fld>
            <a:endParaRPr lang="es-CR"/>
          </a:p>
        </p:txBody>
      </p:sp>
      <p:sp>
        <p:nvSpPr>
          <p:cNvPr id="5" name="Marcador de pie de página 4">
            <a:extLst>
              <a:ext uri="{FF2B5EF4-FFF2-40B4-BE49-F238E27FC236}">
                <a16:creationId xmlns:a16="http://schemas.microsoft.com/office/drawing/2014/main" id="{A2145E97-F336-A99D-81FE-18126BA2B38C}"/>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666A9425-691C-7B72-23E9-B97390234CE7}"/>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13921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8A258-73D7-EFA2-49BA-C6031D184D6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277A236F-3CCB-6A0B-741D-9C2724AAD5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B751CB-806D-1D32-A5B1-6AE4D35F1878}"/>
              </a:ext>
            </a:extLst>
          </p:cNvPr>
          <p:cNvSpPr>
            <a:spLocks noGrp="1"/>
          </p:cNvSpPr>
          <p:nvPr>
            <p:ph type="dt" sz="half" idx="10"/>
          </p:nvPr>
        </p:nvSpPr>
        <p:spPr/>
        <p:txBody>
          <a:bodyPr/>
          <a:lstStyle/>
          <a:p>
            <a:fld id="{DF949D35-D592-48DB-B03B-A3EA06C88BDA}" type="datetimeFigureOut">
              <a:rPr lang="es-CR" smtClean="0"/>
              <a:t>13/7/2023</a:t>
            </a:fld>
            <a:endParaRPr lang="es-CR"/>
          </a:p>
        </p:txBody>
      </p:sp>
      <p:sp>
        <p:nvSpPr>
          <p:cNvPr id="5" name="Marcador de pie de página 4">
            <a:extLst>
              <a:ext uri="{FF2B5EF4-FFF2-40B4-BE49-F238E27FC236}">
                <a16:creationId xmlns:a16="http://schemas.microsoft.com/office/drawing/2014/main" id="{7A4B1173-884A-8C11-7D73-E7B1198DC7A2}"/>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C6FC702D-FACE-D7D1-8B60-39C8DBDE67C9}"/>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16891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1301CA-B448-7171-4F81-738F3D85879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73607776-CB47-3BC9-2751-F9B197B177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08543A06-DA2F-9057-ED70-675942467BF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D1371FCC-D120-CEE6-3F01-CD4867C87E70}"/>
              </a:ext>
            </a:extLst>
          </p:cNvPr>
          <p:cNvSpPr>
            <a:spLocks noGrp="1"/>
          </p:cNvSpPr>
          <p:nvPr>
            <p:ph type="dt" sz="half" idx="10"/>
          </p:nvPr>
        </p:nvSpPr>
        <p:spPr/>
        <p:txBody>
          <a:bodyPr/>
          <a:lstStyle/>
          <a:p>
            <a:fld id="{DF949D35-D592-48DB-B03B-A3EA06C88BDA}" type="datetimeFigureOut">
              <a:rPr lang="es-CR" smtClean="0"/>
              <a:t>13/7/2023</a:t>
            </a:fld>
            <a:endParaRPr lang="es-CR"/>
          </a:p>
        </p:txBody>
      </p:sp>
      <p:sp>
        <p:nvSpPr>
          <p:cNvPr id="6" name="Marcador de pie de página 5">
            <a:extLst>
              <a:ext uri="{FF2B5EF4-FFF2-40B4-BE49-F238E27FC236}">
                <a16:creationId xmlns:a16="http://schemas.microsoft.com/office/drawing/2014/main" id="{07BB5739-C76A-39F6-AE4C-39E8C2E1B365}"/>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7E283E6F-A32D-37E4-2485-C402D9715E5A}"/>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218611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3DB63A-FD43-E105-3A18-B9B14B5EFF1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D1C2A95C-54C0-EF9D-1CF4-4F74BF85E0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FCC365-CD79-7620-6902-E1D6A2BBE78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29DDAADB-8A45-40D1-4346-DC5434C8DB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F5F4C55-730E-8A1F-C389-B8857FB8BC6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74DCB7BE-3C75-4B74-AEBA-C491A1C2CDDD}"/>
              </a:ext>
            </a:extLst>
          </p:cNvPr>
          <p:cNvSpPr>
            <a:spLocks noGrp="1"/>
          </p:cNvSpPr>
          <p:nvPr>
            <p:ph type="dt" sz="half" idx="10"/>
          </p:nvPr>
        </p:nvSpPr>
        <p:spPr/>
        <p:txBody>
          <a:bodyPr/>
          <a:lstStyle/>
          <a:p>
            <a:fld id="{DF949D35-D592-48DB-B03B-A3EA06C88BDA}" type="datetimeFigureOut">
              <a:rPr lang="es-CR" smtClean="0"/>
              <a:t>13/7/2023</a:t>
            </a:fld>
            <a:endParaRPr lang="es-CR"/>
          </a:p>
        </p:txBody>
      </p:sp>
      <p:sp>
        <p:nvSpPr>
          <p:cNvPr id="8" name="Marcador de pie de página 7">
            <a:extLst>
              <a:ext uri="{FF2B5EF4-FFF2-40B4-BE49-F238E27FC236}">
                <a16:creationId xmlns:a16="http://schemas.microsoft.com/office/drawing/2014/main" id="{E49722E6-3C85-485F-7F35-954EEB8B09CA}"/>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A11B12EC-20E6-42EA-C3C8-CB762C072A60}"/>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340084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F3EA2D-3734-6C14-8A29-532B0FE6D463}"/>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56C68F7B-1BE5-308F-D4D8-688D240F0AB3}"/>
              </a:ext>
            </a:extLst>
          </p:cNvPr>
          <p:cNvSpPr>
            <a:spLocks noGrp="1"/>
          </p:cNvSpPr>
          <p:nvPr>
            <p:ph type="dt" sz="half" idx="10"/>
          </p:nvPr>
        </p:nvSpPr>
        <p:spPr/>
        <p:txBody>
          <a:bodyPr/>
          <a:lstStyle/>
          <a:p>
            <a:fld id="{DF949D35-D592-48DB-B03B-A3EA06C88BDA}" type="datetimeFigureOut">
              <a:rPr lang="es-CR" smtClean="0"/>
              <a:t>13/7/2023</a:t>
            </a:fld>
            <a:endParaRPr lang="es-CR"/>
          </a:p>
        </p:txBody>
      </p:sp>
      <p:sp>
        <p:nvSpPr>
          <p:cNvPr id="4" name="Marcador de pie de página 3">
            <a:extLst>
              <a:ext uri="{FF2B5EF4-FFF2-40B4-BE49-F238E27FC236}">
                <a16:creationId xmlns:a16="http://schemas.microsoft.com/office/drawing/2014/main" id="{9DCFC5E9-C139-2DD3-9F88-2AA93092C26B}"/>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CB8F8EC3-512D-6DF7-EA3B-8A3256A1834B}"/>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348199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972743E-E8AD-D3E5-BC3A-E751C4AE261F}"/>
              </a:ext>
            </a:extLst>
          </p:cNvPr>
          <p:cNvSpPr>
            <a:spLocks noGrp="1"/>
          </p:cNvSpPr>
          <p:nvPr>
            <p:ph type="dt" sz="half" idx="10"/>
          </p:nvPr>
        </p:nvSpPr>
        <p:spPr/>
        <p:txBody>
          <a:bodyPr/>
          <a:lstStyle/>
          <a:p>
            <a:fld id="{DF949D35-D592-48DB-B03B-A3EA06C88BDA}" type="datetimeFigureOut">
              <a:rPr lang="es-CR" smtClean="0"/>
              <a:t>13/7/2023</a:t>
            </a:fld>
            <a:endParaRPr lang="es-CR"/>
          </a:p>
        </p:txBody>
      </p:sp>
      <p:sp>
        <p:nvSpPr>
          <p:cNvPr id="3" name="Marcador de pie de página 2">
            <a:extLst>
              <a:ext uri="{FF2B5EF4-FFF2-40B4-BE49-F238E27FC236}">
                <a16:creationId xmlns:a16="http://schemas.microsoft.com/office/drawing/2014/main" id="{39F43A00-4ABC-40D6-1A89-9C228842AAAD}"/>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B94BBDA5-7477-E2B9-CF19-1A4A2A4F38C2}"/>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389652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B13E7E-992F-174F-F1B0-3366118283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AAC148B0-540A-BD85-3CE1-540A23A682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842A6871-6713-61A7-1D19-B48742AE5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3A9385C-E128-0753-A24E-C0354A3F1579}"/>
              </a:ext>
            </a:extLst>
          </p:cNvPr>
          <p:cNvSpPr>
            <a:spLocks noGrp="1"/>
          </p:cNvSpPr>
          <p:nvPr>
            <p:ph type="dt" sz="half" idx="10"/>
          </p:nvPr>
        </p:nvSpPr>
        <p:spPr/>
        <p:txBody>
          <a:bodyPr/>
          <a:lstStyle/>
          <a:p>
            <a:fld id="{DF949D35-D592-48DB-B03B-A3EA06C88BDA}" type="datetimeFigureOut">
              <a:rPr lang="es-CR" smtClean="0"/>
              <a:t>13/7/2023</a:t>
            </a:fld>
            <a:endParaRPr lang="es-CR"/>
          </a:p>
        </p:txBody>
      </p:sp>
      <p:sp>
        <p:nvSpPr>
          <p:cNvPr id="6" name="Marcador de pie de página 5">
            <a:extLst>
              <a:ext uri="{FF2B5EF4-FFF2-40B4-BE49-F238E27FC236}">
                <a16:creationId xmlns:a16="http://schemas.microsoft.com/office/drawing/2014/main" id="{DE019A89-30B6-66D2-F8FA-4766E6D6DB88}"/>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87557161-804C-FD2F-3C11-F341D89B0EA7}"/>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349270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5BDEC0-78C2-4FE6-DB4E-59CE28FCA5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00EF032A-7A0B-E44A-6B5A-F9640B54B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2E1BBB44-4070-E0C4-C48A-85807AFC5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2929E7-3D12-A955-4F16-70F18E58D4EF}"/>
              </a:ext>
            </a:extLst>
          </p:cNvPr>
          <p:cNvSpPr>
            <a:spLocks noGrp="1"/>
          </p:cNvSpPr>
          <p:nvPr>
            <p:ph type="dt" sz="half" idx="10"/>
          </p:nvPr>
        </p:nvSpPr>
        <p:spPr/>
        <p:txBody>
          <a:bodyPr/>
          <a:lstStyle/>
          <a:p>
            <a:fld id="{DF949D35-D592-48DB-B03B-A3EA06C88BDA}" type="datetimeFigureOut">
              <a:rPr lang="es-CR" smtClean="0"/>
              <a:t>13/7/2023</a:t>
            </a:fld>
            <a:endParaRPr lang="es-CR"/>
          </a:p>
        </p:txBody>
      </p:sp>
      <p:sp>
        <p:nvSpPr>
          <p:cNvPr id="6" name="Marcador de pie de página 5">
            <a:extLst>
              <a:ext uri="{FF2B5EF4-FFF2-40B4-BE49-F238E27FC236}">
                <a16:creationId xmlns:a16="http://schemas.microsoft.com/office/drawing/2014/main" id="{23D39951-7E84-9C5B-F1EA-7F85AC151953}"/>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B6BF02CA-FC3B-CC75-E95D-7C0200C89985}"/>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114605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3EE395-4B5A-5386-28F0-0DC443A2DE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E15EA4E1-C168-886E-5203-34783C4CC7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EEBEC9D-BC6E-7811-BB61-00022233AC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49D35-D592-48DB-B03B-A3EA06C88BDA}" type="datetimeFigureOut">
              <a:rPr lang="es-CR" smtClean="0"/>
              <a:t>13/7/2023</a:t>
            </a:fld>
            <a:endParaRPr lang="es-CR"/>
          </a:p>
        </p:txBody>
      </p:sp>
      <p:sp>
        <p:nvSpPr>
          <p:cNvPr id="5" name="Marcador de pie de página 4">
            <a:extLst>
              <a:ext uri="{FF2B5EF4-FFF2-40B4-BE49-F238E27FC236}">
                <a16:creationId xmlns:a16="http://schemas.microsoft.com/office/drawing/2014/main" id="{5F9206E0-C489-7818-0F52-37C65A489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89639318-9ADF-88A9-A439-D1B268B33D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B4A72-95E4-4518-8060-25BB762A31C5}" type="slidenum">
              <a:rPr lang="es-CR" smtClean="0"/>
              <a:t>‹Nº›</a:t>
            </a:fld>
            <a:endParaRPr lang="es-CR"/>
          </a:p>
        </p:txBody>
      </p:sp>
    </p:spTree>
    <p:extLst>
      <p:ext uri="{BB962C8B-B14F-4D97-AF65-F5344CB8AC3E}">
        <p14:creationId xmlns:p14="http://schemas.microsoft.com/office/powerpoint/2010/main" val="1338271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 de texto 8">
            <a:extLst>
              <a:ext uri="{FF2B5EF4-FFF2-40B4-BE49-F238E27FC236}">
                <a16:creationId xmlns:a16="http://schemas.microsoft.com/office/drawing/2014/main" id="{9CF8821C-9265-F4F9-385B-97E7563BAE4C}"/>
              </a:ext>
            </a:extLst>
          </p:cNvPr>
          <p:cNvSpPr txBox="1">
            <a:spLocks noChangeArrowheads="1"/>
          </p:cNvSpPr>
          <p:nvPr/>
        </p:nvSpPr>
        <p:spPr bwMode="auto">
          <a:xfrm>
            <a:off x="6513788" y="365125"/>
            <a:ext cx="4840010" cy="18073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lIns="91440" tIns="45720" rIns="91440" bIns="45720" rtlCol="0" anchor="ctr" anchorCtr="0">
            <a:normAutofit/>
          </a:bodyPr>
          <a:lstStyle/>
          <a:p>
            <a:pPr>
              <a:lnSpc>
                <a:spcPct val="90000"/>
              </a:lnSpc>
              <a:spcBef>
                <a:spcPct val="0"/>
              </a:spcBef>
              <a:spcAft>
                <a:spcPts val="1000"/>
              </a:spcAft>
            </a:pPr>
            <a:r>
              <a:rPr lang="en-US" sz="3700" b="1" dirty="0" err="1">
                <a:effectLst>
                  <a:outerShdw blurRad="38100" dist="38100" dir="2700000" algn="tl">
                    <a:srgbClr val="000000">
                      <a:alpha val="43137"/>
                    </a:srgbClr>
                  </a:outerShdw>
                </a:effectLst>
                <a:latin typeface="+mj-lt"/>
                <a:ea typeface="+mj-ea"/>
                <a:cs typeface="+mj-cs"/>
              </a:rPr>
              <a:t>Doctorado</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en</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Gestión</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Pública</a:t>
            </a:r>
            <a:r>
              <a:rPr lang="en-US" sz="3700" b="1" dirty="0">
                <a:effectLst>
                  <a:outerShdw blurRad="38100" dist="38100" dir="2700000" algn="tl">
                    <a:srgbClr val="000000">
                      <a:alpha val="43137"/>
                    </a:srgbClr>
                  </a:outerShdw>
                </a:effectLst>
                <a:latin typeface="+mj-lt"/>
                <a:ea typeface="+mj-ea"/>
                <a:cs typeface="+mj-cs"/>
              </a:rPr>
              <a:t> y </a:t>
            </a:r>
            <a:r>
              <a:rPr lang="en-US" sz="3700" b="1" dirty="0" err="1">
                <a:effectLst>
                  <a:outerShdw blurRad="38100" dist="38100" dir="2700000" algn="tl">
                    <a:srgbClr val="000000">
                      <a:alpha val="43137"/>
                    </a:srgbClr>
                  </a:outerShdw>
                </a:effectLst>
                <a:latin typeface="+mj-lt"/>
                <a:ea typeface="+mj-ea"/>
                <a:cs typeface="+mj-cs"/>
              </a:rPr>
              <a:t>Ciencias</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Empresariales</a:t>
            </a:r>
            <a:r>
              <a:rPr lang="en-US" sz="3700" b="1" dirty="0">
                <a:effectLst>
                  <a:outerShdw blurRad="38100" dist="38100" dir="2700000" algn="tl">
                    <a:srgbClr val="000000">
                      <a:alpha val="43137"/>
                    </a:srgbClr>
                  </a:outerShdw>
                </a:effectLst>
                <a:latin typeface="+mj-lt"/>
                <a:ea typeface="+mj-ea"/>
                <a:cs typeface="+mj-cs"/>
              </a:rPr>
              <a:t> del ICAP</a:t>
            </a:r>
          </a:p>
        </p:txBody>
      </p:sp>
      <p:pic>
        <p:nvPicPr>
          <p:cNvPr id="7" name="Picture 6" descr="Toma trasera de una fila de graduados">
            <a:extLst>
              <a:ext uri="{FF2B5EF4-FFF2-40B4-BE49-F238E27FC236}">
                <a16:creationId xmlns:a16="http://schemas.microsoft.com/office/drawing/2014/main" id="{1F3CB421-6872-F29A-FB8F-ABC9AC87707F}"/>
              </a:ext>
            </a:extLst>
          </p:cNvPr>
          <p:cNvPicPr>
            <a:picLocks noChangeAspect="1"/>
          </p:cNvPicPr>
          <p:nvPr/>
        </p:nvPicPr>
        <p:blipFill rotWithShape="1">
          <a:blip r:embed="rId2"/>
          <a:srcRect l="15736" r="2473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Cuadro de texto 4">
            <a:extLst>
              <a:ext uri="{FF2B5EF4-FFF2-40B4-BE49-F238E27FC236}">
                <a16:creationId xmlns:a16="http://schemas.microsoft.com/office/drawing/2014/main" id="{A8C3769F-3AA8-D99F-2DC4-9CD8847BDBA0}"/>
              </a:ext>
            </a:extLst>
          </p:cNvPr>
          <p:cNvSpPr txBox="1">
            <a:spLocks noChangeArrowheads="1"/>
          </p:cNvSpPr>
          <p:nvPr/>
        </p:nvSpPr>
        <p:spPr bwMode="auto">
          <a:xfrm>
            <a:off x="6513788" y="2333297"/>
            <a:ext cx="4840010" cy="38436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lIns="91440" tIns="45720" rIns="91440" bIns="45720" rtlCol="0" anchorCtr="0">
            <a:normAutofit/>
          </a:bodyPr>
          <a:lstStyle/>
          <a:p>
            <a:pPr indent="-228600">
              <a:lnSpc>
                <a:spcPct val="90000"/>
              </a:lnSpc>
              <a:spcAft>
                <a:spcPts val="1000"/>
              </a:spcAft>
              <a:buFont typeface="Arial" panose="020B0604020202020204" pitchFamily="34" charset="0"/>
              <a:buChar char="•"/>
            </a:pPr>
            <a:r>
              <a:rPr lang="en-US" sz="2000" b="1" dirty="0">
                <a:effectLst/>
              </a:rPr>
              <a:t>XII PROMOCIÓN REGIONAL</a:t>
            </a:r>
            <a:endParaRPr lang="en-US" sz="2000" dirty="0">
              <a:effectLst/>
            </a:endParaRPr>
          </a:p>
          <a:p>
            <a:pPr indent="-228600">
              <a:lnSpc>
                <a:spcPct val="90000"/>
              </a:lnSpc>
              <a:spcAft>
                <a:spcPts val="1000"/>
              </a:spcAft>
              <a:buFont typeface="Arial" panose="020B0604020202020204" pitchFamily="34" charset="0"/>
              <a:buChar char="•"/>
            </a:pPr>
            <a:r>
              <a:rPr lang="en-US" sz="2000" b="1" dirty="0">
                <a:effectLst/>
              </a:rPr>
              <a:t>2023-2024</a:t>
            </a:r>
            <a:endParaRPr lang="en-US" sz="2000" dirty="0">
              <a:effectLst/>
            </a:endParaRPr>
          </a:p>
          <a:p>
            <a:pPr indent="-228600">
              <a:lnSpc>
                <a:spcPct val="90000"/>
              </a:lnSpc>
              <a:spcAft>
                <a:spcPts val="1000"/>
              </a:spcAft>
              <a:buFont typeface="Arial" panose="020B0604020202020204" pitchFamily="34" charset="0"/>
              <a:buChar char="•"/>
            </a:pPr>
            <a:r>
              <a:rPr lang="en-US" sz="2000" b="1" dirty="0">
                <a:effectLst/>
              </a:rPr>
              <a:t> </a:t>
            </a:r>
            <a:endParaRPr lang="en-US" sz="2000" dirty="0">
              <a:effectLst/>
            </a:endParaRPr>
          </a:p>
          <a:p>
            <a:pPr indent="-228600">
              <a:lnSpc>
                <a:spcPct val="90000"/>
              </a:lnSpc>
              <a:spcAft>
                <a:spcPts val="1000"/>
              </a:spcAft>
              <a:buFont typeface="Arial" panose="020B0604020202020204" pitchFamily="34" charset="0"/>
              <a:buChar char="•"/>
            </a:pPr>
            <a:r>
              <a:rPr lang="en-US" sz="2000" b="1" dirty="0">
                <a:effectLst/>
              </a:rPr>
              <a:t>PROGRAMA DEL CURSO</a:t>
            </a:r>
            <a:endParaRPr lang="en-US" sz="2000" dirty="0">
              <a:effectLst/>
            </a:endParaRPr>
          </a:p>
          <a:p>
            <a:pPr indent="-228600">
              <a:lnSpc>
                <a:spcPct val="90000"/>
              </a:lnSpc>
              <a:spcAft>
                <a:spcPts val="1000"/>
              </a:spcAft>
              <a:buFont typeface="Arial" panose="020B0604020202020204" pitchFamily="34" charset="0"/>
              <a:buChar char="•"/>
            </a:pPr>
            <a:r>
              <a:rPr lang="en-US" sz="2000" b="1" dirty="0">
                <a:effectLst/>
              </a:rPr>
              <a:t> </a:t>
            </a:r>
            <a:endParaRPr lang="en-US" sz="2000" dirty="0">
              <a:effectLst/>
            </a:endParaRPr>
          </a:p>
          <a:p>
            <a:pPr indent="-228600">
              <a:lnSpc>
                <a:spcPct val="90000"/>
              </a:lnSpc>
              <a:spcAft>
                <a:spcPts val="1000"/>
              </a:spcAft>
              <a:buFont typeface="Arial" panose="020B0604020202020204" pitchFamily="34" charset="0"/>
              <a:buChar char="•"/>
            </a:pPr>
            <a:r>
              <a:rPr lang="en-US" sz="2000" b="1" dirty="0">
                <a:effectLst/>
              </a:rPr>
              <a:t>Economía del </a:t>
            </a:r>
            <a:r>
              <a:rPr lang="en-US" sz="2000" b="1" dirty="0" err="1">
                <a:effectLst/>
              </a:rPr>
              <a:t>Gasto</a:t>
            </a:r>
            <a:r>
              <a:rPr lang="en-US" sz="2000" b="1" dirty="0">
                <a:effectLst/>
              </a:rPr>
              <a:t> Público</a:t>
            </a:r>
          </a:p>
          <a:p>
            <a:pPr indent="-228600">
              <a:lnSpc>
                <a:spcPct val="90000"/>
              </a:lnSpc>
              <a:spcAft>
                <a:spcPts val="1000"/>
              </a:spcAft>
              <a:buFont typeface="Arial" panose="020B0604020202020204" pitchFamily="34" charset="0"/>
              <a:buChar char="•"/>
            </a:pPr>
            <a:r>
              <a:rPr lang="en-US" sz="2000" b="1" dirty="0" err="1"/>
              <a:t>Profesor</a:t>
            </a:r>
            <a:r>
              <a:rPr lang="en-US" sz="2000" b="1" dirty="0"/>
              <a:t>: Dr. Roberto Jiménez Gómez</a:t>
            </a:r>
          </a:p>
          <a:p>
            <a:pPr indent="-228600">
              <a:lnSpc>
                <a:spcPct val="90000"/>
              </a:lnSpc>
              <a:spcAft>
                <a:spcPts val="1000"/>
              </a:spcAft>
              <a:buFont typeface="Arial" panose="020B0604020202020204" pitchFamily="34" charset="0"/>
              <a:buChar char="•"/>
            </a:pPr>
            <a:endParaRPr lang="en-US" sz="2000" b="1" dirty="0">
              <a:effectLst/>
            </a:endParaRPr>
          </a:p>
          <a:p>
            <a:pPr indent="-228600">
              <a:lnSpc>
                <a:spcPct val="90000"/>
              </a:lnSpc>
              <a:spcAft>
                <a:spcPts val="1000"/>
              </a:spcAft>
              <a:buFont typeface="Arial" panose="020B0604020202020204" pitchFamily="34" charset="0"/>
              <a:buChar char="•"/>
            </a:pPr>
            <a:r>
              <a:rPr lang="en-US" sz="2000" dirty="0"/>
              <a:t>14</a:t>
            </a:r>
            <a:r>
              <a:rPr lang="en-US" sz="2000" dirty="0">
                <a:effectLst/>
              </a:rPr>
              <a:t>/7/23</a:t>
            </a:r>
          </a:p>
          <a:p>
            <a:pPr indent="-228600">
              <a:lnSpc>
                <a:spcPct val="90000"/>
              </a:lnSpc>
              <a:spcAft>
                <a:spcPts val="1000"/>
              </a:spcAft>
              <a:buFont typeface="Arial" panose="020B0604020202020204" pitchFamily="34" charset="0"/>
              <a:buChar char="•"/>
            </a:pPr>
            <a:endParaRPr lang="en-US" sz="2000" dirty="0">
              <a:effectLst/>
            </a:endParaRPr>
          </a:p>
        </p:txBody>
      </p:sp>
    </p:spTree>
    <p:extLst>
      <p:ext uri="{BB962C8B-B14F-4D97-AF65-F5344CB8AC3E}">
        <p14:creationId xmlns:p14="http://schemas.microsoft.com/office/powerpoint/2010/main" val="288232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E3FB5616-E830-D854-0731-E57E0111EDF9}"/>
              </a:ext>
            </a:extLst>
          </p:cNvPr>
          <p:cNvGraphicFramePr>
            <a:graphicFrameLocks noGrp="1"/>
          </p:cNvGraphicFramePr>
          <p:nvPr>
            <p:ph idx="1"/>
            <p:extLst>
              <p:ext uri="{D42A27DB-BD31-4B8C-83A1-F6EECF244321}">
                <p14:modId xmlns:p14="http://schemas.microsoft.com/office/powerpoint/2010/main" val="2604807492"/>
              </p:ext>
            </p:extLst>
          </p:nvPr>
        </p:nvGraphicFramePr>
        <p:xfrm>
          <a:off x="1115567" y="422031"/>
          <a:ext cx="10799768" cy="617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994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72A017F9-BA20-5647-E7A1-E61F57DAAFE9}"/>
              </a:ext>
            </a:extLst>
          </p:cNvPr>
          <p:cNvGraphicFramePr>
            <a:graphicFrameLocks noGrp="1"/>
          </p:cNvGraphicFramePr>
          <p:nvPr>
            <p:ph idx="1"/>
            <p:extLst>
              <p:ext uri="{D42A27DB-BD31-4B8C-83A1-F6EECF244321}">
                <p14:modId xmlns:p14="http://schemas.microsoft.com/office/powerpoint/2010/main" val="897424922"/>
              </p:ext>
            </p:extLst>
          </p:nvPr>
        </p:nvGraphicFramePr>
        <p:xfrm>
          <a:off x="838199" y="417619"/>
          <a:ext cx="11189677" cy="5817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06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8059363-6DFD-6A7B-2BFD-B334EAA513E3}"/>
              </a:ext>
            </a:extLst>
          </p:cNvPr>
          <p:cNvSpPr>
            <a:spLocks noGrp="1"/>
          </p:cNvSpPr>
          <p:nvPr>
            <p:ph type="title"/>
          </p:nvPr>
        </p:nvSpPr>
        <p:spPr>
          <a:xfrm>
            <a:off x="686834" y="1153572"/>
            <a:ext cx="3200400" cy="4461163"/>
          </a:xfrm>
        </p:spPr>
        <p:txBody>
          <a:bodyPr>
            <a:normAutofit/>
          </a:bodyPr>
          <a:lstStyle/>
          <a:p>
            <a:r>
              <a:rPr lang="es-CR" b="1">
                <a:solidFill>
                  <a:srgbClr val="FFFFFF"/>
                </a:solidFill>
              </a:rPr>
              <a:t>Interrogantes claves</a:t>
            </a:r>
            <a:r>
              <a:rPr lang="es-CR">
                <a:solidFill>
                  <a:srgbClr val="FFFFFF"/>
                </a:solidFill>
              </a:rPr>
              <a:t>:</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ubtítulo 2">
            <a:extLst>
              <a:ext uri="{FF2B5EF4-FFF2-40B4-BE49-F238E27FC236}">
                <a16:creationId xmlns:a16="http://schemas.microsoft.com/office/drawing/2014/main" id="{DF6730AE-1301-0996-A5F9-DB92B635893A}"/>
              </a:ext>
            </a:extLst>
          </p:cNvPr>
          <p:cNvSpPr>
            <a:spLocks noGrp="1"/>
          </p:cNvSpPr>
          <p:nvPr>
            <p:ph idx="1"/>
          </p:nvPr>
        </p:nvSpPr>
        <p:spPr>
          <a:xfrm>
            <a:off x="4447308" y="591344"/>
            <a:ext cx="6906491" cy="5585619"/>
          </a:xfrm>
        </p:spPr>
        <p:txBody>
          <a:bodyPr vert="horz" lIns="91440" tIns="45720" rIns="91440" bIns="45720" rtlCol="0" anchor="ctr">
            <a:normAutofit/>
          </a:bodyPr>
          <a:lstStyle/>
          <a:p>
            <a:pPr indent="-228600" algn="just">
              <a:buFont typeface="Arial" panose="020B0604020202020204" pitchFamily="34" charset="0"/>
              <a:buChar char="•"/>
            </a:pPr>
            <a:r>
              <a:rPr lang="es-CR" sz="24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t>
            </a:r>
            <a:r>
              <a:rPr lang="en-US" sz="2400" b="1" dirty="0">
                <a:effectLst>
                  <a:outerShdw blurRad="38100" dist="38100" dir="2700000" algn="tl">
                    <a:srgbClr val="000000">
                      <a:alpha val="43137"/>
                    </a:srgbClr>
                  </a:outerShdw>
                </a:effectLst>
              </a:rPr>
              <a:t>Como </a:t>
            </a:r>
            <a:r>
              <a:rPr lang="en-US" sz="2400" b="1" dirty="0" err="1">
                <a:effectLst>
                  <a:outerShdw blurRad="38100" dist="38100" dir="2700000" algn="tl">
                    <a:srgbClr val="000000">
                      <a:alpha val="43137"/>
                    </a:srgbClr>
                  </a:outerShdw>
                </a:effectLst>
              </a:rPr>
              <a:t>influye</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el</a:t>
            </a:r>
            <a:r>
              <a:rPr lang="en-US" sz="2400" b="1" dirty="0">
                <a:effectLst>
                  <a:outerShdw blurRad="38100" dist="38100" dir="2700000" algn="tl">
                    <a:srgbClr val="000000">
                      <a:alpha val="43137"/>
                    </a:srgbClr>
                  </a:outerShdw>
                </a:effectLst>
              </a:rPr>
              <a:t> Estado </a:t>
            </a:r>
            <a:r>
              <a:rPr lang="en-US" sz="2400" b="1" dirty="0" err="1">
                <a:effectLst>
                  <a:outerShdw blurRad="38100" dist="38100" dir="2700000" algn="tl">
                    <a:srgbClr val="000000">
                      <a:alpha val="43137"/>
                    </a:srgbClr>
                  </a:outerShdw>
                </a:effectLst>
              </a:rPr>
              <a:t>en</a:t>
            </a:r>
            <a:r>
              <a:rPr lang="en-US" sz="2400" b="1" dirty="0">
                <a:effectLst>
                  <a:outerShdw blurRad="38100" dist="38100" dir="2700000" algn="tl">
                    <a:srgbClr val="000000">
                      <a:alpha val="43137"/>
                    </a:srgbClr>
                  </a:outerShdw>
                </a:effectLst>
              </a:rPr>
              <a:t> la Economía?</a:t>
            </a:r>
          </a:p>
          <a:p>
            <a:pPr indent="-228600" algn="just">
              <a:buFont typeface="Arial" panose="020B0604020202020204" pitchFamily="34" charset="0"/>
              <a:buChar char="•"/>
            </a:pPr>
            <a:endParaRPr lang="en-US" sz="2400" b="1" dirty="0">
              <a:effectLst>
                <a:outerShdw blurRad="38100" dist="38100" dir="2700000" algn="tl">
                  <a:srgbClr val="000000">
                    <a:alpha val="43137"/>
                  </a:srgbClr>
                </a:outerShdw>
              </a:effectLst>
            </a:endParaRPr>
          </a:p>
          <a:p>
            <a:pPr indent="-228600" algn="just">
              <a:buFont typeface="Arial" panose="020B0604020202020204" pitchFamily="34" charset="0"/>
              <a:buChar char="•"/>
            </a:pPr>
            <a:r>
              <a:rPr lang="es-CR" sz="24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t>
            </a:r>
            <a:r>
              <a:rPr lang="en-US" sz="2400" b="1" dirty="0">
                <a:effectLst>
                  <a:outerShdw blurRad="38100" dist="38100" dir="2700000" algn="tl">
                    <a:srgbClr val="000000">
                      <a:alpha val="43137"/>
                    </a:srgbClr>
                  </a:outerShdw>
                </a:effectLst>
              </a:rPr>
              <a:t>Por </a:t>
            </a:r>
            <a:r>
              <a:rPr lang="en-US" sz="2400" b="1" dirty="0" err="1">
                <a:effectLst>
                  <a:outerShdw blurRad="38100" dist="38100" dir="2700000" algn="tl">
                    <a:srgbClr val="000000">
                      <a:alpha val="43137"/>
                    </a:srgbClr>
                  </a:outerShdw>
                </a:effectLst>
              </a:rPr>
              <a:t>qué</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realiza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el</a:t>
            </a:r>
            <a:r>
              <a:rPr lang="en-US" sz="2400" b="1" dirty="0">
                <a:effectLst>
                  <a:outerShdw blurRad="38100" dist="38100" dir="2700000" algn="tl">
                    <a:srgbClr val="000000">
                      <a:alpha val="43137"/>
                    </a:srgbClr>
                  </a:outerShdw>
                </a:effectLst>
              </a:rPr>
              <a:t> sector </a:t>
            </a:r>
            <a:r>
              <a:rPr lang="en-US" sz="2400" b="1" dirty="0" err="1">
                <a:effectLst>
                  <a:outerShdw blurRad="38100" dist="38100" dir="2700000" algn="tl">
                    <a:srgbClr val="000000">
                      <a:alpha val="43137"/>
                    </a:srgbClr>
                  </a:outerShdw>
                </a:effectLst>
              </a:rPr>
              <a:t>público</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unas</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actividades</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económicas</a:t>
            </a:r>
            <a:r>
              <a:rPr lang="en-US" sz="2400" b="1" dirty="0">
                <a:effectLst>
                  <a:outerShdw blurRad="38100" dist="38100" dir="2700000" algn="tl">
                    <a:srgbClr val="000000">
                      <a:alpha val="43137"/>
                    </a:srgbClr>
                  </a:outerShdw>
                </a:effectLst>
              </a:rPr>
              <a:t> y </a:t>
            </a:r>
            <a:r>
              <a:rPr lang="en-US" sz="2400" b="1" dirty="0" err="1">
                <a:effectLst>
                  <a:outerShdw blurRad="38100" dist="38100" dir="2700000" algn="tl">
                    <a:srgbClr val="000000">
                      <a:alpha val="43137"/>
                    </a:srgbClr>
                  </a:outerShdw>
                </a:effectLst>
              </a:rPr>
              <a:t>el</a:t>
            </a:r>
            <a:r>
              <a:rPr lang="en-US" sz="2400" b="1" dirty="0">
                <a:effectLst>
                  <a:outerShdw blurRad="38100" dist="38100" dir="2700000" algn="tl">
                    <a:srgbClr val="000000">
                      <a:alpha val="43137"/>
                    </a:srgbClr>
                  </a:outerShdw>
                </a:effectLst>
              </a:rPr>
              <a:t> privado </a:t>
            </a:r>
            <a:r>
              <a:rPr lang="en-US" sz="2400" b="1" dirty="0" err="1">
                <a:effectLst>
                  <a:outerShdw blurRad="38100" dist="38100" dir="2700000" algn="tl">
                    <a:srgbClr val="000000">
                      <a:alpha val="43137"/>
                    </a:srgbClr>
                  </a:outerShdw>
                </a:effectLst>
              </a:rPr>
              <a:t>otras</a:t>
            </a:r>
            <a:r>
              <a:rPr lang="en-US" sz="2400" b="1" dirty="0">
                <a:effectLst>
                  <a:outerShdw blurRad="38100" dist="38100" dir="2700000" algn="tl">
                    <a:srgbClr val="000000">
                      <a:alpha val="43137"/>
                    </a:srgbClr>
                  </a:outerShdw>
                </a:effectLst>
              </a:rPr>
              <a:t>?</a:t>
            </a:r>
          </a:p>
          <a:p>
            <a:pPr indent="-228600" algn="just">
              <a:buFont typeface="Arial" panose="020B0604020202020204" pitchFamily="34" charset="0"/>
              <a:buChar char="•"/>
            </a:pPr>
            <a:endParaRPr lang="en-US" sz="2400" b="1" dirty="0">
              <a:effectLst>
                <a:outerShdw blurRad="38100" dist="38100" dir="2700000" algn="tl">
                  <a:srgbClr val="000000">
                    <a:alpha val="43137"/>
                  </a:srgbClr>
                </a:outerShdw>
              </a:effectLst>
            </a:endParaRPr>
          </a:p>
          <a:p>
            <a:pPr indent="-228600" algn="just">
              <a:buFont typeface="Arial" panose="020B0604020202020204" pitchFamily="34" charset="0"/>
              <a:buChar char="•"/>
            </a:pPr>
            <a:r>
              <a:rPr lang="es-CR" sz="24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t>
            </a:r>
            <a:r>
              <a:rPr lang="en-US" sz="2400" b="1" dirty="0" err="1">
                <a:effectLst>
                  <a:outerShdw blurRad="38100" dist="38100" dir="2700000" algn="tl">
                    <a:srgbClr val="000000">
                      <a:alpha val="43137"/>
                    </a:srgbClr>
                  </a:outerShdw>
                </a:effectLst>
              </a:rPr>
              <a:t>Debe</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hacer</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el</a:t>
            </a:r>
            <a:r>
              <a:rPr lang="en-US" sz="2400" b="1" dirty="0">
                <a:effectLst>
                  <a:outerShdw blurRad="38100" dist="38100" dir="2700000" algn="tl">
                    <a:srgbClr val="000000">
                      <a:alpha val="43137"/>
                    </a:srgbClr>
                  </a:outerShdw>
                </a:effectLst>
              </a:rPr>
              <a:t> Estado </a:t>
            </a:r>
            <a:r>
              <a:rPr lang="en-US" sz="2400" b="1" dirty="0" err="1">
                <a:effectLst>
                  <a:outerShdw blurRad="38100" dist="38100" dir="2700000" algn="tl">
                    <a:srgbClr val="000000">
                      <a:alpha val="43137"/>
                    </a:srgbClr>
                  </a:outerShdw>
                </a:effectLst>
              </a:rPr>
              <a:t>más</a:t>
            </a:r>
            <a:r>
              <a:rPr lang="en-US" sz="2400" b="1" dirty="0">
                <a:effectLst>
                  <a:outerShdw blurRad="38100" dist="38100" dir="2700000" algn="tl">
                    <a:srgbClr val="000000">
                      <a:alpha val="43137"/>
                    </a:srgbClr>
                  </a:outerShdw>
                </a:effectLst>
              </a:rPr>
              <a:t> de lo que </a:t>
            </a:r>
            <a:r>
              <a:rPr lang="en-US" sz="2400" b="1" dirty="0" err="1">
                <a:effectLst>
                  <a:outerShdw blurRad="38100" dist="38100" dir="2700000" algn="tl">
                    <a:srgbClr val="000000">
                      <a:alpha val="43137"/>
                    </a:srgbClr>
                  </a:outerShdw>
                </a:effectLst>
              </a:rPr>
              <a:t>hace</a:t>
            </a:r>
            <a:r>
              <a:rPr lang="en-US" sz="2400" b="1" dirty="0">
                <a:effectLst>
                  <a:outerShdw blurRad="38100" dist="38100" dir="2700000" algn="tl">
                    <a:srgbClr val="000000">
                      <a:alpha val="43137"/>
                    </a:srgbClr>
                  </a:outerShdw>
                </a:effectLst>
              </a:rPr>
              <a:t> o </a:t>
            </a:r>
            <a:r>
              <a:rPr lang="en-US" sz="2400" b="1" dirty="0" err="1">
                <a:effectLst>
                  <a:outerShdw blurRad="38100" dist="38100" dir="2700000" algn="tl">
                    <a:srgbClr val="000000">
                      <a:alpha val="43137"/>
                    </a:srgbClr>
                  </a:outerShdw>
                </a:effectLst>
              </a:rPr>
              <a:t>quizás</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menos</a:t>
            </a:r>
            <a:r>
              <a:rPr lang="en-US" sz="2400" b="1" dirty="0">
                <a:effectLst>
                  <a:outerShdw blurRad="38100" dist="38100" dir="2700000" algn="tl">
                    <a:srgbClr val="000000">
                      <a:alpha val="43137"/>
                    </a:srgbClr>
                  </a:outerShdw>
                </a:effectLst>
              </a:rPr>
              <a:t>?</a:t>
            </a:r>
          </a:p>
          <a:p>
            <a:pPr indent="-228600" algn="just">
              <a:buFont typeface="Arial" panose="020B0604020202020204" pitchFamily="34" charset="0"/>
              <a:buChar char="•"/>
            </a:pPr>
            <a:endParaRPr lang="en-US" sz="2400" b="1" dirty="0">
              <a:effectLst>
                <a:outerShdw blurRad="38100" dist="38100" dir="2700000" algn="tl">
                  <a:srgbClr val="000000">
                    <a:alpha val="43137"/>
                  </a:srgbClr>
                </a:outerShdw>
              </a:effectLst>
            </a:endParaRPr>
          </a:p>
          <a:p>
            <a:pPr indent="-228600" algn="just">
              <a:buFont typeface="Arial" panose="020B0604020202020204" pitchFamily="34" charset="0"/>
              <a:buChar char="•"/>
            </a:pPr>
            <a:r>
              <a:rPr lang="es-CR" sz="24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t>
            </a:r>
            <a:r>
              <a:rPr lang="en-US" sz="2400" b="1" dirty="0" err="1">
                <a:effectLst>
                  <a:outerShdw blurRad="38100" dist="38100" dir="2700000" algn="tl">
                    <a:srgbClr val="000000">
                      <a:alpha val="43137"/>
                    </a:srgbClr>
                  </a:outerShdw>
                </a:effectLst>
              </a:rPr>
              <a:t>Debe</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cambiar</a:t>
            </a:r>
            <a:r>
              <a:rPr lang="en-US" sz="2400" b="1" dirty="0">
                <a:effectLst>
                  <a:outerShdw blurRad="38100" dist="38100" dir="2700000" algn="tl">
                    <a:srgbClr val="000000">
                      <a:alpha val="43137"/>
                    </a:srgbClr>
                  </a:outerShdw>
                </a:effectLst>
              </a:rPr>
              <a:t> lo que </a:t>
            </a:r>
            <a:r>
              <a:rPr lang="en-US" sz="2400" b="1" dirty="0" err="1">
                <a:effectLst>
                  <a:outerShdw blurRad="38100" dist="38100" dir="2700000" algn="tl">
                    <a:srgbClr val="000000">
                      <a:alpha val="43137"/>
                    </a:srgbClr>
                  </a:outerShdw>
                </a:effectLst>
              </a:rPr>
              <a:t>está</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haciendo</a:t>
            </a:r>
            <a:r>
              <a:rPr lang="en-US" sz="2400" b="1" dirty="0">
                <a:effectLst>
                  <a:outerShdw blurRad="38100" dist="38100" dir="2700000" algn="tl">
                    <a:srgbClr val="000000">
                      <a:alpha val="43137"/>
                    </a:srgbClr>
                  </a:outerShdw>
                </a:effectLst>
              </a:rPr>
              <a:t> y </a:t>
            </a:r>
            <a:r>
              <a:rPr lang="en-US" sz="2400" b="1" dirty="0" err="1">
                <a:effectLst>
                  <a:outerShdw blurRad="38100" dist="38100" dir="2700000" algn="tl">
                    <a:srgbClr val="000000">
                      <a:alpha val="43137"/>
                    </a:srgbClr>
                  </a:outerShdw>
                </a:effectLst>
              </a:rPr>
              <a:t>cómo</a:t>
            </a:r>
            <a:r>
              <a:rPr lang="en-US" sz="2400" b="1" dirty="0">
                <a:effectLst>
                  <a:outerShdw blurRad="38100" dist="38100" dir="2700000" algn="tl">
                    <a:srgbClr val="000000">
                      <a:alpha val="43137"/>
                    </a:srgbClr>
                  </a:outerShdw>
                </a:effectLst>
              </a:rPr>
              <a:t> lo </a:t>
            </a:r>
            <a:r>
              <a:rPr lang="en-US" sz="2400" b="1" dirty="0" err="1">
                <a:effectLst>
                  <a:outerShdw blurRad="38100" dist="38100" dir="2700000" algn="tl">
                    <a:srgbClr val="000000">
                      <a:alpha val="43137"/>
                    </a:srgbClr>
                  </a:outerShdw>
                </a:effectLst>
              </a:rPr>
              <a:t>está</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haciendo</a:t>
            </a:r>
            <a:r>
              <a:rPr lang="en-US" sz="2400" b="1" dirty="0">
                <a:effectLst>
                  <a:outerShdw blurRad="38100" dist="38100" dir="2700000" algn="tl">
                    <a:srgbClr val="000000">
                      <a:alpha val="43137"/>
                    </a:srgbClr>
                  </a:outerShdw>
                </a:effectLst>
              </a:rPr>
              <a:t>?</a:t>
            </a:r>
          </a:p>
          <a:p>
            <a:pPr indent="-228600" algn="just">
              <a:buFont typeface="Arial" panose="020B0604020202020204" pitchFamily="34" charset="0"/>
              <a:buChar char="•"/>
            </a:pPr>
            <a:endParaRPr lang="en-US" sz="2400" b="1" dirty="0">
              <a:effectLst>
                <a:outerShdw blurRad="38100" dist="38100" dir="2700000" algn="tl">
                  <a:srgbClr val="000000">
                    <a:alpha val="43137"/>
                  </a:srgbClr>
                </a:outerShdw>
              </a:effectLst>
            </a:endParaRPr>
          </a:p>
          <a:p>
            <a:pPr indent="-228600" algn="just">
              <a:buFont typeface="Arial" panose="020B0604020202020204" pitchFamily="34" charset="0"/>
              <a:buChar char="•"/>
            </a:pP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0331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08816F3B-A679-C7EA-B398-6A68A0038606}"/>
              </a:ext>
            </a:extLst>
          </p:cNvPr>
          <p:cNvGraphicFramePr>
            <a:graphicFrameLocks noGrp="1"/>
          </p:cNvGraphicFramePr>
          <p:nvPr>
            <p:ph idx="1"/>
            <p:extLst>
              <p:ext uri="{D42A27DB-BD31-4B8C-83A1-F6EECF244321}">
                <p14:modId xmlns:p14="http://schemas.microsoft.com/office/powerpoint/2010/main" val="2988732452"/>
              </p:ext>
            </p:extLst>
          </p:nvPr>
        </p:nvGraphicFramePr>
        <p:xfrm>
          <a:off x="516987" y="1181686"/>
          <a:ext cx="11277599" cy="503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8671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DD5ADC0-E1E3-29C9-E427-8E70F3CD655A}"/>
              </a:ext>
            </a:extLst>
          </p:cNvPr>
          <p:cNvSpPr>
            <a:spLocks noGrp="1"/>
          </p:cNvSpPr>
          <p:nvPr>
            <p:ph idx="1"/>
          </p:nvPr>
        </p:nvSpPr>
        <p:spPr>
          <a:xfrm>
            <a:off x="838200" y="180975"/>
            <a:ext cx="10515600" cy="6562725"/>
          </a:xfrm>
        </p:spPr>
        <p:txBody>
          <a:bodyPr>
            <a:normAutofit fontScale="92500" lnSpcReduction="10000"/>
          </a:bodyPr>
          <a:lstStyle/>
          <a:p>
            <a:pPr algn="just"/>
            <a:r>
              <a:rPr lang="es-CR" dirty="0"/>
              <a:t>Entre los del “primer grupo”, los que se consideran han sumado más elementos son </a:t>
            </a:r>
            <a:r>
              <a:rPr lang="es-CR" i="1" dirty="0"/>
              <a:t>Chile, Brasil, Uruguay, Costa Rica, Perú</a:t>
            </a:r>
            <a:r>
              <a:rPr lang="es-CR" dirty="0"/>
              <a:t>. </a:t>
            </a:r>
          </a:p>
          <a:p>
            <a:pPr algn="just"/>
            <a:endParaRPr lang="es-CR" dirty="0"/>
          </a:p>
          <a:p>
            <a:pPr algn="just"/>
            <a:r>
              <a:rPr lang="es-CR" dirty="0"/>
              <a:t>En el caso de la economía de Chile que ha tenido resultados positivos en cuanto a crecimiento económico, estabilidad y calidad institucional, y una reducción significativa de la pobreza.</a:t>
            </a:r>
          </a:p>
          <a:p>
            <a:pPr algn="just"/>
            <a:endParaRPr lang="es-CR" dirty="0"/>
          </a:p>
          <a:p>
            <a:pPr algn="just"/>
            <a:r>
              <a:rPr lang="es-CR" dirty="0"/>
              <a:t>Chile emergió de su experiencia de reforma del mercado con un </a:t>
            </a:r>
            <a:r>
              <a:rPr lang="es-CR" b="1" dirty="0"/>
              <a:t>Estado</a:t>
            </a:r>
            <a:r>
              <a:rPr lang="es-CR" dirty="0"/>
              <a:t> notablemente </a:t>
            </a:r>
            <a:r>
              <a:rPr lang="es-CR" b="1" dirty="0"/>
              <a:t>más fuerte </a:t>
            </a:r>
            <a:r>
              <a:rPr lang="es-CR" dirty="0"/>
              <a:t>y con una estrategia de exportación coherente que fue generadora de trabajo. </a:t>
            </a:r>
          </a:p>
          <a:p>
            <a:pPr algn="just"/>
            <a:r>
              <a:rPr lang="es-CR" dirty="0"/>
              <a:t>Desde este punto de vista, la experiencia de Chile es un caso exitoso de aplicación de las reformas de mercado, sólo porque estas recomendaciones de política económica se interpretaron y se aplicaron desde un punto de vista más amplio. </a:t>
            </a:r>
          </a:p>
          <a:p>
            <a:pPr algn="just"/>
            <a:r>
              <a:rPr lang="es-CR" dirty="0"/>
              <a:t>En el debate sobre el modelo económico ha influido fuertemente el concepto de Economía Social de Mercado, y su pariente cercano, el planteo de “Crecimiento con equidad” que usó la Concertación.</a:t>
            </a:r>
          </a:p>
        </p:txBody>
      </p:sp>
    </p:spTree>
    <p:extLst>
      <p:ext uri="{BB962C8B-B14F-4D97-AF65-F5344CB8AC3E}">
        <p14:creationId xmlns:p14="http://schemas.microsoft.com/office/powerpoint/2010/main" val="1544568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2">
            <a:extLst>
              <a:ext uri="{FF2B5EF4-FFF2-40B4-BE49-F238E27FC236}">
                <a16:creationId xmlns:a16="http://schemas.microsoft.com/office/drawing/2014/main" id="{18BCF296-4C96-9623-3464-4289DCAFEF57}"/>
              </a:ext>
            </a:extLst>
          </p:cNvPr>
          <p:cNvGraphicFramePr>
            <a:graphicFrameLocks noGrp="1"/>
          </p:cNvGraphicFramePr>
          <p:nvPr>
            <p:ph idx="1"/>
            <p:extLst>
              <p:ext uri="{D42A27DB-BD31-4B8C-83A1-F6EECF244321}">
                <p14:modId xmlns:p14="http://schemas.microsoft.com/office/powerpoint/2010/main" val="2093111451"/>
              </p:ext>
            </p:extLst>
          </p:nvPr>
        </p:nvGraphicFramePr>
        <p:xfrm>
          <a:off x="467140" y="1026942"/>
          <a:ext cx="11353800" cy="5150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a:extLst>
              <a:ext uri="{FF2B5EF4-FFF2-40B4-BE49-F238E27FC236}">
                <a16:creationId xmlns:a16="http://schemas.microsoft.com/office/drawing/2014/main" id="{4CE39946-61A3-DE94-4983-6F2A9EBCDB15}"/>
              </a:ext>
            </a:extLst>
          </p:cNvPr>
          <p:cNvSpPr/>
          <p:nvPr/>
        </p:nvSpPr>
        <p:spPr>
          <a:xfrm>
            <a:off x="3710609" y="0"/>
            <a:ext cx="4903304" cy="1026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n w="0"/>
                <a:solidFill>
                  <a:schemeClr val="bg1"/>
                </a:solidFill>
              </a:rPr>
              <a:t>BRASIL Y PERU</a:t>
            </a:r>
            <a:endParaRPr lang="es-CR" sz="2400" b="1" dirty="0">
              <a:ln w="0"/>
              <a:solidFill>
                <a:schemeClr val="bg1"/>
              </a:solidFill>
            </a:endParaRPr>
          </a:p>
        </p:txBody>
      </p:sp>
    </p:spTree>
    <p:extLst>
      <p:ext uri="{BB962C8B-B14F-4D97-AF65-F5344CB8AC3E}">
        <p14:creationId xmlns:p14="http://schemas.microsoft.com/office/powerpoint/2010/main" val="1620638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Marcador de contenido 2">
            <a:extLst>
              <a:ext uri="{FF2B5EF4-FFF2-40B4-BE49-F238E27FC236}">
                <a16:creationId xmlns:a16="http://schemas.microsoft.com/office/drawing/2014/main" id="{E593E754-D4AE-7FD8-3BE1-5B09FEB5DC30}"/>
              </a:ext>
            </a:extLst>
          </p:cNvPr>
          <p:cNvSpPr>
            <a:spLocks noGrp="1"/>
          </p:cNvSpPr>
          <p:nvPr>
            <p:ph idx="1"/>
          </p:nvPr>
        </p:nvSpPr>
        <p:spPr>
          <a:xfrm>
            <a:off x="4167272" y="0"/>
            <a:ext cx="7852450" cy="6176963"/>
          </a:xfrm>
        </p:spPr>
        <p:txBody>
          <a:bodyPr anchor="ctr">
            <a:normAutofit/>
          </a:bodyPr>
          <a:lstStyle/>
          <a:p>
            <a:pPr algn="just"/>
            <a:r>
              <a:rPr lang="es-CR" b="1" dirty="0">
                <a:effectLst>
                  <a:outerShdw blurRad="38100" dist="38100" dir="2700000" algn="tl">
                    <a:srgbClr val="000000">
                      <a:alpha val="43137"/>
                    </a:srgbClr>
                  </a:outerShdw>
                </a:effectLst>
              </a:rPr>
              <a:t>Un “segundo grupo” contamos a países como México, Colombia, El Salvador y Guatemala. </a:t>
            </a:r>
          </a:p>
          <a:p>
            <a:pPr algn="just"/>
            <a:r>
              <a:rPr lang="es-CR" dirty="0"/>
              <a:t>Se ha producido, por diversas razones, una inercia en las reformas de libre mercado y no se han complementado en forma significativa rasgos reguladores o sociales de la acción del </a:t>
            </a:r>
            <a:r>
              <a:rPr lang="es-CR" b="1" dirty="0"/>
              <a:t>Estado</a:t>
            </a:r>
            <a:r>
              <a:rPr lang="es-CR" dirty="0"/>
              <a:t>. </a:t>
            </a:r>
          </a:p>
          <a:p>
            <a:pPr algn="just"/>
            <a:r>
              <a:rPr lang="es-CR" dirty="0"/>
              <a:t>La intervención del estado es menos evidente y los actores sociales son débiles. </a:t>
            </a:r>
          </a:p>
          <a:p>
            <a:pPr algn="just"/>
            <a:r>
              <a:rPr lang="es-CR" dirty="0"/>
              <a:t>El estado de bienestar es “asistencialista” y las relaciones laborales dominadas por la flexibilidad.</a:t>
            </a:r>
          </a:p>
        </p:txBody>
      </p:sp>
    </p:spTree>
    <p:extLst>
      <p:ext uri="{BB962C8B-B14F-4D97-AF65-F5344CB8AC3E}">
        <p14:creationId xmlns:p14="http://schemas.microsoft.com/office/powerpoint/2010/main" val="1489085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2">
            <a:extLst>
              <a:ext uri="{FF2B5EF4-FFF2-40B4-BE49-F238E27FC236}">
                <a16:creationId xmlns:a16="http://schemas.microsoft.com/office/drawing/2014/main" id="{CD6FA80A-A515-18D1-F75F-2C245BBB5A3B}"/>
              </a:ext>
            </a:extLst>
          </p:cNvPr>
          <p:cNvGraphicFramePr>
            <a:graphicFrameLocks noGrp="1"/>
          </p:cNvGraphicFramePr>
          <p:nvPr>
            <p:ph idx="1"/>
            <p:extLst>
              <p:ext uri="{D42A27DB-BD31-4B8C-83A1-F6EECF244321}">
                <p14:modId xmlns:p14="http://schemas.microsoft.com/office/powerpoint/2010/main" val="2887763995"/>
              </p:ext>
            </p:extLst>
          </p:nvPr>
        </p:nvGraphicFramePr>
        <p:xfrm>
          <a:off x="140677" y="225083"/>
          <a:ext cx="12051323" cy="6414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e 1">
            <a:extLst>
              <a:ext uri="{FF2B5EF4-FFF2-40B4-BE49-F238E27FC236}">
                <a16:creationId xmlns:a16="http://schemas.microsoft.com/office/drawing/2014/main" id="{C567523E-926B-CD20-029F-882AA99F7767}"/>
              </a:ext>
            </a:extLst>
          </p:cNvPr>
          <p:cNvSpPr/>
          <p:nvPr/>
        </p:nvSpPr>
        <p:spPr>
          <a:xfrm>
            <a:off x="4323268" y="4689"/>
            <a:ext cx="3868615"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MEXICO</a:t>
            </a:r>
            <a:endParaRPr lang="es-C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2411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42454799-055E-EDFF-FD61-DA82B2F959E4}"/>
              </a:ext>
            </a:extLst>
          </p:cNvPr>
          <p:cNvGraphicFramePr>
            <a:graphicFrameLocks noGrp="1"/>
          </p:cNvGraphicFramePr>
          <p:nvPr>
            <p:ph idx="1"/>
            <p:extLst>
              <p:ext uri="{D42A27DB-BD31-4B8C-83A1-F6EECF244321}">
                <p14:modId xmlns:p14="http://schemas.microsoft.com/office/powerpoint/2010/main" val="359211507"/>
              </p:ext>
            </p:extLst>
          </p:nvPr>
        </p:nvGraphicFramePr>
        <p:xfrm>
          <a:off x="838200" y="478303"/>
          <a:ext cx="11353800" cy="5794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637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DC08613-932A-B4F1-88F6-7C8E7350817C}"/>
              </a:ext>
            </a:extLst>
          </p:cNvPr>
          <p:cNvSpPr>
            <a:spLocks noGrp="1"/>
          </p:cNvSpPr>
          <p:nvPr>
            <p:ph type="title"/>
          </p:nvPr>
        </p:nvSpPr>
        <p:spPr>
          <a:xfrm>
            <a:off x="838200" y="459863"/>
            <a:ext cx="10515600" cy="1004594"/>
          </a:xfrm>
        </p:spPr>
        <p:txBody>
          <a:bodyPr>
            <a:normAutofit/>
          </a:bodyPr>
          <a:lstStyle/>
          <a:p>
            <a:pPr algn="ctr"/>
            <a:r>
              <a:rPr lang="es-CR" b="1">
                <a:solidFill>
                  <a:srgbClr val="FFFFFF"/>
                </a:solidFill>
              </a:rPr>
              <a:t>Interrogantes claves</a:t>
            </a:r>
            <a:r>
              <a:rPr lang="es-CR">
                <a:solidFill>
                  <a:srgbClr val="FFFFFF"/>
                </a:solidFill>
              </a:rPr>
              <a:t>:</a:t>
            </a:r>
          </a:p>
        </p:txBody>
      </p:sp>
      <p:sp>
        <p:nvSpPr>
          <p:cNvPr id="18" name="Rectangle: Rounded Corners 17">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EEA9B890-0156-5E55-573D-D353214F06EA}"/>
              </a:ext>
            </a:extLst>
          </p:cNvPr>
          <p:cNvGraphicFramePr>
            <a:graphicFrameLocks noGrp="1"/>
          </p:cNvGraphicFramePr>
          <p:nvPr>
            <p:ph idx="1"/>
            <p:extLst>
              <p:ext uri="{D42A27DB-BD31-4B8C-83A1-F6EECF244321}">
                <p14:modId xmlns:p14="http://schemas.microsoft.com/office/powerpoint/2010/main" val="2862024345"/>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27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80C54EF-890E-1842-2EB6-89A20A541EA5}"/>
              </a:ext>
            </a:extLst>
          </p:cNvPr>
          <p:cNvSpPr>
            <a:spLocks noGrp="1"/>
          </p:cNvSpPr>
          <p:nvPr>
            <p:ph type="ctrTitle"/>
          </p:nvPr>
        </p:nvSpPr>
        <p:spPr>
          <a:xfrm>
            <a:off x="5297762" y="640080"/>
            <a:ext cx="6251110" cy="3566160"/>
          </a:xfrm>
        </p:spPr>
        <p:txBody>
          <a:bodyPr anchor="b">
            <a:normAutofit/>
          </a:bodyPr>
          <a:lstStyle/>
          <a:p>
            <a:pPr algn="l"/>
            <a:r>
              <a:rPr lang="es-CR" sz="4200" dirty="0"/>
              <a:t>El papel del estado en la economía según la Economía Social de Mercado: casos y aplicaciones para Latinoamérica </a:t>
            </a:r>
          </a:p>
        </p:txBody>
      </p:sp>
      <p:sp>
        <p:nvSpPr>
          <p:cNvPr id="3" name="Subtítulo 2">
            <a:extLst>
              <a:ext uri="{FF2B5EF4-FFF2-40B4-BE49-F238E27FC236}">
                <a16:creationId xmlns:a16="http://schemas.microsoft.com/office/drawing/2014/main" id="{63314801-51AA-E9FF-A7F8-6CDE52CBECAE}"/>
              </a:ext>
            </a:extLst>
          </p:cNvPr>
          <p:cNvSpPr>
            <a:spLocks noGrp="1"/>
          </p:cNvSpPr>
          <p:nvPr>
            <p:ph type="subTitle" idx="1"/>
          </p:nvPr>
        </p:nvSpPr>
        <p:spPr>
          <a:xfrm>
            <a:off x="5297760" y="4636008"/>
            <a:ext cx="6788223" cy="1572768"/>
          </a:xfrm>
        </p:spPr>
        <p:txBody>
          <a:bodyPr>
            <a:normAutofit/>
          </a:bodyPr>
          <a:lstStyle/>
          <a:p>
            <a:pPr algn="l"/>
            <a:endParaRPr lang="es-CR" sz="1200" dirty="0"/>
          </a:p>
          <a:p>
            <a:pPr algn="l"/>
            <a:endParaRPr lang="es-CR" sz="1200" dirty="0"/>
          </a:p>
          <a:p>
            <a:pPr algn="l"/>
            <a:r>
              <a:rPr lang="es-CR" sz="1200" dirty="0" err="1"/>
              <a:t>Resico</a:t>
            </a:r>
            <a:r>
              <a:rPr lang="es-CR" sz="1200" dirty="0"/>
              <a:t>, Marcelo F.</a:t>
            </a:r>
          </a:p>
          <a:p>
            <a:pPr algn="l"/>
            <a:r>
              <a:rPr lang="es-CR" sz="1200" dirty="0"/>
              <a:t>https://www.kas.de/c/document_library/get_file?uuid=af88be89-b222-f334-8d82-b4aad8a1e3af&amp;groupId=252038</a:t>
            </a:r>
          </a:p>
        </p:txBody>
      </p:sp>
      <p:pic>
        <p:nvPicPr>
          <p:cNvPr id="14" name="Picture 13" descr="Códigos en papeles">
            <a:extLst>
              <a:ext uri="{FF2B5EF4-FFF2-40B4-BE49-F238E27FC236}">
                <a16:creationId xmlns:a16="http://schemas.microsoft.com/office/drawing/2014/main" id="{4913C345-C889-414F-647F-951B911B1E18}"/>
              </a:ext>
            </a:extLst>
          </p:cNvPr>
          <p:cNvPicPr>
            <a:picLocks noChangeAspect="1"/>
          </p:cNvPicPr>
          <p:nvPr/>
        </p:nvPicPr>
        <p:blipFill rotWithShape="1">
          <a:blip r:embed="rId2"/>
          <a:srcRect l="28308" r="2636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71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700"/>
                                        <p:tgtEl>
                                          <p:spTgt spid="3">
                                            <p:txEl>
                                              <p:pRg st="3" end="3"/>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D1D517BB-AB64-5B19-3807-5BCB5154CF2E}"/>
              </a:ext>
            </a:extLst>
          </p:cNvPr>
          <p:cNvGraphicFramePr>
            <a:graphicFrameLocks noGrp="1"/>
          </p:cNvGraphicFramePr>
          <p:nvPr>
            <p:ph idx="1"/>
            <p:extLst>
              <p:ext uri="{D42A27DB-BD31-4B8C-83A1-F6EECF244321}">
                <p14:modId xmlns:p14="http://schemas.microsoft.com/office/powerpoint/2010/main" val="1376465614"/>
              </p:ext>
            </p:extLst>
          </p:nvPr>
        </p:nvGraphicFramePr>
        <p:xfrm>
          <a:off x="838200" y="759655"/>
          <a:ext cx="11353800" cy="5513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9191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3713FFA2-C925-B91A-C6C1-722DD4C90110}"/>
              </a:ext>
            </a:extLst>
          </p:cNvPr>
          <p:cNvSpPr>
            <a:spLocks noGrp="1"/>
          </p:cNvSpPr>
          <p:nvPr>
            <p:ph idx="1"/>
          </p:nvPr>
        </p:nvSpPr>
        <p:spPr>
          <a:xfrm>
            <a:off x="4013890" y="684849"/>
            <a:ext cx="8021680" cy="6062674"/>
          </a:xfrm>
        </p:spPr>
        <p:txBody>
          <a:bodyPr anchor="ctr">
            <a:noAutofit/>
          </a:bodyPr>
          <a:lstStyle/>
          <a:p>
            <a:r>
              <a:rPr lang="es-CR" sz="2400"/>
              <a:t>De este modo se sostiene que un estado tiene un papel adecuado en la economía cuando: </a:t>
            </a:r>
          </a:p>
          <a:p>
            <a:endParaRPr lang="es-CR" sz="2400"/>
          </a:p>
          <a:p>
            <a:pPr marL="571500" indent="-571500">
              <a:buFont typeface="+mj-lt"/>
              <a:buAutoNum type="romanUcPeriod"/>
            </a:pPr>
            <a:r>
              <a:rPr lang="es-CR" sz="2400"/>
              <a:t>Se basa en una interacción entre el espacio adecuado para la acción del mercado y la empresa privada, junto con áreas específicas de la gestión del estado en cuanto regulador. </a:t>
            </a:r>
          </a:p>
          <a:p>
            <a:pPr marL="571500" indent="-571500">
              <a:buFont typeface="+mj-lt"/>
              <a:buAutoNum type="romanUcPeriod"/>
            </a:pPr>
            <a:endParaRPr lang="es-CR" sz="2400"/>
          </a:p>
          <a:p>
            <a:pPr marL="571500" indent="-571500">
              <a:buFont typeface="+mj-lt"/>
              <a:buAutoNum type="romanUcPeriod"/>
            </a:pPr>
            <a:r>
              <a:rPr lang="es-CR" sz="2400"/>
              <a:t>Se despliega la acción de un “</a:t>
            </a:r>
            <a:r>
              <a:rPr lang="es-CR" sz="2400" b="1"/>
              <a:t>estado fuerte pero limitado</a:t>
            </a:r>
            <a:r>
              <a:rPr lang="es-CR" sz="2400"/>
              <a:t>” en el sentido de evitar la polarización de enfoques o la rígida adhesión a una estrategia unidimensional.</a:t>
            </a:r>
          </a:p>
          <a:p>
            <a:pPr marL="571500" indent="-571500">
              <a:buFont typeface="+mj-lt"/>
              <a:buAutoNum type="romanUcPeriod"/>
            </a:pPr>
            <a:endParaRPr lang="es-CR" sz="2400"/>
          </a:p>
          <a:p>
            <a:pPr marL="571500" indent="-571500">
              <a:buFont typeface="+mj-lt"/>
              <a:buAutoNum type="romanUcPeriod"/>
            </a:pPr>
            <a:r>
              <a:rPr lang="es-CR" sz="2400"/>
              <a:t>Se establecen políticas de mediano y largo plazo con alto consenso social.</a:t>
            </a:r>
          </a:p>
          <a:p>
            <a:pPr marL="0" indent="0">
              <a:buNone/>
            </a:pPr>
            <a:endParaRPr lang="es-CR" sz="2400"/>
          </a:p>
          <a:p>
            <a:pPr marL="571500" indent="-571500">
              <a:buFont typeface="+mj-lt"/>
              <a:buAutoNum type="romanUcPeriod"/>
            </a:pPr>
            <a:r>
              <a:rPr lang="es-CR" sz="2400"/>
              <a:t>Se perfecciona la calidad de la administración pública y la capacitación de los técnicos en las agencias especializadas.</a:t>
            </a:r>
          </a:p>
          <a:p>
            <a:endParaRPr lang="es-CR" sz="2400"/>
          </a:p>
        </p:txBody>
      </p:sp>
    </p:spTree>
    <p:extLst>
      <p:ext uri="{BB962C8B-B14F-4D97-AF65-F5344CB8AC3E}">
        <p14:creationId xmlns:p14="http://schemas.microsoft.com/office/powerpoint/2010/main" val="3196552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E27D633-B339-1729-E255-35E5DBE1D488}"/>
              </a:ext>
            </a:extLst>
          </p:cNvPr>
          <p:cNvSpPr>
            <a:spLocks noGrp="1"/>
          </p:cNvSpPr>
          <p:nvPr>
            <p:ph type="title"/>
          </p:nvPr>
        </p:nvSpPr>
        <p:spPr>
          <a:xfrm>
            <a:off x="838200" y="459863"/>
            <a:ext cx="10515600" cy="1004594"/>
          </a:xfrm>
        </p:spPr>
        <p:txBody>
          <a:bodyPr>
            <a:normAutofit/>
          </a:bodyPr>
          <a:lstStyle/>
          <a:p>
            <a:pPr algn="ctr"/>
            <a:r>
              <a:rPr lang="es-CR" sz="3200" dirty="0">
                <a:solidFill>
                  <a:schemeClr val="bg1"/>
                </a:solidFill>
                <a:effectLst/>
                <a:latin typeface="Times New Roman" panose="02020603050405020304" pitchFamily="18" charset="0"/>
                <a:ea typeface="Calibri" panose="020F0502020204030204" pitchFamily="34" charset="0"/>
              </a:rPr>
              <a:t>¿</a:t>
            </a:r>
            <a:r>
              <a:rPr lang="en-US" sz="3200" b="1" kern="1200" dirty="0">
                <a:solidFill>
                  <a:schemeClr val="bg1"/>
                </a:solidFill>
                <a:latin typeface="+mj-lt"/>
                <a:ea typeface="+mj-ea"/>
                <a:cs typeface="+mj-cs"/>
              </a:rPr>
              <a:t>Es </a:t>
            </a:r>
            <a:r>
              <a:rPr lang="en-US" sz="3200" b="1" kern="1200" dirty="0" err="1">
                <a:solidFill>
                  <a:schemeClr val="bg1"/>
                </a:solidFill>
                <a:latin typeface="+mj-lt"/>
                <a:ea typeface="+mj-ea"/>
                <a:cs typeface="+mj-cs"/>
              </a:rPr>
              <a:t>posible</a:t>
            </a:r>
            <a:r>
              <a:rPr lang="en-US" sz="3200" b="1" kern="1200" dirty="0">
                <a:solidFill>
                  <a:schemeClr val="bg1"/>
                </a:solidFill>
                <a:latin typeface="+mj-lt"/>
                <a:ea typeface="+mj-ea"/>
                <a:cs typeface="+mj-cs"/>
              </a:rPr>
              <a:t> </a:t>
            </a:r>
            <a:r>
              <a:rPr lang="en-US" sz="3200" b="1" kern="1200" dirty="0" err="1">
                <a:solidFill>
                  <a:schemeClr val="bg1"/>
                </a:solidFill>
                <a:latin typeface="+mj-lt"/>
                <a:ea typeface="+mj-ea"/>
                <a:cs typeface="+mj-cs"/>
              </a:rPr>
              <a:t>lograr</a:t>
            </a:r>
            <a:r>
              <a:rPr lang="en-US" sz="3200" b="1" kern="1200" dirty="0">
                <a:solidFill>
                  <a:schemeClr val="bg1"/>
                </a:solidFill>
                <a:latin typeface="+mj-lt"/>
                <a:ea typeface="+mj-ea"/>
                <a:cs typeface="+mj-cs"/>
              </a:rPr>
              <a:t> un </a:t>
            </a:r>
            <a:r>
              <a:rPr lang="en-US" sz="3200" b="1" kern="1200" dirty="0" err="1">
                <a:solidFill>
                  <a:schemeClr val="bg1"/>
                </a:solidFill>
                <a:latin typeface="+mj-lt"/>
                <a:ea typeface="+mj-ea"/>
                <a:cs typeface="+mj-cs"/>
              </a:rPr>
              <a:t>equilibrio</a:t>
            </a:r>
            <a:r>
              <a:rPr lang="en-US" sz="3200" b="1" kern="1200" dirty="0">
                <a:solidFill>
                  <a:schemeClr val="bg1"/>
                </a:solidFill>
                <a:latin typeface="+mj-lt"/>
                <a:ea typeface="+mj-ea"/>
                <a:cs typeface="+mj-cs"/>
              </a:rPr>
              <a:t> entre </a:t>
            </a:r>
            <a:r>
              <a:rPr lang="en-US" sz="3200" b="1" kern="1200" dirty="0" err="1">
                <a:solidFill>
                  <a:schemeClr val="bg1"/>
                </a:solidFill>
                <a:latin typeface="+mj-lt"/>
                <a:ea typeface="+mj-ea"/>
                <a:cs typeface="+mj-cs"/>
              </a:rPr>
              <a:t>el</a:t>
            </a:r>
            <a:r>
              <a:rPr lang="en-US" sz="3200" b="1" kern="1200" dirty="0">
                <a:solidFill>
                  <a:schemeClr val="bg1"/>
                </a:solidFill>
                <a:latin typeface="+mj-lt"/>
                <a:ea typeface="+mj-ea"/>
                <a:cs typeface="+mj-cs"/>
              </a:rPr>
              <a:t> Estado y lo privado (mercado)?</a:t>
            </a:r>
            <a:endParaRPr lang="es-CR" sz="3200" dirty="0">
              <a:solidFill>
                <a:schemeClr val="bg1"/>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57EFA9E7-A348-238C-7C48-DF2C17DFF361}"/>
              </a:ext>
            </a:extLst>
          </p:cNvPr>
          <p:cNvGraphicFramePr>
            <a:graphicFrameLocks noGrp="1"/>
          </p:cNvGraphicFramePr>
          <p:nvPr>
            <p:ph idx="1"/>
            <p:extLst>
              <p:ext uri="{D42A27DB-BD31-4B8C-83A1-F6EECF244321}">
                <p14:modId xmlns:p14="http://schemas.microsoft.com/office/powerpoint/2010/main" val="1991278005"/>
              </p:ext>
            </p:extLst>
          </p:nvPr>
        </p:nvGraphicFramePr>
        <p:xfrm>
          <a:off x="838200" y="1364566"/>
          <a:ext cx="10655105" cy="511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39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2EFB315-EDE0-0CC4-D973-8F3E5F40CB51}"/>
              </a:ext>
            </a:extLst>
          </p:cNvPr>
          <p:cNvSpPr>
            <a:spLocks noGrp="1"/>
          </p:cNvSpPr>
          <p:nvPr>
            <p:ph type="title"/>
          </p:nvPr>
        </p:nvSpPr>
        <p:spPr>
          <a:xfrm>
            <a:off x="841248" y="256032"/>
            <a:ext cx="10506456" cy="1014984"/>
          </a:xfrm>
        </p:spPr>
        <p:txBody>
          <a:bodyPr anchor="b">
            <a:normAutofit/>
          </a:bodyPr>
          <a:lstStyle/>
          <a:p>
            <a:r>
              <a:rPr lang="es-CR" b="1" dirty="0">
                <a:effectLst>
                  <a:outerShdw blurRad="38100" dist="38100" dir="2700000" algn="tl">
                    <a:srgbClr val="000000">
                      <a:alpha val="43137"/>
                    </a:srgbClr>
                  </a:outerShdw>
                </a:effectLst>
              </a:rPr>
              <a:t>Papel del estado en la economía</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C19BEDE9-2391-14DA-6E26-D6B6E2030476}"/>
              </a:ext>
            </a:extLst>
          </p:cNvPr>
          <p:cNvGraphicFramePr>
            <a:graphicFrameLocks noGrp="1"/>
          </p:cNvGraphicFramePr>
          <p:nvPr>
            <p:ph idx="1"/>
            <p:extLst>
              <p:ext uri="{D42A27DB-BD31-4B8C-83A1-F6EECF244321}">
                <p14:modId xmlns:p14="http://schemas.microsoft.com/office/powerpoint/2010/main" val="1011066750"/>
              </p:ext>
            </p:extLst>
          </p:nvPr>
        </p:nvGraphicFramePr>
        <p:xfrm>
          <a:off x="838199" y="1744316"/>
          <a:ext cx="11203745" cy="4539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600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Rompecabezas blanco con una pieza roja">
            <a:extLst>
              <a:ext uri="{FF2B5EF4-FFF2-40B4-BE49-F238E27FC236}">
                <a16:creationId xmlns:a16="http://schemas.microsoft.com/office/drawing/2014/main" id="{856C9EAA-41F3-6878-02CC-4AD2F0271FFF}"/>
              </a:ext>
            </a:extLst>
          </p:cNvPr>
          <p:cNvPicPr>
            <a:picLocks noChangeAspect="1"/>
          </p:cNvPicPr>
          <p:nvPr/>
        </p:nvPicPr>
        <p:blipFill rotWithShape="1">
          <a:blip r:embed="rId2"/>
          <a:srcRect l="30889" r="29285"/>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C30D6CDA-A737-7D3B-97A7-C8A8C32239B6}"/>
              </a:ext>
            </a:extLst>
          </p:cNvPr>
          <p:cNvSpPr>
            <a:spLocks noGrp="1"/>
          </p:cNvSpPr>
          <p:nvPr>
            <p:ph idx="1"/>
          </p:nvPr>
        </p:nvSpPr>
        <p:spPr>
          <a:xfrm>
            <a:off x="4717773" y="622852"/>
            <a:ext cx="7580243" cy="5596973"/>
          </a:xfrm>
        </p:spPr>
        <p:txBody>
          <a:bodyPr>
            <a:normAutofit/>
          </a:bodyPr>
          <a:lstStyle/>
          <a:p>
            <a:r>
              <a:rPr lang="es-CR" dirty="0"/>
              <a:t>Según lo propuesto por el </a:t>
            </a:r>
            <a:r>
              <a:rPr lang="es-CR" dirty="0" err="1"/>
              <a:t>Recico</a:t>
            </a:r>
            <a:r>
              <a:rPr lang="es-CR" dirty="0"/>
              <a:t> se debe de enfatizar en la idea de que se necesita una articulación definida de las tareas que tanto el mercado como el estado deben realizar para conseguir un desarrollo equitativo y sustentable. </a:t>
            </a:r>
          </a:p>
          <a:p>
            <a:endParaRPr lang="es-CR" dirty="0"/>
          </a:p>
          <a:p>
            <a:r>
              <a:rPr lang="es-CR" dirty="0"/>
              <a:t>Usaremos propuesta de la Economía Social de Mercado que propone un estado “fuerte y limitado”. Para analizar críticamente distintas perspectivas al margen de la posición del autor.</a:t>
            </a:r>
          </a:p>
        </p:txBody>
      </p:sp>
    </p:spTree>
    <p:extLst>
      <p:ext uri="{BB962C8B-B14F-4D97-AF65-F5344CB8AC3E}">
        <p14:creationId xmlns:p14="http://schemas.microsoft.com/office/powerpoint/2010/main" val="343762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culadora, lápiz, brújula, dinero y un papel con gráficos impresos en él">
            <a:extLst>
              <a:ext uri="{FF2B5EF4-FFF2-40B4-BE49-F238E27FC236}">
                <a16:creationId xmlns:a16="http://schemas.microsoft.com/office/drawing/2014/main" id="{ED1BC383-A562-50A4-4188-F1330B6075EA}"/>
              </a:ext>
            </a:extLst>
          </p:cNvPr>
          <p:cNvPicPr>
            <a:picLocks noChangeAspect="1"/>
          </p:cNvPicPr>
          <p:nvPr/>
        </p:nvPicPr>
        <p:blipFill rotWithShape="1">
          <a:blip r:embed="rId2"/>
          <a:srcRect l="25243" r="2102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contenido 2">
            <a:extLst>
              <a:ext uri="{FF2B5EF4-FFF2-40B4-BE49-F238E27FC236}">
                <a16:creationId xmlns:a16="http://schemas.microsoft.com/office/drawing/2014/main" id="{4C213BF3-9DB9-5151-A2D2-764CB808274D}"/>
              </a:ext>
            </a:extLst>
          </p:cNvPr>
          <p:cNvSpPr>
            <a:spLocks noGrp="1"/>
          </p:cNvSpPr>
          <p:nvPr>
            <p:ph idx="1"/>
          </p:nvPr>
        </p:nvSpPr>
        <p:spPr>
          <a:xfrm>
            <a:off x="4442118" y="970671"/>
            <a:ext cx="7577604" cy="4926545"/>
          </a:xfrm>
          <a:solidFill>
            <a:schemeClr val="bg2">
              <a:lumMod val="90000"/>
            </a:schemeClr>
          </a:solidFill>
        </p:spPr>
        <p:txBody>
          <a:bodyPr>
            <a:normAutofit/>
          </a:bodyPr>
          <a:lstStyle/>
          <a:p>
            <a:pPr algn="just"/>
            <a:r>
              <a:rPr lang="es-CR" sz="2600" dirty="0"/>
              <a:t>La Economía Social de Mercado es, al mismo tiempo, una teoría completa de la economía y un modo de organización probado de la economía real. </a:t>
            </a:r>
          </a:p>
          <a:p>
            <a:pPr algn="just"/>
            <a:r>
              <a:rPr lang="es-CR" sz="2600" dirty="0"/>
              <a:t>Este enfoque se desarrolló en Alemania y se aplicó durante la segunda posguerra. </a:t>
            </a:r>
          </a:p>
          <a:p>
            <a:pPr algn="just"/>
            <a:r>
              <a:rPr lang="es-CR" sz="2600" dirty="0"/>
              <a:t>Los resultados de su aplicación fueron considerados positivos e influyeron en soluciones similares en diversos países, incluyendo algunos de nuestra región.</a:t>
            </a:r>
          </a:p>
        </p:txBody>
      </p:sp>
    </p:spTree>
    <p:extLst>
      <p:ext uri="{BB962C8B-B14F-4D97-AF65-F5344CB8AC3E}">
        <p14:creationId xmlns:p14="http://schemas.microsoft.com/office/powerpoint/2010/main" val="14165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Imagen borrosa de una persona&#10;&#10;Descripción generada automáticamente con confianza baja">
            <a:extLst>
              <a:ext uri="{FF2B5EF4-FFF2-40B4-BE49-F238E27FC236}">
                <a16:creationId xmlns:a16="http://schemas.microsoft.com/office/drawing/2014/main" id="{16F040AF-2A20-6AC0-C3BE-C9621563B810}"/>
              </a:ext>
            </a:extLst>
          </p:cNvPr>
          <p:cNvPicPr>
            <a:picLocks noChangeAspect="1"/>
          </p:cNvPicPr>
          <p:nvPr/>
        </p:nvPicPr>
        <p:blipFill rotWithShape="1">
          <a:blip r:embed="rId2"/>
          <a:srcRect t="17709" r="9091" b="5682"/>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2" name="Rectangle 2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FCE20B15-A4E9-B2D8-B2EE-09F22C9EDDD0}"/>
              </a:ext>
            </a:extLst>
          </p:cNvPr>
          <p:cNvGraphicFramePr>
            <a:graphicFrameLocks noGrp="1"/>
          </p:cNvGraphicFramePr>
          <p:nvPr>
            <p:ph idx="1"/>
            <p:extLst>
              <p:ext uri="{D42A27DB-BD31-4B8C-83A1-F6EECF244321}">
                <p14:modId xmlns:p14="http://schemas.microsoft.com/office/powerpoint/2010/main" val="40856978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44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AD139244-404D-B514-5291-CDEE31FB0630}"/>
              </a:ext>
            </a:extLst>
          </p:cNvPr>
          <p:cNvPicPr>
            <a:picLocks noChangeAspect="1"/>
          </p:cNvPicPr>
          <p:nvPr/>
        </p:nvPicPr>
        <p:blipFill rotWithShape="1">
          <a:blip r:embed="rId2"/>
          <a:srcRect l="40076" r="27532"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11" name="Marcador de contenido 2">
            <a:extLst>
              <a:ext uri="{FF2B5EF4-FFF2-40B4-BE49-F238E27FC236}">
                <a16:creationId xmlns:a16="http://schemas.microsoft.com/office/drawing/2014/main" id="{9B7811AE-1DAC-4F0B-71D1-3DD676BB2DB4}"/>
              </a:ext>
            </a:extLst>
          </p:cNvPr>
          <p:cNvGraphicFramePr>
            <a:graphicFrameLocks noGrp="1"/>
          </p:cNvGraphicFramePr>
          <p:nvPr>
            <p:ph idx="1"/>
            <p:extLst>
              <p:ext uri="{D42A27DB-BD31-4B8C-83A1-F6EECF244321}">
                <p14:modId xmlns:p14="http://schemas.microsoft.com/office/powerpoint/2010/main" val="1946431666"/>
              </p:ext>
            </p:extLst>
          </p:nvPr>
        </p:nvGraphicFramePr>
        <p:xfrm>
          <a:off x="4670474" y="534572"/>
          <a:ext cx="7528892" cy="6203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4018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E04BAB78-8321-17B6-348D-DE1174D29D61}"/>
              </a:ext>
            </a:extLst>
          </p:cNvPr>
          <p:cNvPicPr>
            <a:picLocks noChangeAspect="1"/>
          </p:cNvPicPr>
          <p:nvPr/>
        </p:nvPicPr>
        <p:blipFill rotWithShape="1">
          <a:blip r:embed="rId2"/>
          <a:srcRect l="32261" r="28975"/>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7E411D65-14A9-9AF0-5276-746812BD9DB7}"/>
              </a:ext>
            </a:extLst>
          </p:cNvPr>
          <p:cNvGraphicFramePr>
            <a:graphicFrameLocks noGrp="1"/>
          </p:cNvGraphicFramePr>
          <p:nvPr>
            <p:ph idx="1"/>
            <p:extLst>
              <p:ext uri="{D42A27DB-BD31-4B8C-83A1-F6EECF244321}">
                <p14:modId xmlns:p14="http://schemas.microsoft.com/office/powerpoint/2010/main" val="450958935"/>
              </p:ext>
            </p:extLst>
          </p:nvPr>
        </p:nvGraphicFramePr>
        <p:xfrm>
          <a:off x="4855591" y="815926"/>
          <a:ext cx="7336409" cy="6042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1178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Patrón de fondo&#10;&#10;Descripción generada automáticamente">
            <a:extLst>
              <a:ext uri="{FF2B5EF4-FFF2-40B4-BE49-F238E27FC236}">
                <a16:creationId xmlns:a16="http://schemas.microsoft.com/office/drawing/2014/main" id="{956B2B77-C276-778C-85AE-B907B8AD5376}"/>
              </a:ext>
            </a:extLst>
          </p:cNvPr>
          <p:cNvPicPr>
            <a:picLocks noChangeAspect="1"/>
          </p:cNvPicPr>
          <p:nvPr/>
        </p:nvPicPr>
        <p:blipFill rotWithShape="1">
          <a:blip r:embed="rId2"/>
          <a:srcRect l="36296" r="16443"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7AA1FB7F-E753-F7A6-32A9-DE018458E065}"/>
              </a:ext>
            </a:extLst>
          </p:cNvPr>
          <p:cNvGraphicFramePr>
            <a:graphicFrameLocks noGrp="1"/>
          </p:cNvGraphicFramePr>
          <p:nvPr>
            <p:ph idx="1"/>
            <p:extLst>
              <p:ext uri="{D42A27DB-BD31-4B8C-83A1-F6EECF244321}">
                <p14:modId xmlns:p14="http://schemas.microsoft.com/office/powerpoint/2010/main" val="1810106225"/>
              </p:ext>
            </p:extLst>
          </p:nvPr>
        </p:nvGraphicFramePr>
        <p:xfrm>
          <a:off x="4678017" y="503583"/>
          <a:ext cx="7421218" cy="6255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51385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2097</Words>
  <Application>Microsoft Office PowerPoint</Application>
  <PresentationFormat>Panorámica</PresentationFormat>
  <Paragraphs>102</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Calibri Light</vt:lpstr>
      <vt:lpstr>Times New Roman</vt:lpstr>
      <vt:lpstr>Tema de Office</vt:lpstr>
      <vt:lpstr>Presentación de PowerPoint</vt:lpstr>
      <vt:lpstr>El papel del estado en la economía según la Economía Social de Mercado: casos y aplicaciones para Latinoamérica </vt:lpstr>
      <vt:lpstr>Papel del estado en la economía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Interrogantes claves:</vt:lpstr>
      <vt:lpstr>Presentación de PowerPoint</vt:lpstr>
      <vt:lpstr>Presentación de PowerPoint</vt:lpstr>
      <vt:lpstr>Presentación de PowerPoint</vt:lpstr>
      <vt:lpstr>Presentación de PowerPoint</vt:lpstr>
      <vt:lpstr>Presentación de PowerPoint</vt:lpstr>
      <vt:lpstr>Presentación de PowerPoint</vt:lpstr>
      <vt:lpstr>Interrogantes claves:</vt:lpstr>
      <vt:lpstr>Presentación de PowerPoint</vt:lpstr>
      <vt:lpstr>Presentación de PowerPoint</vt:lpstr>
      <vt:lpstr>¿Es posible lograr un equilibrio entre el Estado y lo privado (mercado)?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papel del estado en la economía según la Economía Social de Mercado: casos y aplicaciones para Latinoamérica</dc:title>
  <dc:creator>BRAYAN DELGADO CHAVES</dc:creator>
  <cp:lastModifiedBy>Roberto Jiménez</cp:lastModifiedBy>
  <cp:revision>7</cp:revision>
  <dcterms:created xsi:type="dcterms:W3CDTF">2022-06-06T17:54:04Z</dcterms:created>
  <dcterms:modified xsi:type="dcterms:W3CDTF">2023-07-13T13:35:39Z</dcterms:modified>
</cp:coreProperties>
</file>